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4" r:id="rId2"/>
    <p:sldId id="294" r:id="rId3"/>
    <p:sldId id="321" r:id="rId4"/>
    <p:sldId id="348" r:id="rId5"/>
    <p:sldId id="313" r:id="rId6"/>
    <p:sldId id="314" r:id="rId7"/>
    <p:sldId id="323" r:id="rId8"/>
    <p:sldId id="315" r:id="rId9"/>
    <p:sldId id="325" r:id="rId10"/>
    <p:sldId id="316" r:id="rId11"/>
    <p:sldId id="317" r:id="rId12"/>
    <p:sldId id="318" r:id="rId13"/>
    <p:sldId id="319" r:id="rId14"/>
    <p:sldId id="326" r:id="rId15"/>
    <p:sldId id="353" r:id="rId16"/>
    <p:sldId id="327" r:id="rId17"/>
    <p:sldId id="331" r:id="rId18"/>
    <p:sldId id="347" r:id="rId19"/>
    <p:sldId id="346" r:id="rId20"/>
    <p:sldId id="332" r:id="rId21"/>
    <p:sldId id="333" r:id="rId22"/>
    <p:sldId id="334" r:id="rId23"/>
    <p:sldId id="335" r:id="rId24"/>
    <p:sldId id="336" r:id="rId25"/>
    <p:sldId id="337" r:id="rId26"/>
    <p:sldId id="339" r:id="rId27"/>
    <p:sldId id="341" r:id="rId28"/>
    <p:sldId id="342" r:id="rId29"/>
    <p:sldId id="343" r:id="rId30"/>
    <p:sldId id="344" r:id="rId31"/>
    <p:sldId id="345" r:id="rId32"/>
    <p:sldId id="354" r:id="rId33"/>
    <p:sldId id="355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liha" initials="z" lastIdx="1" clrIdx="0">
    <p:extLst>
      <p:ext uri="{19B8F6BF-5375-455C-9EA6-DF929625EA0E}">
        <p15:presenceInfo xmlns:p15="http://schemas.microsoft.com/office/powerpoint/2012/main" userId="zeli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2" autoAdjust="0"/>
  </p:normalViewPr>
  <p:slideViewPr>
    <p:cSldViewPr snapToGrid="0">
      <p:cViewPr varScale="1">
        <p:scale>
          <a:sx n="87" d="100"/>
          <a:sy n="87" d="100"/>
        </p:scale>
        <p:origin x="30" y="1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9572D-2677-43D4-81DC-B7D09F880E1E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3B21294-1664-4AF7-BECE-0B4F92404383}">
      <dgm:prSet/>
      <dgm:spPr/>
      <dgm:t>
        <a:bodyPr/>
        <a:lstStyle/>
        <a:p>
          <a:pPr algn="ctr" rtl="0"/>
          <a:r>
            <a:rPr lang="en-US" dirty="0"/>
            <a:t>It is thought that the resilience and self-efficacy levels of AFMs are important in terms of </a:t>
          </a:r>
          <a:r>
            <a:rPr lang="en-US" b="1" u="sng" dirty="0"/>
            <a:t>coping with physical, mental and social problems </a:t>
          </a:r>
          <a:r>
            <a:rPr lang="en-US" dirty="0"/>
            <a:t>and </a:t>
          </a:r>
          <a:r>
            <a:rPr lang="en-US" b="1" u="sng" dirty="0"/>
            <a:t>minimizing the burnout </a:t>
          </a:r>
          <a:r>
            <a:rPr lang="en-US" dirty="0"/>
            <a:t>they experience in this process. </a:t>
          </a:r>
          <a:endParaRPr lang="tr-TR" dirty="0"/>
        </a:p>
      </dgm:t>
    </dgm:pt>
    <dgm:pt modelId="{0F9F3F96-D116-48A4-870D-ABC6EFF00A6A}" type="parTrans" cxnId="{86E43E52-A368-4568-9369-E14D8F878261}">
      <dgm:prSet/>
      <dgm:spPr/>
      <dgm:t>
        <a:bodyPr/>
        <a:lstStyle/>
        <a:p>
          <a:endParaRPr lang="tr-TR"/>
        </a:p>
      </dgm:t>
    </dgm:pt>
    <dgm:pt modelId="{45421A07-58BD-4431-82FE-6BBE902B1E26}" type="sibTrans" cxnId="{86E43E52-A368-4568-9369-E14D8F878261}">
      <dgm:prSet/>
      <dgm:spPr/>
      <dgm:t>
        <a:bodyPr/>
        <a:lstStyle/>
        <a:p>
          <a:endParaRPr lang="tr-TR"/>
        </a:p>
      </dgm:t>
    </dgm:pt>
    <dgm:pt modelId="{EB0FABCE-1C6B-41A8-A781-BA8D599A640B}">
      <dgm:prSet/>
      <dgm:spPr/>
      <dgm:t>
        <a:bodyPr/>
        <a:lstStyle/>
        <a:p>
          <a:pPr algn="ctr" rtl="0"/>
          <a:r>
            <a:rPr lang="en-US" dirty="0"/>
            <a:t>While </a:t>
          </a:r>
          <a:r>
            <a:rPr lang="en-US" b="1" u="sng" dirty="0"/>
            <a:t>psychological state and fatalism </a:t>
          </a:r>
          <a:r>
            <a:rPr lang="en-US" dirty="0"/>
            <a:t>are thought to be risk factors for burnout</a:t>
          </a:r>
          <a:r>
            <a:rPr lang="tr-TR" dirty="0"/>
            <a:t> of </a:t>
          </a:r>
          <a:r>
            <a:rPr lang="tr-TR" dirty="0" err="1"/>
            <a:t>AFMs</a:t>
          </a:r>
          <a:r>
            <a:rPr lang="en-US" dirty="0"/>
            <a:t>.</a:t>
          </a:r>
          <a:endParaRPr lang="tr-TR" dirty="0"/>
        </a:p>
      </dgm:t>
    </dgm:pt>
    <dgm:pt modelId="{A4116406-3F82-41C6-AA97-BFF3C42B1674}" type="parTrans" cxnId="{4BDC2FDB-3258-41CF-881E-E7D12F42DB8E}">
      <dgm:prSet/>
      <dgm:spPr/>
      <dgm:t>
        <a:bodyPr/>
        <a:lstStyle/>
        <a:p>
          <a:endParaRPr lang="tr-TR"/>
        </a:p>
      </dgm:t>
    </dgm:pt>
    <dgm:pt modelId="{1B0F8260-D42C-4B3B-B126-294154D9D10C}" type="sibTrans" cxnId="{4BDC2FDB-3258-41CF-881E-E7D12F42DB8E}">
      <dgm:prSet/>
      <dgm:spPr/>
      <dgm:t>
        <a:bodyPr/>
        <a:lstStyle/>
        <a:p>
          <a:endParaRPr lang="tr-TR"/>
        </a:p>
      </dgm:t>
    </dgm:pt>
    <dgm:pt modelId="{688F7F82-4E31-49BB-8C5E-5DE5D17EDDBC}" type="pres">
      <dgm:prSet presAssocID="{9CA9572D-2677-43D4-81DC-B7D09F880E1E}" presName="compositeShape" presStyleCnt="0">
        <dgm:presLayoutVars>
          <dgm:chMax val="2"/>
          <dgm:dir/>
          <dgm:resizeHandles val="exact"/>
        </dgm:presLayoutVars>
      </dgm:prSet>
      <dgm:spPr/>
    </dgm:pt>
    <dgm:pt modelId="{8C36E45D-EB6A-4096-BC14-A75520E09E5E}" type="pres">
      <dgm:prSet presAssocID="{63B21294-1664-4AF7-BECE-0B4F92404383}" presName="upArrow" presStyleLbl="node1" presStyleIdx="0" presStyleCnt="2"/>
      <dgm:spPr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6F1FF24-B663-4509-A020-E1B4C714880E}" type="pres">
      <dgm:prSet presAssocID="{63B21294-1664-4AF7-BECE-0B4F92404383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A1D4D226-987A-4D17-8DCA-CB0BBCA0059C}" type="pres">
      <dgm:prSet presAssocID="{EB0FABCE-1C6B-41A8-A781-BA8D599A640B}" presName="downArrow" presStyleLbl="node1" presStyleIdx="1" presStyleCnt="2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63C7C5E-4E41-4D92-AE55-D17645747D54}" type="pres">
      <dgm:prSet presAssocID="{EB0FABCE-1C6B-41A8-A781-BA8D599A640B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32E97D11-11B1-45D0-A26E-AFF128597664}" type="presOf" srcId="{9CA9572D-2677-43D4-81DC-B7D09F880E1E}" destId="{688F7F82-4E31-49BB-8C5E-5DE5D17EDDBC}" srcOrd="0" destOrd="0" presId="urn:microsoft.com/office/officeart/2005/8/layout/arrow4"/>
    <dgm:cxn modelId="{8B99D16F-2476-4C5A-922F-264F15261B91}" type="presOf" srcId="{63B21294-1664-4AF7-BECE-0B4F92404383}" destId="{76F1FF24-B663-4509-A020-E1B4C714880E}" srcOrd="0" destOrd="0" presId="urn:microsoft.com/office/officeart/2005/8/layout/arrow4"/>
    <dgm:cxn modelId="{86E43E52-A368-4568-9369-E14D8F878261}" srcId="{9CA9572D-2677-43D4-81DC-B7D09F880E1E}" destId="{63B21294-1664-4AF7-BECE-0B4F92404383}" srcOrd="0" destOrd="0" parTransId="{0F9F3F96-D116-48A4-870D-ABC6EFF00A6A}" sibTransId="{45421A07-58BD-4431-82FE-6BBE902B1E26}"/>
    <dgm:cxn modelId="{4A7530CD-EF04-4430-83EF-15E0A8EEDCB2}" type="presOf" srcId="{EB0FABCE-1C6B-41A8-A781-BA8D599A640B}" destId="{E63C7C5E-4E41-4D92-AE55-D17645747D54}" srcOrd="0" destOrd="0" presId="urn:microsoft.com/office/officeart/2005/8/layout/arrow4"/>
    <dgm:cxn modelId="{4BDC2FDB-3258-41CF-881E-E7D12F42DB8E}" srcId="{9CA9572D-2677-43D4-81DC-B7D09F880E1E}" destId="{EB0FABCE-1C6B-41A8-A781-BA8D599A640B}" srcOrd="1" destOrd="0" parTransId="{A4116406-3F82-41C6-AA97-BFF3C42B1674}" sibTransId="{1B0F8260-D42C-4B3B-B126-294154D9D10C}"/>
    <dgm:cxn modelId="{9D888F8A-717B-41B1-953A-A3A1D4116497}" type="presParOf" srcId="{688F7F82-4E31-49BB-8C5E-5DE5D17EDDBC}" destId="{8C36E45D-EB6A-4096-BC14-A75520E09E5E}" srcOrd="0" destOrd="0" presId="urn:microsoft.com/office/officeart/2005/8/layout/arrow4"/>
    <dgm:cxn modelId="{E764C224-0DBE-46FA-8D97-FE2C853688B1}" type="presParOf" srcId="{688F7F82-4E31-49BB-8C5E-5DE5D17EDDBC}" destId="{76F1FF24-B663-4509-A020-E1B4C714880E}" srcOrd="1" destOrd="0" presId="urn:microsoft.com/office/officeart/2005/8/layout/arrow4"/>
    <dgm:cxn modelId="{5416FCBD-22D6-486C-9CA5-7F90BF52C2E9}" type="presParOf" srcId="{688F7F82-4E31-49BB-8C5E-5DE5D17EDDBC}" destId="{A1D4D226-987A-4D17-8DCA-CB0BBCA0059C}" srcOrd="2" destOrd="0" presId="urn:microsoft.com/office/officeart/2005/8/layout/arrow4"/>
    <dgm:cxn modelId="{1188A3B5-B0AB-4AAE-A18F-5E4DEEC4207C}" type="presParOf" srcId="{688F7F82-4E31-49BB-8C5E-5DE5D17EDDBC}" destId="{E63C7C5E-4E41-4D92-AE55-D17645747D5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1457B5-7BC8-4CC4-9700-88861562AE9F}" type="doc">
      <dgm:prSet loTypeId="urn:microsoft.com/office/officeart/2005/8/layout/hierarchy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F80546C8-BD07-41F2-A69C-5815B479A404}">
      <dgm:prSet custT="1"/>
      <dgm:spPr/>
      <dgm:t>
        <a:bodyPr/>
        <a:lstStyle/>
        <a:p>
          <a:pPr algn="just" rtl="0"/>
          <a:r>
            <a:rPr lang="en-US" sz="2800" b="0" u="none" dirty="0"/>
            <a:t>It is observed that </a:t>
          </a:r>
          <a:r>
            <a:rPr lang="en-US" sz="2800" b="1" u="sng" dirty="0"/>
            <a:t>burnout increases as the indicators of mental health worsen. </a:t>
          </a:r>
          <a:endParaRPr lang="tr-TR" sz="2800" b="1" u="sng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D2813D9-609D-464C-8A3C-057A8B7F75CC}" type="parTrans" cxnId="{115430F0-1335-4764-AE85-C0110AFD5E5F}">
      <dgm:prSet/>
      <dgm:spPr/>
      <dgm:t>
        <a:bodyPr/>
        <a:lstStyle/>
        <a:p>
          <a:endParaRPr lang="tr-TR"/>
        </a:p>
      </dgm:t>
    </dgm:pt>
    <dgm:pt modelId="{D6AE226D-3F58-4CDD-AD79-7A43F1C93DCA}" type="sibTrans" cxnId="{115430F0-1335-4764-AE85-C0110AFD5E5F}">
      <dgm:prSet/>
      <dgm:spPr/>
      <dgm:t>
        <a:bodyPr/>
        <a:lstStyle/>
        <a:p>
          <a:endParaRPr lang="tr-TR"/>
        </a:p>
      </dgm:t>
    </dgm:pt>
    <dgm:pt modelId="{E3C2B139-4300-40F2-A53E-B822BFD0ED9B}">
      <dgm:prSet custT="1"/>
      <dgm:spPr/>
      <dgm:t>
        <a:bodyPr/>
        <a:lstStyle/>
        <a:p>
          <a:pPr algn="just" rtl="0"/>
          <a:r>
            <a:rPr lang="en-US" sz="2800" b="0" u="none" dirty="0">
              <a:solidFill>
                <a:schemeClr val="tx1">
                  <a:lumMod val="95000"/>
                  <a:lumOff val="5000"/>
                </a:schemeClr>
              </a:solidFill>
            </a:rPr>
            <a:t>On the other hand, factors such as </a:t>
          </a:r>
          <a:r>
            <a:rPr lang="en-US" sz="2800" b="1" u="sng" dirty="0">
              <a:solidFill>
                <a:schemeClr val="tx1">
                  <a:lumMod val="95000"/>
                  <a:lumOff val="5000"/>
                </a:schemeClr>
              </a:solidFill>
            </a:rPr>
            <a:t>self-efficacy and resilience </a:t>
          </a:r>
          <a:r>
            <a:rPr lang="en-US" sz="2800" b="0" u="none" dirty="0">
              <a:solidFill>
                <a:schemeClr val="tx1">
                  <a:lumMod val="95000"/>
                  <a:lumOff val="5000"/>
                </a:schemeClr>
              </a:solidFill>
            </a:rPr>
            <a:t>emerged as factors that could be </a:t>
          </a:r>
          <a:r>
            <a:rPr lang="en-US" sz="2800" b="1" u="sng" dirty="0">
              <a:solidFill>
                <a:schemeClr val="tx1">
                  <a:lumMod val="95000"/>
                  <a:lumOff val="5000"/>
                </a:schemeClr>
              </a:solidFill>
            </a:rPr>
            <a:t>effective in coping with burnout. </a:t>
          </a:r>
          <a:endParaRPr lang="tr-TR" sz="2800" b="1" u="sng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3E21474-926E-4A71-8F03-861CCA4AA5DE}" type="parTrans" cxnId="{216CF599-1E1E-413A-B5B8-DF89C012C0E6}">
      <dgm:prSet/>
      <dgm:spPr/>
      <dgm:t>
        <a:bodyPr/>
        <a:lstStyle/>
        <a:p>
          <a:endParaRPr lang="tr-TR"/>
        </a:p>
      </dgm:t>
    </dgm:pt>
    <dgm:pt modelId="{CEE128D1-075E-4DDA-92B8-5CEEFF973B16}" type="sibTrans" cxnId="{216CF599-1E1E-413A-B5B8-DF89C012C0E6}">
      <dgm:prSet/>
      <dgm:spPr/>
      <dgm:t>
        <a:bodyPr/>
        <a:lstStyle/>
        <a:p>
          <a:endParaRPr lang="tr-TR"/>
        </a:p>
      </dgm:t>
    </dgm:pt>
    <dgm:pt modelId="{DCC7D5D1-4AAE-4E24-ABAA-A356A1EDED39}" type="pres">
      <dgm:prSet presAssocID="{A71457B5-7BC8-4CC4-9700-88861562AE9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7E6C65-E5C8-4412-99D5-733CF6898C9D}" type="pres">
      <dgm:prSet presAssocID="{F80546C8-BD07-41F2-A69C-5815B479A404}" presName="vertOne" presStyleCnt="0"/>
      <dgm:spPr/>
    </dgm:pt>
    <dgm:pt modelId="{4E43878E-F3AA-4161-9395-6CCF914F01E5}" type="pres">
      <dgm:prSet presAssocID="{F80546C8-BD07-41F2-A69C-5815B479A404}" presName="txOne" presStyleLbl="node0" presStyleIdx="0" presStyleCnt="2" custScaleX="86698">
        <dgm:presLayoutVars>
          <dgm:chPref val="3"/>
        </dgm:presLayoutVars>
      </dgm:prSet>
      <dgm:spPr/>
    </dgm:pt>
    <dgm:pt modelId="{DA893F1E-A842-444A-A280-EB27AD5EE467}" type="pres">
      <dgm:prSet presAssocID="{F80546C8-BD07-41F2-A69C-5815B479A404}" presName="horzOne" presStyleCnt="0"/>
      <dgm:spPr/>
    </dgm:pt>
    <dgm:pt modelId="{F2E6C25F-4178-40B0-AB94-27487388D7B7}" type="pres">
      <dgm:prSet presAssocID="{D6AE226D-3F58-4CDD-AD79-7A43F1C93DCA}" presName="sibSpaceOne" presStyleCnt="0"/>
      <dgm:spPr/>
    </dgm:pt>
    <dgm:pt modelId="{3CF4F678-FE73-4AAD-AC93-8989B65EC046}" type="pres">
      <dgm:prSet presAssocID="{E3C2B139-4300-40F2-A53E-B822BFD0ED9B}" presName="vertOne" presStyleCnt="0"/>
      <dgm:spPr/>
    </dgm:pt>
    <dgm:pt modelId="{7438F4B5-5A9F-4501-9D99-57D4D10C4B6B}" type="pres">
      <dgm:prSet presAssocID="{E3C2B139-4300-40F2-A53E-B822BFD0ED9B}" presName="txOne" presStyleLbl="node0" presStyleIdx="1" presStyleCnt="2" custScaleX="89346">
        <dgm:presLayoutVars>
          <dgm:chPref val="3"/>
        </dgm:presLayoutVars>
      </dgm:prSet>
      <dgm:spPr/>
    </dgm:pt>
    <dgm:pt modelId="{1FEC8DD9-D493-43B5-BFAC-B5F89ED70C78}" type="pres">
      <dgm:prSet presAssocID="{E3C2B139-4300-40F2-A53E-B822BFD0ED9B}" presName="horzOne" presStyleCnt="0"/>
      <dgm:spPr/>
    </dgm:pt>
  </dgm:ptLst>
  <dgm:cxnLst>
    <dgm:cxn modelId="{DF827B60-486F-4A9B-82BD-C78EFDB04D59}" type="presOf" srcId="{E3C2B139-4300-40F2-A53E-B822BFD0ED9B}" destId="{7438F4B5-5A9F-4501-9D99-57D4D10C4B6B}" srcOrd="0" destOrd="0" presId="urn:microsoft.com/office/officeart/2005/8/layout/hierarchy4"/>
    <dgm:cxn modelId="{216CF599-1E1E-413A-B5B8-DF89C012C0E6}" srcId="{A71457B5-7BC8-4CC4-9700-88861562AE9F}" destId="{E3C2B139-4300-40F2-A53E-B822BFD0ED9B}" srcOrd="1" destOrd="0" parTransId="{B3E21474-926E-4A71-8F03-861CCA4AA5DE}" sibTransId="{CEE128D1-075E-4DDA-92B8-5CEEFF973B16}"/>
    <dgm:cxn modelId="{998D43CE-EF7A-4135-BE95-6DCF19C96F75}" type="presOf" srcId="{A71457B5-7BC8-4CC4-9700-88861562AE9F}" destId="{DCC7D5D1-4AAE-4E24-ABAA-A356A1EDED39}" srcOrd="0" destOrd="0" presId="urn:microsoft.com/office/officeart/2005/8/layout/hierarchy4"/>
    <dgm:cxn modelId="{FBD5EFE0-C021-443A-93B3-F74DF3763BB5}" type="presOf" srcId="{F80546C8-BD07-41F2-A69C-5815B479A404}" destId="{4E43878E-F3AA-4161-9395-6CCF914F01E5}" srcOrd="0" destOrd="0" presId="urn:microsoft.com/office/officeart/2005/8/layout/hierarchy4"/>
    <dgm:cxn modelId="{115430F0-1335-4764-AE85-C0110AFD5E5F}" srcId="{A71457B5-7BC8-4CC4-9700-88861562AE9F}" destId="{F80546C8-BD07-41F2-A69C-5815B479A404}" srcOrd="0" destOrd="0" parTransId="{0D2813D9-609D-464C-8A3C-057A8B7F75CC}" sibTransId="{D6AE226D-3F58-4CDD-AD79-7A43F1C93DCA}"/>
    <dgm:cxn modelId="{B78FAE25-0A1C-4813-8172-4E0A3E391D99}" type="presParOf" srcId="{DCC7D5D1-4AAE-4E24-ABAA-A356A1EDED39}" destId="{817E6C65-E5C8-4412-99D5-733CF6898C9D}" srcOrd="0" destOrd="0" presId="urn:microsoft.com/office/officeart/2005/8/layout/hierarchy4"/>
    <dgm:cxn modelId="{B5A51A53-298B-4AEE-9DFA-9C6F181F3D48}" type="presParOf" srcId="{817E6C65-E5C8-4412-99D5-733CF6898C9D}" destId="{4E43878E-F3AA-4161-9395-6CCF914F01E5}" srcOrd="0" destOrd="0" presId="urn:microsoft.com/office/officeart/2005/8/layout/hierarchy4"/>
    <dgm:cxn modelId="{E907C9BF-D3F6-4BE5-AFD1-30ACEA8C6AB8}" type="presParOf" srcId="{817E6C65-E5C8-4412-99D5-733CF6898C9D}" destId="{DA893F1E-A842-444A-A280-EB27AD5EE467}" srcOrd="1" destOrd="0" presId="urn:microsoft.com/office/officeart/2005/8/layout/hierarchy4"/>
    <dgm:cxn modelId="{80ED29E6-A1BB-49F4-9020-51F71AE4BCB6}" type="presParOf" srcId="{DCC7D5D1-4AAE-4E24-ABAA-A356A1EDED39}" destId="{F2E6C25F-4178-40B0-AB94-27487388D7B7}" srcOrd="1" destOrd="0" presId="urn:microsoft.com/office/officeart/2005/8/layout/hierarchy4"/>
    <dgm:cxn modelId="{1503FF20-6566-4576-BAAD-253C0B5F29A4}" type="presParOf" srcId="{DCC7D5D1-4AAE-4E24-ABAA-A356A1EDED39}" destId="{3CF4F678-FE73-4AAD-AC93-8989B65EC046}" srcOrd="2" destOrd="0" presId="urn:microsoft.com/office/officeart/2005/8/layout/hierarchy4"/>
    <dgm:cxn modelId="{1F076D5A-940D-4C21-9773-816D753B8E5E}" type="presParOf" srcId="{3CF4F678-FE73-4AAD-AC93-8989B65EC046}" destId="{7438F4B5-5A9F-4501-9D99-57D4D10C4B6B}" srcOrd="0" destOrd="0" presId="urn:microsoft.com/office/officeart/2005/8/layout/hierarchy4"/>
    <dgm:cxn modelId="{51AB67CB-6AC2-4F54-A259-D8685F776CA2}" type="presParOf" srcId="{3CF4F678-FE73-4AAD-AC93-8989B65EC046}" destId="{1FEC8DD9-D493-43B5-BFAC-B5F89ED70C7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49B8DC-528F-4086-8252-6958F72E6776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04C0C87-C4D4-4D83-8585-68EB8FDEE62A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800" dirty="0"/>
            <a:t>When the number of samples is increased, </a:t>
          </a:r>
          <a:r>
            <a:rPr lang="en-US" sz="2800" b="1" u="sng" dirty="0"/>
            <a:t>more comprehensive analyzes </a:t>
          </a:r>
          <a:r>
            <a:rPr lang="en-US" sz="2800" dirty="0"/>
            <a:t>are planned to reach more detailed findings.</a:t>
          </a:r>
          <a:r>
            <a:rPr lang="tr-TR" sz="2800" dirty="0"/>
            <a:t> </a:t>
          </a:r>
        </a:p>
      </dgm:t>
    </dgm:pt>
    <dgm:pt modelId="{8DC14166-4E6F-499C-B2E6-F53E661371DC}" type="parTrans" cxnId="{08C90F1A-0C0A-4AB5-9493-38D8C1A45004}">
      <dgm:prSet/>
      <dgm:spPr/>
      <dgm:t>
        <a:bodyPr/>
        <a:lstStyle/>
        <a:p>
          <a:endParaRPr lang="tr-TR"/>
        </a:p>
      </dgm:t>
    </dgm:pt>
    <dgm:pt modelId="{AB13D045-EAA7-40A4-A7D0-3E113B8E1C5D}" type="sibTrans" cxnId="{08C90F1A-0C0A-4AB5-9493-38D8C1A45004}">
      <dgm:prSet/>
      <dgm:spPr/>
      <dgm:t>
        <a:bodyPr/>
        <a:lstStyle/>
        <a:p>
          <a:endParaRPr lang="tr-TR"/>
        </a:p>
      </dgm:t>
    </dgm:pt>
    <dgm:pt modelId="{5E203663-7EF2-483A-9E55-64D469BF5EB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/>
            <a:t>It is thought that the generalizability of the study may increase when the number of samples increases.</a:t>
          </a:r>
          <a:endParaRPr lang="tr-TR" dirty="0"/>
        </a:p>
      </dgm:t>
    </dgm:pt>
    <dgm:pt modelId="{58F8941A-D33E-46E9-8D34-42A526A24136}" type="parTrans" cxnId="{E4B0E5B5-6910-43F5-980F-5114A934029F}">
      <dgm:prSet/>
      <dgm:spPr/>
      <dgm:t>
        <a:bodyPr/>
        <a:lstStyle/>
        <a:p>
          <a:endParaRPr lang="tr-TR"/>
        </a:p>
      </dgm:t>
    </dgm:pt>
    <dgm:pt modelId="{70B81D8B-8559-4F88-B1AD-9A7BA0D9594E}" type="sibTrans" cxnId="{E4B0E5B5-6910-43F5-980F-5114A934029F}">
      <dgm:prSet/>
      <dgm:spPr/>
      <dgm:t>
        <a:bodyPr/>
        <a:lstStyle/>
        <a:p>
          <a:endParaRPr lang="tr-TR"/>
        </a:p>
      </dgm:t>
    </dgm:pt>
    <dgm:pt modelId="{BCB089E3-ABBD-4A28-B0EB-A70A0F53013B}" type="pres">
      <dgm:prSet presAssocID="{A149B8DC-528F-4086-8252-6958F72E6776}" presName="Name0" presStyleCnt="0">
        <dgm:presLayoutVars>
          <dgm:dir/>
          <dgm:resizeHandles val="exact"/>
        </dgm:presLayoutVars>
      </dgm:prSet>
      <dgm:spPr/>
    </dgm:pt>
    <dgm:pt modelId="{C5091401-AF76-4DB4-8460-89CF72F9C62C}" type="pres">
      <dgm:prSet presAssocID="{104C0C87-C4D4-4D83-8585-68EB8FDEE62A}" presName="node" presStyleLbl="node1" presStyleIdx="0" presStyleCnt="2" custScaleX="272001" custScaleY="100101">
        <dgm:presLayoutVars>
          <dgm:bulletEnabled val="1"/>
        </dgm:presLayoutVars>
      </dgm:prSet>
      <dgm:spPr/>
    </dgm:pt>
    <dgm:pt modelId="{4ECA0865-023E-4808-80B0-0E8B548E4241}" type="pres">
      <dgm:prSet presAssocID="{AB13D045-EAA7-40A4-A7D0-3E113B8E1C5D}" presName="sibTrans" presStyleLbl="sibTrans1D1" presStyleIdx="0" presStyleCnt="1"/>
      <dgm:spPr/>
    </dgm:pt>
    <dgm:pt modelId="{C57EAEAB-BBB3-4CB8-A2AB-2935FEA4F212}" type="pres">
      <dgm:prSet presAssocID="{AB13D045-EAA7-40A4-A7D0-3E113B8E1C5D}" presName="connectorText" presStyleLbl="sibTrans1D1" presStyleIdx="0" presStyleCnt="1"/>
      <dgm:spPr/>
    </dgm:pt>
    <dgm:pt modelId="{659BD530-83DE-426A-9A3E-61408BA89B02}" type="pres">
      <dgm:prSet presAssocID="{5E203663-7EF2-483A-9E55-64D469BF5EBC}" presName="node" presStyleLbl="node1" presStyleIdx="1" presStyleCnt="2">
        <dgm:presLayoutVars>
          <dgm:bulletEnabled val="1"/>
        </dgm:presLayoutVars>
      </dgm:prSet>
      <dgm:spPr/>
    </dgm:pt>
  </dgm:ptLst>
  <dgm:cxnLst>
    <dgm:cxn modelId="{67086111-2BB1-4194-9D48-A1B074A07E93}" type="presOf" srcId="{5E203663-7EF2-483A-9E55-64D469BF5EBC}" destId="{659BD530-83DE-426A-9A3E-61408BA89B02}" srcOrd="0" destOrd="0" presId="urn:microsoft.com/office/officeart/2005/8/layout/bProcess3"/>
    <dgm:cxn modelId="{08C90F1A-0C0A-4AB5-9493-38D8C1A45004}" srcId="{A149B8DC-528F-4086-8252-6958F72E6776}" destId="{104C0C87-C4D4-4D83-8585-68EB8FDEE62A}" srcOrd="0" destOrd="0" parTransId="{8DC14166-4E6F-499C-B2E6-F53E661371DC}" sibTransId="{AB13D045-EAA7-40A4-A7D0-3E113B8E1C5D}"/>
    <dgm:cxn modelId="{C7343B86-7DEC-41D5-B2F2-B0E79135DCCB}" type="presOf" srcId="{A149B8DC-528F-4086-8252-6958F72E6776}" destId="{BCB089E3-ABBD-4A28-B0EB-A70A0F53013B}" srcOrd="0" destOrd="0" presId="urn:microsoft.com/office/officeart/2005/8/layout/bProcess3"/>
    <dgm:cxn modelId="{C8125B88-3862-4905-AF37-4541FE5A7B5D}" type="presOf" srcId="{AB13D045-EAA7-40A4-A7D0-3E113B8E1C5D}" destId="{C57EAEAB-BBB3-4CB8-A2AB-2935FEA4F212}" srcOrd="1" destOrd="0" presId="urn:microsoft.com/office/officeart/2005/8/layout/bProcess3"/>
    <dgm:cxn modelId="{CCF48BA8-4489-44A6-A833-F2A896BFBA98}" type="presOf" srcId="{AB13D045-EAA7-40A4-A7D0-3E113B8E1C5D}" destId="{4ECA0865-023E-4808-80B0-0E8B548E4241}" srcOrd="0" destOrd="0" presId="urn:microsoft.com/office/officeart/2005/8/layout/bProcess3"/>
    <dgm:cxn modelId="{E4B0E5B5-6910-43F5-980F-5114A934029F}" srcId="{A149B8DC-528F-4086-8252-6958F72E6776}" destId="{5E203663-7EF2-483A-9E55-64D469BF5EBC}" srcOrd="1" destOrd="0" parTransId="{58F8941A-D33E-46E9-8D34-42A526A24136}" sibTransId="{70B81D8B-8559-4F88-B1AD-9A7BA0D9594E}"/>
    <dgm:cxn modelId="{88B18BFE-1CB6-4FC3-8648-DBFB9AD4E3C2}" type="presOf" srcId="{104C0C87-C4D4-4D83-8585-68EB8FDEE62A}" destId="{C5091401-AF76-4DB4-8460-89CF72F9C62C}" srcOrd="0" destOrd="0" presId="urn:microsoft.com/office/officeart/2005/8/layout/bProcess3"/>
    <dgm:cxn modelId="{86A8C5C1-60EF-48AF-81C9-507608B95046}" type="presParOf" srcId="{BCB089E3-ABBD-4A28-B0EB-A70A0F53013B}" destId="{C5091401-AF76-4DB4-8460-89CF72F9C62C}" srcOrd="0" destOrd="0" presId="urn:microsoft.com/office/officeart/2005/8/layout/bProcess3"/>
    <dgm:cxn modelId="{2335CC0A-2F4D-4005-9CF4-85D07EA851CE}" type="presParOf" srcId="{BCB089E3-ABBD-4A28-B0EB-A70A0F53013B}" destId="{4ECA0865-023E-4808-80B0-0E8B548E4241}" srcOrd="1" destOrd="0" presId="urn:microsoft.com/office/officeart/2005/8/layout/bProcess3"/>
    <dgm:cxn modelId="{C8934411-1D05-449C-B1CA-7A0EF70DF33D}" type="presParOf" srcId="{4ECA0865-023E-4808-80B0-0E8B548E4241}" destId="{C57EAEAB-BBB3-4CB8-A2AB-2935FEA4F212}" srcOrd="0" destOrd="0" presId="urn:microsoft.com/office/officeart/2005/8/layout/bProcess3"/>
    <dgm:cxn modelId="{3C459374-8528-48DA-9605-42CDB538E2EF}" type="presParOf" srcId="{BCB089E3-ABBD-4A28-B0EB-A70A0F53013B}" destId="{659BD530-83DE-426A-9A3E-61408BA89B02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6E1C9A-6A7F-4AD2-BC6C-97E9669B23E9}" type="doc">
      <dgm:prSet loTypeId="urn:microsoft.com/office/officeart/2005/8/layout/venn1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A2921A95-6484-48F4-B09B-98EF847CE7DA}">
      <dgm:prSet custT="1"/>
      <dgm:spPr/>
      <dgm:t>
        <a:bodyPr/>
        <a:lstStyle/>
        <a:p>
          <a:pPr rtl="0"/>
          <a:r>
            <a:rPr lang="tr-TR" sz="2800" dirty="0" err="1">
              <a:latin typeface="Palatino Linotype" panose="02040502050505030304" pitchFamily="18" charset="0"/>
            </a:rPr>
            <a:t>Personal</a:t>
          </a:r>
          <a:r>
            <a:rPr lang="tr-TR" sz="2800" dirty="0">
              <a:latin typeface="Palatino Linotype" panose="02040502050505030304" pitchFamily="18" charset="0"/>
            </a:rPr>
            <a:t> Information Form</a:t>
          </a:r>
        </a:p>
      </dgm:t>
    </dgm:pt>
    <dgm:pt modelId="{C0E32D9A-60C2-430B-A239-43B8BE269256}" type="parTrans" cxnId="{AD0BF894-2E3F-48D5-A19B-06305FECDB0B}">
      <dgm:prSet/>
      <dgm:spPr/>
      <dgm:t>
        <a:bodyPr/>
        <a:lstStyle/>
        <a:p>
          <a:endParaRPr lang="tr-TR"/>
        </a:p>
      </dgm:t>
    </dgm:pt>
    <dgm:pt modelId="{69B352AA-9AC1-46E0-928A-F49FDF6AB472}" type="sibTrans" cxnId="{AD0BF894-2E3F-48D5-A19B-06305FECDB0B}">
      <dgm:prSet/>
      <dgm:spPr/>
      <dgm:t>
        <a:bodyPr/>
        <a:lstStyle/>
        <a:p>
          <a:endParaRPr lang="tr-TR"/>
        </a:p>
      </dgm:t>
    </dgm:pt>
    <dgm:pt modelId="{ED73F0B6-198A-4040-A3EB-FEED28C8ACF0}">
      <dgm:prSet custT="1"/>
      <dgm:spPr/>
      <dgm:t>
        <a:bodyPr/>
        <a:lstStyle/>
        <a:p>
          <a:r>
            <a:rPr lang="tr-TR" sz="2800" dirty="0">
              <a:latin typeface="Palatino Linotype" panose="02040502050505030304" pitchFamily="18" charset="0"/>
            </a:rPr>
            <a:t> Fatalism Tendency Scale</a:t>
          </a:r>
        </a:p>
      </dgm:t>
    </dgm:pt>
    <dgm:pt modelId="{FD6C3FD4-8C98-438D-9080-2224ADCDD6D7}" type="parTrans" cxnId="{9F96AF2D-148A-4E11-939B-1D0A7934FD82}">
      <dgm:prSet/>
      <dgm:spPr/>
      <dgm:t>
        <a:bodyPr/>
        <a:lstStyle/>
        <a:p>
          <a:endParaRPr lang="tr-TR"/>
        </a:p>
      </dgm:t>
    </dgm:pt>
    <dgm:pt modelId="{4607813E-25B2-4C55-B8B5-7484EA7036BC}" type="sibTrans" cxnId="{9F96AF2D-148A-4E11-939B-1D0A7934FD82}">
      <dgm:prSet/>
      <dgm:spPr/>
      <dgm:t>
        <a:bodyPr/>
        <a:lstStyle/>
        <a:p>
          <a:endParaRPr lang="tr-TR"/>
        </a:p>
      </dgm:t>
    </dgm:pt>
    <dgm:pt modelId="{63ACE048-E231-41E3-9658-36A5142A2F82}">
      <dgm:prSet custT="1"/>
      <dgm:spPr/>
      <dgm:t>
        <a:bodyPr/>
        <a:lstStyle/>
        <a:p>
          <a:r>
            <a:rPr lang="en-US" sz="2800" dirty="0">
              <a:latin typeface="Palatino Linotype" panose="02040502050505030304" pitchFamily="18" charset="0"/>
            </a:rPr>
            <a:t>Connor-Davidson Resilience Scale Short Form</a:t>
          </a:r>
          <a:endParaRPr lang="tr-TR" sz="2800" dirty="0">
            <a:latin typeface="Palatino Linotype" panose="02040502050505030304" pitchFamily="18" charset="0"/>
          </a:endParaRPr>
        </a:p>
      </dgm:t>
    </dgm:pt>
    <dgm:pt modelId="{30928294-2675-47D3-911A-B528DF023FF7}" type="parTrans" cxnId="{34B9AB4E-C82F-4735-83B7-7E6F8827A426}">
      <dgm:prSet/>
      <dgm:spPr/>
      <dgm:t>
        <a:bodyPr/>
        <a:lstStyle/>
        <a:p>
          <a:endParaRPr lang="tr-TR"/>
        </a:p>
      </dgm:t>
    </dgm:pt>
    <dgm:pt modelId="{67E228A0-DC07-46FC-AFB9-FFA5C75BEAF9}" type="sibTrans" cxnId="{34B9AB4E-C82F-4735-83B7-7E6F8827A426}">
      <dgm:prSet/>
      <dgm:spPr/>
      <dgm:t>
        <a:bodyPr/>
        <a:lstStyle/>
        <a:p>
          <a:endParaRPr lang="tr-TR"/>
        </a:p>
      </dgm:t>
    </dgm:pt>
    <dgm:pt modelId="{6E59A51A-5C35-4C78-81D6-7F037B0A6343}">
      <dgm:prSet custT="1"/>
      <dgm:spPr/>
      <dgm:t>
        <a:bodyPr/>
        <a:lstStyle/>
        <a:p>
          <a:r>
            <a:rPr lang="en-US" sz="2800" dirty="0">
              <a:latin typeface="Palatino Linotype" panose="02040502050505030304" pitchFamily="18" charset="0"/>
            </a:rPr>
            <a:t>Depression Anxiety Stress Scale (DASS 21)</a:t>
          </a:r>
          <a:endParaRPr lang="tr-TR" sz="2800" dirty="0">
            <a:latin typeface="Palatino Linotype" panose="02040502050505030304" pitchFamily="18" charset="0"/>
          </a:endParaRPr>
        </a:p>
      </dgm:t>
    </dgm:pt>
    <dgm:pt modelId="{4FC083B8-4E5A-4CF9-B3BB-AECC8280DBA1}" type="parTrans" cxnId="{3170E0DD-88AB-4210-9431-3687AFCEDEE1}">
      <dgm:prSet/>
      <dgm:spPr/>
      <dgm:t>
        <a:bodyPr/>
        <a:lstStyle/>
        <a:p>
          <a:endParaRPr lang="tr-TR"/>
        </a:p>
      </dgm:t>
    </dgm:pt>
    <dgm:pt modelId="{31234584-A6DE-45FE-834F-24D6725705FD}" type="sibTrans" cxnId="{3170E0DD-88AB-4210-9431-3687AFCEDEE1}">
      <dgm:prSet/>
      <dgm:spPr/>
      <dgm:t>
        <a:bodyPr/>
        <a:lstStyle/>
        <a:p>
          <a:endParaRPr lang="tr-TR"/>
        </a:p>
      </dgm:t>
    </dgm:pt>
    <dgm:pt modelId="{116DE29E-20E1-465D-94A3-12EAE1800E13}">
      <dgm:prSet custT="1"/>
      <dgm:spPr/>
      <dgm:t>
        <a:bodyPr/>
        <a:lstStyle/>
        <a:p>
          <a:r>
            <a:rPr lang="tr-TR" sz="2800" dirty="0">
              <a:latin typeface="Palatino Linotype" panose="02040502050505030304" pitchFamily="18" charset="0"/>
            </a:rPr>
            <a:t>General Self-Efficacy Scale</a:t>
          </a:r>
        </a:p>
      </dgm:t>
    </dgm:pt>
    <dgm:pt modelId="{77B7C489-533D-476E-B7ED-DE0A16B49B50}" type="parTrans" cxnId="{A8FD86A2-3680-4326-B97B-2FD967193CB0}">
      <dgm:prSet/>
      <dgm:spPr/>
      <dgm:t>
        <a:bodyPr/>
        <a:lstStyle/>
        <a:p>
          <a:endParaRPr lang="tr-TR"/>
        </a:p>
      </dgm:t>
    </dgm:pt>
    <dgm:pt modelId="{0715CC6F-AD77-45C5-8CE0-110937556234}" type="sibTrans" cxnId="{A8FD86A2-3680-4326-B97B-2FD967193CB0}">
      <dgm:prSet/>
      <dgm:spPr/>
      <dgm:t>
        <a:bodyPr/>
        <a:lstStyle/>
        <a:p>
          <a:endParaRPr lang="tr-TR"/>
        </a:p>
      </dgm:t>
    </dgm:pt>
    <dgm:pt modelId="{D60A690C-EB53-4F31-8467-46D3D6BB1ED1}">
      <dgm:prSet custT="1"/>
      <dgm:spPr/>
      <dgm:t>
        <a:bodyPr/>
        <a:lstStyle/>
        <a:p>
          <a:r>
            <a:rPr lang="tr-TR" sz="2800" dirty="0">
              <a:latin typeface="Palatino Linotype" panose="02040502050505030304" pitchFamily="18" charset="0"/>
            </a:rPr>
            <a:t>Burnout Scale Short Form</a:t>
          </a:r>
        </a:p>
      </dgm:t>
    </dgm:pt>
    <dgm:pt modelId="{7966E09C-343F-4E77-955D-B30173CB7157}" type="parTrans" cxnId="{6E2A7E36-1208-483B-9EE8-C77D44AA5856}">
      <dgm:prSet/>
      <dgm:spPr/>
      <dgm:t>
        <a:bodyPr/>
        <a:lstStyle/>
        <a:p>
          <a:endParaRPr lang="tr-TR"/>
        </a:p>
      </dgm:t>
    </dgm:pt>
    <dgm:pt modelId="{0431B506-BDA5-4E36-9B86-2E55787E51C3}" type="sibTrans" cxnId="{6E2A7E36-1208-483B-9EE8-C77D44AA5856}">
      <dgm:prSet/>
      <dgm:spPr/>
      <dgm:t>
        <a:bodyPr/>
        <a:lstStyle/>
        <a:p>
          <a:endParaRPr lang="tr-TR"/>
        </a:p>
      </dgm:t>
    </dgm:pt>
    <dgm:pt modelId="{F74CA0E7-0FFD-4B70-8D64-58D89BCB0E67}" type="pres">
      <dgm:prSet presAssocID="{C76E1C9A-6A7F-4AD2-BC6C-97E9669B23E9}" presName="compositeShape" presStyleCnt="0">
        <dgm:presLayoutVars>
          <dgm:chMax val="7"/>
          <dgm:dir/>
          <dgm:resizeHandles val="exact"/>
        </dgm:presLayoutVars>
      </dgm:prSet>
      <dgm:spPr/>
    </dgm:pt>
    <dgm:pt modelId="{9B0E9099-87C2-4A63-8353-C7946C0965A9}" type="pres">
      <dgm:prSet presAssocID="{A2921A95-6484-48F4-B09B-98EF847CE7DA}" presName="circ1" presStyleLbl="vennNode1" presStyleIdx="0" presStyleCnt="6"/>
      <dgm:spPr/>
    </dgm:pt>
    <dgm:pt modelId="{ACF53D8F-F35D-4807-8BDB-235DE20C8B81}" type="pres">
      <dgm:prSet presAssocID="{A2921A95-6484-48F4-B09B-98EF847CE7DA}" presName="circ1Tx" presStyleLbl="revTx" presStyleIdx="0" presStyleCnt="0" custScaleX="157490" custScaleY="104646">
        <dgm:presLayoutVars>
          <dgm:chMax val="0"/>
          <dgm:chPref val="0"/>
          <dgm:bulletEnabled val="1"/>
        </dgm:presLayoutVars>
      </dgm:prSet>
      <dgm:spPr/>
    </dgm:pt>
    <dgm:pt modelId="{BCF39386-C208-4153-A59A-A23A24F249C5}" type="pres">
      <dgm:prSet presAssocID="{ED73F0B6-198A-4040-A3EB-FEED28C8ACF0}" presName="circ2" presStyleLbl="vennNode1" presStyleIdx="1" presStyleCnt="6"/>
      <dgm:spPr/>
    </dgm:pt>
    <dgm:pt modelId="{24CE8859-13DB-463A-B2AB-78F7DEE2E7DF}" type="pres">
      <dgm:prSet presAssocID="{ED73F0B6-198A-4040-A3EB-FEED28C8ACF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81666B7-8299-4D69-A98D-337EC1149CD1}" type="pres">
      <dgm:prSet presAssocID="{63ACE048-E231-41E3-9658-36A5142A2F82}" presName="circ3" presStyleLbl="vennNode1" presStyleIdx="2" presStyleCnt="6"/>
      <dgm:spPr/>
    </dgm:pt>
    <dgm:pt modelId="{3EE8062A-5AA7-45CB-9343-C576FE1D93C3}" type="pres">
      <dgm:prSet presAssocID="{63ACE048-E231-41E3-9658-36A5142A2F8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108F9C8-7D24-4B80-ABD5-FE35AA4AB4C9}" type="pres">
      <dgm:prSet presAssocID="{6E59A51A-5C35-4C78-81D6-7F037B0A6343}" presName="circ4" presStyleLbl="vennNode1" presStyleIdx="3" presStyleCnt="6"/>
      <dgm:spPr/>
    </dgm:pt>
    <dgm:pt modelId="{1690C786-4572-4DBC-86A0-2DE64C9037E0}" type="pres">
      <dgm:prSet presAssocID="{6E59A51A-5C35-4C78-81D6-7F037B0A6343}" presName="circ4Tx" presStyleLbl="revTx" presStyleIdx="0" presStyleCnt="0" custScaleX="125886">
        <dgm:presLayoutVars>
          <dgm:chMax val="0"/>
          <dgm:chPref val="0"/>
          <dgm:bulletEnabled val="1"/>
        </dgm:presLayoutVars>
      </dgm:prSet>
      <dgm:spPr/>
    </dgm:pt>
    <dgm:pt modelId="{1A55715F-F429-4221-B1FF-299AD8A03313}" type="pres">
      <dgm:prSet presAssocID="{116DE29E-20E1-465D-94A3-12EAE1800E13}" presName="circ5" presStyleLbl="vennNode1" presStyleIdx="4" presStyleCnt="6"/>
      <dgm:spPr/>
    </dgm:pt>
    <dgm:pt modelId="{755A00C5-F707-42FA-B023-E66AEF06D4A5}" type="pres">
      <dgm:prSet presAssocID="{116DE29E-20E1-465D-94A3-12EAE1800E1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035BCD0-EE66-451D-A535-5FAE2044BD38}" type="pres">
      <dgm:prSet presAssocID="{D60A690C-EB53-4F31-8467-46D3D6BB1ED1}" presName="circ6" presStyleLbl="vennNode1" presStyleIdx="5" presStyleCnt="6"/>
      <dgm:spPr/>
    </dgm:pt>
    <dgm:pt modelId="{6E86DB47-D98A-4422-BB0D-F15A3A669028}" type="pres">
      <dgm:prSet presAssocID="{D60A690C-EB53-4F31-8467-46D3D6BB1ED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1E3C107-7000-43F2-891F-DCCF24341C03}" type="presOf" srcId="{ED73F0B6-198A-4040-A3EB-FEED28C8ACF0}" destId="{24CE8859-13DB-463A-B2AB-78F7DEE2E7DF}" srcOrd="0" destOrd="0" presId="urn:microsoft.com/office/officeart/2005/8/layout/venn1"/>
    <dgm:cxn modelId="{9F96AF2D-148A-4E11-939B-1D0A7934FD82}" srcId="{C76E1C9A-6A7F-4AD2-BC6C-97E9669B23E9}" destId="{ED73F0B6-198A-4040-A3EB-FEED28C8ACF0}" srcOrd="1" destOrd="0" parTransId="{FD6C3FD4-8C98-438D-9080-2224ADCDD6D7}" sibTransId="{4607813E-25B2-4C55-B8B5-7484EA7036BC}"/>
    <dgm:cxn modelId="{6E2A7E36-1208-483B-9EE8-C77D44AA5856}" srcId="{C76E1C9A-6A7F-4AD2-BC6C-97E9669B23E9}" destId="{D60A690C-EB53-4F31-8467-46D3D6BB1ED1}" srcOrd="5" destOrd="0" parTransId="{7966E09C-343F-4E77-955D-B30173CB7157}" sibTransId="{0431B506-BDA5-4E36-9B86-2E55787E51C3}"/>
    <dgm:cxn modelId="{5DEBA43B-2698-4859-ABE4-6FBE2B63AC8E}" type="presOf" srcId="{6E59A51A-5C35-4C78-81D6-7F037B0A6343}" destId="{1690C786-4572-4DBC-86A0-2DE64C9037E0}" srcOrd="0" destOrd="0" presId="urn:microsoft.com/office/officeart/2005/8/layout/venn1"/>
    <dgm:cxn modelId="{D3A5BD5E-F204-43DD-A33C-65A330956ED3}" type="presOf" srcId="{63ACE048-E231-41E3-9658-36A5142A2F82}" destId="{3EE8062A-5AA7-45CB-9343-C576FE1D93C3}" srcOrd="0" destOrd="0" presId="urn:microsoft.com/office/officeart/2005/8/layout/venn1"/>
    <dgm:cxn modelId="{67B0AB66-F0D7-4D7C-B6E2-FA1E122D1B2C}" type="presOf" srcId="{A2921A95-6484-48F4-B09B-98EF847CE7DA}" destId="{ACF53D8F-F35D-4807-8BDB-235DE20C8B81}" srcOrd="0" destOrd="0" presId="urn:microsoft.com/office/officeart/2005/8/layout/venn1"/>
    <dgm:cxn modelId="{34B9AB4E-C82F-4735-83B7-7E6F8827A426}" srcId="{C76E1C9A-6A7F-4AD2-BC6C-97E9669B23E9}" destId="{63ACE048-E231-41E3-9658-36A5142A2F82}" srcOrd="2" destOrd="0" parTransId="{30928294-2675-47D3-911A-B528DF023FF7}" sibTransId="{67E228A0-DC07-46FC-AFB9-FFA5C75BEAF9}"/>
    <dgm:cxn modelId="{4BA3DB7C-D01A-4749-8E22-68C27E9F7B22}" type="presOf" srcId="{C76E1C9A-6A7F-4AD2-BC6C-97E9669B23E9}" destId="{F74CA0E7-0FFD-4B70-8D64-58D89BCB0E67}" srcOrd="0" destOrd="0" presId="urn:microsoft.com/office/officeart/2005/8/layout/venn1"/>
    <dgm:cxn modelId="{A4109F94-8FCA-46FC-9516-75FEA73D5369}" type="presOf" srcId="{116DE29E-20E1-465D-94A3-12EAE1800E13}" destId="{755A00C5-F707-42FA-B023-E66AEF06D4A5}" srcOrd="0" destOrd="0" presId="urn:microsoft.com/office/officeart/2005/8/layout/venn1"/>
    <dgm:cxn modelId="{AD0BF894-2E3F-48D5-A19B-06305FECDB0B}" srcId="{C76E1C9A-6A7F-4AD2-BC6C-97E9669B23E9}" destId="{A2921A95-6484-48F4-B09B-98EF847CE7DA}" srcOrd="0" destOrd="0" parTransId="{C0E32D9A-60C2-430B-A239-43B8BE269256}" sibTransId="{69B352AA-9AC1-46E0-928A-F49FDF6AB472}"/>
    <dgm:cxn modelId="{A8FD86A2-3680-4326-B97B-2FD967193CB0}" srcId="{C76E1C9A-6A7F-4AD2-BC6C-97E9669B23E9}" destId="{116DE29E-20E1-465D-94A3-12EAE1800E13}" srcOrd="4" destOrd="0" parTransId="{77B7C489-533D-476E-B7ED-DE0A16B49B50}" sibTransId="{0715CC6F-AD77-45C5-8CE0-110937556234}"/>
    <dgm:cxn modelId="{38AB6FC6-67A7-4DAE-8B80-3B95338FDD73}" type="presOf" srcId="{D60A690C-EB53-4F31-8467-46D3D6BB1ED1}" destId="{6E86DB47-D98A-4422-BB0D-F15A3A669028}" srcOrd="0" destOrd="0" presId="urn:microsoft.com/office/officeart/2005/8/layout/venn1"/>
    <dgm:cxn modelId="{3170E0DD-88AB-4210-9431-3687AFCEDEE1}" srcId="{C76E1C9A-6A7F-4AD2-BC6C-97E9669B23E9}" destId="{6E59A51A-5C35-4C78-81D6-7F037B0A6343}" srcOrd="3" destOrd="0" parTransId="{4FC083B8-4E5A-4CF9-B3BB-AECC8280DBA1}" sibTransId="{31234584-A6DE-45FE-834F-24D6725705FD}"/>
    <dgm:cxn modelId="{4F072EFA-F4E3-4276-8253-6D40D6D37D7D}" type="presParOf" srcId="{F74CA0E7-0FFD-4B70-8D64-58D89BCB0E67}" destId="{9B0E9099-87C2-4A63-8353-C7946C0965A9}" srcOrd="0" destOrd="0" presId="urn:microsoft.com/office/officeart/2005/8/layout/venn1"/>
    <dgm:cxn modelId="{B95524AE-896D-4A12-887A-C77216C05335}" type="presParOf" srcId="{F74CA0E7-0FFD-4B70-8D64-58D89BCB0E67}" destId="{ACF53D8F-F35D-4807-8BDB-235DE20C8B81}" srcOrd="1" destOrd="0" presId="urn:microsoft.com/office/officeart/2005/8/layout/venn1"/>
    <dgm:cxn modelId="{E7A18505-56C6-4C8B-9D20-D591A45A5D85}" type="presParOf" srcId="{F74CA0E7-0FFD-4B70-8D64-58D89BCB0E67}" destId="{BCF39386-C208-4153-A59A-A23A24F249C5}" srcOrd="2" destOrd="0" presId="urn:microsoft.com/office/officeart/2005/8/layout/venn1"/>
    <dgm:cxn modelId="{E1A0F0C9-A07B-4231-B238-F0F575C1AAB2}" type="presParOf" srcId="{F74CA0E7-0FFD-4B70-8D64-58D89BCB0E67}" destId="{24CE8859-13DB-463A-B2AB-78F7DEE2E7DF}" srcOrd="3" destOrd="0" presId="urn:microsoft.com/office/officeart/2005/8/layout/venn1"/>
    <dgm:cxn modelId="{F874C2EE-62F1-433D-8A1D-1508CEF78125}" type="presParOf" srcId="{F74CA0E7-0FFD-4B70-8D64-58D89BCB0E67}" destId="{981666B7-8299-4D69-A98D-337EC1149CD1}" srcOrd="4" destOrd="0" presId="urn:microsoft.com/office/officeart/2005/8/layout/venn1"/>
    <dgm:cxn modelId="{B73D3946-5795-47CD-887A-50EF36A88AF8}" type="presParOf" srcId="{F74CA0E7-0FFD-4B70-8D64-58D89BCB0E67}" destId="{3EE8062A-5AA7-45CB-9343-C576FE1D93C3}" srcOrd="5" destOrd="0" presId="urn:microsoft.com/office/officeart/2005/8/layout/venn1"/>
    <dgm:cxn modelId="{F4445169-3238-470F-A26B-CB1C8B86E439}" type="presParOf" srcId="{F74CA0E7-0FFD-4B70-8D64-58D89BCB0E67}" destId="{D108F9C8-7D24-4B80-ABD5-FE35AA4AB4C9}" srcOrd="6" destOrd="0" presId="urn:microsoft.com/office/officeart/2005/8/layout/venn1"/>
    <dgm:cxn modelId="{E5E09671-EA79-47D5-A7EE-EA38D2C34327}" type="presParOf" srcId="{F74CA0E7-0FFD-4B70-8D64-58D89BCB0E67}" destId="{1690C786-4572-4DBC-86A0-2DE64C9037E0}" srcOrd="7" destOrd="0" presId="urn:microsoft.com/office/officeart/2005/8/layout/venn1"/>
    <dgm:cxn modelId="{A43DE8A0-F653-4A44-8D7F-D72D1DF57066}" type="presParOf" srcId="{F74CA0E7-0FFD-4B70-8D64-58D89BCB0E67}" destId="{1A55715F-F429-4221-B1FF-299AD8A03313}" srcOrd="8" destOrd="0" presId="urn:microsoft.com/office/officeart/2005/8/layout/venn1"/>
    <dgm:cxn modelId="{BD5796E1-54E9-49C1-8D99-27711931EBAC}" type="presParOf" srcId="{F74CA0E7-0FFD-4B70-8D64-58D89BCB0E67}" destId="{755A00C5-F707-42FA-B023-E66AEF06D4A5}" srcOrd="9" destOrd="0" presId="urn:microsoft.com/office/officeart/2005/8/layout/venn1"/>
    <dgm:cxn modelId="{0AA7F8E2-3685-4ADA-8B53-A453C4C3855B}" type="presParOf" srcId="{F74CA0E7-0FFD-4B70-8D64-58D89BCB0E67}" destId="{C035BCD0-EE66-451D-A535-5FAE2044BD38}" srcOrd="10" destOrd="0" presId="urn:microsoft.com/office/officeart/2005/8/layout/venn1"/>
    <dgm:cxn modelId="{511A1967-F1E9-4744-894C-A593860C1729}" type="presParOf" srcId="{F74CA0E7-0FFD-4B70-8D64-58D89BCB0E67}" destId="{6E86DB47-D98A-4422-BB0D-F15A3A669028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6482B6-E4A2-4099-A0CD-416EB5112C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6F6466F-661D-45F9-9C97-61DCC865B6F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b="1" dirty="0">
              <a:solidFill>
                <a:schemeClr val="tx1"/>
              </a:solidFill>
            </a:rPr>
            <a:t>Personal information form: </a:t>
          </a:r>
          <a:endParaRPr lang="tr-TR" sz="2800" b="1" dirty="0">
            <a:solidFill>
              <a:schemeClr val="tx1"/>
            </a:solidFill>
          </a:endParaRPr>
        </a:p>
      </dgm:t>
    </dgm:pt>
    <dgm:pt modelId="{17DBE466-8CE8-42D6-9095-14A39038F9E5}" type="parTrans" cxnId="{47CD7940-165E-4D50-AE4E-D37C62A66CA6}">
      <dgm:prSet/>
      <dgm:spPr/>
      <dgm:t>
        <a:bodyPr/>
        <a:lstStyle/>
        <a:p>
          <a:endParaRPr lang="tr-TR"/>
        </a:p>
      </dgm:t>
    </dgm:pt>
    <dgm:pt modelId="{5921F29D-E2E7-440F-8519-E5FEE1A6DCE0}" type="sibTrans" cxnId="{47CD7940-165E-4D50-AE4E-D37C62A66CA6}">
      <dgm:prSet/>
      <dgm:spPr/>
      <dgm:t>
        <a:bodyPr/>
        <a:lstStyle/>
        <a:p>
          <a:endParaRPr lang="tr-TR"/>
        </a:p>
      </dgm:t>
    </dgm:pt>
    <dgm:pt modelId="{C8BA7E0F-3675-4740-90E3-8824CFE1E680}">
      <dgm:prSet custT="1"/>
      <dgm:spPr/>
      <dgm:t>
        <a:bodyPr/>
        <a:lstStyle/>
        <a:p>
          <a:pPr algn="just" rtl="0"/>
          <a:r>
            <a:rPr lang="en-US" sz="2800" dirty="0"/>
            <a:t>The personal information form consisting of questions to determine the demographic variables of the study group was prepared by the researchers.</a:t>
          </a:r>
          <a:endParaRPr lang="tr-TR" sz="2800" dirty="0"/>
        </a:p>
      </dgm:t>
    </dgm:pt>
    <dgm:pt modelId="{309C6232-7DBF-46C6-ABD1-2ADC606948E1}" type="parTrans" cxnId="{7534E1C0-0CE3-4B32-BDAA-427E2111753E}">
      <dgm:prSet/>
      <dgm:spPr/>
      <dgm:t>
        <a:bodyPr/>
        <a:lstStyle/>
        <a:p>
          <a:endParaRPr lang="tr-TR"/>
        </a:p>
      </dgm:t>
    </dgm:pt>
    <dgm:pt modelId="{D854049A-47F0-4DEF-88F1-290E1E38A16C}" type="sibTrans" cxnId="{7534E1C0-0CE3-4B32-BDAA-427E2111753E}">
      <dgm:prSet/>
      <dgm:spPr/>
      <dgm:t>
        <a:bodyPr/>
        <a:lstStyle/>
        <a:p>
          <a:endParaRPr lang="tr-TR"/>
        </a:p>
      </dgm:t>
    </dgm:pt>
    <dgm:pt modelId="{DBB18D07-22B4-4FD8-87E3-D75A397D2F1B}" type="pres">
      <dgm:prSet presAssocID="{B26482B6-E4A2-4099-A0CD-416EB5112C5C}" presName="linear" presStyleCnt="0">
        <dgm:presLayoutVars>
          <dgm:animLvl val="lvl"/>
          <dgm:resizeHandles val="exact"/>
        </dgm:presLayoutVars>
      </dgm:prSet>
      <dgm:spPr/>
    </dgm:pt>
    <dgm:pt modelId="{FBF2A5CA-166B-4242-81C9-50D71C2AE167}" type="pres">
      <dgm:prSet presAssocID="{26F6466F-661D-45F9-9C97-61DCC865B6F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A392B78-F04D-449E-9EE7-EE8B72A9C1A7}" type="pres">
      <dgm:prSet presAssocID="{26F6466F-661D-45F9-9C97-61DCC865B6F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20A920F-7211-4B56-813E-B85AA0D4229C}" type="presOf" srcId="{C8BA7E0F-3675-4740-90E3-8824CFE1E680}" destId="{FA392B78-F04D-449E-9EE7-EE8B72A9C1A7}" srcOrd="0" destOrd="0" presId="urn:microsoft.com/office/officeart/2005/8/layout/vList2"/>
    <dgm:cxn modelId="{47CD7940-165E-4D50-AE4E-D37C62A66CA6}" srcId="{B26482B6-E4A2-4099-A0CD-416EB5112C5C}" destId="{26F6466F-661D-45F9-9C97-61DCC865B6F2}" srcOrd="0" destOrd="0" parTransId="{17DBE466-8CE8-42D6-9095-14A39038F9E5}" sibTransId="{5921F29D-E2E7-440F-8519-E5FEE1A6DCE0}"/>
    <dgm:cxn modelId="{8E4D0D72-1EEA-4E8A-9CDB-E341C4BBFB88}" type="presOf" srcId="{26F6466F-661D-45F9-9C97-61DCC865B6F2}" destId="{FBF2A5CA-166B-4242-81C9-50D71C2AE167}" srcOrd="0" destOrd="0" presId="urn:microsoft.com/office/officeart/2005/8/layout/vList2"/>
    <dgm:cxn modelId="{3C393475-291E-414D-BBDC-B9FF7E04C3F1}" type="presOf" srcId="{B26482B6-E4A2-4099-A0CD-416EB5112C5C}" destId="{DBB18D07-22B4-4FD8-87E3-D75A397D2F1B}" srcOrd="0" destOrd="0" presId="urn:microsoft.com/office/officeart/2005/8/layout/vList2"/>
    <dgm:cxn modelId="{7534E1C0-0CE3-4B32-BDAA-427E2111753E}" srcId="{26F6466F-661D-45F9-9C97-61DCC865B6F2}" destId="{C8BA7E0F-3675-4740-90E3-8824CFE1E680}" srcOrd="0" destOrd="0" parTransId="{309C6232-7DBF-46C6-ABD1-2ADC606948E1}" sibTransId="{D854049A-47F0-4DEF-88F1-290E1E38A16C}"/>
    <dgm:cxn modelId="{72F0F994-319C-4897-A4E4-324A12C1A696}" type="presParOf" srcId="{DBB18D07-22B4-4FD8-87E3-D75A397D2F1B}" destId="{FBF2A5CA-166B-4242-81C9-50D71C2AE167}" srcOrd="0" destOrd="0" presId="urn:microsoft.com/office/officeart/2005/8/layout/vList2"/>
    <dgm:cxn modelId="{A393A90F-B02E-4316-9011-4362E9BA95DD}" type="presParOf" srcId="{DBB18D07-22B4-4FD8-87E3-D75A397D2F1B}" destId="{FA392B78-F04D-449E-9EE7-EE8B72A9C1A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B033A1-E2F6-465F-BCBD-8911BFE356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54AD294-92D0-4260-B7EA-CF65A9FEE7EB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The SPSS 25.00 package program collected for the research was used.</a:t>
          </a:r>
          <a:endParaRPr lang="tr-TR" dirty="0">
            <a:solidFill>
              <a:schemeClr val="tx1"/>
            </a:solidFill>
          </a:endParaRPr>
        </a:p>
      </dgm:t>
    </dgm:pt>
    <dgm:pt modelId="{A42F4545-0BA5-4644-9C14-EF0E7F959A0D}" type="parTrans" cxnId="{3CDC60C6-12C6-4727-B519-AB1488477966}">
      <dgm:prSet/>
      <dgm:spPr/>
      <dgm:t>
        <a:bodyPr/>
        <a:lstStyle/>
        <a:p>
          <a:endParaRPr lang="tr-TR"/>
        </a:p>
      </dgm:t>
    </dgm:pt>
    <dgm:pt modelId="{D48A620E-9E5B-4E83-A490-C9E50D46BC93}" type="sibTrans" cxnId="{3CDC60C6-12C6-4727-B519-AB1488477966}">
      <dgm:prSet/>
      <dgm:spPr/>
      <dgm:t>
        <a:bodyPr/>
        <a:lstStyle/>
        <a:p>
          <a:endParaRPr lang="tr-TR"/>
        </a:p>
      </dgm:t>
    </dgm:pt>
    <dgm:pt modelId="{0A2968D2-D3DD-4D27-84FA-DD8CF7FCDBCF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In the study, we used descriptive statistics </a:t>
          </a:r>
          <a:r>
            <a:rPr lang="en-US" b="1" dirty="0">
              <a:solidFill>
                <a:schemeClr val="tx1"/>
              </a:solidFill>
            </a:rPr>
            <a:t>Pearson Product of Moments Correlation Coefficient </a:t>
          </a:r>
          <a:r>
            <a:rPr lang="en-US" dirty="0">
              <a:solidFill>
                <a:schemeClr val="tx1"/>
              </a:solidFill>
            </a:rPr>
            <a:t>and </a:t>
          </a:r>
          <a:r>
            <a:rPr lang="en-US" b="1" i="0" u="sng" dirty="0">
              <a:solidFill>
                <a:schemeClr val="tx1"/>
              </a:solidFill>
            </a:rPr>
            <a:t>hierarchical multiple regression analysis</a:t>
          </a:r>
          <a:r>
            <a:rPr lang="en-US" dirty="0">
              <a:solidFill>
                <a:schemeClr val="tx1"/>
              </a:solidFill>
            </a:rPr>
            <a:t>.</a:t>
          </a:r>
          <a:endParaRPr lang="tr-TR" dirty="0">
            <a:solidFill>
              <a:schemeClr val="tx1"/>
            </a:solidFill>
          </a:endParaRPr>
        </a:p>
      </dgm:t>
    </dgm:pt>
    <dgm:pt modelId="{74626BC3-1F79-4427-BB58-EDA15B00D981}" type="parTrans" cxnId="{AFC78B26-3264-4FF0-8666-C50ABD1E272C}">
      <dgm:prSet/>
      <dgm:spPr/>
      <dgm:t>
        <a:bodyPr/>
        <a:lstStyle/>
        <a:p>
          <a:endParaRPr lang="tr-TR"/>
        </a:p>
      </dgm:t>
    </dgm:pt>
    <dgm:pt modelId="{D4B139CF-6541-40EB-A5BB-DC63CCD09DC0}" type="sibTrans" cxnId="{AFC78B26-3264-4FF0-8666-C50ABD1E272C}">
      <dgm:prSet/>
      <dgm:spPr/>
      <dgm:t>
        <a:bodyPr/>
        <a:lstStyle/>
        <a:p>
          <a:endParaRPr lang="tr-TR"/>
        </a:p>
      </dgm:t>
    </dgm:pt>
    <dgm:pt modelId="{C2BF43D9-16FF-423E-8ECE-6ADF487F310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We used descriptive statistics </a:t>
          </a:r>
          <a:r>
            <a:rPr lang="en-US" b="1" u="sng" dirty="0">
              <a:solidFill>
                <a:schemeClr val="tx1"/>
              </a:solidFill>
            </a:rPr>
            <a:t>Pearson Product of Moments Correlation Coefficient and hierarchical multiple regression </a:t>
          </a:r>
          <a:r>
            <a:rPr lang="en-US" dirty="0">
              <a:solidFill>
                <a:schemeClr val="tx1"/>
              </a:solidFill>
            </a:rPr>
            <a:t>analysis.</a:t>
          </a:r>
          <a:endParaRPr lang="tr-TR" dirty="0">
            <a:solidFill>
              <a:schemeClr val="tx1"/>
            </a:solidFill>
          </a:endParaRPr>
        </a:p>
      </dgm:t>
    </dgm:pt>
    <dgm:pt modelId="{5FCF25B8-AD09-44BC-89D9-247A5A32B482}" type="parTrans" cxnId="{B9119454-CE26-4E06-92CF-53FF57B9C0EB}">
      <dgm:prSet/>
      <dgm:spPr/>
      <dgm:t>
        <a:bodyPr/>
        <a:lstStyle/>
        <a:p>
          <a:endParaRPr lang="tr-TR"/>
        </a:p>
      </dgm:t>
    </dgm:pt>
    <dgm:pt modelId="{EEE4498D-5F2A-409C-A6C6-1C6A8C8C5042}" type="sibTrans" cxnId="{B9119454-CE26-4E06-92CF-53FF57B9C0EB}">
      <dgm:prSet/>
      <dgm:spPr/>
      <dgm:t>
        <a:bodyPr/>
        <a:lstStyle/>
        <a:p>
          <a:endParaRPr lang="tr-TR"/>
        </a:p>
      </dgm:t>
    </dgm:pt>
    <dgm:pt modelId="{824B26BF-E41A-4AFF-993D-CAD4252255FA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In order to </a:t>
          </a:r>
          <a:r>
            <a:rPr lang="en-US" b="1" u="sng" dirty="0">
              <a:solidFill>
                <a:schemeClr val="tx1"/>
              </a:solidFill>
            </a:rPr>
            <a:t>test the assumptions of the tests used, kurtosis, skewness values, Durbin Watson </a:t>
          </a:r>
          <a:r>
            <a:rPr lang="en-US" dirty="0">
              <a:solidFill>
                <a:schemeClr val="tx1"/>
              </a:solidFill>
            </a:rPr>
            <a:t>(Durbin-Watson: 2.01), VIF and tolerance value were calculated (VIF: 2.91-1.12; </a:t>
          </a:r>
          <a:r>
            <a:rPr lang="en-US" dirty="0" err="1">
              <a:solidFill>
                <a:schemeClr val="tx1"/>
              </a:solidFill>
            </a:rPr>
            <a:t>Tolerans</a:t>
          </a:r>
          <a:r>
            <a:rPr lang="en-US" dirty="0">
              <a:solidFill>
                <a:schemeClr val="tx1"/>
              </a:solidFill>
            </a:rPr>
            <a:t>: .89-.34)</a:t>
          </a:r>
          <a:r>
            <a:rPr lang="tr-TR" dirty="0">
              <a:solidFill>
                <a:schemeClr val="tx1"/>
              </a:solidFill>
            </a:rPr>
            <a:t>.</a:t>
          </a:r>
          <a:r>
            <a:rPr lang="en-US" dirty="0">
              <a:solidFill>
                <a:schemeClr val="tx1"/>
              </a:solidFill>
            </a:rPr>
            <a:t> .</a:t>
          </a:r>
          <a:endParaRPr lang="tr-TR" dirty="0">
            <a:solidFill>
              <a:schemeClr val="tx1"/>
            </a:solidFill>
          </a:endParaRPr>
        </a:p>
      </dgm:t>
    </dgm:pt>
    <dgm:pt modelId="{9A8F98C9-E38C-4673-938F-01C4BF97E4DD}" type="parTrans" cxnId="{DCC733BA-8FA5-4483-852A-BA75BC192E0C}">
      <dgm:prSet/>
      <dgm:spPr/>
      <dgm:t>
        <a:bodyPr/>
        <a:lstStyle/>
        <a:p>
          <a:endParaRPr lang="tr-TR"/>
        </a:p>
      </dgm:t>
    </dgm:pt>
    <dgm:pt modelId="{116F6E2D-4EAD-43DF-AA12-381E7C513021}" type="sibTrans" cxnId="{DCC733BA-8FA5-4483-852A-BA75BC192E0C}">
      <dgm:prSet/>
      <dgm:spPr/>
      <dgm:t>
        <a:bodyPr/>
        <a:lstStyle/>
        <a:p>
          <a:endParaRPr lang="tr-TR"/>
        </a:p>
      </dgm:t>
    </dgm:pt>
    <dgm:pt modelId="{AD7BAB6C-3449-4A7C-9CC7-408C24907708}" type="pres">
      <dgm:prSet presAssocID="{75B033A1-E2F6-465F-BCBD-8911BFE356D7}" presName="diagram" presStyleCnt="0">
        <dgm:presLayoutVars>
          <dgm:dir/>
          <dgm:resizeHandles val="exact"/>
        </dgm:presLayoutVars>
      </dgm:prSet>
      <dgm:spPr/>
    </dgm:pt>
    <dgm:pt modelId="{4DF594BB-9BE7-4E92-B1C3-F1869FFE205F}" type="pres">
      <dgm:prSet presAssocID="{554AD294-92D0-4260-B7EA-CF65A9FEE7EB}" presName="node" presStyleLbl="node1" presStyleIdx="0" presStyleCnt="4">
        <dgm:presLayoutVars>
          <dgm:bulletEnabled val="1"/>
        </dgm:presLayoutVars>
      </dgm:prSet>
      <dgm:spPr/>
    </dgm:pt>
    <dgm:pt modelId="{1A15E80E-0A16-4408-B07D-C37193560F40}" type="pres">
      <dgm:prSet presAssocID="{D48A620E-9E5B-4E83-A490-C9E50D46BC93}" presName="sibTrans" presStyleCnt="0"/>
      <dgm:spPr/>
    </dgm:pt>
    <dgm:pt modelId="{564CB5AC-F0B4-4FCC-B79D-94B9F9298FD9}" type="pres">
      <dgm:prSet presAssocID="{0A2968D2-D3DD-4D27-84FA-DD8CF7FCDBCF}" presName="node" presStyleLbl="node1" presStyleIdx="1" presStyleCnt="4">
        <dgm:presLayoutVars>
          <dgm:bulletEnabled val="1"/>
        </dgm:presLayoutVars>
      </dgm:prSet>
      <dgm:spPr/>
    </dgm:pt>
    <dgm:pt modelId="{A02A2A36-8A8E-4CBE-AE30-CDD38F8FCA66}" type="pres">
      <dgm:prSet presAssocID="{D4B139CF-6541-40EB-A5BB-DC63CCD09DC0}" presName="sibTrans" presStyleCnt="0"/>
      <dgm:spPr/>
    </dgm:pt>
    <dgm:pt modelId="{0A1C5CDF-8EEA-4A3C-88A6-1CC77DCB3AB3}" type="pres">
      <dgm:prSet presAssocID="{C2BF43D9-16FF-423E-8ECE-6ADF487F310B}" presName="node" presStyleLbl="node1" presStyleIdx="2" presStyleCnt="4">
        <dgm:presLayoutVars>
          <dgm:bulletEnabled val="1"/>
        </dgm:presLayoutVars>
      </dgm:prSet>
      <dgm:spPr/>
    </dgm:pt>
    <dgm:pt modelId="{9356B7C6-79F4-4596-9890-A3B872D5C3E3}" type="pres">
      <dgm:prSet presAssocID="{EEE4498D-5F2A-409C-A6C6-1C6A8C8C5042}" presName="sibTrans" presStyleCnt="0"/>
      <dgm:spPr/>
    </dgm:pt>
    <dgm:pt modelId="{3BACE953-59F3-42B4-AE2F-8D7C9BE9A87E}" type="pres">
      <dgm:prSet presAssocID="{824B26BF-E41A-4AFF-993D-CAD4252255FA}" presName="node" presStyleLbl="node1" presStyleIdx="3" presStyleCnt="4">
        <dgm:presLayoutVars>
          <dgm:bulletEnabled val="1"/>
        </dgm:presLayoutVars>
      </dgm:prSet>
      <dgm:spPr/>
    </dgm:pt>
  </dgm:ptLst>
  <dgm:cxnLst>
    <dgm:cxn modelId="{AFC78B26-3264-4FF0-8666-C50ABD1E272C}" srcId="{75B033A1-E2F6-465F-BCBD-8911BFE356D7}" destId="{0A2968D2-D3DD-4D27-84FA-DD8CF7FCDBCF}" srcOrd="1" destOrd="0" parTransId="{74626BC3-1F79-4427-BB58-EDA15B00D981}" sibTransId="{D4B139CF-6541-40EB-A5BB-DC63CCD09DC0}"/>
    <dgm:cxn modelId="{F3A0F328-09D0-4CCB-92C1-6777C97B514B}" type="presOf" srcId="{824B26BF-E41A-4AFF-993D-CAD4252255FA}" destId="{3BACE953-59F3-42B4-AE2F-8D7C9BE9A87E}" srcOrd="0" destOrd="0" presId="urn:microsoft.com/office/officeart/2005/8/layout/default"/>
    <dgm:cxn modelId="{B9119454-CE26-4E06-92CF-53FF57B9C0EB}" srcId="{75B033A1-E2F6-465F-BCBD-8911BFE356D7}" destId="{C2BF43D9-16FF-423E-8ECE-6ADF487F310B}" srcOrd="2" destOrd="0" parTransId="{5FCF25B8-AD09-44BC-89D9-247A5A32B482}" sibTransId="{EEE4498D-5F2A-409C-A6C6-1C6A8C8C5042}"/>
    <dgm:cxn modelId="{7C56BD84-E739-44E7-87BC-ECD91D47C145}" type="presOf" srcId="{75B033A1-E2F6-465F-BCBD-8911BFE356D7}" destId="{AD7BAB6C-3449-4A7C-9CC7-408C24907708}" srcOrd="0" destOrd="0" presId="urn:microsoft.com/office/officeart/2005/8/layout/default"/>
    <dgm:cxn modelId="{DCC733BA-8FA5-4483-852A-BA75BC192E0C}" srcId="{75B033A1-E2F6-465F-BCBD-8911BFE356D7}" destId="{824B26BF-E41A-4AFF-993D-CAD4252255FA}" srcOrd="3" destOrd="0" parTransId="{9A8F98C9-E38C-4673-938F-01C4BF97E4DD}" sibTransId="{116F6E2D-4EAD-43DF-AA12-381E7C513021}"/>
    <dgm:cxn modelId="{3CDC60C6-12C6-4727-B519-AB1488477966}" srcId="{75B033A1-E2F6-465F-BCBD-8911BFE356D7}" destId="{554AD294-92D0-4260-B7EA-CF65A9FEE7EB}" srcOrd="0" destOrd="0" parTransId="{A42F4545-0BA5-4644-9C14-EF0E7F959A0D}" sibTransId="{D48A620E-9E5B-4E83-A490-C9E50D46BC93}"/>
    <dgm:cxn modelId="{B8319ADB-B276-4A84-8138-D43AE55CDEE7}" type="presOf" srcId="{C2BF43D9-16FF-423E-8ECE-6ADF487F310B}" destId="{0A1C5CDF-8EEA-4A3C-88A6-1CC77DCB3AB3}" srcOrd="0" destOrd="0" presId="urn:microsoft.com/office/officeart/2005/8/layout/default"/>
    <dgm:cxn modelId="{CBA808E5-91A2-44C6-880C-1897A7C16848}" type="presOf" srcId="{0A2968D2-D3DD-4D27-84FA-DD8CF7FCDBCF}" destId="{564CB5AC-F0B4-4FCC-B79D-94B9F9298FD9}" srcOrd="0" destOrd="0" presId="urn:microsoft.com/office/officeart/2005/8/layout/default"/>
    <dgm:cxn modelId="{0366BDE8-D734-42F2-841C-7F9EE989C767}" type="presOf" srcId="{554AD294-92D0-4260-B7EA-CF65A9FEE7EB}" destId="{4DF594BB-9BE7-4E92-B1C3-F1869FFE205F}" srcOrd="0" destOrd="0" presId="urn:microsoft.com/office/officeart/2005/8/layout/default"/>
    <dgm:cxn modelId="{301817DE-0B01-48A0-BF97-FB27E2DA77FE}" type="presParOf" srcId="{AD7BAB6C-3449-4A7C-9CC7-408C24907708}" destId="{4DF594BB-9BE7-4E92-B1C3-F1869FFE205F}" srcOrd="0" destOrd="0" presId="urn:microsoft.com/office/officeart/2005/8/layout/default"/>
    <dgm:cxn modelId="{4DD4CE78-A836-469A-87FD-E08CBF0FCEE1}" type="presParOf" srcId="{AD7BAB6C-3449-4A7C-9CC7-408C24907708}" destId="{1A15E80E-0A16-4408-B07D-C37193560F40}" srcOrd="1" destOrd="0" presId="urn:microsoft.com/office/officeart/2005/8/layout/default"/>
    <dgm:cxn modelId="{7A061D25-D2CF-48AE-91BA-64E504A53B65}" type="presParOf" srcId="{AD7BAB6C-3449-4A7C-9CC7-408C24907708}" destId="{564CB5AC-F0B4-4FCC-B79D-94B9F9298FD9}" srcOrd="2" destOrd="0" presId="urn:microsoft.com/office/officeart/2005/8/layout/default"/>
    <dgm:cxn modelId="{18D7621F-1553-4432-8D8F-D51AE4884045}" type="presParOf" srcId="{AD7BAB6C-3449-4A7C-9CC7-408C24907708}" destId="{A02A2A36-8A8E-4CBE-AE30-CDD38F8FCA66}" srcOrd="3" destOrd="0" presId="urn:microsoft.com/office/officeart/2005/8/layout/default"/>
    <dgm:cxn modelId="{5D87D7BC-6E93-46B5-ADAE-7343DEC4465D}" type="presParOf" srcId="{AD7BAB6C-3449-4A7C-9CC7-408C24907708}" destId="{0A1C5CDF-8EEA-4A3C-88A6-1CC77DCB3AB3}" srcOrd="4" destOrd="0" presId="urn:microsoft.com/office/officeart/2005/8/layout/default"/>
    <dgm:cxn modelId="{5DC5C5E3-5559-4C4E-B306-FA34C85AF4DD}" type="presParOf" srcId="{AD7BAB6C-3449-4A7C-9CC7-408C24907708}" destId="{9356B7C6-79F4-4596-9890-A3B872D5C3E3}" srcOrd="5" destOrd="0" presId="urn:microsoft.com/office/officeart/2005/8/layout/default"/>
    <dgm:cxn modelId="{7AF2421D-E858-4C02-9BB8-9306C0C039FD}" type="presParOf" srcId="{AD7BAB6C-3449-4A7C-9CC7-408C24907708}" destId="{3BACE953-59F3-42B4-AE2F-8D7C9BE9A87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90B31-9B47-440A-A397-05E329160C9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13DD94A-04A1-4803-919B-CE8273151114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en-US" sz="2800" dirty="0">
              <a:solidFill>
                <a:schemeClr val="tx1"/>
              </a:solidFill>
            </a:rPr>
            <a:t>61.5% of family members are women; 70.8% are married; 35.4% of them are secondary school (high school) graduates; 61.5% do not work; 41.5% were found to be sibling, and the mean age was 44.40±12.89.</a:t>
          </a:r>
          <a:r>
            <a:rPr lang="tr-TR" sz="2800" dirty="0">
              <a:solidFill>
                <a:schemeClr val="tx1"/>
              </a:solidFill>
            </a:rPr>
            <a:t> (</a:t>
          </a:r>
          <a:r>
            <a:rPr lang="tr-TR" sz="2800" dirty="0" err="1">
              <a:solidFill>
                <a:schemeClr val="tx1"/>
              </a:solidFill>
            </a:rPr>
            <a:t>Table</a:t>
          </a:r>
          <a:r>
            <a:rPr lang="tr-TR" sz="2800" dirty="0">
              <a:solidFill>
                <a:schemeClr val="tx1"/>
              </a:solidFill>
            </a:rPr>
            <a:t> 1)</a:t>
          </a:r>
        </a:p>
      </dgm:t>
    </dgm:pt>
    <dgm:pt modelId="{B7CFD1D7-396D-4F43-AADE-2475295D4276}" type="parTrans" cxnId="{37048E49-81F5-4CE4-A7A7-4952AC44B88F}">
      <dgm:prSet/>
      <dgm:spPr/>
      <dgm:t>
        <a:bodyPr/>
        <a:lstStyle/>
        <a:p>
          <a:endParaRPr lang="tr-TR"/>
        </a:p>
      </dgm:t>
    </dgm:pt>
    <dgm:pt modelId="{42AC450A-5683-49FE-8828-2E0E3EDC0F39}" type="sibTrans" cxnId="{37048E49-81F5-4CE4-A7A7-4952AC44B88F}">
      <dgm:prSet/>
      <dgm:spPr/>
      <dgm:t>
        <a:bodyPr/>
        <a:lstStyle/>
        <a:p>
          <a:endParaRPr lang="tr-TR"/>
        </a:p>
      </dgm:t>
    </dgm:pt>
    <dgm:pt modelId="{A3385390-2A3D-4414-B750-6A99BDA2196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en-US" sz="2800" dirty="0">
              <a:solidFill>
                <a:schemeClr val="tx1"/>
              </a:solidFill>
            </a:rPr>
            <a:t>On the other hand, 66.2% of addicted individuals use psychoactive substances; mean of treatment duration was determined as 6.29±5.07.</a:t>
          </a:r>
          <a:endParaRPr lang="tr-TR" sz="2800" dirty="0">
            <a:solidFill>
              <a:schemeClr val="tx1"/>
            </a:solidFill>
          </a:endParaRPr>
        </a:p>
      </dgm:t>
    </dgm:pt>
    <dgm:pt modelId="{3BD20C64-8C1C-4F18-B3BA-DD0B472C2A6A}" type="parTrans" cxnId="{C9AB4A35-47F7-4686-8013-15B274B438D5}">
      <dgm:prSet/>
      <dgm:spPr/>
      <dgm:t>
        <a:bodyPr/>
        <a:lstStyle/>
        <a:p>
          <a:endParaRPr lang="tr-TR"/>
        </a:p>
      </dgm:t>
    </dgm:pt>
    <dgm:pt modelId="{12C00959-D21C-47A3-91AF-C963E14E4738}" type="sibTrans" cxnId="{C9AB4A35-47F7-4686-8013-15B274B438D5}">
      <dgm:prSet/>
      <dgm:spPr/>
      <dgm:t>
        <a:bodyPr/>
        <a:lstStyle/>
        <a:p>
          <a:endParaRPr lang="tr-TR"/>
        </a:p>
      </dgm:t>
    </dgm:pt>
    <dgm:pt modelId="{01EF8380-6CFD-47C1-9CFB-4411FD47F8CC}" type="pres">
      <dgm:prSet presAssocID="{0EE90B31-9B47-440A-A397-05E329160C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421E6F1-B36A-40AF-A9D3-46CE57FA6909}" type="pres">
      <dgm:prSet presAssocID="{613DD94A-04A1-4803-919B-CE8273151114}" presName="hierRoot1" presStyleCnt="0">
        <dgm:presLayoutVars>
          <dgm:hierBranch val="init"/>
        </dgm:presLayoutVars>
      </dgm:prSet>
      <dgm:spPr/>
    </dgm:pt>
    <dgm:pt modelId="{04D0A217-9804-41B9-83F2-7C4852A4032F}" type="pres">
      <dgm:prSet presAssocID="{613DD94A-04A1-4803-919B-CE8273151114}" presName="rootComposite1" presStyleCnt="0"/>
      <dgm:spPr/>
    </dgm:pt>
    <dgm:pt modelId="{2028789F-69A1-4E4B-9E4E-9663D4577618}" type="pres">
      <dgm:prSet presAssocID="{613DD94A-04A1-4803-919B-CE8273151114}" presName="rootText1" presStyleLbl="node0" presStyleIdx="0" presStyleCnt="2" custScaleX="130556" custScaleY="114880" custLinFactNeighborX="-120" custLinFactNeighborY="-6239">
        <dgm:presLayoutVars>
          <dgm:chPref val="3"/>
        </dgm:presLayoutVars>
      </dgm:prSet>
      <dgm:spPr/>
    </dgm:pt>
    <dgm:pt modelId="{32CF4234-0E7C-4C64-951C-69A238D3AC08}" type="pres">
      <dgm:prSet presAssocID="{613DD94A-04A1-4803-919B-CE8273151114}" presName="rootConnector1" presStyleLbl="node1" presStyleIdx="0" presStyleCnt="0"/>
      <dgm:spPr/>
    </dgm:pt>
    <dgm:pt modelId="{3387F0E0-0F12-4EF3-BE40-375AB515B0FA}" type="pres">
      <dgm:prSet presAssocID="{613DD94A-04A1-4803-919B-CE8273151114}" presName="hierChild2" presStyleCnt="0"/>
      <dgm:spPr/>
    </dgm:pt>
    <dgm:pt modelId="{CA64E43C-251F-4AEE-B7CF-66364DF0930C}" type="pres">
      <dgm:prSet presAssocID="{613DD94A-04A1-4803-919B-CE8273151114}" presName="hierChild3" presStyleCnt="0"/>
      <dgm:spPr/>
    </dgm:pt>
    <dgm:pt modelId="{F5FA08D4-8338-4276-AAF9-97379B13D4CF}" type="pres">
      <dgm:prSet presAssocID="{A3385390-2A3D-4414-B750-6A99BDA2196A}" presName="hierRoot1" presStyleCnt="0">
        <dgm:presLayoutVars>
          <dgm:hierBranch val="init"/>
        </dgm:presLayoutVars>
      </dgm:prSet>
      <dgm:spPr/>
    </dgm:pt>
    <dgm:pt modelId="{FB360424-EF8C-4FA9-ACED-8C817CB558C9}" type="pres">
      <dgm:prSet presAssocID="{A3385390-2A3D-4414-B750-6A99BDA2196A}" presName="rootComposite1" presStyleCnt="0"/>
      <dgm:spPr/>
    </dgm:pt>
    <dgm:pt modelId="{90DA20FB-EF34-472C-9389-F66CF3A9FB0D}" type="pres">
      <dgm:prSet presAssocID="{A3385390-2A3D-4414-B750-6A99BDA2196A}" presName="rootText1" presStyleLbl="node0" presStyleIdx="1" presStyleCnt="2" custScaleY="126497" custLinFactNeighborX="-2309" custLinFactNeighborY="-13854">
        <dgm:presLayoutVars>
          <dgm:chPref val="3"/>
        </dgm:presLayoutVars>
      </dgm:prSet>
      <dgm:spPr/>
    </dgm:pt>
    <dgm:pt modelId="{D3998A97-82B6-40EB-9E19-83777442DB49}" type="pres">
      <dgm:prSet presAssocID="{A3385390-2A3D-4414-B750-6A99BDA2196A}" presName="rootConnector1" presStyleLbl="node1" presStyleIdx="0" presStyleCnt="0"/>
      <dgm:spPr/>
    </dgm:pt>
    <dgm:pt modelId="{DA661213-5100-4D46-A91C-128E7C780E97}" type="pres">
      <dgm:prSet presAssocID="{A3385390-2A3D-4414-B750-6A99BDA2196A}" presName="hierChild2" presStyleCnt="0"/>
      <dgm:spPr/>
    </dgm:pt>
    <dgm:pt modelId="{78C442B3-C552-414B-B72C-B95C2423ACE0}" type="pres">
      <dgm:prSet presAssocID="{A3385390-2A3D-4414-B750-6A99BDA2196A}" presName="hierChild3" presStyleCnt="0"/>
      <dgm:spPr/>
    </dgm:pt>
  </dgm:ptLst>
  <dgm:cxnLst>
    <dgm:cxn modelId="{C9AB4A35-47F7-4686-8013-15B274B438D5}" srcId="{0EE90B31-9B47-440A-A397-05E329160C94}" destId="{A3385390-2A3D-4414-B750-6A99BDA2196A}" srcOrd="1" destOrd="0" parTransId="{3BD20C64-8C1C-4F18-B3BA-DD0B472C2A6A}" sibTransId="{12C00959-D21C-47A3-91AF-C963E14E4738}"/>
    <dgm:cxn modelId="{37048E49-81F5-4CE4-A7A7-4952AC44B88F}" srcId="{0EE90B31-9B47-440A-A397-05E329160C94}" destId="{613DD94A-04A1-4803-919B-CE8273151114}" srcOrd="0" destOrd="0" parTransId="{B7CFD1D7-396D-4F43-AADE-2475295D4276}" sibTransId="{42AC450A-5683-49FE-8828-2E0E3EDC0F39}"/>
    <dgm:cxn modelId="{37365688-3865-4108-9755-964205B445B2}" type="presOf" srcId="{613DD94A-04A1-4803-919B-CE8273151114}" destId="{2028789F-69A1-4E4B-9E4E-9663D4577618}" srcOrd="0" destOrd="0" presId="urn:microsoft.com/office/officeart/2005/8/layout/orgChart1"/>
    <dgm:cxn modelId="{00AD0F93-4A1D-49D7-9C84-F9912C30C4B3}" type="presOf" srcId="{A3385390-2A3D-4414-B750-6A99BDA2196A}" destId="{D3998A97-82B6-40EB-9E19-83777442DB49}" srcOrd="1" destOrd="0" presId="urn:microsoft.com/office/officeart/2005/8/layout/orgChart1"/>
    <dgm:cxn modelId="{697B78B0-CB36-46DC-A20D-280F8D547520}" type="presOf" srcId="{A3385390-2A3D-4414-B750-6A99BDA2196A}" destId="{90DA20FB-EF34-472C-9389-F66CF3A9FB0D}" srcOrd="0" destOrd="0" presId="urn:microsoft.com/office/officeart/2005/8/layout/orgChart1"/>
    <dgm:cxn modelId="{FDD0EBD3-FF73-4905-BD6B-3F5BDCB65672}" type="presOf" srcId="{0EE90B31-9B47-440A-A397-05E329160C94}" destId="{01EF8380-6CFD-47C1-9CFB-4411FD47F8CC}" srcOrd="0" destOrd="0" presId="urn:microsoft.com/office/officeart/2005/8/layout/orgChart1"/>
    <dgm:cxn modelId="{FA0043E2-E4D9-425A-ABD0-A4A38536FF68}" type="presOf" srcId="{613DD94A-04A1-4803-919B-CE8273151114}" destId="{32CF4234-0E7C-4C64-951C-69A238D3AC08}" srcOrd="1" destOrd="0" presId="urn:microsoft.com/office/officeart/2005/8/layout/orgChart1"/>
    <dgm:cxn modelId="{3AB3FD2A-F241-4A9A-A014-39E95B56537B}" type="presParOf" srcId="{01EF8380-6CFD-47C1-9CFB-4411FD47F8CC}" destId="{C421E6F1-B36A-40AF-A9D3-46CE57FA6909}" srcOrd="0" destOrd="0" presId="urn:microsoft.com/office/officeart/2005/8/layout/orgChart1"/>
    <dgm:cxn modelId="{5006938E-E9A2-4053-A671-7D9FBF5C0DCC}" type="presParOf" srcId="{C421E6F1-B36A-40AF-A9D3-46CE57FA6909}" destId="{04D0A217-9804-41B9-83F2-7C4852A4032F}" srcOrd="0" destOrd="0" presId="urn:microsoft.com/office/officeart/2005/8/layout/orgChart1"/>
    <dgm:cxn modelId="{228B466C-9895-4EF2-B14C-27F23B2234C1}" type="presParOf" srcId="{04D0A217-9804-41B9-83F2-7C4852A4032F}" destId="{2028789F-69A1-4E4B-9E4E-9663D4577618}" srcOrd="0" destOrd="0" presId="urn:microsoft.com/office/officeart/2005/8/layout/orgChart1"/>
    <dgm:cxn modelId="{95022ED0-D090-4166-9B2E-1785DFA49CC5}" type="presParOf" srcId="{04D0A217-9804-41B9-83F2-7C4852A4032F}" destId="{32CF4234-0E7C-4C64-951C-69A238D3AC08}" srcOrd="1" destOrd="0" presId="urn:microsoft.com/office/officeart/2005/8/layout/orgChart1"/>
    <dgm:cxn modelId="{97BC71F9-4662-4BC3-A390-55281899967F}" type="presParOf" srcId="{C421E6F1-B36A-40AF-A9D3-46CE57FA6909}" destId="{3387F0E0-0F12-4EF3-BE40-375AB515B0FA}" srcOrd="1" destOrd="0" presId="urn:microsoft.com/office/officeart/2005/8/layout/orgChart1"/>
    <dgm:cxn modelId="{14102A8F-07A7-405D-A856-CD90673DEB08}" type="presParOf" srcId="{C421E6F1-B36A-40AF-A9D3-46CE57FA6909}" destId="{CA64E43C-251F-4AEE-B7CF-66364DF0930C}" srcOrd="2" destOrd="0" presId="urn:microsoft.com/office/officeart/2005/8/layout/orgChart1"/>
    <dgm:cxn modelId="{184753A6-A1C4-497D-A190-3CC8375741E0}" type="presParOf" srcId="{01EF8380-6CFD-47C1-9CFB-4411FD47F8CC}" destId="{F5FA08D4-8338-4276-AAF9-97379B13D4CF}" srcOrd="1" destOrd="0" presId="urn:microsoft.com/office/officeart/2005/8/layout/orgChart1"/>
    <dgm:cxn modelId="{3A75D228-0579-419D-BABF-00DD542A9A59}" type="presParOf" srcId="{F5FA08D4-8338-4276-AAF9-97379B13D4CF}" destId="{FB360424-EF8C-4FA9-ACED-8C817CB558C9}" srcOrd="0" destOrd="0" presId="urn:microsoft.com/office/officeart/2005/8/layout/orgChart1"/>
    <dgm:cxn modelId="{B2FB5A56-28C8-4E67-9E5D-05D1FC7C7B16}" type="presParOf" srcId="{FB360424-EF8C-4FA9-ACED-8C817CB558C9}" destId="{90DA20FB-EF34-472C-9389-F66CF3A9FB0D}" srcOrd="0" destOrd="0" presId="urn:microsoft.com/office/officeart/2005/8/layout/orgChart1"/>
    <dgm:cxn modelId="{5A82FCF2-1BAC-4396-9A9B-B708415EAA60}" type="presParOf" srcId="{FB360424-EF8C-4FA9-ACED-8C817CB558C9}" destId="{D3998A97-82B6-40EB-9E19-83777442DB49}" srcOrd="1" destOrd="0" presId="urn:microsoft.com/office/officeart/2005/8/layout/orgChart1"/>
    <dgm:cxn modelId="{F06F99B6-2715-48B0-9E8D-55B04F4F3720}" type="presParOf" srcId="{F5FA08D4-8338-4276-AAF9-97379B13D4CF}" destId="{DA661213-5100-4D46-A91C-128E7C780E97}" srcOrd="1" destOrd="0" presId="urn:microsoft.com/office/officeart/2005/8/layout/orgChart1"/>
    <dgm:cxn modelId="{B58A5AB1-9D9A-4529-81FC-32817E9E17E8}" type="presParOf" srcId="{F5FA08D4-8338-4276-AAF9-97379B13D4CF}" destId="{78C442B3-C552-414B-B72C-B95C2423A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E90B31-9B47-440A-A397-05E329160C9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13DD94A-04A1-4803-919B-CE8273151114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The relationship between </a:t>
          </a:r>
          <a:r>
            <a:rPr lang="en-US" sz="2800" b="1" dirty="0">
              <a:solidFill>
                <a:schemeClr val="tx1"/>
              </a:solidFill>
            </a:rPr>
            <a:t>the participants' burnout, psychological distress, resilience, self-efficacy and fatalistic tendencies </a:t>
          </a:r>
          <a:r>
            <a:rPr lang="en-US" sz="2800" dirty="0">
              <a:solidFill>
                <a:schemeClr val="tx1"/>
              </a:solidFill>
            </a:rPr>
            <a:t>was examined with the </a:t>
          </a:r>
          <a:r>
            <a:rPr lang="en-US" sz="2800" b="1" u="sng" dirty="0">
              <a:solidFill>
                <a:schemeClr val="tx1"/>
              </a:solidFill>
            </a:rPr>
            <a:t>Pearson product moment correlation coefficient</a:t>
          </a:r>
          <a:r>
            <a:rPr lang="en-US" sz="2800" dirty="0">
              <a:solidFill>
                <a:schemeClr val="tx1"/>
              </a:solidFill>
            </a:rPr>
            <a:t> and the results are given in Table 2.</a:t>
          </a:r>
          <a:endParaRPr lang="tr-TR" sz="2800" dirty="0">
            <a:solidFill>
              <a:schemeClr val="tx1"/>
            </a:solidFill>
          </a:endParaRPr>
        </a:p>
      </dgm:t>
    </dgm:pt>
    <dgm:pt modelId="{B7CFD1D7-396D-4F43-AADE-2475295D4276}" type="parTrans" cxnId="{37048E49-81F5-4CE4-A7A7-4952AC44B88F}">
      <dgm:prSet/>
      <dgm:spPr/>
      <dgm:t>
        <a:bodyPr/>
        <a:lstStyle/>
        <a:p>
          <a:endParaRPr lang="tr-TR"/>
        </a:p>
      </dgm:t>
    </dgm:pt>
    <dgm:pt modelId="{42AC450A-5683-49FE-8828-2E0E3EDC0F39}" type="sibTrans" cxnId="{37048E49-81F5-4CE4-A7A7-4952AC44B88F}">
      <dgm:prSet/>
      <dgm:spPr/>
      <dgm:t>
        <a:bodyPr/>
        <a:lstStyle/>
        <a:p>
          <a:endParaRPr lang="tr-TR"/>
        </a:p>
      </dgm:t>
    </dgm:pt>
    <dgm:pt modelId="{01EF8380-6CFD-47C1-9CFB-4411FD47F8CC}" type="pres">
      <dgm:prSet presAssocID="{0EE90B31-9B47-440A-A397-05E329160C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421E6F1-B36A-40AF-A9D3-46CE57FA6909}" type="pres">
      <dgm:prSet presAssocID="{613DD94A-04A1-4803-919B-CE8273151114}" presName="hierRoot1" presStyleCnt="0">
        <dgm:presLayoutVars>
          <dgm:hierBranch val="init"/>
        </dgm:presLayoutVars>
      </dgm:prSet>
      <dgm:spPr/>
    </dgm:pt>
    <dgm:pt modelId="{04D0A217-9804-41B9-83F2-7C4852A4032F}" type="pres">
      <dgm:prSet presAssocID="{613DD94A-04A1-4803-919B-CE8273151114}" presName="rootComposite1" presStyleCnt="0"/>
      <dgm:spPr/>
    </dgm:pt>
    <dgm:pt modelId="{2028789F-69A1-4E4B-9E4E-9663D4577618}" type="pres">
      <dgm:prSet presAssocID="{613DD94A-04A1-4803-919B-CE8273151114}" presName="rootText1" presStyleLbl="node0" presStyleIdx="0" presStyleCnt="1" custScaleX="130556" custLinFactNeighborX="-120" custLinFactNeighborY="-6239">
        <dgm:presLayoutVars>
          <dgm:chPref val="3"/>
        </dgm:presLayoutVars>
      </dgm:prSet>
      <dgm:spPr/>
    </dgm:pt>
    <dgm:pt modelId="{32CF4234-0E7C-4C64-951C-69A238D3AC08}" type="pres">
      <dgm:prSet presAssocID="{613DD94A-04A1-4803-919B-CE8273151114}" presName="rootConnector1" presStyleLbl="node1" presStyleIdx="0" presStyleCnt="0"/>
      <dgm:spPr/>
    </dgm:pt>
    <dgm:pt modelId="{3387F0E0-0F12-4EF3-BE40-375AB515B0FA}" type="pres">
      <dgm:prSet presAssocID="{613DD94A-04A1-4803-919B-CE8273151114}" presName="hierChild2" presStyleCnt="0"/>
      <dgm:spPr/>
    </dgm:pt>
    <dgm:pt modelId="{CA64E43C-251F-4AEE-B7CF-66364DF0930C}" type="pres">
      <dgm:prSet presAssocID="{613DD94A-04A1-4803-919B-CE8273151114}" presName="hierChild3" presStyleCnt="0"/>
      <dgm:spPr/>
    </dgm:pt>
  </dgm:ptLst>
  <dgm:cxnLst>
    <dgm:cxn modelId="{37048E49-81F5-4CE4-A7A7-4952AC44B88F}" srcId="{0EE90B31-9B47-440A-A397-05E329160C94}" destId="{613DD94A-04A1-4803-919B-CE8273151114}" srcOrd="0" destOrd="0" parTransId="{B7CFD1D7-396D-4F43-AADE-2475295D4276}" sibTransId="{42AC450A-5683-49FE-8828-2E0E3EDC0F39}"/>
    <dgm:cxn modelId="{37365688-3865-4108-9755-964205B445B2}" type="presOf" srcId="{613DD94A-04A1-4803-919B-CE8273151114}" destId="{2028789F-69A1-4E4B-9E4E-9663D4577618}" srcOrd="0" destOrd="0" presId="urn:microsoft.com/office/officeart/2005/8/layout/orgChart1"/>
    <dgm:cxn modelId="{FDD0EBD3-FF73-4905-BD6B-3F5BDCB65672}" type="presOf" srcId="{0EE90B31-9B47-440A-A397-05E329160C94}" destId="{01EF8380-6CFD-47C1-9CFB-4411FD47F8CC}" srcOrd="0" destOrd="0" presId="urn:microsoft.com/office/officeart/2005/8/layout/orgChart1"/>
    <dgm:cxn modelId="{FA0043E2-E4D9-425A-ABD0-A4A38536FF68}" type="presOf" srcId="{613DD94A-04A1-4803-919B-CE8273151114}" destId="{32CF4234-0E7C-4C64-951C-69A238D3AC08}" srcOrd="1" destOrd="0" presId="urn:microsoft.com/office/officeart/2005/8/layout/orgChart1"/>
    <dgm:cxn modelId="{3AB3FD2A-F241-4A9A-A014-39E95B56537B}" type="presParOf" srcId="{01EF8380-6CFD-47C1-9CFB-4411FD47F8CC}" destId="{C421E6F1-B36A-40AF-A9D3-46CE57FA6909}" srcOrd="0" destOrd="0" presId="urn:microsoft.com/office/officeart/2005/8/layout/orgChart1"/>
    <dgm:cxn modelId="{5006938E-E9A2-4053-A671-7D9FBF5C0DCC}" type="presParOf" srcId="{C421E6F1-B36A-40AF-A9D3-46CE57FA6909}" destId="{04D0A217-9804-41B9-83F2-7C4852A4032F}" srcOrd="0" destOrd="0" presId="urn:microsoft.com/office/officeart/2005/8/layout/orgChart1"/>
    <dgm:cxn modelId="{228B466C-9895-4EF2-B14C-27F23B2234C1}" type="presParOf" srcId="{04D0A217-9804-41B9-83F2-7C4852A4032F}" destId="{2028789F-69A1-4E4B-9E4E-9663D4577618}" srcOrd="0" destOrd="0" presId="urn:microsoft.com/office/officeart/2005/8/layout/orgChart1"/>
    <dgm:cxn modelId="{95022ED0-D090-4166-9B2E-1785DFA49CC5}" type="presParOf" srcId="{04D0A217-9804-41B9-83F2-7C4852A4032F}" destId="{32CF4234-0E7C-4C64-951C-69A238D3AC08}" srcOrd="1" destOrd="0" presId="urn:microsoft.com/office/officeart/2005/8/layout/orgChart1"/>
    <dgm:cxn modelId="{97BC71F9-4662-4BC3-A390-55281899967F}" type="presParOf" srcId="{C421E6F1-B36A-40AF-A9D3-46CE57FA6909}" destId="{3387F0E0-0F12-4EF3-BE40-375AB515B0FA}" srcOrd="1" destOrd="0" presId="urn:microsoft.com/office/officeart/2005/8/layout/orgChart1"/>
    <dgm:cxn modelId="{14102A8F-07A7-405D-A856-CD90673DEB08}" type="presParOf" srcId="{C421E6F1-B36A-40AF-A9D3-46CE57FA6909}" destId="{CA64E43C-251F-4AEE-B7CF-66364DF093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F2B72A-EE1B-4DD7-8DF2-4FDD8A733142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3A89C4A8-5F11-4F5E-88DF-6C46C3EE66BB}">
      <dgm:prSet custT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Multiple hierarchical regression analysis was conducted to predict participants' burnout. </a:t>
          </a:r>
          <a:endParaRPr lang="tr-TR" sz="2800" dirty="0">
            <a:solidFill>
              <a:schemeClr val="tx1"/>
            </a:solidFill>
          </a:endParaRPr>
        </a:p>
      </dgm:t>
    </dgm:pt>
    <dgm:pt modelId="{54CD729F-B29F-404F-86B1-2DA951CF9F74}" type="parTrans" cxnId="{B6EC30B6-BBBF-40FB-986E-746EC948FBC1}">
      <dgm:prSet/>
      <dgm:spPr/>
      <dgm:t>
        <a:bodyPr/>
        <a:lstStyle/>
        <a:p>
          <a:endParaRPr lang="tr-TR"/>
        </a:p>
      </dgm:t>
    </dgm:pt>
    <dgm:pt modelId="{41DBAE3C-6F48-48C8-BA89-8F66C7280DAB}" type="sibTrans" cxnId="{B6EC30B6-BBBF-40FB-986E-746EC948FBC1}">
      <dgm:prSet/>
      <dgm:spPr/>
      <dgm:t>
        <a:bodyPr/>
        <a:lstStyle/>
        <a:p>
          <a:endParaRPr lang="tr-TR"/>
        </a:p>
      </dgm:t>
    </dgm:pt>
    <dgm:pt modelId="{C5DA508C-313A-4627-8C83-BE6370045961}">
      <dgm:prSet custT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Variables were entered into the model in two blocks: </a:t>
          </a:r>
          <a:r>
            <a:rPr lang="en-US" sz="2800" b="1" u="sng" dirty="0">
              <a:solidFill>
                <a:schemeClr val="tx1"/>
              </a:solidFill>
            </a:rPr>
            <a:t>First, variables for the mental state were entered</a:t>
          </a:r>
          <a:r>
            <a:rPr lang="en-US" sz="2800" dirty="0">
              <a:solidFill>
                <a:schemeClr val="tx1"/>
              </a:solidFill>
            </a:rPr>
            <a:t>, and in the </a:t>
          </a:r>
          <a:r>
            <a:rPr lang="en-US" sz="2800" b="1" u="sng" dirty="0">
              <a:solidFill>
                <a:schemeClr val="tx1"/>
              </a:solidFill>
            </a:rPr>
            <a:t>second step, fatalism, resilience, and self-efficacy variables </a:t>
          </a:r>
          <a:r>
            <a:rPr lang="en-US" sz="2800" dirty="0">
              <a:solidFill>
                <a:schemeClr val="tx1"/>
              </a:solidFill>
            </a:rPr>
            <a:t>were entered (Table 3). </a:t>
          </a:r>
          <a:endParaRPr lang="tr-TR" sz="2800" dirty="0">
            <a:solidFill>
              <a:schemeClr val="tx1"/>
            </a:solidFill>
          </a:endParaRPr>
        </a:p>
      </dgm:t>
    </dgm:pt>
    <dgm:pt modelId="{9BB5E461-6643-4D9C-AFB5-08D68705686B}" type="parTrans" cxnId="{35ABF7BC-EA71-4BCB-9989-168E8BCE7D05}">
      <dgm:prSet/>
      <dgm:spPr/>
      <dgm:t>
        <a:bodyPr/>
        <a:lstStyle/>
        <a:p>
          <a:endParaRPr lang="tr-TR"/>
        </a:p>
      </dgm:t>
    </dgm:pt>
    <dgm:pt modelId="{CA7AFFB4-7087-46CF-A918-AB93908AB293}" type="sibTrans" cxnId="{35ABF7BC-EA71-4BCB-9989-168E8BCE7D05}">
      <dgm:prSet/>
      <dgm:spPr/>
      <dgm:t>
        <a:bodyPr/>
        <a:lstStyle/>
        <a:p>
          <a:endParaRPr lang="tr-TR"/>
        </a:p>
      </dgm:t>
    </dgm:pt>
    <dgm:pt modelId="{4EA08369-977C-4946-9C61-CC552D71086F}">
      <dgm:prSet custT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The results of the hierarchical regression analysis are shown in Table 3.</a:t>
          </a:r>
          <a:endParaRPr lang="tr-TR" sz="2800" dirty="0">
            <a:solidFill>
              <a:schemeClr val="tx1"/>
            </a:solidFill>
          </a:endParaRPr>
        </a:p>
      </dgm:t>
    </dgm:pt>
    <dgm:pt modelId="{5287F476-D7A9-4C29-8B8A-BA7C2DB432A5}" type="parTrans" cxnId="{52B0ABCB-BDF0-4262-8FF8-A86FCCA0625A}">
      <dgm:prSet/>
      <dgm:spPr/>
      <dgm:t>
        <a:bodyPr/>
        <a:lstStyle/>
        <a:p>
          <a:endParaRPr lang="tr-TR"/>
        </a:p>
      </dgm:t>
    </dgm:pt>
    <dgm:pt modelId="{ECE46BBB-833D-4698-9B5C-4C834A38461A}" type="sibTrans" cxnId="{52B0ABCB-BDF0-4262-8FF8-A86FCCA0625A}">
      <dgm:prSet/>
      <dgm:spPr/>
      <dgm:t>
        <a:bodyPr/>
        <a:lstStyle/>
        <a:p>
          <a:endParaRPr lang="tr-TR"/>
        </a:p>
      </dgm:t>
    </dgm:pt>
    <dgm:pt modelId="{09E4EAF2-BEBC-452B-BF7A-C5268E3A4B19}" type="pres">
      <dgm:prSet presAssocID="{AFF2B72A-EE1B-4DD7-8DF2-4FDD8A7331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87154D-1864-4A4D-97DD-553FAF4EC6DD}" type="pres">
      <dgm:prSet presAssocID="{3A89C4A8-5F11-4F5E-88DF-6C46C3EE66BB}" presName="hierRoot1" presStyleCnt="0">
        <dgm:presLayoutVars>
          <dgm:hierBranch val="init"/>
        </dgm:presLayoutVars>
      </dgm:prSet>
      <dgm:spPr/>
    </dgm:pt>
    <dgm:pt modelId="{83652EE8-89CB-4751-B3B5-B2E71014111E}" type="pres">
      <dgm:prSet presAssocID="{3A89C4A8-5F11-4F5E-88DF-6C46C3EE66BB}" presName="rootComposite1" presStyleCnt="0"/>
      <dgm:spPr/>
    </dgm:pt>
    <dgm:pt modelId="{3B20EA66-B424-4059-B090-3BC145EECE18}" type="pres">
      <dgm:prSet presAssocID="{3A89C4A8-5F11-4F5E-88DF-6C46C3EE66BB}" presName="rootText1" presStyleLbl="node0" presStyleIdx="0" presStyleCnt="3" custScaleY="162612">
        <dgm:presLayoutVars>
          <dgm:chPref val="3"/>
        </dgm:presLayoutVars>
      </dgm:prSet>
      <dgm:spPr/>
    </dgm:pt>
    <dgm:pt modelId="{F6ED0C64-E3E0-4E88-BE47-D0B76EDB15A4}" type="pres">
      <dgm:prSet presAssocID="{3A89C4A8-5F11-4F5E-88DF-6C46C3EE66BB}" presName="rootConnector1" presStyleLbl="node1" presStyleIdx="0" presStyleCnt="0"/>
      <dgm:spPr/>
    </dgm:pt>
    <dgm:pt modelId="{BBE5331B-7B93-40C9-B884-B0610974A847}" type="pres">
      <dgm:prSet presAssocID="{3A89C4A8-5F11-4F5E-88DF-6C46C3EE66BB}" presName="hierChild2" presStyleCnt="0"/>
      <dgm:spPr/>
    </dgm:pt>
    <dgm:pt modelId="{8BB2D7F2-6BC0-402C-9807-0A9D372E195C}" type="pres">
      <dgm:prSet presAssocID="{3A89C4A8-5F11-4F5E-88DF-6C46C3EE66BB}" presName="hierChild3" presStyleCnt="0"/>
      <dgm:spPr/>
    </dgm:pt>
    <dgm:pt modelId="{F64CFD03-25D2-4FCB-B9D6-06369B2B801A}" type="pres">
      <dgm:prSet presAssocID="{C5DA508C-313A-4627-8C83-BE6370045961}" presName="hierRoot1" presStyleCnt="0">
        <dgm:presLayoutVars>
          <dgm:hierBranch val="init"/>
        </dgm:presLayoutVars>
      </dgm:prSet>
      <dgm:spPr/>
    </dgm:pt>
    <dgm:pt modelId="{E3833AFB-6443-45F6-BD6C-A6255E51F6CB}" type="pres">
      <dgm:prSet presAssocID="{C5DA508C-313A-4627-8C83-BE6370045961}" presName="rootComposite1" presStyleCnt="0"/>
      <dgm:spPr/>
    </dgm:pt>
    <dgm:pt modelId="{BF5D7113-A24F-4C9C-9048-BF241B983DDA}" type="pres">
      <dgm:prSet presAssocID="{C5DA508C-313A-4627-8C83-BE6370045961}" presName="rootText1" presStyleLbl="node0" presStyleIdx="1" presStyleCnt="3" custScaleX="108408" custScaleY="287842">
        <dgm:presLayoutVars>
          <dgm:chPref val="3"/>
        </dgm:presLayoutVars>
      </dgm:prSet>
      <dgm:spPr/>
    </dgm:pt>
    <dgm:pt modelId="{37AFF8CC-8389-496E-ADB7-22AFA806B25C}" type="pres">
      <dgm:prSet presAssocID="{C5DA508C-313A-4627-8C83-BE6370045961}" presName="rootConnector1" presStyleLbl="node1" presStyleIdx="0" presStyleCnt="0"/>
      <dgm:spPr/>
    </dgm:pt>
    <dgm:pt modelId="{CF7D794C-1970-4AEE-AA2C-3F971723E7D1}" type="pres">
      <dgm:prSet presAssocID="{C5DA508C-313A-4627-8C83-BE6370045961}" presName="hierChild2" presStyleCnt="0"/>
      <dgm:spPr/>
    </dgm:pt>
    <dgm:pt modelId="{5C2B5701-3386-4796-AB44-1B161C388EB8}" type="pres">
      <dgm:prSet presAssocID="{C5DA508C-313A-4627-8C83-BE6370045961}" presName="hierChild3" presStyleCnt="0"/>
      <dgm:spPr/>
    </dgm:pt>
    <dgm:pt modelId="{C5100C7C-B440-48CE-BC16-6414892DF99D}" type="pres">
      <dgm:prSet presAssocID="{4EA08369-977C-4946-9C61-CC552D71086F}" presName="hierRoot1" presStyleCnt="0">
        <dgm:presLayoutVars>
          <dgm:hierBranch val="init"/>
        </dgm:presLayoutVars>
      </dgm:prSet>
      <dgm:spPr/>
    </dgm:pt>
    <dgm:pt modelId="{77A0C4C0-9CE0-40F6-8E5F-120F2054E05B}" type="pres">
      <dgm:prSet presAssocID="{4EA08369-977C-4946-9C61-CC552D71086F}" presName="rootComposite1" presStyleCnt="0"/>
      <dgm:spPr/>
    </dgm:pt>
    <dgm:pt modelId="{B448C6E4-403B-4D45-91C0-0E01A9BC3028}" type="pres">
      <dgm:prSet presAssocID="{4EA08369-977C-4946-9C61-CC552D71086F}" presName="rootText1" presStyleLbl="node0" presStyleIdx="2" presStyleCnt="3" custScaleY="186910">
        <dgm:presLayoutVars>
          <dgm:chPref val="3"/>
        </dgm:presLayoutVars>
      </dgm:prSet>
      <dgm:spPr/>
    </dgm:pt>
    <dgm:pt modelId="{E5A25BCA-20C7-465B-B45F-AC5BEF8C0BF6}" type="pres">
      <dgm:prSet presAssocID="{4EA08369-977C-4946-9C61-CC552D71086F}" presName="rootConnector1" presStyleLbl="node1" presStyleIdx="0" presStyleCnt="0"/>
      <dgm:spPr/>
    </dgm:pt>
    <dgm:pt modelId="{4EBDB087-1B88-4758-A33F-8DABE93B59DF}" type="pres">
      <dgm:prSet presAssocID="{4EA08369-977C-4946-9C61-CC552D71086F}" presName="hierChild2" presStyleCnt="0"/>
      <dgm:spPr/>
    </dgm:pt>
    <dgm:pt modelId="{ABC7A061-8CB8-4E53-B050-AB8AACE666AA}" type="pres">
      <dgm:prSet presAssocID="{4EA08369-977C-4946-9C61-CC552D71086F}" presName="hierChild3" presStyleCnt="0"/>
      <dgm:spPr/>
    </dgm:pt>
  </dgm:ptLst>
  <dgm:cxnLst>
    <dgm:cxn modelId="{49E83924-EE60-47F9-A61E-7D85DE4F1B80}" type="presOf" srcId="{4EA08369-977C-4946-9C61-CC552D71086F}" destId="{B448C6E4-403B-4D45-91C0-0E01A9BC3028}" srcOrd="0" destOrd="0" presId="urn:microsoft.com/office/officeart/2005/8/layout/orgChart1"/>
    <dgm:cxn modelId="{B6329E2B-1BB2-497C-B9C7-8F45D2B2A059}" type="presOf" srcId="{AFF2B72A-EE1B-4DD7-8DF2-4FDD8A733142}" destId="{09E4EAF2-BEBC-452B-BF7A-C5268E3A4B19}" srcOrd="0" destOrd="0" presId="urn:microsoft.com/office/officeart/2005/8/layout/orgChart1"/>
    <dgm:cxn modelId="{0D8CA82C-70A2-46F0-A164-51190A5AC789}" type="presOf" srcId="{C5DA508C-313A-4627-8C83-BE6370045961}" destId="{37AFF8CC-8389-496E-ADB7-22AFA806B25C}" srcOrd="1" destOrd="0" presId="urn:microsoft.com/office/officeart/2005/8/layout/orgChart1"/>
    <dgm:cxn modelId="{90F82A36-C641-4D9C-9DC6-13409F52B059}" type="presOf" srcId="{3A89C4A8-5F11-4F5E-88DF-6C46C3EE66BB}" destId="{3B20EA66-B424-4059-B090-3BC145EECE18}" srcOrd="0" destOrd="0" presId="urn:microsoft.com/office/officeart/2005/8/layout/orgChart1"/>
    <dgm:cxn modelId="{AE2CFA3D-9E72-427D-8637-3BD7EB44B9AD}" type="presOf" srcId="{4EA08369-977C-4946-9C61-CC552D71086F}" destId="{E5A25BCA-20C7-465B-B45F-AC5BEF8C0BF6}" srcOrd="1" destOrd="0" presId="urn:microsoft.com/office/officeart/2005/8/layout/orgChart1"/>
    <dgm:cxn modelId="{B6EC30B6-BBBF-40FB-986E-746EC948FBC1}" srcId="{AFF2B72A-EE1B-4DD7-8DF2-4FDD8A733142}" destId="{3A89C4A8-5F11-4F5E-88DF-6C46C3EE66BB}" srcOrd="0" destOrd="0" parTransId="{54CD729F-B29F-404F-86B1-2DA951CF9F74}" sibTransId="{41DBAE3C-6F48-48C8-BA89-8F66C7280DAB}"/>
    <dgm:cxn modelId="{35ABF7BC-EA71-4BCB-9989-168E8BCE7D05}" srcId="{AFF2B72A-EE1B-4DD7-8DF2-4FDD8A733142}" destId="{C5DA508C-313A-4627-8C83-BE6370045961}" srcOrd="1" destOrd="0" parTransId="{9BB5E461-6643-4D9C-AFB5-08D68705686B}" sibTransId="{CA7AFFB4-7087-46CF-A918-AB93908AB293}"/>
    <dgm:cxn modelId="{FB135AC3-29BC-4626-A306-A1262C8468A4}" type="presOf" srcId="{C5DA508C-313A-4627-8C83-BE6370045961}" destId="{BF5D7113-A24F-4C9C-9048-BF241B983DDA}" srcOrd="0" destOrd="0" presId="urn:microsoft.com/office/officeart/2005/8/layout/orgChart1"/>
    <dgm:cxn modelId="{52B0ABCB-BDF0-4262-8FF8-A86FCCA0625A}" srcId="{AFF2B72A-EE1B-4DD7-8DF2-4FDD8A733142}" destId="{4EA08369-977C-4946-9C61-CC552D71086F}" srcOrd="2" destOrd="0" parTransId="{5287F476-D7A9-4C29-8B8A-BA7C2DB432A5}" sibTransId="{ECE46BBB-833D-4698-9B5C-4C834A38461A}"/>
    <dgm:cxn modelId="{A0CC23FA-5889-4EEB-B299-04D4F9C70E43}" type="presOf" srcId="{3A89C4A8-5F11-4F5E-88DF-6C46C3EE66BB}" destId="{F6ED0C64-E3E0-4E88-BE47-D0B76EDB15A4}" srcOrd="1" destOrd="0" presId="urn:microsoft.com/office/officeart/2005/8/layout/orgChart1"/>
    <dgm:cxn modelId="{19F2DA31-A66A-44D7-B5BC-7F79B58DECE1}" type="presParOf" srcId="{09E4EAF2-BEBC-452B-BF7A-C5268E3A4B19}" destId="{4787154D-1864-4A4D-97DD-553FAF4EC6DD}" srcOrd="0" destOrd="0" presId="urn:microsoft.com/office/officeart/2005/8/layout/orgChart1"/>
    <dgm:cxn modelId="{E8182166-839E-4B74-A746-0F0C269E211A}" type="presParOf" srcId="{4787154D-1864-4A4D-97DD-553FAF4EC6DD}" destId="{83652EE8-89CB-4751-B3B5-B2E71014111E}" srcOrd="0" destOrd="0" presId="urn:microsoft.com/office/officeart/2005/8/layout/orgChart1"/>
    <dgm:cxn modelId="{AAF4C3B6-E41C-4CBD-A55B-13D72D1C93C8}" type="presParOf" srcId="{83652EE8-89CB-4751-B3B5-B2E71014111E}" destId="{3B20EA66-B424-4059-B090-3BC145EECE18}" srcOrd="0" destOrd="0" presId="urn:microsoft.com/office/officeart/2005/8/layout/orgChart1"/>
    <dgm:cxn modelId="{9F11CD81-880C-4364-966B-17E2B8ABD0B8}" type="presParOf" srcId="{83652EE8-89CB-4751-B3B5-B2E71014111E}" destId="{F6ED0C64-E3E0-4E88-BE47-D0B76EDB15A4}" srcOrd="1" destOrd="0" presId="urn:microsoft.com/office/officeart/2005/8/layout/orgChart1"/>
    <dgm:cxn modelId="{29938F04-4CE3-40EC-AC2A-6A82DFFBE244}" type="presParOf" srcId="{4787154D-1864-4A4D-97DD-553FAF4EC6DD}" destId="{BBE5331B-7B93-40C9-B884-B0610974A847}" srcOrd="1" destOrd="0" presId="urn:microsoft.com/office/officeart/2005/8/layout/orgChart1"/>
    <dgm:cxn modelId="{6AF4B610-5487-4187-9101-84B8EC94BFB4}" type="presParOf" srcId="{4787154D-1864-4A4D-97DD-553FAF4EC6DD}" destId="{8BB2D7F2-6BC0-402C-9807-0A9D372E195C}" srcOrd="2" destOrd="0" presId="urn:microsoft.com/office/officeart/2005/8/layout/orgChart1"/>
    <dgm:cxn modelId="{337F6D87-DE51-4233-97C9-C86DAA4425D7}" type="presParOf" srcId="{09E4EAF2-BEBC-452B-BF7A-C5268E3A4B19}" destId="{F64CFD03-25D2-4FCB-B9D6-06369B2B801A}" srcOrd="1" destOrd="0" presId="urn:microsoft.com/office/officeart/2005/8/layout/orgChart1"/>
    <dgm:cxn modelId="{FDC3703E-DC54-4E73-828D-77AD592EE854}" type="presParOf" srcId="{F64CFD03-25D2-4FCB-B9D6-06369B2B801A}" destId="{E3833AFB-6443-45F6-BD6C-A6255E51F6CB}" srcOrd="0" destOrd="0" presId="urn:microsoft.com/office/officeart/2005/8/layout/orgChart1"/>
    <dgm:cxn modelId="{D2530974-2BEC-4816-B7A8-E919E38B1307}" type="presParOf" srcId="{E3833AFB-6443-45F6-BD6C-A6255E51F6CB}" destId="{BF5D7113-A24F-4C9C-9048-BF241B983DDA}" srcOrd="0" destOrd="0" presId="urn:microsoft.com/office/officeart/2005/8/layout/orgChart1"/>
    <dgm:cxn modelId="{2185702D-FFE1-41AD-9853-C61046CD6036}" type="presParOf" srcId="{E3833AFB-6443-45F6-BD6C-A6255E51F6CB}" destId="{37AFF8CC-8389-496E-ADB7-22AFA806B25C}" srcOrd="1" destOrd="0" presId="urn:microsoft.com/office/officeart/2005/8/layout/orgChart1"/>
    <dgm:cxn modelId="{3E711349-83D8-4F8C-8C73-3D0B3A1866B8}" type="presParOf" srcId="{F64CFD03-25D2-4FCB-B9D6-06369B2B801A}" destId="{CF7D794C-1970-4AEE-AA2C-3F971723E7D1}" srcOrd="1" destOrd="0" presId="urn:microsoft.com/office/officeart/2005/8/layout/orgChart1"/>
    <dgm:cxn modelId="{D8AC349D-C860-4C84-B2B4-773857D2EF26}" type="presParOf" srcId="{F64CFD03-25D2-4FCB-B9D6-06369B2B801A}" destId="{5C2B5701-3386-4796-AB44-1B161C388EB8}" srcOrd="2" destOrd="0" presId="urn:microsoft.com/office/officeart/2005/8/layout/orgChart1"/>
    <dgm:cxn modelId="{6165162E-0923-40AC-BCB4-B4A52848703D}" type="presParOf" srcId="{09E4EAF2-BEBC-452B-BF7A-C5268E3A4B19}" destId="{C5100C7C-B440-48CE-BC16-6414892DF99D}" srcOrd="2" destOrd="0" presId="urn:microsoft.com/office/officeart/2005/8/layout/orgChart1"/>
    <dgm:cxn modelId="{722DB86C-22F6-40CD-A92A-CCB7FBCF46DC}" type="presParOf" srcId="{C5100C7C-B440-48CE-BC16-6414892DF99D}" destId="{77A0C4C0-9CE0-40F6-8E5F-120F2054E05B}" srcOrd="0" destOrd="0" presId="urn:microsoft.com/office/officeart/2005/8/layout/orgChart1"/>
    <dgm:cxn modelId="{BA449964-5948-4548-ACD9-DD2929C109E8}" type="presParOf" srcId="{77A0C4C0-9CE0-40F6-8E5F-120F2054E05B}" destId="{B448C6E4-403B-4D45-91C0-0E01A9BC3028}" srcOrd="0" destOrd="0" presId="urn:microsoft.com/office/officeart/2005/8/layout/orgChart1"/>
    <dgm:cxn modelId="{85EBCD59-A953-469A-A64D-EB9E6E167C19}" type="presParOf" srcId="{77A0C4C0-9CE0-40F6-8E5F-120F2054E05B}" destId="{E5A25BCA-20C7-465B-B45F-AC5BEF8C0BF6}" srcOrd="1" destOrd="0" presId="urn:microsoft.com/office/officeart/2005/8/layout/orgChart1"/>
    <dgm:cxn modelId="{B488DBF2-C423-4D0F-970A-F08AF027EF0A}" type="presParOf" srcId="{C5100C7C-B440-48CE-BC16-6414892DF99D}" destId="{4EBDB087-1B88-4758-A33F-8DABE93B59DF}" srcOrd="1" destOrd="0" presId="urn:microsoft.com/office/officeart/2005/8/layout/orgChart1"/>
    <dgm:cxn modelId="{CB3D19C8-A05B-457C-9CA9-5DDF0EEB36D0}" type="presParOf" srcId="{C5100C7C-B440-48CE-BC16-6414892DF99D}" destId="{ABC7A061-8CB8-4E53-B050-AB8AACE666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FA11B7-A14B-4B96-943C-F9CF65D2B286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3EA79E29-DA30-41B5-AC77-3626BF8CB00C}">
      <dgm:prSet custT="1"/>
      <dgm:spPr/>
      <dgm:t>
        <a:bodyPr/>
        <a:lstStyle/>
        <a:p>
          <a:pPr algn="just" rtl="0"/>
          <a:r>
            <a:rPr lang="en-US" sz="2800" dirty="0"/>
            <a:t>In the first step, </a:t>
          </a:r>
          <a:r>
            <a:rPr lang="tr-TR" sz="2800" b="1" u="sng" dirty="0" err="1"/>
            <a:t>mental</a:t>
          </a:r>
          <a:r>
            <a:rPr lang="tr-TR" sz="2800" b="1" u="sng" dirty="0"/>
            <a:t> </a:t>
          </a:r>
          <a:r>
            <a:rPr lang="tr-TR" sz="2800" b="1" u="sng" dirty="0" err="1"/>
            <a:t>state</a:t>
          </a:r>
          <a:r>
            <a:rPr lang="tr-TR" sz="2800" b="1" u="sng" dirty="0"/>
            <a:t> </a:t>
          </a:r>
          <a:r>
            <a:rPr lang="en-US" sz="2800" b="1" u="sng" dirty="0"/>
            <a:t>variables predicted 26% of the variance in burnout </a:t>
          </a:r>
          <a:r>
            <a:rPr lang="en-US" sz="2800" dirty="0"/>
            <a:t>(R = 514; R2 = .264). </a:t>
          </a:r>
          <a:endParaRPr lang="tr-TR" sz="2800" dirty="0"/>
        </a:p>
      </dgm:t>
    </dgm:pt>
    <dgm:pt modelId="{58CC2727-A5B9-469D-8CA4-10658B196B8C}" type="parTrans" cxnId="{07057BAA-4BE5-476A-A611-6100E6470240}">
      <dgm:prSet/>
      <dgm:spPr/>
      <dgm:t>
        <a:bodyPr/>
        <a:lstStyle/>
        <a:p>
          <a:endParaRPr lang="tr-TR"/>
        </a:p>
      </dgm:t>
    </dgm:pt>
    <dgm:pt modelId="{A245387D-CD1E-47C5-9D94-6397D61AB40A}" type="sibTrans" cxnId="{07057BAA-4BE5-476A-A611-6100E6470240}">
      <dgm:prSet/>
      <dgm:spPr/>
      <dgm:t>
        <a:bodyPr/>
        <a:lstStyle/>
        <a:p>
          <a:endParaRPr lang="tr-TR"/>
        </a:p>
      </dgm:t>
    </dgm:pt>
    <dgm:pt modelId="{DB315446-910B-45DD-9BCB-2CAF10A08B9B}">
      <dgm:prSet custT="1"/>
      <dgm:spPr/>
      <dgm:t>
        <a:bodyPr/>
        <a:lstStyle/>
        <a:p>
          <a:pPr algn="just" rtl="0"/>
          <a:r>
            <a:rPr lang="en-US" sz="2800" dirty="0">
              <a:solidFill>
                <a:schemeClr val="tx1"/>
              </a:solidFill>
            </a:rPr>
            <a:t>In the second step, </a:t>
          </a:r>
          <a:r>
            <a:rPr lang="en-US" sz="2800" b="1" u="sng" dirty="0">
              <a:solidFill>
                <a:schemeClr val="tx1"/>
              </a:solidFill>
            </a:rPr>
            <a:t>when the variables of self-efficacy, resilience and fatalism tendency were added to the model,</a:t>
          </a:r>
          <a:r>
            <a:rPr lang="en-US" sz="2800" dirty="0">
              <a:solidFill>
                <a:schemeClr val="tx1"/>
              </a:solidFill>
            </a:rPr>
            <a:t> it was observed that </a:t>
          </a:r>
          <a:r>
            <a:rPr lang="en-US" sz="2800" b="1" u="sng" dirty="0">
              <a:solidFill>
                <a:srgbClr val="FF0000"/>
              </a:solidFill>
            </a:rPr>
            <a:t>the explained variance increased to 36.8%</a:t>
          </a:r>
          <a:r>
            <a:rPr lang="en-US" sz="2800" dirty="0">
              <a:solidFill>
                <a:schemeClr val="tx1"/>
              </a:solidFill>
            </a:rPr>
            <a:t> (R= .607; R2= .368, p&lt;.001). </a:t>
          </a:r>
          <a:endParaRPr lang="tr-TR" sz="2800" dirty="0"/>
        </a:p>
      </dgm:t>
    </dgm:pt>
    <dgm:pt modelId="{ACE714A2-DD86-410F-9E59-04C4943CC0AD}" type="parTrans" cxnId="{B266B537-954D-4EDD-BD6F-9135F1790841}">
      <dgm:prSet/>
      <dgm:spPr/>
      <dgm:t>
        <a:bodyPr/>
        <a:lstStyle/>
        <a:p>
          <a:endParaRPr lang="tr-TR"/>
        </a:p>
      </dgm:t>
    </dgm:pt>
    <dgm:pt modelId="{C880776C-7772-4F6D-83CB-9850C2747038}" type="sibTrans" cxnId="{B266B537-954D-4EDD-BD6F-9135F1790841}">
      <dgm:prSet/>
      <dgm:spPr/>
      <dgm:t>
        <a:bodyPr/>
        <a:lstStyle/>
        <a:p>
          <a:endParaRPr lang="tr-TR"/>
        </a:p>
      </dgm:t>
    </dgm:pt>
    <dgm:pt modelId="{7E1A3311-6BF0-494B-9E21-B94C057A3DD6}" type="pres">
      <dgm:prSet presAssocID="{73FA11B7-A14B-4B96-943C-F9CF65D2B286}" presName="linear" presStyleCnt="0">
        <dgm:presLayoutVars>
          <dgm:dir/>
          <dgm:animLvl val="lvl"/>
          <dgm:resizeHandles val="exact"/>
        </dgm:presLayoutVars>
      </dgm:prSet>
      <dgm:spPr/>
    </dgm:pt>
    <dgm:pt modelId="{E9F2F6E8-C5D4-43D7-B119-2CC21B6A957F}" type="pres">
      <dgm:prSet presAssocID="{3EA79E29-DA30-41B5-AC77-3626BF8CB00C}" presName="parentLin" presStyleCnt="0"/>
      <dgm:spPr/>
    </dgm:pt>
    <dgm:pt modelId="{A3EACBBE-FBC9-4369-B313-E3672EB2B275}" type="pres">
      <dgm:prSet presAssocID="{3EA79E29-DA30-41B5-AC77-3626BF8CB00C}" presName="parentLeftMargin" presStyleLbl="node1" presStyleIdx="0" presStyleCnt="2"/>
      <dgm:spPr/>
    </dgm:pt>
    <dgm:pt modelId="{DA523881-E86A-4136-831C-82C5B07909F0}" type="pres">
      <dgm:prSet presAssocID="{3EA79E29-DA30-41B5-AC77-3626BF8CB00C}" presName="parentText" presStyleLbl="node1" presStyleIdx="0" presStyleCnt="2" custScaleX="131787">
        <dgm:presLayoutVars>
          <dgm:chMax val="0"/>
          <dgm:bulletEnabled val="1"/>
        </dgm:presLayoutVars>
      </dgm:prSet>
      <dgm:spPr/>
    </dgm:pt>
    <dgm:pt modelId="{418C3C55-7E93-427A-BF29-E2FE659A0E1C}" type="pres">
      <dgm:prSet presAssocID="{3EA79E29-DA30-41B5-AC77-3626BF8CB00C}" presName="negativeSpace" presStyleCnt="0"/>
      <dgm:spPr/>
    </dgm:pt>
    <dgm:pt modelId="{626621B6-6352-4BF1-A1EE-72407CC45C58}" type="pres">
      <dgm:prSet presAssocID="{3EA79E29-DA30-41B5-AC77-3626BF8CB00C}" presName="childText" presStyleLbl="conFgAcc1" presStyleIdx="0" presStyleCnt="2">
        <dgm:presLayoutVars>
          <dgm:bulletEnabled val="1"/>
        </dgm:presLayoutVars>
      </dgm:prSet>
      <dgm:spPr/>
    </dgm:pt>
    <dgm:pt modelId="{AFC3E676-0185-4CA7-B075-FA213767DBEA}" type="pres">
      <dgm:prSet presAssocID="{A245387D-CD1E-47C5-9D94-6397D61AB40A}" presName="spaceBetweenRectangles" presStyleCnt="0"/>
      <dgm:spPr/>
    </dgm:pt>
    <dgm:pt modelId="{8744E06B-5744-4355-8912-FC883C8758D1}" type="pres">
      <dgm:prSet presAssocID="{DB315446-910B-45DD-9BCB-2CAF10A08B9B}" presName="parentLin" presStyleCnt="0"/>
      <dgm:spPr/>
    </dgm:pt>
    <dgm:pt modelId="{9DB6622A-5F38-496C-8FE9-DC06F657BA95}" type="pres">
      <dgm:prSet presAssocID="{DB315446-910B-45DD-9BCB-2CAF10A08B9B}" presName="parentLeftMargin" presStyleLbl="node1" presStyleIdx="0" presStyleCnt="2"/>
      <dgm:spPr/>
    </dgm:pt>
    <dgm:pt modelId="{C0D54F2D-0735-43A7-86A0-F864B505D882}" type="pres">
      <dgm:prSet presAssocID="{DB315446-910B-45DD-9BCB-2CAF10A08B9B}" presName="parentText" presStyleLbl="node1" presStyleIdx="1" presStyleCnt="2" custScaleX="112109">
        <dgm:presLayoutVars>
          <dgm:chMax val="0"/>
          <dgm:bulletEnabled val="1"/>
        </dgm:presLayoutVars>
      </dgm:prSet>
      <dgm:spPr/>
    </dgm:pt>
    <dgm:pt modelId="{9354A8AC-9DD2-496C-8202-982E8A2FF73F}" type="pres">
      <dgm:prSet presAssocID="{DB315446-910B-45DD-9BCB-2CAF10A08B9B}" presName="negativeSpace" presStyleCnt="0"/>
      <dgm:spPr/>
    </dgm:pt>
    <dgm:pt modelId="{C2403177-2BD2-4ED1-800A-A449A0EDB299}" type="pres">
      <dgm:prSet presAssocID="{DB315446-910B-45DD-9BCB-2CAF10A08B9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761CB14-F9DF-4F67-85B9-9782B5C98228}" type="presOf" srcId="{DB315446-910B-45DD-9BCB-2CAF10A08B9B}" destId="{9DB6622A-5F38-496C-8FE9-DC06F657BA95}" srcOrd="0" destOrd="0" presId="urn:microsoft.com/office/officeart/2005/8/layout/list1"/>
    <dgm:cxn modelId="{8AA7BB22-E135-4BE4-AC0D-0A991697AD76}" type="presOf" srcId="{DB315446-910B-45DD-9BCB-2CAF10A08B9B}" destId="{C0D54F2D-0735-43A7-86A0-F864B505D882}" srcOrd="1" destOrd="0" presId="urn:microsoft.com/office/officeart/2005/8/layout/list1"/>
    <dgm:cxn modelId="{B266B537-954D-4EDD-BD6F-9135F1790841}" srcId="{73FA11B7-A14B-4B96-943C-F9CF65D2B286}" destId="{DB315446-910B-45DD-9BCB-2CAF10A08B9B}" srcOrd="1" destOrd="0" parTransId="{ACE714A2-DD86-410F-9E59-04C4943CC0AD}" sibTransId="{C880776C-7772-4F6D-83CB-9850C2747038}"/>
    <dgm:cxn modelId="{26307E3A-C5E5-45C5-B73F-B9166C8FB7FE}" type="presOf" srcId="{3EA79E29-DA30-41B5-AC77-3626BF8CB00C}" destId="{DA523881-E86A-4136-831C-82C5B07909F0}" srcOrd="1" destOrd="0" presId="urn:microsoft.com/office/officeart/2005/8/layout/list1"/>
    <dgm:cxn modelId="{DEBC135F-0A0A-4003-814B-57A66C3E8B0B}" type="presOf" srcId="{3EA79E29-DA30-41B5-AC77-3626BF8CB00C}" destId="{A3EACBBE-FBC9-4369-B313-E3672EB2B275}" srcOrd="0" destOrd="0" presId="urn:microsoft.com/office/officeart/2005/8/layout/list1"/>
    <dgm:cxn modelId="{07057BAA-4BE5-476A-A611-6100E6470240}" srcId="{73FA11B7-A14B-4B96-943C-F9CF65D2B286}" destId="{3EA79E29-DA30-41B5-AC77-3626BF8CB00C}" srcOrd="0" destOrd="0" parTransId="{58CC2727-A5B9-469D-8CA4-10658B196B8C}" sibTransId="{A245387D-CD1E-47C5-9D94-6397D61AB40A}"/>
    <dgm:cxn modelId="{9F4D42B7-5FF7-43AE-AA46-D21772D57985}" type="presOf" srcId="{73FA11B7-A14B-4B96-943C-F9CF65D2B286}" destId="{7E1A3311-6BF0-494B-9E21-B94C057A3DD6}" srcOrd="0" destOrd="0" presId="urn:microsoft.com/office/officeart/2005/8/layout/list1"/>
    <dgm:cxn modelId="{076BDDC0-B076-492B-9A8D-D87996CD7C77}" type="presParOf" srcId="{7E1A3311-6BF0-494B-9E21-B94C057A3DD6}" destId="{E9F2F6E8-C5D4-43D7-B119-2CC21B6A957F}" srcOrd="0" destOrd="0" presId="urn:microsoft.com/office/officeart/2005/8/layout/list1"/>
    <dgm:cxn modelId="{6BE0BD1C-14A8-4C8F-AFC4-7665698BA570}" type="presParOf" srcId="{E9F2F6E8-C5D4-43D7-B119-2CC21B6A957F}" destId="{A3EACBBE-FBC9-4369-B313-E3672EB2B275}" srcOrd="0" destOrd="0" presId="urn:microsoft.com/office/officeart/2005/8/layout/list1"/>
    <dgm:cxn modelId="{BA5DDA4B-AA21-403D-9386-C0AF702CFD25}" type="presParOf" srcId="{E9F2F6E8-C5D4-43D7-B119-2CC21B6A957F}" destId="{DA523881-E86A-4136-831C-82C5B07909F0}" srcOrd="1" destOrd="0" presId="urn:microsoft.com/office/officeart/2005/8/layout/list1"/>
    <dgm:cxn modelId="{3DE2C3A2-9B12-4F0C-9A63-300CEFDF6ADD}" type="presParOf" srcId="{7E1A3311-6BF0-494B-9E21-B94C057A3DD6}" destId="{418C3C55-7E93-427A-BF29-E2FE659A0E1C}" srcOrd="1" destOrd="0" presId="urn:microsoft.com/office/officeart/2005/8/layout/list1"/>
    <dgm:cxn modelId="{E5A38059-997F-4E71-8399-FC743937DAC8}" type="presParOf" srcId="{7E1A3311-6BF0-494B-9E21-B94C057A3DD6}" destId="{626621B6-6352-4BF1-A1EE-72407CC45C58}" srcOrd="2" destOrd="0" presId="urn:microsoft.com/office/officeart/2005/8/layout/list1"/>
    <dgm:cxn modelId="{D1FBCD03-6DB2-4AA2-96AF-A7BDDD54CFA8}" type="presParOf" srcId="{7E1A3311-6BF0-494B-9E21-B94C057A3DD6}" destId="{AFC3E676-0185-4CA7-B075-FA213767DBEA}" srcOrd="3" destOrd="0" presId="urn:microsoft.com/office/officeart/2005/8/layout/list1"/>
    <dgm:cxn modelId="{2A29CAD1-E13D-4B3C-8151-C067C15ED188}" type="presParOf" srcId="{7E1A3311-6BF0-494B-9E21-B94C057A3DD6}" destId="{8744E06B-5744-4355-8912-FC883C8758D1}" srcOrd="4" destOrd="0" presId="urn:microsoft.com/office/officeart/2005/8/layout/list1"/>
    <dgm:cxn modelId="{A58AE80B-9F3D-4D88-8DED-BE657238F4E4}" type="presParOf" srcId="{8744E06B-5744-4355-8912-FC883C8758D1}" destId="{9DB6622A-5F38-496C-8FE9-DC06F657BA95}" srcOrd="0" destOrd="0" presId="urn:microsoft.com/office/officeart/2005/8/layout/list1"/>
    <dgm:cxn modelId="{095CD808-E306-4EB6-B0D4-F8D471681746}" type="presParOf" srcId="{8744E06B-5744-4355-8912-FC883C8758D1}" destId="{C0D54F2D-0735-43A7-86A0-F864B505D882}" srcOrd="1" destOrd="0" presId="urn:microsoft.com/office/officeart/2005/8/layout/list1"/>
    <dgm:cxn modelId="{0A61045B-71F3-45C1-BA4E-7E701F56E0BD}" type="presParOf" srcId="{7E1A3311-6BF0-494B-9E21-B94C057A3DD6}" destId="{9354A8AC-9DD2-496C-8202-982E8A2FF73F}" srcOrd="5" destOrd="0" presId="urn:microsoft.com/office/officeart/2005/8/layout/list1"/>
    <dgm:cxn modelId="{12CC5C15-B09C-44A4-8B2B-F9F8D83E4115}" type="presParOf" srcId="{7E1A3311-6BF0-494B-9E21-B94C057A3DD6}" destId="{C2403177-2BD2-4ED1-800A-A449A0EDB29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D0C533-9E65-4901-9DFC-E1AE000FBC87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tr-TR"/>
        </a:p>
      </dgm:t>
    </dgm:pt>
    <dgm:pt modelId="{540EA5FB-E386-4BFE-88D1-13945ABC035B}">
      <dgm:prSet phldrT="[Metin]" custT="1"/>
      <dgm:spPr/>
      <dgm:t>
        <a:bodyPr/>
        <a:lstStyle/>
        <a:p>
          <a:pPr algn="just"/>
          <a:r>
            <a:rPr lang="en-US" sz="2800" dirty="0">
              <a:latin typeface="+mn-lt"/>
              <a:cs typeface="Times New Roman" panose="02020603050405020304" pitchFamily="18" charset="0"/>
            </a:rPr>
            <a:t>When mental state, self-efficacy, resilience and fatalism are added as a predictor variable in the burnout experienced by </a:t>
          </a:r>
          <a:r>
            <a:rPr lang="tr-TR" sz="2800" dirty="0" err="1">
              <a:latin typeface="+mn-lt"/>
              <a:cs typeface="Times New Roman" panose="02020603050405020304" pitchFamily="18" charset="0"/>
            </a:rPr>
            <a:t>AFMs</a:t>
          </a:r>
          <a:r>
            <a:rPr lang="en-US" sz="2800" dirty="0">
              <a:latin typeface="+mn-lt"/>
              <a:cs typeface="Times New Roman" panose="02020603050405020304" pitchFamily="18" charset="0"/>
            </a:rPr>
            <a:t>, it is seen that </a:t>
          </a:r>
          <a:r>
            <a:rPr lang="en-US" sz="2800" b="1" u="sng" dirty="0">
              <a:latin typeface="+mn-lt"/>
              <a:cs typeface="Times New Roman" panose="02020603050405020304" pitchFamily="18" charset="0"/>
            </a:rPr>
            <a:t>36.8% of the variance in burnout is explained by these variables.</a:t>
          </a:r>
          <a:r>
            <a:rPr lang="tr-TR" sz="2800" b="1" u="sng" dirty="0">
              <a:latin typeface="+mn-lt"/>
              <a:cs typeface="Times New Roman" panose="02020603050405020304" pitchFamily="18" charset="0"/>
            </a:rPr>
            <a:t> </a:t>
          </a:r>
          <a:endParaRPr lang="tr-TR" sz="2800" b="1" u="sng" dirty="0">
            <a:latin typeface="+mn-lt"/>
          </a:endParaRPr>
        </a:p>
      </dgm:t>
    </dgm:pt>
    <dgm:pt modelId="{5DBC295D-F3C2-491D-A9CF-76693ED5CDF2}" type="parTrans" cxnId="{B5FF8A69-2A9E-414C-811A-9A8B29DDBAD7}">
      <dgm:prSet/>
      <dgm:spPr/>
      <dgm:t>
        <a:bodyPr/>
        <a:lstStyle/>
        <a:p>
          <a:endParaRPr lang="tr-TR"/>
        </a:p>
      </dgm:t>
    </dgm:pt>
    <dgm:pt modelId="{B478E077-7887-43BD-8480-36AC55015C3A}" type="sibTrans" cxnId="{B5FF8A69-2A9E-414C-811A-9A8B29DDBAD7}">
      <dgm:prSet/>
      <dgm:spPr/>
      <dgm:t>
        <a:bodyPr/>
        <a:lstStyle/>
        <a:p>
          <a:endParaRPr lang="tr-TR"/>
        </a:p>
      </dgm:t>
    </dgm:pt>
    <dgm:pt modelId="{32216EDB-D468-4793-A5A5-C69E2BF2127F}">
      <dgm:prSet phldrT="[Metin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tr-TR" sz="2800" b="1" u="sng" dirty="0">
              <a:solidFill>
                <a:schemeClr val="tx1">
                  <a:lumMod val="95000"/>
                  <a:lumOff val="5000"/>
                </a:schemeClr>
              </a:solidFill>
            </a:rPr>
            <a:t>CONCLUSIONS</a:t>
          </a:r>
        </a:p>
      </dgm:t>
    </dgm:pt>
    <dgm:pt modelId="{88D42E06-E323-4EF3-8AE9-207E7BCF0D2C}" type="parTrans" cxnId="{733F46CA-AAFF-480D-8050-FA2140892306}">
      <dgm:prSet/>
      <dgm:spPr/>
      <dgm:t>
        <a:bodyPr/>
        <a:lstStyle/>
        <a:p>
          <a:endParaRPr lang="tr-TR"/>
        </a:p>
      </dgm:t>
    </dgm:pt>
    <dgm:pt modelId="{DC06D487-7C72-40E7-869F-579D7CFAFE7C}" type="sibTrans" cxnId="{733F46CA-AAFF-480D-8050-FA2140892306}">
      <dgm:prSet/>
      <dgm:spPr/>
      <dgm:t>
        <a:bodyPr/>
        <a:lstStyle/>
        <a:p>
          <a:endParaRPr lang="tr-TR"/>
        </a:p>
      </dgm:t>
    </dgm:pt>
    <dgm:pt modelId="{F5938BA6-46D3-4AB7-A1AE-AD9444E77519}" type="pres">
      <dgm:prSet presAssocID="{5BD0C533-9E65-4901-9DFC-E1AE000FBC87}" presName="Name0" presStyleCnt="0">
        <dgm:presLayoutVars>
          <dgm:dir/>
          <dgm:animOne val="branch"/>
          <dgm:animLvl val="lvl"/>
        </dgm:presLayoutVars>
      </dgm:prSet>
      <dgm:spPr/>
    </dgm:pt>
    <dgm:pt modelId="{FB4E4194-107B-4E3D-BE7F-16F9608C4DED}" type="pres">
      <dgm:prSet presAssocID="{540EA5FB-E386-4BFE-88D1-13945ABC035B}" presName="chaos" presStyleCnt="0"/>
      <dgm:spPr/>
    </dgm:pt>
    <dgm:pt modelId="{F116EC24-CDA9-43B9-9EA4-07FE7FF73AA0}" type="pres">
      <dgm:prSet presAssocID="{540EA5FB-E386-4BFE-88D1-13945ABC035B}" presName="parTx1" presStyleLbl="revTx" presStyleIdx="0" presStyleCnt="1" custScaleX="121791" custScaleY="225199" custLinFactNeighborX="17574" custLinFactNeighborY="-2240"/>
      <dgm:spPr/>
    </dgm:pt>
    <dgm:pt modelId="{F7346ED9-919E-46AE-AAEA-FB271AB1C0D9}" type="pres">
      <dgm:prSet presAssocID="{540EA5FB-E386-4BFE-88D1-13945ABC035B}" presName="c1" presStyleLbl="node1" presStyleIdx="0" presStyleCnt="19" custLinFactNeighborX="-38144" custLinFactNeighborY="20831"/>
      <dgm:spPr/>
    </dgm:pt>
    <dgm:pt modelId="{347143F2-406C-477E-AD01-76A4E369A50F}" type="pres">
      <dgm:prSet presAssocID="{540EA5FB-E386-4BFE-88D1-13945ABC035B}" presName="c2" presStyleLbl="node1" presStyleIdx="1" presStyleCnt="19" custLinFactNeighborX="-72894" custLinFactNeighborY="-52065"/>
      <dgm:spPr/>
    </dgm:pt>
    <dgm:pt modelId="{4DA57022-1386-4723-BAD1-2E03ADBB1FF1}" type="pres">
      <dgm:prSet presAssocID="{540EA5FB-E386-4BFE-88D1-13945ABC035B}" presName="c3" presStyleLbl="node1" presStyleIdx="2" presStyleCnt="19" custLinFactY="-97819" custLinFactNeighborX="-89452" custLinFactNeighborY="-100000"/>
      <dgm:spPr/>
    </dgm:pt>
    <dgm:pt modelId="{468B8B83-863E-4EF7-B3D6-BB24F0EEB75E}" type="pres">
      <dgm:prSet presAssocID="{540EA5FB-E386-4BFE-88D1-13945ABC035B}" presName="c4" presStyleLbl="node1" presStyleIdx="3" presStyleCnt="19" custLinFactY="-56858" custLinFactNeighborX="-36444" custLinFactNeighborY="-100000"/>
      <dgm:spPr/>
    </dgm:pt>
    <dgm:pt modelId="{DE34C721-E1AD-41B5-BA8C-5A6E4E802DDF}" type="pres">
      <dgm:prSet presAssocID="{540EA5FB-E386-4BFE-88D1-13945ABC035B}" presName="c5" presStyleLbl="node1" presStyleIdx="4" presStyleCnt="19"/>
      <dgm:spPr/>
    </dgm:pt>
    <dgm:pt modelId="{3A56AB49-FF26-41E5-A38F-16F16D152F4B}" type="pres">
      <dgm:prSet presAssocID="{540EA5FB-E386-4BFE-88D1-13945ABC035B}" presName="c6" presStyleLbl="node1" presStyleIdx="5" presStyleCnt="19" custLinFactX="64044" custLinFactY="-100000" custLinFactNeighborX="100000" custLinFactNeighborY="-103102"/>
      <dgm:spPr/>
    </dgm:pt>
    <dgm:pt modelId="{835AF56D-5906-43B6-841B-0055B22AC8EF}" type="pres">
      <dgm:prSet presAssocID="{540EA5FB-E386-4BFE-88D1-13945ABC035B}" presName="c7" presStyleLbl="node1" presStyleIdx="6" presStyleCnt="19" custLinFactY="-39147" custLinFactNeighborX="77856" custLinFactNeighborY="-100000"/>
      <dgm:spPr/>
    </dgm:pt>
    <dgm:pt modelId="{5A465886-4BC3-469E-A358-0DAF951DFBEA}" type="pres">
      <dgm:prSet presAssocID="{540EA5FB-E386-4BFE-88D1-13945ABC035B}" presName="c8" presStyleLbl="node1" presStyleIdx="7" presStyleCnt="19" custLinFactX="118499" custLinFactY="-115646" custLinFactNeighborX="200000" custLinFactNeighborY="-200000"/>
      <dgm:spPr/>
    </dgm:pt>
    <dgm:pt modelId="{F9480F67-9515-465E-8584-2DD3D65E7B68}" type="pres">
      <dgm:prSet presAssocID="{540EA5FB-E386-4BFE-88D1-13945ABC035B}" presName="c9" presStyleLbl="node1" presStyleIdx="8" presStyleCnt="19" custLinFactX="148251" custLinFactY="-118122" custLinFactNeighborX="200000" custLinFactNeighborY="-200000"/>
      <dgm:spPr/>
    </dgm:pt>
    <dgm:pt modelId="{9C9EF5C2-19A3-4A6C-A7F0-A768D2B5CDD3}" type="pres">
      <dgm:prSet presAssocID="{540EA5FB-E386-4BFE-88D1-13945ABC035B}" presName="c10" presStyleLbl="node1" presStyleIdx="9" presStyleCnt="19" custLinFactY="-63266" custLinFactNeighborX="49001" custLinFactNeighborY="-100000"/>
      <dgm:spPr/>
    </dgm:pt>
    <dgm:pt modelId="{479EDBCB-AC86-42D4-9E33-331D2F795566}" type="pres">
      <dgm:prSet presAssocID="{540EA5FB-E386-4BFE-88D1-13945ABC035B}" presName="c11" presStyleLbl="node1" presStyleIdx="10" presStyleCnt="19"/>
      <dgm:spPr/>
    </dgm:pt>
    <dgm:pt modelId="{4EE998FD-25DA-4D85-8E0B-65691CBBFEDD}" type="pres">
      <dgm:prSet presAssocID="{540EA5FB-E386-4BFE-88D1-13945ABC035B}" presName="c12" presStyleLbl="node1" presStyleIdx="11" presStyleCnt="19" custLinFactX="400000" custLinFactY="1071" custLinFactNeighborX="484788" custLinFactNeighborY="100000"/>
      <dgm:spPr/>
    </dgm:pt>
    <dgm:pt modelId="{FC4DA348-14F6-4946-BC86-640D45F5CB88}" type="pres">
      <dgm:prSet presAssocID="{540EA5FB-E386-4BFE-88D1-13945ABC035B}" presName="c13" presStyleLbl="node1" presStyleIdx="12" presStyleCnt="19" custLinFactNeighborX="-39869" custLinFactNeighborY="76321"/>
      <dgm:spPr/>
    </dgm:pt>
    <dgm:pt modelId="{F4876E9B-DE55-42ED-9E07-58E1510707FF}" type="pres">
      <dgm:prSet presAssocID="{540EA5FB-E386-4BFE-88D1-13945ABC035B}" presName="c14" presStyleLbl="node1" presStyleIdx="13" presStyleCnt="19" custLinFactY="11959" custLinFactNeighborX="-65093" custLinFactNeighborY="100000"/>
      <dgm:spPr/>
    </dgm:pt>
    <dgm:pt modelId="{450462DE-C42F-458F-B4AB-D1F634C911AA}" type="pres">
      <dgm:prSet presAssocID="{540EA5FB-E386-4BFE-88D1-13945ABC035B}" presName="c15" presStyleLbl="node1" presStyleIdx="14" presStyleCnt="19" custLinFactX="100000" custLinFactY="60720" custLinFactNeighborX="161791" custLinFactNeighborY="100000"/>
      <dgm:spPr/>
    </dgm:pt>
    <dgm:pt modelId="{1142E1BB-1A01-4D2E-8298-D0B069BAF9D1}" type="pres">
      <dgm:prSet presAssocID="{540EA5FB-E386-4BFE-88D1-13945ABC035B}" presName="c16" presStyleLbl="node1" presStyleIdx="15" presStyleCnt="19" custLinFactNeighborX="65077" custLinFactNeighborY="88505"/>
      <dgm:spPr/>
    </dgm:pt>
    <dgm:pt modelId="{3885E80F-16B1-4C61-A49E-563A93A4DBFF}" type="pres">
      <dgm:prSet presAssocID="{540EA5FB-E386-4BFE-88D1-13945ABC035B}" presName="c17" presStyleLbl="node1" presStyleIdx="16" presStyleCnt="19" custLinFactX="35524" custLinFactNeighborX="100000" custLinFactNeighborY="58082"/>
      <dgm:spPr/>
    </dgm:pt>
    <dgm:pt modelId="{AD1A207B-C58D-4427-9973-C5121DA2A4CD}" type="pres">
      <dgm:prSet presAssocID="{540EA5FB-E386-4BFE-88D1-13945ABC035B}" presName="c18" presStyleLbl="node1" presStyleIdx="17" presStyleCnt="19" custLinFactY="-300000" custLinFactNeighborX="70445" custLinFactNeighborY="-349121"/>
      <dgm:spPr/>
    </dgm:pt>
    <dgm:pt modelId="{FDC34159-9313-4015-AB4E-40D6A1374A8D}" type="pres">
      <dgm:prSet presAssocID="{B478E077-7887-43BD-8480-36AC55015C3A}" presName="chevronComposite1" presStyleCnt="0"/>
      <dgm:spPr/>
    </dgm:pt>
    <dgm:pt modelId="{C4EE5B74-C318-4B6B-ACB4-96A30E65A753}" type="pres">
      <dgm:prSet presAssocID="{B478E077-7887-43BD-8480-36AC55015C3A}" presName="chevron1" presStyleLbl="sibTrans2D1" presStyleIdx="0" presStyleCnt="2" custLinFactNeighborX="66113" custLinFactNeighborY="7386"/>
      <dgm:spPr/>
    </dgm:pt>
    <dgm:pt modelId="{B8CC3B6F-577D-4024-9478-780FA3F7675B}" type="pres">
      <dgm:prSet presAssocID="{B478E077-7887-43BD-8480-36AC55015C3A}" presName="spChevron1" presStyleCnt="0"/>
      <dgm:spPr/>
    </dgm:pt>
    <dgm:pt modelId="{769BFD2A-1ECA-4ACE-84BB-B2A492A8C275}" type="pres">
      <dgm:prSet presAssocID="{B478E077-7887-43BD-8480-36AC55015C3A}" presName="overlap" presStyleCnt="0"/>
      <dgm:spPr/>
    </dgm:pt>
    <dgm:pt modelId="{0CAB570F-311F-4EE0-8C88-CCB80F17579B}" type="pres">
      <dgm:prSet presAssocID="{B478E077-7887-43BD-8480-36AC55015C3A}" presName="chevronComposite2" presStyleCnt="0"/>
      <dgm:spPr/>
    </dgm:pt>
    <dgm:pt modelId="{973581EA-9494-4C3C-B7AB-01FEAD37B20A}" type="pres">
      <dgm:prSet presAssocID="{B478E077-7887-43BD-8480-36AC55015C3A}" presName="chevron2" presStyleLbl="sibTrans2D1" presStyleIdx="1" presStyleCnt="2" custLinFactNeighborX="27552" custLinFactNeighborY="7912"/>
      <dgm:spPr/>
    </dgm:pt>
    <dgm:pt modelId="{7863C83E-4CC5-4B4B-8219-F277C12F0F87}" type="pres">
      <dgm:prSet presAssocID="{B478E077-7887-43BD-8480-36AC55015C3A}" presName="spChevron2" presStyleCnt="0"/>
      <dgm:spPr/>
    </dgm:pt>
    <dgm:pt modelId="{8986EC76-363E-4383-8762-AAFF06C5D235}" type="pres">
      <dgm:prSet presAssocID="{32216EDB-D468-4793-A5A5-C69E2BF2127F}" presName="last" presStyleCnt="0"/>
      <dgm:spPr/>
    </dgm:pt>
    <dgm:pt modelId="{987368DA-BFCF-4292-A306-80CE07B2ACB1}" type="pres">
      <dgm:prSet presAssocID="{32216EDB-D468-4793-A5A5-C69E2BF2127F}" presName="circleTx" presStyleLbl="node1" presStyleIdx="18" presStyleCnt="19" custScaleX="106961" custScaleY="58915" custLinFactNeighborX="7333" custLinFactNeighborY="222"/>
      <dgm:spPr/>
    </dgm:pt>
    <dgm:pt modelId="{632815D1-8ADD-4B50-A810-352EBC0417D0}" type="pres">
      <dgm:prSet presAssocID="{32216EDB-D468-4793-A5A5-C69E2BF2127F}" presName="spN" presStyleCnt="0"/>
      <dgm:spPr/>
    </dgm:pt>
  </dgm:ptLst>
  <dgm:cxnLst>
    <dgm:cxn modelId="{B5FF8A69-2A9E-414C-811A-9A8B29DDBAD7}" srcId="{5BD0C533-9E65-4901-9DFC-E1AE000FBC87}" destId="{540EA5FB-E386-4BFE-88D1-13945ABC035B}" srcOrd="0" destOrd="0" parTransId="{5DBC295D-F3C2-491D-A9CF-76693ED5CDF2}" sibTransId="{B478E077-7887-43BD-8480-36AC55015C3A}"/>
    <dgm:cxn modelId="{7A0E8076-A008-4E7D-A85A-FF468A5B39BF}" type="presOf" srcId="{32216EDB-D468-4793-A5A5-C69E2BF2127F}" destId="{987368DA-BFCF-4292-A306-80CE07B2ACB1}" srcOrd="0" destOrd="0" presId="urn:microsoft.com/office/officeart/2009/3/layout/RandomtoResultProcess"/>
    <dgm:cxn modelId="{36C19C85-BF10-4B1E-90CD-5BE008953E02}" type="presOf" srcId="{5BD0C533-9E65-4901-9DFC-E1AE000FBC87}" destId="{F5938BA6-46D3-4AB7-A1AE-AD9444E77519}" srcOrd="0" destOrd="0" presId="urn:microsoft.com/office/officeart/2009/3/layout/RandomtoResultProcess"/>
    <dgm:cxn modelId="{4746A0BE-4185-4927-B769-AFF6CF270539}" type="presOf" srcId="{540EA5FB-E386-4BFE-88D1-13945ABC035B}" destId="{F116EC24-CDA9-43B9-9EA4-07FE7FF73AA0}" srcOrd="0" destOrd="0" presId="urn:microsoft.com/office/officeart/2009/3/layout/RandomtoResultProcess"/>
    <dgm:cxn modelId="{733F46CA-AAFF-480D-8050-FA2140892306}" srcId="{5BD0C533-9E65-4901-9DFC-E1AE000FBC87}" destId="{32216EDB-D468-4793-A5A5-C69E2BF2127F}" srcOrd="1" destOrd="0" parTransId="{88D42E06-E323-4EF3-8AE9-207E7BCF0D2C}" sibTransId="{DC06D487-7C72-40E7-869F-579D7CFAFE7C}"/>
    <dgm:cxn modelId="{1287E563-9041-4FF7-9AF2-44FB83D3A1F8}" type="presParOf" srcId="{F5938BA6-46D3-4AB7-A1AE-AD9444E77519}" destId="{FB4E4194-107B-4E3D-BE7F-16F9608C4DED}" srcOrd="0" destOrd="0" presId="urn:microsoft.com/office/officeart/2009/3/layout/RandomtoResultProcess"/>
    <dgm:cxn modelId="{7FD296D6-F219-4371-B29F-18791D2541F9}" type="presParOf" srcId="{FB4E4194-107B-4E3D-BE7F-16F9608C4DED}" destId="{F116EC24-CDA9-43B9-9EA4-07FE7FF73AA0}" srcOrd="0" destOrd="0" presId="urn:microsoft.com/office/officeart/2009/3/layout/RandomtoResultProcess"/>
    <dgm:cxn modelId="{1885237C-E1FC-4C1A-94DD-1569ACB77499}" type="presParOf" srcId="{FB4E4194-107B-4E3D-BE7F-16F9608C4DED}" destId="{F7346ED9-919E-46AE-AAEA-FB271AB1C0D9}" srcOrd="1" destOrd="0" presId="urn:microsoft.com/office/officeart/2009/3/layout/RandomtoResultProcess"/>
    <dgm:cxn modelId="{6C98AEFF-0C71-4CDD-BE20-1D503B1F7658}" type="presParOf" srcId="{FB4E4194-107B-4E3D-BE7F-16F9608C4DED}" destId="{347143F2-406C-477E-AD01-76A4E369A50F}" srcOrd="2" destOrd="0" presId="urn:microsoft.com/office/officeart/2009/3/layout/RandomtoResultProcess"/>
    <dgm:cxn modelId="{9FD18EBE-788B-4864-941B-B2D69A040DC6}" type="presParOf" srcId="{FB4E4194-107B-4E3D-BE7F-16F9608C4DED}" destId="{4DA57022-1386-4723-BAD1-2E03ADBB1FF1}" srcOrd="3" destOrd="0" presId="urn:microsoft.com/office/officeart/2009/3/layout/RandomtoResultProcess"/>
    <dgm:cxn modelId="{036ADDDD-386F-45B9-A304-F6AFE8226E7E}" type="presParOf" srcId="{FB4E4194-107B-4E3D-BE7F-16F9608C4DED}" destId="{468B8B83-863E-4EF7-B3D6-BB24F0EEB75E}" srcOrd="4" destOrd="0" presId="urn:microsoft.com/office/officeart/2009/3/layout/RandomtoResultProcess"/>
    <dgm:cxn modelId="{5CC05004-E8DE-4F04-9841-B2BBCE00E6C5}" type="presParOf" srcId="{FB4E4194-107B-4E3D-BE7F-16F9608C4DED}" destId="{DE34C721-E1AD-41B5-BA8C-5A6E4E802DDF}" srcOrd="5" destOrd="0" presId="urn:microsoft.com/office/officeart/2009/3/layout/RandomtoResultProcess"/>
    <dgm:cxn modelId="{51F753E7-760A-434A-939E-537EB245C6D0}" type="presParOf" srcId="{FB4E4194-107B-4E3D-BE7F-16F9608C4DED}" destId="{3A56AB49-FF26-41E5-A38F-16F16D152F4B}" srcOrd="6" destOrd="0" presId="urn:microsoft.com/office/officeart/2009/3/layout/RandomtoResultProcess"/>
    <dgm:cxn modelId="{2AAD8878-7E18-48C3-A8EB-F1D8A3AC8A00}" type="presParOf" srcId="{FB4E4194-107B-4E3D-BE7F-16F9608C4DED}" destId="{835AF56D-5906-43B6-841B-0055B22AC8EF}" srcOrd="7" destOrd="0" presId="urn:microsoft.com/office/officeart/2009/3/layout/RandomtoResultProcess"/>
    <dgm:cxn modelId="{CBBBC8D0-456E-463F-9FBC-AAEB2E044684}" type="presParOf" srcId="{FB4E4194-107B-4E3D-BE7F-16F9608C4DED}" destId="{5A465886-4BC3-469E-A358-0DAF951DFBEA}" srcOrd="8" destOrd="0" presId="urn:microsoft.com/office/officeart/2009/3/layout/RandomtoResultProcess"/>
    <dgm:cxn modelId="{87CA669C-8FEF-45CF-A294-4D1394F0267D}" type="presParOf" srcId="{FB4E4194-107B-4E3D-BE7F-16F9608C4DED}" destId="{F9480F67-9515-465E-8584-2DD3D65E7B68}" srcOrd="9" destOrd="0" presId="urn:microsoft.com/office/officeart/2009/3/layout/RandomtoResultProcess"/>
    <dgm:cxn modelId="{4979BD9D-C0E5-4404-99C7-63B218898E10}" type="presParOf" srcId="{FB4E4194-107B-4E3D-BE7F-16F9608C4DED}" destId="{9C9EF5C2-19A3-4A6C-A7F0-A768D2B5CDD3}" srcOrd="10" destOrd="0" presId="urn:microsoft.com/office/officeart/2009/3/layout/RandomtoResultProcess"/>
    <dgm:cxn modelId="{D6D8F7F3-422E-4B8A-878C-A13DA7DA8DBB}" type="presParOf" srcId="{FB4E4194-107B-4E3D-BE7F-16F9608C4DED}" destId="{479EDBCB-AC86-42D4-9E33-331D2F795566}" srcOrd="11" destOrd="0" presId="urn:microsoft.com/office/officeart/2009/3/layout/RandomtoResultProcess"/>
    <dgm:cxn modelId="{FE6335EE-666C-42E4-A591-08BB0E4321E0}" type="presParOf" srcId="{FB4E4194-107B-4E3D-BE7F-16F9608C4DED}" destId="{4EE998FD-25DA-4D85-8E0B-65691CBBFEDD}" srcOrd="12" destOrd="0" presId="urn:microsoft.com/office/officeart/2009/3/layout/RandomtoResultProcess"/>
    <dgm:cxn modelId="{8EE87233-DFCD-4343-BC51-20C60BD20BAE}" type="presParOf" srcId="{FB4E4194-107B-4E3D-BE7F-16F9608C4DED}" destId="{FC4DA348-14F6-4946-BC86-640D45F5CB88}" srcOrd="13" destOrd="0" presId="urn:microsoft.com/office/officeart/2009/3/layout/RandomtoResultProcess"/>
    <dgm:cxn modelId="{468C26C1-D64A-4426-B313-EA04F306217C}" type="presParOf" srcId="{FB4E4194-107B-4E3D-BE7F-16F9608C4DED}" destId="{F4876E9B-DE55-42ED-9E07-58E1510707FF}" srcOrd="14" destOrd="0" presId="urn:microsoft.com/office/officeart/2009/3/layout/RandomtoResultProcess"/>
    <dgm:cxn modelId="{1BD64F4F-D56E-4AA5-971A-544967227FB7}" type="presParOf" srcId="{FB4E4194-107B-4E3D-BE7F-16F9608C4DED}" destId="{450462DE-C42F-458F-B4AB-D1F634C911AA}" srcOrd="15" destOrd="0" presId="urn:microsoft.com/office/officeart/2009/3/layout/RandomtoResultProcess"/>
    <dgm:cxn modelId="{0DEFE369-1669-4917-A750-76574F083356}" type="presParOf" srcId="{FB4E4194-107B-4E3D-BE7F-16F9608C4DED}" destId="{1142E1BB-1A01-4D2E-8298-D0B069BAF9D1}" srcOrd="16" destOrd="0" presId="urn:microsoft.com/office/officeart/2009/3/layout/RandomtoResultProcess"/>
    <dgm:cxn modelId="{4E74EFED-CFCB-41CE-BC5D-86790B547C87}" type="presParOf" srcId="{FB4E4194-107B-4E3D-BE7F-16F9608C4DED}" destId="{3885E80F-16B1-4C61-A49E-563A93A4DBFF}" srcOrd="17" destOrd="0" presId="urn:microsoft.com/office/officeart/2009/3/layout/RandomtoResultProcess"/>
    <dgm:cxn modelId="{B8C92BFF-12E0-4198-8EE8-00BB8AF6AC63}" type="presParOf" srcId="{FB4E4194-107B-4E3D-BE7F-16F9608C4DED}" destId="{AD1A207B-C58D-4427-9973-C5121DA2A4CD}" srcOrd="18" destOrd="0" presId="urn:microsoft.com/office/officeart/2009/3/layout/RandomtoResultProcess"/>
    <dgm:cxn modelId="{B44DB69F-59A7-48CF-9EF6-07F027033F92}" type="presParOf" srcId="{F5938BA6-46D3-4AB7-A1AE-AD9444E77519}" destId="{FDC34159-9313-4015-AB4E-40D6A1374A8D}" srcOrd="1" destOrd="0" presId="urn:microsoft.com/office/officeart/2009/3/layout/RandomtoResultProcess"/>
    <dgm:cxn modelId="{C2815ACA-9C32-4219-AC9E-092F16ADE4DD}" type="presParOf" srcId="{FDC34159-9313-4015-AB4E-40D6A1374A8D}" destId="{C4EE5B74-C318-4B6B-ACB4-96A30E65A753}" srcOrd="0" destOrd="0" presId="urn:microsoft.com/office/officeart/2009/3/layout/RandomtoResultProcess"/>
    <dgm:cxn modelId="{92DD2ACC-0D11-4F60-BE75-7762702A0576}" type="presParOf" srcId="{FDC34159-9313-4015-AB4E-40D6A1374A8D}" destId="{B8CC3B6F-577D-4024-9478-780FA3F7675B}" srcOrd="1" destOrd="0" presId="urn:microsoft.com/office/officeart/2009/3/layout/RandomtoResultProcess"/>
    <dgm:cxn modelId="{AF547985-08E7-4655-A3E7-6C2E4DE92205}" type="presParOf" srcId="{F5938BA6-46D3-4AB7-A1AE-AD9444E77519}" destId="{769BFD2A-1ECA-4ACE-84BB-B2A492A8C275}" srcOrd="2" destOrd="0" presId="urn:microsoft.com/office/officeart/2009/3/layout/RandomtoResultProcess"/>
    <dgm:cxn modelId="{83AD5863-9F96-4088-9D1B-123C5B1F6EB9}" type="presParOf" srcId="{F5938BA6-46D3-4AB7-A1AE-AD9444E77519}" destId="{0CAB570F-311F-4EE0-8C88-CCB80F17579B}" srcOrd="3" destOrd="0" presId="urn:microsoft.com/office/officeart/2009/3/layout/RandomtoResultProcess"/>
    <dgm:cxn modelId="{A074E778-F336-498E-9051-2DBCC7484EF8}" type="presParOf" srcId="{0CAB570F-311F-4EE0-8C88-CCB80F17579B}" destId="{973581EA-9494-4C3C-B7AB-01FEAD37B20A}" srcOrd="0" destOrd="0" presId="urn:microsoft.com/office/officeart/2009/3/layout/RandomtoResultProcess"/>
    <dgm:cxn modelId="{7E55AC93-905F-4EE0-B133-7C6BA67BA8B6}" type="presParOf" srcId="{0CAB570F-311F-4EE0-8C88-CCB80F17579B}" destId="{7863C83E-4CC5-4B4B-8219-F277C12F0F87}" srcOrd="1" destOrd="0" presId="urn:microsoft.com/office/officeart/2009/3/layout/RandomtoResultProcess"/>
    <dgm:cxn modelId="{B3AD017F-FFBF-42D7-8666-92C7C043D72B}" type="presParOf" srcId="{F5938BA6-46D3-4AB7-A1AE-AD9444E77519}" destId="{8986EC76-363E-4383-8762-AAFF06C5D235}" srcOrd="4" destOrd="0" presId="urn:microsoft.com/office/officeart/2009/3/layout/RandomtoResultProcess"/>
    <dgm:cxn modelId="{CC6B4982-D6D0-4A89-8CBC-921CE71B64E3}" type="presParOf" srcId="{8986EC76-363E-4383-8762-AAFF06C5D235}" destId="{987368DA-BFCF-4292-A306-80CE07B2ACB1}" srcOrd="0" destOrd="0" presId="urn:microsoft.com/office/officeart/2009/3/layout/RandomtoResultProcess"/>
    <dgm:cxn modelId="{AC372862-0FA5-40A2-A820-E092535D0F22}" type="presParOf" srcId="{8986EC76-363E-4383-8762-AAFF06C5D235}" destId="{632815D1-8ADD-4B50-A810-352EBC0417D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6E45D-EB6A-4096-BC14-A75520E09E5E}">
      <dsp:nvSpPr>
        <dsp:cNvPr id="0" name=""/>
        <dsp:cNvSpPr/>
      </dsp:nvSpPr>
      <dsp:spPr>
        <a:xfrm>
          <a:off x="6251" y="0"/>
          <a:ext cx="3751137" cy="2911315"/>
        </a:xfrm>
        <a:prstGeom prst="upArrow">
          <a:avLst/>
        </a:prstGeom>
        <a:solidFill>
          <a:schemeClr val="accent3">
            <a:lumMod val="40000"/>
            <a:lumOff val="60000"/>
          </a:schemeClr>
        </a:solidFill>
        <a:ln w="285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1FF24-B663-4509-A020-E1B4C714880E}">
      <dsp:nvSpPr>
        <dsp:cNvPr id="0" name=""/>
        <dsp:cNvSpPr/>
      </dsp:nvSpPr>
      <dsp:spPr>
        <a:xfrm>
          <a:off x="3869923" y="0"/>
          <a:ext cx="6365565" cy="291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0" rIns="192024" bIns="192024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It is thought that the resilience and self-efficacy levels of AFMs are important in terms of </a:t>
          </a:r>
          <a:r>
            <a:rPr lang="en-US" sz="2700" b="1" u="sng" kern="1200" dirty="0"/>
            <a:t>coping with physical, mental and social problems </a:t>
          </a:r>
          <a:r>
            <a:rPr lang="en-US" sz="2700" kern="1200" dirty="0"/>
            <a:t>and </a:t>
          </a:r>
          <a:r>
            <a:rPr lang="en-US" sz="2700" b="1" u="sng" kern="1200" dirty="0"/>
            <a:t>minimizing the burnout </a:t>
          </a:r>
          <a:r>
            <a:rPr lang="en-US" sz="2700" kern="1200" dirty="0"/>
            <a:t>they experience in this process. </a:t>
          </a:r>
          <a:endParaRPr lang="tr-TR" sz="2700" kern="1200" dirty="0"/>
        </a:p>
      </dsp:txBody>
      <dsp:txXfrm>
        <a:off x="3869923" y="0"/>
        <a:ext cx="6365565" cy="2911315"/>
      </dsp:txXfrm>
    </dsp:sp>
    <dsp:sp modelId="{A1D4D226-987A-4D17-8DCA-CB0BBCA0059C}">
      <dsp:nvSpPr>
        <dsp:cNvPr id="0" name=""/>
        <dsp:cNvSpPr/>
      </dsp:nvSpPr>
      <dsp:spPr>
        <a:xfrm>
          <a:off x="1131593" y="3153924"/>
          <a:ext cx="3751137" cy="2911315"/>
        </a:xfrm>
        <a:prstGeom prst="downArrow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C7C5E-4E41-4D92-AE55-D17645747D54}">
      <dsp:nvSpPr>
        <dsp:cNvPr id="0" name=""/>
        <dsp:cNvSpPr/>
      </dsp:nvSpPr>
      <dsp:spPr>
        <a:xfrm>
          <a:off x="4995264" y="3153924"/>
          <a:ext cx="6365565" cy="291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0" rIns="192024" bIns="192024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While </a:t>
          </a:r>
          <a:r>
            <a:rPr lang="en-US" sz="2700" b="1" u="sng" kern="1200" dirty="0"/>
            <a:t>psychological state and fatalism </a:t>
          </a:r>
          <a:r>
            <a:rPr lang="en-US" sz="2700" kern="1200" dirty="0"/>
            <a:t>are thought to be risk factors for burnout</a:t>
          </a:r>
          <a:r>
            <a:rPr lang="tr-TR" sz="2700" kern="1200" dirty="0"/>
            <a:t> of </a:t>
          </a:r>
          <a:r>
            <a:rPr lang="tr-TR" sz="2700" kern="1200" dirty="0" err="1"/>
            <a:t>AFMs</a:t>
          </a:r>
          <a:r>
            <a:rPr lang="en-US" sz="2700" kern="1200" dirty="0"/>
            <a:t>.</a:t>
          </a:r>
          <a:endParaRPr lang="tr-TR" sz="2700" kern="1200" dirty="0"/>
        </a:p>
      </dsp:txBody>
      <dsp:txXfrm>
        <a:off x="4995264" y="3153924"/>
        <a:ext cx="6365565" cy="29113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3878E-F3AA-4161-9395-6CCF914F01E5}">
      <dsp:nvSpPr>
        <dsp:cNvPr id="0" name=""/>
        <dsp:cNvSpPr/>
      </dsp:nvSpPr>
      <dsp:spPr>
        <a:xfrm>
          <a:off x="11053" y="0"/>
          <a:ext cx="5271972" cy="2813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u="none" kern="1200" dirty="0"/>
            <a:t>It is observed that </a:t>
          </a:r>
          <a:r>
            <a:rPr lang="en-US" sz="2800" b="1" u="sng" kern="1200" dirty="0"/>
            <a:t>burnout increases as the indicators of mental health worsen. </a:t>
          </a:r>
          <a:endParaRPr lang="tr-TR" sz="2800" b="1" u="sng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3451" y="82398"/>
        <a:ext cx="5107176" cy="2648470"/>
      </dsp:txXfrm>
    </dsp:sp>
    <dsp:sp modelId="{7438F4B5-5A9F-4501-9D99-57D4D10C4B6B}">
      <dsp:nvSpPr>
        <dsp:cNvPr id="0" name=""/>
        <dsp:cNvSpPr/>
      </dsp:nvSpPr>
      <dsp:spPr>
        <a:xfrm>
          <a:off x="6304607" y="0"/>
          <a:ext cx="5432992" cy="2813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u="none" kern="1200" dirty="0">
              <a:solidFill>
                <a:schemeClr val="tx1">
                  <a:lumMod val="95000"/>
                  <a:lumOff val="5000"/>
                </a:schemeClr>
              </a:solidFill>
            </a:rPr>
            <a:t>On the other hand, factors such as </a:t>
          </a:r>
          <a:r>
            <a:rPr lang="en-US" sz="2800" b="1" u="sng" kern="1200" dirty="0">
              <a:solidFill>
                <a:schemeClr val="tx1">
                  <a:lumMod val="95000"/>
                  <a:lumOff val="5000"/>
                </a:schemeClr>
              </a:solidFill>
            </a:rPr>
            <a:t>self-efficacy and resilience </a:t>
          </a:r>
          <a:r>
            <a:rPr lang="en-US" sz="2800" b="0" u="none" kern="1200" dirty="0">
              <a:solidFill>
                <a:schemeClr val="tx1">
                  <a:lumMod val="95000"/>
                  <a:lumOff val="5000"/>
                </a:schemeClr>
              </a:solidFill>
            </a:rPr>
            <a:t>emerged as factors that could be </a:t>
          </a:r>
          <a:r>
            <a:rPr lang="en-US" sz="2800" b="1" u="sng" kern="1200" dirty="0">
              <a:solidFill>
                <a:schemeClr val="tx1">
                  <a:lumMod val="95000"/>
                  <a:lumOff val="5000"/>
                </a:schemeClr>
              </a:solidFill>
            </a:rPr>
            <a:t>effective in coping with burnout. </a:t>
          </a:r>
          <a:endParaRPr lang="tr-TR" sz="2800" b="1" u="sng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387005" y="82398"/>
        <a:ext cx="5268196" cy="26484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A0865-023E-4808-80B0-0E8B548E4241}">
      <dsp:nvSpPr>
        <dsp:cNvPr id="0" name=""/>
        <dsp:cNvSpPr/>
      </dsp:nvSpPr>
      <dsp:spPr>
        <a:xfrm>
          <a:off x="2191431" y="2637593"/>
          <a:ext cx="3746592" cy="971389"/>
        </a:xfrm>
        <a:custGeom>
          <a:avLst/>
          <a:gdLst/>
          <a:ahLst/>
          <a:cxnLst/>
          <a:rect l="0" t="0" r="0" b="0"/>
          <a:pathLst>
            <a:path>
              <a:moveTo>
                <a:pt x="3746592" y="0"/>
              </a:moveTo>
              <a:lnTo>
                <a:pt x="3746592" y="502794"/>
              </a:lnTo>
              <a:lnTo>
                <a:pt x="0" y="502794"/>
              </a:lnTo>
              <a:lnTo>
                <a:pt x="0" y="97138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3967771" y="3118273"/>
        <a:ext cx="193913" cy="10029"/>
      </dsp:txXfrm>
    </dsp:sp>
    <dsp:sp modelId="{C5091401-AF76-4DB4-8460-89CF72F9C62C}">
      <dsp:nvSpPr>
        <dsp:cNvPr id="0" name=""/>
        <dsp:cNvSpPr/>
      </dsp:nvSpPr>
      <dsp:spPr>
        <a:xfrm>
          <a:off x="13192" y="22866"/>
          <a:ext cx="11849663" cy="2616526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When the number of samples is increased, </a:t>
          </a:r>
          <a:r>
            <a:rPr lang="en-US" sz="2800" b="1" u="sng" kern="1200" dirty="0"/>
            <a:t>more comprehensive analyzes </a:t>
          </a:r>
          <a:r>
            <a:rPr lang="en-US" sz="2800" kern="1200" dirty="0"/>
            <a:t>are planned to reach more detailed findings.</a:t>
          </a:r>
          <a:r>
            <a:rPr lang="tr-TR" sz="2800" kern="1200" dirty="0"/>
            <a:t> </a:t>
          </a:r>
        </a:p>
      </dsp:txBody>
      <dsp:txXfrm>
        <a:off x="13192" y="22866"/>
        <a:ext cx="11849663" cy="2616526"/>
      </dsp:txXfrm>
    </dsp:sp>
    <dsp:sp modelId="{659BD530-83DE-426A-9A3E-61408BA89B02}">
      <dsp:nvSpPr>
        <dsp:cNvPr id="0" name=""/>
        <dsp:cNvSpPr/>
      </dsp:nvSpPr>
      <dsp:spPr>
        <a:xfrm>
          <a:off x="13192" y="3641383"/>
          <a:ext cx="4356477" cy="2613886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It is thought that the generalizability of the study may increase when the number of samples increases.</a:t>
          </a:r>
          <a:endParaRPr lang="tr-TR" sz="2800" kern="1200" dirty="0"/>
        </a:p>
      </dsp:txBody>
      <dsp:txXfrm>
        <a:off x="13192" y="3641383"/>
        <a:ext cx="4356477" cy="2613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E9099-87C2-4A63-8353-C7946C0965A9}">
      <dsp:nvSpPr>
        <dsp:cNvPr id="0" name=""/>
        <dsp:cNvSpPr/>
      </dsp:nvSpPr>
      <dsp:spPr>
        <a:xfrm>
          <a:off x="5104490" y="1274019"/>
          <a:ext cx="1688914" cy="168891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ACF53D8F-F35D-4807-8BDB-235DE20C8B81}">
      <dsp:nvSpPr>
        <dsp:cNvPr id="0" name=""/>
        <dsp:cNvSpPr/>
      </dsp:nvSpPr>
      <dsp:spPr>
        <a:xfrm>
          <a:off x="4286528" y="-13357"/>
          <a:ext cx="3324838" cy="12034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Palatino Linotype" panose="02040502050505030304" pitchFamily="18" charset="0"/>
            </a:rPr>
            <a:t>Personal</a:t>
          </a:r>
          <a:r>
            <a:rPr lang="tr-TR" sz="2800" kern="1200" dirty="0">
              <a:latin typeface="Palatino Linotype" panose="02040502050505030304" pitchFamily="18" charset="0"/>
            </a:rPr>
            <a:t> Information Form</a:t>
          </a:r>
        </a:p>
      </dsp:txBody>
      <dsp:txXfrm>
        <a:off x="4286528" y="-13357"/>
        <a:ext cx="3324838" cy="1203469"/>
      </dsp:txXfrm>
    </dsp:sp>
    <dsp:sp modelId="{BCF39386-C208-4153-A59A-A23A24F249C5}">
      <dsp:nvSpPr>
        <dsp:cNvPr id="0" name=""/>
        <dsp:cNvSpPr/>
      </dsp:nvSpPr>
      <dsp:spPr>
        <a:xfrm>
          <a:off x="5652683" y="1590553"/>
          <a:ext cx="1688914" cy="1688914"/>
        </a:xfrm>
        <a:prstGeom prst="ellipse">
          <a:avLst/>
        </a:prstGeom>
        <a:solidFill>
          <a:schemeClr val="accent2">
            <a:alpha val="50000"/>
            <a:hueOff val="359991"/>
            <a:satOff val="9717"/>
            <a:lumOff val="102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24CE8859-13DB-463A-B2AB-78F7DEE2E7DF}">
      <dsp:nvSpPr>
        <dsp:cNvPr id="0" name=""/>
        <dsp:cNvSpPr/>
      </dsp:nvSpPr>
      <dsp:spPr>
        <a:xfrm>
          <a:off x="7466859" y="1108632"/>
          <a:ext cx="2000659" cy="12595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Palatino Linotype" panose="02040502050505030304" pitchFamily="18" charset="0"/>
            </a:rPr>
            <a:t> Fatalism Tendency Scale</a:t>
          </a:r>
        </a:p>
      </dsp:txBody>
      <dsp:txXfrm>
        <a:off x="7466859" y="1108632"/>
        <a:ext cx="2000659" cy="1259566"/>
      </dsp:txXfrm>
    </dsp:sp>
    <dsp:sp modelId="{981666B7-8299-4D69-A98D-337EC1149CD1}">
      <dsp:nvSpPr>
        <dsp:cNvPr id="0" name=""/>
        <dsp:cNvSpPr/>
      </dsp:nvSpPr>
      <dsp:spPr>
        <a:xfrm>
          <a:off x="5652683" y="2223622"/>
          <a:ext cx="1688914" cy="1688914"/>
        </a:xfrm>
        <a:prstGeom prst="ellipse">
          <a:avLst/>
        </a:prstGeom>
        <a:solidFill>
          <a:schemeClr val="accent2">
            <a:alpha val="50000"/>
            <a:hueOff val="719982"/>
            <a:satOff val="19434"/>
            <a:lumOff val="204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EE8062A-5AA7-45CB-9343-C576FE1D93C3}">
      <dsp:nvSpPr>
        <dsp:cNvPr id="0" name=""/>
        <dsp:cNvSpPr/>
      </dsp:nvSpPr>
      <dsp:spPr>
        <a:xfrm>
          <a:off x="7466859" y="2987029"/>
          <a:ext cx="2000659" cy="14074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Palatino Linotype" panose="02040502050505030304" pitchFamily="18" charset="0"/>
            </a:rPr>
            <a:t>Connor-Davidson Resilience Scale Short Form</a:t>
          </a:r>
          <a:endParaRPr lang="tr-TR" sz="2800" kern="1200" dirty="0">
            <a:latin typeface="Palatino Linotype" panose="02040502050505030304" pitchFamily="18" charset="0"/>
          </a:endParaRPr>
        </a:p>
      </dsp:txBody>
      <dsp:txXfrm>
        <a:off x="7466859" y="2987029"/>
        <a:ext cx="2000659" cy="1407428"/>
      </dsp:txXfrm>
    </dsp:sp>
    <dsp:sp modelId="{D108F9C8-7D24-4B80-ABD5-FE35AA4AB4C9}">
      <dsp:nvSpPr>
        <dsp:cNvPr id="0" name=""/>
        <dsp:cNvSpPr/>
      </dsp:nvSpPr>
      <dsp:spPr>
        <a:xfrm>
          <a:off x="5104490" y="2540704"/>
          <a:ext cx="1688914" cy="1688914"/>
        </a:xfrm>
        <a:prstGeom prst="ellipse">
          <a:avLst/>
        </a:prstGeom>
        <a:solidFill>
          <a:schemeClr val="accent2">
            <a:alpha val="50000"/>
            <a:hueOff val="1079972"/>
            <a:satOff val="29150"/>
            <a:lumOff val="305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1690C786-4572-4DBC-86A0-2DE64C9037E0}">
      <dsp:nvSpPr>
        <dsp:cNvPr id="0" name=""/>
        <dsp:cNvSpPr/>
      </dsp:nvSpPr>
      <dsp:spPr>
        <a:xfrm>
          <a:off x="4620131" y="4339693"/>
          <a:ext cx="2657632" cy="11500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Palatino Linotype" panose="02040502050505030304" pitchFamily="18" charset="0"/>
            </a:rPr>
            <a:t>Depression Anxiety Stress Scale (DASS 21)</a:t>
          </a:r>
          <a:endParaRPr lang="tr-TR" sz="2800" kern="1200" dirty="0">
            <a:latin typeface="Palatino Linotype" panose="02040502050505030304" pitchFamily="18" charset="0"/>
          </a:endParaRPr>
        </a:p>
      </dsp:txBody>
      <dsp:txXfrm>
        <a:off x="4620131" y="4339693"/>
        <a:ext cx="2657632" cy="1150038"/>
      </dsp:txXfrm>
    </dsp:sp>
    <dsp:sp modelId="{1A55715F-F429-4221-B1FF-299AD8A03313}">
      <dsp:nvSpPr>
        <dsp:cNvPr id="0" name=""/>
        <dsp:cNvSpPr/>
      </dsp:nvSpPr>
      <dsp:spPr>
        <a:xfrm>
          <a:off x="4556297" y="2223622"/>
          <a:ext cx="1688914" cy="1688914"/>
        </a:xfrm>
        <a:prstGeom prst="ellipse">
          <a:avLst/>
        </a:prstGeom>
        <a:solidFill>
          <a:schemeClr val="accent2">
            <a:alpha val="50000"/>
            <a:hueOff val="1439963"/>
            <a:satOff val="38867"/>
            <a:lumOff val="40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755A00C5-F707-42FA-B023-E66AEF06D4A5}">
      <dsp:nvSpPr>
        <dsp:cNvPr id="0" name=""/>
        <dsp:cNvSpPr/>
      </dsp:nvSpPr>
      <dsp:spPr>
        <a:xfrm>
          <a:off x="2430376" y="2987029"/>
          <a:ext cx="2000659" cy="14074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Palatino Linotype" panose="02040502050505030304" pitchFamily="18" charset="0"/>
            </a:rPr>
            <a:t>General Self-Efficacy Scale</a:t>
          </a:r>
        </a:p>
      </dsp:txBody>
      <dsp:txXfrm>
        <a:off x="2430376" y="2987029"/>
        <a:ext cx="2000659" cy="1407428"/>
      </dsp:txXfrm>
    </dsp:sp>
    <dsp:sp modelId="{C035BCD0-EE66-451D-A535-5FAE2044BD38}">
      <dsp:nvSpPr>
        <dsp:cNvPr id="0" name=""/>
        <dsp:cNvSpPr/>
      </dsp:nvSpPr>
      <dsp:spPr>
        <a:xfrm>
          <a:off x="4556297" y="1590553"/>
          <a:ext cx="1688914" cy="1688914"/>
        </a:xfrm>
        <a:prstGeom prst="ellipse">
          <a:avLst/>
        </a:prstGeom>
        <a:solidFill>
          <a:schemeClr val="accent2">
            <a:alpha val="50000"/>
            <a:hueOff val="1799954"/>
            <a:satOff val="48584"/>
            <a:lumOff val="509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6E86DB47-D98A-4422-BB0D-F15A3A669028}">
      <dsp:nvSpPr>
        <dsp:cNvPr id="0" name=""/>
        <dsp:cNvSpPr/>
      </dsp:nvSpPr>
      <dsp:spPr>
        <a:xfrm>
          <a:off x="2430376" y="1108632"/>
          <a:ext cx="2000659" cy="14074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Palatino Linotype" panose="02040502050505030304" pitchFamily="18" charset="0"/>
            </a:rPr>
            <a:t>Burnout Scale Short Form</a:t>
          </a:r>
        </a:p>
      </dsp:txBody>
      <dsp:txXfrm>
        <a:off x="2430376" y="1108632"/>
        <a:ext cx="2000659" cy="14074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2A5CA-166B-4242-81C9-50D71C2AE167}">
      <dsp:nvSpPr>
        <dsp:cNvPr id="0" name=""/>
        <dsp:cNvSpPr/>
      </dsp:nvSpPr>
      <dsp:spPr>
        <a:xfrm>
          <a:off x="0" y="965012"/>
          <a:ext cx="10972800" cy="121680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Personal information form: </a:t>
          </a:r>
          <a:endParaRPr lang="tr-TR" sz="2800" b="1" kern="1200" dirty="0">
            <a:solidFill>
              <a:schemeClr val="tx1"/>
            </a:solidFill>
          </a:endParaRPr>
        </a:p>
      </dsp:txBody>
      <dsp:txXfrm>
        <a:off x="59399" y="1024411"/>
        <a:ext cx="10854002" cy="1098002"/>
      </dsp:txXfrm>
    </dsp:sp>
    <dsp:sp modelId="{FA392B78-F04D-449E-9EE7-EE8B72A9C1A7}">
      <dsp:nvSpPr>
        <dsp:cNvPr id="0" name=""/>
        <dsp:cNvSpPr/>
      </dsp:nvSpPr>
      <dsp:spPr>
        <a:xfrm>
          <a:off x="0" y="2181812"/>
          <a:ext cx="10972800" cy="137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35560" rIns="199136" bIns="35560" numCol="1" spcCol="1270" anchor="t" anchorCtr="0">
          <a:noAutofit/>
        </a:bodyPr>
        <a:lstStyle/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The personal information form consisting of questions to determine the demographic variables of the study group was prepared by the researchers.</a:t>
          </a:r>
          <a:endParaRPr lang="tr-TR" sz="2800" kern="1200" dirty="0"/>
        </a:p>
      </dsp:txBody>
      <dsp:txXfrm>
        <a:off x="0" y="2181812"/>
        <a:ext cx="10972800" cy="1379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594BB-9BE7-4E92-B1C3-F1869FFE205F}">
      <dsp:nvSpPr>
        <dsp:cNvPr id="0" name=""/>
        <dsp:cNvSpPr/>
      </dsp:nvSpPr>
      <dsp:spPr>
        <a:xfrm>
          <a:off x="1368367" y="3491"/>
          <a:ext cx="4656971" cy="279418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The SPSS 25.00 package program collected for the research was used.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1368367" y="3491"/>
        <a:ext cx="4656971" cy="2794182"/>
      </dsp:txXfrm>
    </dsp:sp>
    <dsp:sp modelId="{564CB5AC-F0B4-4FCC-B79D-94B9F9298FD9}">
      <dsp:nvSpPr>
        <dsp:cNvPr id="0" name=""/>
        <dsp:cNvSpPr/>
      </dsp:nvSpPr>
      <dsp:spPr>
        <a:xfrm>
          <a:off x="6491035" y="3491"/>
          <a:ext cx="4656971" cy="27941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In the study, we used descriptive statistics </a:t>
          </a:r>
          <a:r>
            <a:rPr lang="en-US" sz="2400" b="1" kern="1200" dirty="0">
              <a:solidFill>
                <a:schemeClr val="tx1"/>
              </a:solidFill>
            </a:rPr>
            <a:t>Pearson Product of Moments Correlation Coefficient </a:t>
          </a:r>
          <a:r>
            <a:rPr lang="en-US" sz="2400" kern="1200" dirty="0">
              <a:solidFill>
                <a:schemeClr val="tx1"/>
              </a:solidFill>
            </a:rPr>
            <a:t>and </a:t>
          </a:r>
          <a:r>
            <a:rPr lang="en-US" sz="2400" b="1" i="0" u="sng" kern="1200" dirty="0">
              <a:solidFill>
                <a:schemeClr val="tx1"/>
              </a:solidFill>
            </a:rPr>
            <a:t>hierarchical multiple regression analysis</a:t>
          </a:r>
          <a:r>
            <a:rPr lang="en-US" sz="2400" kern="1200" dirty="0">
              <a:solidFill>
                <a:schemeClr val="tx1"/>
              </a:solidFill>
            </a:rPr>
            <a:t>.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6491035" y="3491"/>
        <a:ext cx="4656971" cy="2794182"/>
      </dsp:txXfrm>
    </dsp:sp>
    <dsp:sp modelId="{0A1C5CDF-8EEA-4A3C-88A6-1CC77DCB3AB3}">
      <dsp:nvSpPr>
        <dsp:cNvPr id="0" name=""/>
        <dsp:cNvSpPr/>
      </dsp:nvSpPr>
      <dsp:spPr>
        <a:xfrm>
          <a:off x="1368367" y="3263371"/>
          <a:ext cx="4656971" cy="27941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We used descriptive statistics </a:t>
          </a:r>
          <a:r>
            <a:rPr lang="en-US" sz="2400" b="1" u="sng" kern="1200" dirty="0">
              <a:solidFill>
                <a:schemeClr val="tx1"/>
              </a:solidFill>
            </a:rPr>
            <a:t>Pearson Product of Moments Correlation Coefficient and hierarchical multiple regression </a:t>
          </a:r>
          <a:r>
            <a:rPr lang="en-US" sz="2400" kern="1200" dirty="0">
              <a:solidFill>
                <a:schemeClr val="tx1"/>
              </a:solidFill>
            </a:rPr>
            <a:t>analysis.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1368367" y="3263371"/>
        <a:ext cx="4656971" cy="2794182"/>
      </dsp:txXfrm>
    </dsp:sp>
    <dsp:sp modelId="{3BACE953-59F3-42B4-AE2F-8D7C9BE9A87E}">
      <dsp:nvSpPr>
        <dsp:cNvPr id="0" name=""/>
        <dsp:cNvSpPr/>
      </dsp:nvSpPr>
      <dsp:spPr>
        <a:xfrm>
          <a:off x="6491035" y="3263371"/>
          <a:ext cx="4656971" cy="279418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In order to </a:t>
          </a:r>
          <a:r>
            <a:rPr lang="en-US" sz="2400" b="1" u="sng" kern="1200" dirty="0">
              <a:solidFill>
                <a:schemeClr val="tx1"/>
              </a:solidFill>
            </a:rPr>
            <a:t>test the assumptions of the tests used, kurtosis, skewness values, Durbin Watson </a:t>
          </a:r>
          <a:r>
            <a:rPr lang="en-US" sz="2400" kern="1200" dirty="0">
              <a:solidFill>
                <a:schemeClr val="tx1"/>
              </a:solidFill>
            </a:rPr>
            <a:t>(Durbin-Watson: 2.01), VIF and tolerance value were calculated (VIF: 2.91-1.12; </a:t>
          </a:r>
          <a:r>
            <a:rPr lang="en-US" sz="2400" kern="1200" dirty="0" err="1">
              <a:solidFill>
                <a:schemeClr val="tx1"/>
              </a:solidFill>
            </a:rPr>
            <a:t>Tolerans</a:t>
          </a:r>
          <a:r>
            <a:rPr lang="en-US" sz="2400" kern="1200" dirty="0">
              <a:solidFill>
                <a:schemeClr val="tx1"/>
              </a:solidFill>
            </a:rPr>
            <a:t>: .89-.34)</a:t>
          </a:r>
          <a:r>
            <a:rPr lang="tr-TR" sz="2400" kern="1200" dirty="0">
              <a:solidFill>
                <a:schemeClr val="tx1"/>
              </a:solidFill>
            </a:rPr>
            <a:t>.</a:t>
          </a:r>
          <a:r>
            <a:rPr lang="en-US" sz="2400" kern="1200" dirty="0">
              <a:solidFill>
                <a:schemeClr val="tx1"/>
              </a:solidFill>
            </a:rPr>
            <a:t> .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6491035" y="3263371"/>
        <a:ext cx="4656971" cy="27941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8789F-69A1-4E4B-9E4E-9663D4577618}">
      <dsp:nvSpPr>
        <dsp:cNvPr id="0" name=""/>
        <dsp:cNvSpPr/>
      </dsp:nvSpPr>
      <dsp:spPr>
        <a:xfrm>
          <a:off x="0" y="456214"/>
          <a:ext cx="6166481" cy="271303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61.5% of family members are women; 70.8% are married; 35.4% of them are secondary school (high school) graduates; 61.5% do not work; 41.5% were found to be sibling, and the mean age was 44.40±12.89.</a:t>
          </a:r>
          <a:r>
            <a:rPr lang="tr-TR" sz="2800" kern="1200" dirty="0">
              <a:solidFill>
                <a:schemeClr val="tx1"/>
              </a:solidFill>
            </a:rPr>
            <a:t> (</a:t>
          </a:r>
          <a:r>
            <a:rPr lang="tr-TR" sz="2800" kern="1200" dirty="0" err="1">
              <a:solidFill>
                <a:schemeClr val="tx1"/>
              </a:solidFill>
            </a:rPr>
            <a:t>Table</a:t>
          </a:r>
          <a:r>
            <a:rPr lang="tr-TR" sz="2800" kern="1200" dirty="0">
              <a:solidFill>
                <a:schemeClr val="tx1"/>
              </a:solidFill>
            </a:rPr>
            <a:t> 1)</a:t>
          </a:r>
        </a:p>
      </dsp:txBody>
      <dsp:txXfrm>
        <a:off x="0" y="456214"/>
        <a:ext cx="6166481" cy="2713032"/>
      </dsp:txXfrm>
    </dsp:sp>
    <dsp:sp modelId="{90DA20FB-EF34-472C-9389-F66CF3A9FB0D}">
      <dsp:nvSpPr>
        <dsp:cNvPr id="0" name=""/>
        <dsp:cNvSpPr/>
      </dsp:nvSpPr>
      <dsp:spPr>
        <a:xfrm>
          <a:off x="7052098" y="276376"/>
          <a:ext cx="4723246" cy="29873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On the other hand, 66.2% of addicted individuals use psychoactive substances; mean of treatment duration was determined as 6.29±5.07.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7052098" y="276376"/>
        <a:ext cx="4723246" cy="2987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8789F-69A1-4E4B-9E4E-9663D4577618}">
      <dsp:nvSpPr>
        <dsp:cNvPr id="0" name=""/>
        <dsp:cNvSpPr/>
      </dsp:nvSpPr>
      <dsp:spPr>
        <a:xfrm>
          <a:off x="0" y="0"/>
          <a:ext cx="10964577" cy="419918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The relationship between </a:t>
          </a:r>
          <a:r>
            <a:rPr lang="en-US" sz="2800" b="1" kern="1200" dirty="0">
              <a:solidFill>
                <a:schemeClr val="tx1"/>
              </a:solidFill>
            </a:rPr>
            <a:t>the participants' burnout, psychological distress, resilience, self-efficacy and fatalistic tendencies </a:t>
          </a:r>
          <a:r>
            <a:rPr lang="en-US" sz="2800" kern="1200" dirty="0">
              <a:solidFill>
                <a:schemeClr val="tx1"/>
              </a:solidFill>
            </a:rPr>
            <a:t>was examined with the </a:t>
          </a:r>
          <a:r>
            <a:rPr lang="en-US" sz="2800" b="1" u="sng" kern="1200" dirty="0">
              <a:solidFill>
                <a:schemeClr val="tx1"/>
              </a:solidFill>
            </a:rPr>
            <a:t>Pearson product moment correlation coefficient</a:t>
          </a:r>
          <a:r>
            <a:rPr lang="en-US" sz="2800" kern="1200" dirty="0">
              <a:solidFill>
                <a:schemeClr val="tx1"/>
              </a:solidFill>
            </a:rPr>
            <a:t> and the results are given in Table 2.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0" y="0"/>
        <a:ext cx="10964577" cy="41991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0EA66-B424-4059-B090-3BC145EECE18}">
      <dsp:nvSpPr>
        <dsp:cNvPr id="0" name=""/>
        <dsp:cNvSpPr/>
      </dsp:nvSpPr>
      <dsp:spPr>
        <a:xfrm>
          <a:off x="869" y="733079"/>
          <a:ext cx="3350688" cy="2724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Multiple hierarchical regression analysis was conducted to predict participants' burnout. 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869" y="733079"/>
        <a:ext cx="3350688" cy="2724311"/>
      </dsp:txXfrm>
    </dsp:sp>
    <dsp:sp modelId="{BF5D7113-A24F-4C9C-9048-BF241B983DDA}">
      <dsp:nvSpPr>
        <dsp:cNvPr id="0" name=""/>
        <dsp:cNvSpPr/>
      </dsp:nvSpPr>
      <dsp:spPr>
        <a:xfrm>
          <a:off x="4055203" y="733079"/>
          <a:ext cx="3632414" cy="48223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Variables were entered into the model in two blocks: </a:t>
          </a:r>
          <a:r>
            <a:rPr lang="en-US" sz="2800" b="1" u="sng" kern="1200" dirty="0">
              <a:solidFill>
                <a:schemeClr val="tx1"/>
              </a:solidFill>
            </a:rPr>
            <a:t>First, variables for the mental state were entered</a:t>
          </a:r>
          <a:r>
            <a:rPr lang="en-US" sz="2800" kern="1200" dirty="0">
              <a:solidFill>
                <a:schemeClr val="tx1"/>
              </a:solidFill>
            </a:rPr>
            <a:t>, and in the </a:t>
          </a:r>
          <a:r>
            <a:rPr lang="en-US" sz="2800" b="1" u="sng" kern="1200" dirty="0">
              <a:solidFill>
                <a:schemeClr val="tx1"/>
              </a:solidFill>
            </a:rPr>
            <a:t>second step, fatalism, resilience, and self-efficacy variables </a:t>
          </a:r>
          <a:r>
            <a:rPr lang="en-US" sz="2800" kern="1200" dirty="0">
              <a:solidFill>
                <a:schemeClr val="tx1"/>
              </a:solidFill>
            </a:rPr>
            <a:t>were entered (Table 3). 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4055203" y="733079"/>
        <a:ext cx="3632414" cy="4822345"/>
      </dsp:txXfrm>
    </dsp:sp>
    <dsp:sp modelId="{B448C6E4-403B-4D45-91C0-0E01A9BC3028}">
      <dsp:nvSpPr>
        <dsp:cNvPr id="0" name=""/>
        <dsp:cNvSpPr/>
      </dsp:nvSpPr>
      <dsp:spPr>
        <a:xfrm>
          <a:off x="8391262" y="733079"/>
          <a:ext cx="3350688" cy="31313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The results of the hierarchical regression analysis are shown in Table 3.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8391262" y="733079"/>
        <a:ext cx="3350688" cy="31313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621B6-6352-4BF1-A1EE-72407CC45C58}">
      <dsp:nvSpPr>
        <dsp:cNvPr id="0" name=""/>
        <dsp:cNvSpPr/>
      </dsp:nvSpPr>
      <dsp:spPr>
        <a:xfrm>
          <a:off x="0" y="1375064"/>
          <a:ext cx="12209648" cy="161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23881-E86A-4136-831C-82C5B07909F0}">
      <dsp:nvSpPr>
        <dsp:cNvPr id="0" name=""/>
        <dsp:cNvSpPr/>
      </dsp:nvSpPr>
      <dsp:spPr>
        <a:xfrm>
          <a:off x="610482" y="430424"/>
          <a:ext cx="11263510" cy="188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47" tIns="0" rIns="323047" bIns="0" numCol="1" spcCol="1270" anchor="ctr" anchorCtr="0">
          <a:noAutofit/>
        </a:bodyPr>
        <a:lstStyle/>
        <a:p>
          <a:pPr marL="0" lvl="0" indent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 the first step, </a:t>
          </a:r>
          <a:r>
            <a:rPr lang="tr-TR" sz="2800" b="1" u="sng" kern="1200" dirty="0" err="1"/>
            <a:t>mental</a:t>
          </a:r>
          <a:r>
            <a:rPr lang="tr-TR" sz="2800" b="1" u="sng" kern="1200" dirty="0"/>
            <a:t> </a:t>
          </a:r>
          <a:r>
            <a:rPr lang="tr-TR" sz="2800" b="1" u="sng" kern="1200" dirty="0" err="1"/>
            <a:t>state</a:t>
          </a:r>
          <a:r>
            <a:rPr lang="tr-TR" sz="2800" b="1" u="sng" kern="1200" dirty="0"/>
            <a:t> </a:t>
          </a:r>
          <a:r>
            <a:rPr lang="en-US" sz="2800" b="1" u="sng" kern="1200" dirty="0"/>
            <a:t>variables predicted 26% of the variance in burnout </a:t>
          </a:r>
          <a:r>
            <a:rPr lang="en-US" sz="2800" kern="1200" dirty="0"/>
            <a:t>(R = 514; R2 = .264). </a:t>
          </a:r>
          <a:endParaRPr lang="tr-TR" sz="2800" kern="1200" dirty="0"/>
        </a:p>
      </dsp:txBody>
      <dsp:txXfrm>
        <a:off x="702709" y="522651"/>
        <a:ext cx="11079056" cy="1704826"/>
      </dsp:txXfrm>
    </dsp:sp>
    <dsp:sp modelId="{C2403177-2BD2-4ED1-800A-A449A0EDB299}">
      <dsp:nvSpPr>
        <dsp:cNvPr id="0" name=""/>
        <dsp:cNvSpPr/>
      </dsp:nvSpPr>
      <dsp:spPr>
        <a:xfrm>
          <a:off x="0" y="4278104"/>
          <a:ext cx="12209648" cy="161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54F2D-0735-43A7-86A0-F864B505D882}">
      <dsp:nvSpPr>
        <dsp:cNvPr id="0" name=""/>
        <dsp:cNvSpPr/>
      </dsp:nvSpPr>
      <dsp:spPr>
        <a:xfrm>
          <a:off x="610482" y="3333464"/>
          <a:ext cx="9581679" cy="188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47" tIns="0" rIns="323047" bIns="0" numCol="1" spcCol="1270" anchor="ctr" anchorCtr="0">
          <a:noAutofit/>
        </a:bodyPr>
        <a:lstStyle/>
        <a:p>
          <a:pPr marL="0" lvl="0" indent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In the second step, </a:t>
          </a:r>
          <a:r>
            <a:rPr lang="en-US" sz="2800" b="1" u="sng" kern="1200" dirty="0">
              <a:solidFill>
                <a:schemeClr val="tx1"/>
              </a:solidFill>
            </a:rPr>
            <a:t>when the variables of self-efficacy, resilience and fatalism tendency were added to the model,</a:t>
          </a:r>
          <a:r>
            <a:rPr lang="en-US" sz="2800" kern="1200" dirty="0">
              <a:solidFill>
                <a:schemeClr val="tx1"/>
              </a:solidFill>
            </a:rPr>
            <a:t> it was observed that </a:t>
          </a:r>
          <a:r>
            <a:rPr lang="en-US" sz="2800" b="1" u="sng" kern="1200" dirty="0">
              <a:solidFill>
                <a:srgbClr val="FF0000"/>
              </a:solidFill>
            </a:rPr>
            <a:t>the explained variance increased to 36.8%</a:t>
          </a:r>
          <a:r>
            <a:rPr lang="en-US" sz="2800" kern="1200" dirty="0">
              <a:solidFill>
                <a:schemeClr val="tx1"/>
              </a:solidFill>
            </a:rPr>
            <a:t> (R= .607; R2= .368, p&lt;.001). </a:t>
          </a:r>
          <a:endParaRPr lang="tr-TR" sz="2800" kern="1200" dirty="0"/>
        </a:p>
      </dsp:txBody>
      <dsp:txXfrm>
        <a:off x="702709" y="3425691"/>
        <a:ext cx="9397225" cy="17048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6EC24-CDA9-43B9-9EA4-07FE7FF73AA0}">
      <dsp:nvSpPr>
        <dsp:cNvPr id="0" name=""/>
        <dsp:cNvSpPr/>
      </dsp:nvSpPr>
      <dsp:spPr>
        <a:xfrm>
          <a:off x="763093" y="1207988"/>
          <a:ext cx="5269744" cy="3211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  <a:cs typeface="Times New Roman" panose="02020603050405020304" pitchFamily="18" charset="0"/>
            </a:rPr>
            <a:t>When mental state, self-efficacy, resilience and fatalism are added as a predictor variable in the burnout experienced by </a:t>
          </a:r>
          <a:r>
            <a:rPr lang="tr-TR" sz="2800" kern="1200" dirty="0" err="1">
              <a:latin typeface="+mn-lt"/>
              <a:cs typeface="Times New Roman" panose="02020603050405020304" pitchFamily="18" charset="0"/>
            </a:rPr>
            <a:t>AFMs</a:t>
          </a:r>
          <a:r>
            <a:rPr lang="en-US" sz="2800" kern="1200" dirty="0">
              <a:latin typeface="+mn-lt"/>
              <a:cs typeface="Times New Roman" panose="02020603050405020304" pitchFamily="18" charset="0"/>
            </a:rPr>
            <a:t>, it is seen that </a:t>
          </a:r>
          <a:r>
            <a:rPr lang="en-US" sz="2800" b="1" u="sng" kern="1200" dirty="0">
              <a:latin typeface="+mn-lt"/>
              <a:cs typeface="Times New Roman" panose="02020603050405020304" pitchFamily="18" charset="0"/>
            </a:rPr>
            <a:t>36.8% of the variance in burnout is explained by these variables.</a:t>
          </a:r>
          <a:r>
            <a:rPr lang="tr-TR" sz="2800" b="1" u="sng" kern="1200" dirty="0">
              <a:latin typeface="+mn-lt"/>
              <a:cs typeface="Times New Roman" panose="02020603050405020304" pitchFamily="18" charset="0"/>
            </a:rPr>
            <a:t> </a:t>
          </a:r>
          <a:endParaRPr lang="tr-TR" sz="2800" b="1" u="sng" kern="1200" dirty="0">
            <a:latin typeface="+mn-lt"/>
          </a:endParaRPr>
        </a:p>
      </dsp:txBody>
      <dsp:txXfrm>
        <a:off x="763093" y="1207988"/>
        <a:ext cx="5269744" cy="3211117"/>
      </dsp:txXfrm>
    </dsp:sp>
    <dsp:sp modelId="{F7346ED9-919E-46AE-AAEA-FB271AB1C0D9}">
      <dsp:nvSpPr>
        <dsp:cNvPr id="0" name=""/>
        <dsp:cNvSpPr/>
      </dsp:nvSpPr>
      <dsp:spPr>
        <a:xfrm>
          <a:off x="337921" y="1770561"/>
          <a:ext cx="344183" cy="344183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143F2-406C-477E-AD01-76A4E369A50F}">
      <dsp:nvSpPr>
        <dsp:cNvPr id="0" name=""/>
        <dsp:cNvSpPr/>
      </dsp:nvSpPr>
      <dsp:spPr>
        <a:xfrm>
          <a:off x="459245" y="1037809"/>
          <a:ext cx="344183" cy="344183"/>
        </a:xfrm>
        <a:prstGeom prst="ellipse">
          <a:avLst/>
        </a:prstGeom>
        <a:solidFill>
          <a:schemeClr val="accent2">
            <a:shade val="80000"/>
            <a:hueOff val="0"/>
            <a:satOff val="-627"/>
            <a:lumOff val="1526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57022-1386-4723-BAD1-2E03ADBB1FF1}">
      <dsp:nvSpPr>
        <dsp:cNvPr id="0" name=""/>
        <dsp:cNvSpPr/>
      </dsp:nvSpPr>
      <dsp:spPr>
        <a:xfrm>
          <a:off x="804553" y="243457"/>
          <a:ext cx="540859" cy="540859"/>
        </a:xfrm>
        <a:prstGeom prst="ellipse">
          <a:avLst/>
        </a:prstGeom>
        <a:solidFill>
          <a:schemeClr val="accent2">
            <a:shade val="80000"/>
            <a:hueOff val="0"/>
            <a:satOff val="-1254"/>
            <a:lumOff val="3052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B8B83-863E-4EF7-B3D6-BB24F0EEB75E}">
      <dsp:nvSpPr>
        <dsp:cNvPr id="0" name=""/>
        <dsp:cNvSpPr/>
      </dsp:nvSpPr>
      <dsp:spPr>
        <a:xfrm>
          <a:off x="1644785" y="243458"/>
          <a:ext cx="344183" cy="344183"/>
        </a:xfrm>
        <a:prstGeom prst="ellipse">
          <a:avLst/>
        </a:prstGeom>
        <a:solidFill>
          <a:schemeClr val="accent2">
            <a:shade val="80000"/>
            <a:hueOff val="0"/>
            <a:satOff val="-1882"/>
            <a:lumOff val="4578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4C721-E1AD-41B5-BA8C-5A6E4E802DDF}">
      <dsp:nvSpPr>
        <dsp:cNvPr id="0" name=""/>
        <dsp:cNvSpPr/>
      </dsp:nvSpPr>
      <dsp:spPr>
        <a:xfrm>
          <a:off x="2396632" y="590594"/>
          <a:ext cx="344183" cy="344183"/>
        </a:xfrm>
        <a:prstGeom prst="ellipse">
          <a:avLst/>
        </a:prstGeom>
        <a:solidFill>
          <a:schemeClr val="accent2">
            <a:shade val="80000"/>
            <a:hueOff val="0"/>
            <a:satOff val="-2509"/>
            <a:lumOff val="610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6AB49-FF26-41E5-A38F-16F16D152F4B}">
      <dsp:nvSpPr>
        <dsp:cNvPr id="0" name=""/>
        <dsp:cNvSpPr/>
      </dsp:nvSpPr>
      <dsp:spPr>
        <a:xfrm>
          <a:off x="3732215" y="228851"/>
          <a:ext cx="344183" cy="344183"/>
        </a:xfrm>
        <a:prstGeom prst="ellipse">
          <a:avLst/>
        </a:prstGeom>
        <a:solidFill>
          <a:schemeClr val="accent2">
            <a:shade val="80000"/>
            <a:hueOff val="0"/>
            <a:satOff val="-3136"/>
            <a:lumOff val="762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AF56D-5906-43B6-841B-0055B22AC8EF}">
      <dsp:nvSpPr>
        <dsp:cNvPr id="0" name=""/>
        <dsp:cNvSpPr/>
      </dsp:nvSpPr>
      <dsp:spPr>
        <a:xfrm>
          <a:off x="4070551" y="416233"/>
          <a:ext cx="540859" cy="540859"/>
        </a:xfrm>
        <a:prstGeom prst="ellipse">
          <a:avLst/>
        </a:prstGeom>
        <a:solidFill>
          <a:schemeClr val="accent2">
            <a:shade val="80000"/>
            <a:hueOff val="0"/>
            <a:satOff val="-3763"/>
            <a:lumOff val="915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65886-4BC3-469E-A358-0DAF951DFBEA}">
      <dsp:nvSpPr>
        <dsp:cNvPr id="0" name=""/>
        <dsp:cNvSpPr/>
      </dsp:nvSpPr>
      <dsp:spPr>
        <a:xfrm>
          <a:off x="5420279" y="612464"/>
          <a:ext cx="344183" cy="344183"/>
        </a:xfrm>
        <a:prstGeom prst="ellipse">
          <a:avLst/>
        </a:prstGeom>
        <a:solidFill>
          <a:schemeClr val="accent2">
            <a:shade val="80000"/>
            <a:hueOff val="0"/>
            <a:satOff val="-4391"/>
            <a:lumOff val="1068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80F67-9515-465E-8584-2DD3D65E7B68}">
      <dsp:nvSpPr>
        <dsp:cNvPr id="0" name=""/>
        <dsp:cNvSpPr/>
      </dsp:nvSpPr>
      <dsp:spPr>
        <a:xfrm>
          <a:off x="5811794" y="1133984"/>
          <a:ext cx="344183" cy="344183"/>
        </a:xfrm>
        <a:prstGeom prst="ellipse">
          <a:avLst/>
        </a:prstGeom>
        <a:solidFill>
          <a:schemeClr val="accent2">
            <a:shade val="80000"/>
            <a:hueOff val="0"/>
            <a:satOff val="-5018"/>
            <a:lumOff val="1220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EF5C2-19A3-4A6C-A7F0-A768D2B5CDD3}">
      <dsp:nvSpPr>
        <dsp:cNvPr id="0" name=""/>
        <dsp:cNvSpPr/>
      </dsp:nvSpPr>
      <dsp:spPr>
        <a:xfrm>
          <a:off x="2541198" y="0"/>
          <a:ext cx="885042" cy="885042"/>
        </a:xfrm>
        <a:prstGeom prst="ellipse">
          <a:avLst/>
        </a:prstGeom>
        <a:solidFill>
          <a:schemeClr val="accent2">
            <a:shade val="80000"/>
            <a:hueOff val="0"/>
            <a:satOff val="-5645"/>
            <a:lumOff val="1373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EDBCB-AC86-42D4-9E33-331D2F795566}">
      <dsp:nvSpPr>
        <dsp:cNvPr id="0" name=""/>
        <dsp:cNvSpPr/>
      </dsp:nvSpPr>
      <dsp:spPr>
        <a:xfrm>
          <a:off x="228278" y="3048063"/>
          <a:ext cx="344183" cy="344183"/>
        </a:xfrm>
        <a:prstGeom prst="ellipse">
          <a:avLst/>
        </a:prstGeom>
        <a:solidFill>
          <a:schemeClr val="accent2">
            <a:shade val="80000"/>
            <a:hueOff val="0"/>
            <a:satOff val="-6272"/>
            <a:lumOff val="152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998FD-25DA-4D85-8E0B-65691CBBFEDD}">
      <dsp:nvSpPr>
        <dsp:cNvPr id="0" name=""/>
        <dsp:cNvSpPr/>
      </dsp:nvSpPr>
      <dsp:spPr>
        <a:xfrm>
          <a:off x="5302851" y="4028386"/>
          <a:ext cx="540859" cy="540859"/>
        </a:xfrm>
        <a:prstGeom prst="ellipse">
          <a:avLst/>
        </a:prstGeom>
        <a:solidFill>
          <a:schemeClr val="accent2">
            <a:shade val="80000"/>
            <a:hueOff val="0"/>
            <a:satOff val="-6899"/>
            <a:lumOff val="1678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DA348-14F6-4946-BC86-640D45F5CB88}">
      <dsp:nvSpPr>
        <dsp:cNvPr id="0" name=""/>
        <dsp:cNvSpPr/>
      </dsp:nvSpPr>
      <dsp:spPr>
        <a:xfrm>
          <a:off x="926525" y="4467640"/>
          <a:ext cx="786704" cy="786704"/>
        </a:xfrm>
        <a:prstGeom prst="ellipse">
          <a:avLst/>
        </a:prstGeom>
        <a:solidFill>
          <a:schemeClr val="accent2">
            <a:shade val="80000"/>
            <a:hueOff val="0"/>
            <a:satOff val="-7527"/>
            <a:lumOff val="1831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76E9B-DE55-42ED-9E07-58E1510707FF}">
      <dsp:nvSpPr>
        <dsp:cNvPr id="0" name=""/>
        <dsp:cNvSpPr/>
      </dsp:nvSpPr>
      <dsp:spPr>
        <a:xfrm>
          <a:off x="2028036" y="4878977"/>
          <a:ext cx="344183" cy="344183"/>
        </a:xfrm>
        <a:prstGeom prst="ellipse">
          <a:avLst/>
        </a:prstGeom>
        <a:solidFill>
          <a:schemeClr val="accent2">
            <a:shade val="80000"/>
            <a:hueOff val="0"/>
            <a:satOff val="-8154"/>
            <a:lumOff val="1983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462DE-C42F-458F-B4AB-D1F634C911AA}">
      <dsp:nvSpPr>
        <dsp:cNvPr id="0" name=""/>
        <dsp:cNvSpPr/>
      </dsp:nvSpPr>
      <dsp:spPr>
        <a:xfrm>
          <a:off x="3860739" y="4736488"/>
          <a:ext cx="540859" cy="540859"/>
        </a:xfrm>
        <a:prstGeom prst="ellipse">
          <a:avLst/>
        </a:prstGeom>
        <a:solidFill>
          <a:schemeClr val="accent2">
            <a:shade val="80000"/>
            <a:hueOff val="0"/>
            <a:satOff val="-8781"/>
            <a:lumOff val="21362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2E1BB-1A01-4D2E-8298-D0B069BAF9D1}">
      <dsp:nvSpPr>
        <dsp:cNvPr id="0" name=""/>
        <dsp:cNvSpPr/>
      </dsp:nvSpPr>
      <dsp:spPr>
        <a:xfrm>
          <a:off x="3150659" y="4846438"/>
          <a:ext cx="344183" cy="344183"/>
        </a:xfrm>
        <a:prstGeom prst="ellipse">
          <a:avLst/>
        </a:prstGeom>
        <a:solidFill>
          <a:schemeClr val="accent2">
            <a:shade val="80000"/>
            <a:hueOff val="0"/>
            <a:satOff val="-9408"/>
            <a:lumOff val="22888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5E80F-16B1-4C61-A49E-563A93A4DBFF}">
      <dsp:nvSpPr>
        <dsp:cNvPr id="0" name=""/>
        <dsp:cNvSpPr/>
      </dsp:nvSpPr>
      <dsp:spPr>
        <a:xfrm>
          <a:off x="4426519" y="4227782"/>
          <a:ext cx="786704" cy="786704"/>
        </a:xfrm>
        <a:prstGeom prst="ellipse">
          <a:avLst/>
        </a:prstGeom>
        <a:solidFill>
          <a:schemeClr val="accent2">
            <a:shade val="80000"/>
            <a:hueOff val="0"/>
            <a:satOff val="-10036"/>
            <a:lumOff val="2441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A207B-C58D-4427-9973-C5121DA2A4CD}">
      <dsp:nvSpPr>
        <dsp:cNvPr id="0" name=""/>
        <dsp:cNvSpPr/>
      </dsp:nvSpPr>
      <dsp:spPr>
        <a:xfrm>
          <a:off x="4801438" y="67273"/>
          <a:ext cx="540859" cy="540859"/>
        </a:xfrm>
        <a:prstGeom prst="ellipse">
          <a:avLst/>
        </a:prstGeom>
        <a:solidFill>
          <a:schemeClr val="accent2">
            <a:shade val="80000"/>
            <a:hueOff val="0"/>
            <a:satOff val="-10663"/>
            <a:lumOff val="259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E5B74-C318-4B6B-ACB4-96A30E65A753}">
      <dsp:nvSpPr>
        <dsp:cNvPr id="0" name=""/>
        <dsp:cNvSpPr/>
      </dsp:nvSpPr>
      <dsp:spPr>
        <a:xfrm>
          <a:off x="6322590" y="1536557"/>
          <a:ext cx="1588427" cy="3032480"/>
        </a:xfrm>
        <a:prstGeom prst="chevron">
          <a:avLst>
            <a:gd name="adj" fmla="val 6231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581EA-9494-4C3C-B7AB-01FEAD37B20A}">
      <dsp:nvSpPr>
        <dsp:cNvPr id="0" name=""/>
        <dsp:cNvSpPr/>
      </dsp:nvSpPr>
      <dsp:spPr>
        <a:xfrm>
          <a:off x="7009699" y="1552508"/>
          <a:ext cx="1588427" cy="3032480"/>
        </a:xfrm>
        <a:prstGeom prst="chevron">
          <a:avLst>
            <a:gd name="adj" fmla="val 62310"/>
          </a:avLst>
        </a:prstGeom>
        <a:solidFill>
          <a:schemeClr val="accent2">
            <a:shade val="90000"/>
            <a:hueOff val="0"/>
            <a:satOff val="-11094"/>
            <a:lumOff val="250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368DA-BFCF-4292-A306-80CE07B2ACB1}">
      <dsp:nvSpPr>
        <dsp:cNvPr id="0" name=""/>
        <dsp:cNvSpPr/>
      </dsp:nvSpPr>
      <dsp:spPr>
        <a:xfrm>
          <a:off x="8253414" y="1826571"/>
          <a:ext cx="3938585" cy="2169405"/>
        </a:xfrm>
        <a:prstGeom prst="ellipse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u="sng" kern="1200" dirty="0">
              <a:solidFill>
                <a:schemeClr val="tx1">
                  <a:lumMod val="95000"/>
                  <a:lumOff val="5000"/>
                </a:schemeClr>
              </a:solidFill>
            </a:rPr>
            <a:t>CONCLUSIONS</a:t>
          </a:r>
        </a:p>
      </dsp:txBody>
      <dsp:txXfrm>
        <a:off x="8830206" y="2144273"/>
        <a:ext cx="2785001" cy="1534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76346-D481-4AB0-B5CE-8DD9AB7B193C}" type="datetimeFigureOut">
              <a:rPr lang="tr-TR" smtClean="0"/>
              <a:t>2.06.2023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7E76E-64E4-40F6-95E8-1928532110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2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Başlık</a:t>
            </a:r>
            <a:r>
              <a:rPr lang="tr-TR" baseline="0" dirty="0"/>
              <a:t>ta 2 tane ‘ve’ olmuş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5C56C-65DA-4552-BC9A-74E68548DF83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97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ADFFB-8DD2-4BED-BBB6-6D95F3FEAED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9556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ADFFB-8DD2-4BED-BBB6-6D95F3FEAED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72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Anxiety is the variable that contributes the most to the model. This may be due to the correlation between anxiety, depression and stress subscales.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predictor of its three subscales seems to be collected from the anxiety subscale.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Self efficiency makes the biggest contribution in the second step.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E76E-64E4-40F6-95E8-192853211084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060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15-17 June 2023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C0AF2B-491E-43B4-9A12-77E704A0EB1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Rotterdam Addiction and the Family International Conference, 15-17 June</a:t>
            </a:r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15-17 June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Rotterdam Addiction and the Family International Conference, 15-17 June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AF2B-491E-43B4-9A12-77E704A0EB1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15-17 June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Rotterdam Addiction and the Family International Conference, 15-17 June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AF2B-491E-43B4-9A12-77E704A0EB1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15-17 June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Rotterdam Addiction and the Family International Conference, 15-17 June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AF2B-491E-43B4-9A12-77E704A0EB1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15-17 June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Rotterdam Addiction and the Family International Conference, 15-17 June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AF2B-491E-43B4-9A12-77E704A0EB12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15-17 June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Rotterdam Addiction and the Family International Conference, 15-17 June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AF2B-491E-43B4-9A12-77E704A0EB1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15-17 June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Rotterdam Addiction and the Family International Conference, 15-17 June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AF2B-491E-43B4-9A12-77E704A0EB12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15-17 June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Rotterdam Addiction and the Family International Conference, 15-17 June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AF2B-491E-43B4-9A12-77E704A0EB1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15-17 June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Rotterdam Addiction and the Family International Conference, 15-17 June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AF2B-491E-43B4-9A12-77E704A0EB1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15-17 June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Rotterdam Addiction and the Family International Conference, 15-17 June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AF2B-491E-43B4-9A12-77E704A0EB1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15-17 June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Rotterdam Addiction and the Family International Conference, 15-17 June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AF2B-491E-43B4-9A12-77E704A0EB1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tr-TR"/>
              <a:t>15-17 June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Rotterdam Addiction and the Family International Conference, 15-17 June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C0AF2B-491E-43B4-9A12-77E704A0EB12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ersin Ã¼niversitesi png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" y="81279"/>
            <a:ext cx="1623932" cy="15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lt Başlık 2"/>
          <p:cNvSpPr txBox="1">
            <a:spLocks/>
          </p:cNvSpPr>
          <p:nvPr/>
        </p:nvSpPr>
        <p:spPr>
          <a:xfrm>
            <a:off x="46666" y="4224705"/>
            <a:ext cx="12093672" cy="17738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tr-TR" altLang="tr-TR" sz="2200" b="1" u="sng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Zeliha YAMAN</a:t>
            </a:r>
            <a:r>
              <a:rPr lang="tr-TR" altLang="tr-TR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*,   </a:t>
            </a:r>
            <a:r>
              <a:rPr lang="tr-TR" altLang="tr-TR" sz="2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Binaz</a:t>
            </a:r>
            <a:r>
              <a:rPr lang="tr-TR" altLang="tr-TR" sz="2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BOZKUR**, Mualla YILMAZ*,  Gökhan ÖZ***</a:t>
            </a:r>
          </a:p>
          <a:p>
            <a:pPr marL="0" indent="0">
              <a:lnSpc>
                <a:spcPct val="70000"/>
              </a:lnSpc>
              <a:buNone/>
            </a:pPr>
            <a:endParaRPr lang="tr-TR" altLang="tr-TR" sz="19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Nursing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Mersin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Nursing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Mersin,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Mersin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Guidance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Counseling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Mersin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Alcohol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Substance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Addiction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Center, Mersin, </a:t>
            </a:r>
            <a:r>
              <a:rPr lang="tr-T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94268" y="1910796"/>
            <a:ext cx="12046070" cy="21316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Fatalism, Mood Status and Burnout in the Relatives of Addicted Individuals: The Mediating Role of Self-efficacy and Resilience</a:t>
            </a:r>
            <a:endParaRPr lang="tr-T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977C-C42A-4790-9C76-2189CBCE1F71}" type="slidenum">
              <a:rPr lang="tr-TR" smtClean="0"/>
              <a:pPr/>
              <a:t>1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120" y="0"/>
            <a:ext cx="1452880" cy="1728532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826465" y="6288088"/>
            <a:ext cx="6285690" cy="501649"/>
          </a:xfrm>
        </p:spPr>
        <p:txBody>
          <a:bodyPr/>
          <a:lstStyle/>
          <a:p>
            <a:pPr algn="ctr"/>
            <a:r>
              <a:rPr lang="en-US" dirty="0"/>
              <a:t>Rotterdam Addiction and the Family International Conference, 15-17 June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928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87147" y="276836"/>
            <a:ext cx="5324213" cy="74452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Fatalism Tendency Scale</a:t>
            </a:r>
            <a:endParaRPr lang="tr-TR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673100" y="1921701"/>
            <a:ext cx="10845800" cy="259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The scale developed by Kaya and Bozkur consists of 24 items.</a:t>
            </a:r>
            <a:endParaRPr lang="tr-TR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The scale is a Likert type with 5 options and a maximum of 120 and a minimum of 24 points can be obtained from the scale. </a:t>
            </a:r>
            <a:endParaRPr lang="tr-TR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tr-TR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6305830"/>
            <a:ext cx="12192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Kaya A., </a:t>
            </a:r>
            <a:r>
              <a:rPr lang="en-US" sz="1200" dirty="0" err="1"/>
              <a:t>Bozkur</a:t>
            </a:r>
            <a:r>
              <a:rPr lang="en-US" sz="1200" dirty="0"/>
              <a:t> B. (2017). Examining the relationship between fatalistic tendency, self-efficacy belief and defense mechanisms. Aegean Education Journal, 18(1), 124-145.</a:t>
            </a:r>
            <a:endParaRPr lang="tr-TR" sz="1200" dirty="0"/>
          </a:p>
          <a:p>
            <a:pPr algn="just"/>
            <a:r>
              <a:rPr lang="en-US" sz="1200" dirty="0"/>
              <a:t>Kaya A., </a:t>
            </a:r>
            <a:r>
              <a:rPr lang="en-US" sz="1200" dirty="0" err="1"/>
              <a:t>Bozkur</a:t>
            </a:r>
            <a:r>
              <a:rPr lang="en-US" sz="1200" dirty="0"/>
              <a:t>, B. (2015). Development of fatalism tendency scale: Validity and reliability study. Mersin University Faculty of Education Journal, 11(3): 935-946.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9862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6325" y="166363"/>
            <a:ext cx="8992409" cy="814137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Connor-Davidson Resilience Scale Short Form</a:t>
            </a:r>
            <a:endParaRPr lang="tr-TR" sz="3200" b="1" dirty="0"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198313" y="1441977"/>
            <a:ext cx="11470773" cy="44115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tr-TR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Palatino Linotype" panose="02040502050505030304" pitchFamily="18" charset="0"/>
              </a:rPr>
              <a:t>The Turkish adaptation of the scale developed by Connor and Davidson (2003) was made by </a:t>
            </a:r>
            <a:r>
              <a:rPr lang="en-US" dirty="0" err="1">
                <a:latin typeface="Palatino Linotype" panose="02040502050505030304" pitchFamily="18" charset="0"/>
              </a:rPr>
              <a:t>Karaırmak</a:t>
            </a:r>
            <a:r>
              <a:rPr lang="en-US" dirty="0">
                <a:latin typeface="Palatino Linotype" panose="02040502050505030304" pitchFamily="18" charset="0"/>
              </a:rPr>
              <a:t> (2007).</a:t>
            </a:r>
            <a:endParaRPr lang="tr-TR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tr-TR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Palatino Linotype" panose="02040502050505030304" pitchFamily="18" charset="0"/>
              </a:rPr>
              <a:t>The scale is in 5-point Likert style and consists of 25 items. </a:t>
            </a:r>
            <a:endParaRPr lang="tr-TR" dirty="0">
              <a:latin typeface="Palatino Linotype" panose="0204050205050503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0" y="6315034"/>
            <a:ext cx="121919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tr-TR" sz="1200" dirty="0" err="1"/>
              <a:t>Karaırmak</a:t>
            </a:r>
            <a:r>
              <a:rPr lang="tr-TR" sz="1200" dirty="0"/>
              <a:t> Ö (2007) </a:t>
            </a:r>
            <a:r>
              <a:rPr lang="tr-TR" sz="1200" dirty="0" err="1"/>
              <a:t>Investigation</a:t>
            </a:r>
            <a:r>
              <a:rPr lang="tr-TR" sz="1200" dirty="0"/>
              <a:t> of </a:t>
            </a:r>
            <a:r>
              <a:rPr lang="tr-TR" sz="1200" dirty="0" err="1"/>
              <a:t>personal</a:t>
            </a:r>
            <a:r>
              <a:rPr lang="tr-TR" sz="1200" dirty="0"/>
              <a:t> </a:t>
            </a:r>
            <a:r>
              <a:rPr lang="tr-TR" sz="1200" dirty="0" err="1"/>
              <a:t>qualities</a:t>
            </a:r>
            <a:r>
              <a:rPr lang="tr-TR" sz="1200" dirty="0"/>
              <a:t> </a:t>
            </a:r>
            <a:r>
              <a:rPr lang="tr-TR" sz="1200" dirty="0" err="1"/>
              <a:t>contributing</a:t>
            </a:r>
            <a:r>
              <a:rPr lang="tr-TR" sz="1200" dirty="0"/>
              <a:t> </a:t>
            </a:r>
            <a:r>
              <a:rPr lang="tr-TR" sz="1200" dirty="0" err="1"/>
              <a:t>to</a:t>
            </a:r>
            <a:r>
              <a:rPr lang="tr-TR" sz="1200" dirty="0"/>
              <a:t> </a:t>
            </a:r>
            <a:r>
              <a:rPr lang="tr-TR" sz="1200" dirty="0" err="1"/>
              <a:t>psychological</a:t>
            </a:r>
            <a:r>
              <a:rPr lang="tr-TR" sz="1200" dirty="0"/>
              <a:t> </a:t>
            </a:r>
            <a:r>
              <a:rPr lang="tr-TR" sz="1200" dirty="0" err="1"/>
              <a:t>resilience</a:t>
            </a:r>
            <a:r>
              <a:rPr lang="tr-TR" sz="1200" dirty="0"/>
              <a:t> </a:t>
            </a:r>
            <a:r>
              <a:rPr lang="tr-TR" sz="1200" dirty="0" err="1"/>
              <a:t>among</a:t>
            </a:r>
            <a:r>
              <a:rPr lang="tr-TR" sz="1200" dirty="0"/>
              <a:t> </a:t>
            </a:r>
            <a:r>
              <a:rPr lang="tr-TR" sz="1200" dirty="0" err="1"/>
              <a:t>earthquake</a:t>
            </a:r>
            <a:r>
              <a:rPr lang="tr-TR" sz="1200" dirty="0"/>
              <a:t> </a:t>
            </a:r>
            <a:r>
              <a:rPr lang="tr-TR" sz="1200" dirty="0" err="1"/>
              <a:t>survivors</a:t>
            </a:r>
            <a:r>
              <a:rPr lang="tr-TR" sz="1200" dirty="0"/>
              <a:t>: A model </a:t>
            </a:r>
            <a:r>
              <a:rPr lang="tr-TR" sz="1200" dirty="0" err="1"/>
              <a:t>testing</a:t>
            </a:r>
            <a:r>
              <a:rPr lang="tr-TR" sz="1200" dirty="0"/>
              <a:t> </a:t>
            </a:r>
            <a:r>
              <a:rPr lang="tr-TR" sz="1200" dirty="0" err="1"/>
              <a:t>study</a:t>
            </a:r>
            <a:r>
              <a:rPr lang="tr-TR" sz="1200" dirty="0"/>
              <a:t> (</a:t>
            </a:r>
            <a:r>
              <a:rPr lang="tr-TR" sz="1200" dirty="0" err="1"/>
              <a:t>Doctoral</a:t>
            </a:r>
            <a:r>
              <a:rPr lang="tr-TR" sz="1200" dirty="0"/>
              <a:t> </a:t>
            </a:r>
            <a:r>
              <a:rPr lang="tr-TR" sz="1200" dirty="0" err="1"/>
              <a:t>thesis</a:t>
            </a:r>
            <a:r>
              <a:rPr lang="tr-TR" sz="1200" dirty="0"/>
              <a:t>). Ankara, </a:t>
            </a:r>
            <a:r>
              <a:rPr lang="tr-TR" sz="1200" dirty="0" err="1"/>
              <a:t>Middle</a:t>
            </a:r>
            <a:r>
              <a:rPr lang="tr-TR" sz="1200" dirty="0"/>
              <a:t> East Technical </a:t>
            </a:r>
            <a:r>
              <a:rPr lang="tr-TR" sz="1200" dirty="0" err="1"/>
              <a:t>University</a:t>
            </a:r>
            <a:r>
              <a:rPr lang="tr-T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163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22466" y="152094"/>
            <a:ext cx="8131927" cy="696077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latin typeface="Palatino Linotype" panose="02040502050505030304" pitchFamily="18" charset="0"/>
              </a:rPr>
              <a:t>Depression Anxiety Stress Scale (DASS 21)</a:t>
            </a:r>
            <a:endParaRPr lang="tr-TR" sz="32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0632" y="1206556"/>
            <a:ext cx="11409078" cy="36702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Palatino Linotype" panose="02040502050505030304" pitchFamily="18" charset="0"/>
              </a:rPr>
              <a:t>The Turkish validity and reliability study of the scale was carried out by </a:t>
            </a:r>
            <a:r>
              <a:rPr lang="en-US" dirty="0" err="1">
                <a:latin typeface="Palatino Linotype" panose="02040502050505030304" pitchFamily="18" charset="0"/>
              </a:rPr>
              <a:t>Sarıçam</a:t>
            </a:r>
            <a:r>
              <a:rPr lang="en-US" dirty="0">
                <a:latin typeface="Palatino Linotype" panose="02040502050505030304" pitchFamily="18" charset="0"/>
              </a:rPr>
              <a:t> (2018).</a:t>
            </a:r>
            <a:endParaRPr lang="tr-TR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tr-TR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Palatino Linotype" panose="02040502050505030304" pitchFamily="18" charset="0"/>
              </a:rPr>
              <a:t> The 4-point Likert-type scale measures depression, stress and anxiety sub-dimensions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  <a:endParaRPr lang="tr-TR" sz="2400" dirty="0">
              <a:latin typeface="Palatino Linotype" panose="0204050205050503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3942" y="6492734"/>
            <a:ext cx="121920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1200" dirty="0" err="1"/>
              <a:t>Sarıçam</a:t>
            </a:r>
            <a:r>
              <a:rPr lang="en-US" sz="1200" dirty="0"/>
              <a:t>, H. (2018). The Psychometric Properties of Turkish Version of Depression Anxiety Stress Scale-21 (DASS-21) in Health Control and Clinical Samples.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427895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58642" y="335560"/>
            <a:ext cx="6876374" cy="700787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sz="3200" b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General Self-</a:t>
            </a:r>
            <a:r>
              <a:rPr lang="tr-TR" sz="3200" b="1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Efficacy</a:t>
            </a:r>
            <a:r>
              <a:rPr lang="tr-TR" sz="3200" b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tr-TR" sz="3200" b="1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Scale</a:t>
            </a:r>
            <a:endParaRPr lang="tr-TR" sz="3200" b="1" dirty="0"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9068" y="1288017"/>
            <a:ext cx="11107420" cy="4173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latin typeface="Palatino Linotype" panose="02040502050505030304" pitchFamily="18" charset="0"/>
              </a:rPr>
              <a:t>This scale, which was developed by </a:t>
            </a:r>
            <a:r>
              <a:rPr lang="en-US" dirty="0" err="1">
                <a:latin typeface="Palatino Linotype" panose="02040502050505030304" pitchFamily="18" charset="0"/>
              </a:rPr>
              <a:t>Schwarzer</a:t>
            </a:r>
            <a:r>
              <a:rPr lang="en-US" dirty="0">
                <a:latin typeface="Palatino Linotype" panose="02040502050505030304" pitchFamily="18" charset="0"/>
              </a:rPr>
              <a:t> and Jerusalem (1995) and adapted into Turkish by </a:t>
            </a:r>
            <a:r>
              <a:rPr lang="en-US" dirty="0" err="1">
                <a:latin typeface="Palatino Linotype" panose="02040502050505030304" pitchFamily="18" charset="0"/>
              </a:rPr>
              <a:t>Aypay</a:t>
            </a:r>
            <a:r>
              <a:rPr lang="en-US" dirty="0">
                <a:latin typeface="Palatino Linotype" panose="02040502050505030304" pitchFamily="18" charset="0"/>
              </a:rPr>
              <a:t> (2010)</a:t>
            </a:r>
            <a:r>
              <a:rPr lang="tr-TR" dirty="0">
                <a:latin typeface="Palatino Linotype" panose="0204050205050503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tr-TR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latin typeface="Palatino Linotype" panose="02040502050505030304" pitchFamily="18" charset="0"/>
              </a:rPr>
              <a:t>The scale is a </a:t>
            </a:r>
            <a:r>
              <a:rPr lang="en-US" b="1" u="sng" dirty="0">
                <a:latin typeface="Palatino Linotype" panose="02040502050505030304" pitchFamily="18" charset="0"/>
              </a:rPr>
              <a:t>4-point Likert type </a:t>
            </a:r>
            <a:r>
              <a:rPr lang="en-US" dirty="0">
                <a:latin typeface="Palatino Linotype" panose="02040502050505030304" pitchFamily="18" charset="0"/>
              </a:rPr>
              <a:t>and </a:t>
            </a:r>
            <a:r>
              <a:rPr lang="tr-TR" dirty="0">
                <a:latin typeface="Palatino Linotype" panose="02040502050505030304" pitchFamily="18" charset="0"/>
              </a:rPr>
              <a:t>10 </a:t>
            </a:r>
            <a:r>
              <a:rPr lang="tr-TR" dirty="0" err="1">
                <a:latin typeface="Palatino Linotype" panose="02040502050505030304" pitchFamily="18" charset="0"/>
              </a:rPr>
              <a:t>item</a:t>
            </a:r>
            <a:r>
              <a:rPr lang="tr-TR" dirty="0">
                <a:latin typeface="Palatino Linotype" panose="02040502050505030304" pitchFamily="18" charset="0"/>
              </a:rPr>
              <a:t> </a:t>
            </a:r>
            <a:r>
              <a:rPr lang="tr-TR" dirty="0" err="1">
                <a:latin typeface="Palatino Linotype" panose="02040502050505030304" pitchFamily="18" charset="0"/>
              </a:rPr>
              <a:t>and</a:t>
            </a:r>
            <a:r>
              <a:rPr lang="tr-TR" dirty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</a:rPr>
              <a:t>scores between </a:t>
            </a:r>
            <a:r>
              <a:rPr lang="en-US" b="1" u="sng" dirty="0">
                <a:latin typeface="Palatino Linotype" panose="02040502050505030304" pitchFamily="18" charset="0"/>
              </a:rPr>
              <a:t>10 and 40</a:t>
            </a:r>
            <a:r>
              <a:rPr lang="en-US" dirty="0">
                <a:latin typeface="Palatino Linotype" panose="02040502050505030304" pitchFamily="18" charset="0"/>
              </a:rPr>
              <a:t> can be obtained from the scale.</a:t>
            </a:r>
            <a:endParaRPr lang="tr-TR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tr-TR" dirty="0">
              <a:latin typeface="Palatino Linotype" panose="0204050205050503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3889" y="6472941"/>
            <a:ext cx="1202422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1200" dirty="0" err="1"/>
              <a:t>Aypay</a:t>
            </a:r>
            <a:r>
              <a:rPr lang="en-US" sz="1200" dirty="0"/>
              <a:t>, A. (2010). Adaptation Study of the General Self-Efficacy Scale (GÖYÖ) into Turkish </a:t>
            </a:r>
            <a:r>
              <a:rPr lang="en-US" sz="1200" dirty="0" err="1"/>
              <a:t>İnönü</a:t>
            </a:r>
            <a:r>
              <a:rPr lang="en-US" sz="1200" dirty="0"/>
              <a:t> University Journal of Education Faculty, 11 (2), 113-131.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61978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98261" y="428848"/>
            <a:ext cx="5103501" cy="71212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sz="32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Burnout </a:t>
            </a:r>
            <a:r>
              <a:rPr lang="tr-TR" sz="32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Scale</a:t>
            </a:r>
            <a:r>
              <a:rPr lang="tr-TR" sz="32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tr-TR" sz="32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Short</a:t>
            </a:r>
            <a:r>
              <a:rPr lang="tr-TR" sz="32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Form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4273" y="1838939"/>
            <a:ext cx="11983453" cy="27330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tr-TR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latin typeface="Palatino Linotype" panose="02040502050505030304" pitchFamily="18" charset="0"/>
              </a:rPr>
              <a:t>Adapted to Turkish by </a:t>
            </a:r>
            <a:r>
              <a:rPr lang="en-US" dirty="0" err="1">
                <a:latin typeface="Palatino Linotype" panose="02040502050505030304" pitchFamily="18" charset="0"/>
              </a:rPr>
              <a:t>Tümkaya</a:t>
            </a:r>
            <a:r>
              <a:rPr lang="en-US" dirty="0">
                <a:latin typeface="Palatino Linotype" panose="02040502050505030304" pitchFamily="18" charset="0"/>
              </a:rPr>
              <a:t> et al. (2010), this scale is 7-point Likert type and consists of 10 items.</a:t>
            </a:r>
            <a:endParaRPr lang="tr-TR" dirty="0">
              <a:latin typeface="Palatino Linotype" panose="0204050205050503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0" y="6134260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tr-TR" sz="1200" dirty="0"/>
              <a:t>Pines, A. M. (2005).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burnout</a:t>
            </a:r>
            <a:r>
              <a:rPr lang="tr-TR" sz="1200" dirty="0"/>
              <a:t> </a:t>
            </a:r>
            <a:r>
              <a:rPr lang="tr-TR" sz="1200" dirty="0" err="1"/>
              <a:t>measure</a:t>
            </a:r>
            <a:r>
              <a:rPr lang="tr-TR" sz="1200" dirty="0"/>
              <a:t> </a:t>
            </a:r>
            <a:r>
              <a:rPr lang="tr-TR" sz="1200" dirty="0" err="1"/>
              <a:t>short</a:t>
            </a:r>
            <a:r>
              <a:rPr lang="tr-TR" sz="1200" dirty="0"/>
              <a:t> </a:t>
            </a:r>
            <a:r>
              <a:rPr lang="tr-TR" sz="1200" dirty="0" err="1"/>
              <a:t>version</a:t>
            </a:r>
            <a:r>
              <a:rPr lang="tr-TR" sz="1200" dirty="0"/>
              <a:t> (BMS). International </a:t>
            </a:r>
            <a:r>
              <a:rPr lang="tr-TR" sz="1200" dirty="0" err="1"/>
              <a:t>Journal</a:t>
            </a:r>
            <a:r>
              <a:rPr lang="tr-TR" sz="1200" dirty="0"/>
              <a:t> of </a:t>
            </a:r>
            <a:r>
              <a:rPr lang="tr-TR" sz="1200" dirty="0" err="1"/>
              <a:t>Stress</a:t>
            </a:r>
            <a:r>
              <a:rPr lang="tr-TR" sz="1200" dirty="0"/>
              <a:t> Management, 12(1), 78-88.</a:t>
            </a:r>
          </a:p>
          <a:p>
            <a:r>
              <a:rPr lang="tr-TR" sz="1200" dirty="0" err="1"/>
              <a:t>Tümkaya</a:t>
            </a:r>
            <a:r>
              <a:rPr lang="tr-TR" sz="1200" dirty="0"/>
              <a:t>, S., Sabahattin, C. A. M., &amp; Çavuşoğlu, I. (2009). </a:t>
            </a:r>
            <a:r>
              <a:rPr lang="tr-TR" sz="1200" dirty="0" err="1"/>
              <a:t>Turkish</a:t>
            </a:r>
            <a:r>
              <a:rPr lang="tr-TR" sz="1200" dirty="0"/>
              <a:t> </a:t>
            </a:r>
            <a:r>
              <a:rPr lang="tr-TR" sz="1200" dirty="0" err="1"/>
              <a:t>adaptation</a:t>
            </a:r>
            <a:r>
              <a:rPr lang="tr-TR" sz="1200" dirty="0"/>
              <a:t>, </a:t>
            </a:r>
            <a:r>
              <a:rPr lang="tr-TR" sz="1200" dirty="0" err="1"/>
              <a:t>validity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reliability</a:t>
            </a:r>
            <a:r>
              <a:rPr lang="tr-TR" sz="1200" dirty="0"/>
              <a:t> </a:t>
            </a:r>
            <a:r>
              <a:rPr lang="tr-TR" sz="1200" dirty="0" err="1"/>
              <a:t>study</a:t>
            </a:r>
            <a:r>
              <a:rPr lang="tr-TR" sz="1200" dirty="0"/>
              <a:t> of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short</a:t>
            </a:r>
            <a:r>
              <a:rPr lang="tr-TR" sz="1200" dirty="0"/>
              <a:t> </a:t>
            </a:r>
            <a:r>
              <a:rPr lang="tr-TR" sz="1200" dirty="0" err="1"/>
              <a:t>version</a:t>
            </a:r>
            <a:r>
              <a:rPr lang="tr-TR" sz="1200" dirty="0"/>
              <a:t> of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burnout</a:t>
            </a:r>
            <a:r>
              <a:rPr lang="tr-TR" sz="1200" dirty="0"/>
              <a:t> </a:t>
            </a:r>
            <a:r>
              <a:rPr lang="tr-TR" sz="1200" dirty="0" err="1"/>
              <a:t>scale</a:t>
            </a:r>
            <a:r>
              <a:rPr lang="tr-TR" sz="1200" dirty="0"/>
              <a:t>. Çukurova </a:t>
            </a:r>
            <a:r>
              <a:rPr lang="tr-TR" sz="1200" dirty="0" err="1"/>
              <a:t>University</a:t>
            </a:r>
            <a:r>
              <a:rPr lang="tr-TR" sz="1200" dirty="0"/>
              <a:t> </a:t>
            </a:r>
            <a:r>
              <a:rPr lang="tr-TR" sz="1200" dirty="0" err="1"/>
              <a:t>Journal</a:t>
            </a:r>
            <a:r>
              <a:rPr lang="tr-TR" sz="1200" dirty="0"/>
              <a:t> of </a:t>
            </a:r>
            <a:r>
              <a:rPr lang="tr-TR" sz="1200" dirty="0" err="1"/>
              <a:t>Social</a:t>
            </a:r>
            <a:r>
              <a:rPr lang="tr-TR" sz="1200" dirty="0"/>
              <a:t> </a:t>
            </a:r>
            <a:r>
              <a:rPr lang="tr-TR" sz="1200" dirty="0" err="1"/>
              <a:t>Sciences</a:t>
            </a:r>
            <a:r>
              <a:rPr lang="tr-TR" sz="1200" dirty="0"/>
              <a:t> </a:t>
            </a:r>
            <a:r>
              <a:rPr lang="tr-TR" sz="1200" dirty="0" err="1"/>
              <a:t>Institute</a:t>
            </a:r>
            <a:r>
              <a:rPr lang="tr-TR" sz="1200" dirty="0"/>
              <a:t>, 18(1), 387-398.</a:t>
            </a:r>
          </a:p>
        </p:txBody>
      </p:sp>
    </p:spTree>
    <p:extLst>
      <p:ext uri="{BB962C8B-B14F-4D97-AF65-F5344CB8AC3E}">
        <p14:creationId xmlns:p14="http://schemas.microsoft.com/office/powerpoint/2010/main" val="30056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900" y="482097"/>
            <a:ext cx="8289172" cy="33644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Ethics committee permission was obtained from Mersin University Clinical Research Ethics Committee. </a:t>
            </a:r>
            <a:endParaRPr lang="tr-TR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15934" y="1233837"/>
            <a:ext cx="7900209" cy="33644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Institutional permission was also obtained from the addiction center. </a:t>
            </a:r>
            <a:endParaRPr lang="tr-TR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0" y="6284436"/>
            <a:ext cx="12192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World Medical Association (2013). World Medical Association Declaration of Helsinki: ethical principles for medical research involving human subjects. JAMA, 310(20), 2191-2194. doi:10.1001/jama.2013.281053</a:t>
            </a:r>
            <a:endParaRPr lang="tr-TR" sz="1200" dirty="0"/>
          </a:p>
        </p:txBody>
      </p:sp>
      <p:sp>
        <p:nvSpPr>
          <p:cNvPr id="7" name="Oval 6"/>
          <p:cNvSpPr/>
          <p:nvPr/>
        </p:nvSpPr>
        <p:spPr>
          <a:xfrm>
            <a:off x="1123885" y="1701061"/>
            <a:ext cx="8081221" cy="33644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Verbal and written consent was obtained from the participants.</a:t>
            </a:r>
            <a:endParaRPr lang="tr-TR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82171" y="2168284"/>
            <a:ext cx="7332137" cy="33644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The research was carried out in accordance with the Helsinki Declaration rules.</a:t>
            </a:r>
            <a:endParaRPr lang="tr-TR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8959441" y="295905"/>
            <a:ext cx="3105311" cy="1124125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07000"/>
              </a:lnSpc>
            </a:pPr>
            <a:r>
              <a:rPr lang="tr-TR" sz="3200" dirty="0">
                <a:solidFill>
                  <a:schemeClr val="tx1"/>
                </a:solidFill>
                <a:latin typeface="Palatino Linotype" panose="0204050205050503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chemeClr val="tx1"/>
                </a:solidFill>
                <a:latin typeface="Palatino Linotype" panose="0204050205050503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Ethical</a:t>
            </a:r>
            <a:r>
              <a:rPr lang="tr-TR" sz="3200" b="1" dirty="0">
                <a:solidFill>
                  <a:schemeClr val="tx1"/>
                </a:solidFill>
                <a:latin typeface="Palatino Linotype" panose="0204050205050503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>
                <a:solidFill>
                  <a:schemeClr val="tx1"/>
                </a:solidFill>
                <a:latin typeface="Palatino Linotype" panose="0204050205050503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Consideration</a:t>
            </a:r>
            <a:endParaRPr lang="tr-TR" sz="3200" b="1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87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977C-C42A-4790-9C76-2189CBCE1F71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9" name="Rectangle 1"/>
          <p:cNvSpPr/>
          <p:nvPr/>
        </p:nvSpPr>
        <p:spPr>
          <a:xfrm>
            <a:off x="3967994" y="0"/>
            <a:ext cx="3909270" cy="676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tr-TR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analyses</a:t>
            </a:r>
            <a:endParaRPr lang="tr-TR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053991726"/>
              </p:ext>
            </p:extLst>
          </p:nvPr>
        </p:nvGraphicFramePr>
        <p:xfrm>
          <a:off x="-251669" y="796954"/>
          <a:ext cx="12516374" cy="6061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4682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69477" y="224448"/>
            <a:ext cx="3248475" cy="836909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977C-C42A-4790-9C76-2189CBCE1F71}" type="slidenum">
              <a:rPr lang="tr-TR" smtClean="0"/>
              <a:pPr/>
              <a:t>17</a:t>
            </a:fld>
            <a:endParaRPr lang="tr-TR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996520"/>
              </p:ext>
            </p:extLst>
          </p:nvPr>
        </p:nvGraphicFramePr>
        <p:xfrm>
          <a:off x="159391" y="1904301"/>
          <a:ext cx="11887200" cy="419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8326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182546"/>
              </p:ext>
            </p:extLst>
          </p:nvPr>
        </p:nvGraphicFramePr>
        <p:xfrm>
          <a:off x="2743201" y="108743"/>
          <a:ext cx="7910817" cy="6612722"/>
        </p:xfrm>
        <a:graphic>
          <a:graphicData uri="http://schemas.openxmlformats.org/drawingml/2006/table">
            <a:tbl>
              <a:tblPr bandRow="1"/>
              <a:tblGrid>
                <a:gridCol w="5650333">
                  <a:extLst>
                    <a:ext uri="{9D8B030D-6E8A-4147-A177-3AD203B41FA5}">
                      <a16:colId xmlns:a16="http://schemas.microsoft.com/office/drawing/2014/main" val="404903520"/>
                    </a:ext>
                  </a:extLst>
                </a:gridCol>
                <a:gridCol w="1130242">
                  <a:extLst>
                    <a:ext uri="{9D8B030D-6E8A-4147-A177-3AD203B41FA5}">
                      <a16:colId xmlns:a16="http://schemas.microsoft.com/office/drawing/2014/main" val="3568527396"/>
                    </a:ext>
                  </a:extLst>
                </a:gridCol>
                <a:gridCol w="1130242">
                  <a:extLst>
                    <a:ext uri="{9D8B030D-6E8A-4147-A177-3AD203B41FA5}">
                      <a16:colId xmlns:a16="http://schemas.microsoft.com/office/drawing/2014/main" val="4143145433"/>
                    </a:ext>
                  </a:extLst>
                </a:gridCol>
              </a:tblGrid>
              <a:tr h="18681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427463"/>
                  </a:ext>
                </a:extLst>
              </a:tr>
              <a:tr h="1868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946745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157086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61.5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724288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38.5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402415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Marital status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827197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Married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70.8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812161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29.2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931299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594786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Primary education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33.8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306982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35.4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270148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Undergraduate and graduate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30.8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142394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status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659256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38.5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614206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working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61.5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908888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Family type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891138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Nuclear family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78.5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478871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Extended family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21.5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54864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Affinity type of Family Member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0474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Mom/Dad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30.8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659430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Son, Daughter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181896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Spouse/Partner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13.8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244045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Sibling (Brother, Sister, Brother)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41.5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170595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Uncle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654370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Dependency Type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062805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Alcohol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29.2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79544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sychoactive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substances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66.2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999180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Alcohol and multiple substance use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506066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Gambling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656204"/>
                  </a:ext>
                </a:extLst>
              </a:tr>
              <a:tr h="261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Having a family member who uses other substances/alcohol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041132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391665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89.2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951992"/>
                  </a:ext>
                </a:extLst>
              </a:tr>
              <a:tr h="18681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Mean±SD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332507"/>
                  </a:ext>
                </a:extLst>
              </a:tr>
              <a:tr h="1868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44.40±12.89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319856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 duration (years)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6.29±5.07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14954"/>
                  </a:ext>
                </a:extLst>
              </a:tr>
            </a:tbl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AF2B-491E-43B4-9A12-77E704A0EB12}" type="slidenum">
              <a:rPr lang="tr-TR" smtClean="0"/>
              <a:t>18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61657" y="2050369"/>
            <a:ext cx="21369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Table 1. </a:t>
            </a:r>
            <a:r>
              <a:rPr lang="en-US" sz="1600" dirty="0"/>
              <a:t>Sociodemographic characteristics of family members</a:t>
            </a:r>
            <a:r>
              <a:rPr lang="tr-TR" sz="1600" dirty="0"/>
              <a:t> </a:t>
            </a:r>
            <a:r>
              <a:rPr lang="en-US" sz="1600" dirty="0"/>
              <a:t>and characteristics of dependent individuals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237175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566785" y="6356351"/>
            <a:ext cx="7359102" cy="365125"/>
          </a:xfrm>
        </p:spPr>
        <p:txBody>
          <a:bodyPr/>
          <a:lstStyle/>
          <a:p>
            <a:r>
              <a:rPr lang="en-US" dirty="0"/>
              <a:t>Rotterdam Addiction and the Family International Conference, 15-17 June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AF2B-491E-43B4-9A12-77E704A0EB12}" type="slidenum">
              <a:rPr lang="tr-TR" smtClean="0"/>
              <a:t>19</a:t>
            </a:fld>
            <a:endParaRPr lang="tr-TR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59477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6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337328"/>
              </p:ext>
            </p:extLst>
          </p:nvPr>
        </p:nvGraphicFramePr>
        <p:xfrm>
          <a:off x="391099" y="1358537"/>
          <a:ext cx="11644931" cy="3215370"/>
        </p:xfrm>
        <a:graphic>
          <a:graphicData uri="http://schemas.openxmlformats.org/drawingml/2006/table">
            <a:tbl>
              <a:tblPr firstRow="1" firstCol="1" bandRow="1"/>
              <a:tblGrid>
                <a:gridCol w="11644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5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8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8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Substance abuse is a chronic psychiatric disorder characterized by </a:t>
                      </a:r>
                      <a:r>
                        <a:rPr lang="en-US" sz="2800" b="1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repeated hospitalizations and relapses</a:t>
                      </a:r>
                      <a:r>
                        <a:rPr lang="en-US" sz="28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which exposes the </a:t>
                      </a:r>
                      <a:r>
                        <a:rPr lang="en-US" sz="2800" b="1" u="sng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 and the family</a:t>
                      </a:r>
                      <a:r>
                        <a:rPr lang="en-US" sz="2800" b="0" u="non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 consequences.</a:t>
                      </a:r>
                      <a:endParaRPr lang="tr-TR" sz="2800" b="1" u="sng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26" marR="570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1" y="6442502"/>
            <a:ext cx="12140337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tr-T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Hussaarts, P., Roozen, H. G., Meyers, R. J., van de Wetering, B. J., &amp; McCrady, B. S. (2012). Problem areas reported by substance abusing individuals and their concerned significant others. The American journal on addictions, 21(1), 38-46.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950591" y="6218781"/>
            <a:ext cx="5976594" cy="180646"/>
          </a:xfrm>
        </p:spPr>
        <p:txBody>
          <a:bodyPr/>
          <a:lstStyle/>
          <a:p>
            <a:r>
              <a:rPr lang="en-US" dirty="0"/>
              <a:t>Rotterdam Addiction and the Family International Conference, 15-17 June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AF2B-491E-43B4-9A12-77E704A0EB1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4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52400" y="6093281"/>
            <a:ext cx="11930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*Correlations are significant at the .05 level (2-tailed).</a:t>
            </a:r>
          </a:p>
          <a:p>
            <a:r>
              <a:rPr lang="en-US" dirty="0"/>
              <a:t>**The correlations are significant at the .01 level (2-tailed).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/>
        </p:nvGraphicFramePr>
        <p:xfrm>
          <a:off x="500744" y="1341116"/>
          <a:ext cx="10853056" cy="4520840"/>
        </p:xfrm>
        <a:graphic>
          <a:graphicData uri="http://schemas.openxmlformats.org/drawingml/2006/table">
            <a:tbl>
              <a:tblPr firstRow="1" firstCol="1" bandRow="1"/>
              <a:tblGrid>
                <a:gridCol w="2431570">
                  <a:extLst>
                    <a:ext uri="{9D8B030D-6E8A-4147-A177-3AD203B41FA5}">
                      <a16:colId xmlns:a16="http://schemas.microsoft.com/office/drawing/2014/main" val="303931598"/>
                    </a:ext>
                  </a:extLst>
                </a:gridCol>
                <a:gridCol w="1285259">
                  <a:extLst>
                    <a:ext uri="{9D8B030D-6E8A-4147-A177-3AD203B41FA5}">
                      <a16:colId xmlns:a16="http://schemas.microsoft.com/office/drawing/2014/main" val="439631463"/>
                    </a:ext>
                  </a:extLst>
                </a:gridCol>
                <a:gridCol w="1428548">
                  <a:extLst>
                    <a:ext uri="{9D8B030D-6E8A-4147-A177-3AD203B41FA5}">
                      <a16:colId xmlns:a16="http://schemas.microsoft.com/office/drawing/2014/main" val="3616023647"/>
                    </a:ext>
                  </a:extLst>
                </a:gridCol>
                <a:gridCol w="1148483">
                  <a:extLst>
                    <a:ext uri="{9D8B030D-6E8A-4147-A177-3AD203B41FA5}">
                      <a16:colId xmlns:a16="http://schemas.microsoft.com/office/drawing/2014/main" val="2434808227"/>
                    </a:ext>
                  </a:extLst>
                </a:gridCol>
                <a:gridCol w="1139799">
                  <a:extLst>
                    <a:ext uri="{9D8B030D-6E8A-4147-A177-3AD203B41FA5}">
                      <a16:colId xmlns:a16="http://schemas.microsoft.com/office/drawing/2014/main" val="1193104647"/>
                    </a:ext>
                  </a:extLst>
                </a:gridCol>
                <a:gridCol w="1139799">
                  <a:extLst>
                    <a:ext uri="{9D8B030D-6E8A-4147-A177-3AD203B41FA5}">
                      <a16:colId xmlns:a16="http://schemas.microsoft.com/office/drawing/2014/main" val="2397462619"/>
                    </a:ext>
                  </a:extLst>
                </a:gridCol>
                <a:gridCol w="1139799">
                  <a:extLst>
                    <a:ext uri="{9D8B030D-6E8A-4147-A177-3AD203B41FA5}">
                      <a16:colId xmlns:a16="http://schemas.microsoft.com/office/drawing/2014/main" val="221114135"/>
                    </a:ext>
                  </a:extLst>
                </a:gridCol>
                <a:gridCol w="1139799">
                  <a:extLst>
                    <a:ext uri="{9D8B030D-6E8A-4147-A177-3AD203B41FA5}">
                      <a16:colId xmlns:a16="http://schemas.microsoft.com/office/drawing/2014/main" val="2215457268"/>
                    </a:ext>
                  </a:extLst>
                </a:gridCol>
              </a:tblGrid>
              <a:tr h="565105"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Değişkenler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365403"/>
                  </a:ext>
                </a:extLst>
              </a:tr>
              <a:tr h="565105"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Burnout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45470"/>
                  </a:ext>
                </a:extLst>
              </a:tr>
              <a:tr h="565105"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Stress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.30</a:t>
                      </a:r>
                      <a:r>
                        <a:rPr lang="tr-TR" sz="2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85405"/>
                  </a:ext>
                </a:extLst>
              </a:tr>
              <a:tr h="565105"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Anxiety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.49</a:t>
                      </a:r>
                      <a:r>
                        <a:rPr lang="tr-TR" sz="2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.73</a:t>
                      </a:r>
                      <a:r>
                        <a:rPr lang="tr-TR" sz="2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636362"/>
                  </a:ext>
                </a:extLst>
              </a:tr>
              <a:tr h="565105"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Depression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.44</a:t>
                      </a:r>
                      <a:r>
                        <a:rPr lang="tr-TR" sz="2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.71</a:t>
                      </a:r>
                      <a:r>
                        <a:rPr lang="tr-TR" sz="2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.76</a:t>
                      </a:r>
                      <a:r>
                        <a:rPr lang="tr-TR" sz="2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372856"/>
                  </a:ext>
                </a:extLst>
              </a:tr>
              <a:tr h="565105"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Self-efficacy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-.45</a:t>
                      </a:r>
                      <a:r>
                        <a:rPr lang="tr-TR" sz="2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-.39</a:t>
                      </a:r>
                      <a:r>
                        <a:rPr lang="tr-TR" sz="2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-.37</a:t>
                      </a:r>
                      <a:r>
                        <a:rPr lang="tr-TR" sz="2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-.29</a:t>
                      </a:r>
                      <a:r>
                        <a:rPr lang="tr-TR" sz="2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547631"/>
                  </a:ext>
                </a:extLst>
              </a:tr>
              <a:tr h="565105"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Resilience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-.26</a:t>
                      </a:r>
                      <a:r>
                        <a:rPr lang="tr-TR" sz="2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-.26</a:t>
                      </a:r>
                      <a:r>
                        <a:rPr lang="tr-TR" sz="2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-.29</a:t>
                      </a:r>
                      <a:r>
                        <a:rPr lang="tr-TR" sz="2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-.30</a:t>
                      </a:r>
                      <a:r>
                        <a:rPr lang="tr-TR" sz="2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285712"/>
                  </a:ext>
                </a:extLst>
              </a:tr>
              <a:tr h="565105"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Fatalism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-.10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.30</a:t>
                      </a:r>
                      <a:r>
                        <a:rPr lang="tr-TR" sz="2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.19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.13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-.10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.04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794499"/>
                  </a:ext>
                </a:extLst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17058" y="186461"/>
            <a:ext cx="12201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Tabl</a:t>
            </a:r>
            <a:r>
              <a:rPr lang="tr-TR" b="1" dirty="0"/>
              <a:t>e</a:t>
            </a:r>
            <a:r>
              <a:rPr lang="en-US" b="1" dirty="0"/>
              <a:t> 2. </a:t>
            </a:r>
            <a:r>
              <a:rPr lang="en-US" dirty="0"/>
              <a:t>Correlation values showing the relationship between burnout, psychological distress, resilience, self-efficacy and fatalistic tendency</a:t>
            </a:r>
            <a:br>
              <a:rPr lang="en-US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3423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kış Çizelgesi: Sonlandırıcı"/>
          <p:cNvSpPr/>
          <p:nvPr/>
        </p:nvSpPr>
        <p:spPr>
          <a:xfrm>
            <a:off x="254524" y="282805"/>
            <a:ext cx="11670383" cy="181937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When Table 2 is examined, it is observed that there is a </a:t>
            </a:r>
            <a:r>
              <a:rPr lang="en-US" sz="2800" b="1" u="sng" dirty="0">
                <a:solidFill>
                  <a:schemeClr val="tx1"/>
                </a:solidFill>
              </a:rPr>
              <a:t>positive and moderate relationship</a:t>
            </a:r>
            <a:r>
              <a:rPr lang="en-US" sz="2800" dirty="0">
                <a:solidFill>
                  <a:schemeClr val="tx1"/>
                </a:solidFill>
              </a:rPr>
              <a:t> between the </a:t>
            </a:r>
            <a:r>
              <a:rPr lang="en-US" sz="2800" b="1" dirty="0">
                <a:solidFill>
                  <a:schemeClr val="tx1"/>
                </a:solidFill>
              </a:rPr>
              <a:t>burnout</a:t>
            </a:r>
            <a:r>
              <a:rPr lang="en-US" sz="2800" dirty="0">
                <a:solidFill>
                  <a:schemeClr val="tx1"/>
                </a:solidFill>
              </a:rPr>
              <a:t> of </a:t>
            </a:r>
            <a:r>
              <a:rPr lang="tr-TR" sz="2800" dirty="0" err="1">
                <a:solidFill>
                  <a:schemeClr val="tx1"/>
                </a:solidFill>
              </a:rPr>
              <a:t>AFMs</a:t>
            </a:r>
            <a:r>
              <a:rPr lang="tr-TR" sz="2800" dirty="0">
                <a:solidFill>
                  <a:schemeClr val="tx1"/>
                </a:solidFill>
              </a:rPr>
              <a:t>’ </a:t>
            </a:r>
            <a:r>
              <a:rPr lang="en-US" sz="2800" dirty="0">
                <a:solidFill>
                  <a:schemeClr val="tx1"/>
                </a:solidFill>
              </a:rPr>
              <a:t>and their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mental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state</a:t>
            </a:r>
            <a:r>
              <a:rPr lang="tr-TR" sz="2800" dirty="0">
                <a:solidFill>
                  <a:schemeClr val="tx1"/>
                </a:solidFill>
              </a:rPr>
              <a:t> (</a:t>
            </a:r>
            <a:r>
              <a:rPr lang="en-US" sz="2800" b="1" u="sng" dirty="0">
                <a:solidFill>
                  <a:schemeClr val="tx1"/>
                </a:solidFill>
              </a:rPr>
              <a:t>stress, anxiety and depression</a:t>
            </a:r>
            <a:r>
              <a:rPr lang="tr-TR" sz="2800" b="1" u="sng" dirty="0">
                <a:solidFill>
                  <a:schemeClr val="tx1"/>
                </a:solidFill>
              </a:rPr>
              <a:t>)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5" name="4 Akış Çizelgesi: Sonlandırıcı"/>
          <p:cNvSpPr/>
          <p:nvPr/>
        </p:nvSpPr>
        <p:spPr>
          <a:xfrm>
            <a:off x="113122" y="3717031"/>
            <a:ext cx="11887199" cy="263932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While there is a </a:t>
            </a:r>
            <a:r>
              <a:rPr lang="en-US" sz="2800" b="1" u="sng" dirty="0">
                <a:solidFill>
                  <a:schemeClr val="tx1"/>
                </a:solidFill>
              </a:rPr>
              <a:t>negative and moderate relationship </a:t>
            </a:r>
            <a:r>
              <a:rPr lang="en-US" sz="2800" dirty="0">
                <a:solidFill>
                  <a:schemeClr val="tx1"/>
                </a:solidFill>
              </a:rPr>
              <a:t>between the </a:t>
            </a:r>
            <a:r>
              <a:rPr lang="en-US" sz="2800" b="1" u="sng" dirty="0">
                <a:solidFill>
                  <a:schemeClr val="tx1"/>
                </a:solidFill>
              </a:rPr>
              <a:t>psychological resilience</a:t>
            </a:r>
            <a:r>
              <a:rPr lang="en-US" sz="2800" dirty="0">
                <a:solidFill>
                  <a:schemeClr val="tx1"/>
                </a:solidFill>
              </a:rPr>
              <a:t> of the </a:t>
            </a:r>
            <a:r>
              <a:rPr lang="tr-TR" sz="2800" dirty="0" err="1">
                <a:solidFill>
                  <a:schemeClr val="tx1"/>
                </a:solidFill>
              </a:rPr>
              <a:t>AFMs</a:t>
            </a:r>
            <a:r>
              <a:rPr lang="tr-TR" sz="2800" dirty="0">
                <a:solidFill>
                  <a:schemeClr val="tx1"/>
                </a:solidFill>
              </a:rPr>
              <a:t>’</a:t>
            </a:r>
            <a:r>
              <a:rPr lang="en-US" sz="2800" dirty="0">
                <a:solidFill>
                  <a:schemeClr val="tx1"/>
                </a:solidFill>
              </a:rPr>
              <a:t> and their burnout levels, it is seen that there is a </a:t>
            </a:r>
            <a:r>
              <a:rPr lang="en-US" sz="2800" b="1" u="sng" dirty="0">
                <a:solidFill>
                  <a:schemeClr val="tx1"/>
                </a:solidFill>
              </a:rPr>
              <a:t>negative and low level significant</a:t>
            </a:r>
            <a:r>
              <a:rPr lang="tr-TR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>
                <a:solidFill>
                  <a:schemeClr val="tx1"/>
                </a:solidFill>
              </a:rPr>
              <a:t>relationship </a:t>
            </a:r>
            <a:r>
              <a:rPr lang="en-US" sz="2800" dirty="0">
                <a:solidFill>
                  <a:schemeClr val="tx1"/>
                </a:solidFill>
              </a:rPr>
              <a:t>between </a:t>
            </a:r>
            <a:r>
              <a:rPr lang="tr-TR" sz="2800" dirty="0">
                <a:solidFill>
                  <a:schemeClr val="tx1"/>
                </a:solidFill>
              </a:rPr>
              <a:t>AFM</a:t>
            </a:r>
            <a:r>
              <a:rPr lang="en-US" sz="2800" dirty="0">
                <a:solidFill>
                  <a:schemeClr val="tx1"/>
                </a:solidFill>
              </a:rPr>
              <a:t>s' </a:t>
            </a:r>
            <a:r>
              <a:rPr lang="en-US" sz="2800" b="1" u="sng" dirty="0">
                <a:solidFill>
                  <a:schemeClr val="tx1"/>
                </a:solidFill>
              </a:rPr>
              <a:t>self-efficacy and burnout</a:t>
            </a:r>
            <a:r>
              <a:rPr lang="en-US" sz="2800" dirty="0">
                <a:solidFill>
                  <a:schemeClr val="tx1"/>
                </a:solidFill>
              </a:rPr>
              <a:t>.  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6" name="7 Aşağı Ok"/>
          <p:cNvSpPr/>
          <p:nvPr/>
        </p:nvSpPr>
        <p:spPr>
          <a:xfrm>
            <a:off x="5305492" y="2501406"/>
            <a:ext cx="1571636" cy="107157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977C-C42A-4790-9C76-2189CBCE1F71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196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kış Çizelgesi: Sonlandırıcı"/>
          <p:cNvSpPr/>
          <p:nvPr/>
        </p:nvSpPr>
        <p:spPr>
          <a:xfrm>
            <a:off x="254524" y="282805"/>
            <a:ext cx="11670383" cy="1819372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u="sng" dirty="0">
                <a:solidFill>
                  <a:schemeClr val="tx1"/>
                </a:solidFill>
              </a:rPr>
              <a:t>No significant correlation </a:t>
            </a:r>
            <a:r>
              <a:rPr lang="en-US" sz="2800" dirty="0">
                <a:solidFill>
                  <a:schemeClr val="tx1"/>
                </a:solidFill>
              </a:rPr>
              <a:t>was observed between </a:t>
            </a:r>
            <a:r>
              <a:rPr lang="en-US" sz="2800" b="1" u="sng" dirty="0">
                <a:solidFill>
                  <a:schemeClr val="tx1"/>
                </a:solidFill>
              </a:rPr>
              <a:t>the fatalism tendencies of the participants and their burnout levels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5" name="4 Akış Çizelgesi: Sonlandırıcı"/>
          <p:cNvSpPr/>
          <p:nvPr/>
        </p:nvSpPr>
        <p:spPr>
          <a:xfrm>
            <a:off x="113122" y="3717031"/>
            <a:ext cx="11887199" cy="263932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u="sng" dirty="0">
                <a:solidFill>
                  <a:schemeClr val="tx1"/>
                </a:solidFill>
              </a:rPr>
              <a:t>Resilience of the participants was negatively correlated with </a:t>
            </a:r>
            <a:r>
              <a:rPr lang="tr-TR" sz="2800" b="1" u="sng" dirty="0" err="1">
                <a:solidFill>
                  <a:schemeClr val="tx1"/>
                </a:solidFill>
              </a:rPr>
              <a:t>mental</a:t>
            </a:r>
            <a:r>
              <a:rPr lang="tr-TR" sz="2800" b="1" u="sng" dirty="0">
                <a:solidFill>
                  <a:schemeClr val="tx1"/>
                </a:solidFill>
              </a:rPr>
              <a:t> </a:t>
            </a:r>
            <a:r>
              <a:rPr lang="tr-TR" sz="2800" b="1" u="sng" dirty="0" err="1">
                <a:solidFill>
                  <a:schemeClr val="tx1"/>
                </a:solidFill>
              </a:rPr>
              <a:t>state</a:t>
            </a:r>
            <a:r>
              <a:rPr lang="tr-TR" sz="2800" b="1" u="sng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b="1" u="sng" dirty="0">
                <a:solidFill>
                  <a:schemeClr val="tx1"/>
                </a:solidFill>
              </a:rPr>
              <a:t>negatively correlated with self-efficacy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6" name="7 Aşağı Ok"/>
          <p:cNvSpPr/>
          <p:nvPr/>
        </p:nvSpPr>
        <p:spPr>
          <a:xfrm>
            <a:off x="5305492" y="2501406"/>
            <a:ext cx="1571636" cy="107157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977C-C42A-4790-9C76-2189CBCE1F71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7598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üzlem"/>
          <p:cNvSpPr/>
          <p:nvPr/>
        </p:nvSpPr>
        <p:spPr>
          <a:xfrm>
            <a:off x="471340" y="1444752"/>
            <a:ext cx="11651529" cy="337413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In other words, it is possible to state that participants with </a:t>
            </a:r>
            <a:r>
              <a:rPr lang="en-US" sz="2800" b="1" u="sng" dirty="0">
                <a:solidFill>
                  <a:schemeClr val="tx1"/>
                </a:solidFill>
              </a:rPr>
              <a:t>high stress, anxiety and depression scores experience</a:t>
            </a:r>
            <a:r>
              <a:rPr lang="tr-TR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more burnout and have less self-efficacy perception and resilience.</a:t>
            </a:r>
            <a:endParaRPr lang="tr-TR" sz="2800" b="1" u="sng" dirty="0">
              <a:solidFill>
                <a:srgbClr val="FF0000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977C-C42A-4790-9C76-2189CBCE1F71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5602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336574"/>
              </p:ext>
            </p:extLst>
          </p:nvPr>
        </p:nvGraphicFramePr>
        <p:xfrm>
          <a:off x="208547" y="304800"/>
          <a:ext cx="11742821" cy="6288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761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118" y="268901"/>
            <a:ext cx="12049761" cy="51342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/>
              </a:rPr>
              <a:t>Table 3. </a:t>
            </a:r>
            <a:r>
              <a:rPr lang="en-US" sz="2000" dirty="0">
                <a:solidFill>
                  <a:schemeClr val="tx1"/>
                </a:solidFill>
                <a:effectLst/>
              </a:rPr>
              <a:t>Hierarchical regression analysis with burnout as a dependent variable</a:t>
            </a:r>
            <a:endParaRPr lang="tr-TR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119" y="798649"/>
            <a:ext cx="12049761" cy="6075680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717550" y="6206453"/>
            <a:ext cx="99257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 &lt; .05.</a:t>
            </a:r>
          </a:p>
        </p:txBody>
      </p:sp>
      <p:grpSp>
        <p:nvGrpSpPr>
          <p:cNvPr id="2051" name="Grup 22"/>
          <p:cNvGrpSpPr>
            <a:grpSpLocks/>
          </p:cNvGrpSpPr>
          <p:nvPr/>
        </p:nvGrpSpPr>
        <p:grpSpPr bwMode="auto">
          <a:xfrm>
            <a:off x="0" y="0"/>
            <a:ext cx="1435100" cy="6350"/>
            <a:chOff x="0" y="0"/>
            <a:chExt cx="2259" cy="10"/>
          </a:xfrm>
        </p:grpSpPr>
      </p:grpSp>
      <p:grpSp>
        <p:nvGrpSpPr>
          <p:cNvPr id="2049" name="Grup 24"/>
          <p:cNvGrpSpPr>
            <a:grpSpLocks/>
          </p:cNvGrpSpPr>
          <p:nvPr/>
        </p:nvGrpSpPr>
        <p:grpSpPr bwMode="auto">
          <a:xfrm>
            <a:off x="0" y="0"/>
            <a:ext cx="1435100" cy="6350"/>
            <a:chOff x="0" y="0"/>
            <a:chExt cx="2259" cy="10"/>
          </a:xfrm>
        </p:grpSpPr>
      </p:grpSp>
    </p:spTree>
    <p:extLst>
      <p:ext uri="{BB962C8B-B14F-4D97-AF65-F5344CB8AC3E}">
        <p14:creationId xmlns:p14="http://schemas.microsoft.com/office/powerpoint/2010/main" val="3813734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787509"/>
              </p:ext>
            </p:extLst>
          </p:nvPr>
        </p:nvGraphicFramePr>
        <p:xfrm>
          <a:off x="-146956" y="0"/>
          <a:ext cx="12209648" cy="6321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7089955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864494809"/>
              </p:ext>
            </p:extLst>
          </p:nvPr>
        </p:nvGraphicFramePr>
        <p:xfrm>
          <a:off x="0" y="1216434"/>
          <a:ext cx="12192000" cy="547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4463192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041476"/>
              </p:ext>
            </p:extLst>
          </p:nvPr>
        </p:nvGraphicFramePr>
        <p:xfrm>
          <a:off x="221673" y="2946511"/>
          <a:ext cx="11748654" cy="2813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kdörtgen 3"/>
          <p:cNvSpPr/>
          <p:nvPr/>
        </p:nvSpPr>
        <p:spPr>
          <a:xfrm>
            <a:off x="1357745" y="584445"/>
            <a:ext cx="10381674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just"/>
            <a:r>
              <a:rPr lang="en-US" sz="2800" dirty="0"/>
              <a:t>It is a very important finding that </a:t>
            </a:r>
            <a:r>
              <a:rPr lang="en-US" sz="2800" b="1" u="sng" dirty="0"/>
              <a:t>burnout, which is a factor that complicates the lives of </a:t>
            </a:r>
            <a:r>
              <a:rPr lang="tr-TR" sz="2800" b="1" u="sng" dirty="0" err="1"/>
              <a:t>AFMs</a:t>
            </a:r>
            <a:r>
              <a:rPr lang="en-US" sz="2800" dirty="0"/>
              <a:t>, is explained by </a:t>
            </a:r>
            <a:r>
              <a:rPr lang="en-US" sz="2800" b="1" u="sng" dirty="0"/>
              <a:t>the mental state at a rate of 26.4%.</a:t>
            </a:r>
            <a:endParaRPr lang="tr-TR" sz="28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ağa Bükülü Ok 4"/>
          <p:cNvSpPr/>
          <p:nvPr/>
        </p:nvSpPr>
        <p:spPr>
          <a:xfrm rot="20494378">
            <a:off x="316430" y="1428335"/>
            <a:ext cx="906173" cy="14111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64782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1511" y="1003290"/>
            <a:ext cx="10242959" cy="3132482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Fatalism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is thought to be a 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dysfunctional coping mechanism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not found to be significantly associated with burnout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691" y="4005757"/>
            <a:ext cx="5223633" cy="276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58760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165418551"/>
              </p:ext>
            </p:extLst>
          </p:nvPr>
        </p:nvGraphicFramePr>
        <p:xfrm>
          <a:off x="369116" y="394283"/>
          <a:ext cx="11367082" cy="606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173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76595" y="1048624"/>
            <a:ext cx="4050046" cy="1216403"/>
          </a:xfrm>
          <a:prstGeom prst="fram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200" b="1" dirty="0">
                <a:solidFill>
                  <a:schemeClr val="tx1"/>
                </a:solidFill>
                <a:latin typeface="+mn-lt"/>
              </a:rPr>
              <a:t>LIMITATIONS</a:t>
            </a:r>
          </a:p>
        </p:txBody>
      </p:sp>
      <p:sp>
        <p:nvSpPr>
          <p:cNvPr id="6" name="Oval Belirtme Çizgisi 5"/>
          <p:cNvSpPr/>
          <p:nvPr/>
        </p:nvSpPr>
        <p:spPr>
          <a:xfrm>
            <a:off x="205122" y="346814"/>
            <a:ext cx="5977053" cy="2334765"/>
          </a:xfrm>
          <a:prstGeom prst="wedgeEllipseCallout">
            <a:avLst/>
          </a:prstGeom>
          <a:solidFill>
            <a:srgbClr val="CCCC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This study was conducted with a relatively small number of participants.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0" y="3531765"/>
            <a:ext cx="12099073" cy="3092059"/>
          </a:xfrm>
          <a:prstGeom prst="fram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For this reason, different analysis techniques </a:t>
            </a:r>
            <a:r>
              <a:rPr lang="en-US" sz="2800" b="1" u="sng" dirty="0">
                <a:solidFill>
                  <a:schemeClr val="tx1"/>
                </a:solidFill>
                <a:latin typeface="+mn-lt"/>
              </a:rPr>
              <a:t>(hierarchical multiple regression analysis and correlation)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were used, since the required sample size (2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80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) for mediation analysis, which was planned to be used, could not be reached. </a:t>
            </a:r>
          </a:p>
        </p:txBody>
      </p:sp>
    </p:spTree>
    <p:extLst>
      <p:ext uri="{BB962C8B-B14F-4D97-AF65-F5344CB8AC3E}">
        <p14:creationId xmlns:p14="http://schemas.microsoft.com/office/powerpoint/2010/main" val="94354287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548735955"/>
              </p:ext>
            </p:extLst>
          </p:nvPr>
        </p:nvGraphicFramePr>
        <p:xfrm>
          <a:off x="178420" y="323385"/>
          <a:ext cx="11876048" cy="6278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9818" y="3800212"/>
            <a:ext cx="4305158" cy="23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43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2947" y="1266738"/>
            <a:ext cx="11786531" cy="508961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en-US" sz="2500" dirty="0" err="1">
                <a:solidFill>
                  <a:schemeClr val="tx1"/>
                </a:solidFill>
              </a:rPr>
              <a:t>Aypay</a:t>
            </a:r>
            <a:r>
              <a:rPr lang="en-US" sz="2500" dirty="0">
                <a:solidFill>
                  <a:schemeClr val="tx1"/>
                </a:solidFill>
              </a:rPr>
              <a:t>, A. (2010). Adaptation Study of the General Self-Efficacy Scale (GÖYÖ) into Turkish </a:t>
            </a:r>
            <a:r>
              <a:rPr lang="en-US" sz="2500" dirty="0" err="1">
                <a:solidFill>
                  <a:schemeClr val="tx1"/>
                </a:solidFill>
              </a:rPr>
              <a:t>İnönü</a:t>
            </a:r>
            <a:r>
              <a:rPr lang="en-US" sz="2500" dirty="0">
                <a:solidFill>
                  <a:schemeClr val="tx1"/>
                </a:solidFill>
              </a:rPr>
              <a:t> University Journal of Education Faculty, 11 (2), 113-131.</a:t>
            </a:r>
            <a:endParaRPr lang="tr-TR" sz="2500" dirty="0">
              <a:solidFill>
                <a:schemeClr val="tx1"/>
              </a:solidFill>
            </a:endParaRPr>
          </a:p>
          <a:p>
            <a:r>
              <a:rPr lang="en-US" sz="2500" dirty="0">
                <a:solidFill>
                  <a:schemeClr val="tx1"/>
                </a:solidFill>
              </a:rPr>
              <a:t>Bandura, A. (1977). Self-efficacy: Toward a unifying theory of behavioral change. Psychological Review, 84(2), 191-215.</a:t>
            </a:r>
          </a:p>
          <a:p>
            <a:r>
              <a:rPr lang="en-US" sz="2500" dirty="0">
                <a:solidFill>
                  <a:schemeClr val="tx1"/>
                </a:solidFill>
              </a:rPr>
              <a:t>Carey, M. P., &amp; Forsyth, A. D. (2009). Teaching tip sheet: Self-efficacy. American Psychological Association. </a:t>
            </a:r>
            <a:r>
              <a:rPr lang="en-US" sz="2500" dirty="0" err="1">
                <a:solidFill>
                  <a:schemeClr val="tx1"/>
                </a:solidFill>
              </a:rPr>
              <a:t>Retrived</a:t>
            </a:r>
            <a:r>
              <a:rPr lang="en-US" sz="2500" dirty="0">
                <a:solidFill>
                  <a:schemeClr val="tx1"/>
                </a:solidFill>
              </a:rPr>
              <a:t> from https://www.apa.org/pi/aids/resources/education/self-efficacy#:~:text=Self%2Defficacy%20refers%20to%20an,%2C%20behavior%2C%20and%20social%20environment. 25.05.2023</a:t>
            </a:r>
            <a:endParaRPr lang="tr-TR" sz="2500" dirty="0">
              <a:solidFill>
                <a:schemeClr val="tx1"/>
              </a:solidFill>
            </a:endParaRPr>
          </a:p>
          <a:p>
            <a:r>
              <a:rPr lang="tr-TR" sz="2500" dirty="0">
                <a:solidFill>
                  <a:schemeClr val="tx1"/>
                </a:solidFill>
              </a:rPr>
              <a:t>Church, S., </a:t>
            </a:r>
            <a:r>
              <a:rPr lang="tr-TR" sz="2500" dirty="0" err="1">
                <a:solidFill>
                  <a:schemeClr val="tx1"/>
                </a:solidFill>
              </a:rPr>
              <a:t>Bhatia</a:t>
            </a:r>
            <a:r>
              <a:rPr lang="tr-TR" sz="2500" dirty="0">
                <a:solidFill>
                  <a:schemeClr val="tx1"/>
                </a:solidFill>
              </a:rPr>
              <a:t>, U., </a:t>
            </a:r>
            <a:r>
              <a:rPr lang="tr-TR" sz="2500" dirty="0" err="1">
                <a:solidFill>
                  <a:schemeClr val="tx1"/>
                </a:solidFill>
              </a:rPr>
              <a:t>Velleman</a:t>
            </a:r>
            <a:r>
              <a:rPr lang="tr-TR" sz="2500" dirty="0">
                <a:solidFill>
                  <a:schemeClr val="tx1"/>
                </a:solidFill>
              </a:rPr>
              <a:t>, R., </a:t>
            </a:r>
            <a:r>
              <a:rPr lang="tr-TR" sz="2500" dirty="0" err="1">
                <a:solidFill>
                  <a:schemeClr val="tx1"/>
                </a:solidFill>
              </a:rPr>
              <a:t>Velleman</a:t>
            </a:r>
            <a:r>
              <a:rPr lang="tr-TR" sz="2500" dirty="0">
                <a:solidFill>
                  <a:schemeClr val="tx1"/>
                </a:solidFill>
              </a:rPr>
              <a:t>, G., </a:t>
            </a:r>
            <a:r>
              <a:rPr lang="tr-TR" sz="2500" dirty="0" err="1">
                <a:solidFill>
                  <a:schemeClr val="tx1"/>
                </a:solidFill>
              </a:rPr>
              <a:t>Orford</a:t>
            </a:r>
            <a:r>
              <a:rPr lang="tr-TR" sz="2500" dirty="0">
                <a:solidFill>
                  <a:schemeClr val="tx1"/>
                </a:solidFill>
              </a:rPr>
              <a:t>, J., </a:t>
            </a:r>
            <a:r>
              <a:rPr lang="tr-TR" sz="2500" dirty="0" err="1">
                <a:solidFill>
                  <a:schemeClr val="tx1"/>
                </a:solidFill>
              </a:rPr>
              <a:t>Rane</a:t>
            </a:r>
            <a:r>
              <a:rPr lang="tr-TR" sz="2500" dirty="0">
                <a:solidFill>
                  <a:schemeClr val="tx1"/>
                </a:solidFill>
              </a:rPr>
              <a:t>, A., &amp; Nadkarni, A. (2018). </a:t>
            </a:r>
            <a:r>
              <a:rPr lang="tr-TR" sz="2500" dirty="0" err="1">
                <a:solidFill>
                  <a:schemeClr val="tx1"/>
                </a:solidFill>
              </a:rPr>
              <a:t>Coping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strategies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and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support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structures</a:t>
            </a:r>
            <a:r>
              <a:rPr lang="tr-TR" sz="2500" dirty="0">
                <a:solidFill>
                  <a:schemeClr val="tx1"/>
                </a:solidFill>
              </a:rPr>
              <a:t> of </a:t>
            </a:r>
            <a:r>
              <a:rPr lang="tr-TR" sz="2500" dirty="0" err="1">
                <a:solidFill>
                  <a:schemeClr val="tx1"/>
                </a:solidFill>
              </a:rPr>
              <a:t>addiction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affected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families</a:t>
            </a:r>
            <a:r>
              <a:rPr lang="tr-TR" sz="2500" dirty="0">
                <a:solidFill>
                  <a:schemeClr val="tx1"/>
                </a:solidFill>
              </a:rPr>
              <a:t>: A </a:t>
            </a:r>
            <a:r>
              <a:rPr lang="tr-TR" sz="2500" dirty="0" err="1">
                <a:solidFill>
                  <a:schemeClr val="tx1"/>
                </a:solidFill>
              </a:rPr>
              <a:t>qualitative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study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from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Goa</a:t>
            </a:r>
            <a:r>
              <a:rPr lang="tr-TR" sz="2500" dirty="0">
                <a:solidFill>
                  <a:schemeClr val="tx1"/>
                </a:solidFill>
              </a:rPr>
              <a:t>, </a:t>
            </a:r>
            <a:r>
              <a:rPr lang="tr-TR" sz="2500" dirty="0" err="1">
                <a:solidFill>
                  <a:schemeClr val="tx1"/>
                </a:solidFill>
              </a:rPr>
              <a:t>India</a:t>
            </a:r>
            <a:r>
              <a:rPr lang="tr-TR" sz="2500" dirty="0">
                <a:solidFill>
                  <a:schemeClr val="tx1"/>
                </a:solidFill>
              </a:rPr>
              <a:t>. </a:t>
            </a:r>
            <a:r>
              <a:rPr lang="tr-TR" sz="2500" dirty="0" err="1">
                <a:solidFill>
                  <a:schemeClr val="tx1"/>
                </a:solidFill>
              </a:rPr>
              <a:t>Families</a:t>
            </a:r>
            <a:r>
              <a:rPr lang="tr-TR" sz="2500" dirty="0">
                <a:solidFill>
                  <a:schemeClr val="tx1"/>
                </a:solidFill>
              </a:rPr>
              <a:t>, </a:t>
            </a:r>
            <a:r>
              <a:rPr lang="tr-TR" sz="2500" dirty="0" err="1">
                <a:solidFill>
                  <a:schemeClr val="tx1"/>
                </a:solidFill>
              </a:rPr>
              <a:t>Systems</a:t>
            </a:r>
            <a:r>
              <a:rPr lang="tr-TR" sz="2500" dirty="0">
                <a:solidFill>
                  <a:schemeClr val="tx1"/>
                </a:solidFill>
              </a:rPr>
              <a:t>, &amp; </a:t>
            </a:r>
            <a:r>
              <a:rPr lang="tr-TR" sz="2500" dirty="0" err="1">
                <a:solidFill>
                  <a:schemeClr val="tx1"/>
                </a:solidFill>
              </a:rPr>
              <a:t>Health</a:t>
            </a:r>
            <a:r>
              <a:rPr lang="tr-TR" sz="2500" dirty="0">
                <a:solidFill>
                  <a:schemeClr val="tx1"/>
                </a:solidFill>
              </a:rPr>
              <a:t>, 36(2), 216.</a:t>
            </a:r>
          </a:p>
          <a:p>
            <a:r>
              <a:rPr lang="en-US" sz="2500" dirty="0" err="1">
                <a:solidFill>
                  <a:schemeClr val="tx1"/>
                </a:solidFill>
              </a:rPr>
              <a:t>Karaırmak</a:t>
            </a:r>
            <a:r>
              <a:rPr lang="en-US" sz="2500" dirty="0">
                <a:solidFill>
                  <a:schemeClr val="tx1"/>
                </a:solidFill>
              </a:rPr>
              <a:t> Ö (2007) Investigation of personal qualities contributing to psychological resilience among earthquake survivors: A model testing study (Doctoral thesis). Ankara, Middle East Technical University.</a:t>
            </a:r>
          </a:p>
          <a:p>
            <a:r>
              <a:rPr lang="tr-TR" sz="2500" dirty="0">
                <a:solidFill>
                  <a:schemeClr val="tx1"/>
                </a:solidFill>
              </a:rPr>
              <a:t>Nadkarni, A., </a:t>
            </a:r>
            <a:r>
              <a:rPr lang="tr-TR" sz="2500" dirty="0" err="1">
                <a:solidFill>
                  <a:schemeClr val="tx1"/>
                </a:solidFill>
              </a:rPr>
              <a:t>Dabholkar</a:t>
            </a:r>
            <a:r>
              <a:rPr lang="tr-TR" sz="2500" dirty="0">
                <a:solidFill>
                  <a:schemeClr val="tx1"/>
                </a:solidFill>
              </a:rPr>
              <a:t>, H., </a:t>
            </a:r>
            <a:r>
              <a:rPr lang="tr-TR" sz="2500" dirty="0" err="1">
                <a:solidFill>
                  <a:schemeClr val="tx1"/>
                </a:solidFill>
              </a:rPr>
              <a:t>McCambridge</a:t>
            </a:r>
            <a:r>
              <a:rPr lang="tr-TR" sz="2500" dirty="0">
                <a:solidFill>
                  <a:schemeClr val="tx1"/>
                </a:solidFill>
              </a:rPr>
              <a:t>, J., </a:t>
            </a:r>
            <a:r>
              <a:rPr lang="tr-TR" sz="2500" dirty="0" err="1">
                <a:solidFill>
                  <a:schemeClr val="tx1"/>
                </a:solidFill>
              </a:rPr>
              <a:t>Bhat</a:t>
            </a:r>
            <a:r>
              <a:rPr lang="tr-TR" sz="2500" dirty="0">
                <a:solidFill>
                  <a:schemeClr val="tx1"/>
                </a:solidFill>
              </a:rPr>
              <a:t>, B., Kumar, S., </a:t>
            </a:r>
            <a:r>
              <a:rPr lang="tr-TR" sz="2500" dirty="0" err="1">
                <a:solidFill>
                  <a:schemeClr val="tx1"/>
                </a:solidFill>
              </a:rPr>
              <a:t>Mohanraj</a:t>
            </a:r>
            <a:r>
              <a:rPr lang="tr-TR" sz="2500" dirty="0">
                <a:solidFill>
                  <a:schemeClr val="tx1"/>
                </a:solidFill>
              </a:rPr>
              <a:t>, R., ... &amp; </a:t>
            </a:r>
            <a:r>
              <a:rPr lang="tr-TR" sz="2500" dirty="0" err="1">
                <a:solidFill>
                  <a:schemeClr val="tx1"/>
                </a:solidFill>
              </a:rPr>
              <a:t>Patel</a:t>
            </a:r>
            <a:r>
              <a:rPr lang="tr-TR" sz="2500" dirty="0">
                <a:solidFill>
                  <a:schemeClr val="tx1"/>
                </a:solidFill>
              </a:rPr>
              <a:t>, V. (2013). </a:t>
            </a:r>
            <a:r>
              <a:rPr lang="tr-TR" sz="2500" dirty="0" err="1">
                <a:solidFill>
                  <a:schemeClr val="tx1"/>
                </a:solidFill>
              </a:rPr>
              <a:t>The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explanatory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models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and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coping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strategies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for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alcohol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use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disorders</a:t>
            </a:r>
            <a:r>
              <a:rPr lang="tr-TR" sz="2500" dirty="0">
                <a:solidFill>
                  <a:schemeClr val="tx1"/>
                </a:solidFill>
              </a:rPr>
              <a:t>: An </a:t>
            </a:r>
            <a:r>
              <a:rPr lang="tr-TR" sz="2500" dirty="0" err="1">
                <a:solidFill>
                  <a:schemeClr val="tx1"/>
                </a:solidFill>
              </a:rPr>
              <a:t>exploratory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qualitative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study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from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India</a:t>
            </a:r>
            <a:r>
              <a:rPr lang="tr-TR" sz="2500" dirty="0">
                <a:solidFill>
                  <a:schemeClr val="tx1"/>
                </a:solidFill>
              </a:rPr>
              <a:t>. </a:t>
            </a:r>
            <a:r>
              <a:rPr lang="tr-TR" sz="2500" dirty="0" err="1">
                <a:solidFill>
                  <a:schemeClr val="tx1"/>
                </a:solidFill>
              </a:rPr>
              <a:t>Asian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journal</a:t>
            </a:r>
            <a:r>
              <a:rPr lang="tr-TR" sz="2500" dirty="0">
                <a:solidFill>
                  <a:schemeClr val="tx1"/>
                </a:solidFill>
              </a:rPr>
              <a:t> of </a:t>
            </a:r>
            <a:r>
              <a:rPr lang="tr-TR" sz="2500" dirty="0" err="1">
                <a:solidFill>
                  <a:schemeClr val="tx1"/>
                </a:solidFill>
              </a:rPr>
              <a:t>psychiatry</a:t>
            </a:r>
            <a:r>
              <a:rPr lang="tr-TR" sz="2500" dirty="0">
                <a:solidFill>
                  <a:schemeClr val="tx1"/>
                </a:solidFill>
              </a:rPr>
              <a:t>, 6(6), 521-527.</a:t>
            </a:r>
          </a:p>
          <a:p>
            <a:r>
              <a:rPr lang="en-US" sz="2500" dirty="0">
                <a:solidFill>
                  <a:schemeClr val="tx1"/>
                </a:solidFill>
              </a:rPr>
              <a:t>Oral, T., &amp;amp; </a:t>
            </a:r>
            <a:r>
              <a:rPr lang="en-US" sz="2500" dirty="0" err="1">
                <a:solidFill>
                  <a:schemeClr val="tx1"/>
                </a:solidFill>
              </a:rPr>
              <a:t>Gunlu</a:t>
            </a:r>
            <a:r>
              <a:rPr lang="en-US" sz="2500" dirty="0">
                <a:solidFill>
                  <a:schemeClr val="tx1"/>
                </a:solidFill>
              </a:rPr>
              <a:t>, A. (2021). Adaptation of the Social Distancing Scale in the Covid-19 Era: Its Association with Depression, Anxiety, Stress, and Resilience in Turkey. International Journal of Mental Health and Addiction, 1-18. </a:t>
            </a:r>
          </a:p>
          <a:p>
            <a:r>
              <a:rPr lang="tr-TR" sz="2500" dirty="0" err="1">
                <a:solidFill>
                  <a:schemeClr val="tx1"/>
                </a:solidFill>
              </a:rPr>
              <a:t>Orford</a:t>
            </a:r>
            <a:r>
              <a:rPr lang="tr-TR" sz="2500" dirty="0">
                <a:solidFill>
                  <a:schemeClr val="tx1"/>
                </a:solidFill>
              </a:rPr>
              <a:t>, J., </a:t>
            </a:r>
            <a:r>
              <a:rPr lang="tr-TR" sz="2500" dirty="0" err="1">
                <a:solidFill>
                  <a:schemeClr val="tx1"/>
                </a:solidFill>
              </a:rPr>
              <a:t>Velleman</a:t>
            </a:r>
            <a:r>
              <a:rPr lang="tr-TR" sz="2500" dirty="0">
                <a:solidFill>
                  <a:schemeClr val="tx1"/>
                </a:solidFill>
              </a:rPr>
              <a:t>, R., </a:t>
            </a:r>
            <a:r>
              <a:rPr lang="tr-TR" sz="2500" dirty="0" err="1">
                <a:solidFill>
                  <a:schemeClr val="tx1"/>
                </a:solidFill>
              </a:rPr>
              <a:t>Natera</a:t>
            </a:r>
            <a:r>
              <a:rPr lang="tr-TR" sz="2500" dirty="0">
                <a:solidFill>
                  <a:schemeClr val="tx1"/>
                </a:solidFill>
              </a:rPr>
              <a:t>, G., </a:t>
            </a:r>
            <a:r>
              <a:rPr lang="tr-TR" sz="2500" dirty="0" err="1">
                <a:solidFill>
                  <a:schemeClr val="tx1"/>
                </a:solidFill>
              </a:rPr>
              <a:t>Templeton</a:t>
            </a:r>
            <a:r>
              <a:rPr lang="tr-TR" sz="2500" dirty="0">
                <a:solidFill>
                  <a:schemeClr val="tx1"/>
                </a:solidFill>
              </a:rPr>
              <a:t>, L., &amp; </a:t>
            </a:r>
            <a:r>
              <a:rPr lang="tr-TR" sz="2500" dirty="0" err="1">
                <a:solidFill>
                  <a:schemeClr val="tx1"/>
                </a:solidFill>
              </a:rPr>
              <a:t>Copello</a:t>
            </a:r>
            <a:r>
              <a:rPr lang="tr-TR" sz="2500" dirty="0">
                <a:solidFill>
                  <a:schemeClr val="tx1"/>
                </a:solidFill>
              </a:rPr>
              <a:t>, A. (2013). </a:t>
            </a:r>
            <a:r>
              <a:rPr lang="tr-TR" sz="2500" dirty="0" err="1">
                <a:solidFill>
                  <a:schemeClr val="tx1"/>
                </a:solidFill>
              </a:rPr>
              <a:t>Addiction</a:t>
            </a:r>
            <a:r>
              <a:rPr lang="tr-TR" sz="2500" dirty="0">
                <a:solidFill>
                  <a:schemeClr val="tx1"/>
                </a:solidFill>
              </a:rPr>
              <a:t> in </a:t>
            </a:r>
            <a:r>
              <a:rPr lang="tr-TR" sz="2500" dirty="0" err="1">
                <a:solidFill>
                  <a:schemeClr val="tx1"/>
                </a:solidFill>
              </a:rPr>
              <a:t>the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family</a:t>
            </a:r>
            <a:r>
              <a:rPr lang="tr-TR" sz="2500" dirty="0">
                <a:solidFill>
                  <a:schemeClr val="tx1"/>
                </a:solidFill>
              </a:rPr>
              <a:t> is a </a:t>
            </a:r>
            <a:r>
              <a:rPr lang="tr-TR" sz="2500" dirty="0" err="1">
                <a:solidFill>
                  <a:schemeClr val="tx1"/>
                </a:solidFill>
              </a:rPr>
              <a:t>major</a:t>
            </a:r>
            <a:r>
              <a:rPr lang="tr-TR" sz="2500" dirty="0">
                <a:solidFill>
                  <a:schemeClr val="tx1"/>
                </a:solidFill>
              </a:rPr>
              <a:t> but </a:t>
            </a:r>
            <a:r>
              <a:rPr lang="tr-TR" sz="2500" dirty="0" err="1">
                <a:solidFill>
                  <a:schemeClr val="tx1"/>
                </a:solidFill>
              </a:rPr>
              <a:t>neglected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contributor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to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the</a:t>
            </a:r>
            <a:r>
              <a:rPr lang="tr-TR" sz="2500" dirty="0">
                <a:solidFill>
                  <a:schemeClr val="tx1"/>
                </a:solidFill>
              </a:rPr>
              <a:t> global </a:t>
            </a:r>
            <a:r>
              <a:rPr lang="tr-TR" sz="2500" dirty="0" err="1">
                <a:solidFill>
                  <a:schemeClr val="tx1"/>
                </a:solidFill>
              </a:rPr>
              <a:t>burden</a:t>
            </a:r>
            <a:r>
              <a:rPr lang="tr-TR" sz="2500" dirty="0">
                <a:solidFill>
                  <a:schemeClr val="tx1"/>
                </a:solidFill>
              </a:rPr>
              <a:t> of </a:t>
            </a:r>
            <a:r>
              <a:rPr lang="tr-TR" sz="2500" dirty="0" err="1">
                <a:solidFill>
                  <a:schemeClr val="tx1"/>
                </a:solidFill>
              </a:rPr>
              <a:t>adult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ill-health</a:t>
            </a:r>
            <a:r>
              <a:rPr lang="tr-TR" sz="2500" dirty="0">
                <a:solidFill>
                  <a:schemeClr val="tx1"/>
                </a:solidFill>
              </a:rPr>
              <a:t>. </a:t>
            </a:r>
            <a:r>
              <a:rPr lang="tr-TR" sz="2500" dirty="0" err="1">
                <a:solidFill>
                  <a:schemeClr val="tx1"/>
                </a:solidFill>
              </a:rPr>
              <a:t>Social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science</a:t>
            </a:r>
            <a:r>
              <a:rPr lang="tr-TR" sz="2500" dirty="0">
                <a:solidFill>
                  <a:schemeClr val="tx1"/>
                </a:solidFill>
              </a:rPr>
              <a:t> &amp; </a:t>
            </a:r>
            <a:r>
              <a:rPr lang="tr-TR" sz="2500" dirty="0" err="1">
                <a:solidFill>
                  <a:schemeClr val="tx1"/>
                </a:solidFill>
              </a:rPr>
              <a:t>medicine</a:t>
            </a:r>
            <a:r>
              <a:rPr lang="tr-TR" sz="2500" dirty="0">
                <a:solidFill>
                  <a:schemeClr val="tx1"/>
                </a:solidFill>
              </a:rPr>
              <a:t>, 78, 70-77.</a:t>
            </a:r>
          </a:p>
          <a:p>
            <a:r>
              <a:rPr lang="en-US" sz="2500" dirty="0">
                <a:solidFill>
                  <a:schemeClr val="tx1"/>
                </a:solidFill>
              </a:rPr>
              <a:t>Pines, A. M. (2005). The burnout measure short version (BMS). International Journal of Stress Management, 12(1), 78-88.</a:t>
            </a:r>
          </a:p>
          <a:p>
            <a:r>
              <a:rPr lang="en-US" sz="2500" dirty="0" err="1">
                <a:solidFill>
                  <a:schemeClr val="tx1"/>
                </a:solidFill>
              </a:rPr>
              <a:t>Sarıçam</a:t>
            </a:r>
            <a:r>
              <a:rPr lang="en-US" sz="2500" dirty="0">
                <a:solidFill>
                  <a:schemeClr val="tx1"/>
                </a:solidFill>
              </a:rPr>
              <a:t>, H. (2018). The Psychometric Properties of Turkish Version of Depression Anxiety Stress Scale-21 (DASS-21) in Health Control and Clinical Samples.</a:t>
            </a:r>
          </a:p>
          <a:p>
            <a:r>
              <a:rPr lang="en-US" sz="2500" dirty="0" err="1">
                <a:solidFill>
                  <a:schemeClr val="tx1"/>
                </a:solidFill>
              </a:rPr>
              <a:t>Schoemann</a:t>
            </a:r>
            <a:r>
              <a:rPr lang="en-US" sz="2500" dirty="0">
                <a:solidFill>
                  <a:schemeClr val="tx1"/>
                </a:solidFill>
              </a:rPr>
              <a:t>, A. M., </a:t>
            </a:r>
            <a:r>
              <a:rPr lang="en-US" sz="2500" dirty="0" err="1">
                <a:solidFill>
                  <a:schemeClr val="tx1"/>
                </a:solidFill>
              </a:rPr>
              <a:t>Boulton</a:t>
            </a:r>
            <a:r>
              <a:rPr lang="en-US" sz="2500" dirty="0">
                <a:solidFill>
                  <a:schemeClr val="tx1"/>
                </a:solidFill>
              </a:rPr>
              <a:t>, A. J., &amp;amp; Short, S. D. (2017). Determining power and sample size for simple and complex mediation models. Social Psychological and Personality Science, 8(4), 379-386.</a:t>
            </a:r>
          </a:p>
          <a:p>
            <a:r>
              <a:rPr lang="en-US" sz="2500" dirty="0" err="1">
                <a:solidFill>
                  <a:schemeClr val="tx1"/>
                </a:solidFill>
              </a:rPr>
              <a:t>Shahid</a:t>
            </a:r>
            <a:r>
              <a:rPr lang="en-US" sz="2500" dirty="0">
                <a:solidFill>
                  <a:schemeClr val="tx1"/>
                </a:solidFill>
              </a:rPr>
              <a:t>, F., </a:t>
            </a:r>
            <a:r>
              <a:rPr lang="en-US" sz="2500" dirty="0" err="1">
                <a:solidFill>
                  <a:schemeClr val="tx1"/>
                </a:solidFill>
              </a:rPr>
              <a:t>Beshai</a:t>
            </a:r>
            <a:r>
              <a:rPr lang="en-US" sz="2500" dirty="0">
                <a:solidFill>
                  <a:schemeClr val="tx1"/>
                </a:solidFill>
              </a:rPr>
              <a:t>, S., &amp;amp; Del Rosario, N. (2020). Fatalism and depressive symptoms: active and passive forms of fatalism differentially predict depression. Journal of religion and </a:t>
            </a:r>
            <a:r>
              <a:rPr lang="tr-TR" sz="2500" dirty="0" err="1">
                <a:solidFill>
                  <a:schemeClr val="tx1"/>
                </a:solidFill>
              </a:rPr>
              <a:t>Health</a:t>
            </a:r>
            <a:r>
              <a:rPr lang="en-US" sz="2500" dirty="0">
                <a:solidFill>
                  <a:schemeClr val="tx1"/>
                </a:solidFill>
              </a:rPr>
              <a:t>, 59(6), 3211-3226.</a:t>
            </a:r>
          </a:p>
          <a:p>
            <a:r>
              <a:rPr lang="en-US" sz="2500" dirty="0" err="1">
                <a:solidFill>
                  <a:schemeClr val="tx1"/>
                </a:solidFill>
              </a:rPr>
              <a:t>Tümkaya</a:t>
            </a:r>
            <a:r>
              <a:rPr lang="en-US" sz="2500" dirty="0">
                <a:solidFill>
                  <a:schemeClr val="tx1"/>
                </a:solidFill>
              </a:rPr>
              <a:t>, S., </a:t>
            </a:r>
            <a:r>
              <a:rPr lang="en-US" sz="2500" dirty="0" err="1">
                <a:solidFill>
                  <a:schemeClr val="tx1"/>
                </a:solidFill>
              </a:rPr>
              <a:t>Sabahattin</a:t>
            </a:r>
            <a:r>
              <a:rPr lang="en-US" sz="2500" dirty="0">
                <a:solidFill>
                  <a:schemeClr val="tx1"/>
                </a:solidFill>
              </a:rPr>
              <a:t>, C. A. M., &amp; </a:t>
            </a:r>
            <a:r>
              <a:rPr lang="en-US" sz="2500" dirty="0" err="1">
                <a:solidFill>
                  <a:schemeClr val="tx1"/>
                </a:solidFill>
              </a:rPr>
              <a:t>Çavuşoğlu</a:t>
            </a:r>
            <a:r>
              <a:rPr lang="en-US" sz="2500" dirty="0">
                <a:solidFill>
                  <a:schemeClr val="tx1"/>
                </a:solidFill>
              </a:rPr>
              <a:t>, I. (2009). Turkish adaptation, validity and reliability study of the short version of the burnout scale. </a:t>
            </a:r>
            <a:r>
              <a:rPr lang="en-US" sz="2500" dirty="0" err="1">
                <a:solidFill>
                  <a:schemeClr val="tx1"/>
                </a:solidFill>
              </a:rPr>
              <a:t>Çukurova</a:t>
            </a:r>
            <a:r>
              <a:rPr lang="en-US" sz="2500" dirty="0">
                <a:solidFill>
                  <a:schemeClr val="tx1"/>
                </a:solidFill>
              </a:rPr>
              <a:t> University Journal of Social Sciences Institute, 18(1), 387-398.</a:t>
            </a:r>
          </a:p>
          <a:p>
            <a:r>
              <a:rPr lang="en-US" sz="2500" dirty="0">
                <a:solidFill>
                  <a:schemeClr val="tx1"/>
                </a:solidFill>
              </a:rPr>
              <a:t>World Medical Association (2013). World Medical Association Declaration of Helsinki: ethical principles for medical research involving human subjects. JAMA, 310(20), 2191-2194. doi:10.1001/jama.2013.281053 </a:t>
            </a:r>
          </a:p>
          <a:p>
            <a:r>
              <a:rPr lang="en-US" sz="2500" dirty="0">
                <a:solidFill>
                  <a:schemeClr val="tx1"/>
                </a:solidFill>
              </a:rPr>
              <a:t>Unger, A., &amp;amp; </a:t>
            </a:r>
            <a:r>
              <a:rPr lang="en-US" sz="2500" dirty="0" err="1">
                <a:solidFill>
                  <a:schemeClr val="tx1"/>
                </a:solidFill>
              </a:rPr>
              <a:t>Papastamatelou</a:t>
            </a:r>
            <a:r>
              <a:rPr lang="en-US" sz="2500" dirty="0">
                <a:solidFill>
                  <a:schemeClr val="tx1"/>
                </a:solidFill>
              </a:rPr>
              <a:t>, J. (2018). Differences in burnout proneness depend on time perspective–evidence from an occupational sample of industrial employees and MBA-students. Dialogues in Clinical Neuroscience &amp;amp; Mental Health, 1(1).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314658" y="6464077"/>
            <a:ext cx="6981597" cy="365125"/>
          </a:xfrm>
        </p:spPr>
        <p:txBody>
          <a:bodyPr/>
          <a:lstStyle/>
          <a:p>
            <a:r>
              <a:rPr lang="en-US" dirty="0"/>
              <a:t>Rotterdam Addiction and the Family International Conference, 15-17 June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AF2B-491E-43B4-9A12-77E704A0EB12}" type="slidenum">
              <a:rPr lang="tr-TR" smtClean="0"/>
              <a:t>32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3312901" y="494950"/>
            <a:ext cx="298511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3200" b="1" dirty="0"/>
              <a:t>REFERENCES </a:t>
            </a:r>
          </a:p>
        </p:txBody>
      </p:sp>
    </p:spTree>
    <p:extLst>
      <p:ext uri="{BB962C8B-B14F-4D97-AF65-F5344CB8AC3E}">
        <p14:creationId xmlns:p14="http://schemas.microsoft.com/office/powerpoint/2010/main" val="2344069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AF2B-491E-43B4-9A12-77E704A0EB12}" type="slidenum">
              <a:rPr lang="tr-TR" smtClean="0"/>
              <a:t>33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34" y="305361"/>
            <a:ext cx="10261204" cy="566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Yuvarlatılmış Dikdörtgen 7"/>
          <p:cNvSpPr/>
          <p:nvPr/>
        </p:nvSpPr>
        <p:spPr>
          <a:xfrm>
            <a:off x="4546833" y="914400"/>
            <a:ext cx="3071767" cy="87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THANK YOU </a:t>
            </a:r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515994" y="6356351"/>
            <a:ext cx="6981597" cy="365125"/>
          </a:xfrm>
        </p:spPr>
        <p:txBody>
          <a:bodyPr/>
          <a:lstStyle/>
          <a:p>
            <a:r>
              <a:rPr lang="en-US" dirty="0"/>
              <a:t>Rotterdam Addiction and the Family International Conference, 15-17 June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405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ulut 8"/>
          <p:cNvSpPr/>
          <p:nvPr/>
        </p:nvSpPr>
        <p:spPr>
          <a:xfrm>
            <a:off x="176463" y="746620"/>
            <a:ext cx="11598443" cy="516761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context, the aim of the research is to determine the 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between fatalism, mental state and burnout and self-efficacy and resilience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tr-T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AFMs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 determine whether these variables (mental state, self-efficacy, </a:t>
            </a:r>
            <a:r>
              <a:rPr lang="tr-T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resilience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fatalism) predict burnout.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91845" y="2340715"/>
            <a:ext cx="10909539" cy="37413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tr-TR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research is a </a:t>
            </a:r>
            <a:r>
              <a:rPr lang="en-US" b="1" u="sng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 and relational research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tr-TR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tr-TR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dependent variable of the study is burnout, and the </a:t>
            </a:r>
            <a:r>
              <a:rPr lang="en-US" b="1" u="sng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 variables 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US" b="1" u="sng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mental state, resilience, self-efficacy and fatalism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6745" y="639752"/>
            <a:ext cx="3693585" cy="755912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tr-TR" sz="32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210" y="66227"/>
            <a:ext cx="3800212" cy="227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8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35" y="320842"/>
            <a:ext cx="10877911" cy="775494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</a:t>
            </a:r>
            <a:r>
              <a:rPr lang="tr-T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6668" y="1570802"/>
            <a:ext cx="11566357" cy="40265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tr-TR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This study was conducted with AF</a:t>
            </a:r>
            <a:r>
              <a:rPr lang="tr-TR" dirty="0"/>
              <a:t>M</a:t>
            </a:r>
            <a:r>
              <a:rPr lang="en-US" dirty="0"/>
              <a:t>s of inpatients at Mersin </a:t>
            </a:r>
            <a:r>
              <a:rPr lang="en-US" dirty="0" err="1"/>
              <a:t>Toros</a:t>
            </a:r>
            <a:r>
              <a:rPr lang="en-US" dirty="0"/>
              <a:t> State Hospital Substance Abuse Treatment Center. </a:t>
            </a:r>
            <a:endParaRPr lang="tr-TR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b="1" u="sng" dirty="0"/>
              <a:t>Power analysis </a:t>
            </a:r>
            <a:r>
              <a:rPr lang="en-US" dirty="0"/>
              <a:t>was performed to determine the number of samples.</a:t>
            </a:r>
            <a:endParaRPr lang="tr-TR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Based o</a:t>
            </a:r>
            <a:r>
              <a:rPr lang="tr-TR" dirty="0"/>
              <a:t>n </a:t>
            </a:r>
            <a:r>
              <a:rPr lang="tr-TR" dirty="0" err="1"/>
              <a:t>power</a:t>
            </a:r>
            <a:r>
              <a:rPr lang="tr-TR" dirty="0"/>
              <a:t> </a:t>
            </a:r>
            <a:r>
              <a:rPr lang="tr-TR" dirty="0" err="1"/>
              <a:t>analysis</a:t>
            </a:r>
            <a:r>
              <a:rPr lang="en-US" dirty="0"/>
              <a:t>, it was determined that </a:t>
            </a:r>
            <a:r>
              <a:rPr lang="en-US" b="1" u="sng" dirty="0"/>
              <a:t>280 people were sufficient for the sample size at a power level of 0.90 and above</a:t>
            </a:r>
            <a:r>
              <a:rPr lang="en-US" dirty="0"/>
              <a:t>. </a:t>
            </a:r>
            <a:endParaRPr lang="tr-TR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1200" dirty="0" err="1"/>
              <a:t>Schoemann</a:t>
            </a:r>
            <a:r>
              <a:rPr lang="en-US" sz="1200" dirty="0"/>
              <a:t>, A. M., </a:t>
            </a:r>
            <a:r>
              <a:rPr lang="en-US" sz="1200" dirty="0" err="1"/>
              <a:t>Boulton</a:t>
            </a:r>
            <a:r>
              <a:rPr lang="en-US" sz="1200" dirty="0"/>
              <a:t>, A. J., &amp;amp; Short, S. D. (2017). Determining power and sample size for simple and complex mediation models. Social Psychological and Personality Science, 8(4), 379-386.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89023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35" y="320842"/>
            <a:ext cx="10877911" cy="775494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</a:t>
            </a:r>
            <a:r>
              <a:rPr lang="tr-T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2716" y="1315453"/>
            <a:ext cx="11774905" cy="5037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tr-TR" sz="3400" dirty="0"/>
          </a:p>
          <a:p>
            <a:pPr lvl="0" algn="just"/>
            <a:r>
              <a:rPr lang="en-US" sz="3000" dirty="0"/>
              <a:t>Preliminary analyzes of the study were conducted with 65 family members. </a:t>
            </a:r>
            <a:endParaRPr lang="tr-TR" sz="3000" dirty="0"/>
          </a:p>
          <a:p>
            <a:pPr lvl="0" algn="just"/>
            <a:r>
              <a:rPr lang="en-US" sz="3000" dirty="0"/>
              <a:t>After the </a:t>
            </a:r>
            <a:r>
              <a:rPr lang="en-US" sz="3000" b="1" u="sng" dirty="0" err="1"/>
              <a:t>Maraş</a:t>
            </a:r>
            <a:r>
              <a:rPr lang="en-US" sz="3000" b="1" u="sng" dirty="0"/>
              <a:t> earthquake </a:t>
            </a:r>
            <a:r>
              <a:rPr lang="en-US" sz="3000" dirty="0"/>
              <a:t>that took place in Turkey, many health professionals were sent to the earthquake area due to the earthquake victims' access to health services.</a:t>
            </a:r>
            <a:endParaRPr lang="tr-TR" sz="3000" dirty="0"/>
          </a:p>
          <a:p>
            <a:pPr lvl="0" algn="just"/>
            <a:r>
              <a:rPr lang="en-US" sz="3000" dirty="0"/>
              <a:t>Professionals working in the dependent clinic were also sent to other health centers. </a:t>
            </a:r>
            <a:endParaRPr lang="tr-TR" sz="3000" dirty="0"/>
          </a:p>
          <a:p>
            <a:pPr lvl="0" algn="just"/>
            <a:r>
              <a:rPr lang="en-US" sz="3000" dirty="0"/>
              <a:t>In this process, hospitalizations in the dependent clinic had to be suspended for a certain period of time. </a:t>
            </a:r>
            <a:endParaRPr lang="tr-TR" sz="3000" dirty="0"/>
          </a:p>
          <a:p>
            <a:pPr lvl="0" algn="just"/>
            <a:r>
              <a:rPr lang="en-US" sz="3000" dirty="0"/>
              <a:t>For this reason, </a:t>
            </a:r>
            <a:r>
              <a:rPr lang="en-US" sz="3000" b="1" u="sng" dirty="0"/>
              <a:t>65 family members </a:t>
            </a:r>
            <a:r>
              <a:rPr lang="en-US" sz="3000" dirty="0"/>
              <a:t>could be reached until the congress process. 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209459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094" y="256674"/>
            <a:ext cx="10877911" cy="80997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sz="3200" b="1" dirty="0">
                <a:latin typeface="Palatino Linotype" panose="02040502050505030304" pitchFamily="18" charset="0"/>
              </a:rPr>
              <a:t>Data Collection</a:t>
            </a:r>
            <a:endParaRPr lang="tr-TR" sz="32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514558"/>
              </p:ext>
            </p:extLst>
          </p:nvPr>
        </p:nvGraphicFramePr>
        <p:xfrm>
          <a:off x="192504" y="1267326"/>
          <a:ext cx="11897895" cy="547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43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703882"/>
              </p:ext>
            </p:extLst>
          </p:nvPr>
        </p:nvGraphicFramePr>
        <p:xfrm>
          <a:off x="561473" y="74997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105390" y="6356351"/>
            <a:ext cx="6008474" cy="365125"/>
          </a:xfrm>
        </p:spPr>
        <p:txBody>
          <a:bodyPr/>
          <a:lstStyle/>
          <a:p>
            <a:r>
              <a:rPr lang="en-US" dirty="0"/>
              <a:t>Rotterdam Addiction and the Family International Conference, 15-17 June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AF2B-491E-43B4-9A12-77E704A0EB1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747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2001</TotalTime>
  <Words>2886</Words>
  <Application>Microsoft Office PowerPoint</Application>
  <PresentationFormat>Widescreen</PresentationFormat>
  <Paragraphs>313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Üst Düzey</vt:lpstr>
      <vt:lpstr>PowerPoint Presentation</vt:lpstr>
      <vt:lpstr>PowerPoint Presentation</vt:lpstr>
      <vt:lpstr>PowerPoint Presentation</vt:lpstr>
      <vt:lpstr>PowerPoint Presentation</vt:lpstr>
      <vt:lpstr>Methods</vt:lpstr>
      <vt:lpstr>Sample and design</vt:lpstr>
      <vt:lpstr>Sample and design</vt:lpstr>
      <vt:lpstr>Data Collection</vt:lpstr>
      <vt:lpstr>PowerPoint Presentation</vt:lpstr>
      <vt:lpstr>Fatalism Tendency Scale</vt:lpstr>
      <vt:lpstr>Connor-Davidson Resilience Scale Short Form</vt:lpstr>
      <vt:lpstr>Depression Anxiety Stress Scale (DASS 21)</vt:lpstr>
      <vt:lpstr>General Self-Efficacy Scale</vt:lpstr>
      <vt:lpstr>Burnout Scale Short Form</vt:lpstr>
      <vt:lpstr> Ethical Consideration</vt:lpstr>
      <vt:lpstr>PowerPoint Presentation</vt:lpstr>
      <vt:lpstr>RESULTS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3. Hierarchical regression analysis with burnout as a dependent variable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MADDE BAĞIMLISI OLAN BİREYLERİ İYİLEŞTİRME VE GÜÇLENDİRMEDE PSİKİYATRİ HEMŞİRELERİ NELER YAPIYOR? </dc:title>
  <dc:creator>zelihay</dc:creator>
  <cp:lastModifiedBy>Namen, D.M. van (Dorine)</cp:lastModifiedBy>
  <cp:revision>150</cp:revision>
  <dcterms:created xsi:type="dcterms:W3CDTF">2018-11-06T15:11:25Z</dcterms:created>
  <dcterms:modified xsi:type="dcterms:W3CDTF">2023-06-02T15:30:01Z</dcterms:modified>
</cp:coreProperties>
</file>