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8288000" cy="10287000"/>
  <p:notesSz cx="6858000" cy="9144000"/>
  <p:embeddedFontLst>
    <p:embeddedFont>
      <p:font typeface="Calibri" panose="020F0502020204030204" pitchFamily="34" charset="0"/>
      <p:regular r:id="rId23"/>
      <p:bold r:id="rId24"/>
      <p:italic r:id="rId25"/>
      <p:boldItalic r:id="rId26"/>
    </p:embeddedFont>
    <p:embeddedFont>
      <p:font typeface="DM Sans" pitchFamily="2" charset="77"/>
      <p:regular r:id="rId27"/>
    </p:embeddedFont>
    <p:embeddedFont>
      <p:font typeface="DM Sans Bold" pitchFamily="2" charset="77"/>
      <p:regular r:id="rId28"/>
      <p:bold r:id="rId29"/>
    </p:embeddedFont>
    <p:embeddedFont>
      <p:font typeface="DM Sans Bold Italics" pitchFamily="2" charset="77"/>
      <p:regular r:id="rId30"/>
      <p:bold r:id="rId31"/>
      <p:italic r:id="rId32"/>
      <p:boldItalic r:id="rId33"/>
    </p:embeddedFont>
    <p:embeddedFont>
      <p:font typeface="Nunito" pitchFamily="2" charset="77"/>
      <p:regular r:id="rId34"/>
      <p:bold r:id="rId35"/>
    </p:embeddedFont>
    <p:embeddedFont>
      <p:font typeface="Nunito Bold" pitchFamily="2" charset="77"/>
      <p:regular r:id="rId36"/>
      <p:bold r:id="rId37"/>
    </p:embeddedFont>
    <p:embeddedFont>
      <p:font typeface="Nunito Bold Italics" pitchFamily="2" charset="77"/>
      <p:regular r:id="rId38"/>
      <p:bold r:id="rId39"/>
      <p:italic r:id="rId40"/>
      <p:boldItalic r:id="rId41"/>
    </p:embeddedFont>
    <p:embeddedFont>
      <p:font typeface="Nunito Semi-Bold" pitchFamily="2" charset="77"/>
      <p:regular r:id="rId42"/>
      <p:bold r:id="rId43"/>
    </p:embeddedFont>
    <p:embeddedFont>
      <p:font typeface="Nunito Semi-Bold Italics" pitchFamily="2" charset="77"/>
      <p:regular r:id="rId44"/>
      <p:bold r:id="rId45"/>
      <p:italic r:id="rId46"/>
      <p:bold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4619" autoAdjust="0"/>
  </p:normalViewPr>
  <p:slideViewPr>
    <p:cSldViewPr>
      <p:cViewPr varScale="1">
        <p:scale>
          <a:sx n="73" d="100"/>
          <a:sy n="73" d="100"/>
        </p:scale>
        <p:origin x="680"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font" Target="fonts/font25.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7.fntdata"/><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font" Target="fonts/font2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4" Type="http://schemas.openxmlformats.org/officeDocument/2006/relationships/font" Target="fonts/font2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font" Target="fonts/font24.fntdata"/><Relationship Id="rId20" Type="http://schemas.openxmlformats.org/officeDocument/2006/relationships/slide" Target="slides/slide19.xml"/><Relationship Id="rId41"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5/8/26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5/8/26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5/8/26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5/8/26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F3F2"/>
        </a:solidFill>
        <a:effectLst/>
      </p:bgPr>
    </p:bg>
    <p:spTree>
      <p:nvGrpSpPr>
        <p:cNvPr id="1" name=""/>
        <p:cNvGrpSpPr/>
        <p:nvPr/>
      </p:nvGrpSpPr>
      <p:grpSpPr>
        <a:xfrm>
          <a:off x="0" y="0"/>
          <a:ext cx="0" cy="0"/>
          <a:chOff x="0" y="0"/>
          <a:chExt cx="0" cy="0"/>
        </a:xfrm>
      </p:grpSpPr>
      <p:grpSp>
        <p:nvGrpSpPr>
          <p:cNvPr id="2" name="Group 2"/>
          <p:cNvGrpSpPr/>
          <p:nvPr/>
        </p:nvGrpSpPr>
        <p:grpSpPr>
          <a:xfrm>
            <a:off x="12351300" y="49408"/>
            <a:ext cx="6298650" cy="10188184"/>
            <a:chOff x="0" y="0"/>
            <a:chExt cx="975826" cy="1578416"/>
          </a:xfrm>
        </p:grpSpPr>
        <p:sp>
          <p:nvSpPr>
            <p:cNvPr id="3" name="Freeform 3"/>
            <p:cNvSpPr/>
            <p:nvPr/>
          </p:nvSpPr>
          <p:spPr>
            <a:xfrm rot="144000">
              <a:off x="-32621" y="-19739"/>
              <a:ext cx="1041067" cy="1617895"/>
            </a:xfrm>
            <a:custGeom>
              <a:avLst/>
              <a:gdLst/>
              <a:ahLst/>
              <a:cxnLst/>
              <a:rect l="l" t="t" r="r" b="b"/>
              <a:pathLst>
                <a:path w="1041067" h="1617895">
                  <a:moveTo>
                    <a:pt x="0" y="40863"/>
                  </a:moveTo>
                  <a:lnTo>
                    <a:pt x="974970" y="0"/>
                  </a:lnTo>
                  <a:lnTo>
                    <a:pt x="1041067" y="1577031"/>
                  </a:lnTo>
                  <a:lnTo>
                    <a:pt x="66098" y="1617895"/>
                  </a:lnTo>
                  <a:close/>
                </a:path>
              </a:pathLst>
            </a:custGeom>
            <a:blipFill>
              <a:blip r:embed="rId2"/>
              <a:stretch>
                <a:fillRect l="-59919" r="-47039"/>
              </a:stretch>
            </a:blipFill>
          </p:spPr>
        </p:sp>
      </p:grpSp>
      <p:grpSp>
        <p:nvGrpSpPr>
          <p:cNvPr id="4" name="Group 4"/>
          <p:cNvGrpSpPr/>
          <p:nvPr/>
        </p:nvGrpSpPr>
        <p:grpSpPr>
          <a:xfrm>
            <a:off x="0" y="-1"/>
            <a:ext cx="18669000" cy="1859541"/>
            <a:chOff x="0" y="0"/>
            <a:chExt cx="4816593" cy="421201"/>
          </a:xfrm>
        </p:grpSpPr>
        <p:sp>
          <p:nvSpPr>
            <p:cNvPr id="5" name="Freeform 5"/>
            <p:cNvSpPr/>
            <p:nvPr/>
          </p:nvSpPr>
          <p:spPr>
            <a:xfrm>
              <a:off x="0" y="0"/>
              <a:ext cx="4816592" cy="421201"/>
            </a:xfrm>
            <a:custGeom>
              <a:avLst/>
              <a:gdLst/>
              <a:ahLst/>
              <a:cxnLst/>
              <a:rect l="l" t="t" r="r" b="b"/>
              <a:pathLst>
                <a:path w="4816592" h="421201">
                  <a:moveTo>
                    <a:pt x="0" y="0"/>
                  </a:moveTo>
                  <a:lnTo>
                    <a:pt x="4816592" y="0"/>
                  </a:lnTo>
                  <a:lnTo>
                    <a:pt x="4816592" y="421201"/>
                  </a:lnTo>
                  <a:lnTo>
                    <a:pt x="0" y="421201"/>
                  </a:lnTo>
                  <a:close/>
                </a:path>
              </a:pathLst>
            </a:custGeom>
            <a:solidFill>
              <a:srgbClr val="065267"/>
            </a:solidFill>
          </p:spPr>
        </p:sp>
        <p:sp>
          <p:nvSpPr>
            <p:cNvPr id="6" name="TextBox 6"/>
            <p:cNvSpPr txBox="1"/>
            <p:nvPr/>
          </p:nvSpPr>
          <p:spPr>
            <a:xfrm>
              <a:off x="0" y="-28575"/>
              <a:ext cx="4816593" cy="449776"/>
            </a:xfrm>
            <a:prstGeom prst="rect">
              <a:avLst/>
            </a:prstGeom>
          </p:spPr>
          <p:txBody>
            <a:bodyPr lIns="50800" tIns="50800" rIns="50800" bIns="50800" rtlCol="0" anchor="ctr"/>
            <a:lstStyle/>
            <a:p>
              <a:pPr algn="ctr">
                <a:lnSpc>
                  <a:spcPts val="2785"/>
                </a:lnSpc>
              </a:pPr>
              <a:endParaRPr/>
            </a:p>
          </p:txBody>
        </p:sp>
      </p:grpSp>
      <p:sp>
        <p:nvSpPr>
          <p:cNvPr id="7" name="TextBox 7"/>
          <p:cNvSpPr txBox="1"/>
          <p:nvPr/>
        </p:nvSpPr>
        <p:spPr>
          <a:xfrm>
            <a:off x="1215808" y="5855421"/>
            <a:ext cx="9277727" cy="1035447"/>
          </a:xfrm>
          <a:prstGeom prst="rect">
            <a:avLst/>
          </a:prstGeom>
        </p:spPr>
        <p:txBody>
          <a:bodyPr lIns="0" tIns="0" rIns="0" bIns="0" rtlCol="0" anchor="t">
            <a:spAutoFit/>
          </a:bodyPr>
          <a:lstStyle/>
          <a:p>
            <a:pPr algn="l">
              <a:lnSpc>
                <a:spcPts val="4236"/>
              </a:lnSpc>
            </a:pPr>
            <a:r>
              <a:rPr lang="en-US" sz="2699" b="1">
                <a:solidFill>
                  <a:srgbClr val="065267"/>
                </a:solidFill>
                <a:latin typeface="DM Sans Bold"/>
                <a:ea typeface="DM Sans Bold"/>
                <a:cs typeface="DM Sans Bold"/>
                <a:sym typeface="DM Sans Bold"/>
              </a:rPr>
              <a:t>Addiction and the Family International Network</a:t>
            </a:r>
          </a:p>
          <a:p>
            <a:pPr algn="l">
              <a:lnSpc>
                <a:spcPts val="4236"/>
              </a:lnSpc>
            </a:pPr>
            <a:r>
              <a:rPr lang="en-US" sz="2699">
                <a:solidFill>
                  <a:srgbClr val="065267"/>
                </a:solidFill>
                <a:latin typeface="DM Sans"/>
                <a:ea typeface="DM Sans"/>
                <a:cs typeface="DM Sans"/>
                <a:sym typeface="DM Sans"/>
              </a:rPr>
              <a:t>Webinar Series, May 12, 2026</a:t>
            </a:r>
          </a:p>
        </p:txBody>
      </p:sp>
      <p:sp>
        <p:nvSpPr>
          <p:cNvPr id="8" name="TextBox 8"/>
          <p:cNvSpPr txBox="1"/>
          <p:nvPr/>
        </p:nvSpPr>
        <p:spPr>
          <a:xfrm>
            <a:off x="1215808" y="2352784"/>
            <a:ext cx="10470755" cy="3060670"/>
          </a:xfrm>
          <a:prstGeom prst="rect">
            <a:avLst/>
          </a:prstGeom>
        </p:spPr>
        <p:txBody>
          <a:bodyPr lIns="0" tIns="0" rIns="0" bIns="0" rtlCol="0" anchor="t">
            <a:spAutoFit/>
          </a:bodyPr>
          <a:lstStyle/>
          <a:p>
            <a:pPr algn="l">
              <a:lnSpc>
                <a:spcPts val="6126"/>
              </a:lnSpc>
            </a:pPr>
            <a:r>
              <a:rPr lang="en-US" sz="4376" b="1">
                <a:solidFill>
                  <a:srgbClr val="065267"/>
                </a:solidFill>
                <a:latin typeface="DM Sans Bold"/>
                <a:ea typeface="DM Sans Bold"/>
                <a:cs typeface="DM Sans Bold"/>
                <a:sym typeface="DM Sans Bold"/>
              </a:rPr>
              <a:t>A QUALITATIVE STUDY ON THE DILEMMAS OF 'TOUGH LOVE' AND TOXIC DRUGS IN BRITISH COLUMBIA, CANADA </a:t>
            </a:r>
          </a:p>
        </p:txBody>
      </p:sp>
      <p:sp>
        <p:nvSpPr>
          <p:cNvPr id="9" name="TextBox 9"/>
          <p:cNvSpPr txBox="1"/>
          <p:nvPr/>
        </p:nvSpPr>
        <p:spPr>
          <a:xfrm>
            <a:off x="913022" y="589465"/>
            <a:ext cx="11076328" cy="564146"/>
          </a:xfrm>
          <a:prstGeom prst="rect">
            <a:avLst/>
          </a:prstGeom>
        </p:spPr>
        <p:txBody>
          <a:bodyPr lIns="0" tIns="0" rIns="0" bIns="0" rtlCol="0" anchor="t">
            <a:spAutoFit/>
          </a:bodyPr>
          <a:lstStyle/>
          <a:p>
            <a:pPr algn="ctr">
              <a:lnSpc>
                <a:spcPts val="4605"/>
              </a:lnSpc>
              <a:spcBef>
                <a:spcPct val="0"/>
              </a:spcBef>
            </a:pPr>
            <a:r>
              <a:rPr lang="en-US" sz="3289" b="1" i="1">
                <a:solidFill>
                  <a:srgbClr val="F7F3F2"/>
                </a:solidFill>
                <a:latin typeface="Nunito Bold Italics"/>
                <a:ea typeface="Nunito Bold Italics"/>
                <a:cs typeface="Nunito Bold Italics"/>
                <a:sym typeface="Nunito Bold Italics"/>
              </a:rPr>
              <a:t>“I don’t know what we should have done differently...”</a:t>
            </a:r>
          </a:p>
        </p:txBody>
      </p:sp>
      <p:sp>
        <p:nvSpPr>
          <p:cNvPr id="10" name="TextBox 10"/>
          <p:cNvSpPr txBox="1"/>
          <p:nvPr/>
        </p:nvSpPr>
        <p:spPr>
          <a:xfrm>
            <a:off x="2602850" y="7395767"/>
            <a:ext cx="8319849" cy="2173376"/>
          </a:xfrm>
          <a:prstGeom prst="rect">
            <a:avLst/>
          </a:prstGeom>
        </p:spPr>
        <p:txBody>
          <a:bodyPr lIns="0" tIns="0" rIns="0" bIns="0" rtlCol="0" anchor="t">
            <a:spAutoFit/>
          </a:bodyPr>
          <a:lstStyle/>
          <a:p>
            <a:pPr algn="l">
              <a:lnSpc>
                <a:spcPts val="3451"/>
              </a:lnSpc>
            </a:pPr>
            <a:r>
              <a:rPr lang="en-US" sz="2200" b="1">
                <a:solidFill>
                  <a:srgbClr val="065267"/>
                </a:solidFill>
                <a:latin typeface="DM Sans Bold"/>
                <a:ea typeface="DM Sans Bold"/>
                <a:cs typeface="DM Sans Bold"/>
                <a:sym typeface="DM Sans Bold"/>
              </a:rPr>
              <a:t>Dr. Amy Salmon</a:t>
            </a:r>
            <a:r>
              <a:rPr lang="en-US" sz="2200">
                <a:solidFill>
                  <a:srgbClr val="065267"/>
                </a:solidFill>
                <a:latin typeface="DM Sans"/>
                <a:ea typeface="DM Sans"/>
                <a:cs typeface="DM Sans"/>
                <a:sym typeface="DM Sans"/>
              </a:rPr>
              <a:t>, University of British Colubmia, Centre for Advancing Health Outcomes</a:t>
            </a:r>
          </a:p>
          <a:p>
            <a:pPr algn="l">
              <a:lnSpc>
                <a:spcPts val="3451"/>
              </a:lnSpc>
            </a:pPr>
            <a:r>
              <a:rPr lang="en-US" sz="2200" b="1">
                <a:solidFill>
                  <a:srgbClr val="065267"/>
                </a:solidFill>
                <a:latin typeface="DM Sans Bold"/>
                <a:ea typeface="DM Sans Bold"/>
                <a:cs typeface="DM Sans Bold"/>
                <a:sym typeface="DM Sans Bold"/>
              </a:rPr>
              <a:t>Dr. Steve Esau</a:t>
            </a:r>
            <a:r>
              <a:rPr lang="en-US" sz="2200">
                <a:solidFill>
                  <a:srgbClr val="065267"/>
                </a:solidFill>
                <a:latin typeface="DM Sans"/>
                <a:ea typeface="DM Sans"/>
                <a:cs typeface="DM Sans"/>
                <a:sym typeface="DM Sans"/>
              </a:rPr>
              <a:t>, Pacific Community Resources Society</a:t>
            </a:r>
          </a:p>
          <a:p>
            <a:pPr algn="l">
              <a:lnSpc>
                <a:spcPts val="3451"/>
              </a:lnSpc>
            </a:pPr>
            <a:r>
              <a:rPr lang="en-US" sz="2200" b="1">
                <a:solidFill>
                  <a:srgbClr val="065267"/>
                </a:solidFill>
                <a:latin typeface="DM Sans Bold"/>
                <a:ea typeface="DM Sans Bold"/>
                <a:cs typeface="DM Sans Bold"/>
                <a:sym typeface="DM Sans Bold"/>
              </a:rPr>
              <a:t>Jennifer Hawkins</a:t>
            </a:r>
            <a:r>
              <a:rPr lang="en-US" sz="2200">
                <a:solidFill>
                  <a:srgbClr val="065267"/>
                </a:solidFill>
                <a:latin typeface="DM Sans"/>
                <a:ea typeface="DM Sans"/>
                <a:cs typeface="DM Sans"/>
                <a:sym typeface="DM Sans"/>
              </a:rPr>
              <a:t>, Centre for Advancing Health Outcomes </a:t>
            </a:r>
          </a:p>
          <a:p>
            <a:pPr algn="l">
              <a:lnSpc>
                <a:spcPts val="3451"/>
              </a:lnSpc>
            </a:pPr>
            <a:r>
              <a:rPr lang="en-US" sz="2200" b="1">
                <a:solidFill>
                  <a:srgbClr val="065267"/>
                </a:solidFill>
                <a:latin typeface="DM Sans Bold"/>
                <a:ea typeface="DM Sans Bold"/>
                <a:cs typeface="DM Sans Bold"/>
                <a:sym typeface="DM Sans Bold"/>
              </a:rPr>
              <a:t>Mike Sikora</a:t>
            </a:r>
            <a:r>
              <a:rPr lang="en-US" sz="2200">
                <a:solidFill>
                  <a:srgbClr val="065267"/>
                </a:solidFill>
                <a:latin typeface="DM Sans"/>
                <a:ea typeface="DM Sans"/>
                <a:cs typeface="DM Sans"/>
                <a:sym typeface="DM Sans"/>
              </a:rPr>
              <a:t>, City of Abbotsford</a:t>
            </a:r>
          </a:p>
        </p:txBody>
      </p:sp>
      <p:grpSp>
        <p:nvGrpSpPr>
          <p:cNvPr id="11" name="Group 11"/>
          <p:cNvGrpSpPr/>
          <p:nvPr/>
        </p:nvGrpSpPr>
        <p:grpSpPr>
          <a:xfrm>
            <a:off x="1196758" y="7481492"/>
            <a:ext cx="1043825" cy="1043825"/>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65267"/>
            </a:solidFill>
          </p:spPr>
        </p:sp>
        <p:sp>
          <p:nvSpPr>
            <p:cNvPr id="13" name="TextBox 13"/>
            <p:cNvSpPr txBox="1"/>
            <p:nvPr/>
          </p:nvSpPr>
          <p:spPr>
            <a:xfrm>
              <a:off x="76200" y="47625"/>
              <a:ext cx="660400" cy="688975"/>
            </a:xfrm>
            <a:prstGeom prst="rect">
              <a:avLst/>
            </a:prstGeom>
          </p:spPr>
          <p:txBody>
            <a:bodyPr lIns="50800" tIns="50800" rIns="50800" bIns="50800" rtlCol="0" anchor="ctr"/>
            <a:lstStyle/>
            <a:p>
              <a:pPr algn="ctr">
                <a:lnSpc>
                  <a:spcPts val="2785"/>
                </a:lnSpc>
              </a:pPr>
              <a:endParaRPr/>
            </a:p>
          </p:txBody>
        </p:sp>
      </p:grpSp>
      <p:sp>
        <p:nvSpPr>
          <p:cNvPr id="14" name="Freeform 14"/>
          <p:cNvSpPr/>
          <p:nvPr/>
        </p:nvSpPr>
        <p:spPr>
          <a:xfrm>
            <a:off x="1440615" y="7871961"/>
            <a:ext cx="556112" cy="262889"/>
          </a:xfrm>
          <a:custGeom>
            <a:avLst/>
            <a:gdLst/>
            <a:ahLst/>
            <a:cxnLst/>
            <a:rect l="l" t="t" r="r" b="b"/>
            <a:pathLst>
              <a:path w="556112" h="262889">
                <a:moveTo>
                  <a:pt x="0" y="0"/>
                </a:moveTo>
                <a:lnTo>
                  <a:pt x="556112" y="0"/>
                </a:lnTo>
                <a:lnTo>
                  <a:pt x="556112" y="262889"/>
                </a:lnTo>
                <a:lnTo>
                  <a:pt x="0" y="2628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F3F2"/>
        </a:solidFill>
        <a:effectLst/>
      </p:bgPr>
    </p:bg>
    <p:spTree>
      <p:nvGrpSpPr>
        <p:cNvPr id="1" name=""/>
        <p:cNvGrpSpPr/>
        <p:nvPr/>
      </p:nvGrpSpPr>
      <p:grpSpPr>
        <a:xfrm>
          <a:off x="0" y="0"/>
          <a:ext cx="0" cy="0"/>
          <a:chOff x="0" y="0"/>
          <a:chExt cx="0" cy="0"/>
        </a:xfrm>
      </p:grpSpPr>
      <p:grpSp>
        <p:nvGrpSpPr>
          <p:cNvPr id="2" name="Group 2"/>
          <p:cNvGrpSpPr/>
          <p:nvPr/>
        </p:nvGrpSpPr>
        <p:grpSpPr>
          <a:xfrm>
            <a:off x="858356" y="1887396"/>
            <a:ext cx="6408337" cy="1339297"/>
            <a:chOff x="0" y="0"/>
            <a:chExt cx="1687793" cy="352737"/>
          </a:xfrm>
        </p:grpSpPr>
        <p:sp>
          <p:nvSpPr>
            <p:cNvPr id="3" name="Freeform 3"/>
            <p:cNvSpPr/>
            <p:nvPr/>
          </p:nvSpPr>
          <p:spPr>
            <a:xfrm>
              <a:off x="0" y="0"/>
              <a:ext cx="1687793" cy="352737"/>
            </a:xfrm>
            <a:custGeom>
              <a:avLst/>
              <a:gdLst/>
              <a:ahLst/>
              <a:cxnLst/>
              <a:rect l="l" t="t" r="r" b="b"/>
              <a:pathLst>
                <a:path w="1687793" h="352737">
                  <a:moveTo>
                    <a:pt x="0" y="0"/>
                  </a:moveTo>
                  <a:lnTo>
                    <a:pt x="1687793" y="0"/>
                  </a:lnTo>
                  <a:lnTo>
                    <a:pt x="1687793" y="352737"/>
                  </a:lnTo>
                  <a:lnTo>
                    <a:pt x="0" y="352737"/>
                  </a:lnTo>
                  <a:close/>
                </a:path>
              </a:pathLst>
            </a:custGeom>
            <a:solidFill>
              <a:srgbClr val="0A85A0"/>
            </a:solidFill>
          </p:spPr>
        </p:sp>
        <p:sp>
          <p:nvSpPr>
            <p:cNvPr id="4" name="TextBox 4"/>
            <p:cNvSpPr txBox="1"/>
            <p:nvPr/>
          </p:nvSpPr>
          <p:spPr>
            <a:xfrm>
              <a:off x="0" y="-28575"/>
              <a:ext cx="1687793" cy="381312"/>
            </a:xfrm>
            <a:prstGeom prst="rect">
              <a:avLst/>
            </a:prstGeom>
          </p:spPr>
          <p:txBody>
            <a:bodyPr lIns="50800" tIns="50800" rIns="50800" bIns="50800" rtlCol="0" anchor="ctr"/>
            <a:lstStyle/>
            <a:p>
              <a:pPr algn="ctr">
                <a:lnSpc>
                  <a:spcPts val="2785"/>
                </a:lnSpc>
              </a:pPr>
              <a:endParaRPr/>
            </a:p>
          </p:txBody>
        </p:sp>
      </p:grpSp>
      <p:grpSp>
        <p:nvGrpSpPr>
          <p:cNvPr id="5" name="Group 5"/>
          <p:cNvGrpSpPr/>
          <p:nvPr/>
        </p:nvGrpSpPr>
        <p:grpSpPr>
          <a:xfrm>
            <a:off x="603005" y="3714988"/>
            <a:ext cx="1009968" cy="1009968"/>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19050" cap="sq">
              <a:solidFill>
                <a:srgbClr val="0A85A0"/>
              </a:solidFill>
              <a:prstDash val="solid"/>
              <a:miter/>
            </a:ln>
          </p:spPr>
        </p:sp>
        <p:sp>
          <p:nvSpPr>
            <p:cNvPr id="7" name="TextBox 7"/>
            <p:cNvSpPr txBox="1"/>
            <p:nvPr/>
          </p:nvSpPr>
          <p:spPr>
            <a:xfrm>
              <a:off x="76200" y="47625"/>
              <a:ext cx="660400" cy="688975"/>
            </a:xfrm>
            <a:prstGeom prst="rect">
              <a:avLst/>
            </a:prstGeom>
          </p:spPr>
          <p:txBody>
            <a:bodyPr lIns="50800" tIns="50800" rIns="50800" bIns="50800" rtlCol="0" anchor="ctr"/>
            <a:lstStyle/>
            <a:p>
              <a:pPr algn="ctr">
                <a:lnSpc>
                  <a:spcPts val="2785"/>
                </a:lnSpc>
              </a:pPr>
              <a:endParaRPr/>
            </a:p>
          </p:txBody>
        </p:sp>
      </p:grpSp>
      <p:grpSp>
        <p:nvGrpSpPr>
          <p:cNvPr id="8" name="Group 8"/>
          <p:cNvGrpSpPr/>
          <p:nvPr/>
        </p:nvGrpSpPr>
        <p:grpSpPr>
          <a:xfrm>
            <a:off x="593480" y="6306185"/>
            <a:ext cx="1009968" cy="1009968"/>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19050" cap="sq">
              <a:solidFill>
                <a:srgbClr val="0A85A0"/>
              </a:solidFill>
              <a:prstDash val="solid"/>
              <a:miter/>
            </a:ln>
          </p:spPr>
        </p:sp>
        <p:sp>
          <p:nvSpPr>
            <p:cNvPr id="10" name="TextBox 10"/>
            <p:cNvSpPr txBox="1"/>
            <p:nvPr/>
          </p:nvSpPr>
          <p:spPr>
            <a:xfrm>
              <a:off x="76200" y="47625"/>
              <a:ext cx="660400" cy="688975"/>
            </a:xfrm>
            <a:prstGeom prst="rect">
              <a:avLst/>
            </a:prstGeom>
          </p:spPr>
          <p:txBody>
            <a:bodyPr lIns="50800" tIns="50800" rIns="50800" bIns="50800" rtlCol="0" anchor="ctr"/>
            <a:lstStyle/>
            <a:p>
              <a:pPr algn="ctr">
                <a:lnSpc>
                  <a:spcPts val="2785"/>
                </a:lnSpc>
              </a:pPr>
              <a:endParaRPr/>
            </a:p>
          </p:txBody>
        </p:sp>
      </p:grpSp>
      <p:grpSp>
        <p:nvGrpSpPr>
          <p:cNvPr id="11" name="Group 11"/>
          <p:cNvGrpSpPr/>
          <p:nvPr/>
        </p:nvGrpSpPr>
        <p:grpSpPr>
          <a:xfrm>
            <a:off x="0" y="-86449"/>
            <a:ext cx="18288000" cy="1973844"/>
            <a:chOff x="0" y="0"/>
            <a:chExt cx="4816593" cy="519860"/>
          </a:xfrm>
        </p:grpSpPr>
        <p:sp>
          <p:nvSpPr>
            <p:cNvPr id="12" name="Freeform 12"/>
            <p:cNvSpPr/>
            <p:nvPr/>
          </p:nvSpPr>
          <p:spPr>
            <a:xfrm>
              <a:off x="0" y="0"/>
              <a:ext cx="4816592" cy="519860"/>
            </a:xfrm>
            <a:custGeom>
              <a:avLst/>
              <a:gdLst/>
              <a:ahLst/>
              <a:cxnLst/>
              <a:rect l="l" t="t" r="r" b="b"/>
              <a:pathLst>
                <a:path w="4816592" h="519860">
                  <a:moveTo>
                    <a:pt x="0" y="0"/>
                  </a:moveTo>
                  <a:lnTo>
                    <a:pt x="4816592" y="0"/>
                  </a:lnTo>
                  <a:lnTo>
                    <a:pt x="4816592" y="519860"/>
                  </a:lnTo>
                  <a:lnTo>
                    <a:pt x="0" y="519860"/>
                  </a:lnTo>
                  <a:close/>
                </a:path>
              </a:pathLst>
            </a:custGeom>
            <a:solidFill>
              <a:srgbClr val="065267"/>
            </a:solidFill>
          </p:spPr>
        </p:sp>
        <p:sp>
          <p:nvSpPr>
            <p:cNvPr id="13" name="TextBox 13"/>
            <p:cNvSpPr txBox="1"/>
            <p:nvPr/>
          </p:nvSpPr>
          <p:spPr>
            <a:xfrm>
              <a:off x="0" y="-28575"/>
              <a:ext cx="4816593" cy="548435"/>
            </a:xfrm>
            <a:prstGeom prst="rect">
              <a:avLst/>
            </a:prstGeom>
          </p:spPr>
          <p:txBody>
            <a:bodyPr lIns="50800" tIns="50800" rIns="50800" bIns="50800" rtlCol="0" anchor="ctr"/>
            <a:lstStyle/>
            <a:p>
              <a:pPr algn="ctr">
                <a:lnSpc>
                  <a:spcPts val="2785"/>
                </a:lnSpc>
              </a:pPr>
              <a:endParaRPr/>
            </a:p>
          </p:txBody>
        </p:sp>
      </p:grpSp>
      <p:sp>
        <p:nvSpPr>
          <p:cNvPr id="14" name="Freeform 14"/>
          <p:cNvSpPr/>
          <p:nvPr/>
        </p:nvSpPr>
        <p:spPr>
          <a:xfrm>
            <a:off x="7266694" y="1887396"/>
            <a:ext cx="11021306" cy="7361529"/>
          </a:xfrm>
          <a:custGeom>
            <a:avLst/>
            <a:gdLst/>
            <a:ahLst/>
            <a:cxnLst/>
            <a:rect l="l" t="t" r="r" b="b"/>
            <a:pathLst>
              <a:path w="11021306" h="7361529">
                <a:moveTo>
                  <a:pt x="0" y="0"/>
                </a:moveTo>
                <a:lnTo>
                  <a:pt x="11021306" y="0"/>
                </a:lnTo>
                <a:lnTo>
                  <a:pt x="11021306" y="7361529"/>
                </a:lnTo>
                <a:lnTo>
                  <a:pt x="0" y="7361529"/>
                </a:lnTo>
                <a:lnTo>
                  <a:pt x="0" y="0"/>
                </a:lnTo>
                <a:close/>
              </a:path>
            </a:pathLst>
          </a:custGeom>
          <a:blipFill>
            <a:blip r:embed="rId2"/>
            <a:stretch>
              <a:fillRect t="-715" b="-715"/>
            </a:stretch>
          </a:blipFill>
        </p:spPr>
      </p:sp>
      <p:sp>
        <p:nvSpPr>
          <p:cNvPr id="15" name="TextBox 15"/>
          <p:cNvSpPr txBox="1"/>
          <p:nvPr/>
        </p:nvSpPr>
        <p:spPr>
          <a:xfrm>
            <a:off x="1103226" y="1939570"/>
            <a:ext cx="6163467" cy="1144611"/>
          </a:xfrm>
          <a:prstGeom prst="rect">
            <a:avLst/>
          </a:prstGeom>
        </p:spPr>
        <p:txBody>
          <a:bodyPr lIns="0" tIns="0" rIns="0" bIns="0" rtlCol="0" anchor="t">
            <a:spAutoFit/>
          </a:bodyPr>
          <a:lstStyle/>
          <a:p>
            <a:pPr algn="l">
              <a:lnSpc>
                <a:spcPts val="4632"/>
              </a:lnSpc>
            </a:pPr>
            <a:r>
              <a:rPr lang="en-US" sz="3308" b="1">
                <a:solidFill>
                  <a:srgbClr val="FFFFFF"/>
                </a:solidFill>
                <a:latin typeface="DM Sans Bold"/>
                <a:ea typeface="DM Sans Bold"/>
                <a:cs typeface="DM Sans Bold"/>
                <a:sym typeface="DM Sans Bold"/>
              </a:rPr>
              <a:t>SECONDARYANALYSIS:</a:t>
            </a:r>
          </a:p>
          <a:p>
            <a:pPr algn="l">
              <a:lnSpc>
                <a:spcPts val="4632"/>
              </a:lnSpc>
            </a:pPr>
            <a:r>
              <a:rPr lang="en-US" sz="3308" b="1">
                <a:solidFill>
                  <a:srgbClr val="FFFFFF"/>
                </a:solidFill>
                <a:latin typeface="DM Sans Bold"/>
                <a:ea typeface="DM Sans Bold"/>
                <a:cs typeface="DM Sans Bold"/>
                <a:sym typeface="DM Sans Bold"/>
              </a:rPr>
              <a:t>TOUGH LOVE</a:t>
            </a:r>
          </a:p>
        </p:txBody>
      </p:sp>
      <p:sp>
        <p:nvSpPr>
          <p:cNvPr id="16" name="TextBox 16"/>
          <p:cNvSpPr txBox="1"/>
          <p:nvPr/>
        </p:nvSpPr>
        <p:spPr>
          <a:xfrm>
            <a:off x="2083875" y="4377014"/>
            <a:ext cx="4851093" cy="1568810"/>
          </a:xfrm>
          <a:prstGeom prst="rect">
            <a:avLst/>
          </a:prstGeom>
        </p:spPr>
        <p:txBody>
          <a:bodyPr lIns="0" tIns="0" rIns="0" bIns="0" rtlCol="0" anchor="t">
            <a:spAutoFit/>
          </a:bodyPr>
          <a:lstStyle/>
          <a:p>
            <a:pPr algn="l">
              <a:lnSpc>
                <a:spcPts val="4236"/>
              </a:lnSpc>
            </a:pPr>
            <a:r>
              <a:rPr lang="en-US" sz="2699">
                <a:solidFill>
                  <a:srgbClr val="0A85A0"/>
                </a:solidFill>
                <a:latin typeface="DM Sans"/>
                <a:ea typeface="DM Sans"/>
                <a:cs typeface="DM Sans"/>
                <a:sym typeface="DM Sans"/>
              </a:rPr>
              <a:t>&gt; Purposive and snowball sampling</a:t>
            </a:r>
          </a:p>
          <a:p>
            <a:pPr algn="l">
              <a:lnSpc>
                <a:spcPts val="4236"/>
              </a:lnSpc>
            </a:pPr>
            <a:r>
              <a:rPr lang="en-US" sz="2699">
                <a:solidFill>
                  <a:srgbClr val="0A85A0"/>
                </a:solidFill>
                <a:latin typeface="DM Sans"/>
                <a:ea typeface="DM Sans"/>
                <a:cs typeface="DM Sans"/>
                <a:sym typeface="DM Sans"/>
              </a:rPr>
              <a:t>&gt; 22 participants</a:t>
            </a:r>
          </a:p>
        </p:txBody>
      </p:sp>
      <p:sp>
        <p:nvSpPr>
          <p:cNvPr id="17" name="TextBox 17"/>
          <p:cNvSpPr txBox="1"/>
          <p:nvPr/>
        </p:nvSpPr>
        <p:spPr>
          <a:xfrm>
            <a:off x="1869898" y="3765109"/>
            <a:ext cx="6467993" cy="564280"/>
          </a:xfrm>
          <a:prstGeom prst="rect">
            <a:avLst/>
          </a:prstGeom>
        </p:spPr>
        <p:txBody>
          <a:bodyPr lIns="0" tIns="0" rIns="0" bIns="0" rtlCol="0" anchor="t">
            <a:spAutoFit/>
          </a:bodyPr>
          <a:lstStyle/>
          <a:p>
            <a:pPr algn="l">
              <a:lnSpc>
                <a:spcPts val="4707"/>
              </a:lnSpc>
            </a:pPr>
            <a:r>
              <a:rPr lang="en-US" sz="3000" b="1">
                <a:solidFill>
                  <a:srgbClr val="065267"/>
                </a:solidFill>
                <a:latin typeface="DM Sans Bold"/>
                <a:ea typeface="DM Sans Bold"/>
                <a:cs typeface="DM Sans Bold"/>
                <a:sym typeface="DM Sans Bold"/>
              </a:rPr>
              <a:t>Data Collection</a:t>
            </a:r>
          </a:p>
        </p:txBody>
      </p:sp>
      <p:sp>
        <p:nvSpPr>
          <p:cNvPr id="18" name="TextBox 18"/>
          <p:cNvSpPr txBox="1"/>
          <p:nvPr/>
        </p:nvSpPr>
        <p:spPr>
          <a:xfrm>
            <a:off x="593480" y="3818903"/>
            <a:ext cx="1009968" cy="725939"/>
          </a:xfrm>
          <a:prstGeom prst="rect">
            <a:avLst/>
          </a:prstGeom>
        </p:spPr>
        <p:txBody>
          <a:bodyPr lIns="0" tIns="0" rIns="0" bIns="0" rtlCol="0" anchor="t">
            <a:spAutoFit/>
          </a:bodyPr>
          <a:lstStyle/>
          <a:p>
            <a:pPr algn="ctr">
              <a:lnSpc>
                <a:spcPts val="6169"/>
              </a:lnSpc>
            </a:pPr>
            <a:r>
              <a:rPr lang="en-US" sz="3932">
                <a:solidFill>
                  <a:srgbClr val="065267"/>
                </a:solidFill>
                <a:latin typeface="DM Sans"/>
                <a:ea typeface="DM Sans"/>
                <a:cs typeface="DM Sans"/>
                <a:sym typeface="DM Sans"/>
              </a:rPr>
              <a:t>01</a:t>
            </a:r>
          </a:p>
        </p:txBody>
      </p:sp>
      <p:sp>
        <p:nvSpPr>
          <p:cNvPr id="19" name="TextBox 19"/>
          <p:cNvSpPr txBox="1"/>
          <p:nvPr/>
        </p:nvSpPr>
        <p:spPr>
          <a:xfrm>
            <a:off x="2083875" y="7026400"/>
            <a:ext cx="4680420" cy="2635300"/>
          </a:xfrm>
          <a:prstGeom prst="rect">
            <a:avLst/>
          </a:prstGeom>
        </p:spPr>
        <p:txBody>
          <a:bodyPr lIns="0" tIns="0" rIns="0" bIns="0" rtlCol="0" anchor="t">
            <a:spAutoFit/>
          </a:bodyPr>
          <a:lstStyle/>
          <a:p>
            <a:pPr algn="l">
              <a:lnSpc>
                <a:spcPts val="4244"/>
              </a:lnSpc>
            </a:pPr>
            <a:r>
              <a:rPr lang="en-US" sz="2704">
                <a:solidFill>
                  <a:srgbClr val="0A85A0"/>
                </a:solidFill>
                <a:latin typeface="DM Sans"/>
                <a:ea typeface="DM Sans"/>
                <a:cs typeface="DM Sans"/>
                <a:sym typeface="DM Sans"/>
              </a:rPr>
              <a:t>&gt; Six researchers</a:t>
            </a:r>
          </a:p>
          <a:p>
            <a:pPr algn="l">
              <a:lnSpc>
                <a:spcPts val="4244"/>
              </a:lnSpc>
            </a:pPr>
            <a:r>
              <a:rPr lang="en-US" sz="2704">
                <a:solidFill>
                  <a:srgbClr val="0A85A0"/>
                </a:solidFill>
                <a:latin typeface="DM Sans"/>
                <a:ea typeface="DM Sans"/>
                <a:cs typeface="DM Sans"/>
                <a:sym typeface="DM Sans"/>
              </a:rPr>
              <a:t>&gt; Social constructivist lens</a:t>
            </a:r>
          </a:p>
          <a:p>
            <a:pPr algn="l">
              <a:lnSpc>
                <a:spcPts val="4244"/>
              </a:lnSpc>
            </a:pPr>
            <a:r>
              <a:rPr lang="en-US" sz="2704">
                <a:solidFill>
                  <a:srgbClr val="0A85A0"/>
                </a:solidFill>
                <a:latin typeface="DM Sans"/>
                <a:ea typeface="DM Sans"/>
                <a:cs typeface="DM Sans"/>
                <a:sym typeface="DM Sans"/>
              </a:rPr>
              <a:t>&gt; Reflexive thematic analysis</a:t>
            </a:r>
          </a:p>
          <a:p>
            <a:pPr algn="l">
              <a:lnSpc>
                <a:spcPts val="4244"/>
              </a:lnSpc>
            </a:pPr>
            <a:r>
              <a:rPr lang="en-US" sz="2704">
                <a:solidFill>
                  <a:srgbClr val="0A85A0"/>
                </a:solidFill>
                <a:latin typeface="DM Sans"/>
                <a:ea typeface="DM Sans"/>
                <a:cs typeface="DM Sans"/>
                <a:sym typeface="DM Sans"/>
              </a:rPr>
              <a:t>&gt; Collaborative development of themes</a:t>
            </a:r>
          </a:p>
        </p:txBody>
      </p:sp>
      <p:sp>
        <p:nvSpPr>
          <p:cNvPr id="20" name="TextBox 20"/>
          <p:cNvSpPr txBox="1"/>
          <p:nvPr/>
        </p:nvSpPr>
        <p:spPr>
          <a:xfrm>
            <a:off x="1869898" y="6414495"/>
            <a:ext cx="6467993" cy="564280"/>
          </a:xfrm>
          <a:prstGeom prst="rect">
            <a:avLst/>
          </a:prstGeom>
        </p:spPr>
        <p:txBody>
          <a:bodyPr lIns="0" tIns="0" rIns="0" bIns="0" rtlCol="0" anchor="t">
            <a:spAutoFit/>
          </a:bodyPr>
          <a:lstStyle/>
          <a:p>
            <a:pPr algn="l">
              <a:lnSpc>
                <a:spcPts val="4707"/>
              </a:lnSpc>
            </a:pPr>
            <a:r>
              <a:rPr lang="en-US" sz="3000" b="1">
                <a:solidFill>
                  <a:srgbClr val="065267"/>
                </a:solidFill>
                <a:latin typeface="DM Sans Bold"/>
                <a:ea typeface="DM Sans Bold"/>
                <a:cs typeface="DM Sans Bold"/>
                <a:sym typeface="DM Sans Bold"/>
              </a:rPr>
              <a:t>Tough Love Data Analysis</a:t>
            </a:r>
          </a:p>
        </p:txBody>
      </p:sp>
      <p:sp>
        <p:nvSpPr>
          <p:cNvPr id="21" name="TextBox 21"/>
          <p:cNvSpPr txBox="1"/>
          <p:nvPr/>
        </p:nvSpPr>
        <p:spPr>
          <a:xfrm>
            <a:off x="583955" y="6410099"/>
            <a:ext cx="1009968" cy="725913"/>
          </a:xfrm>
          <a:prstGeom prst="rect">
            <a:avLst/>
          </a:prstGeom>
        </p:spPr>
        <p:txBody>
          <a:bodyPr lIns="0" tIns="0" rIns="0" bIns="0" rtlCol="0" anchor="t">
            <a:spAutoFit/>
          </a:bodyPr>
          <a:lstStyle/>
          <a:p>
            <a:pPr algn="ctr">
              <a:lnSpc>
                <a:spcPts val="6169"/>
              </a:lnSpc>
            </a:pPr>
            <a:r>
              <a:rPr lang="en-US" sz="3932">
                <a:solidFill>
                  <a:srgbClr val="065267"/>
                </a:solidFill>
                <a:latin typeface="DM Sans"/>
                <a:ea typeface="DM Sans"/>
                <a:cs typeface="DM Sans"/>
                <a:sym typeface="DM Sans"/>
              </a:rPr>
              <a:t>02</a:t>
            </a:r>
          </a:p>
        </p:txBody>
      </p:sp>
      <p:sp>
        <p:nvSpPr>
          <p:cNvPr id="22" name="TextBox 22"/>
          <p:cNvSpPr txBox="1"/>
          <p:nvPr/>
        </p:nvSpPr>
        <p:spPr>
          <a:xfrm>
            <a:off x="858356" y="517516"/>
            <a:ext cx="5729223" cy="927119"/>
          </a:xfrm>
          <a:prstGeom prst="rect">
            <a:avLst/>
          </a:prstGeom>
        </p:spPr>
        <p:txBody>
          <a:bodyPr lIns="0" tIns="0" rIns="0" bIns="0" rtlCol="0" anchor="t">
            <a:spAutoFit/>
          </a:bodyPr>
          <a:lstStyle/>
          <a:p>
            <a:pPr algn="l">
              <a:lnSpc>
                <a:spcPts val="7699"/>
              </a:lnSpc>
            </a:pPr>
            <a:r>
              <a:rPr lang="en-US" sz="5499" b="1">
                <a:solidFill>
                  <a:srgbClr val="FFFFFF"/>
                </a:solidFill>
                <a:latin typeface="DM Sans Bold"/>
                <a:ea typeface="DM Sans Bold"/>
                <a:cs typeface="DM Sans Bold"/>
                <a:sym typeface="DM Sans Bold"/>
              </a:rPr>
              <a:t>METHODS</a:t>
            </a:r>
          </a:p>
        </p:txBody>
      </p:sp>
      <p:sp>
        <p:nvSpPr>
          <p:cNvPr id="23" name="TextBox 23"/>
          <p:cNvSpPr txBox="1"/>
          <p:nvPr/>
        </p:nvSpPr>
        <p:spPr>
          <a:xfrm>
            <a:off x="7339298" y="9353063"/>
            <a:ext cx="10793122" cy="607751"/>
          </a:xfrm>
          <a:prstGeom prst="rect">
            <a:avLst/>
          </a:prstGeom>
        </p:spPr>
        <p:txBody>
          <a:bodyPr lIns="0" tIns="0" rIns="0" bIns="0" rtlCol="0" anchor="t">
            <a:spAutoFit/>
          </a:bodyPr>
          <a:lstStyle/>
          <a:p>
            <a:pPr algn="just">
              <a:lnSpc>
                <a:spcPts val="1679"/>
              </a:lnSpc>
              <a:spcBef>
                <a:spcPct val="0"/>
              </a:spcBef>
            </a:pPr>
            <a:r>
              <a:rPr lang="en-US" sz="1200" b="1">
                <a:solidFill>
                  <a:srgbClr val="000000"/>
                </a:solidFill>
                <a:latin typeface="Nunito Semi-Bold"/>
                <a:ea typeface="Nunito Semi-Bold"/>
                <a:cs typeface="Nunito Semi-Bold"/>
                <a:sym typeface="Nunito Semi-Bold"/>
              </a:rPr>
              <a:t>Hawkins, J., Salmon, A., Fernando, S., Battle, C., Esau, S., Snyder, D., &amp; Sikora, M. (2026). ‘I don’t know what we should have done differently’: A qualitative study on the dilemmas of ‘tough love’ and toxic drugs in British Columbia, Canada. Drugs: Education, Prevention and Policy, 33(2), 156–165. https://doi.org/10.1080/09687637.2025.2493140</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F3F2"/>
        </a:solidFill>
        <a:effectLst/>
      </p:bgPr>
    </p:bg>
    <p:spTree>
      <p:nvGrpSpPr>
        <p:cNvPr id="1" name=""/>
        <p:cNvGrpSpPr/>
        <p:nvPr/>
      </p:nvGrpSpPr>
      <p:grpSpPr>
        <a:xfrm>
          <a:off x="0" y="0"/>
          <a:ext cx="0" cy="0"/>
          <a:chOff x="0" y="0"/>
          <a:chExt cx="0" cy="0"/>
        </a:xfrm>
      </p:grpSpPr>
      <p:grpSp>
        <p:nvGrpSpPr>
          <p:cNvPr id="2" name="Group 2"/>
          <p:cNvGrpSpPr/>
          <p:nvPr/>
        </p:nvGrpSpPr>
        <p:grpSpPr>
          <a:xfrm>
            <a:off x="920970" y="1973844"/>
            <a:ext cx="9137874" cy="835621"/>
            <a:chOff x="0" y="0"/>
            <a:chExt cx="2406683" cy="220081"/>
          </a:xfrm>
        </p:grpSpPr>
        <p:sp>
          <p:nvSpPr>
            <p:cNvPr id="3" name="Freeform 3"/>
            <p:cNvSpPr/>
            <p:nvPr/>
          </p:nvSpPr>
          <p:spPr>
            <a:xfrm>
              <a:off x="0" y="0"/>
              <a:ext cx="2406683" cy="220081"/>
            </a:xfrm>
            <a:custGeom>
              <a:avLst/>
              <a:gdLst/>
              <a:ahLst/>
              <a:cxnLst/>
              <a:rect l="l" t="t" r="r" b="b"/>
              <a:pathLst>
                <a:path w="2406683" h="220081">
                  <a:moveTo>
                    <a:pt x="0" y="0"/>
                  </a:moveTo>
                  <a:lnTo>
                    <a:pt x="2406683" y="0"/>
                  </a:lnTo>
                  <a:lnTo>
                    <a:pt x="2406683" y="220081"/>
                  </a:lnTo>
                  <a:lnTo>
                    <a:pt x="0" y="220081"/>
                  </a:lnTo>
                  <a:close/>
                </a:path>
              </a:pathLst>
            </a:custGeom>
            <a:solidFill>
              <a:srgbClr val="0A85A0"/>
            </a:solidFill>
          </p:spPr>
        </p:sp>
        <p:sp>
          <p:nvSpPr>
            <p:cNvPr id="4" name="TextBox 4"/>
            <p:cNvSpPr txBox="1"/>
            <p:nvPr/>
          </p:nvSpPr>
          <p:spPr>
            <a:xfrm>
              <a:off x="0" y="-28575"/>
              <a:ext cx="2406683" cy="248656"/>
            </a:xfrm>
            <a:prstGeom prst="rect">
              <a:avLst/>
            </a:prstGeom>
          </p:spPr>
          <p:txBody>
            <a:bodyPr lIns="50800" tIns="50800" rIns="50800" bIns="50800" rtlCol="0" anchor="ctr"/>
            <a:lstStyle/>
            <a:p>
              <a:pPr algn="ctr">
                <a:lnSpc>
                  <a:spcPts val="2785"/>
                </a:lnSpc>
              </a:pPr>
              <a:endParaRPr/>
            </a:p>
          </p:txBody>
        </p:sp>
      </p:grpSp>
      <p:grpSp>
        <p:nvGrpSpPr>
          <p:cNvPr id="5" name="Group 5"/>
          <p:cNvGrpSpPr/>
          <p:nvPr/>
        </p:nvGrpSpPr>
        <p:grpSpPr>
          <a:xfrm>
            <a:off x="10793037" y="0"/>
            <a:ext cx="7494963" cy="1973844"/>
            <a:chOff x="0" y="0"/>
            <a:chExt cx="1973982" cy="519860"/>
          </a:xfrm>
        </p:grpSpPr>
        <p:sp>
          <p:nvSpPr>
            <p:cNvPr id="6" name="Freeform 6"/>
            <p:cNvSpPr/>
            <p:nvPr/>
          </p:nvSpPr>
          <p:spPr>
            <a:xfrm>
              <a:off x="0" y="0"/>
              <a:ext cx="1973982" cy="519860"/>
            </a:xfrm>
            <a:custGeom>
              <a:avLst/>
              <a:gdLst/>
              <a:ahLst/>
              <a:cxnLst/>
              <a:rect l="l" t="t" r="r" b="b"/>
              <a:pathLst>
                <a:path w="1973982" h="519860">
                  <a:moveTo>
                    <a:pt x="0" y="0"/>
                  </a:moveTo>
                  <a:lnTo>
                    <a:pt x="1973982" y="0"/>
                  </a:lnTo>
                  <a:lnTo>
                    <a:pt x="1973982" y="519860"/>
                  </a:lnTo>
                  <a:lnTo>
                    <a:pt x="0" y="519860"/>
                  </a:lnTo>
                  <a:close/>
                </a:path>
              </a:pathLst>
            </a:custGeom>
            <a:solidFill>
              <a:srgbClr val="065267"/>
            </a:solidFill>
          </p:spPr>
        </p:sp>
        <p:sp>
          <p:nvSpPr>
            <p:cNvPr id="7" name="TextBox 7"/>
            <p:cNvSpPr txBox="1"/>
            <p:nvPr/>
          </p:nvSpPr>
          <p:spPr>
            <a:xfrm>
              <a:off x="0" y="-28575"/>
              <a:ext cx="1973982" cy="548435"/>
            </a:xfrm>
            <a:prstGeom prst="rect">
              <a:avLst/>
            </a:prstGeom>
          </p:spPr>
          <p:txBody>
            <a:bodyPr lIns="50800" tIns="50800" rIns="50800" bIns="50800" rtlCol="0" anchor="ctr"/>
            <a:lstStyle/>
            <a:p>
              <a:pPr algn="ctr">
                <a:lnSpc>
                  <a:spcPts val="2785"/>
                </a:lnSpc>
              </a:pPr>
              <a:endParaRPr/>
            </a:p>
          </p:txBody>
        </p:sp>
      </p:grpSp>
      <p:grpSp>
        <p:nvGrpSpPr>
          <p:cNvPr id="8" name="Group 8"/>
          <p:cNvGrpSpPr/>
          <p:nvPr/>
        </p:nvGrpSpPr>
        <p:grpSpPr>
          <a:xfrm>
            <a:off x="930495" y="6870101"/>
            <a:ext cx="1009968" cy="1009968"/>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19050" cap="sq">
              <a:solidFill>
                <a:srgbClr val="0A85A0"/>
              </a:solidFill>
              <a:prstDash val="solid"/>
              <a:miter/>
            </a:ln>
          </p:spPr>
        </p:sp>
        <p:sp>
          <p:nvSpPr>
            <p:cNvPr id="10" name="TextBox 10"/>
            <p:cNvSpPr txBox="1"/>
            <p:nvPr/>
          </p:nvSpPr>
          <p:spPr>
            <a:xfrm>
              <a:off x="76200" y="47625"/>
              <a:ext cx="660400" cy="688975"/>
            </a:xfrm>
            <a:prstGeom prst="rect">
              <a:avLst/>
            </a:prstGeom>
          </p:spPr>
          <p:txBody>
            <a:bodyPr lIns="50800" tIns="50800" rIns="50800" bIns="50800" rtlCol="0" anchor="ctr"/>
            <a:lstStyle/>
            <a:p>
              <a:pPr algn="ctr">
                <a:lnSpc>
                  <a:spcPts val="2785"/>
                </a:lnSpc>
              </a:pPr>
              <a:endParaRPr/>
            </a:p>
          </p:txBody>
        </p:sp>
      </p:grpSp>
      <p:grpSp>
        <p:nvGrpSpPr>
          <p:cNvPr id="11" name="Group 11"/>
          <p:cNvGrpSpPr/>
          <p:nvPr/>
        </p:nvGrpSpPr>
        <p:grpSpPr>
          <a:xfrm>
            <a:off x="10793037" y="1621420"/>
            <a:ext cx="7494963" cy="8669426"/>
            <a:chOff x="0" y="0"/>
            <a:chExt cx="1161166" cy="1272616"/>
          </a:xfrm>
        </p:grpSpPr>
        <p:sp>
          <p:nvSpPr>
            <p:cNvPr id="12" name="Freeform 12"/>
            <p:cNvSpPr/>
            <p:nvPr/>
          </p:nvSpPr>
          <p:spPr>
            <a:xfrm>
              <a:off x="0" y="0"/>
              <a:ext cx="1161166" cy="1272616"/>
            </a:xfrm>
            <a:custGeom>
              <a:avLst/>
              <a:gdLst/>
              <a:ahLst/>
              <a:cxnLst/>
              <a:rect l="l" t="t" r="r" b="b"/>
              <a:pathLst>
                <a:path w="1161166" h="1272616">
                  <a:moveTo>
                    <a:pt x="0" y="0"/>
                  </a:moveTo>
                  <a:lnTo>
                    <a:pt x="1161166" y="0"/>
                  </a:lnTo>
                  <a:lnTo>
                    <a:pt x="1161166" y="1272616"/>
                  </a:lnTo>
                  <a:lnTo>
                    <a:pt x="0" y="1272616"/>
                  </a:lnTo>
                  <a:close/>
                </a:path>
              </a:pathLst>
            </a:custGeom>
            <a:blipFill>
              <a:blip r:embed="rId2"/>
              <a:stretch>
                <a:fillRect l="-52035" t="-19302" r="-43915"/>
              </a:stretch>
            </a:blipFill>
          </p:spPr>
        </p:sp>
      </p:grpSp>
      <p:sp>
        <p:nvSpPr>
          <p:cNvPr id="13" name="TextBox 13"/>
          <p:cNvSpPr txBox="1"/>
          <p:nvPr/>
        </p:nvSpPr>
        <p:spPr>
          <a:xfrm>
            <a:off x="920970" y="510207"/>
            <a:ext cx="4230832" cy="1111213"/>
          </a:xfrm>
          <a:prstGeom prst="rect">
            <a:avLst/>
          </a:prstGeom>
        </p:spPr>
        <p:txBody>
          <a:bodyPr lIns="0" tIns="0" rIns="0" bIns="0" rtlCol="0" anchor="t">
            <a:spAutoFit/>
          </a:bodyPr>
          <a:lstStyle/>
          <a:p>
            <a:pPr algn="l">
              <a:lnSpc>
                <a:spcPts val="9100"/>
              </a:lnSpc>
            </a:pPr>
            <a:r>
              <a:rPr lang="en-US" sz="6500" b="1">
                <a:solidFill>
                  <a:srgbClr val="065267"/>
                </a:solidFill>
                <a:latin typeface="DM Sans Bold"/>
                <a:ea typeface="DM Sans Bold"/>
                <a:cs typeface="DM Sans Bold"/>
                <a:sym typeface="DM Sans Bold"/>
              </a:rPr>
              <a:t>FINDINGS</a:t>
            </a:r>
          </a:p>
        </p:txBody>
      </p:sp>
      <p:sp>
        <p:nvSpPr>
          <p:cNvPr id="14" name="TextBox 14"/>
          <p:cNvSpPr txBox="1"/>
          <p:nvPr/>
        </p:nvSpPr>
        <p:spPr>
          <a:xfrm>
            <a:off x="12960517" y="809849"/>
            <a:ext cx="3556055" cy="563623"/>
          </a:xfrm>
          <a:prstGeom prst="rect">
            <a:avLst/>
          </a:prstGeom>
        </p:spPr>
        <p:txBody>
          <a:bodyPr lIns="0" tIns="0" rIns="0" bIns="0" rtlCol="0" anchor="t">
            <a:spAutoFit/>
          </a:bodyPr>
          <a:lstStyle/>
          <a:p>
            <a:pPr algn="l">
              <a:lnSpc>
                <a:spcPts val="4632"/>
              </a:lnSpc>
            </a:pPr>
            <a:r>
              <a:rPr lang="en-US" sz="3308" b="1" i="1">
                <a:solidFill>
                  <a:srgbClr val="FFFFFF"/>
                </a:solidFill>
                <a:latin typeface="DM Sans Bold Italics"/>
                <a:ea typeface="DM Sans Bold Italics"/>
                <a:cs typeface="DM Sans Bold Italics"/>
                <a:sym typeface="DM Sans Bold Italics"/>
              </a:rPr>
              <a:t>WHAT DO I DO?</a:t>
            </a:r>
          </a:p>
        </p:txBody>
      </p:sp>
      <p:sp>
        <p:nvSpPr>
          <p:cNvPr id="15" name="TextBox 15"/>
          <p:cNvSpPr txBox="1"/>
          <p:nvPr/>
        </p:nvSpPr>
        <p:spPr>
          <a:xfrm>
            <a:off x="2248660" y="4029567"/>
            <a:ext cx="8083369" cy="2335985"/>
          </a:xfrm>
          <a:prstGeom prst="rect">
            <a:avLst/>
          </a:prstGeom>
        </p:spPr>
        <p:txBody>
          <a:bodyPr lIns="0" tIns="0" rIns="0" bIns="0" rtlCol="0" anchor="t">
            <a:spAutoFit/>
          </a:bodyPr>
          <a:lstStyle/>
          <a:p>
            <a:pPr algn="l">
              <a:lnSpc>
                <a:spcPts val="4707"/>
              </a:lnSpc>
            </a:pPr>
            <a:r>
              <a:rPr lang="en-US" sz="3000">
                <a:solidFill>
                  <a:srgbClr val="0A85A0"/>
                </a:solidFill>
                <a:latin typeface="DM Sans"/>
                <a:ea typeface="DM Sans"/>
                <a:cs typeface="DM Sans"/>
                <a:sym typeface="DM Sans"/>
              </a:rPr>
              <a:t>&gt; Perceptions of tough love differed widely.</a:t>
            </a:r>
          </a:p>
          <a:p>
            <a:pPr algn="l">
              <a:lnSpc>
                <a:spcPts val="4707"/>
              </a:lnSpc>
            </a:pPr>
            <a:r>
              <a:rPr lang="en-US" sz="3000">
                <a:solidFill>
                  <a:srgbClr val="0A85A0"/>
                </a:solidFill>
                <a:latin typeface="DM Sans"/>
                <a:ea typeface="DM Sans"/>
                <a:cs typeface="DM Sans"/>
                <a:sym typeface="DM Sans"/>
              </a:rPr>
              <a:t>&gt; Nearly all descriptions involved some form of withdrawal from the loved one, with varying degrees of severity.</a:t>
            </a:r>
          </a:p>
        </p:txBody>
      </p:sp>
      <p:sp>
        <p:nvSpPr>
          <p:cNvPr id="16" name="TextBox 16"/>
          <p:cNvSpPr txBox="1"/>
          <p:nvPr/>
        </p:nvSpPr>
        <p:spPr>
          <a:xfrm>
            <a:off x="2248660" y="7585655"/>
            <a:ext cx="8083369" cy="1745416"/>
          </a:xfrm>
          <a:prstGeom prst="rect">
            <a:avLst/>
          </a:prstGeom>
        </p:spPr>
        <p:txBody>
          <a:bodyPr lIns="0" tIns="0" rIns="0" bIns="0" rtlCol="0" anchor="t">
            <a:spAutoFit/>
          </a:bodyPr>
          <a:lstStyle/>
          <a:p>
            <a:pPr algn="l">
              <a:lnSpc>
                <a:spcPts val="4707"/>
              </a:lnSpc>
            </a:pPr>
            <a:r>
              <a:rPr lang="en-US" sz="3000">
                <a:solidFill>
                  <a:srgbClr val="0A85A0"/>
                </a:solidFill>
                <a:latin typeface="DM Sans"/>
                <a:ea typeface="DM Sans"/>
                <a:cs typeface="DM Sans"/>
                <a:sym typeface="DM Sans"/>
              </a:rPr>
              <a:t>&gt; Perceived potential outomes</a:t>
            </a:r>
          </a:p>
          <a:p>
            <a:pPr algn="l">
              <a:lnSpc>
                <a:spcPts val="4707"/>
              </a:lnSpc>
            </a:pPr>
            <a:r>
              <a:rPr lang="en-US" sz="3000">
                <a:solidFill>
                  <a:srgbClr val="0A85A0"/>
                </a:solidFill>
                <a:latin typeface="DM Sans"/>
                <a:ea typeface="DM Sans"/>
                <a:cs typeface="DM Sans"/>
                <a:sym typeface="DM Sans"/>
              </a:rPr>
              <a:t>&gt; Beliefs, attitudes and values</a:t>
            </a:r>
          </a:p>
          <a:p>
            <a:pPr algn="l">
              <a:lnSpc>
                <a:spcPts val="4707"/>
              </a:lnSpc>
            </a:pPr>
            <a:r>
              <a:rPr lang="en-US" sz="3000">
                <a:solidFill>
                  <a:srgbClr val="0A85A0"/>
                </a:solidFill>
                <a:latin typeface="DM Sans"/>
                <a:ea typeface="DM Sans"/>
                <a:cs typeface="DM Sans"/>
                <a:sym typeface="DM Sans"/>
              </a:rPr>
              <a:t>&gt; Available personal assets and social capital</a:t>
            </a:r>
          </a:p>
        </p:txBody>
      </p:sp>
      <p:sp>
        <p:nvSpPr>
          <p:cNvPr id="17" name="TextBox 17"/>
          <p:cNvSpPr txBox="1"/>
          <p:nvPr/>
        </p:nvSpPr>
        <p:spPr>
          <a:xfrm>
            <a:off x="2248660" y="3409457"/>
            <a:ext cx="6947960" cy="564279"/>
          </a:xfrm>
          <a:prstGeom prst="rect">
            <a:avLst/>
          </a:prstGeom>
        </p:spPr>
        <p:txBody>
          <a:bodyPr lIns="0" tIns="0" rIns="0" bIns="0" rtlCol="0" anchor="t">
            <a:spAutoFit/>
          </a:bodyPr>
          <a:lstStyle/>
          <a:p>
            <a:pPr algn="l">
              <a:lnSpc>
                <a:spcPts val="4707"/>
              </a:lnSpc>
            </a:pPr>
            <a:r>
              <a:rPr lang="en-US" sz="3000" b="1">
                <a:solidFill>
                  <a:srgbClr val="065267"/>
                </a:solidFill>
                <a:latin typeface="DM Sans Bold"/>
                <a:ea typeface="DM Sans Bold"/>
                <a:cs typeface="DM Sans Bold"/>
                <a:sym typeface="DM Sans Bold"/>
              </a:rPr>
              <a:t>Varying Definitions</a:t>
            </a:r>
          </a:p>
        </p:txBody>
      </p:sp>
      <p:sp>
        <p:nvSpPr>
          <p:cNvPr id="18" name="TextBox 18"/>
          <p:cNvSpPr txBox="1"/>
          <p:nvPr/>
        </p:nvSpPr>
        <p:spPr>
          <a:xfrm>
            <a:off x="2248660" y="6882187"/>
            <a:ext cx="8229379" cy="564279"/>
          </a:xfrm>
          <a:prstGeom prst="rect">
            <a:avLst/>
          </a:prstGeom>
        </p:spPr>
        <p:txBody>
          <a:bodyPr lIns="0" tIns="0" rIns="0" bIns="0" rtlCol="0" anchor="t">
            <a:spAutoFit/>
          </a:bodyPr>
          <a:lstStyle/>
          <a:p>
            <a:pPr algn="l">
              <a:lnSpc>
                <a:spcPts val="4707"/>
              </a:lnSpc>
            </a:pPr>
            <a:r>
              <a:rPr lang="en-US" sz="3000" b="1">
                <a:solidFill>
                  <a:srgbClr val="065267"/>
                </a:solidFill>
                <a:latin typeface="DM Sans Bold"/>
                <a:ea typeface="DM Sans Bold"/>
                <a:cs typeface="DM Sans Bold"/>
                <a:sym typeface="DM Sans Bold"/>
              </a:rPr>
              <a:t>Excruciating Decisions, 3 Mediating Factors</a:t>
            </a:r>
          </a:p>
        </p:txBody>
      </p:sp>
      <p:sp>
        <p:nvSpPr>
          <p:cNvPr id="19" name="TextBox 19"/>
          <p:cNvSpPr txBox="1"/>
          <p:nvPr/>
        </p:nvSpPr>
        <p:spPr>
          <a:xfrm>
            <a:off x="765838" y="3627672"/>
            <a:ext cx="1138283" cy="725913"/>
          </a:xfrm>
          <a:prstGeom prst="rect">
            <a:avLst/>
          </a:prstGeom>
        </p:spPr>
        <p:txBody>
          <a:bodyPr lIns="0" tIns="0" rIns="0" bIns="0" rtlCol="0" anchor="t">
            <a:spAutoFit/>
          </a:bodyPr>
          <a:lstStyle/>
          <a:p>
            <a:pPr algn="ctr">
              <a:lnSpc>
                <a:spcPts val="6169"/>
              </a:lnSpc>
            </a:pPr>
            <a:r>
              <a:rPr lang="en-US" sz="3932">
                <a:solidFill>
                  <a:srgbClr val="065267"/>
                </a:solidFill>
                <a:latin typeface="DM Sans"/>
                <a:ea typeface="DM Sans"/>
                <a:cs typeface="DM Sans"/>
                <a:sym typeface="DM Sans"/>
              </a:rPr>
              <a:t>01</a:t>
            </a:r>
          </a:p>
        </p:txBody>
      </p:sp>
      <p:sp>
        <p:nvSpPr>
          <p:cNvPr id="20" name="TextBox 20"/>
          <p:cNvSpPr txBox="1"/>
          <p:nvPr/>
        </p:nvSpPr>
        <p:spPr>
          <a:xfrm>
            <a:off x="920970" y="6974016"/>
            <a:ext cx="1009968" cy="725939"/>
          </a:xfrm>
          <a:prstGeom prst="rect">
            <a:avLst/>
          </a:prstGeom>
        </p:spPr>
        <p:txBody>
          <a:bodyPr lIns="0" tIns="0" rIns="0" bIns="0" rtlCol="0" anchor="t">
            <a:spAutoFit/>
          </a:bodyPr>
          <a:lstStyle/>
          <a:p>
            <a:pPr algn="ctr">
              <a:lnSpc>
                <a:spcPts val="6169"/>
              </a:lnSpc>
            </a:pPr>
            <a:r>
              <a:rPr lang="en-US" sz="3932">
                <a:solidFill>
                  <a:srgbClr val="065267"/>
                </a:solidFill>
                <a:latin typeface="DM Sans"/>
                <a:ea typeface="DM Sans"/>
                <a:cs typeface="DM Sans"/>
                <a:sym typeface="DM Sans"/>
              </a:rPr>
              <a:t>02</a:t>
            </a:r>
          </a:p>
        </p:txBody>
      </p:sp>
      <p:grpSp>
        <p:nvGrpSpPr>
          <p:cNvPr id="21" name="Group 21"/>
          <p:cNvGrpSpPr/>
          <p:nvPr/>
        </p:nvGrpSpPr>
        <p:grpSpPr>
          <a:xfrm>
            <a:off x="829995" y="3552319"/>
            <a:ext cx="1009968" cy="1009968"/>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19050" cap="sq">
              <a:solidFill>
                <a:srgbClr val="0A85A0"/>
              </a:solidFill>
              <a:prstDash val="solid"/>
              <a:miter/>
            </a:ln>
          </p:spPr>
        </p:sp>
        <p:sp>
          <p:nvSpPr>
            <p:cNvPr id="23" name="TextBox 23"/>
            <p:cNvSpPr txBox="1"/>
            <p:nvPr/>
          </p:nvSpPr>
          <p:spPr>
            <a:xfrm>
              <a:off x="76200" y="47625"/>
              <a:ext cx="660400" cy="688975"/>
            </a:xfrm>
            <a:prstGeom prst="rect">
              <a:avLst/>
            </a:prstGeom>
          </p:spPr>
          <p:txBody>
            <a:bodyPr lIns="50800" tIns="50800" rIns="50800" bIns="50800" rtlCol="0" anchor="ctr"/>
            <a:lstStyle/>
            <a:p>
              <a:pPr algn="ctr">
                <a:lnSpc>
                  <a:spcPts val="2785"/>
                </a:lnSpc>
              </a:pPr>
              <a:endParaRPr/>
            </a:p>
          </p:txBody>
        </p:sp>
      </p:grpSp>
      <p:sp>
        <p:nvSpPr>
          <p:cNvPr id="24" name="TextBox 24"/>
          <p:cNvSpPr txBox="1"/>
          <p:nvPr/>
        </p:nvSpPr>
        <p:spPr>
          <a:xfrm>
            <a:off x="1145987" y="2076506"/>
            <a:ext cx="8626452" cy="563623"/>
          </a:xfrm>
          <a:prstGeom prst="rect">
            <a:avLst/>
          </a:prstGeom>
        </p:spPr>
        <p:txBody>
          <a:bodyPr lIns="0" tIns="0" rIns="0" bIns="0" rtlCol="0" anchor="t">
            <a:spAutoFit/>
          </a:bodyPr>
          <a:lstStyle/>
          <a:p>
            <a:pPr algn="l">
              <a:lnSpc>
                <a:spcPts val="4632"/>
              </a:lnSpc>
            </a:pPr>
            <a:r>
              <a:rPr lang="en-US" sz="3308" b="1">
                <a:solidFill>
                  <a:srgbClr val="FFFFFF"/>
                </a:solidFill>
                <a:latin typeface="DM Sans Bold"/>
                <a:ea typeface="DM Sans Bold"/>
                <a:cs typeface="DM Sans Bold"/>
                <a:sym typeface="DM Sans Bold"/>
              </a:rPr>
              <a:t>TOUGH LOVE &amp; CONFOUNDING DILEMMAS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65267"/>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599246"/>
            <a:chOff x="0" y="0"/>
            <a:chExt cx="4816593" cy="421201"/>
          </a:xfrm>
        </p:grpSpPr>
        <p:sp>
          <p:nvSpPr>
            <p:cNvPr id="3" name="Freeform 3"/>
            <p:cNvSpPr/>
            <p:nvPr/>
          </p:nvSpPr>
          <p:spPr>
            <a:xfrm>
              <a:off x="0" y="0"/>
              <a:ext cx="4816592" cy="421201"/>
            </a:xfrm>
            <a:custGeom>
              <a:avLst/>
              <a:gdLst/>
              <a:ahLst/>
              <a:cxnLst/>
              <a:rect l="l" t="t" r="r" b="b"/>
              <a:pathLst>
                <a:path w="4816592" h="421201">
                  <a:moveTo>
                    <a:pt x="0" y="0"/>
                  </a:moveTo>
                  <a:lnTo>
                    <a:pt x="4816592" y="0"/>
                  </a:lnTo>
                  <a:lnTo>
                    <a:pt x="4816592" y="421201"/>
                  </a:lnTo>
                  <a:lnTo>
                    <a:pt x="0" y="421201"/>
                  </a:lnTo>
                  <a:close/>
                </a:path>
              </a:pathLst>
            </a:custGeom>
            <a:solidFill>
              <a:srgbClr val="F7F3F2"/>
            </a:solidFill>
          </p:spPr>
        </p:sp>
        <p:sp>
          <p:nvSpPr>
            <p:cNvPr id="4" name="TextBox 4"/>
            <p:cNvSpPr txBox="1"/>
            <p:nvPr/>
          </p:nvSpPr>
          <p:spPr>
            <a:xfrm>
              <a:off x="0" y="-28575"/>
              <a:ext cx="4816593" cy="449776"/>
            </a:xfrm>
            <a:prstGeom prst="rect">
              <a:avLst/>
            </a:prstGeom>
          </p:spPr>
          <p:txBody>
            <a:bodyPr lIns="50800" tIns="50800" rIns="50800" bIns="50800" rtlCol="0" anchor="ctr"/>
            <a:lstStyle/>
            <a:p>
              <a:pPr algn="ctr">
                <a:lnSpc>
                  <a:spcPts val="2785"/>
                </a:lnSpc>
              </a:pPr>
              <a:endParaRPr/>
            </a:p>
          </p:txBody>
        </p:sp>
      </p:grpSp>
      <p:grpSp>
        <p:nvGrpSpPr>
          <p:cNvPr id="5" name="Group 5"/>
          <p:cNvGrpSpPr/>
          <p:nvPr/>
        </p:nvGrpSpPr>
        <p:grpSpPr>
          <a:xfrm>
            <a:off x="567208" y="2095210"/>
            <a:ext cx="1497838" cy="1497838"/>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19050" cap="sq">
              <a:solidFill>
                <a:srgbClr val="F7F3F2"/>
              </a:solidFill>
              <a:prstDash val="solid"/>
              <a:miter/>
            </a:ln>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925"/>
                </a:lnSpc>
              </a:pPr>
              <a:endParaRPr/>
            </a:p>
          </p:txBody>
        </p:sp>
      </p:grpSp>
      <p:sp>
        <p:nvSpPr>
          <p:cNvPr id="8" name="Freeform 8"/>
          <p:cNvSpPr/>
          <p:nvPr/>
        </p:nvSpPr>
        <p:spPr>
          <a:xfrm>
            <a:off x="12623103" y="2844129"/>
            <a:ext cx="4691562" cy="6583793"/>
          </a:xfrm>
          <a:custGeom>
            <a:avLst/>
            <a:gdLst/>
            <a:ahLst/>
            <a:cxnLst/>
            <a:rect l="l" t="t" r="r" b="b"/>
            <a:pathLst>
              <a:path w="4691562" h="6583793">
                <a:moveTo>
                  <a:pt x="0" y="0"/>
                </a:moveTo>
                <a:lnTo>
                  <a:pt x="4691561" y="0"/>
                </a:lnTo>
                <a:lnTo>
                  <a:pt x="4691561" y="6583793"/>
                </a:lnTo>
                <a:lnTo>
                  <a:pt x="0" y="6583793"/>
                </a:lnTo>
                <a:lnTo>
                  <a:pt x="0" y="0"/>
                </a:lnTo>
                <a:close/>
              </a:path>
            </a:pathLst>
          </a:custGeom>
          <a:blipFill>
            <a:blip r:embed="rId2"/>
            <a:stretch>
              <a:fillRect l="-54086" r="-56544"/>
            </a:stretch>
          </a:blipFill>
        </p:spPr>
      </p:sp>
      <p:sp>
        <p:nvSpPr>
          <p:cNvPr id="9" name="TextBox 9"/>
          <p:cNvSpPr txBox="1"/>
          <p:nvPr/>
        </p:nvSpPr>
        <p:spPr>
          <a:xfrm>
            <a:off x="740766" y="297297"/>
            <a:ext cx="14228118" cy="1111213"/>
          </a:xfrm>
          <a:prstGeom prst="rect">
            <a:avLst/>
          </a:prstGeom>
        </p:spPr>
        <p:txBody>
          <a:bodyPr lIns="0" tIns="0" rIns="0" bIns="0" rtlCol="0" anchor="t">
            <a:spAutoFit/>
          </a:bodyPr>
          <a:lstStyle/>
          <a:p>
            <a:pPr algn="l">
              <a:lnSpc>
                <a:spcPts val="9100"/>
              </a:lnSpc>
            </a:pPr>
            <a:r>
              <a:rPr lang="en-US" sz="6500" b="1">
                <a:solidFill>
                  <a:srgbClr val="065267"/>
                </a:solidFill>
                <a:latin typeface="DM Sans Bold"/>
                <a:ea typeface="DM Sans Bold"/>
                <a:cs typeface="DM Sans Bold"/>
                <a:sym typeface="DM Sans Bold"/>
              </a:rPr>
              <a:t>PERCEIVED POTENTIAL OUTCOMES</a:t>
            </a:r>
          </a:p>
        </p:txBody>
      </p:sp>
      <p:sp>
        <p:nvSpPr>
          <p:cNvPr id="10" name="TextBox 10"/>
          <p:cNvSpPr txBox="1"/>
          <p:nvPr/>
        </p:nvSpPr>
        <p:spPr>
          <a:xfrm>
            <a:off x="553082" y="2237536"/>
            <a:ext cx="1497838" cy="1109683"/>
          </a:xfrm>
          <a:prstGeom prst="rect">
            <a:avLst/>
          </a:prstGeom>
        </p:spPr>
        <p:txBody>
          <a:bodyPr lIns="0" tIns="0" rIns="0" bIns="0" rtlCol="0" anchor="t">
            <a:spAutoFit/>
          </a:bodyPr>
          <a:lstStyle/>
          <a:p>
            <a:pPr algn="ctr">
              <a:lnSpc>
                <a:spcPts val="9399"/>
              </a:lnSpc>
            </a:pPr>
            <a:r>
              <a:rPr lang="en-US" sz="5990">
                <a:solidFill>
                  <a:srgbClr val="F7F3F2"/>
                </a:solidFill>
                <a:latin typeface="DM Sans"/>
                <a:ea typeface="DM Sans"/>
                <a:cs typeface="DM Sans"/>
                <a:sym typeface="DM Sans"/>
              </a:rPr>
              <a:t>01</a:t>
            </a:r>
          </a:p>
        </p:txBody>
      </p:sp>
      <p:sp>
        <p:nvSpPr>
          <p:cNvPr id="11" name="TextBox 11"/>
          <p:cNvSpPr txBox="1"/>
          <p:nvPr/>
        </p:nvSpPr>
        <p:spPr>
          <a:xfrm>
            <a:off x="2721142" y="2628231"/>
            <a:ext cx="9384397" cy="1035447"/>
          </a:xfrm>
          <a:prstGeom prst="rect">
            <a:avLst/>
          </a:prstGeom>
        </p:spPr>
        <p:txBody>
          <a:bodyPr lIns="0" tIns="0" rIns="0" bIns="0" rtlCol="0" anchor="t">
            <a:spAutoFit/>
          </a:bodyPr>
          <a:lstStyle/>
          <a:p>
            <a:pPr algn="l">
              <a:lnSpc>
                <a:spcPts val="4236"/>
              </a:lnSpc>
            </a:pPr>
            <a:r>
              <a:rPr lang="en-US" sz="2699">
                <a:solidFill>
                  <a:srgbClr val="F7F3F2"/>
                </a:solidFill>
                <a:latin typeface="DM Sans"/>
                <a:ea typeface="DM Sans"/>
                <a:cs typeface="DM Sans"/>
                <a:sym typeface="DM Sans"/>
              </a:rPr>
              <a:t>&gt; Concern for safety of self or others</a:t>
            </a:r>
          </a:p>
          <a:p>
            <a:pPr algn="l">
              <a:lnSpc>
                <a:spcPts val="4236"/>
              </a:lnSpc>
            </a:pPr>
            <a:r>
              <a:rPr lang="en-US" sz="2699">
                <a:solidFill>
                  <a:srgbClr val="F7F3F2"/>
                </a:solidFill>
                <a:latin typeface="DM Sans"/>
                <a:ea typeface="DM Sans"/>
                <a:cs typeface="DM Sans"/>
                <a:sym typeface="DM Sans"/>
              </a:rPr>
              <a:t>&gt; Withdrawal of support in response to perceived danger</a:t>
            </a:r>
          </a:p>
        </p:txBody>
      </p:sp>
      <p:sp>
        <p:nvSpPr>
          <p:cNvPr id="12" name="TextBox 12"/>
          <p:cNvSpPr txBox="1"/>
          <p:nvPr/>
        </p:nvSpPr>
        <p:spPr>
          <a:xfrm>
            <a:off x="2507165" y="2016327"/>
            <a:ext cx="12263738" cy="564280"/>
          </a:xfrm>
          <a:prstGeom prst="rect">
            <a:avLst/>
          </a:prstGeom>
        </p:spPr>
        <p:txBody>
          <a:bodyPr lIns="0" tIns="0" rIns="0" bIns="0" rtlCol="0" anchor="t">
            <a:spAutoFit/>
          </a:bodyPr>
          <a:lstStyle/>
          <a:p>
            <a:pPr algn="l">
              <a:lnSpc>
                <a:spcPts val="4707"/>
              </a:lnSpc>
            </a:pPr>
            <a:r>
              <a:rPr lang="en-US" sz="3000" b="1">
                <a:solidFill>
                  <a:srgbClr val="F7F3F2"/>
                </a:solidFill>
                <a:latin typeface="DM Sans Bold"/>
                <a:ea typeface="DM Sans Bold"/>
                <a:cs typeface="DM Sans Bold"/>
                <a:sym typeface="DM Sans Bold"/>
              </a:rPr>
              <a:t>Substance Use Linked with Chaos</a:t>
            </a:r>
          </a:p>
        </p:txBody>
      </p:sp>
      <p:sp>
        <p:nvSpPr>
          <p:cNvPr id="13" name="TextBox 13"/>
          <p:cNvSpPr txBox="1"/>
          <p:nvPr/>
        </p:nvSpPr>
        <p:spPr>
          <a:xfrm>
            <a:off x="1028700" y="4454253"/>
            <a:ext cx="10618598" cy="4781215"/>
          </a:xfrm>
          <a:prstGeom prst="rect">
            <a:avLst/>
          </a:prstGeom>
        </p:spPr>
        <p:txBody>
          <a:bodyPr lIns="0" tIns="0" rIns="0" bIns="0" rtlCol="0" anchor="t">
            <a:spAutoFit/>
          </a:bodyPr>
          <a:lstStyle/>
          <a:p>
            <a:pPr algn="l">
              <a:lnSpc>
                <a:spcPts val="4200"/>
              </a:lnSpc>
              <a:spcBef>
                <a:spcPct val="0"/>
              </a:spcBef>
            </a:pPr>
            <a:r>
              <a:rPr lang="en-US" sz="3000" b="1" i="1">
                <a:solidFill>
                  <a:srgbClr val="FFFFFF"/>
                </a:solidFill>
                <a:latin typeface="Nunito Semi-Bold Italics"/>
                <a:ea typeface="Nunito Semi-Bold Italics"/>
                <a:cs typeface="Nunito Semi-Bold Italics"/>
                <a:sym typeface="Nunito Semi-Bold Italics"/>
              </a:rPr>
              <a:t>He was owing people money, we were living off of my paychecks and getting further and further into debt. And I’d wake up in the morning, and he’d be ranting and raving with a blowtorch over the burner, and he flooded the basement because he’d forgotten pants in the sink. And it was just – it was a lot of craziness. And my son said to me, ‘I need a break’. And so you know, when your 10-year-old is saying that to you, things are too crazy. So we left.     </a:t>
            </a:r>
          </a:p>
          <a:p>
            <a:pPr algn="l">
              <a:lnSpc>
                <a:spcPts val="4200"/>
              </a:lnSpc>
              <a:spcBef>
                <a:spcPct val="0"/>
              </a:spcBef>
            </a:pPr>
            <a:r>
              <a:rPr lang="en-US" sz="3000" b="1" i="1">
                <a:solidFill>
                  <a:srgbClr val="FFFFFF"/>
                </a:solidFill>
                <a:latin typeface="Nunito Semi-Bold Italics"/>
                <a:ea typeface="Nunito Semi-Bold Italics"/>
                <a:cs typeface="Nunito Semi-Bold Italics"/>
                <a:sym typeface="Nunito Semi-Bold Italics"/>
              </a:rPr>
              <a:t>                           – Melissa</a:t>
            </a:r>
          </a:p>
        </p:txBody>
      </p:sp>
      <p:sp>
        <p:nvSpPr>
          <p:cNvPr id="14" name="TextBox 14"/>
          <p:cNvSpPr txBox="1"/>
          <p:nvPr/>
        </p:nvSpPr>
        <p:spPr>
          <a:xfrm>
            <a:off x="15977418" y="9046854"/>
            <a:ext cx="1098259" cy="188614"/>
          </a:xfrm>
          <a:prstGeom prst="rect">
            <a:avLst/>
          </a:prstGeom>
        </p:spPr>
        <p:txBody>
          <a:bodyPr lIns="0" tIns="0" rIns="0" bIns="0" rtlCol="0" anchor="t">
            <a:spAutoFit/>
          </a:bodyPr>
          <a:lstStyle/>
          <a:p>
            <a:pPr algn="ctr">
              <a:lnSpc>
                <a:spcPts val="1679"/>
              </a:lnSpc>
              <a:spcBef>
                <a:spcPct val="0"/>
              </a:spcBef>
            </a:pPr>
            <a:r>
              <a:rPr lang="en-US" sz="1200" b="1">
                <a:solidFill>
                  <a:srgbClr val="FFFFFF"/>
                </a:solidFill>
                <a:latin typeface="Nunito Semi-Bold"/>
                <a:ea typeface="Nunito Semi-Bold"/>
                <a:cs typeface="Nunito Semi-Bold"/>
                <a:sym typeface="Nunito Semi-Bold"/>
              </a:rPr>
              <a:t>Nicco Macaspac</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65267"/>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599246"/>
            <a:chOff x="0" y="0"/>
            <a:chExt cx="4816593" cy="421201"/>
          </a:xfrm>
        </p:grpSpPr>
        <p:sp>
          <p:nvSpPr>
            <p:cNvPr id="3" name="Freeform 3"/>
            <p:cNvSpPr/>
            <p:nvPr/>
          </p:nvSpPr>
          <p:spPr>
            <a:xfrm>
              <a:off x="0" y="0"/>
              <a:ext cx="4816592" cy="421201"/>
            </a:xfrm>
            <a:custGeom>
              <a:avLst/>
              <a:gdLst/>
              <a:ahLst/>
              <a:cxnLst/>
              <a:rect l="l" t="t" r="r" b="b"/>
              <a:pathLst>
                <a:path w="4816592" h="421201">
                  <a:moveTo>
                    <a:pt x="0" y="0"/>
                  </a:moveTo>
                  <a:lnTo>
                    <a:pt x="4816592" y="0"/>
                  </a:lnTo>
                  <a:lnTo>
                    <a:pt x="4816592" y="421201"/>
                  </a:lnTo>
                  <a:lnTo>
                    <a:pt x="0" y="421201"/>
                  </a:lnTo>
                  <a:close/>
                </a:path>
              </a:pathLst>
            </a:custGeom>
            <a:solidFill>
              <a:srgbClr val="F7F3F2"/>
            </a:solidFill>
          </p:spPr>
        </p:sp>
        <p:sp>
          <p:nvSpPr>
            <p:cNvPr id="4" name="TextBox 4"/>
            <p:cNvSpPr txBox="1"/>
            <p:nvPr/>
          </p:nvSpPr>
          <p:spPr>
            <a:xfrm>
              <a:off x="0" y="-28575"/>
              <a:ext cx="4816593" cy="449776"/>
            </a:xfrm>
            <a:prstGeom prst="rect">
              <a:avLst/>
            </a:prstGeom>
          </p:spPr>
          <p:txBody>
            <a:bodyPr lIns="50800" tIns="50800" rIns="50800" bIns="50800" rtlCol="0" anchor="ctr"/>
            <a:lstStyle/>
            <a:p>
              <a:pPr algn="ctr">
                <a:lnSpc>
                  <a:spcPts val="2785"/>
                </a:lnSpc>
              </a:pPr>
              <a:endParaRPr/>
            </a:p>
          </p:txBody>
        </p:sp>
      </p:grpSp>
      <p:grpSp>
        <p:nvGrpSpPr>
          <p:cNvPr id="5" name="Group 5"/>
          <p:cNvGrpSpPr/>
          <p:nvPr/>
        </p:nvGrpSpPr>
        <p:grpSpPr>
          <a:xfrm>
            <a:off x="1042826" y="2164765"/>
            <a:ext cx="1497838" cy="1497838"/>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19050" cap="sq">
              <a:solidFill>
                <a:srgbClr val="F7F3F2"/>
              </a:solidFill>
              <a:prstDash val="solid"/>
              <a:miter/>
            </a:ln>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925"/>
                </a:lnSpc>
              </a:pPr>
              <a:endParaRPr/>
            </a:p>
          </p:txBody>
        </p:sp>
      </p:grpSp>
      <p:sp>
        <p:nvSpPr>
          <p:cNvPr id="8" name="Freeform 8"/>
          <p:cNvSpPr/>
          <p:nvPr/>
        </p:nvSpPr>
        <p:spPr>
          <a:xfrm>
            <a:off x="13151363" y="5128853"/>
            <a:ext cx="4190316" cy="4544431"/>
          </a:xfrm>
          <a:custGeom>
            <a:avLst/>
            <a:gdLst/>
            <a:ahLst/>
            <a:cxnLst/>
            <a:rect l="l" t="t" r="r" b="b"/>
            <a:pathLst>
              <a:path w="4190316" h="4544431">
                <a:moveTo>
                  <a:pt x="0" y="0"/>
                </a:moveTo>
                <a:lnTo>
                  <a:pt x="4190317" y="0"/>
                </a:lnTo>
                <a:lnTo>
                  <a:pt x="4190317" y="4544431"/>
                </a:lnTo>
                <a:lnTo>
                  <a:pt x="0" y="4544431"/>
                </a:lnTo>
                <a:lnTo>
                  <a:pt x="0" y="0"/>
                </a:lnTo>
                <a:close/>
              </a:path>
            </a:pathLst>
          </a:custGeom>
          <a:blipFill>
            <a:blip r:embed="rId2"/>
            <a:stretch>
              <a:fillRect t="-4304" r="-76789" b="-4304"/>
            </a:stretch>
          </a:blipFill>
        </p:spPr>
      </p:sp>
      <p:sp>
        <p:nvSpPr>
          <p:cNvPr id="9" name="TextBox 9"/>
          <p:cNvSpPr txBox="1"/>
          <p:nvPr/>
        </p:nvSpPr>
        <p:spPr>
          <a:xfrm>
            <a:off x="740766" y="297297"/>
            <a:ext cx="14228118" cy="1111213"/>
          </a:xfrm>
          <a:prstGeom prst="rect">
            <a:avLst/>
          </a:prstGeom>
        </p:spPr>
        <p:txBody>
          <a:bodyPr lIns="0" tIns="0" rIns="0" bIns="0" rtlCol="0" anchor="t">
            <a:spAutoFit/>
          </a:bodyPr>
          <a:lstStyle/>
          <a:p>
            <a:pPr algn="l">
              <a:lnSpc>
                <a:spcPts val="9100"/>
              </a:lnSpc>
            </a:pPr>
            <a:r>
              <a:rPr lang="en-US" sz="6500" b="1">
                <a:solidFill>
                  <a:srgbClr val="065267"/>
                </a:solidFill>
                <a:latin typeface="DM Sans Bold"/>
                <a:ea typeface="DM Sans Bold"/>
                <a:cs typeface="DM Sans Bold"/>
                <a:sym typeface="DM Sans Bold"/>
              </a:rPr>
              <a:t>PERCEIVED POTENTIAL OUTCOMES</a:t>
            </a:r>
          </a:p>
        </p:txBody>
      </p:sp>
      <p:sp>
        <p:nvSpPr>
          <p:cNvPr id="10" name="TextBox 10"/>
          <p:cNvSpPr txBox="1"/>
          <p:nvPr/>
        </p:nvSpPr>
        <p:spPr>
          <a:xfrm>
            <a:off x="1028700" y="2307092"/>
            <a:ext cx="1497838" cy="1109683"/>
          </a:xfrm>
          <a:prstGeom prst="rect">
            <a:avLst/>
          </a:prstGeom>
        </p:spPr>
        <p:txBody>
          <a:bodyPr lIns="0" tIns="0" rIns="0" bIns="0" rtlCol="0" anchor="t">
            <a:spAutoFit/>
          </a:bodyPr>
          <a:lstStyle/>
          <a:p>
            <a:pPr algn="ctr">
              <a:lnSpc>
                <a:spcPts val="9399"/>
              </a:lnSpc>
            </a:pPr>
            <a:r>
              <a:rPr lang="en-US" sz="5990">
                <a:solidFill>
                  <a:srgbClr val="F7F3F2"/>
                </a:solidFill>
                <a:latin typeface="DM Sans"/>
                <a:ea typeface="DM Sans"/>
                <a:cs typeface="DM Sans"/>
                <a:sym typeface="DM Sans"/>
              </a:rPr>
              <a:t>02</a:t>
            </a:r>
          </a:p>
        </p:txBody>
      </p:sp>
      <p:sp>
        <p:nvSpPr>
          <p:cNvPr id="11" name="TextBox 11"/>
          <p:cNvSpPr txBox="1"/>
          <p:nvPr/>
        </p:nvSpPr>
        <p:spPr>
          <a:xfrm>
            <a:off x="3394741" y="2818435"/>
            <a:ext cx="12049761" cy="1568810"/>
          </a:xfrm>
          <a:prstGeom prst="rect">
            <a:avLst/>
          </a:prstGeom>
        </p:spPr>
        <p:txBody>
          <a:bodyPr lIns="0" tIns="0" rIns="0" bIns="0" rtlCol="0" anchor="t">
            <a:spAutoFit/>
          </a:bodyPr>
          <a:lstStyle/>
          <a:p>
            <a:pPr algn="l">
              <a:lnSpc>
                <a:spcPts val="4236"/>
              </a:lnSpc>
            </a:pPr>
            <a:r>
              <a:rPr lang="en-US" sz="2699">
                <a:solidFill>
                  <a:srgbClr val="F7F3F2"/>
                </a:solidFill>
                <a:latin typeface="DM Sans"/>
                <a:ea typeface="DM Sans"/>
                <a:cs typeface="DM Sans"/>
                <a:sym typeface="DM Sans"/>
              </a:rPr>
              <a:t>&gt; Concern loved one would feel abandoned or rejected</a:t>
            </a:r>
          </a:p>
          <a:p>
            <a:pPr algn="l">
              <a:lnSpc>
                <a:spcPts val="4236"/>
              </a:lnSpc>
            </a:pPr>
            <a:r>
              <a:rPr lang="en-US" sz="2699">
                <a:solidFill>
                  <a:srgbClr val="F7F3F2"/>
                </a:solidFill>
                <a:latin typeface="DM Sans"/>
                <a:ea typeface="DM Sans"/>
                <a:cs typeface="DM Sans"/>
                <a:sym typeface="DM Sans"/>
              </a:rPr>
              <a:t>&gt; Worry about loved one becoming homeless or turning to sex work</a:t>
            </a:r>
          </a:p>
          <a:p>
            <a:pPr algn="l">
              <a:lnSpc>
                <a:spcPts val="4236"/>
              </a:lnSpc>
            </a:pPr>
            <a:r>
              <a:rPr lang="en-US" sz="2699">
                <a:solidFill>
                  <a:srgbClr val="F7F3F2"/>
                </a:solidFill>
                <a:latin typeface="DM Sans"/>
                <a:ea typeface="DM Sans"/>
                <a:cs typeface="DM Sans"/>
                <a:sym typeface="DM Sans"/>
              </a:rPr>
              <a:t>&gt; Fear of addiction becoming worse and losing their person to overdose</a:t>
            </a:r>
          </a:p>
        </p:txBody>
      </p:sp>
      <p:sp>
        <p:nvSpPr>
          <p:cNvPr id="12" name="TextBox 12"/>
          <p:cNvSpPr txBox="1"/>
          <p:nvPr/>
        </p:nvSpPr>
        <p:spPr>
          <a:xfrm>
            <a:off x="2982784" y="2085883"/>
            <a:ext cx="12263738" cy="564280"/>
          </a:xfrm>
          <a:prstGeom prst="rect">
            <a:avLst/>
          </a:prstGeom>
        </p:spPr>
        <p:txBody>
          <a:bodyPr lIns="0" tIns="0" rIns="0" bIns="0" rtlCol="0" anchor="t">
            <a:spAutoFit/>
          </a:bodyPr>
          <a:lstStyle/>
          <a:p>
            <a:pPr algn="l">
              <a:lnSpc>
                <a:spcPts val="4707"/>
              </a:lnSpc>
            </a:pPr>
            <a:r>
              <a:rPr lang="en-US" sz="3000" b="1">
                <a:solidFill>
                  <a:srgbClr val="F7F3F2"/>
                </a:solidFill>
                <a:latin typeface="DM Sans Bold"/>
                <a:ea typeface="DM Sans Bold"/>
                <a:cs typeface="DM Sans Bold"/>
                <a:sym typeface="DM Sans Bold"/>
              </a:rPr>
              <a:t>Tough Love Linked with Rejection</a:t>
            </a:r>
          </a:p>
        </p:txBody>
      </p:sp>
      <p:sp>
        <p:nvSpPr>
          <p:cNvPr id="13" name="TextBox 13"/>
          <p:cNvSpPr txBox="1"/>
          <p:nvPr/>
        </p:nvSpPr>
        <p:spPr>
          <a:xfrm>
            <a:off x="1042826" y="5244494"/>
            <a:ext cx="11123965" cy="4247852"/>
          </a:xfrm>
          <a:prstGeom prst="rect">
            <a:avLst/>
          </a:prstGeom>
        </p:spPr>
        <p:txBody>
          <a:bodyPr lIns="0" tIns="0" rIns="0" bIns="0" rtlCol="0" anchor="t">
            <a:spAutoFit/>
          </a:bodyPr>
          <a:lstStyle/>
          <a:p>
            <a:pPr algn="l">
              <a:lnSpc>
                <a:spcPts val="4200"/>
              </a:lnSpc>
              <a:spcBef>
                <a:spcPct val="0"/>
              </a:spcBef>
            </a:pPr>
            <a:r>
              <a:rPr lang="en-US" sz="3000" b="1" i="1">
                <a:solidFill>
                  <a:srgbClr val="F7F3F2"/>
                </a:solidFill>
                <a:latin typeface="Nunito Bold Italics"/>
                <a:ea typeface="Nunito Bold Italics"/>
                <a:cs typeface="Nunito Bold Italics"/>
                <a:sym typeface="Nunito Bold Italics"/>
              </a:rPr>
              <a:t>I didn’t do tough love. She would’ve ended up somewhere that she shouldn’t have been but the only reason why she’s there is because I didn’t open the door. I even know a mother that said that at the funeral of her child. The day before, the child was at the door and she wouldn’t let him in, right, and he died. And I said I will never be one of those parents. I will never do that. I don’t want to be at my daughter’s coffin and saying I should’ve let her in, right. – Amy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3F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973844"/>
            <a:chOff x="0" y="0"/>
            <a:chExt cx="4816593" cy="519860"/>
          </a:xfrm>
        </p:grpSpPr>
        <p:sp>
          <p:nvSpPr>
            <p:cNvPr id="3" name="Freeform 3"/>
            <p:cNvSpPr/>
            <p:nvPr/>
          </p:nvSpPr>
          <p:spPr>
            <a:xfrm>
              <a:off x="0" y="0"/>
              <a:ext cx="4816592" cy="519860"/>
            </a:xfrm>
            <a:custGeom>
              <a:avLst/>
              <a:gdLst/>
              <a:ahLst/>
              <a:cxnLst/>
              <a:rect l="l" t="t" r="r" b="b"/>
              <a:pathLst>
                <a:path w="4816592" h="519860">
                  <a:moveTo>
                    <a:pt x="0" y="0"/>
                  </a:moveTo>
                  <a:lnTo>
                    <a:pt x="4816592" y="0"/>
                  </a:lnTo>
                  <a:lnTo>
                    <a:pt x="4816592" y="519860"/>
                  </a:lnTo>
                  <a:lnTo>
                    <a:pt x="0" y="519860"/>
                  </a:lnTo>
                  <a:close/>
                </a:path>
              </a:pathLst>
            </a:custGeom>
            <a:solidFill>
              <a:srgbClr val="065267"/>
            </a:solidFill>
          </p:spPr>
        </p:sp>
        <p:sp>
          <p:nvSpPr>
            <p:cNvPr id="4" name="TextBox 4"/>
            <p:cNvSpPr txBox="1"/>
            <p:nvPr/>
          </p:nvSpPr>
          <p:spPr>
            <a:xfrm>
              <a:off x="0" y="-28575"/>
              <a:ext cx="4816593" cy="548435"/>
            </a:xfrm>
            <a:prstGeom prst="rect">
              <a:avLst/>
            </a:prstGeom>
          </p:spPr>
          <p:txBody>
            <a:bodyPr lIns="50800" tIns="50800" rIns="50800" bIns="50800" rtlCol="0" anchor="ctr"/>
            <a:lstStyle/>
            <a:p>
              <a:pPr algn="ctr">
                <a:lnSpc>
                  <a:spcPts val="2785"/>
                </a:lnSpc>
              </a:pPr>
              <a:endParaRPr/>
            </a:p>
          </p:txBody>
        </p:sp>
      </p:grpSp>
      <p:grpSp>
        <p:nvGrpSpPr>
          <p:cNvPr id="5" name="Group 5"/>
          <p:cNvGrpSpPr/>
          <p:nvPr/>
        </p:nvGrpSpPr>
        <p:grpSpPr>
          <a:xfrm>
            <a:off x="603005" y="2541442"/>
            <a:ext cx="1009968" cy="1009968"/>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19050" cap="sq">
              <a:solidFill>
                <a:srgbClr val="0A85A0"/>
              </a:solidFill>
              <a:prstDash val="solid"/>
              <a:miter/>
            </a:ln>
          </p:spPr>
        </p:sp>
        <p:sp>
          <p:nvSpPr>
            <p:cNvPr id="7" name="TextBox 7"/>
            <p:cNvSpPr txBox="1"/>
            <p:nvPr/>
          </p:nvSpPr>
          <p:spPr>
            <a:xfrm>
              <a:off x="76200" y="47625"/>
              <a:ext cx="660400" cy="688975"/>
            </a:xfrm>
            <a:prstGeom prst="rect">
              <a:avLst/>
            </a:prstGeom>
          </p:spPr>
          <p:txBody>
            <a:bodyPr lIns="50800" tIns="50800" rIns="50800" bIns="50800" rtlCol="0" anchor="ctr"/>
            <a:lstStyle/>
            <a:p>
              <a:pPr algn="ctr">
                <a:lnSpc>
                  <a:spcPts val="2785"/>
                </a:lnSpc>
              </a:pPr>
              <a:endParaRPr/>
            </a:p>
          </p:txBody>
        </p:sp>
      </p:grpSp>
      <p:grpSp>
        <p:nvGrpSpPr>
          <p:cNvPr id="8" name="Group 8"/>
          <p:cNvGrpSpPr/>
          <p:nvPr/>
        </p:nvGrpSpPr>
        <p:grpSpPr>
          <a:xfrm>
            <a:off x="603005" y="4710948"/>
            <a:ext cx="1009968" cy="1009968"/>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19050" cap="sq">
              <a:solidFill>
                <a:srgbClr val="0A85A0"/>
              </a:solidFill>
              <a:prstDash val="solid"/>
              <a:miter/>
            </a:ln>
          </p:spPr>
        </p:sp>
        <p:sp>
          <p:nvSpPr>
            <p:cNvPr id="10" name="TextBox 10"/>
            <p:cNvSpPr txBox="1"/>
            <p:nvPr/>
          </p:nvSpPr>
          <p:spPr>
            <a:xfrm>
              <a:off x="76200" y="47625"/>
              <a:ext cx="660400" cy="688975"/>
            </a:xfrm>
            <a:prstGeom prst="rect">
              <a:avLst/>
            </a:prstGeom>
          </p:spPr>
          <p:txBody>
            <a:bodyPr lIns="50800" tIns="50800" rIns="50800" bIns="50800" rtlCol="0" anchor="ctr"/>
            <a:lstStyle/>
            <a:p>
              <a:pPr algn="ctr">
                <a:lnSpc>
                  <a:spcPts val="2785"/>
                </a:lnSpc>
              </a:pPr>
              <a:endParaRPr/>
            </a:p>
          </p:txBody>
        </p:sp>
      </p:grpSp>
      <p:sp>
        <p:nvSpPr>
          <p:cNvPr id="11" name="Freeform 11"/>
          <p:cNvSpPr/>
          <p:nvPr/>
        </p:nvSpPr>
        <p:spPr>
          <a:xfrm>
            <a:off x="11932874" y="950004"/>
            <a:ext cx="4714969" cy="5968316"/>
          </a:xfrm>
          <a:custGeom>
            <a:avLst/>
            <a:gdLst/>
            <a:ahLst/>
            <a:cxnLst/>
            <a:rect l="l" t="t" r="r" b="b"/>
            <a:pathLst>
              <a:path w="4714969" h="5968316">
                <a:moveTo>
                  <a:pt x="0" y="0"/>
                </a:moveTo>
                <a:lnTo>
                  <a:pt x="4714970" y="0"/>
                </a:lnTo>
                <a:lnTo>
                  <a:pt x="4714970" y="5968315"/>
                </a:lnTo>
                <a:lnTo>
                  <a:pt x="0" y="5968315"/>
                </a:lnTo>
                <a:lnTo>
                  <a:pt x="0" y="0"/>
                </a:lnTo>
                <a:close/>
              </a:path>
            </a:pathLst>
          </a:custGeom>
          <a:blipFill>
            <a:blip r:embed="rId2"/>
            <a:stretch>
              <a:fillRect/>
            </a:stretch>
          </a:blipFill>
        </p:spPr>
      </p:sp>
      <p:sp>
        <p:nvSpPr>
          <p:cNvPr id="12" name="TextBox 12"/>
          <p:cNvSpPr txBox="1"/>
          <p:nvPr/>
        </p:nvSpPr>
        <p:spPr>
          <a:xfrm>
            <a:off x="858356" y="517516"/>
            <a:ext cx="10421509" cy="927119"/>
          </a:xfrm>
          <a:prstGeom prst="rect">
            <a:avLst/>
          </a:prstGeom>
        </p:spPr>
        <p:txBody>
          <a:bodyPr lIns="0" tIns="0" rIns="0" bIns="0" rtlCol="0" anchor="t">
            <a:spAutoFit/>
          </a:bodyPr>
          <a:lstStyle/>
          <a:p>
            <a:pPr algn="l">
              <a:lnSpc>
                <a:spcPts val="7699"/>
              </a:lnSpc>
            </a:pPr>
            <a:r>
              <a:rPr lang="en-US" sz="5499" b="1">
                <a:solidFill>
                  <a:srgbClr val="FFFFFF"/>
                </a:solidFill>
                <a:latin typeface="DM Sans Bold"/>
                <a:ea typeface="DM Sans Bold"/>
                <a:cs typeface="DM Sans Bold"/>
                <a:sym typeface="DM Sans Bold"/>
              </a:rPr>
              <a:t>BELIEFS, ATTITUDES &amp; VALUES</a:t>
            </a:r>
          </a:p>
        </p:txBody>
      </p:sp>
      <p:sp>
        <p:nvSpPr>
          <p:cNvPr id="13" name="TextBox 13"/>
          <p:cNvSpPr txBox="1"/>
          <p:nvPr/>
        </p:nvSpPr>
        <p:spPr>
          <a:xfrm>
            <a:off x="1869898" y="3276045"/>
            <a:ext cx="6004434" cy="1035447"/>
          </a:xfrm>
          <a:prstGeom prst="rect">
            <a:avLst/>
          </a:prstGeom>
        </p:spPr>
        <p:txBody>
          <a:bodyPr lIns="0" tIns="0" rIns="0" bIns="0" rtlCol="0" anchor="t">
            <a:spAutoFit/>
          </a:bodyPr>
          <a:lstStyle/>
          <a:p>
            <a:pPr algn="l">
              <a:lnSpc>
                <a:spcPts val="4236"/>
              </a:lnSpc>
            </a:pPr>
            <a:r>
              <a:rPr lang="en-US" sz="2699">
                <a:solidFill>
                  <a:srgbClr val="0A85A0"/>
                </a:solidFill>
                <a:latin typeface="DM Sans"/>
                <a:ea typeface="DM Sans"/>
                <a:cs typeface="DM Sans"/>
                <a:sym typeface="DM Sans"/>
              </a:rPr>
              <a:t>&gt; Perceived as ultimately harmful</a:t>
            </a:r>
          </a:p>
          <a:p>
            <a:pPr algn="l">
              <a:lnSpc>
                <a:spcPts val="4236"/>
              </a:lnSpc>
            </a:pPr>
            <a:r>
              <a:rPr lang="en-US" sz="2699">
                <a:solidFill>
                  <a:srgbClr val="0A85A0"/>
                </a:solidFill>
                <a:latin typeface="DM Sans"/>
                <a:ea typeface="DM Sans"/>
                <a:cs typeface="DM Sans"/>
                <a:sym typeface="DM Sans"/>
              </a:rPr>
              <a:t>&gt; Desired change in loved one’s use</a:t>
            </a:r>
          </a:p>
        </p:txBody>
      </p:sp>
      <p:sp>
        <p:nvSpPr>
          <p:cNvPr id="14" name="TextBox 14"/>
          <p:cNvSpPr txBox="1"/>
          <p:nvPr/>
        </p:nvSpPr>
        <p:spPr>
          <a:xfrm>
            <a:off x="1869898" y="2591563"/>
            <a:ext cx="6467993" cy="564280"/>
          </a:xfrm>
          <a:prstGeom prst="rect">
            <a:avLst/>
          </a:prstGeom>
        </p:spPr>
        <p:txBody>
          <a:bodyPr lIns="0" tIns="0" rIns="0" bIns="0" rtlCol="0" anchor="t">
            <a:spAutoFit/>
          </a:bodyPr>
          <a:lstStyle/>
          <a:p>
            <a:pPr algn="l">
              <a:lnSpc>
                <a:spcPts val="4707"/>
              </a:lnSpc>
            </a:pPr>
            <a:r>
              <a:rPr lang="en-US" sz="3000" b="1">
                <a:solidFill>
                  <a:srgbClr val="065267"/>
                </a:solidFill>
                <a:latin typeface="DM Sans Bold"/>
                <a:ea typeface="DM Sans Bold"/>
                <a:cs typeface="DM Sans Bold"/>
                <a:sym typeface="DM Sans Bold"/>
              </a:rPr>
              <a:t>The Nature of Substance Use</a:t>
            </a:r>
          </a:p>
        </p:txBody>
      </p:sp>
      <p:sp>
        <p:nvSpPr>
          <p:cNvPr id="15" name="TextBox 15"/>
          <p:cNvSpPr txBox="1"/>
          <p:nvPr/>
        </p:nvSpPr>
        <p:spPr>
          <a:xfrm>
            <a:off x="593480" y="2645356"/>
            <a:ext cx="1009968" cy="725939"/>
          </a:xfrm>
          <a:prstGeom prst="rect">
            <a:avLst/>
          </a:prstGeom>
        </p:spPr>
        <p:txBody>
          <a:bodyPr lIns="0" tIns="0" rIns="0" bIns="0" rtlCol="0" anchor="t">
            <a:spAutoFit/>
          </a:bodyPr>
          <a:lstStyle/>
          <a:p>
            <a:pPr algn="ctr">
              <a:lnSpc>
                <a:spcPts val="6169"/>
              </a:lnSpc>
            </a:pPr>
            <a:r>
              <a:rPr lang="en-US" sz="3932">
                <a:solidFill>
                  <a:srgbClr val="065267"/>
                </a:solidFill>
                <a:latin typeface="DM Sans"/>
                <a:ea typeface="DM Sans"/>
                <a:cs typeface="DM Sans"/>
                <a:sym typeface="DM Sans"/>
              </a:rPr>
              <a:t>01</a:t>
            </a:r>
          </a:p>
        </p:txBody>
      </p:sp>
      <p:sp>
        <p:nvSpPr>
          <p:cNvPr id="16" name="TextBox 16"/>
          <p:cNvSpPr txBox="1"/>
          <p:nvPr/>
        </p:nvSpPr>
        <p:spPr>
          <a:xfrm>
            <a:off x="799262" y="7491596"/>
            <a:ext cx="16230600" cy="2066959"/>
          </a:xfrm>
          <a:prstGeom prst="rect">
            <a:avLst/>
          </a:prstGeom>
        </p:spPr>
        <p:txBody>
          <a:bodyPr lIns="0" tIns="0" rIns="0" bIns="0" rtlCol="0" anchor="t">
            <a:spAutoFit/>
          </a:bodyPr>
          <a:lstStyle/>
          <a:p>
            <a:pPr algn="l">
              <a:lnSpc>
                <a:spcPts val="4198"/>
              </a:lnSpc>
              <a:spcBef>
                <a:spcPct val="0"/>
              </a:spcBef>
            </a:pPr>
            <a:r>
              <a:rPr lang="en-US" sz="2998" b="1" i="1">
                <a:solidFill>
                  <a:srgbClr val="065267"/>
                </a:solidFill>
                <a:latin typeface="Nunito Bold Italics"/>
                <a:ea typeface="Nunito Bold Italics"/>
                <a:cs typeface="Nunito Bold Italics"/>
                <a:sym typeface="Nunito Bold Italics"/>
              </a:rPr>
              <a:t>So tough love is, I am not going to let you rob me anymore, so you don’t get to live under this house anymore. Doesn’t mean we love the person less. But in their eyes, now they’ve been rejected, they’ve been abandoned. Their core fears of not being lovable, not being good enough are all going to come into play, which is going to feed the addiction. – Maddy</a:t>
            </a:r>
          </a:p>
        </p:txBody>
      </p:sp>
      <p:sp>
        <p:nvSpPr>
          <p:cNvPr id="17" name="TextBox 17"/>
          <p:cNvSpPr txBox="1"/>
          <p:nvPr/>
        </p:nvSpPr>
        <p:spPr>
          <a:xfrm>
            <a:off x="1869898" y="5445552"/>
            <a:ext cx="7604230" cy="1035447"/>
          </a:xfrm>
          <a:prstGeom prst="rect">
            <a:avLst/>
          </a:prstGeom>
        </p:spPr>
        <p:txBody>
          <a:bodyPr lIns="0" tIns="0" rIns="0" bIns="0" rtlCol="0" anchor="t">
            <a:spAutoFit/>
          </a:bodyPr>
          <a:lstStyle/>
          <a:p>
            <a:pPr algn="l">
              <a:lnSpc>
                <a:spcPts val="4236"/>
              </a:lnSpc>
            </a:pPr>
            <a:r>
              <a:rPr lang="en-US" sz="2699">
                <a:solidFill>
                  <a:srgbClr val="0A85A0"/>
                </a:solidFill>
                <a:latin typeface="DM Sans"/>
                <a:ea typeface="DM Sans"/>
                <a:cs typeface="DM Sans"/>
                <a:sym typeface="DM Sans"/>
              </a:rPr>
              <a:t>&gt; Belief in compassion and love</a:t>
            </a:r>
          </a:p>
          <a:p>
            <a:pPr algn="l">
              <a:lnSpc>
                <a:spcPts val="4236"/>
              </a:lnSpc>
            </a:pPr>
            <a:r>
              <a:rPr lang="en-US" sz="2699">
                <a:solidFill>
                  <a:srgbClr val="0A85A0"/>
                </a:solidFill>
                <a:latin typeface="DM Sans"/>
                <a:ea typeface="DM Sans"/>
                <a:cs typeface="DM Sans"/>
                <a:sym typeface="DM Sans"/>
              </a:rPr>
              <a:t>&gt; Often created ambiguity and internal tension</a:t>
            </a:r>
          </a:p>
        </p:txBody>
      </p:sp>
      <p:sp>
        <p:nvSpPr>
          <p:cNvPr id="18" name="TextBox 18"/>
          <p:cNvSpPr txBox="1"/>
          <p:nvPr/>
        </p:nvSpPr>
        <p:spPr>
          <a:xfrm>
            <a:off x="1869898" y="4761069"/>
            <a:ext cx="7044663" cy="564280"/>
          </a:xfrm>
          <a:prstGeom prst="rect">
            <a:avLst/>
          </a:prstGeom>
        </p:spPr>
        <p:txBody>
          <a:bodyPr lIns="0" tIns="0" rIns="0" bIns="0" rtlCol="0" anchor="t">
            <a:spAutoFit/>
          </a:bodyPr>
          <a:lstStyle/>
          <a:p>
            <a:pPr algn="l">
              <a:lnSpc>
                <a:spcPts val="4707"/>
              </a:lnSpc>
            </a:pPr>
            <a:r>
              <a:rPr lang="en-US" sz="3000" b="1">
                <a:solidFill>
                  <a:srgbClr val="065267"/>
                </a:solidFill>
                <a:latin typeface="DM Sans Bold"/>
                <a:ea typeface="DM Sans Bold"/>
                <a:cs typeface="DM Sans Bold"/>
                <a:sym typeface="DM Sans Bold"/>
              </a:rPr>
              <a:t>The Need for Love and Compassion</a:t>
            </a:r>
          </a:p>
        </p:txBody>
      </p:sp>
      <p:sp>
        <p:nvSpPr>
          <p:cNvPr id="19" name="TextBox 19"/>
          <p:cNvSpPr txBox="1"/>
          <p:nvPr/>
        </p:nvSpPr>
        <p:spPr>
          <a:xfrm>
            <a:off x="593480" y="4814863"/>
            <a:ext cx="1009968" cy="725913"/>
          </a:xfrm>
          <a:prstGeom prst="rect">
            <a:avLst/>
          </a:prstGeom>
        </p:spPr>
        <p:txBody>
          <a:bodyPr lIns="0" tIns="0" rIns="0" bIns="0" rtlCol="0" anchor="t">
            <a:spAutoFit/>
          </a:bodyPr>
          <a:lstStyle/>
          <a:p>
            <a:pPr algn="ctr">
              <a:lnSpc>
                <a:spcPts val="6169"/>
              </a:lnSpc>
            </a:pPr>
            <a:r>
              <a:rPr lang="en-US" sz="3932">
                <a:solidFill>
                  <a:srgbClr val="065267"/>
                </a:solidFill>
                <a:latin typeface="DM Sans"/>
                <a:ea typeface="DM Sans"/>
                <a:cs typeface="DM Sans"/>
                <a:sym typeface="DM Sans"/>
              </a:rPr>
              <a:t>02</a:t>
            </a:r>
          </a:p>
        </p:txBody>
      </p:sp>
      <p:sp>
        <p:nvSpPr>
          <p:cNvPr id="20" name="TextBox 20"/>
          <p:cNvSpPr txBox="1"/>
          <p:nvPr/>
        </p:nvSpPr>
        <p:spPr>
          <a:xfrm>
            <a:off x="15410289" y="6566743"/>
            <a:ext cx="894364" cy="188614"/>
          </a:xfrm>
          <a:prstGeom prst="rect">
            <a:avLst/>
          </a:prstGeom>
        </p:spPr>
        <p:txBody>
          <a:bodyPr lIns="0" tIns="0" rIns="0" bIns="0" rtlCol="0" anchor="t">
            <a:spAutoFit/>
          </a:bodyPr>
          <a:lstStyle/>
          <a:p>
            <a:pPr algn="ctr">
              <a:lnSpc>
                <a:spcPts val="1679"/>
              </a:lnSpc>
              <a:spcBef>
                <a:spcPct val="0"/>
              </a:spcBef>
            </a:pPr>
            <a:r>
              <a:rPr lang="en-US" sz="1200" b="1">
                <a:solidFill>
                  <a:srgbClr val="FFFFFF"/>
                </a:solidFill>
                <a:latin typeface="Nunito Semi-Bold"/>
                <a:ea typeface="Nunito Semi-Bold"/>
                <a:cs typeface="Nunito Semi-Bold"/>
                <a:sym typeface="Nunito Semi-Bold"/>
              </a:rPr>
              <a:t>Egor Vikhrev</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7F3F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973844"/>
            <a:chOff x="0" y="0"/>
            <a:chExt cx="4816593" cy="519860"/>
          </a:xfrm>
        </p:grpSpPr>
        <p:sp>
          <p:nvSpPr>
            <p:cNvPr id="3" name="Freeform 3"/>
            <p:cNvSpPr/>
            <p:nvPr/>
          </p:nvSpPr>
          <p:spPr>
            <a:xfrm>
              <a:off x="0" y="0"/>
              <a:ext cx="4816592" cy="519860"/>
            </a:xfrm>
            <a:custGeom>
              <a:avLst/>
              <a:gdLst/>
              <a:ahLst/>
              <a:cxnLst/>
              <a:rect l="l" t="t" r="r" b="b"/>
              <a:pathLst>
                <a:path w="4816592" h="519860">
                  <a:moveTo>
                    <a:pt x="0" y="0"/>
                  </a:moveTo>
                  <a:lnTo>
                    <a:pt x="4816592" y="0"/>
                  </a:lnTo>
                  <a:lnTo>
                    <a:pt x="4816592" y="519860"/>
                  </a:lnTo>
                  <a:lnTo>
                    <a:pt x="0" y="519860"/>
                  </a:lnTo>
                  <a:close/>
                </a:path>
              </a:pathLst>
            </a:custGeom>
            <a:solidFill>
              <a:srgbClr val="065267"/>
            </a:solidFill>
          </p:spPr>
        </p:sp>
        <p:sp>
          <p:nvSpPr>
            <p:cNvPr id="4" name="TextBox 4"/>
            <p:cNvSpPr txBox="1"/>
            <p:nvPr/>
          </p:nvSpPr>
          <p:spPr>
            <a:xfrm>
              <a:off x="0" y="-28575"/>
              <a:ext cx="4816593" cy="548435"/>
            </a:xfrm>
            <a:prstGeom prst="rect">
              <a:avLst/>
            </a:prstGeom>
          </p:spPr>
          <p:txBody>
            <a:bodyPr lIns="50800" tIns="50800" rIns="50800" bIns="50800" rtlCol="0" anchor="ctr"/>
            <a:lstStyle/>
            <a:p>
              <a:pPr algn="ctr">
                <a:lnSpc>
                  <a:spcPts val="2785"/>
                </a:lnSpc>
              </a:pPr>
              <a:endParaRPr/>
            </a:p>
          </p:txBody>
        </p:sp>
      </p:grpSp>
      <p:grpSp>
        <p:nvGrpSpPr>
          <p:cNvPr id="5" name="Group 5"/>
          <p:cNvGrpSpPr/>
          <p:nvPr/>
        </p:nvGrpSpPr>
        <p:grpSpPr>
          <a:xfrm>
            <a:off x="603005" y="2453910"/>
            <a:ext cx="1009968" cy="1009968"/>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19050" cap="sq">
              <a:solidFill>
                <a:srgbClr val="0A85A0"/>
              </a:solidFill>
              <a:prstDash val="solid"/>
              <a:miter/>
            </a:ln>
          </p:spPr>
        </p:sp>
        <p:sp>
          <p:nvSpPr>
            <p:cNvPr id="7" name="TextBox 7"/>
            <p:cNvSpPr txBox="1"/>
            <p:nvPr/>
          </p:nvSpPr>
          <p:spPr>
            <a:xfrm>
              <a:off x="76200" y="47625"/>
              <a:ext cx="660400" cy="688975"/>
            </a:xfrm>
            <a:prstGeom prst="rect">
              <a:avLst/>
            </a:prstGeom>
          </p:spPr>
          <p:txBody>
            <a:bodyPr lIns="50800" tIns="50800" rIns="50800" bIns="50800" rtlCol="0" anchor="ctr"/>
            <a:lstStyle/>
            <a:p>
              <a:pPr algn="ctr">
                <a:lnSpc>
                  <a:spcPts val="2785"/>
                </a:lnSpc>
              </a:pPr>
              <a:endParaRPr/>
            </a:p>
          </p:txBody>
        </p:sp>
      </p:grpSp>
      <p:sp>
        <p:nvSpPr>
          <p:cNvPr id="8" name="Freeform 8"/>
          <p:cNvSpPr/>
          <p:nvPr/>
        </p:nvSpPr>
        <p:spPr>
          <a:xfrm>
            <a:off x="11929151" y="964895"/>
            <a:ext cx="4686746" cy="5266007"/>
          </a:xfrm>
          <a:custGeom>
            <a:avLst/>
            <a:gdLst/>
            <a:ahLst/>
            <a:cxnLst/>
            <a:rect l="l" t="t" r="r" b="b"/>
            <a:pathLst>
              <a:path w="4686746" h="5266007">
                <a:moveTo>
                  <a:pt x="0" y="0"/>
                </a:moveTo>
                <a:lnTo>
                  <a:pt x="4686746" y="0"/>
                </a:lnTo>
                <a:lnTo>
                  <a:pt x="4686746" y="5266007"/>
                </a:lnTo>
                <a:lnTo>
                  <a:pt x="0" y="5266007"/>
                </a:lnTo>
                <a:lnTo>
                  <a:pt x="0" y="0"/>
                </a:lnTo>
                <a:close/>
              </a:path>
            </a:pathLst>
          </a:custGeom>
          <a:blipFill>
            <a:blip r:embed="rId2"/>
            <a:stretch>
              <a:fillRect/>
            </a:stretch>
          </a:blipFill>
        </p:spPr>
      </p:sp>
      <p:sp>
        <p:nvSpPr>
          <p:cNvPr id="9" name="TextBox 9"/>
          <p:cNvSpPr txBox="1"/>
          <p:nvPr/>
        </p:nvSpPr>
        <p:spPr>
          <a:xfrm>
            <a:off x="858356" y="517516"/>
            <a:ext cx="10421509" cy="927119"/>
          </a:xfrm>
          <a:prstGeom prst="rect">
            <a:avLst/>
          </a:prstGeom>
        </p:spPr>
        <p:txBody>
          <a:bodyPr lIns="0" tIns="0" rIns="0" bIns="0" rtlCol="0" anchor="t">
            <a:spAutoFit/>
          </a:bodyPr>
          <a:lstStyle/>
          <a:p>
            <a:pPr algn="l">
              <a:lnSpc>
                <a:spcPts val="7699"/>
              </a:lnSpc>
            </a:pPr>
            <a:r>
              <a:rPr lang="en-US" sz="5499" b="1">
                <a:solidFill>
                  <a:srgbClr val="FFFFFF"/>
                </a:solidFill>
                <a:latin typeface="DM Sans Bold"/>
                <a:ea typeface="DM Sans Bold"/>
                <a:cs typeface="DM Sans Bold"/>
                <a:sym typeface="DM Sans Bold"/>
              </a:rPr>
              <a:t>BELIEFS, ATTITUDES &amp; VALUES</a:t>
            </a:r>
          </a:p>
        </p:txBody>
      </p:sp>
      <p:sp>
        <p:nvSpPr>
          <p:cNvPr id="10" name="TextBox 10"/>
          <p:cNvSpPr txBox="1"/>
          <p:nvPr/>
        </p:nvSpPr>
        <p:spPr>
          <a:xfrm>
            <a:off x="1869898" y="3188513"/>
            <a:ext cx="9059920" cy="2635535"/>
          </a:xfrm>
          <a:prstGeom prst="rect">
            <a:avLst/>
          </a:prstGeom>
        </p:spPr>
        <p:txBody>
          <a:bodyPr lIns="0" tIns="0" rIns="0" bIns="0" rtlCol="0" anchor="t">
            <a:spAutoFit/>
          </a:bodyPr>
          <a:lstStyle/>
          <a:p>
            <a:pPr algn="l">
              <a:lnSpc>
                <a:spcPts val="4236"/>
              </a:lnSpc>
            </a:pPr>
            <a:r>
              <a:rPr lang="en-US" sz="2699">
                <a:solidFill>
                  <a:srgbClr val="0A85A0"/>
                </a:solidFill>
                <a:latin typeface="DM Sans"/>
                <a:ea typeface="DM Sans"/>
                <a:cs typeface="DM Sans"/>
                <a:sym typeface="DM Sans"/>
              </a:rPr>
              <a:t>&gt; Loved ones were largely believed capable of some degree of choice or agency.</a:t>
            </a:r>
          </a:p>
          <a:p>
            <a:pPr algn="l">
              <a:lnSpc>
                <a:spcPts val="4236"/>
              </a:lnSpc>
            </a:pPr>
            <a:r>
              <a:rPr lang="en-US" sz="2699">
                <a:solidFill>
                  <a:srgbClr val="0A85A0"/>
                </a:solidFill>
                <a:latin typeface="DM Sans"/>
                <a:ea typeface="DM Sans"/>
                <a:cs typeface="DM Sans"/>
                <a:sym typeface="DM Sans"/>
              </a:rPr>
              <a:t>&gt; Participants valued accountability and consequences, depending on the loved one’s capacity.</a:t>
            </a:r>
          </a:p>
          <a:p>
            <a:pPr algn="l">
              <a:lnSpc>
                <a:spcPts val="4236"/>
              </a:lnSpc>
            </a:pPr>
            <a:r>
              <a:rPr lang="en-US" sz="2699">
                <a:solidFill>
                  <a:srgbClr val="0A85A0"/>
                </a:solidFill>
                <a:latin typeface="DM Sans"/>
                <a:ea typeface="DM Sans"/>
                <a:cs typeface="DM Sans"/>
                <a:sym typeface="DM Sans"/>
              </a:rPr>
              <a:t>&gt; Often involved inner conflict and dissonance.</a:t>
            </a:r>
          </a:p>
        </p:txBody>
      </p:sp>
      <p:sp>
        <p:nvSpPr>
          <p:cNvPr id="11" name="TextBox 11"/>
          <p:cNvSpPr txBox="1"/>
          <p:nvPr/>
        </p:nvSpPr>
        <p:spPr>
          <a:xfrm>
            <a:off x="1869898" y="2504031"/>
            <a:ext cx="6467993" cy="564280"/>
          </a:xfrm>
          <a:prstGeom prst="rect">
            <a:avLst/>
          </a:prstGeom>
        </p:spPr>
        <p:txBody>
          <a:bodyPr lIns="0" tIns="0" rIns="0" bIns="0" rtlCol="0" anchor="t">
            <a:spAutoFit/>
          </a:bodyPr>
          <a:lstStyle/>
          <a:p>
            <a:pPr algn="l">
              <a:lnSpc>
                <a:spcPts val="4707"/>
              </a:lnSpc>
            </a:pPr>
            <a:r>
              <a:rPr lang="en-US" sz="3000" b="1">
                <a:solidFill>
                  <a:srgbClr val="065267"/>
                </a:solidFill>
                <a:latin typeface="DM Sans Bold"/>
                <a:ea typeface="DM Sans Bold"/>
                <a:cs typeface="DM Sans Bold"/>
                <a:sym typeface="DM Sans Bold"/>
              </a:rPr>
              <a:t>The Need for Accountability</a:t>
            </a:r>
          </a:p>
        </p:txBody>
      </p:sp>
      <p:sp>
        <p:nvSpPr>
          <p:cNvPr id="12" name="TextBox 12"/>
          <p:cNvSpPr txBox="1"/>
          <p:nvPr/>
        </p:nvSpPr>
        <p:spPr>
          <a:xfrm>
            <a:off x="593480" y="2557824"/>
            <a:ext cx="1009968" cy="725913"/>
          </a:xfrm>
          <a:prstGeom prst="rect">
            <a:avLst/>
          </a:prstGeom>
        </p:spPr>
        <p:txBody>
          <a:bodyPr lIns="0" tIns="0" rIns="0" bIns="0" rtlCol="0" anchor="t">
            <a:spAutoFit/>
          </a:bodyPr>
          <a:lstStyle/>
          <a:p>
            <a:pPr algn="ctr">
              <a:lnSpc>
                <a:spcPts val="6169"/>
              </a:lnSpc>
            </a:pPr>
            <a:r>
              <a:rPr lang="en-US" sz="3932">
                <a:solidFill>
                  <a:srgbClr val="065267"/>
                </a:solidFill>
                <a:latin typeface="DM Sans"/>
                <a:ea typeface="DM Sans"/>
                <a:cs typeface="DM Sans"/>
                <a:sym typeface="DM Sans"/>
              </a:rPr>
              <a:t>03</a:t>
            </a:r>
          </a:p>
        </p:txBody>
      </p:sp>
      <p:sp>
        <p:nvSpPr>
          <p:cNvPr id="13" name="TextBox 13"/>
          <p:cNvSpPr txBox="1"/>
          <p:nvPr/>
        </p:nvSpPr>
        <p:spPr>
          <a:xfrm>
            <a:off x="858356" y="6944482"/>
            <a:ext cx="16519427" cy="2590834"/>
          </a:xfrm>
          <a:prstGeom prst="rect">
            <a:avLst/>
          </a:prstGeom>
        </p:spPr>
        <p:txBody>
          <a:bodyPr lIns="0" tIns="0" rIns="0" bIns="0" rtlCol="0" anchor="t">
            <a:spAutoFit/>
          </a:bodyPr>
          <a:lstStyle/>
          <a:p>
            <a:pPr algn="l">
              <a:lnSpc>
                <a:spcPts val="4198"/>
              </a:lnSpc>
              <a:spcBef>
                <a:spcPct val="0"/>
              </a:spcBef>
            </a:pPr>
            <a:r>
              <a:rPr lang="en-US" sz="2998" b="1" i="1">
                <a:solidFill>
                  <a:srgbClr val="065267"/>
                </a:solidFill>
                <a:latin typeface="Nunito Bold Italics"/>
                <a:ea typeface="Nunito Bold Italics"/>
                <a:cs typeface="Nunito Bold Italics"/>
                <a:sym typeface="Nunito Bold Italics"/>
              </a:rPr>
              <a:t>There has to be a level of accountability or responsibility in your own direction. I’ve seen that in my own life, tough love. When you make a stupid decision, guess what, there’s consequences for that. Now, if I’m in a position to reduce the impact of those consequences so it doesn’t knock you right off your journey, then you’d better damn well be sure I’m going to do that. – Matt</a:t>
            </a:r>
          </a:p>
        </p:txBody>
      </p:sp>
      <p:sp>
        <p:nvSpPr>
          <p:cNvPr id="14" name="TextBox 14"/>
          <p:cNvSpPr txBox="1"/>
          <p:nvPr/>
        </p:nvSpPr>
        <p:spPr>
          <a:xfrm>
            <a:off x="15087600" y="5927988"/>
            <a:ext cx="1311519" cy="209673"/>
          </a:xfrm>
          <a:prstGeom prst="rect">
            <a:avLst/>
          </a:prstGeom>
        </p:spPr>
        <p:txBody>
          <a:bodyPr wrap="square" lIns="0" tIns="0" rIns="0" bIns="0" rtlCol="0" anchor="t">
            <a:spAutoFit/>
          </a:bodyPr>
          <a:lstStyle/>
          <a:p>
            <a:pPr algn="ctr">
              <a:lnSpc>
                <a:spcPts val="1679"/>
              </a:lnSpc>
              <a:spcBef>
                <a:spcPct val="0"/>
              </a:spcBef>
            </a:pPr>
            <a:r>
              <a:rPr lang="en-US" sz="1200" b="1" dirty="0">
                <a:solidFill>
                  <a:srgbClr val="FFFFFF"/>
                </a:solidFill>
                <a:latin typeface="Nunito Semi-Bold"/>
                <a:ea typeface="Nunito Semi-Bold"/>
                <a:cs typeface="Nunito Semi-Bold"/>
                <a:sym typeface="Nunito Semi-Bold"/>
              </a:rPr>
              <a:t>Conner Bowe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65267"/>
        </a:solidFill>
        <a:effectLst/>
      </p:bgPr>
    </p:bg>
    <p:spTree>
      <p:nvGrpSpPr>
        <p:cNvPr id="1" name=""/>
        <p:cNvGrpSpPr/>
        <p:nvPr/>
      </p:nvGrpSpPr>
      <p:grpSpPr>
        <a:xfrm>
          <a:off x="0" y="0"/>
          <a:ext cx="0" cy="0"/>
          <a:chOff x="0" y="0"/>
          <a:chExt cx="0" cy="0"/>
        </a:xfrm>
      </p:grpSpPr>
      <p:sp>
        <p:nvSpPr>
          <p:cNvPr id="2" name="Freeform 2"/>
          <p:cNvSpPr/>
          <p:nvPr/>
        </p:nvSpPr>
        <p:spPr>
          <a:xfrm>
            <a:off x="1" y="0"/>
            <a:ext cx="18288000" cy="10287000"/>
          </a:xfrm>
          <a:custGeom>
            <a:avLst/>
            <a:gdLst/>
            <a:ahLst/>
            <a:cxnLst/>
            <a:rect l="l" t="t" r="r" b="b"/>
            <a:pathLst>
              <a:path w="18394331" h="11522788">
                <a:moveTo>
                  <a:pt x="0" y="0"/>
                </a:moveTo>
                <a:lnTo>
                  <a:pt x="18394331" y="0"/>
                </a:lnTo>
                <a:lnTo>
                  <a:pt x="18394331" y="11522788"/>
                </a:lnTo>
                <a:lnTo>
                  <a:pt x="0" y="11522788"/>
                </a:lnTo>
                <a:lnTo>
                  <a:pt x="0" y="0"/>
                </a:lnTo>
                <a:close/>
              </a:path>
            </a:pathLst>
          </a:custGeom>
          <a:blipFill>
            <a:blip r:embed="rId2">
              <a:alphaModFix amt="61000"/>
            </a:blip>
            <a:stretch>
              <a:fillRect l="-5901" r="-6463"/>
            </a:stretch>
          </a:blipFill>
        </p:spPr>
      </p:sp>
      <p:sp>
        <p:nvSpPr>
          <p:cNvPr id="3" name="TextBox 3"/>
          <p:cNvSpPr txBox="1"/>
          <p:nvPr/>
        </p:nvSpPr>
        <p:spPr>
          <a:xfrm>
            <a:off x="5351881" y="5394719"/>
            <a:ext cx="11907419" cy="3714490"/>
          </a:xfrm>
          <a:prstGeom prst="rect">
            <a:avLst/>
          </a:prstGeom>
        </p:spPr>
        <p:txBody>
          <a:bodyPr lIns="0" tIns="0" rIns="0" bIns="0" rtlCol="0" anchor="t">
            <a:spAutoFit/>
          </a:bodyPr>
          <a:lstStyle/>
          <a:p>
            <a:pPr algn="l">
              <a:lnSpc>
                <a:spcPts val="4200"/>
              </a:lnSpc>
              <a:spcBef>
                <a:spcPct val="0"/>
              </a:spcBef>
            </a:pPr>
            <a:r>
              <a:rPr lang="en-US" sz="3000" b="1">
                <a:solidFill>
                  <a:srgbClr val="FFFFFF"/>
                </a:solidFill>
                <a:latin typeface="Nunito Bold"/>
                <a:ea typeface="Nunito Bold"/>
                <a:cs typeface="Nunito Bold"/>
                <a:sym typeface="Nunito Bold"/>
              </a:rPr>
              <a:t>I tried everything under my power to do it a </a:t>
            </a:r>
            <a:r>
              <a:rPr lang="en-US" sz="3000" b="1" u="sng">
                <a:solidFill>
                  <a:srgbClr val="FFFFFF"/>
                </a:solidFill>
                <a:latin typeface="Nunito Bold"/>
                <a:ea typeface="Nunito Bold"/>
                <a:cs typeface="Nunito Bold"/>
                <a:sym typeface="Nunito Bold"/>
              </a:rPr>
              <a:t>not</a:t>
            </a:r>
            <a:r>
              <a:rPr lang="en-US" sz="3000" b="1">
                <a:solidFill>
                  <a:srgbClr val="FFFFFF"/>
                </a:solidFill>
                <a:latin typeface="Nunito Bold"/>
                <a:ea typeface="Nunito Bold"/>
                <a:cs typeface="Nunito Bold"/>
                <a:sym typeface="Nunito Bold"/>
              </a:rPr>
              <a:t> tough love approach way, and it didn’t work. And the only time that I even got him to consider going to rehab was when I went and stayed at my mom’s place and said you need to get help because we’re scared because things are getting too crazy. And did it get him to treatment? It did get him to treatment. But did it keep him alive? It didn’t keep him alive. – Melissa</a:t>
            </a:r>
          </a:p>
        </p:txBody>
      </p:sp>
      <p:sp>
        <p:nvSpPr>
          <p:cNvPr id="4" name="TextBox 4"/>
          <p:cNvSpPr txBox="1"/>
          <p:nvPr/>
        </p:nvSpPr>
        <p:spPr>
          <a:xfrm>
            <a:off x="5351881" y="2472270"/>
            <a:ext cx="11907419" cy="2114401"/>
          </a:xfrm>
          <a:prstGeom prst="rect">
            <a:avLst/>
          </a:prstGeom>
        </p:spPr>
        <p:txBody>
          <a:bodyPr lIns="0" tIns="0" rIns="0" bIns="0" rtlCol="0" anchor="t">
            <a:spAutoFit/>
          </a:bodyPr>
          <a:lstStyle/>
          <a:p>
            <a:pPr algn="l">
              <a:lnSpc>
                <a:spcPts val="4200"/>
              </a:lnSpc>
              <a:spcBef>
                <a:spcPct val="0"/>
              </a:spcBef>
            </a:pPr>
            <a:r>
              <a:rPr lang="en-US" sz="3000" b="1">
                <a:solidFill>
                  <a:srgbClr val="FFFFFF"/>
                </a:solidFill>
                <a:latin typeface="Nunito Bold"/>
                <a:ea typeface="Nunito Bold"/>
                <a:cs typeface="Nunito Bold"/>
                <a:sym typeface="Nunito Bold"/>
              </a:rPr>
              <a:t>I understand now, looking back, that I was absolutely enabling him. Even though I had really good intentions, I loved him. I didn’t want to put him out on the street. And looking back, I don’t really know what I should have done differently. –  Maddy</a:t>
            </a:r>
          </a:p>
        </p:txBody>
      </p:sp>
      <p:grpSp>
        <p:nvGrpSpPr>
          <p:cNvPr id="5" name="Group 5"/>
          <p:cNvGrpSpPr/>
          <p:nvPr/>
        </p:nvGrpSpPr>
        <p:grpSpPr>
          <a:xfrm>
            <a:off x="0" y="0"/>
            <a:ext cx="2566833" cy="10287000"/>
            <a:chOff x="0" y="0"/>
            <a:chExt cx="676038" cy="2709333"/>
          </a:xfrm>
        </p:grpSpPr>
        <p:sp>
          <p:nvSpPr>
            <p:cNvPr id="6" name="Freeform 6"/>
            <p:cNvSpPr/>
            <p:nvPr/>
          </p:nvSpPr>
          <p:spPr>
            <a:xfrm>
              <a:off x="0" y="0"/>
              <a:ext cx="676038" cy="2709333"/>
            </a:xfrm>
            <a:custGeom>
              <a:avLst/>
              <a:gdLst/>
              <a:ahLst/>
              <a:cxnLst/>
              <a:rect l="l" t="t" r="r" b="b"/>
              <a:pathLst>
                <a:path w="676038" h="2709333">
                  <a:moveTo>
                    <a:pt x="0" y="0"/>
                  </a:moveTo>
                  <a:lnTo>
                    <a:pt x="676038" y="0"/>
                  </a:lnTo>
                  <a:lnTo>
                    <a:pt x="676038" y="2709333"/>
                  </a:lnTo>
                  <a:lnTo>
                    <a:pt x="0" y="2709333"/>
                  </a:lnTo>
                  <a:close/>
                </a:path>
              </a:pathLst>
            </a:custGeom>
            <a:solidFill>
              <a:srgbClr val="F7F3F2"/>
            </a:solidFill>
          </p:spPr>
        </p:sp>
        <p:sp>
          <p:nvSpPr>
            <p:cNvPr id="7" name="TextBox 7"/>
            <p:cNvSpPr txBox="1"/>
            <p:nvPr/>
          </p:nvSpPr>
          <p:spPr>
            <a:xfrm>
              <a:off x="0" y="-28575"/>
              <a:ext cx="676038" cy="2737908"/>
            </a:xfrm>
            <a:prstGeom prst="rect">
              <a:avLst/>
            </a:prstGeom>
          </p:spPr>
          <p:txBody>
            <a:bodyPr lIns="50800" tIns="50800" rIns="50800" bIns="50800" rtlCol="0" anchor="ctr"/>
            <a:lstStyle/>
            <a:p>
              <a:pPr algn="ctr">
                <a:lnSpc>
                  <a:spcPts val="2785"/>
                </a:lnSpc>
              </a:pPr>
              <a:endParaRPr/>
            </a:p>
          </p:txBody>
        </p:sp>
      </p:grpSp>
      <p:sp>
        <p:nvSpPr>
          <p:cNvPr id="8" name="TextBox 8"/>
          <p:cNvSpPr txBox="1"/>
          <p:nvPr/>
        </p:nvSpPr>
        <p:spPr>
          <a:xfrm>
            <a:off x="417970" y="1269484"/>
            <a:ext cx="5558637" cy="795040"/>
          </a:xfrm>
          <a:prstGeom prst="rect">
            <a:avLst/>
          </a:prstGeom>
        </p:spPr>
        <p:txBody>
          <a:bodyPr lIns="0" tIns="0" rIns="0" bIns="0" rtlCol="0" anchor="t">
            <a:spAutoFit/>
          </a:bodyPr>
          <a:lstStyle/>
          <a:p>
            <a:pPr algn="l">
              <a:lnSpc>
                <a:spcPts val="6579"/>
              </a:lnSpc>
              <a:spcBef>
                <a:spcPct val="0"/>
              </a:spcBef>
            </a:pPr>
            <a:r>
              <a:rPr lang="en-US" sz="4699" b="1">
                <a:solidFill>
                  <a:srgbClr val="065267"/>
                </a:solidFill>
                <a:latin typeface="Nunito Semi-Bold"/>
                <a:ea typeface="Nunito Semi-Bold"/>
                <a:cs typeface="Nunito Semi-Bold"/>
                <a:sym typeface="Nunito Semi-Bold"/>
              </a:rPr>
              <a:t>Internal</a:t>
            </a:r>
            <a:r>
              <a:rPr lang="en-US" sz="4699" b="1">
                <a:solidFill>
                  <a:srgbClr val="FFFFFF"/>
                </a:solidFill>
                <a:latin typeface="Nunito Semi-Bold"/>
                <a:ea typeface="Nunito Semi-Bold"/>
                <a:cs typeface="Nunito Semi-Bold"/>
                <a:sym typeface="Nunito Semi-Bold"/>
              </a:rPr>
              <a:t> Dissonance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65267"/>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599246"/>
            <a:chOff x="0" y="0"/>
            <a:chExt cx="4816593" cy="421201"/>
          </a:xfrm>
        </p:grpSpPr>
        <p:sp>
          <p:nvSpPr>
            <p:cNvPr id="3" name="Freeform 3"/>
            <p:cNvSpPr/>
            <p:nvPr/>
          </p:nvSpPr>
          <p:spPr>
            <a:xfrm>
              <a:off x="0" y="0"/>
              <a:ext cx="4816592" cy="421201"/>
            </a:xfrm>
            <a:custGeom>
              <a:avLst/>
              <a:gdLst/>
              <a:ahLst/>
              <a:cxnLst/>
              <a:rect l="l" t="t" r="r" b="b"/>
              <a:pathLst>
                <a:path w="4816592" h="421201">
                  <a:moveTo>
                    <a:pt x="0" y="0"/>
                  </a:moveTo>
                  <a:lnTo>
                    <a:pt x="4816592" y="0"/>
                  </a:lnTo>
                  <a:lnTo>
                    <a:pt x="4816592" y="421201"/>
                  </a:lnTo>
                  <a:lnTo>
                    <a:pt x="0" y="421201"/>
                  </a:lnTo>
                  <a:close/>
                </a:path>
              </a:pathLst>
            </a:custGeom>
            <a:solidFill>
              <a:srgbClr val="F7F3F2"/>
            </a:solidFill>
          </p:spPr>
        </p:sp>
        <p:sp>
          <p:nvSpPr>
            <p:cNvPr id="4" name="TextBox 4"/>
            <p:cNvSpPr txBox="1"/>
            <p:nvPr/>
          </p:nvSpPr>
          <p:spPr>
            <a:xfrm>
              <a:off x="0" y="-28575"/>
              <a:ext cx="4816593" cy="449776"/>
            </a:xfrm>
            <a:prstGeom prst="rect">
              <a:avLst/>
            </a:prstGeom>
          </p:spPr>
          <p:txBody>
            <a:bodyPr lIns="50800" tIns="50800" rIns="50800" bIns="50800" rtlCol="0" anchor="ctr"/>
            <a:lstStyle/>
            <a:p>
              <a:pPr algn="ctr">
                <a:lnSpc>
                  <a:spcPts val="2785"/>
                </a:lnSpc>
              </a:pPr>
              <a:endParaRPr/>
            </a:p>
          </p:txBody>
        </p:sp>
      </p:grpSp>
      <p:grpSp>
        <p:nvGrpSpPr>
          <p:cNvPr id="5" name="Group 5"/>
          <p:cNvGrpSpPr/>
          <p:nvPr/>
        </p:nvGrpSpPr>
        <p:grpSpPr>
          <a:xfrm>
            <a:off x="1028700" y="2383511"/>
            <a:ext cx="1497838" cy="1497838"/>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19050" cap="sq">
              <a:solidFill>
                <a:srgbClr val="F7F3F2"/>
              </a:solidFill>
              <a:prstDash val="solid"/>
              <a:miter/>
            </a:ln>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925"/>
                </a:lnSpc>
              </a:pPr>
              <a:endParaRPr/>
            </a:p>
          </p:txBody>
        </p:sp>
      </p:grpSp>
      <p:sp>
        <p:nvSpPr>
          <p:cNvPr id="8" name="Freeform 8"/>
          <p:cNvSpPr/>
          <p:nvPr/>
        </p:nvSpPr>
        <p:spPr>
          <a:xfrm>
            <a:off x="13296402" y="600101"/>
            <a:ext cx="3998874" cy="2704239"/>
          </a:xfrm>
          <a:custGeom>
            <a:avLst/>
            <a:gdLst/>
            <a:ahLst/>
            <a:cxnLst/>
            <a:rect l="l" t="t" r="r" b="b"/>
            <a:pathLst>
              <a:path w="3998874" h="2704239">
                <a:moveTo>
                  <a:pt x="0" y="0"/>
                </a:moveTo>
                <a:lnTo>
                  <a:pt x="3998874" y="0"/>
                </a:lnTo>
                <a:lnTo>
                  <a:pt x="3998874" y="2704239"/>
                </a:lnTo>
                <a:lnTo>
                  <a:pt x="0" y="2704239"/>
                </a:lnTo>
                <a:lnTo>
                  <a:pt x="0" y="0"/>
                </a:lnTo>
                <a:close/>
              </a:path>
            </a:pathLst>
          </a:custGeom>
          <a:blipFill>
            <a:blip r:embed="rId2"/>
            <a:stretch>
              <a:fillRect/>
            </a:stretch>
          </a:blipFill>
        </p:spPr>
      </p:sp>
      <p:sp>
        <p:nvSpPr>
          <p:cNvPr id="9" name="TextBox 9"/>
          <p:cNvSpPr txBox="1"/>
          <p:nvPr/>
        </p:nvSpPr>
        <p:spPr>
          <a:xfrm>
            <a:off x="1028700" y="2482431"/>
            <a:ext cx="1497838" cy="1109683"/>
          </a:xfrm>
          <a:prstGeom prst="rect">
            <a:avLst/>
          </a:prstGeom>
        </p:spPr>
        <p:txBody>
          <a:bodyPr lIns="0" tIns="0" rIns="0" bIns="0" rtlCol="0" anchor="t">
            <a:spAutoFit/>
          </a:bodyPr>
          <a:lstStyle/>
          <a:p>
            <a:pPr algn="ctr">
              <a:lnSpc>
                <a:spcPts val="9399"/>
              </a:lnSpc>
            </a:pPr>
            <a:r>
              <a:rPr lang="en-US" sz="5990">
                <a:solidFill>
                  <a:srgbClr val="F7F3F2"/>
                </a:solidFill>
                <a:latin typeface="DM Sans"/>
                <a:ea typeface="DM Sans"/>
                <a:cs typeface="DM Sans"/>
                <a:sym typeface="DM Sans"/>
              </a:rPr>
              <a:t>01</a:t>
            </a:r>
          </a:p>
        </p:txBody>
      </p:sp>
      <p:sp>
        <p:nvSpPr>
          <p:cNvPr id="10" name="TextBox 10"/>
          <p:cNvSpPr txBox="1"/>
          <p:nvPr/>
        </p:nvSpPr>
        <p:spPr>
          <a:xfrm>
            <a:off x="2848718" y="3046797"/>
            <a:ext cx="5161734" cy="3168898"/>
          </a:xfrm>
          <a:prstGeom prst="rect">
            <a:avLst/>
          </a:prstGeom>
        </p:spPr>
        <p:txBody>
          <a:bodyPr lIns="0" tIns="0" rIns="0" bIns="0" rtlCol="0" anchor="t">
            <a:spAutoFit/>
          </a:bodyPr>
          <a:lstStyle/>
          <a:p>
            <a:pPr algn="l">
              <a:lnSpc>
                <a:spcPts val="4236"/>
              </a:lnSpc>
            </a:pPr>
            <a:r>
              <a:rPr lang="en-US" sz="2699">
                <a:solidFill>
                  <a:srgbClr val="F7F3F2"/>
                </a:solidFill>
                <a:latin typeface="DM Sans"/>
                <a:ea typeface="DM Sans"/>
                <a:cs typeface="DM Sans"/>
                <a:sym typeface="DM Sans"/>
              </a:rPr>
              <a:t>&gt; Lived experience</a:t>
            </a:r>
          </a:p>
          <a:p>
            <a:pPr algn="l">
              <a:lnSpc>
                <a:spcPts val="4236"/>
              </a:lnSpc>
            </a:pPr>
            <a:r>
              <a:rPr lang="en-US" sz="2699">
                <a:solidFill>
                  <a:srgbClr val="F7F3F2"/>
                </a:solidFill>
                <a:latin typeface="DM Sans"/>
                <a:ea typeface="DM Sans"/>
                <a:cs typeface="DM Sans"/>
                <a:sym typeface="DM Sans"/>
              </a:rPr>
              <a:t>&gt; Education on addiction</a:t>
            </a:r>
          </a:p>
          <a:p>
            <a:pPr algn="l">
              <a:lnSpc>
                <a:spcPts val="4236"/>
              </a:lnSpc>
            </a:pPr>
            <a:r>
              <a:rPr lang="en-US" sz="2699">
                <a:solidFill>
                  <a:srgbClr val="F7F3F2"/>
                </a:solidFill>
                <a:latin typeface="DM Sans"/>
                <a:ea typeface="DM Sans"/>
                <a:cs typeface="DM Sans"/>
                <a:sym typeface="DM Sans"/>
              </a:rPr>
              <a:t>&gt; Spirituality and personal faith</a:t>
            </a:r>
          </a:p>
          <a:p>
            <a:pPr algn="l">
              <a:lnSpc>
                <a:spcPts val="4236"/>
              </a:lnSpc>
            </a:pPr>
            <a:r>
              <a:rPr lang="en-US" sz="2699">
                <a:solidFill>
                  <a:srgbClr val="F7F3F2"/>
                </a:solidFill>
                <a:latin typeface="DM Sans"/>
                <a:ea typeface="DM Sans"/>
                <a:cs typeface="DM Sans"/>
                <a:sym typeface="DM Sans"/>
              </a:rPr>
              <a:t>&gt; Relationships and community</a:t>
            </a:r>
          </a:p>
          <a:p>
            <a:pPr algn="l">
              <a:lnSpc>
                <a:spcPts val="4236"/>
              </a:lnSpc>
            </a:pPr>
            <a:r>
              <a:rPr lang="en-US" sz="2699">
                <a:solidFill>
                  <a:srgbClr val="F7F3F2"/>
                </a:solidFill>
                <a:latin typeface="DM Sans"/>
                <a:ea typeface="DM Sans"/>
                <a:cs typeface="DM Sans"/>
                <a:sym typeface="DM Sans"/>
              </a:rPr>
              <a:t>&gt; Professional support</a:t>
            </a:r>
          </a:p>
          <a:p>
            <a:pPr algn="l">
              <a:lnSpc>
                <a:spcPts val="4236"/>
              </a:lnSpc>
            </a:pPr>
            <a:r>
              <a:rPr lang="en-US" sz="2699">
                <a:solidFill>
                  <a:srgbClr val="F7F3F2"/>
                </a:solidFill>
                <a:latin typeface="DM Sans"/>
                <a:ea typeface="DM Sans"/>
                <a:cs typeface="DM Sans"/>
                <a:sym typeface="DM Sans"/>
              </a:rPr>
              <a:t>&gt; Not always positive...</a:t>
            </a:r>
          </a:p>
        </p:txBody>
      </p:sp>
      <p:sp>
        <p:nvSpPr>
          <p:cNvPr id="11" name="TextBox 11"/>
          <p:cNvSpPr txBox="1"/>
          <p:nvPr/>
        </p:nvSpPr>
        <p:spPr>
          <a:xfrm>
            <a:off x="2848718" y="2352691"/>
            <a:ext cx="4605689" cy="564280"/>
          </a:xfrm>
          <a:prstGeom prst="rect">
            <a:avLst/>
          </a:prstGeom>
        </p:spPr>
        <p:txBody>
          <a:bodyPr lIns="0" tIns="0" rIns="0" bIns="0" rtlCol="0" anchor="t">
            <a:spAutoFit/>
          </a:bodyPr>
          <a:lstStyle/>
          <a:p>
            <a:pPr algn="l">
              <a:lnSpc>
                <a:spcPts val="4707"/>
              </a:lnSpc>
            </a:pPr>
            <a:r>
              <a:rPr lang="en-US" sz="3000" b="1">
                <a:solidFill>
                  <a:srgbClr val="F7F3F2"/>
                </a:solidFill>
                <a:latin typeface="DM Sans Bold"/>
                <a:ea typeface="DM Sans Bold"/>
                <a:cs typeface="DM Sans Bold"/>
                <a:sym typeface="DM Sans Bold"/>
              </a:rPr>
              <a:t>Social Capital</a:t>
            </a:r>
          </a:p>
        </p:txBody>
      </p:sp>
      <p:sp>
        <p:nvSpPr>
          <p:cNvPr id="12" name="TextBox 12"/>
          <p:cNvSpPr txBox="1"/>
          <p:nvPr/>
        </p:nvSpPr>
        <p:spPr>
          <a:xfrm>
            <a:off x="740766" y="297297"/>
            <a:ext cx="14228118" cy="1111213"/>
          </a:xfrm>
          <a:prstGeom prst="rect">
            <a:avLst/>
          </a:prstGeom>
        </p:spPr>
        <p:txBody>
          <a:bodyPr lIns="0" tIns="0" rIns="0" bIns="0" rtlCol="0" anchor="t">
            <a:spAutoFit/>
          </a:bodyPr>
          <a:lstStyle/>
          <a:p>
            <a:pPr algn="l">
              <a:lnSpc>
                <a:spcPts val="9100"/>
              </a:lnSpc>
            </a:pPr>
            <a:r>
              <a:rPr lang="en-US" sz="6500" b="1">
                <a:solidFill>
                  <a:srgbClr val="065267"/>
                </a:solidFill>
                <a:latin typeface="DM Sans Bold"/>
                <a:ea typeface="DM Sans Bold"/>
                <a:cs typeface="DM Sans Bold"/>
                <a:sym typeface="DM Sans Bold"/>
              </a:rPr>
              <a:t>AVAILABLE PERSONAL ASSETS</a:t>
            </a:r>
          </a:p>
        </p:txBody>
      </p:sp>
      <p:sp>
        <p:nvSpPr>
          <p:cNvPr id="13" name="TextBox 13"/>
          <p:cNvSpPr txBox="1"/>
          <p:nvPr/>
        </p:nvSpPr>
        <p:spPr>
          <a:xfrm>
            <a:off x="9567006" y="4057724"/>
            <a:ext cx="7458792" cy="2114401"/>
          </a:xfrm>
          <a:prstGeom prst="rect">
            <a:avLst/>
          </a:prstGeom>
        </p:spPr>
        <p:txBody>
          <a:bodyPr lIns="0" tIns="0" rIns="0" bIns="0" rtlCol="0" anchor="t">
            <a:spAutoFit/>
          </a:bodyPr>
          <a:lstStyle/>
          <a:p>
            <a:pPr algn="l">
              <a:lnSpc>
                <a:spcPts val="4200"/>
              </a:lnSpc>
              <a:spcBef>
                <a:spcPct val="0"/>
              </a:spcBef>
            </a:pPr>
            <a:r>
              <a:rPr lang="en-US" sz="3000" b="1" i="1">
                <a:solidFill>
                  <a:srgbClr val="FFFFFF"/>
                </a:solidFill>
                <a:latin typeface="Nunito Semi-Bold Italics"/>
                <a:ea typeface="Nunito Semi-Bold Italics"/>
                <a:cs typeface="Nunito Semi-Bold Italics"/>
                <a:sym typeface="Nunito Semi-Bold Italics"/>
              </a:rPr>
              <a:t>People at church are just wonderful. The pastor is awesome and stuff and they just remind me that I am loved and, you know, Jesus is there for me. – Audrey</a:t>
            </a:r>
          </a:p>
        </p:txBody>
      </p:sp>
      <p:sp>
        <p:nvSpPr>
          <p:cNvPr id="14" name="TextBox 14"/>
          <p:cNvSpPr txBox="1"/>
          <p:nvPr/>
        </p:nvSpPr>
        <p:spPr>
          <a:xfrm>
            <a:off x="2848718" y="7215820"/>
            <a:ext cx="12447120" cy="1581038"/>
          </a:xfrm>
          <a:prstGeom prst="rect">
            <a:avLst/>
          </a:prstGeom>
        </p:spPr>
        <p:txBody>
          <a:bodyPr lIns="0" tIns="0" rIns="0" bIns="0" rtlCol="0" anchor="t">
            <a:spAutoFit/>
          </a:bodyPr>
          <a:lstStyle/>
          <a:p>
            <a:pPr algn="l">
              <a:lnSpc>
                <a:spcPts val="4200"/>
              </a:lnSpc>
              <a:spcBef>
                <a:spcPct val="0"/>
              </a:spcBef>
            </a:pPr>
            <a:r>
              <a:rPr lang="en-US" sz="3000" b="1" i="1">
                <a:solidFill>
                  <a:srgbClr val="FFFFFF"/>
                </a:solidFill>
                <a:latin typeface="Nunito Semi-Bold Italics"/>
                <a:ea typeface="Nunito Semi-Bold Italics"/>
                <a:cs typeface="Nunito Semi-Bold Italics"/>
                <a:sym typeface="Nunito Semi-Bold Italics"/>
              </a:rPr>
              <a:t>Marriage gets rocky at times; the relationship is super tough between my son and the rest of the family. We all seem to handle things differently. –  Maya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65267"/>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599246"/>
            <a:chOff x="0" y="0"/>
            <a:chExt cx="4816593" cy="421201"/>
          </a:xfrm>
        </p:grpSpPr>
        <p:sp>
          <p:nvSpPr>
            <p:cNvPr id="3" name="Freeform 3"/>
            <p:cNvSpPr/>
            <p:nvPr/>
          </p:nvSpPr>
          <p:spPr>
            <a:xfrm>
              <a:off x="0" y="0"/>
              <a:ext cx="4816592" cy="421201"/>
            </a:xfrm>
            <a:custGeom>
              <a:avLst/>
              <a:gdLst/>
              <a:ahLst/>
              <a:cxnLst/>
              <a:rect l="l" t="t" r="r" b="b"/>
              <a:pathLst>
                <a:path w="4816592" h="421201">
                  <a:moveTo>
                    <a:pt x="0" y="0"/>
                  </a:moveTo>
                  <a:lnTo>
                    <a:pt x="4816592" y="0"/>
                  </a:lnTo>
                  <a:lnTo>
                    <a:pt x="4816592" y="421201"/>
                  </a:lnTo>
                  <a:lnTo>
                    <a:pt x="0" y="421201"/>
                  </a:lnTo>
                  <a:close/>
                </a:path>
              </a:pathLst>
            </a:custGeom>
            <a:solidFill>
              <a:srgbClr val="F7F3F2"/>
            </a:solidFill>
          </p:spPr>
        </p:sp>
        <p:sp>
          <p:nvSpPr>
            <p:cNvPr id="4" name="TextBox 4"/>
            <p:cNvSpPr txBox="1"/>
            <p:nvPr/>
          </p:nvSpPr>
          <p:spPr>
            <a:xfrm>
              <a:off x="0" y="-28575"/>
              <a:ext cx="4816593" cy="449776"/>
            </a:xfrm>
            <a:prstGeom prst="rect">
              <a:avLst/>
            </a:prstGeom>
          </p:spPr>
          <p:txBody>
            <a:bodyPr lIns="50800" tIns="50800" rIns="50800" bIns="50800" rtlCol="0" anchor="ctr"/>
            <a:lstStyle/>
            <a:p>
              <a:pPr algn="ctr">
                <a:lnSpc>
                  <a:spcPts val="2785"/>
                </a:lnSpc>
              </a:pPr>
              <a:endParaRPr/>
            </a:p>
          </p:txBody>
        </p:sp>
      </p:grpSp>
      <p:grpSp>
        <p:nvGrpSpPr>
          <p:cNvPr id="5" name="Group 5"/>
          <p:cNvGrpSpPr/>
          <p:nvPr/>
        </p:nvGrpSpPr>
        <p:grpSpPr>
          <a:xfrm>
            <a:off x="1028700" y="2383511"/>
            <a:ext cx="1497838" cy="1497838"/>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19050" cap="sq">
              <a:solidFill>
                <a:srgbClr val="F7F3F2"/>
              </a:solidFill>
              <a:prstDash val="solid"/>
              <a:miter/>
            </a:ln>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925"/>
                </a:lnSpc>
              </a:pPr>
              <a:endParaRPr/>
            </a:p>
          </p:txBody>
        </p:sp>
      </p:grpSp>
      <p:sp>
        <p:nvSpPr>
          <p:cNvPr id="8" name="Freeform 8"/>
          <p:cNvSpPr/>
          <p:nvPr/>
        </p:nvSpPr>
        <p:spPr>
          <a:xfrm>
            <a:off x="13359502" y="847807"/>
            <a:ext cx="4206132" cy="2069164"/>
          </a:xfrm>
          <a:custGeom>
            <a:avLst/>
            <a:gdLst/>
            <a:ahLst/>
            <a:cxnLst/>
            <a:rect l="l" t="t" r="r" b="b"/>
            <a:pathLst>
              <a:path w="4206132" h="2069164">
                <a:moveTo>
                  <a:pt x="0" y="0"/>
                </a:moveTo>
                <a:lnTo>
                  <a:pt x="4206132" y="0"/>
                </a:lnTo>
                <a:lnTo>
                  <a:pt x="4206132" y="2069164"/>
                </a:lnTo>
                <a:lnTo>
                  <a:pt x="0" y="2069164"/>
                </a:lnTo>
                <a:lnTo>
                  <a:pt x="0" y="0"/>
                </a:lnTo>
                <a:close/>
              </a:path>
            </a:pathLst>
          </a:custGeom>
          <a:blipFill>
            <a:blip r:embed="rId2"/>
            <a:stretch>
              <a:fillRect l="-79704"/>
            </a:stretch>
          </a:blipFill>
        </p:spPr>
      </p:sp>
      <p:sp>
        <p:nvSpPr>
          <p:cNvPr id="9" name="TextBox 9"/>
          <p:cNvSpPr txBox="1"/>
          <p:nvPr/>
        </p:nvSpPr>
        <p:spPr>
          <a:xfrm>
            <a:off x="740766" y="297297"/>
            <a:ext cx="14228118" cy="1111213"/>
          </a:xfrm>
          <a:prstGeom prst="rect">
            <a:avLst/>
          </a:prstGeom>
        </p:spPr>
        <p:txBody>
          <a:bodyPr lIns="0" tIns="0" rIns="0" bIns="0" rtlCol="0" anchor="t">
            <a:spAutoFit/>
          </a:bodyPr>
          <a:lstStyle/>
          <a:p>
            <a:pPr algn="l">
              <a:lnSpc>
                <a:spcPts val="9100"/>
              </a:lnSpc>
            </a:pPr>
            <a:r>
              <a:rPr lang="en-US" sz="6500" b="1">
                <a:solidFill>
                  <a:srgbClr val="065267"/>
                </a:solidFill>
                <a:latin typeface="DM Sans Bold"/>
                <a:ea typeface="DM Sans Bold"/>
                <a:cs typeface="DM Sans Bold"/>
                <a:sym typeface="DM Sans Bold"/>
              </a:rPr>
              <a:t>AVAILABLE PERSONAL ASSETS</a:t>
            </a:r>
          </a:p>
        </p:txBody>
      </p:sp>
      <p:sp>
        <p:nvSpPr>
          <p:cNvPr id="10" name="TextBox 10"/>
          <p:cNvSpPr txBox="1"/>
          <p:nvPr/>
        </p:nvSpPr>
        <p:spPr>
          <a:xfrm>
            <a:off x="1028700" y="2482431"/>
            <a:ext cx="1497838" cy="1109683"/>
          </a:xfrm>
          <a:prstGeom prst="rect">
            <a:avLst/>
          </a:prstGeom>
        </p:spPr>
        <p:txBody>
          <a:bodyPr lIns="0" tIns="0" rIns="0" bIns="0" rtlCol="0" anchor="t">
            <a:spAutoFit/>
          </a:bodyPr>
          <a:lstStyle/>
          <a:p>
            <a:pPr algn="ctr">
              <a:lnSpc>
                <a:spcPts val="9399"/>
              </a:lnSpc>
            </a:pPr>
            <a:r>
              <a:rPr lang="en-US" sz="5990">
                <a:solidFill>
                  <a:srgbClr val="F7F3F2"/>
                </a:solidFill>
                <a:latin typeface="DM Sans"/>
                <a:ea typeface="DM Sans"/>
                <a:cs typeface="DM Sans"/>
                <a:sym typeface="DM Sans"/>
              </a:rPr>
              <a:t>02</a:t>
            </a:r>
          </a:p>
        </p:txBody>
      </p:sp>
      <p:sp>
        <p:nvSpPr>
          <p:cNvPr id="11" name="TextBox 11"/>
          <p:cNvSpPr txBox="1"/>
          <p:nvPr/>
        </p:nvSpPr>
        <p:spPr>
          <a:xfrm>
            <a:off x="2848718" y="3046797"/>
            <a:ext cx="12941394" cy="1035447"/>
          </a:xfrm>
          <a:prstGeom prst="rect">
            <a:avLst/>
          </a:prstGeom>
        </p:spPr>
        <p:txBody>
          <a:bodyPr lIns="0" tIns="0" rIns="0" bIns="0" rtlCol="0" anchor="t">
            <a:spAutoFit/>
          </a:bodyPr>
          <a:lstStyle/>
          <a:p>
            <a:pPr algn="l">
              <a:lnSpc>
                <a:spcPts val="4236"/>
              </a:lnSpc>
            </a:pPr>
            <a:r>
              <a:rPr lang="en-US" sz="2699">
                <a:solidFill>
                  <a:srgbClr val="F7F3F2"/>
                </a:solidFill>
                <a:latin typeface="DM Sans"/>
                <a:ea typeface="DM Sans"/>
                <a:cs typeface="DM Sans"/>
                <a:sym typeface="DM Sans"/>
              </a:rPr>
              <a:t>&gt; Tough love concepts often led to confusion or  inner conflict.</a:t>
            </a:r>
          </a:p>
          <a:p>
            <a:pPr algn="l">
              <a:lnSpc>
                <a:spcPts val="4236"/>
              </a:lnSpc>
            </a:pPr>
            <a:r>
              <a:rPr lang="en-US" sz="2699">
                <a:solidFill>
                  <a:srgbClr val="F7F3F2"/>
                </a:solidFill>
                <a:latin typeface="DM Sans"/>
                <a:ea typeface="DM Sans"/>
                <a:cs typeface="DM Sans"/>
                <a:sym typeface="DM Sans"/>
              </a:rPr>
              <a:t>&gt; In contrast, the concept of “boundaries” seemed to offer clarity and comfort.</a:t>
            </a:r>
          </a:p>
        </p:txBody>
      </p:sp>
      <p:sp>
        <p:nvSpPr>
          <p:cNvPr id="12" name="TextBox 12"/>
          <p:cNvSpPr txBox="1"/>
          <p:nvPr/>
        </p:nvSpPr>
        <p:spPr>
          <a:xfrm>
            <a:off x="2848718" y="2352691"/>
            <a:ext cx="12263738" cy="564280"/>
          </a:xfrm>
          <a:prstGeom prst="rect">
            <a:avLst/>
          </a:prstGeom>
        </p:spPr>
        <p:txBody>
          <a:bodyPr lIns="0" tIns="0" rIns="0" bIns="0" rtlCol="0" anchor="t">
            <a:spAutoFit/>
          </a:bodyPr>
          <a:lstStyle/>
          <a:p>
            <a:pPr algn="l">
              <a:lnSpc>
                <a:spcPts val="4707"/>
              </a:lnSpc>
            </a:pPr>
            <a:r>
              <a:rPr lang="en-US" sz="3000" b="1">
                <a:solidFill>
                  <a:srgbClr val="F7F3F2"/>
                </a:solidFill>
                <a:latin typeface="DM Sans Bold"/>
                <a:ea typeface="DM Sans Bold"/>
                <a:cs typeface="DM Sans Bold"/>
                <a:sym typeface="DM Sans Bold"/>
              </a:rPr>
              <a:t>Boundaries as an Asset</a:t>
            </a:r>
          </a:p>
        </p:txBody>
      </p:sp>
      <p:sp>
        <p:nvSpPr>
          <p:cNvPr id="13" name="TextBox 13"/>
          <p:cNvSpPr txBox="1"/>
          <p:nvPr/>
        </p:nvSpPr>
        <p:spPr>
          <a:xfrm>
            <a:off x="2848718" y="4702168"/>
            <a:ext cx="12302005" cy="1967304"/>
          </a:xfrm>
          <a:prstGeom prst="rect">
            <a:avLst/>
          </a:prstGeom>
        </p:spPr>
        <p:txBody>
          <a:bodyPr lIns="0" tIns="0" rIns="0" bIns="0" rtlCol="0" anchor="t">
            <a:spAutoFit/>
          </a:bodyPr>
          <a:lstStyle/>
          <a:p>
            <a:pPr algn="l">
              <a:lnSpc>
                <a:spcPts val="3920"/>
              </a:lnSpc>
              <a:spcBef>
                <a:spcPct val="0"/>
              </a:spcBef>
            </a:pPr>
            <a:r>
              <a:rPr lang="en-US" sz="2800" b="1" i="1">
                <a:solidFill>
                  <a:srgbClr val="FFFFFF"/>
                </a:solidFill>
                <a:latin typeface="Nunito Semi-Bold Italics"/>
                <a:ea typeface="Nunito Semi-Bold Italics"/>
                <a:cs typeface="Nunito Semi-Bold Italics"/>
                <a:sym typeface="Nunito Semi-Bold Italics"/>
              </a:rPr>
              <a:t>To me, tough love, it just seems extreme. But that’s the only tough love that I’m aware of. I think that setting healthy boundaries as a support or as a family member or friends, setting boundaries and sticking to them is obviously a very healthy thing to do. – Evelyn</a:t>
            </a:r>
          </a:p>
        </p:txBody>
      </p:sp>
      <p:sp>
        <p:nvSpPr>
          <p:cNvPr id="14" name="TextBox 14"/>
          <p:cNvSpPr txBox="1"/>
          <p:nvPr/>
        </p:nvSpPr>
        <p:spPr>
          <a:xfrm>
            <a:off x="2666878" y="7288598"/>
            <a:ext cx="12302005" cy="1967304"/>
          </a:xfrm>
          <a:prstGeom prst="rect">
            <a:avLst/>
          </a:prstGeom>
        </p:spPr>
        <p:txBody>
          <a:bodyPr lIns="0" tIns="0" rIns="0" bIns="0" rtlCol="0" anchor="t">
            <a:spAutoFit/>
          </a:bodyPr>
          <a:lstStyle/>
          <a:p>
            <a:pPr algn="l">
              <a:lnSpc>
                <a:spcPts val="3920"/>
              </a:lnSpc>
              <a:spcBef>
                <a:spcPct val="0"/>
              </a:spcBef>
            </a:pPr>
            <a:r>
              <a:rPr lang="en-US" sz="2800" b="1" i="1">
                <a:solidFill>
                  <a:srgbClr val="FFFFFF"/>
                </a:solidFill>
                <a:latin typeface="Nunito Semi-Bold Italics"/>
                <a:ea typeface="Nunito Semi-Bold Italics"/>
                <a:cs typeface="Nunito Semi-Bold Italics"/>
                <a:sym typeface="Nunito Semi-Bold Italics"/>
              </a:rPr>
              <a:t>I do not believe in tough love as it’s often preached, which is telling your loved ones, ‘Get your shit together and then come talk to me.’ I think for the most part it just damages people more and isolates them more. I think tough love is having good boundaries. – Alice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7F3F2"/>
        </a:solidFill>
        <a:effectLst/>
      </p:bgPr>
    </p:bg>
    <p:spTree>
      <p:nvGrpSpPr>
        <p:cNvPr id="1" name=""/>
        <p:cNvGrpSpPr/>
        <p:nvPr/>
      </p:nvGrpSpPr>
      <p:grpSpPr>
        <a:xfrm>
          <a:off x="0" y="0"/>
          <a:ext cx="0" cy="0"/>
          <a:chOff x="0" y="0"/>
          <a:chExt cx="0" cy="0"/>
        </a:xfrm>
      </p:grpSpPr>
      <p:grpSp>
        <p:nvGrpSpPr>
          <p:cNvPr id="2" name="Group 2"/>
          <p:cNvGrpSpPr/>
          <p:nvPr/>
        </p:nvGrpSpPr>
        <p:grpSpPr>
          <a:xfrm>
            <a:off x="1949988" y="2160856"/>
            <a:ext cx="7764558" cy="1434836"/>
            <a:chOff x="0" y="0"/>
            <a:chExt cx="2044986" cy="377899"/>
          </a:xfrm>
        </p:grpSpPr>
        <p:sp>
          <p:nvSpPr>
            <p:cNvPr id="3" name="Freeform 3"/>
            <p:cNvSpPr/>
            <p:nvPr/>
          </p:nvSpPr>
          <p:spPr>
            <a:xfrm>
              <a:off x="0" y="0"/>
              <a:ext cx="2044986" cy="377899"/>
            </a:xfrm>
            <a:custGeom>
              <a:avLst/>
              <a:gdLst/>
              <a:ahLst/>
              <a:cxnLst/>
              <a:rect l="l" t="t" r="r" b="b"/>
              <a:pathLst>
                <a:path w="2044986" h="377899">
                  <a:moveTo>
                    <a:pt x="0" y="0"/>
                  </a:moveTo>
                  <a:lnTo>
                    <a:pt x="2044986" y="0"/>
                  </a:lnTo>
                  <a:lnTo>
                    <a:pt x="2044986" y="377899"/>
                  </a:lnTo>
                  <a:lnTo>
                    <a:pt x="0" y="377899"/>
                  </a:lnTo>
                  <a:close/>
                </a:path>
              </a:pathLst>
            </a:custGeom>
            <a:solidFill>
              <a:srgbClr val="0A85A0"/>
            </a:solidFill>
          </p:spPr>
        </p:sp>
        <p:sp>
          <p:nvSpPr>
            <p:cNvPr id="4" name="TextBox 4"/>
            <p:cNvSpPr txBox="1"/>
            <p:nvPr/>
          </p:nvSpPr>
          <p:spPr>
            <a:xfrm>
              <a:off x="0" y="-28575"/>
              <a:ext cx="2044986" cy="406474"/>
            </a:xfrm>
            <a:prstGeom prst="rect">
              <a:avLst/>
            </a:prstGeom>
          </p:spPr>
          <p:txBody>
            <a:bodyPr lIns="50800" tIns="50800" rIns="50800" bIns="50800" rtlCol="0" anchor="ctr"/>
            <a:lstStyle/>
            <a:p>
              <a:pPr algn="ctr">
                <a:lnSpc>
                  <a:spcPts val="2785"/>
                </a:lnSpc>
              </a:pPr>
              <a:endParaRPr/>
            </a:p>
          </p:txBody>
        </p:sp>
      </p:grpSp>
      <p:grpSp>
        <p:nvGrpSpPr>
          <p:cNvPr id="5" name="Group 5"/>
          <p:cNvGrpSpPr/>
          <p:nvPr/>
        </p:nvGrpSpPr>
        <p:grpSpPr>
          <a:xfrm>
            <a:off x="11666274" y="0"/>
            <a:ext cx="6621726" cy="1973844"/>
            <a:chOff x="0" y="0"/>
            <a:chExt cx="1743994" cy="519860"/>
          </a:xfrm>
        </p:grpSpPr>
        <p:sp>
          <p:nvSpPr>
            <p:cNvPr id="6" name="Freeform 6"/>
            <p:cNvSpPr/>
            <p:nvPr/>
          </p:nvSpPr>
          <p:spPr>
            <a:xfrm>
              <a:off x="0" y="0"/>
              <a:ext cx="1743994" cy="519860"/>
            </a:xfrm>
            <a:custGeom>
              <a:avLst/>
              <a:gdLst/>
              <a:ahLst/>
              <a:cxnLst/>
              <a:rect l="l" t="t" r="r" b="b"/>
              <a:pathLst>
                <a:path w="1743994" h="519860">
                  <a:moveTo>
                    <a:pt x="0" y="0"/>
                  </a:moveTo>
                  <a:lnTo>
                    <a:pt x="1743994" y="0"/>
                  </a:lnTo>
                  <a:lnTo>
                    <a:pt x="1743994" y="519860"/>
                  </a:lnTo>
                  <a:lnTo>
                    <a:pt x="0" y="519860"/>
                  </a:lnTo>
                  <a:close/>
                </a:path>
              </a:pathLst>
            </a:custGeom>
            <a:solidFill>
              <a:srgbClr val="0A85A0"/>
            </a:solidFill>
          </p:spPr>
        </p:sp>
        <p:sp>
          <p:nvSpPr>
            <p:cNvPr id="7" name="TextBox 7"/>
            <p:cNvSpPr txBox="1"/>
            <p:nvPr/>
          </p:nvSpPr>
          <p:spPr>
            <a:xfrm>
              <a:off x="0" y="-28575"/>
              <a:ext cx="1743994" cy="548435"/>
            </a:xfrm>
            <a:prstGeom prst="rect">
              <a:avLst/>
            </a:prstGeom>
          </p:spPr>
          <p:txBody>
            <a:bodyPr lIns="50800" tIns="50800" rIns="50800" bIns="50800" rtlCol="0" anchor="ctr"/>
            <a:lstStyle/>
            <a:p>
              <a:pPr algn="ctr">
                <a:lnSpc>
                  <a:spcPts val="2785"/>
                </a:lnSpc>
              </a:pPr>
              <a:endParaRPr/>
            </a:p>
          </p:txBody>
        </p:sp>
      </p:grpSp>
      <p:grpSp>
        <p:nvGrpSpPr>
          <p:cNvPr id="8" name="Group 8"/>
          <p:cNvGrpSpPr/>
          <p:nvPr/>
        </p:nvGrpSpPr>
        <p:grpSpPr>
          <a:xfrm>
            <a:off x="1959513" y="4555187"/>
            <a:ext cx="1009968" cy="1009968"/>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19050" cap="sq">
              <a:solidFill>
                <a:srgbClr val="0A85A0"/>
              </a:solidFill>
              <a:prstDash val="solid"/>
              <a:miter/>
            </a:ln>
          </p:spPr>
        </p:sp>
        <p:sp>
          <p:nvSpPr>
            <p:cNvPr id="10" name="TextBox 10"/>
            <p:cNvSpPr txBox="1"/>
            <p:nvPr/>
          </p:nvSpPr>
          <p:spPr>
            <a:xfrm>
              <a:off x="76200" y="47625"/>
              <a:ext cx="660400" cy="688975"/>
            </a:xfrm>
            <a:prstGeom prst="rect">
              <a:avLst/>
            </a:prstGeom>
          </p:spPr>
          <p:txBody>
            <a:bodyPr lIns="50800" tIns="50800" rIns="50800" bIns="50800" rtlCol="0" anchor="ctr"/>
            <a:lstStyle/>
            <a:p>
              <a:pPr algn="ctr">
                <a:lnSpc>
                  <a:spcPts val="2785"/>
                </a:lnSpc>
              </a:pPr>
              <a:endParaRPr/>
            </a:p>
          </p:txBody>
        </p:sp>
      </p:grpSp>
      <p:sp>
        <p:nvSpPr>
          <p:cNvPr id="11" name="Freeform 11"/>
          <p:cNvSpPr/>
          <p:nvPr/>
        </p:nvSpPr>
        <p:spPr>
          <a:xfrm>
            <a:off x="11666274" y="1870388"/>
            <a:ext cx="6621726" cy="8416612"/>
          </a:xfrm>
          <a:custGeom>
            <a:avLst/>
            <a:gdLst/>
            <a:ahLst/>
            <a:cxnLst/>
            <a:rect l="l" t="t" r="r" b="b"/>
            <a:pathLst>
              <a:path w="6621726" h="8416612">
                <a:moveTo>
                  <a:pt x="0" y="0"/>
                </a:moveTo>
                <a:lnTo>
                  <a:pt x="6621726" y="0"/>
                </a:lnTo>
                <a:lnTo>
                  <a:pt x="6621726" y="8416612"/>
                </a:lnTo>
                <a:lnTo>
                  <a:pt x="0" y="8416612"/>
                </a:lnTo>
                <a:lnTo>
                  <a:pt x="0" y="0"/>
                </a:lnTo>
                <a:close/>
              </a:path>
            </a:pathLst>
          </a:custGeom>
          <a:blipFill>
            <a:blip r:embed="rId2"/>
            <a:stretch>
              <a:fillRect t="-7931" b="-10153"/>
            </a:stretch>
          </a:blipFill>
        </p:spPr>
      </p:sp>
      <p:sp>
        <p:nvSpPr>
          <p:cNvPr id="12" name="TextBox 12"/>
          <p:cNvSpPr txBox="1"/>
          <p:nvPr/>
        </p:nvSpPr>
        <p:spPr>
          <a:xfrm>
            <a:off x="3265657" y="5084537"/>
            <a:ext cx="4447848" cy="1154848"/>
          </a:xfrm>
          <a:prstGeom prst="rect">
            <a:avLst/>
          </a:prstGeom>
        </p:spPr>
        <p:txBody>
          <a:bodyPr lIns="0" tIns="0" rIns="0" bIns="0" rtlCol="0" anchor="t">
            <a:spAutoFit/>
          </a:bodyPr>
          <a:lstStyle/>
          <a:p>
            <a:pPr algn="l">
              <a:lnSpc>
                <a:spcPts val="4707"/>
              </a:lnSpc>
            </a:pPr>
            <a:r>
              <a:rPr lang="en-US" sz="3000">
                <a:solidFill>
                  <a:srgbClr val="0A85A0"/>
                </a:solidFill>
                <a:latin typeface="DM Sans"/>
                <a:ea typeface="DM Sans"/>
                <a:cs typeface="DM Sans"/>
                <a:sym typeface="DM Sans"/>
              </a:rPr>
              <a:t>&gt; Spectrum of use</a:t>
            </a:r>
          </a:p>
          <a:p>
            <a:pPr algn="l">
              <a:lnSpc>
                <a:spcPts val="4707"/>
              </a:lnSpc>
            </a:pPr>
            <a:r>
              <a:rPr lang="en-US" sz="3000">
                <a:solidFill>
                  <a:srgbClr val="0A85A0"/>
                </a:solidFill>
                <a:latin typeface="DM Sans"/>
                <a:ea typeface="DM Sans"/>
                <a:cs typeface="DM Sans"/>
                <a:sym typeface="DM Sans"/>
              </a:rPr>
              <a:t>&gt; Motivation for Change</a:t>
            </a:r>
          </a:p>
        </p:txBody>
      </p:sp>
      <p:sp>
        <p:nvSpPr>
          <p:cNvPr id="13" name="TextBox 13"/>
          <p:cNvSpPr txBox="1"/>
          <p:nvPr/>
        </p:nvSpPr>
        <p:spPr>
          <a:xfrm>
            <a:off x="3265657" y="4440887"/>
            <a:ext cx="6164740" cy="564261"/>
          </a:xfrm>
          <a:prstGeom prst="rect">
            <a:avLst/>
          </a:prstGeom>
        </p:spPr>
        <p:txBody>
          <a:bodyPr lIns="0" tIns="0" rIns="0" bIns="0" rtlCol="0" anchor="t">
            <a:spAutoFit/>
          </a:bodyPr>
          <a:lstStyle/>
          <a:p>
            <a:pPr algn="l">
              <a:lnSpc>
                <a:spcPts val="4707"/>
              </a:lnSpc>
            </a:pPr>
            <a:r>
              <a:rPr lang="en-US" sz="3000" b="1">
                <a:solidFill>
                  <a:srgbClr val="065267"/>
                </a:solidFill>
                <a:latin typeface="DM Sans Bold"/>
                <a:ea typeface="DM Sans Bold"/>
                <a:cs typeface="DM Sans Bold"/>
                <a:sym typeface="DM Sans Bold"/>
              </a:rPr>
              <a:t>Substance Use Terminology</a:t>
            </a:r>
          </a:p>
        </p:txBody>
      </p:sp>
      <p:sp>
        <p:nvSpPr>
          <p:cNvPr id="14" name="TextBox 14"/>
          <p:cNvSpPr txBox="1"/>
          <p:nvPr/>
        </p:nvSpPr>
        <p:spPr>
          <a:xfrm>
            <a:off x="1978563" y="1046726"/>
            <a:ext cx="4388514" cy="927119"/>
          </a:xfrm>
          <a:prstGeom prst="rect">
            <a:avLst/>
          </a:prstGeom>
        </p:spPr>
        <p:txBody>
          <a:bodyPr lIns="0" tIns="0" rIns="0" bIns="0" rtlCol="0" anchor="t">
            <a:spAutoFit/>
          </a:bodyPr>
          <a:lstStyle/>
          <a:p>
            <a:pPr algn="l">
              <a:lnSpc>
                <a:spcPts val="7699"/>
              </a:lnSpc>
            </a:pPr>
            <a:r>
              <a:rPr lang="en-US" sz="5499" b="1">
                <a:solidFill>
                  <a:srgbClr val="065267"/>
                </a:solidFill>
                <a:latin typeface="DM Sans Bold"/>
                <a:ea typeface="DM Sans Bold"/>
                <a:cs typeface="DM Sans Bold"/>
                <a:sym typeface="DM Sans Bold"/>
              </a:rPr>
              <a:t>DISCUSSION</a:t>
            </a:r>
          </a:p>
        </p:txBody>
      </p:sp>
      <p:sp>
        <p:nvSpPr>
          <p:cNvPr id="15" name="TextBox 15"/>
          <p:cNvSpPr txBox="1"/>
          <p:nvPr/>
        </p:nvSpPr>
        <p:spPr>
          <a:xfrm>
            <a:off x="2130963" y="2263466"/>
            <a:ext cx="7443025" cy="1144611"/>
          </a:xfrm>
          <a:prstGeom prst="rect">
            <a:avLst/>
          </a:prstGeom>
        </p:spPr>
        <p:txBody>
          <a:bodyPr lIns="0" tIns="0" rIns="0" bIns="0" rtlCol="0" anchor="t">
            <a:spAutoFit/>
          </a:bodyPr>
          <a:lstStyle/>
          <a:p>
            <a:pPr algn="l">
              <a:lnSpc>
                <a:spcPts val="4632"/>
              </a:lnSpc>
            </a:pPr>
            <a:r>
              <a:rPr lang="en-US" sz="3308" b="1">
                <a:solidFill>
                  <a:srgbClr val="FFFFFF"/>
                </a:solidFill>
                <a:latin typeface="DM Sans Bold"/>
                <a:ea typeface="DM Sans Bold"/>
                <a:cs typeface="DM Sans Bold"/>
                <a:sym typeface="DM Sans Bold"/>
              </a:rPr>
              <a:t>TOUGH LOVE IN A TIME OF CRISIS: “THE NEW ROCK BOTTOM IS DEATH”</a:t>
            </a:r>
          </a:p>
        </p:txBody>
      </p:sp>
      <p:sp>
        <p:nvSpPr>
          <p:cNvPr id="16" name="TextBox 16"/>
          <p:cNvSpPr txBox="1"/>
          <p:nvPr/>
        </p:nvSpPr>
        <p:spPr>
          <a:xfrm>
            <a:off x="1949988" y="4659101"/>
            <a:ext cx="1009968" cy="725939"/>
          </a:xfrm>
          <a:prstGeom prst="rect">
            <a:avLst/>
          </a:prstGeom>
        </p:spPr>
        <p:txBody>
          <a:bodyPr lIns="0" tIns="0" rIns="0" bIns="0" rtlCol="0" anchor="t">
            <a:spAutoFit/>
          </a:bodyPr>
          <a:lstStyle/>
          <a:p>
            <a:pPr algn="ctr">
              <a:lnSpc>
                <a:spcPts val="6169"/>
              </a:lnSpc>
            </a:pPr>
            <a:r>
              <a:rPr lang="en-US" sz="3932">
                <a:solidFill>
                  <a:srgbClr val="065267"/>
                </a:solidFill>
                <a:latin typeface="DM Sans"/>
                <a:ea typeface="DM Sans"/>
                <a:cs typeface="DM Sans"/>
                <a:sym typeface="DM Sans"/>
              </a:rPr>
              <a:t>01</a:t>
            </a:r>
          </a:p>
        </p:txBody>
      </p:sp>
      <p:sp>
        <p:nvSpPr>
          <p:cNvPr id="17" name="AutoShape 17"/>
          <p:cNvSpPr/>
          <p:nvPr/>
        </p:nvSpPr>
        <p:spPr>
          <a:xfrm>
            <a:off x="2130963" y="7871732"/>
            <a:ext cx="7443025" cy="0"/>
          </a:xfrm>
          <a:prstGeom prst="line">
            <a:avLst/>
          </a:prstGeom>
          <a:ln w="95250" cap="flat">
            <a:solidFill>
              <a:srgbClr val="065267"/>
            </a:solidFill>
            <a:prstDash val="solid"/>
            <a:headEnd type="arrow" w="med" len="sm"/>
            <a:tailEnd type="arrow" w="med" len="sm"/>
          </a:ln>
        </p:spPr>
      </p:sp>
      <p:sp>
        <p:nvSpPr>
          <p:cNvPr id="18" name="TextBox 18"/>
          <p:cNvSpPr txBox="1"/>
          <p:nvPr/>
        </p:nvSpPr>
        <p:spPr>
          <a:xfrm>
            <a:off x="1978563" y="7113155"/>
            <a:ext cx="1526989" cy="420738"/>
          </a:xfrm>
          <a:prstGeom prst="rect">
            <a:avLst/>
          </a:prstGeom>
        </p:spPr>
        <p:txBody>
          <a:bodyPr lIns="0" tIns="0" rIns="0" bIns="0" rtlCol="0" anchor="t">
            <a:spAutoFit/>
          </a:bodyPr>
          <a:lstStyle/>
          <a:p>
            <a:pPr algn="l">
              <a:lnSpc>
                <a:spcPts val="3451"/>
              </a:lnSpc>
            </a:pPr>
            <a:r>
              <a:rPr lang="en-US" sz="2200">
                <a:solidFill>
                  <a:srgbClr val="0A85A0"/>
                </a:solidFill>
                <a:latin typeface="DM Sans"/>
                <a:ea typeface="DM Sans"/>
                <a:cs typeface="DM Sans"/>
                <a:sym typeface="DM Sans"/>
              </a:rPr>
              <a:t>BENEFICIAL</a:t>
            </a:r>
          </a:p>
        </p:txBody>
      </p:sp>
      <p:sp>
        <p:nvSpPr>
          <p:cNvPr id="19" name="TextBox 19"/>
          <p:cNvSpPr txBox="1"/>
          <p:nvPr/>
        </p:nvSpPr>
        <p:spPr>
          <a:xfrm>
            <a:off x="8328115" y="7113155"/>
            <a:ext cx="1386431" cy="420738"/>
          </a:xfrm>
          <a:prstGeom prst="rect">
            <a:avLst/>
          </a:prstGeom>
        </p:spPr>
        <p:txBody>
          <a:bodyPr lIns="0" tIns="0" rIns="0" bIns="0" rtlCol="0" anchor="t">
            <a:spAutoFit/>
          </a:bodyPr>
          <a:lstStyle/>
          <a:p>
            <a:pPr algn="l">
              <a:lnSpc>
                <a:spcPts val="3451"/>
              </a:lnSpc>
            </a:pPr>
            <a:r>
              <a:rPr lang="en-US" sz="2200">
                <a:solidFill>
                  <a:srgbClr val="0A85A0"/>
                </a:solidFill>
                <a:latin typeface="DM Sans"/>
                <a:ea typeface="DM Sans"/>
                <a:cs typeface="DM Sans"/>
                <a:sym typeface="DM Sans"/>
              </a:rPr>
              <a:t>HARMFUL</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F3F2"/>
        </a:solidFill>
        <a:effectLst/>
      </p:bgPr>
    </p:bg>
    <p:spTree>
      <p:nvGrpSpPr>
        <p:cNvPr id="1" name=""/>
        <p:cNvGrpSpPr/>
        <p:nvPr/>
      </p:nvGrpSpPr>
      <p:grpSpPr>
        <a:xfrm>
          <a:off x="0" y="0"/>
          <a:ext cx="0" cy="0"/>
          <a:chOff x="0" y="0"/>
          <a:chExt cx="0" cy="0"/>
        </a:xfrm>
      </p:grpSpPr>
      <p:grpSp>
        <p:nvGrpSpPr>
          <p:cNvPr id="2" name="Group 2"/>
          <p:cNvGrpSpPr/>
          <p:nvPr/>
        </p:nvGrpSpPr>
        <p:grpSpPr>
          <a:xfrm>
            <a:off x="1001734" y="1663460"/>
            <a:ext cx="8001234" cy="1291973"/>
            <a:chOff x="0" y="0"/>
            <a:chExt cx="2107321" cy="340273"/>
          </a:xfrm>
        </p:grpSpPr>
        <p:sp>
          <p:nvSpPr>
            <p:cNvPr id="3" name="Freeform 3"/>
            <p:cNvSpPr/>
            <p:nvPr/>
          </p:nvSpPr>
          <p:spPr>
            <a:xfrm>
              <a:off x="0" y="0"/>
              <a:ext cx="2107321" cy="340273"/>
            </a:xfrm>
            <a:custGeom>
              <a:avLst/>
              <a:gdLst/>
              <a:ahLst/>
              <a:cxnLst/>
              <a:rect l="l" t="t" r="r" b="b"/>
              <a:pathLst>
                <a:path w="2107321" h="340273">
                  <a:moveTo>
                    <a:pt x="0" y="0"/>
                  </a:moveTo>
                  <a:lnTo>
                    <a:pt x="2107321" y="0"/>
                  </a:lnTo>
                  <a:lnTo>
                    <a:pt x="2107321" y="340273"/>
                  </a:lnTo>
                  <a:lnTo>
                    <a:pt x="0" y="340273"/>
                  </a:lnTo>
                  <a:close/>
                </a:path>
              </a:pathLst>
            </a:custGeom>
            <a:solidFill>
              <a:srgbClr val="0A85A0"/>
            </a:solidFill>
          </p:spPr>
        </p:sp>
        <p:sp>
          <p:nvSpPr>
            <p:cNvPr id="4" name="TextBox 4"/>
            <p:cNvSpPr txBox="1"/>
            <p:nvPr/>
          </p:nvSpPr>
          <p:spPr>
            <a:xfrm>
              <a:off x="0" y="-28575"/>
              <a:ext cx="2107321" cy="368848"/>
            </a:xfrm>
            <a:prstGeom prst="rect">
              <a:avLst/>
            </a:prstGeom>
          </p:spPr>
          <p:txBody>
            <a:bodyPr lIns="50800" tIns="50800" rIns="50800" bIns="50800" rtlCol="0" anchor="ctr"/>
            <a:lstStyle/>
            <a:p>
              <a:pPr algn="ctr">
                <a:lnSpc>
                  <a:spcPts val="2785"/>
                </a:lnSpc>
              </a:pPr>
              <a:endParaRPr/>
            </a:p>
          </p:txBody>
        </p:sp>
      </p:grpSp>
      <p:grpSp>
        <p:nvGrpSpPr>
          <p:cNvPr id="5" name="Group 5"/>
          <p:cNvGrpSpPr/>
          <p:nvPr/>
        </p:nvGrpSpPr>
        <p:grpSpPr>
          <a:xfrm>
            <a:off x="9941698" y="1668469"/>
            <a:ext cx="8346302" cy="8852162"/>
            <a:chOff x="0" y="0"/>
            <a:chExt cx="1293061" cy="1371431"/>
          </a:xfrm>
        </p:grpSpPr>
        <p:sp>
          <p:nvSpPr>
            <p:cNvPr id="6" name="Freeform 6"/>
            <p:cNvSpPr/>
            <p:nvPr/>
          </p:nvSpPr>
          <p:spPr>
            <a:xfrm>
              <a:off x="0" y="0"/>
              <a:ext cx="1293061" cy="1371432"/>
            </a:xfrm>
            <a:custGeom>
              <a:avLst/>
              <a:gdLst/>
              <a:ahLst/>
              <a:cxnLst/>
              <a:rect l="l" t="t" r="r" b="b"/>
              <a:pathLst>
                <a:path w="1293061" h="1371432">
                  <a:moveTo>
                    <a:pt x="0" y="0"/>
                  </a:moveTo>
                  <a:lnTo>
                    <a:pt x="1293061" y="0"/>
                  </a:lnTo>
                  <a:lnTo>
                    <a:pt x="1293061" y="1371432"/>
                  </a:lnTo>
                  <a:lnTo>
                    <a:pt x="0" y="1371432"/>
                  </a:lnTo>
                  <a:close/>
                </a:path>
              </a:pathLst>
            </a:custGeom>
            <a:blipFill>
              <a:blip r:embed="rId2"/>
              <a:stretch>
                <a:fillRect l="-25087" r="-25087"/>
              </a:stretch>
            </a:blipFill>
          </p:spPr>
        </p:sp>
      </p:grpSp>
      <p:grpSp>
        <p:nvGrpSpPr>
          <p:cNvPr id="7" name="Group 7"/>
          <p:cNvGrpSpPr/>
          <p:nvPr/>
        </p:nvGrpSpPr>
        <p:grpSpPr>
          <a:xfrm>
            <a:off x="9941698" y="0"/>
            <a:ext cx="8346302" cy="1668469"/>
            <a:chOff x="0" y="0"/>
            <a:chExt cx="2198203" cy="439432"/>
          </a:xfrm>
        </p:grpSpPr>
        <p:sp>
          <p:nvSpPr>
            <p:cNvPr id="8" name="Freeform 8"/>
            <p:cNvSpPr/>
            <p:nvPr/>
          </p:nvSpPr>
          <p:spPr>
            <a:xfrm>
              <a:off x="0" y="0"/>
              <a:ext cx="2198203" cy="439432"/>
            </a:xfrm>
            <a:custGeom>
              <a:avLst/>
              <a:gdLst/>
              <a:ahLst/>
              <a:cxnLst/>
              <a:rect l="l" t="t" r="r" b="b"/>
              <a:pathLst>
                <a:path w="2198203" h="439432">
                  <a:moveTo>
                    <a:pt x="0" y="0"/>
                  </a:moveTo>
                  <a:lnTo>
                    <a:pt x="2198203" y="0"/>
                  </a:lnTo>
                  <a:lnTo>
                    <a:pt x="2198203" y="439432"/>
                  </a:lnTo>
                  <a:lnTo>
                    <a:pt x="0" y="439432"/>
                  </a:lnTo>
                  <a:close/>
                </a:path>
              </a:pathLst>
            </a:custGeom>
            <a:solidFill>
              <a:srgbClr val="065267"/>
            </a:solidFill>
          </p:spPr>
        </p:sp>
        <p:sp>
          <p:nvSpPr>
            <p:cNvPr id="9" name="TextBox 9"/>
            <p:cNvSpPr txBox="1"/>
            <p:nvPr/>
          </p:nvSpPr>
          <p:spPr>
            <a:xfrm>
              <a:off x="0" y="-28575"/>
              <a:ext cx="2198203" cy="468007"/>
            </a:xfrm>
            <a:prstGeom prst="rect">
              <a:avLst/>
            </a:prstGeom>
          </p:spPr>
          <p:txBody>
            <a:bodyPr lIns="50800" tIns="50800" rIns="50800" bIns="50800" rtlCol="0" anchor="ctr"/>
            <a:lstStyle/>
            <a:p>
              <a:pPr algn="ctr">
                <a:lnSpc>
                  <a:spcPts val="2785"/>
                </a:lnSpc>
              </a:pPr>
              <a:endParaRPr/>
            </a:p>
          </p:txBody>
        </p:sp>
      </p:grpSp>
      <p:sp>
        <p:nvSpPr>
          <p:cNvPr id="10" name="Freeform 10"/>
          <p:cNvSpPr/>
          <p:nvPr/>
        </p:nvSpPr>
        <p:spPr>
          <a:xfrm>
            <a:off x="1028700" y="4041626"/>
            <a:ext cx="7723231" cy="5216674"/>
          </a:xfrm>
          <a:custGeom>
            <a:avLst/>
            <a:gdLst/>
            <a:ahLst/>
            <a:cxnLst/>
            <a:rect l="l" t="t" r="r" b="b"/>
            <a:pathLst>
              <a:path w="7723231" h="5216674">
                <a:moveTo>
                  <a:pt x="0" y="0"/>
                </a:moveTo>
                <a:lnTo>
                  <a:pt x="7723231" y="0"/>
                </a:lnTo>
                <a:lnTo>
                  <a:pt x="7723231" y="5216674"/>
                </a:lnTo>
                <a:lnTo>
                  <a:pt x="0" y="5216674"/>
                </a:lnTo>
                <a:lnTo>
                  <a:pt x="0" y="0"/>
                </a:lnTo>
                <a:close/>
              </a:path>
            </a:pathLst>
          </a:custGeom>
          <a:blipFill>
            <a:blip r:embed="rId3"/>
            <a:stretch>
              <a:fillRect l="-19173" r="-2255"/>
            </a:stretch>
          </a:blipFill>
        </p:spPr>
      </p:sp>
      <p:sp>
        <p:nvSpPr>
          <p:cNvPr id="11" name="TextBox 11"/>
          <p:cNvSpPr txBox="1"/>
          <p:nvPr/>
        </p:nvSpPr>
        <p:spPr>
          <a:xfrm>
            <a:off x="979059" y="557219"/>
            <a:ext cx="4070917" cy="1111250"/>
          </a:xfrm>
          <a:prstGeom prst="rect">
            <a:avLst/>
          </a:prstGeom>
        </p:spPr>
        <p:txBody>
          <a:bodyPr lIns="0" tIns="0" rIns="0" bIns="0" rtlCol="0" anchor="t">
            <a:spAutoFit/>
          </a:bodyPr>
          <a:lstStyle/>
          <a:p>
            <a:pPr algn="l">
              <a:lnSpc>
                <a:spcPts val="9100"/>
              </a:lnSpc>
            </a:pPr>
            <a:r>
              <a:rPr lang="en-US" sz="6500" b="1">
                <a:solidFill>
                  <a:srgbClr val="065267"/>
                </a:solidFill>
                <a:latin typeface="DM Sans Bold"/>
                <a:ea typeface="DM Sans Bold"/>
                <a:cs typeface="DM Sans Bold"/>
                <a:sym typeface="DM Sans Bold"/>
              </a:rPr>
              <a:t>CONTEXT</a:t>
            </a:r>
          </a:p>
        </p:txBody>
      </p:sp>
      <p:sp>
        <p:nvSpPr>
          <p:cNvPr id="12" name="TextBox 12"/>
          <p:cNvSpPr txBox="1"/>
          <p:nvPr/>
        </p:nvSpPr>
        <p:spPr>
          <a:xfrm>
            <a:off x="1227172" y="1744669"/>
            <a:ext cx="7524759" cy="1100980"/>
          </a:xfrm>
          <a:prstGeom prst="rect">
            <a:avLst/>
          </a:prstGeom>
        </p:spPr>
        <p:txBody>
          <a:bodyPr lIns="0" tIns="0" rIns="0" bIns="0" rtlCol="0" anchor="t">
            <a:spAutoFit/>
          </a:bodyPr>
          <a:lstStyle/>
          <a:p>
            <a:pPr algn="l">
              <a:lnSpc>
                <a:spcPts val="4632"/>
              </a:lnSpc>
            </a:pPr>
            <a:r>
              <a:rPr lang="en-US" sz="3308" b="1">
                <a:solidFill>
                  <a:srgbClr val="FFFFFF"/>
                </a:solidFill>
                <a:latin typeface="DM Sans Bold"/>
                <a:ea typeface="DM Sans Bold"/>
                <a:cs typeface="DM Sans Bold"/>
                <a:sym typeface="DM Sans Bold"/>
              </a:rPr>
              <a:t>BRITISH COLUMBIA: </a:t>
            </a:r>
          </a:p>
          <a:p>
            <a:pPr algn="l">
              <a:lnSpc>
                <a:spcPts val="4200"/>
              </a:lnSpc>
            </a:pPr>
            <a:r>
              <a:rPr lang="en-US" sz="3000" b="1">
                <a:solidFill>
                  <a:srgbClr val="FFFFFF"/>
                </a:solidFill>
                <a:latin typeface="DM Sans Bold"/>
                <a:ea typeface="DM Sans Bold"/>
                <a:cs typeface="DM Sans Bold"/>
                <a:sym typeface="DM Sans Bold"/>
              </a:rPr>
              <a:t>EPICENTRE OF A PUBLIC HEALTH CRISIS</a:t>
            </a:r>
          </a:p>
        </p:txBody>
      </p:sp>
      <p:sp>
        <p:nvSpPr>
          <p:cNvPr id="13" name="TextBox 13"/>
          <p:cNvSpPr txBox="1"/>
          <p:nvPr/>
        </p:nvSpPr>
        <p:spPr>
          <a:xfrm>
            <a:off x="15959813" y="9801083"/>
            <a:ext cx="1973818" cy="188614"/>
          </a:xfrm>
          <a:prstGeom prst="rect">
            <a:avLst/>
          </a:prstGeom>
        </p:spPr>
        <p:txBody>
          <a:bodyPr lIns="0" tIns="0" rIns="0" bIns="0" rtlCol="0" anchor="t">
            <a:spAutoFit/>
          </a:bodyPr>
          <a:lstStyle/>
          <a:p>
            <a:pPr algn="ctr">
              <a:lnSpc>
                <a:spcPts val="1679"/>
              </a:lnSpc>
              <a:spcBef>
                <a:spcPct val="0"/>
              </a:spcBef>
            </a:pPr>
            <a:r>
              <a:rPr lang="en-US" sz="1200" b="1">
                <a:solidFill>
                  <a:srgbClr val="F7F3F2"/>
                </a:solidFill>
                <a:latin typeface="Nunito Bold"/>
                <a:ea typeface="Nunito Bold"/>
                <a:cs typeface="Nunito Bold"/>
                <a:sym typeface="Nunito Bold"/>
              </a:rPr>
              <a:t>Vancouver, BC | Adrian Yu</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7F3F2"/>
        </a:solidFill>
        <a:effectLst/>
      </p:bgPr>
    </p:bg>
    <p:spTree>
      <p:nvGrpSpPr>
        <p:cNvPr id="1" name=""/>
        <p:cNvGrpSpPr/>
        <p:nvPr/>
      </p:nvGrpSpPr>
      <p:grpSpPr>
        <a:xfrm>
          <a:off x="0" y="0"/>
          <a:ext cx="0" cy="0"/>
          <a:chOff x="0" y="0"/>
          <a:chExt cx="0" cy="0"/>
        </a:xfrm>
      </p:grpSpPr>
      <p:grpSp>
        <p:nvGrpSpPr>
          <p:cNvPr id="2" name="Group 2"/>
          <p:cNvGrpSpPr/>
          <p:nvPr/>
        </p:nvGrpSpPr>
        <p:grpSpPr>
          <a:xfrm>
            <a:off x="606907" y="3372402"/>
            <a:ext cx="1009968" cy="1009968"/>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19050" cap="sq">
              <a:solidFill>
                <a:srgbClr val="0A85A0"/>
              </a:solidFill>
              <a:prstDash val="solid"/>
              <a:miter/>
            </a:ln>
          </p:spPr>
        </p:sp>
        <p:sp>
          <p:nvSpPr>
            <p:cNvPr id="4" name="TextBox 4"/>
            <p:cNvSpPr txBox="1"/>
            <p:nvPr/>
          </p:nvSpPr>
          <p:spPr>
            <a:xfrm>
              <a:off x="76200" y="47625"/>
              <a:ext cx="660400" cy="688975"/>
            </a:xfrm>
            <a:prstGeom prst="rect">
              <a:avLst/>
            </a:prstGeom>
          </p:spPr>
          <p:txBody>
            <a:bodyPr lIns="50800" tIns="50800" rIns="50800" bIns="50800" rtlCol="0" anchor="ctr"/>
            <a:lstStyle/>
            <a:p>
              <a:pPr algn="ctr">
                <a:lnSpc>
                  <a:spcPts val="2785"/>
                </a:lnSpc>
              </a:pPr>
              <a:endParaRPr/>
            </a:p>
          </p:txBody>
        </p:sp>
      </p:grpSp>
      <p:sp>
        <p:nvSpPr>
          <p:cNvPr id="5" name="TextBox 5"/>
          <p:cNvSpPr txBox="1"/>
          <p:nvPr/>
        </p:nvSpPr>
        <p:spPr>
          <a:xfrm>
            <a:off x="597382" y="3476317"/>
            <a:ext cx="1009968" cy="725939"/>
          </a:xfrm>
          <a:prstGeom prst="rect">
            <a:avLst/>
          </a:prstGeom>
        </p:spPr>
        <p:txBody>
          <a:bodyPr lIns="0" tIns="0" rIns="0" bIns="0" rtlCol="0" anchor="t">
            <a:spAutoFit/>
          </a:bodyPr>
          <a:lstStyle/>
          <a:p>
            <a:pPr algn="ctr">
              <a:lnSpc>
                <a:spcPts val="6169"/>
              </a:lnSpc>
            </a:pPr>
            <a:r>
              <a:rPr lang="en-US" sz="3932">
                <a:solidFill>
                  <a:srgbClr val="065267"/>
                </a:solidFill>
                <a:latin typeface="DM Sans"/>
                <a:ea typeface="DM Sans"/>
                <a:cs typeface="DM Sans"/>
                <a:sym typeface="DM Sans"/>
              </a:rPr>
              <a:t>02</a:t>
            </a:r>
          </a:p>
        </p:txBody>
      </p:sp>
      <p:sp>
        <p:nvSpPr>
          <p:cNvPr id="6" name="TextBox 6"/>
          <p:cNvSpPr txBox="1"/>
          <p:nvPr/>
        </p:nvSpPr>
        <p:spPr>
          <a:xfrm>
            <a:off x="1898896" y="4838896"/>
            <a:ext cx="3450534" cy="2335985"/>
          </a:xfrm>
          <a:prstGeom prst="rect">
            <a:avLst/>
          </a:prstGeom>
        </p:spPr>
        <p:txBody>
          <a:bodyPr lIns="0" tIns="0" rIns="0" bIns="0" rtlCol="0" anchor="t">
            <a:spAutoFit/>
          </a:bodyPr>
          <a:lstStyle/>
          <a:p>
            <a:pPr algn="l">
              <a:lnSpc>
                <a:spcPts val="4707"/>
              </a:lnSpc>
            </a:pPr>
            <a:r>
              <a:rPr lang="en-US" sz="3000">
                <a:solidFill>
                  <a:srgbClr val="0A85A0"/>
                </a:solidFill>
                <a:latin typeface="DM Sans"/>
                <a:ea typeface="DM Sans"/>
                <a:cs typeface="DM Sans"/>
                <a:sym typeface="DM Sans"/>
              </a:rPr>
              <a:t>&gt; Substance Use Correlation to Relationship and Rock Bottom</a:t>
            </a:r>
          </a:p>
        </p:txBody>
      </p:sp>
      <p:sp>
        <p:nvSpPr>
          <p:cNvPr id="7" name="TextBox 7"/>
          <p:cNvSpPr txBox="1"/>
          <p:nvPr/>
        </p:nvSpPr>
        <p:spPr>
          <a:xfrm>
            <a:off x="1898896" y="3495367"/>
            <a:ext cx="4041982" cy="1154848"/>
          </a:xfrm>
          <a:prstGeom prst="rect">
            <a:avLst/>
          </a:prstGeom>
        </p:spPr>
        <p:txBody>
          <a:bodyPr lIns="0" tIns="0" rIns="0" bIns="0" rtlCol="0" anchor="t">
            <a:spAutoFit/>
          </a:bodyPr>
          <a:lstStyle/>
          <a:p>
            <a:pPr algn="l">
              <a:lnSpc>
                <a:spcPts val="4707"/>
              </a:lnSpc>
            </a:pPr>
            <a:r>
              <a:rPr lang="en-US" sz="3000" b="1">
                <a:solidFill>
                  <a:srgbClr val="065267"/>
                </a:solidFill>
                <a:latin typeface="DM Sans Bold"/>
                <a:ea typeface="DM Sans Bold"/>
                <a:cs typeface="DM Sans Bold"/>
                <a:sym typeface="DM Sans Bold"/>
              </a:rPr>
              <a:t>Relationship, The True Healer</a:t>
            </a:r>
          </a:p>
        </p:txBody>
      </p:sp>
      <p:grpSp>
        <p:nvGrpSpPr>
          <p:cNvPr id="8" name="Group 8"/>
          <p:cNvGrpSpPr/>
          <p:nvPr/>
        </p:nvGrpSpPr>
        <p:grpSpPr>
          <a:xfrm>
            <a:off x="0" y="0"/>
            <a:ext cx="18288000" cy="1973844"/>
            <a:chOff x="0" y="0"/>
            <a:chExt cx="4816593" cy="519860"/>
          </a:xfrm>
        </p:grpSpPr>
        <p:sp>
          <p:nvSpPr>
            <p:cNvPr id="9" name="Freeform 9"/>
            <p:cNvSpPr/>
            <p:nvPr/>
          </p:nvSpPr>
          <p:spPr>
            <a:xfrm>
              <a:off x="0" y="0"/>
              <a:ext cx="4816592" cy="519860"/>
            </a:xfrm>
            <a:custGeom>
              <a:avLst/>
              <a:gdLst/>
              <a:ahLst/>
              <a:cxnLst/>
              <a:rect l="l" t="t" r="r" b="b"/>
              <a:pathLst>
                <a:path w="4816592" h="519860">
                  <a:moveTo>
                    <a:pt x="0" y="0"/>
                  </a:moveTo>
                  <a:lnTo>
                    <a:pt x="4816592" y="0"/>
                  </a:lnTo>
                  <a:lnTo>
                    <a:pt x="4816592" y="519860"/>
                  </a:lnTo>
                  <a:lnTo>
                    <a:pt x="0" y="519860"/>
                  </a:lnTo>
                  <a:close/>
                </a:path>
              </a:pathLst>
            </a:custGeom>
            <a:solidFill>
              <a:srgbClr val="065267"/>
            </a:solidFill>
          </p:spPr>
        </p:sp>
        <p:sp>
          <p:nvSpPr>
            <p:cNvPr id="10" name="TextBox 10"/>
            <p:cNvSpPr txBox="1"/>
            <p:nvPr/>
          </p:nvSpPr>
          <p:spPr>
            <a:xfrm>
              <a:off x="0" y="-28575"/>
              <a:ext cx="4816593" cy="548435"/>
            </a:xfrm>
            <a:prstGeom prst="rect">
              <a:avLst/>
            </a:prstGeom>
          </p:spPr>
          <p:txBody>
            <a:bodyPr lIns="50800" tIns="50800" rIns="50800" bIns="50800" rtlCol="0" anchor="ctr"/>
            <a:lstStyle/>
            <a:p>
              <a:pPr algn="ctr">
                <a:lnSpc>
                  <a:spcPts val="2785"/>
                </a:lnSpc>
              </a:pPr>
              <a:endParaRPr/>
            </a:p>
          </p:txBody>
        </p:sp>
      </p:grpSp>
      <p:sp>
        <p:nvSpPr>
          <p:cNvPr id="11" name="Freeform 11"/>
          <p:cNvSpPr/>
          <p:nvPr/>
        </p:nvSpPr>
        <p:spPr>
          <a:xfrm>
            <a:off x="6222899" y="1235008"/>
            <a:ext cx="12065101" cy="8023292"/>
          </a:xfrm>
          <a:custGeom>
            <a:avLst/>
            <a:gdLst/>
            <a:ahLst/>
            <a:cxnLst/>
            <a:rect l="l" t="t" r="r" b="b"/>
            <a:pathLst>
              <a:path w="12065101" h="8023292">
                <a:moveTo>
                  <a:pt x="0" y="0"/>
                </a:moveTo>
                <a:lnTo>
                  <a:pt x="12065101" y="0"/>
                </a:lnTo>
                <a:lnTo>
                  <a:pt x="12065101" y="8023292"/>
                </a:lnTo>
                <a:lnTo>
                  <a:pt x="0" y="8023292"/>
                </a:lnTo>
                <a:lnTo>
                  <a:pt x="0" y="0"/>
                </a:lnTo>
                <a:close/>
              </a:path>
            </a:pathLst>
          </a:custGeom>
          <a:blipFill>
            <a:blip r:embed="rId2"/>
            <a:stretch>
              <a:fillRect/>
            </a:stretch>
          </a:blipFill>
        </p:spPr>
      </p:sp>
      <p:sp>
        <p:nvSpPr>
          <p:cNvPr id="12" name="TextBox 12"/>
          <p:cNvSpPr txBox="1"/>
          <p:nvPr/>
        </p:nvSpPr>
        <p:spPr>
          <a:xfrm>
            <a:off x="858356" y="517516"/>
            <a:ext cx="4474723" cy="927119"/>
          </a:xfrm>
          <a:prstGeom prst="rect">
            <a:avLst/>
          </a:prstGeom>
        </p:spPr>
        <p:txBody>
          <a:bodyPr lIns="0" tIns="0" rIns="0" bIns="0" rtlCol="0" anchor="t">
            <a:spAutoFit/>
          </a:bodyPr>
          <a:lstStyle/>
          <a:p>
            <a:pPr algn="l">
              <a:lnSpc>
                <a:spcPts val="7699"/>
              </a:lnSpc>
            </a:pPr>
            <a:r>
              <a:rPr lang="en-US" sz="5499" b="1">
                <a:solidFill>
                  <a:srgbClr val="FFFFFF"/>
                </a:solidFill>
                <a:latin typeface="DM Sans Bold"/>
                <a:ea typeface="DM Sans Bold"/>
                <a:cs typeface="DM Sans Bold"/>
                <a:sym typeface="DM Sans Bold"/>
              </a:rPr>
              <a:t>DISCUSSION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65267"/>
        </a:solidFill>
        <a:effectLst/>
      </p:bgPr>
    </p:bg>
    <p:spTree>
      <p:nvGrpSpPr>
        <p:cNvPr id="1" name=""/>
        <p:cNvGrpSpPr/>
        <p:nvPr/>
      </p:nvGrpSpPr>
      <p:grpSpPr>
        <a:xfrm>
          <a:off x="0" y="0"/>
          <a:ext cx="0" cy="0"/>
          <a:chOff x="0" y="0"/>
          <a:chExt cx="0" cy="0"/>
        </a:xfrm>
      </p:grpSpPr>
      <p:grpSp>
        <p:nvGrpSpPr>
          <p:cNvPr id="2" name="Group 2"/>
          <p:cNvGrpSpPr/>
          <p:nvPr/>
        </p:nvGrpSpPr>
        <p:grpSpPr>
          <a:xfrm>
            <a:off x="11989350" y="98816"/>
            <a:ext cx="6298650" cy="10188184"/>
            <a:chOff x="0" y="0"/>
            <a:chExt cx="975826" cy="1578416"/>
          </a:xfrm>
        </p:grpSpPr>
        <p:sp>
          <p:nvSpPr>
            <p:cNvPr id="3" name="Freeform 3"/>
            <p:cNvSpPr/>
            <p:nvPr/>
          </p:nvSpPr>
          <p:spPr>
            <a:xfrm rot="144000">
              <a:off x="-32621" y="-19739"/>
              <a:ext cx="1041067" cy="1617895"/>
            </a:xfrm>
            <a:custGeom>
              <a:avLst/>
              <a:gdLst/>
              <a:ahLst/>
              <a:cxnLst/>
              <a:rect l="l" t="t" r="r" b="b"/>
              <a:pathLst>
                <a:path w="1041067" h="1617895">
                  <a:moveTo>
                    <a:pt x="0" y="40863"/>
                  </a:moveTo>
                  <a:lnTo>
                    <a:pt x="974970" y="0"/>
                  </a:lnTo>
                  <a:lnTo>
                    <a:pt x="1041067" y="1577031"/>
                  </a:lnTo>
                  <a:lnTo>
                    <a:pt x="66098" y="1617895"/>
                  </a:lnTo>
                  <a:close/>
                </a:path>
              </a:pathLst>
            </a:custGeom>
            <a:blipFill>
              <a:blip r:embed="rId2"/>
              <a:stretch>
                <a:fillRect l="-59919" r="-47039"/>
              </a:stretch>
            </a:blipFill>
          </p:spPr>
        </p:sp>
      </p:grpSp>
      <p:grpSp>
        <p:nvGrpSpPr>
          <p:cNvPr id="4" name="Group 4"/>
          <p:cNvGrpSpPr/>
          <p:nvPr/>
        </p:nvGrpSpPr>
        <p:grpSpPr>
          <a:xfrm>
            <a:off x="0" y="0"/>
            <a:ext cx="18288000" cy="1599246"/>
            <a:chOff x="0" y="0"/>
            <a:chExt cx="4816593" cy="421201"/>
          </a:xfrm>
        </p:grpSpPr>
        <p:sp>
          <p:nvSpPr>
            <p:cNvPr id="5" name="Freeform 5"/>
            <p:cNvSpPr/>
            <p:nvPr/>
          </p:nvSpPr>
          <p:spPr>
            <a:xfrm>
              <a:off x="0" y="0"/>
              <a:ext cx="4816592" cy="421201"/>
            </a:xfrm>
            <a:custGeom>
              <a:avLst/>
              <a:gdLst/>
              <a:ahLst/>
              <a:cxnLst/>
              <a:rect l="l" t="t" r="r" b="b"/>
              <a:pathLst>
                <a:path w="4816592" h="421201">
                  <a:moveTo>
                    <a:pt x="0" y="0"/>
                  </a:moveTo>
                  <a:lnTo>
                    <a:pt x="4816592" y="0"/>
                  </a:lnTo>
                  <a:lnTo>
                    <a:pt x="4816592" y="421201"/>
                  </a:lnTo>
                  <a:lnTo>
                    <a:pt x="0" y="421201"/>
                  </a:lnTo>
                  <a:close/>
                </a:path>
              </a:pathLst>
            </a:custGeom>
            <a:solidFill>
              <a:srgbClr val="F7F3F2"/>
            </a:solidFill>
          </p:spPr>
        </p:sp>
        <p:sp>
          <p:nvSpPr>
            <p:cNvPr id="6" name="TextBox 6"/>
            <p:cNvSpPr txBox="1"/>
            <p:nvPr/>
          </p:nvSpPr>
          <p:spPr>
            <a:xfrm>
              <a:off x="0" y="-28575"/>
              <a:ext cx="4816593" cy="449776"/>
            </a:xfrm>
            <a:prstGeom prst="rect">
              <a:avLst/>
            </a:prstGeom>
          </p:spPr>
          <p:txBody>
            <a:bodyPr lIns="50800" tIns="50800" rIns="50800" bIns="50800" rtlCol="0" anchor="ctr"/>
            <a:lstStyle/>
            <a:p>
              <a:pPr algn="ctr">
                <a:lnSpc>
                  <a:spcPts val="2785"/>
                </a:lnSpc>
              </a:pPr>
              <a:endParaRPr/>
            </a:p>
          </p:txBody>
        </p:sp>
      </p:grpSp>
      <p:sp>
        <p:nvSpPr>
          <p:cNvPr id="7" name="TextBox 7"/>
          <p:cNvSpPr txBox="1"/>
          <p:nvPr/>
        </p:nvSpPr>
        <p:spPr>
          <a:xfrm>
            <a:off x="1215808" y="2352784"/>
            <a:ext cx="3527653" cy="746057"/>
          </a:xfrm>
          <a:prstGeom prst="rect">
            <a:avLst/>
          </a:prstGeom>
        </p:spPr>
        <p:txBody>
          <a:bodyPr lIns="0" tIns="0" rIns="0" bIns="0" rtlCol="0" anchor="t">
            <a:spAutoFit/>
          </a:bodyPr>
          <a:lstStyle/>
          <a:p>
            <a:pPr algn="l">
              <a:lnSpc>
                <a:spcPts val="6126"/>
              </a:lnSpc>
            </a:pPr>
            <a:r>
              <a:rPr lang="en-US" sz="4376" b="1">
                <a:solidFill>
                  <a:srgbClr val="F7F3F2"/>
                </a:solidFill>
                <a:latin typeface="DM Sans Bold"/>
                <a:ea typeface="DM Sans Bold"/>
                <a:cs typeface="DM Sans Bold"/>
                <a:sym typeface="DM Sans Bold"/>
              </a:rPr>
              <a:t>THANK YOU.</a:t>
            </a:r>
          </a:p>
        </p:txBody>
      </p:sp>
      <p:sp>
        <p:nvSpPr>
          <p:cNvPr id="8" name="TextBox 8"/>
          <p:cNvSpPr txBox="1"/>
          <p:nvPr/>
        </p:nvSpPr>
        <p:spPr>
          <a:xfrm>
            <a:off x="1028700" y="484231"/>
            <a:ext cx="15522837" cy="564109"/>
          </a:xfrm>
          <a:prstGeom prst="rect">
            <a:avLst/>
          </a:prstGeom>
        </p:spPr>
        <p:txBody>
          <a:bodyPr lIns="0" tIns="0" rIns="0" bIns="0" rtlCol="0" anchor="t">
            <a:spAutoFit/>
          </a:bodyPr>
          <a:lstStyle/>
          <a:p>
            <a:pPr algn="l">
              <a:lnSpc>
                <a:spcPts val="4605"/>
              </a:lnSpc>
              <a:spcBef>
                <a:spcPct val="0"/>
              </a:spcBef>
            </a:pPr>
            <a:r>
              <a:rPr lang="en-US" sz="3289" b="1" i="1">
                <a:solidFill>
                  <a:srgbClr val="065267"/>
                </a:solidFill>
                <a:latin typeface="Nunito Bold Italics"/>
                <a:ea typeface="Nunito Bold Italics"/>
                <a:cs typeface="Nunito Bold Italics"/>
                <a:sym typeface="Nunito Bold Italics"/>
              </a:rPr>
              <a:t>Addiction and the Family International Network Webinar Series, May 12, 2026</a:t>
            </a:r>
          </a:p>
        </p:txBody>
      </p:sp>
      <p:sp>
        <p:nvSpPr>
          <p:cNvPr id="9" name="TextBox 9"/>
          <p:cNvSpPr txBox="1"/>
          <p:nvPr/>
        </p:nvSpPr>
        <p:spPr>
          <a:xfrm>
            <a:off x="1215808" y="3577420"/>
            <a:ext cx="6164740" cy="1745419"/>
          </a:xfrm>
          <a:prstGeom prst="rect">
            <a:avLst/>
          </a:prstGeom>
        </p:spPr>
        <p:txBody>
          <a:bodyPr lIns="0" tIns="0" rIns="0" bIns="0" rtlCol="0" anchor="t">
            <a:spAutoFit/>
          </a:bodyPr>
          <a:lstStyle/>
          <a:p>
            <a:pPr algn="l">
              <a:lnSpc>
                <a:spcPts val="4706"/>
              </a:lnSpc>
            </a:pPr>
            <a:r>
              <a:rPr lang="en-US" sz="2999" b="1">
                <a:solidFill>
                  <a:srgbClr val="FFFFFF"/>
                </a:solidFill>
                <a:latin typeface="DM Sans Bold"/>
                <a:ea typeface="DM Sans Bold"/>
                <a:cs typeface="DM Sans Bold"/>
                <a:sym typeface="DM Sans Bold"/>
              </a:rPr>
              <a:t>Contact:</a:t>
            </a:r>
          </a:p>
          <a:p>
            <a:pPr algn="l">
              <a:lnSpc>
                <a:spcPts val="4706"/>
              </a:lnSpc>
            </a:pPr>
            <a:r>
              <a:rPr lang="en-US" sz="2999">
                <a:solidFill>
                  <a:srgbClr val="FFFFFF"/>
                </a:solidFill>
                <a:latin typeface="DM Sans"/>
                <a:ea typeface="DM Sans"/>
                <a:cs typeface="DM Sans"/>
                <a:sym typeface="DM Sans"/>
              </a:rPr>
              <a:t>Jennifer Hawkins</a:t>
            </a:r>
          </a:p>
          <a:p>
            <a:pPr algn="l">
              <a:lnSpc>
                <a:spcPts val="4706"/>
              </a:lnSpc>
            </a:pPr>
            <a:r>
              <a:rPr lang="en-US" sz="2999">
                <a:solidFill>
                  <a:srgbClr val="FFFFFF"/>
                </a:solidFill>
                <a:latin typeface="DM Sans"/>
                <a:ea typeface="DM Sans"/>
                <a:cs typeface="DM Sans"/>
                <a:sym typeface="DM Sans"/>
              </a:rPr>
              <a:t>jhawkins@advancinghealth.ubc.ca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65267"/>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2566833" cy="10287000"/>
            <a:chOff x="0" y="0"/>
            <a:chExt cx="676038" cy="2709333"/>
          </a:xfrm>
        </p:grpSpPr>
        <p:sp>
          <p:nvSpPr>
            <p:cNvPr id="3" name="Freeform 3"/>
            <p:cNvSpPr/>
            <p:nvPr/>
          </p:nvSpPr>
          <p:spPr>
            <a:xfrm>
              <a:off x="0" y="0"/>
              <a:ext cx="676038" cy="2709333"/>
            </a:xfrm>
            <a:custGeom>
              <a:avLst/>
              <a:gdLst/>
              <a:ahLst/>
              <a:cxnLst/>
              <a:rect l="l" t="t" r="r" b="b"/>
              <a:pathLst>
                <a:path w="676038" h="2709333">
                  <a:moveTo>
                    <a:pt x="0" y="0"/>
                  </a:moveTo>
                  <a:lnTo>
                    <a:pt x="676038" y="0"/>
                  </a:lnTo>
                  <a:lnTo>
                    <a:pt x="676038" y="2709333"/>
                  </a:lnTo>
                  <a:lnTo>
                    <a:pt x="0" y="2709333"/>
                  </a:lnTo>
                  <a:close/>
                </a:path>
              </a:pathLst>
            </a:custGeom>
            <a:solidFill>
              <a:srgbClr val="F7F3F2"/>
            </a:solidFill>
          </p:spPr>
        </p:sp>
        <p:sp>
          <p:nvSpPr>
            <p:cNvPr id="4" name="TextBox 4"/>
            <p:cNvSpPr txBox="1"/>
            <p:nvPr/>
          </p:nvSpPr>
          <p:spPr>
            <a:xfrm>
              <a:off x="0" y="-28575"/>
              <a:ext cx="676038" cy="2737908"/>
            </a:xfrm>
            <a:prstGeom prst="rect">
              <a:avLst/>
            </a:prstGeom>
          </p:spPr>
          <p:txBody>
            <a:bodyPr lIns="50800" tIns="50800" rIns="50800" bIns="50800" rtlCol="0" anchor="ctr"/>
            <a:lstStyle/>
            <a:p>
              <a:pPr algn="ctr">
                <a:lnSpc>
                  <a:spcPts val="2785"/>
                </a:lnSpc>
              </a:pPr>
              <a:endParaRPr/>
            </a:p>
          </p:txBody>
        </p:sp>
      </p:grpSp>
      <p:grpSp>
        <p:nvGrpSpPr>
          <p:cNvPr id="5" name="Group 5"/>
          <p:cNvGrpSpPr/>
          <p:nvPr/>
        </p:nvGrpSpPr>
        <p:grpSpPr>
          <a:xfrm>
            <a:off x="567208" y="1471352"/>
            <a:ext cx="1497838" cy="1497838"/>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19050" cap="sq">
              <a:solidFill>
                <a:srgbClr val="0A85A0"/>
              </a:solidFill>
              <a:prstDash val="solid"/>
              <a:miter/>
            </a:ln>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925"/>
                </a:lnSpc>
              </a:pPr>
              <a:endParaRPr/>
            </a:p>
          </p:txBody>
        </p:sp>
      </p:grpSp>
      <p:sp>
        <p:nvSpPr>
          <p:cNvPr id="8" name="Freeform 8"/>
          <p:cNvSpPr/>
          <p:nvPr/>
        </p:nvSpPr>
        <p:spPr>
          <a:xfrm>
            <a:off x="2566833" y="-861591"/>
            <a:ext cx="19568924" cy="11470030"/>
          </a:xfrm>
          <a:custGeom>
            <a:avLst/>
            <a:gdLst/>
            <a:ahLst/>
            <a:cxnLst/>
            <a:rect l="l" t="t" r="r" b="b"/>
            <a:pathLst>
              <a:path w="19568924" h="11470030">
                <a:moveTo>
                  <a:pt x="0" y="0"/>
                </a:moveTo>
                <a:lnTo>
                  <a:pt x="19568924" y="0"/>
                </a:lnTo>
                <a:lnTo>
                  <a:pt x="19568924" y="11470030"/>
                </a:lnTo>
                <a:lnTo>
                  <a:pt x="0" y="11470030"/>
                </a:lnTo>
                <a:lnTo>
                  <a:pt x="0" y="0"/>
                </a:lnTo>
                <a:close/>
              </a:path>
            </a:pathLst>
          </a:custGeom>
          <a:blipFill>
            <a:blip r:embed="rId2"/>
            <a:stretch>
              <a:fillRect l="-4901"/>
            </a:stretch>
          </a:blipFill>
        </p:spPr>
      </p:sp>
      <p:grpSp>
        <p:nvGrpSpPr>
          <p:cNvPr id="9" name="Group 9"/>
          <p:cNvGrpSpPr/>
          <p:nvPr/>
        </p:nvGrpSpPr>
        <p:grpSpPr>
          <a:xfrm>
            <a:off x="6551643" y="3577195"/>
            <a:ext cx="399705" cy="406713"/>
            <a:chOff x="0" y="0"/>
            <a:chExt cx="105272" cy="107118"/>
          </a:xfrm>
        </p:grpSpPr>
        <p:sp>
          <p:nvSpPr>
            <p:cNvPr id="10" name="Freeform 10"/>
            <p:cNvSpPr/>
            <p:nvPr/>
          </p:nvSpPr>
          <p:spPr>
            <a:xfrm>
              <a:off x="0" y="0"/>
              <a:ext cx="105272" cy="107118"/>
            </a:xfrm>
            <a:custGeom>
              <a:avLst/>
              <a:gdLst/>
              <a:ahLst/>
              <a:cxnLst/>
              <a:rect l="l" t="t" r="r" b="b"/>
              <a:pathLst>
                <a:path w="105272" h="107118">
                  <a:moveTo>
                    <a:pt x="0" y="0"/>
                  </a:moveTo>
                  <a:lnTo>
                    <a:pt x="105272" y="0"/>
                  </a:lnTo>
                  <a:lnTo>
                    <a:pt x="105272" y="107118"/>
                  </a:lnTo>
                  <a:lnTo>
                    <a:pt x="0" y="107118"/>
                  </a:lnTo>
                  <a:close/>
                </a:path>
              </a:pathLst>
            </a:custGeom>
            <a:solidFill>
              <a:srgbClr val="FFFFFF"/>
            </a:solidFill>
          </p:spPr>
        </p:sp>
        <p:sp>
          <p:nvSpPr>
            <p:cNvPr id="11" name="TextBox 11"/>
            <p:cNvSpPr txBox="1"/>
            <p:nvPr/>
          </p:nvSpPr>
          <p:spPr>
            <a:xfrm>
              <a:off x="0" y="-47625"/>
              <a:ext cx="105272" cy="154743"/>
            </a:xfrm>
            <a:prstGeom prst="rect">
              <a:avLst/>
            </a:prstGeom>
          </p:spPr>
          <p:txBody>
            <a:bodyPr lIns="50800" tIns="50800" rIns="50800" bIns="50800" rtlCol="0" anchor="ctr"/>
            <a:lstStyle/>
            <a:p>
              <a:pPr algn="ctr">
                <a:lnSpc>
                  <a:spcPts val="3779"/>
                </a:lnSpc>
              </a:pPr>
              <a:endParaRPr/>
            </a:p>
          </p:txBody>
        </p:sp>
      </p:grpSp>
      <p:grpSp>
        <p:nvGrpSpPr>
          <p:cNvPr id="12" name="Group 12"/>
          <p:cNvGrpSpPr/>
          <p:nvPr/>
        </p:nvGrpSpPr>
        <p:grpSpPr>
          <a:xfrm>
            <a:off x="6551643" y="6601007"/>
            <a:ext cx="399705" cy="406713"/>
            <a:chOff x="0" y="0"/>
            <a:chExt cx="105272" cy="107118"/>
          </a:xfrm>
        </p:grpSpPr>
        <p:sp>
          <p:nvSpPr>
            <p:cNvPr id="13" name="Freeform 13"/>
            <p:cNvSpPr/>
            <p:nvPr/>
          </p:nvSpPr>
          <p:spPr>
            <a:xfrm>
              <a:off x="0" y="0"/>
              <a:ext cx="105272" cy="107118"/>
            </a:xfrm>
            <a:custGeom>
              <a:avLst/>
              <a:gdLst/>
              <a:ahLst/>
              <a:cxnLst/>
              <a:rect l="l" t="t" r="r" b="b"/>
              <a:pathLst>
                <a:path w="105272" h="107118">
                  <a:moveTo>
                    <a:pt x="0" y="0"/>
                  </a:moveTo>
                  <a:lnTo>
                    <a:pt x="105272" y="0"/>
                  </a:lnTo>
                  <a:lnTo>
                    <a:pt x="105272" y="107118"/>
                  </a:lnTo>
                  <a:lnTo>
                    <a:pt x="0" y="107118"/>
                  </a:lnTo>
                  <a:close/>
                </a:path>
              </a:pathLst>
            </a:custGeom>
            <a:solidFill>
              <a:srgbClr val="FFFFFF"/>
            </a:solidFill>
          </p:spPr>
        </p:sp>
        <p:sp>
          <p:nvSpPr>
            <p:cNvPr id="14" name="TextBox 14"/>
            <p:cNvSpPr txBox="1"/>
            <p:nvPr/>
          </p:nvSpPr>
          <p:spPr>
            <a:xfrm>
              <a:off x="0" y="-47625"/>
              <a:ext cx="105272" cy="154743"/>
            </a:xfrm>
            <a:prstGeom prst="rect">
              <a:avLst/>
            </a:prstGeom>
          </p:spPr>
          <p:txBody>
            <a:bodyPr lIns="50800" tIns="50800" rIns="50800" bIns="50800" rtlCol="0" anchor="ctr"/>
            <a:lstStyle/>
            <a:p>
              <a:pPr algn="ctr">
                <a:lnSpc>
                  <a:spcPts val="3779"/>
                </a:lnSpc>
              </a:pPr>
              <a:endParaRPr/>
            </a:p>
          </p:txBody>
        </p:sp>
      </p:grpSp>
      <p:sp>
        <p:nvSpPr>
          <p:cNvPr id="15" name="Freeform 15"/>
          <p:cNvSpPr/>
          <p:nvPr/>
        </p:nvSpPr>
        <p:spPr>
          <a:xfrm>
            <a:off x="1728497" y="3247972"/>
            <a:ext cx="3281892" cy="6010328"/>
          </a:xfrm>
          <a:custGeom>
            <a:avLst/>
            <a:gdLst/>
            <a:ahLst/>
            <a:cxnLst/>
            <a:rect l="l" t="t" r="r" b="b"/>
            <a:pathLst>
              <a:path w="3281892" h="6010328">
                <a:moveTo>
                  <a:pt x="0" y="0"/>
                </a:moveTo>
                <a:lnTo>
                  <a:pt x="3281891" y="0"/>
                </a:lnTo>
                <a:lnTo>
                  <a:pt x="3281891" y="6010328"/>
                </a:lnTo>
                <a:lnTo>
                  <a:pt x="0" y="6010328"/>
                </a:lnTo>
                <a:lnTo>
                  <a:pt x="0" y="0"/>
                </a:lnTo>
                <a:close/>
              </a:path>
            </a:pathLst>
          </a:custGeom>
          <a:blipFill>
            <a:blip r:embed="rId3"/>
            <a:stretch>
              <a:fillRect/>
            </a:stretch>
          </a:blipFill>
        </p:spPr>
      </p:sp>
      <p:sp>
        <p:nvSpPr>
          <p:cNvPr id="16" name="TextBox 16"/>
          <p:cNvSpPr txBox="1"/>
          <p:nvPr/>
        </p:nvSpPr>
        <p:spPr>
          <a:xfrm>
            <a:off x="3125587" y="1699404"/>
            <a:ext cx="5402604" cy="655130"/>
          </a:xfrm>
          <a:prstGeom prst="rect">
            <a:avLst/>
          </a:prstGeom>
        </p:spPr>
        <p:txBody>
          <a:bodyPr lIns="0" tIns="0" rIns="0" bIns="0" rtlCol="0" anchor="t">
            <a:spAutoFit/>
          </a:bodyPr>
          <a:lstStyle/>
          <a:p>
            <a:pPr algn="l">
              <a:lnSpc>
                <a:spcPts val="5491"/>
              </a:lnSpc>
            </a:pPr>
            <a:r>
              <a:rPr lang="en-US" sz="3499" b="1">
                <a:solidFill>
                  <a:srgbClr val="FFFFFF"/>
                </a:solidFill>
                <a:latin typeface="DM Sans Bold"/>
                <a:ea typeface="DM Sans Bold"/>
                <a:cs typeface="DM Sans Bold"/>
                <a:sym typeface="DM Sans Bold"/>
              </a:rPr>
              <a:t>CRISIS-LEVEL IMPACTS</a:t>
            </a:r>
          </a:p>
        </p:txBody>
      </p:sp>
      <p:sp>
        <p:nvSpPr>
          <p:cNvPr id="17" name="TextBox 17"/>
          <p:cNvSpPr txBox="1"/>
          <p:nvPr/>
        </p:nvSpPr>
        <p:spPr>
          <a:xfrm>
            <a:off x="553082" y="1613679"/>
            <a:ext cx="1497838" cy="1109712"/>
          </a:xfrm>
          <a:prstGeom prst="rect">
            <a:avLst/>
          </a:prstGeom>
        </p:spPr>
        <p:txBody>
          <a:bodyPr lIns="0" tIns="0" rIns="0" bIns="0" rtlCol="0" anchor="t">
            <a:spAutoFit/>
          </a:bodyPr>
          <a:lstStyle/>
          <a:p>
            <a:pPr algn="ctr">
              <a:lnSpc>
                <a:spcPts val="9399"/>
              </a:lnSpc>
            </a:pPr>
            <a:r>
              <a:rPr lang="en-US" sz="5990">
                <a:solidFill>
                  <a:srgbClr val="065267"/>
                </a:solidFill>
                <a:latin typeface="DM Sans"/>
                <a:ea typeface="DM Sans"/>
                <a:cs typeface="DM Sans"/>
                <a:sym typeface="DM Sans"/>
              </a:rPr>
              <a:t>01</a:t>
            </a:r>
          </a:p>
        </p:txBody>
      </p:sp>
      <p:sp>
        <p:nvSpPr>
          <p:cNvPr id="18" name="TextBox 18"/>
          <p:cNvSpPr txBox="1"/>
          <p:nvPr/>
        </p:nvSpPr>
        <p:spPr>
          <a:xfrm>
            <a:off x="7303407" y="4311470"/>
            <a:ext cx="4164739" cy="1568809"/>
          </a:xfrm>
          <a:prstGeom prst="rect">
            <a:avLst/>
          </a:prstGeom>
        </p:spPr>
        <p:txBody>
          <a:bodyPr lIns="0" tIns="0" rIns="0" bIns="0" rtlCol="0" anchor="t">
            <a:spAutoFit/>
          </a:bodyPr>
          <a:lstStyle/>
          <a:p>
            <a:pPr algn="l">
              <a:lnSpc>
                <a:spcPts val="4236"/>
              </a:lnSpc>
            </a:pPr>
            <a:r>
              <a:rPr lang="en-US" sz="2699">
                <a:solidFill>
                  <a:srgbClr val="FFFFFF"/>
                </a:solidFill>
                <a:latin typeface="DM Sans"/>
                <a:ea typeface="DM Sans"/>
                <a:cs typeface="DM Sans"/>
                <a:sym typeface="DM Sans"/>
              </a:rPr>
              <a:t>&gt; 18,000 people</a:t>
            </a:r>
          </a:p>
          <a:p>
            <a:pPr algn="l">
              <a:lnSpc>
                <a:spcPts val="4236"/>
              </a:lnSpc>
            </a:pPr>
            <a:r>
              <a:rPr lang="en-US" sz="2699">
                <a:solidFill>
                  <a:srgbClr val="FFFFFF"/>
                </a:solidFill>
                <a:latin typeface="DM Sans"/>
                <a:ea typeface="DM Sans"/>
                <a:cs typeface="DM Sans"/>
                <a:sym typeface="DM Sans"/>
              </a:rPr>
              <a:t>&gt; 5 people per day</a:t>
            </a:r>
          </a:p>
          <a:p>
            <a:pPr algn="l">
              <a:lnSpc>
                <a:spcPts val="4236"/>
              </a:lnSpc>
            </a:pPr>
            <a:r>
              <a:rPr lang="en-US" sz="2699">
                <a:solidFill>
                  <a:srgbClr val="FFFFFF"/>
                </a:solidFill>
                <a:latin typeface="DM Sans"/>
                <a:ea typeface="DM Sans"/>
                <a:cs typeface="DM Sans"/>
                <a:sym typeface="DM Sans"/>
              </a:rPr>
              <a:t>&gt; ABI “shadow crisis”</a:t>
            </a:r>
          </a:p>
        </p:txBody>
      </p:sp>
      <p:sp>
        <p:nvSpPr>
          <p:cNvPr id="19" name="TextBox 19"/>
          <p:cNvSpPr txBox="1"/>
          <p:nvPr/>
        </p:nvSpPr>
        <p:spPr>
          <a:xfrm>
            <a:off x="7303407" y="3462737"/>
            <a:ext cx="7483758" cy="564262"/>
          </a:xfrm>
          <a:prstGeom prst="rect">
            <a:avLst/>
          </a:prstGeom>
        </p:spPr>
        <p:txBody>
          <a:bodyPr lIns="0" tIns="0" rIns="0" bIns="0" rtlCol="0" anchor="t">
            <a:spAutoFit/>
          </a:bodyPr>
          <a:lstStyle/>
          <a:p>
            <a:pPr algn="l">
              <a:lnSpc>
                <a:spcPts val="4706"/>
              </a:lnSpc>
            </a:pPr>
            <a:r>
              <a:rPr lang="en-US" sz="2999" b="1">
                <a:solidFill>
                  <a:srgbClr val="FFFFFF"/>
                </a:solidFill>
                <a:latin typeface="DM Sans Bold"/>
                <a:ea typeface="DM Sans Bold"/>
                <a:cs typeface="DM Sans Bold"/>
                <a:sym typeface="DM Sans Bold"/>
              </a:rPr>
              <a:t>Leading Cause of Unnatural Death in BC</a:t>
            </a:r>
          </a:p>
        </p:txBody>
      </p:sp>
      <p:sp>
        <p:nvSpPr>
          <p:cNvPr id="20" name="TextBox 20"/>
          <p:cNvSpPr txBox="1"/>
          <p:nvPr/>
        </p:nvSpPr>
        <p:spPr>
          <a:xfrm>
            <a:off x="7303407" y="7295788"/>
            <a:ext cx="9136681" cy="1568809"/>
          </a:xfrm>
          <a:prstGeom prst="rect">
            <a:avLst/>
          </a:prstGeom>
        </p:spPr>
        <p:txBody>
          <a:bodyPr lIns="0" tIns="0" rIns="0" bIns="0" rtlCol="0" anchor="t">
            <a:spAutoFit/>
          </a:bodyPr>
          <a:lstStyle/>
          <a:p>
            <a:pPr algn="l">
              <a:lnSpc>
                <a:spcPts val="4236"/>
              </a:lnSpc>
            </a:pPr>
            <a:r>
              <a:rPr lang="en-US" sz="2699">
                <a:solidFill>
                  <a:srgbClr val="FFFFFF"/>
                </a:solidFill>
                <a:latin typeface="DM Sans"/>
                <a:ea typeface="DM Sans"/>
                <a:cs typeface="DM Sans"/>
                <a:sym typeface="DM Sans"/>
              </a:rPr>
              <a:t>&gt; 4-5 people for every person using</a:t>
            </a:r>
          </a:p>
          <a:p>
            <a:pPr algn="l">
              <a:lnSpc>
                <a:spcPts val="4236"/>
              </a:lnSpc>
            </a:pPr>
            <a:r>
              <a:rPr lang="en-US" sz="2699">
                <a:solidFill>
                  <a:srgbClr val="FFFFFF"/>
                </a:solidFill>
                <a:latin typeface="DM Sans"/>
                <a:ea typeface="DM Sans"/>
                <a:cs typeface="DM Sans"/>
                <a:sym typeface="DM Sans"/>
              </a:rPr>
              <a:t>&gt; Witnesses, first responders, natural supports</a:t>
            </a:r>
          </a:p>
          <a:p>
            <a:pPr algn="l">
              <a:lnSpc>
                <a:spcPts val="4236"/>
              </a:lnSpc>
            </a:pPr>
            <a:r>
              <a:rPr lang="en-US" sz="2699">
                <a:solidFill>
                  <a:srgbClr val="FFFFFF"/>
                </a:solidFill>
                <a:latin typeface="DM Sans"/>
                <a:ea typeface="DM Sans"/>
                <a:cs typeface="DM Sans"/>
                <a:sym typeface="DM Sans"/>
              </a:rPr>
              <a:t>&gt; Trauma, parental loss, excruciating coping dilemmas</a:t>
            </a:r>
          </a:p>
        </p:txBody>
      </p:sp>
      <p:sp>
        <p:nvSpPr>
          <p:cNvPr id="21" name="TextBox 21"/>
          <p:cNvSpPr txBox="1"/>
          <p:nvPr/>
        </p:nvSpPr>
        <p:spPr>
          <a:xfrm>
            <a:off x="7303407" y="6486707"/>
            <a:ext cx="9136681" cy="564262"/>
          </a:xfrm>
          <a:prstGeom prst="rect">
            <a:avLst/>
          </a:prstGeom>
        </p:spPr>
        <p:txBody>
          <a:bodyPr lIns="0" tIns="0" rIns="0" bIns="0" rtlCol="0" anchor="t">
            <a:spAutoFit/>
          </a:bodyPr>
          <a:lstStyle/>
          <a:p>
            <a:pPr algn="l">
              <a:lnSpc>
                <a:spcPts val="4706"/>
              </a:lnSpc>
            </a:pPr>
            <a:r>
              <a:rPr lang="en-US" sz="2999" b="1">
                <a:solidFill>
                  <a:srgbClr val="FFFFFF"/>
                </a:solidFill>
                <a:latin typeface="DM Sans Bold"/>
                <a:ea typeface="DM Sans Bold"/>
                <a:cs typeface="DM Sans Bold"/>
                <a:sym typeface="DM Sans Bold"/>
              </a:rPr>
              <a:t>Reverberating Effects on Family and Loved Ones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2566833" cy="10287000"/>
            <a:chOff x="0" y="0"/>
            <a:chExt cx="676038" cy="2709333"/>
          </a:xfrm>
        </p:grpSpPr>
        <p:sp>
          <p:nvSpPr>
            <p:cNvPr id="3" name="Freeform 3"/>
            <p:cNvSpPr/>
            <p:nvPr/>
          </p:nvSpPr>
          <p:spPr>
            <a:xfrm>
              <a:off x="0" y="0"/>
              <a:ext cx="676038" cy="2709333"/>
            </a:xfrm>
            <a:custGeom>
              <a:avLst/>
              <a:gdLst/>
              <a:ahLst/>
              <a:cxnLst/>
              <a:rect l="l" t="t" r="r" b="b"/>
              <a:pathLst>
                <a:path w="676038" h="2709333">
                  <a:moveTo>
                    <a:pt x="0" y="0"/>
                  </a:moveTo>
                  <a:lnTo>
                    <a:pt x="676038" y="0"/>
                  </a:lnTo>
                  <a:lnTo>
                    <a:pt x="676038" y="2709333"/>
                  </a:lnTo>
                  <a:lnTo>
                    <a:pt x="0" y="2709333"/>
                  </a:lnTo>
                  <a:close/>
                </a:path>
              </a:pathLst>
            </a:custGeom>
            <a:solidFill>
              <a:srgbClr val="F7F3F2"/>
            </a:solidFill>
          </p:spPr>
        </p:sp>
        <p:sp>
          <p:nvSpPr>
            <p:cNvPr id="4" name="TextBox 4"/>
            <p:cNvSpPr txBox="1"/>
            <p:nvPr/>
          </p:nvSpPr>
          <p:spPr>
            <a:xfrm>
              <a:off x="0" y="-28575"/>
              <a:ext cx="676038" cy="2737908"/>
            </a:xfrm>
            <a:prstGeom prst="rect">
              <a:avLst/>
            </a:prstGeom>
          </p:spPr>
          <p:txBody>
            <a:bodyPr lIns="50800" tIns="50800" rIns="50800" bIns="50800" rtlCol="0" anchor="ctr"/>
            <a:lstStyle/>
            <a:p>
              <a:pPr algn="ctr">
                <a:lnSpc>
                  <a:spcPts val="2785"/>
                </a:lnSpc>
              </a:pPr>
              <a:endParaRPr/>
            </a:p>
          </p:txBody>
        </p:sp>
      </p:grpSp>
      <p:grpSp>
        <p:nvGrpSpPr>
          <p:cNvPr id="5" name="Group 5"/>
          <p:cNvGrpSpPr/>
          <p:nvPr/>
        </p:nvGrpSpPr>
        <p:grpSpPr>
          <a:xfrm>
            <a:off x="567208" y="1471352"/>
            <a:ext cx="1497838" cy="1497838"/>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19050" cap="sq">
              <a:solidFill>
                <a:srgbClr val="0A85A0"/>
              </a:solidFill>
              <a:prstDash val="solid"/>
              <a:miter/>
            </a:ln>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925"/>
                </a:lnSpc>
              </a:pPr>
              <a:endParaRPr/>
            </a:p>
          </p:txBody>
        </p:sp>
      </p:grpSp>
      <p:sp>
        <p:nvSpPr>
          <p:cNvPr id="8" name="Freeform 8"/>
          <p:cNvSpPr/>
          <p:nvPr/>
        </p:nvSpPr>
        <p:spPr>
          <a:xfrm>
            <a:off x="2566833" y="0"/>
            <a:ext cx="15721167" cy="10287000"/>
          </a:xfrm>
          <a:custGeom>
            <a:avLst/>
            <a:gdLst/>
            <a:ahLst/>
            <a:cxnLst/>
            <a:rect l="l" t="t" r="r" b="b"/>
            <a:pathLst>
              <a:path w="15721167" h="10287000">
                <a:moveTo>
                  <a:pt x="0" y="0"/>
                </a:moveTo>
                <a:lnTo>
                  <a:pt x="15721167" y="0"/>
                </a:lnTo>
                <a:lnTo>
                  <a:pt x="15721167" y="10287000"/>
                </a:lnTo>
                <a:lnTo>
                  <a:pt x="0" y="10287000"/>
                </a:lnTo>
                <a:lnTo>
                  <a:pt x="0" y="0"/>
                </a:lnTo>
                <a:close/>
              </a:path>
            </a:pathLst>
          </a:custGeom>
          <a:blipFill>
            <a:blip r:embed="rId2"/>
            <a:stretch>
              <a:fillRect t="-64262" b="-64262"/>
            </a:stretch>
          </a:blipFill>
        </p:spPr>
      </p:sp>
      <p:grpSp>
        <p:nvGrpSpPr>
          <p:cNvPr id="9" name="Group 9"/>
          <p:cNvGrpSpPr/>
          <p:nvPr/>
        </p:nvGrpSpPr>
        <p:grpSpPr>
          <a:xfrm>
            <a:off x="3451220" y="2831804"/>
            <a:ext cx="399705" cy="406713"/>
            <a:chOff x="0" y="0"/>
            <a:chExt cx="105272" cy="107118"/>
          </a:xfrm>
        </p:grpSpPr>
        <p:sp>
          <p:nvSpPr>
            <p:cNvPr id="10" name="Freeform 10"/>
            <p:cNvSpPr/>
            <p:nvPr/>
          </p:nvSpPr>
          <p:spPr>
            <a:xfrm>
              <a:off x="0" y="0"/>
              <a:ext cx="105272" cy="107118"/>
            </a:xfrm>
            <a:custGeom>
              <a:avLst/>
              <a:gdLst/>
              <a:ahLst/>
              <a:cxnLst/>
              <a:rect l="l" t="t" r="r" b="b"/>
              <a:pathLst>
                <a:path w="105272" h="107118">
                  <a:moveTo>
                    <a:pt x="0" y="0"/>
                  </a:moveTo>
                  <a:lnTo>
                    <a:pt x="105272" y="0"/>
                  </a:lnTo>
                  <a:lnTo>
                    <a:pt x="105272" y="107118"/>
                  </a:lnTo>
                  <a:lnTo>
                    <a:pt x="0" y="107118"/>
                  </a:lnTo>
                  <a:close/>
                </a:path>
              </a:pathLst>
            </a:custGeom>
            <a:solidFill>
              <a:srgbClr val="FFFFFF"/>
            </a:solidFill>
          </p:spPr>
        </p:sp>
        <p:sp>
          <p:nvSpPr>
            <p:cNvPr id="11" name="TextBox 11"/>
            <p:cNvSpPr txBox="1"/>
            <p:nvPr/>
          </p:nvSpPr>
          <p:spPr>
            <a:xfrm>
              <a:off x="0" y="-47625"/>
              <a:ext cx="105272" cy="154743"/>
            </a:xfrm>
            <a:prstGeom prst="rect">
              <a:avLst/>
            </a:prstGeom>
          </p:spPr>
          <p:txBody>
            <a:bodyPr lIns="50800" tIns="50800" rIns="50800" bIns="50800" rtlCol="0" anchor="ctr"/>
            <a:lstStyle/>
            <a:p>
              <a:pPr algn="ctr">
                <a:lnSpc>
                  <a:spcPts val="3779"/>
                </a:lnSpc>
              </a:pPr>
              <a:endParaRPr/>
            </a:p>
          </p:txBody>
        </p:sp>
      </p:grpSp>
      <p:grpSp>
        <p:nvGrpSpPr>
          <p:cNvPr id="12" name="Group 12"/>
          <p:cNvGrpSpPr/>
          <p:nvPr/>
        </p:nvGrpSpPr>
        <p:grpSpPr>
          <a:xfrm>
            <a:off x="3451220" y="6285764"/>
            <a:ext cx="399705" cy="406713"/>
            <a:chOff x="0" y="0"/>
            <a:chExt cx="105272" cy="107118"/>
          </a:xfrm>
        </p:grpSpPr>
        <p:sp>
          <p:nvSpPr>
            <p:cNvPr id="13" name="Freeform 13"/>
            <p:cNvSpPr/>
            <p:nvPr/>
          </p:nvSpPr>
          <p:spPr>
            <a:xfrm>
              <a:off x="0" y="0"/>
              <a:ext cx="105272" cy="107118"/>
            </a:xfrm>
            <a:custGeom>
              <a:avLst/>
              <a:gdLst/>
              <a:ahLst/>
              <a:cxnLst/>
              <a:rect l="l" t="t" r="r" b="b"/>
              <a:pathLst>
                <a:path w="105272" h="107118">
                  <a:moveTo>
                    <a:pt x="0" y="0"/>
                  </a:moveTo>
                  <a:lnTo>
                    <a:pt x="105272" y="0"/>
                  </a:lnTo>
                  <a:lnTo>
                    <a:pt x="105272" y="107118"/>
                  </a:lnTo>
                  <a:lnTo>
                    <a:pt x="0" y="107118"/>
                  </a:lnTo>
                  <a:close/>
                </a:path>
              </a:pathLst>
            </a:custGeom>
            <a:solidFill>
              <a:srgbClr val="FFFFFF"/>
            </a:solidFill>
          </p:spPr>
        </p:sp>
        <p:sp>
          <p:nvSpPr>
            <p:cNvPr id="14" name="TextBox 14"/>
            <p:cNvSpPr txBox="1"/>
            <p:nvPr/>
          </p:nvSpPr>
          <p:spPr>
            <a:xfrm>
              <a:off x="0" y="-47625"/>
              <a:ext cx="105272" cy="154743"/>
            </a:xfrm>
            <a:prstGeom prst="rect">
              <a:avLst/>
            </a:prstGeom>
          </p:spPr>
          <p:txBody>
            <a:bodyPr lIns="50800" tIns="50800" rIns="50800" bIns="50800" rtlCol="0" anchor="ctr"/>
            <a:lstStyle/>
            <a:p>
              <a:pPr algn="ctr">
                <a:lnSpc>
                  <a:spcPts val="3779"/>
                </a:lnSpc>
              </a:pPr>
              <a:endParaRPr/>
            </a:p>
          </p:txBody>
        </p:sp>
      </p:grpSp>
      <p:sp>
        <p:nvSpPr>
          <p:cNvPr id="15" name="Freeform 15"/>
          <p:cNvSpPr/>
          <p:nvPr/>
        </p:nvSpPr>
        <p:spPr>
          <a:xfrm>
            <a:off x="11030280" y="798890"/>
            <a:ext cx="7257720" cy="9488110"/>
          </a:xfrm>
          <a:custGeom>
            <a:avLst/>
            <a:gdLst/>
            <a:ahLst/>
            <a:cxnLst/>
            <a:rect l="l" t="t" r="r" b="b"/>
            <a:pathLst>
              <a:path w="7495542" h="9465237">
                <a:moveTo>
                  <a:pt x="0" y="0"/>
                </a:moveTo>
                <a:lnTo>
                  <a:pt x="7495542" y="0"/>
                </a:lnTo>
                <a:lnTo>
                  <a:pt x="7495542" y="9465237"/>
                </a:lnTo>
                <a:lnTo>
                  <a:pt x="0" y="9465237"/>
                </a:lnTo>
                <a:lnTo>
                  <a:pt x="0" y="0"/>
                </a:lnTo>
                <a:close/>
              </a:path>
            </a:pathLst>
          </a:custGeom>
          <a:blipFill>
            <a:blip r:embed="rId3"/>
            <a:stretch>
              <a:fillRect t="-5433" b="-5433"/>
            </a:stretch>
          </a:blipFill>
        </p:spPr>
      </p:sp>
      <p:sp>
        <p:nvSpPr>
          <p:cNvPr id="16" name="TextBox 16"/>
          <p:cNvSpPr txBox="1"/>
          <p:nvPr/>
        </p:nvSpPr>
        <p:spPr>
          <a:xfrm>
            <a:off x="2849887" y="1626507"/>
            <a:ext cx="4905650" cy="655130"/>
          </a:xfrm>
          <a:prstGeom prst="rect">
            <a:avLst/>
          </a:prstGeom>
        </p:spPr>
        <p:txBody>
          <a:bodyPr lIns="0" tIns="0" rIns="0" bIns="0" rtlCol="0" anchor="t">
            <a:spAutoFit/>
          </a:bodyPr>
          <a:lstStyle/>
          <a:p>
            <a:pPr algn="l">
              <a:lnSpc>
                <a:spcPts val="5491"/>
              </a:lnSpc>
            </a:pPr>
            <a:r>
              <a:rPr lang="en-US" sz="3499" b="1">
                <a:solidFill>
                  <a:srgbClr val="FFFFFF"/>
                </a:solidFill>
                <a:latin typeface="DM Sans Bold"/>
                <a:ea typeface="DM Sans Bold"/>
                <a:cs typeface="DM Sans Bold"/>
                <a:sym typeface="DM Sans Bold"/>
              </a:rPr>
              <a:t>INCREASING TOXICITY</a:t>
            </a:r>
          </a:p>
        </p:txBody>
      </p:sp>
      <p:sp>
        <p:nvSpPr>
          <p:cNvPr id="17" name="TextBox 17"/>
          <p:cNvSpPr txBox="1"/>
          <p:nvPr/>
        </p:nvSpPr>
        <p:spPr>
          <a:xfrm>
            <a:off x="4250631" y="2717504"/>
            <a:ext cx="3429657" cy="564262"/>
          </a:xfrm>
          <a:prstGeom prst="rect">
            <a:avLst/>
          </a:prstGeom>
        </p:spPr>
        <p:txBody>
          <a:bodyPr lIns="0" tIns="0" rIns="0" bIns="0" rtlCol="0" anchor="t">
            <a:spAutoFit/>
          </a:bodyPr>
          <a:lstStyle/>
          <a:p>
            <a:pPr algn="l">
              <a:lnSpc>
                <a:spcPts val="4706"/>
              </a:lnSpc>
            </a:pPr>
            <a:r>
              <a:rPr lang="en-US" sz="2999" b="1">
                <a:solidFill>
                  <a:srgbClr val="FFFFFF"/>
                </a:solidFill>
                <a:latin typeface="DM Sans Bold"/>
                <a:ea typeface="DM Sans Bold"/>
                <a:cs typeface="DM Sans Bold"/>
                <a:sym typeface="DM Sans Bold"/>
              </a:rPr>
              <a:t>New Adulterants</a:t>
            </a:r>
          </a:p>
        </p:txBody>
      </p:sp>
      <p:sp>
        <p:nvSpPr>
          <p:cNvPr id="18" name="TextBox 18"/>
          <p:cNvSpPr txBox="1"/>
          <p:nvPr/>
        </p:nvSpPr>
        <p:spPr>
          <a:xfrm>
            <a:off x="4250631" y="6171464"/>
            <a:ext cx="4598425" cy="564281"/>
          </a:xfrm>
          <a:prstGeom prst="rect">
            <a:avLst/>
          </a:prstGeom>
        </p:spPr>
        <p:txBody>
          <a:bodyPr lIns="0" tIns="0" rIns="0" bIns="0" rtlCol="0" anchor="t">
            <a:spAutoFit/>
          </a:bodyPr>
          <a:lstStyle/>
          <a:p>
            <a:pPr algn="l">
              <a:lnSpc>
                <a:spcPts val="4706"/>
              </a:lnSpc>
            </a:pPr>
            <a:r>
              <a:rPr lang="en-US" sz="2999" b="1">
                <a:solidFill>
                  <a:srgbClr val="FFFFFF"/>
                </a:solidFill>
                <a:latin typeface="DM Sans Bold"/>
                <a:ea typeface="DM Sans Bold"/>
                <a:cs typeface="DM Sans Bold"/>
                <a:sym typeface="DM Sans Bold"/>
              </a:rPr>
              <a:t>Increasing Complexities</a:t>
            </a:r>
          </a:p>
        </p:txBody>
      </p:sp>
      <p:sp>
        <p:nvSpPr>
          <p:cNvPr id="19" name="TextBox 19"/>
          <p:cNvSpPr txBox="1"/>
          <p:nvPr/>
        </p:nvSpPr>
        <p:spPr>
          <a:xfrm>
            <a:off x="4250631" y="6952383"/>
            <a:ext cx="9462123" cy="2102172"/>
          </a:xfrm>
          <a:prstGeom prst="rect">
            <a:avLst/>
          </a:prstGeom>
        </p:spPr>
        <p:txBody>
          <a:bodyPr lIns="0" tIns="0" rIns="0" bIns="0" rtlCol="0" anchor="t">
            <a:spAutoFit/>
          </a:bodyPr>
          <a:lstStyle/>
          <a:p>
            <a:pPr algn="l">
              <a:lnSpc>
                <a:spcPts val="4236"/>
              </a:lnSpc>
            </a:pPr>
            <a:r>
              <a:rPr lang="en-US" sz="2699">
                <a:solidFill>
                  <a:srgbClr val="FFFFFF"/>
                </a:solidFill>
                <a:latin typeface="DM Sans"/>
                <a:ea typeface="DM Sans"/>
                <a:cs typeface="DM Sans"/>
                <a:sym typeface="DM Sans"/>
              </a:rPr>
              <a:t>&gt; Unpredictable and extreme symptoms are difficult to manage in conventional treatment settings, including medication assisted treatment. </a:t>
            </a:r>
          </a:p>
          <a:p>
            <a:pPr algn="l">
              <a:lnSpc>
                <a:spcPts val="4236"/>
              </a:lnSpc>
            </a:pPr>
            <a:r>
              <a:rPr lang="en-US" sz="2699">
                <a:solidFill>
                  <a:srgbClr val="FFFFFF"/>
                </a:solidFill>
                <a:latin typeface="DM Sans"/>
                <a:ea typeface="DM Sans"/>
                <a:cs typeface="DM Sans"/>
                <a:sym typeface="DM Sans"/>
              </a:rPr>
              <a:t>&gt; Complexities cause additional stress for AFMs.</a:t>
            </a:r>
          </a:p>
        </p:txBody>
      </p:sp>
      <p:sp>
        <p:nvSpPr>
          <p:cNvPr id="20" name="TextBox 20"/>
          <p:cNvSpPr txBox="1"/>
          <p:nvPr/>
        </p:nvSpPr>
        <p:spPr>
          <a:xfrm>
            <a:off x="4250631" y="3429337"/>
            <a:ext cx="9462123" cy="2102172"/>
          </a:xfrm>
          <a:prstGeom prst="rect">
            <a:avLst/>
          </a:prstGeom>
        </p:spPr>
        <p:txBody>
          <a:bodyPr lIns="0" tIns="0" rIns="0" bIns="0" rtlCol="0" anchor="t">
            <a:spAutoFit/>
          </a:bodyPr>
          <a:lstStyle/>
          <a:p>
            <a:pPr algn="l">
              <a:lnSpc>
                <a:spcPts val="4236"/>
              </a:lnSpc>
            </a:pPr>
            <a:r>
              <a:rPr lang="en-US" sz="2699">
                <a:solidFill>
                  <a:srgbClr val="FFFFFF"/>
                </a:solidFill>
                <a:latin typeface="DM Sans"/>
                <a:ea typeface="DM Sans"/>
                <a:cs typeface="DM Sans"/>
                <a:sym typeface="DM Sans"/>
              </a:rPr>
              <a:t>&gt; </a:t>
            </a:r>
            <a:r>
              <a:rPr lang="en-US" sz="2699" u="sng">
                <a:solidFill>
                  <a:srgbClr val="FFFFFF"/>
                </a:solidFill>
                <a:latin typeface="DM Sans"/>
                <a:ea typeface="DM Sans"/>
                <a:cs typeface="DM Sans"/>
                <a:sym typeface="DM Sans"/>
              </a:rPr>
              <a:t>Poly-substanace shift</a:t>
            </a:r>
            <a:r>
              <a:rPr lang="en-US" sz="2699">
                <a:solidFill>
                  <a:srgbClr val="FFFFFF"/>
                </a:solidFill>
                <a:latin typeface="DM Sans"/>
                <a:ea typeface="DM Sans"/>
                <a:cs typeface="DM Sans"/>
                <a:sym typeface="DM Sans"/>
              </a:rPr>
              <a:t>: xylazine, metedomidine, non-medical benzodiazepines, high-potency synthetic opioids </a:t>
            </a:r>
          </a:p>
          <a:p>
            <a:pPr algn="l">
              <a:lnSpc>
                <a:spcPts val="4236"/>
              </a:lnSpc>
            </a:pPr>
            <a:r>
              <a:rPr lang="en-US" sz="2699">
                <a:solidFill>
                  <a:srgbClr val="FFFFFF"/>
                </a:solidFill>
                <a:latin typeface="DM Sans"/>
                <a:ea typeface="DM Sans"/>
                <a:cs typeface="DM Sans"/>
                <a:sym typeface="DM Sans"/>
              </a:rPr>
              <a:t>&gt; </a:t>
            </a:r>
            <a:r>
              <a:rPr lang="en-US" sz="2699" u="sng">
                <a:solidFill>
                  <a:srgbClr val="FFFFFF"/>
                </a:solidFill>
                <a:latin typeface="DM Sans"/>
                <a:ea typeface="DM Sans"/>
                <a:cs typeface="DM Sans"/>
                <a:sym typeface="DM Sans"/>
              </a:rPr>
              <a:t>Severe impacts</a:t>
            </a:r>
            <a:r>
              <a:rPr lang="en-US" sz="2699">
                <a:solidFill>
                  <a:srgbClr val="FFFFFF"/>
                </a:solidFill>
                <a:latin typeface="DM Sans"/>
                <a:ea typeface="DM Sans"/>
                <a:cs typeface="DM Sans"/>
                <a:sym typeface="DM Sans"/>
              </a:rPr>
              <a:t>: extreme sedation, necrotic skin ulcers, anterograde amnesia, severe withdrawal</a:t>
            </a:r>
          </a:p>
        </p:txBody>
      </p:sp>
      <p:sp>
        <p:nvSpPr>
          <p:cNvPr id="21" name="TextBox 21"/>
          <p:cNvSpPr txBox="1"/>
          <p:nvPr/>
        </p:nvSpPr>
        <p:spPr>
          <a:xfrm>
            <a:off x="553082" y="1613679"/>
            <a:ext cx="1497838" cy="1109712"/>
          </a:xfrm>
          <a:prstGeom prst="rect">
            <a:avLst/>
          </a:prstGeom>
        </p:spPr>
        <p:txBody>
          <a:bodyPr lIns="0" tIns="0" rIns="0" bIns="0" rtlCol="0" anchor="t">
            <a:spAutoFit/>
          </a:bodyPr>
          <a:lstStyle/>
          <a:p>
            <a:pPr algn="ctr">
              <a:lnSpc>
                <a:spcPts val="9399"/>
              </a:lnSpc>
            </a:pPr>
            <a:r>
              <a:rPr lang="en-US" sz="5990">
                <a:solidFill>
                  <a:srgbClr val="065267"/>
                </a:solidFill>
                <a:latin typeface="DM Sans"/>
                <a:ea typeface="DM Sans"/>
                <a:cs typeface="DM Sans"/>
                <a:sym typeface="DM Sans"/>
              </a:rPr>
              <a:t>02</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65267"/>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2566833" cy="10287000"/>
            <a:chOff x="0" y="0"/>
            <a:chExt cx="676038" cy="2709333"/>
          </a:xfrm>
        </p:grpSpPr>
        <p:sp>
          <p:nvSpPr>
            <p:cNvPr id="3" name="Freeform 3"/>
            <p:cNvSpPr/>
            <p:nvPr/>
          </p:nvSpPr>
          <p:spPr>
            <a:xfrm>
              <a:off x="0" y="0"/>
              <a:ext cx="676038" cy="2709333"/>
            </a:xfrm>
            <a:custGeom>
              <a:avLst/>
              <a:gdLst/>
              <a:ahLst/>
              <a:cxnLst/>
              <a:rect l="l" t="t" r="r" b="b"/>
              <a:pathLst>
                <a:path w="676038" h="2709333">
                  <a:moveTo>
                    <a:pt x="0" y="0"/>
                  </a:moveTo>
                  <a:lnTo>
                    <a:pt x="676038" y="0"/>
                  </a:lnTo>
                  <a:lnTo>
                    <a:pt x="676038" y="2709333"/>
                  </a:lnTo>
                  <a:lnTo>
                    <a:pt x="0" y="2709333"/>
                  </a:lnTo>
                  <a:close/>
                </a:path>
              </a:pathLst>
            </a:custGeom>
            <a:solidFill>
              <a:srgbClr val="F7F3F2"/>
            </a:solidFill>
          </p:spPr>
        </p:sp>
        <p:sp>
          <p:nvSpPr>
            <p:cNvPr id="4" name="TextBox 4"/>
            <p:cNvSpPr txBox="1"/>
            <p:nvPr/>
          </p:nvSpPr>
          <p:spPr>
            <a:xfrm>
              <a:off x="0" y="-28575"/>
              <a:ext cx="676038" cy="2737908"/>
            </a:xfrm>
            <a:prstGeom prst="rect">
              <a:avLst/>
            </a:prstGeom>
          </p:spPr>
          <p:txBody>
            <a:bodyPr lIns="50800" tIns="50800" rIns="50800" bIns="50800" rtlCol="0" anchor="ctr"/>
            <a:lstStyle/>
            <a:p>
              <a:pPr algn="ctr">
                <a:lnSpc>
                  <a:spcPts val="2785"/>
                </a:lnSpc>
              </a:pPr>
              <a:endParaRPr/>
            </a:p>
          </p:txBody>
        </p:sp>
      </p:grpSp>
      <p:grpSp>
        <p:nvGrpSpPr>
          <p:cNvPr id="5" name="Group 5"/>
          <p:cNvGrpSpPr/>
          <p:nvPr/>
        </p:nvGrpSpPr>
        <p:grpSpPr>
          <a:xfrm>
            <a:off x="567208" y="1471352"/>
            <a:ext cx="1497838" cy="1497838"/>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19050" cap="sq">
              <a:solidFill>
                <a:srgbClr val="0A85A0"/>
              </a:solidFill>
              <a:prstDash val="solid"/>
              <a:miter/>
            </a:ln>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925"/>
                </a:lnSpc>
              </a:pPr>
              <a:endParaRPr/>
            </a:p>
          </p:txBody>
        </p:sp>
      </p:grpSp>
      <p:grpSp>
        <p:nvGrpSpPr>
          <p:cNvPr id="8" name="Group 8"/>
          <p:cNvGrpSpPr/>
          <p:nvPr/>
        </p:nvGrpSpPr>
        <p:grpSpPr>
          <a:xfrm>
            <a:off x="3230861" y="3276139"/>
            <a:ext cx="342212" cy="406713"/>
            <a:chOff x="0" y="0"/>
            <a:chExt cx="90130" cy="107118"/>
          </a:xfrm>
        </p:grpSpPr>
        <p:sp>
          <p:nvSpPr>
            <p:cNvPr id="9" name="Freeform 9"/>
            <p:cNvSpPr/>
            <p:nvPr/>
          </p:nvSpPr>
          <p:spPr>
            <a:xfrm>
              <a:off x="0" y="0"/>
              <a:ext cx="90130" cy="107118"/>
            </a:xfrm>
            <a:custGeom>
              <a:avLst/>
              <a:gdLst/>
              <a:ahLst/>
              <a:cxnLst/>
              <a:rect l="l" t="t" r="r" b="b"/>
              <a:pathLst>
                <a:path w="90130" h="107118">
                  <a:moveTo>
                    <a:pt x="0" y="0"/>
                  </a:moveTo>
                  <a:lnTo>
                    <a:pt x="90130" y="0"/>
                  </a:lnTo>
                  <a:lnTo>
                    <a:pt x="90130" y="107118"/>
                  </a:lnTo>
                  <a:lnTo>
                    <a:pt x="0" y="107118"/>
                  </a:lnTo>
                  <a:close/>
                </a:path>
              </a:pathLst>
            </a:custGeom>
            <a:solidFill>
              <a:srgbClr val="FFFFFF"/>
            </a:solidFill>
          </p:spPr>
        </p:sp>
        <p:sp>
          <p:nvSpPr>
            <p:cNvPr id="10" name="TextBox 10"/>
            <p:cNvSpPr txBox="1"/>
            <p:nvPr/>
          </p:nvSpPr>
          <p:spPr>
            <a:xfrm>
              <a:off x="0" y="-47625"/>
              <a:ext cx="90130" cy="154743"/>
            </a:xfrm>
            <a:prstGeom prst="rect">
              <a:avLst/>
            </a:prstGeom>
          </p:spPr>
          <p:txBody>
            <a:bodyPr lIns="50800" tIns="50800" rIns="50800" bIns="50800" rtlCol="0" anchor="ctr"/>
            <a:lstStyle/>
            <a:p>
              <a:pPr algn="ctr">
                <a:lnSpc>
                  <a:spcPts val="3779"/>
                </a:lnSpc>
              </a:pPr>
              <a:endParaRPr/>
            </a:p>
          </p:txBody>
        </p:sp>
      </p:grpSp>
      <p:grpSp>
        <p:nvGrpSpPr>
          <p:cNvPr id="11" name="Group 11"/>
          <p:cNvGrpSpPr/>
          <p:nvPr/>
        </p:nvGrpSpPr>
        <p:grpSpPr>
          <a:xfrm>
            <a:off x="3230861" y="6782572"/>
            <a:ext cx="342212" cy="406713"/>
            <a:chOff x="0" y="0"/>
            <a:chExt cx="90130" cy="107118"/>
          </a:xfrm>
        </p:grpSpPr>
        <p:sp>
          <p:nvSpPr>
            <p:cNvPr id="12" name="Freeform 12"/>
            <p:cNvSpPr/>
            <p:nvPr/>
          </p:nvSpPr>
          <p:spPr>
            <a:xfrm>
              <a:off x="0" y="0"/>
              <a:ext cx="90130" cy="107118"/>
            </a:xfrm>
            <a:custGeom>
              <a:avLst/>
              <a:gdLst/>
              <a:ahLst/>
              <a:cxnLst/>
              <a:rect l="l" t="t" r="r" b="b"/>
              <a:pathLst>
                <a:path w="90130" h="107118">
                  <a:moveTo>
                    <a:pt x="0" y="0"/>
                  </a:moveTo>
                  <a:lnTo>
                    <a:pt x="90130" y="0"/>
                  </a:lnTo>
                  <a:lnTo>
                    <a:pt x="90130" y="107118"/>
                  </a:lnTo>
                  <a:lnTo>
                    <a:pt x="0" y="107118"/>
                  </a:lnTo>
                  <a:close/>
                </a:path>
              </a:pathLst>
            </a:custGeom>
            <a:solidFill>
              <a:srgbClr val="FFFFFF"/>
            </a:solidFill>
          </p:spPr>
        </p:sp>
        <p:sp>
          <p:nvSpPr>
            <p:cNvPr id="13" name="TextBox 13"/>
            <p:cNvSpPr txBox="1"/>
            <p:nvPr/>
          </p:nvSpPr>
          <p:spPr>
            <a:xfrm>
              <a:off x="0" y="-47625"/>
              <a:ext cx="90130" cy="154743"/>
            </a:xfrm>
            <a:prstGeom prst="rect">
              <a:avLst/>
            </a:prstGeom>
          </p:spPr>
          <p:txBody>
            <a:bodyPr lIns="50800" tIns="50800" rIns="50800" bIns="50800" rtlCol="0" anchor="ctr"/>
            <a:lstStyle/>
            <a:p>
              <a:pPr algn="ctr">
                <a:lnSpc>
                  <a:spcPts val="3779"/>
                </a:lnSpc>
              </a:pPr>
              <a:endParaRPr/>
            </a:p>
          </p:txBody>
        </p:sp>
      </p:grpSp>
      <p:sp>
        <p:nvSpPr>
          <p:cNvPr id="14" name="Freeform 14"/>
          <p:cNvSpPr/>
          <p:nvPr/>
        </p:nvSpPr>
        <p:spPr>
          <a:xfrm>
            <a:off x="12800702" y="1968983"/>
            <a:ext cx="4767719" cy="6356958"/>
          </a:xfrm>
          <a:custGeom>
            <a:avLst/>
            <a:gdLst/>
            <a:ahLst/>
            <a:cxnLst/>
            <a:rect l="l" t="t" r="r" b="b"/>
            <a:pathLst>
              <a:path w="4767719" h="6356958">
                <a:moveTo>
                  <a:pt x="0" y="0"/>
                </a:moveTo>
                <a:lnTo>
                  <a:pt x="4767718" y="0"/>
                </a:lnTo>
                <a:lnTo>
                  <a:pt x="4767718" y="6356958"/>
                </a:lnTo>
                <a:lnTo>
                  <a:pt x="0" y="6356958"/>
                </a:lnTo>
                <a:lnTo>
                  <a:pt x="0" y="0"/>
                </a:lnTo>
                <a:close/>
              </a:path>
            </a:pathLst>
          </a:custGeom>
          <a:blipFill>
            <a:blip r:embed="rId2"/>
            <a:stretch>
              <a:fillRect/>
            </a:stretch>
          </a:blipFill>
        </p:spPr>
      </p:sp>
      <p:sp>
        <p:nvSpPr>
          <p:cNvPr id="15" name="TextBox 15"/>
          <p:cNvSpPr txBox="1"/>
          <p:nvPr/>
        </p:nvSpPr>
        <p:spPr>
          <a:xfrm>
            <a:off x="2849887" y="1845158"/>
            <a:ext cx="6294113" cy="655111"/>
          </a:xfrm>
          <a:prstGeom prst="rect">
            <a:avLst/>
          </a:prstGeom>
        </p:spPr>
        <p:txBody>
          <a:bodyPr lIns="0" tIns="0" rIns="0" bIns="0" rtlCol="0" anchor="t">
            <a:spAutoFit/>
          </a:bodyPr>
          <a:lstStyle/>
          <a:p>
            <a:pPr algn="l">
              <a:lnSpc>
                <a:spcPts val="5491"/>
              </a:lnSpc>
            </a:pPr>
            <a:r>
              <a:rPr lang="en-US" sz="3499" b="1">
                <a:solidFill>
                  <a:srgbClr val="FFFFFF"/>
                </a:solidFill>
                <a:latin typeface="DM Sans Bold"/>
                <a:ea typeface="DM Sans Bold"/>
                <a:cs typeface="DM Sans Bold"/>
                <a:sym typeface="DM Sans Bold"/>
              </a:rPr>
              <a:t>GOVERNMENT APPROACHES</a:t>
            </a:r>
          </a:p>
        </p:txBody>
      </p:sp>
      <p:sp>
        <p:nvSpPr>
          <p:cNvPr id="16" name="TextBox 16"/>
          <p:cNvSpPr txBox="1"/>
          <p:nvPr/>
        </p:nvSpPr>
        <p:spPr>
          <a:xfrm>
            <a:off x="553082" y="1613679"/>
            <a:ext cx="1497838" cy="1109712"/>
          </a:xfrm>
          <a:prstGeom prst="rect">
            <a:avLst/>
          </a:prstGeom>
        </p:spPr>
        <p:txBody>
          <a:bodyPr lIns="0" tIns="0" rIns="0" bIns="0" rtlCol="0" anchor="t">
            <a:spAutoFit/>
          </a:bodyPr>
          <a:lstStyle/>
          <a:p>
            <a:pPr algn="ctr">
              <a:lnSpc>
                <a:spcPts val="9399"/>
              </a:lnSpc>
            </a:pPr>
            <a:r>
              <a:rPr lang="en-US" sz="5990">
                <a:solidFill>
                  <a:srgbClr val="065267"/>
                </a:solidFill>
                <a:latin typeface="DM Sans"/>
                <a:ea typeface="DM Sans"/>
                <a:cs typeface="DM Sans"/>
                <a:sym typeface="DM Sans"/>
              </a:rPr>
              <a:t>03</a:t>
            </a:r>
          </a:p>
        </p:txBody>
      </p:sp>
      <p:sp>
        <p:nvSpPr>
          <p:cNvPr id="17" name="TextBox 17"/>
          <p:cNvSpPr txBox="1"/>
          <p:nvPr/>
        </p:nvSpPr>
        <p:spPr>
          <a:xfrm>
            <a:off x="3834180" y="4007299"/>
            <a:ext cx="8299772" cy="2102172"/>
          </a:xfrm>
          <a:prstGeom prst="rect">
            <a:avLst/>
          </a:prstGeom>
        </p:spPr>
        <p:txBody>
          <a:bodyPr lIns="0" tIns="0" rIns="0" bIns="0" rtlCol="0" anchor="t">
            <a:spAutoFit/>
          </a:bodyPr>
          <a:lstStyle/>
          <a:p>
            <a:pPr algn="l">
              <a:lnSpc>
                <a:spcPts val="4236"/>
              </a:lnSpc>
            </a:pPr>
            <a:r>
              <a:rPr lang="en-US" sz="2699">
                <a:solidFill>
                  <a:srgbClr val="FFFFFF"/>
                </a:solidFill>
                <a:latin typeface="DM Sans"/>
                <a:ea typeface="DM Sans"/>
                <a:cs typeface="DM Sans"/>
                <a:sym typeface="DM Sans"/>
              </a:rPr>
              <a:t>&gt; Little or no mention of family members in major BC government strategy and policy documents</a:t>
            </a:r>
          </a:p>
          <a:p>
            <a:pPr algn="l">
              <a:lnSpc>
                <a:spcPts val="4236"/>
              </a:lnSpc>
            </a:pPr>
            <a:r>
              <a:rPr lang="en-US" sz="2699">
                <a:solidFill>
                  <a:srgbClr val="FFFFFF"/>
                </a:solidFill>
                <a:latin typeface="DM Sans"/>
                <a:ea typeface="DM Sans"/>
                <a:cs typeface="DM Sans"/>
                <a:sym typeface="DM Sans"/>
              </a:rPr>
              <a:t>&gt; Funding often subsumed into services for people using substances</a:t>
            </a:r>
          </a:p>
        </p:txBody>
      </p:sp>
      <p:sp>
        <p:nvSpPr>
          <p:cNvPr id="18" name="TextBox 18"/>
          <p:cNvSpPr txBox="1"/>
          <p:nvPr/>
        </p:nvSpPr>
        <p:spPr>
          <a:xfrm>
            <a:off x="3834180" y="3161839"/>
            <a:ext cx="6409857" cy="564281"/>
          </a:xfrm>
          <a:prstGeom prst="rect">
            <a:avLst/>
          </a:prstGeom>
        </p:spPr>
        <p:txBody>
          <a:bodyPr lIns="0" tIns="0" rIns="0" bIns="0" rtlCol="0" anchor="t">
            <a:spAutoFit/>
          </a:bodyPr>
          <a:lstStyle/>
          <a:p>
            <a:pPr algn="l">
              <a:lnSpc>
                <a:spcPts val="4706"/>
              </a:lnSpc>
            </a:pPr>
            <a:r>
              <a:rPr lang="en-US" sz="2999" b="1">
                <a:solidFill>
                  <a:srgbClr val="FFFFFF"/>
                </a:solidFill>
                <a:latin typeface="DM Sans Bold"/>
                <a:ea typeface="DM Sans Bold"/>
                <a:cs typeface="DM Sans Bold"/>
                <a:sym typeface="DM Sans Bold"/>
              </a:rPr>
              <a:t>Lack of Attention to Families</a:t>
            </a:r>
          </a:p>
        </p:txBody>
      </p:sp>
      <p:sp>
        <p:nvSpPr>
          <p:cNvPr id="19" name="TextBox 19"/>
          <p:cNvSpPr txBox="1"/>
          <p:nvPr/>
        </p:nvSpPr>
        <p:spPr>
          <a:xfrm>
            <a:off x="3978256" y="7466467"/>
            <a:ext cx="8155696" cy="1035447"/>
          </a:xfrm>
          <a:prstGeom prst="rect">
            <a:avLst/>
          </a:prstGeom>
        </p:spPr>
        <p:txBody>
          <a:bodyPr lIns="0" tIns="0" rIns="0" bIns="0" rtlCol="0" anchor="t">
            <a:spAutoFit/>
          </a:bodyPr>
          <a:lstStyle/>
          <a:p>
            <a:pPr algn="l">
              <a:lnSpc>
                <a:spcPts val="4236"/>
              </a:lnSpc>
            </a:pPr>
            <a:r>
              <a:rPr lang="en-US" sz="2699">
                <a:solidFill>
                  <a:srgbClr val="FFFFFF"/>
                </a:solidFill>
                <a:latin typeface="DM Sans"/>
                <a:ea typeface="DM Sans"/>
                <a:cs typeface="DM Sans"/>
                <a:sym typeface="DM Sans"/>
              </a:rPr>
              <a:t>&gt; Isoloated treatment modality vs community response</a:t>
            </a:r>
          </a:p>
        </p:txBody>
      </p:sp>
      <p:sp>
        <p:nvSpPr>
          <p:cNvPr id="20" name="TextBox 20"/>
          <p:cNvSpPr txBox="1"/>
          <p:nvPr/>
        </p:nvSpPr>
        <p:spPr>
          <a:xfrm>
            <a:off x="3834180" y="6625004"/>
            <a:ext cx="10989835" cy="564281"/>
          </a:xfrm>
          <a:prstGeom prst="rect">
            <a:avLst/>
          </a:prstGeom>
        </p:spPr>
        <p:txBody>
          <a:bodyPr lIns="0" tIns="0" rIns="0" bIns="0" rtlCol="0" anchor="t">
            <a:spAutoFit/>
          </a:bodyPr>
          <a:lstStyle/>
          <a:p>
            <a:pPr algn="l">
              <a:lnSpc>
                <a:spcPts val="4706"/>
              </a:lnSpc>
            </a:pPr>
            <a:r>
              <a:rPr lang="en-US" sz="2999" b="1">
                <a:solidFill>
                  <a:srgbClr val="FFFFFF"/>
                </a:solidFill>
                <a:latin typeface="DM Sans Bold"/>
                <a:ea typeface="DM Sans Bold"/>
                <a:cs typeface="DM Sans Bold"/>
                <a:sym typeface="DM Sans Bold"/>
              </a:rPr>
              <a:t>Recognizing the Importance of Relationships </a:t>
            </a:r>
          </a:p>
        </p:txBody>
      </p:sp>
      <p:sp>
        <p:nvSpPr>
          <p:cNvPr id="21" name="TextBox 21"/>
          <p:cNvSpPr txBox="1"/>
          <p:nvPr/>
        </p:nvSpPr>
        <p:spPr>
          <a:xfrm>
            <a:off x="15040036" y="7958561"/>
            <a:ext cx="2398551" cy="188614"/>
          </a:xfrm>
          <a:prstGeom prst="rect">
            <a:avLst/>
          </a:prstGeom>
        </p:spPr>
        <p:txBody>
          <a:bodyPr lIns="0" tIns="0" rIns="0" bIns="0" rtlCol="0" anchor="t">
            <a:spAutoFit/>
          </a:bodyPr>
          <a:lstStyle/>
          <a:p>
            <a:pPr algn="ctr">
              <a:lnSpc>
                <a:spcPts val="1679"/>
              </a:lnSpc>
              <a:spcBef>
                <a:spcPct val="0"/>
              </a:spcBef>
            </a:pPr>
            <a:r>
              <a:rPr lang="en-US" sz="1200" b="1">
                <a:solidFill>
                  <a:srgbClr val="042638"/>
                </a:solidFill>
                <a:latin typeface="Nunito Bold"/>
                <a:ea typeface="Nunito Bold"/>
                <a:cs typeface="Nunito Bold"/>
                <a:sym typeface="Nunito Bold"/>
              </a:rPr>
              <a:t>Victoria, BC | Mahnoosh Mamoodi</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3F2"/>
        </a:solidFill>
        <a:effectLst/>
      </p:bgPr>
    </p:bg>
    <p:spTree>
      <p:nvGrpSpPr>
        <p:cNvPr id="1" name=""/>
        <p:cNvGrpSpPr/>
        <p:nvPr/>
      </p:nvGrpSpPr>
      <p:grpSpPr>
        <a:xfrm>
          <a:off x="0" y="0"/>
          <a:ext cx="0" cy="0"/>
          <a:chOff x="0" y="0"/>
          <a:chExt cx="0" cy="0"/>
        </a:xfrm>
      </p:grpSpPr>
      <p:grpSp>
        <p:nvGrpSpPr>
          <p:cNvPr id="2" name="Group 2"/>
          <p:cNvGrpSpPr/>
          <p:nvPr/>
        </p:nvGrpSpPr>
        <p:grpSpPr>
          <a:xfrm>
            <a:off x="1940463" y="1947549"/>
            <a:ext cx="7203537" cy="835621"/>
            <a:chOff x="0" y="0"/>
            <a:chExt cx="1897228" cy="220081"/>
          </a:xfrm>
        </p:grpSpPr>
        <p:sp>
          <p:nvSpPr>
            <p:cNvPr id="3" name="Freeform 3"/>
            <p:cNvSpPr/>
            <p:nvPr/>
          </p:nvSpPr>
          <p:spPr>
            <a:xfrm>
              <a:off x="0" y="0"/>
              <a:ext cx="1897228" cy="220081"/>
            </a:xfrm>
            <a:custGeom>
              <a:avLst/>
              <a:gdLst/>
              <a:ahLst/>
              <a:cxnLst/>
              <a:rect l="l" t="t" r="r" b="b"/>
              <a:pathLst>
                <a:path w="1897228" h="220081">
                  <a:moveTo>
                    <a:pt x="0" y="0"/>
                  </a:moveTo>
                  <a:lnTo>
                    <a:pt x="1897228" y="0"/>
                  </a:lnTo>
                  <a:lnTo>
                    <a:pt x="1897228" y="220081"/>
                  </a:lnTo>
                  <a:lnTo>
                    <a:pt x="0" y="220081"/>
                  </a:lnTo>
                  <a:close/>
                </a:path>
              </a:pathLst>
            </a:custGeom>
            <a:solidFill>
              <a:srgbClr val="0A85A0"/>
            </a:solidFill>
          </p:spPr>
        </p:sp>
        <p:sp>
          <p:nvSpPr>
            <p:cNvPr id="4" name="TextBox 4"/>
            <p:cNvSpPr txBox="1"/>
            <p:nvPr/>
          </p:nvSpPr>
          <p:spPr>
            <a:xfrm>
              <a:off x="0" y="-28575"/>
              <a:ext cx="1897228" cy="248656"/>
            </a:xfrm>
            <a:prstGeom prst="rect">
              <a:avLst/>
            </a:prstGeom>
          </p:spPr>
          <p:txBody>
            <a:bodyPr lIns="50800" tIns="50800" rIns="50800" bIns="50800" rtlCol="0" anchor="ctr"/>
            <a:lstStyle/>
            <a:p>
              <a:pPr algn="ctr">
                <a:lnSpc>
                  <a:spcPts val="2785"/>
                </a:lnSpc>
              </a:pPr>
              <a:endParaRPr/>
            </a:p>
          </p:txBody>
        </p:sp>
      </p:grpSp>
      <p:grpSp>
        <p:nvGrpSpPr>
          <p:cNvPr id="5" name="Group 5"/>
          <p:cNvGrpSpPr/>
          <p:nvPr/>
        </p:nvGrpSpPr>
        <p:grpSpPr>
          <a:xfrm>
            <a:off x="9941698" y="0"/>
            <a:ext cx="8346302" cy="1973844"/>
            <a:chOff x="0" y="0"/>
            <a:chExt cx="2198203" cy="519860"/>
          </a:xfrm>
        </p:grpSpPr>
        <p:sp>
          <p:nvSpPr>
            <p:cNvPr id="6" name="Freeform 6"/>
            <p:cNvSpPr/>
            <p:nvPr/>
          </p:nvSpPr>
          <p:spPr>
            <a:xfrm>
              <a:off x="0" y="0"/>
              <a:ext cx="2198203" cy="519860"/>
            </a:xfrm>
            <a:custGeom>
              <a:avLst/>
              <a:gdLst/>
              <a:ahLst/>
              <a:cxnLst/>
              <a:rect l="l" t="t" r="r" b="b"/>
              <a:pathLst>
                <a:path w="2198203" h="519860">
                  <a:moveTo>
                    <a:pt x="0" y="0"/>
                  </a:moveTo>
                  <a:lnTo>
                    <a:pt x="2198203" y="0"/>
                  </a:lnTo>
                  <a:lnTo>
                    <a:pt x="2198203" y="519860"/>
                  </a:lnTo>
                  <a:lnTo>
                    <a:pt x="0" y="519860"/>
                  </a:lnTo>
                  <a:close/>
                </a:path>
              </a:pathLst>
            </a:custGeom>
            <a:solidFill>
              <a:srgbClr val="065267"/>
            </a:solidFill>
          </p:spPr>
        </p:sp>
        <p:sp>
          <p:nvSpPr>
            <p:cNvPr id="7" name="TextBox 7"/>
            <p:cNvSpPr txBox="1"/>
            <p:nvPr/>
          </p:nvSpPr>
          <p:spPr>
            <a:xfrm>
              <a:off x="0" y="-28575"/>
              <a:ext cx="2198203" cy="548435"/>
            </a:xfrm>
            <a:prstGeom prst="rect">
              <a:avLst/>
            </a:prstGeom>
          </p:spPr>
          <p:txBody>
            <a:bodyPr lIns="50800" tIns="50800" rIns="50800" bIns="50800" rtlCol="0" anchor="ctr"/>
            <a:lstStyle/>
            <a:p>
              <a:pPr algn="ctr">
                <a:lnSpc>
                  <a:spcPts val="2785"/>
                </a:lnSpc>
              </a:pPr>
              <a:endParaRPr/>
            </a:p>
          </p:txBody>
        </p:sp>
      </p:grpSp>
      <p:grpSp>
        <p:nvGrpSpPr>
          <p:cNvPr id="8" name="Group 8"/>
          <p:cNvGrpSpPr/>
          <p:nvPr/>
        </p:nvGrpSpPr>
        <p:grpSpPr>
          <a:xfrm>
            <a:off x="545342" y="3798692"/>
            <a:ext cx="1009968" cy="1009968"/>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19050" cap="sq">
              <a:solidFill>
                <a:srgbClr val="0A85A0"/>
              </a:solidFill>
              <a:prstDash val="solid"/>
              <a:miter/>
            </a:ln>
          </p:spPr>
        </p:sp>
        <p:sp>
          <p:nvSpPr>
            <p:cNvPr id="10" name="TextBox 10"/>
            <p:cNvSpPr txBox="1"/>
            <p:nvPr/>
          </p:nvSpPr>
          <p:spPr>
            <a:xfrm>
              <a:off x="76200" y="47625"/>
              <a:ext cx="660400" cy="688975"/>
            </a:xfrm>
            <a:prstGeom prst="rect">
              <a:avLst/>
            </a:prstGeom>
          </p:spPr>
          <p:txBody>
            <a:bodyPr lIns="50800" tIns="50800" rIns="50800" bIns="50800" rtlCol="0" anchor="ctr"/>
            <a:lstStyle/>
            <a:p>
              <a:pPr algn="ctr">
                <a:lnSpc>
                  <a:spcPts val="2785"/>
                </a:lnSpc>
              </a:pPr>
              <a:endParaRPr/>
            </a:p>
          </p:txBody>
        </p:sp>
      </p:grpSp>
      <p:grpSp>
        <p:nvGrpSpPr>
          <p:cNvPr id="11" name="Group 11"/>
          <p:cNvGrpSpPr/>
          <p:nvPr/>
        </p:nvGrpSpPr>
        <p:grpSpPr>
          <a:xfrm>
            <a:off x="526292" y="5527252"/>
            <a:ext cx="1009968" cy="1009968"/>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19050" cap="sq">
              <a:solidFill>
                <a:srgbClr val="0A85A0"/>
              </a:solidFill>
              <a:prstDash val="solid"/>
              <a:miter/>
            </a:ln>
          </p:spPr>
        </p:sp>
        <p:sp>
          <p:nvSpPr>
            <p:cNvPr id="13" name="TextBox 13"/>
            <p:cNvSpPr txBox="1"/>
            <p:nvPr/>
          </p:nvSpPr>
          <p:spPr>
            <a:xfrm>
              <a:off x="76200" y="47625"/>
              <a:ext cx="660400" cy="688975"/>
            </a:xfrm>
            <a:prstGeom prst="rect">
              <a:avLst/>
            </a:prstGeom>
          </p:spPr>
          <p:txBody>
            <a:bodyPr lIns="50800" tIns="50800" rIns="50800" bIns="50800" rtlCol="0" anchor="ctr"/>
            <a:lstStyle/>
            <a:p>
              <a:pPr algn="ctr">
                <a:lnSpc>
                  <a:spcPts val="2785"/>
                </a:lnSpc>
              </a:pPr>
              <a:endParaRPr/>
            </a:p>
          </p:txBody>
        </p:sp>
      </p:grpSp>
      <p:grpSp>
        <p:nvGrpSpPr>
          <p:cNvPr id="14" name="Group 14"/>
          <p:cNvGrpSpPr/>
          <p:nvPr/>
        </p:nvGrpSpPr>
        <p:grpSpPr>
          <a:xfrm>
            <a:off x="545342" y="7355691"/>
            <a:ext cx="1009968" cy="1009968"/>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19050" cap="sq">
              <a:solidFill>
                <a:srgbClr val="0A85A0"/>
              </a:solidFill>
              <a:prstDash val="solid"/>
              <a:miter/>
            </a:ln>
          </p:spPr>
        </p:sp>
        <p:sp>
          <p:nvSpPr>
            <p:cNvPr id="16" name="TextBox 16"/>
            <p:cNvSpPr txBox="1"/>
            <p:nvPr/>
          </p:nvSpPr>
          <p:spPr>
            <a:xfrm>
              <a:off x="76200" y="47625"/>
              <a:ext cx="660400" cy="688975"/>
            </a:xfrm>
            <a:prstGeom prst="rect">
              <a:avLst/>
            </a:prstGeom>
          </p:spPr>
          <p:txBody>
            <a:bodyPr lIns="50800" tIns="50800" rIns="50800" bIns="50800" rtlCol="0" anchor="ctr"/>
            <a:lstStyle/>
            <a:p>
              <a:pPr algn="ctr">
                <a:lnSpc>
                  <a:spcPts val="2785"/>
                </a:lnSpc>
              </a:pPr>
              <a:endParaRPr/>
            </a:p>
          </p:txBody>
        </p:sp>
      </p:grpSp>
      <p:grpSp>
        <p:nvGrpSpPr>
          <p:cNvPr id="17" name="Group 17"/>
          <p:cNvGrpSpPr/>
          <p:nvPr/>
        </p:nvGrpSpPr>
        <p:grpSpPr>
          <a:xfrm>
            <a:off x="9941698" y="1973844"/>
            <a:ext cx="8346302" cy="8214340"/>
            <a:chOff x="0" y="0"/>
            <a:chExt cx="1293061" cy="1272616"/>
          </a:xfrm>
        </p:grpSpPr>
        <p:sp>
          <p:nvSpPr>
            <p:cNvPr id="18" name="Freeform 18"/>
            <p:cNvSpPr/>
            <p:nvPr/>
          </p:nvSpPr>
          <p:spPr>
            <a:xfrm>
              <a:off x="0" y="0"/>
              <a:ext cx="1293061" cy="1272616"/>
            </a:xfrm>
            <a:custGeom>
              <a:avLst/>
              <a:gdLst/>
              <a:ahLst/>
              <a:cxnLst/>
              <a:rect l="l" t="t" r="r" b="b"/>
              <a:pathLst>
                <a:path w="1293061" h="1272616">
                  <a:moveTo>
                    <a:pt x="0" y="0"/>
                  </a:moveTo>
                  <a:lnTo>
                    <a:pt x="1293061" y="0"/>
                  </a:lnTo>
                  <a:lnTo>
                    <a:pt x="1293061" y="1272616"/>
                  </a:lnTo>
                  <a:lnTo>
                    <a:pt x="0" y="1272616"/>
                  </a:lnTo>
                  <a:close/>
                </a:path>
              </a:pathLst>
            </a:custGeom>
            <a:blipFill>
              <a:blip r:embed="rId2"/>
              <a:stretch>
                <a:fillRect t="-4119" b="-4119"/>
              </a:stretch>
            </a:blipFill>
          </p:spPr>
        </p:sp>
      </p:grpSp>
      <p:sp>
        <p:nvSpPr>
          <p:cNvPr id="19" name="TextBox 19"/>
          <p:cNvSpPr txBox="1"/>
          <p:nvPr/>
        </p:nvSpPr>
        <p:spPr>
          <a:xfrm>
            <a:off x="1940463" y="617224"/>
            <a:ext cx="6469894" cy="1111213"/>
          </a:xfrm>
          <a:prstGeom prst="rect">
            <a:avLst/>
          </a:prstGeom>
        </p:spPr>
        <p:txBody>
          <a:bodyPr lIns="0" tIns="0" rIns="0" bIns="0" rtlCol="0" anchor="t">
            <a:spAutoFit/>
          </a:bodyPr>
          <a:lstStyle/>
          <a:p>
            <a:pPr algn="l">
              <a:lnSpc>
                <a:spcPts val="9100"/>
              </a:lnSpc>
            </a:pPr>
            <a:r>
              <a:rPr lang="en-US" sz="6500" b="1">
                <a:solidFill>
                  <a:srgbClr val="065267"/>
                </a:solidFill>
                <a:latin typeface="DM Sans Bold"/>
                <a:ea typeface="DM Sans Bold"/>
                <a:cs typeface="DM Sans Bold"/>
                <a:sym typeface="DM Sans Bold"/>
              </a:rPr>
              <a:t>STUDY SETTING</a:t>
            </a:r>
          </a:p>
        </p:txBody>
      </p:sp>
      <p:sp>
        <p:nvSpPr>
          <p:cNvPr id="20" name="TextBox 20"/>
          <p:cNvSpPr txBox="1"/>
          <p:nvPr/>
        </p:nvSpPr>
        <p:spPr>
          <a:xfrm>
            <a:off x="2159404" y="2050191"/>
            <a:ext cx="6509608" cy="563623"/>
          </a:xfrm>
          <a:prstGeom prst="rect">
            <a:avLst/>
          </a:prstGeom>
        </p:spPr>
        <p:txBody>
          <a:bodyPr lIns="0" tIns="0" rIns="0" bIns="0" rtlCol="0" anchor="t">
            <a:spAutoFit/>
          </a:bodyPr>
          <a:lstStyle/>
          <a:p>
            <a:pPr algn="l">
              <a:lnSpc>
                <a:spcPts val="4632"/>
              </a:lnSpc>
            </a:pPr>
            <a:r>
              <a:rPr lang="en-US" sz="3308" b="1">
                <a:solidFill>
                  <a:srgbClr val="FFFFFF"/>
                </a:solidFill>
                <a:latin typeface="DM Sans Bold"/>
                <a:ea typeface="DM Sans Bold"/>
                <a:cs typeface="DM Sans Bold"/>
                <a:sym typeface="DM Sans Bold"/>
              </a:rPr>
              <a:t>THE FRASER EAST</a:t>
            </a:r>
          </a:p>
        </p:txBody>
      </p:sp>
      <p:sp>
        <p:nvSpPr>
          <p:cNvPr id="21" name="TextBox 21"/>
          <p:cNvSpPr txBox="1"/>
          <p:nvPr/>
        </p:nvSpPr>
        <p:spPr>
          <a:xfrm>
            <a:off x="1992338" y="3935811"/>
            <a:ext cx="7437426" cy="564280"/>
          </a:xfrm>
          <a:prstGeom prst="rect">
            <a:avLst/>
          </a:prstGeom>
        </p:spPr>
        <p:txBody>
          <a:bodyPr lIns="0" tIns="0" rIns="0" bIns="0" rtlCol="0" anchor="t">
            <a:spAutoFit/>
          </a:bodyPr>
          <a:lstStyle/>
          <a:p>
            <a:pPr algn="l">
              <a:lnSpc>
                <a:spcPts val="4707"/>
              </a:lnSpc>
            </a:pPr>
            <a:r>
              <a:rPr lang="en-US" sz="3000" b="1">
                <a:solidFill>
                  <a:srgbClr val="065267"/>
                </a:solidFill>
                <a:latin typeface="DM Sans Bold"/>
                <a:ea typeface="DM Sans Bold"/>
                <a:cs typeface="DM Sans Bold"/>
                <a:sym typeface="DM Sans Bold"/>
              </a:rPr>
              <a:t>High Rates of Overdose, Fewer Services</a:t>
            </a:r>
          </a:p>
        </p:txBody>
      </p:sp>
      <p:sp>
        <p:nvSpPr>
          <p:cNvPr id="22" name="TextBox 22"/>
          <p:cNvSpPr txBox="1"/>
          <p:nvPr/>
        </p:nvSpPr>
        <p:spPr>
          <a:xfrm>
            <a:off x="1992338" y="5692946"/>
            <a:ext cx="7642323" cy="564280"/>
          </a:xfrm>
          <a:prstGeom prst="rect">
            <a:avLst/>
          </a:prstGeom>
        </p:spPr>
        <p:txBody>
          <a:bodyPr lIns="0" tIns="0" rIns="0" bIns="0" rtlCol="0" anchor="t">
            <a:spAutoFit/>
          </a:bodyPr>
          <a:lstStyle/>
          <a:p>
            <a:pPr algn="l">
              <a:lnSpc>
                <a:spcPts val="4707"/>
              </a:lnSpc>
            </a:pPr>
            <a:r>
              <a:rPr lang="en-US" sz="3000" b="1">
                <a:solidFill>
                  <a:srgbClr val="065267"/>
                </a:solidFill>
                <a:latin typeface="DM Sans Bold"/>
                <a:ea typeface="DM Sans Bold"/>
                <a:cs typeface="DM Sans Bold"/>
                <a:sym typeface="DM Sans Bold"/>
              </a:rPr>
              <a:t>Religiously and Culturally Conservative</a:t>
            </a:r>
          </a:p>
        </p:txBody>
      </p:sp>
      <p:sp>
        <p:nvSpPr>
          <p:cNvPr id="23" name="TextBox 23"/>
          <p:cNvSpPr txBox="1"/>
          <p:nvPr/>
        </p:nvSpPr>
        <p:spPr>
          <a:xfrm>
            <a:off x="1992338" y="7390511"/>
            <a:ext cx="7437426" cy="564280"/>
          </a:xfrm>
          <a:prstGeom prst="rect">
            <a:avLst/>
          </a:prstGeom>
        </p:spPr>
        <p:txBody>
          <a:bodyPr lIns="0" tIns="0" rIns="0" bIns="0" rtlCol="0" anchor="t">
            <a:spAutoFit/>
          </a:bodyPr>
          <a:lstStyle/>
          <a:p>
            <a:pPr algn="l">
              <a:lnSpc>
                <a:spcPts val="4706"/>
              </a:lnSpc>
            </a:pPr>
            <a:r>
              <a:rPr lang="en-US" sz="2999" b="1">
                <a:solidFill>
                  <a:srgbClr val="065267"/>
                </a:solidFill>
                <a:latin typeface="DM Sans Bold"/>
                <a:ea typeface="DM Sans Bold"/>
                <a:cs typeface="DM Sans Bold"/>
                <a:sym typeface="DM Sans Bold"/>
              </a:rPr>
              <a:t>Predominance of Tough Love Language</a:t>
            </a:r>
          </a:p>
        </p:txBody>
      </p:sp>
      <p:sp>
        <p:nvSpPr>
          <p:cNvPr id="24" name="TextBox 24"/>
          <p:cNvSpPr txBox="1"/>
          <p:nvPr/>
        </p:nvSpPr>
        <p:spPr>
          <a:xfrm>
            <a:off x="526292" y="3874032"/>
            <a:ext cx="1009968" cy="725939"/>
          </a:xfrm>
          <a:prstGeom prst="rect">
            <a:avLst/>
          </a:prstGeom>
        </p:spPr>
        <p:txBody>
          <a:bodyPr lIns="0" tIns="0" rIns="0" bIns="0" rtlCol="0" anchor="t">
            <a:spAutoFit/>
          </a:bodyPr>
          <a:lstStyle/>
          <a:p>
            <a:pPr algn="ctr">
              <a:lnSpc>
                <a:spcPts val="6169"/>
              </a:lnSpc>
            </a:pPr>
            <a:r>
              <a:rPr lang="en-US" sz="3932">
                <a:solidFill>
                  <a:srgbClr val="065267"/>
                </a:solidFill>
                <a:latin typeface="DM Sans"/>
                <a:ea typeface="DM Sans"/>
                <a:cs typeface="DM Sans"/>
                <a:sym typeface="DM Sans"/>
              </a:rPr>
              <a:t>01</a:t>
            </a:r>
          </a:p>
        </p:txBody>
      </p:sp>
      <p:sp>
        <p:nvSpPr>
          <p:cNvPr id="25" name="TextBox 25"/>
          <p:cNvSpPr txBox="1"/>
          <p:nvPr/>
        </p:nvSpPr>
        <p:spPr>
          <a:xfrm>
            <a:off x="516767" y="5631166"/>
            <a:ext cx="1009968" cy="725939"/>
          </a:xfrm>
          <a:prstGeom prst="rect">
            <a:avLst/>
          </a:prstGeom>
        </p:spPr>
        <p:txBody>
          <a:bodyPr lIns="0" tIns="0" rIns="0" bIns="0" rtlCol="0" anchor="t">
            <a:spAutoFit/>
          </a:bodyPr>
          <a:lstStyle/>
          <a:p>
            <a:pPr algn="ctr">
              <a:lnSpc>
                <a:spcPts val="6169"/>
              </a:lnSpc>
            </a:pPr>
            <a:r>
              <a:rPr lang="en-US" sz="3932">
                <a:solidFill>
                  <a:srgbClr val="065267"/>
                </a:solidFill>
                <a:latin typeface="DM Sans"/>
                <a:ea typeface="DM Sans"/>
                <a:cs typeface="DM Sans"/>
                <a:sym typeface="DM Sans"/>
              </a:rPr>
              <a:t>02</a:t>
            </a:r>
          </a:p>
        </p:txBody>
      </p:sp>
      <p:sp>
        <p:nvSpPr>
          <p:cNvPr id="26" name="TextBox 26"/>
          <p:cNvSpPr txBox="1"/>
          <p:nvPr/>
        </p:nvSpPr>
        <p:spPr>
          <a:xfrm>
            <a:off x="535817" y="7459605"/>
            <a:ext cx="1009968" cy="725985"/>
          </a:xfrm>
          <a:prstGeom prst="rect">
            <a:avLst/>
          </a:prstGeom>
        </p:spPr>
        <p:txBody>
          <a:bodyPr lIns="0" tIns="0" rIns="0" bIns="0" rtlCol="0" anchor="t">
            <a:spAutoFit/>
          </a:bodyPr>
          <a:lstStyle/>
          <a:p>
            <a:pPr algn="ctr">
              <a:lnSpc>
                <a:spcPts val="6169"/>
              </a:lnSpc>
            </a:pPr>
            <a:r>
              <a:rPr lang="en-US" sz="3932">
                <a:solidFill>
                  <a:srgbClr val="065267"/>
                </a:solidFill>
                <a:latin typeface="DM Sans"/>
                <a:ea typeface="DM Sans"/>
                <a:cs typeface="DM Sans"/>
                <a:sym typeface="DM Sans"/>
              </a:rPr>
              <a:t>03</a:t>
            </a:r>
          </a:p>
        </p:txBody>
      </p:sp>
      <p:sp>
        <p:nvSpPr>
          <p:cNvPr id="27" name="TextBox 27"/>
          <p:cNvSpPr txBox="1"/>
          <p:nvPr/>
        </p:nvSpPr>
        <p:spPr>
          <a:xfrm>
            <a:off x="15240000" y="9433226"/>
            <a:ext cx="2760917" cy="382797"/>
          </a:xfrm>
          <a:prstGeom prst="rect">
            <a:avLst/>
          </a:prstGeom>
        </p:spPr>
        <p:txBody>
          <a:bodyPr wrap="square" lIns="0" tIns="0" rIns="0" bIns="0" rtlCol="0" anchor="t">
            <a:spAutoFit/>
          </a:bodyPr>
          <a:lstStyle/>
          <a:p>
            <a:pPr algn="ctr">
              <a:lnSpc>
                <a:spcPts val="3079"/>
              </a:lnSpc>
              <a:spcBef>
                <a:spcPct val="0"/>
              </a:spcBef>
            </a:pPr>
            <a:r>
              <a:rPr lang="en-US" sz="2199" b="1" dirty="0">
                <a:solidFill>
                  <a:srgbClr val="F7F3F2"/>
                </a:solidFill>
                <a:latin typeface="Nunito Bold"/>
                <a:ea typeface="Nunito Bold"/>
                <a:cs typeface="Nunito Bold"/>
                <a:sym typeface="Nunito Bold"/>
              </a:rPr>
              <a:t>Fraser Valley, BC</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3F2"/>
        </a:solidFill>
        <a:effectLst/>
      </p:bgPr>
    </p:bg>
    <p:spTree>
      <p:nvGrpSpPr>
        <p:cNvPr id="1" name=""/>
        <p:cNvGrpSpPr/>
        <p:nvPr/>
      </p:nvGrpSpPr>
      <p:grpSpPr>
        <a:xfrm>
          <a:off x="0" y="0"/>
          <a:ext cx="0" cy="0"/>
          <a:chOff x="0" y="0"/>
          <a:chExt cx="0" cy="0"/>
        </a:xfrm>
      </p:grpSpPr>
      <p:grpSp>
        <p:nvGrpSpPr>
          <p:cNvPr id="2" name="Group 2"/>
          <p:cNvGrpSpPr/>
          <p:nvPr/>
        </p:nvGrpSpPr>
        <p:grpSpPr>
          <a:xfrm>
            <a:off x="1940463" y="1947549"/>
            <a:ext cx="12098146" cy="835621"/>
            <a:chOff x="0" y="0"/>
            <a:chExt cx="3186343" cy="220081"/>
          </a:xfrm>
        </p:grpSpPr>
        <p:sp>
          <p:nvSpPr>
            <p:cNvPr id="3" name="Freeform 3"/>
            <p:cNvSpPr/>
            <p:nvPr/>
          </p:nvSpPr>
          <p:spPr>
            <a:xfrm>
              <a:off x="0" y="0"/>
              <a:ext cx="3186343" cy="220081"/>
            </a:xfrm>
            <a:custGeom>
              <a:avLst/>
              <a:gdLst/>
              <a:ahLst/>
              <a:cxnLst/>
              <a:rect l="l" t="t" r="r" b="b"/>
              <a:pathLst>
                <a:path w="3186343" h="220081">
                  <a:moveTo>
                    <a:pt x="0" y="0"/>
                  </a:moveTo>
                  <a:lnTo>
                    <a:pt x="3186343" y="0"/>
                  </a:lnTo>
                  <a:lnTo>
                    <a:pt x="3186343" y="220081"/>
                  </a:lnTo>
                  <a:lnTo>
                    <a:pt x="0" y="220081"/>
                  </a:lnTo>
                  <a:close/>
                </a:path>
              </a:pathLst>
            </a:custGeom>
            <a:solidFill>
              <a:srgbClr val="0A85A0"/>
            </a:solidFill>
          </p:spPr>
        </p:sp>
        <p:sp>
          <p:nvSpPr>
            <p:cNvPr id="4" name="TextBox 4"/>
            <p:cNvSpPr txBox="1"/>
            <p:nvPr/>
          </p:nvSpPr>
          <p:spPr>
            <a:xfrm>
              <a:off x="0" y="-28575"/>
              <a:ext cx="3186343" cy="248656"/>
            </a:xfrm>
            <a:prstGeom prst="rect">
              <a:avLst/>
            </a:prstGeom>
          </p:spPr>
          <p:txBody>
            <a:bodyPr lIns="50800" tIns="50800" rIns="50800" bIns="50800" rtlCol="0" anchor="ctr"/>
            <a:lstStyle/>
            <a:p>
              <a:pPr algn="ctr">
                <a:lnSpc>
                  <a:spcPts val="2785"/>
                </a:lnSpc>
              </a:pPr>
              <a:endParaRPr/>
            </a:p>
          </p:txBody>
        </p:sp>
      </p:grpSp>
      <p:grpSp>
        <p:nvGrpSpPr>
          <p:cNvPr id="5" name="Group 5"/>
          <p:cNvGrpSpPr/>
          <p:nvPr/>
        </p:nvGrpSpPr>
        <p:grpSpPr>
          <a:xfrm>
            <a:off x="0" y="0"/>
            <a:ext cx="18288000" cy="1973844"/>
            <a:chOff x="0" y="0"/>
            <a:chExt cx="4816593" cy="519860"/>
          </a:xfrm>
        </p:grpSpPr>
        <p:sp>
          <p:nvSpPr>
            <p:cNvPr id="6" name="Freeform 6"/>
            <p:cNvSpPr/>
            <p:nvPr/>
          </p:nvSpPr>
          <p:spPr>
            <a:xfrm>
              <a:off x="0" y="0"/>
              <a:ext cx="4816592" cy="519860"/>
            </a:xfrm>
            <a:custGeom>
              <a:avLst/>
              <a:gdLst/>
              <a:ahLst/>
              <a:cxnLst/>
              <a:rect l="l" t="t" r="r" b="b"/>
              <a:pathLst>
                <a:path w="4816592" h="519860">
                  <a:moveTo>
                    <a:pt x="0" y="0"/>
                  </a:moveTo>
                  <a:lnTo>
                    <a:pt x="4816592" y="0"/>
                  </a:lnTo>
                  <a:lnTo>
                    <a:pt x="4816592" y="519860"/>
                  </a:lnTo>
                  <a:lnTo>
                    <a:pt x="0" y="519860"/>
                  </a:lnTo>
                  <a:close/>
                </a:path>
              </a:pathLst>
            </a:custGeom>
            <a:solidFill>
              <a:srgbClr val="065267"/>
            </a:solidFill>
          </p:spPr>
        </p:sp>
        <p:sp>
          <p:nvSpPr>
            <p:cNvPr id="7" name="TextBox 7"/>
            <p:cNvSpPr txBox="1"/>
            <p:nvPr/>
          </p:nvSpPr>
          <p:spPr>
            <a:xfrm>
              <a:off x="0" y="-28575"/>
              <a:ext cx="4816593" cy="548435"/>
            </a:xfrm>
            <a:prstGeom prst="rect">
              <a:avLst/>
            </a:prstGeom>
          </p:spPr>
          <p:txBody>
            <a:bodyPr lIns="50800" tIns="50800" rIns="50800" bIns="50800" rtlCol="0" anchor="ctr"/>
            <a:lstStyle/>
            <a:p>
              <a:pPr algn="ctr">
                <a:lnSpc>
                  <a:spcPts val="2785"/>
                </a:lnSpc>
              </a:pPr>
              <a:endParaRPr/>
            </a:p>
          </p:txBody>
        </p:sp>
      </p:grpSp>
      <p:grpSp>
        <p:nvGrpSpPr>
          <p:cNvPr id="8" name="Group 8"/>
          <p:cNvGrpSpPr/>
          <p:nvPr/>
        </p:nvGrpSpPr>
        <p:grpSpPr>
          <a:xfrm>
            <a:off x="1949988" y="3702284"/>
            <a:ext cx="1009968" cy="1009968"/>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19050" cap="sq">
              <a:solidFill>
                <a:srgbClr val="0A85A0"/>
              </a:solidFill>
              <a:prstDash val="solid"/>
              <a:miter/>
            </a:ln>
          </p:spPr>
        </p:sp>
        <p:sp>
          <p:nvSpPr>
            <p:cNvPr id="10" name="TextBox 10"/>
            <p:cNvSpPr txBox="1"/>
            <p:nvPr/>
          </p:nvSpPr>
          <p:spPr>
            <a:xfrm>
              <a:off x="76200" y="47625"/>
              <a:ext cx="660400" cy="688975"/>
            </a:xfrm>
            <a:prstGeom prst="rect">
              <a:avLst/>
            </a:prstGeom>
          </p:spPr>
          <p:txBody>
            <a:bodyPr lIns="50800" tIns="50800" rIns="50800" bIns="50800" rtlCol="0" anchor="ctr"/>
            <a:lstStyle/>
            <a:p>
              <a:pPr algn="ctr">
                <a:lnSpc>
                  <a:spcPts val="2785"/>
                </a:lnSpc>
              </a:pPr>
              <a:endParaRPr/>
            </a:p>
          </p:txBody>
        </p:sp>
      </p:grpSp>
      <p:sp>
        <p:nvSpPr>
          <p:cNvPr id="11" name="TextBox 11"/>
          <p:cNvSpPr txBox="1"/>
          <p:nvPr/>
        </p:nvSpPr>
        <p:spPr>
          <a:xfrm>
            <a:off x="710462" y="369403"/>
            <a:ext cx="14392834" cy="1111213"/>
          </a:xfrm>
          <a:prstGeom prst="rect">
            <a:avLst/>
          </a:prstGeom>
        </p:spPr>
        <p:txBody>
          <a:bodyPr lIns="0" tIns="0" rIns="0" bIns="0" rtlCol="0" anchor="t">
            <a:spAutoFit/>
          </a:bodyPr>
          <a:lstStyle/>
          <a:p>
            <a:pPr algn="l">
              <a:lnSpc>
                <a:spcPts val="9100"/>
              </a:lnSpc>
            </a:pPr>
            <a:r>
              <a:rPr lang="en-US" sz="6500" b="1">
                <a:solidFill>
                  <a:srgbClr val="F7F3F2"/>
                </a:solidFill>
                <a:latin typeface="DM Sans Bold"/>
                <a:ea typeface="DM Sans Bold"/>
                <a:cs typeface="DM Sans Bold"/>
                <a:sym typeface="DM Sans Bold"/>
              </a:rPr>
              <a:t>METHODOLOGY &amp; STUDY DESIGN </a:t>
            </a:r>
          </a:p>
        </p:txBody>
      </p:sp>
      <p:sp>
        <p:nvSpPr>
          <p:cNvPr id="12" name="TextBox 12"/>
          <p:cNvSpPr txBox="1"/>
          <p:nvPr/>
        </p:nvSpPr>
        <p:spPr>
          <a:xfrm>
            <a:off x="2159404" y="2050210"/>
            <a:ext cx="11629855" cy="563623"/>
          </a:xfrm>
          <a:prstGeom prst="rect">
            <a:avLst/>
          </a:prstGeom>
        </p:spPr>
        <p:txBody>
          <a:bodyPr lIns="0" tIns="0" rIns="0" bIns="0" rtlCol="0" anchor="t">
            <a:spAutoFit/>
          </a:bodyPr>
          <a:lstStyle/>
          <a:p>
            <a:pPr algn="l">
              <a:lnSpc>
                <a:spcPts val="4632"/>
              </a:lnSpc>
            </a:pPr>
            <a:r>
              <a:rPr lang="en-US" sz="3308" b="1">
                <a:solidFill>
                  <a:srgbClr val="FFFFFF"/>
                </a:solidFill>
                <a:latin typeface="DM Sans Bold"/>
                <a:ea typeface="DM Sans Bold"/>
                <a:cs typeface="DM Sans Bold"/>
                <a:sym typeface="DM Sans Bold"/>
              </a:rPr>
              <a:t>COMMUNITY-BASED, PARTICIPATORY ACTION RESEARCH</a:t>
            </a:r>
          </a:p>
        </p:txBody>
      </p:sp>
      <p:sp>
        <p:nvSpPr>
          <p:cNvPr id="13" name="TextBox 13"/>
          <p:cNvSpPr txBox="1"/>
          <p:nvPr/>
        </p:nvSpPr>
        <p:spPr>
          <a:xfrm>
            <a:off x="3470109" y="4199889"/>
            <a:ext cx="12263738" cy="2102172"/>
          </a:xfrm>
          <a:prstGeom prst="rect">
            <a:avLst/>
          </a:prstGeom>
        </p:spPr>
        <p:txBody>
          <a:bodyPr lIns="0" tIns="0" rIns="0" bIns="0" rtlCol="0" anchor="t">
            <a:spAutoFit/>
          </a:bodyPr>
          <a:lstStyle/>
          <a:p>
            <a:pPr algn="l">
              <a:lnSpc>
                <a:spcPts val="4236"/>
              </a:lnSpc>
            </a:pPr>
            <a:r>
              <a:rPr lang="en-US" sz="2699">
                <a:solidFill>
                  <a:srgbClr val="0A85A0"/>
                </a:solidFill>
                <a:latin typeface="DM Sans"/>
                <a:ea typeface="DM Sans"/>
                <a:cs typeface="DM Sans"/>
                <a:sym typeface="DM Sans"/>
              </a:rPr>
              <a:t>&gt; Initiated by community members</a:t>
            </a:r>
          </a:p>
          <a:p>
            <a:pPr algn="l">
              <a:lnSpc>
                <a:spcPts val="4236"/>
              </a:lnSpc>
            </a:pPr>
            <a:r>
              <a:rPr lang="en-US" sz="2699">
                <a:solidFill>
                  <a:srgbClr val="0A85A0"/>
                </a:solidFill>
                <a:latin typeface="DM Sans"/>
                <a:ea typeface="DM Sans"/>
                <a:cs typeface="DM Sans"/>
                <a:sym typeface="DM Sans"/>
              </a:rPr>
              <a:t>&gt; Included public health leaders, municipal government decision-makers, non-profit service providers, and people with lived and living experience of addiction, toxic drug poisonings, and a family member’s substance use</a:t>
            </a:r>
          </a:p>
        </p:txBody>
      </p:sp>
      <p:sp>
        <p:nvSpPr>
          <p:cNvPr id="14" name="TextBox 14"/>
          <p:cNvSpPr txBox="1"/>
          <p:nvPr/>
        </p:nvSpPr>
        <p:spPr>
          <a:xfrm>
            <a:off x="3256132" y="3587984"/>
            <a:ext cx="12263738" cy="564280"/>
          </a:xfrm>
          <a:prstGeom prst="rect">
            <a:avLst/>
          </a:prstGeom>
        </p:spPr>
        <p:txBody>
          <a:bodyPr lIns="0" tIns="0" rIns="0" bIns="0" rtlCol="0" anchor="t">
            <a:spAutoFit/>
          </a:bodyPr>
          <a:lstStyle/>
          <a:p>
            <a:pPr algn="l">
              <a:lnSpc>
                <a:spcPts val="4707"/>
              </a:lnSpc>
            </a:pPr>
            <a:r>
              <a:rPr lang="en-US" sz="3000" b="1">
                <a:solidFill>
                  <a:srgbClr val="065267"/>
                </a:solidFill>
                <a:latin typeface="DM Sans Bold"/>
                <a:ea typeface="DM Sans Bold"/>
                <a:cs typeface="DM Sans Bold"/>
                <a:sym typeface="DM Sans Bold"/>
              </a:rPr>
              <a:t>Team</a:t>
            </a:r>
          </a:p>
        </p:txBody>
      </p:sp>
      <p:sp>
        <p:nvSpPr>
          <p:cNvPr id="15" name="TextBox 15"/>
          <p:cNvSpPr txBox="1"/>
          <p:nvPr/>
        </p:nvSpPr>
        <p:spPr>
          <a:xfrm>
            <a:off x="1940463" y="3806199"/>
            <a:ext cx="1009968" cy="725939"/>
          </a:xfrm>
          <a:prstGeom prst="rect">
            <a:avLst/>
          </a:prstGeom>
        </p:spPr>
        <p:txBody>
          <a:bodyPr lIns="0" tIns="0" rIns="0" bIns="0" rtlCol="0" anchor="t">
            <a:spAutoFit/>
          </a:bodyPr>
          <a:lstStyle/>
          <a:p>
            <a:pPr algn="ctr">
              <a:lnSpc>
                <a:spcPts val="6169"/>
              </a:lnSpc>
            </a:pPr>
            <a:r>
              <a:rPr lang="en-US" sz="3932">
                <a:solidFill>
                  <a:srgbClr val="065267"/>
                </a:solidFill>
                <a:latin typeface="DM Sans"/>
                <a:ea typeface="DM Sans"/>
                <a:cs typeface="DM Sans"/>
                <a:sym typeface="DM Sans"/>
              </a:rPr>
              <a:t>01</a:t>
            </a:r>
          </a:p>
        </p:txBody>
      </p:sp>
      <p:sp>
        <p:nvSpPr>
          <p:cNvPr id="16" name="TextBox 16"/>
          <p:cNvSpPr txBox="1"/>
          <p:nvPr/>
        </p:nvSpPr>
        <p:spPr>
          <a:xfrm>
            <a:off x="15733847" y="9220200"/>
            <a:ext cx="2130289" cy="372708"/>
          </a:xfrm>
          <a:prstGeom prst="rect">
            <a:avLst/>
          </a:prstGeom>
        </p:spPr>
        <p:txBody>
          <a:bodyPr lIns="0" tIns="0" rIns="0" bIns="0" rtlCol="0" anchor="t">
            <a:spAutoFit/>
          </a:bodyPr>
          <a:lstStyle/>
          <a:p>
            <a:pPr algn="ctr">
              <a:lnSpc>
                <a:spcPts val="3079"/>
              </a:lnSpc>
              <a:spcBef>
                <a:spcPct val="0"/>
              </a:spcBef>
            </a:pPr>
            <a:r>
              <a:rPr lang="en-US" sz="2199">
                <a:solidFill>
                  <a:srgbClr val="F7F3F2"/>
                </a:solidFill>
                <a:latin typeface="Nunito"/>
                <a:ea typeface="Nunito"/>
                <a:cs typeface="Nunito"/>
                <a:sym typeface="Nunito"/>
              </a:rPr>
              <a:t>Fraser Valley, BC</a:t>
            </a:r>
          </a:p>
        </p:txBody>
      </p:sp>
      <p:grpSp>
        <p:nvGrpSpPr>
          <p:cNvPr id="17" name="Group 17"/>
          <p:cNvGrpSpPr/>
          <p:nvPr/>
        </p:nvGrpSpPr>
        <p:grpSpPr>
          <a:xfrm>
            <a:off x="1949988" y="6849176"/>
            <a:ext cx="1009968" cy="1009968"/>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19050" cap="sq">
              <a:solidFill>
                <a:srgbClr val="0A85A0"/>
              </a:solidFill>
              <a:prstDash val="solid"/>
              <a:miter/>
            </a:ln>
          </p:spPr>
        </p:sp>
        <p:sp>
          <p:nvSpPr>
            <p:cNvPr id="19" name="TextBox 19"/>
            <p:cNvSpPr txBox="1"/>
            <p:nvPr/>
          </p:nvSpPr>
          <p:spPr>
            <a:xfrm>
              <a:off x="76200" y="47625"/>
              <a:ext cx="660400" cy="688975"/>
            </a:xfrm>
            <a:prstGeom prst="rect">
              <a:avLst/>
            </a:prstGeom>
          </p:spPr>
          <p:txBody>
            <a:bodyPr lIns="50800" tIns="50800" rIns="50800" bIns="50800" rtlCol="0" anchor="ctr"/>
            <a:lstStyle/>
            <a:p>
              <a:pPr algn="ctr">
                <a:lnSpc>
                  <a:spcPts val="2785"/>
                </a:lnSpc>
              </a:pPr>
              <a:endParaRPr/>
            </a:p>
          </p:txBody>
        </p:sp>
      </p:grpSp>
      <p:sp>
        <p:nvSpPr>
          <p:cNvPr id="20" name="TextBox 20"/>
          <p:cNvSpPr txBox="1"/>
          <p:nvPr/>
        </p:nvSpPr>
        <p:spPr>
          <a:xfrm>
            <a:off x="3470109" y="7346781"/>
            <a:ext cx="12263738" cy="2102172"/>
          </a:xfrm>
          <a:prstGeom prst="rect">
            <a:avLst/>
          </a:prstGeom>
        </p:spPr>
        <p:txBody>
          <a:bodyPr lIns="0" tIns="0" rIns="0" bIns="0" rtlCol="0" anchor="t">
            <a:spAutoFit/>
          </a:bodyPr>
          <a:lstStyle/>
          <a:p>
            <a:pPr algn="l">
              <a:lnSpc>
                <a:spcPts val="4236"/>
              </a:lnSpc>
            </a:pPr>
            <a:r>
              <a:rPr lang="en-US" sz="2699">
                <a:solidFill>
                  <a:srgbClr val="0A85A0"/>
                </a:solidFill>
                <a:latin typeface="DM Sans"/>
                <a:ea typeface="DM Sans"/>
                <a:cs typeface="DM Sans"/>
                <a:sym typeface="DM Sans"/>
              </a:rPr>
              <a:t>&gt; 2017-2018: Study Design</a:t>
            </a:r>
          </a:p>
          <a:p>
            <a:pPr algn="l">
              <a:lnSpc>
                <a:spcPts val="4236"/>
              </a:lnSpc>
            </a:pPr>
            <a:r>
              <a:rPr lang="en-US" sz="2699">
                <a:solidFill>
                  <a:srgbClr val="0A85A0"/>
                </a:solidFill>
                <a:latin typeface="DM Sans"/>
                <a:ea typeface="DM Sans"/>
                <a:cs typeface="DM Sans"/>
                <a:sym typeface="DM Sans"/>
              </a:rPr>
              <a:t>&gt; 2019-2020: First Qualitative Study</a:t>
            </a:r>
          </a:p>
          <a:p>
            <a:pPr algn="l">
              <a:lnSpc>
                <a:spcPts val="4236"/>
              </a:lnSpc>
            </a:pPr>
            <a:r>
              <a:rPr lang="en-US" sz="2699">
                <a:solidFill>
                  <a:srgbClr val="0A85A0"/>
                </a:solidFill>
                <a:latin typeface="DM Sans"/>
                <a:ea typeface="DM Sans"/>
                <a:cs typeface="DM Sans"/>
                <a:sym typeface="DM Sans"/>
              </a:rPr>
              <a:t>&gt; 2020-2022: Second Qualitative Study</a:t>
            </a:r>
          </a:p>
          <a:p>
            <a:pPr algn="l">
              <a:lnSpc>
                <a:spcPts val="4236"/>
              </a:lnSpc>
            </a:pPr>
            <a:r>
              <a:rPr lang="en-US" sz="2699">
                <a:solidFill>
                  <a:srgbClr val="0A85A0"/>
                </a:solidFill>
                <a:latin typeface="DM Sans"/>
                <a:ea typeface="DM Sans"/>
                <a:cs typeface="DM Sans"/>
                <a:sym typeface="DM Sans"/>
              </a:rPr>
              <a:t>&gt; 2022-2026: Intervention Design and Feasibility Testing</a:t>
            </a:r>
          </a:p>
        </p:txBody>
      </p:sp>
      <p:sp>
        <p:nvSpPr>
          <p:cNvPr id="21" name="TextBox 21"/>
          <p:cNvSpPr txBox="1"/>
          <p:nvPr/>
        </p:nvSpPr>
        <p:spPr>
          <a:xfrm>
            <a:off x="3256132" y="6734876"/>
            <a:ext cx="12263738" cy="564280"/>
          </a:xfrm>
          <a:prstGeom prst="rect">
            <a:avLst/>
          </a:prstGeom>
        </p:spPr>
        <p:txBody>
          <a:bodyPr lIns="0" tIns="0" rIns="0" bIns="0" rtlCol="0" anchor="t">
            <a:spAutoFit/>
          </a:bodyPr>
          <a:lstStyle/>
          <a:p>
            <a:pPr algn="l">
              <a:lnSpc>
                <a:spcPts val="4707"/>
              </a:lnSpc>
            </a:pPr>
            <a:r>
              <a:rPr lang="en-US" sz="3000" b="1">
                <a:solidFill>
                  <a:srgbClr val="065267"/>
                </a:solidFill>
                <a:latin typeface="DM Sans Bold"/>
                <a:ea typeface="DM Sans Bold"/>
                <a:cs typeface="DM Sans Bold"/>
                <a:sym typeface="DM Sans Bold"/>
              </a:rPr>
              <a:t>Timeline</a:t>
            </a:r>
          </a:p>
        </p:txBody>
      </p:sp>
      <p:sp>
        <p:nvSpPr>
          <p:cNvPr id="22" name="TextBox 22"/>
          <p:cNvSpPr txBox="1"/>
          <p:nvPr/>
        </p:nvSpPr>
        <p:spPr>
          <a:xfrm>
            <a:off x="1940463" y="6953091"/>
            <a:ext cx="1009968" cy="725913"/>
          </a:xfrm>
          <a:prstGeom prst="rect">
            <a:avLst/>
          </a:prstGeom>
        </p:spPr>
        <p:txBody>
          <a:bodyPr lIns="0" tIns="0" rIns="0" bIns="0" rtlCol="0" anchor="t">
            <a:spAutoFit/>
          </a:bodyPr>
          <a:lstStyle/>
          <a:p>
            <a:pPr algn="ctr">
              <a:lnSpc>
                <a:spcPts val="6169"/>
              </a:lnSpc>
            </a:pPr>
            <a:r>
              <a:rPr lang="en-US" sz="3932">
                <a:solidFill>
                  <a:srgbClr val="065267"/>
                </a:solidFill>
                <a:latin typeface="DM Sans"/>
                <a:ea typeface="DM Sans"/>
                <a:cs typeface="DM Sans"/>
                <a:sym typeface="DM Sans"/>
              </a:rPr>
              <a:t>02</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65267"/>
        </a:solidFill>
        <a:effectLst/>
      </p:bgPr>
    </p:bg>
    <p:spTree>
      <p:nvGrpSpPr>
        <p:cNvPr id="1" name=""/>
        <p:cNvGrpSpPr/>
        <p:nvPr/>
      </p:nvGrpSpPr>
      <p:grpSpPr>
        <a:xfrm>
          <a:off x="0" y="0"/>
          <a:ext cx="0" cy="0"/>
          <a:chOff x="0" y="0"/>
          <a:chExt cx="0" cy="0"/>
        </a:xfrm>
      </p:grpSpPr>
      <p:grpSp>
        <p:nvGrpSpPr>
          <p:cNvPr id="2" name="Group 2"/>
          <p:cNvGrpSpPr/>
          <p:nvPr/>
        </p:nvGrpSpPr>
        <p:grpSpPr>
          <a:xfrm>
            <a:off x="9848759" y="2390927"/>
            <a:ext cx="407810" cy="424662"/>
            <a:chOff x="0" y="0"/>
            <a:chExt cx="107407" cy="111845"/>
          </a:xfrm>
        </p:grpSpPr>
        <p:sp>
          <p:nvSpPr>
            <p:cNvPr id="3" name="Freeform 3"/>
            <p:cNvSpPr/>
            <p:nvPr/>
          </p:nvSpPr>
          <p:spPr>
            <a:xfrm>
              <a:off x="0" y="0"/>
              <a:ext cx="107407" cy="111845"/>
            </a:xfrm>
            <a:custGeom>
              <a:avLst/>
              <a:gdLst/>
              <a:ahLst/>
              <a:cxnLst/>
              <a:rect l="l" t="t" r="r" b="b"/>
              <a:pathLst>
                <a:path w="107407" h="111845">
                  <a:moveTo>
                    <a:pt x="0" y="0"/>
                  </a:moveTo>
                  <a:lnTo>
                    <a:pt x="107407" y="0"/>
                  </a:lnTo>
                  <a:lnTo>
                    <a:pt x="107407" y="111845"/>
                  </a:lnTo>
                  <a:lnTo>
                    <a:pt x="0" y="111845"/>
                  </a:lnTo>
                  <a:close/>
                </a:path>
              </a:pathLst>
            </a:custGeom>
            <a:solidFill>
              <a:srgbClr val="FFFFFF"/>
            </a:solidFill>
          </p:spPr>
        </p:sp>
        <p:sp>
          <p:nvSpPr>
            <p:cNvPr id="4" name="TextBox 4"/>
            <p:cNvSpPr txBox="1"/>
            <p:nvPr/>
          </p:nvSpPr>
          <p:spPr>
            <a:xfrm>
              <a:off x="0" y="-28575"/>
              <a:ext cx="107407" cy="140420"/>
            </a:xfrm>
            <a:prstGeom prst="rect">
              <a:avLst/>
            </a:prstGeom>
          </p:spPr>
          <p:txBody>
            <a:bodyPr lIns="50800" tIns="50800" rIns="50800" bIns="50800" rtlCol="0" anchor="ctr"/>
            <a:lstStyle/>
            <a:p>
              <a:pPr algn="ctr">
                <a:lnSpc>
                  <a:spcPts val="2785"/>
                </a:lnSpc>
              </a:pPr>
              <a:endParaRPr/>
            </a:p>
          </p:txBody>
        </p:sp>
      </p:grpSp>
      <p:grpSp>
        <p:nvGrpSpPr>
          <p:cNvPr id="5" name="Group 5"/>
          <p:cNvGrpSpPr/>
          <p:nvPr/>
        </p:nvGrpSpPr>
        <p:grpSpPr>
          <a:xfrm>
            <a:off x="9673237" y="5931914"/>
            <a:ext cx="407810" cy="424662"/>
            <a:chOff x="0" y="0"/>
            <a:chExt cx="107407" cy="111845"/>
          </a:xfrm>
        </p:grpSpPr>
        <p:sp>
          <p:nvSpPr>
            <p:cNvPr id="6" name="Freeform 6"/>
            <p:cNvSpPr/>
            <p:nvPr/>
          </p:nvSpPr>
          <p:spPr>
            <a:xfrm>
              <a:off x="0" y="0"/>
              <a:ext cx="107407" cy="111845"/>
            </a:xfrm>
            <a:custGeom>
              <a:avLst/>
              <a:gdLst/>
              <a:ahLst/>
              <a:cxnLst/>
              <a:rect l="l" t="t" r="r" b="b"/>
              <a:pathLst>
                <a:path w="107407" h="111845">
                  <a:moveTo>
                    <a:pt x="0" y="0"/>
                  </a:moveTo>
                  <a:lnTo>
                    <a:pt x="107407" y="0"/>
                  </a:lnTo>
                  <a:lnTo>
                    <a:pt x="107407" y="111845"/>
                  </a:lnTo>
                  <a:lnTo>
                    <a:pt x="0" y="111845"/>
                  </a:lnTo>
                  <a:close/>
                </a:path>
              </a:pathLst>
            </a:custGeom>
            <a:solidFill>
              <a:srgbClr val="FFFFFF"/>
            </a:solidFill>
          </p:spPr>
        </p:sp>
        <p:sp>
          <p:nvSpPr>
            <p:cNvPr id="7" name="TextBox 7"/>
            <p:cNvSpPr txBox="1"/>
            <p:nvPr/>
          </p:nvSpPr>
          <p:spPr>
            <a:xfrm>
              <a:off x="0" y="-28575"/>
              <a:ext cx="107407" cy="140420"/>
            </a:xfrm>
            <a:prstGeom prst="rect">
              <a:avLst/>
            </a:prstGeom>
          </p:spPr>
          <p:txBody>
            <a:bodyPr lIns="50800" tIns="50800" rIns="50800" bIns="50800" rtlCol="0" anchor="ctr"/>
            <a:lstStyle/>
            <a:p>
              <a:pPr algn="ctr">
                <a:lnSpc>
                  <a:spcPts val="2785"/>
                </a:lnSpc>
              </a:pPr>
              <a:endParaRPr/>
            </a:p>
          </p:txBody>
        </p:sp>
      </p:grpSp>
      <p:sp>
        <p:nvSpPr>
          <p:cNvPr id="8" name="Freeform 8"/>
          <p:cNvSpPr/>
          <p:nvPr/>
        </p:nvSpPr>
        <p:spPr>
          <a:xfrm>
            <a:off x="1028700" y="2390927"/>
            <a:ext cx="7138395" cy="7138395"/>
          </a:xfrm>
          <a:custGeom>
            <a:avLst/>
            <a:gdLst/>
            <a:ahLst/>
            <a:cxnLst/>
            <a:rect l="l" t="t" r="r" b="b"/>
            <a:pathLst>
              <a:path w="7138395" h="7138395">
                <a:moveTo>
                  <a:pt x="0" y="0"/>
                </a:moveTo>
                <a:lnTo>
                  <a:pt x="7138395" y="0"/>
                </a:lnTo>
                <a:lnTo>
                  <a:pt x="7138395" y="7138394"/>
                </a:lnTo>
                <a:lnTo>
                  <a:pt x="0" y="7138394"/>
                </a:lnTo>
                <a:lnTo>
                  <a:pt x="0" y="0"/>
                </a:lnTo>
                <a:close/>
              </a:path>
            </a:pathLst>
          </a:custGeom>
          <a:blipFill>
            <a:blip r:embed="rId2"/>
            <a:stretch>
              <a:fillRect/>
            </a:stretch>
          </a:blipFill>
        </p:spPr>
      </p:sp>
      <p:sp>
        <p:nvSpPr>
          <p:cNvPr id="9" name="TextBox 9"/>
          <p:cNvSpPr txBox="1"/>
          <p:nvPr/>
        </p:nvSpPr>
        <p:spPr>
          <a:xfrm>
            <a:off x="10616090" y="3081779"/>
            <a:ext cx="6643210" cy="2102171"/>
          </a:xfrm>
          <a:prstGeom prst="rect">
            <a:avLst/>
          </a:prstGeom>
        </p:spPr>
        <p:txBody>
          <a:bodyPr lIns="0" tIns="0" rIns="0" bIns="0" rtlCol="0" anchor="t">
            <a:spAutoFit/>
          </a:bodyPr>
          <a:lstStyle/>
          <a:p>
            <a:pPr algn="l">
              <a:lnSpc>
                <a:spcPts val="4236"/>
              </a:lnSpc>
            </a:pPr>
            <a:r>
              <a:rPr lang="en-US" sz="2700">
                <a:solidFill>
                  <a:srgbClr val="FFFFFF"/>
                </a:solidFill>
                <a:latin typeface="DM Sans"/>
                <a:ea typeface="DM Sans"/>
                <a:cs typeface="DM Sans"/>
                <a:sym typeface="DM Sans"/>
              </a:rPr>
              <a:t>&gt; “Risks” were not unidimensional.</a:t>
            </a:r>
          </a:p>
          <a:p>
            <a:pPr algn="l">
              <a:lnSpc>
                <a:spcPts val="4236"/>
              </a:lnSpc>
            </a:pPr>
            <a:r>
              <a:rPr lang="en-US" sz="2700">
                <a:solidFill>
                  <a:srgbClr val="FFFFFF"/>
                </a:solidFill>
                <a:latin typeface="DM Sans"/>
                <a:ea typeface="DM Sans"/>
                <a:cs typeface="DM Sans"/>
                <a:sym typeface="DM Sans"/>
              </a:rPr>
              <a:t>&gt; Participants expressed a need to balance safety with financial and social risks.</a:t>
            </a:r>
          </a:p>
        </p:txBody>
      </p:sp>
      <p:sp>
        <p:nvSpPr>
          <p:cNvPr id="10" name="TextBox 10"/>
          <p:cNvSpPr txBox="1"/>
          <p:nvPr/>
        </p:nvSpPr>
        <p:spPr>
          <a:xfrm>
            <a:off x="10616090" y="2251309"/>
            <a:ext cx="3634263" cy="564280"/>
          </a:xfrm>
          <a:prstGeom prst="rect">
            <a:avLst/>
          </a:prstGeom>
        </p:spPr>
        <p:txBody>
          <a:bodyPr lIns="0" tIns="0" rIns="0" bIns="0" rtlCol="0" anchor="t">
            <a:spAutoFit/>
          </a:bodyPr>
          <a:lstStyle/>
          <a:p>
            <a:pPr algn="l">
              <a:lnSpc>
                <a:spcPts val="4707"/>
              </a:lnSpc>
            </a:pPr>
            <a:r>
              <a:rPr lang="en-US" sz="3000" b="1">
                <a:solidFill>
                  <a:srgbClr val="FFFFFF"/>
                </a:solidFill>
                <a:latin typeface="DM Sans Bold"/>
                <a:ea typeface="DM Sans Bold"/>
                <a:cs typeface="DM Sans Bold"/>
                <a:sym typeface="DM Sans Bold"/>
              </a:rPr>
              <a:t>Using Alone</a:t>
            </a:r>
          </a:p>
        </p:txBody>
      </p:sp>
      <p:sp>
        <p:nvSpPr>
          <p:cNvPr id="11" name="TextBox 11"/>
          <p:cNvSpPr txBox="1"/>
          <p:nvPr/>
        </p:nvSpPr>
        <p:spPr>
          <a:xfrm>
            <a:off x="1028700" y="834951"/>
            <a:ext cx="9093000" cy="927119"/>
          </a:xfrm>
          <a:prstGeom prst="rect">
            <a:avLst/>
          </a:prstGeom>
        </p:spPr>
        <p:txBody>
          <a:bodyPr lIns="0" tIns="0" rIns="0" bIns="0" rtlCol="0" anchor="t">
            <a:spAutoFit/>
          </a:bodyPr>
          <a:lstStyle/>
          <a:p>
            <a:pPr algn="l">
              <a:lnSpc>
                <a:spcPts val="7699"/>
              </a:lnSpc>
            </a:pPr>
            <a:r>
              <a:rPr lang="en-US" sz="5499" b="1">
                <a:solidFill>
                  <a:srgbClr val="FFFFFF"/>
                </a:solidFill>
                <a:latin typeface="DM Sans Bold"/>
                <a:ea typeface="DM Sans Bold"/>
                <a:cs typeface="DM Sans Bold"/>
                <a:sym typeface="DM Sans Bold"/>
              </a:rPr>
              <a:t>FIRST QUALITATIVE STUDY</a:t>
            </a:r>
          </a:p>
        </p:txBody>
      </p:sp>
      <p:sp>
        <p:nvSpPr>
          <p:cNvPr id="12" name="TextBox 12"/>
          <p:cNvSpPr txBox="1"/>
          <p:nvPr/>
        </p:nvSpPr>
        <p:spPr>
          <a:xfrm>
            <a:off x="10440568" y="6622766"/>
            <a:ext cx="6818732" cy="2635534"/>
          </a:xfrm>
          <a:prstGeom prst="rect">
            <a:avLst/>
          </a:prstGeom>
        </p:spPr>
        <p:txBody>
          <a:bodyPr lIns="0" tIns="0" rIns="0" bIns="0" rtlCol="0" anchor="t">
            <a:spAutoFit/>
          </a:bodyPr>
          <a:lstStyle/>
          <a:p>
            <a:pPr algn="l">
              <a:lnSpc>
                <a:spcPts val="4236"/>
              </a:lnSpc>
            </a:pPr>
            <a:r>
              <a:rPr lang="en-US" sz="2700">
                <a:solidFill>
                  <a:srgbClr val="FFFFFF"/>
                </a:solidFill>
                <a:latin typeface="DM Sans"/>
                <a:ea typeface="DM Sans"/>
                <a:cs typeface="DM Sans"/>
                <a:sym typeface="DM Sans"/>
              </a:rPr>
              <a:t>&gt; Participants expressed feelings of shame and the need to hide their substance use.</a:t>
            </a:r>
          </a:p>
          <a:p>
            <a:pPr algn="l">
              <a:lnSpc>
                <a:spcPts val="4236"/>
              </a:lnSpc>
            </a:pPr>
            <a:r>
              <a:rPr lang="en-US" sz="2700">
                <a:solidFill>
                  <a:srgbClr val="FFFFFF"/>
                </a:solidFill>
                <a:latin typeface="DM Sans"/>
                <a:ea typeface="DM Sans"/>
                <a:cs typeface="DM Sans"/>
                <a:sym typeface="DM Sans"/>
              </a:rPr>
              <a:t>&gt; Participants described deteriorating relationships and increasingly high-risk drug use.</a:t>
            </a:r>
          </a:p>
        </p:txBody>
      </p:sp>
      <p:sp>
        <p:nvSpPr>
          <p:cNvPr id="13" name="TextBox 13"/>
          <p:cNvSpPr txBox="1"/>
          <p:nvPr/>
        </p:nvSpPr>
        <p:spPr>
          <a:xfrm>
            <a:off x="10440568" y="5792296"/>
            <a:ext cx="5463720" cy="564280"/>
          </a:xfrm>
          <a:prstGeom prst="rect">
            <a:avLst/>
          </a:prstGeom>
        </p:spPr>
        <p:txBody>
          <a:bodyPr lIns="0" tIns="0" rIns="0" bIns="0" rtlCol="0" anchor="t">
            <a:spAutoFit/>
          </a:bodyPr>
          <a:lstStyle/>
          <a:p>
            <a:pPr algn="l">
              <a:lnSpc>
                <a:spcPts val="4707"/>
              </a:lnSpc>
            </a:pPr>
            <a:r>
              <a:rPr lang="en-US" sz="3000" b="1">
                <a:solidFill>
                  <a:srgbClr val="FFFFFF"/>
                </a:solidFill>
                <a:latin typeface="DM Sans Bold"/>
                <a:ea typeface="DM Sans Bold"/>
                <a:cs typeface="DM Sans Bold"/>
                <a:sym typeface="DM Sans Bold"/>
              </a:rPr>
              <a:t>Increasing Isolation &amp; Risk</a:t>
            </a:r>
          </a:p>
        </p:txBody>
      </p:sp>
      <p:sp>
        <p:nvSpPr>
          <p:cNvPr id="14" name="TextBox 14"/>
          <p:cNvSpPr txBox="1"/>
          <p:nvPr/>
        </p:nvSpPr>
        <p:spPr>
          <a:xfrm>
            <a:off x="1380135" y="9069686"/>
            <a:ext cx="1515465" cy="209673"/>
          </a:xfrm>
          <a:prstGeom prst="rect">
            <a:avLst/>
          </a:prstGeom>
        </p:spPr>
        <p:txBody>
          <a:bodyPr wrap="square" lIns="0" tIns="0" rIns="0" bIns="0" rtlCol="0" anchor="t">
            <a:spAutoFit/>
          </a:bodyPr>
          <a:lstStyle/>
          <a:p>
            <a:pPr algn="ctr">
              <a:lnSpc>
                <a:spcPts val="1679"/>
              </a:lnSpc>
              <a:spcBef>
                <a:spcPct val="0"/>
              </a:spcBef>
            </a:pPr>
            <a:r>
              <a:rPr lang="en-US" sz="1200" b="1" dirty="0">
                <a:solidFill>
                  <a:srgbClr val="F7F3F2"/>
                </a:solidFill>
                <a:latin typeface="Nunito Semi-Bold"/>
                <a:ea typeface="Nunito Semi-Bold"/>
                <a:cs typeface="Nunito Semi-Bold"/>
                <a:sym typeface="Nunito Semi-Bold"/>
              </a:rPr>
              <a:t>Geoffroy </a:t>
            </a:r>
            <a:r>
              <a:rPr lang="en-US" sz="1200" b="1" dirty="0" err="1">
                <a:solidFill>
                  <a:srgbClr val="F7F3F2"/>
                </a:solidFill>
                <a:latin typeface="Nunito Semi-Bold"/>
                <a:ea typeface="Nunito Semi-Bold"/>
                <a:cs typeface="Nunito Semi-Bold"/>
                <a:sym typeface="Nunito Semi-Bold"/>
              </a:rPr>
              <a:t>Hauwen</a:t>
            </a:r>
            <a:endParaRPr lang="en-US" sz="1200" b="1" dirty="0">
              <a:solidFill>
                <a:srgbClr val="F7F3F2"/>
              </a:solidFill>
              <a:latin typeface="Nunito Semi-Bold"/>
              <a:ea typeface="Nunito Semi-Bold"/>
              <a:cs typeface="Nunito Semi-Bold"/>
              <a:sym typeface="Nunito Semi-Bo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65267"/>
        </a:solidFill>
        <a:effectLst/>
      </p:bgPr>
    </p:bg>
    <p:spTree>
      <p:nvGrpSpPr>
        <p:cNvPr id="1" name=""/>
        <p:cNvGrpSpPr/>
        <p:nvPr/>
      </p:nvGrpSpPr>
      <p:grpSpPr>
        <a:xfrm>
          <a:off x="0" y="0"/>
          <a:ext cx="0" cy="0"/>
          <a:chOff x="0" y="0"/>
          <a:chExt cx="0" cy="0"/>
        </a:xfrm>
      </p:grpSpPr>
      <p:grpSp>
        <p:nvGrpSpPr>
          <p:cNvPr id="2" name="Group 2"/>
          <p:cNvGrpSpPr/>
          <p:nvPr/>
        </p:nvGrpSpPr>
        <p:grpSpPr>
          <a:xfrm>
            <a:off x="890628" y="3395672"/>
            <a:ext cx="407810" cy="424662"/>
            <a:chOff x="0" y="0"/>
            <a:chExt cx="107407" cy="111845"/>
          </a:xfrm>
        </p:grpSpPr>
        <p:sp>
          <p:nvSpPr>
            <p:cNvPr id="3" name="Freeform 3"/>
            <p:cNvSpPr/>
            <p:nvPr/>
          </p:nvSpPr>
          <p:spPr>
            <a:xfrm>
              <a:off x="0" y="0"/>
              <a:ext cx="107407" cy="111845"/>
            </a:xfrm>
            <a:custGeom>
              <a:avLst/>
              <a:gdLst/>
              <a:ahLst/>
              <a:cxnLst/>
              <a:rect l="l" t="t" r="r" b="b"/>
              <a:pathLst>
                <a:path w="107407" h="111845">
                  <a:moveTo>
                    <a:pt x="0" y="0"/>
                  </a:moveTo>
                  <a:lnTo>
                    <a:pt x="107407" y="0"/>
                  </a:lnTo>
                  <a:lnTo>
                    <a:pt x="107407" y="111845"/>
                  </a:lnTo>
                  <a:lnTo>
                    <a:pt x="0" y="111845"/>
                  </a:lnTo>
                  <a:close/>
                </a:path>
              </a:pathLst>
            </a:custGeom>
            <a:solidFill>
              <a:srgbClr val="FFFFFF"/>
            </a:solidFill>
          </p:spPr>
        </p:sp>
        <p:sp>
          <p:nvSpPr>
            <p:cNvPr id="4" name="TextBox 4"/>
            <p:cNvSpPr txBox="1"/>
            <p:nvPr/>
          </p:nvSpPr>
          <p:spPr>
            <a:xfrm>
              <a:off x="0" y="-28575"/>
              <a:ext cx="107407" cy="140420"/>
            </a:xfrm>
            <a:prstGeom prst="rect">
              <a:avLst/>
            </a:prstGeom>
          </p:spPr>
          <p:txBody>
            <a:bodyPr lIns="50800" tIns="50800" rIns="50800" bIns="50800" rtlCol="0" anchor="ctr"/>
            <a:lstStyle/>
            <a:p>
              <a:pPr algn="ctr">
                <a:lnSpc>
                  <a:spcPts val="2785"/>
                </a:lnSpc>
              </a:pPr>
              <a:endParaRPr/>
            </a:p>
          </p:txBody>
        </p:sp>
      </p:grpSp>
      <p:grpSp>
        <p:nvGrpSpPr>
          <p:cNvPr id="5" name="Group 5"/>
          <p:cNvGrpSpPr/>
          <p:nvPr/>
        </p:nvGrpSpPr>
        <p:grpSpPr>
          <a:xfrm>
            <a:off x="890628" y="6223575"/>
            <a:ext cx="407810" cy="424662"/>
            <a:chOff x="0" y="0"/>
            <a:chExt cx="107407" cy="111845"/>
          </a:xfrm>
        </p:grpSpPr>
        <p:sp>
          <p:nvSpPr>
            <p:cNvPr id="6" name="Freeform 6"/>
            <p:cNvSpPr/>
            <p:nvPr/>
          </p:nvSpPr>
          <p:spPr>
            <a:xfrm>
              <a:off x="0" y="0"/>
              <a:ext cx="107407" cy="111845"/>
            </a:xfrm>
            <a:custGeom>
              <a:avLst/>
              <a:gdLst/>
              <a:ahLst/>
              <a:cxnLst/>
              <a:rect l="l" t="t" r="r" b="b"/>
              <a:pathLst>
                <a:path w="107407" h="111845">
                  <a:moveTo>
                    <a:pt x="0" y="0"/>
                  </a:moveTo>
                  <a:lnTo>
                    <a:pt x="107407" y="0"/>
                  </a:lnTo>
                  <a:lnTo>
                    <a:pt x="107407" y="111845"/>
                  </a:lnTo>
                  <a:lnTo>
                    <a:pt x="0" y="111845"/>
                  </a:lnTo>
                  <a:close/>
                </a:path>
              </a:pathLst>
            </a:custGeom>
            <a:solidFill>
              <a:srgbClr val="FFFFFF"/>
            </a:solidFill>
          </p:spPr>
        </p:sp>
        <p:sp>
          <p:nvSpPr>
            <p:cNvPr id="7" name="TextBox 7"/>
            <p:cNvSpPr txBox="1"/>
            <p:nvPr/>
          </p:nvSpPr>
          <p:spPr>
            <a:xfrm>
              <a:off x="0" y="-28575"/>
              <a:ext cx="107407" cy="140420"/>
            </a:xfrm>
            <a:prstGeom prst="rect">
              <a:avLst/>
            </a:prstGeom>
          </p:spPr>
          <p:txBody>
            <a:bodyPr lIns="50800" tIns="50800" rIns="50800" bIns="50800" rtlCol="0" anchor="ctr"/>
            <a:lstStyle/>
            <a:p>
              <a:pPr algn="ctr">
                <a:lnSpc>
                  <a:spcPts val="2785"/>
                </a:lnSpc>
              </a:pPr>
              <a:endParaRPr/>
            </a:p>
          </p:txBody>
        </p:sp>
      </p:grpSp>
      <p:sp>
        <p:nvSpPr>
          <p:cNvPr id="8" name="Freeform 8"/>
          <p:cNvSpPr/>
          <p:nvPr/>
        </p:nvSpPr>
        <p:spPr>
          <a:xfrm>
            <a:off x="10406652" y="5300896"/>
            <a:ext cx="6852648" cy="3957404"/>
          </a:xfrm>
          <a:custGeom>
            <a:avLst/>
            <a:gdLst/>
            <a:ahLst/>
            <a:cxnLst/>
            <a:rect l="l" t="t" r="r" b="b"/>
            <a:pathLst>
              <a:path w="6852648" h="3957404">
                <a:moveTo>
                  <a:pt x="0" y="0"/>
                </a:moveTo>
                <a:lnTo>
                  <a:pt x="6852648" y="0"/>
                </a:lnTo>
                <a:lnTo>
                  <a:pt x="6852648" y="3957404"/>
                </a:lnTo>
                <a:lnTo>
                  <a:pt x="0" y="3957404"/>
                </a:lnTo>
                <a:lnTo>
                  <a:pt x="0" y="0"/>
                </a:lnTo>
                <a:close/>
              </a:path>
            </a:pathLst>
          </a:custGeom>
          <a:blipFill>
            <a:blip r:embed="rId2"/>
            <a:stretch>
              <a:fillRect/>
            </a:stretch>
          </a:blipFill>
        </p:spPr>
      </p:sp>
      <p:sp>
        <p:nvSpPr>
          <p:cNvPr id="9" name="Freeform 9"/>
          <p:cNvSpPr/>
          <p:nvPr/>
        </p:nvSpPr>
        <p:spPr>
          <a:xfrm>
            <a:off x="10406652" y="815286"/>
            <a:ext cx="6852648" cy="3745032"/>
          </a:xfrm>
          <a:custGeom>
            <a:avLst/>
            <a:gdLst/>
            <a:ahLst/>
            <a:cxnLst/>
            <a:rect l="l" t="t" r="r" b="b"/>
            <a:pathLst>
              <a:path w="6852648" h="3745032">
                <a:moveTo>
                  <a:pt x="0" y="0"/>
                </a:moveTo>
                <a:lnTo>
                  <a:pt x="6852648" y="0"/>
                </a:lnTo>
                <a:lnTo>
                  <a:pt x="6852648" y="3745032"/>
                </a:lnTo>
                <a:lnTo>
                  <a:pt x="0" y="3745032"/>
                </a:lnTo>
                <a:lnTo>
                  <a:pt x="0" y="0"/>
                </a:lnTo>
                <a:close/>
              </a:path>
            </a:pathLst>
          </a:custGeom>
          <a:blipFill>
            <a:blip r:embed="rId3"/>
            <a:stretch>
              <a:fillRect l="-2312" t="-2308" r="-7148" b="-591"/>
            </a:stretch>
          </a:blipFill>
        </p:spPr>
      </p:sp>
      <p:sp>
        <p:nvSpPr>
          <p:cNvPr id="10" name="TextBox 10"/>
          <p:cNvSpPr txBox="1"/>
          <p:nvPr/>
        </p:nvSpPr>
        <p:spPr>
          <a:xfrm>
            <a:off x="890628" y="720036"/>
            <a:ext cx="9075741" cy="1898687"/>
          </a:xfrm>
          <a:prstGeom prst="rect">
            <a:avLst/>
          </a:prstGeom>
        </p:spPr>
        <p:txBody>
          <a:bodyPr lIns="0" tIns="0" rIns="0" bIns="0" rtlCol="0" anchor="t">
            <a:spAutoFit/>
          </a:bodyPr>
          <a:lstStyle/>
          <a:p>
            <a:pPr algn="l">
              <a:lnSpc>
                <a:spcPts val="7699"/>
              </a:lnSpc>
            </a:pPr>
            <a:r>
              <a:rPr lang="en-US" sz="5499" b="1">
                <a:solidFill>
                  <a:srgbClr val="FFFFFF"/>
                </a:solidFill>
                <a:latin typeface="DM Sans Bold"/>
                <a:ea typeface="DM Sans Bold"/>
                <a:cs typeface="DM Sans Bold"/>
                <a:sym typeface="DM Sans Bold"/>
              </a:rPr>
              <a:t>SECOND QUALITATIVE STUDY</a:t>
            </a:r>
          </a:p>
        </p:txBody>
      </p:sp>
      <p:sp>
        <p:nvSpPr>
          <p:cNvPr id="11" name="TextBox 11"/>
          <p:cNvSpPr txBox="1"/>
          <p:nvPr/>
        </p:nvSpPr>
        <p:spPr>
          <a:xfrm>
            <a:off x="1657959" y="4086524"/>
            <a:ext cx="8066099" cy="1568808"/>
          </a:xfrm>
          <a:prstGeom prst="rect">
            <a:avLst/>
          </a:prstGeom>
        </p:spPr>
        <p:txBody>
          <a:bodyPr lIns="0" tIns="0" rIns="0" bIns="0" rtlCol="0" anchor="t">
            <a:spAutoFit/>
          </a:bodyPr>
          <a:lstStyle/>
          <a:p>
            <a:pPr algn="l">
              <a:lnSpc>
                <a:spcPts val="4236"/>
              </a:lnSpc>
            </a:pPr>
            <a:r>
              <a:rPr lang="en-US" sz="2700">
                <a:solidFill>
                  <a:srgbClr val="FFFFFF"/>
                </a:solidFill>
                <a:latin typeface="DM Sans"/>
                <a:ea typeface="DM Sans"/>
                <a:cs typeface="DM Sans"/>
                <a:sym typeface="DM Sans"/>
              </a:rPr>
              <a:t>&gt; Pervasive fear, uncertainty, stress</a:t>
            </a:r>
          </a:p>
          <a:p>
            <a:pPr algn="l">
              <a:lnSpc>
                <a:spcPts val="4236"/>
              </a:lnSpc>
            </a:pPr>
            <a:r>
              <a:rPr lang="en-US" sz="2700">
                <a:solidFill>
                  <a:srgbClr val="FFFFFF"/>
                </a:solidFill>
                <a:latin typeface="DM Sans"/>
                <a:ea typeface="DM Sans"/>
                <a:cs typeface="DM Sans"/>
                <a:sym typeface="DM Sans"/>
              </a:rPr>
              <a:t>&gt; Agonized decisions on how to interact with loved one</a:t>
            </a:r>
          </a:p>
        </p:txBody>
      </p:sp>
      <p:sp>
        <p:nvSpPr>
          <p:cNvPr id="12" name="TextBox 12"/>
          <p:cNvSpPr txBox="1"/>
          <p:nvPr/>
        </p:nvSpPr>
        <p:spPr>
          <a:xfrm>
            <a:off x="1657959" y="3256054"/>
            <a:ext cx="5532756" cy="564280"/>
          </a:xfrm>
          <a:prstGeom prst="rect">
            <a:avLst/>
          </a:prstGeom>
        </p:spPr>
        <p:txBody>
          <a:bodyPr lIns="0" tIns="0" rIns="0" bIns="0" rtlCol="0" anchor="t">
            <a:spAutoFit/>
          </a:bodyPr>
          <a:lstStyle/>
          <a:p>
            <a:pPr algn="l">
              <a:lnSpc>
                <a:spcPts val="4707"/>
              </a:lnSpc>
            </a:pPr>
            <a:r>
              <a:rPr lang="en-US" sz="3000" b="1">
                <a:solidFill>
                  <a:srgbClr val="FFFFFF"/>
                </a:solidFill>
                <a:latin typeface="DM Sans Bold"/>
                <a:ea typeface="DM Sans Bold"/>
                <a:cs typeface="DM Sans Bold"/>
                <a:sym typeface="DM Sans Bold"/>
              </a:rPr>
              <a:t>Context of Toxic Drug Crisis</a:t>
            </a:r>
          </a:p>
        </p:txBody>
      </p:sp>
      <p:sp>
        <p:nvSpPr>
          <p:cNvPr id="13" name="TextBox 13"/>
          <p:cNvSpPr txBox="1"/>
          <p:nvPr/>
        </p:nvSpPr>
        <p:spPr>
          <a:xfrm>
            <a:off x="1657959" y="6914427"/>
            <a:ext cx="8066099" cy="2102171"/>
          </a:xfrm>
          <a:prstGeom prst="rect">
            <a:avLst/>
          </a:prstGeom>
        </p:spPr>
        <p:txBody>
          <a:bodyPr lIns="0" tIns="0" rIns="0" bIns="0" rtlCol="0" anchor="t">
            <a:spAutoFit/>
          </a:bodyPr>
          <a:lstStyle/>
          <a:p>
            <a:pPr algn="l">
              <a:lnSpc>
                <a:spcPts val="4236"/>
              </a:lnSpc>
            </a:pPr>
            <a:r>
              <a:rPr lang="en-US" sz="2700">
                <a:solidFill>
                  <a:srgbClr val="FFFFFF"/>
                </a:solidFill>
                <a:latin typeface="DM Sans"/>
                <a:ea typeface="DM Sans"/>
                <a:cs typeface="DM Sans"/>
                <a:sym typeface="DM Sans"/>
              </a:rPr>
              <a:t>&gt; Encounters with formal supports often brought more stress (delays, fragmentation, stigma, lack).</a:t>
            </a:r>
          </a:p>
          <a:p>
            <a:pPr algn="l">
              <a:lnSpc>
                <a:spcPts val="4236"/>
              </a:lnSpc>
            </a:pPr>
            <a:r>
              <a:rPr lang="en-US" sz="2700">
                <a:solidFill>
                  <a:srgbClr val="FFFFFF"/>
                </a:solidFill>
                <a:latin typeface="DM Sans"/>
                <a:ea typeface="DM Sans"/>
                <a:cs typeface="DM Sans"/>
                <a:sym typeface="DM Sans"/>
              </a:rPr>
              <a:t>&gt; Peers with similar lived experience were perceived as helpful.</a:t>
            </a:r>
          </a:p>
        </p:txBody>
      </p:sp>
      <p:sp>
        <p:nvSpPr>
          <p:cNvPr id="14" name="TextBox 14"/>
          <p:cNvSpPr txBox="1"/>
          <p:nvPr/>
        </p:nvSpPr>
        <p:spPr>
          <a:xfrm>
            <a:off x="1657959" y="6083957"/>
            <a:ext cx="5532756" cy="564280"/>
          </a:xfrm>
          <a:prstGeom prst="rect">
            <a:avLst/>
          </a:prstGeom>
        </p:spPr>
        <p:txBody>
          <a:bodyPr lIns="0" tIns="0" rIns="0" bIns="0" rtlCol="0" anchor="t">
            <a:spAutoFit/>
          </a:bodyPr>
          <a:lstStyle/>
          <a:p>
            <a:pPr algn="l">
              <a:lnSpc>
                <a:spcPts val="4707"/>
              </a:lnSpc>
            </a:pPr>
            <a:r>
              <a:rPr lang="en-US" sz="3000" b="1">
                <a:solidFill>
                  <a:srgbClr val="FFFFFF"/>
                </a:solidFill>
                <a:latin typeface="DM Sans Bold"/>
                <a:ea typeface="DM Sans Bold"/>
                <a:cs typeface="DM Sans Bold"/>
                <a:sym typeface="DM Sans Bold"/>
              </a:rPr>
              <a:t>Supports &amp; Services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1683</Words>
  <Application>Microsoft Macintosh PowerPoint</Application>
  <PresentationFormat>Custom</PresentationFormat>
  <Paragraphs>173</Paragraphs>
  <Slides>21</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DM Sans Bold</vt:lpstr>
      <vt:lpstr>Nunito Semi-Bold Italics</vt:lpstr>
      <vt:lpstr>Arial</vt:lpstr>
      <vt:lpstr>DM Sans Bold Italics</vt:lpstr>
      <vt:lpstr>Nunito Bold Italics</vt:lpstr>
      <vt:lpstr>Calibri</vt:lpstr>
      <vt:lpstr>Nunito Semi-Bold</vt:lpstr>
      <vt:lpstr>DM Sans</vt:lpstr>
      <vt:lpstr>Nunito Bold</vt:lpstr>
      <vt:lpstr>Nunito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Full Res AFINet Presentation</dc:title>
  <cp:lastModifiedBy>Microsoft Office User</cp:lastModifiedBy>
  <cp:revision>2</cp:revision>
  <dcterms:created xsi:type="dcterms:W3CDTF">2006-08-16T00:00:00Z</dcterms:created>
  <dcterms:modified xsi:type="dcterms:W3CDTF">2026-05-08T16:48:31Z</dcterms:modified>
  <dc:identifier>DAHIJ59kSME</dc:identifier>
</cp:coreProperties>
</file>