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comments/modernComment_168_4A4D8506.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173_F3B4AC43.xml" ContentType="application/vnd.ms-powerpoint.comment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4" r:id="rId1"/>
  </p:sldMasterIdLst>
  <p:notesMasterIdLst>
    <p:notesMasterId r:id="rId56"/>
  </p:notesMasterIdLst>
  <p:sldIdLst>
    <p:sldId id="464" r:id="rId2"/>
    <p:sldId id="343" r:id="rId3"/>
    <p:sldId id="261" r:id="rId4"/>
    <p:sldId id="465" r:id="rId5"/>
    <p:sldId id="270" r:id="rId6"/>
    <p:sldId id="327" r:id="rId7"/>
    <p:sldId id="265" r:id="rId8"/>
    <p:sldId id="329" r:id="rId9"/>
    <p:sldId id="330" r:id="rId10"/>
    <p:sldId id="331" r:id="rId11"/>
    <p:sldId id="332" r:id="rId12"/>
    <p:sldId id="333" r:id="rId13"/>
    <p:sldId id="334" r:id="rId14"/>
    <p:sldId id="335" r:id="rId15"/>
    <p:sldId id="468" r:id="rId16"/>
    <p:sldId id="466" r:id="rId17"/>
    <p:sldId id="336" r:id="rId18"/>
    <p:sldId id="337" r:id="rId19"/>
    <p:sldId id="338" r:id="rId20"/>
    <p:sldId id="339" r:id="rId21"/>
    <p:sldId id="276" r:id="rId22"/>
    <p:sldId id="283" r:id="rId23"/>
    <p:sldId id="273" r:id="rId24"/>
    <p:sldId id="281" r:id="rId25"/>
    <p:sldId id="340" r:id="rId26"/>
    <p:sldId id="341" r:id="rId27"/>
    <p:sldId id="267" r:id="rId28"/>
    <p:sldId id="282" r:id="rId29"/>
    <p:sldId id="268" r:id="rId30"/>
    <p:sldId id="275" r:id="rId31"/>
    <p:sldId id="284" r:id="rId32"/>
    <p:sldId id="285" r:id="rId33"/>
    <p:sldId id="286" r:id="rId34"/>
    <p:sldId id="269" r:id="rId35"/>
    <p:sldId id="463" r:id="rId36"/>
    <p:sldId id="347" r:id="rId37"/>
    <p:sldId id="348" r:id="rId38"/>
    <p:sldId id="342" r:id="rId39"/>
    <p:sldId id="373" r:id="rId40"/>
    <p:sldId id="360" r:id="rId41"/>
    <p:sldId id="374" r:id="rId42"/>
    <p:sldId id="367" r:id="rId43"/>
    <p:sldId id="365" r:id="rId44"/>
    <p:sldId id="366" r:id="rId45"/>
    <p:sldId id="372" r:id="rId46"/>
    <p:sldId id="370" r:id="rId47"/>
    <p:sldId id="371" r:id="rId48"/>
    <p:sldId id="368" r:id="rId49"/>
    <p:sldId id="349" r:id="rId50"/>
    <p:sldId id="363" r:id="rId51"/>
    <p:sldId id="301" r:id="rId52"/>
    <p:sldId id="375" r:id="rId53"/>
    <p:sldId id="350" r:id="rId54"/>
    <p:sldId id="46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1A6157A5-2133-BD48-E1A1-3D06E6A4AAD4}" name="Jessica Deng" initials="" userId="S::jessica.deng@sydney.edu.au::df8fbfc1-cf5e-410d-bee5-ae047ac41cc3" providerId="AD"/>
  <p188:author id="{639893B5-792A-F520-0049-981699CD74C9}" name="Stephanie Kershaw" initials="SK" userId="S::steph.kershaw@sydney.edu.au::9b65ad97-5808-42f6-a798-94b5fe1894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0D8"/>
    <a:srgbClr val="66CCFF"/>
    <a:srgbClr val="00CCFF"/>
    <a:srgbClr val="E64626"/>
    <a:srgbClr val="FDF4ED"/>
    <a:srgbClr val="FADAD4"/>
    <a:srgbClr val="F0907D"/>
    <a:srgbClr val="3F84B5"/>
    <a:srgbClr val="73AFCF"/>
    <a:srgbClr val="459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A7C693-2D0F-5047-3E56-5A9E63A45B6B}" v="48" dt="2026-03-16T23:56:07.306"/>
    <p1510:client id="{F4000F2F-914E-8B7F-A95B-AD2C737D36EC}" v="9" dt="2026-03-16T22:16:50.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hared.sydney.edu.au\research-data\PRJ-PC_CITI1\FFSP%20AOD\Data\2024\FFSP%20SQFM-AA%20Figur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hared.sydney.edu.au\research-data\PRJ-PC_CITI1\FFSP%20AOD\Data\2024\FFSP%20SQFM-AA%20Figur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hared.sydney.edu.au\research-data\PRJ-PC_CITI1\FFSP%20AOD\Data\2024\FFSP%20SQFM-AA%20Figur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shared.sydney.edu.au\research-data\PRJ-PC_CITI1\FFSP%20AOD\Data\2024\FFSP%20SQFM-AA%20Figur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Region</c:v>
                </c:pt>
              </c:strCache>
            </c:strRef>
          </c:tx>
          <c:dPt>
            <c:idx val="0"/>
            <c:bubble3D val="0"/>
            <c:spPr>
              <a:solidFill>
                <a:srgbClr val="2E496C"/>
              </a:solidFill>
              <a:ln w="19050">
                <a:solidFill>
                  <a:schemeClr val="lt1"/>
                </a:solidFill>
              </a:ln>
              <a:effectLst/>
            </c:spPr>
            <c:extLst>
              <c:ext xmlns:c16="http://schemas.microsoft.com/office/drawing/2014/chart" uri="{C3380CC4-5D6E-409C-BE32-E72D297353CC}">
                <c16:uniqueId val="{00000001-3AC5-48FE-BC3D-B3C73398768F}"/>
              </c:ext>
            </c:extLst>
          </c:dPt>
          <c:dPt>
            <c:idx val="1"/>
            <c:bubble3D val="0"/>
            <c:spPr>
              <a:solidFill>
                <a:srgbClr val="2494BF"/>
              </a:solidFill>
              <a:ln w="19050">
                <a:solidFill>
                  <a:schemeClr val="lt1"/>
                </a:solidFill>
              </a:ln>
              <a:effectLst/>
            </c:spPr>
            <c:extLst>
              <c:ext xmlns:c16="http://schemas.microsoft.com/office/drawing/2014/chart" uri="{C3380CC4-5D6E-409C-BE32-E72D297353CC}">
                <c16:uniqueId val="{00000003-3AC5-48FE-BC3D-B3C73398768F}"/>
              </c:ext>
            </c:extLst>
          </c:dPt>
          <c:dPt>
            <c:idx val="2"/>
            <c:bubble3D val="0"/>
            <c:spPr>
              <a:solidFill>
                <a:srgbClr val="00C7DD"/>
              </a:solidFill>
              <a:ln w="19050">
                <a:solidFill>
                  <a:schemeClr val="lt1"/>
                </a:solidFill>
              </a:ln>
              <a:effectLst/>
            </c:spPr>
            <c:extLst>
              <c:ext xmlns:c16="http://schemas.microsoft.com/office/drawing/2014/chart" uri="{C3380CC4-5D6E-409C-BE32-E72D297353CC}">
                <c16:uniqueId val="{00000005-3AC5-48FE-BC3D-B3C73398768F}"/>
              </c:ext>
            </c:extLst>
          </c:dPt>
          <c:dLbls>
            <c:dLbl>
              <c:idx val="0"/>
              <c:tx>
                <c:rich>
                  <a:bodyPr/>
                  <a:lstStyle/>
                  <a:p>
                    <a:fld id="{92FD55A9-1190-43ED-8424-23E61D07DBC7}" type="VALUE">
                      <a:rPr lang="en-US" smtClean="0"/>
                      <a:pPr/>
                      <a:t>[VALUE]</a:t>
                    </a:fld>
                    <a:r>
                      <a:rPr lang="en-US"/>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C5-48FE-BC3D-B3C73398768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entury Gothic" panose="020B0502020202020204" pitchFamily="34"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Metropolitan</c:v>
                </c:pt>
                <c:pt idx="1">
                  <c:v>Regional</c:v>
                </c:pt>
                <c:pt idx="2">
                  <c:v>Rural/Remote</c:v>
                </c:pt>
              </c:strCache>
            </c:strRef>
          </c:cat>
          <c:val>
            <c:numRef>
              <c:f>Sheet1!$B$2:$B$4</c:f>
              <c:numCache>
                <c:formatCode>General</c:formatCode>
                <c:ptCount val="3"/>
                <c:pt idx="0">
                  <c:v>52</c:v>
                </c:pt>
                <c:pt idx="1">
                  <c:v>32</c:v>
                </c:pt>
                <c:pt idx="2">
                  <c:v>16</c:v>
                </c:pt>
              </c:numCache>
            </c:numRef>
          </c:val>
          <c:extLst>
            <c:ext xmlns:c16="http://schemas.microsoft.com/office/drawing/2014/chart" uri="{C3380CC4-5D6E-409C-BE32-E72D297353CC}">
              <c16:uniqueId val="{00000006-3AC5-48FE-BC3D-B3C73398768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6674146123891376"/>
          <c:y val="0.35369162491052253"/>
          <c:w val="0.2867806883616672"/>
          <c:h val="0.292616750178954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How easy was it to find the information you wanted? </a:t>
            </a:r>
            <a:r>
              <a:rPr lang="en-US" sz="1862" b="0" i="0" u="none" strike="noStrike" baseline="0">
                <a:effectLst/>
              </a:rPr>
              <a:t>(N = 17)</a:t>
            </a:r>
            <a:r>
              <a:rPr lang="en-US"/>
              <a:t> </a:t>
            </a:r>
          </a:p>
          <a:p>
            <a:pPr>
              <a:defRPr/>
            </a:pP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How easy was it to find the information you wanted? 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3C-4C24-8DCE-2B7DE82E64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03C-4C24-8DCE-2B7DE82E64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03C-4C24-8DCE-2B7DE82E64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03C-4C24-8DCE-2B7DE82E641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03C-4C24-8DCE-2B7DE82E641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03C-4C24-8DCE-2B7DE82E6414}"/>
              </c:ext>
            </c:extLst>
          </c:dPt>
          <c:dLbls>
            <c:dLbl>
              <c:idx val="0"/>
              <c:layout>
                <c:manualLayout>
                  <c:x val="-0.14902568924025256"/>
                  <c:y val="0.17808751098889275"/>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fld id="{1FD5D9AE-B79F-4D16-B146-FE23CAE5D19C}" type="CATEGORYNAME">
                      <a:rPr lang="en-US" sz="2000" b="1">
                        <a:solidFill>
                          <a:schemeClr val="bg1"/>
                        </a:solidFill>
                      </a:rPr>
                      <a:pPr>
                        <a:defRPr sz="2000" b="1">
                          <a:solidFill>
                            <a:schemeClr val="bg1"/>
                          </a:solidFill>
                        </a:defRPr>
                      </a:pPr>
                      <a:t>[CATEGORY NAME]</a:t>
                    </a:fld>
                    <a:r>
                      <a:rPr lang="en-US" sz="2000" b="1" baseline="0">
                        <a:solidFill>
                          <a:schemeClr val="bg1"/>
                        </a:solidFill>
                      </a:rPr>
                      <a:t>
</a:t>
                    </a:r>
                    <a:fld id="{0FA767FA-8A0A-434E-92E4-8D0F0A75E7F1}" type="PERCENTAGE">
                      <a:rPr lang="en-US" sz="2000" b="1" baseline="0">
                        <a:solidFill>
                          <a:schemeClr val="bg1"/>
                        </a:solidFill>
                      </a:rPr>
                      <a:pPr>
                        <a:defRPr sz="2000" b="1">
                          <a:solidFill>
                            <a:schemeClr val="bg1"/>
                          </a:solidFill>
                        </a:defRPr>
                      </a:pPr>
                      <a:t>[PERCENTAGE]</a:t>
                    </a:fld>
                    <a:endParaRPr lang="en-US" sz="2000" b="1"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03C-4C24-8DCE-2B7DE82E6414}"/>
                </c:ext>
              </c:extLst>
            </c:dLbl>
            <c:dLbl>
              <c:idx val="1"/>
              <c:layout>
                <c:manualLayout>
                  <c:x val="-0.16244594641301954"/>
                  <c:y val="-0.1795401877952633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fld id="{DACB97A0-A1A5-47B7-BFCF-864A43E65621}" type="CATEGORYNAME">
                      <a:rPr lang="en-US" sz="2000" b="1">
                        <a:solidFill>
                          <a:schemeClr val="bg1"/>
                        </a:solidFill>
                      </a:rPr>
                      <a:pPr>
                        <a:defRPr sz="2000" b="1">
                          <a:solidFill>
                            <a:schemeClr val="bg1"/>
                          </a:solidFill>
                        </a:defRPr>
                      </a:pPr>
                      <a:t>[CATEGORY NAME]</a:t>
                    </a:fld>
                    <a:r>
                      <a:rPr lang="en-US" sz="2000" b="1" baseline="0">
                        <a:solidFill>
                          <a:schemeClr val="bg1"/>
                        </a:solidFill>
                      </a:rPr>
                      <a:t>
</a:t>
                    </a:r>
                    <a:fld id="{AF085E05-73BE-4FFC-B486-D5B47F51BAC9}" type="PERCENTAGE">
                      <a:rPr lang="en-US" sz="2000" b="1" baseline="0">
                        <a:solidFill>
                          <a:schemeClr val="bg1"/>
                        </a:solidFill>
                      </a:rPr>
                      <a:pPr>
                        <a:defRPr sz="2000" b="1">
                          <a:solidFill>
                            <a:schemeClr val="bg1"/>
                          </a:solidFill>
                        </a:defRPr>
                      </a:pPr>
                      <a:t>[PERCENTAGE]</a:t>
                    </a:fld>
                    <a:endParaRPr lang="en-US" sz="2000" b="1"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03C-4C24-8DCE-2B7DE82E6414}"/>
                </c:ext>
              </c:extLst>
            </c:dLbl>
            <c:dLbl>
              <c:idx val="2"/>
              <c:layout>
                <c:manualLayout>
                  <c:x val="0.19442855136016041"/>
                  <c:y val="-0.10544517779440801"/>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03C-4C24-8DCE-2B7DE82E641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Very easy</c:v>
                </c:pt>
                <c:pt idx="1">
                  <c:v>Moderately easy</c:v>
                </c:pt>
                <c:pt idx="2">
                  <c:v>Somewhat easy</c:v>
                </c:pt>
                <c:pt idx="3">
                  <c:v>Not very easy</c:v>
                </c:pt>
                <c:pt idx="4">
                  <c:v>Not easy at all</c:v>
                </c:pt>
                <c:pt idx="5">
                  <c:v>Unsure</c:v>
                </c:pt>
              </c:strCache>
            </c:strRef>
          </c:cat>
          <c:val>
            <c:numRef>
              <c:f>Sheet1!$B$2:$B$7</c:f>
              <c:numCache>
                <c:formatCode>General</c:formatCode>
                <c:ptCount val="6"/>
                <c:pt idx="0">
                  <c:v>23.5</c:v>
                </c:pt>
                <c:pt idx="1">
                  <c:v>29.4</c:v>
                </c:pt>
                <c:pt idx="2">
                  <c:v>29.4</c:v>
                </c:pt>
                <c:pt idx="3">
                  <c:v>5.9</c:v>
                </c:pt>
                <c:pt idx="4">
                  <c:v>5.9</c:v>
                </c:pt>
                <c:pt idx="5">
                  <c:v>5.9</c:v>
                </c:pt>
              </c:numCache>
            </c:numRef>
          </c:val>
          <c:extLst>
            <c:ext xmlns:c16="http://schemas.microsoft.com/office/drawing/2014/chart" uri="{C3380CC4-5D6E-409C-BE32-E72D297353CC}">
              <c16:uniqueId val="{0000000C-703C-4C24-8DCE-2B7DE82E641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Internet Access</c:v>
                </c:pt>
              </c:strCache>
            </c:strRef>
          </c:tx>
          <c:dPt>
            <c:idx val="0"/>
            <c:bubble3D val="0"/>
            <c:spPr>
              <a:solidFill>
                <a:srgbClr val="2E496C"/>
              </a:solidFill>
              <a:ln w="19050">
                <a:solidFill>
                  <a:schemeClr val="lt1"/>
                </a:solidFill>
              </a:ln>
              <a:effectLst/>
            </c:spPr>
            <c:extLst>
              <c:ext xmlns:c16="http://schemas.microsoft.com/office/drawing/2014/chart" uri="{C3380CC4-5D6E-409C-BE32-E72D297353CC}">
                <c16:uniqueId val="{00000001-86A7-4D45-A823-AE5C6B444F24}"/>
              </c:ext>
            </c:extLst>
          </c:dPt>
          <c:dPt>
            <c:idx val="1"/>
            <c:bubble3D val="0"/>
            <c:spPr>
              <a:solidFill>
                <a:srgbClr val="238DB5"/>
              </a:solidFill>
              <a:ln w="19050">
                <a:solidFill>
                  <a:schemeClr val="lt1"/>
                </a:solidFill>
              </a:ln>
              <a:effectLst/>
            </c:spPr>
            <c:extLst>
              <c:ext xmlns:c16="http://schemas.microsoft.com/office/drawing/2014/chart" uri="{C3380CC4-5D6E-409C-BE32-E72D297353CC}">
                <c16:uniqueId val="{00000003-86A7-4D45-A823-AE5C6B444F24}"/>
              </c:ext>
            </c:extLst>
          </c:dPt>
          <c:dPt>
            <c:idx val="2"/>
            <c:bubble3D val="0"/>
            <c:spPr>
              <a:solidFill>
                <a:srgbClr val="00C7DD"/>
              </a:solidFill>
              <a:ln w="19050">
                <a:solidFill>
                  <a:schemeClr val="lt1"/>
                </a:solidFill>
              </a:ln>
              <a:effectLst/>
            </c:spPr>
            <c:extLst>
              <c:ext xmlns:c16="http://schemas.microsoft.com/office/drawing/2014/chart" uri="{C3380CC4-5D6E-409C-BE32-E72D297353CC}">
                <c16:uniqueId val="{00000005-86A7-4D45-A823-AE5C6B444F24}"/>
              </c:ext>
            </c:extLst>
          </c:dPt>
          <c:dPt>
            <c:idx val="3"/>
            <c:bubble3D val="0"/>
            <c:spPr>
              <a:solidFill>
                <a:srgbClr val="FECE78"/>
              </a:solidFill>
              <a:ln w="19050">
                <a:solidFill>
                  <a:schemeClr val="lt1"/>
                </a:solidFill>
              </a:ln>
              <a:effectLst/>
            </c:spPr>
            <c:extLst>
              <c:ext xmlns:c16="http://schemas.microsoft.com/office/drawing/2014/chart" uri="{C3380CC4-5D6E-409C-BE32-E72D297353CC}">
                <c16:uniqueId val="{00000007-86A7-4D45-A823-AE5C6B444F24}"/>
              </c:ext>
            </c:extLst>
          </c:dPt>
          <c:dLbls>
            <c:dLbl>
              <c:idx val="0"/>
              <c:layout>
                <c:manualLayout>
                  <c:x val="-0.11968441120021722"/>
                  <c:y val="-0.15859357877497021"/>
                </c:manualLayout>
              </c:layout>
              <c:tx>
                <c:rich>
                  <a:bodyPr/>
                  <a:lstStyle/>
                  <a:p>
                    <a:fld id="{1E9428BE-E74F-4C61-9333-A5DA4689D5D0}" type="VALUE">
                      <a:rPr lang="en-US"/>
                      <a:pPr/>
                      <a:t>[VALUE]</a:t>
                    </a:fld>
                    <a:r>
                      <a:rPr lang="en-US"/>
                      <a:t> %</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A7-4D45-A823-AE5C6B444F2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entury Gothic" panose="020B0502020202020204" pitchFamily="34"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Smart phone</c:v>
                </c:pt>
                <c:pt idx="1">
                  <c:v>Laptop</c:v>
                </c:pt>
                <c:pt idx="2">
                  <c:v>Tablet</c:v>
                </c:pt>
                <c:pt idx="3">
                  <c:v>PC</c:v>
                </c:pt>
              </c:strCache>
            </c:strRef>
          </c:cat>
          <c:val>
            <c:numRef>
              <c:f>Sheet1!$B$2:$B$5</c:f>
              <c:numCache>
                <c:formatCode>General</c:formatCode>
                <c:ptCount val="4"/>
                <c:pt idx="0">
                  <c:v>77</c:v>
                </c:pt>
                <c:pt idx="1">
                  <c:v>10</c:v>
                </c:pt>
                <c:pt idx="2">
                  <c:v>7</c:v>
                </c:pt>
                <c:pt idx="3">
                  <c:v>6</c:v>
                </c:pt>
              </c:numCache>
            </c:numRef>
          </c:val>
          <c:extLst>
            <c:ext xmlns:c16="http://schemas.microsoft.com/office/drawing/2014/chart" uri="{C3380CC4-5D6E-409C-BE32-E72D297353CC}">
              <c16:uniqueId val="{00000008-86A7-4D45-A823-AE5C6B444F2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baseline="0"/>
              <a:t>N </a:t>
            </a:r>
            <a:r>
              <a:rPr lang="en-US" sz="2000" b="1"/>
              <a:t>= 131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Other</c:v>
                </c:pt>
                <c:pt idx="1">
                  <c:v>Father</c:v>
                </c:pt>
                <c:pt idx="2">
                  <c:v>Sister</c:v>
                </c:pt>
                <c:pt idx="3">
                  <c:v>Wife</c:v>
                </c:pt>
                <c:pt idx="4">
                  <c:v>Brother</c:v>
                </c:pt>
                <c:pt idx="5">
                  <c:v>Mother</c:v>
                </c:pt>
                <c:pt idx="6">
                  <c:v>Friend</c:v>
                </c:pt>
                <c:pt idx="7">
                  <c:v>Husband</c:v>
                </c:pt>
                <c:pt idx="8">
                  <c:v>Partner</c:v>
                </c:pt>
                <c:pt idx="9">
                  <c:v>Daughter</c:v>
                </c:pt>
                <c:pt idx="10">
                  <c:v>Son</c:v>
                </c:pt>
              </c:strCache>
            </c:strRef>
          </c:cat>
          <c:val>
            <c:numRef>
              <c:f>Sheet1!$B$2:$B$12</c:f>
              <c:numCache>
                <c:formatCode>General</c:formatCode>
                <c:ptCount val="11"/>
                <c:pt idx="0">
                  <c:v>16</c:v>
                </c:pt>
                <c:pt idx="1">
                  <c:v>0.8</c:v>
                </c:pt>
                <c:pt idx="2">
                  <c:v>1.5</c:v>
                </c:pt>
                <c:pt idx="3">
                  <c:v>2.2999999999999998</c:v>
                </c:pt>
                <c:pt idx="4">
                  <c:v>6.9</c:v>
                </c:pt>
                <c:pt idx="5">
                  <c:v>6.9</c:v>
                </c:pt>
                <c:pt idx="6">
                  <c:v>7.6</c:v>
                </c:pt>
                <c:pt idx="7">
                  <c:v>7.6</c:v>
                </c:pt>
                <c:pt idx="8">
                  <c:v>12.2</c:v>
                </c:pt>
                <c:pt idx="9">
                  <c:v>12.2</c:v>
                </c:pt>
                <c:pt idx="10">
                  <c:v>26</c:v>
                </c:pt>
              </c:numCache>
            </c:numRef>
          </c:val>
          <c:extLst>
            <c:ext xmlns:c16="http://schemas.microsoft.com/office/drawing/2014/chart" uri="{C3380CC4-5D6E-409C-BE32-E72D297353CC}">
              <c16:uniqueId val="{00000000-4A22-41A6-848B-A6CD87F6A6C5}"/>
            </c:ext>
          </c:extLst>
        </c:ser>
        <c:dLbls>
          <c:dLblPos val="outEnd"/>
          <c:showLegendKey val="0"/>
          <c:showVal val="1"/>
          <c:showCatName val="0"/>
          <c:showSerName val="0"/>
          <c:showPercent val="0"/>
          <c:showBubbleSize val="0"/>
        </c:dLbls>
        <c:gapWidth val="182"/>
        <c:axId val="799834160"/>
        <c:axId val="799836128"/>
      </c:barChart>
      <c:catAx>
        <c:axId val="799834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799836128"/>
        <c:crosses val="autoZero"/>
        <c:auto val="1"/>
        <c:lblAlgn val="ctr"/>
        <c:lblOffset val="100"/>
        <c:noMultiLvlLbl val="0"/>
      </c:catAx>
      <c:valAx>
        <c:axId val="799836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83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AU"/>
              <a:t>N = 131</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Other</c:v>
                </c:pt>
                <c:pt idx="1">
                  <c:v>Ecstasy</c:v>
                </c:pt>
                <c:pt idx="2">
                  <c:v>Heroin</c:v>
                </c:pt>
                <c:pt idx="3">
                  <c:v>Prescription Opiates </c:v>
                </c:pt>
                <c:pt idx="4">
                  <c:v>Cannabis/Marijuana </c:v>
                </c:pt>
                <c:pt idx="5">
                  <c:v>Alcohol</c:v>
                </c:pt>
                <c:pt idx="6">
                  <c:v>Crystal Methamphetamine/Ice</c:v>
                </c:pt>
              </c:strCache>
            </c:strRef>
          </c:cat>
          <c:val>
            <c:numRef>
              <c:f>Sheet1!$B$2:$B$8</c:f>
              <c:numCache>
                <c:formatCode>General</c:formatCode>
                <c:ptCount val="7"/>
                <c:pt idx="0">
                  <c:v>4.5999999999999996</c:v>
                </c:pt>
                <c:pt idx="1">
                  <c:v>0.8</c:v>
                </c:pt>
                <c:pt idx="2">
                  <c:v>3.1</c:v>
                </c:pt>
                <c:pt idx="3">
                  <c:v>3.1</c:v>
                </c:pt>
                <c:pt idx="4">
                  <c:v>9.1999999999999993</c:v>
                </c:pt>
                <c:pt idx="5">
                  <c:v>30.5</c:v>
                </c:pt>
                <c:pt idx="6">
                  <c:v>48.9</c:v>
                </c:pt>
              </c:numCache>
            </c:numRef>
          </c:val>
          <c:extLst>
            <c:ext xmlns:c16="http://schemas.microsoft.com/office/drawing/2014/chart" uri="{C3380CC4-5D6E-409C-BE32-E72D297353CC}">
              <c16:uniqueId val="{00000000-458D-4D9D-B70F-E0DC035B23C1}"/>
            </c:ext>
          </c:extLst>
        </c:ser>
        <c:dLbls>
          <c:dLblPos val="outEnd"/>
          <c:showLegendKey val="0"/>
          <c:showVal val="1"/>
          <c:showCatName val="0"/>
          <c:showSerName val="0"/>
          <c:showPercent val="0"/>
          <c:showBubbleSize val="0"/>
        </c:dLbls>
        <c:gapWidth val="182"/>
        <c:axId val="799834160"/>
        <c:axId val="799836128"/>
      </c:barChart>
      <c:catAx>
        <c:axId val="799834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99836128"/>
        <c:crosses val="autoZero"/>
        <c:auto val="1"/>
        <c:lblAlgn val="ctr"/>
        <c:lblOffset val="100"/>
        <c:noMultiLvlLbl val="0"/>
      </c:catAx>
      <c:valAx>
        <c:axId val="799836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9983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2000"/>
              <a:t>Symptoms (n = 131)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Sheet1!$B$9</c:f>
              <c:strCache>
                <c:ptCount val="1"/>
                <c:pt idx="0">
                  <c:v>Never %</c:v>
                </c:pt>
              </c:strCache>
            </c:strRef>
          </c:tx>
          <c:spPr>
            <a:solidFill>
              <a:schemeClr val="accent1"/>
            </a:solidFill>
            <a:ln>
              <a:noFill/>
            </a:ln>
            <a:effectLst/>
          </c:spPr>
          <c:invertIfNegative val="0"/>
          <c:cat>
            <c:strRef>
              <c:f>Sheet1!$A$10:$A$15</c:f>
              <c:strCache>
                <c:ptCount val="6"/>
                <c:pt idx="0">
                  <c:v>Worrying?</c:v>
                </c:pt>
                <c:pt idx="1">
                  <c:v>Being irritable?</c:v>
                </c:pt>
                <c:pt idx="2">
                  <c:v>Had thoughts you could not push out of your mind?</c:v>
                </c:pt>
                <c:pt idx="3">
                  <c:v>Had parts of the body feel weak?</c:v>
                </c:pt>
                <c:pt idx="4">
                  <c:v>Cannot concentrate?</c:v>
                </c:pt>
                <c:pt idx="5">
                  <c:v>Awakening early and not being able to fall asleep again?</c:v>
                </c:pt>
              </c:strCache>
            </c:strRef>
          </c:cat>
          <c:val>
            <c:numRef>
              <c:f>Sheet1!$B$10:$B$15</c:f>
              <c:numCache>
                <c:formatCode>General</c:formatCode>
                <c:ptCount val="6"/>
                <c:pt idx="0">
                  <c:v>3.8</c:v>
                </c:pt>
                <c:pt idx="1">
                  <c:v>6.1</c:v>
                </c:pt>
                <c:pt idx="2">
                  <c:v>13</c:v>
                </c:pt>
                <c:pt idx="3">
                  <c:v>34.4</c:v>
                </c:pt>
                <c:pt idx="4">
                  <c:v>13</c:v>
                </c:pt>
                <c:pt idx="5">
                  <c:v>12.2</c:v>
                </c:pt>
              </c:numCache>
            </c:numRef>
          </c:val>
          <c:extLst>
            <c:ext xmlns:c16="http://schemas.microsoft.com/office/drawing/2014/chart" uri="{C3380CC4-5D6E-409C-BE32-E72D297353CC}">
              <c16:uniqueId val="{00000000-5CF6-4465-BBA4-F40B9E6761AC}"/>
            </c:ext>
          </c:extLst>
        </c:ser>
        <c:ser>
          <c:idx val="1"/>
          <c:order val="1"/>
          <c:tx>
            <c:strRef>
              <c:f>Sheet1!$C$9</c:f>
              <c:strCache>
                <c:ptCount val="1"/>
                <c:pt idx="0">
                  <c:v>Sometimes %</c:v>
                </c:pt>
              </c:strCache>
            </c:strRef>
          </c:tx>
          <c:spPr>
            <a:solidFill>
              <a:schemeClr val="accent2"/>
            </a:solidFill>
            <a:ln>
              <a:noFill/>
            </a:ln>
            <a:effectLst/>
          </c:spPr>
          <c:invertIfNegative val="0"/>
          <c:cat>
            <c:strRef>
              <c:f>Sheet1!$A$10:$A$15</c:f>
              <c:strCache>
                <c:ptCount val="6"/>
                <c:pt idx="0">
                  <c:v>Worrying?</c:v>
                </c:pt>
                <c:pt idx="1">
                  <c:v>Being irritable?</c:v>
                </c:pt>
                <c:pt idx="2">
                  <c:v>Had thoughts you could not push out of your mind?</c:v>
                </c:pt>
                <c:pt idx="3">
                  <c:v>Had parts of the body feel weak?</c:v>
                </c:pt>
                <c:pt idx="4">
                  <c:v>Cannot concentrate?</c:v>
                </c:pt>
                <c:pt idx="5">
                  <c:v>Awakening early and not being able to fall asleep again?</c:v>
                </c:pt>
              </c:strCache>
            </c:strRef>
          </c:cat>
          <c:val>
            <c:numRef>
              <c:f>Sheet1!$C$10:$C$15</c:f>
              <c:numCache>
                <c:formatCode>General</c:formatCode>
                <c:ptCount val="6"/>
                <c:pt idx="0">
                  <c:v>25.2</c:v>
                </c:pt>
                <c:pt idx="1">
                  <c:v>61.1</c:v>
                </c:pt>
                <c:pt idx="2">
                  <c:v>41.2</c:v>
                </c:pt>
                <c:pt idx="3">
                  <c:v>48.9</c:v>
                </c:pt>
                <c:pt idx="4">
                  <c:v>58.8</c:v>
                </c:pt>
                <c:pt idx="5">
                  <c:v>44.3</c:v>
                </c:pt>
              </c:numCache>
            </c:numRef>
          </c:val>
          <c:extLst>
            <c:ext xmlns:c16="http://schemas.microsoft.com/office/drawing/2014/chart" uri="{C3380CC4-5D6E-409C-BE32-E72D297353CC}">
              <c16:uniqueId val="{00000001-5CF6-4465-BBA4-F40B9E6761AC}"/>
            </c:ext>
          </c:extLst>
        </c:ser>
        <c:ser>
          <c:idx val="2"/>
          <c:order val="2"/>
          <c:tx>
            <c:strRef>
              <c:f>Sheet1!$D$9</c:f>
              <c:strCache>
                <c:ptCount val="1"/>
                <c:pt idx="0">
                  <c:v>Often %</c:v>
                </c:pt>
              </c:strCache>
            </c:strRef>
          </c:tx>
          <c:spPr>
            <a:solidFill>
              <a:schemeClr val="accent3"/>
            </a:solidFill>
            <a:ln>
              <a:noFill/>
            </a:ln>
            <a:effectLst/>
          </c:spPr>
          <c:invertIfNegative val="0"/>
          <c:cat>
            <c:strRef>
              <c:f>Sheet1!$A$10:$A$15</c:f>
              <c:strCache>
                <c:ptCount val="6"/>
                <c:pt idx="0">
                  <c:v>Worrying?</c:v>
                </c:pt>
                <c:pt idx="1">
                  <c:v>Being irritable?</c:v>
                </c:pt>
                <c:pt idx="2">
                  <c:v>Had thoughts you could not push out of your mind?</c:v>
                </c:pt>
                <c:pt idx="3">
                  <c:v>Had parts of the body feel weak?</c:v>
                </c:pt>
                <c:pt idx="4">
                  <c:v>Cannot concentrate?</c:v>
                </c:pt>
                <c:pt idx="5">
                  <c:v>Awakening early and not being able to fall asleep again?</c:v>
                </c:pt>
              </c:strCache>
            </c:strRef>
          </c:cat>
          <c:val>
            <c:numRef>
              <c:f>Sheet1!$D$10:$D$15</c:f>
              <c:numCache>
                <c:formatCode>General</c:formatCode>
                <c:ptCount val="6"/>
                <c:pt idx="0">
                  <c:v>71</c:v>
                </c:pt>
                <c:pt idx="1">
                  <c:v>32.799999999999997</c:v>
                </c:pt>
                <c:pt idx="2">
                  <c:v>45.8</c:v>
                </c:pt>
                <c:pt idx="3">
                  <c:v>16.8</c:v>
                </c:pt>
                <c:pt idx="4">
                  <c:v>28.2</c:v>
                </c:pt>
                <c:pt idx="5">
                  <c:v>43.5</c:v>
                </c:pt>
              </c:numCache>
            </c:numRef>
          </c:val>
          <c:extLst>
            <c:ext xmlns:c16="http://schemas.microsoft.com/office/drawing/2014/chart" uri="{C3380CC4-5D6E-409C-BE32-E72D297353CC}">
              <c16:uniqueId val="{00000002-5CF6-4465-BBA4-F40B9E6761AC}"/>
            </c:ext>
          </c:extLst>
        </c:ser>
        <c:dLbls>
          <c:showLegendKey val="0"/>
          <c:showVal val="0"/>
          <c:showCatName val="0"/>
          <c:showSerName val="0"/>
          <c:showPercent val="0"/>
          <c:showBubbleSize val="0"/>
        </c:dLbls>
        <c:gapWidth val="150"/>
        <c:overlap val="100"/>
        <c:axId val="1616526400"/>
        <c:axId val="1616505280"/>
      </c:barChart>
      <c:catAx>
        <c:axId val="1616526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16505280"/>
        <c:crosses val="autoZero"/>
        <c:auto val="1"/>
        <c:lblAlgn val="ctr"/>
        <c:lblOffset val="100"/>
        <c:noMultiLvlLbl val="0"/>
      </c:catAx>
      <c:valAx>
        <c:axId val="1616505280"/>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6526400"/>
        <c:crosses val="autoZero"/>
        <c:crossBetween val="between"/>
      </c:valAx>
      <c:spPr>
        <a:noFill/>
        <a:ln>
          <a:noFill/>
        </a:ln>
        <a:effectLst/>
      </c:spPr>
    </c:plotArea>
    <c:legend>
      <c:legendPos val="b"/>
      <c:layout>
        <c:manualLayout>
          <c:xMode val="edge"/>
          <c:yMode val="edge"/>
          <c:x val="0.30793761428853644"/>
          <c:y val="0.93960102421747071"/>
          <c:w val="0.37769158684409138"/>
          <c:h val="6.039897578252925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2000"/>
              <a:t>Impact (n = 131)</a:t>
            </a:r>
            <a:endParaRPr lang="en-AU" sz="18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barChart>
        <c:barDir val="bar"/>
        <c:grouping val="stacked"/>
        <c:varyColors val="0"/>
        <c:ser>
          <c:idx val="0"/>
          <c:order val="0"/>
          <c:tx>
            <c:strRef>
              <c:f>Sheet1!$B$1:$B$2</c:f>
              <c:strCache>
                <c:ptCount val="2"/>
                <c:pt idx="0">
                  <c:v>Never %</c:v>
                </c:pt>
              </c:strCache>
            </c:strRef>
          </c:tx>
          <c:spPr>
            <a:solidFill>
              <a:schemeClr val="accent1"/>
            </a:solidFill>
            <a:ln>
              <a:noFill/>
            </a:ln>
            <a:effectLst/>
          </c:spPr>
          <c:invertIfNegative val="0"/>
          <c:cat>
            <c:strRef>
              <c:f>Sheet1!$A$3:$A$8</c:f>
              <c:strCache>
                <c:ptCount val="6"/>
                <c:pt idx="0">
                  <c:v>Have the family’s finances been affected?</c:v>
                </c:pt>
                <c:pt idx="1">
                  <c:v>Does [loved one]’s alcohol and/or other drug use get in the way of your social life?</c:v>
                </c:pt>
                <c:pt idx="2">
                  <c:v>Are you worried that [loved one] has neglected their appearance or self-care?</c:v>
                </c:pt>
                <c:pt idx="3">
                  <c:v>Has [loved  one] picked quarrels (or fights/arguments) with you?</c:v>
                </c:pt>
                <c:pt idx="4">
                  <c:v>Has [loved one] sometimes threatened you?</c:v>
                </c:pt>
                <c:pt idx="5">
                  <c:v>Has [loved one] upset family or social occasions?</c:v>
                </c:pt>
              </c:strCache>
            </c:strRef>
          </c:cat>
          <c:val>
            <c:numRef>
              <c:f>Sheet1!$B$3:$B$8</c:f>
              <c:numCache>
                <c:formatCode>General</c:formatCode>
                <c:ptCount val="6"/>
                <c:pt idx="0">
                  <c:v>20.6</c:v>
                </c:pt>
                <c:pt idx="1">
                  <c:v>13</c:v>
                </c:pt>
                <c:pt idx="2">
                  <c:v>10.7</c:v>
                </c:pt>
                <c:pt idx="3">
                  <c:v>9.1999999999999993</c:v>
                </c:pt>
                <c:pt idx="4">
                  <c:v>45.8</c:v>
                </c:pt>
                <c:pt idx="5">
                  <c:v>13.7</c:v>
                </c:pt>
              </c:numCache>
            </c:numRef>
          </c:val>
          <c:extLst>
            <c:ext xmlns:c16="http://schemas.microsoft.com/office/drawing/2014/chart" uri="{C3380CC4-5D6E-409C-BE32-E72D297353CC}">
              <c16:uniqueId val="{00000000-141A-4A8E-A933-E307A0FCD6D9}"/>
            </c:ext>
          </c:extLst>
        </c:ser>
        <c:ser>
          <c:idx val="1"/>
          <c:order val="1"/>
          <c:tx>
            <c:strRef>
              <c:f>Sheet1!$C$1:$C$2</c:f>
              <c:strCache>
                <c:ptCount val="2"/>
                <c:pt idx="0">
                  <c:v>Once or Twice %</c:v>
                </c:pt>
              </c:strCache>
            </c:strRef>
          </c:tx>
          <c:spPr>
            <a:solidFill>
              <a:schemeClr val="accent2"/>
            </a:solidFill>
            <a:ln>
              <a:noFill/>
            </a:ln>
            <a:effectLst/>
          </c:spPr>
          <c:invertIfNegative val="0"/>
          <c:cat>
            <c:strRef>
              <c:f>Sheet1!$A$3:$A$8</c:f>
              <c:strCache>
                <c:ptCount val="6"/>
                <c:pt idx="0">
                  <c:v>Have the family’s finances been affected?</c:v>
                </c:pt>
                <c:pt idx="1">
                  <c:v>Does [loved one]’s alcohol and/or other drug use get in the way of your social life?</c:v>
                </c:pt>
                <c:pt idx="2">
                  <c:v>Are you worried that [loved one] has neglected their appearance or self-care?</c:v>
                </c:pt>
                <c:pt idx="3">
                  <c:v>Has [loved  one] picked quarrels (or fights/arguments) with you?</c:v>
                </c:pt>
                <c:pt idx="4">
                  <c:v>Has [loved one] sometimes threatened you?</c:v>
                </c:pt>
                <c:pt idx="5">
                  <c:v>Has [loved one] upset family or social occasions?</c:v>
                </c:pt>
              </c:strCache>
            </c:strRef>
          </c:cat>
          <c:val>
            <c:numRef>
              <c:f>Sheet1!$C$3:$C$8</c:f>
              <c:numCache>
                <c:formatCode>General</c:formatCode>
                <c:ptCount val="6"/>
                <c:pt idx="0">
                  <c:v>11.5</c:v>
                </c:pt>
                <c:pt idx="1">
                  <c:v>11.5</c:v>
                </c:pt>
                <c:pt idx="2">
                  <c:v>9.9</c:v>
                </c:pt>
                <c:pt idx="3">
                  <c:v>17.600000000000001</c:v>
                </c:pt>
                <c:pt idx="4">
                  <c:v>19.8</c:v>
                </c:pt>
                <c:pt idx="5">
                  <c:v>24.4</c:v>
                </c:pt>
              </c:numCache>
            </c:numRef>
          </c:val>
          <c:extLst>
            <c:ext xmlns:c16="http://schemas.microsoft.com/office/drawing/2014/chart" uri="{C3380CC4-5D6E-409C-BE32-E72D297353CC}">
              <c16:uniqueId val="{00000001-141A-4A8E-A933-E307A0FCD6D9}"/>
            </c:ext>
          </c:extLst>
        </c:ser>
        <c:ser>
          <c:idx val="2"/>
          <c:order val="2"/>
          <c:tx>
            <c:strRef>
              <c:f>Sheet1!$D$1:$D$2</c:f>
              <c:strCache>
                <c:ptCount val="2"/>
                <c:pt idx="0">
                  <c:v>Sometimes %</c:v>
                </c:pt>
              </c:strCache>
            </c:strRef>
          </c:tx>
          <c:spPr>
            <a:solidFill>
              <a:schemeClr val="accent3"/>
            </a:solidFill>
            <a:ln>
              <a:noFill/>
            </a:ln>
            <a:effectLst/>
          </c:spPr>
          <c:invertIfNegative val="0"/>
          <c:cat>
            <c:strRef>
              <c:f>Sheet1!$A$3:$A$8</c:f>
              <c:strCache>
                <c:ptCount val="6"/>
                <c:pt idx="0">
                  <c:v>Have the family’s finances been affected?</c:v>
                </c:pt>
                <c:pt idx="1">
                  <c:v>Does [loved one]’s alcohol and/or other drug use get in the way of your social life?</c:v>
                </c:pt>
                <c:pt idx="2">
                  <c:v>Are you worried that [loved one] has neglected their appearance or self-care?</c:v>
                </c:pt>
                <c:pt idx="3">
                  <c:v>Has [loved  one] picked quarrels (or fights/arguments) with you?</c:v>
                </c:pt>
                <c:pt idx="4">
                  <c:v>Has [loved one] sometimes threatened you?</c:v>
                </c:pt>
                <c:pt idx="5">
                  <c:v>Has [loved one] upset family or social occasions?</c:v>
                </c:pt>
              </c:strCache>
            </c:strRef>
          </c:cat>
          <c:val>
            <c:numRef>
              <c:f>Sheet1!$D$3:$D$8</c:f>
              <c:numCache>
                <c:formatCode>General</c:formatCode>
                <c:ptCount val="6"/>
                <c:pt idx="0">
                  <c:v>26</c:v>
                </c:pt>
                <c:pt idx="1">
                  <c:v>39.700000000000003</c:v>
                </c:pt>
                <c:pt idx="2">
                  <c:v>37.4</c:v>
                </c:pt>
                <c:pt idx="3">
                  <c:v>32.1</c:v>
                </c:pt>
                <c:pt idx="4">
                  <c:v>18.3</c:v>
                </c:pt>
                <c:pt idx="5">
                  <c:v>32.1</c:v>
                </c:pt>
              </c:numCache>
            </c:numRef>
          </c:val>
          <c:extLst>
            <c:ext xmlns:c16="http://schemas.microsoft.com/office/drawing/2014/chart" uri="{C3380CC4-5D6E-409C-BE32-E72D297353CC}">
              <c16:uniqueId val="{00000002-141A-4A8E-A933-E307A0FCD6D9}"/>
            </c:ext>
          </c:extLst>
        </c:ser>
        <c:ser>
          <c:idx val="3"/>
          <c:order val="3"/>
          <c:tx>
            <c:strRef>
              <c:f>Sheet1!$E$1:$E$2</c:f>
              <c:strCache>
                <c:ptCount val="2"/>
                <c:pt idx="0">
                  <c:v>Often %</c:v>
                </c:pt>
              </c:strCache>
            </c:strRef>
          </c:tx>
          <c:spPr>
            <a:solidFill>
              <a:schemeClr val="accent4"/>
            </a:solidFill>
            <a:ln>
              <a:noFill/>
            </a:ln>
            <a:effectLst/>
          </c:spPr>
          <c:invertIfNegative val="0"/>
          <c:cat>
            <c:strRef>
              <c:f>Sheet1!$A$3:$A$8</c:f>
              <c:strCache>
                <c:ptCount val="6"/>
                <c:pt idx="0">
                  <c:v>Have the family’s finances been affected?</c:v>
                </c:pt>
                <c:pt idx="1">
                  <c:v>Does [loved one]’s alcohol and/or other drug use get in the way of your social life?</c:v>
                </c:pt>
                <c:pt idx="2">
                  <c:v>Are you worried that [loved one] has neglected their appearance or self-care?</c:v>
                </c:pt>
                <c:pt idx="3">
                  <c:v>Has [loved  one] picked quarrels (or fights/arguments) with you?</c:v>
                </c:pt>
                <c:pt idx="4">
                  <c:v>Has [loved one] sometimes threatened you?</c:v>
                </c:pt>
                <c:pt idx="5">
                  <c:v>Has [loved one] upset family or social occasions?</c:v>
                </c:pt>
              </c:strCache>
            </c:strRef>
          </c:cat>
          <c:val>
            <c:numRef>
              <c:f>Sheet1!$E$3:$E$8</c:f>
              <c:numCache>
                <c:formatCode>General</c:formatCode>
                <c:ptCount val="6"/>
                <c:pt idx="0">
                  <c:v>42</c:v>
                </c:pt>
                <c:pt idx="1">
                  <c:v>35.9</c:v>
                </c:pt>
                <c:pt idx="2">
                  <c:v>42</c:v>
                </c:pt>
                <c:pt idx="3">
                  <c:v>41.2</c:v>
                </c:pt>
                <c:pt idx="4">
                  <c:v>16</c:v>
                </c:pt>
                <c:pt idx="5">
                  <c:v>29.8</c:v>
                </c:pt>
              </c:numCache>
            </c:numRef>
          </c:val>
          <c:extLst>
            <c:ext xmlns:c16="http://schemas.microsoft.com/office/drawing/2014/chart" uri="{C3380CC4-5D6E-409C-BE32-E72D297353CC}">
              <c16:uniqueId val="{00000003-141A-4A8E-A933-E307A0FCD6D9}"/>
            </c:ext>
          </c:extLst>
        </c:ser>
        <c:dLbls>
          <c:showLegendKey val="0"/>
          <c:showVal val="0"/>
          <c:showCatName val="0"/>
          <c:showSerName val="0"/>
          <c:showPercent val="0"/>
          <c:showBubbleSize val="0"/>
        </c:dLbls>
        <c:gapWidth val="150"/>
        <c:overlap val="100"/>
        <c:axId val="1402389136"/>
        <c:axId val="1402396336"/>
      </c:barChart>
      <c:catAx>
        <c:axId val="1402389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02396336"/>
        <c:crosses val="autoZero"/>
        <c:auto val="1"/>
        <c:lblAlgn val="ctr"/>
        <c:lblOffset val="100"/>
        <c:noMultiLvlLbl val="0"/>
      </c:catAx>
      <c:valAx>
        <c:axId val="140239633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38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2000"/>
              <a:t>Helpful Informal Support (n=131)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Sheet1!$B$32</c:f>
              <c:strCache>
                <c:ptCount val="1"/>
                <c:pt idx="0">
                  <c:v>Never %</c:v>
                </c:pt>
              </c:strCache>
            </c:strRef>
          </c:tx>
          <c:spPr>
            <a:solidFill>
              <a:schemeClr val="accent1"/>
            </a:solidFill>
            <a:ln>
              <a:noFill/>
            </a:ln>
            <a:effectLst/>
          </c:spPr>
          <c:invertIfNegative val="0"/>
          <c:cat>
            <c:strRef>
              <c:f>Sheet1!$A$33:$A$35</c:f>
              <c:strCache>
                <c:ptCount val="3"/>
                <c:pt idx="0">
                  <c:v>Friends/relations have listened to me when I have talked about my feelings.</c:v>
                </c:pt>
                <c:pt idx="1">
                  <c:v>Friends/relations have been there for me.</c:v>
                </c:pt>
                <c:pt idx="2">
                  <c:v>Friends/relations have talked to me about [loved one] and listened to what I have to say.</c:v>
                </c:pt>
              </c:strCache>
            </c:strRef>
          </c:cat>
          <c:val>
            <c:numRef>
              <c:f>Sheet1!$B$33:$B$35</c:f>
              <c:numCache>
                <c:formatCode>General</c:formatCode>
                <c:ptCount val="3"/>
                <c:pt idx="0">
                  <c:v>10.7</c:v>
                </c:pt>
                <c:pt idx="1">
                  <c:v>9.9</c:v>
                </c:pt>
                <c:pt idx="2">
                  <c:v>9.1999999999999993</c:v>
                </c:pt>
              </c:numCache>
            </c:numRef>
          </c:val>
          <c:extLst>
            <c:ext xmlns:c16="http://schemas.microsoft.com/office/drawing/2014/chart" uri="{C3380CC4-5D6E-409C-BE32-E72D297353CC}">
              <c16:uniqueId val="{00000000-4F2F-4853-8CE9-457105299E73}"/>
            </c:ext>
          </c:extLst>
        </c:ser>
        <c:ser>
          <c:idx val="1"/>
          <c:order val="1"/>
          <c:tx>
            <c:strRef>
              <c:f>Sheet1!$C$32</c:f>
              <c:strCache>
                <c:ptCount val="1"/>
                <c:pt idx="0">
                  <c:v>Once or Twice %</c:v>
                </c:pt>
              </c:strCache>
            </c:strRef>
          </c:tx>
          <c:spPr>
            <a:solidFill>
              <a:schemeClr val="accent2"/>
            </a:solidFill>
            <a:ln>
              <a:noFill/>
            </a:ln>
            <a:effectLst/>
          </c:spPr>
          <c:invertIfNegative val="0"/>
          <c:cat>
            <c:strRef>
              <c:f>Sheet1!$A$33:$A$35</c:f>
              <c:strCache>
                <c:ptCount val="3"/>
                <c:pt idx="0">
                  <c:v>Friends/relations have listened to me when I have talked about my feelings.</c:v>
                </c:pt>
                <c:pt idx="1">
                  <c:v>Friends/relations have been there for me.</c:v>
                </c:pt>
                <c:pt idx="2">
                  <c:v>Friends/relations have talked to me about [loved one] and listened to what I have to say.</c:v>
                </c:pt>
              </c:strCache>
            </c:strRef>
          </c:cat>
          <c:val>
            <c:numRef>
              <c:f>Sheet1!$C$33:$C$35</c:f>
              <c:numCache>
                <c:formatCode>General</c:formatCode>
                <c:ptCount val="3"/>
                <c:pt idx="0">
                  <c:v>25.2</c:v>
                </c:pt>
                <c:pt idx="1">
                  <c:v>26.7</c:v>
                </c:pt>
                <c:pt idx="2">
                  <c:v>28.2</c:v>
                </c:pt>
              </c:numCache>
            </c:numRef>
          </c:val>
          <c:extLst>
            <c:ext xmlns:c16="http://schemas.microsoft.com/office/drawing/2014/chart" uri="{C3380CC4-5D6E-409C-BE32-E72D297353CC}">
              <c16:uniqueId val="{00000001-4F2F-4853-8CE9-457105299E73}"/>
            </c:ext>
          </c:extLst>
        </c:ser>
        <c:ser>
          <c:idx val="2"/>
          <c:order val="2"/>
          <c:tx>
            <c:strRef>
              <c:f>Sheet1!$D$32</c:f>
              <c:strCache>
                <c:ptCount val="1"/>
                <c:pt idx="0">
                  <c:v>Sometimes %</c:v>
                </c:pt>
              </c:strCache>
            </c:strRef>
          </c:tx>
          <c:spPr>
            <a:solidFill>
              <a:schemeClr val="accent3"/>
            </a:solidFill>
            <a:ln>
              <a:noFill/>
            </a:ln>
            <a:effectLst/>
          </c:spPr>
          <c:invertIfNegative val="0"/>
          <c:cat>
            <c:strRef>
              <c:f>Sheet1!$A$33:$A$35</c:f>
              <c:strCache>
                <c:ptCount val="3"/>
                <c:pt idx="0">
                  <c:v>Friends/relations have listened to me when I have talked about my feelings.</c:v>
                </c:pt>
                <c:pt idx="1">
                  <c:v>Friends/relations have been there for me.</c:v>
                </c:pt>
                <c:pt idx="2">
                  <c:v>Friends/relations have talked to me about [loved one] and listened to what I have to say.</c:v>
                </c:pt>
              </c:strCache>
            </c:strRef>
          </c:cat>
          <c:val>
            <c:numRef>
              <c:f>Sheet1!$D$33:$D$35</c:f>
              <c:numCache>
                <c:formatCode>General</c:formatCode>
                <c:ptCount val="3"/>
                <c:pt idx="0">
                  <c:v>33.6</c:v>
                </c:pt>
                <c:pt idx="1">
                  <c:v>30.5</c:v>
                </c:pt>
                <c:pt idx="2">
                  <c:v>29.8</c:v>
                </c:pt>
              </c:numCache>
            </c:numRef>
          </c:val>
          <c:extLst>
            <c:ext xmlns:c16="http://schemas.microsoft.com/office/drawing/2014/chart" uri="{C3380CC4-5D6E-409C-BE32-E72D297353CC}">
              <c16:uniqueId val="{00000002-4F2F-4853-8CE9-457105299E73}"/>
            </c:ext>
          </c:extLst>
        </c:ser>
        <c:ser>
          <c:idx val="3"/>
          <c:order val="3"/>
          <c:tx>
            <c:strRef>
              <c:f>Sheet1!$E$32</c:f>
              <c:strCache>
                <c:ptCount val="1"/>
                <c:pt idx="0">
                  <c:v>Often %</c:v>
                </c:pt>
              </c:strCache>
            </c:strRef>
          </c:tx>
          <c:spPr>
            <a:solidFill>
              <a:schemeClr val="accent4"/>
            </a:solidFill>
            <a:ln>
              <a:noFill/>
            </a:ln>
            <a:effectLst/>
          </c:spPr>
          <c:invertIfNegative val="0"/>
          <c:cat>
            <c:strRef>
              <c:f>Sheet1!$A$33:$A$35</c:f>
              <c:strCache>
                <c:ptCount val="3"/>
                <c:pt idx="0">
                  <c:v>Friends/relations have listened to me when I have talked about my feelings.</c:v>
                </c:pt>
                <c:pt idx="1">
                  <c:v>Friends/relations have been there for me.</c:v>
                </c:pt>
                <c:pt idx="2">
                  <c:v>Friends/relations have talked to me about [loved one] and listened to what I have to say.</c:v>
                </c:pt>
              </c:strCache>
            </c:strRef>
          </c:cat>
          <c:val>
            <c:numRef>
              <c:f>Sheet1!$E$33:$E$35</c:f>
              <c:numCache>
                <c:formatCode>General</c:formatCode>
                <c:ptCount val="3"/>
                <c:pt idx="0">
                  <c:v>30.5</c:v>
                </c:pt>
                <c:pt idx="1">
                  <c:v>32.799999999999997</c:v>
                </c:pt>
                <c:pt idx="2">
                  <c:v>32.799999999999997</c:v>
                </c:pt>
              </c:numCache>
            </c:numRef>
          </c:val>
          <c:extLst>
            <c:ext xmlns:c16="http://schemas.microsoft.com/office/drawing/2014/chart" uri="{C3380CC4-5D6E-409C-BE32-E72D297353CC}">
              <c16:uniqueId val="{00000003-4F2F-4853-8CE9-457105299E73}"/>
            </c:ext>
          </c:extLst>
        </c:ser>
        <c:dLbls>
          <c:showLegendKey val="0"/>
          <c:showVal val="0"/>
          <c:showCatName val="0"/>
          <c:showSerName val="0"/>
          <c:showPercent val="0"/>
          <c:showBubbleSize val="0"/>
        </c:dLbls>
        <c:gapWidth val="150"/>
        <c:overlap val="100"/>
        <c:axId val="1477512319"/>
        <c:axId val="1477508959"/>
      </c:barChart>
      <c:catAx>
        <c:axId val="1477512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77508959"/>
        <c:crosses val="autoZero"/>
        <c:auto val="1"/>
        <c:lblAlgn val="ctr"/>
        <c:lblOffset val="100"/>
        <c:noMultiLvlLbl val="0"/>
      </c:catAx>
      <c:valAx>
        <c:axId val="1477508959"/>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75123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2000"/>
              <a:t>Helpful</a:t>
            </a:r>
            <a:r>
              <a:rPr lang="en-AU" sz="2000" baseline="0"/>
              <a:t> Formal Support (n=131)</a:t>
            </a:r>
            <a:endParaRPr lang="en-AU" sz="2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barChart>
        <c:barDir val="bar"/>
        <c:grouping val="stacked"/>
        <c:varyColors val="0"/>
        <c:ser>
          <c:idx val="0"/>
          <c:order val="0"/>
          <c:tx>
            <c:strRef>
              <c:f>Sheet1!$B$36</c:f>
              <c:strCache>
                <c:ptCount val="1"/>
                <c:pt idx="0">
                  <c:v>Never %</c:v>
                </c:pt>
              </c:strCache>
            </c:strRef>
          </c:tx>
          <c:spPr>
            <a:solidFill>
              <a:schemeClr val="accent1"/>
            </a:solidFill>
            <a:ln>
              <a:noFill/>
            </a:ln>
            <a:effectLst/>
          </c:spPr>
          <c:invertIfNegative val="0"/>
          <c:cat>
            <c:strRef>
              <c:f>Sheet1!$A$37:$A$39</c:f>
              <c:strCache>
                <c:ptCount val="3"/>
                <c:pt idx="0">
                  <c:v>Health/social care workers have given me helpful information about problem drinking or drug taking.</c:v>
                </c:pt>
                <c:pt idx="1">
                  <c:v>Health/social care workers have made themselves available to me.</c:v>
                </c:pt>
                <c:pt idx="2">
                  <c:v>I have confided in my health/social care worker about my situation.</c:v>
                </c:pt>
              </c:strCache>
            </c:strRef>
          </c:cat>
          <c:val>
            <c:numRef>
              <c:f>Sheet1!$B$37:$B$39</c:f>
              <c:numCache>
                <c:formatCode>General</c:formatCode>
                <c:ptCount val="3"/>
                <c:pt idx="0">
                  <c:v>58</c:v>
                </c:pt>
                <c:pt idx="1">
                  <c:v>58.8</c:v>
                </c:pt>
                <c:pt idx="2">
                  <c:v>53.4</c:v>
                </c:pt>
              </c:numCache>
            </c:numRef>
          </c:val>
          <c:extLst>
            <c:ext xmlns:c16="http://schemas.microsoft.com/office/drawing/2014/chart" uri="{C3380CC4-5D6E-409C-BE32-E72D297353CC}">
              <c16:uniqueId val="{00000000-F26B-484A-90D1-47C82C5F4AB7}"/>
            </c:ext>
          </c:extLst>
        </c:ser>
        <c:ser>
          <c:idx val="1"/>
          <c:order val="1"/>
          <c:tx>
            <c:strRef>
              <c:f>Sheet1!$C$36</c:f>
              <c:strCache>
                <c:ptCount val="1"/>
                <c:pt idx="0">
                  <c:v>Once or Twice %</c:v>
                </c:pt>
              </c:strCache>
            </c:strRef>
          </c:tx>
          <c:spPr>
            <a:solidFill>
              <a:schemeClr val="accent2"/>
            </a:solidFill>
            <a:ln>
              <a:noFill/>
            </a:ln>
            <a:effectLst/>
          </c:spPr>
          <c:invertIfNegative val="0"/>
          <c:cat>
            <c:strRef>
              <c:f>Sheet1!$A$37:$A$39</c:f>
              <c:strCache>
                <c:ptCount val="3"/>
                <c:pt idx="0">
                  <c:v>Health/social care workers have given me helpful information about problem drinking or drug taking.</c:v>
                </c:pt>
                <c:pt idx="1">
                  <c:v>Health/social care workers have made themselves available to me.</c:v>
                </c:pt>
                <c:pt idx="2">
                  <c:v>I have confided in my health/social care worker about my situation.</c:v>
                </c:pt>
              </c:strCache>
            </c:strRef>
          </c:cat>
          <c:val>
            <c:numRef>
              <c:f>Sheet1!$C$37:$C$39</c:f>
              <c:numCache>
                <c:formatCode>General</c:formatCode>
                <c:ptCount val="3"/>
                <c:pt idx="0">
                  <c:v>17.600000000000001</c:v>
                </c:pt>
                <c:pt idx="1">
                  <c:v>22.9</c:v>
                </c:pt>
                <c:pt idx="2">
                  <c:v>23.7</c:v>
                </c:pt>
              </c:numCache>
            </c:numRef>
          </c:val>
          <c:extLst>
            <c:ext xmlns:c16="http://schemas.microsoft.com/office/drawing/2014/chart" uri="{C3380CC4-5D6E-409C-BE32-E72D297353CC}">
              <c16:uniqueId val="{00000001-F26B-484A-90D1-47C82C5F4AB7}"/>
            </c:ext>
          </c:extLst>
        </c:ser>
        <c:ser>
          <c:idx val="2"/>
          <c:order val="2"/>
          <c:tx>
            <c:strRef>
              <c:f>Sheet1!$D$36</c:f>
              <c:strCache>
                <c:ptCount val="1"/>
                <c:pt idx="0">
                  <c:v>Sometimes %</c:v>
                </c:pt>
              </c:strCache>
            </c:strRef>
          </c:tx>
          <c:spPr>
            <a:solidFill>
              <a:schemeClr val="accent3"/>
            </a:solidFill>
            <a:ln>
              <a:noFill/>
            </a:ln>
            <a:effectLst/>
          </c:spPr>
          <c:invertIfNegative val="0"/>
          <c:cat>
            <c:strRef>
              <c:f>Sheet1!$A$37:$A$39</c:f>
              <c:strCache>
                <c:ptCount val="3"/>
                <c:pt idx="0">
                  <c:v>Health/social care workers have given me helpful information about problem drinking or drug taking.</c:v>
                </c:pt>
                <c:pt idx="1">
                  <c:v>Health/social care workers have made themselves available to me.</c:v>
                </c:pt>
                <c:pt idx="2">
                  <c:v>I have confided in my health/social care worker about my situation.</c:v>
                </c:pt>
              </c:strCache>
            </c:strRef>
          </c:cat>
          <c:val>
            <c:numRef>
              <c:f>Sheet1!$D$37:$D$39</c:f>
              <c:numCache>
                <c:formatCode>General</c:formatCode>
                <c:ptCount val="3"/>
                <c:pt idx="0">
                  <c:v>13</c:v>
                </c:pt>
                <c:pt idx="1">
                  <c:v>8.4</c:v>
                </c:pt>
                <c:pt idx="2">
                  <c:v>9.9</c:v>
                </c:pt>
              </c:numCache>
            </c:numRef>
          </c:val>
          <c:extLst>
            <c:ext xmlns:c16="http://schemas.microsoft.com/office/drawing/2014/chart" uri="{C3380CC4-5D6E-409C-BE32-E72D297353CC}">
              <c16:uniqueId val="{00000002-F26B-484A-90D1-47C82C5F4AB7}"/>
            </c:ext>
          </c:extLst>
        </c:ser>
        <c:ser>
          <c:idx val="3"/>
          <c:order val="3"/>
          <c:tx>
            <c:strRef>
              <c:f>Sheet1!$E$36</c:f>
              <c:strCache>
                <c:ptCount val="1"/>
                <c:pt idx="0">
                  <c:v>Often %</c:v>
                </c:pt>
              </c:strCache>
            </c:strRef>
          </c:tx>
          <c:spPr>
            <a:solidFill>
              <a:schemeClr val="accent4"/>
            </a:solidFill>
            <a:ln>
              <a:noFill/>
            </a:ln>
            <a:effectLst/>
          </c:spPr>
          <c:invertIfNegative val="0"/>
          <c:cat>
            <c:strRef>
              <c:f>Sheet1!$A$37:$A$39</c:f>
              <c:strCache>
                <c:ptCount val="3"/>
                <c:pt idx="0">
                  <c:v>Health/social care workers have given me helpful information about problem drinking or drug taking.</c:v>
                </c:pt>
                <c:pt idx="1">
                  <c:v>Health/social care workers have made themselves available to me.</c:v>
                </c:pt>
                <c:pt idx="2">
                  <c:v>I have confided in my health/social care worker about my situation.</c:v>
                </c:pt>
              </c:strCache>
            </c:strRef>
          </c:cat>
          <c:val>
            <c:numRef>
              <c:f>Sheet1!$E$37:$E$39</c:f>
              <c:numCache>
                <c:formatCode>General</c:formatCode>
                <c:ptCount val="3"/>
                <c:pt idx="0">
                  <c:v>11.5</c:v>
                </c:pt>
                <c:pt idx="1">
                  <c:v>9.9</c:v>
                </c:pt>
                <c:pt idx="2">
                  <c:v>13</c:v>
                </c:pt>
              </c:numCache>
            </c:numRef>
          </c:val>
          <c:extLst>
            <c:ext xmlns:c16="http://schemas.microsoft.com/office/drawing/2014/chart" uri="{C3380CC4-5D6E-409C-BE32-E72D297353CC}">
              <c16:uniqueId val="{00000003-F26B-484A-90D1-47C82C5F4AB7}"/>
            </c:ext>
          </c:extLst>
        </c:ser>
        <c:dLbls>
          <c:showLegendKey val="0"/>
          <c:showVal val="0"/>
          <c:showCatName val="0"/>
          <c:showSerName val="0"/>
          <c:showPercent val="0"/>
          <c:showBubbleSize val="0"/>
        </c:dLbls>
        <c:gapWidth val="150"/>
        <c:overlap val="100"/>
        <c:axId val="1560684176"/>
        <c:axId val="1560672656"/>
      </c:barChart>
      <c:catAx>
        <c:axId val="1560684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60672656"/>
        <c:crosses val="autoZero"/>
        <c:auto val="1"/>
        <c:lblAlgn val="ctr"/>
        <c:lblOffset val="100"/>
        <c:noMultiLvlLbl val="0"/>
      </c:catAx>
      <c:valAx>
        <c:axId val="156067265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0684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How easy was the information to</a:t>
            </a:r>
            <a:r>
              <a:rPr lang="en-US" baseline="0"/>
              <a:t> understand</a:t>
            </a:r>
            <a:r>
              <a:rPr lang="en-US"/>
              <a:t>? </a:t>
            </a:r>
            <a:r>
              <a:rPr lang="en-US" sz="1862" b="0" i="0" u="none" strike="noStrike" baseline="0">
                <a:effectLst/>
              </a:rPr>
              <a:t>(N = 17)</a:t>
            </a:r>
          </a:p>
          <a:p>
            <a:pPr>
              <a:defRPr/>
            </a:pP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How easy was it to find the information you wanted? 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D2-418B-9513-2F56CA53D3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D2-418B-9513-2F56CA53D3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D2-418B-9513-2F56CA53D3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ED2-418B-9513-2F56CA53D3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ED2-418B-9513-2F56CA53D3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ED2-418B-9513-2F56CA53D39C}"/>
              </c:ext>
            </c:extLst>
          </c:dPt>
          <c:dLbls>
            <c:dLbl>
              <c:idx val="0"/>
              <c:layout>
                <c:manualLayout>
                  <c:x val="-0.24566375156329165"/>
                  <c:y val="6.5511971301189575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fld id="{2551CC28-53B5-4B49-86D3-A5A906E11B3E}" type="CATEGORYNAME">
                      <a:rPr lang="en-US" sz="2400" b="1">
                        <a:solidFill>
                          <a:schemeClr val="bg1"/>
                        </a:solidFill>
                      </a:rPr>
                      <a:pPr>
                        <a:defRPr sz="2400" b="1">
                          <a:solidFill>
                            <a:schemeClr val="bg1"/>
                          </a:solidFill>
                        </a:defRPr>
                      </a:pPr>
                      <a:t>[CATEGORY NAME]</a:t>
                    </a:fld>
                    <a:r>
                      <a:rPr lang="en-US" sz="2400" b="1" baseline="0">
                        <a:solidFill>
                          <a:schemeClr val="bg1"/>
                        </a:solidFill>
                      </a:rPr>
                      <a:t>
</a:t>
                    </a:r>
                    <a:fld id="{07D46599-9A01-4A9F-94E4-596F29B04A85}" type="PERCENTAGE">
                      <a:rPr lang="en-US" sz="2400" b="1" baseline="0">
                        <a:solidFill>
                          <a:schemeClr val="bg1"/>
                        </a:solidFill>
                      </a:rPr>
                      <a:pPr>
                        <a:defRPr sz="2400" b="1">
                          <a:solidFill>
                            <a:schemeClr val="bg1"/>
                          </a:solidFill>
                        </a:defRPr>
                      </a:pPr>
                      <a:t>[PERCENTAGE]</a:t>
                    </a:fld>
                    <a:endParaRPr lang="en-US" sz="2400" b="1"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3405652975202085"/>
                      <c:h val="0.22797249177227949"/>
                    </c:manualLayout>
                  </c15:layout>
                  <c15:dlblFieldTable/>
                  <c15:showDataLabelsRange val="0"/>
                </c:ext>
                <c:ext xmlns:c16="http://schemas.microsoft.com/office/drawing/2014/chart" uri="{C3380CC4-5D6E-409C-BE32-E72D297353CC}">
                  <c16:uniqueId val="{00000001-9ED2-418B-9513-2F56CA53D39C}"/>
                </c:ext>
              </c:extLst>
            </c:dLbl>
            <c:dLbl>
              <c:idx val="1"/>
              <c:layout>
                <c:manualLayout>
                  <c:x val="0.10584248265465535"/>
                  <c:y val="-9.5898790199695161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fld id="{249BD84C-D791-4BC8-ABBB-C33912CD685B}" type="CATEGORYNAME">
                      <a:rPr lang="en-US" sz="2000" b="1">
                        <a:solidFill>
                          <a:schemeClr val="bg1"/>
                        </a:solidFill>
                      </a:rPr>
                      <a:pPr>
                        <a:defRPr sz="2000" b="1">
                          <a:solidFill>
                            <a:schemeClr val="bg1"/>
                          </a:solidFill>
                        </a:defRPr>
                      </a:pPr>
                      <a:t>[CATEGORY NAME]</a:t>
                    </a:fld>
                    <a:r>
                      <a:rPr lang="en-US" sz="2000" b="1" baseline="0">
                        <a:solidFill>
                          <a:schemeClr val="bg1"/>
                        </a:solidFill>
                      </a:rPr>
                      <a:t>
</a:t>
                    </a:r>
                    <a:fld id="{C4B5F9A9-08C8-41BA-A8C6-10BBACAE435D}" type="PERCENTAGE">
                      <a:rPr lang="en-US" sz="2000" b="1" baseline="0">
                        <a:solidFill>
                          <a:schemeClr val="bg1"/>
                        </a:solidFill>
                      </a:rPr>
                      <a:pPr>
                        <a:defRPr sz="2000" b="1">
                          <a:solidFill>
                            <a:schemeClr val="bg1"/>
                          </a:solidFill>
                        </a:defRPr>
                      </a:pPr>
                      <a:t>[PERCENTAGE]</a:t>
                    </a:fld>
                    <a:endParaRPr lang="en-US" sz="2000" b="1"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067646493243626"/>
                      <c:h val="0.20489557021465449"/>
                    </c:manualLayout>
                  </c15:layout>
                  <c15:dlblFieldTable/>
                  <c15:showDataLabelsRange val="0"/>
                </c:ext>
                <c:ext xmlns:c16="http://schemas.microsoft.com/office/drawing/2014/chart" uri="{C3380CC4-5D6E-409C-BE32-E72D297353CC}">
                  <c16:uniqueId val="{00000003-9ED2-418B-9513-2F56CA53D39C}"/>
                </c:ext>
              </c:extLst>
            </c:dLbl>
            <c:dLbl>
              <c:idx val="2"/>
              <c:layout>
                <c:manualLayout>
                  <c:x val="0.21331133261935409"/>
                  <c:y val="-7.9319511276465422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ED2-418B-9513-2F56CA53D39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Very easy</c:v>
                </c:pt>
                <c:pt idx="1">
                  <c:v>Moderately easy</c:v>
                </c:pt>
                <c:pt idx="2">
                  <c:v>Somewhat easy</c:v>
                </c:pt>
                <c:pt idx="3">
                  <c:v>Not very easy</c:v>
                </c:pt>
                <c:pt idx="4">
                  <c:v>Not easy at all </c:v>
                </c:pt>
                <c:pt idx="5">
                  <c:v>Unsure</c:v>
                </c:pt>
              </c:strCache>
            </c:strRef>
          </c:cat>
          <c:val>
            <c:numRef>
              <c:f>Sheet1!$B$2:$B$7</c:f>
              <c:numCache>
                <c:formatCode>General</c:formatCode>
                <c:ptCount val="6"/>
                <c:pt idx="0">
                  <c:v>41.2</c:v>
                </c:pt>
                <c:pt idx="1">
                  <c:v>23.5</c:v>
                </c:pt>
                <c:pt idx="2">
                  <c:v>17.600000000000001</c:v>
                </c:pt>
                <c:pt idx="3">
                  <c:v>11.8</c:v>
                </c:pt>
                <c:pt idx="4">
                  <c:v>0</c:v>
                </c:pt>
                <c:pt idx="5">
                  <c:v>5.9</c:v>
                </c:pt>
              </c:numCache>
            </c:numRef>
          </c:val>
          <c:extLst>
            <c:ext xmlns:c16="http://schemas.microsoft.com/office/drawing/2014/chart" uri="{C3380CC4-5D6E-409C-BE32-E72D297353CC}">
              <c16:uniqueId val="{0000000C-9ED2-418B-9513-2F56CA53D39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68_4A4D8506.xml><?xml version="1.0" encoding="utf-8"?>
<p188:cmLst xmlns:a="http://schemas.openxmlformats.org/drawingml/2006/main" xmlns:r="http://schemas.openxmlformats.org/officeDocument/2006/relationships" xmlns:p188="http://schemas.microsoft.com/office/powerpoint/2018/8/main">
  <p188:cm id="{38D9CBCA-2333-472E-9022-3B74E5AAEA40}" authorId="{639893B5-792A-F520-0049-981699CD74C9}" status="resolved" created="2024-10-22T23:43:35.514">
    <pc:sldMkLst xmlns:pc="http://schemas.microsoft.com/office/powerpoint/2013/main/command">
      <pc:docMk/>
      <pc:sldMk cId="1246594310" sldId="360"/>
    </pc:sldMkLst>
    <p188:txBody>
      <a:bodyPr/>
      <a:lstStyle/>
      <a:p>
        <a:r>
          <a:rPr lang="en-AU"/>
          <a:t>We could add in here that the fact that crystal meth is one of the most stigmatised drugs and also a drug associated with wide-reaching impacts. So its interesting that it’s the most commonly reported substance despite low prevalence rates</a:t>
        </a:r>
      </a:p>
    </p188:txBody>
  </p188:cm>
</p188:cmLst>
</file>

<file path=ppt/comments/modernComment_173_F3B4AC43.xml><?xml version="1.0" encoding="utf-8"?>
<p188:cmLst xmlns:a="http://schemas.openxmlformats.org/drawingml/2006/main" xmlns:r="http://schemas.openxmlformats.org/officeDocument/2006/relationships" xmlns:p188="http://schemas.microsoft.com/office/powerpoint/2018/8/main">
  <p188:cm id="{3AC6F0A0-A4FE-408F-A419-73233991A591}" authorId="{639893B5-792A-F520-0049-981699CD74C9}" status="resolved" created="2024-11-19T06:09:18.949">
    <ac:deMkLst xmlns:ac="http://schemas.microsoft.com/office/drawing/2013/main/command">
      <pc:docMk xmlns:pc="http://schemas.microsoft.com/office/powerpoint/2013/main/command"/>
      <pc:sldMk xmlns:pc="http://schemas.microsoft.com/office/powerpoint/2013/main/command" cId="4088704067" sldId="371"/>
      <ac:graphicFrameMk id="8" creationId="{CE741860-F27E-1A3C-5C2A-3E0EC55B639D}"/>
    </ac:deMkLst>
    <p188:txBody>
      <a:bodyPr/>
      <a:lstStyle/>
      <a:p>
        <a:r>
          <a:rPr lang="en-AU"/>
          <a:t>Just wondering if the grey text is accessible? Conscious we are at a stigma/discrimination conference. </a:t>
        </a:r>
      </a:p>
    </p188:txBody>
  </p188:cm>
</p188:cmLst>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EB2F8-91F7-40CC-B2A5-0F1B9122C3C2}" type="doc">
      <dgm:prSet loTypeId="urn:microsoft.com/office/officeart/2005/8/layout/process4" loCatId="process" qsTypeId="urn:microsoft.com/office/officeart/2005/8/quickstyle/simple1" qsCatId="simple" csTypeId="urn:microsoft.com/office/officeart/2005/8/colors/accent5_4" csCatId="accent5" phldr="1"/>
      <dgm:spPr/>
      <dgm:t>
        <a:bodyPr/>
        <a:lstStyle/>
        <a:p>
          <a:endParaRPr lang="en-US"/>
        </a:p>
      </dgm:t>
    </dgm:pt>
    <dgm:pt modelId="{920DFDA2-8F94-4588-BBC0-DDA10152F9A3}">
      <dgm:prSet/>
      <dgm:spPr/>
      <dgm:t>
        <a:bodyPr/>
        <a:lstStyle/>
        <a:p>
          <a:r>
            <a:rPr lang="en-AU" b="1" i="0"/>
            <a:t>AFFM (e.g. family, family member, significant other, spouse, wife, husband, sibling, friend, and caregiver)</a:t>
          </a:r>
          <a:endParaRPr lang="en-US"/>
        </a:p>
      </dgm:t>
    </dgm:pt>
    <dgm:pt modelId="{B187B4E5-3F87-4AB9-A1E7-DE3CAF5077EC}" type="parTrans" cxnId="{37639C1D-E847-4D70-B6A6-59BFF809A7F8}">
      <dgm:prSet/>
      <dgm:spPr/>
      <dgm:t>
        <a:bodyPr/>
        <a:lstStyle/>
        <a:p>
          <a:endParaRPr lang="en-US"/>
        </a:p>
      </dgm:t>
    </dgm:pt>
    <dgm:pt modelId="{A03C62D7-B847-45E7-A182-AB391B8738ED}" type="sibTrans" cxnId="{37639C1D-E847-4D70-B6A6-59BFF809A7F8}">
      <dgm:prSet/>
      <dgm:spPr/>
      <dgm:t>
        <a:bodyPr/>
        <a:lstStyle/>
        <a:p>
          <a:endParaRPr lang="en-US"/>
        </a:p>
      </dgm:t>
    </dgm:pt>
    <dgm:pt modelId="{E6D809F0-8492-4475-B7EA-A0CB2B7BEB60}">
      <dgm:prSet/>
      <dgm:spPr/>
      <dgm:t>
        <a:bodyPr/>
        <a:lstStyle/>
        <a:p>
          <a:r>
            <a:rPr lang="en-AU" b="1" i="0"/>
            <a:t>Alcohol/other Substance of use (e.g. methamphetamine, other stimulants, other non-stimulant substances of abuse)</a:t>
          </a:r>
          <a:endParaRPr lang="en-US"/>
        </a:p>
      </dgm:t>
    </dgm:pt>
    <dgm:pt modelId="{B05D7951-7E81-4349-ABF5-2761B01DC286}" type="parTrans" cxnId="{CBD0ABFA-002C-4537-BC91-3E51E55811BF}">
      <dgm:prSet/>
      <dgm:spPr/>
      <dgm:t>
        <a:bodyPr/>
        <a:lstStyle/>
        <a:p>
          <a:endParaRPr lang="en-US"/>
        </a:p>
      </dgm:t>
    </dgm:pt>
    <dgm:pt modelId="{E8FFED0C-A2C4-405E-856C-2E3344019BFF}" type="sibTrans" cxnId="{CBD0ABFA-002C-4537-BC91-3E51E55811BF}">
      <dgm:prSet/>
      <dgm:spPr/>
      <dgm:t>
        <a:bodyPr/>
        <a:lstStyle/>
        <a:p>
          <a:endParaRPr lang="en-US"/>
        </a:p>
      </dgm:t>
    </dgm:pt>
    <dgm:pt modelId="{B2A23A83-3A90-4A55-B56D-31F21A8969EA}">
      <dgm:prSet/>
      <dgm:spPr/>
      <dgm:t>
        <a:bodyPr/>
        <a:lstStyle/>
        <a:p>
          <a:r>
            <a:rPr lang="en-AU" b="1" i="0"/>
            <a:t>Psychosocial intervention (e.g. psychosocial intervention/treatment/therapy/support, psychological intervention/therapy/treatment/support, counselling, self-help, and bibliotherapy). </a:t>
          </a:r>
          <a:endParaRPr lang="en-US"/>
        </a:p>
      </dgm:t>
    </dgm:pt>
    <dgm:pt modelId="{4B5BFA85-6FB8-4F0B-AEF1-7C072D7FE6D0}" type="parTrans" cxnId="{3E54298E-A2F1-49E2-A8F1-90CA970B747B}">
      <dgm:prSet/>
      <dgm:spPr/>
      <dgm:t>
        <a:bodyPr/>
        <a:lstStyle/>
        <a:p>
          <a:endParaRPr lang="en-US"/>
        </a:p>
      </dgm:t>
    </dgm:pt>
    <dgm:pt modelId="{E7530B60-741B-4695-8A60-6320732CD12C}" type="sibTrans" cxnId="{3E54298E-A2F1-49E2-A8F1-90CA970B747B}">
      <dgm:prSet/>
      <dgm:spPr/>
      <dgm:t>
        <a:bodyPr/>
        <a:lstStyle/>
        <a:p>
          <a:endParaRPr lang="en-US"/>
        </a:p>
      </dgm:t>
    </dgm:pt>
    <dgm:pt modelId="{601FDE00-2187-C04B-9C6A-9AC6FEA41C5A}" type="pres">
      <dgm:prSet presAssocID="{260EB2F8-91F7-40CC-B2A5-0F1B9122C3C2}" presName="Name0" presStyleCnt="0">
        <dgm:presLayoutVars>
          <dgm:dir/>
          <dgm:animLvl val="lvl"/>
          <dgm:resizeHandles val="exact"/>
        </dgm:presLayoutVars>
      </dgm:prSet>
      <dgm:spPr/>
    </dgm:pt>
    <dgm:pt modelId="{09E256F5-A1E7-AD48-98A2-6931E8530A3C}" type="pres">
      <dgm:prSet presAssocID="{B2A23A83-3A90-4A55-B56D-31F21A8969EA}" presName="boxAndChildren" presStyleCnt="0"/>
      <dgm:spPr/>
    </dgm:pt>
    <dgm:pt modelId="{C7606775-7034-F645-904C-88F87BA656C9}" type="pres">
      <dgm:prSet presAssocID="{B2A23A83-3A90-4A55-B56D-31F21A8969EA}" presName="parentTextBox" presStyleLbl="node1" presStyleIdx="0" presStyleCnt="3"/>
      <dgm:spPr/>
    </dgm:pt>
    <dgm:pt modelId="{1CBF3CAE-6413-D84A-97E8-4C30980B5933}" type="pres">
      <dgm:prSet presAssocID="{E8FFED0C-A2C4-405E-856C-2E3344019BFF}" presName="sp" presStyleCnt="0"/>
      <dgm:spPr/>
    </dgm:pt>
    <dgm:pt modelId="{4B83A1A4-3DAE-F541-8474-73C238E8160B}" type="pres">
      <dgm:prSet presAssocID="{E6D809F0-8492-4475-B7EA-A0CB2B7BEB60}" presName="arrowAndChildren" presStyleCnt="0"/>
      <dgm:spPr/>
    </dgm:pt>
    <dgm:pt modelId="{D1CFDE96-1093-8E44-95AD-0CEC4EA7808E}" type="pres">
      <dgm:prSet presAssocID="{E6D809F0-8492-4475-B7EA-A0CB2B7BEB60}" presName="parentTextArrow" presStyleLbl="node1" presStyleIdx="1" presStyleCnt="3"/>
      <dgm:spPr/>
    </dgm:pt>
    <dgm:pt modelId="{D77C7DF9-B621-E440-A6C9-6D6DFBFD5666}" type="pres">
      <dgm:prSet presAssocID="{A03C62D7-B847-45E7-A182-AB391B8738ED}" presName="sp" presStyleCnt="0"/>
      <dgm:spPr/>
    </dgm:pt>
    <dgm:pt modelId="{88061B72-AEA1-FC46-AE75-45A2141BD0B5}" type="pres">
      <dgm:prSet presAssocID="{920DFDA2-8F94-4588-BBC0-DDA10152F9A3}" presName="arrowAndChildren" presStyleCnt="0"/>
      <dgm:spPr/>
    </dgm:pt>
    <dgm:pt modelId="{6F65B0C7-0AE4-7E4A-99C9-BBD82CFEA271}" type="pres">
      <dgm:prSet presAssocID="{920DFDA2-8F94-4588-BBC0-DDA10152F9A3}" presName="parentTextArrow" presStyleLbl="node1" presStyleIdx="2" presStyleCnt="3"/>
      <dgm:spPr/>
    </dgm:pt>
  </dgm:ptLst>
  <dgm:cxnLst>
    <dgm:cxn modelId="{06CDB505-A34D-A946-8BE8-C4283D1C75EE}" type="presOf" srcId="{E6D809F0-8492-4475-B7EA-A0CB2B7BEB60}" destId="{D1CFDE96-1093-8E44-95AD-0CEC4EA7808E}" srcOrd="0" destOrd="0" presId="urn:microsoft.com/office/officeart/2005/8/layout/process4"/>
    <dgm:cxn modelId="{91158B14-C00E-924C-A65F-28A37D935C60}" type="presOf" srcId="{260EB2F8-91F7-40CC-B2A5-0F1B9122C3C2}" destId="{601FDE00-2187-C04B-9C6A-9AC6FEA41C5A}" srcOrd="0" destOrd="0" presId="urn:microsoft.com/office/officeart/2005/8/layout/process4"/>
    <dgm:cxn modelId="{37639C1D-E847-4D70-B6A6-59BFF809A7F8}" srcId="{260EB2F8-91F7-40CC-B2A5-0F1B9122C3C2}" destId="{920DFDA2-8F94-4588-BBC0-DDA10152F9A3}" srcOrd="0" destOrd="0" parTransId="{B187B4E5-3F87-4AB9-A1E7-DE3CAF5077EC}" sibTransId="{A03C62D7-B847-45E7-A182-AB391B8738ED}"/>
    <dgm:cxn modelId="{5CC17871-987B-1E49-AA8C-A8609E4C092E}" type="presOf" srcId="{B2A23A83-3A90-4A55-B56D-31F21A8969EA}" destId="{C7606775-7034-F645-904C-88F87BA656C9}" srcOrd="0" destOrd="0" presId="urn:microsoft.com/office/officeart/2005/8/layout/process4"/>
    <dgm:cxn modelId="{3E54298E-A2F1-49E2-A8F1-90CA970B747B}" srcId="{260EB2F8-91F7-40CC-B2A5-0F1B9122C3C2}" destId="{B2A23A83-3A90-4A55-B56D-31F21A8969EA}" srcOrd="2" destOrd="0" parTransId="{4B5BFA85-6FB8-4F0B-AEF1-7C072D7FE6D0}" sibTransId="{E7530B60-741B-4695-8A60-6320732CD12C}"/>
    <dgm:cxn modelId="{A24232F8-7349-EB44-A6FF-84F3C876FB32}" type="presOf" srcId="{920DFDA2-8F94-4588-BBC0-DDA10152F9A3}" destId="{6F65B0C7-0AE4-7E4A-99C9-BBD82CFEA271}" srcOrd="0" destOrd="0" presId="urn:microsoft.com/office/officeart/2005/8/layout/process4"/>
    <dgm:cxn modelId="{CBD0ABFA-002C-4537-BC91-3E51E55811BF}" srcId="{260EB2F8-91F7-40CC-B2A5-0F1B9122C3C2}" destId="{E6D809F0-8492-4475-B7EA-A0CB2B7BEB60}" srcOrd="1" destOrd="0" parTransId="{B05D7951-7E81-4349-ABF5-2761B01DC286}" sibTransId="{E8FFED0C-A2C4-405E-856C-2E3344019BFF}"/>
    <dgm:cxn modelId="{B6D995D5-F8DF-3747-AC88-047B02DEAB49}" type="presParOf" srcId="{601FDE00-2187-C04B-9C6A-9AC6FEA41C5A}" destId="{09E256F5-A1E7-AD48-98A2-6931E8530A3C}" srcOrd="0" destOrd="0" presId="urn:microsoft.com/office/officeart/2005/8/layout/process4"/>
    <dgm:cxn modelId="{FBB7B89E-C416-E54F-AC13-D5CF05A1C036}" type="presParOf" srcId="{09E256F5-A1E7-AD48-98A2-6931E8530A3C}" destId="{C7606775-7034-F645-904C-88F87BA656C9}" srcOrd="0" destOrd="0" presId="urn:microsoft.com/office/officeart/2005/8/layout/process4"/>
    <dgm:cxn modelId="{A42D4BBB-12DD-D447-B1E5-E2CDB6DB4CBC}" type="presParOf" srcId="{601FDE00-2187-C04B-9C6A-9AC6FEA41C5A}" destId="{1CBF3CAE-6413-D84A-97E8-4C30980B5933}" srcOrd="1" destOrd="0" presId="urn:microsoft.com/office/officeart/2005/8/layout/process4"/>
    <dgm:cxn modelId="{00DDC8C6-6E5E-3C4A-8080-62F1FC7FECE3}" type="presParOf" srcId="{601FDE00-2187-C04B-9C6A-9AC6FEA41C5A}" destId="{4B83A1A4-3DAE-F541-8474-73C238E8160B}" srcOrd="2" destOrd="0" presId="urn:microsoft.com/office/officeart/2005/8/layout/process4"/>
    <dgm:cxn modelId="{F463044E-73EA-CF4E-BB0E-1731DFCDD7A4}" type="presParOf" srcId="{4B83A1A4-3DAE-F541-8474-73C238E8160B}" destId="{D1CFDE96-1093-8E44-95AD-0CEC4EA7808E}" srcOrd="0" destOrd="0" presId="urn:microsoft.com/office/officeart/2005/8/layout/process4"/>
    <dgm:cxn modelId="{0F844DBF-FF51-484B-A8E9-89234ECCD3D0}" type="presParOf" srcId="{601FDE00-2187-C04B-9C6A-9AC6FEA41C5A}" destId="{D77C7DF9-B621-E440-A6C9-6D6DFBFD5666}" srcOrd="3" destOrd="0" presId="urn:microsoft.com/office/officeart/2005/8/layout/process4"/>
    <dgm:cxn modelId="{D4A87298-B8B5-F74A-8DC9-4F398F1DAC26}" type="presParOf" srcId="{601FDE00-2187-C04B-9C6A-9AC6FEA41C5A}" destId="{88061B72-AEA1-FC46-AE75-45A2141BD0B5}" srcOrd="4" destOrd="0" presId="urn:microsoft.com/office/officeart/2005/8/layout/process4"/>
    <dgm:cxn modelId="{E6B8ADA0-F7EF-5F41-89C2-AE09D98DA26B}" type="presParOf" srcId="{88061B72-AEA1-FC46-AE75-45A2141BD0B5}" destId="{6F65B0C7-0AE4-7E4A-99C9-BBD82CFEA27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C81862-60C7-4B6F-B923-BF8A5068F985}" type="doc">
      <dgm:prSet loTypeId="urn:microsoft.com/office/officeart/2005/8/layout/hProcess9" loCatId="process" qsTypeId="urn:microsoft.com/office/officeart/2005/8/quickstyle/simple1" qsCatId="simple" csTypeId="urn:microsoft.com/office/officeart/2005/8/colors/accent1_2" csCatId="accent1" phldr="1"/>
      <dgm:spPr/>
    </dgm:pt>
    <dgm:pt modelId="{1E6DB478-B126-49BB-845F-B3783C84A672}">
      <dgm:prSet phldrT="[Text]" custT="1"/>
      <dgm:spPr>
        <a:solidFill>
          <a:srgbClr val="3F9CC8"/>
        </a:solidFill>
        <a:ln>
          <a:noFill/>
        </a:ln>
      </dgm:spPr>
      <dgm:t>
        <a:bodyPr/>
        <a:lstStyle/>
        <a:p>
          <a:pPr>
            <a:buFont typeface="+mj-lt"/>
            <a:buAutoNum type="arabicPeriod"/>
          </a:pPr>
          <a:r>
            <a:rPr lang="en-AU" sz="2400" b="0">
              <a:latin typeface="Century Gothic"/>
            </a:rPr>
            <a:t>1. Use feedback to improve and refine the program</a:t>
          </a:r>
        </a:p>
      </dgm:t>
    </dgm:pt>
    <dgm:pt modelId="{C596687C-2836-4F61-87C9-C5706D0D4046}" type="parTrans" cxnId="{24C01882-F7B2-4502-A03F-9DD707C77D9C}">
      <dgm:prSet/>
      <dgm:spPr/>
      <dgm:t>
        <a:bodyPr/>
        <a:lstStyle/>
        <a:p>
          <a:endParaRPr lang="en-AU"/>
        </a:p>
      </dgm:t>
    </dgm:pt>
    <dgm:pt modelId="{65B3B345-560E-421A-AE92-BD9D391ED767}" type="sibTrans" cxnId="{24C01882-F7B2-4502-A03F-9DD707C77D9C}">
      <dgm:prSet/>
      <dgm:spPr/>
      <dgm:t>
        <a:bodyPr/>
        <a:lstStyle/>
        <a:p>
          <a:endParaRPr lang="en-AU"/>
        </a:p>
      </dgm:t>
    </dgm:pt>
    <dgm:pt modelId="{1AF1E8D1-41F7-410D-801C-BA2EEF25EAB0}">
      <dgm:prSet phldrT="[Text]" custT="1"/>
      <dgm:spPr>
        <a:solidFill>
          <a:srgbClr val="3F9CC8"/>
        </a:solidFill>
        <a:ln>
          <a:noFill/>
        </a:ln>
      </dgm:spPr>
      <dgm:t>
        <a:bodyPr/>
        <a:lstStyle/>
        <a:p>
          <a:pPr>
            <a:buFont typeface="+mj-lt"/>
            <a:buAutoNum type="arabicPeriod"/>
          </a:pPr>
          <a:r>
            <a:rPr lang="en-AU" sz="2800" b="0">
              <a:latin typeface="Century Gothic"/>
            </a:rPr>
            <a:t>2. Conduct large-scale efficacy evaluation across all 4 streams of the Family and Friend Programs </a:t>
          </a:r>
          <a:endParaRPr lang="en-AU" sz="2800" b="0">
            <a:latin typeface="Calibri Light"/>
            <a:ea typeface="Calibri Light"/>
            <a:cs typeface="Calibri Light"/>
          </a:endParaRPr>
        </a:p>
      </dgm:t>
    </dgm:pt>
    <dgm:pt modelId="{37058290-8E8A-4C10-90C9-AB41D15D9D68}" type="parTrans" cxnId="{A6450EB5-5AA4-4051-83CD-8E3EFAFEAD16}">
      <dgm:prSet/>
      <dgm:spPr/>
      <dgm:t>
        <a:bodyPr/>
        <a:lstStyle/>
        <a:p>
          <a:endParaRPr lang="en-AU"/>
        </a:p>
      </dgm:t>
    </dgm:pt>
    <dgm:pt modelId="{3E46B07B-D4EA-434F-8F91-AD56E4AD178E}" type="sibTrans" cxnId="{A6450EB5-5AA4-4051-83CD-8E3EFAFEAD16}">
      <dgm:prSet/>
      <dgm:spPr/>
      <dgm:t>
        <a:bodyPr/>
        <a:lstStyle/>
        <a:p>
          <a:endParaRPr lang="en-AU"/>
        </a:p>
      </dgm:t>
    </dgm:pt>
    <dgm:pt modelId="{FB6F41B7-03B3-463D-89A6-B29DB1D137B7}">
      <dgm:prSet phldr="0"/>
      <dgm:spPr/>
      <dgm:t>
        <a:bodyPr/>
        <a:lstStyle/>
        <a:p>
          <a:pPr rtl="0"/>
          <a:r>
            <a:rPr lang="en-AU" sz="2000" b="0">
              <a:latin typeface="Century Gothic"/>
            </a:rPr>
            <a:t>Clinical and non-clinical support</a:t>
          </a:r>
          <a:endParaRPr lang="en-AU" sz="2000">
            <a:latin typeface="Century Gothic"/>
          </a:endParaRPr>
        </a:p>
      </dgm:t>
    </dgm:pt>
    <dgm:pt modelId="{A017CA00-D190-436F-B9AE-41BEC7EA4DEA}" type="parTrans" cxnId="{453BBE13-3C6D-48E9-8B87-0D425CBD893D}">
      <dgm:prSet/>
      <dgm:spPr/>
    </dgm:pt>
    <dgm:pt modelId="{E37EB127-EA3A-4BAE-A00E-2C5F4E4C77F1}" type="sibTrans" cxnId="{453BBE13-3C6D-48E9-8B87-0D425CBD893D}">
      <dgm:prSet/>
      <dgm:spPr/>
    </dgm:pt>
    <dgm:pt modelId="{A9E3DDEC-5FB6-4A80-91CF-FF88CD2D64E1}">
      <dgm:prSet phldr="0"/>
      <dgm:spPr/>
      <dgm:t>
        <a:bodyPr/>
        <a:lstStyle/>
        <a:p>
          <a:r>
            <a:rPr lang="en-AU" sz="2000" b="0">
              <a:latin typeface="Century Gothic"/>
            </a:rPr>
            <a:t>More lived experience stories</a:t>
          </a:r>
          <a:endParaRPr lang="en-AU" sz="2000">
            <a:latin typeface="Century Gothic"/>
          </a:endParaRPr>
        </a:p>
      </dgm:t>
    </dgm:pt>
    <dgm:pt modelId="{6A437542-85EC-4948-A7B6-E790F2A91C96}" type="parTrans" cxnId="{9E40CFD5-535A-42BB-A28B-63572DC6A48F}">
      <dgm:prSet/>
      <dgm:spPr/>
    </dgm:pt>
    <dgm:pt modelId="{CABCF508-F882-4F5C-8582-E88F07A89AEA}" type="sibTrans" cxnId="{9E40CFD5-535A-42BB-A28B-63572DC6A48F}">
      <dgm:prSet/>
      <dgm:spPr/>
    </dgm:pt>
    <dgm:pt modelId="{04D4F716-7C59-45CA-9754-9759CEDDD8D1}">
      <dgm:prSet phldr="0"/>
      <dgm:spPr/>
      <dgm:t>
        <a:bodyPr/>
        <a:lstStyle/>
        <a:p>
          <a:r>
            <a:rPr lang="en-AU" sz="2000" b="0">
              <a:latin typeface="Century Gothic"/>
            </a:rPr>
            <a:t>Connect with local services</a:t>
          </a:r>
          <a:endParaRPr lang="en-AU" sz="2000">
            <a:latin typeface="Century Gothic"/>
          </a:endParaRPr>
        </a:p>
      </dgm:t>
    </dgm:pt>
    <dgm:pt modelId="{32815635-BDF1-4B30-AC03-83ECFA7F770E}" type="parTrans" cxnId="{E537DC09-D05A-4A3A-9EDC-B4C071ED1C0B}">
      <dgm:prSet/>
      <dgm:spPr/>
    </dgm:pt>
    <dgm:pt modelId="{AE915483-3058-44C8-BE98-A8590A4AD4A9}" type="sibTrans" cxnId="{E537DC09-D05A-4A3A-9EDC-B4C071ED1C0B}">
      <dgm:prSet/>
      <dgm:spPr/>
    </dgm:pt>
    <dgm:pt modelId="{B892E1EC-642C-4BFD-86E3-0BA20ADCFBD8}">
      <dgm:prSet phldr="0"/>
      <dgm:spPr/>
      <dgm:t>
        <a:bodyPr/>
        <a:lstStyle/>
        <a:p>
          <a:r>
            <a:rPr lang="en-AU" sz="2000" b="0">
              <a:latin typeface="Century Gothic"/>
            </a:rPr>
            <a:t>Optimise for mobile</a:t>
          </a:r>
          <a:endParaRPr lang="en-AU" sz="2000">
            <a:latin typeface="Century Gothic"/>
          </a:endParaRPr>
        </a:p>
      </dgm:t>
    </dgm:pt>
    <dgm:pt modelId="{ED400901-A146-47DF-AD7A-842D33165287}" type="parTrans" cxnId="{503FF25A-6441-4A02-A0A0-E5673CDAC913}">
      <dgm:prSet/>
      <dgm:spPr/>
    </dgm:pt>
    <dgm:pt modelId="{392413AA-14D9-4DFE-8FBA-15E51324D895}" type="sibTrans" cxnId="{503FF25A-6441-4A02-A0A0-E5673CDAC913}">
      <dgm:prSet/>
      <dgm:spPr/>
    </dgm:pt>
    <dgm:pt modelId="{50B5F7AA-5152-44FB-B8CD-DEFDE0C94AC4}" type="pres">
      <dgm:prSet presAssocID="{BAC81862-60C7-4B6F-B923-BF8A5068F985}" presName="CompostProcess" presStyleCnt="0">
        <dgm:presLayoutVars>
          <dgm:dir/>
          <dgm:resizeHandles val="exact"/>
        </dgm:presLayoutVars>
      </dgm:prSet>
      <dgm:spPr/>
    </dgm:pt>
    <dgm:pt modelId="{701E933A-3464-4131-89F3-4D53DF3F8D61}" type="pres">
      <dgm:prSet presAssocID="{BAC81862-60C7-4B6F-B923-BF8A5068F985}" presName="arrow" presStyleLbl="bgShp" presStyleIdx="0" presStyleCnt="1"/>
      <dgm:spPr>
        <a:solidFill>
          <a:srgbClr val="CFE2EB"/>
        </a:solidFill>
      </dgm:spPr>
    </dgm:pt>
    <dgm:pt modelId="{A2358AE1-6BD5-4E0F-BBEE-1BC939E7DC39}" type="pres">
      <dgm:prSet presAssocID="{BAC81862-60C7-4B6F-B923-BF8A5068F985}" presName="linearProcess" presStyleCnt="0"/>
      <dgm:spPr/>
    </dgm:pt>
    <dgm:pt modelId="{D3D04A77-3890-44AF-8E45-A31CA50D0DEA}" type="pres">
      <dgm:prSet presAssocID="{1E6DB478-B126-49BB-845F-B3783C84A672}" presName="textNode" presStyleLbl="node1" presStyleIdx="0" presStyleCnt="2" custScaleX="114327" custScaleY="144333">
        <dgm:presLayoutVars>
          <dgm:bulletEnabled val="1"/>
        </dgm:presLayoutVars>
      </dgm:prSet>
      <dgm:spPr/>
    </dgm:pt>
    <dgm:pt modelId="{1ED46405-847B-4D86-8059-93BEAE9EAC40}" type="pres">
      <dgm:prSet presAssocID="{65B3B345-560E-421A-AE92-BD9D391ED767}" presName="sibTrans" presStyleCnt="0"/>
      <dgm:spPr/>
    </dgm:pt>
    <dgm:pt modelId="{68DB12C8-46FB-4933-B4D2-392569B18060}" type="pres">
      <dgm:prSet presAssocID="{1AF1E8D1-41F7-410D-801C-BA2EEF25EAB0}" presName="textNode" presStyleLbl="node1" presStyleIdx="1" presStyleCnt="2" custScaleX="122047" custScaleY="92172">
        <dgm:presLayoutVars>
          <dgm:bulletEnabled val="1"/>
        </dgm:presLayoutVars>
      </dgm:prSet>
      <dgm:spPr/>
    </dgm:pt>
  </dgm:ptLst>
  <dgm:cxnLst>
    <dgm:cxn modelId="{E537DC09-D05A-4A3A-9EDC-B4C071ED1C0B}" srcId="{1E6DB478-B126-49BB-845F-B3783C84A672}" destId="{04D4F716-7C59-45CA-9754-9759CEDDD8D1}" srcOrd="2" destOrd="0" parTransId="{32815635-BDF1-4B30-AC03-83ECFA7F770E}" sibTransId="{AE915483-3058-44C8-BE98-A8590A4AD4A9}"/>
    <dgm:cxn modelId="{453BBE13-3C6D-48E9-8B87-0D425CBD893D}" srcId="{1E6DB478-B126-49BB-845F-B3783C84A672}" destId="{FB6F41B7-03B3-463D-89A6-B29DB1D137B7}" srcOrd="0" destOrd="0" parTransId="{A017CA00-D190-436F-B9AE-41BEC7EA4DEA}" sibTransId="{E37EB127-EA3A-4BAE-A00E-2C5F4E4C77F1}"/>
    <dgm:cxn modelId="{CBBDD524-E510-489B-9EDE-9646D16BD53D}" type="presOf" srcId="{FB6F41B7-03B3-463D-89A6-B29DB1D137B7}" destId="{D3D04A77-3890-44AF-8E45-A31CA50D0DEA}" srcOrd="0" destOrd="1" presId="urn:microsoft.com/office/officeart/2005/8/layout/hProcess9"/>
    <dgm:cxn modelId="{0DF9B167-58A1-4951-8481-82916E2DF739}" type="presOf" srcId="{A9E3DDEC-5FB6-4A80-91CF-FF88CD2D64E1}" destId="{D3D04A77-3890-44AF-8E45-A31CA50D0DEA}" srcOrd="0" destOrd="2" presId="urn:microsoft.com/office/officeart/2005/8/layout/hProcess9"/>
    <dgm:cxn modelId="{BC8D5359-B299-410C-8DDA-8DC1D66F3451}" type="presOf" srcId="{1AF1E8D1-41F7-410D-801C-BA2EEF25EAB0}" destId="{68DB12C8-46FB-4933-B4D2-392569B18060}" srcOrd="0" destOrd="0" presId="urn:microsoft.com/office/officeart/2005/8/layout/hProcess9"/>
    <dgm:cxn modelId="{503FF25A-6441-4A02-A0A0-E5673CDAC913}" srcId="{1E6DB478-B126-49BB-845F-B3783C84A672}" destId="{B892E1EC-642C-4BFD-86E3-0BA20ADCFBD8}" srcOrd="3" destOrd="0" parTransId="{ED400901-A146-47DF-AD7A-842D33165287}" sibTransId="{392413AA-14D9-4DFE-8FBA-15E51324D895}"/>
    <dgm:cxn modelId="{27EB1E81-A4FE-4E1C-B5E9-8A73AF7D1B71}" type="presOf" srcId="{BAC81862-60C7-4B6F-B923-BF8A5068F985}" destId="{50B5F7AA-5152-44FB-B8CD-DEFDE0C94AC4}" srcOrd="0" destOrd="0" presId="urn:microsoft.com/office/officeart/2005/8/layout/hProcess9"/>
    <dgm:cxn modelId="{24C01882-F7B2-4502-A03F-9DD707C77D9C}" srcId="{BAC81862-60C7-4B6F-B923-BF8A5068F985}" destId="{1E6DB478-B126-49BB-845F-B3783C84A672}" srcOrd="0" destOrd="0" parTransId="{C596687C-2836-4F61-87C9-C5706D0D4046}" sibTransId="{65B3B345-560E-421A-AE92-BD9D391ED767}"/>
    <dgm:cxn modelId="{4113E89A-CB43-45EC-A7DF-A4D2B09EEBBD}" type="presOf" srcId="{04D4F716-7C59-45CA-9754-9759CEDDD8D1}" destId="{D3D04A77-3890-44AF-8E45-A31CA50D0DEA}" srcOrd="0" destOrd="3" presId="urn:microsoft.com/office/officeart/2005/8/layout/hProcess9"/>
    <dgm:cxn modelId="{A6450EB5-5AA4-4051-83CD-8E3EFAFEAD16}" srcId="{BAC81862-60C7-4B6F-B923-BF8A5068F985}" destId="{1AF1E8D1-41F7-410D-801C-BA2EEF25EAB0}" srcOrd="1" destOrd="0" parTransId="{37058290-8E8A-4C10-90C9-AB41D15D9D68}" sibTransId="{3E46B07B-D4EA-434F-8F91-AD56E4AD178E}"/>
    <dgm:cxn modelId="{A554F8CB-EBE2-4395-BD19-0EE531B5B552}" type="presOf" srcId="{1E6DB478-B126-49BB-845F-B3783C84A672}" destId="{D3D04A77-3890-44AF-8E45-A31CA50D0DEA}" srcOrd="0" destOrd="0" presId="urn:microsoft.com/office/officeart/2005/8/layout/hProcess9"/>
    <dgm:cxn modelId="{9E40CFD5-535A-42BB-A28B-63572DC6A48F}" srcId="{1E6DB478-B126-49BB-845F-B3783C84A672}" destId="{A9E3DDEC-5FB6-4A80-91CF-FF88CD2D64E1}" srcOrd="1" destOrd="0" parTransId="{6A437542-85EC-4948-A7B6-E790F2A91C96}" sibTransId="{CABCF508-F882-4F5C-8582-E88F07A89AEA}"/>
    <dgm:cxn modelId="{60B8B0DF-A100-4481-BE03-CBABA0A34CA5}" type="presOf" srcId="{B892E1EC-642C-4BFD-86E3-0BA20ADCFBD8}" destId="{D3D04A77-3890-44AF-8E45-A31CA50D0DEA}" srcOrd="0" destOrd="4" presId="urn:microsoft.com/office/officeart/2005/8/layout/hProcess9"/>
    <dgm:cxn modelId="{C10E1109-F886-4270-94B3-159506D01519}" type="presParOf" srcId="{50B5F7AA-5152-44FB-B8CD-DEFDE0C94AC4}" destId="{701E933A-3464-4131-89F3-4D53DF3F8D61}" srcOrd="0" destOrd="0" presId="urn:microsoft.com/office/officeart/2005/8/layout/hProcess9"/>
    <dgm:cxn modelId="{A5438105-9901-4ED5-B721-0CB71D7BC67C}" type="presParOf" srcId="{50B5F7AA-5152-44FB-B8CD-DEFDE0C94AC4}" destId="{A2358AE1-6BD5-4E0F-BBEE-1BC939E7DC39}" srcOrd="1" destOrd="0" presId="urn:microsoft.com/office/officeart/2005/8/layout/hProcess9"/>
    <dgm:cxn modelId="{12931F18-D578-4FF2-90F0-008E1FF7B482}" type="presParOf" srcId="{A2358AE1-6BD5-4E0F-BBEE-1BC939E7DC39}" destId="{D3D04A77-3890-44AF-8E45-A31CA50D0DEA}" srcOrd="0" destOrd="0" presId="urn:microsoft.com/office/officeart/2005/8/layout/hProcess9"/>
    <dgm:cxn modelId="{02F91193-8088-47CF-AA3C-102ABE2D8866}" type="presParOf" srcId="{A2358AE1-6BD5-4E0F-BBEE-1BC939E7DC39}" destId="{1ED46405-847B-4D86-8059-93BEAE9EAC40}" srcOrd="1" destOrd="0" presId="urn:microsoft.com/office/officeart/2005/8/layout/hProcess9"/>
    <dgm:cxn modelId="{2B65DF0C-F2B5-4B19-BEAE-6807821649B7}" type="presParOf" srcId="{A2358AE1-6BD5-4E0F-BBEE-1BC939E7DC39}" destId="{68DB12C8-46FB-4933-B4D2-392569B18060}"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06775-7034-F645-904C-88F87BA656C9}">
      <dsp:nvSpPr>
        <dsp:cNvPr id="0" name=""/>
        <dsp:cNvSpPr/>
      </dsp:nvSpPr>
      <dsp:spPr>
        <a:xfrm>
          <a:off x="0" y="3843104"/>
          <a:ext cx="6492875" cy="1261392"/>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i="0" kern="1200"/>
            <a:t>Psychosocial intervention (e.g. psychosocial intervention/treatment/therapy/support, psychological intervention/therapy/treatment/support, counselling, self-help, and bibliotherapy). </a:t>
          </a:r>
          <a:endParaRPr lang="en-US" sz="1800" kern="1200"/>
        </a:p>
      </dsp:txBody>
      <dsp:txXfrm>
        <a:off x="0" y="3843104"/>
        <a:ext cx="6492875" cy="1261392"/>
      </dsp:txXfrm>
    </dsp:sp>
    <dsp:sp modelId="{D1CFDE96-1093-8E44-95AD-0CEC4EA7808E}">
      <dsp:nvSpPr>
        <dsp:cNvPr id="0" name=""/>
        <dsp:cNvSpPr/>
      </dsp:nvSpPr>
      <dsp:spPr>
        <a:xfrm rot="10800000">
          <a:off x="0" y="1922003"/>
          <a:ext cx="6492875" cy="1940022"/>
        </a:xfrm>
        <a:prstGeom prst="upArrowCallou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i="0" kern="1200"/>
            <a:t>Alcohol/other Substance of use (e.g. methamphetamine, other stimulants, other non-stimulant substances of abuse)</a:t>
          </a:r>
          <a:endParaRPr lang="en-US" sz="1800" kern="1200"/>
        </a:p>
      </dsp:txBody>
      <dsp:txXfrm rot="10800000">
        <a:off x="0" y="1922003"/>
        <a:ext cx="6492875" cy="1260568"/>
      </dsp:txXfrm>
    </dsp:sp>
    <dsp:sp modelId="{6F65B0C7-0AE4-7E4A-99C9-BBD82CFEA271}">
      <dsp:nvSpPr>
        <dsp:cNvPr id="0" name=""/>
        <dsp:cNvSpPr/>
      </dsp:nvSpPr>
      <dsp:spPr>
        <a:xfrm rot="10800000">
          <a:off x="0" y="902"/>
          <a:ext cx="6492875" cy="1940022"/>
        </a:xfrm>
        <a:prstGeom prst="upArrowCallou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i="0" kern="1200"/>
            <a:t>AFFM (e.g. family, family member, significant other, spouse, wife, husband, sibling, friend, and caregiver)</a:t>
          </a:r>
          <a:endParaRPr lang="en-US" sz="1800" kern="1200"/>
        </a:p>
      </dsp:txBody>
      <dsp:txXfrm rot="10800000">
        <a:off x="0" y="902"/>
        <a:ext cx="6492875" cy="1260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E933A-3464-4131-89F3-4D53DF3F8D61}">
      <dsp:nvSpPr>
        <dsp:cNvPr id="0" name=""/>
        <dsp:cNvSpPr/>
      </dsp:nvSpPr>
      <dsp:spPr>
        <a:xfrm>
          <a:off x="803590" y="0"/>
          <a:ext cx="9107362" cy="5766626"/>
        </a:xfrm>
        <a:prstGeom prst="rightArrow">
          <a:avLst/>
        </a:prstGeom>
        <a:solidFill>
          <a:srgbClr val="CFE2EB"/>
        </a:solidFill>
        <a:ln>
          <a:noFill/>
        </a:ln>
        <a:effectLst/>
      </dsp:spPr>
      <dsp:style>
        <a:lnRef idx="0">
          <a:scrgbClr r="0" g="0" b="0"/>
        </a:lnRef>
        <a:fillRef idx="1">
          <a:scrgbClr r="0" g="0" b="0"/>
        </a:fillRef>
        <a:effectRef idx="0">
          <a:scrgbClr r="0" g="0" b="0"/>
        </a:effectRef>
        <a:fontRef idx="minor"/>
      </dsp:style>
    </dsp:sp>
    <dsp:sp modelId="{D3D04A77-3890-44AF-8E45-A31CA50D0DEA}">
      <dsp:nvSpPr>
        <dsp:cNvPr id="0" name=""/>
        <dsp:cNvSpPr/>
      </dsp:nvSpPr>
      <dsp:spPr>
        <a:xfrm>
          <a:off x="5577" y="1218684"/>
          <a:ext cx="4959037" cy="3329258"/>
        </a:xfrm>
        <a:prstGeom prst="roundRect">
          <a:avLst/>
        </a:prstGeom>
        <a:solidFill>
          <a:srgbClr val="3F9CC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AU" sz="2400" b="0" kern="1200">
              <a:latin typeface="Century Gothic"/>
            </a:rPr>
            <a:t>1. Use feedback to improve and refine the program</a:t>
          </a:r>
        </a:p>
        <a:p>
          <a:pPr marL="228600" lvl="1" indent="-228600" algn="l" defTabSz="889000" rtl="0">
            <a:lnSpc>
              <a:spcPct val="90000"/>
            </a:lnSpc>
            <a:spcBef>
              <a:spcPct val="0"/>
            </a:spcBef>
            <a:spcAft>
              <a:spcPct val="15000"/>
            </a:spcAft>
            <a:buChar char="•"/>
          </a:pPr>
          <a:r>
            <a:rPr lang="en-AU" sz="2000" b="0" kern="1200">
              <a:latin typeface="Century Gothic"/>
            </a:rPr>
            <a:t>Clinical and non-clinical support</a:t>
          </a:r>
          <a:endParaRPr lang="en-AU" sz="2000" kern="1200">
            <a:latin typeface="Century Gothic"/>
          </a:endParaRPr>
        </a:p>
        <a:p>
          <a:pPr marL="228600" lvl="1" indent="-228600" algn="l" defTabSz="889000">
            <a:lnSpc>
              <a:spcPct val="90000"/>
            </a:lnSpc>
            <a:spcBef>
              <a:spcPct val="0"/>
            </a:spcBef>
            <a:spcAft>
              <a:spcPct val="15000"/>
            </a:spcAft>
            <a:buChar char="•"/>
          </a:pPr>
          <a:r>
            <a:rPr lang="en-AU" sz="2000" b="0" kern="1200">
              <a:latin typeface="Century Gothic"/>
            </a:rPr>
            <a:t>More lived experience stories</a:t>
          </a:r>
          <a:endParaRPr lang="en-AU" sz="2000" kern="1200">
            <a:latin typeface="Century Gothic"/>
          </a:endParaRPr>
        </a:p>
        <a:p>
          <a:pPr marL="228600" lvl="1" indent="-228600" algn="l" defTabSz="889000">
            <a:lnSpc>
              <a:spcPct val="90000"/>
            </a:lnSpc>
            <a:spcBef>
              <a:spcPct val="0"/>
            </a:spcBef>
            <a:spcAft>
              <a:spcPct val="15000"/>
            </a:spcAft>
            <a:buChar char="•"/>
          </a:pPr>
          <a:r>
            <a:rPr lang="en-AU" sz="2000" b="0" kern="1200">
              <a:latin typeface="Century Gothic"/>
            </a:rPr>
            <a:t>Connect with local services</a:t>
          </a:r>
          <a:endParaRPr lang="en-AU" sz="2000" kern="1200">
            <a:latin typeface="Century Gothic"/>
          </a:endParaRPr>
        </a:p>
        <a:p>
          <a:pPr marL="228600" lvl="1" indent="-228600" algn="l" defTabSz="889000">
            <a:lnSpc>
              <a:spcPct val="90000"/>
            </a:lnSpc>
            <a:spcBef>
              <a:spcPct val="0"/>
            </a:spcBef>
            <a:spcAft>
              <a:spcPct val="15000"/>
            </a:spcAft>
            <a:buChar char="•"/>
          </a:pPr>
          <a:r>
            <a:rPr lang="en-AU" sz="2000" b="0" kern="1200">
              <a:latin typeface="Century Gothic"/>
            </a:rPr>
            <a:t>Optimise for mobile</a:t>
          </a:r>
          <a:endParaRPr lang="en-AU" sz="2000" kern="1200">
            <a:latin typeface="Century Gothic"/>
          </a:endParaRPr>
        </a:p>
      </dsp:txBody>
      <dsp:txXfrm>
        <a:off x="168098" y="1381205"/>
        <a:ext cx="4633995" cy="3004216"/>
      </dsp:txXfrm>
    </dsp:sp>
    <dsp:sp modelId="{68DB12C8-46FB-4933-B4D2-392569B18060}">
      <dsp:nvSpPr>
        <dsp:cNvPr id="0" name=""/>
        <dsp:cNvSpPr/>
      </dsp:nvSpPr>
      <dsp:spPr>
        <a:xfrm>
          <a:off x="5415066" y="1820270"/>
          <a:ext cx="5293900" cy="2126086"/>
        </a:xfrm>
        <a:prstGeom prst="roundRect">
          <a:avLst/>
        </a:prstGeom>
        <a:solidFill>
          <a:srgbClr val="3F9CC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Font typeface="+mj-lt"/>
            <a:buNone/>
          </a:pPr>
          <a:r>
            <a:rPr lang="en-AU" sz="2800" b="0" kern="1200">
              <a:latin typeface="Century Gothic"/>
            </a:rPr>
            <a:t>2. Conduct large-scale efficacy evaluation across all 4 streams of the Family and Friend Programs </a:t>
          </a:r>
          <a:endParaRPr lang="en-AU" sz="2800" b="0" kern="1200">
            <a:latin typeface="Calibri Light"/>
            <a:ea typeface="Calibri Light"/>
            <a:cs typeface="Calibri Light"/>
          </a:endParaRPr>
        </a:p>
      </dsp:txBody>
      <dsp:txXfrm>
        <a:off x="5518853" y="1924057"/>
        <a:ext cx="5086326" cy="19185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A19C9-97EC-7B4D-9148-AAF4430F884C}"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8015A-4E1A-CD43-B6F7-5F2CDA6444D3}" type="slidenum">
              <a:rPr lang="en-US" smtClean="0"/>
              <a:t>‹#›</a:t>
            </a:fld>
            <a:endParaRPr lang="en-US"/>
          </a:p>
        </p:txBody>
      </p:sp>
    </p:spTree>
    <p:extLst>
      <p:ext uri="{BB962C8B-B14F-4D97-AF65-F5344CB8AC3E}">
        <p14:creationId xmlns:p14="http://schemas.microsoft.com/office/powerpoint/2010/main" val="165362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98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ea typeface="Calibri"/>
              <a:cs typeface="Calibri"/>
            </a:endParaRPr>
          </a:p>
        </p:txBody>
      </p:sp>
      <p:sp>
        <p:nvSpPr>
          <p:cNvPr id="4" name="Slide Number Placeholder 3"/>
          <p:cNvSpPr>
            <a:spLocks noGrp="1"/>
          </p:cNvSpPr>
          <p:nvPr>
            <p:ph type="sldNum" sz="quarter" idx="10"/>
          </p:nvPr>
        </p:nvSpPr>
        <p:spPr/>
        <p:txBody>
          <a:bodyPr/>
          <a:lstStyle/>
          <a:p>
            <a:fld id="{6B195E46-4458-4823-A3D1-52E888D1C703}" type="slidenum">
              <a:rPr lang="en-AU" smtClean="0"/>
              <a:t>11</a:t>
            </a:fld>
            <a:endParaRPr lang="en-AU"/>
          </a:p>
        </p:txBody>
      </p:sp>
    </p:spTree>
    <p:extLst>
      <p:ext uri="{BB962C8B-B14F-4D97-AF65-F5344CB8AC3E}">
        <p14:creationId xmlns:p14="http://schemas.microsoft.com/office/powerpoint/2010/main" val="250017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To date, a total of 520 people responded to the online advertisement with 371 agreeing to continue to the survey. A total of 45 completed the survey. Of the survey completers, 41 were female (90 %) with an average age of 46 years (range 14 – 70), and three identified as being of Aboriginal/Torres Strait Islander descent. The majority of completers were partners (n = 10), five were siblings, three were fathers, mothers and friends respectively. The remainder were adult (?) children and other relationships not specified. Very few responders reported problematic use of only alcohol or one specific drug type, with many concerned about polysubstance use. The survey asked responders to identify one drug type at the outset, and the majority reported problematic use of alcohol (n= 26), followed by cannabis (n = 7), heroin (n = 3), prescription opiates (n = 2) and other drugs (n = 7, crystal methamphetamine).</a:t>
            </a:r>
          </a:p>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12</a:t>
            </a:fld>
            <a:endParaRPr lang="en-AU"/>
          </a:p>
        </p:txBody>
      </p:sp>
    </p:spTree>
    <p:extLst>
      <p:ext uri="{BB962C8B-B14F-4D97-AF65-F5344CB8AC3E}">
        <p14:creationId xmlns:p14="http://schemas.microsoft.com/office/powerpoint/2010/main" val="143762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Consistent across all interviews </a:t>
            </a:r>
            <a:r>
              <a:rPr lang="en-AU" kern="1200">
                <a:solidFill>
                  <a:schemeClr val="tx1"/>
                </a:solidFill>
                <a:effectLst/>
              </a:rPr>
              <a:t>were </a:t>
            </a:r>
            <a:r>
              <a:rPr lang="en-AU"/>
              <a:t>experiences </a:t>
            </a:r>
            <a:r>
              <a:rPr lang="en-AU" kern="1200">
                <a:solidFill>
                  <a:schemeClr val="tx1"/>
                </a:solidFill>
                <a:effectLst/>
              </a:rPr>
              <a:t>of </a:t>
            </a:r>
            <a:r>
              <a:rPr lang="en-AU"/>
              <a:t>emotional strain and stress, impacts on mental health and widespread impacts on relationships </a:t>
            </a:r>
            <a:r>
              <a:rPr lang="en-AU" kern="1200">
                <a:solidFill>
                  <a:schemeClr val="tx1"/>
                </a:solidFill>
                <a:effectLst/>
              </a:rPr>
              <a:t>and </a:t>
            </a:r>
            <a:r>
              <a:rPr lang="en-AU"/>
              <a:t>families</a:t>
            </a:r>
            <a:r>
              <a:rPr lang="en-AU" kern="1200">
                <a:solidFill>
                  <a:schemeClr val="tx1"/>
                </a:solidFill>
                <a:effectLst/>
              </a:rPr>
              <a:t>. </a:t>
            </a:r>
            <a:r>
              <a:rPr lang="en-AU"/>
              <a:t>Elevated levels </a:t>
            </a:r>
            <a:r>
              <a:rPr lang="en-AU" kern="1200">
                <a:solidFill>
                  <a:schemeClr val="tx1"/>
                </a:solidFill>
                <a:effectLst/>
              </a:rPr>
              <a:t>of </a:t>
            </a:r>
            <a:r>
              <a:rPr lang="en-AU"/>
              <a:t>psychological distress </a:t>
            </a:r>
            <a:r>
              <a:rPr lang="en-AU" kern="1200">
                <a:solidFill>
                  <a:schemeClr val="tx1"/>
                </a:solidFill>
                <a:effectLst/>
              </a:rPr>
              <a:t>were </a:t>
            </a:r>
            <a:r>
              <a:rPr lang="en-AU"/>
              <a:t>evident, including depression</a:t>
            </a:r>
            <a:r>
              <a:rPr lang="en-AU" kern="1200">
                <a:solidFill>
                  <a:schemeClr val="tx1"/>
                </a:solidFill>
                <a:effectLst/>
              </a:rPr>
              <a:t>, </a:t>
            </a:r>
            <a:r>
              <a:rPr lang="en-AU"/>
              <a:t>anxiety</a:t>
            </a:r>
            <a:r>
              <a:rPr lang="en-AU" kern="1200">
                <a:solidFill>
                  <a:schemeClr val="tx1"/>
                </a:solidFill>
                <a:effectLst/>
              </a:rPr>
              <a:t>, </a:t>
            </a:r>
            <a:r>
              <a:rPr lang="en-AU"/>
              <a:t>trauma </a:t>
            </a:r>
            <a:r>
              <a:rPr lang="en-AU" kern="1200">
                <a:solidFill>
                  <a:schemeClr val="tx1"/>
                </a:solidFill>
                <a:effectLst/>
              </a:rPr>
              <a:t>and </a:t>
            </a:r>
            <a:r>
              <a:rPr lang="en-AU"/>
              <a:t>grief</a:t>
            </a:r>
            <a:r>
              <a:rPr lang="en-AU" kern="1200">
                <a:solidFill>
                  <a:schemeClr val="tx1"/>
                </a:solidFill>
                <a:effectLst/>
              </a:rPr>
              <a:t>. The </a:t>
            </a:r>
            <a:r>
              <a:rPr lang="en-AU"/>
              <a:t>people who completed the online survey </a:t>
            </a:r>
            <a:r>
              <a:rPr lang="en-AU" kern="1200">
                <a:solidFill>
                  <a:schemeClr val="tx1"/>
                </a:solidFill>
                <a:effectLst/>
              </a:rPr>
              <a:t>reported </a:t>
            </a:r>
            <a:r>
              <a:rPr lang="en-AU"/>
              <a:t>attempting to cope in a variety </a:t>
            </a:r>
            <a:r>
              <a:rPr lang="en-AU" kern="1200">
                <a:solidFill>
                  <a:schemeClr val="tx1"/>
                </a:solidFill>
                <a:effectLst/>
              </a:rPr>
              <a:t>of </a:t>
            </a:r>
            <a:r>
              <a:rPr lang="en-AU"/>
              <a:t>ways</a:t>
            </a:r>
            <a:r>
              <a:rPr lang="en-AU" kern="1200">
                <a:solidFill>
                  <a:schemeClr val="tx1"/>
                </a:solidFill>
                <a:effectLst/>
              </a:rPr>
              <a:t>, many </a:t>
            </a:r>
            <a:r>
              <a:rPr lang="en-AU"/>
              <a:t>stating that they had exhausted most options with limited success</a:t>
            </a:r>
            <a:r>
              <a:rPr lang="en-AU" kern="1200">
                <a:solidFill>
                  <a:schemeClr val="tx1"/>
                </a:solidFill>
                <a:effectLst/>
              </a:rPr>
              <a:t>. The </a:t>
            </a:r>
            <a:r>
              <a:rPr lang="en-AU"/>
              <a:t>majority of </a:t>
            </a:r>
            <a:r>
              <a:rPr lang="en-AU" kern="1200">
                <a:solidFill>
                  <a:schemeClr val="tx1"/>
                </a:solidFill>
                <a:effectLst/>
              </a:rPr>
              <a:t>responders </a:t>
            </a:r>
            <a:r>
              <a:rPr lang="en-AU"/>
              <a:t>reported their situation could improve, with most stating that getting support and treatment for the user themselves as key </a:t>
            </a:r>
            <a:r>
              <a:rPr lang="en-AU" kern="1200">
                <a:solidFill>
                  <a:schemeClr val="tx1"/>
                </a:solidFill>
                <a:effectLst/>
              </a:rPr>
              <a:t>to </a:t>
            </a:r>
            <a:r>
              <a:rPr lang="en-AU"/>
              <a:t>improving their own situation. While many respondents could </a:t>
            </a:r>
            <a:r>
              <a:rPr lang="en-AU" kern="1200">
                <a:solidFill>
                  <a:schemeClr val="tx1"/>
                </a:solidFill>
                <a:effectLst/>
              </a:rPr>
              <a:t>identify </a:t>
            </a:r>
            <a:r>
              <a:rPr lang="en-AU"/>
              <a:t>a need for emotional</a:t>
            </a:r>
            <a:r>
              <a:rPr lang="en-AU" kern="1200">
                <a:solidFill>
                  <a:schemeClr val="tx1"/>
                </a:solidFill>
                <a:effectLst/>
              </a:rPr>
              <a:t>, </a:t>
            </a:r>
            <a:r>
              <a:rPr lang="en-AU"/>
              <a:t>practical </a:t>
            </a:r>
            <a:r>
              <a:rPr lang="en-AU" kern="1200">
                <a:solidFill>
                  <a:schemeClr val="tx1"/>
                </a:solidFill>
                <a:effectLst/>
              </a:rPr>
              <a:t>and </a:t>
            </a:r>
            <a:r>
              <a:rPr lang="en-AU"/>
              <a:t>financial support for themselves, their priority was ensuring that their addicted loved one access </a:t>
            </a:r>
            <a:r>
              <a:rPr lang="en-AU" kern="1200">
                <a:solidFill>
                  <a:schemeClr val="tx1"/>
                </a:solidFill>
                <a:effectLst/>
              </a:rPr>
              <a:t>the </a:t>
            </a:r>
            <a:r>
              <a:rPr lang="en-AU"/>
              <a:t>support they needed.</a:t>
            </a:r>
            <a:endParaRPr lang="en-US">
              <a:ea typeface="+mn-ea"/>
              <a:cs typeface="+mn-cs"/>
            </a:endParaRPr>
          </a:p>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13</a:t>
            </a:fld>
            <a:endParaRPr lang="en-AU"/>
          </a:p>
        </p:txBody>
      </p:sp>
    </p:spTree>
    <p:extLst>
      <p:ext uri="{BB962C8B-B14F-4D97-AF65-F5344CB8AC3E}">
        <p14:creationId xmlns:p14="http://schemas.microsoft.com/office/powerpoint/2010/main" val="351513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To date, a total of 520 people responded to the online advertisement with 371 agreeing to continue to the survey. A total of 45 completed the survey. Of the survey completers, 41 were female (90 %) with an average age of 46 years (range 14 – 70), and three identified as being of Aboriginal/Torres Strait Islander descent. The majority of completers were partners (n = 10), five were siblings, three were fathers, mothers and friends respectively. The remainder were adult (?) children and other relationships not specified. Very few responders reported problematic use of only alcohol or one specific drug type, with many concerned about polysubstance use. The survey asked responders to identify one drug type at the outset, and the majority reported problematic use of alcohol (n= 26), followed by cannabis (n = 7), heroin (n = 3), prescription opiates (n = 2) and other drugs (n = 7, crystal methamphetamine).</a:t>
            </a:r>
          </a:p>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14</a:t>
            </a:fld>
            <a:endParaRPr lang="en-AU"/>
          </a:p>
        </p:txBody>
      </p:sp>
    </p:spTree>
    <p:extLst>
      <p:ext uri="{BB962C8B-B14F-4D97-AF65-F5344CB8AC3E}">
        <p14:creationId xmlns:p14="http://schemas.microsoft.com/office/powerpoint/2010/main" val="4138106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88F0B-3280-C441-0107-4C1487AA7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74B2A-6741-1C79-A943-3F111C30F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C19D0-74C5-99AC-243C-F777299CF4E3}"/>
              </a:ext>
            </a:extLst>
          </p:cNvPr>
          <p:cNvSpPr>
            <a:spLocks noGrp="1"/>
          </p:cNvSpPr>
          <p:nvPr>
            <p:ph type="body" idx="1"/>
          </p:nvPr>
        </p:nvSpPr>
        <p:spPr/>
        <p:txBody>
          <a:bodyPr/>
          <a:lstStyle/>
          <a:p>
            <a:r>
              <a:rPr lang="en-AU"/>
              <a:t>The thematic analysis highlighted common areas of concern and experience. Key themes emerged from the thematic analysis, namely loss, stigma, support (or lack thereof), ways of coping through sharing personal experiences. The pre-eminent theme was that of grief and loss. Concepts of ambiguous loss, disenfranchised grief, and narrative constructivist approaches to understanding loss were applied to the analysis of results. Loss was often compounded by social constructions and stigma attached to ice usage, which extended to the people caring for friends and family members as well.</a:t>
            </a:r>
            <a:endParaRPr lang="en-US"/>
          </a:p>
          <a:p>
            <a:endParaRPr lang="en-AU"/>
          </a:p>
          <a:p>
            <a:r>
              <a:rPr lang="en-AU"/>
              <a:t>Participants living with or supporting loved ones using ice spoke of not telling anyone how they felt because of the fear of social judgement. For a person losing the sense of someone they love, it can be unhelpful to also add the management of the expectations of others. It is di cult to make meaning because of the mixed messages received - blame attribution, guilt, and lack of ‘logical’ explanation as to why they are continuing to support a person with this particular addiction. While the sample size for this research is relatively small (seventeen participants) the majority of respondents’ stories included loss which was not linear in nature. </a:t>
            </a:r>
            <a:endParaRPr lang="en-US">
              <a:ea typeface="Calibri"/>
              <a:cs typeface="Calibri"/>
            </a:endParaRPr>
          </a:p>
        </p:txBody>
      </p:sp>
      <p:sp>
        <p:nvSpPr>
          <p:cNvPr id="4" name="Slide Number Placeholder 3">
            <a:extLst>
              <a:ext uri="{FF2B5EF4-FFF2-40B4-BE49-F238E27FC236}">
                <a16:creationId xmlns:a16="http://schemas.microsoft.com/office/drawing/2014/main" id="{E0040115-B453-EB1E-B13C-F47EDA45B166}"/>
              </a:ext>
            </a:extLst>
          </p:cNvPr>
          <p:cNvSpPr>
            <a:spLocks noGrp="1"/>
          </p:cNvSpPr>
          <p:nvPr>
            <p:ph type="sldNum" sz="quarter" idx="10"/>
          </p:nvPr>
        </p:nvSpPr>
        <p:spPr/>
        <p:txBody>
          <a:bodyPr/>
          <a:lstStyle/>
          <a:p>
            <a:fld id="{6B195E46-4458-4823-A3D1-52E888D1C703}" type="slidenum">
              <a:rPr lang="en-AU" smtClean="0"/>
              <a:t>15</a:t>
            </a:fld>
            <a:endParaRPr lang="en-AU"/>
          </a:p>
        </p:txBody>
      </p:sp>
    </p:spTree>
    <p:extLst>
      <p:ext uri="{BB962C8B-B14F-4D97-AF65-F5344CB8AC3E}">
        <p14:creationId xmlns:p14="http://schemas.microsoft.com/office/powerpoint/2010/main" val="404679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8940-7343-326A-8AFD-869D2FDC8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2132F-054D-0BA9-ABEB-A164E1FD1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3DC84-BA90-1115-BBCB-843A3DA79F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sym typeface="Wingdings" panose="05000000000000000000" pitchFamily="2" charset="2"/>
            </a:endParaRPr>
          </a:p>
        </p:txBody>
      </p:sp>
      <p:sp>
        <p:nvSpPr>
          <p:cNvPr id="4" name="Slide Number Placeholder 3">
            <a:extLst>
              <a:ext uri="{FF2B5EF4-FFF2-40B4-BE49-F238E27FC236}">
                <a16:creationId xmlns:a16="http://schemas.microsoft.com/office/drawing/2014/main" id="{066809D9-896E-EAC4-7F30-EB3209CE65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21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Despite the intentions and openness to utilising a variety networks survey respondents demonstrated variable success with families and friends when they did engage with them or access them for support. In contrast, it was rarer that respondents experienced success and support as a result of </a:t>
            </a:r>
            <a:r>
              <a:rPr lang="en-AU" sz="1200" kern="1200" err="1">
                <a:solidFill>
                  <a:schemeClr val="tx1"/>
                </a:solidFill>
                <a:effectLst/>
                <a:latin typeface="+mn-lt"/>
                <a:ea typeface="+mn-ea"/>
                <a:cs typeface="+mn-cs"/>
              </a:rPr>
              <a:t>tseeking</a:t>
            </a:r>
            <a:r>
              <a:rPr lang="en-AU" sz="1200" kern="1200">
                <a:solidFill>
                  <a:schemeClr val="tx1"/>
                </a:solidFill>
                <a:effectLst/>
                <a:latin typeface="+mn-lt"/>
                <a:ea typeface="+mn-ea"/>
                <a:cs typeface="+mn-cs"/>
              </a:rPr>
              <a:t> help from health professionals. </a:t>
            </a:r>
          </a:p>
          <a:p>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As indicated in Figure 2, in the past three months, across all drug types,  AFFMs either ‘once or twice’ (n=14/45),  or ‘often’ (n = 14/45) found that members of their social network listened to them,  ‘sometimes’ talk about their feelings  felt that their friends and relatives had been there for them ‘sometimes’ (n=14/45) or ‘often’ (n = 13), and only once or twice felt that they listened to the AFFM talk about the person in their lives using alcohol and/or other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A significant number of AFFMs had never confided in health/social care workers about their situation in the last three months (n=22/45), felt that health/social care workers had never made themselves available to the AFFM (n=24/45), and had never given the AFFM helpful information about problem drinking or drug taking (n=28/45).</a:t>
            </a:r>
          </a:p>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17</a:t>
            </a:fld>
            <a:endParaRPr lang="en-AU"/>
          </a:p>
        </p:txBody>
      </p:sp>
    </p:spTree>
    <p:extLst>
      <p:ext uri="{BB962C8B-B14F-4D97-AF65-F5344CB8AC3E}">
        <p14:creationId xmlns:p14="http://schemas.microsoft.com/office/powerpoint/2010/main" val="3486349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To date, a total of 520 people responded to the online advertisement with 371 agreeing to continue to the survey. A total of 45 completed the survey. Of the survey completers, 41 were female (90 %) with an average age of 46 years (range 14 – 70), and three identified as being of Aboriginal/Torres Strait Islander descent. The majority of completers were partners (n = 10), five were siblings, three were fathers, mothers and friends respectively. The remainder were adult (?) children and other relationships not specified. Very few responders reported problematic use of only alcohol or one specific drug type, with many concerned about polysubstance use. The survey asked responders to identify one drug type at the outset, and the majority reported problematic use of alcohol (n= 26), followed by cannabis (n = 7), heroin (n = 3), prescription opiates (n = 2) and other drugs (n = 7, crystal methamphetamine).</a:t>
            </a:r>
          </a:p>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18</a:t>
            </a:fld>
            <a:endParaRPr lang="en-AU"/>
          </a:p>
        </p:txBody>
      </p:sp>
    </p:spTree>
    <p:extLst>
      <p:ext uri="{BB962C8B-B14F-4D97-AF65-F5344CB8AC3E}">
        <p14:creationId xmlns:p14="http://schemas.microsoft.com/office/powerpoint/2010/main" val="128962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To date, a total of 520 people responded to the online advertisement with 371 agreeing to continue to the survey. A total of 45 completed the survey. Of the survey completers, 41 were female (90 %) with an average age of 46 years (range 14 – 70), and three identified as being of Aboriginal/Torres Strait Islander descent. The majority of completers were partners (n = 10), five were siblings, three were fathers, mothers and friends respectively. The remainder were adult (?) children and other relationships not specified. Very few responders reported problematic use of only alcohol or one specific drug type, with many concerned about polysubstance use. The survey asked responders to identify one drug type at the outset, and the majority reported problematic use of alcohol (n= 26), followed by cannabis (n = 7), heroin (n = 3), prescription opiates (n = 2) and other drugs (n = 7, crystal methamphetamine).</a:t>
            </a:r>
          </a:p>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19</a:t>
            </a:fld>
            <a:endParaRPr lang="en-AU"/>
          </a:p>
        </p:txBody>
      </p:sp>
    </p:spTree>
    <p:extLst>
      <p:ext uri="{BB962C8B-B14F-4D97-AF65-F5344CB8AC3E}">
        <p14:creationId xmlns:p14="http://schemas.microsoft.com/office/powerpoint/2010/main" val="2290823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7000"/>
              </a:lnSpc>
              <a:spcAft>
                <a:spcPts val="800"/>
              </a:spcAft>
            </a:pPr>
            <a:r>
              <a:rPr lang="en-AU"/>
              <a:t>In general, there was support for online counselling, web based support and online chat rooms for AFFMs, as indicated in Figure 1. AFFMs endorsed many avenues and professionals for providing support with the majority endorsing trusted, trained health professionals (n = 29), including those working in Drug and Alcohol services specifically (n = 28). Of interest, people who had similar experiences to themselves ( n = 28) were also highly endorsed by AFFMs, indicating the high potential and importance of support packages that integrate peer support and ‘real life’ stories drawn from people with similar experiences.</a:t>
            </a:r>
            <a:endParaRPr lang="en-US"/>
          </a:p>
        </p:txBody>
      </p:sp>
      <p:sp>
        <p:nvSpPr>
          <p:cNvPr id="4" name="Slide Number Placeholder 3"/>
          <p:cNvSpPr>
            <a:spLocks noGrp="1"/>
          </p:cNvSpPr>
          <p:nvPr>
            <p:ph type="sldNum" sz="quarter" idx="10"/>
          </p:nvPr>
        </p:nvSpPr>
        <p:spPr/>
        <p:txBody>
          <a:bodyPr/>
          <a:lstStyle/>
          <a:p>
            <a:fld id="{6B195E46-4458-4823-A3D1-52E888D1C703}" type="slidenum">
              <a:rPr lang="en-AU" smtClean="0"/>
              <a:t>20</a:t>
            </a:fld>
            <a:endParaRPr lang="en-AU"/>
          </a:p>
        </p:txBody>
      </p:sp>
    </p:spTree>
    <p:extLst>
      <p:ext uri="{BB962C8B-B14F-4D97-AF65-F5344CB8AC3E}">
        <p14:creationId xmlns:p14="http://schemas.microsoft.com/office/powerpoint/2010/main" val="162922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effectLst/>
              </a:rPr>
              <a:t>Before we begin, I would like to acknowledge and pay respect to the traditional owners of the land on which we meet: the </a:t>
            </a:r>
            <a:r>
              <a:rPr lang="en-AU" i="1" err="1">
                <a:effectLst/>
              </a:rPr>
              <a:t>Gadigal</a:t>
            </a:r>
            <a:r>
              <a:rPr lang="en-AU" i="1">
                <a:effectLst/>
              </a:rPr>
              <a:t> people of the Eora Nation. It is upon their ancestral lands that the University of Sydney is built.</a:t>
            </a:r>
            <a:endParaRPr lang="en-AU">
              <a:effectLst/>
            </a:endParaRPr>
          </a:p>
          <a:p>
            <a:r>
              <a:rPr lang="en-AU" i="1">
                <a:effectLst/>
              </a:rPr>
              <a:t>As we share our own knowledge, teaching, learning and research practices within this university may we also pay respect to the knowledge embedded forever within the Aboriginal Custodianship of Country.</a:t>
            </a:r>
          </a:p>
          <a:p>
            <a:endParaRPr lang="en-AU" sz="1200" b="0" i="1">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a:solidFill>
                  <a:schemeClr val="tx1"/>
                </a:solidFill>
              </a:rPr>
              <a:t>We are committed to embracing diversity and eliminating all forms of discrimination and welcome all people irrespective of ethnicity, lifestyle choice, faith, sexual orientation and gender identity.</a:t>
            </a:r>
          </a:p>
          <a:p>
            <a:endParaRPr lang="en-GB"/>
          </a:p>
        </p:txBody>
      </p:sp>
      <p:sp>
        <p:nvSpPr>
          <p:cNvPr id="4" name="Slide Number Placeholder 3"/>
          <p:cNvSpPr>
            <a:spLocks noGrp="1"/>
          </p:cNvSpPr>
          <p:nvPr>
            <p:ph type="sldNum" sz="quarter" idx="5"/>
          </p:nvPr>
        </p:nvSpPr>
        <p:spPr/>
        <p:txBody>
          <a:bodyPr/>
          <a:lstStyle/>
          <a:p>
            <a:fld id="{BCA0A316-D1E1-9745-B24E-D11400EED8A1}" type="slidenum">
              <a:rPr lang="en-US" smtClean="0"/>
              <a:t>2</a:t>
            </a:fld>
            <a:endParaRPr lang="en-US"/>
          </a:p>
        </p:txBody>
      </p:sp>
    </p:spTree>
    <p:extLst>
      <p:ext uri="{BB962C8B-B14F-4D97-AF65-F5344CB8AC3E}">
        <p14:creationId xmlns:p14="http://schemas.microsoft.com/office/powerpoint/2010/main" val="367375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a:solidFill>
                  <a:schemeClr val="tx1"/>
                </a:solidFill>
                <a:effectLst/>
                <a:latin typeface="+mn-lt"/>
                <a:ea typeface="+mn-ea"/>
                <a:cs typeface="+mn-cs"/>
              </a:rPr>
              <a:t>One of the first things you will notice as you start the program is that we make mention of a sailboat. It may seem odd that we refer to this, but many family members and friends who are supporting someone who is using alcohol/drugs have told us stories that seem akin to sailing the ocean - at times it can be all smooth sailing, and at others, the conditions can be unpredictable, dangerous and can wreak havoc and destruction on the lives of the people on board. We’ve decided to use this sailboat as a way of understanding your experience so you’ll see it referenced at various times throughout the program.</a:t>
            </a:r>
            <a:endParaRPr lang="en-US"/>
          </a:p>
          <a:p>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21</a:t>
            </a:fld>
            <a:endParaRPr lang="en-US"/>
          </a:p>
        </p:txBody>
      </p:sp>
    </p:spTree>
    <p:extLst>
      <p:ext uri="{BB962C8B-B14F-4D97-AF65-F5344CB8AC3E}">
        <p14:creationId xmlns:p14="http://schemas.microsoft.com/office/powerpoint/2010/main" val="119031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 includes: Instructional videos about “living with it not in it” – Narrated by Clinical Psychologist , summary videos at the end of the core modules, Over 20 interactivities, Based on a nautical metaphor, over 40 quotes from interviews used in the program</a:t>
            </a:r>
          </a:p>
          <a:p>
            <a:endParaRPr lang="en-US"/>
          </a:p>
          <a:p>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22</a:t>
            </a:fld>
            <a:endParaRPr lang="en-US"/>
          </a:p>
        </p:txBody>
      </p:sp>
    </p:spTree>
    <p:extLst>
      <p:ext uri="{BB962C8B-B14F-4D97-AF65-F5344CB8AC3E}">
        <p14:creationId xmlns:p14="http://schemas.microsoft.com/office/powerpoint/2010/main" val="2022114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Mini Modules: skill based modules. The mindfulness based mini module is broken into 4 parts for 4 weeks. </a:t>
            </a:r>
          </a:p>
        </p:txBody>
      </p:sp>
      <p:sp>
        <p:nvSpPr>
          <p:cNvPr id="4" name="Slide Number Placeholder 3"/>
          <p:cNvSpPr>
            <a:spLocks noGrp="1"/>
          </p:cNvSpPr>
          <p:nvPr>
            <p:ph type="sldNum" sz="quarter" idx="5"/>
          </p:nvPr>
        </p:nvSpPr>
        <p:spPr/>
        <p:txBody>
          <a:bodyPr/>
          <a:lstStyle/>
          <a:p>
            <a:fld id="{27B8015A-4E1A-CD43-B6F7-5F2CDA6444D3}" type="slidenum">
              <a:rPr lang="en-US" smtClean="0"/>
              <a:t>23</a:t>
            </a:fld>
            <a:endParaRPr lang="en-US"/>
          </a:p>
        </p:txBody>
      </p:sp>
    </p:spTree>
    <p:extLst>
      <p:ext uri="{BB962C8B-B14F-4D97-AF65-F5344CB8AC3E}">
        <p14:creationId xmlns:p14="http://schemas.microsoft.com/office/powerpoint/2010/main" val="2229433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a:solidFill>
                  <a:schemeClr val="tx1"/>
                </a:solidFill>
                <a:effectLst/>
                <a:latin typeface="+mn-lt"/>
                <a:ea typeface="+mn-ea"/>
                <a:cs typeface="+mn-cs"/>
              </a:rPr>
              <a:t>On your </a:t>
            </a:r>
            <a:r>
              <a:rPr lang="en-AU" sz="1200" b="1" i="0" u="none" strike="noStrike" kern="1200">
                <a:solidFill>
                  <a:schemeClr val="tx1"/>
                </a:solidFill>
                <a:effectLst/>
                <a:latin typeface="+mn-lt"/>
                <a:ea typeface="+mn-ea"/>
                <a:cs typeface="+mn-cs"/>
              </a:rPr>
              <a:t>FFSP </a:t>
            </a:r>
            <a:r>
              <a:rPr lang="en-AU" sz="1200" b="0" i="0" u="none" strike="noStrike" kern="1200">
                <a:solidFill>
                  <a:schemeClr val="tx1"/>
                </a:solidFill>
                <a:effectLst/>
                <a:latin typeface="+mn-lt"/>
                <a:ea typeface="+mn-ea"/>
                <a:cs typeface="+mn-cs"/>
              </a:rPr>
              <a:t>home page you will also see a number of icons, each representing a different module of the program. The first four</a:t>
            </a:r>
            <a:r>
              <a:rPr lang="en-AU" sz="1200" b="1" i="0" u="none" strike="noStrike" kern="1200">
                <a:solidFill>
                  <a:schemeClr val="tx1"/>
                </a:solidFill>
                <a:effectLst/>
                <a:latin typeface="+mn-lt"/>
                <a:ea typeface="+mn-ea"/>
                <a:cs typeface="+mn-cs"/>
              </a:rPr>
              <a:t> ‘core’ modules</a:t>
            </a:r>
            <a:r>
              <a:rPr lang="en-AU" sz="1200" b="0" i="0" u="none" strike="noStrike" kern="1200">
                <a:solidFill>
                  <a:schemeClr val="tx1"/>
                </a:solidFill>
                <a:effectLst/>
                <a:latin typeface="+mn-lt"/>
                <a:ea typeface="+mn-ea"/>
                <a:cs typeface="+mn-cs"/>
              </a:rPr>
              <a:t> of the program are designed to be completed first to help you understand your sailing journey and what it has been like for you. The </a:t>
            </a:r>
            <a:r>
              <a:rPr lang="en-AU" sz="1200" b="1" i="0" u="none" strike="noStrike" kern="1200">
                <a:solidFill>
                  <a:schemeClr val="tx1"/>
                </a:solidFill>
                <a:effectLst/>
                <a:latin typeface="+mn-lt"/>
                <a:ea typeface="+mn-ea"/>
                <a:cs typeface="+mn-cs"/>
              </a:rPr>
              <a:t>Mini Modules</a:t>
            </a:r>
            <a:r>
              <a:rPr lang="en-AU" sz="1200" b="0" i="0" u="none" strike="noStrike" kern="1200">
                <a:solidFill>
                  <a:schemeClr val="tx1"/>
                </a:solidFill>
                <a:effectLst/>
                <a:latin typeface="+mn-lt"/>
                <a:ea typeface="+mn-ea"/>
                <a:cs typeface="+mn-cs"/>
              </a:rPr>
              <a:t> focus more on navigating this journey, by introducing you to skills that will help you to manage the challenges of supporting someone who is drinking or using drugs. Of course, how you choose to approach the program is up to you and we don’t want you to feel restricted to a prescribed order if there are specific modules that stand out to you or that focus on what you need help with most right now.</a:t>
            </a:r>
          </a:p>
          <a:p>
            <a:endParaRPr lang="en-US"/>
          </a:p>
          <a:p>
            <a:pPr>
              <a:lnSpc>
                <a:spcPct val="150000"/>
              </a:lnSpc>
            </a:pPr>
            <a:r>
              <a:rPr lang="en-AU" sz="1200" b="1"/>
              <a:t>Core Modules</a:t>
            </a:r>
          </a:p>
          <a:p>
            <a:pPr>
              <a:lnSpc>
                <a:spcPct val="150000"/>
              </a:lnSpc>
              <a:tabLst>
                <a:tab pos="4622800" algn="l"/>
              </a:tabLst>
            </a:pPr>
            <a:r>
              <a:rPr lang="en-AU" sz="1200"/>
              <a:t>1:  Your First Stop - Find out what's important to you right now</a:t>
            </a:r>
            <a:br>
              <a:rPr lang="en-AU" sz="1200"/>
            </a:br>
            <a:r>
              <a:rPr lang="en-AU" sz="1200"/>
              <a:t>2:  Looking Ahead - Navigating what's troubling you</a:t>
            </a:r>
            <a:br>
              <a:rPr lang="en-AU" sz="1200"/>
            </a:br>
            <a:r>
              <a:rPr lang="en-AU" sz="1200"/>
              <a:t>3:  Sailing Ahead - Learn how to manage things</a:t>
            </a:r>
            <a:br>
              <a:rPr lang="en-AU" sz="1200"/>
            </a:br>
            <a:r>
              <a:rPr lang="en-AU" sz="1200"/>
              <a:t>4:  Stop and Reflect - Where to from here...</a:t>
            </a:r>
          </a:p>
          <a:p>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24</a:t>
            </a:fld>
            <a:endParaRPr lang="en-US"/>
          </a:p>
        </p:txBody>
      </p:sp>
    </p:spTree>
    <p:extLst>
      <p:ext uri="{BB962C8B-B14F-4D97-AF65-F5344CB8AC3E}">
        <p14:creationId xmlns:p14="http://schemas.microsoft.com/office/powerpoint/2010/main" val="1853043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a:solidFill>
                  <a:schemeClr val="tx1"/>
                </a:solidFill>
                <a:effectLst/>
                <a:latin typeface="+mn-lt"/>
                <a:ea typeface="+mn-ea"/>
                <a:cs typeface="+mn-cs"/>
              </a:rPr>
              <a:t>On your </a:t>
            </a:r>
            <a:r>
              <a:rPr lang="en-AU" sz="1200" b="1" i="0" u="none" strike="noStrike" kern="1200">
                <a:solidFill>
                  <a:schemeClr val="tx1"/>
                </a:solidFill>
                <a:effectLst/>
                <a:latin typeface="+mn-lt"/>
                <a:ea typeface="+mn-ea"/>
                <a:cs typeface="+mn-cs"/>
              </a:rPr>
              <a:t>FFSP </a:t>
            </a:r>
            <a:r>
              <a:rPr lang="en-AU" sz="1200" b="0" i="0" u="none" strike="noStrike" kern="1200">
                <a:solidFill>
                  <a:schemeClr val="tx1"/>
                </a:solidFill>
                <a:effectLst/>
                <a:latin typeface="+mn-lt"/>
                <a:ea typeface="+mn-ea"/>
                <a:cs typeface="+mn-cs"/>
              </a:rPr>
              <a:t>home page you will also see a number of icons, each representing a different module of the program. The first four</a:t>
            </a:r>
            <a:r>
              <a:rPr lang="en-AU" sz="1200" b="1" i="0" u="none" strike="noStrike" kern="1200">
                <a:solidFill>
                  <a:schemeClr val="tx1"/>
                </a:solidFill>
                <a:effectLst/>
                <a:latin typeface="+mn-lt"/>
                <a:ea typeface="+mn-ea"/>
                <a:cs typeface="+mn-cs"/>
              </a:rPr>
              <a:t> ‘core’ modules</a:t>
            </a:r>
            <a:r>
              <a:rPr lang="en-AU" sz="1200" b="0" i="0" u="none" strike="noStrike" kern="1200">
                <a:solidFill>
                  <a:schemeClr val="tx1"/>
                </a:solidFill>
                <a:effectLst/>
                <a:latin typeface="+mn-lt"/>
                <a:ea typeface="+mn-ea"/>
                <a:cs typeface="+mn-cs"/>
              </a:rPr>
              <a:t> of the program are designed to be completed first to help you understand your sailing journey and what it has been like for you. The </a:t>
            </a:r>
            <a:r>
              <a:rPr lang="en-AU" sz="1200" b="1" i="0" u="none" strike="noStrike" kern="1200">
                <a:solidFill>
                  <a:schemeClr val="tx1"/>
                </a:solidFill>
                <a:effectLst/>
                <a:latin typeface="+mn-lt"/>
                <a:ea typeface="+mn-ea"/>
                <a:cs typeface="+mn-cs"/>
              </a:rPr>
              <a:t>Mini Modules</a:t>
            </a:r>
            <a:r>
              <a:rPr lang="en-AU" sz="1200" b="0" i="0" u="none" strike="noStrike" kern="1200">
                <a:solidFill>
                  <a:schemeClr val="tx1"/>
                </a:solidFill>
                <a:effectLst/>
                <a:latin typeface="+mn-lt"/>
                <a:ea typeface="+mn-ea"/>
                <a:cs typeface="+mn-cs"/>
              </a:rPr>
              <a:t> focus more on navigating this journey, by introducing you to skills that will help you to manage the challenges of supporting someone who is drinking or using drugs. Of course, how you choose to approach the program is up to you and we don’t want you to feel restricted to a prescribed order if there are specific modules that stand out to you or that focus on what you need help with most right now.</a:t>
            </a:r>
          </a:p>
          <a:p>
            <a:endParaRPr lang="en-US"/>
          </a:p>
          <a:p>
            <a:pPr>
              <a:lnSpc>
                <a:spcPct val="150000"/>
              </a:lnSpc>
            </a:pPr>
            <a:r>
              <a:rPr lang="en-AU" sz="1200" b="1"/>
              <a:t>Core Modules</a:t>
            </a:r>
          </a:p>
          <a:p>
            <a:pPr>
              <a:lnSpc>
                <a:spcPct val="150000"/>
              </a:lnSpc>
              <a:tabLst>
                <a:tab pos="4622800" algn="l"/>
              </a:tabLst>
            </a:pPr>
            <a:r>
              <a:rPr lang="en-AU" sz="1200"/>
              <a:t>1:  Your First Stop - Find out what's important to you right now</a:t>
            </a:r>
            <a:br>
              <a:rPr lang="en-AU" sz="1200"/>
            </a:br>
            <a:r>
              <a:rPr lang="en-AU" sz="1200"/>
              <a:t>2:  Looking Ahead - Navigating what's troubling you</a:t>
            </a:r>
            <a:br>
              <a:rPr lang="en-AU" sz="1200"/>
            </a:br>
            <a:r>
              <a:rPr lang="en-AU" sz="1200"/>
              <a:t>3:  Sailing Ahead - Learn how to manage things</a:t>
            </a:r>
            <a:br>
              <a:rPr lang="en-AU" sz="1200"/>
            </a:br>
            <a:r>
              <a:rPr lang="en-AU" sz="1200"/>
              <a:t>4:  Stop and Reflect - Where to from here...</a:t>
            </a:r>
          </a:p>
          <a:p>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25</a:t>
            </a:fld>
            <a:endParaRPr lang="en-US"/>
          </a:p>
        </p:txBody>
      </p:sp>
    </p:spTree>
    <p:extLst>
      <p:ext uri="{BB962C8B-B14F-4D97-AF65-F5344CB8AC3E}">
        <p14:creationId xmlns:p14="http://schemas.microsoft.com/office/powerpoint/2010/main" val="1574035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a:solidFill>
                  <a:schemeClr val="tx1"/>
                </a:solidFill>
                <a:effectLst/>
                <a:latin typeface="+mn-lt"/>
                <a:ea typeface="+mn-ea"/>
                <a:cs typeface="+mn-cs"/>
              </a:rPr>
              <a:t>On your </a:t>
            </a:r>
            <a:r>
              <a:rPr lang="en-AU" sz="1200" b="1" i="0" u="none" strike="noStrike" kern="1200">
                <a:solidFill>
                  <a:schemeClr val="tx1"/>
                </a:solidFill>
                <a:effectLst/>
                <a:latin typeface="+mn-lt"/>
                <a:ea typeface="+mn-ea"/>
                <a:cs typeface="+mn-cs"/>
              </a:rPr>
              <a:t>FFSP </a:t>
            </a:r>
            <a:r>
              <a:rPr lang="en-AU" sz="1200" b="0" i="0" u="none" strike="noStrike" kern="1200">
                <a:solidFill>
                  <a:schemeClr val="tx1"/>
                </a:solidFill>
                <a:effectLst/>
                <a:latin typeface="+mn-lt"/>
                <a:ea typeface="+mn-ea"/>
                <a:cs typeface="+mn-cs"/>
              </a:rPr>
              <a:t>home page you will also see a number of icons, each representing a different module of the program. The first four</a:t>
            </a:r>
            <a:r>
              <a:rPr lang="en-AU" sz="1200" b="1" i="0" u="none" strike="noStrike" kern="1200">
                <a:solidFill>
                  <a:schemeClr val="tx1"/>
                </a:solidFill>
                <a:effectLst/>
                <a:latin typeface="+mn-lt"/>
                <a:ea typeface="+mn-ea"/>
                <a:cs typeface="+mn-cs"/>
              </a:rPr>
              <a:t> ‘core’ modules</a:t>
            </a:r>
            <a:r>
              <a:rPr lang="en-AU" sz="1200" b="0" i="0" u="none" strike="noStrike" kern="1200">
                <a:solidFill>
                  <a:schemeClr val="tx1"/>
                </a:solidFill>
                <a:effectLst/>
                <a:latin typeface="+mn-lt"/>
                <a:ea typeface="+mn-ea"/>
                <a:cs typeface="+mn-cs"/>
              </a:rPr>
              <a:t> of the program are designed to be completed first to help you understand your sailing journey and what it has been like for you. The </a:t>
            </a:r>
            <a:r>
              <a:rPr lang="en-AU" sz="1200" b="1" i="0" u="none" strike="noStrike" kern="1200">
                <a:solidFill>
                  <a:schemeClr val="tx1"/>
                </a:solidFill>
                <a:effectLst/>
                <a:latin typeface="+mn-lt"/>
                <a:ea typeface="+mn-ea"/>
                <a:cs typeface="+mn-cs"/>
              </a:rPr>
              <a:t>Mini Modules</a:t>
            </a:r>
            <a:r>
              <a:rPr lang="en-AU" sz="1200" b="0" i="0" u="none" strike="noStrike" kern="1200">
                <a:solidFill>
                  <a:schemeClr val="tx1"/>
                </a:solidFill>
                <a:effectLst/>
                <a:latin typeface="+mn-lt"/>
                <a:ea typeface="+mn-ea"/>
                <a:cs typeface="+mn-cs"/>
              </a:rPr>
              <a:t> focus more on navigating this journey, by introducing you to skills that will help you to manage the challenges of supporting someone who is drinking or using drugs. Of course, how you choose to approach the program is up to you and we don’t want you to feel restricted to a prescribed order if there are specific modules that stand out to you or that focus on what you need help with most right now.</a:t>
            </a:r>
          </a:p>
          <a:p>
            <a:endParaRPr lang="en-US"/>
          </a:p>
          <a:p>
            <a:pPr>
              <a:lnSpc>
                <a:spcPct val="150000"/>
              </a:lnSpc>
            </a:pPr>
            <a:r>
              <a:rPr lang="en-AU" sz="1200" b="1"/>
              <a:t>Core Modules</a:t>
            </a:r>
          </a:p>
          <a:p>
            <a:pPr>
              <a:lnSpc>
                <a:spcPct val="150000"/>
              </a:lnSpc>
              <a:tabLst>
                <a:tab pos="4622800" algn="l"/>
              </a:tabLst>
            </a:pPr>
            <a:r>
              <a:rPr lang="en-AU" sz="1200"/>
              <a:t>1:  Your First Stop - Find out what's important to you right now</a:t>
            </a:r>
            <a:br>
              <a:rPr lang="en-AU" sz="1200"/>
            </a:br>
            <a:r>
              <a:rPr lang="en-AU" sz="1200"/>
              <a:t>2:  Looking Ahead - Navigating what's troubling you</a:t>
            </a:r>
            <a:br>
              <a:rPr lang="en-AU" sz="1200"/>
            </a:br>
            <a:r>
              <a:rPr lang="en-AU" sz="1200"/>
              <a:t>3:  Sailing Ahead - Learn how to manage things</a:t>
            </a:r>
            <a:br>
              <a:rPr lang="en-AU" sz="1200"/>
            </a:br>
            <a:r>
              <a:rPr lang="en-AU" sz="1200"/>
              <a:t>4:  Stop and Reflect - Where to from here...</a:t>
            </a:r>
          </a:p>
          <a:p>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26</a:t>
            </a:fld>
            <a:endParaRPr lang="en-US"/>
          </a:p>
        </p:txBody>
      </p:sp>
    </p:spTree>
    <p:extLst>
      <p:ext uri="{BB962C8B-B14F-4D97-AF65-F5344CB8AC3E}">
        <p14:creationId xmlns:p14="http://schemas.microsoft.com/office/powerpoint/2010/main" val="259096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5 step interactive activity, Identifying values, evaluating importance and planning to putting values into practice</a:t>
            </a:r>
          </a:p>
          <a:p>
            <a:pPr marL="171450" indent="-171450">
              <a:buFont typeface="Arial" panose="020B0604020202020204" pitchFamily="34" charset="0"/>
              <a:buChar char="•"/>
            </a:pPr>
            <a:r>
              <a:rPr lang="en-US"/>
              <a:t>22 cards to sort into 3 categories </a:t>
            </a:r>
          </a:p>
          <a:p>
            <a:r>
              <a:rPr lang="en-AU" sz="1200" b="1" i="0" u="none" strike="noStrike" kern="1200">
                <a:solidFill>
                  <a:schemeClr val="tx1"/>
                </a:solidFill>
                <a:effectLst/>
                <a:latin typeface="+mn-lt"/>
                <a:ea typeface="+mn-ea"/>
                <a:cs typeface="+mn-cs"/>
              </a:rPr>
              <a:t>Terrific! </a:t>
            </a:r>
            <a:endParaRPr lang="en-AU" sz="1200" b="0" i="0" u="none" strike="noStrike" kern="1200">
              <a:solidFill>
                <a:schemeClr val="tx1"/>
              </a:solidFill>
              <a:effectLst/>
              <a:latin typeface="+mn-lt"/>
              <a:ea typeface="+mn-ea"/>
              <a:cs typeface="+mn-cs"/>
            </a:endParaRPr>
          </a:p>
          <a:p>
            <a:r>
              <a:rPr lang="en-AU" sz="1200" b="0" i="0" u="none" strike="noStrike" kern="1200">
                <a:solidFill>
                  <a:schemeClr val="tx1"/>
                </a:solidFill>
                <a:effectLst/>
                <a:latin typeface="+mn-lt"/>
                <a:ea typeface="+mn-ea"/>
                <a:cs typeface="+mn-cs"/>
              </a:rPr>
              <a:t>Our next task is to really focus on the values you have sorted into the third pile - those of the highest importance to you. Take a look below to see which values these are.</a:t>
            </a:r>
          </a:p>
          <a:p>
            <a:r>
              <a:rPr lang="en-AU" sz="1200" b="0" i="0" u="none" strike="noStrike" kern="1200">
                <a:solidFill>
                  <a:schemeClr val="tx1"/>
                </a:solidFill>
                <a:effectLst/>
                <a:latin typeface="+mn-lt"/>
                <a:ea typeface="+mn-ea"/>
                <a:cs typeface="+mn-cs"/>
              </a:rPr>
              <a:t>Please select just 5 items by clicking the button in the 'Top 5' column to select it. Those that are selected will show a green and white tick.</a:t>
            </a:r>
          </a:p>
          <a:p>
            <a:r>
              <a:rPr lang="en-AU" sz="1200" b="0" i="0" u="none" strike="noStrike" kern="1200">
                <a:solidFill>
                  <a:schemeClr val="tx1"/>
                </a:solidFill>
                <a:effectLst/>
                <a:latin typeface="+mn-lt"/>
                <a:ea typeface="+mn-ea"/>
                <a:cs typeface="+mn-cs"/>
              </a:rPr>
              <a:t>It can be difficult to decide which are your most important values, so please take your time.</a:t>
            </a:r>
          </a:p>
          <a:p>
            <a:endParaRPr lang="en-AU" sz="1200" b="0" i="0" u="none" strike="noStrike" kern="1200">
              <a:solidFill>
                <a:schemeClr val="tx1"/>
              </a:solidFill>
              <a:effectLst/>
              <a:latin typeface="+mn-lt"/>
              <a:ea typeface="+mn-ea"/>
              <a:cs typeface="+mn-cs"/>
            </a:endParaRPr>
          </a:p>
          <a:p>
            <a:r>
              <a:rPr lang="en-AU" sz="1200" b="0" i="0" u="none" strike="noStrike" kern="1200">
                <a:solidFill>
                  <a:schemeClr val="tx1"/>
                </a:solidFill>
                <a:effectLst/>
                <a:latin typeface="+mn-lt"/>
                <a:ea typeface="+mn-ea"/>
                <a:cs typeface="+mn-cs"/>
              </a:rPr>
              <a:t>You will now see that there is a question next to each of these 5 values. Please go through each value on the list, and indicate whether you have wanted to put this value into practice over the last 3 months.</a:t>
            </a:r>
          </a:p>
          <a:p>
            <a:endParaRPr lang="en-AU" sz="1200" b="0" i="0" u="none" strike="noStrike" kern="1200">
              <a:solidFill>
                <a:schemeClr val="tx1"/>
              </a:solidFill>
              <a:effectLst/>
              <a:latin typeface="+mn-lt"/>
              <a:ea typeface="+mn-ea"/>
              <a:cs typeface="+mn-cs"/>
            </a:endParaRPr>
          </a:p>
          <a:p>
            <a:r>
              <a:rPr lang="en-AU" sz="1200" b="0" i="0" u="none" strike="noStrike" kern="1200">
                <a:solidFill>
                  <a:schemeClr val="tx1"/>
                </a:solidFill>
                <a:effectLst/>
                <a:latin typeface="+mn-lt"/>
                <a:ea typeface="+mn-ea"/>
                <a:cs typeface="+mn-cs"/>
              </a:rPr>
              <a:t>Please note: this is not whether you have actually put this into practice in the last 3 months, but </a:t>
            </a:r>
            <a:r>
              <a:rPr lang="en-AU" sz="1200" b="0" i="0" u="sng" strike="noStrike" kern="1200">
                <a:solidFill>
                  <a:schemeClr val="tx1"/>
                </a:solidFill>
                <a:effectLst/>
                <a:latin typeface="+mn-lt"/>
                <a:ea typeface="+mn-ea"/>
                <a:cs typeface="+mn-cs"/>
              </a:rPr>
              <a:t>whether you have wanted to</a:t>
            </a:r>
            <a:r>
              <a:rPr lang="en-AU" sz="1200" b="0" i="0" u="none" strike="noStrike" kern="1200">
                <a:solidFill>
                  <a:schemeClr val="tx1"/>
                </a:solidFill>
                <a:effectLst/>
                <a:latin typeface="+mn-lt"/>
                <a:ea typeface="+mn-ea"/>
                <a:cs typeface="+mn-cs"/>
              </a:rPr>
              <a:t>. For those that you have checked, you will be asked to rank how successful you have been at putting that value into practice on a scale of 1 (not at all successful) to 5 (highly successful). Go through and do this for each of your 5 most important values.</a:t>
            </a:r>
          </a:p>
          <a:p>
            <a:r>
              <a:rPr lang="en-AU" sz="1200" b="0" i="0" u="none" strike="noStrike" kern="1200">
                <a:solidFill>
                  <a:schemeClr val="tx1"/>
                </a:solidFill>
                <a:effectLst/>
                <a:latin typeface="+mn-lt"/>
                <a:ea typeface="+mn-ea"/>
                <a:cs typeface="+mn-cs"/>
              </a:rPr>
              <a:t>From Module 2 onwards you will have the opportunity to complete an activity to see how closely your life is aligned with your values at that time. This a reminder about what is most important to you.</a:t>
            </a:r>
          </a:p>
          <a:p>
            <a:r>
              <a:rPr lang="en-AU" sz="1200" b="0" i="0" u="none" strike="noStrike" kern="1200">
                <a:solidFill>
                  <a:schemeClr val="tx1"/>
                </a:solidFill>
                <a:effectLst/>
                <a:latin typeface="+mn-lt"/>
                <a:ea typeface="+mn-ea"/>
                <a:cs typeface="+mn-cs"/>
              </a:rPr>
              <a:t>Over the course of the Family and Friend Support Program, we are going to remind you to regularly revisit these values, and assess whether the choices you are making, and how you are living your life fits with what is most important to you.</a:t>
            </a:r>
          </a:p>
          <a:p>
            <a:r>
              <a:rPr lang="en-AU" sz="1200" b="0" i="0" u="none" strike="noStrike" kern="1200">
                <a:solidFill>
                  <a:schemeClr val="tx1"/>
                </a:solidFill>
                <a:effectLst/>
                <a:latin typeface="+mn-lt"/>
                <a:ea typeface="+mn-ea"/>
                <a:cs typeface="+mn-cs"/>
              </a:rPr>
              <a:t>Now we are going to work with those ratings you just made to see if we can help you put some of these principles into practice via the activities and other actions you are doing each day</a:t>
            </a:r>
          </a:p>
          <a:p>
            <a:endParaRPr lang="en-AU" sz="1200" b="0" i="0" u="none" strike="noStrike" kern="1200">
              <a:solidFill>
                <a:schemeClr val="tx1"/>
              </a:solidFill>
              <a:effectLst/>
              <a:latin typeface="+mn-lt"/>
              <a:ea typeface="+mn-ea"/>
              <a:cs typeface="+mn-cs"/>
            </a:endParaRPr>
          </a:p>
          <a:p>
            <a:r>
              <a:rPr lang="en-AU" sz="1200" b="0" i="0" u="none" strike="noStrike" kern="1200">
                <a:solidFill>
                  <a:schemeClr val="tx1"/>
                </a:solidFill>
                <a:effectLst/>
                <a:latin typeface="+mn-lt"/>
                <a:ea typeface="+mn-ea"/>
                <a:cs typeface="+mn-cs"/>
              </a:rPr>
              <a:t>We now ask you to pick a value that you would like to put into practice over the next week.</a:t>
            </a:r>
          </a:p>
          <a:p>
            <a:r>
              <a:rPr lang="en-AU" sz="1200" b="0" i="0" u="none" strike="noStrike" kern="1200">
                <a:solidFill>
                  <a:schemeClr val="tx1"/>
                </a:solidFill>
                <a:effectLst/>
                <a:latin typeface="+mn-lt"/>
                <a:ea typeface="+mn-ea"/>
                <a:cs typeface="+mn-cs"/>
              </a:rPr>
              <a:t>It could be something that you have already had success with (those you rated as mid to highly successful), or, it could be one of those values that you have wanted to put into practice, but haven’t successfully done so before (the values you rated as not successful).</a:t>
            </a:r>
          </a:p>
          <a:p>
            <a:r>
              <a:rPr lang="en-AU" sz="1200" b="0" i="0" u="none" strike="noStrike" kern="1200">
                <a:solidFill>
                  <a:schemeClr val="tx1"/>
                </a:solidFill>
                <a:effectLst/>
                <a:latin typeface="+mn-lt"/>
                <a:ea typeface="+mn-ea"/>
                <a:cs typeface="+mn-cs"/>
              </a:rPr>
              <a:t>Select a value from the list that you would like to put into practice this week.</a:t>
            </a:r>
          </a:p>
          <a:p>
            <a:endParaRPr lang="en-AU"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27</a:t>
            </a:fld>
            <a:endParaRPr lang="en-US"/>
          </a:p>
        </p:txBody>
      </p:sp>
    </p:spTree>
    <p:extLst>
      <p:ext uri="{BB962C8B-B14F-4D97-AF65-F5344CB8AC3E}">
        <p14:creationId xmlns:p14="http://schemas.microsoft.com/office/powerpoint/2010/main" val="1091273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a:solidFill>
                  <a:schemeClr val="tx1"/>
                </a:solidFill>
                <a:effectLst/>
                <a:latin typeface="+mn-lt"/>
                <a:ea typeface="+mn-ea"/>
                <a:cs typeface="+mn-cs"/>
              </a:rPr>
              <a:t>The modules are designed to be flexible and you can work through them at your own pace. Any changes or progress that you make will be automatically saved for you to pick up where you left off the next time that you login. We’d recommend that you do no more than one module at a time, leaving at least a few days, or ideally a week between each module. This will give you time to think about the content and practice any skills or strategies that you learn. If you have a GP or counsellor you may want to discuss your progress through the program with them.</a:t>
            </a:r>
          </a:p>
          <a:p>
            <a:endParaRPr lang="en-AU" sz="1200" b="0" i="0" u="none" strike="noStrike" kern="1200">
              <a:solidFill>
                <a:schemeClr val="tx1"/>
              </a:solidFill>
              <a:effectLst/>
              <a:latin typeface="+mn-lt"/>
              <a:ea typeface="+mn-ea"/>
              <a:cs typeface="+mn-cs"/>
            </a:endParaRPr>
          </a:p>
          <a:p>
            <a:r>
              <a:rPr lang="en-AU" sz="1200" b="1"/>
              <a:t>Mini Modules</a:t>
            </a:r>
          </a:p>
          <a:p>
            <a:pPr marL="285750" indent="-285750">
              <a:lnSpc>
                <a:spcPct val="150000"/>
              </a:lnSpc>
              <a:buFont typeface="Arial" panose="020B0604020202020204" pitchFamily="34" charset="0"/>
              <a:buChar char="•"/>
            </a:pPr>
            <a:r>
              <a:rPr lang="en-AU" sz="1200"/>
              <a:t>Find people and activities to support you</a:t>
            </a:r>
          </a:p>
          <a:p>
            <a:pPr marL="285750" indent="-285750">
              <a:lnSpc>
                <a:spcPct val="150000"/>
              </a:lnSpc>
              <a:buFont typeface="Arial" panose="020B0604020202020204" pitchFamily="34" charset="0"/>
              <a:buChar char="•"/>
            </a:pPr>
            <a:r>
              <a:rPr lang="en-AU" sz="1200"/>
              <a:t>Learn how to manage unhelpful thought patterns</a:t>
            </a:r>
          </a:p>
          <a:p>
            <a:pPr marL="285750" indent="-285750">
              <a:lnSpc>
                <a:spcPct val="150000"/>
              </a:lnSpc>
              <a:buFont typeface="Arial" panose="020B0604020202020204" pitchFamily="34" charset="0"/>
              <a:buChar char="•"/>
            </a:pPr>
            <a:r>
              <a:rPr lang="en-AU" sz="1200"/>
              <a:t>Learn to manage your worries</a:t>
            </a:r>
          </a:p>
          <a:p>
            <a:pPr marL="285750" indent="-285750">
              <a:lnSpc>
                <a:spcPct val="150000"/>
              </a:lnSpc>
              <a:buFont typeface="Arial" panose="020B0604020202020204" pitchFamily="34" charset="0"/>
              <a:buChar char="•"/>
            </a:pPr>
            <a:r>
              <a:rPr lang="en-AU" sz="1200"/>
              <a:t>Mindfulness activities to help you cope</a:t>
            </a:r>
          </a:p>
          <a:p>
            <a:pPr marL="285750" indent="-285750">
              <a:lnSpc>
                <a:spcPct val="150000"/>
              </a:lnSpc>
              <a:buFont typeface="Arial" panose="020B0604020202020204" pitchFamily="34" charset="0"/>
              <a:buChar char="•"/>
            </a:pPr>
            <a:r>
              <a:rPr lang="en-AU" sz="1200"/>
              <a:t>Make a plan to use in times of emergency</a:t>
            </a:r>
          </a:p>
          <a:p>
            <a:pPr marL="285750" indent="-285750">
              <a:lnSpc>
                <a:spcPct val="150000"/>
              </a:lnSpc>
              <a:buFont typeface="Arial" panose="020B0604020202020204" pitchFamily="34" charset="0"/>
              <a:buChar char="•"/>
            </a:pPr>
            <a:r>
              <a:rPr lang="en-AU" sz="1200"/>
              <a:t>Learn to communicate more effectively</a:t>
            </a:r>
          </a:p>
          <a:p>
            <a:pPr marL="285750" indent="-285750">
              <a:lnSpc>
                <a:spcPct val="150000"/>
              </a:lnSpc>
              <a:buFont typeface="Arial" panose="020B0604020202020204" pitchFamily="34" charset="0"/>
              <a:buChar char="•"/>
            </a:pPr>
            <a:r>
              <a:rPr lang="en-AU" sz="1200"/>
              <a:t>How to keep yourself and others safe </a:t>
            </a:r>
            <a:endParaRPr lang="en-US" sz="1200"/>
          </a:p>
          <a:p>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28</a:t>
            </a:fld>
            <a:endParaRPr lang="en-US"/>
          </a:p>
        </p:txBody>
      </p:sp>
    </p:spTree>
    <p:extLst>
      <p:ext uri="{BB962C8B-B14F-4D97-AF65-F5344CB8AC3E}">
        <p14:creationId xmlns:p14="http://schemas.microsoft.com/office/powerpoint/2010/main" val="2331130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29</a:t>
            </a:fld>
            <a:endParaRPr lang="en-US"/>
          </a:p>
        </p:txBody>
      </p:sp>
    </p:spTree>
    <p:extLst>
      <p:ext uri="{BB962C8B-B14F-4D97-AF65-F5344CB8AC3E}">
        <p14:creationId xmlns:p14="http://schemas.microsoft.com/office/powerpoint/2010/main" val="3788003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interactivity involves example situations based on participant interviews and the ability for participants to think about and add in their own examples. </a:t>
            </a:r>
          </a:p>
          <a:p>
            <a:r>
              <a:rPr lang="en-AU" sz="1200" b="0" i="0" u="none" strike="noStrike" kern="1200">
                <a:solidFill>
                  <a:schemeClr val="tx1"/>
                </a:solidFill>
                <a:effectLst/>
                <a:latin typeface="+mn-lt"/>
                <a:ea typeface="+mn-ea"/>
                <a:cs typeface="+mn-cs"/>
              </a:rPr>
              <a:t>The first thing to do when developing an </a:t>
            </a:r>
            <a:r>
              <a:rPr lang="en-AU" sz="1200" b="1" i="0" u="none" strike="noStrike" kern="1200">
                <a:solidFill>
                  <a:schemeClr val="tx1"/>
                </a:solidFill>
                <a:effectLst/>
                <a:latin typeface="+mn-lt"/>
                <a:ea typeface="+mn-ea"/>
                <a:cs typeface="+mn-cs"/>
              </a:rPr>
              <a:t>Emergency Action Plan</a:t>
            </a:r>
            <a:r>
              <a:rPr lang="en-AU" sz="1200" b="0" i="0" u="none" strike="noStrike" kern="1200">
                <a:solidFill>
                  <a:schemeClr val="tx1"/>
                </a:solidFill>
                <a:effectLst/>
                <a:latin typeface="+mn-lt"/>
                <a:ea typeface="+mn-ea"/>
                <a:cs typeface="+mn-cs"/>
              </a:rPr>
              <a:t> is to think of situations that might come up for you whilst supporting someone who is using alcohol and/or other drugs. You may already have some situations in mind, including those you have already faced as well as potential scenarios that could arise in the future. </a:t>
            </a:r>
          </a:p>
          <a:p>
            <a:r>
              <a:rPr lang="en-AU" sz="1200" b="0" i="0" u="none" strike="noStrike" kern="1200">
                <a:solidFill>
                  <a:schemeClr val="tx1"/>
                </a:solidFill>
                <a:effectLst/>
                <a:latin typeface="+mn-lt"/>
                <a:ea typeface="+mn-ea"/>
                <a:cs typeface="+mn-cs"/>
              </a:rPr>
              <a:t>Try to think of as many as you can; the more things you plan for, the better equipped you will be if these situations arise.</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30</a:t>
            </a:fld>
            <a:endParaRPr lang="en-US"/>
          </a:p>
        </p:txBody>
      </p:sp>
    </p:spTree>
    <p:extLst>
      <p:ext uri="{BB962C8B-B14F-4D97-AF65-F5344CB8AC3E}">
        <p14:creationId xmlns:p14="http://schemas.microsoft.com/office/powerpoint/2010/main" val="365754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89184-8D51-9D23-D6C1-47D0394FC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BE751-C0CA-707E-A931-FC290050F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BD341-7B22-BEB4-562E-BF03049498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sym typeface="Wingdings" panose="05000000000000000000" pitchFamily="2" charset="2"/>
            </a:endParaRPr>
          </a:p>
        </p:txBody>
      </p:sp>
      <p:sp>
        <p:nvSpPr>
          <p:cNvPr id="4" name="Slide Number Placeholder 3">
            <a:extLst>
              <a:ext uri="{FF2B5EF4-FFF2-40B4-BE49-F238E27FC236}">
                <a16:creationId xmlns:a16="http://schemas.microsoft.com/office/drawing/2014/main" id="{091A063B-EFA9-304F-8B6C-CAA931B672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204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31</a:t>
            </a:fld>
            <a:endParaRPr lang="en-US"/>
          </a:p>
        </p:txBody>
      </p:sp>
    </p:spTree>
    <p:extLst>
      <p:ext uri="{BB962C8B-B14F-4D97-AF65-F5344CB8AC3E}">
        <p14:creationId xmlns:p14="http://schemas.microsoft.com/office/powerpoint/2010/main" val="339295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a:solidFill>
                  <a:schemeClr val="tx1"/>
                </a:solidFill>
                <a:effectLst/>
                <a:latin typeface="+mn-lt"/>
                <a:ea typeface="+mn-ea"/>
                <a:cs typeface="+mn-cs"/>
              </a:rPr>
              <a:t>Activities:</a:t>
            </a:r>
          </a:p>
          <a:p>
            <a:r>
              <a:rPr lang="en-AU" sz="1200" b="0" i="0" u="none" strike="noStrike" kern="1200">
                <a:solidFill>
                  <a:schemeClr val="tx1"/>
                </a:solidFill>
                <a:effectLst/>
                <a:latin typeface="+mn-lt"/>
                <a:ea typeface="+mn-ea"/>
                <a:cs typeface="+mn-cs"/>
              </a:rPr>
              <a:t>When you complete a module, you will be able to find all resources from that module in your Toolbox.</a:t>
            </a:r>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32</a:t>
            </a:fld>
            <a:endParaRPr lang="en-US"/>
          </a:p>
        </p:txBody>
      </p:sp>
    </p:spTree>
    <p:extLst>
      <p:ext uri="{BB962C8B-B14F-4D97-AF65-F5344CB8AC3E}">
        <p14:creationId xmlns:p14="http://schemas.microsoft.com/office/powerpoint/2010/main" val="1104354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The majority of responders reported their situation could improve, with most stating that getting support and treatment for the user themselves as key to improving their own situation. While many respondents could identify a need for emotional, practical and financial support for themselves, their priority was ensuring that their addicted loved one access the support they needed.</a:t>
            </a:r>
            <a:r>
              <a:rPr lang="en-AU">
                <a:effectLst/>
              </a:rPr>
              <a:t> </a:t>
            </a:r>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33</a:t>
            </a:fld>
            <a:endParaRPr lang="en-US"/>
          </a:p>
        </p:txBody>
      </p:sp>
    </p:spTree>
    <p:extLst>
      <p:ext uri="{BB962C8B-B14F-4D97-AF65-F5344CB8AC3E}">
        <p14:creationId xmlns:p14="http://schemas.microsoft.com/office/powerpoint/2010/main" val="2543723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17 interviews were conducted with Family members- </a:t>
            </a:r>
          </a:p>
          <a:p>
            <a:pPr marL="171450" indent="-171450">
              <a:buFont typeface="Arial" panose="020B0604020202020204" pitchFamily="34" charset="0"/>
              <a:buChar char="•"/>
            </a:pPr>
            <a:r>
              <a:rPr lang="en-US"/>
              <a:t>Given opportunity to share their own story, and read other stories from other members of the program </a:t>
            </a:r>
          </a:p>
          <a:p>
            <a:pPr marL="171450" indent="-171450">
              <a:buFont typeface="Arial" panose="020B0604020202020204" pitchFamily="34" charset="0"/>
              <a:buChar char="•"/>
            </a:pPr>
            <a:r>
              <a:rPr lang="en-US"/>
              <a:t>Feature throughout the program – over 40 quotes</a:t>
            </a:r>
          </a:p>
        </p:txBody>
      </p:sp>
      <p:sp>
        <p:nvSpPr>
          <p:cNvPr id="4" name="Slide Number Placeholder 3"/>
          <p:cNvSpPr>
            <a:spLocks noGrp="1"/>
          </p:cNvSpPr>
          <p:nvPr>
            <p:ph type="sldNum" sz="quarter" idx="5"/>
          </p:nvPr>
        </p:nvSpPr>
        <p:spPr/>
        <p:txBody>
          <a:bodyPr/>
          <a:lstStyle/>
          <a:p>
            <a:fld id="{27B8015A-4E1A-CD43-B6F7-5F2CDA6444D3}" type="slidenum">
              <a:rPr lang="en-US" smtClean="0"/>
              <a:t>34</a:t>
            </a:fld>
            <a:endParaRPr lang="en-US"/>
          </a:p>
        </p:txBody>
      </p:sp>
    </p:spTree>
    <p:extLst>
      <p:ext uri="{BB962C8B-B14F-4D97-AF65-F5344CB8AC3E}">
        <p14:creationId xmlns:p14="http://schemas.microsoft.com/office/powerpoint/2010/main" val="642864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098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800"/>
              </a:spcAft>
            </a:pPr>
            <a:r>
              <a:rPr lang="en-US" sz="1200" kern="100">
                <a:effectLst/>
                <a:latin typeface="Calibri" panose="020F0502020204030204" pitchFamily="34" charset="0"/>
                <a:ea typeface="Calibri" panose="020F0502020204030204" pitchFamily="34" charset="0"/>
                <a:cs typeface="Arial" panose="020B0604020202020204" pitchFamily="34" charset="0"/>
              </a:rPr>
              <a:t>The primary aim of this pilot study was to assess usability, acceptability, and feasibility of the program. A secondary aim was to capture a cross-sectional snapshot of family and friends’ experiences of caring for a loved one using AOD. </a:t>
            </a: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625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00">
                <a:solidFill>
                  <a:srgbClr val="1F3763"/>
                </a:solidFill>
                <a:effectLst/>
                <a:latin typeface="Calibri" panose="020F0502020204030204" pitchFamily="34" charset="0"/>
                <a:ea typeface="Calibri" panose="020F0502020204030204" pitchFamily="34" charset="0"/>
                <a:cs typeface="Arial" panose="020B0604020202020204" pitchFamily="34" charset="0"/>
              </a:rPr>
              <a:t>From November to December in 2021, participants across Australia were invited to complete three online cross-sectional surveys. The baseline survey assessed distress levels and the impact of caring for a loved one using AOD. Participants were then invited to interact with program modules over 10 weeks.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00">
                <a:solidFill>
                  <a:srgbClr val="1F3763"/>
                </a:solidFill>
                <a:effectLst/>
                <a:latin typeface="Calibri" panose="020F0502020204030204" pitchFamily="34" charset="0"/>
                <a:ea typeface="Calibri" panose="020F0502020204030204" pitchFamily="34" charset="0"/>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00">
                <a:solidFill>
                  <a:srgbClr val="1F3763"/>
                </a:solidFill>
                <a:effectLst/>
                <a:latin typeface="Calibri" panose="020F0502020204030204" pitchFamily="34" charset="0"/>
                <a:ea typeface="Calibri" panose="020F0502020204030204" pitchFamily="34" charset="0"/>
                <a:cs typeface="Arial" panose="020B0604020202020204" pitchFamily="34" charset="0"/>
              </a:rPr>
              <a:t>Post program and follow up measures assessed usability and acceptability of the program as well as help-seeking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00">
              <a:solidFill>
                <a:srgbClr val="1F3763"/>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00">
                <a:solidFill>
                  <a:srgbClr val="1F3763"/>
                </a:solidFill>
                <a:effectLst/>
                <a:latin typeface="Calibri" panose="020F0502020204030204" pitchFamily="34" charset="0"/>
                <a:ea typeface="Calibri" panose="020F0502020204030204" pitchFamily="34" charset="0"/>
                <a:cs typeface="Arial" panose="020B0604020202020204" pitchFamily="34" charset="0"/>
              </a:rPr>
              <a:t>Semi-structured interviews were also conducted. </a:t>
            </a: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459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effectLst/>
                <a:latin typeface="Century Gothic" panose="020B0502020202020204" pitchFamily="34" charset="0"/>
                <a:ea typeface="Century Gothic" panose="020B0502020202020204" pitchFamily="34" charset="0"/>
                <a:cs typeface="Arial" panose="020B0604020202020204" pitchFamily="34" charset="0"/>
              </a:rPr>
              <a:t>In total, we had 131 friends and family members complete the baseline survey. Of those participants, 13% reported accessing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effectLst/>
              <a:latin typeface="Century Gothic" panose="020B0502020202020204" pitchFamily="34" charset="0"/>
              <a:ea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effectLst/>
                <a:latin typeface="Century Gothic" panose="020B0502020202020204" pitchFamily="34" charset="0"/>
                <a:ea typeface="Century Gothic" panose="020B0502020202020204" pitchFamily="34" charset="0"/>
                <a:cs typeface="Arial" panose="020B0604020202020204" pitchFamily="34" charset="0"/>
              </a:rPr>
              <a:t>49 people completed the post program survey, and 32 completed the follow up. 5 participants volunteered to take part in in-depth interviews with a clinical psychologist or social worker on the research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effectLst/>
              <a:latin typeface="Century Gothic" panose="020B0502020202020204" pitchFamily="34" charset="0"/>
              <a:ea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The study was originally designed with the intention of assessing changes in outcomes across time however due to the small sample of people who reported accessing the program, this analysis wasn’t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effectLst/>
              <a:latin typeface="Century Gothic" panose="020B0502020202020204" pitchFamily="34" charset="0"/>
              <a:ea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AU" sz="1200">
                <a:effectLst/>
                <a:latin typeface="Century Gothic" panose="020B0502020202020204" pitchFamily="34" charset="0"/>
                <a:ea typeface="Century Gothic" panose="020B0502020202020204" pitchFamily="34" charset="0"/>
                <a:cs typeface="Arial" panose="020B0604020202020204" pitchFamily="34" charset="0"/>
              </a:rPr>
            </a:br>
            <a:endParaRPr lang="en-AU" sz="1200">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624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effectLst/>
                <a:latin typeface="Century Gothic" panose="020B0502020202020204" pitchFamily="34" charset="0"/>
                <a:ea typeface="Century Gothic" panose="020B0502020202020204" pitchFamily="34" charset="0"/>
                <a:cs typeface="Arial" panose="020B0604020202020204" pitchFamily="34" charset="0"/>
              </a:rPr>
              <a:t>Majority of our baseline sample identified as female and the average age was 52 years. 52% of participants were from metro areas in Australia, and 77% of people reported accessing the internet on their smartphone.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161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The most common relationship of the loved one using AOD was a child (38.2%) and the most reported substance of concern was crystal methamphetamine (48.9%). Despite relatively low self-reported prevalence rates in the community, it’s interesting to note that crystal methamphetamine is one of the most stigmatized drugs and is also a drug with wide reaching impacts. Our sample reflects the finding from the most recent national Drug Strategy Household Survey that </a:t>
            </a:r>
            <a:r>
              <a:rPr lang="en-US" sz="2800" b="0" i="0">
                <a:solidFill>
                  <a:srgbClr val="45494B"/>
                </a:solidFill>
                <a:effectLst/>
                <a:latin typeface="Open Sans" panose="020B0606030504020204" pitchFamily="34" charset="0"/>
              </a:rPr>
              <a:t>people were most likely to select methamphetamine use as the most serious concern for the community, reflecting its nomination as the most likely drug to be involved in ‘a drug problem’.</a:t>
            </a:r>
            <a:endParaRPr lang="en-AU"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38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Seventeen of the anticipated twenty-five interviews have been completed, as of 3/10/19.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Interviews were done via telephone and lasted an average of one hour.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Of those people interviewed four were daughters and four were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The remaining nine interviewees’ relationship to the substance user included sibling, ex-partner, friend, grandson and 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The substances used (by frequency) were alcohol (identified by ten of those interviewed), cannabis, ice, poly-drug usage, prescription opiates and heroin.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Of interest here, although participants (generally) identified one drug at point of initial contact, it became clear whilst conducting the interviews there was often poly-substance usage, including ice.</a:t>
            </a:r>
            <a:endParaRPr lang="en-US"/>
          </a:p>
        </p:txBody>
      </p:sp>
      <p:sp>
        <p:nvSpPr>
          <p:cNvPr id="4" name="Slide Number Placeholder 3"/>
          <p:cNvSpPr>
            <a:spLocks noGrp="1"/>
          </p:cNvSpPr>
          <p:nvPr>
            <p:ph type="sldNum" sz="quarter" idx="5"/>
          </p:nvPr>
        </p:nvSpPr>
        <p:spPr/>
        <p:txBody>
          <a:bodyPr/>
          <a:lstStyle/>
          <a:p>
            <a:fld id="{27B8015A-4E1A-CD43-B6F7-5F2CDA6444D3}" type="slidenum">
              <a:rPr lang="en-US" smtClean="0"/>
              <a:t>5</a:t>
            </a:fld>
            <a:endParaRPr lang="en-US"/>
          </a:p>
        </p:txBody>
      </p:sp>
    </p:spTree>
    <p:extLst>
      <p:ext uri="{BB962C8B-B14F-4D97-AF65-F5344CB8AC3E}">
        <p14:creationId xmlns:p14="http://schemas.microsoft.com/office/powerpoint/2010/main" val="1185820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effectLst/>
                <a:latin typeface="Century Gothic" panose="020B0502020202020204" pitchFamily="34" charset="0"/>
                <a:ea typeface="Century Gothic" panose="020B0502020202020204" pitchFamily="34" charset="0"/>
                <a:cs typeface="Arial" panose="020B0604020202020204" pitchFamily="34" charset="0"/>
              </a:rPr>
              <a:t>Although we couldn’t run analyses on changes in K-10 scores across time due to the small sample sizes, we noted that on average participants scored moderate to high levels of psychological distress which is reflective of other qualitative and quantitative research indicating elevated risk for emotional difficulties among affected friends and family members. </a:t>
            </a:r>
          </a:p>
          <a:p>
            <a:endParaRPr lang="en-AU" sz="1200">
              <a:effectLst/>
              <a:latin typeface="Century Gothic" panose="020B0502020202020204" pitchFamily="34" charset="0"/>
              <a:ea typeface="Century Gothic" panose="020B0502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072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Similarly, the vast majority of participants at baseline reported a range of physical and emotional symptoms over the past 3 months including sleep difficulties, irritability and worrying. </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92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terms of the impact of their loved one’s AOD…</a:t>
            </a:r>
          </a:p>
          <a:p>
            <a:endParaRPr lang="en-US"/>
          </a:p>
          <a:p>
            <a:r>
              <a:rPr lang="en-US"/>
              <a:t>Among our baseline sample…More than half the participants reported that their loved one’s AOD use has at least sometimes impact family or social occasions, led to fights or arguments, and affected the family’s finances – all very much in line with the existing literature indicating the wide-reaching impacts of alcohol and other drug use.</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580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terms of seeking support, most participants reported that they sometimes or often received helpful support from friends and family, and whilst this is quite a promising finding, this contrasts with the fact that the majority reported never receiving or accessing helpful support from health workers. This seems to reflect a sentiment among friends and family members that isn’t uncommon in the literature where people don’t know or aren’t able to find helpful formal services to meet their needs. Of course there’s a lot more to be explored and unpacked here that wasn’t the focus of our study but the important takeaway for us that there is still a gap in the provision of formal support services for this group that is actually accessible and helpful. </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735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asked about the reasons why people did not seek help in the past, participants highlighted financial difficulties, a lack of need and preferring to manage on their own. Notably, some participants identified previously asking for help but not receiving it or having negative experiences when they did.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675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From the 17 people who reported engaging with the program, the average usability score for the FFSP was 70 which is just above the average of 68 compared to 500 other websites. An average score indicates good usability but definitely room for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We also found that about a third of people felt either very or moderately confident when faced with AOD related issues after interacting with the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And 41% of participants felt that the activities were either very or moderately helpful.</a:t>
            </a:r>
          </a:p>
          <a:p>
            <a:r>
              <a:rPr lang="en-AU" sz="1800"/>
              <a:t>CLICK</a:t>
            </a:r>
          </a:p>
          <a:p>
            <a:r>
              <a:rPr lang="en-AU" sz="1800">
                <a:effectLst/>
                <a:latin typeface="Calibri" panose="020F0502020204030204" pitchFamily="34" charset="0"/>
                <a:ea typeface="Calibri" panose="020F0502020204030204" pitchFamily="34" charset="0"/>
                <a:cs typeface="Arial" panose="020B0604020202020204" pitchFamily="34" charset="0"/>
              </a:rPr>
              <a:t>The majority (71.5%) of participants rated that they would be likely recommend FFSP to others who might be in similar positions to them. </a:t>
            </a:r>
            <a:endParaRPr lang="en-AU"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464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i="0"/>
              <a:t>The majority of participants felt it was very or moderately easy to find the information they wanted and understand the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946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Feedback on the content of the program was generally positive, with people especially liking lived experience stories and wanted more of from peer voices to overcome the feelings of isolation often accompanies their carer and support role. One specific area of improvement was the amount and density of content which can be a barrier for this population who are often time-poor and managing other life stressors.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46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err="1">
                <a:solidFill>
                  <a:schemeClr val="tx1"/>
                </a:solidFill>
                <a:cs typeface="Calibri"/>
              </a:rPr>
              <a:t>Particiapants</a:t>
            </a:r>
            <a:r>
              <a:rPr lang="en-AU" sz="1200" b="0">
                <a:solidFill>
                  <a:schemeClr val="tx1"/>
                </a:solidFill>
                <a:cs typeface="Calibri"/>
              </a:rPr>
              <a:t> also highlighted the need for programs like FFSP to address stigma and shame by validating their difficulties and normalising asking for help. For example, one participant said: </a:t>
            </a:r>
            <a:endParaRPr lang="en-US" sz="1200" b="0">
              <a:solidFill>
                <a:schemeClr val="tx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a:solidFill>
                  <a:schemeClr val="tx1"/>
                </a:solidFill>
              </a:rPr>
              <a:t>There is a big role for online support to play because it helps people not feel so bad  ... half the problem is, people don’t tell anyone because it’s so shameful, particularly once they’re an adult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70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Overall, participants found FFSP easy to use and provided them with relevant, helpful, and validating information in a format that is accessible, flexible and confidential.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However, these same conveniences may have contributed to the low engagement and high attrition.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These limitations may also be due to the non-linear nature of AOD use and recovery and acknowledging that this is a hard to reach sample who are heavily burdened and often facing multiple stressors at the same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This is reflected in the self-reported barriers to accessing the program such as perceived lack of need, time restrictions, other stressors such as illnesses.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We also know that online self-guided interventions often suffer from high drop out rates particularly in real-world settings. So these limitations are likely a pretty accurate reflection of how the program would are in the real world and reinforces the importance of considering how to make the program something people will actually engage with and benefit from amongst the other stressors and demands of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Despite this, participants highlighted the importance of </a:t>
            </a:r>
            <a:r>
              <a:rPr lang="en-AU" sz="1800" b="0">
                <a:solidFill>
                  <a:schemeClr val="tx1"/>
                </a:solidFill>
                <a:cs typeface="Calibri"/>
              </a:rPr>
              <a:t>just having this kind of tailored online support exist and its role in overcoming stigma and shame around supporting a loved one using AOD. </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79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complement</a:t>
            </a:r>
            <a:r>
              <a:rPr lang="en-AU" baseline="0"/>
              <a:t> the</a:t>
            </a:r>
            <a:r>
              <a:rPr lang="en-AU"/>
              <a:t> quantitative and qualitative  information from obtained from AFFM’s</a:t>
            </a:r>
            <a:r>
              <a:rPr lang="en-AU" baseline="0"/>
              <a:t> a</a:t>
            </a:r>
            <a:r>
              <a:rPr lang="en-AU"/>
              <a:t> literature review on the  effective interventions for family and other caregivers of a person with methamphetamine</a:t>
            </a:r>
            <a:r>
              <a:rPr lang="en-AU" baseline="0"/>
              <a:t> was conducted.</a:t>
            </a:r>
          </a:p>
          <a:p>
            <a:endParaRPr lang="en-AU"/>
          </a:p>
          <a:p>
            <a:endParaRPr lang="en-US"/>
          </a:p>
        </p:txBody>
      </p:sp>
      <p:sp>
        <p:nvSpPr>
          <p:cNvPr id="4" name="Slide Number Placeholder 3"/>
          <p:cNvSpPr>
            <a:spLocks noGrp="1"/>
          </p:cNvSpPr>
          <p:nvPr>
            <p:ph type="sldNum" sz="quarter" idx="10"/>
          </p:nvPr>
        </p:nvSpPr>
        <p:spPr/>
        <p:txBody>
          <a:bodyPr/>
          <a:lstStyle/>
          <a:p>
            <a:pPr>
              <a:defRPr/>
            </a:pPr>
            <a:fld id="{CE416EA7-8AED-48F9-932B-20FC0FFDB522}" type="slidenum">
              <a:rPr lang="en-AU" smtClean="0"/>
              <a:pPr>
                <a:defRPr/>
              </a:pPr>
              <a:t>6</a:t>
            </a:fld>
            <a:endParaRPr lang="en-AU"/>
          </a:p>
        </p:txBody>
      </p:sp>
    </p:spTree>
    <p:extLst>
      <p:ext uri="{BB962C8B-B14F-4D97-AF65-F5344CB8AC3E}">
        <p14:creationId xmlns:p14="http://schemas.microsoft.com/office/powerpoint/2010/main" val="2908005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Arial" panose="020B0604020202020204" pitchFamily="34" charset="0"/>
              </a:rPr>
              <a:t>We are in the process of using feedback from participants to further improve the program and enhance uptake and adherence including more lived experience vignettes, having non-clinical support such as email reminders as well as looking at connecting with local services and clinicians to position the FFSP as a complementary tool in families and friends’ broader recovery journey.</a:t>
            </a:r>
            <a:endParaRPr lang="en-AU"/>
          </a:p>
          <a:p>
            <a:endParaRPr lang="en-AU"/>
          </a:p>
          <a:p>
            <a:r>
              <a:rPr lang="en-AU"/>
              <a:t>Other improvements include </a:t>
            </a:r>
            <a:r>
              <a:rPr lang="en-AU" sz="1200"/>
              <a:t>making sure content is easy to understand and navigate, particularly optimising the user experience for mobile as most people accessed the internet on their phones. </a:t>
            </a:r>
          </a:p>
          <a:p>
            <a:endParaRPr lang="en-AU"/>
          </a:p>
          <a:p>
            <a:r>
              <a:rPr lang="en-AU"/>
              <a:t>And finally, we hope to use the learnings from this pilot study to guide a future large scale efficacy evaluation of the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0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t>I’d like to acknowledge the research team involved in this project and the original program development, as well as our collaborators. I’d also like to acknowledge the Department of Health and Aged Care and the Alcohol and Drug Foundation (ADF) who have funded the program and pilot study, respectively. </a:t>
            </a:r>
            <a:endParaRPr lang="en-US" i="1"/>
          </a:p>
          <a:p>
            <a:endParaRPr lang="en-US" i="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115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Finally thank you to the many friends and family members who generously shared their unique experiences, stories and insights for this pilot study. </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6294-3966-4177-B746-FE0A1F0AFF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0379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51B1-F1C2-C342-9482-CA419A1AF9E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287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Effective interventions summarised:</a:t>
            </a:r>
          </a:p>
          <a:p>
            <a:endParaRPr lang="en-AU"/>
          </a:p>
          <a:p>
            <a:r>
              <a:rPr lang="en-AU"/>
              <a:t>20829 references imported for screening</a:t>
            </a:r>
          </a:p>
          <a:p>
            <a:r>
              <a:rPr lang="en-AU"/>
              <a:t>	22 duplicates removed</a:t>
            </a:r>
          </a:p>
          <a:p>
            <a:r>
              <a:rPr lang="en-AU"/>
              <a:t>20807 studies screened against title and abstract</a:t>
            </a:r>
          </a:p>
          <a:p>
            <a:r>
              <a:rPr lang="en-AU"/>
              <a:t>	20110 studies excluded</a:t>
            </a:r>
          </a:p>
          <a:p>
            <a:r>
              <a:rPr lang="en-AU"/>
              <a:t>697 studies assessed for full-text eligibility</a:t>
            </a:r>
          </a:p>
          <a:p>
            <a:r>
              <a:rPr lang="en-AU"/>
              <a:t>	645 studies excluded</a:t>
            </a:r>
          </a:p>
          <a:p>
            <a:r>
              <a:rPr lang="en-AU"/>
              <a:t>		223  3. Not an intervention for AFMs</a:t>
            </a:r>
          </a:p>
          <a:p>
            <a:r>
              <a:rPr lang="en-AU"/>
              <a:t>		152  4. AFM is a child</a:t>
            </a:r>
          </a:p>
          <a:p>
            <a:r>
              <a:rPr lang="en-AU"/>
              <a:t>		100  1. No pre-and post data reported</a:t>
            </a:r>
          </a:p>
          <a:p>
            <a:r>
              <a:rPr lang="en-AU"/>
              <a:t>		90  1. and 3. </a:t>
            </a:r>
          </a:p>
          <a:p>
            <a:r>
              <a:rPr lang="en-AU"/>
              <a:t>		45  1. and 2. and 3. </a:t>
            </a:r>
          </a:p>
          <a:p>
            <a:r>
              <a:rPr lang="en-AU"/>
              <a:t>		15  2. FM not using substances</a:t>
            </a:r>
          </a:p>
          <a:p>
            <a:r>
              <a:rPr lang="en-AU"/>
              <a:t>		11  1. and 2. </a:t>
            </a:r>
          </a:p>
          <a:p>
            <a:r>
              <a:rPr lang="en-AU"/>
              <a:t>		5  No pre- post- data reported</a:t>
            </a:r>
          </a:p>
          <a:p>
            <a:r>
              <a:rPr lang="en-AU"/>
              <a:t>		3  Not an intervention for AFMs</a:t>
            </a:r>
          </a:p>
          <a:p>
            <a:r>
              <a:rPr lang="en-AU"/>
              <a:t>		1  FM not using substances</a:t>
            </a:r>
          </a:p>
          <a:p>
            <a:r>
              <a:rPr lang="en-AU"/>
              <a:t>	0 studies ongoing</a:t>
            </a:r>
          </a:p>
          <a:p>
            <a:r>
              <a:rPr lang="en-AU"/>
              <a:t>	0 studies awaiting classification</a:t>
            </a:r>
          </a:p>
          <a:p>
            <a:r>
              <a:rPr lang="en-AU"/>
              <a:t>52 studies included</a:t>
            </a:r>
            <a:endParaRPr lang="en-US"/>
          </a:p>
          <a:p>
            <a:endParaRPr lang="en-AU"/>
          </a:p>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7</a:t>
            </a:fld>
            <a:endParaRPr lang="en-AU"/>
          </a:p>
        </p:txBody>
      </p:sp>
    </p:spTree>
    <p:extLst>
      <p:ext uri="{BB962C8B-B14F-4D97-AF65-F5344CB8AC3E}">
        <p14:creationId xmlns:p14="http://schemas.microsoft.com/office/powerpoint/2010/main" val="1543317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Effective</a:t>
            </a:r>
            <a:r>
              <a:rPr lang="en-AU" baseline="0"/>
              <a:t> elements of evidenced base interventions incorporated in the Family and Friend Support Program are summarised below</a:t>
            </a:r>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8</a:t>
            </a:fld>
            <a:endParaRPr lang="en-AU"/>
          </a:p>
        </p:txBody>
      </p:sp>
    </p:spTree>
    <p:extLst>
      <p:ext uri="{BB962C8B-B14F-4D97-AF65-F5344CB8AC3E}">
        <p14:creationId xmlns:p14="http://schemas.microsoft.com/office/powerpoint/2010/main" val="3035999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9</a:t>
            </a:fld>
            <a:endParaRPr lang="en-AU"/>
          </a:p>
        </p:txBody>
      </p:sp>
    </p:spTree>
    <p:extLst>
      <p:ext uri="{BB962C8B-B14F-4D97-AF65-F5344CB8AC3E}">
        <p14:creationId xmlns:p14="http://schemas.microsoft.com/office/powerpoint/2010/main" val="374449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a total of 520 people responded to the online advertisement with 371 agreeing to continue to the survey. A total of 45 completed the survey. Of the survey completers, 41 were female (90 %) with an average age of 46 years (range 14 – 70), and three identified as being of Aboriginal/Torres Strait Islander descent. The majority of completers were partners (n = 10), five were siblings, three were fathers, mothers and friends respectively. The remainder were adult (?) children and other relationships not specified. Very few responders reported problematic use of only alcohol or one specific drug type, with many concerned about polysubstance use. The survey asked responders to identify one drug type at the outset, and the majority reported problematic use of alcohol (n= 26), followed by cannabis (n = 7), heroin (n = 3), prescription opiates (n = 2) and other drugs (n = 7, crystal methamphetamine).</a:t>
            </a:r>
          </a:p>
          <a:p>
            <a:endParaRPr lang="en-AU"/>
          </a:p>
        </p:txBody>
      </p:sp>
      <p:sp>
        <p:nvSpPr>
          <p:cNvPr id="4" name="Slide Number Placeholder 3"/>
          <p:cNvSpPr>
            <a:spLocks noGrp="1"/>
          </p:cNvSpPr>
          <p:nvPr>
            <p:ph type="sldNum" sz="quarter" idx="10"/>
          </p:nvPr>
        </p:nvSpPr>
        <p:spPr/>
        <p:txBody>
          <a:bodyPr/>
          <a:lstStyle/>
          <a:p>
            <a:fld id="{6B195E46-4458-4823-A3D1-52E888D1C703}" type="slidenum">
              <a:rPr lang="en-AU" smtClean="0"/>
              <a:t>10</a:t>
            </a:fld>
            <a:endParaRPr lang="en-AU"/>
          </a:p>
        </p:txBody>
      </p:sp>
    </p:spTree>
    <p:extLst>
      <p:ext uri="{BB962C8B-B14F-4D97-AF65-F5344CB8AC3E}">
        <p14:creationId xmlns:p14="http://schemas.microsoft.com/office/powerpoint/2010/main" val="2194630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706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68221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80417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ube heading">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AFDB2844-75A1-F046-B436-56BA099D686A}"/>
              </a:ext>
            </a:extLst>
          </p:cNvPr>
          <p:cNvSpPr>
            <a:spLocks noGrp="1"/>
          </p:cNvSpPr>
          <p:nvPr>
            <p:ph type="body" sz="quarter" idx="10" hasCustomPrompt="1"/>
          </p:nvPr>
        </p:nvSpPr>
        <p:spPr>
          <a:xfrm>
            <a:off x="479644" y="1324801"/>
            <a:ext cx="11233989" cy="740833"/>
          </a:xfrm>
        </p:spPr>
        <p:txBody>
          <a:bodyPr lIns="0" tIns="0" rIns="0" bIns="0"/>
          <a:lstStyle>
            <a:lvl1pPr marL="0" indent="0">
              <a:buNone/>
              <a:defRPr>
                <a:solidFill>
                  <a:srgbClr val="343433"/>
                </a:solidFill>
              </a:defRPr>
            </a:lvl1pPr>
          </a:lstStyle>
          <a:p>
            <a:pPr lvl="0"/>
            <a:r>
              <a:rPr lang="en-US"/>
              <a:t>Intro copy here</a:t>
            </a:r>
          </a:p>
        </p:txBody>
      </p:sp>
      <p:sp>
        <p:nvSpPr>
          <p:cNvPr id="2" name="Title 1">
            <a:extLst>
              <a:ext uri="{FF2B5EF4-FFF2-40B4-BE49-F238E27FC236}">
                <a16:creationId xmlns:a16="http://schemas.microsoft.com/office/drawing/2014/main" id="{FEB964E3-FECD-244F-9F6D-E57C8736B6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85117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small body copy 10p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770467" y="982131"/>
            <a:ext cx="10651067" cy="984885"/>
          </a:xfrm>
        </p:spPr>
        <p:txBody>
          <a:bodyPr lIns="0" tIns="0" rIns="0" bIns="0"/>
          <a:lstStyle>
            <a:lvl1pPr>
              <a:defRPr sz="3200" b="0" i="0">
                <a:solidFill>
                  <a:srgbClr val="E64626"/>
                </a:solidFill>
                <a:latin typeface="Times" pitchFamily="2" charset="0"/>
                <a:cs typeface="Times New Roman"/>
              </a:defRPr>
            </a:lvl1pPr>
          </a:lstStyle>
          <a:p>
            <a:r>
              <a:rPr lang="en-US"/>
              <a:t>Title and 1 column text box</a:t>
            </a:r>
            <a:br>
              <a:rPr lang="en-US"/>
            </a:br>
            <a:r>
              <a:rPr lang="en-US"/>
              <a:t>Small body copy</a:t>
            </a:r>
            <a:endParaRPr/>
          </a:p>
        </p:txBody>
      </p:sp>
      <p:sp>
        <p:nvSpPr>
          <p:cNvPr id="8" name="Holder 3">
            <a:extLst>
              <a:ext uri="{FF2B5EF4-FFF2-40B4-BE49-F238E27FC236}">
                <a16:creationId xmlns:a16="http://schemas.microsoft.com/office/drawing/2014/main" id="{4750A85D-7EC4-4F3C-A957-3387FB721759}"/>
              </a:ext>
            </a:extLst>
          </p:cNvPr>
          <p:cNvSpPr>
            <a:spLocks noGrp="1"/>
          </p:cNvSpPr>
          <p:nvPr>
            <p:ph type="body" idx="1" hasCustomPrompt="1"/>
          </p:nvPr>
        </p:nvSpPr>
        <p:spPr>
          <a:xfrm>
            <a:off x="2523067" y="2404532"/>
            <a:ext cx="8898467" cy="3708400"/>
          </a:xfrm>
          <a:prstGeom prst="rect">
            <a:avLst/>
          </a:prstGeom>
        </p:spPr>
        <p:txBody>
          <a:bodyPr lIns="0" tIns="0" rIns="0" bIns="0" numCol="1" spcCol="252000"/>
          <a:lstStyle>
            <a:lvl1pPr marL="228594" indent="-228594">
              <a:buFont typeface="System Font Regular"/>
              <a:buChar char="-"/>
              <a:defRPr sz="1333" b="0" i="0">
                <a:solidFill>
                  <a:srgbClr val="3C3C3B"/>
                </a:solidFill>
                <a:latin typeface="Arial"/>
                <a:cs typeface="Arial"/>
              </a:defRPr>
            </a:lvl1pPr>
            <a:lvl2pPr marL="838179" indent="-228594">
              <a:buFont typeface="System Font Regular"/>
              <a:buChar char="-"/>
              <a:defRPr sz="1333"/>
            </a:lvl2pPr>
          </a:lstStyle>
          <a:p>
            <a:r>
              <a:rPr lang="en-AU"/>
              <a:t>Click to add text</a:t>
            </a:r>
            <a:endParaRPr/>
          </a:p>
        </p:txBody>
      </p:sp>
    </p:spTree>
    <p:extLst>
      <p:ext uri="{BB962C8B-B14F-4D97-AF65-F5344CB8AC3E}">
        <p14:creationId xmlns:p14="http://schemas.microsoft.com/office/powerpoint/2010/main" val="143903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5403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3530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7534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5792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75681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918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248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8513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881314057"/>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9.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hyperlink" Target="http://www.ffsp-aod.com.a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www.ffsp-aod.com.au/" TargetMode="External"/><Relationship Id="rId5" Type="http://schemas.openxmlformats.org/officeDocument/2006/relationships/image" Target="../media/image2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www.ffsp-aod.com.au/" TargetMode="External"/><Relationship Id="rId5" Type="http://schemas.openxmlformats.org/officeDocument/2006/relationships/image" Target="../media/image2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www.ffsp-aod.com.au/" TargetMode="Externa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www.ffsp-aod.com.au/" TargetMode="External"/><Relationship Id="rId5" Type="http://schemas.microsoft.com/office/2007/relationships/hdphoto" Target="../media/hdphoto1.wdp"/><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tiff"/><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www.ffsp-aod.com.au/" TargetMode="External"/><Relationship Id="rId5" Type="http://schemas.openxmlformats.org/officeDocument/2006/relationships/image" Target="../media/image35.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ffsp-aod.com.au/" TargetMode="External"/><Relationship Id="rId5" Type="http://schemas.openxmlformats.org/officeDocument/2006/relationships/image" Target="../media/image3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40.png"/><Relationship Id="rId12" Type="http://schemas.microsoft.com/office/2007/relationships/hdphoto" Target="../media/hdphoto5.wdp"/><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8.sv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48.svg"/></Relationships>
</file>

<file path=ppt/slides/_rels/slide3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7.png"/><Relationship Id="rId7"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48.sv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68_4A4D850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chart" Target="../charts/chart4.xml"/><Relationship Id="rId4" Type="http://schemas.openxmlformats.org/officeDocument/2006/relationships/chart" Target="../charts/char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chart" Target="../charts/chart8.xml"/></Relationships>
</file>

<file path=ppt/slides/_rels/slide4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73_F3B4AC4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chart" Target="../charts/chart10.xml"/><Relationship Id="rId4" Type="http://schemas.openxmlformats.org/officeDocument/2006/relationships/chart" Target="../charts/chart9.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43.png"/><Relationship Id="rId4" Type="http://schemas.openxmlformats.org/officeDocument/2006/relationships/image" Target="../media/image51.svg"/><Relationship Id="rId9" Type="http://schemas.openxmlformats.org/officeDocument/2006/relationships/image" Target="../media/image45.png"/></Relationships>
</file>

<file path=ppt/slides/_rels/slide5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5.pn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hyperlink" Target="http://www.crd.york.ac.uk/PROSPER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6AEA28-9FF0-4D8A-8BA4-0054DD8EF06C}"/>
              </a:ext>
            </a:extLst>
          </p:cNvPr>
          <p:cNvSpPr txBox="1">
            <a:spLocks/>
          </p:cNvSpPr>
          <p:nvPr/>
        </p:nvSpPr>
        <p:spPr>
          <a:xfrm>
            <a:off x="3049717" y="1999032"/>
            <a:ext cx="8080670" cy="285785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200" b="0" i="0" u="none" strike="noStrike" kern="1200" cap="none" spc="0" normalizeH="0" baseline="0" noProof="0">
                <a:ln>
                  <a:noFill/>
                </a:ln>
                <a:solidFill>
                  <a:prstClr val="black"/>
                </a:solidFill>
                <a:effectLst/>
                <a:uLnTx/>
                <a:uFillTx/>
                <a:latin typeface="Century Gothic" panose="020B0502020202020204" pitchFamily="34" charset="0"/>
                <a:ea typeface="Times New Roman" panose="02020603050405020304" pitchFamily="18" charset="0"/>
                <a:cs typeface="+mj-cs"/>
              </a:rPr>
              <a:t>The Family and Friend Support Program</a:t>
            </a:r>
            <a:endParaRPr kumimoji="0" lang="en-AU" sz="62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rPr>
              <a:t>Co-design process, pilot study</a:t>
            </a:r>
            <a:r>
              <a:rPr lang="en-US" sz="2400">
                <a:solidFill>
                  <a:prstClr val="black">
                    <a:alpha val="60000"/>
                  </a:prstClr>
                </a:solidFill>
                <a:latin typeface="Calibri Light" panose="020F0302020204030204"/>
              </a:rPr>
              <a:t>,</a:t>
            </a:r>
            <a:r>
              <a:rPr kumimoji="0" lang="en-US"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rPr>
              <a:t> and future directions</a:t>
            </a:r>
            <a:endParaRPr lang="en-US" sz="2400" b="0" i="0" u="none" strike="noStrike" kern="1200" cap="none" spc="0" normalizeH="0" baseline="0" noProof="0">
              <a:ln>
                <a:noFill/>
              </a:ln>
              <a:solidFill>
                <a:prstClr val="black">
                  <a:alpha val="60000"/>
                </a:prstClr>
              </a:solidFill>
              <a:effectLst/>
              <a:uLnTx/>
              <a:uFillTx/>
              <a:latin typeface="Calibri Light" panose="020F0302020204030204"/>
              <a:ea typeface="Calibri Light"/>
              <a:cs typeface="Calibri Light"/>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AU" sz="1900" b="0" i="0" u="none" strike="noStrike" kern="1200" cap="none" spc="0" normalizeH="0" baseline="0" noProof="0">
              <a:ln>
                <a:noFill/>
              </a:ln>
              <a:solidFill>
                <a:prstClr val="black">
                  <a:alpha val="60000"/>
                </a:prstClr>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1900" b="0" i="0" u="none" strike="noStrike" kern="1200" cap="none" spc="0" normalizeH="0" baseline="0" noProof="0">
                <a:ln>
                  <a:noFill/>
                </a:ln>
                <a:solidFill>
                  <a:prstClr val="black">
                    <a:alpha val="60000"/>
                  </a:prstClr>
                </a:solidFill>
                <a:effectLst/>
                <a:uLnTx/>
                <a:uFillTx/>
                <a:latin typeface="Calibri Light" panose="020F0302020204030204"/>
                <a:ea typeface="+mn-ea"/>
                <a:cs typeface="+mn-cs"/>
              </a:rPr>
              <a:t>Presented by Dr Steph Kershaw, Dr Dara Sampson, Jessica Deng</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AU"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p:txBody>
      </p:sp>
      <p:pic>
        <p:nvPicPr>
          <p:cNvPr id="6" name="Picture 5" descr="A picture containing shape&#10;&#10;Description automatically generated">
            <a:extLst>
              <a:ext uri="{FF2B5EF4-FFF2-40B4-BE49-F238E27FC236}">
                <a16:creationId xmlns:a16="http://schemas.microsoft.com/office/drawing/2014/main" id="{89A16796-F019-481F-88B2-1BD04FD5A404}"/>
              </a:ext>
            </a:extLst>
          </p:cNvPr>
          <p:cNvPicPr>
            <a:picLocks noChangeAspect="1"/>
          </p:cNvPicPr>
          <p:nvPr/>
        </p:nvPicPr>
        <p:blipFill>
          <a:blip r:embed="rId3"/>
          <a:stretch>
            <a:fillRect/>
          </a:stretch>
        </p:blipFill>
        <p:spPr>
          <a:xfrm>
            <a:off x="9529836" y="5345685"/>
            <a:ext cx="1314588" cy="1238999"/>
          </a:xfrm>
          <a:prstGeom prst="rect">
            <a:avLst/>
          </a:prstGeom>
        </p:spPr>
      </p:pic>
      <p:pic>
        <p:nvPicPr>
          <p:cNvPr id="7" name="Picture 6">
            <a:extLst>
              <a:ext uri="{FF2B5EF4-FFF2-40B4-BE49-F238E27FC236}">
                <a16:creationId xmlns:a16="http://schemas.microsoft.com/office/drawing/2014/main" id="{FB7B1295-511C-471F-A0BF-7937FA86410A}"/>
              </a:ext>
            </a:extLst>
          </p:cNvPr>
          <p:cNvPicPr>
            <a:picLocks noChangeAspect="1"/>
          </p:cNvPicPr>
          <p:nvPr/>
        </p:nvPicPr>
        <p:blipFill>
          <a:blip r:embed="rId4"/>
          <a:stretch>
            <a:fillRect/>
          </a:stretch>
        </p:blipFill>
        <p:spPr>
          <a:xfrm>
            <a:off x="7282910" y="5398282"/>
            <a:ext cx="1343404" cy="109487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B2607F67-E81F-4460-8758-34C3254F2259}"/>
              </a:ext>
            </a:extLst>
          </p:cNvPr>
          <p:cNvPicPr>
            <a:picLocks noChangeAspect="1"/>
          </p:cNvPicPr>
          <p:nvPr/>
        </p:nvPicPr>
        <p:blipFill>
          <a:blip r:embed="rId5"/>
          <a:stretch>
            <a:fillRect/>
          </a:stretch>
        </p:blipFill>
        <p:spPr>
          <a:xfrm>
            <a:off x="4444497" y="5557385"/>
            <a:ext cx="2100232" cy="897849"/>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E4A2394C-B8C4-412F-9332-C80E09DE8E1C}"/>
              </a:ext>
            </a:extLst>
          </p:cNvPr>
          <p:cNvPicPr>
            <a:picLocks noChangeAspect="1"/>
          </p:cNvPicPr>
          <p:nvPr/>
        </p:nvPicPr>
        <p:blipFill>
          <a:blip r:embed="rId6"/>
          <a:stretch>
            <a:fillRect/>
          </a:stretch>
        </p:blipFill>
        <p:spPr>
          <a:xfrm>
            <a:off x="948603" y="1710143"/>
            <a:ext cx="3012833" cy="3012833"/>
          </a:xfrm>
          <a:prstGeom prst="rect">
            <a:avLst/>
          </a:prstGeom>
        </p:spPr>
      </p:pic>
      <p:pic>
        <p:nvPicPr>
          <p:cNvPr id="10" name="Graphic 9" descr="An organic corner shape">
            <a:extLst>
              <a:ext uri="{FF2B5EF4-FFF2-40B4-BE49-F238E27FC236}">
                <a16:creationId xmlns:a16="http://schemas.microsoft.com/office/drawing/2014/main" id="{159BDFD3-19B8-4986-8153-0620D888BB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940312"/>
            <a:ext cx="4917688" cy="4917688"/>
          </a:xfrm>
          <a:prstGeom prst="rect">
            <a:avLst/>
          </a:prstGeom>
        </p:spPr>
      </p:pic>
      <p:pic>
        <p:nvPicPr>
          <p:cNvPr id="11" name="Graphic 10" descr="An organic corner shape">
            <a:extLst>
              <a:ext uri="{FF2B5EF4-FFF2-40B4-BE49-F238E27FC236}">
                <a16:creationId xmlns:a16="http://schemas.microsoft.com/office/drawing/2014/main" id="{329FCE71-CF92-424C-90A0-03C6A8B817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9566" y="6693"/>
            <a:ext cx="5702434" cy="5702434"/>
          </a:xfrm>
          <a:prstGeom prst="rect">
            <a:avLst/>
          </a:prstGeom>
        </p:spPr>
      </p:pic>
    </p:spTree>
    <p:extLst>
      <p:ext uri="{BB962C8B-B14F-4D97-AF65-F5344CB8AC3E}">
        <p14:creationId xmlns:p14="http://schemas.microsoft.com/office/powerpoint/2010/main" val="688566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4308" y="1084029"/>
            <a:ext cx="8034987" cy="1000978"/>
          </a:xfrm>
        </p:spPr>
        <p:txBody>
          <a:bodyPr>
            <a:normAutofit fontScale="90000"/>
          </a:bodyPr>
          <a:lstStyle/>
          <a:p>
            <a:r>
              <a:rPr lang="en-AU">
                <a:solidFill>
                  <a:srgbClr val="50C0D8"/>
                </a:solidFill>
                <a:latin typeface="Century Gothic"/>
              </a:rPr>
              <a:t>Online surveys and interviews</a:t>
            </a:r>
            <a:endParaRPr lang="en-AU" cap="all">
              <a:solidFill>
                <a:srgbClr val="50C0D8"/>
              </a:solidFill>
              <a:latin typeface="Century Gothic"/>
            </a:endParaRPr>
          </a:p>
        </p:txBody>
      </p:sp>
      <p:sp>
        <p:nvSpPr>
          <p:cNvPr id="3" name="Content Placeholder 2"/>
          <p:cNvSpPr>
            <a:spLocks noGrp="1"/>
          </p:cNvSpPr>
          <p:nvPr>
            <p:ph idx="1"/>
          </p:nvPr>
        </p:nvSpPr>
        <p:spPr>
          <a:xfrm>
            <a:off x="2333445" y="2183754"/>
            <a:ext cx="9286468" cy="4228533"/>
          </a:xfrm>
        </p:spPr>
        <p:txBody>
          <a:bodyPr vert="horz" lIns="91440" tIns="45720" rIns="91440" bIns="45720" rtlCol="0" anchor="t">
            <a:normAutofit fontScale="77500" lnSpcReduction="20000"/>
          </a:bodyPr>
          <a:lstStyle/>
          <a:p>
            <a:r>
              <a:rPr lang="en-AU">
                <a:solidFill>
                  <a:srgbClr val="000000"/>
                </a:solidFill>
                <a:latin typeface="Century Gothic"/>
              </a:rPr>
              <a:t>Facebook recruitment strategy</a:t>
            </a:r>
          </a:p>
          <a:p>
            <a:r>
              <a:rPr lang="en-AU">
                <a:solidFill>
                  <a:srgbClr val="000000"/>
                </a:solidFill>
                <a:latin typeface="Century Gothic"/>
              </a:rPr>
              <a:t>45 people completed the online survey.</a:t>
            </a:r>
          </a:p>
          <a:p>
            <a:pPr lvl="1"/>
            <a:r>
              <a:rPr lang="en-AU">
                <a:solidFill>
                  <a:srgbClr val="000000"/>
                </a:solidFill>
                <a:latin typeface="Century Gothic"/>
              </a:rPr>
              <a:t>90% identified as female.</a:t>
            </a:r>
          </a:p>
          <a:p>
            <a:pPr lvl="1"/>
            <a:r>
              <a:rPr lang="en-AU">
                <a:solidFill>
                  <a:srgbClr val="000000"/>
                </a:solidFill>
                <a:latin typeface="Century Gothic"/>
              </a:rPr>
              <a:t>Average age 46 years (18-70 years).</a:t>
            </a:r>
          </a:p>
          <a:p>
            <a:pPr lvl="1"/>
            <a:r>
              <a:rPr lang="en-AU">
                <a:solidFill>
                  <a:srgbClr val="000000"/>
                </a:solidFill>
                <a:latin typeface="Century Gothic"/>
              </a:rPr>
              <a:t>3 people identified as Aboriginal and/or Torres Strait Islander.</a:t>
            </a:r>
          </a:p>
          <a:p>
            <a:pPr lvl="1"/>
            <a:r>
              <a:rPr lang="en-AU">
                <a:solidFill>
                  <a:srgbClr val="000000"/>
                </a:solidFill>
                <a:latin typeface="Century Gothic"/>
              </a:rPr>
              <a:t>Overwhelming majority reported multiple concerns with alcohol/other drug use.</a:t>
            </a:r>
          </a:p>
          <a:p>
            <a:pPr lvl="1"/>
            <a:r>
              <a:rPr lang="en-AU">
                <a:solidFill>
                  <a:srgbClr val="000000"/>
                </a:solidFill>
                <a:latin typeface="Century Gothic"/>
              </a:rPr>
              <a:t>Primary concern</a:t>
            </a:r>
          </a:p>
          <a:p>
            <a:pPr lvl="2"/>
            <a:r>
              <a:rPr lang="en-AU">
                <a:solidFill>
                  <a:srgbClr val="000000"/>
                </a:solidFill>
                <a:latin typeface="Century Gothic"/>
              </a:rPr>
              <a:t>Alcohol = 58%</a:t>
            </a:r>
          </a:p>
          <a:p>
            <a:pPr lvl="2"/>
            <a:r>
              <a:rPr lang="en-AU">
                <a:solidFill>
                  <a:srgbClr val="000000"/>
                </a:solidFill>
                <a:latin typeface="Century Gothic"/>
              </a:rPr>
              <a:t>Cannabis = 16%</a:t>
            </a:r>
          </a:p>
          <a:p>
            <a:pPr lvl="2"/>
            <a:r>
              <a:rPr lang="en-AU">
                <a:solidFill>
                  <a:srgbClr val="000000"/>
                </a:solidFill>
                <a:latin typeface="Century Gothic"/>
              </a:rPr>
              <a:t>Ice = 15%</a:t>
            </a:r>
          </a:p>
          <a:p>
            <a:pPr lvl="2"/>
            <a:r>
              <a:rPr lang="en-AU">
                <a:solidFill>
                  <a:srgbClr val="000000"/>
                </a:solidFill>
                <a:latin typeface="Century Gothic"/>
              </a:rPr>
              <a:t>Heroin = 7%</a:t>
            </a:r>
          </a:p>
          <a:p>
            <a:pPr lvl="2"/>
            <a:r>
              <a:rPr lang="en-AU">
                <a:solidFill>
                  <a:srgbClr val="000000"/>
                </a:solidFill>
                <a:latin typeface="Century Gothic"/>
              </a:rPr>
              <a:t>Prescription opiates = 4%</a:t>
            </a:r>
          </a:p>
          <a:p>
            <a:pPr>
              <a:buFont typeface="Arial"/>
              <a:buChar char="•"/>
            </a:pPr>
            <a:r>
              <a:rPr lang="en-AU" sz="2400">
                <a:solidFill>
                  <a:srgbClr val="000000"/>
                </a:solidFill>
                <a:latin typeface="Century Gothic"/>
                <a:ea typeface="Calibri"/>
                <a:cs typeface="Calibri"/>
              </a:rPr>
              <a:t>17 telephone interviews were completed.</a:t>
            </a:r>
          </a:p>
          <a:p>
            <a:pPr lvl="1">
              <a:buFont typeface="Arial"/>
              <a:buChar char="•"/>
            </a:pPr>
            <a:r>
              <a:rPr lang="en-AU" sz="2000">
                <a:solidFill>
                  <a:srgbClr val="000000"/>
                </a:solidFill>
                <a:latin typeface="Century Gothic"/>
                <a:ea typeface="+mn-lt"/>
                <a:cs typeface="+mn-lt"/>
              </a:rPr>
              <a:t>9 were mothers of someone who uses ice. </a:t>
            </a:r>
          </a:p>
          <a:p>
            <a:pPr lvl="1">
              <a:buFont typeface="Arial"/>
              <a:buChar char="•"/>
            </a:pPr>
            <a:r>
              <a:rPr lang="en-AU" sz="2000">
                <a:solidFill>
                  <a:srgbClr val="000000"/>
                </a:solidFill>
                <a:latin typeface="Century Gothic"/>
                <a:ea typeface="+mn-lt"/>
                <a:cs typeface="+mn-lt"/>
              </a:rPr>
              <a:t>Others were siblings, fiancés, husbands, brothers, flat-mates or in-laws.</a:t>
            </a:r>
            <a:endParaRPr lang="en-AU" sz="2000">
              <a:solidFill>
                <a:srgbClr val="000000"/>
              </a:solidFill>
              <a:latin typeface="Century Gothic"/>
              <a:ea typeface="Calibri"/>
              <a:cs typeface="Calibri"/>
            </a:endParaRPr>
          </a:p>
          <a:p>
            <a:pPr marL="914400" lvl="2" indent="0">
              <a:buNone/>
            </a:pPr>
            <a:endParaRPr lang="en-AU">
              <a:solidFill>
                <a:srgbClr val="000000"/>
              </a:solidFill>
              <a:latin typeface="Century Gothic"/>
            </a:endParaRPr>
          </a:p>
        </p:txBody>
      </p:sp>
      <p:pic>
        <p:nvPicPr>
          <p:cNvPr id="9" name="Picture 8">
            <a:extLst>
              <a:ext uri="{FF2B5EF4-FFF2-40B4-BE49-F238E27FC236}">
                <a16:creationId xmlns:a16="http://schemas.microsoft.com/office/drawing/2014/main" id="{476F3B99-B1A1-AF46-A815-C0F5CB3292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spTree>
    <p:extLst>
      <p:ext uri="{BB962C8B-B14F-4D97-AF65-F5344CB8AC3E}">
        <p14:creationId xmlns:p14="http://schemas.microsoft.com/office/powerpoint/2010/main" val="2005545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365" y="2335655"/>
            <a:ext cx="10195007" cy="3554457"/>
          </a:xfrm>
        </p:spPr>
        <p:txBody>
          <a:bodyPr>
            <a:normAutofit lnSpcReduction="10000"/>
          </a:bodyPr>
          <a:lstStyle/>
          <a:p>
            <a:pPr lvl="1"/>
            <a:r>
              <a:rPr lang="en-GB" sz="2400">
                <a:solidFill>
                  <a:srgbClr val="000000"/>
                </a:solidFill>
                <a:latin typeface="Century Gothic"/>
              </a:rPr>
              <a:t>Negative impact on relationship with family and friends, including relationship breakdown and loss of custody of children</a:t>
            </a:r>
            <a:endParaRPr lang="en-AU" sz="2400">
              <a:solidFill>
                <a:srgbClr val="000000"/>
              </a:solidFill>
              <a:latin typeface="Century Gothic"/>
            </a:endParaRPr>
          </a:p>
          <a:p>
            <a:pPr lvl="1"/>
            <a:r>
              <a:rPr lang="en-GB" sz="2400">
                <a:solidFill>
                  <a:srgbClr val="000000"/>
                </a:solidFill>
                <a:latin typeface="Century Gothic"/>
              </a:rPr>
              <a:t>Concerns about long term impacts of chronic use on physical and mental health</a:t>
            </a:r>
            <a:endParaRPr lang="en-AU" sz="2400">
              <a:solidFill>
                <a:srgbClr val="000000"/>
              </a:solidFill>
              <a:latin typeface="Century Gothic"/>
            </a:endParaRPr>
          </a:p>
          <a:p>
            <a:pPr lvl="1"/>
            <a:r>
              <a:rPr lang="en-GB" sz="2400">
                <a:solidFill>
                  <a:srgbClr val="000000"/>
                </a:solidFill>
                <a:latin typeface="Century Gothic"/>
              </a:rPr>
              <a:t>Change in mood and cognition, including inability to function in activities of daily living</a:t>
            </a:r>
            <a:endParaRPr lang="en-AU" sz="2400">
              <a:solidFill>
                <a:srgbClr val="000000"/>
              </a:solidFill>
              <a:latin typeface="Century Gothic"/>
            </a:endParaRPr>
          </a:p>
          <a:p>
            <a:pPr lvl="1"/>
            <a:r>
              <a:rPr lang="en-GB" sz="2400">
                <a:solidFill>
                  <a:srgbClr val="000000"/>
                </a:solidFill>
                <a:latin typeface="Century Gothic"/>
              </a:rPr>
              <a:t>Verbal and physical abuse, unpredictability, paranoia and aggression.</a:t>
            </a:r>
            <a:endParaRPr lang="en-AU" sz="2400">
              <a:solidFill>
                <a:srgbClr val="000000"/>
              </a:solidFill>
              <a:latin typeface="Century Gothic"/>
            </a:endParaRPr>
          </a:p>
          <a:p>
            <a:pPr lvl="1"/>
            <a:r>
              <a:rPr lang="en-GB" sz="2400">
                <a:solidFill>
                  <a:srgbClr val="000000"/>
                </a:solidFill>
                <a:latin typeface="Century Gothic"/>
              </a:rPr>
              <a:t>Consequences of criminal activity including loss of license.</a:t>
            </a:r>
            <a:endParaRPr lang="en-AU" sz="2400">
              <a:solidFill>
                <a:srgbClr val="000000"/>
              </a:solidFill>
              <a:latin typeface="Century Gothic"/>
            </a:endParaRPr>
          </a:p>
        </p:txBody>
      </p:sp>
      <p:pic>
        <p:nvPicPr>
          <p:cNvPr id="9" name="Picture 8">
            <a:extLst>
              <a:ext uri="{FF2B5EF4-FFF2-40B4-BE49-F238E27FC236}">
                <a16:creationId xmlns:a16="http://schemas.microsoft.com/office/drawing/2014/main" id="{476F3B99-B1A1-AF46-A815-C0F5CB3292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sp>
        <p:nvSpPr>
          <p:cNvPr id="7" name="Title 1">
            <a:extLst>
              <a:ext uri="{FF2B5EF4-FFF2-40B4-BE49-F238E27FC236}">
                <a16:creationId xmlns:a16="http://schemas.microsoft.com/office/drawing/2014/main" id="{0152DDE4-8D6F-933F-AC55-6C247E624EB0}"/>
              </a:ext>
            </a:extLst>
          </p:cNvPr>
          <p:cNvSpPr txBox="1">
            <a:spLocks/>
          </p:cNvSpPr>
          <p:nvPr/>
        </p:nvSpPr>
        <p:spPr>
          <a:xfrm>
            <a:off x="2334308" y="1084029"/>
            <a:ext cx="8034987" cy="100097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50C0D8"/>
                </a:solidFill>
                <a:latin typeface="Century Gothic"/>
              </a:rPr>
              <a:t>What concerns you?</a:t>
            </a:r>
            <a:endParaRPr lang="en-US"/>
          </a:p>
        </p:txBody>
      </p:sp>
    </p:spTree>
    <p:extLst>
      <p:ext uri="{BB962C8B-B14F-4D97-AF65-F5344CB8AC3E}">
        <p14:creationId xmlns:p14="http://schemas.microsoft.com/office/powerpoint/2010/main" val="629909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365" y="2544591"/>
            <a:ext cx="10195007" cy="3554457"/>
          </a:xfrm>
        </p:spPr>
        <p:txBody>
          <a:bodyPr>
            <a:normAutofit/>
          </a:bodyPr>
          <a:lstStyle/>
          <a:p>
            <a:pPr marL="0" indent="0" algn="ctr">
              <a:buNone/>
            </a:pPr>
            <a:r>
              <a:rPr lang="en-AU" sz="2800" i="1">
                <a:solidFill>
                  <a:srgbClr val="000000"/>
                </a:solidFill>
              </a:rPr>
              <a:t>“Daily drinking and smoking marijuana, to the point he just seems numb, and content to be wasted on a daily basis….. I can barely remember what our relationship was like years ago”</a:t>
            </a:r>
            <a:endParaRPr lang="en-AU" sz="2800">
              <a:solidFill>
                <a:srgbClr val="000000"/>
              </a:solidFill>
            </a:endParaRPr>
          </a:p>
          <a:p>
            <a:pPr marL="0" indent="0" algn="ctr">
              <a:buNone/>
            </a:pPr>
            <a:r>
              <a:rPr lang="en-AU" sz="2800" i="1">
                <a:solidFill>
                  <a:srgbClr val="000000"/>
                </a:solidFill>
              </a:rPr>
              <a:t> </a:t>
            </a:r>
            <a:endParaRPr lang="en-AU" sz="2800">
              <a:solidFill>
                <a:srgbClr val="000000"/>
              </a:solidFill>
            </a:endParaRPr>
          </a:p>
          <a:p>
            <a:pPr marL="0" indent="0" algn="ctr">
              <a:buNone/>
            </a:pPr>
            <a:r>
              <a:rPr lang="en-AU" sz="2800" i="1">
                <a:solidFill>
                  <a:srgbClr val="000000"/>
                </a:solidFill>
              </a:rPr>
              <a:t>“She has let go of looking after things about the house. She gets drunk to the point of incoherence and remembers nothing the next day.”</a:t>
            </a:r>
            <a:endParaRPr lang="en-AU" sz="2800">
              <a:solidFill>
                <a:srgbClr val="000000"/>
              </a:solidFill>
            </a:endParaRPr>
          </a:p>
        </p:txBody>
      </p:sp>
      <p:pic>
        <p:nvPicPr>
          <p:cNvPr id="9" name="Picture 8">
            <a:extLst>
              <a:ext uri="{FF2B5EF4-FFF2-40B4-BE49-F238E27FC236}">
                <a16:creationId xmlns:a16="http://schemas.microsoft.com/office/drawing/2014/main" id="{476F3B99-B1A1-AF46-A815-C0F5CB3292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sp>
        <p:nvSpPr>
          <p:cNvPr id="7" name="Title 1">
            <a:extLst>
              <a:ext uri="{FF2B5EF4-FFF2-40B4-BE49-F238E27FC236}">
                <a16:creationId xmlns:a16="http://schemas.microsoft.com/office/drawing/2014/main" id="{16660400-B07A-A99A-4C7C-4C49438DB4DF}"/>
              </a:ext>
            </a:extLst>
          </p:cNvPr>
          <p:cNvSpPr txBox="1">
            <a:spLocks/>
          </p:cNvSpPr>
          <p:nvPr/>
        </p:nvSpPr>
        <p:spPr>
          <a:xfrm>
            <a:off x="2334308" y="1084029"/>
            <a:ext cx="8034987" cy="100097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50C0D8"/>
                </a:solidFill>
                <a:latin typeface="Century Gothic"/>
              </a:rPr>
              <a:t>What concerns you?</a:t>
            </a:r>
            <a:endParaRPr lang="en-US"/>
          </a:p>
        </p:txBody>
      </p:sp>
    </p:spTree>
    <p:extLst>
      <p:ext uri="{BB962C8B-B14F-4D97-AF65-F5344CB8AC3E}">
        <p14:creationId xmlns:p14="http://schemas.microsoft.com/office/powerpoint/2010/main" val="259185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9559" y="2335656"/>
            <a:ext cx="10195007" cy="3554457"/>
          </a:xfrm>
        </p:spPr>
        <p:txBody>
          <a:bodyPr>
            <a:noAutofit/>
          </a:bodyPr>
          <a:lstStyle/>
          <a:p>
            <a:pPr lvl="1"/>
            <a:r>
              <a:rPr lang="en-GB" sz="2400">
                <a:solidFill>
                  <a:srgbClr val="000000"/>
                </a:solidFill>
                <a:latin typeface="Century Gothic"/>
              </a:rPr>
              <a:t>Dependency causes financial strain</a:t>
            </a:r>
            <a:endParaRPr lang="en-AU" sz="2400">
              <a:solidFill>
                <a:srgbClr val="000000"/>
              </a:solidFill>
              <a:latin typeface="Century Gothic"/>
            </a:endParaRPr>
          </a:p>
          <a:p>
            <a:pPr lvl="1"/>
            <a:r>
              <a:rPr lang="en-GB" sz="2400">
                <a:solidFill>
                  <a:srgbClr val="000000"/>
                </a:solidFill>
                <a:latin typeface="Century Gothic"/>
              </a:rPr>
              <a:t>The burden of additional parental/familial responsibility</a:t>
            </a:r>
            <a:endParaRPr lang="en-AU" sz="2400">
              <a:solidFill>
                <a:srgbClr val="000000"/>
              </a:solidFill>
              <a:latin typeface="Century Gothic"/>
            </a:endParaRPr>
          </a:p>
          <a:p>
            <a:pPr lvl="1"/>
            <a:r>
              <a:rPr lang="en-GB" sz="2400">
                <a:solidFill>
                  <a:srgbClr val="000000"/>
                </a:solidFill>
                <a:latin typeface="Century Gothic"/>
              </a:rPr>
              <a:t>Instability in home life</a:t>
            </a:r>
            <a:endParaRPr lang="en-AU" sz="2400">
              <a:solidFill>
                <a:srgbClr val="000000"/>
              </a:solidFill>
              <a:latin typeface="Century Gothic"/>
            </a:endParaRPr>
          </a:p>
          <a:p>
            <a:pPr lvl="1"/>
            <a:r>
              <a:rPr lang="en-GB" sz="2400">
                <a:solidFill>
                  <a:srgbClr val="000000"/>
                </a:solidFill>
                <a:latin typeface="Century Gothic"/>
              </a:rPr>
              <a:t>Physical and psychological stress of supporting someone</a:t>
            </a:r>
            <a:endParaRPr lang="en-AU" sz="2400">
              <a:solidFill>
                <a:srgbClr val="000000"/>
              </a:solidFill>
              <a:latin typeface="Century Gothic"/>
            </a:endParaRPr>
          </a:p>
          <a:p>
            <a:pPr lvl="1"/>
            <a:r>
              <a:rPr lang="en-GB" sz="2400">
                <a:solidFill>
                  <a:srgbClr val="000000"/>
                </a:solidFill>
                <a:latin typeface="Century Gothic"/>
              </a:rPr>
              <a:t>Mental health issues including depression and anxiety</a:t>
            </a:r>
            <a:endParaRPr lang="en-AU" sz="2400">
              <a:solidFill>
                <a:srgbClr val="000000"/>
              </a:solidFill>
              <a:latin typeface="Century Gothic"/>
            </a:endParaRPr>
          </a:p>
          <a:p>
            <a:pPr lvl="1"/>
            <a:r>
              <a:rPr lang="en-GB" sz="2400">
                <a:solidFill>
                  <a:srgbClr val="000000"/>
                </a:solidFill>
                <a:latin typeface="Century Gothic"/>
              </a:rPr>
              <a:t>Loss of partner, parent and grief around same</a:t>
            </a:r>
            <a:endParaRPr lang="en-AU" sz="2400">
              <a:solidFill>
                <a:srgbClr val="000000"/>
              </a:solidFill>
              <a:latin typeface="Century Gothic"/>
            </a:endParaRPr>
          </a:p>
          <a:p>
            <a:pPr lvl="1"/>
            <a:r>
              <a:rPr lang="en-GB" sz="2400">
                <a:solidFill>
                  <a:srgbClr val="000000"/>
                </a:solidFill>
                <a:latin typeface="Century Gothic"/>
              </a:rPr>
              <a:t>Loss of trust, anger and resentment</a:t>
            </a:r>
            <a:endParaRPr lang="en-AU" sz="2400">
              <a:solidFill>
                <a:srgbClr val="000000"/>
              </a:solidFill>
              <a:latin typeface="Century Gothic"/>
            </a:endParaRPr>
          </a:p>
          <a:p>
            <a:pPr lvl="1"/>
            <a:r>
              <a:rPr lang="en-GB" sz="2400">
                <a:solidFill>
                  <a:srgbClr val="000000"/>
                </a:solidFill>
                <a:latin typeface="Century Gothic"/>
              </a:rPr>
              <a:t>Chaotic</a:t>
            </a:r>
            <a:endParaRPr lang="en-AU" sz="2400">
              <a:solidFill>
                <a:srgbClr val="000000"/>
              </a:solidFill>
              <a:latin typeface="Century Gothic"/>
            </a:endParaRPr>
          </a:p>
          <a:p>
            <a:pPr lvl="1"/>
            <a:r>
              <a:rPr lang="en-GB" sz="2400">
                <a:solidFill>
                  <a:srgbClr val="000000"/>
                </a:solidFill>
                <a:latin typeface="Century Gothic"/>
              </a:rPr>
              <a:t>Feelings of embarrassment and shame.</a:t>
            </a:r>
            <a:endParaRPr lang="en-AU" sz="2400">
              <a:solidFill>
                <a:srgbClr val="000000"/>
              </a:solidFill>
              <a:latin typeface="Century Gothic"/>
            </a:endParaRPr>
          </a:p>
        </p:txBody>
      </p:sp>
      <p:pic>
        <p:nvPicPr>
          <p:cNvPr id="9" name="Picture 8">
            <a:extLst>
              <a:ext uri="{FF2B5EF4-FFF2-40B4-BE49-F238E27FC236}">
                <a16:creationId xmlns:a16="http://schemas.microsoft.com/office/drawing/2014/main" id="{476F3B99-B1A1-AF46-A815-C0F5CB3292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sp>
        <p:nvSpPr>
          <p:cNvPr id="7" name="Title 1">
            <a:extLst>
              <a:ext uri="{FF2B5EF4-FFF2-40B4-BE49-F238E27FC236}">
                <a16:creationId xmlns:a16="http://schemas.microsoft.com/office/drawing/2014/main" id="{990E7B9E-4188-D4A7-AFBA-CADB63A4FBC4}"/>
              </a:ext>
            </a:extLst>
          </p:cNvPr>
          <p:cNvSpPr txBox="1">
            <a:spLocks/>
          </p:cNvSpPr>
          <p:nvPr/>
        </p:nvSpPr>
        <p:spPr>
          <a:xfrm>
            <a:off x="2334308" y="1084029"/>
            <a:ext cx="8305374" cy="107471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50C0D8"/>
                </a:solidFill>
                <a:latin typeface="Century Gothic"/>
              </a:rPr>
              <a:t>What has life been like for you?</a:t>
            </a:r>
            <a:endParaRPr lang="en-US"/>
          </a:p>
        </p:txBody>
      </p:sp>
    </p:spTree>
    <p:extLst>
      <p:ext uri="{BB962C8B-B14F-4D97-AF65-F5344CB8AC3E}">
        <p14:creationId xmlns:p14="http://schemas.microsoft.com/office/powerpoint/2010/main" val="298953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365" y="2544591"/>
            <a:ext cx="10195007" cy="3554457"/>
          </a:xfrm>
        </p:spPr>
        <p:txBody>
          <a:bodyPr>
            <a:noAutofit/>
          </a:bodyPr>
          <a:lstStyle/>
          <a:p>
            <a:pPr marL="0" indent="0" algn="ctr">
              <a:buNone/>
            </a:pPr>
            <a:r>
              <a:rPr lang="en-GB" sz="2000" i="1">
                <a:solidFill>
                  <a:srgbClr val="000000"/>
                </a:solidFill>
              </a:rPr>
              <a:t>“His alcohol dependency puts stress on me financially as I am the one who budgets and pays bills” </a:t>
            </a:r>
            <a:endParaRPr lang="en-AU" sz="2000">
              <a:solidFill>
                <a:srgbClr val="000000"/>
              </a:solidFill>
            </a:endParaRPr>
          </a:p>
          <a:p>
            <a:pPr marL="0" indent="0" algn="ctr">
              <a:buNone/>
            </a:pPr>
            <a:r>
              <a:rPr lang="en-GB" sz="2000" i="1">
                <a:solidFill>
                  <a:srgbClr val="000000"/>
                </a:solidFill>
              </a:rPr>
              <a:t>“Depressing. Destroying. I constantly feel like I’m the only responsible adult able to look after our two young children…….you never know what you are going to come home to”. </a:t>
            </a:r>
            <a:endParaRPr lang="en-AU" sz="2000">
              <a:solidFill>
                <a:srgbClr val="000000"/>
              </a:solidFill>
            </a:endParaRPr>
          </a:p>
          <a:p>
            <a:pPr marL="0" indent="0" algn="ctr">
              <a:buNone/>
            </a:pPr>
            <a:r>
              <a:rPr lang="en-GB" sz="2000" i="1">
                <a:solidFill>
                  <a:srgbClr val="000000"/>
                </a:solidFill>
              </a:rPr>
              <a:t>“I have been under extreme emotional and mental stress trying to provide support to someone who gives me little support or consideration in return.”</a:t>
            </a:r>
            <a:endParaRPr lang="en-AU" sz="2000">
              <a:solidFill>
                <a:srgbClr val="000000"/>
              </a:solidFill>
            </a:endParaRPr>
          </a:p>
          <a:p>
            <a:pPr marL="0" indent="0" algn="ctr">
              <a:buNone/>
            </a:pPr>
            <a:r>
              <a:rPr lang="en-GB" sz="2000" i="1">
                <a:solidFill>
                  <a:srgbClr val="000000"/>
                </a:solidFill>
              </a:rPr>
              <a:t>“Although M ensured my family did not go without food, clothing or housing, it felt as if we were missing a father in the emotional/attachment side aspects of childhood”. </a:t>
            </a:r>
            <a:endParaRPr lang="en-AU" sz="2000">
              <a:solidFill>
                <a:srgbClr val="000000"/>
              </a:solidFill>
            </a:endParaRPr>
          </a:p>
          <a:p>
            <a:pPr marL="0" indent="0" algn="ctr">
              <a:buNone/>
            </a:pPr>
            <a:r>
              <a:rPr lang="en-GB" sz="2000" i="1">
                <a:solidFill>
                  <a:srgbClr val="000000"/>
                </a:solidFill>
              </a:rPr>
              <a:t>“It makes me anxious and I hate being here” </a:t>
            </a:r>
            <a:endParaRPr lang="en-AU" sz="2000">
              <a:solidFill>
                <a:srgbClr val="000000"/>
              </a:solidFill>
            </a:endParaRPr>
          </a:p>
          <a:p>
            <a:pPr marL="0" indent="0" algn="ctr">
              <a:buNone/>
            </a:pPr>
            <a:r>
              <a:rPr lang="en-GB" sz="2000" i="1">
                <a:solidFill>
                  <a:srgbClr val="000000"/>
                </a:solidFill>
              </a:rPr>
              <a:t>“Like a roller coaster that you can’t get off.”</a:t>
            </a:r>
            <a:endParaRPr lang="en-AU" sz="2000">
              <a:solidFill>
                <a:srgbClr val="000000"/>
              </a:solidFill>
            </a:endParaRPr>
          </a:p>
        </p:txBody>
      </p:sp>
      <p:pic>
        <p:nvPicPr>
          <p:cNvPr id="9" name="Picture 8">
            <a:extLst>
              <a:ext uri="{FF2B5EF4-FFF2-40B4-BE49-F238E27FC236}">
                <a16:creationId xmlns:a16="http://schemas.microsoft.com/office/drawing/2014/main" id="{476F3B99-B1A1-AF46-A815-C0F5CB3292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sp>
        <p:nvSpPr>
          <p:cNvPr id="7" name="Title 1">
            <a:extLst>
              <a:ext uri="{FF2B5EF4-FFF2-40B4-BE49-F238E27FC236}">
                <a16:creationId xmlns:a16="http://schemas.microsoft.com/office/drawing/2014/main" id="{E6769F09-6BAC-E14F-5723-394AE7E18FA7}"/>
              </a:ext>
            </a:extLst>
          </p:cNvPr>
          <p:cNvSpPr txBox="1">
            <a:spLocks/>
          </p:cNvSpPr>
          <p:nvPr/>
        </p:nvSpPr>
        <p:spPr>
          <a:xfrm>
            <a:off x="2334308" y="1084029"/>
            <a:ext cx="8305374" cy="107471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50C0D8"/>
                </a:solidFill>
                <a:latin typeface="Century Gothic"/>
              </a:rPr>
              <a:t>What has life been like for you?</a:t>
            </a:r>
            <a:endParaRPr lang="en-US"/>
          </a:p>
        </p:txBody>
      </p:sp>
    </p:spTree>
    <p:extLst>
      <p:ext uri="{BB962C8B-B14F-4D97-AF65-F5344CB8AC3E}">
        <p14:creationId xmlns:p14="http://schemas.microsoft.com/office/powerpoint/2010/main" val="4074499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8D0FC7-3892-4C9A-AE60-693BF88E0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01D68-6635-0DB3-8922-440549E6F6FA}"/>
              </a:ext>
            </a:extLst>
          </p:cNvPr>
          <p:cNvSpPr>
            <a:spLocks noGrp="1"/>
          </p:cNvSpPr>
          <p:nvPr>
            <p:ph type="title"/>
          </p:nvPr>
        </p:nvSpPr>
        <p:spPr>
          <a:xfrm>
            <a:off x="2334308" y="850513"/>
            <a:ext cx="7697100" cy="1074719"/>
          </a:xfrm>
        </p:spPr>
        <p:txBody>
          <a:bodyPr>
            <a:normAutofit fontScale="90000"/>
          </a:bodyPr>
          <a:lstStyle/>
          <a:p>
            <a:r>
              <a:rPr lang="en-AU">
                <a:solidFill>
                  <a:srgbClr val="50C0D8"/>
                </a:solidFill>
                <a:latin typeface="Calibri Light"/>
                <a:ea typeface="Calibri Light"/>
                <a:cs typeface="Calibri Light"/>
              </a:rPr>
              <a:t>Key themes from interviews (N=17): Grief and Loss</a:t>
            </a:r>
          </a:p>
        </p:txBody>
      </p:sp>
      <p:sp>
        <p:nvSpPr>
          <p:cNvPr id="3" name="Content Placeholder 2">
            <a:extLst>
              <a:ext uri="{FF2B5EF4-FFF2-40B4-BE49-F238E27FC236}">
                <a16:creationId xmlns:a16="http://schemas.microsoft.com/office/drawing/2014/main" id="{0F19EE77-F310-A440-BC98-C72C20857062}"/>
              </a:ext>
            </a:extLst>
          </p:cNvPr>
          <p:cNvSpPr>
            <a:spLocks noGrp="1"/>
          </p:cNvSpPr>
          <p:nvPr>
            <p:ph idx="1"/>
          </p:nvPr>
        </p:nvSpPr>
        <p:spPr>
          <a:xfrm>
            <a:off x="1688036" y="2168078"/>
            <a:ext cx="9451930" cy="4389027"/>
          </a:xfrm>
        </p:spPr>
        <p:txBody>
          <a:bodyPr vert="horz" lIns="91440" tIns="45720" rIns="91440" bIns="45720" rtlCol="0" anchor="t">
            <a:noAutofit/>
          </a:bodyPr>
          <a:lstStyle/>
          <a:p>
            <a:r>
              <a:rPr lang="en-GB" sz="2000" b="1">
                <a:solidFill>
                  <a:srgbClr val="000000"/>
                </a:solidFill>
                <a:latin typeface="Calibri"/>
                <a:ea typeface="+mn-lt"/>
                <a:cs typeface="+mn-lt"/>
              </a:rPr>
              <a:t>Loss</a:t>
            </a:r>
          </a:p>
          <a:p>
            <a:pPr lvl="1">
              <a:buFont typeface="Courier New" panose="020B0604020202020204" pitchFamily="34" charset="0"/>
              <a:buChar char="o"/>
            </a:pPr>
            <a:r>
              <a:rPr lang="en-GB" sz="1600">
                <a:solidFill>
                  <a:srgbClr val="000000"/>
                </a:solidFill>
                <a:latin typeface="Calibri"/>
                <a:ea typeface="+mn-lt"/>
                <a:cs typeface="+mn-lt"/>
              </a:rPr>
              <a:t>Participant 8:</a:t>
            </a:r>
            <a:r>
              <a:rPr lang="en-GB" sz="1600" i="1">
                <a:solidFill>
                  <a:srgbClr val="000000"/>
                </a:solidFill>
                <a:latin typeface="Calibri"/>
                <a:ea typeface="+mn-lt"/>
                <a:cs typeface="+mn-lt"/>
              </a:rPr>
              <a:t>“And I always get the same thing. Always “I’m not going to do it anymore”. It’s ruined my life. I just want my family back. I just want my son back”</a:t>
            </a:r>
          </a:p>
          <a:p>
            <a:r>
              <a:rPr lang="en-GB" sz="2000" b="1">
                <a:solidFill>
                  <a:srgbClr val="000000"/>
                </a:solidFill>
                <a:latin typeface="Calibri"/>
                <a:ea typeface="+mn-lt"/>
                <a:cs typeface="+mn-lt"/>
              </a:rPr>
              <a:t>Stigma</a:t>
            </a:r>
          </a:p>
          <a:p>
            <a:pPr lvl="1">
              <a:buFont typeface="Courier New" panose="020B0604020202020204" pitchFamily="34" charset="0"/>
              <a:buChar char="o"/>
            </a:pPr>
            <a:r>
              <a:rPr lang="en-GB" sz="1600">
                <a:solidFill>
                  <a:srgbClr val="000000"/>
                </a:solidFill>
                <a:latin typeface="Calibri"/>
                <a:ea typeface="+mn-lt"/>
                <a:cs typeface="+mn-lt"/>
              </a:rPr>
              <a:t>Participant 7:</a:t>
            </a:r>
            <a:r>
              <a:rPr lang="en-GB" sz="1600" i="1">
                <a:solidFill>
                  <a:srgbClr val="000000"/>
                </a:solidFill>
                <a:latin typeface="Calibri"/>
                <a:ea typeface="+mn-lt"/>
                <a:cs typeface="+mn-lt"/>
              </a:rPr>
              <a:t>“What I found out very early on is that you can’t trust anyone… you have to be very selective on who knows about this… extremely selective. Because people are very judging.”</a:t>
            </a:r>
          </a:p>
          <a:p>
            <a:r>
              <a:rPr lang="en-GB" sz="2000" b="1">
                <a:solidFill>
                  <a:srgbClr val="000000"/>
                </a:solidFill>
                <a:latin typeface="Calibri"/>
                <a:ea typeface="+mn-lt"/>
                <a:cs typeface="+mn-lt"/>
              </a:rPr>
              <a:t>Lack of support</a:t>
            </a:r>
          </a:p>
          <a:p>
            <a:pPr lvl="1">
              <a:buFont typeface="Courier New" panose="020B0604020202020204" pitchFamily="34" charset="0"/>
              <a:buChar char="o"/>
            </a:pPr>
            <a:r>
              <a:rPr lang="en-GB" sz="1600">
                <a:solidFill>
                  <a:srgbClr val="000000"/>
                </a:solidFill>
                <a:latin typeface="Calibri"/>
                <a:ea typeface="+mn-lt"/>
                <a:cs typeface="+mn-lt"/>
              </a:rPr>
              <a:t>Participant 8:</a:t>
            </a:r>
            <a:r>
              <a:rPr lang="en-GB" sz="1600" i="1">
                <a:solidFill>
                  <a:srgbClr val="000000"/>
                </a:solidFill>
                <a:latin typeface="Calibri"/>
                <a:ea typeface="+mn-lt"/>
                <a:cs typeface="+mn-lt"/>
              </a:rPr>
              <a:t>“I rang the police station, they told me to ring the MST team. I rang the MST team, they told me to ring somewhere else. I rang somewhere else, they told me it was the police’s responsibility. I rang back the police, they told me it wasn’t their responsibility. Thirty phone calls later…. Nobody was responsible”</a:t>
            </a:r>
          </a:p>
          <a:p>
            <a:r>
              <a:rPr lang="en-GB" sz="2000" b="1">
                <a:solidFill>
                  <a:srgbClr val="000000"/>
                </a:solidFill>
                <a:latin typeface="Calibri"/>
                <a:ea typeface="+mn-lt"/>
                <a:cs typeface="+mn-lt"/>
              </a:rPr>
              <a:t>Coping in sharing personal experiences</a:t>
            </a:r>
          </a:p>
          <a:p>
            <a:pPr lvl="1">
              <a:buFont typeface="Courier New" panose="020B0604020202020204" pitchFamily="34" charset="0"/>
              <a:buChar char="o"/>
            </a:pPr>
            <a:r>
              <a:rPr lang="en-GB" sz="1600">
                <a:solidFill>
                  <a:srgbClr val="000000"/>
                </a:solidFill>
                <a:latin typeface="Calibri"/>
                <a:ea typeface="+mn-lt"/>
                <a:cs typeface="+mn-lt"/>
              </a:rPr>
              <a:t>Participant 1:</a:t>
            </a:r>
            <a:r>
              <a:rPr lang="en-GB" sz="1600" i="1">
                <a:solidFill>
                  <a:srgbClr val="000000"/>
                </a:solidFill>
                <a:latin typeface="Calibri"/>
                <a:ea typeface="+mn-lt"/>
                <a:cs typeface="+mn-lt"/>
              </a:rPr>
              <a:t>“When this tragedy happened, we all looked at each other and went, yeah this can shatter families. This won’t shatter our family. There’s got to be something good that comes out of a tragedy”</a:t>
            </a:r>
            <a:endParaRPr lang="en-GB" sz="1600" i="1">
              <a:solidFill>
                <a:srgbClr val="000000"/>
              </a:solidFill>
              <a:latin typeface="Calibri"/>
              <a:ea typeface="Calibri" panose="020F0502020204030204"/>
              <a:cs typeface="Calibri" panose="020F0502020204030204"/>
            </a:endParaRPr>
          </a:p>
        </p:txBody>
      </p:sp>
      <p:pic>
        <p:nvPicPr>
          <p:cNvPr id="9" name="Picture 8">
            <a:extLst>
              <a:ext uri="{FF2B5EF4-FFF2-40B4-BE49-F238E27FC236}">
                <a16:creationId xmlns:a16="http://schemas.microsoft.com/office/drawing/2014/main" id="{A8F9F723-690F-7B6E-6D9B-28BF24A70D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EF744F2D-D277-81DE-DBBD-2E768E8209C6}"/>
              </a:ext>
            </a:extLst>
          </p:cNvPr>
          <p:cNvPicPr>
            <a:picLocks noChangeAspect="1"/>
          </p:cNvPicPr>
          <p:nvPr/>
        </p:nvPicPr>
        <p:blipFill>
          <a:blip r:embed="rId5"/>
          <a:srcRect r="4575" b="4272"/>
          <a:stretch>
            <a:fillRect/>
          </a:stretch>
        </p:blipFill>
        <p:spPr>
          <a:xfrm>
            <a:off x="10030949" y="302213"/>
            <a:ext cx="1776149" cy="1768472"/>
          </a:xfrm>
          <a:prstGeom prst="rect">
            <a:avLst/>
          </a:prstGeom>
        </p:spPr>
      </p:pic>
    </p:spTree>
    <p:extLst>
      <p:ext uri="{BB962C8B-B14F-4D97-AF65-F5344CB8AC3E}">
        <p14:creationId xmlns:p14="http://schemas.microsoft.com/office/powerpoint/2010/main" val="3679026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4279-289B-CE70-6FEE-B00492DBF82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59F1620-18ED-ADB8-6058-3B7E86ECCF54}"/>
              </a:ext>
            </a:extLst>
          </p:cNvPr>
          <p:cNvSpPr txBox="1">
            <a:spLocks/>
          </p:cNvSpPr>
          <p:nvPr/>
        </p:nvSpPr>
        <p:spPr>
          <a:xfrm>
            <a:off x="1903708" y="2707382"/>
            <a:ext cx="8689787" cy="2110591"/>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6200" b="0" i="0" u="none" strike="noStrike" kern="1200" cap="none" spc="0" normalizeH="0" baseline="0" noProof="0">
                <a:ln>
                  <a:noFill/>
                </a:ln>
                <a:solidFill>
                  <a:prstClr val="black"/>
                </a:solidFill>
                <a:effectLst/>
                <a:uLnTx/>
                <a:uFillTx/>
                <a:latin typeface="Century Gothic" panose="020B0502020202020204" pitchFamily="34" charset="0"/>
                <a:ea typeface="Times New Roman" panose="02020603050405020304" pitchFamily="18" charset="0"/>
                <a:cs typeface="+mj-cs"/>
              </a:rPr>
              <a:t>Family and Friends Support Program</a:t>
            </a:r>
            <a:endParaRPr kumimoji="0" lang="en-AU" sz="62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AU"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rPr>
              <a:t>Presented by Dr Steph Kershaw</a:t>
            </a:r>
          </a:p>
        </p:txBody>
      </p:sp>
      <p:pic>
        <p:nvPicPr>
          <p:cNvPr id="6" name="Picture 5" descr="A picture containing shape&#10;&#10;Description automatically generated">
            <a:extLst>
              <a:ext uri="{FF2B5EF4-FFF2-40B4-BE49-F238E27FC236}">
                <a16:creationId xmlns:a16="http://schemas.microsoft.com/office/drawing/2014/main" id="{AE2FB07F-A801-B950-3BA0-463B15C446BC}"/>
              </a:ext>
            </a:extLst>
          </p:cNvPr>
          <p:cNvPicPr>
            <a:picLocks noChangeAspect="1"/>
          </p:cNvPicPr>
          <p:nvPr/>
        </p:nvPicPr>
        <p:blipFill>
          <a:blip r:embed="rId3"/>
          <a:stretch>
            <a:fillRect/>
          </a:stretch>
        </p:blipFill>
        <p:spPr>
          <a:xfrm>
            <a:off x="9926141" y="5398282"/>
            <a:ext cx="1314588" cy="1238999"/>
          </a:xfrm>
          <a:prstGeom prst="rect">
            <a:avLst/>
          </a:prstGeom>
        </p:spPr>
      </p:pic>
      <p:pic>
        <p:nvPicPr>
          <p:cNvPr id="7" name="Picture 6">
            <a:extLst>
              <a:ext uri="{FF2B5EF4-FFF2-40B4-BE49-F238E27FC236}">
                <a16:creationId xmlns:a16="http://schemas.microsoft.com/office/drawing/2014/main" id="{71C470F0-3B6A-B787-2F7D-B51DAD2FD010}"/>
              </a:ext>
            </a:extLst>
          </p:cNvPr>
          <p:cNvPicPr>
            <a:picLocks noChangeAspect="1"/>
          </p:cNvPicPr>
          <p:nvPr/>
        </p:nvPicPr>
        <p:blipFill>
          <a:blip r:embed="rId4"/>
          <a:stretch>
            <a:fillRect/>
          </a:stretch>
        </p:blipFill>
        <p:spPr>
          <a:xfrm>
            <a:off x="7954612" y="5542407"/>
            <a:ext cx="1343404" cy="109487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DAACF4A8-2930-77A8-97F1-4B88E7A6FE6E}"/>
              </a:ext>
            </a:extLst>
          </p:cNvPr>
          <p:cNvPicPr>
            <a:picLocks noChangeAspect="1"/>
          </p:cNvPicPr>
          <p:nvPr/>
        </p:nvPicPr>
        <p:blipFill>
          <a:blip r:embed="rId5"/>
          <a:stretch>
            <a:fillRect/>
          </a:stretch>
        </p:blipFill>
        <p:spPr>
          <a:xfrm>
            <a:off x="5158652" y="5709127"/>
            <a:ext cx="2100232" cy="897849"/>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28AADF47-F47A-B2CB-B0DA-BAB95D9463BC}"/>
              </a:ext>
            </a:extLst>
          </p:cNvPr>
          <p:cNvPicPr>
            <a:picLocks noChangeAspect="1"/>
          </p:cNvPicPr>
          <p:nvPr/>
        </p:nvPicPr>
        <p:blipFill>
          <a:blip r:embed="rId6"/>
          <a:stretch>
            <a:fillRect/>
          </a:stretch>
        </p:blipFill>
        <p:spPr>
          <a:xfrm>
            <a:off x="4947462" y="311972"/>
            <a:ext cx="2297076" cy="2297076"/>
          </a:xfrm>
          <a:prstGeom prst="rect">
            <a:avLst/>
          </a:prstGeom>
        </p:spPr>
      </p:pic>
      <p:pic>
        <p:nvPicPr>
          <p:cNvPr id="10" name="Graphic 9" descr="An organic corner shape">
            <a:extLst>
              <a:ext uri="{FF2B5EF4-FFF2-40B4-BE49-F238E27FC236}">
                <a16:creationId xmlns:a16="http://schemas.microsoft.com/office/drawing/2014/main" id="{614B3B7F-B60F-5BF4-C972-22CA7EDEDB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940312"/>
            <a:ext cx="4917688" cy="4917688"/>
          </a:xfrm>
          <a:prstGeom prst="rect">
            <a:avLst/>
          </a:prstGeom>
        </p:spPr>
      </p:pic>
      <p:pic>
        <p:nvPicPr>
          <p:cNvPr id="11" name="Graphic 10" descr="An organic corner shape">
            <a:extLst>
              <a:ext uri="{FF2B5EF4-FFF2-40B4-BE49-F238E27FC236}">
                <a16:creationId xmlns:a16="http://schemas.microsoft.com/office/drawing/2014/main" id="{A0127220-D0FB-A8B2-4C2A-2B87D3C3B0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9566" y="6693"/>
            <a:ext cx="5702434" cy="5702434"/>
          </a:xfrm>
          <a:prstGeom prst="rect">
            <a:avLst/>
          </a:prstGeom>
        </p:spPr>
      </p:pic>
    </p:spTree>
    <p:extLst>
      <p:ext uri="{BB962C8B-B14F-4D97-AF65-F5344CB8AC3E}">
        <p14:creationId xmlns:p14="http://schemas.microsoft.com/office/powerpoint/2010/main" val="1449617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2069322-A75C-2048-BC66-98ECCC8E8904}"/>
              </a:ext>
            </a:extLst>
          </p:cNvPr>
          <p:cNvPicPr>
            <a:picLocks noChangeAspect="1"/>
          </p:cNvPicPr>
          <p:nvPr/>
        </p:nvPicPr>
        <p:blipFill rotWithShape="1">
          <a:blip r:embed="rId3">
            <a:extLst>
              <a:ext uri="{28A0092B-C50C-407E-A947-70E740481C1C}">
                <a14:useLocalDpi xmlns:a14="http://schemas.microsoft.com/office/drawing/2010/main" val="0"/>
              </a:ext>
            </a:extLst>
          </a:blip>
          <a:srcRect t="2519"/>
          <a:stretch/>
        </p:blipFill>
        <p:spPr>
          <a:xfrm>
            <a:off x="3696115" y="845176"/>
            <a:ext cx="7701339" cy="5172166"/>
          </a:xfrm>
          <a:prstGeom prst="rect">
            <a:avLst/>
          </a:prstGeom>
        </p:spPr>
      </p:pic>
      <p:sp>
        <p:nvSpPr>
          <p:cNvPr id="11" name="TextBox 10">
            <a:extLst>
              <a:ext uri="{FF2B5EF4-FFF2-40B4-BE49-F238E27FC236}">
                <a16:creationId xmlns:a16="http://schemas.microsoft.com/office/drawing/2014/main" id="{A6A56E98-BE01-0B4E-A019-0392B2321F45}"/>
              </a:ext>
            </a:extLst>
          </p:cNvPr>
          <p:cNvSpPr txBox="1"/>
          <p:nvPr/>
        </p:nvSpPr>
        <p:spPr>
          <a:xfrm>
            <a:off x="5413248" y="5010912"/>
            <a:ext cx="1133856" cy="475488"/>
          </a:xfrm>
          <a:prstGeom prst="rect">
            <a:avLst/>
          </a:prstGeom>
          <a:solidFill>
            <a:schemeClr val="bg1"/>
          </a:solidFill>
        </p:spPr>
        <p:txBody>
          <a:bodyPr wrap="square" rtlCol="0">
            <a:spAutoFit/>
          </a:bodyPr>
          <a:lstStyle/>
          <a:p>
            <a:endParaRPr lang="en-US"/>
          </a:p>
        </p:txBody>
      </p:sp>
      <p:pic>
        <p:nvPicPr>
          <p:cNvPr id="7" name="Picture 6" descr="A blue and yellow sailboat&#10;&#10;AI-generated content may be incorrect.">
            <a:extLst>
              <a:ext uri="{FF2B5EF4-FFF2-40B4-BE49-F238E27FC236}">
                <a16:creationId xmlns:a16="http://schemas.microsoft.com/office/drawing/2014/main" id="{46A33F09-CC09-D97F-B6FB-DB9EE92984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006" b="75760" l="68308" r="92132"/>
                    </a14:imgEffect>
                  </a14:imgLayer>
                </a14:imgProps>
              </a:ext>
            </a:extLst>
          </a:blip>
          <a:srcRect l="65330" t="22037" r="4890" b="18270"/>
          <a:stretch/>
        </p:blipFill>
        <p:spPr>
          <a:xfrm>
            <a:off x="1317747" y="875506"/>
            <a:ext cx="1562151" cy="1663538"/>
          </a:xfrm>
          <a:prstGeom prst="rect">
            <a:avLst/>
          </a:prstGeom>
        </p:spPr>
      </p:pic>
      <p:sp>
        <p:nvSpPr>
          <p:cNvPr id="9" name="Title 1">
            <a:extLst>
              <a:ext uri="{FF2B5EF4-FFF2-40B4-BE49-F238E27FC236}">
                <a16:creationId xmlns:a16="http://schemas.microsoft.com/office/drawing/2014/main" id="{A56E7DE5-636B-C03B-BAAB-DF677AE6E801}"/>
              </a:ext>
            </a:extLst>
          </p:cNvPr>
          <p:cNvSpPr txBox="1">
            <a:spLocks/>
          </p:cNvSpPr>
          <p:nvPr/>
        </p:nvSpPr>
        <p:spPr>
          <a:xfrm>
            <a:off x="517879" y="2711190"/>
            <a:ext cx="3159324" cy="143624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AU" sz="4400">
                <a:solidFill>
                  <a:srgbClr val="50C0D8"/>
                </a:solidFill>
                <a:latin typeface="Century Gothic"/>
              </a:rPr>
              <a:t>Supports available and accessed </a:t>
            </a:r>
          </a:p>
          <a:p>
            <a:pPr algn="ctr"/>
            <a:r>
              <a:rPr lang="en-AU" sz="4400">
                <a:solidFill>
                  <a:srgbClr val="50C0D8"/>
                </a:solidFill>
                <a:latin typeface="Century Gothic"/>
              </a:rPr>
              <a:t>N=45</a:t>
            </a:r>
          </a:p>
        </p:txBody>
      </p:sp>
    </p:spTree>
    <p:extLst>
      <p:ext uri="{BB962C8B-B14F-4D97-AF65-F5344CB8AC3E}">
        <p14:creationId xmlns:p14="http://schemas.microsoft.com/office/powerpoint/2010/main" val="1090579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4308" y="1084029"/>
            <a:ext cx="8034987" cy="1000978"/>
          </a:xfrm>
        </p:spPr>
        <p:txBody>
          <a:bodyPr>
            <a:normAutofit/>
          </a:bodyPr>
          <a:lstStyle/>
          <a:p>
            <a:r>
              <a:rPr lang="en-AU" cap="all">
                <a:solidFill>
                  <a:srgbClr val="50C0D8"/>
                </a:solidFill>
                <a:latin typeface="Century Gothic"/>
              </a:rPr>
              <a:t>What could help you?</a:t>
            </a:r>
            <a:endParaRPr lang="en-AU" cap="all">
              <a:solidFill>
                <a:srgbClr val="50C0D8"/>
              </a:solidFill>
              <a:latin typeface="Century Gothic"/>
              <a:ea typeface="Calibri Light"/>
              <a:cs typeface="Calibri Light"/>
            </a:endParaRPr>
          </a:p>
        </p:txBody>
      </p:sp>
      <p:sp>
        <p:nvSpPr>
          <p:cNvPr id="3" name="Content Placeholder 2"/>
          <p:cNvSpPr>
            <a:spLocks noGrp="1"/>
          </p:cNvSpPr>
          <p:nvPr>
            <p:ph idx="1"/>
          </p:nvPr>
        </p:nvSpPr>
        <p:spPr>
          <a:xfrm>
            <a:off x="1803526" y="2458559"/>
            <a:ext cx="9789427" cy="3554457"/>
          </a:xfrm>
        </p:spPr>
        <p:txBody>
          <a:bodyPr>
            <a:noAutofit/>
          </a:bodyPr>
          <a:lstStyle/>
          <a:p>
            <a:pPr lvl="1"/>
            <a:r>
              <a:rPr lang="en-GB" sz="2800">
                <a:solidFill>
                  <a:srgbClr val="000000"/>
                </a:solidFill>
                <a:latin typeface="Century Gothic"/>
              </a:rPr>
              <a:t>Support groups are important, face to face or online.</a:t>
            </a:r>
            <a:endParaRPr lang="en-AU" sz="2800">
              <a:solidFill>
                <a:srgbClr val="000000"/>
              </a:solidFill>
              <a:latin typeface="Century Gothic"/>
            </a:endParaRPr>
          </a:p>
          <a:p>
            <a:pPr lvl="1"/>
            <a:r>
              <a:rPr lang="en-GB" sz="2800">
                <a:solidFill>
                  <a:srgbClr val="000000"/>
                </a:solidFill>
                <a:latin typeface="Century Gothic"/>
              </a:rPr>
              <a:t>Additional counselling support, especially for families</a:t>
            </a:r>
            <a:endParaRPr lang="en-AU" sz="2800">
              <a:solidFill>
                <a:srgbClr val="000000"/>
              </a:solidFill>
              <a:latin typeface="Century Gothic"/>
            </a:endParaRPr>
          </a:p>
          <a:p>
            <a:pPr lvl="1"/>
            <a:r>
              <a:rPr lang="en-GB" sz="2800">
                <a:solidFill>
                  <a:srgbClr val="000000"/>
                </a:solidFill>
                <a:latin typeface="Century Gothic"/>
              </a:rPr>
              <a:t>Additional case management support for the user to ease the burden on carers.</a:t>
            </a:r>
            <a:endParaRPr lang="en-AU" sz="2800">
              <a:solidFill>
                <a:srgbClr val="000000"/>
              </a:solidFill>
              <a:latin typeface="Century Gothic"/>
            </a:endParaRPr>
          </a:p>
          <a:p>
            <a:pPr lvl="1"/>
            <a:r>
              <a:rPr lang="en-GB" sz="2800">
                <a:solidFill>
                  <a:srgbClr val="000000"/>
                </a:solidFill>
                <a:latin typeface="Century Gothic"/>
              </a:rPr>
              <a:t>Financial and practical support</a:t>
            </a:r>
            <a:endParaRPr lang="en-AU" sz="2800">
              <a:solidFill>
                <a:srgbClr val="000000"/>
              </a:solidFill>
              <a:latin typeface="Century Gothic"/>
            </a:endParaRPr>
          </a:p>
        </p:txBody>
      </p:sp>
      <p:pic>
        <p:nvPicPr>
          <p:cNvPr id="9" name="Picture 8">
            <a:extLst>
              <a:ext uri="{FF2B5EF4-FFF2-40B4-BE49-F238E27FC236}">
                <a16:creationId xmlns:a16="http://schemas.microsoft.com/office/drawing/2014/main" id="{476F3B99-B1A1-AF46-A815-C0F5CB3292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spTree>
    <p:extLst>
      <p:ext uri="{BB962C8B-B14F-4D97-AF65-F5344CB8AC3E}">
        <p14:creationId xmlns:p14="http://schemas.microsoft.com/office/powerpoint/2010/main" val="17397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4308" y="1084029"/>
            <a:ext cx="8034987" cy="1000978"/>
          </a:xfrm>
        </p:spPr>
        <p:txBody>
          <a:bodyPr>
            <a:normAutofit/>
          </a:bodyPr>
          <a:lstStyle/>
          <a:p>
            <a:r>
              <a:rPr lang="en-AU" cap="all">
                <a:solidFill>
                  <a:srgbClr val="50C0D8"/>
                </a:solidFill>
                <a:latin typeface="Century Gothic"/>
              </a:rPr>
              <a:t>What could help you?</a:t>
            </a:r>
            <a:endParaRPr lang="en-AU" cap="all">
              <a:solidFill>
                <a:srgbClr val="50C0D8"/>
              </a:solidFill>
              <a:latin typeface="Century Gothic"/>
              <a:ea typeface="Calibri Light"/>
              <a:cs typeface="Calibri Light"/>
            </a:endParaRPr>
          </a:p>
        </p:txBody>
      </p:sp>
      <p:sp>
        <p:nvSpPr>
          <p:cNvPr id="3" name="Content Placeholder 2"/>
          <p:cNvSpPr>
            <a:spLocks noGrp="1"/>
          </p:cNvSpPr>
          <p:nvPr>
            <p:ph idx="1"/>
          </p:nvPr>
        </p:nvSpPr>
        <p:spPr>
          <a:xfrm>
            <a:off x="1373365" y="2544591"/>
            <a:ext cx="10195007" cy="3554457"/>
          </a:xfrm>
        </p:spPr>
        <p:txBody>
          <a:bodyPr>
            <a:noAutofit/>
          </a:bodyPr>
          <a:lstStyle/>
          <a:p>
            <a:pPr marL="0" indent="0" algn="ctr">
              <a:buNone/>
            </a:pPr>
            <a:r>
              <a:rPr lang="en-AU" sz="2400" i="1">
                <a:solidFill>
                  <a:srgbClr val="000000"/>
                </a:solidFill>
              </a:rPr>
              <a:t>“I would love to have more access to information and support services that can assist me with dealing with my partner’s drug use”</a:t>
            </a:r>
            <a:endParaRPr lang="en-AU" sz="2400">
              <a:solidFill>
                <a:srgbClr val="000000"/>
              </a:solidFill>
            </a:endParaRPr>
          </a:p>
          <a:p>
            <a:pPr marL="0" indent="0" algn="ctr">
              <a:buNone/>
            </a:pPr>
            <a:r>
              <a:rPr lang="en-AU" sz="2400" i="1">
                <a:solidFill>
                  <a:srgbClr val="000000"/>
                </a:solidFill>
              </a:rPr>
              <a:t> </a:t>
            </a:r>
            <a:endParaRPr lang="en-AU" sz="2400">
              <a:solidFill>
                <a:srgbClr val="000000"/>
              </a:solidFill>
            </a:endParaRPr>
          </a:p>
          <a:p>
            <a:pPr marL="0" indent="0" algn="ctr">
              <a:buNone/>
            </a:pPr>
            <a:r>
              <a:rPr lang="en-AU" sz="2400" i="1">
                <a:solidFill>
                  <a:srgbClr val="000000"/>
                </a:solidFill>
              </a:rPr>
              <a:t>“Being able to attend a support group would help, in person or online.”</a:t>
            </a:r>
            <a:endParaRPr lang="en-AU" sz="2400">
              <a:solidFill>
                <a:srgbClr val="000000"/>
              </a:solidFill>
            </a:endParaRPr>
          </a:p>
          <a:p>
            <a:pPr marL="0" indent="0" algn="ctr">
              <a:buNone/>
            </a:pPr>
            <a:r>
              <a:rPr lang="en-AU" sz="2400" i="1">
                <a:solidFill>
                  <a:srgbClr val="000000"/>
                </a:solidFill>
              </a:rPr>
              <a:t> </a:t>
            </a:r>
            <a:endParaRPr lang="en-AU" sz="2400">
              <a:solidFill>
                <a:srgbClr val="000000"/>
              </a:solidFill>
            </a:endParaRPr>
          </a:p>
          <a:p>
            <a:pPr marL="0" indent="0" algn="ctr">
              <a:buNone/>
            </a:pPr>
            <a:r>
              <a:rPr lang="en-AU" sz="2400" i="1">
                <a:solidFill>
                  <a:srgbClr val="000000"/>
                </a:solidFill>
              </a:rPr>
              <a:t>“Professional consultation with someone who REALLY knows what it’s like…” </a:t>
            </a:r>
            <a:endParaRPr lang="en-AU" sz="2400">
              <a:solidFill>
                <a:srgbClr val="000000"/>
              </a:solidFill>
            </a:endParaRPr>
          </a:p>
          <a:p>
            <a:pPr marL="0" indent="0" algn="ctr">
              <a:buNone/>
            </a:pPr>
            <a:r>
              <a:rPr lang="en-AU" sz="2400" i="1">
                <a:solidFill>
                  <a:srgbClr val="000000"/>
                </a:solidFill>
              </a:rPr>
              <a:t> </a:t>
            </a:r>
            <a:endParaRPr lang="en-AU" sz="2400">
              <a:solidFill>
                <a:srgbClr val="000000"/>
              </a:solidFill>
            </a:endParaRPr>
          </a:p>
          <a:p>
            <a:pPr marL="0" indent="0" algn="ctr">
              <a:buNone/>
            </a:pPr>
            <a:r>
              <a:rPr lang="en-AU" sz="2400" i="1">
                <a:solidFill>
                  <a:srgbClr val="000000"/>
                </a:solidFill>
              </a:rPr>
              <a:t>“Better information on how to deal with the situation.”</a:t>
            </a:r>
            <a:r>
              <a:rPr lang="en-AU" sz="2400">
                <a:solidFill>
                  <a:srgbClr val="000000"/>
                </a:solidFill>
              </a:rPr>
              <a:t> </a:t>
            </a:r>
          </a:p>
        </p:txBody>
      </p:sp>
      <p:pic>
        <p:nvPicPr>
          <p:cNvPr id="9" name="Picture 8">
            <a:extLst>
              <a:ext uri="{FF2B5EF4-FFF2-40B4-BE49-F238E27FC236}">
                <a16:creationId xmlns:a16="http://schemas.microsoft.com/office/drawing/2014/main" id="{476F3B99-B1A1-AF46-A815-C0F5CB3292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spTree>
    <p:extLst>
      <p:ext uri="{BB962C8B-B14F-4D97-AF65-F5344CB8AC3E}">
        <p14:creationId xmlns:p14="http://schemas.microsoft.com/office/powerpoint/2010/main" val="1682671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40113-46EF-3C44-A962-D58650B3B50D}"/>
              </a:ext>
            </a:extLst>
          </p:cNvPr>
          <p:cNvSpPr/>
          <p:nvPr/>
        </p:nvSpPr>
        <p:spPr>
          <a:xfrm>
            <a:off x="6096000" y="1"/>
            <a:ext cx="6096000" cy="68579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 name="Text Placeholder 2">
            <a:extLst>
              <a:ext uri="{FF2B5EF4-FFF2-40B4-BE49-F238E27FC236}">
                <a16:creationId xmlns:a16="http://schemas.microsoft.com/office/drawing/2014/main" id="{CC65BFC0-2A21-4E45-A742-24540D1DE09E}"/>
              </a:ext>
            </a:extLst>
          </p:cNvPr>
          <p:cNvSpPr>
            <a:spLocks noGrp="1"/>
          </p:cNvSpPr>
          <p:nvPr>
            <p:ph type="body" sz="quarter" idx="10"/>
          </p:nvPr>
        </p:nvSpPr>
        <p:spPr>
          <a:xfrm>
            <a:off x="6478875" y="707134"/>
            <a:ext cx="5617633" cy="6150866"/>
          </a:xfrm>
        </p:spPr>
        <p:txBody>
          <a:bodyPr>
            <a:normAutofit/>
          </a:bodyPr>
          <a:lstStyle/>
          <a:p>
            <a:pPr>
              <a:spcBef>
                <a:spcPts val="800"/>
              </a:spcBef>
              <a:spcAft>
                <a:spcPts val="800"/>
              </a:spcAft>
            </a:pPr>
            <a:r>
              <a:rPr lang="en-GB" sz="2100">
                <a:solidFill>
                  <a:schemeClr val="bg1">
                    <a:lumMod val="95000"/>
                  </a:schemeClr>
                </a:solidFill>
              </a:rPr>
              <a:t>We would like to acknowledge and pay respects to the traditional owners of the land on which we work: the Gadigal people of the Eora Nation. It is upon their ancestral lands that the University of Sydney is built.</a:t>
            </a:r>
          </a:p>
          <a:p>
            <a:pPr>
              <a:spcBef>
                <a:spcPts val="800"/>
              </a:spcBef>
              <a:spcAft>
                <a:spcPts val="800"/>
              </a:spcAft>
            </a:pPr>
            <a:r>
              <a:rPr lang="en-GB" sz="2100">
                <a:solidFill>
                  <a:schemeClr val="bg1">
                    <a:lumMod val="95000"/>
                  </a:schemeClr>
                </a:solidFill>
              </a:rPr>
              <a:t>As we share our own knowledge, teaching, learning and research practices within this University we also pay respect to the knowledge embedded forever within the Aboriginal Custodianship of Country.</a:t>
            </a:r>
          </a:p>
          <a:p>
            <a:pPr>
              <a:spcBef>
                <a:spcPts val="800"/>
              </a:spcBef>
              <a:spcAft>
                <a:spcPts val="800"/>
              </a:spcAft>
            </a:pPr>
            <a:r>
              <a:rPr lang="en-GB" sz="2100">
                <a:solidFill>
                  <a:schemeClr val="bg1">
                    <a:lumMod val="95000"/>
                  </a:schemeClr>
                </a:solidFill>
              </a:rPr>
              <a:t>The Matilda Centre is committed to embracing diversity and eliminating all forms of discrimination. The Matilda Centre welcomes all people irrespective of ethnicity, lifestyle choice, faith, sexual orientation and gender identity</a:t>
            </a:r>
            <a:r>
              <a:rPr lang="en-GB" sz="2100" i="1">
                <a:solidFill>
                  <a:schemeClr val="bg1">
                    <a:lumMod val="95000"/>
                  </a:schemeClr>
                </a:solidFill>
              </a:rPr>
              <a:t>.</a:t>
            </a:r>
          </a:p>
        </p:txBody>
      </p:sp>
      <p:sp>
        <p:nvSpPr>
          <p:cNvPr id="2" name="Title 1">
            <a:extLst>
              <a:ext uri="{FF2B5EF4-FFF2-40B4-BE49-F238E27FC236}">
                <a16:creationId xmlns:a16="http://schemas.microsoft.com/office/drawing/2014/main" id="{B2765D4F-2078-9A44-ABD6-C9E38A46506C}"/>
              </a:ext>
            </a:extLst>
          </p:cNvPr>
          <p:cNvSpPr>
            <a:spLocks noGrp="1"/>
          </p:cNvSpPr>
          <p:nvPr>
            <p:ph type="title"/>
          </p:nvPr>
        </p:nvSpPr>
        <p:spPr>
          <a:xfrm>
            <a:off x="-119591" y="1298021"/>
            <a:ext cx="6095999" cy="647183"/>
          </a:xfrm>
        </p:spPr>
        <p:txBody>
          <a:bodyPr>
            <a:normAutofit fontScale="90000"/>
          </a:bodyPr>
          <a:lstStyle/>
          <a:p>
            <a:pPr algn="ctr"/>
            <a:r>
              <a:rPr lang="en-GB" b="1">
                <a:solidFill>
                  <a:schemeClr val="tx1"/>
                </a:solidFill>
              </a:rPr>
              <a:t>Acknowledgement of Country</a:t>
            </a:r>
          </a:p>
        </p:txBody>
      </p:sp>
      <p:pic>
        <p:nvPicPr>
          <p:cNvPr id="7" name="Picture 6" descr="A map of australia with different colored countries/regions&#10;&#10;AI-generated content may be incorrect.">
            <a:extLst>
              <a:ext uri="{FF2B5EF4-FFF2-40B4-BE49-F238E27FC236}">
                <a16:creationId xmlns:a16="http://schemas.microsoft.com/office/drawing/2014/main" id="{BDB9B389-04AC-790F-6F3B-4E69B15AA393}"/>
              </a:ext>
            </a:extLst>
          </p:cNvPr>
          <p:cNvPicPr>
            <a:picLocks noChangeAspect="1"/>
          </p:cNvPicPr>
          <p:nvPr/>
        </p:nvPicPr>
        <p:blipFill>
          <a:blip r:embed="rId3"/>
          <a:stretch>
            <a:fillRect/>
          </a:stretch>
        </p:blipFill>
        <p:spPr>
          <a:xfrm>
            <a:off x="303213" y="2305294"/>
            <a:ext cx="5489575" cy="4123104"/>
          </a:xfrm>
          <a:prstGeom prst="rect">
            <a:avLst/>
          </a:prstGeom>
        </p:spPr>
      </p:pic>
    </p:spTree>
    <p:extLst>
      <p:ext uri="{BB962C8B-B14F-4D97-AF65-F5344CB8AC3E}">
        <p14:creationId xmlns:p14="http://schemas.microsoft.com/office/powerpoint/2010/main" val="3816613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38C94E-E857-E044-8B75-97684DA861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842940" y="854377"/>
            <a:ext cx="1230313" cy="1319409"/>
          </a:xfrm>
          <a:prstGeom prst="rect">
            <a:avLst/>
          </a:prstGeom>
        </p:spPr>
      </p:pic>
      <p:sp>
        <p:nvSpPr>
          <p:cNvPr id="4" name="Title 1">
            <a:extLst>
              <a:ext uri="{FF2B5EF4-FFF2-40B4-BE49-F238E27FC236}">
                <a16:creationId xmlns:a16="http://schemas.microsoft.com/office/drawing/2014/main" id="{5DF1197E-8222-6B67-4C27-DFB03DACADC4}"/>
              </a:ext>
            </a:extLst>
          </p:cNvPr>
          <p:cNvSpPr txBox="1">
            <a:spLocks/>
          </p:cNvSpPr>
          <p:nvPr/>
        </p:nvSpPr>
        <p:spPr>
          <a:xfrm>
            <a:off x="2481792" y="961125"/>
            <a:ext cx="7899792" cy="1554041"/>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cap="all">
                <a:solidFill>
                  <a:srgbClr val="50C0D8"/>
                </a:solidFill>
                <a:latin typeface="Century Gothic"/>
              </a:rPr>
              <a:t>WHEN, WHERE, HOW WOULD YOU LIKE TO RECEIVE SUPPORT? N=45</a:t>
            </a:r>
            <a:endParaRPr lang="en-US" sz="3600">
              <a:solidFill>
                <a:srgbClr val="50C0D8"/>
              </a:solidFill>
              <a:latin typeface="Century Gothic"/>
              <a:ea typeface="Calibri Light"/>
              <a:cs typeface="Calibri Light"/>
            </a:endParaRPr>
          </a:p>
        </p:txBody>
      </p:sp>
      <p:pic>
        <p:nvPicPr>
          <p:cNvPr id="3" name="Picture 2" descr="A pie chart with numbers and text&#10;&#10;AI-generated content may be incorrect.">
            <a:extLst>
              <a:ext uri="{FF2B5EF4-FFF2-40B4-BE49-F238E27FC236}">
                <a16:creationId xmlns:a16="http://schemas.microsoft.com/office/drawing/2014/main" id="{70668F71-515F-5FF5-ECBD-0396DED43FD0}"/>
              </a:ext>
            </a:extLst>
          </p:cNvPr>
          <p:cNvPicPr>
            <a:picLocks noChangeAspect="1"/>
          </p:cNvPicPr>
          <p:nvPr/>
        </p:nvPicPr>
        <p:blipFill>
          <a:blip r:embed="rId5"/>
          <a:srcRect t="4941" r="1698" b="5140"/>
          <a:stretch>
            <a:fillRect/>
          </a:stretch>
        </p:blipFill>
        <p:spPr>
          <a:xfrm>
            <a:off x="3236349" y="2036528"/>
            <a:ext cx="6014198" cy="4397127"/>
          </a:xfrm>
          <a:prstGeom prst="rect">
            <a:avLst/>
          </a:prstGeom>
        </p:spPr>
      </p:pic>
    </p:spTree>
    <p:extLst>
      <p:ext uri="{BB962C8B-B14F-4D97-AF65-F5344CB8AC3E}">
        <p14:creationId xmlns:p14="http://schemas.microsoft.com/office/powerpoint/2010/main" val="88248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276477" y="399521"/>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2055404" y="690953"/>
            <a:ext cx="9130506" cy="1046440"/>
          </a:xfrm>
          <a:prstGeom prst="rect">
            <a:avLst/>
          </a:prstGeom>
          <a:noFill/>
        </p:spPr>
        <p:txBody>
          <a:bodyPr wrap="square" lIns="91440" tIns="45720" rIns="91440" bIns="45720" rtlCol="0" anchor="t">
            <a:spAutoFit/>
          </a:bodyPr>
          <a:lstStyle/>
          <a:p>
            <a:pPr algn="ctr"/>
            <a:r>
              <a:rPr lang="en-US" sz="5000">
                <a:solidFill>
                  <a:srgbClr val="50C0D8"/>
                </a:solidFill>
                <a:latin typeface="Century Gothic"/>
              </a:rPr>
              <a:t>FFSP	-	</a:t>
            </a:r>
            <a:r>
              <a:rPr lang="en-US" sz="5000" i="1">
                <a:solidFill>
                  <a:srgbClr val="50C0D8"/>
                </a:solidFill>
                <a:latin typeface="Century Gothic"/>
              </a:rPr>
              <a:t>“Live with it not in it”</a:t>
            </a:r>
            <a:endParaRPr lang="en-US" sz="1200" i="1">
              <a:solidFill>
                <a:srgbClr val="50C0D8"/>
              </a:solidFill>
              <a:latin typeface="Century Gothic"/>
              <a:ea typeface="Calibri Light"/>
              <a:cs typeface="Calibri Light"/>
            </a:endParaRPr>
          </a:p>
          <a:p>
            <a:pPr algn="ctr"/>
            <a:endParaRPr lang="en-US" sz="1200">
              <a:solidFill>
                <a:srgbClr val="50C0D8"/>
              </a:solidFill>
              <a:latin typeface="Century Gothic"/>
              <a:ea typeface="Calibri Light"/>
              <a:cs typeface="Calibri Light"/>
            </a:endParaRPr>
          </a:p>
        </p:txBody>
      </p:sp>
      <p:pic>
        <p:nvPicPr>
          <p:cNvPr id="6" name="Picture 5">
            <a:extLst>
              <a:ext uri="{FF2B5EF4-FFF2-40B4-BE49-F238E27FC236}">
                <a16:creationId xmlns:a16="http://schemas.microsoft.com/office/drawing/2014/main" id="{048647A5-7C60-8945-B603-6B0AA63C4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0696" y="1733858"/>
            <a:ext cx="6623304" cy="4206240"/>
          </a:xfrm>
          <a:prstGeom prst="rect">
            <a:avLst/>
          </a:prstGeom>
        </p:spPr>
      </p:pic>
    </p:spTree>
    <p:extLst>
      <p:ext uri="{BB962C8B-B14F-4D97-AF65-F5344CB8AC3E}">
        <p14:creationId xmlns:p14="http://schemas.microsoft.com/office/powerpoint/2010/main" val="1287071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C6BAE8-DA3E-EE46-A858-876BFF921881}"/>
              </a:ext>
            </a:extLst>
          </p:cNvPr>
          <p:cNvSpPr txBox="1"/>
          <p:nvPr/>
        </p:nvSpPr>
        <p:spPr>
          <a:xfrm>
            <a:off x="2313501" y="752405"/>
            <a:ext cx="8983023" cy="1077218"/>
          </a:xfrm>
          <a:prstGeom prst="rect">
            <a:avLst/>
          </a:prstGeom>
          <a:noFill/>
        </p:spPr>
        <p:txBody>
          <a:bodyPr wrap="square" lIns="91440" tIns="45720" rIns="91440" bIns="45720" rtlCol="0" anchor="t">
            <a:spAutoFit/>
          </a:bodyPr>
          <a:lstStyle/>
          <a:p>
            <a:pPr algn="ctr"/>
            <a:r>
              <a:rPr lang="en-US" sz="4000">
                <a:solidFill>
                  <a:srgbClr val="50C0D8"/>
                </a:solidFill>
                <a:latin typeface="Century Gothic"/>
              </a:rPr>
              <a:t>FFSP	-	Overall Program Features</a:t>
            </a:r>
            <a:endParaRPr lang="en-US" sz="4000">
              <a:solidFill>
                <a:srgbClr val="50C0D8"/>
              </a:solidFill>
              <a:latin typeface="Century Gothic"/>
              <a:ea typeface="Calibri Light"/>
              <a:cs typeface="Calibri Light"/>
            </a:endParaRPr>
          </a:p>
          <a:p>
            <a:pPr algn="ctr"/>
            <a:endParaRPr lang="en-US" sz="1200">
              <a:solidFill>
                <a:schemeClr val="bg1"/>
              </a:solidFill>
              <a:latin typeface="+mj-lt"/>
            </a:endParaRPr>
          </a:p>
          <a:p>
            <a:pPr algn="ctr"/>
            <a:endParaRPr lang="en-US" sz="1200">
              <a:solidFill>
                <a:schemeClr val="accent1"/>
              </a:solidFill>
              <a:latin typeface="+mj-lt"/>
            </a:endParaRPr>
          </a:p>
        </p:txBody>
      </p:sp>
      <p:pic>
        <p:nvPicPr>
          <p:cNvPr id="10" name="Content Placeholder 4" descr="Graphical user interface, text, application, chat or text message&#10;&#10;Description automatically generated">
            <a:extLst>
              <a:ext uri="{FF2B5EF4-FFF2-40B4-BE49-F238E27FC236}">
                <a16:creationId xmlns:a16="http://schemas.microsoft.com/office/drawing/2014/main" id="{5F758E29-C2F9-3947-8DB3-7B3E98587EFD}"/>
              </a:ext>
            </a:extLst>
          </p:cNvPr>
          <p:cNvPicPr>
            <a:picLocks noChangeAspect="1"/>
          </p:cNvPicPr>
          <p:nvPr/>
        </p:nvPicPr>
        <p:blipFill rotWithShape="1">
          <a:blip r:embed="rId3"/>
          <a:srcRect t="3142" b="28098"/>
          <a:stretch/>
        </p:blipFill>
        <p:spPr>
          <a:xfrm>
            <a:off x="2928017" y="1832492"/>
            <a:ext cx="7234742" cy="3948876"/>
          </a:xfrm>
          <a:prstGeom prst="rect">
            <a:avLst/>
          </a:prstGeom>
          <a:effectLst>
            <a:glow rad="12700">
              <a:schemeClr val="accent1">
                <a:alpha val="40000"/>
              </a:schemeClr>
            </a:glow>
            <a:outerShdw blurRad="635000" dir="9060000" sx="1000" sy="1000" algn="ctr" rotWithShape="0">
              <a:srgbClr val="000000">
                <a:alpha val="30000"/>
              </a:srgbClr>
            </a:outerShdw>
            <a:reflection stA="0" endPos="65000" dist="50800" dir="5400000" sy="-100000" algn="bl" rotWithShape="0"/>
            <a:softEdge rad="101600"/>
          </a:effectLst>
        </p:spPr>
      </p:pic>
      <p:sp>
        <p:nvSpPr>
          <p:cNvPr id="2" name="TextBox 1">
            <a:extLst>
              <a:ext uri="{FF2B5EF4-FFF2-40B4-BE49-F238E27FC236}">
                <a16:creationId xmlns:a16="http://schemas.microsoft.com/office/drawing/2014/main" id="{A8476E92-E0D6-3843-90E6-20236331301A}"/>
              </a:ext>
            </a:extLst>
          </p:cNvPr>
          <p:cNvSpPr txBox="1"/>
          <p:nvPr/>
        </p:nvSpPr>
        <p:spPr>
          <a:xfrm>
            <a:off x="1141283" y="5986156"/>
            <a:ext cx="9917844" cy="584775"/>
          </a:xfrm>
          <a:prstGeom prst="rect">
            <a:avLst/>
          </a:prstGeom>
          <a:noFill/>
        </p:spPr>
        <p:txBody>
          <a:bodyPr wrap="square" rtlCol="0">
            <a:spAutoFit/>
          </a:bodyPr>
          <a:lstStyle/>
          <a:p>
            <a:pPr algn="ctr"/>
            <a:r>
              <a:rPr lang="en-US" sz="3200" b="1">
                <a:solidFill>
                  <a:srgbClr val="3F84B5"/>
                </a:solidFill>
                <a:hlinkClick r:id="rId4">
                  <a:extLst>
                    <a:ext uri="{A12FA001-AC4F-418D-AE19-62706E023703}">
                      <ahyp:hlinkClr xmlns:ahyp="http://schemas.microsoft.com/office/drawing/2018/hyperlinkcolor" val="tx"/>
                    </a:ext>
                  </a:extLst>
                </a:hlinkClick>
              </a:rPr>
              <a:t>www.ffsp-aod.com.au</a:t>
            </a:r>
            <a:r>
              <a:rPr lang="en-US" sz="3200" b="1">
                <a:solidFill>
                  <a:srgbClr val="3F84B5"/>
                </a:solidFill>
              </a:rPr>
              <a:t> </a:t>
            </a:r>
          </a:p>
        </p:txBody>
      </p:sp>
      <p:pic>
        <p:nvPicPr>
          <p:cNvPr id="4" name="Picture 3" descr="A blue and yellow sailboat&#10;&#10;AI-generated content may be incorrect.">
            <a:extLst>
              <a:ext uri="{FF2B5EF4-FFF2-40B4-BE49-F238E27FC236}">
                <a16:creationId xmlns:a16="http://schemas.microsoft.com/office/drawing/2014/main" id="{C6099126-1465-B211-684B-219D13EBA81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006" b="75760" l="68308" r="92132"/>
                    </a14:imgEffect>
                  </a14:imgLayer>
                </a14:imgProps>
              </a:ext>
            </a:extLst>
          </a:blip>
          <a:srcRect l="65330" t="22037" r="4890" b="18270"/>
          <a:stretch/>
        </p:blipFill>
        <p:spPr>
          <a:xfrm>
            <a:off x="1276477" y="399521"/>
            <a:ext cx="1230313" cy="1319409"/>
          </a:xfrm>
          <a:prstGeom prst="rect">
            <a:avLst/>
          </a:prstGeom>
        </p:spPr>
      </p:pic>
    </p:spTree>
    <p:extLst>
      <p:ext uri="{BB962C8B-B14F-4D97-AF65-F5344CB8AC3E}">
        <p14:creationId xmlns:p14="http://schemas.microsoft.com/office/powerpoint/2010/main" val="338935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2076314" y="758745"/>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97710" y="2090444"/>
            <a:ext cx="5187522" cy="1631216"/>
          </a:xfrm>
          <a:prstGeom prst="rect">
            <a:avLst/>
          </a:prstGeom>
          <a:noFill/>
        </p:spPr>
        <p:txBody>
          <a:bodyPr wrap="square" lIns="91440" tIns="45720" rIns="91440" bIns="45720" rtlCol="0" anchor="t">
            <a:spAutoFit/>
          </a:bodyPr>
          <a:lstStyle/>
          <a:p>
            <a:pPr algn="ctr"/>
            <a:r>
              <a:rPr lang="en-US" sz="5000">
                <a:solidFill>
                  <a:srgbClr val="50C0D8"/>
                </a:solidFill>
                <a:latin typeface="Century Gothic"/>
              </a:rPr>
              <a:t>FFSP</a:t>
            </a:r>
            <a:endParaRPr lang="en-US" sz="5000">
              <a:solidFill>
                <a:srgbClr val="50C0D8"/>
              </a:solidFill>
              <a:latin typeface="Century Gothic"/>
              <a:ea typeface="Calibri Light"/>
              <a:cs typeface="Calibri Light"/>
            </a:endParaRPr>
          </a:p>
          <a:p>
            <a:pPr algn="ctr"/>
            <a:r>
              <a:rPr lang="en-US" sz="5000">
                <a:solidFill>
                  <a:srgbClr val="50C0D8"/>
                </a:solidFill>
                <a:latin typeface="Century Gothic"/>
              </a:rPr>
              <a:t>Online Program</a:t>
            </a:r>
            <a:endParaRPr lang="en-US" sz="1200">
              <a:solidFill>
                <a:srgbClr val="50C0D8"/>
              </a:solidFill>
              <a:latin typeface="Century Gothic"/>
              <a:ea typeface="Calibri Light"/>
              <a:cs typeface="Calibri Light"/>
            </a:endParaRPr>
          </a:p>
        </p:txBody>
      </p:sp>
      <p:pic>
        <p:nvPicPr>
          <p:cNvPr id="3" name="Picture 2" descr="Graphical user interface&#10;&#10;Description automatically generated">
            <a:extLst>
              <a:ext uri="{FF2B5EF4-FFF2-40B4-BE49-F238E27FC236}">
                <a16:creationId xmlns:a16="http://schemas.microsoft.com/office/drawing/2014/main" id="{98E68FAB-38FF-1E44-84BC-5CD316EA0F8E}"/>
              </a:ext>
            </a:extLst>
          </p:cNvPr>
          <p:cNvPicPr>
            <a:picLocks noChangeAspect="1"/>
          </p:cNvPicPr>
          <p:nvPr/>
        </p:nvPicPr>
        <p:blipFill>
          <a:blip r:embed="rId5"/>
          <a:stretch>
            <a:fillRect/>
          </a:stretch>
        </p:blipFill>
        <p:spPr>
          <a:xfrm>
            <a:off x="5862639" y="0"/>
            <a:ext cx="5981700" cy="6858000"/>
          </a:xfrm>
          <a:prstGeom prst="rect">
            <a:avLst/>
          </a:prstGeom>
        </p:spPr>
      </p:pic>
      <p:sp>
        <p:nvSpPr>
          <p:cNvPr id="10" name="TextBox 9">
            <a:extLst>
              <a:ext uri="{FF2B5EF4-FFF2-40B4-BE49-F238E27FC236}">
                <a16:creationId xmlns:a16="http://schemas.microsoft.com/office/drawing/2014/main" id="{8F2802EB-C692-FB4C-9425-1C5405B20B60}"/>
              </a:ext>
            </a:extLst>
          </p:cNvPr>
          <p:cNvSpPr txBox="1"/>
          <p:nvPr/>
        </p:nvSpPr>
        <p:spPr>
          <a:xfrm>
            <a:off x="98323" y="3883742"/>
            <a:ext cx="5187522" cy="584775"/>
          </a:xfrm>
          <a:prstGeom prst="rect">
            <a:avLst/>
          </a:prstGeom>
          <a:noFill/>
        </p:spPr>
        <p:txBody>
          <a:bodyPr wrap="square" rtlCol="0">
            <a:spAutoFit/>
          </a:bodyPr>
          <a:lstStyle/>
          <a:p>
            <a:pPr algn="ctr"/>
            <a:r>
              <a:rPr lang="en-US" sz="3200" b="1">
                <a:solidFill>
                  <a:srgbClr val="3F84B5"/>
                </a:solidFill>
                <a:hlinkClick r:id="rId6">
                  <a:extLst>
                    <a:ext uri="{A12FA001-AC4F-418D-AE19-62706E023703}">
                      <ahyp:hlinkClr xmlns:ahyp="http://schemas.microsoft.com/office/drawing/2018/hyperlinkcolor" val="tx"/>
                    </a:ext>
                  </a:extLst>
                </a:hlinkClick>
              </a:rPr>
              <a:t>www.ffsp-aod.com.au</a:t>
            </a:r>
            <a:r>
              <a:rPr lang="en-US" sz="3200" b="1">
                <a:solidFill>
                  <a:srgbClr val="3F84B5"/>
                </a:solidFill>
              </a:rPr>
              <a:t> </a:t>
            </a:r>
          </a:p>
        </p:txBody>
      </p:sp>
    </p:spTree>
    <p:extLst>
      <p:ext uri="{BB962C8B-B14F-4D97-AF65-F5344CB8AC3E}">
        <p14:creationId xmlns:p14="http://schemas.microsoft.com/office/powerpoint/2010/main" val="4212000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325638" y="547004"/>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2043114" y="457437"/>
            <a:ext cx="8460378" cy="1908215"/>
          </a:xfrm>
          <a:prstGeom prst="rect">
            <a:avLst/>
          </a:prstGeom>
          <a:noFill/>
        </p:spPr>
        <p:txBody>
          <a:bodyPr wrap="square" lIns="91440" tIns="45720" rIns="91440" bIns="45720" rtlCol="0" anchor="t">
            <a:spAutoFit/>
          </a:bodyPr>
          <a:lstStyle/>
          <a:p>
            <a:pPr algn="ctr"/>
            <a:r>
              <a:rPr lang="en-US" sz="4800">
                <a:solidFill>
                  <a:srgbClr val="50C0D8"/>
                </a:solidFill>
                <a:latin typeface="Century Gothic"/>
              </a:rPr>
              <a:t>FFSP	-	Online Program CORE MODULES</a:t>
            </a:r>
            <a:endParaRPr lang="en-US" sz="4800">
              <a:solidFill>
                <a:srgbClr val="50C0D8"/>
              </a:solidFill>
              <a:latin typeface="Century Gothic"/>
              <a:ea typeface="Calibri Light"/>
              <a:cs typeface="Calibri Light"/>
            </a:endParaRPr>
          </a:p>
          <a:p>
            <a:pPr algn="ctr"/>
            <a:endParaRPr lang="en-US" sz="1100">
              <a:solidFill>
                <a:schemeClr val="bg1"/>
              </a:solidFill>
              <a:latin typeface="+mj-lt"/>
            </a:endParaRPr>
          </a:p>
          <a:p>
            <a:pPr algn="ctr"/>
            <a:endParaRPr lang="en-US" sz="1100">
              <a:solidFill>
                <a:schemeClr val="accent1"/>
              </a:solidFill>
              <a:latin typeface="+mj-lt"/>
            </a:endParaRPr>
          </a:p>
        </p:txBody>
      </p:sp>
      <p:pic>
        <p:nvPicPr>
          <p:cNvPr id="3" name="Picture 2" descr="Graphical user interface, application&#10;&#10;Description automatically generated">
            <a:extLst>
              <a:ext uri="{FF2B5EF4-FFF2-40B4-BE49-F238E27FC236}">
                <a16:creationId xmlns:a16="http://schemas.microsoft.com/office/drawing/2014/main" id="{ADFE4543-1BE2-6840-BF29-A72F80D02E24}"/>
              </a:ext>
            </a:extLst>
          </p:cNvPr>
          <p:cNvPicPr>
            <a:picLocks noChangeAspect="1"/>
          </p:cNvPicPr>
          <p:nvPr/>
        </p:nvPicPr>
        <p:blipFill>
          <a:blip r:embed="rId5"/>
          <a:stretch>
            <a:fillRect/>
          </a:stretch>
        </p:blipFill>
        <p:spPr>
          <a:xfrm>
            <a:off x="344129" y="2172400"/>
            <a:ext cx="11844339" cy="3318461"/>
          </a:xfrm>
          <a:prstGeom prst="rect">
            <a:avLst/>
          </a:prstGeom>
        </p:spPr>
      </p:pic>
      <p:sp>
        <p:nvSpPr>
          <p:cNvPr id="14" name="TextBox 13">
            <a:extLst>
              <a:ext uri="{FF2B5EF4-FFF2-40B4-BE49-F238E27FC236}">
                <a16:creationId xmlns:a16="http://schemas.microsoft.com/office/drawing/2014/main" id="{CFF52179-0787-6941-8397-F7179119AE03}"/>
              </a:ext>
            </a:extLst>
          </p:cNvPr>
          <p:cNvSpPr txBox="1"/>
          <p:nvPr/>
        </p:nvSpPr>
        <p:spPr>
          <a:xfrm>
            <a:off x="1018380" y="6072188"/>
            <a:ext cx="9917844" cy="584775"/>
          </a:xfrm>
          <a:prstGeom prst="rect">
            <a:avLst/>
          </a:prstGeom>
          <a:noFill/>
        </p:spPr>
        <p:txBody>
          <a:bodyPr wrap="square" rtlCol="0">
            <a:spAutoFit/>
          </a:bodyPr>
          <a:lstStyle/>
          <a:p>
            <a:pPr algn="ctr"/>
            <a:r>
              <a:rPr lang="en-US" sz="3200" b="1">
                <a:solidFill>
                  <a:srgbClr val="3F84B5"/>
                </a:solidFill>
                <a:hlinkClick r:id="rId6">
                  <a:extLst>
                    <a:ext uri="{A12FA001-AC4F-418D-AE19-62706E023703}">
                      <ahyp:hlinkClr xmlns:ahyp="http://schemas.microsoft.com/office/drawing/2018/hyperlinkcolor" val="tx"/>
                    </a:ext>
                  </a:extLst>
                </a:hlinkClick>
              </a:rPr>
              <a:t>www.ffsp-aod.com.au</a:t>
            </a:r>
            <a:r>
              <a:rPr lang="en-US" sz="3200" b="1">
                <a:solidFill>
                  <a:srgbClr val="3F84B5"/>
                </a:solidFill>
              </a:rPr>
              <a:t> </a:t>
            </a:r>
          </a:p>
        </p:txBody>
      </p:sp>
    </p:spTree>
    <p:extLst>
      <p:ext uri="{BB962C8B-B14F-4D97-AF65-F5344CB8AC3E}">
        <p14:creationId xmlns:p14="http://schemas.microsoft.com/office/powerpoint/2010/main" val="1228963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76751" y="109156"/>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1182624" y="282677"/>
            <a:ext cx="11009376" cy="1138773"/>
          </a:xfrm>
          <a:prstGeom prst="rect">
            <a:avLst/>
          </a:prstGeom>
          <a:noFill/>
        </p:spPr>
        <p:txBody>
          <a:bodyPr wrap="square" lIns="91440" tIns="45720" rIns="91440" bIns="45720" rtlCol="0" anchor="t">
            <a:spAutoFit/>
          </a:bodyPr>
          <a:lstStyle/>
          <a:p>
            <a:pPr algn="ctr"/>
            <a:r>
              <a:rPr lang="en-US" sz="4400">
                <a:solidFill>
                  <a:srgbClr val="50C0D8"/>
                </a:solidFill>
                <a:latin typeface="Century Gothic"/>
              </a:rPr>
              <a:t>FFSP	-	Online Program CORE MODULES</a:t>
            </a:r>
            <a:endParaRPr lang="en-US" sz="4400">
              <a:solidFill>
                <a:srgbClr val="50C0D8"/>
              </a:solidFill>
              <a:latin typeface="Century Gothic"/>
              <a:ea typeface="Calibri Light"/>
              <a:cs typeface="Calibri Light"/>
            </a:endParaRPr>
          </a:p>
          <a:p>
            <a:pPr algn="ctr"/>
            <a:endParaRPr lang="en-US" sz="1200">
              <a:solidFill>
                <a:srgbClr val="50C0D8"/>
              </a:solidFill>
              <a:latin typeface="Century Gothic"/>
              <a:ea typeface="Calibri Light"/>
              <a:cs typeface="Calibri Light"/>
            </a:endParaRPr>
          </a:p>
          <a:p>
            <a:pPr algn="ctr"/>
            <a:endParaRPr lang="en-US" sz="1200">
              <a:solidFill>
                <a:srgbClr val="50C0D8"/>
              </a:solidFill>
              <a:latin typeface="Century Gothic"/>
              <a:ea typeface="Calibri Light"/>
              <a:cs typeface="Calibri Light"/>
            </a:endParaRPr>
          </a:p>
        </p:txBody>
      </p:sp>
      <p:sp>
        <p:nvSpPr>
          <p:cNvPr id="14" name="TextBox 13">
            <a:extLst>
              <a:ext uri="{FF2B5EF4-FFF2-40B4-BE49-F238E27FC236}">
                <a16:creationId xmlns:a16="http://schemas.microsoft.com/office/drawing/2014/main" id="{CFF52179-0787-6941-8397-F7179119AE03}"/>
              </a:ext>
            </a:extLst>
          </p:cNvPr>
          <p:cNvSpPr txBox="1"/>
          <p:nvPr/>
        </p:nvSpPr>
        <p:spPr>
          <a:xfrm>
            <a:off x="1018380" y="6072188"/>
            <a:ext cx="9917844" cy="584775"/>
          </a:xfrm>
          <a:prstGeom prst="rect">
            <a:avLst/>
          </a:prstGeom>
          <a:noFill/>
        </p:spPr>
        <p:txBody>
          <a:bodyPr wrap="square" rtlCol="0">
            <a:spAutoFit/>
          </a:bodyPr>
          <a:lstStyle/>
          <a:p>
            <a:pPr algn="ctr"/>
            <a:r>
              <a:rPr lang="en-US" sz="3200" b="1">
                <a:solidFill>
                  <a:srgbClr val="3F84B5"/>
                </a:solidFill>
                <a:hlinkClick r:id="rId5">
                  <a:extLst>
                    <a:ext uri="{A12FA001-AC4F-418D-AE19-62706E023703}">
                      <ahyp:hlinkClr xmlns:ahyp="http://schemas.microsoft.com/office/drawing/2018/hyperlinkcolor" val="tx"/>
                    </a:ext>
                  </a:extLst>
                </a:hlinkClick>
              </a:rPr>
              <a:t>www.ffsp-aod.com.au</a:t>
            </a:r>
            <a:r>
              <a:rPr lang="en-US" sz="3200" b="1">
                <a:solidFill>
                  <a:srgbClr val="3F84B5"/>
                </a:solidFill>
              </a:rPr>
              <a:t> </a:t>
            </a:r>
          </a:p>
        </p:txBody>
      </p:sp>
      <p:pic>
        <p:nvPicPr>
          <p:cNvPr id="4" name="Picture 3">
            <a:extLst>
              <a:ext uri="{FF2B5EF4-FFF2-40B4-BE49-F238E27FC236}">
                <a16:creationId xmlns:a16="http://schemas.microsoft.com/office/drawing/2014/main" id="{36F19D44-D42E-6742-8D90-6D765EFD092C}"/>
              </a:ext>
            </a:extLst>
          </p:cNvPr>
          <p:cNvPicPr>
            <a:picLocks noChangeAspect="1"/>
          </p:cNvPicPr>
          <p:nvPr/>
        </p:nvPicPr>
        <p:blipFill>
          <a:blip r:embed="rId6"/>
          <a:stretch>
            <a:fillRect/>
          </a:stretch>
        </p:blipFill>
        <p:spPr>
          <a:xfrm>
            <a:off x="0" y="1506876"/>
            <a:ext cx="12192000" cy="5351124"/>
          </a:xfrm>
          <a:prstGeom prst="rect">
            <a:avLst/>
          </a:prstGeom>
        </p:spPr>
      </p:pic>
    </p:spTree>
    <p:extLst>
      <p:ext uri="{BB962C8B-B14F-4D97-AF65-F5344CB8AC3E}">
        <p14:creationId xmlns:p14="http://schemas.microsoft.com/office/powerpoint/2010/main" val="1424120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1B9488-E6F0-C04D-861E-19AD7ACD508F}"/>
              </a:ext>
            </a:extLst>
          </p:cNvPr>
          <p:cNvPicPr>
            <a:picLocks noChangeAspect="1"/>
          </p:cNvPicPr>
          <p:nvPr/>
        </p:nvPicPr>
        <p:blipFill rotWithShape="1">
          <a:blip r:embed="rId3"/>
          <a:srcRect l="29127" t="11042" r="-1" b="11459"/>
          <a:stretch/>
        </p:blipFill>
        <p:spPr>
          <a:xfrm>
            <a:off x="11844339" y="757238"/>
            <a:ext cx="347662" cy="5314950"/>
          </a:xfrm>
          <a:prstGeom prst="rect">
            <a:avLst/>
          </a:prstGeom>
        </p:spPr>
      </p:pic>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006" b="75760" l="68308" r="92132"/>
                    </a14:imgEffect>
                  </a14:imgLayer>
                </a14:imgProps>
              </a:ext>
            </a:extLst>
          </a:blip>
          <a:srcRect l="65330" t="22037" r="4890" b="18270"/>
          <a:stretch/>
        </p:blipFill>
        <p:spPr>
          <a:xfrm>
            <a:off x="176751" y="109156"/>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1182624" y="0"/>
            <a:ext cx="11009376" cy="1231106"/>
          </a:xfrm>
          <a:prstGeom prst="rect">
            <a:avLst/>
          </a:prstGeom>
          <a:noFill/>
        </p:spPr>
        <p:txBody>
          <a:bodyPr wrap="square" rtlCol="0">
            <a:spAutoFit/>
          </a:bodyPr>
          <a:lstStyle/>
          <a:p>
            <a:pPr algn="ctr"/>
            <a:r>
              <a:rPr lang="en-US" sz="5000">
                <a:latin typeface="+mj-lt"/>
              </a:rPr>
              <a:t>FFSP	-	Online Program CORE MODULES</a:t>
            </a:r>
          </a:p>
          <a:p>
            <a:pPr algn="ctr"/>
            <a:endParaRPr lang="en-US" sz="1200">
              <a:solidFill>
                <a:schemeClr val="bg1"/>
              </a:solidFill>
              <a:latin typeface="+mj-lt"/>
            </a:endParaRPr>
          </a:p>
          <a:p>
            <a:pPr algn="ctr"/>
            <a:endParaRPr lang="en-US" sz="1200">
              <a:solidFill>
                <a:schemeClr val="accent1"/>
              </a:solidFill>
              <a:latin typeface="+mj-lt"/>
            </a:endParaRPr>
          </a:p>
        </p:txBody>
      </p:sp>
      <p:sp>
        <p:nvSpPr>
          <p:cNvPr id="14" name="TextBox 13">
            <a:extLst>
              <a:ext uri="{FF2B5EF4-FFF2-40B4-BE49-F238E27FC236}">
                <a16:creationId xmlns:a16="http://schemas.microsoft.com/office/drawing/2014/main" id="{CFF52179-0787-6941-8397-F7179119AE03}"/>
              </a:ext>
            </a:extLst>
          </p:cNvPr>
          <p:cNvSpPr txBox="1"/>
          <p:nvPr/>
        </p:nvSpPr>
        <p:spPr>
          <a:xfrm>
            <a:off x="1018380" y="6072188"/>
            <a:ext cx="9917844" cy="584775"/>
          </a:xfrm>
          <a:prstGeom prst="rect">
            <a:avLst/>
          </a:prstGeom>
          <a:noFill/>
        </p:spPr>
        <p:txBody>
          <a:bodyPr wrap="square" rtlCol="0">
            <a:spAutoFit/>
          </a:bodyPr>
          <a:lstStyle/>
          <a:p>
            <a:pPr algn="ctr"/>
            <a:r>
              <a:rPr lang="en-US" sz="3200" b="1">
                <a:solidFill>
                  <a:srgbClr val="3F84B5"/>
                </a:solidFill>
                <a:hlinkClick r:id="rId6">
                  <a:extLst>
                    <a:ext uri="{A12FA001-AC4F-418D-AE19-62706E023703}">
                      <ahyp:hlinkClr xmlns:ahyp="http://schemas.microsoft.com/office/drawing/2018/hyperlinkcolor" val="tx"/>
                    </a:ext>
                  </a:extLst>
                </a:hlinkClick>
              </a:rPr>
              <a:t>www.ffsp-aod.com.au</a:t>
            </a:r>
            <a:r>
              <a:rPr lang="en-US" sz="3200" b="1">
                <a:solidFill>
                  <a:srgbClr val="3F84B5"/>
                </a:solidFill>
              </a:rPr>
              <a:t> </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4DD6BC1D-5EDB-9742-8140-3CFF51226B71}"/>
              </a:ext>
            </a:extLst>
          </p:cNvPr>
          <p:cNvPicPr>
            <a:picLocks noChangeAspect="1"/>
          </p:cNvPicPr>
          <p:nvPr/>
        </p:nvPicPr>
        <p:blipFill>
          <a:blip r:embed="rId7"/>
          <a:stretch>
            <a:fillRect/>
          </a:stretch>
        </p:blipFill>
        <p:spPr>
          <a:xfrm>
            <a:off x="1407064" y="-14287"/>
            <a:ext cx="10784937" cy="6858000"/>
          </a:xfrm>
          <a:prstGeom prst="rect">
            <a:avLst/>
          </a:prstGeom>
        </p:spPr>
      </p:pic>
    </p:spTree>
    <p:extLst>
      <p:ext uri="{BB962C8B-B14F-4D97-AF65-F5344CB8AC3E}">
        <p14:creationId xmlns:p14="http://schemas.microsoft.com/office/powerpoint/2010/main" val="969334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018380" y="227456"/>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1105693" y="316399"/>
            <a:ext cx="9130506" cy="1231106"/>
          </a:xfrm>
          <a:prstGeom prst="rect">
            <a:avLst/>
          </a:prstGeom>
          <a:noFill/>
        </p:spPr>
        <p:txBody>
          <a:bodyPr wrap="square" lIns="91440" tIns="45720" rIns="91440" bIns="45720" rtlCol="0" anchor="t">
            <a:spAutoFit/>
          </a:bodyPr>
          <a:lstStyle/>
          <a:p>
            <a:pPr algn="ctr"/>
            <a:r>
              <a:rPr lang="en-US" sz="5000">
                <a:solidFill>
                  <a:srgbClr val="50C0D8"/>
                </a:solidFill>
                <a:latin typeface="Century Gothic"/>
              </a:rPr>
              <a:t>Identifying Values</a:t>
            </a:r>
            <a:endParaRPr lang="en-US" sz="5000">
              <a:solidFill>
                <a:srgbClr val="50C0D8"/>
              </a:solidFill>
              <a:latin typeface="Century Gothic"/>
              <a:ea typeface="Calibri Light"/>
              <a:cs typeface="Calibri Light"/>
            </a:endParaRPr>
          </a:p>
          <a:p>
            <a:pPr algn="ctr"/>
            <a:endParaRPr lang="en-US" sz="1200">
              <a:solidFill>
                <a:schemeClr val="bg1"/>
              </a:solidFill>
              <a:latin typeface="+mj-lt"/>
            </a:endParaRPr>
          </a:p>
          <a:p>
            <a:pPr algn="ctr"/>
            <a:endParaRPr lang="en-US" sz="1200">
              <a:solidFill>
                <a:schemeClr val="accent1"/>
              </a:solidFill>
              <a:latin typeface="+mj-lt"/>
            </a:endParaRPr>
          </a:p>
        </p:txBody>
      </p:sp>
      <p:pic>
        <p:nvPicPr>
          <p:cNvPr id="6" name="Content Placeholder 4" descr="Graphical user interface, application&#10;&#10;Description automatically generated">
            <a:extLst>
              <a:ext uri="{FF2B5EF4-FFF2-40B4-BE49-F238E27FC236}">
                <a16:creationId xmlns:a16="http://schemas.microsoft.com/office/drawing/2014/main" id="{B0FC8FD7-591E-454D-851B-53C3F320AC0B}"/>
              </a:ext>
            </a:extLst>
          </p:cNvPr>
          <p:cNvPicPr>
            <a:picLocks noChangeAspect="1"/>
          </p:cNvPicPr>
          <p:nvPr/>
        </p:nvPicPr>
        <p:blipFill rotWithShape="1">
          <a:blip r:embed="rId5"/>
          <a:srcRect l="2622" t="12078" r="3104" b="15452"/>
          <a:stretch/>
        </p:blipFill>
        <p:spPr>
          <a:xfrm>
            <a:off x="2527695" y="1361233"/>
            <a:ext cx="6730902" cy="2587088"/>
          </a:xfrm>
          <a:prstGeom prst="rect">
            <a:avLst/>
          </a:prstGeom>
          <a:effectLst>
            <a:glow>
              <a:schemeClr val="bg1">
                <a:alpha val="40000"/>
              </a:schemeClr>
            </a:glow>
            <a:outerShdw blurRad="50800" dist="50800" dir="5400000" algn="ctr" rotWithShape="0">
              <a:srgbClr val="000000">
                <a:alpha val="0"/>
              </a:srgbClr>
            </a:outerShdw>
            <a:reflection stA="0" endPos="65000" dist="50800" dir="5400000" sy="-100000" algn="bl" rotWithShape="0"/>
            <a:softEdge rad="76200"/>
          </a:effectLst>
        </p:spPr>
      </p:pic>
      <p:pic>
        <p:nvPicPr>
          <p:cNvPr id="7" name="Picture 6" descr="Graphical user interface, application&#10;&#10;Description automatically generated">
            <a:extLst>
              <a:ext uri="{FF2B5EF4-FFF2-40B4-BE49-F238E27FC236}">
                <a16:creationId xmlns:a16="http://schemas.microsoft.com/office/drawing/2014/main" id="{EF2D256B-6EDB-004F-82A8-EE8722111A24}"/>
              </a:ext>
            </a:extLst>
          </p:cNvPr>
          <p:cNvPicPr>
            <a:picLocks noChangeAspect="1"/>
          </p:cNvPicPr>
          <p:nvPr/>
        </p:nvPicPr>
        <p:blipFill rotWithShape="1">
          <a:blip r:embed="rId6"/>
          <a:srcRect r="668" b="19693"/>
          <a:stretch/>
        </p:blipFill>
        <p:spPr>
          <a:xfrm>
            <a:off x="2050957" y="3940654"/>
            <a:ext cx="7684378" cy="2522290"/>
          </a:xfrm>
          <a:prstGeom prst="rect">
            <a:avLst/>
          </a:prstGeom>
          <a:effectLst>
            <a:softEdge rad="114300"/>
          </a:effectLst>
        </p:spPr>
      </p:pic>
    </p:spTree>
    <p:extLst>
      <p:ext uri="{BB962C8B-B14F-4D97-AF65-F5344CB8AC3E}">
        <p14:creationId xmlns:p14="http://schemas.microsoft.com/office/powerpoint/2010/main" val="272403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C6BAE8-DA3E-EE46-A858-876BFF921881}"/>
              </a:ext>
            </a:extLst>
          </p:cNvPr>
          <p:cNvSpPr txBox="1"/>
          <p:nvPr/>
        </p:nvSpPr>
        <p:spPr>
          <a:xfrm>
            <a:off x="1637238" y="565355"/>
            <a:ext cx="9726279" cy="1015663"/>
          </a:xfrm>
          <a:prstGeom prst="rect">
            <a:avLst/>
          </a:prstGeom>
          <a:noFill/>
        </p:spPr>
        <p:txBody>
          <a:bodyPr wrap="square" lIns="91440" tIns="45720" rIns="91440" bIns="45720" rtlCol="0" anchor="t">
            <a:spAutoFit/>
          </a:bodyPr>
          <a:lstStyle/>
          <a:p>
            <a:pPr algn="ctr"/>
            <a:r>
              <a:rPr lang="en-US" sz="4000">
                <a:solidFill>
                  <a:srgbClr val="50C0D8"/>
                </a:solidFill>
                <a:latin typeface="Century Gothic"/>
              </a:rPr>
              <a:t>Online Program MINI MODULES</a:t>
            </a:r>
            <a:endParaRPr lang="en-US" sz="4000">
              <a:solidFill>
                <a:srgbClr val="50C0D8"/>
              </a:solidFill>
              <a:latin typeface="Century Gothic"/>
              <a:ea typeface="Calibri Light"/>
              <a:cs typeface="Calibri Light"/>
            </a:endParaRPr>
          </a:p>
          <a:p>
            <a:pPr algn="ctr"/>
            <a:endParaRPr lang="en-US" sz="1000">
              <a:solidFill>
                <a:srgbClr val="50C0D8"/>
              </a:solidFill>
              <a:latin typeface="Century Gothic"/>
              <a:ea typeface="Calibri Light"/>
              <a:cs typeface="Calibri Light"/>
            </a:endParaRPr>
          </a:p>
          <a:p>
            <a:pPr algn="ctr"/>
            <a:endParaRPr lang="en-US" sz="1000">
              <a:solidFill>
                <a:schemeClr val="accent1"/>
              </a:solidFill>
              <a:latin typeface="+mj-lt"/>
            </a:endParaRPr>
          </a:p>
        </p:txBody>
      </p:sp>
      <p:pic>
        <p:nvPicPr>
          <p:cNvPr id="3" name="Picture 2" descr="Graphical user interface, application&#10;&#10;Description automatically generated">
            <a:extLst>
              <a:ext uri="{FF2B5EF4-FFF2-40B4-BE49-F238E27FC236}">
                <a16:creationId xmlns:a16="http://schemas.microsoft.com/office/drawing/2014/main" id="{008DCA69-471E-564E-BAB5-FFD696111545}"/>
              </a:ext>
            </a:extLst>
          </p:cNvPr>
          <p:cNvPicPr>
            <a:picLocks noChangeAspect="1"/>
          </p:cNvPicPr>
          <p:nvPr/>
        </p:nvPicPr>
        <p:blipFill>
          <a:blip r:embed="rId3"/>
          <a:srcRect l="-484" t="840" r="1574" b="2404"/>
          <a:stretch>
            <a:fillRect/>
          </a:stretch>
        </p:blipFill>
        <p:spPr>
          <a:xfrm>
            <a:off x="1632896" y="1585452"/>
            <a:ext cx="10038362" cy="4942813"/>
          </a:xfrm>
          <a:prstGeom prst="rect">
            <a:avLst/>
          </a:prstGeom>
        </p:spPr>
      </p:pic>
      <p:pic>
        <p:nvPicPr>
          <p:cNvPr id="4" name="Picture 3" descr="A blue and yellow sailboat&#10;&#10;AI-generated content may be incorrect.">
            <a:extLst>
              <a:ext uri="{FF2B5EF4-FFF2-40B4-BE49-F238E27FC236}">
                <a16:creationId xmlns:a16="http://schemas.microsoft.com/office/drawing/2014/main" id="{38BE70A2-CF4A-8FA9-057C-D4A674F058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006" b="75760" l="68308" r="92132"/>
                    </a14:imgEffect>
                  </a14:imgLayer>
                </a14:imgProps>
              </a:ext>
            </a:extLst>
          </a:blip>
          <a:srcRect l="65330" t="22037" r="4890" b="18270"/>
          <a:stretch/>
        </p:blipFill>
        <p:spPr>
          <a:xfrm>
            <a:off x="1018380" y="227456"/>
            <a:ext cx="1230313" cy="1319409"/>
          </a:xfrm>
          <a:prstGeom prst="rect">
            <a:avLst/>
          </a:prstGeom>
        </p:spPr>
      </p:pic>
    </p:spTree>
    <p:extLst>
      <p:ext uri="{BB962C8B-B14F-4D97-AF65-F5344CB8AC3E}">
        <p14:creationId xmlns:p14="http://schemas.microsoft.com/office/powerpoint/2010/main" val="1464842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018380" y="227456"/>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1629447" y="643122"/>
            <a:ext cx="9666286" cy="954107"/>
          </a:xfrm>
          <a:prstGeom prst="rect">
            <a:avLst/>
          </a:prstGeom>
          <a:noFill/>
        </p:spPr>
        <p:txBody>
          <a:bodyPr wrap="square" lIns="91440" tIns="45720" rIns="91440" bIns="45720" rtlCol="0" anchor="t">
            <a:spAutoFit/>
          </a:bodyPr>
          <a:lstStyle/>
          <a:p>
            <a:pPr algn="ctr"/>
            <a:r>
              <a:rPr lang="en-US" sz="4400">
                <a:solidFill>
                  <a:srgbClr val="50C0D8"/>
                </a:solidFill>
                <a:latin typeface="Century Gothic"/>
              </a:rPr>
              <a:t>Cognitive </a:t>
            </a:r>
            <a:r>
              <a:rPr lang="en-US" sz="4400" err="1">
                <a:solidFill>
                  <a:srgbClr val="50C0D8"/>
                </a:solidFill>
                <a:latin typeface="Century Gothic"/>
              </a:rPr>
              <a:t>Behaviour</a:t>
            </a:r>
            <a:r>
              <a:rPr lang="en-US" sz="4400">
                <a:solidFill>
                  <a:srgbClr val="50C0D8"/>
                </a:solidFill>
                <a:latin typeface="Century Gothic"/>
              </a:rPr>
              <a:t> Therapy</a:t>
            </a:r>
            <a:endParaRPr lang="en-US" sz="4400">
              <a:solidFill>
                <a:srgbClr val="50C0D8"/>
              </a:solidFill>
              <a:latin typeface="Century Gothic"/>
              <a:ea typeface="Calibri Light"/>
              <a:cs typeface="Calibri Light"/>
            </a:endParaRPr>
          </a:p>
          <a:p>
            <a:pPr algn="ctr"/>
            <a:endParaRPr lang="en-US" sz="1200">
              <a:solidFill>
                <a:schemeClr val="accent1"/>
              </a:solidFill>
              <a:latin typeface="+mj-lt"/>
            </a:endParaRPr>
          </a:p>
        </p:txBody>
      </p:sp>
      <p:pic>
        <p:nvPicPr>
          <p:cNvPr id="5" name="Picture 4" descr="Graphical user interface, text, website&#10;&#10;Description automatically generated">
            <a:extLst>
              <a:ext uri="{FF2B5EF4-FFF2-40B4-BE49-F238E27FC236}">
                <a16:creationId xmlns:a16="http://schemas.microsoft.com/office/drawing/2014/main" id="{E8D42090-7525-2445-92B1-34A391EDB352}"/>
              </a:ext>
            </a:extLst>
          </p:cNvPr>
          <p:cNvPicPr>
            <a:picLocks noChangeAspect="1"/>
          </p:cNvPicPr>
          <p:nvPr/>
        </p:nvPicPr>
        <p:blipFill>
          <a:blip r:embed="rId5"/>
          <a:stretch>
            <a:fillRect/>
          </a:stretch>
        </p:blipFill>
        <p:spPr>
          <a:xfrm>
            <a:off x="3493837" y="1932306"/>
            <a:ext cx="8686799" cy="5013623"/>
          </a:xfrm>
          <a:prstGeom prst="rect">
            <a:avLst/>
          </a:prstGeom>
          <a:effectLst>
            <a:softEdge rad="63500"/>
          </a:effectLst>
        </p:spPr>
      </p:pic>
      <p:pic>
        <p:nvPicPr>
          <p:cNvPr id="3" name="Picture 2" descr="Graphical user interface, text, application&#10;&#10;Description automatically generated">
            <a:extLst>
              <a:ext uri="{FF2B5EF4-FFF2-40B4-BE49-F238E27FC236}">
                <a16:creationId xmlns:a16="http://schemas.microsoft.com/office/drawing/2014/main" id="{E486B1E7-E00F-A54F-AB56-496B3670829A}"/>
              </a:ext>
            </a:extLst>
          </p:cNvPr>
          <p:cNvPicPr>
            <a:picLocks noChangeAspect="1"/>
          </p:cNvPicPr>
          <p:nvPr/>
        </p:nvPicPr>
        <p:blipFill>
          <a:blip r:embed="rId6"/>
          <a:stretch>
            <a:fillRect/>
          </a:stretch>
        </p:blipFill>
        <p:spPr>
          <a:xfrm>
            <a:off x="934064" y="1843785"/>
            <a:ext cx="2562302" cy="5014452"/>
          </a:xfrm>
          <a:prstGeom prst="rect">
            <a:avLst/>
          </a:prstGeom>
        </p:spPr>
      </p:pic>
    </p:spTree>
    <p:extLst>
      <p:ext uri="{BB962C8B-B14F-4D97-AF65-F5344CB8AC3E}">
        <p14:creationId xmlns:p14="http://schemas.microsoft.com/office/powerpoint/2010/main" val="245429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7E8495-7E3C-BA4A-BD50-58DB422B0C32}"/>
              </a:ext>
            </a:extLst>
          </p:cNvPr>
          <p:cNvPicPr>
            <a:picLocks noChangeAspect="1"/>
          </p:cNvPicPr>
          <p:nvPr/>
        </p:nvPicPr>
        <p:blipFill>
          <a:blip r:embed="rId2"/>
          <a:srcRect b="62441"/>
          <a:stretch>
            <a:fillRect/>
          </a:stretch>
        </p:blipFill>
        <p:spPr>
          <a:xfrm>
            <a:off x="1737785" y="1005794"/>
            <a:ext cx="9213013" cy="1416110"/>
          </a:xfrm>
          <a:prstGeom prst="rect">
            <a:avLst/>
          </a:prstGeom>
          <a:effectLst>
            <a:softEdge rad="114300"/>
          </a:effectLst>
        </p:spPr>
      </p:pic>
      <p:pic>
        <p:nvPicPr>
          <p:cNvPr id="3" name="Graphic 2" descr="An organic corner shape">
            <a:extLst>
              <a:ext uri="{FF2B5EF4-FFF2-40B4-BE49-F238E27FC236}">
                <a16:creationId xmlns:a16="http://schemas.microsoft.com/office/drawing/2014/main" id="{E5A05914-EB13-2FA4-699F-9E8263B785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940312"/>
            <a:ext cx="4917688" cy="4917688"/>
          </a:xfrm>
          <a:prstGeom prst="rect">
            <a:avLst/>
          </a:prstGeom>
        </p:spPr>
      </p:pic>
      <p:pic>
        <p:nvPicPr>
          <p:cNvPr id="6" name="Graphic 5" descr="An organic corner shape">
            <a:extLst>
              <a:ext uri="{FF2B5EF4-FFF2-40B4-BE49-F238E27FC236}">
                <a16:creationId xmlns:a16="http://schemas.microsoft.com/office/drawing/2014/main" id="{596E049F-67B8-E839-0A2E-1C6C4C2CB9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89566" y="6693"/>
            <a:ext cx="5702434" cy="5702434"/>
          </a:xfrm>
          <a:prstGeom prst="rect">
            <a:avLst/>
          </a:prstGeom>
        </p:spPr>
      </p:pic>
      <p:pic>
        <p:nvPicPr>
          <p:cNvPr id="4" name="Picture 3">
            <a:extLst>
              <a:ext uri="{FF2B5EF4-FFF2-40B4-BE49-F238E27FC236}">
                <a16:creationId xmlns:a16="http://schemas.microsoft.com/office/drawing/2014/main" id="{F438529E-49CB-D661-5D63-6153BBFE4CC8}"/>
              </a:ext>
            </a:extLst>
          </p:cNvPr>
          <p:cNvPicPr>
            <a:picLocks noChangeAspect="1"/>
          </p:cNvPicPr>
          <p:nvPr/>
        </p:nvPicPr>
        <p:blipFill>
          <a:blip r:embed="rId7"/>
          <a:stretch>
            <a:fillRect/>
          </a:stretch>
        </p:blipFill>
        <p:spPr>
          <a:xfrm>
            <a:off x="1011082" y="2683099"/>
            <a:ext cx="2034681" cy="1652789"/>
          </a:xfrm>
          <a:prstGeom prst="rect">
            <a:avLst/>
          </a:prstGeom>
        </p:spPr>
      </p:pic>
      <p:pic>
        <p:nvPicPr>
          <p:cNvPr id="7" name="Picture 6" descr="A logo with colorful squares&#10;&#10;AI-generated content may be incorrect.">
            <a:extLst>
              <a:ext uri="{FF2B5EF4-FFF2-40B4-BE49-F238E27FC236}">
                <a16:creationId xmlns:a16="http://schemas.microsoft.com/office/drawing/2014/main" id="{19415E4F-77EF-5D95-26A7-26CAFBF65847}"/>
              </a:ext>
            </a:extLst>
          </p:cNvPr>
          <p:cNvPicPr>
            <a:picLocks noChangeAspect="1"/>
          </p:cNvPicPr>
          <p:nvPr/>
        </p:nvPicPr>
        <p:blipFill>
          <a:blip r:embed="rId8"/>
          <a:stretch>
            <a:fillRect/>
          </a:stretch>
        </p:blipFill>
        <p:spPr>
          <a:xfrm>
            <a:off x="9335539" y="2768957"/>
            <a:ext cx="1935119" cy="1727916"/>
          </a:xfrm>
          <a:prstGeom prst="rect">
            <a:avLst/>
          </a:prstGeom>
        </p:spPr>
      </p:pic>
      <p:pic>
        <p:nvPicPr>
          <p:cNvPr id="2" name="Picture 1">
            <a:extLst>
              <a:ext uri="{FF2B5EF4-FFF2-40B4-BE49-F238E27FC236}">
                <a16:creationId xmlns:a16="http://schemas.microsoft.com/office/drawing/2014/main" id="{90491FB2-F942-AB19-2891-31A63B7419C8}"/>
              </a:ext>
            </a:extLst>
          </p:cNvPr>
          <p:cNvPicPr>
            <a:picLocks noChangeAspect="1"/>
          </p:cNvPicPr>
          <p:nvPr/>
        </p:nvPicPr>
        <p:blipFill>
          <a:blip r:embed="rId9"/>
          <a:stretch>
            <a:fillRect/>
          </a:stretch>
        </p:blipFill>
        <p:spPr>
          <a:xfrm>
            <a:off x="3387601" y="2579170"/>
            <a:ext cx="2128548" cy="2096351"/>
          </a:xfrm>
          <a:prstGeom prst="rect">
            <a:avLst/>
          </a:prstGeom>
        </p:spPr>
      </p:pic>
      <p:pic>
        <p:nvPicPr>
          <p:cNvPr id="8" name="Picture 7">
            <a:extLst>
              <a:ext uri="{FF2B5EF4-FFF2-40B4-BE49-F238E27FC236}">
                <a16:creationId xmlns:a16="http://schemas.microsoft.com/office/drawing/2014/main" id="{EBAC1140-7A81-7867-CAAA-0F4560CD243C}"/>
              </a:ext>
            </a:extLst>
          </p:cNvPr>
          <p:cNvPicPr>
            <a:picLocks noChangeAspect="1"/>
          </p:cNvPicPr>
          <p:nvPr/>
        </p:nvPicPr>
        <p:blipFill>
          <a:blip r:embed="rId10"/>
          <a:stretch>
            <a:fillRect/>
          </a:stretch>
        </p:blipFill>
        <p:spPr>
          <a:xfrm>
            <a:off x="5510883" y="2765736"/>
            <a:ext cx="3391840" cy="1863145"/>
          </a:xfrm>
          <a:prstGeom prst="rect">
            <a:avLst/>
          </a:prstGeom>
        </p:spPr>
      </p:pic>
    </p:spTree>
    <p:extLst>
      <p:ext uri="{BB962C8B-B14F-4D97-AF65-F5344CB8AC3E}">
        <p14:creationId xmlns:p14="http://schemas.microsoft.com/office/powerpoint/2010/main" val="1089750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018380" y="227456"/>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2091148" y="463840"/>
            <a:ext cx="9200126" cy="1631216"/>
          </a:xfrm>
          <a:prstGeom prst="rect">
            <a:avLst/>
          </a:prstGeom>
          <a:noFill/>
        </p:spPr>
        <p:txBody>
          <a:bodyPr wrap="square" lIns="91440" tIns="45720" rIns="91440" bIns="45720" rtlCol="0" anchor="t">
            <a:spAutoFit/>
          </a:bodyPr>
          <a:lstStyle/>
          <a:p>
            <a:pPr algn="ctr"/>
            <a:r>
              <a:rPr lang="en-US" sz="4400">
                <a:solidFill>
                  <a:srgbClr val="50C0D8"/>
                </a:solidFill>
                <a:latin typeface="Century Gothic"/>
              </a:rPr>
              <a:t>Identifying and Managing                    Difficult Situations</a:t>
            </a:r>
            <a:endParaRPr lang="en-US" sz="4400">
              <a:solidFill>
                <a:srgbClr val="50C0D8"/>
              </a:solidFill>
              <a:latin typeface="Century Gothic"/>
              <a:ea typeface="Calibri Light"/>
              <a:cs typeface="Calibri Light"/>
            </a:endParaRPr>
          </a:p>
          <a:p>
            <a:pPr algn="ctr"/>
            <a:endParaRPr lang="en-US" sz="1200">
              <a:solidFill>
                <a:schemeClr val="accent1"/>
              </a:solidFill>
              <a:latin typeface="+mj-lt"/>
            </a:endParaRPr>
          </a:p>
        </p:txBody>
      </p:sp>
      <p:pic>
        <p:nvPicPr>
          <p:cNvPr id="2" name="Picture 1">
            <a:extLst>
              <a:ext uri="{FF2B5EF4-FFF2-40B4-BE49-F238E27FC236}">
                <a16:creationId xmlns:a16="http://schemas.microsoft.com/office/drawing/2014/main" id="{F595DFA3-8E0B-A343-94E3-8B6ECBC478D4}"/>
              </a:ext>
            </a:extLst>
          </p:cNvPr>
          <p:cNvPicPr>
            <a:picLocks noChangeAspect="1"/>
          </p:cNvPicPr>
          <p:nvPr/>
        </p:nvPicPr>
        <p:blipFill>
          <a:blip r:embed="rId5"/>
          <a:stretch>
            <a:fillRect/>
          </a:stretch>
        </p:blipFill>
        <p:spPr>
          <a:xfrm>
            <a:off x="3962400" y="2362355"/>
            <a:ext cx="8229600" cy="4430692"/>
          </a:xfrm>
          <a:prstGeom prst="rect">
            <a:avLst/>
          </a:prstGeom>
          <a:effectLst>
            <a:glow rad="63500">
              <a:schemeClr val="accent1">
                <a:alpha val="40000"/>
              </a:schemeClr>
            </a:glow>
            <a:softEdge rad="50800"/>
          </a:effectLst>
        </p:spPr>
      </p:pic>
      <p:pic>
        <p:nvPicPr>
          <p:cNvPr id="4" name="Picture 3" descr="Graphical user interface, application&#10;&#10;Description automatically generated">
            <a:extLst>
              <a:ext uri="{FF2B5EF4-FFF2-40B4-BE49-F238E27FC236}">
                <a16:creationId xmlns:a16="http://schemas.microsoft.com/office/drawing/2014/main" id="{377BA8A5-FB7D-6F48-BBD5-D3FDCFA81044}"/>
              </a:ext>
            </a:extLst>
          </p:cNvPr>
          <p:cNvPicPr>
            <a:picLocks noChangeAspect="1"/>
          </p:cNvPicPr>
          <p:nvPr/>
        </p:nvPicPr>
        <p:blipFill>
          <a:blip r:embed="rId6"/>
          <a:stretch>
            <a:fillRect/>
          </a:stretch>
        </p:blipFill>
        <p:spPr>
          <a:xfrm>
            <a:off x="203914" y="1378167"/>
            <a:ext cx="3758484" cy="548479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AD2F05C3-238E-5545-AC6D-188A6F3FB4F8}"/>
              </a:ext>
            </a:extLst>
          </p:cNvPr>
          <p:cNvPicPr>
            <a:picLocks noChangeAspect="1"/>
          </p:cNvPicPr>
          <p:nvPr/>
        </p:nvPicPr>
        <p:blipFill>
          <a:blip r:embed="rId7"/>
          <a:stretch>
            <a:fillRect/>
          </a:stretch>
        </p:blipFill>
        <p:spPr>
          <a:xfrm>
            <a:off x="0" y="1276835"/>
            <a:ext cx="12192000" cy="5645557"/>
          </a:xfrm>
          <a:prstGeom prst="rect">
            <a:avLst/>
          </a:prstGeom>
        </p:spPr>
      </p:pic>
      <p:pic>
        <p:nvPicPr>
          <p:cNvPr id="8" name="Picture 7" descr="Graphical user interface, application, Teams&#10;&#10;Description automatically generated">
            <a:extLst>
              <a:ext uri="{FF2B5EF4-FFF2-40B4-BE49-F238E27FC236}">
                <a16:creationId xmlns:a16="http://schemas.microsoft.com/office/drawing/2014/main" id="{FA109081-32D3-C249-84D7-ADD7EB0081ED}"/>
              </a:ext>
            </a:extLst>
          </p:cNvPr>
          <p:cNvPicPr>
            <a:picLocks noChangeAspect="1"/>
          </p:cNvPicPr>
          <p:nvPr/>
        </p:nvPicPr>
        <p:blipFill>
          <a:blip r:embed="rId8"/>
          <a:stretch>
            <a:fillRect/>
          </a:stretch>
        </p:blipFill>
        <p:spPr>
          <a:xfrm>
            <a:off x="1342192" y="1278194"/>
            <a:ext cx="9642809" cy="5518355"/>
          </a:xfrm>
          <a:prstGeom prst="rect">
            <a:avLst/>
          </a:prstGeom>
        </p:spPr>
      </p:pic>
    </p:spTree>
    <p:extLst>
      <p:ext uri="{BB962C8B-B14F-4D97-AF65-F5344CB8AC3E}">
        <p14:creationId xmlns:p14="http://schemas.microsoft.com/office/powerpoint/2010/main" val="404992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018380" y="227456"/>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2024826" y="227456"/>
            <a:ext cx="8984550" cy="1631216"/>
          </a:xfrm>
          <a:prstGeom prst="rect">
            <a:avLst/>
          </a:prstGeom>
          <a:noFill/>
        </p:spPr>
        <p:txBody>
          <a:bodyPr wrap="square" lIns="91440" tIns="45720" rIns="91440" bIns="45720" rtlCol="0" anchor="t">
            <a:spAutoFit/>
          </a:bodyPr>
          <a:lstStyle/>
          <a:p>
            <a:pPr algn="ctr"/>
            <a:r>
              <a:rPr lang="en-US" sz="4400">
                <a:solidFill>
                  <a:srgbClr val="50C0D8"/>
                </a:solidFill>
                <a:latin typeface="Century Gothic"/>
              </a:rPr>
              <a:t>Online Program ADDITIONAL FEATURES</a:t>
            </a:r>
            <a:endParaRPr lang="en-US" sz="4400">
              <a:solidFill>
                <a:srgbClr val="50C0D8"/>
              </a:solidFill>
              <a:latin typeface="Century Gothic"/>
              <a:ea typeface="Calibri Light"/>
              <a:cs typeface="Calibri Light"/>
            </a:endParaRPr>
          </a:p>
          <a:p>
            <a:pPr algn="ctr"/>
            <a:endParaRPr lang="en-US" sz="1200">
              <a:solidFill>
                <a:schemeClr val="accent1"/>
              </a:solidFill>
              <a:latin typeface="+mj-lt"/>
            </a:endParaRPr>
          </a:p>
        </p:txBody>
      </p:sp>
      <p:pic>
        <p:nvPicPr>
          <p:cNvPr id="4" name="Picture 3" descr="Graphical user interface, text, application, email&#10;&#10;Description automatically generated">
            <a:extLst>
              <a:ext uri="{FF2B5EF4-FFF2-40B4-BE49-F238E27FC236}">
                <a16:creationId xmlns:a16="http://schemas.microsoft.com/office/drawing/2014/main" id="{14929E97-CF3D-4043-AB77-ECDBA388871D}"/>
              </a:ext>
            </a:extLst>
          </p:cNvPr>
          <p:cNvPicPr>
            <a:picLocks noChangeAspect="1"/>
          </p:cNvPicPr>
          <p:nvPr/>
        </p:nvPicPr>
        <p:blipFill>
          <a:blip r:embed="rId5"/>
          <a:srcRect r="1723" b="-218"/>
          <a:stretch>
            <a:fillRect/>
          </a:stretch>
        </p:blipFill>
        <p:spPr>
          <a:xfrm>
            <a:off x="279042" y="1858528"/>
            <a:ext cx="11640321" cy="4935099"/>
          </a:xfrm>
          <a:prstGeom prst="rect">
            <a:avLst/>
          </a:prstGeom>
        </p:spPr>
      </p:pic>
      <p:sp>
        <p:nvSpPr>
          <p:cNvPr id="8" name="TextBox 7">
            <a:extLst>
              <a:ext uri="{FF2B5EF4-FFF2-40B4-BE49-F238E27FC236}">
                <a16:creationId xmlns:a16="http://schemas.microsoft.com/office/drawing/2014/main" id="{C85E1961-C831-9247-B44F-22D69EF9864C}"/>
              </a:ext>
            </a:extLst>
          </p:cNvPr>
          <p:cNvSpPr txBox="1"/>
          <p:nvPr/>
        </p:nvSpPr>
        <p:spPr>
          <a:xfrm>
            <a:off x="1018380" y="6072188"/>
            <a:ext cx="9917844" cy="584775"/>
          </a:xfrm>
          <a:prstGeom prst="rect">
            <a:avLst/>
          </a:prstGeom>
          <a:noFill/>
        </p:spPr>
        <p:txBody>
          <a:bodyPr wrap="square" rtlCol="0">
            <a:spAutoFit/>
          </a:bodyPr>
          <a:lstStyle/>
          <a:p>
            <a:pPr algn="ctr"/>
            <a:r>
              <a:rPr lang="en-US" sz="3200" b="1">
                <a:solidFill>
                  <a:srgbClr val="3F84B5"/>
                </a:solidFill>
                <a:hlinkClick r:id="rId6">
                  <a:extLst>
                    <a:ext uri="{A12FA001-AC4F-418D-AE19-62706E023703}">
                      <ahyp:hlinkClr xmlns:ahyp="http://schemas.microsoft.com/office/drawing/2018/hyperlinkcolor" val="tx"/>
                    </a:ext>
                  </a:extLst>
                </a:hlinkClick>
              </a:rPr>
              <a:t>www.ffsp-aod.com.au</a:t>
            </a:r>
            <a:r>
              <a:rPr lang="en-US" sz="3200" b="1">
                <a:solidFill>
                  <a:srgbClr val="3F84B5"/>
                </a:solidFill>
              </a:rPr>
              <a:t> </a:t>
            </a:r>
          </a:p>
        </p:txBody>
      </p:sp>
    </p:spTree>
    <p:extLst>
      <p:ext uri="{BB962C8B-B14F-4D97-AF65-F5344CB8AC3E}">
        <p14:creationId xmlns:p14="http://schemas.microsoft.com/office/powerpoint/2010/main" val="1972448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018380" y="227456"/>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1378478" y="667485"/>
            <a:ext cx="8984550" cy="1046440"/>
          </a:xfrm>
          <a:prstGeom prst="rect">
            <a:avLst/>
          </a:prstGeom>
          <a:noFill/>
        </p:spPr>
        <p:txBody>
          <a:bodyPr wrap="square" lIns="91440" tIns="45720" rIns="91440" bIns="45720" rtlCol="0" anchor="t">
            <a:spAutoFit/>
          </a:bodyPr>
          <a:lstStyle/>
          <a:p>
            <a:pPr algn="ctr"/>
            <a:r>
              <a:rPr lang="en-US" sz="5000">
                <a:solidFill>
                  <a:srgbClr val="50C0D8"/>
                </a:solidFill>
                <a:latin typeface="Century Gothic"/>
              </a:rPr>
              <a:t>Helpful Activities</a:t>
            </a:r>
            <a:endParaRPr lang="en-US" sz="1200">
              <a:solidFill>
                <a:srgbClr val="50C0D8"/>
              </a:solidFill>
              <a:latin typeface="Century Gothic"/>
              <a:ea typeface="Calibri Light"/>
              <a:cs typeface="Calibri Light"/>
            </a:endParaRPr>
          </a:p>
          <a:p>
            <a:pPr algn="ctr"/>
            <a:endParaRPr lang="en-US" sz="1200">
              <a:solidFill>
                <a:schemeClr val="accent1"/>
              </a:solidFill>
              <a:latin typeface="+mj-lt"/>
            </a:endParaRPr>
          </a:p>
        </p:txBody>
      </p:sp>
      <p:pic>
        <p:nvPicPr>
          <p:cNvPr id="3" name="Picture 2" descr="Graphical user interface, application&#10;&#10;Description automatically generated">
            <a:extLst>
              <a:ext uri="{FF2B5EF4-FFF2-40B4-BE49-F238E27FC236}">
                <a16:creationId xmlns:a16="http://schemas.microsoft.com/office/drawing/2014/main" id="{A8003A01-844B-7146-8F01-8280F9520DCD}"/>
              </a:ext>
            </a:extLst>
          </p:cNvPr>
          <p:cNvPicPr>
            <a:picLocks noChangeAspect="1"/>
          </p:cNvPicPr>
          <p:nvPr/>
        </p:nvPicPr>
        <p:blipFill rotWithShape="1">
          <a:blip r:embed="rId5"/>
          <a:srcRect t="5432"/>
          <a:stretch/>
        </p:blipFill>
        <p:spPr>
          <a:xfrm>
            <a:off x="0" y="1517903"/>
            <a:ext cx="12192000" cy="4589479"/>
          </a:xfrm>
          <a:prstGeom prst="rect">
            <a:avLst/>
          </a:prstGeom>
        </p:spPr>
      </p:pic>
      <p:sp>
        <p:nvSpPr>
          <p:cNvPr id="8" name="TextBox 7">
            <a:extLst>
              <a:ext uri="{FF2B5EF4-FFF2-40B4-BE49-F238E27FC236}">
                <a16:creationId xmlns:a16="http://schemas.microsoft.com/office/drawing/2014/main" id="{5BA71578-5B99-9748-B411-D808DF4CB422}"/>
              </a:ext>
            </a:extLst>
          </p:cNvPr>
          <p:cNvSpPr txBox="1"/>
          <p:nvPr/>
        </p:nvSpPr>
        <p:spPr>
          <a:xfrm>
            <a:off x="1018380" y="6072188"/>
            <a:ext cx="9917844" cy="584775"/>
          </a:xfrm>
          <a:prstGeom prst="rect">
            <a:avLst/>
          </a:prstGeom>
          <a:noFill/>
        </p:spPr>
        <p:txBody>
          <a:bodyPr wrap="square" rtlCol="0">
            <a:spAutoFit/>
          </a:bodyPr>
          <a:lstStyle/>
          <a:p>
            <a:pPr algn="ctr"/>
            <a:r>
              <a:rPr lang="en-US" sz="3200" b="1">
                <a:solidFill>
                  <a:srgbClr val="3F84B5"/>
                </a:solidFill>
                <a:hlinkClick r:id="rId6">
                  <a:extLst>
                    <a:ext uri="{A12FA001-AC4F-418D-AE19-62706E023703}">
                      <ahyp:hlinkClr xmlns:ahyp="http://schemas.microsoft.com/office/drawing/2018/hyperlinkcolor" val="tx"/>
                    </a:ext>
                  </a:extLst>
                </a:hlinkClick>
              </a:rPr>
              <a:t>www.ffsp-aod.com.au</a:t>
            </a:r>
            <a:r>
              <a:rPr lang="en-US" sz="3200" b="1">
                <a:solidFill>
                  <a:srgbClr val="3F84B5"/>
                </a:solidFill>
              </a:rPr>
              <a:t> </a:t>
            </a:r>
          </a:p>
        </p:txBody>
      </p:sp>
    </p:spTree>
    <p:extLst>
      <p:ext uri="{BB962C8B-B14F-4D97-AF65-F5344CB8AC3E}">
        <p14:creationId xmlns:p14="http://schemas.microsoft.com/office/powerpoint/2010/main" val="4292898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7DE881-1B6E-7445-AFBA-A9CB10747221}"/>
              </a:ext>
            </a:extLst>
          </p:cNvPr>
          <p:cNvSpPr txBox="1"/>
          <p:nvPr/>
        </p:nvSpPr>
        <p:spPr>
          <a:xfrm>
            <a:off x="3035808" y="2151727"/>
            <a:ext cx="7863840" cy="2554545"/>
          </a:xfrm>
          <a:prstGeom prst="rect">
            <a:avLst/>
          </a:prstGeom>
          <a:noFill/>
        </p:spPr>
        <p:txBody>
          <a:bodyPr wrap="square" rtlCol="0">
            <a:spAutoFit/>
          </a:bodyPr>
          <a:lstStyle/>
          <a:p>
            <a:pPr algn="ctr"/>
            <a:r>
              <a:rPr lang="en-AU" sz="3200" b="1" i="1"/>
              <a:t>“I would love to have more access to information and support services that can assist me with dealing with my partner’s drug use”</a:t>
            </a:r>
            <a:endParaRPr lang="en-AU" sz="3200" b="1"/>
          </a:p>
          <a:p>
            <a:pPr algn="ctr"/>
            <a:endParaRPr lang="en-US" sz="3200" b="1"/>
          </a:p>
        </p:txBody>
      </p:sp>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018380" y="227456"/>
            <a:ext cx="1230313" cy="131940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A8003A01-844B-7146-8F01-8280F9520DCD}"/>
              </a:ext>
            </a:extLst>
          </p:cNvPr>
          <p:cNvPicPr>
            <a:picLocks noChangeAspect="1"/>
          </p:cNvPicPr>
          <p:nvPr/>
        </p:nvPicPr>
        <p:blipFill rotWithShape="1">
          <a:blip r:embed="rId5"/>
          <a:srcRect l="65926" t="38161" r="17424" b="9459"/>
          <a:stretch/>
        </p:blipFill>
        <p:spPr>
          <a:xfrm>
            <a:off x="384048" y="2011680"/>
            <a:ext cx="2029968" cy="254203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7C3488C5-AAE1-AF4F-9F17-7661BE875923}"/>
              </a:ext>
            </a:extLst>
          </p:cNvPr>
          <p:cNvPicPr>
            <a:picLocks noChangeAspect="1"/>
          </p:cNvPicPr>
          <p:nvPr/>
        </p:nvPicPr>
        <p:blipFill>
          <a:blip r:embed="rId6"/>
          <a:stretch>
            <a:fillRect/>
          </a:stretch>
        </p:blipFill>
        <p:spPr>
          <a:xfrm>
            <a:off x="0" y="1368528"/>
            <a:ext cx="12192000" cy="5615173"/>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E5A9F067-1DC4-B849-B678-9122F500D567}"/>
              </a:ext>
            </a:extLst>
          </p:cNvPr>
          <p:cNvPicPr>
            <a:picLocks noChangeAspect="1"/>
          </p:cNvPicPr>
          <p:nvPr/>
        </p:nvPicPr>
        <p:blipFill>
          <a:blip r:embed="rId7"/>
          <a:stretch>
            <a:fillRect/>
          </a:stretch>
        </p:blipFill>
        <p:spPr>
          <a:xfrm>
            <a:off x="0" y="1371519"/>
            <a:ext cx="12192000" cy="6648042"/>
          </a:xfrm>
          <a:prstGeom prst="rect">
            <a:avLst/>
          </a:prstGeom>
        </p:spPr>
      </p:pic>
      <p:sp>
        <p:nvSpPr>
          <p:cNvPr id="4" name="TextBox 3">
            <a:extLst>
              <a:ext uri="{FF2B5EF4-FFF2-40B4-BE49-F238E27FC236}">
                <a16:creationId xmlns:a16="http://schemas.microsoft.com/office/drawing/2014/main" id="{100A5CB4-5E9A-B5E8-E5C2-66C169474504}"/>
              </a:ext>
            </a:extLst>
          </p:cNvPr>
          <p:cNvSpPr txBox="1"/>
          <p:nvPr/>
        </p:nvSpPr>
        <p:spPr>
          <a:xfrm>
            <a:off x="1378478" y="667485"/>
            <a:ext cx="8984550" cy="1046440"/>
          </a:xfrm>
          <a:prstGeom prst="rect">
            <a:avLst/>
          </a:prstGeom>
          <a:noFill/>
        </p:spPr>
        <p:txBody>
          <a:bodyPr wrap="square" lIns="91440" tIns="45720" rIns="91440" bIns="45720" rtlCol="0" anchor="t">
            <a:spAutoFit/>
          </a:bodyPr>
          <a:lstStyle/>
          <a:p>
            <a:pPr algn="ctr"/>
            <a:r>
              <a:rPr lang="en-US" sz="5000">
                <a:solidFill>
                  <a:srgbClr val="50C0D8"/>
                </a:solidFill>
                <a:latin typeface="Century Gothic"/>
              </a:rPr>
              <a:t>Helpful Activities</a:t>
            </a:r>
            <a:endParaRPr lang="en-US" sz="1200">
              <a:solidFill>
                <a:srgbClr val="50C0D8"/>
              </a:solidFill>
              <a:latin typeface="Century Gothic"/>
              <a:ea typeface="Calibri Light"/>
              <a:cs typeface="Calibri Light"/>
            </a:endParaRPr>
          </a:p>
          <a:p>
            <a:pPr algn="ctr"/>
            <a:endParaRPr lang="en-US" sz="1200">
              <a:solidFill>
                <a:schemeClr val="accent1"/>
              </a:solidFill>
              <a:latin typeface="+mj-lt"/>
            </a:endParaRPr>
          </a:p>
        </p:txBody>
      </p:sp>
    </p:spTree>
    <p:extLst>
      <p:ext uri="{BB962C8B-B14F-4D97-AF65-F5344CB8AC3E}">
        <p14:creationId xmlns:p14="http://schemas.microsoft.com/office/powerpoint/2010/main" val="63545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018380" y="227456"/>
            <a:ext cx="1230313" cy="1319409"/>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2418748" y="672085"/>
            <a:ext cx="7066944" cy="1263303"/>
          </a:xfrm>
          <a:prstGeom prst="rect">
            <a:avLst/>
          </a:prstGeom>
          <a:noFill/>
        </p:spPr>
        <p:txBody>
          <a:bodyPr wrap="square" lIns="91440" tIns="45720" rIns="91440" bIns="45720" rtlCol="0" anchor="t">
            <a:spAutoFit/>
          </a:bodyPr>
          <a:lstStyle/>
          <a:p>
            <a:pPr algn="ctr"/>
            <a:r>
              <a:rPr lang="en-US" sz="5000">
                <a:solidFill>
                  <a:srgbClr val="50C0D8"/>
                </a:solidFill>
                <a:latin typeface="Century Gothic"/>
              </a:rPr>
              <a:t>FFSP	-	Real Stories </a:t>
            </a:r>
            <a:endParaRPr lang="en-US" sz="5000">
              <a:solidFill>
                <a:srgbClr val="50C0D8"/>
              </a:solidFill>
              <a:latin typeface="Century Gothic"/>
              <a:ea typeface="Calibri Light"/>
              <a:cs typeface="Calibri Light"/>
            </a:endParaRPr>
          </a:p>
          <a:p>
            <a:pPr algn="ctr"/>
            <a:endParaRPr lang="en-US" sz="1200">
              <a:solidFill>
                <a:schemeClr val="bg1"/>
              </a:solidFill>
              <a:latin typeface="+mj-lt"/>
            </a:endParaRPr>
          </a:p>
          <a:p>
            <a:pPr algn="ctr"/>
            <a:endParaRPr lang="en-US" sz="1200">
              <a:solidFill>
                <a:schemeClr val="accent1"/>
              </a:solidFill>
              <a:latin typeface="+mj-lt"/>
            </a:endParaRPr>
          </a:p>
        </p:txBody>
      </p:sp>
      <p:pic>
        <p:nvPicPr>
          <p:cNvPr id="3" name="Picture 2">
            <a:extLst>
              <a:ext uri="{FF2B5EF4-FFF2-40B4-BE49-F238E27FC236}">
                <a16:creationId xmlns:a16="http://schemas.microsoft.com/office/drawing/2014/main" id="{F7BE2349-0CFC-EC4B-A697-63CA93C479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01" b="94574" l="9903" r="97864">
                        <a14:foregroundMark x1="27767" y1="16796" x2="27767" y2="16796"/>
                        <a14:foregroundMark x1="16311" y1="9561" x2="16311" y2="9561"/>
                        <a14:foregroundMark x1="33786" y1="14470" x2="33786" y2="14470"/>
                        <a14:foregroundMark x1="12816" y1="81654" x2="12816" y2="81654"/>
                        <a14:foregroundMark x1="18252" y1="85013" x2="49515" y2="85530"/>
                        <a14:foregroundMark x1="49515" y1="85530" x2="56699" y2="82687"/>
                        <a14:foregroundMark x1="15534" y1="17054" x2="12427" y2="8010"/>
                        <a14:foregroundMark x1="12427" y1="8010" x2="19417" y2="3101"/>
                        <a14:foregroundMark x1="19417" y1="3101" x2="19417" y2="14212"/>
                        <a14:foregroundMark x1="19417" y1="14212" x2="14757" y2="18088"/>
                        <a14:foregroundMark x1="86408" y1="12145" x2="93786" y2="13695"/>
                        <a14:foregroundMark x1="93786" y1="13695" x2="97282" y2="28682"/>
                        <a14:foregroundMark x1="97282" y1="28682" x2="94175" y2="68734"/>
                        <a14:foregroundMark x1="94175" y1="68734" x2="88738" y2="79328"/>
                        <a14:foregroundMark x1="88738" y1="79328" x2="87184" y2="79328"/>
                        <a14:foregroundMark x1="86602" y1="90698" x2="93010" y2="83979"/>
                        <a14:foregroundMark x1="93010" y1="83979" x2="93592" y2="93540"/>
                        <a14:foregroundMark x1="93592" y1="93540" x2="86214" y2="91731"/>
                        <a14:foregroundMark x1="86214" y1="91731" x2="86214" y2="89406"/>
                        <a14:foregroundMark x1="86602" y1="94315" x2="93204" y2="94832"/>
                        <a14:foregroundMark x1="94369" y1="91990" x2="97864" y2="75711"/>
                        <a14:foregroundMark x1="13398" y1="11628" x2="15922" y2="3618"/>
                      </a14:backgroundRemoval>
                    </a14:imgEffect>
                  </a14:imgLayer>
                </a14:imgProps>
              </a:ext>
            </a:extLst>
          </a:blip>
          <a:stretch>
            <a:fillRect/>
          </a:stretch>
        </p:blipFill>
        <p:spPr>
          <a:xfrm>
            <a:off x="266262" y="1300085"/>
            <a:ext cx="4303274" cy="3282300"/>
          </a:xfrm>
          <a:prstGeom prst="rect">
            <a:avLst/>
          </a:prstGeom>
        </p:spPr>
      </p:pic>
      <p:pic>
        <p:nvPicPr>
          <p:cNvPr id="5" name="Picture 4">
            <a:extLst>
              <a:ext uri="{FF2B5EF4-FFF2-40B4-BE49-F238E27FC236}">
                <a16:creationId xmlns:a16="http://schemas.microsoft.com/office/drawing/2014/main" id="{FF956D42-0804-5E45-AB2F-9EB0F1FD3CC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933800" y="4814763"/>
            <a:ext cx="4082257" cy="1268157"/>
          </a:xfrm>
          <a:prstGeom prst="rect">
            <a:avLst/>
          </a:prstGeom>
        </p:spPr>
      </p:pic>
      <p:sp>
        <p:nvSpPr>
          <p:cNvPr id="10" name="TextBox 9">
            <a:extLst>
              <a:ext uri="{FF2B5EF4-FFF2-40B4-BE49-F238E27FC236}">
                <a16:creationId xmlns:a16="http://schemas.microsoft.com/office/drawing/2014/main" id="{EEB180C7-8E44-EF47-9B43-E90375FE5921}"/>
              </a:ext>
            </a:extLst>
          </p:cNvPr>
          <p:cNvSpPr txBox="1"/>
          <p:nvPr/>
        </p:nvSpPr>
        <p:spPr>
          <a:xfrm>
            <a:off x="8922214" y="1710877"/>
            <a:ext cx="3095956" cy="3477875"/>
          </a:xfrm>
          <a:prstGeom prst="rect">
            <a:avLst/>
          </a:prstGeom>
          <a:noFill/>
          <a:ln>
            <a:noFill/>
          </a:ln>
          <a:effectLst/>
        </p:spPr>
        <p:txBody>
          <a:bodyPr wrap="square" lIns="91440" tIns="45720" rIns="91440" bIns="45720" rtlCol="0" anchor="t">
            <a:spAutoFit/>
          </a:bodyPr>
          <a:lstStyle/>
          <a:p>
            <a:pPr marL="457200" indent="-457200">
              <a:buFont typeface="Arial" panose="020B0604020202020204" pitchFamily="34" charset="0"/>
              <a:buChar char="•"/>
            </a:pPr>
            <a:r>
              <a:rPr lang="en-US" sz="2400">
                <a:latin typeface="Century Gothic"/>
              </a:rPr>
              <a:t>Quotes interviews with family and friends</a:t>
            </a:r>
          </a:p>
          <a:p>
            <a:pPr marL="457200" indent="-457200">
              <a:buFont typeface="Arial" panose="020B0604020202020204" pitchFamily="34" charset="0"/>
              <a:buChar char="•"/>
            </a:pPr>
            <a:endParaRPr lang="en-US" sz="2400">
              <a:latin typeface="Century Gothic"/>
            </a:endParaRPr>
          </a:p>
          <a:p>
            <a:pPr marL="457200" indent="-457200">
              <a:buFont typeface="Arial" panose="020B0604020202020204" pitchFamily="34" charset="0"/>
              <a:buChar char="•"/>
            </a:pPr>
            <a:r>
              <a:rPr lang="en-US" sz="2400">
                <a:latin typeface="Century Gothic"/>
              </a:rPr>
              <a:t>Opportunity to share their own story</a:t>
            </a:r>
          </a:p>
          <a:p>
            <a:pPr marL="342900" indent="-342900" algn="ctr">
              <a:buFont typeface="Arial" panose="020B0604020202020204" pitchFamily="34" charset="0"/>
              <a:buChar char="•"/>
            </a:pPr>
            <a:endParaRPr lang="en-US" sz="2000"/>
          </a:p>
        </p:txBody>
      </p:sp>
      <p:pic>
        <p:nvPicPr>
          <p:cNvPr id="12" name="Picture 11" descr="Graphical user interface, text, application&#10;&#10;Description automatically generated">
            <a:extLst>
              <a:ext uri="{FF2B5EF4-FFF2-40B4-BE49-F238E27FC236}">
                <a16:creationId xmlns:a16="http://schemas.microsoft.com/office/drawing/2014/main" id="{6D7AAA86-0837-A24A-8DB2-FB780429531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707" b="96570" l="2654" r="95117">
                        <a14:foregroundMark x1="5202" y1="29815" x2="5202" y2="29815"/>
                        <a14:foregroundMark x1="5839" y1="14512" x2="5839" y2="14512"/>
                        <a14:foregroundMark x1="7856" y1="17414" x2="8280" y2="17678"/>
                        <a14:foregroundMark x1="4883" y1="23219" x2="5414" y2="41161"/>
                        <a14:foregroundMark x1="5414" y1="41161" x2="7006" y2="42216"/>
                        <a14:foregroundMark x1="2866" y1="34037" x2="2654" y2="16359"/>
                        <a14:foregroundMark x1="2654" y1="16359" x2="5308" y2="20317"/>
                        <a14:foregroundMark x1="5520" y1="21108" x2="4989" y2="18997"/>
                        <a14:foregroundMark x1="8917" y1="17678" x2="7219" y2="20053"/>
                        <a14:foregroundMark x1="10297" y1="18997" x2="4565" y2="17414"/>
                        <a14:foregroundMark x1="4989" y1="14248" x2="7962" y2="17678"/>
                        <a14:foregroundMark x1="8493" y1="16623" x2="6900" y2="12665"/>
                        <a14:foregroundMark x1="8917" y1="15303" x2="5202" y2="11082"/>
                        <a14:foregroundMark x1="94161" y1="84169" x2="95860" y2="58839"/>
                        <a14:foregroundMark x1="95860" y1="58839" x2="93524" y2="30079"/>
                        <a14:foregroundMark x1="93524" y1="30079" x2="88004" y2="17414"/>
                        <a14:foregroundMark x1="88004" y1="17414" x2="92251" y2="75462"/>
                        <a14:foregroundMark x1="92251" y1="75462" x2="94055" y2="81003"/>
                        <a14:foregroundMark x1="91826" y1="86807" x2="93100" y2="89446"/>
                        <a14:foregroundMark x1="92781" y1="96570" x2="92463" y2="94987"/>
                        <a14:foregroundMark x1="92569" y1="93668" x2="92569" y2="93668"/>
                        <a14:foregroundMark x1="94055" y1="91821" x2="94055" y2="91821"/>
                        <a14:foregroundMark x1="93418" y1="96570" x2="93418" y2="96570"/>
                        <a14:foregroundMark x1="94055" y1="94195" x2="94055" y2="94195"/>
                        <a14:foregroundMark x1="95117" y1="93140" x2="95117" y2="93140"/>
                        <a14:foregroundMark x1="6688" y1="8707" x2="6688" y2="8707"/>
                      </a14:backgroundRemoval>
                    </a14:imgEffect>
                  </a14:imgLayer>
                </a14:imgProps>
              </a:ext>
            </a:extLst>
          </a:blip>
          <a:stretch>
            <a:fillRect/>
          </a:stretch>
        </p:blipFill>
        <p:spPr>
          <a:xfrm>
            <a:off x="1018380" y="4204206"/>
            <a:ext cx="6731781" cy="2708434"/>
          </a:xfrm>
          <a:prstGeom prst="rect">
            <a:avLst/>
          </a:prstGeom>
        </p:spPr>
      </p:pic>
      <p:pic>
        <p:nvPicPr>
          <p:cNvPr id="17" name="Picture 16" descr="Graphical user interface, text, application, chat or text message&#10;&#10;Description automatically generated">
            <a:extLst>
              <a:ext uri="{FF2B5EF4-FFF2-40B4-BE49-F238E27FC236}">
                <a16:creationId xmlns:a16="http://schemas.microsoft.com/office/drawing/2014/main" id="{425EBE34-EA30-844C-B7C2-147010049D1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082" b="93135" l="3125" r="96023">
                        <a14:foregroundMark x1="14631" y1="17625" x2="14773" y2="9276"/>
                        <a14:foregroundMark x1="14773" y1="9276" x2="6960" y2="8163"/>
                        <a14:foregroundMark x1="6960" y1="8163" x2="5540" y2="15584"/>
                        <a14:foregroundMark x1="5540" y1="15584" x2="11932" y2="19109"/>
                        <a14:foregroundMark x1="11932" y1="19109" x2="15341" y2="17811"/>
                        <a14:foregroundMark x1="3835" y1="23191" x2="3409" y2="15955"/>
                        <a14:foregroundMark x1="3409" y1="15955" x2="6392" y2="15028"/>
                        <a14:foregroundMark x1="10085" y1="4267" x2="12784" y2="9276"/>
                        <a14:foregroundMark x1="91051" y1="81447" x2="94176" y2="75139"/>
                        <a14:foregroundMark x1="94176" y1="75139" x2="91903" y2="17254"/>
                        <a14:foregroundMark x1="91903" y1="17254" x2="88920" y2="15584"/>
                        <a14:foregroundMark x1="88494" y1="89610" x2="83097" y2="88126"/>
                        <a14:foregroundMark x1="83097" y1="88126" x2="84943" y2="77365"/>
                        <a14:foregroundMark x1="84943" y1="77365" x2="90767" y2="76252"/>
                        <a14:foregroundMark x1="90767" y1="76252" x2="91477" y2="84230"/>
                        <a14:foregroundMark x1="91477" y1="84230" x2="88352" y2="88868"/>
                        <a14:foregroundMark x1="92330" y1="84230" x2="96023" y2="76994"/>
                        <a14:foregroundMark x1="96023" y1="76994" x2="95881" y2="64564"/>
                        <a14:foregroundMark x1="91619" y1="90167" x2="85795" y2="93135"/>
                        <a14:foregroundMark x1="85795" y1="93135" x2="81676" y2="88868"/>
                      </a14:backgroundRemoval>
                    </a14:imgEffect>
                  </a14:imgLayer>
                </a14:imgProps>
              </a:ext>
            </a:extLst>
          </a:blip>
          <a:stretch>
            <a:fillRect/>
          </a:stretch>
        </p:blipFill>
        <p:spPr>
          <a:xfrm>
            <a:off x="4967240" y="1545145"/>
            <a:ext cx="3857194" cy="2953165"/>
          </a:xfrm>
          <a:prstGeom prst="rect">
            <a:avLst/>
          </a:prstGeom>
        </p:spPr>
      </p:pic>
    </p:spTree>
    <p:extLst>
      <p:ext uri="{BB962C8B-B14F-4D97-AF65-F5344CB8AC3E}">
        <p14:creationId xmlns:p14="http://schemas.microsoft.com/office/powerpoint/2010/main" val="2379735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6AEA28-9FF0-4D8A-8BA4-0054DD8EF06C}"/>
              </a:ext>
            </a:extLst>
          </p:cNvPr>
          <p:cNvSpPr txBox="1">
            <a:spLocks/>
          </p:cNvSpPr>
          <p:nvPr/>
        </p:nvSpPr>
        <p:spPr>
          <a:xfrm>
            <a:off x="1893648" y="2295430"/>
            <a:ext cx="8689787" cy="28578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6200" b="0" i="0" u="none" strike="noStrike" kern="1200" cap="none" spc="0" normalizeH="0" baseline="0" noProof="0">
                <a:ln>
                  <a:noFill/>
                </a:ln>
                <a:solidFill>
                  <a:prstClr val="black"/>
                </a:solidFill>
                <a:effectLst/>
                <a:uLnTx/>
                <a:uFillTx/>
                <a:latin typeface="Century Gothic" panose="020B0502020202020204" pitchFamily="34" charset="0"/>
                <a:ea typeface="Times New Roman" panose="02020603050405020304" pitchFamily="18" charset="0"/>
                <a:cs typeface="+mj-cs"/>
              </a:rPr>
              <a:t>Pilot Evaluation</a:t>
            </a:r>
            <a:endParaRPr kumimoji="0" lang="en-AU" sz="62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AU"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rPr>
              <a:t>Presented by Jessica Deng</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AU" sz="2400" b="0" i="0" u="none" strike="noStrike" kern="1200" cap="none" spc="0" normalizeH="0" baseline="0" noProof="0">
              <a:ln>
                <a:noFill/>
              </a:ln>
              <a:solidFill>
                <a:prstClr val="black">
                  <a:alpha val="60000"/>
                </a:prstClr>
              </a:solidFill>
              <a:effectLst/>
              <a:uLnTx/>
              <a:uFillTx/>
              <a:latin typeface="Calibri Light"/>
              <a:ea typeface="Calibri Light"/>
              <a:cs typeface="Calibri Light"/>
            </a:endParaRPr>
          </a:p>
        </p:txBody>
      </p:sp>
      <p:pic>
        <p:nvPicPr>
          <p:cNvPr id="6" name="Picture 5" descr="A picture containing shape&#10;&#10;Description automatically generated">
            <a:extLst>
              <a:ext uri="{FF2B5EF4-FFF2-40B4-BE49-F238E27FC236}">
                <a16:creationId xmlns:a16="http://schemas.microsoft.com/office/drawing/2014/main" id="{89A16796-F019-481F-88B2-1BD04FD5A404}"/>
              </a:ext>
            </a:extLst>
          </p:cNvPr>
          <p:cNvPicPr>
            <a:picLocks noChangeAspect="1"/>
          </p:cNvPicPr>
          <p:nvPr/>
        </p:nvPicPr>
        <p:blipFill>
          <a:blip r:embed="rId3"/>
          <a:stretch>
            <a:fillRect/>
          </a:stretch>
        </p:blipFill>
        <p:spPr>
          <a:xfrm>
            <a:off x="9926141" y="5398282"/>
            <a:ext cx="1314588" cy="1238999"/>
          </a:xfrm>
          <a:prstGeom prst="rect">
            <a:avLst/>
          </a:prstGeom>
        </p:spPr>
      </p:pic>
      <p:pic>
        <p:nvPicPr>
          <p:cNvPr id="7" name="Picture 6">
            <a:extLst>
              <a:ext uri="{FF2B5EF4-FFF2-40B4-BE49-F238E27FC236}">
                <a16:creationId xmlns:a16="http://schemas.microsoft.com/office/drawing/2014/main" id="{FB7B1295-511C-471F-A0BF-7937FA86410A}"/>
              </a:ext>
            </a:extLst>
          </p:cNvPr>
          <p:cNvPicPr>
            <a:picLocks noChangeAspect="1"/>
          </p:cNvPicPr>
          <p:nvPr/>
        </p:nvPicPr>
        <p:blipFill>
          <a:blip r:embed="rId4"/>
          <a:stretch>
            <a:fillRect/>
          </a:stretch>
        </p:blipFill>
        <p:spPr>
          <a:xfrm>
            <a:off x="7954612" y="5542407"/>
            <a:ext cx="1343404" cy="109487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B2607F67-E81F-4460-8758-34C3254F2259}"/>
              </a:ext>
            </a:extLst>
          </p:cNvPr>
          <p:cNvPicPr>
            <a:picLocks noChangeAspect="1"/>
          </p:cNvPicPr>
          <p:nvPr/>
        </p:nvPicPr>
        <p:blipFill>
          <a:blip r:embed="rId5"/>
          <a:stretch>
            <a:fillRect/>
          </a:stretch>
        </p:blipFill>
        <p:spPr>
          <a:xfrm>
            <a:off x="5158652" y="5709127"/>
            <a:ext cx="2100232" cy="897849"/>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E4A2394C-B8C4-412F-9332-C80E09DE8E1C}"/>
              </a:ext>
            </a:extLst>
          </p:cNvPr>
          <p:cNvPicPr>
            <a:picLocks noChangeAspect="1"/>
          </p:cNvPicPr>
          <p:nvPr/>
        </p:nvPicPr>
        <p:blipFill>
          <a:blip r:embed="rId6"/>
          <a:stretch>
            <a:fillRect/>
          </a:stretch>
        </p:blipFill>
        <p:spPr>
          <a:xfrm>
            <a:off x="4947462" y="311972"/>
            <a:ext cx="2297076" cy="2297076"/>
          </a:xfrm>
          <a:prstGeom prst="rect">
            <a:avLst/>
          </a:prstGeom>
        </p:spPr>
      </p:pic>
      <p:pic>
        <p:nvPicPr>
          <p:cNvPr id="10" name="Graphic 9" descr="An organic corner shape">
            <a:extLst>
              <a:ext uri="{FF2B5EF4-FFF2-40B4-BE49-F238E27FC236}">
                <a16:creationId xmlns:a16="http://schemas.microsoft.com/office/drawing/2014/main" id="{159BDFD3-19B8-4986-8153-0620D888BB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940312"/>
            <a:ext cx="4917688" cy="4917688"/>
          </a:xfrm>
          <a:prstGeom prst="rect">
            <a:avLst/>
          </a:prstGeom>
        </p:spPr>
      </p:pic>
      <p:pic>
        <p:nvPicPr>
          <p:cNvPr id="11" name="Graphic 10" descr="An organic corner shape">
            <a:extLst>
              <a:ext uri="{FF2B5EF4-FFF2-40B4-BE49-F238E27FC236}">
                <a16:creationId xmlns:a16="http://schemas.microsoft.com/office/drawing/2014/main" id="{329FCE71-CF92-424C-90A0-03C6A8B817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9566" y="6693"/>
            <a:ext cx="5702434" cy="5702434"/>
          </a:xfrm>
          <a:prstGeom prst="rect">
            <a:avLst/>
          </a:prstGeom>
        </p:spPr>
      </p:pic>
      <p:pic>
        <p:nvPicPr>
          <p:cNvPr id="12" name="Picture 11" descr="A qr code on a white background&#10;&#10;AI-generated content may be incorrect.">
            <a:extLst>
              <a:ext uri="{FF2B5EF4-FFF2-40B4-BE49-F238E27FC236}">
                <a16:creationId xmlns:a16="http://schemas.microsoft.com/office/drawing/2014/main" id="{75354E7A-8B01-7761-202E-ADD562EA2DA6}"/>
              </a:ext>
            </a:extLst>
          </p:cNvPr>
          <p:cNvPicPr>
            <a:picLocks noChangeAspect="1"/>
          </p:cNvPicPr>
          <p:nvPr/>
        </p:nvPicPr>
        <p:blipFill>
          <a:blip r:embed="rId11"/>
          <a:srcRect t="5877" r="-1031" b="2358"/>
          <a:stretch>
            <a:fillRect/>
          </a:stretch>
        </p:blipFill>
        <p:spPr>
          <a:xfrm>
            <a:off x="10400274" y="309320"/>
            <a:ext cx="1440122" cy="1405358"/>
          </a:xfrm>
          <a:prstGeom prst="rect">
            <a:avLst/>
          </a:prstGeom>
        </p:spPr>
      </p:pic>
    </p:spTree>
    <p:extLst>
      <p:ext uri="{BB962C8B-B14F-4D97-AF65-F5344CB8AC3E}">
        <p14:creationId xmlns:p14="http://schemas.microsoft.com/office/powerpoint/2010/main" val="624708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looking at a computer&#10;&#10;Description automatically generated">
            <a:extLst>
              <a:ext uri="{FF2B5EF4-FFF2-40B4-BE49-F238E27FC236}">
                <a16:creationId xmlns:a16="http://schemas.microsoft.com/office/drawing/2014/main" id="{B8C0DEE2-C81F-9F6C-9E97-BCCFDE7CD94A}"/>
              </a:ext>
            </a:extLst>
          </p:cNvPr>
          <p:cNvPicPr>
            <a:picLocks noChangeAspect="1"/>
          </p:cNvPicPr>
          <p:nvPr/>
        </p:nvPicPr>
        <p:blipFill>
          <a:blip r:embed="rId3">
            <a:extLst>
              <a:ext uri="{28A0092B-C50C-407E-A947-70E740481C1C}">
                <a14:useLocalDpi xmlns:a14="http://schemas.microsoft.com/office/drawing/2010/main" val="0"/>
              </a:ext>
            </a:extLst>
          </a:blip>
          <a:srcRect l="6236"/>
          <a:stretch/>
        </p:blipFill>
        <p:spPr>
          <a:xfrm>
            <a:off x="6579650" y="1923834"/>
            <a:ext cx="5081337" cy="3603831"/>
          </a:xfrm>
          <a:prstGeom prst="rect">
            <a:avLst/>
          </a:prstGeom>
        </p:spPr>
      </p:pic>
      <p:sp>
        <p:nvSpPr>
          <p:cNvPr id="12" name="Title 1">
            <a:extLst>
              <a:ext uri="{FF2B5EF4-FFF2-40B4-BE49-F238E27FC236}">
                <a16:creationId xmlns:a16="http://schemas.microsoft.com/office/drawing/2014/main" id="{02B69639-CFC1-6D53-058B-53E1FF8DB3D6}"/>
              </a:ext>
            </a:extLst>
          </p:cNvPr>
          <p:cNvSpPr>
            <a:spLocks noGrp="1"/>
          </p:cNvSpPr>
          <p:nvPr>
            <p:ph type="title"/>
          </p:nvPr>
        </p:nvSpPr>
        <p:spPr>
          <a:xfrm>
            <a:off x="2013381" y="395179"/>
            <a:ext cx="4905116" cy="1325563"/>
          </a:xfrm>
        </p:spPr>
        <p:txBody>
          <a:bodyPr>
            <a:normAutofit/>
          </a:bodyPr>
          <a:lstStyle/>
          <a:p>
            <a:r>
              <a:rPr lang="en-US">
                <a:solidFill>
                  <a:srgbClr val="50C0D8"/>
                </a:solidFill>
                <a:latin typeface="Century Gothic"/>
              </a:rPr>
              <a:t>Pilot Study</a:t>
            </a:r>
            <a:endParaRPr lang="en-AU">
              <a:solidFill>
                <a:srgbClr val="50C0D8"/>
              </a:solidFill>
              <a:latin typeface="Century Gothic"/>
            </a:endParaRPr>
          </a:p>
        </p:txBody>
      </p:sp>
      <p:sp>
        <p:nvSpPr>
          <p:cNvPr id="3" name="Content Placeholder 2">
            <a:extLst>
              <a:ext uri="{FF2B5EF4-FFF2-40B4-BE49-F238E27FC236}">
                <a16:creationId xmlns:a16="http://schemas.microsoft.com/office/drawing/2014/main" id="{083680CE-5876-4437-8725-48B4139FF3DD}"/>
              </a:ext>
            </a:extLst>
          </p:cNvPr>
          <p:cNvSpPr>
            <a:spLocks noGrp="1"/>
          </p:cNvSpPr>
          <p:nvPr>
            <p:ph idx="1"/>
          </p:nvPr>
        </p:nvSpPr>
        <p:spPr>
          <a:xfrm>
            <a:off x="531013" y="1960370"/>
            <a:ext cx="5680588" cy="3974890"/>
          </a:xfrm>
        </p:spPr>
        <p:txBody>
          <a:bodyPr>
            <a:normAutofit/>
          </a:bodyPr>
          <a:lstStyle/>
          <a:p>
            <a:pPr marL="514350" indent="-514350">
              <a:buFont typeface="+mj-lt"/>
              <a:buAutoNum type="arabicPeriod"/>
            </a:pPr>
            <a:r>
              <a:rPr lang="en-AU">
                <a:latin typeface="Century Gothic" panose="020B0502020202020204" pitchFamily="34" charset="0"/>
              </a:rPr>
              <a:t>Evaluate the usability, acceptability and feasibility of AOD FFSP as an online support intervention for AFFM’s</a:t>
            </a:r>
          </a:p>
          <a:p>
            <a:pPr marL="514350" indent="-514350">
              <a:buFont typeface="+mj-lt"/>
              <a:buAutoNum type="arabicPeriod"/>
            </a:pPr>
            <a:r>
              <a:rPr lang="en-AU">
                <a:latin typeface="Century Gothic" panose="020B0502020202020204" pitchFamily="34" charset="0"/>
              </a:rPr>
              <a:t>Assess AFFM’s experiences of caring for a loved one using AOD across Australia </a:t>
            </a:r>
          </a:p>
          <a:p>
            <a:endParaRPr lang="en-AU" sz="2000"/>
          </a:p>
        </p:txBody>
      </p:sp>
      <p:pic>
        <p:nvPicPr>
          <p:cNvPr id="13" name="Picture 12" descr="A logo of a ship&#10;&#10;Description automatically generated">
            <a:extLst>
              <a:ext uri="{FF2B5EF4-FFF2-40B4-BE49-F238E27FC236}">
                <a16:creationId xmlns:a16="http://schemas.microsoft.com/office/drawing/2014/main" id="{C7455273-A14F-3C20-7F12-ED0D2B5ACF8A}"/>
              </a:ext>
            </a:extLst>
          </p:cNvPr>
          <p:cNvPicPr>
            <a:picLocks noChangeAspect="1"/>
          </p:cNvPicPr>
          <p:nvPr/>
        </p:nvPicPr>
        <p:blipFill rotWithShape="1">
          <a:blip r:embed="rId4">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4" name="Picture 3" descr="A qr code on a white background&#10;&#10;AI-generated content may be incorrect.">
            <a:extLst>
              <a:ext uri="{FF2B5EF4-FFF2-40B4-BE49-F238E27FC236}">
                <a16:creationId xmlns:a16="http://schemas.microsoft.com/office/drawing/2014/main" id="{D49314AD-18E4-AFD5-0242-909AA496A512}"/>
              </a:ext>
            </a:extLst>
          </p:cNvPr>
          <p:cNvPicPr>
            <a:picLocks noChangeAspect="1"/>
          </p:cNvPicPr>
          <p:nvPr/>
        </p:nvPicPr>
        <p:blipFill>
          <a:blip r:embed="rId5"/>
          <a:srcRect t="5877" r="-1031" b="2358"/>
          <a:stretch>
            <a:fillRect/>
          </a:stretch>
        </p:blipFill>
        <p:spPr>
          <a:xfrm>
            <a:off x="10400274" y="309320"/>
            <a:ext cx="1440122" cy="1405358"/>
          </a:xfrm>
          <a:prstGeom prst="rect">
            <a:avLst/>
          </a:prstGeom>
        </p:spPr>
      </p:pic>
    </p:spTree>
    <p:extLst>
      <p:ext uri="{BB962C8B-B14F-4D97-AF65-F5344CB8AC3E}">
        <p14:creationId xmlns:p14="http://schemas.microsoft.com/office/powerpoint/2010/main" val="986980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A7FAE40-0F30-4F04-9E74-8DAD623723C2}"/>
              </a:ext>
            </a:extLst>
          </p:cNvPr>
          <p:cNvSpPr txBox="1">
            <a:spLocks/>
          </p:cNvSpPr>
          <p:nvPr/>
        </p:nvSpPr>
        <p:spPr>
          <a:xfrm>
            <a:off x="302122" y="1899162"/>
            <a:ext cx="8457891" cy="28198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46088" algn="l" defTabSz="914400" rtl="0" eaLnBrk="1" fontAlgn="auto" latinLnBrk="0" hangingPunct="1">
              <a:lnSpc>
                <a:spcPct val="90000"/>
              </a:lnSpc>
              <a:spcBef>
                <a:spcPts val="1000"/>
              </a:spcBef>
              <a:spcAft>
                <a:spcPts val="0"/>
              </a:spcAft>
              <a:buClr>
                <a:srgbClr val="E83040"/>
              </a:buClr>
              <a:buSzPct val="100000"/>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14" descr="Icon&#10;&#10;Description automatically generated">
            <a:extLst>
              <a:ext uri="{FF2B5EF4-FFF2-40B4-BE49-F238E27FC236}">
                <a16:creationId xmlns:a16="http://schemas.microsoft.com/office/drawing/2014/main" id="{35BD45CD-1030-4442-9A58-D3909A6D9181}"/>
              </a:ext>
            </a:extLst>
          </p:cNvPr>
          <p:cNvPicPr>
            <a:picLocks noChangeAspect="1"/>
          </p:cNvPicPr>
          <p:nvPr/>
        </p:nvPicPr>
        <p:blipFill>
          <a:blip r:embed="rId3"/>
          <a:stretch>
            <a:fillRect/>
          </a:stretch>
        </p:blipFill>
        <p:spPr>
          <a:xfrm>
            <a:off x="3157144" y="1968884"/>
            <a:ext cx="2421730" cy="2184683"/>
          </a:xfrm>
          <a:prstGeom prst="rect">
            <a:avLst/>
          </a:prstGeom>
        </p:spPr>
      </p:pic>
      <p:sp>
        <p:nvSpPr>
          <p:cNvPr id="7" name="Rectangle: Rounded Corners 6">
            <a:extLst>
              <a:ext uri="{FF2B5EF4-FFF2-40B4-BE49-F238E27FC236}">
                <a16:creationId xmlns:a16="http://schemas.microsoft.com/office/drawing/2014/main" id="{6D4D1FA5-3484-4A85-B897-DC21D7DB3C84}"/>
              </a:ext>
            </a:extLst>
          </p:cNvPr>
          <p:cNvSpPr/>
          <p:nvPr/>
        </p:nvSpPr>
        <p:spPr>
          <a:xfrm>
            <a:off x="142771" y="2423254"/>
            <a:ext cx="2748017" cy="1282970"/>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Calibri"/>
              </a:rPr>
              <a:t>Baseline Survey</a:t>
            </a:r>
          </a:p>
        </p:txBody>
      </p:sp>
      <p:pic>
        <p:nvPicPr>
          <p:cNvPr id="8" name="Graphic 15" descr="Arrow Right with solid fill">
            <a:extLst>
              <a:ext uri="{FF2B5EF4-FFF2-40B4-BE49-F238E27FC236}">
                <a16:creationId xmlns:a16="http://schemas.microsoft.com/office/drawing/2014/main" id="{A4923C47-99AF-4B56-A177-8450B14BE6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9989" y="2767374"/>
            <a:ext cx="557213" cy="533401"/>
          </a:xfrm>
          <a:prstGeom prst="rect">
            <a:avLst/>
          </a:prstGeom>
        </p:spPr>
      </p:pic>
      <p:sp>
        <p:nvSpPr>
          <p:cNvPr id="9" name="Rectangle: Rounded Corners 8">
            <a:extLst>
              <a:ext uri="{FF2B5EF4-FFF2-40B4-BE49-F238E27FC236}">
                <a16:creationId xmlns:a16="http://schemas.microsoft.com/office/drawing/2014/main" id="{404CB4F7-E5DC-4047-8AF8-B46788D60594}"/>
              </a:ext>
            </a:extLst>
          </p:cNvPr>
          <p:cNvSpPr/>
          <p:nvPr/>
        </p:nvSpPr>
        <p:spPr>
          <a:xfrm>
            <a:off x="5862417" y="2423254"/>
            <a:ext cx="2738724" cy="1282971"/>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Post Program Survey </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Calibri"/>
              </a:rPr>
              <a:t>(10 weeks post baseline)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15" descr="Arrow Right with solid fill">
            <a:extLst>
              <a:ext uri="{FF2B5EF4-FFF2-40B4-BE49-F238E27FC236}">
                <a16:creationId xmlns:a16="http://schemas.microsoft.com/office/drawing/2014/main" id="{B2CF0BDB-C633-4BF9-9D3C-41CC933112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4566" y="2771439"/>
            <a:ext cx="557213" cy="533401"/>
          </a:xfrm>
          <a:prstGeom prst="rect">
            <a:avLst/>
          </a:prstGeom>
        </p:spPr>
      </p:pic>
      <p:sp>
        <p:nvSpPr>
          <p:cNvPr id="11" name="Rectangle: Rounded Corners 10">
            <a:extLst>
              <a:ext uri="{FF2B5EF4-FFF2-40B4-BE49-F238E27FC236}">
                <a16:creationId xmlns:a16="http://schemas.microsoft.com/office/drawing/2014/main" id="{D9F17E43-AAD6-43DD-AD94-29096E0E1817}"/>
              </a:ext>
            </a:extLst>
          </p:cNvPr>
          <p:cNvSpPr/>
          <p:nvPr/>
        </p:nvSpPr>
        <p:spPr>
          <a:xfrm>
            <a:off x="9222594" y="2423255"/>
            <a:ext cx="2748131" cy="1285354"/>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Follow-Up Survey</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Calibri"/>
              </a:rPr>
              <a:t>(14 weeks post baseline)</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5" descr="Arrow Right with solid fill">
            <a:extLst>
              <a:ext uri="{FF2B5EF4-FFF2-40B4-BE49-F238E27FC236}">
                <a16:creationId xmlns:a16="http://schemas.microsoft.com/office/drawing/2014/main" id="{4D1CA50A-CA25-4847-AC0F-20B5C11BA6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7849" y="2768729"/>
            <a:ext cx="557213" cy="533401"/>
          </a:xfrm>
          <a:prstGeom prst="rect">
            <a:avLst/>
          </a:prstGeom>
        </p:spPr>
      </p:pic>
      <p:sp>
        <p:nvSpPr>
          <p:cNvPr id="13" name="Rectangle: Rounded Corners 12">
            <a:extLst>
              <a:ext uri="{FF2B5EF4-FFF2-40B4-BE49-F238E27FC236}">
                <a16:creationId xmlns:a16="http://schemas.microsoft.com/office/drawing/2014/main" id="{E5C94608-1D59-4C72-92F2-01D7DC40251C}"/>
              </a:ext>
            </a:extLst>
          </p:cNvPr>
          <p:cNvSpPr/>
          <p:nvPr/>
        </p:nvSpPr>
        <p:spPr>
          <a:xfrm>
            <a:off x="7398564" y="5181512"/>
            <a:ext cx="3504899" cy="1495249"/>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Optional: An additional in-depth interview with a research team member</a:t>
            </a:r>
          </a:p>
        </p:txBody>
      </p:sp>
      <p:sp>
        <p:nvSpPr>
          <p:cNvPr id="14" name="TextBox 13">
            <a:extLst>
              <a:ext uri="{FF2B5EF4-FFF2-40B4-BE49-F238E27FC236}">
                <a16:creationId xmlns:a16="http://schemas.microsoft.com/office/drawing/2014/main" id="{DEAB587C-24F0-48EB-98D1-E81001B59FCD}"/>
              </a:ext>
            </a:extLst>
          </p:cNvPr>
          <p:cNvSpPr txBox="1"/>
          <p:nvPr/>
        </p:nvSpPr>
        <p:spPr>
          <a:xfrm>
            <a:off x="8919364" y="4423173"/>
            <a:ext cx="6252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5" name="Rectangle: Rounded Corners 14">
            <a:extLst>
              <a:ext uri="{FF2B5EF4-FFF2-40B4-BE49-F238E27FC236}">
                <a16:creationId xmlns:a16="http://schemas.microsoft.com/office/drawing/2014/main" id="{A4839793-3CE0-4681-B3B5-6186CEB6DD3B}"/>
              </a:ext>
            </a:extLst>
          </p:cNvPr>
          <p:cNvSpPr/>
          <p:nvPr/>
        </p:nvSpPr>
        <p:spPr>
          <a:xfrm>
            <a:off x="7172790" y="4044471"/>
            <a:ext cx="5149012" cy="635692"/>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a:ea typeface="+mn-ea"/>
                <a:cs typeface="Calibri"/>
              </a:rPr>
              <a:t>Repeated baseline measurements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 barriers to help-seeking + site usability and feedback questions</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p:txBody>
      </p:sp>
      <p:sp>
        <p:nvSpPr>
          <p:cNvPr id="16" name="Rectangle: Rounded Corners 15">
            <a:extLst>
              <a:ext uri="{FF2B5EF4-FFF2-40B4-BE49-F238E27FC236}">
                <a16:creationId xmlns:a16="http://schemas.microsoft.com/office/drawing/2014/main" id="{0B5E2D01-114F-4893-B24D-F9A2527ED0F1}"/>
              </a:ext>
            </a:extLst>
          </p:cNvPr>
          <p:cNvSpPr/>
          <p:nvPr/>
        </p:nvSpPr>
        <p:spPr>
          <a:xfrm>
            <a:off x="142771" y="3685129"/>
            <a:ext cx="2658612" cy="2528463"/>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mn-ea"/>
                <a:cs typeface="Calibri"/>
              </a:rPr>
              <a:t>Measurements: </a:t>
            </a:r>
            <a:endPar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Demographics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Kessler-10 (K10) and Adapted Short Questionnaire for Family Members (Affected by Addiction; SQFM (AA)) scales</a:t>
            </a:r>
            <a:endPar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3" name="Rectangle: Rounded Corners 2">
            <a:extLst>
              <a:ext uri="{FF2B5EF4-FFF2-40B4-BE49-F238E27FC236}">
                <a16:creationId xmlns:a16="http://schemas.microsoft.com/office/drawing/2014/main" id="{CFD76498-6D26-84CB-D65C-8810373ADB2E}"/>
              </a:ext>
            </a:extLst>
          </p:cNvPr>
          <p:cNvSpPr/>
          <p:nvPr/>
        </p:nvSpPr>
        <p:spPr>
          <a:xfrm>
            <a:off x="95317" y="704652"/>
            <a:ext cx="3567879" cy="2528463"/>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mn-ea"/>
                <a:cs typeface="Calibri"/>
              </a:rPr>
              <a:t>Recruitment: </a:t>
            </a:r>
            <a:endPar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Family members and friends supporting a loved one using AOD </a:t>
            </a:r>
            <a:endParaRPr kumimoji="0" lang="en-US" sz="2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19" name="Title 1">
            <a:extLst>
              <a:ext uri="{FF2B5EF4-FFF2-40B4-BE49-F238E27FC236}">
                <a16:creationId xmlns:a16="http://schemas.microsoft.com/office/drawing/2014/main" id="{84BA7522-6F17-9256-9A0B-E45493F3F2D9}"/>
              </a:ext>
            </a:extLst>
          </p:cNvPr>
          <p:cNvSpPr>
            <a:spLocks noGrp="1"/>
          </p:cNvSpPr>
          <p:nvPr>
            <p:ph type="title"/>
          </p:nvPr>
        </p:nvSpPr>
        <p:spPr>
          <a:xfrm>
            <a:off x="1916789" y="309320"/>
            <a:ext cx="3695563" cy="1325563"/>
          </a:xfrm>
        </p:spPr>
        <p:txBody>
          <a:bodyPr>
            <a:normAutofit/>
          </a:bodyPr>
          <a:lstStyle/>
          <a:p>
            <a:r>
              <a:rPr lang="en-US">
                <a:solidFill>
                  <a:srgbClr val="50C0D8"/>
                </a:solidFill>
                <a:latin typeface="Century Gothic"/>
              </a:rPr>
              <a:t>Methods</a:t>
            </a:r>
            <a:endParaRPr lang="en-AU">
              <a:solidFill>
                <a:srgbClr val="50C0D8"/>
              </a:solidFill>
              <a:latin typeface="Century Gothic"/>
            </a:endParaRPr>
          </a:p>
        </p:txBody>
      </p:sp>
      <p:pic>
        <p:nvPicPr>
          <p:cNvPr id="20" name="Picture 19" descr="A logo of a ship&#10;&#10;Description automatically generated">
            <a:extLst>
              <a:ext uri="{FF2B5EF4-FFF2-40B4-BE49-F238E27FC236}">
                <a16:creationId xmlns:a16="http://schemas.microsoft.com/office/drawing/2014/main" id="{FBB2195F-3F5C-6EA3-DD95-C7C5F6A69134}"/>
              </a:ext>
            </a:extLst>
          </p:cNvPr>
          <p:cNvPicPr>
            <a:picLocks noChangeAspect="1"/>
          </p:cNvPicPr>
          <p:nvPr/>
        </p:nvPicPr>
        <p:blipFill rotWithShape="1">
          <a:blip r:embed="rId6">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6178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9529B2-8205-157A-8E22-50F79E3AAE16}"/>
              </a:ext>
            </a:extLst>
          </p:cNvPr>
          <p:cNvSpPr/>
          <p:nvPr/>
        </p:nvSpPr>
        <p:spPr>
          <a:xfrm>
            <a:off x="7808931" y="4412286"/>
            <a:ext cx="2613858" cy="128354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 name="Text Placeholder 2">
            <a:extLst>
              <a:ext uri="{FF2B5EF4-FFF2-40B4-BE49-F238E27FC236}">
                <a16:creationId xmlns:a16="http://schemas.microsoft.com/office/drawing/2014/main" id="{38A4F97F-2794-4208-817F-E5580E4789CB}"/>
              </a:ext>
            </a:extLst>
          </p:cNvPr>
          <p:cNvSpPr txBox="1">
            <a:spLocks/>
          </p:cNvSpPr>
          <p:nvPr/>
        </p:nvSpPr>
        <p:spPr>
          <a:xfrm>
            <a:off x="396489" y="1485827"/>
            <a:ext cx="8457891" cy="28198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46088" algn="l" defTabSz="914400" rtl="0" eaLnBrk="1" fontAlgn="auto" latinLnBrk="0" hangingPunct="1">
              <a:lnSpc>
                <a:spcPct val="90000"/>
              </a:lnSpc>
              <a:spcBef>
                <a:spcPts val="1000"/>
              </a:spcBef>
              <a:spcAft>
                <a:spcPts val="0"/>
              </a:spcAft>
              <a:buClr>
                <a:srgbClr val="E83040"/>
              </a:buClr>
              <a:buSzPct val="100000"/>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326A927-F991-4DA1-BFE9-CCCEE60E4C44}"/>
              </a:ext>
            </a:extLst>
          </p:cNvPr>
          <p:cNvSpPr/>
          <p:nvPr/>
        </p:nvSpPr>
        <p:spPr>
          <a:xfrm>
            <a:off x="237138" y="2009919"/>
            <a:ext cx="2748017" cy="1282970"/>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Calibri"/>
              </a:rPr>
              <a:t>Baseline Survey</a:t>
            </a:r>
          </a:p>
        </p:txBody>
      </p:sp>
      <p:pic>
        <p:nvPicPr>
          <p:cNvPr id="7" name="Graphic 15" descr="Arrow Right with solid fill">
            <a:extLst>
              <a:ext uri="{FF2B5EF4-FFF2-40B4-BE49-F238E27FC236}">
                <a16:creationId xmlns:a16="http://schemas.microsoft.com/office/drawing/2014/main" id="{05CA6FE7-769A-48A1-BA6F-EB957DA6B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4356" y="2354039"/>
            <a:ext cx="557213" cy="533401"/>
          </a:xfrm>
          <a:prstGeom prst="rect">
            <a:avLst/>
          </a:prstGeom>
        </p:spPr>
      </p:pic>
      <p:sp>
        <p:nvSpPr>
          <p:cNvPr id="8" name="Rectangle: Rounded Corners 7">
            <a:extLst>
              <a:ext uri="{FF2B5EF4-FFF2-40B4-BE49-F238E27FC236}">
                <a16:creationId xmlns:a16="http://schemas.microsoft.com/office/drawing/2014/main" id="{99FD4CCB-6CD7-4005-9187-831103BEF550}"/>
              </a:ext>
            </a:extLst>
          </p:cNvPr>
          <p:cNvSpPr/>
          <p:nvPr/>
        </p:nvSpPr>
        <p:spPr>
          <a:xfrm>
            <a:off x="5956784" y="2009919"/>
            <a:ext cx="2738724" cy="1282971"/>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Post Program Survey </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Calibri"/>
              </a:rPr>
              <a:t>(10 weeks post baseline)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15" descr="Arrow Right with solid fill">
            <a:extLst>
              <a:ext uri="{FF2B5EF4-FFF2-40B4-BE49-F238E27FC236}">
                <a16:creationId xmlns:a16="http://schemas.microsoft.com/office/drawing/2014/main" id="{8DA5DF58-A0A8-4972-ACC2-1D2DE28309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8933" y="2358104"/>
            <a:ext cx="557213" cy="533401"/>
          </a:xfrm>
          <a:prstGeom prst="rect">
            <a:avLst/>
          </a:prstGeom>
        </p:spPr>
      </p:pic>
      <p:sp>
        <p:nvSpPr>
          <p:cNvPr id="10" name="Rectangle: Rounded Corners 9">
            <a:extLst>
              <a:ext uri="{FF2B5EF4-FFF2-40B4-BE49-F238E27FC236}">
                <a16:creationId xmlns:a16="http://schemas.microsoft.com/office/drawing/2014/main" id="{268B89F3-2A73-4DE9-83D0-FED48E79F220}"/>
              </a:ext>
            </a:extLst>
          </p:cNvPr>
          <p:cNvSpPr/>
          <p:nvPr/>
        </p:nvSpPr>
        <p:spPr>
          <a:xfrm>
            <a:off x="9316961" y="2011730"/>
            <a:ext cx="2748131" cy="1283543"/>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Follow-Up Survey</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Calibri"/>
              </a:rPr>
              <a:t>(14 weeks post baseline)</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5" descr="Arrow Right with solid fill">
            <a:extLst>
              <a:ext uri="{FF2B5EF4-FFF2-40B4-BE49-F238E27FC236}">
                <a16:creationId xmlns:a16="http://schemas.microsoft.com/office/drawing/2014/main" id="{DE8C6EA4-6438-4D7C-A85B-E172A3A3E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2216" y="2355394"/>
            <a:ext cx="557213" cy="533401"/>
          </a:xfrm>
          <a:prstGeom prst="rect">
            <a:avLst/>
          </a:prstGeom>
        </p:spPr>
      </p:pic>
      <p:sp>
        <p:nvSpPr>
          <p:cNvPr id="12" name="Rectangle: Rounded Corners 11">
            <a:extLst>
              <a:ext uri="{FF2B5EF4-FFF2-40B4-BE49-F238E27FC236}">
                <a16:creationId xmlns:a16="http://schemas.microsoft.com/office/drawing/2014/main" id="{B124E908-A9D9-4A71-8482-9045E0420F57}"/>
              </a:ext>
            </a:extLst>
          </p:cNvPr>
          <p:cNvSpPr/>
          <p:nvPr/>
        </p:nvSpPr>
        <p:spPr>
          <a:xfrm>
            <a:off x="1061224" y="3430775"/>
            <a:ext cx="1923132" cy="980123"/>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N = 131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p:txBody>
      </p:sp>
      <p:sp>
        <p:nvSpPr>
          <p:cNvPr id="13" name="Rectangle: Rounded Corners 12">
            <a:extLst>
              <a:ext uri="{FF2B5EF4-FFF2-40B4-BE49-F238E27FC236}">
                <a16:creationId xmlns:a16="http://schemas.microsoft.com/office/drawing/2014/main" id="{AE91AE6B-3DA1-47D9-82E2-C02AD6FAADC9}"/>
              </a:ext>
            </a:extLst>
          </p:cNvPr>
          <p:cNvSpPr/>
          <p:nvPr/>
        </p:nvSpPr>
        <p:spPr>
          <a:xfrm>
            <a:off x="5861527" y="3209681"/>
            <a:ext cx="3072289" cy="607302"/>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N =</a:t>
            </a:r>
            <a:r>
              <a:rPr kumimoji="0" lang="en-US" sz="2400" b="1" i="0" u="none" strike="noStrike" kern="1200" cap="none" spc="0" normalizeH="0" baseline="0" noProof="0">
                <a:ln>
                  <a:noFill/>
                </a:ln>
                <a:solidFill>
                  <a:srgbClr val="000000"/>
                </a:solidFill>
                <a:effectLst/>
                <a:uLnTx/>
                <a:uFillTx/>
                <a:latin typeface="Century Gothic"/>
                <a:ea typeface="+mn-ea"/>
                <a:cs typeface="Calibri"/>
              </a:rPr>
              <a:t> 49</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4" name="Rectangle: Rounded Corners 13">
            <a:extLst>
              <a:ext uri="{FF2B5EF4-FFF2-40B4-BE49-F238E27FC236}">
                <a16:creationId xmlns:a16="http://schemas.microsoft.com/office/drawing/2014/main" id="{848217A9-2386-46F5-8DC1-AED5E3FF8871}"/>
              </a:ext>
            </a:extLst>
          </p:cNvPr>
          <p:cNvSpPr/>
          <p:nvPr/>
        </p:nvSpPr>
        <p:spPr>
          <a:xfrm>
            <a:off x="10315505" y="3207298"/>
            <a:ext cx="2212168" cy="710860"/>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N = 32</a:t>
            </a:r>
            <a:endPar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p:txBody>
      </p:sp>
      <p:pic>
        <p:nvPicPr>
          <p:cNvPr id="15" name="Picture 14">
            <a:extLst>
              <a:ext uri="{FF2B5EF4-FFF2-40B4-BE49-F238E27FC236}">
                <a16:creationId xmlns:a16="http://schemas.microsoft.com/office/drawing/2014/main" id="{0797ECCA-B088-49C5-854A-0590E57D7C8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006" b="75760" l="68308" r="92132"/>
                    </a14:imgEffect>
                  </a14:imgLayer>
                </a14:imgProps>
              </a:ext>
            </a:extLst>
          </a:blip>
          <a:srcRect l="65330" t="22037" r="4890" b="18270"/>
          <a:stretch/>
        </p:blipFill>
        <p:spPr>
          <a:xfrm>
            <a:off x="3682831" y="1559400"/>
            <a:ext cx="1574839" cy="1688885"/>
          </a:xfrm>
          <a:prstGeom prst="rect">
            <a:avLst/>
          </a:prstGeom>
        </p:spPr>
      </p:pic>
      <p:sp>
        <p:nvSpPr>
          <p:cNvPr id="16" name="TextBox 15">
            <a:extLst>
              <a:ext uri="{FF2B5EF4-FFF2-40B4-BE49-F238E27FC236}">
                <a16:creationId xmlns:a16="http://schemas.microsoft.com/office/drawing/2014/main" id="{7D549BCF-A74C-4D88-B128-EACC578A14C5}"/>
              </a:ext>
            </a:extLst>
          </p:cNvPr>
          <p:cNvSpPr txBox="1"/>
          <p:nvPr/>
        </p:nvSpPr>
        <p:spPr>
          <a:xfrm>
            <a:off x="3246783" y="3292889"/>
            <a:ext cx="2588036" cy="978729"/>
          </a:xfrm>
          <a:prstGeom prst="rect">
            <a:avLst/>
          </a:prstGeom>
          <a:ln>
            <a:noFill/>
          </a:ln>
        </p:spPr>
        <p:txBody>
          <a:bodyPr vert="horz" wrap="square" lIns="91440" tIns="45720" rIns="91440" bIns="45720" rtlCol="0" anchor="t">
            <a:spAutoFit/>
          </a:bodyPr>
          <a:lstStyle/>
          <a:p>
            <a:pPr marL="0" marR="0" lvl="0" indent="0" algn="ctr" defTabSz="914400" rtl="0" eaLnBrk="1" fontAlgn="auto" latinLnBrk="0" hangingPunct="1">
              <a:lnSpc>
                <a:spcPct val="90000"/>
              </a:lnSpc>
              <a:spcBef>
                <a:spcPct val="0"/>
              </a:spcBef>
              <a:spcAft>
                <a:spcPts val="0"/>
              </a:spcAft>
              <a:buClr>
                <a:prstClr val="black"/>
              </a:buClr>
              <a:buSzPct val="70000"/>
              <a:buFontTx/>
              <a:buNone/>
              <a:tabLst/>
              <a:defRPr/>
            </a:pPr>
            <a:r>
              <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Arial" panose="020B0604020202020204" pitchFamily="34" charset="0"/>
              </a:rPr>
              <a:t>17 people (13%) </a:t>
            </a:r>
            <a:r>
              <a:rPr kumimoji="0" lang="en-US"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Arial" panose="020B0604020202020204" pitchFamily="34" charset="0"/>
              </a:rPr>
              <a:t>said they had accessed FFSP between Baseline and Post-Program surveys </a:t>
            </a:r>
            <a:endParaRPr kumimoji="0" lang="en-AU" sz="2800" b="1" i="0" u="none" strike="noStrike" kern="1200" cap="none" spc="0" normalizeH="0" baseline="0" noProof="0">
              <a:ln>
                <a:noFill/>
              </a:ln>
              <a:solidFill>
                <a:prstClr val="black"/>
              </a:solidFill>
              <a:effectLst/>
              <a:uLnTx/>
              <a:uFillTx/>
              <a:latin typeface="GT Walsheim Pro Trial Thin" charset="0"/>
              <a:ea typeface="GT Walsheim Pro Trial Thin" charset="0"/>
              <a:cs typeface="GT Walsheim Pro Trial Thin" charset="0"/>
            </a:endParaRPr>
          </a:p>
        </p:txBody>
      </p:sp>
      <p:pic>
        <p:nvPicPr>
          <p:cNvPr id="3" name="Graphic 15" descr="Arrow Right with solid fill">
            <a:extLst>
              <a:ext uri="{FF2B5EF4-FFF2-40B4-BE49-F238E27FC236}">
                <a16:creationId xmlns:a16="http://schemas.microsoft.com/office/drawing/2014/main" id="{C8E2DEDD-BC7F-BE71-4E41-77A9A73CE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850164" y="3757652"/>
            <a:ext cx="557213" cy="533401"/>
          </a:xfrm>
          <a:prstGeom prst="rect">
            <a:avLst/>
          </a:prstGeom>
        </p:spPr>
      </p:pic>
      <p:sp>
        <p:nvSpPr>
          <p:cNvPr id="21" name="TextBox 20">
            <a:extLst>
              <a:ext uri="{FF2B5EF4-FFF2-40B4-BE49-F238E27FC236}">
                <a16:creationId xmlns:a16="http://schemas.microsoft.com/office/drawing/2014/main" id="{E8A24F88-80F7-FD7C-5459-A424C55B9736}"/>
              </a:ext>
            </a:extLst>
          </p:cNvPr>
          <p:cNvSpPr txBox="1"/>
          <p:nvPr/>
        </p:nvSpPr>
        <p:spPr>
          <a:xfrm>
            <a:off x="7834752" y="4488458"/>
            <a:ext cx="2588036" cy="1089529"/>
          </a:xfrm>
          <a:prstGeom prst="rect">
            <a:avLst/>
          </a:prstGeom>
          <a:ln>
            <a:noFill/>
          </a:ln>
        </p:spPr>
        <p:txBody>
          <a:bodyPr vert="horz" wrap="square" lIns="91440" tIns="45720" rIns="91440" bIns="45720" rtlCol="0" anchor="t">
            <a:spAutoFit/>
          </a:bodyPr>
          <a:lstStyle/>
          <a:p>
            <a:pPr marL="0" marR="0" lvl="0" indent="0" algn="ctr" defTabSz="914400" rtl="0" eaLnBrk="1" fontAlgn="auto" latinLnBrk="0" hangingPunct="1">
              <a:lnSpc>
                <a:spcPct val="90000"/>
              </a:lnSpc>
              <a:spcBef>
                <a:spcPct val="0"/>
              </a:spcBef>
              <a:spcAft>
                <a:spcPts val="0"/>
              </a:spcAft>
              <a:buClr>
                <a:prstClr val="black"/>
              </a:buClr>
              <a:buSzPct val="70000"/>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GT Walsheim Pro Trial Thin" charset="0"/>
                <a:cs typeface="Arial" panose="020B0604020202020204" pitchFamily="34" charset="0"/>
              </a:rPr>
              <a:t>Semi-structured interviews</a:t>
            </a:r>
          </a:p>
          <a:p>
            <a:pPr marL="0" marR="0" lvl="0" indent="0" algn="ctr" defTabSz="914400" rtl="0" eaLnBrk="1" fontAlgn="auto" latinLnBrk="0" hangingPunct="1">
              <a:lnSpc>
                <a:spcPct val="90000"/>
              </a:lnSpc>
              <a:spcBef>
                <a:spcPct val="0"/>
              </a:spcBef>
              <a:spcAft>
                <a:spcPts val="0"/>
              </a:spcAft>
              <a:buClr>
                <a:prstClr val="black"/>
              </a:buClr>
              <a:buSzPct val="70000"/>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GT Walsheim Pro Trial Thin"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
                <a:prstClr val="black"/>
              </a:buClr>
              <a:buSzPct val="70000"/>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GT Walsheim Pro Trial Thin" charset="0"/>
                <a:cs typeface="Arial" panose="020B0604020202020204" pitchFamily="34" charset="0"/>
              </a:rPr>
              <a:t>N = 5</a:t>
            </a:r>
            <a:endParaRPr kumimoji="0" lang="en-AU" sz="3200" b="1" i="0" u="none" strike="noStrike" kern="1200" cap="none" spc="0" normalizeH="0" baseline="0" noProof="0">
              <a:ln>
                <a:noFill/>
              </a:ln>
              <a:solidFill>
                <a:prstClr val="black"/>
              </a:solidFill>
              <a:effectLst/>
              <a:uLnTx/>
              <a:uFillTx/>
              <a:latin typeface="GT Walsheim Pro Trial Thin" charset="0"/>
              <a:ea typeface="GT Walsheim Pro Trial Thin" charset="0"/>
              <a:cs typeface="GT Walsheim Pro Trial Thin" charset="0"/>
            </a:endParaRPr>
          </a:p>
        </p:txBody>
      </p:sp>
      <p:sp>
        <p:nvSpPr>
          <p:cNvPr id="19" name="Title 1">
            <a:extLst>
              <a:ext uri="{FF2B5EF4-FFF2-40B4-BE49-F238E27FC236}">
                <a16:creationId xmlns:a16="http://schemas.microsoft.com/office/drawing/2014/main" id="{F36BEB6D-867B-0DC9-068D-6B4FCEC76F04}"/>
              </a:ext>
            </a:extLst>
          </p:cNvPr>
          <p:cNvSpPr>
            <a:spLocks noGrp="1"/>
          </p:cNvSpPr>
          <p:nvPr>
            <p:ph type="title"/>
          </p:nvPr>
        </p:nvSpPr>
        <p:spPr>
          <a:xfrm>
            <a:off x="1916789" y="309320"/>
            <a:ext cx="6805427" cy="1325563"/>
          </a:xfrm>
        </p:spPr>
        <p:txBody>
          <a:bodyPr>
            <a:normAutofit/>
          </a:bodyPr>
          <a:lstStyle/>
          <a:p>
            <a:r>
              <a:rPr lang="en-US">
                <a:solidFill>
                  <a:srgbClr val="50C0D8"/>
                </a:solidFill>
                <a:latin typeface="Century Gothic"/>
              </a:rPr>
              <a:t>Results - Demographics</a:t>
            </a:r>
            <a:endParaRPr lang="en-AU">
              <a:solidFill>
                <a:srgbClr val="50C0D8"/>
              </a:solidFill>
              <a:latin typeface="Century Gothic"/>
            </a:endParaRPr>
          </a:p>
        </p:txBody>
      </p:sp>
      <p:pic>
        <p:nvPicPr>
          <p:cNvPr id="20" name="Picture 19" descr="A logo of a ship&#10;&#10;Description automatically generated">
            <a:extLst>
              <a:ext uri="{FF2B5EF4-FFF2-40B4-BE49-F238E27FC236}">
                <a16:creationId xmlns:a16="http://schemas.microsoft.com/office/drawing/2014/main" id="{389C72E2-7E5D-B3A6-E6E5-D8C3B226FBB5}"/>
              </a:ext>
            </a:extLst>
          </p:cNvPr>
          <p:cNvPicPr>
            <a:picLocks noChangeAspect="1"/>
          </p:cNvPicPr>
          <p:nvPr/>
        </p:nvPicPr>
        <p:blipFill rotWithShape="1">
          <a:blip r:embed="rId7">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27852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8A4F97F-2794-4208-817F-E5580E4789CB}"/>
              </a:ext>
            </a:extLst>
          </p:cNvPr>
          <p:cNvSpPr txBox="1">
            <a:spLocks/>
          </p:cNvSpPr>
          <p:nvPr/>
        </p:nvSpPr>
        <p:spPr>
          <a:xfrm>
            <a:off x="396489" y="1485827"/>
            <a:ext cx="8457891" cy="28198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46088" algn="l" defTabSz="914400" rtl="0" eaLnBrk="1" fontAlgn="auto" latinLnBrk="0" hangingPunct="1">
              <a:lnSpc>
                <a:spcPct val="90000"/>
              </a:lnSpc>
              <a:spcBef>
                <a:spcPts val="1000"/>
              </a:spcBef>
              <a:spcAft>
                <a:spcPts val="0"/>
              </a:spcAft>
              <a:buClr>
                <a:srgbClr val="E83040"/>
              </a:buClr>
              <a:buSzPct val="100000"/>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326A927-F991-4DA1-BFE9-CCCEE60E4C44}"/>
              </a:ext>
            </a:extLst>
          </p:cNvPr>
          <p:cNvSpPr/>
          <p:nvPr/>
        </p:nvSpPr>
        <p:spPr>
          <a:xfrm>
            <a:off x="237138" y="2009919"/>
            <a:ext cx="2748017" cy="1282970"/>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Calibri"/>
              </a:rPr>
              <a:t>Baseline Survey</a:t>
            </a:r>
          </a:p>
        </p:txBody>
      </p:sp>
      <p:pic>
        <p:nvPicPr>
          <p:cNvPr id="7" name="Graphic 15" descr="Arrow Right with solid fill">
            <a:extLst>
              <a:ext uri="{FF2B5EF4-FFF2-40B4-BE49-F238E27FC236}">
                <a16:creationId xmlns:a16="http://schemas.microsoft.com/office/drawing/2014/main" id="{05CA6FE7-769A-48A1-BA6F-EB957DA6B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4356" y="2354039"/>
            <a:ext cx="557213" cy="533401"/>
          </a:xfrm>
          <a:prstGeom prst="rect">
            <a:avLst/>
          </a:prstGeom>
        </p:spPr>
      </p:pic>
      <p:sp>
        <p:nvSpPr>
          <p:cNvPr id="8" name="Rectangle: Rounded Corners 7">
            <a:extLst>
              <a:ext uri="{FF2B5EF4-FFF2-40B4-BE49-F238E27FC236}">
                <a16:creationId xmlns:a16="http://schemas.microsoft.com/office/drawing/2014/main" id="{99FD4CCB-6CD7-4005-9187-831103BEF550}"/>
              </a:ext>
            </a:extLst>
          </p:cNvPr>
          <p:cNvSpPr/>
          <p:nvPr/>
        </p:nvSpPr>
        <p:spPr>
          <a:xfrm>
            <a:off x="5956784" y="2009919"/>
            <a:ext cx="2738724" cy="1282971"/>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Post Program Survey </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Calibri"/>
              </a:rPr>
              <a:t>(10 weeks post baseline)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15" descr="Arrow Right with solid fill">
            <a:extLst>
              <a:ext uri="{FF2B5EF4-FFF2-40B4-BE49-F238E27FC236}">
                <a16:creationId xmlns:a16="http://schemas.microsoft.com/office/drawing/2014/main" id="{8DA5DF58-A0A8-4972-ACC2-1D2DE28309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8933" y="2358104"/>
            <a:ext cx="557213" cy="533401"/>
          </a:xfrm>
          <a:prstGeom prst="rect">
            <a:avLst/>
          </a:prstGeom>
        </p:spPr>
      </p:pic>
      <p:sp>
        <p:nvSpPr>
          <p:cNvPr id="10" name="Rectangle: Rounded Corners 9">
            <a:extLst>
              <a:ext uri="{FF2B5EF4-FFF2-40B4-BE49-F238E27FC236}">
                <a16:creationId xmlns:a16="http://schemas.microsoft.com/office/drawing/2014/main" id="{268B89F3-2A73-4DE9-83D0-FED48E79F220}"/>
              </a:ext>
            </a:extLst>
          </p:cNvPr>
          <p:cNvSpPr/>
          <p:nvPr/>
        </p:nvSpPr>
        <p:spPr>
          <a:xfrm>
            <a:off x="9316961" y="2011730"/>
            <a:ext cx="2748131" cy="1283543"/>
          </a:xfrm>
          <a:prstGeom prst="roundRect">
            <a:avLst/>
          </a:prstGeom>
          <a:solidFill>
            <a:srgbClr val="45AB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Follow-Up Survey</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rPr>
              <a:t>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Calibri"/>
              </a:rPr>
              <a:t>(14 weeks post baseline)</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5" descr="Arrow Right with solid fill">
            <a:extLst>
              <a:ext uri="{FF2B5EF4-FFF2-40B4-BE49-F238E27FC236}">
                <a16:creationId xmlns:a16="http://schemas.microsoft.com/office/drawing/2014/main" id="{DE8C6EA4-6438-4D7C-A85B-E172A3A3E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2216" y="2355394"/>
            <a:ext cx="557213" cy="533401"/>
          </a:xfrm>
          <a:prstGeom prst="rect">
            <a:avLst/>
          </a:prstGeom>
        </p:spPr>
      </p:pic>
      <p:sp>
        <p:nvSpPr>
          <p:cNvPr id="12" name="Rectangle: Rounded Corners 11">
            <a:extLst>
              <a:ext uri="{FF2B5EF4-FFF2-40B4-BE49-F238E27FC236}">
                <a16:creationId xmlns:a16="http://schemas.microsoft.com/office/drawing/2014/main" id="{B124E908-A9D9-4A71-8482-9045E0420F57}"/>
              </a:ext>
            </a:extLst>
          </p:cNvPr>
          <p:cNvSpPr/>
          <p:nvPr/>
        </p:nvSpPr>
        <p:spPr>
          <a:xfrm>
            <a:off x="1061224" y="3430775"/>
            <a:ext cx="1923132" cy="980123"/>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N = 131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p:txBody>
      </p:sp>
      <p:sp>
        <p:nvSpPr>
          <p:cNvPr id="13" name="Rectangle: Rounded Corners 12">
            <a:extLst>
              <a:ext uri="{FF2B5EF4-FFF2-40B4-BE49-F238E27FC236}">
                <a16:creationId xmlns:a16="http://schemas.microsoft.com/office/drawing/2014/main" id="{AE91AE6B-3DA1-47D9-82E2-C02AD6FAADC9}"/>
              </a:ext>
            </a:extLst>
          </p:cNvPr>
          <p:cNvSpPr/>
          <p:nvPr/>
        </p:nvSpPr>
        <p:spPr>
          <a:xfrm>
            <a:off x="5861527" y="3209681"/>
            <a:ext cx="3072289" cy="607302"/>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N =</a:t>
            </a:r>
            <a:r>
              <a:rPr kumimoji="0" lang="en-US" sz="2400" b="1" i="0" u="none" strike="noStrike" kern="1200" cap="none" spc="0" normalizeH="0" baseline="0" noProof="0">
                <a:ln>
                  <a:noFill/>
                </a:ln>
                <a:solidFill>
                  <a:srgbClr val="000000"/>
                </a:solidFill>
                <a:effectLst/>
                <a:uLnTx/>
                <a:uFillTx/>
                <a:latin typeface="Century Gothic"/>
                <a:ea typeface="+mn-ea"/>
                <a:cs typeface="Calibri"/>
              </a:rPr>
              <a:t> 49</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4" name="Rectangle: Rounded Corners 13">
            <a:extLst>
              <a:ext uri="{FF2B5EF4-FFF2-40B4-BE49-F238E27FC236}">
                <a16:creationId xmlns:a16="http://schemas.microsoft.com/office/drawing/2014/main" id="{848217A9-2386-46F5-8DC1-AED5E3FF8871}"/>
              </a:ext>
            </a:extLst>
          </p:cNvPr>
          <p:cNvSpPr/>
          <p:nvPr/>
        </p:nvSpPr>
        <p:spPr>
          <a:xfrm>
            <a:off x="10315505" y="3207298"/>
            <a:ext cx="2212168" cy="710860"/>
          </a:xfrm>
          <a:prstGeom prst="round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N = 32</a:t>
            </a:r>
            <a:endPar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p:txBody>
      </p:sp>
      <p:pic>
        <p:nvPicPr>
          <p:cNvPr id="15" name="Picture 14">
            <a:extLst>
              <a:ext uri="{FF2B5EF4-FFF2-40B4-BE49-F238E27FC236}">
                <a16:creationId xmlns:a16="http://schemas.microsoft.com/office/drawing/2014/main" id="{0797ECCA-B088-49C5-854A-0590E57D7C8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006" b="75760" l="68308" r="92132"/>
                    </a14:imgEffect>
                  </a14:imgLayer>
                </a14:imgProps>
              </a:ext>
            </a:extLst>
          </a:blip>
          <a:srcRect l="65330" t="22037" r="4890" b="18270"/>
          <a:stretch/>
        </p:blipFill>
        <p:spPr>
          <a:xfrm>
            <a:off x="3682831" y="1559400"/>
            <a:ext cx="1574839" cy="1688885"/>
          </a:xfrm>
          <a:prstGeom prst="rect">
            <a:avLst/>
          </a:prstGeom>
        </p:spPr>
      </p:pic>
      <p:sp>
        <p:nvSpPr>
          <p:cNvPr id="16" name="TextBox 15">
            <a:extLst>
              <a:ext uri="{FF2B5EF4-FFF2-40B4-BE49-F238E27FC236}">
                <a16:creationId xmlns:a16="http://schemas.microsoft.com/office/drawing/2014/main" id="{7D549BCF-A74C-4D88-B128-EACC578A14C5}"/>
              </a:ext>
            </a:extLst>
          </p:cNvPr>
          <p:cNvSpPr txBox="1"/>
          <p:nvPr/>
        </p:nvSpPr>
        <p:spPr>
          <a:xfrm>
            <a:off x="3246783" y="3292889"/>
            <a:ext cx="2588036" cy="978729"/>
          </a:xfrm>
          <a:prstGeom prst="rect">
            <a:avLst/>
          </a:prstGeom>
          <a:ln>
            <a:noFill/>
          </a:ln>
        </p:spPr>
        <p:txBody>
          <a:bodyPr vert="horz" wrap="square" lIns="91440" tIns="45720" rIns="91440" bIns="45720" rtlCol="0" anchor="t">
            <a:spAutoFit/>
          </a:bodyPr>
          <a:lstStyle/>
          <a:p>
            <a:pPr marL="0" marR="0" lvl="0" indent="0" algn="ctr" defTabSz="914400" rtl="0" eaLnBrk="1" fontAlgn="auto" latinLnBrk="0" hangingPunct="1">
              <a:lnSpc>
                <a:spcPct val="90000"/>
              </a:lnSpc>
              <a:spcBef>
                <a:spcPct val="0"/>
              </a:spcBef>
              <a:spcAft>
                <a:spcPts val="0"/>
              </a:spcAft>
              <a:buClr>
                <a:prstClr val="black"/>
              </a:buClr>
              <a:buSzPct val="70000"/>
              <a:buFontTx/>
              <a:buNone/>
              <a:tabLst/>
              <a:defRPr/>
            </a:pPr>
            <a:r>
              <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Arial" panose="020B0604020202020204" pitchFamily="34" charset="0"/>
              </a:rPr>
              <a:t>17 people (13%) </a:t>
            </a:r>
            <a:r>
              <a:rPr kumimoji="0" lang="en-US"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Arial" panose="020B0604020202020204" pitchFamily="34" charset="0"/>
              </a:rPr>
              <a:t>said they had accessed FFSP between Baseline and Post-Program surveys </a:t>
            </a:r>
            <a:endParaRPr kumimoji="0" lang="en-AU" sz="2800" b="1" i="0" u="none" strike="noStrike" kern="1200" cap="none" spc="0" normalizeH="0" baseline="0" noProof="0">
              <a:ln>
                <a:noFill/>
              </a:ln>
              <a:solidFill>
                <a:prstClr val="black"/>
              </a:solidFill>
              <a:effectLst/>
              <a:uLnTx/>
              <a:uFillTx/>
              <a:latin typeface="GT Walsheim Pro Trial Thin" charset="0"/>
              <a:ea typeface="GT Walsheim Pro Trial Thin" charset="0"/>
              <a:cs typeface="GT Walsheim Pro Trial Thin" charset="0"/>
            </a:endParaRPr>
          </a:p>
        </p:txBody>
      </p:sp>
      <p:sp>
        <p:nvSpPr>
          <p:cNvPr id="17" name="Text Placeholder 2">
            <a:extLst>
              <a:ext uri="{FF2B5EF4-FFF2-40B4-BE49-F238E27FC236}">
                <a16:creationId xmlns:a16="http://schemas.microsoft.com/office/drawing/2014/main" id="{37B41BC8-8F3A-4528-B578-D089369FAFF6}"/>
              </a:ext>
            </a:extLst>
          </p:cNvPr>
          <p:cNvSpPr txBox="1">
            <a:spLocks/>
          </p:cNvSpPr>
          <p:nvPr/>
        </p:nvSpPr>
        <p:spPr>
          <a:xfrm>
            <a:off x="162317" y="4770844"/>
            <a:ext cx="3768939" cy="177810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AU" sz="2800" b="0" i="0" u="sng" strike="noStrike" kern="1200" cap="none" spc="0" normalizeH="0" baseline="0" noProof="0">
                <a:ln>
                  <a:noFill/>
                </a:ln>
                <a:solidFill>
                  <a:prstClr val="black"/>
                </a:solidFill>
                <a:effectLst/>
                <a:uLnTx/>
                <a:uFillTx/>
                <a:latin typeface="Calibri" panose="020F0502020204030204"/>
                <a:ea typeface="+mn-ea"/>
                <a:cs typeface="+mn-cs"/>
              </a:rPr>
              <a:t>Demographics</a:t>
            </a:r>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Female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a:rPr>
              <a:t>(80.2%); 51±12.7 (STD) years</a:t>
            </a:r>
          </a:p>
          <a:p>
            <a:pPr marL="446088" marR="0" lvl="0" indent="-446088" algn="l" defTabSz="914400" rtl="0" eaLnBrk="1" fontAlgn="auto" latinLnBrk="0" hangingPunct="1">
              <a:lnSpc>
                <a:spcPct val="90000"/>
              </a:lnSpc>
              <a:spcBef>
                <a:spcPts val="1000"/>
              </a:spcBef>
              <a:spcAft>
                <a:spcPts val="0"/>
              </a:spcAft>
              <a:buClr>
                <a:srgbClr val="E83040"/>
              </a:buClr>
              <a:buSzPct val="100000"/>
              <a:buFont typeface="Wingdings" panose="05000000000000000000" pitchFamily="2" charset="2"/>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8" name="Chart 17">
            <a:extLst>
              <a:ext uri="{FF2B5EF4-FFF2-40B4-BE49-F238E27FC236}">
                <a16:creationId xmlns:a16="http://schemas.microsoft.com/office/drawing/2014/main" id="{A4141185-51B5-4C56-A437-1DD268EA509A}"/>
              </a:ext>
            </a:extLst>
          </p:cNvPr>
          <p:cNvGraphicFramePr/>
          <p:nvPr/>
        </p:nvGraphicFramePr>
        <p:xfrm>
          <a:off x="3491551" y="4305669"/>
          <a:ext cx="4371975" cy="26193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a16="http://schemas.microsoft.com/office/drawing/2014/main" id="{F532FBF9-D545-445A-B3C2-0325D55D3F10}"/>
              </a:ext>
            </a:extLst>
          </p:cNvPr>
          <p:cNvGraphicFramePr/>
          <p:nvPr/>
        </p:nvGraphicFramePr>
        <p:xfrm>
          <a:off x="7751768" y="4302959"/>
          <a:ext cx="4043743" cy="2509490"/>
        </p:xfrm>
        <a:graphic>
          <a:graphicData uri="http://schemas.openxmlformats.org/drawingml/2006/chart">
            <c:chart xmlns:c="http://schemas.openxmlformats.org/drawingml/2006/chart" xmlns:r="http://schemas.openxmlformats.org/officeDocument/2006/relationships" r:id="rId8"/>
          </a:graphicData>
        </a:graphic>
      </p:graphicFrame>
      <p:sp>
        <p:nvSpPr>
          <p:cNvPr id="20" name="Arrow: Down 19">
            <a:extLst>
              <a:ext uri="{FF2B5EF4-FFF2-40B4-BE49-F238E27FC236}">
                <a16:creationId xmlns:a16="http://schemas.microsoft.com/office/drawing/2014/main" id="{6C44E898-B8D8-443A-915F-0E1BEF24576A}"/>
              </a:ext>
            </a:extLst>
          </p:cNvPr>
          <p:cNvSpPr/>
          <p:nvPr/>
        </p:nvSpPr>
        <p:spPr>
          <a:xfrm>
            <a:off x="1273749" y="4050019"/>
            <a:ext cx="462776" cy="615596"/>
          </a:xfrm>
          <a:prstGeom prst="downArrow">
            <a:avLst/>
          </a:prstGeom>
          <a:solidFill>
            <a:schemeClr val="tx2">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54897900-ABF8-BFB6-5651-477DDF4899CF}"/>
              </a:ext>
            </a:extLst>
          </p:cNvPr>
          <p:cNvSpPr>
            <a:spLocks noGrp="1"/>
          </p:cNvSpPr>
          <p:nvPr>
            <p:ph type="title"/>
          </p:nvPr>
        </p:nvSpPr>
        <p:spPr>
          <a:xfrm>
            <a:off x="1916789" y="309320"/>
            <a:ext cx="6805427" cy="1325563"/>
          </a:xfrm>
        </p:spPr>
        <p:txBody>
          <a:bodyPr>
            <a:normAutofit/>
          </a:bodyPr>
          <a:lstStyle/>
          <a:p>
            <a:r>
              <a:rPr lang="en-US">
                <a:solidFill>
                  <a:srgbClr val="50C0D8"/>
                </a:solidFill>
                <a:latin typeface="Century Gothic"/>
              </a:rPr>
              <a:t>Results - Demographics</a:t>
            </a:r>
            <a:endParaRPr lang="en-AU">
              <a:solidFill>
                <a:srgbClr val="50C0D8"/>
              </a:solidFill>
              <a:latin typeface="Century Gothic"/>
            </a:endParaRPr>
          </a:p>
        </p:txBody>
      </p:sp>
      <p:pic>
        <p:nvPicPr>
          <p:cNvPr id="23" name="Picture 22" descr="A logo of a ship&#10;&#10;Description automatically generated">
            <a:extLst>
              <a:ext uri="{FF2B5EF4-FFF2-40B4-BE49-F238E27FC236}">
                <a16:creationId xmlns:a16="http://schemas.microsoft.com/office/drawing/2014/main" id="{75441C35-F5D7-B789-B24A-D87AF85C0EC1}"/>
              </a:ext>
            </a:extLst>
          </p:cNvPr>
          <p:cNvPicPr>
            <a:picLocks noChangeAspect="1"/>
          </p:cNvPicPr>
          <p:nvPr/>
        </p:nvPicPr>
        <p:blipFill rotWithShape="1">
          <a:blip r:embed="rId9">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989986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065D3-35B5-6D86-E222-699897DD8BA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A5F42E-AB47-A36D-6193-6278F330F2B7}"/>
              </a:ext>
            </a:extLst>
          </p:cNvPr>
          <p:cNvSpPr txBox="1">
            <a:spLocks/>
          </p:cNvSpPr>
          <p:nvPr/>
        </p:nvSpPr>
        <p:spPr>
          <a:xfrm>
            <a:off x="1903708" y="2707382"/>
            <a:ext cx="8689787" cy="211059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6200" b="0" i="0" u="none" strike="noStrike" kern="1200" cap="none" spc="0" normalizeH="0" baseline="0" noProof="0">
                <a:ln>
                  <a:noFill/>
                </a:ln>
                <a:solidFill>
                  <a:prstClr val="black"/>
                </a:solidFill>
                <a:effectLst/>
                <a:uLnTx/>
                <a:uFillTx/>
                <a:latin typeface="Century Gothic" panose="020B0502020202020204" pitchFamily="34" charset="0"/>
                <a:ea typeface="Times New Roman" panose="02020603050405020304" pitchFamily="18" charset="0"/>
                <a:cs typeface="+mj-cs"/>
              </a:rPr>
              <a:t>Project Development</a:t>
            </a:r>
            <a:endParaRPr kumimoji="0" lang="en-AU" sz="62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AU"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noFill/>
                </a:ln>
                <a:solidFill>
                  <a:prstClr val="black">
                    <a:alpha val="60000"/>
                  </a:prstClr>
                </a:solidFill>
                <a:effectLst/>
                <a:uLnTx/>
                <a:uFillTx/>
                <a:latin typeface="Calibri Light" panose="020F0302020204030204"/>
                <a:ea typeface="+mj-ea"/>
                <a:cs typeface="+mj-cs"/>
              </a:rPr>
              <a:t>Presented by Dr Dara Sampson</a:t>
            </a:r>
          </a:p>
        </p:txBody>
      </p:sp>
      <p:pic>
        <p:nvPicPr>
          <p:cNvPr id="6" name="Picture 5" descr="A picture containing shape&#10;&#10;Description automatically generated">
            <a:extLst>
              <a:ext uri="{FF2B5EF4-FFF2-40B4-BE49-F238E27FC236}">
                <a16:creationId xmlns:a16="http://schemas.microsoft.com/office/drawing/2014/main" id="{98673E10-55A9-E572-83C3-6C8CEADC42DB}"/>
              </a:ext>
            </a:extLst>
          </p:cNvPr>
          <p:cNvPicPr>
            <a:picLocks noChangeAspect="1"/>
          </p:cNvPicPr>
          <p:nvPr/>
        </p:nvPicPr>
        <p:blipFill>
          <a:blip r:embed="rId3"/>
          <a:stretch>
            <a:fillRect/>
          </a:stretch>
        </p:blipFill>
        <p:spPr>
          <a:xfrm>
            <a:off x="9926141" y="5398282"/>
            <a:ext cx="1314588" cy="1238999"/>
          </a:xfrm>
          <a:prstGeom prst="rect">
            <a:avLst/>
          </a:prstGeom>
        </p:spPr>
      </p:pic>
      <p:pic>
        <p:nvPicPr>
          <p:cNvPr id="7" name="Picture 6">
            <a:extLst>
              <a:ext uri="{FF2B5EF4-FFF2-40B4-BE49-F238E27FC236}">
                <a16:creationId xmlns:a16="http://schemas.microsoft.com/office/drawing/2014/main" id="{CC462774-2880-7CE9-DBCE-FA2768DB3DDC}"/>
              </a:ext>
            </a:extLst>
          </p:cNvPr>
          <p:cNvPicPr>
            <a:picLocks noChangeAspect="1"/>
          </p:cNvPicPr>
          <p:nvPr/>
        </p:nvPicPr>
        <p:blipFill>
          <a:blip r:embed="rId4"/>
          <a:stretch>
            <a:fillRect/>
          </a:stretch>
        </p:blipFill>
        <p:spPr>
          <a:xfrm>
            <a:off x="7954612" y="5542407"/>
            <a:ext cx="1343404" cy="1094874"/>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FED8EDD1-C843-F440-E987-506C73FA41A3}"/>
              </a:ext>
            </a:extLst>
          </p:cNvPr>
          <p:cNvPicPr>
            <a:picLocks noChangeAspect="1"/>
          </p:cNvPicPr>
          <p:nvPr/>
        </p:nvPicPr>
        <p:blipFill>
          <a:blip r:embed="rId5"/>
          <a:stretch>
            <a:fillRect/>
          </a:stretch>
        </p:blipFill>
        <p:spPr>
          <a:xfrm>
            <a:off x="5158652" y="5709127"/>
            <a:ext cx="2100232" cy="897849"/>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FCF0E221-A97C-FCAD-B471-084E23BEAC90}"/>
              </a:ext>
            </a:extLst>
          </p:cNvPr>
          <p:cNvPicPr>
            <a:picLocks noChangeAspect="1"/>
          </p:cNvPicPr>
          <p:nvPr/>
        </p:nvPicPr>
        <p:blipFill>
          <a:blip r:embed="rId6"/>
          <a:stretch>
            <a:fillRect/>
          </a:stretch>
        </p:blipFill>
        <p:spPr>
          <a:xfrm>
            <a:off x="4947462" y="311972"/>
            <a:ext cx="2297076" cy="2297076"/>
          </a:xfrm>
          <a:prstGeom prst="rect">
            <a:avLst/>
          </a:prstGeom>
        </p:spPr>
      </p:pic>
      <p:pic>
        <p:nvPicPr>
          <p:cNvPr id="10" name="Graphic 9" descr="An organic corner shape">
            <a:extLst>
              <a:ext uri="{FF2B5EF4-FFF2-40B4-BE49-F238E27FC236}">
                <a16:creationId xmlns:a16="http://schemas.microsoft.com/office/drawing/2014/main" id="{98C6C989-0DE9-9050-E759-3EC9D7DBEF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940312"/>
            <a:ext cx="4917688" cy="4917688"/>
          </a:xfrm>
          <a:prstGeom prst="rect">
            <a:avLst/>
          </a:prstGeom>
        </p:spPr>
      </p:pic>
      <p:pic>
        <p:nvPicPr>
          <p:cNvPr id="11" name="Graphic 10" descr="An organic corner shape">
            <a:extLst>
              <a:ext uri="{FF2B5EF4-FFF2-40B4-BE49-F238E27FC236}">
                <a16:creationId xmlns:a16="http://schemas.microsoft.com/office/drawing/2014/main" id="{8D51D4ED-10E4-83E7-3445-C575BFE24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9566" y="6693"/>
            <a:ext cx="5702434" cy="5702434"/>
          </a:xfrm>
          <a:prstGeom prst="rect">
            <a:avLst/>
          </a:prstGeom>
        </p:spPr>
      </p:pic>
    </p:spTree>
    <p:extLst>
      <p:ext uri="{BB962C8B-B14F-4D97-AF65-F5344CB8AC3E}">
        <p14:creationId xmlns:p14="http://schemas.microsoft.com/office/powerpoint/2010/main" val="1390394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8A4F97F-2794-4208-817F-E5580E4789CB}"/>
              </a:ext>
            </a:extLst>
          </p:cNvPr>
          <p:cNvSpPr txBox="1">
            <a:spLocks/>
          </p:cNvSpPr>
          <p:nvPr/>
        </p:nvSpPr>
        <p:spPr>
          <a:xfrm>
            <a:off x="396489" y="1485827"/>
            <a:ext cx="8457891" cy="28198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46088" algn="l" defTabSz="914400" rtl="0" eaLnBrk="1" fontAlgn="auto" latinLnBrk="0" hangingPunct="1">
              <a:lnSpc>
                <a:spcPct val="90000"/>
              </a:lnSpc>
              <a:spcBef>
                <a:spcPts val="1000"/>
              </a:spcBef>
              <a:spcAft>
                <a:spcPts val="0"/>
              </a:spcAft>
              <a:buClr>
                <a:srgbClr val="E83040"/>
              </a:buClr>
              <a:buSzPct val="100000"/>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E83138AE-6716-467A-CA12-CF988D92105F}"/>
              </a:ext>
            </a:extLst>
          </p:cNvPr>
          <p:cNvGraphicFramePr/>
          <p:nvPr/>
        </p:nvGraphicFramePr>
        <p:xfrm>
          <a:off x="108753" y="1452933"/>
          <a:ext cx="6345166" cy="4913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9651A13A-8BF2-A5AF-2593-CD8F5D580F85}"/>
              </a:ext>
            </a:extLst>
          </p:cNvPr>
          <p:cNvGraphicFramePr/>
          <p:nvPr/>
        </p:nvGraphicFramePr>
        <p:xfrm>
          <a:off x="6453919" y="1452933"/>
          <a:ext cx="5455535" cy="4880481"/>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1">
            <a:extLst>
              <a:ext uri="{FF2B5EF4-FFF2-40B4-BE49-F238E27FC236}">
                <a16:creationId xmlns:a16="http://schemas.microsoft.com/office/drawing/2014/main" id="{B204727B-3569-7A08-4BF5-E6E4BB6D8D81}"/>
              </a:ext>
            </a:extLst>
          </p:cNvPr>
          <p:cNvSpPr>
            <a:spLocks noGrp="1"/>
          </p:cNvSpPr>
          <p:nvPr>
            <p:ph type="title"/>
          </p:nvPr>
        </p:nvSpPr>
        <p:spPr>
          <a:xfrm>
            <a:off x="1916789" y="309320"/>
            <a:ext cx="6805427" cy="1325563"/>
          </a:xfrm>
        </p:spPr>
        <p:txBody>
          <a:bodyPr>
            <a:normAutofit/>
          </a:bodyPr>
          <a:lstStyle/>
          <a:p>
            <a:r>
              <a:rPr lang="en-US">
                <a:solidFill>
                  <a:srgbClr val="50C0D8"/>
                </a:solidFill>
                <a:latin typeface="Century Gothic"/>
              </a:rPr>
              <a:t>Results - Demographics</a:t>
            </a:r>
            <a:endParaRPr lang="en-AU">
              <a:solidFill>
                <a:srgbClr val="50C0D8"/>
              </a:solidFill>
              <a:latin typeface="Century Gothic"/>
            </a:endParaRPr>
          </a:p>
        </p:txBody>
      </p:sp>
      <p:pic>
        <p:nvPicPr>
          <p:cNvPr id="9" name="Picture 8" descr="A logo of a ship&#10;&#10;Description automatically generated">
            <a:extLst>
              <a:ext uri="{FF2B5EF4-FFF2-40B4-BE49-F238E27FC236}">
                <a16:creationId xmlns:a16="http://schemas.microsoft.com/office/drawing/2014/main" id="{5534F331-41DE-7A95-87FF-861B205EC688}"/>
              </a:ext>
            </a:extLst>
          </p:cNvPr>
          <p:cNvPicPr>
            <a:picLocks noChangeAspect="1"/>
          </p:cNvPicPr>
          <p:nvPr/>
        </p:nvPicPr>
        <p:blipFill rotWithShape="1">
          <a:blip r:embed="rId6">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246594310"/>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D1FE56E-647B-DA71-5119-5F0E10497B47}"/>
              </a:ext>
            </a:extLst>
          </p:cNvPr>
          <p:cNvSpPr>
            <a:spLocks noGrp="1"/>
          </p:cNvSpPr>
          <p:nvPr>
            <p:ph type="title"/>
          </p:nvPr>
        </p:nvSpPr>
        <p:spPr>
          <a:xfrm>
            <a:off x="1916789" y="309320"/>
            <a:ext cx="10077609" cy="1325563"/>
          </a:xfrm>
        </p:spPr>
        <p:txBody>
          <a:bodyPr>
            <a:normAutofit/>
          </a:bodyPr>
          <a:lstStyle/>
          <a:p>
            <a:r>
              <a:rPr lang="en-US">
                <a:solidFill>
                  <a:srgbClr val="50C0D8"/>
                </a:solidFill>
                <a:latin typeface="Century Gothic"/>
              </a:rPr>
              <a:t>Results – Psychological Distress (K-10)</a:t>
            </a:r>
            <a:endParaRPr lang="en-AU">
              <a:solidFill>
                <a:srgbClr val="50C0D8"/>
              </a:solidFill>
              <a:latin typeface="Century Gothic"/>
            </a:endParaRPr>
          </a:p>
        </p:txBody>
      </p:sp>
      <p:sp>
        <p:nvSpPr>
          <p:cNvPr id="3" name="Content Placeholder 2">
            <a:extLst>
              <a:ext uri="{FF2B5EF4-FFF2-40B4-BE49-F238E27FC236}">
                <a16:creationId xmlns:a16="http://schemas.microsoft.com/office/drawing/2014/main" id="{665F96AB-51B9-42BD-8C56-2CB3A0923040}"/>
              </a:ext>
            </a:extLst>
          </p:cNvPr>
          <p:cNvSpPr>
            <a:spLocks noGrp="1"/>
          </p:cNvSpPr>
          <p:nvPr>
            <p:ph idx="1"/>
          </p:nvPr>
        </p:nvSpPr>
        <p:spPr>
          <a:xfrm>
            <a:off x="693127" y="1799590"/>
            <a:ext cx="2980006" cy="391189"/>
          </a:xfrm>
        </p:spPr>
        <p:txBody>
          <a:bodyPr>
            <a:normAutofit fontScale="85000" lnSpcReduction="20000"/>
          </a:bodyPr>
          <a:lstStyle/>
          <a:p>
            <a:pPr marL="0" indent="0">
              <a:buNone/>
            </a:pPr>
            <a:r>
              <a:rPr lang="en-AU" sz="3200">
                <a:latin typeface="Century Gothic" panose="020B0502020202020204" pitchFamily="34" charset="0"/>
              </a:rPr>
              <a:t>Total sample:</a:t>
            </a:r>
          </a:p>
        </p:txBody>
      </p:sp>
      <p:graphicFrame>
        <p:nvGraphicFramePr>
          <p:cNvPr id="8" name="Table 8">
            <a:extLst>
              <a:ext uri="{FF2B5EF4-FFF2-40B4-BE49-F238E27FC236}">
                <a16:creationId xmlns:a16="http://schemas.microsoft.com/office/drawing/2014/main" id="{0F05DE3E-2BB7-40C9-B47A-14937691CB24}"/>
              </a:ext>
            </a:extLst>
          </p:cNvPr>
          <p:cNvGraphicFramePr>
            <a:graphicFrameLocks noGrp="1"/>
          </p:cNvGraphicFramePr>
          <p:nvPr/>
        </p:nvGraphicFramePr>
        <p:xfrm>
          <a:off x="693127" y="2187527"/>
          <a:ext cx="10386060" cy="1798320"/>
        </p:xfrm>
        <a:graphic>
          <a:graphicData uri="http://schemas.openxmlformats.org/drawingml/2006/table">
            <a:tbl>
              <a:tblPr firstRow="1" bandRow="1">
                <a:tableStyleId>{7DF18680-E054-41AD-8BC1-D1AEF772440D}</a:tableStyleId>
              </a:tblPr>
              <a:tblGrid>
                <a:gridCol w="2596515">
                  <a:extLst>
                    <a:ext uri="{9D8B030D-6E8A-4147-A177-3AD203B41FA5}">
                      <a16:colId xmlns:a16="http://schemas.microsoft.com/office/drawing/2014/main" val="2193747937"/>
                    </a:ext>
                  </a:extLst>
                </a:gridCol>
                <a:gridCol w="2596515">
                  <a:extLst>
                    <a:ext uri="{9D8B030D-6E8A-4147-A177-3AD203B41FA5}">
                      <a16:colId xmlns:a16="http://schemas.microsoft.com/office/drawing/2014/main" val="2473699952"/>
                    </a:ext>
                  </a:extLst>
                </a:gridCol>
                <a:gridCol w="2596515">
                  <a:extLst>
                    <a:ext uri="{9D8B030D-6E8A-4147-A177-3AD203B41FA5}">
                      <a16:colId xmlns:a16="http://schemas.microsoft.com/office/drawing/2014/main" val="3911587014"/>
                    </a:ext>
                  </a:extLst>
                </a:gridCol>
                <a:gridCol w="2596515">
                  <a:extLst>
                    <a:ext uri="{9D8B030D-6E8A-4147-A177-3AD203B41FA5}">
                      <a16:colId xmlns:a16="http://schemas.microsoft.com/office/drawing/2014/main" val="760202754"/>
                    </a:ext>
                  </a:extLst>
                </a:gridCol>
              </a:tblGrid>
              <a:tr h="500036">
                <a:tc>
                  <a:txBody>
                    <a:bodyPr/>
                    <a:lstStyle/>
                    <a:p>
                      <a:endParaRPr lang="en-AU"/>
                    </a:p>
                  </a:txBody>
                  <a:tcPr/>
                </a:tc>
                <a:tc>
                  <a:txBody>
                    <a:bodyPr/>
                    <a:lstStyle/>
                    <a:p>
                      <a:pPr algn="ctr"/>
                      <a:r>
                        <a:rPr lang="en-AU" sz="2400"/>
                        <a:t>Baseline </a:t>
                      </a:r>
                    </a:p>
                    <a:p>
                      <a:pPr algn="ctr"/>
                      <a:r>
                        <a:rPr lang="en-AU" sz="2000"/>
                        <a:t>(N = 131) </a:t>
                      </a:r>
                      <a:endParaRPr lang="en-AU" sz="1600">
                        <a:latin typeface="Century Gothic" panose="020B0502020202020204" pitchFamily="34" charset="0"/>
                      </a:endParaRPr>
                    </a:p>
                  </a:txBody>
                  <a:tcPr/>
                </a:tc>
                <a:tc>
                  <a:txBody>
                    <a:bodyPr/>
                    <a:lstStyle/>
                    <a:p>
                      <a:pPr algn="ctr"/>
                      <a:r>
                        <a:rPr lang="en-AU" sz="2400"/>
                        <a:t>Post Program</a:t>
                      </a:r>
                    </a:p>
                    <a:p>
                      <a:pPr algn="ctr"/>
                      <a:r>
                        <a:rPr lang="en-AU" sz="2000"/>
                        <a:t>(N = 49) </a:t>
                      </a:r>
                      <a:endParaRPr lang="en-AU" sz="2000">
                        <a:latin typeface="Century Gothic" panose="020B0502020202020204" pitchFamily="34" charset="0"/>
                      </a:endParaRPr>
                    </a:p>
                  </a:txBody>
                  <a:tcPr/>
                </a:tc>
                <a:tc>
                  <a:txBody>
                    <a:bodyPr/>
                    <a:lstStyle/>
                    <a:p>
                      <a:pPr algn="ctr"/>
                      <a:r>
                        <a:rPr lang="en-AU" sz="2400"/>
                        <a:t>Follow Up </a:t>
                      </a:r>
                    </a:p>
                    <a:p>
                      <a:pPr algn="ctr"/>
                      <a:r>
                        <a:rPr lang="en-US" sz="2000"/>
                        <a:t>(N = 32) </a:t>
                      </a:r>
                      <a:endParaRPr lang="en-AU" sz="2000">
                        <a:latin typeface="Century Gothic" panose="020B0502020202020204" pitchFamily="34" charset="0"/>
                      </a:endParaRPr>
                    </a:p>
                  </a:txBody>
                  <a:tcPr/>
                </a:tc>
                <a:extLst>
                  <a:ext uri="{0D108BD9-81ED-4DB2-BD59-A6C34878D82A}">
                    <a16:rowId xmlns:a16="http://schemas.microsoft.com/office/drawing/2014/main" val="1708233748"/>
                  </a:ext>
                </a:extLst>
              </a:tr>
              <a:tr h="422181">
                <a:tc>
                  <a:txBody>
                    <a:bodyPr/>
                    <a:lstStyle/>
                    <a:p>
                      <a:pPr algn="ctr"/>
                      <a:r>
                        <a:rPr lang="en-AU" sz="2800"/>
                        <a:t>Mean</a:t>
                      </a:r>
                      <a:endParaRPr lang="en-AU">
                        <a:latin typeface="Century Gothic" panose="020B0502020202020204" pitchFamily="34" charset="0"/>
                      </a:endParaRPr>
                    </a:p>
                  </a:txBody>
                  <a:tcPr/>
                </a:tc>
                <a:tc>
                  <a:txBody>
                    <a:bodyPr/>
                    <a:lstStyle/>
                    <a:p>
                      <a:pPr algn="ctr"/>
                      <a:r>
                        <a:rPr lang="en-AU" sz="2800"/>
                        <a:t>28.4</a:t>
                      </a:r>
                      <a:endParaRPr lang="en-AU">
                        <a:latin typeface="Century Gothic" panose="020B0502020202020204" pitchFamily="34" charset="0"/>
                      </a:endParaRPr>
                    </a:p>
                  </a:txBody>
                  <a:tcPr/>
                </a:tc>
                <a:tc>
                  <a:txBody>
                    <a:bodyPr/>
                    <a:lstStyle/>
                    <a:p>
                      <a:pPr algn="ctr"/>
                      <a:r>
                        <a:rPr lang="en-AU" sz="2800"/>
                        <a:t>24.4</a:t>
                      </a:r>
                      <a:endParaRPr lang="en-AU">
                        <a:latin typeface="Century Gothic" panose="020B0502020202020204" pitchFamily="34" charset="0"/>
                      </a:endParaRPr>
                    </a:p>
                  </a:txBody>
                  <a:tcPr/>
                </a:tc>
                <a:tc>
                  <a:txBody>
                    <a:bodyPr/>
                    <a:lstStyle/>
                    <a:p>
                      <a:pPr algn="ctr"/>
                      <a:r>
                        <a:rPr lang="en-AU" sz="2800"/>
                        <a:t>23.8</a:t>
                      </a:r>
                      <a:endParaRPr lang="en-AU">
                        <a:latin typeface="Century Gothic" panose="020B0502020202020204" pitchFamily="34" charset="0"/>
                      </a:endParaRPr>
                    </a:p>
                  </a:txBody>
                  <a:tcPr/>
                </a:tc>
                <a:extLst>
                  <a:ext uri="{0D108BD9-81ED-4DB2-BD59-A6C34878D82A}">
                    <a16:rowId xmlns:a16="http://schemas.microsoft.com/office/drawing/2014/main" val="3375336475"/>
                  </a:ext>
                </a:extLst>
              </a:tr>
              <a:tr h="422181">
                <a:tc>
                  <a:txBody>
                    <a:bodyPr/>
                    <a:lstStyle/>
                    <a:p>
                      <a:pPr algn="ctr"/>
                      <a:r>
                        <a:rPr lang="en-AU" sz="2800"/>
                        <a:t>STD</a:t>
                      </a:r>
                      <a:endParaRPr lang="en-AU">
                        <a:latin typeface="Century Gothic" panose="020B0502020202020204" pitchFamily="34" charset="0"/>
                      </a:endParaRPr>
                    </a:p>
                  </a:txBody>
                  <a:tcPr/>
                </a:tc>
                <a:tc>
                  <a:txBody>
                    <a:bodyPr/>
                    <a:lstStyle/>
                    <a:p>
                      <a:pPr algn="ctr"/>
                      <a:r>
                        <a:rPr lang="en-AU" sz="2800"/>
                        <a:t>8.6</a:t>
                      </a:r>
                      <a:endParaRPr lang="en-AU" sz="2800">
                        <a:latin typeface="Century Gothic" panose="020B0502020202020204" pitchFamily="34" charset="0"/>
                      </a:endParaRPr>
                    </a:p>
                  </a:txBody>
                  <a:tcPr/>
                </a:tc>
                <a:tc>
                  <a:txBody>
                    <a:bodyPr/>
                    <a:lstStyle/>
                    <a:p>
                      <a:pPr algn="ctr"/>
                      <a:r>
                        <a:rPr lang="en-AU" sz="2800"/>
                        <a:t>9.6</a:t>
                      </a:r>
                      <a:endParaRPr lang="en-AU" sz="2800">
                        <a:latin typeface="Century Gothic" panose="020B0502020202020204" pitchFamily="34" charset="0"/>
                      </a:endParaRPr>
                    </a:p>
                  </a:txBody>
                  <a:tcPr/>
                </a:tc>
                <a:tc>
                  <a:txBody>
                    <a:bodyPr/>
                    <a:lstStyle/>
                    <a:p>
                      <a:pPr algn="ctr"/>
                      <a:r>
                        <a:rPr lang="en-AU" sz="2800"/>
                        <a:t>10.3</a:t>
                      </a:r>
                      <a:endParaRPr lang="en-AU" sz="2800">
                        <a:latin typeface="Century Gothic" panose="020B0502020202020204" pitchFamily="34" charset="0"/>
                      </a:endParaRPr>
                    </a:p>
                  </a:txBody>
                  <a:tcPr/>
                </a:tc>
                <a:extLst>
                  <a:ext uri="{0D108BD9-81ED-4DB2-BD59-A6C34878D82A}">
                    <a16:rowId xmlns:a16="http://schemas.microsoft.com/office/drawing/2014/main" val="684630520"/>
                  </a:ext>
                </a:extLst>
              </a:tr>
            </a:tbl>
          </a:graphicData>
        </a:graphic>
      </p:graphicFrame>
      <p:graphicFrame>
        <p:nvGraphicFramePr>
          <p:cNvPr id="7" name="Table 8">
            <a:extLst>
              <a:ext uri="{FF2B5EF4-FFF2-40B4-BE49-F238E27FC236}">
                <a16:creationId xmlns:a16="http://schemas.microsoft.com/office/drawing/2014/main" id="{CA5C612A-0288-9102-CC57-81081662F25A}"/>
              </a:ext>
            </a:extLst>
          </p:cNvPr>
          <p:cNvGraphicFramePr>
            <a:graphicFrameLocks noGrp="1"/>
          </p:cNvGraphicFramePr>
          <p:nvPr/>
        </p:nvGraphicFramePr>
        <p:xfrm>
          <a:off x="693126" y="4566665"/>
          <a:ext cx="10386060" cy="1798320"/>
        </p:xfrm>
        <a:graphic>
          <a:graphicData uri="http://schemas.openxmlformats.org/drawingml/2006/table">
            <a:tbl>
              <a:tblPr firstRow="1" bandRow="1">
                <a:tableStyleId>{7DF18680-E054-41AD-8BC1-D1AEF772440D}</a:tableStyleId>
              </a:tblPr>
              <a:tblGrid>
                <a:gridCol w="2596515">
                  <a:extLst>
                    <a:ext uri="{9D8B030D-6E8A-4147-A177-3AD203B41FA5}">
                      <a16:colId xmlns:a16="http://schemas.microsoft.com/office/drawing/2014/main" val="2193747937"/>
                    </a:ext>
                  </a:extLst>
                </a:gridCol>
                <a:gridCol w="2596515">
                  <a:extLst>
                    <a:ext uri="{9D8B030D-6E8A-4147-A177-3AD203B41FA5}">
                      <a16:colId xmlns:a16="http://schemas.microsoft.com/office/drawing/2014/main" val="2473699952"/>
                    </a:ext>
                  </a:extLst>
                </a:gridCol>
                <a:gridCol w="2596515">
                  <a:extLst>
                    <a:ext uri="{9D8B030D-6E8A-4147-A177-3AD203B41FA5}">
                      <a16:colId xmlns:a16="http://schemas.microsoft.com/office/drawing/2014/main" val="3911587014"/>
                    </a:ext>
                  </a:extLst>
                </a:gridCol>
                <a:gridCol w="2596515">
                  <a:extLst>
                    <a:ext uri="{9D8B030D-6E8A-4147-A177-3AD203B41FA5}">
                      <a16:colId xmlns:a16="http://schemas.microsoft.com/office/drawing/2014/main" val="760202754"/>
                    </a:ext>
                  </a:extLst>
                </a:gridCol>
              </a:tblGrid>
              <a:tr h="0">
                <a:tc>
                  <a:txBody>
                    <a:bodyPr/>
                    <a:lstStyle/>
                    <a:p>
                      <a:endParaRPr lang="en-AU"/>
                    </a:p>
                  </a:txBody>
                  <a:tcPr/>
                </a:tc>
                <a:tc>
                  <a:txBody>
                    <a:bodyPr/>
                    <a:lstStyle/>
                    <a:p>
                      <a:pPr algn="ctr"/>
                      <a:r>
                        <a:rPr lang="en-AU" sz="2400"/>
                        <a:t>Baseline </a:t>
                      </a:r>
                    </a:p>
                    <a:p>
                      <a:pPr algn="ctr"/>
                      <a:r>
                        <a:rPr lang="en-AU" sz="2000"/>
                        <a:t>(N = 17) </a:t>
                      </a:r>
                      <a:endParaRPr lang="en-AU" sz="1600">
                        <a:latin typeface="Century Gothic" panose="020B0502020202020204" pitchFamily="34" charset="0"/>
                      </a:endParaRPr>
                    </a:p>
                  </a:txBody>
                  <a:tcPr/>
                </a:tc>
                <a:tc>
                  <a:txBody>
                    <a:bodyPr/>
                    <a:lstStyle/>
                    <a:p>
                      <a:pPr algn="ctr"/>
                      <a:r>
                        <a:rPr lang="en-AU" sz="2400"/>
                        <a:t>Post Program</a:t>
                      </a:r>
                    </a:p>
                    <a:p>
                      <a:pPr algn="ctr"/>
                      <a:r>
                        <a:rPr lang="en-AU" sz="2000"/>
                        <a:t>(N = 17) </a:t>
                      </a:r>
                      <a:endParaRPr lang="en-AU" sz="2000">
                        <a:latin typeface="Century Gothic" panose="020B0502020202020204" pitchFamily="34" charset="0"/>
                      </a:endParaRPr>
                    </a:p>
                  </a:txBody>
                  <a:tcPr/>
                </a:tc>
                <a:tc>
                  <a:txBody>
                    <a:bodyPr/>
                    <a:lstStyle/>
                    <a:p>
                      <a:pPr algn="ctr"/>
                      <a:r>
                        <a:rPr lang="en-AU" sz="2400"/>
                        <a:t>Follow Up </a:t>
                      </a:r>
                    </a:p>
                    <a:p>
                      <a:pPr algn="ctr"/>
                      <a:r>
                        <a:rPr lang="en-US" sz="2000"/>
                        <a:t>(N = 11) </a:t>
                      </a:r>
                      <a:endParaRPr lang="en-AU" sz="2000">
                        <a:latin typeface="Century Gothic" panose="020B0502020202020204" pitchFamily="34" charset="0"/>
                      </a:endParaRPr>
                    </a:p>
                  </a:txBody>
                  <a:tcPr/>
                </a:tc>
                <a:extLst>
                  <a:ext uri="{0D108BD9-81ED-4DB2-BD59-A6C34878D82A}">
                    <a16:rowId xmlns:a16="http://schemas.microsoft.com/office/drawing/2014/main" val="1708233748"/>
                  </a:ext>
                </a:extLst>
              </a:tr>
              <a:tr h="397062">
                <a:tc>
                  <a:txBody>
                    <a:bodyPr/>
                    <a:lstStyle/>
                    <a:p>
                      <a:pPr algn="ctr"/>
                      <a:r>
                        <a:rPr lang="en-AU" sz="2800"/>
                        <a:t>Mean</a:t>
                      </a:r>
                      <a:endParaRPr lang="en-AU">
                        <a:latin typeface="Century Gothic" panose="020B0502020202020204" pitchFamily="34" charset="0"/>
                      </a:endParaRPr>
                    </a:p>
                  </a:txBody>
                  <a:tcPr/>
                </a:tc>
                <a:tc>
                  <a:txBody>
                    <a:bodyPr/>
                    <a:lstStyle/>
                    <a:p>
                      <a:pPr algn="ctr"/>
                      <a:r>
                        <a:rPr lang="en-AU" sz="2800"/>
                        <a:t>31.6</a:t>
                      </a:r>
                      <a:endParaRPr lang="en-AU">
                        <a:latin typeface="Century Gothic" panose="020B0502020202020204" pitchFamily="34" charset="0"/>
                      </a:endParaRPr>
                    </a:p>
                  </a:txBody>
                  <a:tcPr/>
                </a:tc>
                <a:tc>
                  <a:txBody>
                    <a:bodyPr/>
                    <a:lstStyle/>
                    <a:p>
                      <a:pPr algn="ctr"/>
                      <a:r>
                        <a:rPr lang="en-AU" sz="2800"/>
                        <a:t>29.5</a:t>
                      </a:r>
                      <a:endParaRPr lang="en-AU">
                        <a:latin typeface="Century Gothic" panose="020B0502020202020204" pitchFamily="34" charset="0"/>
                      </a:endParaRPr>
                    </a:p>
                  </a:txBody>
                  <a:tcPr/>
                </a:tc>
                <a:tc>
                  <a:txBody>
                    <a:bodyPr/>
                    <a:lstStyle/>
                    <a:p>
                      <a:pPr algn="ctr"/>
                      <a:r>
                        <a:rPr lang="en-AU" sz="2800"/>
                        <a:t>29.4</a:t>
                      </a:r>
                      <a:endParaRPr lang="en-AU">
                        <a:latin typeface="Century Gothic" panose="020B0502020202020204" pitchFamily="34" charset="0"/>
                      </a:endParaRPr>
                    </a:p>
                  </a:txBody>
                  <a:tcPr/>
                </a:tc>
                <a:extLst>
                  <a:ext uri="{0D108BD9-81ED-4DB2-BD59-A6C34878D82A}">
                    <a16:rowId xmlns:a16="http://schemas.microsoft.com/office/drawing/2014/main" val="3375336475"/>
                  </a:ext>
                </a:extLst>
              </a:tr>
              <a:tr h="397062">
                <a:tc>
                  <a:txBody>
                    <a:bodyPr/>
                    <a:lstStyle/>
                    <a:p>
                      <a:pPr algn="ctr"/>
                      <a:r>
                        <a:rPr lang="en-AU" sz="2800"/>
                        <a:t>STD</a:t>
                      </a:r>
                      <a:endParaRPr lang="en-AU">
                        <a:latin typeface="Century Gothic" panose="020B0502020202020204" pitchFamily="34" charset="0"/>
                      </a:endParaRPr>
                    </a:p>
                  </a:txBody>
                  <a:tcPr/>
                </a:tc>
                <a:tc>
                  <a:txBody>
                    <a:bodyPr/>
                    <a:lstStyle/>
                    <a:p>
                      <a:pPr algn="ctr"/>
                      <a:r>
                        <a:rPr lang="en-AU" sz="2800"/>
                        <a:t>10.3</a:t>
                      </a:r>
                      <a:endParaRPr lang="en-AU" sz="2800">
                        <a:latin typeface="Century Gothic" panose="020B0502020202020204" pitchFamily="34" charset="0"/>
                      </a:endParaRPr>
                    </a:p>
                  </a:txBody>
                  <a:tcPr/>
                </a:tc>
                <a:tc>
                  <a:txBody>
                    <a:bodyPr/>
                    <a:lstStyle/>
                    <a:p>
                      <a:pPr algn="ctr"/>
                      <a:r>
                        <a:rPr lang="en-AU" sz="2800"/>
                        <a:t>9.8</a:t>
                      </a:r>
                      <a:endParaRPr lang="en-AU" sz="2800">
                        <a:latin typeface="Century Gothic" panose="020B0502020202020204" pitchFamily="34" charset="0"/>
                      </a:endParaRPr>
                    </a:p>
                  </a:txBody>
                  <a:tcPr/>
                </a:tc>
                <a:tc>
                  <a:txBody>
                    <a:bodyPr/>
                    <a:lstStyle/>
                    <a:p>
                      <a:pPr algn="ctr"/>
                      <a:r>
                        <a:rPr lang="en-AU" sz="2800"/>
                        <a:t>10.9</a:t>
                      </a:r>
                      <a:endParaRPr lang="en-AU" sz="2800">
                        <a:latin typeface="Century Gothic" panose="020B0502020202020204" pitchFamily="34" charset="0"/>
                      </a:endParaRPr>
                    </a:p>
                  </a:txBody>
                  <a:tcPr/>
                </a:tc>
                <a:extLst>
                  <a:ext uri="{0D108BD9-81ED-4DB2-BD59-A6C34878D82A}">
                    <a16:rowId xmlns:a16="http://schemas.microsoft.com/office/drawing/2014/main" val="684630520"/>
                  </a:ext>
                </a:extLst>
              </a:tr>
            </a:tbl>
          </a:graphicData>
        </a:graphic>
      </p:graphicFrame>
      <p:sp>
        <p:nvSpPr>
          <p:cNvPr id="9" name="Content Placeholder 2">
            <a:extLst>
              <a:ext uri="{FF2B5EF4-FFF2-40B4-BE49-F238E27FC236}">
                <a16:creationId xmlns:a16="http://schemas.microsoft.com/office/drawing/2014/main" id="{269541D6-DD57-9C97-E48A-B60CED914DE2}"/>
              </a:ext>
            </a:extLst>
          </p:cNvPr>
          <p:cNvSpPr txBox="1">
            <a:spLocks/>
          </p:cNvSpPr>
          <p:nvPr/>
        </p:nvSpPr>
        <p:spPr>
          <a:xfrm>
            <a:off x="597584" y="4111833"/>
            <a:ext cx="5677486" cy="61400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Those who accessed the program:</a:t>
            </a:r>
          </a:p>
        </p:txBody>
      </p:sp>
      <p:pic>
        <p:nvPicPr>
          <p:cNvPr id="11" name="Picture 10" descr="A logo of a ship&#10;&#10;Description automatically generated">
            <a:extLst>
              <a:ext uri="{FF2B5EF4-FFF2-40B4-BE49-F238E27FC236}">
                <a16:creationId xmlns:a16="http://schemas.microsoft.com/office/drawing/2014/main" id="{F2DDA0EA-4C15-F3E1-F21E-467E8BE33DB4}"/>
              </a:ext>
            </a:extLst>
          </p:cNvPr>
          <p:cNvPicPr>
            <a:picLocks noChangeAspect="1"/>
          </p:cNvPicPr>
          <p:nvPr/>
        </p:nvPicPr>
        <p:blipFill rotWithShape="1">
          <a:blip r:embed="rId3">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267330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562B36F-44D3-12CB-7263-F482341107B8}"/>
              </a:ext>
            </a:extLst>
          </p:cNvPr>
          <p:cNvGraphicFramePr/>
          <p:nvPr/>
        </p:nvGraphicFramePr>
        <p:xfrm>
          <a:off x="1137576" y="1436505"/>
          <a:ext cx="9870850" cy="505637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8AC65294-685B-B912-E3DD-56F3B6FBC703}"/>
              </a:ext>
            </a:extLst>
          </p:cNvPr>
          <p:cNvSpPr>
            <a:spLocks noGrp="1"/>
          </p:cNvSpPr>
          <p:nvPr>
            <p:ph type="title"/>
          </p:nvPr>
        </p:nvSpPr>
        <p:spPr>
          <a:xfrm>
            <a:off x="1916789" y="309320"/>
            <a:ext cx="10514108" cy="1325563"/>
          </a:xfrm>
        </p:spPr>
        <p:txBody>
          <a:bodyPr>
            <a:normAutofit/>
          </a:bodyPr>
          <a:lstStyle/>
          <a:p>
            <a:r>
              <a:rPr lang="en-US" sz="4000">
                <a:solidFill>
                  <a:srgbClr val="50C0D8"/>
                </a:solidFill>
                <a:latin typeface="Century Gothic"/>
              </a:rPr>
              <a:t>Results – Physical and emotional symptoms</a:t>
            </a:r>
            <a:endParaRPr lang="en-AU" sz="4000">
              <a:solidFill>
                <a:srgbClr val="50C0D8"/>
              </a:solidFill>
              <a:latin typeface="Century Gothic"/>
            </a:endParaRPr>
          </a:p>
        </p:txBody>
      </p:sp>
      <p:pic>
        <p:nvPicPr>
          <p:cNvPr id="8" name="Picture 7" descr="A logo of a ship&#10;&#10;Description automatically generated">
            <a:extLst>
              <a:ext uri="{FF2B5EF4-FFF2-40B4-BE49-F238E27FC236}">
                <a16:creationId xmlns:a16="http://schemas.microsoft.com/office/drawing/2014/main" id="{1A97D353-2BD1-0A09-E607-6ACBB0F6B761}"/>
              </a:ext>
            </a:extLst>
          </p:cNvPr>
          <p:cNvPicPr>
            <a:picLocks noChangeAspect="1"/>
          </p:cNvPicPr>
          <p:nvPr/>
        </p:nvPicPr>
        <p:blipFill rotWithShape="1">
          <a:blip r:embed="rId4">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99191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A2274C51-11A7-01E5-796B-B60F4B067C06}"/>
              </a:ext>
            </a:extLst>
          </p:cNvPr>
          <p:cNvGraphicFramePr/>
          <p:nvPr/>
        </p:nvGraphicFramePr>
        <p:xfrm>
          <a:off x="1565281" y="1420569"/>
          <a:ext cx="9002824" cy="507230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371EDA50-2FDB-77F3-C731-B9B170998C43}"/>
              </a:ext>
            </a:extLst>
          </p:cNvPr>
          <p:cNvSpPr>
            <a:spLocks noGrp="1"/>
          </p:cNvSpPr>
          <p:nvPr>
            <p:ph type="title"/>
          </p:nvPr>
        </p:nvSpPr>
        <p:spPr>
          <a:xfrm>
            <a:off x="1916789" y="309320"/>
            <a:ext cx="9550281" cy="1325563"/>
          </a:xfrm>
        </p:spPr>
        <p:txBody>
          <a:bodyPr>
            <a:normAutofit/>
          </a:bodyPr>
          <a:lstStyle/>
          <a:p>
            <a:r>
              <a:rPr lang="en-US" sz="4000">
                <a:solidFill>
                  <a:srgbClr val="50C0D8"/>
                </a:solidFill>
                <a:latin typeface="Century Gothic"/>
              </a:rPr>
              <a:t>Results – Impact of loved one’s AOD use</a:t>
            </a:r>
            <a:endParaRPr lang="en-AU" sz="4000">
              <a:solidFill>
                <a:srgbClr val="50C0D8"/>
              </a:solidFill>
              <a:latin typeface="Century Gothic"/>
            </a:endParaRPr>
          </a:p>
        </p:txBody>
      </p:sp>
      <p:pic>
        <p:nvPicPr>
          <p:cNvPr id="7" name="Picture 6" descr="A logo of a ship&#10;&#10;Description automatically generated">
            <a:extLst>
              <a:ext uri="{FF2B5EF4-FFF2-40B4-BE49-F238E27FC236}">
                <a16:creationId xmlns:a16="http://schemas.microsoft.com/office/drawing/2014/main" id="{8C91C339-9A14-D53E-4B2F-A5D9317C4DD4}"/>
              </a:ext>
            </a:extLst>
          </p:cNvPr>
          <p:cNvPicPr>
            <a:picLocks noChangeAspect="1"/>
          </p:cNvPicPr>
          <p:nvPr/>
        </p:nvPicPr>
        <p:blipFill rotWithShape="1">
          <a:blip r:embed="rId4">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148213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9066A-BA35-D9BA-BA9E-2FF64015CFB2}"/>
              </a:ext>
            </a:extLst>
          </p:cNvPr>
          <p:cNvGraphicFramePr/>
          <p:nvPr/>
        </p:nvGraphicFramePr>
        <p:xfrm>
          <a:off x="103517" y="1690688"/>
          <a:ext cx="6171724" cy="48159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8B25DCC-19B7-4DF2-EE8E-505383024ED7}"/>
              </a:ext>
            </a:extLst>
          </p:cNvPr>
          <p:cNvGraphicFramePr/>
          <p:nvPr/>
        </p:nvGraphicFramePr>
        <p:xfrm>
          <a:off x="6096000" y="1663658"/>
          <a:ext cx="5992483" cy="4689376"/>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F59C274A-1A49-E66E-5A2F-646851528D10}"/>
              </a:ext>
            </a:extLst>
          </p:cNvPr>
          <p:cNvSpPr>
            <a:spLocks noGrp="1"/>
          </p:cNvSpPr>
          <p:nvPr>
            <p:ph type="title"/>
          </p:nvPr>
        </p:nvSpPr>
        <p:spPr>
          <a:xfrm>
            <a:off x="1916789" y="309320"/>
            <a:ext cx="9414357" cy="1325563"/>
          </a:xfrm>
        </p:spPr>
        <p:txBody>
          <a:bodyPr>
            <a:normAutofit/>
          </a:bodyPr>
          <a:lstStyle/>
          <a:p>
            <a:r>
              <a:rPr lang="en-US" sz="4000">
                <a:solidFill>
                  <a:srgbClr val="50C0D8"/>
                </a:solidFill>
                <a:latin typeface="Century Gothic"/>
              </a:rPr>
              <a:t>Results – Informal and formal support</a:t>
            </a:r>
            <a:endParaRPr lang="en-AU" sz="4000">
              <a:solidFill>
                <a:srgbClr val="50C0D8"/>
              </a:solidFill>
              <a:latin typeface="Century Gothic"/>
            </a:endParaRPr>
          </a:p>
        </p:txBody>
      </p:sp>
      <p:pic>
        <p:nvPicPr>
          <p:cNvPr id="9" name="Picture 8" descr="A logo of a ship&#10;&#10;Description automatically generated">
            <a:extLst>
              <a:ext uri="{FF2B5EF4-FFF2-40B4-BE49-F238E27FC236}">
                <a16:creationId xmlns:a16="http://schemas.microsoft.com/office/drawing/2014/main" id="{49F637AA-2BAD-302D-3BFA-CA796433DAA4}"/>
              </a:ext>
            </a:extLst>
          </p:cNvPr>
          <p:cNvPicPr>
            <a:picLocks noChangeAspect="1"/>
          </p:cNvPicPr>
          <p:nvPr/>
        </p:nvPicPr>
        <p:blipFill rotWithShape="1">
          <a:blip r:embed="rId5">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422039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B175C-736C-9021-4EE6-84EA058D09D6}"/>
              </a:ext>
            </a:extLst>
          </p:cNvPr>
          <p:cNvPicPr>
            <a:picLocks noChangeAspect="1"/>
          </p:cNvPicPr>
          <p:nvPr/>
        </p:nvPicPr>
        <p:blipFill>
          <a:blip r:embed="rId3"/>
          <a:stretch>
            <a:fillRect/>
          </a:stretch>
        </p:blipFill>
        <p:spPr>
          <a:xfrm>
            <a:off x="1748789" y="1690688"/>
            <a:ext cx="9363712" cy="4661986"/>
          </a:xfrm>
          <a:prstGeom prst="rect">
            <a:avLst/>
          </a:prstGeom>
        </p:spPr>
      </p:pic>
      <p:sp>
        <p:nvSpPr>
          <p:cNvPr id="6" name="TextBox 5">
            <a:extLst>
              <a:ext uri="{FF2B5EF4-FFF2-40B4-BE49-F238E27FC236}">
                <a16:creationId xmlns:a16="http://schemas.microsoft.com/office/drawing/2014/main" id="{2D099F65-48EA-9328-130B-428ECD71DD49}"/>
              </a:ext>
            </a:extLst>
          </p:cNvPr>
          <p:cNvSpPr txBox="1"/>
          <p:nvPr/>
        </p:nvSpPr>
        <p:spPr>
          <a:xfrm>
            <a:off x="5357212" y="5783929"/>
            <a:ext cx="6097904" cy="568745"/>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800"/>
              </a:spcAft>
              <a:buClrTx/>
              <a:buSzTx/>
              <a:buFontTx/>
              <a:buNone/>
              <a:tabLst/>
              <a:defRPr/>
            </a:pPr>
            <a: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*Note: Participants were able to select multiple responses. </a:t>
            </a:r>
            <a:endParaRPr kumimoji="0" lang="en-AU"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itle 1">
            <a:extLst>
              <a:ext uri="{FF2B5EF4-FFF2-40B4-BE49-F238E27FC236}">
                <a16:creationId xmlns:a16="http://schemas.microsoft.com/office/drawing/2014/main" id="{C6415FF2-B8FE-CAD3-F2A8-D3481350DA77}"/>
              </a:ext>
            </a:extLst>
          </p:cNvPr>
          <p:cNvSpPr>
            <a:spLocks noGrp="1"/>
          </p:cNvSpPr>
          <p:nvPr>
            <p:ph type="title"/>
          </p:nvPr>
        </p:nvSpPr>
        <p:spPr>
          <a:xfrm>
            <a:off x="1916789" y="309320"/>
            <a:ext cx="8817566" cy="1325563"/>
          </a:xfrm>
        </p:spPr>
        <p:txBody>
          <a:bodyPr>
            <a:normAutofit/>
          </a:bodyPr>
          <a:lstStyle/>
          <a:p>
            <a:r>
              <a:rPr lang="en-US" sz="4000">
                <a:solidFill>
                  <a:srgbClr val="50C0D8"/>
                </a:solidFill>
                <a:latin typeface="Century Gothic"/>
              </a:rPr>
              <a:t>Results – Barriers to help-seeking</a:t>
            </a:r>
            <a:endParaRPr lang="en-AU" sz="4000">
              <a:solidFill>
                <a:srgbClr val="50C0D8"/>
              </a:solidFill>
              <a:latin typeface="Century Gothic"/>
            </a:endParaRPr>
          </a:p>
        </p:txBody>
      </p:sp>
      <p:pic>
        <p:nvPicPr>
          <p:cNvPr id="9" name="Picture 8" descr="A logo of a ship&#10;&#10;Description automatically generated">
            <a:extLst>
              <a:ext uri="{FF2B5EF4-FFF2-40B4-BE49-F238E27FC236}">
                <a16:creationId xmlns:a16="http://schemas.microsoft.com/office/drawing/2014/main" id="{65D921C9-2F7C-E08E-E123-CF67B997325C}"/>
              </a:ext>
            </a:extLst>
          </p:cNvPr>
          <p:cNvPicPr>
            <a:picLocks noChangeAspect="1"/>
          </p:cNvPicPr>
          <p:nvPr/>
        </p:nvPicPr>
        <p:blipFill rotWithShape="1">
          <a:blip r:embed="rId4">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783463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8A4F97F-2794-4208-817F-E5580E4789CB}"/>
              </a:ext>
            </a:extLst>
          </p:cNvPr>
          <p:cNvSpPr txBox="1">
            <a:spLocks/>
          </p:cNvSpPr>
          <p:nvPr/>
        </p:nvSpPr>
        <p:spPr>
          <a:xfrm>
            <a:off x="396489" y="1485827"/>
            <a:ext cx="8457891" cy="28198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46088" algn="l" defTabSz="914400" rtl="0" eaLnBrk="1" fontAlgn="auto" latinLnBrk="0" hangingPunct="1">
              <a:lnSpc>
                <a:spcPct val="90000"/>
              </a:lnSpc>
              <a:spcBef>
                <a:spcPts val="1000"/>
              </a:spcBef>
              <a:spcAft>
                <a:spcPts val="0"/>
              </a:spcAft>
              <a:buClr>
                <a:srgbClr val="E83040"/>
              </a:buClr>
              <a:buSzPct val="100000"/>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3A5C7B0E-73D4-DCB4-4AC5-408C75EBD76D}"/>
              </a:ext>
            </a:extLst>
          </p:cNvPr>
          <p:cNvSpPr>
            <a:spLocks noGrp="1"/>
          </p:cNvSpPr>
          <p:nvPr>
            <p:ph type="title"/>
          </p:nvPr>
        </p:nvSpPr>
        <p:spPr>
          <a:xfrm>
            <a:off x="1916789" y="309320"/>
            <a:ext cx="9315503" cy="1325563"/>
          </a:xfrm>
        </p:spPr>
        <p:txBody>
          <a:bodyPr>
            <a:normAutofit/>
          </a:bodyPr>
          <a:lstStyle/>
          <a:p>
            <a:r>
              <a:rPr lang="en-US" sz="4000">
                <a:solidFill>
                  <a:srgbClr val="50C0D8"/>
                </a:solidFill>
                <a:latin typeface="Century Gothic"/>
              </a:rPr>
              <a:t>Results – Usability and acceptability</a:t>
            </a:r>
            <a:endParaRPr lang="en-AU" sz="4000">
              <a:solidFill>
                <a:srgbClr val="50C0D8"/>
              </a:solidFill>
              <a:latin typeface="Century Gothic"/>
            </a:endParaRPr>
          </a:p>
        </p:txBody>
      </p:sp>
      <p:sp>
        <p:nvSpPr>
          <p:cNvPr id="6" name="Content Placeholder 2">
            <a:extLst>
              <a:ext uri="{FF2B5EF4-FFF2-40B4-BE49-F238E27FC236}">
                <a16:creationId xmlns:a16="http://schemas.microsoft.com/office/drawing/2014/main" id="{FF61E6F9-59DD-6164-C29C-92340CB339D8}"/>
              </a:ext>
            </a:extLst>
          </p:cNvPr>
          <p:cNvSpPr>
            <a:spLocks noGrp="1"/>
          </p:cNvSpPr>
          <p:nvPr>
            <p:ph idx="1"/>
          </p:nvPr>
        </p:nvSpPr>
        <p:spPr>
          <a:xfrm>
            <a:off x="1149797" y="1632442"/>
            <a:ext cx="10380980" cy="1015391"/>
          </a:xfrm>
        </p:spPr>
        <p:txBody>
          <a:bodyPr vert="horz" lIns="91440" tIns="45720" rIns="91440" bIns="45720" rtlCol="0" anchor="t">
            <a:normAutofit fontScale="92500"/>
          </a:bodyPr>
          <a:lstStyle/>
          <a:p>
            <a:r>
              <a:rPr lang="en-AU">
                <a:latin typeface="Century Gothic"/>
              </a:rPr>
              <a:t>Average System Usability Scale score was </a:t>
            </a:r>
            <a:r>
              <a:rPr lang="en-AU" sz="4400" b="1">
                <a:solidFill>
                  <a:srgbClr val="00B0F0"/>
                </a:solidFill>
                <a:latin typeface="Century Gothic"/>
              </a:rPr>
              <a:t>70</a:t>
            </a:r>
            <a:r>
              <a:rPr lang="en-AU">
                <a:latin typeface="Century Gothic"/>
              </a:rPr>
              <a:t> (STD 18, N = 17) which is above average compared to 500 other websites.</a:t>
            </a:r>
          </a:p>
          <a:p>
            <a:pPr marL="0" indent="0">
              <a:buNone/>
            </a:pPr>
            <a:endParaRPr lang="en-AU"/>
          </a:p>
          <a:p>
            <a:endParaRPr lang="en-AU"/>
          </a:p>
        </p:txBody>
      </p:sp>
      <p:sp>
        <p:nvSpPr>
          <p:cNvPr id="3" name="Content Placeholder 2">
            <a:extLst>
              <a:ext uri="{FF2B5EF4-FFF2-40B4-BE49-F238E27FC236}">
                <a16:creationId xmlns:a16="http://schemas.microsoft.com/office/drawing/2014/main" id="{876BD154-D4E6-91F2-2033-76349F313565}"/>
              </a:ext>
            </a:extLst>
          </p:cNvPr>
          <p:cNvSpPr txBox="1">
            <a:spLocks/>
          </p:cNvSpPr>
          <p:nvPr/>
        </p:nvSpPr>
        <p:spPr>
          <a:xfrm>
            <a:off x="1094154" y="2863402"/>
            <a:ext cx="10236200" cy="113806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4400" b="1" i="0" u="none" strike="noStrike" kern="1200" cap="none" spc="0" normalizeH="0" baseline="0" noProof="0">
                <a:ln>
                  <a:noFill/>
                </a:ln>
                <a:solidFill>
                  <a:srgbClr val="00B0F0"/>
                </a:solidFill>
                <a:effectLst/>
                <a:uLnTx/>
                <a:uFillTx/>
                <a:latin typeface="Century Gothic"/>
              </a:rPr>
              <a:t>35% </a:t>
            </a:r>
            <a:r>
              <a:rPr kumimoji="0" lang="en-AU" sz="2800" b="0" i="0" u="none" strike="noStrike" kern="1200" cap="none" spc="0" normalizeH="0" baseline="0" noProof="0">
                <a:ln>
                  <a:noFill/>
                </a:ln>
                <a:solidFill>
                  <a:prstClr val="black"/>
                </a:solidFill>
                <a:effectLst/>
                <a:uLnTx/>
                <a:uFillTx/>
                <a:latin typeface="Century Gothic"/>
              </a:rPr>
              <a:t>of participants felt either </a:t>
            </a:r>
            <a:r>
              <a:rPr kumimoji="0" lang="en-AU" sz="2800" b="0" i="0" u="none" strike="noStrike" kern="1200" cap="none" spc="0" normalizeH="0" baseline="0" noProof="0">
                <a:ln>
                  <a:noFill/>
                </a:ln>
                <a:solidFill>
                  <a:srgbClr val="00B0F0"/>
                </a:solidFill>
                <a:effectLst/>
                <a:uLnTx/>
                <a:uFillTx/>
                <a:latin typeface="Century Gothic"/>
              </a:rPr>
              <a:t>very or moderately confident </a:t>
            </a:r>
            <a:r>
              <a:rPr kumimoji="0" lang="en-AU" sz="2800" b="0" i="0" u="none" strike="noStrike" kern="1200" cap="none" spc="0" normalizeH="0" baseline="0" noProof="0">
                <a:ln>
                  <a:noFill/>
                </a:ln>
                <a:solidFill>
                  <a:prstClr val="black"/>
                </a:solidFill>
                <a:effectLst/>
                <a:uLnTx/>
                <a:uFillTx/>
                <a:latin typeface="Century Gothic"/>
              </a:rPr>
              <a:t>when faced with AOD related issues after interacting with FFSP. </a:t>
            </a:r>
            <a:endParaRPr lang="en-AU" sz="2800" b="0" i="0" u="none" strike="noStrike" kern="1200" cap="none" spc="0" normalizeH="0" baseline="0" noProof="0">
              <a:ln>
                <a:noFill/>
              </a:ln>
              <a:solidFill>
                <a:prstClr val="black"/>
              </a:solidFill>
              <a:effectLst/>
              <a:uLnTx/>
              <a:uFillTx/>
              <a:latin typeface="Century Gothic"/>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D95435F2-1387-0CAE-642C-5CB46D4B0D23}"/>
              </a:ext>
            </a:extLst>
          </p:cNvPr>
          <p:cNvSpPr txBox="1">
            <a:spLocks/>
          </p:cNvSpPr>
          <p:nvPr/>
        </p:nvSpPr>
        <p:spPr>
          <a:xfrm>
            <a:off x="1096135" y="4028906"/>
            <a:ext cx="10236200" cy="11380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4400" b="1" i="0" u="none" strike="noStrike" kern="1200" cap="none" spc="0" normalizeH="0" baseline="0" noProof="0">
                <a:ln>
                  <a:noFill/>
                </a:ln>
                <a:solidFill>
                  <a:srgbClr val="00B0F0"/>
                </a:solidFill>
                <a:effectLst/>
                <a:uLnTx/>
                <a:uFillTx/>
                <a:latin typeface="Century Gothic"/>
              </a:rPr>
              <a:t>41% </a:t>
            </a:r>
            <a:r>
              <a:rPr kumimoji="0" lang="en-AU" sz="2800" b="0" i="0" u="none" strike="noStrike" kern="1200" cap="none" spc="0" normalizeH="0" baseline="0" noProof="0">
                <a:ln>
                  <a:noFill/>
                </a:ln>
                <a:solidFill>
                  <a:prstClr val="black"/>
                </a:solidFill>
                <a:effectLst/>
                <a:uLnTx/>
                <a:uFillTx/>
                <a:latin typeface="Century Gothic"/>
              </a:rPr>
              <a:t>of participants felt that the activities were either </a:t>
            </a:r>
            <a:r>
              <a:rPr kumimoji="0" lang="en-AU" sz="2800" b="0" i="0" u="none" strike="noStrike" kern="1200" cap="none" spc="0" normalizeH="0" baseline="0" noProof="0">
                <a:ln>
                  <a:noFill/>
                </a:ln>
                <a:solidFill>
                  <a:srgbClr val="00B0F0"/>
                </a:solidFill>
                <a:effectLst/>
                <a:uLnTx/>
                <a:uFillTx/>
                <a:latin typeface="Century Gothic"/>
              </a:rPr>
              <a:t>very helpful or moderately helpful</a:t>
            </a:r>
            <a:r>
              <a:rPr kumimoji="0" lang="en-AU" sz="2800" b="0" i="0" u="none" strike="noStrike" kern="1200" cap="none" spc="0" normalizeH="0" baseline="0" noProof="0">
                <a:ln>
                  <a:noFill/>
                </a:ln>
                <a:solidFill>
                  <a:prstClr val="black"/>
                </a:solidFill>
                <a:effectLst/>
                <a:uLnTx/>
                <a:uFillTx/>
                <a:latin typeface="Century Gothic"/>
              </a:rPr>
              <a:t>. </a:t>
            </a:r>
            <a:endParaRPr lang="en-AU" sz="2800" b="0" i="0" u="none" strike="noStrike" kern="1200" cap="none" spc="0" normalizeH="0" baseline="0" noProof="0">
              <a:ln>
                <a:noFill/>
              </a:ln>
              <a:solidFill>
                <a:prstClr val="black"/>
              </a:solidFill>
              <a:effectLst/>
              <a:uLnTx/>
              <a:uFillTx/>
              <a:latin typeface="Century Gothic"/>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8AD37DEE-DA42-D660-0852-FF6CFB97D6F4}"/>
              </a:ext>
            </a:extLst>
          </p:cNvPr>
          <p:cNvSpPr txBox="1">
            <a:spLocks/>
          </p:cNvSpPr>
          <p:nvPr/>
        </p:nvSpPr>
        <p:spPr>
          <a:xfrm>
            <a:off x="1094154" y="5356187"/>
            <a:ext cx="10236200" cy="10759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4400" b="1" i="0" u="none" strike="noStrike" kern="1200" cap="none" spc="0" normalizeH="0" baseline="0" noProof="0">
                <a:ln>
                  <a:noFill/>
                </a:ln>
                <a:solidFill>
                  <a:srgbClr val="00B0F0"/>
                </a:solidFill>
                <a:effectLst/>
                <a:uLnTx/>
                <a:uFillTx/>
                <a:latin typeface="Century Gothic"/>
              </a:rPr>
              <a:t>71.5%</a:t>
            </a:r>
            <a:r>
              <a:rPr kumimoji="0" lang="en-AU" sz="4400" b="0" i="0" u="none" strike="noStrike" kern="1200" cap="none" spc="0" normalizeH="0" baseline="0" noProof="0">
                <a:ln>
                  <a:noFill/>
                </a:ln>
                <a:solidFill>
                  <a:prstClr val="black"/>
                </a:solidFill>
                <a:effectLst/>
                <a:uLnTx/>
                <a:uFillTx/>
                <a:latin typeface="Century Gothic"/>
              </a:rPr>
              <a:t> </a:t>
            </a:r>
            <a:r>
              <a:rPr kumimoji="0" lang="en-AU" sz="2800" b="0" i="0" u="none" strike="noStrike" kern="1200" cap="none" spc="0" normalizeH="0" baseline="0" noProof="0">
                <a:ln>
                  <a:noFill/>
                </a:ln>
                <a:solidFill>
                  <a:prstClr val="black"/>
                </a:solidFill>
                <a:effectLst/>
                <a:uLnTx/>
                <a:uFillTx/>
                <a:latin typeface="Century Gothic"/>
              </a:rPr>
              <a:t>of participants </a:t>
            </a:r>
            <a:r>
              <a:rPr kumimoji="0" lang="en-AU" sz="2800" b="0" i="0" u="none" strike="noStrike" kern="1200" cap="none" spc="0" normalizeH="0" baseline="0" noProof="0">
                <a:ln>
                  <a:noFill/>
                </a:ln>
                <a:solidFill>
                  <a:srgbClr val="00B0F0"/>
                </a:solidFill>
                <a:effectLst/>
                <a:uLnTx/>
                <a:uFillTx/>
                <a:latin typeface="Century Gothic"/>
              </a:rPr>
              <a:t>would recommend </a:t>
            </a:r>
            <a:r>
              <a:rPr kumimoji="0" lang="en-AU" sz="2800" b="0" i="0" u="none" strike="noStrike" kern="1200" cap="none" spc="0" normalizeH="0" baseline="0" noProof="0">
                <a:ln>
                  <a:noFill/>
                </a:ln>
                <a:solidFill>
                  <a:prstClr val="black"/>
                </a:solidFill>
                <a:effectLst/>
                <a:uLnTx/>
                <a:uFillTx/>
                <a:latin typeface="Century Gothic"/>
              </a:rPr>
              <a:t>FFSP to others. </a:t>
            </a:r>
            <a:endParaRPr lang="en-AU" sz="2800" b="0" i="0" u="none" strike="noStrike" kern="1200" cap="none" spc="0" normalizeH="0" baseline="0" noProof="0">
              <a:ln>
                <a:noFill/>
              </a:ln>
              <a:solidFill>
                <a:prstClr val="black"/>
              </a:solidFill>
              <a:effectLst/>
              <a:uLnTx/>
              <a:uFillTx/>
              <a:latin typeface="Century Gothic"/>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A logo of a ship&#10;&#10;Description automatically generated">
            <a:extLst>
              <a:ext uri="{FF2B5EF4-FFF2-40B4-BE49-F238E27FC236}">
                <a16:creationId xmlns:a16="http://schemas.microsoft.com/office/drawing/2014/main" id="{2670741D-1AE2-E11D-34AA-F3ECCCF18DEA}"/>
              </a:ext>
            </a:extLst>
          </p:cNvPr>
          <p:cNvPicPr>
            <a:picLocks noChangeAspect="1"/>
          </p:cNvPicPr>
          <p:nvPr/>
        </p:nvPicPr>
        <p:blipFill rotWithShape="1">
          <a:blip r:embed="rId3">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8066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8A4F97F-2794-4208-817F-E5580E4789CB}"/>
              </a:ext>
            </a:extLst>
          </p:cNvPr>
          <p:cNvSpPr txBox="1">
            <a:spLocks/>
          </p:cNvSpPr>
          <p:nvPr/>
        </p:nvSpPr>
        <p:spPr>
          <a:xfrm>
            <a:off x="396489" y="1485827"/>
            <a:ext cx="8457891" cy="28198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46088" algn="l" defTabSz="914400" rtl="0" eaLnBrk="1" fontAlgn="auto" latinLnBrk="0" hangingPunct="1">
              <a:lnSpc>
                <a:spcPct val="90000"/>
              </a:lnSpc>
              <a:spcBef>
                <a:spcPts val="1000"/>
              </a:spcBef>
              <a:spcAft>
                <a:spcPts val="0"/>
              </a:spcAft>
              <a:buClr>
                <a:srgbClr val="E83040"/>
              </a:buClr>
              <a:buSzPct val="100000"/>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Chart 7">
            <a:extLst>
              <a:ext uri="{FF2B5EF4-FFF2-40B4-BE49-F238E27FC236}">
                <a16:creationId xmlns:a16="http://schemas.microsoft.com/office/drawing/2014/main" id="{CE741860-F27E-1A3C-5C2A-3E0EC55B639D}"/>
              </a:ext>
            </a:extLst>
          </p:cNvPr>
          <p:cNvGraphicFramePr/>
          <p:nvPr/>
        </p:nvGraphicFramePr>
        <p:xfrm>
          <a:off x="5930707" y="1631020"/>
          <a:ext cx="5847345" cy="52208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FED5F344-E763-7152-5106-B061396A1B52}"/>
              </a:ext>
            </a:extLst>
          </p:cNvPr>
          <p:cNvGraphicFramePr/>
          <p:nvPr/>
        </p:nvGraphicFramePr>
        <p:xfrm>
          <a:off x="-75577" y="1573793"/>
          <a:ext cx="6753101" cy="5193999"/>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1">
            <a:extLst>
              <a:ext uri="{FF2B5EF4-FFF2-40B4-BE49-F238E27FC236}">
                <a16:creationId xmlns:a16="http://schemas.microsoft.com/office/drawing/2014/main" id="{A87B2FB9-0083-30F4-A707-EAF4EE481D85}"/>
              </a:ext>
            </a:extLst>
          </p:cNvPr>
          <p:cNvSpPr>
            <a:spLocks noGrp="1"/>
          </p:cNvSpPr>
          <p:nvPr>
            <p:ph type="title"/>
          </p:nvPr>
        </p:nvSpPr>
        <p:spPr>
          <a:xfrm>
            <a:off x="1916789" y="309320"/>
            <a:ext cx="8895373" cy="1325563"/>
          </a:xfrm>
        </p:spPr>
        <p:txBody>
          <a:bodyPr>
            <a:normAutofit/>
          </a:bodyPr>
          <a:lstStyle/>
          <a:p>
            <a:r>
              <a:rPr lang="en-US" sz="4000">
                <a:solidFill>
                  <a:srgbClr val="50C0D8"/>
                </a:solidFill>
                <a:latin typeface="Century Gothic"/>
              </a:rPr>
              <a:t>Results – Usability and acceptability</a:t>
            </a:r>
            <a:endParaRPr lang="en-AU" sz="4000">
              <a:solidFill>
                <a:srgbClr val="50C0D8"/>
              </a:solidFill>
              <a:latin typeface="Century Gothic"/>
            </a:endParaRPr>
          </a:p>
        </p:txBody>
      </p:sp>
      <p:pic>
        <p:nvPicPr>
          <p:cNvPr id="10" name="Picture 9" descr="A logo of a ship&#10;&#10;Description automatically generated">
            <a:extLst>
              <a:ext uri="{FF2B5EF4-FFF2-40B4-BE49-F238E27FC236}">
                <a16:creationId xmlns:a16="http://schemas.microsoft.com/office/drawing/2014/main" id="{0053E7C5-F436-F4D8-18A1-134537B4288F}"/>
              </a:ext>
            </a:extLst>
          </p:cNvPr>
          <p:cNvPicPr>
            <a:picLocks noChangeAspect="1"/>
          </p:cNvPicPr>
          <p:nvPr/>
        </p:nvPicPr>
        <p:blipFill rotWithShape="1">
          <a:blip r:embed="rId6">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4088704067"/>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493F9234-2DC5-4FBD-9793-398EF7AE55E8}"/>
              </a:ext>
            </a:extLst>
          </p:cNvPr>
          <p:cNvSpPr/>
          <p:nvPr/>
        </p:nvSpPr>
        <p:spPr>
          <a:xfrm>
            <a:off x="3946478" y="2541845"/>
            <a:ext cx="3831536" cy="1344204"/>
          </a:xfrm>
          <a:prstGeom prst="wedgeRoundRectCallout">
            <a:avLst>
              <a:gd name="adj1" fmla="val -16608"/>
              <a:gd name="adj2" fmla="val 71498"/>
              <a:gd name="adj3" fmla="val 16667"/>
            </a:avLst>
          </a:prstGeom>
          <a:solidFill>
            <a:srgbClr val="FACE7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prstClr val="black"/>
                </a:solidFill>
                <a:effectLst/>
                <a:uLnTx/>
                <a:uFillTx/>
                <a:latin typeface="Calibri" panose="020F0502020204030204"/>
                <a:ea typeface="+mn-ea"/>
                <a:cs typeface="+mn-cs"/>
              </a:rPr>
              <a:t>I found the content on the site quite good</a:t>
            </a:r>
          </a:p>
        </p:txBody>
      </p:sp>
      <p:sp>
        <p:nvSpPr>
          <p:cNvPr id="6" name="Speech Bubble: Rectangle with Corners Rounded 5">
            <a:extLst>
              <a:ext uri="{FF2B5EF4-FFF2-40B4-BE49-F238E27FC236}">
                <a16:creationId xmlns:a16="http://schemas.microsoft.com/office/drawing/2014/main" id="{6153B98F-3C96-4A3B-8C1D-84CF35160E51}"/>
              </a:ext>
            </a:extLst>
          </p:cNvPr>
          <p:cNvSpPr/>
          <p:nvPr/>
        </p:nvSpPr>
        <p:spPr>
          <a:xfrm rot="10800000" flipV="1">
            <a:off x="4180232" y="4291218"/>
            <a:ext cx="3831536" cy="1733565"/>
          </a:xfrm>
          <a:prstGeom prst="wedgeRoundRectCallout">
            <a:avLst>
              <a:gd name="adj1" fmla="val -16608"/>
              <a:gd name="adj2" fmla="val 71498"/>
              <a:gd name="adj3" fmla="val 16667"/>
            </a:avLst>
          </a:prstGeom>
          <a:solidFill>
            <a:srgbClr val="50C0D8"/>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prstClr val="white"/>
                </a:solidFill>
                <a:effectLst/>
                <a:uLnTx/>
                <a:uFillTx/>
                <a:latin typeface="Calibri" panose="020F0502020204030204"/>
                <a:ea typeface="+mn-ea"/>
                <a:cs typeface="+mn-cs"/>
              </a:rPr>
              <a:t>Those little vignettes of people's experience, they’re quite important</a:t>
            </a:r>
          </a:p>
        </p:txBody>
      </p:sp>
      <p:sp>
        <p:nvSpPr>
          <p:cNvPr id="8" name="TextBox 7">
            <a:extLst>
              <a:ext uri="{FF2B5EF4-FFF2-40B4-BE49-F238E27FC236}">
                <a16:creationId xmlns:a16="http://schemas.microsoft.com/office/drawing/2014/main" id="{997A12C3-C523-4F25-8D39-8F9D4122C752}"/>
              </a:ext>
            </a:extLst>
          </p:cNvPr>
          <p:cNvSpPr txBox="1"/>
          <p:nvPr/>
        </p:nvSpPr>
        <p:spPr>
          <a:xfrm>
            <a:off x="384312" y="1996613"/>
            <a:ext cx="919700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When asked for general feedback on the program</a:t>
            </a:r>
          </a:p>
        </p:txBody>
      </p:sp>
      <p:sp>
        <p:nvSpPr>
          <p:cNvPr id="9" name="Speech Bubble: Rectangle with Corners Rounded 8">
            <a:extLst>
              <a:ext uri="{FF2B5EF4-FFF2-40B4-BE49-F238E27FC236}">
                <a16:creationId xmlns:a16="http://schemas.microsoft.com/office/drawing/2014/main" id="{61F803E0-F27A-4B31-AE09-873A542C5C3D}"/>
              </a:ext>
            </a:extLst>
          </p:cNvPr>
          <p:cNvSpPr/>
          <p:nvPr/>
        </p:nvSpPr>
        <p:spPr>
          <a:xfrm>
            <a:off x="838200" y="4773666"/>
            <a:ext cx="3069576" cy="1577009"/>
          </a:xfrm>
          <a:prstGeom prst="wedgeRoundRectCallout">
            <a:avLst>
              <a:gd name="adj1" fmla="val -16608"/>
              <a:gd name="adj2" fmla="val 71498"/>
              <a:gd name="adj3" fmla="val 16667"/>
            </a:avLst>
          </a:prstGeom>
          <a:solidFill>
            <a:srgbClr val="2D7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1" u="none" strike="noStrike" kern="1200" cap="none" spc="0" normalizeH="0" baseline="0" noProof="0">
                <a:ln>
                  <a:noFill/>
                </a:ln>
                <a:solidFill>
                  <a:prstClr val="white"/>
                </a:solidFill>
                <a:effectLst/>
                <a:uLnTx/>
                <a:uFillTx/>
                <a:latin typeface="Calibri" panose="020F0502020204030204"/>
                <a:ea typeface="+mn-ea"/>
                <a:cs typeface="+mn-cs"/>
              </a:rPr>
              <a:t>…learning to keep yourself in good shape so that you can help somebody else is extremely good</a:t>
            </a:r>
          </a:p>
        </p:txBody>
      </p:sp>
      <p:sp>
        <p:nvSpPr>
          <p:cNvPr id="7" name="Speech Bubble: Rectangle with Corners Rounded 6">
            <a:extLst>
              <a:ext uri="{FF2B5EF4-FFF2-40B4-BE49-F238E27FC236}">
                <a16:creationId xmlns:a16="http://schemas.microsoft.com/office/drawing/2014/main" id="{99FFABC8-2B82-7D43-D031-8B079DBDFA3B}"/>
              </a:ext>
            </a:extLst>
          </p:cNvPr>
          <p:cNvSpPr/>
          <p:nvPr/>
        </p:nvSpPr>
        <p:spPr>
          <a:xfrm>
            <a:off x="8284223" y="4672793"/>
            <a:ext cx="3562165" cy="1677882"/>
          </a:xfrm>
          <a:prstGeom prst="wedgeRoundRectCallout">
            <a:avLst>
              <a:gd name="adj1" fmla="val -16608"/>
              <a:gd name="adj2" fmla="val 71498"/>
              <a:gd name="adj3" fmla="val 16667"/>
            </a:avLst>
          </a:prstGeom>
          <a:solidFill>
            <a:srgbClr val="FACE7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7000"/>
              </a:lnSpc>
              <a:spcBef>
                <a:spcPts val="0"/>
              </a:spcBef>
              <a:spcAft>
                <a:spcPts val="800"/>
              </a:spcAft>
              <a:buClrTx/>
              <a:buSzTx/>
              <a:buFontTx/>
              <a:buNone/>
              <a:tabLst/>
              <a:defRPr/>
            </a:pPr>
            <a:r>
              <a:rPr kumimoji="0" lang="en-AU" sz="2400" b="0" i="1"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There was just so much information, it required considerable time to work through.</a:t>
            </a:r>
            <a:endParaRPr kumimoji="0" lang="en-AU" sz="2400" b="0" i="1"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Speech Bubble: Rectangle with Corners Rounded 9">
            <a:extLst>
              <a:ext uri="{FF2B5EF4-FFF2-40B4-BE49-F238E27FC236}">
                <a16:creationId xmlns:a16="http://schemas.microsoft.com/office/drawing/2014/main" id="{112658A9-8C8F-8DE9-EBAE-B97AD2EE0DDB}"/>
              </a:ext>
            </a:extLst>
          </p:cNvPr>
          <p:cNvSpPr/>
          <p:nvPr/>
        </p:nvSpPr>
        <p:spPr>
          <a:xfrm>
            <a:off x="8377870" y="2151110"/>
            <a:ext cx="3562165" cy="1698288"/>
          </a:xfrm>
          <a:prstGeom prst="wedgeRoundRectCallout">
            <a:avLst>
              <a:gd name="adj1" fmla="val -14039"/>
              <a:gd name="adj2" fmla="val 78483"/>
              <a:gd name="adj3" fmla="val 16667"/>
            </a:avLst>
          </a:prstGeom>
          <a:solidFill>
            <a:srgbClr val="3F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Calibri" panose="020F0502020204030204"/>
                <a:ea typeface="+mn-ea"/>
                <a:cs typeface="+mn-cs"/>
              </a:rPr>
              <a:t>More stories of what being a friend or family support person might involve.</a:t>
            </a:r>
            <a:endParaRPr kumimoji="0" lang="en-AU"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Rectangle with Corners Rounded 10">
            <a:extLst>
              <a:ext uri="{FF2B5EF4-FFF2-40B4-BE49-F238E27FC236}">
                <a16:creationId xmlns:a16="http://schemas.microsoft.com/office/drawing/2014/main" id="{EB9506D7-5125-A664-04A0-A4CB6146EE3D}"/>
              </a:ext>
            </a:extLst>
          </p:cNvPr>
          <p:cNvSpPr/>
          <p:nvPr/>
        </p:nvSpPr>
        <p:spPr>
          <a:xfrm>
            <a:off x="165692" y="2621444"/>
            <a:ext cx="3288196" cy="1669774"/>
          </a:xfrm>
          <a:prstGeom prst="wedgeRoundRectCallout">
            <a:avLst>
              <a:gd name="adj1" fmla="val -16608"/>
              <a:gd name="adj2" fmla="val 71498"/>
              <a:gd name="adj3" fmla="val 16667"/>
            </a:avLst>
          </a:prstGeom>
          <a:solidFill>
            <a:srgbClr val="50C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prstClr val="white"/>
                </a:solidFill>
                <a:effectLst/>
                <a:uLnTx/>
                <a:uFillTx/>
                <a:latin typeface="Calibri" panose="020F0502020204030204"/>
                <a:ea typeface="+mn-ea"/>
                <a:cs typeface="+mn-cs"/>
              </a:rPr>
              <a:t>[I accessed FFSP] to know that I am not alone and feel validated.</a:t>
            </a:r>
          </a:p>
        </p:txBody>
      </p:sp>
      <p:sp>
        <p:nvSpPr>
          <p:cNvPr id="13" name="Title 1">
            <a:extLst>
              <a:ext uri="{FF2B5EF4-FFF2-40B4-BE49-F238E27FC236}">
                <a16:creationId xmlns:a16="http://schemas.microsoft.com/office/drawing/2014/main" id="{0AE14B58-F4BC-14F8-B257-5750AB5745BF}"/>
              </a:ext>
            </a:extLst>
          </p:cNvPr>
          <p:cNvSpPr>
            <a:spLocks noGrp="1"/>
          </p:cNvSpPr>
          <p:nvPr>
            <p:ph type="title"/>
          </p:nvPr>
        </p:nvSpPr>
        <p:spPr>
          <a:xfrm>
            <a:off x="1916789" y="309320"/>
            <a:ext cx="8697665" cy="1325563"/>
          </a:xfrm>
        </p:spPr>
        <p:txBody>
          <a:bodyPr>
            <a:normAutofit/>
          </a:bodyPr>
          <a:lstStyle/>
          <a:p>
            <a:r>
              <a:rPr lang="en-US" sz="4000">
                <a:solidFill>
                  <a:srgbClr val="50C0D8"/>
                </a:solidFill>
                <a:latin typeface="Century Gothic"/>
              </a:rPr>
              <a:t>Results – Qualitative feedback</a:t>
            </a:r>
            <a:endParaRPr lang="en-AU" sz="4000">
              <a:solidFill>
                <a:srgbClr val="50C0D8"/>
              </a:solidFill>
              <a:latin typeface="Century Gothic"/>
            </a:endParaRPr>
          </a:p>
        </p:txBody>
      </p:sp>
      <p:pic>
        <p:nvPicPr>
          <p:cNvPr id="14" name="Picture 13" descr="A logo of a ship&#10;&#10;Description automatically generated">
            <a:extLst>
              <a:ext uri="{FF2B5EF4-FFF2-40B4-BE49-F238E27FC236}">
                <a16:creationId xmlns:a16="http://schemas.microsoft.com/office/drawing/2014/main" id="{57E17CEE-D8BE-7DE4-6558-CFB58F2CE7D1}"/>
              </a:ext>
            </a:extLst>
          </p:cNvPr>
          <p:cNvPicPr>
            <a:picLocks noChangeAspect="1"/>
          </p:cNvPicPr>
          <p:nvPr/>
        </p:nvPicPr>
        <p:blipFill rotWithShape="1">
          <a:blip r:embed="rId3">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677945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1206F94A-EA55-4546-AE57-71DA85AE7A50}"/>
              </a:ext>
            </a:extLst>
          </p:cNvPr>
          <p:cNvSpPr/>
          <p:nvPr/>
        </p:nvSpPr>
        <p:spPr>
          <a:xfrm>
            <a:off x="1158241" y="2591141"/>
            <a:ext cx="6268720" cy="2915579"/>
          </a:xfrm>
          <a:prstGeom prst="wedgeRoundRectCallout">
            <a:avLst>
              <a:gd name="adj1" fmla="val -14039"/>
              <a:gd name="adj2" fmla="val 78483"/>
              <a:gd name="adj3" fmla="val 16667"/>
            </a:avLst>
          </a:prstGeom>
          <a:solidFill>
            <a:srgbClr val="FACE7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2800" b="0" i="1" u="none" strike="noStrike" kern="1200" cap="none" spc="0" normalizeH="0" baseline="0" noProof="0">
                <a:ln>
                  <a:noFill/>
                </a:ln>
                <a:solidFill>
                  <a:prstClr val="black"/>
                </a:solidFill>
                <a:effectLst/>
                <a:uLnTx/>
                <a:uFillTx/>
                <a:latin typeface="Calibri" panose="020F0502020204030204"/>
                <a:ea typeface="+mn-ea"/>
                <a:cs typeface="+mn-cs"/>
              </a:rPr>
              <a:t>There is a big role for online support to play because it helps people not feel so bad  ... half the problem is, people don’t tell anyone because it’s so shameful, particularly once they’re an adult</a:t>
            </a:r>
          </a:p>
        </p:txBody>
      </p:sp>
      <p:sp>
        <p:nvSpPr>
          <p:cNvPr id="8" name="TextBox 7">
            <a:extLst>
              <a:ext uri="{FF2B5EF4-FFF2-40B4-BE49-F238E27FC236}">
                <a16:creationId xmlns:a16="http://schemas.microsoft.com/office/drawing/2014/main" id="{B014FAEE-DCE4-4C6C-83F1-C163013EFD24}"/>
              </a:ext>
            </a:extLst>
          </p:cNvPr>
          <p:cNvSpPr txBox="1"/>
          <p:nvPr/>
        </p:nvSpPr>
        <p:spPr>
          <a:xfrm>
            <a:off x="384312" y="1996613"/>
            <a:ext cx="919700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Overcoming stigma and shame</a:t>
            </a:r>
          </a:p>
        </p:txBody>
      </p:sp>
      <p:sp>
        <p:nvSpPr>
          <p:cNvPr id="2" name="Speech Bubble: Rectangle with Corners Rounded 1">
            <a:extLst>
              <a:ext uri="{FF2B5EF4-FFF2-40B4-BE49-F238E27FC236}">
                <a16:creationId xmlns:a16="http://schemas.microsoft.com/office/drawing/2014/main" id="{07B93648-7E2D-1D2D-D6D0-594AE7EA9E08}"/>
              </a:ext>
            </a:extLst>
          </p:cNvPr>
          <p:cNvSpPr/>
          <p:nvPr/>
        </p:nvSpPr>
        <p:spPr>
          <a:xfrm flipH="1">
            <a:off x="8016940" y="2838596"/>
            <a:ext cx="3667060" cy="3006588"/>
          </a:xfrm>
          <a:prstGeom prst="wedgeRoundRectCallout">
            <a:avLst>
              <a:gd name="adj1" fmla="val -16608"/>
              <a:gd name="adj2" fmla="val 71498"/>
              <a:gd name="adj3" fmla="val 16667"/>
            </a:avLst>
          </a:prstGeom>
          <a:solidFill>
            <a:srgbClr val="2D7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It’s extremely comforting, for a while anyway, to find that there is somebody else who is just like you</a:t>
            </a:r>
            <a:r>
              <a:rPr kumimoji="0" lang="en-AU" sz="2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t>
            </a: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4115D3E-9AB4-6C26-D212-200BF59D0936}"/>
              </a:ext>
            </a:extLst>
          </p:cNvPr>
          <p:cNvSpPr>
            <a:spLocks noGrp="1"/>
          </p:cNvSpPr>
          <p:nvPr>
            <p:ph type="title"/>
          </p:nvPr>
        </p:nvSpPr>
        <p:spPr>
          <a:xfrm>
            <a:off x="1916789" y="309320"/>
            <a:ext cx="8302249" cy="1325563"/>
          </a:xfrm>
        </p:spPr>
        <p:txBody>
          <a:bodyPr>
            <a:normAutofit/>
          </a:bodyPr>
          <a:lstStyle/>
          <a:p>
            <a:r>
              <a:rPr lang="en-US" sz="4000">
                <a:solidFill>
                  <a:srgbClr val="50C0D8"/>
                </a:solidFill>
                <a:latin typeface="Century Gothic"/>
              </a:rPr>
              <a:t>Results – Qualitative feedback</a:t>
            </a:r>
            <a:endParaRPr lang="en-AU" sz="4000">
              <a:solidFill>
                <a:srgbClr val="50C0D8"/>
              </a:solidFill>
              <a:latin typeface="Century Gothic"/>
            </a:endParaRPr>
          </a:p>
        </p:txBody>
      </p:sp>
      <p:pic>
        <p:nvPicPr>
          <p:cNvPr id="10" name="Picture 9" descr="A logo of a ship&#10;&#10;Description automatically generated">
            <a:extLst>
              <a:ext uri="{FF2B5EF4-FFF2-40B4-BE49-F238E27FC236}">
                <a16:creationId xmlns:a16="http://schemas.microsoft.com/office/drawing/2014/main" id="{7668554A-72D6-508E-7F1E-A18343720A27}"/>
              </a:ext>
            </a:extLst>
          </p:cNvPr>
          <p:cNvPicPr>
            <a:picLocks noChangeAspect="1"/>
          </p:cNvPicPr>
          <p:nvPr/>
        </p:nvPicPr>
        <p:blipFill rotWithShape="1">
          <a:blip r:embed="rId3">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579358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C2C0C-1EA2-F244-AA7D-C4BFBFE7F26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949659" y="496372"/>
            <a:ext cx="1336414" cy="1425510"/>
          </a:xfrm>
          <a:prstGeom prst="rect">
            <a:avLst/>
          </a:prstGeom>
        </p:spPr>
      </p:pic>
      <p:sp>
        <p:nvSpPr>
          <p:cNvPr id="13" name="TextBox 12">
            <a:extLst>
              <a:ext uri="{FF2B5EF4-FFF2-40B4-BE49-F238E27FC236}">
                <a16:creationId xmlns:a16="http://schemas.microsoft.com/office/drawing/2014/main" id="{D3C6BAE8-DA3E-EE46-A858-876BFF921881}"/>
              </a:ext>
            </a:extLst>
          </p:cNvPr>
          <p:cNvSpPr txBox="1"/>
          <p:nvPr/>
        </p:nvSpPr>
        <p:spPr>
          <a:xfrm>
            <a:off x="2592570" y="508284"/>
            <a:ext cx="9130506" cy="461665"/>
          </a:xfrm>
          <a:prstGeom prst="rect">
            <a:avLst/>
          </a:prstGeom>
          <a:noFill/>
        </p:spPr>
        <p:txBody>
          <a:bodyPr wrap="square" rtlCol="0">
            <a:spAutoFit/>
          </a:bodyPr>
          <a:lstStyle/>
          <a:p>
            <a:pPr algn="ctr"/>
            <a:endParaRPr lang="en-US" sz="1200">
              <a:solidFill>
                <a:schemeClr val="bg1"/>
              </a:solidFill>
              <a:latin typeface="+mj-lt"/>
            </a:endParaRPr>
          </a:p>
          <a:p>
            <a:pPr algn="ctr"/>
            <a:endParaRPr lang="en-US" sz="1200">
              <a:solidFill>
                <a:schemeClr val="accent1"/>
              </a:solidFill>
              <a:latin typeface="+mj-lt"/>
            </a:endParaRPr>
          </a:p>
        </p:txBody>
      </p:sp>
      <p:sp>
        <p:nvSpPr>
          <p:cNvPr id="3" name="Title 2">
            <a:extLst>
              <a:ext uri="{FF2B5EF4-FFF2-40B4-BE49-F238E27FC236}">
                <a16:creationId xmlns:a16="http://schemas.microsoft.com/office/drawing/2014/main" id="{9166BCFB-3569-2447-AB3F-B4E0A47B3243}"/>
              </a:ext>
            </a:extLst>
          </p:cNvPr>
          <p:cNvSpPr>
            <a:spLocks noGrp="1"/>
          </p:cNvSpPr>
          <p:nvPr>
            <p:ph type="title"/>
          </p:nvPr>
        </p:nvSpPr>
        <p:spPr>
          <a:xfrm>
            <a:off x="1169248" y="706539"/>
            <a:ext cx="8918089" cy="1208480"/>
          </a:xfrm>
        </p:spPr>
        <p:txBody>
          <a:bodyPr>
            <a:normAutofit fontScale="90000"/>
          </a:bodyPr>
          <a:lstStyle/>
          <a:p>
            <a:pPr algn="ctr"/>
            <a:br>
              <a:rPr lang="en-US">
                <a:solidFill>
                  <a:srgbClr val="50C0D8"/>
                </a:solidFill>
                <a:latin typeface="Century Gothic"/>
              </a:rPr>
            </a:br>
            <a:r>
              <a:rPr lang="en-US">
                <a:solidFill>
                  <a:srgbClr val="50C0D8"/>
                </a:solidFill>
                <a:latin typeface="Century Gothic"/>
              </a:rPr>
              <a:t>FFSP Program Background</a:t>
            </a:r>
            <a:br>
              <a:rPr lang="en-US">
                <a:solidFill>
                  <a:srgbClr val="50C0D8"/>
                </a:solidFill>
                <a:latin typeface="Century Gothic"/>
              </a:rPr>
            </a:br>
            <a:endParaRPr lang="en-US">
              <a:solidFill>
                <a:srgbClr val="50C0D8"/>
              </a:solidFill>
              <a:latin typeface="Century Gothic"/>
            </a:endParaRPr>
          </a:p>
        </p:txBody>
      </p:sp>
      <p:sp>
        <p:nvSpPr>
          <p:cNvPr id="4" name="Content Placeholder 3">
            <a:extLst>
              <a:ext uri="{FF2B5EF4-FFF2-40B4-BE49-F238E27FC236}">
                <a16:creationId xmlns:a16="http://schemas.microsoft.com/office/drawing/2014/main" id="{D3B53E0A-A823-4E42-B2B7-35704D280FC2}"/>
              </a:ext>
            </a:extLst>
          </p:cNvPr>
          <p:cNvSpPr>
            <a:spLocks noGrp="1"/>
          </p:cNvSpPr>
          <p:nvPr>
            <p:ph idx="1"/>
          </p:nvPr>
        </p:nvSpPr>
        <p:spPr>
          <a:xfrm>
            <a:off x="2055901" y="2128857"/>
            <a:ext cx="9524034" cy="4240033"/>
          </a:xfrm>
        </p:spPr>
        <p:txBody>
          <a:bodyPr vert="horz" lIns="91440" tIns="45720" rIns="91440" bIns="45720" rtlCol="0" anchor="t">
            <a:normAutofit/>
          </a:bodyPr>
          <a:lstStyle/>
          <a:p>
            <a:pPr marL="285750" indent="-285750">
              <a:lnSpc>
                <a:spcPct val="107000"/>
              </a:lnSpc>
              <a:spcAft>
                <a:spcPts val="800"/>
              </a:spcAft>
              <a:buFont typeface="Arial" panose="020B0604020202020204" pitchFamily="34" charset="0"/>
              <a:buChar char="•"/>
            </a:pPr>
            <a:r>
              <a:rPr lang="en-AU" sz="2800">
                <a:latin typeface="Century Gothic"/>
                <a:ea typeface="Calibri" panose="020F0502020204030204" pitchFamily="34" charset="0"/>
                <a:cs typeface="Times New Roman" panose="02020603050405020304" pitchFamily="18" charset="0"/>
              </a:rPr>
              <a:t>Systematic Review of the available literature.</a:t>
            </a:r>
          </a:p>
          <a:p>
            <a:pPr marL="285750" indent="-285750">
              <a:lnSpc>
                <a:spcPct val="107000"/>
              </a:lnSpc>
              <a:spcAft>
                <a:spcPts val="800"/>
              </a:spcAft>
              <a:buFont typeface="Arial" panose="020B0604020202020204" pitchFamily="34" charset="0"/>
              <a:buChar char="•"/>
            </a:pPr>
            <a:r>
              <a:rPr lang="en-AU" sz="2800">
                <a:latin typeface="Century Gothic"/>
                <a:ea typeface="Calibri" panose="020F0502020204030204" pitchFamily="34" charset="0"/>
                <a:cs typeface="Times New Roman" panose="02020603050405020304" pitchFamily="18" charset="0"/>
              </a:rPr>
              <a:t>Online survey + 17 Interviews with people who had/have a lived experience of a loved one who uses alcohol/other drugs.</a:t>
            </a:r>
          </a:p>
          <a:p>
            <a:pPr marL="742950" lvl="1" indent="-285750">
              <a:lnSpc>
                <a:spcPct val="107000"/>
              </a:lnSpc>
              <a:spcAft>
                <a:spcPts val="800"/>
              </a:spcAft>
              <a:buFont typeface="Arial" panose="020B0604020202020204" pitchFamily="34" charset="0"/>
              <a:buChar char="•"/>
            </a:pPr>
            <a:r>
              <a:rPr lang="en-AU" sz="2800">
                <a:latin typeface="Century Gothic"/>
                <a:ea typeface="Calibri" panose="020F0502020204030204" pitchFamily="34" charset="0"/>
                <a:cs typeface="Times New Roman" panose="02020603050405020304" pitchFamily="18" charset="0"/>
              </a:rPr>
              <a:t>Daughters, partners, a sibling, an ex-partner, a friend, a son  and a grandson</a:t>
            </a:r>
          </a:p>
          <a:p>
            <a:endParaRPr lang="en-US" sz="2800"/>
          </a:p>
        </p:txBody>
      </p:sp>
    </p:spTree>
    <p:extLst>
      <p:ext uri="{BB962C8B-B14F-4D97-AF65-F5344CB8AC3E}">
        <p14:creationId xmlns:p14="http://schemas.microsoft.com/office/powerpoint/2010/main" val="1928452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E4851C7-9E3E-F51E-DA77-759D9CF7EAF1}"/>
              </a:ext>
            </a:extLst>
          </p:cNvPr>
          <p:cNvSpPr/>
          <p:nvPr/>
        </p:nvSpPr>
        <p:spPr>
          <a:xfrm>
            <a:off x="8558830" y="1981307"/>
            <a:ext cx="3100835" cy="4174943"/>
          </a:xfrm>
          <a:prstGeom prst="roundRect">
            <a:avLst/>
          </a:prstGeom>
          <a:solidFill>
            <a:srgbClr val="368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431B17D-A04B-FDFF-D8DB-8E759DF73C6C}"/>
              </a:ext>
            </a:extLst>
          </p:cNvPr>
          <p:cNvSpPr/>
          <p:nvPr/>
        </p:nvSpPr>
        <p:spPr>
          <a:xfrm>
            <a:off x="637616" y="1981307"/>
            <a:ext cx="3100835" cy="4174943"/>
          </a:xfrm>
          <a:prstGeom prst="roundRect">
            <a:avLst/>
          </a:prstGeom>
          <a:solidFill>
            <a:srgbClr val="50C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38A4F97F-2794-4208-817F-E5580E4789CB}"/>
              </a:ext>
            </a:extLst>
          </p:cNvPr>
          <p:cNvSpPr txBox="1">
            <a:spLocks/>
          </p:cNvSpPr>
          <p:nvPr/>
        </p:nvSpPr>
        <p:spPr>
          <a:xfrm>
            <a:off x="396489" y="1485827"/>
            <a:ext cx="8457891" cy="28198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46088" algn="l" defTabSz="914400" rtl="0" eaLnBrk="1" fontAlgn="auto" latinLnBrk="0" hangingPunct="1">
              <a:lnSpc>
                <a:spcPct val="90000"/>
              </a:lnSpc>
              <a:spcBef>
                <a:spcPts val="1000"/>
              </a:spcBef>
              <a:spcAft>
                <a:spcPts val="0"/>
              </a:spcAft>
              <a:buClr>
                <a:srgbClr val="E83040"/>
              </a:buClr>
              <a:buSzPct val="100000"/>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0B330477-0EA2-4FC6-911A-973A9D70C14B}"/>
              </a:ext>
            </a:extLst>
          </p:cNvPr>
          <p:cNvSpPr/>
          <p:nvPr/>
        </p:nvSpPr>
        <p:spPr>
          <a:xfrm>
            <a:off x="4682160" y="1981307"/>
            <a:ext cx="3100835" cy="4174943"/>
          </a:xfrm>
          <a:prstGeom prst="roundRect">
            <a:avLst/>
          </a:prstGeom>
          <a:solidFill>
            <a:srgbClr val="FFD3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a:endParaRPr>
          </a:p>
        </p:txBody>
      </p:sp>
      <p:sp>
        <p:nvSpPr>
          <p:cNvPr id="11" name="Title 1">
            <a:extLst>
              <a:ext uri="{FF2B5EF4-FFF2-40B4-BE49-F238E27FC236}">
                <a16:creationId xmlns:a16="http://schemas.microsoft.com/office/drawing/2014/main" id="{11C55A36-51E9-6C9A-BC30-A3057943B13D}"/>
              </a:ext>
            </a:extLst>
          </p:cNvPr>
          <p:cNvSpPr>
            <a:spLocks noGrp="1"/>
          </p:cNvSpPr>
          <p:nvPr>
            <p:ph type="title"/>
          </p:nvPr>
        </p:nvSpPr>
        <p:spPr>
          <a:xfrm>
            <a:off x="1916789" y="309320"/>
            <a:ext cx="6805427" cy="1325563"/>
          </a:xfrm>
        </p:spPr>
        <p:txBody>
          <a:bodyPr>
            <a:normAutofit/>
          </a:bodyPr>
          <a:lstStyle/>
          <a:p>
            <a:r>
              <a:rPr lang="en-US">
                <a:solidFill>
                  <a:srgbClr val="50C0D8"/>
                </a:solidFill>
                <a:latin typeface="Century Gothic"/>
              </a:rPr>
              <a:t>Discussion</a:t>
            </a:r>
            <a:endParaRPr lang="en-AU">
              <a:solidFill>
                <a:srgbClr val="50C0D8"/>
              </a:solidFill>
              <a:latin typeface="Century Gothic"/>
            </a:endParaRPr>
          </a:p>
        </p:txBody>
      </p:sp>
      <p:sp>
        <p:nvSpPr>
          <p:cNvPr id="3" name="Content Placeholder 2">
            <a:extLst>
              <a:ext uri="{FF2B5EF4-FFF2-40B4-BE49-F238E27FC236}">
                <a16:creationId xmlns:a16="http://schemas.microsoft.com/office/drawing/2014/main" id="{26C68366-A369-CB0A-8A8F-9D20CF42DBA6}"/>
              </a:ext>
            </a:extLst>
          </p:cNvPr>
          <p:cNvSpPr>
            <a:spLocks noGrp="1"/>
          </p:cNvSpPr>
          <p:nvPr>
            <p:ph idx="1"/>
          </p:nvPr>
        </p:nvSpPr>
        <p:spPr>
          <a:xfrm>
            <a:off x="8762641" y="2751901"/>
            <a:ext cx="2897024" cy="3550183"/>
          </a:xfrm>
        </p:spPr>
        <p:txBody>
          <a:bodyPr>
            <a:noAutofit/>
          </a:bodyPr>
          <a:lstStyle/>
          <a:p>
            <a:pPr marL="0" indent="0">
              <a:buNone/>
            </a:pPr>
            <a:r>
              <a:rPr lang="en-US" sz="2000">
                <a:solidFill>
                  <a:schemeClr val="bg1"/>
                </a:solidFill>
                <a:latin typeface="Century Gothic"/>
              </a:rPr>
              <a:t>Barriers to accessing FFSP included</a:t>
            </a:r>
          </a:p>
          <a:p>
            <a:r>
              <a:rPr lang="en-US" sz="2000">
                <a:solidFill>
                  <a:schemeClr val="bg1"/>
                </a:solidFill>
                <a:latin typeface="Century Gothic"/>
              </a:rPr>
              <a:t>Perceived lack of need </a:t>
            </a:r>
          </a:p>
          <a:p>
            <a:r>
              <a:rPr lang="en-US" sz="2000">
                <a:solidFill>
                  <a:schemeClr val="bg1"/>
                </a:solidFill>
                <a:latin typeface="Century Gothic"/>
              </a:rPr>
              <a:t>Time restrictions</a:t>
            </a:r>
          </a:p>
          <a:p>
            <a:r>
              <a:rPr lang="en-US" sz="2000">
                <a:solidFill>
                  <a:schemeClr val="bg1"/>
                </a:solidFill>
                <a:latin typeface="Century Gothic"/>
              </a:rPr>
              <a:t>Other stressors</a:t>
            </a:r>
          </a:p>
          <a:p>
            <a:r>
              <a:rPr lang="en-US" sz="2000">
                <a:solidFill>
                  <a:schemeClr val="bg1"/>
                </a:solidFill>
                <a:latin typeface="Century Gothic"/>
              </a:rPr>
              <a:t>Technical difficulties</a:t>
            </a:r>
            <a:endParaRPr lang="en-AU" sz="2000">
              <a:solidFill>
                <a:schemeClr val="bg1"/>
              </a:solidFill>
              <a:latin typeface="Century Gothic"/>
            </a:endParaRPr>
          </a:p>
          <a:p>
            <a:endParaRPr lang="en-AU" sz="2400">
              <a:solidFill>
                <a:schemeClr val="bg1"/>
              </a:solidFill>
              <a:latin typeface="Century Gothic"/>
            </a:endParaRPr>
          </a:p>
          <a:p>
            <a:endParaRPr lang="en-AU" sz="2400">
              <a:solidFill>
                <a:schemeClr val="bg1"/>
              </a:solidFill>
              <a:latin typeface="Century Gothic"/>
            </a:endParaRPr>
          </a:p>
        </p:txBody>
      </p:sp>
      <p:sp>
        <p:nvSpPr>
          <p:cNvPr id="7" name="TextBox 6">
            <a:extLst>
              <a:ext uri="{FF2B5EF4-FFF2-40B4-BE49-F238E27FC236}">
                <a16:creationId xmlns:a16="http://schemas.microsoft.com/office/drawing/2014/main" id="{CDF30684-0A87-A740-E30A-08FDC618DE5C}"/>
              </a:ext>
            </a:extLst>
          </p:cNvPr>
          <p:cNvSpPr txBox="1"/>
          <p:nvPr/>
        </p:nvSpPr>
        <p:spPr>
          <a:xfrm>
            <a:off x="838199" y="2448133"/>
            <a:ext cx="2944285" cy="2616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a:rPr>
              <a:t>Overall, FFSP seems to be an acceptable, useful and feasible way to provide accessible, evidence-based support to AFFMs</a:t>
            </a:r>
            <a:endParaRPr lang="en-AU" sz="2000" b="0" i="0" u="none" strike="noStrike" kern="1200" cap="none" spc="0" normalizeH="0" baseline="0" noProof="0">
              <a:ln>
                <a:noFill/>
              </a:ln>
              <a:solidFill>
                <a:prstClr val="white"/>
              </a:solidFill>
              <a:effectLst/>
              <a:uLnTx/>
              <a:uFillTx/>
              <a:latin typeface="Century Gothic"/>
            </a:endParaRPr>
          </a:p>
        </p:txBody>
      </p:sp>
      <p:sp>
        <p:nvSpPr>
          <p:cNvPr id="8" name="TextBox 7">
            <a:extLst>
              <a:ext uri="{FF2B5EF4-FFF2-40B4-BE49-F238E27FC236}">
                <a16:creationId xmlns:a16="http://schemas.microsoft.com/office/drawing/2014/main" id="{07AC9E44-0928-1803-3108-A7D478048437}"/>
              </a:ext>
            </a:extLst>
          </p:cNvPr>
          <p:cNvSpPr txBox="1"/>
          <p:nvPr/>
        </p:nvSpPr>
        <p:spPr>
          <a:xfrm>
            <a:off x="4996227" y="2770343"/>
            <a:ext cx="2650443"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entury Gothic"/>
              </a:rPr>
              <a:t>Limitations</a:t>
            </a:r>
            <a:endParaRPr lang="en-US" sz="2400" b="0" i="0" u="none" strike="noStrike" kern="1200" cap="none" spc="0" normalizeH="0" baseline="0" noProof="0">
              <a:ln>
                <a:noFill/>
              </a:ln>
              <a:solidFill>
                <a:prstClr val="black"/>
              </a:solidFill>
              <a:effectLst/>
              <a:uLnTx/>
              <a:uFillTx/>
              <a:latin typeface="Century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entury Gothic"/>
              </a:rPr>
              <a:t>Low engagement</a:t>
            </a:r>
            <a:endParaRPr lang="en-US" sz="2400" b="0" i="0" u="none" strike="noStrike" kern="1200" cap="none" spc="0" normalizeH="0" baseline="0" noProof="0">
              <a:ln>
                <a:noFill/>
              </a:ln>
              <a:solidFill>
                <a:prstClr val="black"/>
              </a:solidFill>
              <a:effectLst/>
              <a:uLnTx/>
              <a:uFillTx/>
              <a:latin typeface="Century Gothic"/>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entury Gothic"/>
              </a:rPr>
              <a:t>High attrition</a:t>
            </a:r>
            <a:endParaRPr lang="en-US" sz="2400" b="0" i="0" u="none" strike="noStrike" kern="1200" cap="none" spc="0" normalizeH="0" baseline="0" noProof="0">
              <a:ln>
                <a:noFill/>
              </a:ln>
              <a:solidFill>
                <a:prstClr val="black"/>
              </a:solidFill>
              <a:effectLst/>
              <a:uLnTx/>
              <a:uFillTx/>
              <a:latin typeface="Century Gothic"/>
            </a:endParaRPr>
          </a:p>
        </p:txBody>
      </p:sp>
      <p:pic>
        <p:nvPicPr>
          <p:cNvPr id="13" name="Graphic 12" descr="Aspiration with solid fill">
            <a:extLst>
              <a:ext uri="{FF2B5EF4-FFF2-40B4-BE49-F238E27FC236}">
                <a16:creationId xmlns:a16="http://schemas.microsoft.com/office/drawing/2014/main" id="{7E7F57F1-B9EC-C79E-7E56-B474C18E69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402" y="1523533"/>
            <a:ext cx="1033252" cy="1033252"/>
          </a:xfrm>
          <a:prstGeom prst="rect">
            <a:avLst/>
          </a:prstGeom>
        </p:spPr>
      </p:pic>
      <p:pic>
        <p:nvPicPr>
          <p:cNvPr id="17" name="Graphic 16" descr="Internet with solid fill">
            <a:extLst>
              <a:ext uri="{FF2B5EF4-FFF2-40B4-BE49-F238E27FC236}">
                <a16:creationId xmlns:a16="http://schemas.microsoft.com/office/drawing/2014/main" id="{845D35D6-4DDE-606F-2379-2C4ECE0D75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1099" y="1491721"/>
            <a:ext cx="1317932" cy="1317932"/>
          </a:xfrm>
          <a:prstGeom prst="rect">
            <a:avLst/>
          </a:prstGeom>
        </p:spPr>
      </p:pic>
      <p:pic>
        <p:nvPicPr>
          <p:cNvPr id="19" name="Graphic 18" descr="Clipboard Partially Crossed with solid fill">
            <a:extLst>
              <a:ext uri="{FF2B5EF4-FFF2-40B4-BE49-F238E27FC236}">
                <a16:creationId xmlns:a16="http://schemas.microsoft.com/office/drawing/2014/main" id="{B29A0D73-54BC-3091-9680-D766C50313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6786" y="1594896"/>
            <a:ext cx="1111582" cy="1111582"/>
          </a:xfrm>
          <a:prstGeom prst="rect">
            <a:avLst/>
          </a:prstGeom>
        </p:spPr>
      </p:pic>
      <p:pic>
        <p:nvPicPr>
          <p:cNvPr id="12" name="Picture 11" descr="A logo of a ship&#10;&#10;Description automatically generated">
            <a:extLst>
              <a:ext uri="{FF2B5EF4-FFF2-40B4-BE49-F238E27FC236}">
                <a16:creationId xmlns:a16="http://schemas.microsoft.com/office/drawing/2014/main" id="{73D2DEFB-140E-C30B-5B7C-D0BCD39BBDBC}"/>
              </a:ext>
            </a:extLst>
          </p:cNvPr>
          <p:cNvPicPr>
            <a:picLocks noChangeAspect="1"/>
          </p:cNvPicPr>
          <p:nvPr/>
        </p:nvPicPr>
        <p:blipFill rotWithShape="1">
          <a:blip r:embed="rId9">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2" name="Picture 1" descr="A qr code on a white background&#10;&#10;AI-generated content may be incorrect.">
            <a:extLst>
              <a:ext uri="{FF2B5EF4-FFF2-40B4-BE49-F238E27FC236}">
                <a16:creationId xmlns:a16="http://schemas.microsoft.com/office/drawing/2014/main" id="{10238CB0-B896-3473-90FA-205FB9ACADE4}"/>
              </a:ext>
            </a:extLst>
          </p:cNvPr>
          <p:cNvPicPr>
            <a:picLocks noChangeAspect="1"/>
          </p:cNvPicPr>
          <p:nvPr/>
        </p:nvPicPr>
        <p:blipFill>
          <a:blip r:embed="rId10"/>
          <a:srcRect t="5877" r="-1031" b="2358"/>
          <a:stretch>
            <a:fillRect/>
          </a:stretch>
        </p:blipFill>
        <p:spPr>
          <a:xfrm>
            <a:off x="10561260" y="309320"/>
            <a:ext cx="1193277" cy="1179978"/>
          </a:xfrm>
          <a:prstGeom prst="rect">
            <a:avLst/>
          </a:prstGeom>
        </p:spPr>
      </p:pic>
    </p:spTree>
    <p:extLst>
      <p:ext uri="{BB962C8B-B14F-4D97-AF65-F5344CB8AC3E}">
        <p14:creationId xmlns:p14="http://schemas.microsoft.com/office/powerpoint/2010/main" val="8834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5910D2-A82E-0ECE-B680-595E64D06356}"/>
              </a:ext>
            </a:extLst>
          </p:cNvPr>
          <p:cNvSpPr>
            <a:spLocks noGrp="1"/>
          </p:cNvSpPr>
          <p:nvPr>
            <p:ph type="title"/>
          </p:nvPr>
        </p:nvSpPr>
        <p:spPr>
          <a:xfrm>
            <a:off x="1916789" y="309320"/>
            <a:ext cx="6805427" cy="1325563"/>
          </a:xfrm>
        </p:spPr>
        <p:txBody>
          <a:bodyPr>
            <a:normAutofit/>
          </a:bodyPr>
          <a:lstStyle/>
          <a:p>
            <a:r>
              <a:rPr lang="en-US">
                <a:solidFill>
                  <a:srgbClr val="50C0D8"/>
                </a:solidFill>
                <a:latin typeface="Century Gothic"/>
              </a:rPr>
              <a:t>Future Directions</a:t>
            </a:r>
            <a:endParaRPr lang="en-AU">
              <a:solidFill>
                <a:srgbClr val="50C0D8"/>
              </a:solidFill>
              <a:latin typeface="Century Gothic"/>
            </a:endParaRPr>
          </a:p>
        </p:txBody>
      </p:sp>
      <p:pic>
        <p:nvPicPr>
          <p:cNvPr id="8" name="Picture 7" descr="A logo of a ship&#10;&#10;Description automatically generated">
            <a:extLst>
              <a:ext uri="{FF2B5EF4-FFF2-40B4-BE49-F238E27FC236}">
                <a16:creationId xmlns:a16="http://schemas.microsoft.com/office/drawing/2014/main" id="{A9509F6B-9A20-084A-C8DB-10F987372495}"/>
              </a:ext>
            </a:extLst>
          </p:cNvPr>
          <p:cNvPicPr>
            <a:picLocks noChangeAspect="1"/>
          </p:cNvPicPr>
          <p:nvPr/>
        </p:nvPicPr>
        <p:blipFill rotWithShape="1">
          <a:blip r:embed="rId3">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graphicFrame>
        <p:nvGraphicFramePr>
          <p:cNvPr id="11" name="Diagram 10">
            <a:extLst>
              <a:ext uri="{FF2B5EF4-FFF2-40B4-BE49-F238E27FC236}">
                <a16:creationId xmlns:a16="http://schemas.microsoft.com/office/drawing/2014/main" id="{61C64FBC-70E6-0F21-ABFA-C042239BA040}"/>
              </a:ext>
            </a:extLst>
          </p:cNvPr>
          <p:cNvGraphicFramePr/>
          <p:nvPr>
            <p:extLst>
              <p:ext uri="{D42A27DB-BD31-4B8C-83A1-F6EECF244321}">
                <p14:modId xmlns:p14="http://schemas.microsoft.com/office/powerpoint/2010/main" val="1075497855"/>
              </p:ext>
            </p:extLst>
          </p:nvPr>
        </p:nvGraphicFramePr>
        <p:xfrm>
          <a:off x="958223" y="782053"/>
          <a:ext cx="10714544" cy="57666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4154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0A3686-AAC2-BFF0-1ACE-65E1C4385413}"/>
              </a:ext>
            </a:extLst>
          </p:cNvPr>
          <p:cNvSpPr>
            <a:spLocks noGrp="1"/>
          </p:cNvSpPr>
          <p:nvPr>
            <p:ph type="title"/>
          </p:nvPr>
        </p:nvSpPr>
        <p:spPr>
          <a:xfrm>
            <a:off x="1916789" y="309320"/>
            <a:ext cx="6805427" cy="1325563"/>
          </a:xfrm>
        </p:spPr>
        <p:txBody>
          <a:bodyPr>
            <a:normAutofit/>
          </a:bodyPr>
          <a:lstStyle/>
          <a:p>
            <a:r>
              <a:rPr lang="en-US" sz="4000">
                <a:solidFill>
                  <a:srgbClr val="50C0D8"/>
                </a:solidFill>
                <a:latin typeface="Century Gothic"/>
              </a:rPr>
              <a:t>Acknowledgments</a:t>
            </a:r>
            <a:endParaRPr lang="en-AU" sz="4000">
              <a:solidFill>
                <a:srgbClr val="50C0D8"/>
              </a:solidFill>
              <a:latin typeface="Century Gothic"/>
            </a:endParaRPr>
          </a:p>
        </p:txBody>
      </p:sp>
      <p:sp>
        <p:nvSpPr>
          <p:cNvPr id="3" name="Content Placeholder 2">
            <a:extLst>
              <a:ext uri="{FF2B5EF4-FFF2-40B4-BE49-F238E27FC236}">
                <a16:creationId xmlns:a16="http://schemas.microsoft.com/office/drawing/2014/main" id="{93FB76D9-19FA-4AAD-B40B-11675266068D}"/>
              </a:ext>
            </a:extLst>
          </p:cNvPr>
          <p:cNvSpPr>
            <a:spLocks noGrp="1"/>
          </p:cNvSpPr>
          <p:nvPr>
            <p:ph idx="1"/>
          </p:nvPr>
        </p:nvSpPr>
        <p:spPr>
          <a:xfrm>
            <a:off x="518492" y="2037660"/>
            <a:ext cx="11155016" cy="4351338"/>
          </a:xfrm>
        </p:spPr>
        <p:txBody>
          <a:bodyPr vert="horz" lIns="91440" tIns="45720" rIns="91440" bIns="45720" rtlCol="0" anchor="t">
            <a:normAutofit lnSpcReduction="10000"/>
          </a:bodyPr>
          <a:lstStyle/>
          <a:p>
            <a:pPr marL="228600" marR="0" lvl="0" indent="-228600" algn="l" defTabSz="914400" rtl="0" eaLnBrk="1" fontAlgn="auto" latinLnBrk="0" hangingPunct="1">
              <a:lnSpc>
                <a:spcPct val="90000"/>
              </a:lnSpc>
              <a:spcBef>
                <a:spcPts val="1000"/>
              </a:spcBef>
              <a:spcAft>
                <a:spcPts val="0"/>
              </a:spcAft>
              <a:buClr>
                <a:srgbClr val="0070C0"/>
              </a:buClr>
              <a:buSzTx/>
              <a:buFont typeface="Arial"/>
              <a:buChar char="•"/>
              <a:tabLst/>
              <a:defRPr/>
            </a:pPr>
            <a:r>
              <a:rPr kumimoji="0" lang="en-US" sz="2800" b="1" i="0" u="none" strike="noStrike" kern="1200" cap="none" spc="0" normalizeH="0" baseline="0" noProof="0">
                <a:ln>
                  <a:noFill/>
                </a:ln>
                <a:solidFill>
                  <a:srgbClr val="2D7FB6"/>
                </a:solidFill>
                <a:effectLst/>
                <a:uLnTx/>
                <a:uFillTx/>
                <a:latin typeface="Century Gothic" panose="020B0502020202020204" pitchFamily="34" charset="0"/>
              </a:rPr>
              <a:t>Research team</a:t>
            </a:r>
            <a:r>
              <a:rPr kumimoji="0" lang="en-US" sz="2800" b="0" i="0" u="none" strike="noStrike" kern="1200" cap="none" spc="0" normalizeH="0" baseline="0" noProof="0">
                <a:ln>
                  <a:noFill/>
                </a:ln>
                <a:solidFill>
                  <a:srgbClr val="2D7FB6"/>
                </a:solidFill>
                <a:effectLst/>
                <a:uLnTx/>
                <a:uFillTx/>
                <a:latin typeface="Century Gothic" panose="020B0502020202020204" pitchFamily="34" charset="0"/>
              </a:rPr>
              <a:t>: </a:t>
            </a:r>
            <a:r>
              <a:rPr kumimoji="0" lang="en-US" sz="2800" b="0" i="0" u="none" strike="noStrike" kern="1200" cap="none" spc="0" normalizeH="0" baseline="0" noProof="0">
                <a:ln>
                  <a:noFill/>
                </a:ln>
                <a:effectLst/>
                <a:uLnTx/>
                <a:uFillTx/>
                <a:latin typeface="Century Gothic" panose="020B0502020202020204" pitchFamily="34" charset="0"/>
              </a:rPr>
              <a:t>Prof Frances Kay-Lambkin, Dr Dara Samson, </a:t>
            </a:r>
            <a:r>
              <a:rPr kumimoji="0" lang="en-US" sz="2800" b="0" i="0" u="none" strike="noStrike" kern="1200" cap="none" spc="0" normalizeH="0" baseline="0" noProof="0" err="1">
                <a:ln>
                  <a:noFill/>
                </a:ln>
                <a:effectLst/>
                <a:uLnTx/>
                <a:uFillTx/>
                <a:latin typeface="Century Gothic" panose="020B0502020202020204" pitchFamily="34" charset="0"/>
              </a:rPr>
              <a:t>Ms</a:t>
            </a:r>
            <a:r>
              <a:rPr kumimoji="0" lang="en-US" sz="2800" b="0" i="0" u="none" strike="noStrike" kern="1200" cap="none" spc="0" normalizeH="0" baseline="0" noProof="0">
                <a:ln>
                  <a:noFill/>
                </a:ln>
                <a:effectLst/>
                <a:uLnTx/>
                <a:uFillTx/>
                <a:latin typeface="Century Gothic" panose="020B0502020202020204" pitchFamily="34" charset="0"/>
              </a:rPr>
              <a:t> Jenny Geddes, </a:t>
            </a:r>
            <a:r>
              <a:rPr kumimoji="0" lang="en-US" sz="2800" b="0" i="0" u="none" strike="noStrike" kern="1200" cap="none" spc="0" normalizeH="0" baseline="0" noProof="0" err="1">
                <a:ln>
                  <a:noFill/>
                </a:ln>
                <a:effectLst/>
                <a:uLnTx/>
                <a:uFillTx/>
                <a:latin typeface="Century Gothic" panose="020B0502020202020204" pitchFamily="34" charset="0"/>
              </a:rPr>
              <a:t>Ms</a:t>
            </a:r>
            <a:r>
              <a:rPr kumimoji="0" lang="en-US" sz="2800" b="0" i="0" u="none" strike="noStrike" kern="1200" cap="none" spc="0" normalizeH="0" baseline="0" noProof="0">
                <a:ln>
                  <a:noFill/>
                </a:ln>
                <a:effectLst/>
                <a:uLnTx/>
                <a:uFillTx/>
                <a:latin typeface="Century Gothic" panose="020B0502020202020204" pitchFamily="34" charset="0"/>
              </a:rPr>
              <a:t> Lauren Rogers, </a:t>
            </a:r>
            <a:r>
              <a:rPr kumimoji="0" lang="en-US" sz="2800" b="0" i="0" u="none" strike="noStrike" kern="1200" cap="none" spc="0" normalizeH="0" baseline="0" noProof="0" err="1">
                <a:ln>
                  <a:noFill/>
                </a:ln>
                <a:effectLst/>
                <a:uLnTx/>
                <a:uFillTx/>
                <a:latin typeface="Century Gothic" panose="020B0502020202020204" pitchFamily="34" charset="0"/>
              </a:rPr>
              <a:t>Ms</a:t>
            </a:r>
            <a:r>
              <a:rPr kumimoji="0" lang="en-US" sz="2800" b="0" i="0" u="none" strike="noStrike" kern="1200" cap="none" spc="0" normalizeH="0" baseline="0" noProof="0">
                <a:ln>
                  <a:noFill/>
                </a:ln>
                <a:effectLst/>
                <a:uLnTx/>
                <a:uFillTx/>
                <a:latin typeface="Century Gothic" panose="020B0502020202020204" pitchFamily="34" charset="0"/>
              </a:rPr>
              <a:t> Bronte Speirs, Dr Steph Kershaw, </a:t>
            </a:r>
            <a:r>
              <a:rPr kumimoji="0" lang="en-US" sz="2800" b="0" i="0" u="none" strike="noStrike" kern="1200" cap="none" spc="0" normalizeH="0" baseline="0" noProof="0" err="1">
                <a:ln>
                  <a:noFill/>
                </a:ln>
                <a:effectLst/>
                <a:uLnTx/>
                <a:uFillTx/>
                <a:latin typeface="Century Gothic" panose="020B0502020202020204" pitchFamily="34" charset="0"/>
              </a:rPr>
              <a:t>Ms</a:t>
            </a:r>
            <a:r>
              <a:rPr kumimoji="0" lang="en-US" sz="2800" b="0" i="0" u="none" strike="noStrike" kern="1200" cap="none" spc="0" normalizeH="0" baseline="0" noProof="0">
                <a:ln>
                  <a:noFill/>
                </a:ln>
                <a:effectLst/>
                <a:uLnTx/>
                <a:uFillTx/>
                <a:latin typeface="Century Gothic" panose="020B0502020202020204" pitchFamily="34" charset="0"/>
              </a:rPr>
              <a:t> Maddy </a:t>
            </a:r>
            <a:r>
              <a:rPr lang="en-US">
                <a:latin typeface="Century Gothic" panose="020B0502020202020204" pitchFamily="34" charset="0"/>
              </a:rPr>
              <a:t>Keaveny, </a:t>
            </a:r>
            <a:r>
              <a:rPr kumimoji="0" lang="en-US" sz="2800" b="0" i="0" u="none" strike="noStrike" kern="1200" cap="none" spc="0" normalizeH="0" baseline="0" noProof="0">
                <a:ln>
                  <a:noFill/>
                </a:ln>
                <a:effectLst/>
                <a:uLnTx/>
                <a:uFillTx/>
                <a:latin typeface="Century Gothic" panose="020B0502020202020204" pitchFamily="34" charset="0"/>
              </a:rPr>
              <a:t>Prof Cath Chapman, Prof Maree Teesson, Prof Nickie Newton, </a:t>
            </a:r>
            <a:r>
              <a:rPr kumimoji="0" lang="en-US" sz="2800" b="0" i="0" u="none" strike="noStrike" kern="1200" cap="none" spc="0" normalizeH="0" baseline="0" noProof="0" err="1">
                <a:ln>
                  <a:noFill/>
                </a:ln>
                <a:effectLst/>
                <a:uLnTx/>
                <a:uFillTx/>
                <a:latin typeface="Century Gothic" panose="020B0502020202020204" pitchFamily="34" charset="0"/>
              </a:rPr>
              <a:t>Ms</a:t>
            </a:r>
            <a:r>
              <a:rPr kumimoji="0" lang="en-US" sz="2800" b="0" i="0" u="none" strike="noStrike" kern="1200" cap="none" spc="0" normalizeH="0" baseline="0" noProof="0">
                <a:ln>
                  <a:noFill/>
                </a:ln>
                <a:effectLst/>
                <a:uLnTx/>
                <a:uFillTx/>
                <a:latin typeface="Century Gothic" panose="020B0502020202020204" pitchFamily="34" charset="0"/>
              </a:rPr>
              <a:t> Jessica Deng </a:t>
            </a:r>
          </a:p>
          <a:p>
            <a:pPr>
              <a:buClr>
                <a:srgbClr val="0070C0"/>
              </a:buClr>
              <a:buFont typeface="Arial"/>
              <a:buChar char="•"/>
              <a:defRPr/>
            </a:pPr>
            <a:r>
              <a:rPr kumimoji="0" lang="en-US" sz="2800" b="1" i="0" u="none" strike="noStrike" kern="1200" cap="none" spc="0" normalizeH="0" baseline="0" noProof="0">
                <a:ln>
                  <a:noFill/>
                </a:ln>
                <a:solidFill>
                  <a:srgbClr val="2D7FB6"/>
                </a:solidFill>
                <a:effectLst/>
                <a:uLnTx/>
                <a:uFillTx/>
                <a:latin typeface="Century Gothic"/>
              </a:rPr>
              <a:t>Expert Advisory Group, project partners and collaborators</a:t>
            </a:r>
            <a:r>
              <a:rPr kumimoji="0" lang="en-US" sz="2800" b="0" i="0" u="none" strike="noStrike" kern="1200" cap="none" spc="0" normalizeH="0" baseline="0" noProof="0">
                <a:ln>
                  <a:noFill/>
                </a:ln>
                <a:solidFill>
                  <a:srgbClr val="2D7FB6"/>
                </a:solidFill>
                <a:effectLst/>
                <a:uLnTx/>
                <a:uFillTx/>
                <a:latin typeface="Century Gothic"/>
              </a:rPr>
              <a:t>: </a:t>
            </a:r>
            <a:r>
              <a:rPr kumimoji="0" lang="en-US" sz="2800" b="0" i="0" u="none" strike="noStrike" kern="1200" cap="none" spc="0" normalizeH="0" baseline="0" noProof="0">
                <a:ln>
                  <a:noFill/>
                </a:ln>
                <a:effectLst/>
                <a:uLnTx/>
                <a:uFillTx/>
                <a:latin typeface="Century Gothic"/>
              </a:rPr>
              <a:t>Prof Dan </a:t>
            </a:r>
            <a:r>
              <a:rPr kumimoji="0" lang="en-US" sz="2800" b="0" i="0" u="none" strike="noStrike" kern="1200" cap="none" spc="0" normalizeH="0" baseline="0" noProof="0" err="1">
                <a:ln>
                  <a:noFill/>
                </a:ln>
                <a:effectLst/>
                <a:uLnTx/>
                <a:uFillTx/>
                <a:latin typeface="Century Gothic"/>
              </a:rPr>
              <a:t>Lubman</a:t>
            </a:r>
            <a:r>
              <a:rPr kumimoji="0" lang="en-US" sz="2800" b="0" i="0" u="none" strike="noStrike" kern="1200" cap="none" spc="0" normalizeH="0" baseline="0" noProof="0">
                <a:ln>
                  <a:noFill/>
                </a:ln>
                <a:effectLst/>
                <a:uLnTx/>
                <a:uFillTx/>
                <a:latin typeface="Century Gothic"/>
              </a:rPr>
              <a:t>, Dr Rick Loos, Dr Milena </a:t>
            </a:r>
            <a:r>
              <a:rPr kumimoji="0" lang="en-US" sz="2800" b="0" i="0" u="none" strike="noStrike" kern="1200" cap="none" spc="0" normalizeH="0" baseline="0" noProof="0" err="1">
                <a:ln>
                  <a:noFill/>
                </a:ln>
                <a:effectLst/>
                <a:uLnTx/>
                <a:uFillTx/>
                <a:latin typeface="Century Gothic"/>
              </a:rPr>
              <a:t>Heinsch</a:t>
            </a:r>
            <a:r>
              <a:rPr kumimoji="0" lang="en-US" sz="2800" b="0" i="0" u="none" strike="noStrike" kern="1200" cap="none" spc="0" normalizeH="0" baseline="0" noProof="0">
                <a:ln>
                  <a:noFill/>
                </a:ln>
                <a:effectLst/>
                <a:uLnTx/>
                <a:uFillTx/>
                <a:latin typeface="Century Gothic"/>
              </a:rPr>
              <a:t>, Dr Jessica Wyllie, A/Prof Jamie Carlson, </a:t>
            </a:r>
            <a:r>
              <a:rPr kumimoji="0" lang="en-AU" sz="2800" b="0" i="0" u="none" strike="noStrike" kern="1200" cap="none" spc="0" normalizeH="0" baseline="0" noProof="0">
                <a:ln>
                  <a:noFill/>
                </a:ln>
                <a:effectLst/>
                <a:uLnTx/>
                <a:uFillTx/>
                <a:latin typeface="Century Gothic"/>
              </a:rPr>
              <a:t>Ms Gill Velleman, Prof James Orford</a:t>
            </a:r>
            <a:r>
              <a:rPr lang="en-AU">
                <a:latin typeface="Century Gothic"/>
              </a:rPr>
              <a:t>, Prof Richard Velleman </a:t>
            </a:r>
            <a:endParaRPr lang="en-AU" noProof="0">
              <a:latin typeface="Century Gothic" panose="020B0502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70C0"/>
              </a:buClr>
              <a:buSzTx/>
              <a:buFont typeface="Arial"/>
              <a:buChar char="•"/>
              <a:tabLst/>
              <a:defRPr/>
            </a:pPr>
            <a:r>
              <a:rPr kumimoji="0" lang="en-US" sz="2800" b="1" i="0" u="none" strike="noStrike" kern="1200" cap="none" spc="0" normalizeH="0" baseline="0" noProof="0">
                <a:ln>
                  <a:noFill/>
                </a:ln>
                <a:solidFill>
                  <a:srgbClr val="2D7FB6"/>
                </a:solidFill>
                <a:effectLst/>
                <a:uLnTx/>
                <a:uFillTx/>
                <a:latin typeface="Century Gothic" panose="020B0502020202020204" pitchFamily="34" charset="0"/>
              </a:rPr>
              <a:t>Funding</a:t>
            </a:r>
            <a:r>
              <a:rPr kumimoji="0" lang="en-US" sz="2800" b="0" i="0" u="none" strike="noStrike" kern="1200" cap="none" spc="0" normalizeH="0" baseline="0" noProof="0">
                <a:ln>
                  <a:noFill/>
                </a:ln>
                <a:solidFill>
                  <a:srgbClr val="2D7FB6"/>
                </a:solidFill>
                <a:effectLst/>
                <a:uLnTx/>
                <a:uFillTx/>
                <a:latin typeface="Century Gothic" panose="020B0502020202020204" pitchFamily="34" charset="0"/>
              </a:rPr>
              <a:t>: </a:t>
            </a:r>
            <a:r>
              <a:rPr kumimoji="0" lang="en-US" sz="2800" b="0" i="0" u="none" strike="noStrike" kern="1200" cap="none" spc="0" normalizeH="0" baseline="0" noProof="0">
                <a:ln>
                  <a:noFill/>
                </a:ln>
                <a:effectLst/>
                <a:uLnTx/>
                <a:uFillTx/>
                <a:latin typeface="Century Gothic" panose="020B0502020202020204" pitchFamily="34" charset="0"/>
              </a:rPr>
              <a:t>Australian Government Department of Health and Aged Care (development and implementation) and Alcohol and Drug Foundation (evaluation)</a:t>
            </a:r>
          </a:p>
          <a:p>
            <a:endParaRPr lang="en-AU"/>
          </a:p>
        </p:txBody>
      </p:sp>
      <p:pic>
        <p:nvPicPr>
          <p:cNvPr id="1026" name="Picture 2">
            <a:extLst>
              <a:ext uri="{FF2B5EF4-FFF2-40B4-BE49-F238E27FC236}">
                <a16:creationId xmlns:a16="http://schemas.microsoft.com/office/drawing/2014/main" id="{2B366110-5CBF-48BD-ACD5-52CEACD28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519" y="230188"/>
            <a:ext cx="1712989" cy="1337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5A8623-7670-4550-9033-AE95B249B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988" y="390003"/>
            <a:ext cx="3000242" cy="10176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of a ship&#10;&#10;Description automatically generated">
            <a:extLst>
              <a:ext uri="{FF2B5EF4-FFF2-40B4-BE49-F238E27FC236}">
                <a16:creationId xmlns:a16="http://schemas.microsoft.com/office/drawing/2014/main" id="{A9900819-E490-81AA-E672-3F892947CB6F}"/>
              </a:ext>
            </a:extLst>
          </p:cNvPr>
          <p:cNvPicPr>
            <a:picLocks noChangeAspect="1"/>
          </p:cNvPicPr>
          <p:nvPr/>
        </p:nvPicPr>
        <p:blipFill rotWithShape="1">
          <a:blip r:embed="rId5">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4027442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390095-C1B9-5110-6B9B-AF921D0D8E9E}"/>
              </a:ext>
            </a:extLst>
          </p:cNvPr>
          <p:cNvSpPr>
            <a:spLocks noGrp="1"/>
          </p:cNvSpPr>
          <p:nvPr>
            <p:ph type="title"/>
          </p:nvPr>
        </p:nvSpPr>
        <p:spPr>
          <a:xfrm>
            <a:off x="1916789" y="309320"/>
            <a:ext cx="6805427" cy="1325563"/>
          </a:xfrm>
        </p:spPr>
        <p:txBody>
          <a:bodyPr>
            <a:normAutofit/>
          </a:bodyPr>
          <a:lstStyle/>
          <a:p>
            <a:r>
              <a:rPr lang="en-US" sz="4000">
                <a:solidFill>
                  <a:srgbClr val="50C0D8"/>
                </a:solidFill>
                <a:latin typeface="Century Gothic"/>
              </a:rPr>
              <a:t>Acknowledgments</a:t>
            </a:r>
            <a:endParaRPr lang="en-AU" sz="4000">
              <a:solidFill>
                <a:srgbClr val="50C0D8"/>
              </a:solidFill>
              <a:latin typeface="Century Gothic"/>
            </a:endParaRPr>
          </a:p>
        </p:txBody>
      </p:sp>
      <p:sp>
        <p:nvSpPr>
          <p:cNvPr id="3" name="Content Placeholder 2">
            <a:extLst>
              <a:ext uri="{FF2B5EF4-FFF2-40B4-BE49-F238E27FC236}">
                <a16:creationId xmlns:a16="http://schemas.microsoft.com/office/drawing/2014/main" id="{F8704FA4-B1A1-44E4-9CFA-031F755E6885}"/>
              </a:ext>
            </a:extLst>
          </p:cNvPr>
          <p:cNvSpPr>
            <a:spLocks noGrp="1"/>
          </p:cNvSpPr>
          <p:nvPr>
            <p:ph idx="1"/>
          </p:nvPr>
        </p:nvSpPr>
        <p:spPr>
          <a:xfrm>
            <a:off x="6445118" y="2264354"/>
            <a:ext cx="5365604" cy="4351338"/>
          </a:xfrm>
        </p:spPr>
        <p:txBody>
          <a:bodyPr/>
          <a:lstStyle/>
          <a:p>
            <a:pPr marL="0" indent="0" algn="ctr">
              <a:buNone/>
            </a:pPr>
            <a:r>
              <a:rPr kumimoji="0" lang="en-US" sz="3200" b="1" i="0" u="none" strike="noStrike" kern="1200" cap="none" spc="0" normalizeH="0" baseline="0" noProof="0">
                <a:ln>
                  <a:noFill/>
                </a:ln>
                <a:solidFill>
                  <a:srgbClr val="2CC1D7"/>
                </a:solidFill>
                <a:effectLst/>
                <a:uLnTx/>
                <a:uFillTx/>
                <a:latin typeface="Century Gothic" panose="020B0502020202020204" pitchFamily="34" charset="0"/>
              </a:rPr>
              <a:t>Thank you </a:t>
            </a:r>
            <a:r>
              <a:rPr kumimoji="0" lang="en-US" sz="3200" b="0" i="0" u="none" strike="noStrike" kern="1200" cap="none" spc="0" normalizeH="0" baseline="0" noProof="0">
                <a:ln>
                  <a:noFill/>
                </a:ln>
                <a:effectLst/>
                <a:uLnTx/>
                <a:uFillTx/>
                <a:latin typeface="Century Gothic" panose="020B0502020202020204" pitchFamily="34" charset="0"/>
              </a:rPr>
              <a:t>to the </a:t>
            </a:r>
            <a:r>
              <a:rPr kumimoji="0" lang="en-US" sz="3200" b="1" i="0" u="none" strike="noStrike" kern="1200" cap="none" spc="0" normalizeH="0" baseline="0" noProof="0">
                <a:ln>
                  <a:noFill/>
                </a:ln>
                <a:solidFill>
                  <a:srgbClr val="2CC1D7"/>
                </a:solidFill>
                <a:effectLst/>
                <a:uLnTx/>
                <a:uFillTx/>
                <a:latin typeface="Century Gothic" panose="020B0502020202020204" pitchFamily="34" charset="0"/>
              </a:rPr>
              <a:t>many family members and friends </a:t>
            </a:r>
            <a:r>
              <a:rPr kumimoji="0" lang="en-US" sz="3200" b="0" i="0" u="none" strike="noStrike" kern="1200" cap="none" spc="0" normalizeH="0" baseline="0" noProof="0">
                <a:ln>
                  <a:noFill/>
                </a:ln>
                <a:effectLst/>
                <a:uLnTx/>
                <a:uFillTx/>
                <a:latin typeface="Century Gothic" panose="020B0502020202020204" pitchFamily="34" charset="0"/>
              </a:rPr>
              <a:t>who have generously shared their stories and insights, as well as provided feedback on the program!</a:t>
            </a:r>
          </a:p>
          <a:p>
            <a:endParaRPr lang="en-AU"/>
          </a:p>
        </p:txBody>
      </p:sp>
      <p:pic>
        <p:nvPicPr>
          <p:cNvPr id="13" name="Picture 12" descr="A group of people sitting in a room&#10;&#10;Description automatically generated">
            <a:extLst>
              <a:ext uri="{FF2B5EF4-FFF2-40B4-BE49-F238E27FC236}">
                <a16:creationId xmlns:a16="http://schemas.microsoft.com/office/drawing/2014/main" id="{5129E665-A0FC-B385-8344-DF7C16A9E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80" y="2052486"/>
            <a:ext cx="5365605" cy="3846327"/>
          </a:xfrm>
          <a:prstGeom prst="rect">
            <a:avLst/>
          </a:prstGeom>
        </p:spPr>
      </p:pic>
      <p:pic>
        <p:nvPicPr>
          <p:cNvPr id="8" name="Picture 7" descr="A logo of a ship&#10;&#10;Description automatically generated">
            <a:extLst>
              <a:ext uri="{FF2B5EF4-FFF2-40B4-BE49-F238E27FC236}">
                <a16:creationId xmlns:a16="http://schemas.microsoft.com/office/drawing/2014/main" id="{2B03224C-5EDC-7F74-7615-CC56BD514015}"/>
              </a:ext>
            </a:extLst>
          </p:cNvPr>
          <p:cNvPicPr>
            <a:picLocks noChangeAspect="1"/>
          </p:cNvPicPr>
          <p:nvPr/>
        </p:nvPicPr>
        <p:blipFill rotWithShape="1">
          <a:blip r:embed="rId4">
            <a:extLst>
              <a:ext uri="{28A0092B-C50C-407E-A947-70E740481C1C}">
                <a14:useLocalDpi xmlns:a14="http://schemas.microsoft.com/office/drawing/2010/main" val="0"/>
              </a:ext>
            </a:extLst>
          </a:blip>
          <a:srcRect l="19082" r="17383" b="40276"/>
          <a:stretch/>
        </p:blipFill>
        <p:spPr>
          <a:xfrm>
            <a:off x="197602" y="20369"/>
            <a:ext cx="1898756" cy="1784885"/>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843283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0C0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C7B7-8F07-5B0A-6F05-658D6F645EA4}"/>
              </a:ext>
            </a:extLst>
          </p:cNvPr>
          <p:cNvSpPr>
            <a:spLocks noGrp="1"/>
          </p:cNvSpPr>
          <p:nvPr>
            <p:ph type="title"/>
          </p:nvPr>
        </p:nvSpPr>
        <p:spPr>
          <a:xfrm>
            <a:off x="698498" y="700695"/>
            <a:ext cx="4309533" cy="492443"/>
          </a:xfrm>
        </p:spPr>
        <p:txBody>
          <a:bodyPr wrap="square" lIns="0" tIns="0" rIns="0" bIns="0" anchor="t">
            <a:spAutoFit/>
          </a:bodyPr>
          <a:lstStyle/>
          <a:p>
            <a:r>
              <a:rPr lang="en-US" b="1">
                <a:solidFill>
                  <a:schemeClr val="bg1"/>
                </a:solidFill>
                <a:latin typeface="+mj-lt"/>
              </a:rPr>
              <a:t>Thank you!</a:t>
            </a:r>
          </a:p>
        </p:txBody>
      </p:sp>
      <p:sp>
        <p:nvSpPr>
          <p:cNvPr id="6" name="TextBox 5">
            <a:extLst>
              <a:ext uri="{FF2B5EF4-FFF2-40B4-BE49-F238E27FC236}">
                <a16:creationId xmlns:a16="http://schemas.microsoft.com/office/drawing/2014/main" id="{274EF85F-25A7-877B-8A4D-20B8C45C2F05}"/>
              </a:ext>
            </a:extLst>
          </p:cNvPr>
          <p:cNvSpPr txBox="1"/>
          <p:nvPr/>
        </p:nvSpPr>
        <p:spPr>
          <a:xfrm>
            <a:off x="698498" y="1452786"/>
            <a:ext cx="5122333" cy="2100190"/>
          </a:xfrm>
          <a:prstGeom prst="rect">
            <a:avLst/>
          </a:prstGeom>
          <a:noFill/>
        </p:spPr>
        <p:txBody>
          <a:bodyPr wrap="square">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lang="en-AU" sz="2133" b="1" i="0" u="none" strike="noStrike" kern="1200" cap="none" spc="0" normalizeH="0" baseline="0" noProof="0">
                <a:ln>
                  <a:noFill/>
                </a:ln>
                <a:solidFill>
                  <a:srgbClr val="000000"/>
                </a:solidFill>
                <a:effectLst/>
                <a:uLnTx/>
                <a:uFillTx/>
                <a:latin typeface="Arial"/>
                <a:ea typeface="+mn-ea"/>
                <a:cs typeface="Arial"/>
              </a:rPr>
              <a:t>Contact: </a:t>
            </a:r>
          </a:p>
          <a:p>
            <a:pPr marL="16933" marR="0" lvl="0" indent="0" algn="l" defTabSz="914400" rtl="0" eaLnBrk="1" fontAlgn="auto" latinLnBrk="0" hangingPunct="1">
              <a:lnSpc>
                <a:spcPct val="100000"/>
              </a:lnSpc>
              <a:spcBef>
                <a:spcPts val="133"/>
              </a:spcBef>
              <a:spcAft>
                <a:spcPts val="0"/>
              </a:spcAft>
              <a:buClrTx/>
              <a:buSzTx/>
              <a:buFontTx/>
              <a:buNone/>
              <a:tabLst/>
              <a:defRPr/>
            </a:pPr>
            <a:endParaRPr kumimoji="0" lang="en-AU" sz="2133" b="0" i="0" u="none" strike="noStrike" kern="1200" cap="none" spc="0" normalizeH="0" baseline="0" noProof="0">
              <a:ln>
                <a:noFill/>
              </a:ln>
              <a:solidFill>
                <a:srgbClr val="000000"/>
              </a:solidFill>
              <a:effectLst/>
              <a:uLnTx/>
              <a:uFillTx/>
              <a:latin typeface="Arial"/>
              <a:ea typeface="+mn-ea"/>
              <a:cs typeface="Arial"/>
            </a:endParaRPr>
          </a:p>
          <a:p>
            <a:pPr marL="16933" marR="0" lvl="0" indent="0" algn="l" defTabSz="914400" rtl="0" eaLnBrk="1" fontAlgn="auto" latinLnBrk="0" hangingPunct="1">
              <a:lnSpc>
                <a:spcPct val="100000"/>
              </a:lnSpc>
              <a:spcBef>
                <a:spcPts val="133"/>
              </a:spcBef>
              <a:spcAft>
                <a:spcPts val="0"/>
              </a:spcAft>
              <a:buClrTx/>
              <a:buSzTx/>
              <a:buFontTx/>
              <a:buNone/>
              <a:tabLst/>
              <a:defRPr/>
            </a:pPr>
            <a:r>
              <a:rPr kumimoji="0" lang="en-AU" sz="2133" b="1" i="0" u="none" strike="noStrike" kern="1200" cap="none" spc="0" normalizeH="0" baseline="0" noProof="0">
                <a:ln>
                  <a:noFill/>
                </a:ln>
                <a:solidFill>
                  <a:srgbClr val="000000"/>
                </a:solidFill>
                <a:effectLst/>
                <a:uLnTx/>
                <a:uFillTx/>
                <a:latin typeface="Arial"/>
                <a:ea typeface="+mn-ea"/>
                <a:cs typeface="Arial"/>
              </a:rPr>
              <a:t>Postal Address: </a:t>
            </a:r>
          </a:p>
          <a:p>
            <a:pPr marL="16933" marR="0" lvl="0" indent="0" algn="l" defTabSz="914400" rtl="0" eaLnBrk="1" fontAlgn="auto" latinLnBrk="0" hangingPunct="1">
              <a:lnSpc>
                <a:spcPct val="100000"/>
              </a:lnSpc>
              <a:spcBef>
                <a:spcPts val="133"/>
              </a:spcBef>
              <a:spcAft>
                <a:spcPts val="0"/>
              </a:spcAft>
              <a:buClrTx/>
              <a:buSzTx/>
              <a:buFontTx/>
              <a:buNone/>
              <a:tabLst/>
              <a:defRPr/>
            </a:pPr>
            <a:r>
              <a:rPr kumimoji="0" lang="en-AU" sz="2133" b="0" i="0" u="none" strike="noStrike" kern="1200" cap="none" spc="0" normalizeH="0" baseline="0" noProof="0">
                <a:ln>
                  <a:noFill/>
                </a:ln>
                <a:solidFill>
                  <a:srgbClr val="000000"/>
                </a:solidFill>
                <a:effectLst/>
                <a:uLnTx/>
                <a:uFillTx/>
                <a:latin typeface="Arial"/>
                <a:ea typeface="+mn-ea"/>
                <a:cs typeface="Arial"/>
              </a:rPr>
              <a:t>The Matilda Centre, Level 6, Jane Foss Russell building (G02), The University of Sydney NSW 2006, Australia</a:t>
            </a:r>
          </a:p>
        </p:txBody>
      </p:sp>
      <p:sp>
        <p:nvSpPr>
          <p:cNvPr id="3" name="Text Placeholder 4">
            <a:extLst>
              <a:ext uri="{FF2B5EF4-FFF2-40B4-BE49-F238E27FC236}">
                <a16:creationId xmlns:a16="http://schemas.microsoft.com/office/drawing/2014/main" id="{6C3886B5-E94B-3A4C-688D-BED35E703175}"/>
              </a:ext>
            </a:extLst>
          </p:cNvPr>
          <p:cNvSpPr txBox="1">
            <a:spLocks/>
          </p:cNvSpPr>
          <p:nvPr/>
        </p:nvSpPr>
        <p:spPr>
          <a:xfrm>
            <a:off x="6819675" y="1452786"/>
            <a:ext cx="4927599" cy="4619539"/>
          </a:xfrm>
          <a:prstGeom prst="rect">
            <a:avLst/>
          </a:prstGeom>
        </p:spPr>
        <p:txBody>
          <a:bodyPr/>
          <a:lstStyle>
            <a:lvl1pPr marL="171450" indent="-171450">
              <a:buClr>
                <a:schemeClr val="tx2"/>
              </a:buClr>
              <a:buFont typeface="Arial" panose="020B0604020202020204" pitchFamily="34" charset="0"/>
              <a:buChar char="•"/>
              <a:defRPr>
                <a:solidFill>
                  <a:schemeClr val="tx2"/>
                </a:solidFill>
                <a:latin typeface="+mn-lt"/>
                <a:ea typeface="+mn-ea"/>
                <a:cs typeface="+mn-cs"/>
              </a:defRPr>
            </a:lvl1pPr>
            <a:lvl2pPr marL="457200">
              <a:buFont typeface="Arial" panose="020B0604020202020204" pitchFamily="34" charset="0"/>
              <a:buChar char="•"/>
              <a:defRPr>
                <a:solidFill>
                  <a:schemeClr val="tx2"/>
                </a:solidFill>
                <a:latin typeface="+mn-lt"/>
                <a:ea typeface="+mn-ea"/>
                <a:cs typeface="+mn-cs"/>
              </a:defRPr>
            </a:lvl2pPr>
            <a:lvl3pPr marL="914400">
              <a:buFont typeface="Arial" panose="020B0604020202020204" pitchFamily="34" charset="0"/>
              <a:buChar char="•"/>
              <a:defRPr>
                <a:solidFill>
                  <a:schemeClr val="tx2"/>
                </a:solidFill>
                <a:latin typeface="+mn-lt"/>
                <a:ea typeface="+mn-ea"/>
                <a:cs typeface="+mn-cs"/>
              </a:defRPr>
            </a:lvl3pPr>
            <a:lvl4pPr marL="1371600">
              <a:buFont typeface="Arial" panose="020B0604020202020204" pitchFamily="34" charset="0"/>
              <a:buChar char="•"/>
              <a:defRPr>
                <a:solidFill>
                  <a:schemeClr val="tx2"/>
                </a:solidFill>
                <a:latin typeface="+mn-lt"/>
                <a:ea typeface="+mn-ea"/>
                <a:cs typeface="+mn-cs"/>
              </a:defRPr>
            </a:lvl4pPr>
            <a:lvl5pPr marL="1828800">
              <a:buFont typeface="Arial" panose="020B0604020202020204" pitchFamily="34" charset="0"/>
              <a:buChar char="•"/>
              <a:defRPr>
                <a:solidFill>
                  <a:schemeClr val="tx2"/>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09585" marR="0" lvl="1" indent="0" algn="l" defTabSz="914400" rtl="0" eaLnBrk="1" fontAlgn="auto" latinLnBrk="0" hangingPunct="1">
              <a:lnSpc>
                <a:spcPct val="150000"/>
              </a:lnSpc>
              <a:spcBef>
                <a:spcPts val="0"/>
              </a:spcBef>
              <a:spcAft>
                <a:spcPts val="1600"/>
              </a:spcAft>
              <a:buClrTx/>
              <a:buSzTx/>
              <a:buFont typeface="Arial" panose="020B0604020202020204" pitchFamily="34" charset="0"/>
              <a:buNone/>
              <a:tabLst/>
              <a:defRPr/>
            </a:pPr>
            <a:r>
              <a:rPr kumimoji="0" lang="en-GB" sz="2400" b="0" i="0" u="none" strike="noStrike" kern="0" cap="none" spc="0" normalizeH="0" baseline="0" noProof="0">
                <a:ln>
                  <a:noFill/>
                </a:ln>
                <a:solidFill>
                  <a:srgbClr val="FFFFFF"/>
                </a:solidFill>
                <a:effectLst/>
                <a:uLnTx/>
                <a:uFillTx/>
                <a:latin typeface="Arial" panose="020B0604020202020204"/>
                <a:ea typeface="+mn-ea"/>
                <a:cs typeface="+mn-cs"/>
              </a:rPr>
              <a:t>@TheMatilda_USyd</a:t>
            </a:r>
          </a:p>
          <a:p>
            <a:pPr marL="609585" marR="0" lvl="1" indent="0" algn="l" defTabSz="914400" rtl="0" eaLnBrk="1" fontAlgn="auto" latinLnBrk="0" hangingPunct="1">
              <a:lnSpc>
                <a:spcPct val="150000"/>
              </a:lnSpc>
              <a:spcBef>
                <a:spcPts val="0"/>
              </a:spcBef>
              <a:spcAft>
                <a:spcPts val="1600"/>
              </a:spcAft>
              <a:buClrTx/>
              <a:buSzTx/>
              <a:buFont typeface="Arial" panose="020B0604020202020204" pitchFamily="34" charset="0"/>
              <a:buNone/>
              <a:tabLst/>
              <a:defRPr/>
            </a:pPr>
            <a:r>
              <a:rPr kumimoji="0" lang="en-GB" sz="2400" b="0" i="0" u="none" strike="noStrike" kern="0" cap="none" spc="0" normalizeH="0" baseline="0" noProof="0">
                <a:ln>
                  <a:noFill/>
                </a:ln>
                <a:solidFill>
                  <a:srgbClr val="FFFFFF"/>
                </a:solidFill>
                <a:effectLst/>
                <a:uLnTx/>
                <a:uFillTx/>
                <a:latin typeface="Arial" panose="020B0604020202020204"/>
                <a:ea typeface="+mn-ea"/>
                <a:cs typeface="+mn-cs"/>
              </a:rPr>
              <a:t>@TheMatildaUSyd</a:t>
            </a:r>
          </a:p>
          <a:p>
            <a:pPr marL="609585" marR="0" lvl="1" indent="0" algn="l" defTabSz="914400" rtl="0" eaLnBrk="1" fontAlgn="auto" latinLnBrk="0" hangingPunct="1">
              <a:lnSpc>
                <a:spcPct val="150000"/>
              </a:lnSpc>
              <a:spcBef>
                <a:spcPts val="0"/>
              </a:spcBef>
              <a:spcAft>
                <a:spcPts val="1600"/>
              </a:spcAft>
              <a:buClrTx/>
              <a:buSzTx/>
              <a:buFont typeface="Arial" panose="020B0604020202020204" pitchFamily="34" charset="0"/>
              <a:buNone/>
              <a:tabLst/>
              <a:defRPr/>
            </a:pPr>
            <a:r>
              <a:rPr kumimoji="0" lang="en-GB" sz="2400" b="0" i="0" u="none" strike="noStrike" kern="0" cap="none" spc="0" normalizeH="0" baseline="0" noProof="0" err="1">
                <a:ln>
                  <a:noFill/>
                </a:ln>
                <a:solidFill>
                  <a:srgbClr val="FFFFFF"/>
                </a:solidFill>
                <a:effectLst/>
                <a:uLnTx/>
                <a:uFillTx/>
                <a:latin typeface="Arial" panose="020B0604020202020204"/>
                <a:ea typeface="+mn-ea"/>
                <a:cs typeface="+mn-cs"/>
              </a:rPr>
              <a:t>TheMatildaCentreUSyd</a:t>
            </a:r>
            <a:endParaRPr kumimoji="0" lang="en-GB" sz="2400" b="0" i="0" u="none" strike="noStrike" kern="0" cap="none" spc="0" normalizeH="0" baseline="0" noProof="0">
              <a:ln>
                <a:noFill/>
              </a:ln>
              <a:solidFill>
                <a:srgbClr val="FFFFFF"/>
              </a:solidFill>
              <a:effectLst/>
              <a:uLnTx/>
              <a:uFillTx/>
              <a:latin typeface="Arial" panose="020B0604020202020204"/>
              <a:ea typeface="+mn-ea"/>
              <a:cs typeface="+mn-cs"/>
            </a:endParaRPr>
          </a:p>
          <a:p>
            <a:pPr marL="609585" marR="0" lvl="1" indent="0" algn="l" defTabSz="914400" rtl="0" eaLnBrk="1" fontAlgn="auto" latinLnBrk="0" hangingPunct="1">
              <a:lnSpc>
                <a:spcPct val="150000"/>
              </a:lnSpc>
              <a:spcBef>
                <a:spcPts val="0"/>
              </a:spcBef>
              <a:spcAft>
                <a:spcPts val="1600"/>
              </a:spcAft>
              <a:buClrTx/>
              <a:buSzTx/>
              <a:buFont typeface="Arial" panose="020B0604020202020204" pitchFamily="34" charset="0"/>
              <a:buNone/>
              <a:tabLst/>
              <a:defRPr/>
            </a:pPr>
            <a:r>
              <a:rPr kumimoji="0" lang="en-GB" sz="2400" b="0" i="0" u="none" strike="noStrike" kern="0" cap="none" spc="0" normalizeH="0" baseline="0" noProof="0">
                <a:ln>
                  <a:noFill/>
                </a:ln>
                <a:solidFill>
                  <a:srgbClr val="FFFFFF"/>
                </a:solidFill>
                <a:effectLst/>
                <a:uLnTx/>
                <a:uFillTx/>
                <a:latin typeface="Arial" panose="020B0604020202020204"/>
                <a:ea typeface="+mn-ea"/>
                <a:cs typeface="+mn-cs"/>
              </a:rPr>
              <a:t>@matildacentreusyd</a:t>
            </a:r>
          </a:p>
          <a:p>
            <a:pPr marL="609585" marR="0" lvl="1" indent="0" algn="l" defTabSz="914400" rtl="0" eaLnBrk="1" fontAlgn="auto" latinLnBrk="0" hangingPunct="1">
              <a:lnSpc>
                <a:spcPct val="150000"/>
              </a:lnSpc>
              <a:spcBef>
                <a:spcPts val="0"/>
              </a:spcBef>
              <a:spcAft>
                <a:spcPts val="1600"/>
              </a:spcAft>
              <a:buClrTx/>
              <a:buSzTx/>
              <a:buFont typeface="Arial" panose="020B0604020202020204" pitchFamily="34" charset="0"/>
              <a:buNone/>
              <a:tabLst/>
              <a:defRPr/>
            </a:pPr>
            <a:r>
              <a:rPr kumimoji="0" lang="en-GB" sz="2400" b="0" i="0" u="none" strike="noStrike" kern="0" cap="none" spc="0" normalizeH="0" baseline="0" noProof="0">
                <a:ln>
                  <a:noFill/>
                </a:ln>
                <a:solidFill>
                  <a:srgbClr val="FFFFFF"/>
                </a:solidFill>
                <a:effectLst/>
                <a:uLnTx/>
                <a:uFillTx/>
                <a:latin typeface="Arial" panose="020B0604020202020204"/>
                <a:ea typeface="+mn-ea"/>
                <a:cs typeface="+mn-cs"/>
              </a:rPr>
              <a:t>sydney.edu.au/</a:t>
            </a:r>
            <a:r>
              <a:rPr kumimoji="0" lang="en-GB" sz="2400" b="0" i="0" u="none" strike="noStrike" kern="0" cap="none" spc="0" normalizeH="0" baseline="0" noProof="0" err="1">
                <a:ln>
                  <a:noFill/>
                </a:ln>
                <a:solidFill>
                  <a:srgbClr val="FFFFFF"/>
                </a:solidFill>
                <a:effectLst/>
                <a:uLnTx/>
                <a:uFillTx/>
                <a:latin typeface="Arial" panose="020B0604020202020204"/>
                <a:ea typeface="+mn-ea"/>
                <a:cs typeface="+mn-cs"/>
              </a:rPr>
              <a:t>matilda</a:t>
            </a:r>
            <a:r>
              <a:rPr kumimoji="0" lang="en-GB" sz="2400" b="0" i="0" u="none" strike="noStrike" kern="0" cap="none" spc="0" normalizeH="0" baseline="0" noProof="0">
                <a:ln>
                  <a:noFill/>
                </a:ln>
                <a:solidFill>
                  <a:srgbClr val="FFFFFF"/>
                </a:solidFill>
                <a:effectLst/>
                <a:uLnTx/>
                <a:uFillTx/>
                <a:latin typeface="Arial" panose="020B0604020202020204"/>
                <a:ea typeface="+mn-ea"/>
                <a:cs typeface="+mn-cs"/>
              </a:rPr>
              <a:t>-centre</a:t>
            </a:r>
          </a:p>
        </p:txBody>
      </p:sp>
      <p:sp>
        <p:nvSpPr>
          <p:cNvPr id="5" name="Title 3">
            <a:extLst>
              <a:ext uri="{FF2B5EF4-FFF2-40B4-BE49-F238E27FC236}">
                <a16:creationId xmlns:a16="http://schemas.microsoft.com/office/drawing/2014/main" id="{6514DA12-0EE0-E3B3-00D5-22B54A2D4C9E}"/>
              </a:ext>
            </a:extLst>
          </p:cNvPr>
          <p:cNvSpPr txBox="1">
            <a:spLocks/>
          </p:cNvSpPr>
          <p:nvPr/>
        </p:nvSpPr>
        <p:spPr>
          <a:xfrm>
            <a:off x="6819675" y="700695"/>
            <a:ext cx="4074584" cy="492443"/>
          </a:xfrm>
          <a:prstGeom prst="rect">
            <a:avLst/>
          </a:prstGeom>
        </p:spPr>
        <p:txBody>
          <a:bodyPr wrap="square" lIns="0" tIns="0" rIns="0" bIns="0">
            <a:spAutoFit/>
          </a:bodyPr>
          <a:lstStyle>
            <a:lvl1pPr>
              <a:defRPr sz="3200" b="0" i="0">
                <a:solidFill>
                  <a:srgbClr val="E64626"/>
                </a:solidFill>
                <a:latin typeface="Times" pitchFamily="2" charset="0"/>
                <a:ea typeface="+mj-ea"/>
                <a:cs typeface="Times New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a:ln>
                  <a:noFill/>
                </a:ln>
                <a:solidFill>
                  <a:srgbClr val="FFFFFF"/>
                </a:solidFill>
                <a:effectLst/>
                <a:uLnTx/>
                <a:uFillTx/>
                <a:latin typeface="Arial" panose="020B0604020202020204"/>
                <a:ea typeface="+mj-ea"/>
                <a:cs typeface="Times New Roman"/>
              </a:rPr>
              <a:t>Connect with us</a:t>
            </a:r>
          </a:p>
        </p:txBody>
      </p:sp>
      <p:pic>
        <p:nvPicPr>
          <p:cNvPr id="7" name="Picture 6" descr="Icon&#10;&#10;Description automatically generated">
            <a:extLst>
              <a:ext uri="{FF2B5EF4-FFF2-40B4-BE49-F238E27FC236}">
                <a16:creationId xmlns:a16="http://schemas.microsoft.com/office/drawing/2014/main" id="{FFF88698-E661-9756-C803-A9C746D214D3}"/>
              </a:ext>
            </a:extLst>
          </p:cNvPr>
          <p:cNvPicPr>
            <a:picLocks noChangeAspect="1"/>
          </p:cNvPicPr>
          <p:nvPr/>
        </p:nvPicPr>
        <p:blipFill>
          <a:blip r:embed="rId3"/>
          <a:stretch>
            <a:fillRect/>
          </a:stretch>
        </p:blipFill>
        <p:spPr>
          <a:xfrm>
            <a:off x="6696613" y="2439626"/>
            <a:ext cx="480000" cy="48000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39B6A3D8-0196-CFF3-711C-37D22565C459}"/>
              </a:ext>
            </a:extLst>
          </p:cNvPr>
          <p:cNvPicPr>
            <a:picLocks noChangeAspect="1"/>
          </p:cNvPicPr>
          <p:nvPr/>
        </p:nvPicPr>
        <p:blipFill>
          <a:blip r:embed="rId4"/>
          <a:stretch>
            <a:fillRect/>
          </a:stretch>
        </p:blipFill>
        <p:spPr>
          <a:xfrm>
            <a:off x="6696613" y="3218391"/>
            <a:ext cx="480000" cy="337500"/>
          </a:xfrm>
          <a:prstGeom prst="rect">
            <a:avLst/>
          </a:prstGeom>
        </p:spPr>
      </p:pic>
      <p:pic>
        <p:nvPicPr>
          <p:cNvPr id="9" name="Picture 10" descr="Image result for internet vector transparent">
            <a:extLst>
              <a:ext uri="{FF2B5EF4-FFF2-40B4-BE49-F238E27FC236}">
                <a16:creationId xmlns:a16="http://schemas.microsoft.com/office/drawing/2014/main" id="{FAF3AC78-851F-E07C-4786-2705166D06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96613" y="4645862"/>
            <a:ext cx="480000" cy="4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X Logo - Free Vectors &amp; PSDs to Download">
            <a:extLst>
              <a:ext uri="{FF2B5EF4-FFF2-40B4-BE49-F238E27FC236}">
                <a16:creationId xmlns:a16="http://schemas.microsoft.com/office/drawing/2014/main" id="{C483BBEB-0F35-BC78-6462-0C9ECFA162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0391" y="1648419"/>
            <a:ext cx="492443" cy="492443"/>
          </a:xfrm>
          <a:prstGeom prst="roundRect">
            <a:avLst>
              <a:gd name="adj" fmla="val 8594"/>
            </a:avLst>
          </a:prstGeom>
          <a:solidFill>
            <a:srgbClr val="FFFFFF">
              <a:shade val="85000"/>
            </a:srgbClr>
          </a:solidFill>
          <a:ln>
            <a:noFill/>
          </a:ln>
          <a:effectLst/>
        </p:spPr>
      </p:pic>
      <p:pic>
        <p:nvPicPr>
          <p:cNvPr id="12" name="Picture 2">
            <a:extLst>
              <a:ext uri="{FF2B5EF4-FFF2-40B4-BE49-F238E27FC236}">
                <a16:creationId xmlns:a16="http://schemas.microsoft.com/office/drawing/2014/main" id="{5BAB1A67-AC39-0436-35A6-726EC8EFE5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0391" y="3854654"/>
            <a:ext cx="492443" cy="492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778B022-9DA3-AAA3-1C7D-CC0C6926DA09}"/>
              </a:ext>
            </a:extLst>
          </p:cNvPr>
          <p:cNvPicPr>
            <a:picLocks noChangeAspect="1"/>
          </p:cNvPicPr>
          <p:nvPr/>
        </p:nvPicPr>
        <p:blipFill>
          <a:blip r:embed="rId8"/>
          <a:stretch>
            <a:fillRect/>
          </a:stretch>
        </p:blipFill>
        <p:spPr>
          <a:xfrm>
            <a:off x="3461656" y="4414876"/>
            <a:ext cx="2033732" cy="2021516"/>
          </a:xfrm>
          <a:prstGeom prst="rect">
            <a:avLst/>
          </a:prstGeom>
        </p:spPr>
      </p:pic>
      <p:sp>
        <p:nvSpPr>
          <p:cNvPr id="14" name="Title 1">
            <a:extLst>
              <a:ext uri="{FF2B5EF4-FFF2-40B4-BE49-F238E27FC236}">
                <a16:creationId xmlns:a16="http://schemas.microsoft.com/office/drawing/2014/main" id="{BE639DFB-DB57-9E42-7035-6902537DC18B}"/>
              </a:ext>
            </a:extLst>
          </p:cNvPr>
          <p:cNvSpPr txBox="1">
            <a:spLocks/>
          </p:cNvSpPr>
          <p:nvPr/>
        </p:nvSpPr>
        <p:spPr>
          <a:xfrm>
            <a:off x="698498" y="4617866"/>
            <a:ext cx="4309533" cy="492443"/>
          </a:xfrm>
          <a:prstGeom prst="rect">
            <a:avLst/>
          </a:prstGeom>
        </p:spPr>
        <p:txBody>
          <a:bodyPr wrap="square" lIns="0" tIns="0" rIns="0" bIns="0" anchor="t">
            <a:spAutoFit/>
          </a:bodyPr>
          <a:lstStyle>
            <a:lvl1pPr>
              <a:defRPr sz="3200" b="0" i="0">
                <a:solidFill>
                  <a:srgbClr val="E64626"/>
                </a:solidFill>
                <a:latin typeface="Times" pitchFamily="2" charset="0"/>
                <a:ea typeface="+mj-ea"/>
                <a:cs typeface="Times New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panose="020B0604020202020204"/>
                <a:ea typeface="+mj-ea"/>
                <a:cs typeface="Times New Roman"/>
              </a:rPr>
              <a:t>Visit FFSP:</a:t>
            </a:r>
          </a:p>
        </p:txBody>
      </p:sp>
      <p:sp>
        <p:nvSpPr>
          <p:cNvPr id="15" name="TextBox 14">
            <a:extLst>
              <a:ext uri="{FF2B5EF4-FFF2-40B4-BE49-F238E27FC236}">
                <a16:creationId xmlns:a16="http://schemas.microsoft.com/office/drawing/2014/main" id="{D4DBC70D-5196-7221-4A83-B5834F6DAF77}"/>
              </a:ext>
            </a:extLst>
          </p:cNvPr>
          <p:cNvSpPr txBox="1"/>
          <p:nvPr/>
        </p:nvSpPr>
        <p:spPr>
          <a:xfrm>
            <a:off x="698498" y="5223583"/>
            <a:ext cx="5122333" cy="420564"/>
          </a:xfrm>
          <a:prstGeom prst="rect">
            <a:avLst/>
          </a:prstGeom>
          <a:noFill/>
        </p:spPr>
        <p:txBody>
          <a:bodyPr wrap="square">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lang="en-US" sz="2133" b="0" i="0" u="sng" strike="noStrike" kern="1200" cap="none" spc="0" normalizeH="0" baseline="0" noProof="0">
                <a:ln>
                  <a:noFill/>
                </a:ln>
                <a:solidFill>
                  <a:srgbClr val="000000"/>
                </a:solidFill>
                <a:effectLst/>
                <a:uLnTx/>
                <a:uFillTx/>
                <a:latin typeface="Arial"/>
                <a:ea typeface="+mn-ea"/>
                <a:cs typeface="Arial"/>
              </a:rPr>
              <a:t>www.ffsp.com.au </a:t>
            </a:r>
            <a:endParaRPr kumimoji="0" lang="en-AU" sz="2133" b="0" i="0" u="sng"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80068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ext Placeholder 1">
            <a:extLst>
              <a:ext uri="{FF2B5EF4-FFF2-40B4-BE49-F238E27FC236}">
                <a16:creationId xmlns:a16="http://schemas.microsoft.com/office/drawing/2014/main" id="{7F23F188-4F3D-402B-96C2-C19F61766B87}"/>
              </a:ext>
            </a:extLst>
          </p:cNvPr>
          <p:cNvGraphicFramePr/>
          <p:nvPr>
            <p:extLst>
              <p:ext uri="{D42A27DB-BD31-4B8C-83A1-F6EECF244321}">
                <p14:modId xmlns:p14="http://schemas.microsoft.com/office/powerpoint/2010/main" val="3067859571"/>
              </p:ext>
            </p:extLst>
          </p:nvPr>
        </p:nvGraphicFramePr>
        <p:xfrm>
          <a:off x="4443222" y="704088"/>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a:extLst>
              <a:ext uri="{FF2B5EF4-FFF2-40B4-BE49-F238E27FC236}">
                <a16:creationId xmlns:a16="http://schemas.microsoft.com/office/drawing/2014/main" id="{DB58A6D5-BA38-364D-B048-E2D91888A78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006" b="75760" l="68308" r="92132"/>
                    </a14:imgEffect>
                  </a14:imgLayer>
                </a14:imgProps>
              </a:ext>
            </a:extLst>
          </a:blip>
          <a:srcRect l="65330" t="22037" r="4890" b="18270"/>
          <a:stretch/>
        </p:blipFill>
        <p:spPr>
          <a:xfrm>
            <a:off x="1317747" y="875506"/>
            <a:ext cx="1562151" cy="1663538"/>
          </a:xfrm>
          <a:prstGeom prst="rect">
            <a:avLst/>
          </a:prstGeom>
        </p:spPr>
      </p:pic>
      <p:sp>
        <p:nvSpPr>
          <p:cNvPr id="6" name="Title 1">
            <a:extLst>
              <a:ext uri="{FF2B5EF4-FFF2-40B4-BE49-F238E27FC236}">
                <a16:creationId xmlns:a16="http://schemas.microsoft.com/office/drawing/2014/main" id="{CDA0361D-9C2B-FA97-3EA5-F0E6B95B21CD}"/>
              </a:ext>
            </a:extLst>
          </p:cNvPr>
          <p:cNvSpPr txBox="1">
            <a:spLocks/>
          </p:cNvSpPr>
          <p:nvPr/>
        </p:nvSpPr>
        <p:spPr>
          <a:xfrm>
            <a:off x="714524" y="2711190"/>
            <a:ext cx="2778325" cy="90776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AU" sz="4400">
                <a:solidFill>
                  <a:srgbClr val="50C0D8"/>
                </a:solidFill>
                <a:latin typeface="Century Gothic"/>
              </a:rPr>
              <a:t>Systematic review</a:t>
            </a:r>
          </a:p>
        </p:txBody>
      </p:sp>
    </p:spTree>
    <p:extLst>
      <p:ext uri="{BB962C8B-B14F-4D97-AF65-F5344CB8AC3E}">
        <p14:creationId xmlns:p14="http://schemas.microsoft.com/office/powerpoint/2010/main" val="1684539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9271" y="1034869"/>
            <a:ext cx="7590811" cy="5055035"/>
          </a:xfrm>
        </p:spPr>
        <p:txBody>
          <a:bodyPr vert="horz" lIns="91440" tIns="45720" rIns="91440" bIns="45720" rtlCol="0" anchor="t">
            <a:normAutofit lnSpcReduction="10000"/>
          </a:bodyPr>
          <a:lstStyle/>
          <a:p>
            <a:r>
              <a:rPr lang="en-AU">
                <a:latin typeface="Century Gothic"/>
              </a:rPr>
              <a:t>Search Strategy</a:t>
            </a:r>
          </a:p>
          <a:p>
            <a:pPr lvl="1"/>
            <a:r>
              <a:rPr lang="en-AU" sz="2000">
                <a:latin typeface="Century Gothic"/>
              </a:rPr>
              <a:t>Parents, grandparents, family, </a:t>
            </a:r>
            <a:r>
              <a:rPr lang="en-AU" sz="2000" err="1">
                <a:latin typeface="Century Gothic"/>
              </a:rPr>
              <a:t>sibilings</a:t>
            </a:r>
            <a:r>
              <a:rPr lang="en-AU" sz="2000">
                <a:latin typeface="Century Gothic"/>
              </a:rPr>
              <a:t>, peers, caregivers, spouses, partners</a:t>
            </a:r>
          </a:p>
          <a:p>
            <a:pPr lvl="1"/>
            <a:r>
              <a:rPr lang="en-AU" sz="2000">
                <a:latin typeface="Century Gothic"/>
              </a:rPr>
              <a:t>Methamphetamine</a:t>
            </a:r>
          </a:p>
          <a:p>
            <a:pPr lvl="1"/>
            <a:r>
              <a:rPr lang="en-AU" sz="2000">
                <a:latin typeface="Century Gothic"/>
              </a:rPr>
              <a:t>Cocaine</a:t>
            </a:r>
          </a:p>
          <a:p>
            <a:pPr lvl="1"/>
            <a:r>
              <a:rPr lang="en-AU" sz="2000">
                <a:latin typeface="Century Gothic"/>
              </a:rPr>
              <a:t>Alcohol, cannabis, illicit drugs</a:t>
            </a:r>
          </a:p>
          <a:p>
            <a:pPr lvl="1"/>
            <a:r>
              <a:rPr lang="en-AU" sz="2000">
                <a:latin typeface="Century Gothic"/>
              </a:rPr>
              <a:t>Social support, counselling, self-help, psychotherapy, intervention, treatment</a:t>
            </a:r>
          </a:p>
          <a:p>
            <a:r>
              <a:rPr lang="en-AU">
                <a:latin typeface="Century Gothic"/>
              </a:rPr>
              <a:t>Embase, PsycINFO, CINAHL, Cochrane, Scopus, </a:t>
            </a:r>
            <a:r>
              <a:rPr lang="en-AU" err="1">
                <a:latin typeface="Century Gothic"/>
              </a:rPr>
              <a:t>Informit</a:t>
            </a:r>
            <a:r>
              <a:rPr lang="en-AU">
                <a:latin typeface="Century Gothic"/>
              </a:rPr>
              <a:t> Health Collection.</a:t>
            </a:r>
          </a:p>
          <a:p>
            <a:pPr lvl="1"/>
            <a:endParaRPr lang="en-AU" sz="2000">
              <a:latin typeface="Century Gothic"/>
            </a:endParaRPr>
          </a:p>
          <a:p>
            <a:r>
              <a:rPr lang="en-AU">
                <a:latin typeface="Century Gothic"/>
              </a:rPr>
              <a:t>PROSPERO Registration Number CRD42017056304  (</a:t>
            </a:r>
            <a:r>
              <a:rPr lang="en-AU">
                <a:latin typeface="Century Gothic"/>
                <a:hlinkClick r:id="rId3">
                  <a:extLst>
                    <a:ext uri="{A12FA001-AC4F-418D-AE19-62706E023703}">
                      <ahyp:hlinkClr xmlns:ahyp="http://schemas.microsoft.com/office/drawing/2018/hyperlinkcolor" val="tx"/>
                    </a:ext>
                  </a:extLst>
                </a:hlinkClick>
              </a:rPr>
              <a:t>http://www.crd.york.ac.uk/PROSPERO</a:t>
            </a:r>
            <a:r>
              <a:rPr lang="en-AU">
                <a:latin typeface="Century Gothic"/>
              </a:rPr>
              <a:t>)</a:t>
            </a:r>
          </a:p>
        </p:txBody>
      </p:sp>
      <p:pic>
        <p:nvPicPr>
          <p:cNvPr id="7" name="Picture 6" descr="A blue and yellow sailboat&#10;&#10;AI-generated content may be incorrect.">
            <a:extLst>
              <a:ext uri="{FF2B5EF4-FFF2-40B4-BE49-F238E27FC236}">
                <a16:creationId xmlns:a16="http://schemas.microsoft.com/office/drawing/2014/main" id="{3A9BB773-82ED-E3D8-E4B5-AC4E36DF72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006" b="75760" l="68308" r="92132"/>
                    </a14:imgEffect>
                  </a14:imgLayer>
                </a14:imgProps>
              </a:ext>
            </a:extLst>
          </a:blip>
          <a:srcRect l="65330" t="22037" r="4890" b="18270"/>
          <a:stretch/>
        </p:blipFill>
        <p:spPr>
          <a:xfrm>
            <a:off x="1317747" y="875506"/>
            <a:ext cx="1562151" cy="1663538"/>
          </a:xfrm>
          <a:prstGeom prst="rect">
            <a:avLst/>
          </a:prstGeom>
        </p:spPr>
      </p:pic>
      <p:sp>
        <p:nvSpPr>
          <p:cNvPr id="10" name="Title 1">
            <a:extLst>
              <a:ext uri="{FF2B5EF4-FFF2-40B4-BE49-F238E27FC236}">
                <a16:creationId xmlns:a16="http://schemas.microsoft.com/office/drawing/2014/main" id="{918C0EF1-99CF-B6FE-2B7B-33DCE76BF3C0}"/>
              </a:ext>
            </a:extLst>
          </p:cNvPr>
          <p:cNvSpPr txBox="1">
            <a:spLocks/>
          </p:cNvSpPr>
          <p:nvPr/>
        </p:nvSpPr>
        <p:spPr>
          <a:xfrm>
            <a:off x="714524" y="2711190"/>
            <a:ext cx="2778325" cy="90776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AU" sz="4400">
                <a:solidFill>
                  <a:srgbClr val="50C0D8"/>
                </a:solidFill>
                <a:latin typeface="Century Gothic"/>
              </a:rPr>
              <a:t>Systematic review</a:t>
            </a:r>
          </a:p>
        </p:txBody>
      </p:sp>
    </p:spTree>
    <p:extLst>
      <p:ext uri="{BB962C8B-B14F-4D97-AF65-F5344CB8AC3E}">
        <p14:creationId xmlns:p14="http://schemas.microsoft.com/office/powerpoint/2010/main" val="2271422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1125" y="872612"/>
            <a:ext cx="7889417" cy="5838443"/>
          </a:xfrm>
        </p:spPr>
        <p:txBody>
          <a:bodyPr vert="horz" lIns="91440" tIns="45720" rIns="91440" bIns="45720" rtlCol="0" anchor="t">
            <a:normAutofit/>
          </a:bodyPr>
          <a:lstStyle/>
          <a:p>
            <a:r>
              <a:rPr lang="en-AU" sz="2400">
                <a:solidFill>
                  <a:srgbClr val="000000"/>
                </a:solidFill>
                <a:latin typeface="Century Gothic"/>
              </a:rPr>
              <a:t>Drug education </a:t>
            </a:r>
            <a:r>
              <a:rPr lang="en-AU" sz="1400">
                <a:solidFill>
                  <a:srgbClr val="000000"/>
                </a:solidFill>
                <a:latin typeface="Century Gothic"/>
              </a:rPr>
              <a:t>(</a:t>
            </a:r>
            <a:r>
              <a:rPr lang="en-AU" sz="1400" err="1">
                <a:solidFill>
                  <a:srgbClr val="000000"/>
                </a:solidFill>
                <a:latin typeface="Century Gothic"/>
              </a:rPr>
              <a:t>Bamburg</a:t>
            </a:r>
            <a:r>
              <a:rPr lang="en-AU" sz="1400">
                <a:solidFill>
                  <a:srgbClr val="000000"/>
                </a:solidFill>
                <a:latin typeface="Century Gothic"/>
              </a:rPr>
              <a:t> et al., 2008)</a:t>
            </a:r>
          </a:p>
          <a:p>
            <a:r>
              <a:rPr lang="en-AU" sz="2400">
                <a:solidFill>
                  <a:srgbClr val="000000"/>
                </a:solidFill>
                <a:latin typeface="Century Gothic"/>
              </a:rPr>
              <a:t>Coping skills, self evaluation and goal setting, communication skills </a:t>
            </a:r>
            <a:r>
              <a:rPr lang="en-AU" sz="1400">
                <a:solidFill>
                  <a:srgbClr val="000000"/>
                </a:solidFill>
                <a:latin typeface="Century Gothic"/>
              </a:rPr>
              <a:t>(</a:t>
            </a:r>
            <a:r>
              <a:rPr lang="en-AU" sz="1400" err="1">
                <a:solidFill>
                  <a:srgbClr val="000000"/>
                </a:solidFill>
                <a:latin typeface="Century Gothic"/>
              </a:rPr>
              <a:t>Gance</a:t>
            </a:r>
            <a:r>
              <a:rPr lang="en-AU" sz="1400">
                <a:solidFill>
                  <a:srgbClr val="000000"/>
                </a:solidFill>
                <a:latin typeface="Century Gothic"/>
              </a:rPr>
              <a:t>-Cleveland, 2004)</a:t>
            </a:r>
          </a:p>
          <a:p>
            <a:r>
              <a:rPr lang="en-AU" sz="2400">
                <a:solidFill>
                  <a:srgbClr val="000000"/>
                </a:solidFill>
                <a:latin typeface="Century Gothic"/>
              </a:rPr>
              <a:t>Development of effective coping, increasing hope and life enjoyment regardless of substance user’s actions </a:t>
            </a:r>
            <a:r>
              <a:rPr lang="en-AU" sz="1400">
                <a:solidFill>
                  <a:srgbClr val="000000"/>
                </a:solidFill>
                <a:latin typeface="Century Gothic"/>
              </a:rPr>
              <a:t>(Gethin et al., 2016)</a:t>
            </a:r>
          </a:p>
          <a:p>
            <a:r>
              <a:rPr lang="en-AU" sz="2400">
                <a:solidFill>
                  <a:srgbClr val="000000"/>
                </a:solidFill>
                <a:latin typeface="Century Gothic"/>
              </a:rPr>
              <a:t>Education on effects of substance use on families, focus on personal wellbeing </a:t>
            </a:r>
            <a:r>
              <a:rPr lang="en-AU" sz="1400">
                <a:solidFill>
                  <a:srgbClr val="000000"/>
                </a:solidFill>
                <a:latin typeface="Century Gothic"/>
              </a:rPr>
              <a:t>(Platter, 2011)</a:t>
            </a:r>
          </a:p>
          <a:p>
            <a:r>
              <a:rPr lang="en-AU" sz="2400">
                <a:solidFill>
                  <a:srgbClr val="000000"/>
                </a:solidFill>
                <a:latin typeface="Century Gothic"/>
              </a:rPr>
              <a:t>Self paced, </a:t>
            </a:r>
            <a:r>
              <a:rPr lang="en-AU" sz="2400" b="1">
                <a:solidFill>
                  <a:srgbClr val="000000"/>
                </a:solidFill>
                <a:latin typeface="Century Gothic"/>
              </a:rPr>
              <a:t>online </a:t>
            </a:r>
            <a:r>
              <a:rPr lang="en-AU" sz="2400">
                <a:solidFill>
                  <a:srgbClr val="000000"/>
                </a:solidFill>
                <a:latin typeface="Century Gothic"/>
              </a:rPr>
              <a:t>skills training </a:t>
            </a:r>
            <a:r>
              <a:rPr lang="en-AU" sz="1400">
                <a:solidFill>
                  <a:srgbClr val="000000"/>
                </a:solidFill>
                <a:latin typeface="Century Gothic"/>
              </a:rPr>
              <a:t>(</a:t>
            </a:r>
            <a:r>
              <a:rPr lang="en-AU" sz="1400" err="1">
                <a:solidFill>
                  <a:srgbClr val="000000"/>
                </a:solidFill>
                <a:latin typeface="Century Gothic"/>
              </a:rPr>
              <a:t>Rychtarik</a:t>
            </a:r>
            <a:r>
              <a:rPr lang="en-AU" sz="1400">
                <a:solidFill>
                  <a:srgbClr val="000000"/>
                </a:solidFill>
                <a:latin typeface="Century Gothic"/>
              </a:rPr>
              <a:t> et al., 2015)</a:t>
            </a:r>
          </a:p>
          <a:p>
            <a:r>
              <a:rPr lang="en-AU" sz="2400">
                <a:solidFill>
                  <a:srgbClr val="000000"/>
                </a:solidFill>
                <a:latin typeface="Century Gothic"/>
              </a:rPr>
              <a:t>Motivational interviewing, CBT, toolbox of strategies and activities for challenging times </a:t>
            </a:r>
            <a:r>
              <a:rPr lang="en-AU" sz="1400">
                <a:solidFill>
                  <a:srgbClr val="000000"/>
                </a:solidFill>
                <a:latin typeface="Century Gothic"/>
              </a:rPr>
              <a:t>(Templeton, 2014)</a:t>
            </a:r>
          </a:p>
          <a:p>
            <a:endParaRPr lang="en-AU" sz="2400">
              <a:solidFill>
                <a:srgbClr val="000000"/>
              </a:solidFill>
              <a:latin typeface="Century Gothic"/>
            </a:endParaRPr>
          </a:p>
          <a:p>
            <a:pPr marL="0" indent="0">
              <a:buNone/>
            </a:pPr>
            <a:endParaRPr lang="en-AU" sz="2400">
              <a:solidFill>
                <a:srgbClr val="000000"/>
              </a:solidFill>
              <a:latin typeface="Century Gothic"/>
            </a:endParaRPr>
          </a:p>
        </p:txBody>
      </p:sp>
      <p:pic>
        <p:nvPicPr>
          <p:cNvPr id="7" name="Picture 6" descr="A blue and yellow sailboat&#10;&#10;AI-generated content may be incorrect.">
            <a:extLst>
              <a:ext uri="{FF2B5EF4-FFF2-40B4-BE49-F238E27FC236}">
                <a16:creationId xmlns:a16="http://schemas.microsoft.com/office/drawing/2014/main" id="{6DA9AF41-7D1F-774D-7E3B-D94BB3FFD4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317747" y="875506"/>
            <a:ext cx="1562151" cy="1663538"/>
          </a:xfrm>
          <a:prstGeom prst="rect">
            <a:avLst/>
          </a:prstGeom>
        </p:spPr>
      </p:pic>
      <p:sp>
        <p:nvSpPr>
          <p:cNvPr id="10" name="Title 1">
            <a:extLst>
              <a:ext uri="{FF2B5EF4-FFF2-40B4-BE49-F238E27FC236}">
                <a16:creationId xmlns:a16="http://schemas.microsoft.com/office/drawing/2014/main" id="{C12EFF7A-CCC7-2E0B-1BCB-13E7B9E5BF26}"/>
              </a:ext>
            </a:extLst>
          </p:cNvPr>
          <p:cNvSpPr txBox="1">
            <a:spLocks/>
          </p:cNvSpPr>
          <p:nvPr/>
        </p:nvSpPr>
        <p:spPr>
          <a:xfrm>
            <a:off x="714524" y="2711190"/>
            <a:ext cx="2778325" cy="90776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AU" sz="4400">
                <a:solidFill>
                  <a:srgbClr val="50C0D8"/>
                </a:solidFill>
                <a:latin typeface="Century Gothic"/>
              </a:rPr>
              <a:t>Systematic review</a:t>
            </a:r>
          </a:p>
        </p:txBody>
      </p:sp>
    </p:spTree>
    <p:extLst>
      <p:ext uri="{BB962C8B-B14F-4D97-AF65-F5344CB8AC3E}">
        <p14:creationId xmlns:p14="http://schemas.microsoft.com/office/powerpoint/2010/main" val="1691833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0810" y="1011592"/>
            <a:ext cx="7314050" cy="5108350"/>
          </a:xfrm>
        </p:spPr>
        <p:txBody>
          <a:bodyPr vert="horz" lIns="91440" tIns="45720" rIns="91440" bIns="45720" rtlCol="0" anchor="t">
            <a:noAutofit/>
          </a:bodyPr>
          <a:lstStyle/>
          <a:p>
            <a:r>
              <a:rPr lang="en-AU" sz="2400">
                <a:solidFill>
                  <a:srgbClr val="000000"/>
                </a:solidFill>
                <a:latin typeface="Century Gothic"/>
              </a:rPr>
              <a:t>Improving communication skills </a:t>
            </a:r>
            <a:r>
              <a:rPr lang="en-AU" sz="1400">
                <a:solidFill>
                  <a:srgbClr val="000000"/>
                </a:solidFill>
                <a:latin typeface="Century Gothic"/>
              </a:rPr>
              <a:t>(Kondo et al., 2009)</a:t>
            </a:r>
          </a:p>
          <a:p>
            <a:r>
              <a:rPr lang="en-AU" sz="2400">
                <a:solidFill>
                  <a:srgbClr val="000000"/>
                </a:solidFill>
                <a:latin typeface="Century Gothic"/>
              </a:rPr>
              <a:t>Accepting responsibility for their own actions </a:t>
            </a:r>
            <a:r>
              <a:rPr lang="en-AU" sz="1400">
                <a:solidFill>
                  <a:srgbClr val="000000"/>
                </a:solidFill>
                <a:latin typeface="Century Gothic"/>
              </a:rPr>
              <a:t>(Friedmann, 1996)</a:t>
            </a:r>
          </a:p>
          <a:p>
            <a:r>
              <a:rPr lang="en-AU" sz="2400">
                <a:solidFill>
                  <a:srgbClr val="000000"/>
                </a:solidFill>
                <a:latin typeface="Century Gothic"/>
              </a:rPr>
              <a:t>Provision of drug information </a:t>
            </a:r>
            <a:r>
              <a:rPr lang="en-AU" sz="1400">
                <a:solidFill>
                  <a:srgbClr val="000000"/>
                </a:solidFill>
                <a:latin typeface="Century Gothic"/>
              </a:rPr>
              <a:t>(Galanter et al, 1984)</a:t>
            </a:r>
          </a:p>
          <a:p>
            <a:r>
              <a:rPr lang="en-AU" sz="2400">
                <a:solidFill>
                  <a:srgbClr val="000000"/>
                </a:solidFill>
                <a:latin typeface="Century Gothic"/>
              </a:rPr>
              <a:t>Decision making, receive feedback  about changes in mood and health </a:t>
            </a:r>
            <a:r>
              <a:rPr lang="en-AU" sz="1400">
                <a:solidFill>
                  <a:srgbClr val="000000"/>
                </a:solidFill>
                <a:latin typeface="Century Gothic"/>
              </a:rPr>
              <a:t>(Gustafson et al., 2012)</a:t>
            </a:r>
          </a:p>
          <a:p>
            <a:r>
              <a:rPr lang="en-AU" sz="2400">
                <a:solidFill>
                  <a:srgbClr val="000000"/>
                </a:solidFill>
                <a:latin typeface="Century Gothic"/>
              </a:rPr>
              <a:t>Managing negative emotions, improving AFFM coping skills </a:t>
            </a:r>
            <a:r>
              <a:rPr lang="en-AU" sz="1400">
                <a:solidFill>
                  <a:srgbClr val="000000"/>
                </a:solidFill>
                <a:latin typeface="Century Gothic"/>
              </a:rPr>
              <a:t>(Hansson et al., 2004)</a:t>
            </a:r>
          </a:p>
          <a:p>
            <a:r>
              <a:rPr lang="en-AU" sz="2400">
                <a:solidFill>
                  <a:srgbClr val="000000"/>
                </a:solidFill>
                <a:latin typeface="Century Gothic"/>
              </a:rPr>
              <a:t>Breaking barriers of societal stigma </a:t>
            </a:r>
            <a:r>
              <a:rPr lang="en-AU" sz="1400">
                <a:solidFill>
                  <a:srgbClr val="000000"/>
                </a:solidFill>
                <a:latin typeface="Century Gothic"/>
              </a:rPr>
              <a:t>(Li et al, 2014)</a:t>
            </a:r>
          </a:p>
        </p:txBody>
      </p:sp>
      <p:pic>
        <p:nvPicPr>
          <p:cNvPr id="7" name="Picture 6" descr="A blue and yellow sailboat&#10;&#10;AI-generated content may be incorrect.">
            <a:extLst>
              <a:ext uri="{FF2B5EF4-FFF2-40B4-BE49-F238E27FC236}">
                <a16:creationId xmlns:a16="http://schemas.microsoft.com/office/drawing/2014/main" id="{41075EF3-6FC0-9C17-B14B-AF470B6803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006" b="75760" l="68308" r="92132"/>
                    </a14:imgEffect>
                  </a14:imgLayer>
                </a14:imgProps>
              </a:ext>
            </a:extLst>
          </a:blip>
          <a:srcRect l="65330" t="22037" r="4890" b="18270"/>
          <a:stretch/>
        </p:blipFill>
        <p:spPr>
          <a:xfrm>
            <a:off x="1317747" y="875506"/>
            <a:ext cx="1562151" cy="1663538"/>
          </a:xfrm>
          <a:prstGeom prst="rect">
            <a:avLst/>
          </a:prstGeom>
        </p:spPr>
      </p:pic>
      <p:sp>
        <p:nvSpPr>
          <p:cNvPr id="9" name="Title 1">
            <a:extLst>
              <a:ext uri="{FF2B5EF4-FFF2-40B4-BE49-F238E27FC236}">
                <a16:creationId xmlns:a16="http://schemas.microsoft.com/office/drawing/2014/main" id="{4A06A1F8-744C-FD8E-E83D-D5CDBDE8DA13}"/>
              </a:ext>
            </a:extLst>
          </p:cNvPr>
          <p:cNvSpPr txBox="1">
            <a:spLocks/>
          </p:cNvSpPr>
          <p:nvPr/>
        </p:nvSpPr>
        <p:spPr>
          <a:xfrm>
            <a:off x="517879" y="2711190"/>
            <a:ext cx="3159324" cy="143624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AU" sz="4400">
                <a:solidFill>
                  <a:srgbClr val="50C0D8"/>
                </a:solidFill>
                <a:latin typeface="Century Gothic"/>
              </a:rPr>
              <a:t>Systematic review: Effective interventions</a:t>
            </a:r>
          </a:p>
        </p:txBody>
      </p:sp>
    </p:spTree>
    <p:extLst>
      <p:ext uri="{BB962C8B-B14F-4D97-AF65-F5344CB8AC3E}">
        <p14:creationId xmlns:p14="http://schemas.microsoft.com/office/powerpoint/2010/main" val="1031635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82b3e37e-8171-485d-b10b-38dae7ed14a8}" enabled="0" method="" siteId="{82b3e37e-8171-485d-b10b-38dae7ed14a8}" removed="1"/>
</clbl:labelList>
</file>

<file path=docProps/app.xml><?xml version="1.0" encoding="utf-8"?>
<Properties xmlns="http://schemas.openxmlformats.org/officeDocument/2006/extended-properties" xmlns:vt="http://schemas.openxmlformats.org/officeDocument/2006/docPropsVTypes">
  <Template>Office 2013 - 2022 Theme</Template>
  <TotalTime>0</TotalTime>
  <Words>7519</Words>
  <Application>Microsoft Office PowerPoint</Application>
  <PresentationFormat>Widescreen</PresentationFormat>
  <Paragraphs>511</Paragraphs>
  <Slides>54</Slides>
  <Notes>53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Aptos</vt:lpstr>
      <vt:lpstr>Arial</vt:lpstr>
      <vt:lpstr>Calibri</vt:lpstr>
      <vt:lpstr>Calibri Light</vt:lpstr>
      <vt:lpstr>Century Gothic</vt:lpstr>
      <vt:lpstr>Courier New</vt:lpstr>
      <vt:lpstr>GT Walsheim Pro Trial Thin</vt:lpstr>
      <vt:lpstr>Open Sans</vt:lpstr>
      <vt:lpstr>System Font Regular</vt:lpstr>
      <vt:lpstr>Times</vt:lpstr>
      <vt:lpstr>Wingdings</vt:lpstr>
      <vt:lpstr>Office Theme</vt:lpstr>
      <vt:lpstr>PowerPoint Presentation</vt:lpstr>
      <vt:lpstr>Acknowledgement of Country</vt:lpstr>
      <vt:lpstr>PowerPoint Presentation</vt:lpstr>
      <vt:lpstr>PowerPoint Presentation</vt:lpstr>
      <vt:lpstr> FFSP Program Background </vt:lpstr>
      <vt:lpstr>PowerPoint Presentation</vt:lpstr>
      <vt:lpstr>PowerPoint Presentation</vt:lpstr>
      <vt:lpstr>PowerPoint Presentation</vt:lpstr>
      <vt:lpstr>PowerPoint Presentation</vt:lpstr>
      <vt:lpstr>Online surveys and interviews</vt:lpstr>
      <vt:lpstr>PowerPoint Presentation</vt:lpstr>
      <vt:lpstr>PowerPoint Presentation</vt:lpstr>
      <vt:lpstr>PowerPoint Presentation</vt:lpstr>
      <vt:lpstr>PowerPoint Presentation</vt:lpstr>
      <vt:lpstr>Key themes from interviews (N=17): Grief and Loss</vt:lpstr>
      <vt:lpstr>PowerPoint Presentation</vt:lpstr>
      <vt:lpstr>PowerPoint Presentation</vt:lpstr>
      <vt:lpstr>What could help you?</vt:lpstr>
      <vt:lpstr>What could help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Pilot Study</vt:lpstr>
      <vt:lpstr>Methods</vt:lpstr>
      <vt:lpstr>Results - Demographics</vt:lpstr>
      <vt:lpstr>Results - Demographics</vt:lpstr>
      <vt:lpstr>Results - Demographics</vt:lpstr>
      <vt:lpstr>Results – Psychological Distress (K-10)</vt:lpstr>
      <vt:lpstr>Results – Physical and emotional symptoms</vt:lpstr>
      <vt:lpstr>Results – Impact of loved one’s AOD use</vt:lpstr>
      <vt:lpstr>Results – Informal and formal support</vt:lpstr>
      <vt:lpstr>Results – Barriers to help-seeking</vt:lpstr>
      <vt:lpstr>Results – Usability and acceptability</vt:lpstr>
      <vt:lpstr>Results – Usability and acceptability</vt:lpstr>
      <vt:lpstr>Results – Qualitative feedback</vt:lpstr>
      <vt:lpstr>Results – Qualitative feedback</vt:lpstr>
      <vt:lpstr>Discussion</vt:lpstr>
      <vt:lpstr>Future Directions</vt:lpstr>
      <vt:lpstr>Acknowledgments</vt:lpstr>
      <vt:lpstr>Acknowledgments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 Kay-Lambkin</dc:creator>
  <cp:lastModifiedBy>Sari Jurvansuu</cp:lastModifiedBy>
  <cp:revision>24</cp:revision>
  <dcterms:created xsi:type="dcterms:W3CDTF">2020-11-26T20:27:39Z</dcterms:created>
  <dcterms:modified xsi:type="dcterms:W3CDTF">2026-03-17T07:47:29Z</dcterms:modified>
</cp:coreProperties>
</file>