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256" r:id="rId2"/>
    <p:sldId id="257" r:id="rId3"/>
    <p:sldId id="273" r:id="rId4"/>
    <p:sldId id="276" r:id="rId5"/>
    <p:sldId id="277" r:id="rId6"/>
    <p:sldId id="287" r:id="rId7"/>
    <p:sldId id="289" r:id="rId8"/>
    <p:sldId id="288" r:id="rId9"/>
    <p:sldId id="290" r:id="rId10"/>
    <p:sldId id="258" r:id="rId11"/>
    <p:sldId id="261" r:id="rId12"/>
    <p:sldId id="259" r:id="rId13"/>
    <p:sldId id="262" r:id="rId14"/>
    <p:sldId id="291" r:id="rId15"/>
    <p:sldId id="279" r:id="rId16"/>
    <p:sldId id="305" r:id="rId17"/>
    <p:sldId id="263" r:id="rId18"/>
    <p:sldId id="280" r:id="rId19"/>
    <p:sldId id="292" r:id="rId20"/>
    <p:sldId id="264" r:id="rId21"/>
    <p:sldId id="281" r:id="rId22"/>
    <p:sldId id="294" r:id="rId23"/>
    <p:sldId id="265" r:id="rId24"/>
    <p:sldId id="293" r:id="rId25"/>
    <p:sldId id="304" r:id="rId26"/>
    <p:sldId id="266" r:id="rId27"/>
    <p:sldId id="297" r:id="rId28"/>
    <p:sldId id="296" r:id="rId29"/>
    <p:sldId id="299" r:id="rId30"/>
    <p:sldId id="295" r:id="rId31"/>
    <p:sldId id="300" r:id="rId32"/>
    <p:sldId id="301" r:id="rId33"/>
    <p:sldId id="303" r:id="rId34"/>
    <p:sldId id="302" r:id="rId35"/>
    <p:sldId id="267" r:id="rId36"/>
    <p:sldId id="284" r:id="rId37"/>
    <p:sldId id="269" r:id="rId38"/>
    <p:sldId id="270" r:id="rId39"/>
    <p:sldId id="275" r:id="rId40"/>
    <p:sldId id="306"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79812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Welcome everyone, and thank you to AFINet for hosting. This webinar discusses gambling harm, suicide, and bereavement. Please take care of yourself during the session: you can step away, mute, or take a break at any time. We will share support options later. My aim today is to present the findings with care, centring families and avoiding blame.</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Theme 2 notes: Media amplifies campaigns but can retraumatise. Emphasise narrative control, timing, and consent. Encourage services to support families with media literacy and boundaries.</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2AFDB3-0C1D-D178-4F11-7CF3180CD5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57EC28-F553-E577-C4F5-2BDCDEC1784E}"/>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B83CEDD9-8EFA-481A-7306-44F43B21344E}"/>
              </a:ext>
            </a:extLst>
          </p:cNvPr>
          <p:cNvSpPr>
            <a:spLocks noGrp="1"/>
          </p:cNvSpPr>
          <p:nvPr>
            <p:ph type="body" sz="quarter" idx="3"/>
          </p:nvPr>
        </p:nvSpPr>
        <p:spPr/>
        <p:txBody>
          <a:bodyPr/>
          <a:lstStyle/>
          <a:p>
            <a:r>
              <a:t>Theme 2 notes: Media amplifies campaigns but can retraumatise. Emphasise narrative control, timing, and consent. Encourage services to support families with media literacy and boundaries.</a:t>
            </a:r>
          </a:p>
        </p:txBody>
      </p:sp>
      <p:sp>
        <p:nvSpPr>
          <p:cNvPr id="4" name="Slide Number Placeholder 3">
            <a:extLst>
              <a:ext uri="{FF2B5EF4-FFF2-40B4-BE49-F238E27FC236}">
                <a16:creationId xmlns:a16="http://schemas.microsoft.com/office/drawing/2014/main" id="{39A36A0A-48AC-C56D-06D4-779F34D441F7}"/>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208394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86BC8-3A12-58FC-7F22-4DDA8E51E4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D773B9-4047-7E49-EFE6-0D6E7FD4632B}"/>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9E40A614-D07B-7C5F-CA29-39D5BE28D405}"/>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8996F338-9E7E-F38F-7C65-92F79AC5D8FD}"/>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7793902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B3695-4472-A215-8FC7-F82A491810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F372A9-B349-DA8C-EF8E-56E0C81A8F6E}"/>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D4ED8E77-65E6-E181-6694-FE66327F1B0A}"/>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78C9D498-22EF-B4B4-0334-6F1596A4146C}"/>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5540375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EBD354-0E60-121A-E3FC-3C9C822EC7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6C30D7-D083-EDCF-D986-35077DC74083}"/>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81A90360-A38D-6DFF-AE68-EC32E7C0375D}"/>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F2D25C69-2F77-56FC-3E84-AC9A54FD2693}"/>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11088807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07605-AEC3-2961-C29A-1CEF33F49E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55C0F6-23FB-2314-A026-9BE48D095120}"/>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12D2CB3A-7441-2D57-3B58-CA5F0FB3D243}"/>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4A0CD172-891E-6DB9-F25A-CA307F01B1BD}"/>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37079074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060089-4A60-EBBE-DC00-C4A75ED3DA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3A8BE4-0B18-D161-C095-32A138A19D37}"/>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4C24FF4C-6CD5-77C0-16E2-BA9BDE3B1381}"/>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DABB70DB-3E5C-E768-AA40-3933CB291C84}"/>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10627135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C643A-E4EC-8EEE-2E66-5A6522A308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CF3422-3A30-9DC0-A189-7308AE0391BF}"/>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57DC2F68-CE53-BD1C-2EC8-79ED2CD98C2C}"/>
              </a:ext>
            </a:extLst>
          </p:cNvPr>
          <p:cNvSpPr>
            <a:spLocks noGrp="1"/>
          </p:cNvSpPr>
          <p:nvPr>
            <p:ph type="body" sz="quarter" idx="3"/>
          </p:nvPr>
        </p:nvSpPr>
        <p:spPr/>
        <p:txBody>
          <a:bodyPr/>
          <a:lstStyle/>
          <a:p>
            <a:r>
              <a:t>Theme 3 notes: Activism often provides purpose and a sense of agency; it can also exhaust and re‑activate grief. Normalise mixed emotions. Mention therapy or peer support for campaigners.</a:t>
            </a:r>
          </a:p>
        </p:txBody>
      </p:sp>
      <p:sp>
        <p:nvSpPr>
          <p:cNvPr id="4" name="Slide Number Placeholder 3">
            <a:extLst>
              <a:ext uri="{FF2B5EF4-FFF2-40B4-BE49-F238E27FC236}">
                <a16:creationId xmlns:a16="http://schemas.microsoft.com/office/drawing/2014/main" id="{39F5B751-3E18-4C58-55A2-81C52A6AE35D}"/>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19163957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33262-8BC9-2090-B5FA-DBA4695D58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FEA46A-0780-3783-A6AB-2D1B0A1FF32A}"/>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2AB1373F-F7D4-55FF-3463-23A7298D93CF}"/>
              </a:ext>
            </a:extLst>
          </p:cNvPr>
          <p:cNvSpPr>
            <a:spLocks noGrp="1"/>
          </p:cNvSpPr>
          <p:nvPr>
            <p:ph type="body" sz="quarter" idx="3"/>
          </p:nvPr>
        </p:nvSpPr>
        <p:spPr/>
        <p:txBody>
          <a:bodyPr/>
          <a:lstStyle/>
          <a:p>
            <a:r>
              <a:t>Theme 4 notes: Introduce ‘continuing bonds’. Explain that many participants experienced campaigning as a way of staying connected. Bonds can evolve and need not imply ‘not moving on’. Avoid pathologising ongoing connections.</a:t>
            </a:r>
          </a:p>
        </p:txBody>
      </p:sp>
      <p:sp>
        <p:nvSpPr>
          <p:cNvPr id="4" name="Slide Number Placeholder 3">
            <a:extLst>
              <a:ext uri="{FF2B5EF4-FFF2-40B4-BE49-F238E27FC236}">
                <a16:creationId xmlns:a16="http://schemas.microsoft.com/office/drawing/2014/main" id="{AA75334D-5D28-256A-EE86-E61A9E9843B7}"/>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1156363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Content note: We will not discuss methods or graphic details. I’ll use person‑first, non‑pathologising language. If anything becomes difficult, please prioritise your wellbeing. You can message the host privately for signposting. A slide with support organisations is included near the end.</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29ECF-4CDA-753E-DB8A-EEE5CEC7CD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BFD1C5-8A2B-47F4-A819-70F43AAF34C8}"/>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803304A9-B91B-B1FE-DDE4-09592E00FB03}"/>
              </a:ext>
            </a:extLst>
          </p:cNvPr>
          <p:cNvSpPr>
            <a:spLocks noGrp="1"/>
          </p:cNvSpPr>
          <p:nvPr>
            <p:ph type="body" sz="quarter" idx="3"/>
          </p:nvPr>
        </p:nvSpPr>
        <p:spPr/>
        <p:txBody>
          <a:bodyPr/>
          <a:lstStyle/>
          <a:p>
            <a:r>
              <a:t>Theme 4 notes: Introduce ‘continuing bonds’. Explain that many participants experienced campaigning as a way of staying connected. Bonds can evolve and need not imply ‘not moving on’. Avoid pathologising ongoing connections.</a:t>
            </a:r>
          </a:p>
        </p:txBody>
      </p:sp>
      <p:sp>
        <p:nvSpPr>
          <p:cNvPr id="4" name="Slide Number Placeholder 3">
            <a:extLst>
              <a:ext uri="{FF2B5EF4-FFF2-40B4-BE49-F238E27FC236}">
                <a16:creationId xmlns:a16="http://schemas.microsoft.com/office/drawing/2014/main" id="{36047B95-9CFC-2ADC-36CE-0C0DDA16D92A}"/>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6422718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Theme 4 notes: Introduce ‘continuing bonds’. Explain that many participants experienced campaigning as a way of staying connected. Bonds can evolve and need not imply ‘not moving on’. Avoid pathologising ongoing connections.</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C72EC-8355-A5D2-FE1E-AA7DAAA121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02A036-FC1E-0B96-4997-09DB48C55B92}"/>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6F1C6BC5-321B-3ACF-376A-18ECE85F0E74}"/>
              </a:ext>
            </a:extLst>
          </p:cNvPr>
          <p:cNvSpPr>
            <a:spLocks noGrp="1"/>
          </p:cNvSpPr>
          <p:nvPr>
            <p:ph type="body" sz="quarter" idx="3"/>
          </p:nvPr>
        </p:nvSpPr>
        <p:spPr/>
        <p:txBody>
          <a:bodyPr/>
          <a:lstStyle/>
          <a:p>
            <a:r>
              <a:t>Nuance: When bonds are driven mainly by guilt or ‘tyranny of hindsight’, they may feel heavy. Over time, collaborative bonds can support growth. Encourage gentle curiosity in practice: ‘What does this activism give you—and cost you?’</a:t>
            </a:r>
          </a:p>
        </p:txBody>
      </p:sp>
      <p:sp>
        <p:nvSpPr>
          <p:cNvPr id="4" name="Slide Number Placeholder 3">
            <a:extLst>
              <a:ext uri="{FF2B5EF4-FFF2-40B4-BE49-F238E27FC236}">
                <a16:creationId xmlns:a16="http://schemas.microsoft.com/office/drawing/2014/main" id="{449D549A-341E-8D56-D225-FF841A0830F8}"/>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2547451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Nuance: When bonds are driven mainly by guilt or ‘tyranny of hindsight’, they may feel heavy. Over time, collaborative bonds can support growth. Encourage gentle curiosity in practice: ‘What does this activism give you—and cost you?’</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Family implications: Validate choices. Some will not wish to campaign; that decision deserves respect and care. Offer options for support that are not contingent on public storytelling.</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Closing: Express gratitude. Invite ongoing dialogue with care. Remind attendees that recordings/slides will be available via AFINet, and to use the support information if needed.</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7077CE-C592-7317-5C08-5DFB4CAA0C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667A04-60E5-8DF9-DDD7-40B6A354DA03}"/>
              </a:ext>
            </a:extLst>
          </p:cNvPr>
          <p:cNvSpPr>
            <a:spLocks noGrp="1" noRot="1" noChangeAspect="1"/>
          </p:cNvSpPr>
          <p:nvPr>
            <p:ph type="sldImg" idx="2"/>
          </p:nvPr>
        </p:nvSpPr>
        <p:spPr/>
        <p:txBody>
          <a:bodyPr/>
          <a:lstStyle/>
          <a:p>
            <a:endParaRPr lang="en-GB"/>
          </a:p>
        </p:txBody>
      </p:sp>
      <p:sp>
        <p:nvSpPr>
          <p:cNvPr id="3" name="Notes Placeholder 2">
            <a:extLst>
              <a:ext uri="{FF2B5EF4-FFF2-40B4-BE49-F238E27FC236}">
                <a16:creationId xmlns:a16="http://schemas.microsoft.com/office/drawing/2014/main" id="{05BC34EB-7AD0-54F2-C490-E604CCB94131}"/>
              </a:ext>
            </a:extLst>
          </p:cNvPr>
          <p:cNvSpPr>
            <a:spLocks noGrp="1"/>
          </p:cNvSpPr>
          <p:nvPr>
            <p:ph type="body" sz="quarter" idx="3"/>
          </p:nvPr>
        </p:nvSpPr>
        <p:spPr/>
        <p:txBody>
          <a:bodyPr/>
          <a:lstStyle/>
          <a:p>
            <a:r>
              <a:t>Closing: Express gratitude. Invite ongoing dialogue with care. Remind attendees that recordings/slides will be available via AFINet, and to use the support information if needed.</a:t>
            </a:r>
          </a:p>
        </p:txBody>
      </p:sp>
      <p:sp>
        <p:nvSpPr>
          <p:cNvPr id="4" name="Slide Number Placeholder 3">
            <a:extLst>
              <a:ext uri="{FF2B5EF4-FFF2-40B4-BE49-F238E27FC236}">
                <a16:creationId xmlns:a16="http://schemas.microsoft.com/office/drawing/2014/main" id="{3B713398-EF8C-C495-9AA2-356090A11E2B}"/>
              </a:ext>
            </a:extLst>
          </p:cNvPr>
          <p:cNvSpPr>
            <a:spLocks noGrp="1"/>
          </p:cNvSpPr>
          <p:nvPr>
            <p:ph type="sldNum" sz="quarter" idx="5"/>
          </p:nvPr>
        </p:nvSpPr>
        <p:spPr/>
        <p:txBody>
          <a:bodyPr/>
          <a:lstStyle/>
          <a:p>
            <a:endParaRPr lang="en-GB"/>
          </a:p>
        </p:txBody>
      </p:sp>
    </p:spTree>
    <p:extLst>
      <p:ext uri="{BB962C8B-B14F-4D97-AF65-F5344CB8AC3E}">
        <p14:creationId xmlns:p14="http://schemas.microsoft.com/office/powerpoint/2010/main" val="2713577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Support slide cue: Read the organisations slowly. Encourage attendees to note local equivalents. Remind people they can step away now and seek support.</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Anchor to AFINet’s mission: addiction harm is relational. Emphasise that families carry invisible labour, stigma, and grief. This research adds to the family lens on gambling‑related harm and bereavement.</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Read the research question slowly, then pause. Invite the audience to hold this question as we move through the themes.</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Disclose positionality clearly: I am both a professional and someone with lived experience of gambling harm. I am not bereaved by suicide. I will avoid speaking over bereaved voices; the quotes you hear are from participants and are used with care.</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Briefly explain qualitative approach and reflexive thematic analysis. Emphasise deep listening, co‑construction of meaning, and the value of narrative detail for practice and policy. Keep methodological jargon to a minimum.</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Signpost the four themes. Let the audience know we’ll spend a few minutes on each, including implications for practice.</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txBody>
          <a:bodyPr/>
          <a:lstStyle/>
          <a:p>
            <a:endParaRPr lang="en-GB"/>
          </a:p>
        </p:txBody>
      </p:sp>
      <p:sp>
        <p:nvSpPr>
          <p:cNvPr id="3" name="Notes Placeholder 2"/>
          <p:cNvSpPr>
            <a:spLocks noGrp="1"/>
          </p:cNvSpPr>
          <p:nvPr>
            <p:ph type="body" sz="quarter" idx="3"/>
          </p:nvPr>
        </p:nvSpPr>
        <p:spPr/>
        <p:txBody>
          <a:bodyPr/>
          <a:lstStyle/>
          <a:p>
            <a:r>
              <a:t>Theme 1 notes: Highlight closeness and openness in relationships alongside the hidden nature of gambling harm. Acknowledge how efforts to help can strain trust. Avoid implying families could or should have prevented the death.</a:t>
            </a:r>
          </a:p>
        </p:txBody>
      </p:sp>
      <p:sp>
        <p:nvSpPr>
          <p:cNvPr id="4" name="Slide Number Placeholder 3"/>
          <p:cNvSpPr>
            <a:spLocks noGrp="1"/>
          </p:cNvSpPr>
          <p:nvPr>
            <p:ph type="sldNum" sz="quarter" idx="5"/>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amblingwithlives.org/help/"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gamfam.org.uk/"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journals.sagepub.com/doi/10.1177/00302228251345846"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hyperlink" Target="mailto:eugene@harrogatecounselling.com" TargetMode="External"/><Relationship Id="rId4" Type="http://schemas.openxmlformats.org/officeDocument/2006/relationships/hyperlink" Target="https://ray.yorksj.ac.uk/id/eprint/11353/"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568" y="2374490"/>
            <a:ext cx="9429135" cy="1143000"/>
          </a:xfrm>
        </p:spPr>
        <p:txBody>
          <a:bodyPr>
            <a:noAutofit/>
          </a:bodyPr>
          <a:lstStyle/>
          <a:p>
            <a:r>
              <a:rPr sz="5000" b="1" dirty="0"/>
              <a:t>Activism, </a:t>
            </a:r>
            <a:r>
              <a:rPr lang="en-GB" sz="5000" b="1" dirty="0"/>
              <a:t>Grief</a:t>
            </a:r>
            <a:r>
              <a:rPr sz="5000" b="1" dirty="0"/>
              <a:t>, and the Family After Gambling-Related Suicide</a:t>
            </a:r>
            <a:r>
              <a:rPr lang="en-GB" sz="5400" b="1" dirty="0"/>
              <a:t>.</a:t>
            </a:r>
            <a:endParaRPr sz="5400" b="1" dirty="0"/>
          </a:p>
        </p:txBody>
      </p:sp>
      <p:sp>
        <p:nvSpPr>
          <p:cNvPr id="3" name="TextBox 2">
            <a:extLst>
              <a:ext uri="{FF2B5EF4-FFF2-40B4-BE49-F238E27FC236}">
                <a16:creationId xmlns:a16="http://schemas.microsoft.com/office/drawing/2014/main" id="{00B7E10F-9B26-0C56-8189-97A96A462ED8}"/>
              </a:ext>
            </a:extLst>
          </p:cNvPr>
          <p:cNvSpPr txBox="1"/>
          <p:nvPr/>
        </p:nvSpPr>
        <p:spPr>
          <a:xfrm>
            <a:off x="3008671" y="4471531"/>
            <a:ext cx="3972232" cy="1323439"/>
          </a:xfrm>
          <a:prstGeom prst="rect">
            <a:avLst/>
          </a:prstGeom>
          <a:noFill/>
        </p:spPr>
        <p:txBody>
          <a:bodyPr wrap="square" rtlCol="0">
            <a:spAutoFit/>
          </a:bodyPr>
          <a:lstStyle/>
          <a:p>
            <a:pPr algn="ctr"/>
            <a:r>
              <a:rPr lang="en-GB" sz="4000" b="1" dirty="0"/>
              <a:t>An interactive discussion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208" y="160337"/>
            <a:ext cx="8863584" cy="1143000"/>
          </a:xfrm>
        </p:spPr>
        <p:txBody>
          <a:bodyPr>
            <a:noAutofit/>
          </a:bodyPr>
          <a:lstStyle/>
          <a:p>
            <a:r>
              <a:rPr sz="5000" b="1" dirty="0"/>
              <a:t>Why This Conversation Belongs at </a:t>
            </a:r>
            <a:r>
              <a:rPr sz="5000" b="1" dirty="0" err="1"/>
              <a:t>AFINet</a:t>
            </a:r>
            <a:endParaRPr sz="5000" b="1" dirty="0"/>
          </a:p>
        </p:txBody>
      </p:sp>
      <p:sp>
        <p:nvSpPr>
          <p:cNvPr id="3" name="Content Placeholder 2"/>
          <p:cNvSpPr>
            <a:spLocks noGrp="1"/>
          </p:cNvSpPr>
          <p:nvPr>
            <p:ph idx="1"/>
          </p:nvPr>
        </p:nvSpPr>
        <p:spPr/>
        <p:txBody>
          <a:bodyPr>
            <a:normAutofit lnSpcReduction="10000"/>
          </a:bodyPr>
          <a:lstStyle/>
          <a:p>
            <a:r>
              <a:rPr lang="en-GB" sz="2200" dirty="0"/>
              <a:t>Gambling harms extend beyond the individual, affecting family members, partners and others close to them </a:t>
            </a:r>
            <a:r>
              <a:rPr lang="en-GB" sz="2200" i="1" dirty="0"/>
              <a:t>(Azemi et al., 2022)</a:t>
            </a:r>
          </a:p>
          <a:p>
            <a:r>
              <a:rPr lang="en-GB" sz="2200" dirty="0"/>
              <a:t>Each person experiencing problem gambling impacts around six others </a:t>
            </a:r>
            <a:r>
              <a:rPr lang="en-GB" sz="2200" i="1" dirty="0"/>
              <a:t>(Goodwin, 2017)</a:t>
            </a:r>
            <a:endParaRPr lang="en-GB" sz="2200" dirty="0"/>
          </a:p>
          <a:p>
            <a:r>
              <a:rPr lang="en-GB" sz="2200" dirty="0"/>
              <a:t>Nearly half of UK adults (47.9%) report someone close to them gambles </a:t>
            </a:r>
            <a:r>
              <a:rPr lang="en-GB" sz="2200" i="1" dirty="0"/>
              <a:t>(Wardle et al., 2024)</a:t>
            </a:r>
            <a:endParaRPr lang="en-GB" sz="2200" dirty="0"/>
          </a:p>
          <a:p>
            <a:r>
              <a:rPr lang="en-GB" sz="2200" dirty="0"/>
              <a:t>Substantial harms are reported among parents, partners, siblings, children and friends </a:t>
            </a:r>
            <a:r>
              <a:rPr lang="en-GB" sz="2200" i="1" dirty="0"/>
              <a:t>(Orford et al., 2010; Vassallo et al., 2023)</a:t>
            </a:r>
            <a:endParaRPr lang="en-GB" sz="2200" dirty="0"/>
          </a:p>
          <a:p>
            <a:r>
              <a:rPr lang="en-GB" sz="2200" dirty="0"/>
              <a:t>The severity and nature of harm vary significantly across affected others </a:t>
            </a:r>
            <a:r>
              <a:rPr lang="en-GB" sz="2200" i="1" dirty="0"/>
              <a:t>(Dowling et al., 2016)</a:t>
            </a:r>
            <a:endParaRPr lang="en-GB" sz="2200" dirty="0"/>
          </a:p>
          <a:p>
            <a:r>
              <a:rPr lang="en-GB" sz="2200" dirty="0"/>
              <a:t>Those in closest relationships—spouses/partners, parents, children and siblings—experience the greatest harm </a:t>
            </a:r>
            <a:r>
              <a:rPr lang="en-GB" sz="2200" i="1" dirty="0"/>
              <a:t>(Corfe et al., 2021; Gunstone &amp; </a:t>
            </a:r>
            <a:r>
              <a:rPr lang="en-GB" sz="2200" i="1" dirty="0" err="1"/>
              <a:t>Gosschalk</a:t>
            </a:r>
            <a:r>
              <a:rPr lang="en-GB" sz="2200" i="1" dirty="0"/>
              <a:t>, 2020)</a:t>
            </a:r>
            <a:endParaRPr lang="en-GB" sz="2200" dirty="0"/>
          </a:p>
          <a:p>
            <a:pPr marL="0" indent="0">
              <a:buNone/>
            </a:pPr>
            <a:endParaRPr lang="en-GB"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000" dirty="0"/>
              <a:t>The Research Question</a:t>
            </a:r>
          </a:p>
        </p:txBody>
      </p:sp>
      <p:sp>
        <p:nvSpPr>
          <p:cNvPr id="3" name="Content Placeholder 2"/>
          <p:cNvSpPr>
            <a:spLocks noGrp="1"/>
          </p:cNvSpPr>
          <p:nvPr>
            <p:ph idx="1"/>
          </p:nvPr>
        </p:nvSpPr>
        <p:spPr>
          <a:xfrm>
            <a:off x="457200" y="2371661"/>
            <a:ext cx="8229600" cy="4525963"/>
          </a:xfrm>
        </p:spPr>
        <p:txBody>
          <a:bodyPr/>
          <a:lstStyle/>
          <a:p>
            <a:pPr marL="0" indent="0" algn="ctr">
              <a:buNone/>
            </a:pPr>
            <a:r>
              <a:rPr lang="en-GB" b="1" dirty="0"/>
              <a:t>‘</a:t>
            </a:r>
            <a:r>
              <a:rPr b="1" dirty="0"/>
              <a:t>How does involvement in campaigning impact close relatives bereaved by gambling-related suicide?</a:t>
            </a:r>
            <a:r>
              <a:rPr lang="en-GB" b="1" dirty="0"/>
              <a:t>'</a:t>
            </a:r>
            <a:endParaRPr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r>
              <a:rPr lang="en-GB" sz="4800" b="1" dirty="0"/>
              <a:t>Research from an MA perspective</a:t>
            </a:r>
            <a:endParaRPr sz="4800" b="1" dirty="0"/>
          </a:p>
        </p:txBody>
      </p:sp>
      <p:sp>
        <p:nvSpPr>
          <p:cNvPr id="4" name="TextBox 3">
            <a:extLst>
              <a:ext uri="{FF2B5EF4-FFF2-40B4-BE49-F238E27FC236}">
                <a16:creationId xmlns:a16="http://schemas.microsoft.com/office/drawing/2014/main" id="{6B64D86F-DDD5-CC15-16A2-A71AA2C32920}"/>
              </a:ext>
            </a:extLst>
          </p:cNvPr>
          <p:cNvSpPr txBox="1"/>
          <p:nvPr/>
        </p:nvSpPr>
        <p:spPr>
          <a:xfrm>
            <a:off x="1160206" y="2470044"/>
            <a:ext cx="6744929" cy="2677656"/>
          </a:xfrm>
          <a:prstGeom prst="rect">
            <a:avLst/>
          </a:prstGeom>
          <a:noFill/>
        </p:spPr>
        <p:txBody>
          <a:bodyPr wrap="square">
            <a:spAutoFit/>
          </a:bodyPr>
          <a:lstStyle/>
          <a:p>
            <a:r>
              <a:rPr lang="en-GB" sz="2400" dirty="0"/>
              <a:t>• Listening to Lived Experience.</a:t>
            </a:r>
          </a:p>
          <a:p>
            <a:endParaRPr lang="en-GB" sz="2400" dirty="0"/>
          </a:p>
          <a:p>
            <a:r>
              <a:rPr lang="en-GB" sz="2400" dirty="0"/>
              <a:t>• Analysis</a:t>
            </a:r>
          </a:p>
          <a:p>
            <a:endParaRPr lang="en-GB" sz="2400" dirty="0"/>
          </a:p>
          <a:p>
            <a:r>
              <a:rPr lang="en-GB" sz="2400" dirty="0"/>
              <a:t>• Reflexivity and Ethical Decision-making</a:t>
            </a:r>
          </a:p>
          <a:p>
            <a:endParaRPr lang="en-GB" sz="2400" dirty="0"/>
          </a:p>
          <a:p>
            <a:r>
              <a:rPr lang="en-GB" sz="2400" dirty="0"/>
              <a:t>• Ethical Dilemmas in Theme Inclusion: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96" y="274638"/>
            <a:ext cx="8875776" cy="1143000"/>
          </a:xfrm>
        </p:spPr>
        <p:txBody>
          <a:bodyPr>
            <a:noAutofit/>
          </a:bodyPr>
          <a:lstStyle/>
          <a:p>
            <a:pPr algn="l"/>
            <a:r>
              <a:rPr lang="en-GB" sz="3800" b="1" dirty="0"/>
              <a:t>MA perspective: </a:t>
            </a:r>
            <a:r>
              <a:rPr sz="3800" b="1" dirty="0"/>
              <a:t>Listening to Lived Experience</a:t>
            </a:r>
            <a:r>
              <a:rPr lang="en-GB" sz="3800" b="1" dirty="0"/>
              <a:t>.</a:t>
            </a:r>
            <a:endParaRPr sz="3800" b="1" dirty="0"/>
          </a:p>
        </p:txBody>
      </p:sp>
      <p:sp>
        <p:nvSpPr>
          <p:cNvPr id="3" name="Content Placeholder 2"/>
          <p:cNvSpPr>
            <a:spLocks noGrp="1"/>
          </p:cNvSpPr>
          <p:nvPr>
            <p:ph idx="1"/>
          </p:nvPr>
        </p:nvSpPr>
        <p:spPr>
          <a:xfrm>
            <a:off x="457200" y="1947672"/>
            <a:ext cx="8229600" cy="3849624"/>
          </a:xfrm>
        </p:spPr>
        <p:txBody>
          <a:bodyPr>
            <a:normAutofit fontScale="25000" lnSpcReduction="20000"/>
          </a:bodyPr>
          <a:lstStyle/>
          <a:p>
            <a:r>
              <a:rPr lang="en-GB" sz="8800" b="1" dirty="0"/>
              <a:t>Methods: Centring Lived Experience</a:t>
            </a:r>
          </a:p>
          <a:p>
            <a:endParaRPr lang="en-GB" sz="8800" dirty="0"/>
          </a:p>
          <a:p>
            <a:r>
              <a:rPr lang="en-GB" sz="8800" dirty="0"/>
              <a:t>Interviews held in </a:t>
            </a:r>
            <a:r>
              <a:rPr lang="en-GB" sz="8800" b="1" dirty="0"/>
              <a:t>safe, neutral, participant‑proximate spaces</a:t>
            </a:r>
            <a:r>
              <a:rPr lang="en-GB" sz="8800" dirty="0"/>
              <a:t>, with attention to potential distress.</a:t>
            </a:r>
          </a:p>
          <a:p>
            <a:endParaRPr lang="en-GB" sz="8800" dirty="0"/>
          </a:p>
          <a:p>
            <a:r>
              <a:rPr lang="en-GB" sz="8800" b="1" dirty="0"/>
              <a:t>Long, semi‑structured conversations</a:t>
            </a:r>
            <a:r>
              <a:rPr lang="en-GB" sz="8800" dirty="0"/>
              <a:t> allowed family members to speak freely and shape the direction of their own narratives.</a:t>
            </a:r>
          </a:p>
          <a:p>
            <a:endParaRPr lang="en-GB" sz="8800" dirty="0"/>
          </a:p>
          <a:p>
            <a:r>
              <a:rPr lang="en-GB" sz="8800" dirty="0"/>
              <a:t>Warm, supportive openings and clear boundaries created an </a:t>
            </a:r>
            <a:r>
              <a:rPr lang="en-GB" sz="8800" b="1" dirty="0"/>
              <a:t>emotionally safe environment</a:t>
            </a:r>
            <a:r>
              <a:rPr lang="en-GB" sz="8800" dirty="0"/>
              <a:t> for sharing sensitive experiences.</a:t>
            </a:r>
          </a:p>
          <a:p>
            <a:endParaRPr lang="en-GB" sz="8800" dirty="0"/>
          </a:p>
          <a:p>
            <a:r>
              <a:rPr lang="en-GB" sz="8800" dirty="0"/>
              <a:t>All interviews were </a:t>
            </a:r>
            <a:r>
              <a:rPr lang="en-GB" sz="8800" b="1" dirty="0"/>
              <a:t>recorded, transcribed verbatim, and fully anonymised</a:t>
            </a:r>
            <a:r>
              <a:rPr lang="en-GB" sz="8800" dirty="0"/>
              <a:t> to protect families and preserve their voices</a:t>
            </a:r>
          </a:p>
          <a:p>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40718-C684-682E-7261-4C48AE6EE6C9}"/>
              </a:ext>
            </a:extLst>
          </p:cNvPr>
          <p:cNvSpPr>
            <a:spLocks noGrp="1"/>
          </p:cNvSpPr>
          <p:nvPr>
            <p:ph type="title"/>
          </p:nvPr>
        </p:nvSpPr>
        <p:spPr/>
        <p:txBody>
          <a:bodyPr>
            <a:normAutofit/>
          </a:bodyPr>
          <a:lstStyle/>
          <a:p>
            <a:pPr algn="l"/>
            <a:r>
              <a:rPr lang="en-GB" sz="4000" dirty="0"/>
              <a:t>MA perspective: Analysis.</a:t>
            </a:r>
          </a:p>
        </p:txBody>
      </p:sp>
      <p:sp>
        <p:nvSpPr>
          <p:cNvPr id="3" name="Content Placeholder 2">
            <a:extLst>
              <a:ext uri="{FF2B5EF4-FFF2-40B4-BE49-F238E27FC236}">
                <a16:creationId xmlns:a16="http://schemas.microsoft.com/office/drawing/2014/main" id="{BC3A9364-13DE-24AD-16A7-C7E9941B21DC}"/>
              </a:ext>
            </a:extLst>
          </p:cNvPr>
          <p:cNvSpPr>
            <a:spLocks noGrp="1"/>
          </p:cNvSpPr>
          <p:nvPr>
            <p:ph idx="1"/>
          </p:nvPr>
        </p:nvSpPr>
        <p:spPr>
          <a:xfrm>
            <a:off x="384463" y="1610590"/>
            <a:ext cx="8229600" cy="4525963"/>
          </a:xfrm>
        </p:spPr>
        <p:txBody>
          <a:bodyPr>
            <a:normAutofit fontScale="77500" lnSpcReduction="20000"/>
          </a:bodyPr>
          <a:lstStyle/>
          <a:p>
            <a:r>
              <a:rPr lang="en-GB" sz="2800" b="1" dirty="0"/>
              <a:t>Reflexive Thematic Analysis</a:t>
            </a:r>
            <a:r>
              <a:rPr lang="en-GB" sz="2800" dirty="0"/>
              <a:t> enabled deep engagement with participants’ accounts and the development of themes grounded in their lived experience.</a:t>
            </a:r>
          </a:p>
          <a:p>
            <a:endParaRPr lang="en-GB" sz="2800" dirty="0"/>
          </a:p>
          <a:p>
            <a:r>
              <a:rPr lang="en-GB" sz="2800" dirty="0"/>
              <a:t>Coding began with Eugene for immersion, then moved to </a:t>
            </a:r>
            <a:r>
              <a:rPr lang="en-GB" sz="2800" b="1" dirty="0"/>
              <a:t>collaborative coding</a:t>
            </a:r>
            <a:r>
              <a:rPr lang="en-GB" sz="2800" dirty="0"/>
              <a:t> to strengthen rigour and ensure interpretations stayed close to participants’ meaning.</a:t>
            </a:r>
          </a:p>
          <a:p>
            <a:endParaRPr lang="en-GB" sz="2800" dirty="0"/>
          </a:p>
          <a:p>
            <a:r>
              <a:rPr lang="en-GB" sz="2800" dirty="0"/>
              <a:t>Manual coding and visual mapping supported </a:t>
            </a:r>
            <a:r>
              <a:rPr lang="en-GB" sz="2800" b="1" dirty="0"/>
              <a:t>close, embodied engagement</a:t>
            </a:r>
            <a:r>
              <a:rPr lang="en-GB" sz="2800" dirty="0"/>
              <a:t> with the stories shared.</a:t>
            </a:r>
          </a:p>
          <a:p>
            <a:endParaRPr lang="en-GB" sz="2800" dirty="0"/>
          </a:p>
          <a:p>
            <a:r>
              <a:rPr lang="en-GB" sz="2800" dirty="0"/>
              <a:t>Overall approach prioritised </a:t>
            </a:r>
            <a:r>
              <a:rPr lang="en-GB" sz="2800" b="1" dirty="0"/>
              <a:t>amplifying family members’ voices</a:t>
            </a:r>
            <a:r>
              <a:rPr lang="en-GB" sz="2800" dirty="0"/>
              <a:t> and ensured findings reflected their realities rather than researcher assumptions.</a:t>
            </a:r>
          </a:p>
          <a:p>
            <a:endParaRPr lang="en-GB" dirty="0"/>
          </a:p>
        </p:txBody>
      </p:sp>
    </p:spTree>
    <p:extLst>
      <p:ext uri="{BB962C8B-B14F-4D97-AF65-F5344CB8AC3E}">
        <p14:creationId xmlns:p14="http://schemas.microsoft.com/office/powerpoint/2010/main" val="3449662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14753-90A1-CF50-736F-B3A955853B9E}"/>
              </a:ext>
            </a:extLst>
          </p:cNvPr>
          <p:cNvSpPr>
            <a:spLocks noGrp="1"/>
          </p:cNvSpPr>
          <p:nvPr>
            <p:ph type="title"/>
          </p:nvPr>
        </p:nvSpPr>
        <p:spPr>
          <a:xfrm>
            <a:off x="0" y="290945"/>
            <a:ext cx="9144000" cy="1344902"/>
          </a:xfrm>
        </p:spPr>
        <p:txBody>
          <a:bodyPr>
            <a:normAutofit fontScale="90000"/>
          </a:bodyPr>
          <a:lstStyle/>
          <a:p>
            <a:pPr marL="0" indent="0" algn="l"/>
            <a:br>
              <a:rPr lang="en-GB" sz="3100" dirty="0"/>
            </a:br>
            <a:r>
              <a:rPr lang="en-GB" sz="4000" dirty="0"/>
              <a:t>MA perspective: Reflexivity and Ethical Decision‑Making.</a:t>
            </a:r>
            <a:br>
              <a:rPr lang="en-GB" dirty="0"/>
            </a:br>
            <a:endParaRPr lang="en-GB" dirty="0"/>
          </a:p>
        </p:txBody>
      </p:sp>
      <p:sp>
        <p:nvSpPr>
          <p:cNvPr id="3" name="Content Placeholder 2">
            <a:extLst>
              <a:ext uri="{FF2B5EF4-FFF2-40B4-BE49-F238E27FC236}">
                <a16:creationId xmlns:a16="http://schemas.microsoft.com/office/drawing/2014/main" id="{3F12F38C-809B-7687-14AC-7D0E3497C247}"/>
              </a:ext>
            </a:extLst>
          </p:cNvPr>
          <p:cNvSpPr>
            <a:spLocks noGrp="1"/>
          </p:cNvSpPr>
          <p:nvPr>
            <p:ph idx="1"/>
          </p:nvPr>
        </p:nvSpPr>
        <p:spPr>
          <a:xfrm>
            <a:off x="457200" y="1880616"/>
            <a:ext cx="8229600" cy="4525963"/>
          </a:xfrm>
        </p:spPr>
        <p:txBody>
          <a:bodyPr>
            <a:noAutofit/>
          </a:bodyPr>
          <a:lstStyle/>
          <a:p>
            <a:pPr marL="0" indent="0">
              <a:buNone/>
            </a:pPr>
            <a:r>
              <a:rPr lang="en-GB" sz="2400" dirty="0"/>
              <a:t>•Eugene’s Insider position shaped rapport and depth of disclosure, creating both closeness and ethical/emotional complexity</a:t>
            </a:r>
          </a:p>
          <a:p>
            <a:pPr marL="0" indent="0">
              <a:buNone/>
            </a:pPr>
            <a:r>
              <a:rPr lang="en-GB" sz="2400" dirty="0"/>
              <a:t>• Ongoing reflexivity ensured attentiveness to participants’ voices and awareness of how identity influenced the research encounter</a:t>
            </a:r>
          </a:p>
          <a:p>
            <a:pPr marL="0" indent="0">
              <a:buNone/>
            </a:pPr>
            <a:r>
              <a:rPr lang="en-GB" sz="2400" dirty="0"/>
              <a:t>• Deliberate care was taken to centre and amplify participants’ voices rather than Eugene’s own, keeping his experiences at the heart of the analysis</a:t>
            </a:r>
          </a:p>
          <a:p>
            <a:pPr marL="0" indent="0">
              <a:buNone/>
            </a:pPr>
            <a:r>
              <a:rPr lang="en-GB" sz="2400" dirty="0"/>
              <a:t>• Collaboration with MA supervisor Gary Shepherd strengthened reflexive practice, bringing safeguarding and ethical insight grounded in men’s mental health and suicide work</a:t>
            </a:r>
          </a:p>
        </p:txBody>
      </p:sp>
    </p:spTree>
    <p:extLst>
      <p:ext uri="{BB962C8B-B14F-4D97-AF65-F5344CB8AC3E}">
        <p14:creationId xmlns:p14="http://schemas.microsoft.com/office/powerpoint/2010/main" val="1570360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DFD73-5C9C-6061-3C8C-9E66789478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C35384-6CE9-B360-B927-59AFC17FACF6}"/>
              </a:ext>
            </a:extLst>
          </p:cNvPr>
          <p:cNvSpPr>
            <a:spLocks noGrp="1"/>
          </p:cNvSpPr>
          <p:nvPr>
            <p:ph type="title"/>
          </p:nvPr>
        </p:nvSpPr>
        <p:spPr>
          <a:xfrm>
            <a:off x="457200" y="632321"/>
            <a:ext cx="8229600" cy="1344902"/>
          </a:xfrm>
        </p:spPr>
        <p:txBody>
          <a:bodyPr>
            <a:normAutofit fontScale="90000"/>
          </a:bodyPr>
          <a:lstStyle/>
          <a:p>
            <a:pPr algn="l"/>
            <a:br>
              <a:rPr lang="en-GB" sz="3100" dirty="0"/>
            </a:br>
            <a:r>
              <a:rPr lang="en-GB" sz="4000" dirty="0"/>
              <a:t>MA perspective: </a:t>
            </a:r>
            <a:r>
              <a:rPr lang="en-GB" sz="4000" b="1" dirty="0"/>
              <a:t>Ethical Dilemmas in Theme Inclusion</a:t>
            </a:r>
            <a:br>
              <a:rPr lang="en-GB" dirty="0"/>
            </a:br>
            <a:br>
              <a:rPr lang="en-GB" dirty="0"/>
            </a:br>
            <a:endParaRPr lang="en-GB" dirty="0"/>
          </a:p>
        </p:txBody>
      </p:sp>
      <p:sp>
        <p:nvSpPr>
          <p:cNvPr id="3" name="Content Placeholder 2">
            <a:extLst>
              <a:ext uri="{FF2B5EF4-FFF2-40B4-BE49-F238E27FC236}">
                <a16:creationId xmlns:a16="http://schemas.microsoft.com/office/drawing/2014/main" id="{3E087918-1127-13DC-FAF0-9C2FE6974783}"/>
              </a:ext>
            </a:extLst>
          </p:cNvPr>
          <p:cNvSpPr>
            <a:spLocks noGrp="1"/>
          </p:cNvSpPr>
          <p:nvPr>
            <p:ph idx="1"/>
          </p:nvPr>
        </p:nvSpPr>
        <p:spPr>
          <a:xfrm>
            <a:off x="457200" y="1856232"/>
            <a:ext cx="8229600" cy="4525963"/>
          </a:xfrm>
        </p:spPr>
        <p:txBody>
          <a:bodyPr>
            <a:noAutofit/>
          </a:bodyPr>
          <a:lstStyle/>
          <a:p>
            <a:pPr marL="0" indent="0">
              <a:buNone/>
            </a:pPr>
            <a:r>
              <a:rPr lang="en-GB" sz="2200" dirty="0"/>
              <a:t>• Balancing anonymity with the wish to include powerful, authentic stories and narrative richness. </a:t>
            </a:r>
          </a:p>
          <a:p>
            <a:pPr marL="0" indent="0">
              <a:buNone/>
            </a:pPr>
            <a:endParaRPr lang="en-GB" sz="2200" dirty="0"/>
          </a:p>
          <a:p>
            <a:pPr marL="0" indent="0">
              <a:buNone/>
            </a:pPr>
            <a:r>
              <a:rPr lang="en-GB" sz="2200" dirty="0"/>
              <a:t>• Particular attention was given to the possibility of ‘jigsaw’ identification.</a:t>
            </a:r>
          </a:p>
          <a:p>
            <a:pPr marL="0" indent="0">
              <a:buNone/>
            </a:pPr>
            <a:endParaRPr lang="en-GB" sz="2200" dirty="0"/>
          </a:p>
          <a:p>
            <a:pPr marL="0" indent="0">
              <a:buNone/>
            </a:pPr>
            <a:r>
              <a:rPr lang="en-GB" sz="2200" dirty="0"/>
              <a:t>• Bracketing therapeutic insights arising from clinical backgrounds to avoid over‑interpretation or boundary blurring.</a:t>
            </a:r>
          </a:p>
          <a:p>
            <a:pPr marL="0" indent="0">
              <a:buNone/>
            </a:pPr>
            <a:endParaRPr lang="en-GB" sz="2200" dirty="0"/>
          </a:p>
          <a:p>
            <a:pPr marL="0" indent="0">
              <a:buNone/>
            </a:pPr>
            <a:r>
              <a:rPr lang="en-GB" sz="2200" dirty="0"/>
              <a:t>• Excluding codes that were rich but lacked patterned meaning across the dataset.</a:t>
            </a:r>
          </a:p>
          <a:p>
            <a:pPr marL="0" indent="0">
              <a:buNone/>
            </a:pPr>
            <a:endParaRPr lang="en-GB" sz="2400" dirty="0"/>
          </a:p>
        </p:txBody>
      </p:sp>
    </p:spTree>
    <p:extLst>
      <p:ext uri="{BB962C8B-B14F-4D97-AF65-F5344CB8AC3E}">
        <p14:creationId xmlns:p14="http://schemas.microsoft.com/office/powerpoint/2010/main" val="1766974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400" b="1" dirty="0"/>
              <a:t>Four Key Themes</a:t>
            </a:r>
          </a:p>
        </p:txBody>
      </p:sp>
      <p:sp>
        <p:nvSpPr>
          <p:cNvPr id="3" name="Content Placeholder 2"/>
          <p:cNvSpPr>
            <a:spLocks noGrp="1"/>
          </p:cNvSpPr>
          <p:nvPr>
            <p:ph idx="1"/>
          </p:nvPr>
        </p:nvSpPr>
        <p:spPr>
          <a:xfrm>
            <a:off x="457200" y="2154493"/>
            <a:ext cx="8229600" cy="2549013"/>
          </a:xfrm>
        </p:spPr>
        <p:txBody>
          <a:bodyPr/>
          <a:lstStyle/>
          <a:p>
            <a:pPr marL="0" indent="0" algn="ctr">
              <a:buNone/>
            </a:pPr>
            <a:r>
              <a:rPr dirty="0"/>
              <a:t>1. Relationships before the death</a:t>
            </a:r>
          </a:p>
          <a:p>
            <a:pPr marL="0" indent="0" algn="ctr">
              <a:buNone/>
            </a:pPr>
            <a:r>
              <a:rPr dirty="0"/>
              <a:t>2. Media engagement</a:t>
            </a:r>
          </a:p>
          <a:p>
            <a:pPr marL="0" indent="0" algn="ctr">
              <a:buNone/>
            </a:pPr>
            <a:r>
              <a:rPr dirty="0"/>
              <a:t>3. Emotional impacts</a:t>
            </a:r>
          </a:p>
          <a:p>
            <a:pPr marL="0" indent="0" algn="ctr">
              <a:buNone/>
            </a:pPr>
            <a:r>
              <a:rPr dirty="0"/>
              <a:t>4. Relationship after the death</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45D1FC-5A1E-A289-FF7D-8BB593972126}"/>
              </a:ext>
            </a:extLst>
          </p:cNvPr>
          <p:cNvSpPr>
            <a:spLocks noGrp="1"/>
          </p:cNvSpPr>
          <p:nvPr>
            <p:ph idx="1"/>
          </p:nvPr>
        </p:nvSpPr>
        <p:spPr>
          <a:xfrm>
            <a:off x="335280" y="539496"/>
            <a:ext cx="8229600" cy="4525963"/>
          </a:xfrm>
        </p:spPr>
        <p:txBody>
          <a:bodyPr>
            <a:normAutofit fontScale="62500" lnSpcReduction="20000"/>
          </a:bodyPr>
          <a:lstStyle/>
          <a:p>
            <a:pPr marL="0" indent="0">
              <a:buNone/>
            </a:pPr>
            <a:endParaRPr lang="en-GB" dirty="0"/>
          </a:p>
          <a:p>
            <a:pPr marL="0" indent="0">
              <a:buNone/>
            </a:pPr>
            <a:r>
              <a:rPr lang="en-GB" sz="5800" b="1" dirty="0"/>
              <a:t>Theme 1: Greg reflects on the closeness of his relationship with his son:</a:t>
            </a:r>
          </a:p>
          <a:p>
            <a:pPr marL="0" indent="0">
              <a:buNone/>
            </a:pPr>
            <a:endParaRPr lang="en-GB" dirty="0"/>
          </a:p>
          <a:p>
            <a:pPr marL="0" indent="0">
              <a:buNone/>
            </a:pPr>
            <a:r>
              <a:rPr lang="en-GB" sz="4100" i="1" dirty="0"/>
              <a:t>“… I mean, the thing with Stevie, he was very open. He'd always discuss things, tell me about things. He was a decorator, he loved his job. He’d come home and show me pictures of things he’d done”. </a:t>
            </a:r>
          </a:p>
          <a:p>
            <a:pPr marL="0" indent="0">
              <a:buNone/>
            </a:pPr>
            <a:endParaRPr lang="en-GB" sz="4100" i="1" dirty="0"/>
          </a:p>
          <a:p>
            <a:pPr marL="0" indent="0">
              <a:buNone/>
            </a:pPr>
            <a:r>
              <a:rPr lang="en-GB" sz="4100" i="1" dirty="0"/>
              <a:t>“Everything about him was open … but it was just this thing that was hidden that we didn't know about, and that was the big thing”. </a:t>
            </a:r>
          </a:p>
          <a:p>
            <a:endParaRPr lang="en-GB" dirty="0"/>
          </a:p>
        </p:txBody>
      </p:sp>
    </p:spTree>
    <p:extLst>
      <p:ext uri="{BB962C8B-B14F-4D97-AF65-F5344CB8AC3E}">
        <p14:creationId xmlns:p14="http://schemas.microsoft.com/office/powerpoint/2010/main" val="238133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E0EB69-CEC6-7727-A389-6BF9B2DE7C12}"/>
              </a:ext>
            </a:extLst>
          </p:cNvPr>
          <p:cNvSpPr>
            <a:spLocks noGrp="1"/>
          </p:cNvSpPr>
          <p:nvPr>
            <p:ph idx="1"/>
          </p:nvPr>
        </p:nvSpPr>
        <p:spPr>
          <a:xfrm>
            <a:off x="457200" y="551688"/>
            <a:ext cx="8229600" cy="4525963"/>
          </a:xfrm>
        </p:spPr>
        <p:txBody>
          <a:bodyPr>
            <a:normAutofit/>
          </a:bodyPr>
          <a:lstStyle/>
          <a:p>
            <a:pPr marL="0" indent="0">
              <a:buNone/>
            </a:pPr>
            <a:r>
              <a:rPr lang="en-GB" b="1" dirty="0"/>
              <a:t>Theme 1: Chris describes his relationship with his wife, Claire:</a:t>
            </a:r>
          </a:p>
          <a:p>
            <a:pPr marL="0" indent="0" fontAlgn="base">
              <a:buNone/>
            </a:pPr>
            <a:endParaRPr lang="en-GB" sz="2200" b="1" dirty="0"/>
          </a:p>
          <a:p>
            <a:pPr marL="0" indent="0" fontAlgn="base">
              <a:buNone/>
            </a:pPr>
            <a:r>
              <a:rPr lang="en-GB" sz="2200" b="1" dirty="0"/>
              <a:t> </a:t>
            </a:r>
            <a:r>
              <a:rPr lang="en-GB" sz="2200" i="1" dirty="0"/>
              <a:t>“We became really ... even closer … in the sense of how we sat down and were sensible about our approach around it.   So I'd said to Claire, ‘we'll pay it off together, but I'm not sure whether I could trust [that] you're not doing it again’ …</a:t>
            </a:r>
          </a:p>
          <a:p>
            <a:pPr marL="0" indent="0" fontAlgn="base">
              <a:buNone/>
            </a:pPr>
            <a:endParaRPr lang="en-GB" sz="2200" i="1" dirty="0"/>
          </a:p>
          <a:p>
            <a:pPr marL="0" indent="0" fontAlgn="base">
              <a:buNone/>
            </a:pPr>
            <a:r>
              <a:rPr lang="en-GB" sz="2200" i="1" dirty="0"/>
              <a:t>But we never fell out about it we were, I was really supportive of her”. </a:t>
            </a:r>
            <a:r>
              <a:rPr lang="en-GB" sz="2200" dirty="0"/>
              <a:t> </a:t>
            </a:r>
          </a:p>
          <a:p>
            <a:pPr marL="0" indent="0">
              <a:buNone/>
            </a:pPr>
            <a:endParaRPr lang="en-GB" sz="3700" b="1" dirty="0"/>
          </a:p>
        </p:txBody>
      </p:sp>
    </p:spTree>
    <p:extLst>
      <p:ext uri="{BB962C8B-B14F-4D97-AF65-F5344CB8AC3E}">
        <p14:creationId xmlns:p14="http://schemas.microsoft.com/office/powerpoint/2010/main" val="400919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000" b="1" dirty="0"/>
              <a:t>Before We Begin</a:t>
            </a:r>
          </a:p>
        </p:txBody>
      </p:sp>
      <p:sp>
        <p:nvSpPr>
          <p:cNvPr id="3" name="Content Placeholder 2"/>
          <p:cNvSpPr>
            <a:spLocks noGrp="1"/>
          </p:cNvSpPr>
          <p:nvPr>
            <p:ph idx="1"/>
          </p:nvPr>
        </p:nvSpPr>
        <p:spPr/>
        <p:txBody>
          <a:bodyPr/>
          <a:lstStyle/>
          <a:p>
            <a:r>
              <a:rPr dirty="0"/>
              <a:t>This session discusses suicide, gambling harm, and bereavement.</a:t>
            </a:r>
          </a:p>
          <a:p>
            <a:r>
              <a:rPr dirty="0"/>
              <a:t>Please </a:t>
            </a:r>
            <a:r>
              <a:rPr dirty="0" err="1"/>
              <a:t>prioritise</a:t>
            </a:r>
            <a:r>
              <a:rPr dirty="0"/>
              <a:t> your wellbeing.</a:t>
            </a:r>
          </a:p>
          <a:p>
            <a:r>
              <a:rPr lang="en-GB" dirty="0"/>
              <a:t>It’s OK to step away if you need to. </a:t>
            </a:r>
          </a:p>
          <a:p>
            <a:r>
              <a:rPr lang="en-GB" dirty="0"/>
              <a:t>The following support resources are available.</a:t>
            </a:r>
          </a:p>
          <a:p>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3800" b="1" dirty="0"/>
              <a:t>Theme 1: Relationships Before the Death</a:t>
            </a:r>
            <a:r>
              <a:rPr lang="en-GB" sz="3800" b="1" dirty="0"/>
              <a:t>.</a:t>
            </a:r>
            <a:endParaRPr sz="3800" b="1" dirty="0"/>
          </a:p>
        </p:txBody>
      </p:sp>
      <p:sp>
        <p:nvSpPr>
          <p:cNvPr id="3" name="Content Placeholder 2"/>
          <p:cNvSpPr>
            <a:spLocks noGrp="1"/>
          </p:cNvSpPr>
          <p:nvPr>
            <p:ph idx="1"/>
          </p:nvPr>
        </p:nvSpPr>
        <p:spPr>
          <a:xfrm>
            <a:off x="457200" y="1722120"/>
            <a:ext cx="8229600" cy="2410967"/>
          </a:xfrm>
        </p:spPr>
        <p:txBody>
          <a:bodyPr>
            <a:normAutofit fontScale="25000" lnSpcReduction="20000"/>
          </a:bodyPr>
          <a:lstStyle/>
          <a:p>
            <a:pPr marL="0" indent="0">
              <a:buNone/>
            </a:pPr>
            <a:r>
              <a:rPr lang="en-GB" sz="9600" dirty="0"/>
              <a:t>• Relational openness doesn’t always connote awareness of the gambling-harm suffered by the family member. ( Farrar &amp; Shepherd, 2025)</a:t>
            </a:r>
          </a:p>
          <a:p>
            <a:pPr marL="0" indent="0">
              <a:buNone/>
            </a:pPr>
            <a:endParaRPr lang="en-GB" sz="9600" dirty="0"/>
          </a:p>
          <a:p>
            <a:pPr marL="0" indent="0">
              <a:buNone/>
            </a:pPr>
            <a:r>
              <a:rPr lang="en-GB" sz="9600" dirty="0"/>
              <a:t>• Symptoms are often invisible, leaving those closest to the gambler unaware of the extent of harm until it becomes critical (Holdsworth et al., 2013; Wardle &amp; Laidler, 2023)</a:t>
            </a:r>
          </a:p>
          <a:p>
            <a:pPr marL="0" indent="0">
              <a:buNone/>
            </a:pPr>
            <a:endParaRPr lang="en-GB" sz="9600" dirty="0"/>
          </a:p>
          <a:p>
            <a:pPr marL="0" indent="0">
              <a:buNone/>
            </a:pPr>
            <a:r>
              <a:rPr lang="en-GB" sz="9600" dirty="0"/>
              <a:t>• Gambling addiction is widely described as a “hidden addiction” (George &amp; Bowden‑Jones, 2016, p.4; Ladouceur, 2004, p.501)</a:t>
            </a:r>
          </a:p>
          <a:p>
            <a:pPr marL="0" indent="0">
              <a:buNone/>
            </a:pPr>
            <a:endParaRPr lang="en-GB" sz="9600" dirty="0"/>
          </a:p>
          <a:p>
            <a:pPr marL="0" indent="0">
              <a:buNone/>
            </a:pPr>
            <a:r>
              <a:rPr lang="en-GB" sz="9600" dirty="0"/>
              <a:t>•This invisibility is linked to internalised shame and self‑blame, which can isolate the person gambling and conceal the severity of their struggles (Livingstone &amp; Rintoul, 2021)</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r>
              <a:rPr lang="en-GB" dirty="0"/>
              <a:t>.</a:t>
            </a:r>
            <a:r>
              <a:rPr dirty="0"/>
              <a:t> </a:t>
            </a:r>
            <a:endParaRPr lang="en-GB" dirty="0"/>
          </a:p>
          <a:p>
            <a:pPr marL="0" indent="0">
              <a:buNone/>
            </a:pP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3063A-A6CD-48B1-EE6F-1822CB8FE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1522E0-D07F-CF53-2312-BD6DD5806D4F}"/>
              </a:ext>
            </a:extLst>
          </p:cNvPr>
          <p:cNvSpPr>
            <a:spLocks noGrp="1"/>
          </p:cNvSpPr>
          <p:nvPr>
            <p:ph type="title"/>
          </p:nvPr>
        </p:nvSpPr>
        <p:spPr/>
        <p:txBody>
          <a:bodyPr>
            <a:normAutofit/>
          </a:bodyPr>
          <a:lstStyle/>
          <a:p>
            <a:pPr algn="l"/>
            <a:r>
              <a:rPr lang="en-GB" sz="3200" b="1" dirty="0"/>
              <a:t>Theme 2: Bill’s media experiences following the death of his son Karl: </a:t>
            </a:r>
          </a:p>
        </p:txBody>
      </p:sp>
      <p:sp>
        <p:nvSpPr>
          <p:cNvPr id="3" name="Content Placeholder 2">
            <a:extLst>
              <a:ext uri="{FF2B5EF4-FFF2-40B4-BE49-F238E27FC236}">
                <a16:creationId xmlns:a16="http://schemas.microsoft.com/office/drawing/2014/main" id="{EEA22FE1-04C7-C944-76FC-A5E73C832168}"/>
              </a:ext>
            </a:extLst>
          </p:cNvPr>
          <p:cNvSpPr>
            <a:spLocks noGrp="1"/>
          </p:cNvSpPr>
          <p:nvPr>
            <p:ph idx="1"/>
          </p:nvPr>
        </p:nvSpPr>
        <p:spPr/>
        <p:txBody>
          <a:bodyPr>
            <a:normAutofit lnSpcReduction="10000"/>
          </a:bodyPr>
          <a:lstStyle/>
          <a:p>
            <a:pPr marL="0" indent="0">
              <a:buNone/>
            </a:pPr>
            <a:r>
              <a:rPr lang="en-GB" sz="2600" i="1" dirty="0"/>
              <a:t> </a:t>
            </a:r>
            <a:r>
              <a:rPr lang="en-US" sz="2600" i="1" dirty="0"/>
              <a:t>“I suppose the worst case I can think of is the TV reporter who came along. I wanted to get three campaigning points over. They'd much rather have one.  I said, ‘well no, these are important,’ and they wanted to have the story about Karl and see the pain in the parent’s eyes… </a:t>
            </a:r>
          </a:p>
          <a:p>
            <a:pPr marL="0" indent="0">
              <a:buNone/>
            </a:pPr>
            <a:endParaRPr lang="en-US" sz="2600" i="1" dirty="0"/>
          </a:p>
          <a:p>
            <a:pPr marL="0" indent="0">
              <a:buNone/>
            </a:pPr>
            <a:r>
              <a:rPr lang="en-US" sz="2600" i="1" dirty="0"/>
              <a:t>…(I) got an agreement that we would have half of the piece on campaigning and half on ‘tears to camera’ ... the piece came out 100% tears to camera and no campaigning point. I went ballistic ... that just taught me you can never trust a journalist.” </a:t>
            </a:r>
            <a:r>
              <a:rPr lang="en-GB" sz="2600" i="1" dirty="0"/>
              <a:t> </a:t>
            </a:r>
          </a:p>
          <a:p>
            <a:pPr marL="0" indent="0">
              <a:buNone/>
            </a:pPr>
            <a:endParaRPr lang="en-GB" dirty="0"/>
          </a:p>
        </p:txBody>
      </p:sp>
    </p:spTree>
    <p:extLst>
      <p:ext uri="{BB962C8B-B14F-4D97-AF65-F5344CB8AC3E}">
        <p14:creationId xmlns:p14="http://schemas.microsoft.com/office/powerpoint/2010/main" val="244232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25D45-BA8C-0367-21E2-8F7F74DD89AC}"/>
              </a:ext>
            </a:extLst>
          </p:cNvPr>
          <p:cNvSpPr>
            <a:spLocks noGrp="1"/>
          </p:cNvSpPr>
          <p:nvPr>
            <p:ph type="title"/>
          </p:nvPr>
        </p:nvSpPr>
        <p:spPr/>
        <p:txBody>
          <a:bodyPr>
            <a:normAutofit/>
          </a:bodyPr>
          <a:lstStyle/>
          <a:p>
            <a:pPr algn="l"/>
            <a:r>
              <a:rPr lang="en-GB" sz="3200" b="1" dirty="0"/>
              <a:t>Theme 2: Greg’s media experiences, following the death of son, Stevie:</a:t>
            </a:r>
          </a:p>
        </p:txBody>
      </p:sp>
      <p:sp>
        <p:nvSpPr>
          <p:cNvPr id="3" name="Content Placeholder 2">
            <a:extLst>
              <a:ext uri="{FF2B5EF4-FFF2-40B4-BE49-F238E27FC236}">
                <a16:creationId xmlns:a16="http://schemas.microsoft.com/office/drawing/2014/main" id="{1AAF51A0-CE3D-9F4B-E139-A0EC8746C4DD}"/>
              </a:ext>
            </a:extLst>
          </p:cNvPr>
          <p:cNvSpPr>
            <a:spLocks noGrp="1"/>
          </p:cNvSpPr>
          <p:nvPr>
            <p:ph idx="1"/>
          </p:nvPr>
        </p:nvSpPr>
        <p:spPr/>
        <p:txBody>
          <a:bodyPr>
            <a:normAutofit fontScale="92500" lnSpcReduction="10000"/>
          </a:bodyPr>
          <a:lstStyle/>
          <a:p>
            <a:pPr marL="0" indent="0">
              <a:buNone/>
            </a:pPr>
            <a:r>
              <a:rPr lang="en-US" sz="2800" i="1" dirty="0"/>
              <a:t>“The Gazette said, ‘we’d like to speak to you.’ So this guy comes ... He starts asking me all these questions, ‘what was the last Christmas present Stevie bought you?’ </a:t>
            </a:r>
          </a:p>
          <a:p>
            <a:pPr marL="0" indent="0">
              <a:buNone/>
            </a:pPr>
            <a:r>
              <a:rPr lang="en-US" sz="2800" i="1" dirty="0"/>
              <a:t> I said ‘why?’ ... and he said, ‘I’m just interested’ ... ‘I can't remember, but I think it was a razor’ ... and the story comes out like ... ‘Greg kept the razor Stevie bought him’ ... they really put it down as a sob story and forgot about the campaigning part … and I thought from then on, they’re out of the picture. </a:t>
            </a:r>
          </a:p>
          <a:p>
            <a:pPr marL="0" indent="0">
              <a:buNone/>
            </a:pPr>
            <a:r>
              <a:rPr lang="en-US" sz="2800" i="1" dirty="0"/>
              <a:t>No matter what they do they’ll not get another interview with me.”</a:t>
            </a:r>
            <a:endParaRPr lang="en-GB" sz="2800" dirty="0"/>
          </a:p>
          <a:p>
            <a:endParaRPr lang="en-GB" dirty="0"/>
          </a:p>
        </p:txBody>
      </p:sp>
    </p:spTree>
    <p:extLst>
      <p:ext uri="{BB962C8B-B14F-4D97-AF65-F5344CB8AC3E}">
        <p14:creationId xmlns:p14="http://schemas.microsoft.com/office/powerpoint/2010/main" val="4091890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sz="3600" b="1" dirty="0"/>
              <a:t>Theme 2: </a:t>
            </a:r>
            <a:r>
              <a:rPr lang="en-GB" sz="3600" b="1" dirty="0"/>
              <a:t>Bill discusses the importance of media engagement</a:t>
            </a:r>
            <a:r>
              <a:rPr lang="en-GB" b="1" dirty="0"/>
              <a:t>.</a:t>
            </a:r>
            <a:endParaRPr b="1" dirty="0"/>
          </a:p>
        </p:txBody>
      </p:sp>
      <p:sp>
        <p:nvSpPr>
          <p:cNvPr id="3" name="Content Placeholder 2"/>
          <p:cNvSpPr>
            <a:spLocks noGrp="1"/>
          </p:cNvSpPr>
          <p:nvPr>
            <p:ph idx="1"/>
          </p:nvPr>
        </p:nvSpPr>
        <p:spPr>
          <a:xfrm>
            <a:off x="566928" y="2187777"/>
            <a:ext cx="8229600" cy="1435608"/>
          </a:xfrm>
        </p:spPr>
        <p:txBody>
          <a:bodyPr>
            <a:normAutofit fontScale="25000" lnSpcReduction="20000"/>
          </a:bodyPr>
          <a:lstStyle/>
          <a:p>
            <a:pPr marL="0" indent="0">
              <a:buNone/>
            </a:pPr>
            <a:endParaRPr lang="en-GB" dirty="0"/>
          </a:p>
          <a:p>
            <a:pPr marL="0" indent="0">
              <a:buNone/>
            </a:pPr>
            <a:r>
              <a:rPr lang="en-US" sz="11200" i="1" dirty="0"/>
              <a:t>“There’s </a:t>
            </a:r>
            <a:r>
              <a:rPr lang="en-US" sz="11200" i="1" dirty="0" err="1"/>
              <a:t>gotta</a:t>
            </a:r>
            <a:r>
              <a:rPr lang="en-US" sz="11200" i="1" dirty="0"/>
              <a:t> (sic)be that balance ... the hook line I’ve got is our Stevie’s death, for the media ... so I’ve </a:t>
            </a:r>
            <a:r>
              <a:rPr lang="en-US" sz="11200" i="1" dirty="0" err="1"/>
              <a:t>gotta</a:t>
            </a:r>
            <a:r>
              <a:rPr lang="en-US" sz="11200" i="1" dirty="0"/>
              <a:t> (sic) use that, whether I like it or not. That’s what gets me my foot in the door. Then I’ve got to back it up with the facts, not just go in there with a sob story.”  (Bill) </a:t>
            </a:r>
            <a:endParaRPr lang="en-GB" sz="11200" i="1" dirty="0"/>
          </a:p>
          <a:p>
            <a:endParaRPr lang="en-GB" sz="9600" b="1" dirty="0"/>
          </a:p>
          <a:p>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3164F-BF88-7534-210D-A1AA82E68E09}"/>
              </a:ext>
            </a:extLst>
          </p:cNvPr>
          <p:cNvSpPr>
            <a:spLocks noGrp="1"/>
          </p:cNvSpPr>
          <p:nvPr>
            <p:ph type="title"/>
          </p:nvPr>
        </p:nvSpPr>
        <p:spPr/>
        <p:txBody>
          <a:bodyPr>
            <a:noAutofit/>
          </a:bodyPr>
          <a:lstStyle/>
          <a:p>
            <a:pPr algn="l"/>
            <a:r>
              <a:rPr lang="en-GB" sz="3600" b="1" dirty="0"/>
              <a:t>Theme 2: </a:t>
            </a:r>
            <a:r>
              <a:rPr lang="en-GB" sz="3600" dirty="0"/>
              <a:t>Chris &amp; </a:t>
            </a:r>
            <a:r>
              <a:rPr lang="en-GB" sz="3600" b="1" dirty="0"/>
              <a:t> </a:t>
            </a:r>
            <a:r>
              <a:rPr lang="en-GB" sz="3600" dirty="0"/>
              <a:t>Mirrored criticism/social media.</a:t>
            </a:r>
          </a:p>
        </p:txBody>
      </p:sp>
      <p:sp>
        <p:nvSpPr>
          <p:cNvPr id="3" name="Content Placeholder 2">
            <a:extLst>
              <a:ext uri="{FF2B5EF4-FFF2-40B4-BE49-F238E27FC236}">
                <a16:creationId xmlns:a16="http://schemas.microsoft.com/office/drawing/2014/main" id="{EBE73A33-4382-5489-F2AD-078276C07327}"/>
              </a:ext>
            </a:extLst>
          </p:cNvPr>
          <p:cNvSpPr>
            <a:spLocks noGrp="1"/>
          </p:cNvSpPr>
          <p:nvPr>
            <p:ph idx="1"/>
          </p:nvPr>
        </p:nvSpPr>
        <p:spPr/>
        <p:txBody>
          <a:bodyPr>
            <a:normAutofit/>
          </a:bodyPr>
          <a:lstStyle/>
          <a:p>
            <a:pPr marL="0" indent="0">
              <a:buNone/>
            </a:pPr>
            <a:endParaRPr lang="en-GB" dirty="0"/>
          </a:p>
          <a:p>
            <a:pPr marL="0" indent="0">
              <a:buNone/>
            </a:pPr>
            <a:r>
              <a:rPr lang="en-US" sz="3000" i="1" dirty="0"/>
              <a:t>“Oh, they were so insulting. At first they were saying ‘it's your fault he died just because you wasn't (sic.) a good husband’ ... I’m very thick skinned. Like you'd expect someone to get really upset about it, I didn’t. It just made me even more determined to kind of prove them wrong.”</a:t>
            </a:r>
            <a:r>
              <a:rPr lang="en-GB" sz="3000" dirty="0"/>
              <a:t>  ( Chris)</a:t>
            </a:r>
          </a:p>
          <a:p>
            <a:pPr marL="0" indent="0">
              <a:buNone/>
            </a:pPr>
            <a:endParaRPr lang="en-GB" dirty="0"/>
          </a:p>
        </p:txBody>
      </p:sp>
    </p:spTree>
    <p:extLst>
      <p:ext uri="{BB962C8B-B14F-4D97-AF65-F5344CB8AC3E}">
        <p14:creationId xmlns:p14="http://schemas.microsoft.com/office/powerpoint/2010/main" val="17856778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47E4D-06E0-A064-5750-FD5D41C535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0FC974-B9DA-1F03-D9B4-8B81AC2143B3}"/>
              </a:ext>
            </a:extLst>
          </p:cNvPr>
          <p:cNvSpPr>
            <a:spLocks noGrp="1"/>
          </p:cNvSpPr>
          <p:nvPr>
            <p:ph type="title"/>
          </p:nvPr>
        </p:nvSpPr>
        <p:spPr/>
        <p:txBody>
          <a:bodyPr>
            <a:normAutofit/>
          </a:bodyPr>
          <a:lstStyle/>
          <a:p>
            <a:r>
              <a:rPr b="1" dirty="0"/>
              <a:t>Theme 2: Media </a:t>
            </a:r>
            <a:r>
              <a:rPr lang="en-GB" b="1" dirty="0"/>
              <a:t>Engagement.</a:t>
            </a:r>
            <a:endParaRPr b="1" dirty="0"/>
          </a:p>
        </p:txBody>
      </p:sp>
      <p:sp>
        <p:nvSpPr>
          <p:cNvPr id="3" name="Content Placeholder 2">
            <a:extLst>
              <a:ext uri="{FF2B5EF4-FFF2-40B4-BE49-F238E27FC236}">
                <a16:creationId xmlns:a16="http://schemas.microsoft.com/office/drawing/2014/main" id="{DD264E1E-0EBB-FCF1-6F1A-8FB6BC3EE5AD}"/>
              </a:ext>
            </a:extLst>
          </p:cNvPr>
          <p:cNvSpPr>
            <a:spLocks noGrp="1"/>
          </p:cNvSpPr>
          <p:nvPr>
            <p:ph idx="1"/>
          </p:nvPr>
        </p:nvSpPr>
        <p:spPr>
          <a:xfrm>
            <a:off x="347472" y="1538690"/>
            <a:ext cx="8229600" cy="4398814"/>
          </a:xfrm>
        </p:spPr>
        <p:txBody>
          <a:bodyPr>
            <a:normAutofit/>
          </a:bodyPr>
          <a:lstStyle/>
          <a:p>
            <a:pPr marL="0" indent="0">
              <a:buNone/>
            </a:pPr>
            <a:endParaRPr lang="en-GB" sz="9600" b="1" dirty="0"/>
          </a:p>
          <a:p>
            <a:endParaRPr dirty="0"/>
          </a:p>
        </p:txBody>
      </p:sp>
      <p:sp>
        <p:nvSpPr>
          <p:cNvPr id="7" name="TextBox 6">
            <a:extLst>
              <a:ext uri="{FF2B5EF4-FFF2-40B4-BE49-F238E27FC236}">
                <a16:creationId xmlns:a16="http://schemas.microsoft.com/office/drawing/2014/main" id="{7A593367-3C63-0B46-5FA4-FC47BF9AE252}"/>
              </a:ext>
            </a:extLst>
          </p:cNvPr>
          <p:cNvSpPr txBox="1"/>
          <p:nvPr/>
        </p:nvSpPr>
        <p:spPr>
          <a:xfrm>
            <a:off x="566928" y="1294845"/>
            <a:ext cx="8229600" cy="6340197"/>
          </a:xfrm>
          <a:prstGeom prst="rect">
            <a:avLst/>
          </a:prstGeom>
          <a:noFill/>
        </p:spPr>
        <p:txBody>
          <a:bodyPr wrap="square">
            <a:spAutoFit/>
          </a:bodyPr>
          <a:lstStyle/>
          <a:p>
            <a:r>
              <a:rPr lang="en-GB" sz="2000" dirty="0"/>
              <a:t>• Personal impacts of media‑based advocacy after gambling‑related suicide remains largely undocumented (Farrar &amp; Shepherd, 2025).</a:t>
            </a:r>
          </a:p>
          <a:p>
            <a:endParaRPr lang="en-GB" sz="2000" dirty="0"/>
          </a:p>
          <a:p>
            <a:r>
              <a:rPr lang="en-GB" sz="2000" dirty="0"/>
              <a:t>• Media engagement can be vital for campaigns but carried emotional and ethical risks.</a:t>
            </a:r>
          </a:p>
          <a:p>
            <a:endParaRPr lang="en-GB" sz="2000" dirty="0"/>
          </a:p>
          <a:p>
            <a:r>
              <a:rPr lang="en-GB" sz="2000" dirty="0"/>
              <a:t>• Public discussion of suicide loss is risky; media may distort aims or prioritise emotional narratives (Morris et al., 2021).</a:t>
            </a:r>
          </a:p>
          <a:p>
            <a:endParaRPr lang="en-GB" sz="2000" dirty="0"/>
          </a:p>
          <a:p>
            <a:r>
              <a:rPr lang="en-GB" sz="2000" dirty="0"/>
              <a:t>• Going public often brings painful pushback, including online trolling and challenges to the suicide’s causes (Morris et al., 2021).</a:t>
            </a:r>
          </a:p>
          <a:p>
            <a:endParaRPr lang="en-GB" sz="2000" dirty="0"/>
          </a:p>
          <a:p>
            <a:r>
              <a:rPr lang="en-GB" sz="2000" dirty="0"/>
              <a:t>• Stepping back from media can limit campaign progress and restrict benefits of openly acknowledging suicide (Doka, 1999).</a:t>
            </a:r>
          </a:p>
          <a:p>
            <a:endParaRPr lang="en-GB" sz="2000" dirty="0"/>
          </a:p>
          <a:p>
            <a:r>
              <a:rPr lang="en-GB" sz="2000" dirty="0"/>
              <a:t>• Despite difficulties, these challenges sometimes strengthen motivation for activism and meaning‑making (Farrar &amp; Shepherd, 2025).</a:t>
            </a:r>
          </a:p>
          <a:p>
            <a:endParaRPr lang="en-GB" sz="2200" dirty="0"/>
          </a:p>
          <a:p>
            <a:endParaRPr lang="en-GB" sz="2200" dirty="0"/>
          </a:p>
          <a:p>
            <a:endParaRPr lang="en-GB" sz="2200" dirty="0"/>
          </a:p>
        </p:txBody>
      </p:sp>
    </p:spTree>
    <p:extLst>
      <p:ext uri="{BB962C8B-B14F-4D97-AF65-F5344CB8AC3E}">
        <p14:creationId xmlns:p14="http://schemas.microsoft.com/office/powerpoint/2010/main" val="1346372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2" end="2"/>
                                            </p:txEl>
                                          </p:spTgt>
                                        </p:tgtEl>
                                        <p:attrNameLst>
                                          <p:attrName>style.visibility</p:attrName>
                                        </p:attrNameLst>
                                      </p:cBhvr>
                                      <p:to>
                                        <p:strVal val="visible"/>
                                      </p:to>
                                    </p:set>
                                    <p:animEffect transition="in" filter="fade">
                                      <p:cBhvr>
                                        <p:cTn id="10" dur="500"/>
                                        <p:tgtEl>
                                          <p:spTgt spid="7">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7">
                                            <p:txEl>
                                              <p:pRg st="4" end="4"/>
                                            </p:txEl>
                                          </p:spTgt>
                                        </p:tgtEl>
                                        <p:attrNameLst>
                                          <p:attrName>style.visibility</p:attrName>
                                        </p:attrNameLst>
                                      </p:cBhvr>
                                      <p:to>
                                        <p:strVal val="visible"/>
                                      </p:to>
                                    </p:set>
                                    <p:animEffect transition="in" filter="fade">
                                      <p:cBhvr>
                                        <p:cTn id="13" dur="500"/>
                                        <p:tgtEl>
                                          <p:spTgt spid="7">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7">
                                            <p:txEl>
                                              <p:pRg st="6" end="6"/>
                                            </p:txEl>
                                          </p:spTgt>
                                        </p:tgtEl>
                                        <p:attrNameLst>
                                          <p:attrName>style.visibility</p:attrName>
                                        </p:attrNameLst>
                                      </p:cBhvr>
                                      <p:to>
                                        <p:strVal val="visible"/>
                                      </p:to>
                                    </p:set>
                                    <p:animEffect transition="in" filter="fade">
                                      <p:cBhvr>
                                        <p:cTn id="18" dur="500"/>
                                        <p:tgtEl>
                                          <p:spTgt spid="7">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7">
                                            <p:txEl>
                                              <p:pRg st="8" end="8"/>
                                            </p:txEl>
                                          </p:spTgt>
                                        </p:tgtEl>
                                        <p:attrNameLst>
                                          <p:attrName>style.visibility</p:attrName>
                                        </p:attrNameLst>
                                      </p:cBhvr>
                                      <p:to>
                                        <p:strVal val="visible"/>
                                      </p:to>
                                    </p:set>
                                    <p:animEffect transition="in" filter="fade">
                                      <p:cBhvr>
                                        <p:cTn id="21" dur="500"/>
                                        <p:tgtEl>
                                          <p:spTgt spid="7">
                                            <p:txEl>
                                              <p:pRg st="8" end="8"/>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7">
                                            <p:txEl>
                                              <p:pRg st="10" end="10"/>
                                            </p:txEl>
                                          </p:spTgt>
                                        </p:tgtEl>
                                        <p:attrNameLst>
                                          <p:attrName>style.visibility</p:attrName>
                                        </p:attrNameLst>
                                      </p:cBhvr>
                                      <p:to>
                                        <p:strVal val="visible"/>
                                      </p:to>
                                    </p:set>
                                    <p:animEffect transition="in" filter="fade">
                                      <p:cBhvr>
                                        <p:cTn id="24" dur="500"/>
                                        <p:tgtEl>
                                          <p:spTgt spid="7">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t>Theme 3: Emotional Impacts of Campaigning</a:t>
            </a:r>
          </a:p>
        </p:txBody>
      </p:sp>
      <p:sp>
        <p:nvSpPr>
          <p:cNvPr id="3" name="Content Placeholder 2"/>
          <p:cNvSpPr>
            <a:spLocks noGrp="1"/>
          </p:cNvSpPr>
          <p:nvPr>
            <p:ph idx="1"/>
          </p:nvPr>
        </p:nvSpPr>
        <p:spPr>
          <a:xfrm>
            <a:off x="457200" y="2221992"/>
            <a:ext cx="8229600" cy="1929581"/>
          </a:xfrm>
        </p:spPr>
        <p:txBody>
          <a:bodyPr>
            <a:normAutofit/>
          </a:bodyPr>
          <a:lstStyle/>
          <a:p>
            <a:pPr marL="0" indent="0">
              <a:buNone/>
            </a:pPr>
            <a:r>
              <a:rPr dirty="0"/>
              <a:t>•</a:t>
            </a:r>
            <a:r>
              <a:rPr lang="en-GB" dirty="0"/>
              <a:t>Making sense of the loss.</a:t>
            </a:r>
          </a:p>
          <a:p>
            <a:pPr marL="0" indent="0">
              <a:buNone/>
            </a:pPr>
            <a:r>
              <a:rPr lang="en-GB" dirty="0"/>
              <a:t>•</a:t>
            </a:r>
            <a:r>
              <a:rPr dirty="0"/>
              <a:t>Purpose and meaning</a:t>
            </a:r>
            <a:endParaRPr lang="en-GB" dirty="0"/>
          </a:p>
          <a:p>
            <a:pPr marL="0" indent="0">
              <a:buNone/>
            </a:pPr>
            <a:r>
              <a:rPr dirty="0"/>
              <a:t>• Emotional exhaustion and re-</a:t>
            </a:r>
            <a:r>
              <a:rPr dirty="0" err="1"/>
              <a:t>traumatisation</a:t>
            </a:r>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0DA69-F38F-A361-15D5-027609EBE539}"/>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50E0D147-F904-F520-63B2-83EFCF612CDF}"/>
              </a:ext>
            </a:extLst>
          </p:cNvPr>
          <p:cNvSpPr txBox="1"/>
          <p:nvPr/>
        </p:nvSpPr>
        <p:spPr>
          <a:xfrm>
            <a:off x="0" y="292998"/>
            <a:ext cx="4840224" cy="584775"/>
          </a:xfrm>
          <a:prstGeom prst="rect">
            <a:avLst/>
          </a:prstGeom>
          <a:noFill/>
        </p:spPr>
        <p:txBody>
          <a:bodyPr wrap="square">
            <a:spAutoFit/>
          </a:bodyPr>
          <a:lstStyle/>
          <a:p>
            <a:pPr marL="0" indent="0">
              <a:buNone/>
            </a:pPr>
            <a:r>
              <a:rPr lang="en-GB" sz="3200" b="1" dirty="0"/>
              <a:t>Making sense of the loss:</a:t>
            </a:r>
            <a:endParaRPr lang="en-GB" dirty="0"/>
          </a:p>
        </p:txBody>
      </p:sp>
      <p:sp>
        <p:nvSpPr>
          <p:cNvPr id="3" name="TextBox 2">
            <a:extLst>
              <a:ext uri="{FF2B5EF4-FFF2-40B4-BE49-F238E27FC236}">
                <a16:creationId xmlns:a16="http://schemas.microsoft.com/office/drawing/2014/main" id="{AF7C5A07-DFC3-E10F-5205-035462C836C8}"/>
              </a:ext>
            </a:extLst>
          </p:cNvPr>
          <p:cNvSpPr txBox="1"/>
          <p:nvPr/>
        </p:nvSpPr>
        <p:spPr>
          <a:xfrm>
            <a:off x="0" y="910249"/>
            <a:ext cx="9144000" cy="5816977"/>
          </a:xfrm>
          <a:prstGeom prst="rect">
            <a:avLst/>
          </a:prstGeom>
          <a:noFill/>
        </p:spPr>
        <p:txBody>
          <a:bodyPr wrap="square">
            <a:spAutoFit/>
          </a:bodyPr>
          <a:lstStyle/>
          <a:p>
            <a:pPr fontAlgn="base"/>
            <a:endParaRPr lang="en-US" sz="2400" i="1" dirty="0"/>
          </a:p>
          <a:p>
            <a:pPr fontAlgn="base"/>
            <a:r>
              <a:rPr lang="en-US" sz="2400" i="1" dirty="0"/>
              <a:t>“I think just looking at things and talking to other people ... hearing the similar type of things and talking to ex addicts. And I remember the thing my brother said to me ‘there are things that I did when I was gambling, that nobody will ever know, I’m too ashamed to tell anybody’ ...  And you </a:t>
            </a:r>
            <a:r>
              <a:rPr lang="en-US" sz="2400" i="1" dirty="0" err="1"/>
              <a:t>realise</a:t>
            </a:r>
            <a:r>
              <a:rPr lang="en-US" sz="2400" i="1" dirty="0"/>
              <a:t> then that it wasn’t you that didn’t see it, it was that they did so well at hiding it.”</a:t>
            </a:r>
            <a:r>
              <a:rPr lang="en-GB" sz="2400" dirty="0"/>
              <a:t>  </a:t>
            </a:r>
            <a:r>
              <a:rPr lang="en-GB" sz="2400" i="1" dirty="0"/>
              <a:t>(Greg)</a:t>
            </a:r>
            <a:r>
              <a:rPr lang="en-US" i="1" dirty="0"/>
              <a:t> </a:t>
            </a:r>
          </a:p>
          <a:p>
            <a:pPr fontAlgn="base"/>
            <a:endParaRPr lang="en-US" i="1" dirty="0"/>
          </a:p>
          <a:p>
            <a:pPr fontAlgn="base"/>
            <a:r>
              <a:rPr lang="en-US" sz="2400" b="1" dirty="0"/>
              <a:t>BUT…</a:t>
            </a:r>
          </a:p>
          <a:p>
            <a:pPr fontAlgn="base"/>
            <a:endParaRPr lang="en-US" i="1" dirty="0"/>
          </a:p>
          <a:p>
            <a:pPr fontAlgn="base"/>
            <a:r>
              <a:rPr lang="en-US" sz="2400" i="1" dirty="0"/>
              <a:t>“The House of Lords was very informal, just the families and Lords sat at the table. Only afterwards did I </a:t>
            </a:r>
            <a:r>
              <a:rPr lang="en-US" sz="2400" i="1" dirty="0" err="1"/>
              <a:t>realise</a:t>
            </a:r>
            <a:r>
              <a:rPr lang="en-US" sz="2400" i="1" dirty="0"/>
              <a:t> that not all these people are actually supporting gambling reform, some of these people are supporting gambling … that took me slightly aback. They were polite and courteous but you could see they had a different agenda.”</a:t>
            </a:r>
            <a:r>
              <a:rPr lang="en-GB" sz="2400" i="1" dirty="0"/>
              <a:t>  (Bill)</a:t>
            </a:r>
            <a:endParaRPr lang="en-GB" sz="2400" dirty="0"/>
          </a:p>
          <a:p>
            <a:pPr fontAlgn="base"/>
            <a:endParaRPr lang="en-GB" sz="2400" dirty="0"/>
          </a:p>
        </p:txBody>
      </p:sp>
    </p:spTree>
    <p:extLst>
      <p:ext uri="{BB962C8B-B14F-4D97-AF65-F5344CB8AC3E}">
        <p14:creationId xmlns:p14="http://schemas.microsoft.com/office/powerpoint/2010/main" val="3763578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fade">
                                      <p:cBhvr>
                                        <p:cTn id="15"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6E82D-AAD6-AB8B-1499-04BE0371E7B7}"/>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E61B1642-B841-2869-ACF7-7599515B1C16}"/>
              </a:ext>
            </a:extLst>
          </p:cNvPr>
          <p:cNvSpPr txBox="1"/>
          <p:nvPr/>
        </p:nvSpPr>
        <p:spPr>
          <a:xfrm>
            <a:off x="97536" y="292998"/>
            <a:ext cx="4742688" cy="584775"/>
          </a:xfrm>
          <a:prstGeom prst="rect">
            <a:avLst/>
          </a:prstGeom>
          <a:noFill/>
        </p:spPr>
        <p:txBody>
          <a:bodyPr wrap="square">
            <a:spAutoFit/>
          </a:bodyPr>
          <a:lstStyle/>
          <a:p>
            <a:pPr marL="0" indent="0">
              <a:buNone/>
            </a:pPr>
            <a:r>
              <a:rPr lang="en-GB" sz="3200" b="1" dirty="0"/>
              <a:t>Making sense of the loss:</a:t>
            </a:r>
            <a:endParaRPr lang="en-GB" dirty="0"/>
          </a:p>
        </p:txBody>
      </p:sp>
      <p:sp>
        <p:nvSpPr>
          <p:cNvPr id="10" name="TextBox 9">
            <a:extLst>
              <a:ext uri="{FF2B5EF4-FFF2-40B4-BE49-F238E27FC236}">
                <a16:creationId xmlns:a16="http://schemas.microsoft.com/office/drawing/2014/main" id="{AE991553-A62F-87B2-D1AA-3A498572F507}"/>
              </a:ext>
            </a:extLst>
          </p:cNvPr>
          <p:cNvSpPr txBox="1"/>
          <p:nvPr/>
        </p:nvSpPr>
        <p:spPr>
          <a:xfrm>
            <a:off x="268224" y="1024777"/>
            <a:ext cx="8583168" cy="4893647"/>
          </a:xfrm>
          <a:prstGeom prst="rect">
            <a:avLst/>
          </a:prstGeom>
          <a:noFill/>
        </p:spPr>
        <p:txBody>
          <a:bodyPr wrap="square">
            <a:spAutoFit/>
          </a:bodyPr>
          <a:lstStyle/>
          <a:p>
            <a:endParaRPr lang="en-GB" sz="2400" dirty="0"/>
          </a:p>
          <a:p>
            <a:r>
              <a:rPr lang="en-GB" sz="2400" dirty="0"/>
              <a:t>• Sense‑making after suicide involves striving to understand the reasons and reconstruct the route that led to the death </a:t>
            </a:r>
            <a:r>
              <a:rPr lang="en-GB" sz="2400" i="1" dirty="0"/>
              <a:t>(</a:t>
            </a:r>
            <a:r>
              <a:rPr lang="en-GB" sz="2400" i="1" dirty="0" err="1"/>
              <a:t>Dransart</a:t>
            </a:r>
            <a:r>
              <a:rPr lang="en-GB" sz="2400" i="1" dirty="0"/>
              <a:t>, 2013).</a:t>
            </a:r>
          </a:p>
          <a:p>
            <a:endParaRPr lang="en-GB" sz="2400" dirty="0"/>
          </a:p>
          <a:p>
            <a:r>
              <a:rPr lang="en-GB" sz="2400" dirty="0"/>
              <a:t>• Making sense of the loss is pivotal within the grieving process </a:t>
            </a:r>
            <a:r>
              <a:rPr lang="en-GB" sz="2400" i="1" dirty="0"/>
              <a:t>(Hunt et al., 2019; Neimeyer, 2009).</a:t>
            </a:r>
          </a:p>
          <a:p>
            <a:endParaRPr lang="en-GB" sz="2400" dirty="0"/>
          </a:p>
          <a:p>
            <a:r>
              <a:rPr lang="en-GB" sz="2400" dirty="0"/>
              <a:t>• This effort often brings forward many questions about why the suicide occurred </a:t>
            </a:r>
            <a:r>
              <a:rPr lang="en-GB" sz="2400" i="1" dirty="0"/>
              <a:t>(Ross et al., 2018).</a:t>
            </a:r>
          </a:p>
          <a:p>
            <a:endParaRPr lang="en-GB" sz="2400" dirty="0"/>
          </a:p>
          <a:p>
            <a:r>
              <a:rPr lang="en-GB" sz="2400" dirty="0"/>
              <a:t>• An earlier ability to make sense of the loss can help ease some of the emotional burden </a:t>
            </a:r>
            <a:r>
              <a:rPr lang="en-GB" sz="2400" i="1" dirty="0"/>
              <a:t>(Davis et al., 1998).</a:t>
            </a:r>
          </a:p>
        </p:txBody>
      </p:sp>
    </p:spTree>
    <p:extLst>
      <p:ext uri="{BB962C8B-B14F-4D97-AF65-F5344CB8AC3E}">
        <p14:creationId xmlns:p14="http://schemas.microsoft.com/office/powerpoint/2010/main" val="21738720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9D02F-BE6E-667F-3B5A-22818C7CD93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50446184-4047-4AF8-AB02-6C4185CE44DF}"/>
              </a:ext>
            </a:extLst>
          </p:cNvPr>
          <p:cNvSpPr>
            <a:spLocks noGrp="1"/>
          </p:cNvSpPr>
          <p:nvPr>
            <p:ph type="title"/>
          </p:nvPr>
        </p:nvSpPr>
        <p:spPr>
          <a:xfrm>
            <a:off x="146304" y="274638"/>
            <a:ext cx="8540496" cy="1143000"/>
          </a:xfrm>
        </p:spPr>
        <p:txBody>
          <a:bodyPr>
            <a:normAutofit fontScale="90000"/>
          </a:bodyPr>
          <a:lstStyle/>
          <a:p>
            <a:pPr algn="l"/>
            <a:r>
              <a:rPr lang="en-GB" sz="4000" b="1" dirty="0"/>
              <a:t>Creating Purpose and meaning</a:t>
            </a:r>
            <a:br>
              <a:rPr lang="en-GB" dirty="0"/>
            </a:br>
            <a:endParaRPr lang="en-GB" dirty="0"/>
          </a:p>
        </p:txBody>
      </p:sp>
      <p:sp>
        <p:nvSpPr>
          <p:cNvPr id="8" name="Content Placeholder 7">
            <a:extLst>
              <a:ext uri="{FF2B5EF4-FFF2-40B4-BE49-F238E27FC236}">
                <a16:creationId xmlns:a16="http://schemas.microsoft.com/office/drawing/2014/main" id="{7C8E3464-1728-748E-75DE-119CB62E26AD}"/>
              </a:ext>
            </a:extLst>
          </p:cNvPr>
          <p:cNvSpPr>
            <a:spLocks noGrp="1"/>
          </p:cNvSpPr>
          <p:nvPr>
            <p:ph idx="1"/>
          </p:nvPr>
        </p:nvSpPr>
        <p:spPr>
          <a:xfrm>
            <a:off x="457200" y="1166018"/>
            <a:ext cx="8229600" cy="4525963"/>
          </a:xfrm>
        </p:spPr>
        <p:txBody>
          <a:bodyPr>
            <a:normAutofit fontScale="92500" lnSpcReduction="20000"/>
          </a:bodyPr>
          <a:lstStyle/>
          <a:p>
            <a:pPr marL="0" indent="0">
              <a:buNone/>
            </a:pPr>
            <a:endParaRPr lang="en-US" sz="2400" i="1" dirty="0"/>
          </a:p>
          <a:p>
            <a:pPr marL="0" indent="0">
              <a:buNone/>
            </a:pPr>
            <a:r>
              <a:rPr lang="en-GB" sz="2600" i="1" dirty="0"/>
              <a:t>“Brilliant. Fantastic ... I’m not being big headed or anything, but I think that because of something I’ve said, some people have stepped back [from suicide] because of what they’ve heard.”  (Greg) </a:t>
            </a:r>
          </a:p>
          <a:p>
            <a:pPr marL="0" indent="0">
              <a:buNone/>
            </a:pPr>
            <a:endParaRPr lang="en-GB" sz="2600" i="1" dirty="0"/>
          </a:p>
          <a:p>
            <a:pPr marL="0" indent="0">
              <a:buNone/>
            </a:pPr>
            <a:endParaRPr lang="en-GB" sz="2600" i="1" dirty="0"/>
          </a:p>
          <a:p>
            <a:pPr marL="0" indent="0">
              <a:buNone/>
            </a:pPr>
            <a:r>
              <a:rPr lang="en-GB" sz="2600" i="1" dirty="0"/>
              <a:t>“… if you've seen me on zooms or teams or most meetings, I would talk about Karl at a superficial level and just give the highlights of, ‘he gambled for six years, he tried treatment in various places, and it wasn't enough.’  I will generally choke up to some extent and just take a second, and say ‘just give me a minute, I'll be OK’...”  (Bill)</a:t>
            </a:r>
          </a:p>
          <a:p>
            <a:pPr marL="0" indent="0">
              <a:buNone/>
            </a:pPr>
            <a:endParaRPr lang="en-GB" sz="2400" i="1" dirty="0"/>
          </a:p>
          <a:p>
            <a:pPr marL="0" indent="0">
              <a:buNone/>
            </a:pPr>
            <a:endParaRPr lang="en-GB" sz="2400" dirty="0"/>
          </a:p>
        </p:txBody>
      </p:sp>
    </p:spTree>
    <p:extLst>
      <p:ext uri="{BB962C8B-B14F-4D97-AF65-F5344CB8AC3E}">
        <p14:creationId xmlns:p14="http://schemas.microsoft.com/office/powerpoint/2010/main" val="46137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4" end="4"/>
                                            </p:txEl>
                                          </p:spTgt>
                                        </p:tgtEl>
                                        <p:attrNameLst>
                                          <p:attrName>style.visibility</p:attrName>
                                        </p:attrNameLst>
                                      </p:cBhvr>
                                      <p:to>
                                        <p:strVal val="visible"/>
                                      </p:to>
                                    </p:set>
                                    <p:animEffect transition="in" filter="fade">
                                      <p:cBhvr>
                                        <p:cTn id="12" dur="500"/>
                                        <p:tgtEl>
                                          <p:spTgt spid="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000" b="1" dirty="0"/>
              <a:t>Support and Resources</a:t>
            </a:r>
          </a:p>
        </p:txBody>
      </p:sp>
      <p:sp>
        <p:nvSpPr>
          <p:cNvPr id="3" name="Content Placeholder 2"/>
          <p:cNvSpPr>
            <a:spLocks noGrp="1"/>
          </p:cNvSpPr>
          <p:nvPr>
            <p:ph idx="1"/>
          </p:nvPr>
        </p:nvSpPr>
        <p:spPr/>
        <p:txBody>
          <a:bodyPr/>
          <a:lstStyle/>
          <a:p>
            <a:pPr marL="0" indent="0" algn="ctr">
              <a:buNone/>
            </a:pPr>
            <a:r>
              <a:rPr b="1" dirty="0"/>
              <a:t>If today's content is difficult, support is available:</a:t>
            </a:r>
          </a:p>
          <a:p>
            <a:r>
              <a:rPr lang="en-GB" sz="2400" dirty="0"/>
              <a:t>Gambling with Lives:  </a:t>
            </a:r>
            <a:r>
              <a:rPr lang="en-GB" sz="2400" dirty="0">
                <a:hlinkClick r:id="rId3"/>
              </a:rPr>
              <a:t>Help - gamblingwithlives.org</a:t>
            </a:r>
            <a:endParaRPr lang="en-GB" sz="2400" dirty="0"/>
          </a:p>
          <a:p>
            <a:r>
              <a:rPr lang="en-GB" sz="2400" dirty="0"/>
              <a:t>GamFam:     </a:t>
            </a:r>
            <a:r>
              <a:rPr lang="en-GB" sz="2400" dirty="0">
                <a:hlinkClick r:id="rId4"/>
              </a:rPr>
              <a:t>https://gamfam.org.uk/</a:t>
            </a:r>
            <a:r>
              <a:rPr lang="en-GB" sz="2400" dirty="0"/>
              <a:t>  </a:t>
            </a:r>
          </a:p>
          <a:p>
            <a:r>
              <a:rPr lang="en-GB" sz="2400" dirty="0"/>
              <a:t>UK NHS  Gambling services:   https://www.nhs.uk/live-well/addiction-support/gambling-addiction/ </a:t>
            </a:r>
          </a:p>
          <a:p>
            <a:r>
              <a:rPr lang="en-GB" sz="2400" dirty="0"/>
              <a:t>G</a:t>
            </a:r>
            <a:r>
              <a:rPr sz="2400" dirty="0" err="1"/>
              <a:t>amCare</a:t>
            </a:r>
            <a:r>
              <a:rPr sz="2400" dirty="0"/>
              <a:t> (U</a:t>
            </a:r>
            <a:r>
              <a:rPr lang="en-GB" sz="2400" dirty="0"/>
              <a:t>K Gambling Support): 0808 8020 133 | gamcare.org.uk</a:t>
            </a:r>
            <a:endParaRPr sz="2400" dirty="0"/>
          </a:p>
          <a:p>
            <a:r>
              <a:rPr sz="2400" dirty="0"/>
              <a:t>Cruse Bereavement Support: cruse.org.uk</a:t>
            </a:r>
            <a:endParaRPr lang="en-GB" sz="2400" dirty="0"/>
          </a:p>
          <a:p>
            <a:r>
              <a:rPr lang="en-GB" sz="2400" dirty="0"/>
              <a:t>Samaritans (24/7): 116 123 | samaritans.org</a:t>
            </a:r>
          </a:p>
          <a:p>
            <a:endParaRPr lang="en-GB" sz="2000" dirty="0"/>
          </a:p>
          <a:p>
            <a:endParaRPr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55007-5E6F-9D5F-EDCB-7C6F3EA929BF}"/>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097F2C48-022A-71E9-2E06-15659BC83D41}"/>
              </a:ext>
            </a:extLst>
          </p:cNvPr>
          <p:cNvSpPr>
            <a:spLocks noGrp="1"/>
          </p:cNvSpPr>
          <p:nvPr>
            <p:ph type="title"/>
          </p:nvPr>
        </p:nvSpPr>
        <p:spPr/>
        <p:txBody>
          <a:bodyPr>
            <a:normAutofit fontScale="90000"/>
          </a:bodyPr>
          <a:lstStyle/>
          <a:p>
            <a:pPr algn="l"/>
            <a:r>
              <a:rPr lang="en-GB" sz="3600" b="1" dirty="0"/>
              <a:t>Creating Purpose and meaning</a:t>
            </a:r>
            <a:br>
              <a:rPr lang="en-GB" dirty="0"/>
            </a:br>
            <a:endParaRPr lang="en-GB" dirty="0"/>
          </a:p>
        </p:txBody>
      </p:sp>
      <p:sp>
        <p:nvSpPr>
          <p:cNvPr id="8" name="Content Placeholder 7">
            <a:extLst>
              <a:ext uri="{FF2B5EF4-FFF2-40B4-BE49-F238E27FC236}">
                <a16:creationId xmlns:a16="http://schemas.microsoft.com/office/drawing/2014/main" id="{949D1769-8106-06A7-A4F1-8A88D3F00B75}"/>
              </a:ext>
            </a:extLst>
          </p:cNvPr>
          <p:cNvSpPr>
            <a:spLocks noGrp="1"/>
          </p:cNvSpPr>
          <p:nvPr>
            <p:ph idx="1"/>
          </p:nvPr>
        </p:nvSpPr>
        <p:spPr/>
        <p:txBody>
          <a:bodyPr>
            <a:normAutofit/>
          </a:bodyPr>
          <a:lstStyle/>
          <a:p>
            <a:r>
              <a:rPr lang="en-GB" sz="2400" dirty="0"/>
              <a:t>Making meaning after the loss is a central aspect of post‑suicide grief </a:t>
            </a:r>
            <a:r>
              <a:rPr lang="en-GB" sz="2400" i="1" dirty="0"/>
              <a:t>(Neimeyer, 2009).</a:t>
            </a:r>
          </a:p>
          <a:p>
            <a:pPr marL="0" indent="0">
              <a:buNone/>
            </a:pPr>
            <a:endParaRPr lang="en-GB" sz="2400" dirty="0"/>
          </a:p>
          <a:p>
            <a:r>
              <a:rPr lang="en-GB" sz="2400" dirty="0"/>
              <a:t>Survivors work to integrate past relationships with present and future experiences to support personal growth </a:t>
            </a:r>
            <a:r>
              <a:rPr lang="en-GB" sz="2400" i="1" dirty="0"/>
              <a:t>(Neimeyer, 2009).</a:t>
            </a:r>
          </a:p>
          <a:p>
            <a:pPr marL="0" indent="0">
              <a:buNone/>
            </a:pPr>
            <a:endParaRPr lang="en-GB" sz="2400" dirty="0"/>
          </a:p>
          <a:p>
            <a:r>
              <a:rPr lang="en-GB" sz="2400" dirty="0"/>
              <a:t>Participants demonstrated this through their goals of postvention, public policy change, and influencing public perceptions of gambling harm.</a:t>
            </a:r>
          </a:p>
        </p:txBody>
      </p:sp>
    </p:spTree>
    <p:extLst>
      <p:ext uri="{BB962C8B-B14F-4D97-AF65-F5344CB8AC3E}">
        <p14:creationId xmlns:p14="http://schemas.microsoft.com/office/powerpoint/2010/main" val="20466087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930EB-BF87-43EF-49D9-D3FECEC434AB}"/>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611DB09-207D-5314-E62E-8CC8F1D4E5F9}"/>
              </a:ext>
            </a:extLst>
          </p:cNvPr>
          <p:cNvSpPr>
            <a:spLocks noGrp="1"/>
          </p:cNvSpPr>
          <p:nvPr>
            <p:ph type="title"/>
          </p:nvPr>
        </p:nvSpPr>
        <p:spPr/>
        <p:txBody>
          <a:bodyPr>
            <a:normAutofit fontScale="90000"/>
          </a:bodyPr>
          <a:lstStyle/>
          <a:p>
            <a:pPr algn="l"/>
            <a:br>
              <a:rPr lang="en-GB" sz="3600" b="1" dirty="0"/>
            </a:br>
            <a:r>
              <a:rPr lang="en-GB" sz="3600" b="1" dirty="0"/>
              <a:t>Emotional exhaustion or re-traumatisation.</a:t>
            </a:r>
            <a:br>
              <a:rPr lang="en-GB" dirty="0"/>
            </a:br>
            <a:endParaRPr lang="en-GB" dirty="0"/>
          </a:p>
        </p:txBody>
      </p:sp>
      <p:sp>
        <p:nvSpPr>
          <p:cNvPr id="8" name="Content Placeholder 7">
            <a:extLst>
              <a:ext uri="{FF2B5EF4-FFF2-40B4-BE49-F238E27FC236}">
                <a16:creationId xmlns:a16="http://schemas.microsoft.com/office/drawing/2014/main" id="{DB346D90-62A2-C59C-E4FB-9B2459149E03}"/>
              </a:ext>
            </a:extLst>
          </p:cNvPr>
          <p:cNvSpPr>
            <a:spLocks noGrp="1"/>
          </p:cNvSpPr>
          <p:nvPr>
            <p:ph idx="1"/>
          </p:nvPr>
        </p:nvSpPr>
        <p:spPr/>
        <p:txBody>
          <a:bodyPr>
            <a:normAutofit lnSpcReduction="10000"/>
          </a:bodyPr>
          <a:lstStyle/>
          <a:p>
            <a:pPr marL="0" indent="0">
              <a:buNone/>
            </a:pPr>
            <a:endParaRPr lang="en-GB" sz="2600" i="1" dirty="0"/>
          </a:p>
          <a:p>
            <a:pPr marL="0" indent="0">
              <a:buNone/>
            </a:pPr>
            <a:r>
              <a:rPr lang="en-GB" sz="2400" i="1" dirty="0"/>
              <a:t>“... everyone else was going home and telling their husbands and ringing people up. And then I went home, and I was just sat there and I was looking at a picture [of Claire] and that was it ... that hit me sideways, that went on for a long time. I didn't realise I was </a:t>
            </a:r>
            <a:r>
              <a:rPr lang="en-GB" sz="2400" i="1" dirty="0" err="1"/>
              <a:t>gonna</a:t>
            </a:r>
            <a:r>
              <a:rPr lang="en-GB" sz="2400" i="1" dirty="0"/>
              <a:t> (sic) feel like that, I had no idea.”  (Chris)</a:t>
            </a:r>
          </a:p>
          <a:p>
            <a:pPr marL="0" indent="0">
              <a:buNone/>
            </a:pPr>
            <a:endParaRPr lang="en-GB" sz="2400" i="1" dirty="0"/>
          </a:p>
          <a:p>
            <a:pPr marL="0" indent="0">
              <a:buNone/>
            </a:pPr>
            <a:r>
              <a:rPr lang="en-GB" sz="2400" i="1" dirty="0"/>
              <a:t> “Yeah, I mean, we looked into ... being able to kind of manage expectations, and how I've changed ... Because [of] what happened when I was campaigning there was a lot that I felt was overwhelming. So, it was kind of like, taking a step back from going on social media.”  (Chris)</a:t>
            </a:r>
            <a:endParaRPr lang="en-GB" sz="2400" dirty="0"/>
          </a:p>
        </p:txBody>
      </p:sp>
    </p:spTree>
    <p:extLst>
      <p:ext uri="{BB962C8B-B14F-4D97-AF65-F5344CB8AC3E}">
        <p14:creationId xmlns:p14="http://schemas.microsoft.com/office/powerpoint/2010/main" val="1282710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Effect transition="in" filter="fade">
                                      <p:cBhvr>
                                        <p:cTn id="7" dur="500"/>
                                        <p:tgtEl>
                                          <p:spTgt spid="8">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xEl>
                                              <p:pRg st="3" end="3"/>
                                            </p:txEl>
                                          </p:spTgt>
                                        </p:tgtEl>
                                        <p:attrNameLst>
                                          <p:attrName>style.visibility</p:attrName>
                                        </p:attrNameLst>
                                      </p:cBhvr>
                                      <p:to>
                                        <p:strVal val="visible"/>
                                      </p:to>
                                    </p:set>
                                    <p:animEffect transition="in" filter="fade">
                                      <p:cBhvr>
                                        <p:cTn id="1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91483-0C0C-B929-4E2A-C6DF83DD61E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BCB451E-E5F1-14C8-92D4-0DA507527110}"/>
              </a:ext>
            </a:extLst>
          </p:cNvPr>
          <p:cNvSpPr>
            <a:spLocks noGrp="1"/>
          </p:cNvSpPr>
          <p:nvPr>
            <p:ph type="title"/>
          </p:nvPr>
        </p:nvSpPr>
        <p:spPr/>
        <p:txBody>
          <a:bodyPr>
            <a:normAutofit fontScale="90000"/>
          </a:bodyPr>
          <a:lstStyle/>
          <a:p>
            <a:pPr algn="l"/>
            <a:br>
              <a:rPr lang="en-GB" sz="3600" b="1" dirty="0"/>
            </a:br>
            <a:br>
              <a:rPr lang="en-GB" sz="3600" b="1" dirty="0"/>
            </a:br>
            <a:r>
              <a:rPr lang="en-GB" sz="3600" b="1" dirty="0"/>
              <a:t>Emotional exhaustion or re-traumatisation.</a:t>
            </a:r>
            <a:br>
              <a:rPr lang="en-GB" dirty="0"/>
            </a:br>
            <a:endParaRPr lang="en-GB" dirty="0"/>
          </a:p>
        </p:txBody>
      </p:sp>
      <p:sp>
        <p:nvSpPr>
          <p:cNvPr id="8" name="Content Placeholder 7">
            <a:extLst>
              <a:ext uri="{FF2B5EF4-FFF2-40B4-BE49-F238E27FC236}">
                <a16:creationId xmlns:a16="http://schemas.microsoft.com/office/drawing/2014/main" id="{506DDE08-1216-9FB9-E873-19E6DE8C96B4}"/>
              </a:ext>
            </a:extLst>
          </p:cNvPr>
          <p:cNvSpPr>
            <a:spLocks noGrp="1"/>
          </p:cNvSpPr>
          <p:nvPr>
            <p:ph idx="1"/>
          </p:nvPr>
        </p:nvSpPr>
        <p:spPr/>
        <p:txBody>
          <a:bodyPr>
            <a:normAutofit/>
          </a:bodyPr>
          <a:lstStyle/>
          <a:p>
            <a:pPr marL="0" indent="0">
              <a:buNone/>
            </a:pPr>
            <a:r>
              <a:rPr lang="en-GB" sz="2600" dirty="0"/>
              <a:t>•Campaigning sometimes brings renewed distress, even when advocacy achieves its aim, as public engagement can reopen difficult aspects of the loss. </a:t>
            </a:r>
            <a:r>
              <a:rPr lang="en-GB" sz="2600" i="1" dirty="0"/>
              <a:t>(Farrar &amp; Shepherd, 2025).</a:t>
            </a:r>
          </a:p>
          <a:p>
            <a:pPr marL="0" indent="0">
              <a:buNone/>
            </a:pPr>
            <a:endParaRPr lang="en-GB" sz="2600" i="1" dirty="0"/>
          </a:p>
          <a:p>
            <a:pPr marL="0" indent="0">
              <a:buNone/>
            </a:pPr>
            <a:r>
              <a:rPr lang="en-GB" sz="2600" dirty="0"/>
              <a:t>•Families who share lived‑experience narratives report feeling unprepared for the emotional vulnerability that public engagement creates, highlighting a need for stronger support structures </a:t>
            </a:r>
            <a:r>
              <a:rPr lang="en-GB" sz="2600" i="1" dirty="0"/>
              <a:t>(Wayland et al., 2020).</a:t>
            </a:r>
          </a:p>
        </p:txBody>
      </p:sp>
    </p:spTree>
    <p:extLst>
      <p:ext uri="{BB962C8B-B14F-4D97-AF65-F5344CB8AC3E}">
        <p14:creationId xmlns:p14="http://schemas.microsoft.com/office/powerpoint/2010/main" val="8659744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95669-C6AE-D61B-522C-53EE310737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A9447F-4998-88FF-418D-84B661A4EA15}"/>
              </a:ext>
            </a:extLst>
          </p:cNvPr>
          <p:cNvSpPr>
            <a:spLocks noGrp="1"/>
          </p:cNvSpPr>
          <p:nvPr>
            <p:ph type="title"/>
          </p:nvPr>
        </p:nvSpPr>
        <p:spPr/>
        <p:txBody>
          <a:bodyPr>
            <a:normAutofit fontScale="90000"/>
          </a:bodyPr>
          <a:lstStyle/>
          <a:p>
            <a:pPr algn="l"/>
            <a:r>
              <a:rPr sz="3600" b="1" dirty="0"/>
              <a:t>Theme 4: </a:t>
            </a:r>
            <a:r>
              <a:rPr lang="en-GB" sz="3600" b="1" dirty="0"/>
              <a:t>Greg &amp; Chris describe their  respective relationships after the deaths.</a:t>
            </a:r>
            <a:endParaRPr sz="3600" b="1" dirty="0"/>
          </a:p>
        </p:txBody>
      </p:sp>
      <p:sp>
        <p:nvSpPr>
          <p:cNvPr id="3" name="Content Placeholder 2">
            <a:extLst>
              <a:ext uri="{FF2B5EF4-FFF2-40B4-BE49-F238E27FC236}">
                <a16:creationId xmlns:a16="http://schemas.microsoft.com/office/drawing/2014/main" id="{3D781DFB-FD4F-3BBD-574B-863AFE904552}"/>
              </a:ext>
            </a:extLst>
          </p:cNvPr>
          <p:cNvSpPr>
            <a:spLocks noGrp="1"/>
          </p:cNvSpPr>
          <p:nvPr>
            <p:ph idx="1"/>
          </p:nvPr>
        </p:nvSpPr>
        <p:spPr/>
        <p:txBody>
          <a:bodyPr>
            <a:normAutofit/>
          </a:bodyPr>
          <a:lstStyle/>
          <a:p>
            <a:pPr marL="0" indent="0">
              <a:buNone/>
            </a:pPr>
            <a:r>
              <a:rPr lang="en-GB" sz="2800" i="1" dirty="0"/>
              <a:t> </a:t>
            </a:r>
            <a:r>
              <a:rPr lang="en-GB" sz="2400" i="1" dirty="0"/>
              <a:t>“... hearing the similar type of things and talking to ex addicts …and you realise then that it wasn’t you that didn’t see it, it was that they did so well at hiding it.” (Greg) </a:t>
            </a:r>
          </a:p>
          <a:p>
            <a:pPr marL="0" indent="0">
              <a:buNone/>
            </a:pPr>
            <a:endParaRPr lang="en-GB" sz="2400" i="1" dirty="0"/>
          </a:p>
          <a:p>
            <a:pPr marL="0" indent="0">
              <a:buNone/>
            </a:pPr>
            <a:r>
              <a:rPr lang="en-GB" sz="2400" i="1" dirty="0"/>
              <a:t>“I felt like I was doing something for her and I felt like she was proud of it. So there was never a moment where I felt like she wouldn’t have agreed with what was happening ... It [campaigning] was like something that we were doing together. So I still felt very much part of Claire's life and her part of mine”.  (Chris)</a:t>
            </a:r>
          </a:p>
          <a:p>
            <a:pPr marL="0" indent="0">
              <a:buNone/>
            </a:pPr>
            <a:endParaRPr lang="en-GB" sz="2800" i="1" dirty="0"/>
          </a:p>
          <a:p>
            <a:pPr marL="0" indent="0">
              <a:buNone/>
            </a:pPr>
            <a:endParaRPr lang="en-GB" sz="2800" dirty="0"/>
          </a:p>
        </p:txBody>
      </p:sp>
    </p:spTree>
    <p:extLst>
      <p:ext uri="{BB962C8B-B14F-4D97-AF65-F5344CB8AC3E}">
        <p14:creationId xmlns:p14="http://schemas.microsoft.com/office/powerpoint/2010/main" val="2316883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168D6-4CC6-05ED-294C-4F2D800772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93BED2-291A-5AD4-716D-497BC7503F26}"/>
              </a:ext>
            </a:extLst>
          </p:cNvPr>
          <p:cNvSpPr>
            <a:spLocks noGrp="1"/>
          </p:cNvSpPr>
          <p:nvPr>
            <p:ph type="title"/>
          </p:nvPr>
        </p:nvSpPr>
        <p:spPr/>
        <p:txBody>
          <a:bodyPr>
            <a:normAutofit fontScale="90000"/>
          </a:bodyPr>
          <a:lstStyle/>
          <a:p>
            <a:pPr algn="l"/>
            <a:r>
              <a:rPr sz="3600" b="1" dirty="0"/>
              <a:t>Theme 4: </a:t>
            </a:r>
            <a:r>
              <a:rPr lang="en-GB" sz="3600" b="1" dirty="0"/>
              <a:t>Ashley describes the relationship after the death.</a:t>
            </a:r>
            <a:endParaRPr sz="3600" b="1" dirty="0"/>
          </a:p>
        </p:txBody>
      </p:sp>
      <p:sp>
        <p:nvSpPr>
          <p:cNvPr id="3" name="Content Placeholder 2">
            <a:extLst>
              <a:ext uri="{FF2B5EF4-FFF2-40B4-BE49-F238E27FC236}">
                <a16:creationId xmlns:a16="http://schemas.microsoft.com/office/drawing/2014/main" id="{A04A155B-6A57-62C4-4B5F-5D030D9125AD}"/>
              </a:ext>
            </a:extLst>
          </p:cNvPr>
          <p:cNvSpPr>
            <a:spLocks noGrp="1"/>
          </p:cNvSpPr>
          <p:nvPr>
            <p:ph idx="1"/>
          </p:nvPr>
        </p:nvSpPr>
        <p:spPr/>
        <p:txBody>
          <a:bodyPr>
            <a:normAutofit/>
          </a:bodyPr>
          <a:lstStyle/>
          <a:p>
            <a:pPr marL="0" indent="0">
              <a:buNone/>
            </a:pPr>
            <a:r>
              <a:rPr lang="en-GB" sz="2800" i="1" dirty="0"/>
              <a:t> </a:t>
            </a:r>
            <a:r>
              <a:rPr lang="en-GB" sz="2400" i="1" dirty="0"/>
              <a:t>“It's the only way I can stay alive and be sane. This is because at the root of it I know I could have done more, and I accept that. I don't want [people saying] ‘you did all you could, it was his choice,’ if he was in the right frame of mind, he wouldn't have done what he did.”  (Ashley) </a:t>
            </a:r>
          </a:p>
          <a:p>
            <a:pPr marL="0" indent="0">
              <a:buNone/>
            </a:pPr>
            <a:endParaRPr lang="en-GB" sz="2400" i="1" dirty="0"/>
          </a:p>
          <a:p>
            <a:pPr marL="0" indent="0">
              <a:buNone/>
            </a:pPr>
            <a:r>
              <a:rPr lang="en-GB" sz="2400" i="1" dirty="0"/>
              <a:t>“And I'm doing this because again, I feel like my brother is here going, ‘bro’ (sic.) if I was alive, this is what I'd be doing.’ You know, I feel him. He's like, ‘come on, let's go for it bro, let's go for it’ ....”  (Ashley)</a:t>
            </a:r>
            <a:endParaRPr lang="en-GB" sz="2800" i="1" dirty="0"/>
          </a:p>
          <a:p>
            <a:pPr marL="0" indent="0">
              <a:buNone/>
            </a:pPr>
            <a:endParaRPr lang="en-GB" sz="2800" dirty="0"/>
          </a:p>
        </p:txBody>
      </p:sp>
    </p:spTree>
    <p:extLst>
      <p:ext uri="{BB962C8B-B14F-4D97-AF65-F5344CB8AC3E}">
        <p14:creationId xmlns:p14="http://schemas.microsoft.com/office/powerpoint/2010/main" val="324137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sz="3600" b="1" dirty="0"/>
              <a:t>Theme 4: </a:t>
            </a:r>
            <a:r>
              <a:rPr lang="en-GB" sz="3600" b="1" dirty="0"/>
              <a:t>Relationship after the death.</a:t>
            </a:r>
            <a:endParaRPr sz="3600" b="1" dirty="0"/>
          </a:p>
        </p:txBody>
      </p:sp>
      <p:sp>
        <p:nvSpPr>
          <p:cNvPr id="3" name="Content Placeholder 2"/>
          <p:cNvSpPr>
            <a:spLocks noGrp="1"/>
          </p:cNvSpPr>
          <p:nvPr>
            <p:ph idx="1"/>
          </p:nvPr>
        </p:nvSpPr>
        <p:spPr/>
        <p:txBody>
          <a:bodyPr>
            <a:normAutofit fontScale="92500" lnSpcReduction="10000"/>
          </a:bodyPr>
          <a:lstStyle/>
          <a:p>
            <a:r>
              <a:rPr lang="en-GB" sz="2800" dirty="0"/>
              <a:t>The study highlighted strong ‘</a:t>
            </a:r>
            <a:r>
              <a:rPr lang="en-GB" sz="2800" b="1" dirty="0"/>
              <a:t>continuing bonds’ </a:t>
            </a:r>
            <a:r>
              <a:rPr lang="en-GB" sz="2800" dirty="0"/>
              <a:t>between survivors and their loved ones after the death.</a:t>
            </a:r>
          </a:p>
          <a:p>
            <a:r>
              <a:rPr lang="en-GB" sz="2800" dirty="0"/>
              <a:t>The Continuing bonds model describes how survivors create an evolving, ongoing post‑death relationship with the deceased (Klass et al., 1996).</a:t>
            </a:r>
          </a:p>
          <a:p>
            <a:r>
              <a:rPr lang="en-GB" sz="2800" dirty="0"/>
              <a:t>This fluid, ongoing connection contrasts with earlier linear models of grief proposed by Bowlby and Parkes (1970) and later popularised by Kübler‑Ross (1969).</a:t>
            </a:r>
          </a:p>
          <a:p>
            <a:r>
              <a:rPr lang="en-GB" sz="2800" dirty="0"/>
              <a:t>This study offers a novel contribution by showing how campaigning can act as a dynamic, internalised continuing bond with the deceased.</a:t>
            </a:r>
          </a:p>
          <a:p>
            <a:pPr marL="0" indent="0">
              <a:buNone/>
            </a:pPr>
            <a:endParaRPr lang="en-GB"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C0E084-174A-06EC-3EEF-EADA994FD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E98828-382E-9841-3E2B-AE682E740F49}"/>
              </a:ext>
            </a:extLst>
          </p:cNvPr>
          <p:cNvSpPr>
            <a:spLocks noGrp="1"/>
          </p:cNvSpPr>
          <p:nvPr>
            <p:ph type="title"/>
          </p:nvPr>
        </p:nvSpPr>
        <p:spPr/>
        <p:txBody>
          <a:bodyPr>
            <a:normAutofit/>
          </a:bodyPr>
          <a:lstStyle/>
          <a:p>
            <a:r>
              <a:rPr b="1" dirty="0"/>
              <a:t>When Continuing Bonds</a:t>
            </a:r>
            <a:r>
              <a:rPr lang="en-GB" b="1" dirty="0"/>
              <a:t> may</a:t>
            </a:r>
            <a:r>
              <a:rPr b="1" dirty="0"/>
              <a:t> Help</a:t>
            </a:r>
          </a:p>
        </p:txBody>
      </p:sp>
      <p:sp>
        <p:nvSpPr>
          <p:cNvPr id="3" name="Content Placeholder 2">
            <a:extLst>
              <a:ext uri="{FF2B5EF4-FFF2-40B4-BE49-F238E27FC236}">
                <a16:creationId xmlns:a16="http://schemas.microsoft.com/office/drawing/2014/main" id="{783872EE-AED3-88E3-2201-99FF895CF565}"/>
              </a:ext>
            </a:extLst>
          </p:cNvPr>
          <p:cNvSpPr>
            <a:spLocks noGrp="1"/>
          </p:cNvSpPr>
          <p:nvPr>
            <p:ph idx="1"/>
          </p:nvPr>
        </p:nvSpPr>
        <p:spPr/>
        <p:txBody>
          <a:bodyPr>
            <a:normAutofit/>
          </a:bodyPr>
          <a:lstStyle/>
          <a:p>
            <a:r>
              <a:rPr lang="en-GB" sz="2200" dirty="0"/>
              <a:t>Continuing bonds appear in many forms—keeping photos or possessions, marking birthdays, attending meaningful events (Lynn Gall et al., 2015), or maintaining social media profiles (Bell et al., 2015).</a:t>
            </a:r>
          </a:p>
          <a:p>
            <a:r>
              <a:rPr lang="en-GB" sz="2200" dirty="0"/>
              <a:t>Two types of bonds: externalised (vividly seeing or hearing the deceased) and internalised (sharing memories or imagining events with them) (Field &amp; </a:t>
            </a:r>
            <a:r>
              <a:rPr lang="en-GB" sz="2200" dirty="0" err="1"/>
              <a:t>Filanosky</a:t>
            </a:r>
            <a:r>
              <a:rPr lang="en-GB" sz="2200" dirty="0"/>
              <a:t>, 2009; Black et al., 2022).</a:t>
            </a:r>
          </a:p>
          <a:p>
            <a:r>
              <a:rPr lang="en-GB" sz="2200" dirty="0"/>
              <a:t>Internalised bonds in particular, are linked to post‑traumatic growth (Field &amp; </a:t>
            </a:r>
            <a:r>
              <a:rPr lang="en-GB" sz="2200" dirty="0" err="1"/>
              <a:t>Filanosky</a:t>
            </a:r>
            <a:r>
              <a:rPr lang="en-GB" sz="2200" dirty="0"/>
              <a:t>, 2009).</a:t>
            </a:r>
          </a:p>
          <a:p>
            <a:r>
              <a:rPr lang="en-GB" sz="2200" dirty="0"/>
              <a:t>Bonds are most adaptive when the relationship can evolve over time (Root &amp; Exline, 2014).</a:t>
            </a:r>
            <a:endParaRPr sz="2200" dirty="0"/>
          </a:p>
        </p:txBody>
      </p:sp>
    </p:spTree>
    <p:extLst>
      <p:ext uri="{BB962C8B-B14F-4D97-AF65-F5344CB8AC3E}">
        <p14:creationId xmlns:p14="http://schemas.microsoft.com/office/powerpoint/2010/main" val="1257392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a:t>When Continuing Bonds</a:t>
            </a:r>
            <a:r>
              <a:rPr lang="en-GB" b="1" dirty="0"/>
              <a:t> may hinder </a:t>
            </a:r>
            <a:endParaRPr b="1" dirty="0"/>
          </a:p>
        </p:txBody>
      </p:sp>
      <p:sp>
        <p:nvSpPr>
          <p:cNvPr id="5" name="TextBox 4">
            <a:extLst>
              <a:ext uri="{FF2B5EF4-FFF2-40B4-BE49-F238E27FC236}">
                <a16:creationId xmlns:a16="http://schemas.microsoft.com/office/drawing/2014/main" id="{C54621B5-4ED4-82F6-CF22-D025C3CEB6D9}"/>
              </a:ext>
            </a:extLst>
          </p:cNvPr>
          <p:cNvSpPr txBox="1"/>
          <p:nvPr/>
        </p:nvSpPr>
        <p:spPr>
          <a:xfrm>
            <a:off x="60960" y="1447344"/>
            <a:ext cx="9022080" cy="4678204"/>
          </a:xfrm>
          <a:prstGeom prst="rect">
            <a:avLst/>
          </a:prstGeom>
          <a:noFill/>
        </p:spPr>
        <p:txBody>
          <a:bodyPr wrap="square">
            <a:spAutoFit/>
          </a:bodyPr>
          <a:lstStyle/>
          <a:p>
            <a:r>
              <a:rPr lang="en-GB" sz="2000" dirty="0"/>
              <a:t>• Perceived obligation to “live for” the deceased, where survivors feel compelled to enact the life their loved one can no longer live (Adams et al., 2019).</a:t>
            </a:r>
          </a:p>
          <a:p>
            <a:endParaRPr lang="en-GB" sz="2000" dirty="0"/>
          </a:p>
          <a:p>
            <a:r>
              <a:rPr lang="en-GB" sz="2000" dirty="0"/>
              <a:t>• Continuing bonds may intensify core emotions of suicide bereavement — including guilt, regret, and anger (Levi‑Belz &amp; Ben‑Yaish, 2022).</a:t>
            </a:r>
          </a:p>
          <a:p>
            <a:endParaRPr lang="en-GB" sz="2000" dirty="0"/>
          </a:p>
          <a:p>
            <a:r>
              <a:rPr lang="en-GB" sz="2000" dirty="0"/>
              <a:t>• Activism can be driven by unresolved guilt and regret, particularly among those most recently bereaved (Farrar &amp; Shepherd, 2025).</a:t>
            </a:r>
          </a:p>
          <a:p>
            <a:endParaRPr lang="en-GB" sz="2000" dirty="0"/>
          </a:p>
          <a:p>
            <a:r>
              <a:rPr lang="en-GB" sz="2000" dirty="0"/>
              <a:t>• Time since bereavement can shape whether continuing bonds feel adaptive or distressing, influencing how survivors integrate the loss   (Goodall et al., 2022)</a:t>
            </a:r>
          </a:p>
          <a:p>
            <a:endParaRPr lang="en-GB" sz="2000" dirty="0"/>
          </a:p>
          <a:p>
            <a:r>
              <a:rPr lang="en-GB" sz="2000" dirty="0"/>
              <a:t>• The “tyranny of hindsight” amplifies self‑blame, as survivors repeatedly reassess past actions through knowledge gained after the suicide (Jordan, 2011).</a:t>
            </a:r>
          </a:p>
          <a:p>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Our Conclusions: Activism as a Continuing Bond.</a:t>
            </a:r>
            <a:endParaRPr b="1" dirty="0"/>
          </a:p>
        </p:txBody>
      </p:sp>
      <p:sp>
        <p:nvSpPr>
          <p:cNvPr id="3" name="Content Placeholder 2"/>
          <p:cNvSpPr>
            <a:spLocks noGrp="1"/>
          </p:cNvSpPr>
          <p:nvPr>
            <p:ph idx="1"/>
          </p:nvPr>
        </p:nvSpPr>
        <p:spPr/>
        <p:txBody>
          <a:bodyPr>
            <a:normAutofit lnSpcReduction="10000"/>
          </a:bodyPr>
          <a:lstStyle/>
          <a:p>
            <a:pPr marL="0" indent="0">
              <a:buNone/>
            </a:pPr>
            <a:r>
              <a:rPr lang="en-GB" sz="2600" dirty="0"/>
              <a:t>• There remains uncertainty in the research about when continuing bonds are adaptive.</a:t>
            </a:r>
          </a:p>
          <a:p>
            <a:pPr marL="0" indent="0">
              <a:buNone/>
            </a:pPr>
            <a:r>
              <a:rPr lang="en-GB" sz="2600" dirty="0"/>
              <a:t>• Our findings indicate that, in this context, they have strong potential to develop in adaptive ways.</a:t>
            </a:r>
          </a:p>
          <a:p>
            <a:pPr marL="0" indent="0">
              <a:buNone/>
            </a:pPr>
            <a:r>
              <a:rPr lang="en-GB" sz="2600" dirty="0"/>
              <a:t>• Activism offers a dynamic environment in which the bond can evolve constructively.</a:t>
            </a:r>
          </a:p>
          <a:p>
            <a:pPr marL="0" indent="0">
              <a:buNone/>
            </a:pPr>
            <a:r>
              <a:rPr lang="en-GB" sz="2600" dirty="0"/>
              <a:t>• We must also recognise the possibility of outcomes that may complicate grief.</a:t>
            </a:r>
          </a:p>
          <a:p>
            <a:pPr marL="0" indent="0">
              <a:buNone/>
            </a:pPr>
            <a:r>
              <a:rPr lang="en-GB" sz="2600" dirty="0"/>
              <a:t>• Future research should examine factors — such as time since bereavement — that shape how these bonds function in this specific context.</a:t>
            </a:r>
          </a:p>
          <a:p>
            <a:pPr marL="0" indent="0">
              <a:buNone/>
            </a:pPr>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sz="5400" b="1" dirty="0"/>
              <a:t>Thank You</a:t>
            </a:r>
          </a:p>
        </p:txBody>
      </p:sp>
      <p:sp>
        <p:nvSpPr>
          <p:cNvPr id="3" name="Content Placeholder 2"/>
          <p:cNvSpPr>
            <a:spLocks noGrp="1"/>
          </p:cNvSpPr>
          <p:nvPr>
            <p:ph idx="1"/>
          </p:nvPr>
        </p:nvSpPr>
        <p:spPr/>
        <p:txBody>
          <a:bodyPr>
            <a:normAutofit/>
          </a:bodyPr>
          <a:lstStyle/>
          <a:p>
            <a:pPr marL="0" indent="0" algn="ctr">
              <a:buNone/>
            </a:pPr>
            <a:endParaRPr lang="en-GB" b="1" dirty="0"/>
          </a:p>
          <a:p>
            <a:pPr marL="0" indent="0" algn="just">
              <a:buNone/>
            </a:pPr>
            <a:r>
              <a:rPr lang="en-GB" sz="2800" dirty="0"/>
              <a:t>Thank you for attending today. We hope you’ve found this session useful. Given the emotive and sensitive nature of this topic, it’s natural that it may prompt further reflections — and we warmly welcome any questions or thoughts you may have.</a:t>
            </a:r>
          </a:p>
          <a:p>
            <a:endParaRPr lang="en-GB" dirty="0"/>
          </a:p>
          <a:p>
            <a:pPr marL="0" indent="0" algn="ctr">
              <a:buNone/>
            </a:pPr>
            <a:endParaRPr lang="en-GB" dirty="0"/>
          </a:p>
          <a:p>
            <a:endParaRPr lang="en-GB" dirty="0"/>
          </a:p>
          <a:p>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70875-9B40-B265-E1CC-88DB17B5BC00}"/>
              </a:ext>
            </a:extLst>
          </p:cNvPr>
          <p:cNvSpPr>
            <a:spLocks noGrp="1"/>
          </p:cNvSpPr>
          <p:nvPr>
            <p:ph type="title"/>
          </p:nvPr>
        </p:nvSpPr>
        <p:spPr>
          <a:xfrm>
            <a:off x="121920" y="274638"/>
            <a:ext cx="8839200" cy="1143000"/>
          </a:xfrm>
        </p:spPr>
        <p:txBody>
          <a:bodyPr>
            <a:noAutofit/>
          </a:bodyPr>
          <a:lstStyle/>
          <a:p>
            <a:r>
              <a:rPr lang="en-GB" sz="5000" b="1" dirty="0"/>
              <a:t>What we’re going to talk about.</a:t>
            </a:r>
          </a:p>
        </p:txBody>
      </p:sp>
      <p:sp>
        <p:nvSpPr>
          <p:cNvPr id="3" name="Content Placeholder 2">
            <a:extLst>
              <a:ext uri="{FF2B5EF4-FFF2-40B4-BE49-F238E27FC236}">
                <a16:creationId xmlns:a16="http://schemas.microsoft.com/office/drawing/2014/main" id="{C4F2121E-8FCE-635C-5025-9A3D5E8BE822}"/>
              </a:ext>
            </a:extLst>
          </p:cNvPr>
          <p:cNvSpPr>
            <a:spLocks noGrp="1"/>
          </p:cNvSpPr>
          <p:nvPr>
            <p:ph idx="1"/>
          </p:nvPr>
        </p:nvSpPr>
        <p:spPr>
          <a:xfrm>
            <a:off x="457200" y="1905000"/>
            <a:ext cx="8229600" cy="4525963"/>
          </a:xfrm>
        </p:spPr>
        <p:txBody>
          <a:bodyPr>
            <a:normAutofit/>
          </a:bodyPr>
          <a:lstStyle/>
          <a:p>
            <a:pPr marL="0" indent="0">
              <a:buNone/>
            </a:pPr>
            <a:r>
              <a:rPr lang="en-GB" dirty="0"/>
              <a:t>We’ll be looking at the experiences of close relatives bereaved by gambling‑related suicide who went on to campaign for changes in gambling regulation. </a:t>
            </a:r>
          </a:p>
          <a:p>
            <a:pPr marL="0" indent="0">
              <a:buNone/>
            </a:pPr>
            <a:r>
              <a:rPr lang="en-GB" dirty="0"/>
              <a:t>We’ll also consider how this campaigning shaped and impacted their grief.</a:t>
            </a:r>
          </a:p>
        </p:txBody>
      </p:sp>
    </p:spTree>
    <p:extLst>
      <p:ext uri="{BB962C8B-B14F-4D97-AF65-F5344CB8AC3E}">
        <p14:creationId xmlns:p14="http://schemas.microsoft.com/office/powerpoint/2010/main" val="1944362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58CBD-9930-0DBF-CE89-EFA525E0C3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D9D193-A9BB-2BAE-46B9-3849AD9EDA43}"/>
              </a:ext>
            </a:extLst>
          </p:cNvPr>
          <p:cNvSpPr>
            <a:spLocks noGrp="1"/>
          </p:cNvSpPr>
          <p:nvPr>
            <p:ph type="title"/>
          </p:nvPr>
        </p:nvSpPr>
        <p:spPr>
          <a:xfrm>
            <a:off x="457200" y="846138"/>
            <a:ext cx="8229600" cy="1143000"/>
          </a:xfrm>
        </p:spPr>
        <p:txBody>
          <a:bodyPr>
            <a:normAutofit fontScale="90000"/>
          </a:bodyPr>
          <a:lstStyle/>
          <a:p>
            <a:pPr marL="0" marR="0" lvl="0" indent="0" defTabSz="457200" rtl="0" eaLnBrk="1" fontAlgn="auto" latinLnBrk="0" hangingPunct="1">
              <a:lnSpc>
                <a:spcPct val="100000"/>
              </a:lnSpc>
              <a:spcBef>
                <a:spcPct val="20000"/>
              </a:spcBef>
              <a:spcAft>
                <a:spcPts val="0"/>
              </a:spcAft>
              <a:tabLst/>
              <a:defRPr/>
            </a:pPr>
            <a:r>
              <a:rPr kumimoji="0" lang="en-GB" sz="3200" b="1" i="0" u="none" strike="noStrike" kern="1200" cap="none" spc="0" normalizeH="0" baseline="0" noProof="0" dirty="0">
                <a:ln>
                  <a:noFill/>
                </a:ln>
                <a:solidFill>
                  <a:prstClr val="black"/>
                </a:solidFill>
                <a:effectLst/>
                <a:uLnTx/>
                <a:uFillTx/>
                <a:latin typeface="Calibri"/>
                <a:ea typeface="+mn-ea"/>
                <a:cs typeface="+mn-cs"/>
              </a:rPr>
              <a:t>‘</a:t>
            </a:r>
            <a:r>
              <a:rPr kumimoji="0" lang="en-GB" sz="3600" b="1" i="0" u="none" strike="noStrike" kern="1200" cap="none" spc="0" normalizeH="0" baseline="0" noProof="0" dirty="0">
                <a:ln>
                  <a:noFill/>
                </a:ln>
                <a:solidFill>
                  <a:prstClr val="black"/>
                </a:solidFill>
                <a:effectLst/>
                <a:uLnTx/>
                <a:uFillTx/>
                <a:latin typeface="Calibri"/>
                <a:ea typeface="+mn-ea"/>
                <a:cs typeface="+mn-cs"/>
              </a:rPr>
              <a:t>How does involvement in campaigning impact close relatives bereaved by gambling-related suicide?'</a:t>
            </a:r>
            <a:br>
              <a:rPr kumimoji="0" lang="en-GB" sz="3200" b="0" i="0" u="none" strike="noStrike" kern="1200" cap="none" spc="0" normalizeH="0" baseline="0" noProof="0" dirty="0">
                <a:ln>
                  <a:noFill/>
                </a:ln>
                <a:solidFill>
                  <a:prstClr val="black"/>
                </a:solidFill>
                <a:effectLst/>
                <a:uLnTx/>
                <a:uFillTx/>
                <a:latin typeface="Calibri"/>
                <a:ea typeface="+mn-ea"/>
                <a:cs typeface="+mn-cs"/>
              </a:rPr>
            </a:br>
            <a:endParaRPr sz="5400" b="1" dirty="0"/>
          </a:p>
        </p:txBody>
      </p:sp>
      <p:sp>
        <p:nvSpPr>
          <p:cNvPr id="3" name="Content Placeholder 2">
            <a:extLst>
              <a:ext uri="{FF2B5EF4-FFF2-40B4-BE49-F238E27FC236}">
                <a16:creationId xmlns:a16="http://schemas.microsoft.com/office/drawing/2014/main" id="{F149E361-564F-F007-ED50-5AD390671F0F}"/>
              </a:ext>
            </a:extLst>
          </p:cNvPr>
          <p:cNvSpPr>
            <a:spLocks noGrp="1"/>
          </p:cNvSpPr>
          <p:nvPr>
            <p:ph idx="1"/>
          </p:nvPr>
        </p:nvSpPr>
        <p:spPr/>
        <p:txBody>
          <a:bodyPr>
            <a:normAutofit/>
          </a:bodyPr>
          <a:lstStyle/>
          <a:p>
            <a:pPr marL="0" indent="0" algn="ctr">
              <a:buNone/>
            </a:pPr>
            <a:endParaRPr lang="en-GB" b="1" dirty="0"/>
          </a:p>
          <a:p>
            <a:pPr marL="0" indent="0" algn="ctr">
              <a:buNone/>
            </a:pPr>
            <a:r>
              <a:rPr lang="en-GB" sz="2400" u="sng" dirty="0">
                <a:hlinkClick r:id="rId3"/>
              </a:rPr>
              <a:t>https://journals.sagepub.com/doi/10.1177/00302228251345846</a:t>
            </a:r>
            <a:endParaRPr lang="en-GB" sz="2400" dirty="0"/>
          </a:p>
          <a:p>
            <a:pPr marL="0" indent="0" algn="ctr">
              <a:buNone/>
            </a:pPr>
            <a:endParaRPr lang="en-GB" sz="2400" u="sng" dirty="0">
              <a:hlinkClick r:id="rId4"/>
            </a:endParaRPr>
          </a:p>
          <a:p>
            <a:pPr marL="0" indent="0" algn="ctr">
              <a:buNone/>
            </a:pPr>
            <a:r>
              <a:rPr lang="en-GB" sz="2400" u="sng" dirty="0">
                <a:hlinkClick r:id="rId4"/>
              </a:rPr>
              <a:t>https://ray.yorksj.ac.uk/id/eprint/11353/</a:t>
            </a:r>
            <a:endParaRPr lang="en-GB" sz="2400" u="sng" dirty="0"/>
          </a:p>
          <a:p>
            <a:pPr marL="0" indent="0" algn="ctr">
              <a:buNone/>
            </a:pPr>
            <a:endParaRPr lang="en-GB" sz="2400" dirty="0"/>
          </a:p>
          <a:p>
            <a:pPr marL="0" indent="0" algn="ctr">
              <a:buNone/>
            </a:pPr>
            <a:r>
              <a:rPr lang="en-GB" sz="2400" dirty="0">
                <a:hlinkClick r:id="rId5"/>
              </a:rPr>
              <a:t>eugene@harrogatecounselling.com</a:t>
            </a:r>
            <a:endParaRPr lang="en-GB" sz="2400" dirty="0"/>
          </a:p>
          <a:p>
            <a:pPr marL="0" indent="0" algn="ctr">
              <a:buNone/>
            </a:pPr>
            <a:endParaRPr lang="en-GB" sz="2400" dirty="0"/>
          </a:p>
          <a:p>
            <a:pPr marL="0" indent="0" algn="ctr">
              <a:buNone/>
            </a:pPr>
            <a:r>
              <a:rPr lang="en-GB" b="1" dirty="0"/>
              <a:t>With Deep gratitude and respect for the families who inform this work. </a:t>
            </a:r>
          </a:p>
          <a:p>
            <a:pPr marL="0" indent="0">
              <a:buNone/>
            </a:pPr>
            <a:endParaRPr dirty="0"/>
          </a:p>
        </p:txBody>
      </p:sp>
    </p:spTree>
    <p:extLst>
      <p:ext uri="{BB962C8B-B14F-4D97-AF65-F5344CB8AC3E}">
        <p14:creationId xmlns:p14="http://schemas.microsoft.com/office/powerpoint/2010/main" val="429395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AB26C-07A1-B111-894F-47F97420DE44}"/>
              </a:ext>
            </a:extLst>
          </p:cNvPr>
          <p:cNvSpPr>
            <a:spLocks noGrp="1"/>
          </p:cNvSpPr>
          <p:nvPr>
            <p:ph type="title"/>
          </p:nvPr>
        </p:nvSpPr>
        <p:spPr/>
        <p:txBody>
          <a:bodyPr>
            <a:normAutofit/>
          </a:bodyPr>
          <a:lstStyle/>
          <a:p>
            <a:r>
              <a:rPr lang="en-GB" sz="5000" b="1" dirty="0"/>
              <a:t>The UK gambling landscape</a:t>
            </a:r>
          </a:p>
        </p:txBody>
      </p:sp>
      <p:sp>
        <p:nvSpPr>
          <p:cNvPr id="3" name="Content Placeholder 2">
            <a:extLst>
              <a:ext uri="{FF2B5EF4-FFF2-40B4-BE49-F238E27FC236}">
                <a16:creationId xmlns:a16="http://schemas.microsoft.com/office/drawing/2014/main" id="{5FF4A9D1-B8FC-DD42-B940-C69518DA0FF4}"/>
              </a:ext>
            </a:extLst>
          </p:cNvPr>
          <p:cNvSpPr>
            <a:spLocks noGrp="1"/>
          </p:cNvSpPr>
          <p:nvPr>
            <p:ph idx="1"/>
          </p:nvPr>
        </p:nvSpPr>
        <p:spPr>
          <a:xfrm>
            <a:off x="457200" y="1448811"/>
            <a:ext cx="8229600" cy="4525963"/>
          </a:xfrm>
        </p:spPr>
        <p:txBody>
          <a:bodyPr>
            <a:noAutofit/>
          </a:bodyPr>
          <a:lstStyle/>
          <a:p>
            <a:pPr marL="0" indent="0">
              <a:buNone/>
            </a:pPr>
            <a:r>
              <a:rPr lang="en-GB" sz="2000" dirty="0"/>
              <a:t>• Gambling in the UK is widely treated as a normal leisure activity, </a:t>
            </a:r>
            <a:r>
              <a:rPr lang="en-GB" sz="2000" i="1" dirty="0"/>
              <a:t>(Holdsworth et al., 2013; Cassidy, 2020).</a:t>
            </a:r>
          </a:p>
          <a:p>
            <a:pPr marL="0" indent="0">
              <a:buNone/>
            </a:pPr>
            <a:endParaRPr lang="en-GB" sz="2000" dirty="0"/>
          </a:p>
          <a:p>
            <a:pPr marL="0" indent="0">
              <a:buNone/>
            </a:pPr>
            <a:r>
              <a:rPr lang="en-GB" sz="2000" dirty="0"/>
              <a:t>• The Gambling Act (2005) marked a shift toward far more liberalised and </a:t>
            </a:r>
            <a:r>
              <a:rPr lang="en-GB" sz="2000" i="1" dirty="0"/>
              <a:t>“unrestrained” gambling (Orford, 2020).</a:t>
            </a:r>
          </a:p>
          <a:p>
            <a:pPr marL="0" indent="0">
              <a:buNone/>
            </a:pPr>
            <a:endParaRPr lang="en-GB" sz="2000" dirty="0"/>
          </a:p>
          <a:p>
            <a:pPr marL="0" indent="0">
              <a:buNone/>
            </a:pPr>
            <a:r>
              <a:rPr lang="en-GB" sz="2000" dirty="0"/>
              <a:t>• Liberalisation  diversified gambling opportunities, including rapid expansion of online platforms and sophisticated electronic gambling machines </a:t>
            </a:r>
            <a:r>
              <a:rPr lang="en-GB" sz="2000" i="1" dirty="0"/>
              <a:t>(Sturgis &amp; Kuha Jouni, 2021; Günay, 2024).</a:t>
            </a:r>
          </a:p>
          <a:p>
            <a:pPr marL="0" indent="0">
              <a:buNone/>
            </a:pPr>
            <a:endParaRPr lang="en-GB" sz="2000" dirty="0"/>
          </a:p>
          <a:p>
            <a:pPr marL="0" indent="0">
              <a:buNone/>
            </a:pPr>
            <a:r>
              <a:rPr lang="en-GB" sz="2000" dirty="0"/>
              <a:t>• The British gambling establishment holds unusually strong influence over public discourse compared with other jurisdictions </a:t>
            </a:r>
            <a:r>
              <a:rPr lang="en-GB" sz="2000" i="1" dirty="0"/>
              <a:t>(Orford, 2020).</a:t>
            </a:r>
          </a:p>
          <a:p>
            <a:pPr marL="0" indent="0">
              <a:buNone/>
            </a:pPr>
            <a:endParaRPr lang="en-GB" sz="2000" dirty="0"/>
          </a:p>
          <a:p>
            <a:pPr marL="0" indent="0">
              <a:buNone/>
            </a:pPr>
            <a:r>
              <a:rPr lang="en-GB" sz="2000" dirty="0"/>
              <a:t>• These developments have been linked to increased gambling participation and rising gambling‑related </a:t>
            </a:r>
            <a:r>
              <a:rPr lang="en-GB" sz="2000" i="1" dirty="0"/>
              <a:t>harms (George &amp; Bowden‑Jones, 2016; Orford, 2019).</a:t>
            </a:r>
          </a:p>
        </p:txBody>
      </p:sp>
    </p:spTree>
    <p:extLst>
      <p:ext uri="{BB962C8B-B14F-4D97-AF65-F5344CB8AC3E}">
        <p14:creationId xmlns:p14="http://schemas.microsoft.com/office/powerpoint/2010/main" val="1812649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A1E27-D3B5-1301-5990-535DD0B822AA}"/>
              </a:ext>
            </a:extLst>
          </p:cNvPr>
          <p:cNvSpPr>
            <a:spLocks noGrp="1"/>
          </p:cNvSpPr>
          <p:nvPr>
            <p:ph type="title"/>
          </p:nvPr>
        </p:nvSpPr>
        <p:spPr/>
        <p:txBody>
          <a:bodyPr>
            <a:normAutofit/>
          </a:bodyPr>
          <a:lstStyle/>
          <a:p>
            <a:r>
              <a:rPr lang="en-GB" sz="5000" dirty="0"/>
              <a:t>UK Gambling Behaviour.</a:t>
            </a:r>
          </a:p>
        </p:txBody>
      </p:sp>
      <p:sp>
        <p:nvSpPr>
          <p:cNvPr id="3" name="Content Placeholder 2">
            <a:extLst>
              <a:ext uri="{FF2B5EF4-FFF2-40B4-BE49-F238E27FC236}">
                <a16:creationId xmlns:a16="http://schemas.microsoft.com/office/drawing/2014/main" id="{31ED9547-CF9C-BC82-6D0A-120112F82B25}"/>
              </a:ext>
            </a:extLst>
          </p:cNvPr>
          <p:cNvSpPr>
            <a:spLocks noGrp="1"/>
          </p:cNvSpPr>
          <p:nvPr>
            <p:ph idx="1"/>
          </p:nvPr>
        </p:nvSpPr>
        <p:spPr>
          <a:xfrm>
            <a:off x="187036" y="1503218"/>
            <a:ext cx="8686800" cy="4525963"/>
          </a:xfrm>
        </p:spPr>
        <p:txBody>
          <a:bodyPr>
            <a:noAutofit/>
          </a:bodyPr>
          <a:lstStyle/>
          <a:p>
            <a:pPr marL="0" indent="0">
              <a:buNone/>
            </a:pPr>
            <a:r>
              <a:rPr lang="en-GB" sz="2400" dirty="0"/>
              <a:t>• A major global industry, generating £3.6bn in direct tax revenue </a:t>
            </a:r>
            <a:r>
              <a:rPr lang="en-GB" sz="2400" i="1" dirty="0"/>
              <a:t>(HMRC, 2024)</a:t>
            </a:r>
          </a:p>
          <a:p>
            <a:pPr marL="0" indent="0">
              <a:buNone/>
            </a:pPr>
            <a:endParaRPr lang="en-GB" sz="2400" dirty="0"/>
          </a:p>
          <a:p>
            <a:pPr marL="0" indent="0">
              <a:buNone/>
            </a:pPr>
            <a:r>
              <a:rPr lang="en-GB" sz="2400" dirty="0"/>
              <a:t>• 61% of UK adults gambled in the year to April 2024 </a:t>
            </a:r>
            <a:r>
              <a:rPr lang="en-GB" sz="2400" i="1" dirty="0"/>
              <a:t>(Wardle et al., 2024)</a:t>
            </a:r>
          </a:p>
          <a:p>
            <a:pPr marL="0" indent="0">
              <a:buNone/>
            </a:pPr>
            <a:endParaRPr lang="en-GB" sz="2400" dirty="0"/>
          </a:p>
          <a:p>
            <a:pPr marL="0" indent="0">
              <a:buNone/>
            </a:pPr>
            <a:r>
              <a:rPr lang="en-GB" sz="2400" dirty="0"/>
              <a:t>• Taxation and additional economic contribution through jobs and supply‑chain activity are used to rebut calls for tighter legislation </a:t>
            </a:r>
            <a:r>
              <a:rPr lang="en-GB" sz="2400" i="1" dirty="0"/>
              <a:t>(Corfe et al., 2021).</a:t>
            </a:r>
          </a:p>
          <a:p>
            <a:pPr marL="0" indent="0">
              <a:buNone/>
            </a:pPr>
            <a:endParaRPr lang="en-GB" sz="2400" dirty="0"/>
          </a:p>
          <a:p>
            <a:pPr marL="0" indent="0">
              <a:buNone/>
            </a:pPr>
            <a:r>
              <a:rPr lang="en-GB" sz="2400" dirty="0"/>
              <a:t>• 2.7% of adults experienced at least one severe gambling‑related consequence </a:t>
            </a:r>
            <a:r>
              <a:rPr lang="en-GB" sz="2400" i="1" dirty="0"/>
              <a:t>(Wardle et al., Gambling Commission, 2024)</a:t>
            </a:r>
          </a:p>
          <a:p>
            <a:pPr marL="0" indent="0">
              <a:buNone/>
            </a:pPr>
            <a:endParaRPr lang="en-GB" sz="2400" dirty="0"/>
          </a:p>
        </p:txBody>
      </p:sp>
    </p:spTree>
    <p:extLst>
      <p:ext uri="{BB962C8B-B14F-4D97-AF65-F5344CB8AC3E}">
        <p14:creationId xmlns:p14="http://schemas.microsoft.com/office/powerpoint/2010/main" val="150883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FB5B6-F0F4-16E3-12CC-B11ADB90F0C6}"/>
              </a:ext>
            </a:extLst>
          </p:cNvPr>
          <p:cNvSpPr>
            <a:spLocks noGrp="1"/>
          </p:cNvSpPr>
          <p:nvPr>
            <p:ph type="title"/>
          </p:nvPr>
        </p:nvSpPr>
        <p:spPr/>
        <p:txBody>
          <a:bodyPr>
            <a:normAutofit/>
          </a:bodyPr>
          <a:lstStyle/>
          <a:p>
            <a:r>
              <a:rPr lang="en-GB" sz="5000" dirty="0"/>
              <a:t>Gambling Harm, what is it?</a:t>
            </a:r>
          </a:p>
        </p:txBody>
      </p:sp>
      <p:sp>
        <p:nvSpPr>
          <p:cNvPr id="3" name="Content Placeholder 2">
            <a:extLst>
              <a:ext uri="{FF2B5EF4-FFF2-40B4-BE49-F238E27FC236}">
                <a16:creationId xmlns:a16="http://schemas.microsoft.com/office/drawing/2014/main" id="{DDDABDFC-A649-8155-498D-9459C3962FDD}"/>
              </a:ext>
            </a:extLst>
          </p:cNvPr>
          <p:cNvSpPr>
            <a:spLocks noGrp="1"/>
          </p:cNvSpPr>
          <p:nvPr>
            <p:ph idx="1"/>
          </p:nvPr>
        </p:nvSpPr>
        <p:spPr/>
        <p:txBody>
          <a:bodyPr>
            <a:normAutofit/>
          </a:bodyPr>
          <a:lstStyle/>
          <a:p>
            <a:pPr marL="0" indent="0">
              <a:buNone/>
            </a:pPr>
            <a:endParaRPr lang="en-GB" sz="3000" i="1" dirty="0"/>
          </a:p>
          <a:p>
            <a:pPr marL="0" indent="0">
              <a:buNone/>
            </a:pPr>
            <a:r>
              <a:rPr lang="en-GB" sz="3000" i="1" dirty="0"/>
              <a:t>“Any initial or exacerbated adverse consequence due to an engagement with gambling that leads to a decrement to the health or wellbeing of an individual, family unit, community, or population.” (Langham et al., 2016) </a:t>
            </a:r>
          </a:p>
          <a:p>
            <a:pPr marL="0" indent="0">
              <a:buNone/>
            </a:pPr>
            <a:endParaRPr lang="en-GB" sz="2600" dirty="0"/>
          </a:p>
        </p:txBody>
      </p:sp>
    </p:spTree>
    <p:extLst>
      <p:ext uri="{BB962C8B-B14F-4D97-AF65-F5344CB8AC3E}">
        <p14:creationId xmlns:p14="http://schemas.microsoft.com/office/powerpoint/2010/main" val="646122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161BE-18A9-377A-3A0C-5B9969C308A4}"/>
              </a:ext>
            </a:extLst>
          </p:cNvPr>
          <p:cNvSpPr>
            <a:spLocks noGrp="1"/>
          </p:cNvSpPr>
          <p:nvPr>
            <p:ph type="title"/>
          </p:nvPr>
        </p:nvSpPr>
        <p:spPr/>
        <p:txBody>
          <a:bodyPr>
            <a:normAutofit/>
          </a:bodyPr>
          <a:lstStyle/>
          <a:p>
            <a:r>
              <a:rPr lang="en-GB" sz="5000" dirty="0"/>
              <a:t>Harm looks like…</a:t>
            </a:r>
          </a:p>
        </p:txBody>
      </p:sp>
      <p:sp>
        <p:nvSpPr>
          <p:cNvPr id="3" name="Content Placeholder 2">
            <a:extLst>
              <a:ext uri="{FF2B5EF4-FFF2-40B4-BE49-F238E27FC236}">
                <a16:creationId xmlns:a16="http://schemas.microsoft.com/office/drawing/2014/main" id="{7623B568-E3D8-0960-A3CD-D0878E856739}"/>
              </a:ext>
            </a:extLst>
          </p:cNvPr>
          <p:cNvSpPr>
            <a:spLocks noGrp="1"/>
          </p:cNvSpPr>
          <p:nvPr>
            <p:ph idx="1"/>
          </p:nvPr>
        </p:nvSpPr>
        <p:spPr>
          <a:xfrm>
            <a:off x="540326" y="1417638"/>
            <a:ext cx="8229599" cy="2842635"/>
          </a:xfrm>
          <a:ln>
            <a:noFill/>
          </a:ln>
        </p:spPr>
        <p:txBody>
          <a:bodyPr>
            <a:normAutofit fontScale="25000" lnSpcReduction="20000"/>
          </a:bodyPr>
          <a:lstStyle/>
          <a:p>
            <a:pPr marL="0" indent="0">
              <a:buNone/>
            </a:pPr>
            <a:r>
              <a:rPr lang="en-GB" sz="12800" dirty="0"/>
              <a:t>• Mental health impacts.</a:t>
            </a:r>
          </a:p>
          <a:p>
            <a:pPr marL="0" indent="0">
              <a:buNone/>
            </a:pPr>
            <a:r>
              <a:rPr lang="en-GB" sz="12800" dirty="0"/>
              <a:t>• Physical health impacts.</a:t>
            </a:r>
          </a:p>
          <a:p>
            <a:pPr marL="0" indent="0">
              <a:buNone/>
            </a:pPr>
            <a:r>
              <a:rPr lang="en-GB" sz="12800" dirty="0"/>
              <a:t>• Relationship breakdown.</a:t>
            </a:r>
          </a:p>
          <a:p>
            <a:pPr marL="0" indent="0">
              <a:buNone/>
            </a:pPr>
            <a:r>
              <a:rPr lang="en-GB" sz="12800" dirty="0"/>
              <a:t>• Employment instability.</a:t>
            </a:r>
          </a:p>
          <a:p>
            <a:pPr marL="0" indent="0">
              <a:buNone/>
            </a:pPr>
            <a:r>
              <a:rPr lang="en-GB" sz="12800" dirty="0"/>
              <a:t>• Educational instability.</a:t>
            </a:r>
          </a:p>
          <a:p>
            <a:pPr marL="0" indent="0">
              <a:buNone/>
            </a:pPr>
            <a:r>
              <a:rPr lang="en-GB" sz="12800" dirty="0"/>
              <a:t>• Financial harm &amp; debt.</a:t>
            </a:r>
          </a:p>
          <a:p>
            <a:pPr marL="0" indent="0">
              <a:buNone/>
            </a:pPr>
            <a:r>
              <a:rPr lang="en-GB" sz="12800" dirty="0"/>
              <a:t>• Emotional strain on individuals &amp; families   </a:t>
            </a:r>
            <a:r>
              <a:rPr lang="en-GB" sz="12800" i="1" dirty="0"/>
              <a:t>(George &amp; Bowden‑Jones, 2016).</a:t>
            </a:r>
          </a:p>
          <a:p>
            <a:pPr marL="0" indent="0">
              <a:buNone/>
            </a:pPr>
            <a:r>
              <a:rPr lang="en-GB" sz="12800" dirty="0"/>
              <a:t>• Estimated public cost: £1.05bn P/</a:t>
            </a:r>
            <a:r>
              <a:rPr lang="en-GB" sz="12800" i="1" dirty="0"/>
              <a:t>A   (UK Gov, 2023).</a:t>
            </a:r>
          </a:p>
          <a:p>
            <a:pPr marL="0" indent="0">
              <a:buNone/>
            </a:pPr>
            <a:endParaRPr lang="en-GB" dirty="0"/>
          </a:p>
        </p:txBody>
      </p:sp>
    </p:spTree>
    <p:extLst>
      <p:ext uri="{BB962C8B-B14F-4D97-AF65-F5344CB8AC3E}">
        <p14:creationId xmlns:p14="http://schemas.microsoft.com/office/powerpoint/2010/main" val="20388230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38970-4DE8-68EE-875D-3BA56F0E7862}"/>
              </a:ext>
            </a:extLst>
          </p:cNvPr>
          <p:cNvSpPr>
            <a:spLocks noGrp="1"/>
          </p:cNvSpPr>
          <p:nvPr>
            <p:ph type="title"/>
          </p:nvPr>
        </p:nvSpPr>
        <p:spPr>
          <a:xfrm>
            <a:off x="457200" y="439230"/>
            <a:ext cx="8229600" cy="1143000"/>
          </a:xfrm>
        </p:spPr>
        <p:txBody>
          <a:bodyPr>
            <a:normAutofit fontScale="90000"/>
          </a:bodyPr>
          <a:lstStyle/>
          <a:p>
            <a:r>
              <a:rPr lang="en-GB" sz="5600" dirty="0"/>
              <a:t>Suicide as a major impact of gambling harm</a:t>
            </a:r>
            <a:br>
              <a:rPr lang="en-GB" dirty="0"/>
            </a:br>
            <a:endParaRPr lang="en-GB" dirty="0"/>
          </a:p>
        </p:txBody>
      </p:sp>
      <p:sp>
        <p:nvSpPr>
          <p:cNvPr id="3" name="Content Placeholder 2">
            <a:extLst>
              <a:ext uri="{FF2B5EF4-FFF2-40B4-BE49-F238E27FC236}">
                <a16:creationId xmlns:a16="http://schemas.microsoft.com/office/drawing/2014/main" id="{C72F1DD6-7D1C-1DE9-479D-7B1B9EF19ABA}"/>
              </a:ext>
            </a:extLst>
          </p:cNvPr>
          <p:cNvSpPr>
            <a:spLocks noGrp="1"/>
          </p:cNvSpPr>
          <p:nvPr>
            <p:ph idx="1"/>
          </p:nvPr>
        </p:nvSpPr>
        <p:spPr>
          <a:xfrm>
            <a:off x="457200" y="1709928"/>
            <a:ext cx="8229600" cy="4525963"/>
          </a:xfrm>
        </p:spPr>
        <p:txBody>
          <a:bodyPr>
            <a:noAutofit/>
          </a:bodyPr>
          <a:lstStyle/>
          <a:p>
            <a:pPr marL="0" indent="0">
              <a:buNone/>
            </a:pPr>
            <a:r>
              <a:rPr lang="en-GB" sz="2200" dirty="0"/>
              <a:t>• Suicide is the most severe gambling‑related harm, with gambling‑related suicides estimated to occur at around 15 times the rate seen in the wider adult population </a:t>
            </a:r>
            <a:r>
              <a:rPr lang="en-GB" sz="2200" i="1" dirty="0"/>
              <a:t>(Karlsson &amp; Håkansson, 2018).</a:t>
            </a:r>
          </a:p>
          <a:p>
            <a:pPr marL="0" indent="0">
              <a:buNone/>
            </a:pPr>
            <a:endParaRPr lang="en-GB" sz="2200" i="1" dirty="0"/>
          </a:p>
          <a:p>
            <a:pPr marL="0" indent="0">
              <a:buNone/>
            </a:pPr>
            <a:r>
              <a:rPr lang="en-GB" sz="2200" dirty="0"/>
              <a:t>• Bereaved families have become prominent, outspoken challengers to the “formidable” power of the UK gambling establishment </a:t>
            </a:r>
            <a:r>
              <a:rPr lang="en-GB" sz="2200" i="1" dirty="0"/>
              <a:t>(Orford, 2019, p.1)</a:t>
            </a:r>
          </a:p>
          <a:p>
            <a:pPr marL="0" indent="0">
              <a:buNone/>
            </a:pPr>
            <a:endParaRPr lang="en-GB" sz="2200" i="1" dirty="0"/>
          </a:p>
          <a:p>
            <a:pPr marL="0" indent="0">
              <a:buNone/>
            </a:pPr>
            <a:r>
              <a:rPr lang="en-GB" sz="2200" dirty="0"/>
              <a:t>• Their profound grief has fuelled strong individual and collective calls for regulatory change</a:t>
            </a:r>
          </a:p>
          <a:p>
            <a:pPr marL="0" indent="0">
              <a:buNone/>
            </a:pPr>
            <a:endParaRPr lang="en-GB" sz="2200" dirty="0"/>
          </a:p>
          <a:p>
            <a:pPr marL="0" indent="0">
              <a:buNone/>
            </a:pPr>
            <a:r>
              <a:rPr lang="en-GB" sz="2200" dirty="0"/>
              <a:t>• Such activism is unlikely to be free of personal cost during a period of deep loss</a:t>
            </a:r>
          </a:p>
        </p:txBody>
      </p:sp>
    </p:spTree>
    <p:extLst>
      <p:ext uri="{BB962C8B-B14F-4D97-AF65-F5344CB8AC3E}">
        <p14:creationId xmlns:p14="http://schemas.microsoft.com/office/powerpoint/2010/main" val="3392845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1560</TotalTime>
  <Words>4577</Words>
  <Application>Microsoft Office PowerPoint</Application>
  <PresentationFormat>On-screen Show (4:3)</PresentationFormat>
  <Paragraphs>275</Paragraphs>
  <Slides>40</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40</vt:i4>
      </vt:variant>
    </vt:vector>
  </HeadingPairs>
  <TitlesOfParts>
    <vt:vector size="44" baseType="lpstr">
      <vt:lpstr>Aptos</vt:lpstr>
      <vt:lpstr>Arial</vt:lpstr>
      <vt:lpstr>Calibri</vt:lpstr>
      <vt:lpstr>Office Theme</vt:lpstr>
      <vt:lpstr>Activism, Grief, and the Family After Gambling-Related Suicide.</vt:lpstr>
      <vt:lpstr>Before We Begin</vt:lpstr>
      <vt:lpstr>Support and Resources</vt:lpstr>
      <vt:lpstr>What we’re going to talk about.</vt:lpstr>
      <vt:lpstr>The UK gambling landscape</vt:lpstr>
      <vt:lpstr>UK Gambling Behaviour.</vt:lpstr>
      <vt:lpstr>Gambling Harm, what is it?</vt:lpstr>
      <vt:lpstr>Harm looks like…</vt:lpstr>
      <vt:lpstr>Suicide as a major impact of gambling harm </vt:lpstr>
      <vt:lpstr>Why This Conversation Belongs at AFINet</vt:lpstr>
      <vt:lpstr>The Research Question</vt:lpstr>
      <vt:lpstr>Research from an MA perspective</vt:lpstr>
      <vt:lpstr>MA perspective: Listening to Lived Experience.</vt:lpstr>
      <vt:lpstr>MA perspective: Analysis.</vt:lpstr>
      <vt:lpstr> MA perspective: Reflexivity and Ethical Decision‑Making. </vt:lpstr>
      <vt:lpstr> MA perspective: Ethical Dilemmas in Theme Inclusion  </vt:lpstr>
      <vt:lpstr>Four Key Themes</vt:lpstr>
      <vt:lpstr>PowerPoint Presentation</vt:lpstr>
      <vt:lpstr>PowerPoint Presentation</vt:lpstr>
      <vt:lpstr>Theme 1: Relationships Before the Death.</vt:lpstr>
      <vt:lpstr>Theme 2: Bill’s media experiences following the death of his son Karl: </vt:lpstr>
      <vt:lpstr>Theme 2: Greg’s media experiences, following the death of son, Stevie:</vt:lpstr>
      <vt:lpstr>Theme 2: Bill discusses the importance of media engagement.</vt:lpstr>
      <vt:lpstr>Theme 2: Chris &amp;  Mirrored criticism/social media.</vt:lpstr>
      <vt:lpstr>Theme 2: Media Engagement.</vt:lpstr>
      <vt:lpstr>Theme 3: Emotional Impacts of Campaigning</vt:lpstr>
      <vt:lpstr>PowerPoint Presentation</vt:lpstr>
      <vt:lpstr>PowerPoint Presentation</vt:lpstr>
      <vt:lpstr>Creating Purpose and meaning </vt:lpstr>
      <vt:lpstr>Creating Purpose and meaning </vt:lpstr>
      <vt:lpstr> Emotional exhaustion or re-traumatisation. </vt:lpstr>
      <vt:lpstr>  Emotional exhaustion or re-traumatisation. </vt:lpstr>
      <vt:lpstr>Theme 4: Greg &amp; Chris describe their  respective relationships after the deaths.</vt:lpstr>
      <vt:lpstr>Theme 4: Ashley describes the relationship after the death.</vt:lpstr>
      <vt:lpstr>Theme 4: Relationship after the death.</vt:lpstr>
      <vt:lpstr>When Continuing Bonds may Help</vt:lpstr>
      <vt:lpstr>When Continuing Bonds may hinder </vt:lpstr>
      <vt:lpstr>Our Conclusions: Activism as a Continuing Bond.</vt:lpstr>
      <vt:lpstr>Thank You</vt:lpstr>
      <vt:lpstr>‘How does involvement in campaigning impact close relatives bereaved by gambling-related suicide?'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Activism, Grief, and the Family After Gambling-Related Suicide.</dc:title>
  <dc:subject/>
  <dc:creator>eugene farrar</dc:creator>
  <cp:keywords/>
  <dc:description>generated using python-pptx</dc:description>
  <cp:lastModifiedBy>Gary Shepherd</cp:lastModifiedBy>
  <cp:revision>47</cp:revision>
  <dcterms:created xsi:type="dcterms:W3CDTF">2013-01-27T09:14:16Z</dcterms:created>
  <dcterms:modified xsi:type="dcterms:W3CDTF">2026-01-12T12:36:54Z</dcterms:modified>
  <cp:category/>
</cp:coreProperties>
</file>