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5"/>
  </p:sldMasterIdLst>
  <p:notesMasterIdLst>
    <p:notesMasterId r:id="rId37"/>
  </p:notesMasterIdLst>
  <p:handoutMasterIdLst>
    <p:handoutMasterId r:id="rId38"/>
  </p:handoutMasterIdLst>
  <p:sldIdLst>
    <p:sldId id="316" r:id="rId6"/>
    <p:sldId id="326" r:id="rId7"/>
    <p:sldId id="353" r:id="rId8"/>
    <p:sldId id="355" r:id="rId9"/>
    <p:sldId id="375" r:id="rId10"/>
    <p:sldId id="385" r:id="rId11"/>
    <p:sldId id="387" r:id="rId12"/>
    <p:sldId id="356" r:id="rId13"/>
    <p:sldId id="357" r:id="rId14"/>
    <p:sldId id="358" r:id="rId15"/>
    <p:sldId id="386" r:id="rId16"/>
    <p:sldId id="323" r:id="rId17"/>
    <p:sldId id="361" r:id="rId18"/>
    <p:sldId id="376" r:id="rId19"/>
    <p:sldId id="362" r:id="rId20"/>
    <p:sldId id="377" r:id="rId21"/>
    <p:sldId id="363" r:id="rId22"/>
    <p:sldId id="364" r:id="rId23"/>
    <p:sldId id="365" r:id="rId24"/>
    <p:sldId id="366" r:id="rId25"/>
    <p:sldId id="367" r:id="rId26"/>
    <p:sldId id="380" r:id="rId27"/>
    <p:sldId id="379" r:id="rId28"/>
    <p:sldId id="368" r:id="rId29"/>
    <p:sldId id="369" r:id="rId30"/>
    <p:sldId id="372" r:id="rId31"/>
    <p:sldId id="370" r:id="rId32"/>
    <p:sldId id="371" r:id="rId33"/>
    <p:sldId id="381" r:id="rId34"/>
    <p:sldId id="378" r:id="rId35"/>
    <p:sldId id="374" r:id="rId36"/>
  </p:sldIdLst>
  <p:sldSz cx="12192000" cy="6858000"/>
  <p:notesSz cx="6858000" cy="9144000"/>
  <p:embeddedFontLst>
    <p:embeddedFont>
      <p:font typeface="Arial Narrow" panose="020B0604020202020204" pitchFamily="34" charset="0"/>
      <p:regular r:id="rId39"/>
      <p:bold r:id="rId40"/>
      <p:italic r:id="rId41"/>
      <p:boldItalic r:id="rId42"/>
    </p:embeddedFont>
    <p:embeddedFont>
      <p:font typeface="Georgia" panose="02040502050405020303" pitchFamily="18" charset="0"/>
      <p:regular r:id="rId43"/>
      <p:bold r:id="rId44"/>
      <p:italic r:id="rId45"/>
      <p:boldItalic r:id="rId46"/>
    </p:embeddedFont>
    <p:embeddedFont>
      <p:font typeface="Noto Sans Black" panose="020B0502040504020204" pitchFamily="34" charset="0"/>
      <p:regular r:id="rId47"/>
      <p:bold r:id="rId48"/>
    </p:embeddedFont>
    <p:embeddedFont>
      <p:font typeface="Noto Sans ExtraBold" panose="020F0502020204030204" pitchFamily="34" charset="0"/>
      <p:regular r:id="rId49"/>
      <p:bold r:id="rId50"/>
      <p:italic r:id="rId51"/>
      <p:boldItalic r:id="rId52"/>
    </p:embeddedFont>
    <p:embeddedFont>
      <p:font typeface="Noto Sans Light" panose="020F0502020204030204" pitchFamily="34" charset="0"/>
      <p:regular r:id="rId53"/>
      <p:bold r:id="rId54"/>
      <p:italic r:id="rId55"/>
      <p:boldItalic r:id="rId56"/>
    </p:embeddedFont>
    <p:embeddedFont>
      <p:font typeface="Noto Sans SemiBold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80F"/>
    <a:srgbClr val="D66700"/>
    <a:srgbClr val="C7DB5C"/>
    <a:srgbClr val="1F4040"/>
    <a:srgbClr val="FFFFFF"/>
    <a:srgbClr val="575756"/>
    <a:srgbClr val="BFC0BF"/>
    <a:srgbClr val="4D4D4C"/>
    <a:srgbClr val="275151"/>
    <a:srgbClr val="C1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17AF9-938D-3F48-8E31-62778217B4C8}" v="2" dt="2025-11-20T23:56:47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3" autoAdjust="0"/>
    <p:restoredTop sz="71370"/>
  </p:normalViewPr>
  <p:slideViewPr>
    <p:cSldViewPr snapToGrid="0">
      <p:cViewPr varScale="1">
        <p:scale>
          <a:sx n="84" d="100"/>
          <a:sy n="84" d="100"/>
        </p:scale>
        <p:origin x="10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microsoft.com/office/2015/10/relationships/revisionInfo" Target="revisionInfo.xml"/><Relationship Id="rId5" Type="http://schemas.openxmlformats.org/officeDocument/2006/relationships/slideMaster" Target="slideMasters/slideMaster1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ie Tulloch" userId="3410504c-3a88-4cda-b6c4-f117f68a11c5" providerId="ADAL" clId="{4D38CBB6-CF52-54E0-9A02-A1E1A32DAE93}"/>
    <pc:docChg chg="delSld modSld">
      <pc:chgData name="Cathie Tulloch" userId="3410504c-3a88-4cda-b6c4-f117f68a11c5" providerId="ADAL" clId="{4D38CBB6-CF52-54E0-9A02-A1E1A32DAE93}" dt="2025-11-20T23:56:32.759" v="32" actId="2696"/>
      <pc:docMkLst>
        <pc:docMk/>
      </pc:docMkLst>
      <pc:sldChg chg="modNotesTx">
        <pc:chgData name="Cathie Tulloch" userId="3410504c-3a88-4cda-b6c4-f117f68a11c5" providerId="ADAL" clId="{4D38CBB6-CF52-54E0-9A02-A1E1A32DAE93}" dt="2025-11-20T23:54:57.263" v="0" actId="20577"/>
        <pc:sldMkLst>
          <pc:docMk/>
          <pc:sldMk cId="2462696185" sldId="316"/>
        </pc:sldMkLst>
      </pc:sldChg>
      <pc:sldChg chg="modNotesTx">
        <pc:chgData name="Cathie Tulloch" userId="3410504c-3a88-4cda-b6c4-f117f68a11c5" providerId="ADAL" clId="{4D38CBB6-CF52-54E0-9A02-A1E1A32DAE93}" dt="2025-11-20T23:55:30.881" v="11" actId="20577"/>
        <pc:sldMkLst>
          <pc:docMk/>
          <pc:sldMk cId="483254261" sldId="323"/>
        </pc:sldMkLst>
      </pc:sldChg>
      <pc:sldChg chg="modNotesTx">
        <pc:chgData name="Cathie Tulloch" userId="3410504c-3a88-4cda-b6c4-f117f68a11c5" providerId="ADAL" clId="{4D38CBB6-CF52-54E0-9A02-A1E1A32DAE93}" dt="2025-11-20T23:54:59.893" v="1" actId="20577"/>
        <pc:sldMkLst>
          <pc:docMk/>
          <pc:sldMk cId="4017247772" sldId="326"/>
        </pc:sldMkLst>
      </pc:sldChg>
      <pc:sldChg chg="modNotesTx">
        <pc:chgData name="Cathie Tulloch" userId="3410504c-3a88-4cda-b6c4-f117f68a11c5" providerId="ADAL" clId="{4D38CBB6-CF52-54E0-9A02-A1E1A32DAE93}" dt="2025-11-20T23:55:02.444" v="2" actId="20577"/>
        <pc:sldMkLst>
          <pc:docMk/>
          <pc:sldMk cId="638859644" sldId="353"/>
        </pc:sldMkLst>
      </pc:sldChg>
      <pc:sldChg chg="modNotesTx">
        <pc:chgData name="Cathie Tulloch" userId="3410504c-3a88-4cda-b6c4-f117f68a11c5" providerId="ADAL" clId="{4D38CBB6-CF52-54E0-9A02-A1E1A32DAE93}" dt="2025-11-20T23:55:05.405" v="3" actId="20577"/>
        <pc:sldMkLst>
          <pc:docMk/>
          <pc:sldMk cId="2188244390" sldId="355"/>
        </pc:sldMkLst>
      </pc:sldChg>
      <pc:sldChg chg="modNotesTx">
        <pc:chgData name="Cathie Tulloch" userId="3410504c-3a88-4cda-b6c4-f117f68a11c5" providerId="ADAL" clId="{4D38CBB6-CF52-54E0-9A02-A1E1A32DAE93}" dt="2025-11-20T23:55:18.365" v="7" actId="20577"/>
        <pc:sldMkLst>
          <pc:docMk/>
          <pc:sldMk cId="2111474600" sldId="356"/>
        </pc:sldMkLst>
      </pc:sldChg>
      <pc:sldChg chg="modNotesTx">
        <pc:chgData name="Cathie Tulloch" userId="3410504c-3a88-4cda-b6c4-f117f68a11c5" providerId="ADAL" clId="{4D38CBB6-CF52-54E0-9A02-A1E1A32DAE93}" dt="2025-11-20T23:55:21.350" v="8" actId="20577"/>
        <pc:sldMkLst>
          <pc:docMk/>
          <pc:sldMk cId="2687480491" sldId="357"/>
        </pc:sldMkLst>
      </pc:sldChg>
      <pc:sldChg chg="modNotesTx">
        <pc:chgData name="Cathie Tulloch" userId="3410504c-3a88-4cda-b6c4-f117f68a11c5" providerId="ADAL" clId="{4D38CBB6-CF52-54E0-9A02-A1E1A32DAE93}" dt="2025-11-20T23:55:25.498" v="9" actId="20577"/>
        <pc:sldMkLst>
          <pc:docMk/>
          <pc:sldMk cId="4212602211" sldId="358"/>
        </pc:sldMkLst>
      </pc:sldChg>
      <pc:sldChg chg="modNotesTx">
        <pc:chgData name="Cathie Tulloch" userId="3410504c-3a88-4cda-b6c4-f117f68a11c5" providerId="ADAL" clId="{4D38CBB6-CF52-54E0-9A02-A1E1A32DAE93}" dt="2025-11-20T23:55:34.287" v="12" actId="20577"/>
        <pc:sldMkLst>
          <pc:docMk/>
          <pc:sldMk cId="3278113394" sldId="361"/>
        </pc:sldMkLst>
      </pc:sldChg>
      <pc:sldChg chg="modNotesTx">
        <pc:chgData name="Cathie Tulloch" userId="3410504c-3a88-4cda-b6c4-f117f68a11c5" providerId="ADAL" clId="{4D38CBB6-CF52-54E0-9A02-A1E1A32DAE93}" dt="2025-11-20T23:55:39.611" v="14" actId="20577"/>
        <pc:sldMkLst>
          <pc:docMk/>
          <pc:sldMk cId="692924116" sldId="362"/>
        </pc:sldMkLst>
      </pc:sldChg>
      <pc:sldChg chg="modNotesTx">
        <pc:chgData name="Cathie Tulloch" userId="3410504c-3a88-4cda-b6c4-f117f68a11c5" providerId="ADAL" clId="{4D38CBB6-CF52-54E0-9A02-A1E1A32DAE93}" dt="2025-11-20T23:55:45.838" v="16" actId="20577"/>
        <pc:sldMkLst>
          <pc:docMk/>
          <pc:sldMk cId="4293116653" sldId="363"/>
        </pc:sldMkLst>
      </pc:sldChg>
      <pc:sldChg chg="modNotesTx">
        <pc:chgData name="Cathie Tulloch" userId="3410504c-3a88-4cda-b6c4-f117f68a11c5" providerId="ADAL" clId="{4D38CBB6-CF52-54E0-9A02-A1E1A32DAE93}" dt="2025-11-20T23:55:49.145" v="17" actId="20577"/>
        <pc:sldMkLst>
          <pc:docMk/>
          <pc:sldMk cId="2628716531" sldId="364"/>
        </pc:sldMkLst>
      </pc:sldChg>
      <pc:sldChg chg="modNotesTx">
        <pc:chgData name="Cathie Tulloch" userId="3410504c-3a88-4cda-b6c4-f117f68a11c5" providerId="ADAL" clId="{4D38CBB6-CF52-54E0-9A02-A1E1A32DAE93}" dt="2025-11-20T23:55:52.966" v="18" actId="20577"/>
        <pc:sldMkLst>
          <pc:docMk/>
          <pc:sldMk cId="1666473101" sldId="365"/>
        </pc:sldMkLst>
      </pc:sldChg>
      <pc:sldChg chg="modNotesTx">
        <pc:chgData name="Cathie Tulloch" userId="3410504c-3a88-4cda-b6c4-f117f68a11c5" providerId="ADAL" clId="{4D38CBB6-CF52-54E0-9A02-A1E1A32DAE93}" dt="2025-11-20T23:55:55.332" v="19" actId="20577"/>
        <pc:sldMkLst>
          <pc:docMk/>
          <pc:sldMk cId="823279911" sldId="366"/>
        </pc:sldMkLst>
      </pc:sldChg>
      <pc:sldChg chg="modNotesTx">
        <pc:chgData name="Cathie Tulloch" userId="3410504c-3a88-4cda-b6c4-f117f68a11c5" providerId="ADAL" clId="{4D38CBB6-CF52-54E0-9A02-A1E1A32DAE93}" dt="2025-11-20T23:55:58.572" v="20" actId="20577"/>
        <pc:sldMkLst>
          <pc:docMk/>
          <pc:sldMk cId="2911552386" sldId="367"/>
        </pc:sldMkLst>
      </pc:sldChg>
      <pc:sldChg chg="modNotesTx">
        <pc:chgData name="Cathie Tulloch" userId="3410504c-3a88-4cda-b6c4-f117f68a11c5" providerId="ADAL" clId="{4D38CBB6-CF52-54E0-9A02-A1E1A32DAE93}" dt="2025-11-20T23:56:06.357" v="23" actId="20577"/>
        <pc:sldMkLst>
          <pc:docMk/>
          <pc:sldMk cId="2272490546" sldId="368"/>
        </pc:sldMkLst>
      </pc:sldChg>
      <pc:sldChg chg="modNotesTx">
        <pc:chgData name="Cathie Tulloch" userId="3410504c-3a88-4cda-b6c4-f117f68a11c5" providerId="ADAL" clId="{4D38CBB6-CF52-54E0-9A02-A1E1A32DAE93}" dt="2025-11-20T23:56:10.503" v="24" actId="20577"/>
        <pc:sldMkLst>
          <pc:docMk/>
          <pc:sldMk cId="964127242" sldId="369"/>
        </pc:sldMkLst>
      </pc:sldChg>
      <pc:sldChg chg="modNotesTx">
        <pc:chgData name="Cathie Tulloch" userId="3410504c-3a88-4cda-b6c4-f117f68a11c5" providerId="ADAL" clId="{4D38CBB6-CF52-54E0-9A02-A1E1A32DAE93}" dt="2025-11-20T23:56:15.886" v="26" actId="20577"/>
        <pc:sldMkLst>
          <pc:docMk/>
          <pc:sldMk cId="1002893496" sldId="370"/>
        </pc:sldMkLst>
      </pc:sldChg>
      <pc:sldChg chg="modNotesTx">
        <pc:chgData name="Cathie Tulloch" userId="3410504c-3a88-4cda-b6c4-f117f68a11c5" providerId="ADAL" clId="{4D38CBB6-CF52-54E0-9A02-A1E1A32DAE93}" dt="2025-11-20T23:56:17.927" v="27" actId="20577"/>
        <pc:sldMkLst>
          <pc:docMk/>
          <pc:sldMk cId="2774861990" sldId="371"/>
        </pc:sldMkLst>
      </pc:sldChg>
      <pc:sldChg chg="modNotesTx">
        <pc:chgData name="Cathie Tulloch" userId="3410504c-3a88-4cda-b6c4-f117f68a11c5" providerId="ADAL" clId="{4D38CBB6-CF52-54E0-9A02-A1E1A32DAE93}" dt="2025-11-20T23:56:12.925" v="25" actId="20577"/>
        <pc:sldMkLst>
          <pc:docMk/>
          <pc:sldMk cId="2682279473" sldId="372"/>
        </pc:sldMkLst>
      </pc:sldChg>
      <pc:sldChg chg="modNotesTx">
        <pc:chgData name="Cathie Tulloch" userId="3410504c-3a88-4cda-b6c4-f117f68a11c5" providerId="ADAL" clId="{4D38CBB6-CF52-54E0-9A02-A1E1A32DAE93}" dt="2025-11-20T23:56:27.239" v="30" actId="20577"/>
        <pc:sldMkLst>
          <pc:docMk/>
          <pc:sldMk cId="3328043566" sldId="374"/>
        </pc:sldMkLst>
      </pc:sldChg>
      <pc:sldChg chg="modNotesTx">
        <pc:chgData name="Cathie Tulloch" userId="3410504c-3a88-4cda-b6c4-f117f68a11c5" providerId="ADAL" clId="{4D38CBB6-CF52-54E0-9A02-A1E1A32DAE93}" dt="2025-11-20T23:55:07.885" v="4" actId="20577"/>
        <pc:sldMkLst>
          <pc:docMk/>
          <pc:sldMk cId="3583693581" sldId="375"/>
        </pc:sldMkLst>
      </pc:sldChg>
      <pc:sldChg chg="modNotesTx">
        <pc:chgData name="Cathie Tulloch" userId="3410504c-3a88-4cda-b6c4-f117f68a11c5" providerId="ADAL" clId="{4D38CBB6-CF52-54E0-9A02-A1E1A32DAE93}" dt="2025-11-20T23:55:37.208" v="13" actId="20577"/>
        <pc:sldMkLst>
          <pc:docMk/>
          <pc:sldMk cId="3740875708" sldId="376"/>
        </pc:sldMkLst>
      </pc:sldChg>
      <pc:sldChg chg="modNotesTx">
        <pc:chgData name="Cathie Tulloch" userId="3410504c-3a88-4cda-b6c4-f117f68a11c5" providerId="ADAL" clId="{4D38CBB6-CF52-54E0-9A02-A1E1A32DAE93}" dt="2025-11-20T23:55:43.445" v="15" actId="20577"/>
        <pc:sldMkLst>
          <pc:docMk/>
          <pc:sldMk cId="830552485" sldId="377"/>
        </pc:sldMkLst>
      </pc:sldChg>
      <pc:sldChg chg="modNotesTx">
        <pc:chgData name="Cathie Tulloch" userId="3410504c-3a88-4cda-b6c4-f117f68a11c5" providerId="ADAL" clId="{4D38CBB6-CF52-54E0-9A02-A1E1A32DAE93}" dt="2025-11-20T23:56:24.570" v="29" actId="20577"/>
        <pc:sldMkLst>
          <pc:docMk/>
          <pc:sldMk cId="402094606" sldId="378"/>
        </pc:sldMkLst>
      </pc:sldChg>
      <pc:sldChg chg="modNotesTx">
        <pc:chgData name="Cathie Tulloch" userId="3410504c-3a88-4cda-b6c4-f117f68a11c5" providerId="ADAL" clId="{4D38CBB6-CF52-54E0-9A02-A1E1A32DAE93}" dt="2025-11-20T23:56:03.746" v="22" actId="20577"/>
        <pc:sldMkLst>
          <pc:docMk/>
          <pc:sldMk cId="3512464049" sldId="379"/>
        </pc:sldMkLst>
      </pc:sldChg>
      <pc:sldChg chg="modNotesTx">
        <pc:chgData name="Cathie Tulloch" userId="3410504c-3a88-4cda-b6c4-f117f68a11c5" providerId="ADAL" clId="{4D38CBB6-CF52-54E0-9A02-A1E1A32DAE93}" dt="2025-11-20T23:56:01.607" v="21" actId="20577"/>
        <pc:sldMkLst>
          <pc:docMk/>
          <pc:sldMk cId="3573190202" sldId="380"/>
        </pc:sldMkLst>
      </pc:sldChg>
      <pc:sldChg chg="modNotesTx">
        <pc:chgData name="Cathie Tulloch" userId="3410504c-3a88-4cda-b6c4-f117f68a11c5" providerId="ADAL" clId="{4D38CBB6-CF52-54E0-9A02-A1E1A32DAE93}" dt="2025-11-20T23:56:21.264" v="28" actId="20577"/>
        <pc:sldMkLst>
          <pc:docMk/>
          <pc:sldMk cId="1748011339" sldId="381"/>
        </pc:sldMkLst>
      </pc:sldChg>
      <pc:sldChg chg="del">
        <pc:chgData name="Cathie Tulloch" userId="3410504c-3a88-4cda-b6c4-f117f68a11c5" providerId="ADAL" clId="{4D38CBB6-CF52-54E0-9A02-A1E1A32DAE93}" dt="2025-11-20T23:56:32.759" v="32" actId="2696"/>
        <pc:sldMkLst>
          <pc:docMk/>
          <pc:sldMk cId="2248543973" sldId="383"/>
        </pc:sldMkLst>
      </pc:sldChg>
      <pc:sldChg chg="del">
        <pc:chgData name="Cathie Tulloch" userId="3410504c-3a88-4cda-b6c4-f117f68a11c5" providerId="ADAL" clId="{4D38CBB6-CF52-54E0-9A02-A1E1A32DAE93}" dt="2025-11-20T23:56:32.754" v="31" actId="2696"/>
        <pc:sldMkLst>
          <pc:docMk/>
          <pc:sldMk cId="3298390258" sldId="384"/>
        </pc:sldMkLst>
      </pc:sldChg>
      <pc:sldChg chg="modNotesTx">
        <pc:chgData name="Cathie Tulloch" userId="3410504c-3a88-4cda-b6c4-f117f68a11c5" providerId="ADAL" clId="{4D38CBB6-CF52-54E0-9A02-A1E1A32DAE93}" dt="2025-11-20T23:55:10.491" v="5" actId="20577"/>
        <pc:sldMkLst>
          <pc:docMk/>
          <pc:sldMk cId="1796270954" sldId="385"/>
        </pc:sldMkLst>
      </pc:sldChg>
      <pc:sldChg chg="modNotesTx">
        <pc:chgData name="Cathie Tulloch" userId="3410504c-3a88-4cda-b6c4-f117f68a11c5" providerId="ADAL" clId="{4D38CBB6-CF52-54E0-9A02-A1E1A32DAE93}" dt="2025-11-20T23:55:28.030" v="10" actId="20577"/>
        <pc:sldMkLst>
          <pc:docMk/>
          <pc:sldMk cId="2107601249" sldId="386"/>
        </pc:sldMkLst>
      </pc:sldChg>
      <pc:sldChg chg="modNotesTx">
        <pc:chgData name="Cathie Tulloch" userId="3410504c-3a88-4cda-b6c4-f117f68a11c5" providerId="ADAL" clId="{4D38CBB6-CF52-54E0-9A02-A1E1A32DAE93}" dt="2025-11-20T23:55:14.965" v="6" actId="20577"/>
        <pc:sldMkLst>
          <pc:docMk/>
          <pc:sldMk cId="3814762798" sldId="38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harms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38-864D-AD70-4607F6538ED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238-864D-AD70-4607F6538ED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60ADC5F-D450-704B-8DCB-E53A1DBC11DC}" type="CATEGORYNAME">
                      <a:rPr lang="en-US" smtClean="0"/>
                      <a:pPr/>
                      <a:t>[CATEGORY NAME]</a:t>
                    </a:fld>
                    <a:r>
                      <a:rPr lang="en-US" dirty="0"/>
                      <a:t> harms</a:t>
                    </a:r>
                    <a:r>
                      <a:rPr lang="en-US" baseline="0" dirty="0"/>
                      <a:t>
</a:t>
                    </a:r>
                    <a:fld id="{277EDB48-353D-9845-B428-A1DE19F67C4C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38-864D-AD70-4607F6538ED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208C1E9-FDDF-F646-986C-D4DDD3D6F0AD}" type="CATEGORYNAME">
                      <a:rPr lang="en-US" smtClean="0"/>
                      <a:pPr/>
                      <a:t>[CATEGORY NAME]</a:t>
                    </a:fld>
                    <a:r>
                      <a:rPr lang="en-US" dirty="0"/>
                      <a:t> harms</a:t>
                    </a:r>
                    <a:r>
                      <a:rPr lang="en-US" baseline="0" dirty="0"/>
                      <a:t>
</a:t>
                    </a:r>
                    <a:fld id="{AC3988DB-66BA-BF43-8B94-B73A58ECF0EE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238-864D-AD70-4607F6538E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2">
                        <a:lumMod val="90000"/>
                        <a:lumOff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None to 3</c:v>
                </c:pt>
                <c:pt idx="1">
                  <c:v>4 or more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D8-6847-9965-CAD76D91F12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Harm Score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Non-family relationship</c:v>
                </c:pt>
                <c:pt idx="1">
                  <c:v>Family member</c:v>
                </c:pt>
                <c:pt idx="2">
                  <c:v>Current Partner</c:v>
                </c:pt>
                <c:pt idx="3">
                  <c:v>Ex-partner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9.1999999999999993</c:v>
                </c:pt>
                <c:pt idx="1">
                  <c:v>9.3000000000000007</c:v>
                </c:pt>
                <c:pt idx="2">
                  <c:v>11.19</c:v>
                </c:pt>
                <c:pt idx="3">
                  <c:v>12.63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56-734B-9533-552C2F94D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438227632"/>
        <c:axId val="1438229344"/>
      </c:barChart>
      <c:catAx>
        <c:axId val="143822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8229344"/>
        <c:crosses val="autoZero"/>
        <c:auto val="1"/>
        <c:lblAlgn val="ctr"/>
        <c:lblOffset val="100"/>
        <c:noMultiLvlLbl val="0"/>
      </c:catAx>
      <c:valAx>
        <c:axId val="1438229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3822763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Psychological Distress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Non-family relationship</c:v>
                </c:pt>
                <c:pt idx="1">
                  <c:v>Family member</c:v>
                </c:pt>
                <c:pt idx="2">
                  <c:v>Current partner</c:v>
                </c:pt>
                <c:pt idx="3">
                  <c:v>Ex-partner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7.94</c:v>
                </c:pt>
                <c:pt idx="1">
                  <c:v>9.68</c:v>
                </c:pt>
                <c:pt idx="2">
                  <c:v>11.11</c:v>
                </c:pt>
                <c:pt idx="3">
                  <c:v>11.66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D-8642-BE3F-EA5A5DE67C5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689265408"/>
        <c:axId val="689680320"/>
      </c:barChart>
      <c:catAx>
        <c:axId val="68926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680320"/>
        <c:crosses val="autoZero"/>
        <c:auto val="1"/>
        <c:lblAlgn val="ctr"/>
        <c:lblOffset val="100"/>
        <c:noMultiLvlLbl val="0"/>
      </c:catAx>
      <c:valAx>
        <c:axId val="68968032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892654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 b="0" dirty="0">
                <a:solidFill>
                  <a:schemeClr val="bg1"/>
                </a:solidFill>
              </a:rPr>
              <a:t>Use of maladaptive coping by </a:t>
            </a:r>
            <a:br>
              <a:rPr lang="en-US" sz="2400" b="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distress level</a:t>
            </a:r>
          </a:p>
        </c:rich>
      </c:tx>
      <c:layout>
        <c:manualLayout>
          <c:xMode val="edge"/>
          <c:yMode val="edge"/>
          <c:x val="0.1087609316445613"/>
          <c:y val="4.77613030830753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distress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743664733886228E-2"/>
                  <c:y val="4.94101098614808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945032295859186E-2"/>
                      <c:h val="6.65131035899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7F6-7C46-9102-64D33F94BCBF}"/>
                </c:ext>
              </c:extLst>
            </c:dLbl>
            <c:dLbl>
              <c:idx val="1"/>
              <c:layout>
                <c:manualLayout>
                  <c:x val="3.4023841693583603E-3"/>
                  <c:y val="-2.66483919090044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696070648140797E-2"/>
                      <c:h val="6.35498748072633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7F6-7C46-9102-64D33F94BCBF}"/>
                </c:ext>
              </c:extLst>
            </c:dLbl>
            <c:dLbl>
              <c:idx val="2"/>
              <c:layout>
                <c:manualLayout>
                  <c:x val="7.9390749980129596E-3"/>
                  <c:y val="5.74187812903557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246148652932702E-2"/>
                      <c:h val="0.156677864496241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7F6-7C46-9102-64D33F94BCBF}"/>
                </c:ext>
              </c:extLst>
            </c:dLbl>
            <c:dLbl>
              <c:idx val="3"/>
              <c:layout>
                <c:manualLayout>
                  <c:x val="1.4743664733886228E-2"/>
                  <c:y val="4.108375951470697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3744837261554E-2"/>
                      <c:h val="6.41031903793859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97F6-7C46-9102-64D33F94BC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 maladaptive coping use</c:v>
                </c:pt>
                <c:pt idx="1">
                  <c:v>low maladaptive coping use</c:v>
                </c:pt>
                <c:pt idx="2">
                  <c:v>moderate maladaptive coping use</c:v>
                </c:pt>
                <c:pt idx="3">
                  <c:v>high maladaptive coping use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</c:v>
                </c:pt>
                <c:pt idx="1">
                  <c:v>7</c:v>
                </c:pt>
                <c:pt idx="2">
                  <c:v>9.8000000000000007</c:v>
                </c:pt>
                <c:pt idx="3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7F6-7C46-9102-64D33F94B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6572352"/>
        <c:axId val="123970767"/>
      </c:barChart>
      <c:catAx>
        <c:axId val="47657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970767"/>
        <c:crosses val="autoZero"/>
        <c:auto val="1"/>
        <c:lblAlgn val="ctr"/>
        <c:lblOffset val="100"/>
        <c:noMultiLvlLbl val="0"/>
      </c:catAx>
      <c:valAx>
        <c:axId val="123970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657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2">
        <a:lumMod val="90000"/>
        <a:lumOff val="1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 b="0" dirty="0">
                <a:solidFill>
                  <a:schemeClr val="bg1"/>
                </a:solidFill>
              </a:rPr>
              <a:t>Use of maladaptive coping by </a:t>
            </a:r>
            <a:br>
              <a:rPr lang="en-US" sz="2400" b="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harm level</a:t>
            </a:r>
          </a:p>
        </c:rich>
      </c:tx>
      <c:layout>
        <c:manualLayout>
          <c:xMode val="edge"/>
          <c:yMode val="edge"/>
          <c:x val="0.1087609316445613"/>
          <c:y val="4.77613030830753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harm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3316653899919774E-3"/>
                  <c:y val="-1.5591968216056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732719427314969E-2"/>
                      <c:h val="5.21094608504317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5EF-334C-AD60-AC9D91E5610C}"/>
                </c:ext>
              </c:extLst>
            </c:dLbl>
            <c:dLbl>
              <c:idx val="1"/>
              <c:layout>
                <c:manualLayout>
                  <c:x val="1.1666418679495442E-3"/>
                  <c:y val="-9.456631381233480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50638796582553E-2"/>
                      <c:h val="0.113462829198663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5EF-334C-AD60-AC9D91E5610C}"/>
                </c:ext>
              </c:extLst>
            </c:dLbl>
            <c:dLbl>
              <c:idx val="2"/>
              <c:layout>
                <c:manualLayout>
                  <c:x val="0"/>
                  <c:y val="8.2706272922970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EF-334C-AD60-AC9D91E5610C}"/>
                </c:ext>
              </c:extLst>
            </c:dLbl>
            <c:dLbl>
              <c:idx val="3"/>
              <c:layout>
                <c:manualLayout>
                  <c:x val="0"/>
                  <c:y val="-7.4116801354218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EF-334C-AD60-AC9D91E561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 maladaptive coping use</c:v>
                </c:pt>
                <c:pt idx="1">
                  <c:v>low maladaptive coping use</c:v>
                </c:pt>
                <c:pt idx="2">
                  <c:v>moderate maladaptive coping use</c:v>
                </c:pt>
                <c:pt idx="3">
                  <c:v>high maladaptive coping use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5.4</c:v>
                </c:pt>
                <c:pt idx="2">
                  <c:v>10.199999999999999</c:v>
                </c:pt>
                <c:pt idx="3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EF-334C-AD60-AC9D91E561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6572352"/>
        <c:axId val="123970767"/>
      </c:barChart>
      <c:catAx>
        <c:axId val="47657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970767"/>
        <c:crosses val="autoZero"/>
        <c:auto val="1"/>
        <c:lblAlgn val="ctr"/>
        <c:lblOffset val="100"/>
        <c:noMultiLvlLbl val="0"/>
      </c:catAx>
      <c:valAx>
        <c:axId val="123970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657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2">
        <a:lumMod val="90000"/>
        <a:lumOff val="1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>
                <a:solidFill>
                  <a:schemeClr val="bg1"/>
                </a:solidFill>
              </a:rPr>
              <a:t>Level of psychological distress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psychological distress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32163644706700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61-014E-A3AB-D8AB0F82A8C6}"/>
                </c:ext>
              </c:extLst>
            </c:dLbl>
            <c:dLbl>
              <c:idx val="1"/>
              <c:layout>
                <c:manualLayout>
                  <c:x val="0"/>
                  <c:y val="0.106073794052831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61-014E-A3AB-D8AB0F82A8C6}"/>
                </c:ext>
              </c:extLst>
            </c:dLbl>
            <c:dLbl>
              <c:idx val="2"/>
              <c:layout>
                <c:manualLayout>
                  <c:x val="8.4366342958633163E-8"/>
                  <c:y val="0.118931223634992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251662101322613E-2"/>
                      <c:h val="9.87612575274808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F61-014E-A3AB-D8AB0F82A8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low support</c:v>
                </c:pt>
                <c:pt idx="1">
                  <c:v>moderate support</c:v>
                </c:pt>
                <c:pt idx="2">
                  <c:v>high support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11.2</c:v>
                </c:pt>
                <c:pt idx="1">
                  <c:v>9.3000000000000007</c:v>
                </c:pt>
                <c:pt idx="2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61-014E-A3AB-D8AB0F82A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40141712"/>
        <c:axId val="440035120"/>
      </c:barChart>
      <c:catAx>
        <c:axId val="44014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none" spc="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035120"/>
        <c:crosses val="autoZero"/>
        <c:auto val="1"/>
        <c:lblAlgn val="ctr"/>
        <c:lblOffset val="100"/>
        <c:noMultiLvlLbl val="0"/>
      </c:catAx>
      <c:valAx>
        <c:axId val="440035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01417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2369CD-CBAC-8141-B783-F461174717D6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0E7E7EF-D42A-AF42-A51D-D5920C32E757}">
      <dgm:prSet phldrT="[Text]" custT="1"/>
      <dgm:spPr/>
      <dgm:t>
        <a:bodyPr/>
        <a:lstStyle/>
        <a:p>
          <a:r>
            <a:rPr lang="en-GB" sz="2400" dirty="0"/>
            <a:t>Distress is disabling</a:t>
          </a:r>
        </a:p>
      </dgm:t>
    </dgm:pt>
    <dgm:pt modelId="{4AAB35CA-5B3D-2A45-8313-EAFF209F45B0}" type="parTrans" cxnId="{34A9E553-6EBB-5E4E-88E6-CE14D338189F}">
      <dgm:prSet/>
      <dgm:spPr/>
      <dgm:t>
        <a:bodyPr/>
        <a:lstStyle/>
        <a:p>
          <a:endParaRPr lang="en-GB"/>
        </a:p>
      </dgm:t>
    </dgm:pt>
    <dgm:pt modelId="{A2376496-38E8-CF4B-8B53-ECEF067FEFA1}" type="sibTrans" cxnId="{34A9E553-6EBB-5E4E-88E6-CE14D338189F}">
      <dgm:prSet/>
      <dgm:spPr/>
      <dgm:t>
        <a:bodyPr/>
        <a:lstStyle/>
        <a:p>
          <a:endParaRPr lang="en-GB"/>
        </a:p>
      </dgm:t>
    </dgm:pt>
    <dgm:pt modelId="{2A5C2A3B-1A03-F645-B8C9-4D407585832E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Affected others often meet clinical thresholds for psychological distress</a:t>
          </a:r>
        </a:p>
      </dgm:t>
    </dgm:pt>
    <dgm:pt modelId="{AE8FCF92-77A6-EA4C-B3C2-EA1B8E7E26F8}" type="parTrans" cxnId="{B1917503-CA83-6145-AAA0-7C35F93A2C9C}">
      <dgm:prSet/>
      <dgm:spPr/>
      <dgm:t>
        <a:bodyPr/>
        <a:lstStyle/>
        <a:p>
          <a:endParaRPr lang="en-GB"/>
        </a:p>
      </dgm:t>
    </dgm:pt>
    <dgm:pt modelId="{E0124BA9-268E-5B41-8B88-F194699779A8}" type="sibTrans" cxnId="{B1917503-CA83-6145-AAA0-7C35F93A2C9C}">
      <dgm:prSet/>
      <dgm:spPr/>
      <dgm:t>
        <a:bodyPr/>
        <a:lstStyle/>
        <a:p>
          <a:endParaRPr lang="en-GB"/>
        </a:p>
      </dgm:t>
    </dgm:pt>
    <dgm:pt modelId="{6B3A89D5-5421-6649-A17A-0BEF5D5FD4AA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This impacts work, caregiving, and daily functioning</a:t>
          </a:r>
        </a:p>
      </dgm:t>
    </dgm:pt>
    <dgm:pt modelId="{7A1E1AC5-BB7F-8C4D-9D92-C3F6E6FBD814}" type="parTrans" cxnId="{20E7B283-4AD3-D74B-BAE0-2658CB2E36EF}">
      <dgm:prSet/>
      <dgm:spPr/>
      <dgm:t>
        <a:bodyPr/>
        <a:lstStyle/>
        <a:p>
          <a:endParaRPr lang="en-GB"/>
        </a:p>
      </dgm:t>
    </dgm:pt>
    <dgm:pt modelId="{BD5CE5DD-DE9D-3142-86F4-46DFDD9603E4}" type="sibTrans" cxnId="{20E7B283-4AD3-D74B-BAE0-2658CB2E36EF}">
      <dgm:prSet/>
      <dgm:spPr/>
      <dgm:t>
        <a:bodyPr/>
        <a:lstStyle/>
        <a:p>
          <a:endParaRPr lang="en-GB"/>
        </a:p>
      </dgm:t>
    </dgm:pt>
    <dgm:pt modelId="{CE0EBE88-DEB6-C842-BFF2-8A536E1E7667}">
      <dgm:prSet phldrT="[Text]" custT="1"/>
      <dgm:spPr/>
      <dgm:t>
        <a:bodyPr/>
        <a:lstStyle/>
        <a:p>
          <a:r>
            <a:rPr lang="en-GB" sz="2400" dirty="0"/>
            <a:t>Practical entanglement drives harm</a:t>
          </a:r>
        </a:p>
      </dgm:t>
    </dgm:pt>
    <dgm:pt modelId="{9A0DC839-72F1-3544-9482-86E07B216B2C}" type="parTrans" cxnId="{8FC1FE02-31C7-BE49-9B5F-A056DD353C9C}">
      <dgm:prSet/>
      <dgm:spPr/>
      <dgm:t>
        <a:bodyPr/>
        <a:lstStyle/>
        <a:p>
          <a:endParaRPr lang="en-GB"/>
        </a:p>
      </dgm:t>
    </dgm:pt>
    <dgm:pt modelId="{3D1390DD-AFF5-1C4A-98C7-EE47E1E00C0B}" type="sibTrans" cxnId="{8FC1FE02-31C7-BE49-9B5F-A056DD353C9C}">
      <dgm:prSet/>
      <dgm:spPr/>
      <dgm:t>
        <a:bodyPr/>
        <a:lstStyle/>
        <a:p>
          <a:endParaRPr lang="en-GB"/>
        </a:p>
      </dgm:t>
    </dgm:pt>
    <dgm:pt modelId="{E6A32D7E-9871-D74E-BC28-F8FAE35F0F8F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Shared financials and responsibilities - not emotional closeness - are the strongest predictors</a:t>
          </a:r>
        </a:p>
      </dgm:t>
    </dgm:pt>
    <dgm:pt modelId="{D055275D-3A92-5044-8828-CD2951D01C24}" type="parTrans" cxnId="{FE5F3745-FFCC-064A-8509-FD5D6D018B75}">
      <dgm:prSet/>
      <dgm:spPr/>
      <dgm:t>
        <a:bodyPr/>
        <a:lstStyle/>
        <a:p>
          <a:endParaRPr lang="en-GB"/>
        </a:p>
      </dgm:t>
    </dgm:pt>
    <dgm:pt modelId="{1984F9F6-5585-A14E-9CEF-CCB42D047DDC}" type="sibTrans" cxnId="{FE5F3745-FFCC-064A-8509-FD5D6D018B75}">
      <dgm:prSet/>
      <dgm:spPr/>
      <dgm:t>
        <a:bodyPr/>
        <a:lstStyle/>
        <a:p>
          <a:endParaRPr lang="en-GB"/>
        </a:p>
      </dgm:t>
    </dgm:pt>
    <dgm:pt modelId="{FDC696B5-B1C6-4D46-BFA4-81AF7D0CBDD6}">
      <dgm:prSet phldrT="[Text]" custT="1"/>
      <dgm:spPr/>
      <dgm:t>
        <a:bodyPr/>
        <a:lstStyle/>
        <a:p>
          <a:r>
            <a:rPr lang="en-GB" sz="2400" dirty="0"/>
            <a:t>Coping matters </a:t>
          </a:r>
        </a:p>
      </dgm:t>
    </dgm:pt>
    <dgm:pt modelId="{887A8F6C-5F53-DF4C-BF40-A16C678BB993}" type="parTrans" cxnId="{40517363-F74E-8E48-B677-3B738AC1DA58}">
      <dgm:prSet/>
      <dgm:spPr/>
      <dgm:t>
        <a:bodyPr/>
        <a:lstStyle/>
        <a:p>
          <a:endParaRPr lang="en-GB"/>
        </a:p>
      </dgm:t>
    </dgm:pt>
    <dgm:pt modelId="{E17F5FDC-F592-CD48-879B-311B0B8B7844}" type="sibTrans" cxnId="{40517363-F74E-8E48-B677-3B738AC1DA58}">
      <dgm:prSet/>
      <dgm:spPr/>
      <dgm:t>
        <a:bodyPr/>
        <a:lstStyle/>
        <a:p>
          <a:endParaRPr lang="en-GB"/>
        </a:p>
      </dgm:t>
    </dgm:pt>
    <dgm:pt modelId="{996F6E88-0BFE-4549-9D20-769E4FCFB92F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Common coping behaviours are linked to worse outcomes</a:t>
          </a:r>
        </a:p>
      </dgm:t>
    </dgm:pt>
    <dgm:pt modelId="{9FE21BD0-1E50-E749-8EAC-FDBA5948529B}" type="parTrans" cxnId="{4C1F63B0-4090-164E-BBA3-AF482F5C8E4D}">
      <dgm:prSet/>
      <dgm:spPr/>
      <dgm:t>
        <a:bodyPr/>
        <a:lstStyle/>
        <a:p>
          <a:endParaRPr lang="en-GB"/>
        </a:p>
      </dgm:t>
    </dgm:pt>
    <dgm:pt modelId="{347947F3-DB4C-D241-8519-78C00DE0AF7A}" type="sibTrans" cxnId="{4C1F63B0-4090-164E-BBA3-AF482F5C8E4D}">
      <dgm:prSet/>
      <dgm:spPr/>
      <dgm:t>
        <a:bodyPr/>
        <a:lstStyle/>
        <a:p>
          <a:endParaRPr lang="en-GB"/>
        </a:p>
      </dgm:t>
    </dgm:pt>
    <dgm:pt modelId="{06976755-8709-FE44-BD44-5D002622BF30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Ex-partners remain vulnerable</a:t>
          </a:r>
        </a:p>
      </dgm:t>
    </dgm:pt>
    <dgm:pt modelId="{40A3918F-C6D3-A14D-96F0-25483423C4AE}" type="parTrans" cxnId="{2A8B2FC9-09D5-A24D-9866-F0A1A17D0D92}">
      <dgm:prSet/>
      <dgm:spPr/>
      <dgm:t>
        <a:bodyPr/>
        <a:lstStyle/>
        <a:p>
          <a:endParaRPr lang="en-GB"/>
        </a:p>
      </dgm:t>
    </dgm:pt>
    <dgm:pt modelId="{CC8038AE-190F-6844-842D-0D94BA4030E1}" type="sibTrans" cxnId="{2A8B2FC9-09D5-A24D-9866-F0A1A17D0D92}">
      <dgm:prSet/>
      <dgm:spPr/>
      <dgm:t>
        <a:bodyPr/>
        <a:lstStyle/>
        <a:p>
          <a:endParaRPr lang="en-GB"/>
        </a:p>
      </dgm:t>
    </dgm:pt>
    <dgm:pt modelId="{6340CB90-14DC-D443-AF52-6B9F444BB013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Support must include tools for healthier coping</a:t>
          </a:r>
        </a:p>
      </dgm:t>
    </dgm:pt>
    <dgm:pt modelId="{7D6745E3-402E-C747-9B44-7F170AC7CC61}" type="parTrans" cxnId="{91A5A45C-6E6B-5946-A83D-596AC5660BB1}">
      <dgm:prSet/>
      <dgm:spPr/>
      <dgm:t>
        <a:bodyPr/>
        <a:lstStyle/>
        <a:p>
          <a:endParaRPr lang="en-GB"/>
        </a:p>
      </dgm:t>
    </dgm:pt>
    <dgm:pt modelId="{CDB3D0CD-8370-394E-A120-D0600F82EFAA}" type="sibTrans" cxnId="{91A5A45C-6E6B-5946-A83D-596AC5660BB1}">
      <dgm:prSet/>
      <dgm:spPr/>
      <dgm:t>
        <a:bodyPr/>
        <a:lstStyle/>
        <a:p>
          <a:endParaRPr lang="en-GB"/>
        </a:p>
      </dgm:t>
    </dgm:pt>
    <dgm:pt modelId="{DD733864-6B0A-9249-AF5B-6D035CEE5B98}">
      <dgm:prSet phldrT="[Text]" custT="1"/>
      <dgm:spPr/>
      <dgm:t>
        <a:bodyPr/>
        <a:lstStyle/>
        <a:p>
          <a:r>
            <a:rPr lang="en-GB" sz="2400" dirty="0"/>
            <a:t>Social support is protective - but often lost</a:t>
          </a:r>
        </a:p>
      </dgm:t>
    </dgm:pt>
    <dgm:pt modelId="{2D78636D-10A8-FB49-A977-987C07BF5F2A}" type="parTrans" cxnId="{27F34735-A1EA-8940-8EA5-3B8196C2BB9C}">
      <dgm:prSet/>
      <dgm:spPr/>
      <dgm:t>
        <a:bodyPr/>
        <a:lstStyle/>
        <a:p>
          <a:endParaRPr lang="en-GB"/>
        </a:p>
      </dgm:t>
    </dgm:pt>
    <dgm:pt modelId="{4DAFD1FD-CD51-6A47-9955-18106E8F1201}" type="sibTrans" cxnId="{27F34735-A1EA-8940-8EA5-3B8196C2BB9C}">
      <dgm:prSet/>
      <dgm:spPr/>
      <dgm:t>
        <a:bodyPr/>
        <a:lstStyle/>
        <a:p>
          <a:endParaRPr lang="en-GB"/>
        </a:p>
      </dgm:t>
    </dgm:pt>
    <dgm:pt modelId="{E330F40A-CD7D-3D40-89F0-BC714ED33346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Feeling supported reduced harm and distress</a:t>
          </a:r>
        </a:p>
      </dgm:t>
    </dgm:pt>
    <dgm:pt modelId="{9D46537B-E0DE-CE4A-A842-92C8A4ACC6A6}" type="parTrans" cxnId="{F2C39474-AB0E-9B40-B042-B18C251155FD}">
      <dgm:prSet/>
      <dgm:spPr/>
      <dgm:t>
        <a:bodyPr/>
        <a:lstStyle/>
        <a:p>
          <a:endParaRPr lang="en-GB"/>
        </a:p>
      </dgm:t>
    </dgm:pt>
    <dgm:pt modelId="{8EBFB937-74A0-BE4F-BA79-8436D9D4505F}" type="sibTrans" cxnId="{F2C39474-AB0E-9B40-B042-B18C251155FD}">
      <dgm:prSet/>
      <dgm:spPr/>
      <dgm:t>
        <a:bodyPr/>
        <a:lstStyle/>
        <a:p>
          <a:endParaRPr lang="en-GB"/>
        </a:p>
      </dgm:t>
    </dgm:pt>
    <dgm:pt modelId="{10901B5C-C790-A147-8CE9-C3C514924AD9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But gambling isolates people</a:t>
          </a:r>
        </a:p>
      </dgm:t>
    </dgm:pt>
    <dgm:pt modelId="{7333642B-168F-CD44-9756-F86A2903B56A}" type="parTrans" cxnId="{C74227D0-4D09-1347-9D62-583BF3BA0565}">
      <dgm:prSet/>
      <dgm:spPr/>
      <dgm:t>
        <a:bodyPr/>
        <a:lstStyle/>
        <a:p>
          <a:endParaRPr lang="en-GB"/>
        </a:p>
      </dgm:t>
    </dgm:pt>
    <dgm:pt modelId="{2644F314-CD2A-E540-934C-429B0811275B}" type="sibTrans" cxnId="{C74227D0-4D09-1347-9D62-583BF3BA0565}">
      <dgm:prSet/>
      <dgm:spPr/>
      <dgm:t>
        <a:bodyPr/>
        <a:lstStyle/>
        <a:p>
          <a:endParaRPr lang="en-GB"/>
        </a:p>
      </dgm:t>
    </dgm:pt>
    <dgm:pt modelId="{765F9E61-BF47-B34D-8D4E-605DB825883C}" type="pres">
      <dgm:prSet presAssocID="{9C2369CD-CBAC-8141-B783-F461174717D6}" presName="theList" presStyleCnt="0">
        <dgm:presLayoutVars>
          <dgm:dir/>
          <dgm:animLvl val="lvl"/>
          <dgm:resizeHandles val="exact"/>
        </dgm:presLayoutVars>
      </dgm:prSet>
      <dgm:spPr/>
    </dgm:pt>
    <dgm:pt modelId="{0DF12746-85D1-5B4A-95F1-64F0DD66E74F}" type="pres">
      <dgm:prSet presAssocID="{40E7E7EF-D42A-AF42-A51D-D5920C32E757}" presName="compNode" presStyleCnt="0"/>
      <dgm:spPr/>
    </dgm:pt>
    <dgm:pt modelId="{25A3EC2B-78C4-2341-859B-24EDDCCEBC2B}" type="pres">
      <dgm:prSet presAssocID="{40E7E7EF-D42A-AF42-A51D-D5920C32E757}" presName="aNode" presStyleLbl="bgShp" presStyleIdx="0" presStyleCnt="4"/>
      <dgm:spPr/>
    </dgm:pt>
    <dgm:pt modelId="{3E336975-AD10-DC40-AFEE-E0FBC38F8FB9}" type="pres">
      <dgm:prSet presAssocID="{40E7E7EF-D42A-AF42-A51D-D5920C32E757}" presName="textNode" presStyleLbl="bgShp" presStyleIdx="0" presStyleCnt="4"/>
      <dgm:spPr/>
    </dgm:pt>
    <dgm:pt modelId="{857D3BFD-816B-664C-BE36-6D0BB9AE82B6}" type="pres">
      <dgm:prSet presAssocID="{40E7E7EF-D42A-AF42-A51D-D5920C32E757}" presName="compChildNode" presStyleCnt="0"/>
      <dgm:spPr/>
    </dgm:pt>
    <dgm:pt modelId="{B3DFB70C-589A-3B48-8BBE-F0F683DAFD48}" type="pres">
      <dgm:prSet presAssocID="{40E7E7EF-D42A-AF42-A51D-D5920C32E757}" presName="theInnerList" presStyleCnt="0"/>
      <dgm:spPr/>
    </dgm:pt>
    <dgm:pt modelId="{3309AAF0-1614-5D4F-927C-B01D2A9590F6}" type="pres">
      <dgm:prSet presAssocID="{2A5C2A3B-1A03-F645-B8C9-4D407585832E}" presName="childNode" presStyleLbl="node1" presStyleIdx="0" presStyleCnt="8">
        <dgm:presLayoutVars>
          <dgm:bulletEnabled val="1"/>
        </dgm:presLayoutVars>
      </dgm:prSet>
      <dgm:spPr/>
    </dgm:pt>
    <dgm:pt modelId="{65CB9CBB-6167-994F-B5C6-D824D555C39C}" type="pres">
      <dgm:prSet presAssocID="{2A5C2A3B-1A03-F645-B8C9-4D407585832E}" presName="aSpace2" presStyleCnt="0"/>
      <dgm:spPr/>
    </dgm:pt>
    <dgm:pt modelId="{E57877CD-9424-BF46-9917-BCD28A475D58}" type="pres">
      <dgm:prSet presAssocID="{6B3A89D5-5421-6649-A17A-0BEF5D5FD4AA}" presName="childNode" presStyleLbl="node1" presStyleIdx="1" presStyleCnt="8">
        <dgm:presLayoutVars>
          <dgm:bulletEnabled val="1"/>
        </dgm:presLayoutVars>
      </dgm:prSet>
      <dgm:spPr/>
    </dgm:pt>
    <dgm:pt modelId="{96C0844C-7808-404B-9E2E-51F3C7131F47}" type="pres">
      <dgm:prSet presAssocID="{40E7E7EF-D42A-AF42-A51D-D5920C32E757}" presName="aSpace" presStyleCnt="0"/>
      <dgm:spPr/>
    </dgm:pt>
    <dgm:pt modelId="{90870146-A04B-B047-8E43-49C3001067BB}" type="pres">
      <dgm:prSet presAssocID="{CE0EBE88-DEB6-C842-BFF2-8A536E1E7667}" presName="compNode" presStyleCnt="0"/>
      <dgm:spPr/>
    </dgm:pt>
    <dgm:pt modelId="{1070A8D9-5290-AD4E-9595-AFC849F84A62}" type="pres">
      <dgm:prSet presAssocID="{CE0EBE88-DEB6-C842-BFF2-8A536E1E7667}" presName="aNode" presStyleLbl="bgShp" presStyleIdx="1" presStyleCnt="4"/>
      <dgm:spPr/>
    </dgm:pt>
    <dgm:pt modelId="{D12C55FE-2DA1-F24F-9CD1-AC95B2005A86}" type="pres">
      <dgm:prSet presAssocID="{CE0EBE88-DEB6-C842-BFF2-8A536E1E7667}" presName="textNode" presStyleLbl="bgShp" presStyleIdx="1" presStyleCnt="4"/>
      <dgm:spPr/>
    </dgm:pt>
    <dgm:pt modelId="{59A05E64-F870-1245-8726-7A189EF56CB2}" type="pres">
      <dgm:prSet presAssocID="{CE0EBE88-DEB6-C842-BFF2-8A536E1E7667}" presName="compChildNode" presStyleCnt="0"/>
      <dgm:spPr/>
    </dgm:pt>
    <dgm:pt modelId="{A363DDA1-17B9-1347-8C21-7A7B3717E4E4}" type="pres">
      <dgm:prSet presAssocID="{CE0EBE88-DEB6-C842-BFF2-8A536E1E7667}" presName="theInnerList" presStyleCnt="0"/>
      <dgm:spPr/>
    </dgm:pt>
    <dgm:pt modelId="{3E50E300-ACBE-D04D-B053-1F07C29BD6D0}" type="pres">
      <dgm:prSet presAssocID="{E6A32D7E-9871-D74E-BC28-F8FAE35F0F8F}" presName="childNode" presStyleLbl="node1" presStyleIdx="2" presStyleCnt="8">
        <dgm:presLayoutVars>
          <dgm:bulletEnabled val="1"/>
        </dgm:presLayoutVars>
      </dgm:prSet>
      <dgm:spPr/>
    </dgm:pt>
    <dgm:pt modelId="{9113DCB4-C0AE-CF42-B980-A880DA313031}" type="pres">
      <dgm:prSet presAssocID="{E6A32D7E-9871-D74E-BC28-F8FAE35F0F8F}" presName="aSpace2" presStyleCnt="0"/>
      <dgm:spPr/>
    </dgm:pt>
    <dgm:pt modelId="{E8F064D4-A1C5-BC46-84CC-AA6235D451B0}" type="pres">
      <dgm:prSet presAssocID="{06976755-8709-FE44-BD44-5D002622BF30}" presName="childNode" presStyleLbl="node1" presStyleIdx="3" presStyleCnt="8">
        <dgm:presLayoutVars>
          <dgm:bulletEnabled val="1"/>
        </dgm:presLayoutVars>
      </dgm:prSet>
      <dgm:spPr/>
    </dgm:pt>
    <dgm:pt modelId="{3E740E66-500C-0245-A53C-12F3BBC9CFC9}" type="pres">
      <dgm:prSet presAssocID="{CE0EBE88-DEB6-C842-BFF2-8A536E1E7667}" presName="aSpace" presStyleCnt="0"/>
      <dgm:spPr/>
    </dgm:pt>
    <dgm:pt modelId="{D0FD3ACF-A750-CB4B-93B1-253542B794B4}" type="pres">
      <dgm:prSet presAssocID="{FDC696B5-B1C6-4D46-BFA4-81AF7D0CBDD6}" presName="compNode" presStyleCnt="0"/>
      <dgm:spPr/>
    </dgm:pt>
    <dgm:pt modelId="{2A22561A-A35B-9A4E-A4CD-32688D708E76}" type="pres">
      <dgm:prSet presAssocID="{FDC696B5-B1C6-4D46-BFA4-81AF7D0CBDD6}" presName="aNode" presStyleLbl="bgShp" presStyleIdx="2" presStyleCnt="4"/>
      <dgm:spPr/>
    </dgm:pt>
    <dgm:pt modelId="{47F9694A-80CF-FE47-894A-02019C647440}" type="pres">
      <dgm:prSet presAssocID="{FDC696B5-B1C6-4D46-BFA4-81AF7D0CBDD6}" presName="textNode" presStyleLbl="bgShp" presStyleIdx="2" presStyleCnt="4"/>
      <dgm:spPr/>
    </dgm:pt>
    <dgm:pt modelId="{A52F5AF3-D674-5D45-B52C-0E59227FF3B9}" type="pres">
      <dgm:prSet presAssocID="{FDC696B5-B1C6-4D46-BFA4-81AF7D0CBDD6}" presName="compChildNode" presStyleCnt="0"/>
      <dgm:spPr/>
    </dgm:pt>
    <dgm:pt modelId="{52ACB070-7213-1A48-8A7F-9E1E3625B07C}" type="pres">
      <dgm:prSet presAssocID="{FDC696B5-B1C6-4D46-BFA4-81AF7D0CBDD6}" presName="theInnerList" presStyleCnt="0"/>
      <dgm:spPr/>
    </dgm:pt>
    <dgm:pt modelId="{BEEC769A-B28D-2F47-843B-BAD75B027E08}" type="pres">
      <dgm:prSet presAssocID="{996F6E88-0BFE-4549-9D20-769E4FCFB92F}" presName="childNode" presStyleLbl="node1" presStyleIdx="4" presStyleCnt="8">
        <dgm:presLayoutVars>
          <dgm:bulletEnabled val="1"/>
        </dgm:presLayoutVars>
      </dgm:prSet>
      <dgm:spPr/>
    </dgm:pt>
    <dgm:pt modelId="{F3A1A5EA-1B75-DF49-9591-00FF7F5BD73B}" type="pres">
      <dgm:prSet presAssocID="{996F6E88-0BFE-4549-9D20-769E4FCFB92F}" presName="aSpace2" presStyleCnt="0"/>
      <dgm:spPr/>
    </dgm:pt>
    <dgm:pt modelId="{EBBC247B-79C2-E047-8180-E6B9F0279680}" type="pres">
      <dgm:prSet presAssocID="{6340CB90-14DC-D443-AF52-6B9F444BB013}" presName="childNode" presStyleLbl="node1" presStyleIdx="5" presStyleCnt="8">
        <dgm:presLayoutVars>
          <dgm:bulletEnabled val="1"/>
        </dgm:presLayoutVars>
      </dgm:prSet>
      <dgm:spPr/>
    </dgm:pt>
    <dgm:pt modelId="{4C8E099C-DB43-1B4F-9C1D-C6ABC8AD2FD6}" type="pres">
      <dgm:prSet presAssocID="{FDC696B5-B1C6-4D46-BFA4-81AF7D0CBDD6}" presName="aSpace" presStyleCnt="0"/>
      <dgm:spPr/>
    </dgm:pt>
    <dgm:pt modelId="{0CABD276-1FBC-BB43-8FCD-E6A2CB8B7F84}" type="pres">
      <dgm:prSet presAssocID="{DD733864-6B0A-9249-AF5B-6D035CEE5B98}" presName="compNode" presStyleCnt="0"/>
      <dgm:spPr/>
    </dgm:pt>
    <dgm:pt modelId="{928C7934-EB66-6542-A3BA-CD1BA3E7151F}" type="pres">
      <dgm:prSet presAssocID="{DD733864-6B0A-9249-AF5B-6D035CEE5B98}" presName="aNode" presStyleLbl="bgShp" presStyleIdx="3" presStyleCnt="4"/>
      <dgm:spPr/>
    </dgm:pt>
    <dgm:pt modelId="{2EB7812C-249D-1542-A750-6EFD3735ED95}" type="pres">
      <dgm:prSet presAssocID="{DD733864-6B0A-9249-AF5B-6D035CEE5B98}" presName="textNode" presStyleLbl="bgShp" presStyleIdx="3" presStyleCnt="4"/>
      <dgm:spPr/>
    </dgm:pt>
    <dgm:pt modelId="{B90B99E9-8414-B74D-8879-6BE8D6870737}" type="pres">
      <dgm:prSet presAssocID="{DD733864-6B0A-9249-AF5B-6D035CEE5B98}" presName="compChildNode" presStyleCnt="0"/>
      <dgm:spPr/>
    </dgm:pt>
    <dgm:pt modelId="{4860C9ED-F130-754A-8868-5B3DF3AAAE6B}" type="pres">
      <dgm:prSet presAssocID="{DD733864-6B0A-9249-AF5B-6D035CEE5B98}" presName="theInnerList" presStyleCnt="0"/>
      <dgm:spPr/>
    </dgm:pt>
    <dgm:pt modelId="{40D2CDDA-53A0-FE43-93D9-EE800F2D2928}" type="pres">
      <dgm:prSet presAssocID="{E330F40A-CD7D-3D40-89F0-BC714ED33346}" presName="childNode" presStyleLbl="node1" presStyleIdx="6" presStyleCnt="8">
        <dgm:presLayoutVars>
          <dgm:bulletEnabled val="1"/>
        </dgm:presLayoutVars>
      </dgm:prSet>
      <dgm:spPr/>
    </dgm:pt>
    <dgm:pt modelId="{D4FC3A78-461B-E741-966C-D42217F72014}" type="pres">
      <dgm:prSet presAssocID="{E330F40A-CD7D-3D40-89F0-BC714ED33346}" presName="aSpace2" presStyleCnt="0"/>
      <dgm:spPr/>
    </dgm:pt>
    <dgm:pt modelId="{9237BE68-4B36-D041-8CF8-867EC4088D85}" type="pres">
      <dgm:prSet presAssocID="{10901B5C-C790-A147-8CE9-C3C514924AD9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B9C23101-B94B-6648-8DBB-18827C4E215B}" type="presOf" srcId="{6340CB90-14DC-D443-AF52-6B9F444BB013}" destId="{EBBC247B-79C2-E047-8180-E6B9F0279680}" srcOrd="0" destOrd="0" presId="urn:microsoft.com/office/officeart/2005/8/layout/lProcess2"/>
    <dgm:cxn modelId="{8FC1FE02-31C7-BE49-9B5F-A056DD353C9C}" srcId="{9C2369CD-CBAC-8141-B783-F461174717D6}" destId="{CE0EBE88-DEB6-C842-BFF2-8A536E1E7667}" srcOrd="1" destOrd="0" parTransId="{9A0DC839-72F1-3544-9482-86E07B216B2C}" sibTransId="{3D1390DD-AFF5-1C4A-98C7-EE47E1E00C0B}"/>
    <dgm:cxn modelId="{B1917503-CA83-6145-AAA0-7C35F93A2C9C}" srcId="{40E7E7EF-D42A-AF42-A51D-D5920C32E757}" destId="{2A5C2A3B-1A03-F645-B8C9-4D407585832E}" srcOrd="0" destOrd="0" parTransId="{AE8FCF92-77A6-EA4C-B3C2-EA1B8E7E26F8}" sibTransId="{E0124BA9-268E-5B41-8B88-F194699779A8}"/>
    <dgm:cxn modelId="{0BB8F60B-8FEE-6142-99FA-7D06EDF1479C}" type="presOf" srcId="{FDC696B5-B1C6-4D46-BFA4-81AF7D0CBDD6}" destId="{47F9694A-80CF-FE47-894A-02019C647440}" srcOrd="1" destOrd="0" presId="urn:microsoft.com/office/officeart/2005/8/layout/lProcess2"/>
    <dgm:cxn modelId="{2AEEAD10-1BA6-FB4A-95BD-BF2222CC1127}" type="presOf" srcId="{DD733864-6B0A-9249-AF5B-6D035CEE5B98}" destId="{928C7934-EB66-6542-A3BA-CD1BA3E7151F}" srcOrd="0" destOrd="0" presId="urn:microsoft.com/office/officeart/2005/8/layout/lProcess2"/>
    <dgm:cxn modelId="{FBD8E11D-7904-6548-AC54-6FA098EE84D5}" type="presOf" srcId="{40E7E7EF-D42A-AF42-A51D-D5920C32E757}" destId="{3E336975-AD10-DC40-AFEE-E0FBC38F8FB9}" srcOrd="1" destOrd="0" presId="urn:microsoft.com/office/officeart/2005/8/layout/lProcess2"/>
    <dgm:cxn modelId="{DF224728-3784-8E4E-BAA8-8BBD85AFDB5B}" type="presOf" srcId="{CE0EBE88-DEB6-C842-BFF2-8A536E1E7667}" destId="{1070A8D9-5290-AD4E-9595-AFC849F84A62}" srcOrd="0" destOrd="0" presId="urn:microsoft.com/office/officeart/2005/8/layout/lProcess2"/>
    <dgm:cxn modelId="{27F34735-A1EA-8940-8EA5-3B8196C2BB9C}" srcId="{9C2369CD-CBAC-8141-B783-F461174717D6}" destId="{DD733864-6B0A-9249-AF5B-6D035CEE5B98}" srcOrd="3" destOrd="0" parTransId="{2D78636D-10A8-FB49-A977-987C07BF5F2A}" sibTransId="{4DAFD1FD-CD51-6A47-9955-18106E8F1201}"/>
    <dgm:cxn modelId="{FE5F3745-FFCC-064A-8509-FD5D6D018B75}" srcId="{CE0EBE88-DEB6-C842-BFF2-8A536E1E7667}" destId="{E6A32D7E-9871-D74E-BC28-F8FAE35F0F8F}" srcOrd="0" destOrd="0" parTransId="{D055275D-3A92-5044-8828-CD2951D01C24}" sibTransId="{1984F9F6-5585-A14E-9CEF-CCB42D047DDC}"/>
    <dgm:cxn modelId="{D70B454F-C7E7-7A44-92F2-48BDA3DDA10F}" type="presOf" srcId="{10901B5C-C790-A147-8CE9-C3C514924AD9}" destId="{9237BE68-4B36-D041-8CF8-867EC4088D85}" srcOrd="0" destOrd="0" presId="urn:microsoft.com/office/officeart/2005/8/layout/lProcess2"/>
    <dgm:cxn modelId="{EDC11651-9D87-6043-B79B-0526A9B00463}" type="presOf" srcId="{FDC696B5-B1C6-4D46-BFA4-81AF7D0CBDD6}" destId="{2A22561A-A35B-9A4E-A4CD-32688D708E76}" srcOrd="0" destOrd="0" presId="urn:microsoft.com/office/officeart/2005/8/layout/lProcess2"/>
    <dgm:cxn modelId="{34A9E553-6EBB-5E4E-88E6-CE14D338189F}" srcId="{9C2369CD-CBAC-8141-B783-F461174717D6}" destId="{40E7E7EF-D42A-AF42-A51D-D5920C32E757}" srcOrd="0" destOrd="0" parTransId="{4AAB35CA-5B3D-2A45-8313-EAFF209F45B0}" sibTransId="{A2376496-38E8-CF4B-8B53-ECEF067FEFA1}"/>
    <dgm:cxn modelId="{2D2DEA55-4A0C-5349-9920-D8F2276E18D6}" type="presOf" srcId="{CE0EBE88-DEB6-C842-BFF2-8A536E1E7667}" destId="{D12C55FE-2DA1-F24F-9CD1-AC95B2005A86}" srcOrd="1" destOrd="0" presId="urn:microsoft.com/office/officeart/2005/8/layout/lProcess2"/>
    <dgm:cxn modelId="{65149157-3595-1843-86B9-B2BB3B395845}" type="presOf" srcId="{6B3A89D5-5421-6649-A17A-0BEF5D5FD4AA}" destId="{E57877CD-9424-BF46-9917-BCD28A475D58}" srcOrd="0" destOrd="0" presId="urn:microsoft.com/office/officeart/2005/8/layout/lProcess2"/>
    <dgm:cxn modelId="{91A5A45C-6E6B-5946-A83D-596AC5660BB1}" srcId="{FDC696B5-B1C6-4D46-BFA4-81AF7D0CBDD6}" destId="{6340CB90-14DC-D443-AF52-6B9F444BB013}" srcOrd="1" destOrd="0" parTransId="{7D6745E3-402E-C747-9B44-7F170AC7CC61}" sibTransId="{CDB3D0CD-8370-394E-A120-D0600F82EFAA}"/>
    <dgm:cxn modelId="{40517363-F74E-8E48-B677-3B738AC1DA58}" srcId="{9C2369CD-CBAC-8141-B783-F461174717D6}" destId="{FDC696B5-B1C6-4D46-BFA4-81AF7D0CBDD6}" srcOrd="2" destOrd="0" parTransId="{887A8F6C-5F53-DF4C-BF40-A16C678BB993}" sibTransId="{E17F5FDC-F592-CD48-879B-311B0B8B7844}"/>
    <dgm:cxn modelId="{F2C39474-AB0E-9B40-B042-B18C251155FD}" srcId="{DD733864-6B0A-9249-AF5B-6D035CEE5B98}" destId="{E330F40A-CD7D-3D40-89F0-BC714ED33346}" srcOrd="0" destOrd="0" parTransId="{9D46537B-E0DE-CE4A-A842-92C8A4ACC6A6}" sibTransId="{8EBFB937-74A0-BE4F-BA79-8436D9D4505F}"/>
    <dgm:cxn modelId="{20E7B283-4AD3-D74B-BAE0-2658CB2E36EF}" srcId="{40E7E7EF-D42A-AF42-A51D-D5920C32E757}" destId="{6B3A89D5-5421-6649-A17A-0BEF5D5FD4AA}" srcOrd="1" destOrd="0" parTransId="{7A1E1AC5-BB7F-8C4D-9D92-C3F6E6FBD814}" sibTransId="{BD5CE5DD-DE9D-3142-86F4-46DFDD9603E4}"/>
    <dgm:cxn modelId="{BDF72C85-4939-EA40-978D-5BAE823A5D2D}" type="presOf" srcId="{40E7E7EF-D42A-AF42-A51D-D5920C32E757}" destId="{25A3EC2B-78C4-2341-859B-24EDDCCEBC2B}" srcOrd="0" destOrd="0" presId="urn:microsoft.com/office/officeart/2005/8/layout/lProcess2"/>
    <dgm:cxn modelId="{314D0A9E-2E5A-E241-8182-DE3A916458AD}" type="presOf" srcId="{E6A32D7E-9871-D74E-BC28-F8FAE35F0F8F}" destId="{3E50E300-ACBE-D04D-B053-1F07C29BD6D0}" srcOrd="0" destOrd="0" presId="urn:microsoft.com/office/officeart/2005/8/layout/lProcess2"/>
    <dgm:cxn modelId="{5C908AA4-FB76-CB45-9E57-4F124D868345}" type="presOf" srcId="{9C2369CD-CBAC-8141-B783-F461174717D6}" destId="{765F9E61-BF47-B34D-8D4E-605DB825883C}" srcOrd="0" destOrd="0" presId="urn:microsoft.com/office/officeart/2005/8/layout/lProcess2"/>
    <dgm:cxn modelId="{4C1F63B0-4090-164E-BBA3-AF482F5C8E4D}" srcId="{FDC696B5-B1C6-4D46-BFA4-81AF7D0CBDD6}" destId="{996F6E88-0BFE-4549-9D20-769E4FCFB92F}" srcOrd="0" destOrd="0" parTransId="{9FE21BD0-1E50-E749-8EAC-FDBA5948529B}" sibTransId="{347947F3-DB4C-D241-8519-78C00DE0AF7A}"/>
    <dgm:cxn modelId="{CBADBBC2-32FD-514D-9292-6D7F4E0B7CA3}" type="presOf" srcId="{E330F40A-CD7D-3D40-89F0-BC714ED33346}" destId="{40D2CDDA-53A0-FE43-93D9-EE800F2D2928}" srcOrd="0" destOrd="0" presId="urn:microsoft.com/office/officeart/2005/8/layout/lProcess2"/>
    <dgm:cxn modelId="{2A8B2FC9-09D5-A24D-9866-F0A1A17D0D92}" srcId="{CE0EBE88-DEB6-C842-BFF2-8A536E1E7667}" destId="{06976755-8709-FE44-BD44-5D002622BF30}" srcOrd="1" destOrd="0" parTransId="{40A3918F-C6D3-A14D-96F0-25483423C4AE}" sibTransId="{CC8038AE-190F-6844-842D-0D94BA4030E1}"/>
    <dgm:cxn modelId="{34A6D2CF-5834-F843-B1CA-7B7627665D81}" type="presOf" srcId="{DD733864-6B0A-9249-AF5B-6D035CEE5B98}" destId="{2EB7812C-249D-1542-A750-6EFD3735ED95}" srcOrd="1" destOrd="0" presId="urn:microsoft.com/office/officeart/2005/8/layout/lProcess2"/>
    <dgm:cxn modelId="{C74227D0-4D09-1347-9D62-583BF3BA0565}" srcId="{DD733864-6B0A-9249-AF5B-6D035CEE5B98}" destId="{10901B5C-C790-A147-8CE9-C3C514924AD9}" srcOrd="1" destOrd="0" parTransId="{7333642B-168F-CD44-9756-F86A2903B56A}" sibTransId="{2644F314-CD2A-E540-934C-429B0811275B}"/>
    <dgm:cxn modelId="{02BC6FE5-3CEA-354E-8BC4-C4F8B40F11DA}" type="presOf" srcId="{996F6E88-0BFE-4549-9D20-769E4FCFB92F}" destId="{BEEC769A-B28D-2F47-843B-BAD75B027E08}" srcOrd="0" destOrd="0" presId="urn:microsoft.com/office/officeart/2005/8/layout/lProcess2"/>
    <dgm:cxn modelId="{16FE5CEB-6589-3545-A369-F00BD783A35B}" type="presOf" srcId="{2A5C2A3B-1A03-F645-B8C9-4D407585832E}" destId="{3309AAF0-1614-5D4F-927C-B01D2A9590F6}" srcOrd="0" destOrd="0" presId="urn:microsoft.com/office/officeart/2005/8/layout/lProcess2"/>
    <dgm:cxn modelId="{A4572CED-CF43-A749-82E9-D9E386A35784}" type="presOf" srcId="{06976755-8709-FE44-BD44-5D002622BF30}" destId="{E8F064D4-A1C5-BC46-84CC-AA6235D451B0}" srcOrd="0" destOrd="0" presId="urn:microsoft.com/office/officeart/2005/8/layout/lProcess2"/>
    <dgm:cxn modelId="{F3ACA848-D932-F043-95C9-3A1D0D92A288}" type="presParOf" srcId="{765F9E61-BF47-B34D-8D4E-605DB825883C}" destId="{0DF12746-85D1-5B4A-95F1-64F0DD66E74F}" srcOrd="0" destOrd="0" presId="urn:microsoft.com/office/officeart/2005/8/layout/lProcess2"/>
    <dgm:cxn modelId="{30945C55-7A10-A645-A552-373CD1603C31}" type="presParOf" srcId="{0DF12746-85D1-5B4A-95F1-64F0DD66E74F}" destId="{25A3EC2B-78C4-2341-859B-24EDDCCEBC2B}" srcOrd="0" destOrd="0" presId="urn:microsoft.com/office/officeart/2005/8/layout/lProcess2"/>
    <dgm:cxn modelId="{9A5ED743-A585-C544-8B24-A036EC897917}" type="presParOf" srcId="{0DF12746-85D1-5B4A-95F1-64F0DD66E74F}" destId="{3E336975-AD10-DC40-AFEE-E0FBC38F8FB9}" srcOrd="1" destOrd="0" presId="urn:microsoft.com/office/officeart/2005/8/layout/lProcess2"/>
    <dgm:cxn modelId="{34F082C2-8713-DC4F-A3E6-84759F5BF641}" type="presParOf" srcId="{0DF12746-85D1-5B4A-95F1-64F0DD66E74F}" destId="{857D3BFD-816B-664C-BE36-6D0BB9AE82B6}" srcOrd="2" destOrd="0" presId="urn:microsoft.com/office/officeart/2005/8/layout/lProcess2"/>
    <dgm:cxn modelId="{28F959CB-AC76-D449-B958-5C9723B9F38D}" type="presParOf" srcId="{857D3BFD-816B-664C-BE36-6D0BB9AE82B6}" destId="{B3DFB70C-589A-3B48-8BBE-F0F683DAFD48}" srcOrd="0" destOrd="0" presId="urn:microsoft.com/office/officeart/2005/8/layout/lProcess2"/>
    <dgm:cxn modelId="{6C9AFD36-E284-DA41-A013-7C8D09D60EB2}" type="presParOf" srcId="{B3DFB70C-589A-3B48-8BBE-F0F683DAFD48}" destId="{3309AAF0-1614-5D4F-927C-B01D2A9590F6}" srcOrd="0" destOrd="0" presId="urn:microsoft.com/office/officeart/2005/8/layout/lProcess2"/>
    <dgm:cxn modelId="{3EC8CA01-7BBF-8545-8DEA-1894BEA20458}" type="presParOf" srcId="{B3DFB70C-589A-3B48-8BBE-F0F683DAFD48}" destId="{65CB9CBB-6167-994F-B5C6-D824D555C39C}" srcOrd="1" destOrd="0" presId="urn:microsoft.com/office/officeart/2005/8/layout/lProcess2"/>
    <dgm:cxn modelId="{20AA78B3-D58A-4D4B-A1B4-A0301443578C}" type="presParOf" srcId="{B3DFB70C-589A-3B48-8BBE-F0F683DAFD48}" destId="{E57877CD-9424-BF46-9917-BCD28A475D58}" srcOrd="2" destOrd="0" presId="urn:microsoft.com/office/officeart/2005/8/layout/lProcess2"/>
    <dgm:cxn modelId="{3420DD70-5393-2442-9BBA-C7655AD1A09E}" type="presParOf" srcId="{765F9E61-BF47-B34D-8D4E-605DB825883C}" destId="{96C0844C-7808-404B-9E2E-51F3C7131F47}" srcOrd="1" destOrd="0" presId="urn:microsoft.com/office/officeart/2005/8/layout/lProcess2"/>
    <dgm:cxn modelId="{DA610614-5FA0-BD45-B2C3-D9D330AFCE29}" type="presParOf" srcId="{765F9E61-BF47-B34D-8D4E-605DB825883C}" destId="{90870146-A04B-B047-8E43-49C3001067BB}" srcOrd="2" destOrd="0" presId="urn:microsoft.com/office/officeart/2005/8/layout/lProcess2"/>
    <dgm:cxn modelId="{976F0BF2-855E-0C4E-857F-CF9B89A9021A}" type="presParOf" srcId="{90870146-A04B-B047-8E43-49C3001067BB}" destId="{1070A8D9-5290-AD4E-9595-AFC849F84A62}" srcOrd="0" destOrd="0" presId="urn:microsoft.com/office/officeart/2005/8/layout/lProcess2"/>
    <dgm:cxn modelId="{9340A8F9-3341-6C4D-99BF-BA678C149846}" type="presParOf" srcId="{90870146-A04B-B047-8E43-49C3001067BB}" destId="{D12C55FE-2DA1-F24F-9CD1-AC95B2005A86}" srcOrd="1" destOrd="0" presId="urn:microsoft.com/office/officeart/2005/8/layout/lProcess2"/>
    <dgm:cxn modelId="{6925E906-9E2B-E440-876F-C293C335A60C}" type="presParOf" srcId="{90870146-A04B-B047-8E43-49C3001067BB}" destId="{59A05E64-F870-1245-8726-7A189EF56CB2}" srcOrd="2" destOrd="0" presId="urn:microsoft.com/office/officeart/2005/8/layout/lProcess2"/>
    <dgm:cxn modelId="{4B968307-5A23-4C45-B199-1393B6EAFA5B}" type="presParOf" srcId="{59A05E64-F870-1245-8726-7A189EF56CB2}" destId="{A363DDA1-17B9-1347-8C21-7A7B3717E4E4}" srcOrd="0" destOrd="0" presId="urn:microsoft.com/office/officeart/2005/8/layout/lProcess2"/>
    <dgm:cxn modelId="{B0EE9270-8FC2-D741-BE12-03436F701356}" type="presParOf" srcId="{A363DDA1-17B9-1347-8C21-7A7B3717E4E4}" destId="{3E50E300-ACBE-D04D-B053-1F07C29BD6D0}" srcOrd="0" destOrd="0" presId="urn:microsoft.com/office/officeart/2005/8/layout/lProcess2"/>
    <dgm:cxn modelId="{BF7A5CD3-751C-7846-B9BA-6ACFEDBF09FE}" type="presParOf" srcId="{A363DDA1-17B9-1347-8C21-7A7B3717E4E4}" destId="{9113DCB4-C0AE-CF42-B980-A880DA313031}" srcOrd="1" destOrd="0" presId="urn:microsoft.com/office/officeart/2005/8/layout/lProcess2"/>
    <dgm:cxn modelId="{B4A04D7F-67F1-3641-B066-EC3F3F4EEE8C}" type="presParOf" srcId="{A363DDA1-17B9-1347-8C21-7A7B3717E4E4}" destId="{E8F064D4-A1C5-BC46-84CC-AA6235D451B0}" srcOrd="2" destOrd="0" presId="urn:microsoft.com/office/officeart/2005/8/layout/lProcess2"/>
    <dgm:cxn modelId="{18ABEA38-12EA-6640-8700-2D1C8B350799}" type="presParOf" srcId="{765F9E61-BF47-B34D-8D4E-605DB825883C}" destId="{3E740E66-500C-0245-A53C-12F3BBC9CFC9}" srcOrd="3" destOrd="0" presId="urn:microsoft.com/office/officeart/2005/8/layout/lProcess2"/>
    <dgm:cxn modelId="{51171F83-564F-854E-AC08-03E3C940ECBC}" type="presParOf" srcId="{765F9E61-BF47-B34D-8D4E-605DB825883C}" destId="{D0FD3ACF-A750-CB4B-93B1-253542B794B4}" srcOrd="4" destOrd="0" presId="urn:microsoft.com/office/officeart/2005/8/layout/lProcess2"/>
    <dgm:cxn modelId="{78B31144-A4FA-984A-9C87-4601B103494A}" type="presParOf" srcId="{D0FD3ACF-A750-CB4B-93B1-253542B794B4}" destId="{2A22561A-A35B-9A4E-A4CD-32688D708E76}" srcOrd="0" destOrd="0" presId="urn:microsoft.com/office/officeart/2005/8/layout/lProcess2"/>
    <dgm:cxn modelId="{133D93C6-0B6A-054E-83D5-07E11651B25A}" type="presParOf" srcId="{D0FD3ACF-A750-CB4B-93B1-253542B794B4}" destId="{47F9694A-80CF-FE47-894A-02019C647440}" srcOrd="1" destOrd="0" presId="urn:microsoft.com/office/officeart/2005/8/layout/lProcess2"/>
    <dgm:cxn modelId="{EAA61E2F-D8B4-4445-B26D-737F39F2F273}" type="presParOf" srcId="{D0FD3ACF-A750-CB4B-93B1-253542B794B4}" destId="{A52F5AF3-D674-5D45-B52C-0E59227FF3B9}" srcOrd="2" destOrd="0" presId="urn:microsoft.com/office/officeart/2005/8/layout/lProcess2"/>
    <dgm:cxn modelId="{AD5E7A17-239F-FA4D-81B0-FBA73137986C}" type="presParOf" srcId="{A52F5AF3-D674-5D45-B52C-0E59227FF3B9}" destId="{52ACB070-7213-1A48-8A7F-9E1E3625B07C}" srcOrd="0" destOrd="0" presId="urn:microsoft.com/office/officeart/2005/8/layout/lProcess2"/>
    <dgm:cxn modelId="{85DC4274-C5E7-3742-82F8-0D2E46A799D2}" type="presParOf" srcId="{52ACB070-7213-1A48-8A7F-9E1E3625B07C}" destId="{BEEC769A-B28D-2F47-843B-BAD75B027E08}" srcOrd="0" destOrd="0" presId="urn:microsoft.com/office/officeart/2005/8/layout/lProcess2"/>
    <dgm:cxn modelId="{282B5839-B51A-D140-B3D2-5CEB7B5119F5}" type="presParOf" srcId="{52ACB070-7213-1A48-8A7F-9E1E3625B07C}" destId="{F3A1A5EA-1B75-DF49-9591-00FF7F5BD73B}" srcOrd="1" destOrd="0" presId="urn:microsoft.com/office/officeart/2005/8/layout/lProcess2"/>
    <dgm:cxn modelId="{F59D124B-43D1-8245-83D4-DF8E1DDD84C9}" type="presParOf" srcId="{52ACB070-7213-1A48-8A7F-9E1E3625B07C}" destId="{EBBC247B-79C2-E047-8180-E6B9F0279680}" srcOrd="2" destOrd="0" presId="urn:microsoft.com/office/officeart/2005/8/layout/lProcess2"/>
    <dgm:cxn modelId="{95898144-83B9-0343-88A0-978234D07081}" type="presParOf" srcId="{765F9E61-BF47-B34D-8D4E-605DB825883C}" destId="{4C8E099C-DB43-1B4F-9C1D-C6ABC8AD2FD6}" srcOrd="5" destOrd="0" presId="urn:microsoft.com/office/officeart/2005/8/layout/lProcess2"/>
    <dgm:cxn modelId="{16D856E5-D1DA-1A41-8788-2FCD9BBA8A93}" type="presParOf" srcId="{765F9E61-BF47-B34D-8D4E-605DB825883C}" destId="{0CABD276-1FBC-BB43-8FCD-E6A2CB8B7F84}" srcOrd="6" destOrd="0" presId="urn:microsoft.com/office/officeart/2005/8/layout/lProcess2"/>
    <dgm:cxn modelId="{9D5990D8-EA9B-E94D-BA29-57E6B333D087}" type="presParOf" srcId="{0CABD276-1FBC-BB43-8FCD-E6A2CB8B7F84}" destId="{928C7934-EB66-6542-A3BA-CD1BA3E7151F}" srcOrd="0" destOrd="0" presId="urn:microsoft.com/office/officeart/2005/8/layout/lProcess2"/>
    <dgm:cxn modelId="{9AE9E7E0-FC8C-C849-8E48-FFB7F26CD859}" type="presParOf" srcId="{0CABD276-1FBC-BB43-8FCD-E6A2CB8B7F84}" destId="{2EB7812C-249D-1542-A750-6EFD3735ED95}" srcOrd="1" destOrd="0" presId="urn:microsoft.com/office/officeart/2005/8/layout/lProcess2"/>
    <dgm:cxn modelId="{D99D4C73-D366-BE4E-95C1-28C6C502DEE5}" type="presParOf" srcId="{0CABD276-1FBC-BB43-8FCD-E6A2CB8B7F84}" destId="{B90B99E9-8414-B74D-8879-6BE8D6870737}" srcOrd="2" destOrd="0" presId="urn:microsoft.com/office/officeart/2005/8/layout/lProcess2"/>
    <dgm:cxn modelId="{932884EE-0ED7-D649-A98A-7975541FCE20}" type="presParOf" srcId="{B90B99E9-8414-B74D-8879-6BE8D6870737}" destId="{4860C9ED-F130-754A-8868-5B3DF3AAAE6B}" srcOrd="0" destOrd="0" presId="urn:microsoft.com/office/officeart/2005/8/layout/lProcess2"/>
    <dgm:cxn modelId="{BAAF04C3-5F73-0C4F-8C7B-A1389D04A7C4}" type="presParOf" srcId="{4860C9ED-F130-754A-8868-5B3DF3AAAE6B}" destId="{40D2CDDA-53A0-FE43-93D9-EE800F2D2928}" srcOrd="0" destOrd="0" presId="urn:microsoft.com/office/officeart/2005/8/layout/lProcess2"/>
    <dgm:cxn modelId="{190731AE-E233-3C42-94D6-E06C7E63C3C0}" type="presParOf" srcId="{4860C9ED-F130-754A-8868-5B3DF3AAAE6B}" destId="{D4FC3A78-461B-E741-966C-D42217F72014}" srcOrd="1" destOrd="0" presId="urn:microsoft.com/office/officeart/2005/8/layout/lProcess2"/>
    <dgm:cxn modelId="{BAB2C963-56AA-9947-9ACB-1DAE38BB7D3C}" type="presParOf" srcId="{4860C9ED-F130-754A-8868-5B3DF3AAAE6B}" destId="{9237BE68-4B36-D041-8CF8-867EC4088D8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3EC2B-78C4-2341-859B-24EDDCCEBC2B}">
      <dsp:nvSpPr>
        <dsp:cNvPr id="0" name=""/>
        <dsp:cNvSpPr/>
      </dsp:nvSpPr>
      <dsp:spPr>
        <a:xfrm>
          <a:off x="2493" y="0"/>
          <a:ext cx="2447258" cy="51501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Distress is disabling</a:t>
          </a:r>
        </a:p>
      </dsp:txBody>
      <dsp:txXfrm>
        <a:off x="2493" y="0"/>
        <a:ext cx="2447258" cy="1545036"/>
      </dsp:txXfrm>
    </dsp:sp>
    <dsp:sp modelId="{3309AAF0-1614-5D4F-927C-B01D2A9590F6}">
      <dsp:nvSpPr>
        <dsp:cNvPr id="0" name=""/>
        <dsp:cNvSpPr/>
      </dsp:nvSpPr>
      <dsp:spPr>
        <a:xfrm>
          <a:off x="247219" y="1546544"/>
          <a:ext cx="1957806" cy="1552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Affected others often meet clinical thresholds for psychological distress</a:t>
          </a:r>
        </a:p>
      </dsp:txBody>
      <dsp:txXfrm>
        <a:off x="292700" y="1592025"/>
        <a:ext cx="1866844" cy="1461869"/>
      </dsp:txXfrm>
    </dsp:sp>
    <dsp:sp modelId="{E57877CD-9424-BF46-9917-BCD28A475D58}">
      <dsp:nvSpPr>
        <dsp:cNvPr id="0" name=""/>
        <dsp:cNvSpPr/>
      </dsp:nvSpPr>
      <dsp:spPr>
        <a:xfrm>
          <a:off x="247219" y="3338273"/>
          <a:ext cx="1957806" cy="1552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This impacts work, caregiving, and daily functioning</a:t>
          </a:r>
        </a:p>
      </dsp:txBody>
      <dsp:txXfrm>
        <a:off x="292700" y="3383754"/>
        <a:ext cx="1866844" cy="1461869"/>
      </dsp:txXfrm>
    </dsp:sp>
    <dsp:sp modelId="{1070A8D9-5290-AD4E-9595-AFC849F84A62}">
      <dsp:nvSpPr>
        <dsp:cNvPr id="0" name=""/>
        <dsp:cNvSpPr/>
      </dsp:nvSpPr>
      <dsp:spPr>
        <a:xfrm>
          <a:off x="2633297" y="0"/>
          <a:ext cx="2447258" cy="51501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Practical entanglement drives harm</a:t>
          </a:r>
        </a:p>
      </dsp:txBody>
      <dsp:txXfrm>
        <a:off x="2633297" y="0"/>
        <a:ext cx="2447258" cy="1545036"/>
      </dsp:txXfrm>
    </dsp:sp>
    <dsp:sp modelId="{3E50E300-ACBE-D04D-B053-1F07C29BD6D0}">
      <dsp:nvSpPr>
        <dsp:cNvPr id="0" name=""/>
        <dsp:cNvSpPr/>
      </dsp:nvSpPr>
      <dsp:spPr>
        <a:xfrm>
          <a:off x="2878022" y="1546544"/>
          <a:ext cx="1957806" cy="1552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Shared financials and responsibilities - not emotional closeness - are the strongest predictors</a:t>
          </a:r>
        </a:p>
      </dsp:txBody>
      <dsp:txXfrm>
        <a:off x="2923503" y="1592025"/>
        <a:ext cx="1866844" cy="1461869"/>
      </dsp:txXfrm>
    </dsp:sp>
    <dsp:sp modelId="{E8F064D4-A1C5-BC46-84CC-AA6235D451B0}">
      <dsp:nvSpPr>
        <dsp:cNvPr id="0" name=""/>
        <dsp:cNvSpPr/>
      </dsp:nvSpPr>
      <dsp:spPr>
        <a:xfrm>
          <a:off x="2878022" y="3338273"/>
          <a:ext cx="1957806" cy="1552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Ex-partners remain vulnerable</a:t>
          </a:r>
        </a:p>
      </dsp:txBody>
      <dsp:txXfrm>
        <a:off x="2923503" y="3383754"/>
        <a:ext cx="1866844" cy="1461869"/>
      </dsp:txXfrm>
    </dsp:sp>
    <dsp:sp modelId="{2A22561A-A35B-9A4E-A4CD-32688D708E76}">
      <dsp:nvSpPr>
        <dsp:cNvPr id="0" name=""/>
        <dsp:cNvSpPr/>
      </dsp:nvSpPr>
      <dsp:spPr>
        <a:xfrm>
          <a:off x="5264100" y="0"/>
          <a:ext cx="2447258" cy="51501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Coping matters </a:t>
          </a:r>
        </a:p>
      </dsp:txBody>
      <dsp:txXfrm>
        <a:off x="5264100" y="0"/>
        <a:ext cx="2447258" cy="1545036"/>
      </dsp:txXfrm>
    </dsp:sp>
    <dsp:sp modelId="{BEEC769A-B28D-2F47-843B-BAD75B027E08}">
      <dsp:nvSpPr>
        <dsp:cNvPr id="0" name=""/>
        <dsp:cNvSpPr/>
      </dsp:nvSpPr>
      <dsp:spPr>
        <a:xfrm>
          <a:off x="5508826" y="1546544"/>
          <a:ext cx="1957806" cy="1552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Common coping behaviours are linked to worse outcomes</a:t>
          </a:r>
        </a:p>
      </dsp:txBody>
      <dsp:txXfrm>
        <a:off x="5554307" y="1592025"/>
        <a:ext cx="1866844" cy="1461869"/>
      </dsp:txXfrm>
    </dsp:sp>
    <dsp:sp modelId="{EBBC247B-79C2-E047-8180-E6B9F0279680}">
      <dsp:nvSpPr>
        <dsp:cNvPr id="0" name=""/>
        <dsp:cNvSpPr/>
      </dsp:nvSpPr>
      <dsp:spPr>
        <a:xfrm>
          <a:off x="5508826" y="3338273"/>
          <a:ext cx="1957806" cy="1552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Support must include tools for healthier coping</a:t>
          </a:r>
        </a:p>
      </dsp:txBody>
      <dsp:txXfrm>
        <a:off x="5554307" y="3383754"/>
        <a:ext cx="1866844" cy="1461869"/>
      </dsp:txXfrm>
    </dsp:sp>
    <dsp:sp modelId="{928C7934-EB66-6542-A3BA-CD1BA3E7151F}">
      <dsp:nvSpPr>
        <dsp:cNvPr id="0" name=""/>
        <dsp:cNvSpPr/>
      </dsp:nvSpPr>
      <dsp:spPr>
        <a:xfrm>
          <a:off x="7894903" y="0"/>
          <a:ext cx="2447258" cy="51501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Social support is protective - but often lost</a:t>
          </a:r>
        </a:p>
      </dsp:txBody>
      <dsp:txXfrm>
        <a:off x="7894903" y="0"/>
        <a:ext cx="2447258" cy="1545036"/>
      </dsp:txXfrm>
    </dsp:sp>
    <dsp:sp modelId="{40D2CDDA-53A0-FE43-93D9-EE800F2D2928}">
      <dsp:nvSpPr>
        <dsp:cNvPr id="0" name=""/>
        <dsp:cNvSpPr/>
      </dsp:nvSpPr>
      <dsp:spPr>
        <a:xfrm>
          <a:off x="8139629" y="1546544"/>
          <a:ext cx="1957806" cy="1552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Feeling supported reduced harm and distress</a:t>
          </a:r>
        </a:p>
      </dsp:txBody>
      <dsp:txXfrm>
        <a:off x="8185110" y="1592025"/>
        <a:ext cx="1866844" cy="1461869"/>
      </dsp:txXfrm>
    </dsp:sp>
    <dsp:sp modelId="{9237BE68-4B36-D041-8CF8-867EC4088D85}">
      <dsp:nvSpPr>
        <dsp:cNvPr id="0" name=""/>
        <dsp:cNvSpPr/>
      </dsp:nvSpPr>
      <dsp:spPr>
        <a:xfrm>
          <a:off x="8139629" y="3338273"/>
          <a:ext cx="1957806" cy="1552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But gambling isolates people</a:t>
          </a:r>
        </a:p>
      </dsp:txBody>
      <dsp:txXfrm>
        <a:off x="8185110" y="3383754"/>
        <a:ext cx="1866844" cy="1461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8731AB-567D-DA63-5160-AD661A8F9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8F3DA2-0C26-AD3E-4ED1-06E2A15E2C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CEC6B-C7C4-D146-911B-3D7FE9C43B17}" type="datetimeFigureOut">
              <a:rPr lang="en-US" smtClean="0"/>
              <a:t>11/21/25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72E66-CC69-6B56-84A0-009E118909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16099-FB67-A790-C7F9-39FD621A32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CFAE9-8F54-3147-847D-0AA8EF611F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061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AU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498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7268-1AE4-C5B6-A06D-9692ECDB0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B612F8-CC9E-3100-70CA-E4DD97235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891EB-B37D-4CBA-26BD-09D221C28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584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94066-C084-AEAC-FF77-4763C1C32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D3168-8898-9B6B-8C71-87D5D9522E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47490F-C5B4-3C5F-7672-FD7491679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9966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3586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B9E51-3D3D-7517-76BD-F837CCFC1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D1CCF-8A8A-1F73-6C3F-36FBC89A6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9692FE-AD52-80A3-F4F8-9E246D30E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A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732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530FA-1DCE-A543-78CE-DE9D2EEAF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59329-D81B-3E22-367A-5E60074B3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ED7A1-6B9F-8361-1C48-1F5FEB78C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0476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107-F9AD-CFC3-43C8-0C869D145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5A007-4F73-3BD4-3633-83BFB84E0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F82569-1B4E-3906-0D69-6B9F4D1B8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673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D4904-CF94-D01D-585B-E7A8D5990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4D843-0183-75B8-4E51-6AFD8752D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312DEE-24BC-9B27-0F7F-77DE0E54F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4506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0BEF3-B119-B6A3-1669-ADC87978F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9F789-6154-5798-13CB-C1589D878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7B11AA-A052-499A-DA32-2385F88AF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3513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4CFBA-768A-72AA-B72A-382926F7A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E2D47-7759-54C0-8CEB-20CD1A84B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B9D43-81B8-8E1B-C115-C6C387B30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6532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47BE8-B00F-070D-14A6-6FCFCC961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BA8A3-7465-49C8-13C5-C8976C765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0528A-D4F0-7CE5-F182-C833A3D6C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815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3840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75CC1-A3EA-1F8A-E57B-463CC90EA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370B91-B03B-E5F7-4C8C-7E79C214D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9644D-026A-A18B-74D2-CCC6536F1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C6232-B6A3-D590-0970-F92A64A93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32F93C-407E-B972-9461-64C41AB4F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374F95-18FF-04A0-2C1C-757B20A8B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6759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08483-F60C-2FCD-DE66-EC51BAEAD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42819-5CCD-2C5C-3E08-DE2C48215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A9868-0E7D-152C-F7E2-8EA0D1C97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6569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4F010-524A-83D1-1517-A03A64522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D33EE-CB04-D9A3-FD0A-E5A0BC7D4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073B2B-4EB5-55BA-BDDA-9DC362040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8650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AF292-D6D2-F400-CC37-CDBFCE35F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9B8993-B398-8A0D-8B4C-E42D04DA2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2626C0-23D1-3929-1CC7-682DC761F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9810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3DD42-75AB-921D-4204-F9D46722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64AFF-8018-A4CC-BE3C-4610D3CB7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D08A1-750D-13EA-D7D4-9D334795D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0276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32F66-C8AC-D4F5-3714-EB64AA910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C8DF07-856B-B035-44FE-E8E62E21E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D8882-DF85-B575-6406-05DF073C2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0336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C1068-6C68-76FB-A195-513781EF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9AEDE5-754D-AD0A-D97E-3A1329BF3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9F972-9843-47B7-2690-294612FC9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3656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6D540-7876-46C5-FEF2-63B5BCAEF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5577A-2F79-0062-D8C6-F1DC67CDE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EEAB8-A974-D4A8-1EA3-1C19D53B8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0267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782C-C480-C58D-6FA7-2D8BAAD39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9360B-5C6A-B8FB-53C5-EFAB51974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168883-F5E0-A1C6-771C-972AD0F93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750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CC2F8-5B6B-DBA2-DE8D-D45C47E3C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3998C-78BF-E3E1-024C-F2011447C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F85F0F-0B60-FA85-835A-E1A3BCEA0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7107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4022-B12C-ADA1-BE94-EDDB6B32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665FC-7C97-E42F-C9E7-887DBEEA3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DF36FD-D2F4-5586-DDCD-9D69212EA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8529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AE82-A170-B3A1-F9E9-EE054483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812438-26DA-5124-434F-5CCD42D00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B1C6B6-D2F0-CE6F-58DA-296F80704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9572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8F5AB-4D21-96DE-FA02-EE01C15B8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7D3478-2595-0E11-7543-7200CCB41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F420FA-B195-ADBB-9FDF-0EEF316C1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4156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D7C31-E73F-A173-A318-A9380B712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36198-96A7-F316-C2CE-0FA18BBB4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CCEDC-7939-1569-5AC0-DCC477FD6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38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B4BB7-A4F6-1564-CD2E-CD6D5AD0C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4C48AC-4D14-1ED4-E494-E25912BEAF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00CF8-1D82-738E-9E8C-290492C02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21967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EE939-3D7D-3D2B-5526-5CA862F49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927EF-BAC0-7ABE-E0B1-40546F4FC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F065D-6665-CFCF-B576-1E9435641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00200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145A5-5174-5CE5-D653-5FA890326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D71DB-1B0B-D1A4-A85E-188CB85AA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F8475-9605-8001-E8FA-B2E827819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7401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83CA3-74EA-DB15-6701-84304F7CF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A0A7A3-153F-049A-3A0A-55479BC6F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787309-3B0B-C145-6916-156B70ECD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682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069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Internal standar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BAB832-1A3E-28AD-2BAD-2EC25EF9C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8085" t="33095" r="15719"/>
          <a:stretch/>
        </p:blipFill>
        <p:spPr>
          <a:xfrm>
            <a:off x="6629400" y="0"/>
            <a:ext cx="5562600" cy="6858000"/>
          </a:xfrm>
          <a:prstGeom prst="rect">
            <a:avLst/>
          </a:prstGeom>
        </p:spPr>
      </p:pic>
      <p:pic>
        <p:nvPicPr>
          <p:cNvPr id="3" name="Picture 2" descr="A black and green background&#10;&#10;Description automatically generated">
            <a:extLst>
              <a:ext uri="{FF2B5EF4-FFF2-40B4-BE49-F238E27FC236}">
                <a16:creationId xmlns:a16="http://schemas.microsoft.com/office/drawing/2014/main" id="{8EA057EF-70D5-79FB-5E83-0359CDD07D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l="77947" b="68730"/>
          <a:stretch/>
        </p:blipFill>
        <p:spPr>
          <a:xfrm>
            <a:off x="9503228" y="0"/>
            <a:ext cx="2688771" cy="2144486"/>
          </a:xfrm>
          <a:prstGeom prst="rect">
            <a:avLst/>
          </a:prstGeom>
        </p:spPr>
      </p:pic>
      <p:pic>
        <p:nvPicPr>
          <p:cNvPr id="4" name="Picture 3" descr="A black and green background&#10;&#10;Description automatically generated">
            <a:extLst>
              <a:ext uri="{FF2B5EF4-FFF2-40B4-BE49-F238E27FC236}">
                <a16:creationId xmlns:a16="http://schemas.microsoft.com/office/drawing/2014/main" id="{B9379637-CC35-ADD0-B703-4762F284B2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r="30714"/>
          <a:stretch/>
        </p:blipFill>
        <p:spPr>
          <a:xfrm>
            <a:off x="0" y="0"/>
            <a:ext cx="8447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5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ternal standar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04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Internal standar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AE13E0-0A65-8DB6-51A4-59E3AE26C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9473" t="23907" r="15676" b="7977"/>
          <a:stretch/>
        </p:blipFill>
        <p:spPr>
          <a:xfrm>
            <a:off x="6931152" y="0"/>
            <a:ext cx="5260848" cy="6858000"/>
          </a:xfrm>
          <a:prstGeom prst="rect">
            <a:avLst/>
          </a:prstGeom>
        </p:spPr>
      </p:pic>
      <p:pic>
        <p:nvPicPr>
          <p:cNvPr id="3" name="Picture 2" descr="A black and blue background&#10;&#10;Description automatically generated">
            <a:extLst>
              <a:ext uri="{FF2B5EF4-FFF2-40B4-BE49-F238E27FC236}">
                <a16:creationId xmlns:a16="http://schemas.microsoft.com/office/drawing/2014/main" id="{4EC58061-0578-B582-A1CB-A5B2DBCE4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l="78125" b="68571"/>
          <a:stretch/>
        </p:blipFill>
        <p:spPr>
          <a:xfrm>
            <a:off x="9525000" y="0"/>
            <a:ext cx="2667000" cy="2155371"/>
          </a:xfrm>
          <a:prstGeom prst="rect">
            <a:avLst/>
          </a:prstGeom>
        </p:spPr>
      </p:pic>
      <p:pic>
        <p:nvPicPr>
          <p:cNvPr id="4" name="Picture 3" descr="A black and blue background&#10;&#10;Description automatically generated">
            <a:extLst>
              <a:ext uri="{FF2B5EF4-FFF2-40B4-BE49-F238E27FC236}">
                <a16:creationId xmlns:a16="http://schemas.microsoft.com/office/drawing/2014/main" id="{B17D1EC3-4241-D220-3EEC-A8AC444AA0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r="30714"/>
          <a:stretch/>
        </p:blipFill>
        <p:spPr>
          <a:xfrm>
            <a:off x="0" y="0"/>
            <a:ext cx="8447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3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ement of Count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circular design with people and hand prints&#10;&#10;Description automatically generated">
            <a:extLst>
              <a:ext uri="{FF2B5EF4-FFF2-40B4-BE49-F238E27FC236}">
                <a16:creationId xmlns:a16="http://schemas.microsoft.com/office/drawing/2014/main" id="{3B93B06F-EF3E-0BE3-C338-FEAFC721A9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059168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E9D872-64CC-BD55-3B41-5E090A9009B5}"/>
              </a:ext>
            </a:extLst>
          </p:cNvPr>
          <p:cNvSpPr txBox="1"/>
          <p:nvPr userDrawn="1"/>
        </p:nvSpPr>
        <p:spPr>
          <a:xfrm>
            <a:off x="7322255" y="5933367"/>
            <a:ext cx="195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b="1" dirty="0">
                <a:solidFill>
                  <a:srgbClr val="575756"/>
                </a:solidFill>
                <a:effectLst/>
                <a:latin typeface="Noto Sans Black" panose="020B0502040504020204" pitchFamily="34" charset="0"/>
              </a:rPr>
              <a:t>Chasing Dreams</a:t>
            </a:r>
            <a:endParaRPr lang="en-AU" sz="800" dirty="0">
              <a:solidFill>
                <a:srgbClr val="575756"/>
              </a:solidFill>
              <a:effectLst/>
              <a:latin typeface="Noto Sans Black" panose="020B0502040504020204" pitchFamily="34" charset="0"/>
            </a:endParaRPr>
          </a:p>
          <a:p>
            <a:r>
              <a:rPr lang="en-AU" sz="800" dirty="0">
                <a:solidFill>
                  <a:srgbClr val="575756"/>
                </a:solidFill>
                <a:effectLst/>
                <a:latin typeface="Noto Sans Light" panose="020B0502040504020204" pitchFamily="34" charset="0"/>
              </a:rPr>
              <a:t>CQU’s Indigenous Artwork</a:t>
            </a:r>
            <a:br>
              <a:rPr lang="en-AU" sz="800" dirty="0">
                <a:solidFill>
                  <a:srgbClr val="575756"/>
                </a:solidFill>
                <a:effectLst/>
                <a:latin typeface="Noto Sans Light" panose="020B0502040504020204" pitchFamily="34" charset="0"/>
              </a:rPr>
            </a:br>
            <a:r>
              <a:rPr lang="en-AU" sz="800" dirty="0">
                <a:solidFill>
                  <a:srgbClr val="575756"/>
                </a:solidFill>
                <a:effectLst/>
                <a:latin typeface="Noto Sans Light" panose="020B0502040504020204" pitchFamily="34" charset="0"/>
              </a:rPr>
              <a:t>by Coolamon Creative</a:t>
            </a:r>
          </a:p>
        </p:txBody>
      </p:sp>
    </p:spTree>
    <p:extLst>
      <p:ext uri="{BB962C8B-B14F-4D97-AF65-F5344CB8AC3E}">
        <p14:creationId xmlns:p14="http://schemas.microsoft.com/office/powerpoint/2010/main" val="1703716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mage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A5D4E18D-B410-E157-3562-EA9767759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9500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39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Image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A5D4E18D-B410-E157-3562-EA9767759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9500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2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Image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000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B83244-D3BF-04E1-6AC0-FAE4BA853A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5970" r="30967" b="9209"/>
          <a:stretch/>
        </p:blipFill>
        <p:spPr>
          <a:xfrm>
            <a:off x="6436043" y="0"/>
            <a:ext cx="5755957" cy="6858000"/>
          </a:xfrm>
          <a:prstGeom prst="rect">
            <a:avLst/>
          </a:prstGeom>
        </p:spPr>
      </p:pic>
      <p:pic>
        <p:nvPicPr>
          <p:cNvPr id="4" name="Picture 3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0115DA-39A2-DDB2-6CFC-CA576A05B8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470901" cy="6858000"/>
          </a:xfrm>
          <a:prstGeom prst="rect">
            <a:avLst/>
          </a:prstGeom>
        </p:spPr>
      </p:pic>
      <p:pic>
        <p:nvPicPr>
          <p:cNvPr id="9" name="Picture 8" descr="A black screen with a blue and white object&#10;&#10;Description automatically generated with medium confidence">
            <a:extLst>
              <a:ext uri="{FF2B5EF4-FFF2-40B4-BE49-F238E27FC236}">
                <a16:creationId xmlns:a16="http://schemas.microsoft.com/office/drawing/2014/main" id="{FA02000D-98FC-17B9-691C-959B371C8A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b="68254"/>
          <a:stretch/>
        </p:blipFill>
        <p:spPr>
          <a:xfrm>
            <a:off x="9544050" y="0"/>
            <a:ext cx="2647950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89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B83244-D3BF-04E1-6AC0-FAE4BA853A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864" t="23020" r="3987" b="23020"/>
          <a:stretch/>
        </p:blipFill>
        <p:spPr>
          <a:xfrm>
            <a:off x="6419089" y="0"/>
            <a:ext cx="5772912" cy="6858000"/>
          </a:xfrm>
          <a:prstGeom prst="rect">
            <a:avLst/>
          </a:prstGeom>
        </p:spPr>
      </p:pic>
      <p:pic>
        <p:nvPicPr>
          <p:cNvPr id="4" name="Picture 3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0115DA-39A2-DDB2-6CFC-CA576A05B8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470901" cy="6858000"/>
          </a:xfrm>
          <a:prstGeom prst="rect">
            <a:avLst/>
          </a:prstGeom>
        </p:spPr>
      </p:pic>
      <p:pic>
        <p:nvPicPr>
          <p:cNvPr id="9" name="Picture 8" descr="A black screen with a blue and white object&#10;&#10;Description automatically generated with medium confidence">
            <a:extLst>
              <a:ext uri="{FF2B5EF4-FFF2-40B4-BE49-F238E27FC236}">
                <a16:creationId xmlns:a16="http://schemas.microsoft.com/office/drawing/2014/main" id="{FA02000D-98FC-17B9-691C-959B371C8A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b="68254"/>
          <a:stretch/>
        </p:blipFill>
        <p:spPr>
          <a:xfrm>
            <a:off x="9544050" y="0"/>
            <a:ext cx="2647950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B83244-D3BF-04E1-6AC0-FAE4BA853A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16496" y="0"/>
            <a:ext cx="5175504" cy="6858000"/>
          </a:xfrm>
          <a:prstGeom prst="rect">
            <a:avLst/>
          </a:prstGeom>
        </p:spPr>
      </p:pic>
      <p:pic>
        <p:nvPicPr>
          <p:cNvPr id="4" name="Picture 3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0115DA-39A2-DDB2-6CFC-CA576A05B8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470901" cy="6858000"/>
          </a:xfrm>
          <a:prstGeom prst="rect">
            <a:avLst/>
          </a:prstGeom>
        </p:spPr>
      </p:pic>
      <p:pic>
        <p:nvPicPr>
          <p:cNvPr id="3" name="Picture 2" descr="A black and white background&#10;&#10;Description automatically generated">
            <a:extLst>
              <a:ext uri="{FF2B5EF4-FFF2-40B4-BE49-F238E27FC236}">
                <a16:creationId xmlns:a16="http://schemas.microsoft.com/office/drawing/2014/main" id="{B9415614-534F-DF5C-CA88-BFEDF23B81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l="78125" b="68571"/>
          <a:stretch/>
        </p:blipFill>
        <p:spPr>
          <a:xfrm>
            <a:off x="9525000" y="0"/>
            <a:ext cx="2667000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8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In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7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5FC19A-014E-9F83-879F-7B3E0AC75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445" t="8213" r="7263" b="8211"/>
          <a:stretch/>
        </p:blipFill>
        <p:spPr>
          <a:xfrm>
            <a:off x="4276494" y="0"/>
            <a:ext cx="7915506" cy="6858000"/>
          </a:xfrm>
          <a:prstGeom prst="rect">
            <a:avLst/>
          </a:prstGeom>
        </p:spPr>
      </p:pic>
      <p:pic>
        <p:nvPicPr>
          <p:cNvPr id="3" name="Picture 2" descr="A black and white background&#10;&#10;Description automatically generated">
            <a:extLst>
              <a:ext uri="{FF2B5EF4-FFF2-40B4-BE49-F238E27FC236}">
                <a16:creationId xmlns:a16="http://schemas.microsoft.com/office/drawing/2014/main" id="{4F1BFFEB-CC98-F41B-EF30-E529753581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565900" cy="6858000"/>
          </a:xfrm>
          <a:prstGeom prst="rect">
            <a:avLst/>
          </a:prstGeom>
        </p:spPr>
      </p:pic>
      <p:pic>
        <p:nvPicPr>
          <p:cNvPr id="6" name="Picture 5" descr="A black background with a green border&#10;&#10;Description automatically generated">
            <a:extLst>
              <a:ext uri="{FF2B5EF4-FFF2-40B4-BE49-F238E27FC236}">
                <a16:creationId xmlns:a16="http://schemas.microsoft.com/office/drawing/2014/main" id="{3F5A1244-4F5A-896F-AE9B-ADC16E38B3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b="68571"/>
          <a:stretch/>
        </p:blipFill>
        <p:spPr>
          <a:xfrm>
            <a:off x="9277350" y="0"/>
            <a:ext cx="2914650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01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54FD7B-4184-87B7-AFA5-E15830E4BD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379" t="8792" r="49302" b="18663"/>
          <a:stretch/>
        </p:blipFill>
        <p:spPr>
          <a:xfrm>
            <a:off x="7324344" y="0"/>
            <a:ext cx="4867655" cy="6858000"/>
          </a:xfrm>
          <a:prstGeom prst="rect">
            <a:avLst/>
          </a:prstGeom>
        </p:spPr>
      </p:pic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DF97F8D-C9B7-050E-4501-2D95AA17EB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7842251" cy="6858000"/>
          </a:xfrm>
          <a:prstGeom prst="rect">
            <a:avLst/>
          </a:prstGeom>
        </p:spPr>
      </p:pic>
      <p:pic>
        <p:nvPicPr>
          <p:cNvPr id="7" name="Picture 6" descr="A black and white background&#10;&#10;Description automatically generated">
            <a:extLst>
              <a:ext uri="{FF2B5EF4-FFF2-40B4-BE49-F238E27FC236}">
                <a16:creationId xmlns:a16="http://schemas.microsoft.com/office/drawing/2014/main" id="{1AB5EBE8-C581-F5FF-624E-2B15594FE1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l="74822" b="73016"/>
          <a:stretch/>
        </p:blipFill>
        <p:spPr>
          <a:xfrm>
            <a:off x="9122228" y="0"/>
            <a:ext cx="3069771" cy="18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9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ith a mustache smiling&#10;&#10;Description automatically generated">
            <a:extLst>
              <a:ext uri="{FF2B5EF4-FFF2-40B4-BE49-F238E27FC236}">
                <a16:creationId xmlns:a16="http://schemas.microsoft.com/office/drawing/2014/main" id="{3DF1FFFF-7298-178C-CCE6-9B2DEC621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  <p:pic>
        <p:nvPicPr>
          <p:cNvPr id="4" name="Picture 3" descr="A white and black background&#10;&#10;Description automatically generated">
            <a:extLst>
              <a:ext uri="{FF2B5EF4-FFF2-40B4-BE49-F238E27FC236}">
                <a16:creationId xmlns:a16="http://schemas.microsoft.com/office/drawing/2014/main" id="{0D0F56A9-53B4-FE20-4D4C-6874F6D90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63051" cy="6858000"/>
          </a:xfrm>
          <a:prstGeom prst="rect">
            <a:avLst/>
          </a:prstGeom>
        </p:spPr>
      </p:pic>
      <p:pic>
        <p:nvPicPr>
          <p:cNvPr id="7" name="Picture 6" descr="A black and white background&#10;&#10;Description automatically generated">
            <a:extLst>
              <a:ext uri="{FF2B5EF4-FFF2-40B4-BE49-F238E27FC236}">
                <a16:creationId xmlns:a16="http://schemas.microsoft.com/office/drawing/2014/main" id="{13EDC563-8D07-D49A-2777-7D8318766C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l="74464" b="62540"/>
          <a:stretch/>
        </p:blipFill>
        <p:spPr>
          <a:xfrm>
            <a:off x="9078686" y="0"/>
            <a:ext cx="3113314" cy="2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53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to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earing a blue lanyard&#10;&#10;Description automatically generated">
            <a:extLst>
              <a:ext uri="{FF2B5EF4-FFF2-40B4-BE49-F238E27FC236}">
                <a16:creationId xmlns:a16="http://schemas.microsoft.com/office/drawing/2014/main" id="{B6BF1B3D-4ADB-0649-D0F1-504BB6A8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3428999"/>
          </a:xfrm>
          <a:prstGeom prst="rect">
            <a:avLst/>
          </a:prstGeom>
        </p:spPr>
      </p:pic>
      <p:pic>
        <p:nvPicPr>
          <p:cNvPr id="3" name="Picture 2" descr="A black and yellow object&#10;&#10;Description automatically generated">
            <a:extLst>
              <a:ext uri="{FF2B5EF4-FFF2-40B4-BE49-F238E27FC236}">
                <a16:creationId xmlns:a16="http://schemas.microsoft.com/office/drawing/2014/main" id="{2AEDDA4F-2B88-9C8E-74A4-585A7FE0FF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l="75000" b="73016"/>
          <a:stretch/>
        </p:blipFill>
        <p:spPr>
          <a:xfrm>
            <a:off x="9144000" y="0"/>
            <a:ext cx="3048000" cy="1850571"/>
          </a:xfrm>
          <a:prstGeom prst="rect">
            <a:avLst/>
          </a:prstGeom>
        </p:spPr>
      </p:pic>
      <p:pic>
        <p:nvPicPr>
          <p:cNvPr id="10" name="Picture 9" descr="A black and white background&#10;&#10;Description automatically generated">
            <a:extLst>
              <a:ext uri="{FF2B5EF4-FFF2-40B4-BE49-F238E27FC236}">
                <a16:creationId xmlns:a16="http://schemas.microsoft.com/office/drawing/2014/main" id="{A5749DCE-2003-AF07-AD3F-23C08C0557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139951"/>
            <a:ext cx="12192000" cy="47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70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width image to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uple of people sitting at a table&#10;&#10;Description automatically generated">
            <a:extLst>
              <a:ext uri="{FF2B5EF4-FFF2-40B4-BE49-F238E27FC236}">
                <a16:creationId xmlns:a16="http://schemas.microsoft.com/office/drawing/2014/main" id="{237927D1-1930-2616-0DC8-4886E85ED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28999"/>
          </a:xfrm>
          <a:prstGeom prst="rect">
            <a:avLst/>
          </a:prstGeom>
        </p:spPr>
      </p:pic>
      <p:pic>
        <p:nvPicPr>
          <p:cNvPr id="4" name="Picture 3" descr="A black and white background&#10;&#10;Description automatically generated">
            <a:extLst>
              <a:ext uri="{FF2B5EF4-FFF2-40B4-BE49-F238E27FC236}">
                <a16:creationId xmlns:a16="http://schemas.microsoft.com/office/drawing/2014/main" id="{BB53335C-4F11-6ABC-6F02-F968EB151A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552701"/>
            <a:ext cx="12192000" cy="4305299"/>
          </a:xfrm>
          <a:prstGeom prst="rect">
            <a:avLst/>
          </a:prstGeom>
        </p:spPr>
      </p:pic>
      <p:pic>
        <p:nvPicPr>
          <p:cNvPr id="6" name="Picture 5" descr="A black and yellow shade&#10;&#10;Description automatically generated">
            <a:extLst>
              <a:ext uri="{FF2B5EF4-FFF2-40B4-BE49-F238E27FC236}">
                <a16:creationId xmlns:a16="http://schemas.microsoft.com/office/drawing/2014/main" id="{338BD0A5-0960-E23B-D944-2B9E45905E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l="75052" b="73241"/>
          <a:stretch/>
        </p:blipFill>
        <p:spPr>
          <a:xfrm>
            <a:off x="9150350" y="0"/>
            <a:ext cx="3041650" cy="18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85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width image to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screen with white text&#10;&#10;Description automatically generated">
            <a:extLst>
              <a:ext uri="{FF2B5EF4-FFF2-40B4-BE49-F238E27FC236}">
                <a16:creationId xmlns:a16="http://schemas.microsoft.com/office/drawing/2014/main" id="{60DC2728-64EF-1FCA-0878-6DAAB34E9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56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width image to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creen with a green background&#10;&#10;Description automatically generated">
            <a:extLst>
              <a:ext uri="{FF2B5EF4-FFF2-40B4-BE49-F238E27FC236}">
                <a16:creationId xmlns:a16="http://schemas.microsoft.com/office/drawing/2014/main" id="{96893149-DA99-E597-EE40-EEAC221A63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83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Background In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4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en Background In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8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standar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28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ernal standar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4B3005-D69D-A890-A3CD-373CD819A454}"/>
              </a:ext>
            </a:extLst>
          </p:cNvPr>
          <p:cNvCxnSpPr>
            <a:cxnSpLocks/>
          </p:cNvCxnSpPr>
          <p:nvPr userDrawn="1"/>
        </p:nvCxnSpPr>
        <p:spPr>
          <a:xfrm>
            <a:off x="511628" y="740231"/>
            <a:ext cx="9710058" cy="0"/>
          </a:xfrm>
          <a:prstGeom prst="line">
            <a:avLst/>
          </a:prstGeom>
          <a:ln w="12700">
            <a:solidFill>
              <a:srgbClr val="275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848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nternal standar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4B3005-D69D-A890-A3CD-373CD819A45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006928"/>
            <a:ext cx="0" cy="4844144"/>
          </a:xfrm>
          <a:prstGeom prst="line">
            <a:avLst/>
          </a:prstGeom>
          <a:ln w="12700">
            <a:solidFill>
              <a:srgbClr val="C7D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372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Internal standar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4B3005-D69D-A890-A3CD-373CD819A454}"/>
              </a:ext>
            </a:extLst>
          </p:cNvPr>
          <p:cNvCxnSpPr>
            <a:cxnSpLocks/>
          </p:cNvCxnSpPr>
          <p:nvPr userDrawn="1"/>
        </p:nvCxnSpPr>
        <p:spPr>
          <a:xfrm flipV="1">
            <a:off x="4136571" y="1658485"/>
            <a:ext cx="0" cy="4176258"/>
          </a:xfrm>
          <a:prstGeom prst="line">
            <a:avLst/>
          </a:prstGeom>
          <a:ln w="12700">
            <a:solidFill>
              <a:srgbClr val="275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32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rnal standar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200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4785F-DF0D-4926-8E45-65FA3CA0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996E8-625E-4FA8-A3D2-E5D76CD24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1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2" r:id="rId2"/>
    <p:sldLayoutId id="2147483745" r:id="rId3"/>
    <p:sldLayoutId id="2147483746" r:id="rId4"/>
    <p:sldLayoutId id="2147483730" r:id="rId5"/>
    <p:sldLayoutId id="2147483757" r:id="rId6"/>
    <p:sldLayoutId id="2147483758" r:id="rId7"/>
    <p:sldLayoutId id="2147483759" r:id="rId8"/>
    <p:sldLayoutId id="2147483749" r:id="rId9"/>
    <p:sldLayoutId id="2147483760" r:id="rId10"/>
    <p:sldLayoutId id="2147483750" r:id="rId11"/>
    <p:sldLayoutId id="2147483761" r:id="rId12"/>
    <p:sldLayoutId id="2147483744" r:id="rId13"/>
    <p:sldLayoutId id="2147483738" r:id="rId14"/>
    <p:sldLayoutId id="2147483747" r:id="rId15"/>
    <p:sldLayoutId id="2147483748" r:id="rId16"/>
    <p:sldLayoutId id="2147483739" r:id="rId17"/>
    <p:sldLayoutId id="2147483753" r:id="rId18"/>
    <p:sldLayoutId id="2147483752" r:id="rId19"/>
    <p:sldLayoutId id="2147483751" r:id="rId20"/>
    <p:sldLayoutId id="2147483754" r:id="rId21"/>
    <p:sldLayoutId id="2147483755" r:id="rId22"/>
    <p:sldLayoutId id="2147483737" r:id="rId23"/>
    <p:sldLayoutId id="2147483763" r:id="rId24"/>
    <p:sldLayoutId id="2147483756" r:id="rId25"/>
    <p:sldLayoutId id="2147483762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7515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275151"/>
          </a:solidFill>
          <a:latin typeface="Noto Sans ExtraBold" panose="020B0502040504020204" pitchFamily="34" charset="0"/>
          <a:ea typeface="Noto Sans ExtraBold" panose="020B0502040504020204" pitchFamily="34" charset="0"/>
          <a:cs typeface="Noto Sans ExtraBold" panose="020B050204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27515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275151"/>
          </a:solidFill>
          <a:latin typeface="Noto Sans ExtraBold" panose="020B0502040504020204" pitchFamily="34" charset="0"/>
          <a:ea typeface="Noto Sans ExtraBold" panose="020B0502040504020204" pitchFamily="34" charset="0"/>
          <a:cs typeface="Noto Sans ExtraBold" panose="020B050204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275151"/>
          </a:solidFill>
          <a:latin typeface="Noto Sans ExtraBold" panose="020B0502040504020204" pitchFamily="34" charset="0"/>
          <a:ea typeface="Noto Sans ExtraBold" panose="020B0502040504020204" pitchFamily="34" charset="0"/>
          <a:cs typeface="Noto Sans ExtraBold" panose="020B050204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275151"/>
          </a:solidFill>
          <a:latin typeface="Noto Sans SemiBold" panose="020B0502040504020204" pitchFamily="34" charset="0"/>
          <a:ea typeface="Noto Sans SemiBold" panose="020B0502040504020204" pitchFamily="34" charset="0"/>
          <a:cs typeface="Noto Sans SemiBold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;p8">
            <a:extLst>
              <a:ext uri="{FF2B5EF4-FFF2-40B4-BE49-F238E27FC236}">
                <a16:creationId xmlns:a16="http://schemas.microsoft.com/office/drawing/2014/main" id="{7C332977-69AD-082A-F97F-08E4887E4804}"/>
              </a:ext>
            </a:extLst>
          </p:cNvPr>
          <p:cNvSpPr txBox="1"/>
          <p:nvPr/>
        </p:nvSpPr>
        <p:spPr>
          <a:xfrm>
            <a:off x="529239" y="2212349"/>
            <a:ext cx="7509325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ts val="4800"/>
              </a:lnSpc>
            </a:pPr>
            <a:r>
              <a:rPr lang="en-AU" sz="44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Understanding gambling-related harm to affected others: Insights from Australian research</a:t>
            </a:r>
            <a:endParaRPr lang="en-AU" sz="44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  <a:p>
            <a:pPr marL="0" marR="0" lvl="0" indent="0" algn="l" rtl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4" name="Google Shape;31;p8">
            <a:extLst>
              <a:ext uri="{FF2B5EF4-FFF2-40B4-BE49-F238E27FC236}">
                <a16:creationId xmlns:a16="http://schemas.microsoft.com/office/drawing/2014/main" id="{8DAD59C9-66CC-ADDF-52A0-982EBB8E58F5}"/>
              </a:ext>
            </a:extLst>
          </p:cNvPr>
          <p:cNvSpPr txBox="1"/>
          <p:nvPr/>
        </p:nvSpPr>
        <p:spPr>
          <a:xfrm>
            <a:off x="632564" y="6195229"/>
            <a:ext cx="556676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 dirty="0">
                <a:solidFill>
                  <a:schemeClr val="bg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Montserrat"/>
              </a:rPr>
              <a:t>Published  November 2025</a:t>
            </a:r>
            <a:endParaRPr sz="1000" dirty="0">
              <a:solidFill>
                <a:schemeClr val="bg1"/>
              </a:solidFill>
              <a:latin typeface="Noto Sans Light" panose="020B0502040504020204" pitchFamily="34" charset="0"/>
              <a:ea typeface="Noto Sans Light" panose="020B0502040504020204" pitchFamily="34" charset="0"/>
              <a:cs typeface="Noto Sans Light" panose="020B0502040504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62696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BFEBD-C899-6D47-1A0A-5B20D2E60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D4052659-0B36-636F-E2A6-F9893D24F0CC}"/>
              </a:ext>
            </a:extLst>
          </p:cNvPr>
          <p:cNvSpPr txBox="1"/>
          <p:nvPr/>
        </p:nvSpPr>
        <p:spPr>
          <a:xfrm>
            <a:off x="510189" y="2013196"/>
            <a:ext cx="11287070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The survey included a broad range of validated scales assessing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Gambling harm to affected others (GHS-20-AO)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Psychological Distress (K6)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Health and wellbeing (SF-12, Personal Wellbeing Index)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Coping Styles (Brief Coping Questionnaire)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Social Support (Multidimensional Scale of Perceived Social Support)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In addition, we developed a measure of relationship closeness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The Significant Other Closeness Scale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1CDEC2F5-A3DA-8375-F4CF-E79D86CD8F1A}"/>
              </a:ext>
            </a:extLst>
          </p:cNvPr>
          <p:cNvSpPr txBox="1"/>
          <p:nvPr/>
        </p:nvSpPr>
        <p:spPr>
          <a:xfrm>
            <a:off x="510189" y="894195"/>
            <a:ext cx="1085053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Measures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1260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FDA87-82DF-F9EA-C07A-668FB6623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93ADEA13-402C-CB02-03E3-351D000FA9F1}"/>
              </a:ext>
            </a:extLst>
          </p:cNvPr>
          <p:cNvSpPr txBox="1"/>
          <p:nvPr/>
        </p:nvSpPr>
        <p:spPr>
          <a:xfrm>
            <a:off x="510189" y="2013196"/>
            <a:ext cx="11287070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Measures four domains of closeness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Emotional closeness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Financial closeness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Shared day-to-day responsibilities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Time spent together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Differentiates between same relationship type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33A5BA88-02E9-7824-078A-2FD5BDB85154}"/>
              </a:ext>
            </a:extLst>
          </p:cNvPr>
          <p:cNvSpPr txBox="1"/>
          <p:nvPr/>
        </p:nvSpPr>
        <p:spPr>
          <a:xfrm>
            <a:off x="510189" y="894195"/>
            <a:ext cx="1085053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Significant other closeness scale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07601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8">
            <a:extLst>
              <a:ext uri="{FF2B5EF4-FFF2-40B4-BE49-F238E27FC236}">
                <a16:creationId xmlns:a16="http://schemas.microsoft.com/office/drawing/2014/main" id="{0E182248-624F-0FA6-9A71-77D24BBB6C68}"/>
              </a:ext>
            </a:extLst>
          </p:cNvPr>
          <p:cNvSpPr txBox="1"/>
          <p:nvPr/>
        </p:nvSpPr>
        <p:spPr>
          <a:xfrm>
            <a:off x="529239" y="2818274"/>
            <a:ext cx="750932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Who is most affected and how?</a:t>
            </a:r>
            <a:endParaRPr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8325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CCDB1-DBF9-18FD-CBB9-8A2C66439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D99BA61C-5F2F-A2FA-99D4-F092F7B3EE0C}"/>
              </a:ext>
            </a:extLst>
          </p:cNvPr>
          <p:cNvSpPr txBox="1"/>
          <p:nvPr/>
        </p:nvSpPr>
        <p:spPr>
          <a:xfrm>
            <a:off x="510189" y="2026643"/>
            <a:ext cx="5643534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Sample consisted of people close to someone who they </a:t>
            </a:r>
            <a:r>
              <a:rPr lang="en-AU" sz="2800" i="1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believe has had problems with their gambling over the past 12 months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92.5% of these had experienced 1 or more harms from that person’s gambling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70% had experienced 4 or more harms</a:t>
            </a: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3D08D0E0-AF24-8198-EC60-64B2D6B1D1EF}"/>
              </a:ext>
            </a:extLst>
          </p:cNvPr>
          <p:cNvSpPr txBox="1"/>
          <p:nvPr/>
        </p:nvSpPr>
        <p:spPr>
          <a:xfrm>
            <a:off x="510189" y="887152"/>
            <a:ext cx="11287069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Harm is commonly experienced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7D80F15-928C-4788-5418-E1450E915C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0286390"/>
              </p:ext>
            </p:extLst>
          </p:nvPr>
        </p:nvGraphicFramePr>
        <p:xfrm>
          <a:off x="5894259" y="1393896"/>
          <a:ext cx="7181595" cy="4787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811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B8026-D912-9785-246C-DE3988EF8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F70B6D5E-F7EF-5D0B-878F-1B4D6E1E5E34}"/>
              </a:ext>
            </a:extLst>
          </p:cNvPr>
          <p:cNvSpPr txBox="1"/>
          <p:nvPr/>
        </p:nvSpPr>
        <p:spPr>
          <a:xfrm>
            <a:off x="510189" y="2026643"/>
            <a:ext cx="5585811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Ex-partners - highest average level of harm.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Followed by current partners, then other family members.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Non-family relationships (e.g., friends, colleagues) reported the lowest levels of harm.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Male family members reported higher harm than female family members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3AB94AED-0638-FEFF-7B40-6E98F3A14A3F}"/>
              </a:ext>
            </a:extLst>
          </p:cNvPr>
          <p:cNvSpPr txBox="1"/>
          <p:nvPr/>
        </p:nvSpPr>
        <p:spPr>
          <a:xfrm>
            <a:off x="510189" y="887152"/>
            <a:ext cx="1128706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Harm varied significantly by </a:t>
            </a:r>
            <a:b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</a:b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relationship type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D56BF2B-C53A-1D90-6AD6-D641C1C2D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82913"/>
              </p:ext>
            </p:extLst>
          </p:nvPr>
        </p:nvGraphicFramePr>
        <p:xfrm>
          <a:off x="6162587" y="1779814"/>
          <a:ext cx="5519224" cy="4191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0875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0183E-AB87-35DC-FEA9-3A8AF600D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0B31B1D3-31CD-756D-E401-57C7BC134908}"/>
              </a:ext>
            </a:extLst>
          </p:cNvPr>
          <p:cNvSpPr txBox="1"/>
          <p:nvPr/>
        </p:nvSpPr>
        <p:spPr>
          <a:xfrm>
            <a:off x="510189" y="1972855"/>
            <a:ext cx="1128707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For partners and ex-partners, harm is high regardless of how close they feel to the person who gambles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For family and non-family members, harm increases with greater closeness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E35486A6-0294-7430-3139-D9F5A5FFF50F}"/>
              </a:ext>
            </a:extLst>
          </p:cNvPr>
          <p:cNvSpPr txBox="1"/>
          <p:nvPr/>
        </p:nvSpPr>
        <p:spPr>
          <a:xfrm>
            <a:off x="510190" y="878806"/>
            <a:ext cx="1248537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Closeness matters – but not equally for everyone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C7B4F5-28F1-1A4E-261E-9D493526C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15307"/>
              </p:ext>
            </p:extLst>
          </p:nvPr>
        </p:nvGraphicFramePr>
        <p:xfrm>
          <a:off x="2032000" y="4119557"/>
          <a:ext cx="8128000" cy="2102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28372888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123511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81326311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9710095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67738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AU" sz="2000" b="1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Relationship Type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1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Emotional Closeness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1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Financial Closeness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1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Shared Responsibilities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1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Time spent together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70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Current Partner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0.02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0.13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0.14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0.12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564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Ex-Partner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0.02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0.02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0.08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Family Member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0.50</a:t>
                      </a:r>
                    </a:p>
                  </a:txBody>
                  <a:tcPr marL="9525" marR="9525" marT="9525" marB="0" anchor="ctr">
                    <a:solidFill>
                      <a:srgbClr val="D667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0.42</a:t>
                      </a:r>
                    </a:p>
                  </a:txBody>
                  <a:tcPr marL="9525" marR="9525" marT="9525" marB="0" anchor="ctr">
                    <a:solidFill>
                      <a:srgbClr val="D667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0.33</a:t>
                      </a:r>
                    </a:p>
                  </a:txBody>
                  <a:tcPr marL="9525" marR="9525" marT="9525" marB="0" anchor="ctr">
                    <a:solidFill>
                      <a:srgbClr val="D6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146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Non-Family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0.50</a:t>
                      </a:r>
                    </a:p>
                  </a:txBody>
                  <a:tcPr marL="9525" marR="9525" marT="9525" marB="0" anchor="ctr">
                    <a:solidFill>
                      <a:srgbClr val="D667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0.35</a:t>
                      </a:r>
                    </a:p>
                  </a:txBody>
                  <a:tcPr marL="9525" marR="9525" marT="9525" marB="0" anchor="ctr">
                    <a:solidFill>
                      <a:srgbClr val="D667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0.42</a:t>
                      </a:r>
                    </a:p>
                  </a:txBody>
                  <a:tcPr marL="9525" marR="9525" marT="9525" marB="0" anchor="ctr">
                    <a:solidFill>
                      <a:srgbClr val="D667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AU" sz="2000" b="0" i="0" u="none" strike="noStrike" dirty="0">
                          <a:solidFill>
                            <a:srgbClr val="1F4040"/>
                          </a:solidFill>
                          <a:effectLst/>
                          <a:latin typeface="Arial Narrow" panose="020B060402020202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solidFill>
                      <a:srgbClr val="D6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2810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99C6E27-9CAE-AB7F-09F6-6FD943D4A712}"/>
              </a:ext>
            </a:extLst>
          </p:cNvPr>
          <p:cNvSpPr txBox="1"/>
          <p:nvPr/>
        </p:nvSpPr>
        <p:spPr>
          <a:xfrm>
            <a:off x="1974275" y="3521625"/>
            <a:ext cx="85576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Correlation between harm and domains of closeness (red = significant)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69292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E893-D29E-93D1-96CF-AA5F13CE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C7ED086B-E5A5-A8BB-35D3-010FCBF2982D}"/>
              </a:ext>
            </a:extLst>
          </p:cNvPr>
          <p:cNvSpPr txBox="1"/>
          <p:nvPr/>
        </p:nvSpPr>
        <p:spPr>
          <a:xfrm>
            <a:off x="510189" y="1972855"/>
            <a:ext cx="11287070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We measured four types of closeness: emotional, financial, shared responsibilities, and shared time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The strongest predictors of experiencing harm were: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Having a close financial connection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Having shared day-to-say responsibilities (like parenting or household duties)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Having a close emotional connection on its own did not significantly predict harm after accounting for other factors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F2AE6AEE-FCC6-D052-90E6-FF10B2EB8739}"/>
              </a:ext>
            </a:extLst>
          </p:cNvPr>
          <p:cNvSpPr txBox="1"/>
          <p:nvPr/>
        </p:nvSpPr>
        <p:spPr>
          <a:xfrm>
            <a:off x="510190" y="878806"/>
            <a:ext cx="1248537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Interdependence matters more than emotion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30552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B266F-00A5-5096-EB92-3BB8C5F8C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35C99FF5-023A-8C5D-2959-F58E9263D0D6}"/>
              </a:ext>
            </a:extLst>
          </p:cNvPr>
          <p:cNvSpPr txBox="1"/>
          <p:nvPr/>
        </p:nvSpPr>
        <p:spPr>
          <a:xfrm>
            <a:off x="510189" y="2044005"/>
            <a:ext cx="1128707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Experiencing gambling-related harm was strongly correlated with higher psychological distress and negative emotions.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2CF973EE-189A-82AB-4211-548D0D049706}"/>
              </a:ext>
            </a:extLst>
          </p:cNvPr>
          <p:cNvSpPr txBox="1"/>
          <p:nvPr/>
        </p:nvSpPr>
        <p:spPr>
          <a:xfrm>
            <a:off x="510190" y="900599"/>
            <a:ext cx="1168181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The impact of harm on distress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F65B842-0994-70F6-C107-FC7F0C1CCC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9601900"/>
              </p:ext>
            </p:extLst>
          </p:nvPr>
        </p:nvGraphicFramePr>
        <p:xfrm>
          <a:off x="3254359" y="2913162"/>
          <a:ext cx="5086274" cy="3356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311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5A99-E0FD-B2F9-2CCE-17E9381E8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9A05A614-914F-1A83-8DE3-16F852227815}"/>
              </a:ext>
            </a:extLst>
          </p:cNvPr>
          <p:cNvSpPr txBox="1"/>
          <p:nvPr/>
        </p:nvSpPr>
        <p:spPr>
          <a:xfrm>
            <a:off x="510189" y="2013977"/>
            <a:ext cx="6820001" cy="504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Strong impact on 'Role Emotion’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measures limitations in being able to perform work or other everyday duties due to emotional problems.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Partners and ex-partners reported the highest levels of this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This suggests the distress caused by the gambling problem directly impacts an affected others’ ability to function at their job or manage their responsibilities.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284041D6-AE54-3A43-EA31-10A088ACD31A}"/>
              </a:ext>
            </a:extLst>
          </p:cNvPr>
          <p:cNvSpPr txBox="1"/>
          <p:nvPr/>
        </p:nvSpPr>
        <p:spPr>
          <a:xfrm>
            <a:off x="510189" y="873705"/>
            <a:ext cx="1146013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The impact of harm on daily functioning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pic>
        <p:nvPicPr>
          <p:cNvPr id="1028" name="Picture 4" descr="Thumbnail Image ">
            <a:extLst>
              <a:ext uri="{FF2B5EF4-FFF2-40B4-BE49-F238E27FC236}">
                <a16:creationId xmlns:a16="http://schemas.microsoft.com/office/drawing/2014/main" id="{55A0E068-1D4C-C39C-60F2-9F18E7E49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04" y="2533292"/>
            <a:ext cx="3658007" cy="243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71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8D340-446C-34DC-0DFC-476024F00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8">
            <a:extLst>
              <a:ext uri="{FF2B5EF4-FFF2-40B4-BE49-F238E27FC236}">
                <a16:creationId xmlns:a16="http://schemas.microsoft.com/office/drawing/2014/main" id="{AAB0A1A1-28FA-541F-3E01-F8809C1E3811}"/>
              </a:ext>
            </a:extLst>
          </p:cNvPr>
          <p:cNvSpPr txBox="1"/>
          <p:nvPr/>
        </p:nvSpPr>
        <p:spPr>
          <a:xfrm>
            <a:off x="529239" y="2818274"/>
            <a:ext cx="750932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What helps or hinders?</a:t>
            </a:r>
            <a:endParaRPr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6647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8D1FD22B-6795-DFBC-A265-923D57D98F65}"/>
              </a:ext>
            </a:extLst>
          </p:cNvPr>
          <p:cNvSpPr txBox="1"/>
          <p:nvPr/>
        </p:nvSpPr>
        <p:spPr>
          <a:xfrm>
            <a:off x="510189" y="2013196"/>
            <a:ext cx="9128485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Context and why this matters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Our research approach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Aims and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What we found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Who is most affected?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What helps or hinders?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What this means for practice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Key implications and recommendations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Conclusion and questions</a:t>
            </a: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DF834974-E395-03D5-D6FF-5020ECC6FBC3}"/>
              </a:ext>
            </a:extLst>
          </p:cNvPr>
          <p:cNvSpPr txBox="1"/>
          <p:nvPr/>
        </p:nvSpPr>
        <p:spPr>
          <a:xfrm>
            <a:off x="510190" y="859097"/>
            <a:ext cx="615940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Presentation outline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17247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7DDF5-B645-2A98-21AB-7B16D08FE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17D8AF09-BD87-6AEF-C43F-6D7A400CCEC2}"/>
              </a:ext>
            </a:extLst>
          </p:cNvPr>
          <p:cNvSpPr txBox="1"/>
          <p:nvPr/>
        </p:nvSpPr>
        <p:spPr>
          <a:xfrm>
            <a:off x="510189" y="1997839"/>
            <a:ext cx="11287070" cy="504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To understand the role of individual actions, we used the Stress-Strain-Coping-Support (SSCS) Model </a:t>
            </a:r>
            <a:r>
              <a:rPr lang="en-AU" sz="16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(Orford, 2010).</a:t>
            </a:r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Coping &amp; Support: These are factors that can either worsen or buffer the relationship between the Stress and the Strain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564F58A2-4115-09F0-DF40-FC413C58FBCC}"/>
              </a:ext>
            </a:extLst>
          </p:cNvPr>
          <p:cNvSpPr txBox="1"/>
          <p:nvPr/>
        </p:nvSpPr>
        <p:spPr>
          <a:xfrm>
            <a:off x="510189" y="863418"/>
            <a:ext cx="1004575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The framework for understanding: </a:t>
            </a:r>
          </a:p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The SSCS Model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6B8040-B380-EC0E-896D-A5B42BF4E00F}"/>
              </a:ext>
            </a:extLst>
          </p:cNvPr>
          <p:cNvSpPr/>
          <p:nvPr/>
        </p:nvSpPr>
        <p:spPr>
          <a:xfrm>
            <a:off x="1642733" y="3304309"/>
            <a:ext cx="2638321" cy="16269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Stressor – the gambling problem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0FB91E-E213-EB90-8F2D-2DE3FFC36986}"/>
              </a:ext>
            </a:extLst>
          </p:cNvPr>
          <p:cNvSpPr/>
          <p:nvPr/>
        </p:nvSpPr>
        <p:spPr>
          <a:xfrm>
            <a:off x="7736755" y="3301525"/>
            <a:ext cx="2638321" cy="16269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Strain – harm and psychological distress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0025B4-A125-839A-9105-8FEB252D1063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4281054" y="4114985"/>
            <a:ext cx="3455701" cy="2784"/>
          </a:xfrm>
          <a:prstGeom prst="straightConnector1">
            <a:avLst/>
          </a:prstGeom>
          <a:ln w="3492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F291D74-BB55-6EB8-7FF3-EC64A32F3290}"/>
              </a:ext>
            </a:extLst>
          </p:cNvPr>
          <p:cNvSpPr/>
          <p:nvPr/>
        </p:nvSpPr>
        <p:spPr>
          <a:xfrm>
            <a:off x="4549651" y="3202669"/>
            <a:ext cx="1254251" cy="7734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Coping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2041DFF-2156-CECD-15C5-09985AF61BC0}"/>
              </a:ext>
            </a:extLst>
          </p:cNvPr>
          <p:cNvSpPr/>
          <p:nvPr/>
        </p:nvSpPr>
        <p:spPr>
          <a:xfrm>
            <a:off x="6072499" y="3197667"/>
            <a:ext cx="1254251" cy="7734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Social support</a:t>
            </a:r>
          </a:p>
        </p:txBody>
      </p:sp>
    </p:spTree>
    <p:extLst>
      <p:ext uri="{BB962C8B-B14F-4D97-AF65-F5344CB8AC3E}">
        <p14:creationId xmlns:p14="http://schemas.microsoft.com/office/powerpoint/2010/main" val="823279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B7981-2DA3-A3F3-07AC-32A922E54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85541B9F-B4DB-C2E9-8565-CCE00371F17E}"/>
              </a:ext>
            </a:extLst>
          </p:cNvPr>
          <p:cNvSpPr txBox="1"/>
          <p:nvPr/>
        </p:nvSpPr>
        <p:spPr>
          <a:xfrm>
            <a:off x="510189" y="1999749"/>
            <a:ext cx="11287070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We combined three coping styles into a single 'maladaptive' score: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Engaged Emotional: Arguing, getting moody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Engaged Assertive: Confronting, monitoring 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Tolerant Inactive: Covering up, lending money.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All linked to negative outcomes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Withdrawal coping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Linked to positive outcomes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DB842882-8DE7-4CBB-D352-078F618FD16F}"/>
              </a:ext>
            </a:extLst>
          </p:cNvPr>
          <p:cNvSpPr txBox="1"/>
          <p:nvPr/>
        </p:nvSpPr>
        <p:spPr>
          <a:xfrm>
            <a:off x="510190" y="894195"/>
            <a:ext cx="1091981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Coping styles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11552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36242-8E59-C951-7161-0116EAC78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7ED3BD3C-F572-1317-C826-C3090230C141}"/>
              </a:ext>
            </a:extLst>
          </p:cNvPr>
          <p:cNvSpPr txBox="1"/>
          <p:nvPr/>
        </p:nvSpPr>
        <p:spPr>
          <a:xfrm>
            <a:off x="510190" y="1999749"/>
            <a:ext cx="419244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Greater use of these maladaptive coping styles was strongly and positively associated with experiencing more psychological distress.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9A9A313C-BAEE-74D5-C2B0-A49C3EBEFD31}"/>
              </a:ext>
            </a:extLst>
          </p:cNvPr>
          <p:cNvSpPr txBox="1"/>
          <p:nvPr/>
        </p:nvSpPr>
        <p:spPr>
          <a:xfrm>
            <a:off x="510190" y="894195"/>
            <a:ext cx="1091981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Maladaptive coping is linked to more distress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E49B9D1-010E-BB90-300D-5C1A4CA5A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8736590"/>
              </p:ext>
            </p:extLst>
          </p:nvPr>
        </p:nvGraphicFramePr>
        <p:xfrm>
          <a:off x="4925788" y="1999749"/>
          <a:ext cx="6324598" cy="3698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3190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D1C91-B551-58BC-3D45-69BAE7CC9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6515FB7E-1A39-3BD0-02B1-CD357DA620DF}"/>
              </a:ext>
            </a:extLst>
          </p:cNvPr>
          <p:cNvSpPr txBox="1"/>
          <p:nvPr/>
        </p:nvSpPr>
        <p:spPr>
          <a:xfrm>
            <a:off x="510189" y="1999749"/>
            <a:ext cx="3098425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Greater use of these maladaptive coping styles was strongly and positively associated with experiencing more harm.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65040738-396A-4A57-EB15-CF3FAF8D97EF}"/>
              </a:ext>
            </a:extLst>
          </p:cNvPr>
          <p:cNvSpPr txBox="1"/>
          <p:nvPr/>
        </p:nvSpPr>
        <p:spPr>
          <a:xfrm>
            <a:off x="510190" y="894195"/>
            <a:ext cx="1091981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Maladaptive coping is linked to more harm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4D4AE9D-F5B0-3639-59CD-989BBED1A6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2679048"/>
              </p:ext>
            </p:extLst>
          </p:nvPr>
        </p:nvGraphicFramePr>
        <p:xfrm>
          <a:off x="4598705" y="1999748"/>
          <a:ext cx="6406752" cy="3323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2464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95B6E-6C05-2638-198B-BDB19DBF4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A56C4A85-9DB9-D01D-6A70-460363B22D05}"/>
              </a:ext>
            </a:extLst>
          </p:cNvPr>
          <p:cNvSpPr txBox="1"/>
          <p:nvPr/>
        </p:nvSpPr>
        <p:spPr>
          <a:xfrm>
            <a:off x="510189" y="1973636"/>
            <a:ext cx="11287070" cy="458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Withdrawal coping involves the affected other gaining independence and prioritising their own activities.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Understood to be an 'adaptive' strategy.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Our initial analysis found that withdrawal was positively correlated with harm and distress.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However, when all factors were combined in the final model, withdrawal coping was no longer a significant predictor of harm or distress.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Withdrawal is not a simple fix and its effects are complex, possibly tangled up with relationship closeness.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22C247E9-A1C0-EEB6-F0CE-8E650C7D55D8}"/>
              </a:ext>
            </a:extLst>
          </p:cNvPr>
          <p:cNvSpPr txBox="1"/>
          <p:nvPr/>
        </p:nvSpPr>
        <p:spPr>
          <a:xfrm>
            <a:off x="510189" y="914046"/>
            <a:ext cx="9763363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Withdrawal coping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72490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F5683-7622-8BE2-F965-94D550BF6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646FC2BC-AC8B-E479-618F-DD5D7884F087}"/>
              </a:ext>
            </a:extLst>
          </p:cNvPr>
          <p:cNvSpPr txBox="1"/>
          <p:nvPr/>
        </p:nvSpPr>
        <p:spPr>
          <a:xfrm>
            <a:off x="510190" y="2011329"/>
            <a:ext cx="5822372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Measured perceived social support from family, friends, and significant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More social support associated with significantly less harm and less distress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Aligns with the 'stress-buffering' hypothesis, where support provides resources that mitigate the impact of stressors.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4306253C-02A2-4832-08C1-485EC2C4D162}"/>
              </a:ext>
            </a:extLst>
          </p:cNvPr>
          <p:cNvSpPr txBox="1"/>
          <p:nvPr/>
        </p:nvSpPr>
        <p:spPr>
          <a:xfrm>
            <a:off x="510189" y="927493"/>
            <a:ext cx="11287069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Social support is a protective buffer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C710610-EDC8-CC97-7AA2-E2BADC55DC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6105085"/>
              </p:ext>
            </p:extLst>
          </p:nvPr>
        </p:nvGraphicFramePr>
        <p:xfrm>
          <a:off x="6884464" y="2129050"/>
          <a:ext cx="4912794" cy="3275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4127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7969-3367-9AB4-DA65-DAF8F4701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8">
            <a:extLst>
              <a:ext uri="{FF2B5EF4-FFF2-40B4-BE49-F238E27FC236}">
                <a16:creationId xmlns:a16="http://schemas.microsoft.com/office/drawing/2014/main" id="{7DC6EF47-BCAA-5003-1414-89408F31485B}"/>
              </a:ext>
            </a:extLst>
          </p:cNvPr>
          <p:cNvSpPr txBox="1"/>
          <p:nvPr/>
        </p:nvSpPr>
        <p:spPr>
          <a:xfrm>
            <a:off x="529239" y="2818274"/>
            <a:ext cx="750932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Implications and Conclusion</a:t>
            </a:r>
            <a:endParaRPr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82279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A7035-4057-1AB1-87B1-83F26F574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2D7F7406-795E-AAC5-428E-FC927AC17380}"/>
              </a:ext>
            </a:extLst>
          </p:cNvPr>
          <p:cNvSpPr txBox="1"/>
          <p:nvPr/>
        </p:nvSpPr>
        <p:spPr>
          <a:xfrm>
            <a:off x="510189" y="1986302"/>
            <a:ext cx="11287070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Significant predictors of a person experiencing harm and distress from another person’s gambling: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Higher severity of the other person's gambling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A partner or ex-partner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A closer relationship (in terms of interdependence)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Greater use of maladaptive coping styles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Lower levels of perceived social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46B59C2A-ABE7-7A2D-59D3-79C3EEDC6F63}"/>
              </a:ext>
            </a:extLst>
          </p:cNvPr>
          <p:cNvSpPr txBox="1"/>
          <p:nvPr/>
        </p:nvSpPr>
        <p:spPr>
          <a:xfrm>
            <a:off x="510190" y="878806"/>
            <a:ext cx="1071810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Key predictors of harm and distress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02893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18C2A-00FF-215A-29D6-32B601F82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617E7D5A-6D6E-782F-2F74-0B3B5CBA1E06}"/>
              </a:ext>
            </a:extLst>
          </p:cNvPr>
          <p:cNvSpPr txBox="1"/>
          <p:nvPr/>
        </p:nvSpPr>
        <p:spPr>
          <a:xfrm>
            <a:off x="510189" y="1972855"/>
            <a:ext cx="1128707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cs typeface="Noto Sans ExtraBold" panose="020B0502040504020204" pitchFamily="34" charset="0"/>
              </a:rPr>
              <a:t>Affected others experience clinically significant distress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cs typeface="Noto Sans ExtraBold" panose="020B0502040504020204" pitchFamily="34" charset="0"/>
              </a:rPr>
              <a:t>This impact work/study/day-to-day responsibilities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cs typeface="Noto Sans ExtraBold" panose="020B0502040504020204" pitchFamily="34" charset="0"/>
              </a:rPr>
              <a:t>Exacerbates existing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spc="-50" dirty="0">
              <a:solidFill>
                <a:schemeClr val="bg1"/>
              </a:solidFill>
              <a:latin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-50" dirty="0">
              <a:solidFill>
                <a:schemeClr val="bg1"/>
              </a:solidFill>
              <a:latin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EBA5C7A4-6AB5-2FE1-7B36-154B607023E5}"/>
              </a:ext>
            </a:extLst>
          </p:cNvPr>
          <p:cNvSpPr txBox="1"/>
          <p:nvPr/>
        </p:nvSpPr>
        <p:spPr>
          <a:xfrm>
            <a:off x="510190" y="894195"/>
            <a:ext cx="1066431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What this means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74861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991D6-A993-DD43-A5E5-0CF86B268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AE067AA7-B961-212C-613E-350D0F50B143}"/>
              </a:ext>
            </a:extLst>
          </p:cNvPr>
          <p:cNvSpPr txBox="1"/>
          <p:nvPr/>
        </p:nvSpPr>
        <p:spPr>
          <a:xfrm>
            <a:off x="510190" y="894195"/>
            <a:ext cx="1066431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Key insights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298FCA1-DB9E-EFCF-1C65-FE8053ED08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031007"/>
              </p:ext>
            </p:extLst>
          </p:nvPr>
        </p:nvGraphicFramePr>
        <p:xfrm>
          <a:off x="928395" y="1525965"/>
          <a:ext cx="10344656" cy="515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8011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942EB-0EC0-242B-FF69-2D65E5F23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A8290656-C2A1-655F-A963-DEA418D5C9AB}"/>
              </a:ext>
            </a:extLst>
          </p:cNvPr>
          <p:cNvSpPr txBox="1"/>
          <p:nvPr/>
        </p:nvSpPr>
        <p:spPr>
          <a:xfrm>
            <a:off x="510190" y="2044005"/>
            <a:ext cx="4022053" cy="372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Australians have the highest per-capita gambling losses in the world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Pokies/slots are associated with over half of the gambling problems in Australia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5EE3B8B8-FA93-73B2-4F46-751FC44627B5}"/>
              </a:ext>
            </a:extLst>
          </p:cNvPr>
          <p:cNvSpPr txBox="1"/>
          <p:nvPr/>
        </p:nvSpPr>
        <p:spPr>
          <a:xfrm>
            <a:off x="510189" y="900599"/>
            <a:ext cx="10989083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Harm beyond the person who gambles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pic>
        <p:nvPicPr>
          <p:cNvPr id="3" name="Picture 2" descr="A graph of different countries/regions&#10;&#10;AI-generated content may be incorrect.">
            <a:extLst>
              <a:ext uri="{FF2B5EF4-FFF2-40B4-BE49-F238E27FC236}">
                <a16:creationId xmlns:a16="http://schemas.microsoft.com/office/drawing/2014/main" id="{3F163748-AF72-8005-E64A-42220E69C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530" y="1580104"/>
            <a:ext cx="6714280" cy="47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59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0793B-93D6-F71A-0794-F547802D5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86112F5B-FB04-2479-D48D-DC9BEBC00DC0}"/>
              </a:ext>
            </a:extLst>
          </p:cNvPr>
          <p:cNvSpPr txBox="1"/>
          <p:nvPr/>
        </p:nvSpPr>
        <p:spPr>
          <a:xfrm>
            <a:off x="510189" y="1972855"/>
            <a:ext cx="11287070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1500"/>
              </a:lnSpc>
              <a:spcAft>
                <a:spcPts val="1200"/>
              </a:spcAft>
            </a:pPr>
            <a:r>
              <a:rPr lang="en-AU" sz="2400" b="1" dirty="0">
                <a:solidFill>
                  <a:schemeClr val="bg1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My collaborators, and funding body - the Office of Responsible Gambling, NSW</a:t>
            </a:r>
            <a:endParaRPr lang="en-AU" sz="2400" dirty="0">
              <a:solidFill>
                <a:schemeClr val="bg1"/>
              </a:solidFill>
              <a:latin typeface="Noto Sans Light" panose="020B0502040504020204" pitchFamily="34" charset="0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A6BAF8E7-C4BF-CF2D-A818-C95DB2865D73}"/>
              </a:ext>
            </a:extLst>
          </p:cNvPr>
          <p:cNvSpPr txBox="1"/>
          <p:nvPr/>
        </p:nvSpPr>
        <p:spPr>
          <a:xfrm>
            <a:off x="510190" y="894195"/>
            <a:ext cx="615940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Acknowledgements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3" name="Google Shape;49;p9">
            <a:extLst>
              <a:ext uri="{FF2B5EF4-FFF2-40B4-BE49-F238E27FC236}">
                <a16:creationId xmlns:a16="http://schemas.microsoft.com/office/drawing/2014/main" id="{2E978B34-C662-E3F9-E1B2-36A691E0506A}"/>
              </a:ext>
            </a:extLst>
          </p:cNvPr>
          <p:cNvSpPr txBox="1"/>
          <p:nvPr/>
        </p:nvSpPr>
        <p:spPr>
          <a:xfrm>
            <a:off x="497699" y="4694709"/>
            <a:ext cx="3485019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1500"/>
              </a:lnSpc>
            </a:pPr>
            <a:r>
              <a:rPr lang="en-AU" sz="1600" b="1" dirty="0">
                <a:solidFill>
                  <a:schemeClr val="bg1"/>
                </a:solidFill>
                <a:effectLst/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Nerilee Hing</a:t>
            </a:r>
          </a:p>
          <a:p>
            <a:pPr>
              <a:lnSpc>
                <a:spcPts val="1500"/>
              </a:lnSpc>
            </a:pPr>
            <a:r>
              <a:rPr lang="en-AU" sz="1600" dirty="0">
                <a:solidFill>
                  <a:schemeClr val="bg1"/>
                </a:solidFill>
                <a:latin typeface="Noto Sans Light" panose="020B0502040504020204" pitchFamily="34" charset="0"/>
              </a:rPr>
              <a:t>Professor</a:t>
            </a:r>
            <a:endParaRPr lang="en-AU" sz="1600" dirty="0">
              <a:solidFill>
                <a:schemeClr val="bg1"/>
              </a:solidFill>
              <a:effectLst/>
              <a:latin typeface="Noto Sans Light" panose="020B0502040504020204" pitchFamily="34" charset="0"/>
            </a:endParaRPr>
          </a:p>
        </p:txBody>
      </p:sp>
      <p:sp>
        <p:nvSpPr>
          <p:cNvPr id="4" name="Google Shape;49;p9">
            <a:extLst>
              <a:ext uri="{FF2B5EF4-FFF2-40B4-BE49-F238E27FC236}">
                <a16:creationId xmlns:a16="http://schemas.microsoft.com/office/drawing/2014/main" id="{B82653C7-F4E5-3EC7-265C-5D2C91DCCA26}"/>
              </a:ext>
            </a:extLst>
          </p:cNvPr>
          <p:cNvSpPr txBox="1"/>
          <p:nvPr/>
        </p:nvSpPr>
        <p:spPr>
          <a:xfrm>
            <a:off x="3113957" y="4694709"/>
            <a:ext cx="3485019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1500"/>
              </a:lnSpc>
            </a:pPr>
            <a:r>
              <a:rPr lang="en-AU" sz="1600" b="1" dirty="0">
                <a:solidFill>
                  <a:schemeClr val="bg1"/>
                </a:solidFill>
                <a:effectLst/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Matthew Browne</a:t>
            </a:r>
          </a:p>
          <a:p>
            <a:pPr>
              <a:lnSpc>
                <a:spcPts val="1500"/>
              </a:lnSpc>
            </a:pPr>
            <a:r>
              <a:rPr lang="en-AU" sz="1600" dirty="0">
                <a:solidFill>
                  <a:schemeClr val="bg1"/>
                </a:solidFill>
                <a:latin typeface="Noto Sans Light" panose="020B0502040504020204" pitchFamily="34" charset="0"/>
              </a:rPr>
              <a:t>Professor</a:t>
            </a:r>
            <a:endParaRPr lang="en-AU" sz="1600" dirty="0">
              <a:solidFill>
                <a:schemeClr val="bg1"/>
              </a:solidFill>
              <a:effectLst/>
              <a:latin typeface="Noto Sans Light" panose="020B0502040504020204" pitchFamily="34" charset="0"/>
            </a:endParaRPr>
          </a:p>
        </p:txBody>
      </p:sp>
      <p:sp>
        <p:nvSpPr>
          <p:cNvPr id="5" name="Google Shape;49;p9">
            <a:extLst>
              <a:ext uri="{FF2B5EF4-FFF2-40B4-BE49-F238E27FC236}">
                <a16:creationId xmlns:a16="http://schemas.microsoft.com/office/drawing/2014/main" id="{EB2BC546-990D-C07E-8BE5-91E53D4BEE0E}"/>
              </a:ext>
            </a:extLst>
          </p:cNvPr>
          <p:cNvSpPr txBox="1"/>
          <p:nvPr/>
        </p:nvSpPr>
        <p:spPr>
          <a:xfrm>
            <a:off x="5730216" y="4694709"/>
            <a:ext cx="245086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1500"/>
              </a:lnSpc>
            </a:pPr>
            <a:r>
              <a:rPr lang="en-AU" sz="1600" b="1" dirty="0">
                <a:solidFill>
                  <a:schemeClr val="bg1"/>
                </a:solidFill>
                <a:effectLst/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Matthew Rockloff</a:t>
            </a:r>
          </a:p>
          <a:p>
            <a:pPr>
              <a:lnSpc>
                <a:spcPts val="1500"/>
              </a:lnSpc>
            </a:pPr>
            <a:r>
              <a:rPr lang="en-AU" sz="1600" dirty="0">
                <a:solidFill>
                  <a:schemeClr val="bg1"/>
                </a:solidFill>
                <a:latin typeface="Noto Sans Light" panose="020B0502040504020204" pitchFamily="34" charset="0"/>
              </a:rPr>
              <a:t>Professor</a:t>
            </a:r>
            <a:endParaRPr lang="en-AU" sz="1600" dirty="0">
              <a:solidFill>
                <a:schemeClr val="bg1"/>
              </a:solidFill>
              <a:effectLst/>
              <a:latin typeface="Noto Sans Light" panose="020B0502040504020204" pitchFamily="34" charset="0"/>
            </a:endParaRPr>
          </a:p>
        </p:txBody>
      </p:sp>
      <p:sp>
        <p:nvSpPr>
          <p:cNvPr id="6" name="Google Shape;49;p9">
            <a:extLst>
              <a:ext uri="{FF2B5EF4-FFF2-40B4-BE49-F238E27FC236}">
                <a16:creationId xmlns:a16="http://schemas.microsoft.com/office/drawing/2014/main" id="{A115C7CD-19AF-0551-C293-C67AAA46A09C}"/>
              </a:ext>
            </a:extLst>
          </p:cNvPr>
          <p:cNvSpPr txBox="1"/>
          <p:nvPr/>
        </p:nvSpPr>
        <p:spPr>
          <a:xfrm>
            <a:off x="8330771" y="4694709"/>
            <a:ext cx="245086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1500"/>
              </a:lnSpc>
            </a:pPr>
            <a:r>
              <a:rPr lang="en-AU" sz="1600" b="1" dirty="0">
                <a:solidFill>
                  <a:schemeClr val="bg1"/>
                </a:solidFill>
                <a:effectLst/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Margo Hilbrecht</a:t>
            </a:r>
          </a:p>
          <a:p>
            <a:pPr>
              <a:lnSpc>
                <a:spcPts val="1500"/>
              </a:lnSpc>
            </a:pPr>
            <a:r>
              <a:rPr lang="en-AU" sz="1600" dirty="0">
                <a:solidFill>
                  <a:schemeClr val="bg1"/>
                </a:solidFill>
                <a:effectLst/>
                <a:latin typeface="Noto Sans Light" panose="020B0502040504020204" pitchFamily="34" charset="0"/>
              </a:rPr>
              <a:t>PhD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4EF35FC-8346-A096-A861-212D56268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r="6847"/>
          <a:stretch>
            <a:fillRect/>
          </a:stretch>
        </p:blipFill>
        <p:spPr bwMode="auto">
          <a:xfrm>
            <a:off x="510190" y="2772313"/>
            <a:ext cx="1533073" cy="17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4DCAE29-A10B-E36B-04CD-E79F0E844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5"/>
          <a:stretch>
            <a:fillRect/>
          </a:stretch>
        </p:blipFill>
        <p:spPr bwMode="auto">
          <a:xfrm>
            <a:off x="5730216" y="2731582"/>
            <a:ext cx="1533073" cy="181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70466B6-37A7-004B-9E68-03A902D08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6" r="10236"/>
          <a:stretch>
            <a:fillRect/>
          </a:stretch>
        </p:blipFill>
        <p:spPr bwMode="auto">
          <a:xfrm>
            <a:off x="2979971" y="2772312"/>
            <a:ext cx="1707898" cy="17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1FF95BB-A39F-C41B-7119-426D0E2A7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t="14856" r="59409" b="15546"/>
          <a:stretch>
            <a:fillRect/>
          </a:stretch>
        </p:blipFill>
        <p:spPr bwMode="auto">
          <a:xfrm>
            <a:off x="8305636" y="2753879"/>
            <a:ext cx="1533073" cy="1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4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2E88A-6591-8C2B-E009-1AA3AC479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8">
            <a:extLst>
              <a:ext uri="{FF2B5EF4-FFF2-40B4-BE49-F238E27FC236}">
                <a16:creationId xmlns:a16="http://schemas.microsoft.com/office/drawing/2014/main" id="{DED0DEA6-0BCC-A17D-D414-C722000760D6}"/>
              </a:ext>
            </a:extLst>
          </p:cNvPr>
          <p:cNvSpPr txBox="1"/>
          <p:nvPr/>
        </p:nvSpPr>
        <p:spPr>
          <a:xfrm>
            <a:off x="529239" y="2818274"/>
            <a:ext cx="750932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Questions?</a:t>
            </a:r>
            <a:endParaRPr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2804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663BB-D2B2-0DDA-AC9D-E04FD8058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terdrops on a liquid surface">
            <a:extLst>
              <a:ext uri="{FF2B5EF4-FFF2-40B4-BE49-F238E27FC236}">
                <a16:creationId xmlns:a16="http://schemas.microsoft.com/office/drawing/2014/main" id="{6F4CE8E3-A88C-4598-16B2-87ED500CDD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t="9601" r="36006" b="36924"/>
          <a:stretch>
            <a:fillRect/>
          </a:stretch>
        </p:blipFill>
        <p:spPr>
          <a:xfrm>
            <a:off x="-28248" y="50215"/>
            <a:ext cx="12220248" cy="6807785"/>
          </a:xfrm>
          <a:prstGeom prst="rect">
            <a:avLst/>
          </a:prstGeom>
        </p:spPr>
      </p:pic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469A2ED7-C5FB-8203-B16A-85B63F8DBBCB}"/>
              </a:ext>
            </a:extLst>
          </p:cNvPr>
          <p:cNvSpPr txBox="1"/>
          <p:nvPr/>
        </p:nvSpPr>
        <p:spPr>
          <a:xfrm>
            <a:off x="510190" y="2856082"/>
            <a:ext cx="11058958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In NSW, 1 in 8 adults are impacted by someone else’s gambling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This can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Spouses/partners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Parents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Children (both minor and adult)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Siblings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Close friends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Colleagues</a:t>
            </a: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D618FB1E-8883-3639-A3CD-9CD6B7AFB480}"/>
              </a:ext>
            </a:extLst>
          </p:cNvPr>
          <p:cNvSpPr txBox="1"/>
          <p:nvPr/>
        </p:nvSpPr>
        <p:spPr>
          <a:xfrm>
            <a:off x="510190" y="821796"/>
            <a:ext cx="615940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Affected Others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2D484-AFB9-D147-0E49-668F5A3F5B3D}"/>
              </a:ext>
            </a:extLst>
          </p:cNvPr>
          <p:cNvSpPr txBox="1"/>
          <p:nvPr/>
        </p:nvSpPr>
        <p:spPr>
          <a:xfrm>
            <a:off x="2253868" y="1501044"/>
            <a:ext cx="7656016" cy="954107"/>
          </a:xfrm>
          <a:prstGeom prst="rect">
            <a:avLst/>
          </a:prstGeom>
          <a:solidFill>
            <a:srgbClr val="00080F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“</a:t>
            </a:r>
            <a:r>
              <a:rPr lang="en-US" sz="2800" b="1" i="1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A typical problem gambler affects six other</a:t>
            </a:r>
            <a:r>
              <a:rPr lang="en-US" sz="2800" b="1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.” (Goodwin et al., 2017)</a:t>
            </a:r>
          </a:p>
        </p:txBody>
      </p:sp>
    </p:spTree>
    <p:extLst>
      <p:ext uri="{BB962C8B-B14F-4D97-AF65-F5344CB8AC3E}">
        <p14:creationId xmlns:p14="http://schemas.microsoft.com/office/powerpoint/2010/main" val="218824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E18B2-9366-AC70-67EA-555E9F970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52656E41-39C4-2B15-6912-C0001CA00733}"/>
              </a:ext>
            </a:extLst>
          </p:cNvPr>
          <p:cNvSpPr txBox="1"/>
          <p:nvPr/>
        </p:nvSpPr>
        <p:spPr>
          <a:xfrm>
            <a:off x="510189" y="2013196"/>
            <a:ext cx="10887154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PhD (2020 – 2023) examined the impact of gambling problems on the health and wellbeing of affected others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Prior research in Australia focused on small samples of female partners of people seeking 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Most people don’t seek 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Broader range of AOs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All cross-sectional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Lacked population-level understanding of all AOs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15CC7246-C7B0-6460-BA23-59139B3B0693}"/>
              </a:ext>
            </a:extLst>
          </p:cNvPr>
          <p:cNvSpPr txBox="1"/>
          <p:nvPr/>
        </p:nvSpPr>
        <p:spPr>
          <a:xfrm>
            <a:off x="510190" y="900599"/>
            <a:ext cx="615940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My program of research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8369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821C2-F88C-BF50-212A-697861994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04F9EFE1-8CB9-9D7F-A14F-0F92E04BCB68}"/>
              </a:ext>
            </a:extLst>
          </p:cNvPr>
          <p:cNvSpPr txBox="1"/>
          <p:nvPr/>
        </p:nvSpPr>
        <p:spPr>
          <a:xfrm>
            <a:off x="510189" y="2013196"/>
            <a:ext cx="10887154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Large population-representative study of 13,698 Australians: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Financial wellbeing was impacted in virtually all affected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Other health and wellbeing impacts are more likely when the gambling problem is severe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B2FE94A7-783C-C13A-DFCA-B1C14664A777}"/>
              </a:ext>
            </a:extLst>
          </p:cNvPr>
          <p:cNvSpPr txBox="1"/>
          <p:nvPr/>
        </p:nvSpPr>
        <p:spPr>
          <a:xfrm>
            <a:off x="510190" y="900599"/>
            <a:ext cx="615940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What was found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9627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58D7A-CB66-D96E-3FDF-0103C49B9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AE0CF01C-3551-6A32-C8A0-DD63BA67A2B4}"/>
              </a:ext>
            </a:extLst>
          </p:cNvPr>
          <p:cNvSpPr txBox="1"/>
          <p:nvPr/>
        </p:nvSpPr>
        <p:spPr>
          <a:xfrm>
            <a:off x="510189" y="2013196"/>
            <a:ext cx="10887154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Longitudinal study (18 years - 13,661 Australians)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Financial and social wellbeing are directly impacted by the gambling problem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Pre-existing vulnerabilities (general health, life satisfaction)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Gambling problems both cause harm and exacerbate existing vulnerabilities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D33D3B78-421C-0F7A-A05F-6157D835A9A1}"/>
              </a:ext>
            </a:extLst>
          </p:cNvPr>
          <p:cNvSpPr txBox="1"/>
          <p:nvPr/>
        </p:nvSpPr>
        <p:spPr>
          <a:xfrm>
            <a:off x="510190" y="900599"/>
            <a:ext cx="615940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What was found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14762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D56EF-1264-D3F9-85F9-8D16426DA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8ECFBBA6-C62D-B6A6-29C9-D0F48625EE54}"/>
              </a:ext>
            </a:extLst>
          </p:cNvPr>
          <p:cNvSpPr txBox="1"/>
          <p:nvPr/>
        </p:nvSpPr>
        <p:spPr>
          <a:xfrm>
            <a:off x="510189" y="1945960"/>
            <a:ext cx="11067729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Who is most affected?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What relationship type is most at risk of harm?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Does ‘closeness’ matter more than relationship type?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How is this harm related to the affected others’ health and wellbeing?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What helps or hinders?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What is the role of coping styles and social support in the experience of harm and psychological distress? </a:t>
            </a:r>
          </a:p>
          <a:p>
            <a:pPr lvl="0"/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0CBB5C02-CA5A-E83A-CA60-8DFFEC826A02}"/>
              </a:ext>
            </a:extLst>
          </p:cNvPr>
          <p:cNvSpPr txBox="1"/>
          <p:nvPr/>
        </p:nvSpPr>
        <p:spPr>
          <a:xfrm>
            <a:off x="510190" y="914046"/>
            <a:ext cx="615940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Aims of the research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11474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D1711-A51B-87B9-9C5D-1B994B005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7;p9">
            <a:extLst>
              <a:ext uri="{FF2B5EF4-FFF2-40B4-BE49-F238E27FC236}">
                <a16:creationId xmlns:a16="http://schemas.microsoft.com/office/drawing/2014/main" id="{DC66797F-4EB1-3536-32C4-A4B34B09CE01}"/>
              </a:ext>
            </a:extLst>
          </p:cNvPr>
          <p:cNvSpPr txBox="1"/>
          <p:nvPr/>
        </p:nvSpPr>
        <p:spPr>
          <a:xfrm>
            <a:off x="510189" y="2026643"/>
            <a:ext cx="10903482" cy="504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Sample: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A community survey of 1,131 Australian adults who identified as being close to someone with a gambling problem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 sz="2800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Location: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All participants were current residents of NSW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800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A critical state for gambling research in Australia which contains half the country's electronic gambling machines (pokies/slots), the form of gambling most associated with harm </a:t>
            </a:r>
          </a:p>
          <a:p>
            <a:pPr lvl="0"/>
            <a:endParaRPr lang="en-AU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13" name="Google Shape;31;p8">
            <a:extLst>
              <a:ext uri="{FF2B5EF4-FFF2-40B4-BE49-F238E27FC236}">
                <a16:creationId xmlns:a16="http://schemas.microsoft.com/office/drawing/2014/main" id="{F0610877-4138-A41E-E423-90CBBC63C655}"/>
              </a:ext>
            </a:extLst>
          </p:cNvPr>
          <p:cNvSpPr txBox="1"/>
          <p:nvPr/>
        </p:nvSpPr>
        <p:spPr>
          <a:xfrm>
            <a:off x="510190" y="914046"/>
            <a:ext cx="1035177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AU" sz="36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</a:rPr>
              <a:t>The study</a:t>
            </a:r>
            <a:endParaRPr sz="3600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87480491"/>
      </p:ext>
    </p:extLst>
  </p:cSld>
  <p:clrMapOvr>
    <a:masterClrMapping/>
  </p:clrMapOvr>
</p:sld>
</file>

<file path=ppt/theme/theme1.xml><?xml version="1.0" encoding="utf-8"?>
<a:theme xmlns:a="http://schemas.openxmlformats.org/drawingml/2006/main" name="CQU-Theme1">
  <a:themeElements>
    <a:clrScheme name="Custom 2">
      <a:dk1>
        <a:srgbClr val="1F4040"/>
      </a:dk1>
      <a:lt1>
        <a:srgbClr val="FFFFFF"/>
      </a:lt1>
      <a:dk2>
        <a:srgbClr val="1F4040"/>
      </a:dk2>
      <a:lt2>
        <a:srgbClr val="C4D600"/>
      </a:lt2>
      <a:accent1>
        <a:srgbClr val="C7DB5C"/>
      </a:accent1>
      <a:accent2>
        <a:srgbClr val="1F4040"/>
      </a:accent2>
      <a:accent3>
        <a:srgbClr val="DFE99A"/>
      </a:accent3>
      <a:accent4>
        <a:srgbClr val="58595B"/>
      </a:accent4>
      <a:accent5>
        <a:srgbClr val="1F4040"/>
      </a:accent5>
      <a:accent6>
        <a:srgbClr val="C7DB5C"/>
      </a:accent6>
      <a:hlink>
        <a:srgbClr val="1F4040"/>
      </a:hlink>
      <a:folHlink>
        <a:srgbClr val="1F404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0" tIns="0" rIns="0" bIns="0" anchor="t" anchorCtr="0">
        <a:spAutoFit/>
      </a:bodyPr>
      <a:lstStyle>
        <a:defPPr algn="l">
          <a:lnSpc>
            <a:spcPts val="1500"/>
          </a:lnSpc>
          <a:spcAft>
            <a:spcPts val="1200"/>
          </a:spcAft>
          <a:defRPr sz="1200" dirty="0" err="1">
            <a:solidFill>
              <a:srgbClr val="575756"/>
            </a:solidFill>
            <a:effectLst/>
            <a:latin typeface="Noto Sans Light" panose="020B050204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_TEM_24005_PowerPoint Template_16x9 GEORGIA.pptx" id="{055CF21D-54F4-481C-B378-4F71887039A7}" vid="{32E5BCE2-D3C7-4C8F-AE70-2E1455995E4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dd290c-fd19-43f5-bca2-d17ef87bfd1c">2EMCUCUV6S43-125429542-2</_dlc_DocId>
    <_dlc_DocIdUrl xmlns="74dd290c-fd19-43f5-bca2-d17ef87bfd1c">
      <Url>https://cqu365.sharepoint.com/sites/OrgAssetsLibrary/_layouts/15/DocIdRedir.aspx?ID=2EMCUCUV6S43-125429542-2</Url>
      <Description>2EMCUCUV6S43-125429542-2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6306836AEDCE4F895F614D457BE3C3" ma:contentTypeVersion="3" ma:contentTypeDescription="Create a new document." ma:contentTypeScope="" ma:versionID="29878b36959d38eda67cbeb5239251a8">
  <xsd:schema xmlns:xsd="http://www.w3.org/2001/XMLSchema" xmlns:xs="http://www.w3.org/2001/XMLSchema" xmlns:p="http://schemas.microsoft.com/office/2006/metadata/properties" xmlns:ns2="74dd290c-fd19-43f5-bca2-d17ef87bfd1c" xmlns:ns3="d1250aac-e5fa-418f-adc6-5ac7165663bb" targetNamespace="http://schemas.microsoft.com/office/2006/metadata/properties" ma:root="true" ma:fieldsID="d73b473be599476de2776a33b1ff6bf6" ns2:_="" ns3:_="">
    <xsd:import namespace="74dd290c-fd19-43f5-bca2-d17ef87bfd1c"/>
    <xsd:import namespace="d1250aac-e5fa-418f-adc6-5ac7165663b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d290c-fd19-43f5-bca2-d17ef87bfd1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250aac-e5fa-418f-adc6-5ac7165663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CEBBCF-29BF-48CD-80BF-EAB6118AC3A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17BA83C-BD5C-4153-AC9E-BDDFF9ED6640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1250aac-e5fa-418f-adc6-5ac7165663bb"/>
    <ds:schemaRef ds:uri="74dd290c-fd19-43f5-bca2-d17ef87bfd1c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162C77C-8695-43C5-84FF-02BBF2008D3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C565D7E-605D-40A4-ACB7-864246081F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dd290c-fd19-43f5-bca2-d17ef87bfd1c"/>
    <ds:schemaRef ds:uri="d1250aac-e5fa-418f-adc6-5ac7165663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8816c53-b0d3-4c1a-a10e-aa4784cf6e23}" enabled="1" method="Privileged" siteId="{fdade0c4-3fea-4320-ae53-1a1742aeff1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CQU-Theme1</Template>
  <TotalTime>2727</TotalTime>
  <Words>1341</Words>
  <Application>Microsoft Macintosh PowerPoint</Application>
  <PresentationFormat>Widescreen</PresentationFormat>
  <Paragraphs>219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Noto Sans SemiBold</vt:lpstr>
      <vt:lpstr>Arial</vt:lpstr>
      <vt:lpstr>Noto Sans Black</vt:lpstr>
      <vt:lpstr>Noto Sans ExtraBold</vt:lpstr>
      <vt:lpstr>Aptos</vt:lpstr>
      <vt:lpstr>Arial Narrow</vt:lpstr>
      <vt:lpstr>Georgia</vt:lpstr>
      <vt:lpstr>Noto Sans Light</vt:lpstr>
      <vt:lpstr>CQU-Theme1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Cathie Tulloch</dc:creator>
  <cp:lastModifiedBy>Cathie Tulloch</cp:lastModifiedBy>
  <cp:revision>5</cp:revision>
  <cp:lastPrinted>2025-11-13T03:40:02Z</cp:lastPrinted>
  <dcterms:created xsi:type="dcterms:W3CDTF">2025-07-28T01:25:57Z</dcterms:created>
  <dcterms:modified xsi:type="dcterms:W3CDTF">2025-11-20T23:56:50Z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0x0101008D6306836AEDCE4F895F614D457BE3C3</vt:lpwstr>
  </property>
  <property fmtid="{D5CDD505-2E9C-101B-9397-08002B2CF9AE}" pid="3" name="MediaServiceImageTags">
    <vt:lpwstr/>
  </property>
  <property fmtid="{D5CDD505-2E9C-101B-9397-08002B2CF9AE}" pid="4" name="_dlc_DocIdItemGuid">
    <vt:lpwstr>f24fc8e7-1e04-41fc-a516-a8f0feb1ad49</vt:lpwstr>
  </property>
  <property fmtid="{D5CDD505-2E9C-101B-9397-08002B2CF9AE}" pid="5" name="MSIP_Label_a8816c53-b0d3-4c1a-a10e-aa4784cf6e23_Enabled">
    <vt:lpwstr>true</vt:lpwstr>
  </property>
  <property fmtid="{D5CDD505-2E9C-101B-9397-08002B2CF9AE}" pid="6" name="MSIP_Label_a8816c53-b0d3-4c1a-a10e-aa4784cf6e23_SetDate">
    <vt:lpwstr>2025-10-30T03:19:35Z</vt:lpwstr>
  </property>
  <property fmtid="{D5CDD505-2E9C-101B-9397-08002B2CF9AE}" pid="7" name="MSIP_Label_a8816c53-b0d3-4c1a-a10e-aa4784cf6e23_Method">
    <vt:lpwstr>Privileged</vt:lpwstr>
  </property>
  <property fmtid="{D5CDD505-2E9C-101B-9397-08002B2CF9AE}" pid="8" name="MSIP_Label_a8816c53-b0d3-4c1a-a10e-aa4784cf6e23_Name">
    <vt:lpwstr>Public</vt:lpwstr>
  </property>
  <property fmtid="{D5CDD505-2E9C-101B-9397-08002B2CF9AE}" pid="9" name="MSIP_Label_a8816c53-b0d3-4c1a-a10e-aa4784cf6e23_SiteId">
    <vt:lpwstr>fdade0c4-3fea-4320-ae53-1a1742aeff1e</vt:lpwstr>
  </property>
  <property fmtid="{D5CDD505-2E9C-101B-9397-08002B2CF9AE}" pid="10" name="MSIP_Label_a8816c53-b0d3-4c1a-a10e-aa4784cf6e23_ActionId">
    <vt:lpwstr>c4156235-e5bf-4991-af3a-caffc412df76</vt:lpwstr>
  </property>
  <property fmtid="{D5CDD505-2E9C-101B-9397-08002B2CF9AE}" pid="11" name="MSIP_Label_a8816c53-b0d3-4c1a-a10e-aa4784cf6e23_ContentBits">
    <vt:lpwstr>0</vt:lpwstr>
  </property>
  <property fmtid="{D5CDD505-2E9C-101B-9397-08002B2CF9AE}" pid="12" name="MSIP_Label_a8816c53-b0d3-4c1a-a10e-aa4784cf6e23_Tag">
    <vt:lpwstr>50, 0, 1, 1</vt:lpwstr>
  </property>
</Properties>
</file>