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xml" ContentType="application/vnd.openxmlformats-officedocument.presentationml.tags+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9.xml" ContentType="application/vnd.openxmlformats-officedocument.presentationml.tags+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2.xml" ContentType="application/vnd.openxmlformats-officedocument.presentationml.tags+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tags/tag2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684" r:id="rId3"/>
    <p:sldMasterId id="2147483671" r:id="rId4"/>
  </p:sldMasterIdLst>
  <p:notesMasterIdLst>
    <p:notesMasterId r:id="rId137"/>
  </p:notesMasterIdLst>
  <p:handoutMasterIdLst>
    <p:handoutMasterId r:id="rId138"/>
  </p:handoutMasterIdLst>
  <p:sldIdLst>
    <p:sldId id="270" r:id="rId5"/>
    <p:sldId id="444" r:id="rId6"/>
    <p:sldId id="417" r:id="rId7"/>
    <p:sldId id="323" r:id="rId8"/>
    <p:sldId id="320" r:id="rId9"/>
    <p:sldId id="552" r:id="rId10"/>
    <p:sldId id="316" r:id="rId11"/>
    <p:sldId id="317" r:id="rId12"/>
    <p:sldId id="315" r:id="rId13"/>
    <p:sldId id="318" r:id="rId14"/>
    <p:sldId id="434" r:id="rId15"/>
    <p:sldId id="438" r:id="rId16"/>
    <p:sldId id="314" r:id="rId17"/>
    <p:sldId id="322" r:id="rId18"/>
    <p:sldId id="324" r:id="rId19"/>
    <p:sldId id="325" r:id="rId20"/>
    <p:sldId id="326" r:id="rId21"/>
    <p:sldId id="327" r:id="rId22"/>
    <p:sldId id="328" r:id="rId23"/>
    <p:sldId id="446" r:id="rId24"/>
    <p:sldId id="329" r:id="rId25"/>
    <p:sldId id="285" r:id="rId26"/>
    <p:sldId id="286" r:id="rId27"/>
    <p:sldId id="287" r:id="rId28"/>
    <p:sldId id="458" r:id="rId29"/>
    <p:sldId id="459" r:id="rId30"/>
    <p:sldId id="526" r:id="rId31"/>
    <p:sldId id="460" r:id="rId32"/>
    <p:sldId id="333" r:id="rId33"/>
    <p:sldId id="334" r:id="rId34"/>
    <p:sldId id="527" r:id="rId35"/>
    <p:sldId id="413" r:id="rId36"/>
    <p:sldId id="449" r:id="rId37"/>
    <p:sldId id="529" r:id="rId38"/>
    <p:sldId id="528" r:id="rId39"/>
    <p:sldId id="404" r:id="rId40"/>
    <p:sldId id="530" r:id="rId41"/>
    <p:sldId id="445" r:id="rId42"/>
    <p:sldId id="339" r:id="rId43"/>
    <p:sldId id="505" r:id="rId44"/>
    <p:sldId id="453" r:id="rId45"/>
    <p:sldId id="507" r:id="rId46"/>
    <p:sldId id="342" r:id="rId47"/>
    <p:sldId id="506" r:id="rId48"/>
    <p:sldId id="454" r:id="rId49"/>
    <p:sldId id="343" r:id="rId50"/>
    <p:sldId id="539" r:id="rId51"/>
    <p:sldId id="548" r:id="rId52"/>
    <p:sldId id="347" r:id="rId53"/>
    <p:sldId id="345" r:id="rId54"/>
    <p:sldId id="550" r:id="rId55"/>
    <p:sldId id="551" r:id="rId56"/>
    <p:sldId id="536" r:id="rId57"/>
    <p:sldId id="436" r:id="rId58"/>
    <p:sldId id="540" r:id="rId59"/>
    <p:sldId id="467" r:id="rId60"/>
    <p:sldId id="353" r:id="rId61"/>
    <p:sldId id="354" r:id="rId62"/>
    <p:sldId id="486" r:id="rId63"/>
    <p:sldId id="491" r:id="rId64"/>
    <p:sldId id="493" r:id="rId65"/>
    <p:sldId id="349" r:id="rId66"/>
    <p:sldId id="435" r:id="rId67"/>
    <p:sldId id="351" r:id="rId68"/>
    <p:sldId id="352" r:id="rId69"/>
    <p:sldId id="356" r:id="rId70"/>
    <p:sldId id="547" r:id="rId71"/>
    <p:sldId id="423" r:id="rId72"/>
    <p:sldId id="472" r:id="rId73"/>
    <p:sldId id="378" r:id="rId74"/>
    <p:sldId id="487" r:id="rId75"/>
    <p:sldId id="513" r:id="rId76"/>
    <p:sldId id="512" r:id="rId77"/>
    <p:sldId id="359" r:id="rId78"/>
    <p:sldId id="428" r:id="rId79"/>
    <p:sldId id="367" r:id="rId80"/>
    <p:sldId id="370" r:id="rId81"/>
    <p:sldId id="376" r:id="rId82"/>
    <p:sldId id="373" r:id="rId83"/>
    <p:sldId id="368" r:id="rId84"/>
    <p:sldId id="541" r:id="rId85"/>
    <p:sldId id="424" r:id="rId86"/>
    <p:sldId id="474" r:id="rId87"/>
    <p:sldId id="537" r:id="rId88"/>
    <p:sldId id="429" r:id="rId89"/>
    <p:sldId id="488" r:id="rId90"/>
    <p:sldId id="358" r:id="rId91"/>
    <p:sldId id="516" r:id="rId92"/>
    <p:sldId id="385" r:id="rId93"/>
    <p:sldId id="259" r:id="rId94"/>
    <p:sldId id="383" r:id="rId95"/>
    <p:sldId id="384" r:id="rId96"/>
    <p:sldId id="437" r:id="rId97"/>
    <p:sldId id="386" r:id="rId98"/>
    <p:sldId id="542" r:id="rId99"/>
    <p:sldId id="425" r:id="rId100"/>
    <p:sldId id="392" r:id="rId101"/>
    <p:sldId id="473" r:id="rId102"/>
    <p:sldId id="514" r:id="rId103"/>
    <p:sldId id="522" r:id="rId104"/>
    <p:sldId id="387" r:id="rId105"/>
    <p:sldId id="489" r:id="rId106"/>
    <p:sldId id="388" r:id="rId107"/>
    <p:sldId id="389" r:id="rId108"/>
    <p:sldId id="523" r:id="rId109"/>
    <p:sldId id="521" r:id="rId110"/>
    <p:sldId id="430" r:id="rId111"/>
    <p:sldId id="397" r:id="rId112"/>
    <p:sldId id="399" r:id="rId113"/>
    <p:sldId id="534" r:id="rId114"/>
    <p:sldId id="405" r:id="rId115"/>
    <p:sldId id="395" r:id="rId116"/>
    <p:sldId id="543" r:id="rId117"/>
    <p:sldId id="426" r:id="rId118"/>
    <p:sldId id="475" r:id="rId119"/>
    <p:sldId id="490" r:id="rId120"/>
    <p:sldId id="431" r:id="rId121"/>
    <p:sldId id="544" r:id="rId122"/>
    <p:sldId id="427" r:id="rId123"/>
    <p:sldId id="448" r:id="rId124"/>
    <p:sldId id="409" r:id="rId125"/>
    <p:sldId id="412" r:id="rId126"/>
    <p:sldId id="441" r:id="rId127"/>
    <p:sldId id="406" r:id="rId128"/>
    <p:sldId id="408" r:id="rId129"/>
    <p:sldId id="433" r:id="rId130"/>
    <p:sldId id="545" r:id="rId131"/>
    <p:sldId id="533" r:id="rId132"/>
    <p:sldId id="414" r:id="rId133"/>
    <p:sldId id="421" r:id="rId134"/>
    <p:sldId id="419" r:id="rId135"/>
    <p:sldId id="372" r:id="rId136"/>
  </p:sldIdLst>
  <p:sldSz cx="12192000" cy="6858000"/>
  <p:notesSz cx="9945688" cy="6858000"/>
  <p:custDataLst>
    <p:tags r:id="rId1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id="{F111F8C9-095A-194C-8ACD-604402AB0451}">
          <p14:sldIdLst>
            <p14:sldId id="270"/>
            <p14:sldId id="444"/>
            <p14:sldId id="417"/>
            <p14:sldId id="323"/>
            <p14:sldId id="320"/>
            <p14:sldId id="552"/>
            <p14:sldId id="316"/>
            <p14:sldId id="317"/>
            <p14:sldId id="315"/>
            <p14:sldId id="318"/>
          </p14:sldIdLst>
        </p14:section>
        <p14:section name="Evidence Base &amp; Model" id="{36EF1F41-5B3F-374A-8366-428257E2B289}">
          <p14:sldIdLst>
            <p14:sldId id="434"/>
            <p14:sldId id="438"/>
            <p14:sldId id="314"/>
            <p14:sldId id="322"/>
            <p14:sldId id="324"/>
            <p14:sldId id="325"/>
            <p14:sldId id="326"/>
            <p14:sldId id="327"/>
            <p14:sldId id="328"/>
            <p14:sldId id="446"/>
            <p14:sldId id="329"/>
            <p14:sldId id="285"/>
            <p14:sldId id="286"/>
            <p14:sldId id="287"/>
            <p14:sldId id="458"/>
            <p14:sldId id="459"/>
            <p14:sldId id="526"/>
            <p14:sldId id="460"/>
            <p14:sldId id="333"/>
            <p14:sldId id="334"/>
            <p14:sldId id="527"/>
            <p14:sldId id="413"/>
            <p14:sldId id="449"/>
            <p14:sldId id="529"/>
            <p14:sldId id="528"/>
            <p14:sldId id="404"/>
            <p14:sldId id="530"/>
            <p14:sldId id="445"/>
          </p14:sldIdLst>
        </p14:section>
        <p14:section name="Counselling Skills" id="{11F67C74-B2FF-E94D-9E25-FADD74D8E88F}">
          <p14:sldIdLst>
            <p14:sldId id="339"/>
            <p14:sldId id="505"/>
            <p14:sldId id="453"/>
            <p14:sldId id="507"/>
            <p14:sldId id="342"/>
            <p14:sldId id="506"/>
            <p14:sldId id="454"/>
            <p14:sldId id="343"/>
          </p14:sldIdLst>
        </p14:section>
        <p14:section name="Secction 5 Online FMQ, Prep Starting" id="{0AFA1F59-78D3-2F45-97BA-0816EF91280B}">
          <p14:sldIdLst>
            <p14:sldId id="539"/>
            <p14:sldId id="548"/>
            <p14:sldId id="347"/>
            <p14:sldId id="345"/>
            <p14:sldId id="550"/>
            <p14:sldId id="551"/>
            <p14:sldId id="536"/>
            <p14:sldId id="436"/>
          </p14:sldIdLst>
        </p14:section>
        <p14:section name="Step 1" id="{FD26E286-5765-40D9-9F79-86D84736B35E}">
          <p14:sldIdLst>
            <p14:sldId id="540"/>
            <p14:sldId id="467"/>
            <p14:sldId id="353"/>
            <p14:sldId id="354"/>
            <p14:sldId id="486"/>
            <p14:sldId id="491"/>
            <p14:sldId id="493"/>
            <p14:sldId id="349"/>
            <p14:sldId id="435"/>
            <p14:sldId id="351"/>
            <p14:sldId id="352"/>
            <p14:sldId id="356"/>
            <p14:sldId id="547"/>
          </p14:sldIdLst>
        </p14:section>
        <p14:section name="Step 2" id="{AB776263-0466-445C-9B94-669D0A73B8A9}">
          <p14:sldIdLst>
            <p14:sldId id="423"/>
            <p14:sldId id="472"/>
            <p14:sldId id="378"/>
            <p14:sldId id="487"/>
            <p14:sldId id="513"/>
            <p14:sldId id="512"/>
            <p14:sldId id="359"/>
            <p14:sldId id="428"/>
            <p14:sldId id="367"/>
            <p14:sldId id="370"/>
            <p14:sldId id="376"/>
            <p14:sldId id="373"/>
            <p14:sldId id="368"/>
            <p14:sldId id="541"/>
          </p14:sldIdLst>
        </p14:section>
        <p14:section name="Step 3" id="{22EF59F7-0CBE-4BD5-BE1F-3DEE6BC11047}">
          <p14:sldIdLst>
            <p14:sldId id="424"/>
            <p14:sldId id="474"/>
            <p14:sldId id="537"/>
            <p14:sldId id="429"/>
            <p14:sldId id="488"/>
            <p14:sldId id="358"/>
            <p14:sldId id="516"/>
            <p14:sldId id="385"/>
            <p14:sldId id="259"/>
            <p14:sldId id="383"/>
            <p14:sldId id="384"/>
            <p14:sldId id="437"/>
            <p14:sldId id="386"/>
            <p14:sldId id="542"/>
          </p14:sldIdLst>
        </p14:section>
        <p14:section name="Step 4" id="{F5BC43F2-5616-4CB4-AF11-2776C6682613}">
          <p14:sldIdLst>
            <p14:sldId id="425"/>
            <p14:sldId id="392"/>
            <p14:sldId id="473"/>
            <p14:sldId id="514"/>
            <p14:sldId id="522"/>
            <p14:sldId id="387"/>
            <p14:sldId id="489"/>
            <p14:sldId id="388"/>
            <p14:sldId id="389"/>
            <p14:sldId id="523"/>
            <p14:sldId id="521"/>
            <p14:sldId id="430"/>
            <p14:sldId id="397"/>
            <p14:sldId id="399"/>
            <p14:sldId id="534"/>
            <p14:sldId id="405"/>
            <p14:sldId id="395"/>
            <p14:sldId id="543"/>
          </p14:sldIdLst>
        </p14:section>
        <p14:section name="Step 5" id="{929BBD8D-2FC7-4B1D-AF15-C4363C6495B8}">
          <p14:sldIdLst>
            <p14:sldId id="426"/>
            <p14:sldId id="475"/>
            <p14:sldId id="490"/>
            <p14:sldId id="431"/>
            <p14:sldId id="544"/>
          </p14:sldIdLst>
        </p14:section>
        <p14:section name="Practice Acceditation Group Work" id="{9A420032-456B-46F1-8F30-CC1526B037D7}">
          <p14:sldIdLst>
            <p14:sldId id="427"/>
            <p14:sldId id="448"/>
            <p14:sldId id="409"/>
            <p14:sldId id="412"/>
            <p14:sldId id="441"/>
            <p14:sldId id="406"/>
            <p14:sldId id="408"/>
            <p14:sldId id="433"/>
            <p14:sldId id="545"/>
            <p14:sldId id="533"/>
            <p14:sldId id="414"/>
          </p14:sldIdLst>
        </p14:section>
        <p14:section name="Other Slides to Use" id="{EDEB6C35-8BEA-4C7C-A9F3-7BE500370DEB}">
          <p14:sldIdLst>
            <p14:sldId id="421"/>
            <p14:sldId id="419"/>
            <p14:sldId id="37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alifa.Elmusharaf" initials="K" lastIdx="1" clrIdx="0"/>
  <p:cmAuthor id="2" name="Gill V" initials="GV" lastIdx="75" clrIdx="1">
    <p:extLst>
      <p:ext uri="{19B8F6BF-5375-455C-9EA6-DF929625EA0E}">
        <p15:presenceInfo xmlns:p15="http://schemas.microsoft.com/office/powerpoint/2012/main" userId="Gill V" providerId="None"/>
      </p:ext>
    </p:extLst>
  </p:cmAuthor>
  <p:cmAuthor id="3" name="Richard Velleman" initials="RV" lastIdx="12" clrIdx="2">
    <p:extLst>
      <p:ext uri="{19B8F6BF-5375-455C-9EA6-DF929625EA0E}">
        <p15:presenceInfo xmlns:p15="http://schemas.microsoft.com/office/powerpoint/2012/main" userId="db879b2e03f311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400"/>
    <a:srgbClr val="FF5900"/>
    <a:srgbClr val="E6E6E6"/>
    <a:srgbClr val="EBEBEB"/>
    <a:srgbClr val="DBDBDB"/>
    <a:srgbClr val="E1E1E1"/>
    <a:srgbClr val="DEDEDE"/>
    <a:srgbClr val="FF4C05"/>
    <a:srgbClr val="F5F5F5"/>
    <a:srgbClr val="EB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377" autoAdjust="0"/>
    <p:restoredTop sz="95226" autoAdjust="0"/>
  </p:normalViewPr>
  <p:slideViewPr>
    <p:cSldViewPr snapToGrid="0">
      <p:cViewPr varScale="1">
        <p:scale>
          <a:sx n="84" d="100"/>
          <a:sy n="84" d="100"/>
        </p:scale>
        <p:origin x="86" y="48"/>
      </p:cViewPr>
      <p:guideLst>
        <p:guide orient="horz" pos="2160"/>
        <p:guide pos="3840"/>
      </p:guideLst>
    </p:cSldViewPr>
  </p:slideViewPr>
  <p:outlineViewPr>
    <p:cViewPr>
      <p:scale>
        <a:sx n="33" d="100"/>
        <a:sy n="33" d="100"/>
      </p:scale>
      <p:origin x="0" y="-27912"/>
    </p:cViewPr>
  </p:outlineViewPr>
  <p:notesTextViewPr>
    <p:cViewPr>
      <p:scale>
        <a:sx n="3" d="2"/>
        <a:sy n="3" d="2"/>
      </p:scale>
      <p:origin x="0" y="0"/>
    </p:cViewPr>
  </p:notesTextViewPr>
  <p:sorterViewPr>
    <p:cViewPr varScale="1">
      <p:scale>
        <a:sx n="1" d="1"/>
        <a:sy n="1" d="1"/>
      </p:scale>
      <p:origin x="0" y="-31171"/>
    </p:cViewPr>
  </p:sorterViewPr>
  <p:notesViewPr>
    <p:cSldViewPr snapToGrid="0">
      <p:cViewPr varScale="1">
        <p:scale>
          <a:sx n="74" d="100"/>
          <a:sy n="74" d="100"/>
        </p:scale>
        <p:origin x="876"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ags" Target="tags/tag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F2BBF-7959-4F4E-A12D-B97BE2ECD35D}"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GB"/>
        </a:p>
      </dgm:t>
    </dgm:pt>
    <dgm:pt modelId="{A7EFCBE8-F448-4EC2-915F-BCC379EA85AE}">
      <dgm:prSet phldrT="[Text]"/>
      <dgm:spPr>
        <a:solidFill>
          <a:schemeClr val="accent2">
            <a:lumMod val="60000"/>
            <a:lumOff val="40000"/>
          </a:schemeClr>
        </a:solidFill>
      </dgm:spPr>
      <dgm:t>
        <a:bodyPr/>
        <a:lstStyle/>
        <a:p>
          <a:r>
            <a:rPr lang="en-GB" b="1" dirty="0">
              <a:solidFill>
                <a:schemeClr val="tx1"/>
              </a:solidFill>
            </a:rPr>
            <a:t>Competency Framework: 35 competencies, most of which comprise a number of tasks</a:t>
          </a:r>
        </a:p>
      </dgm:t>
    </dgm:pt>
    <dgm:pt modelId="{76B63DD1-BC42-4E00-A118-20F14A1A0BD3}" type="parTrans" cxnId="{E2EEAD7C-E4AB-4135-8A58-1FDA29BD1554}">
      <dgm:prSet/>
      <dgm:spPr/>
      <dgm:t>
        <a:bodyPr/>
        <a:lstStyle/>
        <a:p>
          <a:endParaRPr lang="en-GB"/>
        </a:p>
      </dgm:t>
    </dgm:pt>
    <dgm:pt modelId="{E38B6BA1-F422-4427-9D63-1797C8E466CD}" type="sibTrans" cxnId="{E2EEAD7C-E4AB-4135-8A58-1FDA29BD1554}">
      <dgm:prSet/>
      <dgm:spPr/>
      <dgm:t>
        <a:bodyPr/>
        <a:lstStyle/>
        <a:p>
          <a:endParaRPr lang="en-GB"/>
        </a:p>
      </dgm:t>
    </dgm:pt>
    <dgm:pt modelId="{F360F531-8AE7-449C-8218-370096242DEE}">
      <dgm:prSet phldrT="[Text]"/>
      <dgm:spPr>
        <a:solidFill>
          <a:schemeClr val="accent2">
            <a:lumMod val="40000"/>
            <a:lumOff val="60000"/>
          </a:schemeClr>
        </a:solidFill>
      </dgm:spPr>
      <dgm:t>
        <a:bodyPr/>
        <a:lstStyle/>
        <a:p>
          <a:r>
            <a:rPr lang="en-GB" b="1" dirty="0">
              <a:solidFill>
                <a:schemeClr val="tx1"/>
              </a:solidFill>
            </a:rPr>
            <a:t>Each step has 6 competencies = 30 </a:t>
          </a:r>
        </a:p>
        <a:p>
          <a:r>
            <a:rPr lang="en-GB" b="1" dirty="0">
              <a:solidFill>
                <a:schemeClr val="tx1"/>
              </a:solidFill>
            </a:rPr>
            <a:t>(for each step, 2 competencies cover the beginning &amp; ending of the step)</a:t>
          </a:r>
        </a:p>
      </dgm:t>
    </dgm:pt>
    <dgm:pt modelId="{CAB39F16-EA3D-4867-8B0D-DEACDF86D866}" type="parTrans" cxnId="{346D5E29-0618-495F-A531-9D93A32D734B}">
      <dgm:prSet/>
      <dgm:spPr/>
      <dgm:t>
        <a:bodyPr/>
        <a:lstStyle/>
        <a:p>
          <a:endParaRPr lang="en-GB"/>
        </a:p>
      </dgm:t>
    </dgm:pt>
    <dgm:pt modelId="{475AC707-B639-404B-8BB9-3654AC28E8EB}" type="sibTrans" cxnId="{346D5E29-0618-495F-A531-9D93A32D734B}">
      <dgm:prSet/>
      <dgm:spPr/>
      <dgm:t>
        <a:bodyPr/>
        <a:lstStyle/>
        <a:p>
          <a:endParaRPr lang="en-GB"/>
        </a:p>
      </dgm:t>
    </dgm:pt>
    <dgm:pt modelId="{7A25C40B-11D3-4F86-81B3-549CCA621BE2}">
      <dgm:prSet phldrT="[Text]"/>
      <dgm:spPr>
        <a:solidFill>
          <a:schemeClr val="accent2">
            <a:lumMod val="40000"/>
            <a:lumOff val="60000"/>
          </a:schemeClr>
        </a:solidFill>
      </dgm:spPr>
      <dgm:t>
        <a:bodyPr/>
        <a:lstStyle/>
        <a:p>
          <a:r>
            <a:rPr lang="en-GB" b="1" dirty="0">
              <a:solidFill>
                <a:schemeClr val="tx1"/>
              </a:solidFill>
            </a:rPr>
            <a:t>Set of 5 core (counselling) competencies, to be used throughout the intervention</a:t>
          </a:r>
        </a:p>
      </dgm:t>
    </dgm:pt>
    <dgm:pt modelId="{6C8C408C-C507-4C20-A788-CDB15DF7A408}" type="parTrans" cxnId="{41E66E99-6DA3-42F5-B986-3654C69D0000}">
      <dgm:prSet/>
      <dgm:spPr/>
      <dgm:t>
        <a:bodyPr/>
        <a:lstStyle/>
        <a:p>
          <a:endParaRPr lang="en-GB"/>
        </a:p>
      </dgm:t>
    </dgm:pt>
    <dgm:pt modelId="{19B8ED92-460D-4435-991A-AA167929DA82}" type="sibTrans" cxnId="{41E66E99-6DA3-42F5-B986-3654C69D0000}">
      <dgm:prSet/>
      <dgm:spPr/>
      <dgm:t>
        <a:bodyPr/>
        <a:lstStyle/>
        <a:p>
          <a:endParaRPr lang="en-GB"/>
        </a:p>
      </dgm:t>
    </dgm:pt>
    <dgm:pt modelId="{5B207391-0957-4B9E-B38D-47968D9FAF27}" type="pres">
      <dgm:prSet presAssocID="{60BF2BBF-7959-4F4E-A12D-B97BE2ECD35D}" presName="cycle" presStyleCnt="0">
        <dgm:presLayoutVars>
          <dgm:chMax val="1"/>
          <dgm:dir/>
          <dgm:animLvl val="ctr"/>
          <dgm:resizeHandles val="exact"/>
        </dgm:presLayoutVars>
      </dgm:prSet>
      <dgm:spPr/>
    </dgm:pt>
    <dgm:pt modelId="{B3533E48-4578-4F30-876F-A2F6E45EF6D3}" type="pres">
      <dgm:prSet presAssocID="{A7EFCBE8-F448-4EC2-915F-BCC379EA85AE}" presName="centerShape" presStyleLbl="node0" presStyleIdx="0" presStyleCnt="1" custLinFactNeighborX="577" custLinFactNeighborY="-427"/>
      <dgm:spPr/>
    </dgm:pt>
    <dgm:pt modelId="{59C54B2C-0CFB-4EE6-8E27-6B99227A1560}" type="pres">
      <dgm:prSet presAssocID="{CAB39F16-EA3D-4867-8B0D-DEACDF86D866}" presName="parTrans" presStyleLbl="bgSibTrans2D1" presStyleIdx="0" presStyleCnt="2" custLinFactY="65307" custLinFactNeighborX="-13473" custLinFactNeighborY="100000"/>
      <dgm:spPr/>
    </dgm:pt>
    <dgm:pt modelId="{4AFA5453-BB25-47D1-9E12-B82520266586}" type="pres">
      <dgm:prSet presAssocID="{F360F531-8AE7-449C-8218-370096242DEE}" presName="node" presStyleLbl="node1" presStyleIdx="0" presStyleCnt="2" custScaleX="167365">
        <dgm:presLayoutVars>
          <dgm:bulletEnabled val="1"/>
        </dgm:presLayoutVars>
      </dgm:prSet>
      <dgm:spPr/>
    </dgm:pt>
    <dgm:pt modelId="{07482B83-4DCE-41E3-BD6D-A12454F10128}" type="pres">
      <dgm:prSet presAssocID="{6C8C408C-C507-4C20-A788-CDB15DF7A408}" presName="parTrans" presStyleLbl="bgSibTrans2D1" presStyleIdx="1" presStyleCnt="2" custLinFactY="63733" custLinFactNeighborX="19917" custLinFactNeighborY="100000"/>
      <dgm:spPr/>
    </dgm:pt>
    <dgm:pt modelId="{F695156C-2E10-4501-A840-5B2B9464BD77}" type="pres">
      <dgm:prSet presAssocID="{7A25C40B-11D3-4F86-81B3-549CCA621BE2}" presName="node" presStyleLbl="node1" presStyleIdx="1" presStyleCnt="2" custScaleX="183723" custScaleY="87669" custRadScaleRad="108592" custRadScaleInc="4319">
        <dgm:presLayoutVars>
          <dgm:bulletEnabled val="1"/>
        </dgm:presLayoutVars>
      </dgm:prSet>
      <dgm:spPr/>
    </dgm:pt>
  </dgm:ptLst>
  <dgm:cxnLst>
    <dgm:cxn modelId="{346D5E29-0618-495F-A531-9D93A32D734B}" srcId="{A7EFCBE8-F448-4EC2-915F-BCC379EA85AE}" destId="{F360F531-8AE7-449C-8218-370096242DEE}" srcOrd="0" destOrd="0" parTransId="{CAB39F16-EA3D-4867-8B0D-DEACDF86D866}" sibTransId="{475AC707-B639-404B-8BB9-3654AC28E8EB}"/>
    <dgm:cxn modelId="{A0300C2A-C807-4427-8E4E-2A1DFC6843DE}" type="presOf" srcId="{7A25C40B-11D3-4F86-81B3-549CCA621BE2}" destId="{F695156C-2E10-4501-A840-5B2B9464BD77}" srcOrd="0" destOrd="0" presId="urn:microsoft.com/office/officeart/2005/8/layout/radial4"/>
    <dgm:cxn modelId="{BD0F264A-A7A8-4267-A29D-F609E645BB8B}" type="presOf" srcId="{A7EFCBE8-F448-4EC2-915F-BCC379EA85AE}" destId="{B3533E48-4578-4F30-876F-A2F6E45EF6D3}" srcOrd="0" destOrd="0" presId="urn:microsoft.com/office/officeart/2005/8/layout/radial4"/>
    <dgm:cxn modelId="{3209EB56-A18A-4C42-A107-2C6AC409F1E0}" type="presOf" srcId="{F360F531-8AE7-449C-8218-370096242DEE}" destId="{4AFA5453-BB25-47D1-9E12-B82520266586}" srcOrd="0" destOrd="0" presId="urn:microsoft.com/office/officeart/2005/8/layout/radial4"/>
    <dgm:cxn modelId="{E2EEAD7C-E4AB-4135-8A58-1FDA29BD1554}" srcId="{60BF2BBF-7959-4F4E-A12D-B97BE2ECD35D}" destId="{A7EFCBE8-F448-4EC2-915F-BCC379EA85AE}" srcOrd="0" destOrd="0" parTransId="{76B63DD1-BC42-4E00-A118-20F14A1A0BD3}" sibTransId="{E38B6BA1-F422-4427-9D63-1797C8E466CD}"/>
    <dgm:cxn modelId="{B8BFC288-6721-46AD-8B2D-DA76DFFB9BBB}" type="presOf" srcId="{CAB39F16-EA3D-4867-8B0D-DEACDF86D866}" destId="{59C54B2C-0CFB-4EE6-8E27-6B99227A1560}" srcOrd="0" destOrd="0" presId="urn:microsoft.com/office/officeart/2005/8/layout/radial4"/>
    <dgm:cxn modelId="{41E66E99-6DA3-42F5-B986-3654C69D0000}" srcId="{A7EFCBE8-F448-4EC2-915F-BCC379EA85AE}" destId="{7A25C40B-11D3-4F86-81B3-549CCA621BE2}" srcOrd="1" destOrd="0" parTransId="{6C8C408C-C507-4C20-A788-CDB15DF7A408}" sibTransId="{19B8ED92-460D-4435-991A-AA167929DA82}"/>
    <dgm:cxn modelId="{963A569D-B8B3-48B5-9EFE-180EE750B387}" type="presOf" srcId="{6C8C408C-C507-4C20-A788-CDB15DF7A408}" destId="{07482B83-4DCE-41E3-BD6D-A12454F10128}" srcOrd="0" destOrd="0" presId="urn:microsoft.com/office/officeart/2005/8/layout/radial4"/>
    <dgm:cxn modelId="{0F79B6B2-F631-427B-98EB-E04A7FE021FD}" type="presOf" srcId="{60BF2BBF-7959-4F4E-A12D-B97BE2ECD35D}" destId="{5B207391-0957-4B9E-B38D-47968D9FAF27}" srcOrd="0" destOrd="0" presId="urn:microsoft.com/office/officeart/2005/8/layout/radial4"/>
    <dgm:cxn modelId="{143E9FC6-99E0-4C40-A7B4-82C1E3FA4DD4}" type="presParOf" srcId="{5B207391-0957-4B9E-B38D-47968D9FAF27}" destId="{B3533E48-4578-4F30-876F-A2F6E45EF6D3}" srcOrd="0" destOrd="0" presId="urn:microsoft.com/office/officeart/2005/8/layout/radial4"/>
    <dgm:cxn modelId="{10953BBD-8670-43CB-967E-D8B573C48648}" type="presParOf" srcId="{5B207391-0957-4B9E-B38D-47968D9FAF27}" destId="{59C54B2C-0CFB-4EE6-8E27-6B99227A1560}" srcOrd="1" destOrd="0" presId="urn:microsoft.com/office/officeart/2005/8/layout/radial4"/>
    <dgm:cxn modelId="{4ECE0EBB-F8BA-4D4B-9D21-A47DC0BE412B}" type="presParOf" srcId="{5B207391-0957-4B9E-B38D-47968D9FAF27}" destId="{4AFA5453-BB25-47D1-9E12-B82520266586}" srcOrd="2" destOrd="0" presId="urn:microsoft.com/office/officeart/2005/8/layout/radial4"/>
    <dgm:cxn modelId="{A777C6A7-5D20-4F4D-80F3-E3FFEFAC61CE}" type="presParOf" srcId="{5B207391-0957-4B9E-B38D-47968D9FAF27}" destId="{07482B83-4DCE-41E3-BD6D-A12454F10128}" srcOrd="3" destOrd="0" presId="urn:microsoft.com/office/officeart/2005/8/layout/radial4"/>
    <dgm:cxn modelId="{455F7232-2904-4FEC-BD8C-303106BC08D2}" type="presParOf" srcId="{5B207391-0957-4B9E-B38D-47968D9FAF27}" destId="{F695156C-2E10-4501-A840-5B2B9464BD77}"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AA35DC-D840-405A-82C0-080E8379CD8D}" type="doc">
      <dgm:prSet loTypeId="urn:microsoft.com/office/officeart/2005/8/layout/radial1" loCatId="relationship" qsTypeId="urn:microsoft.com/office/officeart/2005/8/quickstyle/simple1" qsCatId="simple" csTypeId="urn:microsoft.com/office/officeart/2005/8/colors/accent1_2" csCatId="accent1" phldr="1"/>
      <dgm:spPr/>
    </dgm:pt>
    <dgm:pt modelId="{04BEA816-CB8F-40DF-BDFF-0B76831E0D91}">
      <dgm:prSet/>
      <dgm:spPr/>
      <dgm:t>
        <a:bodyPr/>
        <a:lstStyle/>
        <a:p>
          <a:pPr marR="0" algn="ctr" rtl="0"/>
          <a:r>
            <a:rPr lang="en-GB" b="1" i="0" u="none" strike="noStrike" baseline="0">
              <a:solidFill>
                <a:schemeClr val="tx1"/>
              </a:solidFill>
              <a:latin typeface="Segoe UI" panose="020B0502040204020203" pitchFamily="34" charset="0"/>
            </a:rPr>
            <a:t>Julia</a:t>
          </a:r>
          <a:endParaRPr lang="en-GB">
            <a:solidFill>
              <a:schemeClr val="tx1"/>
            </a:solidFill>
          </a:endParaRPr>
        </a:p>
      </dgm:t>
    </dgm:pt>
    <dgm:pt modelId="{39C2AC33-D3AA-40A9-A5E2-C8BF248079DE}" type="parTrans" cxnId="{2E1C40E1-4B10-41E8-976F-55939DC40640}">
      <dgm:prSet/>
      <dgm:spPr/>
      <dgm:t>
        <a:bodyPr/>
        <a:lstStyle/>
        <a:p>
          <a:pPr algn="ctr"/>
          <a:endParaRPr lang="en-US">
            <a:solidFill>
              <a:schemeClr val="tx1"/>
            </a:solidFill>
          </a:endParaRPr>
        </a:p>
      </dgm:t>
    </dgm:pt>
    <dgm:pt modelId="{673C5C65-8C24-482D-BFD1-A4E5F332FF34}" type="sibTrans" cxnId="{2E1C40E1-4B10-41E8-976F-55939DC40640}">
      <dgm:prSet/>
      <dgm:spPr/>
      <dgm:t>
        <a:bodyPr/>
        <a:lstStyle/>
        <a:p>
          <a:pPr algn="ctr"/>
          <a:endParaRPr lang="en-US">
            <a:solidFill>
              <a:schemeClr val="tx1"/>
            </a:solidFill>
          </a:endParaRPr>
        </a:p>
      </dgm:t>
    </dgm:pt>
    <dgm:pt modelId="{4299E0F4-7275-453F-98D0-5CFE9DE69179}">
      <dgm:prSet custT="1"/>
      <dgm:spPr/>
      <dgm:t>
        <a:bodyPr/>
        <a:lstStyle/>
        <a:p>
          <a:pPr marR="0" algn="ctr" rtl="0"/>
          <a:r>
            <a:rPr lang="en-GB" sz="1100" b="1" i="0" u="none" strike="noStrike" kern="1200" baseline="0" dirty="0">
              <a:solidFill>
                <a:prstClr val="black"/>
              </a:solidFill>
              <a:latin typeface="Segoe UI" panose="020B0502040204020203" pitchFamily="34" charset="0"/>
              <a:ea typeface="+mn-ea"/>
              <a:cs typeface="+mn-cs"/>
            </a:rPr>
            <a:t>Mum</a:t>
          </a:r>
        </a:p>
        <a:p>
          <a:pPr marR="0" algn="ctr" rtl="0"/>
          <a:r>
            <a:rPr lang="en-GB" sz="900" b="1" i="0" u="none" strike="noStrike" kern="1200" baseline="0" dirty="0">
              <a:solidFill>
                <a:schemeClr val="tx1"/>
              </a:solidFill>
              <a:latin typeface="Segoe UI" panose="020B0502040204020203" pitchFamily="34" charset="0"/>
            </a:rPr>
            <a:t>+</a:t>
          </a:r>
          <a:endParaRPr lang="en-GB" sz="900" b="1" kern="1200" dirty="0">
            <a:solidFill>
              <a:schemeClr val="tx1"/>
            </a:solidFill>
          </a:endParaRPr>
        </a:p>
      </dgm:t>
    </dgm:pt>
    <dgm:pt modelId="{22E3AD61-BCFD-4D32-91BB-E8650A074B97}" type="parTrans" cxnId="{349E1DA7-1281-4FC8-BB6B-650EAA460737}">
      <dgm:prSet/>
      <dgm:spPr/>
      <dgm:t>
        <a:bodyPr/>
        <a:lstStyle/>
        <a:p>
          <a:pPr algn="ctr"/>
          <a:endParaRPr lang="en-US">
            <a:solidFill>
              <a:schemeClr val="tx1"/>
            </a:solidFill>
          </a:endParaRPr>
        </a:p>
      </dgm:t>
    </dgm:pt>
    <dgm:pt modelId="{F9D2CDD4-91B1-4C2A-9109-FD6F4DA058A3}" type="sibTrans" cxnId="{349E1DA7-1281-4FC8-BB6B-650EAA460737}">
      <dgm:prSet/>
      <dgm:spPr/>
      <dgm:t>
        <a:bodyPr/>
        <a:lstStyle/>
        <a:p>
          <a:pPr algn="ctr"/>
          <a:endParaRPr lang="en-US">
            <a:solidFill>
              <a:schemeClr val="tx1"/>
            </a:solidFill>
          </a:endParaRPr>
        </a:p>
      </dgm:t>
    </dgm:pt>
    <dgm:pt modelId="{2EC0F582-65C6-499A-A7C1-B64FC66A4EDB}">
      <dgm:prSet custT="1"/>
      <dgm:spPr/>
      <dgm:t>
        <a:bodyPr/>
        <a:lstStyle/>
        <a:p>
          <a:pPr marR="0" algn="ctr" rtl="0"/>
          <a:r>
            <a:rPr lang="en-GB" sz="1100" b="1" i="0" u="none" strike="noStrike" kern="1200" baseline="0" dirty="0">
              <a:solidFill>
                <a:prstClr val="black"/>
              </a:solidFill>
              <a:latin typeface="Segoe UI" panose="020B0502040204020203" pitchFamily="34" charset="0"/>
              <a:ea typeface="+mn-ea"/>
              <a:cs typeface="+mn-cs"/>
            </a:rPr>
            <a:t>Sister</a:t>
          </a:r>
          <a:r>
            <a:rPr lang="en-GB" sz="900" b="0" i="0" u="none" strike="noStrike" kern="1200" baseline="0" dirty="0">
              <a:solidFill>
                <a:schemeClr val="tx1"/>
              </a:solidFill>
              <a:latin typeface="Segoe UI" panose="020B0502040204020203" pitchFamily="34" charset="0"/>
            </a:rPr>
            <a:t> and </a:t>
          </a:r>
          <a:r>
            <a:rPr lang="en-GB" sz="1100" b="1" i="0" u="none" strike="noStrike" kern="1200" baseline="0" dirty="0">
              <a:solidFill>
                <a:prstClr val="black"/>
              </a:solidFill>
              <a:latin typeface="Segoe UI" panose="020B0502040204020203" pitchFamily="34" charset="0"/>
              <a:ea typeface="+mn-ea"/>
              <a:cs typeface="+mn-cs"/>
            </a:rPr>
            <a:t>Brother-in</a:t>
          </a:r>
          <a:r>
            <a:rPr lang="en-GB" sz="900" b="0" i="0" u="none" strike="noStrike" kern="1200" baseline="0" dirty="0">
              <a:solidFill>
                <a:schemeClr val="tx1"/>
              </a:solidFill>
              <a:latin typeface="Segoe UI" panose="020B0502040204020203" pitchFamily="34" charset="0"/>
            </a:rPr>
            <a:t> law</a:t>
          </a:r>
        </a:p>
        <a:p>
          <a:pPr marR="0" algn="ctr" rtl="0"/>
          <a:r>
            <a:rPr lang="en-GB" sz="1100" b="1" i="0" u="none" strike="noStrike" kern="1200" baseline="0" dirty="0">
              <a:solidFill>
                <a:prstClr val="black"/>
              </a:solidFill>
              <a:latin typeface="Segoe UI" panose="020B0502040204020203" pitchFamily="34" charset="0"/>
              <a:ea typeface="+mn-ea"/>
              <a:cs typeface="+mn-cs"/>
            </a:rPr>
            <a:t>+/-</a:t>
          </a:r>
        </a:p>
      </dgm:t>
    </dgm:pt>
    <dgm:pt modelId="{17B2CB2F-AEF1-4484-9403-0D6903F48731}" type="parTrans" cxnId="{B7AF47E7-9521-4397-8FEC-B3248FC85798}">
      <dgm:prSet/>
      <dgm:spPr/>
      <dgm:t>
        <a:bodyPr/>
        <a:lstStyle/>
        <a:p>
          <a:pPr algn="ctr"/>
          <a:endParaRPr lang="en-US">
            <a:solidFill>
              <a:schemeClr val="tx1"/>
            </a:solidFill>
          </a:endParaRPr>
        </a:p>
      </dgm:t>
    </dgm:pt>
    <dgm:pt modelId="{244CB881-B1DE-48F9-94E9-6F16244F2C93}" type="sibTrans" cxnId="{B7AF47E7-9521-4397-8FEC-B3248FC85798}">
      <dgm:prSet/>
      <dgm:spPr/>
      <dgm:t>
        <a:bodyPr/>
        <a:lstStyle/>
        <a:p>
          <a:pPr algn="ctr"/>
          <a:endParaRPr lang="en-US">
            <a:solidFill>
              <a:schemeClr val="tx1"/>
            </a:solidFill>
          </a:endParaRPr>
        </a:p>
      </dgm:t>
    </dgm:pt>
    <dgm:pt modelId="{C8C4522E-1911-4374-8FD7-EF2019EEEEA4}">
      <dgm:prSet custT="1"/>
      <dgm:spPr/>
      <dgm:t>
        <a:bodyPr/>
        <a:lstStyle/>
        <a:p>
          <a:pPr marR="0" algn="ctr" rtl="0"/>
          <a:r>
            <a:rPr lang="en-GB" sz="1100" b="1" i="0" u="none" strike="noStrike" kern="1200" baseline="0" dirty="0">
              <a:solidFill>
                <a:prstClr val="black"/>
              </a:solidFill>
              <a:latin typeface="Segoe UI" panose="020B0502040204020203" pitchFamily="34" charset="0"/>
              <a:ea typeface="+mn-ea"/>
              <a:cs typeface="+mn-cs"/>
            </a:rPr>
            <a:t>Running</a:t>
          </a:r>
          <a:r>
            <a:rPr lang="en-GB" sz="1200" b="0" i="0" u="none" strike="noStrike" kern="1200" baseline="0" dirty="0">
              <a:solidFill>
                <a:schemeClr val="tx1"/>
              </a:solidFill>
              <a:latin typeface="Segoe UI" panose="020B0502040204020203" pitchFamily="34" charset="0"/>
            </a:rPr>
            <a:t> </a:t>
          </a:r>
          <a:r>
            <a:rPr lang="en-GB" sz="1100" b="1" i="0" u="none" strike="noStrike" kern="1200" baseline="0" dirty="0">
              <a:solidFill>
                <a:prstClr val="black"/>
              </a:solidFill>
              <a:latin typeface="Segoe UI" panose="020B0502040204020203" pitchFamily="34" charset="0"/>
              <a:ea typeface="+mn-ea"/>
              <a:cs typeface="+mn-cs"/>
            </a:rPr>
            <a:t>partner</a:t>
          </a:r>
        </a:p>
        <a:p>
          <a:pPr marR="0" algn="ctr" rtl="0"/>
          <a:r>
            <a:rPr lang="en-GB" sz="1200" b="0" i="0" u="none" strike="noStrike" kern="1200" baseline="0" dirty="0">
              <a:solidFill>
                <a:schemeClr val="tx1"/>
              </a:solidFill>
              <a:latin typeface="Segoe UI" panose="020B0502040204020203" pitchFamily="34" charset="0"/>
            </a:rPr>
            <a:t>+/-</a:t>
          </a:r>
          <a:endParaRPr lang="en-GB" sz="1200" kern="1200" dirty="0">
            <a:solidFill>
              <a:schemeClr val="tx1"/>
            </a:solidFill>
          </a:endParaRPr>
        </a:p>
      </dgm:t>
    </dgm:pt>
    <dgm:pt modelId="{CBC194ED-1EBA-4121-A884-9D7081FE7C2B}" type="parTrans" cxnId="{88919147-6723-4B52-969D-904BC7FB9F60}">
      <dgm:prSet/>
      <dgm:spPr/>
      <dgm:t>
        <a:bodyPr/>
        <a:lstStyle/>
        <a:p>
          <a:pPr algn="ctr"/>
          <a:endParaRPr lang="en-US">
            <a:solidFill>
              <a:schemeClr val="tx1"/>
            </a:solidFill>
          </a:endParaRPr>
        </a:p>
      </dgm:t>
    </dgm:pt>
    <dgm:pt modelId="{93482754-71C0-44DC-8E85-1F56DFC4C58C}" type="sibTrans" cxnId="{88919147-6723-4B52-969D-904BC7FB9F60}">
      <dgm:prSet/>
      <dgm:spPr/>
      <dgm:t>
        <a:bodyPr/>
        <a:lstStyle/>
        <a:p>
          <a:pPr algn="ctr"/>
          <a:endParaRPr lang="en-US">
            <a:solidFill>
              <a:schemeClr val="tx1"/>
            </a:solidFill>
          </a:endParaRPr>
        </a:p>
      </dgm:t>
    </dgm:pt>
    <dgm:pt modelId="{0571468A-1FD6-451C-ACD6-6595A8135A0F}">
      <dgm:prSet custT="1"/>
      <dgm:spPr/>
      <dgm:t>
        <a:bodyPr/>
        <a:lstStyle/>
        <a:p>
          <a:pPr marR="0" algn="ctr" rtl="0"/>
          <a:r>
            <a:rPr lang="en-GB" sz="1100" b="1" i="0" u="none" strike="noStrike" kern="1200" baseline="0" dirty="0">
              <a:solidFill>
                <a:prstClr val="black"/>
              </a:solidFill>
              <a:latin typeface="Segoe UI" panose="020B0502040204020203" pitchFamily="34" charset="0"/>
              <a:ea typeface="+mn-ea"/>
              <a:cs typeface="+mn-cs"/>
            </a:rPr>
            <a:t>Walking</a:t>
          </a:r>
          <a:r>
            <a:rPr lang="en-GB" sz="1200" kern="1200" dirty="0">
              <a:solidFill>
                <a:schemeClr val="tx1"/>
              </a:solidFill>
            </a:rPr>
            <a:t> and </a:t>
          </a:r>
          <a:r>
            <a:rPr lang="en-GB" sz="1100" b="1" i="0" u="none" strike="noStrike" kern="1200" baseline="0" dirty="0">
              <a:solidFill>
                <a:prstClr val="black"/>
              </a:solidFill>
              <a:latin typeface="Segoe UI" panose="020B0502040204020203" pitchFamily="34" charset="0"/>
              <a:ea typeface="+mn-ea"/>
              <a:cs typeface="+mn-cs"/>
            </a:rPr>
            <a:t>Yoga</a:t>
          </a:r>
        </a:p>
      </dgm:t>
    </dgm:pt>
    <dgm:pt modelId="{1383F87A-850A-42DD-B4B4-ED4E9F5FF99B}" type="parTrans" cxnId="{7DA0A1CC-B581-4EDF-9E52-A4C4153540E9}">
      <dgm:prSet/>
      <dgm:spPr/>
      <dgm:t>
        <a:bodyPr/>
        <a:lstStyle/>
        <a:p>
          <a:pPr algn="ctr"/>
          <a:endParaRPr lang="en-US">
            <a:solidFill>
              <a:schemeClr val="tx1"/>
            </a:solidFill>
          </a:endParaRPr>
        </a:p>
      </dgm:t>
    </dgm:pt>
    <dgm:pt modelId="{3A9E0E94-BFF5-40C0-A56A-A45C7A791301}" type="sibTrans" cxnId="{7DA0A1CC-B581-4EDF-9E52-A4C4153540E9}">
      <dgm:prSet/>
      <dgm:spPr/>
      <dgm:t>
        <a:bodyPr/>
        <a:lstStyle/>
        <a:p>
          <a:pPr algn="ctr"/>
          <a:endParaRPr lang="en-US">
            <a:solidFill>
              <a:schemeClr val="tx1"/>
            </a:solidFill>
          </a:endParaRPr>
        </a:p>
      </dgm:t>
    </dgm:pt>
    <dgm:pt modelId="{5BC9AF81-0F84-4A14-B996-C61525EB42D1}">
      <dgm:prSet custT="1"/>
      <dgm:spPr/>
      <dgm:t>
        <a:bodyPr/>
        <a:lstStyle/>
        <a:p>
          <a:pPr marR="0" algn="ctr" rtl="0"/>
          <a:r>
            <a:rPr lang="en-GB" sz="1100" b="1" i="0" u="none" strike="noStrike" kern="1200" baseline="0" dirty="0">
              <a:solidFill>
                <a:prstClr val="black"/>
              </a:solidFill>
              <a:latin typeface="Segoe UI" panose="020B0502040204020203" pitchFamily="34" charset="0"/>
              <a:ea typeface="+mn-ea"/>
              <a:cs typeface="+mn-cs"/>
            </a:rPr>
            <a:t>GP</a:t>
          </a:r>
        </a:p>
        <a:p>
          <a:pPr marR="0" algn="ctr" rtl="0"/>
          <a:r>
            <a:rPr lang="en-GB" sz="1700" b="0" i="0" u="none" strike="noStrike" kern="1200" baseline="0" dirty="0">
              <a:solidFill>
                <a:schemeClr val="tx1"/>
              </a:solidFill>
              <a:latin typeface="Segoe UI" panose="020B0502040204020203" pitchFamily="34" charset="0"/>
            </a:rPr>
            <a:t>+/-</a:t>
          </a:r>
          <a:endParaRPr lang="en-GB" sz="1700" kern="1200" dirty="0">
            <a:solidFill>
              <a:schemeClr val="tx1"/>
            </a:solidFill>
          </a:endParaRPr>
        </a:p>
      </dgm:t>
    </dgm:pt>
    <dgm:pt modelId="{578ED299-9C74-4C4B-B3FF-FF33A5A61F09}" type="parTrans" cxnId="{AB66ABDF-46DB-4242-86D0-4F6B8EC33BBC}">
      <dgm:prSet/>
      <dgm:spPr/>
      <dgm:t>
        <a:bodyPr/>
        <a:lstStyle/>
        <a:p>
          <a:pPr algn="ctr"/>
          <a:endParaRPr lang="en-US">
            <a:solidFill>
              <a:schemeClr val="tx1"/>
            </a:solidFill>
          </a:endParaRPr>
        </a:p>
      </dgm:t>
    </dgm:pt>
    <dgm:pt modelId="{BBC6B606-D823-4FD8-96BC-186F1B6B143D}" type="sibTrans" cxnId="{AB66ABDF-46DB-4242-86D0-4F6B8EC33BBC}">
      <dgm:prSet/>
      <dgm:spPr/>
      <dgm:t>
        <a:bodyPr/>
        <a:lstStyle/>
        <a:p>
          <a:pPr algn="ctr"/>
          <a:endParaRPr lang="en-US">
            <a:solidFill>
              <a:schemeClr val="tx1"/>
            </a:solidFill>
          </a:endParaRPr>
        </a:p>
      </dgm:t>
    </dgm:pt>
    <dgm:pt modelId="{658DE47E-2CCC-4999-8348-B5D822E800A2}">
      <dgm:prSet custT="1"/>
      <dgm:spPr/>
      <dgm:t>
        <a:bodyPr/>
        <a:lstStyle/>
        <a:p>
          <a:pPr marR="0" algn="ctr" rtl="0"/>
          <a:r>
            <a:rPr lang="en-GB" sz="1100" b="1" i="0" u="none" strike="noStrike" kern="1200" baseline="0" dirty="0">
              <a:solidFill>
                <a:prstClr val="black"/>
              </a:solidFill>
              <a:latin typeface="Segoe UI" panose="020B0502040204020203" pitchFamily="34" charset="0"/>
              <a:ea typeface="+mn-ea"/>
              <a:cs typeface="+mn-cs"/>
            </a:rPr>
            <a:t>Manager</a:t>
          </a:r>
          <a:r>
            <a:rPr lang="en-GB" sz="1200" b="0" i="0" u="none" strike="noStrike" kern="1200" baseline="0" dirty="0">
              <a:solidFill>
                <a:schemeClr val="tx1"/>
              </a:solidFill>
              <a:latin typeface="Segoe UI" panose="020B0502040204020203" pitchFamily="34" charset="0"/>
            </a:rPr>
            <a:t> </a:t>
          </a:r>
          <a:r>
            <a:rPr lang="en-GB" sz="1100" b="1" i="0" u="none" strike="noStrike" kern="1200" baseline="0" dirty="0">
              <a:solidFill>
                <a:prstClr val="black"/>
              </a:solidFill>
              <a:latin typeface="Segoe UI" panose="020B0502040204020203" pitchFamily="34" charset="0"/>
              <a:ea typeface="+mn-ea"/>
              <a:cs typeface="+mn-cs"/>
            </a:rPr>
            <a:t>at</a:t>
          </a:r>
          <a:r>
            <a:rPr lang="en-GB" sz="1200" b="0" i="0" u="none" strike="noStrike" kern="1200" baseline="0" dirty="0">
              <a:solidFill>
                <a:schemeClr val="tx1"/>
              </a:solidFill>
              <a:latin typeface="Segoe UI" panose="020B0502040204020203" pitchFamily="34" charset="0"/>
            </a:rPr>
            <a:t> </a:t>
          </a:r>
          <a:r>
            <a:rPr lang="en-GB" sz="1100" b="1" i="0" u="none" strike="noStrike" kern="1200" baseline="0" dirty="0">
              <a:solidFill>
                <a:prstClr val="black"/>
              </a:solidFill>
              <a:latin typeface="Segoe UI" panose="020B0502040204020203" pitchFamily="34" charset="0"/>
              <a:ea typeface="+mn-ea"/>
              <a:cs typeface="+mn-cs"/>
            </a:rPr>
            <a:t>work</a:t>
          </a:r>
        </a:p>
      </dgm:t>
    </dgm:pt>
    <dgm:pt modelId="{B9CE74BF-A847-49B4-97BA-81319C5CBD5C}" type="parTrans" cxnId="{4346974F-932F-4004-903F-2162C183593D}">
      <dgm:prSet/>
      <dgm:spPr/>
      <dgm:t>
        <a:bodyPr/>
        <a:lstStyle/>
        <a:p>
          <a:pPr algn="ctr"/>
          <a:endParaRPr lang="en-US">
            <a:solidFill>
              <a:schemeClr val="tx1"/>
            </a:solidFill>
          </a:endParaRPr>
        </a:p>
      </dgm:t>
    </dgm:pt>
    <dgm:pt modelId="{4FB416F7-4765-4F6F-BC20-EE4B299949D6}" type="sibTrans" cxnId="{4346974F-932F-4004-903F-2162C183593D}">
      <dgm:prSet/>
      <dgm:spPr/>
      <dgm:t>
        <a:bodyPr/>
        <a:lstStyle/>
        <a:p>
          <a:pPr algn="ctr"/>
          <a:endParaRPr lang="en-US">
            <a:solidFill>
              <a:schemeClr val="tx1"/>
            </a:solidFill>
          </a:endParaRPr>
        </a:p>
      </dgm:t>
    </dgm:pt>
    <dgm:pt modelId="{16E0586F-0FDD-425F-902F-F9649026C63C}">
      <dgm:prSet custT="1"/>
      <dgm:spPr/>
      <dgm:t>
        <a:bodyPr/>
        <a:lstStyle/>
        <a:p>
          <a:pPr marR="0" algn="ctr" rtl="0"/>
          <a:r>
            <a:rPr lang="en-GB" sz="1100" b="1" i="0" u="none" strike="noStrike" baseline="0" dirty="0">
              <a:solidFill>
                <a:schemeClr val="tx1"/>
              </a:solidFill>
              <a:latin typeface="Segoe UI" panose="020B0502040204020203" pitchFamily="34" charset="0"/>
            </a:rPr>
            <a:t>Daughter &amp; Son</a:t>
          </a:r>
        </a:p>
        <a:p>
          <a:pPr marR="0" algn="ctr" rtl="0"/>
          <a:r>
            <a:rPr lang="en-GB" sz="900" b="1" i="0" u="none" strike="noStrike" baseline="0" dirty="0">
              <a:solidFill>
                <a:schemeClr val="tx1"/>
              </a:solidFill>
              <a:latin typeface="Segoe UI" panose="020B0502040204020203" pitchFamily="34" charset="0"/>
            </a:rPr>
            <a:t>+</a:t>
          </a:r>
          <a:endParaRPr lang="en-GB" sz="900" b="1" dirty="0">
            <a:solidFill>
              <a:schemeClr val="tx1"/>
            </a:solidFill>
          </a:endParaRPr>
        </a:p>
      </dgm:t>
    </dgm:pt>
    <dgm:pt modelId="{4D527846-3808-457A-B056-4226F7423FE8}" type="parTrans" cxnId="{1CB54D48-492C-4C5E-82C1-EEEF76F3FC6C}">
      <dgm:prSet/>
      <dgm:spPr/>
      <dgm:t>
        <a:bodyPr/>
        <a:lstStyle/>
        <a:p>
          <a:pPr algn="ctr"/>
          <a:endParaRPr lang="en-US">
            <a:solidFill>
              <a:schemeClr val="tx1"/>
            </a:solidFill>
          </a:endParaRPr>
        </a:p>
      </dgm:t>
    </dgm:pt>
    <dgm:pt modelId="{876965B9-0ABB-4D0C-9F05-A0F3AAD59327}" type="sibTrans" cxnId="{1CB54D48-492C-4C5E-82C1-EEEF76F3FC6C}">
      <dgm:prSet/>
      <dgm:spPr/>
      <dgm:t>
        <a:bodyPr/>
        <a:lstStyle/>
        <a:p>
          <a:pPr algn="ctr"/>
          <a:endParaRPr lang="en-US">
            <a:solidFill>
              <a:schemeClr val="tx1"/>
            </a:solidFill>
          </a:endParaRPr>
        </a:p>
      </dgm:t>
    </dgm:pt>
    <dgm:pt modelId="{71940D13-82ED-4CBC-AE68-5DEFC8DD9480}" type="pres">
      <dgm:prSet presAssocID="{37AA35DC-D840-405A-82C0-080E8379CD8D}" presName="cycle" presStyleCnt="0">
        <dgm:presLayoutVars>
          <dgm:chMax val="1"/>
          <dgm:dir/>
          <dgm:animLvl val="ctr"/>
          <dgm:resizeHandles val="exact"/>
        </dgm:presLayoutVars>
      </dgm:prSet>
      <dgm:spPr/>
    </dgm:pt>
    <dgm:pt modelId="{F04138A2-9D88-4DA4-A49D-88AC2D84C6E2}" type="pres">
      <dgm:prSet presAssocID="{04BEA816-CB8F-40DF-BDFF-0B76831E0D91}" presName="centerShape" presStyleLbl="node0" presStyleIdx="0" presStyleCnt="1"/>
      <dgm:spPr/>
    </dgm:pt>
    <dgm:pt modelId="{E6D2A186-D1BF-464F-9E67-4843A79AFF16}" type="pres">
      <dgm:prSet presAssocID="{22E3AD61-BCFD-4D32-91BB-E8650A074B97}" presName="Name9" presStyleLbl="parChTrans1D2" presStyleIdx="0" presStyleCnt="7"/>
      <dgm:spPr/>
    </dgm:pt>
    <dgm:pt modelId="{D4222BEB-E03C-4F69-B8F6-52CD5E77B58A}" type="pres">
      <dgm:prSet presAssocID="{22E3AD61-BCFD-4D32-91BB-E8650A074B97}" presName="connTx" presStyleLbl="parChTrans1D2" presStyleIdx="0" presStyleCnt="7"/>
      <dgm:spPr/>
    </dgm:pt>
    <dgm:pt modelId="{6197DBC0-1BFD-4C96-ACF6-AB776440869A}" type="pres">
      <dgm:prSet presAssocID="{4299E0F4-7275-453F-98D0-5CFE9DE69179}" presName="node" presStyleLbl="node1" presStyleIdx="0" presStyleCnt="7">
        <dgm:presLayoutVars>
          <dgm:bulletEnabled val="1"/>
        </dgm:presLayoutVars>
      </dgm:prSet>
      <dgm:spPr/>
    </dgm:pt>
    <dgm:pt modelId="{1F06E9BD-76B6-459F-BE42-C9EDE25B73E0}" type="pres">
      <dgm:prSet presAssocID="{17B2CB2F-AEF1-4484-9403-0D6903F48731}" presName="Name9" presStyleLbl="parChTrans1D2" presStyleIdx="1" presStyleCnt="7"/>
      <dgm:spPr/>
    </dgm:pt>
    <dgm:pt modelId="{37C4722F-82F4-4D58-96CE-78828DA72BF0}" type="pres">
      <dgm:prSet presAssocID="{17B2CB2F-AEF1-4484-9403-0D6903F48731}" presName="connTx" presStyleLbl="parChTrans1D2" presStyleIdx="1" presStyleCnt="7"/>
      <dgm:spPr/>
    </dgm:pt>
    <dgm:pt modelId="{AA7A4058-2B66-479D-B92B-03B23C1A32D7}" type="pres">
      <dgm:prSet presAssocID="{2EC0F582-65C6-499A-A7C1-B64FC66A4EDB}" presName="node" presStyleLbl="node1" presStyleIdx="1" presStyleCnt="7">
        <dgm:presLayoutVars>
          <dgm:bulletEnabled val="1"/>
        </dgm:presLayoutVars>
      </dgm:prSet>
      <dgm:spPr/>
    </dgm:pt>
    <dgm:pt modelId="{64694D0C-A8E7-44CC-93F6-DCC1C670A1A6}" type="pres">
      <dgm:prSet presAssocID="{CBC194ED-1EBA-4121-A884-9D7081FE7C2B}" presName="Name9" presStyleLbl="parChTrans1D2" presStyleIdx="2" presStyleCnt="7"/>
      <dgm:spPr/>
    </dgm:pt>
    <dgm:pt modelId="{C6F57DE5-C4D2-47DF-8408-AF9F5B274565}" type="pres">
      <dgm:prSet presAssocID="{CBC194ED-1EBA-4121-A884-9D7081FE7C2B}" presName="connTx" presStyleLbl="parChTrans1D2" presStyleIdx="2" presStyleCnt="7"/>
      <dgm:spPr/>
    </dgm:pt>
    <dgm:pt modelId="{75D1EF8C-2186-4E6E-A332-579F3C0CCF36}" type="pres">
      <dgm:prSet presAssocID="{C8C4522E-1911-4374-8FD7-EF2019EEEEA4}" presName="node" presStyleLbl="node1" presStyleIdx="2" presStyleCnt="7">
        <dgm:presLayoutVars>
          <dgm:bulletEnabled val="1"/>
        </dgm:presLayoutVars>
      </dgm:prSet>
      <dgm:spPr/>
    </dgm:pt>
    <dgm:pt modelId="{8BE4F394-4F07-4FD5-AF17-D808190E09C0}" type="pres">
      <dgm:prSet presAssocID="{1383F87A-850A-42DD-B4B4-ED4E9F5FF99B}" presName="Name9" presStyleLbl="parChTrans1D2" presStyleIdx="3" presStyleCnt="7"/>
      <dgm:spPr/>
    </dgm:pt>
    <dgm:pt modelId="{2D71A6A4-7DB8-4B85-8AFB-CCE292636EE1}" type="pres">
      <dgm:prSet presAssocID="{1383F87A-850A-42DD-B4B4-ED4E9F5FF99B}" presName="connTx" presStyleLbl="parChTrans1D2" presStyleIdx="3" presStyleCnt="7"/>
      <dgm:spPr/>
    </dgm:pt>
    <dgm:pt modelId="{E5967FF7-513A-4A97-A70D-B7DBC7B440EA}" type="pres">
      <dgm:prSet presAssocID="{0571468A-1FD6-451C-ACD6-6595A8135A0F}" presName="node" presStyleLbl="node1" presStyleIdx="3" presStyleCnt="7">
        <dgm:presLayoutVars>
          <dgm:bulletEnabled val="1"/>
        </dgm:presLayoutVars>
      </dgm:prSet>
      <dgm:spPr/>
    </dgm:pt>
    <dgm:pt modelId="{9704D9ED-647B-431D-84BF-780666AA3C79}" type="pres">
      <dgm:prSet presAssocID="{578ED299-9C74-4C4B-B3FF-FF33A5A61F09}" presName="Name9" presStyleLbl="parChTrans1D2" presStyleIdx="4" presStyleCnt="7"/>
      <dgm:spPr/>
    </dgm:pt>
    <dgm:pt modelId="{7972FAE8-3494-455B-B48F-4E1A0187FDA7}" type="pres">
      <dgm:prSet presAssocID="{578ED299-9C74-4C4B-B3FF-FF33A5A61F09}" presName="connTx" presStyleLbl="parChTrans1D2" presStyleIdx="4" presStyleCnt="7"/>
      <dgm:spPr/>
    </dgm:pt>
    <dgm:pt modelId="{E543BDE1-78C7-42F8-833C-617C116EACD1}" type="pres">
      <dgm:prSet presAssocID="{5BC9AF81-0F84-4A14-B996-C61525EB42D1}" presName="node" presStyleLbl="node1" presStyleIdx="4" presStyleCnt="7">
        <dgm:presLayoutVars>
          <dgm:bulletEnabled val="1"/>
        </dgm:presLayoutVars>
      </dgm:prSet>
      <dgm:spPr/>
    </dgm:pt>
    <dgm:pt modelId="{1CDF964F-2238-4B3C-B5D1-980384A04DF6}" type="pres">
      <dgm:prSet presAssocID="{B9CE74BF-A847-49B4-97BA-81319C5CBD5C}" presName="Name9" presStyleLbl="parChTrans1D2" presStyleIdx="5" presStyleCnt="7"/>
      <dgm:spPr/>
    </dgm:pt>
    <dgm:pt modelId="{F14C9114-7691-4AFB-9950-E91C30952665}" type="pres">
      <dgm:prSet presAssocID="{B9CE74BF-A847-49B4-97BA-81319C5CBD5C}" presName="connTx" presStyleLbl="parChTrans1D2" presStyleIdx="5" presStyleCnt="7"/>
      <dgm:spPr/>
    </dgm:pt>
    <dgm:pt modelId="{A4F8306B-CAF5-40AB-9730-D32107A34F2B}" type="pres">
      <dgm:prSet presAssocID="{658DE47E-2CCC-4999-8348-B5D822E800A2}" presName="node" presStyleLbl="node1" presStyleIdx="5" presStyleCnt="7">
        <dgm:presLayoutVars>
          <dgm:bulletEnabled val="1"/>
        </dgm:presLayoutVars>
      </dgm:prSet>
      <dgm:spPr/>
    </dgm:pt>
    <dgm:pt modelId="{148948BE-1FDC-419A-90F9-A9EEB835A44E}" type="pres">
      <dgm:prSet presAssocID="{4D527846-3808-457A-B056-4226F7423FE8}" presName="Name9" presStyleLbl="parChTrans1D2" presStyleIdx="6" presStyleCnt="7"/>
      <dgm:spPr/>
    </dgm:pt>
    <dgm:pt modelId="{48A4780B-1E16-4C96-8223-F1A92AA4EFD7}" type="pres">
      <dgm:prSet presAssocID="{4D527846-3808-457A-B056-4226F7423FE8}" presName="connTx" presStyleLbl="parChTrans1D2" presStyleIdx="6" presStyleCnt="7"/>
      <dgm:spPr/>
    </dgm:pt>
    <dgm:pt modelId="{DB5171C3-265E-4CE1-92A6-81F2A01765E6}" type="pres">
      <dgm:prSet presAssocID="{16E0586F-0FDD-425F-902F-F9649026C63C}" presName="node" presStyleLbl="node1" presStyleIdx="6" presStyleCnt="7" custRadScaleRad="98113" custRadScaleInc="366">
        <dgm:presLayoutVars>
          <dgm:bulletEnabled val="1"/>
        </dgm:presLayoutVars>
      </dgm:prSet>
      <dgm:spPr/>
    </dgm:pt>
  </dgm:ptLst>
  <dgm:cxnLst>
    <dgm:cxn modelId="{141F4603-B27D-8846-A5BD-E68D2138D964}" type="presOf" srcId="{578ED299-9C74-4C4B-B3FF-FF33A5A61F09}" destId="{7972FAE8-3494-455B-B48F-4E1A0187FDA7}" srcOrd="1" destOrd="0" presId="urn:microsoft.com/office/officeart/2005/8/layout/radial1"/>
    <dgm:cxn modelId="{DECB7103-5288-F540-A84D-CD3A9275DF17}" type="presOf" srcId="{04BEA816-CB8F-40DF-BDFF-0B76831E0D91}" destId="{F04138A2-9D88-4DA4-A49D-88AC2D84C6E2}" srcOrd="0" destOrd="0" presId="urn:microsoft.com/office/officeart/2005/8/layout/radial1"/>
    <dgm:cxn modelId="{9C90B414-493C-744A-8BC2-2E90D2FA32F9}" type="presOf" srcId="{16E0586F-0FDD-425F-902F-F9649026C63C}" destId="{DB5171C3-265E-4CE1-92A6-81F2A01765E6}" srcOrd="0" destOrd="0" presId="urn:microsoft.com/office/officeart/2005/8/layout/radial1"/>
    <dgm:cxn modelId="{CEBCEC16-9583-1248-8DD6-37F3C4932E06}" type="presOf" srcId="{B9CE74BF-A847-49B4-97BA-81319C5CBD5C}" destId="{F14C9114-7691-4AFB-9950-E91C30952665}" srcOrd="1" destOrd="0" presId="urn:microsoft.com/office/officeart/2005/8/layout/radial1"/>
    <dgm:cxn modelId="{CACD6219-040F-D24E-8C4F-CF6574049F5A}" type="presOf" srcId="{4D527846-3808-457A-B056-4226F7423FE8}" destId="{48A4780B-1E16-4C96-8223-F1A92AA4EFD7}" srcOrd="1" destOrd="0" presId="urn:microsoft.com/office/officeart/2005/8/layout/radial1"/>
    <dgm:cxn modelId="{D857DA24-C9FF-6E4B-897B-0846B4129873}" type="presOf" srcId="{B9CE74BF-A847-49B4-97BA-81319C5CBD5C}" destId="{1CDF964F-2238-4B3C-B5D1-980384A04DF6}" srcOrd="0" destOrd="0" presId="urn:microsoft.com/office/officeart/2005/8/layout/radial1"/>
    <dgm:cxn modelId="{CE643A32-BD67-5448-8A0A-4CDE8D4F27F9}" type="presOf" srcId="{37AA35DC-D840-405A-82C0-080E8379CD8D}" destId="{71940D13-82ED-4CBC-AE68-5DEFC8DD9480}" srcOrd="0" destOrd="0" presId="urn:microsoft.com/office/officeart/2005/8/layout/radial1"/>
    <dgm:cxn modelId="{2FB67834-3339-794A-AD60-726C55EACEA1}" type="presOf" srcId="{1383F87A-850A-42DD-B4B4-ED4E9F5FF99B}" destId="{8BE4F394-4F07-4FD5-AF17-D808190E09C0}" srcOrd="0" destOrd="0" presId="urn:microsoft.com/office/officeart/2005/8/layout/radial1"/>
    <dgm:cxn modelId="{73FB3743-5D5A-1146-B8B4-F4E5C6E3BE30}" type="presOf" srcId="{658DE47E-2CCC-4999-8348-B5D822E800A2}" destId="{A4F8306B-CAF5-40AB-9730-D32107A34F2B}" srcOrd="0" destOrd="0" presId="urn:microsoft.com/office/officeart/2005/8/layout/radial1"/>
    <dgm:cxn modelId="{CAD04243-FC88-7C4E-8507-4189B4EA4E9C}" type="presOf" srcId="{C8C4522E-1911-4374-8FD7-EF2019EEEEA4}" destId="{75D1EF8C-2186-4E6E-A332-579F3C0CCF36}" srcOrd="0" destOrd="0" presId="urn:microsoft.com/office/officeart/2005/8/layout/radial1"/>
    <dgm:cxn modelId="{88919147-6723-4B52-969D-904BC7FB9F60}" srcId="{04BEA816-CB8F-40DF-BDFF-0B76831E0D91}" destId="{C8C4522E-1911-4374-8FD7-EF2019EEEEA4}" srcOrd="2" destOrd="0" parTransId="{CBC194ED-1EBA-4121-A884-9D7081FE7C2B}" sibTransId="{93482754-71C0-44DC-8E85-1F56DFC4C58C}"/>
    <dgm:cxn modelId="{1CB54D48-492C-4C5E-82C1-EEEF76F3FC6C}" srcId="{04BEA816-CB8F-40DF-BDFF-0B76831E0D91}" destId="{16E0586F-0FDD-425F-902F-F9649026C63C}" srcOrd="6" destOrd="0" parTransId="{4D527846-3808-457A-B056-4226F7423FE8}" sibTransId="{876965B9-0ABB-4D0C-9F05-A0F3AAD59327}"/>
    <dgm:cxn modelId="{4346974F-932F-4004-903F-2162C183593D}" srcId="{04BEA816-CB8F-40DF-BDFF-0B76831E0D91}" destId="{658DE47E-2CCC-4999-8348-B5D822E800A2}" srcOrd="5" destOrd="0" parTransId="{B9CE74BF-A847-49B4-97BA-81319C5CBD5C}" sibTransId="{4FB416F7-4765-4F6F-BC20-EE4B299949D6}"/>
    <dgm:cxn modelId="{0E85FC74-2FDB-6046-BE25-A48CCA7EAF3D}" type="presOf" srcId="{0571468A-1FD6-451C-ACD6-6595A8135A0F}" destId="{E5967FF7-513A-4A97-A70D-B7DBC7B440EA}" srcOrd="0" destOrd="0" presId="urn:microsoft.com/office/officeart/2005/8/layout/radial1"/>
    <dgm:cxn modelId="{09B15055-8D53-BF48-8EFF-66AB23883414}" type="presOf" srcId="{1383F87A-850A-42DD-B4B4-ED4E9F5FF99B}" destId="{2D71A6A4-7DB8-4B85-8AFB-CCE292636EE1}" srcOrd="1" destOrd="0" presId="urn:microsoft.com/office/officeart/2005/8/layout/radial1"/>
    <dgm:cxn modelId="{1ED1BB79-AAF2-7346-BF82-29012217E05D}" type="presOf" srcId="{4D527846-3808-457A-B056-4226F7423FE8}" destId="{148948BE-1FDC-419A-90F9-A9EEB835A44E}" srcOrd="0" destOrd="0" presId="urn:microsoft.com/office/officeart/2005/8/layout/radial1"/>
    <dgm:cxn modelId="{69209F93-150E-B143-9FC3-031109E30836}" type="presOf" srcId="{17B2CB2F-AEF1-4484-9403-0D6903F48731}" destId="{1F06E9BD-76B6-459F-BE42-C9EDE25B73E0}" srcOrd="0" destOrd="0" presId="urn:microsoft.com/office/officeart/2005/8/layout/radial1"/>
    <dgm:cxn modelId="{265F32A3-2E2D-2F45-80C1-69A98E5DEB63}" type="presOf" srcId="{2EC0F582-65C6-499A-A7C1-B64FC66A4EDB}" destId="{AA7A4058-2B66-479D-B92B-03B23C1A32D7}" srcOrd="0" destOrd="0" presId="urn:microsoft.com/office/officeart/2005/8/layout/radial1"/>
    <dgm:cxn modelId="{FFA657A4-AF40-6A42-9AE4-0EC4A9E784AA}" type="presOf" srcId="{17B2CB2F-AEF1-4484-9403-0D6903F48731}" destId="{37C4722F-82F4-4D58-96CE-78828DA72BF0}" srcOrd="1" destOrd="0" presId="urn:microsoft.com/office/officeart/2005/8/layout/radial1"/>
    <dgm:cxn modelId="{1F83CAA5-F9A4-9848-97A1-E10F768C2AF5}" type="presOf" srcId="{22E3AD61-BCFD-4D32-91BB-E8650A074B97}" destId="{D4222BEB-E03C-4F69-B8F6-52CD5E77B58A}" srcOrd="1" destOrd="0" presId="urn:microsoft.com/office/officeart/2005/8/layout/radial1"/>
    <dgm:cxn modelId="{349E1DA7-1281-4FC8-BB6B-650EAA460737}" srcId="{04BEA816-CB8F-40DF-BDFF-0B76831E0D91}" destId="{4299E0F4-7275-453F-98D0-5CFE9DE69179}" srcOrd="0" destOrd="0" parTransId="{22E3AD61-BCFD-4D32-91BB-E8650A074B97}" sibTransId="{F9D2CDD4-91B1-4C2A-9109-FD6F4DA058A3}"/>
    <dgm:cxn modelId="{53535CB6-AFC5-5F46-8E29-A4787A7FF5C2}" type="presOf" srcId="{CBC194ED-1EBA-4121-A884-9D7081FE7C2B}" destId="{64694D0C-A8E7-44CC-93F6-DCC1C670A1A6}" srcOrd="0" destOrd="0" presId="urn:microsoft.com/office/officeart/2005/8/layout/radial1"/>
    <dgm:cxn modelId="{075D36C8-C7AE-3849-989E-0D532EB60444}" type="presOf" srcId="{5BC9AF81-0F84-4A14-B996-C61525EB42D1}" destId="{E543BDE1-78C7-42F8-833C-617C116EACD1}" srcOrd="0" destOrd="0" presId="urn:microsoft.com/office/officeart/2005/8/layout/radial1"/>
    <dgm:cxn modelId="{7DA0A1CC-B581-4EDF-9E52-A4C4153540E9}" srcId="{04BEA816-CB8F-40DF-BDFF-0B76831E0D91}" destId="{0571468A-1FD6-451C-ACD6-6595A8135A0F}" srcOrd="3" destOrd="0" parTransId="{1383F87A-850A-42DD-B4B4-ED4E9F5FF99B}" sibTransId="{3A9E0E94-BFF5-40C0-A56A-A45C7A791301}"/>
    <dgm:cxn modelId="{AB66ABDF-46DB-4242-86D0-4F6B8EC33BBC}" srcId="{04BEA816-CB8F-40DF-BDFF-0B76831E0D91}" destId="{5BC9AF81-0F84-4A14-B996-C61525EB42D1}" srcOrd="4" destOrd="0" parTransId="{578ED299-9C74-4C4B-B3FF-FF33A5A61F09}" sibTransId="{BBC6B606-D823-4FD8-96BC-186F1B6B143D}"/>
    <dgm:cxn modelId="{C41FF5DF-71FA-CF48-AC6B-FE054CFB4FF2}" type="presOf" srcId="{4299E0F4-7275-453F-98D0-5CFE9DE69179}" destId="{6197DBC0-1BFD-4C96-ACF6-AB776440869A}" srcOrd="0" destOrd="0" presId="urn:microsoft.com/office/officeart/2005/8/layout/radial1"/>
    <dgm:cxn modelId="{2E1C40E1-4B10-41E8-976F-55939DC40640}" srcId="{37AA35DC-D840-405A-82C0-080E8379CD8D}" destId="{04BEA816-CB8F-40DF-BDFF-0B76831E0D91}" srcOrd="0" destOrd="0" parTransId="{39C2AC33-D3AA-40A9-A5E2-C8BF248079DE}" sibTransId="{673C5C65-8C24-482D-BFD1-A4E5F332FF34}"/>
    <dgm:cxn modelId="{B7AF47E7-9521-4397-8FEC-B3248FC85798}" srcId="{04BEA816-CB8F-40DF-BDFF-0B76831E0D91}" destId="{2EC0F582-65C6-499A-A7C1-B64FC66A4EDB}" srcOrd="1" destOrd="0" parTransId="{17B2CB2F-AEF1-4484-9403-0D6903F48731}" sibTransId="{244CB881-B1DE-48F9-94E9-6F16244F2C93}"/>
    <dgm:cxn modelId="{F7116BEF-07CB-E04E-B253-DAAC61C441F5}" type="presOf" srcId="{578ED299-9C74-4C4B-B3FF-FF33A5A61F09}" destId="{9704D9ED-647B-431D-84BF-780666AA3C79}" srcOrd="0" destOrd="0" presId="urn:microsoft.com/office/officeart/2005/8/layout/radial1"/>
    <dgm:cxn modelId="{7FD5C8F0-02DC-4841-ABB8-6583F7436625}" type="presOf" srcId="{CBC194ED-1EBA-4121-A884-9D7081FE7C2B}" destId="{C6F57DE5-C4D2-47DF-8408-AF9F5B274565}" srcOrd="1" destOrd="0" presId="urn:microsoft.com/office/officeart/2005/8/layout/radial1"/>
    <dgm:cxn modelId="{76F851F5-F2A5-1E4F-9F0E-E37A04A722B6}" type="presOf" srcId="{22E3AD61-BCFD-4D32-91BB-E8650A074B97}" destId="{E6D2A186-D1BF-464F-9E67-4843A79AFF16}" srcOrd="0" destOrd="0" presId="urn:microsoft.com/office/officeart/2005/8/layout/radial1"/>
    <dgm:cxn modelId="{460FD7D4-1C46-2048-A991-C03659B9BD34}" type="presParOf" srcId="{71940D13-82ED-4CBC-AE68-5DEFC8DD9480}" destId="{F04138A2-9D88-4DA4-A49D-88AC2D84C6E2}" srcOrd="0" destOrd="0" presId="urn:microsoft.com/office/officeart/2005/8/layout/radial1"/>
    <dgm:cxn modelId="{EE4AA49B-E142-9E45-91EC-6772233B5C89}" type="presParOf" srcId="{71940D13-82ED-4CBC-AE68-5DEFC8DD9480}" destId="{E6D2A186-D1BF-464F-9E67-4843A79AFF16}" srcOrd="1" destOrd="0" presId="urn:microsoft.com/office/officeart/2005/8/layout/radial1"/>
    <dgm:cxn modelId="{86E9383F-2F61-BF4A-89F1-524BF0DB900E}" type="presParOf" srcId="{E6D2A186-D1BF-464F-9E67-4843A79AFF16}" destId="{D4222BEB-E03C-4F69-B8F6-52CD5E77B58A}" srcOrd="0" destOrd="0" presId="urn:microsoft.com/office/officeart/2005/8/layout/radial1"/>
    <dgm:cxn modelId="{143DD537-211D-6C4A-B426-D3951F45BEFD}" type="presParOf" srcId="{71940D13-82ED-4CBC-AE68-5DEFC8DD9480}" destId="{6197DBC0-1BFD-4C96-ACF6-AB776440869A}" srcOrd="2" destOrd="0" presId="urn:microsoft.com/office/officeart/2005/8/layout/radial1"/>
    <dgm:cxn modelId="{161D225C-1F61-E14B-9720-A2B7AD05644A}" type="presParOf" srcId="{71940D13-82ED-4CBC-AE68-5DEFC8DD9480}" destId="{1F06E9BD-76B6-459F-BE42-C9EDE25B73E0}" srcOrd="3" destOrd="0" presId="urn:microsoft.com/office/officeart/2005/8/layout/radial1"/>
    <dgm:cxn modelId="{EE2445CA-2A26-7345-966A-9B3884D1409A}" type="presParOf" srcId="{1F06E9BD-76B6-459F-BE42-C9EDE25B73E0}" destId="{37C4722F-82F4-4D58-96CE-78828DA72BF0}" srcOrd="0" destOrd="0" presId="urn:microsoft.com/office/officeart/2005/8/layout/radial1"/>
    <dgm:cxn modelId="{B23138C3-BD17-D74C-9C70-13242298FB6A}" type="presParOf" srcId="{71940D13-82ED-4CBC-AE68-5DEFC8DD9480}" destId="{AA7A4058-2B66-479D-B92B-03B23C1A32D7}" srcOrd="4" destOrd="0" presId="urn:microsoft.com/office/officeart/2005/8/layout/radial1"/>
    <dgm:cxn modelId="{F65D77CA-87DB-3B4F-9225-1C5EFF77C585}" type="presParOf" srcId="{71940D13-82ED-4CBC-AE68-5DEFC8DD9480}" destId="{64694D0C-A8E7-44CC-93F6-DCC1C670A1A6}" srcOrd="5" destOrd="0" presId="urn:microsoft.com/office/officeart/2005/8/layout/radial1"/>
    <dgm:cxn modelId="{346C9134-2C31-8D4D-ABD3-F5EA77491085}" type="presParOf" srcId="{64694D0C-A8E7-44CC-93F6-DCC1C670A1A6}" destId="{C6F57DE5-C4D2-47DF-8408-AF9F5B274565}" srcOrd="0" destOrd="0" presId="urn:microsoft.com/office/officeart/2005/8/layout/radial1"/>
    <dgm:cxn modelId="{ECDE1115-C160-4E43-A7A7-F97424CDCD20}" type="presParOf" srcId="{71940D13-82ED-4CBC-AE68-5DEFC8DD9480}" destId="{75D1EF8C-2186-4E6E-A332-579F3C0CCF36}" srcOrd="6" destOrd="0" presId="urn:microsoft.com/office/officeart/2005/8/layout/radial1"/>
    <dgm:cxn modelId="{69222F7F-714C-1247-924C-47BA7A617FD5}" type="presParOf" srcId="{71940D13-82ED-4CBC-AE68-5DEFC8DD9480}" destId="{8BE4F394-4F07-4FD5-AF17-D808190E09C0}" srcOrd="7" destOrd="0" presId="urn:microsoft.com/office/officeart/2005/8/layout/radial1"/>
    <dgm:cxn modelId="{52DB4A44-C69A-AE4C-ABC5-4D1135BCAE2A}" type="presParOf" srcId="{8BE4F394-4F07-4FD5-AF17-D808190E09C0}" destId="{2D71A6A4-7DB8-4B85-8AFB-CCE292636EE1}" srcOrd="0" destOrd="0" presId="urn:microsoft.com/office/officeart/2005/8/layout/radial1"/>
    <dgm:cxn modelId="{06F0C84D-7091-2B48-8EEC-304BC58D59D8}" type="presParOf" srcId="{71940D13-82ED-4CBC-AE68-5DEFC8DD9480}" destId="{E5967FF7-513A-4A97-A70D-B7DBC7B440EA}" srcOrd="8" destOrd="0" presId="urn:microsoft.com/office/officeart/2005/8/layout/radial1"/>
    <dgm:cxn modelId="{F8E779DF-3B38-074D-B003-6C281F5F8A43}" type="presParOf" srcId="{71940D13-82ED-4CBC-AE68-5DEFC8DD9480}" destId="{9704D9ED-647B-431D-84BF-780666AA3C79}" srcOrd="9" destOrd="0" presId="urn:microsoft.com/office/officeart/2005/8/layout/radial1"/>
    <dgm:cxn modelId="{65D25E21-81A2-3746-80BF-9C901C2444BA}" type="presParOf" srcId="{9704D9ED-647B-431D-84BF-780666AA3C79}" destId="{7972FAE8-3494-455B-B48F-4E1A0187FDA7}" srcOrd="0" destOrd="0" presId="urn:microsoft.com/office/officeart/2005/8/layout/radial1"/>
    <dgm:cxn modelId="{EFE2B6E3-53C5-F847-A655-9C7FD67EB51C}" type="presParOf" srcId="{71940D13-82ED-4CBC-AE68-5DEFC8DD9480}" destId="{E543BDE1-78C7-42F8-833C-617C116EACD1}" srcOrd="10" destOrd="0" presId="urn:microsoft.com/office/officeart/2005/8/layout/radial1"/>
    <dgm:cxn modelId="{B1BC4457-CFA0-1D41-9D8E-A5B7DBF9D244}" type="presParOf" srcId="{71940D13-82ED-4CBC-AE68-5DEFC8DD9480}" destId="{1CDF964F-2238-4B3C-B5D1-980384A04DF6}" srcOrd="11" destOrd="0" presId="urn:microsoft.com/office/officeart/2005/8/layout/radial1"/>
    <dgm:cxn modelId="{C6565AA5-32D3-4346-8FCB-B0A97FF9AFC0}" type="presParOf" srcId="{1CDF964F-2238-4B3C-B5D1-980384A04DF6}" destId="{F14C9114-7691-4AFB-9950-E91C30952665}" srcOrd="0" destOrd="0" presId="urn:microsoft.com/office/officeart/2005/8/layout/radial1"/>
    <dgm:cxn modelId="{33ADA1E5-2FA1-7F46-95E3-D5A71189A820}" type="presParOf" srcId="{71940D13-82ED-4CBC-AE68-5DEFC8DD9480}" destId="{A4F8306B-CAF5-40AB-9730-D32107A34F2B}" srcOrd="12" destOrd="0" presId="urn:microsoft.com/office/officeart/2005/8/layout/radial1"/>
    <dgm:cxn modelId="{D7F346FF-ABBC-B94E-8458-FDE7A6864F27}" type="presParOf" srcId="{71940D13-82ED-4CBC-AE68-5DEFC8DD9480}" destId="{148948BE-1FDC-419A-90F9-A9EEB835A44E}" srcOrd="13" destOrd="0" presId="urn:microsoft.com/office/officeart/2005/8/layout/radial1"/>
    <dgm:cxn modelId="{588320A9-B1BF-1840-8B93-2788DDDB8FBD}" type="presParOf" srcId="{148948BE-1FDC-419A-90F9-A9EEB835A44E}" destId="{48A4780B-1E16-4C96-8223-F1A92AA4EFD7}" srcOrd="0" destOrd="0" presId="urn:microsoft.com/office/officeart/2005/8/layout/radial1"/>
    <dgm:cxn modelId="{AD8EFF0D-5BCC-794C-9635-A0FDA4E17BA2}" type="presParOf" srcId="{71940D13-82ED-4CBC-AE68-5DEFC8DD9480}" destId="{DB5171C3-265E-4CE1-92A6-81F2A01765E6}"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641D3E-D91D-1940-9018-732C3D6D563B}" type="doc">
      <dgm:prSet loTypeId="urn:microsoft.com/office/officeart/2005/8/layout/process4" loCatId="" qsTypeId="urn:microsoft.com/office/officeart/2005/8/quickstyle/simple2" qsCatId="simple" csTypeId="urn:microsoft.com/office/officeart/2005/8/colors/accent1_2" csCatId="accent1" phldr="1"/>
      <dgm:spPr/>
      <dgm:t>
        <a:bodyPr/>
        <a:lstStyle/>
        <a:p>
          <a:endParaRPr lang="en-US"/>
        </a:p>
      </dgm:t>
    </dgm:pt>
    <dgm:pt modelId="{F10F5BFC-199D-D047-BD0A-CE28990E126C}">
      <dgm:prSet custT="1"/>
      <dgm:spPr/>
      <dgm:t>
        <a:bodyPr/>
        <a:lstStyle/>
        <a:p>
          <a:pPr algn="ctr" rtl="0">
            <a:spcAft>
              <a:spcPts val="0"/>
            </a:spcAft>
          </a:pPr>
          <a:r>
            <a:rPr lang="en-US" sz="1500" b="1" dirty="0">
              <a:solidFill>
                <a:schemeClr val="tx1"/>
              </a:solidFill>
              <a:latin typeface="Calibri" panose="020F0502020204030204" pitchFamily="34" charset="0"/>
              <a:cs typeface="Calibri" panose="020F0502020204030204" pitchFamily="34" charset="0"/>
            </a:rPr>
            <a:t>Complete training &amp; then practice delivering the 5-Step Method </a:t>
          </a:r>
        </a:p>
        <a:p>
          <a:pPr algn="ctr" rtl="0">
            <a:spcAft>
              <a:spcPts val="0"/>
            </a:spcAft>
          </a:pPr>
          <a:r>
            <a:rPr lang="en-US" sz="1500" b="1" dirty="0">
              <a:solidFill>
                <a:schemeClr val="tx1"/>
              </a:solidFill>
              <a:latin typeface="Calibri" panose="020F0502020204030204" pitchFamily="34" charset="0"/>
              <a:cs typeface="Calibri" panose="020F0502020204030204" pitchFamily="34" charset="0"/>
            </a:rPr>
            <a:t>to improve confidence before recording.</a:t>
          </a:r>
        </a:p>
      </dgm:t>
    </dgm:pt>
    <dgm:pt modelId="{161A0D95-27D7-AF43-AC32-EAFC02F71D5D}" type="parTrans" cxnId="{258FBA1D-862B-5E47-AC16-9EDDC8C75303}">
      <dgm:prSet/>
      <dgm:spPr/>
      <dgm:t>
        <a:bodyPr/>
        <a:lstStyle/>
        <a:p>
          <a:endParaRPr lang="en-US"/>
        </a:p>
      </dgm:t>
    </dgm:pt>
    <dgm:pt modelId="{7B33E154-BA8E-0C40-8481-3D5D090D86F6}" type="sibTrans" cxnId="{258FBA1D-862B-5E47-AC16-9EDDC8C75303}">
      <dgm:prSet/>
      <dgm:spPr/>
      <dgm:t>
        <a:bodyPr/>
        <a:lstStyle/>
        <a:p>
          <a:endParaRPr lang="en-US"/>
        </a:p>
      </dgm:t>
    </dgm:pt>
    <dgm:pt modelId="{090A9817-ADFA-AD4E-822D-7CDF4FACB441}">
      <dgm:prSet custT="1"/>
      <dgm:spPr/>
      <dgm:t>
        <a:bodyPr/>
        <a:lstStyle/>
        <a:p>
          <a:pPr rtl="0">
            <a:spcAft>
              <a:spcPts val="0"/>
            </a:spcAft>
          </a:pPr>
          <a:r>
            <a:rPr lang="en-US" sz="1500" b="1" kern="1200" dirty="0">
              <a:solidFill>
                <a:schemeClr val="tx1"/>
              </a:solidFill>
              <a:latin typeface="Calibri" panose="020F0502020204030204" pitchFamily="34" charset="0"/>
              <a:ea typeface="+mn-ea"/>
              <a:cs typeface="Calibri" panose="020F0502020204030204" pitchFamily="34" charset="0"/>
            </a:rPr>
            <a:t>Submit</a:t>
          </a:r>
          <a:r>
            <a:rPr lang="en-US" sz="1500" b="1" kern="1200" dirty="0">
              <a:solidFill>
                <a:schemeClr val="tx1"/>
              </a:solidFill>
              <a:latin typeface="Calibri" panose="020F0502020204030204" pitchFamily="34" charset="0"/>
              <a:cs typeface="Calibri" panose="020F0502020204030204" pitchFamily="34" charset="0"/>
            </a:rPr>
            <a:t> audio /video recordings or transcripts of sessions covering all 5 Steps ALONGSIDE a completed self-assessment of each Step, and of the Counselling Skills used, (using the competency framework) with a detailed &amp; evidenced assessment of their practic</a:t>
          </a:r>
          <a:r>
            <a:rPr lang="en-US" sz="1500" b="1" kern="1200" dirty="0">
              <a:solidFill>
                <a:schemeClr val="tx1"/>
              </a:solidFill>
              <a:latin typeface="Calibri" panose="020F0502020204030204" pitchFamily="34" charset="0"/>
              <a:ea typeface="+mn-ea"/>
              <a:cs typeface="Calibri" panose="020F0502020204030204" pitchFamily="34" charset="0"/>
            </a:rPr>
            <a:t>e.</a:t>
          </a:r>
          <a:endParaRPr lang="en-US" sz="1500" b="1" kern="1200" dirty="0">
            <a:solidFill>
              <a:schemeClr val="tx1"/>
            </a:solidFill>
            <a:latin typeface="Calibri" panose="020F0502020204030204" pitchFamily="34" charset="0"/>
            <a:cs typeface="Calibri" panose="020F0502020204030204" pitchFamily="34" charset="0"/>
          </a:endParaRPr>
        </a:p>
      </dgm:t>
    </dgm:pt>
    <dgm:pt modelId="{8FDCED17-B452-A742-B9CF-7BEDF8E6918E}" type="parTrans" cxnId="{2D2557FE-719D-704A-B09B-31F3E39A8AB7}">
      <dgm:prSet/>
      <dgm:spPr/>
      <dgm:t>
        <a:bodyPr/>
        <a:lstStyle/>
        <a:p>
          <a:endParaRPr lang="en-US"/>
        </a:p>
      </dgm:t>
    </dgm:pt>
    <dgm:pt modelId="{A147FD79-2A84-1349-AE40-0600D30D8E3B}" type="sibTrans" cxnId="{2D2557FE-719D-704A-B09B-31F3E39A8AB7}">
      <dgm:prSet/>
      <dgm:spPr/>
      <dgm:t>
        <a:bodyPr/>
        <a:lstStyle/>
        <a:p>
          <a:endParaRPr lang="en-US"/>
        </a:p>
      </dgm:t>
    </dgm:pt>
    <dgm:pt modelId="{1EB4ADF5-BF5E-0440-B064-B57A491ECE15}">
      <dgm:prSet custT="1"/>
      <dgm:spPr/>
      <dgm:t>
        <a:bodyPr/>
        <a:lstStyle/>
        <a:p>
          <a:pPr rtl="0"/>
          <a:r>
            <a:rPr lang="en-US" sz="1500" b="1" dirty="0">
              <a:solidFill>
                <a:schemeClr val="tx1"/>
              </a:solidFill>
              <a:latin typeface="Calibri" panose="020F0502020204030204" pitchFamily="34" charset="0"/>
              <a:cs typeface="Calibri" panose="020F0502020204030204" pitchFamily="34" charset="0"/>
            </a:rPr>
            <a:t>Accredited Assessor assesses both delivery of the 5-Step Method and Counselling Skills, using the same competency framework, &amp; detailed feedback is provided.</a:t>
          </a:r>
        </a:p>
      </dgm:t>
    </dgm:pt>
    <dgm:pt modelId="{2032EDD5-2E45-124B-8448-85760A528145}" type="parTrans" cxnId="{478713DF-9F18-2242-AEA9-6B026988BEED}">
      <dgm:prSet/>
      <dgm:spPr/>
      <dgm:t>
        <a:bodyPr/>
        <a:lstStyle/>
        <a:p>
          <a:endParaRPr lang="en-US"/>
        </a:p>
      </dgm:t>
    </dgm:pt>
    <dgm:pt modelId="{14035813-4C59-AE48-B317-7DF19C4E4D87}" type="sibTrans" cxnId="{478713DF-9F18-2242-AEA9-6B026988BEED}">
      <dgm:prSet/>
      <dgm:spPr/>
      <dgm:t>
        <a:bodyPr/>
        <a:lstStyle/>
        <a:p>
          <a:endParaRPr lang="en-US"/>
        </a:p>
      </dgm:t>
    </dgm:pt>
    <dgm:pt modelId="{7A2EE93E-2ECF-6842-8A9D-290A8A8857DA}">
      <dgm:prSet custT="1"/>
      <dgm:spPr/>
      <dgm:t>
        <a:bodyPr/>
        <a:lstStyle/>
        <a:p>
          <a:pPr rtl="0"/>
          <a:r>
            <a:rPr lang="en-US" sz="1500" b="1" dirty="0">
              <a:solidFill>
                <a:schemeClr val="tx1"/>
              </a:solidFill>
              <a:latin typeface="Calibri" panose="020F0502020204030204" pitchFamily="34" charset="0"/>
              <a:cs typeface="Calibri" panose="020F0502020204030204" pitchFamily="34" charset="0"/>
            </a:rPr>
            <a:t> Practitioners either pass or have to address an action plan &amp; may be required to undertake, audio-record, and self-assess, another delivery of some or all Steps.</a:t>
          </a:r>
        </a:p>
      </dgm:t>
    </dgm:pt>
    <dgm:pt modelId="{AEBD03EF-CECB-C84B-9C8E-AC3370FED070}" type="parTrans" cxnId="{2092BBE5-C1A1-6648-8A62-C2196CE8ACEF}">
      <dgm:prSet/>
      <dgm:spPr/>
      <dgm:t>
        <a:bodyPr/>
        <a:lstStyle/>
        <a:p>
          <a:endParaRPr lang="en-US"/>
        </a:p>
      </dgm:t>
    </dgm:pt>
    <dgm:pt modelId="{FAFCD743-1A04-CD46-B8E0-0D75FEA7E591}" type="sibTrans" cxnId="{2092BBE5-C1A1-6648-8A62-C2196CE8ACEF}">
      <dgm:prSet/>
      <dgm:spPr/>
      <dgm:t>
        <a:bodyPr/>
        <a:lstStyle/>
        <a:p>
          <a:endParaRPr lang="en-US"/>
        </a:p>
      </dgm:t>
    </dgm:pt>
    <dgm:pt modelId="{45A703FB-DB81-7E4B-B3E4-91E20D9EF70C}">
      <dgm:prSet custT="1"/>
      <dgm:spPr/>
      <dgm:t>
        <a:bodyPr/>
        <a:lstStyle/>
        <a:p>
          <a:pPr rtl="0"/>
          <a:r>
            <a:rPr lang="en-US" sz="1500" b="1" dirty="0">
              <a:solidFill>
                <a:schemeClr val="tx1"/>
              </a:solidFill>
              <a:latin typeface="Calibri" panose="020F0502020204030204" pitchFamily="34" charset="0"/>
              <a:cs typeface="Calibri" panose="020F0502020204030204" pitchFamily="34" charset="0"/>
            </a:rPr>
            <a:t>Accredited practitioners can then become accredited trainers and assessors. </a:t>
          </a:r>
        </a:p>
      </dgm:t>
    </dgm:pt>
    <dgm:pt modelId="{D753600D-1172-2049-82DC-381EEA47CCE7}" type="parTrans" cxnId="{52674776-8B2A-BC4E-907A-C1D5DACC0B31}">
      <dgm:prSet/>
      <dgm:spPr/>
      <dgm:t>
        <a:bodyPr/>
        <a:lstStyle/>
        <a:p>
          <a:endParaRPr lang="en-US"/>
        </a:p>
      </dgm:t>
    </dgm:pt>
    <dgm:pt modelId="{01C871E7-2504-984D-A585-D066B36D3B00}" type="sibTrans" cxnId="{52674776-8B2A-BC4E-907A-C1D5DACC0B31}">
      <dgm:prSet/>
      <dgm:spPr/>
      <dgm:t>
        <a:bodyPr/>
        <a:lstStyle/>
        <a:p>
          <a:endParaRPr lang="en-US"/>
        </a:p>
      </dgm:t>
    </dgm:pt>
    <dgm:pt modelId="{5A359E7B-E253-C146-93E1-45800DA3E50E}" type="pres">
      <dgm:prSet presAssocID="{4F641D3E-D91D-1940-9018-732C3D6D563B}" presName="Name0" presStyleCnt="0">
        <dgm:presLayoutVars>
          <dgm:dir/>
          <dgm:animLvl val="lvl"/>
          <dgm:resizeHandles val="exact"/>
        </dgm:presLayoutVars>
      </dgm:prSet>
      <dgm:spPr/>
    </dgm:pt>
    <dgm:pt modelId="{757329E0-7E63-AC46-B752-221A80420D6F}" type="pres">
      <dgm:prSet presAssocID="{45A703FB-DB81-7E4B-B3E4-91E20D9EF70C}" presName="boxAndChildren" presStyleCnt="0"/>
      <dgm:spPr/>
    </dgm:pt>
    <dgm:pt modelId="{94E38DB4-79D7-FB4E-8815-1B60EA04A423}" type="pres">
      <dgm:prSet presAssocID="{45A703FB-DB81-7E4B-B3E4-91E20D9EF70C}" presName="parentTextBox" presStyleLbl="node1" presStyleIdx="0" presStyleCnt="5" custScaleY="62420" custLinFactNeighborX="-154" custLinFactNeighborY="11286"/>
      <dgm:spPr/>
    </dgm:pt>
    <dgm:pt modelId="{D5230A4F-1646-BC4F-8B84-775C46B25A7B}" type="pres">
      <dgm:prSet presAssocID="{FAFCD743-1A04-CD46-B8E0-0D75FEA7E591}" presName="sp" presStyleCnt="0"/>
      <dgm:spPr/>
    </dgm:pt>
    <dgm:pt modelId="{CA173312-21FB-8045-8B60-6369758052C3}" type="pres">
      <dgm:prSet presAssocID="{7A2EE93E-2ECF-6842-8A9D-290A8A8857DA}" presName="arrowAndChildren" presStyleCnt="0"/>
      <dgm:spPr/>
    </dgm:pt>
    <dgm:pt modelId="{946EA420-F2DA-A142-A458-2DAABE0BB6C9}" type="pres">
      <dgm:prSet presAssocID="{7A2EE93E-2ECF-6842-8A9D-290A8A8857DA}" presName="parentTextArrow" presStyleLbl="node1" presStyleIdx="1" presStyleCnt="5"/>
      <dgm:spPr/>
    </dgm:pt>
    <dgm:pt modelId="{F41465B2-0BA3-0544-A137-C51A246C5E77}" type="pres">
      <dgm:prSet presAssocID="{14035813-4C59-AE48-B317-7DF19C4E4D87}" presName="sp" presStyleCnt="0"/>
      <dgm:spPr/>
    </dgm:pt>
    <dgm:pt modelId="{E62FB07E-16FB-0541-8B0B-598A0005A80E}" type="pres">
      <dgm:prSet presAssocID="{1EB4ADF5-BF5E-0440-B064-B57A491ECE15}" presName="arrowAndChildren" presStyleCnt="0"/>
      <dgm:spPr/>
    </dgm:pt>
    <dgm:pt modelId="{55579B07-0E5C-C943-8D4C-FAE0BE1ACB52}" type="pres">
      <dgm:prSet presAssocID="{1EB4ADF5-BF5E-0440-B064-B57A491ECE15}" presName="parentTextArrow" presStyleLbl="node1" presStyleIdx="2" presStyleCnt="5"/>
      <dgm:spPr/>
    </dgm:pt>
    <dgm:pt modelId="{ABE1645B-241F-4146-9C8D-8BCAA603A17E}" type="pres">
      <dgm:prSet presAssocID="{A147FD79-2A84-1349-AE40-0600D30D8E3B}" presName="sp" presStyleCnt="0"/>
      <dgm:spPr/>
    </dgm:pt>
    <dgm:pt modelId="{A0787FE2-3719-5A48-9F72-BAC6269170DB}" type="pres">
      <dgm:prSet presAssocID="{090A9817-ADFA-AD4E-822D-7CDF4FACB441}" presName="arrowAndChildren" presStyleCnt="0"/>
      <dgm:spPr/>
    </dgm:pt>
    <dgm:pt modelId="{9641B4ED-2685-8B45-B941-46AC74981F82}" type="pres">
      <dgm:prSet presAssocID="{090A9817-ADFA-AD4E-822D-7CDF4FACB441}" presName="parentTextArrow" presStyleLbl="node1" presStyleIdx="3" presStyleCnt="5" custScaleX="99487" custScaleY="118510" custLinFactNeighborX="-154" custLinFactNeighborY="1871"/>
      <dgm:spPr/>
    </dgm:pt>
    <dgm:pt modelId="{BB010550-1BCB-C844-807C-4BF93A8BA8CE}" type="pres">
      <dgm:prSet presAssocID="{7B33E154-BA8E-0C40-8481-3D5D090D86F6}" presName="sp" presStyleCnt="0"/>
      <dgm:spPr/>
    </dgm:pt>
    <dgm:pt modelId="{58F7B0D2-C7AB-9146-AD5E-8497A6693EB0}" type="pres">
      <dgm:prSet presAssocID="{F10F5BFC-199D-D047-BD0A-CE28990E126C}" presName="arrowAndChildren" presStyleCnt="0"/>
      <dgm:spPr/>
    </dgm:pt>
    <dgm:pt modelId="{451814C4-1902-044B-A726-27A35A3A5FBF}" type="pres">
      <dgm:prSet presAssocID="{F10F5BFC-199D-D047-BD0A-CE28990E126C}" presName="parentTextArrow" presStyleLbl="node1" presStyleIdx="4" presStyleCnt="5" custLinFactNeighborX="-116"/>
      <dgm:spPr/>
    </dgm:pt>
  </dgm:ptLst>
  <dgm:cxnLst>
    <dgm:cxn modelId="{258FBA1D-862B-5E47-AC16-9EDDC8C75303}" srcId="{4F641D3E-D91D-1940-9018-732C3D6D563B}" destId="{F10F5BFC-199D-D047-BD0A-CE28990E126C}" srcOrd="0" destOrd="0" parTransId="{161A0D95-27D7-AF43-AC32-EAFC02F71D5D}" sibTransId="{7B33E154-BA8E-0C40-8481-3D5D090D86F6}"/>
    <dgm:cxn modelId="{603DB34E-B42F-42B3-8735-B0EEE6E52A97}" type="presOf" srcId="{1EB4ADF5-BF5E-0440-B064-B57A491ECE15}" destId="{55579B07-0E5C-C943-8D4C-FAE0BE1ACB52}" srcOrd="0" destOrd="0" presId="urn:microsoft.com/office/officeart/2005/8/layout/process4"/>
    <dgm:cxn modelId="{C8CA6B74-8BC6-407A-AB56-3E117E9B0089}" type="presOf" srcId="{090A9817-ADFA-AD4E-822D-7CDF4FACB441}" destId="{9641B4ED-2685-8B45-B941-46AC74981F82}" srcOrd="0" destOrd="0" presId="urn:microsoft.com/office/officeart/2005/8/layout/process4"/>
    <dgm:cxn modelId="{52674776-8B2A-BC4E-907A-C1D5DACC0B31}" srcId="{4F641D3E-D91D-1940-9018-732C3D6D563B}" destId="{45A703FB-DB81-7E4B-B3E4-91E20D9EF70C}" srcOrd="4" destOrd="0" parTransId="{D753600D-1172-2049-82DC-381EEA47CCE7}" sibTransId="{01C871E7-2504-984D-A585-D066B36D3B00}"/>
    <dgm:cxn modelId="{6FFFDF84-03F7-4F90-ADFB-EF987CF9063F}" type="presOf" srcId="{45A703FB-DB81-7E4B-B3E4-91E20D9EF70C}" destId="{94E38DB4-79D7-FB4E-8815-1B60EA04A423}" srcOrd="0" destOrd="0" presId="urn:microsoft.com/office/officeart/2005/8/layout/process4"/>
    <dgm:cxn modelId="{06D825B4-936D-4F73-AB00-85E07C3B61DC}" type="presOf" srcId="{4F641D3E-D91D-1940-9018-732C3D6D563B}" destId="{5A359E7B-E253-C146-93E1-45800DA3E50E}" srcOrd="0" destOrd="0" presId="urn:microsoft.com/office/officeart/2005/8/layout/process4"/>
    <dgm:cxn modelId="{A24FFFC5-4481-4CDC-BE70-34AB95B0FBE2}" type="presOf" srcId="{7A2EE93E-2ECF-6842-8A9D-290A8A8857DA}" destId="{946EA420-F2DA-A142-A458-2DAABE0BB6C9}" srcOrd="0" destOrd="0" presId="urn:microsoft.com/office/officeart/2005/8/layout/process4"/>
    <dgm:cxn modelId="{478713DF-9F18-2242-AEA9-6B026988BEED}" srcId="{4F641D3E-D91D-1940-9018-732C3D6D563B}" destId="{1EB4ADF5-BF5E-0440-B064-B57A491ECE15}" srcOrd="2" destOrd="0" parTransId="{2032EDD5-2E45-124B-8448-85760A528145}" sibTransId="{14035813-4C59-AE48-B317-7DF19C4E4D87}"/>
    <dgm:cxn modelId="{2092BBE5-C1A1-6648-8A62-C2196CE8ACEF}" srcId="{4F641D3E-D91D-1940-9018-732C3D6D563B}" destId="{7A2EE93E-2ECF-6842-8A9D-290A8A8857DA}" srcOrd="3" destOrd="0" parTransId="{AEBD03EF-CECB-C84B-9C8E-AC3370FED070}" sibTransId="{FAFCD743-1A04-CD46-B8E0-0D75FEA7E591}"/>
    <dgm:cxn modelId="{1A519AE9-40D6-45E5-AC28-01A989387301}" type="presOf" srcId="{F10F5BFC-199D-D047-BD0A-CE28990E126C}" destId="{451814C4-1902-044B-A726-27A35A3A5FBF}" srcOrd="0" destOrd="0" presId="urn:microsoft.com/office/officeart/2005/8/layout/process4"/>
    <dgm:cxn modelId="{2D2557FE-719D-704A-B09B-31F3E39A8AB7}" srcId="{4F641D3E-D91D-1940-9018-732C3D6D563B}" destId="{090A9817-ADFA-AD4E-822D-7CDF4FACB441}" srcOrd="1" destOrd="0" parTransId="{8FDCED17-B452-A742-B9CF-7BEDF8E6918E}" sibTransId="{A147FD79-2A84-1349-AE40-0600D30D8E3B}"/>
    <dgm:cxn modelId="{F1F86B78-302B-4D15-B07A-4AB6778055C6}" type="presParOf" srcId="{5A359E7B-E253-C146-93E1-45800DA3E50E}" destId="{757329E0-7E63-AC46-B752-221A80420D6F}" srcOrd="0" destOrd="0" presId="urn:microsoft.com/office/officeart/2005/8/layout/process4"/>
    <dgm:cxn modelId="{3B8B6757-A52E-4E0E-B170-5B01F50A1D22}" type="presParOf" srcId="{757329E0-7E63-AC46-B752-221A80420D6F}" destId="{94E38DB4-79D7-FB4E-8815-1B60EA04A423}" srcOrd="0" destOrd="0" presId="urn:microsoft.com/office/officeart/2005/8/layout/process4"/>
    <dgm:cxn modelId="{081EF7E5-8607-4DD5-8720-88A4ABD2B62E}" type="presParOf" srcId="{5A359E7B-E253-C146-93E1-45800DA3E50E}" destId="{D5230A4F-1646-BC4F-8B84-775C46B25A7B}" srcOrd="1" destOrd="0" presId="urn:microsoft.com/office/officeart/2005/8/layout/process4"/>
    <dgm:cxn modelId="{D20D321B-5A7C-4CCE-A473-6C4ECD4C3A41}" type="presParOf" srcId="{5A359E7B-E253-C146-93E1-45800DA3E50E}" destId="{CA173312-21FB-8045-8B60-6369758052C3}" srcOrd="2" destOrd="0" presId="urn:microsoft.com/office/officeart/2005/8/layout/process4"/>
    <dgm:cxn modelId="{4C8A682F-25EF-41D5-AD5F-C521D323C155}" type="presParOf" srcId="{CA173312-21FB-8045-8B60-6369758052C3}" destId="{946EA420-F2DA-A142-A458-2DAABE0BB6C9}" srcOrd="0" destOrd="0" presId="urn:microsoft.com/office/officeart/2005/8/layout/process4"/>
    <dgm:cxn modelId="{98DFE232-8A1B-45C6-8198-DFBD547B0E90}" type="presParOf" srcId="{5A359E7B-E253-C146-93E1-45800DA3E50E}" destId="{F41465B2-0BA3-0544-A137-C51A246C5E77}" srcOrd="3" destOrd="0" presId="urn:microsoft.com/office/officeart/2005/8/layout/process4"/>
    <dgm:cxn modelId="{A98E5810-48E4-4643-8480-9D46FCD325C9}" type="presParOf" srcId="{5A359E7B-E253-C146-93E1-45800DA3E50E}" destId="{E62FB07E-16FB-0541-8B0B-598A0005A80E}" srcOrd="4" destOrd="0" presId="urn:microsoft.com/office/officeart/2005/8/layout/process4"/>
    <dgm:cxn modelId="{119A5631-DE68-476B-BD13-B023AD6B3C21}" type="presParOf" srcId="{E62FB07E-16FB-0541-8B0B-598A0005A80E}" destId="{55579B07-0E5C-C943-8D4C-FAE0BE1ACB52}" srcOrd="0" destOrd="0" presId="urn:microsoft.com/office/officeart/2005/8/layout/process4"/>
    <dgm:cxn modelId="{84470165-F7C2-429D-9CE3-4C1A8787A7BD}" type="presParOf" srcId="{5A359E7B-E253-C146-93E1-45800DA3E50E}" destId="{ABE1645B-241F-4146-9C8D-8BCAA603A17E}" srcOrd="5" destOrd="0" presId="urn:microsoft.com/office/officeart/2005/8/layout/process4"/>
    <dgm:cxn modelId="{0FE8D788-D54E-4E26-8547-6139F7422AC0}" type="presParOf" srcId="{5A359E7B-E253-C146-93E1-45800DA3E50E}" destId="{A0787FE2-3719-5A48-9F72-BAC6269170DB}" srcOrd="6" destOrd="0" presId="urn:microsoft.com/office/officeart/2005/8/layout/process4"/>
    <dgm:cxn modelId="{BBBCE2C4-997B-42E6-9543-1C62C1CE99F1}" type="presParOf" srcId="{A0787FE2-3719-5A48-9F72-BAC6269170DB}" destId="{9641B4ED-2685-8B45-B941-46AC74981F82}" srcOrd="0" destOrd="0" presId="urn:microsoft.com/office/officeart/2005/8/layout/process4"/>
    <dgm:cxn modelId="{CDC81F07-2169-4A56-9998-7F027D57AFEF}" type="presParOf" srcId="{5A359E7B-E253-C146-93E1-45800DA3E50E}" destId="{BB010550-1BCB-C844-807C-4BF93A8BA8CE}" srcOrd="7" destOrd="0" presId="urn:microsoft.com/office/officeart/2005/8/layout/process4"/>
    <dgm:cxn modelId="{5A37D2DD-30FF-497B-A861-906DBE24DB2D}" type="presParOf" srcId="{5A359E7B-E253-C146-93E1-45800DA3E50E}" destId="{58F7B0D2-C7AB-9146-AD5E-8497A6693EB0}" srcOrd="8" destOrd="0" presId="urn:microsoft.com/office/officeart/2005/8/layout/process4"/>
    <dgm:cxn modelId="{75E70E10-5F81-4C7C-BBFE-9CE2E96CE57B}" type="presParOf" srcId="{58F7B0D2-C7AB-9146-AD5E-8497A6693EB0}" destId="{451814C4-1902-044B-A726-27A35A3A5FB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2138A8-7D8D-49D7-8BC3-DA56CAE73A51}" type="doc">
      <dgm:prSet loTypeId="urn:microsoft.com/office/officeart/2005/8/layout/cycle6" loCatId="cycle" qsTypeId="urn:microsoft.com/office/officeart/2005/8/quickstyle/simple1" qsCatId="simple" csTypeId="urn:microsoft.com/office/officeart/2005/8/colors/accent6_1" csCatId="accent6" phldr="1"/>
      <dgm:spPr/>
      <dgm:t>
        <a:bodyPr/>
        <a:lstStyle/>
        <a:p>
          <a:endParaRPr lang="en-GB"/>
        </a:p>
      </dgm:t>
    </dgm:pt>
    <dgm:pt modelId="{E90C8F37-1537-4A9E-BAAB-BD16BE238065}">
      <dgm:prSet phldrT="[Text]" custT="1"/>
      <dgm:spPr/>
      <dgm:t>
        <a:bodyPr/>
        <a:lstStyle/>
        <a:p>
          <a:r>
            <a:rPr lang="en-GB" sz="1800" b="1" dirty="0"/>
            <a:t>Relationship of trust between practitioner &amp; family member</a:t>
          </a:r>
        </a:p>
      </dgm:t>
    </dgm:pt>
    <dgm:pt modelId="{24A01F73-B888-4EDE-8765-E1968BE24B6B}" type="parTrans" cxnId="{4BE85B18-A95B-48B6-94E5-28227C296F50}">
      <dgm:prSet/>
      <dgm:spPr/>
      <dgm:t>
        <a:bodyPr/>
        <a:lstStyle/>
        <a:p>
          <a:endParaRPr lang="en-GB"/>
        </a:p>
      </dgm:t>
    </dgm:pt>
    <dgm:pt modelId="{158A6EFF-ADD9-4B3B-923C-983B470560A6}" type="sibTrans" cxnId="{4BE85B18-A95B-48B6-94E5-28227C296F50}">
      <dgm:prSet/>
      <dgm:spPr/>
      <dgm:t>
        <a:bodyPr/>
        <a:lstStyle/>
        <a:p>
          <a:endParaRPr lang="en-GB"/>
        </a:p>
      </dgm:t>
    </dgm:pt>
    <dgm:pt modelId="{12392729-FC5D-4611-8FDE-C0B7946F44A0}">
      <dgm:prSet phldrT="[Text]" custT="1"/>
      <dgm:spPr/>
      <dgm:t>
        <a:bodyPr/>
        <a:lstStyle/>
        <a:p>
          <a:r>
            <a:rPr lang="en-GB" sz="1800" b="1" dirty="0"/>
            <a:t>Listening, questions, reflecting, summarising</a:t>
          </a:r>
        </a:p>
      </dgm:t>
    </dgm:pt>
    <dgm:pt modelId="{F37CFF2C-DC9A-46D4-9730-F1D4CC4EB7CB}" type="parTrans" cxnId="{E5389FD1-E8C4-4098-A448-2940A332D1E3}">
      <dgm:prSet/>
      <dgm:spPr/>
      <dgm:t>
        <a:bodyPr/>
        <a:lstStyle/>
        <a:p>
          <a:endParaRPr lang="en-GB"/>
        </a:p>
      </dgm:t>
    </dgm:pt>
    <dgm:pt modelId="{015FD114-92B4-4FD7-870C-1BB67F0A6A0D}" type="sibTrans" cxnId="{E5389FD1-E8C4-4098-A448-2940A332D1E3}">
      <dgm:prSet/>
      <dgm:spPr/>
      <dgm:t>
        <a:bodyPr/>
        <a:lstStyle/>
        <a:p>
          <a:endParaRPr lang="en-GB"/>
        </a:p>
      </dgm:t>
    </dgm:pt>
    <dgm:pt modelId="{7D848251-4D07-4094-BB62-23E2927B1FCD}">
      <dgm:prSet phldrT="[Text]" custT="1"/>
      <dgm:spPr/>
      <dgm:t>
        <a:bodyPr/>
        <a:lstStyle/>
        <a:p>
          <a:r>
            <a:rPr lang="en-GB" sz="1800" b="1" dirty="0"/>
            <a:t>Expression of emotions &amp; use of silence</a:t>
          </a:r>
        </a:p>
      </dgm:t>
    </dgm:pt>
    <dgm:pt modelId="{A0221C73-FE0F-47D8-A6E6-1ABC51A8AFAF}" type="parTrans" cxnId="{445128F8-34D1-4814-8FE3-2AD401814452}">
      <dgm:prSet/>
      <dgm:spPr/>
      <dgm:t>
        <a:bodyPr/>
        <a:lstStyle/>
        <a:p>
          <a:endParaRPr lang="en-GB"/>
        </a:p>
      </dgm:t>
    </dgm:pt>
    <dgm:pt modelId="{7BE56787-0F18-478F-A867-941A01FA20CC}" type="sibTrans" cxnId="{445128F8-34D1-4814-8FE3-2AD401814452}">
      <dgm:prSet/>
      <dgm:spPr/>
      <dgm:t>
        <a:bodyPr/>
        <a:lstStyle/>
        <a:p>
          <a:endParaRPr lang="en-GB"/>
        </a:p>
      </dgm:t>
    </dgm:pt>
    <dgm:pt modelId="{4B9C520F-1732-41F4-A966-98B207FE0740}">
      <dgm:prSet phldrT="[Text]" custT="1"/>
      <dgm:spPr/>
      <dgm:t>
        <a:bodyPr/>
        <a:lstStyle/>
        <a:p>
          <a:r>
            <a:rPr lang="en-GB" sz="1800" b="1" dirty="0"/>
            <a:t>Encouragement, reassurance, support &amp; hope</a:t>
          </a:r>
        </a:p>
      </dgm:t>
    </dgm:pt>
    <dgm:pt modelId="{488B8FC8-42EE-4275-8860-4ABC59672DDB}" type="parTrans" cxnId="{16527683-781B-410D-AB69-191C6A4E872B}">
      <dgm:prSet/>
      <dgm:spPr/>
      <dgm:t>
        <a:bodyPr/>
        <a:lstStyle/>
        <a:p>
          <a:endParaRPr lang="en-GB"/>
        </a:p>
      </dgm:t>
    </dgm:pt>
    <dgm:pt modelId="{170BA9CB-C1A6-4525-9D94-C9A75F3FE4C5}" type="sibTrans" cxnId="{16527683-781B-410D-AB69-191C6A4E872B}">
      <dgm:prSet/>
      <dgm:spPr/>
      <dgm:t>
        <a:bodyPr/>
        <a:lstStyle/>
        <a:p>
          <a:endParaRPr lang="en-GB"/>
        </a:p>
      </dgm:t>
    </dgm:pt>
    <dgm:pt modelId="{0C55A6E9-0EDC-47F2-A32B-641B207B3A1F}">
      <dgm:prSet phldrT="[Text]" custT="1"/>
      <dgm:spPr/>
      <dgm:t>
        <a:bodyPr/>
        <a:lstStyle/>
        <a:p>
          <a:r>
            <a:rPr lang="en-GB" sz="1800" b="1" dirty="0"/>
            <a:t>Consider risk &amp; safety of family member &amp; others</a:t>
          </a:r>
        </a:p>
      </dgm:t>
    </dgm:pt>
    <dgm:pt modelId="{9E52A96D-DA0F-43D0-A9B2-E969250FBAF4}" type="parTrans" cxnId="{28AA4DB1-5867-4402-A927-A490660E0D8C}">
      <dgm:prSet/>
      <dgm:spPr/>
      <dgm:t>
        <a:bodyPr/>
        <a:lstStyle/>
        <a:p>
          <a:endParaRPr lang="en-GB"/>
        </a:p>
      </dgm:t>
    </dgm:pt>
    <dgm:pt modelId="{E75E6897-2657-428F-BE6B-8425C17961B8}" type="sibTrans" cxnId="{28AA4DB1-5867-4402-A927-A490660E0D8C}">
      <dgm:prSet/>
      <dgm:spPr/>
      <dgm:t>
        <a:bodyPr/>
        <a:lstStyle/>
        <a:p>
          <a:endParaRPr lang="en-GB"/>
        </a:p>
      </dgm:t>
    </dgm:pt>
    <dgm:pt modelId="{DC38D701-DA1E-4D49-9B7D-A6044165765C}" type="pres">
      <dgm:prSet presAssocID="{AD2138A8-7D8D-49D7-8BC3-DA56CAE73A51}" presName="cycle" presStyleCnt="0">
        <dgm:presLayoutVars>
          <dgm:dir/>
          <dgm:resizeHandles val="exact"/>
        </dgm:presLayoutVars>
      </dgm:prSet>
      <dgm:spPr/>
    </dgm:pt>
    <dgm:pt modelId="{C3794297-DD0C-463A-B0AF-E313A0BC2F69}" type="pres">
      <dgm:prSet presAssocID="{E90C8F37-1537-4A9E-BAAB-BD16BE238065}" presName="node" presStyleLbl="node1" presStyleIdx="0" presStyleCnt="5" custScaleX="212381" custRadScaleRad="100056" custRadScaleInc="-6930">
        <dgm:presLayoutVars>
          <dgm:bulletEnabled val="1"/>
        </dgm:presLayoutVars>
      </dgm:prSet>
      <dgm:spPr/>
    </dgm:pt>
    <dgm:pt modelId="{C3BF6EF0-89C3-4FD1-8976-F60DAD88F946}" type="pres">
      <dgm:prSet presAssocID="{E90C8F37-1537-4A9E-BAAB-BD16BE238065}" presName="spNode" presStyleCnt="0"/>
      <dgm:spPr/>
    </dgm:pt>
    <dgm:pt modelId="{3AC664F4-FE8A-40E4-A4A1-E8596D07ABDB}" type="pres">
      <dgm:prSet presAssocID="{158A6EFF-ADD9-4B3B-923C-983B470560A6}" presName="sibTrans" presStyleLbl="sibTrans1D1" presStyleIdx="0" presStyleCnt="5"/>
      <dgm:spPr/>
    </dgm:pt>
    <dgm:pt modelId="{5A635661-140D-4941-922D-9AF9FD9F3596}" type="pres">
      <dgm:prSet presAssocID="{12392729-FC5D-4611-8FDE-C0B7946F44A0}" presName="node" presStyleLbl="node1" presStyleIdx="1" presStyleCnt="5" custScaleX="176382" custScaleY="140577" custRadScaleRad="132710" custRadScaleInc="24850">
        <dgm:presLayoutVars>
          <dgm:bulletEnabled val="1"/>
        </dgm:presLayoutVars>
      </dgm:prSet>
      <dgm:spPr/>
    </dgm:pt>
    <dgm:pt modelId="{9CF3E360-4D74-43A1-9BB1-9FEEEC53DFA0}" type="pres">
      <dgm:prSet presAssocID="{12392729-FC5D-4611-8FDE-C0B7946F44A0}" presName="spNode" presStyleCnt="0"/>
      <dgm:spPr/>
    </dgm:pt>
    <dgm:pt modelId="{E0F45599-9AC1-43B0-91F1-63C012A321F2}" type="pres">
      <dgm:prSet presAssocID="{015FD114-92B4-4FD7-870C-1BB67F0A6A0D}" presName="sibTrans" presStyleLbl="sibTrans1D1" presStyleIdx="1" presStyleCnt="5"/>
      <dgm:spPr/>
    </dgm:pt>
    <dgm:pt modelId="{57C74D9B-1C46-4915-B093-AE69F4747EC9}" type="pres">
      <dgm:prSet presAssocID="{7D848251-4D07-4094-BB62-23E2927B1FCD}" presName="node" presStyleLbl="node1" presStyleIdx="2" presStyleCnt="5" custScaleX="189808" custScaleY="112894" custRadScaleRad="121787" custRadScaleInc="-87674">
        <dgm:presLayoutVars>
          <dgm:bulletEnabled val="1"/>
        </dgm:presLayoutVars>
      </dgm:prSet>
      <dgm:spPr/>
    </dgm:pt>
    <dgm:pt modelId="{DBC0869F-DD3D-425F-97EE-CDD95688427B}" type="pres">
      <dgm:prSet presAssocID="{7D848251-4D07-4094-BB62-23E2927B1FCD}" presName="spNode" presStyleCnt="0"/>
      <dgm:spPr/>
    </dgm:pt>
    <dgm:pt modelId="{445CD5AD-F5FB-4CDD-935F-AD6B03D2ED91}" type="pres">
      <dgm:prSet presAssocID="{7BE56787-0F18-478F-A867-941A01FA20CC}" presName="sibTrans" presStyleLbl="sibTrans1D1" presStyleIdx="2" presStyleCnt="5"/>
      <dgm:spPr/>
    </dgm:pt>
    <dgm:pt modelId="{6AE505EF-38BA-43CC-BAAB-A275699EF539}" type="pres">
      <dgm:prSet presAssocID="{4B9C520F-1732-41F4-A966-98B207FE0740}" presName="node" presStyleLbl="node1" presStyleIdx="3" presStyleCnt="5" custScaleX="210328" custScaleY="113065" custRadScaleRad="94647" custRadScaleInc="34049">
        <dgm:presLayoutVars>
          <dgm:bulletEnabled val="1"/>
        </dgm:presLayoutVars>
      </dgm:prSet>
      <dgm:spPr/>
    </dgm:pt>
    <dgm:pt modelId="{608811EA-10E1-4665-89D9-6132C84CFC32}" type="pres">
      <dgm:prSet presAssocID="{4B9C520F-1732-41F4-A966-98B207FE0740}" presName="spNode" presStyleCnt="0"/>
      <dgm:spPr/>
    </dgm:pt>
    <dgm:pt modelId="{32749A0E-0060-4F67-86C8-DC06FC28B34D}" type="pres">
      <dgm:prSet presAssocID="{170BA9CB-C1A6-4525-9D94-C9A75F3FE4C5}" presName="sibTrans" presStyleLbl="sibTrans1D1" presStyleIdx="3" presStyleCnt="5"/>
      <dgm:spPr/>
    </dgm:pt>
    <dgm:pt modelId="{3D47BB80-4E20-4568-882A-0DC889FAD778}" type="pres">
      <dgm:prSet presAssocID="{0C55A6E9-0EDC-47F2-A32B-641B207B3A1F}" presName="node" presStyleLbl="node1" presStyleIdx="4" presStyleCnt="5" custScaleX="173455" custScaleY="145442" custRadScaleRad="128063" custRadScaleInc="-23002">
        <dgm:presLayoutVars>
          <dgm:bulletEnabled val="1"/>
        </dgm:presLayoutVars>
      </dgm:prSet>
      <dgm:spPr/>
    </dgm:pt>
    <dgm:pt modelId="{FEA7707D-1F34-4C87-B227-7E6F4ABBA203}" type="pres">
      <dgm:prSet presAssocID="{0C55A6E9-0EDC-47F2-A32B-641B207B3A1F}" presName="spNode" presStyleCnt="0"/>
      <dgm:spPr/>
    </dgm:pt>
    <dgm:pt modelId="{9E66D3EC-E4CC-4BD6-96C7-60E159338809}" type="pres">
      <dgm:prSet presAssocID="{E75E6897-2657-428F-BE6B-8425C17961B8}" presName="sibTrans" presStyleLbl="sibTrans1D1" presStyleIdx="4" presStyleCnt="5"/>
      <dgm:spPr/>
    </dgm:pt>
  </dgm:ptLst>
  <dgm:cxnLst>
    <dgm:cxn modelId="{BFDF5603-21A2-4837-96BE-123586EA3803}" type="presOf" srcId="{7D848251-4D07-4094-BB62-23E2927B1FCD}" destId="{57C74D9B-1C46-4915-B093-AE69F4747EC9}" srcOrd="0" destOrd="0" presId="urn:microsoft.com/office/officeart/2005/8/layout/cycle6"/>
    <dgm:cxn modelId="{4BE85B18-A95B-48B6-94E5-28227C296F50}" srcId="{AD2138A8-7D8D-49D7-8BC3-DA56CAE73A51}" destId="{E90C8F37-1537-4A9E-BAAB-BD16BE238065}" srcOrd="0" destOrd="0" parTransId="{24A01F73-B888-4EDE-8765-E1968BE24B6B}" sibTransId="{158A6EFF-ADD9-4B3B-923C-983B470560A6}"/>
    <dgm:cxn modelId="{7A15591E-64A2-435E-BDED-90ECD9E6B9F5}" type="presOf" srcId="{158A6EFF-ADD9-4B3B-923C-983B470560A6}" destId="{3AC664F4-FE8A-40E4-A4A1-E8596D07ABDB}" srcOrd="0" destOrd="0" presId="urn:microsoft.com/office/officeart/2005/8/layout/cycle6"/>
    <dgm:cxn modelId="{F77C8D5B-D7C2-448A-B1B4-845FE95B7629}" type="presOf" srcId="{7BE56787-0F18-478F-A867-941A01FA20CC}" destId="{445CD5AD-F5FB-4CDD-935F-AD6B03D2ED91}" srcOrd="0" destOrd="0" presId="urn:microsoft.com/office/officeart/2005/8/layout/cycle6"/>
    <dgm:cxn modelId="{384A4861-9389-4393-9323-2A20243D5562}" type="presOf" srcId="{AD2138A8-7D8D-49D7-8BC3-DA56CAE73A51}" destId="{DC38D701-DA1E-4D49-9B7D-A6044165765C}" srcOrd="0" destOrd="0" presId="urn:microsoft.com/office/officeart/2005/8/layout/cycle6"/>
    <dgm:cxn modelId="{EB960D43-FD78-46D8-AE01-99480AE23F4E}" type="presOf" srcId="{E75E6897-2657-428F-BE6B-8425C17961B8}" destId="{9E66D3EC-E4CC-4BD6-96C7-60E159338809}" srcOrd="0" destOrd="0" presId="urn:microsoft.com/office/officeart/2005/8/layout/cycle6"/>
    <dgm:cxn modelId="{16527683-781B-410D-AB69-191C6A4E872B}" srcId="{AD2138A8-7D8D-49D7-8BC3-DA56CAE73A51}" destId="{4B9C520F-1732-41F4-A966-98B207FE0740}" srcOrd="3" destOrd="0" parTransId="{488B8FC8-42EE-4275-8860-4ABC59672DDB}" sibTransId="{170BA9CB-C1A6-4525-9D94-C9A75F3FE4C5}"/>
    <dgm:cxn modelId="{D1B622AA-CFCD-4BE4-AE33-C925AD410665}" type="presOf" srcId="{4B9C520F-1732-41F4-A966-98B207FE0740}" destId="{6AE505EF-38BA-43CC-BAAB-A275699EF539}" srcOrd="0" destOrd="0" presId="urn:microsoft.com/office/officeart/2005/8/layout/cycle6"/>
    <dgm:cxn modelId="{A4BCE6AE-DF68-4068-9445-ADD7107ADBD1}" type="presOf" srcId="{0C55A6E9-0EDC-47F2-A32B-641B207B3A1F}" destId="{3D47BB80-4E20-4568-882A-0DC889FAD778}" srcOrd="0" destOrd="0" presId="urn:microsoft.com/office/officeart/2005/8/layout/cycle6"/>
    <dgm:cxn modelId="{28AA4DB1-5867-4402-A927-A490660E0D8C}" srcId="{AD2138A8-7D8D-49D7-8BC3-DA56CAE73A51}" destId="{0C55A6E9-0EDC-47F2-A32B-641B207B3A1F}" srcOrd="4" destOrd="0" parTransId="{9E52A96D-DA0F-43D0-A9B2-E969250FBAF4}" sibTransId="{E75E6897-2657-428F-BE6B-8425C17961B8}"/>
    <dgm:cxn modelId="{0D2B36B5-97BF-4E85-83C0-48C6BA775B04}" type="presOf" srcId="{170BA9CB-C1A6-4525-9D94-C9A75F3FE4C5}" destId="{32749A0E-0060-4F67-86C8-DC06FC28B34D}" srcOrd="0" destOrd="0" presId="urn:microsoft.com/office/officeart/2005/8/layout/cycle6"/>
    <dgm:cxn modelId="{E5389FD1-E8C4-4098-A448-2940A332D1E3}" srcId="{AD2138A8-7D8D-49D7-8BC3-DA56CAE73A51}" destId="{12392729-FC5D-4611-8FDE-C0B7946F44A0}" srcOrd="1" destOrd="0" parTransId="{F37CFF2C-DC9A-46D4-9730-F1D4CC4EB7CB}" sibTransId="{015FD114-92B4-4FD7-870C-1BB67F0A6A0D}"/>
    <dgm:cxn modelId="{E75E7DEA-BFC6-4FC8-B10C-11AD4FFCD470}" type="presOf" srcId="{E90C8F37-1537-4A9E-BAAB-BD16BE238065}" destId="{C3794297-DD0C-463A-B0AF-E313A0BC2F69}" srcOrd="0" destOrd="0" presId="urn:microsoft.com/office/officeart/2005/8/layout/cycle6"/>
    <dgm:cxn modelId="{013F1BED-FED7-41C5-9089-362DDF9CCFC1}" type="presOf" srcId="{015FD114-92B4-4FD7-870C-1BB67F0A6A0D}" destId="{E0F45599-9AC1-43B0-91F1-63C012A321F2}" srcOrd="0" destOrd="0" presId="urn:microsoft.com/office/officeart/2005/8/layout/cycle6"/>
    <dgm:cxn modelId="{BF52E9F7-AE45-434C-B689-0A31B3F59F2E}" type="presOf" srcId="{12392729-FC5D-4611-8FDE-C0B7946F44A0}" destId="{5A635661-140D-4941-922D-9AF9FD9F3596}" srcOrd="0" destOrd="0" presId="urn:microsoft.com/office/officeart/2005/8/layout/cycle6"/>
    <dgm:cxn modelId="{445128F8-34D1-4814-8FE3-2AD401814452}" srcId="{AD2138A8-7D8D-49D7-8BC3-DA56CAE73A51}" destId="{7D848251-4D07-4094-BB62-23E2927B1FCD}" srcOrd="2" destOrd="0" parTransId="{A0221C73-FE0F-47D8-A6E6-1ABC51A8AFAF}" sibTransId="{7BE56787-0F18-478F-A867-941A01FA20CC}"/>
    <dgm:cxn modelId="{1425445E-F597-484F-825F-C6B871719319}" type="presParOf" srcId="{DC38D701-DA1E-4D49-9B7D-A6044165765C}" destId="{C3794297-DD0C-463A-B0AF-E313A0BC2F69}" srcOrd="0" destOrd="0" presId="urn:microsoft.com/office/officeart/2005/8/layout/cycle6"/>
    <dgm:cxn modelId="{2E8AB703-17B8-4214-92EC-CE64E40C38B5}" type="presParOf" srcId="{DC38D701-DA1E-4D49-9B7D-A6044165765C}" destId="{C3BF6EF0-89C3-4FD1-8976-F60DAD88F946}" srcOrd="1" destOrd="0" presId="urn:microsoft.com/office/officeart/2005/8/layout/cycle6"/>
    <dgm:cxn modelId="{0854168A-6318-4CF7-B556-A4AC0D8B39AD}" type="presParOf" srcId="{DC38D701-DA1E-4D49-9B7D-A6044165765C}" destId="{3AC664F4-FE8A-40E4-A4A1-E8596D07ABDB}" srcOrd="2" destOrd="0" presId="urn:microsoft.com/office/officeart/2005/8/layout/cycle6"/>
    <dgm:cxn modelId="{13A47BEC-F656-419B-9E16-85920AB721AD}" type="presParOf" srcId="{DC38D701-DA1E-4D49-9B7D-A6044165765C}" destId="{5A635661-140D-4941-922D-9AF9FD9F3596}" srcOrd="3" destOrd="0" presId="urn:microsoft.com/office/officeart/2005/8/layout/cycle6"/>
    <dgm:cxn modelId="{9CF4C3E1-4323-4E86-8A49-FA2AFF989474}" type="presParOf" srcId="{DC38D701-DA1E-4D49-9B7D-A6044165765C}" destId="{9CF3E360-4D74-43A1-9BB1-9FEEEC53DFA0}" srcOrd="4" destOrd="0" presId="urn:microsoft.com/office/officeart/2005/8/layout/cycle6"/>
    <dgm:cxn modelId="{E3464F4D-255D-4FEA-8D6F-7F99BBAEF70D}" type="presParOf" srcId="{DC38D701-DA1E-4D49-9B7D-A6044165765C}" destId="{E0F45599-9AC1-43B0-91F1-63C012A321F2}" srcOrd="5" destOrd="0" presId="urn:microsoft.com/office/officeart/2005/8/layout/cycle6"/>
    <dgm:cxn modelId="{A5F4944C-14D4-474C-A261-11C5A7C15649}" type="presParOf" srcId="{DC38D701-DA1E-4D49-9B7D-A6044165765C}" destId="{57C74D9B-1C46-4915-B093-AE69F4747EC9}" srcOrd="6" destOrd="0" presId="urn:microsoft.com/office/officeart/2005/8/layout/cycle6"/>
    <dgm:cxn modelId="{81A4B6A1-0932-43A7-BD1A-1B661FE62815}" type="presParOf" srcId="{DC38D701-DA1E-4D49-9B7D-A6044165765C}" destId="{DBC0869F-DD3D-425F-97EE-CDD95688427B}" srcOrd="7" destOrd="0" presId="urn:microsoft.com/office/officeart/2005/8/layout/cycle6"/>
    <dgm:cxn modelId="{848E8FBC-6E00-41D0-AFC3-6CBF04F8C154}" type="presParOf" srcId="{DC38D701-DA1E-4D49-9B7D-A6044165765C}" destId="{445CD5AD-F5FB-4CDD-935F-AD6B03D2ED91}" srcOrd="8" destOrd="0" presId="urn:microsoft.com/office/officeart/2005/8/layout/cycle6"/>
    <dgm:cxn modelId="{7A044DB4-6B47-414F-8F4E-2BF017648B33}" type="presParOf" srcId="{DC38D701-DA1E-4D49-9B7D-A6044165765C}" destId="{6AE505EF-38BA-43CC-BAAB-A275699EF539}" srcOrd="9" destOrd="0" presId="urn:microsoft.com/office/officeart/2005/8/layout/cycle6"/>
    <dgm:cxn modelId="{19A402A1-CB7C-46D4-B01E-987904A91A42}" type="presParOf" srcId="{DC38D701-DA1E-4D49-9B7D-A6044165765C}" destId="{608811EA-10E1-4665-89D9-6132C84CFC32}" srcOrd="10" destOrd="0" presId="urn:microsoft.com/office/officeart/2005/8/layout/cycle6"/>
    <dgm:cxn modelId="{75D1EAF5-15D0-4E8A-8B60-AF6FC1139020}" type="presParOf" srcId="{DC38D701-DA1E-4D49-9B7D-A6044165765C}" destId="{32749A0E-0060-4F67-86C8-DC06FC28B34D}" srcOrd="11" destOrd="0" presId="urn:microsoft.com/office/officeart/2005/8/layout/cycle6"/>
    <dgm:cxn modelId="{0A7D6531-2D77-4D30-B95C-E26DF261975B}" type="presParOf" srcId="{DC38D701-DA1E-4D49-9B7D-A6044165765C}" destId="{3D47BB80-4E20-4568-882A-0DC889FAD778}" srcOrd="12" destOrd="0" presId="urn:microsoft.com/office/officeart/2005/8/layout/cycle6"/>
    <dgm:cxn modelId="{CDA97C5B-9796-46C1-9465-E86BDB2B3083}" type="presParOf" srcId="{DC38D701-DA1E-4D49-9B7D-A6044165765C}" destId="{FEA7707D-1F34-4C87-B227-7E6F4ABBA203}" srcOrd="13" destOrd="0" presId="urn:microsoft.com/office/officeart/2005/8/layout/cycle6"/>
    <dgm:cxn modelId="{EDE9E63E-CA7C-4072-B5D1-8DC9233EB20F}" type="presParOf" srcId="{DC38D701-DA1E-4D49-9B7D-A6044165765C}" destId="{9E66D3EC-E4CC-4BD6-96C7-60E159338809}"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5B012D-1D37-4C43-ABA0-1E52D23724C7}" type="doc">
      <dgm:prSet loTypeId="urn:microsoft.com/office/officeart/2005/8/layout/radial5" loCatId="cycle" qsTypeId="urn:microsoft.com/office/officeart/2005/8/quickstyle/3d1" qsCatId="3D" csTypeId="urn:microsoft.com/office/officeart/2005/8/colors/colorful2" csCatId="colorful" phldr="1"/>
      <dgm:spPr/>
      <dgm:t>
        <a:bodyPr/>
        <a:lstStyle/>
        <a:p>
          <a:endParaRPr lang="en-GB"/>
        </a:p>
      </dgm:t>
    </dgm:pt>
    <dgm:pt modelId="{C028F315-1E44-4E09-9785-4421F5D0E6E6}">
      <dgm:prSet phldrT="[Text]" custT="1"/>
      <dgm:spPr/>
      <dgm:t>
        <a:bodyPr/>
        <a:lstStyle/>
        <a:p>
          <a:r>
            <a:rPr lang="en-GB" sz="1400" b="1" dirty="0">
              <a:solidFill>
                <a:schemeClr val="tx1"/>
              </a:solidFill>
            </a:rPr>
            <a:t>Coping</a:t>
          </a:r>
        </a:p>
      </dgm:t>
    </dgm:pt>
    <dgm:pt modelId="{417AC0E1-4EA4-4D91-BC5D-989923D02221}" type="parTrans" cxnId="{2EB0EEF5-B287-4A8C-A2C1-938A92AA87A7}">
      <dgm:prSet/>
      <dgm:spPr/>
      <dgm:t>
        <a:bodyPr/>
        <a:lstStyle/>
        <a:p>
          <a:endParaRPr lang="en-GB"/>
        </a:p>
      </dgm:t>
    </dgm:pt>
    <dgm:pt modelId="{AAD1FBEE-94DD-4C92-8C45-68729799EBC6}" type="sibTrans" cxnId="{2EB0EEF5-B287-4A8C-A2C1-938A92AA87A7}">
      <dgm:prSet/>
      <dgm:spPr/>
      <dgm:t>
        <a:bodyPr/>
        <a:lstStyle/>
        <a:p>
          <a:endParaRPr lang="en-GB"/>
        </a:p>
      </dgm:t>
    </dgm:pt>
    <dgm:pt modelId="{FF793C21-1CA2-464B-BE4B-4C563CAD283B}">
      <dgm:prSet phldrT="[Text]" custT="1"/>
      <dgm:spPr>
        <a:gradFill rotWithShape="0">
          <a:gsLst>
            <a:gs pos="0">
              <a:srgbClr val="FF0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sz="1600" b="1" u="sng" dirty="0">
              <a:solidFill>
                <a:schemeClr val="tx1"/>
              </a:solidFill>
            </a:rPr>
            <a:t>Stress</a:t>
          </a:r>
        </a:p>
      </dgm:t>
    </dgm:pt>
    <dgm:pt modelId="{421CAD6A-E251-4AA1-8791-2BF7648183A3}" type="parTrans" cxnId="{AC40D082-0E5F-4DF7-B054-72A10C973C1D}">
      <dgm:prSet/>
      <dgm:spPr/>
      <dgm:t>
        <a:bodyPr/>
        <a:lstStyle/>
        <a:p>
          <a:endParaRPr lang="en-GB"/>
        </a:p>
      </dgm:t>
    </dgm:pt>
    <dgm:pt modelId="{5D57AEF9-127E-43B0-BC20-64FE0B0E68E2}" type="sibTrans" cxnId="{AC40D082-0E5F-4DF7-B054-72A10C973C1D}">
      <dgm:prSet/>
      <dgm:spPr/>
      <dgm:t>
        <a:bodyPr/>
        <a:lstStyle/>
        <a:p>
          <a:endParaRPr lang="en-GB"/>
        </a:p>
      </dgm:t>
    </dgm:pt>
    <dgm:pt modelId="{8C19E3C4-8A0C-4F83-99F0-AA9D1FF05969}">
      <dgm:prSet phldrT="[Text]" custT="1"/>
      <dgm:spPr/>
      <dgm:t>
        <a:bodyPr/>
        <a:lstStyle/>
        <a:p>
          <a:r>
            <a:rPr lang="en-GB" sz="1400" b="1" dirty="0">
              <a:solidFill>
                <a:schemeClr val="tx1"/>
              </a:solidFill>
            </a:rPr>
            <a:t>Support</a:t>
          </a:r>
        </a:p>
      </dgm:t>
    </dgm:pt>
    <dgm:pt modelId="{CEB895DF-2F77-4522-9729-0DB8BF97D570}" type="parTrans" cxnId="{51A6719A-906C-47F5-B692-CB4298FD0A81}">
      <dgm:prSet/>
      <dgm:spPr/>
      <dgm:t>
        <a:bodyPr/>
        <a:lstStyle/>
        <a:p>
          <a:endParaRPr lang="en-GB"/>
        </a:p>
      </dgm:t>
    </dgm:pt>
    <dgm:pt modelId="{3A2C5C04-3D19-4475-B00E-AC599AD86CDF}" type="sibTrans" cxnId="{51A6719A-906C-47F5-B692-CB4298FD0A81}">
      <dgm:prSet/>
      <dgm:spPr/>
      <dgm:t>
        <a:bodyPr/>
        <a:lstStyle/>
        <a:p>
          <a:endParaRPr lang="en-GB"/>
        </a:p>
      </dgm:t>
    </dgm:pt>
    <dgm:pt modelId="{17C39C5D-4B95-46C9-9C9C-0F1CE53471D0}">
      <dgm:prSet phldrT="[Text]" custT="1"/>
      <dgm:spPr>
        <a:gradFill rotWithShape="0">
          <a:gsLst>
            <a:gs pos="0">
              <a:srgbClr val="FF0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gradFill>
      </dgm:spPr>
      <dgm:t>
        <a:bodyPr/>
        <a:lstStyle/>
        <a:p>
          <a:r>
            <a:rPr lang="en-GB" sz="1600" b="1" u="sng" dirty="0">
              <a:solidFill>
                <a:schemeClr val="tx1"/>
              </a:solidFill>
            </a:rPr>
            <a:t>Strain</a:t>
          </a:r>
        </a:p>
      </dgm:t>
    </dgm:pt>
    <dgm:pt modelId="{22A3B6DB-3E59-4943-A089-53D8266B099A}" type="parTrans" cxnId="{6CA8BD7F-30B3-4C5E-8211-A8C945215B2D}">
      <dgm:prSet/>
      <dgm:spPr>
        <a:gradFill rotWithShape="0">
          <a:gsLst>
            <a:gs pos="0">
              <a:srgbClr val="FF0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gradFill>
      </dgm:spPr>
      <dgm:t>
        <a:bodyPr/>
        <a:lstStyle/>
        <a:p>
          <a:endParaRPr lang="en-GB"/>
        </a:p>
      </dgm:t>
    </dgm:pt>
    <dgm:pt modelId="{8814FC4D-B2C2-482D-A0EE-2CAE751C2977}" type="sibTrans" cxnId="{6CA8BD7F-30B3-4C5E-8211-A8C945215B2D}">
      <dgm:prSet/>
      <dgm:spPr/>
      <dgm:t>
        <a:bodyPr/>
        <a:lstStyle/>
        <a:p>
          <a:endParaRPr lang="en-GB"/>
        </a:p>
      </dgm:t>
    </dgm:pt>
    <dgm:pt modelId="{570E32C8-4172-43CC-B592-A78D601CF981}">
      <dgm:prSet phldrT="[Text]" custT="1"/>
      <dgm:spPr/>
      <dgm:t>
        <a:bodyPr/>
        <a:lstStyle/>
        <a:p>
          <a:r>
            <a:rPr lang="en-GB" sz="1400" b="1" dirty="0">
              <a:solidFill>
                <a:schemeClr val="tx1"/>
              </a:solidFill>
            </a:rPr>
            <a:t>Information</a:t>
          </a:r>
        </a:p>
      </dgm:t>
    </dgm:pt>
    <dgm:pt modelId="{E481C25C-EA72-4B2D-B857-38275AAA6D7A}" type="parTrans" cxnId="{391EBDAC-A5B9-4AF3-9A86-309D1CBA0293}">
      <dgm:prSet/>
      <dgm:spPr/>
      <dgm:t>
        <a:bodyPr/>
        <a:lstStyle/>
        <a:p>
          <a:endParaRPr lang="en-GB"/>
        </a:p>
      </dgm:t>
    </dgm:pt>
    <dgm:pt modelId="{18DC07BE-8958-4901-9A52-28A3653DFB43}" type="sibTrans" cxnId="{391EBDAC-A5B9-4AF3-9A86-309D1CBA0293}">
      <dgm:prSet/>
      <dgm:spPr/>
      <dgm:t>
        <a:bodyPr/>
        <a:lstStyle/>
        <a:p>
          <a:endParaRPr lang="en-GB"/>
        </a:p>
      </dgm:t>
    </dgm:pt>
    <dgm:pt modelId="{98445E21-C753-47FB-9E25-1E3EBE12E4FA}" type="pres">
      <dgm:prSet presAssocID="{475B012D-1D37-4C43-ABA0-1E52D23724C7}" presName="Name0" presStyleCnt="0">
        <dgm:presLayoutVars>
          <dgm:chMax val="1"/>
          <dgm:dir/>
          <dgm:animLvl val="ctr"/>
          <dgm:resizeHandles val="exact"/>
        </dgm:presLayoutVars>
      </dgm:prSet>
      <dgm:spPr/>
    </dgm:pt>
    <dgm:pt modelId="{B2751BD6-A072-46E5-8E36-7CCB2B8DBCF5}" type="pres">
      <dgm:prSet presAssocID="{C028F315-1E44-4E09-9785-4421F5D0E6E6}" presName="centerShape" presStyleLbl="node0" presStyleIdx="0" presStyleCnt="1" custScaleX="139854" custScaleY="126131" custLinFactNeighborX="33549" custLinFactNeighborY="-352"/>
      <dgm:spPr/>
    </dgm:pt>
    <dgm:pt modelId="{0EC9ABC2-0C79-4F7E-AF28-7B1614B207E1}" type="pres">
      <dgm:prSet presAssocID="{421CAD6A-E251-4AA1-8791-2BF7648183A3}" presName="parTrans" presStyleLbl="sibTrans2D1" presStyleIdx="0" presStyleCnt="4" custAng="18124758" custScaleX="123392" custScaleY="87013"/>
      <dgm:spPr/>
    </dgm:pt>
    <dgm:pt modelId="{C3F599D9-F94A-4B29-A950-063B6F35117A}" type="pres">
      <dgm:prSet presAssocID="{421CAD6A-E251-4AA1-8791-2BF7648183A3}" presName="connectorText" presStyleLbl="sibTrans2D1" presStyleIdx="0" presStyleCnt="4"/>
      <dgm:spPr/>
    </dgm:pt>
    <dgm:pt modelId="{3934DF37-0A9D-4E4E-97C6-E16690FE4009}" type="pres">
      <dgm:prSet presAssocID="{FF793C21-1CA2-464B-BE4B-4C563CAD283B}" presName="node" presStyleLbl="node1" presStyleIdx="0" presStyleCnt="4" custAng="0" custFlipHor="1" custScaleX="111598" custScaleY="98161" custRadScaleRad="157373" custRadScaleInc="-113891">
        <dgm:presLayoutVars>
          <dgm:bulletEnabled val="1"/>
        </dgm:presLayoutVars>
      </dgm:prSet>
      <dgm:spPr/>
    </dgm:pt>
    <dgm:pt modelId="{CF7686D5-5D0C-49CE-A6EE-5993F7807EC2}" type="pres">
      <dgm:prSet presAssocID="{CEB895DF-2F77-4522-9729-0DB8BF97D570}" presName="parTrans" presStyleLbl="sibTrans2D1" presStyleIdx="1" presStyleCnt="4" custAng="7091957" custScaleX="763093" custScaleY="87013" custLinFactX="-407151" custLinFactNeighborX="-500000" custLinFactNeighborY="10717"/>
      <dgm:spPr/>
    </dgm:pt>
    <dgm:pt modelId="{D4ECB924-ED02-4E9F-94E6-9556E253514D}" type="pres">
      <dgm:prSet presAssocID="{CEB895DF-2F77-4522-9729-0DB8BF97D570}" presName="connectorText" presStyleLbl="sibTrans2D1" presStyleIdx="1" presStyleCnt="4"/>
      <dgm:spPr/>
    </dgm:pt>
    <dgm:pt modelId="{A1498219-8B38-4491-A52A-D4BF0BCB88F8}" type="pres">
      <dgm:prSet presAssocID="{8C19E3C4-8A0C-4F83-99F0-AA9D1FF05969}" presName="node" presStyleLbl="node1" presStyleIdx="1" presStyleCnt="4" custScaleX="136268" custScaleY="107580" custRadScaleRad="125598" custRadScaleInc="120514">
        <dgm:presLayoutVars>
          <dgm:bulletEnabled val="1"/>
        </dgm:presLayoutVars>
      </dgm:prSet>
      <dgm:spPr/>
    </dgm:pt>
    <dgm:pt modelId="{EBA10D59-83EB-4A1B-8712-6A8A3212C4F5}" type="pres">
      <dgm:prSet presAssocID="{22A3B6DB-3E59-4943-A089-53D8266B099A}" presName="parTrans" presStyleLbl="sibTrans2D1" presStyleIdx="2" presStyleCnt="4" custAng="18111608" custFlipHor="1" custScaleX="127291" custScaleY="112305" custLinFactX="-41720" custLinFactY="-100000" custLinFactNeighborX="-100000" custLinFactNeighborY="-133214"/>
      <dgm:spPr/>
    </dgm:pt>
    <dgm:pt modelId="{A0128BF3-E7D3-48D0-A847-FD7382148142}" type="pres">
      <dgm:prSet presAssocID="{22A3B6DB-3E59-4943-A089-53D8266B099A}" presName="connectorText" presStyleLbl="sibTrans2D1" presStyleIdx="2" presStyleCnt="4"/>
      <dgm:spPr/>
    </dgm:pt>
    <dgm:pt modelId="{CA1A3AA8-A672-4F99-B992-07026841B3D0}" type="pres">
      <dgm:prSet presAssocID="{17C39C5D-4B95-46C9-9C9C-0F1CE53471D0}" presName="node" presStyleLbl="node1" presStyleIdx="2" presStyleCnt="4" custScaleX="114655" custScaleY="109856" custRadScaleRad="161917" custRadScaleInc="115251">
        <dgm:presLayoutVars>
          <dgm:bulletEnabled val="1"/>
        </dgm:presLayoutVars>
      </dgm:prSet>
      <dgm:spPr/>
    </dgm:pt>
    <dgm:pt modelId="{BDEA27DF-A309-4663-BDB6-44F61BED22DB}" type="pres">
      <dgm:prSet presAssocID="{E481C25C-EA72-4B2D-B857-38275AAA6D7A}" presName="parTrans" presStyleLbl="sibTrans2D1" presStyleIdx="3" presStyleCnt="4" custAng="5465180" custFlipHor="1" custScaleX="990488" custScaleY="92744" custLinFactX="-585868" custLinFactY="100000" custLinFactNeighborX="-600000" custLinFactNeighborY="120070"/>
      <dgm:spPr/>
    </dgm:pt>
    <dgm:pt modelId="{B0AFD0B7-BB25-417B-BFB2-A0A54C0A1135}" type="pres">
      <dgm:prSet presAssocID="{E481C25C-EA72-4B2D-B857-38275AAA6D7A}" presName="connectorText" presStyleLbl="sibTrans2D1" presStyleIdx="3" presStyleCnt="4"/>
      <dgm:spPr/>
    </dgm:pt>
    <dgm:pt modelId="{4AE524C0-7D6C-46F3-947A-004C14ECDF84}" type="pres">
      <dgm:prSet presAssocID="{570E32C8-4172-43CC-B592-A78D601CF981}" presName="node" presStyleLbl="node1" presStyleIdx="3" presStyleCnt="4" custScaleX="147025" custScaleY="107580" custRadScaleRad="116649" custRadScaleInc="277062">
        <dgm:presLayoutVars>
          <dgm:bulletEnabled val="1"/>
        </dgm:presLayoutVars>
      </dgm:prSet>
      <dgm:spPr/>
    </dgm:pt>
  </dgm:ptLst>
  <dgm:cxnLst>
    <dgm:cxn modelId="{1A7AA902-4987-4F99-A8EF-87B7F916CC8D}" type="presOf" srcId="{22A3B6DB-3E59-4943-A089-53D8266B099A}" destId="{EBA10D59-83EB-4A1B-8712-6A8A3212C4F5}" srcOrd="0" destOrd="0" presId="urn:microsoft.com/office/officeart/2005/8/layout/radial5"/>
    <dgm:cxn modelId="{F44AA119-C4E7-4FFC-B309-B9A7881644FD}" type="presOf" srcId="{E481C25C-EA72-4B2D-B857-38275AAA6D7A}" destId="{B0AFD0B7-BB25-417B-BFB2-A0A54C0A1135}" srcOrd="1" destOrd="0" presId="urn:microsoft.com/office/officeart/2005/8/layout/radial5"/>
    <dgm:cxn modelId="{8E64A421-5DA5-447F-8A9E-788D456C1AF5}" type="presOf" srcId="{17C39C5D-4B95-46C9-9C9C-0F1CE53471D0}" destId="{CA1A3AA8-A672-4F99-B992-07026841B3D0}" srcOrd="0" destOrd="0" presId="urn:microsoft.com/office/officeart/2005/8/layout/radial5"/>
    <dgm:cxn modelId="{084E9D24-453D-4A9C-BD0C-D957C8C9535E}" type="presOf" srcId="{FF793C21-1CA2-464B-BE4B-4C563CAD283B}" destId="{3934DF37-0A9D-4E4E-97C6-E16690FE4009}" srcOrd="0" destOrd="0" presId="urn:microsoft.com/office/officeart/2005/8/layout/radial5"/>
    <dgm:cxn modelId="{67120330-FFFC-4CAA-9284-E8A94B3DCF2B}" type="presOf" srcId="{475B012D-1D37-4C43-ABA0-1E52D23724C7}" destId="{98445E21-C753-47FB-9E25-1E3EBE12E4FA}" srcOrd="0" destOrd="0" presId="urn:microsoft.com/office/officeart/2005/8/layout/radial5"/>
    <dgm:cxn modelId="{38331262-3A50-443D-B739-C4D118675F50}" type="presOf" srcId="{22A3B6DB-3E59-4943-A089-53D8266B099A}" destId="{A0128BF3-E7D3-48D0-A847-FD7382148142}" srcOrd="1" destOrd="0" presId="urn:microsoft.com/office/officeart/2005/8/layout/radial5"/>
    <dgm:cxn modelId="{9D1A9B63-3163-4E72-AE87-942ABF25BFD7}" type="presOf" srcId="{E481C25C-EA72-4B2D-B857-38275AAA6D7A}" destId="{BDEA27DF-A309-4663-BDB6-44F61BED22DB}" srcOrd="0" destOrd="0" presId="urn:microsoft.com/office/officeart/2005/8/layout/radial5"/>
    <dgm:cxn modelId="{CA7DD44B-CD35-4663-81F3-E865781F4959}" type="presOf" srcId="{570E32C8-4172-43CC-B592-A78D601CF981}" destId="{4AE524C0-7D6C-46F3-947A-004C14ECDF84}" srcOrd="0" destOrd="0" presId="urn:microsoft.com/office/officeart/2005/8/layout/radial5"/>
    <dgm:cxn modelId="{1D7CD155-4B6B-41FD-AC5C-27886135B5F9}" type="presOf" srcId="{421CAD6A-E251-4AA1-8791-2BF7648183A3}" destId="{0EC9ABC2-0C79-4F7E-AF28-7B1614B207E1}" srcOrd="0" destOrd="0" presId="urn:microsoft.com/office/officeart/2005/8/layout/radial5"/>
    <dgm:cxn modelId="{6CA8BD7F-30B3-4C5E-8211-A8C945215B2D}" srcId="{C028F315-1E44-4E09-9785-4421F5D0E6E6}" destId="{17C39C5D-4B95-46C9-9C9C-0F1CE53471D0}" srcOrd="2" destOrd="0" parTransId="{22A3B6DB-3E59-4943-A089-53D8266B099A}" sibTransId="{8814FC4D-B2C2-482D-A0EE-2CAE751C2977}"/>
    <dgm:cxn modelId="{AC40D082-0E5F-4DF7-B054-72A10C973C1D}" srcId="{C028F315-1E44-4E09-9785-4421F5D0E6E6}" destId="{FF793C21-1CA2-464B-BE4B-4C563CAD283B}" srcOrd="0" destOrd="0" parTransId="{421CAD6A-E251-4AA1-8791-2BF7648183A3}" sibTransId="{5D57AEF9-127E-43B0-BC20-64FE0B0E68E2}"/>
    <dgm:cxn modelId="{095F5098-BAB7-463B-B6A4-0AF05445CD02}" type="presOf" srcId="{421CAD6A-E251-4AA1-8791-2BF7648183A3}" destId="{C3F599D9-F94A-4B29-A950-063B6F35117A}" srcOrd="1" destOrd="0" presId="urn:microsoft.com/office/officeart/2005/8/layout/radial5"/>
    <dgm:cxn modelId="{51A6719A-906C-47F5-B692-CB4298FD0A81}" srcId="{C028F315-1E44-4E09-9785-4421F5D0E6E6}" destId="{8C19E3C4-8A0C-4F83-99F0-AA9D1FF05969}" srcOrd="1" destOrd="0" parTransId="{CEB895DF-2F77-4522-9729-0DB8BF97D570}" sibTransId="{3A2C5C04-3D19-4475-B00E-AC599AD86CDF}"/>
    <dgm:cxn modelId="{CE4E0CA6-6834-4395-92EB-94DACD19DFBE}" type="presOf" srcId="{CEB895DF-2F77-4522-9729-0DB8BF97D570}" destId="{D4ECB924-ED02-4E9F-94E6-9556E253514D}" srcOrd="1" destOrd="0" presId="urn:microsoft.com/office/officeart/2005/8/layout/radial5"/>
    <dgm:cxn modelId="{391EBDAC-A5B9-4AF3-9A86-309D1CBA0293}" srcId="{C028F315-1E44-4E09-9785-4421F5D0E6E6}" destId="{570E32C8-4172-43CC-B592-A78D601CF981}" srcOrd="3" destOrd="0" parTransId="{E481C25C-EA72-4B2D-B857-38275AAA6D7A}" sibTransId="{18DC07BE-8958-4901-9A52-28A3653DFB43}"/>
    <dgm:cxn modelId="{00F62EB7-0E1C-4DA4-84AF-E7255CCB5AF0}" type="presOf" srcId="{8C19E3C4-8A0C-4F83-99F0-AA9D1FF05969}" destId="{A1498219-8B38-4491-A52A-D4BF0BCB88F8}" srcOrd="0" destOrd="0" presId="urn:microsoft.com/office/officeart/2005/8/layout/radial5"/>
    <dgm:cxn modelId="{2EB0EEF5-B287-4A8C-A2C1-938A92AA87A7}" srcId="{475B012D-1D37-4C43-ABA0-1E52D23724C7}" destId="{C028F315-1E44-4E09-9785-4421F5D0E6E6}" srcOrd="0" destOrd="0" parTransId="{417AC0E1-4EA4-4D91-BC5D-989923D02221}" sibTransId="{AAD1FBEE-94DD-4C92-8C45-68729799EBC6}"/>
    <dgm:cxn modelId="{2DC692F6-113D-44D1-9C8F-8052BBABED1E}" type="presOf" srcId="{C028F315-1E44-4E09-9785-4421F5D0E6E6}" destId="{B2751BD6-A072-46E5-8E36-7CCB2B8DBCF5}" srcOrd="0" destOrd="0" presId="urn:microsoft.com/office/officeart/2005/8/layout/radial5"/>
    <dgm:cxn modelId="{FD3126FF-61D7-48AE-93F5-BA98476BEC2D}" type="presOf" srcId="{CEB895DF-2F77-4522-9729-0DB8BF97D570}" destId="{CF7686D5-5D0C-49CE-A6EE-5993F7807EC2}" srcOrd="0" destOrd="0" presId="urn:microsoft.com/office/officeart/2005/8/layout/radial5"/>
    <dgm:cxn modelId="{55670892-6730-465E-B004-3E1A1757C9B4}" type="presParOf" srcId="{98445E21-C753-47FB-9E25-1E3EBE12E4FA}" destId="{B2751BD6-A072-46E5-8E36-7CCB2B8DBCF5}" srcOrd="0" destOrd="0" presId="urn:microsoft.com/office/officeart/2005/8/layout/radial5"/>
    <dgm:cxn modelId="{D3585F78-4101-4B05-A231-BE0E4134AFED}" type="presParOf" srcId="{98445E21-C753-47FB-9E25-1E3EBE12E4FA}" destId="{0EC9ABC2-0C79-4F7E-AF28-7B1614B207E1}" srcOrd="1" destOrd="0" presId="urn:microsoft.com/office/officeart/2005/8/layout/radial5"/>
    <dgm:cxn modelId="{A5D8FE16-1885-463D-8128-A0D42C91B4F5}" type="presParOf" srcId="{0EC9ABC2-0C79-4F7E-AF28-7B1614B207E1}" destId="{C3F599D9-F94A-4B29-A950-063B6F35117A}" srcOrd="0" destOrd="0" presId="urn:microsoft.com/office/officeart/2005/8/layout/radial5"/>
    <dgm:cxn modelId="{0B51E6DC-EB2A-4966-A951-CCF9FD4F5679}" type="presParOf" srcId="{98445E21-C753-47FB-9E25-1E3EBE12E4FA}" destId="{3934DF37-0A9D-4E4E-97C6-E16690FE4009}" srcOrd="2" destOrd="0" presId="urn:microsoft.com/office/officeart/2005/8/layout/radial5"/>
    <dgm:cxn modelId="{F5B1728A-230A-4E30-A8F9-A54435E72680}" type="presParOf" srcId="{98445E21-C753-47FB-9E25-1E3EBE12E4FA}" destId="{CF7686D5-5D0C-49CE-A6EE-5993F7807EC2}" srcOrd="3" destOrd="0" presId="urn:microsoft.com/office/officeart/2005/8/layout/radial5"/>
    <dgm:cxn modelId="{DEA3C50C-058A-441D-B468-BFEDA3CD54FA}" type="presParOf" srcId="{CF7686D5-5D0C-49CE-A6EE-5993F7807EC2}" destId="{D4ECB924-ED02-4E9F-94E6-9556E253514D}" srcOrd="0" destOrd="0" presId="urn:microsoft.com/office/officeart/2005/8/layout/radial5"/>
    <dgm:cxn modelId="{97D1F8E7-8AE6-4323-AEA6-B356C5924B7D}" type="presParOf" srcId="{98445E21-C753-47FB-9E25-1E3EBE12E4FA}" destId="{A1498219-8B38-4491-A52A-D4BF0BCB88F8}" srcOrd="4" destOrd="0" presId="urn:microsoft.com/office/officeart/2005/8/layout/radial5"/>
    <dgm:cxn modelId="{B811DFB6-A65A-4145-A7F6-2E5C79ADDF63}" type="presParOf" srcId="{98445E21-C753-47FB-9E25-1E3EBE12E4FA}" destId="{EBA10D59-83EB-4A1B-8712-6A8A3212C4F5}" srcOrd="5" destOrd="0" presId="urn:microsoft.com/office/officeart/2005/8/layout/radial5"/>
    <dgm:cxn modelId="{EB875948-224F-4068-BE60-9F90A2764A30}" type="presParOf" srcId="{EBA10D59-83EB-4A1B-8712-6A8A3212C4F5}" destId="{A0128BF3-E7D3-48D0-A847-FD7382148142}" srcOrd="0" destOrd="0" presId="urn:microsoft.com/office/officeart/2005/8/layout/radial5"/>
    <dgm:cxn modelId="{61F70E7A-C73E-490F-B5CA-EEC0A063C4B5}" type="presParOf" srcId="{98445E21-C753-47FB-9E25-1E3EBE12E4FA}" destId="{CA1A3AA8-A672-4F99-B992-07026841B3D0}" srcOrd="6" destOrd="0" presId="urn:microsoft.com/office/officeart/2005/8/layout/radial5"/>
    <dgm:cxn modelId="{5E44BBDB-4E18-45CB-8953-2D9CA3070334}" type="presParOf" srcId="{98445E21-C753-47FB-9E25-1E3EBE12E4FA}" destId="{BDEA27DF-A309-4663-BDB6-44F61BED22DB}" srcOrd="7" destOrd="0" presId="urn:microsoft.com/office/officeart/2005/8/layout/radial5"/>
    <dgm:cxn modelId="{9959487A-B979-4C07-AB21-184C2296F185}" type="presParOf" srcId="{BDEA27DF-A309-4663-BDB6-44F61BED22DB}" destId="{B0AFD0B7-BB25-417B-BFB2-A0A54C0A1135}" srcOrd="0" destOrd="0" presId="urn:microsoft.com/office/officeart/2005/8/layout/radial5"/>
    <dgm:cxn modelId="{7120918F-6D93-48B9-949A-AD7598E4F2D3}" type="presParOf" srcId="{98445E21-C753-47FB-9E25-1E3EBE12E4FA}" destId="{4AE524C0-7D6C-46F3-947A-004C14ECDF84}"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5B012D-1D37-4C43-ABA0-1E52D23724C7}" type="doc">
      <dgm:prSet loTypeId="urn:microsoft.com/office/officeart/2005/8/layout/radial5" loCatId="cycle" qsTypeId="urn:microsoft.com/office/officeart/2005/8/quickstyle/3d1" qsCatId="3D" csTypeId="urn:microsoft.com/office/officeart/2005/8/colors/colorful2" csCatId="colorful" phldr="1"/>
      <dgm:spPr/>
      <dgm:t>
        <a:bodyPr/>
        <a:lstStyle/>
        <a:p>
          <a:endParaRPr lang="en-GB"/>
        </a:p>
      </dgm:t>
    </dgm:pt>
    <dgm:pt modelId="{C028F315-1E44-4E09-9785-4421F5D0E6E6}">
      <dgm:prSet phldrT="[Text]" custT="1"/>
      <dgm:spPr/>
      <dgm:t>
        <a:bodyPr/>
        <a:lstStyle/>
        <a:p>
          <a:r>
            <a:rPr lang="en-GB" sz="1600" b="0" dirty="0">
              <a:solidFill>
                <a:schemeClr val="tx1"/>
              </a:solidFill>
              <a:latin typeface="Calibri" panose="020F0502020204030204" pitchFamily="34" charset="0"/>
              <a:cs typeface="Calibri" panose="020F0502020204030204" pitchFamily="34" charset="0"/>
            </a:rPr>
            <a:t>Coping</a:t>
          </a:r>
        </a:p>
      </dgm:t>
    </dgm:pt>
    <dgm:pt modelId="{417AC0E1-4EA4-4D91-BC5D-989923D02221}" type="parTrans" cxnId="{2EB0EEF5-B287-4A8C-A2C1-938A92AA87A7}">
      <dgm:prSet/>
      <dgm:spPr/>
      <dgm:t>
        <a:bodyPr/>
        <a:lstStyle/>
        <a:p>
          <a:endParaRPr lang="en-GB"/>
        </a:p>
      </dgm:t>
    </dgm:pt>
    <dgm:pt modelId="{AAD1FBEE-94DD-4C92-8C45-68729799EBC6}" type="sibTrans" cxnId="{2EB0EEF5-B287-4A8C-A2C1-938A92AA87A7}">
      <dgm:prSet/>
      <dgm:spPr/>
      <dgm:t>
        <a:bodyPr/>
        <a:lstStyle/>
        <a:p>
          <a:endParaRPr lang="en-GB"/>
        </a:p>
      </dgm:t>
    </dgm:pt>
    <dgm:pt modelId="{FF793C21-1CA2-464B-BE4B-4C563CAD283B}">
      <dgm:prSet phldrT="[Text]" custT="1"/>
      <dgm:spPr>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sz="1600" b="1" dirty="0">
              <a:solidFill>
                <a:schemeClr val="tx1"/>
              </a:solidFill>
              <a:latin typeface="Calibri" panose="020F0502020204030204" pitchFamily="34" charset="0"/>
              <a:cs typeface="Calibri" panose="020F0502020204030204" pitchFamily="34" charset="0"/>
            </a:rPr>
            <a:t>Stress</a:t>
          </a:r>
        </a:p>
      </dgm:t>
    </dgm:pt>
    <dgm:pt modelId="{421CAD6A-E251-4AA1-8791-2BF7648183A3}" type="parTrans" cxnId="{AC40D082-0E5F-4DF7-B054-72A10C973C1D}">
      <dgm:prSet/>
      <dgm:spPr>
        <a:gradFill rotWithShape="0">
          <a:gsLst>
            <a:gs pos="0">
              <a:srgbClr val="FF0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endParaRPr lang="en-GB"/>
        </a:p>
      </dgm:t>
    </dgm:pt>
    <dgm:pt modelId="{5D57AEF9-127E-43B0-BC20-64FE0B0E68E2}" type="sibTrans" cxnId="{AC40D082-0E5F-4DF7-B054-72A10C973C1D}">
      <dgm:prSet/>
      <dgm:spPr/>
      <dgm:t>
        <a:bodyPr/>
        <a:lstStyle/>
        <a:p>
          <a:endParaRPr lang="en-GB"/>
        </a:p>
      </dgm:t>
    </dgm:pt>
    <dgm:pt modelId="{8C19E3C4-8A0C-4F83-99F0-AA9D1FF05969}">
      <dgm:prSet phldrT="[Text]" custT="1"/>
      <dgm:spPr/>
      <dgm:t>
        <a:bodyPr/>
        <a:lstStyle/>
        <a:p>
          <a:r>
            <a:rPr lang="en-GB" sz="1600" b="0" dirty="0">
              <a:solidFill>
                <a:schemeClr val="tx1"/>
              </a:solidFill>
              <a:latin typeface="Calibri" panose="020F0502020204030204" pitchFamily="34" charset="0"/>
              <a:cs typeface="Calibri" panose="020F0502020204030204" pitchFamily="34" charset="0"/>
            </a:rPr>
            <a:t>Support</a:t>
          </a:r>
        </a:p>
      </dgm:t>
    </dgm:pt>
    <dgm:pt modelId="{CEB895DF-2F77-4522-9729-0DB8BF97D570}" type="parTrans" cxnId="{51A6719A-906C-47F5-B692-CB4298FD0A81}">
      <dgm:prSet/>
      <dgm:spPr/>
      <dgm:t>
        <a:bodyPr/>
        <a:lstStyle/>
        <a:p>
          <a:endParaRPr lang="en-GB"/>
        </a:p>
      </dgm:t>
    </dgm:pt>
    <dgm:pt modelId="{3A2C5C04-3D19-4475-B00E-AC599AD86CDF}" type="sibTrans" cxnId="{51A6719A-906C-47F5-B692-CB4298FD0A81}">
      <dgm:prSet/>
      <dgm:spPr/>
      <dgm:t>
        <a:bodyPr/>
        <a:lstStyle/>
        <a:p>
          <a:endParaRPr lang="en-GB"/>
        </a:p>
      </dgm:t>
    </dgm:pt>
    <dgm:pt modelId="{17C39C5D-4B95-46C9-9C9C-0F1CE53471D0}">
      <dgm:prSet phldrT="[Text]" custT="1"/>
      <dgm:spPr>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gradFill>
      </dgm:spPr>
      <dgm:t>
        <a:bodyPr/>
        <a:lstStyle/>
        <a:p>
          <a:r>
            <a:rPr lang="en-GB" sz="1600" b="1" dirty="0">
              <a:solidFill>
                <a:schemeClr val="tx1"/>
              </a:solidFill>
              <a:latin typeface="Calibri" panose="020F0502020204030204" pitchFamily="34" charset="0"/>
              <a:cs typeface="Calibri" panose="020F0502020204030204" pitchFamily="34" charset="0"/>
            </a:rPr>
            <a:t>Strain</a:t>
          </a:r>
        </a:p>
      </dgm:t>
    </dgm:pt>
    <dgm:pt modelId="{22A3B6DB-3E59-4943-A089-53D8266B099A}" type="parTrans" cxnId="{6CA8BD7F-30B3-4C5E-8211-A8C945215B2D}">
      <dgm:prSet/>
      <dgm:spPr>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gradFill>
      </dgm:spPr>
      <dgm:t>
        <a:bodyPr/>
        <a:lstStyle/>
        <a:p>
          <a:endParaRPr lang="en-GB"/>
        </a:p>
      </dgm:t>
    </dgm:pt>
    <dgm:pt modelId="{8814FC4D-B2C2-482D-A0EE-2CAE751C2977}" type="sibTrans" cxnId="{6CA8BD7F-30B3-4C5E-8211-A8C945215B2D}">
      <dgm:prSet/>
      <dgm:spPr/>
      <dgm:t>
        <a:bodyPr/>
        <a:lstStyle/>
        <a:p>
          <a:endParaRPr lang="en-GB"/>
        </a:p>
      </dgm:t>
    </dgm:pt>
    <dgm:pt modelId="{570E32C8-4172-43CC-B592-A78D601CF981}">
      <dgm:prSet phldrT="[Text]" custT="1"/>
      <dgm:spPr>
        <a:gradFill rotWithShape="0">
          <a:gsLst>
            <a:gs pos="0">
              <a:srgbClr val="FF0000"/>
            </a:gs>
            <a:gs pos="50000">
              <a:schemeClr val="accent2">
                <a:hueOff val="35353"/>
                <a:satOff val="-34487"/>
                <a:lumOff val="-1766"/>
                <a:alphaOff val="0"/>
                <a:satMod val="110000"/>
                <a:lumMod val="100000"/>
                <a:shade val="100000"/>
              </a:schemeClr>
            </a:gs>
            <a:gs pos="100000">
              <a:schemeClr val="accent2">
                <a:hueOff val="35353"/>
                <a:satOff val="-34487"/>
                <a:lumOff val="-1766"/>
                <a:alphaOff val="0"/>
                <a:lumMod val="99000"/>
                <a:satMod val="120000"/>
                <a:shade val="78000"/>
              </a:schemeClr>
            </a:gs>
          </a:gsLst>
        </a:gradFill>
      </dgm:spPr>
      <dgm:t>
        <a:bodyPr/>
        <a:lstStyle/>
        <a:p>
          <a:r>
            <a:rPr lang="en-GB" sz="1600" b="1" u="sng" dirty="0">
              <a:solidFill>
                <a:schemeClr val="tx1"/>
              </a:solidFill>
              <a:latin typeface="Calibri" panose="020F0502020204030204" pitchFamily="34" charset="0"/>
              <a:cs typeface="Calibri" panose="020F0502020204030204" pitchFamily="34" charset="0"/>
            </a:rPr>
            <a:t>Information</a:t>
          </a:r>
        </a:p>
      </dgm:t>
    </dgm:pt>
    <dgm:pt modelId="{E481C25C-EA72-4B2D-B857-38275AAA6D7A}" type="parTrans" cxnId="{391EBDAC-A5B9-4AF3-9A86-309D1CBA0293}">
      <dgm:prSet/>
      <dgm:spPr/>
      <dgm:t>
        <a:bodyPr/>
        <a:lstStyle/>
        <a:p>
          <a:endParaRPr lang="en-GB"/>
        </a:p>
      </dgm:t>
    </dgm:pt>
    <dgm:pt modelId="{18DC07BE-8958-4901-9A52-28A3653DFB43}" type="sibTrans" cxnId="{391EBDAC-A5B9-4AF3-9A86-309D1CBA0293}">
      <dgm:prSet/>
      <dgm:spPr/>
      <dgm:t>
        <a:bodyPr/>
        <a:lstStyle/>
        <a:p>
          <a:endParaRPr lang="en-GB"/>
        </a:p>
      </dgm:t>
    </dgm:pt>
    <dgm:pt modelId="{98445E21-C753-47FB-9E25-1E3EBE12E4FA}" type="pres">
      <dgm:prSet presAssocID="{475B012D-1D37-4C43-ABA0-1E52D23724C7}" presName="Name0" presStyleCnt="0">
        <dgm:presLayoutVars>
          <dgm:chMax val="1"/>
          <dgm:dir/>
          <dgm:animLvl val="ctr"/>
          <dgm:resizeHandles val="exact"/>
        </dgm:presLayoutVars>
      </dgm:prSet>
      <dgm:spPr/>
    </dgm:pt>
    <dgm:pt modelId="{B2751BD6-A072-46E5-8E36-7CCB2B8DBCF5}" type="pres">
      <dgm:prSet presAssocID="{C028F315-1E44-4E09-9785-4421F5D0E6E6}" presName="centerShape" presStyleLbl="node0" presStyleIdx="0" presStyleCnt="1" custScaleX="118162" custScaleY="114582" custLinFactNeighborX="35834" custLinFactNeighborY="3905"/>
      <dgm:spPr/>
    </dgm:pt>
    <dgm:pt modelId="{0EC9ABC2-0C79-4F7E-AF28-7B1614B207E1}" type="pres">
      <dgm:prSet presAssocID="{421CAD6A-E251-4AA1-8791-2BF7648183A3}" presName="parTrans" presStyleLbl="sibTrans2D1" presStyleIdx="0" presStyleCnt="4" custAng="18124758" custScaleX="118118" custScaleY="87013" custLinFactNeighborX="-13954" custLinFactNeighborY="-62568"/>
      <dgm:spPr/>
    </dgm:pt>
    <dgm:pt modelId="{C3F599D9-F94A-4B29-A950-063B6F35117A}" type="pres">
      <dgm:prSet presAssocID="{421CAD6A-E251-4AA1-8791-2BF7648183A3}" presName="connectorText" presStyleLbl="sibTrans2D1" presStyleIdx="0" presStyleCnt="4"/>
      <dgm:spPr/>
    </dgm:pt>
    <dgm:pt modelId="{3934DF37-0A9D-4E4E-97C6-E16690FE4009}" type="pres">
      <dgm:prSet presAssocID="{FF793C21-1CA2-464B-BE4B-4C563CAD283B}" presName="node" presStyleLbl="node1" presStyleIdx="0" presStyleCnt="4" custAng="0" custFlipHor="1" custScaleX="111598" custScaleY="98161" custRadScaleRad="157373" custRadScaleInc="-113891">
        <dgm:presLayoutVars>
          <dgm:bulletEnabled val="1"/>
        </dgm:presLayoutVars>
      </dgm:prSet>
      <dgm:spPr/>
    </dgm:pt>
    <dgm:pt modelId="{CF7686D5-5D0C-49CE-A6EE-5993F7807EC2}" type="pres">
      <dgm:prSet presAssocID="{CEB895DF-2F77-4522-9729-0DB8BF97D570}" presName="parTrans" presStyleLbl="sibTrans2D1" presStyleIdx="1" presStyleCnt="4" custAng="7091957" custScaleX="2000000" custScaleY="87013" custLinFactX="-827571" custLinFactNeighborX="-900000" custLinFactNeighborY="76352"/>
      <dgm:spPr/>
    </dgm:pt>
    <dgm:pt modelId="{D4ECB924-ED02-4E9F-94E6-9556E253514D}" type="pres">
      <dgm:prSet presAssocID="{CEB895DF-2F77-4522-9729-0DB8BF97D570}" presName="connectorText" presStyleLbl="sibTrans2D1" presStyleIdx="1" presStyleCnt="4"/>
      <dgm:spPr/>
    </dgm:pt>
    <dgm:pt modelId="{A1498219-8B38-4491-A52A-D4BF0BCB88F8}" type="pres">
      <dgm:prSet presAssocID="{8C19E3C4-8A0C-4F83-99F0-AA9D1FF05969}" presName="node" presStyleLbl="node1" presStyleIdx="1" presStyleCnt="4" custScaleX="114582" custScaleY="114582" custRadScaleRad="125598" custRadScaleInc="120514">
        <dgm:presLayoutVars>
          <dgm:bulletEnabled val="1"/>
        </dgm:presLayoutVars>
      </dgm:prSet>
      <dgm:spPr/>
    </dgm:pt>
    <dgm:pt modelId="{EBA10D59-83EB-4A1B-8712-6A8A3212C4F5}" type="pres">
      <dgm:prSet presAssocID="{22A3B6DB-3E59-4943-A089-53D8266B099A}" presName="parTrans" presStyleLbl="sibTrans2D1" presStyleIdx="2" presStyleCnt="4" custAng="17850236" custFlipHor="1" custScaleX="127291" custScaleY="112305" custLinFactX="-41720" custLinFactY="-100000" custLinFactNeighborX="-100000" custLinFactNeighborY="-133214"/>
      <dgm:spPr/>
    </dgm:pt>
    <dgm:pt modelId="{A0128BF3-E7D3-48D0-A847-FD7382148142}" type="pres">
      <dgm:prSet presAssocID="{22A3B6DB-3E59-4943-A089-53D8266B099A}" presName="connectorText" presStyleLbl="sibTrans2D1" presStyleIdx="2" presStyleCnt="4"/>
      <dgm:spPr/>
    </dgm:pt>
    <dgm:pt modelId="{CA1A3AA8-A672-4F99-B992-07026841B3D0}" type="pres">
      <dgm:prSet presAssocID="{17C39C5D-4B95-46C9-9C9C-0F1CE53471D0}" presName="node" presStyleLbl="node1" presStyleIdx="2" presStyleCnt="4" custScaleX="114655" custScaleY="109856" custRadScaleRad="161917" custRadScaleInc="115251">
        <dgm:presLayoutVars>
          <dgm:bulletEnabled val="1"/>
        </dgm:presLayoutVars>
      </dgm:prSet>
      <dgm:spPr/>
    </dgm:pt>
    <dgm:pt modelId="{BDEA27DF-A309-4663-BDB6-44F61BED22DB}" type="pres">
      <dgm:prSet presAssocID="{E481C25C-EA72-4B2D-B857-38275AAA6D7A}" presName="parTrans" presStyleLbl="sibTrans2D1" presStyleIdx="3" presStyleCnt="4" custAng="5465180" custFlipHor="1" custScaleX="1185617" custScaleY="87411" custLinFactX="-600000" custLinFactY="17831" custLinFactNeighborX="-634965" custLinFactNeighborY="100000"/>
      <dgm:spPr/>
    </dgm:pt>
    <dgm:pt modelId="{B0AFD0B7-BB25-417B-BFB2-A0A54C0A1135}" type="pres">
      <dgm:prSet presAssocID="{E481C25C-EA72-4B2D-B857-38275AAA6D7A}" presName="connectorText" presStyleLbl="sibTrans2D1" presStyleIdx="3" presStyleCnt="4"/>
      <dgm:spPr/>
    </dgm:pt>
    <dgm:pt modelId="{4AE524C0-7D6C-46F3-947A-004C14ECDF84}" type="pres">
      <dgm:prSet presAssocID="{570E32C8-4172-43CC-B592-A78D601CF981}" presName="node" presStyleLbl="node1" presStyleIdx="3" presStyleCnt="4" custScaleX="150388" custScaleY="125324" custRadScaleRad="115925" custRadScaleInc="276955">
        <dgm:presLayoutVars>
          <dgm:bulletEnabled val="1"/>
        </dgm:presLayoutVars>
      </dgm:prSet>
      <dgm:spPr/>
    </dgm:pt>
  </dgm:ptLst>
  <dgm:cxnLst>
    <dgm:cxn modelId="{1A7AA902-4987-4F99-A8EF-87B7F916CC8D}" type="presOf" srcId="{22A3B6DB-3E59-4943-A089-53D8266B099A}" destId="{EBA10D59-83EB-4A1B-8712-6A8A3212C4F5}" srcOrd="0" destOrd="0" presId="urn:microsoft.com/office/officeart/2005/8/layout/radial5"/>
    <dgm:cxn modelId="{F44AA119-C4E7-4FFC-B309-B9A7881644FD}" type="presOf" srcId="{E481C25C-EA72-4B2D-B857-38275AAA6D7A}" destId="{B0AFD0B7-BB25-417B-BFB2-A0A54C0A1135}" srcOrd="1" destOrd="0" presId="urn:microsoft.com/office/officeart/2005/8/layout/radial5"/>
    <dgm:cxn modelId="{8E64A421-5DA5-447F-8A9E-788D456C1AF5}" type="presOf" srcId="{17C39C5D-4B95-46C9-9C9C-0F1CE53471D0}" destId="{CA1A3AA8-A672-4F99-B992-07026841B3D0}" srcOrd="0" destOrd="0" presId="urn:microsoft.com/office/officeart/2005/8/layout/radial5"/>
    <dgm:cxn modelId="{084E9D24-453D-4A9C-BD0C-D957C8C9535E}" type="presOf" srcId="{FF793C21-1CA2-464B-BE4B-4C563CAD283B}" destId="{3934DF37-0A9D-4E4E-97C6-E16690FE4009}" srcOrd="0" destOrd="0" presId="urn:microsoft.com/office/officeart/2005/8/layout/radial5"/>
    <dgm:cxn modelId="{67120330-FFFC-4CAA-9284-E8A94B3DCF2B}" type="presOf" srcId="{475B012D-1D37-4C43-ABA0-1E52D23724C7}" destId="{98445E21-C753-47FB-9E25-1E3EBE12E4FA}" srcOrd="0" destOrd="0" presId="urn:microsoft.com/office/officeart/2005/8/layout/radial5"/>
    <dgm:cxn modelId="{38331262-3A50-443D-B739-C4D118675F50}" type="presOf" srcId="{22A3B6DB-3E59-4943-A089-53D8266B099A}" destId="{A0128BF3-E7D3-48D0-A847-FD7382148142}" srcOrd="1" destOrd="0" presId="urn:microsoft.com/office/officeart/2005/8/layout/radial5"/>
    <dgm:cxn modelId="{9D1A9B63-3163-4E72-AE87-942ABF25BFD7}" type="presOf" srcId="{E481C25C-EA72-4B2D-B857-38275AAA6D7A}" destId="{BDEA27DF-A309-4663-BDB6-44F61BED22DB}" srcOrd="0" destOrd="0" presId="urn:microsoft.com/office/officeart/2005/8/layout/radial5"/>
    <dgm:cxn modelId="{CA7DD44B-CD35-4663-81F3-E865781F4959}" type="presOf" srcId="{570E32C8-4172-43CC-B592-A78D601CF981}" destId="{4AE524C0-7D6C-46F3-947A-004C14ECDF84}" srcOrd="0" destOrd="0" presId="urn:microsoft.com/office/officeart/2005/8/layout/radial5"/>
    <dgm:cxn modelId="{1D7CD155-4B6B-41FD-AC5C-27886135B5F9}" type="presOf" srcId="{421CAD6A-E251-4AA1-8791-2BF7648183A3}" destId="{0EC9ABC2-0C79-4F7E-AF28-7B1614B207E1}" srcOrd="0" destOrd="0" presId="urn:microsoft.com/office/officeart/2005/8/layout/radial5"/>
    <dgm:cxn modelId="{6CA8BD7F-30B3-4C5E-8211-A8C945215B2D}" srcId="{C028F315-1E44-4E09-9785-4421F5D0E6E6}" destId="{17C39C5D-4B95-46C9-9C9C-0F1CE53471D0}" srcOrd="2" destOrd="0" parTransId="{22A3B6DB-3E59-4943-A089-53D8266B099A}" sibTransId="{8814FC4D-B2C2-482D-A0EE-2CAE751C2977}"/>
    <dgm:cxn modelId="{AC40D082-0E5F-4DF7-B054-72A10C973C1D}" srcId="{C028F315-1E44-4E09-9785-4421F5D0E6E6}" destId="{FF793C21-1CA2-464B-BE4B-4C563CAD283B}" srcOrd="0" destOrd="0" parTransId="{421CAD6A-E251-4AA1-8791-2BF7648183A3}" sibTransId="{5D57AEF9-127E-43B0-BC20-64FE0B0E68E2}"/>
    <dgm:cxn modelId="{095F5098-BAB7-463B-B6A4-0AF05445CD02}" type="presOf" srcId="{421CAD6A-E251-4AA1-8791-2BF7648183A3}" destId="{C3F599D9-F94A-4B29-A950-063B6F35117A}" srcOrd="1" destOrd="0" presId="urn:microsoft.com/office/officeart/2005/8/layout/radial5"/>
    <dgm:cxn modelId="{51A6719A-906C-47F5-B692-CB4298FD0A81}" srcId="{C028F315-1E44-4E09-9785-4421F5D0E6E6}" destId="{8C19E3C4-8A0C-4F83-99F0-AA9D1FF05969}" srcOrd="1" destOrd="0" parTransId="{CEB895DF-2F77-4522-9729-0DB8BF97D570}" sibTransId="{3A2C5C04-3D19-4475-B00E-AC599AD86CDF}"/>
    <dgm:cxn modelId="{CE4E0CA6-6834-4395-92EB-94DACD19DFBE}" type="presOf" srcId="{CEB895DF-2F77-4522-9729-0DB8BF97D570}" destId="{D4ECB924-ED02-4E9F-94E6-9556E253514D}" srcOrd="1" destOrd="0" presId="urn:microsoft.com/office/officeart/2005/8/layout/radial5"/>
    <dgm:cxn modelId="{391EBDAC-A5B9-4AF3-9A86-309D1CBA0293}" srcId="{C028F315-1E44-4E09-9785-4421F5D0E6E6}" destId="{570E32C8-4172-43CC-B592-A78D601CF981}" srcOrd="3" destOrd="0" parTransId="{E481C25C-EA72-4B2D-B857-38275AAA6D7A}" sibTransId="{18DC07BE-8958-4901-9A52-28A3653DFB43}"/>
    <dgm:cxn modelId="{00F62EB7-0E1C-4DA4-84AF-E7255CCB5AF0}" type="presOf" srcId="{8C19E3C4-8A0C-4F83-99F0-AA9D1FF05969}" destId="{A1498219-8B38-4491-A52A-D4BF0BCB88F8}" srcOrd="0" destOrd="0" presId="urn:microsoft.com/office/officeart/2005/8/layout/radial5"/>
    <dgm:cxn modelId="{2EB0EEF5-B287-4A8C-A2C1-938A92AA87A7}" srcId="{475B012D-1D37-4C43-ABA0-1E52D23724C7}" destId="{C028F315-1E44-4E09-9785-4421F5D0E6E6}" srcOrd="0" destOrd="0" parTransId="{417AC0E1-4EA4-4D91-BC5D-989923D02221}" sibTransId="{AAD1FBEE-94DD-4C92-8C45-68729799EBC6}"/>
    <dgm:cxn modelId="{2DC692F6-113D-44D1-9C8F-8052BBABED1E}" type="presOf" srcId="{C028F315-1E44-4E09-9785-4421F5D0E6E6}" destId="{B2751BD6-A072-46E5-8E36-7CCB2B8DBCF5}" srcOrd="0" destOrd="0" presId="urn:microsoft.com/office/officeart/2005/8/layout/radial5"/>
    <dgm:cxn modelId="{FD3126FF-61D7-48AE-93F5-BA98476BEC2D}" type="presOf" srcId="{CEB895DF-2F77-4522-9729-0DB8BF97D570}" destId="{CF7686D5-5D0C-49CE-A6EE-5993F7807EC2}" srcOrd="0" destOrd="0" presId="urn:microsoft.com/office/officeart/2005/8/layout/radial5"/>
    <dgm:cxn modelId="{55670892-6730-465E-B004-3E1A1757C9B4}" type="presParOf" srcId="{98445E21-C753-47FB-9E25-1E3EBE12E4FA}" destId="{B2751BD6-A072-46E5-8E36-7CCB2B8DBCF5}" srcOrd="0" destOrd="0" presId="urn:microsoft.com/office/officeart/2005/8/layout/radial5"/>
    <dgm:cxn modelId="{D3585F78-4101-4B05-A231-BE0E4134AFED}" type="presParOf" srcId="{98445E21-C753-47FB-9E25-1E3EBE12E4FA}" destId="{0EC9ABC2-0C79-4F7E-AF28-7B1614B207E1}" srcOrd="1" destOrd="0" presId="urn:microsoft.com/office/officeart/2005/8/layout/radial5"/>
    <dgm:cxn modelId="{A5D8FE16-1885-463D-8128-A0D42C91B4F5}" type="presParOf" srcId="{0EC9ABC2-0C79-4F7E-AF28-7B1614B207E1}" destId="{C3F599D9-F94A-4B29-A950-063B6F35117A}" srcOrd="0" destOrd="0" presId="urn:microsoft.com/office/officeart/2005/8/layout/radial5"/>
    <dgm:cxn modelId="{0B51E6DC-EB2A-4966-A951-CCF9FD4F5679}" type="presParOf" srcId="{98445E21-C753-47FB-9E25-1E3EBE12E4FA}" destId="{3934DF37-0A9D-4E4E-97C6-E16690FE4009}" srcOrd="2" destOrd="0" presId="urn:microsoft.com/office/officeart/2005/8/layout/radial5"/>
    <dgm:cxn modelId="{F5B1728A-230A-4E30-A8F9-A54435E72680}" type="presParOf" srcId="{98445E21-C753-47FB-9E25-1E3EBE12E4FA}" destId="{CF7686D5-5D0C-49CE-A6EE-5993F7807EC2}" srcOrd="3" destOrd="0" presId="urn:microsoft.com/office/officeart/2005/8/layout/radial5"/>
    <dgm:cxn modelId="{DEA3C50C-058A-441D-B468-BFEDA3CD54FA}" type="presParOf" srcId="{CF7686D5-5D0C-49CE-A6EE-5993F7807EC2}" destId="{D4ECB924-ED02-4E9F-94E6-9556E253514D}" srcOrd="0" destOrd="0" presId="urn:microsoft.com/office/officeart/2005/8/layout/radial5"/>
    <dgm:cxn modelId="{97D1F8E7-8AE6-4323-AEA6-B356C5924B7D}" type="presParOf" srcId="{98445E21-C753-47FB-9E25-1E3EBE12E4FA}" destId="{A1498219-8B38-4491-A52A-D4BF0BCB88F8}" srcOrd="4" destOrd="0" presId="urn:microsoft.com/office/officeart/2005/8/layout/radial5"/>
    <dgm:cxn modelId="{B811DFB6-A65A-4145-A7F6-2E5C79ADDF63}" type="presParOf" srcId="{98445E21-C753-47FB-9E25-1E3EBE12E4FA}" destId="{EBA10D59-83EB-4A1B-8712-6A8A3212C4F5}" srcOrd="5" destOrd="0" presId="urn:microsoft.com/office/officeart/2005/8/layout/radial5"/>
    <dgm:cxn modelId="{EB875948-224F-4068-BE60-9F90A2764A30}" type="presParOf" srcId="{EBA10D59-83EB-4A1B-8712-6A8A3212C4F5}" destId="{A0128BF3-E7D3-48D0-A847-FD7382148142}" srcOrd="0" destOrd="0" presId="urn:microsoft.com/office/officeart/2005/8/layout/radial5"/>
    <dgm:cxn modelId="{61F70E7A-C73E-490F-B5CA-EEC0A063C4B5}" type="presParOf" srcId="{98445E21-C753-47FB-9E25-1E3EBE12E4FA}" destId="{CA1A3AA8-A672-4F99-B992-07026841B3D0}" srcOrd="6" destOrd="0" presId="urn:microsoft.com/office/officeart/2005/8/layout/radial5"/>
    <dgm:cxn modelId="{5E44BBDB-4E18-45CB-8953-2D9CA3070334}" type="presParOf" srcId="{98445E21-C753-47FB-9E25-1E3EBE12E4FA}" destId="{BDEA27DF-A309-4663-BDB6-44F61BED22DB}" srcOrd="7" destOrd="0" presId="urn:microsoft.com/office/officeart/2005/8/layout/radial5"/>
    <dgm:cxn modelId="{9959487A-B979-4C07-AB21-184C2296F185}" type="presParOf" srcId="{BDEA27DF-A309-4663-BDB6-44F61BED22DB}" destId="{B0AFD0B7-BB25-417B-BFB2-A0A54C0A1135}" srcOrd="0" destOrd="0" presId="urn:microsoft.com/office/officeart/2005/8/layout/radial5"/>
    <dgm:cxn modelId="{7120918F-6D93-48B9-949A-AD7598E4F2D3}" type="presParOf" srcId="{98445E21-C753-47FB-9E25-1E3EBE12E4FA}" destId="{4AE524C0-7D6C-46F3-947A-004C14ECDF84}"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BF8DB0-82FA-46B8-8E0B-AC6C072DB2D4}" type="doc">
      <dgm:prSet loTypeId="urn:microsoft.com/office/officeart/2005/8/layout/process3" loCatId="process" qsTypeId="urn:microsoft.com/office/officeart/2005/8/quickstyle/simple1" qsCatId="simple" csTypeId="urn:microsoft.com/office/officeart/2005/8/colors/colorful3" csCatId="colorful" phldr="1"/>
      <dgm:spPr/>
      <dgm:t>
        <a:bodyPr/>
        <a:lstStyle/>
        <a:p>
          <a:endParaRPr lang="en-GB"/>
        </a:p>
      </dgm:t>
    </dgm:pt>
    <dgm:pt modelId="{E741AEDE-7959-42CF-9CAA-F84B9A21CE79}">
      <dgm:prSet phldrT="[Text]" custT="1"/>
      <dgm:spPr>
        <a:solidFill>
          <a:schemeClr val="accent1">
            <a:lumMod val="40000"/>
            <a:lumOff val="60000"/>
          </a:schemeClr>
        </a:solidFill>
      </dgm:spPr>
      <dgm:t>
        <a:bodyPr/>
        <a:lstStyle/>
        <a:p>
          <a:r>
            <a:rPr lang="en-GB" sz="2400" b="1" dirty="0">
              <a:solidFill>
                <a:schemeClr val="tx1"/>
              </a:solidFill>
              <a:latin typeface="Calibri" panose="020F0502020204030204" pitchFamily="34" charset="0"/>
              <a:cs typeface="Calibri" panose="020F0502020204030204" pitchFamily="34" charset="0"/>
            </a:rPr>
            <a:t>Elicit</a:t>
          </a:r>
        </a:p>
      </dgm:t>
    </dgm:pt>
    <dgm:pt modelId="{23D4E959-89D1-4BF1-BDDF-AC379E8361E8}" type="parTrans" cxnId="{020B29AB-BCDF-4C2F-8FFD-F7885F3A71B8}">
      <dgm:prSet/>
      <dgm:spPr/>
      <dgm:t>
        <a:bodyPr/>
        <a:lstStyle/>
        <a:p>
          <a:endParaRPr lang="en-GB"/>
        </a:p>
      </dgm:t>
    </dgm:pt>
    <dgm:pt modelId="{25973E08-73FB-47FB-B39E-FBE4715DA247}" type="sibTrans" cxnId="{020B29AB-BCDF-4C2F-8FFD-F7885F3A71B8}">
      <dgm:prSet/>
      <dgm:spPr/>
      <dgm:t>
        <a:bodyPr/>
        <a:lstStyle/>
        <a:p>
          <a:endParaRPr lang="en-GB"/>
        </a:p>
      </dgm:t>
    </dgm:pt>
    <dgm:pt modelId="{3B37C3D5-E0BD-4008-A1AE-70E407D51279}">
      <dgm:prSet phldrT="[Text]"/>
      <dgm:spPr/>
      <dgm:t>
        <a:bodyPr/>
        <a:lstStyle/>
        <a:p>
          <a:r>
            <a:rPr lang="en-GB" b="1" dirty="0"/>
            <a:t>Establish with the FM what their information needs are.</a:t>
          </a:r>
        </a:p>
      </dgm:t>
    </dgm:pt>
    <dgm:pt modelId="{322F9043-A0A7-4A57-AFE8-9789CF83DC85}" type="parTrans" cxnId="{A8487F2B-1833-44C6-B872-BB1348E8AEF8}">
      <dgm:prSet/>
      <dgm:spPr/>
      <dgm:t>
        <a:bodyPr/>
        <a:lstStyle/>
        <a:p>
          <a:endParaRPr lang="en-GB"/>
        </a:p>
      </dgm:t>
    </dgm:pt>
    <dgm:pt modelId="{DC2A0B5D-E4C3-4994-936F-E92A5112D3F5}" type="sibTrans" cxnId="{A8487F2B-1833-44C6-B872-BB1348E8AEF8}">
      <dgm:prSet/>
      <dgm:spPr/>
      <dgm:t>
        <a:bodyPr/>
        <a:lstStyle/>
        <a:p>
          <a:endParaRPr lang="en-GB"/>
        </a:p>
      </dgm:t>
    </dgm:pt>
    <dgm:pt modelId="{DE3C30DB-12D8-4B07-8ADD-F90A60C35609}">
      <dgm:prSet phldrT="[Text]" custT="1"/>
      <dgm:spPr>
        <a:solidFill>
          <a:schemeClr val="accent2">
            <a:lumMod val="60000"/>
            <a:lumOff val="40000"/>
          </a:schemeClr>
        </a:solidFill>
      </dgm:spPr>
      <dgm:t>
        <a:bodyPr/>
        <a:lstStyle/>
        <a:p>
          <a:r>
            <a:rPr lang="en-GB" sz="2400" b="1" dirty="0">
              <a:solidFill>
                <a:schemeClr val="tx1"/>
              </a:solidFill>
              <a:latin typeface="Calibri" panose="020F0502020204030204" pitchFamily="34" charset="0"/>
              <a:cs typeface="Calibri" panose="020F0502020204030204" pitchFamily="34" charset="0"/>
            </a:rPr>
            <a:t>Provide</a:t>
          </a:r>
        </a:p>
      </dgm:t>
    </dgm:pt>
    <dgm:pt modelId="{C1BB570B-D19F-4997-9700-AD66FFDAA16B}" type="parTrans" cxnId="{1E26E99A-5CC2-479E-A0FA-7CA778891F95}">
      <dgm:prSet/>
      <dgm:spPr/>
      <dgm:t>
        <a:bodyPr/>
        <a:lstStyle/>
        <a:p>
          <a:endParaRPr lang="en-GB"/>
        </a:p>
      </dgm:t>
    </dgm:pt>
    <dgm:pt modelId="{57708CBE-550D-49CF-B449-47D7385AADFD}" type="sibTrans" cxnId="{1E26E99A-5CC2-479E-A0FA-7CA778891F95}">
      <dgm:prSet/>
      <dgm:spPr/>
      <dgm:t>
        <a:bodyPr/>
        <a:lstStyle/>
        <a:p>
          <a:endParaRPr lang="en-GB"/>
        </a:p>
      </dgm:t>
    </dgm:pt>
    <dgm:pt modelId="{1DE026C6-C35B-4E22-BF71-37F15FD0784C}">
      <dgm:prSet phldrT="[Text]" custT="1"/>
      <dgm:spPr/>
      <dgm:t>
        <a:bodyPr/>
        <a:lstStyle/>
        <a:p>
          <a:pPr marL="114300" lvl="1" indent="-114300" algn="l" defTabSz="666750">
            <a:lnSpc>
              <a:spcPct val="90000"/>
            </a:lnSpc>
            <a:spcBef>
              <a:spcPct val="0"/>
            </a:spcBef>
            <a:spcAft>
              <a:spcPct val="15000"/>
            </a:spcAft>
            <a:buChar char="•"/>
          </a:pPr>
          <a:r>
            <a:rPr lang="en-GB" sz="1500" b="1" kern="1200" dirty="0">
              <a:solidFill>
                <a:prstClr val="black">
                  <a:hueOff val="0"/>
                  <a:satOff val="0"/>
                  <a:lumOff val="0"/>
                  <a:alphaOff val="0"/>
                </a:prstClr>
              </a:solidFill>
              <a:latin typeface="Segoe UI"/>
              <a:ea typeface="+mn-ea"/>
              <a:cs typeface="+mn-cs"/>
            </a:rPr>
            <a:t>Provide relevant and targeted information</a:t>
          </a:r>
        </a:p>
      </dgm:t>
    </dgm:pt>
    <dgm:pt modelId="{051FF036-7941-4C5A-BAA2-F0081189BC16}" type="parTrans" cxnId="{A681C0E9-FB9F-4ED1-A98C-4C5C7644BF0A}">
      <dgm:prSet/>
      <dgm:spPr/>
      <dgm:t>
        <a:bodyPr/>
        <a:lstStyle/>
        <a:p>
          <a:endParaRPr lang="en-GB"/>
        </a:p>
      </dgm:t>
    </dgm:pt>
    <dgm:pt modelId="{4C082DEE-7DF8-40DA-91C7-AF95E03C2999}" type="sibTrans" cxnId="{A681C0E9-FB9F-4ED1-A98C-4C5C7644BF0A}">
      <dgm:prSet/>
      <dgm:spPr/>
      <dgm:t>
        <a:bodyPr/>
        <a:lstStyle/>
        <a:p>
          <a:endParaRPr lang="en-GB"/>
        </a:p>
      </dgm:t>
    </dgm:pt>
    <dgm:pt modelId="{BE9BF0E3-EF85-467C-8851-9CF91CD0388D}">
      <dgm:prSet phldrT="[Text]" custT="1"/>
      <dgm:spPr>
        <a:solidFill>
          <a:srgbClr val="FF5900"/>
        </a:solidFill>
      </dgm:spPr>
      <dgm:t>
        <a:bodyPr/>
        <a:lstStyle/>
        <a:p>
          <a:r>
            <a:rPr lang="en-GB" sz="2400" b="1" dirty="0">
              <a:solidFill>
                <a:schemeClr val="tx1"/>
              </a:solidFill>
              <a:latin typeface="Calibri" panose="020F0502020204030204" pitchFamily="34" charset="0"/>
              <a:cs typeface="Calibri" panose="020F0502020204030204" pitchFamily="34" charset="0"/>
            </a:rPr>
            <a:t>Elicit</a:t>
          </a:r>
        </a:p>
      </dgm:t>
    </dgm:pt>
    <dgm:pt modelId="{C7E30A0C-7ADF-4B39-8B44-CED3F9E9A10D}" type="parTrans" cxnId="{7722A7F0-C558-413E-9A6C-363B0CD3CD96}">
      <dgm:prSet/>
      <dgm:spPr/>
      <dgm:t>
        <a:bodyPr/>
        <a:lstStyle/>
        <a:p>
          <a:endParaRPr lang="en-GB"/>
        </a:p>
      </dgm:t>
    </dgm:pt>
    <dgm:pt modelId="{25ED88E1-9348-4497-807D-54B18DBA7233}" type="sibTrans" cxnId="{7722A7F0-C558-413E-9A6C-363B0CD3CD96}">
      <dgm:prSet/>
      <dgm:spPr/>
      <dgm:t>
        <a:bodyPr/>
        <a:lstStyle/>
        <a:p>
          <a:endParaRPr lang="en-GB"/>
        </a:p>
      </dgm:t>
    </dgm:pt>
    <dgm:pt modelId="{A822C43B-3F34-4131-B42D-665F33D084DD}">
      <dgm:prSet phldrT="[Text]" custT="1"/>
      <dgm:spPr/>
      <dgm:t>
        <a:bodyPr/>
        <a:lstStyle/>
        <a:p>
          <a:r>
            <a:rPr lang="en-GB" sz="1500" b="1" kern="1200" dirty="0">
              <a:solidFill>
                <a:prstClr val="black">
                  <a:hueOff val="0"/>
                  <a:satOff val="0"/>
                  <a:lumOff val="0"/>
                  <a:alphaOff val="0"/>
                </a:prstClr>
              </a:solidFill>
              <a:latin typeface="Segoe UI"/>
              <a:ea typeface="+mn-ea"/>
              <a:cs typeface="+mn-cs"/>
            </a:rPr>
            <a:t>Check</a:t>
          </a:r>
          <a:r>
            <a:rPr lang="en-GB" sz="1500" b="1" kern="1200" dirty="0"/>
            <a:t> with the FM </a:t>
          </a:r>
          <a:r>
            <a:rPr lang="en-GB" sz="1500" b="1" kern="1200" dirty="0">
              <a:solidFill>
                <a:prstClr val="black">
                  <a:hueOff val="0"/>
                  <a:satOff val="0"/>
                  <a:lumOff val="0"/>
                  <a:alphaOff val="0"/>
                </a:prstClr>
              </a:solidFill>
              <a:latin typeface="Segoe UI"/>
              <a:ea typeface="+mn-ea"/>
              <a:cs typeface="+mn-cs"/>
            </a:rPr>
            <a:t>that the information has helped; deal with any further questions that arise.</a:t>
          </a:r>
        </a:p>
      </dgm:t>
    </dgm:pt>
    <dgm:pt modelId="{7F259F34-67A3-41C4-8148-9E872287CA6C}" type="parTrans" cxnId="{A313A1B0-3420-487F-89FD-B2C689B7ED6E}">
      <dgm:prSet/>
      <dgm:spPr/>
      <dgm:t>
        <a:bodyPr/>
        <a:lstStyle/>
        <a:p>
          <a:endParaRPr lang="en-GB"/>
        </a:p>
      </dgm:t>
    </dgm:pt>
    <dgm:pt modelId="{C6D71A62-D3A8-48E3-BB14-D07E88D3D5CF}" type="sibTrans" cxnId="{A313A1B0-3420-487F-89FD-B2C689B7ED6E}">
      <dgm:prSet/>
      <dgm:spPr/>
      <dgm:t>
        <a:bodyPr/>
        <a:lstStyle/>
        <a:p>
          <a:endParaRPr lang="en-GB"/>
        </a:p>
      </dgm:t>
    </dgm:pt>
    <dgm:pt modelId="{5768550D-79EB-439E-B38E-3119AAD5839A}" type="pres">
      <dgm:prSet presAssocID="{2DBF8DB0-82FA-46B8-8E0B-AC6C072DB2D4}" presName="linearFlow" presStyleCnt="0">
        <dgm:presLayoutVars>
          <dgm:dir/>
          <dgm:animLvl val="lvl"/>
          <dgm:resizeHandles val="exact"/>
        </dgm:presLayoutVars>
      </dgm:prSet>
      <dgm:spPr/>
    </dgm:pt>
    <dgm:pt modelId="{39D55459-89D6-44C4-AB38-B5C719294DE4}" type="pres">
      <dgm:prSet presAssocID="{E741AEDE-7959-42CF-9CAA-F84B9A21CE79}" presName="composite" presStyleCnt="0"/>
      <dgm:spPr/>
    </dgm:pt>
    <dgm:pt modelId="{8E17C113-4D92-4BEF-9D27-4E62AC2D3DE1}" type="pres">
      <dgm:prSet presAssocID="{E741AEDE-7959-42CF-9CAA-F84B9A21CE79}" presName="parTx" presStyleLbl="node1" presStyleIdx="0" presStyleCnt="3">
        <dgm:presLayoutVars>
          <dgm:chMax val="0"/>
          <dgm:chPref val="0"/>
          <dgm:bulletEnabled val="1"/>
        </dgm:presLayoutVars>
      </dgm:prSet>
      <dgm:spPr/>
    </dgm:pt>
    <dgm:pt modelId="{F5D7CF6D-93C4-4157-9F82-B1F66D5AFD21}" type="pres">
      <dgm:prSet presAssocID="{E741AEDE-7959-42CF-9CAA-F84B9A21CE79}" presName="parSh" presStyleLbl="node1" presStyleIdx="0" presStyleCnt="3"/>
      <dgm:spPr/>
    </dgm:pt>
    <dgm:pt modelId="{C10A75F8-80EE-406F-9E8E-35FBCB9D5C10}" type="pres">
      <dgm:prSet presAssocID="{E741AEDE-7959-42CF-9CAA-F84B9A21CE79}" presName="desTx" presStyleLbl="fgAcc1" presStyleIdx="0" presStyleCnt="3" custLinFactNeighborX="-553" custLinFactNeighborY="1004">
        <dgm:presLayoutVars>
          <dgm:bulletEnabled val="1"/>
        </dgm:presLayoutVars>
      </dgm:prSet>
      <dgm:spPr/>
    </dgm:pt>
    <dgm:pt modelId="{998DBC70-6873-419D-B032-0A7282303E07}" type="pres">
      <dgm:prSet presAssocID="{25973E08-73FB-47FB-B39E-FBE4715DA247}" presName="sibTrans" presStyleLbl="sibTrans2D1" presStyleIdx="0" presStyleCnt="2"/>
      <dgm:spPr/>
    </dgm:pt>
    <dgm:pt modelId="{C93C18FB-02E7-491A-B7BA-3A9D1B1B0DD4}" type="pres">
      <dgm:prSet presAssocID="{25973E08-73FB-47FB-B39E-FBE4715DA247}" presName="connTx" presStyleLbl="sibTrans2D1" presStyleIdx="0" presStyleCnt="2"/>
      <dgm:spPr/>
    </dgm:pt>
    <dgm:pt modelId="{CC5BCEC8-8264-47A7-AAA8-708F03AFD8B8}" type="pres">
      <dgm:prSet presAssocID="{DE3C30DB-12D8-4B07-8ADD-F90A60C35609}" presName="composite" presStyleCnt="0"/>
      <dgm:spPr/>
    </dgm:pt>
    <dgm:pt modelId="{6384C90D-E9EB-4510-B3B2-BF02782F873B}" type="pres">
      <dgm:prSet presAssocID="{DE3C30DB-12D8-4B07-8ADD-F90A60C35609}" presName="parTx" presStyleLbl="node1" presStyleIdx="0" presStyleCnt="3">
        <dgm:presLayoutVars>
          <dgm:chMax val="0"/>
          <dgm:chPref val="0"/>
          <dgm:bulletEnabled val="1"/>
        </dgm:presLayoutVars>
      </dgm:prSet>
      <dgm:spPr/>
    </dgm:pt>
    <dgm:pt modelId="{CC796AD5-1EEC-4A19-A889-7C049CA1CA83}" type="pres">
      <dgm:prSet presAssocID="{DE3C30DB-12D8-4B07-8ADD-F90A60C35609}" presName="parSh" presStyleLbl="node1" presStyleIdx="1" presStyleCnt="3"/>
      <dgm:spPr/>
    </dgm:pt>
    <dgm:pt modelId="{E7ED8405-2294-4117-82F5-17EBEA64AE90}" type="pres">
      <dgm:prSet presAssocID="{DE3C30DB-12D8-4B07-8ADD-F90A60C35609}" presName="desTx" presStyleLbl="fgAcc1" presStyleIdx="1" presStyleCnt="3" custLinFactNeighborX="-6636" custLinFactNeighborY="2007">
        <dgm:presLayoutVars>
          <dgm:bulletEnabled val="1"/>
        </dgm:presLayoutVars>
      </dgm:prSet>
      <dgm:spPr/>
    </dgm:pt>
    <dgm:pt modelId="{6466DA75-F8B5-4294-A847-28A652673086}" type="pres">
      <dgm:prSet presAssocID="{57708CBE-550D-49CF-B449-47D7385AADFD}" presName="sibTrans" presStyleLbl="sibTrans2D1" presStyleIdx="1" presStyleCnt="2"/>
      <dgm:spPr/>
    </dgm:pt>
    <dgm:pt modelId="{B020A94F-4A49-4C05-AE25-B473E729198E}" type="pres">
      <dgm:prSet presAssocID="{57708CBE-550D-49CF-B449-47D7385AADFD}" presName="connTx" presStyleLbl="sibTrans2D1" presStyleIdx="1" presStyleCnt="2"/>
      <dgm:spPr/>
    </dgm:pt>
    <dgm:pt modelId="{585BA120-D496-43A2-AAFF-36EE4303AF65}" type="pres">
      <dgm:prSet presAssocID="{BE9BF0E3-EF85-467C-8851-9CF91CD0388D}" presName="composite" presStyleCnt="0"/>
      <dgm:spPr/>
    </dgm:pt>
    <dgm:pt modelId="{6B0F2300-4610-4F71-A481-8D6CBF857D68}" type="pres">
      <dgm:prSet presAssocID="{BE9BF0E3-EF85-467C-8851-9CF91CD0388D}" presName="parTx" presStyleLbl="node1" presStyleIdx="1" presStyleCnt="3">
        <dgm:presLayoutVars>
          <dgm:chMax val="0"/>
          <dgm:chPref val="0"/>
          <dgm:bulletEnabled val="1"/>
        </dgm:presLayoutVars>
      </dgm:prSet>
      <dgm:spPr/>
    </dgm:pt>
    <dgm:pt modelId="{82D8FE53-26F3-41B3-8A25-68D1D7555BB4}" type="pres">
      <dgm:prSet presAssocID="{BE9BF0E3-EF85-467C-8851-9CF91CD0388D}" presName="parSh" presStyleLbl="node1" presStyleIdx="2" presStyleCnt="3"/>
      <dgm:spPr/>
    </dgm:pt>
    <dgm:pt modelId="{81001B19-F24E-4D26-B88F-B33784337B1C}" type="pres">
      <dgm:prSet presAssocID="{BE9BF0E3-EF85-467C-8851-9CF91CD0388D}" presName="desTx" presStyleLbl="fgAcc1" presStyleIdx="2" presStyleCnt="3" custScaleX="122424">
        <dgm:presLayoutVars>
          <dgm:bulletEnabled val="1"/>
        </dgm:presLayoutVars>
      </dgm:prSet>
      <dgm:spPr/>
    </dgm:pt>
  </dgm:ptLst>
  <dgm:cxnLst>
    <dgm:cxn modelId="{D119DE02-3593-4ED7-B979-75AF24801646}" type="presOf" srcId="{57708CBE-550D-49CF-B449-47D7385AADFD}" destId="{B020A94F-4A49-4C05-AE25-B473E729198E}" srcOrd="1" destOrd="0" presId="urn:microsoft.com/office/officeart/2005/8/layout/process3"/>
    <dgm:cxn modelId="{7D348819-C275-48B0-9DAA-6B0E10B89D5E}" type="presOf" srcId="{2DBF8DB0-82FA-46B8-8E0B-AC6C072DB2D4}" destId="{5768550D-79EB-439E-B38E-3119AAD5839A}" srcOrd="0" destOrd="0" presId="urn:microsoft.com/office/officeart/2005/8/layout/process3"/>
    <dgm:cxn modelId="{B36D5123-E301-461E-9688-C1D52E026E8B}" type="presOf" srcId="{DE3C30DB-12D8-4B07-8ADD-F90A60C35609}" destId="{CC796AD5-1EEC-4A19-A889-7C049CA1CA83}" srcOrd="1" destOrd="0" presId="urn:microsoft.com/office/officeart/2005/8/layout/process3"/>
    <dgm:cxn modelId="{A8487F2B-1833-44C6-B872-BB1348E8AEF8}" srcId="{E741AEDE-7959-42CF-9CAA-F84B9A21CE79}" destId="{3B37C3D5-E0BD-4008-A1AE-70E407D51279}" srcOrd="0" destOrd="0" parTransId="{322F9043-A0A7-4A57-AFE8-9789CF83DC85}" sibTransId="{DC2A0B5D-E4C3-4994-936F-E92A5112D3F5}"/>
    <dgm:cxn modelId="{35C6142C-262B-4780-A46C-54054AECA1DF}" type="presOf" srcId="{A822C43B-3F34-4131-B42D-665F33D084DD}" destId="{81001B19-F24E-4D26-B88F-B33784337B1C}" srcOrd="0" destOrd="0" presId="urn:microsoft.com/office/officeart/2005/8/layout/process3"/>
    <dgm:cxn modelId="{401F446A-A571-4176-A984-56F6CFCC9A4B}" type="presOf" srcId="{25973E08-73FB-47FB-B39E-FBE4715DA247}" destId="{C93C18FB-02E7-491A-B7BA-3A9D1B1B0DD4}" srcOrd="1" destOrd="0" presId="urn:microsoft.com/office/officeart/2005/8/layout/process3"/>
    <dgm:cxn modelId="{BCBF937A-D4AE-4184-9B71-EEA8D5640F98}" type="presOf" srcId="{DE3C30DB-12D8-4B07-8ADD-F90A60C35609}" destId="{6384C90D-E9EB-4510-B3B2-BF02782F873B}" srcOrd="0" destOrd="0" presId="urn:microsoft.com/office/officeart/2005/8/layout/process3"/>
    <dgm:cxn modelId="{A594F395-D288-4D33-8DA8-8C6082B35BF1}" type="presOf" srcId="{BE9BF0E3-EF85-467C-8851-9CF91CD0388D}" destId="{6B0F2300-4610-4F71-A481-8D6CBF857D68}" srcOrd="0" destOrd="0" presId="urn:microsoft.com/office/officeart/2005/8/layout/process3"/>
    <dgm:cxn modelId="{1E26E99A-5CC2-479E-A0FA-7CA778891F95}" srcId="{2DBF8DB0-82FA-46B8-8E0B-AC6C072DB2D4}" destId="{DE3C30DB-12D8-4B07-8ADD-F90A60C35609}" srcOrd="1" destOrd="0" parTransId="{C1BB570B-D19F-4997-9700-AD66FFDAA16B}" sibTransId="{57708CBE-550D-49CF-B449-47D7385AADFD}"/>
    <dgm:cxn modelId="{020B29AB-BCDF-4C2F-8FFD-F7885F3A71B8}" srcId="{2DBF8DB0-82FA-46B8-8E0B-AC6C072DB2D4}" destId="{E741AEDE-7959-42CF-9CAA-F84B9A21CE79}" srcOrd="0" destOrd="0" parTransId="{23D4E959-89D1-4BF1-BDDF-AC379E8361E8}" sibTransId="{25973E08-73FB-47FB-B39E-FBE4715DA247}"/>
    <dgm:cxn modelId="{A313A1B0-3420-487F-89FD-B2C689B7ED6E}" srcId="{BE9BF0E3-EF85-467C-8851-9CF91CD0388D}" destId="{A822C43B-3F34-4131-B42D-665F33D084DD}" srcOrd="0" destOrd="0" parTransId="{7F259F34-67A3-41C4-8148-9E872287CA6C}" sibTransId="{C6D71A62-D3A8-48E3-BB14-D07E88D3D5CF}"/>
    <dgm:cxn modelId="{185166B7-89F0-4B41-AD73-F0D10412204C}" type="presOf" srcId="{BE9BF0E3-EF85-467C-8851-9CF91CD0388D}" destId="{82D8FE53-26F3-41B3-8A25-68D1D7555BB4}" srcOrd="1" destOrd="0" presId="urn:microsoft.com/office/officeart/2005/8/layout/process3"/>
    <dgm:cxn modelId="{FBDD91C1-E996-4DC1-BF50-1123F81A2111}" type="presOf" srcId="{E741AEDE-7959-42CF-9CAA-F84B9A21CE79}" destId="{8E17C113-4D92-4BEF-9D27-4E62AC2D3DE1}" srcOrd="0" destOrd="0" presId="urn:microsoft.com/office/officeart/2005/8/layout/process3"/>
    <dgm:cxn modelId="{E1F218D4-CA34-4750-85B9-3F29C1241714}" type="presOf" srcId="{25973E08-73FB-47FB-B39E-FBE4715DA247}" destId="{998DBC70-6873-419D-B032-0A7282303E07}" srcOrd="0" destOrd="0" presId="urn:microsoft.com/office/officeart/2005/8/layout/process3"/>
    <dgm:cxn modelId="{1C6CFEE0-CA29-44F1-80DD-9C00CA7CCCC7}" type="presOf" srcId="{E741AEDE-7959-42CF-9CAA-F84B9A21CE79}" destId="{F5D7CF6D-93C4-4157-9F82-B1F66D5AFD21}" srcOrd="1" destOrd="0" presId="urn:microsoft.com/office/officeart/2005/8/layout/process3"/>
    <dgm:cxn modelId="{7D5551E8-BA5A-4EDF-ADC9-F244EBD787F1}" type="presOf" srcId="{57708CBE-550D-49CF-B449-47D7385AADFD}" destId="{6466DA75-F8B5-4294-A847-28A652673086}" srcOrd="0" destOrd="0" presId="urn:microsoft.com/office/officeart/2005/8/layout/process3"/>
    <dgm:cxn modelId="{A681C0E9-FB9F-4ED1-A98C-4C5C7644BF0A}" srcId="{DE3C30DB-12D8-4B07-8ADD-F90A60C35609}" destId="{1DE026C6-C35B-4E22-BF71-37F15FD0784C}" srcOrd="0" destOrd="0" parTransId="{051FF036-7941-4C5A-BAA2-F0081189BC16}" sibTransId="{4C082DEE-7DF8-40DA-91C7-AF95E03C2999}"/>
    <dgm:cxn modelId="{7722A7F0-C558-413E-9A6C-363B0CD3CD96}" srcId="{2DBF8DB0-82FA-46B8-8E0B-AC6C072DB2D4}" destId="{BE9BF0E3-EF85-467C-8851-9CF91CD0388D}" srcOrd="2" destOrd="0" parTransId="{C7E30A0C-7ADF-4B39-8B44-CED3F9E9A10D}" sibTransId="{25ED88E1-9348-4497-807D-54B18DBA7233}"/>
    <dgm:cxn modelId="{51AB1FF2-A6E2-4ECA-BB65-B3915A965EC5}" type="presOf" srcId="{1DE026C6-C35B-4E22-BF71-37F15FD0784C}" destId="{E7ED8405-2294-4117-82F5-17EBEA64AE90}" srcOrd="0" destOrd="0" presId="urn:microsoft.com/office/officeart/2005/8/layout/process3"/>
    <dgm:cxn modelId="{4DFF9DFC-A8BA-4652-B47C-D0A285ED0A4F}" type="presOf" srcId="{3B37C3D5-E0BD-4008-A1AE-70E407D51279}" destId="{C10A75F8-80EE-406F-9E8E-35FBCB9D5C10}" srcOrd="0" destOrd="0" presId="urn:microsoft.com/office/officeart/2005/8/layout/process3"/>
    <dgm:cxn modelId="{5318ACDF-9FE6-47E2-B8F8-DE283C8858DA}" type="presParOf" srcId="{5768550D-79EB-439E-B38E-3119AAD5839A}" destId="{39D55459-89D6-44C4-AB38-B5C719294DE4}" srcOrd="0" destOrd="0" presId="urn:microsoft.com/office/officeart/2005/8/layout/process3"/>
    <dgm:cxn modelId="{B14BAB14-3F90-44A3-9A73-A2613D1AAF73}" type="presParOf" srcId="{39D55459-89D6-44C4-AB38-B5C719294DE4}" destId="{8E17C113-4D92-4BEF-9D27-4E62AC2D3DE1}" srcOrd="0" destOrd="0" presId="urn:microsoft.com/office/officeart/2005/8/layout/process3"/>
    <dgm:cxn modelId="{37818C19-5319-4C5C-9EE8-3A31E8EEFEC3}" type="presParOf" srcId="{39D55459-89D6-44C4-AB38-B5C719294DE4}" destId="{F5D7CF6D-93C4-4157-9F82-B1F66D5AFD21}" srcOrd="1" destOrd="0" presId="urn:microsoft.com/office/officeart/2005/8/layout/process3"/>
    <dgm:cxn modelId="{F2CFE96F-AD31-4982-9912-DABB38D6AC47}" type="presParOf" srcId="{39D55459-89D6-44C4-AB38-B5C719294DE4}" destId="{C10A75F8-80EE-406F-9E8E-35FBCB9D5C10}" srcOrd="2" destOrd="0" presId="urn:microsoft.com/office/officeart/2005/8/layout/process3"/>
    <dgm:cxn modelId="{5B429B62-1A98-41A2-A93B-A640B89D261D}" type="presParOf" srcId="{5768550D-79EB-439E-B38E-3119AAD5839A}" destId="{998DBC70-6873-419D-B032-0A7282303E07}" srcOrd="1" destOrd="0" presId="urn:microsoft.com/office/officeart/2005/8/layout/process3"/>
    <dgm:cxn modelId="{83AE31E9-4AF9-44AC-A240-6D4CD2E81BD1}" type="presParOf" srcId="{998DBC70-6873-419D-B032-0A7282303E07}" destId="{C93C18FB-02E7-491A-B7BA-3A9D1B1B0DD4}" srcOrd="0" destOrd="0" presId="urn:microsoft.com/office/officeart/2005/8/layout/process3"/>
    <dgm:cxn modelId="{60858A32-6835-406C-93EE-56F49EE6D790}" type="presParOf" srcId="{5768550D-79EB-439E-B38E-3119AAD5839A}" destId="{CC5BCEC8-8264-47A7-AAA8-708F03AFD8B8}" srcOrd="2" destOrd="0" presId="urn:microsoft.com/office/officeart/2005/8/layout/process3"/>
    <dgm:cxn modelId="{7AAD2D89-38FD-47CD-805F-14A07F6E1E50}" type="presParOf" srcId="{CC5BCEC8-8264-47A7-AAA8-708F03AFD8B8}" destId="{6384C90D-E9EB-4510-B3B2-BF02782F873B}" srcOrd="0" destOrd="0" presId="urn:microsoft.com/office/officeart/2005/8/layout/process3"/>
    <dgm:cxn modelId="{CF69DE5E-A974-42EE-96DE-A17F6A2E0D6D}" type="presParOf" srcId="{CC5BCEC8-8264-47A7-AAA8-708F03AFD8B8}" destId="{CC796AD5-1EEC-4A19-A889-7C049CA1CA83}" srcOrd="1" destOrd="0" presId="urn:microsoft.com/office/officeart/2005/8/layout/process3"/>
    <dgm:cxn modelId="{D1E8E0AB-7921-4AB4-8DF2-B65705F8D60A}" type="presParOf" srcId="{CC5BCEC8-8264-47A7-AAA8-708F03AFD8B8}" destId="{E7ED8405-2294-4117-82F5-17EBEA64AE90}" srcOrd="2" destOrd="0" presId="urn:microsoft.com/office/officeart/2005/8/layout/process3"/>
    <dgm:cxn modelId="{04340138-86D6-4D8E-844E-6F8E7FE60EDF}" type="presParOf" srcId="{5768550D-79EB-439E-B38E-3119AAD5839A}" destId="{6466DA75-F8B5-4294-A847-28A652673086}" srcOrd="3" destOrd="0" presId="urn:microsoft.com/office/officeart/2005/8/layout/process3"/>
    <dgm:cxn modelId="{22069548-2BE7-4E3A-9DB7-46261DA75575}" type="presParOf" srcId="{6466DA75-F8B5-4294-A847-28A652673086}" destId="{B020A94F-4A49-4C05-AE25-B473E729198E}" srcOrd="0" destOrd="0" presId="urn:microsoft.com/office/officeart/2005/8/layout/process3"/>
    <dgm:cxn modelId="{2B28A8EF-2D25-42BE-8DFA-599DC324C24D}" type="presParOf" srcId="{5768550D-79EB-439E-B38E-3119AAD5839A}" destId="{585BA120-D496-43A2-AAFF-36EE4303AF65}" srcOrd="4" destOrd="0" presId="urn:microsoft.com/office/officeart/2005/8/layout/process3"/>
    <dgm:cxn modelId="{FF920A92-FD37-46E3-A12E-09CB741A2310}" type="presParOf" srcId="{585BA120-D496-43A2-AAFF-36EE4303AF65}" destId="{6B0F2300-4610-4F71-A481-8D6CBF857D68}" srcOrd="0" destOrd="0" presId="urn:microsoft.com/office/officeart/2005/8/layout/process3"/>
    <dgm:cxn modelId="{729B203B-C987-4B4B-B8BA-8FF7817B6350}" type="presParOf" srcId="{585BA120-D496-43A2-AAFF-36EE4303AF65}" destId="{82D8FE53-26F3-41B3-8A25-68D1D7555BB4}" srcOrd="1" destOrd="0" presId="urn:microsoft.com/office/officeart/2005/8/layout/process3"/>
    <dgm:cxn modelId="{A068A28E-5794-4D06-84D8-10C46875A28A}" type="presParOf" srcId="{585BA120-D496-43A2-AAFF-36EE4303AF65}" destId="{81001B19-F24E-4D26-B88F-B33784337B1C}"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5B012D-1D37-4C43-ABA0-1E52D23724C7}" type="doc">
      <dgm:prSet loTypeId="urn:microsoft.com/office/officeart/2005/8/layout/radial5" loCatId="cycle" qsTypeId="urn:microsoft.com/office/officeart/2005/8/quickstyle/3d1" qsCatId="3D" csTypeId="urn:microsoft.com/office/officeart/2005/8/colors/colorful2" csCatId="colorful" phldr="1"/>
      <dgm:spPr/>
      <dgm:t>
        <a:bodyPr/>
        <a:lstStyle/>
        <a:p>
          <a:endParaRPr lang="en-GB"/>
        </a:p>
      </dgm:t>
    </dgm:pt>
    <dgm:pt modelId="{C028F315-1E44-4E09-9785-4421F5D0E6E6}">
      <dgm:prSet phldrT="[Text]" custT="1"/>
      <dgm:spPr>
        <a:gradFill rotWithShape="0">
          <a:gsLst>
            <a:gs pos="0">
              <a:srgbClr val="FF000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GB" sz="1600" b="1" i="1" u="sng" dirty="0">
              <a:solidFill>
                <a:schemeClr val="tx1"/>
              </a:solidFill>
            </a:rPr>
            <a:t>Coping</a:t>
          </a:r>
        </a:p>
      </dgm:t>
    </dgm:pt>
    <dgm:pt modelId="{417AC0E1-4EA4-4D91-BC5D-989923D02221}" type="parTrans" cxnId="{2EB0EEF5-B287-4A8C-A2C1-938A92AA87A7}">
      <dgm:prSet/>
      <dgm:spPr/>
      <dgm:t>
        <a:bodyPr/>
        <a:lstStyle/>
        <a:p>
          <a:endParaRPr lang="en-GB"/>
        </a:p>
      </dgm:t>
    </dgm:pt>
    <dgm:pt modelId="{AAD1FBEE-94DD-4C92-8C45-68729799EBC6}" type="sibTrans" cxnId="{2EB0EEF5-B287-4A8C-A2C1-938A92AA87A7}">
      <dgm:prSet/>
      <dgm:spPr/>
      <dgm:t>
        <a:bodyPr/>
        <a:lstStyle/>
        <a:p>
          <a:endParaRPr lang="en-GB"/>
        </a:p>
      </dgm:t>
    </dgm:pt>
    <dgm:pt modelId="{FF793C21-1CA2-464B-BE4B-4C563CAD283B}">
      <dgm:prSet phldrT="[Text]" custT="1"/>
      <dgm:spPr>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sz="1600" b="1" dirty="0">
              <a:solidFill>
                <a:schemeClr val="tx1"/>
              </a:solidFill>
            </a:rPr>
            <a:t>Stress</a:t>
          </a:r>
        </a:p>
      </dgm:t>
    </dgm:pt>
    <dgm:pt modelId="{421CAD6A-E251-4AA1-8791-2BF7648183A3}" type="parTrans" cxnId="{AC40D082-0E5F-4DF7-B054-72A10C973C1D}">
      <dgm:prSet/>
      <dgm:spPr>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endParaRPr lang="en-GB"/>
        </a:p>
      </dgm:t>
    </dgm:pt>
    <dgm:pt modelId="{5D57AEF9-127E-43B0-BC20-64FE0B0E68E2}" type="sibTrans" cxnId="{AC40D082-0E5F-4DF7-B054-72A10C973C1D}">
      <dgm:prSet/>
      <dgm:spPr/>
      <dgm:t>
        <a:bodyPr/>
        <a:lstStyle/>
        <a:p>
          <a:endParaRPr lang="en-GB"/>
        </a:p>
      </dgm:t>
    </dgm:pt>
    <dgm:pt modelId="{8C19E3C4-8A0C-4F83-99F0-AA9D1FF05969}">
      <dgm:prSet phldrT="[Text]" custT="1"/>
      <dgm:spPr/>
      <dgm:t>
        <a:bodyPr/>
        <a:lstStyle/>
        <a:p>
          <a:r>
            <a:rPr lang="en-GB" sz="1400" b="1" dirty="0">
              <a:solidFill>
                <a:schemeClr val="tx1"/>
              </a:solidFill>
            </a:rPr>
            <a:t>Support</a:t>
          </a:r>
        </a:p>
      </dgm:t>
    </dgm:pt>
    <dgm:pt modelId="{CEB895DF-2F77-4522-9729-0DB8BF97D570}" type="parTrans" cxnId="{51A6719A-906C-47F5-B692-CB4298FD0A81}">
      <dgm:prSet/>
      <dgm:spPr/>
      <dgm:t>
        <a:bodyPr/>
        <a:lstStyle/>
        <a:p>
          <a:endParaRPr lang="en-GB"/>
        </a:p>
      </dgm:t>
    </dgm:pt>
    <dgm:pt modelId="{3A2C5C04-3D19-4475-B00E-AC599AD86CDF}" type="sibTrans" cxnId="{51A6719A-906C-47F5-B692-CB4298FD0A81}">
      <dgm:prSet/>
      <dgm:spPr/>
      <dgm:t>
        <a:bodyPr/>
        <a:lstStyle/>
        <a:p>
          <a:endParaRPr lang="en-GB"/>
        </a:p>
      </dgm:t>
    </dgm:pt>
    <dgm:pt modelId="{17C39C5D-4B95-46C9-9C9C-0F1CE53471D0}">
      <dgm:prSet phldrT="[Text]" custT="1"/>
      <dgm:spPr>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gradFill>
      </dgm:spPr>
      <dgm:t>
        <a:bodyPr/>
        <a:lstStyle/>
        <a:p>
          <a:r>
            <a:rPr lang="en-GB" sz="1600" b="1" dirty="0">
              <a:solidFill>
                <a:schemeClr val="tx1"/>
              </a:solidFill>
            </a:rPr>
            <a:t>Strain</a:t>
          </a:r>
        </a:p>
      </dgm:t>
    </dgm:pt>
    <dgm:pt modelId="{22A3B6DB-3E59-4943-A089-53D8266B099A}" type="parTrans" cxnId="{6CA8BD7F-30B3-4C5E-8211-A8C945215B2D}">
      <dgm:prSet/>
      <dgm:spPr>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gradFill>
      </dgm:spPr>
      <dgm:t>
        <a:bodyPr/>
        <a:lstStyle/>
        <a:p>
          <a:endParaRPr lang="en-GB"/>
        </a:p>
      </dgm:t>
    </dgm:pt>
    <dgm:pt modelId="{8814FC4D-B2C2-482D-A0EE-2CAE751C2977}" type="sibTrans" cxnId="{6CA8BD7F-30B3-4C5E-8211-A8C945215B2D}">
      <dgm:prSet/>
      <dgm:spPr/>
      <dgm:t>
        <a:bodyPr/>
        <a:lstStyle/>
        <a:p>
          <a:endParaRPr lang="en-GB"/>
        </a:p>
      </dgm:t>
    </dgm:pt>
    <dgm:pt modelId="{570E32C8-4172-43CC-B592-A78D601CF981}">
      <dgm:prSet phldrT="[Text]" custT="1"/>
      <dgm:spPr>
        <a:gradFill rotWithShape="0">
          <a:gsLst>
            <a:gs pos="0">
              <a:schemeClr val="accent1"/>
            </a:gs>
            <a:gs pos="36000">
              <a:schemeClr val="accent2">
                <a:hueOff val="35353"/>
                <a:satOff val="-34487"/>
                <a:lumOff val="-1766"/>
                <a:alphaOff val="0"/>
                <a:satMod val="110000"/>
                <a:lumMod val="100000"/>
                <a:shade val="100000"/>
              </a:schemeClr>
            </a:gs>
            <a:gs pos="78000">
              <a:schemeClr val="accent1"/>
            </a:gs>
          </a:gsLst>
        </a:gradFill>
      </dgm:spPr>
      <dgm:t>
        <a:bodyPr/>
        <a:lstStyle/>
        <a:p>
          <a:r>
            <a:rPr lang="en-GB" sz="1400" b="1" u="none" dirty="0">
              <a:solidFill>
                <a:schemeClr val="tx1"/>
              </a:solidFill>
            </a:rPr>
            <a:t>Information</a:t>
          </a:r>
        </a:p>
      </dgm:t>
    </dgm:pt>
    <dgm:pt modelId="{E481C25C-EA72-4B2D-B857-38275AAA6D7A}" type="parTrans" cxnId="{391EBDAC-A5B9-4AF3-9A86-309D1CBA0293}">
      <dgm:prSet/>
      <dgm:spPr>
        <a:gradFill rotWithShape="0">
          <a:gsLst>
            <a:gs pos="0">
              <a:srgbClr val="FF0000"/>
            </a:gs>
            <a:gs pos="50000">
              <a:schemeClr val="accent2">
                <a:hueOff val="35353"/>
                <a:satOff val="-34487"/>
                <a:lumOff val="-1766"/>
                <a:alphaOff val="0"/>
                <a:satMod val="110000"/>
                <a:lumMod val="100000"/>
                <a:shade val="100000"/>
              </a:schemeClr>
            </a:gs>
            <a:gs pos="100000">
              <a:schemeClr val="accent2">
                <a:hueOff val="35353"/>
                <a:satOff val="-34487"/>
                <a:lumOff val="-1766"/>
                <a:alphaOff val="0"/>
                <a:lumMod val="99000"/>
                <a:satMod val="120000"/>
                <a:shade val="78000"/>
              </a:schemeClr>
            </a:gs>
          </a:gsLst>
        </a:gradFill>
      </dgm:spPr>
      <dgm:t>
        <a:bodyPr/>
        <a:lstStyle/>
        <a:p>
          <a:endParaRPr lang="en-GB"/>
        </a:p>
      </dgm:t>
    </dgm:pt>
    <dgm:pt modelId="{18DC07BE-8958-4901-9A52-28A3653DFB43}" type="sibTrans" cxnId="{391EBDAC-A5B9-4AF3-9A86-309D1CBA0293}">
      <dgm:prSet/>
      <dgm:spPr/>
      <dgm:t>
        <a:bodyPr/>
        <a:lstStyle/>
        <a:p>
          <a:endParaRPr lang="en-GB"/>
        </a:p>
      </dgm:t>
    </dgm:pt>
    <dgm:pt modelId="{98445E21-C753-47FB-9E25-1E3EBE12E4FA}" type="pres">
      <dgm:prSet presAssocID="{475B012D-1D37-4C43-ABA0-1E52D23724C7}" presName="Name0" presStyleCnt="0">
        <dgm:presLayoutVars>
          <dgm:chMax val="1"/>
          <dgm:dir/>
          <dgm:animLvl val="ctr"/>
          <dgm:resizeHandles val="exact"/>
        </dgm:presLayoutVars>
      </dgm:prSet>
      <dgm:spPr/>
    </dgm:pt>
    <dgm:pt modelId="{B2751BD6-A072-46E5-8E36-7CCB2B8DBCF5}" type="pres">
      <dgm:prSet presAssocID="{C028F315-1E44-4E09-9785-4421F5D0E6E6}" presName="centerShape" presStyleLbl="node0" presStyleIdx="0" presStyleCnt="1" custScaleX="146808" custScaleY="132485" custLinFactNeighborX="34212" custLinFactNeighborY="2559"/>
      <dgm:spPr/>
    </dgm:pt>
    <dgm:pt modelId="{0EC9ABC2-0C79-4F7E-AF28-7B1614B207E1}" type="pres">
      <dgm:prSet presAssocID="{421CAD6A-E251-4AA1-8791-2BF7648183A3}" presName="parTrans" presStyleLbl="sibTrans2D1" presStyleIdx="0" presStyleCnt="4" custAng="18124758" custScaleX="123392" custScaleY="87013" custLinFactNeighborX="-20318" custLinFactNeighborY="-50422"/>
      <dgm:spPr/>
    </dgm:pt>
    <dgm:pt modelId="{C3F599D9-F94A-4B29-A950-063B6F35117A}" type="pres">
      <dgm:prSet presAssocID="{421CAD6A-E251-4AA1-8791-2BF7648183A3}" presName="connectorText" presStyleLbl="sibTrans2D1" presStyleIdx="0" presStyleCnt="4"/>
      <dgm:spPr/>
    </dgm:pt>
    <dgm:pt modelId="{3934DF37-0A9D-4E4E-97C6-E16690FE4009}" type="pres">
      <dgm:prSet presAssocID="{FF793C21-1CA2-464B-BE4B-4C563CAD283B}" presName="node" presStyleLbl="node1" presStyleIdx="0" presStyleCnt="4" custAng="0" custFlipHor="1" custScaleX="111598" custScaleY="98161" custRadScaleRad="157373" custRadScaleInc="-113891">
        <dgm:presLayoutVars>
          <dgm:bulletEnabled val="1"/>
        </dgm:presLayoutVars>
      </dgm:prSet>
      <dgm:spPr/>
    </dgm:pt>
    <dgm:pt modelId="{CF7686D5-5D0C-49CE-A6EE-5993F7807EC2}" type="pres">
      <dgm:prSet presAssocID="{CEB895DF-2F77-4522-9729-0DB8BF97D570}" presName="parTrans" presStyleLbl="sibTrans2D1" presStyleIdx="1" presStyleCnt="4" custAng="7091957" custScaleX="1494677" custScaleY="87013" custLinFactX="-600000" custLinFactNeighborX="-670708" custLinFactNeighborY="74062"/>
      <dgm:spPr/>
    </dgm:pt>
    <dgm:pt modelId="{D4ECB924-ED02-4E9F-94E6-9556E253514D}" type="pres">
      <dgm:prSet presAssocID="{CEB895DF-2F77-4522-9729-0DB8BF97D570}" presName="connectorText" presStyleLbl="sibTrans2D1" presStyleIdx="1" presStyleCnt="4"/>
      <dgm:spPr/>
    </dgm:pt>
    <dgm:pt modelId="{A1498219-8B38-4491-A52A-D4BF0BCB88F8}" type="pres">
      <dgm:prSet presAssocID="{8C19E3C4-8A0C-4F83-99F0-AA9D1FF05969}" presName="node" presStyleLbl="node1" presStyleIdx="1" presStyleCnt="4" custScaleX="126406" custScaleY="107580" custRadScaleRad="125598" custRadScaleInc="120514">
        <dgm:presLayoutVars>
          <dgm:bulletEnabled val="1"/>
        </dgm:presLayoutVars>
      </dgm:prSet>
      <dgm:spPr/>
    </dgm:pt>
    <dgm:pt modelId="{EBA10D59-83EB-4A1B-8712-6A8A3212C4F5}" type="pres">
      <dgm:prSet presAssocID="{22A3B6DB-3E59-4943-A089-53D8266B099A}" presName="parTrans" presStyleLbl="sibTrans2D1" presStyleIdx="2" presStyleCnt="4" custAng="17940886" custFlipHor="1" custScaleX="166388" custScaleY="112305" custLinFactX="-38859" custLinFactY="-100000" custLinFactNeighborX="-100000" custLinFactNeighborY="-131974"/>
      <dgm:spPr/>
    </dgm:pt>
    <dgm:pt modelId="{A0128BF3-E7D3-48D0-A847-FD7382148142}" type="pres">
      <dgm:prSet presAssocID="{22A3B6DB-3E59-4943-A089-53D8266B099A}" presName="connectorText" presStyleLbl="sibTrans2D1" presStyleIdx="2" presStyleCnt="4"/>
      <dgm:spPr/>
    </dgm:pt>
    <dgm:pt modelId="{CA1A3AA8-A672-4F99-B992-07026841B3D0}" type="pres">
      <dgm:prSet presAssocID="{17C39C5D-4B95-46C9-9C9C-0F1CE53471D0}" presName="node" presStyleLbl="node1" presStyleIdx="2" presStyleCnt="4" custScaleX="114655" custScaleY="109856" custRadScaleRad="161917" custRadScaleInc="115251">
        <dgm:presLayoutVars>
          <dgm:bulletEnabled val="1"/>
        </dgm:presLayoutVars>
      </dgm:prSet>
      <dgm:spPr/>
    </dgm:pt>
    <dgm:pt modelId="{BDEA27DF-A309-4663-BDB6-44F61BED22DB}" type="pres">
      <dgm:prSet presAssocID="{E481C25C-EA72-4B2D-B857-38275AAA6D7A}" presName="parTrans" presStyleLbl="sibTrans2D1" presStyleIdx="3" presStyleCnt="4" custAng="5465180" custFlipHor="1" custScaleX="2000000" custScaleY="95342" custLinFactX="-993289" custLinFactY="62656" custLinFactNeighborX="-1000000" custLinFactNeighborY="100000"/>
      <dgm:spPr/>
    </dgm:pt>
    <dgm:pt modelId="{B0AFD0B7-BB25-417B-BFB2-A0A54C0A1135}" type="pres">
      <dgm:prSet presAssocID="{E481C25C-EA72-4B2D-B857-38275AAA6D7A}" presName="connectorText" presStyleLbl="sibTrans2D1" presStyleIdx="3" presStyleCnt="4"/>
      <dgm:spPr/>
    </dgm:pt>
    <dgm:pt modelId="{4AE524C0-7D6C-46F3-947A-004C14ECDF84}" type="pres">
      <dgm:prSet presAssocID="{570E32C8-4172-43CC-B592-A78D601CF981}" presName="node" presStyleLbl="node1" presStyleIdx="3" presStyleCnt="4" custScaleX="146808" custScaleY="121743" custRadScaleRad="116951" custRadScaleInc="276835">
        <dgm:presLayoutVars>
          <dgm:bulletEnabled val="1"/>
        </dgm:presLayoutVars>
      </dgm:prSet>
      <dgm:spPr/>
    </dgm:pt>
  </dgm:ptLst>
  <dgm:cxnLst>
    <dgm:cxn modelId="{1A7AA902-4987-4F99-A8EF-87B7F916CC8D}" type="presOf" srcId="{22A3B6DB-3E59-4943-A089-53D8266B099A}" destId="{EBA10D59-83EB-4A1B-8712-6A8A3212C4F5}" srcOrd="0" destOrd="0" presId="urn:microsoft.com/office/officeart/2005/8/layout/radial5"/>
    <dgm:cxn modelId="{F44AA119-C4E7-4FFC-B309-B9A7881644FD}" type="presOf" srcId="{E481C25C-EA72-4B2D-B857-38275AAA6D7A}" destId="{B0AFD0B7-BB25-417B-BFB2-A0A54C0A1135}" srcOrd="1" destOrd="0" presId="urn:microsoft.com/office/officeart/2005/8/layout/radial5"/>
    <dgm:cxn modelId="{8E64A421-5DA5-447F-8A9E-788D456C1AF5}" type="presOf" srcId="{17C39C5D-4B95-46C9-9C9C-0F1CE53471D0}" destId="{CA1A3AA8-A672-4F99-B992-07026841B3D0}" srcOrd="0" destOrd="0" presId="urn:microsoft.com/office/officeart/2005/8/layout/radial5"/>
    <dgm:cxn modelId="{084E9D24-453D-4A9C-BD0C-D957C8C9535E}" type="presOf" srcId="{FF793C21-1CA2-464B-BE4B-4C563CAD283B}" destId="{3934DF37-0A9D-4E4E-97C6-E16690FE4009}" srcOrd="0" destOrd="0" presId="urn:microsoft.com/office/officeart/2005/8/layout/radial5"/>
    <dgm:cxn modelId="{67120330-FFFC-4CAA-9284-E8A94B3DCF2B}" type="presOf" srcId="{475B012D-1D37-4C43-ABA0-1E52D23724C7}" destId="{98445E21-C753-47FB-9E25-1E3EBE12E4FA}" srcOrd="0" destOrd="0" presId="urn:microsoft.com/office/officeart/2005/8/layout/radial5"/>
    <dgm:cxn modelId="{38331262-3A50-443D-B739-C4D118675F50}" type="presOf" srcId="{22A3B6DB-3E59-4943-A089-53D8266B099A}" destId="{A0128BF3-E7D3-48D0-A847-FD7382148142}" srcOrd="1" destOrd="0" presId="urn:microsoft.com/office/officeart/2005/8/layout/radial5"/>
    <dgm:cxn modelId="{9D1A9B63-3163-4E72-AE87-942ABF25BFD7}" type="presOf" srcId="{E481C25C-EA72-4B2D-B857-38275AAA6D7A}" destId="{BDEA27DF-A309-4663-BDB6-44F61BED22DB}" srcOrd="0" destOrd="0" presId="urn:microsoft.com/office/officeart/2005/8/layout/radial5"/>
    <dgm:cxn modelId="{CA7DD44B-CD35-4663-81F3-E865781F4959}" type="presOf" srcId="{570E32C8-4172-43CC-B592-A78D601CF981}" destId="{4AE524C0-7D6C-46F3-947A-004C14ECDF84}" srcOrd="0" destOrd="0" presId="urn:microsoft.com/office/officeart/2005/8/layout/radial5"/>
    <dgm:cxn modelId="{1D7CD155-4B6B-41FD-AC5C-27886135B5F9}" type="presOf" srcId="{421CAD6A-E251-4AA1-8791-2BF7648183A3}" destId="{0EC9ABC2-0C79-4F7E-AF28-7B1614B207E1}" srcOrd="0" destOrd="0" presId="urn:microsoft.com/office/officeart/2005/8/layout/radial5"/>
    <dgm:cxn modelId="{6CA8BD7F-30B3-4C5E-8211-A8C945215B2D}" srcId="{C028F315-1E44-4E09-9785-4421F5D0E6E6}" destId="{17C39C5D-4B95-46C9-9C9C-0F1CE53471D0}" srcOrd="2" destOrd="0" parTransId="{22A3B6DB-3E59-4943-A089-53D8266B099A}" sibTransId="{8814FC4D-B2C2-482D-A0EE-2CAE751C2977}"/>
    <dgm:cxn modelId="{AC40D082-0E5F-4DF7-B054-72A10C973C1D}" srcId="{C028F315-1E44-4E09-9785-4421F5D0E6E6}" destId="{FF793C21-1CA2-464B-BE4B-4C563CAD283B}" srcOrd="0" destOrd="0" parTransId="{421CAD6A-E251-4AA1-8791-2BF7648183A3}" sibTransId="{5D57AEF9-127E-43B0-BC20-64FE0B0E68E2}"/>
    <dgm:cxn modelId="{095F5098-BAB7-463B-B6A4-0AF05445CD02}" type="presOf" srcId="{421CAD6A-E251-4AA1-8791-2BF7648183A3}" destId="{C3F599D9-F94A-4B29-A950-063B6F35117A}" srcOrd="1" destOrd="0" presId="urn:microsoft.com/office/officeart/2005/8/layout/radial5"/>
    <dgm:cxn modelId="{51A6719A-906C-47F5-B692-CB4298FD0A81}" srcId="{C028F315-1E44-4E09-9785-4421F5D0E6E6}" destId="{8C19E3C4-8A0C-4F83-99F0-AA9D1FF05969}" srcOrd="1" destOrd="0" parTransId="{CEB895DF-2F77-4522-9729-0DB8BF97D570}" sibTransId="{3A2C5C04-3D19-4475-B00E-AC599AD86CDF}"/>
    <dgm:cxn modelId="{CE4E0CA6-6834-4395-92EB-94DACD19DFBE}" type="presOf" srcId="{CEB895DF-2F77-4522-9729-0DB8BF97D570}" destId="{D4ECB924-ED02-4E9F-94E6-9556E253514D}" srcOrd="1" destOrd="0" presId="urn:microsoft.com/office/officeart/2005/8/layout/radial5"/>
    <dgm:cxn modelId="{391EBDAC-A5B9-4AF3-9A86-309D1CBA0293}" srcId="{C028F315-1E44-4E09-9785-4421F5D0E6E6}" destId="{570E32C8-4172-43CC-B592-A78D601CF981}" srcOrd="3" destOrd="0" parTransId="{E481C25C-EA72-4B2D-B857-38275AAA6D7A}" sibTransId="{18DC07BE-8958-4901-9A52-28A3653DFB43}"/>
    <dgm:cxn modelId="{00F62EB7-0E1C-4DA4-84AF-E7255CCB5AF0}" type="presOf" srcId="{8C19E3C4-8A0C-4F83-99F0-AA9D1FF05969}" destId="{A1498219-8B38-4491-A52A-D4BF0BCB88F8}" srcOrd="0" destOrd="0" presId="urn:microsoft.com/office/officeart/2005/8/layout/radial5"/>
    <dgm:cxn modelId="{2EB0EEF5-B287-4A8C-A2C1-938A92AA87A7}" srcId="{475B012D-1D37-4C43-ABA0-1E52D23724C7}" destId="{C028F315-1E44-4E09-9785-4421F5D0E6E6}" srcOrd="0" destOrd="0" parTransId="{417AC0E1-4EA4-4D91-BC5D-989923D02221}" sibTransId="{AAD1FBEE-94DD-4C92-8C45-68729799EBC6}"/>
    <dgm:cxn modelId="{2DC692F6-113D-44D1-9C8F-8052BBABED1E}" type="presOf" srcId="{C028F315-1E44-4E09-9785-4421F5D0E6E6}" destId="{B2751BD6-A072-46E5-8E36-7CCB2B8DBCF5}" srcOrd="0" destOrd="0" presId="urn:microsoft.com/office/officeart/2005/8/layout/radial5"/>
    <dgm:cxn modelId="{FD3126FF-61D7-48AE-93F5-BA98476BEC2D}" type="presOf" srcId="{CEB895DF-2F77-4522-9729-0DB8BF97D570}" destId="{CF7686D5-5D0C-49CE-A6EE-5993F7807EC2}" srcOrd="0" destOrd="0" presId="urn:microsoft.com/office/officeart/2005/8/layout/radial5"/>
    <dgm:cxn modelId="{55670892-6730-465E-B004-3E1A1757C9B4}" type="presParOf" srcId="{98445E21-C753-47FB-9E25-1E3EBE12E4FA}" destId="{B2751BD6-A072-46E5-8E36-7CCB2B8DBCF5}" srcOrd="0" destOrd="0" presId="urn:microsoft.com/office/officeart/2005/8/layout/radial5"/>
    <dgm:cxn modelId="{D3585F78-4101-4B05-A231-BE0E4134AFED}" type="presParOf" srcId="{98445E21-C753-47FB-9E25-1E3EBE12E4FA}" destId="{0EC9ABC2-0C79-4F7E-AF28-7B1614B207E1}" srcOrd="1" destOrd="0" presId="urn:microsoft.com/office/officeart/2005/8/layout/radial5"/>
    <dgm:cxn modelId="{A5D8FE16-1885-463D-8128-A0D42C91B4F5}" type="presParOf" srcId="{0EC9ABC2-0C79-4F7E-AF28-7B1614B207E1}" destId="{C3F599D9-F94A-4B29-A950-063B6F35117A}" srcOrd="0" destOrd="0" presId="urn:microsoft.com/office/officeart/2005/8/layout/radial5"/>
    <dgm:cxn modelId="{0B51E6DC-EB2A-4966-A951-CCF9FD4F5679}" type="presParOf" srcId="{98445E21-C753-47FB-9E25-1E3EBE12E4FA}" destId="{3934DF37-0A9D-4E4E-97C6-E16690FE4009}" srcOrd="2" destOrd="0" presId="urn:microsoft.com/office/officeart/2005/8/layout/radial5"/>
    <dgm:cxn modelId="{F5B1728A-230A-4E30-A8F9-A54435E72680}" type="presParOf" srcId="{98445E21-C753-47FB-9E25-1E3EBE12E4FA}" destId="{CF7686D5-5D0C-49CE-A6EE-5993F7807EC2}" srcOrd="3" destOrd="0" presId="urn:microsoft.com/office/officeart/2005/8/layout/radial5"/>
    <dgm:cxn modelId="{DEA3C50C-058A-441D-B468-BFEDA3CD54FA}" type="presParOf" srcId="{CF7686D5-5D0C-49CE-A6EE-5993F7807EC2}" destId="{D4ECB924-ED02-4E9F-94E6-9556E253514D}" srcOrd="0" destOrd="0" presId="urn:microsoft.com/office/officeart/2005/8/layout/radial5"/>
    <dgm:cxn modelId="{97D1F8E7-8AE6-4323-AEA6-B356C5924B7D}" type="presParOf" srcId="{98445E21-C753-47FB-9E25-1E3EBE12E4FA}" destId="{A1498219-8B38-4491-A52A-D4BF0BCB88F8}" srcOrd="4" destOrd="0" presId="urn:microsoft.com/office/officeart/2005/8/layout/radial5"/>
    <dgm:cxn modelId="{B811DFB6-A65A-4145-A7F6-2E5C79ADDF63}" type="presParOf" srcId="{98445E21-C753-47FB-9E25-1E3EBE12E4FA}" destId="{EBA10D59-83EB-4A1B-8712-6A8A3212C4F5}" srcOrd="5" destOrd="0" presId="urn:microsoft.com/office/officeart/2005/8/layout/radial5"/>
    <dgm:cxn modelId="{EB875948-224F-4068-BE60-9F90A2764A30}" type="presParOf" srcId="{EBA10D59-83EB-4A1B-8712-6A8A3212C4F5}" destId="{A0128BF3-E7D3-48D0-A847-FD7382148142}" srcOrd="0" destOrd="0" presId="urn:microsoft.com/office/officeart/2005/8/layout/radial5"/>
    <dgm:cxn modelId="{61F70E7A-C73E-490F-B5CA-EEC0A063C4B5}" type="presParOf" srcId="{98445E21-C753-47FB-9E25-1E3EBE12E4FA}" destId="{CA1A3AA8-A672-4F99-B992-07026841B3D0}" srcOrd="6" destOrd="0" presId="urn:microsoft.com/office/officeart/2005/8/layout/radial5"/>
    <dgm:cxn modelId="{5E44BBDB-4E18-45CB-8953-2D9CA3070334}" type="presParOf" srcId="{98445E21-C753-47FB-9E25-1E3EBE12E4FA}" destId="{BDEA27DF-A309-4663-BDB6-44F61BED22DB}" srcOrd="7" destOrd="0" presId="urn:microsoft.com/office/officeart/2005/8/layout/radial5"/>
    <dgm:cxn modelId="{9959487A-B979-4C07-AB21-184C2296F185}" type="presParOf" srcId="{BDEA27DF-A309-4663-BDB6-44F61BED22DB}" destId="{B0AFD0B7-BB25-417B-BFB2-A0A54C0A1135}" srcOrd="0" destOrd="0" presId="urn:microsoft.com/office/officeart/2005/8/layout/radial5"/>
    <dgm:cxn modelId="{7120918F-6D93-48B9-949A-AD7598E4F2D3}" type="presParOf" srcId="{98445E21-C753-47FB-9E25-1E3EBE12E4FA}" destId="{4AE524C0-7D6C-46F3-947A-004C14ECDF84}"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1F4C8C-55A1-4A5F-8E5C-A4ACC2041A88}"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GB"/>
        </a:p>
      </dgm:t>
    </dgm:pt>
    <dgm:pt modelId="{08165167-99B9-4E6B-A886-47FB7F35EFC0}">
      <dgm:prSet phldrT="[Text]" custT="1"/>
      <dgm:spPr>
        <a:solidFill>
          <a:schemeClr val="accent1">
            <a:lumMod val="40000"/>
            <a:lumOff val="60000"/>
          </a:schemeClr>
        </a:solidFill>
        <a:ln w="12700"/>
      </dgm:spPr>
      <dgm:t>
        <a:bodyPr/>
        <a:lstStyle/>
        <a:p>
          <a:r>
            <a:rPr lang="en-GB" sz="2000" b="1" dirty="0">
              <a:solidFill>
                <a:schemeClr val="tx1"/>
              </a:solidFill>
              <a:latin typeface="Calibri" panose="020F0502020204030204" pitchFamily="34" charset="0"/>
              <a:cs typeface="Calibri" panose="020F0502020204030204" pitchFamily="34" charset="0"/>
            </a:rPr>
            <a:t>Discuss FM’s current ways of coping using  examples of recent specific incidents. Discuss the 3 Coping styles.</a:t>
          </a:r>
        </a:p>
      </dgm:t>
    </dgm:pt>
    <dgm:pt modelId="{90EC4D05-0A07-4CDF-92AE-D92710010742}" type="parTrans" cxnId="{3E0E59E7-1E39-44FA-B6C6-11B2F549D2B4}">
      <dgm:prSet/>
      <dgm:spPr/>
      <dgm:t>
        <a:bodyPr/>
        <a:lstStyle/>
        <a:p>
          <a:endParaRPr lang="en-GB"/>
        </a:p>
      </dgm:t>
    </dgm:pt>
    <dgm:pt modelId="{34055927-A722-414F-A1D3-C2D2429DC881}" type="sibTrans" cxnId="{3E0E59E7-1E39-44FA-B6C6-11B2F549D2B4}">
      <dgm:prSet/>
      <dgm:spPr>
        <a:solidFill>
          <a:srgbClr val="FF5900">
            <a:alpha val="90000"/>
          </a:srgbClr>
        </a:solidFill>
      </dgm:spPr>
      <dgm:t>
        <a:bodyPr/>
        <a:lstStyle/>
        <a:p>
          <a:endParaRPr lang="en-GB"/>
        </a:p>
      </dgm:t>
    </dgm:pt>
    <dgm:pt modelId="{DDC71066-22E6-4C9F-8085-2CDDC9739FC4}">
      <dgm:prSet phldrT="[Text]" custT="1"/>
      <dgm:spPr>
        <a:solidFill>
          <a:schemeClr val="accent1">
            <a:lumMod val="60000"/>
            <a:lumOff val="40000"/>
          </a:schemeClr>
        </a:solidFill>
        <a:ln w="12700"/>
      </dgm:spPr>
      <dgm:t>
        <a:bodyPr/>
        <a:lstStyle/>
        <a:p>
          <a:r>
            <a:rPr lang="en-GB" sz="2000" b="1" dirty="0">
              <a:solidFill>
                <a:schemeClr val="tx1"/>
              </a:solidFill>
              <a:latin typeface="Calibri" panose="020F0502020204030204" pitchFamily="34" charset="0"/>
              <a:cs typeface="Calibri" panose="020F0502020204030204" pitchFamily="34" charset="0"/>
            </a:rPr>
            <a:t>Explore advantages and disadvantages of the current ways of coping, as perceived by the FM. </a:t>
          </a:r>
        </a:p>
      </dgm:t>
    </dgm:pt>
    <dgm:pt modelId="{09D1AA8D-B49D-428A-895A-CABA4A8F90AB}" type="parTrans" cxnId="{0FF39869-AA11-4463-B528-5CAB9CA8FA08}">
      <dgm:prSet/>
      <dgm:spPr/>
      <dgm:t>
        <a:bodyPr/>
        <a:lstStyle/>
        <a:p>
          <a:endParaRPr lang="en-GB"/>
        </a:p>
      </dgm:t>
    </dgm:pt>
    <dgm:pt modelId="{B33C0B8E-EC61-48D8-87BA-D1F1E987DFA3}" type="sibTrans" cxnId="{0FF39869-AA11-4463-B528-5CAB9CA8FA08}">
      <dgm:prSet/>
      <dgm:spPr>
        <a:solidFill>
          <a:srgbClr val="FF6400">
            <a:alpha val="90000"/>
          </a:srgbClr>
        </a:solidFill>
      </dgm:spPr>
      <dgm:t>
        <a:bodyPr/>
        <a:lstStyle/>
        <a:p>
          <a:endParaRPr lang="en-GB"/>
        </a:p>
      </dgm:t>
    </dgm:pt>
    <dgm:pt modelId="{EF0D3912-E81A-4316-8AA2-C8BD503142C4}">
      <dgm:prSet phldrT="[Text]" custT="1"/>
      <dgm:spPr>
        <a:solidFill>
          <a:schemeClr val="accent1">
            <a:lumMod val="60000"/>
            <a:lumOff val="40000"/>
          </a:schemeClr>
        </a:solidFill>
        <a:ln w="12700"/>
      </dgm:spPr>
      <dgm:t>
        <a:bodyPr/>
        <a:lstStyle/>
        <a:p>
          <a:r>
            <a:rPr lang="en-GB" sz="2000" b="1" dirty="0">
              <a:solidFill>
                <a:schemeClr val="tx1"/>
              </a:solidFill>
              <a:latin typeface="Calibri" panose="020F0502020204030204" pitchFamily="34" charset="0"/>
              <a:cs typeface="Calibri" panose="020F0502020204030204" pitchFamily="34" charset="0"/>
            </a:rPr>
            <a:t>Explore with the FM alternative ways of coping, using the same recent specific incidents. </a:t>
          </a:r>
        </a:p>
      </dgm:t>
    </dgm:pt>
    <dgm:pt modelId="{71793470-DCA1-4249-B08A-4C168D024CDB}" type="parTrans" cxnId="{06757B0A-084D-49B2-8489-F3D4C40596FE}">
      <dgm:prSet/>
      <dgm:spPr/>
      <dgm:t>
        <a:bodyPr/>
        <a:lstStyle/>
        <a:p>
          <a:endParaRPr lang="en-GB"/>
        </a:p>
      </dgm:t>
    </dgm:pt>
    <dgm:pt modelId="{E8C4B9CD-19A0-4C29-A1D2-D65CA21F104B}" type="sibTrans" cxnId="{06757B0A-084D-49B2-8489-F3D4C40596FE}">
      <dgm:prSet/>
      <dgm:spPr>
        <a:solidFill>
          <a:srgbClr val="FF5900">
            <a:alpha val="90000"/>
          </a:srgbClr>
        </a:solidFill>
      </dgm:spPr>
      <dgm:t>
        <a:bodyPr/>
        <a:lstStyle/>
        <a:p>
          <a:endParaRPr lang="en-GB"/>
        </a:p>
      </dgm:t>
    </dgm:pt>
    <dgm:pt modelId="{712EE21C-C715-4485-ADFA-2FC897A137CB}">
      <dgm:prSet custT="1"/>
      <dgm:spPr>
        <a:solidFill>
          <a:schemeClr val="accent1">
            <a:lumMod val="60000"/>
            <a:lumOff val="40000"/>
          </a:schemeClr>
        </a:solidFill>
        <a:ln w="12700"/>
      </dgm:spPr>
      <dgm:t>
        <a:bodyPr/>
        <a:lstStyle/>
        <a:p>
          <a:r>
            <a:rPr lang="en-GB" sz="2000" b="1" dirty="0">
              <a:solidFill>
                <a:schemeClr val="tx1"/>
              </a:solidFill>
              <a:latin typeface="Calibri" panose="020F0502020204030204" pitchFamily="34" charset="0"/>
              <a:cs typeface="Calibri" panose="020F0502020204030204" pitchFamily="34" charset="0"/>
            </a:rPr>
            <a:t>Explore advantages and disadvantages of these new alternative ways of responding. </a:t>
          </a:r>
        </a:p>
      </dgm:t>
    </dgm:pt>
    <dgm:pt modelId="{0DAF62B2-8E39-449E-93C1-D954AFA0DED9}" type="parTrans" cxnId="{B95531FE-D4E6-4378-8867-BECF2AB67417}">
      <dgm:prSet/>
      <dgm:spPr/>
      <dgm:t>
        <a:bodyPr/>
        <a:lstStyle/>
        <a:p>
          <a:endParaRPr lang="en-GB"/>
        </a:p>
      </dgm:t>
    </dgm:pt>
    <dgm:pt modelId="{424F769A-4D88-4E0D-A34F-DD3EB1A7D074}" type="sibTrans" cxnId="{B95531FE-D4E6-4378-8867-BECF2AB67417}">
      <dgm:prSet/>
      <dgm:spPr>
        <a:solidFill>
          <a:srgbClr val="FF6400">
            <a:alpha val="90000"/>
          </a:srgbClr>
        </a:solidFill>
      </dgm:spPr>
      <dgm:t>
        <a:bodyPr/>
        <a:lstStyle/>
        <a:p>
          <a:endParaRPr lang="en-GB"/>
        </a:p>
      </dgm:t>
    </dgm:pt>
    <dgm:pt modelId="{F8C55AEE-45CE-4463-9843-6F60D5A873E2}">
      <dgm:prSet custT="1"/>
      <dgm:spPr>
        <a:solidFill>
          <a:srgbClr val="FFC000"/>
        </a:solidFill>
        <a:ln w="12700"/>
      </dgm:spPr>
      <dgm:t>
        <a:bodyPr/>
        <a:lstStyle/>
        <a:p>
          <a:r>
            <a:rPr lang="en-US" sz="2000" b="1" dirty="0">
              <a:solidFill>
                <a:schemeClr val="tx1"/>
              </a:solidFill>
              <a:latin typeface="Calibri" panose="020F0502020204030204" pitchFamily="34" charset="0"/>
              <a:cs typeface="Calibri" panose="020F0502020204030204" pitchFamily="34" charset="0"/>
            </a:rPr>
            <a:t>Help FM move from TINA (There Is No Alternatives) to TAAA (There Are Always Alternatives) – there are always choices.</a:t>
          </a:r>
          <a:endParaRPr lang="en-GB" sz="2000" b="1" dirty="0">
            <a:solidFill>
              <a:schemeClr val="tx1"/>
            </a:solidFill>
            <a:latin typeface="Calibri" panose="020F0502020204030204" pitchFamily="34" charset="0"/>
            <a:cs typeface="Calibri" panose="020F0502020204030204" pitchFamily="34" charset="0"/>
          </a:endParaRPr>
        </a:p>
      </dgm:t>
    </dgm:pt>
    <dgm:pt modelId="{AF1BD26D-C642-4505-8C04-43E308356F4B}" type="parTrans" cxnId="{DD571813-2A4F-4B02-90A5-EAFFCDEDDBE6}">
      <dgm:prSet/>
      <dgm:spPr/>
      <dgm:t>
        <a:bodyPr/>
        <a:lstStyle/>
        <a:p>
          <a:endParaRPr lang="en-GB"/>
        </a:p>
      </dgm:t>
    </dgm:pt>
    <dgm:pt modelId="{9488C04C-7750-409C-A3E7-575BA7FF5093}" type="sibTrans" cxnId="{DD571813-2A4F-4B02-90A5-EAFFCDEDDBE6}">
      <dgm:prSet/>
      <dgm:spPr/>
      <dgm:t>
        <a:bodyPr/>
        <a:lstStyle/>
        <a:p>
          <a:endParaRPr lang="en-GB"/>
        </a:p>
      </dgm:t>
    </dgm:pt>
    <dgm:pt modelId="{0217CBFD-E709-4341-9D50-3D3512B550F5}" type="pres">
      <dgm:prSet presAssocID="{DB1F4C8C-55A1-4A5F-8E5C-A4ACC2041A88}" presName="outerComposite" presStyleCnt="0">
        <dgm:presLayoutVars>
          <dgm:chMax val="5"/>
          <dgm:dir/>
          <dgm:resizeHandles val="exact"/>
        </dgm:presLayoutVars>
      </dgm:prSet>
      <dgm:spPr/>
    </dgm:pt>
    <dgm:pt modelId="{FB9DE31C-66BE-4F17-91C1-485EBA32056A}" type="pres">
      <dgm:prSet presAssocID="{DB1F4C8C-55A1-4A5F-8E5C-A4ACC2041A88}" presName="dummyMaxCanvas" presStyleCnt="0">
        <dgm:presLayoutVars/>
      </dgm:prSet>
      <dgm:spPr/>
    </dgm:pt>
    <dgm:pt modelId="{BEEB97A6-4FFA-4BD5-9B41-18F7B45478D1}" type="pres">
      <dgm:prSet presAssocID="{DB1F4C8C-55A1-4A5F-8E5C-A4ACC2041A88}" presName="FiveNodes_1" presStyleLbl="node1" presStyleIdx="0" presStyleCnt="5" custScaleX="93240">
        <dgm:presLayoutVars>
          <dgm:bulletEnabled val="1"/>
        </dgm:presLayoutVars>
      </dgm:prSet>
      <dgm:spPr/>
    </dgm:pt>
    <dgm:pt modelId="{D72A2891-5F93-40DC-BEEF-5C5FFF156DC2}" type="pres">
      <dgm:prSet presAssocID="{DB1F4C8C-55A1-4A5F-8E5C-A4ACC2041A88}" presName="FiveNodes_2" presStyleLbl="node1" presStyleIdx="1" presStyleCnt="5">
        <dgm:presLayoutVars>
          <dgm:bulletEnabled val="1"/>
        </dgm:presLayoutVars>
      </dgm:prSet>
      <dgm:spPr/>
    </dgm:pt>
    <dgm:pt modelId="{86D6D541-FEA0-4015-BEB7-794B6CAEDB5E}" type="pres">
      <dgm:prSet presAssocID="{DB1F4C8C-55A1-4A5F-8E5C-A4ACC2041A88}" presName="FiveNodes_3" presStyleLbl="node1" presStyleIdx="2" presStyleCnt="5">
        <dgm:presLayoutVars>
          <dgm:bulletEnabled val="1"/>
        </dgm:presLayoutVars>
      </dgm:prSet>
      <dgm:spPr/>
    </dgm:pt>
    <dgm:pt modelId="{960DDCAC-1AC4-419A-8C76-ADF0CABA3402}" type="pres">
      <dgm:prSet presAssocID="{DB1F4C8C-55A1-4A5F-8E5C-A4ACC2041A88}" presName="FiveNodes_4" presStyleLbl="node1" presStyleIdx="3" presStyleCnt="5">
        <dgm:presLayoutVars>
          <dgm:bulletEnabled val="1"/>
        </dgm:presLayoutVars>
      </dgm:prSet>
      <dgm:spPr/>
    </dgm:pt>
    <dgm:pt modelId="{0ABC3517-8D45-41DA-ABF9-3E8E48DB4F4F}" type="pres">
      <dgm:prSet presAssocID="{DB1F4C8C-55A1-4A5F-8E5C-A4ACC2041A88}" presName="FiveNodes_5" presStyleLbl="node1" presStyleIdx="4" presStyleCnt="5" custScaleX="107610" custLinFactNeighborX="-931" custLinFactNeighborY="0">
        <dgm:presLayoutVars>
          <dgm:bulletEnabled val="1"/>
        </dgm:presLayoutVars>
      </dgm:prSet>
      <dgm:spPr/>
    </dgm:pt>
    <dgm:pt modelId="{A9CCF4EA-A547-4A6D-8875-06B57E4B935F}" type="pres">
      <dgm:prSet presAssocID="{DB1F4C8C-55A1-4A5F-8E5C-A4ACC2041A88}" presName="FiveConn_1-2" presStyleLbl="fgAccFollowNode1" presStyleIdx="0" presStyleCnt="4">
        <dgm:presLayoutVars>
          <dgm:bulletEnabled val="1"/>
        </dgm:presLayoutVars>
      </dgm:prSet>
      <dgm:spPr/>
    </dgm:pt>
    <dgm:pt modelId="{836E12A0-8100-43DA-B66B-A9AE120EE6B7}" type="pres">
      <dgm:prSet presAssocID="{DB1F4C8C-55A1-4A5F-8E5C-A4ACC2041A88}" presName="FiveConn_2-3" presStyleLbl="fgAccFollowNode1" presStyleIdx="1" presStyleCnt="4">
        <dgm:presLayoutVars>
          <dgm:bulletEnabled val="1"/>
        </dgm:presLayoutVars>
      </dgm:prSet>
      <dgm:spPr/>
    </dgm:pt>
    <dgm:pt modelId="{9E541977-1393-411C-97F8-4E583F6F2039}" type="pres">
      <dgm:prSet presAssocID="{DB1F4C8C-55A1-4A5F-8E5C-A4ACC2041A88}" presName="FiveConn_3-4" presStyleLbl="fgAccFollowNode1" presStyleIdx="2" presStyleCnt="4">
        <dgm:presLayoutVars>
          <dgm:bulletEnabled val="1"/>
        </dgm:presLayoutVars>
      </dgm:prSet>
      <dgm:spPr/>
    </dgm:pt>
    <dgm:pt modelId="{1D52F9A5-164D-4274-BF30-2A97654A1EE6}" type="pres">
      <dgm:prSet presAssocID="{DB1F4C8C-55A1-4A5F-8E5C-A4ACC2041A88}" presName="FiveConn_4-5" presStyleLbl="fgAccFollowNode1" presStyleIdx="3" presStyleCnt="4">
        <dgm:presLayoutVars>
          <dgm:bulletEnabled val="1"/>
        </dgm:presLayoutVars>
      </dgm:prSet>
      <dgm:spPr/>
    </dgm:pt>
    <dgm:pt modelId="{3A694FF6-8275-4F6A-BA1D-454316FB39B0}" type="pres">
      <dgm:prSet presAssocID="{DB1F4C8C-55A1-4A5F-8E5C-A4ACC2041A88}" presName="FiveNodes_1_text" presStyleLbl="node1" presStyleIdx="4" presStyleCnt="5">
        <dgm:presLayoutVars>
          <dgm:bulletEnabled val="1"/>
        </dgm:presLayoutVars>
      </dgm:prSet>
      <dgm:spPr/>
    </dgm:pt>
    <dgm:pt modelId="{BA61A9E2-A90A-4524-8858-98720BC92730}" type="pres">
      <dgm:prSet presAssocID="{DB1F4C8C-55A1-4A5F-8E5C-A4ACC2041A88}" presName="FiveNodes_2_text" presStyleLbl="node1" presStyleIdx="4" presStyleCnt="5">
        <dgm:presLayoutVars>
          <dgm:bulletEnabled val="1"/>
        </dgm:presLayoutVars>
      </dgm:prSet>
      <dgm:spPr/>
    </dgm:pt>
    <dgm:pt modelId="{D4D3CEA8-9855-4C55-BDFC-C5DE829EE764}" type="pres">
      <dgm:prSet presAssocID="{DB1F4C8C-55A1-4A5F-8E5C-A4ACC2041A88}" presName="FiveNodes_3_text" presStyleLbl="node1" presStyleIdx="4" presStyleCnt="5">
        <dgm:presLayoutVars>
          <dgm:bulletEnabled val="1"/>
        </dgm:presLayoutVars>
      </dgm:prSet>
      <dgm:spPr/>
    </dgm:pt>
    <dgm:pt modelId="{03DF49DE-170B-42C4-A37A-FF40363D56FE}" type="pres">
      <dgm:prSet presAssocID="{DB1F4C8C-55A1-4A5F-8E5C-A4ACC2041A88}" presName="FiveNodes_4_text" presStyleLbl="node1" presStyleIdx="4" presStyleCnt="5">
        <dgm:presLayoutVars>
          <dgm:bulletEnabled val="1"/>
        </dgm:presLayoutVars>
      </dgm:prSet>
      <dgm:spPr/>
    </dgm:pt>
    <dgm:pt modelId="{FB128143-9D16-43C5-B06C-CAB41483A34E}" type="pres">
      <dgm:prSet presAssocID="{DB1F4C8C-55A1-4A5F-8E5C-A4ACC2041A88}" presName="FiveNodes_5_text" presStyleLbl="node1" presStyleIdx="4" presStyleCnt="5">
        <dgm:presLayoutVars>
          <dgm:bulletEnabled val="1"/>
        </dgm:presLayoutVars>
      </dgm:prSet>
      <dgm:spPr/>
    </dgm:pt>
  </dgm:ptLst>
  <dgm:cxnLst>
    <dgm:cxn modelId="{06757B0A-084D-49B2-8489-F3D4C40596FE}" srcId="{DB1F4C8C-55A1-4A5F-8E5C-A4ACC2041A88}" destId="{EF0D3912-E81A-4316-8AA2-C8BD503142C4}" srcOrd="2" destOrd="0" parTransId="{71793470-DCA1-4249-B08A-4C168D024CDB}" sibTransId="{E8C4B9CD-19A0-4C29-A1D2-D65CA21F104B}"/>
    <dgm:cxn modelId="{F467650E-B641-4143-9A56-005F4ACEE486}" type="presOf" srcId="{DB1F4C8C-55A1-4A5F-8E5C-A4ACC2041A88}" destId="{0217CBFD-E709-4341-9D50-3D3512B550F5}" srcOrd="0" destOrd="0" presId="urn:microsoft.com/office/officeart/2005/8/layout/vProcess5"/>
    <dgm:cxn modelId="{DD571813-2A4F-4B02-90A5-EAFFCDEDDBE6}" srcId="{DB1F4C8C-55A1-4A5F-8E5C-A4ACC2041A88}" destId="{F8C55AEE-45CE-4463-9843-6F60D5A873E2}" srcOrd="4" destOrd="0" parTransId="{AF1BD26D-C642-4505-8C04-43E308356F4B}" sibTransId="{9488C04C-7750-409C-A3E7-575BA7FF5093}"/>
    <dgm:cxn modelId="{99B9361B-A8BB-4FB1-B4D0-4BAFB217940C}" type="presOf" srcId="{F8C55AEE-45CE-4463-9843-6F60D5A873E2}" destId="{0ABC3517-8D45-41DA-ABF9-3E8E48DB4F4F}" srcOrd="0" destOrd="0" presId="urn:microsoft.com/office/officeart/2005/8/layout/vProcess5"/>
    <dgm:cxn modelId="{0E185D20-9CEE-4279-A421-E679590688E6}" type="presOf" srcId="{712EE21C-C715-4485-ADFA-2FC897A137CB}" destId="{960DDCAC-1AC4-419A-8C76-ADF0CABA3402}" srcOrd="0" destOrd="0" presId="urn:microsoft.com/office/officeart/2005/8/layout/vProcess5"/>
    <dgm:cxn modelId="{CB674221-2DDD-4474-AE7C-31BBC32C6CCF}" type="presOf" srcId="{B33C0B8E-EC61-48D8-87BA-D1F1E987DFA3}" destId="{836E12A0-8100-43DA-B66B-A9AE120EE6B7}" srcOrd="0" destOrd="0" presId="urn:microsoft.com/office/officeart/2005/8/layout/vProcess5"/>
    <dgm:cxn modelId="{935E2D5D-B7B3-426D-9E62-F0EDF939CED2}" type="presOf" srcId="{424F769A-4D88-4E0D-A34F-DD3EB1A7D074}" destId="{1D52F9A5-164D-4274-BF30-2A97654A1EE6}" srcOrd="0" destOrd="0" presId="urn:microsoft.com/office/officeart/2005/8/layout/vProcess5"/>
    <dgm:cxn modelId="{93C1D462-F4D1-41E7-A217-F9660D505534}" type="presOf" srcId="{F8C55AEE-45CE-4463-9843-6F60D5A873E2}" destId="{FB128143-9D16-43C5-B06C-CAB41483A34E}" srcOrd="1" destOrd="0" presId="urn:microsoft.com/office/officeart/2005/8/layout/vProcess5"/>
    <dgm:cxn modelId="{DB3ACF45-EF13-41FC-970C-3BB7C67F3997}" type="presOf" srcId="{EF0D3912-E81A-4316-8AA2-C8BD503142C4}" destId="{86D6D541-FEA0-4015-BEB7-794B6CAEDB5E}" srcOrd="0" destOrd="0" presId="urn:microsoft.com/office/officeart/2005/8/layout/vProcess5"/>
    <dgm:cxn modelId="{0FF39869-AA11-4463-B528-5CAB9CA8FA08}" srcId="{DB1F4C8C-55A1-4A5F-8E5C-A4ACC2041A88}" destId="{DDC71066-22E6-4C9F-8085-2CDDC9739FC4}" srcOrd="1" destOrd="0" parTransId="{09D1AA8D-B49D-428A-895A-CABA4A8F90AB}" sibTransId="{B33C0B8E-EC61-48D8-87BA-D1F1E987DFA3}"/>
    <dgm:cxn modelId="{64BEE269-F4ED-46FB-B5FD-292617EA4CDF}" type="presOf" srcId="{E8C4B9CD-19A0-4C29-A1D2-D65CA21F104B}" destId="{9E541977-1393-411C-97F8-4E583F6F2039}" srcOrd="0" destOrd="0" presId="urn:microsoft.com/office/officeart/2005/8/layout/vProcess5"/>
    <dgm:cxn modelId="{910C1354-641B-4E22-BFF3-19172C42AF63}" type="presOf" srcId="{08165167-99B9-4E6B-A886-47FB7F35EFC0}" destId="{3A694FF6-8275-4F6A-BA1D-454316FB39B0}" srcOrd="1" destOrd="0" presId="urn:microsoft.com/office/officeart/2005/8/layout/vProcess5"/>
    <dgm:cxn modelId="{C9D9D076-0631-46B9-96A0-95D797C4A8C5}" type="presOf" srcId="{EF0D3912-E81A-4316-8AA2-C8BD503142C4}" destId="{D4D3CEA8-9855-4C55-BDFC-C5DE829EE764}" srcOrd="1" destOrd="0" presId="urn:microsoft.com/office/officeart/2005/8/layout/vProcess5"/>
    <dgm:cxn modelId="{88E9C557-5815-40C2-9AE7-B9F8EBC5EE04}" type="presOf" srcId="{08165167-99B9-4E6B-A886-47FB7F35EFC0}" destId="{BEEB97A6-4FFA-4BD5-9B41-18F7B45478D1}" srcOrd="0" destOrd="0" presId="urn:microsoft.com/office/officeart/2005/8/layout/vProcess5"/>
    <dgm:cxn modelId="{06BEDF89-9900-40F2-A692-FC7EFACD01F4}" type="presOf" srcId="{DDC71066-22E6-4C9F-8085-2CDDC9739FC4}" destId="{D72A2891-5F93-40DC-BEEF-5C5FFF156DC2}" srcOrd="0" destOrd="0" presId="urn:microsoft.com/office/officeart/2005/8/layout/vProcess5"/>
    <dgm:cxn modelId="{110B41DC-A1C9-4AF6-8C76-35E7A0614FA7}" type="presOf" srcId="{DDC71066-22E6-4C9F-8085-2CDDC9739FC4}" destId="{BA61A9E2-A90A-4524-8858-98720BC92730}" srcOrd="1" destOrd="0" presId="urn:microsoft.com/office/officeart/2005/8/layout/vProcess5"/>
    <dgm:cxn modelId="{9E8CBDE2-5762-4297-BE07-9E4CA53E9E1D}" type="presOf" srcId="{712EE21C-C715-4485-ADFA-2FC897A137CB}" destId="{03DF49DE-170B-42C4-A37A-FF40363D56FE}" srcOrd="1" destOrd="0" presId="urn:microsoft.com/office/officeart/2005/8/layout/vProcess5"/>
    <dgm:cxn modelId="{3E0E59E7-1E39-44FA-B6C6-11B2F549D2B4}" srcId="{DB1F4C8C-55A1-4A5F-8E5C-A4ACC2041A88}" destId="{08165167-99B9-4E6B-A886-47FB7F35EFC0}" srcOrd="0" destOrd="0" parTransId="{90EC4D05-0A07-4CDF-92AE-D92710010742}" sibTransId="{34055927-A722-414F-A1D3-C2D2429DC881}"/>
    <dgm:cxn modelId="{45F1DEEF-283E-4C7F-9BC0-1130808A8190}" type="presOf" srcId="{34055927-A722-414F-A1D3-C2D2429DC881}" destId="{A9CCF4EA-A547-4A6D-8875-06B57E4B935F}" srcOrd="0" destOrd="0" presId="urn:microsoft.com/office/officeart/2005/8/layout/vProcess5"/>
    <dgm:cxn modelId="{B95531FE-D4E6-4378-8867-BECF2AB67417}" srcId="{DB1F4C8C-55A1-4A5F-8E5C-A4ACC2041A88}" destId="{712EE21C-C715-4485-ADFA-2FC897A137CB}" srcOrd="3" destOrd="0" parTransId="{0DAF62B2-8E39-449E-93C1-D954AFA0DED9}" sibTransId="{424F769A-4D88-4E0D-A34F-DD3EB1A7D074}"/>
    <dgm:cxn modelId="{B45077B3-B351-4901-B3CF-66CBC80621FE}" type="presParOf" srcId="{0217CBFD-E709-4341-9D50-3D3512B550F5}" destId="{FB9DE31C-66BE-4F17-91C1-485EBA32056A}" srcOrd="0" destOrd="0" presId="urn:microsoft.com/office/officeart/2005/8/layout/vProcess5"/>
    <dgm:cxn modelId="{BFE7A009-7715-4266-BF39-9AB6864D57A6}" type="presParOf" srcId="{0217CBFD-E709-4341-9D50-3D3512B550F5}" destId="{BEEB97A6-4FFA-4BD5-9B41-18F7B45478D1}" srcOrd="1" destOrd="0" presId="urn:microsoft.com/office/officeart/2005/8/layout/vProcess5"/>
    <dgm:cxn modelId="{795CB840-DBEA-46D5-BEA8-FDC0C4836984}" type="presParOf" srcId="{0217CBFD-E709-4341-9D50-3D3512B550F5}" destId="{D72A2891-5F93-40DC-BEEF-5C5FFF156DC2}" srcOrd="2" destOrd="0" presId="urn:microsoft.com/office/officeart/2005/8/layout/vProcess5"/>
    <dgm:cxn modelId="{6126779E-D316-4AB8-8607-B136B11542E2}" type="presParOf" srcId="{0217CBFD-E709-4341-9D50-3D3512B550F5}" destId="{86D6D541-FEA0-4015-BEB7-794B6CAEDB5E}" srcOrd="3" destOrd="0" presId="urn:microsoft.com/office/officeart/2005/8/layout/vProcess5"/>
    <dgm:cxn modelId="{52F53953-1DA4-45EA-9675-3BA296392B1B}" type="presParOf" srcId="{0217CBFD-E709-4341-9D50-3D3512B550F5}" destId="{960DDCAC-1AC4-419A-8C76-ADF0CABA3402}" srcOrd="4" destOrd="0" presId="urn:microsoft.com/office/officeart/2005/8/layout/vProcess5"/>
    <dgm:cxn modelId="{61904C2F-08B4-4676-A845-C3A4FAB6C96F}" type="presParOf" srcId="{0217CBFD-E709-4341-9D50-3D3512B550F5}" destId="{0ABC3517-8D45-41DA-ABF9-3E8E48DB4F4F}" srcOrd="5" destOrd="0" presId="urn:microsoft.com/office/officeart/2005/8/layout/vProcess5"/>
    <dgm:cxn modelId="{BFFB4C63-8A7A-46AF-8F80-FBC24C45733F}" type="presParOf" srcId="{0217CBFD-E709-4341-9D50-3D3512B550F5}" destId="{A9CCF4EA-A547-4A6D-8875-06B57E4B935F}" srcOrd="6" destOrd="0" presId="urn:microsoft.com/office/officeart/2005/8/layout/vProcess5"/>
    <dgm:cxn modelId="{E735EDFA-A3C5-4631-AD10-2A5CF29AE364}" type="presParOf" srcId="{0217CBFD-E709-4341-9D50-3D3512B550F5}" destId="{836E12A0-8100-43DA-B66B-A9AE120EE6B7}" srcOrd="7" destOrd="0" presId="urn:microsoft.com/office/officeart/2005/8/layout/vProcess5"/>
    <dgm:cxn modelId="{BF4E83D1-6E21-4CF6-B81D-121F1F4E1D34}" type="presParOf" srcId="{0217CBFD-E709-4341-9D50-3D3512B550F5}" destId="{9E541977-1393-411C-97F8-4E583F6F2039}" srcOrd="8" destOrd="0" presId="urn:microsoft.com/office/officeart/2005/8/layout/vProcess5"/>
    <dgm:cxn modelId="{6E3260B1-6A36-4589-8393-ADF8A9A3789A}" type="presParOf" srcId="{0217CBFD-E709-4341-9D50-3D3512B550F5}" destId="{1D52F9A5-164D-4274-BF30-2A97654A1EE6}" srcOrd="9" destOrd="0" presId="urn:microsoft.com/office/officeart/2005/8/layout/vProcess5"/>
    <dgm:cxn modelId="{157E4A22-1F60-426D-902C-090A08E5863C}" type="presParOf" srcId="{0217CBFD-E709-4341-9D50-3D3512B550F5}" destId="{3A694FF6-8275-4F6A-BA1D-454316FB39B0}" srcOrd="10" destOrd="0" presId="urn:microsoft.com/office/officeart/2005/8/layout/vProcess5"/>
    <dgm:cxn modelId="{5861D87B-E397-4D16-BB1A-DEC54EBA885C}" type="presParOf" srcId="{0217CBFD-E709-4341-9D50-3D3512B550F5}" destId="{BA61A9E2-A90A-4524-8858-98720BC92730}" srcOrd="11" destOrd="0" presId="urn:microsoft.com/office/officeart/2005/8/layout/vProcess5"/>
    <dgm:cxn modelId="{D655BE78-D353-4154-B8BC-995A3908F25C}" type="presParOf" srcId="{0217CBFD-E709-4341-9D50-3D3512B550F5}" destId="{D4D3CEA8-9855-4C55-BDFC-C5DE829EE764}" srcOrd="12" destOrd="0" presId="urn:microsoft.com/office/officeart/2005/8/layout/vProcess5"/>
    <dgm:cxn modelId="{F19EA9E4-65D7-4635-9F23-252853B58FCE}" type="presParOf" srcId="{0217CBFD-E709-4341-9D50-3D3512B550F5}" destId="{03DF49DE-170B-42C4-A37A-FF40363D56FE}" srcOrd="13" destOrd="0" presId="urn:microsoft.com/office/officeart/2005/8/layout/vProcess5"/>
    <dgm:cxn modelId="{C40AD0E3-6626-4EBF-A366-6E1D9AE4FFC3}" type="presParOf" srcId="{0217CBFD-E709-4341-9D50-3D3512B550F5}" destId="{FB128143-9D16-43C5-B06C-CAB41483A34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5B012D-1D37-4C43-ABA0-1E52D23724C7}" type="doc">
      <dgm:prSet loTypeId="urn:microsoft.com/office/officeart/2005/8/layout/radial5" loCatId="cycle" qsTypeId="urn:microsoft.com/office/officeart/2005/8/quickstyle/3d1" qsCatId="3D" csTypeId="urn:microsoft.com/office/officeart/2005/8/colors/colorful2" csCatId="colorful" phldr="1"/>
      <dgm:spPr/>
      <dgm:t>
        <a:bodyPr/>
        <a:lstStyle/>
        <a:p>
          <a:endParaRPr lang="en-GB"/>
        </a:p>
      </dgm:t>
    </dgm:pt>
    <dgm:pt modelId="{C028F315-1E44-4E09-9785-4421F5D0E6E6}">
      <dgm:prSet phldrT="[Text]" custT="1"/>
      <dgm:spPr>
        <a:gradFill rotWithShape="0">
          <a:gsLst>
            <a:gs pos="0">
              <a:srgbClr val="FFC00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GB" sz="1600" b="0" i="0" dirty="0">
              <a:solidFill>
                <a:schemeClr val="tx1"/>
              </a:solidFill>
              <a:latin typeface="Calibri" panose="020F0502020204030204" pitchFamily="34" charset="0"/>
              <a:cs typeface="Calibri" panose="020F0502020204030204" pitchFamily="34" charset="0"/>
            </a:rPr>
            <a:t>Coping</a:t>
          </a:r>
        </a:p>
      </dgm:t>
    </dgm:pt>
    <dgm:pt modelId="{417AC0E1-4EA4-4D91-BC5D-989923D02221}" type="parTrans" cxnId="{2EB0EEF5-B287-4A8C-A2C1-938A92AA87A7}">
      <dgm:prSet/>
      <dgm:spPr/>
      <dgm:t>
        <a:bodyPr/>
        <a:lstStyle/>
        <a:p>
          <a:endParaRPr lang="en-GB"/>
        </a:p>
      </dgm:t>
    </dgm:pt>
    <dgm:pt modelId="{AAD1FBEE-94DD-4C92-8C45-68729799EBC6}" type="sibTrans" cxnId="{2EB0EEF5-B287-4A8C-A2C1-938A92AA87A7}">
      <dgm:prSet/>
      <dgm:spPr/>
      <dgm:t>
        <a:bodyPr/>
        <a:lstStyle/>
        <a:p>
          <a:endParaRPr lang="en-GB"/>
        </a:p>
      </dgm:t>
    </dgm:pt>
    <dgm:pt modelId="{FF793C21-1CA2-464B-BE4B-4C563CAD283B}">
      <dgm:prSet phldrT="[Text]" custT="1"/>
      <dgm:spPr>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GB" sz="1600" b="1" dirty="0">
              <a:solidFill>
                <a:schemeClr val="tx1"/>
              </a:solidFill>
              <a:latin typeface="Calibri" panose="020F0502020204030204" pitchFamily="34" charset="0"/>
              <a:cs typeface="Calibri" panose="020F0502020204030204" pitchFamily="34" charset="0"/>
            </a:rPr>
            <a:t>Stress</a:t>
          </a:r>
        </a:p>
      </dgm:t>
    </dgm:pt>
    <dgm:pt modelId="{421CAD6A-E251-4AA1-8791-2BF7648183A3}" type="parTrans" cxnId="{AC40D082-0E5F-4DF7-B054-72A10C973C1D}">
      <dgm:prSet/>
      <dgm:spPr>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endParaRPr lang="en-GB"/>
        </a:p>
      </dgm:t>
    </dgm:pt>
    <dgm:pt modelId="{5D57AEF9-127E-43B0-BC20-64FE0B0E68E2}" type="sibTrans" cxnId="{AC40D082-0E5F-4DF7-B054-72A10C973C1D}">
      <dgm:prSet/>
      <dgm:spPr/>
      <dgm:t>
        <a:bodyPr/>
        <a:lstStyle/>
        <a:p>
          <a:endParaRPr lang="en-GB"/>
        </a:p>
      </dgm:t>
    </dgm:pt>
    <dgm:pt modelId="{8C19E3C4-8A0C-4F83-99F0-AA9D1FF05969}">
      <dgm:prSet phldrT="[Text]" custT="1"/>
      <dgm:spPr>
        <a:gradFill rotWithShape="0">
          <a:gsLst>
            <a:gs pos="0">
              <a:srgbClr val="FF0000"/>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gradFill>
      </dgm:spPr>
      <dgm:t>
        <a:bodyPr/>
        <a:lstStyle/>
        <a:p>
          <a:r>
            <a:rPr lang="en-GB" sz="1600" b="1" i="1" dirty="0">
              <a:solidFill>
                <a:schemeClr val="tx1"/>
              </a:solidFill>
              <a:latin typeface="Calibri" panose="020F0502020204030204" pitchFamily="34" charset="0"/>
              <a:cs typeface="Calibri" panose="020F0502020204030204" pitchFamily="34" charset="0"/>
            </a:rPr>
            <a:t>Support</a:t>
          </a:r>
        </a:p>
      </dgm:t>
    </dgm:pt>
    <dgm:pt modelId="{CEB895DF-2F77-4522-9729-0DB8BF97D570}" type="parTrans" cxnId="{51A6719A-906C-47F5-B692-CB4298FD0A81}">
      <dgm:prSet/>
      <dgm:spPr>
        <a:gradFill rotWithShape="0">
          <a:gsLst>
            <a:gs pos="0">
              <a:srgbClr val="FF0000"/>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gradFill>
      </dgm:spPr>
      <dgm:t>
        <a:bodyPr/>
        <a:lstStyle/>
        <a:p>
          <a:endParaRPr lang="en-GB"/>
        </a:p>
      </dgm:t>
    </dgm:pt>
    <dgm:pt modelId="{3A2C5C04-3D19-4475-B00E-AC599AD86CDF}" type="sibTrans" cxnId="{51A6719A-906C-47F5-B692-CB4298FD0A81}">
      <dgm:prSet/>
      <dgm:spPr/>
      <dgm:t>
        <a:bodyPr/>
        <a:lstStyle/>
        <a:p>
          <a:endParaRPr lang="en-GB"/>
        </a:p>
      </dgm:t>
    </dgm:pt>
    <dgm:pt modelId="{17C39C5D-4B95-46C9-9C9C-0F1CE53471D0}">
      <dgm:prSet phldrT="[Text]" custT="1"/>
      <dgm:spPr>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gradFill>
      </dgm:spPr>
      <dgm:t>
        <a:bodyPr/>
        <a:lstStyle/>
        <a:p>
          <a:r>
            <a:rPr lang="en-GB" sz="1600" b="1" dirty="0">
              <a:solidFill>
                <a:schemeClr val="tx1"/>
              </a:solidFill>
              <a:latin typeface="Calibri" panose="020F0502020204030204" pitchFamily="34" charset="0"/>
              <a:cs typeface="Calibri" panose="020F0502020204030204" pitchFamily="34" charset="0"/>
            </a:rPr>
            <a:t>Strain</a:t>
          </a:r>
        </a:p>
      </dgm:t>
    </dgm:pt>
    <dgm:pt modelId="{22A3B6DB-3E59-4943-A089-53D8266B099A}" type="parTrans" cxnId="{6CA8BD7F-30B3-4C5E-8211-A8C945215B2D}">
      <dgm:prSet/>
      <dgm:spPr>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gradFill>
      </dgm:spPr>
      <dgm:t>
        <a:bodyPr/>
        <a:lstStyle/>
        <a:p>
          <a:endParaRPr lang="en-GB"/>
        </a:p>
      </dgm:t>
    </dgm:pt>
    <dgm:pt modelId="{8814FC4D-B2C2-482D-A0EE-2CAE751C2977}" type="sibTrans" cxnId="{6CA8BD7F-30B3-4C5E-8211-A8C945215B2D}">
      <dgm:prSet/>
      <dgm:spPr/>
      <dgm:t>
        <a:bodyPr/>
        <a:lstStyle/>
        <a:p>
          <a:endParaRPr lang="en-GB"/>
        </a:p>
      </dgm:t>
    </dgm:pt>
    <dgm:pt modelId="{570E32C8-4172-43CC-B592-A78D601CF981}">
      <dgm:prSet phldrT="[Text]" custT="1"/>
      <dgm:spPr>
        <a:gradFill rotWithShape="0">
          <a:gsLst>
            <a:gs pos="0">
              <a:schemeClr val="accent1"/>
            </a:gs>
            <a:gs pos="36000">
              <a:schemeClr val="accent2">
                <a:hueOff val="35353"/>
                <a:satOff val="-34487"/>
                <a:lumOff val="-1766"/>
                <a:alphaOff val="0"/>
                <a:satMod val="110000"/>
                <a:lumMod val="100000"/>
                <a:shade val="100000"/>
              </a:schemeClr>
            </a:gs>
            <a:gs pos="78000">
              <a:schemeClr val="accent1"/>
            </a:gs>
          </a:gsLst>
        </a:gradFill>
      </dgm:spPr>
      <dgm:t>
        <a:bodyPr/>
        <a:lstStyle/>
        <a:p>
          <a:r>
            <a:rPr lang="en-GB" sz="1500" b="0" u="none" dirty="0">
              <a:solidFill>
                <a:schemeClr val="tx1"/>
              </a:solidFill>
              <a:latin typeface="Calibri" panose="020F0502020204030204" pitchFamily="34" charset="0"/>
              <a:cs typeface="Calibri" panose="020F0502020204030204" pitchFamily="34" charset="0"/>
            </a:rPr>
            <a:t>Information</a:t>
          </a:r>
        </a:p>
      </dgm:t>
    </dgm:pt>
    <dgm:pt modelId="{E481C25C-EA72-4B2D-B857-38275AAA6D7A}" type="parTrans" cxnId="{391EBDAC-A5B9-4AF3-9A86-309D1CBA0293}">
      <dgm:prSet/>
      <dgm:spPr>
        <a:gradFill rotWithShape="0">
          <a:gsLst>
            <a:gs pos="0">
              <a:schemeClr val="accent1"/>
            </a:gs>
            <a:gs pos="50000">
              <a:schemeClr val="accent2">
                <a:hueOff val="35353"/>
                <a:satOff val="-34487"/>
                <a:lumOff val="-1766"/>
                <a:alphaOff val="0"/>
                <a:satMod val="110000"/>
                <a:lumMod val="100000"/>
                <a:shade val="100000"/>
              </a:schemeClr>
            </a:gs>
            <a:gs pos="100000">
              <a:schemeClr val="accent2">
                <a:hueOff val="35353"/>
                <a:satOff val="-34487"/>
                <a:lumOff val="-1766"/>
                <a:alphaOff val="0"/>
                <a:lumMod val="99000"/>
                <a:satMod val="120000"/>
                <a:shade val="78000"/>
              </a:schemeClr>
            </a:gs>
          </a:gsLst>
        </a:gradFill>
      </dgm:spPr>
      <dgm:t>
        <a:bodyPr/>
        <a:lstStyle/>
        <a:p>
          <a:endParaRPr lang="en-GB"/>
        </a:p>
      </dgm:t>
    </dgm:pt>
    <dgm:pt modelId="{18DC07BE-8958-4901-9A52-28A3653DFB43}" type="sibTrans" cxnId="{391EBDAC-A5B9-4AF3-9A86-309D1CBA0293}">
      <dgm:prSet/>
      <dgm:spPr/>
      <dgm:t>
        <a:bodyPr/>
        <a:lstStyle/>
        <a:p>
          <a:endParaRPr lang="en-GB"/>
        </a:p>
      </dgm:t>
    </dgm:pt>
    <dgm:pt modelId="{98445E21-C753-47FB-9E25-1E3EBE12E4FA}" type="pres">
      <dgm:prSet presAssocID="{475B012D-1D37-4C43-ABA0-1E52D23724C7}" presName="Name0" presStyleCnt="0">
        <dgm:presLayoutVars>
          <dgm:chMax val="1"/>
          <dgm:dir/>
          <dgm:animLvl val="ctr"/>
          <dgm:resizeHandles val="exact"/>
        </dgm:presLayoutVars>
      </dgm:prSet>
      <dgm:spPr/>
    </dgm:pt>
    <dgm:pt modelId="{B2751BD6-A072-46E5-8E36-7CCB2B8DBCF5}" type="pres">
      <dgm:prSet presAssocID="{C028F315-1E44-4E09-9785-4421F5D0E6E6}" presName="centerShape" presStyleLbl="node0" presStyleIdx="0" presStyleCnt="1" custScaleX="134687" custScaleY="122709" custLinFactNeighborX="33549" custLinFactNeighborY="1026"/>
      <dgm:spPr/>
    </dgm:pt>
    <dgm:pt modelId="{0EC9ABC2-0C79-4F7E-AF28-7B1614B207E1}" type="pres">
      <dgm:prSet presAssocID="{421CAD6A-E251-4AA1-8791-2BF7648183A3}" presName="parTrans" presStyleLbl="sibTrans2D1" presStyleIdx="0" presStyleCnt="4" custAng="18124758" custScaleX="123392" custScaleY="87013" custLinFactNeighborX="-18243"/>
      <dgm:spPr/>
    </dgm:pt>
    <dgm:pt modelId="{C3F599D9-F94A-4B29-A950-063B6F35117A}" type="pres">
      <dgm:prSet presAssocID="{421CAD6A-E251-4AA1-8791-2BF7648183A3}" presName="connectorText" presStyleLbl="sibTrans2D1" presStyleIdx="0" presStyleCnt="4"/>
      <dgm:spPr/>
    </dgm:pt>
    <dgm:pt modelId="{3934DF37-0A9D-4E4E-97C6-E16690FE4009}" type="pres">
      <dgm:prSet presAssocID="{FF793C21-1CA2-464B-BE4B-4C563CAD283B}" presName="node" presStyleLbl="node1" presStyleIdx="0" presStyleCnt="4" custAng="0" custFlipHor="1" custScaleX="111598" custScaleY="98161" custRadScaleRad="129355" custRadScaleInc="-98816">
        <dgm:presLayoutVars>
          <dgm:bulletEnabled val="1"/>
        </dgm:presLayoutVars>
      </dgm:prSet>
      <dgm:spPr/>
    </dgm:pt>
    <dgm:pt modelId="{CF7686D5-5D0C-49CE-A6EE-5993F7807EC2}" type="pres">
      <dgm:prSet presAssocID="{CEB895DF-2F77-4522-9729-0DB8BF97D570}" presName="parTrans" presStyleLbl="sibTrans2D1" presStyleIdx="1" presStyleCnt="4" custAng="7091957" custScaleX="2000000" custScaleY="87013" custLinFactX="-2337210" custLinFactNeighborX="-2400000" custLinFactNeighborY="-8213"/>
      <dgm:spPr/>
    </dgm:pt>
    <dgm:pt modelId="{D4ECB924-ED02-4E9F-94E6-9556E253514D}" type="pres">
      <dgm:prSet presAssocID="{CEB895DF-2F77-4522-9729-0DB8BF97D570}" presName="connectorText" presStyleLbl="sibTrans2D1" presStyleIdx="1" presStyleCnt="4"/>
      <dgm:spPr/>
    </dgm:pt>
    <dgm:pt modelId="{A1498219-8B38-4491-A52A-D4BF0BCB88F8}" type="pres">
      <dgm:prSet presAssocID="{8C19E3C4-8A0C-4F83-99F0-AA9D1FF05969}" presName="node" presStyleLbl="node1" presStyleIdx="1" presStyleCnt="4" custScaleX="134798" custScaleY="122756" custRadScaleRad="113050" custRadScaleInc="124435">
        <dgm:presLayoutVars>
          <dgm:bulletEnabled val="1"/>
        </dgm:presLayoutVars>
      </dgm:prSet>
      <dgm:spPr/>
    </dgm:pt>
    <dgm:pt modelId="{EBA10D59-83EB-4A1B-8712-6A8A3212C4F5}" type="pres">
      <dgm:prSet presAssocID="{22A3B6DB-3E59-4943-A089-53D8266B099A}" presName="parTrans" presStyleLbl="sibTrans2D1" presStyleIdx="2" presStyleCnt="4" custAng="18111608" custFlipHor="1" custScaleX="127291" custScaleY="112305" custLinFactX="-41720" custLinFactY="-100000" custLinFactNeighborX="-100000" custLinFactNeighborY="-133214"/>
      <dgm:spPr/>
    </dgm:pt>
    <dgm:pt modelId="{A0128BF3-E7D3-48D0-A847-FD7382148142}" type="pres">
      <dgm:prSet presAssocID="{22A3B6DB-3E59-4943-A089-53D8266B099A}" presName="connectorText" presStyleLbl="sibTrans2D1" presStyleIdx="2" presStyleCnt="4"/>
      <dgm:spPr/>
    </dgm:pt>
    <dgm:pt modelId="{CA1A3AA8-A672-4F99-B992-07026841B3D0}" type="pres">
      <dgm:prSet presAssocID="{17C39C5D-4B95-46C9-9C9C-0F1CE53471D0}" presName="node" presStyleLbl="node1" presStyleIdx="2" presStyleCnt="4" custScaleX="114655" custScaleY="109856" custRadScaleRad="122247" custRadScaleInc="106839">
        <dgm:presLayoutVars>
          <dgm:bulletEnabled val="1"/>
        </dgm:presLayoutVars>
      </dgm:prSet>
      <dgm:spPr/>
    </dgm:pt>
    <dgm:pt modelId="{BDEA27DF-A309-4663-BDB6-44F61BED22DB}" type="pres">
      <dgm:prSet presAssocID="{E481C25C-EA72-4B2D-B857-38275AAA6D7A}" presName="parTrans" presStyleLbl="sibTrans2D1" presStyleIdx="3" presStyleCnt="4" custAng="5465180" custFlipHor="1" custScaleX="2000000" custScaleY="84463" custLinFactX="-1798822" custLinFactY="63279" custLinFactNeighborX="-1800000" custLinFactNeighborY="100000"/>
      <dgm:spPr/>
    </dgm:pt>
    <dgm:pt modelId="{B0AFD0B7-BB25-417B-BFB2-A0A54C0A1135}" type="pres">
      <dgm:prSet presAssocID="{E481C25C-EA72-4B2D-B857-38275AAA6D7A}" presName="connectorText" presStyleLbl="sibTrans2D1" presStyleIdx="3" presStyleCnt="4"/>
      <dgm:spPr/>
    </dgm:pt>
    <dgm:pt modelId="{4AE524C0-7D6C-46F3-947A-004C14ECDF84}" type="pres">
      <dgm:prSet presAssocID="{570E32C8-4172-43CC-B592-A78D601CF981}" presName="node" presStyleLbl="node1" presStyleIdx="3" presStyleCnt="4" custScaleX="134798" custScaleY="122756" custRadScaleRad="116951" custRadScaleInc="276835">
        <dgm:presLayoutVars>
          <dgm:bulletEnabled val="1"/>
        </dgm:presLayoutVars>
      </dgm:prSet>
      <dgm:spPr/>
    </dgm:pt>
  </dgm:ptLst>
  <dgm:cxnLst>
    <dgm:cxn modelId="{1A7AA902-4987-4F99-A8EF-87B7F916CC8D}" type="presOf" srcId="{22A3B6DB-3E59-4943-A089-53D8266B099A}" destId="{EBA10D59-83EB-4A1B-8712-6A8A3212C4F5}" srcOrd="0" destOrd="0" presId="urn:microsoft.com/office/officeart/2005/8/layout/radial5"/>
    <dgm:cxn modelId="{F44AA119-C4E7-4FFC-B309-B9A7881644FD}" type="presOf" srcId="{E481C25C-EA72-4B2D-B857-38275AAA6D7A}" destId="{B0AFD0B7-BB25-417B-BFB2-A0A54C0A1135}" srcOrd="1" destOrd="0" presId="urn:microsoft.com/office/officeart/2005/8/layout/radial5"/>
    <dgm:cxn modelId="{8E64A421-5DA5-447F-8A9E-788D456C1AF5}" type="presOf" srcId="{17C39C5D-4B95-46C9-9C9C-0F1CE53471D0}" destId="{CA1A3AA8-A672-4F99-B992-07026841B3D0}" srcOrd="0" destOrd="0" presId="urn:microsoft.com/office/officeart/2005/8/layout/radial5"/>
    <dgm:cxn modelId="{084E9D24-453D-4A9C-BD0C-D957C8C9535E}" type="presOf" srcId="{FF793C21-1CA2-464B-BE4B-4C563CAD283B}" destId="{3934DF37-0A9D-4E4E-97C6-E16690FE4009}" srcOrd="0" destOrd="0" presId="urn:microsoft.com/office/officeart/2005/8/layout/radial5"/>
    <dgm:cxn modelId="{67120330-FFFC-4CAA-9284-E8A94B3DCF2B}" type="presOf" srcId="{475B012D-1D37-4C43-ABA0-1E52D23724C7}" destId="{98445E21-C753-47FB-9E25-1E3EBE12E4FA}" srcOrd="0" destOrd="0" presId="urn:microsoft.com/office/officeart/2005/8/layout/radial5"/>
    <dgm:cxn modelId="{38331262-3A50-443D-B739-C4D118675F50}" type="presOf" srcId="{22A3B6DB-3E59-4943-A089-53D8266B099A}" destId="{A0128BF3-E7D3-48D0-A847-FD7382148142}" srcOrd="1" destOrd="0" presId="urn:microsoft.com/office/officeart/2005/8/layout/radial5"/>
    <dgm:cxn modelId="{9D1A9B63-3163-4E72-AE87-942ABF25BFD7}" type="presOf" srcId="{E481C25C-EA72-4B2D-B857-38275AAA6D7A}" destId="{BDEA27DF-A309-4663-BDB6-44F61BED22DB}" srcOrd="0" destOrd="0" presId="urn:microsoft.com/office/officeart/2005/8/layout/radial5"/>
    <dgm:cxn modelId="{CA7DD44B-CD35-4663-81F3-E865781F4959}" type="presOf" srcId="{570E32C8-4172-43CC-B592-A78D601CF981}" destId="{4AE524C0-7D6C-46F3-947A-004C14ECDF84}" srcOrd="0" destOrd="0" presId="urn:microsoft.com/office/officeart/2005/8/layout/radial5"/>
    <dgm:cxn modelId="{1D7CD155-4B6B-41FD-AC5C-27886135B5F9}" type="presOf" srcId="{421CAD6A-E251-4AA1-8791-2BF7648183A3}" destId="{0EC9ABC2-0C79-4F7E-AF28-7B1614B207E1}" srcOrd="0" destOrd="0" presId="urn:microsoft.com/office/officeart/2005/8/layout/radial5"/>
    <dgm:cxn modelId="{6CA8BD7F-30B3-4C5E-8211-A8C945215B2D}" srcId="{C028F315-1E44-4E09-9785-4421F5D0E6E6}" destId="{17C39C5D-4B95-46C9-9C9C-0F1CE53471D0}" srcOrd="2" destOrd="0" parTransId="{22A3B6DB-3E59-4943-A089-53D8266B099A}" sibTransId="{8814FC4D-B2C2-482D-A0EE-2CAE751C2977}"/>
    <dgm:cxn modelId="{AC40D082-0E5F-4DF7-B054-72A10C973C1D}" srcId="{C028F315-1E44-4E09-9785-4421F5D0E6E6}" destId="{FF793C21-1CA2-464B-BE4B-4C563CAD283B}" srcOrd="0" destOrd="0" parTransId="{421CAD6A-E251-4AA1-8791-2BF7648183A3}" sibTransId="{5D57AEF9-127E-43B0-BC20-64FE0B0E68E2}"/>
    <dgm:cxn modelId="{095F5098-BAB7-463B-B6A4-0AF05445CD02}" type="presOf" srcId="{421CAD6A-E251-4AA1-8791-2BF7648183A3}" destId="{C3F599D9-F94A-4B29-A950-063B6F35117A}" srcOrd="1" destOrd="0" presId="urn:microsoft.com/office/officeart/2005/8/layout/radial5"/>
    <dgm:cxn modelId="{51A6719A-906C-47F5-B692-CB4298FD0A81}" srcId="{C028F315-1E44-4E09-9785-4421F5D0E6E6}" destId="{8C19E3C4-8A0C-4F83-99F0-AA9D1FF05969}" srcOrd="1" destOrd="0" parTransId="{CEB895DF-2F77-4522-9729-0DB8BF97D570}" sibTransId="{3A2C5C04-3D19-4475-B00E-AC599AD86CDF}"/>
    <dgm:cxn modelId="{CE4E0CA6-6834-4395-92EB-94DACD19DFBE}" type="presOf" srcId="{CEB895DF-2F77-4522-9729-0DB8BF97D570}" destId="{D4ECB924-ED02-4E9F-94E6-9556E253514D}" srcOrd="1" destOrd="0" presId="urn:microsoft.com/office/officeart/2005/8/layout/radial5"/>
    <dgm:cxn modelId="{391EBDAC-A5B9-4AF3-9A86-309D1CBA0293}" srcId="{C028F315-1E44-4E09-9785-4421F5D0E6E6}" destId="{570E32C8-4172-43CC-B592-A78D601CF981}" srcOrd="3" destOrd="0" parTransId="{E481C25C-EA72-4B2D-B857-38275AAA6D7A}" sibTransId="{18DC07BE-8958-4901-9A52-28A3653DFB43}"/>
    <dgm:cxn modelId="{00F62EB7-0E1C-4DA4-84AF-E7255CCB5AF0}" type="presOf" srcId="{8C19E3C4-8A0C-4F83-99F0-AA9D1FF05969}" destId="{A1498219-8B38-4491-A52A-D4BF0BCB88F8}" srcOrd="0" destOrd="0" presId="urn:microsoft.com/office/officeart/2005/8/layout/radial5"/>
    <dgm:cxn modelId="{2EB0EEF5-B287-4A8C-A2C1-938A92AA87A7}" srcId="{475B012D-1D37-4C43-ABA0-1E52D23724C7}" destId="{C028F315-1E44-4E09-9785-4421F5D0E6E6}" srcOrd="0" destOrd="0" parTransId="{417AC0E1-4EA4-4D91-BC5D-989923D02221}" sibTransId="{AAD1FBEE-94DD-4C92-8C45-68729799EBC6}"/>
    <dgm:cxn modelId="{2DC692F6-113D-44D1-9C8F-8052BBABED1E}" type="presOf" srcId="{C028F315-1E44-4E09-9785-4421F5D0E6E6}" destId="{B2751BD6-A072-46E5-8E36-7CCB2B8DBCF5}" srcOrd="0" destOrd="0" presId="urn:microsoft.com/office/officeart/2005/8/layout/radial5"/>
    <dgm:cxn modelId="{FD3126FF-61D7-48AE-93F5-BA98476BEC2D}" type="presOf" srcId="{CEB895DF-2F77-4522-9729-0DB8BF97D570}" destId="{CF7686D5-5D0C-49CE-A6EE-5993F7807EC2}" srcOrd="0" destOrd="0" presId="urn:microsoft.com/office/officeart/2005/8/layout/radial5"/>
    <dgm:cxn modelId="{55670892-6730-465E-B004-3E1A1757C9B4}" type="presParOf" srcId="{98445E21-C753-47FB-9E25-1E3EBE12E4FA}" destId="{B2751BD6-A072-46E5-8E36-7CCB2B8DBCF5}" srcOrd="0" destOrd="0" presId="urn:microsoft.com/office/officeart/2005/8/layout/radial5"/>
    <dgm:cxn modelId="{D3585F78-4101-4B05-A231-BE0E4134AFED}" type="presParOf" srcId="{98445E21-C753-47FB-9E25-1E3EBE12E4FA}" destId="{0EC9ABC2-0C79-4F7E-AF28-7B1614B207E1}" srcOrd="1" destOrd="0" presId="urn:microsoft.com/office/officeart/2005/8/layout/radial5"/>
    <dgm:cxn modelId="{A5D8FE16-1885-463D-8128-A0D42C91B4F5}" type="presParOf" srcId="{0EC9ABC2-0C79-4F7E-AF28-7B1614B207E1}" destId="{C3F599D9-F94A-4B29-A950-063B6F35117A}" srcOrd="0" destOrd="0" presId="urn:microsoft.com/office/officeart/2005/8/layout/radial5"/>
    <dgm:cxn modelId="{0B51E6DC-EB2A-4966-A951-CCF9FD4F5679}" type="presParOf" srcId="{98445E21-C753-47FB-9E25-1E3EBE12E4FA}" destId="{3934DF37-0A9D-4E4E-97C6-E16690FE4009}" srcOrd="2" destOrd="0" presId="urn:microsoft.com/office/officeart/2005/8/layout/radial5"/>
    <dgm:cxn modelId="{F5B1728A-230A-4E30-A8F9-A54435E72680}" type="presParOf" srcId="{98445E21-C753-47FB-9E25-1E3EBE12E4FA}" destId="{CF7686D5-5D0C-49CE-A6EE-5993F7807EC2}" srcOrd="3" destOrd="0" presId="urn:microsoft.com/office/officeart/2005/8/layout/radial5"/>
    <dgm:cxn modelId="{DEA3C50C-058A-441D-B468-BFEDA3CD54FA}" type="presParOf" srcId="{CF7686D5-5D0C-49CE-A6EE-5993F7807EC2}" destId="{D4ECB924-ED02-4E9F-94E6-9556E253514D}" srcOrd="0" destOrd="0" presId="urn:microsoft.com/office/officeart/2005/8/layout/radial5"/>
    <dgm:cxn modelId="{97D1F8E7-8AE6-4323-AEA6-B356C5924B7D}" type="presParOf" srcId="{98445E21-C753-47FB-9E25-1E3EBE12E4FA}" destId="{A1498219-8B38-4491-A52A-D4BF0BCB88F8}" srcOrd="4" destOrd="0" presId="urn:microsoft.com/office/officeart/2005/8/layout/radial5"/>
    <dgm:cxn modelId="{B811DFB6-A65A-4145-A7F6-2E5C79ADDF63}" type="presParOf" srcId="{98445E21-C753-47FB-9E25-1E3EBE12E4FA}" destId="{EBA10D59-83EB-4A1B-8712-6A8A3212C4F5}" srcOrd="5" destOrd="0" presId="urn:microsoft.com/office/officeart/2005/8/layout/radial5"/>
    <dgm:cxn modelId="{EB875948-224F-4068-BE60-9F90A2764A30}" type="presParOf" srcId="{EBA10D59-83EB-4A1B-8712-6A8A3212C4F5}" destId="{A0128BF3-E7D3-48D0-A847-FD7382148142}" srcOrd="0" destOrd="0" presId="urn:microsoft.com/office/officeart/2005/8/layout/radial5"/>
    <dgm:cxn modelId="{61F70E7A-C73E-490F-B5CA-EEC0A063C4B5}" type="presParOf" srcId="{98445E21-C753-47FB-9E25-1E3EBE12E4FA}" destId="{CA1A3AA8-A672-4F99-B992-07026841B3D0}" srcOrd="6" destOrd="0" presId="urn:microsoft.com/office/officeart/2005/8/layout/radial5"/>
    <dgm:cxn modelId="{5E44BBDB-4E18-45CB-8953-2D9CA3070334}" type="presParOf" srcId="{98445E21-C753-47FB-9E25-1E3EBE12E4FA}" destId="{BDEA27DF-A309-4663-BDB6-44F61BED22DB}" srcOrd="7" destOrd="0" presId="urn:microsoft.com/office/officeart/2005/8/layout/radial5"/>
    <dgm:cxn modelId="{9959487A-B979-4C07-AB21-184C2296F185}" type="presParOf" srcId="{BDEA27DF-A309-4663-BDB6-44F61BED22DB}" destId="{B0AFD0B7-BB25-417B-BFB2-A0A54C0A1135}" srcOrd="0" destOrd="0" presId="urn:microsoft.com/office/officeart/2005/8/layout/radial5"/>
    <dgm:cxn modelId="{7120918F-6D93-48B9-949A-AD7598E4F2D3}" type="presParOf" srcId="{98445E21-C753-47FB-9E25-1E3EBE12E4FA}" destId="{4AE524C0-7D6C-46F3-947A-004C14ECDF84}"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1F4C8C-55A1-4A5F-8E5C-A4ACC2041A88}"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GB"/>
        </a:p>
      </dgm:t>
    </dgm:pt>
    <dgm:pt modelId="{08165167-99B9-4E6B-A886-47FB7F35EFC0}">
      <dgm:prSet phldrT="[Text]" custT="1"/>
      <dgm:spPr>
        <a:solidFill>
          <a:schemeClr val="accent1">
            <a:lumMod val="40000"/>
            <a:lumOff val="60000"/>
          </a:schemeClr>
        </a:solidFill>
      </dgm:spPr>
      <dgm:t>
        <a:bodyPr/>
        <a:lstStyle/>
        <a:p>
          <a:pPr>
            <a:spcAft>
              <a:spcPts val="0"/>
            </a:spcAft>
          </a:pPr>
          <a:r>
            <a:rPr lang="en-GB" sz="1800" dirty="0">
              <a:solidFill>
                <a:schemeClr val="tx1"/>
              </a:solidFill>
              <a:latin typeface="Calibri" panose="020F0502020204030204" pitchFamily="34" charset="0"/>
              <a:cs typeface="Calibri" panose="020F0502020204030204" pitchFamily="34" charset="0"/>
            </a:rPr>
            <a:t>Build up a full picture of all the support that a FM has around them, drawing a network diagram to summarise all of this information. </a:t>
          </a:r>
        </a:p>
        <a:p>
          <a:pPr>
            <a:spcAft>
              <a:spcPts val="0"/>
            </a:spcAft>
          </a:pPr>
          <a:r>
            <a:rPr lang="en-GB" sz="1400" dirty="0">
              <a:solidFill>
                <a:schemeClr val="tx1"/>
              </a:solidFill>
              <a:latin typeface="Calibri" panose="020F0502020204030204" pitchFamily="34" charset="0"/>
              <a:cs typeface="Calibri" panose="020F0502020204030204" pitchFamily="34" charset="0"/>
            </a:rPr>
            <a:t>‘Support’ covers </a:t>
          </a:r>
          <a:r>
            <a:rPr lang="en-GB" sz="1400" b="1" dirty="0">
              <a:solidFill>
                <a:schemeClr val="tx1"/>
              </a:solidFill>
              <a:latin typeface="Calibri" panose="020F0502020204030204" pitchFamily="34" charset="0"/>
              <a:cs typeface="Calibri" panose="020F0502020204030204" pitchFamily="34" charset="0"/>
            </a:rPr>
            <a:t>a lot of dimensions</a:t>
          </a:r>
          <a:r>
            <a:rPr lang="en-GB" sz="1400" dirty="0">
              <a:solidFill>
                <a:schemeClr val="tx1"/>
              </a:solidFill>
              <a:latin typeface="Calibri" panose="020F0502020204030204" pitchFamily="34" charset="0"/>
              <a:cs typeface="Calibri" panose="020F0502020204030204" pitchFamily="34" charset="0"/>
            </a:rPr>
            <a:t>: people, organisations, activities, etc; and </a:t>
          </a:r>
          <a:r>
            <a:rPr lang="en-GB" sz="1400" b="1" dirty="0">
              <a:solidFill>
                <a:schemeClr val="tx1"/>
              </a:solidFill>
              <a:latin typeface="Calibri" panose="020F0502020204030204" pitchFamily="34" charset="0"/>
              <a:cs typeface="Calibri" panose="020F0502020204030204" pitchFamily="34" charset="0"/>
            </a:rPr>
            <a:t>a lot of types of support</a:t>
          </a:r>
          <a:r>
            <a:rPr lang="en-GB" sz="1400" dirty="0">
              <a:solidFill>
                <a:schemeClr val="tx1"/>
              </a:solidFill>
              <a:latin typeface="Calibri" panose="020F0502020204030204" pitchFamily="34" charset="0"/>
              <a:cs typeface="Calibri" panose="020F0502020204030204" pitchFamily="34" charset="0"/>
            </a:rPr>
            <a:t>:  practical, informational, emotional, social, spiritual, occupational, financial, environmental, intellectual, etc</a:t>
          </a:r>
        </a:p>
      </dgm:t>
    </dgm:pt>
    <dgm:pt modelId="{90EC4D05-0A07-4CDF-92AE-D92710010742}" type="parTrans" cxnId="{3E0E59E7-1E39-44FA-B6C6-11B2F549D2B4}">
      <dgm:prSet/>
      <dgm:spPr/>
      <dgm:t>
        <a:bodyPr/>
        <a:lstStyle/>
        <a:p>
          <a:endParaRPr lang="en-GB"/>
        </a:p>
      </dgm:t>
    </dgm:pt>
    <dgm:pt modelId="{34055927-A722-414F-A1D3-C2D2429DC881}" type="sibTrans" cxnId="{3E0E59E7-1E39-44FA-B6C6-11B2F549D2B4}">
      <dgm:prSet/>
      <dgm:spPr>
        <a:solidFill>
          <a:srgbClr val="FF5900">
            <a:alpha val="90000"/>
          </a:srgbClr>
        </a:solidFill>
      </dgm:spPr>
      <dgm:t>
        <a:bodyPr/>
        <a:lstStyle/>
        <a:p>
          <a:endParaRPr lang="en-GB"/>
        </a:p>
      </dgm:t>
    </dgm:pt>
    <dgm:pt modelId="{DDC71066-22E6-4C9F-8085-2CDDC9739FC4}">
      <dgm:prSet phldrT="[Text]" custT="1"/>
      <dgm:spPr>
        <a:solidFill>
          <a:schemeClr val="accent1">
            <a:lumMod val="60000"/>
            <a:lumOff val="40000"/>
          </a:schemeClr>
        </a:solidFill>
      </dgm:spPr>
      <dgm:t>
        <a:bodyPr/>
        <a:lstStyle/>
        <a:p>
          <a:r>
            <a:rPr lang="en-GB" sz="1600" dirty="0">
              <a:solidFill>
                <a:schemeClr val="tx1"/>
              </a:solidFill>
              <a:latin typeface="Calibri" panose="020F0502020204030204" pitchFamily="34" charset="0"/>
              <a:cs typeface="Calibri" panose="020F0502020204030204" pitchFamily="34" charset="0"/>
            </a:rPr>
            <a:t>Explore what the FM </a:t>
          </a:r>
          <a:r>
            <a:rPr lang="en-GB" sz="1600" b="1" dirty="0">
              <a:solidFill>
                <a:schemeClr val="tx1"/>
              </a:solidFill>
              <a:latin typeface="Calibri" panose="020F0502020204030204" pitchFamily="34" charset="0"/>
              <a:cs typeface="Calibri" panose="020F0502020204030204" pitchFamily="34" charset="0"/>
            </a:rPr>
            <a:t>finds helpful and unhelpful</a:t>
          </a:r>
          <a:r>
            <a:rPr lang="en-GB" sz="1600" dirty="0">
              <a:solidFill>
                <a:schemeClr val="tx1"/>
              </a:solidFill>
              <a:latin typeface="Calibri" panose="020F0502020204030204" pitchFamily="34" charset="0"/>
              <a:cs typeface="Calibri" panose="020F0502020204030204" pitchFamily="34" charset="0"/>
            </a:rPr>
            <a:t> about all of the people/organisations/activities named on the network diagram. </a:t>
          </a:r>
        </a:p>
      </dgm:t>
    </dgm:pt>
    <dgm:pt modelId="{09D1AA8D-B49D-428A-895A-CABA4A8F90AB}" type="parTrans" cxnId="{0FF39869-AA11-4463-B528-5CAB9CA8FA08}">
      <dgm:prSet/>
      <dgm:spPr/>
      <dgm:t>
        <a:bodyPr/>
        <a:lstStyle/>
        <a:p>
          <a:endParaRPr lang="en-GB"/>
        </a:p>
      </dgm:t>
    </dgm:pt>
    <dgm:pt modelId="{B33C0B8E-EC61-48D8-87BA-D1F1E987DFA3}" type="sibTrans" cxnId="{0FF39869-AA11-4463-B528-5CAB9CA8FA08}">
      <dgm:prSet/>
      <dgm:spPr>
        <a:solidFill>
          <a:srgbClr val="FF5900">
            <a:alpha val="90000"/>
          </a:srgbClr>
        </a:solidFill>
      </dgm:spPr>
      <dgm:t>
        <a:bodyPr/>
        <a:lstStyle/>
        <a:p>
          <a:endParaRPr lang="en-GB"/>
        </a:p>
      </dgm:t>
    </dgm:pt>
    <dgm:pt modelId="{EF0D3912-E81A-4316-8AA2-C8BD503142C4}">
      <dgm:prSet phldrT="[Text]" custT="1"/>
      <dgm:spPr>
        <a:solidFill>
          <a:schemeClr val="accent1">
            <a:lumMod val="60000"/>
            <a:lumOff val="40000"/>
          </a:schemeClr>
        </a:solidFill>
      </dgm:spPr>
      <dgm:t>
        <a:bodyPr/>
        <a:lstStyle/>
        <a:p>
          <a:r>
            <a:rPr lang="en-GB" sz="1600" dirty="0">
              <a:solidFill>
                <a:schemeClr val="tx1"/>
              </a:solidFill>
              <a:latin typeface="Calibri" panose="020F0502020204030204" pitchFamily="34" charset="0"/>
              <a:cs typeface="Calibri" panose="020F0502020204030204" pitchFamily="34" charset="0"/>
            </a:rPr>
            <a:t>Explore what the FM can do to </a:t>
          </a:r>
          <a:r>
            <a:rPr lang="en-GB" sz="1600" b="1" dirty="0">
              <a:solidFill>
                <a:schemeClr val="tx1"/>
              </a:solidFill>
              <a:latin typeface="Calibri" panose="020F0502020204030204" pitchFamily="34" charset="0"/>
              <a:cs typeface="Calibri" panose="020F0502020204030204" pitchFamily="34" charset="0"/>
            </a:rPr>
            <a:t>improve the positive support </a:t>
          </a:r>
          <a:r>
            <a:rPr lang="en-GB" sz="1600" dirty="0">
              <a:solidFill>
                <a:schemeClr val="tx1"/>
              </a:solidFill>
              <a:latin typeface="Calibri" panose="020F0502020204030204" pitchFamily="34" charset="0"/>
              <a:cs typeface="Calibri" panose="020F0502020204030204" pitchFamily="34" charset="0"/>
            </a:rPr>
            <a:t>(and reduce the negative support) that they have around them, including self-support.</a:t>
          </a:r>
        </a:p>
      </dgm:t>
    </dgm:pt>
    <dgm:pt modelId="{71793470-DCA1-4249-B08A-4C168D024CDB}" type="parTrans" cxnId="{06757B0A-084D-49B2-8489-F3D4C40596FE}">
      <dgm:prSet/>
      <dgm:spPr/>
      <dgm:t>
        <a:bodyPr/>
        <a:lstStyle/>
        <a:p>
          <a:endParaRPr lang="en-GB"/>
        </a:p>
      </dgm:t>
    </dgm:pt>
    <dgm:pt modelId="{E8C4B9CD-19A0-4C29-A1D2-D65CA21F104B}" type="sibTrans" cxnId="{06757B0A-084D-49B2-8489-F3D4C40596FE}">
      <dgm:prSet/>
      <dgm:spPr>
        <a:solidFill>
          <a:srgbClr val="FF5900">
            <a:alpha val="90000"/>
          </a:srgbClr>
        </a:solidFill>
      </dgm:spPr>
      <dgm:t>
        <a:bodyPr/>
        <a:lstStyle/>
        <a:p>
          <a:endParaRPr lang="en-GB"/>
        </a:p>
      </dgm:t>
    </dgm:pt>
    <dgm:pt modelId="{712EE21C-C715-4485-ADFA-2FC897A137CB}">
      <dgm:prSet custT="1"/>
      <dgm:spPr>
        <a:solidFill>
          <a:schemeClr val="accent1">
            <a:lumMod val="60000"/>
            <a:lumOff val="40000"/>
          </a:schemeClr>
        </a:solidFill>
      </dgm:spPr>
      <dgm:t>
        <a:bodyPr/>
        <a:lstStyle/>
        <a:p>
          <a:r>
            <a:rPr lang="en-GB" sz="1600" dirty="0">
              <a:solidFill>
                <a:schemeClr val="tx1"/>
              </a:solidFill>
              <a:latin typeface="Calibri" panose="020F0502020204030204" pitchFamily="34" charset="0"/>
              <a:cs typeface="Calibri" panose="020F0502020204030204" pitchFamily="34" charset="0"/>
            </a:rPr>
            <a:t>Discuss with the FM what might need to happen to ensure that </a:t>
          </a:r>
          <a:r>
            <a:rPr lang="en-GB" sz="1600" b="1" dirty="0">
              <a:solidFill>
                <a:schemeClr val="tx1"/>
              </a:solidFill>
              <a:latin typeface="Calibri" panose="020F0502020204030204" pitchFamily="34" charset="0"/>
              <a:cs typeface="Calibri" panose="020F0502020204030204" pitchFamily="34" charset="0"/>
            </a:rPr>
            <a:t>different family members are able to agree on what approaches might be used, </a:t>
          </a:r>
          <a:r>
            <a:rPr lang="en-GB" sz="1600" dirty="0">
              <a:solidFill>
                <a:schemeClr val="tx1"/>
              </a:solidFill>
              <a:latin typeface="Calibri" panose="020F0502020204030204" pitchFamily="34" charset="0"/>
              <a:cs typeface="Calibri" panose="020F0502020204030204" pitchFamily="34" charset="0"/>
            </a:rPr>
            <a:t>when communicating with the using relative.</a:t>
          </a:r>
        </a:p>
      </dgm:t>
    </dgm:pt>
    <dgm:pt modelId="{0DAF62B2-8E39-449E-93C1-D954AFA0DED9}" type="parTrans" cxnId="{B95531FE-D4E6-4378-8867-BECF2AB67417}">
      <dgm:prSet/>
      <dgm:spPr/>
      <dgm:t>
        <a:bodyPr/>
        <a:lstStyle/>
        <a:p>
          <a:endParaRPr lang="en-GB"/>
        </a:p>
      </dgm:t>
    </dgm:pt>
    <dgm:pt modelId="{424F769A-4D88-4E0D-A34F-DD3EB1A7D074}" type="sibTrans" cxnId="{B95531FE-D4E6-4378-8867-BECF2AB67417}">
      <dgm:prSet/>
      <dgm:spPr/>
      <dgm:t>
        <a:bodyPr/>
        <a:lstStyle/>
        <a:p>
          <a:endParaRPr lang="en-GB"/>
        </a:p>
      </dgm:t>
    </dgm:pt>
    <dgm:pt modelId="{0217CBFD-E709-4341-9D50-3D3512B550F5}" type="pres">
      <dgm:prSet presAssocID="{DB1F4C8C-55A1-4A5F-8E5C-A4ACC2041A88}" presName="outerComposite" presStyleCnt="0">
        <dgm:presLayoutVars>
          <dgm:chMax val="5"/>
          <dgm:dir/>
          <dgm:resizeHandles val="exact"/>
        </dgm:presLayoutVars>
      </dgm:prSet>
      <dgm:spPr/>
    </dgm:pt>
    <dgm:pt modelId="{FB9DE31C-66BE-4F17-91C1-485EBA32056A}" type="pres">
      <dgm:prSet presAssocID="{DB1F4C8C-55A1-4A5F-8E5C-A4ACC2041A88}" presName="dummyMaxCanvas" presStyleCnt="0">
        <dgm:presLayoutVars/>
      </dgm:prSet>
      <dgm:spPr/>
    </dgm:pt>
    <dgm:pt modelId="{13D0E682-BB10-4861-9064-54F2A09A097E}" type="pres">
      <dgm:prSet presAssocID="{DB1F4C8C-55A1-4A5F-8E5C-A4ACC2041A88}" presName="FourNodes_1" presStyleLbl="node1" presStyleIdx="0" presStyleCnt="4" custScaleX="107832" custScaleY="124973" custLinFactNeighborX="4225" custLinFactNeighborY="6243">
        <dgm:presLayoutVars>
          <dgm:bulletEnabled val="1"/>
        </dgm:presLayoutVars>
      </dgm:prSet>
      <dgm:spPr/>
    </dgm:pt>
    <dgm:pt modelId="{3D2050FB-0C6D-4F74-97B0-3F816F9D32C1}" type="pres">
      <dgm:prSet presAssocID="{DB1F4C8C-55A1-4A5F-8E5C-A4ACC2041A88}" presName="FourNodes_2" presStyleLbl="node1" presStyleIdx="1" presStyleCnt="4" custScaleX="108771" custScaleY="81812" custLinFactNeighborX="-2030" custLinFactNeighborY="9504">
        <dgm:presLayoutVars>
          <dgm:bulletEnabled val="1"/>
        </dgm:presLayoutVars>
      </dgm:prSet>
      <dgm:spPr/>
    </dgm:pt>
    <dgm:pt modelId="{0961F8DC-7770-42A9-8850-29ABCCA68EF6}" type="pres">
      <dgm:prSet presAssocID="{DB1F4C8C-55A1-4A5F-8E5C-A4ACC2041A88}" presName="FourNodes_3" presStyleLbl="node1" presStyleIdx="2" presStyleCnt="4" custScaleX="106990" custScaleY="84688" custLinFactNeighborX="-5080" custLinFactNeighborY="-7311">
        <dgm:presLayoutVars>
          <dgm:bulletEnabled val="1"/>
        </dgm:presLayoutVars>
      </dgm:prSet>
      <dgm:spPr/>
    </dgm:pt>
    <dgm:pt modelId="{8F6B092C-E982-451A-AD56-13DB4D1F9404}" type="pres">
      <dgm:prSet presAssocID="{DB1F4C8C-55A1-4A5F-8E5C-A4ACC2041A88}" presName="FourNodes_4" presStyleLbl="node1" presStyleIdx="3" presStyleCnt="4" custScaleY="75809" custLinFactNeighborX="-1958" custLinFactNeighborY="-25604">
        <dgm:presLayoutVars>
          <dgm:bulletEnabled val="1"/>
        </dgm:presLayoutVars>
      </dgm:prSet>
      <dgm:spPr/>
    </dgm:pt>
    <dgm:pt modelId="{899DD62C-3DCB-4BE4-B1AA-1F7EDA3ED168}" type="pres">
      <dgm:prSet presAssocID="{DB1F4C8C-55A1-4A5F-8E5C-A4ACC2041A88}" presName="FourConn_1-2" presStyleLbl="fgAccFollowNode1" presStyleIdx="0" presStyleCnt="3" custLinFactNeighborX="19150" custLinFactNeighborY="-7402">
        <dgm:presLayoutVars>
          <dgm:bulletEnabled val="1"/>
        </dgm:presLayoutVars>
      </dgm:prSet>
      <dgm:spPr/>
    </dgm:pt>
    <dgm:pt modelId="{7BA4DD1D-6028-45A2-BE58-77511C28F1D9}" type="pres">
      <dgm:prSet presAssocID="{DB1F4C8C-55A1-4A5F-8E5C-A4ACC2041A88}" presName="FourConn_2-3" presStyleLbl="fgAccFollowNode1" presStyleIdx="1" presStyleCnt="3">
        <dgm:presLayoutVars>
          <dgm:bulletEnabled val="1"/>
        </dgm:presLayoutVars>
      </dgm:prSet>
      <dgm:spPr/>
    </dgm:pt>
    <dgm:pt modelId="{A220CCF4-1255-4F2F-9943-F00A207973CE}" type="pres">
      <dgm:prSet presAssocID="{DB1F4C8C-55A1-4A5F-8E5C-A4ACC2041A88}" presName="FourConn_3-4" presStyleLbl="fgAccFollowNode1" presStyleIdx="2" presStyleCnt="3">
        <dgm:presLayoutVars>
          <dgm:bulletEnabled val="1"/>
        </dgm:presLayoutVars>
      </dgm:prSet>
      <dgm:spPr/>
    </dgm:pt>
    <dgm:pt modelId="{A9BF666A-D192-447A-8EBD-F0EE3CC1E1C3}" type="pres">
      <dgm:prSet presAssocID="{DB1F4C8C-55A1-4A5F-8E5C-A4ACC2041A88}" presName="FourNodes_1_text" presStyleLbl="node1" presStyleIdx="3" presStyleCnt="4">
        <dgm:presLayoutVars>
          <dgm:bulletEnabled val="1"/>
        </dgm:presLayoutVars>
      </dgm:prSet>
      <dgm:spPr/>
    </dgm:pt>
    <dgm:pt modelId="{32059468-CA95-429D-A340-CBC6CFF882A9}" type="pres">
      <dgm:prSet presAssocID="{DB1F4C8C-55A1-4A5F-8E5C-A4ACC2041A88}" presName="FourNodes_2_text" presStyleLbl="node1" presStyleIdx="3" presStyleCnt="4">
        <dgm:presLayoutVars>
          <dgm:bulletEnabled val="1"/>
        </dgm:presLayoutVars>
      </dgm:prSet>
      <dgm:spPr/>
    </dgm:pt>
    <dgm:pt modelId="{802698C3-C4B9-47A3-A5A9-BCA8DBB3E3F1}" type="pres">
      <dgm:prSet presAssocID="{DB1F4C8C-55A1-4A5F-8E5C-A4ACC2041A88}" presName="FourNodes_3_text" presStyleLbl="node1" presStyleIdx="3" presStyleCnt="4">
        <dgm:presLayoutVars>
          <dgm:bulletEnabled val="1"/>
        </dgm:presLayoutVars>
      </dgm:prSet>
      <dgm:spPr/>
    </dgm:pt>
    <dgm:pt modelId="{DDB9C75F-F541-46BC-BB8F-8397DEA0A3DC}" type="pres">
      <dgm:prSet presAssocID="{DB1F4C8C-55A1-4A5F-8E5C-A4ACC2041A88}" presName="FourNodes_4_text" presStyleLbl="node1" presStyleIdx="3" presStyleCnt="4">
        <dgm:presLayoutVars>
          <dgm:bulletEnabled val="1"/>
        </dgm:presLayoutVars>
      </dgm:prSet>
      <dgm:spPr/>
    </dgm:pt>
  </dgm:ptLst>
  <dgm:cxnLst>
    <dgm:cxn modelId="{C280AD07-8026-4723-8807-865995C59F50}" type="presOf" srcId="{B33C0B8E-EC61-48D8-87BA-D1F1E987DFA3}" destId="{7BA4DD1D-6028-45A2-BE58-77511C28F1D9}" srcOrd="0" destOrd="0" presId="urn:microsoft.com/office/officeart/2005/8/layout/vProcess5"/>
    <dgm:cxn modelId="{06757B0A-084D-49B2-8489-F3D4C40596FE}" srcId="{DB1F4C8C-55A1-4A5F-8E5C-A4ACC2041A88}" destId="{EF0D3912-E81A-4316-8AA2-C8BD503142C4}" srcOrd="2" destOrd="0" parTransId="{71793470-DCA1-4249-B08A-4C168D024CDB}" sibTransId="{E8C4B9CD-19A0-4C29-A1D2-D65CA21F104B}"/>
    <dgm:cxn modelId="{04167A11-E56B-485D-9C8F-93017AA6BDA8}" type="presOf" srcId="{EF0D3912-E81A-4316-8AA2-C8BD503142C4}" destId="{0961F8DC-7770-42A9-8850-29ABCCA68EF6}" srcOrd="0" destOrd="0" presId="urn:microsoft.com/office/officeart/2005/8/layout/vProcess5"/>
    <dgm:cxn modelId="{0B552C35-F700-4AFA-9AB5-3518C09A30AE}" type="presOf" srcId="{08165167-99B9-4E6B-A886-47FB7F35EFC0}" destId="{A9BF666A-D192-447A-8EBD-F0EE3CC1E1C3}" srcOrd="1" destOrd="0" presId="urn:microsoft.com/office/officeart/2005/8/layout/vProcess5"/>
    <dgm:cxn modelId="{3E2F8441-C72C-4970-A08B-48908A5FBE14}" type="presOf" srcId="{E8C4B9CD-19A0-4C29-A1D2-D65CA21F104B}" destId="{A220CCF4-1255-4F2F-9943-F00A207973CE}" srcOrd="0" destOrd="0" presId="urn:microsoft.com/office/officeart/2005/8/layout/vProcess5"/>
    <dgm:cxn modelId="{0FF39869-AA11-4463-B528-5CAB9CA8FA08}" srcId="{DB1F4C8C-55A1-4A5F-8E5C-A4ACC2041A88}" destId="{DDC71066-22E6-4C9F-8085-2CDDC9739FC4}" srcOrd="1" destOrd="0" parTransId="{09D1AA8D-B49D-428A-895A-CABA4A8F90AB}" sibTransId="{B33C0B8E-EC61-48D8-87BA-D1F1E987DFA3}"/>
    <dgm:cxn modelId="{17524A4A-B517-4247-8BD5-43F48D1C77BD}" type="presOf" srcId="{EF0D3912-E81A-4316-8AA2-C8BD503142C4}" destId="{802698C3-C4B9-47A3-A5A9-BCA8DBB3E3F1}" srcOrd="1" destOrd="0" presId="urn:microsoft.com/office/officeart/2005/8/layout/vProcess5"/>
    <dgm:cxn modelId="{E073F755-9206-47F3-B720-AF5263E37613}" type="presOf" srcId="{DDC71066-22E6-4C9F-8085-2CDDC9739FC4}" destId="{3D2050FB-0C6D-4F74-97B0-3F816F9D32C1}" srcOrd="0" destOrd="0" presId="urn:microsoft.com/office/officeart/2005/8/layout/vProcess5"/>
    <dgm:cxn modelId="{2597219A-D6D9-420F-AE68-9EB91007BDCA}" type="presOf" srcId="{DB1F4C8C-55A1-4A5F-8E5C-A4ACC2041A88}" destId="{0217CBFD-E709-4341-9D50-3D3512B550F5}" srcOrd="0" destOrd="0" presId="urn:microsoft.com/office/officeart/2005/8/layout/vProcess5"/>
    <dgm:cxn modelId="{8EC517C3-CF96-47E8-B901-4DB9DD0A124C}" type="presOf" srcId="{712EE21C-C715-4485-ADFA-2FC897A137CB}" destId="{8F6B092C-E982-451A-AD56-13DB4D1F9404}" srcOrd="0" destOrd="0" presId="urn:microsoft.com/office/officeart/2005/8/layout/vProcess5"/>
    <dgm:cxn modelId="{A7A167D2-539E-479C-B1E9-86F1C006925E}" type="presOf" srcId="{34055927-A722-414F-A1D3-C2D2429DC881}" destId="{899DD62C-3DCB-4BE4-B1AA-1F7EDA3ED168}" srcOrd="0" destOrd="0" presId="urn:microsoft.com/office/officeart/2005/8/layout/vProcess5"/>
    <dgm:cxn modelId="{432BEBDF-552D-4F28-8856-0E99B92320EB}" type="presOf" srcId="{DDC71066-22E6-4C9F-8085-2CDDC9739FC4}" destId="{32059468-CA95-429D-A340-CBC6CFF882A9}" srcOrd="1" destOrd="0" presId="urn:microsoft.com/office/officeart/2005/8/layout/vProcess5"/>
    <dgm:cxn modelId="{352663E3-09C1-459C-94CE-13EE3FD97D9D}" type="presOf" srcId="{08165167-99B9-4E6B-A886-47FB7F35EFC0}" destId="{13D0E682-BB10-4861-9064-54F2A09A097E}" srcOrd="0" destOrd="0" presId="urn:microsoft.com/office/officeart/2005/8/layout/vProcess5"/>
    <dgm:cxn modelId="{3E0E59E7-1E39-44FA-B6C6-11B2F549D2B4}" srcId="{DB1F4C8C-55A1-4A5F-8E5C-A4ACC2041A88}" destId="{08165167-99B9-4E6B-A886-47FB7F35EFC0}" srcOrd="0" destOrd="0" parTransId="{90EC4D05-0A07-4CDF-92AE-D92710010742}" sibTransId="{34055927-A722-414F-A1D3-C2D2429DC881}"/>
    <dgm:cxn modelId="{A72210F8-A777-4548-A85E-36920BDC03BD}" type="presOf" srcId="{712EE21C-C715-4485-ADFA-2FC897A137CB}" destId="{DDB9C75F-F541-46BC-BB8F-8397DEA0A3DC}" srcOrd="1" destOrd="0" presId="urn:microsoft.com/office/officeart/2005/8/layout/vProcess5"/>
    <dgm:cxn modelId="{B95531FE-D4E6-4378-8867-BECF2AB67417}" srcId="{DB1F4C8C-55A1-4A5F-8E5C-A4ACC2041A88}" destId="{712EE21C-C715-4485-ADFA-2FC897A137CB}" srcOrd="3" destOrd="0" parTransId="{0DAF62B2-8E39-449E-93C1-D954AFA0DED9}" sibTransId="{424F769A-4D88-4E0D-A34F-DD3EB1A7D074}"/>
    <dgm:cxn modelId="{6D9FD95A-1382-4391-9B2F-BC52D4A02409}" type="presParOf" srcId="{0217CBFD-E709-4341-9D50-3D3512B550F5}" destId="{FB9DE31C-66BE-4F17-91C1-485EBA32056A}" srcOrd="0" destOrd="0" presId="urn:microsoft.com/office/officeart/2005/8/layout/vProcess5"/>
    <dgm:cxn modelId="{5407C0D0-C2B0-406D-B83C-776889F8F76C}" type="presParOf" srcId="{0217CBFD-E709-4341-9D50-3D3512B550F5}" destId="{13D0E682-BB10-4861-9064-54F2A09A097E}" srcOrd="1" destOrd="0" presId="urn:microsoft.com/office/officeart/2005/8/layout/vProcess5"/>
    <dgm:cxn modelId="{5D233259-4E2E-4A74-A729-C266E54436FB}" type="presParOf" srcId="{0217CBFD-E709-4341-9D50-3D3512B550F5}" destId="{3D2050FB-0C6D-4F74-97B0-3F816F9D32C1}" srcOrd="2" destOrd="0" presId="urn:microsoft.com/office/officeart/2005/8/layout/vProcess5"/>
    <dgm:cxn modelId="{CC9279AB-B88B-4636-89BF-C639C6E7F320}" type="presParOf" srcId="{0217CBFD-E709-4341-9D50-3D3512B550F5}" destId="{0961F8DC-7770-42A9-8850-29ABCCA68EF6}" srcOrd="3" destOrd="0" presId="urn:microsoft.com/office/officeart/2005/8/layout/vProcess5"/>
    <dgm:cxn modelId="{4A78578C-A1A6-46B8-B0E3-828478E0DD16}" type="presParOf" srcId="{0217CBFD-E709-4341-9D50-3D3512B550F5}" destId="{8F6B092C-E982-451A-AD56-13DB4D1F9404}" srcOrd="4" destOrd="0" presId="urn:microsoft.com/office/officeart/2005/8/layout/vProcess5"/>
    <dgm:cxn modelId="{D7984363-3293-4C20-A0D1-BAC5A4C0FF2E}" type="presParOf" srcId="{0217CBFD-E709-4341-9D50-3D3512B550F5}" destId="{899DD62C-3DCB-4BE4-B1AA-1F7EDA3ED168}" srcOrd="5" destOrd="0" presId="urn:microsoft.com/office/officeart/2005/8/layout/vProcess5"/>
    <dgm:cxn modelId="{02990FAF-5809-4C42-A4B2-0DEACFDF09FE}" type="presParOf" srcId="{0217CBFD-E709-4341-9D50-3D3512B550F5}" destId="{7BA4DD1D-6028-45A2-BE58-77511C28F1D9}" srcOrd="6" destOrd="0" presId="urn:microsoft.com/office/officeart/2005/8/layout/vProcess5"/>
    <dgm:cxn modelId="{ED680939-F7D5-40C6-8687-3CBBE0A54210}" type="presParOf" srcId="{0217CBFD-E709-4341-9D50-3D3512B550F5}" destId="{A220CCF4-1255-4F2F-9943-F00A207973CE}" srcOrd="7" destOrd="0" presId="urn:microsoft.com/office/officeart/2005/8/layout/vProcess5"/>
    <dgm:cxn modelId="{97087AE4-B432-4B1A-B8BD-12A42353A803}" type="presParOf" srcId="{0217CBFD-E709-4341-9D50-3D3512B550F5}" destId="{A9BF666A-D192-447A-8EBD-F0EE3CC1E1C3}" srcOrd="8" destOrd="0" presId="urn:microsoft.com/office/officeart/2005/8/layout/vProcess5"/>
    <dgm:cxn modelId="{39FEB834-6030-4D21-BD78-BF1543EEC100}" type="presParOf" srcId="{0217CBFD-E709-4341-9D50-3D3512B550F5}" destId="{32059468-CA95-429D-A340-CBC6CFF882A9}" srcOrd="9" destOrd="0" presId="urn:microsoft.com/office/officeart/2005/8/layout/vProcess5"/>
    <dgm:cxn modelId="{EAA5B98D-3512-4338-B1D6-B625C8E7F710}" type="presParOf" srcId="{0217CBFD-E709-4341-9D50-3D3512B550F5}" destId="{802698C3-C4B9-47A3-A5A9-BCA8DBB3E3F1}" srcOrd="10" destOrd="0" presId="urn:microsoft.com/office/officeart/2005/8/layout/vProcess5"/>
    <dgm:cxn modelId="{58BC1D38-A4AF-4CF9-B798-4590F5E27F68}" type="presParOf" srcId="{0217CBFD-E709-4341-9D50-3D3512B550F5}" destId="{DDB9C75F-F541-46BC-BB8F-8397DEA0A3D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33E48-4578-4F30-876F-A2F6E45EF6D3}">
      <dsp:nvSpPr>
        <dsp:cNvPr id="0" name=""/>
        <dsp:cNvSpPr/>
      </dsp:nvSpPr>
      <dsp:spPr>
        <a:xfrm>
          <a:off x="3708403" y="1505420"/>
          <a:ext cx="2426105" cy="2426105"/>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tx1"/>
              </a:solidFill>
            </a:rPr>
            <a:t>Competency Framework: 35 competencies, most of which comprise a number of tasks</a:t>
          </a:r>
        </a:p>
      </dsp:txBody>
      <dsp:txXfrm>
        <a:off x="4063698" y="1860715"/>
        <a:ext cx="1715515" cy="1715515"/>
      </dsp:txXfrm>
    </dsp:sp>
    <dsp:sp modelId="{59C54B2C-0CFB-4EE6-8E27-6B99227A1560}">
      <dsp:nvSpPr>
        <dsp:cNvPr id="0" name=""/>
        <dsp:cNvSpPr/>
      </dsp:nvSpPr>
      <dsp:spPr>
        <a:xfrm rot="12853411">
          <a:off x="1865902" y="2245709"/>
          <a:ext cx="1872281" cy="691439"/>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FA5453-BB25-47D1-9E12-B82520266586}">
      <dsp:nvSpPr>
        <dsp:cNvPr id="0" name=""/>
        <dsp:cNvSpPr/>
      </dsp:nvSpPr>
      <dsp:spPr>
        <a:xfrm>
          <a:off x="351533" y="4"/>
          <a:ext cx="3857428" cy="1843839"/>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Each step has 6 competencies = 30 </a:t>
          </a:r>
        </a:p>
        <a:p>
          <a:pPr marL="0" lvl="0" indent="0" algn="ctr" defTabSz="889000">
            <a:lnSpc>
              <a:spcPct val="90000"/>
            </a:lnSpc>
            <a:spcBef>
              <a:spcPct val="0"/>
            </a:spcBef>
            <a:spcAft>
              <a:spcPct val="35000"/>
            </a:spcAft>
            <a:buNone/>
          </a:pPr>
          <a:r>
            <a:rPr lang="en-GB" sz="2000" b="1" kern="1200" dirty="0">
              <a:solidFill>
                <a:schemeClr val="tx1"/>
              </a:solidFill>
            </a:rPr>
            <a:t>(for each step, 2 competencies cover the beginning &amp; ending of the step)</a:t>
          </a:r>
        </a:p>
      </dsp:txBody>
      <dsp:txXfrm>
        <a:off x="405537" y="54008"/>
        <a:ext cx="3749420" cy="1735831"/>
      </dsp:txXfrm>
    </dsp:sp>
    <dsp:sp modelId="{07482B83-4DCE-41E3-BD6D-A12454F10128}">
      <dsp:nvSpPr>
        <dsp:cNvPr id="0" name=""/>
        <dsp:cNvSpPr/>
      </dsp:nvSpPr>
      <dsp:spPr>
        <a:xfrm rot="19737552">
          <a:off x="6328722" y="2282522"/>
          <a:ext cx="2073536" cy="691439"/>
        </a:xfrm>
        <a:prstGeom prst="leftArrow">
          <a:avLst>
            <a:gd name="adj1" fmla="val 60000"/>
            <a:gd name="adj2" fmla="val 50000"/>
          </a:avLst>
        </a:prstGeom>
        <a:solidFill>
          <a:schemeClr val="accent5">
            <a:hueOff val="-682995"/>
            <a:satOff val="-59431"/>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95156C-2E10-4501-A840-5B2B9464BD77}">
      <dsp:nvSpPr>
        <dsp:cNvPr id="0" name=""/>
        <dsp:cNvSpPr/>
      </dsp:nvSpPr>
      <dsp:spPr>
        <a:xfrm>
          <a:off x="5723584" y="153281"/>
          <a:ext cx="4234447" cy="1616475"/>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Set of 5 core (counselling) competencies, to be used throughout the intervention</a:t>
          </a:r>
        </a:p>
      </dsp:txBody>
      <dsp:txXfrm>
        <a:off x="5770929" y="200626"/>
        <a:ext cx="4139757" cy="15217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138A2-9D88-4DA4-A49D-88AC2D84C6E2}">
      <dsp:nvSpPr>
        <dsp:cNvPr id="0" name=""/>
        <dsp:cNvSpPr/>
      </dsp:nvSpPr>
      <dsp:spPr>
        <a:xfrm>
          <a:off x="2942351" y="1903187"/>
          <a:ext cx="1267743" cy="1267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marR="0" lvl="0" indent="0" algn="ctr" defTabSz="1377950" rtl="0">
            <a:lnSpc>
              <a:spcPct val="90000"/>
            </a:lnSpc>
            <a:spcBef>
              <a:spcPct val="0"/>
            </a:spcBef>
            <a:spcAft>
              <a:spcPct val="35000"/>
            </a:spcAft>
            <a:buNone/>
          </a:pPr>
          <a:r>
            <a:rPr lang="en-GB" sz="3100" b="1" i="0" u="none" strike="noStrike" kern="1200" baseline="0">
              <a:solidFill>
                <a:schemeClr val="tx1"/>
              </a:solidFill>
              <a:latin typeface="Segoe UI" panose="020B0502040204020203" pitchFamily="34" charset="0"/>
            </a:rPr>
            <a:t>Julia</a:t>
          </a:r>
          <a:endParaRPr lang="en-GB" sz="3100" kern="1200">
            <a:solidFill>
              <a:schemeClr val="tx1"/>
            </a:solidFill>
          </a:endParaRPr>
        </a:p>
      </dsp:txBody>
      <dsp:txXfrm>
        <a:off x="3128008" y="2088844"/>
        <a:ext cx="896429" cy="896429"/>
      </dsp:txXfrm>
    </dsp:sp>
    <dsp:sp modelId="{E6D2A186-D1BF-464F-9E67-4843A79AFF16}">
      <dsp:nvSpPr>
        <dsp:cNvPr id="0" name=""/>
        <dsp:cNvSpPr/>
      </dsp:nvSpPr>
      <dsp:spPr>
        <a:xfrm rot="16200000">
          <a:off x="3260076" y="1571089"/>
          <a:ext cx="632293" cy="31904"/>
        </a:xfrm>
        <a:custGeom>
          <a:avLst/>
          <a:gdLst/>
          <a:ahLst/>
          <a:cxnLst/>
          <a:rect l="0" t="0" r="0" b="0"/>
          <a:pathLst>
            <a:path>
              <a:moveTo>
                <a:pt x="0" y="15952"/>
              </a:moveTo>
              <a:lnTo>
                <a:pt x="632293" y="159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3560416" y="1571233"/>
        <a:ext cx="31614" cy="31614"/>
      </dsp:txXfrm>
    </dsp:sp>
    <dsp:sp modelId="{6197DBC0-1BFD-4C96-ACF6-AB776440869A}">
      <dsp:nvSpPr>
        <dsp:cNvPr id="0" name=""/>
        <dsp:cNvSpPr/>
      </dsp:nvSpPr>
      <dsp:spPr>
        <a:xfrm>
          <a:off x="2942351" y="3151"/>
          <a:ext cx="1267743" cy="1267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488950" rtl="0">
            <a:lnSpc>
              <a:spcPct val="90000"/>
            </a:lnSpc>
            <a:spcBef>
              <a:spcPct val="0"/>
            </a:spcBef>
            <a:spcAft>
              <a:spcPct val="35000"/>
            </a:spcAft>
            <a:buNone/>
          </a:pPr>
          <a:r>
            <a:rPr lang="en-GB" sz="1100" b="1" i="0" u="none" strike="noStrike" kern="1200" baseline="0" dirty="0">
              <a:solidFill>
                <a:prstClr val="black"/>
              </a:solidFill>
              <a:latin typeface="Segoe UI" panose="020B0502040204020203" pitchFamily="34" charset="0"/>
              <a:ea typeface="+mn-ea"/>
              <a:cs typeface="+mn-cs"/>
            </a:rPr>
            <a:t>Mum</a:t>
          </a:r>
        </a:p>
        <a:p>
          <a:pPr marL="0" marR="0" lvl="0" indent="0" algn="ctr" defTabSz="488950" rtl="0">
            <a:lnSpc>
              <a:spcPct val="90000"/>
            </a:lnSpc>
            <a:spcBef>
              <a:spcPct val="0"/>
            </a:spcBef>
            <a:spcAft>
              <a:spcPct val="35000"/>
            </a:spcAft>
            <a:buNone/>
          </a:pPr>
          <a:r>
            <a:rPr lang="en-GB" sz="900" b="1" i="0" u="none" strike="noStrike" kern="1200" baseline="0" dirty="0">
              <a:solidFill>
                <a:schemeClr val="tx1"/>
              </a:solidFill>
              <a:latin typeface="Segoe UI" panose="020B0502040204020203" pitchFamily="34" charset="0"/>
            </a:rPr>
            <a:t>+</a:t>
          </a:r>
          <a:endParaRPr lang="en-GB" sz="900" b="1" kern="1200" dirty="0">
            <a:solidFill>
              <a:schemeClr val="tx1"/>
            </a:solidFill>
          </a:endParaRPr>
        </a:p>
      </dsp:txBody>
      <dsp:txXfrm>
        <a:off x="3128008" y="188808"/>
        <a:ext cx="896429" cy="896429"/>
      </dsp:txXfrm>
    </dsp:sp>
    <dsp:sp modelId="{1F06E9BD-76B6-459F-BE42-C9EDE25B73E0}">
      <dsp:nvSpPr>
        <dsp:cNvPr id="0" name=""/>
        <dsp:cNvSpPr/>
      </dsp:nvSpPr>
      <dsp:spPr>
        <a:xfrm rot="19285714">
          <a:off x="4002831" y="1928780"/>
          <a:ext cx="632293" cy="31904"/>
        </a:xfrm>
        <a:custGeom>
          <a:avLst/>
          <a:gdLst/>
          <a:ahLst/>
          <a:cxnLst/>
          <a:rect l="0" t="0" r="0" b="0"/>
          <a:pathLst>
            <a:path>
              <a:moveTo>
                <a:pt x="0" y="15952"/>
              </a:moveTo>
              <a:lnTo>
                <a:pt x="632293" y="159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4303170" y="1928925"/>
        <a:ext cx="31614" cy="31614"/>
      </dsp:txXfrm>
    </dsp:sp>
    <dsp:sp modelId="{AA7A4058-2B66-479D-B92B-03B23C1A32D7}">
      <dsp:nvSpPr>
        <dsp:cNvPr id="0" name=""/>
        <dsp:cNvSpPr/>
      </dsp:nvSpPr>
      <dsp:spPr>
        <a:xfrm>
          <a:off x="4427860" y="718534"/>
          <a:ext cx="1267743" cy="1267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488950" rtl="0">
            <a:lnSpc>
              <a:spcPct val="90000"/>
            </a:lnSpc>
            <a:spcBef>
              <a:spcPct val="0"/>
            </a:spcBef>
            <a:spcAft>
              <a:spcPct val="35000"/>
            </a:spcAft>
            <a:buNone/>
          </a:pPr>
          <a:r>
            <a:rPr lang="en-GB" sz="1100" b="1" i="0" u="none" strike="noStrike" kern="1200" baseline="0" dirty="0">
              <a:solidFill>
                <a:prstClr val="black"/>
              </a:solidFill>
              <a:latin typeface="Segoe UI" panose="020B0502040204020203" pitchFamily="34" charset="0"/>
              <a:ea typeface="+mn-ea"/>
              <a:cs typeface="+mn-cs"/>
            </a:rPr>
            <a:t>Sister</a:t>
          </a:r>
          <a:r>
            <a:rPr lang="en-GB" sz="900" b="0" i="0" u="none" strike="noStrike" kern="1200" baseline="0" dirty="0">
              <a:solidFill>
                <a:schemeClr val="tx1"/>
              </a:solidFill>
              <a:latin typeface="Segoe UI" panose="020B0502040204020203" pitchFamily="34" charset="0"/>
            </a:rPr>
            <a:t> and </a:t>
          </a:r>
          <a:r>
            <a:rPr lang="en-GB" sz="1100" b="1" i="0" u="none" strike="noStrike" kern="1200" baseline="0" dirty="0">
              <a:solidFill>
                <a:prstClr val="black"/>
              </a:solidFill>
              <a:latin typeface="Segoe UI" panose="020B0502040204020203" pitchFamily="34" charset="0"/>
              <a:ea typeface="+mn-ea"/>
              <a:cs typeface="+mn-cs"/>
            </a:rPr>
            <a:t>Brother-in</a:t>
          </a:r>
          <a:r>
            <a:rPr lang="en-GB" sz="900" b="0" i="0" u="none" strike="noStrike" kern="1200" baseline="0" dirty="0">
              <a:solidFill>
                <a:schemeClr val="tx1"/>
              </a:solidFill>
              <a:latin typeface="Segoe UI" panose="020B0502040204020203" pitchFamily="34" charset="0"/>
            </a:rPr>
            <a:t> law</a:t>
          </a:r>
        </a:p>
        <a:p>
          <a:pPr marL="0" marR="0" lvl="0" indent="0" algn="ctr" defTabSz="488950" rtl="0">
            <a:lnSpc>
              <a:spcPct val="90000"/>
            </a:lnSpc>
            <a:spcBef>
              <a:spcPct val="0"/>
            </a:spcBef>
            <a:spcAft>
              <a:spcPct val="35000"/>
            </a:spcAft>
            <a:buNone/>
          </a:pPr>
          <a:r>
            <a:rPr lang="en-GB" sz="1100" b="1" i="0" u="none" strike="noStrike" kern="1200" baseline="0" dirty="0">
              <a:solidFill>
                <a:prstClr val="black"/>
              </a:solidFill>
              <a:latin typeface="Segoe UI" panose="020B0502040204020203" pitchFamily="34" charset="0"/>
              <a:ea typeface="+mn-ea"/>
              <a:cs typeface="+mn-cs"/>
            </a:rPr>
            <a:t>+/-</a:t>
          </a:r>
        </a:p>
      </dsp:txBody>
      <dsp:txXfrm>
        <a:off x="4613517" y="904191"/>
        <a:ext cx="896429" cy="896429"/>
      </dsp:txXfrm>
    </dsp:sp>
    <dsp:sp modelId="{64694D0C-A8E7-44CC-93F6-DCC1C670A1A6}">
      <dsp:nvSpPr>
        <dsp:cNvPr id="0" name=""/>
        <dsp:cNvSpPr/>
      </dsp:nvSpPr>
      <dsp:spPr>
        <a:xfrm rot="771429">
          <a:off x="4186276" y="2732506"/>
          <a:ext cx="632293" cy="31904"/>
        </a:xfrm>
        <a:custGeom>
          <a:avLst/>
          <a:gdLst/>
          <a:ahLst/>
          <a:cxnLst/>
          <a:rect l="0" t="0" r="0" b="0"/>
          <a:pathLst>
            <a:path>
              <a:moveTo>
                <a:pt x="0" y="15952"/>
              </a:moveTo>
              <a:lnTo>
                <a:pt x="632293" y="159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4486615" y="2732650"/>
        <a:ext cx="31614" cy="31614"/>
      </dsp:txXfrm>
    </dsp:sp>
    <dsp:sp modelId="{75D1EF8C-2186-4E6E-A332-579F3C0CCF36}">
      <dsp:nvSpPr>
        <dsp:cNvPr id="0" name=""/>
        <dsp:cNvSpPr/>
      </dsp:nvSpPr>
      <dsp:spPr>
        <a:xfrm>
          <a:off x="4794750" y="2325985"/>
          <a:ext cx="1267743" cy="1267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488950" rtl="0">
            <a:lnSpc>
              <a:spcPct val="90000"/>
            </a:lnSpc>
            <a:spcBef>
              <a:spcPct val="0"/>
            </a:spcBef>
            <a:spcAft>
              <a:spcPct val="35000"/>
            </a:spcAft>
            <a:buNone/>
          </a:pPr>
          <a:r>
            <a:rPr lang="en-GB" sz="1100" b="1" i="0" u="none" strike="noStrike" kern="1200" baseline="0" dirty="0">
              <a:solidFill>
                <a:prstClr val="black"/>
              </a:solidFill>
              <a:latin typeface="Segoe UI" panose="020B0502040204020203" pitchFamily="34" charset="0"/>
              <a:ea typeface="+mn-ea"/>
              <a:cs typeface="+mn-cs"/>
            </a:rPr>
            <a:t>Running</a:t>
          </a:r>
          <a:r>
            <a:rPr lang="en-GB" sz="1200" b="0" i="0" u="none" strike="noStrike" kern="1200" baseline="0" dirty="0">
              <a:solidFill>
                <a:schemeClr val="tx1"/>
              </a:solidFill>
              <a:latin typeface="Segoe UI" panose="020B0502040204020203" pitchFamily="34" charset="0"/>
            </a:rPr>
            <a:t> </a:t>
          </a:r>
          <a:r>
            <a:rPr lang="en-GB" sz="1100" b="1" i="0" u="none" strike="noStrike" kern="1200" baseline="0" dirty="0">
              <a:solidFill>
                <a:prstClr val="black"/>
              </a:solidFill>
              <a:latin typeface="Segoe UI" panose="020B0502040204020203" pitchFamily="34" charset="0"/>
              <a:ea typeface="+mn-ea"/>
              <a:cs typeface="+mn-cs"/>
            </a:rPr>
            <a:t>partner</a:t>
          </a:r>
        </a:p>
        <a:p>
          <a:pPr marL="0" marR="0" lvl="0" indent="0" algn="ctr" defTabSz="488950" rtl="0">
            <a:lnSpc>
              <a:spcPct val="90000"/>
            </a:lnSpc>
            <a:spcBef>
              <a:spcPct val="0"/>
            </a:spcBef>
            <a:spcAft>
              <a:spcPct val="35000"/>
            </a:spcAft>
            <a:buNone/>
          </a:pPr>
          <a:r>
            <a:rPr lang="en-GB" sz="1200" b="0" i="0" u="none" strike="noStrike" kern="1200" baseline="0" dirty="0">
              <a:solidFill>
                <a:schemeClr val="tx1"/>
              </a:solidFill>
              <a:latin typeface="Segoe UI" panose="020B0502040204020203" pitchFamily="34" charset="0"/>
            </a:rPr>
            <a:t>+/-</a:t>
          </a:r>
          <a:endParaRPr lang="en-GB" sz="1200" kern="1200" dirty="0">
            <a:solidFill>
              <a:schemeClr val="tx1"/>
            </a:solidFill>
          </a:endParaRPr>
        </a:p>
      </dsp:txBody>
      <dsp:txXfrm>
        <a:off x="4980407" y="2511642"/>
        <a:ext cx="896429" cy="896429"/>
      </dsp:txXfrm>
    </dsp:sp>
    <dsp:sp modelId="{8BE4F394-4F07-4FD5-AF17-D808190E09C0}">
      <dsp:nvSpPr>
        <dsp:cNvPr id="0" name=""/>
        <dsp:cNvSpPr/>
      </dsp:nvSpPr>
      <dsp:spPr>
        <a:xfrm rot="3857143">
          <a:off x="3672274" y="3377044"/>
          <a:ext cx="632293" cy="31904"/>
        </a:xfrm>
        <a:custGeom>
          <a:avLst/>
          <a:gdLst/>
          <a:ahLst/>
          <a:cxnLst/>
          <a:rect l="0" t="0" r="0" b="0"/>
          <a:pathLst>
            <a:path>
              <a:moveTo>
                <a:pt x="0" y="15952"/>
              </a:moveTo>
              <a:lnTo>
                <a:pt x="632293" y="159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3972613" y="3377188"/>
        <a:ext cx="31614" cy="31614"/>
      </dsp:txXfrm>
    </dsp:sp>
    <dsp:sp modelId="{E5967FF7-513A-4A97-A70D-B7DBC7B440EA}">
      <dsp:nvSpPr>
        <dsp:cNvPr id="0" name=""/>
        <dsp:cNvSpPr/>
      </dsp:nvSpPr>
      <dsp:spPr>
        <a:xfrm>
          <a:off x="3766746" y="3615061"/>
          <a:ext cx="1267743" cy="1267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488950" rtl="0">
            <a:lnSpc>
              <a:spcPct val="90000"/>
            </a:lnSpc>
            <a:spcBef>
              <a:spcPct val="0"/>
            </a:spcBef>
            <a:spcAft>
              <a:spcPct val="35000"/>
            </a:spcAft>
            <a:buNone/>
          </a:pPr>
          <a:r>
            <a:rPr lang="en-GB" sz="1100" b="1" i="0" u="none" strike="noStrike" kern="1200" baseline="0" dirty="0">
              <a:solidFill>
                <a:prstClr val="black"/>
              </a:solidFill>
              <a:latin typeface="Segoe UI" panose="020B0502040204020203" pitchFamily="34" charset="0"/>
              <a:ea typeface="+mn-ea"/>
              <a:cs typeface="+mn-cs"/>
            </a:rPr>
            <a:t>Walking</a:t>
          </a:r>
          <a:r>
            <a:rPr lang="en-GB" sz="1200" kern="1200" dirty="0">
              <a:solidFill>
                <a:schemeClr val="tx1"/>
              </a:solidFill>
            </a:rPr>
            <a:t> and </a:t>
          </a:r>
          <a:r>
            <a:rPr lang="en-GB" sz="1100" b="1" i="0" u="none" strike="noStrike" kern="1200" baseline="0" dirty="0">
              <a:solidFill>
                <a:prstClr val="black"/>
              </a:solidFill>
              <a:latin typeface="Segoe UI" panose="020B0502040204020203" pitchFamily="34" charset="0"/>
              <a:ea typeface="+mn-ea"/>
              <a:cs typeface="+mn-cs"/>
            </a:rPr>
            <a:t>Yoga</a:t>
          </a:r>
        </a:p>
      </dsp:txBody>
      <dsp:txXfrm>
        <a:off x="3952403" y="3800718"/>
        <a:ext cx="896429" cy="896429"/>
      </dsp:txXfrm>
    </dsp:sp>
    <dsp:sp modelId="{9704D9ED-647B-431D-84BF-780666AA3C79}">
      <dsp:nvSpPr>
        <dsp:cNvPr id="0" name=""/>
        <dsp:cNvSpPr/>
      </dsp:nvSpPr>
      <dsp:spPr>
        <a:xfrm rot="6942857">
          <a:off x="2847879" y="3377044"/>
          <a:ext cx="632293" cy="31904"/>
        </a:xfrm>
        <a:custGeom>
          <a:avLst/>
          <a:gdLst/>
          <a:ahLst/>
          <a:cxnLst/>
          <a:rect l="0" t="0" r="0" b="0"/>
          <a:pathLst>
            <a:path>
              <a:moveTo>
                <a:pt x="0" y="15952"/>
              </a:moveTo>
              <a:lnTo>
                <a:pt x="632293" y="159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rot="10800000">
        <a:off x="3148218" y="3377188"/>
        <a:ext cx="31614" cy="31614"/>
      </dsp:txXfrm>
    </dsp:sp>
    <dsp:sp modelId="{E543BDE1-78C7-42F8-833C-617C116EACD1}">
      <dsp:nvSpPr>
        <dsp:cNvPr id="0" name=""/>
        <dsp:cNvSpPr/>
      </dsp:nvSpPr>
      <dsp:spPr>
        <a:xfrm>
          <a:off x="2117956" y="3615061"/>
          <a:ext cx="1267743" cy="1267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488950" rtl="0">
            <a:lnSpc>
              <a:spcPct val="90000"/>
            </a:lnSpc>
            <a:spcBef>
              <a:spcPct val="0"/>
            </a:spcBef>
            <a:spcAft>
              <a:spcPct val="35000"/>
            </a:spcAft>
            <a:buNone/>
          </a:pPr>
          <a:r>
            <a:rPr lang="en-GB" sz="1100" b="1" i="0" u="none" strike="noStrike" kern="1200" baseline="0" dirty="0">
              <a:solidFill>
                <a:prstClr val="black"/>
              </a:solidFill>
              <a:latin typeface="Segoe UI" panose="020B0502040204020203" pitchFamily="34" charset="0"/>
              <a:ea typeface="+mn-ea"/>
              <a:cs typeface="+mn-cs"/>
            </a:rPr>
            <a:t>GP</a:t>
          </a:r>
        </a:p>
        <a:p>
          <a:pPr marL="0" marR="0" lvl="0" indent="0" algn="ctr" defTabSz="488950" rtl="0">
            <a:lnSpc>
              <a:spcPct val="90000"/>
            </a:lnSpc>
            <a:spcBef>
              <a:spcPct val="0"/>
            </a:spcBef>
            <a:spcAft>
              <a:spcPct val="35000"/>
            </a:spcAft>
            <a:buNone/>
          </a:pPr>
          <a:r>
            <a:rPr lang="en-GB" sz="1700" b="0" i="0" u="none" strike="noStrike" kern="1200" baseline="0" dirty="0">
              <a:solidFill>
                <a:schemeClr val="tx1"/>
              </a:solidFill>
              <a:latin typeface="Segoe UI" panose="020B0502040204020203" pitchFamily="34" charset="0"/>
            </a:rPr>
            <a:t>+/-</a:t>
          </a:r>
          <a:endParaRPr lang="en-GB" sz="1700" kern="1200" dirty="0">
            <a:solidFill>
              <a:schemeClr val="tx1"/>
            </a:solidFill>
          </a:endParaRPr>
        </a:p>
      </dsp:txBody>
      <dsp:txXfrm>
        <a:off x="2303613" y="3800718"/>
        <a:ext cx="896429" cy="896429"/>
      </dsp:txXfrm>
    </dsp:sp>
    <dsp:sp modelId="{1CDF964F-2238-4B3C-B5D1-980384A04DF6}">
      <dsp:nvSpPr>
        <dsp:cNvPr id="0" name=""/>
        <dsp:cNvSpPr/>
      </dsp:nvSpPr>
      <dsp:spPr>
        <a:xfrm rot="10028571">
          <a:off x="2333877" y="2732506"/>
          <a:ext cx="632293" cy="31904"/>
        </a:xfrm>
        <a:custGeom>
          <a:avLst/>
          <a:gdLst/>
          <a:ahLst/>
          <a:cxnLst/>
          <a:rect l="0" t="0" r="0" b="0"/>
          <a:pathLst>
            <a:path>
              <a:moveTo>
                <a:pt x="0" y="15952"/>
              </a:moveTo>
              <a:lnTo>
                <a:pt x="632293" y="159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rot="10800000">
        <a:off x="2634216" y="2732650"/>
        <a:ext cx="31614" cy="31614"/>
      </dsp:txXfrm>
    </dsp:sp>
    <dsp:sp modelId="{A4F8306B-CAF5-40AB-9730-D32107A34F2B}">
      <dsp:nvSpPr>
        <dsp:cNvPr id="0" name=""/>
        <dsp:cNvSpPr/>
      </dsp:nvSpPr>
      <dsp:spPr>
        <a:xfrm>
          <a:off x="1089953" y="2325985"/>
          <a:ext cx="1267743" cy="1267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488950" rtl="0">
            <a:lnSpc>
              <a:spcPct val="90000"/>
            </a:lnSpc>
            <a:spcBef>
              <a:spcPct val="0"/>
            </a:spcBef>
            <a:spcAft>
              <a:spcPct val="35000"/>
            </a:spcAft>
            <a:buNone/>
          </a:pPr>
          <a:r>
            <a:rPr lang="en-GB" sz="1100" b="1" i="0" u="none" strike="noStrike" kern="1200" baseline="0" dirty="0">
              <a:solidFill>
                <a:prstClr val="black"/>
              </a:solidFill>
              <a:latin typeface="Segoe UI" panose="020B0502040204020203" pitchFamily="34" charset="0"/>
              <a:ea typeface="+mn-ea"/>
              <a:cs typeface="+mn-cs"/>
            </a:rPr>
            <a:t>Manager</a:t>
          </a:r>
          <a:r>
            <a:rPr lang="en-GB" sz="1200" b="0" i="0" u="none" strike="noStrike" kern="1200" baseline="0" dirty="0">
              <a:solidFill>
                <a:schemeClr val="tx1"/>
              </a:solidFill>
              <a:latin typeface="Segoe UI" panose="020B0502040204020203" pitchFamily="34" charset="0"/>
            </a:rPr>
            <a:t> </a:t>
          </a:r>
          <a:r>
            <a:rPr lang="en-GB" sz="1100" b="1" i="0" u="none" strike="noStrike" kern="1200" baseline="0" dirty="0">
              <a:solidFill>
                <a:prstClr val="black"/>
              </a:solidFill>
              <a:latin typeface="Segoe UI" panose="020B0502040204020203" pitchFamily="34" charset="0"/>
              <a:ea typeface="+mn-ea"/>
              <a:cs typeface="+mn-cs"/>
            </a:rPr>
            <a:t>at</a:t>
          </a:r>
          <a:r>
            <a:rPr lang="en-GB" sz="1200" b="0" i="0" u="none" strike="noStrike" kern="1200" baseline="0" dirty="0">
              <a:solidFill>
                <a:schemeClr val="tx1"/>
              </a:solidFill>
              <a:latin typeface="Segoe UI" panose="020B0502040204020203" pitchFamily="34" charset="0"/>
            </a:rPr>
            <a:t> </a:t>
          </a:r>
          <a:r>
            <a:rPr lang="en-GB" sz="1100" b="1" i="0" u="none" strike="noStrike" kern="1200" baseline="0" dirty="0">
              <a:solidFill>
                <a:prstClr val="black"/>
              </a:solidFill>
              <a:latin typeface="Segoe UI" panose="020B0502040204020203" pitchFamily="34" charset="0"/>
              <a:ea typeface="+mn-ea"/>
              <a:cs typeface="+mn-cs"/>
            </a:rPr>
            <a:t>work</a:t>
          </a:r>
        </a:p>
      </dsp:txBody>
      <dsp:txXfrm>
        <a:off x="1275610" y="2511642"/>
        <a:ext cx="896429" cy="896429"/>
      </dsp:txXfrm>
    </dsp:sp>
    <dsp:sp modelId="{148948BE-1FDC-419A-90F9-A9EEB835A44E}">
      <dsp:nvSpPr>
        <dsp:cNvPr id="0" name=""/>
        <dsp:cNvSpPr/>
      </dsp:nvSpPr>
      <dsp:spPr>
        <a:xfrm rot="13119933">
          <a:off x="2550221" y="1938761"/>
          <a:ext cx="596439" cy="31904"/>
        </a:xfrm>
        <a:custGeom>
          <a:avLst/>
          <a:gdLst/>
          <a:ahLst/>
          <a:cxnLst/>
          <a:rect l="0" t="0" r="0" b="0"/>
          <a:pathLst>
            <a:path>
              <a:moveTo>
                <a:pt x="0" y="15952"/>
              </a:moveTo>
              <a:lnTo>
                <a:pt x="596439" y="159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rot="10800000">
        <a:off x="2833529" y="1939802"/>
        <a:ext cx="29821" cy="29821"/>
      </dsp:txXfrm>
    </dsp:sp>
    <dsp:sp modelId="{DB5171C3-265E-4CE1-92A6-81F2A01765E6}">
      <dsp:nvSpPr>
        <dsp:cNvPr id="0" name=""/>
        <dsp:cNvSpPr/>
      </dsp:nvSpPr>
      <dsp:spPr>
        <a:xfrm>
          <a:off x="1486786" y="738496"/>
          <a:ext cx="1267743" cy="1267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488950" rtl="0">
            <a:lnSpc>
              <a:spcPct val="90000"/>
            </a:lnSpc>
            <a:spcBef>
              <a:spcPct val="0"/>
            </a:spcBef>
            <a:spcAft>
              <a:spcPct val="35000"/>
            </a:spcAft>
            <a:buNone/>
          </a:pPr>
          <a:r>
            <a:rPr lang="en-GB" sz="1100" b="1" i="0" u="none" strike="noStrike" kern="1200" baseline="0" dirty="0">
              <a:solidFill>
                <a:schemeClr val="tx1"/>
              </a:solidFill>
              <a:latin typeface="Segoe UI" panose="020B0502040204020203" pitchFamily="34" charset="0"/>
            </a:rPr>
            <a:t>Daughter &amp; Son</a:t>
          </a:r>
        </a:p>
        <a:p>
          <a:pPr marL="0" marR="0" lvl="0" indent="0" algn="ctr" defTabSz="488950" rtl="0">
            <a:lnSpc>
              <a:spcPct val="90000"/>
            </a:lnSpc>
            <a:spcBef>
              <a:spcPct val="0"/>
            </a:spcBef>
            <a:spcAft>
              <a:spcPct val="35000"/>
            </a:spcAft>
            <a:buNone/>
          </a:pPr>
          <a:r>
            <a:rPr lang="en-GB" sz="900" b="1" i="0" u="none" strike="noStrike" kern="1200" baseline="0" dirty="0">
              <a:solidFill>
                <a:schemeClr val="tx1"/>
              </a:solidFill>
              <a:latin typeface="Segoe UI" panose="020B0502040204020203" pitchFamily="34" charset="0"/>
            </a:rPr>
            <a:t>+</a:t>
          </a:r>
          <a:endParaRPr lang="en-GB" sz="900" b="1" kern="1200" dirty="0">
            <a:solidFill>
              <a:schemeClr val="tx1"/>
            </a:solidFill>
          </a:endParaRPr>
        </a:p>
      </dsp:txBody>
      <dsp:txXfrm>
        <a:off x="1672443" y="924153"/>
        <a:ext cx="896429" cy="8964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38DB4-79D7-FB4E-8815-1B60EA04A423}">
      <dsp:nvSpPr>
        <dsp:cNvPr id="0" name=""/>
        <dsp:cNvSpPr/>
      </dsp:nvSpPr>
      <dsp:spPr>
        <a:xfrm>
          <a:off x="0" y="4896334"/>
          <a:ext cx="10798247" cy="47922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chemeClr val="tx1"/>
              </a:solidFill>
              <a:latin typeface="Calibri" panose="020F0502020204030204" pitchFamily="34" charset="0"/>
              <a:cs typeface="Calibri" panose="020F0502020204030204" pitchFamily="34" charset="0"/>
            </a:rPr>
            <a:t>Accredited practitioners can then become accredited trainers and assessors. </a:t>
          </a:r>
        </a:p>
      </dsp:txBody>
      <dsp:txXfrm>
        <a:off x="0" y="4896334"/>
        <a:ext cx="10798247" cy="479229"/>
      </dsp:txXfrm>
    </dsp:sp>
    <dsp:sp modelId="{946EA420-F2DA-A142-A458-2DAABE0BB6C9}">
      <dsp:nvSpPr>
        <dsp:cNvPr id="0" name=""/>
        <dsp:cNvSpPr/>
      </dsp:nvSpPr>
      <dsp:spPr>
        <a:xfrm rot="10800000">
          <a:off x="0" y="3726733"/>
          <a:ext cx="10798247" cy="118079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chemeClr val="tx1"/>
              </a:solidFill>
              <a:latin typeface="Calibri" panose="020F0502020204030204" pitchFamily="34" charset="0"/>
              <a:cs typeface="Calibri" panose="020F0502020204030204" pitchFamily="34" charset="0"/>
            </a:rPr>
            <a:t> Practitioners either pass or have to address an action plan &amp; may be required to undertake, audio-record, and self-assess, another delivery of some or all Steps.</a:t>
          </a:r>
        </a:p>
      </dsp:txBody>
      <dsp:txXfrm rot="10800000">
        <a:off x="0" y="3726733"/>
        <a:ext cx="10798247" cy="767248"/>
      </dsp:txXfrm>
    </dsp:sp>
    <dsp:sp modelId="{55579B07-0E5C-C943-8D4C-FAE0BE1ACB52}">
      <dsp:nvSpPr>
        <dsp:cNvPr id="0" name=""/>
        <dsp:cNvSpPr/>
      </dsp:nvSpPr>
      <dsp:spPr>
        <a:xfrm rot="10800000">
          <a:off x="0" y="2557450"/>
          <a:ext cx="10798247" cy="118079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chemeClr val="tx1"/>
              </a:solidFill>
              <a:latin typeface="Calibri" panose="020F0502020204030204" pitchFamily="34" charset="0"/>
              <a:cs typeface="Calibri" panose="020F0502020204030204" pitchFamily="34" charset="0"/>
            </a:rPr>
            <a:t>Accredited Assessor assesses both delivery of the 5-Step Method and Counselling Skills, using the same competency framework, &amp; detailed feedback is provided.</a:t>
          </a:r>
        </a:p>
      </dsp:txBody>
      <dsp:txXfrm rot="10800000">
        <a:off x="0" y="2557450"/>
        <a:ext cx="10798247" cy="767248"/>
      </dsp:txXfrm>
    </dsp:sp>
    <dsp:sp modelId="{9641B4ED-2685-8B45-B941-46AC74981F82}">
      <dsp:nvSpPr>
        <dsp:cNvPr id="0" name=""/>
        <dsp:cNvSpPr/>
      </dsp:nvSpPr>
      <dsp:spPr>
        <a:xfrm rot="10800000">
          <a:off x="11068" y="1191693"/>
          <a:ext cx="10742852" cy="1399365"/>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ts val="0"/>
            </a:spcAft>
            <a:buNone/>
          </a:pPr>
          <a:r>
            <a:rPr lang="en-US" sz="1500" b="1" kern="1200" dirty="0">
              <a:solidFill>
                <a:schemeClr val="tx1"/>
              </a:solidFill>
              <a:latin typeface="Calibri" panose="020F0502020204030204" pitchFamily="34" charset="0"/>
              <a:ea typeface="+mn-ea"/>
              <a:cs typeface="Calibri" panose="020F0502020204030204" pitchFamily="34" charset="0"/>
            </a:rPr>
            <a:t>Submit</a:t>
          </a:r>
          <a:r>
            <a:rPr lang="en-US" sz="1500" b="1" kern="1200" dirty="0">
              <a:solidFill>
                <a:schemeClr val="tx1"/>
              </a:solidFill>
              <a:latin typeface="Calibri" panose="020F0502020204030204" pitchFamily="34" charset="0"/>
              <a:cs typeface="Calibri" panose="020F0502020204030204" pitchFamily="34" charset="0"/>
            </a:rPr>
            <a:t> audio /video recordings or transcripts of sessions covering all 5 Steps ALONGSIDE a completed self-assessment of each Step, and of the Counselling Skills used, (using the competency framework) with a detailed &amp; evidenced assessment of their practic</a:t>
          </a:r>
          <a:r>
            <a:rPr lang="en-US" sz="1500" b="1" kern="1200" dirty="0">
              <a:solidFill>
                <a:schemeClr val="tx1"/>
              </a:solidFill>
              <a:latin typeface="Calibri" panose="020F0502020204030204" pitchFamily="34" charset="0"/>
              <a:ea typeface="+mn-ea"/>
              <a:cs typeface="Calibri" panose="020F0502020204030204" pitchFamily="34" charset="0"/>
            </a:rPr>
            <a:t>e.</a:t>
          </a:r>
          <a:endParaRPr lang="en-US" sz="1500" b="1" kern="1200" dirty="0">
            <a:solidFill>
              <a:schemeClr val="tx1"/>
            </a:solidFill>
            <a:latin typeface="Calibri" panose="020F0502020204030204" pitchFamily="34" charset="0"/>
            <a:cs typeface="Calibri" panose="020F0502020204030204" pitchFamily="34" charset="0"/>
          </a:endParaRPr>
        </a:p>
      </dsp:txBody>
      <dsp:txXfrm rot="10800000">
        <a:off x="11068" y="1191693"/>
        <a:ext cx="10742852" cy="909265"/>
      </dsp:txXfrm>
    </dsp:sp>
    <dsp:sp modelId="{451814C4-1902-044B-A726-27A35A3A5FBF}">
      <dsp:nvSpPr>
        <dsp:cNvPr id="0" name=""/>
        <dsp:cNvSpPr/>
      </dsp:nvSpPr>
      <dsp:spPr>
        <a:xfrm rot="10800000">
          <a:off x="0" y="316"/>
          <a:ext cx="10798247" cy="118079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ts val="0"/>
            </a:spcAft>
            <a:buNone/>
          </a:pPr>
          <a:r>
            <a:rPr lang="en-US" sz="1500" b="1" kern="1200" dirty="0">
              <a:solidFill>
                <a:schemeClr val="tx1"/>
              </a:solidFill>
              <a:latin typeface="Calibri" panose="020F0502020204030204" pitchFamily="34" charset="0"/>
              <a:cs typeface="Calibri" panose="020F0502020204030204" pitchFamily="34" charset="0"/>
            </a:rPr>
            <a:t>Complete training &amp; then practice delivering the 5-Step Method </a:t>
          </a:r>
        </a:p>
        <a:p>
          <a:pPr marL="0" lvl="0" indent="0" algn="ctr" defTabSz="666750" rtl="0">
            <a:lnSpc>
              <a:spcPct val="90000"/>
            </a:lnSpc>
            <a:spcBef>
              <a:spcPct val="0"/>
            </a:spcBef>
            <a:spcAft>
              <a:spcPts val="0"/>
            </a:spcAft>
            <a:buNone/>
          </a:pPr>
          <a:r>
            <a:rPr lang="en-US" sz="1500" b="1" kern="1200" dirty="0">
              <a:solidFill>
                <a:schemeClr val="tx1"/>
              </a:solidFill>
              <a:latin typeface="Calibri" panose="020F0502020204030204" pitchFamily="34" charset="0"/>
              <a:cs typeface="Calibri" panose="020F0502020204030204" pitchFamily="34" charset="0"/>
            </a:rPr>
            <a:t>to improve confidence before recording.</a:t>
          </a:r>
        </a:p>
      </dsp:txBody>
      <dsp:txXfrm rot="10800000">
        <a:off x="0" y="316"/>
        <a:ext cx="10798247" cy="767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94297-DD0C-463A-B0AF-E313A0BC2F69}">
      <dsp:nvSpPr>
        <dsp:cNvPr id="0" name=""/>
        <dsp:cNvSpPr/>
      </dsp:nvSpPr>
      <dsp:spPr>
        <a:xfrm>
          <a:off x="3556300" y="649"/>
          <a:ext cx="3608585" cy="110442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Relationship of trust between practitioner &amp; family member</a:t>
          </a:r>
        </a:p>
      </dsp:txBody>
      <dsp:txXfrm>
        <a:off x="3610213" y="54562"/>
        <a:ext cx="3500759" cy="996594"/>
      </dsp:txXfrm>
    </dsp:sp>
    <dsp:sp modelId="{3AC664F4-FE8A-40E4-A4A1-E8596D07ABDB}">
      <dsp:nvSpPr>
        <dsp:cNvPr id="0" name=""/>
        <dsp:cNvSpPr/>
      </dsp:nvSpPr>
      <dsp:spPr>
        <a:xfrm>
          <a:off x="3363714" y="954373"/>
          <a:ext cx="4416153" cy="4416153"/>
        </a:xfrm>
        <a:custGeom>
          <a:avLst/>
          <a:gdLst/>
          <a:ahLst/>
          <a:cxnLst/>
          <a:rect l="0" t="0" r="0" b="0"/>
          <a:pathLst>
            <a:path>
              <a:moveTo>
                <a:pt x="3015049" y="152742"/>
              </a:moveTo>
              <a:arcTo wR="2208076" hR="2208076" stAng="17486169" swAng="859332"/>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635661-140D-4941-922D-9AF9FD9F3596}">
      <dsp:nvSpPr>
        <dsp:cNvPr id="0" name=""/>
        <dsp:cNvSpPr/>
      </dsp:nvSpPr>
      <dsp:spPr>
        <a:xfrm>
          <a:off x="6792175" y="1373908"/>
          <a:ext cx="2996922" cy="1552561"/>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Listening, questions, reflecting, summarising</a:t>
          </a:r>
        </a:p>
      </dsp:txBody>
      <dsp:txXfrm>
        <a:off x="6867965" y="1449698"/>
        <a:ext cx="2845342" cy="1400981"/>
      </dsp:txXfrm>
    </dsp:sp>
    <dsp:sp modelId="{E0F45599-9AC1-43B0-91F1-63C012A321F2}">
      <dsp:nvSpPr>
        <dsp:cNvPr id="0" name=""/>
        <dsp:cNvSpPr/>
      </dsp:nvSpPr>
      <dsp:spPr>
        <a:xfrm>
          <a:off x="4051772" y="7600"/>
          <a:ext cx="4416153" cy="4416153"/>
        </a:xfrm>
        <a:custGeom>
          <a:avLst/>
          <a:gdLst/>
          <a:ahLst/>
          <a:cxnLst/>
          <a:rect l="0" t="0" r="0" b="0"/>
          <a:pathLst>
            <a:path>
              <a:moveTo>
                <a:pt x="4296130" y="2926152"/>
              </a:moveTo>
              <a:arcTo wR="2208076" hR="2208076" stAng="1138677" swAng="1180409"/>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7C74D9B-1C46-4915-B093-AE69F4747EC9}">
      <dsp:nvSpPr>
        <dsp:cNvPr id="0" name=""/>
        <dsp:cNvSpPr/>
      </dsp:nvSpPr>
      <dsp:spPr>
        <a:xfrm>
          <a:off x="6068571" y="3600801"/>
          <a:ext cx="3225045" cy="1246825"/>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Expression of emotions &amp; use of silence</a:t>
          </a:r>
        </a:p>
      </dsp:txBody>
      <dsp:txXfrm>
        <a:off x="6129436" y="3661666"/>
        <a:ext cx="3103315" cy="1125095"/>
      </dsp:txXfrm>
    </dsp:sp>
    <dsp:sp modelId="{445CD5AD-F5FB-4CDD-935F-AD6B03D2ED91}">
      <dsp:nvSpPr>
        <dsp:cNvPr id="0" name=""/>
        <dsp:cNvSpPr/>
      </dsp:nvSpPr>
      <dsp:spPr>
        <a:xfrm>
          <a:off x="4265324" y="528678"/>
          <a:ext cx="4416153" cy="4416153"/>
        </a:xfrm>
        <a:custGeom>
          <a:avLst/>
          <a:gdLst/>
          <a:ahLst/>
          <a:cxnLst/>
          <a:rect l="0" t="0" r="0" b="0"/>
          <a:pathLst>
            <a:path>
              <a:moveTo>
                <a:pt x="2842941" y="4322916"/>
              </a:moveTo>
              <a:arcTo wR="2208076" hR="2208076" stAng="4397430" swAng="2119992"/>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AE505EF-38BA-43CC-BAAB-A275699EF539}">
      <dsp:nvSpPr>
        <dsp:cNvPr id="0" name=""/>
        <dsp:cNvSpPr/>
      </dsp:nvSpPr>
      <dsp:spPr>
        <a:xfrm>
          <a:off x="2181613" y="3635859"/>
          <a:ext cx="3573702" cy="1248713"/>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Encouragement, reassurance, support &amp; hope</a:t>
          </a:r>
        </a:p>
      </dsp:txBody>
      <dsp:txXfrm>
        <a:off x="2242570" y="3696816"/>
        <a:ext cx="3451788" cy="1126799"/>
      </dsp:txXfrm>
    </dsp:sp>
    <dsp:sp modelId="{32749A0E-0060-4F67-86C8-DC06FC28B34D}">
      <dsp:nvSpPr>
        <dsp:cNvPr id="0" name=""/>
        <dsp:cNvSpPr/>
      </dsp:nvSpPr>
      <dsp:spPr>
        <a:xfrm>
          <a:off x="2124586" y="-627929"/>
          <a:ext cx="4416153" cy="4416153"/>
        </a:xfrm>
        <a:custGeom>
          <a:avLst/>
          <a:gdLst/>
          <a:ahLst/>
          <a:cxnLst/>
          <a:rect l="0" t="0" r="0" b="0"/>
          <a:pathLst>
            <a:path>
              <a:moveTo>
                <a:pt x="1391391" y="4259570"/>
              </a:moveTo>
              <a:arcTo wR="2208076" hR="2208076" stAng="6702429" swAng="1772411"/>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47BB80-4E20-4568-882A-0DC889FAD778}">
      <dsp:nvSpPr>
        <dsp:cNvPr id="0" name=""/>
        <dsp:cNvSpPr/>
      </dsp:nvSpPr>
      <dsp:spPr>
        <a:xfrm>
          <a:off x="1190201" y="1347050"/>
          <a:ext cx="2947189" cy="1606291"/>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Consider risk &amp; safety of family member &amp; others</a:t>
          </a:r>
        </a:p>
      </dsp:txBody>
      <dsp:txXfrm>
        <a:off x="1268614" y="1425463"/>
        <a:ext cx="2790363" cy="1449465"/>
      </dsp:txXfrm>
    </dsp:sp>
    <dsp:sp modelId="{9E66D3EC-E4CC-4BD6-96C7-60E159338809}">
      <dsp:nvSpPr>
        <dsp:cNvPr id="0" name=""/>
        <dsp:cNvSpPr/>
      </dsp:nvSpPr>
      <dsp:spPr>
        <a:xfrm>
          <a:off x="3134707" y="906796"/>
          <a:ext cx="4416153" cy="4416153"/>
        </a:xfrm>
        <a:custGeom>
          <a:avLst/>
          <a:gdLst/>
          <a:ahLst/>
          <a:cxnLst/>
          <a:rect l="0" t="0" r="0" b="0"/>
          <a:pathLst>
            <a:path>
              <a:moveTo>
                <a:pt x="888851" y="437413"/>
              </a:moveTo>
              <a:arcTo wR="2208076" hR="2208076" stAng="13998733" swAng="72589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51BD6-A072-46E5-8E36-7CCB2B8DBCF5}">
      <dsp:nvSpPr>
        <dsp:cNvPr id="0" name=""/>
        <dsp:cNvSpPr/>
      </dsp:nvSpPr>
      <dsp:spPr>
        <a:xfrm>
          <a:off x="2999737" y="1736964"/>
          <a:ext cx="1684806" cy="151948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rPr>
            <a:t>Coping</a:t>
          </a:r>
        </a:p>
      </dsp:txBody>
      <dsp:txXfrm>
        <a:off x="3246471" y="1959488"/>
        <a:ext cx="1191338" cy="1074438"/>
      </dsp:txXfrm>
    </dsp:sp>
    <dsp:sp modelId="{0EC9ABC2-0C79-4F7E-AF28-7B1614B207E1}">
      <dsp:nvSpPr>
        <dsp:cNvPr id="0" name=""/>
        <dsp:cNvSpPr/>
      </dsp:nvSpPr>
      <dsp:spPr>
        <a:xfrm rot="9163785">
          <a:off x="1605359" y="1372290"/>
          <a:ext cx="1346874" cy="396000"/>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1717557" y="1424274"/>
        <a:ext cx="1228074" cy="237600"/>
      </dsp:txXfrm>
    </dsp:sp>
    <dsp:sp modelId="{3934DF37-0A9D-4E4E-97C6-E16690FE4009}">
      <dsp:nvSpPr>
        <dsp:cNvPr id="0" name=""/>
        <dsp:cNvSpPr/>
      </dsp:nvSpPr>
      <dsp:spPr>
        <a:xfrm flipH="1">
          <a:off x="0" y="5540"/>
          <a:ext cx="1493788" cy="1313927"/>
        </a:xfrm>
        <a:prstGeom prst="ellipse">
          <a:avLst/>
        </a:prstGeom>
        <a:gradFill rotWithShape="0">
          <a:gsLst>
            <a:gs pos="0">
              <a:srgbClr val="FF0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u="sng" kern="1200" dirty="0">
              <a:solidFill>
                <a:schemeClr val="tx1"/>
              </a:solidFill>
            </a:rPr>
            <a:t>Stress</a:t>
          </a:r>
        </a:p>
      </dsp:txBody>
      <dsp:txXfrm>
        <a:off x="218760" y="197960"/>
        <a:ext cx="1056268" cy="929087"/>
      </dsp:txXfrm>
    </dsp:sp>
    <dsp:sp modelId="{CF7686D5-5D0C-49CE-A6EE-5993F7807EC2}">
      <dsp:nvSpPr>
        <dsp:cNvPr id="0" name=""/>
        <dsp:cNvSpPr/>
      </dsp:nvSpPr>
      <dsp:spPr>
        <a:xfrm rot="12275797">
          <a:off x="1139130" y="3301820"/>
          <a:ext cx="1636147" cy="396000"/>
        </a:xfrm>
        <a:prstGeom prst="rightArrow">
          <a:avLst>
            <a:gd name="adj1" fmla="val 60000"/>
            <a:gd name="adj2" fmla="val 50000"/>
          </a:avLst>
        </a:prstGeom>
        <a:gradFill rotWithShape="0">
          <a:gsLst>
            <a:gs pos="0">
              <a:schemeClr val="accent2">
                <a:hueOff val="11784"/>
                <a:satOff val="-11496"/>
                <a:lumOff val="-589"/>
                <a:alphaOff val="0"/>
                <a:satMod val="103000"/>
                <a:lumMod val="102000"/>
                <a:tint val="94000"/>
              </a:schemeClr>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1252540" y="3405744"/>
        <a:ext cx="1517347" cy="237600"/>
      </dsp:txXfrm>
    </dsp:sp>
    <dsp:sp modelId="{A1498219-8B38-4491-A52A-D4BF0BCB88F8}">
      <dsp:nvSpPr>
        <dsp:cNvPr id="0" name=""/>
        <dsp:cNvSpPr/>
      </dsp:nvSpPr>
      <dsp:spPr>
        <a:xfrm>
          <a:off x="3048591" y="3658089"/>
          <a:ext cx="1824006" cy="1440005"/>
        </a:xfrm>
        <a:prstGeom prst="ellipse">
          <a:avLst/>
        </a:prstGeom>
        <a:gradFill rotWithShape="0">
          <a:gsLst>
            <a:gs pos="0">
              <a:schemeClr val="accent2">
                <a:hueOff val="11784"/>
                <a:satOff val="-11496"/>
                <a:lumOff val="-589"/>
                <a:alphaOff val="0"/>
                <a:satMod val="103000"/>
                <a:lumMod val="102000"/>
                <a:tint val="94000"/>
              </a:schemeClr>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rPr>
            <a:t>Support</a:t>
          </a:r>
        </a:p>
      </dsp:txBody>
      <dsp:txXfrm>
        <a:off x="3315710" y="3868973"/>
        <a:ext cx="1289768" cy="1018237"/>
      </dsp:txXfrm>
    </dsp:sp>
    <dsp:sp modelId="{EBA10D59-83EB-4A1B-8712-6A8A3212C4F5}">
      <dsp:nvSpPr>
        <dsp:cNvPr id="0" name=""/>
        <dsp:cNvSpPr/>
      </dsp:nvSpPr>
      <dsp:spPr>
        <a:xfrm rot="16181898" flipH="1">
          <a:off x="92602" y="2123533"/>
          <a:ext cx="1371678" cy="511105"/>
        </a:xfrm>
        <a:prstGeom prst="rightArrow">
          <a:avLst>
            <a:gd name="adj1" fmla="val 60000"/>
            <a:gd name="adj2" fmla="val 50000"/>
          </a:avLst>
        </a:prstGeom>
        <a:gradFill rotWithShape="0">
          <a:gsLst>
            <a:gs pos="0">
              <a:srgbClr val="FF0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168864" y="2149090"/>
        <a:ext cx="1218347" cy="306663"/>
      </dsp:txXfrm>
    </dsp:sp>
    <dsp:sp modelId="{CA1A3AA8-A672-4F99-B992-07026841B3D0}">
      <dsp:nvSpPr>
        <dsp:cNvPr id="0" name=""/>
        <dsp:cNvSpPr/>
      </dsp:nvSpPr>
      <dsp:spPr>
        <a:xfrm>
          <a:off x="0" y="3650020"/>
          <a:ext cx="1534707" cy="1470470"/>
        </a:xfrm>
        <a:prstGeom prst="ellipse">
          <a:avLst/>
        </a:prstGeom>
        <a:gradFill rotWithShape="0">
          <a:gsLst>
            <a:gs pos="0">
              <a:srgbClr val="FF0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u="sng" kern="1200" dirty="0">
              <a:solidFill>
                <a:schemeClr val="tx1"/>
              </a:solidFill>
            </a:rPr>
            <a:t>Strain</a:t>
          </a:r>
        </a:p>
      </dsp:txBody>
      <dsp:txXfrm>
        <a:off x="224753" y="3865365"/>
        <a:ext cx="1085201" cy="1039780"/>
      </dsp:txXfrm>
    </dsp:sp>
    <dsp:sp modelId="{BDEA27DF-A309-4663-BDB6-44F61BED22DB}">
      <dsp:nvSpPr>
        <dsp:cNvPr id="0" name=""/>
        <dsp:cNvSpPr/>
      </dsp:nvSpPr>
      <dsp:spPr>
        <a:xfrm rot="21561278" flipH="1">
          <a:off x="1188963" y="2383451"/>
          <a:ext cx="1559116" cy="422082"/>
        </a:xfrm>
        <a:prstGeom prst="rightArrow">
          <a:avLst>
            <a:gd name="adj1" fmla="val 60000"/>
            <a:gd name="adj2" fmla="val 50000"/>
          </a:avLst>
        </a:prstGeom>
        <a:gradFill rotWithShape="0">
          <a:gsLst>
            <a:gs pos="0">
              <a:schemeClr val="accent2">
                <a:hueOff val="35353"/>
                <a:satOff val="-34487"/>
                <a:lumOff val="-1766"/>
                <a:alphaOff val="0"/>
                <a:satMod val="103000"/>
                <a:lumMod val="102000"/>
                <a:tint val="94000"/>
              </a:schemeClr>
            </a:gs>
            <a:gs pos="50000">
              <a:schemeClr val="accent2">
                <a:hueOff val="35353"/>
                <a:satOff val="-34487"/>
                <a:lumOff val="-1766"/>
                <a:alphaOff val="0"/>
                <a:satMod val="110000"/>
                <a:lumMod val="100000"/>
                <a:shade val="100000"/>
              </a:schemeClr>
            </a:gs>
            <a:gs pos="100000">
              <a:schemeClr val="accent2">
                <a:hueOff val="35353"/>
                <a:satOff val="-34487"/>
                <a:lumOff val="-176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1315584" y="2467154"/>
        <a:ext cx="1432491" cy="253250"/>
      </dsp:txXfrm>
    </dsp:sp>
    <dsp:sp modelId="{4AE524C0-7D6C-46F3-947A-004C14ECDF84}">
      <dsp:nvSpPr>
        <dsp:cNvPr id="0" name=""/>
        <dsp:cNvSpPr/>
      </dsp:nvSpPr>
      <dsp:spPr>
        <a:xfrm>
          <a:off x="2844468" y="0"/>
          <a:ext cx="1967993" cy="1440005"/>
        </a:xfrm>
        <a:prstGeom prst="ellipse">
          <a:avLst/>
        </a:prstGeom>
        <a:gradFill rotWithShape="0">
          <a:gsLst>
            <a:gs pos="0">
              <a:schemeClr val="accent2">
                <a:hueOff val="35353"/>
                <a:satOff val="-34487"/>
                <a:lumOff val="-1766"/>
                <a:alphaOff val="0"/>
                <a:satMod val="103000"/>
                <a:lumMod val="102000"/>
                <a:tint val="94000"/>
              </a:schemeClr>
            </a:gs>
            <a:gs pos="50000">
              <a:schemeClr val="accent2">
                <a:hueOff val="35353"/>
                <a:satOff val="-34487"/>
                <a:lumOff val="-1766"/>
                <a:alphaOff val="0"/>
                <a:satMod val="110000"/>
                <a:lumMod val="100000"/>
                <a:shade val="100000"/>
              </a:schemeClr>
            </a:gs>
            <a:gs pos="100000">
              <a:schemeClr val="accent2">
                <a:hueOff val="35353"/>
                <a:satOff val="-34487"/>
                <a:lumOff val="-176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rPr>
            <a:t>Information</a:t>
          </a:r>
        </a:p>
      </dsp:txBody>
      <dsp:txXfrm>
        <a:off x="3132674" y="210884"/>
        <a:ext cx="1391581" cy="10182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51BD6-A072-46E5-8E36-7CCB2B8DBCF5}">
      <dsp:nvSpPr>
        <dsp:cNvPr id="0" name=""/>
        <dsp:cNvSpPr/>
      </dsp:nvSpPr>
      <dsp:spPr>
        <a:xfrm>
          <a:off x="3375846" y="1965110"/>
          <a:ext cx="1425597" cy="138240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solidFill>
              <a:latin typeface="Calibri" panose="020F0502020204030204" pitchFamily="34" charset="0"/>
              <a:cs typeface="Calibri" panose="020F0502020204030204" pitchFamily="34" charset="0"/>
            </a:rPr>
            <a:t>Coping</a:t>
          </a:r>
        </a:p>
      </dsp:txBody>
      <dsp:txXfrm>
        <a:off x="3584620" y="2167559"/>
        <a:ext cx="1008049" cy="977507"/>
      </dsp:txXfrm>
    </dsp:sp>
    <dsp:sp modelId="{0EC9ABC2-0C79-4F7E-AF28-7B1614B207E1}">
      <dsp:nvSpPr>
        <dsp:cNvPr id="0" name=""/>
        <dsp:cNvSpPr/>
      </dsp:nvSpPr>
      <dsp:spPr>
        <a:xfrm rot="9174439">
          <a:off x="1503080" y="1198517"/>
          <a:ext cx="1541616" cy="396588"/>
        </a:xfrm>
        <a:prstGeom prst="rightArrow">
          <a:avLst>
            <a:gd name="adj1" fmla="val 60000"/>
            <a:gd name="adj2" fmla="val 50000"/>
          </a:avLst>
        </a:prstGeom>
        <a:gradFill rotWithShape="0">
          <a:gsLst>
            <a:gs pos="0">
              <a:srgbClr val="FF0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1615528" y="1250742"/>
        <a:ext cx="1422640" cy="237952"/>
      </dsp:txXfrm>
    </dsp:sp>
    <dsp:sp modelId="{3934DF37-0A9D-4E4E-97C6-E16690FE4009}">
      <dsp:nvSpPr>
        <dsp:cNvPr id="0" name=""/>
        <dsp:cNvSpPr/>
      </dsp:nvSpPr>
      <dsp:spPr>
        <a:xfrm flipH="1">
          <a:off x="0" y="4736"/>
          <a:ext cx="1496005" cy="1315878"/>
        </a:xfrm>
        <a:prstGeom prst="ellipse">
          <a:avLst/>
        </a:prstGeom>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latin typeface="Calibri" panose="020F0502020204030204" pitchFamily="34" charset="0"/>
              <a:cs typeface="Calibri" panose="020F0502020204030204" pitchFamily="34" charset="0"/>
            </a:rPr>
            <a:t>Stress</a:t>
          </a:r>
        </a:p>
      </dsp:txBody>
      <dsp:txXfrm>
        <a:off x="219085" y="197442"/>
        <a:ext cx="1057835" cy="930466"/>
      </dsp:txXfrm>
    </dsp:sp>
    <dsp:sp modelId="{CF7686D5-5D0C-49CE-A6EE-5993F7807EC2}">
      <dsp:nvSpPr>
        <dsp:cNvPr id="0" name=""/>
        <dsp:cNvSpPr/>
      </dsp:nvSpPr>
      <dsp:spPr>
        <a:xfrm rot="12424722">
          <a:off x="997804" y="3601294"/>
          <a:ext cx="2277775" cy="396588"/>
        </a:xfrm>
        <a:prstGeom prst="rightArrow">
          <a:avLst>
            <a:gd name="adj1" fmla="val 60000"/>
            <a:gd name="adj2" fmla="val 50000"/>
          </a:avLst>
        </a:prstGeom>
        <a:gradFill rotWithShape="0">
          <a:gsLst>
            <a:gs pos="0">
              <a:schemeClr val="accent2">
                <a:hueOff val="11784"/>
                <a:satOff val="-11496"/>
                <a:lumOff val="-589"/>
                <a:alphaOff val="0"/>
                <a:satMod val="103000"/>
                <a:lumMod val="102000"/>
                <a:tint val="94000"/>
              </a:schemeClr>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1110259" y="3707692"/>
        <a:ext cx="2158799" cy="237952"/>
      </dsp:txXfrm>
    </dsp:sp>
    <dsp:sp modelId="{A1498219-8B38-4491-A52A-D4BF0BCB88F8}">
      <dsp:nvSpPr>
        <dsp:cNvPr id="0" name=""/>
        <dsp:cNvSpPr/>
      </dsp:nvSpPr>
      <dsp:spPr>
        <a:xfrm>
          <a:off x="3353382" y="3562088"/>
          <a:ext cx="1536006" cy="1536006"/>
        </a:xfrm>
        <a:prstGeom prst="ellipse">
          <a:avLst/>
        </a:prstGeom>
        <a:gradFill rotWithShape="0">
          <a:gsLst>
            <a:gs pos="0">
              <a:schemeClr val="accent2">
                <a:hueOff val="11784"/>
                <a:satOff val="-11496"/>
                <a:lumOff val="-589"/>
                <a:alphaOff val="0"/>
                <a:satMod val="103000"/>
                <a:lumMod val="102000"/>
                <a:tint val="94000"/>
              </a:schemeClr>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solidFill>
              <a:latin typeface="Calibri" panose="020F0502020204030204" pitchFamily="34" charset="0"/>
              <a:cs typeface="Calibri" panose="020F0502020204030204" pitchFamily="34" charset="0"/>
            </a:rPr>
            <a:t>Support</a:t>
          </a:r>
        </a:p>
      </dsp:txBody>
      <dsp:txXfrm>
        <a:off x="3578325" y="3787031"/>
        <a:ext cx="1086120" cy="1086120"/>
      </dsp:txXfrm>
    </dsp:sp>
    <dsp:sp modelId="{EBA10D59-83EB-4A1B-8712-6A8A3212C4F5}">
      <dsp:nvSpPr>
        <dsp:cNvPr id="0" name=""/>
        <dsp:cNvSpPr/>
      </dsp:nvSpPr>
      <dsp:spPr>
        <a:xfrm rot="16200000" flipH="1">
          <a:off x="7431" y="2173715"/>
          <a:ext cx="1534077" cy="511864"/>
        </a:xfrm>
        <a:prstGeom prst="rightArrow">
          <a:avLst>
            <a:gd name="adj1" fmla="val 60000"/>
            <a:gd name="adj2" fmla="val 50000"/>
          </a:avLst>
        </a:prstGeom>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84211" y="2199309"/>
        <a:ext cx="1380518" cy="307118"/>
      </dsp:txXfrm>
    </dsp:sp>
    <dsp:sp modelId="{CA1A3AA8-A672-4F99-B992-07026841B3D0}">
      <dsp:nvSpPr>
        <dsp:cNvPr id="0" name=""/>
        <dsp:cNvSpPr/>
      </dsp:nvSpPr>
      <dsp:spPr>
        <a:xfrm>
          <a:off x="0" y="3648639"/>
          <a:ext cx="1536985" cy="1472653"/>
        </a:xfrm>
        <a:prstGeom prst="ellipse">
          <a:avLst/>
        </a:prstGeom>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latin typeface="Calibri" panose="020F0502020204030204" pitchFamily="34" charset="0"/>
              <a:cs typeface="Calibri" panose="020F0502020204030204" pitchFamily="34" charset="0"/>
            </a:rPr>
            <a:t>Strain</a:t>
          </a:r>
        </a:p>
      </dsp:txBody>
      <dsp:txXfrm>
        <a:off x="225086" y="3864304"/>
        <a:ext cx="1086813" cy="1041323"/>
      </dsp:txXfrm>
    </dsp:sp>
    <dsp:sp modelId="{BDEA27DF-A309-4663-BDB6-44F61BED22DB}">
      <dsp:nvSpPr>
        <dsp:cNvPr id="0" name=""/>
        <dsp:cNvSpPr/>
      </dsp:nvSpPr>
      <dsp:spPr>
        <a:xfrm rot="140125" flipH="1">
          <a:off x="1250917" y="2164776"/>
          <a:ext cx="1808573" cy="398402"/>
        </a:xfrm>
        <a:prstGeom prst="rightArrow">
          <a:avLst>
            <a:gd name="adj1" fmla="val 60000"/>
            <a:gd name="adj2" fmla="val 50000"/>
          </a:avLst>
        </a:prstGeom>
        <a:gradFill rotWithShape="0">
          <a:gsLst>
            <a:gs pos="0">
              <a:schemeClr val="accent2">
                <a:hueOff val="35353"/>
                <a:satOff val="-34487"/>
                <a:lumOff val="-1766"/>
                <a:alphaOff val="0"/>
                <a:satMod val="103000"/>
                <a:lumMod val="102000"/>
                <a:tint val="94000"/>
              </a:schemeClr>
            </a:gs>
            <a:gs pos="50000">
              <a:schemeClr val="accent2">
                <a:hueOff val="35353"/>
                <a:satOff val="-34487"/>
                <a:lumOff val="-1766"/>
                <a:alphaOff val="0"/>
                <a:satMod val="110000"/>
                <a:lumMod val="100000"/>
                <a:shade val="100000"/>
              </a:schemeClr>
            </a:gs>
            <a:gs pos="100000">
              <a:schemeClr val="accent2">
                <a:hueOff val="35353"/>
                <a:satOff val="-34487"/>
                <a:lumOff val="-176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1370388" y="2246891"/>
        <a:ext cx="1689052" cy="239042"/>
      </dsp:txXfrm>
    </dsp:sp>
    <dsp:sp modelId="{4AE524C0-7D6C-46F3-947A-004C14ECDF84}">
      <dsp:nvSpPr>
        <dsp:cNvPr id="0" name=""/>
        <dsp:cNvSpPr/>
      </dsp:nvSpPr>
      <dsp:spPr>
        <a:xfrm>
          <a:off x="2972046" y="0"/>
          <a:ext cx="2015996" cy="1680006"/>
        </a:xfrm>
        <a:prstGeom prst="ellipse">
          <a:avLst/>
        </a:prstGeom>
        <a:gradFill rotWithShape="0">
          <a:gsLst>
            <a:gs pos="0">
              <a:srgbClr val="FF0000"/>
            </a:gs>
            <a:gs pos="50000">
              <a:schemeClr val="accent2">
                <a:hueOff val="35353"/>
                <a:satOff val="-34487"/>
                <a:lumOff val="-1766"/>
                <a:alphaOff val="0"/>
                <a:satMod val="110000"/>
                <a:lumMod val="100000"/>
                <a:shade val="100000"/>
              </a:schemeClr>
            </a:gs>
            <a:gs pos="100000">
              <a:schemeClr val="accent2">
                <a:hueOff val="35353"/>
                <a:satOff val="-34487"/>
                <a:lumOff val="-176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u="sng" kern="1200" dirty="0">
              <a:solidFill>
                <a:schemeClr val="tx1"/>
              </a:solidFill>
              <a:latin typeface="Calibri" panose="020F0502020204030204" pitchFamily="34" charset="0"/>
              <a:cs typeface="Calibri" panose="020F0502020204030204" pitchFamily="34" charset="0"/>
            </a:rPr>
            <a:t>Information</a:t>
          </a:r>
        </a:p>
      </dsp:txBody>
      <dsp:txXfrm>
        <a:off x="3267282" y="246031"/>
        <a:ext cx="1425524" cy="11879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7CF6D-93C4-4157-9F82-B1F66D5AFD21}">
      <dsp:nvSpPr>
        <dsp:cNvPr id="0" name=""/>
        <dsp:cNvSpPr/>
      </dsp:nvSpPr>
      <dsp:spPr>
        <a:xfrm>
          <a:off x="5405" y="59211"/>
          <a:ext cx="1778057" cy="90061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tx1"/>
              </a:solidFill>
              <a:latin typeface="Calibri" panose="020F0502020204030204" pitchFamily="34" charset="0"/>
              <a:cs typeface="Calibri" panose="020F0502020204030204" pitchFamily="34" charset="0"/>
            </a:rPr>
            <a:t>Elicit</a:t>
          </a:r>
        </a:p>
      </dsp:txBody>
      <dsp:txXfrm>
        <a:off x="5405" y="59211"/>
        <a:ext cx="1778057" cy="600411"/>
      </dsp:txXfrm>
    </dsp:sp>
    <dsp:sp modelId="{C10A75F8-80EE-406F-9E8E-35FBCB9D5C10}">
      <dsp:nvSpPr>
        <dsp:cNvPr id="0" name=""/>
        <dsp:cNvSpPr/>
      </dsp:nvSpPr>
      <dsp:spPr>
        <a:xfrm>
          <a:off x="359752" y="681397"/>
          <a:ext cx="1778057" cy="216877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GB" sz="1700" b="1" kern="1200" dirty="0"/>
            <a:t>Establish with the FM what their information needs are.</a:t>
          </a:r>
        </a:p>
      </dsp:txBody>
      <dsp:txXfrm>
        <a:off x="411830" y="733475"/>
        <a:ext cx="1673901" cy="2064619"/>
      </dsp:txXfrm>
    </dsp:sp>
    <dsp:sp modelId="{998DBC70-6873-419D-B032-0A7282303E07}">
      <dsp:nvSpPr>
        <dsp:cNvPr id="0" name=""/>
        <dsp:cNvSpPr/>
      </dsp:nvSpPr>
      <dsp:spPr>
        <a:xfrm>
          <a:off x="2053009" y="138075"/>
          <a:ext cx="571439" cy="44268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053009" y="226612"/>
        <a:ext cx="438634" cy="265610"/>
      </dsp:txXfrm>
    </dsp:sp>
    <dsp:sp modelId="{CC796AD5-1EEC-4A19-A889-7C049CA1CA83}">
      <dsp:nvSpPr>
        <dsp:cNvPr id="0" name=""/>
        <dsp:cNvSpPr/>
      </dsp:nvSpPr>
      <dsp:spPr>
        <a:xfrm>
          <a:off x="2861651" y="59211"/>
          <a:ext cx="1778057" cy="900617"/>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tx1"/>
              </a:solidFill>
              <a:latin typeface="Calibri" panose="020F0502020204030204" pitchFamily="34" charset="0"/>
              <a:cs typeface="Calibri" panose="020F0502020204030204" pitchFamily="34" charset="0"/>
            </a:rPr>
            <a:t>Provide</a:t>
          </a:r>
        </a:p>
      </dsp:txBody>
      <dsp:txXfrm>
        <a:off x="2861651" y="59211"/>
        <a:ext cx="1778057" cy="600411"/>
      </dsp:txXfrm>
    </dsp:sp>
    <dsp:sp modelId="{E7ED8405-2294-4117-82F5-17EBEA64AE90}">
      <dsp:nvSpPr>
        <dsp:cNvPr id="0" name=""/>
        <dsp:cNvSpPr/>
      </dsp:nvSpPr>
      <dsp:spPr>
        <a:xfrm>
          <a:off x="3107839" y="703150"/>
          <a:ext cx="1778057" cy="216877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30477"/>
              <a:satOff val="12708"/>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GB" sz="1500" b="1" kern="1200" dirty="0">
              <a:solidFill>
                <a:prstClr val="black">
                  <a:hueOff val="0"/>
                  <a:satOff val="0"/>
                  <a:lumOff val="0"/>
                  <a:alphaOff val="0"/>
                </a:prstClr>
              </a:solidFill>
              <a:latin typeface="Segoe UI"/>
              <a:ea typeface="+mn-ea"/>
              <a:cs typeface="+mn-cs"/>
            </a:rPr>
            <a:t>Provide relevant and targeted information</a:t>
          </a:r>
        </a:p>
      </dsp:txBody>
      <dsp:txXfrm>
        <a:off x="3159917" y="755228"/>
        <a:ext cx="1673901" cy="2064619"/>
      </dsp:txXfrm>
    </dsp:sp>
    <dsp:sp modelId="{6466DA75-F8B5-4294-A847-28A652673086}">
      <dsp:nvSpPr>
        <dsp:cNvPr id="0" name=""/>
        <dsp:cNvSpPr/>
      </dsp:nvSpPr>
      <dsp:spPr>
        <a:xfrm>
          <a:off x="4909255" y="138075"/>
          <a:ext cx="571439" cy="442684"/>
        </a:xfrm>
        <a:prstGeom prst="rightArrow">
          <a:avLst>
            <a:gd name="adj1" fmla="val 60000"/>
            <a:gd name="adj2" fmla="val 50000"/>
          </a:avLst>
        </a:prstGeom>
        <a:solidFill>
          <a:schemeClr val="accent3">
            <a:hueOff val="-460953"/>
            <a:satOff val="25416"/>
            <a:lumOff val="-19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909255" y="226612"/>
        <a:ext cx="438634" cy="265610"/>
      </dsp:txXfrm>
    </dsp:sp>
    <dsp:sp modelId="{82D8FE53-26F3-41B3-8A25-68D1D7555BB4}">
      <dsp:nvSpPr>
        <dsp:cNvPr id="0" name=""/>
        <dsp:cNvSpPr/>
      </dsp:nvSpPr>
      <dsp:spPr>
        <a:xfrm>
          <a:off x="5717897" y="59211"/>
          <a:ext cx="1778057" cy="900617"/>
        </a:xfrm>
        <a:prstGeom prst="roundRect">
          <a:avLst>
            <a:gd name="adj" fmla="val 10000"/>
          </a:avLst>
        </a:prstGeom>
        <a:solidFill>
          <a:srgbClr val="FF5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tx1"/>
              </a:solidFill>
              <a:latin typeface="Calibri" panose="020F0502020204030204" pitchFamily="34" charset="0"/>
              <a:cs typeface="Calibri" panose="020F0502020204030204" pitchFamily="34" charset="0"/>
            </a:rPr>
            <a:t>Elicit</a:t>
          </a:r>
        </a:p>
      </dsp:txBody>
      <dsp:txXfrm>
        <a:off x="5717897" y="59211"/>
        <a:ext cx="1778057" cy="600411"/>
      </dsp:txXfrm>
    </dsp:sp>
    <dsp:sp modelId="{81001B19-F24E-4D26-B88F-B33784337B1C}">
      <dsp:nvSpPr>
        <dsp:cNvPr id="0" name=""/>
        <dsp:cNvSpPr/>
      </dsp:nvSpPr>
      <dsp:spPr>
        <a:xfrm>
          <a:off x="5882721" y="659623"/>
          <a:ext cx="2176769" cy="216877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460953"/>
              <a:satOff val="25416"/>
              <a:lumOff val="-19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GB" sz="1500" b="1" kern="1200" dirty="0">
              <a:solidFill>
                <a:prstClr val="black">
                  <a:hueOff val="0"/>
                  <a:satOff val="0"/>
                  <a:lumOff val="0"/>
                  <a:alphaOff val="0"/>
                </a:prstClr>
              </a:solidFill>
              <a:latin typeface="Segoe UI"/>
              <a:ea typeface="+mn-ea"/>
              <a:cs typeface="+mn-cs"/>
            </a:rPr>
            <a:t>Check</a:t>
          </a:r>
          <a:r>
            <a:rPr lang="en-GB" sz="1500" b="1" kern="1200" dirty="0"/>
            <a:t> with the FM </a:t>
          </a:r>
          <a:r>
            <a:rPr lang="en-GB" sz="1500" b="1" kern="1200" dirty="0">
              <a:solidFill>
                <a:prstClr val="black">
                  <a:hueOff val="0"/>
                  <a:satOff val="0"/>
                  <a:lumOff val="0"/>
                  <a:alphaOff val="0"/>
                </a:prstClr>
              </a:solidFill>
              <a:latin typeface="Segoe UI"/>
              <a:ea typeface="+mn-ea"/>
              <a:cs typeface="+mn-cs"/>
            </a:rPr>
            <a:t>that the information has helped; deal with any further questions that arise.</a:t>
          </a:r>
        </a:p>
      </dsp:txBody>
      <dsp:txXfrm>
        <a:off x="5946242" y="723144"/>
        <a:ext cx="2049727" cy="20417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51BD6-A072-46E5-8E36-7CCB2B8DBCF5}">
      <dsp:nvSpPr>
        <dsp:cNvPr id="0" name=""/>
        <dsp:cNvSpPr/>
      </dsp:nvSpPr>
      <dsp:spPr>
        <a:xfrm>
          <a:off x="3090585" y="1806629"/>
          <a:ext cx="1771205" cy="1598401"/>
        </a:xfrm>
        <a:prstGeom prst="ellipse">
          <a:avLst/>
        </a:prstGeom>
        <a:gradFill rotWithShape="0">
          <a:gsLst>
            <a:gs pos="0">
              <a:srgbClr val="FF000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i="1" u="sng" kern="1200" dirty="0">
              <a:solidFill>
                <a:schemeClr val="tx1"/>
              </a:solidFill>
            </a:rPr>
            <a:t>Coping</a:t>
          </a:r>
        </a:p>
      </dsp:txBody>
      <dsp:txXfrm>
        <a:off x="3349972" y="2040709"/>
        <a:ext cx="1252431" cy="1130241"/>
      </dsp:txXfrm>
    </dsp:sp>
    <dsp:sp modelId="{0EC9ABC2-0C79-4F7E-AF28-7B1614B207E1}">
      <dsp:nvSpPr>
        <dsp:cNvPr id="0" name=""/>
        <dsp:cNvSpPr/>
      </dsp:nvSpPr>
      <dsp:spPr>
        <a:xfrm rot="9187469">
          <a:off x="1379644" y="1187115"/>
          <a:ext cx="1430556" cy="396588"/>
        </a:xfrm>
        <a:prstGeom prst="rightArrow">
          <a:avLst>
            <a:gd name="adj1" fmla="val 60000"/>
            <a:gd name="adj2" fmla="val 50000"/>
          </a:avLst>
        </a:prstGeom>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1492195" y="1239541"/>
        <a:ext cx="1311580" cy="237952"/>
      </dsp:txXfrm>
    </dsp:sp>
    <dsp:sp modelId="{3934DF37-0A9D-4E4E-97C6-E16690FE4009}">
      <dsp:nvSpPr>
        <dsp:cNvPr id="0" name=""/>
        <dsp:cNvSpPr/>
      </dsp:nvSpPr>
      <dsp:spPr>
        <a:xfrm flipH="1">
          <a:off x="0" y="4736"/>
          <a:ext cx="1496005" cy="1315878"/>
        </a:xfrm>
        <a:prstGeom prst="ellipse">
          <a:avLst/>
        </a:prstGeom>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rPr>
            <a:t>Stress</a:t>
          </a:r>
        </a:p>
      </dsp:txBody>
      <dsp:txXfrm>
        <a:off x="219085" y="197442"/>
        <a:ext cx="1057835" cy="930466"/>
      </dsp:txXfrm>
    </dsp:sp>
    <dsp:sp modelId="{CF7686D5-5D0C-49CE-A6EE-5993F7807EC2}">
      <dsp:nvSpPr>
        <dsp:cNvPr id="0" name=""/>
        <dsp:cNvSpPr/>
      </dsp:nvSpPr>
      <dsp:spPr>
        <a:xfrm rot="12310506">
          <a:off x="1319822" y="3665880"/>
          <a:ext cx="2003480" cy="396588"/>
        </a:xfrm>
        <a:prstGeom prst="rightArrow">
          <a:avLst>
            <a:gd name="adj1" fmla="val 60000"/>
            <a:gd name="adj2" fmla="val 50000"/>
          </a:avLst>
        </a:prstGeom>
        <a:gradFill rotWithShape="0">
          <a:gsLst>
            <a:gs pos="0">
              <a:schemeClr val="accent2">
                <a:hueOff val="11784"/>
                <a:satOff val="-11496"/>
                <a:lumOff val="-589"/>
                <a:alphaOff val="0"/>
                <a:satMod val="103000"/>
                <a:lumMod val="102000"/>
                <a:tint val="94000"/>
              </a:schemeClr>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1433147" y="3770503"/>
        <a:ext cx="1884504" cy="237952"/>
      </dsp:txXfrm>
    </dsp:sp>
    <dsp:sp modelId="{A1498219-8B38-4491-A52A-D4BF0BCB88F8}">
      <dsp:nvSpPr>
        <dsp:cNvPr id="0" name=""/>
        <dsp:cNvSpPr/>
      </dsp:nvSpPr>
      <dsp:spPr>
        <a:xfrm>
          <a:off x="3222506" y="3655952"/>
          <a:ext cx="1694510" cy="1442142"/>
        </a:xfrm>
        <a:prstGeom prst="ellipse">
          <a:avLst/>
        </a:prstGeom>
        <a:gradFill rotWithShape="0">
          <a:gsLst>
            <a:gs pos="0">
              <a:schemeClr val="accent2">
                <a:hueOff val="11784"/>
                <a:satOff val="-11496"/>
                <a:lumOff val="-589"/>
                <a:alphaOff val="0"/>
                <a:satMod val="103000"/>
                <a:lumMod val="102000"/>
                <a:tint val="94000"/>
              </a:schemeClr>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rPr>
            <a:t>Support</a:t>
          </a:r>
        </a:p>
      </dsp:txBody>
      <dsp:txXfrm>
        <a:off x="3470661" y="3867149"/>
        <a:ext cx="1198200" cy="1019748"/>
      </dsp:txXfrm>
    </dsp:sp>
    <dsp:sp modelId="{EBA10D59-83EB-4A1B-8712-6A8A3212C4F5}">
      <dsp:nvSpPr>
        <dsp:cNvPr id="0" name=""/>
        <dsp:cNvSpPr/>
      </dsp:nvSpPr>
      <dsp:spPr>
        <a:xfrm rot="16200000" flipH="1">
          <a:off x="-51944" y="2192089"/>
          <a:ext cx="1803161" cy="511864"/>
        </a:xfrm>
        <a:prstGeom prst="rightArrow">
          <a:avLst>
            <a:gd name="adj1" fmla="val 60000"/>
            <a:gd name="adj2" fmla="val 50000"/>
          </a:avLst>
        </a:prstGeom>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24835" y="2217683"/>
        <a:ext cx="1649602" cy="307118"/>
      </dsp:txXfrm>
    </dsp:sp>
    <dsp:sp modelId="{CA1A3AA8-A672-4F99-B992-07026841B3D0}">
      <dsp:nvSpPr>
        <dsp:cNvPr id="0" name=""/>
        <dsp:cNvSpPr/>
      </dsp:nvSpPr>
      <dsp:spPr>
        <a:xfrm>
          <a:off x="0" y="3648639"/>
          <a:ext cx="1536985" cy="1472653"/>
        </a:xfrm>
        <a:prstGeom prst="ellipse">
          <a:avLst/>
        </a:prstGeom>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rPr>
            <a:t>Strain</a:t>
          </a:r>
        </a:p>
      </dsp:txBody>
      <dsp:txXfrm>
        <a:off x="225086" y="3864304"/>
        <a:ext cx="1086813" cy="1041323"/>
      </dsp:txXfrm>
    </dsp:sp>
    <dsp:sp modelId="{BDEA27DF-A309-4663-BDB6-44F61BED22DB}">
      <dsp:nvSpPr>
        <dsp:cNvPr id="0" name=""/>
        <dsp:cNvSpPr/>
      </dsp:nvSpPr>
      <dsp:spPr>
        <a:xfrm rot="8822" flipH="1">
          <a:off x="1181688" y="2246028"/>
          <a:ext cx="1854461" cy="434550"/>
        </a:xfrm>
        <a:prstGeom prst="rightArrow">
          <a:avLst>
            <a:gd name="adj1" fmla="val 60000"/>
            <a:gd name="adj2" fmla="val 50000"/>
          </a:avLst>
        </a:prstGeom>
        <a:gradFill rotWithShape="0">
          <a:gsLst>
            <a:gs pos="0">
              <a:srgbClr val="FF0000"/>
            </a:gs>
            <a:gs pos="50000">
              <a:schemeClr val="accent2">
                <a:hueOff val="35353"/>
                <a:satOff val="-34487"/>
                <a:lumOff val="-1766"/>
                <a:alphaOff val="0"/>
                <a:satMod val="110000"/>
                <a:lumMod val="100000"/>
                <a:shade val="100000"/>
              </a:schemeClr>
            </a:gs>
            <a:gs pos="100000">
              <a:schemeClr val="accent2">
                <a:hueOff val="35353"/>
                <a:satOff val="-34487"/>
                <a:lumOff val="-176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1312053" y="2333105"/>
        <a:ext cx="1724096" cy="260730"/>
      </dsp:txXfrm>
    </dsp:sp>
    <dsp:sp modelId="{4AE524C0-7D6C-46F3-947A-004C14ECDF84}">
      <dsp:nvSpPr>
        <dsp:cNvPr id="0" name=""/>
        <dsp:cNvSpPr/>
      </dsp:nvSpPr>
      <dsp:spPr>
        <a:xfrm>
          <a:off x="2953650" y="0"/>
          <a:ext cx="1968005" cy="1632002"/>
        </a:xfrm>
        <a:prstGeom prst="ellipse">
          <a:avLst/>
        </a:prstGeom>
        <a:gradFill rotWithShape="0">
          <a:gsLst>
            <a:gs pos="0">
              <a:schemeClr val="accent1"/>
            </a:gs>
            <a:gs pos="36000">
              <a:schemeClr val="accent2">
                <a:hueOff val="35353"/>
                <a:satOff val="-34487"/>
                <a:lumOff val="-1766"/>
                <a:alphaOff val="0"/>
                <a:satMod val="110000"/>
                <a:lumMod val="100000"/>
                <a:shade val="100000"/>
              </a:schemeClr>
            </a:gs>
            <a:gs pos="78000">
              <a:schemeClr val="accent1"/>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u="none" kern="1200" dirty="0">
              <a:solidFill>
                <a:schemeClr val="tx1"/>
              </a:solidFill>
            </a:rPr>
            <a:t>Information</a:t>
          </a:r>
        </a:p>
      </dsp:txBody>
      <dsp:txXfrm>
        <a:off x="3241858" y="239001"/>
        <a:ext cx="1391589" cy="1154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B97A6-4FFA-4BD5-9B41-18F7B45478D1}">
      <dsp:nvSpPr>
        <dsp:cNvPr id="0" name=""/>
        <dsp:cNvSpPr/>
      </dsp:nvSpPr>
      <dsp:spPr>
        <a:xfrm>
          <a:off x="136528" y="0"/>
          <a:ext cx="8615829" cy="1052118"/>
        </a:xfrm>
        <a:prstGeom prst="roundRect">
          <a:avLst>
            <a:gd name="adj" fmla="val 10000"/>
          </a:avLst>
        </a:prstGeom>
        <a:solidFill>
          <a:schemeClr val="accent1">
            <a:lumMod val="40000"/>
            <a:lumOff val="60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chemeClr val="tx1"/>
              </a:solidFill>
              <a:latin typeface="Calibri" panose="020F0502020204030204" pitchFamily="34" charset="0"/>
              <a:cs typeface="Calibri" panose="020F0502020204030204" pitchFamily="34" charset="0"/>
            </a:rPr>
            <a:t>Discuss FM’s current ways of coping using  examples of recent specific incidents. Discuss the 3 Coping styles.</a:t>
          </a:r>
        </a:p>
      </dsp:txBody>
      <dsp:txXfrm>
        <a:off x="167343" y="30815"/>
        <a:ext cx="7438317" cy="990488"/>
      </dsp:txXfrm>
    </dsp:sp>
    <dsp:sp modelId="{D72A2891-5F93-40DC-BEEF-5C5FFF156DC2}">
      <dsp:nvSpPr>
        <dsp:cNvPr id="0" name=""/>
        <dsp:cNvSpPr/>
      </dsp:nvSpPr>
      <dsp:spPr>
        <a:xfrm>
          <a:off x="514236" y="1198245"/>
          <a:ext cx="9240485" cy="1052118"/>
        </a:xfrm>
        <a:prstGeom prst="roundRect">
          <a:avLst>
            <a:gd name="adj" fmla="val 10000"/>
          </a:avLst>
        </a:prstGeom>
        <a:solidFill>
          <a:schemeClr val="accent1">
            <a:lumMod val="60000"/>
            <a:lumOff val="40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chemeClr val="tx1"/>
              </a:solidFill>
              <a:latin typeface="Calibri" panose="020F0502020204030204" pitchFamily="34" charset="0"/>
              <a:cs typeface="Calibri" panose="020F0502020204030204" pitchFamily="34" charset="0"/>
            </a:rPr>
            <a:t>Explore advantages and disadvantages of the current ways of coping, as perceived by the FM. </a:t>
          </a:r>
        </a:p>
      </dsp:txBody>
      <dsp:txXfrm>
        <a:off x="545051" y="1229060"/>
        <a:ext cx="7804942" cy="990488"/>
      </dsp:txXfrm>
    </dsp:sp>
    <dsp:sp modelId="{86D6D541-FEA0-4015-BEB7-794B6CAEDB5E}">
      <dsp:nvSpPr>
        <dsp:cNvPr id="0" name=""/>
        <dsp:cNvSpPr/>
      </dsp:nvSpPr>
      <dsp:spPr>
        <a:xfrm>
          <a:off x="1204272" y="2396491"/>
          <a:ext cx="9240485" cy="1052118"/>
        </a:xfrm>
        <a:prstGeom prst="roundRect">
          <a:avLst>
            <a:gd name="adj" fmla="val 10000"/>
          </a:avLst>
        </a:prstGeom>
        <a:solidFill>
          <a:schemeClr val="accent1">
            <a:lumMod val="60000"/>
            <a:lumOff val="40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chemeClr val="tx1"/>
              </a:solidFill>
              <a:latin typeface="Calibri" panose="020F0502020204030204" pitchFamily="34" charset="0"/>
              <a:cs typeface="Calibri" panose="020F0502020204030204" pitchFamily="34" charset="0"/>
            </a:rPr>
            <a:t>Explore with the FM alternative ways of coping, using the same recent specific incidents. </a:t>
          </a:r>
        </a:p>
      </dsp:txBody>
      <dsp:txXfrm>
        <a:off x="1235087" y="2427306"/>
        <a:ext cx="7804942" cy="990488"/>
      </dsp:txXfrm>
    </dsp:sp>
    <dsp:sp modelId="{960DDCAC-1AC4-419A-8C76-ADF0CABA3402}">
      <dsp:nvSpPr>
        <dsp:cNvPr id="0" name=""/>
        <dsp:cNvSpPr/>
      </dsp:nvSpPr>
      <dsp:spPr>
        <a:xfrm>
          <a:off x="1894308" y="3594737"/>
          <a:ext cx="9240485" cy="1052118"/>
        </a:xfrm>
        <a:prstGeom prst="roundRect">
          <a:avLst>
            <a:gd name="adj" fmla="val 10000"/>
          </a:avLst>
        </a:prstGeom>
        <a:solidFill>
          <a:schemeClr val="accent1">
            <a:lumMod val="60000"/>
            <a:lumOff val="40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chemeClr val="tx1"/>
              </a:solidFill>
              <a:latin typeface="Calibri" panose="020F0502020204030204" pitchFamily="34" charset="0"/>
              <a:cs typeface="Calibri" panose="020F0502020204030204" pitchFamily="34" charset="0"/>
            </a:rPr>
            <a:t>Explore advantages and disadvantages of these new alternative ways of responding. </a:t>
          </a:r>
        </a:p>
      </dsp:txBody>
      <dsp:txXfrm>
        <a:off x="1925123" y="3625552"/>
        <a:ext cx="7804942" cy="990488"/>
      </dsp:txXfrm>
    </dsp:sp>
    <dsp:sp modelId="{0ABC3517-8D45-41DA-ABF9-3E8E48DB4F4F}">
      <dsp:nvSpPr>
        <dsp:cNvPr id="0" name=""/>
        <dsp:cNvSpPr/>
      </dsp:nvSpPr>
      <dsp:spPr>
        <a:xfrm>
          <a:off x="2146715" y="4792982"/>
          <a:ext cx="9943686" cy="1052118"/>
        </a:xfrm>
        <a:prstGeom prst="roundRect">
          <a:avLst>
            <a:gd name="adj" fmla="val 10000"/>
          </a:avLst>
        </a:prstGeom>
        <a:solidFill>
          <a:srgbClr val="FFC000"/>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Calibri" panose="020F0502020204030204" pitchFamily="34" charset="0"/>
              <a:cs typeface="Calibri" panose="020F0502020204030204" pitchFamily="34" charset="0"/>
            </a:rPr>
            <a:t>Help FM move from TINA (There Is No Alternatives) to TAAA (There Are Always Alternatives) – there are always choices.</a:t>
          </a:r>
          <a:endParaRPr lang="en-GB" sz="2000" b="1" kern="1200" dirty="0">
            <a:solidFill>
              <a:schemeClr val="tx1"/>
            </a:solidFill>
            <a:latin typeface="Calibri" panose="020F0502020204030204" pitchFamily="34" charset="0"/>
            <a:cs typeface="Calibri" panose="020F0502020204030204" pitchFamily="34" charset="0"/>
          </a:endParaRPr>
        </a:p>
      </dsp:txBody>
      <dsp:txXfrm>
        <a:off x="2177530" y="4823797"/>
        <a:ext cx="8403588" cy="990488"/>
      </dsp:txXfrm>
    </dsp:sp>
    <dsp:sp modelId="{A9CCF4EA-A547-4A6D-8875-06B57E4B935F}">
      <dsp:nvSpPr>
        <dsp:cNvPr id="0" name=""/>
        <dsp:cNvSpPr/>
      </dsp:nvSpPr>
      <dsp:spPr>
        <a:xfrm>
          <a:off x="8380808" y="768630"/>
          <a:ext cx="683876" cy="683876"/>
        </a:xfrm>
        <a:prstGeom prst="downArrow">
          <a:avLst>
            <a:gd name="adj1" fmla="val 55000"/>
            <a:gd name="adj2" fmla="val 45000"/>
          </a:avLst>
        </a:prstGeom>
        <a:solidFill>
          <a:srgbClr val="FF5900">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8534680" y="768630"/>
        <a:ext cx="376132" cy="514617"/>
      </dsp:txXfrm>
    </dsp:sp>
    <dsp:sp modelId="{836E12A0-8100-43DA-B66B-A9AE120EE6B7}">
      <dsp:nvSpPr>
        <dsp:cNvPr id="0" name=""/>
        <dsp:cNvSpPr/>
      </dsp:nvSpPr>
      <dsp:spPr>
        <a:xfrm>
          <a:off x="9070845" y="1966876"/>
          <a:ext cx="683876" cy="683876"/>
        </a:xfrm>
        <a:prstGeom prst="downArrow">
          <a:avLst>
            <a:gd name="adj1" fmla="val 55000"/>
            <a:gd name="adj2" fmla="val 45000"/>
          </a:avLst>
        </a:prstGeom>
        <a:solidFill>
          <a:srgbClr val="FF6400">
            <a:alpha val="90000"/>
          </a:srgbClr>
        </a:solidFill>
        <a:ln w="12700" cap="flat" cmpd="sng" algn="ctr">
          <a:solidFill>
            <a:schemeClr val="accent4">
              <a:tint val="40000"/>
              <a:alpha val="90000"/>
              <a:hueOff val="-163693"/>
              <a:satOff val="-2231"/>
              <a:lumOff val="-1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9224717" y="1966876"/>
        <a:ext cx="376132" cy="514617"/>
      </dsp:txXfrm>
    </dsp:sp>
    <dsp:sp modelId="{9E541977-1393-411C-97F8-4E583F6F2039}">
      <dsp:nvSpPr>
        <dsp:cNvPr id="0" name=""/>
        <dsp:cNvSpPr/>
      </dsp:nvSpPr>
      <dsp:spPr>
        <a:xfrm>
          <a:off x="9760881" y="3147586"/>
          <a:ext cx="683876" cy="683876"/>
        </a:xfrm>
        <a:prstGeom prst="downArrow">
          <a:avLst>
            <a:gd name="adj1" fmla="val 55000"/>
            <a:gd name="adj2" fmla="val 45000"/>
          </a:avLst>
        </a:prstGeom>
        <a:solidFill>
          <a:srgbClr val="FF5900">
            <a:alpha val="90000"/>
          </a:srgbClr>
        </a:solidFill>
        <a:ln w="12700" cap="flat" cmpd="sng" algn="ctr">
          <a:solidFill>
            <a:schemeClr val="accent4">
              <a:tint val="40000"/>
              <a:alpha val="90000"/>
              <a:hueOff val="-327387"/>
              <a:satOff val="-4462"/>
              <a:lumOff val="-2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9914753" y="3147586"/>
        <a:ext cx="376132" cy="514617"/>
      </dsp:txXfrm>
    </dsp:sp>
    <dsp:sp modelId="{1D52F9A5-164D-4274-BF30-2A97654A1EE6}">
      <dsp:nvSpPr>
        <dsp:cNvPr id="0" name=""/>
        <dsp:cNvSpPr/>
      </dsp:nvSpPr>
      <dsp:spPr>
        <a:xfrm>
          <a:off x="10450917" y="4357522"/>
          <a:ext cx="683876" cy="683876"/>
        </a:xfrm>
        <a:prstGeom prst="downArrow">
          <a:avLst>
            <a:gd name="adj1" fmla="val 55000"/>
            <a:gd name="adj2" fmla="val 45000"/>
          </a:avLst>
        </a:prstGeom>
        <a:solidFill>
          <a:srgbClr val="FF6400">
            <a:alpha val="90000"/>
          </a:srgbClr>
        </a:solidFill>
        <a:ln w="12700" cap="flat" cmpd="sng" algn="ctr">
          <a:solidFill>
            <a:schemeClr val="accent4">
              <a:tint val="40000"/>
              <a:alpha val="90000"/>
              <a:hueOff val="-491080"/>
              <a:satOff val="-6693"/>
              <a:lumOff val="-3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10604789" y="4357522"/>
        <a:ext cx="376132" cy="5146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51BD6-A072-46E5-8E36-7CCB2B8DBCF5}">
      <dsp:nvSpPr>
        <dsp:cNvPr id="0" name=""/>
        <dsp:cNvSpPr/>
      </dsp:nvSpPr>
      <dsp:spPr>
        <a:xfrm>
          <a:off x="3114118" y="1859733"/>
          <a:ext cx="1932808" cy="1760919"/>
        </a:xfrm>
        <a:prstGeom prst="ellipse">
          <a:avLst/>
        </a:prstGeom>
        <a:gradFill rotWithShape="0">
          <a:gsLst>
            <a:gs pos="0">
              <a:srgbClr val="FFC00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i="0" kern="1200" dirty="0">
              <a:solidFill>
                <a:schemeClr val="tx1"/>
              </a:solidFill>
              <a:latin typeface="Calibri" panose="020F0502020204030204" pitchFamily="34" charset="0"/>
              <a:cs typeface="Calibri" panose="020F0502020204030204" pitchFamily="34" charset="0"/>
            </a:rPr>
            <a:t>Coping</a:t>
          </a:r>
        </a:p>
      </dsp:txBody>
      <dsp:txXfrm>
        <a:off x="3397171" y="2117614"/>
        <a:ext cx="1366702" cy="1245157"/>
      </dsp:txXfrm>
    </dsp:sp>
    <dsp:sp modelId="{0EC9ABC2-0C79-4F7E-AF28-7B1614B207E1}">
      <dsp:nvSpPr>
        <dsp:cNvPr id="0" name=""/>
        <dsp:cNvSpPr/>
      </dsp:nvSpPr>
      <dsp:spPr>
        <a:xfrm rot="9178407">
          <a:off x="1607656" y="1550878"/>
          <a:ext cx="1296559" cy="424547"/>
        </a:xfrm>
        <a:prstGeom prst="rightArrow">
          <a:avLst>
            <a:gd name="adj1" fmla="val 60000"/>
            <a:gd name="adj2" fmla="val 50000"/>
          </a:avLst>
        </a:prstGeom>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1728066" y="1606850"/>
        <a:ext cx="1169195" cy="254729"/>
      </dsp:txXfrm>
    </dsp:sp>
    <dsp:sp modelId="{3934DF37-0A9D-4E4E-97C6-E16690FE4009}">
      <dsp:nvSpPr>
        <dsp:cNvPr id="0" name=""/>
        <dsp:cNvSpPr/>
      </dsp:nvSpPr>
      <dsp:spPr>
        <a:xfrm flipH="1">
          <a:off x="108659" y="138429"/>
          <a:ext cx="1601472" cy="1408646"/>
        </a:xfrm>
        <a:prstGeom prst="ellipse">
          <a:avLst/>
        </a:prstGeom>
        <a:gradFill rotWithShape="0">
          <a:gsLst>
            <a:gs pos="0">
              <a:srgbClr val="FFC00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latin typeface="Calibri" panose="020F0502020204030204" pitchFamily="34" charset="0"/>
              <a:cs typeface="Calibri" panose="020F0502020204030204" pitchFamily="34" charset="0"/>
            </a:rPr>
            <a:t>Stress</a:t>
          </a:r>
        </a:p>
      </dsp:txBody>
      <dsp:txXfrm>
        <a:off x="343189" y="344720"/>
        <a:ext cx="1132412" cy="996064"/>
      </dsp:txXfrm>
    </dsp:sp>
    <dsp:sp modelId="{CF7686D5-5D0C-49CE-A6EE-5993F7807EC2}">
      <dsp:nvSpPr>
        <dsp:cNvPr id="0" name=""/>
        <dsp:cNvSpPr/>
      </dsp:nvSpPr>
      <dsp:spPr>
        <a:xfrm rot="12637168">
          <a:off x="1509799" y="3408002"/>
          <a:ext cx="882600" cy="424547"/>
        </a:xfrm>
        <a:prstGeom prst="rightArrow">
          <a:avLst>
            <a:gd name="adj1" fmla="val 60000"/>
            <a:gd name="adj2" fmla="val 50000"/>
          </a:avLst>
        </a:prstGeom>
        <a:gradFill rotWithShape="0">
          <a:gsLst>
            <a:gs pos="0">
              <a:srgbClr val="FF0000"/>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1628284" y="3525346"/>
        <a:ext cx="755236" cy="254729"/>
      </dsp:txXfrm>
    </dsp:sp>
    <dsp:sp modelId="{A1498219-8B38-4491-A52A-D4BF0BCB88F8}">
      <dsp:nvSpPr>
        <dsp:cNvPr id="0" name=""/>
        <dsp:cNvSpPr/>
      </dsp:nvSpPr>
      <dsp:spPr>
        <a:xfrm>
          <a:off x="3035420" y="3702539"/>
          <a:ext cx="1934401" cy="1761594"/>
        </a:xfrm>
        <a:prstGeom prst="ellipse">
          <a:avLst/>
        </a:prstGeom>
        <a:gradFill rotWithShape="0">
          <a:gsLst>
            <a:gs pos="0">
              <a:srgbClr val="FF0000"/>
            </a:gs>
            <a:gs pos="50000">
              <a:schemeClr val="accent2">
                <a:hueOff val="11784"/>
                <a:satOff val="-11496"/>
                <a:lumOff val="-589"/>
                <a:alphaOff val="0"/>
                <a:satMod val="110000"/>
                <a:lumMod val="100000"/>
                <a:shade val="100000"/>
              </a:schemeClr>
            </a:gs>
            <a:gs pos="100000">
              <a:schemeClr val="accent2">
                <a:hueOff val="11784"/>
                <a:satOff val="-11496"/>
                <a:lumOff val="-58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i="1" kern="1200" dirty="0">
              <a:solidFill>
                <a:schemeClr val="tx1"/>
              </a:solidFill>
              <a:latin typeface="Calibri" panose="020F0502020204030204" pitchFamily="34" charset="0"/>
              <a:cs typeface="Calibri" panose="020F0502020204030204" pitchFamily="34" charset="0"/>
            </a:rPr>
            <a:t>Support</a:t>
          </a:r>
        </a:p>
      </dsp:txBody>
      <dsp:txXfrm>
        <a:off x="3318706" y="3960518"/>
        <a:ext cx="1367829" cy="1245636"/>
      </dsp:txXfrm>
    </dsp:sp>
    <dsp:sp modelId="{EBA10D59-83EB-4A1B-8712-6A8A3212C4F5}">
      <dsp:nvSpPr>
        <dsp:cNvPr id="0" name=""/>
        <dsp:cNvSpPr/>
      </dsp:nvSpPr>
      <dsp:spPr>
        <a:xfrm rot="15892654" flipH="1">
          <a:off x="501685" y="2146337"/>
          <a:ext cx="1211815" cy="547950"/>
        </a:xfrm>
        <a:prstGeom prst="rightArrow">
          <a:avLst>
            <a:gd name="adj1" fmla="val 60000"/>
            <a:gd name="adj2" fmla="val 50000"/>
          </a:avLst>
        </a:prstGeom>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576539" y="2174063"/>
        <a:ext cx="1047430" cy="328770"/>
      </dsp:txXfrm>
    </dsp:sp>
    <dsp:sp modelId="{CA1A3AA8-A672-4F99-B992-07026841B3D0}">
      <dsp:nvSpPr>
        <dsp:cNvPr id="0" name=""/>
        <dsp:cNvSpPr/>
      </dsp:nvSpPr>
      <dsp:spPr>
        <a:xfrm>
          <a:off x="79796" y="3552972"/>
          <a:ext cx="1645341" cy="1576474"/>
        </a:xfrm>
        <a:prstGeom prst="ellipse">
          <a:avLst/>
        </a:prstGeom>
        <a:gradFill rotWithShape="0">
          <a:gsLst>
            <a:gs pos="0">
              <a:srgbClr val="FFC000"/>
            </a:gs>
            <a:gs pos="50000">
              <a:schemeClr val="accent2">
                <a:hueOff val="23569"/>
                <a:satOff val="-22991"/>
                <a:lumOff val="-1177"/>
                <a:alphaOff val="0"/>
                <a:satMod val="110000"/>
                <a:lumMod val="100000"/>
                <a:shade val="100000"/>
              </a:schemeClr>
            </a:gs>
            <a:gs pos="100000">
              <a:schemeClr val="accent2">
                <a:hueOff val="23569"/>
                <a:satOff val="-22991"/>
                <a:lumOff val="-1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latin typeface="Calibri" panose="020F0502020204030204" pitchFamily="34" charset="0"/>
              <a:cs typeface="Calibri" panose="020F0502020204030204" pitchFamily="34" charset="0"/>
            </a:rPr>
            <a:t>Strain</a:t>
          </a:r>
        </a:p>
      </dsp:txBody>
      <dsp:txXfrm>
        <a:off x="320751" y="3783841"/>
        <a:ext cx="1163431" cy="1114736"/>
      </dsp:txXfrm>
    </dsp:sp>
    <dsp:sp modelId="{BDEA27DF-A309-4663-BDB6-44F61BED22DB}">
      <dsp:nvSpPr>
        <dsp:cNvPr id="0" name=""/>
        <dsp:cNvSpPr/>
      </dsp:nvSpPr>
      <dsp:spPr>
        <a:xfrm rot="21561915" flipH="1">
          <a:off x="1680004" y="2402742"/>
          <a:ext cx="1040789" cy="412105"/>
        </a:xfrm>
        <a:prstGeom prst="rightArrow">
          <a:avLst>
            <a:gd name="adj1" fmla="val 60000"/>
            <a:gd name="adj2" fmla="val 50000"/>
          </a:avLst>
        </a:prstGeom>
        <a:gradFill rotWithShape="0">
          <a:gsLst>
            <a:gs pos="0">
              <a:schemeClr val="accent1"/>
            </a:gs>
            <a:gs pos="50000">
              <a:schemeClr val="accent2">
                <a:hueOff val="35353"/>
                <a:satOff val="-34487"/>
                <a:lumOff val="-1766"/>
                <a:alphaOff val="0"/>
                <a:satMod val="110000"/>
                <a:lumMod val="100000"/>
                <a:shade val="100000"/>
              </a:schemeClr>
            </a:gs>
            <a:gs pos="100000">
              <a:schemeClr val="accent2">
                <a:hueOff val="35353"/>
                <a:satOff val="-34487"/>
                <a:lumOff val="-176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1803631" y="2484478"/>
        <a:ext cx="917158" cy="247263"/>
      </dsp:txXfrm>
    </dsp:sp>
    <dsp:sp modelId="{4AE524C0-7D6C-46F3-947A-004C14ECDF84}">
      <dsp:nvSpPr>
        <dsp:cNvPr id="0" name=""/>
        <dsp:cNvSpPr/>
      </dsp:nvSpPr>
      <dsp:spPr>
        <a:xfrm>
          <a:off x="3098666" y="0"/>
          <a:ext cx="1934401" cy="1761594"/>
        </a:xfrm>
        <a:prstGeom prst="ellipse">
          <a:avLst/>
        </a:prstGeom>
        <a:gradFill rotWithShape="0">
          <a:gsLst>
            <a:gs pos="0">
              <a:schemeClr val="accent1"/>
            </a:gs>
            <a:gs pos="36000">
              <a:schemeClr val="accent2">
                <a:hueOff val="35353"/>
                <a:satOff val="-34487"/>
                <a:lumOff val="-1766"/>
                <a:alphaOff val="0"/>
                <a:satMod val="110000"/>
                <a:lumMod val="100000"/>
                <a:shade val="100000"/>
              </a:schemeClr>
            </a:gs>
            <a:gs pos="78000">
              <a:schemeClr val="accent1"/>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0" u="none" kern="1200" dirty="0">
              <a:solidFill>
                <a:schemeClr val="tx1"/>
              </a:solidFill>
              <a:latin typeface="Calibri" panose="020F0502020204030204" pitchFamily="34" charset="0"/>
              <a:cs typeface="Calibri" panose="020F0502020204030204" pitchFamily="34" charset="0"/>
            </a:rPr>
            <a:t>Information</a:t>
          </a:r>
        </a:p>
      </dsp:txBody>
      <dsp:txXfrm>
        <a:off x="3381952" y="257979"/>
        <a:ext cx="1367829" cy="12456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0E682-BB10-4861-9064-54F2A09A097E}">
      <dsp:nvSpPr>
        <dsp:cNvPr id="0" name=""/>
        <dsp:cNvSpPr/>
      </dsp:nvSpPr>
      <dsp:spPr>
        <a:xfrm>
          <a:off x="212633" y="-3"/>
          <a:ext cx="10114092" cy="1530111"/>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0"/>
            </a:spcAft>
            <a:buNone/>
          </a:pPr>
          <a:r>
            <a:rPr lang="en-GB" sz="1800" kern="1200" dirty="0">
              <a:solidFill>
                <a:schemeClr val="tx1"/>
              </a:solidFill>
              <a:latin typeface="Calibri" panose="020F0502020204030204" pitchFamily="34" charset="0"/>
              <a:cs typeface="Calibri" panose="020F0502020204030204" pitchFamily="34" charset="0"/>
            </a:rPr>
            <a:t>Build up a full picture of all the support that a FM has around them, drawing a network diagram to summarise all of this information. </a:t>
          </a:r>
        </a:p>
        <a:p>
          <a:pPr marL="0" lvl="0" indent="0" algn="l" defTabSz="800100">
            <a:lnSpc>
              <a:spcPct val="90000"/>
            </a:lnSpc>
            <a:spcBef>
              <a:spcPct val="0"/>
            </a:spcBef>
            <a:spcAft>
              <a:spcPts val="0"/>
            </a:spcAft>
            <a:buNone/>
          </a:pPr>
          <a:r>
            <a:rPr lang="en-GB" sz="1400" kern="1200" dirty="0">
              <a:solidFill>
                <a:schemeClr val="tx1"/>
              </a:solidFill>
              <a:latin typeface="Calibri" panose="020F0502020204030204" pitchFamily="34" charset="0"/>
              <a:cs typeface="Calibri" panose="020F0502020204030204" pitchFamily="34" charset="0"/>
            </a:rPr>
            <a:t>‘Support’ covers </a:t>
          </a:r>
          <a:r>
            <a:rPr lang="en-GB" sz="1400" b="1" kern="1200" dirty="0">
              <a:solidFill>
                <a:schemeClr val="tx1"/>
              </a:solidFill>
              <a:latin typeface="Calibri" panose="020F0502020204030204" pitchFamily="34" charset="0"/>
              <a:cs typeface="Calibri" panose="020F0502020204030204" pitchFamily="34" charset="0"/>
            </a:rPr>
            <a:t>a lot of dimensions</a:t>
          </a:r>
          <a:r>
            <a:rPr lang="en-GB" sz="1400" kern="1200" dirty="0">
              <a:solidFill>
                <a:schemeClr val="tx1"/>
              </a:solidFill>
              <a:latin typeface="Calibri" panose="020F0502020204030204" pitchFamily="34" charset="0"/>
              <a:cs typeface="Calibri" panose="020F0502020204030204" pitchFamily="34" charset="0"/>
            </a:rPr>
            <a:t>: people, organisations, activities, etc; and </a:t>
          </a:r>
          <a:r>
            <a:rPr lang="en-GB" sz="1400" b="1" kern="1200" dirty="0">
              <a:solidFill>
                <a:schemeClr val="tx1"/>
              </a:solidFill>
              <a:latin typeface="Calibri" panose="020F0502020204030204" pitchFamily="34" charset="0"/>
              <a:cs typeface="Calibri" panose="020F0502020204030204" pitchFamily="34" charset="0"/>
            </a:rPr>
            <a:t>a lot of types of support</a:t>
          </a:r>
          <a:r>
            <a:rPr lang="en-GB" sz="1400" kern="1200" dirty="0">
              <a:solidFill>
                <a:schemeClr val="tx1"/>
              </a:solidFill>
              <a:latin typeface="Calibri" panose="020F0502020204030204" pitchFamily="34" charset="0"/>
              <a:cs typeface="Calibri" panose="020F0502020204030204" pitchFamily="34" charset="0"/>
            </a:rPr>
            <a:t>:  practical, informational, emotional, social, spiritual, occupational, financial, environmental, intellectual, etc</a:t>
          </a:r>
        </a:p>
      </dsp:txBody>
      <dsp:txXfrm>
        <a:off x="257448" y="44812"/>
        <a:ext cx="8565591" cy="1440481"/>
      </dsp:txXfrm>
    </dsp:sp>
    <dsp:sp modelId="{3D2050FB-0C6D-4F74-97B0-3F816F9D32C1}">
      <dsp:nvSpPr>
        <dsp:cNvPr id="0" name=""/>
        <dsp:cNvSpPr/>
      </dsp:nvSpPr>
      <dsp:spPr>
        <a:xfrm>
          <a:off x="367441" y="1751108"/>
          <a:ext cx="10202165" cy="1001668"/>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latin typeface="Calibri" panose="020F0502020204030204" pitchFamily="34" charset="0"/>
              <a:cs typeface="Calibri" panose="020F0502020204030204" pitchFamily="34" charset="0"/>
            </a:rPr>
            <a:t>Explore what the FM </a:t>
          </a:r>
          <a:r>
            <a:rPr lang="en-GB" sz="1600" b="1" kern="1200" dirty="0">
              <a:solidFill>
                <a:schemeClr val="tx1"/>
              </a:solidFill>
              <a:latin typeface="Calibri" panose="020F0502020204030204" pitchFamily="34" charset="0"/>
              <a:cs typeface="Calibri" panose="020F0502020204030204" pitchFamily="34" charset="0"/>
            </a:rPr>
            <a:t>finds helpful and unhelpful</a:t>
          </a:r>
          <a:r>
            <a:rPr lang="en-GB" sz="1600" kern="1200" dirty="0">
              <a:solidFill>
                <a:schemeClr val="tx1"/>
              </a:solidFill>
              <a:latin typeface="Calibri" panose="020F0502020204030204" pitchFamily="34" charset="0"/>
              <a:cs typeface="Calibri" panose="020F0502020204030204" pitchFamily="34" charset="0"/>
            </a:rPr>
            <a:t> about all of the people/organisations/activities named on the network diagram. </a:t>
          </a:r>
        </a:p>
      </dsp:txBody>
      <dsp:txXfrm>
        <a:off x="396779" y="1780446"/>
        <a:ext cx="8423426" cy="942992"/>
      </dsp:txXfrm>
    </dsp:sp>
    <dsp:sp modelId="{0961F8DC-7770-42A9-8850-29ABCCA68EF6}">
      <dsp:nvSpPr>
        <dsp:cNvPr id="0" name=""/>
        <dsp:cNvSpPr/>
      </dsp:nvSpPr>
      <dsp:spPr>
        <a:xfrm>
          <a:off x="938699" y="2974590"/>
          <a:ext cx="10035116" cy="1036880"/>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latin typeface="Calibri" panose="020F0502020204030204" pitchFamily="34" charset="0"/>
              <a:cs typeface="Calibri" panose="020F0502020204030204" pitchFamily="34" charset="0"/>
            </a:rPr>
            <a:t>Explore what the FM can do to </a:t>
          </a:r>
          <a:r>
            <a:rPr lang="en-GB" sz="1600" b="1" kern="1200" dirty="0">
              <a:solidFill>
                <a:schemeClr val="tx1"/>
              </a:solidFill>
              <a:latin typeface="Calibri" panose="020F0502020204030204" pitchFamily="34" charset="0"/>
              <a:cs typeface="Calibri" panose="020F0502020204030204" pitchFamily="34" charset="0"/>
            </a:rPr>
            <a:t>improve the positive support </a:t>
          </a:r>
          <a:r>
            <a:rPr lang="en-GB" sz="1600" kern="1200" dirty="0">
              <a:solidFill>
                <a:schemeClr val="tx1"/>
              </a:solidFill>
              <a:latin typeface="Calibri" panose="020F0502020204030204" pitchFamily="34" charset="0"/>
              <a:cs typeface="Calibri" panose="020F0502020204030204" pitchFamily="34" charset="0"/>
            </a:rPr>
            <a:t>(and reduce the negative support) that they have around them, including self-support.</a:t>
          </a:r>
        </a:p>
      </dsp:txBody>
      <dsp:txXfrm>
        <a:off x="969068" y="3004959"/>
        <a:ext cx="8295023" cy="976142"/>
      </dsp:txXfrm>
    </dsp:sp>
    <dsp:sp modelId="{8F6B092C-E982-451A-AD56-13DB4D1F9404}">
      <dsp:nvSpPr>
        <dsp:cNvPr id="0" name=""/>
        <dsp:cNvSpPr/>
      </dsp:nvSpPr>
      <dsp:spPr>
        <a:xfrm>
          <a:off x="2344872" y="4251937"/>
          <a:ext cx="9379490" cy="928170"/>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latin typeface="Calibri" panose="020F0502020204030204" pitchFamily="34" charset="0"/>
              <a:cs typeface="Calibri" panose="020F0502020204030204" pitchFamily="34" charset="0"/>
            </a:rPr>
            <a:t>Discuss with the FM what might need to happen to ensure that </a:t>
          </a:r>
          <a:r>
            <a:rPr lang="en-GB" sz="1600" b="1" kern="1200" dirty="0">
              <a:solidFill>
                <a:schemeClr val="tx1"/>
              </a:solidFill>
              <a:latin typeface="Calibri" panose="020F0502020204030204" pitchFamily="34" charset="0"/>
              <a:cs typeface="Calibri" panose="020F0502020204030204" pitchFamily="34" charset="0"/>
            </a:rPr>
            <a:t>different family members are able to agree on what approaches might be used, </a:t>
          </a:r>
          <a:r>
            <a:rPr lang="en-GB" sz="1600" kern="1200" dirty="0">
              <a:solidFill>
                <a:schemeClr val="tx1"/>
              </a:solidFill>
              <a:latin typeface="Calibri" panose="020F0502020204030204" pitchFamily="34" charset="0"/>
              <a:cs typeface="Calibri" panose="020F0502020204030204" pitchFamily="34" charset="0"/>
            </a:rPr>
            <a:t>when communicating with the using relative.</a:t>
          </a:r>
        </a:p>
      </dsp:txBody>
      <dsp:txXfrm>
        <a:off x="2372057" y="4279122"/>
        <a:ext cx="7743758" cy="873800"/>
      </dsp:txXfrm>
    </dsp:sp>
    <dsp:sp modelId="{899DD62C-3DCB-4BE4-B1AA-1F7EDA3ED168}">
      <dsp:nvSpPr>
        <dsp:cNvPr id="0" name=""/>
        <dsp:cNvSpPr/>
      </dsp:nvSpPr>
      <dsp:spPr>
        <a:xfrm>
          <a:off x="8919712" y="955275"/>
          <a:ext cx="795829" cy="795829"/>
        </a:xfrm>
        <a:prstGeom prst="downArrow">
          <a:avLst>
            <a:gd name="adj1" fmla="val 55000"/>
            <a:gd name="adj2" fmla="val 45000"/>
          </a:avLst>
        </a:prstGeom>
        <a:solidFill>
          <a:srgbClr val="FF5900">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9098774" y="955275"/>
        <a:ext cx="437705" cy="598861"/>
      </dsp:txXfrm>
    </dsp:sp>
    <dsp:sp modelId="{7BA4DD1D-6028-45A2-BE58-77511C28F1D9}">
      <dsp:nvSpPr>
        <dsp:cNvPr id="0" name=""/>
        <dsp:cNvSpPr/>
      </dsp:nvSpPr>
      <dsp:spPr>
        <a:xfrm>
          <a:off x="9552843" y="2461146"/>
          <a:ext cx="795829" cy="795829"/>
        </a:xfrm>
        <a:prstGeom prst="downArrow">
          <a:avLst>
            <a:gd name="adj1" fmla="val 55000"/>
            <a:gd name="adj2" fmla="val 45000"/>
          </a:avLst>
        </a:prstGeom>
        <a:solidFill>
          <a:srgbClr val="FF5900">
            <a:alpha val="90000"/>
          </a:srgbClr>
        </a:solidFill>
        <a:ln w="12700" cap="flat" cmpd="sng" algn="ctr">
          <a:solidFill>
            <a:schemeClr val="accent4">
              <a:tint val="40000"/>
              <a:alpha val="90000"/>
              <a:hueOff val="-245540"/>
              <a:satOff val="-3346"/>
              <a:lumOff val="-1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9731905" y="2461146"/>
        <a:ext cx="437705" cy="598861"/>
      </dsp:txXfrm>
    </dsp:sp>
    <dsp:sp modelId="{A220CCF4-1255-4F2F-9943-F00A207973CE}">
      <dsp:nvSpPr>
        <dsp:cNvPr id="0" name=""/>
        <dsp:cNvSpPr/>
      </dsp:nvSpPr>
      <dsp:spPr>
        <a:xfrm>
          <a:off x="10326651" y="3908109"/>
          <a:ext cx="795829" cy="795829"/>
        </a:xfrm>
        <a:prstGeom prst="downArrow">
          <a:avLst>
            <a:gd name="adj1" fmla="val 55000"/>
            <a:gd name="adj2" fmla="val 45000"/>
          </a:avLst>
        </a:prstGeom>
        <a:solidFill>
          <a:srgbClr val="FF5900">
            <a:alpha val="90000"/>
          </a:srgbClr>
        </a:solidFill>
        <a:ln w="12700" cap="flat" cmpd="sng" algn="ctr">
          <a:solidFill>
            <a:schemeClr val="accent4">
              <a:tint val="40000"/>
              <a:alpha val="90000"/>
              <a:hueOff val="-491080"/>
              <a:satOff val="-6693"/>
              <a:lumOff val="-3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10505713" y="3908109"/>
        <a:ext cx="437705" cy="59886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8925059" y="6149277"/>
            <a:ext cx="799388" cy="342900"/>
          </a:xfrm>
          <a:prstGeom prst="rect">
            <a:avLst/>
          </a:prstGeom>
        </p:spPr>
        <p:txBody>
          <a:bodyPr vert="horz" lIns="91870" tIns="45935" rIns="91870" bIns="45935" rtlCol="0" anchor="b"/>
          <a:lstStyle>
            <a:lvl1pPr algn="r">
              <a:defRPr sz="1200"/>
            </a:lvl1pPr>
          </a:lstStyle>
          <a:p>
            <a:fld id="{15FE4250-4D8C-4E6D-A0D7-73AEFCF48E2F}" type="slidenum">
              <a:rPr lang="en-US" smtClean="0"/>
              <a:t>‹#›</a:t>
            </a:fld>
            <a:endParaRPr lang="en-US" dirty="0"/>
          </a:p>
        </p:txBody>
      </p:sp>
    </p:spTree>
    <p:extLst>
      <p:ext uri="{BB962C8B-B14F-4D97-AF65-F5344CB8AC3E}">
        <p14:creationId xmlns:p14="http://schemas.microsoft.com/office/powerpoint/2010/main" val="19623752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9798" cy="344091"/>
          </a:xfrm>
          <a:prstGeom prst="rect">
            <a:avLst/>
          </a:prstGeom>
        </p:spPr>
        <p:txBody>
          <a:bodyPr vert="horz" lIns="91870" tIns="45935" rIns="91870" bIns="45935" rtlCol="0"/>
          <a:lstStyle>
            <a:lvl1pPr algn="l">
              <a:defRPr sz="1200"/>
            </a:lvl1pPr>
          </a:lstStyle>
          <a:p>
            <a:endParaRPr lang="en-US" dirty="0"/>
          </a:p>
        </p:txBody>
      </p:sp>
      <p:sp>
        <p:nvSpPr>
          <p:cNvPr id="3" name="Date Placeholder 2"/>
          <p:cNvSpPr>
            <a:spLocks noGrp="1"/>
          </p:cNvSpPr>
          <p:nvPr>
            <p:ph type="dt" idx="1"/>
          </p:nvPr>
        </p:nvSpPr>
        <p:spPr>
          <a:xfrm>
            <a:off x="5633590" y="0"/>
            <a:ext cx="4309798" cy="344091"/>
          </a:xfrm>
          <a:prstGeom prst="rect">
            <a:avLst/>
          </a:prstGeom>
        </p:spPr>
        <p:txBody>
          <a:bodyPr vert="horz" lIns="91870" tIns="45935" rIns="91870" bIns="45935" rtlCol="0"/>
          <a:lstStyle>
            <a:lvl1pPr algn="r">
              <a:defRPr sz="1200"/>
            </a:lvl1pPr>
          </a:lstStyle>
          <a:p>
            <a:r>
              <a:rPr lang="en-GB" dirty="0"/>
              <a:t>11/10/2017</a:t>
            </a:r>
            <a:endParaRPr lang="en-US" dirty="0"/>
          </a:p>
        </p:txBody>
      </p:sp>
      <p:sp>
        <p:nvSpPr>
          <p:cNvPr id="4" name="Slide Image Placeholder 3"/>
          <p:cNvSpPr>
            <a:spLocks noGrp="1" noRot="1" noChangeAspect="1"/>
          </p:cNvSpPr>
          <p:nvPr>
            <p:ph type="sldImg" idx="2"/>
          </p:nvPr>
        </p:nvSpPr>
        <p:spPr>
          <a:xfrm>
            <a:off x="2916238" y="858838"/>
            <a:ext cx="4113212" cy="2312987"/>
          </a:xfrm>
          <a:prstGeom prst="rect">
            <a:avLst/>
          </a:prstGeom>
          <a:noFill/>
          <a:ln w="12700">
            <a:solidFill>
              <a:prstClr val="black"/>
            </a:solidFill>
          </a:ln>
        </p:spPr>
        <p:txBody>
          <a:bodyPr vert="horz" lIns="91870" tIns="45935" rIns="91870" bIns="45935" rtlCol="0" anchor="ctr"/>
          <a:lstStyle/>
          <a:p>
            <a:endParaRPr lang="en-US" dirty="0"/>
          </a:p>
        </p:txBody>
      </p:sp>
      <p:sp>
        <p:nvSpPr>
          <p:cNvPr id="5" name="Notes Placeholder 4"/>
          <p:cNvSpPr>
            <a:spLocks noGrp="1"/>
          </p:cNvSpPr>
          <p:nvPr>
            <p:ph type="body" sz="quarter" idx="3"/>
          </p:nvPr>
        </p:nvSpPr>
        <p:spPr>
          <a:xfrm>
            <a:off x="994570" y="3300412"/>
            <a:ext cx="7956550" cy="2700338"/>
          </a:xfrm>
          <a:prstGeom prst="rect">
            <a:avLst/>
          </a:prstGeom>
        </p:spPr>
        <p:txBody>
          <a:bodyPr vert="horz" lIns="91870" tIns="45935" rIns="91870" bIns="459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1"/>
            <a:ext cx="4309798" cy="344091"/>
          </a:xfrm>
          <a:prstGeom prst="rect">
            <a:avLst/>
          </a:prstGeom>
        </p:spPr>
        <p:txBody>
          <a:bodyPr vert="horz" lIns="91870" tIns="45935" rIns="91870" bIns="459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5633590" y="6513911"/>
            <a:ext cx="4309798" cy="344091"/>
          </a:xfrm>
          <a:prstGeom prst="rect">
            <a:avLst/>
          </a:prstGeom>
        </p:spPr>
        <p:txBody>
          <a:bodyPr vert="horz" lIns="91870" tIns="45935" rIns="91870" bIns="45935" rtlCol="0" anchor="b"/>
          <a:lstStyle>
            <a:lvl1pPr algn="r">
              <a:defRPr sz="1200"/>
            </a:lvl1pPr>
          </a:lstStyle>
          <a:p>
            <a:fld id="{B02BE67B-2C32-4802-A81D-5FD8EA0D9546}" type="slidenum">
              <a:rPr lang="en-US" smtClean="0"/>
              <a:t>‹#›</a:t>
            </a:fld>
            <a:endParaRPr lang="en-US" dirty="0"/>
          </a:p>
        </p:txBody>
      </p:sp>
    </p:spTree>
    <p:extLst>
      <p:ext uri="{BB962C8B-B14F-4D97-AF65-F5344CB8AC3E}">
        <p14:creationId xmlns:p14="http://schemas.microsoft.com/office/powerpoint/2010/main" val="3533928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41B2D0-937E-4CA7-8891-66C0A7BE113E}" type="slidenum">
              <a:rPr lang="en-US" smtClean="0"/>
              <a:t>1</a:t>
            </a:fld>
            <a:endParaRPr lang="en-US" dirty="0"/>
          </a:p>
        </p:txBody>
      </p:sp>
    </p:spTree>
    <p:extLst>
      <p:ext uri="{BB962C8B-B14F-4D97-AF65-F5344CB8AC3E}">
        <p14:creationId xmlns:p14="http://schemas.microsoft.com/office/powerpoint/2010/main" val="6396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33</a:t>
            </a:fld>
            <a:endParaRPr lang="en-US" dirty="0"/>
          </a:p>
        </p:txBody>
      </p:sp>
    </p:spTree>
    <p:extLst>
      <p:ext uri="{BB962C8B-B14F-4D97-AF65-F5344CB8AC3E}">
        <p14:creationId xmlns:p14="http://schemas.microsoft.com/office/powerpoint/2010/main" val="2016649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pPr/>
              <a:t>38</a:t>
            </a:fld>
            <a:endParaRPr lang="en-US" dirty="0"/>
          </a:p>
        </p:txBody>
      </p:sp>
    </p:spTree>
    <p:extLst>
      <p:ext uri="{BB962C8B-B14F-4D97-AF65-F5344CB8AC3E}">
        <p14:creationId xmlns:p14="http://schemas.microsoft.com/office/powerpoint/2010/main" val="217591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39</a:t>
            </a:fld>
            <a:endParaRPr lang="en-US" dirty="0"/>
          </a:p>
        </p:txBody>
      </p:sp>
    </p:spTree>
    <p:extLst>
      <p:ext uri="{BB962C8B-B14F-4D97-AF65-F5344CB8AC3E}">
        <p14:creationId xmlns:p14="http://schemas.microsoft.com/office/powerpoint/2010/main" val="215754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2BE67B-2C32-4802-A81D-5FD8EA0D9546}" type="slidenum">
              <a:rPr lang="en-US" smtClean="0"/>
              <a:pPr/>
              <a:t>42</a:t>
            </a:fld>
            <a:endParaRPr lang="en-US" dirty="0"/>
          </a:p>
        </p:txBody>
      </p:sp>
    </p:spTree>
    <p:extLst>
      <p:ext uri="{BB962C8B-B14F-4D97-AF65-F5344CB8AC3E}">
        <p14:creationId xmlns:p14="http://schemas.microsoft.com/office/powerpoint/2010/main" val="244825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2BE67B-2C32-4802-A81D-5FD8EA0D9546}" type="slidenum">
              <a:rPr lang="en-US" smtClean="0"/>
              <a:t>43</a:t>
            </a:fld>
            <a:endParaRPr lang="en-US" dirty="0"/>
          </a:p>
        </p:txBody>
      </p:sp>
    </p:spTree>
    <p:extLst>
      <p:ext uri="{BB962C8B-B14F-4D97-AF65-F5344CB8AC3E}">
        <p14:creationId xmlns:p14="http://schemas.microsoft.com/office/powerpoint/2010/main" val="1881874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2BE67B-2C32-4802-A81D-5FD8EA0D9546}" type="slidenum">
              <a:rPr lang="en-US" smtClean="0"/>
              <a:t>44</a:t>
            </a:fld>
            <a:endParaRPr lang="en-US" dirty="0"/>
          </a:p>
        </p:txBody>
      </p:sp>
    </p:spTree>
    <p:extLst>
      <p:ext uri="{BB962C8B-B14F-4D97-AF65-F5344CB8AC3E}">
        <p14:creationId xmlns:p14="http://schemas.microsoft.com/office/powerpoint/2010/main" val="1167587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2BE67B-2C32-4802-A81D-5FD8EA0D9546}" type="slidenum">
              <a:rPr lang="en-US" smtClean="0"/>
              <a:t>46</a:t>
            </a:fld>
            <a:endParaRPr lang="en-US" dirty="0"/>
          </a:p>
        </p:txBody>
      </p:sp>
    </p:spTree>
    <p:extLst>
      <p:ext uri="{BB962C8B-B14F-4D97-AF65-F5344CB8AC3E}">
        <p14:creationId xmlns:p14="http://schemas.microsoft.com/office/powerpoint/2010/main" val="90713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47</a:t>
            </a:fld>
            <a:endParaRPr lang="en-US" dirty="0"/>
          </a:p>
        </p:txBody>
      </p:sp>
    </p:spTree>
    <p:extLst>
      <p:ext uri="{BB962C8B-B14F-4D97-AF65-F5344CB8AC3E}">
        <p14:creationId xmlns:p14="http://schemas.microsoft.com/office/powerpoint/2010/main" val="293450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2BE67B-2C32-4802-A81D-5FD8EA0D9546}" type="slidenum">
              <a:rPr lang="en-US" smtClean="0"/>
              <a:t>48</a:t>
            </a:fld>
            <a:endParaRPr lang="en-US" dirty="0"/>
          </a:p>
        </p:txBody>
      </p:sp>
    </p:spTree>
    <p:extLst>
      <p:ext uri="{BB962C8B-B14F-4D97-AF65-F5344CB8AC3E}">
        <p14:creationId xmlns:p14="http://schemas.microsoft.com/office/powerpoint/2010/main" val="3326094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2BE67B-2C32-4802-A81D-5FD8EA0D9546}" type="slidenum">
              <a:rPr lang="en-US" smtClean="0"/>
              <a:t>49</a:t>
            </a:fld>
            <a:endParaRPr lang="en-US"/>
          </a:p>
        </p:txBody>
      </p:sp>
    </p:spTree>
    <p:extLst>
      <p:ext uri="{BB962C8B-B14F-4D97-AF65-F5344CB8AC3E}">
        <p14:creationId xmlns:p14="http://schemas.microsoft.com/office/powerpoint/2010/main" val="1881874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2</a:t>
            </a:fld>
            <a:endParaRPr lang="en-US" dirty="0"/>
          </a:p>
        </p:txBody>
      </p:sp>
    </p:spTree>
    <p:extLst>
      <p:ext uri="{BB962C8B-B14F-4D97-AF65-F5344CB8AC3E}">
        <p14:creationId xmlns:p14="http://schemas.microsoft.com/office/powerpoint/2010/main" val="1714023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2BE67B-2C32-4802-A81D-5FD8EA0D9546}" type="slidenum">
              <a:rPr lang="en-US" smtClean="0"/>
              <a:pPr/>
              <a:t>51</a:t>
            </a:fld>
            <a:endParaRPr lang="en-US"/>
          </a:p>
        </p:txBody>
      </p:sp>
    </p:spTree>
    <p:extLst>
      <p:ext uri="{BB962C8B-B14F-4D97-AF65-F5344CB8AC3E}">
        <p14:creationId xmlns:p14="http://schemas.microsoft.com/office/powerpoint/2010/main" val="1612563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2BE67B-2C32-4802-A81D-5FD8EA0D9546}" type="slidenum">
              <a:rPr lang="en-US" smtClean="0"/>
              <a:pPr/>
              <a:t>52</a:t>
            </a:fld>
            <a:endParaRPr lang="en-US"/>
          </a:p>
        </p:txBody>
      </p:sp>
    </p:spTree>
    <p:extLst>
      <p:ext uri="{BB962C8B-B14F-4D97-AF65-F5344CB8AC3E}">
        <p14:creationId xmlns:p14="http://schemas.microsoft.com/office/powerpoint/2010/main" val="2032998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If time, ask the trainees to practice this part.</a:t>
            </a:r>
          </a:p>
        </p:txBody>
      </p:sp>
      <p:sp>
        <p:nvSpPr>
          <p:cNvPr id="4" name="Slide Number Placeholder 3"/>
          <p:cNvSpPr>
            <a:spLocks noGrp="1"/>
          </p:cNvSpPr>
          <p:nvPr>
            <p:ph type="sldNum" sz="quarter" idx="10"/>
          </p:nvPr>
        </p:nvSpPr>
        <p:spPr/>
        <p:txBody>
          <a:bodyPr/>
          <a:lstStyle/>
          <a:p>
            <a:fld id="{B02BE67B-2C32-4802-A81D-5FD8EA0D9546}" type="slidenum">
              <a:rPr lang="en-US" smtClean="0"/>
              <a:t>53</a:t>
            </a:fld>
            <a:endParaRPr lang="en-US"/>
          </a:p>
        </p:txBody>
      </p:sp>
    </p:spTree>
    <p:extLst>
      <p:ext uri="{BB962C8B-B14F-4D97-AF65-F5344CB8AC3E}">
        <p14:creationId xmlns:p14="http://schemas.microsoft.com/office/powerpoint/2010/main" val="4083253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55</a:t>
            </a:fld>
            <a:endParaRPr lang="en-US" dirty="0"/>
          </a:p>
        </p:txBody>
      </p:sp>
    </p:spTree>
    <p:extLst>
      <p:ext uri="{BB962C8B-B14F-4D97-AF65-F5344CB8AC3E}">
        <p14:creationId xmlns:p14="http://schemas.microsoft.com/office/powerpoint/2010/main" val="2147502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1 examples:</a:t>
            </a:r>
          </a:p>
          <a:p>
            <a:endParaRPr lang="en-US" dirty="0"/>
          </a:p>
          <a:p>
            <a:pPr defTabSz="918698">
              <a:defRPr/>
            </a:pPr>
            <a:r>
              <a:rPr lang="en-GB" b="1" dirty="0"/>
              <a:t>I am concerned about my relative’s health or performance</a:t>
            </a:r>
          </a:p>
          <a:p>
            <a:pPr defTabSz="918698">
              <a:defRPr/>
            </a:pPr>
            <a:r>
              <a:rPr lang="en-GB" b="1" dirty="0"/>
              <a:t>I find my relative unpleasant or difficult to live with</a:t>
            </a:r>
            <a:endParaRPr lang="en-IE" dirty="0"/>
          </a:p>
          <a:p>
            <a:r>
              <a:rPr lang="en-GB" b="1" dirty="0"/>
              <a:t>I feel:</a:t>
            </a:r>
            <a:r>
              <a:rPr lang="en-IE" dirty="0"/>
              <a:t> </a:t>
            </a:r>
            <a:r>
              <a:rPr lang="en-GB" b="1" dirty="0"/>
              <a:t>anxious / worried</a:t>
            </a:r>
            <a:r>
              <a:rPr lang="en-IE" dirty="0"/>
              <a:t>, </a:t>
            </a:r>
            <a:r>
              <a:rPr lang="en-GB" b="1" dirty="0"/>
              <a:t>helpless / despairing</a:t>
            </a:r>
            <a:r>
              <a:rPr lang="en-IE" dirty="0"/>
              <a:t>, </a:t>
            </a:r>
            <a:r>
              <a:rPr lang="en-GB" b="1" dirty="0"/>
              <a:t>low / depressed</a:t>
            </a:r>
            <a:endParaRPr lang="en-IE" dirty="0"/>
          </a:p>
          <a:p>
            <a:pPr defTabSz="918698">
              <a:defRPr/>
            </a:pPr>
            <a:endParaRPr lang="en-IE" dirty="0"/>
          </a:p>
          <a:p>
            <a:pPr defTabSz="918698">
              <a:defRPr/>
            </a:pPr>
            <a:endParaRPr lang="en-IE" dirty="0"/>
          </a:p>
          <a:p>
            <a:pPr defTabSz="918698">
              <a:defRPr/>
            </a:pPr>
            <a:r>
              <a:rPr lang="en-IE" dirty="0"/>
              <a:t>Exercise 2 examples: </a:t>
            </a:r>
          </a:p>
          <a:p>
            <a:pPr defTabSz="918698">
              <a:defRPr/>
            </a:pPr>
            <a:r>
              <a:rPr lang="en-GB" b="1" dirty="0"/>
              <a:t>Drinking more / smoking more / needing more medication</a:t>
            </a:r>
            <a:endParaRPr lang="en-IE" dirty="0"/>
          </a:p>
          <a:p>
            <a:pPr defTabSz="918698">
              <a:defRPr/>
            </a:pPr>
            <a:r>
              <a:rPr lang="en-IE" dirty="0"/>
              <a:t>Loss of appetite</a:t>
            </a:r>
          </a:p>
          <a:p>
            <a:pPr defTabSz="918698">
              <a:defRPr/>
            </a:pPr>
            <a:r>
              <a:rPr lang="en-IE" dirty="0"/>
              <a:t>Back pain/headaches</a:t>
            </a:r>
          </a:p>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58</a:t>
            </a:fld>
            <a:endParaRPr lang="en-US"/>
          </a:p>
        </p:txBody>
      </p:sp>
    </p:spTree>
    <p:extLst>
      <p:ext uri="{BB962C8B-B14F-4D97-AF65-F5344CB8AC3E}">
        <p14:creationId xmlns:p14="http://schemas.microsoft.com/office/powerpoint/2010/main" val="3098335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02BE67B-2C32-4802-A81D-5FD8EA0D9546}" type="slidenum">
              <a:rPr lang="en-US" smtClean="0"/>
              <a:pPr/>
              <a:t>60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68</a:t>
            </a:fld>
            <a:endParaRPr lang="en-US"/>
          </a:p>
        </p:txBody>
      </p:sp>
    </p:spTree>
    <p:extLst>
      <p:ext uri="{BB962C8B-B14F-4D97-AF65-F5344CB8AC3E}">
        <p14:creationId xmlns:p14="http://schemas.microsoft.com/office/powerpoint/2010/main" val="2157546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2BE67B-2C32-4802-A81D-5FD8EA0D9546}" type="slidenum">
              <a:rPr lang="en-US" smtClean="0"/>
              <a:t>70</a:t>
            </a:fld>
            <a:endParaRPr lang="en-US"/>
          </a:p>
        </p:txBody>
      </p:sp>
    </p:spTree>
    <p:extLst>
      <p:ext uri="{BB962C8B-B14F-4D97-AF65-F5344CB8AC3E}">
        <p14:creationId xmlns:p14="http://schemas.microsoft.com/office/powerpoint/2010/main" val="1881874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1 examples:</a:t>
            </a:r>
          </a:p>
          <a:p>
            <a:endParaRPr lang="en-US" dirty="0"/>
          </a:p>
          <a:p>
            <a:pPr defTabSz="918698">
              <a:defRPr/>
            </a:pPr>
            <a:r>
              <a:rPr lang="en-GB" b="1" dirty="0"/>
              <a:t>I am concerned about my relative’s health or performance</a:t>
            </a:r>
          </a:p>
          <a:p>
            <a:pPr defTabSz="918698">
              <a:defRPr/>
            </a:pPr>
            <a:r>
              <a:rPr lang="en-GB" b="1" dirty="0"/>
              <a:t>I find my relative unpleasant or difficult to live with</a:t>
            </a:r>
            <a:endParaRPr lang="en-IE" dirty="0"/>
          </a:p>
          <a:p>
            <a:r>
              <a:rPr lang="en-GB" b="1" dirty="0"/>
              <a:t>I feel:</a:t>
            </a:r>
            <a:r>
              <a:rPr lang="en-IE" dirty="0"/>
              <a:t> </a:t>
            </a:r>
            <a:r>
              <a:rPr lang="en-GB" b="1" dirty="0"/>
              <a:t>anxious / worried</a:t>
            </a:r>
            <a:r>
              <a:rPr lang="en-IE" dirty="0"/>
              <a:t>, </a:t>
            </a:r>
            <a:r>
              <a:rPr lang="en-GB" b="1" dirty="0"/>
              <a:t>helpless / despairing</a:t>
            </a:r>
            <a:r>
              <a:rPr lang="en-IE" dirty="0"/>
              <a:t>, </a:t>
            </a:r>
            <a:r>
              <a:rPr lang="en-GB" b="1" dirty="0"/>
              <a:t>low / depressed</a:t>
            </a:r>
            <a:endParaRPr lang="en-IE" dirty="0"/>
          </a:p>
          <a:p>
            <a:pPr defTabSz="918698">
              <a:defRPr/>
            </a:pPr>
            <a:endParaRPr lang="en-IE" dirty="0"/>
          </a:p>
          <a:p>
            <a:pPr defTabSz="918698">
              <a:defRPr/>
            </a:pPr>
            <a:endParaRPr lang="en-IE" dirty="0"/>
          </a:p>
          <a:p>
            <a:pPr defTabSz="918698">
              <a:defRPr/>
            </a:pPr>
            <a:r>
              <a:rPr lang="en-IE" dirty="0"/>
              <a:t>Exercise 2 examples: </a:t>
            </a:r>
          </a:p>
          <a:p>
            <a:pPr defTabSz="918698">
              <a:defRPr/>
            </a:pPr>
            <a:r>
              <a:rPr lang="en-GB" b="1" dirty="0"/>
              <a:t>Drinking more / smoking more / needing more medication</a:t>
            </a:r>
            <a:endParaRPr lang="en-IE" dirty="0"/>
          </a:p>
          <a:p>
            <a:pPr defTabSz="918698">
              <a:defRPr/>
            </a:pPr>
            <a:r>
              <a:rPr lang="en-IE" dirty="0"/>
              <a:t>Loss of appetite</a:t>
            </a:r>
          </a:p>
          <a:p>
            <a:pPr defTabSz="918698">
              <a:defRPr/>
            </a:pPr>
            <a:r>
              <a:rPr lang="en-IE" dirty="0"/>
              <a:t>Back pain/headaches</a:t>
            </a:r>
          </a:p>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75</a:t>
            </a:fld>
            <a:endParaRPr lang="en-US"/>
          </a:p>
        </p:txBody>
      </p:sp>
    </p:spTree>
    <p:extLst>
      <p:ext uri="{BB962C8B-B14F-4D97-AF65-F5344CB8AC3E}">
        <p14:creationId xmlns:p14="http://schemas.microsoft.com/office/powerpoint/2010/main" val="3098335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76</a:t>
            </a:fld>
            <a:endParaRPr lang="en-US"/>
          </a:p>
        </p:txBody>
      </p:sp>
    </p:spTree>
    <p:extLst>
      <p:ext uri="{BB962C8B-B14F-4D97-AF65-F5344CB8AC3E}">
        <p14:creationId xmlns:p14="http://schemas.microsoft.com/office/powerpoint/2010/main" val="332486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41383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77</a:t>
            </a:fld>
            <a:endParaRPr lang="en-US"/>
          </a:p>
        </p:txBody>
      </p:sp>
    </p:spTree>
    <p:extLst>
      <p:ext uri="{BB962C8B-B14F-4D97-AF65-F5344CB8AC3E}">
        <p14:creationId xmlns:p14="http://schemas.microsoft.com/office/powerpoint/2010/main" val="324056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met someone tonight, what did you do today? Summarise on flipchart</a:t>
            </a:r>
          </a:p>
        </p:txBody>
      </p:sp>
      <p:sp>
        <p:nvSpPr>
          <p:cNvPr id="4" name="Slide Number Placeholder 3"/>
          <p:cNvSpPr>
            <a:spLocks noGrp="1"/>
          </p:cNvSpPr>
          <p:nvPr>
            <p:ph type="sldNum" sz="quarter" idx="10"/>
          </p:nvPr>
        </p:nvSpPr>
        <p:spPr/>
        <p:txBody>
          <a:bodyPr/>
          <a:lstStyle/>
          <a:p>
            <a:fld id="{B02BE67B-2C32-4802-A81D-5FD8EA0D9546}" type="slidenum">
              <a:rPr lang="en-US" smtClean="0"/>
              <a:t>79</a:t>
            </a:fld>
            <a:endParaRPr lang="en-US"/>
          </a:p>
        </p:txBody>
      </p:sp>
    </p:spTree>
    <p:extLst>
      <p:ext uri="{BB962C8B-B14F-4D97-AF65-F5344CB8AC3E}">
        <p14:creationId xmlns:p14="http://schemas.microsoft.com/office/powerpoint/2010/main" val="4270711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82</a:t>
            </a:fld>
            <a:endParaRPr lang="en-US"/>
          </a:p>
        </p:txBody>
      </p:sp>
    </p:spTree>
    <p:extLst>
      <p:ext uri="{BB962C8B-B14F-4D97-AF65-F5344CB8AC3E}">
        <p14:creationId xmlns:p14="http://schemas.microsoft.com/office/powerpoint/2010/main" val="2157546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2BE67B-2C32-4802-A81D-5FD8EA0D9546}" type="slidenum">
              <a:rPr lang="en-US" smtClean="0"/>
              <a:pPr/>
              <a:t>84</a:t>
            </a:fld>
            <a:endParaRPr lang="en-US"/>
          </a:p>
        </p:txBody>
      </p:sp>
    </p:spTree>
    <p:extLst>
      <p:ext uri="{BB962C8B-B14F-4D97-AF65-F5344CB8AC3E}">
        <p14:creationId xmlns:p14="http://schemas.microsoft.com/office/powerpoint/2010/main" val="881093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85</a:t>
            </a:fld>
            <a:endParaRPr lang="en-US"/>
          </a:p>
        </p:txBody>
      </p:sp>
    </p:spTree>
    <p:extLst>
      <p:ext uri="{BB962C8B-B14F-4D97-AF65-F5344CB8AC3E}">
        <p14:creationId xmlns:p14="http://schemas.microsoft.com/office/powerpoint/2010/main" val="3098335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2BE67B-2C32-4802-A81D-5FD8EA0D9546}" type="slidenum">
              <a:rPr lang="en-US" smtClean="0"/>
              <a:pPr/>
              <a:t>87</a:t>
            </a:fld>
            <a:endParaRPr lang="en-US"/>
          </a:p>
        </p:txBody>
      </p:sp>
    </p:spTree>
    <p:extLst>
      <p:ext uri="{BB962C8B-B14F-4D97-AF65-F5344CB8AC3E}">
        <p14:creationId xmlns:p14="http://schemas.microsoft.com/office/powerpoint/2010/main" val="1881874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88</a:t>
            </a:fld>
            <a:endParaRPr lang="en-US"/>
          </a:p>
        </p:txBody>
      </p:sp>
    </p:spTree>
    <p:extLst>
      <p:ext uri="{BB962C8B-B14F-4D97-AF65-F5344CB8AC3E}">
        <p14:creationId xmlns:p14="http://schemas.microsoft.com/office/powerpoint/2010/main" val="1149740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91</a:t>
            </a:fld>
            <a:endParaRPr lang="en-US"/>
          </a:p>
        </p:txBody>
      </p:sp>
    </p:spTree>
    <p:extLst>
      <p:ext uri="{BB962C8B-B14F-4D97-AF65-F5344CB8AC3E}">
        <p14:creationId xmlns:p14="http://schemas.microsoft.com/office/powerpoint/2010/main" val="3324865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92</a:t>
            </a:fld>
            <a:endParaRPr lang="en-US"/>
          </a:p>
        </p:txBody>
      </p:sp>
    </p:spTree>
    <p:extLst>
      <p:ext uri="{BB962C8B-B14F-4D97-AF65-F5344CB8AC3E}">
        <p14:creationId xmlns:p14="http://schemas.microsoft.com/office/powerpoint/2010/main" val="3240568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96</a:t>
            </a:fld>
            <a:endParaRPr lang="en-US"/>
          </a:p>
        </p:txBody>
      </p:sp>
    </p:spTree>
    <p:extLst>
      <p:ext uri="{BB962C8B-B14F-4D97-AF65-F5344CB8AC3E}">
        <p14:creationId xmlns:p14="http://schemas.microsoft.com/office/powerpoint/2010/main" val="215754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11</a:t>
            </a:fld>
            <a:endParaRPr lang="en-US" dirty="0"/>
          </a:p>
        </p:txBody>
      </p:sp>
    </p:spTree>
    <p:extLst>
      <p:ext uri="{BB962C8B-B14F-4D97-AF65-F5344CB8AC3E}">
        <p14:creationId xmlns:p14="http://schemas.microsoft.com/office/powerpoint/2010/main" val="21759146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2BE67B-2C32-4802-A81D-5FD8EA0D9546}" type="slidenum">
              <a:rPr lang="en-US" smtClean="0"/>
              <a:t>101</a:t>
            </a:fld>
            <a:endParaRPr lang="en-US"/>
          </a:p>
        </p:txBody>
      </p:sp>
    </p:spTree>
    <p:extLst>
      <p:ext uri="{BB962C8B-B14F-4D97-AF65-F5344CB8AC3E}">
        <p14:creationId xmlns:p14="http://schemas.microsoft.com/office/powerpoint/2010/main" val="1881874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107</a:t>
            </a:fld>
            <a:endParaRPr lang="en-US"/>
          </a:p>
        </p:txBody>
      </p:sp>
    </p:spTree>
    <p:extLst>
      <p:ext uri="{BB962C8B-B14F-4D97-AF65-F5344CB8AC3E}">
        <p14:creationId xmlns:p14="http://schemas.microsoft.com/office/powerpoint/2010/main" val="3098335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2BE67B-2C32-4802-A81D-5FD8EA0D9546}" type="slidenum">
              <a:rPr lang="en-US" smtClean="0"/>
              <a:t>108</a:t>
            </a:fld>
            <a:endParaRPr lang="en-US"/>
          </a:p>
        </p:txBody>
      </p:sp>
    </p:spTree>
    <p:extLst>
      <p:ext uri="{BB962C8B-B14F-4D97-AF65-F5344CB8AC3E}">
        <p14:creationId xmlns:p14="http://schemas.microsoft.com/office/powerpoint/2010/main" val="2356645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110</a:t>
            </a:fld>
            <a:endParaRPr lang="en-US"/>
          </a:p>
        </p:txBody>
      </p:sp>
    </p:spTree>
    <p:extLst>
      <p:ext uri="{BB962C8B-B14F-4D97-AF65-F5344CB8AC3E}">
        <p14:creationId xmlns:p14="http://schemas.microsoft.com/office/powerpoint/2010/main" val="3324865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111</a:t>
            </a:fld>
            <a:endParaRPr lang="en-US"/>
          </a:p>
        </p:txBody>
      </p:sp>
    </p:spTree>
    <p:extLst>
      <p:ext uri="{BB962C8B-B14F-4D97-AF65-F5344CB8AC3E}">
        <p14:creationId xmlns:p14="http://schemas.microsoft.com/office/powerpoint/2010/main" val="3324865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112</a:t>
            </a:fld>
            <a:endParaRPr lang="en-US"/>
          </a:p>
        </p:txBody>
      </p:sp>
    </p:spTree>
    <p:extLst>
      <p:ext uri="{BB962C8B-B14F-4D97-AF65-F5344CB8AC3E}">
        <p14:creationId xmlns:p14="http://schemas.microsoft.com/office/powerpoint/2010/main" val="3240568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114</a:t>
            </a:fld>
            <a:endParaRPr lang="en-US"/>
          </a:p>
        </p:txBody>
      </p:sp>
    </p:spTree>
    <p:extLst>
      <p:ext uri="{BB962C8B-B14F-4D97-AF65-F5344CB8AC3E}">
        <p14:creationId xmlns:p14="http://schemas.microsoft.com/office/powerpoint/2010/main" val="2157546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117</a:t>
            </a:fld>
            <a:endParaRPr lang="en-US"/>
          </a:p>
        </p:txBody>
      </p:sp>
    </p:spTree>
    <p:extLst>
      <p:ext uri="{BB962C8B-B14F-4D97-AF65-F5344CB8AC3E}">
        <p14:creationId xmlns:p14="http://schemas.microsoft.com/office/powerpoint/2010/main" val="30983355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119</a:t>
            </a:fld>
            <a:endParaRPr lang="en-US"/>
          </a:p>
        </p:txBody>
      </p:sp>
    </p:spTree>
    <p:extLst>
      <p:ext uri="{BB962C8B-B14F-4D97-AF65-F5344CB8AC3E}">
        <p14:creationId xmlns:p14="http://schemas.microsoft.com/office/powerpoint/2010/main" val="21575460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pPr/>
              <a:t>120</a:t>
            </a:fld>
            <a:endParaRPr lang="en-US"/>
          </a:p>
        </p:txBody>
      </p:sp>
    </p:spTree>
    <p:extLst>
      <p:ext uri="{BB962C8B-B14F-4D97-AF65-F5344CB8AC3E}">
        <p14:creationId xmlns:p14="http://schemas.microsoft.com/office/powerpoint/2010/main" val="178056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133356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121</a:t>
            </a:fld>
            <a:endParaRPr lang="en-US"/>
          </a:p>
        </p:txBody>
      </p:sp>
    </p:spTree>
    <p:extLst>
      <p:ext uri="{BB962C8B-B14F-4D97-AF65-F5344CB8AC3E}">
        <p14:creationId xmlns:p14="http://schemas.microsoft.com/office/powerpoint/2010/main" val="1652094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122</a:t>
            </a:fld>
            <a:endParaRPr lang="en-US"/>
          </a:p>
        </p:txBody>
      </p:sp>
    </p:spTree>
    <p:extLst>
      <p:ext uri="{BB962C8B-B14F-4D97-AF65-F5344CB8AC3E}">
        <p14:creationId xmlns:p14="http://schemas.microsoft.com/office/powerpoint/2010/main" val="1431834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2BE67B-2C32-4802-A81D-5FD8EA0D9546}" type="slidenum">
              <a:rPr lang="en-US" smtClean="0"/>
              <a:t>124</a:t>
            </a:fld>
            <a:endParaRPr lang="en-US"/>
          </a:p>
        </p:txBody>
      </p:sp>
    </p:spTree>
    <p:extLst>
      <p:ext uri="{BB962C8B-B14F-4D97-AF65-F5344CB8AC3E}">
        <p14:creationId xmlns:p14="http://schemas.microsoft.com/office/powerpoint/2010/main" val="18818740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US" dirty="0">
                <a:solidFill>
                  <a:prstClr val="black"/>
                </a:solidFill>
              </a:rPr>
              <a:t>© Copyright Showeet.com</a:t>
            </a:r>
          </a:p>
        </p:txBody>
      </p:sp>
      <p:sp>
        <p:nvSpPr>
          <p:cNvPr id="4" name="Slide Number Placeholder 3"/>
          <p:cNvSpPr>
            <a:spLocks noGrp="1"/>
          </p:cNvSpPr>
          <p:nvPr>
            <p:ph type="sldNum" sz="quarter" idx="10"/>
          </p:nvPr>
        </p:nvSpPr>
        <p:spPr/>
        <p:txBody>
          <a:bodyPr/>
          <a:lstStyle/>
          <a:p>
            <a:fld id="{2CA3AB2B-189A-4C92-A457-C6A3833631A7}"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41269761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US" dirty="0">
                <a:solidFill>
                  <a:prstClr val="black"/>
                </a:solidFill>
              </a:rPr>
              <a:t>© Copyright Showeet.com</a:t>
            </a:r>
          </a:p>
        </p:txBody>
      </p:sp>
      <p:sp>
        <p:nvSpPr>
          <p:cNvPr id="4" name="Slide Number Placeholder 3"/>
          <p:cNvSpPr>
            <a:spLocks noGrp="1"/>
          </p:cNvSpPr>
          <p:nvPr>
            <p:ph type="sldNum" sz="quarter" idx="10"/>
          </p:nvPr>
        </p:nvSpPr>
        <p:spPr/>
        <p:txBody>
          <a:bodyPr/>
          <a:lstStyle/>
          <a:p>
            <a:fld id="{2CA3AB2B-189A-4C92-A457-C6A3833631A7}"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285872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2BE67B-2C32-4802-A81D-5FD8EA0D9546}" type="slidenum">
              <a:rPr lang="en-US" smtClean="0"/>
              <a:t>22</a:t>
            </a:fld>
            <a:endParaRPr lang="en-US" dirty="0"/>
          </a:p>
        </p:txBody>
      </p:sp>
    </p:spTree>
    <p:extLst>
      <p:ext uri="{BB962C8B-B14F-4D97-AF65-F5344CB8AC3E}">
        <p14:creationId xmlns:p14="http://schemas.microsoft.com/office/powerpoint/2010/main" val="1380843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23</a:t>
            </a:fld>
            <a:endParaRPr lang="en-US" dirty="0"/>
          </a:p>
        </p:txBody>
      </p:sp>
    </p:spTree>
    <p:extLst>
      <p:ext uri="{BB962C8B-B14F-4D97-AF65-F5344CB8AC3E}">
        <p14:creationId xmlns:p14="http://schemas.microsoft.com/office/powerpoint/2010/main" val="4265146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27</a:t>
            </a:fld>
            <a:endParaRPr lang="en-US" dirty="0"/>
          </a:p>
        </p:txBody>
      </p:sp>
    </p:spTree>
    <p:extLst>
      <p:ext uri="{BB962C8B-B14F-4D97-AF65-F5344CB8AC3E}">
        <p14:creationId xmlns:p14="http://schemas.microsoft.com/office/powerpoint/2010/main" val="95594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29</a:t>
            </a:fld>
            <a:endParaRPr lang="en-US" dirty="0"/>
          </a:p>
        </p:txBody>
      </p:sp>
    </p:spTree>
    <p:extLst>
      <p:ext uri="{BB962C8B-B14F-4D97-AF65-F5344CB8AC3E}">
        <p14:creationId xmlns:p14="http://schemas.microsoft.com/office/powerpoint/2010/main" val="344212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p:cNvSpPr/>
          <p:nvPr userDrawn="1"/>
        </p:nvSpPr>
        <p:spPr>
          <a:xfrm>
            <a:off x="254950" y="262784"/>
            <a:ext cx="11682101" cy="6332433"/>
          </a:xfrm>
          <a:prstGeom prst="rect">
            <a:avLst/>
          </a:prstGeom>
          <a:gradFill>
            <a:gsLst>
              <a:gs pos="100000">
                <a:schemeClr val="accent1"/>
              </a:gs>
              <a:gs pos="0">
                <a:srgbClr val="FFC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Title 1"/>
          <p:cNvSpPr>
            <a:spLocks noGrp="1"/>
          </p:cNvSpPr>
          <p:nvPr>
            <p:ph type="title"/>
          </p:nvPr>
        </p:nvSpPr>
        <p:spPr>
          <a:xfrm>
            <a:off x="737770" y="2338905"/>
            <a:ext cx="10515600" cy="2560320"/>
          </a:xfrm>
          <a:prstGeom prst="rect">
            <a:avLst/>
          </a:prstGeom>
        </p:spPr>
        <p:txBody>
          <a:bodyPr anchor="t">
            <a:normAutofit/>
          </a:bodyPr>
          <a:lstStyle>
            <a:lvl1pPr>
              <a:defRPr sz="4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92658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54321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887568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052141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43627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01665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473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090716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460294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47518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30816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54476" y="262784"/>
            <a:ext cx="11683049" cy="6332433"/>
          </a:xfrm>
          <a:prstGeom prst="rect">
            <a:avLst/>
          </a:prstGeom>
          <a:gradFill>
            <a:gsLst>
              <a:gs pos="100000">
                <a:schemeClr val="bg1">
                  <a:lumMod val="85000"/>
                </a:schemeClr>
              </a:gs>
              <a:gs pos="18000">
                <a:srgbClr val="F5F5F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21679" y="352335"/>
            <a:ext cx="10515600" cy="1325563"/>
          </a:xfrm>
          <a:prstGeom prst="rect">
            <a:avLst/>
          </a:prstGeom>
        </p:spPr>
        <p:txBody>
          <a:bodyPr/>
          <a:lstStyle>
            <a:lvl1pPr>
              <a:defRPr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68719" y="2360613"/>
            <a:ext cx="10515600" cy="2583086"/>
          </a:xfrm>
          <a:prstGeom prst="rect">
            <a:avLst/>
          </a:prstGeom>
        </p:spPr>
        <p:txBody>
          <a:bodyPr/>
          <a:lstStyle>
            <a:lvl2pPr>
              <a:defRPr sz="1400"/>
            </a:lvl2pPr>
            <a:lvl3pPr>
              <a:defRPr sz="1500"/>
            </a:lvl3pPr>
          </a:lstStyle>
          <a:p>
            <a:pPr lvl="0"/>
            <a:r>
              <a:rPr lang="en-US"/>
              <a:t>Edit Master text styles</a:t>
            </a:r>
          </a:p>
          <a:p>
            <a:pPr lvl="1"/>
            <a:r>
              <a:rPr lang="en-US"/>
              <a:t>Second level</a:t>
            </a:r>
          </a:p>
        </p:txBody>
      </p:sp>
      <p:cxnSp>
        <p:nvCxnSpPr>
          <p:cNvPr id="9" name="Straight Connector 8"/>
          <p:cNvCxnSpPr/>
          <p:nvPr userDrawn="1"/>
        </p:nvCxnSpPr>
        <p:spPr>
          <a:xfrm>
            <a:off x="568719" y="1213935"/>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1"/>
          </p:nvPr>
        </p:nvSpPr>
        <p:spPr>
          <a:xfrm>
            <a:off x="560614" y="1743721"/>
            <a:ext cx="4733925" cy="512762"/>
          </a:xfrm>
          <a:prstGeom prst="rect">
            <a:avLst/>
          </a:prstGeom>
        </p:spPr>
        <p:txBody>
          <a:bodyPr>
            <a:noAutofit/>
          </a:bodyPr>
          <a:lstStyle>
            <a:lvl1pPr marL="0" indent="0">
              <a:buFontTx/>
              <a:buNone/>
              <a:defRPr sz="1700">
                <a:latin typeface="Segoe UI Semibold"/>
                <a:cs typeface="Segoe UI Semibold"/>
              </a:defRPr>
            </a:lvl1pPr>
            <a:lvl2pPr marL="457200" indent="0">
              <a:buFontTx/>
              <a:buNone/>
              <a:defRPr sz="1600">
                <a:latin typeface="Segoe UI Semibold"/>
                <a:cs typeface="Segoe UI Semibold"/>
              </a:defRPr>
            </a:lvl2pPr>
            <a:lvl3pPr marL="914400" indent="0">
              <a:buFontTx/>
              <a:buNone/>
              <a:defRPr sz="1600">
                <a:latin typeface="Segoe UI Semibold"/>
                <a:cs typeface="Segoe UI Semibold"/>
              </a:defRPr>
            </a:lvl3pPr>
            <a:lvl4pPr marL="1371600" indent="0">
              <a:buFontTx/>
              <a:buNone/>
              <a:defRPr sz="1600">
                <a:latin typeface="Segoe UI Semibold"/>
                <a:cs typeface="Segoe UI Semibold"/>
              </a:defRPr>
            </a:lvl4pPr>
            <a:lvl5pPr marL="1828800" indent="0">
              <a:buFontTx/>
              <a:buNone/>
              <a:defRPr sz="1600">
                <a:latin typeface="Segoe UI Semibold"/>
                <a:cs typeface="Segoe UI Semibold"/>
              </a:defRPr>
            </a:lvl5pPr>
          </a:lstStyle>
          <a:p>
            <a:pPr lvl="0"/>
            <a:r>
              <a:rPr lang="en-US" dirty="0"/>
              <a:t>Edit Master text styles</a:t>
            </a:r>
          </a:p>
        </p:txBody>
      </p:sp>
    </p:spTree>
    <p:extLst>
      <p:ext uri="{BB962C8B-B14F-4D97-AF65-F5344CB8AC3E}">
        <p14:creationId xmlns:p14="http://schemas.microsoft.com/office/powerpoint/2010/main" val="1376413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165785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780777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811429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11273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675933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858449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283029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275282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78976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31877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254476" y="262784"/>
            <a:ext cx="11683049" cy="6332433"/>
          </a:xfrm>
          <a:prstGeom prst="rect">
            <a:avLst/>
          </a:prstGeom>
          <a:gradFill>
            <a:gsLst>
              <a:gs pos="100000">
                <a:schemeClr val="bg1">
                  <a:lumMod val="85000"/>
                </a:schemeClr>
              </a:gs>
              <a:gs pos="18000">
                <a:srgbClr val="F5F5F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21679" y="352335"/>
            <a:ext cx="10515600" cy="1325563"/>
          </a:xfrm>
          <a:prstGeom prst="rect">
            <a:avLst/>
          </a:prstGeom>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603000" y="1743319"/>
            <a:ext cx="5181600" cy="4351338"/>
          </a:xfrm>
          <a:prstGeom prst="rect">
            <a:avLst/>
          </a:prstGeo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37000" y="1743319"/>
            <a:ext cx="5181600" cy="4351338"/>
          </a:xfrm>
          <a:prstGeom prst="rect">
            <a:avLst/>
          </a:prstGeo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p:cNvCxnSpPr/>
          <p:nvPr userDrawn="1"/>
        </p:nvCxnSpPr>
        <p:spPr>
          <a:xfrm>
            <a:off x="604434" y="1428247"/>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315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608090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018625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921898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924986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602150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470366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585AF0F-A53B-43CF-A965-4F3C7BF5C348}" type="slidenum">
              <a:rPr lang="en-GB" smtClean="0"/>
              <a:t>‹#›</a:t>
            </a:fld>
            <a:endParaRPr lang="en-GB" dirty="0"/>
          </a:p>
        </p:txBody>
      </p:sp>
    </p:spTree>
    <p:extLst>
      <p:ext uri="{BB962C8B-B14F-4D97-AF65-F5344CB8AC3E}">
        <p14:creationId xmlns:p14="http://schemas.microsoft.com/office/powerpoint/2010/main" val="2721545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355998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249672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85AF0F-A53B-43CF-A965-4F3C7BF5C348}" type="slidenum">
              <a:rPr lang="en-GB" smtClean="0"/>
              <a:t>‹#›</a:t>
            </a:fld>
            <a:endParaRPr lang="en-GB" dirty="0"/>
          </a:p>
        </p:txBody>
      </p:sp>
    </p:spTree>
    <p:extLst>
      <p:ext uri="{BB962C8B-B14F-4D97-AF65-F5344CB8AC3E}">
        <p14:creationId xmlns:p14="http://schemas.microsoft.com/office/powerpoint/2010/main" val="122056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Narrow">
    <p:spTree>
      <p:nvGrpSpPr>
        <p:cNvPr id="1" name=""/>
        <p:cNvGrpSpPr/>
        <p:nvPr/>
      </p:nvGrpSpPr>
      <p:grpSpPr>
        <a:xfrm>
          <a:off x="0" y="0"/>
          <a:ext cx="0" cy="0"/>
          <a:chOff x="0" y="0"/>
          <a:chExt cx="0" cy="0"/>
        </a:xfrm>
      </p:grpSpPr>
      <p:sp>
        <p:nvSpPr>
          <p:cNvPr id="14" name="Rectangle 13"/>
          <p:cNvSpPr/>
          <p:nvPr userDrawn="1"/>
        </p:nvSpPr>
        <p:spPr>
          <a:xfrm>
            <a:off x="239356" y="262784"/>
            <a:ext cx="11683049" cy="6332433"/>
          </a:xfrm>
          <a:prstGeom prst="rect">
            <a:avLst/>
          </a:prstGeom>
          <a:gradFill>
            <a:gsLst>
              <a:gs pos="100000">
                <a:schemeClr val="bg1">
                  <a:lumMod val="85000"/>
                </a:schemeClr>
              </a:gs>
              <a:gs pos="18000">
                <a:srgbClr val="F5F5F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1"/>
          <p:cNvSpPr>
            <a:spLocks noGrp="1"/>
          </p:cNvSpPr>
          <p:nvPr>
            <p:ph type="title"/>
          </p:nvPr>
        </p:nvSpPr>
        <p:spPr>
          <a:xfrm>
            <a:off x="508923" y="341609"/>
            <a:ext cx="10515600" cy="1325563"/>
          </a:xfrm>
          <a:prstGeom prst="rect">
            <a:avLst/>
          </a:prstGeom>
        </p:spPr>
        <p:txBody>
          <a:bodyPr/>
          <a:lstStyle>
            <a:lvl1pPr>
              <a:defRPr b="1"/>
            </a:lvl1pPr>
          </a:lstStyle>
          <a:p>
            <a:r>
              <a:rPr lang="en-US" dirty="0"/>
              <a:t>Click to edit Master title style</a:t>
            </a:r>
          </a:p>
        </p:txBody>
      </p:sp>
      <p:sp>
        <p:nvSpPr>
          <p:cNvPr id="12" name="Picture Placeholder 9"/>
          <p:cNvSpPr>
            <a:spLocks noGrp="1"/>
          </p:cNvSpPr>
          <p:nvPr>
            <p:ph type="pic" sz="quarter" idx="13"/>
          </p:nvPr>
        </p:nvSpPr>
        <p:spPr>
          <a:xfrm>
            <a:off x="651931" y="1812940"/>
            <a:ext cx="7726680" cy="4352544"/>
          </a:xfrm>
          <a:prstGeom prst="rect">
            <a:avLst/>
          </a:prstGeom>
        </p:spPr>
        <p:txBody>
          <a:bodyPr/>
          <a:lstStyle>
            <a:lvl1pPr marL="0" indent="0">
              <a:buNone/>
              <a:defRPr/>
            </a:lvl1pPr>
          </a:lstStyle>
          <a:p>
            <a:r>
              <a:rPr lang="en-US" dirty="0"/>
              <a:t>Click icon to add picture</a:t>
            </a:r>
          </a:p>
        </p:txBody>
      </p:sp>
      <p:cxnSp>
        <p:nvCxnSpPr>
          <p:cNvPr id="5" name="Straight Connector 4"/>
          <p:cNvCxnSpPr/>
          <p:nvPr userDrawn="1"/>
        </p:nvCxnSpPr>
        <p:spPr>
          <a:xfrm>
            <a:off x="604434" y="1428247"/>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277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868000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683132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07932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_Accent2">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254951" y="262784"/>
            <a:ext cx="11683049" cy="6332433"/>
          </a:xfrm>
          <a:prstGeom prst="rect">
            <a:avLst/>
          </a:prstGeom>
          <a:gradFill>
            <a:gsLst>
              <a:gs pos="100000">
                <a:schemeClr val="bg1">
                  <a:lumMod val="85000"/>
                </a:schemeClr>
              </a:gs>
              <a:gs pos="18000">
                <a:srgbClr val="F5F5F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a:off x="254950" y="262784"/>
            <a:ext cx="11682101" cy="2077107"/>
          </a:xfrm>
          <a:prstGeom prst="rect">
            <a:avLst/>
          </a:prstGeom>
          <a:gradFill>
            <a:gsLst>
              <a:gs pos="100000">
                <a:srgbClr val="FF5900"/>
              </a:gs>
              <a:gs pos="18000">
                <a:srgbClr val="D24726"/>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85156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Section Header">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2514600"/>
            <a:ext cx="10515600" cy="2743200"/>
          </a:xfrm>
          <a:prstGeom prst="rect">
            <a:avLst/>
          </a:prstGeom>
        </p:spPr>
        <p:txBody>
          <a:bodyPr anchor="b">
            <a:normAutofit/>
          </a:bodyPr>
          <a:lstStyle>
            <a:lvl1pPr algn="ctr">
              <a:defRPr sz="4400" spc="-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5257800"/>
            <a:ext cx="10515600" cy="914400"/>
          </a:xfrm>
          <a:prstGeom prst="rect">
            <a:avLst/>
          </a:prstGeom>
        </p:spPr>
        <p:txBody>
          <a:bodyPr>
            <a:normAutofit/>
          </a:bodyPr>
          <a:lstStyle>
            <a:lvl1pPr marL="0" indent="0" algn="ctr">
              <a:spcBef>
                <a:spcPts val="0"/>
              </a:spcBef>
              <a:buNone/>
              <a:defRPr sz="2000" cap="all" spc="50"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93299847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10753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1C5C8-4EA2-426E-A70E-15FECCC2D7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090C0F-56F8-4667-8E89-DD842AE1B7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1387A1-1240-49E3-BB95-11285C7975F5}"/>
              </a:ext>
            </a:extLst>
          </p:cNvPr>
          <p:cNvSpPr>
            <a:spLocks noGrp="1"/>
          </p:cNvSpPr>
          <p:nvPr>
            <p:ph type="dt" sz="half" idx="10"/>
          </p:nvPr>
        </p:nvSpPr>
        <p:spPr/>
        <p:txBody>
          <a:bodyPr/>
          <a:lstStyle/>
          <a:p>
            <a:fld id="{8FF16DDD-E96F-4089-9973-8FC30CD51F38}" type="datetimeFigureOut">
              <a:rPr lang="en-GB" smtClean="0"/>
              <a:t>05/08/2021</a:t>
            </a:fld>
            <a:endParaRPr lang="en-GB" dirty="0"/>
          </a:p>
        </p:txBody>
      </p:sp>
      <p:sp>
        <p:nvSpPr>
          <p:cNvPr id="5" name="Footer Placeholder 4">
            <a:extLst>
              <a:ext uri="{FF2B5EF4-FFF2-40B4-BE49-F238E27FC236}">
                <a16:creationId xmlns:a16="http://schemas.microsoft.com/office/drawing/2014/main" id="{7764623D-676D-4D04-A187-C6D581C4CA2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0792F3C-EB66-40C0-BD16-CA9A6F9D4901}"/>
              </a:ext>
            </a:extLst>
          </p:cNvPr>
          <p:cNvSpPr>
            <a:spLocks noGrp="1"/>
          </p:cNvSpPr>
          <p:nvPr>
            <p:ph type="sldNum" sz="quarter" idx="12"/>
          </p:nvPr>
        </p:nvSpPr>
        <p:spPr/>
        <p:txBody>
          <a:bodyPr/>
          <a:lstStyle/>
          <a:p>
            <a:fld id="{FB0F8320-B5A4-4149-8D03-1475DB73C7C3}" type="slidenum">
              <a:rPr lang="en-GB" smtClean="0"/>
              <a:t>‹#›</a:t>
            </a:fld>
            <a:endParaRPr lang="en-GB" dirty="0"/>
          </a:p>
        </p:txBody>
      </p:sp>
    </p:spTree>
    <p:extLst>
      <p:ext uri="{BB962C8B-B14F-4D97-AF65-F5344CB8AC3E}">
        <p14:creationId xmlns:p14="http://schemas.microsoft.com/office/powerpoint/2010/main" val="259243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Insert Slide White">
    <p:spTree>
      <p:nvGrpSpPr>
        <p:cNvPr id="1" name=""/>
        <p:cNvGrpSpPr/>
        <p:nvPr/>
      </p:nvGrpSpPr>
      <p:grpSpPr>
        <a:xfrm>
          <a:off x="0" y="0"/>
          <a:ext cx="0" cy="0"/>
          <a:chOff x="0" y="0"/>
          <a:chExt cx="0" cy="0"/>
        </a:xfrm>
      </p:grpSpPr>
      <p:sp>
        <p:nvSpPr>
          <p:cNvPr id="2" name="Title 1"/>
          <p:cNvSpPr>
            <a:spLocks noGrp="1"/>
          </p:cNvSpPr>
          <p:nvPr>
            <p:ph type="ctrTitle"/>
          </p:nvPr>
        </p:nvSpPr>
        <p:spPr>
          <a:xfrm>
            <a:off x="263352" y="2101454"/>
            <a:ext cx="5736637" cy="2387600"/>
          </a:xfrm>
          <a:prstGeom prst="rect">
            <a:avLst/>
          </a:prstGeom>
        </p:spPr>
        <p:txBody>
          <a:bodyPr anchor="b"/>
          <a:lstStyle>
            <a:lvl1pPr algn="ctr">
              <a:defRPr sz="4500" cap="all" baseline="0">
                <a:solidFill>
                  <a:srgbClr val="1E2631"/>
                </a:solidFill>
                <a:latin typeface="+mn-lt"/>
              </a:defRPr>
            </a:lvl1pPr>
          </a:lstStyle>
          <a:p>
            <a:r>
              <a:rPr lang="en-US"/>
              <a:t>Click to edit Master title style</a:t>
            </a:r>
          </a:p>
        </p:txBody>
      </p:sp>
      <p:sp>
        <p:nvSpPr>
          <p:cNvPr id="3" name="Subtitle 2"/>
          <p:cNvSpPr>
            <a:spLocks noGrp="1"/>
          </p:cNvSpPr>
          <p:nvPr>
            <p:ph type="subTitle" idx="1"/>
          </p:nvPr>
        </p:nvSpPr>
        <p:spPr>
          <a:xfrm>
            <a:off x="263352" y="4581130"/>
            <a:ext cx="5736637" cy="1655763"/>
          </a:xfrm>
          <a:prstGeom prst="rect">
            <a:avLst/>
          </a:prstGeom>
        </p:spPr>
        <p:txBody>
          <a:bodyPr/>
          <a:lstStyle>
            <a:lvl1pPr marL="0" indent="0" algn="ctr">
              <a:buNone/>
              <a:defRPr sz="1800" cap="all" baseline="0">
                <a:solidFill>
                  <a:srgbClr val="1E263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692754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254475" y="434744"/>
            <a:ext cx="11683049" cy="6332433"/>
          </a:xfrm>
          <a:prstGeom prst="rect">
            <a:avLst/>
          </a:prstGeom>
          <a:gradFill>
            <a:gsLst>
              <a:gs pos="100000">
                <a:schemeClr val="bg1">
                  <a:lumMod val="85000"/>
                </a:schemeClr>
              </a:gs>
              <a:gs pos="18000">
                <a:srgbClr val="F5F5F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5" name="Straight Connector 14"/>
          <p:cNvCxnSpPr/>
          <p:nvPr userDrawn="1"/>
        </p:nvCxnSpPr>
        <p:spPr>
          <a:xfrm>
            <a:off x="604434" y="1428247"/>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22" name="Text Placeholder 2"/>
          <p:cNvSpPr txBox="1">
            <a:spLocks/>
          </p:cNvSpPr>
          <p:nvPr userDrawn="1"/>
        </p:nvSpPr>
        <p:spPr>
          <a:xfrm>
            <a:off x="564664" y="1796817"/>
            <a:ext cx="5206795" cy="674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700" b="0" dirty="0">
                <a:latin typeface="Segoe UI Semibold"/>
                <a:cs typeface="Segoe UI Semibold"/>
              </a:rPr>
              <a:t>Click to edit Master text styles</a:t>
            </a:r>
          </a:p>
        </p:txBody>
      </p:sp>
      <p:sp>
        <p:nvSpPr>
          <p:cNvPr id="8" name="Slide Number Placeholder 7"/>
          <p:cNvSpPr>
            <a:spLocks noGrp="1"/>
          </p:cNvSpPr>
          <p:nvPr>
            <p:ph type="sldNum" sz="quarter" idx="4"/>
          </p:nvPr>
        </p:nvSpPr>
        <p:spPr>
          <a:xfrm>
            <a:off x="11183037" y="69619"/>
            <a:ext cx="754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123D3-8456-46FF-A04B-6F3C5C4B92D1}" type="slidenum">
              <a:rPr lang="en-GB" smtClean="0"/>
              <a:pPr/>
              <a:t>‹#›</a:t>
            </a:fld>
            <a:endParaRPr lang="en-GB" dirty="0"/>
          </a:p>
        </p:txBody>
      </p:sp>
    </p:spTree>
    <p:extLst>
      <p:ext uri="{BB962C8B-B14F-4D97-AF65-F5344CB8AC3E}">
        <p14:creationId xmlns:p14="http://schemas.microsoft.com/office/powerpoint/2010/main" val="1968982971"/>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652" r:id="rId3"/>
    <p:sldLayoutId id="2147483668" r:id="rId4"/>
    <p:sldLayoutId id="2147483666" r:id="rId5"/>
    <p:sldLayoutId id="2147483669" r:id="rId6"/>
    <p:sldLayoutId id="2147483683" r:id="rId7"/>
    <p:sldLayoutId id="2147483708" r:id="rId8"/>
    <p:sldLayoutId id="2147483709" r:id="rId9"/>
  </p:sldLayoutIdLs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bg1">
            <a:lumMod val="50000"/>
          </a:schemeClr>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bg1">
            <a:lumMod val="50000"/>
          </a:schemeClr>
        </a:buClr>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2109735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0889286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04956686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oleObject" Target="../embeddings/oleObject9.bin"/><Relationship Id="rId4" Type="http://schemas.openxmlformats.org/officeDocument/2006/relationships/image" Target="../media/image47.w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50.png"/></Relationships>
</file>

<file path=ppt/slides/_rels/slide10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1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rKUDKyWOa-k&amp;t=8s"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18.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notesSlide" Target="../notesSlides/notesSlide14.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hyperlink" Target="https://findings.org.uk/PHP/dl.php?s=eb&amp;sf=sfnos&amp;file=amatrix.php" TargetMode="External"/><Relationship Id="rId4" Type="http://schemas.openxmlformats.org/officeDocument/2006/relationships/hyperlink" Target="http://www.findings.org.uk/"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7.w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7.wmf"/><Relationship Id="rId4" Type="http://schemas.openxmlformats.org/officeDocument/2006/relationships/oleObject" Target="../embeddings/oleObject3.bin"/></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47.wmf"/><Relationship Id="rId4" Type="http://schemas.openxmlformats.org/officeDocument/2006/relationships/oleObject" Target="../embeddings/oleObject5.bin"/></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oleObject" Target="../embeddings/oleObject7.bin"/><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9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5.jpeg"/><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5559"/>
          <a:stretch/>
        </p:blipFill>
        <p:spPr>
          <a:xfrm>
            <a:off x="0" y="0"/>
            <a:ext cx="12192000" cy="6858000"/>
          </a:xfrm>
          <a:prstGeom prst="rect">
            <a:avLst/>
          </a:prstGeom>
        </p:spPr>
      </p:pic>
      <p:sp>
        <p:nvSpPr>
          <p:cNvPr id="5" name="Oval 4"/>
          <p:cNvSpPr/>
          <p:nvPr/>
        </p:nvSpPr>
        <p:spPr>
          <a:xfrm>
            <a:off x="3348990" y="834390"/>
            <a:ext cx="5486400" cy="5486400"/>
          </a:xfrm>
          <a:prstGeom prst="ellipse">
            <a:avLst/>
          </a:prstGeom>
          <a:no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682545" y="1306312"/>
            <a:ext cx="4892040" cy="3416320"/>
          </a:xfrm>
          <a:prstGeom prst="rect">
            <a:avLst/>
          </a:prstGeom>
          <a:noFill/>
        </p:spPr>
        <p:txBody>
          <a:bodyPr wrap="square" rtlCol="0">
            <a:spAutoFit/>
          </a:bodyPr>
          <a:lstStyle/>
          <a:p>
            <a:pPr algn="ctr"/>
            <a:r>
              <a:rPr lang="en-US" sz="5400" dirty="0">
                <a:solidFill>
                  <a:schemeClr val="bg1"/>
                </a:solidFill>
                <a:latin typeface="Calibri"/>
                <a:cs typeface="Calibri"/>
              </a:rPr>
              <a:t>The 5-Step Method</a:t>
            </a:r>
          </a:p>
          <a:p>
            <a:pPr algn="ctr"/>
            <a:r>
              <a:rPr lang="en-US" sz="5400" dirty="0">
                <a:solidFill>
                  <a:schemeClr val="bg1"/>
                </a:solidFill>
                <a:latin typeface="Calibri"/>
                <a:cs typeface="Calibri"/>
              </a:rPr>
              <a:t>for family members </a:t>
            </a:r>
          </a:p>
        </p:txBody>
      </p:sp>
      <p:cxnSp>
        <p:nvCxnSpPr>
          <p:cNvPr id="12" name="Straight Connector 11"/>
          <p:cNvCxnSpPr/>
          <p:nvPr/>
        </p:nvCxnSpPr>
        <p:spPr>
          <a:xfrm>
            <a:off x="3430524" y="3843528"/>
            <a:ext cx="5330952"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descr="afine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4585" y="-1"/>
            <a:ext cx="3617415" cy="1662539"/>
          </a:xfrm>
          <a:prstGeom prst="rect">
            <a:avLst/>
          </a:prstGeom>
        </p:spPr>
      </p:pic>
    </p:spTree>
    <p:custDataLst>
      <p:tags r:id="rId1"/>
    </p:custDataLst>
    <p:extLst>
      <p:ext uri="{BB962C8B-B14F-4D97-AF65-F5344CB8AC3E}">
        <p14:creationId xmlns:p14="http://schemas.microsoft.com/office/powerpoint/2010/main" val="183397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60218" y="222416"/>
            <a:ext cx="11408999" cy="711625"/>
          </a:xfrm>
        </p:spPr>
        <p:txBody>
          <a:bodyPr/>
          <a:lstStyle/>
          <a:p>
            <a:r>
              <a:rPr lang="en-US" b="1" dirty="0">
                <a:latin typeface="Calibri"/>
                <a:cs typeface="Calibri"/>
              </a:rPr>
              <a:t>Training Materials – All on </a:t>
            </a:r>
            <a:r>
              <a:rPr lang="en-US" b="1" dirty="0" err="1">
                <a:latin typeface="Calibri"/>
                <a:cs typeface="Calibri"/>
              </a:rPr>
              <a:t>on</a:t>
            </a:r>
            <a:r>
              <a:rPr lang="en-US" b="1" dirty="0">
                <a:latin typeface="Calibri"/>
                <a:cs typeface="Calibri"/>
              </a:rPr>
              <a:t> 5-Step Method Website</a:t>
            </a:r>
          </a:p>
        </p:txBody>
      </p:sp>
      <p:sp>
        <p:nvSpPr>
          <p:cNvPr id="3" name="Content Placeholder 2"/>
          <p:cNvSpPr>
            <a:spLocks noGrp="1"/>
          </p:cNvSpPr>
          <p:nvPr>
            <p:ph idx="1"/>
          </p:nvPr>
        </p:nvSpPr>
        <p:spPr>
          <a:xfrm>
            <a:off x="545098" y="1391526"/>
            <a:ext cx="11322982" cy="5417597"/>
          </a:xfrm>
          <a:solidFill>
            <a:srgbClr val="FFC000"/>
          </a:solidFill>
        </p:spPr>
        <p:txBody>
          <a:bodyPr>
            <a:normAutofit fontScale="55000" lnSpcReduction="20000"/>
          </a:bodyPr>
          <a:lstStyle/>
          <a:p>
            <a:r>
              <a:rPr lang="en-US" sz="3300" b="1" dirty="0">
                <a:latin typeface="Calibri" panose="020F0502020204030204" pitchFamily="34" charset="0"/>
                <a:cs typeface="Calibri" panose="020F0502020204030204" pitchFamily="34" charset="0"/>
              </a:rPr>
              <a:t>Practitioner Handbook &amp; Family Member Self-Help Handbook</a:t>
            </a:r>
          </a:p>
          <a:p>
            <a:r>
              <a:rPr lang="en-US" sz="3800" b="1" dirty="0">
                <a:latin typeface="Calibri" panose="020F0502020204030204" pitchFamily="34" charset="0"/>
                <a:cs typeface="Calibri" panose="020F0502020204030204" pitchFamily="34" charset="0"/>
              </a:rPr>
              <a:t>1: Copy of Slides</a:t>
            </a:r>
          </a:p>
          <a:p>
            <a:r>
              <a:rPr lang="en-US" sz="3800" b="1" dirty="0">
                <a:latin typeface="Calibri" panose="020F0502020204030204" pitchFamily="34" charset="0"/>
                <a:cs typeface="Calibri" panose="020F0502020204030204" pitchFamily="34" charset="0"/>
              </a:rPr>
              <a:t>2:  Family Member Questionnaire</a:t>
            </a:r>
            <a:r>
              <a:rPr lang="en-US" sz="3800" b="1" dirty="0">
                <a:latin typeface="Calibri"/>
                <a:cs typeface="Calibri"/>
              </a:rPr>
              <a:t>: Instructions for Scoring Assessments &amp; Accreditation </a:t>
            </a:r>
          </a:p>
          <a:p>
            <a:r>
              <a:rPr lang="en-US" sz="3800" b="1" dirty="0">
                <a:latin typeface="Calibri" panose="020F0502020204030204" pitchFamily="34" charset="0"/>
                <a:cs typeface="Calibri" panose="020F0502020204030204" pitchFamily="34" charset="0"/>
              </a:rPr>
              <a:t>3:  Consent Form</a:t>
            </a:r>
          </a:p>
          <a:p>
            <a:r>
              <a:rPr lang="en-US" sz="3800" b="1" dirty="0">
                <a:latin typeface="Calibri"/>
                <a:cs typeface="Calibri"/>
              </a:rPr>
              <a:t>4: Scoring Competency </a:t>
            </a:r>
          </a:p>
          <a:p>
            <a:r>
              <a:rPr lang="en-US" sz="3800" b="1" dirty="0">
                <a:latin typeface="Calibri"/>
                <a:cs typeface="Calibri"/>
              </a:rPr>
              <a:t>5: Blank Competency Assessment Forms (Two Copies)</a:t>
            </a:r>
          </a:p>
          <a:p>
            <a:pPr lvl="0"/>
            <a:r>
              <a:rPr lang="en-US" sz="3800" b="1" dirty="0">
                <a:latin typeface="Calibri"/>
                <a:cs typeface="Calibri"/>
              </a:rPr>
              <a:t>6: Competency Assessment Checklist</a:t>
            </a:r>
          </a:p>
          <a:p>
            <a:r>
              <a:rPr lang="en-US" sz="3800" b="1" dirty="0">
                <a:latin typeface="Calibri"/>
                <a:cs typeface="Calibri"/>
              </a:rPr>
              <a:t>7: Completed Competency Assessment Form by Expert Assessor</a:t>
            </a:r>
          </a:p>
          <a:p>
            <a:pPr lvl="0"/>
            <a:r>
              <a:rPr lang="en-GB" sz="3800" b="1" dirty="0">
                <a:latin typeface="Calibri" panose="020F0502020204030204" pitchFamily="34" charset="0"/>
                <a:cs typeface="Calibri" panose="020F0502020204030204" pitchFamily="34" charset="0"/>
              </a:rPr>
              <a:t>8: 5-Step Competency Assessment  DVD Step 1</a:t>
            </a:r>
          </a:p>
          <a:p>
            <a:r>
              <a:rPr lang="en-US" sz="3800" b="1" dirty="0">
                <a:latin typeface="Calibri"/>
                <a:cs typeface="Calibri"/>
              </a:rPr>
              <a:t>9: Competency Assessment: Examples of Common Problems and Feedback Statements</a:t>
            </a:r>
          </a:p>
          <a:p>
            <a:r>
              <a:rPr lang="en-US" sz="3800" b="1" dirty="0">
                <a:latin typeface="Calibri" panose="020F0502020204030204" pitchFamily="34" charset="0"/>
                <a:cs typeface="Calibri" panose="020F0502020204030204" pitchFamily="34" charset="0"/>
              </a:rPr>
              <a:t>10: Evaluation Form</a:t>
            </a:r>
          </a:p>
          <a:p>
            <a:r>
              <a:rPr lang="en-US" sz="2100" b="1" dirty="0">
                <a:latin typeface="Calibri"/>
                <a:cs typeface="Calibri"/>
              </a:rPr>
              <a:t>DVD of 5-Step Method Practice (Can be provided)     Research Base – research papers conducted on 5-Step Method. Emailed</a:t>
            </a:r>
          </a:p>
        </p:txBody>
      </p:sp>
      <p:sp>
        <p:nvSpPr>
          <p:cNvPr id="6" name="TextBox 5"/>
          <p:cNvSpPr txBox="1"/>
          <p:nvPr/>
        </p:nvSpPr>
        <p:spPr>
          <a:xfrm>
            <a:off x="7799623" y="1058208"/>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grpSp>
        <p:nvGrpSpPr>
          <p:cNvPr id="7" name="Group 6"/>
          <p:cNvGrpSpPr/>
          <p:nvPr/>
        </p:nvGrpSpPr>
        <p:grpSpPr>
          <a:xfrm>
            <a:off x="9227614" y="2541722"/>
            <a:ext cx="2708435" cy="2650210"/>
            <a:chOff x="658369" y="5166114"/>
            <a:chExt cx="2285470" cy="1577587"/>
          </a:xfrm>
        </p:grpSpPr>
        <p:sp>
          <p:nvSpPr>
            <p:cNvPr id="8" name="Freeform 2490"/>
            <p:cNvSpPr>
              <a:spLocks/>
            </p:cNvSpPr>
            <p:nvPr/>
          </p:nvSpPr>
          <p:spPr bwMode="auto">
            <a:xfrm flipH="1">
              <a:off x="658369" y="6034829"/>
              <a:ext cx="2019556" cy="708872"/>
            </a:xfrm>
            <a:custGeom>
              <a:avLst/>
              <a:gdLst>
                <a:gd name="T0" fmla="*/ 6972 w 6972"/>
                <a:gd name="T1" fmla="*/ 782 h 2855"/>
                <a:gd name="T2" fmla="*/ 3622 w 6972"/>
                <a:gd name="T3" fmla="*/ 2855 h 2855"/>
                <a:gd name="T4" fmla="*/ 0 w 6972"/>
                <a:gd name="T5" fmla="*/ 1935 h 2855"/>
                <a:gd name="T6" fmla="*/ 3327 w 6972"/>
                <a:gd name="T7" fmla="*/ 0 h 2855"/>
                <a:gd name="T8" fmla="*/ 6972 w 6972"/>
                <a:gd name="T9" fmla="*/ 782 h 2855"/>
              </a:gdLst>
              <a:ahLst/>
              <a:cxnLst>
                <a:cxn ang="0">
                  <a:pos x="T0" y="T1"/>
                </a:cxn>
                <a:cxn ang="0">
                  <a:pos x="T2" y="T3"/>
                </a:cxn>
                <a:cxn ang="0">
                  <a:pos x="T4" y="T5"/>
                </a:cxn>
                <a:cxn ang="0">
                  <a:pos x="T6" y="T7"/>
                </a:cxn>
                <a:cxn ang="0">
                  <a:pos x="T8" y="T9"/>
                </a:cxn>
              </a:cxnLst>
              <a:rect l="0" t="0" r="r" b="b"/>
              <a:pathLst>
                <a:path w="6972" h="2855">
                  <a:moveTo>
                    <a:pt x="6972" y="782"/>
                  </a:moveTo>
                  <a:lnTo>
                    <a:pt x="3622" y="2855"/>
                  </a:lnTo>
                  <a:lnTo>
                    <a:pt x="0" y="1935"/>
                  </a:lnTo>
                  <a:lnTo>
                    <a:pt x="3327" y="0"/>
                  </a:lnTo>
                  <a:lnTo>
                    <a:pt x="6972" y="782"/>
                  </a:lnTo>
                  <a:close/>
                </a:path>
              </a:pathLst>
            </a:custGeom>
            <a:solidFill>
              <a:srgbClr val="CFB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 name="Freeform 2491"/>
            <p:cNvSpPr>
              <a:spLocks/>
            </p:cNvSpPr>
            <p:nvPr/>
          </p:nvSpPr>
          <p:spPr bwMode="auto">
            <a:xfrm flipH="1">
              <a:off x="658369" y="6069578"/>
              <a:ext cx="969804" cy="674123"/>
            </a:xfrm>
            <a:custGeom>
              <a:avLst/>
              <a:gdLst>
                <a:gd name="T0" fmla="*/ 3350 w 3350"/>
                <a:gd name="T1" fmla="*/ 0 h 2719"/>
                <a:gd name="T2" fmla="*/ 3350 w 3350"/>
                <a:gd name="T3" fmla="*/ 646 h 2719"/>
                <a:gd name="T4" fmla="*/ 0 w 3350"/>
                <a:gd name="T5" fmla="*/ 2719 h 2719"/>
                <a:gd name="T6" fmla="*/ 0 w 3350"/>
                <a:gd name="T7" fmla="*/ 2074 h 2719"/>
                <a:gd name="T8" fmla="*/ 3350 w 3350"/>
                <a:gd name="T9" fmla="*/ 0 h 2719"/>
              </a:gdLst>
              <a:ahLst/>
              <a:cxnLst>
                <a:cxn ang="0">
                  <a:pos x="T0" y="T1"/>
                </a:cxn>
                <a:cxn ang="0">
                  <a:pos x="T2" y="T3"/>
                </a:cxn>
                <a:cxn ang="0">
                  <a:pos x="T4" y="T5"/>
                </a:cxn>
                <a:cxn ang="0">
                  <a:pos x="T6" y="T7"/>
                </a:cxn>
                <a:cxn ang="0">
                  <a:pos x="T8" y="T9"/>
                </a:cxn>
              </a:cxnLst>
              <a:rect l="0" t="0" r="r" b="b"/>
              <a:pathLst>
                <a:path w="3350" h="2719">
                  <a:moveTo>
                    <a:pt x="3350" y="0"/>
                  </a:moveTo>
                  <a:lnTo>
                    <a:pt x="3350" y="646"/>
                  </a:lnTo>
                  <a:lnTo>
                    <a:pt x="0" y="2719"/>
                  </a:lnTo>
                  <a:lnTo>
                    <a:pt x="0" y="2074"/>
                  </a:lnTo>
                  <a:lnTo>
                    <a:pt x="3350" y="0"/>
                  </a:lnTo>
                  <a:close/>
                </a:path>
              </a:pathLst>
            </a:custGeom>
            <a:solidFill>
              <a:srgbClr val="15B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 name="Freeform 2492"/>
            <p:cNvSpPr>
              <a:spLocks/>
            </p:cNvSpPr>
            <p:nvPr/>
          </p:nvSpPr>
          <p:spPr bwMode="auto">
            <a:xfrm flipH="1">
              <a:off x="1628173" y="6364941"/>
              <a:ext cx="990660" cy="359648"/>
            </a:xfrm>
            <a:custGeom>
              <a:avLst/>
              <a:gdLst>
                <a:gd name="T0" fmla="*/ 0 w 3421"/>
                <a:gd name="T1" fmla="*/ 564 h 1452"/>
                <a:gd name="T2" fmla="*/ 0 w 3421"/>
                <a:gd name="T3" fmla="*/ 0 h 1452"/>
                <a:gd name="T4" fmla="*/ 3421 w 3421"/>
                <a:gd name="T5" fmla="*/ 882 h 1452"/>
                <a:gd name="T6" fmla="*/ 3421 w 3421"/>
                <a:gd name="T7" fmla="*/ 1452 h 1452"/>
                <a:gd name="T8" fmla="*/ 0 w 3421"/>
                <a:gd name="T9" fmla="*/ 564 h 1452"/>
              </a:gdLst>
              <a:ahLst/>
              <a:cxnLst>
                <a:cxn ang="0">
                  <a:pos x="T0" y="T1"/>
                </a:cxn>
                <a:cxn ang="0">
                  <a:pos x="T2" y="T3"/>
                </a:cxn>
                <a:cxn ang="0">
                  <a:pos x="T4" y="T5"/>
                </a:cxn>
                <a:cxn ang="0">
                  <a:pos x="T6" y="T7"/>
                </a:cxn>
                <a:cxn ang="0">
                  <a:pos x="T8" y="T9"/>
                </a:cxn>
              </a:cxnLst>
              <a:rect l="0" t="0" r="r" b="b"/>
              <a:pathLst>
                <a:path w="3421" h="1452">
                  <a:moveTo>
                    <a:pt x="0" y="564"/>
                  </a:moveTo>
                  <a:lnTo>
                    <a:pt x="0" y="0"/>
                  </a:lnTo>
                  <a:lnTo>
                    <a:pt x="3421" y="882"/>
                  </a:lnTo>
                  <a:lnTo>
                    <a:pt x="3421" y="1452"/>
                  </a:lnTo>
                  <a:lnTo>
                    <a:pt x="0" y="564"/>
                  </a:lnTo>
                  <a:close/>
                </a:path>
              </a:pathLst>
            </a:custGeom>
            <a:solidFill>
              <a:srgbClr val="EC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 name="Freeform 2493"/>
            <p:cNvSpPr>
              <a:spLocks/>
            </p:cNvSpPr>
            <p:nvPr/>
          </p:nvSpPr>
          <p:spPr bwMode="auto">
            <a:xfrm flipH="1">
              <a:off x="658369" y="5874986"/>
              <a:ext cx="2019556" cy="708872"/>
            </a:xfrm>
            <a:custGeom>
              <a:avLst/>
              <a:gdLst>
                <a:gd name="T0" fmla="*/ 6972 w 6972"/>
                <a:gd name="T1" fmla="*/ 781 h 2855"/>
                <a:gd name="T2" fmla="*/ 3622 w 6972"/>
                <a:gd name="T3" fmla="*/ 2855 h 2855"/>
                <a:gd name="T4" fmla="*/ 0 w 6972"/>
                <a:gd name="T5" fmla="*/ 1934 h 2855"/>
                <a:gd name="T6" fmla="*/ 3327 w 6972"/>
                <a:gd name="T7" fmla="*/ 0 h 2855"/>
                <a:gd name="T8" fmla="*/ 6972 w 6972"/>
                <a:gd name="T9" fmla="*/ 781 h 2855"/>
              </a:gdLst>
              <a:ahLst/>
              <a:cxnLst>
                <a:cxn ang="0">
                  <a:pos x="T0" y="T1"/>
                </a:cxn>
                <a:cxn ang="0">
                  <a:pos x="T2" y="T3"/>
                </a:cxn>
                <a:cxn ang="0">
                  <a:pos x="T4" y="T5"/>
                </a:cxn>
                <a:cxn ang="0">
                  <a:pos x="T6" y="T7"/>
                </a:cxn>
                <a:cxn ang="0">
                  <a:pos x="T8" y="T9"/>
                </a:cxn>
              </a:cxnLst>
              <a:rect l="0" t="0" r="r" b="b"/>
              <a:pathLst>
                <a:path w="6972" h="2855">
                  <a:moveTo>
                    <a:pt x="6972" y="781"/>
                  </a:moveTo>
                  <a:lnTo>
                    <a:pt x="3622" y="2855"/>
                  </a:lnTo>
                  <a:lnTo>
                    <a:pt x="0" y="1934"/>
                  </a:lnTo>
                  <a:lnTo>
                    <a:pt x="3327" y="0"/>
                  </a:lnTo>
                  <a:lnTo>
                    <a:pt x="6972" y="781"/>
                  </a:lnTo>
                  <a:close/>
                </a:path>
              </a:pathLst>
            </a:custGeom>
            <a:solidFill>
              <a:srgbClr val="3DBF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 name="Freeform 2494"/>
            <p:cNvSpPr>
              <a:spLocks/>
            </p:cNvSpPr>
            <p:nvPr/>
          </p:nvSpPr>
          <p:spPr bwMode="auto">
            <a:xfrm flipH="1">
              <a:off x="806099" y="5909734"/>
              <a:ext cx="2019556" cy="708872"/>
            </a:xfrm>
            <a:custGeom>
              <a:avLst/>
              <a:gdLst>
                <a:gd name="T0" fmla="*/ 6971 w 6971"/>
                <a:gd name="T1" fmla="*/ 781 h 2856"/>
                <a:gd name="T2" fmla="*/ 3622 w 6971"/>
                <a:gd name="T3" fmla="*/ 2856 h 2856"/>
                <a:gd name="T4" fmla="*/ 0 w 6971"/>
                <a:gd name="T5" fmla="*/ 1934 h 2856"/>
                <a:gd name="T6" fmla="*/ 3328 w 6971"/>
                <a:gd name="T7" fmla="*/ 0 h 2856"/>
                <a:gd name="T8" fmla="*/ 6971 w 6971"/>
                <a:gd name="T9" fmla="*/ 781 h 2856"/>
              </a:gdLst>
              <a:ahLst/>
              <a:cxnLst>
                <a:cxn ang="0">
                  <a:pos x="T0" y="T1"/>
                </a:cxn>
                <a:cxn ang="0">
                  <a:pos x="T2" y="T3"/>
                </a:cxn>
                <a:cxn ang="0">
                  <a:pos x="T4" y="T5"/>
                </a:cxn>
                <a:cxn ang="0">
                  <a:pos x="T6" y="T7"/>
                </a:cxn>
                <a:cxn ang="0">
                  <a:pos x="T8" y="T9"/>
                </a:cxn>
              </a:cxnLst>
              <a:rect l="0" t="0" r="r" b="b"/>
              <a:pathLst>
                <a:path w="6971" h="2856">
                  <a:moveTo>
                    <a:pt x="6971" y="781"/>
                  </a:moveTo>
                  <a:lnTo>
                    <a:pt x="3622" y="2856"/>
                  </a:lnTo>
                  <a:lnTo>
                    <a:pt x="0" y="1934"/>
                  </a:lnTo>
                  <a:lnTo>
                    <a:pt x="3328" y="0"/>
                  </a:lnTo>
                  <a:lnTo>
                    <a:pt x="6971" y="781"/>
                  </a:lnTo>
                  <a:close/>
                </a:path>
              </a:pathLst>
            </a:custGeom>
            <a:solidFill>
              <a:srgbClr val="CFB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 name="Freeform 2495"/>
            <p:cNvSpPr>
              <a:spLocks/>
            </p:cNvSpPr>
            <p:nvPr/>
          </p:nvSpPr>
          <p:spPr bwMode="auto">
            <a:xfrm flipH="1">
              <a:off x="806099" y="5942745"/>
              <a:ext cx="969804" cy="675861"/>
            </a:xfrm>
            <a:custGeom>
              <a:avLst/>
              <a:gdLst>
                <a:gd name="T0" fmla="*/ 3349 w 3349"/>
                <a:gd name="T1" fmla="*/ 0 h 2720"/>
                <a:gd name="T2" fmla="*/ 3349 w 3349"/>
                <a:gd name="T3" fmla="*/ 645 h 2720"/>
                <a:gd name="T4" fmla="*/ 0 w 3349"/>
                <a:gd name="T5" fmla="*/ 2720 h 2720"/>
                <a:gd name="T6" fmla="*/ 0 w 3349"/>
                <a:gd name="T7" fmla="*/ 2074 h 2720"/>
                <a:gd name="T8" fmla="*/ 3349 w 3349"/>
                <a:gd name="T9" fmla="*/ 0 h 2720"/>
              </a:gdLst>
              <a:ahLst/>
              <a:cxnLst>
                <a:cxn ang="0">
                  <a:pos x="T0" y="T1"/>
                </a:cxn>
                <a:cxn ang="0">
                  <a:pos x="T2" y="T3"/>
                </a:cxn>
                <a:cxn ang="0">
                  <a:pos x="T4" y="T5"/>
                </a:cxn>
                <a:cxn ang="0">
                  <a:pos x="T6" y="T7"/>
                </a:cxn>
                <a:cxn ang="0">
                  <a:pos x="T8" y="T9"/>
                </a:cxn>
              </a:cxnLst>
              <a:rect l="0" t="0" r="r" b="b"/>
              <a:pathLst>
                <a:path w="3349" h="2720">
                  <a:moveTo>
                    <a:pt x="3349" y="0"/>
                  </a:moveTo>
                  <a:lnTo>
                    <a:pt x="3349" y="645"/>
                  </a:lnTo>
                  <a:lnTo>
                    <a:pt x="0" y="2720"/>
                  </a:lnTo>
                  <a:lnTo>
                    <a:pt x="0" y="2074"/>
                  </a:lnTo>
                  <a:lnTo>
                    <a:pt x="3349" y="0"/>
                  </a:lnTo>
                  <a:close/>
                </a:path>
              </a:pathLst>
            </a:custGeom>
            <a:solidFill>
              <a:srgbClr val="C89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 name="Freeform 2496"/>
            <p:cNvSpPr>
              <a:spLocks/>
            </p:cNvSpPr>
            <p:nvPr/>
          </p:nvSpPr>
          <p:spPr bwMode="auto">
            <a:xfrm flipH="1">
              <a:off x="1775903" y="6239846"/>
              <a:ext cx="990660" cy="359648"/>
            </a:xfrm>
            <a:custGeom>
              <a:avLst/>
              <a:gdLst>
                <a:gd name="T0" fmla="*/ 0 w 3421"/>
                <a:gd name="T1" fmla="*/ 562 h 1451"/>
                <a:gd name="T2" fmla="*/ 0 w 3421"/>
                <a:gd name="T3" fmla="*/ 0 h 1451"/>
                <a:gd name="T4" fmla="*/ 3421 w 3421"/>
                <a:gd name="T5" fmla="*/ 881 h 1451"/>
                <a:gd name="T6" fmla="*/ 3421 w 3421"/>
                <a:gd name="T7" fmla="*/ 1451 h 1451"/>
                <a:gd name="T8" fmla="*/ 0 w 3421"/>
                <a:gd name="T9" fmla="*/ 562 h 1451"/>
              </a:gdLst>
              <a:ahLst/>
              <a:cxnLst>
                <a:cxn ang="0">
                  <a:pos x="T0" y="T1"/>
                </a:cxn>
                <a:cxn ang="0">
                  <a:pos x="T2" y="T3"/>
                </a:cxn>
                <a:cxn ang="0">
                  <a:pos x="T4" y="T5"/>
                </a:cxn>
                <a:cxn ang="0">
                  <a:pos x="T6" y="T7"/>
                </a:cxn>
                <a:cxn ang="0">
                  <a:pos x="T8" y="T9"/>
                </a:cxn>
              </a:cxnLst>
              <a:rect l="0" t="0" r="r" b="b"/>
              <a:pathLst>
                <a:path w="3421" h="1451">
                  <a:moveTo>
                    <a:pt x="0" y="562"/>
                  </a:moveTo>
                  <a:lnTo>
                    <a:pt x="0" y="0"/>
                  </a:lnTo>
                  <a:lnTo>
                    <a:pt x="3421" y="881"/>
                  </a:lnTo>
                  <a:lnTo>
                    <a:pt x="3421" y="1451"/>
                  </a:lnTo>
                  <a:lnTo>
                    <a:pt x="0" y="562"/>
                  </a:lnTo>
                  <a:close/>
                </a:path>
              </a:pathLst>
            </a:custGeom>
            <a:solidFill>
              <a:srgbClr val="EC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5" name="Freeform 2497"/>
            <p:cNvSpPr>
              <a:spLocks/>
            </p:cNvSpPr>
            <p:nvPr/>
          </p:nvSpPr>
          <p:spPr bwMode="auto">
            <a:xfrm flipH="1">
              <a:off x="806099" y="5749891"/>
              <a:ext cx="2019556" cy="707134"/>
            </a:xfrm>
            <a:custGeom>
              <a:avLst/>
              <a:gdLst>
                <a:gd name="T0" fmla="*/ 6971 w 6971"/>
                <a:gd name="T1" fmla="*/ 781 h 2855"/>
                <a:gd name="T2" fmla="*/ 3622 w 6971"/>
                <a:gd name="T3" fmla="*/ 2855 h 2855"/>
                <a:gd name="T4" fmla="*/ 0 w 6971"/>
                <a:gd name="T5" fmla="*/ 1935 h 2855"/>
                <a:gd name="T6" fmla="*/ 3328 w 6971"/>
                <a:gd name="T7" fmla="*/ 0 h 2855"/>
                <a:gd name="T8" fmla="*/ 6971 w 6971"/>
                <a:gd name="T9" fmla="*/ 781 h 2855"/>
              </a:gdLst>
              <a:ahLst/>
              <a:cxnLst>
                <a:cxn ang="0">
                  <a:pos x="T0" y="T1"/>
                </a:cxn>
                <a:cxn ang="0">
                  <a:pos x="T2" y="T3"/>
                </a:cxn>
                <a:cxn ang="0">
                  <a:pos x="T4" y="T5"/>
                </a:cxn>
                <a:cxn ang="0">
                  <a:pos x="T6" y="T7"/>
                </a:cxn>
                <a:cxn ang="0">
                  <a:pos x="T8" y="T9"/>
                </a:cxn>
              </a:cxnLst>
              <a:rect l="0" t="0" r="r" b="b"/>
              <a:pathLst>
                <a:path w="6971" h="2855">
                  <a:moveTo>
                    <a:pt x="6971" y="781"/>
                  </a:moveTo>
                  <a:lnTo>
                    <a:pt x="3622" y="2855"/>
                  </a:lnTo>
                  <a:lnTo>
                    <a:pt x="0" y="1935"/>
                  </a:lnTo>
                  <a:lnTo>
                    <a:pt x="3328" y="0"/>
                  </a:lnTo>
                  <a:lnTo>
                    <a:pt x="6971" y="781"/>
                  </a:lnTo>
                  <a:close/>
                </a:path>
              </a:pathLst>
            </a:custGeom>
            <a:solidFill>
              <a:srgbClr val="F8C9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6" name="Freeform 2498"/>
            <p:cNvSpPr>
              <a:spLocks/>
            </p:cNvSpPr>
            <p:nvPr/>
          </p:nvSpPr>
          <p:spPr bwMode="auto">
            <a:xfrm flipH="1">
              <a:off x="665321" y="5635220"/>
              <a:ext cx="2019556" cy="708872"/>
            </a:xfrm>
            <a:custGeom>
              <a:avLst/>
              <a:gdLst>
                <a:gd name="T0" fmla="*/ 6971 w 6971"/>
                <a:gd name="T1" fmla="*/ 781 h 2855"/>
                <a:gd name="T2" fmla="*/ 3623 w 6971"/>
                <a:gd name="T3" fmla="*/ 2855 h 2855"/>
                <a:gd name="T4" fmla="*/ 0 w 6971"/>
                <a:gd name="T5" fmla="*/ 1935 h 2855"/>
                <a:gd name="T6" fmla="*/ 3328 w 6971"/>
                <a:gd name="T7" fmla="*/ 0 h 2855"/>
                <a:gd name="T8" fmla="*/ 6971 w 6971"/>
                <a:gd name="T9" fmla="*/ 781 h 2855"/>
              </a:gdLst>
              <a:ahLst/>
              <a:cxnLst>
                <a:cxn ang="0">
                  <a:pos x="T0" y="T1"/>
                </a:cxn>
                <a:cxn ang="0">
                  <a:pos x="T2" y="T3"/>
                </a:cxn>
                <a:cxn ang="0">
                  <a:pos x="T4" y="T5"/>
                </a:cxn>
                <a:cxn ang="0">
                  <a:pos x="T6" y="T7"/>
                </a:cxn>
                <a:cxn ang="0">
                  <a:pos x="T8" y="T9"/>
                </a:cxn>
              </a:cxnLst>
              <a:rect l="0" t="0" r="r" b="b"/>
              <a:pathLst>
                <a:path w="6971" h="2855">
                  <a:moveTo>
                    <a:pt x="6971" y="781"/>
                  </a:moveTo>
                  <a:lnTo>
                    <a:pt x="3623" y="2855"/>
                  </a:lnTo>
                  <a:lnTo>
                    <a:pt x="0" y="1935"/>
                  </a:lnTo>
                  <a:lnTo>
                    <a:pt x="3328" y="0"/>
                  </a:lnTo>
                  <a:lnTo>
                    <a:pt x="6971" y="781"/>
                  </a:lnTo>
                  <a:close/>
                </a:path>
              </a:pathLst>
            </a:custGeom>
            <a:solidFill>
              <a:srgbClr val="CFB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7" name="Freeform 2499"/>
            <p:cNvSpPr>
              <a:spLocks/>
            </p:cNvSpPr>
            <p:nvPr/>
          </p:nvSpPr>
          <p:spPr bwMode="auto">
            <a:xfrm flipH="1">
              <a:off x="665321" y="5668231"/>
              <a:ext cx="969804" cy="675861"/>
            </a:xfrm>
            <a:custGeom>
              <a:avLst/>
              <a:gdLst>
                <a:gd name="T0" fmla="*/ 3348 w 3348"/>
                <a:gd name="T1" fmla="*/ 0 h 2719"/>
                <a:gd name="T2" fmla="*/ 3348 w 3348"/>
                <a:gd name="T3" fmla="*/ 645 h 2719"/>
                <a:gd name="T4" fmla="*/ 0 w 3348"/>
                <a:gd name="T5" fmla="*/ 2719 h 2719"/>
                <a:gd name="T6" fmla="*/ 0 w 3348"/>
                <a:gd name="T7" fmla="*/ 2074 h 2719"/>
                <a:gd name="T8" fmla="*/ 3348 w 3348"/>
                <a:gd name="T9" fmla="*/ 0 h 2719"/>
              </a:gdLst>
              <a:ahLst/>
              <a:cxnLst>
                <a:cxn ang="0">
                  <a:pos x="T0" y="T1"/>
                </a:cxn>
                <a:cxn ang="0">
                  <a:pos x="T2" y="T3"/>
                </a:cxn>
                <a:cxn ang="0">
                  <a:pos x="T4" y="T5"/>
                </a:cxn>
                <a:cxn ang="0">
                  <a:pos x="T6" y="T7"/>
                </a:cxn>
                <a:cxn ang="0">
                  <a:pos x="T8" y="T9"/>
                </a:cxn>
              </a:cxnLst>
              <a:rect l="0" t="0" r="r" b="b"/>
              <a:pathLst>
                <a:path w="3348" h="2719">
                  <a:moveTo>
                    <a:pt x="3348" y="0"/>
                  </a:moveTo>
                  <a:lnTo>
                    <a:pt x="3348" y="645"/>
                  </a:lnTo>
                  <a:lnTo>
                    <a:pt x="0" y="2719"/>
                  </a:lnTo>
                  <a:lnTo>
                    <a:pt x="0" y="2074"/>
                  </a:lnTo>
                  <a:lnTo>
                    <a:pt x="3348" y="0"/>
                  </a:lnTo>
                  <a:close/>
                </a:path>
              </a:pathLst>
            </a:custGeom>
            <a:solidFill>
              <a:srgbClr val="1D7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8" name="Freeform 2500"/>
            <p:cNvSpPr>
              <a:spLocks/>
            </p:cNvSpPr>
            <p:nvPr/>
          </p:nvSpPr>
          <p:spPr bwMode="auto">
            <a:xfrm flipH="1">
              <a:off x="1635125" y="5965332"/>
              <a:ext cx="990660" cy="359648"/>
            </a:xfrm>
            <a:custGeom>
              <a:avLst/>
              <a:gdLst>
                <a:gd name="T0" fmla="*/ 0 w 3422"/>
                <a:gd name="T1" fmla="*/ 563 h 1452"/>
                <a:gd name="T2" fmla="*/ 0 w 3422"/>
                <a:gd name="T3" fmla="*/ 0 h 1452"/>
                <a:gd name="T4" fmla="*/ 3422 w 3422"/>
                <a:gd name="T5" fmla="*/ 882 h 1452"/>
                <a:gd name="T6" fmla="*/ 3422 w 3422"/>
                <a:gd name="T7" fmla="*/ 1452 h 1452"/>
                <a:gd name="T8" fmla="*/ 0 w 3422"/>
                <a:gd name="T9" fmla="*/ 563 h 1452"/>
              </a:gdLst>
              <a:ahLst/>
              <a:cxnLst>
                <a:cxn ang="0">
                  <a:pos x="T0" y="T1"/>
                </a:cxn>
                <a:cxn ang="0">
                  <a:pos x="T2" y="T3"/>
                </a:cxn>
                <a:cxn ang="0">
                  <a:pos x="T4" y="T5"/>
                </a:cxn>
                <a:cxn ang="0">
                  <a:pos x="T6" y="T7"/>
                </a:cxn>
                <a:cxn ang="0">
                  <a:pos x="T8" y="T9"/>
                </a:cxn>
              </a:cxnLst>
              <a:rect l="0" t="0" r="r" b="b"/>
              <a:pathLst>
                <a:path w="3422" h="1452">
                  <a:moveTo>
                    <a:pt x="0" y="563"/>
                  </a:moveTo>
                  <a:lnTo>
                    <a:pt x="0" y="0"/>
                  </a:lnTo>
                  <a:lnTo>
                    <a:pt x="3422" y="882"/>
                  </a:lnTo>
                  <a:lnTo>
                    <a:pt x="3422" y="1452"/>
                  </a:lnTo>
                  <a:lnTo>
                    <a:pt x="0" y="563"/>
                  </a:lnTo>
                  <a:close/>
                </a:path>
              </a:pathLst>
            </a:custGeom>
            <a:solidFill>
              <a:srgbClr val="EC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9" name="Freeform 2501"/>
            <p:cNvSpPr>
              <a:spLocks/>
            </p:cNvSpPr>
            <p:nvPr/>
          </p:nvSpPr>
          <p:spPr bwMode="auto">
            <a:xfrm flipH="1">
              <a:off x="665321" y="5475377"/>
              <a:ext cx="2019556" cy="708872"/>
            </a:xfrm>
            <a:custGeom>
              <a:avLst/>
              <a:gdLst>
                <a:gd name="T0" fmla="*/ 6971 w 6971"/>
                <a:gd name="T1" fmla="*/ 781 h 2855"/>
                <a:gd name="T2" fmla="*/ 3623 w 6971"/>
                <a:gd name="T3" fmla="*/ 2855 h 2855"/>
                <a:gd name="T4" fmla="*/ 0 w 6971"/>
                <a:gd name="T5" fmla="*/ 1935 h 2855"/>
                <a:gd name="T6" fmla="*/ 3328 w 6971"/>
                <a:gd name="T7" fmla="*/ 0 h 2855"/>
                <a:gd name="T8" fmla="*/ 6971 w 6971"/>
                <a:gd name="T9" fmla="*/ 781 h 2855"/>
              </a:gdLst>
              <a:ahLst/>
              <a:cxnLst>
                <a:cxn ang="0">
                  <a:pos x="T0" y="T1"/>
                </a:cxn>
                <a:cxn ang="0">
                  <a:pos x="T2" y="T3"/>
                </a:cxn>
                <a:cxn ang="0">
                  <a:pos x="T4" y="T5"/>
                </a:cxn>
                <a:cxn ang="0">
                  <a:pos x="T6" y="T7"/>
                </a:cxn>
                <a:cxn ang="0">
                  <a:pos x="T8" y="T9"/>
                </a:cxn>
              </a:cxnLst>
              <a:rect l="0" t="0" r="r" b="b"/>
              <a:pathLst>
                <a:path w="6971" h="2855">
                  <a:moveTo>
                    <a:pt x="6971" y="781"/>
                  </a:moveTo>
                  <a:lnTo>
                    <a:pt x="3623" y="2855"/>
                  </a:lnTo>
                  <a:lnTo>
                    <a:pt x="0" y="1935"/>
                  </a:lnTo>
                  <a:lnTo>
                    <a:pt x="3328" y="0"/>
                  </a:lnTo>
                  <a:lnTo>
                    <a:pt x="6971" y="781"/>
                  </a:lnTo>
                  <a:close/>
                </a:path>
              </a:pathLst>
            </a:custGeom>
            <a:solidFill>
              <a:srgbClr val="2A81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0" name="Freeform 2502"/>
            <p:cNvSpPr>
              <a:spLocks/>
            </p:cNvSpPr>
            <p:nvPr/>
          </p:nvSpPr>
          <p:spPr bwMode="auto">
            <a:xfrm flipH="1">
              <a:off x="785243" y="5456265"/>
              <a:ext cx="2017818" cy="708872"/>
            </a:xfrm>
            <a:custGeom>
              <a:avLst/>
              <a:gdLst>
                <a:gd name="T0" fmla="*/ 6971 w 6971"/>
                <a:gd name="T1" fmla="*/ 781 h 2855"/>
                <a:gd name="T2" fmla="*/ 3623 w 6971"/>
                <a:gd name="T3" fmla="*/ 2855 h 2855"/>
                <a:gd name="T4" fmla="*/ 0 w 6971"/>
                <a:gd name="T5" fmla="*/ 1934 h 2855"/>
                <a:gd name="T6" fmla="*/ 3328 w 6971"/>
                <a:gd name="T7" fmla="*/ 0 h 2855"/>
                <a:gd name="T8" fmla="*/ 6971 w 6971"/>
                <a:gd name="T9" fmla="*/ 781 h 2855"/>
              </a:gdLst>
              <a:ahLst/>
              <a:cxnLst>
                <a:cxn ang="0">
                  <a:pos x="T0" y="T1"/>
                </a:cxn>
                <a:cxn ang="0">
                  <a:pos x="T2" y="T3"/>
                </a:cxn>
                <a:cxn ang="0">
                  <a:pos x="T4" y="T5"/>
                </a:cxn>
                <a:cxn ang="0">
                  <a:pos x="T6" y="T7"/>
                </a:cxn>
                <a:cxn ang="0">
                  <a:pos x="T8" y="T9"/>
                </a:cxn>
              </a:cxnLst>
              <a:rect l="0" t="0" r="r" b="b"/>
              <a:pathLst>
                <a:path w="6971" h="2855">
                  <a:moveTo>
                    <a:pt x="6971" y="781"/>
                  </a:moveTo>
                  <a:lnTo>
                    <a:pt x="3623" y="2855"/>
                  </a:lnTo>
                  <a:lnTo>
                    <a:pt x="0" y="1934"/>
                  </a:lnTo>
                  <a:lnTo>
                    <a:pt x="3328" y="0"/>
                  </a:lnTo>
                  <a:lnTo>
                    <a:pt x="6971" y="781"/>
                  </a:lnTo>
                  <a:close/>
                </a:path>
              </a:pathLst>
            </a:custGeom>
            <a:solidFill>
              <a:srgbClr val="CFB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 name="Freeform 2503"/>
            <p:cNvSpPr>
              <a:spLocks/>
            </p:cNvSpPr>
            <p:nvPr/>
          </p:nvSpPr>
          <p:spPr bwMode="auto">
            <a:xfrm flipH="1">
              <a:off x="785243" y="5489276"/>
              <a:ext cx="969804" cy="675861"/>
            </a:xfrm>
            <a:custGeom>
              <a:avLst/>
              <a:gdLst>
                <a:gd name="T0" fmla="*/ 3348 w 3348"/>
                <a:gd name="T1" fmla="*/ 0 h 2719"/>
                <a:gd name="T2" fmla="*/ 3348 w 3348"/>
                <a:gd name="T3" fmla="*/ 645 h 2719"/>
                <a:gd name="T4" fmla="*/ 0 w 3348"/>
                <a:gd name="T5" fmla="*/ 2719 h 2719"/>
                <a:gd name="T6" fmla="*/ 0 w 3348"/>
                <a:gd name="T7" fmla="*/ 2075 h 2719"/>
                <a:gd name="T8" fmla="*/ 3348 w 3348"/>
                <a:gd name="T9" fmla="*/ 0 h 2719"/>
              </a:gdLst>
              <a:ahLst/>
              <a:cxnLst>
                <a:cxn ang="0">
                  <a:pos x="T0" y="T1"/>
                </a:cxn>
                <a:cxn ang="0">
                  <a:pos x="T2" y="T3"/>
                </a:cxn>
                <a:cxn ang="0">
                  <a:pos x="T4" y="T5"/>
                </a:cxn>
                <a:cxn ang="0">
                  <a:pos x="T6" y="T7"/>
                </a:cxn>
                <a:cxn ang="0">
                  <a:pos x="T8" y="T9"/>
                </a:cxn>
              </a:cxnLst>
              <a:rect l="0" t="0" r="r" b="b"/>
              <a:pathLst>
                <a:path w="3348" h="2719">
                  <a:moveTo>
                    <a:pt x="3348" y="0"/>
                  </a:moveTo>
                  <a:lnTo>
                    <a:pt x="3348" y="645"/>
                  </a:lnTo>
                  <a:lnTo>
                    <a:pt x="0" y="2719"/>
                  </a:lnTo>
                  <a:lnTo>
                    <a:pt x="0" y="2075"/>
                  </a:lnTo>
                  <a:lnTo>
                    <a:pt x="3348" y="0"/>
                  </a:lnTo>
                  <a:close/>
                </a:path>
              </a:pathLst>
            </a:custGeom>
            <a:solidFill>
              <a:srgbClr val="9F2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 name="Freeform 2504"/>
            <p:cNvSpPr>
              <a:spLocks/>
            </p:cNvSpPr>
            <p:nvPr/>
          </p:nvSpPr>
          <p:spPr bwMode="auto">
            <a:xfrm flipH="1">
              <a:off x="1755047" y="5784639"/>
              <a:ext cx="990660" cy="361386"/>
            </a:xfrm>
            <a:custGeom>
              <a:avLst/>
              <a:gdLst>
                <a:gd name="T0" fmla="*/ 0 w 3422"/>
                <a:gd name="T1" fmla="*/ 564 h 1452"/>
                <a:gd name="T2" fmla="*/ 0 w 3422"/>
                <a:gd name="T3" fmla="*/ 0 h 1452"/>
                <a:gd name="T4" fmla="*/ 3422 w 3422"/>
                <a:gd name="T5" fmla="*/ 883 h 1452"/>
                <a:gd name="T6" fmla="*/ 3422 w 3422"/>
                <a:gd name="T7" fmla="*/ 1452 h 1452"/>
                <a:gd name="T8" fmla="*/ 0 w 3422"/>
                <a:gd name="T9" fmla="*/ 564 h 1452"/>
              </a:gdLst>
              <a:ahLst/>
              <a:cxnLst>
                <a:cxn ang="0">
                  <a:pos x="T0" y="T1"/>
                </a:cxn>
                <a:cxn ang="0">
                  <a:pos x="T2" y="T3"/>
                </a:cxn>
                <a:cxn ang="0">
                  <a:pos x="T4" y="T5"/>
                </a:cxn>
                <a:cxn ang="0">
                  <a:pos x="T6" y="T7"/>
                </a:cxn>
                <a:cxn ang="0">
                  <a:pos x="T8" y="T9"/>
                </a:cxn>
              </a:cxnLst>
              <a:rect l="0" t="0" r="r" b="b"/>
              <a:pathLst>
                <a:path w="3422" h="1452">
                  <a:moveTo>
                    <a:pt x="0" y="564"/>
                  </a:moveTo>
                  <a:lnTo>
                    <a:pt x="0" y="0"/>
                  </a:lnTo>
                  <a:lnTo>
                    <a:pt x="3422" y="883"/>
                  </a:lnTo>
                  <a:lnTo>
                    <a:pt x="3422" y="1452"/>
                  </a:lnTo>
                  <a:lnTo>
                    <a:pt x="0" y="564"/>
                  </a:lnTo>
                  <a:close/>
                </a:path>
              </a:pathLst>
            </a:custGeom>
            <a:solidFill>
              <a:srgbClr val="EC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3" name="Freeform 2505"/>
            <p:cNvSpPr>
              <a:spLocks/>
            </p:cNvSpPr>
            <p:nvPr/>
          </p:nvSpPr>
          <p:spPr bwMode="auto">
            <a:xfrm flipH="1">
              <a:off x="785243" y="5296421"/>
              <a:ext cx="2017818" cy="708872"/>
            </a:xfrm>
            <a:custGeom>
              <a:avLst/>
              <a:gdLst>
                <a:gd name="T0" fmla="*/ 6971 w 6971"/>
                <a:gd name="T1" fmla="*/ 781 h 2856"/>
                <a:gd name="T2" fmla="*/ 3623 w 6971"/>
                <a:gd name="T3" fmla="*/ 2856 h 2856"/>
                <a:gd name="T4" fmla="*/ 0 w 6971"/>
                <a:gd name="T5" fmla="*/ 1935 h 2856"/>
                <a:gd name="T6" fmla="*/ 3328 w 6971"/>
                <a:gd name="T7" fmla="*/ 0 h 2856"/>
                <a:gd name="T8" fmla="*/ 6971 w 6971"/>
                <a:gd name="T9" fmla="*/ 781 h 2856"/>
              </a:gdLst>
              <a:ahLst/>
              <a:cxnLst>
                <a:cxn ang="0">
                  <a:pos x="T0" y="T1"/>
                </a:cxn>
                <a:cxn ang="0">
                  <a:pos x="T2" y="T3"/>
                </a:cxn>
                <a:cxn ang="0">
                  <a:pos x="T4" y="T5"/>
                </a:cxn>
                <a:cxn ang="0">
                  <a:pos x="T6" y="T7"/>
                </a:cxn>
                <a:cxn ang="0">
                  <a:pos x="T8" y="T9"/>
                </a:cxn>
              </a:cxnLst>
              <a:rect l="0" t="0" r="r" b="b"/>
              <a:pathLst>
                <a:path w="6971" h="2856">
                  <a:moveTo>
                    <a:pt x="6971" y="781"/>
                  </a:moveTo>
                  <a:lnTo>
                    <a:pt x="3623" y="2856"/>
                  </a:lnTo>
                  <a:lnTo>
                    <a:pt x="0" y="1935"/>
                  </a:lnTo>
                  <a:lnTo>
                    <a:pt x="3328" y="0"/>
                  </a:lnTo>
                  <a:lnTo>
                    <a:pt x="6971" y="781"/>
                  </a:lnTo>
                  <a:close/>
                </a:path>
              </a:pathLst>
            </a:custGeom>
            <a:solidFill>
              <a:srgbClr val="B33F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4" name="Freeform 2506"/>
            <p:cNvSpPr>
              <a:spLocks/>
            </p:cNvSpPr>
            <p:nvPr/>
          </p:nvSpPr>
          <p:spPr bwMode="auto">
            <a:xfrm flipH="1">
              <a:off x="924283" y="5325958"/>
              <a:ext cx="2019556" cy="708872"/>
            </a:xfrm>
            <a:custGeom>
              <a:avLst/>
              <a:gdLst>
                <a:gd name="T0" fmla="*/ 6972 w 6972"/>
                <a:gd name="T1" fmla="*/ 781 h 2855"/>
                <a:gd name="T2" fmla="*/ 3622 w 6972"/>
                <a:gd name="T3" fmla="*/ 2855 h 2855"/>
                <a:gd name="T4" fmla="*/ 0 w 6972"/>
                <a:gd name="T5" fmla="*/ 1935 h 2855"/>
                <a:gd name="T6" fmla="*/ 3327 w 6972"/>
                <a:gd name="T7" fmla="*/ 0 h 2855"/>
                <a:gd name="T8" fmla="*/ 6972 w 6972"/>
                <a:gd name="T9" fmla="*/ 781 h 2855"/>
              </a:gdLst>
              <a:ahLst/>
              <a:cxnLst>
                <a:cxn ang="0">
                  <a:pos x="T0" y="T1"/>
                </a:cxn>
                <a:cxn ang="0">
                  <a:pos x="T2" y="T3"/>
                </a:cxn>
                <a:cxn ang="0">
                  <a:pos x="T4" y="T5"/>
                </a:cxn>
                <a:cxn ang="0">
                  <a:pos x="T6" y="T7"/>
                </a:cxn>
                <a:cxn ang="0">
                  <a:pos x="T8" y="T9"/>
                </a:cxn>
              </a:cxnLst>
              <a:rect l="0" t="0" r="r" b="b"/>
              <a:pathLst>
                <a:path w="6972" h="2855">
                  <a:moveTo>
                    <a:pt x="6972" y="781"/>
                  </a:moveTo>
                  <a:lnTo>
                    <a:pt x="3622" y="2855"/>
                  </a:lnTo>
                  <a:lnTo>
                    <a:pt x="0" y="1935"/>
                  </a:lnTo>
                  <a:lnTo>
                    <a:pt x="3327" y="0"/>
                  </a:lnTo>
                  <a:lnTo>
                    <a:pt x="6972" y="781"/>
                  </a:lnTo>
                  <a:close/>
                </a:path>
              </a:pathLst>
            </a:custGeom>
            <a:solidFill>
              <a:srgbClr val="CFB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5" name="Freeform 2507"/>
            <p:cNvSpPr>
              <a:spLocks/>
            </p:cNvSpPr>
            <p:nvPr/>
          </p:nvSpPr>
          <p:spPr bwMode="auto">
            <a:xfrm flipH="1">
              <a:off x="924283" y="5360706"/>
              <a:ext cx="971542" cy="674123"/>
            </a:xfrm>
            <a:custGeom>
              <a:avLst/>
              <a:gdLst>
                <a:gd name="T0" fmla="*/ 3350 w 3350"/>
                <a:gd name="T1" fmla="*/ 0 h 2719"/>
                <a:gd name="T2" fmla="*/ 3350 w 3350"/>
                <a:gd name="T3" fmla="*/ 645 h 2719"/>
                <a:gd name="T4" fmla="*/ 0 w 3350"/>
                <a:gd name="T5" fmla="*/ 2719 h 2719"/>
                <a:gd name="T6" fmla="*/ 0 w 3350"/>
                <a:gd name="T7" fmla="*/ 2074 h 2719"/>
                <a:gd name="T8" fmla="*/ 3350 w 3350"/>
                <a:gd name="T9" fmla="*/ 0 h 2719"/>
              </a:gdLst>
              <a:ahLst/>
              <a:cxnLst>
                <a:cxn ang="0">
                  <a:pos x="T0" y="T1"/>
                </a:cxn>
                <a:cxn ang="0">
                  <a:pos x="T2" y="T3"/>
                </a:cxn>
                <a:cxn ang="0">
                  <a:pos x="T4" y="T5"/>
                </a:cxn>
                <a:cxn ang="0">
                  <a:pos x="T6" y="T7"/>
                </a:cxn>
                <a:cxn ang="0">
                  <a:pos x="T8" y="T9"/>
                </a:cxn>
              </a:cxnLst>
              <a:rect l="0" t="0" r="r" b="b"/>
              <a:pathLst>
                <a:path w="3350" h="2719">
                  <a:moveTo>
                    <a:pt x="3350" y="0"/>
                  </a:moveTo>
                  <a:lnTo>
                    <a:pt x="3350" y="645"/>
                  </a:lnTo>
                  <a:lnTo>
                    <a:pt x="0" y="2719"/>
                  </a:lnTo>
                  <a:lnTo>
                    <a:pt x="0" y="2074"/>
                  </a:lnTo>
                  <a:lnTo>
                    <a:pt x="3350" y="0"/>
                  </a:lnTo>
                  <a:close/>
                </a:path>
              </a:pathLst>
            </a:custGeom>
            <a:solidFill>
              <a:srgbClr val="F054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6" name="Freeform 2508"/>
            <p:cNvSpPr>
              <a:spLocks/>
            </p:cNvSpPr>
            <p:nvPr/>
          </p:nvSpPr>
          <p:spPr bwMode="auto">
            <a:xfrm flipH="1">
              <a:off x="1895825" y="5656069"/>
              <a:ext cx="990660" cy="359648"/>
            </a:xfrm>
            <a:custGeom>
              <a:avLst/>
              <a:gdLst>
                <a:gd name="T0" fmla="*/ 0 w 3421"/>
                <a:gd name="T1" fmla="*/ 564 h 1452"/>
                <a:gd name="T2" fmla="*/ 0 w 3421"/>
                <a:gd name="T3" fmla="*/ 0 h 1452"/>
                <a:gd name="T4" fmla="*/ 3421 w 3421"/>
                <a:gd name="T5" fmla="*/ 882 h 1452"/>
                <a:gd name="T6" fmla="*/ 3421 w 3421"/>
                <a:gd name="T7" fmla="*/ 1452 h 1452"/>
                <a:gd name="T8" fmla="*/ 0 w 3421"/>
                <a:gd name="T9" fmla="*/ 564 h 1452"/>
              </a:gdLst>
              <a:ahLst/>
              <a:cxnLst>
                <a:cxn ang="0">
                  <a:pos x="T0" y="T1"/>
                </a:cxn>
                <a:cxn ang="0">
                  <a:pos x="T2" y="T3"/>
                </a:cxn>
                <a:cxn ang="0">
                  <a:pos x="T4" y="T5"/>
                </a:cxn>
                <a:cxn ang="0">
                  <a:pos x="T6" y="T7"/>
                </a:cxn>
                <a:cxn ang="0">
                  <a:pos x="T8" y="T9"/>
                </a:cxn>
              </a:cxnLst>
              <a:rect l="0" t="0" r="r" b="b"/>
              <a:pathLst>
                <a:path w="3421" h="1452">
                  <a:moveTo>
                    <a:pt x="0" y="564"/>
                  </a:moveTo>
                  <a:lnTo>
                    <a:pt x="0" y="0"/>
                  </a:lnTo>
                  <a:lnTo>
                    <a:pt x="3421" y="882"/>
                  </a:lnTo>
                  <a:lnTo>
                    <a:pt x="3421" y="1452"/>
                  </a:lnTo>
                  <a:lnTo>
                    <a:pt x="0" y="564"/>
                  </a:lnTo>
                  <a:close/>
                </a:path>
              </a:pathLst>
            </a:custGeom>
            <a:solidFill>
              <a:srgbClr val="EC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7" name="Freeform 2509"/>
            <p:cNvSpPr>
              <a:spLocks/>
            </p:cNvSpPr>
            <p:nvPr/>
          </p:nvSpPr>
          <p:spPr bwMode="auto">
            <a:xfrm flipH="1">
              <a:off x="924283" y="5166114"/>
              <a:ext cx="2019556" cy="708872"/>
            </a:xfrm>
            <a:custGeom>
              <a:avLst/>
              <a:gdLst>
                <a:gd name="T0" fmla="*/ 6972 w 6972"/>
                <a:gd name="T1" fmla="*/ 781 h 2855"/>
                <a:gd name="T2" fmla="*/ 3622 w 6972"/>
                <a:gd name="T3" fmla="*/ 2855 h 2855"/>
                <a:gd name="T4" fmla="*/ 0 w 6972"/>
                <a:gd name="T5" fmla="*/ 1934 h 2855"/>
                <a:gd name="T6" fmla="*/ 3327 w 6972"/>
                <a:gd name="T7" fmla="*/ 0 h 2855"/>
                <a:gd name="T8" fmla="*/ 6972 w 6972"/>
                <a:gd name="T9" fmla="*/ 781 h 2855"/>
              </a:gdLst>
              <a:ahLst/>
              <a:cxnLst>
                <a:cxn ang="0">
                  <a:pos x="T0" y="T1"/>
                </a:cxn>
                <a:cxn ang="0">
                  <a:pos x="T2" y="T3"/>
                </a:cxn>
                <a:cxn ang="0">
                  <a:pos x="T4" y="T5"/>
                </a:cxn>
                <a:cxn ang="0">
                  <a:pos x="T6" y="T7"/>
                </a:cxn>
                <a:cxn ang="0">
                  <a:pos x="T8" y="T9"/>
                </a:cxn>
              </a:cxnLst>
              <a:rect l="0" t="0" r="r" b="b"/>
              <a:pathLst>
                <a:path w="6972" h="2855">
                  <a:moveTo>
                    <a:pt x="6972" y="781"/>
                  </a:moveTo>
                  <a:lnTo>
                    <a:pt x="3622" y="2855"/>
                  </a:lnTo>
                  <a:lnTo>
                    <a:pt x="0" y="1934"/>
                  </a:lnTo>
                  <a:lnTo>
                    <a:pt x="3327" y="0"/>
                  </a:lnTo>
                  <a:lnTo>
                    <a:pt x="6972" y="781"/>
                  </a:lnTo>
                  <a:close/>
                </a:path>
              </a:pathLst>
            </a:custGeom>
            <a:solidFill>
              <a:srgbClr val="F26F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8" name="Freeform 2510"/>
            <p:cNvSpPr>
              <a:spLocks/>
            </p:cNvSpPr>
            <p:nvPr/>
          </p:nvSpPr>
          <p:spPr bwMode="auto">
            <a:xfrm flipH="1">
              <a:off x="1702907" y="5405879"/>
              <a:ext cx="358028" cy="213704"/>
            </a:xfrm>
            <a:custGeom>
              <a:avLst/>
              <a:gdLst>
                <a:gd name="T0" fmla="*/ 99 w 1233"/>
                <a:gd name="T1" fmla="*/ 696 h 863"/>
                <a:gd name="T2" fmla="*/ 134 w 1233"/>
                <a:gd name="T3" fmla="*/ 671 h 863"/>
                <a:gd name="T4" fmla="*/ 166 w 1233"/>
                <a:gd name="T5" fmla="*/ 643 h 863"/>
                <a:gd name="T6" fmla="*/ 218 w 1233"/>
                <a:gd name="T7" fmla="*/ 589 h 863"/>
                <a:gd name="T8" fmla="*/ 254 w 1233"/>
                <a:gd name="T9" fmla="*/ 534 h 863"/>
                <a:gd name="T10" fmla="*/ 275 w 1233"/>
                <a:gd name="T11" fmla="*/ 481 h 863"/>
                <a:gd name="T12" fmla="*/ 280 w 1233"/>
                <a:gd name="T13" fmla="*/ 429 h 863"/>
                <a:gd name="T14" fmla="*/ 271 w 1233"/>
                <a:gd name="T15" fmla="*/ 381 h 863"/>
                <a:gd name="T16" fmla="*/ 307 w 1233"/>
                <a:gd name="T17" fmla="*/ 350 h 863"/>
                <a:gd name="T18" fmla="*/ 439 w 1233"/>
                <a:gd name="T19" fmla="*/ 316 h 863"/>
                <a:gd name="T20" fmla="*/ 568 w 1233"/>
                <a:gd name="T21" fmla="*/ 298 h 863"/>
                <a:gd name="T22" fmla="*/ 659 w 1233"/>
                <a:gd name="T23" fmla="*/ 258 h 863"/>
                <a:gd name="T24" fmla="*/ 646 w 1233"/>
                <a:gd name="T25" fmla="*/ 240 h 863"/>
                <a:gd name="T26" fmla="*/ 637 w 1233"/>
                <a:gd name="T27" fmla="*/ 212 h 863"/>
                <a:gd name="T28" fmla="*/ 637 w 1233"/>
                <a:gd name="T29" fmla="*/ 182 h 863"/>
                <a:gd name="T30" fmla="*/ 647 w 1233"/>
                <a:gd name="T31" fmla="*/ 150 h 863"/>
                <a:gd name="T32" fmla="*/ 667 w 1233"/>
                <a:gd name="T33" fmla="*/ 120 h 863"/>
                <a:gd name="T34" fmla="*/ 688 w 1233"/>
                <a:gd name="T35" fmla="*/ 100 h 863"/>
                <a:gd name="T36" fmla="*/ 748 w 1233"/>
                <a:gd name="T37" fmla="*/ 58 h 863"/>
                <a:gd name="T38" fmla="*/ 822 w 1233"/>
                <a:gd name="T39" fmla="*/ 26 h 863"/>
                <a:gd name="T40" fmla="*/ 906 w 1233"/>
                <a:gd name="T41" fmla="*/ 7 h 863"/>
                <a:gd name="T42" fmla="*/ 992 w 1233"/>
                <a:gd name="T43" fmla="*/ 0 h 863"/>
                <a:gd name="T44" fmla="*/ 1076 w 1233"/>
                <a:gd name="T45" fmla="*/ 9 h 863"/>
                <a:gd name="T46" fmla="*/ 1127 w 1233"/>
                <a:gd name="T47" fmla="*/ 23 h 863"/>
                <a:gd name="T48" fmla="*/ 1186 w 1233"/>
                <a:gd name="T49" fmla="*/ 54 h 863"/>
                <a:gd name="T50" fmla="*/ 1222 w 1233"/>
                <a:gd name="T51" fmla="*/ 94 h 863"/>
                <a:gd name="T52" fmla="*/ 1230 w 1233"/>
                <a:gd name="T53" fmla="*/ 116 h 863"/>
                <a:gd name="T54" fmla="*/ 1233 w 1233"/>
                <a:gd name="T55" fmla="*/ 140 h 863"/>
                <a:gd name="T56" fmla="*/ 1226 w 1233"/>
                <a:gd name="T57" fmla="*/ 172 h 863"/>
                <a:gd name="T58" fmla="*/ 1197 w 1233"/>
                <a:gd name="T59" fmla="*/ 220 h 863"/>
                <a:gd name="T60" fmla="*/ 1169 w 1233"/>
                <a:gd name="T61" fmla="*/ 245 h 863"/>
                <a:gd name="T62" fmla="*/ 1131 w 1233"/>
                <a:gd name="T63" fmla="*/ 272 h 863"/>
                <a:gd name="T64" fmla="*/ 1086 w 1233"/>
                <a:gd name="T65" fmla="*/ 294 h 863"/>
                <a:gd name="T66" fmla="*/ 1001 w 1233"/>
                <a:gd name="T67" fmla="*/ 321 h 863"/>
                <a:gd name="T68" fmla="*/ 846 w 1233"/>
                <a:gd name="T69" fmla="*/ 340 h 863"/>
                <a:gd name="T70" fmla="*/ 899 w 1233"/>
                <a:gd name="T71" fmla="*/ 383 h 863"/>
                <a:gd name="T72" fmla="*/ 924 w 1233"/>
                <a:gd name="T73" fmla="*/ 410 h 863"/>
                <a:gd name="T74" fmla="*/ 942 w 1233"/>
                <a:gd name="T75" fmla="*/ 441 h 863"/>
                <a:gd name="T76" fmla="*/ 955 w 1233"/>
                <a:gd name="T77" fmla="*/ 473 h 863"/>
                <a:gd name="T78" fmla="*/ 960 w 1233"/>
                <a:gd name="T79" fmla="*/ 508 h 863"/>
                <a:gd name="T80" fmla="*/ 958 w 1233"/>
                <a:gd name="T81" fmla="*/ 546 h 863"/>
                <a:gd name="T82" fmla="*/ 949 w 1233"/>
                <a:gd name="T83" fmla="*/ 583 h 863"/>
                <a:gd name="T84" fmla="*/ 933 w 1233"/>
                <a:gd name="T85" fmla="*/ 622 h 863"/>
                <a:gd name="T86" fmla="*/ 901 w 1233"/>
                <a:gd name="T87" fmla="*/ 676 h 863"/>
                <a:gd name="T88" fmla="*/ 828 w 1233"/>
                <a:gd name="T89" fmla="*/ 757 h 863"/>
                <a:gd name="T90" fmla="*/ 793 w 1233"/>
                <a:gd name="T91" fmla="*/ 785 h 863"/>
                <a:gd name="T92" fmla="*/ 757 w 1233"/>
                <a:gd name="T93" fmla="*/ 812 h 863"/>
                <a:gd name="T94" fmla="*/ 647 w 1233"/>
                <a:gd name="T95" fmla="*/ 839 h 863"/>
                <a:gd name="T96" fmla="*/ 538 w 1233"/>
                <a:gd name="T97" fmla="*/ 857 h 863"/>
                <a:gd name="T98" fmla="*/ 431 w 1233"/>
                <a:gd name="T99" fmla="*/ 863 h 863"/>
                <a:gd name="T100" fmla="*/ 326 w 1233"/>
                <a:gd name="T101" fmla="*/ 859 h 863"/>
                <a:gd name="T102" fmla="*/ 229 w 1233"/>
                <a:gd name="T103" fmla="*/ 844 h 863"/>
                <a:gd name="T104" fmla="*/ 166 w 1233"/>
                <a:gd name="T105" fmla="*/ 826 h 863"/>
                <a:gd name="T106" fmla="*/ 82 w 1233"/>
                <a:gd name="T107" fmla="*/ 790 h 863"/>
                <a:gd name="T108" fmla="*/ 17 w 1233"/>
                <a:gd name="T109" fmla="*/ 743 h 863"/>
                <a:gd name="T110" fmla="*/ 40 w 1233"/>
                <a:gd name="T111" fmla="*/ 71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3" h="863">
                  <a:moveTo>
                    <a:pt x="81" y="704"/>
                  </a:moveTo>
                  <a:lnTo>
                    <a:pt x="91" y="701"/>
                  </a:lnTo>
                  <a:lnTo>
                    <a:pt x="99" y="696"/>
                  </a:lnTo>
                  <a:lnTo>
                    <a:pt x="99" y="696"/>
                  </a:lnTo>
                  <a:lnTo>
                    <a:pt x="117" y="684"/>
                  </a:lnTo>
                  <a:lnTo>
                    <a:pt x="134" y="671"/>
                  </a:lnTo>
                  <a:lnTo>
                    <a:pt x="150" y="657"/>
                  </a:lnTo>
                  <a:lnTo>
                    <a:pt x="166" y="643"/>
                  </a:lnTo>
                  <a:lnTo>
                    <a:pt x="166" y="643"/>
                  </a:lnTo>
                  <a:lnTo>
                    <a:pt x="185" y="626"/>
                  </a:lnTo>
                  <a:lnTo>
                    <a:pt x="202" y="607"/>
                  </a:lnTo>
                  <a:lnTo>
                    <a:pt x="218" y="589"/>
                  </a:lnTo>
                  <a:lnTo>
                    <a:pt x="231" y="570"/>
                  </a:lnTo>
                  <a:lnTo>
                    <a:pt x="243" y="552"/>
                  </a:lnTo>
                  <a:lnTo>
                    <a:pt x="254" y="534"/>
                  </a:lnTo>
                  <a:lnTo>
                    <a:pt x="263" y="516"/>
                  </a:lnTo>
                  <a:lnTo>
                    <a:pt x="270" y="498"/>
                  </a:lnTo>
                  <a:lnTo>
                    <a:pt x="275" y="481"/>
                  </a:lnTo>
                  <a:lnTo>
                    <a:pt x="278" y="464"/>
                  </a:lnTo>
                  <a:lnTo>
                    <a:pt x="280" y="446"/>
                  </a:lnTo>
                  <a:lnTo>
                    <a:pt x="280" y="429"/>
                  </a:lnTo>
                  <a:lnTo>
                    <a:pt x="279" y="413"/>
                  </a:lnTo>
                  <a:lnTo>
                    <a:pt x="276" y="397"/>
                  </a:lnTo>
                  <a:lnTo>
                    <a:pt x="271" y="381"/>
                  </a:lnTo>
                  <a:lnTo>
                    <a:pt x="265" y="366"/>
                  </a:lnTo>
                  <a:lnTo>
                    <a:pt x="265" y="366"/>
                  </a:lnTo>
                  <a:lnTo>
                    <a:pt x="307" y="350"/>
                  </a:lnTo>
                  <a:lnTo>
                    <a:pt x="351" y="337"/>
                  </a:lnTo>
                  <a:lnTo>
                    <a:pt x="395" y="325"/>
                  </a:lnTo>
                  <a:lnTo>
                    <a:pt x="439" y="316"/>
                  </a:lnTo>
                  <a:lnTo>
                    <a:pt x="482" y="307"/>
                  </a:lnTo>
                  <a:lnTo>
                    <a:pt x="525" y="302"/>
                  </a:lnTo>
                  <a:lnTo>
                    <a:pt x="568" y="298"/>
                  </a:lnTo>
                  <a:lnTo>
                    <a:pt x="609" y="297"/>
                  </a:lnTo>
                  <a:lnTo>
                    <a:pt x="690" y="297"/>
                  </a:lnTo>
                  <a:lnTo>
                    <a:pt x="659" y="258"/>
                  </a:lnTo>
                  <a:lnTo>
                    <a:pt x="659" y="258"/>
                  </a:lnTo>
                  <a:lnTo>
                    <a:pt x="652" y="250"/>
                  </a:lnTo>
                  <a:lnTo>
                    <a:pt x="646" y="240"/>
                  </a:lnTo>
                  <a:lnTo>
                    <a:pt x="643" y="230"/>
                  </a:lnTo>
                  <a:lnTo>
                    <a:pt x="639" y="222"/>
                  </a:lnTo>
                  <a:lnTo>
                    <a:pt x="637" y="212"/>
                  </a:lnTo>
                  <a:lnTo>
                    <a:pt x="636" y="201"/>
                  </a:lnTo>
                  <a:lnTo>
                    <a:pt x="636" y="191"/>
                  </a:lnTo>
                  <a:lnTo>
                    <a:pt x="637" y="182"/>
                  </a:lnTo>
                  <a:lnTo>
                    <a:pt x="639" y="171"/>
                  </a:lnTo>
                  <a:lnTo>
                    <a:pt x="643" y="161"/>
                  </a:lnTo>
                  <a:lnTo>
                    <a:pt x="647" y="150"/>
                  </a:lnTo>
                  <a:lnTo>
                    <a:pt x="653" y="141"/>
                  </a:lnTo>
                  <a:lnTo>
                    <a:pt x="660" y="130"/>
                  </a:lnTo>
                  <a:lnTo>
                    <a:pt x="667" y="120"/>
                  </a:lnTo>
                  <a:lnTo>
                    <a:pt x="678" y="109"/>
                  </a:lnTo>
                  <a:lnTo>
                    <a:pt x="688" y="100"/>
                  </a:lnTo>
                  <a:lnTo>
                    <a:pt x="688" y="100"/>
                  </a:lnTo>
                  <a:lnTo>
                    <a:pt x="706" y="85"/>
                  </a:lnTo>
                  <a:lnTo>
                    <a:pt x="726" y="70"/>
                  </a:lnTo>
                  <a:lnTo>
                    <a:pt x="748" y="58"/>
                  </a:lnTo>
                  <a:lnTo>
                    <a:pt x="772" y="46"/>
                  </a:lnTo>
                  <a:lnTo>
                    <a:pt x="796" y="36"/>
                  </a:lnTo>
                  <a:lnTo>
                    <a:pt x="822" y="26"/>
                  </a:lnTo>
                  <a:lnTo>
                    <a:pt x="849" y="19"/>
                  </a:lnTo>
                  <a:lnTo>
                    <a:pt x="877" y="12"/>
                  </a:lnTo>
                  <a:lnTo>
                    <a:pt x="906" y="7"/>
                  </a:lnTo>
                  <a:lnTo>
                    <a:pt x="934" y="4"/>
                  </a:lnTo>
                  <a:lnTo>
                    <a:pt x="964" y="1"/>
                  </a:lnTo>
                  <a:lnTo>
                    <a:pt x="992" y="0"/>
                  </a:lnTo>
                  <a:lnTo>
                    <a:pt x="1021" y="1"/>
                  </a:lnTo>
                  <a:lnTo>
                    <a:pt x="1049" y="5"/>
                  </a:lnTo>
                  <a:lnTo>
                    <a:pt x="1076" y="9"/>
                  </a:lnTo>
                  <a:lnTo>
                    <a:pt x="1103" y="15"/>
                  </a:lnTo>
                  <a:lnTo>
                    <a:pt x="1103" y="15"/>
                  </a:lnTo>
                  <a:lnTo>
                    <a:pt x="1127" y="23"/>
                  </a:lnTo>
                  <a:lnTo>
                    <a:pt x="1149" y="32"/>
                  </a:lnTo>
                  <a:lnTo>
                    <a:pt x="1169" y="42"/>
                  </a:lnTo>
                  <a:lnTo>
                    <a:pt x="1186" y="54"/>
                  </a:lnTo>
                  <a:lnTo>
                    <a:pt x="1200" y="66"/>
                  </a:lnTo>
                  <a:lnTo>
                    <a:pt x="1212" y="80"/>
                  </a:lnTo>
                  <a:lnTo>
                    <a:pt x="1222" y="94"/>
                  </a:lnTo>
                  <a:lnTo>
                    <a:pt x="1225" y="101"/>
                  </a:lnTo>
                  <a:lnTo>
                    <a:pt x="1227" y="108"/>
                  </a:lnTo>
                  <a:lnTo>
                    <a:pt x="1230" y="116"/>
                  </a:lnTo>
                  <a:lnTo>
                    <a:pt x="1232" y="123"/>
                  </a:lnTo>
                  <a:lnTo>
                    <a:pt x="1232" y="132"/>
                  </a:lnTo>
                  <a:lnTo>
                    <a:pt x="1233" y="140"/>
                  </a:lnTo>
                  <a:lnTo>
                    <a:pt x="1232" y="147"/>
                  </a:lnTo>
                  <a:lnTo>
                    <a:pt x="1231" y="156"/>
                  </a:lnTo>
                  <a:lnTo>
                    <a:pt x="1226" y="172"/>
                  </a:lnTo>
                  <a:lnTo>
                    <a:pt x="1219" y="188"/>
                  </a:lnTo>
                  <a:lnTo>
                    <a:pt x="1209" y="204"/>
                  </a:lnTo>
                  <a:lnTo>
                    <a:pt x="1197" y="220"/>
                  </a:lnTo>
                  <a:lnTo>
                    <a:pt x="1181" y="236"/>
                  </a:lnTo>
                  <a:lnTo>
                    <a:pt x="1181" y="236"/>
                  </a:lnTo>
                  <a:lnTo>
                    <a:pt x="1169" y="245"/>
                  </a:lnTo>
                  <a:lnTo>
                    <a:pt x="1158" y="255"/>
                  </a:lnTo>
                  <a:lnTo>
                    <a:pt x="1144" y="264"/>
                  </a:lnTo>
                  <a:lnTo>
                    <a:pt x="1131" y="272"/>
                  </a:lnTo>
                  <a:lnTo>
                    <a:pt x="1116" y="280"/>
                  </a:lnTo>
                  <a:lnTo>
                    <a:pt x="1102" y="288"/>
                  </a:lnTo>
                  <a:lnTo>
                    <a:pt x="1086" y="294"/>
                  </a:lnTo>
                  <a:lnTo>
                    <a:pt x="1069" y="301"/>
                  </a:lnTo>
                  <a:lnTo>
                    <a:pt x="1037" y="312"/>
                  </a:lnTo>
                  <a:lnTo>
                    <a:pt x="1001" y="321"/>
                  </a:lnTo>
                  <a:lnTo>
                    <a:pt x="965" y="329"/>
                  </a:lnTo>
                  <a:lnTo>
                    <a:pt x="928" y="333"/>
                  </a:lnTo>
                  <a:lnTo>
                    <a:pt x="846" y="340"/>
                  </a:lnTo>
                  <a:lnTo>
                    <a:pt x="888" y="374"/>
                  </a:lnTo>
                  <a:lnTo>
                    <a:pt x="888" y="374"/>
                  </a:lnTo>
                  <a:lnTo>
                    <a:pt x="899" y="383"/>
                  </a:lnTo>
                  <a:lnTo>
                    <a:pt x="908" y="391"/>
                  </a:lnTo>
                  <a:lnTo>
                    <a:pt x="917" y="401"/>
                  </a:lnTo>
                  <a:lnTo>
                    <a:pt x="924" y="410"/>
                  </a:lnTo>
                  <a:lnTo>
                    <a:pt x="931" y="420"/>
                  </a:lnTo>
                  <a:lnTo>
                    <a:pt x="937" y="430"/>
                  </a:lnTo>
                  <a:lnTo>
                    <a:pt x="942" y="441"/>
                  </a:lnTo>
                  <a:lnTo>
                    <a:pt x="948" y="451"/>
                  </a:lnTo>
                  <a:lnTo>
                    <a:pt x="951" y="462"/>
                  </a:lnTo>
                  <a:lnTo>
                    <a:pt x="955" y="473"/>
                  </a:lnTo>
                  <a:lnTo>
                    <a:pt x="957" y="485"/>
                  </a:lnTo>
                  <a:lnTo>
                    <a:pt x="959" y="496"/>
                  </a:lnTo>
                  <a:lnTo>
                    <a:pt x="960" y="508"/>
                  </a:lnTo>
                  <a:lnTo>
                    <a:pt x="960" y="521"/>
                  </a:lnTo>
                  <a:lnTo>
                    <a:pt x="959" y="533"/>
                  </a:lnTo>
                  <a:lnTo>
                    <a:pt x="958" y="546"/>
                  </a:lnTo>
                  <a:lnTo>
                    <a:pt x="956" y="558"/>
                  </a:lnTo>
                  <a:lnTo>
                    <a:pt x="954" y="570"/>
                  </a:lnTo>
                  <a:lnTo>
                    <a:pt x="949" y="583"/>
                  </a:lnTo>
                  <a:lnTo>
                    <a:pt x="945" y="596"/>
                  </a:lnTo>
                  <a:lnTo>
                    <a:pt x="940" y="609"/>
                  </a:lnTo>
                  <a:lnTo>
                    <a:pt x="933" y="622"/>
                  </a:lnTo>
                  <a:lnTo>
                    <a:pt x="927" y="636"/>
                  </a:lnTo>
                  <a:lnTo>
                    <a:pt x="919" y="649"/>
                  </a:lnTo>
                  <a:lnTo>
                    <a:pt x="901" y="676"/>
                  </a:lnTo>
                  <a:lnTo>
                    <a:pt x="879" y="703"/>
                  </a:lnTo>
                  <a:lnTo>
                    <a:pt x="855" y="730"/>
                  </a:lnTo>
                  <a:lnTo>
                    <a:pt x="828" y="757"/>
                  </a:lnTo>
                  <a:lnTo>
                    <a:pt x="828" y="757"/>
                  </a:lnTo>
                  <a:lnTo>
                    <a:pt x="811" y="771"/>
                  </a:lnTo>
                  <a:lnTo>
                    <a:pt x="793" y="785"/>
                  </a:lnTo>
                  <a:lnTo>
                    <a:pt x="776" y="799"/>
                  </a:lnTo>
                  <a:lnTo>
                    <a:pt x="757" y="812"/>
                  </a:lnTo>
                  <a:lnTo>
                    <a:pt x="757" y="812"/>
                  </a:lnTo>
                  <a:lnTo>
                    <a:pt x="721" y="823"/>
                  </a:lnTo>
                  <a:lnTo>
                    <a:pt x="684" y="832"/>
                  </a:lnTo>
                  <a:lnTo>
                    <a:pt x="647" y="839"/>
                  </a:lnTo>
                  <a:lnTo>
                    <a:pt x="611" y="846"/>
                  </a:lnTo>
                  <a:lnTo>
                    <a:pt x="574" y="852"/>
                  </a:lnTo>
                  <a:lnTo>
                    <a:pt x="538" y="857"/>
                  </a:lnTo>
                  <a:lnTo>
                    <a:pt x="501" y="860"/>
                  </a:lnTo>
                  <a:lnTo>
                    <a:pt x="466" y="862"/>
                  </a:lnTo>
                  <a:lnTo>
                    <a:pt x="431" y="863"/>
                  </a:lnTo>
                  <a:lnTo>
                    <a:pt x="395" y="863"/>
                  </a:lnTo>
                  <a:lnTo>
                    <a:pt x="360" y="862"/>
                  </a:lnTo>
                  <a:lnTo>
                    <a:pt x="326" y="859"/>
                  </a:lnTo>
                  <a:lnTo>
                    <a:pt x="293" y="856"/>
                  </a:lnTo>
                  <a:lnTo>
                    <a:pt x="260" y="850"/>
                  </a:lnTo>
                  <a:lnTo>
                    <a:pt x="229" y="844"/>
                  </a:lnTo>
                  <a:lnTo>
                    <a:pt x="197" y="836"/>
                  </a:lnTo>
                  <a:lnTo>
                    <a:pt x="197" y="836"/>
                  </a:lnTo>
                  <a:lnTo>
                    <a:pt x="166" y="826"/>
                  </a:lnTo>
                  <a:lnTo>
                    <a:pt x="136" y="816"/>
                  </a:lnTo>
                  <a:lnTo>
                    <a:pt x="108" y="803"/>
                  </a:lnTo>
                  <a:lnTo>
                    <a:pt x="82" y="790"/>
                  </a:lnTo>
                  <a:lnTo>
                    <a:pt x="58" y="775"/>
                  </a:lnTo>
                  <a:lnTo>
                    <a:pt x="37" y="759"/>
                  </a:lnTo>
                  <a:lnTo>
                    <a:pt x="17" y="743"/>
                  </a:lnTo>
                  <a:lnTo>
                    <a:pt x="0" y="725"/>
                  </a:lnTo>
                  <a:lnTo>
                    <a:pt x="0" y="725"/>
                  </a:lnTo>
                  <a:lnTo>
                    <a:pt x="40" y="715"/>
                  </a:lnTo>
                  <a:lnTo>
                    <a:pt x="81" y="704"/>
                  </a:lnTo>
                  <a:lnTo>
                    <a:pt x="81" y="7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9" name="Freeform 2511"/>
            <p:cNvSpPr>
              <a:spLocks/>
            </p:cNvSpPr>
            <p:nvPr/>
          </p:nvSpPr>
          <p:spPr bwMode="auto">
            <a:xfrm flipH="1">
              <a:off x="1944489" y="5421516"/>
              <a:ext cx="276342" cy="158106"/>
            </a:xfrm>
            <a:custGeom>
              <a:avLst/>
              <a:gdLst>
                <a:gd name="T0" fmla="*/ 543 w 958"/>
                <a:gd name="T1" fmla="*/ 186 h 640"/>
                <a:gd name="T2" fmla="*/ 535 w 958"/>
                <a:gd name="T3" fmla="*/ 173 h 640"/>
                <a:gd name="T4" fmla="*/ 527 w 958"/>
                <a:gd name="T5" fmla="*/ 152 h 640"/>
                <a:gd name="T6" fmla="*/ 527 w 958"/>
                <a:gd name="T7" fmla="*/ 129 h 640"/>
                <a:gd name="T8" fmla="*/ 535 w 958"/>
                <a:gd name="T9" fmla="*/ 108 h 640"/>
                <a:gd name="T10" fmla="*/ 550 w 958"/>
                <a:gd name="T11" fmla="*/ 85 h 640"/>
                <a:gd name="T12" fmla="*/ 564 w 958"/>
                <a:gd name="T13" fmla="*/ 71 h 640"/>
                <a:gd name="T14" fmla="*/ 607 w 958"/>
                <a:gd name="T15" fmla="*/ 41 h 640"/>
                <a:gd name="T16" fmla="*/ 661 w 958"/>
                <a:gd name="T17" fmla="*/ 18 h 640"/>
                <a:gd name="T18" fmla="*/ 721 w 958"/>
                <a:gd name="T19" fmla="*/ 4 h 640"/>
                <a:gd name="T20" fmla="*/ 784 w 958"/>
                <a:gd name="T21" fmla="*/ 0 h 640"/>
                <a:gd name="T22" fmla="*/ 845 w 958"/>
                <a:gd name="T23" fmla="*/ 6 h 640"/>
                <a:gd name="T24" fmla="*/ 882 w 958"/>
                <a:gd name="T25" fmla="*/ 16 h 640"/>
                <a:gd name="T26" fmla="*/ 924 w 958"/>
                <a:gd name="T27" fmla="*/ 39 h 640"/>
                <a:gd name="T28" fmla="*/ 950 w 958"/>
                <a:gd name="T29" fmla="*/ 68 h 640"/>
                <a:gd name="T30" fmla="*/ 958 w 958"/>
                <a:gd name="T31" fmla="*/ 100 h 640"/>
                <a:gd name="T32" fmla="*/ 948 w 958"/>
                <a:gd name="T33" fmla="*/ 135 h 640"/>
                <a:gd name="T34" fmla="*/ 921 w 958"/>
                <a:gd name="T35" fmla="*/ 169 h 640"/>
                <a:gd name="T36" fmla="*/ 885 w 958"/>
                <a:gd name="T37" fmla="*/ 195 h 640"/>
                <a:gd name="T38" fmla="*/ 817 w 958"/>
                <a:gd name="T39" fmla="*/ 224 h 640"/>
                <a:gd name="T40" fmla="*/ 739 w 958"/>
                <a:gd name="T41" fmla="*/ 240 h 640"/>
                <a:gd name="T42" fmla="*/ 699 w 958"/>
                <a:gd name="T43" fmla="*/ 281 h 640"/>
                <a:gd name="T44" fmla="*/ 716 w 958"/>
                <a:gd name="T45" fmla="*/ 297 h 640"/>
                <a:gd name="T46" fmla="*/ 731 w 958"/>
                <a:gd name="T47" fmla="*/ 316 h 640"/>
                <a:gd name="T48" fmla="*/ 742 w 958"/>
                <a:gd name="T49" fmla="*/ 338 h 640"/>
                <a:gd name="T50" fmla="*/ 751 w 958"/>
                <a:gd name="T51" fmla="*/ 376 h 640"/>
                <a:gd name="T52" fmla="*/ 748 w 958"/>
                <a:gd name="T53" fmla="*/ 417 h 640"/>
                <a:gd name="T54" fmla="*/ 735 w 958"/>
                <a:gd name="T55" fmla="*/ 460 h 640"/>
                <a:gd name="T56" fmla="*/ 708 w 958"/>
                <a:gd name="T57" fmla="*/ 504 h 640"/>
                <a:gd name="T58" fmla="*/ 668 w 958"/>
                <a:gd name="T59" fmla="*/ 549 h 640"/>
                <a:gd name="T60" fmla="*/ 629 w 958"/>
                <a:gd name="T61" fmla="*/ 584 h 640"/>
                <a:gd name="T62" fmla="*/ 563 w 958"/>
                <a:gd name="T63" fmla="*/ 614 h 640"/>
                <a:gd name="T64" fmla="*/ 480 w 958"/>
                <a:gd name="T65" fmla="*/ 630 h 640"/>
                <a:gd name="T66" fmla="*/ 436 w 958"/>
                <a:gd name="T67" fmla="*/ 636 h 640"/>
                <a:gd name="T68" fmla="*/ 340 w 958"/>
                <a:gd name="T69" fmla="*/ 640 h 640"/>
                <a:gd name="T70" fmla="*/ 248 w 958"/>
                <a:gd name="T71" fmla="*/ 633 h 640"/>
                <a:gd name="T72" fmla="*/ 192 w 958"/>
                <a:gd name="T73" fmla="*/ 621 h 640"/>
                <a:gd name="T74" fmla="*/ 130 w 958"/>
                <a:gd name="T75" fmla="*/ 598 h 640"/>
                <a:gd name="T76" fmla="*/ 79 w 958"/>
                <a:gd name="T77" fmla="*/ 570 h 640"/>
                <a:gd name="T78" fmla="*/ 41 w 958"/>
                <a:gd name="T79" fmla="*/ 535 h 640"/>
                <a:gd name="T80" fmla="*/ 16 w 958"/>
                <a:gd name="T81" fmla="*/ 495 h 640"/>
                <a:gd name="T82" fmla="*/ 1 w 958"/>
                <a:gd name="T83" fmla="*/ 452 h 640"/>
                <a:gd name="T84" fmla="*/ 19 w 958"/>
                <a:gd name="T85" fmla="*/ 416 h 640"/>
                <a:gd name="T86" fmla="*/ 63 w 958"/>
                <a:gd name="T87" fmla="*/ 376 h 640"/>
                <a:gd name="T88" fmla="*/ 139 w 958"/>
                <a:gd name="T89" fmla="*/ 324 h 640"/>
                <a:gd name="T90" fmla="*/ 224 w 958"/>
                <a:gd name="T91" fmla="*/ 282 h 640"/>
                <a:gd name="T92" fmla="*/ 314 w 958"/>
                <a:gd name="T93" fmla="*/ 250 h 640"/>
                <a:gd name="T94" fmla="*/ 406 w 958"/>
                <a:gd name="T95" fmla="*/ 231 h 640"/>
                <a:gd name="T96" fmla="*/ 495 w 958"/>
                <a:gd name="T97" fmla="*/ 2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8" h="640">
                  <a:moveTo>
                    <a:pt x="495" y="224"/>
                  </a:moveTo>
                  <a:lnTo>
                    <a:pt x="574" y="224"/>
                  </a:lnTo>
                  <a:lnTo>
                    <a:pt x="543" y="186"/>
                  </a:lnTo>
                  <a:lnTo>
                    <a:pt x="543" y="186"/>
                  </a:lnTo>
                  <a:lnTo>
                    <a:pt x="538" y="179"/>
                  </a:lnTo>
                  <a:lnTo>
                    <a:pt x="535" y="173"/>
                  </a:lnTo>
                  <a:lnTo>
                    <a:pt x="532" y="165"/>
                  </a:lnTo>
                  <a:lnTo>
                    <a:pt x="529" y="159"/>
                  </a:lnTo>
                  <a:lnTo>
                    <a:pt x="527" y="152"/>
                  </a:lnTo>
                  <a:lnTo>
                    <a:pt x="527" y="144"/>
                  </a:lnTo>
                  <a:lnTo>
                    <a:pt x="527" y="137"/>
                  </a:lnTo>
                  <a:lnTo>
                    <a:pt x="527" y="129"/>
                  </a:lnTo>
                  <a:lnTo>
                    <a:pt x="529" y="123"/>
                  </a:lnTo>
                  <a:lnTo>
                    <a:pt x="532" y="115"/>
                  </a:lnTo>
                  <a:lnTo>
                    <a:pt x="535" y="108"/>
                  </a:lnTo>
                  <a:lnTo>
                    <a:pt x="539" y="100"/>
                  </a:lnTo>
                  <a:lnTo>
                    <a:pt x="544" y="93"/>
                  </a:lnTo>
                  <a:lnTo>
                    <a:pt x="550" y="85"/>
                  </a:lnTo>
                  <a:lnTo>
                    <a:pt x="556" y="79"/>
                  </a:lnTo>
                  <a:lnTo>
                    <a:pt x="564" y="71"/>
                  </a:lnTo>
                  <a:lnTo>
                    <a:pt x="564" y="71"/>
                  </a:lnTo>
                  <a:lnTo>
                    <a:pt x="576" y="60"/>
                  </a:lnTo>
                  <a:lnTo>
                    <a:pt x="591" y="51"/>
                  </a:lnTo>
                  <a:lnTo>
                    <a:pt x="607" y="41"/>
                  </a:lnTo>
                  <a:lnTo>
                    <a:pt x="625" y="33"/>
                  </a:lnTo>
                  <a:lnTo>
                    <a:pt x="643" y="26"/>
                  </a:lnTo>
                  <a:lnTo>
                    <a:pt x="661" y="18"/>
                  </a:lnTo>
                  <a:lnTo>
                    <a:pt x="681" y="13"/>
                  </a:lnTo>
                  <a:lnTo>
                    <a:pt x="701" y="8"/>
                  </a:lnTo>
                  <a:lnTo>
                    <a:pt x="721" y="4"/>
                  </a:lnTo>
                  <a:lnTo>
                    <a:pt x="741" y="2"/>
                  </a:lnTo>
                  <a:lnTo>
                    <a:pt x="763" y="1"/>
                  </a:lnTo>
                  <a:lnTo>
                    <a:pt x="784" y="0"/>
                  </a:lnTo>
                  <a:lnTo>
                    <a:pt x="804" y="1"/>
                  </a:lnTo>
                  <a:lnTo>
                    <a:pt x="824" y="3"/>
                  </a:lnTo>
                  <a:lnTo>
                    <a:pt x="845" y="6"/>
                  </a:lnTo>
                  <a:lnTo>
                    <a:pt x="864" y="11"/>
                  </a:lnTo>
                  <a:lnTo>
                    <a:pt x="864" y="11"/>
                  </a:lnTo>
                  <a:lnTo>
                    <a:pt x="882" y="16"/>
                  </a:lnTo>
                  <a:lnTo>
                    <a:pt x="897" y="22"/>
                  </a:lnTo>
                  <a:lnTo>
                    <a:pt x="912" y="30"/>
                  </a:lnTo>
                  <a:lnTo>
                    <a:pt x="924" y="39"/>
                  </a:lnTo>
                  <a:lnTo>
                    <a:pt x="934" y="47"/>
                  </a:lnTo>
                  <a:lnTo>
                    <a:pt x="943" y="57"/>
                  </a:lnTo>
                  <a:lnTo>
                    <a:pt x="950" y="68"/>
                  </a:lnTo>
                  <a:lnTo>
                    <a:pt x="954" y="79"/>
                  </a:lnTo>
                  <a:lnTo>
                    <a:pt x="957" y="89"/>
                  </a:lnTo>
                  <a:lnTo>
                    <a:pt x="958" y="100"/>
                  </a:lnTo>
                  <a:lnTo>
                    <a:pt x="957" y="112"/>
                  </a:lnTo>
                  <a:lnTo>
                    <a:pt x="953" y="124"/>
                  </a:lnTo>
                  <a:lnTo>
                    <a:pt x="948" y="135"/>
                  </a:lnTo>
                  <a:lnTo>
                    <a:pt x="941" y="147"/>
                  </a:lnTo>
                  <a:lnTo>
                    <a:pt x="932" y="159"/>
                  </a:lnTo>
                  <a:lnTo>
                    <a:pt x="921" y="169"/>
                  </a:lnTo>
                  <a:lnTo>
                    <a:pt x="921" y="169"/>
                  </a:lnTo>
                  <a:lnTo>
                    <a:pt x="904" y="183"/>
                  </a:lnTo>
                  <a:lnTo>
                    <a:pt x="885" y="195"/>
                  </a:lnTo>
                  <a:lnTo>
                    <a:pt x="864" y="207"/>
                  </a:lnTo>
                  <a:lnTo>
                    <a:pt x="841" y="216"/>
                  </a:lnTo>
                  <a:lnTo>
                    <a:pt x="817" y="224"/>
                  </a:lnTo>
                  <a:lnTo>
                    <a:pt x="792" y="231"/>
                  </a:lnTo>
                  <a:lnTo>
                    <a:pt x="765" y="236"/>
                  </a:lnTo>
                  <a:lnTo>
                    <a:pt x="739" y="240"/>
                  </a:lnTo>
                  <a:lnTo>
                    <a:pt x="656" y="247"/>
                  </a:lnTo>
                  <a:lnTo>
                    <a:pt x="699" y="281"/>
                  </a:lnTo>
                  <a:lnTo>
                    <a:pt x="699" y="281"/>
                  </a:lnTo>
                  <a:lnTo>
                    <a:pt x="708" y="288"/>
                  </a:lnTo>
                  <a:lnTo>
                    <a:pt x="716" y="297"/>
                  </a:lnTo>
                  <a:lnTo>
                    <a:pt x="716" y="297"/>
                  </a:lnTo>
                  <a:lnTo>
                    <a:pt x="723" y="306"/>
                  </a:lnTo>
                  <a:lnTo>
                    <a:pt x="731" y="316"/>
                  </a:lnTo>
                  <a:lnTo>
                    <a:pt x="731" y="316"/>
                  </a:lnTo>
                  <a:lnTo>
                    <a:pt x="738" y="327"/>
                  </a:lnTo>
                  <a:lnTo>
                    <a:pt x="742" y="338"/>
                  </a:lnTo>
                  <a:lnTo>
                    <a:pt x="742" y="338"/>
                  </a:lnTo>
                  <a:lnTo>
                    <a:pt x="747" y="351"/>
                  </a:lnTo>
                  <a:lnTo>
                    <a:pt x="750" y="363"/>
                  </a:lnTo>
                  <a:lnTo>
                    <a:pt x="751" y="376"/>
                  </a:lnTo>
                  <a:lnTo>
                    <a:pt x="751" y="390"/>
                  </a:lnTo>
                  <a:lnTo>
                    <a:pt x="750" y="403"/>
                  </a:lnTo>
                  <a:lnTo>
                    <a:pt x="748" y="417"/>
                  </a:lnTo>
                  <a:lnTo>
                    <a:pt x="745" y="431"/>
                  </a:lnTo>
                  <a:lnTo>
                    <a:pt x="740" y="446"/>
                  </a:lnTo>
                  <a:lnTo>
                    <a:pt x="735" y="460"/>
                  </a:lnTo>
                  <a:lnTo>
                    <a:pt x="727" y="475"/>
                  </a:lnTo>
                  <a:lnTo>
                    <a:pt x="718" y="489"/>
                  </a:lnTo>
                  <a:lnTo>
                    <a:pt x="708" y="504"/>
                  </a:lnTo>
                  <a:lnTo>
                    <a:pt x="696" y="519"/>
                  </a:lnTo>
                  <a:lnTo>
                    <a:pt x="683" y="534"/>
                  </a:lnTo>
                  <a:lnTo>
                    <a:pt x="668" y="549"/>
                  </a:lnTo>
                  <a:lnTo>
                    <a:pt x="654" y="563"/>
                  </a:lnTo>
                  <a:lnTo>
                    <a:pt x="654" y="563"/>
                  </a:lnTo>
                  <a:lnTo>
                    <a:pt x="629" y="584"/>
                  </a:lnTo>
                  <a:lnTo>
                    <a:pt x="603" y="603"/>
                  </a:lnTo>
                  <a:lnTo>
                    <a:pt x="603" y="603"/>
                  </a:lnTo>
                  <a:lnTo>
                    <a:pt x="563" y="614"/>
                  </a:lnTo>
                  <a:lnTo>
                    <a:pt x="523" y="623"/>
                  </a:lnTo>
                  <a:lnTo>
                    <a:pt x="523" y="623"/>
                  </a:lnTo>
                  <a:lnTo>
                    <a:pt x="480" y="630"/>
                  </a:lnTo>
                  <a:lnTo>
                    <a:pt x="480" y="630"/>
                  </a:lnTo>
                  <a:lnTo>
                    <a:pt x="436" y="636"/>
                  </a:lnTo>
                  <a:lnTo>
                    <a:pt x="436" y="636"/>
                  </a:lnTo>
                  <a:lnTo>
                    <a:pt x="404" y="639"/>
                  </a:lnTo>
                  <a:lnTo>
                    <a:pt x="371" y="640"/>
                  </a:lnTo>
                  <a:lnTo>
                    <a:pt x="340" y="640"/>
                  </a:lnTo>
                  <a:lnTo>
                    <a:pt x="308" y="639"/>
                  </a:lnTo>
                  <a:lnTo>
                    <a:pt x="278" y="637"/>
                  </a:lnTo>
                  <a:lnTo>
                    <a:pt x="248" y="633"/>
                  </a:lnTo>
                  <a:lnTo>
                    <a:pt x="220" y="627"/>
                  </a:lnTo>
                  <a:lnTo>
                    <a:pt x="192" y="621"/>
                  </a:lnTo>
                  <a:lnTo>
                    <a:pt x="192" y="621"/>
                  </a:lnTo>
                  <a:lnTo>
                    <a:pt x="169" y="614"/>
                  </a:lnTo>
                  <a:lnTo>
                    <a:pt x="149" y="607"/>
                  </a:lnTo>
                  <a:lnTo>
                    <a:pt x="130" y="598"/>
                  </a:lnTo>
                  <a:lnTo>
                    <a:pt x="112" y="589"/>
                  </a:lnTo>
                  <a:lnTo>
                    <a:pt x="95" y="580"/>
                  </a:lnTo>
                  <a:lnTo>
                    <a:pt x="79" y="570"/>
                  </a:lnTo>
                  <a:lnTo>
                    <a:pt x="66" y="559"/>
                  </a:lnTo>
                  <a:lnTo>
                    <a:pt x="53" y="547"/>
                  </a:lnTo>
                  <a:lnTo>
                    <a:pt x="41" y="535"/>
                  </a:lnTo>
                  <a:lnTo>
                    <a:pt x="31" y="522"/>
                  </a:lnTo>
                  <a:lnTo>
                    <a:pt x="22" y="509"/>
                  </a:lnTo>
                  <a:lnTo>
                    <a:pt x="16" y="495"/>
                  </a:lnTo>
                  <a:lnTo>
                    <a:pt x="9" y="481"/>
                  </a:lnTo>
                  <a:lnTo>
                    <a:pt x="4" y="467"/>
                  </a:lnTo>
                  <a:lnTo>
                    <a:pt x="1" y="452"/>
                  </a:lnTo>
                  <a:lnTo>
                    <a:pt x="0" y="437"/>
                  </a:lnTo>
                  <a:lnTo>
                    <a:pt x="0" y="437"/>
                  </a:lnTo>
                  <a:lnTo>
                    <a:pt x="19" y="416"/>
                  </a:lnTo>
                  <a:lnTo>
                    <a:pt x="40" y="395"/>
                  </a:lnTo>
                  <a:lnTo>
                    <a:pt x="40" y="395"/>
                  </a:lnTo>
                  <a:lnTo>
                    <a:pt x="63" y="376"/>
                  </a:lnTo>
                  <a:lnTo>
                    <a:pt x="87" y="357"/>
                  </a:lnTo>
                  <a:lnTo>
                    <a:pt x="112" y="340"/>
                  </a:lnTo>
                  <a:lnTo>
                    <a:pt x="139" y="324"/>
                  </a:lnTo>
                  <a:lnTo>
                    <a:pt x="166" y="309"/>
                  </a:lnTo>
                  <a:lnTo>
                    <a:pt x="195" y="295"/>
                  </a:lnTo>
                  <a:lnTo>
                    <a:pt x="224" y="282"/>
                  </a:lnTo>
                  <a:lnTo>
                    <a:pt x="253" y="270"/>
                  </a:lnTo>
                  <a:lnTo>
                    <a:pt x="284" y="259"/>
                  </a:lnTo>
                  <a:lnTo>
                    <a:pt x="314" y="250"/>
                  </a:lnTo>
                  <a:lnTo>
                    <a:pt x="344" y="243"/>
                  </a:lnTo>
                  <a:lnTo>
                    <a:pt x="376" y="236"/>
                  </a:lnTo>
                  <a:lnTo>
                    <a:pt x="406" y="231"/>
                  </a:lnTo>
                  <a:lnTo>
                    <a:pt x="436" y="228"/>
                  </a:lnTo>
                  <a:lnTo>
                    <a:pt x="465" y="225"/>
                  </a:lnTo>
                  <a:lnTo>
                    <a:pt x="495" y="224"/>
                  </a:lnTo>
                  <a:lnTo>
                    <a:pt x="495" y="2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0" name="Freeform 2512"/>
            <p:cNvSpPr>
              <a:spLocks/>
            </p:cNvSpPr>
            <p:nvPr/>
          </p:nvSpPr>
          <p:spPr bwMode="auto">
            <a:xfrm flipH="1">
              <a:off x="976423" y="5435416"/>
              <a:ext cx="55616" cy="95559"/>
            </a:xfrm>
            <a:custGeom>
              <a:avLst/>
              <a:gdLst>
                <a:gd name="T0" fmla="*/ 46 w 189"/>
                <a:gd name="T1" fmla="*/ 360 h 387"/>
                <a:gd name="T2" fmla="*/ 46 w 189"/>
                <a:gd name="T3" fmla="*/ 357 h 387"/>
                <a:gd name="T4" fmla="*/ 46 w 189"/>
                <a:gd name="T5" fmla="*/ 331 h 387"/>
                <a:gd name="T6" fmla="*/ 43 w 189"/>
                <a:gd name="T7" fmla="*/ 314 h 387"/>
                <a:gd name="T8" fmla="*/ 36 w 189"/>
                <a:gd name="T9" fmla="*/ 285 h 387"/>
                <a:gd name="T10" fmla="*/ 24 w 189"/>
                <a:gd name="T11" fmla="*/ 261 h 387"/>
                <a:gd name="T12" fmla="*/ 9 w 189"/>
                <a:gd name="T13" fmla="*/ 242 h 387"/>
                <a:gd name="T14" fmla="*/ 0 w 189"/>
                <a:gd name="T15" fmla="*/ 234 h 387"/>
                <a:gd name="T16" fmla="*/ 13 w 189"/>
                <a:gd name="T17" fmla="*/ 203 h 387"/>
                <a:gd name="T18" fmla="*/ 24 w 189"/>
                <a:gd name="T19" fmla="*/ 184 h 387"/>
                <a:gd name="T20" fmla="*/ 37 w 189"/>
                <a:gd name="T21" fmla="*/ 168 h 387"/>
                <a:gd name="T22" fmla="*/ 58 w 189"/>
                <a:gd name="T23" fmla="*/ 148 h 387"/>
                <a:gd name="T24" fmla="*/ 43 w 189"/>
                <a:gd name="T25" fmla="*/ 143 h 387"/>
                <a:gd name="T26" fmla="*/ 32 w 189"/>
                <a:gd name="T27" fmla="*/ 134 h 387"/>
                <a:gd name="T28" fmla="*/ 22 w 189"/>
                <a:gd name="T29" fmla="*/ 123 h 387"/>
                <a:gd name="T30" fmla="*/ 16 w 189"/>
                <a:gd name="T31" fmla="*/ 108 h 387"/>
                <a:gd name="T32" fmla="*/ 13 w 189"/>
                <a:gd name="T33" fmla="*/ 92 h 387"/>
                <a:gd name="T34" fmla="*/ 13 w 189"/>
                <a:gd name="T35" fmla="*/ 77 h 387"/>
                <a:gd name="T36" fmla="*/ 20 w 189"/>
                <a:gd name="T37" fmla="*/ 49 h 387"/>
                <a:gd name="T38" fmla="*/ 34 w 189"/>
                <a:gd name="T39" fmla="*/ 25 h 387"/>
                <a:gd name="T40" fmla="*/ 55 w 189"/>
                <a:gd name="T41" fmla="*/ 8 h 387"/>
                <a:gd name="T42" fmla="*/ 66 w 189"/>
                <a:gd name="T43" fmla="*/ 2 h 387"/>
                <a:gd name="T44" fmla="*/ 73 w 189"/>
                <a:gd name="T45" fmla="*/ 0 h 387"/>
                <a:gd name="T46" fmla="*/ 85 w 189"/>
                <a:gd name="T47" fmla="*/ 0 h 387"/>
                <a:gd name="T48" fmla="*/ 95 w 189"/>
                <a:gd name="T49" fmla="*/ 2 h 387"/>
                <a:gd name="T50" fmla="*/ 105 w 189"/>
                <a:gd name="T51" fmla="*/ 7 h 387"/>
                <a:gd name="T52" fmla="*/ 117 w 189"/>
                <a:gd name="T53" fmla="*/ 19 h 387"/>
                <a:gd name="T54" fmla="*/ 129 w 189"/>
                <a:gd name="T55" fmla="*/ 40 h 387"/>
                <a:gd name="T56" fmla="*/ 131 w 189"/>
                <a:gd name="T57" fmla="*/ 54 h 387"/>
                <a:gd name="T58" fmla="*/ 130 w 189"/>
                <a:gd name="T59" fmla="*/ 73 h 387"/>
                <a:gd name="T60" fmla="*/ 126 w 189"/>
                <a:gd name="T61" fmla="*/ 91 h 387"/>
                <a:gd name="T62" fmla="*/ 119 w 189"/>
                <a:gd name="T63" fmla="*/ 107 h 387"/>
                <a:gd name="T64" fmla="*/ 108 w 189"/>
                <a:gd name="T65" fmla="*/ 122 h 387"/>
                <a:gd name="T66" fmla="*/ 111 w 189"/>
                <a:gd name="T67" fmla="*/ 141 h 387"/>
                <a:gd name="T68" fmla="*/ 119 w 189"/>
                <a:gd name="T69" fmla="*/ 143 h 387"/>
                <a:gd name="T70" fmla="*/ 132 w 189"/>
                <a:gd name="T71" fmla="*/ 149 h 387"/>
                <a:gd name="T72" fmla="*/ 145 w 189"/>
                <a:gd name="T73" fmla="*/ 159 h 387"/>
                <a:gd name="T74" fmla="*/ 157 w 189"/>
                <a:gd name="T75" fmla="*/ 172 h 387"/>
                <a:gd name="T76" fmla="*/ 168 w 189"/>
                <a:gd name="T77" fmla="*/ 187 h 387"/>
                <a:gd name="T78" fmla="*/ 176 w 189"/>
                <a:gd name="T79" fmla="*/ 205 h 387"/>
                <a:gd name="T80" fmla="*/ 182 w 189"/>
                <a:gd name="T81" fmla="*/ 226 h 387"/>
                <a:gd name="T82" fmla="*/ 187 w 189"/>
                <a:gd name="T83" fmla="*/ 249 h 387"/>
                <a:gd name="T84" fmla="*/ 188 w 189"/>
                <a:gd name="T85" fmla="*/ 261 h 387"/>
                <a:gd name="T86" fmla="*/ 188 w 189"/>
                <a:gd name="T87" fmla="*/ 288 h 387"/>
                <a:gd name="T88" fmla="*/ 180 w 189"/>
                <a:gd name="T89" fmla="*/ 305 h 387"/>
                <a:gd name="T90" fmla="*/ 160 w 189"/>
                <a:gd name="T91" fmla="*/ 335 h 387"/>
                <a:gd name="T92" fmla="*/ 136 w 189"/>
                <a:gd name="T93" fmla="*/ 360 h 387"/>
                <a:gd name="T94" fmla="*/ 110 w 189"/>
                <a:gd name="T95" fmla="*/ 377 h 387"/>
                <a:gd name="T96" fmla="*/ 95 w 189"/>
                <a:gd name="T97" fmla="*/ 382 h 387"/>
                <a:gd name="T98" fmla="*/ 79 w 189"/>
                <a:gd name="T99" fmla="*/ 386 h 387"/>
                <a:gd name="T100" fmla="*/ 64 w 189"/>
                <a:gd name="T101" fmla="*/ 387 h 387"/>
                <a:gd name="T102" fmla="*/ 34 w 189"/>
                <a:gd name="T103" fmla="*/ 380 h 387"/>
                <a:gd name="T104" fmla="*/ 44 w 189"/>
                <a:gd name="T105" fmla="*/ 36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 h="387">
                  <a:moveTo>
                    <a:pt x="44" y="362"/>
                  </a:moveTo>
                  <a:lnTo>
                    <a:pt x="46" y="360"/>
                  </a:lnTo>
                  <a:lnTo>
                    <a:pt x="46" y="357"/>
                  </a:lnTo>
                  <a:lnTo>
                    <a:pt x="46" y="357"/>
                  </a:lnTo>
                  <a:lnTo>
                    <a:pt x="46" y="344"/>
                  </a:lnTo>
                  <a:lnTo>
                    <a:pt x="46" y="331"/>
                  </a:lnTo>
                  <a:lnTo>
                    <a:pt x="46" y="331"/>
                  </a:lnTo>
                  <a:lnTo>
                    <a:pt x="43" y="314"/>
                  </a:lnTo>
                  <a:lnTo>
                    <a:pt x="40" y="299"/>
                  </a:lnTo>
                  <a:lnTo>
                    <a:pt x="36" y="285"/>
                  </a:lnTo>
                  <a:lnTo>
                    <a:pt x="30" y="272"/>
                  </a:lnTo>
                  <a:lnTo>
                    <a:pt x="24" y="261"/>
                  </a:lnTo>
                  <a:lnTo>
                    <a:pt x="16" y="251"/>
                  </a:lnTo>
                  <a:lnTo>
                    <a:pt x="9" y="242"/>
                  </a:lnTo>
                  <a:lnTo>
                    <a:pt x="0" y="234"/>
                  </a:lnTo>
                  <a:lnTo>
                    <a:pt x="0" y="234"/>
                  </a:lnTo>
                  <a:lnTo>
                    <a:pt x="7" y="213"/>
                  </a:lnTo>
                  <a:lnTo>
                    <a:pt x="13" y="203"/>
                  </a:lnTo>
                  <a:lnTo>
                    <a:pt x="19" y="193"/>
                  </a:lnTo>
                  <a:lnTo>
                    <a:pt x="24" y="184"/>
                  </a:lnTo>
                  <a:lnTo>
                    <a:pt x="30" y="175"/>
                  </a:lnTo>
                  <a:lnTo>
                    <a:pt x="37" y="168"/>
                  </a:lnTo>
                  <a:lnTo>
                    <a:pt x="44" y="161"/>
                  </a:lnTo>
                  <a:lnTo>
                    <a:pt x="58" y="148"/>
                  </a:lnTo>
                  <a:lnTo>
                    <a:pt x="43" y="143"/>
                  </a:lnTo>
                  <a:lnTo>
                    <a:pt x="43" y="143"/>
                  </a:lnTo>
                  <a:lnTo>
                    <a:pt x="38" y="138"/>
                  </a:lnTo>
                  <a:lnTo>
                    <a:pt x="32" y="134"/>
                  </a:lnTo>
                  <a:lnTo>
                    <a:pt x="27" y="130"/>
                  </a:lnTo>
                  <a:lnTo>
                    <a:pt x="22" y="123"/>
                  </a:lnTo>
                  <a:lnTo>
                    <a:pt x="19" y="117"/>
                  </a:lnTo>
                  <a:lnTo>
                    <a:pt x="16" y="108"/>
                  </a:lnTo>
                  <a:lnTo>
                    <a:pt x="14" y="101"/>
                  </a:lnTo>
                  <a:lnTo>
                    <a:pt x="13" y="92"/>
                  </a:lnTo>
                  <a:lnTo>
                    <a:pt x="13" y="92"/>
                  </a:lnTo>
                  <a:lnTo>
                    <a:pt x="13" y="77"/>
                  </a:lnTo>
                  <a:lnTo>
                    <a:pt x="15" y="63"/>
                  </a:lnTo>
                  <a:lnTo>
                    <a:pt x="20" y="49"/>
                  </a:lnTo>
                  <a:lnTo>
                    <a:pt x="27" y="37"/>
                  </a:lnTo>
                  <a:lnTo>
                    <a:pt x="34" y="25"/>
                  </a:lnTo>
                  <a:lnTo>
                    <a:pt x="43" y="15"/>
                  </a:lnTo>
                  <a:lnTo>
                    <a:pt x="55" y="8"/>
                  </a:lnTo>
                  <a:lnTo>
                    <a:pt x="60" y="4"/>
                  </a:lnTo>
                  <a:lnTo>
                    <a:pt x="66" y="2"/>
                  </a:lnTo>
                  <a:lnTo>
                    <a:pt x="66" y="2"/>
                  </a:lnTo>
                  <a:lnTo>
                    <a:pt x="73" y="0"/>
                  </a:lnTo>
                  <a:lnTo>
                    <a:pt x="78" y="0"/>
                  </a:lnTo>
                  <a:lnTo>
                    <a:pt x="85" y="0"/>
                  </a:lnTo>
                  <a:lnTo>
                    <a:pt x="90" y="0"/>
                  </a:lnTo>
                  <a:lnTo>
                    <a:pt x="95" y="2"/>
                  </a:lnTo>
                  <a:lnTo>
                    <a:pt x="101" y="4"/>
                  </a:lnTo>
                  <a:lnTo>
                    <a:pt x="105" y="7"/>
                  </a:lnTo>
                  <a:lnTo>
                    <a:pt x="110" y="10"/>
                  </a:lnTo>
                  <a:lnTo>
                    <a:pt x="117" y="19"/>
                  </a:lnTo>
                  <a:lnTo>
                    <a:pt x="124" y="28"/>
                  </a:lnTo>
                  <a:lnTo>
                    <a:pt x="129" y="40"/>
                  </a:lnTo>
                  <a:lnTo>
                    <a:pt x="131" y="54"/>
                  </a:lnTo>
                  <a:lnTo>
                    <a:pt x="131" y="54"/>
                  </a:lnTo>
                  <a:lnTo>
                    <a:pt x="131" y="64"/>
                  </a:lnTo>
                  <a:lnTo>
                    <a:pt x="130" y="73"/>
                  </a:lnTo>
                  <a:lnTo>
                    <a:pt x="129" y="82"/>
                  </a:lnTo>
                  <a:lnTo>
                    <a:pt x="126" y="91"/>
                  </a:lnTo>
                  <a:lnTo>
                    <a:pt x="123" y="100"/>
                  </a:lnTo>
                  <a:lnTo>
                    <a:pt x="119" y="107"/>
                  </a:lnTo>
                  <a:lnTo>
                    <a:pt x="114" y="115"/>
                  </a:lnTo>
                  <a:lnTo>
                    <a:pt x="108" y="122"/>
                  </a:lnTo>
                  <a:lnTo>
                    <a:pt x="96" y="137"/>
                  </a:lnTo>
                  <a:lnTo>
                    <a:pt x="111" y="141"/>
                  </a:lnTo>
                  <a:lnTo>
                    <a:pt x="111" y="141"/>
                  </a:lnTo>
                  <a:lnTo>
                    <a:pt x="119" y="143"/>
                  </a:lnTo>
                  <a:lnTo>
                    <a:pt x="125" y="145"/>
                  </a:lnTo>
                  <a:lnTo>
                    <a:pt x="132" y="149"/>
                  </a:lnTo>
                  <a:lnTo>
                    <a:pt x="139" y="154"/>
                  </a:lnTo>
                  <a:lnTo>
                    <a:pt x="145" y="159"/>
                  </a:lnTo>
                  <a:lnTo>
                    <a:pt x="151" y="164"/>
                  </a:lnTo>
                  <a:lnTo>
                    <a:pt x="157" y="172"/>
                  </a:lnTo>
                  <a:lnTo>
                    <a:pt x="162" y="179"/>
                  </a:lnTo>
                  <a:lnTo>
                    <a:pt x="168" y="187"/>
                  </a:lnTo>
                  <a:lnTo>
                    <a:pt x="172" y="196"/>
                  </a:lnTo>
                  <a:lnTo>
                    <a:pt x="176" y="205"/>
                  </a:lnTo>
                  <a:lnTo>
                    <a:pt x="179" y="215"/>
                  </a:lnTo>
                  <a:lnTo>
                    <a:pt x="182" y="226"/>
                  </a:lnTo>
                  <a:lnTo>
                    <a:pt x="185" y="238"/>
                  </a:lnTo>
                  <a:lnTo>
                    <a:pt x="187" y="249"/>
                  </a:lnTo>
                  <a:lnTo>
                    <a:pt x="188" y="261"/>
                  </a:lnTo>
                  <a:lnTo>
                    <a:pt x="188" y="261"/>
                  </a:lnTo>
                  <a:lnTo>
                    <a:pt x="189" y="274"/>
                  </a:lnTo>
                  <a:lnTo>
                    <a:pt x="188" y="288"/>
                  </a:lnTo>
                  <a:lnTo>
                    <a:pt x="188" y="288"/>
                  </a:lnTo>
                  <a:lnTo>
                    <a:pt x="180" y="305"/>
                  </a:lnTo>
                  <a:lnTo>
                    <a:pt x="170" y="321"/>
                  </a:lnTo>
                  <a:lnTo>
                    <a:pt x="160" y="335"/>
                  </a:lnTo>
                  <a:lnTo>
                    <a:pt x="149" y="348"/>
                  </a:lnTo>
                  <a:lnTo>
                    <a:pt x="136" y="360"/>
                  </a:lnTo>
                  <a:lnTo>
                    <a:pt x="123" y="368"/>
                  </a:lnTo>
                  <a:lnTo>
                    <a:pt x="110" y="377"/>
                  </a:lnTo>
                  <a:lnTo>
                    <a:pt x="95" y="382"/>
                  </a:lnTo>
                  <a:lnTo>
                    <a:pt x="95" y="382"/>
                  </a:lnTo>
                  <a:lnTo>
                    <a:pt x="87" y="385"/>
                  </a:lnTo>
                  <a:lnTo>
                    <a:pt x="79" y="386"/>
                  </a:lnTo>
                  <a:lnTo>
                    <a:pt x="71" y="387"/>
                  </a:lnTo>
                  <a:lnTo>
                    <a:pt x="64" y="387"/>
                  </a:lnTo>
                  <a:lnTo>
                    <a:pt x="49" y="385"/>
                  </a:lnTo>
                  <a:lnTo>
                    <a:pt x="34" y="380"/>
                  </a:lnTo>
                  <a:lnTo>
                    <a:pt x="34" y="380"/>
                  </a:lnTo>
                  <a:lnTo>
                    <a:pt x="44" y="362"/>
                  </a:lnTo>
                  <a:lnTo>
                    <a:pt x="44" y="3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1" name="Freeform 2513"/>
            <p:cNvSpPr>
              <a:spLocks/>
            </p:cNvSpPr>
            <p:nvPr/>
          </p:nvSpPr>
          <p:spPr bwMode="auto">
            <a:xfrm flipH="1">
              <a:off x="1023349" y="5470164"/>
              <a:ext cx="43450" cy="71235"/>
            </a:xfrm>
            <a:custGeom>
              <a:avLst/>
              <a:gdLst>
                <a:gd name="T0" fmla="*/ 56 w 148"/>
                <a:gd name="T1" fmla="*/ 109 h 287"/>
                <a:gd name="T2" fmla="*/ 41 w 148"/>
                <a:gd name="T3" fmla="*/ 102 h 287"/>
                <a:gd name="T4" fmla="*/ 32 w 148"/>
                <a:gd name="T5" fmla="*/ 97 h 287"/>
                <a:gd name="T6" fmla="*/ 26 w 148"/>
                <a:gd name="T7" fmla="*/ 88 h 287"/>
                <a:gd name="T8" fmla="*/ 21 w 148"/>
                <a:gd name="T9" fmla="*/ 77 h 287"/>
                <a:gd name="T10" fmla="*/ 19 w 148"/>
                <a:gd name="T11" fmla="*/ 65 h 287"/>
                <a:gd name="T12" fmla="*/ 19 w 148"/>
                <a:gd name="T13" fmla="*/ 55 h 287"/>
                <a:gd name="T14" fmla="*/ 23 w 148"/>
                <a:gd name="T15" fmla="*/ 35 h 287"/>
                <a:gd name="T16" fmla="*/ 35 w 148"/>
                <a:gd name="T17" fmla="*/ 18 h 287"/>
                <a:gd name="T18" fmla="*/ 49 w 148"/>
                <a:gd name="T19" fmla="*/ 5 h 287"/>
                <a:gd name="T20" fmla="*/ 57 w 148"/>
                <a:gd name="T21" fmla="*/ 2 h 287"/>
                <a:gd name="T22" fmla="*/ 75 w 148"/>
                <a:gd name="T23" fmla="*/ 0 h 287"/>
                <a:gd name="T24" fmla="*/ 90 w 148"/>
                <a:gd name="T25" fmla="*/ 7 h 287"/>
                <a:gd name="T26" fmla="*/ 100 w 148"/>
                <a:gd name="T27" fmla="*/ 20 h 287"/>
                <a:gd name="T28" fmla="*/ 104 w 148"/>
                <a:gd name="T29" fmla="*/ 38 h 287"/>
                <a:gd name="T30" fmla="*/ 104 w 148"/>
                <a:gd name="T31" fmla="*/ 45 h 287"/>
                <a:gd name="T32" fmla="*/ 101 w 148"/>
                <a:gd name="T33" fmla="*/ 64 h 287"/>
                <a:gd name="T34" fmla="*/ 88 w 148"/>
                <a:gd name="T35" fmla="*/ 87 h 287"/>
                <a:gd name="T36" fmla="*/ 91 w 148"/>
                <a:gd name="T37" fmla="*/ 105 h 287"/>
                <a:gd name="T38" fmla="*/ 97 w 148"/>
                <a:gd name="T39" fmla="*/ 108 h 287"/>
                <a:gd name="T40" fmla="*/ 104 w 148"/>
                <a:gd name="T41" fmla="*/ 111 h 287"/>
                <a:gd name="T42" fmla="*/ 112 w 148"/>
                <a:gd name="T43" fmla="*/ 115 h 287"/>
                <a:gd name="T44" fmla="*/ 119 w 148"/>
                <a:gd name="T45" fmla="*/ 122 h 287"/>
                <a:gd name="T46" fmla="*/ 130 w 148"/>
                <a:gd name="T47" fmla="*/ 138 h 287"/>
                <a:gd name="T48" fmla="*/ 140 w 148"/>
                <a:gd name="T49" fmla="*/ 157 h 287"/>
                <a:gd name="T50" fmla="*/ 146 w 148"/>
                <a:gd name="T51" fmla="*/ 182 h 287"/>
                <a:gd name="T52" fmla="*/ 148 w 148"/>
                <a:gd name="T53" fmla="*/ 195 h 287"/>
                <a:gd name="T54" fmla="*/ 148 w 148"/>
                <a:gd name="T55" fmla="*/ 214 h 287"/>
                <a:gd name="T56" fmla="*/ 138 w 148"/>
                <a:gd name="T57" fmla="*/ 233 h 287"/>
                <a:gd name="T58" fmla="*/ 132 w 148"/>
                <a:gd name="T59" fmla="*/ 241 h 287"/>
                <a:gd name="T60" fmla="*/ 125 w 148"/>
                <a:gd name="T61" fmla="*/ 250 h 287"/>
                <a:gd name="T62" fmla="*/ 104 w 148"/>
                <a:gd name="T63" fmla="*/ 271 h 287"/>
                <a:gd name="T64" fmla="*/ 79 w 148"/>
                <a:gd name="T65" fmla="*/ 284 h 287"/>
                <a:gd name="T66" fmla="*/ 68 w 148"/>
                <a:gd name="T67" fmla="*/ 286 h 287"/>
                <a:gd name="T68" fmla="*/ 48 w 148"/>
                <a:gd name="T69" fmla="*/ 286 h 287"/>
                <a:gd name="T70" fmla="*/ 28 w 148"/>
                <a:gd name="T71" fmla="*/ 280 h 287"/>
                <a:gd name="T72" fmla="*/ 11 w 148"/>
                <a:gd name="T73" fmla="*/ 267 h 287"/>
                <a:gd name="T74" fmla="*/ 3 w 148"/>
                <a:gd name="T75" fmla="*/ 260 h 287"/>
                <a:gd name="T76" fmla="*/ 1 w 148"/>
                <a:gd name="T77" fmla="*/ 241 h 287"/>
                <a:gd name="T78" fmla="*/ 2 w 148"/>
                <a:gd name="T79" fmla="*/ 205 h 287"/>
                <a:gd name="T80" fmla="*/ 10 w 148"/>
                <a:gd name="T81" fmla="*/ 171 h 287"/>
                <a:gd name="T82" fmla="*/ 23 w 148"/>
                <a:gd name="T83" fmla="*/ 143 h 287"/>
                <a:gd name="T84" fmla="*/ 41 w 148"/>
                <a:gd name="T85" fmla="*/ 12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287">
                  <a:moveTo>
                    <a:pt x="41" y="120"/>
                  </a:moveTo>
                  <a:lnTo>
                    <a:pt x="56" y="109"/>
                  </a:lnTo>
                  <a:lnTo>
                    <a:pt x="41" y="102"/>
                  </a:lnTo>
                  <a:lnTo>
                    <a:pt x="41" y="102"/>
                  </a:lnTo>
                  <a:lnTo>
                    <a:pt x="37" y="100"/>
                  </a:lnTo>
                  <a:lnTo>
                    <a:pt x="32" y="97"/>
                  </a:lnTo>
                  <a:lnTo>
                    <a:pt x="29" y="92"/>
                  </a:lnTo>
                  <a:lnTo>
                    <a:pt x="26" y="88"/>
                  </a:lnTo>
                  <a:lnTo>
                    <a:pt x="23" y="84"/>
                  </a:lnTo>
                  <a:lnTo>
                    <a:pt x="21" y="77"/>
                  </a:lnTo>
                  <a:lnTo>
                    <a:pt x="20" y="72"/>
                  </a:lnTo>
                  <a:lnTo>
                    <a:pt x="19" y="65"/>
                  </a:lnTo>
                  <a:lnTo>
                    <a:pt x="19" y="65"/>
                  </a:lnTo>
                  <a:lnTo>
                    <a:pt x="19" y="55"/>
                  </a:lnTo>
                  <a:lnTo>
                    <a:pt x="20" y="45"/>
                  </a:lnTo>
                  <a:lnTo>
                    <a:pt x="23" y="35"/>
                  </a:lnTo>
                  <a:lnTo>
                    <a:pt x="28" y="25"/>
                  </a:lnTo>
                  <a:lnTo>
                    <a:pt x="35" y="18"/>
                  </a:lnTo>
                  <a:lnTo>
                    <a:pt x="41" y="10"/>
                  </a:lnTo>
                  <a:lnTo>
                    <a:pt x="49" y="5"/>
                  </a:lnTo>
                  <a:lnTo>
                    <a:pt x="57" y="2"/>
                  </a:lnTo>
                  <a:lnTo>
                    <a:pt x="57" y="2"/>
                  </a:lnTo>
                  <a:lnTo>
                    <a:pt x="66" y="0"/>
                  </a:lnTo>
                  <a:lnTo>
                    <a:pt x="75" y="0"/>
                  </a:lnTo>
                  <a:lnTo>
                    <a:pt x="83" y="3"/>
                  </a:lnTo>
                  <a:lnTo>
                    <a:pt x="90" y="7"/>
                  </a:lnTo>
                  <a:lnTo>
                    <a:pt x="95" y="13"/>
                  </a:lnTo>
                  <a:lnTo>
                    <a:pt x="100" y="20"/>
                  </a:lnTo>
                  <a:lnTo>
                    <a:pt x="103" y="29"/>
                  </a:lnTo>
                  <a:lnTo>
                    <a:pt x="104" y="38"/>
                  </a:lnTo>
                  <a:lnTo>
                    <a:pt x="104" y="38"/>
                  </a:lnTo>
                  <a:lnTo>
                    <a:pt x="104" y="45"/>
                  </a:lnTo>
                  <a:lnTo>
                    <a:pt x="104" y="51"/>
                  </a:lnTo>
                  <a:lnTo>
                    <a:pt x="101" y="64"/>
                  </a:lnTo>
                  <a:lnTo>
                    <a:pt x="95" y="76"/>
                  </a:lnTo>
                  <a:lnTo>
                    <a:pt x="88" y="87"/>
                  </a:lnTo>
                  <a:lnTo>
                    <a:pt x="75" y="102"/>
                  </a:lnTo>
                  <a:lnTo>
                    <a:pt x="91" y="105"/>
                  </a:lnTo>
                  <a:lnTo>
                    <a:pt x="91" y="105"/>
                  </a:lnTo>
                  <a:lnTo>
                    <a:pt x="97" y="108"/>
                  </a:lnTo>
                  <a:lnTo>
                    <a:pt x="97" y="108"/>
                  </a:lnTo>
                  <a:lnTo>
                    <a:pt x="104" y="111"/>
                  </a:lnTo>
                  <a:lnTo>
                    <a:pt x="104" y="111"/>
                  </a:lnTo>
                  <a:lnTo>
                    <a:pt x="112" y="115"/>
                  </a:lnTo>
                  <a:lnTo>
                    <a:pt x="112" y="115"/>
                  </a:lnTo>
                  <a:lnTo>
                    <a:pt x="119" y="122"/>
                  </a:lnTo>
                  <a:lnTo>
                    <a:pt x="124" y="129"/>
                  </a:lnTo>
                  <a:lnTo>
                    <a:pt x="130" y="138"/>
                  </a:lnTo>
                  <a:lnTo>
                    <a:pt x="136" y="147"/>
                  </a:lnTo>
                  <a:lnTo>
                    <a:pt x="140" y="157"/>
                  </a:lnTo>
                  <a:lnTo>
                    <a:pt x="143" y="169"/>
                  </a:lnTo>
                  <a:lnTo>
                    <a:pt x="146" y="182"/>
                  </a:lnTo>
                  <a:lnTo>
                    <a:pt x="148" y="195"/>
                  </a:lnTo>
                  <a:lnTo>
                    <a:pt x="148" y="195"/>
                  </a:lnTo>
                  <a:lnTo>
                    <a:pt x="148" y="214"/>
                  </a:lnTo>
                  <a:lnTo>
                    <a:pt x="148" y="214"/>
                  </a:lnTo>
                  <a:lnTo>
                    <a:pt x="138" y="233"/>
                  </a:lnTo>
                  <a:lnTo>
                    <a:pt x="138" y="233"/>
                  </a:lnTo>
                  <a:lnTo>
                    <a:pt x="132" y="241"/>
                  </a:lnTo>
                  <a:lnTo>
                    <a:pt x="132" y="241"/>
                  </a:lnTo>
                  <a:lnTo>
                    <a:pt x="125" y="250"/>
                  </a:lnTo>
                  <a:lnTo>
                    <a:pt x="125" y="250"/>
                  </a:lnTo>
                  <a:lnTo>
                    <a:pt x="115" y="261"/>
                  </a:lnTo>
                  <a:lnTo>
                    <a:pt x="104" y="271"/>
                  </a:lnTo>
                  <a:lnTo>
                    <a:pt x="92" y="278"/>
                  </a:lnTo>
                  <a:lnTo>
                    <a:pt x="79" y="284"/>
                  </a:lnTo>
                  <a:lnTo>
                    <a:pt x="79" y="284"/>
                  </a:lnTo>
                  <a:lnTo>
                    <a:pt x="68" y="286"/>
                  </a:lnTo>
                  <a:lnTo>
                    <a:pt x="58" y="287"/>
                  </a:lnTo>
                  <a:lnTo>
                    <a:pt x="48" y="286"/>
                  </a:lnTo>
                  <a:lnTo>
                    <a:pt x="38" y="284"/>
                  </a:lnTo>
                  <a:lnTo>
                    <a:pt x="28" y="280"/>
                  </a:lnTo>
                  <a:lnTo>
                    <a:pt x="19" y="275"/>
                  </a:lnTo>
                  <a:lnTo>
                    <a:pt x="11" y="267"/>
                  </a:lnTo>
                  <a:lnTo>
                    <a:pt x="3" y="260"/>
                  </a:lnTo>
                  <a:lnTo>
                    <a:pt x="3" y="260"/>
                  </a:lnTo>
                  <a:lnTo>
                    <a:pt x="1" y="241"/>
                  </a:lnTo>
                  <a:lnTo>
                    <a:pt x="1" y="241"/>
                  </a:lnTo>
                  <a:lnTo>
                    <a:pt x="0" y="223"/>
                  </a:lnTo>
                  <a:lnTo>
                    <a:pt x="2" y="205"/>
                  </a:lnTo>
                  <a:lnTo>
                    <a:pt x="4" y="187"/>
                  </a:lnTo>
                  <a:lnTo>
                    <a:pt x="10" y="171"/>
                  </a:lnTo>
                  <a:lnTo>
                    <a:pt x="16" y="156"/>
                  </a:lnTo>
                  <a:lnTo>
                    <a:pt x="23" y="143"/>
                  </a:lnTo>
                  <a:lnTo>
                    <a:pt x="32" y="131"/>
                  </a:lnTo>
                  <a:lnTo>
                    <a:pt x="41" y="120"/>
                  </a:lnTo>
                  <a:lnTo>
                    <a:pt x="41" y="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2" name="Freeform 2514"/>
            <p:cNvSpPr>
              <a:spLocks/>
            </p:cNvSpPr>
            <p:nvPr/>
          </p:nvSpPr>
          <p:spPr bwMode="auto">
            <a:xfrm flipH="1">
              <a:off x="1523893" y="5967069"/>
              <a:ext cx="104280" cy="95559"/>
            </a:xfrm>
            <a:custGeom>
              <a:avLst/>
              <a:gdLst>
                <a:gd name="T0" fmla="*/ 137 w 362"/>
                <a:gd name="T1" fmla="*/ 159 h 381"/>
                <a:gd name="T2" fmla="*/ 137 w 362"/>
                <a:gd name="T3" fmla="*/ 159 h 381"/>
                <a:gd name="T4" fmla="*/ 138 w 362"/>
                <a:gd name="T5" fmla="*/ 164 h 381"/>
                <a:gd name="T6" fmla="*/ 140 w 362"/>
                <a:gd name="T7" fmla="*/ 166 h 381"/>
                <a:gd name="T8" fmla="*/ 143 w 362"/>
                <a:gd name="T9" fmla="*/ 167 h 381"/>
                <a:gd name="T10" fmla="*/ 148 w 362"/>
                <a:gd name="T11" fmla="*/ 165 h 381"/>
                <a:gd name="T12" fmla="*/ 213 w 362"/>
                <a:gd name="T13" fmla="*/ 129 h 381"/>
                <a:gd name="T14" fmla="*/ 213 w 362"/>
                <a:gd name="T15" fmla="*/ 129 h 381"/>
                <a:gd name="T16" fmla="*/ 218 w 362"/>
                <a:gd name="T17" fmla="*/ 126 h 381"/>
                <a:gd name="T18" fmla="*/ 221 w 362"/>
                <a:gd name="T19" fmla="*/ 121 h 381"/>
                <a:gd name="T20" fmla="*/ 223 w 362"/>
                <a:gd name="T21" fmla="*/ 116 h 381"/>
                <a:gd name="T22" fmla="*/ 224 w 362"/>
                <a:gd name="T23" fmla="*/ 111 h 381"/>
                <a:gd name="T24" fmla="*/ 223 w 362"/>
                <a:gd name="T25" fmla="*/ 76 h 381"/>
                <a:gd name="T26" fmla="*/ 361 w 362"/>
                <a:gd name="T27" fmla="*/ 0 h 381"/>
                <a:gd name="T28" fmla="*/ 362 w 362"/>
                <a:gd name="T29" fmla="*/ 155 h 381"/>
                <a:gd name="T30" fmla="*/ 362 w 362"/>
                <a:gd name="T31" fmla="*/ 155 h 381"/>
                <a:gd name="T32" fmla="*/ 361 w 362"/>
                <a:gd name="T33" fmla="*/ 164 h 381"/>
                <a:gd name="T34" fmla="*/ 359 w 362"/>
                <a:gd name="T35" fmla="*/ 172 h 381"/>
                <a:gd name="T36" fmla="*/ 357 w 362"/>
                <a:gd name="T37" fmla="*/ 181 h 381"/>
                <a:gd name="T38" fmla="*/ 352 w 362"/>
                <a:gd name="T39" fmla="*/ 189 h 381"/>
                <a:gd name="T40" fmla="*/ 347 w 362"/>
                <a:gd name="T41" fmla="*/ 196 h 381"/>
                <a:gd name="T42" fmla="*/ 341 w 362"/>
                <a:gd name="T43" fmla="*/ 204 h 381"/>
                <a:gd name="T44" fmla="*/ 334 w 362"/>
                <a:gd name="T45" fmla="*/ 209 h 381"/>
                <a:gd name="T46" fmla="*/ 327 w 362"/>
                <a:gd name="T47" fmla="*/ 214 h 381"/>
                <a:gd name="T48" fmla="*/ 37 w 362"/>
                <a:gd name="T49" fmla="*/ 376 h 381"/>
                <a:gd name="T50" fmla="*/ 37 w 362"/>
                <a:gd name="T51" fmla="*/ 376 h 381"/>
                <a:gd name="T52" fmla="*/ 30 w 362"/>
                <a:gd name="T53" fmla="*/ 380 h 381"/>
                <a:gd name="T54" fmla="*/ 23 w 362"/>
                <a:gd name="T55" fmla="*/ 381 h 381"/>
                <a:gd name="T56" fmla="*/ 17 w 362"/>
                <a:gd name="T57" fmla="*/ 381 h 381"/>
                <a:gd name="T58" fmla="*/ 12 w 362"/>
                <a:gd name="T59" fmla="*/ 379 h 381"/>
                <a:gd name="T60" fmla="*/ 8 w 362"/>
                <a:gd name="T61" fmla="*/ 375 h 381"/>
                <a:gd name="T62" fmla="*/ 4 w 362"/>
                <a:gd name="T63" fmla="*/ 371 h 381"/>
                <a:gd name="T64" fmla="*/ 2 w 362"/>
                <a:gd name="T65" fmla="*/ 365 h 381"/>
                <a:gd name="T66" fmla="*/ 1 w 362"/>
                <a:gd name="T67" fmla="*/ 357 h 381"/>
                <a:gd name="T68" fmla="*/ 0 w 362"/>
                <a:gd name="T69" fmla="*/ 202 h 381"/>
                <a:gd name="T70" fmla="*/ 137 w 362"/>
                <a:gd name="T71" fmla="*/ 125 h 381"/>
                <a:gd name="T72" fmla="*/ 137 w 362"/>
                <a:gd name="T73" fmla="*/ 15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2" h="381">
                  <a:moveTo>
                    <a:pt x="137" y="159"/>
                  </a:moveTo>
                  <a:lnTo>
                    <a:pt x="137" y="159"/>
                  </a:lnTo>
                  <a:lnTo>
                    <a:pt x="138" y="164"/>
                  </a:lnTo>
                  <a:lnTo>
                    <a:pt x="140" y="166"/>
                  </a:lnTo>
                  <a:lnTo>
                    <a:pt x="143" y="167"/>
                  </a:lnTo>
                  <a:lnTo>
                    <a:pt x="148" y="165"/>
                  </a:lnTo>
                  <a:lnTo>
                    <a:pt x="213" y="129"/>
                  </a:lnTo>
                  <a:lnTo>
                    <a:pt x="213" y="129"/>
                  </a:lnTo>
                  <a:lnTo>
                    <a:pt x="218" y="126"/>
                  </a:lnTo>
                  <a:lnTo>
                    <a:pt x="221" y="121"/>
                  </a:lnTo>
                  <a:lnTo>
                    <a:pt x="223" y="116"/>
                  </a:lnTo>
                  <a:lnTo>
                    <a:pt x="224" y="111"/>
                  </a:lnTo>
                  <a:lnTo>
                    <a:pt x="223" y="76"/>
                  </a:lnTo>
                  <a:lnTo>
                    <a:pt x="361" y="0"/>
                  </a:lnTo>
                  <a:lnTo>
                    <a:pt x="362" y="155"/>
                  </a:lnTo>
                  <a:lnTo>
                    <a:pt x="362" y="155"/>
                  </a:lnTo>
                  <a:lnTo>
                    <a:pt x="361" y="164"/>
                  </a:lnTo>
                  <a:lnTo>
                    <a:pt x="359" y="172"/>
                  </a:lnTo>
                  <a:lnTo>
                    <a:pt x="357" y="181"/>
                  </a:lnTo>
                  <a:lnTo>
                    <a:pt x="352" y="189"/>
                  </a:lnTo>
                  <a:lnTo>
                    <a:pt x="347" y="196"/>
                  </a:lnTo>
                  <a:lnTo>
                    <a:pt x="341" y="204"/>
                  </a:lnTo>
                  <a:lnTo>
                    <a:pt x="334" y="209"/>
                  </a:lnTo>
                  <a:lnTo>
                    <a:pt x="327" y="214"/>
                  </a:lnTo>
                  <a:lnTo>
                    <a:pt x="37" y="376"/>
                  </a:lnTo>
                  <a:lnTo>
                    <a:pt x="37" y="376"/>
                  </a:lnTo>
                  <a:lnTo>
                    <a:pt x="30" y="380"/>
                  </a:lnTo>
                  <a:lnTo>
                    <a:pt x="23" y="381"/>
                  </a:lnTo>
                  <a:lnTo>
                    <a:pt x="17" y="381"/>
                  </a:lnTo>
                  <a:lnTo>
                    <a:pt x="12" y="379"/>
                  </a:lnTo>
                  <a:lnTo>
                    <a:pt x="8" y="375"/>
                  </a:lnTo>
                  <a:lnTo>
                    <a:pt x="4" y="371"/>
                  </a:lnTo>
                  <a:lnTo>
                    <a:pt x="2" y="365"/>
                  </a:lnTo>
                  <a:lnTo>
                    <a:pt x="1" y="357"/>
                  </a:lnTo>
                  <a:lnTo>
                    <a:pt x="0" y="202"/>
                  </a:lnTo>
                  <a:lnTo>
                    <a:pt x="137" y="125"/>
                  </a:lnTo>
                  <a:lnTo>
                    <a:pt x="13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3" name="Freeform 2515"/>
            <p:cNvSpPr>
              <a:spLocks noEditPoints="1"/>
            </p:cNvSpPr>
            <p:nvPr/>
          </p:nvSpPr>
          <p:spPr bwMode="auto">
            <a:xfrm flipH="1">
              <a:off x="1523893" y="5946220"/>
              <a:ext cx="104280" cy="67760"/>
            </a:xfrm>
            <a:custGeom>
              <a:avLst/>
              <a:gdLst>
                <a:gd name="T0" fmla="*/ 35 w 360"/>
                <a:gd name="T1" fmla="*/ 169 h 272"/>
                <a:gd name="T2" fmla="*/ 119 w 360"/>
                <a:gd name="T3" fmla="*/ 123 h 272"/>
                <a:gd name="T4" fmla="*/ 118 w 360"/>
                <a:gd name="T5" fmla="*/ 84 h 272"/>
                <a:gd name="T6" fmla="*/ 118 w 360"/>
                <a:gd name="T7" fmla="*/ 84 h 272"/>
                <a:gd name="T8" fmla="*/ 119 w 360"/>
                <a:gd name="T9" fmla="*/ 78 h 272"/>
                <a:gd name="T10" fmla="*/ 120 w 360"/>
                <a:gd name="T11" fmla="*/ 73 h 272"/>
                <a:gd name="T12" fmla="*/ 122 w 360"/>
                <a:gd name="T13" fmla="*/ 66 h 272"/>
                <a:gd name="T14" fmla="*/ 124 w 360"/>
                <a:gd name="T15" fmla="*/ 62 h 272"/>
                <a:gd name="T16" fmla="*/ 128 w 360"/>
                <a:gd name="T17" fmla="*/ 57 h 272"/>
                <a:gd name="T18" fmla="*/ 132 w 360"/>
                <a:gd name="T19" fmla="*/ 52 h 272"/>
                <a:gd name="T20" fmla="*/ 137 w 360"/>
                <a:gd name="T21" fmla="*/ 48 h 272"/>
                <a:gd name="T22" fmla="*/ 141 w 360"/>
                <a:gd name="T23" fmla="*/ 45 h 272"/>
                <a:gd name="T24" fmla="*/ 216 w 360"/>
                <a:gd name="T25" fmla="*/ 3 h 272"/>
                <a:gd name="T26" fmla="*/ 216 w 360"/>
                <a:gd name="T27" fmla="*/ 3 h 272"/>
                <a:gd name="T28" fmla="*/ 222 w 360"/>
                <a:gd name="T29" fmla="*/ 1 h 272"/>
                <a:gd name="T30" fmla="*/ 225 w 360"/>
                <a:gd name="T31" fmla="*/ 0 h 272"/>
                <a:gd name="T32" fmla="*/ 230 w 360"/>
                <a:gd name="T33" fmla="*/ 0 h 272"/>
                <a:gd name="T34" fmla="*/ 233 w 360"/>
                <a:gd name="T35" fmla="*/ 1 h 272"/>
                <a:gd name="T36" fmla="*/ 237 w 360"/>
                <a:gd name="T37" fmla="*/ 3 h 272"/>
                <a:gd name="T38" fmla="*/ 239 w 360"/>
                <a:gd name="T39" fmla="*/ 6 h 272"/>
                <a:gd name="T40" fmla="*/ 240 w 360"/>
                <a:gd name="T41" fmla="*/ 10 h 272"/>
                <a:gd name="T42" fmla="*/ 240 w 360"/>
                <a:gd name="T43" fmla="*/ 15 h 272"/>
                <a:gd name="T44" fmla="*/ 240 w 360"/>
                <a:gd name="T45" fmla="*/ 55 h 272"/>
                <a:gd name="T46" fmla="*/ 324 w 360"/>
                <a:gd name="T47" fmla="*/ 7 h 272"/>
                <a:gd name="T48" fmla="*/ 324 w 360"/>
                <a:gd name="T49" fmla="*/ 7 h 272"/>
                <a:gd name="T50" fmla="*/ 332 w 360"/>
                <a:gd name="T51" fmla="*/ 4 h 272"/>
                <a:gd name="T52" fmla="*/ 339 w 360"/>
                <a:gd name="T53" fmla="*/ 3 h 272"/>
                <a:gd name="T54" fmla="*/ 344 w 360"/>
                <a:gd name="T55" fmla="*/ 3 h 272"/>
                <a:gd name="T56" fmla="*/ 350 w 360"/>
                <a:gd name="T57" fmla="*/ 5 h 272"/>
                <a:gd name="T58" fmla="*/ 354 w 360"/>
                <a:gd name="T59" fmla="*/ 8 h 272"/>
                <a:gd name="T60" fmla="*/ 358 w 360"/>
                <a:gd name="T61" fmla="*/ 12 h 272"/>
                <a:gd name="T62" fmla="*/ 359 w 360"/>
                <a:gd name="T63" fmla="*/ 19 h 272"/>
                <a:gd name="T64" fmla="*/ 360 w 360"/>
                <a:gd name="T65" fmla="*/ 27 h 272"/>
                <a:gd name="T66" fmla="*/ 360 w 360"/>
                <a:gd name="T67" fmla="*/ 70 h 272"/>
                <a:gd name="T68" fmla="*/ 0 w 360"/>
                <a:gd name="T69" fmla="*/ 272 h 272"/>
                <a:gd name="T70" fmla="*/ 0 w 360"/>
                <a:gd name="T71" fmla="*/ 228 h 272"/>
                <a:gd name="T72" fmla="*/ 0 w 360"/>
                <a:gd name="T73" fmla="*/ 228 h 272"/>
                <a:gd name="T74" fmla="*/ 0 w 360"/>
                <a:gd name="T75" fmla="*/ 220 h 272"/>
                <a:gd name="T76" fmla="*/ 2 w 360"/>
                <a:gd name="T77" fmla="*/ 211 h 272"/>
                <a:gd name="T78" fmla="*/ 5 w 360"/>
                <a:gd name="T79" fmla="*/ 203 h 272"/>
                <a:gd name="T80" fmla="*/ 10 w 360"/>
                <a:gd name="T81" fmla="*/ 195 h 272"/>
                <a:gd name="T82" fmla="*/ 14 w 360"/>
                <a:gd name="T83" fmla="*/ 187 h 272"/>
                <a:gd name="T84" fmla="*/ 21 w 360"/>
                <a:gd name="T85" fmla="*/ 180 h 272"/>
                <a:gd name="T86" fmla="*/ 27 w 360"/>
                <a:gd name="T87" fmla="*/ 174 h 272"/>
                <a:gd name="T88" fmla="*/ 35 w 360"/>
                <a:gd name="T89" fmla="*/ 169 h 272"/>
                <a:gd name="T90" fmla="*/ 35 w 360"/>
                <a:gd name="T91" fmla="*/ 169 h 272"/>
                <a:gd name="T92" fmla="*/ 215 w 360"/>
                <a:gd name="T93" fmla="*/ 31 h 272"/>
                <a:gd name="T94" fmla="*/ 142 w 360"/>
                <a:gd name="T95" fmla="*/ 71 h 272"/>
                <a:gd name="T96" fmla="*/ 142 w 360"/>
                <a:gd name="T97" fmla="*/ 109 h 272"/>
                <a:gd name="T98" fmla="*/ 216 w 360"/>
                <a:gd name="T99" fmla="*/ 68 h 272"/>
                <a:gd name="T100" fmla="*/ 215 w 360"/>
                <a:gd name="T101" fmla="*/ 3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 h="272">
                  <a:moveTo>
                    <a:pt x="35" y="169"/>
                  </a:moveTo>
                  <a:lnTo>
                    <a:pt x="119" y="123"/>
                  </a:lnTo>
                  <a:lnTo>
                    <a:pt x="118" y="84"/>
                  </a:lnTo>
                  <a:lnTo>
                    <a:pt x="118" y="84"/>
                  </a:lnTo>
                  <a:lnTo>
                    <a:pt x="119" y="78"/>
                  </a:lnTo>
                  <a:lnTo>
                    <a:pt x="120" y="73"/>
                  </a:lnTo>
                  <a:lnTo>
                    <a:pt x="122" y="66"/>
                  </a:lnTo>
                  <a:lnTo>
                    <a:pt x="124" y="62"/>
                  </a:lnTo>
                  <a:lnTo>
                    <a:pt x="128" y="57"/>
                  </a:lnTo>
                  <a:lnTo>
                    <a:pt x="132" y="52"/>
                  </a:lnTo>
                  <a:lnTo>
                    <a:pt x="137" y="48"/>
                  </a:lnTo>
                  <a:lnTo>
                    <a:pt x="141" y="45"/>
                  </a:lnTo>
                  <a:lnTo>
                    <a:pt x="216" y="3"/>
                  </a:lnTo>
                  <a:lnTo>
                    <a:pt x="216" y="3"/>
                  </a:lnTo>
                  <a:lnTo>
                    <a:pt x="222" y="1"/>
                  </a:lnTo>
                  <a:lnTo>
                    <a:pt x="225" y="0"/>
                  </a:lnTo>
                  <a:lnTo>
                    <a:pt x="230" y="0"/>
                  </a:lnTo>
                  <a:lnTo>
                    <a:pt x="233" y="1"/>
                  </a:lnTo>
                  <a:lnTo>
                    <a:pt x="237" y="3"/>
                  </a:lnTo>
                  <a:lnTo>
                    <a:pt x="239" y="6"/>
                  </a:lnTo>
                  <a:lnTo>
                    <a:pt x="240" y="10"/>
                  </a:lnTo>
                  <a:lnTo>
                    <a:pt x="240" y="15"/>
                  </a:lnTo>
                  <a:lnTo>
                    <a:pt x="240" y="55"/>
                  </a:lnTo>
                  <a:lnTo>
                    <a:pt x="324" y="7"/>
                  </a:lnTo>
                  <a:lnTo>
                    <a:pt x="324" y="7"/>
                  </a:lnTo>
                  <a:lnTo>
                    <a:pt x="332" y="4"/>
                  </a:lnTo>
                  <a:lnTo>
                    <a:pt x="339" y="3"/>
                  </a:lnTo>
                  <a:lnTo>
                    <a:pt x="344" y="3"/>
                  </a:lnTo>
                  <a:lnTo>
                    <a:pt x="350" y="5"/>
                  </a:lnTo>
                  <a:lnTo>
                    <a:pt x="354" y="8"/>
                  </a:lnTo>
                  <a:lnTo>
                    <a:pt x="358" y="12"/>
                  </a:lnTo>
                  <a:lnTo>
                    <a:pt x="359" y="19"/>
                  </a:lnTo>
                  <a:lnTo>
                    <a:pt x="360" y="27"/>
                  </a:lnTo>
                  <a:lnTo>
                    <a:pt x="360" y="70"/>
                  </a:lnTo>
                  <a:lnTo>
                    <a:pt x="0" y="272"/>
                  </a:lnTo>
                  <a:lnTo>
                    <a:pt x="0" y="228"/>
                  </a:lnTo>
                  <a:lnTo>
                    <a:pt x="0" y="228"/>
                  </a:lnTo>
                  <a:lnTo>
                    <a:pt x="0" y="220"/>
                  </a:lnTo>
                  <a:lnTo>
                    <a:pt x="2" y="211"/>
                  </a:lnTo>
                  <a:lnTo>
                    <a:pt x="5" y="203"/>
                  </a:lnTo>
                  <a:lnTo>
                    <a:pt x="10" y="195"/>
                  </a:lnTo>
                  <a:lnTo>
                    <a:pt x="14" y="187"/>
                  </a:lnTo>
                  <a:lnTo>
                    <a:pt x="21" y="180"/>
                  </a:lnTo>
                  <a:lnTo>
                    <a:pt x="27" y="174"/>
                  </a:lnTo>
                  <a:lnTo>
                    <a:pt x="35" y="169"/>
                  </a:lnTo>
                  <a:lnTo>
                    <a:pt x="35" y="169"/>
                  </a:lnTo>
                  <a:close/>
                  <a:moveTo>
                    <a:pt x="215" y="31"/>
                  </a:moveTo>
                  <a:lnTo>
                    <a:pt x="142" y="71"/>
                  </a:lnTo>
                  <a:lnTo>
                    <a:pt x="142" y="109"/>
                  </a:lnTo>
                  <a:lnTo>
                    <a:pt x="216" y="68"/>
                  </a:lnTo>
                  <a:lnTo>
                    <a:pt x="215"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4" name="Freeform 2516"/>
            <p:cNvSpPr>
              <a:spLocks noEditPoints="1"/>
            </p:cNvSpPr>
            <p:nvPr/>
          </p:nvSpPr>
          <p:spPr bwMode="auto">
            <a:xfrm flipH="1">
              <a:off x="1412661" y="6126913"/>
              <a:ext cx="114708" cy="118145"/>
            </a:xfrm>
            <a:custGeom>
              <a:avLst/>
              <a:gdLst>
                <a:gd name="T0" fmla="*/ 93 w 398"/>
                <a:gd name="T1" fmla="*/ 139 h 472"/>
                <a:gd name="T2" fmla="*/ 91 w 398"/>
                <a:gd name="T3" fmla="*/ 167 h 472"/>
                <a:gd name="T4" fmla="*/ 121 w 398"/>
                <a:gd name="T5" fmla="*/ 146 h 472"/>
                <a:gd name="T6" fmla="*/ 267 w 398"/>
                <a:gd name="T7" fmla="*/ 37 h 472"/>
                <a:gd name="T8" fmla="*/ 271 w 398"/>
                <a:gd name="T9" fmla="*/ 59 h 472"/>
                <a:gd name="T10" fmla="*/ 301 w 398"/>
                <a:gd name="T11" fmla="*/ 41 h 472"/>
                <a:gd name="T12" fmla="*/ 298 w 398"/>
                <a:gd name="T13" fmla="*/ 19 h 472"/>
                <a:gd name="T14" fmla="*/ 318 w 398"/>
                <a:gd name="T15" fmla="*/ 8 h 472"/>
                <a:gd name="T16" fmla="*/ 343 w 398"/>
                <a:gd name="T17" fmla="*/ 1 h 472"/>
                <a:gd name="T18" fmla="*/ 363 w 398"/>
                <a:gd name="T19" fmla="*/ 4 h 472"/>
                <a:gd name="T20" fmla="*/ 380 w 398"/>
                <a:gd name="T21" fmla="*/ 15 h 472"/>
                <a:gd name="T22" fmla="*/ 390 w 398"/>
                <a:gd name="T23" fmla="*/ 36 h 472"/>
                <a:gd name="T24" fmla="*/ 395 w 398"/>
                <a:gd name="T25" fmla="*/ 63 h 472"/>
                <a:gd name="T26" fmla="*/ 397 w 398"/>
                <a:gd name="T27" fmla="*/ 190 h 472"/>
                <a:gd name="T28" fmla="*/ 391 w 398"/>
                <a:gd name="T29" fmla="*/ 223 h 472"/>
                <a:gd name="T30" fmla="*/ 374 w 398"/>
                <a:gd name="T31" fmla="*/ 265 h 472"/>
                <a:gd name="T32" fmla="*/ 349 w 398"/>
                <a:gd name="T33" fmla="*/ 301 h 472"/>
                <a:gd name="T34" fmla="*/ 325 w 398"/>
                <a:gd name="T35" fmla="*/ 322 h 472"/>
                <a:gd name="T36" fmla="*/ 87 w 398"/>
                <a:gd name="T37" fmla="*/ 461 h 472"/>
                <a:gd name="T38" fmla="*/ 62 w 398"/>
                <a:gd name="T39" fmla="*/ 471 h 472"/>
                <a:gd name="T40" fmla="*/ 41 w 398"/>
                <a:gd name="T41" fmla="*/ 471 h 472"/>
                <a:gd name="T42" fmla="*/ 23 w 398"/>
                <a:gd name="T43" fmla="*/ 461 h 472"/>
                <a:gd name="T44" fmla="*/ 10 w 398"/>
                <a:gd name="T45" fmla="*/ 444 h 472"/>
                <a:gd name="T46" fmla="*/ 3 w 398"/>
                <a:gd name="T47" fmla="*/ 419 h 472"/>
                <a:gd name="T48" fmla="*/ 0 w 398"/>
                <a:gd name="T49" fmla="*/ 293 h 472"/>
                <a:gd name="T50" fmla="*/ 3 w 398"/>
                <a:gd name="T51" fmla="*/ 261 h 472"/>
                <a:gd name="T52" fmla="*/ 13 w 398"/>
                <a:gd name="T53" fmla="*/ 229 h 472"/>
                <a:gd name="T54" fmla="*/ 41 w 398"/>
                <a:gd name="T55" fmla="*/ 180 h 472"/>
                <a:gd name="T56" fmla="*/ 64 w 398"/>
                <a:gd name="T57" fmla="*/ 157 h 472"/>
                <a:gd name="T58" fmla="*/ 80 w 398"/>
                <a:gd name="T59" fmla="*/ 145 h 472"/>
                <a:gd name="T60" fmla="*/ 193 w 398"/>
                <a:gd name="T61" fmla="*/ 308 h 472"/>
                <a:gd name="T62" fmla="*/ 223 w 398"/>
                <a:gd name="T63" fmla="*/ 271 h 472"/>
                <a:gd name="T64" fmla="*/ 231 w 398"/>
                <a:gd name="T65" fmla="*/ 251 h 472"/>
                <a:gd name="T66" fmla="*/ 251 w 398"/>
                <a:gd name="T67" fmla="*/ 220 h 472"/>
                <a:gd name="T68" fmla="*/ 237 w 398"/>
                <a:gd name="T69" fmla="*/ 214 h 472"/>
                <a:gd name="T70" fmla="*/ 237 w 398"/>
                <a:gd name="T71" fmla="*/ 197 h 472"/>
                <a:gd name="T72" fmla="*/ 235 w 398"/>
                <a:gd name="T73" fmla="*/ 184 h 472"/>
                <a:gd name="T74" fmla="*/ 228 w 398"/>
                <a:gd name="T75" fmla="*/ 169 h 472"/>
                <a:gd name="T76" fmla="*/ 220 w 398"/>
                <a:gd name="T77" fmla="*/ 159 h 472"/>
                <a:gd name="T78" fmla="*/ 204 w 398"/>
                <a:gd name="T79" fmla="*/ 155 h 472"/>
                <a:gd name="T80" fmla="*/ 186 w 398"/>
                <a:gd name="T81" fmla="*/ 158 h 472"/>
                <a:gd name="T82" fmla="*/ 165 w 398"/>
                <a:gd name="T83" fmla="*/ 171 h 472"/>
                <a:gd name="T84" fmla="*/ 145 w 398"/>
                <a:gd name="T85" fmla="*/ 189 h 472"/>
                <a:gd name="T86" fmla="*/ 160 w 398"/>
                <a:gd name="T87" fmla="*/ 194 h 472"/>
                <a:gd name="T88" fmla="*/ 175 w 398"/>
                <a:gd name="T89" fmla="*/ 183 h 472"/>
                <a:gd name="T90" fmla="*/ 197 w 398"/>
                <a:gd name="T91" fmla="*/ 177 h 472"/>
                <a:gd name="T92" fmla="*/ 207 w 398"/>
                <a:gd name="T93" fmla="*/ 183 h 472"/>
                <a:gd name="T94" fmla="*/ 214 w 398"/>
                <a:gd name="T95" fmla="*/ 196 h 472"/>
                <a:gd name="T96" fmla="*/ 217 w 398"/>
                <a:gd name="T97" fmla="*/ 209 h 472"/>
                <a:gd name="T98" fmla="*/ 217 w 398"/>
                <a:gd name="T99" fmla="*/ 216 h 472"/>
                <a:gd name="T100" fmla="*/ 157 w 398"/>
                <a:gd name="T101" fmla="*/ 275 h 472"/>
                <a:gd name="T102" fmla="*/ 212 w 398"/>
                <a:gd name="T103" fmla="*/ 254 h 472"/>
                <a:gd name="T104" fmla="*/ 200 w 398"/>
                <a:gd name="T105" fmla="*/ 277 h 472"/>
                <a:gd name="T106" fmla="*/ 177 w 398"/>
                <a:gd name="T107" fmla="*/ 298 h 472"/>
                <a:gd name="T108" fmla="*/ 161 w 398"/>
                <a:gd name="T109" fmla="*/ 305 h 472"/>
                <a:gd name="T110" fmla="*/ 148 w 398"/>
                <a:gd name="T111" fmla="*/ 325 h 472"/>
                <a:gd name="T112" fmla="*/ 161 w 398"/>
                <a:gd name="T113" fmla="*/ 324 h 472"/>
                <a:gd name="T114" fmla="*/ 180 w 398"/>
                <a:gd name="T115" fmla="*/ 316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8" h="472">
                  <a:moveTo>
                    <a:pt x="80" y="145"/>
                  </a:moveTo>
                  <a:lnTo>
                    <a:pt x="93" y="139"/>
                  </a:lnTo>
                  <a:lnTo>
                    <a:pt x="93" y="139"/>
                  </a:lnTo>
                  <a:lnTo>
                    <a:pt x="92" y="150"/>
                  </a:lnTo>
                  <a:lnTo>
                    <a:pt x="91" y="163"/>
                  </a:lnTo>
                  <a:lnTo>
                    <a:pt x="91" y="167"/>
                  </a:lnTo>
                  <a:lnTo>
                    <a:pt x="121" y="149"/>
                  </a:lnTo>
                  <a:lnTo>
                    <a:pt x="121" y="146"/>
                  </a:lnTo>
                  <a:lnTo>
                    <a:pt x="121" y="146"/>
                  </a:lnTo>
                  <a:lnTo>
                    <a:pt x="122" y="133"/>
                  </a:lnTo>
                  <a:lnTo>
                    <a:pt x="123" y="120"/>
                  </a:lnTo>
                  <a:lnTo>
                    <a:pt x="267" y="37"/>
                  </a:lnTo>
                  <a:lnTo>
                    <a:pt x="267" y="37"/>
                  </a:lnTo>
                  <a:lnTo>
                    <a:pt x="269" y="47"/>
                  </a:lnTo>
                  <a:lnTo>
                    <a:pt x="271" y="59"/>
                  </a:lnTo>
                  <a:lnTo>
                    <a:pt x="271" y="62"/>
                  </a:lnTo>
                  <a:lnTo>
                    <a:pt x="301" y="45"/>
                  </a:lnTo>
                  <a:lnTo>
                    <a:pt x="301" y="41"/>
                  </a:lnTo>
                  <a:lnTo>
                    <a:pt x="301" y="41"/>
                  </a:lnTo>
                  <a:lnTo>
                    <a:pt x="300" y="30"/>
                  </a:lnTo>
                  <a:lnTo>
                    <a:pt x="298" y="19"/>
                  </a:lnTo>
                  <a:lnTo>
                    <a:pt x="310" y="12"/>
                  </a:lnTo>
                  <a:lnTo>
                    <a:pt x="310" y="12"/>
                  </a:lnTo>
                  <a:lnTo>
                    <a:pt x="318" y="8"/>
                  </a:lnTo>
                  <a:lnTo>
                    <a:pt x="327" y="4"/>
                  </a:lnTo>
                  <a:lnTo>
                    <a:pt x="335" y="1"/>
                  </a:lnTo>
                  <a:lnTo>
                    <a:pt x="343" y="1"/>
                  </a:lnTo>
                  <a:lnTo>
                    <a:pt x="350" y="0"/>
                  </a:lnTo>
                  <a:lnTo>
                    <a:pt x="356" y="1"/>
                  </a:lnTo>
                  <a:lnTo>
                    <a:pt x="363" y="4"/>
                  </a:lnTo>
                  <a:lnTo>
                    <a:pt x="369" y="7"/>
                  </a:lnTo>
                  <a:lnTo>
                    <a:pt x="374" y="11"/>
                  </a:lnTo>
                  <a:lnTo>
                    <a:pt x="380" y="15"/>
                  </a:lnTo>
                  <a:lnTo>
                    <a:pt x="383" y="22"/>
                  </a:lnTo>
                  <a:lnTo>
                    <a:pt x="388" y="28"/>
                  </a:lnTo>
                  <a:lnTo>
                    <a:pt x="390" y="36"/>
                  </a:lnTo>
                  <a:lnTo>
                    <a:pt x="392" y="44"/>
                  </a:lnTo>
                  <a:lnTo>
                    <a:pt x="395" y="53"/>
                  </a:lnTo>
                  <a:lnTo>
                    <a:pt x="395" y="63"/>
                  </a:lnTo>
                  <a:lnTo>
                    <a:pt x="398" y="181"/>
                  </a:lnTo>
                  <a:lnTo>
                    <a:pt x="398" y="181"/>
                  </a:lnTo>
                  <a:lnTo>
                    <a:pt x="397" y="190"/>
                  </a:lnTo>
                  <a:lnTo>
                    <a:pt x="396" y="201"/>
                  </a:lnTo>
                  <a:lnTo>
                    <a:pt x="395" y="212"/>
                  </a:lnTo>
                  <a:lnTo>
                    <a:pt x="391" y="223"/>
                  </a:lnTo>
                  <a:lnTo>
                    <a:pt x="389" y="234"/>
                  </a:lnTo>
                  <a:lnTo>
                    <a:pt x="384" y="244"/>
                  </a:lnTo>
                  <a:lnTo>
                    <a:pt x="374" y="265"/>
                  </a:lnTo>
                  <a:lnTo>
                    <a:pt x="363" y="283"/>
                  </a:lnTo>
                  <a:lnTo>
                    <a:pt x="356" y="293"/>
                  </a:lnTo>
                  <a:lnTo>
                    <a:pt x="349" y="301"/>
                  </a:lnTo>
                  <a:lnTo>
                    <a:pt x="342" y="309"/>
                  </a:lnTo>
                  <a:lnTo>
                    <a:pt x="334" y="316"/>
                  </a:lnTo>
                  <a:lnTo>
                    <a:pt x="325" y="322"/>
                  </a:lnTo>
                  <a:lnTo>
                    <a:pt x="317" y="328"/>
                  </a:lnTo>
                  <a:lnTo>
                    <a:pt x="87" y="461"/>
                  </a:lnTo>
                  <a:lnTo>
                    <a:pt x="87" y="461"/>
                  </a:lnTo>
                  <a:lnTo>
                    <a:pt x="79" y="466"/>
                  </a:lnTo>
                  <a:lnTo>
                    <a:pt x="70" y="469"/>
                  </a:lnTo>
                  <a:lnTo>
                    <a:pt x="62" y="471"/>
                  </a:lnTo>
                  <a:lnTo>
                    <a:pt x="55" y="472"/>
                  </a:lnTo>
                  <a:lnTo>
                    <a:pt x="48" y="472"/>
                  </a:lnTo>
                  <a:lnTo>
                    <a:pt x="41" y="471"/>
                  </a:lnTo>
                  <a:lnTo>
                    <a:pt x="34" y="469"/>
                  </a:lnTo>
                  <a:lnTo>
                    <a:pt x="29" y="466"/>
                  </a:lnTo>
                  <a:lnTo>
                    <a:pt x="23" y="461"/>
                  </a:lnTo>
                  <a:lnTo>
                    <a:pt x="18" y="457"/>
                  </a:lnTo>
                  <a:lnTo>
                    <a:pt x="13" y="451"/>
                  </a:lnTo>
                  <a:lnTo>
                    <a:pt x="10" y="444"/>
                  </a:lnTo>
                  <a:lnTo>
                    <a:pt x="6" y="437"/>
                  </a:lnTo>
                  <a:lnTo>
                    <a:pt x="4" y="429"/>
                  </a:lnTo>
                  <a:lnTo>
                    <a:pt x="3" y="419"/>
                  </a:lnTo>
                  <a:lnTo>
                    <a:pt x="3" y="410"/>
                  </a:lnTo>
                  <a:lnTo>
                    <a:pt x="0" y="293"/>
                  </a:lnTo>
                  <a:lnTo>
                    <a:pt x="0" y="293"/>
                  </a:lnTo>
                  <a:lnTo>
                    <a:pt x="1" y="282"/>
                  </a:lnTo>
                  <a:lnTo>
                    <a:pt x="1" y="271"/>
                  </a:lnTo>
                  <a:lnTo>
                    <a:pt x="3" y="261"/>
                  </a:lnTo>
                  <a:lnTo>
                    <a:pt x="5" y="250"/>
                  </a:lnTo>
                  <a:lnTo>
                    <a:pt x="9" y="239"/>
                  </a:lnTo>
                  <a:lnTo>
                    <a:pt x="13" y="229"/>
                  </a:lnTo>
                  <a:lnTo>
                    <a:pt x="23" y="209"/>
                  </a:lnTo>
                  <a:lnTo>
                    <a:pt x="34" y="189"/>
                  </a:lnTo>
                  <a:lnTo>
                    <a:pt x="41" y="180"/>
                  </a:lnTo>
                  <a:lnTo>
                    <a:pt x="49" y="172"/>
                  </a:lnTo>
                  <a:lnTo>
                    <a:pt x="56" y="164"/>
                  </a:lnTo>
                  <a:lnTo>
                    <a:pt x="64" y="157"/>
                  </a:lnTo>
                  <a:lnTo>
                    <a:pt x="73" y="150"/>
                  </a:lnTo>
                  <a:lnTo>
                    <a:pt x="80" y="145"/>
                  </a:lnTo>
                  <a:lnTo>
                    <a:pt x="80" y="145"/>
                  </a:lnTo>
                  <a:close/>
                  <a:moveTo>
                    <a:pt x="180" y="316"/>
                  </a:moveTo>
                  <a:lnTo>
                    <a:pt x="180" y="316"/>
                  </a:lnTo>
                  <a:lnTo>
                    <a:pt x="193" y="308"/>
                  </a:lnTo>
                  <a:lnTo>
                    <a:pt x="203" y="297"/>
                  </a:lnTo>
                  <a:lnTo>
                    <a:pt x="214" y="285"/>
                  </a:lnTo>
                  <a:lnTo>
                    <a:pt x="223" y="271"/>
                  </a:lnTo>
                  <a:lnTo>
                    <a:pt x="223" y="271"/>
                  </a:lnTo>
                  <a:lnTo>
                    <a:pt x="227" y="262"/>
                  </a:lnTo>
                  <a:lnTo>
                    <a:pt x="231" y="251"/>
                  </a:lnTo>
                  <a:lnTo>
                    <a:pt x="234" y="240"/>
                  </a:lnTo>
                  <a:lnTo>
                    <a:pt x="236" y="228"/>
                  </a:lnTo>
                  <a:lnTo>
                    <a:pt x="251" y="220"/>
                  </a:lnTo>
                  <a:lnTo>
                    <a:pt x="251" y="206"/>
                  </a:lnTo>
                  <a:lnTo>
                    <a:pt x="237" y="214"/>
                  </a:lnTo>
                  <a:lnTo>
                    <a:pt x="237" y="214"/>
                  </a:lnTo>
                  <a:lnTo>
                    <a:pt x="237" y="207"/>
                  </a:lnTo>
                  <a:lnTo>
                    <a:pt x="237" y="207"/>
                  </a:lnTo>
                  <a:lnTo>
                    <a:pt x="237" y="197"/>
                  </a:lnTo>
                  <a:lnTo>
                    <a:pt x="251" y="189"/>
                  </a:lnTo>
                  <a:lnTo>
                    <a:pt x="250" y="175"/>
                  </a:lnTo>
                  <a:lnTo>
                    <a:pt x="235" y="184"/>
                  </a:lnTo>
                  <a:lnTo>
                    <a:pt x="235" y="184"/>
                  </a:lnTo>
                  <a:lnTo>
                    <a:pt x="232" y="176"/>
                  </a:lnTo>
                  <a:lnTo>
                    <a:pt x="228" y="169"/>
                  </a:lnTo>
                  <a:lnTo>
                    <a:pt x="224" y="163"/>
                  </a:lnTo>
                  <a:lnTo>
                    <a:pt x="220" y="159"/>
                  </a:lnTo>
                  <a:lnTo>
                    <a:pt x="220" y="159"/>
                  </a:lnTo>
                  <a:lnTo>
                    <a:pt x="215" y="157"/>
                  </a:lnTo>
                  <a:lnTo>
                    <a:pt x="209" y="156"/>
                  </a:lnTo>
                  <a:lnTo>
                    <a:pt x="204" y="155"/>
                  </a:lnTo>
                  <a:lnTo>
                    <a:pt x="198" y="156"/>
                  </a:lnTo>
                  <a:lnTo>
                    <a:pt x="193" y="157"/>
                  </a:lnTo>
                  <a:lnTo>
                    <a:pt x="186" y="158"/>
                  </a:lnTo>
                  <a:lnTo>
                    <a:pt x="175" y="164"/>
                  </a:lnTo>
                  <a:lnTo>
                    <a:pt x="175" y="164"/>
                  </a:lnTo>
                  <a:lnTo>
                    <a:pt x="165" y="171"/>
                  </a:lnTo>
                  <a:lnTo>
                    <a:pt x="157" y="177"/>
                  </a:lnTo>
                  <a:lnTo>
                    <a:pt x="150" y="183"/>
                  </a:lnTo>
                  <a:lnTo>
                    <a:pt x="145" y="189"/>
                  </a:lnTo>
                  <a:lnTo>
                    <a:pt x="150" y="204"/>
                  </a:lnTo>
                  <a:lnTo>
                    <a:pt x="150" y="204"/>
                  </a:lnTo>
                  <a:lnTo>
                    <a:pt x="160" y="194"/>
                  </a:lnTo>
                  <a:lnTo>
                    <a:pt x="167" y="188"/>
                  </a:lnTo>
                  <a:lnTo>
                    <a:pt x="175" y="183"/>
                  </a:lnTo>
                  <a:lnTo>
                    <a:pt x="175" y="183"/>
                  </a:lnTo>
                  <a:lnTo>
                    <a:pt x="182" y="180"/>
                  </a:lnTo>
                  <a:lnTo>
                    <a:pt x="190" y="177"/>
                  </a:lnTo>
                  <a:lnTo>
                    <a:pt x="197" y="177"/>
                  </a:lnTo>
                  <a:lnTo>
                    <a:pt x="204" y="180"/>
                  </a:lnTo>
                  <a:lnTo>
                    <a:pt x="204" y="180"/>
                  </a:lnTo>
                  <a:lnTo>
                    <a:pt x="207" y="183"/>
                  </a:lnTo>
                  <a:lnTo>
                    <a:pt x="211" y="186"/>
                  </a:lnTo>
                  <a:lnTo>
                    <a:pt x="213" y="190"/>
                  </a:lnTo>
                  <a:lnTo>
                    <a:pt x="214" y="196"/>
                  </a:lnTo>
                  <a:lnTo>
                    <a:pt x="156" y="230"/>
                  </a:lnTo>
                  <a:lnTo>
                    <a:pt x="156" y="244"/>
                  </a:lnTo>
                  <a:lnTo>
                    <a:pt x="217" y="209"/>
                  </a:lnTo>
                  <a:lnTo>
                    <a:pt x="217" y="209"/>
                  </a:lnTo>
                  <a:lnTo>
                    <a:pt x="217" y="216"/>
                  </a:lnTo>
                  <a:lnTo>
                    <a:pt x="217" y="216"/>
                  </a:lnTo>
                  <a:lnTo>
                    <a:pt x="217" y="225"/>
                  </a:lnTo>
                  <a:lnTo>
                    <a:pt x="156" y="262"/>
                  </a:lnTo>
                  <a:lnTo>
                    <a:pt x="157" y="275"/>
                  </a:lnTo>
                  <a:lnTo>
                    <a:pt x="216" y="241"/>
                  </a:lnTo>
                  <a:lnTo>
                    <a:pt x="216" y="241"/>
                  </a:lnTo>
                  <a:lnTo>
                    <a:pt x="212" y="254"/>
                  </a:lnTo>
                  <a:lnTo>
                    <a:pt x="207" y="267"/>
                  </a:lnTo>
                  <a:lnTo>
                    <a:pt x="207" y="267"/>
                  </a:lnTo>
                  <a:lnTo>
                    <a:pt x="200" y="277"/>
                  </a:lnTo>
                  <a:lnTo>
                    <a:pt x="194" y="285"/>
                  </a:lnTo>
                  <a:lnTo>
                    <a:pt x="186" y="292"/>
                  </a:lnTo>
                  <a:lnTo>
                    <a:pt x="177" y="298"/>
                  </a:lnTo>
                  <a:lnTo>
                    <a:pt x="177" y="298"/>
                  </a:lnTo>
                  <a:lnTo>
                    <a:pt x="169" y="302"/>
                  </a:lnTo>
                  <a:lnTo>
                    <a:pt x="161" y="305"/>
                  </a:lnTo>
                  <a:lnTo>
                    <a:pt x="156" y="306"/>
                  </a:lnTo>
                  <a:lnTo>
                    <a:pt x="150" y="306"/>
                  </a:lnTo>
                  <a:lnTo>
                    <a:pt x="148" y="325"/>
                  </a:lnTo>
                  <a:lnTo>
                    <a:pt x="148" y="325"/>
                  </a:lnTo>
                  <a:lnTo>
                    <a:pt x="153" y="325"/>
                  </a:lnTo>
                  <a:lnTo>
                    <a:pt x="161" y="324"/>
                  </a:lnTo>
                  <a:lnTo>
                    <a:pt x="170" y="321"/>
                  </a:lnTo>
                  <a:lnTo>
                    <a:pt x="180" y="316"/>
                  </a:lnTo>
                  <a:lnTo>
                    <a:pt x="180" y="3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5" name="Freeform 2517"/>
            <p:cNvSpPr>
              <a:spLocks/>
            </p:cNvSpPr>
            <p:nvPr/>
          </p:nvSpPr>
          <p:spPr bwMode="auto">
            <a:xfrm flipH="1">
              <a:off x="1442207" y="6119963"/>
              <a:ext cx="57354" cy="46911"/>
            </a:xfrm>
            <a:custGeom>
              <a:avLst/>
              <a:gdLst>
                <a:gd name="T0" fmla="*/ 1 w 200"/>
                <a:gd name="T1" fmla="*/ 163 h 186"/>
                <a:gd name="T2" fmla="*/ 1 w 200"/>
                <a:gd name="T3" fmla="*/ 163 h 186"/>
                <a:gd name="T4" fmla="*/ 5 w 200"/>
                <a:gd name="T5" fmla="*/ 145 h 186"/>
                <a:gd name="T6" fmla="*/ 9 w 200"/>
                <a:gd name="T7" fmla="*/ 129 h 186"/>
                <a:gd name="T8" fmla="*/ 14 w 200"/>
                <a:gd name="T9" fmla="*/ 113 h 186"/>
                <a:gd name="T10" fmla="*/ 20 w 200"/>
                <a:gd name="T11" fmla="*/ 97 h 186"/>
                <a:gd name="T12" fmla="*/ 28 w 200"/>
                <a:gd name="T13" fmla="*/ 83 h 186"/>
                <a:gd name="T14" fmla="*/ 36 w 200"/>
                <a:gd name="T15" fmla="*/ 73 h 186"/>
                <a:gd name="T16" fmla="*/ 44 w 200"/>
                <a:gd name="T17" fmla="*/ 63 h 186"/>
                <a:gd name="T18" fmla="*/ 53 w 200"/>
                <a:gd name="T19" fmla="*/ 56 h 186"/>
                <a:gd name="T20" fmla="*/ 143 w 200"/>
                <a:gd name="T21" fmla="*/ 5 h 186"/>
                <a:gd name="T22" fmla="*/ 143 w 200"/>
                <a:gd name="T23" fmla="*/ 5 h 186"/>
                <a:gd name="T24" fmla="*/ 147 w 200"/>
                <a:gd name="T25" fmla="*/ 2 h 186"/>
                <a:gd name="T26" fmla="*/ 152 w 200"/>
                <a:gd name="T27" fmla="*/ 1 h 186"/>
                <a:gd name="T28" fmla="*/ 156 w 200"/>
                <a:gd name="T29" fmla="*/ 0 h 186"/>
                <a:gd name="T30" fmla="*/ 159 w 200"/>
                <a:gd name="T31" fmla="*/ 0 h 186"/>
                <a:gd name="T32" fmla="*/ 164 w 200"/>
                <a:gd name="T33" fmla="*/ 1 h 186"/>
                <a:gd name="T34" fmla="*/ 168 w 200"/>
                <a:gd name="T35" fmla="*/ 2 h 186"/>
                <a:gd name="T36" fmla="*/ 172 w 200"/>
                <a:gd name="T37" fmla="*/ 5 h 186"/>
                <a:gd name="T38" fmla="*/ 176 w 200"/>
                <a:gd name="T39" fmla="*/ 7 h 186"/>
                <a:gd name="T40" fmla="*/ 183 w 200"/>
                <a:gd name="T41" fmla="*/ 14 h 186"/>
                <a:gd name="T42" fmla="*/ 189 w 200"/>
                <a:gd name="T43" fmla="*/ 24 h 186"/>
                <a:gd name="T44" fmla="*/ 193 w 200"/>
                <a:gd name="T45" fmla="*/ 36 h 186"/>
                <a:gd name="T46" fmla="*/ 198 w 200"/>
                <a:gd name="T47" fmla="*/ 50 h 186"/>
                <a:gd name="T48" fmla="*/ 198 w 200"/>
                <a:gd name="T49" fmla="*/ 50 h 186"/>
                <a:gd name="T50" fmla="*/ 200 w 200"/>
                <a:gd name="T51" fmla="*/ 69 h 186"/>
                <a:gd name="T52" fmla="*/ 180 w 200"/>
                <a:gd name="T53" fmla="*/ 81 h 186"/>
                <a:gd name="T54" fmla="*/ 180 w 200"/>
                <a:gd name="T55" fmla="*/ 81 h 186"/>
                <a:gd name="T56" fmla="*/ 178 w 200"/>
                <a:gd name="T57" fmla="*/ 72 h 186"/>
                <a:gd name="T58" fmla="*/ 176 w 200"/>
                <a:gd name="T59" fmla="*/ 62 h 186"/>
                <a:gd name="T60" fmla="*/ 176 w 200"/>
                <a:gd name="T61" fmla="*/ 62 h 186"/>
                <a:gd name="T62" fmla="*/ 173 w 200"/>
                <a:gd name="T63" fmla="*/ 52 h 186"/>
                <a:gd name="T64" fmla="*/ 170 w 200"/>
                <a:gd name="T65" fmla="*/ 43 h 186"/>
                <a:gd name="T66" fmla="*/ 164 w 200"/>
                <a:gd name="T67" fmla="*/ 37 h 186"/>
                <a:gd name="T68" fmla="*/ 158 w 200"/>
                <a:gd name="T69" fmla="*/ 33 h 186"/>
                <a:gd name="T70" fmla="*/ 153 w 200"/>
                <a:gd name="T71" fmla="*/ 29 h 186"/>
                <a:gd name="T72" fmla="*/ 146 w 200"/>
                <a:gd name="T73" fmla="*/ 28 h 186"/>
                <a:gd name="T74" fmla="*/ 139 w 200"/>
                <a:gd name="T75" fmla="*/ 29 h 186"/>
                <a:gd name="T76" fmla="*/ 131 w 200"/>
                <a:gd name="T77" fmla="*/ 33 h 186"/>
                <a:gd name="T78" fmla="*/ 64 w 200"/>
                <a:gd name="T79" fmla="*/ 72 h 186"/>
                <a:gd name="T80" fmla="*/ 64 w 200"/>
                <a:gd name="T81" fmla="*/ 72 h 186"/>
                <a:gd name="T82" fmla="*/ 57 w 200"/>
                <a:gd name="T83" fmla="*/ 77 h 186"/>
                <a:gd name="T84" fmla="*/ 51 w 200"/>
                <a:gd name="T85" fmla="*/ 84 h 186"/>
                <a:gd name="T86" fmla="*/ 44 w 200"/>
                <a:gd name="T87" fmla="*/ 93 h 186"/>
                <a:gd name="T88" fmla="*/ 38 w 200"/>
                <a:gd name="T89" fmla="*/ 103 h 186"/>
                <a:gd name="T90" fmla="*/ 33 w 200"/>
                <a:gd name="T91" fmla="*/ 114 h 186"/>
                <a:gd name="T92" fmla="*/ 29 w 200"/>
                <a:gd name="T93" fmla="*/ 126 h 186"/>
                <a:gd name="T94" fmla="*/ 25 w 200"/>
                <a:gd name="T95" fmla="*/ 138 h 186"/>
                <a:gd name="T96" fmla="*/ 23 w 200"/>
                <a:gd name="T97" fmla="*/ 151 h 186"/>
                <a:gd name="T98" fmla="*/ 23 w 200"/>
                <a:gd name="T99" fmla="*/ 151 h 186"/>
                <a:gd name="T100" fmla="*/ 21 w 200"/>
                <a:gd name="T101" fmla="*/ 162 h 186"/>
                <a:gd name="T102" fmla="*/ 20 w 200"/>
                <a:gd name="T103" fmla="*/ 174 h 186"/>
                <a:gd name="T104" fmla="*/ 0 w 200"/>
                <a:gd name="T105" fmla="*/ 186 h 186"/>
                <a:gd name="T106" fmla="*/ 0 w 200"/>
                <a:gd name="T107" fmla="*/ 186 h 186"/>
                <a:gd name="T108" fmla="*/ 1 w 200"/>
                <a:gd name="T109" fmla="*/ 163 h 186"/>
                <a:gd name="T110" fmla="*/ 1 w 200"/>
                <a:gd name="T111" fmla="*/ 1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 h="186">
                  <a:moveTo>
                    <a:pt x="1" y="163"/>
                  </a:moveTo>
                  <a:lnTo>
                    <a:pt x="1" y="163"/>
                  </a:lnTo>
                  <a:lnTo>
                    <a:pt x="5" y="145"/>
                  </a:lnTo>
                  <a:lnTo>
                    <a:pt x="9" y="129"/>
                  </a:lnTo>
                  <a:lnTo>
                    <a:pt x="14" y="113"/>
                  </a:lnTo>
                  <a:lnTo>
                    <a:pt x="20" y="97"/>
                  </a:lnTo>
                  <a:lnTo>
                    <a:pt x="28" y="83"/>
                  </a:lnTo>
                  <a:lnTo>
                    <a:pt x="36" y="73"/>
                  </a:lnTo>
                  <a:lnTo>
                    <a:pt x="44" y="63"/>
                  </a:lnTo>
                  <a:lnTo>
                    <a:pt x="53" y="56"/>
                  </a:lnTo>
                  <a:lnTo>
                    <a:pt x="143" y="5"/>
                  </a:lnTo>
                  <a:lnTo>
                    <a:pt x="143" y="5"/>
                  </a:lnTo>
                  <a:lnTo>
                    <a:pt x="147" y="2"/>
                  </a:lnTo>
                  <a:lnTo>
                    <a:pt x="152" y="1"/>
                  </a:lnTo>
                  <a:lnTo>
                    <a:pt x="156" y="0"/>
                  </a:lnTo>
                  <a:lnTo>
                    <a:pt x="159" y="0"/>
                  </a:lnTo>
                  <a:lnTo>
                    <a:pt x="164" y="1"/>
                  </a:lnTo>
                  <a:lnTo>
                    <a:pt x="168" y="2"/>
                  </a:lnTo>
                  <a:lnTo>
                    <a:pt x="172" y="5"/>
                  </a:lnTo>
                  <a:lnTo>
                    <a:pt x="176" y="7"/>
                  </a:lnTo>
                  <a:lnTo>
                    <a:pt x="183" y="14"/>
                  </a:lnTo>
                  <a:lnTo>
                    <a:pt x="189" y="24"/>
                  </a:lnTo>
                  <a:lnTo>
                    <a:pt x="193" y="36"/>
                  </a:lnTo>
                  <a:lnTo>
                    <a:pt x="198" y="50"/>
                  </a:lnTo>
                  <a:lnTo>
                    <a:pt x="198" y="50"/>
                  </a:lnTo>
                  <a:lnTo>
                    <a:pt x="200" y="69"/>
                  </a:lnTo>
                  <a:lnTo>
                    <a:pt x="180" y="81"/>
                  </a:lnTo>
                  <a:lnTo>
                    <a:pt x="180" y="81"/>
                  </a:lnTo>
                  <a:lnTo>
                    <a:pt x="178" y="72"/>
                  </a:lnTo>
                  <a:lnTo>
                    <a:pt x="176" y="62"/>
                  </a:lnTo>
                  <a:lnTo>
                    <a:pt x="176" y="62"/>
                  </a:lnTo>
                  <a:lnTo>
                    <a:pt x="173" y="52"/>
                  </a:lnTo>
                  <a:lnTo>
                    <a:pt x="170" y="43"/>
                  </a:lnTo>
                  <a:lnTo>
                    <a:pt x="164" y="37"/>
                  </a:lnTo>
                  <a:lnTo>
                    <a:pt x="158" y="33"/>
                  </a:lnTo>
                  <a:lnTo>
                    <a:pt x="153" y="29"/>
                  </a:lnTo>
                  <a:lnTo>
                    <a:pt x="146" y="28"/>
                  </a:lnTo>
                  <a:lnTo>
                    <a:pt x="139" y="29"/>
                  </a:lnTo>
                  <a:lnTo>
                    <a:pt x="131" y="33"/>
                  </a:lnTo>
                  <a:lnTo>
                    <a:pt x="64" y="72"/>
                  </a:lnTo>
                  <a:lnTo>
                    <a:pt x="64" y="72"/>
                  </a:lnTo>
                  <a:lnTo>
                    <a:pt x="57" y="77"/>
                  </a:lnTo>
                  <a:lnTo>
                    <a:pt x="51" y="84"/>
                  </a:lnTo>
                  <a:lnTo>
                    <a:pt x="44" y="93"/>
                  </a:lnTo>
                  <a:lnTo>
                    <a:pt x="38" y="103"/>
                  </a:lnTo>
                  <a:lnTo>
                    <a:pt x="33" y="114"/>
                  </a:lnTo>
                  <a:lnTo>
                    <a:pt x="29" y="126"/>
                  </a:lnTo>
                  <a:lnTo>
                    <a:pt x="25" y="138"/>
                  </a:lnTo>
                  <a:lnTo>
                    <a:pt x="23" y="151"/>
                  </a:lnTo>
                  <a:lnTo>
                    <a:pt x="23" y="151"/>
                  </a:lnTo>
                  <a:lnTo>
                    <a:pt x="21" y="162"/>
                  </a:lnTo>
                  <a:lnTo>
                    <a:pt x="20" y="174"/>
                  </a:lnTo>
                  <a:lnTo>
                    <a:pt x="0" y="186"/>
                  </a:lnTo>
                  <a:lnTo>
                    <a:pt x="0" y="186"/>
                  </a:lnTo>
                  <a:lnTo>
                    <a:pt x="1" y="163"/>
                  </a:lnTo>
                  <a:lnTo>
                    <a:pt x="1" y="1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6" name="Freeform 2518"/>
            <p:cNvSpPr>
              <a:spLocks/>
            </p:cNvSpPr>
            <p:nvPr/>
          </p:nvSpPr>
          <p:spPr bwMode="auto">
            <a:xfrm flipH="1">
              <a:off x="915593" y="6050466"/>
              <a:ext cx="102542" cy="86872"/>
            </a:xfrm>
            <a:custGeom>
              <a:avLst/>
              <a:gdLst>
                <a:gd name="T0" fmla="*/ 121 w 352"/>
                <a:gd name="T1" fmla="*/ 335 h 345"/>
                <a:gd name="T2" fmla="*/ 121 w 352"/>
                <a:gd name="T3" fmla="*/ 335 h 345"/>
                <a:gd name="T4" fmla="*/ 110 w 352"/>
                <a:gd name="T5" fmla="*/ 341 h 345"/>
                <a:gd name="T6" fmla="*/ 100 w 352"/>
                <a:gd name="T7" fmla="*/ 344 h 345"/>
                <a:gd name="T8" fmla="*/ 89 w 352"/>
                <a:gd name="T9" fmla="*/ 345 h 345"/>
                <a:gd name="T10" fmla="*/ 79 w 352"/>
                <a:gd name="T11" fmla="*/ 345 h 345"/>
                <a:gd name="T12" fmla="*/ 68 w 352"/>
                <a:gd name="T13" fmla="*/ 343 h 345"/>
                <a:gd name="T14" fmla="*/ 61 w 352"/>
                <a:gd name="T15" fmla="*/ 339 h 345"/>
                <a:gd name="T16" fmla="*/ 53 w 352"/>
                <a:gd name="T17" fmla="*/ 333 h 345"/>
                <a:gd name="T18" fmla="*/ 48 w 352"/>
                <a:gd name="T19" fmla="*/ 326 h 345"/>
                <a:gd name="T20" fmla="*/ 4 w 352"/>
                <a:gd name="T21" fmla="*/ 237 h 345"/>
                <a:gd name="T22" fmla="*/ 4 w 352"/>
                <a:gd name="T23" fmla="*/ 237 h 345"/>
                <a:gd name="T24" fmla="*/ 1 w 352"/>
                <a:gd name="T25" fmla="*/ 227 h 345"/>
                <a:gd name="T26" fmla="*/ 0 w 352"/>
                <a:gd name="T27" fmla="*/ 219 h 345"/>
                <a:gd name="T28" fmla="*/ 2 w 352"/>
                <a:gd name="T29" fmla="*/ 209 h 345"/>
                <a:gd name="T30" fmla="*/ 6 w 352"/>
                <a:gd name="T31" fmla="*/ 199 h 345"/>
                <a:gd name="T32" fmla="*/ 11 w 352"/>
                <a:gd name="T33" fmla="*/ 190 h 345"/>
                <a:gd name="T34" fmla="*/ 18 w 352"/>
                <a:gd name="T35" fmla="*/ 181 h 345"/>
                <a:gd name="T36" fmla="*/ 27 w 352"/>
                <a:gd name="T37" fmla="*/ 172 h 345"/>
                <a:gd name="T38" fmla="*/ 37 w 352"/>
                <a:gd name="T39" fmla="*/ 166 h 345"/>
                <a:gd name="T40" fmla="*/ 122 w 352"/>
                <a:gd name="T41" fmla="*/ 116 h 345"/>
                <a:gd name="T42" fmla="*/ 122 w 352"/>
                <a:gd name="T43" fmla="*/ 116 h 345"/>
                <a:gd name="T44" fmla="*/ 230 w 352"/>
                <a:gd name="T45" fmla="*/ 56 h 345"/>
                <a:gd name="T46" fmla="*/ 315 w 352"/>
                <a:gd name="T47" fmla="*/ 6 h 345"/>
                <a:gd name="T48" fmla="*/ 315 w 352"/>
                <a:gd name="T49" fmla="*/ 6 h 345"/>
                <a:gd name="T50" fmla="*/ 325 w 352"/>
                <a:gd name="T51" fmla="*/ 2 h 345"/>
                <a:gd name="T52" fmla="*/ 334 w 352"/>
                <a:gd name="T53" fmla="*/ 0 h 345"/>
                <a:gd name="T54" fmla="*/ 338 w 352"/>
                <a:gd name="T55" fmla="*/ 0 h 345"/>
                <a:gd name="T56" fmla="*/ 341 w 352"/>
                <a:gd name="T57" fmla="*/ 1 h 345"/>
                <a:gd name="T58" fmla="*/ 344 w 352"/>
                <a:gd name="T59" fmla="*/ 2 h 345"/>
                <a:gd name="T60" fmla="*/ 347 w 352"/>
                <a:gd name="T61" fmla="*/ 4 h 345"/>
                <a:gd name="T62" fmla="*/ 349 w 352"/>
                <a:gd name="T63" fmla="*/ 6 h 345"/>
                <a:gd name="T64" fmla="*/ 351 w 352"/>
                <a:gd name="T65" fmla="*/ 9 h 345"/>
                <a:gd name="T66" fmla="*/ 352 w 352"/>
                <a:gd name="T67" fmla="*/ 17 h 345"/>
                <a:gd name="T68" fmla="*/ 351 w 352"/>
                <a:gd name="T69" fmla="*/ 28 h 345"/>
                <a:gd name="T70" fmla="*/ 349 w 352"/>
                <a:gd name="T71" fmla="*/ 40 h 345"/>
                <a:gd name="T72" fmla="*/ 305 w 352"/>
                <a:gd name="T73" fmla="*/ 179 h 345"/>
                <a:gd name="T74" fmla="*/ 305 w 352"/>
                <a:gd name="T75" fmla="*/ 179 h 345"/>
                <a:gd name="T76" fmla="*/ 301 w 352"/>
                <a:gd name="T77" fmla="*/ 192 h 345"/>
                <a:gd name="T78" fmla="*/ 294 w 352"/>
                <a:gd name="T79" fmla="*/ 206 h 345"/>
                <a:gd name="T80" fmla="*/ 285 w 352"/>
                <a:gd name="T81" fmla="*/ 219 h 345"/>
                <a:gd name="T82" fmla="*/ 276 w 352"/>
                <a:gd name="T83" fmla="*/ 232 h 345"/>
                <a:gd name="T84" fmla="*/ 265 w 352"/>
                <a:gd name="T85" fmla="*/ 245 h 345"/>
                <a:gd name="T86" fmla="*/ 255 w 352"/>
                <a:gd name="T87" fmla="*/ 256 h 345"/>
                <a:gd name="T88" fmla="*/ 243 w 352"/>
                <a:gd name="T89" fmla="*/ 265 h 345"/>
                <a:gd name="T90" fmla="*/ 232 w 352"/>
                <a:gd name="T91" fmla="*/ 273 h 345"/>
                <a:gd name="T92" fmla="*/ 121 w 352"/>
                <a:gd name="T93" fmla="*/ 33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2" h="345">
                  <a:moveTo>
                    <a:pt x="121" y="335"/>
                  </a:moveTo>
                  <a:lnTo>
                    <a:pt x="121" y="335"/>
                  </a:lnTo>
                  <a:lnTo>
                    <a:pt x="110" y="341"/>
                  </a:lnTo>
                  <a:lnTo>
                    <a:pt x="100" y="344"/>
                  </a:lnTo>
                  <a:lnTo>
                    <a:pt x="89" y="345"/>
                  </a:lnTo>
                  <a:lnTo>
                    <a:pt x="79" y="345"/>
                  </a:lnTo>
                  <a:lnTo>
                    <a:pt x="68" y="343"/>
                  </a:lnTo>
                  <a:lnTo>
                    <a:pt x="61" y="339"/>
                  </a:lnTo>
                  <a:lnTo>
                    <a:pt x="53" y="333"/>
                  </a:lnTo>
                  <a:lnTo>
                    <a:pt x="48" y="326"/>
                  </a:lnTo>
                  <a:lnTo>
                    <a:pt x="4" y="237"/>
                  </a:lnTo>
                  <a:lnTo>
                    <a:pt x="4" y="237"/>
                  </a:lnTo>
                  <a:lnTo>
                    <a:pt x="1" y="227"/>
                  </a:lnTo>
                  <a:lnTo>
                    <a:pt x="0" y="219"/>
                  </a:lnTo>
                  <a:lnTo>
                    <a:pt x="2" y="209"/>
                  </a:lnTo>
                  <a:lnTo>
                    <a:pt x="6" y="199"/>
                  </a:lnTo>
                  <a:lnTo>
                    <a:pt x="11" y="190"/>
                  </a:lnTo>
                  <a:lnTo>
                    <a:pt x="18" y="181"/>
                  </a:lnTo>
                  <a:lnTo>
                    <a:pt x="27" y="172"/>
                  </a:lnTo>
                  <a:lnTo>
                    <a:pt x="37" y="166"/>
                  </a:lnTo>
                  <a:lnTo>
                    <a:pt x="122" y="116"/>
                  </a:lnTo>
                  <a:lnTo>
                    <a:pt x="122" y="116"/>
                  </a:lnTo>
                  <a:lnTo>
                    <a:pt x="230" y="56"/>
                  </a:lnTo>
                  <a:lnTo>
                    <a:pt x="315" y="6"/>
                  </a:lnTo>
                  <a:lnTo>
                    <a:pt x="315" y="6"/>
                  </a:lnTo>
                  <a:lnTo>
                    <a:pt x="325" y="2"/>
                  </a:lnTo>
                  <a:lnTo>
                    <a:pt x="334" y="0"/>
                  </a:lnTo>
                  <a:lnTo>
                    <a:pt x="338" y="0"/>
                  </a:lnTo>
                  <a:lnTo>
                    <a:pt x="341" y="1"/>
                  </a:lnTo>
                  <a:lnTo>
                    <a:pt x="344" y="2"/>
                  </a:lnTo>
                  <a:lnTo>
                    <a:pt x="347" y="4"/>
                  </a:lnTo>
                  <a:lnTo>
                    <a:pt x="349" y="6"/>
                  </a:lnTo>
                  <a:lnTo>
                    <a:pt x="351" y="9"/>
                  </a:lnTo>
                  <a:lnTo>
                    <a:pt x="352" y="17"/>
                  </a:lnTo>
                  <a:lnTo>
                    <a:pt x="351" y="28"/>
                  </a:lnTo>
                  <a:lnTo>
                    <a:pt x="349" y="40"/>
                  </a:lnTo>
                  <a:lnTo>
                    <a:pt x="305" y="179"/>
                  </a:lnTo>
                  <a:lnTo>
                    <a:pt x="305" y="179"/>
                  </a:lnTo>
                  <a:lnTo>
                    <a:pt x="301" y="192"/>
                  </a:lnTo>
                  <a:lnTo>
                    <a:pt x="294" y="206"/>
                  </a:lnTo>
                  <a:lnTo>
                    <a:pt x="285" y="219"/>
                  </a:lnTo>
                  <a:lnTo>
                    <a:pt x="276" y="232"/>
                  </a:lnTo>
                  <a:lnTo>
                    <a:pt x="265" y="245"/>
                  </a:lnTo>
                  <a:lnTo>
                    <a:pt x="255" y="256"/>
                  </a:lnTo>
                  <a:lnTo>
                    <a:pt x="243" y="265"/>
                  </a:lnTo>
                  <a:lnTo>
                    <a:pt x="232" y="273"/>
                  </a:lnTo>
                  <a:lnTo>
                    <a:pt x="121" y="3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7" name="Freeform 2519"/>
            <p:cNvSpPr>
              <a:spLocks/>
            </p:cNvSpPr>
            <p:nvPr/>
          </p:nvSpPr>
          <p:spPr bwMode="auto">
            <a:xfrm flipH="1">
              <a:off x="931235" y="6128651"/>
              <a:ext cx="19118" cy="17374"/>
            </a:xfrm>
            <a:custGeom>
              <a:avLst/>
              <a:gdLst>
                <a:gd name="T0" fmla="*/ 0 w 64"/>
                <a:gd name="T1" fmla="*/ 55 h 74"/>
                <a:gd name="T2" fmla="*/ 0 w 64"/>
                <a:gd name="T3" fmla="*/ 55 h 74"/>
                <a:gd name="T4" fmla="*/ 2 w 64"/>
                <a:gd name="T5" fmla="*/ 61 h 74"/>
                <a:gd name="T6" fmla="*/ 4 w 64"/>
                <a:gd name="T7" fmla="*/ 66 h 74"/>
                <a:gd name="T8" fmla="*/ 6 w 64"/>
                <a:gd name="T9" fmla="*/ 71 h 74"/>
                <a:gd name="T10" fmla="*/ 11 w 64"/>
                <a:gd name="T11" fmla="*/ 73 h 74"/>
                <a:gd name="T12" fmla="*/ 15 w 64"/>
                <a:gd name="T13" fmla="*/ 74 h 74"/>
                <a:gd name="T14" fmla="*/ 21 w 64"/>
                <a:gd name="T15" fmla="*/ 74 h 74"/>
                <a:gd name="T16" fmla="*/ 26 w 64"/>
                <a:gd name="T17" fmla="*/ 73 h 74"/>
                <a:gd name="T18" fmla="*/ 33 w 64"/>
                <a:gd name="T19" fmla="*/ 70 h 74"/>
                <a:gd name="T20" fmla="*/ 33 w 64"/>
                <a:gd name="T21" fmla="*/ 70 h 74"/>
                <a:gd name="T22" fmla="*/ 39 w 64"/>
                <a:gd name="T23" fmla="*/ 65 h 74"/>
                <a:gd name="T24" fmla="*/ 45 w 64"/>
                <a:gd name="T25" fmla="*/ 60 h 74"/>
                <a:gd name="T26" fmla="*/ 50 w 64"/>
                <a:gd name="T27" fmla="*/ 55 h 74"/>
                <a:gd name="T28" fmla="*/ 54 w 64"/>
                <a:gd name="T29" fmla="*/ 47 h 74"/>
                <a:gd name="T30" fmla="*/ 59 w 64"/>
                <a:gd name="T31" fmla="*/ 41 h 74"/>
                <a:gd name="T32" fmla="*/ 61 w 64"/>
                <a:gd name="T33" fmla="*/ 33 h 74"/>
                <a:gd name="T34" fmla="*/ 63 w 64"/>
                <a:gd name="T35" fmla="*/ 25 h 74"/>
                <a:gd name="T36" fmla="*/ 64 w 64"/>
                <a:gd name="T37" fmla="*/ 19 h 74"/>
                <a:gd name="T38" fmla="*/ 64 w 64"/>
                <a:gd name="T39" fmla="*/ 19 h 74"/>
                <a:gd name="T40" fmla="*/ 63 w 64"/>
                <a:gd name="T41" fmla="*/ 12 h 74"/>
                <a:gd name="T42" fmla="*/ 61 w 64"/>
                <a:gd name="T43" fmla="*/ 7 h 74"/>
                <a:gd name="T44" fmla="*/ 59 w 64"/>
                <a:gd name="T45" fmla="*/ 4 h 74"/>
                <a:gd name="T46" fmla="*/ 54 w 64"/>
                <a:gd name="T47" fmla="*/ 1 h 74"/>
                <a:gd name="T48" fmla="*/ 50 w 64"/>
                <a:gd name="T49" fmla="*/ 0 h 74"/>
                <a:gd name="T50" fmla="*/ 44 w 64"/>
                <a:gd name="T51" fmla="*/ 0 h 74"/>
                <a:gd name="T52" fmla="*/ 39 w 64"/>
                <a:gd name="T53" fmla="*/ 1 h 74"/>
                <a:gd name="T54" fmla="*/ 32 w 64"/>
                <a:gd name="T55" fmla="*/ 4 h 74"/>
                <a:gd name="T56" fmla="*/ 32 w 64"/>
                <a:gd name="T57" fmla="*/ 4 h 74"/>
                <a:gd name="T58" fmla="*/ 26 w 64"/>
                <a:gd name="T59" fmla="*/ 8 h 74"/>
                <a:gd name="T60" fmla="*/ 21 w 64"/>
                <a:gd name="T61" fmla="*/ 14 h 74"/>
                <a:gd name="T62" fmla="*/ 15 w 64"/>
                <a:gd name="T63" fmla="*/ 20 h 74"/>
                <a:gd name="T64" fmla="*/ 11 w 64"/>
                <a:gd name="T65" fmla="*/ 27 h 74"/>
                <a:gd name="T66" fmla="*/ 6 w 64"/>
                <a:gd name="T67" fmla="*/ 34 h 74"/>
                <a:gd name="T68" fmla="*/ 4 w 64"/>
                <a:gd name="T69" fmla="*/ 41 h 74"/>
                <a:gd name="T70" fmla="*/ 2 w 64"/>
                <a:gd name="T71" fmla="*/ 48 h 74"/>
                <a:gd name="T72" fmla="*/ 0 w 64"/>
                <a:gd name="T73" fmla="*/ 55 h 74"/>
                <a:gd name="T74" fmla="*/ 0 w 64"/>
                <a:gd name="T75" fmla="*/ 5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74">
                  <a:moveTo>
                    <a:pt x="0" y="55"/>
                  </a:moveTo>
                  <a:lnTo>
                    <a:pt x="0" y="55"/>
                  </a:lnTo>
                  <a:lnTo>
                    <a:pt x="2" y="61"/>
                  </a:lnTo>
                  <a:lnTo>
                    <a:pt x="4" y="66"/>
                  </a:lnTo>
                  <a:lnTo>
                    <a:pt x="6" y="71"/>
                  </a:lnTo>
                  <a:lnTo>
                    <a:pt x="11" y="73"/>
                  </a:lnTo>
                  <a:lnTo>
                    <a:pt x="15" y="74"/>
                  </a:lnTo>
                  <a:lnTo>
                    <a:pt x="21" y="74"/>
                  </a:lnTo>
                  <a:lnTo>
                    <a:pt x="26" y="73"/>
                  </a:lnTo>
                  <a:lnTo>
                    <a:pt x="33" y="70"/>
                  </a:lnTo>
                  <a:lnTo>
                    <a:pt x="33" y="70"/>
                  </a:lnTo>
                  <a:lnTo>
                    <a:pt x="39" y="65"/>
                  </a:lnTo>
                  <a:lnTo>
                    <a:pt x="45" y="60"/>
                  </a:lnTo>
                  <a:lnTo>
                    <a:pt x="50" y="55"/>
                  </a:lnTo>
                  <a:lnTo>
                    <a:pt x="54" y="47"/>
                  </a:lnTo>
                  <a:lnTo>
                    <a:pt x="59" y="41"/>
                  </a:lnTo>
                  <a:lnTo>
                    <a:pt x="61" y="33"/>
                  </a:lnTo>
                  <a:lnTo>
                    <a:pt x="63" y="25"/>
                  </a:lnTo>
                  <a:lnTo>
                    <a:pt x="64" y="19"/>
                  </a:lnTo>
                  <a:lnTo>
                    <a:pt x="64" y="19"/>
                  </a:lnTo>
                  <a:lnTo>
                    <a:pt x="63" y="12"/>
                  </a:lnTo>
                  <a:lnTo>
                    <a:pt x="61" y="7"/>
                  </a:lnTo>
                  <a:lnTo>
                    <a:pt x="59" y="4"/>
                  </a:lnTo>
                  <a:lnTo>
                    <a:pt x="54" y="1"/>
                  </a:lnTo>
                  <a:lnTo>
                    <a:pt x="50" y="0"/>
                  </a:lnTo>
                  <a:lnTo>
                    <a:pt x="44" y="0"/>
                  </a:lnTo>
                  <a:lnTo>
                    <a:pt x="39" y="1"/>
                  </a:lnTo>
                  <a:lnTo>
                    <a:pt x="32" y="4"/>
                  </a:lnTo>
                  <a:lnTo>
                    <a:pt x="32" y="4"/>
                  </a:lnTo>
                  <a:lnTo>
                    <a:pt x="26" y="8"/>
                  </a:lnTo>
                  <a:lnTo>
                    <a:pt x="21" y="14"/>
                  </a:lnTo>
                  <a:lnTo>
                    <a:pt x="15" y="20"/>
                  </a:lnTo>
                  <a:lnTo>
                    <a:pt x="11" y="27"/>
                  </a:lnTo>
                  <a:lnTo>
                    <a:pt x="6" y="34"/>
                  </a:lnTo>
                  <a:lnTo>
                    <a:pt x="4" y="41"/>
                  </a:lnTo>
                  <a:lnTo>
                    <a:pt x="2" y="48"/>
                  </a:lnTo>
                  <a:lnTo>
                    <a:pt x="0" y="55"/>
                  </a:lnTo>
                  <a:lnTo>
                    <a:pt x="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8" name="Freeform 2520"/>
            <p:cNvSpPr>
              <a:spLocks/>
            </p:cNvSpPr>
            <p:nvPr/>
          </p:nvSpPr>
          <p:spPr bwMode="auto">
            <a:xfrm flipH="1">
              <a:off x="979899" y="6151237"/>
              <a:ext cx="17380" cy="19112"/>
            </a:xfrm>
            <a:custGeom>
              <a:avLst/>
              <a:gdLst>
                <a:gd name="T0" fmla="*/ 0 w 63"/>
                <a:gd name="T1" fmla="*/ 55 h 74"/>
                <a:gd name="T2" fmla="*/ 0 w 63"/>
                <a:gd name="T3" fmla="*/ 55 h 74"/>
                <a:gd name="T4" fmla="*/ 1 w 63"/>
                <a:gd name="T5" fmla="*/ 61 h 74"/>
                <a:gd name="T6" fmla="*/ 3 w 63"/>
                <a:gd name="T7" fmla="*/ 67 h 74"/>
                <a:gd name="T8" fmla="*/ 6 w 63"/>
                <a:gd name="T9" fmla="*/ 70 h 74"/>
                <a:gd name="T10" fmla="*/ 10 w 63"/>
                <a:gd name="T11" fmla="*/ 73 h 74"/>
                <a:gd name="T12" fmla="*/ 15 w 63"/>
                <a:gd name="T13" fmla="*/ 74 h 74"/>
                <a:gd name="T14" fmla="*/ 19 w 63"/>
                <a:gd name="T15" fmla="*/ 74 h 74"/>
                <a:gd name="T16" fmla="*/ 26 w 63"/>
                <a:gd name="T17" fmla="*/ 73 h 74"/>
                <a:gd name="T18" fmla="*/ 32 w 63"/>
                <a:gd name="T19" fmla="*/ 70 h 74"/>
                <a:gd name="T20" fmla="*/ 32 w 63"/>
                <a:gd name="T21" fmla="*/ 70 h 74"/>
                <a:gd name="T22" fmla="*/ 38 w 63"/>
                <a:gd name="T23" fmla="*/ 65 h 74"/>
                <a:gd name="T24" fmla="*/ 44 w 63"/>
                <a:gd name="T25" fmla="*/ 60 h 74"/>
                <a:gd name="T26" fmla="*/ 50 w 63"/>
                <a:gd name="T27" fmla="*/ 54 h 74"/>
                <a:gd name="T28" fmla="*/ 54 w 63"/>
                <a:gd name="T29" fmla="*/ 47 h 74"/>
                <a:gd name="T30" fmla="*/ 59 w 63"/>
                <a:gd name="T31" fmla="*/ 41 h 74"/>
                <a:gd name="T32" fmla="*/ 61 w 63"/>
                <a:gd name="T33" fmla="*/ 33 h 74"/>
                <a:gd name="T34" fmla="*/ 63 w 63"/>
                <a:gd name="T35" fmla="*/ 26 h 74"/>
                <a:gd name="T36" fmla="*/ 63 w 63"/>
                <a:gd name="T37" fmla="*/ 19 h 74"/>
                <a:gd name="T38" fmla="*/ 63 w 63"/>
                <a:gd name="T39" fmla="*/ 19 h 74"/>
                <a:gd name="T40" fmla="*/ 63 w 63"/>
                <a:gd name="T41" fmla="*/ 13 h 74"/>
                <a:gd name="T42" fmla="*/ 61 w 63"/>
                <a:gd name="T43" fmla="*/ 7 h 74"/>
                <a:gd name="T44" fmla="*/ 59 w 63"/>
                <a:gd name="T45" fmla="*/ 4 h 74"/>
                <a:gd name="T46" fmla="*/ 54 w 63"/>
                <a:gd name="T47" fmla="*/ 1 h 74"/>
                <a:gd name="T48" fmla="*/ 50 w 63"/>
                <a:gd name="T49" fmla="*/ 0 h 74"/>
                <a:gd name="T50" fmla="*/ 44 w 63"/>
                <a:gd name="T51" fmla="*/ 0 h 74"/>
                <a:gd name="T52" fmla="*/ 38 w 63"/>
                <a:gd name="T53" fmla="*/ 1 h 74"/>
                <a:gd name="T54" fmla="*/ 32 w 63"/>
                <a:gd name="T55" fmla="*/ 4 h 74"/>
                <a:gd name="T56" fmla="*/ 32 w 63"/>
                <a:gd name="T57" fmla="*/ 4 h 74"/>
                <a:gd name="T58" fmla="*/ 26 w 63"/>
                <a:gd name="T59" fmla="*/ 8 h 74"/>
                <a:gd name="T60" fmla="*/ 19 w 63"/>
                <a:gd name="T61" fmla="*/ 14 h 74"/>
                <a:gd name="T62" fmla="*/ 15 w 63"/>
                <a:gd name="T63" fmla="*/ 19 h 74"/>
                <a:gd name="T64" fmla="*/ 9 w 63"/>
                <a:gd name="T65" fmla="*/ 27 h 74"/>
                <a:gd name="T66" fmla="*/ 6 w 63"/>
                <a:gd name="T67" fmla="*/ 33 h 74"/>
                <a:gd name="T68" fmla="*/ 3 w 63"/>
                <a:gd name="T69" fmla="*/ 41 h 74"/>
                <a:gd name="T70" fmla="*/ 1 w 63"/>
                <a:gd name="T71" fmla="*/ 48 h 74"/>
                <a:gd name="T72" fmla="*/ 0 w 63"/>
                <a:gd name="T73" fmla="*/ 55 h 74"/>
                <a:gd name="T74" fmla="*/ 0 w 63"/>
                <a:gd name="T75" fmla="*/ 5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74">
                  <a:moveTo>
                    <a:pt x="0" y="55"/>
                  </a:moveTo>
                  <a:lnTo>
                    <a:pt x="0" y="55"/>
                  </a:lnTo>
                  <a:lnTo>
                    <a:pt x="1" y="61"/>
                  </a:lnTo>
                  <a:lnTo>
                    <a:pt x="3" y="67"/>
                  </a:lnTo>
                  <a:lnTo>
                    <a:pt x="6" y="70"/>
                  </a:lnTo>
                  <a:lnTo>
                    <a:pt x="10" y="73"/>
                  </a:lnTo>
                  <a:lnTo>
                    <a:pt x="15" y="74"/>
                  </a:lnTo>
                  <a:lnTo>
                    <a:pt x="19" y="74"/>
                  </a:lnTo>
                  <a:lnTo>
                    <a:pt x="26" y="73"/>
                  </a:lnTo>
                  <a:lnTo>
                    <a:pt x="32" y="70"/>
                  </a:lnTo>
                  <a:lnTo>
                    <a:pt x="32" y="70"/>
                  </a:lnTo>
                  <a:lnTo>
                    <a:pt x="38" y="65"/>
                  </a:lnTo>
                  <a:lnTo>
                    <a:pt x="44" y="60"/>
                  </a:lnTo>
                  <a:lnTo>
                    <a:pt x="50" y="54"/>
                  </a:lnTo>
                  <a:lnTo>
                    <a:pt x="54" y="47"/>
                  </a:lnTo>
                  <a:lnTo>
                    <a:pt x="59" y="41"/>
                  </a:lnTo>
                  <a:lnTo>
                    <a:pt x="61" y="33"/>
                  </a:lnTo>
                  <a:lnTo>
                    <a:pt x="63" y="26"/>
                  </a:lnTo>
                  <a:lnTo>
                    <a:pt x="63" y="19"/>
                  </a:lnTo>
                  <a:lnTo>
                    <a:pt x="63" y="19"/>
                  </a:lnTo>
                  <a:lnTo>
                    <a:pt x="63" y="13"/>
                  </a:lnTo>
                  <a:lnTo>
                    <a:pt x="61" y="7"/>
                  </a:lnTo>
                  <a:lnTo>
                    <a:pt x="59" y="4"/>
                  </a:lnTo>
                  <a:lnTo>
                    <a:pt x="54" y="1"/>
                  </a:lnTo>
                  <a:lnTo>
                    <a:pt x="50" y="0"/>
                  </a:lnTo>
                  <a:lnTo>
                    <a:pt x="44" y="0"/>
                  </a:lnTo>
                  <a:lnTo>
                    <a:pt x="38" y="1"/>
                  </a:lnTo>
                  <a:lnTo>
                    <a:pt x="32" y="4"/>
                  </a:lnTo>
                  <a:lnTo>
                    <a:pt x="32" y="4"/>
                  </a:lnTo>
                  <a:lnTo>
                    <a:pt x="26" y="8"/>
                  </a:lnTo>
                  <a:lnTo>
                    <a:pt x="19" y="14"/>
                  </a:lnTo>
                  <a:lnTo>
                    <a:pt x="15" y="19"/>
                  </a:lnTo>
                  <a:lnTo>
                    <a:pt x="9" y="27"/>
                  </a:lnTo>
                  <a:lnTo>
                    <a:pt x="6" y="33"/>
                  </a:lnTo>
                  <a:lnTo>
                    <a:pt x="3" y="41"/>
                  </a:lnTo>
                  <a:lnTo>
                    <a:pt x="1" y="48"/>
                  </a:lnTo>
                  <a:lnTo>
                    <a:pt x="0" y="55"/>
                  </a:lnTo>
                  <a:lnTo>
                    <a:pt x="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9" name="Freeform 2521"/>
            <p:cNvSpPr>
              <a:spLocks/>
            </p:cNvSpPr>
            <p:nvPr/>
          </p:nvSpPr>
          <p:spPr bwMode="auto">
            <a:xfrm flipH="1">
              <a:off x="873881" y="6041779"/>
              <a:ext cx="126874" cy="112933"/>
            </a:xfrm>
            <a:custGeom>
              <a:avLst/>
              <a:gdLst>
                <a:gd name="T0" fmla="*/ 259 w 438"/>
                <a:gd name="T1" fmla="*/ 317 h 458"/>
                <a:gd name="T2" fmla="*/ 276 w 438"/>
                <a:gd name="T3" fmla="*/ 297 h 458"/>
                <a:gd name="T4" fmla="*/ 346 w 438"/>
                <a:gd name="T5" fmla="*/ 83 h 458"/>
                <a:gd name="T6" fmla="*/ 420 w 438"/>
                <a:gd name="T7" fmla="*/ 41 h 458"/>
                <a:gd name="T8" fmla="*/ 420 w 438"/>
                <a:gd name="T9" fmla="*/ 41 h 458"/>
                <a:gd name="T10" fmla="*/ 426 w 438"/>
                <a:gd name="T11" fmla="*/ 35 h 458"/>
                <a:gd name="T12" fmla="*/ 433 w 438"/>
                <a:gd name="T13" fmla="*/ 28 h 458"/>
                <a:gd name="T14" fmla="*/ 436 w 438"/>
                <a:gd name="T15" fmla="*/ 19 h 458"/>
                <a:gd name="T16" fmla="*/ 438 w 438"/>
                <a:gd name="T17" fmla="*/ 15 h 458"/>
                <a:gd name="T18" fmla="*/ 438 w 438"/>
                <a:gd name="T19" fmla="*/ 11 h 458"/>
                <a:gd name="T20" fmla="*/ 438 w 438"/>
                <a:gd name="T21" fmla="*/ 11 h 458"/>
                <a:gd name="T22" fmla="*/ 438 w 438"/>
                <a:gd name="T23" fmla="*/ 7 h 458"/>
                <a:gd name="T24" fmla="*/ 436 w 438"/>
                <a:gd name="T25" fmla="*/ 4 h 458"/>
                <a:gd name="T26" fmla="*/ 434 w 438"/>
                <a:gd name="T27" fmla="*/ 2 h 458"/>
                <a:gd name="T28" fmla="*/ 432 w 438"/>
                <a:gd name="T29" fmla="*/ 1 h 458"/>
                <a:gd name="T30" fmla="*/ 430 w 438"/>
                <a:gd name="T31" fmla="*/ 0 h 458"/>
                <a:gd name="T32" fmla="*/ 426 w 438"/>
                <a:gd name="T33" fmla="*/ 0 h 458"/>
                <a:gd name="T34" fmla="*/ 423 w 438"/>
                <a:gd name="T35" fmla="*/ 1 h 458"/>
                <a:gd name="T36" fmla="*/ 420 w 438"/>
                <a:gd name="T37" fmla="*/ 3 h 458"/>
                <a:gd name="T38" fmla="*/ 334 w 438"/>
                <a:gd name="T39" fmla="*/ 52 h 458"/>
                <a:gd name="T40" fmla="*/ 318 w 438"/>
                <a:gd name="T41" fmla="*/ 73 h 458"/>
                <a:gd name="T42" fmla="*/ 247 w 438"/>
                <a:gd name="T43" fmla="*/ 287 h 458"/>
                <a:gd name="T44" fmla="*/ 18 w 438"/>
                <a:gd name="T45" fmla="*/ 418 h 458"/>
                <a:gd name="T46" fmla="*/ 18 w 438"/>
                <a:gd name="T47" fmla="*/ 418 h 458"/>
                <a:gd name="T48" fmla="*/ 11 w 438"/>
                <a:gd name="T49" fmla="*/ 423 h 458"/>
                <a:gd name="T50" fmla="*/ 6 w 438"/>
                <a:gd name="T51" fmla="*/ 431 h 458"/>
                <a:gd name="T52" fmla="*/ 1 w 438"/>
                <a:gd name="T53" fmla="*/ 438 h 458"/>
                <a:gd name="T54" fmla="*/ 1 w 438"/>
                <a:gd name="T55" fmla="*/ 443 h 458"/>
                <a:gd name="T56" fmla="*/ 0 w 438"/>
                <a:gd name="T57" fmla="*/ 447 h 458"/>
                <a:gd name="T58" fmla="*/ 0 w 438"/>
                <a:gd name="T59" fmla="*/ 447 h 458"/>
                <a:gd name="T60" fmla="*/ 1 w 438"/>
                <a:gd name="T61" fmla="*/ 450 h 458"/>
                <a:gd name="T62" fmla="*/ 2 w 438"/>
                <a:gd name="T63" fmla="*/ 453 h 458"/>
                <a:gd name="T64" fmla="*/ 3 w 438"/>
                <a:gd name="T65" fmla="*/ 455 h 458"/>
                <a:gd name="T66" fmla="*/ 6 w 438"/>
                <a:gd name="T67" fmla="*/ 458 h 458"/>
                <a:gd name="T68" fmla="*/ 8 w 438"/>
                <a:gd name="T69" fmla="*/ 458 h 458"/>
                <a:gd name="T70" fmla="*/ 11 w 438"/>
                <a:gd name="T71" fmla="*/ 458 h 458"/>
                <a:gd name="T72" fmla="*/ 15 w 438"/>
                <a:gd name="T73" fmla="*/ 458 h 458"/>
                <a:gd name="T74" fmla="*/ 19 w 438"/>
                <a:gd name="T75" fmla="*/ 455 h 458"/>
                <a:gd name="T76" fmla="*/ 259 w 438"/>
                <a:gd name="T77" fmla="*/ 31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8" h="458">
                  <a:moveTo>
                    <a:pt x="259" y="317"/>
                  </a:moveTo>
                  <a:lnTo>
                    <a:pt x="276" y="297"/>
                  </a:lnTo>
                  <a:lnTo>
                    <a:pt x="346" y="83"/>
                  </a:lnTo>
                  <a:lnTo>
                    <a:pt x="420" y="41"/>
                  </a:lnTo>
                  <a:lnTo>
                    <a:pt x="420" y="41"/>
                  </a:lnTo>
                  <a:lnTo>
                    <a:pt x="426" y="35"/>
                  </a:lnTo>
                  <a:lnTo>
                    <a:pt x="433" y="28"/>
                  </a:lnTo>
                  <a:lnTo>
                    <a:pt x="436" y="19"/>
                  </a:lnTo>
                  <a:lnTo>
                    <a:pt x="438" y="15"/>
                  </a:lnTo>
                  <a:lnTo>
                    <a:pt x="438" y="11"/>
                  </a:lnTo>
                  <a:lnTo>
                    <a:pt x="438" y="11"/>
                  </a:lnTo>
                  <a:lnTo>
                    <a:pt x="438" y="7"/>
                  </a:lnTo>
                  <a:lnTo>
                    <a:pt x="436" y="4"/>
                  </a:lnTo>
                  <a:lnTo>
                    <a:pt x="434" y="2"/>
                  </a:lnTo>
                  <a:lnTo>
                    <a:pt x="432" y="1"/>
                  </a:lnTo>
                  <a:lnTo>
                    <a:pt x="430" y="0"/>
                  </a:lnTo>
                  <a:lnTo>
                    <a:pt x="426" y="0"/>
                  </a:lnTo>
                  <a:lnTo>
                    <a:pt x="423" y="1"/>
                  </a:lnTo>
                  <a:lnTo>
                    <a:pt x="420" y="3"/>
                  </a:lnTo>
                  <a:lnTo>
                    <a:pt x="334" y="52"/>
                  </a:lnTo>
                  <a:lnTo>
                    <a:pt x="318" y="73"/>
                  </a:lnTo>
                  <a:lnTo>
                    <a:pt x="247" y="287"/>
                  </a:lnTo>
                  <a:lnTo>
                    <a:pt x="18" y="418"/>
                  </a:lnTo>
                  <a:lnTo>
                    <a:pt x="18" y="418"/>
                  </a:lnTo>
                  <a:lnTo>
                    <a:pt x="11" y="423"/>
                  </a:lnTo>
                  <a:lnTo>
                    <a:pt x="6" y="431"/>
                  </a:lnTo>
                  <a:lnTo>
                    <a:pt x="1" y="438"/>
                  </a:lnTo>
                  <a:lnTo>
                    <a:pt x="1" y="443"/>
                  </a:lnTo>
                  <a:lnTo>
                    <a:pt x="0" y="447"/>
                  </a:lnTo>
                  <a:lnTo>
                    <a:pt x="0" y="447"/>
                  </a:lnTo>
                  <a:lnTo>
                    <a:pt x="1" y="450"/>
                  </a:lnTo>
                  <a:lnTo>
                    <a:pt x="2" y="453"/>
                  </a:lnTo>
                  <a:lnTo>
                    <a:pt x="3" y="455"/>
                  </a:lnTo>
                  <a:lnTo>
                    <a:pt x="6" y="458"/>
                  </a:lnTo>
                  <a:lnTo>
                    <a:pt x="8" y="458"/>
                  </a:lnTo>
                  <a:lnTo>
                    <a:pt x="11" y="458"/>
                  </a:lnTo>
                  <a:lnTo>
                    <a:pt x="15" y="458"/>
                  </a:lnTo>
                  <a:lnTo>
                    <a:pt x="19" y="455"/>
                  </a:lnTo>
                  <a:lnTo>
                    <a:pt x="259"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0" name="Freeform 2522"/>
            <p:cNvSpPr>
              <a:spLocks noEditPoints="1"/>
            </p:cNvSpPr>
            <p:nvPr/>
          </p:nvSpPr>
          <p:spPr bwMode="auto">
            <a:xfrm flipH="1">
              <a:off x="1395281" y="6502198"/>
              <a:ext cx="97328" cy="125095"/>
            </a:xfrm>
            <a:custGeom>
              <a:avLst/>
              <a:gdLst>
                <a:gd name="T0" fmla="*/ 97 w 337"/>
                <a:gd name="T1" fmla="*/ 111 h 502"/>
                <a:gd name="T2" fmla="*/ 118 w 337"/>
                <a:gd name="T3" fmla="*/ 46 h 502"/>
                <a:gd name="T4" fmla="*/ 140 w 337"/>
                <a:gd name="T5" fmla="*/ 45 h 502"/>
                <a:gd name="T6" fmla="*/ 153 w 337"/>
                <a:gd name="T7" fmla="*/ 109 h 502"/>
                <a:gd name="T8" fmla="*/ 165 w 337"/>
                <a:gd name="T9" fmla="*/ 86 h 502"/>
                <a:gd name="T10" fmla="*/ 184 w 337"/>
                <a:gd name="T11" fmla="*/ 10 h 502"/>
                <a:gd name="T12" fmla="*/ 207 w 337"/>
                <a:gd name="T13" fmla="*/ 2 h 502"/>
                <a:gd name="T14" fmla="*/ 221 w 337"/>
                <a:gd name="T15" fmla="*/ 52 h 502"/>
                <a:gd name="T16" fmla="*/ 329 w 337"/>
                <a:gd name="T17" fmla="*/ 22 h 502"/>
                <a:gd name="T18" fmla="*/ 332 w 337"/>
                <a:gd name="T19" fmla="*/ 312 h 502"/>
                <a:gd name="T20" fmla="*/ 6 w 337"/>
                <a:gd name="T21" fmla="*/ 496 h 502"/>
                <a:gd name="T22" fmla="*/ 8 w 337"/>
                <a:gd name="T23" fmla="*/ 208 h 502"/>
                <a:gd name="T24" fmla="*/ 122 w 337"/>
                <a:gd name="T25" fmla="*/ 54 h 502"/>
                <a:gd name="T26" fmla="*/ 108 w 337"/>
                <a:gd name="T27" fmla="*/ 82 h 502"/>
                <a:gd name="T28" fmla="*/ 145 w 337"/>
                <a:gd name="T29" fmla="*/ 127 h 502"/>
                <a:gd name="T30" fmla="*/ 138 w 337"/>
                <a:gd name="T31" fmla="*/ 64 h 502"/>
                <a:gd name="T32" fmla="*/ 196 w 337"/>
                <a:gd name="T33" fmla="*/ 12 h 502"/>
                <a:gd name="T34" fmla="*/ 177 w 337"/>
                <a:gd name="T35" fmla="*/ 41 h 502"/>
                <a:gd name="T36" fmla="*/ 174 w 337"/>
                <a:gd name="T37" fmla="*/ 110 h 502"/>
                <a:gd name="T38" fmla="*/ 210 w 337"/>
                <a:gd name="T39" fmla="*/ 32 h 502"/>
                <a:gd name="T40" fmla="*/ 36 w 337"/>
                <a:gd name="T41" fmla="*/ 463 h 502"/>
                <a:gd name="T42" fmla="*/ 304 w 337"/>
                <a:gd name="T43" fmla="*/ 77 h 502"/>
                <a:gd name="T44" fmla="*/ 176 w 337"/>
                <a:gd name="T45" fmla="*/ 151 h 502"/>
                <a:gd name="T46" fmla="*/ 102 w 337"/>
                <a:gd name="T47" fmla="*/ 195 h 502"/>
                <a:gd name="T48" fmla="*/ 228 w 337"/>
                <a:gd name="T49" fmla="*/ 244 h 502"/>
                <a:gd name="T50" fmla="*/ 245 w 337"/>
                <a:gd name="T51" fmla="*/ 225 h 502"/>
                <a:gd name="T52" fmla="*/ 236 w 337"/>
                <a:gd name="T53" fmla="*/ 223 h 502"/>
                <a:gd name="T54" fmla="*/ 217 w 337"/>
                <a:gd name="T55" fmla="*/ 225 h 502"/>
                <a:gd name="T56" fmla="*/ 247 w 337"/>
                <a:gd name="T57" fmla="*/ 204 h 502"/>
                <a:gd name="T58" fmla="*/ 262 w 337"/>
                <a:gd name="T59" fmla="*/ 208 h 502"/>
                <a:gd name="T60" fmla="*/ 256 w 337"/>
                <a:gd name="T61" fmla="*/ 238 h 502"/>
                <a:gd name="T62" fmla="*/ 235 w 337"/>
                <a:gd name="T63" fmla="*/ 258 h 502"/>
                <a:gd name="T64" fmla="*/ 242 w 337"/>
                <a:gd name="T65" fmla="*/ 263 h 502"/>
                <a:gd name="T66" fmla="*/ 263 w 337"/>
                <a:gd name="T67" fmla="*/ 243 h 502"/>
                <a:gd name="T68" fmla="*/ 244 w 337"/>
                <a:gd name="T69" fmla="*/ 277 h 502"/>
                <a:gd name="T70" fmla="*/ 223 w 337"/>
                <a:gd name="T71" fmla="*/ 283 h 502"/>
                <a:gd name="T72" fmla="*/ 216 w 337"/>
                <a:gd name="T73" fmla="*/ 263 h 502"/>
                <a:gd name="T74" fmla="*/ 164 w 337"/>
                <a:gd name="T75" fmla="*/ 257 h 502"/>
                <a:gd name="T76" fmla="*/ 196 w 337"/>
                <a:gd name="T77" fmla="*/ 233 h 502"/>
                <a:gd name="T78" fmla="*/ 189 w 337"/>
                <a:gd name="T79" fmla="*/ 252 h 502"/>
                <a:gd name="T80" fmla="*/ 175 w 337"/>
                <a:gd name="T81" fmla="*/ 271 h 502"/>
                <a:gd name="T82" fmla="*/ 205 w 337"/>
                <a:gd name="T83" fmla="*/ 261 h 502"/>
                <a:gd name="T84" fmla="*/ 207 w 337"/>
                <a:gd name="T85" fmla="*/ 294 h 502"/>
                <a:gd name="T86" fmla="*/ 187 w 337"/>
                <a:gd name="T87" fmla="*/ 310 h 502"/>
                <a:gd name="T88" fmla="*/ 157 w 337"/>
                <a:gd name="T89" fmla="*/ 280 h 502"/>
                <a:gd name="T90" fmla="*/ 175 w 337"/>
                <a:gd name="T91" fmla="*/ 298 h 502"/>
                <a:gd name="T92" fmla="*/ 185 w 337"/>
                <a:gd name="T93" fmla="*/ 297 h 502"/>
                <a:gd name="T94" fmla="*/ 193 w 337"/>
                <a:gd name="T95" fmla="*/ 281 h 502"/>
                <a:gd name="T96" fmla="*/ 183 w 337"/>
                <a:gd name="T97" fmla="*/ 281 h 502"/>
                <a:gd name="T98" fmla="*/ 145 w 337"/>
                <a:gd name="T99" fmla="*/ 334 h 502"/>
                <a:gd name="T100" fmla="*/ 109 w 337"/>
                <a:gd name="T101" fmla="*/ 294 h 502"/>
                <a:gd name="T102" fmla="*/ 116 w 337"/>
                <a:gd name="T103" fmla="*/ 333 h 502"/>
                <a:gd name="T104" fmla="*/ 85 w 337"/>
                <a:gd name="T105" fmla="*/ 371 h 502"/>
                <a:gd name="T106" fmla="*/ 63 w 337"/>
                <a:gd name="T107" fmla="*/ 379 h 502"/>
                <a:gd name="T108" fmla="*/ 76 w 337"/>
                <a:gd name="T109" fmla="*/ 360 h 502"/>
                <a:gd name="T110" fmla="*/ 99 w 337"/>
                <a:gd name="T111" fmla="*/ 339 h 502"/>
                <a:gd name="T112" fmla="*/ 61 w 337"/>
                <a:gd name="T113" fmla="*/ 338 h 502"/>
                <a:gd name="T114" fmla="*/ 80 w 337"/>
                <a:gd name="T115" fmla="*/ 301 h 502"/>
                <a:gd name="T116" fmla="*/ 97 w 337"/>
                <a:gd name="T117" fmla="*/ 309 h 502"/>
                <a:gd name="T118" fmla="*/ 81 w 337"/>
                <a:gd name="T119" fmla="*/ 31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7" h="502">
                  <a:moveTo>
                    <a:pt x="8" y="208"/>
                  </a:moveTo>
                  <a:lnTo>
                    <a:pt x="97" y="157"/>
                  </a:lnTo>
                  <a:lnTo>
                    <a:pt x="97" y="157"/>
                  </a:lnTo>
                  <a:lnTo>
                    <a:pt x="96" y="142"/>
                  </a:lnTo>
                  <a:lnTo>
                    <a:pt x="96" y="142"/>
                  </a:lnTo>
                  <a:lnTo>
                    <a:pt x="96" y="126"/>
                  </a:lnTo>
                  <a:lnTo>
                    <a:pt x="97" y="111"/>
                  </a:lnTo>
                  <a:lnTo>
                    <a:pt x="98" y="97"/>
                  </a:lnTo>
                  <a:lnTo>
                    <a:pt x="100" y="83"/>
                  </a:lnTo>
                  <a:lnTo>
                    <a:pt x="100" y="83"/>
                  </a:lnTo>
                  <a:lnTo>
                    <a:pt x="103" y="71"/>
                  </a:lnTo>
                  <a:lnTo>
                    <a:pt x="108" y="59"/>
                  </a:lnTo>
                  <a:lnTo>
                    <a:pt x="115" y="51"/>
                  </a:lnTo>
                  <a:lnTo>
                    <a:pt x="118" y="46"/>
                  </a:lnTo>
                  <a:lnTo>
                    <a:pt x="122" y="44"/>
                  </a:lnTo>
                  <a:lnTo>
                    <a:pt x="122" y="44"/>
                  </a:lnTo>
                  <a:lnTo>
                    <a:pt x="127" y="42"/>
                  </a:lnTo>
                  <a:lnTo>
                    <a:pt x="130" y="41"/>
                  </a:lnTo>
                  <a:lnTo>
                    <a:pt x="134" y="41"/>
                  </a:lnTo>
                  <a:lnTo>
                    <a:pt x="137" y="43"/>
                  </a:lnTo>
                  <a:lnTo>
                    <a:pt x="140" y="45"/>
                  </a:lnTo>
                  <a:lnTo>
                    <a:pt x="143" y="47"/>
                  </a:lnTo>
                  <a:lnTo>
                    <a:pt x="146" y="56"/>
                  </a:lnTo>
                  <a:lnTo>
                    <a:pt x="146" y="56"/>
                  </a:lnTo>
                  <a:lnTo>
                    <a:pt x="149" y="67"/>
                  </a:lnTo>
                  <a:lnTo>
                    <a:pt x="152" y="79"/>
                  </a:lnTo>
                  <a:lnTo>
                    <a:pt x="153" y="93"/>
                  </a:lnTo>
                  <a:lnTo>
                    <a:pt x="153" y="109"/>
                  </a:lnTo>
                  <a:lnTo>
                    <a:pt x="153" y="109"/>
                  </a:lnTo>
                  <a:lnTo>
                    <a:pt x="153" y="122"/>
                  </a:lnTo>
                  <a:lnTo>
                    <a:pt x="165" y="115"/>
                  </a:lnTo>
                  <a:lnTo>
                    <a:pt x="165" y="115"/>
                  </a:lnTo>
                  <a:lnTo>
                    <a:pt x="165" y="101"/>
                  </a:lnTo>
                  <a:lnTo>
                    <a:pt x="165" y="101"/>
                  </a:lnTo>
                  <a:lnTo>
                    <a:pt x="165" y="86"/>
                  </a:lnTo>
                  <a:lnTo>
                    <a:pt x="165" y="70"/>
                  </a:lnTo>
                  <a:lnTo>
                    <a:pt x="167" y="56"/>
                  </a:lnTo>
                  <a:lnTo>
                    <a:pt x="170" y="42"/>
                  </a:lnTo>
                  <a:lnTo>
                    <a:pt x="170" y="42"/>
                  </a:lnTo>
                  <a:lnTo>
                    <a:pt x="173" y="30"/>
                  </a:lnTo>
                  <a:lnTo>
                    <a:pt x="177" y="19"/>
                  </a:lnTo>
                  <a:lnTo>
                    <a:pt x="184" y="10"/>
                  </a:lnTo>
                  <a:lnTo>
                    <a:pt x="187" y="5"/>
                  </a:lnTo>
                  <a:lnTo>
                    <a:pt x="192" y="3"/>
                  </a:lnTo>
                  <a:lnTo>
                    <a:pt x="192" y="3"/>
                  </a:lnTo>
                  <a:lnTo>
                    <a:pt x="195" y="1"/>
                  </a:lnTo>
                  <a:lnTo>
                    <a:pt x="200" y="0"/>
                  </a:lnTo>
                  <a:lnTo>
                    <a:pt x="203" y="0"/>
                  </a:lnTo>
                  <a:lnTo>
                    <a:pt x="207" y="2"/>
                  </a:lnTo>
                  <a:lnTo>
                    <a:pt x="209" y="4"/>
                  </a:lnTo>
                  <a:lnTo>
                    <a:pt x="211" y="8"/>
                  </a:lnTo>
                  <a:lnTo>
                    <a:pt x="216" y="15"/>
                  </a:lnTo>
                  <a:lnTo>
                    <a:pt x="216" y="15"/>
                  </a:lnTo>
                  <a:lnTo>
                    <a:pt x="218" y="26"/>
                  </a:lnTo>
                  <a:lnTo>
                    <a:pt x="220" y="38"/>
                  </a:lnTo>
                  <a:lnTo>
                    <a:pt x="221" y="52"/>
                  </a:lnTo>
                  <a:lnTo>
                    <a:pt x="222" y="68"/>
                  </a:lnTo>
                  <a:lnTo>
                    <a:pt x="222" y="68"/>
                  </a:lnTo>
                  <a:lnTo>
                    <a:pt x="222" y="81"/>
                  </a:lnTo>
                  <a:lnTo>
                    <a:pt x="322" y="23"/>
                  </a:lnTo>
                  <a:lnTo>
                    <a:pt x="322" y="23"/>
                  </a:lnTo>
                  <a:lnTo>
                    <a:pt x="325" y="22"/>
                  </a:lnTo>
                  <a:lnTo>
                    <a:pt x="329" y="22"/>
                  </a:lnTo>
                  <a:lnTo>
                    <a:pt x="330" y="24"/>
                  </a:lnTo>
                  <a:lnTo>
                    <a:pt x="331" y="28"/>
                  </a:lnTo>
                  <a:lnTo>
                    <a:pt x="337" y="299"/>
                  </a:lnTo>
                  <a:lnTo>
                    <a:pt x="337" y="299"/>
                  </a:lnTo>
                  <a:lnTo>
                    <a:pt x="337" y="304"/>
                  </a:lnTo>
                  <a:lnTo>
                    <a:pt x="334" y="309"/>
                  </a:lnTo>
                  <a:lnTo>
                    <a:pt x="332" y="312"/>
                  </a:lnTo>
                  <a:lnTo>
                    <a:pt x="329" y="315"/>
                  </a:lnTo>
                  <a:lnTo>
                    <a:pt x="15" y="501"/>
                  </a:lnTo>
                  <a:lnTo>
                    <a:pt x="15" y="501"/>
                  </a:lnTo>
                  <a:lnTo>
                    <a:pt x="11" y="502"/>
                  </a:lnTo>
                  <a:lnTo>
                    <a:pt x="8" y="501"/>
                  </a:lnTo>
                  <a:lnTo>
                    <a:pt x="7" y="499"/>
                  </a:lnTo>
                  <a:lnTo>
                    <a:pt x="6" y="496"/>
                  </a:lnTo>
                  <a:lnTo>
                    <a:pt x="0" y="223"/>
                  </a:lnTo>
                  <a:lnTo>
                    <a:pt x="0" y="223"/>
                  </a:lnTo>
                  <a:lnTo>
                    <a:pt x="0" y="219"/>
                  </a:lnTo>
                  <a:lnTo>
                    <a:pt x="2" y="215"/>
                  </a:lnTo>
                  <a:lnTo>
                    <a:pt x="5" y="211"/>
                  </a:lnTo>
                  <a:lnTo>
                    <a:pt x="8" y="208"/>
                  </a:lnTo>
                  <a:lnTo>
                    <a:pt x="8" y="208"/>
                  </a:lnTo>
                  <a:close/>
                  <a:moveTo>
                    <a:pt x="138" y="64"/>
                  </a:moveTo>
                  <a:lnTo>
                    <a:pt x="138" y="64"/>
                  </a:lnTo>
                  <a:lnTo>
                    <a:pt x="135" y="57"/>
                  </a:lnTo>
                  <a:lnTo>
                    <a:pt x="131" y="54"/>
                  </a:lnTo>
                  <a:lnTo>
                    <a:pt x="129" y="53"/>
                  </a:lnTo>
                  <a:lnTo>
                    <a:pt x="127" y="53"/>
                  </a:lnTo>
                  <a:lnTo>
                    <a:pt x="122" y="54"/>
                  </a:lnTo>
                  <a:lnTo>
                    <a:pt x="122" y="54"/>
                  </a:lnTo>
                  <a:lnTo>
                    <a:pt x="122" y="54"/>
                  </a:lnTo>
                  <a:lnTo>
                    <a:pt x="118" y="58"/>
                  </a:lnTo>
                  <a:lnTo>
                    <a:pt x="115" y="64"/>
                  </a:lnTo>
                  <a:lnTo>
                    <a:pt x="111" y="71"/>
                  </a:lnTo>
                  <a:lnTo>
                    <a:pt x="108" y="82"/>
                  </a:lnTo>
                  <a:lnTo>
                    <a:pt x="108" y="82"/>
                  </a:lnTo>
                  <a:lnTo>
                    <a:pt x="107" y="94"/>
                  </a:lnTo>
                  <a:lnTo>
                    <a:pt x="104" y="108"/>
                  </a:lnTo>
                  <a:lnTo>
                    <a:pt x="104" y="122"/>
                  </a:lnTo>
                  <a:lnTo>
                    <a:pt x="104" y="137"/>
                  </a:lnTo>
                  <a:lnTo>
                    <a:pt x="104" y="137"/>
                  </a:lnTo>
                  <a:lnTo>
                    <a:pt x="104" y="151"/>
                  </a:lnTo>
                  <a:lnTo>
                    <a:pt x="145" y="127"/>
                  </a:lnTo>
                  <a:lnTo>
                    <a:pt x="145" y="127"/>
                  </a:lnTo>
                  <a:lnTo>
                    <a:pt x="145" y="113"/>
                  </a:lnTo>
                  <a:lnTo>
                    <a:pt x="145" y="113"/>
                  </a:lnTo>
                  <a:lnTo>
                    <a:pt x="144" y="98"/>
                  </a:lnTo>
                  <a:lnTo>
                    <a:pt x="143" y="85"/>
                  </a:lnTo>
                  <a:lnTo>
                    <a:pt x="140" y="73"/>
                  </a:lnTo>
                  <a:lnTo>
                    <a:pt x="138" y="64"/>
                  </a:lnTo>
                  <a:lnTo>
                    <a:pt x="138" y="64"/>
                  </a:lnTo>
                  <a:close/>
                  <a:moveTo>
                    <a:pt x="208" y="24"/>
                  </a:moveTo>
                  <a:lnTo>
                    <a:pt x="208" y="24"/>
                  </a:lnTo>
                  <a:lnTo>
                    <a:pt x="204" y="16"/>
                  </a:lnTo>
                  <a:lnTo>
                    <a:pt x="201" y="13"/>
                  </a:lnTo>
                  <a:lnTo>
                    <a:pt x="199" y="12"/>
                  </a:lnTo>
                  <a:lnTo>
                    <a:pt x="196" y="12"/>
                  </a:lnTo>
                  <a:lnTo>
                    <a:pt x="192" y="13"/>
                  </a:lnTo>
                  <a:lnTo>
                    <a:pt x="192" y="13"/>
                  </a:lnTo>
                  <a:lnTo>
                    <a:pt x="192" y="13"/>
                  </a:lnTo>
                  <a:lnTo>
                    <a:pt x="187" y="17"/>
                  </a:lnTo>
                  <a:lnTo>
                    <a:pt x="183" y="23"/>
                  </a:lnTo>
                  <a:lnTo>
                    <a:pt x="180" y="30"/>
                  </a:lnTo>
                  <a:lnTo>
                    <a:pt x="177" y="41"/>
                  </a:lnTo>
                  <a:lnTo>
                    <a:pt x="177" y="41"/>
                  </a:lnTo>
                  <a:lnTo>
                    <a:pt x="175" y="53"/>
                  </a:lnTo>
                  <a:lnTo>
                    <a:pt x="174" y="67"/>
                  </a:lnTo>
                  <a:lnTo>
                    <a:pt x="173" y="81"/>
                  </a:lnTo>
                  <a:lnTo>
                    <a:pt x="173" y="97"/>
                  </a:lnTo>
                  <a:lnTo>
                    <a:pt x="173" y="97"/>
                  </a:lnTo>
                  <a:lnTo>
                    <a:pt x="174" y="110"/>
                  </a:lnTo>
                  <a:lnTo>
                    <a:pt x="213" y="86"/>
                  </a:lnTo>
                  <a:lnTo>
                    <a:pt x="213" y="86"/>
                  </a:lnTo>
                  <a:lnTo>
                    <a:pt x="213" y="72"/>
                  </a:lnTo>
                  <a:lnTo>
                    <a:pt x="213" y="72"/>
                  </a:lnTo>
                  <a:lnTo>
                    <a:pt x="213" y="58"/>
                  </a:lnTo>
                  <a:lnTo>
                    <a:pt x="212" y="44"/>
                  </a:lnTo>
                  <a:lnTo>
                    <a:pt x="210" y="32"/>
                  </a:lnTo>
                  <a:lnTo>
                    <a:pt x="208" y="24"/>
                  </a:lnTo>
                  <a:lnTo>
                    <a:pt x="208" y="24"/>
                  </a:lnTo>
                  <a:close/>
                  <a:moveTo>
                    <a:pt x="33" y="462"/>
                  </a:moveTo>
                  <a:lnTo>
                    <a:pt x="33" y="462"/>
                  </a:lnTo>
                  <a:lnTo>
                    <a:pt x="33" y="463"/>
                  </a:lnTo>
                  <a:lnTo>
                    <a:pt x="34" y="463"/>
                  </a:lnTo>
                  <a:lnTo>
                    <a:pt x="36" y="463"/>
                  </a:lnTo>
                  <a:lnTo>
                    <a:pt x="306" y="302"/>
                  </a:lnTo>
                  <a:lnTo>
                    <a:pt x="306" y="302"/>
                  </a:lnTo>
                  <a:lnTo>
                    <a:pt x="309" y="300"/>
                  </a:lnTo>
                  <a:lnTo>
                    <a:pt x="310" y="297"/>
                  </a:lnTo>
                  <a:lnTo>
                    <a:pt x="305" y="79"/>
                  </a:lnTo>
                  <a:lnTo>
                    <a:pt x="305" y="79"/>
                  </a:lnTo>
                  <a:lnTo>
                    <a:pt x="304" y="77"/>
                  </a:lnTo>
                  <a:lnTo>
                    <a:pt x="303" y="77"/>
                  </a:lnTo>
                  <a:lnTo>
                    <a:pt x="302" y="78"/>
                  </a:lnTo>
                  <a:lnTo>
                    <a:pt x="218" y="127"/>
                  </a:lnTo>
                  <a:lnTo>
                    <a:pt x="213" y="130"/>
                  </a:lnTo>
                  <a:lnTo>
                    <a:pt x="209" y="133"/>
                  </a:lnTo>
                  <a:lnTo>
                    <a:pt x="181" y="149"/>
                  </a:lnTo>
                  <a:lnTo>
                    <a:pt x="176" y="151"/>
                  </a:lnTo>
                  <a:lnTo>
                    <a:pt x="172" y="154"/>
                  </a:lnTo>
                  <a:lnTo>
                    <a:pt x="149" y="167"/>
                  </a:lnTo>
                  <a:lnTo>
                    <a:pt x="144" y="171"/>
                  </a:lnTo>
                  <a:lnTo>
                    <a:pt x="139" y="173"/>
                  </a:lnTo>
                  <a:lnTo>
                    <a:pt x="112" y="190"/>
                  </a:lnTo>
                  <a:lnTo>
                    <a:pt x="107" y="192"/>
                  </a:lnTo>
                  <a:lnTo>
                    <a:pt x="102" y="195"/>
                  </a:lnTo>
                  <a:lnTo>
                    <a:pt x="30" y="238"/>
                  </a:lnTo>
                  <a:lnTo>
                    <a:pt x="30" y="238"/>
                  </a:lnTo>
                  <a:lnTo>
                    <a:pt x="28" y="241"/>
                  </a:lnTo>
                  <a:lnTo>
                    <a:pt x="27" y="243"/>
                  </a:lnTo>
                  <a:lnTo>
                    <a:pt x="33" y="462"/>
                  </a:lnTo>
                  <a:lnTo>
                    <a:pt x="33" y="462"/>
                  </a:lnTo>
                  <a:close/>
                  <a:moveTo>
                    <a:pt x="228" y="244"/>
                  </a:moveTo>
                  <a:lnTo>
                    <a:pt x="228" y="244"/>
                  </a:lnTo>
                  <a:lnTo>
                    <a:pt x="233" y="239"/>
                  </a:lnTo>
                  <a:lnTo>
                    <a:pt x="233" y="239"/>
                  </a:lnTo>
                  <a:lnTo>
                    <a:pt x="238" y="234"/>
                  </a:lnTo>
                  <a:lnTo>
                    <a:pt x="238" y="234"/>
                  </a:lnTo>
                  <a:lnTo>
                    <a:pt x="244" y="229"/>
                  </a:lnTo>
                  <a:lnTo>
                    <a:pt x="245" y="225"/>
                  </a:lnTo>
                  <a:lnTo>
                    <a:pt x="245" y="225"/>
                  </a:lnTo>
                  <a:lnTo>
                    <a:pt x="245" y="222"/>
                  </a:lnTo>
                  <a:lnTo>
                    <a:pt x="242" y="221"/>
                  </a:lnTo>
                  <a:lnTo>
                    <a:pt x="242" y="221"/>
                  </a:lnTo>
                  <a:lnTo>
                    <a:pt x="239" y="222"/>
                  </a:lnTo>
                  <a:lnTo>
                    <a:pt x="236" y="223"/>
                  </a:lnTo>
                  <a:lnTo>
                    <a:pt x="236" y="223"/>
                  </a:lnTo>
                  <a:lnTo>
                    <a:pt x="230" y="228"/>
                  </a:lnTo>
                  <a:lnTo>
                    <a:pt x="230" y="228"/>
                  </a:lnTo>
                  <a:lnTo>
                    <a:pt x="226" y="233"/>
                  </a:lnTo>
                  <a:lnTo>
                    <a:pt x="221" y="238"/>
                  </a:lnTo>
                  <a:lnTo>
                    <a:pt x="219" y="242"/>
                  </a:lnTo>
                  <a:lnTo>
                    <a:pt x="217" y="243"/>
                  </a:lnTo>
                  <a:lnTo>
                    <a:pt x="217" y="225"/>
                  </a:lnTo>
                  <a:lnTo>
                    <a:pt x="217" y="225"/>
                  </a:lnTo>
                  <a:lnTo>
                    <a:pt x="226" y="217"/>
                  </a:lnTo>
                  <a:lnTo>
                    <a:pt x="226" y="217"/>
                  </a:lnTo>
                  <a:lnTo>
                    <a:pt x="236" y="208"/>
                  </a:lnTo>
                  <a:lnTo>
                    <a:pt x="236" y="208"/>
                  </a:lnTo>
                  <a:lnTo>
                    <a:pt x="242" y="205"/>
                  </a:lnTo>
                  <a:lnTo>
                    <a:pt x="247" y="204"/>
                  </a:lnTo>
                  <a:lnTo>
                    <a:pt x="247" y="204"/>
                  </a:lnTo>
                  <a:lnTo>
                    <a:pt x="253" y="203"/>
                  </a:lnTo>
                  <a:lnTo>
                    <a:pt x="256" y="204"/>
                  </a:lnTo>
                  <a:lnTo>
                    <a:pt x="256" y="204"/>
                  </a:lnTo>
                  <a:lnTo>
                    <a:pt x="259" y="205"/>
                  </a:lnTo>
                  <a:lnTo>
                    <a:pt x="262" y="208"/>
                  </a:lnTo>
                  <a:lnTo>
                    <a:pt x="262" y="208"/>
                  </a:lnTo>
                  <a:lnTo>
                    <a:pt x="263" y="212"/>
                  </a:lnTo>
                  <a:lnTo>
                    <a:pt x="263" y="216"/>
                  </a:lnTo>
                  <a:lnTo>
                    <a:pt x="263" y="216"/>
                  </a:lnTo>
                  <a:lnTo>
                    <a:pt x="263" y="223"/>
                  </a:lnTo>
                  <a:lnTo>
                    <a:pt x="260" y="231"/>
                  </a:lnTo>
                  <a:lnTo>
                    <a:pt x="260" y="231"/>
                  </a:lnTo>
                  <a:lnTo>
                    <a:pt x="256" y="238"/>
                  </a:lnTo>
                  <a:lnTo>
                    <a:pt x="250" y="244"/>
                  </a:lnTo>
                  <a:lnTo>
                    <a:pt x="250" y="244"/>
                  </a:lnTo>
                  <a:lnTo>
                    <a:pt x="245" y="248"/>
                  </a:lnTo>
                  <a:lnTo>
                    <a:pt x="245" y="248"/>
                  </a:lnTo>
                  <a:lnTo>
                    <a:pt x="240" y="254"/>
                  </a:lnTo>
                  <a:lnTo>
                    <a:pt x="240" y="254"/>
                  </a:lnTo>
                  <a:lnTo>
                    <a:pt x="235" y="258"/>
                  </a:lnTo>
                  <a:lnTo>
                    <a:pt x="233" y="263"/>
                  </a:lnTo>
                  <a:lnTo>
                    <a:pt x="233" y="263"/>
                  </a:lnTo>
                  <a:lnTo>
                    <a:pt x="235" y="266"/>
                  </a:lnTo>
                  <a:lnTo>
                    <a:pt x="237" y="266"/>
                  </a:lnTo>
                  <a:lnTo>
                    <a:pt x="237" y="266"/>
                  </a:lnTo>
                  <a:lnTo>
                    <a:pt x="239" y="265"/>
                  </a:lnTo>
                  <a:lnTo>
                    <a:pt x="242" y="263"/>
                  </a:lnTo>
                  <a:lnTo>
                    <a:pt x="242" y="263"/>
                  </a:lnTo>
                  <a:lnTo>
                    <a:pt x="249" y="258"/>
                  </a:lnTo>
                  <a:lnTo>
                    <a:pt x="249" y="258"/>
                  </a:lnTo>
                  <a:lnTo>
                    <a:pt x="255" y="253"/>
                  </a:lnTo>
                  <a:lnTo>
                    <a:pt x="255" y="253"/>
                  </a:lnTo>
                  <a:lnTo>
                    <a:pt x="259" y="247"/>
                  </a:lnTo>
                  <a:lnTo>
                    <a:pt x="263" y="243"/>
                  </a:lnTo>
                  <a:lnTo>
                    <a:pt x="264" y="242"/>
                  </a:lnTo>
                  <a:lnTo>
                    <a:pt x="265" y="260"/>
                  </a:lnTo>
                  <a:lnTo>
                    <a:pt x="265" y="260"/>
                  </a:lnTo>
                  <a:lnTo>
                    <a:pt x="255" y="269"/>
                  </a:lnTo>
                  <a:lnTo>
                    <a:pt x="255" y="269"/>
                  </a:lnTo>
                  <a:lnTo>
                    <a:pt x="249" y="274"/>
                  </a:lnTo>
                  <a:lnTo>
                    <a:pt x="244" y="277"/>
                  </a:lnTo>
                  <a:lnTo>
                    <a:pt x="244" y="277"/>
                  </a:lnTo>
                  <a:lnTo>
                    <a:pt x="237" y="281"/>
                  </a:lnTo>
                  <a:lnTo>
                    <a:pt x="231" y="283"/>
                  </a:lnTo>
                  <a:lnTo>
                    <a:pt x="231" y="283"/>
                  </a:lnTo>
                  <a:lnTo>
                    <a:pt x="227" y="284"/>
                  </a:lnTo>
                  <a:lnTo>
                    <a:pt x="223" y="283"/>
                  </a:lnTo>
                  <a:lnTo>
                    <a:pt x="223" y="283"/>
                  </a:lnTo>
                  <a:lnTo>
                    <a:pt x="220" y="282"/>
                  </a:lnTo>
                  <a:lnTo>
                    <a:pt x="218" y="279"/>
                  </a:lnTo>
                  <a:lnTo>
                    <a:pt x="218" y="279"/>
                  </a:lnTo>
                  <a:lnTo>
                    <a:pt x="216" y="275"/>
                  </a:lnTo>
                  <a:lnTo>
                    <a:pt x="216" y="271"/>
                  </a:lnTo>
                  <a:lnTo>
                    <a:pt x="216" y="271"/>
                  </a:lnTo>
                  <a:lnTo>
                    <a:pt x="216" y="263"/>
                  </a:lnTo>
                  <a:lnTo>
                    <a:pt x="218" y="257"/>
                  </a:lnTo>
                  <a:lnTo>
                    <a:pt x="218" y="257"/>
                  </a:lnTo>
                  <a:lnTo>
                    <a:pt x="222" y="250"/>
                  </a:lnTo>
                  <a:lnTo>
                    <a:pt x="228" y="244"/>
                  </a:lnTo>
                  <a:lnTo>
                    <a:pt x="228" y="244"/>
                  </a:lnTo>
                  <a:close/>
                  <a:moveTo>
                    <a:pt x="164" y="257"/>
                  </a:moveTo>
                  <a:lnTo>
                    <a:pt x="164" y="257"/>
                  </a:lnTo>
                  <a:lnTo>
                    <a:pt x="167" y="253"/>
                  </a:lnTo>
                  <a:lnTo>
                    <a:pt x="172" y="248"/>
                  </a:lnTo>
                  <a:lnTo>
                    <a:pt x="179" y="243"/>
                  </a:lnTo>
                  <a:lnTo>
                    <a:pt x="185" y="239"/>
                  </a:lnTo>
                  <a:lnTo>
                    <a:pt x="185" y="239"/>
                  </a:lnTo>
                  <a:lnTo>
                    <a:pt x="196" y="233"/>
                  </a:lnTo>
                  <a:lnTo>
                    <a:pt x="196" y="233"/>
                  </a:lnTo>
                  <a:lnTo>
                    <a:pt x="205" y="230"/>
                  </a:lnTo>
                  <a:lnTo>
                    <a:pt x="205" y="247"/>
                  </a:lnTo>
                  <a:lnTo>
                    <a:pt x="204" y="248"/>
                  </a:lnTo>
                  <a:lnTo>
                    <a:pt x="204" y="248"/>
                  </a:lnTo>
                  <a:lnTo>
                    <a:pt x="196" y="249"/>
                  </a:lnTo>
                  <a:lnTo>
                    <a:pt x="196" y="249"/>
                  </a:lnTo>
                  <a:lnTo>
                    <a:pt x="189" y="252"/>
                  </a:lnTo>
                  <a:lnTo>
                    <a:pt x="189" y="252"/>
                  </a:lnTo>
                  <a:lnTo>
                    <a:pt x="183" y="256"/>
                  </a:lnTo>
                  <a:lnTo>
                    <a:pt x="179" y="260"/>
                  </a:lnTo>
                  <a:lnTo>
                    <a:pt x="179" y="260"/>
                  </a:lnTo>
                  <a:lnTo>
                    <a:pt x="175" y="265"/>
                  </a:lnTo>
                  <a:lnTo>
                    <a:pt x="175" y="270"/>
                  </a:lnTo>
                  <a:lnTo>
                    <a:pt x="175" y="271"/>
                  </a:lnTo>
                  <a:lnTo>
                    <a:pt x="175" y="271"/>
                  </a:lnTo>
                  <a:lnTo>
                    <a:pt x="190" y="263"/>
                  </a:lnTo>
                  <a:lnTo>
                    <a:pt x="190" y="263"/>
                  </a:lnTo>
                  <a:lnTo>
                    <a:pt x="195" y="261"/>
                  </a:lnTo>
                  <a:lnTo>
                    <a:pt x="201" y="261"/>
                  </a:lnTo>
                  <a:lnTo>
                    <a:pt x="201" y="261"/>
                  </a:lnTo>
                  <a:lnTo>
                    <a:pt x="205" y="261"/>
                  </a:lnTo>
                  <a:lnTo>
                    <a:pt x="209" y="265"/>
                  </a:lnTo>
                  <a:lnTo>
                    <a:pt x="209" y="265"/>
                  </a:lnTo>
                  <a:lnTo>
                    <a:pt x="210" y="269"/>
                  </a:lnTo>
                  <a:lnTo>
                    <a:pt x="211" y="275"/>
                  </a:lnTo>
                  <a:lnTo>
                    <a:pt x="211" y="275"/>
                  </a:lnTo>
                  <a:lnTo>
                    <a:pt x="210" y="284"/>
                  </a:lnTo>
                  <a:lnTo>
                    <a:pt x="207" y="294"/>
                  </a:lnTo>
                  <a:lnTo>
                    <a:pt x="207" y="294"/>
                  </a:lnTo>
                  <a:lnTo>
                    <a:pt x="201" y="301"/>
                  </a:lnTo>
                  <a:lnTo>
                    <a:pt x="198" y="304"/>
                  </a:lnTo>
                  <a:lnTo>
                    <a:pt x="194" y="307"/>
                  </a:lnTo>
                  <a:lnTo>
                    <a:pt x="194" y="307"/>
                  </a:lnTo>
                  <a:lnTo>
                    <a:pt x="187" y="310"/>
                  </a:lnTo>
                  <a:lnTo>
                    <a:pt x="187" y="310"/>
                  </a:lnTo>
                  <a:lnTo>
                    <a:pt x="183" y="311"/>
                  </a:lnTo>
                  <a:lnTo>
                    <a:pt x="183" y="311"/>
                  </a:lnTo>
                  <a:lnTo>
                    <a:pt x="180" y="310"/>
                  </a:lnTo>
                  <a:lnTo>
                    <a:pt x="176" y="309"/>
                  </a:lnTo>
                  <a:lnTo>
                    <a:pt x="176" y="316"/>
                  </a:lnTo>
                  <a:lnTo>
                    <a:pt x="158" y="326"/>
                  </a:lnTo>
                  <a:lnTo>
                    <a:pt x="157" y="280"/>
                  </a:lnTo>
                  <a:lnTo>
                    <a:pt x="157" y="280"/>
                  </a:lnTo>
                  <a:lnTo>
                    <a:pt x="157" y="273"/>
                  </a:lnTo>
                  <a:lnTo>
                    <a:pt x="158" y="268"/>
                  </a:lnTo>
                  <a:lnTo>
                    <a:pt x="161" y="262"/>
                  </a:lnTo>
                  <a:lnTo>
                    <a:pt x="164" y="257"/>
                  </a:lnTo>
                  <a:lnTo>
                    <a:pt x="164" y="257"/>
                  </a:lnTo>
                  <a:close/>
                  <a:moveTo>
                    <a:pt x="175" y="298"/>
                  </a:moveTo>
                  <a:lnTo>
                    <a:pt x="175" y="298"/>
                  </a:lnTo>
                  <a:lnTo>
                    <a:pt x="177" y="299"/>
                  </a:lnTo>
                  <a:lnTo>
                    <a:pt x="180" y="299"/>
                  </a:lnTo>
                  <a:lnTo>
                    <a:pt x="180" y="299"/>
                  </a:lnTo>
                  <a:lnTo>
                    <a:pt x="183" y="298"/>
                  </a:lnTo>
                  <a:lnTo>
                    <a:pt x="185" y="297"/>
                  </a:lnTo>
                  <a:lnTo>
                    <a:pt x="185" y="297"/>
                  </a:lnTo>
                  <a:lnTo>
                    <a:pt x="189" y="295"/>
                  </a:lnTo>
                  <a:lnTo>
                    <a:pt x="191" y="292"/>
                  </a:lnTo>
                  <a:lnTo>
                    <a:pt x="191" y="292"/>
                  </a:lnTo>
                  <a:lnTo>
                    <a:pt x="193" y="288"/>
                  </a:lnTo>
                  <a:lnTo>
                    <a:pt x="193" y="284"/>
                  </a:lnTo>
                  <a:lnTo>
                    <a:pt x="193" y="284"/>
                  </a:lnTo>
                  <a:lnTo>
                    <a:pt x="193" y="281"/>
                  </a:lnTo>
                  <a:lnTo>
                    <a:pt x="192" y="280"/>
                  </a:lnTo>
                  <a:lnTo>
                    <a:pt x="192" y="280"/>
                  </a:lnTo>
                  <a:lnTo>
                    <a:pt x="190" y="279"/>
                  </a:lnTo>
                  <a:lnTo>
                    <a:pt x="189" y="279"/>
                  </a:lnTo>
                  <a:lnTo>
                    <a:pt x="189" y="279"/>
                  </a:lnTo>
                  <a:lnTo>
                    <a:pt x="183" y="281"/>
                  </a:lnTo>
                  <a:lnTo>
                    <a:pt x="183" y="281"/>
                  </a:lnTo>
                  <a:lnTo>
                    <a:pt x="175" y="284"/>
                  </a:lnTo>
                  <a:lnTo>
                    <a:pt x="175" y="298"/>
                  </a:lnTo>
                  <a:close/>
                  <a:moveTo>
                    <a:pt x="145" y="334"/>
                  </a:moveTo>
                  <a:lnTo>
                    <a:pt x="128" y="344"/>
                  </a:lnTo>
                  <a:lnTo>
                    <a:pt x="126" y="249"/>
                  </a:lnTo>
                  <a:lnTo>
                    <a:pt x="144" y="239"/>
                  </a:lnTo>
                  <a:lnTo>
                    <a:pt x="145" y="334"/>
                  </a:lnTo>
                  <a:close/>
                  <a:moveTo>
                    <a:pt x="87" y="297"/>
                  </a:moveTo>
                  <a:lnTo>
                    <a:pt x="87" y="297"/>
                  </a:lnTo>
                  <a:lnTo>
                    <a:pt x="93" y="294"/>
                  </a:lnTo>
                  <a:lnTo>
                    <a:pt x="99" y="292"/>
                  </a:lnTo>
                  <a:lnTo>
                    <a:pt x="104" y="293"/>
                  </a:lnTo>
                  <a:lnTo>
                    <a:pt x="109" y="294"/>
                  </a:lnTo>
                  <a:lnTo>
                    <a:pt x="109" y="294"/>
                  </a:lnTo>
                  <a:lnTo>
                    <a:pt x="112" y="297"/>
                  </a:lnTo>
                  <a:lnTo>
                    <a:pt x="116" y="302"/>
                  </a:lnTo>
                  <a:lnTo>
                    <a:pt x="117" y="309"/>
                  </a:lnTo>
                  <a:lnTo>
                    <a:pt x="118" y="316"/>
                  </a:lnTo>
                  <a:lnTo>
                    <a:pt x="118" y="316"/>
                  </a:lnTo>
                  <a:lnTo>
                    <a:pt x="117" y="325"/>
                  </a:lnTo>
                  <a:lnTo>
                    <a:pt x="116" y="333"/>
                  </a:lnTo>
                  <a:lnTo>
                    <a:pt x="113" y="340"/>
                  </a:lnTo>
                  <a:lnTo>
                    <a:pt x="109" y="348"/>
                  </a:lnTo>
                  <a:lnTo>
                    <a:pt x="109" y="348"/>
                  </a:lnTo>
                  <a:lnTo>
                    <a:pt x="104" y="354"/>
                  </a:lnTo>
                  <a:lnTo>
                    <a:pt x="99" y="361"/>
                  </a:lnTo>
                  <a:lnTo>
                    <a:pt x="92" y="366"/>
                  </a:lnTo>
                  <a:lnTo>
                    <a:pt x="85" y="371"/>
                  </a:lnTo>
                  <a:lnTo>
                    <a:pt x="85" y="371"/>
                  </a:lnTo>
                  <a:lnTo>
                    <a:pt x="78" y="376"/>
                  </a:lnTo>
                  <a:lnTo>
                    <a:pt x="78" y="376"/>
                  </a:lnTo>
                  <a:lnTo>
                    <a:pt x="72" y="378"/>
                  </a:lnTo>
                  <a:lnTo>
                    <a:pt x="72" y="378"/>
                  </a:lnTo>
                  <a:lnTo>
                    <a:pt x="66" y="379"/>
                  </a:lnTo>
                  <a:lnTo>
                    <a:pt x="63" y="379"/>
                  </a:lnTo>
                  <a:lnTo>
                    <a:pt x="62" y="362"/>
                  </a:lnTo>
                  <a:lnTo>
                    <a:pt x="64" y="361"/>
                  </a:lnTo>
                  <a:lnTo>
                    <a:pt x="67" y="361"/>
                  </a:lnTo>
                  <a:lnTo>
                    <a:pt x="71" y="361"/>
                  </a:lnTo>
                  <a:lnTo>
                    <a:pt x="71" y="361"/>
                  </a:lnTo>
                  <a:lnTo>
                    <a:pt x="76" y="360"/>
                  </a:lnTo>
                  <a:lnTo>
                    <a:pt x="76" y="360"/>
                  </a:lnTo>
                  <a:lnTo>
                    <a:pt x="83" y="357"/>
                  </a:lnTo>
                  <a:lnTo>
                    <a:pt x="83" y="357"/>
                  </a:lnTo>
                  <a:lnTo>
                    <a:pt x="90" y="352"/>
                  </a:lnTo>
                  <a:lnTo>
                    <a:pt x="90" y="352"/>
                  </a:lnTo>
                  <a:lnTo>
                    <a:pt x="94" y="347"/>
                  </a:lnTo>
                  <a:lnTo>
                    <a:pt x="94" y="347"/>
                  </a:lnTo>
                  <a:lnTo>
                    <a:pt x="99" y="339"/>
                  </a:lnTo>
                  <a:lnTo>
                    <a:pt x="99" y="339"/>
                  </a:lnTo>
                  <a:lnTo>
                    <a:pt x="99" y="335"/>
                  </a:lnTo>
                  <a:lnTo>
                    <a:pt x="100" y="330"/>
                  </a:lnTo>
                  <a:lnTo>
                    <a:pt x="61" y="353"/>
                  </a:lnTo>
                  <a:lnTo>
                    <a:pt x="61" y="346"/>
                  </a:lnTo>
                  <a:lnTo>
                    <a:pt x="61" y="346"/>
                  </a:lnTo>
                  <a:lnTo>
                    <a:pt x="61" y="338"/>
                  </a:lnTo>
                  <a:lnTo>
                    <a:pt x="62" y="330"/>
                  </a:lnTo>
                  <a:lnTo>
                    <a:pt x="64" y="324"/>
                  </a:lnTo>
                  <a:lnTo>
                    <a:pt x="67" y="317"/>
                  </a:lnTo>
                  <a:lnTo>
                    <a:pt x="67" y="317"/>
                  </a:lnTo>
                  <a:lnTo>
                    <a:pt x="71" y="311"/>
                  </a:lnTo>
                  <a:lnTo>
                    <a:pt x="75" y="306"/>
                  </a:lnTo>
                  <a:lnTo>
                    <a:pt x="80" y="301"/>
                  </a:lnTo>
                  <a:lnTo>
                    <a:pt x="87" y="297"/>
                  </a:lnTo>
                  <a:lnTo>
                    <a:pt x="87" y="297"/>
                  </a:lnTo>
                  <a:close/>
                  <a:moveTo>
                    <a:pt x="100" y="317"/>
                  </a:moveTo>
                  <a:lnTo>
                    <a:pt x="100" y="317"/>
                  </a:lnTo>
                  <a:lnTo>
                    <a:pt x="99" y="312"/>
                  </a:lnTo>
                  <a:lnTo>
                    <a:pt x="97" y="309"/>
                  </a:lnTo>
                  <a:lnTo>
                    <a:pt x="97" y="309"/>
                  </a:lnTo>
                  <a:lnTo>
                    <a:pt x="94" y="309"/>
                  </a:lnTo>
                  <a:lnTo>
                    <a:pt x="92" y="309"/>
                  </a:lnTo>
                  <a:lnTo>
                    <a:pt x="88" y="310"/>
                  </a:lnTo>
                  <a:lnTo>
                    <a:pt x="88" y="310"/>
                  </a:lnTo>
                  <a:lnTo>
                    <a:pt x="83" y="313"/>
                  </a:lnTo>
                  <a:lnTo>
                    <a:pt x="81" y="319"/>
                  </a:lnTo>
                  <a:lnTo>
                    <a:pt x="81" y="319"/>
                  </a:lnTo>
                  <a:lnTo>
                    <a:pt x="79" y="324"/>
                  </a:lnTo>
                  <a:lnTo>
                    <a:pt x="79" y="330"/>
                  </a:lnTo>
                  <a:lnTo>
                    <a:pt x="100"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grpSp>
    </p:spTree>
    <p:extLst>
      <p:ext uri="{BB962C8B-B14F-4D97-AF65-F5344CB8AC3E}">
        <p14:creationId xmlns:p14="http://schemas.microsoft.com/office/powerpoint/2010/main" val="21029885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6015-118E-49CC-ADF1-3582AE1AD7BE}"/>
              </a:ext>
            </a:extLst>
          </p:cNvPr>
          <p:cNvSpPr>
            <a:spLocks noGrp="1"/>
          </p:cNvSpPr>
          <p:nvPr>
            <p:ph type="title"/>
          </p:nvPr>
        </p:nvSpPr>
        <p:spPr>
          <a:xfrm>
            <a:off x="521679" y="352336"/>
            <a:ext cx="11224272" cy="1325563"/>
          </a:xfrm>
        </p:spPr>
        <p:txBody>
          <a:bodyPr/>
          <a:lstStyle/>
          <a:p>
            <a:r>
              <a:rPr lang="en-US" sz="4800" dirty="0">
                <a:latin typeface="Calibri" panose="020F0502020204030204" pitchFamily="34" charset="0"/>
                <a:cs typeface="Calibri" panose="020F0502020204030204" pitchFamily="34" charset="0"/>
              </a:rPr>
              <a:t>One version of the dimensions of support</a:t>
            </a:r>
            <a:endParaRPr lang="en-GB" sz="4800" dirty="0">
              <a:latin typeface="Calibri" panose="020F0502020204030204" pitchFamily="34" charset="0"/>
              <a:cs typeface="Calibri" panose="020F0502020204030204" pitchFamily="34" charset="0"/>
            </a:endParaRPr>
          </a:p>
        </p:txBody>
      </p:sp>
      <p:pic>
        <p:nvPicPr>
          <p:cNvPr id="2050" name="Picture 2" descr="Eight Dimensions of Wellbeing ⋆ TUDSU.tv">
            <a:extLst>
              <a:ext uri="{FF2B5EF4-FFF2-40B4-BE49-F238E27FC236}">
                <a16:creationId xmlns:a16="http://schemas.microsoft.com/office/drawing/2014/main" id="{425BEA8B-A402-4895-8434-B738EF86484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41655" y="1486831"/>
            <a:ext cx="7542940" cy="5014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39D679-655F-4F5A-A680-6C973E8FDF6C}"/>
              </a:ext>
            </a:extLst>
          </p:cNvPr>
          <p:cNvSpPr txBox="1"/>
          <p:nvPr/>
        </p:nvSpPr>
        <p:spPr>
          <a:xfrm>
            <a:off x="10058400" y="6501009"/>
            <a:ext cx="1540701" cy="285105"/>
          </a:xfrm>
          <a:prstGeom prst="rect">
            <a:avLst/>
          </a:prstGeom>
        </p:spPr>
        <p:txBody>
          <a:bodyPr vert="horz" wrap="square" lIns="91440" tIns="45720" rIns="91440" bIns="45720" rtlCol="0">
            <a:normAutofit lnSpcReduction="10000"/>
          </a:bodyPr>
          <a:lstStyle/>
          <a:p>
            <a:r>
              <a:rPr lang="en-US" sz="1351" dirty="0"/>
              <a:t>www.tudsu.tv</a:t>
            </a:r>
            <a:endParaRPr lang="en-GB" sz="1700" dirty="0">
              <a:latin typeface="Segoe UI Semibold"/>
              <a:cs typeface="Segoe UI Semibold"/>
            </a:endParaRPr>
          </a:p>
        </p:txBody>
      </p:sp>
    </p:spTree>
    <p:extLst>
      <p:ext uri="{BB962C8B-B14F-4D97-AF65-F5344CB8AC3E}">
        <p14:creationId xmlns:p14="http://schemas.microsoft.com/office/powerpoint/2010/main" val="33053925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cap="all" spc="100" dirty="0">
                <a:solidFill>
                  <a:schemeClr val="accent2">
                    <a:lumMod val="75000"/>
                  </a:schemeClr>
                </a:solidFill>
                <a:latin typeface="Tw Cen MT" panose="020B0602020104020603" pitchFamily="34" charset="0"/>
              </a:rPr>
              <a:t>Step 4: Support network</a:t>
            </a:r>
          </a:p>
        </p:txBody>
      </p:sp>
      <p:sp>
        <p:nvSpPr>
          <p:cNvPr id="23" name="Rectangle 22"/>
          <p:cNvSpPr/>
          <p:nvPr/>
        </p:nvSpPr>
        <p:spPr>
          <a:xfrm>
            <a:off x="9345381" y="1399672"/>
            <a:ext cx="2379859" cy="51588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p:cNvSpPr/>
          <p:nvPr/>
        </p:nvSpPr>
        <p:spPr>
          <a:xfrm>
            <a:off x="6535842" y="1439853"/>
            <a:ext cx="2646676" cy="513263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p:cNvSpPr/>
          <p:nvPr/>
        </p:nvSpPr>
        <p:spPr>
          <a:xfrm>
            <a:off x="615667" y="1434445"/>
            <a:ext cx="2721085" cy="513804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8" name="TextBox 27"/>
          <p:cNvSpPr txBox="1"/>
          <p:nvPr/>
        </p:nvSpPr>
        <p:spPr>
          <a:xfrm>
            <a:off x="598346" y="1865924"/>
            <a:ext cx="2709177" cy="2862322"/>
          </a:xfrm>
          <a:prstGeom prst="rect">
            <a:avLst/>
          </a:prstGeom>
          <a:noFill/>
        </p:spPr>
        <p:txBody>
          <a:bodyPr wrap="square" rtlCol="0">
            <a:spAutoFit/>
          </a:bodyPr>
          <a:lstStyle/>
          <a:p>
            <a:pPr marL="342891" indent="-342891">
              <a:buClr>
                <a:schemeClr val="bg1"/>
              </a:buClr>
              <a:buFont typeface="Arial"/>
              <a:buChar char="•"/>
            </a:pPr>
            <a:r>
              <a:rPr lang="en-US" sz="2000" b="1" dirty="0">
                <a:latin typeface="Calibri"/>
                <a:cs typeface="Calibri"/>
              </a:rPr>
              <a:t>Aim is to identify the different types of support that exist, which can come from many sources: individuals, groups, agencies, activities that provide support.</a:t>
            </a:r>
          </a:p>
        </p:txBody>
      </p:sp>
      <p:sp>
        <p:nvSpPr>
          <p:cNvPr id="29" name="Rectangle 28"/>
          <p:cNvSpPr/>
          <p:nvPr/>
        </p:nvSpPr>
        <p:spPr>
          <a:xfrm>
            <a:off x="742160" y="1447576"/>
            <a:ext cx="2833785" cy="400110"/>
          </a:xfrm>
          <a:prstGeom prst="rect">
            <a:avLst/>
          </a:prstGeom>
        </p:spPr>
        <p:txBody>
          <a:bodyPr wrap="square">
            <a:spAutoFit/>
          </a:bodyPr>
          <a:lstStyle/>
          <a:p>
            <a:r>
              <a:rPr lang="en-US" sz="2000" b="1" dirty="0">
                <a:latin typeface="Calibri"/>
                <a:cs typeface="Calibri"/>
              </a:rPr>
              <a:t>Identify Support</a:t>
            </a:r>
          </a:p>
        </p:txBody>
      </p:sp>
      <p:sp>
        <p:nvSpPr>
          <p:cNvPr id="30" name="TextBox 29"/>
          <p:cNvSpPr txBox="1"/>
          <p:nvPr/>
        </p:nvSpPr>
        <p:spPr>
          <a:xfrm>
            <a:off x="3632076" y="1907519"/>
            <a:ext cx="2650960" cy="2862322"/>
          </a:xfrm>
          <a:prstGeom prst="rect">
            <a:avLst/>
          </a:prstGeom>
          <a:noFill/>
        </p:spPr>
        <p:txBody>
          <a:bodyPr wrap="square" rtlCol="0">
            <a:spAutoFit/>
          </a:bodyPr>
          <a:lstStyle/>
          <a:p>
            <a:pPr marL="342891" indent="-342891">
              <a:buClr>
                <a:schemeClr val="bg1"/>
              </a:buClr>
              <a:buFont typeface="Arial"/>
              <a:buChar char="•"/>
            </a:pPr>
            <a:r>
              <a:rPr lang="en-US" sz="2000" b="1" dirty="0">
                <a:latin typeface="Calibri"/>
                <a:cs typeface="Calibri"/>
              </a:rPr>
              <a:t>Support the family member to identify the behaviours that they find supportive</a:t>
            </a:r>
          </a:p>
          <a:p>
            <a:pPr marL="342891" indent="-342891">
              <a:buClr>
                <a:schemeClr val="bg1"/>
              </a:buClr>
              <a:buFont typeface="Arial"/>
              <a:buChar char="•"/>
            </a:pPr>
            <a:r>
              <a:rPr lang="en-US" sz="2000" b="1" dirty="0">
                <a:latin typeface="Calibri"/>
                <a:cs typeface="Calibri"/>
              </a:rPr>
              <a:t>Improve positive support and identify new sources of support</a:t>
            </a:r>
          </a:p>
        </p:txBody>
      </p:sp>
      <p:sp>
        <p:nvSpPr>
          <p:cNvPr id="31" name="TextBox 30"/>
          <p:cNvSpPr txBox="1"/>
          <p:nvPr/>
        </p:nvSpPr>
        <p:spPr>
          <a:xfrm>
            <a:off x="6578362" y="2039785"/>
            <a:ext cx="2593175" cy="2246769"/>
          </a:xfrm>
          <a:prstGeom prst="rect">
            <a:avLst/>
          </a:prstGeom>
          <a:noFill/>
        </p:spPr>
        <p:txBody>
          <a:bodyPr wrap="square" rtlCol="0">
            <a:spAutoFit/>
          </a:bodyPr>
          <a:lstStyle/>
          <a:p>
            <a:pPr marL="342891" indent="-342891">
              <a:buFont typeface="Arial"/>
              <a:buChar char="•"/>
            </a:pPr>
            <a:r>
              <a:rPr lang="ga-IE" sz="2000" b="1" dirty="0">
                <a:latin typeface="Calibri"/>
                <a:cs typeface="Calibri"/>
              </a:rPr>
              <a:t>Facilitate family member to identify negative support</a:t>
            </a:r>
          </a:p>
          <a:p>
            <a:pPr marL="342891" indent="-342891">
              <a:buFont typeface="Arial"/>
              <a:buChar char="•"/>
            </a:pPr>
            <a:r>
              <a:rPr lang="ga-IE" sz="2000" b="1" dirty="0">
                <a:latin typeface="Calibri"/>
                <a:cs typeface="Calibri"/>
              </a:rPr>
              <a:t>Once identified, help family member decrease negative support </a:t>
            </a:r>
            <a:endParaRPr lang="en-US" sz="2000" b="1" dirty="0">
              <a:latin typeface="Calibri"/>
              <a:cs typeface="Calibri"/>
            </a:endParaRPr>
          </a:p>
        </p:txBody>
      </p:sp>
      <p:sp>
        <p:nvSpPr>
          <p:cNvPr id="32" name="TextBox 31"/>
          <p:cNvSpPr txBox="1"/>
          <p:nvPr/>
        </p:nvSpPr>
        <p:spPr>
          <a:xfrm>
            <a:off x="9382115" y="1873328"/>
            <a:ext cx="2300667" cy="2246769"/>
          </a:xfrm>
          <a:prstGeom prst="rect">
            <a:avLst/>
          </a:prstGeom>
          <a:noFill/>
        </p:spPr>
        <p:txBody>
          <a:bodyPr wrap="square" rtlCol="0">
            <a:spAutoFit/>
          </a:bodyPr>
          <a:lstStyle/>
          <a:p>
            <a:pPr marL="285744" indent="-285744">
              <a:buFont typeface="Arial"/>
              <a:buChar char="•"/>
            </a:pPr>
            <a:r>
              <a:rPr lang="en-US" sz="2000" b="1" dirty="0">
                <a:latin typeface="Calibri"/>
                <a:cs typeface="Calibri"/>
              </a:rPr>
              <a:t>Aims to improve support within the family and have an agreed approach when communicating with the relative </a:t>
            </a:r>
            <a:endParaRPr lang="en-IE" sz="2000" b="1" dirty="0">
              <a:latin typeface="Calibri"/>
              <a:cs typeface="Calibri"/>
            </a:endParaRPr>
          </a:p>
        </p:txBody>
      </p:sp>
      <p:sp>
        <p:nvSpPr>
          <p:cNvPr id="36" name="Rectangle 35"/>
          <p:cNvSpPr/>
          <p:nvPr/>
        </p:nvSpPr>
        <p:spPr>
          <a:xfrm>
            <a:off x="3545865" y="1457444"/>
            <a:ext cx="2919153" cy="400110"/>
          </a:xfrm>
          <a:prstGeom prst="rect">
            <a:avLst/>
          </a:prstGeom>
        </p:spPr>
        <p:txBody>
          <a:bodyPr wrap="square">
            <a:spAutoFit/>
          </a:bodyPr>
          <a:lstStyle/>
          <a:p>
            <a:r>
              <a:rPr lang="en-US" sz="2000" b="1" dirty="0">
                <a:latin typeface="Calibri"/>
                <a:cs typeface="Calibri"/>
              </a:rPr>
              <a:t>Increase Positive Support</a:t>
            </a:r>
          </a:p>
        </p:txBody>
      </p:sp>
      <p:sp>
        <p:nvSpPr>
          <p:cNvPr id="37" name="Rectangle 36"/>
          <p:cNvSpPr/>
          <p:nvPr/>
        </p:nvSpPr>
        <p:spPr>
          <a:xfrm>
            <a:off x="6530988" y="1465813"/>
            <a:ext cx="2905781" cy="1631216"/>
          </a:xfrm>
          <a:prstGeom prst="rect">
            <a:avLst/>
          </a:prstGeom>
        </p:spPr>
        <p:txBody>
          <a:bodyPr wrap="square">
            <a:spAutoFit/>
          </a:bodyPr>
          <a:lstStyle/>
          <a:p>
            <a:r>
              <a:rPr lang="en-US" sz="2000" b="1" dirty="0">
                <a:latin typeface="Calibri"/>
                <a:cs typeface="Calibri"/>
              </a:rPr>
              <a:t>Decrease Unhelpful Support</a:t>
            </a:r>
          </a:p>
          <a:p>
            <a:endParaRPr lang="en-US" sz="2000" b="1" dirty="0">
              <a:latin typeface="Calibri"/>
              <a:cs typeface="Calibri"/>
            </a:endParaRPr>
          </a:p>
          <a:p>
            <a:endParaRPr lang="en-US" sz="2000" b="1" dirty="0">
              <a:latin typeface="Calibri"/>
              <a:cs typeface="Calibri"/>
            </a:endParaRPr>
          </a:p>
          <a:p>
            <a:endParaRPr lang="en-US" sz="2000" b="1" dirty="0">
              <a:latin typeface="Calibri"/>
              <a:cs typeface="Calibri"/>
            </a:endParaRPr>
          </a:p>
        </p:txBody>
      </p:sp>
      <p:sp>
        <p:nvSpPr>
          <p:cNvPr id="38" name="Rectangle 37"/>
          <p:cNvSpPr/>
          <p:nvPr/>
        </p:nvSpPr>
        <p:spPr>
          <a:xfrm>
            <a:off x="9345379" y="1431080"/>
            <a:ext cx="2337403" cy="400110"/>
          </a:xfrm>
          <a:prstGeom prst="rect">
            <a:avLst/>
          </a:prstGeom>
        </p:spPr>
        <p:txBody>
          <a:bodyPr wrap="square">
            <a:spAutoFit/>
          </a:bodyPr>
          <a:lstStyle/>
          <a:p>
            <a:r>
              <a:rPr lang="en-US" sz="2000" b="1" dirty="0">
                <a:latin typeface="Calibri"/>
                <a:cs typeface="Calibri"/>
              </a:rPr>
              <a:t>Communication</a:t>
            </a:r>
            <a:endParaRPr lang="en-IE" sz="2000" b="1" dirty="0">
              <a:latin typeface="Calibri"/>
              <a:cs typeface="Calibri"/>
            </a:endParaRPr>
          </a:p>
        </p:txBody>
      </p:sp>
      <p:pic>
        <p:nvPicPr>
          <p:cNvPr id="3" name="Picture 2" descr="Screen Shot 2017-08-02 at 10.33.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482" y="4635233"/>
            <a:ext cx="2353956" cy="1979460"/>
          </a:xfrm>
          <a:prstGeom prst="rect">
            <a:avLst/>
          </a:prstGeom>
        </p:spPr>
      </p:pic>
      <p:pic>
        <p:nvPicPr>
          <p:cNvPr id="6" name="Picture 5"/>
          <p:cNvPicPr>
            <a:picLocks noChangeAspect="1"/>
          </p:cNvPicPr>
          <p:nvPr/>
        </p:nvPicPr>
        <p:blipFill>
          <a:blip r:embed="rId5"/>
          <a:stretch>
            <a:fillRect/>
          </a:stretch>
        </p:blipFill>
        <p:spPr>
          <a:xfrm>
            <a:off x="590682" y="4979538"/>
            <a:ext cx="2740783" cy="1594983"/>
          </a:xfrm>
          <a:prstGeom prst="rect">
            <a:avLst/>
          </a:prstGeom>
        </p:spPr>
      </p:pic>
      <p:pic>
        <p:nvPicPr>
          <p:cNvPr id="8" name="Picture 7" descr="Screen Shot 2017-08-02 at 10.50.3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4495" y="4999464"/>
            <a:ext cx="2685344" cy="1579385"/>
          </a:xfrm>
          <a:prstGeom prst="rect">
            <a:avLst/>
          </a:prstGeom>
        </p:spPr>
      </p:pic>
      <p:pic>
        <p:nvPicPr>
          <p:cNvPr id="4102" name="Picture 6" descr="MS and Other Chronic Illnesses Make Positive Support Networks Crucial">
            <a:extLst>
              <a:ext uri="{FF2B5EF4-FFF2-40B4-BE49-F238E27FC236}">
                <a16:creationId xmlns:a16="http://schemas.microsoft.com/office/drawing/2014/main" id="{9A0163BA-AADB-4546-81D1-057562CA38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3537" y="4848461"/>
            <a:ext cx="2657475" cy="17240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94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9" grpId="0"/>
      <p:bldP spid="36" grpId="0"/>
      <p:bldP spid="37" grpId="0"/>
      <p:bldP spid="3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110837"/>
            <a:ext cx="11053287" cy="711200"/>
          </a:xfrm>
        </p:spPr>
        <p:txBody>
          <a:bodyPr/>
          <a:lstStyle/>
          <a:p>
            <a:r>
              <a:rPr lang="en-US" dirty="0">
                <a:latin typeface="Calibri"/>
                <a:cs typeface="Calibri"/>
              </a:rPr>
              <a:t>Step 4 Competencies</a:t>
            </a:r>
          </a:p>
        </p:txBody>
      </p:sp>
      <p:sp>
        <p:nvSpPr>
          <p:cNvPr id="4" name="Content Placeholder 3"/>
          <p:cNvSpPr>
            <a:spLocks noGrp="1"/>
          </p:cNvSpPr>
          <p:nvPr>
            <p:ph idx="1"/>
          </p:nvPr>
        </p:nvSpPr>
        <p:spPr>
          <a:xfrm>
            <a:off x="73892" y="692728"/>
            <a:ext cx="12025744" cy="6165273"/>
          </a:xfrm>
          <a:solidFill>
            <a:schemeClr val="accent1"/>
          </a:solidFill>
        </p:spPr>
        <p:txBody>
          <a:bodyPr/>
          <a:lstStyle/>
          <a:p>
            <a:pPr marL="514338" indent="-514338">
              <a:lnSpc>
                <a:spcPct val="100000"/>
              </a:lnSpc>
              <a:spcBef>
                <a:spcPts val="0"/>
              </a:spcBef>
              <a:buClr>
                <a:schemeClr val="tx1"/>
              </a:buClr>
              <a:buFont typeface="+mj-lt"/>
              <a:buAutoNum type="arabicPeriod"/>
            </a:pPr>
            <a:r>
              <a:rPr lang="en-GB" sz="2200" b="1" dirty="0">
                <a:solidFill>
                  <a:schemeClr val="tx1"/>
                </a:solidFill>
                <a:latin typeface="Calibri" panose="020F0502020204030204" pitchFamily="34" charset="0"/>
                <a:cs typeface="Calibri" pitchFamily="34" charset="0"/>
              </a:rPr>
              <a:t>Beginning session – a number of tasks to cover</a:t>
            </a:r>
            <a:r>
              <a:rPr lang="en-GB" sz="2200" dirty="0">
                <a:solidFill>
                  <a:schemeClr val="tx1"/>
                </a:solidFill>
                <a:latin typeface="Calibri" panose="020F0502020204030204" pitchFamily="34" charset="0"/>
                <a:cs typeface="Calibri" pitchFamily="34" charset="0"/>
              </a:rPr>
              <a:t>: warm welcome, set a clear and structured agenda for the session, communicate this to the FM and ensure that this agenda is followed throughout the session. Check if previous session helpful. Give purpose of Step 4 and relate it to the Stress-Strain-Coping-Support Model </a:t>
            </a:r>
          </a:p>
          <a:p>
            <a:pPr marL="514338" indent="-514338">
              <a:lnSpc>
                <a:spcPct val="100000"/>
              </a:lnSpc>
              <a:spcBef>
                <a:spcPts val="0"/>
              </a:spcBef>
              <a:buClr>
                <a:schemeClr val="tx1"/>
              </a:buClr>
              <a:buFont typeface="+mj-lt"/>
              <a:buAutoNum type="arabicPeriod"/>
            </a:pPr>
            <a:r>
              <a:rPr lang="en-GB" sz="2200" dirty="0">
                <a:solidFill>
                  <a:schemeClr val="tx1"/>
                </a:solidFill>
                <a:latin typeface="Calibri" panose="020F0502020204030204" pitchFamily="34" charset="0"/>
                <a:cs typeface="Calibri" pitchFamily="34" charset="0"/>
              </a:rPr>
              <a:t>Discussion of </a:t>
            </a:r>
            <a:r>
              <a:rPr lang="en-GB" sz="2200" b="1" dirty="0">
                <a:solidFill>
                  <a:schemeClr val="tx1"/>
                </a:solidFill>
                <a:latin typeface="Calibri" panose="020F0502020204030204" pitchFamily="34" charset="0"/>
                <a:cs typeface="Calibri" panose="020F0502020204030204" pitchFamily="34" charset="0"/>
              </a:rPr>
              <a:t>who/what/why is helpful and unhelpful in terms of support</a:t>
            </a:r>
            <a:r>
              <a:rPr lang="en-GB" sz="2200" dirty="0">
                <a:solidFill>
                  <a:schemeClr val="tx1"/>
                </a:solidFill>
                <a:latin typeface="Calibri" panose="020F0502020204030204" pitchFamily="34" charset="0"/>
                <a:cs typeface="Calibri" panose="020F0502020204030204" pitchFamily="34" charset="0"/>
              </a:rPr>
              <a:t>, utilising a network diagram - to include people, activities, other agencies/groups, and what the FM does to support themselves; and the different types of support each might provide. As necessary, use answers to </a:t>
            </a:r>
            <a:r>
              <a:rPr lang="en-GB" sz="2200" dirty="0" err="1">
                <a:solidFill>
                  <a:schemeClr val="tx1"/>
                </a:solidFill>
                <a:latin typeface="Calibri" panose="020F0502020204030204" pitchFamily="34" charset="0"/>
                <a:cs typeface="Calibri" pitchFamily="34" charset="0"/>
              </a:rPr>
              <a:t>FMQ</a:t>
            </a:r>
            <a:r>
              <a:rPr lang="en-GB" sz="2200" dirty="0">
                <a:solidFill>
                  <a:schemeClr val="tx1"/>
                </a:solidFill>
                <a:latin typeface="Calibri" panose="020F0502020204030204" pitchFamily="34" charset="0"/>
                <a:cs typeface="Calibri" pitchFamily="34" charset="0"/>
              </a:rPr>
              <a:t> to guide the session.</a:t>
            </a:r>
          </a:p>
          <a:p>
            <a:pPr marL="514338" indent="-514338">
              <a:lnSpc>
                <a:spcPct val="100000"/>
              </a:lnSpc>
              <a:spcBef>
                <a:spcPts val="0"/>
              </a:spcBef>
              <a:buClr>
                <a:schemeClr val="tx1"/>
              </a:buClr>
              <a:buFont typeface="+mj-lt"/>
              <a:buAutoNum type="arabicPeriod"/>
            </a:pPr>
            <a:r>
              <a:rPr lang="en-GB" sz="2200" dirty="0">
                <a:solidFill>
                  <a:schemeClr val="tx1"/>
                </a:solidFill>
                <a:latin typeface="Calibri" panose="020F0502020204030204" pitchFamily="34" charset="0"/>
                <a:cs typeface="Calibri" pitchFamily="34" charset="0"/>
              </a:rPr>
              <a:t>Explore </a:t>
            </a:r>
            <a:r>
              <a:rPr lang="en-GB" sz="2200" b="1" dirty="0">
                <a:solidFill>
                  <a:schemeClr val="tx1"/>
                </a:solidFill>
                <a:latin typeface="Calibri" pitchFamily="34" charset="0"/>
                <a:cs typeface="Calibri" pitchFamily="34" charset="0"/>
              </a:rPr>
              <a:t>how to develop/continue to develop positive support</a:t>
            </a:r>
            <a:r>
              <a:rPr lang="en-GB" sz="2200" dirty="0">
                <a:solidFill>
                  <a:schemeClr val="tx1"/>
                </a:solidFill>
                <a:latin typeface="Calibri" panose="020F0502020204030204" pitchFamily="34" charset="0"/>
                <a:cs typeface="Calibri" pitchFamily="34" charset="0"/>
              </a:rPr>
              <a:t>.</a:t>
            </a:r>
          </a:p>
          <a:p>
            <a:pPr marL="514338" indent="-514338">
              <a:lnSpc>
                <a:spcPct val="100000"/>
              </a:lnSpc>
              <a:spcBef>
                <a:spcPts val="0"/>
              </a:spcBef>
              <a:buClr>
                <a:schemeClr val="tx1"/>
              </a:buClr>
              <a:buFont typeface="+mj-lt"/>
              <a:buAutoNum type="arabicPeriod"/>
            </a:pPr>
            <a:r>
              <a:rPr lang="en-GB" sz="2200" dirty="0">
                <a:solidFill>
                  <a:schemeClr val="tx1"/>
                </a:solidFill>
                <a:latin typeface="Calibri" panose="020F0502020204030204" pitchFamily="34" charset="0"/>
                <a:cs typeface="Calibri" pitchFamily="34" charset="0"/>
              </a:rPr>
              <a:t>Explore </a:t>
            </a:r>
            <a:r>
              <a:rPr lang="en-GB" sz="2200" b="1" dirty="0">
                <a:solidFill>
                  <a:schemeClr val="tx1"/>
                </a:solidFill>
                <a:latin typeface="Calibri" panose="020F0502020204030204" pitchFamily="34" charset="0"/>
                <a:cs typeface="Calibri" panose="020F0502020204030204" pitchFamily="34" charset="0"/>
              </a:rPr>
              <a:t>potential new sources of support</a:t>
            </a:r>
            <a:r>
              <a:rPr lang="en-GB" sz="2200" dirty="0">
                <a:solidFill>
                  <a:schemeClr val="tx1"/>
                </a:solidFill>
                <a:latin typeface="Calibri" panose="020F0502020204030204" pitchFamily="34" charset="0"/>
                <a:cs typeface="Calibri" panose="020F0502020204030204" pitchFamily="34" charset="0"/>
              </a:rPr>
              <a:t> (could be linked to those named in the network diagram or filling in gaps in support revealed by the diagram).</a:t>
            </a:r>
          </a:p>
          <a:p>
            <a:pPr marL="514338" indent="-514338">
              <a:lnSpc>
                <a:spcPct val="100000"/>
              </a:lnSpc>
              <a:spcBef>
                <a:spcPts val="0"/>
              </a:spcBef>
              <a:buClr>
                <a:schemeClr val="tx1"/>
              </a:buClr>
              <a:buFont typeface="+mj-lt"/>
              <a:buAutoNum type="arabicPeriod"/>
            </a:pPr>
            <a:r>
              <a:rPr lang="en-GB" sz="2200" dirty="0">
                <a:solidFill>
                  <a:schemeClr val="tx1"/>
                </a:solidFill>
                <a:latin typeface="Calibri" panose="020F0502020204030204" pitchFamily="34" charset="0"/>
                <a:cs typeface="Calibri" panose="020F0502020204030204" pitchFamily="34" charset="0"/>
              </a:rPr>
              <a:t>Discuss how </a:t>
            </a:r>
            <a:r>
              <a:rPr lang="en-GB" sz="2200" b="1" dirty="0">
                <a:solidFill>
                  <a:schemeClr val="tx1"/>
                </a:solidFill>
                <a:latin typeface="Calibri" pitchFamily="34" charset="0"/>
                <a:cs typeface="Calibri" pitchFamily="34" charset="0"/>
              </a:rPr>
              <a:t>family members can support each other</a:t>
            </a:r>
            <a:r>
              <a:rPr lang="en-GB" sz="2200" dirty="0">
                <a:solidFill>
                  <a:schemeClr val="tx1"/>
                </a:solidFill>
                <a:latin typeface="Calibri" pitchFamily="34" charset="0"/>
                <a:cs typeface="Calibri" pitchFamily="34" charset="0"/>
              </a:rPr>
              <a:t> and agree on approaches when communicating with the using relative.</a:t>
            </a:r>
          </a:p>
          <a:p>
            <a:pPr marL="514338" indent="-514338">
              <a:lnSpc>
                <a:spcPct val="100000"/>
              </a:lnSpc>
              <a:spcBef>
                <a:spcPts val="0"/>
              </a:spcBef>
              <a:buClr>
                <a:schemeClr val="tx1"/>
              </a:buClr>
              <a:buFont typeface="+mj-lt"/>
              <a:buAutoNum type="arabicPeriod"/>
            </a:pPr>
            <a:r>
              <a:rPr lang="en-GB" sz="2200" b="1" dirty="0">
                <a:solidFill>
                  <a:schemeClr val="tx1"/>
                </a:solidFill>
                <a:latin typeface="Calibri" pitchFamily="34" charset="0"/>
                <a:cs typeface="Calibri" pitchFamily="34" charset="0"/>
              </a:rPr>
              <a:t>Ending session – a number of tasks to cover</a:t>
            </a:r>
            <a:r>
              <a:rPr lang="en-GB" sz="2200" dirty="0">
                <a:solidFill>
                  <a:schemeClr val="tx1"/>
                </a:solidFill>
                <a:latin typeface="Calibri" panose="020F0502020204030204" pitchFamily="34" charset="0"/>
                <a:cs typeface="Calibri" pitchFamily="34" charset="0"/>
              </a:rPr>
              <a:t>: summarise the main FM issues, use of handbook. Check if session was helpful. Give purpose of next session on Step 5. Practical issues of contact and date of next session.</a:t>
            </a:r>
          </a:p>
          <a:p>
            <a:pPr marL="514338" indent="-514338">
              <a:lnSpc>
                <a:spcPct val="100000"/>
              </a:lnSpc>
              <a:spcBef>
                <a:spcPts val="0"/>
              </a:spcBef>
              <a:buClr>
                <a:schemeClr val="tx1"/>
              </a:buClr>
              <a:buFont typeface="+mj-lt"/>
              <a:buAutoNum type="arabicPeriod"/>
            </a:pPr>
            <a:r>
              <a:rPr lang="en-GB" sz="2200" b="1" dirty="0">
                <a:solidFill>
                  <a:schemeClr val="tx1"/>
                </a:solidFill>
                <a:latin typeface="Calibri" pitchFamily="34" charset="0"/>
                <a:cs typeface="Calibri" pitchFamily="34" charset="0"/>
              </a:rPr>
              <a:t>Remember the core counselling </a:t>
            </a:r>
            <a:r>
              <a:rPr lang="en-GB" sz="2400" b="1" dirty="0">
                <a:solidFill>
                  <a:schemeClr val="tx1"/>
                </a:solidFill>
                <a:latin typeface="Calibri" panose="020F0502020204030204" pitchFamily="34" charset="0"/>
                <a:cs typeface="Calibri" pitchFamily="34" charset="0"/>
              </a:rPr>
              <a:t>competencies</a:t>
            </a:r>
            <a:r>
              <a:rPr lang="en-GB" sz="2200" b="1" dirty="0">
                <a:solidFill>
                  <a:schemeClr val="tx1"/>
                </a:solidFill>
                <a:latin typeface="Calibri" pitchFamily="34" charset="0"/>
                <a:cs typeface="Calibri" pitchFamily="34" charset="0"/>
              </a:rPr>
              <a:t>, self-help handbook, structure, &amp; time management. </a:t>
            </a:r>
          </a:p>
        </p:txBody>
      </p:sp>
    </p:spTree>
    <p:extLst>
      <p:ext uri="{BB962C8B-B14F-4D97-AF65-F5344CB8AC3E}">
        <p14:creationId xmlns:p14="http://schemas.microsoft.com/office/powerpoint/2010/main" val="6779596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7-08-02 at 11.01.3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7" r="-958"/>
          <a:stretch/>
        </p:blipFill>
        <p:spPr>
          <a:xfrm>
            <a:off x="-99071" y="752989"/>
            <a:ext cx="6250616" cy="5969447"/>
          </a:xfrm>
        </p:spPr>
      </p:pic>
      <p:sp>
        <p:nvSpPr>
          <p:cNvPr id="4" name="Content Placeholder 3"/>
          <p:cNvSpPr>
            <a:spLocks noGrp="1"/>
          </p:cNvSpPr>
          <p:nvPr>
            <p:ph sz="quarter" idx="11"/>
          </p:nvPr>
        </p:nvSpPr>
        <p:spPr>
          <a:xfrm>
            <a:off x="280243" y="259125"/>
            <a:ext cx="5206156" cy="512763"/>
          </a:xfrm>
        </p:spPr>
        <p:txBody>
          <a:bodyPr/>
          <a:lstStyle/>
          <a:p>
            <a:r>
              <a:rPr lang="en-US" sz="2000" b="1" dirty="0">
                <a:latin typeface="Calibri"/>
                <a:cs typeface="Calibri"/>
              </a:rPr>
              <a:t>An Example of Someone who is supportive</a:t>
            </a:r>
          </a:p>
        </p:txBody>
      </p:sp>
      <p:sp>
        <p:nvSpPr>
          <p:cNvPr id="6" name="Rectangle 5"/>
          <p:cNvSpPr/>
          <p:nvPr/>
        </p:nvSpPr>
        <p:spPr>
          <a:xfrm>
            <a:off x="6366858" y="260533"/>
            <a:ext cx="5487745" cy="400110"/>
          </a:xfrm>
          <a:prstGeom prst="rect">
            <a:avLst/>
          </a:prstGeom>
        </p:spPr>
        <p:txBody>
          <a:bodyPr wrap="square">
            <a:spAutoFit/>
          </a:bodyPr>
          <a:lstStyle/>
          <a:p>
            <a:r>
              <a:rPr lang="en-US" sz="2000" b="1" dirty="0">
                <a:latin typeface="Calibri"/>
                <a:cs typeface="Calibri"/>
              </a:rPr>
              <a:t>An Example of Someone who is not supportive</a:t>
            </a:r>
          </a:p>
        </p:txBody>
      </p:sp>
      <p:pic>
        <p:nvPicPr>
          <p:cNvPr id="7" name="Picture 6" descr="Screen Shot 2017-08-02 at 11.03.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461" y="775289"/>
            <a:ext cx="6162539" cy="6082713"/>
          </a:xfrm>
          <a:prstGeom prst="rect">
            <a:avLst/>
          </a:prstGeom>
        </p:spPr>
      </p:pic>
    </p:spTree>
    <p:extLst>
      <p:ext uri="{BB962C8B-B14F-4D97-AF65-F5344CB8AC3E}">
        <p14:creationId xmlns:p14="http://schemas.microsoft.com/office/powerpoint/2010/main" val="346995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175366"/>
            <a:ext cx="9211044" cy="1502535"/>
          </a:xfrm>
        </p:spPr>
        <p:txBody>
          <a:bodyPr/>
          <a:lstStyle/>
          <a:p>
            <a:r>
              <a:rPr lang="en-US" dirty="0">
                <a:latin typeface="Calibri"/>
                <a:cs typeface="Calibri"/>
              </a:rPr>
              <a:t>Family members – what do they say can be supportive?</a:t>
            </a:r>
          </a:p>
        </p:txBody>
      </p:sp>
      <p:sp>
        <p:nvSpPr>
          <p:cNvPr id="5" name="Freeform 4"/>
          <p:cNvSpPr/>
          <p:nvPr/>
        </p:nvSpPr>
        <p:spPr>
          <a:xfrm>
            <a:off x="3681263" y="1939139"/>
            <a:ext cx="3111731" cy="1107440"/>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B2B2B"/>
                </a:solidFill>
                <a:latin typeface="Calibri"/>
                <a:cs typeface="Calibri"/>
              </a:rPr>
              <a:t>Joining social groups</a:t>
            </a:r>
          </a:p>
        </p:txBody>
      </p:sp>
      <p:sp>
        <p:nvSpPr>
          <p:cNvPr id="6" name="Freeform 5"/>
          <p:cNvSpPr/>
          <p:nvPr/>
        </p:nvSpPr>
        <p:spPr>
          <a:xfrm>
            <a:off x="538545" y="4608864"/>
            <a:ext cx="2859659" cy="1206107"/>
          </a:xfrm>
          <a:custGeom>
            <a:avLst/>
            <a:gdLst>
              <a:gd name="connsiteX0" fmla="*/ 0 w 3576320"/>
              <a:gd name="connsiteY0" fmla="*/ 0 h 1584960"/>
              <a:gd name="connsiteX1" fmla="*/ 3576320 w 3576320"/>
              <a:gd name="connsiteY1" fmla="*/ 81280 h 1584960"/>
              <a:gd name="connsiteX2" fmla="*/ 3190240 w 3576320"/>
              <a:gd name="connsiteY2" fmla="*/ 1584960 h 1584960"/>
              <a:gd name="connsiteX3" fmla="*/ 0 w 3576320"/>
              <a:gd name="connsiteY3" fmla="*/ 1442720 h 1584960"/>
              <a:gd name="connsiteX4" fmla="*/ 0 w 357632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320" h="1584960">
                <a:moveTo>
                  <a:pt x="0" y="0"/>
                </a:moveTo>
                <a:lnTo>
                  <a:pt x="3576320" y="81280"/>
                </a:lnTo>
                <a:lnTo>
                  <a:pt x="3190240" y="1584960"/>
                </a:lnTo>
                <a:lnTo>
                  <a:pt x="0" y="14427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B2B2B"/>
                </a:solidFill>
                <a:latin typeface="Calibri"/>
                <a:cs typeface="Calibri"/>
              </a:rPr>
              <a:t>Gather info from other AFMs</a:t>
            </a:r>
          </a:p>
        </p:txBody>
      </p:sp>
      <p:sp>
        <p:nvSpPr>
          <p:cNvPr id="7" name="Freeform 6"/>
          <p:cNvSpPr/>
          <p:nvPr/>
        </p:nvSpPr>
        <p:spPr>
          <a:xfrm>
            <a:off x="8335898" y="4313162"/>
            <a:ext cx="2330653" cy="1320132"/>
          </a:xfrm>
          <a:custGeom>
            <a:avLst/>
            <a:gdLst>
              <a:gd name="connsiteX0" fmla="*/ 0 w 3576320"/>
              <a:gd name="connsiteY0" fmla="*/ 0 h 1584960"/>
              <a:gd name="connsiteX1" fmla="*/ 3576320 w 3576320"/>
              <a:gd name="connsiteY1" fmla="*/ 81280 h 1584960"/>
              <a:gd name="connsiteX2" fmla="*/ 3190240 w 3576320"/>
              <a:gd name="connsiteY2" fmla="*/ 1584960 h 1584960"/>
              <a:gd name="connsiteX3" fmla="*/ 0 w 3576320"/>
              <a:gd name="connsiteY3" fmla="*/ 1442720 h 1584960"/>
              <a:gd name="connsiteX4" fmla="*/ 0 w 357632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320" h="1584960">
                <a:moveTo>
                  <a:pt x="0" y="0"/>
                </a:moveTo>
                <a:lnTo>
                  <a:pt x="3576320" y="81280"/>
                </a:lnTo>
                <a:lnTo>
                  <a:pt x="3190240" y="1584960"/>
                </a:lnTo>
                <a:lnTo>
                  <a:pt x="0" y="14427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B2B2B"/>
                </a:solidFill>
                <a:latin typeface="Calibri"/>
                <a:cs typeface="Calibri"/>
              </a:rPr>
              <a:t>Al Anon</a:t>
            </a:r>
          </a:p>
        </p:txBody>
      </p:sp>
      <p:sp>
        <p:nvSpPr>
          <p:cNvPr id="8" name="Freeform 7"/>
          <p:cNvSpPr/>
          <p:nvPr/>
        </p:nvSpPr>
        <p:spPr>
          <a:xfrm>
            <a:off x="4681199" y="3369568"/>
            <a:ext cx="2591472" cy="916309"/>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B2B2B"/>
                </a:solidFill>
                <a:latin typeface="Calibri"/>
                <a:cs typeface="Calibri"/>
              </a:rPr>
              <a:t>Reading</a:t>
            </a:r>
          </a:p>
        </p:txBody>
      </p:sp>
      <p:sp>
        <p:nvSpPr>
          <p:cNvPr id="9" name="Freeform 8"/>
          <p:cNvSpPr/>
          <p:nvPr/>
        </p:nvSpPr>
        <p:spPr>
          <a:xfrm>
            <a:off x="4362915" y="5382343"/>
            <a:ext cx="2733996" cy="1107440"/>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a:cs typeface="Calibri"/>
              </a:rPr>
              <a:t>Exercise</a:t>
            </a:r>
          </a:p>
        </p:txBody>
      </p:sp>
      <p:sp>
        <p:nvSpPr>
          <p:cNvPr id="10" name="Freeform 9"/>
          <p:cNvSpPr/>
          <p:nvPr/>
        </p:nvSpPr>
        <p:spPr>
          <a:xfrm>
            <a:off x="7982157" y="1939140"/>
            <a:ext cx="3133521" cy="1718461"/>
          </a:xfrm>
          <a:custGeom>
            <a:avLst/>
            <a:gdLst>
              <a:gd name="connsiteX0" fmla="*/ 81280 w 3616960"/>
              <a:gd name="connsiteY0" fmla="*/ 20320 h 1584960"/>
              <a:gd name="connsiteX1" fmla="*/ 3616960 w 3616960"/>
              <a:gd name="connsiteY1" fmla="*/ 0 h 1584960"/>
              <a:gd name="connsiteX2" fmla="*/ 3413760 w 3616960"/>
              <a:gd name="connsiteY2" fmla="*/ 1584960 h 1584960"/>
              <a:gd name="connsiteX3" fmla="*/ 0 w 3616960"/>
              <a:gd name="connsiteY3" fmla="*/ 1483360 h 1584960"/>
              <a:gd name="connsiteX4" fmla="*/ 81280 w 3616960"/>
              <a:gd name="connsiteY4" fmla="*/ 2032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960" h="1584960">
                <a:moveTo>
                  <a:pt x="81280" y="20320"/>
                </a:moveTo>
                <a:lnTo>
                  <a:pt x="3616960" y="0"/>
                </a:lnTo>
                <a:lnTo>
                  <a:pt x="3413760" y="1584960"/>
                </a:lnTo>
                <a:lnTo>
                  <a:pt x="0" y="1483360"/>
                </a:lnTo>
                <a:lnTo>
                  <a:pt x="81280" y="2032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B2B2B"/>
                </a:solidFill>
                <a:latin typeface="Calibri"/>
                <a:cs typeface="Calibri"/>
              </a:rPr>
              <a:t>Meeting friends who listen, are fun</a:t>
            </a:r>
          </a:p>
        </p:txBody>
      </p:sp>
      <p:sp>
        <p:nvSpPr>
          <p:cNvPr id="11" name="Freeform 10"/>
          <p:cNvSpPr/>
          <p:nvPr/>
        </p:nvSpPr>
        <p:spPr>
          <a:xfrm>
            <a:off x="936467" y="2720283"/>
            <a:ext cx="2390053" cy="1107440"/>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B2B2B"/>
                </a:solidFill>
                <a:latin typeface="Calibri"/>
                <a:cs typeface="Calibri"/>
              </a:rPr>
              <a:t>Walking</a:t>
            </a:r>
          </a:p>
        </p:txBody>
      </p:sp>
      <p:pic>
        <p:nvPicPr>
          <p:cNvPr id="12" name="Picture 11"/>
          <p:cNvPicPr>
            <a:picLocks noChangeAspect="1"/>
          </p:cNvPicPr>
          <p:nvPr/>
        </p:nvPicPr>
        <p:blipFill>
          <a:blip r:embed="rId2"/>
          <a:stretch>
            <a:fillRect/>
          </a:stretch>
        </p:blipFill>
        <p:spPr>
          <a:xfrm>
            <a:off x="8904789" y="313415"/>
            <a:ext cx="3056411" cy="1055304"/>
          </a:xfrm>
          <a:prstGeom prst="rect">
            <a:avLst/>
          </a:prstGeom>
        </p:spPr>
      </p:pic>
    </p:spTree>
    <p:extLst>
      <p:ext uri="{BB962C8B-B14F-4D97-AF65-F5344CB8AC3E}">
        <p14:creationId xmlns:p14="http://schemas.microsoft.com/office/powerpoint/2010/main" val="23551664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Calibri"/>
                <a:cs typeface="Calibri"/>
              </a:rPr>
              <a:t>Step 4: Support Diagram - 1</a:t>
            </a:r>
          </a:p>
        </p:txBody>
      </p:sp>
      <p:graphicFrame>
        <p:nvGraphicFramePr>
          <p:cNvPr id="5" name="Diagram 4"/>
          <p:cNvGraphicFramePr/>
          <p:nvPr/>
        </p:nvGraphicFramePr>
        <p:xfrm>
          <a:off x="4802357" y="1581514"/>
          <a:ext cx="7152447" cy="488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p:cNvSpPr txBox="1">
            <a:spLocks/>
          </p:cNvSpPr>
          <p:nvPr/>
        </p:nvSpPr>
        <p:spPr>
          <a:xfrm>
            <a:off x="1056549" y="1927104"/>
            <a:ext cx="3877179" cy="4046721"/>
          </a:xfrm>
          <a:prstGeom prst="rect">
            <a:avLst/>
          </a:prstGeom>
          <a:solidFill>
            <a:srgbClr val="FFC000"/>
          </a:solidFill>
          <a:ln w="12700">
            <a:solidFill>
              <a:schemeClr val="tx1"/>
            </a:solidFill>
          </a:ln>
        </p:spPr>
        <p:txBody>
          <a:bodyPr vert="horz" lIns="91440" tIns="45720" rIns="91440" bIns="45720" rtlCol="0">
            <a:normAutofit/>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2400" b="1" dirty="0">
              <a:latin typeface="Calibri"/>
              <a:cs typeface="Calibri"/>
            </a:endParaRPr>
          </a:p>
          <a:p>
            <a:pPr marL="0" indent="0" algn="ctr">
              <a:lnSpc>
                <a:spcPct val="100000"/>
              </a:lnSpc>
              <a:spcBef>
                <a:spcPts val="0"/>
              </a:spcBef>
              <a:spcAft>
                <a:spcPts val="600"/>
              </a:spcAft>
              <a:buNone/>
            </a:pPr>
            <a:r>
              <a:rPr lang="en-US" sz="2400" dirty="0">
                <a:latin typeface="Calibri"/>
                <a:cs typeface="Calibri"/>
              </a:rPr>
              <a:t>Trainers will now demonstrate an example of drawing a social support network diagram</a:t>
            </a:r>
          </a:p>
          <a:p>
            <a:pPr marL="0" indent="0" algn="ctr">
              <a:lnSpc>
                <a:spcPct val="100000"/>
              </a:lnSpc>
              <a:spcBef>
                <a:spcPts val="0"/>
              </a:spcBef>
              <a:spcAft>
                <a:spcPts val="600"/>
              </a:spcAft>
              <a:buNone/>
            </a:pPr>
            <a:endParaRPr lang="en-US" sz="2400" dirty="0">
              <a:latin typeface="Calibri"/>
              <a:cs typeface="Calibri"/>
            </a:endParaRPr>
          </a:p>
          <a:p>
            <a:pPr marL="0" indent="0" algn="ctr">
              <a:lnSpc>
                <a:spcPct val="100000"/>
              </a:lnSpc>
              <a:spcBef>
                <a:spcPts val="0"/>
              </a:spcBef>
              <a:spcAft>
                <a:spcPts val="600"/>
              </a:spcAft>
              <a:buNone/>
            </a:pPr>
            <a:r>
              <a:rPr lang="en-US" sz="2400" dirty="0">
                <a:latin typeface="Calibri"/>
                <a:cs typeface="Calibri"/>
              </a:rPr>
              <a:t>Network diagram is a key technique to help a discussion about support</a:t>
            </a:r>
          </a:p>
        </p:txBody>
      </p:sp>
    </p:spTree>
    <p:extLst>
      <p:ext uri="{BB962C8B-B14F-4D97-AF65-F5344CB8AC3E}">
        <p14:creationId xmlns:p14="http://schemas.microsoft.com/office/powerpoint/2010/main" val="18371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Calibri"/>
                <a:cs typeface="Calibri"/>
              </a:rPr>
              <a:t>Step 4: Support Diagram 2</a:t>
            </a:r>
          </a:p>
        </p:txBody>
      </p:sp>
      <p:pic>
        <p:nvPicPr>
          <p:cNvPr id="4" name="Picture 3" descr="Diagram&#10;&#10;Description automatically generated">
            <a:extLst>
              <a:ext uri="{FF2B5EF4-FFF2-40B4-BE49-F238E27FC236}">
                <a16:creationId xmlns:a16="http://schemas.microsoft.com/office/drawing/2014/main" id="{51EF46DF-EE93-4325-BE40-94F0AB185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752" y="1317542"/>
            <a:ext cx="6630683" cy="5394175"/>
          </a:xfrm>
          <a:prstGeom prst="rect">
            <a:avLst/>
          </a:prstGeom>
        </p:spPr>
      </p:pic>
      <p:pic>
        <p:nvPicPr>
          <p:cNvPr id="5" name="Picture 4" descr="Network diagram cropped.jpeg">
            <a:extLst>
              <a:ext uri="{FF2B5EF4-FFF2-40B4-BE49-F238E27FC236}">
                <a16:creationId xmlns:a16="http://schemas.microsoft.com/office/drawing/2014/main" id="{4712B96C-4B8A-44FF-8373-8955DB1C60CC}"/>
              </a:ext>
            </a:extLst>
          </p:cNvPr>
          <p:cNvPicPr>
            <a:picLocks noChangeAspect="1"/>
          </p:cNvPicPr>
          <p:nvPr/>
        </p:nvPicPr>
        <p:blipFill>
          <a:blip r:embed="rId3" cstate="print"/>
          <a:stretch>
            <a:fillRect/>
          </a:stretch>
        </p:blipFill>
        <p:spPr>
          <a:xfrm>
            <a:off x="304801" y="1283715"/>
            <a:ext cx="5063479" cy="5394175"/>
          </a:xfrm>
          <a:prstGeom prst="rect">
            <a:avLst/>
          </a:prstGeom>
        </p:spPr>
      </p:pic>
    </p:spTree>
    <p:extLst>
      <p:ext uri="{BB962C8B-B14F-4D97-AF65-F5344CB8AC3E}">
        <p14:creationId xmlns:p14="http://schemas.microsoft.com/office/powerpoint/2010/main" val="17037195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77" y="186668"/>
            <a:ext cx="11553587" cy="1325563"/>
          </a:xfrm>
        </p:spPr>
        <p:txBody>
          <a:bodyPr>
            <a:noAutofit/>
          </a:bodyPr>
          <a:lstStyle/>
          <a:p>
            <a:r>
              <a:rPr lang="en-US" sz="3733" dirty="0">
                <a:latin typeface="Calibri"/>
                <a:cs typeface="Calibri"/>
              </a:rPr>
              <a:t>Self Help Handbook Step 4 –  Getting Help from Other People</a:t>
            </a:r>
          </a:p>
        </p:txBody>
      </p:sp>
      <p:sp>
        <p:nvSpPr>
          <p:cNvPr id="4" name="Content Placeholder 3"/>
          <p:cNvSpPr>
            <a:spLocks noGrp="1"/>
          </p:cNvSpPr>
          <p:nvPr>
            <p:ph sz="quarter" idx="11"/>
          </p:nvPr>
        </p:nvSpPr>
        <p:spPr>
          <a:xfrm>
            <a:off x="475246" y="1301803"/>
            <a:ext cx="4733925" cy="512763"/>
          </a:xfrm>
        </p:spPr>
        <p:txBody>
          <a:bodyPr/>
          <a:lstStyle/>
          <a:p>
            <a:r>
              <a:rPr lang="en-US" sz="2133" b="1" dirty="0">
                <a:latin typeface="Calibri"/>
                <a:cs typeface="Calibri"/>
              </a:rPr>
              <a:t>How you currently respond to a recent situation and how you feel about this</a:t>
            </a:r>
          </a:p>
        </p:txBody>
      </p:sp>
      <p:sp>
        <p:nvSpPr>
          <p:cNvPr id="41" name="Content Placeholder 3"/>
          <p:cNvSpPr txBox="1">
            <a:spLocks/>
          </p:cNvSpPr>
          <p:nvPr/>
        </p:nvSpPr>
        <p:spPr>
          <a:xfrm>
            <a:off x="5809681" y="1301803"/>
            <a:ext cx="5777675" cy="512763"/>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Clr>
                <a:schemeClr val="bg1">
                  <a:lumMod val="50000"/>
                </a:schemeClr>
              </a:buClr>
              <a:buFontTx/>
              <a:buNone/>
              <a:defRPr sz="1700" kern="1200">
                <a:solidFill>
                  <a:schemeClr val="tx2"/>
                </a:solidFill>
                <a:latin typeface="Segoe UI Semibold"/>
                <a:ea typeface="+mn-ea"/>
                <a:cs typeface="Segoe UI Semibold"/>
              </a:defRPr>
            </a:lvl1pPr>
            <a:lvl2pPr marL="457200" indent="0" algn="l" defTabSz="914400" rtl="0" eaLnBrk="1" latinLnBrk="0" hangingPunct="1">
              <a:lnSpc>
                <a:spcPct val="120000"/>
              </a:lnSpc>
              <a:spcBef>
                <a:spcPts val="500"/>
              </a:spcBef>
              <a:buClr>
                <a:schemeClr val="bg1">
                  <a:lumMod val="50000"/>
                </a:schemeClr>
              </a:buClr>
              <a:buFontTx/>
              <a:buNone/>
              <a:defRPr sz="1600" kern="1200">
                <a:solidFill>
                  <a:schemeClr val="tx2"/>
                </a:solidFill>
                <a:latin typeface="Segoe UI Semibold"/>
                <a:ea typeface="+mn-ea"/>
                <a:cs typeface="Segoe UI Semibold"/>
              </a:defRPr>
            </a:lvl2pPr>
            <a:lvl3pPr marL="9144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3pPr>
            <a:lvl4pPr marL="13716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4pPr>
            <a:lvl5pPr marL="18288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33" b="1" dirty="0">
                <a:latin typeface="Calibri"/>
                <a:cs typeface="Calibri"/>
              </a:rPr>
              <a:t>Thinking about what to do to increase your support</a:t>
            </a:r>
          </a:p>
        </p:txBody>
      </p:sp>
      <p:graphicFrame>
        <p:nvGraphicFramePr>
          <p:cNvPr id="10" name="Table 9">
            <a:extLst>
              <a:ext uri="{FF2B5EF4-FFF2-40B4-BE49-F238E27FC236}">
                <a16:creationId xmlns:a16="http://schemas.microsoft.com/office/drawing/2014/main" id="{D83CC34C-1EEC-47A0-A5E2-E4F26693A860}"/>
              </a:ext>
            </a:extLst>
          </p:cNvPr>
          <p:cNvGraphicFramePr>
            <a:graphicFrameLocks noGrp="1"/>
          </p:cNvGraphicFramePr>
          <p:nvPr>
            <p:extLst>
              <p:ext uri="{D42A27DB-BD31-4B8C-83A1-F6EECF244321}">
                <p14:modId xmlns:p14="http://schemas.microsoft.com/office/powerpoint/2010/main" val="3844804519"/>
              </p:ext>
            </p:extLst>
          </p:nvPr>
        </p:nvGraphicFramePr>
        <p:xfrm>
          <a:off x="613445" y="2247569"/>
          <a:ext cx="4836010" cy="4351337"/>
        </p:xfrm>
        <a:graphic>
          <a:graphicData uri="http://schemas.openxmlformats.org/drawingml/2006/table">
            <a:tbl>
              <a:tblPr firstRow="1" firstCol="1" bandRow="1"/>
              <a:tblGrid>
                <a:gridCol w="912392">
                  <a:extLst>
                    <a:ext uri="{9D8B030D-6E8A-4147-A177-3AD203B41FA5}">
                      <a16:colId xmlns:a16="http://schemas.microsoft.com/office/drawing/2014/main" val="578648007"/>
                    </a:ext>
                  </a:extLst>
                </a:gridCol>
                <a:gridCol w="90357">
                  <a:extLst>
                    <a:ext uri="{9D8B030D-6E8A-4147-A177-3AD203B41FA5}">
                      <a16:colId xmlns:a16="http://schemas.microsoft.com/office/drawing/2014/main" val="900565238"/>
                    </a:ext>
                  </a:extLst>
                </a:gridCol>
                <a:gridCol w="1101211">
                  <a:extLst>
                    <a:ext uri="{9D8B030D-6E8A-4147-A177-3AD203B41FA5}">
                      <a16:colId xmlns:a16="http://schemas.microsoft.com/office/drawing/2014/main" val="3708401166"/>
                    </a:ext>
                  </a:extLst>
                </a:gridCol>
                <a:gridCol w="1360897">
                  <a:extLst>
                    <a:ext uri="{9D8B030D-6E8A-4147-A177-3AD203B41FA5}">
                      <a16:colId xmlns:a16="http://schemas.microsoft.com/office/drawing/2014/main" val="3827102510"/>
                    </a:ext>
                  </a:extLst>
                </a:gridCol>
                <a:gridCol w="1371153">
                  <a:extLst>
                    <a:ext uri="{9D8B030D-6E8A-4147-A177-3AD203B41FA5}">
                      <a16:colId xmlns:a16="http://schemas.microsoft.com/office/drawing/2014/main" val="2383337402"/>
                    </a:ext>
                  </a:extLst>
                </a:gridCol>
              </a:tblGrid>
              <a:tr h="1050665">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lang="en-GB"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effectLst/>
                          <a:latin typeface="Arial" panose="020B0604020202020204" pitchFamily="34" charset="0"/>
                          <a:ea typeface="Times New Roman" panose="02020603050405020304" pitchFamily="18" charset="0"/>
                          <a:cs typeface="Times New Roman" panose="02020603050405020304" pitchFamily="18" charset="0"/>
                        </a:rPr>
                        <a:t>Exercise 7: Part 2</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Refer back to Exercise 7: Part 1, and use this table to think about what you find helpful &amp; unhelpful about everything that you added to your support network.  Think also about what you could do to increase the positive support that you have and decrease the negative support that you have.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40971344"/>
                  </a:ext>
                </a:extLst>
              </a:tr>
              <a:tr h="518124">
                <a:tc gridSpan="5">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effectLst/>
                          <a:latin typeface="Arial" panose="020B0604020202020204" pitchFamily="34" charset="0"/>
                          <a:ea typeface="Times New Roman" panose="02020603050405020304" pitchFamily="18" charset="0"/>
                          <a:cs typeface="Times New Roman" panose="02020603050405020304" pitchFamily="18" charset="0"/>
                        </a:rPr>
                        <a:t>Thinking about my social network</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6146031"/>
                  </a:ext>
                </a:extLst>
              </a:tr>
              <a:tr h="695637">
                <a:tc gridSpan="2">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Person, activity, organisation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GB"/>
                    </a:p>
                  </a:txBody>
                  <a:tcPr/>
                </a:tc>
                <a:tc>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What they do</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What I find helpful or unhelpful</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Increasing positive support and/or decreasing negative support</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872459728"/>
                  </a:ext>
                </a:extLst>
              </a:tr>
              <a:tr h="695637">
                <a:tc gridSpan="2">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810702"/>
                  </a:ext>
                </a:extLst>
              </a:tr>
              <a:tr h="695637">
                <a:tc gridSpan="2">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519886"/>
                  </a:ext>
                </a:extLst>
              </a:tr>
              <a:tr h="695637">
                <a:tc gridSpan="2">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885" marR="578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530144"/>
                  </a:ext>
                </a:extLst>
              </a:tr>
            </a:tbl>
          </a:graphicData>
        </a:graphic>
      </p:graphicFrame>
      <p:sp>
        <p:nvSpPr>
          <p:cNvPr id="11" name="Rectangle 4">
            <a:extLst>
              <a:ext uri="{FF2B5EF4-FFF2-40B4-BE49-F238E27FC236}">
                <a16:creationId xmlns:a16="http://schemas.microsoft.com/office/drawing/2014/main" id="{5B635A94-1E0D-4185-8277-698615DCC977}"/>
              </a:ext>
            </a:extLst>
          </p:cNvPr>
          <p:cNvSpPr>
            <a:spLocks noChangeArrowheads="1"/>
          </p:cNvSpPr>
          <p:nvPr/>
        </p:nvSpPr>
        <p:spPr bwMode="auto">
          <a:xfrm>
            <a:off x="1945986" y="23199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2" name="Object 11">
            <a:extLst>
              <a:ext uri="{FF2B5EF4-FFF2-40B4-BE49-F238E27FC236}">
                <a16:creationId xmlns:a16="http://schemas.microsoft.com/office/drawing/2014/main" id="{7B48A063-FEAA-4266-960D-23ED30D84C9D}"/>
              </a:ext>
            </a:extLst>
          </p:cNvPr>
          <p:cNvGraphicFramePr>
            <a:graphicFrameLocks noChangeAspect="1"/>
          </p:cNvGraphicFramePr>
          <p:nvPr>
            <p:extLst>
              <p:ext uri="{D42A27DB-BD31-4B8C-83A1-F6EECF244321}">
                <p14:modId xmlns:p14="http://schemas.microsoft.com/office/powerpoint/2010/main" val="1877964065"/>
              </p:ext>
            </p:extLst>
          </p:nvPr>
        </p:nvGraphicFramePr>
        <p:xfrm>
          <a:off x="805337" y="2319995"/>
          <a:ext cx="593725" cy="685800"/>
        </p:xfrm>
        <a:graphic>
          <a:graphicData uri="http://schemas.openxmlformats.org/presentationml/2006/ole">
            <mc:AlternateContent xmlns:mc="http://schemas.openxmlformats.org/markup-compatibility/2006">
              <mc:Choice xmlns:v="urn:schemas-microsoft-com:vml" Requires="v">
                <p:oleObj name="Picture" r:id="rId3" imgW="1344168" imgH="1542288" progId="Word.Picture.8">
                  <p:embed/>
                </p:oleObj>
              </mc:Choice>
              <mc:Fallback>
                <p:oleObj name="Picture" r:id="rId3" imgW="1344168" imgH="1542288" progId="Word.Pictur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37" y="2319995"/>
                        <a:ext cx="5937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Table 12">
            <a:extLst>
              <a:ext uri="{FF2B5EF4-FFF2-40B4-BE49-F238E27FC236}">
                <a16:creationId xmlns:a16="http://schemas.microsoft.com/office/drawing/2014/main" id="{6CEA3636-F6EA-4A94-BADD-1B74F7DC9072}"/>
              </a:ext>
            </a:extLst>
          </p:cNvPr>
          <p:cNvGraphicFramePr>
            <a:graphicFrameLocks noGrp="1"/>
          </p:cNvGraphicFramePr>
          <p:nvPr>
            <p:extLst>
              <p:ext uri="{D42A27DB-BD31-4B8C-83A1-F6EECF244321}">
                <p14:modId xmlns:p14="http://schemas.microsoft.com/office/powerpoint/2010/main" val="3353251255"/>
              </p:ext>
            </p:extLst>
          </p:nvPr>
        </p:nvGraphicFramePr>
        <p:xfrm>
          <a:off x="6205063" y="2266041"/>
          <a:ext cx="5181600" cy="4264067"/>
        </p:xfrm>
        <a:graphic>
          <a:graphicData uri="http://schemas.openxmlformats.org/drawingml/2006/table">
            <a:tbl>
              <a:tblPr/>
              <a:tblGrid>
                <a:gridCol w="719850">
                  <a:extLst>
                    <a:ext uri="{9D8B030D-6E8A-4147-A177-3AD203B41FA5}">
                      <a16:colId xmlns:a16="http://schemas.microsoft.com/office/drawing/2014/main" val="1136622884"/>
                    </a:ext>
                  </a:extLst>
                </a:gridCol>
                <a:gridCol w="4461750">
                  <a:extLst>
                    <a:ext uri="{9D8B030D-6E8A-4147-A177-3AD203B41FA5}">
                      <a16:colId xmlns:a16="http://schemas.microsoft.com/office/drawing/2014/main" val="2714730218"/>
                    </a:ext>
                  </a:extLst>
                </a:gridCol>
              </a:tblGrid>
              <a:tr h="1247859">
                <a:tc>
                  <a:txBody>
                    <a:bodyPr/>
                    <a:lstStyle/>
                    <a:p>
                      <a:pPr>
                        <a:lnSpc>
                          <a:spcPct val="115000"/>
                        </a:lnSpc>
                        <a:spcBef>
                          <a:spcPts val="200"/>
                        </a:spcBef>
                      </a:pPr>
                      <a:endParaRPr lang="en-GB" sz="1100" b="1">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200"/>
                        </a:spcBef>
                      </a:pPr>
                      <a:r>
                        <a:rPr lang="en-GB" sz="1100" b="1">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Exercise 8</a:t>
                      </a:r>
                      <a:endParaRPr lang="en-GB" sz="11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This exercise will help you to summarise what you have learned about the support that you have around you, and what you are going to take forward to improve your positive support and/or decrease your negative support.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781268"/>
                  </a:ext>
                </a:extLst>
              </a:tr>
              <a:tr h="768662">
                <a:tc>
                  <a:txBody>
                    <a:bodyPr/>
                    <a:lstStyle/>
                    <a:p>
                      <a:pPr>
                        <a:lnSpc>
                          <a:spcPct val="115000"/>
                        </a:lnSpc>
                        <a:spcBef>
                          <a:spcPts val="200"/>
                        </a:spcBef>
                      </a:pPr>
                      <a:r>
                        <a:rPr lang="en-GB" sz="1100" b="1">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GB" sz="11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6195" lvl="0" indent="0">
                        <a:lnSpc>
                          <a:spcPct val="115000"/>
                        </a:lnSpc>
                        <a:spcAft>
                          <a:spcPts val="0"/>
                        </a:spcAft>
                        <a:buFont typeface="+mj-lt"/>
                        <a:buNone/>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What have I learned about the support that I have around me to help me with my relative?</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200"/>
                        </a:spcBef>
                      </a:pPr>
                      <a:r>
                        <a:rPr lang="en-GB" sz="11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3627714"/>
                  </a:ext>
                </a:extLst>
              </a:tr>
              <a:tr h="962753">
                <a:tc>
                  <a:txBody>
                    <a:bodyPr/>
                    <a:lstStyle/>
                    <a:p>
                      <a:pPr>
                        <a:lnSpc>
                          <a:spcPct val="115000"/>
                        </a:lnSpc>
                        <a:spcBef>
                          <a:spcPts val="200"/>
                        </a:spcBef>
                      </a:pPr>
                      <a:r>
                        <a:rPr lang="en-GB" sz="11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GB" sz="11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nSpc>
                          <a:spcPct val="115000"/>
                        </a:lnSpc>
                        <a:spcAft>
                          <a:spcPts val="0"/>
                        </a:spcAf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What are my thoughts on the positive support that I have?  Am I happy with this, or are there things that I am going to do to improve this?  If so, what am I going to do?</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200"/>
                        </a:spcBef>
                      </a:pPr>
                      <a:r>
                        <a:rPr lang="en-GB" sz="11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829217"/>
                  </a:ext>
                </a:extLst>
              </a:tr>
              <a:tr h="1284793">
                <a:tc>
                  <a:txBody>
                    <a:bodyPr/>
                    <a:lstStyle/>
                    <a:p>
                      <a:pPr>
                        <a:lnSpc>
                          <a:spcPct val="115000"/>
                        </a:lnSpc>
                        <a:spcBef>
                          <a:spcPts val="200"/>
                        </a:spcBef>
                      </a:pPr>
                      <a:r>
                        <a:rPr lang="en-GB" sz="1100" b="1">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GB" sz="11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nSpc>
                          <a:spcPct val="115000"/>
                        </a:lnSpc>
                        <a:spcAft>
                          <a:spcPts val="0"/>
                        </a:spcAf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What are my thoughts on the negative support that I have?  If there are things that I want to do to change this, then what am I going to do? And what will I do first.</a:t>
                      </a:r>
                      <a:r>
                        <a:rPr lang="en-GB" sz="11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613820"/>
                  </a:ext>
                </a:extLst>
              </a:tr>
            </a:tbl>
          </a:graphicData>
        </a:graphic>
      </p:graphicFrame>
      <p:graphicFrame>
        <p:nvGraphicFramePr>
          <p:cNvPr id="14" name="Object 13">
            <a:extLst>
              <a:ext uri="{FF2B5EF4-FFF2-40B4-BE49-F238E27FC236}">
                <a16:creationId xmlns:a16="http://schemas.microsoft.com/office/drawing/2014/main" id="{EC835E8E-708B-40EA-8B83-DE9F956D048A}"/>
              </a:ext>
            </a:extLst>
          </p:cNvPr>
          <p:cNvGraphicFramePr>
            <a:graphicFrameLocks noChangeAspect="1"/>
          </p:cNvGraphicFramePr>
          <p:nvPr>
            <p:extLst>
              <p:ext uri="{D42A27DB-BD31-4B8C-83A1-F6EECF244321}">
                <p14:modId xmlns:p14="http://schemas.microsoft.com/office/powerpoint/2010/main" val="525551620"/>
              </p:ext>
            </p:extLst>
          </p:nvPr>
        </p:nvGraphicFramePr>
        <p:xfrm>
          <a:off x="6205063" y="2247031"/>
          <a:ext cx="593725" cy="773950"/>
        </p:xfrm>
        <a:graphic>
          <a:graphicData uri="http://schemas.openxmlformats.org/presentationml/2006/ole">
            <mc:AlternateContent xmlns:mc="http://schemas.openxmlformats.org/markup-compatibility/2006">
              <mc:Choice xmlns:v="urn:schemas-microsoft-com:vml" Requires="v">
                <p:oleObj name="Picture" r:id="rId5" imgW="1344168" imgH="1542288" progId="Word.Picture.8">
                  <p:embed/>
                </p:oleObj>
              </mc:Choice>
              <mc:Fallback>
                <p:oleObj name="Picture" r:id="rId5" imgW="1344168" imgH="1542288" progId="Word.Pictur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063" y="2247031"/>
                        <a:ext cx="593725" cy="773950"/>
                      </a:xfrm>
                      <a:prstGeom prst="rect">
                        <a:avLst/>
                      </a:prstGeom>
                      <a:noFill/>
                    </p:spPr>
                  </p:pic>
                </p:oleObj>
              </mc:Fallback>
            </mc:AlternateContent>
          </a:graphicData>
        </a:graphic>
      </p:graphicFrame>
    </p:spTree>
    <p:extLst>
      <p:ext uri="{BB962C8B-B14F-4D97-AF65-F5344CB8AC3E}">
        <p14:creationId xmlns:p14="http://schemas.microsoft.com/office/powerpoint/2010/main" val="134129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srcRect t="20118" b="20118"/>
          <a:stretch>
            <a:fillRect/>
          </a:stretch>
        </p:blipFill>
        <p:spPr>
          <a:xfrm>
            <a:off x="1113959" y="1992083"/>
            <a:ext cx="3118301" cy="2795416"/>
          </a:xfrm>
        </p:spPr>
      </p:pic>
      <p:sp>
        <p:nvSpPr>
          <p:cNvPr id="10" name="Title 1"/>
          <p:cNvSpPr txBox="1">
            <a:spLocks/>
          </p:cNvSpPr>
          <p:nvPr/>
        </p:nvSpPr>
        <p:spPr>
          <a:xfrm>
            <a:off x="674079" y="207819"/>
            <a:ext cx="11266412" cy="1622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b="1" dirty="0">
                <a:latin typeface="Calibri"/>
                <a:cs typeface="Calibri"/>
              </a:rPr>
              <a:t>Step 4: Support/Agreed Communication in the family</a:t>
            </a:r>
          </a:p>
        </p:txBody>
      </p:sp>
      <p:sp>
        <p:nvSpPr>
          <p:cNvPr id="6" name="TextBox 5"/>
          <p:cNvSpPr txBox="1"/>
          <p:nvPr/>
        </p:nvSpPr>
        <p:spPr>
          <a:xfrm>
            <a:off x="4405744" y="2236529"/>
            <a:ext cx="7287491" cy="3582380"/>
          </a:xfrm>
          <a:prstGeom prst="rect">
            <a:avLst/>
          </a:prstGeom>
          <a:solidFill>
            <a:schemeClr val="accent1"/>
          </a:solidFill>
          <a:ln>
            <a:solidFill>
              <a:schemeClr val="tx1"/>
            </a:solidFill>
          </a:ln>
        </p:spPr>
        <p:txBody>
          <a:bodyPr vert="horz" wrap="square" lIns="91440" tIns="45720" rIns="91440" bIns="45720" rtlCol="0">
            <a:normAutofit/>
          </a:bodyPr>
          <a:lstStyle/>
          <a:p>
            <a:pPr marL="0" indent="0" algn="ctr">
              <a:buFontTx/>
              <a:buNone/>
            </a:pPr>
            <a:r>
              <a:rPr lang="en-US" sz="3600" b="1" dirty="0">
                <a:latin typeface="Calibri"/>
                <a:cs typeface="Calibri"/>
              </a:rPr>
              <a:t>Video Demonstration</a:t>
            </a:r>
          </a:p>
          <a:p>
            <a:pPr marL="0" indent="0" algn="ctr">
              <a:buFontTx/>
              <a:buNone/>
            </a:pPr>
            <a:endParaRPr lang="en-US" sz="2400" b="1" dirty="0">
              <a:latin typeface="Calibri"/>
              <a:cs typeface="Calibri"/>
            </a:endParaRPr>
          </a:p>
          <a:p>
            <a:pPr marL="0" indent="0" algn="ctr">
              <a:buFontTx/>
              <a:buNone/>
            </a:pPr>
            <a:r>
              <a:rPr lang="en-US" sz="2400" b="1" dirty="0">
                <a:latin typeface="Calibri"/>
                <a:cs typeface="Calibri"/>
              </a:rPr>
              <a:t>4.5 – Discuss how family members can reach an agreed approach when communicating with the using relative. </a:t>
            </a:r>
          </a:p>
          <a:p>
            <a:pPr marL="0" indent="0" algn="ctr">
              <a:buFontTx/>
              <a:buNone/>
            </a:pPr>
            <a:r>
              <a:rPr lang="en-US" sz="2400" b="1" dirty="0">
                <a:latin typeface="Calibri"/>
                <a:cs typeface="Calibri"/>
              </a:rPr>
              <a:t>What  skills do you see?</a:t>
            </a:r>
          </a:p>
          <a:p>
            <a:pPr marL="0" indent="0" algn="ctr">
              <a:buFontTx/>
              <a:buNone/>
            </a:pPr>
            <a:endParaRPr lang="en-US" sz="2400" b="1" dirty="0">
              <a:latin typeface="Calibri"/>
              <a:cs typeface="Calibri"/>
            </a:endParaRPr>
          </a:p>
          <a:p>
            <a:pPr marL="0" indent="0" algn="ctr">
              <a:buFontTx/>
              <a:buNone/>
            </a:pPr>
            <a:r>
              <a:rPr lang="en-US" sz="2400" b="1" dirty="0">
                <a:latin typeface="Calibri"/>
                <a:cs typeface="Calibri"/>
              </a:rPr>
              <a:t>What could have been improved?</a:t>
            </a:r>
          </a:p>
          <a:p>
            <a:pPr marL="0" indent="0" algn="ctr">
              <a:buFontTx/>
              <a:buNone/>
            </a:pPr>
            <a:r>
              <a:rPr lang="en-US" sz="2400" b="1" dirty="0">
                <a:latin typeface="Calibri"/>
                <a:cs typeface="Calibri"/>
              </a:rPr>
              <a:t>NB. This is NOT about the same communication but AGREED communication</a:t>
            </a:r>
          </a:p>
        </p:txBody>
      </p:sp>
    </p:spTree>
    <p:custDataLst>
      <p:tags r:id="rId1"/>
    </p:custDataLst>
    <p:extLst>
      <p:ext uri="{BB962C8B-B14F-4D97-AF65-F5344CB8AC3E}">
        <p14:creationId xmlns:p14="http://schemas.microsoft.com/office/powerpoint/2010/main" val="25582230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5"/>
            <a:ext cx="4334885" cy="1325563"/>
          </a:xfrm>
        </p:spPr>
        <p:txBody>
          <a:bodyPr/>
          <a:lstStyle/>
          <a:p>
            <a:r>
              <a:rPr lang="en-US" dirty="0">
                <a:latin typeface="Calibri"/>
                <a:cs typeface="Calibri"/>
              </a:rPr>
              <a:t>Step 4: Skills Practice</a:t>
            </a:r>
          </a:p>
        </p:txBody>
      </p:sp>
      <p:pic>
        <p:nvPicPr>
          <p:cNvPr id="6" name="Content Placeholder 4"/>
          <p:cNvPicPr>
            <a:picLocks noGrp="1" noChangeAspect="1"/>
          </p:cNvPicPr>
          <p:nvPr>
            <p:ph idx="1"/>
          </p:nvPr>
        </p:nvPicPr>
        <p:blipFill>
          <a:blip r:embed="rId2"/>
          <a:srcRect t="20118" b="20118"/>
          <a:stretch>
            <a:fillRect/>
          </a:stretch>
        </p:blipFill>
        <p:spPr>
          <a:xfrm>
            <a:off x="9578346" y="234625"/>
            <a:ext cx="2613654" cy="1566743"/>
          </a:xfrm>
        </p:spPr>
      </p:pic>
      <p:sp>
        <p:nvSpPr>
          <p:cNvPr id="4" name="Content Placeholder 3"/>
          <p:cNvSpPr>
            <a:spLocks noGrp="1"/>
          </p:cNvSpPr>
          <p:nvPr>
            <p:ph sz="quarter" idx="11"/>
          </p:nvPr>
        </p:nvSpPr>
        <p:spPr>
          <a:xfrm>
            <a:off x="560470" y="1392865"/>
            <a:ext cx="10851319" cy="5230510"/>
          </a:xfrm>
          <a:solidFill>
            <a:srgbClr val="FFC000"/>
          </a:solidFill>
        </p:spPr>
        <p:txBody>
          <a:bodyPr/>
          <a:lstStyle/>
          <a:p>
            <a:r>
              <a:rPr lang="en-US" sz="3200" b="1" dirty="0">
                <a:latin typeface="Calibri"/>
                <a:cs typeface="Calibri"/>
              </a:rPr>
              <a:t>Get into Groups of 3 &amp; agree roles:  Family Member, 5-Step Practitioner, Observer</a:t>
            </a:r>
          </a:p>
          <a:p>
            <a:endParaRPr lang="en-US" sz="3200" b="1" dirty="0">
              <a:latin typeface="Calibri"/>
              <a:cs typeface="Calibri"/>
            </a:endParaRPr>
          </a:p>
          <a:p>
            <a:r>
              <a:rPr lang="en-US" sz="3200" b="1" dirty="0">
                <a:latin typeface="Calibri"/>
                <a:cs typeface="Calibri"/>
              </a:rPr>
              <a:t>Practice Step 4, draw the social support diagram of the family member, encouraging the person to think beyond the immediate circle outlined in the case scenario. Use whatever techniques you’re familiar with to guide the exercise, e.g. arrows, thickness of lines. </a:t>
            </a:r>
          </a:p>
          <a:p>
            <a:endParaRPr lang="en-US" sz="3200" b="1" dirty="0">
              <a:latin typeface="Calibri"/>
              <a:cs typeface="Calibri"/>
            </a:endParaRPr>
          </a:p>
          <a:p>
            <a:r>
              <a:rPr lang="en-US" sz="3200" b="1" dirty="0">
                <a:latin typeface="Calibri"/>
                <a:cs typeface="Calibri"/>
              </a:rPr>
              <a:t>Observer should use the assessment sheet as a tool for feedback. Practice: 8-10 minutes; then 3-5 minutes for feedback for observer</a:t>
            </a:r>
          </a:p>
          <a:p>
            <a:endParaRPr lang="en-US" sz="3200" b="1" dirty="0">
              <a:latin typeface="Calibri"/>
              <a:cs typeface="Calibri"/>
            </a:endParaRPr>
          </a:p>
          <a:p>
            <a:r>
              <a:rPr lang="en-US" sz="3200" b="1" dirty="0">
                <a:latin typeface="Calibri"/>
                <a:cs typeface="Calibri"/>
              </a:rPr>
              <a:t>Feedback in larger group – any questions/concerns?</a:t>
            </a:r>
          </a:p>
          <a:p>
            <a:endParaRPr lang="en-US" sz="2000" b="1" dirty="0">
              <a:latin typeface="Calibri"/>
              <a:cs typeface="Calibri"/>
            </a:endParaRPr>
          </a:p>
        </p:txBody>
      </p:sp>
    </p:spTree>
    <p:extLst>
      <p:ext uri="{BB962C8B-B14F-4D97-AF65-F5344CB8AC3E}">
        <p14:creationId xmlns:p14="http://schemas.microsoft.com/office/powerpoint/2010/main" val="4291478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79" y="2416502"/>
            <a:ext cx="11027641" cy="4165875"/>
          </a:xfrm>
        </p:spPr>
        <p:txBody>
          <a:bodyPr>
            <a:normAutofit fontScale="90000"/>
          </a:bodyPr>
          <a:lstStyle/>
          <a:p>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US" sz="6000" b="1" dirty="0">
                <a:solidFill>
                  <a:schemeClr val="tx1"/>
                </a:solidFill>
                <a:effectLst>
                  <a:outerShdw blurRad="38100" dist="38100" dir="2700000" algn="tl">
                    <a:srgbClr val="000000">
                      <a:alpha val="43137"/>
                    </a:srgbClr>
                  </a:outerShdw>
                </a:effectLst>
                <a:latin typeface="Calibri"/>
                <a:cs typeface="Calibri"/>
              </a:rPr>
              <a:t>Section 2</a:t>
            </a:r>
            <a:br>
              <a:rPr lang="en-US" sz="6000" b="1" dirty="0">
                <a:solidFill>
                  <a:schemeClr val="tx1"/>
                </a:solidFill>
                <a:effectLst>
                  <a:outerShdw blurRad="38100" dist="38100" dir="2700000" algn="tl">
                    <a:srgbClr val="000000">
                      <a:alpha val="43137"/>
                    </a:srgbClr>
                  </a:outerShdw>
                </a:effectLst>
                <a:latin typeface="Calibri"/>
                <a:cs typeface="Calibri"/>
              </a:rPr>
            </a:br>
            <a:r>
              <a:rPr lang="en-US" sz="6000" b="1" dirty="0">
                <a:solidFill>
                  <a:schemeClr val="tx1"/>
                </a:solidFill>
                <a:effectLst>
                  <a:outerShdw blurRad="38100" dist="38100" dir="2700000" algn="tl">
                    <a:srgbClr val="000000">
                      <a:alpha val="43137"/>
                    </a:srgbClr>
                  </a:outerShdw>
                </a:effectLst>
                <a:latin typeface="Calibri"/>
                <a:cs typeface="Calibri"/>
              </a:rPr>
              <a:t>The Evidence Base</a:t>
            </a:r>
            <a:br>
              <a:rPr lang="en-US" sz="6000" b="1" dirty="0">
                <a:solidFill>
                  <a:schemeClr val="tx1"/>
                </a:solidFill>
                <a:effectLst>
                  <a:outerShdw blurRad="38100" dist="38100" dir="2700000" algn="tl">
                    <a:srgbClr val="000000">
                      <a:alpha val="43137"/>
                    </a:srgbClr>
                  </a:outerShdw>
                </a:effectLst>
                <a:latin typeface="Calibri"/>
                <a:cs typeface="Calibri"/>
              </a:rPr>
            </a:br>
            <a:br>
              <a:rPr lang="en-US" b="1" dirty="0">
                <a:solidFill>
                  <a:schemeClr val="tx1"/>
                </a:solidFill>
                <a:effectLst>
                  <a:outerShdw blurRad="38100" dist="38100" dir="2700000" algn="tl">
                    <a:srgbClr val="000000">
                      <a:alpha val="43137"/>
                    </a:srgbClr>
                  </a:outerShdw>
                </a:effectLst>
                <a:latin typeface="Calibri"/>
                <a:cs typeface="Calibri"/>
              </a:rPr>
            </a:br>
            <a:r>
              <a:rPr lang="en-US" b="1" dirty="0">
                <a:solidFill>
                  <a:schemeClr val="tx1"/>
                </a:solidFill>
                <a:effectLst>
                  <a:outerShdw blurRad="38100" dist="38100" dir="2700000" algn="tl">
                    <a:srgbClr val="000000">
                      <a:alpha val="43137"/>
                    </a:srgbClr>
                  </a:outerShdw>
                </a:effectLst>
                <a:latin typeface="Calibri"/>
                <a:cs typeface="Calibri"/>
              </a:rPr>
              <a:t>The 5-Step Method (5SM)</a:t>
            </a:r>
            <a:br>
              <a:rPr lang="en-US" b="1" dirty="0">
                <a:solidFill>
                  <a:schemeClr val="tx1"/>
                </a:solidFill>
                <a:effectLst>
                  <a:outerShdw blurRad="38100" dist="38100" dir="2700000" algn="tl">
                    <a:srgbClr val="000000">
                      <a:alpha val="43137"/>
                    </a:srgbClr>
                  </a:outerShdw>
                </a:effectLst>
                <a:latin typeface="Calibri"/>
                <a:cs typeface="Calibri"/>
              </a:rPr>
            </a:br>
            <a:r>
              <a:rPr lang="en-US" b="1" dirty="0">
                <a:solidFill>
                  <a:schemeClr val="tx1"/>
                </a:solidFill>
                <a:effectLst>
                  <a:outerShdw blurRad="38100" dist="38100" dir="2700000" algn="tl">
                    <a:srgbClr val="000000">
                      <a:alpha val="43137"/>
                    </a:srgbClr>
                  </a:outerShdw>
                </a:effectLst>
                <a:latin typeface="Calibri"/>
                <a:cs typeface="Calibri"/>
              </a:rPr>
              <a:t>Impact on Family Members</a:t>
            </a:r>
            <a:br>
              <a:rPr lang="en-US" b="1" dirty="0">
                <a:solidFill>
                  <a:schemeClr val="tx1"/>
                </a:solidFill>
                <a:effectLst>
                  <a:outerShdw blurRad="38100" dist="38100" dir="2700000" algn="tl">
                    <a:srgbClr val="000000">
                      <a:alpha val="43137"/>
                    </a:srgbClr>
                  </a:outerShdw>
                </a:effectLst>
                <a:latin typeface="Calibri"/>
                <a:cs typeface="Calibri"/>
              </a:rPr>
            </a:br>
            <a:r>
              <a:rPr lang="en-IE" b="1" dirty="0">
                <a:solidFill>
                  <a:schemeClr val="tx1"/>
                </a:solidFill>
                <a:effectLst>
                  <a:outerShdw blurRad="38100" dist="38100" dir="2700000" algn="tl">
                    <a:srgbClr val="000000">
                      <a:alpha val="43137"/>
                    </a:srgbClr>
                  </a:outerShdw>
                </a:effectLst>
                <a:latin typeface="Calibri"/>
                <a:cs typeface="Calibri"/>
              </a:rPr>
              <a:t>The Stress Strain Information Coping Support Model (SSICS) </a:t>
            </a:r>
            <a:br>
              <a:rPr lang="en-IE" b="1" dirty="0">
                <a:solidFill>
                  <a:schemeClr val="tx1"/>
                </a:solidFill>
                <a:effectLst>
                  <a:outerShdw blurRad="38100" dist="38100" dir="2700000" algn="tl">
                    <a:srgbClr val="000000">
                      <a:alpha val="43137"/>
                    </a:srgbClr>
                  </a:outerShdw>
                </a:effectLst>
                <a:latin typeface="Calibri"/>
                <a:cs typeface="Calibri"/>
              </a:rPr>
            </a:br>
            <a:r>
              <a:rPr lang="en-IE" b="1" dirty="0">
                <a:solidFill>
                  <a:schemeClr val="tx1"/>
                </a:solidFill>
                <a:effectLst>
                  <a:outerShdw blurRad="38100" dist="38100" dir="2700000" algn="tl">
                    <a:srgbClr val="000000">
                      <a:alpha val="43137"/>
                    </a:srgbClr>
                  </a:outerShdw>
                </a:effectLst>
                <a:latin typeface="Calibri"/>
                <a:cs typeface="Calibri"/>
              </a:rPr>
              <a:t>The Research</a:t>
            </a:r>
            <a:br>
              <a:rPr lang="en-IE" b="1" dirty="0">
                <a:solidFill>
                  <a:schemeClr val="tx1"/>
                </a:solidFill>
                <a:effectLst>
                  <a:outerShdw blurRad="38100" dist="38100" dir="2700000" algn="tl">
                    <a:srgbClr val="000000">
                      <a:alpha val="43137"/>
                    </a:srgbClr>
                  </a:outerShdw>
                </a:effectLst>
                <a:latin typeface="Calibri"/>
                <a:cs typeface="Calibri"/>
              </a:rPr>
            </a:br>
            <a:r>
              <a:rPr lang="en-IE" b="1" dirty="0">
                <a:solidFill>
                  <a:schemeClr val="tx1"/>
                </a:solidFill>
                <a:effectLst>
                  <a:outerShdw blurRad="38100" dist="38100" dir="2700000" algn="tl">
                    <a:srgbClr val="000000">
                      <a:alpha val="43137"/>
                    </a:srgbClr>
                  </a:outerShdw>
                </a:effectLst>
                <a:latin typeface="Calibri"/>
                <a:cs typeface="Calibri"/>
              </a:rPr>
              <a:t>Family Member Questionnaire </a:t>
            </a:r>
            <a:br>
              <a:rPr lang="en-IE" b="1" dirty="0">
                <a:solidFill>
                  <a:schemeClr val="tx1"/>
                </a:solidFill>
                <a:effectLst>
                  <a:outerShdw blurRad="38100" dist="38100" dir="2700000" algn="tl">
                    <a:srgbClr val="000000">
                      <a:alpha val="43137"/>
                    </a:srgbClr>
                  </a:outerShdw>
                </a:effectLst>
                <a:latin typeface="Calibri"/>
                <a:cs typeface="Calibri"/>
              </a:rPr>
            </a:br>
            <a:r>
              <a:rPr lang="en-IE" b="1" dirty="0">
                <a:solidFill>
                  <a:schemeClr val="tx1"/>
                </a:solidFill>
                <a:effectLst>
                  <a:outerShdw blurRad="38100" dist="38100" dir="2700000" algn="tl">
                    <a:srgbClr val="000000">
                      <a:alpha val="43137"/>
                    </a:srgbClr>
                  </a:outerShdw>
                </a:effectLst>
                <a:latin typeface="Calibri"/>
                <a:cs typeface="Calibri"/>
              </a:rPr>
              <a:t>Principles behind 5-Step Method</a:t>
            </a: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5" name="TextBox 4"/>
          <p:cNvSpPr txBox="1"/>
          <p:nvPr/>
        </p:nvSpPr>
        <p:spPr>
          <a:xfrm>
            <a:off x="1630947" y="1764632"/>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35763923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latin typeface="Calibri"/>
                <a:cs typeface="Calibri"/>
              </a:rPr>
              <a:t>Step 4: DVD Skills Practice Assessment</a:t>
            </a:r>
          </a:p>
        </p:txBody>
      </p:sp>
      <p:pic>
        <p:nvPicPr>
          <p:cNvPr id="6" name="Content Placeholder 4"/>
          <p:cNvPicPr>
            <a:picLocks noChangeAspect="1"/>
          </p:cNvPicPr>
          <p:nvPr/>
        </p:nvPicPr>
        <p:blipFill rotWithShape="1">
          <a:blip r:embed="rId3"/>
          <a:srcRect l="-2427" t="23522" r="-3383" b="13410"/>
          <a:stretch/>
        </p:blipFill>
        <p:spPr>
          <a:xfrm>
            <a:off x="9137962" y="333151"/>
            <a:ext cx="2683738" cy="1599651"/>
          </a:xfrm>
          <a:prstGeom prst="rect">
            <a:avLst/>
          </a:prstGeom>
        </p:spPr>
      </p:pic>
      <p:sp>
        <p:nvSpPr>
          <p:cNvPr id="8" name="Freeform 7"/>
          <p:cNvSpPr/>
          <p:nvPr/>
        </p:nvSpPr>
        <p:spPr>
          <a:xfrm>
            <a:off x="352946" y="1891386"/>
            <a:ext cx="5619229" cy="4364909"/>
          </a:xfrm>
          <a:custGeom>
            <a:avLst/>
            <a:gdLst>
              <a:gd name="connsiteX0" fmla="*/ 212651 w 4423144"/>
              <a:gd name="connsiteY0" fmla="*/ 0 h 4635795"/>
              <a:gd name="connsiteX1" fmla="*/ 4146697 w 4423144"/>
              <a:gd name="connsiteY1" fmla="*/ 63795 h 4635795"/>
              <a:gd name="connsiteX2" fmla="*/ 4423144 w 4423144"/>
              <a:gd name="connsiteY2" fmla="*/ 4167963 h 4635795"/>
              <a:gd name="connsiteX3" fmla="*/ 0 w 4423144"/>
              <a:gd name="connsiteY3" fmla="*/ 4635795 h 4635795"/>
              <a:gd name="connsiteX4" fmla="*/ 212651 w 4423144"/>
              <a:gd name="connsiteY4" fmla="*/ 0 h 463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144" h="4635795">
                <a:moveTo>
                  <a:pt x="212651" y="0"/>
                </a:moveTo>
                <a:lnTo>
                  <a:pt x="4146697" y="63795"/>
                </a:lnTo>
                <a:lnTo>
                  <a:pt x="4423144" y="4167963"/>
                </a:lnTo>
                <a:lnTo>
                  <a:pt x="0" y="4635795"/>
                </a:lnTo>
                <a:lnTo>
                  <a:pt x="212651"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Watch the DVD clip and use copy of the assessment sheet to assess Jan’s </a:t>
            </a:r>
          </a:p>
          <a:p>
            <a:pPr algn="ctr"/>
            <a:r>
              <a:rPr lang="en-US" sz="2400" b="1" dirty="0">
                <a:solidFill>
                  <a:srgbClr val="2B2B2B"/>
                </a:solidFill>
                <a:latin typeface="Calibri"/>
                <a:cs typeface="Calibri"/>
              </a:rPr>
              <a:t>delivery of Step 4. </a:t>
            </a:r>
          </a:p>
          <a:p>
            <a:pPr algn="ctr"/>
            <a:endParaRPr lang="en-US" sz="2400" b="1" dirty="0">
              <a:solidFill>
                <a:srgbClr val="2B2B2B"/>
              </a:solidFill>
              <a:latin typeface="Calibri"/>
              <a:cs typeface="Calibri"/>
            </a:endParaRPr>
          </a:p>
          <a:p>
            <a:pPr algn="ctr"/>
            <a:r>
              <a:rPr lang="en-US" sz="2400" b="1" dirty="0">
                <a:solidFill>
                  <a:srgbClr val="2B2B2B"/>
                </a:solidFill>
                <a:latin typeface="Calibri"/>
                <a:cs typeface="Calibri"/>
              </a:rPr>
              <a:t>Only assess against 4.2, 4.3</a:t>
            </a:r>
          </a:p>
          <a:p>
            <a:pPr algn="ctr"/>
            <a:r>
              <a:rPr lang="en-US" sz="2400" b="1" dirty="0">
                <a:solidFill>
                  <a:srgbClr val="2B2B2B"/>
                </a:solidFill>
                <a:latin typeface="Calibri"/>
                <a:cs typeface="Calibri"/>
              </a:rPr>
              <a:t>Trainer remind of setting the agenda, see p36 P handbook</a:t>
            </a:r>
          </a:p>
          <a:p>
            <a:pPr algn="ctr"/>
            <a:endParaRPr lang="en-US" sz="2400" b="1" dirty="0">
              <a:solidFill>
                <a:srgbClr val="2B2B2B"/>
              </a:solidFill>
              <a:latin typeface="Calibri"/>
              <a:cs typeface="Calibri"/>
            </a:endParaRPr>
          </a:p>
        </p:txBody>
      </p:sp>
      <p:sp>
        <p:nvSpPr>
          <p:cNvPr id="10" name="Content Placeholder 2"/>
          <p:cNvSpPr txBox="1">
            <a:spLocks/>
          </p:cNvSpPr>
          <p:nvPr/>
        </p:nvSpPr>
        <p:spPr>
          <a:xfrm>
            <a:off x="6586539" y="2305557"/>
            <a:ext cx="5235162" cy="3463876"/>
          </a:xfrm>
          <a:prstGeom prst="rect">
            <a:avLst/>
          </a:prstGeom>
          <a:solidFill>
            <a:srgbClr val="FFC000"/>
          </a:solidFill>
          <a:ln w="12700">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2400" b="1" dirty="0">
              <a:latin typeface="Calibri"/>
              <a:cs typeface="Calibri"/>
            </a:endParaRPr>
          </a:p>
          <a:p>
            <a:pPr marL="0" indent="0" algn="ctr">
              <a:lnSpc>
                <a:spcPct val="100000"/>
              </a:lnSpc>
              <a:spcBef>
                <a:spcPts val="0"/>
              </a:spcBef>
              <a:spcAft>
                <a:spcPts val="600"/>
              </a:spcAft>
              <a:buNone/>
            </a:pPr>
            <a:r>
              <a:rPr lang="en-US" sz="2400" b="1" dirty="0">
                <a:latin typeface="Calibri"/>
                <a:cs typeface="Calibri"/>
              </a:rPr>
              <a:t>Group discussion on skills used by Jan in Step 4</a:t>
            </a:r>
          </a:p>
          <a:p>
            <a:pPr marL="0" indent="0" algn="ctr">
              <a:lnSpc>
                <a:spcPct val="100000"/>
              </a:lnSpc>
              <a:spcBef>
                <a:spcPts val="0"/>
              </a:spcBef>
              <a:spcAft>
                <a:spcPts val="600"/>
              </a:spcAft>
              <a:buNone/>
            </a:pPr>
            <a:endParaRPr lang="en-US" sz="2400" b="1" dirty="0">
              <a:latin typeface="Calibri"/>
              <a:cs typeface="Calibri"/>
            </a:endParaRPr>
          </a:p>
          <a:p>
            <a:pPr marL="0" indent="0" algn="ctr">
              <a:lnSpc>
                <a:spcPct val="100000"/>
              </a:lnSpc>
              <a:spcBef>
                <a:spcPts val="0"/>
              </a:spcBef>
              <a:spcAft>
                <a:spcPts val="600"/>
              </a:spcAft>
              <a:buNone/>
            </a:pPr>
            <a:r>
              <a:rPr lang="en-US" sz="2400" b="1" dirty="0">
                <a:latin typeface="Calibri"/>
                <a:cs typeface="Calibri"/>
              </a:rPr>
              <a:t>See Sheet:</a:t>
            </a:r>
          </a:p>
          <a:p>
            <a:pPr marL="0" indent="0" algn="ctr">
              <a:lnSpc>
                <a:spcPct val="100000"/>
              </a:lnSpc>
              <a:spcBef>
                <a:spcPts val="0"/>
              </a:spcBef>
              <a:spcAft>
                <a:spcPts val="600"/>
              </a:spcAft>
              <a:buNone/>
            </a:pPr>
            <a:r>
              <a:rPr lang="en-US" sz="2400" b="1" dirty="0">
                <a:latin typeface="Calibri"/>
                <a:cs typeface="Calibri"/>
              </a:rPr>
              <a:t>Common Problems/Feedback Statements</a:t>
            </a:r>
          </a:p>
          <a:p>
            <a:pPr marL="0" indent="0" algn="ctr">
              <a:lnSpc>
                <a:spcPct val="100000"/>
              </a:lnSpc>
              <a:spcBef>
                <a:spcPts val="0"/>
              </a:spcBef>
              <a:spcAft>
                <a:spcPts val="600"/>
              </a:spcAft>
              <a:buNone/>
            </a:pPr>
            <a:r>
              <a:rPr lang="en-US" sz="2400" b="1" dirty="0">
                <a:latin typeface="Calibri"/>
                <a:cs typeface="Calibri"/>
              </a:rPr>
              <a:t>Network diagram not covering all aspects of support/ Not covering communication within the family</a:t>
            </a:r>
          </a:p>
        </p:txBody>
      </p:sp>
    </p:spTree>
    <p:extLst>
      <p:ext uri="{BB962C8B-B14F-4D97-AF65-F5344CB8AC3E}">
        <p14:creationId xmlns:p14="http://schemas.microsoft.com/office/powerpoint/2010/main" val="25868868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latin typeface="Calibri"/>
                <a:cs typeface="Calibri"/>
              </a:rPr>
              <a:t>Step 5: DVD Skills Practice Assessment</a:t>
            </a:r>
          </a:p>
        </p:txBody>
      </p:sp>
      <p:pic>
        <p:nvPicPr>
          <p:cNvPr id="6" name="Content Placeholder 4"/>
          <p:cNvPicPr>
            <a:picLocks noChangeAspect="1"/>
          </p:cNvPicPr>
          <p:nvPr/>
        </p:nvPicPr>
        <p:blipFill rotWithShape="1">
          <a:blip r:embed="rId3"/>
          <a:srcRect l="-2427" t="23522" r="-3383" b="13410"/>
          <a:stretch/>
        </p:blipFill>
        <p:spPr>
          <a:xfrm>
            <a:off x="9137962" y="333151"/>
            <a:ext cx="2683738" cy="1599651"/>
          </a:xfrm>
          <a:prstGeom prst="rect">
            <a:avLst/>
          </a:prstGeom>
        </p:spPr>
      </p:pic>
      <p:sp>
        <p:nvSpPr>
          <p:cNvPr id="8" name="Freeform 7"/>
          <p:cNvSpPr/>
          <p:nvPr/>
        </p:nvSpPr>
        <p:spPr>
          <a:xfrm>
            <a:off x="352947" y="1891386"/>
            <a:ext cx="5362054" cy="4364909"/>
          </a:xfrm>
          <a:custGeom>
            <a:avLst/>
            <a:gdLst>
              <a:gd name="connsiteX0" fmla="*/ 212651 w 4423144"/>
              <a:gd name="connsiteY0" fmla="*/ 0 h 4635795"/>
              <a:gd name="connsiteX1" fmla="*/ 4146697 w 4423144"/>
              <a:gd name="connsiteY1" fmla="*/ 63795 h 4635795"/>
              <a:gd name="connsiteX2" fmla="*/ 4423144 w 4423144"/>
              <a:gd name="connsiteY2" fmla="*/ 4167963 h 4635795"/>
              <a:gd name="connsiteX3" fmla="*/ 0 w 4423144"/>
              <a:gd name="connsiteY3" fmla="*/ 4635795 h 4635795"/>
              <a:gd name="connsiteX4" fmla="*/ 212651 w 4423144"/>
              <a:gd name="connsiteY4" fmla="*/ 0 h 463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144" h="4635795">
                <a:moveTo>
                  <a:pt x="212651" y="0"/>
                </a:moveTo>
                <a:lnTo>
                  <a:pt x="4146697" y="63795"/>
                </a:lnTo>
                <a:lnTo>
                  <a:pt x="4423144" y="4167963"/>
                </a:lnTo>
                <a:lnTo>
                  <a:pt x="0" y="4635795"/>
                </a:lnTo>
                <a:lnTo>
                  <a:pt x="212651"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Watch DVD clip from all 4 DVD cases</a:t>
            </a:r>
          </a:p>
          <a:p>
            <a:pPr algn="ctr"/>
            <a:endParaRPr lang="en-US" sz="2400" b="1" dirty="0">
              <a:solidFill>
                <a:srgbClr val="2B2B2B"/>
              </a:solidFill>
              <a:latin typeface="Calibri"/>
              <a:cs typeface="Calibri"/>
            </a:endParaRPr>
          </a:p>
          <a:p>
            <a:pPr algn="ctr"/>
            <a:r>
              <a:rPr lang="en-US" sz="2400" b="1" dirty="0">
                <a:solidFill>
                  <a:srgbClr val="2B2B2B"/>
                </a:solidFill>
                <a:latin typeface="Calibri"/>
                <a:cs typeface="Calibri"/>
              </a:rPr>
              <a:t>Trainer remind of setting the agenda, see p43 P handbook</a:t>
            </a:r>
          </a:p>
          <a:p>
            <a:pPr algn="ctr"/>
            <a:endParaRPr lang="en-US" sz="2400" b="1" dirty="0">
              <a:solidFill>
                <a:srgbClr val="2B2B2B"/>
              </a:solidFill>
              <a:latin typeface="Calibri"/>
              <a:cs typeface="Calibri"/>
            </a:endParaRPr>
          </a:p>
          <a:p>
            <a:pPr algn="ctr"/>
            <a:r>
              <a:rPr lang="en-US" sz="2400" b="1" dirty="0">
                <a:solidFill>
                  <a:srgbClr val="2B2B2B"/>
                </a:solidFill>
                <a:latin typeface="Calibri"/>
                <a:cs typeface="Calibri"/>
              </a:rPr>
              <a:t>Group discussion on skills used by Richard and Jan in Step 5</a:t>
            </a:r>
          </a:p>
        </p:txBody>
      </p:sp>
      <p:sp>
        <p:nvSpPr>
          <p:cNvPr id="10" name="Content Placeholder 2"/>
          <p:cNvSpPr txBox="1">
            <a:spLocks/>
          </p:cNvSpPr>
          <p:nvPr/>
        </p:nvSpPr>
        <p:spPr>
          <a:xfrm>
            <a:off x="6029325" y="2305557"/>
            <a:ext cx="5792375" cy="3463876"/>
          </a:xfrm>
          <a:prstGeom prst="rect">
            <a:avLst/>
          </a:prstGeom>
          <a:solidFill>
            <a:srgbClr val="FFC000"/>
          </a:solidFill>
          <a:ln w="12700">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2400" b="1" dirty="0">
              <a:latin typeface="Calibri"/>
              <a:cs typeface="Calibri"/>
            </a:endParaRPr>
          </a:p>
          <a:p>
            <a:pPr marL="0" indent="0" algn="ctr">
              <a:lnSpc>
                <a:spcPct val="100000"/>
              </a:lnSpc>
              <a:spcBef>
                <a:spcPts val="0"/>
              </a:spcBef>
              <a:spcAft>
                <a:spcPts val="600"/>
              </a:spcAft>
              <a:buNone/>
            </a:pPr>
            <a:r>
              <a:rPr lang="en-US" sz="2400" b="1" dirty="0">
                <a:latin typeface="Calibri"/>
                <a:cs typeface="Calibri"/>
              </a:rPr>
              <a:t>See p50 in Handbook</a:t>
            </a:r>
          </a:p>
          <a:p>
            <a:pPr marL="0" indent="0" algn="ctr">
              <a:lnSpc>
                <a:spcPct val="100000"/>
              </a:lnSpc>
              <a:spcBef>
                <a:spcPts val="0"/>
              </a:spcBef>
              <a:spcAft>
                <a:spcPts val="600"/>
              </a:spcAft>
              <a:buNone/>
            </a:pPr>
            <a:r>
              <a:rPr lang="en-US" sz="2400" b="1" dirty="0">
                <a:latin typeface="Calibri"/>
                <a:cs typeface="Calibri"/>
              </a:rPr>
              <a:t>See Sheet 9</a:t>
            </a:r>
          </a:p>
          <a:p>
            <a:pPr marL="0" indent="0" algn="ctr">
              <a:lnSpc>
                <a:spcPct val="100000"/>
              </a:lnSpc>
              <a:spcBef>
                <a:spcPts val="0"/>
              </a:spcBef>
              <a:spcAft>
                <a:spcPts val="600"/>
              </a:spcAft>
              <a:buNone/>
            </a:pPr>
            <a:r>
              <a:rPr lang="en-US" sz="2400" b="1" dirty="0">
                <a:latin typeface="Calibri"/>
                <a:cs typeface="Calibri"/>
              </a:rPr>
              <a:t>Common Problems/Feedback Statements</a:t>
            </a:r>
          </a:p>
          <a:p>
            <a:pPr marL="0" indent="0" algn="ctr">
              <a:lnSpc>
                <a:spcPct val="100000"/>
              </a:lnSpc>
              <a:spcBef>
                <a:spcPts val="0"/>
              </a:spcBef>
              <a:spcAft>
                <a:spcPts val="600"/>
              </a:spcAft>
              <a:buNone/>
            </a:pPr>
            <a:r>
              <a:rPr lang="en-US" sz="2400" b="1" dirty="0">
                <a:latin typeface="Calibri"/>
                <a:cs typeface="Calibri"/>
              </a:rPr>
              <a:t>Asking AFM to review and using summarizing skills/Other FMs needs/ Being encouraging over changes to date/</a:t>
            </a:r>
          </a:p>
          <a:p>
            <a:pPr marL="0" indent="0" algn="ctr">
              <a:lnSpc>
                <a:spcPct val="100000"/>
              </a:lnSpc>
              <a:spcBef>
                <a:spcPts val="0"/>
              </a:spcBef>
              <a:spcAft>
                <a:spcPts val="600"/>
              </a:spcAft>
              <a:buNone/>
            </a:pPr>
            <a:r>
              <a:rPr lang="en-US" sz="2400" b="1" dirty="0">
                <a:latin typeface="Calibri"/>
                <a:cs typeface="Calibri"/>
              </a:rPr>
              <a:t>Ensuring all criteria have been covered</a:t>
            </a:r>
          </a:p>
          <a:p>
            <a:pPr marL="0" indent="0" algn="ctr">
              <a:lnSpc>
                <a:spcPct val="100000"/>
              </a:lnSpc>
              <a:spcBef>
                <a:spcPts val="0"/>
              </a:spcBef>
              <a:spcAft>
                <a:spcPts val="600"/>
              </a:spcAft>
              <a:buNone/>
            </a:pPr>
            <a:endParaRPr lang="en-US" sz="2400" b="1" dirty="0">
              <a:latin typeface="Calibri"/>
              <a:cs typeface="Calibri"/>
            </a:endParaRPr>
          </a:p>
        </p:txBody>
      </p:sp>
    </p:spTree>
    <p:extLst>
      <p:ext uri="{BB962C8B-B14F-4D97-AF65-F5344CB8AC3E}">
        <p14:creationId xmlns:p14="http://schemas.microsoft.com/office/powerpoint/2010/main" val="40195772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121398"/>
            <a:ext cx="10515600" cy="1325563"/>
          </a:xfrm>
        </p:spPr>
        <p:txBody>
          <a:bodyPr/>
          <a:lstStyle/>
          <a:p>
            <a:r>
              <a:rPr lang="en-US" dirty="0">
                <a:latin typeface="Calibri"/>
                <a:cs typeface="Calibri"/>
              </a:rPr>
              <a:t>Step 4 – Master Scoring</a:t>
            </a:r>
          </a:p>
        </p:txBody>
      </p:sp>
      <p:graphicFrame>
        <p:nvGraphicFramePr>
          <p:cNvPr id="8" name="Table 7"/>
          <p:cNvGraphicFramePr>
            <a:graphicFrameLocks noGrp="1"/>
          </p:cNvGraphicFramePr>
          <p:nvPr/>
        </p:nvGraphicFramePr>
        <p:xfrm>
          <a:off x="521679" y="1446959"/>
          <a:ext cx="11277360" cy="5597852"/>
        </p:xfrm>
        <a:graphic>
          <a:graphicData uri="http://schemas.openxmlformats.org/drawingml/2006/table">
            <a:tbl>
              <a:tblPr firstRow="1" bandRow="1">
                <a:tableStyleId>{08FB837D-C827-4EFA-A057-4D05807E0F7C}</a:tableStyleId>
              </a:tblPr>
              <a:tblGrid>
                <a:gridCol w="9199319">
                  <a:extLst>
                    <a:ext uri="{9D8B030D-6E8A-4147-A177-3AD203B41FA5}">
                      <a16:colId xmlns:a16="http://schemas.microsoft.com/office/drawing/2014/main" val="20000"/>
                    </a:ext>
                  </a:extLst>
                </a:gridCol>
                <a:gridCol w="2078041">
                  <a:extLst>
                    <a:ext uri="{9D8B030D-6E8A-4147-A177-3AD203B41FA5}">
                      <a16:colId xmlns:a16="http://schemas.microsoft.com/office/drawing/2014/main" val="20001"/>
                    </a:ext>
                  </a:extLst>
                </a:gridCol>
              </a:tblGrid>
              <a:tr h="524999">
                <a:tc>
                  <a:txBody>
                    <a:bodyPr/>
                    <a:lstStyle/>
                    <a:p>
                      <a:r>
                        <a:rPr lang="en-US" sz="2400" b="1" dirty="0">
                          <a:solidFill>
                            <a:schemeClr val="tx1"/>
                          </a:solidFill>
                          <a:latin typeface="Calibri"/>
                          <a:cs typeface="Calibri"/>
                        </a:rPr>
                        <a:t>Criteria</a:t>
                      </a:r>
                    </a:p>
                  </a:txBody>
                  <a:tcPr>
                    <a:solidFill>
                      <a:schemeClr val="accent1"/>
                    </a:solidFill>
                  </a:tcPr>
                </a:tc>
                <a:tc>
                  <a:txBody>
                    <a:bodyPr/>
                    <a:lstStyle/>
                    <a:p>
                      <a:r>
                        <a:rPr lang="en-US" sz="2400" b="1" dirty="0">
                          <a:solidFill>
                            <a:schemeClr val="tx1"/>
                          </a:solidFill>
                          <a:latin typeface="Calibri"/>
                          <a:cs typeface="Calibri"/>
                        </a:rPr>
                        <a:t>Master</a:t>
                      </a:r>
                      <a:r>
                        <a:rPr lang="en-US" sz="2400" b="1" baseline="0" dirty="0">
                          <a:solidFill>
                            <a:schemeClr val="tx1"/>
                          </a:solidFill>
                          <a:latin typeface="Calibri"/>
                          <a:cs typeface="Calibri"/>
                        </a:rPr>
                        <a:t> Score</a:t>
                      </a:r>
                      <a:endParaRPr lang="en-US" sz="2400" b="1" dirty="0">
                        <a:solidFill>
                          <a:schemeClr val="tx1"/>
                        </a:solidFill>
                        <a:latin typeface="Calibri"/>
                        <a:cs typeface="Calibri"/>
                      </a:endParaRPr>
                    </a:p>
                  </a:txBody>
                  <a:tcPr>
                    <a:solidFill>
                      <a:schemeClr val="accent1"/>
                    </a:solidFill>
                  </a:tcPr>
                </a:tc>
                <a:extLst>
                  <a:ext uri="{0D108BD9-81ED-4DB2-BD59-A6C34878D82A}">
                    <a16:rowId xmlns:a16="http://schemas.microsoft.com/office/drawing/2014/main" val="10000"/>
                  </a:ext>
                </a:extLst>
              </a:tr>
              <a:tr h="918791">
                <a:tc>
                  <a:txBody>
                    <a:bodyPr/>
                    <a:lstStyle/>
                    <a:p>
                      <a:r>
                        <a:rPr lang="en-GB" sz="2000" b="1" dirty="0"/>
                        <a:t>Beginning of session - warm welcome, set a clear and structured agenda for the session, communicate this to the FM and ensure that this agenda is followed throughout the session. Check if previous session helpful. Give purpose of Step 4 and relate it to the Stress-Strain-Coping-Support Model. </a:t>
                      </a:r>
                    </a:p>
                  </a:txBody>
                  <a:tcPr>
                    <a:solidFill>
                      <a:schemeClr val="accent1"/>
                    </a:solidFill>
                  </a:tcPr>
                </a:tc>
                <a:tc>
                  <a:txBody>
                    <a:bodyPr/>
                    <a:lstStyle/>
                    <a:p>
                      <a:r>
                        <a:rPr lang="en-US" sz="2000" b="1" dirty="0">
                          <a:latin typeface="Calibri"/>
                          <a:cs typeface="Calibri"/>
                        </a:rPr>
                        <a:t>N/A</a:t>
                      </a:r>
                    </a:p>
                  </a:txBody>
                  <a:tcPr>
                    <a:solidFill>
                      <a:schemeClr val="accent1"/>
                    </a:solidFill>
                  </a:tcPr>
                </a:tc>
                <a:extLst>
                  <a:ext uri="{0D108BD9-81ED-4DB2-BD59-A6C34878D82A}">
                    <a16:rowId xmlns:a16="http://schemas.microsoft.com/office/drawing/2014/main" val="10001"/>
                  </a:ext>
                </a:extLst>
              </a:tr>
              <a:tr h="918791">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000" b="1" dirty="0">
                          <a:latin typeface="Calibri"/>
                          <a:cs typeface="Calibri"/>
                        </a:rPr>
                        <a:t>Discussion of who/what/why is helpful and unhelpful in terms of social support </a:t>
                      </a:r>
                      <a:r>
                        <a:rPr lang="en-US" sz="2000" b="1" dirty="0" err="1">
                          <a:latin typeface="Calibri"/>
                          <a:cs typeface="Calibri"/>
                        </a:rPr>
                        <a:t>utilising</a:t>
                      </a:r>
                      <a:r>
                        <a:rPr lang="en-US" sz="2000" b="1" dirty="0">
                          <a:latin typeface="Calibri"/>
                          <a:cs typeface="Calibri"/>
                        </a:rPr>
                        <a:t> a network diagram - to include people, activities, other agencies/ groups. </a:t>
                      </a:r>
                      <a:r>
                        <a:rPr lang="en-GB" sz="2000" b="1" dirty="0">
                          <a:latin typeface="Calibri"/>
                          <a:cs typeface="Calibri"/>
                        </a:rPr>
                        <a:t>Utilise results of FMQ to guide the session.</a:t>
                      </a:r>
                      <a:endParaRPr lang="en-US" sz="2000" b="1" dirty="0">
                        <a:latin typeface="Calibri"/>
                        <a:cs typeface="Calibri"/>
                      </a:endParaRPr>
                    </a:p>
                  </a:txBody>
                  <a:tcPr>
                    <a:solidFill>
                      <a:schemeClr val="accent1"/>
                    </a:solidFill>
                  </a:tcPr>
                </a:tc>
                <a:tc>
                  <a:txBody>
                    <a:bodyPr/>
                    <a:lstStyle/>
                    <a:p>
                      <a:r>
                        <a:rPr lang="en-US" sz="2000" b="1" dirty="0">
                          <a:latin typeface="Calibri"/>
                          <a:cs typeface="Calibri"/>
                        </a:rPr>
                        <a:t>4.5 </a:t>
                      </a:r>
                    </a:p>
                  </a:txBody>
                  <a:tcPr>
                    <a:solidFill>
                      <a:schemeClr val="accent1"/>
                    </a:solidFill>
                  </a:tcPr>
                </a:tc>
                <a:extLst>
                  <a:ext uri="{0D108BD9-81ED-4DB2-BD59-A6C34878D82A}">
                    <a16:rowId xmlns:a16="http://schemas.microsoft.com/office/drawing/2014/main" val="10002"/>
                  </a:ext>
                </a:extLst>
              </a:tr>
              <a:tr h="918791">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000" b="1" dirty="0">
                          <a:latin typeface="Calibri"/>
                          <a:cs typeface="Calibri"/>
                        </a:rPr>
                        <a:t> Explore how to develop/continue to develop positive social support.</a:t>
                      </a:r>
                    </a:p>
                    <a:p>
                      <a:pPr marL="0" indent="0">
                        <a:spcAft>
                          <a:spcPts val="1200"/>
                        </a:spcAft>
                        <a:buNone/>
                      </a:pPr>
                      <a:endParaRPr lang="en-US" sz="2000" b="1" dirty="0">
                        <a:latin typeface="Calibri"/>
                        <a:cs typeface="Calibri"/>
                      </a:endParaRPr>
                    </a:p>
                  </a:txBody>
                  <a:tcPr>
                    <a:solidFill>
                      <a:schemeClr val="accent1"/>
                    </a:solidFill>
                  </a:tcPr>
                </a:tc>
                <a:tc>
                  <a:txBody>
                    <a:bodyPr/>
                    <a:lstStyle/>
                    <a:p>
                      <a:r>
                        <a:rPr lang="en-US" sz="2000" b="1" dirty="0">
                          <a:latin typeface="Calibri"/>
                          <a:cs typeface="Calibri"/>
                        </a:rPr>
                        <a:t>4.0</a:t>
                      </a:r>
                      <a:r>
                        <a:rPr lang="en-US" sz="2000" b="1" baseline="0" dirty="0">
                          <a:latin typeface="Calibri"/>
                          <a:cs typeface="Calibri"/>
                        </a:rPr>
                        <a:t> – 4.5</a:t>
                      </a:r>
                      <a:endParaRPr lang="en-US" sz="2000" b="1" dirty="0">
                        <a:latin typeface="Calibri"/>
                        <a:cs typeface="Calibri"/>
                      </a:endParaRPr>
                    </a:p>
                  </a:txBody>
                  <a:tcPr>
                    <a:solidFill>
                      <a:schemeClr val="accent1"/>
                    </a:solidFill>
                  </a:tcPr>
                </a:tc>
                <a:extLst>
                  <a:ext uri="{0D108BD9-81ED-4DB2-BD59-A6C34878D82A}">
                    <a16:rowId xmlns:a16="http://schemas.microsoft.com/office/drawing/2014/main" val="10003"/>
                  </a:ext>
                </a:extLst>
              </a:tr>
              <a:tr h="918791">
                <a:tc>
                  <a:txBody>
                    <a:bodyPr/>
                    <a:lstStyle/>
                    <a:p>
                      <a:pPr marL="0" marR="0" indent="0" algn="l" defTabSz="914400" rtl="0" eaLnBrk="1" fontAlgn="auto" latinLnBrk="0" hangingPunct="1">
                        <a:lnSpc>
                          <a:spcPct val="100000"/>
                        </a:lnSpc>
                        <a:spcBef>
                          <a:spcPts val="0"/>
                        </a:spcBef>
                        <a:spcAft>
                          <a:spcPts val="2400"/>
                        </a:spcAft>
                        <a:buClrTx/>
                        <a:buSzTx/>
                        <a:buFontTx/>
                        <a:buNone/>
                        <a:tabLst/>
                        <a:defRPr/>
                      </a:pPr>
                      <a:r>
                        <a:rPr lang="en-US" sz="2000" b="1" dirty="0">
                          <a:latin typeface="Calibri"/>
                          <a:cs typeface="Calibri"/>
                        </a:rPr>
                        <a:t>Explore potential new sources of support (could be linked to those named in the network diagram or filling in gaps in social support).</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a:cs typeface="Calibri"/>
                        </a:rPr>
                        <a:t>N/A</a:t>
                      </a:r>
                    </a:p>
                    <a:p>
                      <a:endParaRPr lang="en-US" sz="2000" b="1" dirty="0">
                        <a:latin typeface="Calibri"/>
                        <a:cs typeface="Calibri"/>
                      </a:endParaRPr>
                    </a:p>
                  </a:txBody>
                  <a:tcPr>
                    <a:solidFill>
                      <a:schemeClr val="accent1"/>
                    </a:solidFill>
                  </a:tcPr>
                </a:tc>
                <a:extLst>
                  <a:ext uri="{0D108BD9-81ED-4DB2-BD59-A6C34878D82A}">
                    <a16:rowId xmlns:a16="http://schemas.microsoft.com/office/drawing/2014/main" val="10004"/>
                  </a:ext>
                </a:extLst>
              </a:tr>
              <a:tr h="918791">
                <a:tc>
                  <a:txBody>
                    <a:bodyPr/>
                    <a:lstStyle/>
                    <a:p>
                      <a:pPr marL="0" marR="0" indent="0" algn="l" defTabSz="914400" rtl="0" eaLnBrk="1" fontAlgn="auto" latinLnBrk="0" hangingPunct="1">
                        <a:lnSpc>
                          <a:spcPct val="100000"/>
                        </a:lnSpc>
                        <a:spcBef>
                          <a:spcPts val="0"/>
                        </a:spcBef>
                        <a:spcAft>
                          <a:spcPts val="2400"/>
                        </a:spcAft>
                        <a:buClrTx/>
                        <a:buSzTx/>
                        <a:buFontTx/>
                        <a:buNone/>
                        <a:tabLst/>
                        <a:defRPr/>
                      </a:pPr>
                      <a:r>
                        <a:rPr lang="en-US" sz="2000" b="1" dirty="0">
                          <a:latin typeface="Calibri"/>
                          <a:cs typeface="Calibri"/>
                        </a:rPr>
                        <a:t>Discuss how family members can support each other and agree on approaches when communicating with the using relative</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a:cs typeface="Calibri"/>
                        </a:rPr>
                        <a:t>N/A</a:t>
                      </a:r>
                    </a:p>
                    <a:p>
                      <a:endParaRPr lang="en-US" sz="2000" b="1" dirty="0">
                        <a:latin typeface="Calibri"/>
                        <a:cs typeface="Calibri"/>
                      </a:endParaRPr>
                    </a:p>
                  </a:txBody>
                  <a:tcPr>
                    <a:solidFill>
                      <a:schemeClr val="accen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759802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8" y="352335"/>
            <a:ext cx="10780306" cy="659047"/>
          </a:xfrm>
        </p:spPr>
        <p:txBody>
          <a:bodyPr/>
          <a:lstStyle/>
          <a:p>
            <a:r>
              <a:rPr lang="en-US" dirty="0">
                <a:latin typeface="Calibri"/>
                <a:cs typeface="Calibri"/>
              </a:rPr>
              <a:t>Step 4:  Feedback &amp; 5SM Website</a:t>
            </a:r>
          </a:p>
        </p:txBody>
      </p:sp>
      <p:sp>
        <p:nvSpPr>
          <p:cNvPr id="4" name="Content Placeholder 3"/>
          <p:cNvSpPr>
            <a:spLocks noGrp="1"/>
          </p:cNvSpPr>
          <p:nvPr>
            <p:ph sz="quarter" idx="11"/>
          </p:nvPr>
        </p:nvSpPr>
        <p:spPr>
          <a:xfrm>
            <a:off x="352057" y="1383889"/>
            <a:ext cx="11315687" cy="5223164"/>
          </a:xfrm>
          <a:solidFill>
            <a:srgbClr val="FFC000"/>
          </a:solidFill>
        </p:spPr>
        <p:txBody>
          <a:bodyPr/>
          <a:lstStyle/>
          <a:p>
            <a:pPr marL="571500" indent="-571500">
              <a:lnSpc>
                <a:spcPct val="100000"/>
              </a:lnSpc>
              <a:spcBef>
                <a:spcPts val="0"/>
              </a:spcBef>
              <a:spcAft>
                <a:spcPts val="600"/>
              </a:spcAft>
              <a:buFont typeface="Arial" panose="020B0604020202020204" pitchFamily="34" charset="0"/>
              <a:buChar char="•"/>
            </a:pPr>
            <a:r>
              <a:rPr lang="en-US" sz="4000" b="1" dirty="0">
                <a:latin typeface="Calibri"/>
                <a:cs typeface="Calibri"/>
              </a:rPr>
              <a:t>Group feedback </a:t>
            </a:r>
            <a:endParaRPr lang="en-US" sz="2400" b="1" dirty="0">
              <a:latin typeface="Calibri"/>
              <a:cs typeface="Calibri"/>
            </a:endParaRPr>
          </a:p>
          <a:p>
            <a:endParaRPr lang="en-US" sz="2400" b="1" dirty="0">
              <a:latin typeface="Calibri"/>
              <a:cs typeface="Calibri"/>
            </a:endParaRPr>
          </a:p>
          <a:p>
            <a:endParaRPr lang="en-US" sz="2000" dirty="0">
              <a:latin typeface="Calibri"/>
              <a:cs typeface="Calibri"/>
            </a:endParaRPr>
          </a:p>
        </p:txBody>
      </p:sp>
      <p:sp>
        <p:nvSpPr>
          <p:cNvPr id="3" name="Double Wave 2">
            <a:extLst>
              <a:ext uri="{FF2B5EF4-FFF2-40B4-BE49-F238E27FC236}">
                <a16:creationId xmlns:a16="http://schemas.microsoft.com/office/drawing/2014/main" id="{20B017C1-A6A7-4505-A937-F0EDF6594E91}"/>
              </a:ext>
            </a:extLst>
          </p:cNvPr>
          <p:cNvSpPr/>
          <p:nvPr/>
        </p:nvSpPr>
        <p:spPr>
          <a:xfrm>
            <a:off x="263468" y="2148840"/>
            <a:ext cx="8310160" cy="4156779"/>
          </a:xfrm>
          <a:prstGeom prst="doubleWave">
            <a:avLst>
              <a:gd name="adj1" fmla="val 6250"/>
              <a:gd name="adj2" fmla="val -4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See 5SM Website: </a:t>
            </a:r>
          </a:p>
          <a:p>
            <a:pPr algn="ctr"/>
            <a:r>
              <a:rPr lang="en-GB" sz="2400" b="1" dirty="0">
                <a:solidFill>
                  <a:schemeClr val="tx1"/>
                </a:solidFill>
              </a:rPr>
              <a:t>Video Presentation of this Step </a:t>
            </a:r>
          </a:p>
          <a:p>
            <a:pPr algn="ctr"/>
            <a:r>
              <a:rPr lang="en-GB" sz="2400" b="1" dirty="0">
                <a:solidFill>
                  <a:schemeClr val="tx1"/>
                </a:solidFill>
              </a:rPr>
              <a:t>Video Expert Panel Discussion </a:t>
            </a:r>
          </a:p>
          <a:p>
            <a:pPr algn="ctr"/>
            <a:r>
              <a:rPr lang="en-GB" sz="2400" b="1" dirty="0">
                <a:solidFill>
                  <a:schemeClr val="tx1"/>
                </a:solidFill>
              </a:rPr>
              <a:t>Demonstration doing a Network Diagram Online</a:t>
            </a:r>
          </a:p>
          <a:p>
            <a:pPr algn="ctr"/>
            <a:r>
              <a:rPr lang="en-GB" sz="2400" b="1" dirty="0">
                <a:solidFill>
                  <a:schemeClr val="tx1"/>
                </a:solidFill>
              </a:rPr>
              <a:t>Demonstrations 4.5- Agreed Communication</a:t>
            </a:r>
          </a:p>
          <a:p>
            <a:pPr algn="ctr"/>
            <a:r>
              <a:rPr lang="en-GB" sz="2400" b="1" dirty="0">
                <a:solidFill>
                  <a:schemeClr val="tx1"/>
                </a:solidFill>
              </a:rPr>
              <a:t>Guidance</a:t>
            </a:r>
          </a:p>
          <a:p>
            <a:pPr algn="ctr"/>
            <a:r>
              <a:rPr lang="en-GB" sz="2400" b="1" dirty="0">
                <a:solidFill>
                  <a:schemeClr val="tx1"/>
                </a:solidFill>
              </a:rPr>
              <a:t>Common Problems</a:t>
            </a:r>
          </a:p>
        </p:txBody>
      </p:sp>
      <p:pic>
        <p:nvPicPr>
          <p:cNvPr id="7" name="Picture 6">
            <a:extLst>
              <a:ext uri="{FF2B5EF4-FFF2-40B4-BE49-F238E27FC236}">
                <a16:creationId xmlns:a16="http://schemas.microsoft.com/office/drawing/2014/main" id="{1D1AFD6E-64F4-4A25-9284-DEE0DEA1B519}"/>
              </a:ext>
            </a:extLst>
          </p:cNvPr>
          <p:cNvPicPr>
            <a:picLocks noChangeAspect="1"/>
          </p:cNvPicPr>
          <p:nvPr/>
        </p:nvPicPr>
        <p:blipFill>
          <a:blip r:embed="rId2"/>
          <a:stretch>
            <a:fillRect/>
          </a:stretch>
        </p:blipFill>
        <p:spPr>
          <a:xfrm>
            <a:off x="8750808" y="1939941"/>
            <a:ext cx="3005526" cy="1946260"/>
          </a:xfrm>
          <a:prstGeom prst="rect">
            <a:avLst/>
          </a:prstGeom>
        </p:spPr>
      </p:pic>
      <p:pic>
        <p:nvPicPr>
          <p:cNvPr id="8" name="Picture 7">
            <a:extLst>
              <a:ext uri="{FF2B5EF4-FFF2-40B4-BE49-F238E27FC236}">
                <a16:creationId xmlns:a16="http://schemas.microsoft.com/office/drawing/2014/main" id="{4D06B972-D205-417B-A778-7ED1367E9E12}"/>
              </a:ext>
            </a:extLst>
          </p:cNvPr>
          <p:cNvPicPr>
            <a:picLocks noChangeAspect="1"/>
          </p:cNvPicPr>
          <p:nvPr/>
        </p:nvPicPr>
        <p:blipFill>
          <a:blip r:embed="rId3"/>
          <a:stretch>
            <a:fillRect/>
          </a:stretch>
        </p:blipFill>
        <p:spPr>
          <a:xfrm>
            <a:off x="8662218" y="4104740"/>
            <a:ext cx="3005526" cy="2575783"/>
          </a:xfrm>
          <a:prstGeom prst="rect">
            <a:avLst/>
          </a:prstGeom>
        </p:spPr>
      </p:pic>
    </p:spTree>
    <p:extLst>
      <p:ext uri="{BB962C8B-B14F-4D97-AF65-F5344CB8AC3E}">
        <p14:creationId xmlns:p14="http://schemas.microsoft.com/office/powerpoint/2010/main" val="33258044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221832"/>
            <a:ext cx="10515600" cy="2743200"/>
          </a:xfrm>
        </p:spPr>
        <p:txBody>
          <a:bodyPr>
            <a:normAutofit fontScale="90000"/>
          </a:bodyPr>
          <a:lstStyle/>
          <a:p>
            <a:r>
              <a:rPr lang="en-US" sz="6000" b="1" dirty="0">
                <a:solidFill>
                  <a:schemeClr val="tx1"/>
                </a:solidFill>
                <a:effectLst>
                  <a:outerShdw blurRad="38100" dist="38100" dir="2700000" algn="tl">
                    <a:srgbClr val="000000">
                      <a:alpha val="43137"/>
                    </a:srgbClr>
                  </a:outerShdw>
                </a:effectLst>
                <a:latin typeface="Calibri"/>
                <a:cs typeface="Calibri"/>
              </a:rPr>
              <a:t>Section 10</a:t>
            </a: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IE" sz="6000" b="1" dirty="0">
                <a:solidFill>
                  <a:schemeClr val="tx1"/>
                </a:solidFill>
                <a:latin typeface="Calibri" panose="020F0502020204030204" pitchFamily="34" charset="0"/>
                <a:cs typeface="Calibri" panose="020F0502020204030204" pitchFamily="34" charset="0"/>
              </a:rPr>
              <a:t>Step 5</a:t>
            </a:r>
            <a:br>
              <a:rPr lang="en-IE" sz="6000" b="1" dirty="0">
                <a:solidFill>
                  <a:schemeClr val="tx1"/>
                </a:solidFill>
                <a:latin typeface="Calibri" panose="020F0502020204030204" pitchFamily="34" charset="0"/>
                <a:cs typeface="Calibri" panose="020F0502020204030204" pitchFamily="34" charset="0"/>
              </a:rPr>
            </a:br>
            <a:r>
              <a:rPr lang="en-GB" sz="6000" b="1" dirty="0">
                <a:solidFill>
                  <a:schemeClr val="tx1"/>
                </a:solidFill>
                <a:latin typeface="Calibri" panose="020F0502020204030204" pitchFamily="34" charset="0"/>
                <a:cs typeface="Calibri" panose="020F0502020204030204" pitchFamily="34" charset="0"/>
              </a:rPr>
              <a:t>Review previous steps and explore further needs</a:t>
            </a:r>
            <a:endParaRPr lang="en-IE" sz="6000" b="1" dirty="0">
              <a:solidFill>
                <a:schemeClr val="tx1"/>
              </a:solidFill>
              <a:latin typeface="Calibri" panose="020F0502020204030204" pitchFamily="34" charset="0"/>
              <a:cs typeface="Calibri" panose="020F0502020204030204" pitchFamily="34" charset="0"/>
            </a:endParaRP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5" name="TextBox 4"/>
          <p:cNvSpPr txBox="1"/>
          <p:nvPr/>
        </p:nvSpPr>
        <p:spPr>
          <a:xfrm>
            <a:off x="1630947" y="1764632"/>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13984831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80" y="352336"/>
            <a:ext cx="11254009" cy="1325563"/>
          </a:xfrm>
        </p:spPr>
        <p:txBody>
          <a:bodyPr/>
          <a:lstStyle/>
          <a:p>
            <a:r>
              <a:rPr lang="en-US" sz="4000" dirty="0">
                <a:latin typeface="Calibri"/>
                <a:cs typeface="Calibri"/>
              </a:rPr>
              <a:t>Step 5: Review &amp; further needs</a:t>
            </a:r>
          </a:p>
        </p:txBody>
      </p:sp>
      <p:sp>
        <p:nvSpPr>
          <p:cNvPr id="5" name="Content Placeholder 4"/>
          <p:cNvSpPr>
            <a:spLocks noGrp="1"/>
          </p:cNvSpPr>
          <p:nvPr>
            <p:ph sz="half" idx="1"/>
          </p:nvPr>
        </p:nvSpPr>
        <p:spPr>
          <a:xfrm>
            <a:off x="298482" y="1614009"/>
            <a:ext cx="5663985" cy="4891657"/>
          </a:xfrm>
          <a:solidFill>
            <a:schemeClr val="accent1"/>
          </a:solidFill>
        </p:spPr>
        <p:txBody>
          <a:bodyPr/>
          <a:lstStyle/>
          <a:p>
            <a:pPr>
              <a:buNone/>
            </a:pPr>
            <a:r>
              <a:rPr lang="en-GB" sz="3200" dirty="0">
                <a:latin typeface="Calibri" pitchFamily="34" charset="0"/>
                <a:cs typeface="Calibri" pitchFamily="34" charset="0"/>
              </a:rPr>
              <a:t>3 key areas to cover:</a:t>
            </a:r>
          </a:p>
          <a:p>
            <a:pPr marL="514338" indent="-514338">
              <a:buFont typeface="+mj-lt"/>
              <a:buAutoNum type="arabicPeriod"/>
            </a:pPr>
            <a:r>
              <a:rPr lang="en-GB" sz="3200" dirty="0">
                <a:latin typeface="Calibri" pitchFamily="34" charset="0"/>
                <a:cs typeface="Calibri" pitchFamily="34" charset="0"/>
              </a:rPr>
              <a:t>Review Steps 1-4 in turn. </a:t>
            </a:r>
          </a:p>
          <a:p>
            <a:pPr marL="514338" indent="-514338">
              <a:buFont typeface="+mj-lt"/>
              <a:buAutoNum type="arabicPeriod"/>
            </a:pPr>
            <a:r>
              <a:rPr lang="en-GB" sz="3200" dirty="0">
                <a:latin typeface="Calibri" pitchFamily="34" charset="0"/>
                <a:cs typeface="Calibri" pitchFamily="34" charset="0"/>
              </a:rPr>
              <a:t>Explore further needs of the family member, &amp; key others. </a:t>
            </a:r>
          </a:p>
          <a:p>
            <a:pPr marL="514338" indent="-514338">
              <a:buFont typeface="+mj-lt"/>
              <a:buAutoNum type="arabicPeriod"/>
            </a:pPr>
            <a:r>
              <a:rPr lang="en-GB" sz="3200" dirty="0">
                <a:latin typeface="Calibri" pitchFamily="34" charset="0"/>
                <a:cs typeface="Calibri" pitchFamily="34" charset="0"/>
              </a:rPr>
              <a:t>Repeat the FMQ, calculate scores &amp; discuss change with the family member. </a:t>
            </a:r>
          </a:p>
        </p:txBody>
      </p:sp>
      <p:sp>
        <p:nvSpPr>
          <p:cNvPr id="7" name="Rounded Rectangular Callout 258">
            <a:extLst>
              <a:ext uri="{FF2B5EF4-FFF2-40B4-BE49-F238E27FC236}">
                <a16:creationId xmlns:a16="http://schemas.microsoft.com/office/drawing/2014/main" id="{8AF080BE-0421-454A-B3DF-1208DF0F696F}"/>
              </a:ext>
            </a:extLst>
          </p:cNvPr>
          <p:cNvSpPr/>
          <p:nvPr/>
        </p:nvSpPr>
        <p:spPr>
          <a:xfrm>
            <a:off x="5962468" y="1705351"/>
            <a:ext cx="6021377" cy="1718059"/>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33" b="1" dirty="0">
                <a:latin typeface="Calibri"/>
                <a:cs typeface="Calibri"/>
              </a:rPr>
              <a:t>Family Member </a:t>
            </a:r>
            <a:r>
              <a:rPr lang="en-US" sz="2133" b="1" i="1" dirty="0">
                <a:latin typeface="Calibri"/>
                <a:cs typeface="Calibri"/>
              </a:rPr>
              <a:t>“ This has been so helpful, I now feel that I have options on how I cope. I will always worry about my son, but I feel less stressed about it and sleep better. It’s been quite a journey. Thank you so much”</a:t>
            </a:r>
          </a:p>
        </p:txBody>
      </p:sp>
      <p:sp>
        <p:nvSpPr>
          <p:cNvPr id="8" name="Rounded Rectangular Callout 258">
            <a:extLst>
              <a:ext uri="{FF2B5EF4-FFF2-40B4-BE49-F238E27FC236}">
                <a16:creationId xmlns:a16="http://schemas.microsoft.com/office/drawing/2014/main" id="{8AF080BE-0421-454A-B3DF-1208DF0F696F}"/>
              </a:ext>
            </a:extLst>
          </p:cNvPr>
          <p:cNvSpPr/>
          <p:nvPr/>
        </p:nvSpPr>
        <p:spPr>
          <a:xfrm>
            <a:off x="6457621" y="5069197"/>
            <a:ext cx="5268817" cy="1695081"/>
          </a:xfrm>
          <a:prstGeom prst="horizontalScroll">
            <a:avLst/>
          </a:prstGeom>
          <a:solidFill>
            <a:schemeClr val="accent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Calibri"/>
                <a:cs typeface="Calibri"/>
              </a:rPr>
              <a:t>Remember that the practitioner is in control of the process but the family member is in charge of the content</a:t>
            </a:r>
          </a:p>
        </p:txBody>
      </p:sp>
      <p:pic>
        <p:nvPicPr>
          <p:cNvPr id="10" name="Picture 9" descr="next steps.jpeg"/>
          <p:cNvPicPr>
            <a:picLocks noChangeAspect="1"/>
          </p:cNvPicPr>
          <p:nvPr/>
        </p:nvPicPr>
        <p:blipFill>
          <a:blip r:embed="rId2" cstate="print"/>
          <a:stretch>
            <a:fillRect/>
          </a:stretch>
        </p:blipFill>
        <p:spPr>
          <a:xfrm>
            <a:off x="8530314" y="286215"/>
            <a:ext cx="3363207" cy="1353015"/>
          </a:xfrm>
          <a:prstGeom prst="rect">
            <a:avLst/>
          </a:prstGeom>
        </p:spPr>
      </p:pic>
      <p:sp>
        <p:nvSpPr>
          <p:cNvPr id="9" name="Rounded Rectangular Callout 258">
            <a:extLst>
              <a:ext uri="{FF2B5EF4-FFF2-40B4-BE49-F238E27FC236}">
                <a16:creationId xmlns:a16="http://schemas.microsoft.com/office/drawing/2014/main" id="{078077EB-5D56-48F5-89E7-32E5402C7B5F}"/>
              </a:ext>
            </a:extLst>
          </p:cNvPr>
          <p:cNvSpPr/>
          <p:nvPr/>
        </p:nvSpPr>
        <p:spPr>
          <a:xfrm>
            <a:off x="6096001" y="3569796"/>
            <a:ext cx="5887844" cy="1568989"/>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33" b="1" dirty="0">
                <a:latin typeface="Calibri"/>
                <a:cs typeface="Calibri"/>
              </a:rPr>
              <a:t>Practitioner</a:t>
            </a:r>
            <a:r>
              <a:rPr lang="en-US" sz="2133" b="1" i="1" dirty="0">
                <a:latin typeface="Calibri"/>
                <a:cs typeface="Calibri"/>
              </a:rPr>
              <a:t> “ It is very satisfying to hear what has changed for the family member; and us both </a:t>
            </a:r>
            <a:r>
              <a:rPr lang="en-US" sz="2133" b="1" i="1" dirty="0" err="1">
                <a:latin typeface="Calibri"/>
                <a:cs typeface="Calibri"/>
              </a:rPr>
              <a:t>realising</a:t>
            </a:r>
            <a:r>
              <a:rPr lang="en-US" sz="2133" b="1" i="1" dirty="0">
                <a:latin typeface="Calibri"/>
                <a:cs typeface="Calibri"/>
              </a:rPr>
              <a:t> in redoing the </a:t>
            </a:r>
            <a:r>
              <a:rPr lang="en-US" sz="2133" b="1" i="1" dirty="0" err="1">
                <a:latin typeface="Calibri"/>
                <a:cs typeface="Calibri"/>
              </a:rPr>
              <a:t>FMQ</a:t>
            </a:r>
            <a:r>
              <a:rPr lang="en-US" sz="2133" b="1" i="1" dirty="0">
                <a:latin typeface="Calibri"/>
                <a:cs typeface="Calibri"/>
              </a:rPr>
              <a:t> that they are so much less stressed and are taking action to gain more support”</a:t>
            </a:r>
          </a:p>
        </p:txBody>
      </p:sp>
    </p:spTree>
    <p:extLst>
      <p:ext uri="{BB962C8B-B14F-4D97-AF65-F5344CB8AC3E}">
        <p14:creationId xmlns:p14="http://schemas.microsoft.com/office/powerpoint/2010/main" val="1437181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69" y="157019"/>
            <a:ext cx="11125199" cy="769907"/>
          </a:xfrm>
        </p:spPr>
        <p:txBody>
          <a:bodyPr/>
          <a:lstStyle/>
          <a:p>
            <a:r>
              <a:rPr lang="en-US" dirty="0">
                <a:latin typeface="Calibri"/>
                <a:cs typeface="Calibri"/>
              </a:rPr>
              <a:t>Step 5 Competencies</a:t>
            </a:r>
          </a:p>
        </p:txBody>
      </p:sp>
      <p:sp>
        <p:nvSpPr>
          <p:cNvPr id="4" name="Content Placeholder 3"/>
          <p:cNvSpPr>
            <a:spLocks noGrp="1"/>
          </p:cNvSpPr>
          <p:nvPr>
            <p:ph idx="1"/>
          </p:nvPr>
        </p:nvSpPr>
        <p:spPr>
          <a:xfrm>
            <a:off x="73891" y="812800"/>
            <a:ext cx="12118109" cy="6045200"/>
          </a:xfrm>
          <a:solidFill>
            <a:schemeClr val="accent1"/>
          </a:solidFill>
        </p:spPr>
        <p:txBody>
          <a:bodyPr/>
          <a:lstStyle/>
          <a:p>
            <a:pPr marL="514338" indent="-514338">
              <a:lnSpc>
                <a:spcPct val="100000"/>
              </a:lnSpc>
              <a:spcBef>
                <a:spcPts val="0"/>
              </a:spcBef>
              <a:buClr>
                <a:schemeClr val="tx1"/>
              </a:buClr>
              <a:buFont typeface="+mj-lt"/>
              <a:buAutoNum type="arabicPeriod"/>
            </a:pPr>
            <a:r>
              <a:rPr lang="en-GB" sz="2200" b="1" dirty="0">
                <a:solidFill>
                  <a:schemeClr val="tx1"/>
                </a:solidFill>
                <a:latin typeface="Calibri" panose="020F0502020204030204" pitchFamily="34" charset="0"/>
                <a:cs typeface="Calibri" pitchFamily="34" charset="0"/>
              </a:rPr>
              <a:t>Beginning session – a number of tasks to cover</a:t>
            </a:r>
            <a:r>
              <a:rPr lang="en-GB" sz="2200" dirty="0">
                <a:solidFill>
                  <a:schemeClr val="tx1"/>
                </a:solidFill>
                <a:latin typeface="Calibri" panose="020F0502020204030204" pitchFamily="34" charset="0"/>
                <a:cs typeface="Calibri" pitchFamily="34" charset="0"/>
              </a:rPr>
              <a:t>: warm welcome, check if previous session helpful, give purpose of Step 5 and link to the </a:t>
            </a:r>
            <a:r>
              <a:rPr lang="en-GB" sz="2200" dirty="0" err="1">
                <a:solidFill>
                  <a:schemeClr val="tx1"/>
                </a:solidFill>
                <a:latin typeface="Calibri" panose="020F0502020204030204" pitchFamily="34" charset="0"/>
                <a:cs typeface="Calibri" panose="020F0502020204030204" pitchFamily="34" charset="0"/>
              </a:rPr>
              <a:t>SSCS</a:t>
            </a:r>
            <a:r>
              <a:rPr lang="en-GB" sz="2200" dirty="0">
                <a:solidFill>
                  <a:schemeClr val="tx1"/>
                </a:solidFill>
                <a:latin typeface="Calibri" panose="020F0502020204030204" pitchFamily="34" charset="0"/>
                <a:cs typeface="Calibri" panose="020F0502020204030204" pitchFamily="34" charset="0"/>
              </a:rPr>
              <a:t> Model, set a clear and structured agenda for the session, communicate this to the FM, and ensure that this agenda is followed throughout the session. </a:t>
            </a:r>
          </a:p>
          <a:p>
            <a:pPr marL="514338" indent="-514338">
              <a:lnSpc>
                <a:spcPct val="100000"/>
              </a:lnSpc>
              <a:spcBef>
                <a:spcPts val="0"/>
              </a:spcBef>
              <a:buClr>
                <a:schemeClr val="tx1"/>
              </a:buClr>
              <a:buFont typeface="+mj-lt"/>
              <a:buAutoNum type="arabicPeriod"/>
            </a:pPr>
            <a:r>
              <a:rPr lang="en-GB" sz="2200" b="1" dirty="0">
                <a:solidFill>
                  <a:schemeClr val="tx1"/>
                </a:solidFill>
                <a:latin typeface="Calibri" pitchFamily="34" charset="0"/>
                <a:cs typeface="Calibri" pitchFamily="34" charset="0"/>
              </a:rPr>
              <a:t>Review Steps 1-4 </a:t>
            </a:r>
            <a:r>
              <a:rPr lang="en-GB" sz="2200" dirty="0">
                <a:solidFill>
                  <a:schemeClr val="tx1"/>
                </a:solidFill>
                <a:latin typeface="Calibri" pitchFamily="34" charset="0"/>
                <a:cs typeface="Calibri" pitchFamily="34" charset="0"/>
              </a:rPr>
              <a:t>to explore </a:t>
            </a:r>
            <a:r>
              <a:rPr lang="en-GB" sz="2200" b="1" dirty="0">
                <a:solidFill>
                  <a:schemeClr val="tx1"/>
                </a:solidFill>
                <a:latin typeface="Calibri" pitchFamily="34" charset="0"/>
                <a:cs typeface="Calibri" pitchFamily="34" charset="0"/>
              </a:rPr>
              <a:t>what FM has found helpful</a:t>
            </a:r>
            <a:r>
              <a:rPr lang="en-GB" sz="2200" dirty="0">
                <a:solidFill>
                  <a:schemeClr val="tx1"/>
                </a:solidFill>
                <a:latin typeface="Calibri" pitchFamily="34" charset="0"/>
                <a:cs typeface="Calibri" pitchFamily="34" charset="0"/>
              </a:rPr>
              <a:t> about the sessions and </a:t>
            </a:r>
            <a:r>
              <a:rPr lang="en-GB" sz="2200" b="1" dirty="0">
                <a:solidFill>
                  <a:schemeClr val="tx1"/>
                </a:solidFill>
                <a:latin typeface="Calibri" pitchFamily="34" charset="0"/>
                <a:cs typeface="Calibri" pitchFamily="34" charset="0"/>
              </a:rPr>
              <a:t>what changes FM has made</a:t>
            </a:r>
            <a:r>
              <a:rPr lang="en-GB" sz="2200" dirty="0">
                <a:solidFill>
                  <a:schemeClr val="tx1"/>
                </a:solidFill>
                <a:latin typeface="Calibri" pitchFamily="34" charset="0"/>
                <a:cs typeface="Calibri" pitchFamily="34" charset="0"/>
              </a:rPr>
              <a:t>. FM to summarise key issues and progress to date, with Practitioner adding detail where appropriate. </a:t>
            </a:r>
          </a:p>
          <a:p>
            <a:pPr marL="514338" indent="-514338">
              <a:lnSpc>
                <a:spcPct val="100000"/>
              </a:lnSpc>
              <a:spcBef>
                <a:spcPts val="0"/>
              </a:spcBef>
              <a:buClr>
                <a:schemeClr val="tx1"/>
              </a:buClr>
              <a:buFont typeface="+mj-lt"/>
              <a:buAutoNum type="arabicPeriod"/>
            </a:pPr>
            <a:r>
              <a:rPr lang="en-GB" sz="2200" b="1" dirty="0">
                <a:solidFill>
                  <a:schemeClr val="tx1"/>
                </a:solidFill>
                <a:latin typeface="Calibri" pitchFamily="34" charset="0"/>
                <a:cs typeface="Calibri" pitchFamily="34" charset="0"/>
              </a:rPr>
              <a:t>Discuss FMs need for further help </a:t>
            </a:r>
            <a:r>
              <a:rPr lang="en-GB" sz="2200" dirty="0">
                <a:solidFill>
                  <a:schemeClr val="tx1"/>
                </a:solidFill>
                <a:latin typeface="Calibri" pitchFamily="34" charset="0"/>
                <a:cs typeface="Calibri" pitchFamily="34" charset="0"/>
              </a:rPr>
              <a:t>and how this can be actioned.</a:t>
            </a:r>
          </a:p>
          <a:p>
            <a:pPr marL="514338" indent="-514338">
              <a:lnSpc>
                <a:spcPct val="100000"/>
              </a:lnSpc>
              <a:spcBef>
                <a:spcPts val="0"/>
              </a:spcBef>
              <a:buClr>
                <a:schemeClr val="tx1"/>
              </a:buClr>
              <a:buFont typeface="+mj-lt"/>
              <a:buAutoNum type="arabicPeriod"/>
            </a:pPr>
            <a:r>
              <a:rPr lang="en-GB" sz="2200" b="1" dirty="0">
                <a:solidFill>
                  <a:schemeClr val="tx1"/>
                </a:solidFill>
                <a:latin typeface="Calibri" pitchFamily="34" charset="0"/>
                <a:cs typeface="Calibri" pitchFamily="34" charset="0"/>
              </a:rPr>
              <a:t>Discuss help needs of other </a:t>
            </a:r>
            <a:r>
              <a:rPr lang="en-GB" sz="2200" b="1" dirty="0" err="1">
                <a:solidFill>
                  <a:schemeClr val="tx1"/>
                </a:solidFill>
                <a:latin typeface="Calibri" panose="020F0502020204030204" pitchFamily="34" charset="0"/>
                <a:cs typeface="Calibri" pitchFamily="34" charset="0"/>
              </a:rPr>
              <a:t>FMs</a:t>
            </a:r>
            <a:r>
              <a:rPr lang="en-GB" sz="2200" b="1" dirty="0">
                <a:solidFill>
                  <a:schemeClr val="tx1"/>
                </a:solidFill>
                <a:latin typeface="Calibri" panose="020F0502020204030204" pitchFamily="34" charset="0"/>
                <a:cs typeface="Calibri" pitchFamily="34" charset="0"/>
              </a:rPr>
              <a:t>/key people, and of the using relative</a:t>
            </a:r>
            <a:r>
              <a:rPr lang="en-GB" sz="2200" dirty="0">
                <a:solidFill>
                  <a:schemeClr val="tx1"/>
                </a:solidFill>
                <a:latin typeface="Calibri" panose="020F0502020204030204" pitchFamily="34" charset="0"/>
                <a:cs typeface="Calibri" pitchFamily="34" charset="0"/>
              </a:rPr>
              <a:t>, and how these can be actioned.</a:t>
            </a:r>
          </a:p>
          <a:p>
            <a:pPr marL="514338" indent="-514338">
              <a:lnSpc>
                <a:spcPct val="100000"/>
              </a:lnSpc>
              <a:spcBef>
                <a:spcPts val="0"/>
              </a:spcBef>
              <a:buClr>
                <a:schemeClr val="tx1"/>
              </a:buClr>
              <a:buFont typeface="+mj-lt"/>
              <a:buAutoNum type="arabicPeriod"/>
            </a:pPr>
            <a:r>
              <a:rPr lang="en-GB" sz="2200" dirty="0">
                <a:solidFill>
                  <a:schemeClr val="tx1"/>
                </a:solidFill>
                <a:latin typeface="Calibri" panose="020F0502020204030204" pitchFamily="34" charset="0"/>
                <a:cs typeface="Calibri" pitchFamily="34" charset="0"/>
              </a:rPr>
              <a:t>After this review has been completed, </a:t>
            </a:r>
            <a:r>
              <a:rPr lang="en-GB" sz="2200" b="1" dirty="0">
                <a:solidFill>
                  <a:schemeClr val="tx1"/>
                </a:solidFill>
                <a:latin typeface="Calibri" panose="020F0502020204030204" pitchFamily="34" charset="0"/>
                <a:cs typeface="Calibri" pitchFamily="34" charset="0"/>
              </a:rPr>
              <a:t>redo FMQ and compare with FMQ from 1</a:t>
            </a:r>
            <a:r>
              <a:rPr lang="en-GB" sz="2200" b="1" baseline="30000" dirty="0">
                <a:solidFill>
                  <a:schemeClr val="tx1"/>
                </a:solidFill>
                <a:latin typeface="Calibri" panose="020F0502020204030204" pitchFamily="34" charset="0"/>
                <a:cs typeface="Calibri" pitchFamily="34" charset="0"/>
              </a:rPr>
              <a:t>st</a:t>
            </a:r>
            <a:r>
              <a:rPr lang="en-GB" sz="2200" b="1" dirty="0">
                <a:solidFill>
                  <a:schemeClr val="tx1"/>
                </a:solidFill>
                <a:latin typeface="Calibri" pitchFamily="34" charset="0"/>
                <a:cs typeface="Calibri" pitchFamily="34" charset="0"/>
              </a:rPr>
              <a:t> session </a:t>
            </a:r>
            <a:r>
              <a:rPr lang="en-GB" sz="2200" dirty="0">
                <a:solidFill>
                  <a:schemeClr val="tx1"/>
                </a:solidFill>
                <a:latin typeface="Calibri" pitchFamily="34" charset="0"/>
                <a:cs typeface="Calibri" pitchFamily="34" charset="0"/>
              </a:rPr>
              <a:t>to identify and reinforce changes. </a:t>
            </a:r>
          </a:p>
          <a:p>
            <a:pPr marL="514338" indent="-514338">
              <a:lnSpc>
                <a:spcPct val="100000"/>
              </a:lnSpc>
              <a:spcBef>
                <a:spcPts val="0"/>
              </a:spcBef>
              <a:buClr>
                <a:schemeClr val="tx1"/>
              </a:buClr>
              <a:buFont typeface="+mj-lt"/>
              <a:buAutoNum type="arabicPeriod"/>
            </a:pPr>
            <a:r>
              <a:rPr lang="en-GB" sz="2200" b="1" dirty="0">
                <a:solidFill>
                  <a:schemeClr val="tx1"/>
                </a:solidFill>
                <a:latin typeface="Calibri" pitchFamily="34" charset="0"/>
                <a:cs typeface="Calibri" pitchFamily="34" charset="0"/>
              </a:rPr>
              <a:t>Ending session – a number of tasks to cover</a:t>
            </a:r>
            <a:r>
              <a:rPr lang="en-GB" sz="2200" dirty="0">
                <a:solidFill>
                  <a:schemeClr val="tx1"/>
                </a:solidFill>
                <a:latin typeface="Calibri" panose="020F0502020204030204" pitchFamily="34" charset="0"/>
                <a:cs typeface="Calibri" panose="020F0502020204030204" pitchFamily="34" charset="0"/>
              </a:rPr>
              <a:t>: summarise the main FM issues; check if session was helpful; remind to use handbook; agree post-5-Step work. If possible, inform that will contact in about six weeks to check how they are.</a:t>
            </a:r>
          </a:p>
          <a:p>
            <a:pPr marL="514338" indent="-514338">
              <a:lnSpc>
                <a:spcPct val="100000"/>
              </a:lnSpc>
              <a:spcBef>
                <a:spcPts val="0"/>
              </a:spcBef>
              <a:buClr>
                <a:schemeClr val="tx1"/>
              </a:buClr>
              <a:buFont typeface="+mj-lt"/>
              <a:buAutoNum type="arabicPeriod"/>
            </a:pPr>
            <a:r>
              <a:rPr lang="en-GB" sz="2200" b="1" dirty="0">
                <a:solidFill>
                  <a:schemeClr val="tx1"/>
                </a:solidFill>
                <a:latin typeface="Calibri" panose="020F0502020204030204" pitchFamily="34" charset="0"/>
                <a:cs typeface="Calibri" pitchFamily="34" charset="0"/>
              </a:rPr>
              <a:t>Remember the core counselling </a:t>
            </a:r>
            <a:r>
              <a:rPr lang="en-GB" sz="2400" b="1" dirty="0">
                <a:solidFill>
                  <a:schemeClr val="tx1"/>
                </a:solidFill>
                <a:latin typeface="Calibri" panose="020F0502020204030204" pitchFamily="34" charset="0"/>
                <a:cs typeface="Calibri" pitchFamily="34" charset="0"/>
              </a:rPr>
              <a:t>competencies</a:t>
            </a:r>
            <a:r>
              <a:rPr lang="en-GB" sz="2200" b="1" dirty="0">
                <a:solidFill>
                  <a:schemeClr val="tx1"/>
                </a:solidFill>
                <a:latin typeface="Calibri" panose="020F0502020204030204" pitchFamily="34" charset="0"/>
                <a:cs typeface="Calibri" pitchFamily="34" charset="0"/>
              </a:rPr>
              <a:t>, self-help handbook, structure, &amp; time management. </a:t>
            </a:r>
          </a:p>
          <a:p>
            <a:pPr marL="342891" indent="-342891">
              <a:buFont typeface="+mj-lt"/>
              <a:buAutoNum type="arabicPeriod"/>
            </a:pPr>
            <a:endParaRPr lang="en-GB" dirty="0"/>
          </a:p>
        </p:txBody>
      </p:sp>
    </p:spTree>
    <p:extLst>
      <p:ext uri="{BB962C8B-B14F-4D97-AF65-F5344CB8AC3E}">
        <p14:creationId xmlns:p14="http://schemas.microsoft.com/office/powerpoint/2010/main" val="21833647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615" y="337482"/>
            <a:ext cx="11553587" cy="1079425"/>
          </a:xfrm>
        </p:spPr>
        <p:txBody>
          <a:bodyPr>
            <a:normAutofit/>
          </a:bodyPr>
          <a:lstStyle/>
          <a:p>
            <a:r>
              <a:rPr lang="en-US" sz="3000" dirty="0">
                <a:latin typeface="Calibri"/>
                <a:cs typeface="Calibri"/>
              </a:rPr>
              <a:t>Self Help Handbook Step 5 – </a:t>
            </a:r>
            <a:br>
              <a:rPr lang="en-US" sz="3000" dirty="0">
                <a:latin typeface="Calibri"/>
                <a:cs typeface="Calibri"/>
              </a:rPr>
            </a:br>
            <a:r>
              <a:rPr lang="en-US" sz="3000" dirty="0">
                <a:latin typeface="Calibri"/>
                <a:cs typeface="Calibri"/>
              </a:rPr>
              <a:t>Getting Further Help</a:t>
            </a:r>
          </a:p>
        </p:txBody>
      </p:sp>
      <p:sp>
        <p:nvSpPr>
          <p:cNvPr id="4" name="Content Placeholder 3"/>
          <p:cNvSpPr>
            <a:spLocks noGrp="1"/>
          </p:cNvSpPr>
          <p:nvPr>
            <p:ph sz="quarter" idx="11"/>
          </p:nvPr>
        </p:nvSpPr>
        <p:spPr>
          <a:xfrm>
            <a:off x="653362" y="1583471"/>
            <a:ext cx="4733925" cy="512763"/>
          </a:xfrm>
        </p:spPr>
        <p:txBody>
          <a:bodyPr/>
          <a:lstStyle/>
          <a:p>
            <a:r>
              <a:rPr lang="en-US" sz="2000" b="1" dirty="0">
                <a:latin typeface="Calibri"/>
                <a:cs typeface="Calibri"/>
              </a:rPr>
              <a:t>Thinking through what other help you and your family need</a:t>
            </a:r>
          </a:p>
        </p:txBody>
      </p:sp>
      <p:sp>
        <p:nvSpPr>
          <p:cNvPr id="41" name="Content Placeholder 3"/>
          <p:cNvSpPr txBox="1">
            <a:spLocks/>
          </p:cNvSpPr>
          <p:nvPr/>
        </p:nvSpPr>
        <p:spPr>
          <a:xfrm>
            <a:off x="6606914" y="1555921"/>
            <a:ext cx="6570803" cy="512763"/>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Clr>
                <a:schemeClr val="bg1">
                  <a:lumMod val="50000"/>
                </a:schemeClr>
              </a:buClr>
              <a:buFontTx/>
              <a:buNone/>
              <a:defRPr sz="1700" kern="1200">
                <a:solidFill>
                  <a:schemeClr val="tx2"/>
                </a:solidFill>
                <a:latin typeface="Segoe UI Semibold"/>
                <a:ea typeface="+mn-ea"/>
                <a:cs typeface="Segoe UI Semibold"/>
              </a:defRPr>
            </a:lvl1pPr>
            <a:lvl2pPr marL="457200" indent="0" algn="l" defTabSz="914400" rtl="0" eaLnBrk="1" latinLnBrk="0" hangingPunct="1">
              <a:lnSpc>
                <a:spcPct val="120000"/>
              </a:lnSpc>
              <a:spcBef>
                <a:spcPts val="500"/>
              </a:spcBef>
              <a:buClr>
                <a:schemeClr val="bg1">
                  <a:lumMod val="50000"/>
                </a:schemeClr>
              </a:buClr>
              <a:buFontTx/>
              <a:buNone/>
              <a:defRPr sz="1600" kern="1200">
                <a:solidFill>
                  <a:schemeClr val="tx2"/>
                </a:solidFill>
                <a:latin typeface="Segoe UI Semibold"/>
                <a:ea typeface="+mn-ea"/>
                <a:cs typeface="Segoe UI Semibold"/>
              </a:defRPr>
            </a:lvl2pPr>
            <a:lvl3pPr marL="9144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3pPr>
            <a:lvl4pPr marL="13716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4pPr>
            <a:lvl5pPr marL="18288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Calibri"/>
                <a:cs typeface="Calibri"/>
              </a:rPr>
              <a:t>What have I gained from reading the handbook? </a:t>
            </a:r>
          </a:p>
        </p:txBody>
      </p:sp>
      <p:graphicFrame>
        <p:nvGraphicFramePr>
          <p:cNvPr id="7" name="Table 6">
            <a:extLst>
              <a:ext uri="{FF2B5EF4-FFF2-40B4-BE49-F238E27FC236}">
                <a16:creationId xmlns:a16="http://schemas.microsoft.com/office/drawing/2014/main" id="{5B23A385-8BA5-4837-A961-28DA061F36CC}"/>
              </a:ext>
            </a:extLst>
          </p:cNvPr>
          <p:cNvGraphicFramePr>
            <a:graphicFrameLocks noGrp="1"/>
          </p:cNvGraphicFramePr>
          <p:nvPr>
            <p:extLst>
              <p:ext uri="{D42A27DB-BD31-4B8C-83A1-F6EECF244321}">
                <p14:modId xmlns:p14="http://schemas.microsoft.com/office/powerpoint/2010/main" val="672060287"/>
              </p:ext>
            </p:extLst>
          </p:nvPr>
        </p:nvGraphicFramePr>
        <p:xfrm>
          <a:off x="653362" y="2454080"/>
          <a:ext cx="5113020" cy="3925699"/>
        </p:xfrm>
        <a:graphic>
          <a:graphicData uri="http://schemas.openxmlformats.org/drawingml/2006/table">
            <a:tbl>
              <a:tblPr/>
              <a:tblGrid>
                <a:gridCol w="720852">
                  <a:extLst>
                    <a:ext uri="{9D8B030D-6E8A-4147-A177-3AD203B41FA5}">
                      <a16:colId xmlns:a16="http://schemas.microsoft.com/office/drawing/2014/main" val="331520384"/>
                    </a:ext>
                  </a:extLst>
                </a:gridCol>
                <a:gridCol w="4392168">
                  <a:extLst>
                    <a:ext uri="{9D8B030D-6E8A-4147-A177-3AD203B41FA5}">
                      <a16:colId xmlns:a16="http://schemas.microsoft.com/office/drawing/2014/main" val="1375875738"/>
                    </a:ext>
                  </a:extLst>
                </a:gridCol>
              </a:tblGrid>
              <a:tr h="0">
                <a:tc>
                  <a:txBody>
                    <a:bodyPr/>
                    <a:lstStyle/>
                    <a:p>
                      <a:pPr>
                        <a:lnSpc>
                          <a:spcPct val="115000"/>
                        </a:lnSpc>
                        <a:spcBef>
                          <a:spcPts val="1200"/>
                        </a:spcBef>
                      </a:pPr>
                      <a:endParaRPr lang="en-GB" sz="1100" b="1" kern="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1200"/>
                        </a:spcBef>
                      </a:pPr>
                      <a:r>
                        <a:rPr lang="en-GB" sz="1200" b="1" kern="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Exercise 9</a:t>
                      </a:r>
                      <a:endParaRPr lang="en-GB" sz="11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This exercise will help you think about whether you or anyone else needs any further help.  You could look back over previous exercises and the FMQ and see if there are any issues that you still feel you need help with, and what you can do about this.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490316"/>
                  </a:ext>
                </a:extLst>
              </a:tr>
              <a:tr h="0">
                <a:tc>
                  <a:txBody>
                    <a:bodyPr/>
                    <a:lstStyle/>
                    <a:p>
                      <a:pPr>
                        <a:lnSpc>
                          <a:spcPct val="115000"/>
                        </a:lnSpc>
                        <a:spcBef>
                          <a:spcPts val="1200"/>
                        </a:spcBef>
                      </a:pPr>
                      <a:r>
                        <a:rPr lang="en-GB" sz="1200" b="1" kern="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GB" sz="11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What further help or needs do I have?  What can I do to access further help or meet the additional needs that I have?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1200"/>
                        </a:spcBef>
                      </a:pPr>
                      <a:r>
                        <a:rPr lang="en-GB" sz="1100" b="1" kern="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372730"/>
                  </a:ext>
                </a:extLst>
              </a:tr>
              <a:tr h="0">
                <a:tc>
                  <a:txBody>
                    <a:bodyPr/>
                    <a:lstStyle/>
                    <a:p>
                      <a:pPr>
                        <a:lnSpc>
                          <a:spcPct val="115000"/>
                        </a:lnSpc>
                        <a:spcBef>
                          <a:spcPts val="1200"/>
                        </a:spcBef>
                      </a:pPr>
                      <a:r>
                        <a:rPr lang="en-GB" sz="1200" b="1" kern="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GB" sz="11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Does my relative want any help or have any further needs in addition to any help that they may already be getting?  What can I do to help this?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1200"/>
                        </a:spcBef>
                      </a:pPr>
                      <a:r>
                        <a:rPr lang="en-GB" sz="1100" b="1" kern="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4869276"/>
                  </a:ext>
                </a:extLst>
              </a:tr>
              <a:tr h="0">
                <a:tc>
                  <a:txBody>
                    <a:bodyPr/>
                    <a:lstStyle/>
                    <a:p>
                      <a:pPr>
                        <a:lnSpc>
                          <a:spcPct val="115000"/>
                        </a:lnSpc>
                        <a:spcBef>
                          <a:spcPts val="1200"/>
                        </a:spcBef>
                      </a:pPr>
                      <a:r>
                        <a:rPr lang="en-GB" sz="1200" b="1" kern="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GB" sz="11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Are there key others who want help or have any further needs in addition to any help that they may already be getting?  What can I do to help this?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1200"/>
                        </a:spcBef>
                      </a:pPr>
                      <a:r>
                        <a:rPr lang="en-GB" sz="1100" b="1" kern="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533165"/>
                  </a:ext>
                </a:extLst>
              </a:tr>
            </a:tbl>
          </a:graphicData>
        </a:graphic>
      </p:graphicFrame>
      <p:pic>
        <p:nvPicPr>
          <p:cNvPr id="5121" name="Picture 30">
            <a:extLst>
              <a:ext uri="{FF2B5EF4-FFF2-40B4-BE49-F238E27FC236}">
                <a16:creationId xmlns:a16="http://schemas.microsoft.com/office/drawing/2014/main" id="{871D9EE3-128B-4639-9E32-44AF1056B7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997" y="2453986"/>
            <a:ext cx="677863" cy="746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2E30A673-5451-4B41-8A08-E40D7DB8B791}"/>
              </a:ext>
            </a:extLst>
          </p:cNvPr>
          <p:cNvGraphicFramePr>
            <a:graphicFrameLocks noGrp="1"/>
          </p:cNvGraphicFramePr>
          <p:nvPr>
            <p:extLst>
              <p:ext uri="{D42A27DB-BD31-4B8C-83A1-F6EECF244321}">
                <p14:modId xmlns:p14="http://schemas.microsoft.com/office/powerpoint/2010/main" val="382851898"/>
              </p:ext>
            </p:extLst>
          </p:nvPr>
        </p:nvGraphicFramePr>
        <p:xfrm>
          <a:off x="6606914" y="2129974"/>
          <a:ext cx="4672168" cy="4418460"/>
        </p:xfrm>
        <a:graphic>
          <a:graphicData uri="http://schemas.openxmlformats.org/drawingml/2006/table">
            <a:tbl>
              <a:tblPr firstRow="1" firstCol="1" bandRow="1"/>
              <a:tblGrid>
                <a:gridCol w="614919">
                  <a:extLst>
                    <a:ext uri="{9D8B030D-6E8A-4147-A177-3AD203B41FA5}">
                      <a16:colId xmlns:a16="http://schemas.microsoft.com/office/drawing/2014/main" val="323116470"/>
                    </a:ext>
                  </a:extLst>
                </a:gridCol>
                <a:gridCol w="1290982">
                  <a:extLst>
                    <a:ext uri="{9D8B030D-6E8A-4147-A177-3AD203B41FA5}">
                      <a16:colId xmlns:a16="http://schemas.microsoft.com/office/drawing/2014/main" val="2341427526"/>
                    </a:ext>
                  </a:extLst>
                </a:gridCol>
                <a:gridCol w="1413706">
                  <a:extLst>
                    <a:ext uri="{9D8B030D-6E8A-4147-A177-3AD203B41FA5}">
                      <a16:colId xmlns:a16="http://schemas.microsoft.com/office/drawing/2014/main" val="2823717047"/>
                    </a:ext>
                  </a:extLst>
                </a:gridCol>
                <a:gridCol w="1352561">
                  <a:extLst>
                    <a:ext uri="{9D8B030D-6E8A-4147-A177-3AD203B41FA5}">
                      <a16:colId xmlns:a16="http://schemas.microsoft.com/office/drawing/2014/main" val="3607911868"/>
                    </a:ext>
                  </a:extLst>
                </a:gridCol>
              </a:tblGrid>
              <a:tr h="817278">
                <a:tc gridSpan="4">
                  <a:txBody>
                    <a:bodyPr/>
                    <a:lstStyle/>
                    <a:p>
                      <a:pPr>
                        <a:lnSpc>
                          <a:spcPct val="115000"/>
                        </a:lnSpc>
                      </a:pPr>
                      <a:r>
                        <a:rPr lang="en-GB" sz="800" b="1" dirty="0">
                          <a:effectLst/>
                          <a:latin typeface="Arial" panose="020B0604020202020204" pitchFamily="34" charset="0"/>
                          <a:ea typeface="Times New Roman" panose="02020603050405020304" pitchFamily="18" charset="0"/>
                        </a:rPr>
                        <a:t>What have I gained from reading the handbook?</a:t>
                      </a:r>
                      <a:endParaRPr lang="en-GB" sz="700" dirty="0">
                        <a:effectLst/>
                        <a:latin typeface="Times New Roman" panose="02020603050405020304" pitchFamily="18" charset="0"/>
                        <a:ea typeface="Times New Roman" panose="02020603050405020304" pitchFamily="18" charset="0"/>
                      </a:endParaRPr>
                    </a:p>
                    <a:p>
                      <a:pPr>
                        <a:lnSpc>
                          <a:spcPct val="115000"/>
                        </a:lnSpc>
                      </a:pPr>
                      <a:r>
                        <a:rPr lang="en-GB" sz="800" dirty="0">
                          <a:effectLst/>
                          <a:latin typeface="Arial" panose="020B0604020202020204" pitchFamily="34" charset="0"/>
                          <a:ea typeface="Times New Roman" panose="02020603050405020304" pitchFamily="18" charset="0"/>
                        </a:rPr>
                        <a:t>It can be helpful to look back over the work that you’ve done for Steps 1-4 and think about what, hopefully, has been helpful and changed for the better, as well as where there has been less change for the better.  It may be helpful to use the following table to help you review that work that you’ve done.  </a:t>
                      </a:r>
                      <a:endParaRPr lang="en-GB" sz="700" dirty="0">
                        <a:effectLst/>
                        <a:latin typeface="Times New Roman" panose="02020603050405020304" pitchFamily="18" charset="0"/>
                        <a:ea typeface="Times New Roman" panose="02020603050405020304" pitchFamily="18" charset="0"/>
                      </a:endParaRPr>
                    </a:p>
                    <a:p>
                      <a:pPr algn="ctr">
                        <a:lnSpc>
                          <a:spcPct val="115000"/>
                        </a:lnSpc>
                      </a:pPr>
                      <a:r>
                        <a:rPr lang="en-GB" sz="800" b="1" dirty="0">
                          <a:effectLst/>
                          <a:latin typeface="Arial" panose="020B0604020202020204" pitchFamily="34" charset="0"/>
                          <a:ea typeface="Times New Roman" panose="02020603050405020304" pitchFamily="18" charset="0"/>
                        </a:rPr>
                        <a:t> </a:t>
                      </a:r>
                      <a:endParaRPr lang="en-GB" sz="700" dirty="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35949953"/>
                  </a:ext>
                </a:extLst>
              </a:tr>
              <a:tr h="264949">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800" b="1">
                          <a:solidFill>
                            <a:srgbClr val="000000"/>
                          </a:solidFill>
                          <a:effectLst/>
                          <a:latin typeface="Arial" panose="020B0604020202020204" pitchFamily="34" charset="0"/>
                          <a:ea typeface="Times New Roman" panose="02020603050405020304" pitchFamily="18" charset="0"/>
                        </a:rPr>
                        <a:t>What has been helpful?</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pPr>
                      <a:r>
                        <a:rPr lang="en-GB" sz="800" b="1">
                          <a:solidFill>
                            <a:srgbClr val="000000"/>
                          </a:solidFill>
                          <a:effectLst/>
                          <a:latin typeface="Arial" panose="020B0604020202020204" pitchFamily="34" charset="0"/>
                          <a:ea typeface="Times New Roman" panose="02020603050405020304" pitchFamily="18" charset="0"/>
                        </a:rPr>
                        <a:t>What has changed for the better?</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pPr>
                      <a:r>
                        <a:rPr lang="en-GB" sz="800" b="1">
                          <a:solidFill>
                            <a:srgbClr val="000000"/>
                          </a:solidFill>
                          <a:effectLst/>
                          <a:latin typeface="Arial" panose="020B0604020202020204" pitchFamily="34" charset="0"/>
                          <a:ea typeface="Times New Roman" panose="02020603050405020304" pitchFamily="18" charset="0"/>
                        </a:rPr>
                        <a:t>What has not changed or been unhelpful?</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87061685"/>
                  </a:ext>
                </a:extLst>
              </a:tr>
              <a:tr h="817278">
                <a:tc>
                  <a:txBody>
                    <a:bodyPr/>
                    <a:lstStyle/>
                    <a:p>
                      <a:pPr>
                        <a:lnSpc>
                          <a:spcPct val="115000"/>
                        </a:lnSpc>
                      </a:pPr>
                      <a:r>
                        <a:rPr lang="en-GB" sz="800">
                          <a:effectLst/>
                          <a:latin typeface="Arial" panose="020B0604020202020204" pitchFamily="34" charset="0"/>
                          <a:ea typeface="Times New Roman" panose="02020603050405020304" pitchFamily="18" charset="0"/>
                        </a:rPr>
                        <a:t>Step 1</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a:effectLst/>
                          <a:latin typeface="Arial" panose="020B0604020202020204" pitchFamily="34" charset="0"/>
                          <a:ea typeface="Times New Roman" panose="02020603050405020304" pitchFamily="18" charset="0"/>
                        </a:rPr>
                        <a:t>Your Story</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8528133"/>
                  </a:ext>
                </a:extLst>
              </a:tr>
              <a:tr h="817278">
                <a:tc>
                  <a:txBody>
                    <a:bodyPr/>
                    <a:lstStyle/>
                    <a:p>
                      <a:pPr>
                        <a:lnSpc>
                          <a:spcPct val="115000"/>
                        </a:lnSpc>
                      </a:pPr>
                      <a:r>
                        <a:rPr lang="en-GB" sz="800">
                          <a:effectLst/>
                          <a:latin typeface="Arial" panose="020B0604020202020204" pitchFamily="34" charset="0"/>
                          <a:ea typeface="Times New Roman" panose="02020603050405020304" pitchFamily="18" charset="0"/>
                        </a:rPr>
                        <a:t>Step 2</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a:effectLst/>
                          <a:latin typeface="Arial" panose="020B0604020202020204" pitchFamily="34" charset="0"/>
                          <a:ea typeface="Times New Roman" panose="02020603050405020304" pitchFamily="18" charset="0"/>
                        </a:rPr>
                        <a:t>Information</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2791310"/>
                  </a:ext>
                </a:extLst>
              </a:tr>
              <a:tr h="817278">
                <a:tc>
                  <a:txBody>
                    <a:bodyPr/>
                    <a:lstStyle/>
                    <a:p>
                      <a:pPr>
                        <a:lnSpc>
                          <a:spcPct val="115000"/>
                        </a:lnSpc>
                      </a:pPr>
                      <a:r>
                        <a:rPr lang="en-GB" sz="800">
                          <a:effectLst/>
                          <a:latin typeface="Arial" panose="020B0604020202020204" pitchFamily="34" charset="0"/>
                          <a:ea typeface="Times New Roman" panose="02020603050405020304" pitchFamily="18" charset="0"/>
                        </a:rPr>
                        <a:t>Step 3</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a:effectLst/>
                          <a:latin typeface="Arial" panose="020B0604020202020204" pitchFamily="34" charset="0"/>
                          <a:ea typeface="Times New Roman" panose="02020603050405020304" pitchFamily="18" charset="0"/>
                        </a:rPr>
                        <a:t>Coping</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317878"/>
                  </a:ext>
                </a:extLst>
              </a:tr>
              <a:tr h="817278">
                <a:tc>
                  <a:txBody>
                    <a:bodyPr/>
                    <a:lstStyle/>
                    <a:p>
                      <a:pPr>
                        <a:lnSpc>
                          <a:spcPct val="115000"/>
                        </a:lnSpc>
                      </a:pPr>
                      <a:r>
                        <a:rPr lang="en-GB" sz="800">
                          <a:effectLst/>
                          <a:latin typeface="Arial" panose="020B0604020202020204" pitchFamily="34" charset="0"/>
                          <a:ea typeface="Times New Roman" panose="02020603050405020304" pitchFamily="18" charset="0"/>
                        </a:rPr>
                        <a:t>Step 4</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a:effectLst/>
                          <a:latin typeface="Arial" panose="020B0604020202020204" pitchFamily="34" charset="0"/>
                          <a:ea typeface="Times New Roman" panose="02020603050405020304" pitchFamily="18" charset="0"/>
                        </a:rPr>
                        <a:t>Support</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a:effectLst/>
                          <a:latin typeface="Arial" panose="020B0604020202020204" pitchFamily="34" charset="0"/>
                          <a:ea typeface="Times New Roman" panose="02020603050405020304" pitchFamily="18" charset="0"/>
                        </a:rPr>
                        <a:t> </a:t>
                      </a:r>
                      <a:endParaRPr lang="en-GB" sz="70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800" b="1" dirty="0">
                          <a:effectLst/>
                          <a:latin typeface="Arial" panose="020B0604020202020204" pitchFamily="34" charset="0"/>
                          <a:ea typeface="Times New Roman" panose="02020603050405020304" pitchFamily="18" charset="0"/>
                        </a:rPr>
                        <a:t> </a:t>
                      </a:r>
                      <a:endParaRPr lang="en-GB" sz="700" dirty="0">
                        <a:effectLst/>
                        <a:latin typeface="Times New Roman" panose="02020603050405020304" pitchFamily="18" charset="0"/>
                        <a:ea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5601581"/>
                  </a:ext>
                </a:extLst>
              </a:tr>
            </a:tbl>
          </a:graphicData>
        </a:graphic>
      </p:graphicFrame>
    </p:spTree>
    <p:extLst>
      <p:ext uri="{BB962C8B-B14F-4D97-AF65-F5344CB8AC3E}">
        <p14:creationId xmlns:p14="http://schemas.microsoft.com/office/powerpoint/2010/main" val="163594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8" y="352335"/>
            <a:ext cx="10780306" cy="659047"/>
          </a:xfrm>
        </p:spPr>
        <p:txBody>
          <a:bodyPr/>
          <a:lstStyle/>
          <a:p>
            <a:r>
              <a:rPr lang="en-US" dirty="0">
                <a:latin typeface="Calibri"/>
                <a:cs typeface="Calibri"/>
              </a:rPr>
              <a:t>Step 5:  Feedback &amp; 5SM Website</a:t>
            </a:r>
          </a:p>
        </p:txBody>
      </p:sp>
      <p:sp>
        <p:nvSpPr>
          <p:cNvPr id="4" name="Content Placeholder 3"/>
          <p:cNvSpPr>
            <a:spLocks noGrp="1"/>
          </p:cNvSpPr>
          <p:nvPr>
            <p:ph sz="quarter" idx="11"/>
          </p:nvPr>
        </p:nvSpPr>
        <p:spPr>
          <a:xfrm>
            <a:off x="608221" y="1819379"/>
            <a:ext cx="11315687" cy="5223164"/>
          </a:xfrm>
          <a:solidFill>
            <a:srgbClr val="FFC000"/>
          </a:solidFill>
        </p:spPr>
        <p:txBody>
          <a:bodyPr/>
          <a:lstStyle/>
          <a:p>
            <a:pPr marL="571500" indent="-571500">
              <a:lnSpc>
                <a:spcPct val="100000"/>
              </a:lnSpc>
              <a:spcBef>
                <a:spcPts val="0"/>
              </a:spcBef>
              <a:spcAft>
                <a:spcPts val="600"/>
              </a:spcAft>
              <a:buFont typeface="Arial" panose="020B0604020202020204" pitchFamily="34" charset="0"/>
              <a:buChar char="•"/>
            </a:pPr>
            <a:r>
              <a:rPr lang="en-US" sz="4000" b="1" dirty="0">
                <a:latin typeface="Calibri"/>
                <a:cs typeface="Calibri"/>
              </a:rPr>
              <a:t>Group feedback. </a:t>
            </a:r>
            <a:endParaRPr lang="en-US" sz="2400" b="1" dirty="0">
              <a:latin typeface="Calibri"/>
              <a:cs typeface="Calibri"/>
            </a:endParaRPr>
          </a:p>
          <a:p>
            <a:endParaRPr lang="en-US" sz="2400" b="1" dirty="0">
              <a:latin typeface="Calibri"/>
              <a:cs typeface="Calibri"/>
            </a:endParaRPr>
          </a:p>
          <a:p>
            <a:endParaRPr lang="en-US" sz="2000" dirty="0">
              <a:latin typeface="Calibri"/>
              <a:cs typeface="Calibri"/>
            </a:endParaRPr>
          </a:p>
        </p:txBody>
      </p:sp>
      <p:sp>
        <p:nvSpPr>
          <p:cNvPr id="3" name="Double Wave 2">
            <a:extLst>
              <a:ext uri="{FF2B5EF4-FFF2-40B4-BE49-F238E27FC236}">
                <a16:creationId xmlns:a16="http://schemas.microsoft.com/office/drawing/2014/main" id="{20B017C1-A6A7-4505-A937-F0EDF6594E91}"/>
              </a:ext>
            </a:extLst>
          </p:cNvPr>
          <p:cNvSpPr/>
          <p:nvPr/>
        </p:nvSpPr>
        <p:spPr>
          <a:xfrm>
            <a:off x="1261872" y="2916936"/>
            <a:ext cx="9921240" cy="3474720"/>
          </a:xfrm>
          <a:prstGeom prst="double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See 5SM Website: </a:t>
            </a:r>
          </a:p>
          <a:p>
            <a:pPr algn="ctr"/>
            <a:r>
              <a:rPr lang="en-GB" sz="2800" b="1" dirty="0">
                <a:solidFill>
                  <a:schemeClr val="tx1"/>
                </a:solidFill>
              </a:rPr>
              <a:t>Video Presentation of this Step </a:t>
            </a:r>
          </a:p>
          <a:p>
            <a:pPr algn="ctr"/>
            <a:r>
              <a:rPr lang="en-GB" sz="2800" b="1" dirty="0">
                <a:solidFill>
                  <a:schemeClr val="tx1"/>
                </a:solidFill>
              </a:rPr>
              <a:t>Video Expert Panel Discussion </a:t>
            </a:r>
          </a:p>
          <a:p>
            <a:pPr algn="ctr"/>
            <a:r>
              <a:rPr lang="en-GB" sz="2800" b="1" dirty="0">
                <a:solidFill>
                  <a:schemeClr val="tx1"/>
                </a:solidFill>
              </a:rPr>
              <a:t>Guidance</a:t>
            </a:r>
          </a:p>
          <a:p>
            <a:pPr algn="ctr"/>
            <a:r>
              <a:rPr lang="en-GB" sz="2800" b="1" dirty="0">
                <a:solidFill>
                  <a:schemeClr val="tx1"/>
                </a:solidFill>
              </a:rPr>
              <a:t>Common Problems</a:t>
            </a:r>
          </a:p>
        </p:txBody>
      </p:sp>
    </p:spTree>
    <p:extLst>
      <p:ext uri="{BB962C8B-B14F-4D97-AF65-F5344CB8AC3E}">
        <p14:creationId xmlns:p14="http://schemas.microsoft.com/office/powerpoint/2010/main" val="3067801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1832"/>
            <a:ext cx="10515600" cy="2743200"/>
          </a:xfrm>
        </p:spPr>
        <p:txBody>
          <a:bodyPr>
            <a:normAutofit fontScale="90000"/>
          </a:bodyPr>
          <a:lstStyle/>
          <a:p>
            <a:r>
              <a:rPr lang="en-US" sz="6000" b="1" dirty="0">
                <a:solidFill>
                  <a:schemeClr val="tx1"/>
                </a:solidFill>
                <a:latin typeface="Calibri"/>
                <a:cs typeface="Calibri"/>
              </a:rPr>
              <a:t>Section 11</a:t>
            </a:r>
            <a:br>
              <a:rPr lang="en-US" sz="6000" b="1" dirty="0">
                <a:solidFill>
                  <a:schemeClr val="tx1"/>
                </a:solidFill>
                <a:latin typeface="Calibri"/>
                <a:cs typeface="Calibri"/>
              </a:rPr>
            </a:br>
            <a:br>
              <a:rPr lang="en-US" sz="6000" b="1" dirty="0">
                <a:solidFill>
                  <a:schemeClr val="tx1"/>
                </a:solidFill>
                <a:latin typeface="Calibri"/>
                <a:cs typeface="Calibri"/>
              </a:rPr>
            </a:br>
            <a:r>
              <a:rPr lang="en-IE" sz="6000" b="1" dirty="0">
                <a:solidFill>
                  <a:schemeClr val="tx1"/>
                </a:solidFill>
                <a:latin typeface="Calibri"/>
                <a:cs typeface="Calibri"/>
              </a:rPr>
              <a:t>Accreditation </a:t>
            </a:r>
            <a:br>
              <a:rPr lang="en-IE" sz="6000" b="1" dirty="0">
                <a:solidFill>
                  <a:schemeClr val="tx1"/>
                </a:solidFill>
                <a:latin typeface="Calibri"/>
                <a:cs typeface="Calibri"/>
              </a:rPr>
            </a:br>
            <a:r>
              <a:rPr lang="en-IE" sz="6000" b="1" dirty="0">
                <a:solidFill>
                  <a:schemeClr val="tx1"/>
                </a:solidFill>
                <a:latin typeface="Calibri"/>
                <a:cs typeface="Calibri"/>
              </a:rPr>
              <a:t>Practice Issues </a:t>
            </a:r>
            <a:br>
              <a:rPr lang="en-IE" sz="6000" b="1" dirty="0">
                <a:solidFill>
                  <a:schemeClr val="tx1"/>
                </a:solidFill>
                <a:latin typeface="Calibri"/>
                <a:cs typeface="Calibri"/>
              </a:rPr>
            </a:br>
            <a:r>
              <a:rPr lang="en-IE" sz="6000" b="1" dirty="0">
                <a:solidFill>
                  <a:schemeClr val="tx1"/>
                </a:solidFill>
                <a:latin typeface="Calibri"/>
                <a:cs typeface="Calibri"/>
              </a:rPr>
              <a:t>Group Work</a:t>
            </a: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5" name="TextBox 4"/>
          <p:cNvSpPr txBox="1"/>
          <p:nvPr/>
        </p:nvSpPr>
        <p:spPr>
          <a:xfrm>
            <a:off x="1630947" y="1764632"/>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855598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5-Step Method </a:t>
            </a:r>
          </a:p>
        </p:txBody>
      </p:sp>
      <p:sp>
        <p:nvSpPr>
          <p:cNvPr id="3" name="Content Placeholder 2"/>
          <p:cNvSpPr>
            <a:spLocks noGrp="1"/>
          </p:cNvSpPr>
          <p:nvPr>
            <p:ph idx="1"/>
          </p:nvPr>
        </p:nvSpPr>
        <p:spPr>
          <a:xfrm>
            <a:off x="552436" y="1380744"/>
            <a:ext cx="11057442" cy="4056815"/>
          </a:xfrm>
          <a:solidFill>
            <a:srgbClr val="FFC000"/>
          </a:solidFill>
        </p:spPr>
        <p:txBody>
          <a:bodyPr>
            <a:normAutofit fontScale="85000" lnSpcReduction="20000"/>
          </a:bodyPr>
          <a:lstStyle/>
          <a:p>
            <a:r>
              <a:rPr lang="en-GB" sz="2800" b="1" dirty="0"/>
              <a:t> Step 1: Family member story -  Listen, reassure and explore concerns</a:t>
            </a:r>
            <a:br>
              <a:rPr lang="en-GB" sz="2800" dirty="0"/>
            </a:br>
            <a:endParaRPr lang="en-GB" sz="2800" dirty="0"/>
          </a:p>
          <a:p>
            <a:r>
              <a:rPr lang="en-GB" sz="2800" b="1" dirty="0"/>
              <a:t>Step 2: Identify relevant and targeted information </a:t>
            </a:r>
            <a:br>
              <a:rPr lang="en-GB" sz="2800" b="1" dirty="0"/>
            </a:br>
            <a:endParaRPr lang="en-GB" sz="2800" dirty="0"/>
          </a:p>
          <a:p>
            <a:r>
              <a:rPr lang="en-GB" sz="2800" b="1" dirty="0"/>
              <a:t>Step 3: Explore ways of coping and responding</a:t>
            </a:r>
            <a:br>
              <a:rPr lang="en-GB" sz="2800" dirty="0"/>
            </a:br>
            <a:endParaRPr lang="en-GB" sz="2800" dirty="0"/>
          </a:p>
          <a:p>
            <a:r>
              <a:rPr lang="en-GB" sz="2800" b="1" dirty="0"/>
              <a:t>Step 4: Explore and enhance support and communication</a:t>
            </a:r>
            <a:br>
              <a:rPr lang="en-GB" sz="2800" b="1" dirty="0"/>
            </a:br>
            <a:endParaRPr lang="en-GB" sz="2800" dirty="0"/>
          </a:p>
          <a:p>
            <a:r>
              <a:rPr lang="en-GB" sz="2800" b="1" dirty="0"/>
              <a:t>Step 5: Review previous steps and explore further needs</a:t>
            </a:r>
            <a:endParaRPr lang="en-GB" sz="2800" dirty="0"/>
          </a:p>
          <a:p>
            <a:endParaRPr lang="en-US" dirty="0"/>
          </a:p>
        </p:txBody>
      </p:sp>
      <p:sp>
        <p:nvSpPr>
          <p:cNvPr id="5" name="Rectangle 4"/>
          <p:cNvSpPr/>
          <p:nvPr/>
        </p:nvSpPr>
        <p:spPr>
          <a:xfrm>
            <a:off x="1501100" y="5824615"/>
            <a:ext cx="10401874" cy="954107"/>
          </a:xfrm>
          <a:prstGeom prst="rect">
            <a:avLst/>
          </a:prstGeom>
        </p:spPr>
        <p:txBody>
          <a:bodyPr wrap="square">
            <a:spAutoFit/>
          </a:bodyPr>
          <a:lstStyle/>
          <a:p>
            <a:r>
              <a:rPr lang="en-US" sz="2800" b="1" dirty="0">
                <a:latin typeface="Calibri"/>
                <a:cs typeface="Calibri"/>
              </a:rPr>
              <a:t>Derived from the SSICS model and what family members have told us</a:t>
            </a:r>
          </a:p>
        </p:txBody>
      </p:sp>
      <p:pic>
        <p:nvPicPr>
          <p:cNvPr id="6" name="Picture 5" descr="Screen Shot 2017-07-27 at 12.45.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18" y="5502679"/>
            <a:ext cx="1177482" cy="1143679"/>
          </a:xfrm>
          <a:prstGeom prst="rect">
            <a:avLst/>
          </a:prstGeom>
        </p:spPr>
      </p:pic>
    </p:spTree>
    <p:extLst>
      <p:ext uri="{BB962C8B-B14F-4D97-AF65-F5344CB8AC3E}">
        <p14:creationId xmlns:p14="http://schemas.microsoft.com/office/powerpoint/2010/main" val="1377002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284" y="219421"/>
            <a:ext cx="8508381" cy="1325563"/>
          </a:xfrm>
        </p:spPr>
        <p:txBody>
          <a:bodyPr/>
          <a:lstStyle/>
          <a:p>
            <a:r>
              <a:rPr lang="en-US" dirty="0">
                <a:latin typeface="Calibri"/>
                <a:cs typeface="Calibri"/>
              </a:rPr>
              <a:t>Practitioner Accreditation Process</a:t>
            </a:r>
          </a:p>
        </p:txBody>
      </p:sp>
      <p:graphicFrame>
        <p:nvGraphicFramePr>
          <p:cNvPr id="5" name="Content Placeholder 3"/>
          <p:cNvGraphicFramePr>
            <a:graphicFrameLocks/>
          </p:cNvGraphicFramePr>
          <p:nvPr/>
        </p:nvGraphicFramePr>
        <p:xfrm>
          <a:off x="774916" y="1330035"/>
          <a:ext cx="10798248" cy="5375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ertificate cropped.jpg"/>
          <p:cNvPicPr>
            <a:picLocks noChangeAspect="1"/>
          </p:cNvPicPr>
          <p:nvPr/>
        </p:nvPicPr>
        <p:blipFill>
          <a:blip r:embed="rId8" cstate="print"/>
          <a:stretch>
            <a:fillRect/>
          </a:stretch>
        </p:blipFill>
        <p:spPr>
          <a:xfrm>
            <a:off x="10141527" y="2"/>
            <a:ext cx="1810327" cy="2382980"/>
          </a:xfrm>
          <a:prstGeom prst="rect">
            <a:avLst/>
          </a:prstGeom>
        </p:spPr>
      </p:pic>
    </p:spTree>
    <p:extLst>
      <p:ext uri="{BB962C8B-B14F-4D97-AF65-F5344CB8AC3E}">
        <p14:creationId xmlns:p14="http://schemas.microsoft.com/office/powerpoint/2010/main" val="344695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6"/>
            <a:ext cx="10914584" cy="1325563"/>
          </a:xfrm>
        </p:spPr>
        <p:txBody>
          <a:bodyPr/>
          <a:lstStyle/>
          <a:p>
            <a:r>
              <a:rPr lang="en-US" sz="3200" dirty="0"/>
              <a:t>Accreditation: Key Tips</a:t>
            </a:r>
          </a:p>
        </p:txBody>
      </p:sp>
      <p:pic>
        <p:nvPicPr>
          <p:cNvPr id="5" name="Content Placeholder 4"/>
          <p:cNvPicPr>
            <a:picLocks noGrp="1" noChangeAspect="1"/>
          </p:cNvPicPr>
          <p:nvPr>
            <p:ph idx="1"/>
          </p:nvPr>
        </p:nvPicPr>
        <p:blipFill rotWithShape="1">
          <a:blip r:embed="rId3"/>
          <a:srcRect l="-1202" t="-6200" r="-1700"/>
          <a:stretch/>
        </p:blipFill>
        <p:spPr>
          <a:xfrm>
            <a:off x="9586702" y="-43605"/>
            <a:ext cx="2509415" cy="2084153"/>
          </a:xfrm>
        </p:spPr>
      </p:pic>
      <p:sp>
        <p:nvSpPr>
          <p:cNvPr id="7" name="Rectangle 6"/>
          <p:cNvSpPr/>
          <p:nvPr/>
        </p:nvSpPr>
        <p:spPr>
          <a:xfrm>
            <a:off x="4343029" y="1757819"/>
            <a:ext cx="4250271" cy="3831591"/>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1"/>
          </a:p>
        </p:txBody>
      </p:sp>
      <p:sp>
        <p:nvSpPr>
          <p:cNvPr id="9" name="Rectangle 8"/>
          <p:cNvSpPr/>
          <p:nvPr/>
        </p:nvSpPr>
        <p:spPr>
          <a:xfrm>
            <a:off x="206275" y="1788262"/>
            <a:ext cx="3853527" cy="50108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0" name="Picture 9"/>
          <p:cNvPicPr>
            <a:picLocks noChangeAspect="1"/>
          </p:cNvPicPr>
          <p:nvPr/>
        </p:nvPicPr>
        <p:blipFill>
          <a:blip r:embed="rId4"/>
          <a:stretch>
            <a:fillRect/>
          </a:stretch>
        </p:blipFill>
        <p:spPr>
          <a:xfrm>
            <a:off x="4832358" y="5707434"/>
            <a:ext cx="2772391" cy="1091709"/>
          </a:xfrm>
          <a:prstGeom prst="rect">
            <a:avLst/>
          </a:prstGeom>
        </p:spPr>
      </p:pic>
      <p:sp>
        <p:nvSpPr>
          <p:cNvPr id="11" name="Rectangle 10"/>
          <p:cNvSpPr/>
          <p:nvPr/>
        </p:nvSpPr>
        <p:spPr>
          <a:xfrm>
            <a:off x="651562" y="1204521"/>
            <a:ext cx="2527284" cy="461665"/>
          </a:xfrm>
          <a:prstGeom prst="rect">
            <a:avLst/>
          </a:prstGeom>
        </p:spPr>
        <p:txBody>
          <a:bodyPr wrap="square">
            <a:spAutoFit/>
          </a:bodyPr>
          <a:lstStyle/>
          <a:p>
            <a:r>
              <a:rPr lang="en-US" sz="2400" b="1" dirty="0">
                <a:latin typeface="Calibri"/>
                <a:cs typeface="Calibri"/>
              </a:rPr>
              <a:t>5 Recorded Steps  </a:t>
            </a:r>
            <a:endParaRPr lang="en-IE" sz="2400" b="1" dirty="0">
              <a:latin typeface="Calibri"/>
              <a:cs typeface="Calibri"/>
            </a:endParaRPr>
          </a:p>
        </p:txBody>
      </p:sp>
      <p:sp>
        <p:nvSpPr>
          <p:cNvPr id="12" name="TextBox 11"/>
          <p:cNvSpPr txBox="1"/>
          <p:nvPr/>
        </p:nvSpPr>
        <p:spPr>
          <a:xfrm>
            <a:off x="293361" y="1757819"/>
            <a:ext cx="3766441" cy="5718873"/>
          </a:xfrm>
          <a:prstGeom prst="rect">
            <a:avLst/>
          </a:prstGeom>
          <a:noFill/>
          <a:ln>
            <a:solidFill>
              <a:schemeClr val="accent1"/>
            </a:solidFill>
          </a:ln>
        </p:spPr>
        <p:txBody>
          <a:bodyPr wrap="square" rtlCol="0">
            <a:spAutoFit/>
          </a:bodyPr>
          <a:lstStyle/>
          <a:p>
            <a:pPr marL="342891" indent="-342891">
              <a:buFont typeface="Arial"/>
              <a:buChar char="•"/>
            </a:pPr>
            <a:r>
              <a:rPr lang="en-US" sz="2133" b="1" dirty="0">
                <a:latin typeface="Calibri"/>
                <a:cs typeface="Calibri"/>
              </a:rPr>
              <a:t>Prepare &amp; practice</a:t>
            </a:r>
          </a:p>
          <a:p>
            <a:pPr marL="342891" indent="-342891">
              <a:buFont typeface="Arial"/>
              <a:buChar char="•"/>
            </a:pPr>
            <a:r>
              <a:rPr lang="en-US" sz="2133" b="1" dirty="0">
                <a:latin typeface="Calibri"/>
                <a:cs typeface="Calibri"/>
              </a:rPr>
              <a:t>Use the Competency Checklist</a:t>
            </a:r>
          </a:p>
          <a:p>
            <a:pPr marL="342891" indent="-342891">
              <a:buFont typeface="Arial"/>
              <a:buChar char="•"/>
            </a:pPr>
            <a:r>
              <a:rPr lang="en-US" sz="2133" b="1" dirty="0">
                <a:latin typeface="Calibri"/>
                <a:cs typeface="Calibri"/>
              </a:rPr>
              <a:t>Good enough recorder; sound levels; quality levels/set zoom up  </a:t>
            </a:r>
          </a:p>
          <a:p>
            <a:pPr marL="342891" indent="-342891">
              <a:buFont typeface="Arial"/>
              <a:buChar char="•"/>
            </a:pPr>
            <a:r>
              <a:rPr lang="en-US" sz="2133" b="1" dirty="0">
                <a:latin typeface="Calibri"/>
                <a:cs typeface="Calibri"/>
              </a:rPr>
              <a:t>Record yourself practicing each of the 5 Steps</a:t>
            </a:r>
          </a:p>
          <a:p>
            <a:pPr marL="342891" indent="-342891">
              <a:buFont typeface="Arial"/>
              <a:buChar char="•"/>
            </a:pPr>
            <a:r>
              <a:rPr lang="en-US" sz="2133" b="1" dirty="0">
                <a:latin typeface="Calibri"/>
                <a:cs typeface="Calibri"/>
              </a:rPr>
              <a:t>Read the guidance tips and common problems sheet</a:t>
            </a:r>
          </a:p>
          <a:p>
            <a:pPr marL="342891" indent="-342891">
              <a:buFont typeface="Arial"/>
              <a:buChar char="•"/>
            </a:pPr>
            <a:r>
              <a:rPr lang="en-US" sz="2133" b="1" dirty="0">
                <a:latin typeface="Calibri"/>
                <a:cs typeface="Calibri"/>
              </a:rPr>
              <a:t>Gain feedback on Step 1 before proceeding to Step 2</a:t>
            </a:r>
          </a:p>
          <a:p>
            <a:pPr marL="342891" indent="-342891">
              <a:buFont typeface="Arial"/>
              <a:buChar char="•"/>
              <a:defRPr/>
            </a:pPr>
            <a:r>
              <a:rPr lang="en-US" sz="2133" b="1" dirty="0">
                <a:latin typeface="Calibri"/>
                <a:cs typeface="Calibri"/>
              </a:rPr>
              <a:t>Steps can be with different family </a:t>
            </a:r>
          </a:p>
          <a:p>
            <a:pPr marL="342891" indent="-342891">
              <a:buFont typeface="Arial"/>
              <a:buChar char="•"/>
              <a:defRPr/>
            </a:pPr>
            <a:r>
              <a:rPr lang="en-US" sz="2133" b="1" dirty="0">
                <a:latin typeface="Calibri"/>
                <a:cs typeface="Calibri"/>
              </a:rPr>
              <a:t>Timekeeping and clock</a:t>
            </a:r>
          </a:p>
          <a:p>
            <a:pPr marL="342891" indent="-342891">
              <a:buFont typeface="Arial"/>
              <a:buChar char="•"/>
            </a:pPr>
            <a:endParaRPr lang="en-US" sz="1867" b="1" dirty="0">
              <a:latin typeface="Calibri"/>
              <a:cs typeface="Calibri"/>
            </a:endParaRPr>
          </a:p>
          <a:p>
            <a:endParaRPr lang="en-US" sz="1351" dirty="0">
              <a:solidFill>
                <a:schemeClr val="bg1"/>
              </a:solidFill>
              <a:latin typeface="Calibri"/>
              <a:cs typeface="Calibri"/>
            </a:endParaRPr>
          </a:p>
          <a:p>
            <a:endParaRPr lang="en-IE" sz="1351" dirty="0">
              <a:solidFill>
                <a:schemeClr val="bg1"/>
              </a:solidFill>
              <a:latin typeface="Calibri"/>
              <a:cs typeface="Calibri"/>
            </a:endParaRPr>
          </a:p>
        </p:txBody>
      </p:sp>
      <p:sp>
        <p:nvSpPr>
          <p:cNvPr id="14" name="Rectangle 13"/>
          <p:cNvSpPr/>
          <p:nvPr/>
        </p:nvSpPr>
        <p:spPr>
          <a:xfrm>
            <a:off x="4832358" y="1170138"/>
            <a:ext cx="2527284" cy="461665"/>
          </a:xfrm>
          <a:prstGeom prst="rect">
            <a:avLst/>
          </a:prstGeom>
        </p:spPr>
        <p:txBody>
          <a:bodyPr wrap="square">
            <a:spAutoFit/>
          </a:bodyPr>
          <a:lstStyle/>
          <a:p>
            <a:r>
              <a:rPr lang="en-US" sz="2400" b="1" dirty="0">
                <a:latin typeface="Calibri"/>
                <a:cs typeface="Calibri"/>
              </a:rPr>
              <a:t>Self Assessment</a:t>
            </a:r>
            <a:endParaRPr lang="en-IE" sz="2400" b="1" dirty="0">
              <a:latin typeface="Calibri"/>
              <a:cs typeface="Calibri"/>
            </a:endParaRPr>
          </a:p>
        </p:txBody>
      </p:sp>
      <p:sp>
        <p:nvSpPr>
          <p:cNvPr id="15" name="TextBox 14"/>
          <p:cNvSpPr txBox="1"/>
          <p:nvPr/>
        </p:nvSpPr>
        <p:spPr>
          <a:xfrm>
            <a:off x="4343027" y="1788262"/>
            <a:ext cx="4250272" cy="4405950"/>
          </a:xfrm>
          <a:prstGeom prst="rect">
            <a:avLst/>
          </a:prstGeom>
          <a:noFill/>
        </p:spPr>
        <p:txBody>
          <a:bodyPr wrap="square" rtlCol="0">
            <a:spAutoFit/>
          </a:bodyPr>
          <a:lstStyle/>
          <a:p>
            <a:pPr marL="342891" indent="-342891">
              <a:buFont typeface="Arial"/>
              <a:buChar char="•"/>
            </a:pPr>
            <a:r>
              <a:rPr lang="en-US" sz="2133" b="1" dirty="0">
                <a:latin typeface="Calibri"/>
                <a:cs typeface="Calibri"/>
              </a:rPr>
              <a:t>Listen back to your tapes as you go</a:t>
            </a:r>
          </a:p>
          <a:p>
            <a:pPr marL="342891" indent="-342891">
              <a:buFont typeface="Arial"/>
              <a:buChar char="•"/>
              <a:defRPr/>
            </a:pPr>
            <a:r>
              <a:rPr lang="en-US" sz="2133" b="1" dirty="0">
                <a:latin typeface="Calibri"/>
                <a:cs typeface="Calibri"/>
              </a:rPr>
              <a:t>Critically assess yourself, and get constructive feedback from  friends/ peers</a:t>
            </a:r>
          </a:p>
          <a:p>
            <a:pPr marL="342891" indent="-342891">
              <a:buFont typeface="Arial"/>
              <a:buChar char="•"/>
              <a:defRPr/>
            </a:pPr>
            <a:r>
              <a:rPr lang="en-US" sz="2133" b="1" dirty="0">
                <a:latin typeface="Calibri"/>
                <a:cs typeface="Calibri"/>
              </a:rPr>
              <a:t>You MUST self-assess and optionally peer-assess before submitting - remember evidence and improvements on Competency Assessment Sheet</a:t>
            </a:r>
          </a:p>
          <a:p>
            <a:pPr marL="342891" indent="-342891">
              <a:buFont typeface="Arial"/>
              <a:buChar char="•"/>
              <a:defRPr/>
            </a:pPr>
            <a:r>
              <a:rPr lang="en-US" sz="2133" b="1" dirty="0">
                <a:latin typeface="Calibri"/>
                <a:cs typeface="Calibri"/>
              </a:rPr>
              <a:t>People dramatically improve</a:t>
            </a:r>
          </a:p>
          <a:p>
            <a:pPr>
              <a:lnSpc>
                <a:spcPct val="100000"/>
              </a:lnSpc>
              <a:defRPr/>
            </a:pPr>
            <a:r>
              <a:rPr lang="en-US" sz="1867" b="1" dirty="0">
                <a:latin typeface="Calibri"/>
                <a:cs typeface="Calibri"/>
              </a:rPr>
              <a:t> </a:t>
            </a:r>
          </a:p>
          <a:p>
            <a:endParaRPr lang="en-US" sz="1351" dirty="0">
              <a:solidFill>
                <a:schemeClr val="bg1"/>
              </a:solidFill>
              <a:latin typeface="Calibri"/>
              <a:cs typeface="Calibri"/>
            </a:endParaRPr>
          </a:p>
          <a:p>
            <a:endParaRPr lang="en-IE" sz="1351" dirty="0">
              <a:solidFill>
                <a:schemeClr val="bg1"/>
              </a:solidFill>
              <a:latin typeface="Calibri"/>
              <a:cs typeface="Calibri"/>
            </a:endParaRPr>
          </a:p>
        </p:txBody>
      </p:sp>
      <p:sp>
        <p:nvSpPr>
          <p:cNvPr id="3" name="Flowchart: Process 2">
            <a:extLst>
              <a:ext uri="{FF2B5EF4-FFF2-40B4-BE49-F238E27FC236}">
                <a16:creationId xmlns:a16="http://schemas.microsoft.com/office/drawing/2014/main" id="{FD0FB75B-92B7-42BC-BC9E-A00F2E5FF79E}"/>
              </a:ext>
            </a:extLst>
          </p:cNvPr>
          <p:cNvSpPr/>
          <p:nvPr/>
        </p:nvSpPr>
        <p:spPr>
          <a:xfrm>
            <a:off x="8768052" y="4870795"/>
            <a:ext cx="2636945" cy="1734123"/>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Guidance: See Handouts, on AFINet website</a:t>
            </a:r>
            <a:endParaRPr lang="en-GB" sz="2400" b="1" dirty="0">
              <a:solidFill>
                <a:schemeClr val="tx1"/>
              </a:solidFill>
            </a:endParaRPr>
          </a:p>
        </p:txBody>
      </p:sp>
      <p:sp>
        <p:nvSpPr>
          <p:cNvPr id="13" name="Rectangle 12">
            <a:extLst>
              <a:ext uri="{FF2B5EF4-FFF2-40B4-BE49-F238E27FC236}">
                <a16:creationId xmlns:a16="http://schemas.microsoft.com/office/drawing/2014/main" id="{9FD6B4A6-52B7-4435-BF96-A8FDB87806A0}"/>
              </a:ext>
            </a:extLst>
          </p:cNvPr>
          <p:cNvSpPr/>
          <p:nvPr/>
        </p:nvSpPr>
        <p:spPr>
          <a:xfrm>
            <a:off x="9303475" y="1988929"/>
            <a:ext cx="2509415" cy="258982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00" b="1" dirty="0">
                <a:solidFill>
                  <a:schemeClr val="tx1"/>
                </a:solidFill>
              </a:rPr>
              <a:t>Accreditation Pass</a:t>
            </a:r>
            <a:r>
              <a:rPr lang="en-GB" sz="2400" dirty="0">
                <a:solidFill>
                  <a:schemeClr val="tx1"/>
                </a:solidFill>
              </a:rPr>
              <a:t>: </a:t>
            </a:r>
            <a:r>
              <a:rPr lang="en-GB" sz="1867" b="1" dirty="0">
                <a:solidFill>
                  <a:schemeClr val="tx1"/>
                </a:solidFill>
              </a:rPr>
              <a:t>65% and over AND mainly scores of 3.5 or above</a:t>
            </a:r>
            <a:r>
              <a:rPr lang="en-GB" sz="2400" dirty="0">
                <a:solidFill>
                  <a:schemeClr val="tx1"/>
                </a:solidFill>
              </a:rPr>
              <a:t>. </a:t>
            </a:r>
            <a:endParaRPr lang="en-US" sz="1351" b="1" dirty="0">
              <a:solidFill>
                <a:schemeClr val="tx1"/>
              </a:solidFill>
            </a:endParaRPr>
          </a:p>
          <a:p>
            <a:pPr algn="ctr"/>
            <a:r>
              <a:rPr lang="en-US" sz="1351" b="1" dirty="0">
                <a:solidFill>
                  <a:schemeClr val="tx1"/>
                </a:solidFill>
              </a:rPr>
              <a:t>Practitioners find the feedback and action plan  really useful and it really helps to improve practice.</a:t>
            </a:r>
          </a:p>
        </p:txBody>
      </p:sp>
    </p:spTree>
    <p:extLst>
      <p:ext uri="{BB962C8B-B14F-4D97-AF65-F5344CB8AC3E}">
        <p14:creationId xmlns:p14="http://schemas.microsoft.com/office/powerpoint/2010/main" val="3284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a:cs typeface="Calibri"/>
              </a:rPr>
              <a:t>Submission for Accreditation</a:t>
            </a:r>
          </a:p>
        </p:txBody>
      </p:sp>
      <p:sp>
        <p:nvSpPr>
          <p:cNvPr id="3" name="Content Placeholder 2"/>
          <p:cNvSpPr>
            <a:spLocks noGrp="1"/>
          </p:cNvSpPr>
          <p:nvPr>
            <p:ph idx="1"/>
          </p:nvPr>
        </p:nvSpPr>
        <p:spPr>
          <a:xfrm>
            <a:off x="582086" y="1638718"/>
            <a:ext cx="8797441" cy="5033141"/>
          </a:xfrm>
          <a:solidFill>
            <a:srgbClr val="FFC000"/>
          </a:solidFill>
        </p:spPr>
        <p:txBody>
          <a:bodyPr>
            <a:noAutofit/>
          </a:bodyPr>
          <a:lstStyle/>
          <a:p>
            <a:r>
              <a:rPr lang="en-US" sz="4000" b="1" dirty="0">
                <a:latin typeface="Calibri"/>
                <a:cs typeface="Calibri"/>
              </a:rPr>
              <a:t>Submit Step 1 within 2 </a:t>
            </a:r>
            <a:r>
              <a:rPr lang="en-US" sz="4000" b="1" dirty="0" err="1">
                <a:latin typeface="Calibri"/>
                <a:cs typeface="Calibri"/>
              </a:rPr>
              <a:t>mths</a:t>
            </a:r>
            <a:r>
              <a:rPr lang="en-US" sz="4000" b="1" dirty="0">
                <a:latin typeface="Calibri"/>
                <a:cs typeface="Calibri"/>
              </a:rPr>
              <a:t> of training.</a:t>
            </a:r>
          </a:p>
          <a:p>
            <a:r>
              <a:rPr lang="en-US" sz="4000" b="1" dirty="0">
                <a:latin typeface="Calibri"/>
                <a:cs typeface="Calibri"/>
              </a:rPr>
              <a:t>Feedback given within 10 working days.</a:t>
            </a:r>
          </a:p>
          <a:p>
            <a:r>
              <a:rPr lang="en-US" sz="4000" b="1" dirty="0">
                <a:latin typeface="Calibri"/>
                <a:cs typeface="Calibri"/>
              </a:rPr>
              <a:t>Try to submit a Step per month.</a:t>
            </a:r>
          </a:p>
          <a:p>
            <a:endParaRPr lang="en-US" sz="1800" dirty="0">
              <a:latin typeface="Calibri"/>
              <a:cs typeface="Calibri"/>
            </a:endParaRPr>
          </a:p>
          <a:p>
            <a:pPr marL="0" indent="0">
              <a:buNone/>
            </a:pPr>
            <a:endParaRPr lang="en-US" sz="2000" dirty="0">
              <a:latin typeface="Calibri"/>
              <a:cs typeface="Calibri"/>
            </a:endParaRPr>
          </a:p>
        </p:txBody>
      </p:sp>
      <p:pic>
        <p:nvPicPr>
          <p:cNvPr id="5" name="Content Placeholder 4"/>
          <p:cNvPicPr>
            <a:picLocks noGrp="1" noChangeAspect="1"/>
          </p:cNvPicPr>
          <p:nvPr>
            <p:ph sz="quarter" idx="11"/>
          </p:nvPr>
        </p:nvPicPr>
        <p:blipFill rotWithShape="1">
          <a:blip r:embed="rId3"/>
          <a:srcRect l="-341" t="-182" r="-4975"/>
          <a:stretch/>
        </p:blipFill>
        <p:spPr>
          <a:xfrm>
            <a:off x="9615055" y="1457155"/>
            <a:ext cx="2406432" cy="2698132"/>
          </a:xfrm>
        </p:spPr>
      </p:pic>
    </p:spTree>
    <p:extLst>
      <p:ext uri="{BB962C8B-B14F-4D97-AF65-F5344CB8AC3E}">
        <p14:creationId xmlns:p14="http://schemas.microsoft.com/office/powerpoint/2010/main" val="7332635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Practice issues: Considering safe practice</a:t>
            </a:r>
          </a:p>
        </p:txBody>
      </p:sp>
      <p:sp>
        <p:nvSpPr>
          <p:cNvPr id="5" name="Freeform 4"/>
          <p:cNvSpPr/>
          <p:nvPr/>
        </p:nvSpPr>
        <p:spPr>
          <a:xfrm>
            <a:off x="2362719" y="1713115"/>
            <a:ext cx="4459809" cy="1348234"/>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000" dirty="0">
                <a:solidFill>
                  <a:srgbClr val="2B2B2B"/>
                </a:solidFill>
                <a:latin typeface="Calibri"/>
                <a:cs typeface="Calibri"/>
              </a:rPr>
              <a:t>Domestic abuse, child protection/safeguarding issues &amp; mental health problems</a:t>
            </a:r>
          </a:p>
          <a:p>
            <a:pPr lvl="1" algn="ctr"/>
            <a:r>
              <a:rPr lang="en-US" sz="2000" b="1" dirty="0">
                <a:solidFill>
                  <a:srgbClr val="2B2B2B"/>
                </a:solidFill>
                <a:latin typeface="Calibri"/>
                <a:cs typeface="Calibri"/>
              </a:rPr>
              <a:t>ASK ABOUT RISK EVERY TIME</a:t>
            </a:r>
          </a:p>
        </p:txBody>
      </p:sp>
      <p:sp>
        <p:nvSpPr>
          <p:cNvPr id="6" name="Freeform 5"/>
          <p:cNvSpPr/>
          <p:nvPr/>
        </p:nvSpPr>
        <p:spPr>
          <a:xfrm>
            <a:off x="7982155" y="1939139"/>
            <a:ext cx="3133521" cy="1718461"/>
          </a:xfrm>
          <a:custGeom>
            <a:avLst/>
            <a:gdLst>
              <a:gd name="connsiteX0" fmla="*/ 81280 w 3616960"/>
              <a:gd name="connsiteY0" fmla="*/ 20320 h 1584960"/>
              <a:gd name="connsiteX1" fmla="*/ 3616960 w 3616960"/>
              <a:gd name="connsiteY1" fmla="*/ 0 h 1584960"/>
              <a:gd name="connsiteX2" fmla="*/ 3413760 w 3616960"/>
              <a:gd name="connsiteY2" fmla="*/ 1584960 h 1584960"/>
              <a:gd name="connsiteX3" fmla="*/ 0 w 3616960"/>
              <a:gd name="connsiteY3" fmla="*/ 1483360 h 1584960"/>
              <a:gd name="connsiteX4" fmla="*/ 81280 w 3616960"/>
              <a:gd name="connsiteY4" fmla="*/ 2032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960" h="1584960">
                <a:moveTo>
                  <a:pt x="81280" y="20320"/>
                </a:moveTo>
                <a:lnTo>
                  <a:pt x="3616960" y="0"/>
                </a:lnTo>
                <a:lnTo>
                  <a:pt x="3413760" y="1584960"/>
                </a:lnTo>
                <a:lnTo>
                  <a:pt x="0" y="1483360"/>
                </a:lnTo>
                <a:lnTo>
                  <a:pt x="81280" y="2032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B2B2B"/>
                </a:solidFill>
                <a:latin typeface="Calibri"/>
                <a:cs typeface="Calibri"/>
              </a:rPr>
              <a:t>Family member safety</a:t>
            </a:r>
          </a:p>
        </p:txBody>
      </p:sp>
      <p:sp>
        <p:nvSpPr>
          <p:cNvPr id="7" name="Freeform 6"/>
          <p:cNvSpPr/>
          <p:nvPr/>
        </p:nvSpPr>
        <p:spPr>
          <a:xfrm>
            <a:off x="709471" y="3286780"/>
            <a:ext cx="3868952" cy="1668811"/>
          </a:xfrm>
          <a:custGeom>
            <a:avLst/>
            <a:gdLst>
              <a:gd name="connsiteX0" fmla="*/ 0 w 3576320"/>
              <a:gd name="connsiteY0" fmla="*/ 0 h 1584960"/>
              <a:gd name="connsiteX1" fmla="*/ 3576320 w 3576320"/>
              <a:gd name="connsiteY1" fmla="*/ 81280 h 1584960"/>
              <a:gd name="connsiteX2" fmla="*/ 3190240 w 3576320"/>
              <a:gd name="connsiteY2" fmla="*/ 1584960 h 1584960"/>
              <a:gd name="connsiteX3" fmla="*/ 0 w 3576320"/>
              <a:gd name="connsiteY3" fmla="*/ 1442720 h 1584960"/>
              <a:gd name="connsiteX4" fmla="*/ 0 w 357632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320" h="1584960">
                <a:moveTo>
                  <a:pt x="0" y="0"/>
                </a:moveTo>
                <a:lnTo>
                  <a:pt x="3576320" y="81280"/>
                </a:lnTo>
                <a:lnTo>
                  <a:pt x="3190240" y="1584960"/>
                </a:lnTo>
                <a:lnTo>
                  <a:pt x="0" y="14427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000" dirty="0">
                <a:solidFill>
                  <a:srgbClr val="2B2B2B"/>
                </a:solidFill>
                <a:latin typeface="Calibri"/>
                <a:cs typeface="Calibri"/>
              </a:rPr>
              <a:t>Joint work between family member &amp; relative, or with family units</a:t>
            </a:r>
          </a:p>
          <a:p>
            <a:pPr lvl="1" algn="ctr"/>
            <a:r>
              <a:rPr lang="en-US" sz="2000" dirty="0">
                <a:solidFill>
                  <a:srgbClr val="2B2B2B"/>
                </a:solidFill>
                <a:latin typeface="Calibri"/>
                <a:cs typeface="Calibri"/>
              </a:rPr>
              <a:t>Practitioner safety</a:t>
            </a:r>
          </a:p>
        </p:txBody>
      </p:sp>
      <p:sp>
        <p:nvSpPr>
          <p:cNvPr id="8" name="Freeform 7"/>
          <p:cNvSpPr/>
          <p:nvPr/>
        </p:nvSpPr>
        <p:spPr>
          <a:xfrm>
            <a:off x="8712527" y="4784910"/>
            <a:ext cx="2959066" cy="1344568"/>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rgbClr val="2B2B2B"/>
                </a:solidFill>
                <a:latin typeface="Calibri"/>
                <a:cs typeface="Calibri"/>
              </a:rPr>
              <a:t>Practitioner Safety</a:t>
            </a:r>
          </a:p>
        </p:txBody>
      </p:sp>
      <p:sp>
        <p:nvSpPr>
          <p:cNvPr id="9" name="Freeform 8"/>
          <p:cNvSpPr/>
          <p:nvPr/>
        </p:nvSpPr>
        <p:spPr>
          <a:xfrm>
            <a:off x="5453751" y="3785386"/>
            <a:ext cx="2959066" cy="1344568"/>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000" dirty="0">
                <a:solidFill>
                  <a:srgbClr val="2B2B2B"/>
                </a:solidFill>
                <a:latin typeface="Calibri"/>
                <a:cs typeface="Calibri"/>
              </a:rPr>
              <a:t>Extreme distress/bereavement</a:t>
            </a:r>
          </a:p>
        </p:txBody>
      </p:sp>
      <p:sp>
        <p:nvSpPr>
          <p:cNvPr id="10" name="Freeform 9"/>
          <p:cNvSpPr/>
          <p:nvPr/>
        </p:nvSpPr>
        <p:spPr>
          <a:xfrm>
            <a:off x="2275929" y="5193675"/>
            <a:ext cx="2959066" cy="1344568"/>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000" dirty="0">
                <a:solidFill>
                  <a:srgbClr val="2B2B2B"/>
                </a:solidFill>
                <a:latin typeface="Calibri"/>
                <a:cs typeface="Calibri"/>
              </a:rPr>
              <a:t>Information Governance</a:t>
            </a:r>
          </a:p>
        </p:txBody>
      </p:sp>
      <p:sp>
        <p:nvSpPr>
          <p:cNvPr id="11" name="Rounded Rectangular Callout 10"/>
          <p:cNvSpPr/>
          <p:nvPr/>
        </p:nvSpPr>
        <p:spPr>
          <a:xfrm>
            <a:off x="9254835" y="304025"/>
            <a:ext cx="2663991" cy="1373874"/>
          </a:xfrm>
          <a:prstGeom prst="wedgeRoundRectCallou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bg1"/>
                </a:solidFill>
                <a:latin typeface="Calibri"/>
                <a:cs typeface="Calibri"/>
              </a:rPr>
              <a:t>P 50 – 56 of P handbook</a:t>
            </a:r>
          </a:p>
        </p:txBody>
      </p:sp>
    </p:spTree>
    <p:extLst>
      <p:ext uri="{BB962C8B-B14F-4D97-AF65-F5344CB8AC3E}">
        <p14:creationId xmlns:p14="http://schemas.microsoft.com/office/powerpoint/2010/main" val="4881411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52" y="429529"/>
            <a:ext cx="10656936" cy="1325563"/>
          </a:xfrm>
        </p:spPr>
        <p:txBody>
          <a:bodyPr>
            <a:normAutofit/>
          </a:bodyPr>
          <a:lstStyle/>
          <a:p>
            <a:r>
              <a:rPr lang="en-IE" b="1" cap="all" spc="100" dirty="0">
                <a:solidFill>
                  <a:schemeClr val="accent2">
                    <a:lumMod val="75000"/>
                  </a:schemeClr>
                </a:solidFill>
                <a:latin typeface="Tw Cen MT" panose="020B0602020104020603" pitchFamily="34" charset="0"/>
              </a:rPr>
              <a:t>Practice issues: General Considerations</a:t>
            </a:r>
          </a:p>
        </p:txBody>
      </p:sp>
      <p:sp>
        <p:nvSpPr>
          <p:cNvPr id="23" name="Rectangle 22"/>
          <p:cNvSpPr/>
          <p:nvPr/>
        </p:nvSpPr>
        <p:spPr>
          <a:xfrm>
            <a:off x="9345380" y="1429206"/>
            <a:ext cx="2379859" cy="515885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535841" y="1439851"/>
            <a:ext cx="2646676" cy="513263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32076" y="1431080"/>
            <a:ext cx="2694295" cy="5141404"/>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p:cNvSpPr/>
          <p:nvPr/>
        </p:nvSpPr>
        <p:spPr>
          <a:xfrm>
            <a:off x="615666" y="1434443"/>
            <a:ext cx="2721085" cy="5138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32236" y="2114986"/>
            <a:ext cx="2709177" cy="2308324"/>
          </a:xfrm>
          <a:prstGeom prst="rect">
            <a:avLst/>
          </a:prstGeom>
          <a:noFill/>
        </p:spPr>
        <p:txBody>
          <a:bodyPr wrap="square" rtlCol="0">
            <a:spAutoFit/>
          </a:bodyPr>
          <a:lstStyle/>
          <a:p>
            <a:pPr>
              <a:buClr>
                <a:schemeClr val="bg1"/>
              </a:buClr>
            </a:pPr>
            <a:r>
              <a:rPr lang="en-US" sz="2400" b="1" dirty="0">
                <a:latin typeface="Calibri"/>
                <a:cs typeface="Calibri"/>
              </a:rPr>
              <a:t>Consider your own organisational policies and procedures when practicing 5-Step Method </a:t>
            </a:r>
          </a:p>
        </p:txBody>
      </p:sp>
      <p:sp>
        <p:nvSpPr>
          <p:cNvPr id="29" name="Rectangle 28"/>
          <p:cNvSpPr/>
          <p:nvPr/>
        </p:nvSpPr>
        <p:spPr>
          <a:xfrm>
            <a:off x="615667" y="1431080"/>
            <a:ext cx="2795352" cy="400110"/>
          </a:xfrm>
          <a:prstGeom prst="rect">
            <a:avLst/>
          </a:prstGeom>
        </p:spPr>
        <p:txBody>
          <a:bodyPr wrap="square">
            <a:spAutoFit/>
          </a:bodyPr>
          <a:lstStyle/>
          <a:p>
            <a:r>
              <a:rPr lang="en-US" sz="2000" b="1" dirty="0">
                <a:latin typeface="Calibri"/>
                <a:cs typeface="Calibri"/>
              </a:rPr>
              <a:t>Organisational Policies</a:t>
            </a:r>
          </a:p>
        </p:txBody>
      </p:sp>
      <p:sp>
        <p:nvSpPr>
          <p:cNvPr id="30" name="TextBox 29"/>
          <p:cNvSpPr txBox="1"/>
          <p:nvPr/>
        </p:nvSpPr>
        <p:spPr>
          <a:xfrm>
            <a:off x="3665626" y="2050193"/>
            <a:ext cx="2569043" cy="1938992"/>
          </a:xfrm>
          <a:prstGeom prst="rect">
            <a:avLst/>
          </a:prstGeom>
          <a:noFill/>
        </p:spPr>
        <p:txBody>
          <a:bodyPr wrap="square" rtlCol="0">
            <a:spAutoFit/>
          </a:bodyPr>
          <a:lstStyle/>
          <a:p>
            <a:pPr>
              <a:buClr>
                <a:schemeClr val="bg1"/>
              </a:buClr>
            </a:pPr>
            <a:r>
              <a:rPr lang="en-US" sz="2400" b="1" dirty="0">
                <a:latin typeface="Calibri"/>
                <a:cs typeface="Calibri"/>
              </a:rPr>
              <a:t>Making links with each other and also making links with other local partners</a:t>
            </a:r>
          </a:p>
        </p:txBody>
      </p:sp>
      <p:sp>
        <p:nvSpPr>
          <p:cNvPr id="31" name="TextBox 30"/>
          <p:cNvSpPr txBox="1"/>
          <p:nvPr/>
        </p:nvSpPr>
        <p:spPr>
          <a:xfrm>
            <a:off x="6561871" y="2117389"/>
            <a:ext cx="2593174" cy="1477328"/>
          </a:xfrm>
          <a:prstGeom prst="rect">
            <a:avLst/>
          </a:prstGeom>
          <a:noFill/>
        </p:spPr>
        <p:txBody>
          <a:bodyPr wrap="square" rtlCol="0">
            <a:spAutoFit/>
          </a:bodyPr>
          <a:lstStyle/>
          <a:p>
            <a:r>
              <a:rPr lang="ga-IE" sz="2400" b="1" dirty="0">
                <a:latin typeface="Calibri"/>
                <a:cs typeface="Calibri"/>
              </a:rPr>
              <a:t>Supervision for practitioners is important</a:t>
            </a:r>
            <a:endParaRPr lang="en-GB" sz="2400" b="1" dirty="0">
              <a:latin typeface="Calibri"/>
              <a:cs typeface="Calibri"/>
            </a:endParaRPr>
          </a:p>
          <a:p>
            <a:endParaRPr lang="en-IE" b="1" dirty="0"/>
          </a:p>
        </p:txBody>
      </p:sp>
      <p:sp>
        <p:nvSpPr>
          <p:cNvPr id="32" name="TextBox 31"/>
          <p:cNvSpPr txBox="1"/>
          <p:nvPr/>
        </p:nvSpPr>
        <p:spPr>
          <a:xfrm>
            <a:off x="9375618" y="2158694"/>
            <a:ext cx="2300666" cy="2554545"/>
          </a:xfrm>
          <a:prstGeom prst="rect">
            <a:avLst/>
          </a:prstGeom>
          <a:solidFill>
            <a:schemeClr val="accent4">
              <a:lumMod val="60000"/>
              <a:lumOff val="40000"/>
            </a:schemeClr>
          </a:solidFill>
        </p:spPr>
        <p:txBody>
          <a:bodyPr wrap="square" rtlCol="0">
            <a:spAutoFit/>
          </a:bodyPr>
          <a:lstStyle/>
          <a:p>
            <a:r>
              <a:rPr lang="en-US" sz="2400" b="1" dirty="0">
                <a:latin typeface="Calibri"/>
                <a:cs typeface="Calibri"/>
              </a:rPr>
              <a:t>5 recorded Steps to become accredited as a 5-Step Method practitioner</a:t>
            </a:r>
          </a:p>
          <a:p>
            <a:endParaRPr lang="en-US" sz="2000" dirty="0">
              <a:solidFill>
                <a:schemeClr val="bg1"/>
              </a:solidFill>
              <a:latin typeface="Calibri"/>
              <a:cs typeface="Calibri"/>
            </a:endParaRPr>
          </a:p>
          <a:p>
            <a:endParaRPr lang="en-IE" sz="2000" dirty="0">
              <a:solidFill>
                <a:schemeClr val="bg1"/>
              </a:solidFill>
              <a:latin typeface="Calibri"/>
              <a:cs typeface="Calibri"/>
            </a:endParaRPr>
          </a:p>
        </p:txBody>
      </p:sp>
      <p:sp>
        <p:nvSpPr>
          <p:cNvPr id="36" name="Rectangle 35"/>
          <p:cNvSpPr/>
          <p:nvPr/>
        </p:nvSpPr>
        <p:spPr>
          <a:xfrm>
            <a:off x="3672422" y="1473940"/>
            <a:ext cx="2632416" cy="461665"/>
          </a:xfrm>
          <a:prstGeom prst="rect">
            <a:avLst/>
          </a:prstGeom>
        </p:spPr>
        <p:txBody>
          <a:bodyPr wrap="square">
            <a:spAutoFit/>
          </a:bodyPr>
          <a:lstStyle/>
          <a:p>
            <a:r>
              <a:rPr lang="en-US" sz="2400" b="1" dirty="0">
                <a:latin typeface="Calibri"/>
                <a:cs typeface="Calibri"/>
              </a:rPr>
              <a:t>Making links</a:t>
            </a:r>
          </a:p>
        </p:txBody>
      </p:sp>
      <p:sp>
        <p:nvSpPr>
          <p:cNvPr id="37" name="Rectangle 36"/>
          <p:cNvSpPr/>
          <p:nvPr/>
        </p:nvSpPr>
        <p:spPr>
          <a:xfrm>
            <a:off x="6546751" y="1366840"/>
            <a:ext cx="2563090" cy="461665"/>
          </a:xfrm>
          <a:prstGeom prst="rect">
            <a:avLst/>
          </a:prstGeom>
        </p:spPr>
        <p:txBody>
          <a:bodyPr wrap="square">
            <a:spAutoFit/>
          </a:bodyPr>
          <a:lstStyle/>
          <a:p>
            <a:r>
              <a:rPr lang="en-US" sz="2400" b="1" dirty="0">
                <a:latin typeface="Calibri"/>
                <a:cs typeface="Calibri"/>
              </a:rPr>
              <a:t>Supervision</a:t>
            </a:r>
          </a:p>
        </p:txBody>
      </p:sp>
      <p:sp>
        <p:nvSpPr>
          <p:cNvPr id="38" name="Rectangle 37"/>
          <p:cNvSpPr/>
          <p:nvPr/>
        </p:nvSpPr>
        <p:spPr>
          <a:xfrm>
            <a:off x="9345379" y="1431079"/>
            <a:ext cx="2337402" cy="461665"/>
          </a:xfrm>
          <a:prstGeom prst="rect">
            <a:avLst/>
          </a:prstGeom>
        </p:spPr>
        <p:txBody>
          <a:bodyPr wrap="square">
            <a:spAutoFit/>
          </a:bodyPr>
          <a:lstStyle/>
          <a:p>
            <a:r>
              <a:rPr lang="en-US" sz="2400" b="1" dirty="0">
                <a:latin typeface="Calibri"/>
                <a:cs typeface="Calibri"/>
              </a:rPr>
              <a:t>Accreditation</a:t>
            </a:r>
            <a:r>
              <a:rPr lang="en-US" sz="2400" dirty="0">
                <a:latin typeface="Calibri"/>
                <a:cs typeface="Calibri"/>
              </a:rPr>
              <a:t> </a:t>
            </a:r>
            <a:endParaRPr lang="en-IE" sz="2400" dirty="0">
              <a:latin typeface="Calibri"/>
              <a:cs typeface="Calibri"/>
            </a:endParaRPr>
          </a:p>
        </p:txBody>
      </p:sp>
      <p:pic>
        <p:nvPicPr>
          <p:cNvPr id="4" name="Picture 3"/>
          <p:cNvPicPr>
            <a:picLocks noChangeAspect="1"/>
          </p:cNvPicPr>
          <p:nvPr/>
        </p:nvPicPr>
        <p:blipFill>
          <a:blip r:embed="rId4"/>
          <a:stretch>
            <a:fillRect/>
          </a:stretch>
        </p:blipFill>
        <p:spPr>
          <a:xfrm>
            <a:off x="9347508" y="4400935"/>
            <a:ext cx="2407020" cy="2244772"/>
          </a:xfrm>
          <a:prstGeom prst="rect">
            <a:avLst/>
          </a:prstGeom>
        </p:spPr>
      </p:pic>
      <p:pic>
        <p:nvPicPr>
          <p:cNvPr id="6" name="Picture 5"/>
          <p:cNvPicPr>
            <a:picLocks noChangeAspect="1"/>
          </p:cNvPicPr>
          <p:nvPr/>
        </p:nvPicPr>
        <p:blipFill>
          <a:blip r:embed="rId5"/>
          <a:stretch>
            <a:fillRect/>
          </a:stretch>
        </p:blipFill>
        <p:spPr>
          <a:xfrm>
            <a:off x="588999" y="4504312"/>
            <a:ext cx="2762345" cy="2066373"/>
          </a:xfrm>
          <a:prstGeom prst="rect">
            <a:avLst/>
          </a:prstGeom>
        </p:spPr>
      </p:pic>
      <p:pic>
        <p:nvPicPr>
          <p:cNvPr id="7" name="Picture 6"/>
          <p:cNvPicPr>
            <a:picLocks noChangeAspect="1"/>
          </p:cNvPicPr>
          <p:nvPr/>
        </p:nvPicPr>
        <p:blipFill>
          <a:blip r:embed="rId6"/>
          <a:stretch>
            <a:fillRect/>
          </a:stretch>
        </p:blipFill>
        <p:spPr>
          <a:xfrm>
            <a:off x="3617914" y="4353059"/>
            <a:ext cx="2702360" cy="2236207"/>
          </a:xfrm>
          <a:prstGeom prst="rect">
            <a:avLst/>
          </a:prstGeom>
        </p:spPr>
      </p:pic>
      <p:pic>
        <p:nvPicPr>
          <p:cNvPr id="8" name="Picture 7"/>
          <p:cNvPicPr>
            <a:picLocks noChangeAspect="1"/>
          </p:cNvPicPr>
          <p:nvPr/>
        </p:nvPicPr>
        <p:blipFill>
          <a:blip r:embed="rId7"/>
          <a:stretch>
            <a:fillRect/>
          </a:stretch>
        </p:blipFill>
        <p:spPr>
          <a:xfrm>
            <a:off x="6527010" y="4415703"/>
            <a:ext cx="2758717" cy="2167425"/>
          </a:xfrm>
          <a:prstGeom prst="rect">
            <a:avLst/>
          </a:prstGeom>
        </p:spPr>
      </p:pic>
    </p:spTree>
    <p:custDataLst>
      <p:tags r:id="rId1"/>
    </p:custDataLst>
    <p:extLst>
      <p:ext uri="{BB962C8B-B14F-4D97-AF65-F5344CB8AC3E}">
        <p14:creationId xmlns:p14="http://schemas.microsoft.com/office/powerpoint/2010/main" val="410485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9" grpId="0"/>
      <p:bldP spid="36" grpId="0"/>
      <p:bldP spid="37" grpId="0"/>
      <p:bldP spid="3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libri"/>
                <a:cs typeface="Calibri"/>
              </a:rPr>
              <a:t>5-Step Method with Groups: Tips &amp; Key Points </a:t>
            </a:r>
          </a:p>
        </p:txBody>
      </p:sp>
      <p:sp>
        <p:nvSpPr>
          <p:cNvPr id="4" name="Content Placeholder 3"/>
          <p:cNvSpPr>
            <a:spLocks noGrp="1"/>
          </p:cNvSpPr>
          <p:nvPr>
            <p:ph idx="1"/>
          </p:nvPr>
        </p:nvSpPr>
        <p:spPr>
          <a:xfrm>
            <a:off x="560614" y="1450628"/>
            <a:ext cx="11631386" cy="5081585"/>
          </a:xfrm>
          <a:solidFill>
            <a:schemeClr val="accent1"/>
          </a:solidFill>
        </p:spPr>
        <p:txBody>
          <a:bodyPr>
            <a:normAutofit fontScale="92500" lnSpcReduction="20000"/>
          </a:bodyPr>
          <a:lstStyle/>
          <a:p>
            <a:pPr marL="342900" indent="-342900">
              <a:lnSpc>
                <a:spcPct val="100000"/>
              </a:lnSpc>
              <a:buFont typeface="Arial"/>
              <a:buChar char="•"/>
              <a:defRPr/>
            </a:pPr>
            <a:r>
              <a:rPr lang="en-IE" altLang="en-US" sz="3200" b="1" dirty="0">
                <a:latin typeface="Calibri"/>
                <a:cs typeface="Calibri"/>
              </a:rPr>
              <a:t>Are you good at running groups? Different to being a practitioner! Easier if 2 of you.</a:t>
            </a:r>
          </a:p>
          <a:p>
            <a:pPr marL="342900" indent="-342900">
              <a:lnSpc>
                <a:spcPct val="100000"/>
              </a:lnSpc>
              <a:buFont typeface="Arial"/>
              <a:buChar char="•"/>
              <a:defRPr/>
            </a:pPr>
            <a:r>
              <a:rPr lang="en-IE" altLang="en-US" sz="3200" b="1" dirty="0">
                <a:latin typeface="Calibri"/>
                <a:cs typeface="Calibri"/>
              </a:rPr>
              <a:t>Structure even more important.</a:t>
            </a:r>
          </a:p>
          <a:p>
            <a:pPr marL="342900" indent="-342900">
              <a:lnSpc>
                <a:spcPct val="100000"/>
              </a:lnSpc>
              <a:buFont typeface="Arial"/>
              <a:buChar char="•"/>
              <a:defRPr/>
            </a:pPr>
            <a:r>
              <a:rPr lang="en-IE" altLang="en-US" sz="3200" b="1" dirty="0">
                <a:latin typeface="Calibri"/>
                <a:cs typeface="Calibri"/>
              </a:rPr>
              <a:t>Ensuring everyone feels comfortable/cultural responsiveness and diversity.</a:t>
            </a:r>
          </a:p>
          <a:p>
            <a:pPr marL="342900" indent="-342900">
              <a:lnSpc>
                <a:spcPct val="100000"/>
              </a:lnSpc>
              <a:buFont typeface="Arial"/>
              <a:buChar char="•"/>
              <a:defRPr/>
            </a:pPr>
            <a:r>
              <a:rPr lang="en-IE" altLang="en-US" sz="3200" b="1" dirty="0">
                <a:latin typeface="Calibri"/>
                <a:cs typeface="Calibri"/>
              </a:rPr>
              <a:t>Skills of ensuring equal time/moving on/dealing with difficulties.</a:t>
            </a:r>
          </a:p>
          <a:p>
            <a:pPr marL="342900" indent="-342900">
              <a:lnSpc>
                <a:spcPct val="100000"/>
              </a:lnSpc>
              <a:buFont typeface="Arial"/>
              <a:buChar char="•"/>
              <a:defRPr/>
            </a:pPr>
            <a:r>
              <a:rPr lang="en-IE" altLang="en-US" sz="3200" b="1" dirty="0">
                <a:solidFill>
                  <a:srgbClr val="505050"/>
                </a:solidFill>
                <a:latin typeface="Calibri"/>
                <a:cs typeface="Calibri"/>
              </a:rPr>
              <a:t>Organise/prepare well for each session.</a:t>
            </a:r>
          </a:p>
          <a:p>
            <a:pPr marL="342900" indent="-342900">
              <a:lnSpc>
                <a:spcPct val="100000"/>
              </a:lnSpc>
              <a:buFont typeface="Arial"/>
              <a:buChar char="•"/>
              <a:defRPr/>
            </a:pPr>
            <a:r>
              <a:rPr lang="en-IE" altLang="en-US" sz="3200" b="1" dirty="0">
                <a:solidFill>
                  <a:srgbClr val="505050"/>
                </a:solidFill>
                <a:latin typeface="Calibri"/>
                <a:cs typeface="Calibri"/>
              </a:rPr>
              <a:t>Ground rules.</a:t>
            </a:r>
          </a:p>
          <a:p>
            <a:pPr marL="342900" indent="-342900">
              <a:lnSpc>
                <a:spcPct val="100000"/>
              </a:lnSpc>
              <a:buFont typeface="Arial"/>
              <a:buChar char="•"/>
              <a:defRPr/>
            </a:pPr>
            <a:r>
              <a:rPr lang="en-IE" altLang="en-US" sz="3200" b="1" dirty="0">
                <a:solidFill>
                  <a:srgbClr val="505050"/>
                </a:solidFill>
                <a:latin typeface="Calibri"/>
                <a:cs typeface="Calibri"/>
              </a:rPr>
              <a:t>Some individuals may want 1-1 time - important to manage requests.</a:t>
            </a:r>
          </a:p>
          <a:p>
            <a:pPr marL="342900" indent="-342900">
              <a:lnSpc>
                <a:spcPct val="100000"/>
              </a:lnSpc>
              <a:buFont typeface="Arial"/>
              <a:buChar char="•"/>
              <a:defRPr/>
            </a:pPr>
            <a:r>
              <a:rPr lang="en-IE" altLang="en-US" sz="3200" b="1" dirty="0">
                <a:solidFill>
                  <a:srgbClr val="505050"/>
                </a:solidFill>
                <a:latin typeface="Calibri"/>
                <a:cs typeface="Calibri"/>
              </a:rPr>
              <a:t>The use of</a:t>
            </a:r>
            <a:r>
              <a:rPr lang="en-IE" altLang="en-US" sz="3200" b="1" dirty="0">
                <a:latin typeface="Calibri"/>
                <a:cs typeface="Calibri"/>
              </a:rPr>
              <a:t> a guided relaxation exercise to close the group is useful.</a:t>
            </a:r>
          </a:p>
          <a:p>
            <a:pPr marL="342900" indent="-342900">
              <a:lnSpc>
                <a:spcPct val="100000"/>
              </a:lnSpc>
              <a:buFont typeface="Arial"/>
              <a:buChar char="•"/>
              <a:defRPr/>
            </a:pPr>
            <a:endParaRPr lang="en-IE" altLang="en-US" sz="2400" dirty="0">
              <a:latin typeface="Calibri"/>
              <a:cs typeface="Calibri"/>
            </a:endParaRPr>
          </a:p>
          <a:p>
            <a:pPr marL="342900" indent="-342900">
              <a:buFont typeface="+mj-lt"/>
              <a:buAutoNum type="arabicPeriod"/>
            </a:pPr>
            <a:endParaRPr lang="en-US" sz="2400" dirty="0">
              <a:latin typeface="Calibri"/>
              <a:cs typeface="Calibri"/>
            </a:endParaRPr>
          </a:p>
        </p:txBody>
      </p:sp>
    </p:spTree>
    <p:extLst>
      <p:ext uri="{BB962C8B-B14F-4D97-AF65-F5344CB8AC3E}">
        <p14:creationId xmlns:p14="http://schemas.microsoft.com/office/powerpoint/2010/main" val="38790519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Group Work: Tips on Managing Time</a:t>
            </a:r>
          </a:p>
        </p:txBody>
      </p:sp>
      <p:sp>
        <p:nvSpPr>
          <p:cNvPr id="3" name="Content Placeholder 2"/>
          <p:cNvSpPr>
            <a:spLocks noGrp="1"/>
          </p:cNvSpPr>
          <p:nvPr>
            <p:ph idx="1"/>
          </p:nvPr>
        </p:nvSpPr>
        <p:spPr>
          <a:xfrm>
            <a:off x="382548" y="1481700"/>
            <a:ext cx="11269125" cy="5221078"/>
          </a:xfrm>
          <a:solidFill>
            <a:schemeClr val="accent1"/>
          </a:solidFill>
        </p:spPr>
        <p:txBody>
          <a:bodyPr>
            <a:normAutofit/>
          </a:bodyPr>
          <a:lstStyle/>
          <a:p>
            <a:pPr marL="342900" indent="-342900">
              <a:lnSpc>
                <a:spcPct val="150000"/>
              </a:lnSpc>
              <a:buFont typeface="Arial"/>
              <a:buChar char="•"/>
              <a:defRPr/>
            </a:pPr>
            <a:r>
              <a:rPr lang="en-IE" altLang="en-US" sz="2800" b="1" dirty="0">
                <a:latin typeface="Calibri"/>
                <a:cs typeface="Calibri"/>
              </a:rPr>
              <a:t>Difficult to achieve Step 1 in a group so think how you are going to manage this</a:t>
            </a:r>
          </a:p>
          <a:p>
            <a:pPr marL="342900" indent="-342900">
              <a:lnSpc>
                <a:spcPct val="150000"/>
              </a:lnSpc>
              <a:buFont typeface="Arial"/>
              <a:buChar char="•"/>
              <a:defRPr/>
            </a:pPr>
            <a:r>
              <a:rPr lang="en-IE" altLang="en-US" sz="2800" b="1" dirty="0">
                <a:latin typeface="Calibri"/>
                <a:cs typeface="Calibri"/>
              </a:rPr>
              <a:t>Try to get a lot of the work done in pairs or smaller discussion groups</a:t>
            </a:r>
          </a:p>
          <a:p>
            <a:pPr marL="342900" indent="-342900">
              <a:lnSpc>
                <a:spcPct val="150000"/>
              </a:lnSpc>
              <a:buFont typeface="Arial"/>
              <a:buChar char="•"/>
              <a:defRPr/>
            </a:pPr>
            <a:r>
              <a:rPr lang="en-IE" altLang="en-US" sz="2800" b="1" dirty="0">
                <a:latin typeface="Calibri"/>
                <a:cs typeface="Calibri"/>
              </a:rPr>
              <a:t>Use of a flip chart/post its helpful</a:t>
            </a:r>
          </a:p>
          <a:p>
            <a:pPr marL="342900" indent="-342900">
              <a:lnSpc>
                <a:spcPct val="150000"/>
              </a:lnSpc>
              <a:buFont typeface="Arial"/>
              <a:buChar char="•"/>
              <a:defRPr/>
            </a:pPr>
            <a:r>
              <a:rPr lang="en-IE" altLang="en-US" sz="2800" b="1" dirty="0">
                <a:latin typeface="Calibri"/>
                <a:cs typeface="Calibri"/>
              </a:rPr>
              <a:t>Stay in control, i.e. don't let the conversation slip into an open sharing group – you are there to facilitate a structured programme of work</a:t>
            </a:r>
          </a:p>
          <a:p>
            <a:endParaRPr lang="en-US" sz="2800" dirty="0">
              <a:latin typeface="Calibri"/>
              <a:cs typeface="Calibri"/>
            </a:endParaRPr>
          </a:p>
        </p:txBody>
      </p:sp>
    </p:spTree>
    <p:extLst>
      <p:ext uri="{BB962C8B-B14F-4D97-AF65-F5344CB8AC3E}">
        <p14:creationId xmlns:p14="http://schemas.microsoft.com/office/powerpoint/2010/main" val="28924683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8" y="352335"/>
            <a:ext cx="10780306" cy="659047"/>
          </a:xfrm>
        </p:spPr>
        <p:txBody>
          <a:bodyPr/>
          <a:lstStyle/>
          <a:p>
            <a:r>
              <a:rPr lang="en-US" dirty="0">
                <a:latin typeface="Calibri"/>
                <a:cs typeface="Calibri"/>
              </a:rPr>
              <a:t>5SM Website</a:t>
            </a:r>
          </a:p>
        </p:txBody>
      </p:sp>
      <p:sp>
        <p:nvSpPr>
          <p:cNvPr id="4" name="Content Placeholder 3"/>
          <p:cNvSpPr>
            <a:spLocks noGrp="1"/>
          </p:cNvSpPr>
          <p:nvPr>
            <p:ph sz="quarter" idx="11"/>
          </p:nvPr>
        </p:nvSpPr>
        <p:spPr>
          <a:xfrm>
            <a:off x="608221" y="1819379"/>
            <a:ext cx="11315687" cy="5223164"/>
          </a:xfrm>
          <a:solidFill>
            <a:srgbClr val="FFC000"/>
          </a:solidFill>
        </p:spPr>
        <p:txBody>
          <a:bodyPr/>
          <a:lstStyle/>
          <a:p>
            <a:endParaRPr lang="en-US" sz="2400" b="1" dirty="0">
              <a:latin typeface="Calibri"/>
              <a:cs typeface="Calibri"/>
            </a:endParaRPr>
          </a:p>
          <a:p>
            <a:endParaRPr lang="en-US" sz="2000" dirty="0">
              <a:latin typeface="Calibri"/>
              <a:cs typeface="Calibri"/>
            </a:endParaRPr>
          </a:p>
        </p:txBody>
      </p:sp>
      <p:sp>
        <p:nvSpPr>
          <p:cNvPr id="3" name="Double Wave 2">
            <a:extLst>
              <a:ext uri="{FF2B5EF4-FFF2-40B4-BE49-F238E27FC236}">
                <a16:creationId xmlns:a16="http://schemas.microsoft.com/office/drawing/2014/main" id="{20B017C1-A6A7-4505-A937-F0EDF6594E91}"/>
              </a:ext>
            </a:extLst>
          </p:cNvPr>
          <p:cNvSpPr/>
          <p:nvPr/>
        </p:nvSpPr>
        <p:spPr>
          <a:xfrm>
            <a:off x="1261872" y="2916936"/>
            <a:ext cx="9921240" cy="3474720"/>
          </a:xfrm>
          <a:prstGeom prst="double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See 5SM Website: </a:t>
            </a:r>
          </a:p>
          <a:p>
            <a:pPr algn="ctr"/>
            <a:r>
              <a:rPr lang="en-GB" sz="2800" b="1" dirty="0">
                <a:solidFill>
                  <a:schemeClr val="tx1"/>
                </a:solidFill>
              </a:rPr>
              <a:t>Video Presentation of this Section </a:t>
            </a:r>
          </a:p>
          <a:p>
            <a:pPr algn="ctr"/>
            <a:r>
              <a:rPr lang="en-GB" sz="2800" b="1" dirty="0">
                <a:solidFill>
                  <a:schemeClr val="tx1"/>
                </a:solidFill>
              </a:rPr>
              <a:t>Video Expert Panel Discussion </a:t>
            </a:r>
          </a:p>
          <a:p>
            <a:pPr algn="ctr"/>
            <a:r>
              <a:rPr lang="en-GB" sz="2800" b="1" dirty="0">
                <a:solidFill>
                  <a:schemeClr val="tx1"/>
                </a:solidFill>
              </a:rPr>
              <a:t>Guidance</a:t>
            </a:r>
          </a:p>
          <a:p>
            <a:pPr algn="ctr"/>
            <a:endParaRPr lang="en-GB" sz="2800" b="1" dirty="0">
              <a:solidFill>
                <a:schemeClr val="tx1"/>
              </a:solidFill>
            </a:endParaRPr>
          </a:p>
        </p:txBody>
      </p:sp>
    </p:spTree>
    <p:extLst>
      <p:ext uri="{BB962C8B-B14F-4D97-AF65-F5344CB8AC3E}">
        <p14:creationId xmlns:p14="http://schemas.microsoft.com/office/powerpoint/2010/main" val="33618029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Review and Evaluation</a:t>
            </a:r>
          </a:p>
        </p:txBody>
      </p:sp>
      <p:sp>
        <p:nvSpPr>
          <p:cNvPr id="6" name="Freeform 5"/>
          <p:cNvSpPr/>
          <p:nvPr/>
        </p:nvSpPr>
        <p:spPr>
          <a:xfrm>
            <a:off x="451857" y="1483894"/>
            <a:ext cx="5537195" cy="3365803"/>
          </a:xfrm>
          <a:custGeom>
            <a:avLst/>
            <a:gdLst>
              <a:gd name="connsiteX0" fmla="*/ 0 w 5412260"/>
              <a:gd name="connsiteY0" fmla="*/ 296562 h 3509319"/>
              <a:gd name="connsiteX1" fmla="*/ 5412260 w 5412260"/>
              <a:gd name="connsiteY1" fmla="*/ 0 h 3509319"/>
              <a:gd name="connsiteX2" fmla="*/ 4819136 w 5412260"/>
              <a:gd name="connsiteY2" fmla="*/ 3509319 h 3509319"/>
              <a:gd name="connsiteX3" fmla="*/ 24714 w 5412260"/>
              <a:gd name="connsiteY3" fmla="*/ 3089189 h 3509319"/>
              <a:gd name="connsiteX4" fmla="*/ 0 w 5412260"/>
              <a:gd name="connsiteY4" fmla="*/ 296562 h 350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2260" h="3509319">
                <a:moveTo>
                  <a:pt x="0" y="296562"/>
                </a:moveTo>
                <a:lnTo>
                  <a:pt x="5412260" y="0"/>
                </a:lnTo>
                <a:lnTo>
                  <a:pt x="4819136" y="3509319"/>
                </a:lnTo>
                <a:lnTo>
                  <a:pt x="24714" y="3089189"/>
                </a:lnTo>
                <a:lnTo>
                  <a:pt x="0" y="296562"/>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Q &amp; A</a:t>
            </a:r>
          </a:p>
          <a:p>
            <a:pPr algn="ctr"/>
            <a:r>
              <a:rPr lang="en-US" sz="2400" b="1" dirty="0">
                <a:solidFill>
                  <a:srgbClr val="2B2B2B"/>
                </a:solidFill>
                <a:latin typeface="Calibri"/>
                <a:cs typeface="Calibri"/>
              </a:rPr>
              <a:t>How confident do you feel?</a:t>
            </a:r>
          </a:p>
          <a:p>
            <a:pPr algn="ctr"/>
            <a:r>
              <a:rPr lang="en-US" sz="2400" b="1" dirty="0">
                <a:solidFill>
                  <a:srgbClr val="2B2B2B"/>
                </a:solidFill>
                <a:latin typeface="Calibri"/>
                <a:cs typeface="Calibri"/>
              </a:rPr>
              <a:t>What is your action plan for 5-Step Method?</a:t>
            </a:r>
          </a:p>
        </p:txBody>
      </p:sp>
      <p:sp>
        <p:nvSpPr>
          <p:cNvPr id="7" name="Freeform 6"/>
          <p:cNvSpPr/>
          <p:nvPr/>
        </p:nvSpPr>
        <p:spPr>
          <a:xfrm flipH="1">
            <a:off x="6992648" y="3979619"/>
            <a:ext cx="4574609" cy="2715663"/>
          </a:xfrm>
          <a:custGeom>
            <a:avLst/>
            <a:gdLst>
              <a:gd name="connsiteX0" fmla="*/ 0 w 5412260"/>
              <a:gd name="connsiteY0" fmla="*/ 296562 h 3509319"/>
              <a:gd name="connsiteX1" fmla="*/ 5412260 w 5412260"/>
              <a:gd name="connsiteY1" fmla="*/ 0 h 3509319"/>
              <a:gd name="connsiteX2" fmla="*/ 4819136 w 5412260"/>
              <a:gd name="connsiteY2" fmla="*/ 3509319 h 3509319"/>
              <a:gd name="connsiteX3" fmla="*/ 24714 w 5412260"/>
              <a:gd name="connsiteY3" fmla="*/ 3089189 h 3509319"/>
              <a:gd name="connsiteX4" fmla="*/ 0 w 5412260"/>
              <a:gd name="connsiteY4" fmla="*/ 296562 h 350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2260" h="3509319">
                <a:moveTo>
                  <a:pt x="0" y="296562"/>
                </a:moveTo>
                <a:lnTo>
                  <a:pt x="5412260" y="0"/>
                </a:lnTo>
                <a:lnTo>
                  <a:pt x="4819136" y="3509319"/>
                </a:lnTo>
                <a:lnTo>
                  <a:pt x="24714" y="3089189"/>
                </a:lnTo>
                <a:lnTo>
                  <a:pt x="0" y="296562"/>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B2B2B"/>
                </a:solidFill>
                <a:latin typeface="Calibri"/>
                <a:cs typeface="Calibri"/>
              </a:rPr>
              <a:t>Evaluation Form 10</a:t>
            </a:r>
          </a:p>
        </p:txBody>
      </p:sp>
      <p:grpSp>
        <p:nvGrpSpPr>
          <p:cNvPr id="9" name="Group 8"/>
          <p:cNvGrpSpPr/>
          <p:nvPr/>
        </p:nvGrpSpPr>
        <p:grpSpPr>
          <a:xfrm>
            <a:off x="6037169" y="512927"/>
            <a:ext cx="6154831" cy="3005816"/>
            <a:chOff x="4193959" y="1376773"/>
            <a:chExt cx="4616123" cy="3005816"/>
          </a:xfrm>
        </p:grpSpPr>
        <p:sp>
          <p:nvSpPr>
            <p:cNvPr id="10" name="Rectangle 9"/>
            <p:cNvSpPr/>
            <p:nvPr/>
          </p:nvSpPr>
          <p:spPr>
            <a:xfrm>
              <a:off x="4863458" y="2760375"/>
              <a:ext cx="892731" cy="992661"/>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350">
                <a:solidFill>
                  <a:prstClr val="white"/>
                </a:solidFill>
              </a:endParaRPr>
            </a:p>
          </p:txBody>
        </p:sp>
        <p:sp>
          <p:nvSpPr>
            <p:cNvPr id="11" name="Rectangle 10"/>
            <p:cNvSpPr/>
            <p:nvPr/>
          </p:nvSpPr>
          <p:spPr>
            <a:xfrm>
              <a:off x="7291322" y="3041698"/>
              <a:ext cx="756084" cy="840718"/>
            </a:xfrm>
            <a:prstGeom prst="rect">
              <a:avLst/>
            </a:prstGeom>
            <a:solidFill>
              <a:srgbClr val="DB4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350">
                <a:solidFill>
                  <a:prstClr val="white"/>
                </a:solidFill>
              </a:endParaRPr>
            </a:p>
          </p:txBody>
        </p:sp>
        <p:sp>
          <p:nvSpPr>
            <p:cNvPr id="12" name="Rectangle 11"/>
            <p:cNvSpPr/>
            <p:nvPr/>
          </p:nvSpPr>
          <p:spPr>
            <a:xfrm>
              <a:off x="5246366" y="1681014"/>
              <a:ext cx="756084" cy="840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350">
                <a:solidFill>
                  <a:prstClr val="white"/>
                </a:solidFill>
              </a:endParaRPr>
            </a:p>
          </p:txBody>
        </p:sp>
        <p:grpSp>
          <p:nvGrpSpPr>
            <p:cNvPr id="13" name="Group 12"/>
            <p:cNvGrpSpPr/>
            <p:nvPr/>
          </p:nvGrpSpPr>
          <p:grpSpPr>
            <a:xfrm>
              <a:off x="4193959" y="1376773"/>
              <a:ext cx="4616123" cy="3005816"/>
              <a:chOff x="9516954" y="5115728"/>
              <a:chExt cx="2348038" cy="1528939"/>
            </a:xfrm>
          </p:grpSpPr>
          <p:sp>
            <p:nvSpPr>
              <p:cNvPr id="14" name="Freeform 631"/>
              <p:cNvSpPr>
                <a:spLocks noEditPoints="1"/>
              </p:cNvSpPr>
              <p:nvPr/>
            </p:nvSpPr>
            <p:spPr bwMode="auto">
              <a:xfrm flipH="1">
                <a:off x="9516954" y="5671706"/>
                <a:ext cx="1115796" cy="806168"/>
              </a:xfrm>
              <a:custGeom>
                <a:avLst/>
                <a:gdLst>
                  <a:gd name="T0" fmla="*/ 352 w 3853"/>
                  <a:gd name="T1" fmla="*/ 2444 h 3250"/>
                  <a:gd name="T2" fmla="*/ 142 w 3853"/>
                  <a:gd name="T3" fmla="*/ 2131 h 3250"/>
                  <a:gd name="T4" fmla="*/ 24 w 3853"/>
                  <a:gd name="T5" fmla="*/ 1781 h 3250"/>
                  <a:gd name="T6" fmla="*/ 4 w 3853"/>
                  <a:gd name="T7" fmla="*/ 1451 h 3250"/>
                  <a:gd name="T8" fmla="*/ 79 w 3853"/>
                  <a:gd name="T9" fmla="*/ 1103 h 3250"/>
                  <a:gd name="T10" fmla="*/ 241 w 3853"/>
                  <a:gd name="T11" fmla="*/ 788 h 3250"/>
                  <a:gd name="T12" fmla="*/ 481 w 3853"/>
                  <a:gd name="T13" fmla="*/ 515 h 3250"/>
                  <a:gd name="T14" fmla="*/ 787 w 3853"/>
                  <a:gd name="T15" fmla="*/ 290 h 3250"/>
                  <a:gd name="T16" fmla="*/ 1149 w 3853"/>
                  <a:gd name="T17" fmla="*/ 124 h 3250"/>
                  <a:gd name="T18" fmla="*/ 1553 w 3853"/>
                  <a:gd name="T19" fmla="*/ 24 h 3250"/>
                  <a:gd name="T20" fmla="*/ 1989 w 3853"/>
                  <a:gd name="T21" fmla="*/ 1 h 3250"/>
                  <a:gd name="T22" fmla="*/ 2376 w 3853"/>
                  <a:gd name="T23" fmla="*/ 47 h 3250"/>
                  <a:gd name="T24" fmla="*/ 2776 w 3853"/>
                  <a:gd name="T25" fmla="*/ 168 h 3250"/>
                  <a:gd name="T26" fmla="*/ 3129 w 3853"/>
                  <a:gd name="T27" fmla="*/ 354 h 3250"/>
                  <a:gd name="T28" fmla="*/ 3424 w 3853"/>
                  <a:gd name="T29" fmla="*/ 595 h 3250"/>
                  <a:gd name="T30" fmla="*/ 3649 w 3853"/>
                  <a:gd name="T31" fmla="*/ 881 h 3250"/>
                  <a:gd name="T32" fmla="*/ 3796 w 3853"/>
                  <a:gd name="T33" fmla="*/ 1204 h 3250"/>
                  <a:gd name="T34" fmla="*/ 3853 w 3853"/>
                  <a:gd name="T35" fmla="*/ 1552 h 3250"/>
                  <a:gd name="T36" fmla="*/ 3821 w 3853"/>
                  <a:gd name="T37" fmla="*/ 1870 h 3250"/>
                  <a:gd name="T38" fmla="*/ 3696 w 3853"/>
                  <a:gd name="T39" fmla="*/ 2200 h 3250"/>
                  <a:gd name="T40" fmla="*/ 3489 w 3853"/>
                  <a:gd name="T41" fmla="*/ 2494 h 3250"/>
                  <a:gd name="T42" fmla="*/ 3211 w 3853"/>
                  <a:gd name="T43" fmla="*/ 2741 h 3250"/>
                  <a:gd name="T44" fmla="*/ 2872 w 3853"/>
                  <a:gd name="T45" fmla="*/ 2935 h 3250"/>
                  <a:gd name="T46" fmla="*/ 2486 w 3853"/>
                  <a:gd name="T47" fmla="*/ 3064 h 3250"/>
                  <a:gd name="T48" fmla="*/ 2062 w 3853"/>
                  <a:gd name="T49" fmla="*/ 3123 h 3250"/>
                  <a:gd name="T50" fmla="*/ 1665 w 3853"/>
                  <a:gd name="T51" fmla="*/ 3107 h 3250"/>
                  <a:gd name="T52" fmla="*/ 1238 w 3853"/>
                  <a:gd name="T53" fmla="*/ 3015 h 3250"/>
                  <a:gd name="T54" fmla="*/ 879 w 3853"/>
                  <a:gd name="T55" fmla="*/ 3077 h 3250"/>
                  <a:gd name="T56" fmla="*/ 453 w 3853"/>
                  <a:gd name="T57" fmla="*/ 3208 h 3250"/>
                  <a:gd name="T58" fmla="*/ 48 w 3853"/>
                  <a:gd name="T59" fmla="*/ 3250 h 3250"/>
                  <a:gd name="T60" fmla="*/ 174 w 3853"/>
                  <a:gd name="T61" fmla="*/ 3178 h 3250"/>
                  <a:gd name="T62" fmla="*/ 383 w 3853"/>
                  <a:gd name="T63" fmla="*/ 2998 h 3250"/>
                  <a:gd name="T64" fmla="*/ 571 w 3853"/>
                  <a:gd name="T65" fmla="*/ 2657 h 3250"/>
                  <a:gd name="T66" fmla="*/ 1862 w 3853"/>
                  <a:gd name="T67" fmla="*/ 2475 h 3250"/>
                  <a:gd name="T68" fmla="*/ 1965 w 3853"/>
                  <a:gd name="T69" fmla="*/ 2369 h 3250"/>
                  <a:gd name="T70" fmla="*/ 1954 w 3853"/>
                  <a:gd name="T71" fmla="*/ 2237 h 3250"/>
                  <a:gd name="T72" fmla="*/ 1832 w 3853"/>
                  <a:gd name="T73" fmla="*/ 2150 h 3250"/>
                  <a:gd name="T74" fmla="*/ 1699 w 3853"/>
                  <a:gd name="T75" fmla="*/ 2173 h 3250"/>
                  <a:gd name="T76" fmla="*/ 1623 w 3853"/>
                  <a:gd name="T77" fmla="*/ 2281 h 3250"/>
                  <a:gd name="T78" fmla="*/ 1658 w 3853"/>
                  <a:gd name="T79" fmla="*/ 2423 h 3250"/>
                  <a:gd name="T80" fmla="*/ 1784 w 3853"/>
                  <a:gd name="T81" fmla="*/ 1717 h 3250"/>
                  <a:gd name="T82" fmla="*/ 1845 w 3853"/>
                  <a:gd name="T83" fmla="*/ 1874 h 3250"/>
                  <a:gd name="T84" fmla="*/ 1834 w 3853"/>
                  <a:gd name="T85" fmla="*/ 1988 h 3250"/>
                  <a:gd name="T86" fmla="*/ 2005 w 3853"/>
                  <a:gd name="T87" fmla="*/ 1889 h 3250"/>
                  <a:gd name="T88" fmla="*/ 2058 w 3853"/>
                  <a:gd name="T89" fmla="*/ 1734 h 3250"/>
                  <a:gd name="T90" fmla="*/ 2006 w 3853"/>
                  <a:gd name="T91" fmla="*/ 1568 h 3250"/>
                  <a:gd name="T92" fmla="*/ 1899 w 3853"/>
                  <a:gd name="T93" fmla="*/ 1318 h 3250"/>
                  <a:gd name="T94" fmla="*/ 1926 w 3853"/>
                  <a:gd name="T95" fmla="*/ 1108 h 3250"/>
                  <a:gd name="T96" fmla="*/ 2030 w 3853"/>
                  <a:gd name="T97" fmla="*/ 963 h 3250"/>
                  <a:gd name="T98" fmla="*/ 2135 w 3853"/>
                  <a:gd name="T99" fmla="*/ 925 h 3250"/>
                  <a:gd name="T100" fmla="*/ 2248 w 3853"/>
                  <a:gd name="T101" fmla="*/ 938 h 3250"/>
                  <a:gd name="T102" fmla="*/ 2354 w 3853"/>
                  <a:gd name="T103" fmla="*/ 1002 h 3250"/>
                  <a:gd name="T104" fmla="*/ 2411 w 3853"/>
                  <a:gd name="T105" fmla="*/ 1114 h 3250"/>
                  <a:gd name="T106" fmla="*/ 2411 w 3853"/>
                  <a:gd name="T107" fmla="*/ 1295 h 3250"/>
                  <a:gd name="T108" fmla="*/ 2490 w 3853"/>
                  <a:gd name="T109" fmla="*/ 992 h 3250"/>
                  <a:gd name="T110" fmla="*/ 2226 w 3853"/>
                  <a:gd name="T111" fmla="*/ 834 h 3250"/>
                  <a:gd name="T112" fmla="*/ 1965 w 3853"/>
                  <a:gd name="T113" fmla="*/ 793 h 3250"/>
                  <a:gd name="T114" fmla="*/ 1745 w 3853"/>
                  <a:gd name="T115" fmla="*/ 830 h 3250"/>
                  <a:gd name="T116" fmla="*/ 1593 w 3853"/>
                  <a:gd name="T117" fmla="*/ 944 h 3250"/>
                  <a:gd name="T118" fmla="*/ 1520 w 3853"/>
                  <a:gd name="T119" fmla="*/ 1106 h 3250"/>
                  <a:gd name="T120" fmla="*/ 1526 w 3853"/>
                  <a:gd name="T121" fmla="*/ 1290 h 3250"/>
                  <a:gd name="T122" fmla="*/ 1680 w 3853"/>
                  <a:gd name="T123" fmla="*/ 1561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53" h="3250">
                    <a:moveTo>
                      <a:pt x="571" y="2657"/>
                    </a:moveTo>
                    <a:lnTo>
                      <a:pt x="571" y="2657"/>
                    </a:lnTo>
                    <a:lnTo>
                      <a:pt x="536" y="2629"/>
                    </a:lnTo>
                    <a:lnTo>
                      <a:pt x="504" y="2600"/>
                    </a:lnTo>
                    <a:lnTo>
                      <a:pt x="471" y="2570"/>
                    </a:lnTo>
                    <a:lnTo>
                      <a:pt x="440" y="2539"/>
                    </a:lnTo>
                    <a:lnTo>
                      <a:pt x="409" y="2508"/>
                    </a:lnTo>
                    <a:lnTo>
                      <a:pt x="380" y="2477"/>
                    </a:lnTo>
                    <a:lnTo>
                      <a:pt x="352" y="2444"/>
                    </a:lnTo>
                    <a:lnTo>
                      <a:pt x="324" y="2412"/>
                    </a:lnTo>
                    <a:lnTo>
                      <a:pt x="298" y="2379"/>
                    </a:lnTo>
                    <a:lnTo>
                      <a:pt x="273" y="2345"/>
                    </a:lnTo>
                    <a:lnTo>
                      <a:pt x="248" y="2310"/>
                    </a:lnTo>
                    <a:lnTo>
                      <a:pt x="224" y="2276"/>
                    </a:lnTo>
                    <a:lnTo>
                      <a:pt x="203" y="2240"/>
                    </a:lnTo>
                    <a:lnTo>
                      <a:pt x="182" y="2205"/>
                    </a:lnTo>
                    <a:lnTo>
                      <a:pt x="162" y="2168"/>
                    </a:lnTo>
                    <a:lnTo>
                      <a:pt x="142" y="2131"/>
                    </a:lnTo>
                    <a:lnTo>
                      <a:pt x="124" y="2093"/>
                    </a:lnTo>
                    <a:lnTo>
                      <a:pt x="108" y="2056"/>
                    </a:lnTo>
                    <a:lnTo>
                      <a:pt x="92" y="2018"/>
                    </a:lnTo>
                    <a:lnTo>
                      <a:pt x="77" y="1979"/>
                    </a:lnTo>
                    <a:lnTo>
                      <a:pt x="64" y="1940"/>
                    </a:lnTo>
                    <a:lnTo>
                      <a:pt x="52" y="1901"/>
                    </a:lnTo>
                    <a:lnTo>
                      <a:pt x="41" y="1861"/>
                    </a:lnTo>
                    <a:lnTo>
                      <a:pt x="31" y="1821"/>
                    </a:lnTo>
                    <a:lnTo>
                      <a:pt x="24" y="1781"/>
                    </a:lnTo>
                    <a:lnTo>
                      <a:pt x="17" y="1740"/>
                    </a:lnTo>
                    <a:lnTo>
                      <a:pt x="11" y="1699"/>
                    </a:lnTo>
                    <a:lnTo>
                      <a:pt x="7" y="1658"/>
                    </a:lnTo>
                    <a:lnTo>
                      <a:pt x="3" y="1617"/>
                    </a:lnTo>
                    <a:lnTo>
                      <a:pt x="1" y="1575"/>
                    </a:lnTo>
                    <a:lnTo>
                      <a:pt x="1" y="1533"/>
                    </a:lnTo>
                    <a:lnTo>
                      <a:pt x="2" y="1491"/>
                    </a:lnTo>
                    <a:lnTo>
                      <a:pt x="2" y="1491"/>
                    </a:lnTo>
                    <a:lnTo>
                      <a:pt x="4" y="1451"/>
                    </a:lnTo>
                    <a:lnTo>
                      <a:pt x="8" y="1411"/>
                    </a:lnTo>
                    <a:lnTo>
                      <a:pt x="12" y="1371"/>
                    </a:lnTo>
                    <a:lnTo>
                      <a:pt x="18" y="1332"/>
                    </a:lnTo>
                    <a:lnTo>
                      <a:pt x="26" y="1293"/>
                    </a:lnTo>
                    <a:lnTo>
                      <a:pt x="34" y="1254"/>
                    </a:lnTo>
                    <a:lnTo>
                      <a:pt x="43" y="1215"/>
                    </a:lnTo>
                    <a:lnTo>
                      <a:pt x="54" y="1178"/>
                    </a:lnTo>
                    <a:lnTo>
                      <a:pt x="65" y="1140"/>
                    </a:lnTo>
                    <a:lnTo>
                      <a:pt x="79" y="1103"/>
                    </a:lnTo>
                    <a:lnTo>
                      <a:pt x="92" y="1066"/>
                    </a:lnTo>
                    <a:lnTo>
                      <a:pt x="107" y="1030"/>
                    </a:lnTo>
                    <a:lnTo>
                      <a:pt x="123" y="994"/>
                    </a:lnTo>
                    <a:lnTo>
                      <a:pt x="140" y="958"/>
                    </a:lnTo>
                    <a:lnTo>
                      <a:pt x="158" y="924"/>
                    </a:lnTo>
                    <a:lnTo>
                      <a:pt x="177" y="889"/>
                    </a:lnTo>
                    <a:lnTo>
                      <a:pt x="197" y="855"/>
                    </a:lnTo>
                    <a:lnTo>
                      <a:pt x="219" y="821"/>
                    </a:lnTo>
                    <a:lnTo>
                      <a:pt x="241" y="788"/>
                    </a:lnTo>
                    <a:lnTo>
                      <a:pt x="264" y="755"/>
                    </a:lnTo>
                    <a:lnTo>
                      <a:pt x="288" y="723"/>
                    </a:lnTo>
                    <a:lnTo>
                      <a:pt x="313" y="692"/>
                    </a:lnTo>
                    <a:lnTo>
                      <a:pt x="339" y="660"/>
                    </a:lnTo>
                    <a:lnTo>
                      <a:pt x="366" y="630"/>
                    </a:lnTo>
                    <a:lnTo>
                      <a:pt x="394" y="600"/>
                    </a:lnTo>
                    <a:lnTo>
                      <a:pt x="422" y="571"/>
                    </a:lnTo>
                    <a:lnTo>
                      <a:pt x="451" y="543"/>
                    </a:lnTo>
                    <a:lnTo>
                      <a:pt x="481" y="515"/>
                    </a:lnTo>
                    <a:lnTo>
                      <a:pt x="513" y="487"/>
                    </a:lnTo>
                    <a:lnTo>
                      <a:pt x="544" y="460"/>
                    </a:lnTo>
                    <a:lnTo>
                      <a:pt x="577" y="434"/>
                    </a:lnTo>
                    <a:lnTo>
                      <a:pt x="610" y="408"/>
                    </a:lnTo>
                    <a:lnTo>
                      <a:pt x="644" y="383"/>
                    </a:lnTo>
                    <a:lnTo>
                      <a:pt x="679" y="359"/>
                    </a:lnTo>
                    <a:lnTo>
                      <a:pt x="715" y="335"/>
                    </a:lnTo>
                    <a:lnTo>
                      <a:pt x="750" y="312"/>
                    </a:lnTo>
                    <a:lnTo>
                      <a:pt x="787" y="290"/>
                    </a:lnTo>
                    <a:lnTo>
                      <a:pt x="826" y="268"/>
                    </a:lnTo>
                    <a:lnTo>
                      <a:pt x="864" y="248"/>
                    </a:lnTo>
                    <a:lnTo>
                      <a:pt x="902" y="227"/>
                    </a:lnTo>
                    <a:lnTo>
                      <a:pt x="942" y="208"/>
                    </a:lnTo>
                    <a:lnTo>
                      <a:pt x="982" y="190"/>
                    </a:lnTo>
                    <a:lnTo>
                      <a:pt x="1023" y="172"/>
                    </a:lnTo>
                    <a:lnTo>
                      <a:pt x="1065" y="155"/>
                    </a:lnTo>
                    <a:lnTo>
                      <a:pt x="1106" y="139"/>
                    </a:lnTo>
                    <a:lnTo>
                      <a:pt x="1149" y="124"/>
                    </a:lnTo>
                    <a:lnTo>
                      <a:pt x="1191" y="110"/>
                    </a:lnTo>
                    <a:lnTo>
                      <a:pt x="1235" y="96"/>
                    </a:lnTo>
                    <a:lnTo>
                      <a:pt x="1279" y="83"/>
                    </a:lnTo>
                    <a:lnTo>
                      <a:pt x="1324" y="71"/>
                    </a:lnTo>
                    <a:lnTo>
                      <a:pt x="1369" y="60"/>
                    </a:lnTo>
                    <a:lnTo>
                      <a:pt x="1415" y="50"/>
                    </a:lnTo>
                    <a:lnTo>
                      <a:pt x="1459" y="41"/>
                    </a:lnTo>
                    <a:lnTo>
                      <a:pt x="1507" y="32"/>
                    </a:lnTo>
                    <a:lnTo>
                      <a:pt x="1553" y="24"/>
                    </a:lnTo>
                    <a:lnTo>
                      <a:pt x="1600" y="18"/>
                    </a:lnTo>
                    <a:lnTo>
                      <a:pt x="1648" y="13"/>
                    </a:lnTo>
                    <a:lnTo>
                      <a:pt x="1695" y="8"/>
                    </a:lnTo>
                    <a:lnTo>
                      <a:pt x="1743" y="4"/>
                    </a:lnTo>
                    <a:lnTo>
                      <a:pt x="1793" y="2"/>
                    </a:lnTo>
                    <a:lnTo>
                      <a:pt x="1841" y="0"/>
                    </a:lnTo>
                    <a:lnTo>
                      <a:pt x="1890" y="0"/>
                    </a:lnTo>
                    <a:lnTo>
                      <a:pt x="1940" y="0"/>
                    </a:lnTo>
                    <a:lnTo>
                      <a:pt x="1989" y="1"/>
                    </a:lnTo>
                    <a:lnTo>
                      <a:pt x="1989" y="1"/>
                    </a:lnTo>
                    <a:lnTo>
                      <a:pt x="2039" y="3"/>
                    </a:lnTo>
                    <a:lnTo>
                      <a:pt x="2089" y="6"/>
                    </a:lnTo>
                    <a:lnTo>
                      <a:pt x="2137" y="10"/>
                    </a:lnTo>
                    <a:lnTo>
                      <a:pt x="2185" y="16"/>
                    </a:lnTo>
                    <a:lnTo>
                      <a:pt x="2233" y="22"/>
                    </a:lnTo>
                    <a:lnTo>
                      <a:pt x="2282" y="30"/>
                    </a:lnTo>
                    <a:lnTo>
                      <a:pt x="2329" y="37"/>
                    </a:lnTo>
                    <a:lnTo>
                      <a:pt x="2376" y="47"/>
                    </a:lnTo>
                    <a:lnTo>
                      <a:pt x="2422" y="57"/>
                    </a:lnTo>
                    <a:lnTo>
                      <a:pt x="2468" y="68"/>
                    </a:lnTo>
                    <a:lnTo>
                      <a:pt x="2514" y="79"/>
                    </a:lnTo>
                    <a:lnTo>
                      <a:pt x="2559" y="92"/>
                    </a:lnTo>
                    <a:lnTo>
                      <a:pt x="2604" y="105"/>
                    </a:lnTo>
                    <a:lnTo>
                      <a:pt x="2647" y="120"/>
                    </a:lnTo>
                    <a:lnTo>
                      <a:pt x="2691" y="136"/>
                    </a:lnTo>
                    <a:lnTo>
                      <a:pt x="2734" y="151"/>
                    </a:lnTo>
                    <a:lnTo>
                      <a:pt x="2776" y="168"/>
                    </a:lnTo>
                    <a:lnTo>
                      <a:pt x="2818" y="185"/>
                    </a:lnTo>
                    <a:lnTo>
                      <a:pt x="2858" y="204"/>
                    </a:lnTo>
                    <a:lnTo>
                      <a:pt x="2900" y="223"/>
                    </a:lnTo>
                    <a:lnTo>
                      <a:pt x="2939" y="243"/>
                    </a:lnTo>
                    <a:lnTo>
                      <a:pt x="2978" y="264"/>
                    </a:lnTo>
                    <a:lnTo>
                      <a:pt x="3018" y="285"/>
                    </a:lnTo>
                    <a:lnTo>
                      <a:pt x="3055" y="307"/>
                    </a:lnTo>
                    <a:lnTo>
                      <a:pt x="3092" y="330"/>
                    </a:lnTo>
                    <a:lnTo>
                      <a:pt x="3129" y="354"/>
                    </a:lnTo>
                    <a:lnTo>
                      <a:pt x="3165" y="378"/>
                    </a:lnTo>
                    <a:lnTo>
                      <a:pt x="3199" y="402"/>
                    </a:lnTo>
                    <a:lnTo>
                      <a:pt x="3234" y="428"/>
                    </a:lnTo>
                    <a:lnTo>
                      <a:pt x="3268" y="454"/>
                    </a:lnTo>
                    <a:lnTo>
                      <a:pt x="3300" y="481"/>
                    </a:lnTo>
                    <a:lnTo>
                      <a:pt x="3333" y="508"/>
                    </a:lnTo>
                    <a:lnTo>
                      <a:pt x="3363" y="536"/>
                    </a:lnTo>
                    <a:lnTo>
                      <a:pt x="3393" y="565"/>
                    </a:lnTo>
                    <a:lnTo>
                      <a:pt x="3424" y="595"/>
                    </a:lnTo>
                    <a:lnTo>
                      <a:pt x="3452" y="624"/>
                    </a:lnTo>
                    <a:lnTo>
                      <a:pt x="3480" y="654"/>
                    </a:lnTo>
                    <a:lnTo>
                      <a:pt x="3507" y="685"/>
                    </a:lnTo>
                    <a:lnTo>
                      <a:pt x="3533" y="717"/>
                    </a:lnTo>
                    <a:lnTo>
                      <a:pt x="3558" y="748"/>
                    </a:lnTo>
                    <a:lnTo>
                      <a:pt x="3582" y="780"/>
                    </a:lnTo>
                    <a:lnTo>
                      <a:pt x="3605" y="814"/>
                    </a:lnTo>
                    <a:lnTo>
                      <a:pt x="3628" y="846"/>
                    </a:lnTo>
                    <a:lnTo>
                      <a:pt x="3649" y="881"/>
                    </a:lnTo>
                    <a:lnTo>
                      <a:pt x="3669" y="914"/>
                    </a:lnTo>
                    <a:lnTo>
                      <a:pt x="3690" y="950"/>
                    </a:lnTo>
                    <a:lnTo>
                      <a:pt x="3708" y="984"/>
                    </a:lnTo>
                    <a:lnTo>
                      <a:pt x="3725" y="1020"/>
                    </a:lnTo>
                    <a:lnTo>
                      <a:pt x="3741" y="1056"/>
                    </a:lnTo>
                    <a:lnTo>
                      <a:pt x="3757" y="1092"/>
                    </a:lnTo>
                    <a:lnTo>
                      <a:pt x="3771" y="1129"/>
                    </a:lnTo>
                    <a:lnTo>
                      <a:pt x="3784" y="1166"/>
                    </a:lnTo>
                    <a:lnTo>
                      <a:pt x="3796" y="1204"/>
                    </a:lnTo>
                    <a:lnTo>
                      <a:pt x="3807" y="1240"/>
                    </a:lnTo>
                    <a:lnTo>
                      <a:pt x="3816" y="1279"/>
                    </a:lnTo>
                    <a:lnTo>
                      <a:pt x="3825" y="1317"/>
                    </a:lnTo>
                    <a:lnTo>
                      <a:pt x="3833" y="1356"/>
                    </a:lnTo>
                    <a:lnTo>
                      <a:pt x="3840" y="1395"/>
                    </a:lnTo>
                    <a:lnTo>
                      <a:pt x="3844" y="1434"/>
                    </a:lnTo>
                    <a:lnTo>
                      <a:pt x="3849" y="1474"/>
                    </a:lnTo>
                    <a:lnTo>
                      <a:pt x="3851" y="1512"/>
                    </a:lnTo>
                    <a:lnTo>
                      <a:pt x="3853" y="1552"/>
                    </a:lnTo>
                    <a:lnTo>
                      <a:pt x="3853" y="1593"/>
                    </a:lnTo>
                    <a:lnTo>
                      <a:pt x="3852" y="1633"/>
                    </a:lnTo>
                    <a:lnTo>
                      <a:pt x="3852" y="1633"/>
                    </a:lnTo>
                    <a:lnTo>
                      <a:pt x="3850" y="1673"/>
                    </a:lnTo>
                    <a:lnTo>
                      <a:pt x="3847" y="1713"/>
                    </a:lnTo>
                    <a:lnTo>
                      <a:pt x="3842" y="1753"/>
                    </a:lnTo>
                    <a:lnTo>
                      <a:pt x="3835" y="1792"/>
                    </a:lnTo>
                    <a:lnTo>
                      <a:pt x="3829" y="1831"/>
                    </a:lnTo>
                    <a:lnTo>
                      <a:pt x="3821" y="1870"/>
                    </a:lnTo>
                    <a:lnTo>
                      <a:pt x="3811" y="1909"/>
                    </a:lnTo>
                    <a:lnTo>
                      <a:pt x="3801" y="1947"/>
                    </a:lnTo>
                    <a:lnTo>
                      <a:pt x="3788" y="1984"/>
                    </a:lnTo>
                    <a:lnTo>
                      <a:pt x="3776" y="2021"/>
                    </a:lnTo>
                    <a:lnTo>
                      <a:pt x="3762" y="2058"/>
                    </a:lnTo>
                    <a:lnTo>
                      <a:pt x="3747" y="2095"/>
                    </a:lnTo>
                    <a:lnTo>
                      <a:pt x="3731" y="2130"/>
                    </a:lnTo>
                    <a:lnTo>
                      <a:pt x="3714" y="2166"/>
                    </a:lnTo>
                    <a:lnTo>
                      <a:pt x="3696" y="2200"/>
                    </a:lnTo>
                    <a:lnTo>
                      <a:pt x="3676" y="2235"/>
                    </a:lnTo>
                    <a:lnTo>
                      <a:pt x="3656" y="2269"/>
                    </a:lnTo>
                    <a:lnTo>
                      <a:pt x="3636" y="2303"/>
                    </a:lnTo>
                    <a:lnTo>
                      <a:pt x="3613" y="2336"/>
                    </a:lnTo>
                    <a:lnTo>
                      <a:pt x="3590" y="2369"/>
                    </a:lnTo>
                    <a:lnTo>
                      <a:pt x="3566" y="2401"/>
                    </a:lnTo>
                    <a:lnTo>
                      <a:pt x="3541" y="2433"/>
                    </a:lnTo>
                    <a:lnTo>
                      <a:pt x="3516" y="2464"/>
                    </a:lnTo>
                    <a:lnTo>
                      <a:pt x="3489" y="2494"/>
                    </a:lnTo>
                    <a:lnTo>
                      <a:pt x="3461" y="2524"/>
                    </a:lnTo>
                    <a:lnTo>
                      <a:pt x="3433" y="2553"/>
                    </a:lnTo>
                    <a:lnTo>
                      <a:pt x="3404" y="2582"/>
                    </a:lnTo>
                    <a:lnTo>
                      <a:pt x="3373" y="2611"/>
                    </a:lnTo>
                    <a:lnTo>
                      <a:pt x="3342" y="2638"/>
                    </a:lnTo>
                    <a:lnTo>
                      <a:pt x="3310" y="2665"/>
                    </a:lnTo>
                    <a:lnTo>
                      <a:pt x="3278" y="2691"/>
                    </a:lnTo>
                    <a:lnTo>
                      <a:pt x="3244" y="2717"/>
                    </a:lnTo>
                    <a:lnTo>
                      <a:pt x="3211" y="2741"/>
                    </a:lnTo>
                    <a:lnTo>
                      <a:pt x="3176" y="2766"/>
                    </a:lnTo>
                    <a:lnTo>
                      <a:pt x="3140" y="2789"/>
                    </a:lnTo>
                    <a:lnTo>
                      <a:pt x="3104" y="2813"/>
                    </a:lnTo>
                    <a:lnTo>
                      <a:pt x="3067" y="2834"/>
                    </a:lnTo>
                    <a:lnTo>
                      <a:pt x="3029" y="2856"/>
                    </a:lnTo>
                    <a:lnTo>
                      <a:pt x="2991" y="2876"/>
                    </a:lnTo>
                    <a:lnTo>
                      <a:pt x="2951" y="2897"/>
                    </a:lnTo>
                    <a:lnTo>
                      <a:pt x="2912" y="2916"/>
                    </a:lnTo>
                    <a:lnTo>
                      <a:pt x="2872" y="2935"/>
                    </a:lnTo>
                    <a:lnTo>
                      <a:pt x="2831" y="2952"/>
                    </a:lnTo>
                    <a:lnTo>
                      <a:pt x="2790" y="2969"/>
                    </a:lnTo>
                    <a:lnTo>
                      <a:pt x="2748" y="2985"/>
                    </a:lnTo>
                    <a:lnTo>
                      <a:pt x="2706" y="3001"/>
                    </a:lnTo>
                    <a:lnTo>
                      <a:pt x="2663" y="3015"/>
                    </a:lnTo>
                    <a:lnTo>
                      <a:pt x="2619" y="3029"/>
                    </a:lnTo>
                    <a:lnTo>
                      <a:pt x="2575" y="3042"/>
                    </a:lnTo>
                    <a:lnTo>
                      <a:pt x="2531" y="3053"/>
                    </a:lnTo>
                    <a:lnTo>
                      <a:pt x="2486" y="3064"/>
                    </a:lnTo>
                    <a:lnTo>
                      <a:pt x="2440" y="3074"/>
                    </a:lnTo>
                    <a:lnTo>
                      <a:pt x="2394" y="3084"/>
                    </a:lnTo>
                    <a:lnTo>
                      <a:pt x="2348" y="3092"/>
                    </a:lnTo>
                    <a:lnTo>
                      <a:pt x="2301" y="3100"/>
                    </a:lnTo>
                    <a:lnTo>
                      <a:pt x="2254" y="3106"/>
                    </a:lnTo>
                    <a:lnTo>
                      <a:pt x="2207" y="3112"/>
                    </a:lnTo>
                    <a:lnTo>
                      <a:pt x="2158" y="3116"/>
                    </a:lnTo>
                    <a:lnTo>
                      <a:pt x="2110" y="3120"/>
                    </a:lnTo>
                    <a:lnTo>
                      <a:pt x="2062" y="3123"/>
                    </a:lnTo>
                    <a:lnTo>
                      <a:pt x="2014" y="3125"/>
                    </a:lnTo>
                    <a:lnTo>
                      <a:pt x="1964" y="3125"/>
                    </a:lnTo>
                    <a:lnTo>
                      <a:pt x="1915" y="3125"/>
                    </a:lnTo>
                    <a:lnTo>
                      <a:pt x="1864" y="3124"/>
                    </a:lnTo>
                    <a:lnTo>
                      <a:pt x="1864" y="3124"/>
                    </a:lnTo>
                    <a:lnTo>
                      <a:pt x="1814" y="3121"/>
                    </a:lnTo>
                    <a:lnTo>
                      <a:pt x="1763" y="3117"/>
                    </a:lnTo>
                    <a:lnTo>
                      <a:pt x="1714" y="3113"/>
                    </a:lnTo>
                    <a:lnTo>
                      <a:pt x="1665" y="3107"/>
                    </a:lnTo>
                    <a:lnTo>
                      <a:pt x="1615" y="3101"/>
                    </a:lnTo>
                    <a:lnTo>
                      <a:pt x="1566" y="3093"/>
                    </a:lnTo>
                    <a:lnTo>
                      <a:pt x="1518" y="3085"/>
                    </a:lnTo>
                    <a:lnTo>
                      <a:pt x="1471" y="3076"/>
                    </a:lnTo>
                    <a:lnTo>
                      <a:pt x="1422" y="3065"/>
                    </a:lnTo>
                    <a:lnTo>
                      <a:pt x="1376" y="3055"/>
                    </a:lnTo>
                    <a:lnTo>
                      <a:pt x="1329" y="3042"/>
                    </a:lnTo>
                    <a:lnTo>
                      <a:pt x="1284" y="3029"/>
                    </a:lnTo>
                    <a:lnTo>
                      <a:pt x="1238" y="3015"/>
                    </a:lnTo>
                    <a:lnTo>
                      <a:pt x="1194" y="2999"/>
                    </a:lnTo>
                    <a:lnTo>
                      <a:pt x="1150" y="2984"/>
                    </a:lnTo>
                    <a:lnTo>
                      <a:pt x="1106" y="2967"/>
                    </a:lnTo>
                    <a:lnTo>
                      <a:pt x="1106" y="2967"/>
                    </a:lnTo>
                    <a:lnTo>
                      <a:pt x="1071" y="2987"/>
                    </a:lnTo>
                    <a:lnTo>
                      <a:pt x="1031" y="3007"/>
                    </a:lnTo>
                    <a:lnTo>
                      <a:pt x="986" y="3030"/>
                    </a:lnTo>
                    <a:lnTo>
                      <a:pt x="934" y="3053"/>
                    </a:lnTo>
                    <a:lnTo>
                      <a:pt x="879" y="3077"/>
                    </a:lnTo>
                    <a:lnTo>
                      <a:pt x="819" y="3101"/>
                    </a:lnTo>
                    <a:lnTo>
                      <a:pt x="754" y="3126"/>
                    </a:lnTo>
                    <a:lnTo>
                      <a:pt x="685" y="3148"/>
                    </a:lnTo>
                    <a:lnTo>
                      <a:pt x="648" y="3159"/>
                    </a:lnTo>
                    <a:lnTo>
                      <a:pt x="611" y="3170"/>
                    </a:lnTo>
                    <a:lnTo>
                      <a:pt x="573" y="3180"/>
                    </a:lnTo>
                    <a:lnTo>
                      <a:pt x="534" y="3191"/>
                    </a:lnTo>
                    <a:lnTo>
                      <a:pt x="495" y="3199"/>
                    </a:lnTo>
                    <a:lnTo>
                      <a:pt x="453" y="3208"/>
                    </a:lnTo>
                    <a:lnTo>
                      <a:pt x="412" y="3217"/>
                    </a:lnTo>
                    <a:lnTo>
                      <a:pt x="369" y="3223"/>
                    </a:lnTo>
                    <a:lnTo>
                      <a:pt x="325" y="3229"/>
                    </a:lnTo>
                    <a:lnTo>
                      <a:pt x="282" y="3236"/>
                    </a:lnTo>
                    <a:lnTo>
                      <a:pt x="236" y="3240"/>
                    </a:lnTo>
                    <a:lnTo>
                      <a:pt x="190" y="3245"/>
                    </a:lnTo>
                    <a:lnTo>
                      <a:pt x="144" y="3248"/>
                    </a:lnTo>
                    <a:lnTo>
                      <a:pt x="96" y="3250"/>
                    </a:lnTo>
                    <a:lnTo>
                      <a:pt x="48" y="3250"/>
                    </a:lnTo>
                    <a:lnTo>
                      <a:pt x="0" y="3250"/>
                    </a:lnTo>
                    <a:lnTo>
                      <a:pt x="0" y="3250"/>
                    </a:lnTo>
                    <a:lnTo>
                      <a:pt x="17" y="3246"/>
                    </a:lnTo>
                    <a:lnTo>
                      <a:pt x="37" y="3240"/>
                    </a:lnTo>
                    <a:lnTo>
                      <a:pt x="64" y="3231"/>
                    </a:lnTo>
                    <a:lnTo>
                      <a:pt x="95" y="3218"/>
                    </a:lnTo>
                    <a:lnTo>
                      <a:pt x="132" y="3200"/>
                    </a:lnTo>
                    <a:lnTo>
                      <a:pt x="153" y="3190"/>
                    </a:lnTo>
                    <a:lnTo>
                      <a:pt x="174" y="3178"/>
                    </a:lnTo>
                    <a:lnTo>
                      <a:pt x="195" y="3164"/>
                    </a:lnTo>
                    <a:lnTo>
                      <a:pt x="218" y="3150"/>
                    </a:lnTo>
                    <a:lnTo>
                      <a:pt x="240" y="3133"/>
                    </a:lnTo>
                    <a:lnTo>
                      <a:pt x="264" y="3115"/>
                    </a:lnTo>
                    <a:lnTo>
                      <a:pt x="287" y="3096"/>
                    </a:lnTo>
                    <a:lnTo>
                      <a:pt x="311" y="3074"/>
                    </a:lnTo>
                    <a:lnTo>
                      <a:pt x="334" y="3051"/>
                    </a:lnTo>
                    <a:lnTo>
                      <a:pt x="359" y="3025"/>
                    </a:lnTo>
                    <a:lnTo>
                      <a:pt x="383" y="2998"/>
                    </a:lnTo>
                    <a:lnTo>
                      <a:pt x="405" y="2970"/>
                    </a:lnTo>
                    <a:lnTo>
                      <a:pt x="429" y="2939"/>
                    </a:lnTo>
                    <a:lnTo>
                      <a:pt x="451" y="2906"/>
                    </a:lnTo>
                    <a:lnTo>
                      <a:pt x="473" y="2870"/>
                    </a:lnTo>
                    <a:lnTo>
                      <a:pt x="495" y="2832"/>
                    </a:lnTo>
                    <a:lnTo>
                      <a:pt x="515" y="2792"/>
                    </a:lnTo>
                    <a:lnTo>
                      <a:pt x="534" y="2750"/>
                    </a:lnTo>
                    <a:lnTo>
                      <a:pt x="553" y="2705"/>
                    </a:lnTo>
                    <a:lnTo>
                      <a:pt x="571" y="2657"/>
                    </a:lnTo>
                    <a:lnTo>
                      <a:pt x="571" y="2657"/>
                    </a:lnTo>
                    <a:close/>
                    <a:moveTo>
                      <a:pt x="1759" y="2483"/>
                    </a:moveTo>
                    <a:lnTo>
                      <a:pt x="1759" y="2483"/>
                    </a:lnTo>
                    <a:lnTo>
                      <a:pt x="1777" y="2487"/>
                    </a:lnTo>
                    <a:lnTo>
                      <a:pt x="1795" y="2488"/>
                    </a:lnTo>
                    <a:lnTo>
                      <a:pt x="1813" y="2487"/>
                    </a:lnTo>
                    <a:lnTo>
                      <a:pt x="1830" y="2484"/>
                    </a:lnTo>
                    <a:lnTo>
                      <a:pt x="1846" y="2480"/>
                    </a:lnTo>
                    <a:lnTo>
                      <a:pt x="1862" y="2475"/>
                    </a:lnTo>
                    <a:lnTo>
                      <a:pt x="1878" y="2468"/>
                    </a:lnTo>
                    <a:lnTo>
                      <a:pt x="1894" y="2460"/>
                    </a:lnTo>
                    <a:lnTo>
                      <a:pt x="1907" y="2450"/>
                    </a:lnTo>
                    <a:lnTo>
                      <a:pt x="1919" y="2439"/>
                    </a:lnTo>
                    <a:lnTo>
                      <a:pt x="1932" y="2427"/>
                    </a:lnTo>
                    <a:lnTo>
                      <a:pt x="1942" y="2414"/>
                    </a:lnTo>
                    <a:lnTo>
                      <a:pt x="1952" y="2400"/>
                    </a:lnTo>
                    <a:lnTo>
                      <a:pt x="1960" y="2385"/>
                    </a:lnTo>
                    <a:lnTo>
                      <a:pt x="1965" y="2369"/>
                    </a:lnTo>
                    <a:lnTo>
                      <a:pt x="1970" y="2352"/>
                    </a:lnTo>
                    <a:lnTo>
                      <a:pt x="1970" y="2352"/>
                    </a:lnTo>
                    <a:lnTo>
                      <a:pt x="1973" y="2334"/>
                    </a:lnTo>
                    <a:lnTo>
                      <a:pt x="1974" y="2317"/>
                    </a:lnTo>
                    <a:lnTo>
                      <a:pt x="1973" y="2301"/>
                    </a:lnTo>
                    <a:lnTo>
                      <a:pt x="1971" y="2283"/>
                    </a:lnTo>
                    <a:lnTo>
                      <a:pt x="1966" y="2267"/>
                    </a:lnTo>
                    <a:lnTo>
                      <a:pt x="1961" y="2252"/>
                    </a:lnTo>
                    <a:lnTo>
                      <a:pt x="1954" y="2237"/>
                    </a:lnTo>
                    <a:lnTo>
                      <a:pt x="1945" y="2223"/>
                    </a:lnTo>
                    <a:lnTo>
                      <a:pt x="1935" y="2210"/>
                    </a:lnTo>
                    <a:lnTo>
                      <a:pt x="1924" y="2197"/>
                    </a:lnTo>
                    <a:lnTo>
                      <a:pt x="1912" y="2186"/>
                    </a:lnTo>
                    <a:lnTo>
                      <a:pt x="1897" y="2177"/>
                    </a:lnTo>
                    <a:lnTo>
                      <a:pt x="1882" y="2167"/>
                    </a:lnTo>
                    <a:lnTo>
                      <a:pt x="1867" y="2159"/>
                    </a:lnTo>
                    <a:lnTo>
                      <a:pt x="1850" y="2154"/>
                    </a:lnTo>
                    <a:lnTo>
                      <a:pt x="1832" y="2150"/>
                    </a:lnTo>
                    <a:lnTo>
                      <a:pt x="1832" y="2150"/>
                    </a:lnTo>
                    <a:lnTo>
                      <a:pt x="1814" y="2146"/>
                    </a:lnTo>
                    <a:lnTo>
                      <a:pt x="1797" y="2145"/>
                    </a:lnTo>
                    <a:lnTo>
                      <a:pt x="1779" y="2146"/>
                    </a:lnTo>
                    <a:lnTo>
                      <a:pt x="1762" y="2149"/>
                    </a:lnTo>
                    <a:lnTo>
                      <a:pt x="1745" y="2153"/>
                    </a:lnTo>
                    <a:lnTo>
                      <a:pt x="1730" y="2158"/>
                    </a:lnTo>
                    <a:lnTo>
                      <a:pt x="1714" y="2165"/>
                    </a:lnTo>
                    <a:lnTo>
                      <a:pt x="1699" y="2173"/>
                    </a:lnTo>
                    <a:lnTo>
                      <a:pt x="1686" y="2183"/>
                    </a:lnTo>
                    <a:lnTo>
                      <a:pt x="1674" y="2194"/>
                    </a:lnTo>
                    <a:lnTo>
                      <a:pt x="1661" y="2206"/>
                    </a:lnTo>
                    <a:lnTo>
                      <a:pt x="1651" y="2219"/>
                    </a:lnTo>
                    <a:lnTo>
                      <a:pt x="1642" y="2233"/>
                    </a:lnTo>
                    <a:lnTo>
                      <a:pt x="1634" y="2248"/>
                    </a:lnTo>
                    <a:lnTo>
                      <a:pt x="1628" y="2264"/>
                    </a:lnTo>
                    <a:lnTo>
                      <a:pt x="1623" y="2281"/>
                    </a:lnTo>
                    <a:lnTo>
                      <a:pt x="1623" y="2281"/>
                    </a:lnTo>
                    <a:lnTo>
                      <a:pt x="1620" y="2299"/>
                    </a:lnTo>
                    <a:lnTo>
                      <a:pt x="1619" y="2316"/>
                    </a:lnTo>
                    <a:lnTo>
                      <a:pt x="1620" y="2333"/>
                    </a:lnTo>
                    <a:lnTo>
                      <a:pt x="1622" y="2349"/>
                    </a:lnTo>
                    <a:lnTo>
                      <a:pt x="1627" y="2366"/>
                    </a:lnTo>
                    <a:lnTo>
                      <a:pt x="1632" y="2381"/>
                    </a:lnTo>
                    <a:lnTo>
                      <a:pt x="1639" y="2396"/>
                    </a:lnTo>
                    <a:lnTo>
                      <a:pt x="1648" y="2410"/>
                    </a:lnTo>
                    <a:lnTo>
                      <a:pt x="1658" y="2423"/>
                    </a:lnTo>
                    <a:lnTo>
                      <a:pt x="1669" y="2436"/>
                    </a:lnTo>
                    <a:lnTo>
                      <a:pt x="1682" y="2447"/>
                    </a:lnTo>
                    <a:lnTo>
                      <a:pt x="1695" y="2456"/>
                    </a:lnTo>
                    <a:lnTo>
                      <a:pt x="1710" y="2466"/>
                    </a:lnTo>
                    <a:lnTo>
                      <a:pt x="1725" y="2472"/>
                    </a:lnTo>
                    <a:lnTo>
                      <a:pt x="1741" y="2479"/>
                    </a:lnTo>
                    <a:lnTo>
                      <a:pt x="1759" y="2483"/>
                    </a:lnTo>
                    <a:lnTo>
                      <a:pt x="1759" y="2483"/>
                    </a:lnTo>
                    <a:close/>
                    <a:moveTo>
                      <a:pt x="1784" y="1717"/>
                    </a:moveTo>
                    <a:lnTo>
                      <a:pt x="1784" y="1717"/>
                    </a:lnTo>
                    <a:lnTo>
                      <a:pt x="1804" y="1748"/>
                    </a:lnTo>
                    <a:lnTo>
                      <a:pt x="1821" y="1779"/>
                    </a:lnTo>
                    <a:lnTo>
                      <a:pt x="1829" y="1795"/>
                    </a:lnTo>
                    <a:lnTo>
                      <a:pt x="1835" y="1811"/>
                    </a:lnTo>
                    <a:lnTo>
                      <a:pt x="1840" y="1827"/>
                    </a:lnTo>
                    <a:lnTo>
                      <a:pt x="1843" y="1842"/>
                    </a:lnTo>
                    <a:lnTo>
                      <a:pt x="1845" y="1858"/>
                    </a:lnTo>
                    <a:lnTo>
                      <a:pt x="1845" y="1874"/>
                    </a:lnTo>
                    <a:lnTo>
                      <a:pt x="1843" y="1890"/>
                    </a:lnTo>
                    <a:lnTo>
                      <a:pt x="1839" y="1907"/>
                    </a:lnTo>
                    <a:lnTo>
                      <a:pt x="1832" y="1924"/>
                    </a:lnTo>
                    <a:lnTo>
                      <a:pt x="1823" y="1941"/>
                    </a:lnTo>
                    <a:lnTo>
                      <a:pt x="1811" y="1958"/>
                    </a:lnTo>
                    <a:lnTo>
                      <a:pt x="1795" y="1977"/>
                    </a:lnTo>
                    <a:lnTo>
                      <a:pt x="1811" y="1993"/>
                    </a:lnTo>
                    <a:lnTo>
                      <a:pt x="1811" y="1993"/>
                    </a:lnTo>
                    <a:lnTo>
                      <a:pt x="1834" y="1988"/>
                    </a:lnTo>
                    <a:lnTo>
                      <a:pt x="1858" y="1981"/>
                    </a:lnTo>
                    <a:lnTo>
                      <a:pt x="1880" y="1974"/>
                    </a:lnTo>
                    <a:lnTo>
                      <a:pt x="1901" y="1965"/>
                    </a:lnTo>
                    <a:lnTo>
                      <a:pt x="1922" y="1955"/>
                    </a:lnTo>
                    <a:lnTo>
                      <a:pt x="1941" y="1944"/>
                    </a:lnTo>
                    <a:lnTo>
                      <a:pt x="1959" y="1933"/>
                    </a:lnTo>
                    <a:lnTo>
                      <a:pt x="1975" y="1920"/>
                    </a:lnTo>
                    <a:lnTo>
                      <a:pt x="1991" y="1904"/>
                    </a:lnTo>
                    <a:lnTo>
                      <a:pt x="2005" y="1889"/>
                    </a:lnTo>
                    <a:lnTo>
                      <a:pt x="2018" y="1872"/>
                    </a:lnTo>
                    <a:lnTo>
                      <a:pt x="2029" y="1855"/>
                    </a:lnTo>
                    <a:lnTo>
                      <a:pt x="2038" y="1835"/>
                    </a:lnTo>
                    <a:lnTo>
                      <a:pt x="2046" y="1815"/>
                    </a:lnTo>
                    <a:lnTo>
                      <a:pt x="2052" y="1793"/>
                    </a:lnTo>
                    <a:lnTo>
                      <a:pt x="2056" y="1771"/>
                    </a:lnTo>
                    <a:lnTo>
                      <a:pt x="2056" y="1771"/>
                    </a:lnTo>
                    <a:lnTo>
                      <a:pt x="2058" y="1752"/>
                    </a:lnTo>
                    <a:lnTo>
                      <a:pt x="2058" y="1734"/>
                    </a:lnTo>
                    <a:lnTo>
                      <a:pt x="2058" y="1715"/>
                    </a:lnTo>
                    <a:lnTo>
                      <a:pt x="2056" y="1698"/>
                    </a:lnTo>
                    <a:lnTo>
                      <a:pt x="2053" y="1681"/>
                    </a:lnTo>
                    <a:lnTo>
                      <a:pt x="2048" y="1665"/>
                    </a:lnTo>
                    <a:lnTo>
                      <a:pt x="2043" y="1647"/>
                    </a:lnTo>
                    <a:lnTo>
                      <a:pt x="2037" y="1631"/>
                    </a:lnTo>
                    <a:lnTo>
                      <a:pt x="2029" y="1615"/>
                    </a:lnTo>
                    <a:lnTo>
                      <a:pt x="2023" y="1600"/>
                    </a:lnTo>
                    <a:lnTo>
                      <a:pt x="2006" y="1568"/>
                    </a:lnTo>
                    <a:lnTo>
                      <a:pt x="1969" y="1504"/>
                    </a:lnTo>
                    <a:lnTo>
                      <a:pt x="1950" y="1470"/>
                    </a:lnTo>
                    <a:lnTo>
                      <a:pt x="1933" y="1435"/>
                    </a:lnTo>
                    <a:lnTo>
                      <a:pt x="1925" y="1417"/>
                    </a:lnTo>
                    <a:lnTo>
                      <a:pt x="1918" y="1398"/>
                    </a:lnTo>
                    <a:lnTo>
                      <a:pt x="1912" y="1380"/>
                    </a:lnTo>
                    <a:lnTo>
                      <a:pt x="1907" y="1359"/>
                    </a:lnTo>
                    <a:lnTo>
                      <a:pt x="1903" y="1339"/>
                    </a:lnTo>
                    <a:lnTo>
                      <a:pt x="1899" y="1318"/>
                    </a:lnTo>
                    <a:lnTo>
                      <a:pt x="1897" y="1295"/>
                    </a:lnTo>
                    <a:lnTo>
                      <a:pt x="1896" y="1273"/>
                    </a:lnTo>
                    <a:lnTo>
                      <a:pt x="1896" y="1249"/>
                    </a:lnTo>
                    <a:lnTo>
                      <a:pt x="1898" y="1224"/>
                    </a:lnTo>
                    <a:lnTo>
                      <a:pt x="1901" y="1199"/>
                    </a:lnTo>
                    <a:lnTo>
                      <a:pt x="1907" y="1172"/>
                    </a:lnTo>
                    <a:lnTo>
                      <a:pt x="1907" y="1172"/>
                    </a:lnTo>
                    <a:lnTo>
                      <a:pt x="1916" y="1139"/>
                    </a:lnTo>
                    <a:lnTo>
                      <a:pt x="1926" y="1108"/>
                    </a:lnTo>
                    <a:lnTo>
                      <a:pt x="1938" y="1078"/>
                    </a:lnTo>
                    <a:lnTo>
                      <a:pt x="1952" y="1051"/>
                    </a:lnTo>
                    <a:lnTo>
                      <a:pt x="1966" y="1028"/>
                    </a:lnTo>
                    <a:lnTo>
                      <a:pt x="1983" y="1006"/>
                    </a:lnTo>
                    <a:lnTo>
                      <a:pt x="1992" y="996"/>
                    </a:lnTo>
                    <a:lnTo>
                      <a:pt x="2001" y="987"/>
                    </a:lnTo>
                    <a:lnTo>
                      <a:pt x="2010" y="978"/>
                    </a:lnTo>
                    <a:lnTo>
                      <a:pt x="2020" y="969"/>
                    </a:lnTo>
                    <a:lnTo>
                      <a:pt x="2030" y="963"/>
                    </a:lnTo>
                    <a:lnTo>
                      <a:pt x="2041" y="955"/>
                    </a:lnTo>
                    <a:lnTo>
                      <a:pt x="2052" y="950"/>
                    </a:lnTo>
                    <a:lnTo>
                      <a:pt x="2063" y="944"/>
                    </a:lnTo>
                    <a:lnTo>
                      <a:pt x="2074" y="939"/>
                    </a:lnTo>
                    <a:lnTo>
                      <a:pt x="2085" y="935"/>
                    </a:lnTo>
                    <a:lnTo>
                      <a:pt x="2098" y="931"/>
                    </a:lnTo>
                    <a:lnTo>
                      <a:pt x="2110" y="928"/>
                    </a:lnTo>
                    <a:lnTo>
                      <a:pt x="2122" y="926"/>
                    </a:lnTo>
                    <a:lnTo>
                      <a:pt x="2135" y="925"/>
                    </a:lnTo>
                    <a:lnTo>
                      <a:pt x="2148" y="924"/>
                    </a:lnTo>
                    <a:lnTo>
                      <a:pt x="2162" y="924"/>
                    </a:lnTo>
                    <a:lnTo>
                      <a:pt x="2175" y="924"/>
                    </a:lnTo>
                    <a:lnTo>
                      <a:pt x="2190" y="926"/>
                    </a:lnTo>
                    <a:lnTo>
                      <a:pt x="2203" y="927"/>
                    </a:lnTo>
                    <a:lnTo>
                      <a:pt x="2218" y="930"/>
                    </a:lnTo>
                    <a:lnTo>
                      <a:pt x="2218" y="930"/>
                    </a:lnTo>
                    <a:lnTo>
                      <a:pt x="2233" y="934"/>
                    </a:lnTo>
                    <a:lnTo>
                      <a:pt x="2248" y="938"/>
                    </a:lnTo>
                    <a:lnTo>
                      <a:pt x="2262" y="942"/>
                    </a:lnTo>
                    <a:lnTo>
                      <a:pt x="2275" y="948"/>
                    </a:lnTo>
                    <a:lnTo>
                      <a:pt x="2288" y="953"/>
                    </a:lnTo>
                    <a:lnTo>
                      <a:pt x="2301" y="960"/>
                    </a:lnTo>
                    <a:lnTo>
                      <a:pt x="2312" y="967"/>
                    </a:lnTo>
                    <a:lnTo>
                      <a:pt x="2323" y="975"/>
                    </a:lnTo>
                    <a:lnTo>
                      <a:pt x="2333" y="983"/>
                    </a:lnTo>
                    <a:lnTo>
                      <a:pt x="2343" y="992"/>
                    </a:lnTo>
                    <a:lnTo>
                      <a:pt x="2354" y="1002"/>
                    </a:lnTo>
                    <a:lnTo>
                      <a:pt x="2362" y="1011"/>
                    </a:lnTo>
                    <a:lnTo>
                      <a:pt x="2370" y="1022"/>
                    </a:lnTo>
                    <a:lnTo>
                      <a:pt x="2378" y="1034"/>
                    </a:lnTo>
                    <a:lnTo>
                      <a:pt x="2385" y="1046"/>
                    </a:lnTo>
                    <a:lnTo>
                      <a:pt x="2392" y="1058"/>
                    </a:lnTo>
                    <a:lnTo>
                      <a:pt x="2397" y="1072"/>
                    </a:lnTo>
                    <a:lnTo>
                      <a:pt x="2402" y="1085"/>
                    </a:lnTo>
                    <a:lnTo>
                      <a:pt x="2406" y="1100"/>
                    </a:lnTo>
                    <a:lnTo>
                      <a:pt x="2411" y="1114"/>
                    </a:lnTo>
                    <a:lnTo>
                      <a:pt x="2413" y="1130"/>
                    </a:lnTo>
                    <a:lnTo>
                      <a:pt x="2416" y="1146"/>
                    </a:lnTo>
                    <a:lnTo>
                      <a:pt x="2417" y="1163"/>
                    </a:lnTo>
                    <a:lnTo>
                      <a:pt x="2419" y="1180"/>
                    </a:lnTo>
                    <a:lnTo>
                      <a:pt x="2419" y="1198"/>
                    </a:lnTo>
                    <a:lnTo>
                      <a:pt x="2419" y="1217"/>
                    </a:lnTo>
                    <a:lnTo>
                      <a:pt x="2417" y="1235"/>
                    </a:lnTo>
                    <a:lnTo>
                      <a:pt x="2416" y="1254"/>
                    </a:lnTo>
                    <a:lnTo>
                      <a:pt x="2411" y="1295"/>
                    </a:lnTo>
                    <a:lnTo>
                      <a:pt x="2402" y="1339"/>
                    </a:lnTo>
                    <a:lnTo>
                      <a:pt x="2425" y="1344"/>
                    </a:lnTo>
                    <a:lnTo>
                      <a:pt x="2562" y="1114"/>
                    </a:lnTo>
                    <a:lnTo>
                      <a:pt x="2562" y="1114"/>
                    </a:lnTo>
                    <a:lnTo>
                      <a:pt x="2552" y="1088"/>
                    </a:lnTo>
                    <a:lnTo>
                      <a:pt x="2541" y="1063"/>
                    </a:lnTo>
                    <a:lnTo>
                      <a:pt x="2526" y="1038"/>
                    </a:lnTo>
                    <a:lnTo>
                      <a:pt x="2509" y="1015"/>
                    </a:lnTo>
                    <a:lnTo>
                      <a:pt x="2490" y="992"/>
                    </a:lnTo>
                    <a:lnTo>
                      <a:pt x="2469" y="969"/>
                    </a:lnTo>
                    <a:lnTo>
                      <a:pt x="2445" y="949"/>
                    </a:lnTo>
                    <a:lnTo>
                      <a:pt x="2420" y="928"/>
                    </a:lnTo>
                    <a:lnTo>
                      <a:pt x="2393" y="910"/>
                    </a:lnTo>
                    <a:lnTo>
                      <a:pt x="2362" y="892"/>
                    </a:lnTo>
                    <a:lnTo>
                      <a:pt x="2331" y="875"/>
                    </a:lnTo>
                    <a:lnTo>
                      <a:pt x="2297" y="860"/>
                    </a:lnTo>
                    <a:lnTo>
                      <a:pt x="2263" y="846"/>
                    </a:lnTo>
                    <a:lnTo>
                      <a:pt x="2226" y="834"/>
                    </a:lnTo>
                    <a:lnTo>
                      <a:pt x="2186" y="822"/>
                    </a:lnTo>
                    <a:lnTo>
                      <a:pt x="2146" y="814"/>
                    </a:lnTo>
                    <a:lnTo>
                      <a:pt x="2146" y="814"/>
                    </a:lnTo>
                    <a:lnTo>
                      <a:pt x="2115" y="807"/>
                    </a:lnTo>
                    <a:lnTo>
                      <a:pt x="2083" y="803"/>
                    </a:lnTo>
                    <a:lnTo>
                      <a:pt x="2053" y="799"/>
                    </a:lnTo>
                    <a:lnTo>
                      <a:pt x="2023" y="795"/>
                    </a:lnTo>
                    <a:lnTo>
                      <a:pt x="1993" y="794"/>
                    </a:lnTo>
                    <a:lnTo>
                      <a:pt x="1965" y="793"/>
                    </a:lnTo>
                    <a:lnTo>
                      <a:pt x="1938" y="793"/>
                    </a:lnTo>
                    <a:lnTo>
                      <a:pt x="1912" y="794"/>
                    </a:lnTo>
                    <a:lnTo>
                      <a:pt x="1885" y="796"/>
                    </a:lnTo>
                    <a:lnTo>
                      <a:pt x="1860" y="800"/>
                    </a:lnTo>
                    <a:lnTo>
                      <a:pt x="1835" y="804"/>
                    </a:lnTo>
                    <a:lnTo>
                      <a:pt x="1812" y="808"/>
                    </a:lnTo>
                    <a:lnTo>
                      <a:pt x="1789" y="815"/>
                    </a:lnTo>
                    <a:lnTo>
                      <a:pt x="1767" y="822"/>
                    </a:lnTo>
                    <a:lnTo>
                      <a:pt x="1745" y="830"/>
                    </a:lnTo>
                    <a:lnTo>
                      <a:pt x="1725" y="839"/>
                    </a:lnTo>
                    <a:lnTo>
                      <a:pt x="1705" y="848"/>
                    </a:lnTo>
                    <a:lnTo>
                      <a:pt x="1687" y="860"/>
                    </a:lnTo>
                    <a:lnTo>
                      <a:pt x="1669" y="871"/>
                    </a:lnTo>
                    <a:lnTo>
                      <a:pt x="1652" y="884"/>
                    </a:lnTo>
                    <a:lnTo>
                      <a:pt x="1636" y="898"/>
                    </a:lnTo>
                    <a:lnTo>
                      <a:pt x="1621" y="912"/>
                    </a:lnTo>
                    <a:lnTo>
                      <a:pt x="1606" y="928"/>
                    </a:lnTo>
                    <a:lnTo>
                      <a:pt x="1593" y="944"/>
                    </a:lnTo>
                    <a:lnTo>
                      <a:pt x="1581" y="962"/>
                    </a:lnTo>
                    <a:lnTo>
                      <a:pt x="1569" y="980"/>
                    </a:lnTo>
                    <a:lnTo>
                      <a:pt x="1558" y="998"/>
                    </a:lnTo>
                    <a:lnTo>
                      <a:pt x="1549" y="1019"/>
                    </a:lnTo>
                    <a:lnTo>
                      <a:pt x="1540" y="1039"/>
                    </a:lnTo>
                    <a:lnTo>
                      <a:pt x="1532" y="1061"/>
                    </a:lnTo>
                    <a:lnTo>
                      <a:pt x="1526" y="1084"/>
                    </a:lnTo>
                    <a:lnTo>
                      <a:pt x="1520" y="1106"/>
                    </a:lnTo>
                    <a:lnTo>
                      <a:pt x="1520" y="1106"/>
                    </a:lnTo>
                    <a:lnTo>
                      <a:pt x="1516" y="1129"/>
                    </a:lnTo>
                    <a:lnTo>
                      <a:pt x="1513" y="1151"/>
                    </a:lnTo>
                    <a:lnTo>
                      <a:pt x="1511" y="1171"/>
                    </a:lnTo>
                    <a:lnTo>
                      <a:pt x="1511" y="1192"/>
                    </a:lnTo>
                    <a:lnTo>
                      <a:pt x="1512" y="1212"/>
                    </a:lnTo>
                    <a:lnTo>
                      <a:pt x="1513" y="1233"/>
                    </a:lnTo>
                    <a:lnTo>
                      <a:pt x="1517" y="1252"/>
                    </a:lnTo>
                    <a:lnTo>
                      <a:pt x="1521" y="1272"/>
                    </a:lnTo>
                    <a:lnTo>
                      <a:pt x="1526" y="1290"/>
                    </a:lnTo>
                    <a:lnTo>
                      <a:pt x="1532" y="1308"/>
                    </a:lnTo>
                    <a:lnTo>
                      <a:pt x="1539" y="1328"/>
                    </a:lnTo>
                    <a:lnTo>
                      <a:pt x="1546" y="1346"/>
                    </a:lnTo>
                    <a:lnTo>
                      <a:pt x="1555" y="1363"/>
                    </a:lnTo>
                    <a:lnTo>
                      <a:pt x="1564" y="1382"/>
                    </a:lnTo>
                    <a:lnTo>
                      <a:pt x="1584" y="1417"/>
                    </a:lnTo>
                    <a:lnTo>
                      <a:pt x="1605" y="1453"/>
                    </a:lnTo>
                    <a:lnTo>
                      <a:pt x="1630" y="1489"/>
                    </a:lnTo>
                    <a:lnTo>
                      <a:pt x="1680" y="1561"/>
                    </a:lnTo>
                    <a:lnTo>
                      <a:pt x="1707" y="1598"/>
                    </a:lnTo>
                    <a:lnTo>
                      <a:pt x="1733" y="1637"/>
                    </a:lnTo>
                    <a:lnTo>
                      <a:pt x="1759" y="1676"/>
                    </a:lnTo>
                    <a:lnTo>
                      <a:pt x="1784" y="1717"/>
                    </a:lnTo>
                    <a:lnTo>
                      <a:pt x="1784" y="1717"/>
                    </a:lnTo>
                    <a:close/>
                  </a:path>
                </a:pathLst>
              </a:custGeom>
              <a:solidFill>
                <a:srgbClr val="349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5" name="Freeform 632"/>
              <p:cNvSpPr>
                <a:spLocks noEditPoints="1"/>
              </p:cNvSpPr>
              <p:nvPr/>
            </p:nvSpPr>
            <p:spPr bwMode="auto">
              <a:xfrm flipH="1">
                <a:off x="10587562" y="5122678"/>
                <a:ext cx="954162" cy="863503"/>
              </a:xfrm>
              <a:custGeom>
                <a:avLst/>
                <a:gdLst>
                  <a:gd name="T0" fmla="*/ 2498 w 3291"/>
                  <a:gd name="T1" fmla="*/ 1 h 3483"/>
                  <a:gd name="T2" fmla="*/ 2699 w 3291"/>
                  <a:gd name="T3" fmla="*/ 46 h 3483"/>
                  <a:gd name="T4" fmla="*/ 2869 w 3291"/>
                  <a:gd name="T5" fmla="*/ 152 h 3483"/>
                  <a:gd name="T6" fmla="*/ 2996 w 3291"/>
                  <a:gd name="T7" fmla="*/ 306 h 3483"/>
                  <a:gd name="T8" fmla="*/ 3062 w 3291"/>
                  <a:gd name="T9" fmla="*/ 501 h 3483"/>
                  <a:gd name="T10" fmla="*/ 3286 w 3291"/>
                  <a:gd name="T11" fmla="*/ 2135 h 3483"/>
                  <a:gd name="T12" fmla="*/ 3230 w 3291"/>
                  <a:gd name="T13" fmla="*/ 2325 h 3483"/>
                  <a:gd name="T14" fmla="*/ 3113 w 3291"/>
                  <a:gd name="T15" fmla="*/ 2483 h 3483"/>
                  <a:gd name="T16" fmla="*/ 2945 w 3291"/>
                  <a:gd name="T17" fmla="*/ 2598 h 3483"/>
                  <a:gd name="T18" fmla="*/ 2479 w 3291"/>
                  <a:gd name="T19" fmla="*/ 2689 h 3483"/>
                  <a:gd name="T20" fmla="*/ 2584 w 3291"/>
                  <a:gd name="T21" fmla="*/ 2970 h 3483"/>
                  <a:gd name="T22" fmla="*/ 2700 w 3291"/>
                  <a:gd name="T23" fmla="*/ 3162 h 3483"/>
                  <a:gd name="T24" fmla="*/ 2865 w 3291"/>
                  <a:gd name="T25" fmla="*/ 3346 h 3483"/>
                  <a:gd name="T26" fmla="*/ 3053 w 3291"/>
                  <a:gd name="T27" fmla="*/ 3482 h 3483"/>
                  <a:gd name="T28" fmla="*/ 2874 w 3291"/>
                  <a:gd name="T29" fmla="*/ 3469 h 3483"/>
                  <a:gd name="T30" fmla="*/ 2605 w 3291"/>
                  <a:gd name="T31" fmla="*/ 3392 h 3483"/>
                  <a:gd name="T32" fmla="*/ 2365 w 3291"/>
                  <a:gd name="T33" fmla="*/ 3249 h 3483"/>
                  <a:gd name="T34" fmla="*/ 2217 w 3291"/>
                  <a:gd name="T35" fmla="*/ 3109 h 3483"/>
                  <a:gd name="T36" fmla="*/ 2084 w 3291"/>
                  <a:gd name="T37" fmla="*/ 2922 h 3483"/>
                  <a:gd name="T38" fmla="*/ 915 w 3291"/>
                  <a:gd name="T39" fmla="*/ 2906 h 3483"/>
                  <a:gd name="T40" fmla="*/ 703 w 3291"/>
                  <a:gd name="T41" fmla="*/ 2899 h 3483"/>
                  <a:gd name="T42" fmla="*/ 513 w 3291"/>
                  <a:gd name="T43" fmla="*/ 2827 h 3483"/>
                  <a:gd name="T44" fmla="*/ 360 w 3291"/>
                  <a:gd name="T45" fmla="*/ 2698 h 3483"/>
                  <a:gd name="T46" fmla="*/ 258 w 3291"/>
                  <a:gd name="T47" fmla="*/ 2525 h 3483"/>
                  <a:gd name="T48" fmla="*/ 2 w 3291"/>
                  <a:gd name="T49" fmla="*/ 894 h 3483"/>
                  <a:gd name="T50" fmla="*/ 19 w 3291"/>
                  <a:gd name="T51" fmla="*/ 693 h 3483"/>
                  <a:gd name="T52" fmla="*/ 103 w 3291"/>
                  <a:gd name="T53" fmla="*/ 514 h 3483"/>
                  <a:gd name="T54" fmla="*/ 244 w 3291"/>
                  <a:gd name="T55" fmla="*/ 372 h 3483"/>
                  <a:gd name="T56" fmla="*/ 429 w 3291"/>
                  <a:gd name="T57" fmla="*/ 283 h 3483"/>
                  <a:gd name="T58" fmla="*/ 1536 w 3291"/>
                  <a:gd name="T59" fmla="*/ 2083 h 3483"/>
                  <a:gd name="T60" fmla="*/ 1624 w 3291"/>
                  <a:gd name="T61" fmla="*/ 2202 h 3483"/>
                  <a:gd name="T62" fmla="*/ 1791 w 3291"/>
                  <a:gd name="T63" fmla="*/ 2241 h 3483"/>
                  <a:gd name="T64" fmla="*/ 1935 w 3291"/>
                  <a:gd name="T65" fmla="*/ 2195 h 3483"/>
                  <a:gd name="T66" fmla="*/ 2027 w 3291"/>
                  <a:gd name="T67" fmla="*/ 2074 h 3483"/>
                  <a:gd name="T68" fmla="*/ 2023 w 3291"/>
                  <a:gd name="T69" fmla="*/ 1954 h 3483"/>
                  <a:gd name="T70" fmla="*/ 1928 w 3291"/>
                  <a:gd name="T71" fmla="*/ 1840 h 3483"/>
                  <a:gd name="T72" fmla="*/ 1798 w 3291"/>
                  <a:gd name="T73" fmla="*/ 1804 h 3483"/>
                  <a:gd name="T74" fmla="*/ 1677 w 3291"/>
                  <a:gd name="T75" fmla="*/ 1828 h 3483"/>
                  <a:gd name="T76" fmla="*/ 1555 w 3291"/>
                  <a:gd name="T77" fmla="*/ 1934 h 3483"/>
                  <a:gd name="T78" fmla="*/ 1532 w 3291"/>
                  <a:gd name="T79" fmla="*/ 2061 h 3483"/>
                  <a:gd name="T80" fmla="*/ 1151 w 3291"/>
                  <a:gd name="T81" fmla="*/ 1367 h 3483"/>
                  <a:gd name="T82" fmla="*/ 1254 w 3291"/>
                  <a:gd name="T83" fmla="*/ 1474 h 3483"/>
                  <a:gd name="T84" fmla="*/ 1455 w 3291"/>
                  <a:gd name="T85" fmla="*/ 1590 h 3483"/>
                  <a:gd name="T86" fmla="*/ 1518 w 3291"/>
                  <a:gd name="T87" fmla="*/ 1658 h 3483"/>
                  <a:gd name="T88" fmla="*/ 1904 w 3291"/>
                  <a:gd name="T89" fmla="*/ 1529 h 3483"/>
                  <a:gd name="T90" fmla="*/ 1826 w 3291"/>
                  <a:gd name="T91" fmla="*/ 1429 h 3483"/>
                  <a:gd name="T92" fmla="*/ 1606 w 3291"/>
                  <a:gd name="T93" fmla="*/ 1295 h 3483"/>
                  <a:gd name="T94" fmla="*/ 1517 w 3291"/>
                  <a:gd name="T95" fmla="*/ 1219 h 3483"/>
                  <a:gd name="T96" fmla="*/ 1517 w 3291"/>
                  <a:gd name="T97" fmla="*/ 1148 h 3483"/>
                  <a:gd name="T98" fmla="*/ 1586 w 3291"/>
                  <a:gd name="T99" fmla="*/ 1096 h 3483"/>
                  <a:gd name="T100" fmla="*/ 1691 w 3291"/>
                  <a:gd name="T101" fmla="*/ 1078 h 3483"/>
                  <a:gd name="T102" fmla="*/ 1830 w 3291"/>
                  <a:gd name="T103" fmla="*/ 1123 h 3483"/>
                  <a:gd name="T104" fmla="*/ 1959 w 3291"/>
                  <a:gd name="T105" fmla="*/ 1210 h 3483"/>
                  <a:gd name="T106" fmla="*/ 1985 w 3291"/>
                  <a:gd name="T107" fmla="*/ 838 h 3483"/>
                  <a:gd name="T108" fmla="*/ 1719 w 3291"/>
                  <a:gd name="T109" fmla="*/ 760 h 3483"/>
                  <a:gd name="T110" fmla="*/ 1507 w 3291"/>
                  <a:gd name="T111" fmla="*/ 772 h 3483"/>
                  <a:gd name="T112" fmla="*/ 1341 w 3291"/>
                  <a:gd name="T113" fmla="*/ 828 h 3483"/>
                  <a:gd name="T114" fmla="*/ 1213 w 3291"/>
                  <a:gd name="T115" fmla="*/ 920 h 3483"/>
                  <a:gd name="T116" fmla="*/ 1130 w 3291"/>
                  <a:gd name="T117" fmla="*/ 1047 h 3483"/>
                  <a:gd name="T118" fmla="*/ 1106 w 3291"/>
                  <a:gd name="T119" fmla="*/ 1206 h 3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91" h="3483">
                    <a:moveTo>
                      <a:pt x="519" y="263"/>
                    </a:moveTo>
                    <a:lnTo>
                      <a:pt x="2376" y="6"/>
                    </a:lnTo>
                    <a:lnTo>
                      <a:pt x="2376" y="6"/>
                    </a:lnTo>
                    <a:lnTo>
                      <a:pt x="2406" y="2"/>
                    </a:lnTo>
                    <a:lnTo>
                      <a:pt x="2437" y="1"/>
                    </a:lnTo>
                    <a:lnTo>
                      <a:pt x="2468" y="0"/>
                    </a:lnTo>
                    <a:lnTo>
                      <a:pt x="2498" y="1"/>
                    </a:lnTo>
                    <a:lnTo>
                      <a:pt x="2528" y="3"/>
                    </a:lnTo>
                    <a:lnTo>
                      <a:pt x="2557" y="7"/>
                    </a:lnTo>
                    <a:lnTo>
                      <a:pt x="2586" y="13"/>
                    </a:lnTo>
                    <a:lnTo>
                      <a:pt x="2616" y="19"/>
                    </a:lnTo>
                    <a:lnTo>
                      <a:pt x="2644" y="27"/>
                    </a:lnTo>
                    <a:lnTo>
                      <a:pt x="2672" y="36"/>
                    </a:lnTo>
                    <a:lnTo>
                      <a:pt x="2699" y="46"/>
                    </a:lnTo>
                    <a:lnTo>
                      <a:pt x="2726" y="58"/>
                    </a:lnTo>
                    <a:lnTo>
                      <a:pt x="2751" y="71"/>
                    </a:lnTo>
                    <a:lnTo>
                      <a:pt x="2777" y="85"/>
                    </a:lnTo>
                    <a:lnTo>
                      <a:pt x="2801" y="100"/>
                    </a:lnTo>
                    <a:lnTo>
                      <a:pt x="2824" y="116"/>
                    </a:lnTo>
                    <a:lnTo>
                      <a:pt x="2848" y="134"/>
                    </a:lnTo>
                    <a:lnTo>
                      <a:pt x="2869" y="152"/>
                    </a:lnTo>
                    <a:lnTo>
                      <a:pt x="2890" y="171"/>
                    </a:lnTo>
                    <a:lnTo>
                      <a:pt x="2911" y="192"/>
                    </a:lnTo>
                    <a:lnTo>
                      <a:pt x="2930" y="212"/>
                    </a:lnTo>
                    <a:lnTo>
                      <a:pt x="2948" y="235"/>
                    </a:lnTo>
                    <a:lnTo>
                      <a:pt x="2964" y="258"/>
                    </a:lnTo>
                    <a:lnTo>
                      <a:pt x="2981" y="281"/>
                    </a:lnTo>
                    <a:lnTo>
                      <a:pt x="2996" y="306"/>
                    </a:lnTo>
                    <a:lnTo>
                      <a:pt x="3009" y="332"/>
                    </a:lnTo>
                    <a:lnTo>
                      <a:pt x="3022" y="358"/>
                    </a:lnTo>
                    <a:lnTo>
                      <a:pt x="3032" y="385"/>
                    </a:lnTo>
                    <a:lnTo>
                      <a:pt x="3042" y="413"/>
                    </a:lnTo>
                    <a:lnTo>
                      <a:pt x="3050" y="441"/>
                    </a:lnTo>
                    <a:lnTo>
                      <a:pt x="3056" y="470"/>
                    </a:lnTo>
                    <a:lnTo>
                      <a:pt x="3062" y="501"/>
                    </a:lnTo>
                    <a:lnTo>
                      <a:pt x="3284" y="1988"/>
                    </a:lnTo>
                    <a:lnTo>
                      <a:pt x="3284" y="1988"/>
                    </a:lnTo>
                    <a:lnTo>
                      <a:pt x="3288" y="2017"/>
                    </a:lnTo>
                    <a:lnTo>
                      <a:pt x="3290" y="2047"/>
                    </a:lnTo>
                    <a:lnTo>
                      <a:pt x="3291" y="2076"/>
                    </a:lnTo>
                    <a:lnTo>
                      <a:pt x="3290" y="2105"/>
                    </a:lnTo>
                    <a:lnTo>
                      <a:pt x="3286" y="2135"/>
                    </a:lnTo>
                    <a:lnTo>
                      <a:pt x="3283" y="2163"/>
                    </a:lnTo>
                    <a:lnTo>
                      <a:pt x="3277" y="2191"/>
                    </a:lnTo>
                    <a:lnTo>
                      <a:pt x="3271" y="2219"/>
                    </a:lnTo>
                    <a:lnTo>
                      <a:pt x="3263" y="2246"/>
                    </a:lnTo>
                    <a:lnTo>
                      <a:pt x="3253" y="2273"/>
                    </a:lnTo>
                    <a:lnTo>
                      <a:pt x="3243" y="2299"/>
                    </a:lnTo>
                    <a:lnTo>
                      <a:pt x="3230" y="2325"/>
                    </a:lnTo>
                    <a:lnTo>
                      <a:pt x="3217" y="2349"/>
                    </a:lnTo>
                    <a:lnTo>
                      <a:pt x="3202" y="2373"/>
                    </a:lnTo>
                    <a:lnTo>
                      <a:pt x="3187" y="2397"/>
                    </a:lnTo>
                    <a:lnTo>
                      <a:pt x="3170" y="2420"/>
                    </a:lnTo>
                    <a:lnTo>
                      <a:pt x="3152" y="2442"/>
                    </a:lnTo>
                    <a:lnTo>
                      <a:pt x="3133" y="2463"/>
                    </a:lnTo>
                    <a:lnTo>
                      <a:pt x="3113" y="2483"/>
                    </a:lnTo>
                    <a:lnTo>
                      <a:pt x="3091" y="2503"/>
                    </a:lnTo>
                    <a:lnTo>
                      <a:pt x="3069" y="2521"/>
                    </a:lnTo>
                    <a:lnTo>
                      <a:pt x="3046" y="2538"/>
                    </a:lnTo>
                    <a:lnTo>
                      <a:pt x="3022" y="2555"/>
                    </a:lnTo>
                    <a:lnTo>
                      <a:pt x="2997" y="2571"/>
                    </a:lnTo>
                    <a:lnTo>
                      <a:pt x="2971" y="2585"/>
                    </a:lnTo>
                    <a:lnTo>
                      <a:pt x="2945" y="2598"/>
                    </a:lnTo>
                    <a:lnTo>
                      <a:pt x="2917" y="2610"/>
                    </a:lnTo>
                    <a:lnTo>
                      <a:pt x="2889" y="2619"/>
                    </a:lnTo>
                    <a:lnTo>
                      <a:pt x="2861" y="2629"/>
                    </a:lnTo>
                    <a:lnTo>
                      <a:pt x="2831" y="2637"/>
                    </a:lnTo>
                    <a:lnTo>
                      <a:pt x="2802" y="2643"/>
                    </a:lnTo>
                    <a:lnTo>
                      <a:pt x="2770" y="2649"/>
                    </a:lnTo>
                    <a:lnTo>
                      <a:pt x="2479" y="2689"/>
                    </a:lnTo>
                    <a:lnTo>
                      <a:pt x="2479" y="2689"/>
                    </a:lnTo>
                    <a:lnTo>
                      <a:pt x="2489" y="2727"/>
                    </a:lnTo>
                    <a:lnTo>
                      <a:pt x="2502" y="2771"/>
                    </a:lnTo>
                    <a:lnTo>
                      <a:pt x="2519" y="2817"/>
                    </a:lnTo>
                    <a:lnTo>
                      <a:pt x="2537" y="2866"/>
                    </a:lnTo>
                    <a:lnTo>
                      <a:pt x="2559" y="2917"/>
                    </a:lnTo>
                    <a:lnTo>
                      <a:pt x="2584" y="2970"/>
                    </a:lnTo>
                    <a:lnTo>
                      <a:pt x="2598" y="2997"/>
                    </a:lnTo>
                    <a:lnTo>
                      <a:pt x="2612" y="3024"/>
                    </a:lnTo>
                    <a:lnTo>
                      <a:pt x="2628" y="3052"/>
                    </a:lnTo>
                    <a:lnTo>
                      <a:pt x="2645" y="3079"/>
                    </a:lnTo>
                    <a:lnTo>
                      <a:pt x="2662" y="3108"/>
                    </a:lnTo>
                    <a:lnTo>
                      <a:pt x="2681" y="3135"/>
                    </a:lnTo>
                    <a:lnTo>
                      <a:pt x="2700" y="3162"/>
                    </a:lnTo>
                    <a:lnTo>
                      <a:pt x="2720" y="3190"/>
                    </a:lnTo>
                    <a:lnTo>
                      <a:pt x="2741" y="3217"/>
                    </a:lnTo>
                    <a:lnTo>
                      <a:pt x="2764" y="3244"/>
                    </a:lnTo>
                    <a:lnTo>
                      <a:pt x="2787" y="3270"/>
                    </a:lnTo>
                    <a:lnTo>
                      <a:pt x="2812" y="3295"/>
                    </a:lnTo>
                    <a:lnTo>
                      <a:pt x="2838" y="3321"/>
                    </a:lnTo>
                    <a:lnTo>
                      <a:pt x="2865" y="3346"/>
                    </a:lnTo>
                    <a:lnTo>
                      <a:pt x="2893" y="3371"/>
                    </a:lnTo>
                    <a:lnTo>
                      <a:pt x="2922" y="3395"/>
                    </a:lnTo>
                    <a:lnTo>
                      <a:pt x="2953" y="3419"/>
                    </a:lnTo>
                    <a:lnTo>
                      <a:pt x="2985" y="3440"/>
                    </a:lnTo>
                    <a:lnTo>
                      <a:pt x="3018" y="3462"/>
                    </a:lnTo>
                    <a:lnTo>
                      <a:pt x="3053" y="3482"/>
                    </a:lnTo>
                    <a:lnTo>
                      <a:pt x="3053" y="3482"/>
                    </a:lnTo>
                    <a:lnTo>
                      <a:pt x="3044" y="3483"/>
                    </a:lnTo>
                    <a:lnTo>
                      <a:pt x="3021" y="3483"/>
                    </a:lnTo>
                    <a:lnTo>
                      <a:pt x="2984" y="3481"/>
                    </a:lnTo>
                    <a:lnTo>
                      <a:pt x="2960" y="3480"/>
                    </a:lnTo>
                    <a:lnTo>
                      <a:pt x="2933" y="3478"/>
                    </a:lnTo>
                    <a:lnTo>
                      <a:pt x="2905" y="3474"/>
                    </a:lnTo>
                    <a:lnTo>
                      <a:pt x="2874" y="3469"/>
                    </a:lnTo>
                    <a:lnTo>
                      <a:pt x="2840" y="3464"/>
                    </a:lnTo>
                    <a:lnTo>
                      <a:pt x="2805" y="3456"/>
                    </a:lnTo>
                    <a:lnTo>
                      <a:pt x="2767" y="3447"/>
                    </a:lnTo>
                    <a:lnTo>
                      <a:pt x="2729" y="3436"/>
                    </a:lnTo>
                    <a:lnTo>
                      <a:pt x="2688" y="3423"/>
                    </a:lnTo>
                    <a:lnTo>
                      <a:pt x="2647" y="3409"/>
                    </a:lnTo>
                    <a:lnTo>
                      <a:pt x="2605" y="3392"/>
                    </a:lnTo>
                    <a:lnTo>
                      <a:pt x="2562" y="3372"/>
                    </a:lnTo>
                    <a:lnTo>
                      <a:pt x="2519" y="3349"/>
                    </a:lnTo>
                    <a:lnTo>
                      <a:pt x="2475" y="3325"/>
                    </a:lnTo>
                    <a:lnTo>
                      <a:pt x="2432" y="3297"/>
                    </a:lnTo>
                    <a:lnTo>
                      <a:pt x="2409" y="3281"/>
                    </a:lnTo>
                    <a:lnTo>
                      <a:pt x="2388" y="3266"/>
                    </a:lnTo>
                    <a:lnTo>
                      <a:pt x="2365" y="3249"/>
                    </a:lnTo>
                    <a:lnTo>
                      <a:pt x="2344" y="3232"/>
                    </a:lnTo>
                    <a:lnTo>
                      <a:pt x="2323" y="3213"/>
                    </a:lnTo>
                    <a:lnTo>
                      <a:pt x="2301" y="3194"/>
                    </a:lnTo>
                    <a:lnTo>
                      <a:pt x="2280" y="3174"/>
                    </a:lnTo>
                    <a:lnTo>
                      <a:pt x="2259" y="3153"/>
                    </a:lnTo>
                    <a:lnTo>
                      <a:pt x="2238" y="3131"/>
                    </a:lnTo>
                    <a:lnTo>
                      <a:pt x="2217" y="3109"/>
                    </a:lnTo>
                    <a:lnTo>
                      <a:pt x="2197" y="3085"/>
                    </a:lnTo>
                    <a:lnTo>
                      <a:pt x="2177" y="3060"/>
                    </a:lnTo>
                    <a:lnTo>
                      <a:pt x="2158" y="3034"/>
                    </a:lnTo>
                    <a:lnTo>
                      <a:pt x="2139" y="3008"/>
                    </a:lnTo>
                    <a:lnTo>
                      <a:pt x="2120" y="2980"/>
                    </a:lnTo>
                    <a:lnTo>
                      <a:pt x="2102" y="2951"/>
                    </a:lnTo>
                    <a:lnTo>
                      <a:pt x="2084" y="2922"/>
                    </a:lnTo>
                    <a:lnTo>
                      <a:pt x="2066" y="2890"/>
                    </a:lnTo>
                    <a:lnTo>
                      <a:pt x="2049" y="2858"/>
                    </a:lnTo>
                    <a:lnTo>
                      <a:pt x="2032" y="2825"/>
                    </a:lnTo>
                    <a:lnTo>
                      <a:pt x="2017" y="2790"/>
                    </a:lnTo>
                    <a:lnTo>
                      <a:pt x="2001" y="2754"/>
                    </a:lnTo>
                    <a:lnTo>
                      <a:pt x="915" y="2906"/>
                    </a:lnTo>
                    <a:lnTo>
                      <a:pt x="915" y="2906"/>
                    </a:lnTo>
                    <a:lnTo>
                      <a:pt x="884" y="2909"/>
                    </a:lnTo>
                    <a:lnTo>
                      <a:pt x="853" y="2911"/>
                    </a:lnTo>
                    <a:lnTo>
                      <a:pt x="822" y="2912"/>
                    </a:lnTo>
                    <a:lnTo>
                      <a:pt x="792" y="2911"/>
                    </a:lnTo>
                    <a:lnTo>
                      <a:pt x="762" y="2908"/>
                    </a:lnTo>
                    <a:lnTo>
                      <a:pt x="732" y="2905"/>
                    </a:lnTo>
                    <a:lnTo>
                      <a:pt x="703" y="2899"/>
                    </a:lnTo>
                    <a:lnTo>
                      <a:pt x="674" y="2893"/>
                    </a:lnTo>
                    <a:lnTo>
                      <a:pt x="646" y="2885"/>
                    </a:lnTo>
                    <a:lnTo>
                      <a:pt x="618" y="2875"/>
                    </a:lnTo>
                    <a:lnTo>
                      <a:pt x="591" y="2865"/>
                    </a:lnTo>
                    <a:lnTo>
                      <a:pt x="564" y="2854"/>
                    </a:lnTo>
                    <a:lnTo>
                      <a:pt x="538" y="2841"/>
                    </a:lnTo>
                    <a:lnTo>
                      <a:pt x="513" y="2827"/>
                    </a:lnTo>
                    <a:lnTo>
                      <a:pt x="489" y="2812"/>
                    </a:lnTo>
                    <a:lnTo>
                      <a:pt x="465" y="2795"/>
                    </a:lnTo>
                    <a:lnTo>
                      <a:pt x="442" y="2778"/>
                    </a:lnTo>
                    <a:lnTo>
                      <a:pt x="420" y="2760"/>
                    </a:lnTo>
                    <a:lnTo>
                      <a:pt x="399" y="2740"/>
                    </a:lnTo>
                    <a:lnTo>
                      <a:pt x="379" y="2720"/>
                    </a:lnTo>
                    <a:lnTo>
                      <a:pt x="360" y="2698"/>
                    </a:lnTo>
                    <a:lnTo>
                      <a:pt x="342" y="2677"/>
                    </a:lnTo>
                    <a:lnTo>
                      <a:pt x="325" y="2653"/>
                    </a:lnTo>
                    <a:lnTo>
                      <a:pt x="309" y="2629"/>
                    </a:lnTo>
                    <a:lnTo>
                      <a:pt x="295" y="2604"/>
                    </a:lnTo>
                    <a:lnTo>
                      <a:pt x="281" y="2579"/>
                    </a:lnTo>
                    <a:lnTo>
                      <a:pt x="269" y="2552"/>
                    </a:lnTo>
                    <a:lnTo>
                      <a:pt x="258" y="2525"/>
                    </a:lnTo>
                    <a:lnTo>
                      <a:pt x="249" y="2498"/>
                    </a:lnTo>
                    <a:lnTo>
                      <a:pt x="240" y="2469"/>
                    </a:lnTo>
                    <a:lnTo>
                      <a:pt x="233" y="2440"/>
                    </a:lnTo>
                    <a:lnTo>
                      <a:pt x="228" y="2411"/>
                    </a:lnTo>
                    <a:lnTo>
                      <a:pt x="5" y="924"/>
                    </a:lnTo>
                    <a:lnTo>
                      <a:pt x="5" y="924"/>
                    </a:lnTo>
                    <a:lnTo>
                      <a:pt x="2" y="894"/>
                    </a:lnTo>
                    <a:lnTo>
                      <a:pt x="0" y="865"/>
                    </a:lnTo>
                    <a:lnTo>
                      <a:pt x="0" y="835"/>
                    </a:lnTo>
                    <a:lnTo>
                      <a:pt x="1" y="806"/>
                    </a:lnTo>
                    <a:lnTo>
                      <a:pt x="3" y="777"/>
                    </a:lnTo>
                    <a:lnTo>
                      <a:pt x="6" y="748"/>
                    </a:lnTo>
                    <a:lnTo>
                      <a:pt x="12" y="720"/>
                    </a:lnTo>
                    <a:lnTo>
                      <a:pt x="19" y="693"/>
                    </a:lnTo>
                    <a:lnTo>
                      <a:pt x="28" y="665"/>
                    </a:lnTo>
                    <a:lnTo>
                      <a:pt x="37" y="639"/>
                    </a:lnTo>
                    <a:lnTo>
                      <a:pt x="48" y="612"/>
                    </a:lnTo>
                    <a:lnTo>
                      <a:pt x="60" y="587"/>
                    </a:lnTo>
                    <a:lnTo>
                      <a:pt x="72" y="562"/>
                    </a:lnTo>
                    <a:lnTo>
                      <a:pt x="87" y="537"/>
                    </a:lnTo>
                    <a:lnTo>
                      <a:pt x="103" y="514"/>
                    </a:lnTo>
                    <a:lnTo>
                      <a:pt x="121" y="491"/>
                    </a:lnTo>
                    <a:lnTo>
                      <a:pt x="139" y="469"/>
                    </a:lnTo>
                    <a:lnTo>
                      <a:pt x="158" y="448"/>
                    </a:lnTo>
                    <a:lnTo>
                      <a:pt x="177" y="427"/>
                    </a:lnTo>
                    <a:lnTo>
                      <a:pt x="198" y="408"/>
                    </a:lnTo>
                    <a:lnTo>
                      <a:pt x="221" y="389"/>
                    </a:lnTo>
                    <a:lnTo>
                      <a:pt x="244" y="372"/>
                    </a:lnTo>
                    <a:lnTo>
                      <a:pt x="268" y="356"/>
                    </a:lnTo>
                    <a:lnTo>
                      <a:pt x="292" y="341"/>
                    </a:lnTo>
                    <a:lnTo>
                      <a:pt x="318" y="327"/>
                    </a:lnTo>
                    <a:lnTo>
                      <a:pt x="345" y="314"/>
                    </a:lnTo>
                    <a:lnTo>
                      <a:pt x="372" y="302"/>
                    </a:lnTo>
                    <a:lnTo>
                      <a:pt x="400" y="291"/>
                    </a:lnTo>
                    <a:lnTo>
                      <a:pt x="429" y="283"/>
                    </a:lnTo>
                    <a:lnTo>
                      <a:pt x="458" y="275"/>
                    </a:lnTo>
                    <a:lnTo>
                      <a:pt x="489" y="269"/>
                    </a:lnTo>
                    <a:lnTo>
                      <a:pt x="519" y="263"/>
                    </a:lnTo>
                    <a:lnTo>
                      <a:pt x="519" y="263"/>
                    </a:lnTo>
                    <a:close/>
                    <a:moveTo>
                      <a:pt x="1532" y="2061"/>
                    </a:moveTo>
                    <a:lnTo>
                      <a:pt x="1532" y="2061"/>
                    </a:lnTo>
                    <a:lnTo>
                      <a:pt x="1536" y="2083"/>
                    </a:lnTo>
                    <a:lnTo>
                      <a:pt x="1543" y="2102"/>
                    </a:lnTo>
                    <a:lnTo>
                      <a:pt x="1552" y="2123"/>
                    </a:lnTo>
                    <a:lnTo>
                      <a:pt x="1562" y="2141"/>
                    </a:lnTo>
                    <a:lnTo>
                      <a:pt x="1575" y="2158"/>
                    </a:lnTo>
                    <a:lnTo>
                      <a:pt x="1589" y="2173"/>
                    </a:lnTo>
                    <a:lnTo>
                      <a:pt x="1606" y="2189"/>
                    </a:lnTo>
                    <a:lnTo>
                      <a:pt x="1624" y="2202"/>
                    </a:lnTo>
                    <a:lnTo>
                      <a:pt x="1643" y="2213"/>
                    </a:lnTo>
                    <a:lnTo>
                      <a:pt x="1664" y="2223"/>
                    </a:lnTo>
                    <a:lnTo>
                      <a:pt x="1687" y="2231"/>
                    </a:lnTo>
                    <a:lnTo>
                      <a:pt x="1711" y="2236"/>
                    </a:lnTo>
                    <a:lnTo>
                      <a:pt x="1736" y="2240"/>
                    </a:lnTo>
                    <a:lnTo>
                      <a:pt x="1763" y="2243"/>
                    </a:lnTo>
                    <a:lnTo>
                      <a:pt x="1791" y="2241"/>
                    </a:lnTo>
                    <a:lnTo>
                      <a:pt x="1820" y="2239"/>
                    </a:lnTo>
                    <a:lnTo>
                      <a:pt x="1820" y="2239"/>
                    </a:lnTo>
                    <a:lnTo>
                      <a:pt x="1845" y="2234"/>
                    </a:lnTo>
                    <a:lnTo>
                      <a:pt x="1870" y="2227"/>
                    </a:lnTo>
                    <a:lnTo>
                      <a:pt x="1893" y="2219"/>
                    </a:lnTo>
                    <a:lnTo>
                      <a:pt x="1914" y="2208"/>
                    </a:lnTo>
                    <a:lnTo>
                      <a:pt x="1935" y="2195"/>
                    </a:lnTo>
                    <a:lnTo>
                      <a:pt x="1953" y="2181"/>
                    </a:lnTo>
                    <a:lnTo>
                      <a:pt x="1969" y="2166"/>
                    </a:lnTo>
                    <a:lnTo>
                      <a:pt x="1985" y="2149"/>
                    </a:lnTo>
                    <a:lnTo>
                      <a:pt x="1999" y="2131"/>
                    </a:lnTo>
                    <a:lnTo>
                      <a:pt x="2010" y="2113"/>
                    </a:lnTo>
                    <a:lnTo>
                      <a:pt x="2019" y="2094"/>
                    </a:lnTo>
                    <a:lnTo>
                      <a:pt x="2027" y="2074"/>
                    </a:lnTo>
                    <a:lnTo>
                      <a:pt x="2031" y="2054"/>
                    </a:lnTo>
                    <a:lnTo>
                      <a:pt x="2034" y="2033"/>
                    </a:lnTo>
                    <a:lnTo>
                      <a:pt x="2036" y="2013"/>
                    </a:lnTo>
                    <a:lnTo>
                      <a:pt x="2033" y="1992"/>
                    </a:lnTo>
                    <a:lnTo>
                      <a:pt x="2033" y="1992"/>
                    </a:lnTo>
                    <a:lnTo>
                      <a:pt x="2029" y="1973"/>
                    </a:lnTo>
                    <a:lnTo>
                      <a:pt x="2023" y="1954"/>
                    </a:lnTo>
                    <a:lnTo>
                      <a:pt x="2015" y="1935"/>
                    </a:lnTo>
                    <a:lnTo>
                      <a:pt x="2005" y="1916"/>
                    </a:lnTo>
                    <a:lnTo>
                      <a:pt x="1993" y="1899"/>
                    </a:lnTo>
                    <a:lnTo>
                      <a:pt x="1980" y="1883"/>
                    </a:lnTo>
                    <a:lnTo>
                      <a:pt x="1964" y="1867"/>
                    </a:lnTo>
                    <a:lnTo>
                      <a:pt x="1947" y="1853"/>
                    </a:lnTo>
                    <a:lnTo>
                      <a:pt x="1928" y="1840"/>
                    </a:lnTo>
                    <a:lnTo>
                      <a:pt x="1908" y="1829"/>
                    </a:lnTo>
                    <a:lnTo>
                      <a:pt x="1885" y="1819"/>
                    </a:lnTo>
                    <a:lnTo>
                      <a:pt x="1863" y="1812"/>
                    </a:lnTo>
                    <a:lnTo>
                      <a:pt x="1837" y="1807"/>
                    </a:lnTo>
                    <a:lnTo>
                      <a:pt x="1825" y="1805"/>
                    </a:lnTo>
                    <a:lnTo>
                      <a:pt x="1811" y="1804"/>
                    </a:lnTo>
                    <a:lnTo>
                      <a:pt x="1798" y="1804"/>
                    </a:lnTo>
                    <a:lnTo>
                      <a:pt x="1784" y="1804"/>
                    </a:lnTo>
                    <a:lnTo>
                      <a:pt x="1770" y="1805"/>
                    </a:lnTo>
                    <a:lnTo>
                      <a:pt x="1756" y="1806"/>
                    </a:lnTo>
                    <a:lnTo>
                      <a:pt x="1756" y="1806"/>
                    </a:lnTo>
                    <a:lnTo>
                      <a:pt x="1728" y="1812"/>
                    </a:lnTo>
                    <a:lnTo>
                      <a:pt x="1701" y="1818"/>
                    </a:lnTo>
                    <a:lnTo>
                      <a:pt x="1677" y="1828"/>
                    </a:lnTo>
                    <a:lnTo>
                      <a:pt x="1654" y="1839"/>
                    </a:lnTo>
                    <a:lnTo>
                      <a:pt x="1633" y="1851"/>
                    </a:lnTo>
                    <a:lnTo>
                      <a:pt x="1614" y="1865"/>
                    </a:lnTo>
                    <a:lnTo>
                      <a:pt x="1596" y="1881"/>
                    </a:lnTo>
                    <a:lnTo>
                      <a:pt x="1580" y="1897"/>
                    </a:lnTo>
                    <a:lnTo>
                      <a:pt x="1567" y="1915"/>
                    </a:lnTo>
                    <a:lnTo>
                      <a:pt x="1555" y="1934"/>
                    </a:lnTo>
                    <a:lnTo>
                      <a:pt x="1545" y="1954"/>
                    </a:lnTo>
                    <a:lnTo>
                      <a:pt x="1539" y="1975"/>
                    </a:lnTo>
                    <a:lnTo>
                      <a:pt x="1533" y="1995"/>
                    </a:lnTo>
                    <a:lnTo>
                      <a:pt x="1531" y="2017"/>
                    </a:lnTo>
                    <a:lnTo>
                      <a:pt x="1531" y="2038"/>
                    </a:lnTo>
                    <a:lnTo>
                      <a:pt x="1532" y="2061"/>
                    </a:lnTo>
                    <a:lnTo>
                      <a:pt x="1532" y="2061"/>
                    </a:lnTo>
                    <a:close/>
                    <a:moveTo>
                      <a:pt x="1111" y="1258"/>
                    </a:moveTo>
                    <a:lnTo>
                      <a:pt x="1111" y="1258"/>
                    </a:lnTo>
                    <a:lnTo>
                      <a:pt x="1116" y="1281"/>
                    </a:lnTo>
                    <a:lnTo>
                      <a:pt x="1122" y="1305"/>
                    </a:lnTo>
                    <a:lnTo>
                      <a:pt x="1130" y="1327"/>
                    </a:lnTo>
                    <a:lnTo>
                      <a:pt x="1139" y="1347"/>
                    </a:lnTo>
                    <a:lnTo>
                      <a:pt x="1151" y="1367"/>
                    </a:lnTo>
                    <a:lnTo>
                      <a:pt x="1162" y="1384"/>
                    </a:lnTo>
                    <a:lnTo>
                      <a:pt x="1175" y="1401"/>
                    </a:lnTo>
                    <a:lnTo>
                      <a:pt x="1190" y="1418"/>
                    </a:lnTo>
                    <a:lnTo>
                      <a:pt x="1204" y="1433"/>
                    </a:lnTo>
                    <a:lnTo>
                      <a:pt x="1220" y="1447"/>
                    </a:lnTo>
                    <a:lnTo>
                      <a:pt x="1237" y="1461"/>
                    </a:lnTo>
                    <a:lnTo>
                      <a:pt x="1254" y="1474"/>
                    </a:lnTo>
                    <a:lnTo>
                      <a:pt x="1271" y="1486"/>
                    </a:lnTo>
                    <a:lnTo>
                      <a:pt x="1288" y="1496"/>
                    </a:lnTo>
                    <a:lnTo>
                      <a:pt x="1324" y="1518"/>
                    </a:lnTo>
                    <a:lnTo>
                      <a:pt x="1359" y="1537"/>
                    </a:lnTo>
                    <a:lnTo>
                      <a:pt x="1394" y="1556"/>
                    </a:lnTo>
                    <a:lnTo>
                      <a:pt x="1425" y="1573"/>
                    </a:lnTo>
                    <a:lnTo>
                      <a:pt x="1455" y="1590"/>
                    </a:lnTo>
                    <a:lnTo>
                      <a:pt x="1468" y="1600"/>
                    </a:lnTo>
                    <a:lnTo>
                      <a:pt x="1479" y="1609"/>
                    </a:lnTo>
                    <a:lnTo>
                      <a:pt x="1490" y="1618"/>
                    </a:lnTo>
                    <a:lnTo>
                      <a:pt x="1499" y="1627"/>
                    </a:lnTo>
                    <a:lnTo>
                      <a:pt x="1507" y="1638"/>
                    </a:lnTo>
                    <a:lnTo>
                      <a:pt x="1514" y="1648"/>
                    </a:lnTo>
                    <a:lnTo>
                      <a:pt x="1518" y="1658"/>
                    </a:lnTo>
                    <a:lnTo>
                      <a:pt x="1521" y="1670"/>
                    </a:lnTo>
                    <a:lnTo>
                      <a:pt x="1538" y="1784"/>
                    </a:lnTo>
                    <a:lnTo>
                      <a:pt x="1937" y="1729"/>
                    </a:lnTo>
                    <a:lnTo>
                      <a:pt x="1913" y="1563"/>
                    </a:lnTo>
                    <a:lnTo>
                      <a:pt x="1913" y="1563"/>
                    </a:lnTo>
                    <a:lnTo>
                      <a:pt x="1909" y="1546"/>
                    </a:lnTo>
                    <a:lnTo>
                      <a:pt x="1904" y="1529"/>
                    </a:lnTo>
                    <a:lnTo>
                      <a:pt x="1897" y="1513"/>
                    </a:lnTo>
                    <a:lnTo>
                      <a:pt x="1889" y="1497"/>
                    </a:lnTo>
                    <a:lnTo>
                      <a:pt x="1879" y="1483"/>
                    </a:lnTo>
                    <a:lnTo>
                      <a:pt x="1866" y="1468"/>
                    </a:lnTo>
                    <a:lnTo>
                      <a:pt x="1854" y="1455"/>
                    </a:lnTo>
                    <a:lnTo>
                      <a:pt x="1840" y="1442"/>
                    </a:lnTo>
                    <a:lnTo>
                      <a:pt x="1826" y="1429"/>
                    </a:lnTo>
                    <a:lnTo>
                      <a:pt x="1810" y="1418"/>
                    </a:lnTo>
                    <a:lnTo>
                      <a:pt x="1794" y="1406"/>
                    </a:lnTo>
                    <a:lnTo>
                      <a:pt x="1778" y="1394"/>
                    </a:lnTo>
                    <a:lnTo>
                      <a:pt x="1743" y="1372"/>
                    </a:lnTo>
                    <a:lnTo>
                      <a:pt x="1707" y="1352"/>
                    </a:lnTo>
                    <a:lnTo>
                      <a:pt x="1637" y="1314"/>
                    </a:lnTo>
                    <a:lnTo>
                      <a:pt x="1606" y="1295"/>
                    </a:lnTo>
                    <a:lnTo>
                      <a:pt x="1577" y="1277"/>
                    </a:lnTo>
                    <a:lnTo>
                      <a:pt x="1563" y="1267"/>
                    </a:lnTo>
                    <a:lnTo>
                      <a:pt x="1551" y="1258"/>
                    </a:lnTo>
                    <a:lnTo>
                      <a:pt x="1541" y="1249"/>
                    </a:lnTo>
                    <a:lnTo>
                      <a:pt x="1531" y="1239"/>
                    </a:lnTo>
                    <a:lnTo>
                      <a:pt x="1523" y="1230"/>
                    </a:lnTo>
                    <a:lnTo>
                      <a:pt x="1517" y="1219"/>
                    </a:lnTo>
                    <a:lnTo>
                      <a:pt x="1513" y="1209"/>
                    </a:lnTo>
                    <a:lnTo>
                      <a:pt x="1511" y="1198"/>
                    </a:lnTo>
                    <a:lnTo>
                      <a:pt x="1511" y="1198"/>
                    </a:lnTo>
                    <a:lnTo>
                      <a:pt x="1509" y="1184"/>
                    </a:lnTo>
                    <a:lnTo>
                      <a:pt x="1509" y="1171"/>
                    </a:lnTo>
                    <a:lnTo>
                      <a:pt x="1513" y="1159"/>
                    </a:lnTo>
                    <a:lnTo>
                      <a:pt x="1517" y="1148"/>
                    </a:lnTo>
                    <a:lnTo>
                      <a:pt x="1523" y="1138"/>
                    </a:lnTo>
                    <a:lnTo>
                      <a:pt x="1531" y="1129"/>
                    </a:lnTo>
                    <a:lnTo>
                      <a:pt x="1540" y="1121"/>
                    </a:lnTo>
                    <a:lnTo>
                      <a:pt x="1550" y="1113"/>
                    </a:lnTo>
                    <a:lnTo>
                      <a:pt x="1561" y="1107"/>
                    </a:lnTo>
                    <a:lnTo>
                      <a:pt x="1573" y="1101"/>
                    </a:lnTo>
                    <a:lnTo>
                      <a:pt x="1586" y="1096"/>
                    </a:lnTo>
                    <a:lnTo>
                      <a:pt x="1599" y="1091"/>
                    </a:lnTo>
                    <a:lnTo>
                      <a:pt x="1613" y="1087"/>
                    </a:lnTo>
                    <a:lnTo>
                      <a:pt x="1626" y="1084"/>
                    </a:lnTo>
                    <a:lnTo>
                      <a:pt x="1655" y="1080"/>
                    </a:lnTo>
                    <a:lnTo>
                      <a:pt x="1655" y="1080"/>
                    </a:lnTo>
                    <a:lnTo>
                      <a:pt x="1672" y="1078"/>
                    </a:lnTo>
                    <a:lnTo>
                      <a:pt x="1691" y="1078"/>
                    </a:lnTo>
                    <a:lnTo>
                      <a:pt x="1710" y="1081"/>
                    </a:lnTo>
                    <a:lnTo>
                      <a:pt x="1729" y="1084"/>
                    </a:lnTo>
                    <a:lnTo>
                      <a:pt x="1750" y="1089"/>
                    </a:lnTo>
                    <a:lnTo>
                      <a:pt x="1770" y="1096"/>
                    </a:lnTo>
                    <a:lnTo>
                      <a:pt x="1790" y="1104"/>
                    </a:lnTo>
                    <a:lnTo>
                      <a:pt x="1810" y="1113"/>
                    </a:lnTo>
                    <a:lnTo>
                      <a:pt x="1830" y="1123"/>
                    </a:lnTo>
                    <a:lnTo>
                      <a:pt x="1851" y="1133"/>
                    </a:lnTo>
                    <a:lnTo>
                      <a:pt x="1870" y="1145"/>
                    </a:lnTo>
                    <a:lnTo>
                      <a:pt x="1889" y="1157"/>
                    </a:lnTo>
                    <a:lnTo>
                      <a:pt x="1908" y="1170"/>
                    </a:lnTo>
                    <a:lnTo>
                      <a:pt x="1926" y="1183"/>
                    </a:lnTo>
                    <a:lnTo>
                      <a:pt x="1943" y="1197"/>
                    </a:lnTo>
                    <a:lnTo>
                      <a:pt x="1959" y="1210"/>
                    </a:lnTo>
                    <a:lnTo>
                      <a:pt x="2158" y="953"/>
                    </a:lnTo>
                    <a:lnTo>
                      <a:pt x="2158" y="953"/>
                    </a:lnTo>
                    <a:lnTo>
                      <a:pt x="2125" y="926"/>
                    </a:lnTo>
                    <a:lnTo>
                      <a:pt x="2091" y="901"/>
                    </a:lnTo>
                    <a:lnTo>
                      <a:pt x="2057" y="879"/>
                    </a:lnTo>
                    <a:lnTo>
                      <a:pt x="2021" y="857"/>
                    </a:lnTo>
                    <a:lnTo>
                      <a:pt x="1985" y="838"/>
                    </a:lnTo>
                    <a:lnTo>
                      <a:pt x="1948" y="820"/>
                    </a:lnTo>
                    <a:lnTo>
                      <a:pt x="1911" y="805"/>
                    </a:lnTo>
                    <a:lnTo>
                      <a:pt x="1874" y="792"/>
                    </a:lnTo>
                    <a:lnTo>
                      <a:pt x="1836" y="780"/>
                    </a:lnTo>
                    <a:lnTo>
                      <a:pt x="1798" y="772"/>
                    </a:lnTo>
                    <a:lnTo>
                      <a:pt x="1759" y="764"/>
                    </a:lnTo>
                    <a:lnTo>
                      <a:pt x="1719" y="760"/>
                    </a:lnTo>
                    <a:lnTo>
                      <a:pt x="1680" y="757"/>
                    </a:lnTo>
                    <a:lnTo>
                      <a:pt x="1641" y="757"/>
                    </a:lnTo>
                    <a:lnTo>
                      <a:pt x="1600" y="759"/>
                    </a:lnTo>
                    <a:lnTo>
                      <a:pt x="1560" y="763"/>
                    </a:lnTo>
                    <a:lnTo>
                      <a:pt x="1560" y="763"/>
                    </a:lnTo>
                    <a:lnTo>
                      <a:pt x="1533" y="767"/>
                    </a:lnTo>
                    <a:lnTo>
                      <a:pt x="1507" y="772"/>
                    </a:lnTo>
                    <a:lnTo>
                      <a:pt x="1481" y="777"/>
                    </a:lnTo>
                    <a:lnTo>
                      <a:pt x="1457" y="784"/>
                    </a:lnTo>
                    <a:lnTo>
                      <a:pt x="1432" y="791"/>
                    </a:lnTo>
                    <a:lnTo>
                      <a:pt x="1409" y="799"/>
                    </a:lnTo>
                    <a:lnTo>
                      <a:pt x="1386" y="808"/>
                    </a:lnTo>
                    <a:lnTo>
                      <a:pt x="1364" y="817"/>
                    </a:lnTo>
                    <a:lnTo>
                      <a:pt x="1341" y="828"/>
                    </a:lnTo>
                    <a:lnTo>
                      <a:pt x="1321" y="839"/>
                    </a:lnTo>
                    <a:lnTo>
                      <a:pt x="1301" y="851"/>
                    </a:lnTo>
                    <a:lnTo>
                      <a:pt x="1282" y="862"/>
                    </a:lnTo>
                    <a:lnTo>
                      <a:pt x="1263" y="876"/>
                    </a:lnTo>
                    <a:lnTo>
                      <a:pt x="1245" y="891"/>
                    </a:lnTo>
                    <a:lnTo>
                      <a:pt x="1229" y="905"/>
                    </a:lnTo>
                    <a:lnTo>
                      <a:pt x="1213" y="920"/>
                    </a:lnTo>
                    <a:lnTo>
                      <a:pt x="1198" y="936"/>
                    </a:lnTo>
                    <a:lnTo>
                      <a:pt x="1184" y="953"/>
                    </a:lnTo>
                    <a:lnTo>
                      <a:pt x="1172" y="970"/>
                    </a:lnTo>
                    <a:lnTo>
                      <a:pt x="1159" y="989"/>
                    </a:lnTo>
                    <a:lnTo>
                      <a:pt x="1149" y="1007"/>
                    </a:lnTo>
                    <a:lnTo>
                      <a:pt x="1139" y="1027"/>
                    </a:lnTo>
                    <a:lnTo>
                      <a:pt x="1130" y="1047"/>
                    </a:lnTo>
                    <a:lnTo>
                      <a:pt x="1124" y="1068"/>
                    </a:lnTo>
                    <a:lnTo>
                      <a:pt x="1118" y="1089"/>
                    </a:lnTo>
                    <a:lnTo>
                      <a:pt x="1112" y="1111"/>
                    </a:lnTo>
                    <a:lnTo>
                      <a:pt x="1109" y="1133"/>
                    </a:lnTo>
                    <a:lnTo>
                      <a:pt x="1107" y="1157"/>
                    </a:lnTo>
                    <a:lnTo>
                      <a:pt x="1106" y="1181"/>
                    </a:lnTo>
                    <a:lnTo>
                      <a:pt x="1106" y="1206"/>
                    </a:lnTo>
                    <a:lnTo>
                      <a:pt x="1108" y="1232"/>
                    </a:lnTo>
                    <a:lnTo>
                      <a:pt x="1111" y="1258"/>
                    </a:lnTo>
                    <a:lnTo>
                      <a:pt x="1111" y="12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6" name="Freeform 633"/>
              <p:cNvSpPr>
                <a:spLocks noEditPoints="1"/>
              </p:cNvSpPr>
              <p:nvPr/>
            </p:nvSpPr>
            <p:spPr bwMode="auto">
              <a:xfrm flipH="1">
                <a:off x="10670986" y="5708192"/>
                <a:ext cx="1194006" cy="936475"/>
              </a:xfrm>
              <a:custGeom>
                <a:avLst/>
                <a:gdLst>
                  <a:gd name="T0" fmla="*/ 110 w 4121"/>
                  <a:gd name="T1" fmla="*/ 1849 h 3773"/>
                  <a:gd name="T2" fmla="*/ 560 w 4121"/>
                  <a:gd name="T3" fmla="*/ 1428 h 3773"/>
                  <a:gd name="T4" fmla="*/ 583 w 4121"/>
                  <a:gd name="T5" fmla="*/ 1171 h 3773"/>
                  <a:gd name="T6" fmla="*/ 746 w 4121"/>
                  <a:gd name="T7" fmla="*/ 811 h 3773"/>
                  <a:gd name="T8" fmla="*/ 1073 w 4121"/>
                  <a:gd name="T9" fmla="*/ 587 h 3773"/>
                  <a:gd name="T10" fmla="*/ 1434 w 4121"/>
                  <a:gd name="T11" fmla="*/ 536 h 3773"/>
                  <a:gd name="T12" fmla="*/ 1747 w 4121"/>
                  <a:gd name="T13" fmla="*/ 641 h 3773"/>
                  <a:gd name="T14" fmla="*/ 1886 w 4121"/>
                  <a:gd name="T15" fmla="*/ 460 h 3773"/>
                  <a:gd name="T16" fmla="*/ 2248 w 4121"/>
                  <a:gd name="T17" fmla="*/ 88 h 3773"/>
                  <a:gd name="T18" fmla="*/ 2495 w 4121"/>
                  <a:gd name="T19" fmla="*/ 10 h 3773"/>
                  <a:gd name="T20" fmla="*/ 2907 w 4121"/>
                  <a:gd name="T21" fmla="*/ 49 h 3773"/>
                  <a:gd name="T22" fmla="*/ 3156 w 4121"/>
                  <a:gd name="T23" fmla="*/ 193 h 3773"/>
                  <a:gd name="T24" fmla="*/ 3365 w 4121"/>
                  <a:gd name="T25" fmla="*/ 470 h 3773"/>
                  <a:gd name="T26" fmla="*/ 3429 w 4121"/>
                  <a:gd name="T27" fmla="*/ 832 h 3773"/>
                  <a:gd name="T28" fmla="*/ 3490 w 4121"/>
                  <a:gd name="T29" fmla="*/ 1036 h 3773"/>
                  <a:gd name="T30" fmla="*/ 3782 w 4121"/>
                  <a:gd name="T31" fmla="*/ 1191 h 3773"/>
                  <a:gd name="T32" fmla="*/ 4026 w 4121"/>
                  <a:gd name="T33" fmla="*/ 1489 h 3773"/>
                  <a:gd name="T34" fmla="*/ 4121 w 4121"/>
                  <a:gd name="T35" fmla="*/ 1914 h 3773"/>
                  <a:gd name="T36" fmla="*/ 3972 w 4121"/>
                  <a:gd name="T37" fmla="*/ 2367 h 3773"/>
                  <a:gd name="T38" fmla="*/ 3542 w 4121"/>
                  <a:gd name="T39" fmla="*/ 2710 h 3773"/>
                  <a:gd name="T40" fmla="*/ 3229 w 4121"/>
                  <a:gd name="T41" fmla="*/ 2775 h 3773"/>
                  <a:gd name="T42" fmla="*/ 3084 w 4121"/>
                  <a:gd name="T43" fmla="*/ 3035 h 3773"/>
                  <a:gd name="T44" fmla="*/ 2956 w 4121"/>
                  <a:gd name="T45" fmla="*/ 3335 h 3773"/>
                  <a:gd name="T46" fmla="*/ 3193 w 4121"/>
                  <a:gd name="T47" fmla="*/ 3633 h 3773"/>
                  <a:gd name="T48" fmla="*/ 3453 w 4121"/>
                  <a:gd name="T49" fmla="*/ 3773 h 3773"/>
                  <a:gd name="T50" fmla="*/ 3054 w 4121"/>
                  <a:gd name="T51" fmla="*/ 3729 h 3773"/>
                  <a:gd name="T52" fmla="*/ 2410 w 4121"/>
                  <a:gd name="T53" fmla="*/ 3499 h 3773"/>
                  <a:gd name="T54" fmla="*/ 2109 w 4121"/>
                  <a:gd name="T55" fmla="*/ 3497 h 3773"/>
                  <a:gd name="T56" fmla="*/ 1823 w 4121"/>
                  <a:gd name="T57" fmla="*/ 3388 h 3773"/>
                  <a:gd name="T58" fmla="*/ 1593 w 4121"/>
                  <a:gd name="T59" fmla="*/ 3191 h 3773"/>
                  <a:gd name="T60" fmla="*/ 1326 w 4121"/>
                  <a:gd name="T61" fmla="*/ 3176 h 3773"/>
                  <a:gd name="T62" fmla="*/ 985 w 4121"/>
                  <a:gd name="T63" fmla="*/ 3235 h 3773"/>
                  <a:gd name="T64" fmla="*/ 494 w 4121"/>
                  <a:gd name="T65" fmla="*/ 3108 h 3773"/>
                  <a:gd name="T66" fmla="*/ 233 w 4121"/>
                  <a:gd name="T67" fmla="*/ 2898 h 3773"/>
                  <a:gd name="T68" fmla="*/ 14 w 4121"/>
                  <a:gd name="T69" fmla="*/ 2438 h 3773"/>
                  <a:gd name="T70" fmla="*/ 2151 w 4121"/>
                  <a:gd name="T71" fmla="*/ 2671 h 3773"/>
                  <a:gd name="T72" fmla="*/ 2319 w 4121"/>
                  <a:gd name="T73" fmla="*/ 2762 h 3773"/>
                  <a:gd name="T74" fmla="*/ 2475 w 4121"/>
                  <a:gd name="T75" fmla="*/ 2675 h 3773"/>
                  <a:gd name="T76" fmla="*/ 2486 w 4121"/>
                  <a:gd name="T77" fmla="*/ 2501 h 3773"/>
                  <a:gd name="T78" fmla="*/ 2327 w 4121"/>
                  <a:gd name="T79" fmla="*/ 2397 h 3773"/>
                  <a:gd name="T80" fmla="*/ 2163 w 4121"/>
                  <a:gd name="T81" fmla="*/ 2467 h 3773"/>
                  <a:gd name="T82" fmla="*/ 1455 w 4121"/>
                  <a:gd name="T83" fmla="*/ 1532 h 3773"/>
                  <a:gd name="T84" fmla="*/ 1584 w 4121"/>
                  <a:gd name="T85" fmla="*/ 1806 h 3773"/>
                  <a:gd name="T86" fmla="*/ 1940 w 4121"/>
                  <a:gd name="T87" fmla="*/ 2045 h 3773"/>
                  <a:gd name="T88" fmla="*/ 2287 w 4121"/>
                  <a:gd name="T89" fmla="*/ 2229 h 3773"/>
                  <a:gd name="T90" fmla="*/ 2132 w 4121"/>
                  <a:gd name="T91" fmla="*/ 1968 h 3773"/>
                  <a:gd name="T92" fmla="*/ 1812 w 4121"/>
                  <a:gd name="T93" fmla="*/ 1667 h 3773"/>
                  <a:gd name="T94" fmla="*/ 1749 w 4121"/>
                  <a:gd name="T95" fmla="*/ 1426 h 3773"/>
                  <a:gd name="T96" fmla="*/ 1845 w 4121"/>
                  <a:gd name="T97" fmla="*/ 1328 h 3773"/>
                  <a:gd name="T98" fmla="*/ 2007 w 4121"/>
                  <a:gd name="T99" fmla="*/ 1372 h 3773"/>
                  <a:gd name="T100" fmla="*/ 2072 w 4121"/>
                  <a:gd name="T101" fmla="*/ 1546 h 3773"/>
                  <a:gd name="T102" fmla="*/ 2003 w 4121"/>
                  <a:gd name="T103" fmla="*/ 1651 h 3773"/>
                  <a:gd name="T104" fmla="*/ 2114 w 4121"/>
                  <a:gd name="T105" fmla="*/ 1721 h 3773"/>
                  <a:gd name="T106" fmla="*/ 2254 w 4121"/>
                  <a:gd name="T107" fmla="*/ 1704 h 3773"/>
                  <a:gd name="T108" fmla="*/ 2345 w 4121"/>
                  <a:gd name="T109" fmla="*/ 1535 h 3773"/>
                  <a:gd name="T110" fmla="*/ 2289 w 4121"/>
                  <a:gd name="T111" fmla="*/ 1377 h 3773"/>
                  <a:gd name="T112" fmla="*/ 2119 w 4121"/>
                  <a:gd name="T113" fmla="*/ 1243 h 3773"/>
                  <a:gd name="T114" fmla="*/ 1829 w 4121"/>
                  <a:gd name="T115" fmla="*/ 1204 h 3773"/>
                  <a:gd name="T116" fmla="*/ 1585 w 4121"/>
                  <a:gd name="T117" fmla="*/ 1262 h 3773"/>
                  <a:gd name="T118" fmla="*/ 1468 w 4121"/>
                  <a:gd name="T119" fmla="*/ 1373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21" h="3773">
                    <a:moveTo>
                      <a:pt x="1" y="2252"/>
                    </a:moveTo>
                    <a:lnTo>
                      <a:pt x="1" y="2252"/>
                    </a:lnTo>
                    <a:lnTo>
                      <a:pt x="4" y="2205"/>
                    </a:lnTo>
                    <a:lnTo>
                      <a:pt x="9" y="2158"/>
                    </a:lnTo>
                    <a:lnTo>
                      <a:pt x="17" y="2113"/>
                    </a:lnTo>
                    <a:lnTo>
                      <a:pt x="27" y="2067"/>
                    </a:lnTo>
                    <a:lnTo>
                      <a:pt x="40" y="2022"/>
                    </a:lnTo>
                    <a:lnTo>
                      <a:pt x="54" y="1978"/>
                    </a:lnTo>
                    <a:lnTo>
                      <a:pt x="71" y="1934"/>
                    </a:lnTo>
                    <a:lnTo>
                      <a:pt x="89" y="1891"/>
                    </a:lnTo>
                    <a:lnTo>
                      <a:pt x="110" y="1849"/>
                    </a:lnTo>
                    <a:lnTo>
                      <a:pt x="134" y="1809"/>
                    </a:lnTo>
                    <a:lnTo>
                      <a:pt x="159" y="1769"/>
                    </a:lnTo>
                    <a:lnTo>
                      <a:pt x="187" y="1730"/>
                    </a:lnTo>
                    <a:lnTo>
                      <a:pt x="216" y="1694"/>
                    </a:lnTo>
                    <a:lnTo>
                      <a:pt x="246" y="1658"/>
                    </a:lnTo>
                    <a:lnTo>
                      <a:pt x="280" y="1623"/>
                    </a:lnTo>
                    <a:lnTo>
                      <a:pt x="314" y="1590"/>
                    </a:lnTo>
                    <a:lnTo>
                      <a:pt x="314" y="1590"/>
                    </a:lnTo>
                    <a:lnTo>
                      <a:pt x="530" y="1443"/>
                    </a:lnTo>
                    <a:lnTo>
                      <a:pt x="530" y="1443"/>
                    </a:lnTo>
                    <a:lnTo>
                      <a:pt x="560" y="1428"/>
                    </a:lnTo>
                    <a:lnTo>
                      <a:pt x="592" y="1415"/>
                    </a:lnTo>
                    <a:lnTo>
                      <a:pt x="592" y="1415"/>
                    </a:lnTo>
                    <a:lnTo>
                      <a:pt x="584" y="1373"/>
                    </a:lnTo>
                    <a:lnTo>
                      <a:pt x="578" y="1332"/>
                    </a:lnTo>
                    <a:lnTo>
                      <a:pt x="577" y="1310"/>
                    </a:lnTo>
                    <a:lnTo>
                      <a:pt x="576" y="1289"/>
                    </a:lnTo>
                    <a:lnTo>
                      <a:pt x="576" y="1268"/>
                    </a:lnTo>
                    <a:lnTo>
                      <a:pt x="576" y="1247"/>
                    </a:lnTo>
                    <a:lnTo>
                      <a:pt x="576" y="1247"/>
                    </a:lnTo>
                    <a:lnTo>
                      <a:pt x="578" y="1209"/>
                    </a:lnTo>
                    <a:lnTo>
                      <a:pt x="583" y="1171"/>
                    </a:lnTo>
                    <a:lnTo>
                      <a:pt x="589" y="1133"/>
                    </a:lnTo>
                    <a:lnTo>
                      <a:pt x="597" y="1097"/>
                    </a:lnTo>
                    <a:lnTo>
                      <a:pt x="607" y="1062"/>
                    </a:lnTo>
                    <a:lnTo>
                      <a:pt x="620" y="1027"/>
                    </a:lnTo>
                    <a:lnTo>
                      <a:pt x="633" y="994"/>
                    </a:lnTo>
                    <a:lnTo>
                      <a:pt x="648" y="960"/>
                    </a:lnTo>
                    <a:lnTo>
                      <a:pt x="664" y="929"/>
                    </a:lnTo>
                    <a:lnTo>
                      <a:pt x="682" y="898"/>
                    </a:lnTo>
                    <a:lnTo>
                      <a:pt x="703" y="869"/>
                    </a:lnTo>
                    <a:lnTo>
                      <a:pt x="724" y="839"/>
                    </a:lnTo>
                    <a:lnTo>
                      <a:pt x="746" y="811"/>
                    </a:lnTo>
                    <a:lnTo>
                      <a:pt x="770" y="784"/>
                    </a:lnTo>
                    <a:lnTo>
                      <a:pt x="796" y="759"/>
                    </a:lnTo>
                    <a:lnTo>
                      <a:pt x="823" y="735"/>
                    </a:lnTo>
                    <a:lnTo>
                      <a:pt x="850" y="712"/>
                    </a:lnTo>
                    <a:lnTo>
                      <a:pt x="879" y="689"/>
                    </a:lnTo>
                    <a:lnTo>
                      <a:pt x="909" y="669"/>
                    </a:lnTo>
                    <a:lnTo>
                      <a:pt x="939" y="649"/>
                    </a:lnTo>
                    <a:lnTo>
                      <a:pt x="972" y="632"/>
                    </a:lnTo>
                    <a:lnTo>
                      <a:pt x="1004" y="616"/>
                    </a:lnTo>
                    <a:lnTo>
                      <a:pt x="1038" y="600"/>
                    </a:lnTo>
                    <a:lnTo>
                      <a:pt x="1073" y="587"/>
                    </a:lnTo>
                    <a:lnTo>
                      <a:pt x="1108" y="574"/>
                    </a:lnTo>
                    <a:lnTo>
                      <a:pt x="1143" y="564"/>
                    </a:lnTo>
                    <a:lnTo>
                      <a:pt x="1180" y="554"/>
                    </a:lnTo>
                    <a:lnTo>
                      <a:pt x="1218" y="547"/>
                    </a:lnTo>
                    <a:lnTo>
                      <a:pt x="1255" y="541"/>
                    </a:lnTo>
                    <a:lnTo>
                      <a:pt x="1293" y="537"/>
                    </a:lnTo>
                    <a:lnTo>
                      <a:pt x="1332" y="534"/>
                    </a:lnTo>
                    <a:lnTo>
                      <a:pt x="1371" y="533"/>
                    </a:lnTo>
                    <a:lnTo>
                      <a:pt x="1371" y="533"/>
                    </a:lnTo>
                    <a:lnTo>
                      <a:pt x="1403" y="534"/>
                    </a:lnTo>
                    <a:lnTo>
                      <a:pt x="1434" y="536"/>
                    </a:lnTo>
                    <a:lnTo>
                      <a:pt x="1464" y="539"/>
                    </a:lnTo>
                    <a:lnTo>
                      <a:pt x="1495" y="545"/>
                    </a:lnTo>
                    <a:lnTo>
                      <a:pt x="1525" y="550"/>
                    </a:lnTo>
                    <a:lnTo>
                      <a:pt x="1554" y="558"/>
                    </a:lnTo>
                    <a:lnTo>
                      <a:pt x="1583" y="566"/>
                    </a:lnTo>
                    <a:lnTo>
                      <a:pt x="1612" y="576"/>
                    </a:lnTo>
                    <a:lnTo>
                      <a:pt x="1640" y="587"/>
                    </a:lnTo>
                    <a:lnTo>
                      <a:pt x="1667" y="599"/>
                    </a:lnTo>
                    <a:lnTo>
                      <a:pt x="1694" y="612"/>
                    </a:lnTo>
                    <a:lnTo>
                      <a:pt x="1721" y="626"/>
                    </a:lnTo>
                    <a:lnTo>
                      <a:pt x="1747" y="641"/>
                    </a:lnTo>
                    <a:lnTo>
                      <a:pt x="1772" y="657"/>
                    </a:lnTo>
                    <a:lnTo>
                      <a:pt x="1796" y="674"/>
                    </a:lnTo>
                    <a:lnTo>
                      <a:pt x="1820" y="693"/>
                    </a:lnTo>
                    <a:lnTo>
                      <a:pt x="1820" y="693"/>
                    </a:lnTo>
                    <a:lnTo>
                      <a:pt x="1824" y="658"/>
                    </a:lnTo>
                    <a:lnTo>
                      <a:pt x="1831" y="623"/>
                    </a:lnTo>
                    <a:lnTo>
                      <a:pt x="1839" y="590"/>
                    </a:lnTo>
                    <a:lnTo>
                      <a:pt x="1849" y="556"/>
                    </a:lnTo>
                    <a:lnTo>
                      <a:pt x="1859" y="524"/>
                    </a:lnTo>
                    <a:lnTo>
                      <a:pt x="1872" y="492"/>
                    </a:lnTo>
                    <a:lnTo>
                      <a:pt x="1886" y="460"/>
                    </a:lnTo>
                    <a:lnTo>
                      <a:pt x="1901" y="429"/>
                    </a:lnTo>
                    <a:lnTo>
                      <a:pt x="1918" y="399"/>
                    </a:lnTo>
                    <a:lnTo>
                      <a:pt x="1935" y="369"/>
                    </a:lnTo>
                    <a:lnTo>
                      <a:pt x="1956" y="340"/>
                    </a:lnTo>
                    <a:lnTo>
                      <a:pt x="1976" y="312"/>
                    </a:lnTo>
                    <a:lnTo>
                      <a:pt x="1998" y="284"/>
                    </a:lnTo>
                    <a:lnTo>
                      <a:pt x="2022" y="258"/>
                    </a:lnTo>
                    <a:lnTo>
                      <a:pt x="2047" y="234"/>
                    </a:lnTo>
                    <a:lnTo>
                      <a:pt x="2072" y="209"/>
                    </a:lnTo>
                    <a:lnTo>
                      <a:pt x="2072" y="209"/>
                    </a:lnTo>
                    <a:lnTo>
                      <a:pt x="2248" y="88"/>
                    </a:lnTo>
                    <a:lnTo>
                      <a:pt x="2248" y="88"/>
                    </a:lnTo>
                    <a:lnTo>
                      <a:pt x="2272" y="77"/>
                    </a:lnTo>
                    <a:lnTo>
                      <a:pt x="2297" y="66"/>
                    </a:lnTo>
                    <a:lnTo>
                      <a:pt x="2320" y="56"/>
                    </a:lnTo>
                    <a:lnTo>
                      <a:pt x="2345" y="47"/>
                    </a:lnTo>
                    <a:lnTo>
                      <a:pt x="2370" y="39"/>
                    </a:lnTo>
                    <a:lnTo>
                      <a:pt x="2394" y="32"/>
                    </a:lnTo>
                    <a:lnTo>
                      <a:pt x="2419" y="25"/>
                    </a:lnTo>
                    <a:lnTo>
                      <a:pt x="2444" y="19"/>
                    </a:lnTo>
                    <a:lnTo>
                      <a:pt x="2469" y="14"/>
                    </a:lnTo>
                    <a:lnTo>
                      <a:pt x="2495" y="10"/>
                    </a:lnTo>
                    <a:lnTo>
                      <a:pt x="2520" y="6"/>
                    </a:lnTo>
                    <a:lnTo>
                      <a:pt x="2546" y="4"/>
                    </a:lnTo>
                    <a:lnTo>
                      <a:pt x="2573" y="1"/>
                    </a:lnTo>
                    <a:lnTo>
                      <a:pt x="2598" y="0"/>
                    </a:lnTo>
                    <a:lnTo>
                      <a:pt x="2624" y="0"/>
                    </a:lnTo>
                    <a:lnTo>
                      <a:pt x="2651" y="0"/>
                    </a:lnTo>
                    <a:lnTo>
                      <a:pt x="2651" y="0"/>
                    </a:lnTo>
                    <a:lnTo>
                      <a:pt x="2855" y="33"/>
                    </a:lnTo>
                    <a:lnTo>
                      <a:pt x="2855" y="33"/>
                    </a:lnTo>
                    <a:lnTo>
                      <a:pt x="2881" y="40"/>
                    </a:lnTo>
                    <a:lnTo>
                      <a:pt x="2907" y="49"/>
                    </a:lnTo>
                    <a:lnTo>
                      <a:pt x="2932" y="59"/>
                    </a:lnTo>
                    <a:lnTo>
                      <a:pt x="2956" y="68"/>
                    </a:lnTo>
                    <a:lnTo>
                      <a:pt x="2980" y="79"/>
                    </a:lnTo>
                    <a:lnTo>
                      <a:pt x="3003" y="91"/>
                    </a:lnTo>
                    <a:lnTo>
                      <a:pt x="3027" y="104"/>
                    </a:lnTo>
                    <a:lnTo>
                      <a:pt x="3049" y="117"/>
                    </a:lnTo>
                    <a:lnTo>
                      <a:pt x="3072" y="130"/>
                    </a:lnTo>
                    <a:lnTo>
                      <a:pt x="3093" y="145"/>
                    </a:lnTo>
                    <a:lnTo>
                      <a:pt x="3114" y="160"/>
                    </a:lnTo>
                    <a:lnTo>
                      <a:pt x="3136" y="176"/>
                    </a:lnTo>
                    <a:lnTo>
                      <a:pt x="3156" y="193"/>
                    </a:lnTo>
                    <a:lnTo>
                      <a:pt x="3175" y="210"/>
                    </a:lnTo>
                    <a:lnTo>
                      <a:pt x="3195" y="228"/>
                    </a:lnTo>
                    <a:lnTo>
                      <a:pt x="3214" y="248"/>
                    </a:lnTo>
                    <a:lnTo>
                      <a:pt x="3214" y="248"/>
                    </a:lnTo>
                    <a:lnTo>
                      <a:pt x="3240" y="276"/>
                    </a:lnTo>
                    <a:lnTo>
                      <a:pt x="3266" y="306"/>
                    </a:lnTo>
                    <a:lnTo>
                      <a:pt x="3288" y="337"/>
                    </a:lnTo>
                    <a:lnTo>
                      <a:pt x="3311" y="369"/>
                    </a:lnTo>
                    <a:lnTo>
                      <a:pt x="3330" y="402"/>
                    </a:lnTo>
                    <a:lnTo>
                      <a:pt x="3349" y="436"/>
                    </a:lnTo>
                    <a:lnTo>
                      <a:pt x="3365" y="470"/>
                    </a:lnTo>
                    <a:lnTo>
                      <a:pt x="3379" y="506"/>
                    </a:lnTo>
                    <a:lnTo>
                      <a:pt x="3393" y="541"/>
                    </a:lnTo>
                    <a:lnTo>
                      <a:pt x="3404" y="578"/>
                    </a:lnTo>
                    <a:lnTo>
                      <a:pt x="3413" y="615"/>
                    </a:lnTo>
                    <a:lnTo>
                      <a:pt x="3421" y="653"/>
                    </a:lnTo>
                    <a:lnTo>
                      <a:pt x="3426" y="690"/>
                    </a:lnTo>
                    <a:lnTo>
                      <a:pt x="3430" y="728"/>
                    </a:lnTo>
                    <a:lnTo>
                      <a:pt x="3431" y="766"/>
                    </a:lnTo>
                    <a:lnTo>
                      <a:pt x="3431" y="805"/>
                    </a:lnTo>
                    <a:lnTo>
                      <a:pt x="3431" y="805"/>
                    </a:lnTo>
                    <a:lnTo>
                      <a:pt x="3429" y="832"/>
                    </a:lnTo>
                    <a:lnTo>
                      <a:pt x="3426" y="859"/>
                    </a:lnTo>
                    <a:lnTo>
                      <a:pt x="3423" y="886"/>
                    </a:lnTo>
                    <a:lnTo>
                      <a:pt x="3418" y="912"/>
                    </a:lnTo>
                    <a:lnTo>
                      <a:pt x="3413" y="939"/>
                    </a:lnTo>
                    <a:lnTo>
                      <a:pt x="3407" y="965"/>
                    </a:lnTo>
                    <a:lnTo>
                      <a:pt x="3399" y="991"/>
                    </a:lnTo>
                    <a:lnTo>
                      <a:pt x="3392" y="1016"/>
                    </a:lnTo>
                    <a:lnTo>
                      <a:pt x="3392" y="1016"/>
                    </a:lnTo>
                    <a:lnTo>
                      <a:pt x="3460" y="1027"/>
                    </a:lnTo>
                    <a:lnTo>
                      <a:pt x="3460" y="1027"/>
                    </a:lnTo>
                    <a:lnTo>
                      <a:pt x="3490" y="1036"/>
                    </a:lnTo>
                    <a:lnTo>
                      <a:pt x="3519" y="1046"/>
                    </a:lnTo>
                    <a:lnTo>
                      <a:pt x="3547" y="1058"/>
                    </a:lnTo>
                    <a:lnTo>
                      <a:pt x="3576" y="1068"/>
                    </a:lnTo>
                    <a:lnTo>
                      <a:pt x="3604" y="1081"/>
                    </a:lnTo>
                    <a:lnTo>
                      <a:pt x="3630" y="1094"/>
                    </a:lnTo>
                    <a:lnTo>
                      <a:pt x="3657" y="1108"/>
                    </a:lnTo>
                    <a:lnTo>
                      <a:pt x="3683" y="1123"/>
                    </a:lnTo>
                    <a:lnTo>
                      <a:pt x="3708" y="1140"/>
                    </a:lnTo>
                    <a:lnTo>
                      <a:pt x="3734" y="1156"/>
                    </a:lnTo>
                    <a:lnTo>
                      <a:pt x="3757" y="1173"/>
                    </a:lnTo>
                    <a:lnTo>
                      <a:pt x="3782" y="1191"/>
                    </a:lnTo>
                    <a:lnTo>
                      <a:pt x="3805" y="1211"/>
                    </a:lnTo>
                    <a:lnTo>
                      <a:pt x="3828" y="1231"/>
                    </a:lnTo>
                    <a:lnTo>
                      <a:pt x="3850" y="1252"/>
                    </a:lnTo>
                    <a:lnTo>
                      <a:pt x="3872" y="1274"/>
                    </a:lnTo>
                    <a:lnTo>
                      <a:pt x="3872" y="1274"/>
                    </a:lnTo>
                    <a:lnTo>
                      <a:pt x="3902" y="1306"/>
                    </a:lnTo>
                    <a:lnTo>
                      <a:pt x="3931" y="1340"/>
                    </a:lnTo>
                    <a:lnTo>
                      <a:pt x="3958" y="1376"/>
                    </a:lnTo>
                    <a:lnTo>
                      <a:pt x="3983" y="1413"/>
                    </a:lnTo>
                    <a:lnTo>
                      <a:pt x="4005" y="1451"/>
                    </a:lnTo>
                    <a:lnTo>
                      <a:pt x="4026" y="1489"/>
                    </a:lnTo>
                    <a:lnTo>
                      <a:pt x="4046" y="1529"/>
                    </a:lnTo>
                    <a:lnTo>
                      <a:pt x="4062" y="1569"/>
                    </a:lnTo>
                    <a:lnTo>
                      <a:pt x="4077" y="1610"/>
                    </a:lnTo>
                    <a:lnTo>
                      <a:pt x="4089" y="1653"/>
                    </a:lnTo>
                    <a:lnTo>
                      <a:pt x="4101" y="1696"/>
                    </a:lnTo>
                    <a:lnTo>
                      <a:pt x="4108" y="1738"/>
                    </a:lnTo>
                    <a:lnTo>
                      <a:pt x="4115" y="1782"/>
                    </a:lnTo>
                    <a:lnTo>
                      <a:pt x="4118" y="1825"/>
                    </a:lnTo>
                    <a:lnTo>
                      <a:pt x="4121" y="1870"/>
                    </a:lnTo>
                    <a:lnTo>
                      <a:pt x="4121" y="1914"/>
                    </a:lnTo>
                    <a:lnTo>
                      <a:pt x="4121" y="1914"/>
                    </a:lnTo>
                    <a:lnTo>
                      <a:pt x="4117" y="1957"/>
                    </a:lnTo>
                    <a:lnTo>
                      <a:pt x="4113" y="2001"/>
                    </a:lnTo>
                    <a:lnTo>
                      <a:pt x="4105" y="2045"/>
                    </a:lnTo>
                    <a:lnTo>
                      <a:pt x="4096" y="2088"/>
                    </a:lnTo>
                    <a:lnTo>
                      <a:pt x="4085" y="2130"/>
                    </a:lnTo>
                    <a:lnTo>
                      <a:pt x="4070" y="2171"/>
                    </a:lnTo>
                    <a:lnTo>
                      <a:pt x="4055" y="2212"/>
                    </a:lnTo>
                    <a:lnTo>
                      <a:pt x="4038" y="2252"/>
                    </a:lnTo>
                    <a:lnTo>
                      <a:pt x="4018" y="2292"/>
                    </a:lnTo>
                    <a:lnTo>
                      <a:pt x="3996" y="2330"/>
                    </a:lnTo>
                    <a:lnTo>
                      <a:pt x="3972" y="2367"/>
                    </a:lnTo>
                    <a:lnTo>
                      <a:pt x="3947" y="2403"/>
                    </a:lnTo>
                    <a:lnTo>
                      <a:pt x="3919" y="2439"/>
                    </a:lnTo>
                    <a:lnTo>
                      <a:pt x="3890" y="2472"/>
                    </a:lnTo>
                    <a:lnTo>
                      <a:pt x="3858" y="2505"/>
                    </a:lnTo>
                    <a:lnTo>
                      <a:pt x="3826" y="2535"/>
                    </a:lnTo>
                    <a:lnTo>
                      <a:pt x="3826" y="2535"/>
                    </a:lnTo>
                    <a:lnTo>
                      <a:pt x="3623" y="2674"/>
                    </a:lnTo>
                    <a:lnTo>
                      <a:pt x="3623" y="2674"/>
                    </a:lnTo>
                    <a:lnTo>
                      <a:pt x="3597" y="2687"/>
                    </a:lnTo>
                    <a:lnTo>
                      <a:pt x="3569" y="2699"/>
                    </a:lnTo>
                    <a:lnTo>
                      <a:pt x="3542" y="2710"/>
                    </a:lnTo>
                    <a:lnTo>
                      <a:pt x="3515" y="2719"/>
                    </a:lnTo>
                    <a:lnTo>
                      <a:pt x="3487" y="2729"/>
                    </a:lnTo>
                    <a:lnTo>
                      <a:pt x="3459" y="2738"/>
                    </a:lnTo>
                    <a:lnTo>
                      <a:pt x="3431" y="2745"/>
                    </a:lnTo>
                    <a:lnTo>
                      <a:pt x="3403" y="2752"/>
                    </a:lnTo>
                    <a:lnTo>
                      <a:pt x="3375" y="2758"/>
                    </a:lnTo>
                    <a:lnTo>
                      <a:pt x="3346" y="2763"/>
                    </a:lnTo>
                    <a:lnTo>
                      <a:pt x="3318" y="2767"/>
                    </a:lnTo>
                    <a:lnTo>
                      <a:pt x="3288" y="2770"/>
                    </a:lnTo>
                    <a:lnTo>
                      <a:pt x="3259" y="2772"/>
                    </a:lnTo>
                    <a:lnTo>
                      <a:pt x="3229" y="2775"/>
                    </a:lnTo>
                    <a:lnTo>
                      <a:pt x="3200" y="2775"/>
                    </a:lnTo>
                    <a:lnTo>
                      <a:pt x="3169" y="2775"/>
                    </a:lnTo>
                    <a:lnTo>
                      <a:pt x="3169" y="2775"/>
                    </a:lnTo>
                    <a:lnTo>
                      <a:pt x="3164" y="2808"/>
                    </a:lnTo>
                    <a:lnTo>
                      <a:pt x="3156" y="2842"/>
                    </a:lnTo>
                    <a:lnTo>
                      <a:pt x="3148" y="2875"/>
                    </a:lnTo>
                    <a:lnTo>
                      <a:pt x="3138" y="2907"/>
                    </a:lnTo>
                    <a:lnTo>
                      <a:pt x="3127" y="2940"/>
                    </a:lnTo>
                    <a:lnTo>
                      <a:pt x="3113" y="2972"/>
                    </a:lnTo>
                    <a:lnTo>
                      <a:pt x="3100" y="3003"/>
                    </a:lnTo>
                    <a:lnTo>
                      <a:pt x="3084" y="3035"/>
                    </a:lnTo>
                    <a:lnTo>
                      <a:pt x="3068" y="3065"/>
                    </a:lnTo>
                    <a:lnTo>
                      <a:pt x="3051" y="3094"/>
                    </a:lnTo>
                    <a:lnTo>
                      <a:pt x="3031" y="3123"/>
                    </a:lnTo>
                    <a:lnTo>
                      <a:pt x="3011" y="3151"/>
                    </a:lnTo>
                    <a:lnTo>
                      <a:pt x="2990" y="3178"/>
                    </a:lnTo>
                    <a:lnTo>
                      <a:pt x="2968" y="3205"/>
                    </a:lnTo>
                    <a:lnTo>
                      <a:pt x="2944" y="3231"/>
                    </a:lnTo>
                    <a:lnTo>
                      <a:pt x="2919" y="3256"/>
                    </a:lnTo>
                    <a:lnTo>
                      <a:pt x="2919" y="3256"/>
                    </a:lnTo>
                    <a:lnTo>
                      <a:pt x="2937" y="3296"/>
                    </a:lnTo>
                    <a:lnTo>
                      <a:pt x="2956" y="3335"/>
                    </a:lnTo>
                    <a:lnTo>
                      <a:pt x="2976" y="3371"/>
                    </a:lnTo>
                    <a:lnTo>
                      <a:pt x="2997" y="3405"/>
                    </a:lnTo>
                    <a:lnTo>
                      <a:pt x="3018" y="3438"/>
                    </a:lnTo>
                    <a:lnTo>
                      <a:pt x="3039" y="3468"/>
                    </a:lnTo>
                    <a:lnTo>
                      <a:pt x="3061" y="3497"/>
                    </a:lnTo>
                    <a:lnTo>
                      <a:pt x="3083" y="3523"/>
                    </a:lnTo>
                    <a:lnTo>
                      <a:pt x="3104" y="3549"/>
                    </a:lnTo>
                    <a:lnTo>
                      <a:pt x="3127" y="3572"/>
                    </a:lnTo>
                    <a:lnTo>
                      <a:pt x="3149" y="3594"/>
                    </a:lnTo>
                    <a:lnTo>
                      <a:pt x="3172" y="3614"/>
                    </a:lnTo>
                    <a:lnTo>
                      <a:pt x="3193" y="3633"/>
                    </a:lnTo>
                    <a:lnTo>
                      <a:pt x="3215" y="3650"/>
                    </a:lnTo>
                    <a:lnTo>
                      <a:pt x="3237" y="3667"/>
                    </a:lnTo>
                    <a:lnTo>
                      <a:pt x="3257" y="3681"/>
                    </a:lnTo>
                    <a:lnTo>
                      <a:pt x="3277" y="3694"/>
                    </a:lnTo>
                    <a:lnTo>
                      <a:pt x="3297" y="3706"/>
                    </a:lnTo>
                    <a:lnTo>
                      <a:pt x="3334" y="3727"/>
                    </a:lnTo>
                    <a:lnTo>
                      <a:pt x="3367" y="3743"/>
                    </a:lnTo>
                    <a:lnTo>
                      <a:pt x="3396" y="3755"/>
                    </a:lnTo>
                    <a:lnTo>
                      <a:pt x="3420" y="3764"/>
                    </a:lnTo>
                    <a:lnTo>
                      <a:pt x="3438" y="3770"/>
                    </a:lnTo>
                    <a:lnTo>
                      <a:pt x="3453" y="3773"/>
                    </a:lnTo>
                    <a:lnTo>
                      <a:pt x="3453" y="3773"/>
                    </a:lnTo>
                    <a:lnTo>
                      <a:pt x="3411" y="3772"/>
                    </a:lnTo>
                    <a:lnTo>
                      <a:pt x="3369" y="3770"/>
                    </a:lnTo>
                    <a:lnTo>
                      <a:pt x="3328" y="3768"/>
                    </a:lnTo>
                    <a:lnTo>
                      <a:pt x="3287" y="3765"/>
                    </a:lnTo>
                    <a:lnTo>
                      <a:pt x="3247" y="3760"/>
                    </a:lnTo>
                    <a:lnTo>
                      <a:pt x="3206" y="3755"/>
                    </a:lnTo>
                    <a:lnTo>
                      <a:pt x="3167" y="3750"/>
                    </a:lnTo>
                    <a:lnTo>
                      <a:pt x="3129" y="3743"/>
                    </a:lnTo>
                    <a:lnTo>
                      <a:pt x="3091" y="3737"/>
                    </a:lnTo>
                    <a:lnTo>
                      <a:pt x="3054" y="3729"/>
                    </a:lnTo>
                    <a:lnTo>
                      <a:pt x="2981" y="3713"/>
                    </a:lnTo>
                    <a:lnTo>
                      <a:pt x="2910" y="3696"/>
                    </a:lnTo>
                    <a:lnTo>
                      <a:pt x="2843" y="3676"/>
                    </a:lnTo>
                    <a:lnTo>
                      <a:pt x="2778" y="3656"/>
                    </a:lnTo>
                    <a:lnTo>
                      <a:pt x="2716" y="3634"/>
                    </a:lnTo>
                    <a:lnTo>
                      <a:pt x="2657" y="3611"/>
                    </a:lnTo>
                    <a:lnTo>
                      <a:pt x="2601" y="3589"/>
                    </a:lnTo>
                    <a:lnTo>
                      <a:pt x="2548" y="3566"/>
                    </a:lnTo>
                    <a:lnTo>
                      <a:pt x="2499" y="3543"/>
                    </a:lnTo>
                    <a:lnTo>
                      <a:pt x="2453" y="3521"/>
                    </a:lnTo>
                    <a:lnTo>
                      <a:pt x="2410" y="3499"/>
                    </a:lnTo>
                    <a:lnTo>
                      <a:pt x="2410" y="3499"/>
                    </a:lnTo>
                    <a:lnTo>
                      <a:pt x="2371" y="3503"/>
                    </a:lnTo>
                    <a:lnTo>
                      <a:pt x="2333" y="3507"/>
                    </a:lnTo>
                    <a:lnTo>
                      <a:pt x="2293" y="3509"/>
                    </a:lnTo>
                    <a:lnTo>
                      <a:pt x="2254" y="3510"/>
                    </a:lnTo>
                    <a:lnTo>
                      <a:pt x="2254" y="3510"/>
                    </a:lnTo>
                    <a:lnTo>
                      <a:pt x="2225" y="3509"/>
                    </a:lnTo>
                    <a:lnTo>
                      <a:pt x="2196" y="3508"/>
                    </a:lnTo>
                    <a:lnTo>
                      <a:pt x="2167" y="3506"/>
                    </a:lnTo>
                    <a:lnTo>
                      <a:pt x="2137" y="3501"/>
                    </a:lnTo>
                    <a:lnTo>
                      <a:pt x="2109" y="3497"/>
                    </a:lnTo>
                    <a:lnTo>
                      <a:pt x="2081" y="3492"/>
                    </a:lnTo>
                    <a:lnTo>
                      <a:pt x="2054" y="3485"/>
                    </a:lnTo>
                    <a:lnTo>
                      <a:pt x="2026" y="3478"/>
                    </a:lnTo>
                    <a:lnTo>
                      <a:pt x="1999" y="3470"/>
                    </a:lnTo>
                    <a:lnTo>
                      <a:pt x="1974" y="3460"/>
                    </a:lnTo>
                    <a:lnTo>
                      <a:pt x="1947" y="3451"/>
                    </a:lnTo>
                    <a:lnTo>
                      <a:pt x="1922" y="3440"/>
                    </a:lnTo>
                    <a:lnTo>
                      <a:pt x="1896" y="3428"/>
                    </a:lnTo>
                    <a:lnTo>
                      <a:pt x="1872" y="3416"/>
                    </a:lnTo>
                    <a:lnTo>
                      <a:pt x="1847" y="3402"/>
                    </a:lnTo>
                    <a:lnTo>
                      <a:pt x="1823" y="3388"/>
                    </a:lnTo>
                    <a:lnTo>
                      <a:pt x="1800" y="3374"/>
                    </a:lnTo>
                    <a:lnTo>
                      <a:pt x="1776" y="3359"/>
                    </a:lnTo>
                    <a:lnTo>
                      <a:pt x="1754" y="3343"/>
                    </a:lnTo>
                    <a:lnTo>
                      <a:pt x="1731" y="3325"/>
                    </a:lnTo>
                    <a:lnTo>
                      <a:pt x="1710" y="3308"/>
                    </a:lnTo>
                    <a:lnTo>
                      <a:pt x="1690" y="3290"/>
                    </a:lnTo>
                    <a:lnTo>
                      <a:pt x="1668" y="3271"/>
                    </a:lnTo>
                    <a:lnTo>
                      <a:pt x="1649" y="3252"/>
                    </a:lnTo>
                    <a:lnTo>
                      <a:pt x="1630" y="3232"/>
                    </a:lnTo>
                    <a:lnTo>
                      <a:pt x="1611" y="3212"/>
                    </a:lnTo>
                    <a:lnTo>
                      <a:pt x="1593" y="3191"/>
                    </a:lnTo>
                    <a:lnTo>
                      <a:pt x="1576" y="3170"/>
                    </a:lnTo>
                    <a:lnTo>
                      <a:pt x="1560" y="3147"/>
                    </a:lnTo>
                    <a:lnTo>
                      <a:pt x="1544" y="3126"/>
                    </a:lnTo>
                    <a:lnTo>
                      <a:pt x="1528" y="3102"/>
                    </a:lnTo>
                    <a:lnTo>
                      <a:pt x="1514" y="3079"/>
                    </a:lnTo>
                    <a:lnTo>
                      <a:pt x="1444" y="3127"/>
                    </a:lnTo>
                    <a:lnTo>
                      <a:pt x="1444" y="3127"/>
                    </a:lnTo>
                    <a:lnTo>
                      <a:pt x="1415" y="3141"/>
                    </a:lnTo>
                    <a:lnTo>
                      <a:pt x="1386" y="3154"/>
                    </a:lnTo>
                    <a:lnTo>
                      <a:pt x="1357" y="3165"/>
                    </a:lnTo>
                    <a:lnTo>
                      <a:pt x="1326" y="3176"/>
                    </a:lnTo>
                    <a:lnTo>
                      <a:pt x="1297" y="3187"/>
                    </a:lnTo>
                    <a:lnTo>
                      <a:pt x="1267" y="3196"/>
                    </a:lnTo>
                    <a:lnTo>
                      <a:pt x="1237" y="3204"/>
                    </a:lnTo>
                    <a:lnTo>
                      <a:pt x="1205" y="3211"/>
                    </a:lnTo>
                    <a:lnTo>
                      <a:pt x="1175" y="3217"/>
                    </a:lnTo>
                    <a:lnTo>
                      <a:pt x="1143" y="3223"/>
                    </a:lnTo>
                    <a:lnTo>
                      <a:pt x="1112" y="3227"/>
                    </a:lnTo>
                    <a:lnTo>
                      <a:pt x="1081" y="3230"/>
                    </a:lnTo>
                    <a:lnTo>
                      <a:pt x="1049" y="3232"/>
                    </a:lnTo>
                    <a:lnTo>
                      <a:pt x="1017" y="3235"/>
                    </a:lnTo>
                    <a:lnTo>
                      <a:pt x="985" y="3235"/>
                    </a:lnTo>
                    <a:lnTo>
                      <a:pt x="953" y="3235"/>
                    </a:lnTo>
                    <a:lnTo>
                      <a:pt x="953" y="3235"/>
                    </a:lnTo>
                    <a:lnTo>
                      <a:pt x="704" y="3195"/>
                    </a:lnTo>
                    <a:lnTo>
                      <a:pt x="704" y="3195"/>
                    </a:lnTo>
                    <a:lnTo>
                      <a:pt x="672" y="3185"/>
                    </a:lnTo>
                    <a:lnTo>
                      <a:pt x="641" y="3174"/>
                    </a:lnTo>
                    <a:lnTo>
                      <a:pt x="611" y="3163"/>
                    </a:lnTo>
                    <a:lnTo>
                      <a:pt x="580" y="3150"/>
                    </a:lnTo>
                    <a:lnTo>
                      <a:pt x="551" y="3137"/>
                    </a:lnTo>
                    <a:lnTo>
                      <a:pt x="522" y="3123"/>
                    </a:lnTo>
                    <a:lnTo>
                      <a:pt x="494" y="3108"/>
                    </a:lnTo>
                    <a:lnTo>
                      <a:pt x="466" y="3092"/>
                    </a:lnTo>
                    <a:lnTo>
                      <a:pt x="439" y="3075"/>
                    </a:lnTo>
                    <a:lnTo>
                      <a:pt x="413" y="3057"/>
                    </a:lnTo>
                    <a:lnTo>
                      <a:pt x="386" y="3039"/>
                    </a:lnTo>
                    <a:lnTo>
                      <a:pt x="362" y="3020"/>
                    </a:lnTo>
                    <a:lnTo>
                      <a:pt x="337" y="2999"/>
                    </a:lnTo>
                    <a:lnTo>
                      <a:pt x="312" y="2978"/>
                    </a:lnTo>
                    <a:lnTo>
                      <a:pt x="289" y="2956"/>
                    </a:lnTo>
                    <a:lnTo>
                      <a:pt x="265" y="2932"/>
                    </a:lnTo>
                    <a:lnTo>
                      <a:pt x="265" y="2932"/>
                    </a:lnTo>
                    <a:lnTo>
                      <a:pt x="233" y="2898"/>
                    </a:lnTo>
                    <a:lnTo>
                      <a:pt x="202" y="2861"/>
                    </a:lnTo>
                    <a:lnTo>
                      <a:pt x="174" y="2823"/>
                    </a:lnTo>
                    <a:lnTo>
                      <a:pt x="147" y="2784"/>
                    </a:lnTo>
                    <a:lnTo>
                      <a:pt x="124" y="2744"/>
                    </a:lnTo>
                    <a:lnTo>
                      <a:pt x="101" y="2702"/>
                    </a:lnTo>
                    <a:lnTo>
                      <a:pt x="81" y="2660"/>
                    </a:lnTo>
                    <a:lnTo>
                      <a:pt x="63" y="2617"/>
                    </a:lnTo>
                    <a:lnTo>
                      <a:pt x="47" y="2574"/>
                    </a:lnTo>
                    <a:lnTo>
                      <a:pt x="34" y="2529"/>
                    </a:lnTo>
                    <a:lnTo>
                      <a:pt x="23" y="2484"/>
                    </a:lnTo>
                    <a:lnTo>
                      <a:pt x="14" y="2438"/>
                    </a:lnTo>
                    <a:lnTo>
                      <a:pt x="7" y="2392"/>
                    </a:lnTo>
                    <a:lnTo>
                      <a:pt x="3" y="2346"/>
                    </a:lnTo>
                    <a:lnTo>
                      <a:pt x="0" y="2298"/>
                    </a:lnTo>
                    <a:lnTo>
                      <a:pt x="1" y="2252"/>
                    </a:lnTo>
                    <a:lnTo>
                      <a:pt x="1" y="2252"/>
                    </a:lnTo>
                    <a:close/>
                    <a:moveTo>
                      <a:pt x="2126" y="2602"/>
                    </a:moveTo>
                    <a:lnTo>
                      <a:pt x="2126" y="2602"/>
                    </a:lnTo>
                    <a:lnTo>
                      <a:pt x="2130" y="2620"/>
                    </a:lnTo>
                    <a:lnTo>
                      <a:pt x="2135" y="2637"/>
                    </a:lnTo>
                    <a:lnTo>
                      <a:pt x="2142" y="2655"/>
                    </a:lnTo>
                    <a:lnTo>
                      <a:pt x="2151" y="2671"/>
                    </a:lnTo>
                    <a:lnTo>
                      <a:pt x="2161" y="2685"/>
                    </a:lnTo>
                    <a:lnTo>
                      <a:pt x="2172" y="2699"/>
                    </a:lnTo>
                    <a:lnTo>
                      <a:pt x="2185" y="2712"/>
                    </a:lnTo>
                    <a:lnTo>
                      <a:pt x="2198" y="2724"/>
                    </a:lnTo>
                    <a:lnTo>
                      <a:pt x="2214" y="2734"/>
                    </a:lnTo>
                    <a:lnTo>
                      <a:pt x="2229" y="2742"/>
                    </a:lnTo>
                    <a:lnTo>
                      <a:pt x="2246" y="2750"/>
                    </a:lnTo>
                    <a:lnTo>
                      <a:pt x="2263" y="2755"/>
                    </a:lnTo>
                    <a:lnTo>
                      <a:pt x="2281" y="2758"/>
                    </a:lnTo>
                    <a:lnTo>
                      <a:pt x="2300" y="2762"/>
                    </a:lnTo>
                    <a:lnTo>
                      <a:pt x="2319" y="2762"/>
                    </a:lnTo>
                    <a:lnTo>
                      <a:pt x="2338" y="2759"/>
                    </a:lnTo>
                    <a:lnTo>
                      <a:pt x="2338" y="2759"/>
                    </a:lnTo>
                    <a:lnTo>
                      <a:pt x="2357" y="2756"/>
                    </a:lnTo>
                    <a:lnTo>
                      <a:pt x="2375" y="2752"/>
                    </a:lnTo>
                    <a:lnTo>
                      <a:pt x="2393" y="2744"/>
                    </a:lnTo>
                    <a:lnTo>
                      <a:pt x="2410" y="2737"/>
                    </a:lnTo>
                    <a:lnTo>
                      <a:pt x="2426" y="2726"/>
                    </a:lnTo>
                    <a:lnTo>
                      <a:pt x="2439" y="2715"/>
                    </a:lnTo>
                    <a:lnTo>
                      <a:pt x="2453" y="2703"/>
                    </a:lnTo>
                    <a:lnTo>
                      <a:pt x="2465" y="2689"/>
                    </a:lnTo>
                    <a:lnTo>
                      <a:pt x="2475" y="2675"/>
                    </a:lnTo>
                    <a:lnTo>
                      <a:pt x="2484" y="2659"/>
                    </a:lnTo>
                    <a:lnTo>
                      <a:pt x="2492" y="2643"/>
                    </a:lnTo>
                    <a:lnTo>
                      <a:pt x="2497" y="2627"/>
                    </a:lnTo>
                    <a:lnTo>
                      <a:pt x="2501" y="2609"/>
                    </a:lnTo>
                    <a:lnTo>
                      <a:pt x="2503" y="2591"/>
                    </a:lnTo>
                    <a:lnTo>
                      <a:pt x="2504" y="2573"/>
                    </a:lnTo>
                    <a:lnTo>
                      <a:pt x="2502" y="2554"/>
                    </a:lnTo>
                    <a:lnTo>
                      <a:pt x="2502" y="2554"/>
                    </a:lnTo>
                    <a:lnTo>
                      <a:pt x="2499" y="2536"/>
                    </a:lnTo>
                    <a:lnTo>
                      <a:pt x="2494" y="2518"/>
                    </a:lnTo>
                    <a:lnTo>
                      <a:pt x="2486" y="2501"/>
                    </a:lnTo>
                    <a:lnTo>
                      <a:pt x="2477" y="2485"/>
                    </a:lnTo>
                    <a:lnTo>
                      <a:pt x="2467" y="2471"/>
                    </a:lnTo>
                    <a:lnTo>
                      <a:pt x="2456" y="2457"/>
                    </a:lnTo>
                    <a:lnTo>
                      <a:pt x="2444" y="2444"/>
                    </a:lnTo>
                    <a:lnTo>
                      <a:pt x="2429" y="2433"/>
                    </a:lnTo>
                    <a:lnTo>
                      <a:pt x="2414" y="2424"/>
                    </a:lnTo>
                    <a:lnTo>
                      <a:pt x="2399" y="2415"/>
                    </a:lnTo>
                    <a:lnTo>
                      <a:pt x="2382" y="2408"/>
                    </a:lnTo>
                    <a:lnTo>
                      <a:pt x="2364" y="2403"/>
                    </a:lnTo>
                    <a:lnTo>
                      <a:pt x="2346" y="2399"/>
                    </a:lnTo>
                    <a:lnTo>
                      <a:pt x="2327" y="2397"/>
                    </a:lnTo>
                    <a:lnTo>
                      <a:pt x="2308" y="2397"/>
                    </a:lnTo>
                    <a:lnTo>
                      <a:pt x="2289" y="2398"/>
                    </a:lnTo>
                    <a:lnTo>
                      <a:pt x="2289" y="2398"/>
                    </a:lnTo>
                    <a:lnTo>
                      <a:pt x="2270" y="2401"/>
                    </a:lnTo>
                    <a:lnTo>
                      <a:pt x="2251" y="2406"/>
                    </a:lnTo>
                    <a:lnTo>
                      <a:pt x="2234" y="2413"/>
                    </a:lnTo>
                    <a:lnTo>
                      <a:pt x="2217" y="2421"/>
                    </a:lnTo>
                    <a:lnTo>
                      <a:pt x="2202" y="2431"/>
                    </a:lnTo>
                    <a:lnTo>
                      <a:pt x="2188" y="2442"/>
                    </a:lnTo>
                    <a:lnTo>
                      <a:pt x="2176" y="2454"/>
                    </a:lnTo>
                    <a:lnTo>
                      <a:pt x="2163" y="2467"/>
                    </a:lnTo>
                    <a:lnTo>
                      <a:pt x="2153" y="2482"/>
                    </a:lnTo>
                    <a:lnTo>
                      <a:pt x="2144" y="2497"/>
                    </a:lnTo>
                    <a:lnTo>
                      <a:pt x="2137" y="2513"/>
                    </a:lnTo>
                    <a:lnTo>
                      <a:pt x="2132" y="2529"/>
                    </a:lnTo>
                    <a:lnTo>
                      <a:pt x="2127" y="2547"/>
                    </a:lnTo>
                    <a:lnTo>
                      <a:pt x="2125" y="2565"/>
                    </a:lnTo>
                    <a:lnTo>
                      <a:pt x="2125" y="2583"/>
                    </a:lnTo>
                    <a:lnTo>
                      <a:pt x="2126" y="2602"/>
                    </a:lnTo>
                    <a:lnTo>
                      <a:pt x="2126" y="2602"/>
                    </a:lnTo>
                    <a:close/>
                    <a:moveTo>
                      <a:pt x="1455" y="1532"/>
                    </a:moveTo>
                    <a:lnTo>
                      <a:pt x="1455" y="1532"/>
                    </a:lnTo>
                    <a:lnTo>
                      <a:pt x="1458" y="1551"/>
                    </a:lnTo>
                    <a:lnTo>
                      <a:pt x="1462" y="1572"/>
                    </a:lnTo>
                    <a:lnTo>
                      <a:pt x="1465" y="1590"/>
                    </a:lnTo>
                    <a:lnTo>
                      <a:pt x="1471" y="1608"/>
                    </a:lnTo>
                    <a:lnTo>
                      <a:pt x="1482" y="1643"/>
                    </a:lnTo>
                    <a:lnTo>
                      <a:pt x="1495" y="1675"/>
                    </a:lnTo>
                    <a:lnTo>
                      <a:pt x="1509" y="1705"/>
                    </a:lnTo>
                    <a:lnTo>
                      <a:pt x="1526" y="1732"/>
                    </a:lnTo>
                    <a:lnTo>
                      <a:pt x="1544" y="1758"/>
                    </a:lnTo>
                    <a:lnTo>
                      <a:pt x="1563" y="1783"/>
                    </a:lnTo>
                    <a:lnTo>
                      <a:pt x="1584" y="1806"/>
                    </a:lnTo>
                    <a:lnTo>
                      <a:pt x="1606" y="1827"/>
                    </a:lnTo>
                    <a:lnTo>
                      <a:pt x="1629" y="1847"/>
                    </a:lnTo>
                    <a:lnTo>
                      <a:pt x="1653" y="1866"/>
                    </a:lnTo>
                    <a:lnTo>
                      <a:pt x="1677" y="1884"/>
                    </a:lnTo>
                    <a:lnTo>
                      <a:pt x="1702" y="1901"/>
                    </a:lnTo>
                    <a:lnTo>
                      <a:pt x="1728" y="1917"/>
                    </a:lnTo>
                    <a:lnTo>
                      <a:pt x="1755" y="1933"/>
                    </a:lnTo>
                    <a:lnTo>
                      <a:pt x="1808" y="1965"/>
                    </a:lnTo>
                    <a:lnTo>
                      <a:pt x="1861" y="1995"/>
                    </a:lnTo>
                    <a:lnTo>
                      <a:pt x="1914" y="2027"/>
                    </a:lnTo>
                    <a:lnTo>
                      <a:pt x="1940" y="2045"/>
                    </a:lnTo>
                    <a:lnTo>
                      <a:pt x="1966" y="2062"/>
                    </a:lnTo>
                    <a:lnTo>
                      <a:pt x="1989" y="2080"/>
                    </a:lnTo>
                    <a:lnTo>
                      <a:pt x="2013" y="2100"/>
                    </a:lnTo>
                    <a:lnTo>
                      <a:pt x="2036" y="2121"/>
                    </a:lnTo>
                    <a:lnTo>
                      <a:pt x="2058" y="2143"/>
                    </a:lnTo>
                    <a:lnTo>
                      <a:pt x="2078" y="2167"/>
                    </a:lnTo>
                    <a:lnTo>
                      <a:pt x="2097" y="2192"/>
                    </a:lnTo>
                    <a:lnTo>
                      <a:pt x="2115" y="2219"/>
                    </a:lnTo>
                    <a:lnTo>
                      <a:pt x="2131" y="2249"/>
                    </a:lnTo>
                    <a:lnTo>
                      <a:pt x="2287" y="2229"/>
                    </a:lnTo>
                    <a:lnTo>
                      <a:pt x="2287" y="2229"/>
                    </a:lnTo>
                    <a:lnTo>
                      <a:pt x="2282" y="2200"/>
                    </a:lnTo>
                    <a:lnTo>
                      <a:pt x="2274" y="2172"/>
                    </a:lnTo>
                    <a:lnTo>
                      <a:pt x="2264" y="2145"/>
                    </a:lnTo>
                    <a:lnTo>
                      <a:pt x="2253" y="2120"/>
                    </a:lnTo>
                    <a:lnTo>
                      <a:pt x="2239" y="2095"/>
                    </a:lnTo>
                    <a:lnTo>
                      <a:pt x="2225" y="2073"/>
                    </a:lnTo>
                    <a:lnTo>
                      <a:pt x="2209" y="2050"/>
                    </a:lnTo>
                    <a:lnTo>
                      <a:pt x="2191" y="2028"/>
                    </a:lnTo>
                    <a:lnTo>
                      <a:pt x="2172" y="2008"/>
                    </a:lnTo>
                    <a:lnTo>
                      <a:pt x="2152" y="1987"/>
                    </a:lnTo>
                    <a:lnTo>
                      <a:pt x="2132" y="1968"/>
                    </a:lnTo>
                    <a:lnTo>
                      <a:pt x="2109" y="1948"/>
                    </a:lnTo>
                    <a:lnTo>
                      <a:pt x="2066" y="1911"/>
                    </a:lnTo>
                    <a:lnTo>
                      <a:pt x="2020" y="1873"/>
                    </a:lnTo>
                    <a:lnTo>
                      <a:pt x="1974" y="1836"/>
                    </a:lnTo>
                    <a:lnTo>
                      <a:pt x="1929" y="1797"/>
                    </a:lnTo>
                    <a:lnTo>
                      <a:pt x="1906" y="1777"/>
                    </a:lnTo>
                    <a:lnTo>
                      <a:pt x="1886" y="1756"/>
                    </a:lnTo>
                    <a:lnTo>
                      <a:pt x="1866" y="1736"/>
                    </a:lnTo>
                    <a:lnTo>
                      <a:pt x="1847" y="1713"/>
                    </a:lnTo>
                    <a:lnTo>
                      <a:pt x="1829" y="1690"/>
                    </a:lnTo>
                    <a:lnTo>
                      <a:pt x="1812" y="1667"/>
                    </a:lnTo>
                    <a:lnTo>
                      <a:pt x="1797" y="1642"/>
                    </a:lnTo>
                    <a:lnTo>
                      <a:pt x="1784" y="1616"/>
                    </a:lnTo>
                    <a:lnTo>
                      <a:pt x="1772" y="1589"/>
                    </a:lnTo>
                    <a:lnTo>
                      <a:pt x="1763" y="1561"/>
                    </a:lnTo>
                    <a:lnTo>
                      <a:pt x="1755" y="1531"/>
                    </a:lnTo>
                    <a:lnTo>
                      <a:pt x="1749" y="1498"/>
                    </a:lnTo>
                    <a:lnTo>
                      <a:pt x="1749" y="1498"/>
                    </a:lnTo>
                    <a:lnTo>
                      <a:pt x="1747" y="1479"/>
                    </a:lnTo>
                    <a:lnTo>
                      <a:pt x="1746" y="1459"/>
                    </a:lnTo>
                    <a:lnTo>
                      <a:pt x="1747" y="1442"/>
                    </a:lnTo>
                    <a:lnTo>
                      <a:pt x="1749" y="1426"/>
                    </a:lnTo>
                    <a:lnTo>
                      <a:pt x="1754" y="1411"/>
                    </a:lnTo>
                    <a:lnTo>
                      <a:pt x="1758" y="1397"/>
                    </a:lnTo>
                    <a:lnTo>
                      <a:pt x="1765" y="1385"/>
                    </a:lnTo>
                    <a:lnTo>
                      <a:pt x="1772" y="1373"/>
                    </a:lnTo>
                    <a:lnTo>
                      <a:pt x="1780" y="1363"/>
                    </a:lnTo>
                    <a:lnTo>
                      <a:pt x="1789" y="1355"/>
                    </a:lnTo>
                    <a:lnTo>
                      <a:pt x="1799" y="1347"/>
                    </a:lnTo>
                    <a:lnTo>
                      <a:pt x="1809" y="1340"/>
                    </a:lnTo>
                    <a:lnTo>
                      <a:pt x="1821" y="1335"/>
                    </a:lnTo>
                    <a:lnTo>
                      <a:pt x="1832" y="1331"/>
                    </a:lnTo>
                    <a:lnTo>
                      <a:pt x="1845" y="1328"/>
                    </a:lnTo>
                    <a:lnTo>
                      <a:pt x="1857" y="1325"/>
                    </a:lnTo>
                    <a:lnTo>
                      <a:pt x="1857" y="1325"/>
                    </a:lnTo>
                    <a:lnTo>
                      <a:pt x="1875" y="1323"/>
                    </a:lnTo>
                    <a:lnTo>
                      <a:pt x="1892" y="1324"/>
                    </a:lnTo>
                    <a:lnTo>
                      <a:pt x="1910" y="1326"/>
                    </a:lnTo>
                    <a:lnTo>
                      <a:pt x="1926" y="1330"/>
                    </a:lnTo>
                    <a:lnTo>
                      <a:pt x="1943" y="1335"/>
                    </a:lnTo>
                    <a:lnTo>
                      <a:pt x="1961" y="1342"/>
                    </a:lnTo>
                    <a:lnTo>
                      <a:pt x="1977" y="1350"/>
                    </a:lnTo>
                    <a:lnTo>
                      <a:pt x="1993" y="1360"/>
                    </a:lnTo>
                    <a:lnTo>
                      <a:pt x="2007" y="1372"/>
                    </a:lnTo>
                    <a:lnTo>
                      <a:pt x="2021" y="1385"/>
                    </a:lnTo>
                    <a:lnTo>
                      <a:pt x="2034" y="1399"/>
                    </a:lnTo>
                    <a:lnTo>
                      <a:pt x="2044" y="1414"/>
                    </a:lnTo>
                    <a:lnTo>
                      <a:pt x="2054" y="1431"/>
                    </a:lnTo>
                    <a:lnTo>
                      <a:pt x="2062" y="1450"/>
                    </a:lnTo>
                    <a:lnTo>
                      <a:pt x="2069" y="1469"/>
                    </a:lnTo>
                    <a:lnTo>
                      <a:pt x="2072" y="1489"/>
                    </a:lnTo>
                    <a:lnTo>
                      <a:pt x="2072" y="1489"/>
                    </a:lnTo>
                    <a:lnTo>
                      <a:pt x="2075" y="1511"/>
                    </a:lnTo>
                    <a:lnTo>
                      <a:pt x="2073" y="1534"/>
                    </a:lnTo>
                    <a:lnTo>
                      <a:pt x="2072" y="1546"/>
                    </a:lnTo>
                    <a:lnTo>
                      <a:pt x="2070" y="1556"/>
                    </a:lnTo>
                    <a:lnTo>
                      <a:pt x="2068" y="1568"/>
                    </a:lnTo>
                    <a:lnTo>
                      <a:pt x="2064" y="1580"/>
                    </a:lnTo>
                    <a:lnTo>
                      <a:pt x="2060" y="1592"/>
                    </a:lnTo>
                    <a:lnTo>
                      <a:pt x="2055" y="1603"/>
                    </a:lnTo>
                    <a:lnTo>
                      <a:pt x="2049" y="1613"/>
                    </a:lnTo>
                    <a:lnTo>
                      <a:pt x="2042" y="1622"/>
                    </a:lnTo>
                    <a:lnTo>
                      <a:pt x="2034" y="1631"/>
                    </a:lnTo>
                    <a:lnTo>
                      <a:pt x="2025" y="1639"/>
                    </a:lnTo>
                    <a:lnTo>
                      <a:pt x="2014" y="1646"/>
                    </a:lnTo>
                    <a:lnTo>
                      <a:pt x="2003" y="1651"/>
                    </a:lnTo>
                    <a:lnTo>
                      <a:pt x="2003" y="1651"/>
                    </a:lnTo>
                    <a:lnTo>
                      <a:pt x="2013" y="1662"/>
                    </a:lnTo>
                    <a:lnTo>
                      <a:pt x="2023" y="1672"/>
                    </a:lnTo>
                    <a:lnTo>
                      <a:pt x="2033" y="1681"/>
                    </a:lnTo>
                    <a:lnTo>
                      <a:pt x="2043" y="1689"/>
                    </a:lnTo>
                    <a:lnTo>
                      <a:pt x="2054" y="1696"/>
                    </a:lnTo>
                    <a:lnTo>
                      <a:pt x="2066" y="1702"/>
                    </a:lnTo>
                    <a:lnTo>
                      <a:pt x="2078" y="1709"/>
                    </a:lnTo>
                    <a:lnTo>
                      <a:pt x="2089" y="1713"/>
                    </a:lnTo>
                    <a:lnTo>
                      <a:pt x="2101" y="1717"/>
                    </a:lnTo>
                    <a:lnTo>
                      <a:pt x="2114" y="1721"/>
                    </a:lnTo>
                    <a:lnTo>
                      <a:pt x="2126" y="1724"/>
                    </a:lnTo>
                    <a:lnTo>
                      <a:pt x="2139" y="1725"/>
                    </a:lnTo>
                    <a:lnTo>
                      <a:pt x="2151" y="1726"/>
                    </a:lnTo>
                    <a:lnTo>
                      <a:pt x="2164" y="1727"/>
                    </a:lnTo>
                    <a:lnTo>
                      <a:pt x="2177" y="1726"/>
                    </a:lnTo>
                    <a:lnTo>
                      <a:pt x="2189" y="1725"/>
                    </a:lnTo>
                    <a:lnTo>
                      <a:pt x="2189" y="1725"/>
                    </a:lnTo>
                    <a:lnTo>
                      <a:pt x="2206" y="1722"/>
                    </a:lnTo>
                    <a:lnTo>
                      <a:pt x="2223" y="1717"/>
                    </a:lnTo>
                    <a:lnTo>
                      <a:pt x="2238" y="1712"/>
                    </a:lnTo>
                    <a:lnTo>
                      <a:pt x="2254" y="1704"/>
                    </a:lnTo>
                    <a:lnTo>
                      <a:pt x="2269" y="1696"/>
                    </a:lnTo>
                    <a:lnTo>
                      <a:pt x="2282" y="1686"/>
                    </a:lnTo>
                    <a:lnTo>
                      <a:pt x="2296" y="1674"/>
                    </a:lnTo>
                    <a:lnTo>
                      <a:pt x="2307" y="1661"/>
                    </a:lnTo>
                    <a:lnTo>
                      <a:pt x="2317" y="1647"/>
                    </a:lnTo>
                    <a:lnTo>
                      <a:pt x="2326" y="1632"/>
                    </a:lnTo>
                    <a:lnTo>
                      <a:pt x="2333" y="1615"/>
                    </a:lnTo>
                    <a:lnTo>
                      <a:pt x="2339" y="1596"/>
                    </a:lnTo>
                    <a:lnTo>
                      <a:pt x="2343" y="1577"/>
                    </a:lnTo>
                    <a:lnTo>
                      <a:pt x="2345" y="1556"/>
                    </a:lnTo>
                    <a:lnTo>
                      <a:pt x="2345" y="1535"/>
                    </a:lnTo>
                    <a:lnTo>
                      <a:pt x="2343" y="1511"/>
                    </a:lnTo>
                    <a:lnTo>
                      <a:pt x="2343" y="1511"/>
                    </a:lnTo>
                    <a:lnTo>
                      <a:pt x="2340" y="1496"/>
                    </a:lnTo>
                    <a:lnTo>
                      <a:pt x="2337" y="1482"/>
                    </a:lnTo>
                    <a:lnTo>
                      <a:pt x="2333" y="1467"/>
                    </a:lnTo>
                    <a:lnTo>
                      <a:pt x="2327" y="1452"/>
                    </a:lnTo>
                    <a:lnTo>
                      <a:pt x="2321" y="1437"/>
                    </a:lnTo>
                    <a:lnTo>
                      <a:pt x="2315" y="1421"/>
                    </a:lnTo>
                    <a:lnTo>
                      <a:pt x="2307" y="1406"/>
                    </a:lnTo>
                    <a:lnTo>
                      <a:pt x="2298" y="1392"/>
                    </a:lnTo>
                    <a:lnTo>
                      <a:pt x="2289" y="1377"/>
                    </a:lnTo>
                    <a:lnTo>
                      <a:pt x="2278" y="1363"/>
                    </a:lnTo>
                    <a:lnTo>
                      <a:pt x="2266" y="1349"/>
                    </a:lnTo>
                    <a:lnTo>
                      <a:pt x="2254" y="1335"/>
                    </a:lnTo>
                    <a:lnTo>
                      <a:pt x="2241" y="1322"/>
                    </a:lnTo>
                    <a:lnTo>
                      <a:pt x="2226" y="1309"/>
                    </a:lnTo>
                    <a:lnTo>
                      <a:pt x="2211" y="1296"/>
                    </a:lnTo>
                    <a:lnTo>
                      <a:pt x="2195" y="1284"/>
                    </a:lnTo>
                    <a:lnTo>
                      <a:pt x="2178" y="1272"/>
                    </a:lnTo>
                    <a:lnTo>
                      <a:pt x="2160" y="1263"/>
                    </a:lnTo>
                    <a:lnTo>
                      <a:pt x="2140" y="1252"/>
                    </a:lnTo>
                    <a:lnTo>
                      <a:pt x="2119" y="1243"/>
                    </a:lnTo>
                    <a:lnTo>
                      <a:pt x="2098" y="1235"/>
                    </a:lnTo>
                    <a:lnTo>
                      <a:pt x="2077" y="1227"/>
                    </a:lnTo>
                    <a:lnTo>
                      <a:pt x="2053" y="1220"/>
                    </a:lnTo>
                    <a:lnTo>
                      <a:pt x="2029" y="1214"/>
                    </a:lnTo>
                    <a:lnTo>
                      <a:pt x="2003" y="1210"/>
                    </a:lnTo>
                    <a:lnTo>
                      <a:pt x="1977" y="1205"/>
                    </a:lnTo>
                    <a:lnTo>
                      <a:pt x="1949" y="1203"/>
                    </a:lnTo>
                    <a:lnTo>
                      <a:pt x="1921" y="1201"/>
                    </a:lnTo>
                    <a:lnTo>
                      <a:pt x="1891" y="1201"/>
                    </a:lnTo>
                    <a:lnTo>
                      <a:pt x="1860" y="1202"/>
                    </a:lnTo>
                    <a:lnTo>
                      <a:pt x="1829" y="1204"/>
                    </a:lnTo>
                    <a:lnTo>
                      <a:pt x="1795" y="1208"/>
                    </a:lnTo>
                    <a:lnTo>
                      <a:pt x="1795" y="1208"/>
                    </a:lnTo>
                    <a:lnTo>
                      <a:pt x="1766" y="1212"/>
                    </a:lnTo>
                    <a:lnTo>
                      <a:pt x="1738" y="1216"/>
                    </a:lnTo>
                    <a:lnTo>
                      <a:pt x="1712" y="1222"/>
                    </a:lnTo>
                    <a:lnTo>
                      <a:pt x="1688" y="1227"/>
                    </a:lnTo>
                    <a:lnTo>
                      <a:pt x="1664" y="1234"/>
                    </a:lnTo>
                    <a:lnTo>
                      <a:pt x="1642" y="1240"/>
                    </a:lnTo>
                    <a:lnTo>
                      <a:pt x="1621" y="1247"/>
                    </a:lnTo>
                    <a:lnTo>
                      <a:pt x="1602" y="1254"/>
                    </a:lnTo>
                    <a:lnTo>
                      <a:pt x="1585" y="1262"/>
                    </a:lnTo>
                    <a:lnTo>
                      <a:pt x="1569" y="1270"/>
                    </a:lnTo>
                    <a:lnTo>
                      <a:pt x="1554" y="1279"/>
                    </a:lnTo>
                    <a:lnTo>
                      <a:pt x="1539" y="1288"/>
                    </a:lnTo>
                    <a:lnTo>
                      <a:pt x="1527" y="1297"/>
                    </a:lnTo>
                    <a:lnTo>
                      <a:pt x="1516" y="1307"/>
                    </a:lnTo>
                    <a:lnTo>
                      <a:pt x="1506" y="1318"/>
                    </a:lnTo>
                    <a:lnTo>
                      <a:pt x="1496" y="1328"/>
                    </a:lnTo>
                    <a:lnTo>
                      <a:pt x="1488" y="1338"/>
                    </a:lnTo>
                    <a:lnTo>
                      <a:pt x="1480" y="1350"/>
                    </a:lnTo>
                    <a:lnTo>
                      <a:pt x="1473" y="1361"/>
                    </a:lnTo>
                    <a:lnTo>
                      <a:pt x="1468" y="1373"/>
                    </a:lnTo>
                    <a:lnTo>
                      <a:pt x="1463" y="1385"/>
                    </a:lnTo>
                    <a:lnTo>
                      <a:pt x="1460" y="1397"/>
                    </a:lnTo>
                    <a:lnTo>
                      <a:pt x="1456" y="1410"/>
                    </a:lnTo>
                    <a:lnTo>
                      <a:pt x="1454" y="1423"/>
                    </a:lnTo>
                    <a:lnTo>
                      <a:pt x="1451" y="1448"/>
                    </a:lnTo>
                    <a:lnTo>
                      <a:pt x="1450" y="1475"/>
                    </a:lnTo>
                    <a:lnTo>
                      <a:pt x="1452" y="1504"/>
                    </a:lnTo>
                    <a:lnTo>
                      <a:pt x="1455" y="1532"/>
                    </a:lnTo>
                    <a:lnTo>
                      <a:pt x="1455" y="1532"/>
                    </a:lnTo>
                    <a:close/>
                  </a:path>
                </a:pathLst>
              </a:custGeom>
              <a:solidFill>
                <a:srgbClr val="F1C4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7" name="Freeform 634"/>
              <p:cNvSpPr>
                <a:spLocks noEditPoints="1"/>
              </p:cNvSpPr>
              <p:nvPr/>
            </p:nvSpPr>
            <p:spPr bwMode="auto">
              <a:xfrm flipH="1">
                <a:off x="9735942" y="5115728"/>
                <a:ext cx="938520" cy="774894"/>
              </a:xfrm>
              <a:custGeom>
                <a:avLst/>
                <a:gdLst>
                  <a:gd name="T0" fmla="*/ 42 w 3243"/>
                  <a:gd name="T1" fmla="*/ 1248 h 3123"/>
                  <a:gd name="T2" fmla="*/ 171 w 3243"/>
                  <a:gd name="T3" fmla="*/ 1043 h 3123"/>
                  <a:gd name="T4" fmla="*/ 382 w 3243"/>
                  <a:gd name="T5" fmla="*/ 893 h 3123"/>
                  <a:gd name="T6" fmla="*/ 398 w 3243"/>
                  <a:gd name="T7" fmla="*/ 656 h 3123"/>
                  <a:gd name="T8" fmla="*/ 562 w 3243"/>
                  <a:gd name="T9" fmla="*/ 400 h 3123"/>
                  <a:gd name="T10" fmla="*/ 982 w 3243"/>
                  <a:gd name="T11" fmla="*/ 249 h 3123"/>
                  <a:gd name="T12" fmla="*/ 1267 w 3243"/>
                  <a:gd name="T13" fmla="*/ 174 h 3123"/>
                  <a:gd name="T14" fmla="*/ 1620 w 3243"/>
                  <a:gd name="T15" fmla="*/ 2 h 3123"/>
                  <a:gd name="T16" fmla="*/ 2016 w 3243"/>
                  <a:gd name="T17" fmla="*/ 118 h 3123"/>
                  <a:gd name="T18" fmla="*/ 2174 w 3243"/>
                  <a:gd name="T19" fmla="*/ 323 h 3123"/>
                  <a:gd name="T20" fmla="*/ 2534 w 3243"/>
                  <a:gd name="T21" fmla="*/ 320 h 3123"/>
                  <a:gd name="T22" fmla="*/ 2826 w 3243"/>
                  <a:gd name="T23" fmla="*/ 504 h 3123"/>
                  <a:gd name="T24" fmla="*/ 2963 w 3243"/>
                  <a:gd name="T25" fmla="*/ 789 h 3123"/>
                  <a:gd name="T26" fmla="*/ 2937 w 3243"/>
                  <a:gd name="T27" fmla="*/ 1077 h 3123"/>
                  <a:gd name="T28" fmla="*/ 3088 w 3243"/>
                  <a:gd name="T29" fmla="*/ 1254 h 3123"/>
                  <a:gd name="T30" fmla="*/ 3224 w 3243"/>
                  <a:gd name="T31" fmla="*/ 1489 h 3123"/>
                  <a:gd name="T32" fmla="*/ 3228 w 3243"/>
                  <a:gd name="T33" fmla="*/ 1759 h 3123"/>
                  <a:gd name="T34" fmla="*/ 3081 w 3243"/>
                  <a:gd name="T35" fmla="*/ 2018 h 3123"/>
                  <a:gd name="T36" fmla="*/ 2685 w 3243"/>
                  <a:gd name="T37" fmla="*/ 2186 h 3123"/>
                  <a:gd name="T38" fmla="*/ 2560 w 3243"/>
                  <a:gd name="T39" fmla="*/ 2370 h 3123"/>
                  <a:gd name="T40" fmla="*/ 2266 w 3243"/>
                  <a:gd name="T41" fmla="*/ 2673 h 3123"/>
                  <a:gd name="T42" fmla="*/ 1941 w 3243"/>
                  <a:gd name="T43" fmla="*/ 2744 h 3123"/>
                  <a:gd name="T44" fmla="*/ 1557 w 3243"/>
                  <a:gd name="T45" fmla="*/ 2607 h 3123"/>
                  <a:gd name="T46" fmla="*/ 1322 w 3243"/>
                  <a:gd name="T47" fmla="*/ 2858 h 3123"/>
                  <a:gd name="T48" fmla="*/ 939 w 3243"/>
                  <a:gd name="T49" fmla="*/ 3057 h 3123"/>
                  <a:gd name="T50" fmla="*/ 744 w 3243"/>
                  <a:gd name="T51" fmla="*/ 3045 h 3123"/>
                  <a:gd name="T52" fmla="*/ 997 w 3243"/>
                  <a:gd name="T53" fmla="*/ 2733 h 3123"/>
                  <a:gd name="T54" fmla="*/ 698 w 3243"/>
                  <a:gd name="T55" fmla="*/ 2599 h 3123"/>
                  <a:gd name="T56" fmla="*/ 503 w 3243"/>
                  <a:gd name="T57" fmla="*/ 2342 h 3123"/>
                  <a:gd name="T58" fmla="*/ 453 w 3243"/>
                  <a:gd name="T59" fmla="*/ 2078 h 3123"/>
                  <a:gd name="T60" fmla="*/ 157 w 3243"/>
                  <a:gd name="T61" fmla="*/ 1884 h 3123"/>
                  <a:gd name="T62" fmla="*/ 9 w 3243"/>
                  <a:gd name="T63" fmla="*/ 1574 h 3123"/>
                  <a:gd name="T64" fmla="*/ 1559 w 3243"/>
                  <a:gd name="T65" fmla="*/ 2112 h 3123"/>
                  <a:gd name="T66" fmla="*/ 1660 w 3243"/>
                  <a:gd name="T67" fmla="*/ 2016 h 3123"/>
                  <a:gd name="T68" fmla="*/ 1632 w 3243"/>
                  <a:gd name="T69" fmla="*/ 1893 h 3123"/>
                  <a:gd name="T70" fmla="*/ 1509 w 3243"/>
                  <a:gd name="T71" fmla="*/ 1848 h 3123"/>
                  <a:gd name="T72" fmla="*/ 1397 w 3243"/>
                  <a:gd name="T73" fmla="*/ 1933 h 3123"/>
                  <a:gd name="T74" fmla="*/ 1414 w 3243"/>
                  <a:gd name="T75" fmla="*/ 2058 h 3123"/>
                  <a:gd name="T76" fmla="*/ 1418 w 3243"/>
                  <a:gd name="T77" fmla="*/ 1409 h 3123"/>
                  <a:gd name="T78" fmla="*/ 1490 w 3243"/>
                  <a:gd name="T79" fmla="*/ 1566 h 3123"/>
                  <a:gd name="T80" fmla="*/ 1492 w 3243"/>
                  <a:gd name="T81" fmla="*/ 1692 h 3123"/>
                  <a:gd name="T82" fmla="*/ 1599 w 3243"/>
                  <a:gd name="T83" fmla="*/ 1732 h 3123"/>
                  <a:gd name="T84" fmla="*/ 1682 w 3243"/>
                  <a:gd name="T85" fmla="*/ 1674 h 3123"/>
                  <a:gd name="T86" fmla="*/ 1687 w 3243"/>
                  <a:gd name="T87" fmla="*/ 1470 h 3123"/>
                  <a:gd name="T88" fmla="*/ 1575 w 3243"/>
                  <a:gd name="T89" fmla="*/ 1302 h 3123"/>
                  <a:gd name="T90" fmla="*/ 1493 w 3243"/>
                  <a:gd name="T91" fmla="*/ 1126 h 3123"/>
                  <a:gd name="T92" fmla="*/ 1582 w 3243"/>
                  <a:gd name="T93" fmla="*/ 1037 h 3123"/>
                  <a:gd name="T94" fmla="*/ 1733 w 3243"/>
                  <a:gd name="T95" fmla="*/ 1051 h 3123"/>
                  <a:gd name="T96" fmla="*/ 1835 w 3243"/>
                  <a:gd name="T97" fmla="*/ 1167 h 3123"/>
                  <a:gd name="T98" fmla="*/ 1911 w 3243"/>
                  <a:gd name="T99" fmla="*/ 1209 h 3123"/>
                  <a:gd name="T100" fmla="*/ 2005 w 3243"/>
                  <a:gd name="T101" fmla="*/ 1160 h 3123"/>
                  <a:gd name="T102" fmla="*/ 1975 w 3243"/>
                  <a:gd name="T103" fmla="*/ 984 h 3123"/>
                  <a:gd name="T104" fmla="*/ 1841 w 3243"/>
                  <a:gd name="T105" fmla="*/ 879 h 3123"/>
                  <a:gd name="T106" fmla="*/ 1641 w 3243"/>
                  <a:gd name="T107" fmla="*/ 831 h 3123"/>
                  <a:gd name="T108" fmla="*/ 1443 w 3243"/>
                  <a:gd name="T109" fmla="*/ 861 h 3123"/>
                  <a:gd name="T110" fmla="*/ 1312 w 3243"/>
                  <a:gd name="T111" fmla="*/ 964 h 3123"/>
                  <a:gd name="T112" fmla="*/ 1268 w 3243"/>
                  <a:gd name="T113" fmla="*/ 1106 h 3123"/>
                  <a:gd name="T114" fmla="*/ 1360 w 3243"/>
                  <a:gd name="T115" fmla="*/ 1341 h 3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43" h="3123">
                    <a:moveTo>
                      <a:pt x="1" y="1449"/>
                    </a:moveTo>
                    <a:lnTo>
                      <a:pt x="1" y="1449"/>
                    </a:lnTo>
                    <a:lnTo>
                      <a:pt x="4" y="1407"/>
                    </a:lnTo>
                    <a:lnTo>
                      <a:pt x="6" y="1386"/>
                    </a:lnTo>
                    <a:lnTo>
                      <a:pt x="9" y="1366"/>
                    </a:lnTo>
                    <a:lnTo>
                      <a:pt x="14" y="1345"/>
                    </a:lnTo>
                    <a:lnTo>
                      <a:pt x="18" y="1326"/>
                    </a:lnTo>
                    <a:lnTo>
                      <a:pt x="23" y="1307"/>
                    </a:lnTo>
                    <a:lnTo>
                      <a:pt x="28" y="1286"/>
                    </a:lnTo>
                    <a:lnTo>
                      <a:pt x="35" y="1267"/>
                    </a:lnTo>
                    <a:lnTo>
                      <a:pt x="42" y="1248"/>
                    </a:lnTo>
                    <a:lnTo>
                      <a:pt x="50" y="1229"/>
                    </a:lnTo>
                    <a:lnTo>
                      <a:pt x="58" y="1209"/>
                    </a:lnTo>
                    <a:lnTo>
                      <a:pt x="67" y="1191"/>
                    </a:lnTo>
                    <a:lnTo>
                      <a:pt x="78" y="1173"/>
                    </a:lnTo>
                    <a:lnTo>
                      <a:pt x="99" y="1136"/>
                    </a:lnTo>
                    <a:lnTo>
                      <a:pt x="99" y="1136"/>
                    </a:lnTo>
                    <a:lnTo>
                      <a:pt x="111" y="1116"/>
                    </a:lnTo>
                    <a:lnTo>
                      <a:pt x="126" y="1097"/>
                    </a:lnTo>
                    <a:lnTo>
                      <a:pt x="140" y="1079"/>
                    </a:lnTo>
                    <a:lnTo>
                      <a:pt x="155" y="1061"/>
                    </a:lnTo>
                    <a:lnTo>
                      <a:pt x="171" y="1043"/>
                    </a:lnTo>
                    <a:lnTo>
                      <a:pt x="187" y="1027"/>
                    </a:lnTo>
                    <a:lnTo>
                      <a:pt x="204" y="1011"/>
                    </a:lnTo>
                    <a:lnTo>
                      <a:pt x="222" y="994"/>
                    </a:lnTo>
                    <a:lnTo>
                      <a:pt x="240" y="979"/>
                    </a:lnTo>
                    <a:lnTo>
                      <a:pt x="259" y="965"/>
                    </a:lnTo>
                    <a:lnTo>
                      <a:pt x="278" y="951"/>
                    </a:lnTo>
                    <a:lnTo>
                      <a:pt x="299" y="938"/>
                    </a:lnTo>
                    <a:lnTo>
                      <a:pt x="319" y="925"/>
                    </a:lnTo>
                    <a:lnTo>
                      <a:pt x="339" y="915"/>
                    </a:lnTo>
                    <a:lnTo>
                      <a:pt x="360" y="903"/>
                    </a:lnTo>
                    <a:lnTo>
                      <a:pt x="382" y="893"/>
                    </a:lnTo>
                    <a:lnTo>
                      <a:pt x="382" y="893"/>
                    </a:lnTo>
                    <a:lnTo>
                      <a:pt x="378" y="868"/>
                    </a:lnTo>
                    <a:lnTo>
                      <a:pt x="376" y="843"/>
                    </a:lnTo>
                    <a:lnTo>
                      <a:pt x="376" y="818"/>
                    </a:lnTo>
                    <a:lnTo>
                      <a:pt x="376" y="792"/>
                    </a:lnTo>
                    <a:lnTo>
                      <a:pt x="376" y="792"/>
                    </a:lnTo>
                    <a:lnTo>
                      <a:pt x="377" y="766"/>
                    </a:lnTo>
                    <a:lnTo>
                      <a:pt x="380" y="737"/>
                    </a:lnTo>
                    <a:lnTo>
                      <a:pt x="385" y="710"/>
                    </a:lnTo>
                    <a:lnTo>
                      <a:pt x="392" y="683"/>
                    </a:lnTo>
                    <a:lnTo>
                      <a:pt x="398" y="656"/>
                    </a:lnTo>
                    <a:lnTo>
                      <a:pt x="407" y="631"/>
                    </a:lnTo>
                    <a:lnTo>
                      <a:pt x="417" y="605"/>
                    </a:lnTo>
                    <a:lnTo>
                      <a:pt x="429" y="579"/>
                    </a:lnTo>
                    <a:lnTo>
                      <a:pt x="441" y="554"/>
                    </a:lnTo>
                    <a:lnTo>
                      <a:pt x="454" y="530"/>
                    </a:lnTo>
                    <a:lnTo>
                      <a:pt x="470" y="506"/>
                    </a:lnTo>
                    <a:lnTo>
                      <a:pt x="486" y="484"/>
                    </a:lnTo>
                    <a:lnTo>
                      <a:pt x="503" y="461"/>
                    </a:lnTo>
                    <a:lnTo>
                      <a:pt x="522" y="440"/>
                    </a:lnTo>
                    <a:lnTo>
                      <a:pt x="541" y="420"/>
                    </a:lnTo>
                    <a:lnTo>
                      <a:pt x="562" y="400"/>
                    </a:lnTo>
                    <a:lnTo>
                      <a:pt x="690" y="313"/>
                    </a:lnTo>
                    <a:lnTo>
                      <a:pt x="690" y="313"/>
                    </a:lnTo>
                    <a:lnTo>
                      <a:pt x="725" y="297"/>
                    </a:lnTo>
                    <a:lnTo>
                      <a:pt x="760" y="283"/>
                    </a:lnTo>
                    <a:lnTo>
                      <a:pt x="795" y="272"/>
                    </a:lnTo>
                    <a:lnTo>
                      <a:pt x="831" y="262"/>
                    </a:lnTo>
                    <a:lnTo>
                      <a:pt x="868" y="256"/>
                    </a:lnTo>
                    <a:lnTo>
                      <a:pt x="905" y="251"/>
                    </a:lnTo>
                    <a:lnTo>
                      <a:pt x="944" y="249"/>
                    </a:lnTo>
                    <a:lnTo>
                      <a:pt x="982" y="249"/>
                    </a:lnTo>
                    <a:lnTo>
                      <a:pt x="982" y="249"/>
                    </a:lnTo>
                    <a:lnTo>
                      <a:pt x="1130" y="272"/>
                    </a:lnTo>
                    <a:lnTo>
                      <a:pt x="1130" y="272"/>
                    </a:lnTo>
                    <a:lnTo>
                      <a:pt x="1158" y="282"/>
                    </a:lnTo>
                    <a:lnTo>
                      <a:pt x="1185" y="291"/>
                    </a:lnTo>
                    <a:lnTo>
                      <a:pt x="1185" y="291"/>
                    </a:lnTo>
                    <a:lnTo>
                      <a:pt x="1196" y="271"/>
                    </a:lnTo>
                    <a:lnTo>
                      <a:pt x="1208" y="250"/>
                    </a:lnTo>
                    <a:lnTo>
                      <a:pt x="1222" y="230"/>
                    </a:lnTo>
                    <a:lnTo>
                      <a:pt x="1235" y="210"/>
                    </a:lnTo>
                    <a:lnTo>
                      <a:pt x="1251" y="192"/>
                    </a:lnTo>
                    <a:lnTo>
                      <a:pt x="1267" y="174"/>
                    </a:lnTo>
                    <a:lnTo>
                      <a:pt x="1283" y="156"/>
                    </a:lnTo>
                    <a:lnTo>
                      <a:pt x="1301" y="140"/>
                    </a:lnTo>
                    <a:lnTo>
                      <a:pt x="1301" y="140"/>
                    </a:lnTo>
                    <a:lnTo>
                      <a:pt x="1420" y="59"/>
                    </a:lnTo>
                    <a:lnTo>
                      <a:pt x="1420" y="59"/>
                    </a:lnTo>
                    <a:lnTo>
                      <a:pt x="1453" y="44"/>
                    </a:lnTo>
                    <a:lnTo>
                      <a:pt x="1485" y="31"/>
                    </a:lnTo>
                    <a:lnTo>
                      <a:pt x="1518" y="20"/>
                    </a:lnTo>
                    <a:lnTo>
                      <a:pt x="1552" y="13"/>
                    </a:lnTo>
                    <a:lnTo>
                      <a:pt x="1585" y="6"/>
                    </a:lnTo>
                    <a:lnTo>
                      <a:pt x="1620" y="2"/>
                    </a:lnTo>
                    <a:lnTo>
                      <a:pt x="1655" y="0"/>
                    </a:lnTo>
                    <a:lnTo>
                      <a:pt x="1691" y="0"/>
                    </a:lnTo>
                    <a:lnTo>
                      <a:pt x="1691" y="0"/>
                    </a:lnTo>
                    <a:lnTo>
                      <a:pt x="1828" y="21"/>
                    </a:lnTo>
                    <a:lnTo>
                      <a:pt x="1828" y="21"/>
                    </a:lnTo>
                    <a:lnTo>
                      <a:pt x="1862" y="32"/>
                    </a:lnTo>
                    <a:lnTo>
                      <a:pt x="1896" y="46"/>
                    </a:lnTo>
                    <a:lnTo>
                      <a:pt x="1927" y="61"/>
                    </a:lnTo>
                    <a:lnTo>
                      <a:pt x="1959" y="78"/>
                    </a:lnTo>
                    <a:lnTo>
                      <a:pt x="1988" y="97"/>
                    </a:lnTo>
                    <a:lnTo>
                      <a:pt x="2016" y="118"/>
                    </a:lnTo>
                    <a:lnTo>
                      <a:pt x="2043" y="141"/>
                    </a:lnTo>
                    <a:lnTo>
                      <a:pt x="2069" y="166"/>
                    </a:lnTo>
                    <a:lnTo>
                      <a:pt x="2069" y="166"/>
                    </a:lnTo>
                    <a:lnTo>
                      <a:pt x="2086" y="183"/>
                    </a:lnTo>
                    <a:lnTo>
                      <a:pt x="2101" y="202"/>
                    </a:lnTo>
                    <a:lnTo>
                      <a:pt x="2116" y="220"/>
                    </a:lnTo>
                    <a:lnTo>
                      <a:pt x="2129" y="240"/>
                    </a:lnTo>
                    <a:lnTo>
                      <a:pt x="2142" y="260"/>
                    </a:lnTo>
                    <a:lnTo>
                      <a:pt x="2153" y="281"/>
                    </a:lnTo>
                    <a:lnTo>
                      <a:pt x="2164" y="301"/>
                    </a:lnTo>
                    <a:lnTo>
                      <a:pt x="2174" y="323"/>
                    </a:lnTo>
                    <a:lnTo>
                      <a:pt x="2174" y="323"/>
                    </a:lnTo>
                    <a:lnTo>
                      <a:pt x="2199" y="315"/>
                    </a:lnTo>
                    <a:lnTo>
                      <a:pt x="2224" y="310"/>
                    </a:lnTo>
                    <a:lnTo>
                      <a:pt x="2249" y="304"/>
                    </a:lnTo>
                    <a:lnTo>
                      <a:pt x="2275" y="301"/>
                    </a:lnTo>
                    <a:lnTo>
                      <a:pt x="2301" y="298"/>
                    </a:lnTo>
                    <a:lnTo>
                      <a:pt x="2327" y="296"/>
                    </a:lnTo>
                    <a:lnTo>
                      <a:pt x="2354" y="296"/>
                    </a:lnTo>
                    <a:lnTo>
                      <a:pt x="2379" y="296"/>
                    </a:lnTo>
                    <a:lnTo>
                      <a:pt x="2379" y="296"/>
                    </a:lnTo>
                    <a:lnTo>
                      <a:pt x="2534" y="320"/>
                    </a:lnTo>
                    <a:lnTo>
                      <a:pt x="2534" y="320"/>
                    </a:lnTo>
                    <a:lnTo>
                      <a:pt x="2574" y="332"/>
                    </a:lnTo>
                    <a:lnTo>
                      <a:pt x="2611" y="348"/>
                    </a:lnTo>
                    <a:lnTo>
                      <a:pt x="2648" y="365"/>
                    </a:lnTo>
                    <a:lnTo>
                      <a:pt x="2681" y="384"/>
                    </a:lnTo>
                    <a:lnTo>
                      <a:pt x="2715" y="405"/>
                    </a:lnTo>
                    <a:lnTo>
                      <a:pt x="2747" y="429"/>
                    </a:lnTo>
                    <a:lnTo>
                      <a:pt x="2778" y="454"/>
                    </a:lnTo>
                    <a:lnTo>
                      <a:pt x="2807" y="483"/>
                    </a:lnTo>
                    <a:lnTo>
                      <a:pt x="2807" y="483"/>
                    </a:lnTo>
                    <a:lnTo>
                      <a:pt x="2826" y="504"/>
                    </a:lnTo>
                    <a:lnTo>
                      <a:pt x="2845" y="527"/>
                    </a:lnTo>
                    <a:lnTo>
                      <a:pt x="2863" y="551"/>
                    </a:lnTo>
                    <a:lnTo>
                      <a:pt x="2880" y="574"/>
                    </a:lnTo>
                    <a:lnTo>
                      <a:pt x="2894" y="599"/>
                    </a:lnTo>
                    <a:lnTo>
                      <a:pt x="2908" y="625"/>
                    </a:lnTo>
                    <a:lnTo>
                      <a:pt x="2921" y="651"/>
                    </a:lnTo>
                    <a:lnTo>
                      <a:pt x="2931" y="678"/>
                    </a:lnTo>
                    <a:lnTo>
                      <a:pt x="2941" y="705"/>
                    </a:lnTo>
                    <a:lnTo>
                      <a:pt x="2950" y="733"/>
                    </a:lnTo>
                    <a:lnTo>
                      <a:pt x="2957" y="761"/>
                    </a:lnTo>
                    <a:lnTo>
                      <a:pt x="2963" y="789"/>
                    </a:lnTo>
                    <a:lnTo>
                      <a:pt x="2967" y="818"/>
                    </a:lnTo>
                    <a:lnTo>
                      <a:pt x="2970" y="846"/>
                    </a:lnTo>
                    <a:lnTo>
                      <a:pt x="2971" y="876"/>
                    </a:lnTo>
                    <a:lnTo>
                      <a:pt x="2971" y="905"/>
                    </a:lnTo>
                    <a:lnTo>
                      <a:pt x="2971" y="905"/>
                    </a:lnTo>
                    <a:lnTo>
                      <a:pt x="2968" y="934"/>
                    </a:lnTo>
                    <a:lnTo>
                      <a:pt x="2965" y="963"/>
                    </a:lnTo>
                    <a:lnTo>
                      <a:pt x="2961" y="992"/>
                    </a:lnTo>
                    <a:lnTo>
                      <a:pt x="2954" y="1021"/>
                    </a:lnTo>
                    <a:lnTo>
                      <a:pt x="2946" y="1050"/>
                    </a:lnTo>
                    <a:lnTo>
                      <a:pt x="2937" y="1077"/>
                    </a:lnTo>
                    <a:lnTo>
                      <a:pt x="2927" y="1105"/>
                    </a:lnTo>
                    <a:lnTo>
                      <a:pt x="2915" y="1131"/>
                    </a:lnTo>
                    <a:lnTo>
                      <a:pt x="2915" y="1131"/>
                    </a:lnTo>
                    <a:lnTo>
                      <a:pt x="2938" y="1142"/>
                    </a:lnTo>
                    <a:lnTo>
                      <a:pt x="2962" y="1155"/>
                    </a:lnTo>
                    <a:lnTo>
                      <a:pt x="2985" y="1169"/>
                    </a:lnTo>
                    <a:lnTo>
                      <a:pt x="3007" y="1183"/>
                    </a:lnTo>
                    <a:lnTo>
                      <a:pt x="3029" y="1200"/>
                    </a:lnTo>
                    <a:lnTo>
                      <a:pt x="3049" y="1217"/>
                    </a:lnTo>
                    <a:lnTo>
                      <a:pt x="3069" y="1234"/>
                    </a:lnTo>
                    <a:lnTo>
                      <a:pt x="3088" y="1254"/>
                    </a:lnTo>
                    <a:lnTo>
                      <a:pt x="3088" y="1254"/>
                    </a:lnTo>
                    <a:lnTo>
                      <a:pt x="3108" y="1274"/>
                    </a:lnTo>
                    <a:lnTo>
                      <a:pt x="3125" y="1296"/>
                    </a:lnTo>
                    <a:lnTo>
                      <a:pt x="3142" y="1317"/>
                    </a:lnTo>
                    <a:lnTo>
                      <a:pt x="3157" y="1340"/>
                    </a:lnTo>
                    <a:lnTo>
                      <a:pt x="3171" y="1364"/>
                    </a:lnTo>
                    <a:lnTo>
                      <a:pt x="3185" y="1388"/>
                    </a:lnTo>
                    <a:lnTo>
                      <a:pt x="3196" y="1412"/>
                    </a:lnTo>
                    <a:lnTo>
                      <a:pt x="3207" y="1437"/>
                    </a:lnTo>
                    <a:lnTo>
                      <a:pt x="3216" y="1463"/>
                    </a:lnTo>
                    <a:lnTo>
                      <a:pt x="3224" y="1489"/>
                    </a:lnTo>
                    <a:lnTo>
                      <a:pt x="3231" y="1516"/>
                    </a:lnTo>
                    <a:lnTo>
                      <a:pt x="3235" y="1542"/>
                    </a:lnTo>
                    <a:lnTo>
                      <a:pt x="3240" y="1569"/>
                    </a:lnTo>
                    <a:lnTo>
                      <a:pt x="3242" y="1596"/>
                    </a:lnTo>
                    <a:lnTo>
                      <a:pt x="3243" y="1624"/>
                    </a:lnTo>
                    <a:lnTo>
                      <a:pt x="3243" y="1651"/>
                    </a:lnTo>
                    <a:lnTo>
                      <a:pt x="3243" y="1651"/>
                    </a:lnTo>
                    <a:lnTo>
                      <a:pt x="3241" y="1678"/>
                    </a:lnTo>
                    <a:lnTo>
                      <a:pt x="3239" y="1705"/>
                    </a:lnTo>
                    <a:lnTo>
                      <a:pt x="3234" y="1732"/>
                    </a:lnTo>
                    <a:lnTo>
                      <a:pt x="3228" y="1759"/>
                    </a:lnTo>
                    <a:lnTo>
                      <a:pt x="3221" y="1785"/>
                    </a:lnTo>
                    <a:lnTo>
                      <a:pt x="3212" y="1811"/>
                    </a:lnTo>
                    <a:lnTo>
                      <a:pt x="3203" y="1837"/>
                    </a:lnTo>
                    <a:lnTo>
                      <a:pt x="3192" y="1862"/>
                    </a:lnTo>
                    <a:lnTo>
                      <a:pt x="3179" y="1885"/>
                    </a:lnTo>
                    <a:lnTo>
                      <a:pt x="3166" y="1909"/>
                    </a:lnTo>
                    <a:lnTo>
                      <a:pt x="3151" y="1933"/>
                    </a:lnTo>
                    <a:lnTo>
                      <a:pt x="3136" y="1956"/>
                    </a:lnTo>
                    <a:lnTo>
                      <a:pt x="3118" y="1977"/>
                    </a:lnTo>
                    <a:lnTo>
                      <a:pt x="3100" y="1998"/>
                    </a:lnTo>
                    <a:lnTo>
                      <a:pt x="3081" y="2018"/>
                    </a:lnTo>
                    <a:lnTo>
                      <a:pt x="3060" y="2038"/>
                    </a:lnTo>
                    <a:lnTo>
                      <a:pt x="3060" y="2038"/>
                    </a:lnTo>
                    <a:lnTo>
                      <a:pt x="2935" y="2123"/>
                    </a:lnTo>
                    <a:lnTo>
                      <a:pt x="2935" y="2123"/>
                    </a:lnTo>
                    <a:lnTo>
                      <a:pt x="2900" y="2139"/>
                    </a:lnTo>
                    <a:lnTo>
                      <a:pt x="2865" y="2152"/>
                    </a:lnTo>
                    <a:lnTo>
                      <a:pt x="2830" y="2164"/>
                    </a:lnTo>
                    <a:lnTo>
                      <a:pt x="2795" y="2173"/>
                    </a:lnTo>
                    <a:lnTo>
                      <a:pt x="2759" y="2179"/>
                    </a:lnTo>
                    <a:lnTo>
                      <a:pt x="2723" y="2183"/>
                    </a:lnTo>
                    <a:lnTo>
                      <a:pt x="2685" y="2186"/>
                    </a:lnTo>
                    <a:lnTo>
                      <a:pt x="2648" y="2186"/>
                    </a:lnTo>
                    <a:lnTo>
                      <a:pt x="2648" y="2186"/>
                    </a:lnTo>
                    <a:lnTo>
                      <a:pt x="2612" y="2180"/>
                    </a:lnTo>
                    <a:lnTo>
                      <a:pt x="2612" y="2180"/>
                    </a:lnTo>
                    <a:lnTo>
                      <a:pt x="2608" y="2208"/>
                    </a:lnTo>
                    <a:lnTo>
                      <a:pt x="2604" y="2236"/>
                    </a:lnTo>
                    <a:lnTo>
                      <a:pt x="2597" y="2263"/>
                    </a:lnTo>
                    <a:lnTo>
                      <a:pt x="2589" y="2290"/>
                    </a:lnTo>
                    <a:lnTo>
                      <a:pt x="2581" y="2317"/>
                    </a:lnTo>
                    <a:lnTo>
                      <a:pt x="2571" y="2344"/>
                    </a:lnTo>
                    <a:lnTo>
                      <a:pt x="2560" y="2370"/>
                    </a:lnTo>
                    <a:lnTo>
                      <a:pt x="2548" y="2395"/>
                    </a:lnTo>
                    <a:lnTo>
                      <a:pt x="2534" y="2420"/>
                    </a:lnTo>
                    <a:lnTo>
                      <a:pt x="2520" y="2445"/>
                    </a:lnTo>
                    <a:lnTo>
                      <a:pt x="2504" y="2468"/>
                    </a:lnTo>
                    <a:lnTo>
                      <a:pt x="2487" y="2491"/>
                    </a:lnTo>
                    <a:lnTo>
                      <a:pt x="2469" y="2514"/>
                    </a:lnTo>
                    <a:lnTo>
                      <a:pt x="2450" y="2535"/>
                    </a:lnTo>
                    <a:lnTo>
                      <a:pt x="2430" y="2556"/>
                    </a:lnTo>
                    <a:lnTo>
                      <a:pt x="2409" y="2575"/>
                    </a:lnTo>
                    <a:lnTo>
                      <a:pt x="2409" y="2575"/>
                    </a:lnTo>
                    <a:lnTo>
                      <a:pt x="2266" y="2673"/>
                    </a:lnTo>
                    <a:lnTo>
                      <a:pt x="2266" y="2673"/>
                    </a:lnTo>
                    <a:lnTo>
                      <a:pt x="2227" y="2691"/>
                    </a:lnTo>
                    <a:lnTo>
                      <a:pt x="2189" y="2706"/>
                    </a:lnTo>
                    <a:lnTo>
                      <a:pt x="2148" y="2718"/>
                    </a:lnTo>
                    <a:lnTo>
                      <a:pt x="2128" y="2723"/>
                    </a:lnTo>
                    <a:lnTo>
                      <a:pt x="2108" y="2729"/>
                    </a:lnTo>
                    <a:lnTo>
                      <a:pt x="2088" y="2733"/>
                    </a:lnTo>
                    <a:lnTo>
                      <a:pt x="2068" y="2736"/>
                    </a:lnTo>
                    <a:lnTo>
                      <a:pt x="2026" y="2742"/>
                    </a:lnTo>
                    <a:lnTo>
                      <a:pt x="1983" y="2744"/>
                    </a:lnTo>
                    <a:lnTo>
                      <a:pt x="1941" y="2744"/>
                    </a:lnTo>
                    <a:lnTo>
                      <a:pt x="1941" y="2744"/>
                    </a:lnTo>
                    <a:lnTo>
                      <a:pt x="1777" y="2718"/>
                    </a:lnTo>
                    <a:lnTo>
                      <a:pt x="1777" y="2718"/>
                    </a:lnTo>
                    <a:lnTo>
                      <a:pt x="1747" y="2708"/>
                    </a:lnTo>
                    <a:lnTo>
                      <a:pt x="1718" y="2697"/>
                    </a:lnTo>
                    <a:lnTo>
                      <a:pt x="1688" y="2686"/>
                    </a:lnTo>
                    <a:lnTo>
                      <a:pt x="1660" y="2671"/>
                    </a:lnTo>
                    <a:lnTo>
                      <a:pt x="1633" y="2657"/>
                    </a:lnTo>
                    <a:lnTo>
                      <a:pt x="1608" y="2641"/>
                    </a:lnTo>
                    <a:lnTo>
                      <a:pt x="1582" y="2625"/>
                    </a:lnTo>
                    <a:lnTo>
                      <a:pt x="1557" y="2607"/>
                    </a:lnTo>
                    <a:lnTo>
                      <a:pt x="1557" y="2607"/>
                    </a:lnTo>
                    <a:lnTo>
                      <a:pt x="1543" y="2629"/>
                    </a:lnTo>
                    <a:lnTo>
                      <a:pt x="1522" y="2657"/>
                    </a:lnTo>
                    <a:lnTo>
                      <a:pt x="1498" y="2689"/>
                    </a:lnTo>
                    <a:lnTo>
                      <a:pt x="1469" y="2723"/>
                    </a:lnTo>
                    <a:lnTo>
                      <a:pt x="1433" y="2760"/>
                    </a:lnTo>
                    <a:lnTo>
                      <a:pt x="1414" y="2779"/>
                    </a:lnTo>
                    <a:lnTo>
                      <a:pt x="1392" y="2799"/>
                    </a:lnTo>
                    <a:lnTo>
                      <a:pt x="1370" y="2818"/>
                    </a:lnTo>
                    <a:lnTo>
                      <a:pt x="1346" y="2839"/>
                    </a:lnTo>
                    <a:lnTo>
                      <a:pt x="1322" y="2858"/>
                    </a:lnTo>
                    <a:lnTo>
                      <a:pt x="1295" y="2879"/>
                    </a:lnTo>
                    <a:lnTo>
                      <a:pt x="1267" y="2898"/>
                    </a:lnTo>
                    <a:lnTo>
                      <a:pt x="1236" y="2918"/>
                    </a:lnTo>
                    <a:lnTo>
                      <a:pt x="1205" y="2937"/>
                    </a:lnTo>
                    <a:lnTo>
                      <a:pt x="1172" y="2957"/>
                    </a:lnTo>
                    <a:lnTo>
                      <a:pt x="1138" y="2975"/>
                    </a:lnTo>
                    <a:lnTo>
                      <a:pt x="1102" y="2993"/>
                    </a:lnTo>
                    <a:lnTo>
                      <a:pt x="1064" y="3011"/>
                    </a:lnTo>
                    <a:lnTo>
                      <a:pt x="1023" y="3027"/>
                    </a:lnTo>
                    <a:lnTo>
                      <a:pt x="982" y="3043"/>
                    </a:lnTo>
                    <a:lnTo>
                      <a:pt x="939" y="3057"/>
                    </a:lnTo>
                    <a:lnTo>
                      <a:pt x="894" y="3071"/>
                    </a:lnTo>
                    <a:lnTo>
                      <a:pt x="847" y="3084"/>
                    </a:lnTo>
                    <a:lnTo>
                      <a:pt x="799" y="3096"/>
                    </a:lnTo>
                    <a:lnTo>
                      <a:pt x="748" y="3106"/>
                    </a:lnTo>
                    <a:lnTo>
                      <a:pt x="696" y="3115"/>
                    </a:lnTo>
                    <a:lnTo>
                      <a:pt x="642" y="3123"/>
                    </a:lnTo>
                    <a:lnTo>
                      <a:pt x="642" y="3123"/>
                    </a:lnTo>
                    <a:lnTo>
                      <a:pt x="651" y="3116"/>
                    </a:lnTo>
                    <a:lnTo>
                      <a:pt x="678" y="3097"/>
                    </a:lnTo>
                    <a:lnTo>
                      <a:pt x="719" y="3066"/>
                    </a:lnTo>
                    <a:lnTo>
                      <a:pt x="744" y="3045"/>
                    </a:lnTo>
                    <a:lnTo>
                      <a:pt x="771" y="3022"/>
                    </a:lnTo>
                    <a:lnTo>
                      <a:pt x="800" y="2995"/>
                    </a:lnTo>
                    <a:lnTo>
                      <a:pt x="831" y="2967"/>
                    </a:lnTo>
                    <a:lnTo>
                      <a:pt x="863" y="2935"/>
                    </a:lnTo>
                    <a:lnTo>
                      <a:pt x="896" y="2900"/>
                    </a:lnTo>
                    <a:lnTo>
                      <a:pt x="929" y="2864"/>
                    </a:lnTo>
                    <a:lnTo>
                      <a:pt x="963" y="2824"/>
                    </a:lnTo>
                    <a:lnTo>
                      <a:pt x="995" y="2782"/>
                    </a:lnTo>
                    <a:lnTo>
                      <a:pt x="1028" y="2736"/>
                    </a:lnTo>
                    <a:lnTo>
                      <a:pt x="1028" y="2736"/>
                    </a:lnTo>
                    <a:lnTo>
                      <a:pt x="997" y="2733"/>
                    </a:lnTo>
                    <a:lnTo>
                      <a:pt x="967" y="2728"/>
                    </a:lnTo>
                    <a:lnTo>
                      <a:pt x="937" y="2720"/>
                    </a:lnTo>
                    <a:lnTo>
                      <a:pt x="908" y="2713"/>
                    </a:lnTo>
                    <a:lnTo>
                      <a:pt x="879" y="2703"/>
                    </a:lnTo>
                    <a:lnTo>
                      <a:pt x="850" y="2691"/>
                    </a:lnTo>
                    <a:lnTo>
                      <a:pt x="824" y="2679"/>
                    </a:lnTo>
                    <a:lnTo>
                      <a:pt x="797" y="2665"/>
                    </a:lnTo>
                    <a:lnTo>
                      <a:pt x="771" y="2650"/>
                    </a:lnTo>
                    <a:lnTo>
                      <a:pt x="746" y="2635"/>
                    </a:lnTo>
                    <a:lnTo>
                      <a:pt x="721" y="2618"/>
                    </a:lnTo>
                    <a:lnTo>
                      <a:pt x="698" y="2599"/>
                    </a:lnTo>
                    <a:lnTo>
                      <a:pt x="674" y="2580"/>
                    </a:lnTo>
                    <a:lnTo>
                      <a:pt x="653" y="2560"/>
                    </a:lnTo>
                    <a:lnTo>
                      <a:pt x="632" y="2539"/>
                    </a:lnTo>
                    <a:lnTo>
                      <a:pt x="612" y="2517"/>
                    </a:lnTo>
                    <a:lnTo>
                      <a:pt x="594" y="2494"/>
                    </a:lnTo>
                    <a:lnTo>
                      <a:pt x="576" y="2471"/>
                    </a:lnTo>
                    <a:lnTo>
                      <a:pt x="559" y="2446"/>
                    </a:lnTo>
                    <a:lnTo>
                      <a:pt x="543" y="2421"/>
                    </a:lnTo>
                    <a:lnTo>
                      <a:pt x="527" y="2396"/>
                    </a:lnTo>
                    <a:lnTo>
                      <a:pt x="515" y="2369"/>
                    </a:lnTo>
                    <a:lnTo>
                      <a:pt x="503" y="2342"/>
                    </a:lnTo>
                    <a:lnTo>
                      <a:pt x="491" y="2315"/>
                    </a:lnTo>
                    <a:lnTo>
                      <a:pt x="481" y="2287"/>
                    </a:lnTo>
                    <a:lnTo>
                      <a:pt x="474" y="2259"/>
                    </a:lnTo>
                    <a:lnTo>
                      <a:pt x="467" y="2231"/>
                    </a:lnTo>
                    <a:lnTo>
                      <a:pt x="461" y="2202"/>
                    </a:lnTo>
                    <a:lnTo>
                      <a:pt x="457" y="2173"/>
                    </a:lnTo>
                    <a:lnTo>
                      <a:pt x="453" y="2143"/>
                    </a:lnTo>
                    <a:lnTo>
                      <a:pt x="452" y="2114"/>
                    </a:lnTo>
                    <a:lnTo>
                      <a:pt x="453" y="2084"/>
                    </a:lnTo>
                    <a:lnTo>
                      <a:pt x="453" y="2084"/>
                    </a:lnTo>
                    <a:lnTo>
                      <a:pt x="453" y="2078"/>
                    </a:lnTo>
                    <a:lnTo>
                      <a:pt x="453" y="2078"/>
                    </a:lnTo>
                    <a:lnTo>
                      <a:pt x="414" y="2064"/>
                    </a:lnTo>
                    <a:lnTo>
                      <a:pt x="377" y="2047"/>
                    </a:lnTo>
                    <a:lnTo>
                      <a:pt x="340" y="2030"/>
                    </a:lnTo>
                    <a:lnTo>
                      <a:pt x="305" y="2010"/>
                    </a:lnTo>
                    <a:lnTo>
                      <a:pt x="272" y="1987"/>
                    </a:lnTo>
                    <a:lnTo>
                      <a:pt x="239" y="1963"/>
                    </a:lnTo>
                    <a:lnTo>
                      <a:pt x="209" y="1936"/>
                    </a:lnTo>
                    <a:lnTo>
                      <a:pt x="179" y="1907"/>
                    </a:lnTo>
                    <a:lnTo>
                      <a:pt x="179" y="1907"/>
                    </a:lnTo>
                    <a:lnTo>
                      <a:pt x="157" y="1884"/>
                    </a:lnTo>
                    <a:lnTo>
                      <a:pt x="137" y="1859"/>
                    </a:lnTo>
                    <a:lnTo>
                      <a:pt x="118" y="1834"/>
                    </a:lnTo>
                    <a:lnTo>
                      <a:pt x="100" y="1808"/>
                    </a:lnTo>
                    <a:lnTo>
                      <a:pt x="83" y="1781"/>
                    </a:lnTo>
                    <a:lnTo>
                      <a:pt x="69" y="1753"/>
                    </a:lnTo>
                    <a:lnTo>
                      <a:pt x="55" y="1724"/>
                    </a:lnTo>
                    <a:lnTo>
                      <a:pt x="43" y="1695"/>
                    </a:lnTo>
                    <a:lnTo>
                      <a:pt x="32" y="1666"/>
                    </a:lnTo>
                    <a:lnTo>
                      <a:pt x="23" y="1636"/>
                    </a:lnTo>
                    <a:lnTo>
                      <a:pt x="15" y="1606"/>
                    </a:lnTo>
                    <a:lnTo>
                      <a:pt x="9" y="1574"/>
                    </a:lnTo>
                    <a:lnTo>
                      <a:pt x="5" y="1543"/>
                    </a:lnTo>
                    <a:lnTo>
                      <a:pt x="1" y="1512"/>
                    </a:lnTo>
                    <a:lnTo>
                      <a:pt x="0" y="1480"/>
                    </a:lnTo>
                    <a:lnTo>
                      <a:pt x="1" y="1449"/>
                    </a:lnTo>
                    <a:lnTo>
                      <a:pt x="1" y="1449"/>
                    </a:lnTo>
                    <a:close/>
                    <a:moveTo>
                      <a:pt x="1504" y="2114"/>
                    </a:moveTo>
                    <a:lnTo>
                      <a:pt x="1504" y="2114"/>
                    </a:lnTo>
                    <a:lnTo>
                      <a:pt x="1518" y="2115"/>
                    </a:lnTo>
                    <a:lnTo>
                      <a:pt x="1533" y="2115"/>
                    </a:lnTo>
                    <a:lnTo>
                      <a:pt x="1546" y="2114"/>
                    </a:lnTo>
                    <a:lnTo>
                      <a:pt x="1559" y="2112"/>
                    </a:lnTo>
                    <a:lnTo>
                      <a:pt x="1573" y="2108"/>
                    </a:lnTo>
                    <a:lnTo>
                      <a:pt x="1585" y="2103"/>
                    </a:lnTo>
                    <a:lnTo>
                      <a:pt x="1596" y="2097"/>
                    </a:lnTo>
                    <a:lnTo>
                      <a:pt x="1608" y="2089"/>
                    </a:lnTo>
                    <a:lnTo>
                      <a:pt x="1619" y="2082"/>
                    </a:lnTo>
                    <a:lnTo>
                      <a:pt x="1628" y="2073"/>
                    </a:lnTo>
                    <a:lnTo>
                      <a:pt x="1637" y="2062"/>
                    </a:lnTo>
                    <a:lnTo>
                      <a:pt x="1645" y="2053"/>
                    </a:lnTo>
                    <a:lnTo>
                      <a:pt x="1651" y="2041"/>
                    </a:lnTo>
                    <a:lnTo>
                      <a:pt x="1656" y="2029"/>
                    </a:lnTo>
                    <a:lnTo>
                      <a:pt x="1660" y="2016"/>
                    </a:lnTo>
                    <a:lnTo>
                      <a:pt x="1664" y="2003"/>
                    </a:lnTo>
                    <a:lnTo>
                      <a:pt x="1664" y="2003"/>
                    </a:lnTo>
                    <a:lnTo>
                      <a:pt x="1665" y="1990"/>
                    </a:lnTo>
                    <a:lnTo>
                      <a:pt x="1666" y="1976"/>
                    </a:lnTo>
                    <a:lnTo>
                      <a:pt x="1665" y="1963"/>
                    </a:lnTo>
                    <a:lnTo>
                      <a:pt x="1662" y="1950"/>
                    </a:lnTo>
                    <a:lnTo>
                      <a:pt x="1658" y="1937"/>
                    </a:lnTo>
                    <a:lnTo>
                      <a:pt x="1654" y="1925"/>
                    </a:lnTo>
                    <a:lnTo>
                      <a:pt x="1647" y="1914"/>
                    </a:lnTo>
                    <a:lnTo>
                      <a:pt x="1640" y="1903"/>
                    </a:lnTo>
                    <a:lnTo>
                      <a:pt x="1632" y="1893"/>
                    </a:lnTo>
                    <a:lnTo>
                      <a:pt x="1623" y="1883"/>
                    </a:lnTo>
                    <a:lnTo>
                      <a:pt x="1613" y="1875"/>
                    </a:lnTo>
                    <a:lnTo>
                      <a:pt x="1602" y="1867"/>
                    </a:lnTo>
                    <a:lnTo>
                      <a:pt x="1590" y="1861"/>
                    </a:lnTo>
                    <a:lnTo>
                      <a:pt x="1577" y="1855"/>
                    </a:lnTo>
                    <a:lnTo>
                      <a:pt x="1565" y="1851"/>
                    </a:lnTo>
                    <a:lnTo>
                      <a:pt x="1550" y="1849"/>
                    </a:lnTo>
                    <a:lnTo>
                      <a:pt x="1550" y="1849"/>
                    </a:lnTo>
                    <a:lnTo>
                      <a:pt x="1537" y="1846"/>
                    </a:lnTo>
                    <a:lnTo>
                      <a:pt x="1522" y="1846"/>
                    </a:lnTo>
                    <a:lnTo>
                      <a:pt x="1509" y="1848"/>
                    </a:lnTo>
                    <a:lnTo>
                      <a:pt x="1495" y="1850"/>
                    </a:lnTo>
                    <a:lnTo>
                      <a:pt x="1482" y="1854"/>
                    </a:lnTo>
                    <a:lnTo>
                      <a:pt x="1470" y="1858"/>
                    </a:lnTo>
                    <a:lnTo>
                      <a:pt x="1458" y="1865"/>
                    </a:lnTo>
                    <a:lnTo>
                      <a:pt x="1446" y="1871"/>
                    </a:lnTo>
                    <a:lnTo>
                      <a:pt x="1436" y="1880"/>
                    </a:lnTo>
                    <a:lnTo>
                      <a:pt x="1426" y="1889"/>
                    </a:lnTo>
                    <a:lnTo>
                      <a:pt x="1417" y="1898"/>
                    </a:lnTo>
                    <a:lnTo>
                      <a:pt x="1409" y="1909"/>
                    </a:lnTo>
                    <a:lnTo>
                      <a:pt x="1402" y="1920"/>
                    </a:lnTo>
                    <a:lnTo>
                      <a:pt x="1397" y="1933"/>
                    </a:lnTo>
                    <a:lnTo>
                      <a:pt x="1392" y="1945"/>
                    </a:lnTo>
                    <a:lnTo>
                      <a:pt x="1389" y="1959"/>
                    </a:lnTo>
                    <a:lnTo>
                      <a:pt x="1389" y="1959"/>
                    </a:lnTo>
                    <a:lnTo>
                      <a:pt x="1388" y="1972"/>
                    </a:lnTo>
                    <a:lnTo>
                      <a:pt x="1388" y="1985"/>
                    </a:lnTo>
                    <a:lnTo>
                      <a:pt x="1389" y="1998"/>
                    </a:lnTo>
                    <a:lnTo>
                      <a:pt x="1391" y="2011"/>
                    </a:lnTo>
                    <a:lnTo>
                      <a:pt x="1395" y="2024"/>
                    </a:lnTo>
                    <a:lnTo>
                      <a:pt x="1400" y="2035"/>
                    </a:lnTo>
                    <a:lnTo>
                      <a:pt x="1406" y="2047"/>
                    </a:lnTo>
                    <a:lnTo>
                      <a:pt x="1414" y="2058"/>
                    </a:lnTo>
                    <a:lnTo>
                      <a:pt x="1421" y="2069"/>
                    </a:lnTo>
                    <a:lnTo>
                      <a:pt x="1430" y="2078"/>
                    </a:lnTo>
                    <a:lnTo>
                      <a:pt x="1441" y="2086"/>
                    </a:lnTo>
                    <a:lnTo>
                      <a:pt x="1452" y="2095"/>
                    </a:lnTo>
                    <a:lnTo>
                      <a:pt x="1464" y="2101"/>
                    </a:lnTo>
                    <a:lnTo>
                      <a:pt x="1476" y="2107"/>
                    </a:lnTo>
                    <a:lnTo>
                      <a:pt x="1490" y="2111"/>
                    </a:lnTo>
                    <a:lnTo>
                      <a:pt x="1504" y="2114"/>
                    </a:lnTo>
                    <a:lnTo>
                      <a:pt x="1504" y="2114"/>
                    </a:lnTo>
                    <a:close/>
                    <a:moveTo>
                      <a:pt x="1418" y="1409"/>
                    </a:moveTo>
                    <a:lnTo>
                      <a:pt x="1418" y="1409"/>
                    </a:lnTo>
                    <a:lnTo>
                      <a:pt x="1433" y="1425"/>
                    </a:lnTo>
                    <a:lnTo>
                      <a:pt x="1445" y="1442"/>
                    </a:lnTo>
                    <a:lnTo>
                      <a:pt x="1456" y="1457"/>
                    </a:lnTo>
                    <a:lnTo>
                      <a:pt x="1465" y="1471"/>
                    </a:lnTo>
                    <a:lnTo>
                      <a:pt x="1473" y="1485"/>
                    </a:lnTo>
                    <a:lnTo>
                      <a:pt x="1479" y="1499"/>
                    </a:lnTo>
                    <a:lnTo>
                      <a:pt x="1483" y="1512"/>
                    </a:lnTo>
                    <a:lnTo>
                      <a:pt x="1487" y="1526"/>
                    </a:lnTo>
                    <a:lnTo>
                      <a:pt x="1489" y="1539"/>
                    </a:lnTo>
                    <a:lnTo>
                      <a:pt x="1490" y="1552"/>
                    </a:lnTo>
                    <a:lnTo>
                      <a:pt x="1490" y="1566"/>
                    </a:lnTo>
                    <a:lnTo>
                      <a:pt x="1489" y="1580"/>
                    </a:lnTo>
                    <a:lnTo>
                      <a:pt x="1485" y="1609"/>
                    </a:lnTo>
                    <a:lnTo>
                      <a:pt x="1480" y="1641"/>
                    </a:lnTo>
                    <a:lnTo>
                      <a:pt x="1480" y="1641"/>
                    </a:lnTo>
                    <a:lnTo>
                      <a:pt x="1479" y="1654"/>
                    </a:lnTo>
                    <a:lnTo>
                      <a:pt x="1479" y="1661"/>
                    </a:lnTo>
                    <a:lnTo>
                      <a:pt x="1480" y="1667"/>
                    </a:lnTo>
                    <a:lnTo>
                      <a:pt x="1482" y="1674"/>
                    </a:lnTo>
                    <a:lnTo>
                      <a:pt x="1484" y="1680"/>
                    </a:lnTo>
                    <a:lnTo>
                      <a:pt x="1488" y="1686"/>
                    </a:lnTo>
                    <a:lnTo>
                      <a:pt x="1492" y="1692"/>
                    </a:lnTo>
                    <a:lnTo>
                      <a:pt x="1498" y="1699"/>
                    </a:lnTo>
                    <a:lnTo>
                      <a:pt x="1503" y="1704"/>
                    </a:lnTo>
                    <a:lnTo>
                      <a:pt x="1511" y="1709"/>
                    </a:lnTo>
                    <a:lnTo>
                      <a:pt x="1521" y="1714"/>
                    </a:lnTo>
                    <a:lnTo>
                      <a:pt x="1531" y="1719"/>
                    </a:lnTo>
                    <a:lnTo>
                      <a:pt x="1544" y="1722"/>
                    </a:lnTo>
                    <a:lnTo>
                      <a:pt x="1558" y="1727"/>
                    </a:lnTo>
                    <a:lnTo>
                      <a:pt x="1574" y="1729"/>
                    </a:lnTo>
                    <a:lnTo>
                      <a:pt x="1574" y="1729"/>
                    </a:lnTo>
                    <a:lnTo>
                      <a:pt x="1586" y="1731"/>
                    </a:lnTo>
                    <a:lnTo>
                      <a:pt x="1599" y="1732"/>
                    </a:lnTo>
                    <a:lnTo>
                      <a:pt x="1610" y="1732"/>
                    </a:lnTo>
                    <a:lnTo>
                      <a:pt x="1621" y="1731"/>
                    </a:lnTo>
                    <a:lnTo>
                      <a:pt x="1630" y="1730"/>
                    </a:lnTo>
                    <a:lnTo>
                      <a:pt x="1639" y="1727"/>
                    </a:lnTo>
                    <a:lnTo>
                      <a:pt x="1647" y="1722"/>
                    </a:lnTo>
                    <a:lnTo>
                      <a:pt x="1655" y="1718"/>
                    </a:lnTo>
                    <a:lnTo>
                      <a:pt x="1662" y="1711"/>
                    </a:lnTo>
                    <a:lnTo>
                      <a:pt x="1667" y="1704"/>
                    </a:lnTo>
                    <a:lnTo>
                      <a:pt x="1673" y="1695"/>
                    </a:lnTo>
                    <a:lnTo>
                      <a:pt x="1677" y="1684"/>
                    </a:lnTo>
                    <a:lnTo>
                      <a:pt x="1682" y="1674"/>
                    </a:lnTo>
                    <a:lnTo>
                      <a:pt x="1686" y="1661"/>
                    </a:lnTo>
                    <a:lnTo>
                      <a:pt x="1690" y="1646"/>
                    </a:lnTo>
                    <a:lnTo>
                      <a:pt x="1693" y="1629"/>
                    </a:lnTo>
                    <a:lnTo>
                      <a:pt x="1693" y="1629"/>
                    </a:lnTo>
                    <a:lnTo>
                      <a:pt x="1696" y="1602"/>
                    </a:lnTo>
                    <a:lnTo>
                      <a:pt x="1699" y="1578"/>
                    </a:lnTo>
                    <a:lnTo>
                      <a:pt x="1700" y="1553"/>
                    </a:lnTo>
                    <a:lnTo>
                      <a:pt x="1699" y="1530"/>
                    </a:lnTo>
                    <a:lnTo>
                      <a:pt x="1696" y="1508"/>
                    </a:lnTo>
                    <a:lnTo>
                      <a:pt x="1692" y="1489"/>
                    </a:lnTo>
                    <a:lnTo>
                      <a:pt x="1687" y="1470"/>
                    </a:lnTo>
                    <a:lnTo>
                      <a:pt x="1682" y="1452"/>
                    </a:lnTo>
                    <a:lnTo>
                      <a:pt x="1675" y="1436"/>
                    </a:lnTo>
                    <a:lnTo>
                      <a:pt x="1668" y="1421"/>
                    </a:lnTo>
                    <a:lnTo>
                      <a:pt x="1660" y="1406"/>
                    </a:lnTo>
                    <a:lnTo>
                      <a:pt x="1653" y="1393"/>
                    </a:lnTo>
                    <a:lnTo>
                      <a:pt x="1644" y="1380"/>
                    </a:lnTo>
                    <a:lnTo>
                      <a:pt x="1636" y="1368"/>
                    </a:lnTo>
                    <a:lnTo>
                      <a:pt x="1619" y="1348"/>
                    </a:lnTo>
                    <a:lnTo>
                      <a:pt x="1619" y="1348"/>
                    </a:lnTo>
                    <a:lnTo>
                      <a:pt x="1598" y="1325"/>
                    </a:lnTo>
                    <a:lnTo>
                      <a:pt x="1575" y="1302"/>
                    </a:lnTo>
                    <a:lnTo>
                      <a:pt x="1553" y="1277"/>
                    </a:lnTo>
                    <a:lnTo>
                      <a:pt x="1541" y="1263"/>
                    </a:lnTo>
                    <a:lnTo>
                      <a:pt x="1530" y="1250"/>
                    </a:lnTo>
                    <a:lnTo>
                      <a:pt x="1521" y="1236"/>
                    </a:lnTo>
                    <a:lnTo>
                      <a:pt x="1512" y="1222"/>
                    </a:lnTo>
                    <a:lnTo>
                      <a:pt x="1504" y="1207"/>
                    </a:lnTo>
                    <a:lnTo>
                      <a:pt x="1499" y="1192"/>
                    </a:lnTo>
                    <a:lnTo>
                      <a:pt x="1494" y="1177"/>
                    </a:lnTo>
                    <a:lnTo>
                      <a:pt x="1492" y="1161"/>
                    </a:lnTo>
                    <a:lnTo>
                      <a:pt x="1491" y="1143"/>
                    </a:lnTo>
                    <a:lnTo>
                      <a:pt x="1493" y="1126"/>
                    </a:lnTo>
                    <a:lnTo>
                      <a:pt x="1493" y="1126"/>
                    </a:lnTo>
                    <a:lnTo>
                      <a:pt x="1497" y="1112"/>
                    </a:lnTo>
                    <a:lnTo>
                      <a:pt x="1501" y="1099"/>
                    </a:lnTo>
                    <a:lnTo>
                      <a:pt x="1508" y="1087"/>
                    </a:lnTo>
                    <a:lnTo>
                      <a:pt x="1515" y="1077"/>
                    </a:lnTo>
                    <a:lnTo>
                      <a:pt x="1524" y="1068"/>
                    </a:lnTo>
                    <a:lnTo>
                      <a:pt x="1534" y="1059"/>
                    </a:lnTo>
                    <a:lnTo>
                      <a:pt x="1544" y="1052"/>
                    </a:lnTo>
                    <a:lnTo>
                      <a:pt x="1556" y="1046"/>
                    </a:lnTo>
                    <a:lnTo>
                      <a:pt x="1568" y="1041"/>
                    </a:lnTo>
                    <a:lnTo>
                      <a:pt x="1582" y="1037"/>
                    </a:lnTo>
                    <a:lnTo>
                      <a:pt x="1596" y="1034"/>
                    </a:lnTo>
                    <a:lnTo>
                      <a:pt x="1611" y="1032"/>
                    </a:lnTo>
                    <a:lnTo>
                      <a:pt x="1627" y="1032"/>
                    </a:lnTo>
                    <a:lnTo>
                      <a:pt x="1642" y="1032"/>
                    </a:lnTo>
                    <a:lnTo>
                      <a:pt x="1658" y="1033"/>
                    </a:lnTo>
                    <a:lnTo>
                      <a:pt x="1675" y="1035"/>
                    </a:lnTo>
                    <a:lnTo>
                      <a:pt x="1675" y="1035"/>
                    </a:lnTo>
                    <a:lnTo>
                      <a:pt x="1692" y="1039"/>
                    </a:lnTo>
                    <a:lnTo>
                      <a:pt x="1706" y="1042"/>
                    </a:lnTo>
                    <a:lnTo>
                      <a:pt x="1721" y="1046"/>
                    </a:lnTo>
                    <a:lnTo>
                      <a:pt x="1733" y="1051"/>
                    </a:lnTo>
                    <a:lnTo>
                      <a:pt x="1745" y="1056"/>
                    </a:lnTo>
                    <a:lnTo>
                      <a:pt x="1755" y="1061"/>
                    </a:lnTo>
                    <a:lnTo>
                      <a:pt x="1764" y="1067"/>
                    </a:lnTo>
                    <a:lnTo>
                      <a:pt x="1773" y="1073"/>
                    </a:lnTo>
                    <a:lnTo>
                      <a:pt x="1780" y="1079"/>
                    </a:lnTo>
                    <a:lnTo>
                      <a:pt x="1787" y="1085"/>
                    </a:lnTo>
                    <a:lnTo>
                      <a:pt x="1798" y="1099"/>
                    </a:lnTo>
                    <a:lnTo>
                      <a:pt x="1808" y="1113"/>
                    </a:lnTo>
                    <a:lnTo>
                      <a:pt x="1816" y="1127"/>
                    </a:lnTo>
                    <a:lnTo>
                      <a:pt x="1829" y="1154"/>
                    </a:lnTo>
                    <a:lnTo>
                      <a:pt x="1835" y="1167"/>
                    </a:lnTo>
                    <a:lnTo>
                      <a:pt x="1843" y="1178"/>
                    </a:lnTo>
                    <a:lnTo>
                      <a:pt x="1852" y="1189"/>
                    </a:lnTo>
                    <a:lnTo>
                      <a:pt x="1857" y="1193"/>
                    </a:lnTo>
                    <a:lnTo>
                      <a:pt x="1862" y="1196"/>
                    </a:lnTo>
                    <a:lnTo>
                      <a:pt x="1869" y="1201"/>
                    </a:lnTo>
                    <a:lnTo>
                      <a:pt x="1876" y="1204"/>
                    </a:lnTo>
                    <a:lnTo>
                      <a:pt x="1884" y="1206"/>
                    </a:lnTo>
                    <a:lnTo>
                      <a:pt x="1893" y="1207"/>
                    </a:lnTo>
                    <a:lnTo>
                      <a:pt x="1893" y="1207"/>
                    </a:lnTo>
                    <a:lnTo>
                      <a:pt x="1902" y="1208"/>
                    </a:lnTo>
                    <a:lnTo>
                      <a:pt x="1911" y="1209"/>
                    </a:lnTo>
                    <a:lnTo>
                      <a:pt x="1921" y="1209"/>
                    </a:lnTo>
                    <a:lnTo>
                      <a:pt x="1931" y="1208"/>
                    </a:lnTo>
                    <a:lnTo>
                      <a:pt x="1940" y="1206"/>
                    </a:lnTo>
                    <a:lnTo>
                      <a:pt x="1950" y="1203"/>
                    </a:lnTo>
                    <a:lnTo>
                      <a:pt x="1959" y="1200"/>
                    </a:lnTo>
                    <a:lnTo>
                      <a:pt x="1968" y="1195"/>
                    </a:lnTo>
                    <a:lnTo>
                      <a:pt x="1977" y="1190"/>
                    </a:lnTo>
                    <a:lnTo>
                      <a:pt x="1985" y="1184"/>
                    </a:lnTo>
                    <a:lnTo>
                      <a:pt x="1992" y="1177"/>
                    </a:lnTo>
                    <a:lnTo>
                      <a:pt x="1999" y="1169"/>
                    </a:lnTo>
                    <a:lnTo>
                      <a:pt x="2005" y="1160"/>
                    </a:lnTo>
                    <a:lnTo>
                      <a:pt x="2010" y="1150"/>
                    </a:lnTo>
                    <a:lnTo>
                      <a:pt x="2014" y="1139"/>
                    </a:lnTo>
                    <a:lnTo>
                      <a:pt x="2017" y="1127"/>
                    </a:lnTo>
                    <a:lnTo>
                      <a:pt x="2017" y="1127"/>
                    </a:lnTo>
                    <a:lnTo>
                      <a:pt x="2019" y="1109"/>
                    </a:lnTo>
                    <a:lnTo>
                      <a:pt x="2018" y="1089"/>
                    </a:lnTo>
                    <a:lnTo>
                      <a:pt x="2015" y="1069"/>
                    </a:lnTo>
                    <a:lnTo>
                      <a:pt x="2009" y="1047"/>
                    </a:lnTo>
                    <a:lnTo>
                      <a:pt x="2000" y="1027"/>
                    </a:lnTo>
                    <a:lnTo>
                      <a:pt x="1989" y="1005"/>
                    </a:lnTo>
                    <a:lnTo>
                      <a:pt x="1975" y="984"/>
                    </a:lnTo>
                    <a:lnTo>
                      <a:pt x="1967" y="973"/>
                    </a:lnTo>
                    <a:lnTo>
                      <a:pt x="1958" y="962"/>
                    </a:lnTo>
                    <a:lnTo>
                      <a:pt x="1948" y="951"/>
                    </a:lnTo>
                    <a:lnTo>
                      <a:pt x="1937" y="942"/>
                    </a:lnTo>
                    <a:lnTo>
                      <a:pt x="1926" y="932"/>
                    </a:lnTo>
                    <a:lnTo>
                      <a:pt x="1914" y="922"/>
                    </a:lnTo>
                    <a:lnTo>
                      <a:pt x="1902" y="912"/>
                    </a:lnTo>
                    <a:lnTo>
                      <a:pt x="1887" y="904"/>
                    </a:lnTo>
                    <a:lnTo>
                      <a:pt x="1872" y="895"/>
                    </a:lnTo>
                    <a:lnTo>
                      <a:pt x="1858" y="886"/>
                    </a:lnTo>
                    <a:lnTo>
                      <a:pt x="1841" y="879"/>
                    </a:lnTo>
                    <a:lnTo>
                      <a:pt x="1824" y="871"/>
                    </a:lnTo>
                    <a:lnTo>
                      <a:pt x="1806" y="864"/>
                    </a:lnTo>
                    <a:lnTo>
                      <a:pt x="1788" y="857"/>
                    </a:lnTo>
                    <a:lnTo>
                      <a:pt x="1768" y="852"/>
                    </a:lnTo>
                    <a:lnTo>
                      <a:pt x="1748" y="846"/>
                    </a:lnTo>
                    <a:lnTo>
                      <a:pt x="1727" y="842"/>
                    </a:lnTo>
                    <a:lnTo>
                      <a:pt x="1704" y="838"/>
                    </a:lnTo>
                    <a:lnTo>
                      <a:pt x="1704" y="838"/>
                    </a:lnTo>
                    <a:lnTo>
                      <a:pt x="1683" y="835"/>
                    </a:lnTo>
                    <a:lnTo>
                      <a:pt x="1662" y="832"/>
                    </a:lnTo>
                    <a:lnTo>
                      <a:pt x="1641" y="831"/>
                    </a:lnTo>
                    <a:lnTo>
                      <a:pt x="1621" y="830"/>
                    </a:lnTo>
                    <a:lnTo>
                      <a:pt x="1601" y="830"/>
                    </a:lnTo>
                    <a:lnTo>
                      <a:pt x="1582" y="830"/>
                    </a:lnTo>
                    <a:lnTo>
                      <a:pt x="1563" y="832"/>
                    </a:lnTo>
                    <a:lnTo>
                      <a:pt x="1544" y="834"/>
                    </a:lnTo>
                    <a:lnTo>
                      <a:pt x="1526" y="837"/>
                    </a:lnTo>
                    <a:lnTo>
                      <a:pt x="1508" y="840"/>
                    </a:lnTo>
                    <a:lnTo>
                      <a:pt x="1491" y="844"/>
                    </a:lnTo>
                    <a:lnTo>
                      <a:pt x="1474" y="849"/>
                    </a:lnTo>
                    <a:lnTo>
                      <a:pt x="1458" y="854"/>
                    </a:lnTo>
                    <a:lnTo>
                      <a:pt x="1443" y="861"/>
                    </a:lnTo>
                    <a:lnTo>
                      <a:pt x="1427" y="867"/>
                    </a:lnTo>
                    <a:lnTo>
                      <a:pt x="1412" y="875"/>
                    </a:lnTo>
                    <a:lnTo>
                      <a:pt x="1399" y="882"/>
                    </a:lnTo>
                    <a:lnTo>
                      <a:pt x="1386" y="891"/>
                    </a:lnTo>
                    <a:lnTo>
                      <a:pt x="1373" y="899"/>
                    </a:lnTo>
                    <a:lnTo>
                      <a:pt x="1361" y="909"/>
                    </a:lnTo>
                    <a:lnTo>
                      <a:pt x="1350" y="919"/>
                    </a:lnTo>
                    <a:lnTo>
                      <a:pt x="1338" y="930"/>
                    </a:lnTo>
                    <a:lnTo>
                      <a:pt x="1328" y="940"/>
                    </a:lnTo>
                    <a:lnTo>
                      <a:pt x="1319" y="952"/>
                    </a:lnTo>
                    <a:lnTo>
                      <a:pt x="1312" y="964"/>
                    </a:lnTo>
                    <a:lnTo>
                      <a:pt x="1303" y="976"/>
                    </a:lnTo>
                    <a:lnTo>
                      <a:pt x="1296" y="989"/>
                    </a:lnTo>
                    <a:lnTo>
                      <a:pt x="1290" y="1003"/>
                    </a:lnTo>
                    <a:lnTo>
                      <a:pt x="1285" y="1017"/>
                    </a:lnTo>
                    <a:lnTo>
                      <a:pt x="1279" y="1031"/>
                    </a:lnTo>
                    <a:lnTo>
                      <a:pt x="1276" y="1045"/>
                    </a:lnTo>
                    <a:lnTo>
                      <a:pt x="1272" y="1060"/>
                    </a:lnTo>
                    <a:lnTo>
                      <a:pt x="1272" y="1060"/>
                    </a:lnTo>
                    <a:lnTo>
                      <a:pt x="1270" y="1075"/>
                    </a:lnTo>
                    <a:lnTo>
                      <a:pt x="1269" y="1091"/>
                    </a:lnTo>
                    <a:lnTo>
                      <a:pt x="1268" y="1106"/>
                    </a:lnTo>
                    <a:lnTo>
                      <a:pt x="1269" y="1121"/>
                    </a:lnTo>
                    <a:lnTo>
                      <a:pt x="1270" y="1135"/>
                    </a:lnTo>
                    <a:lnTo>
                      <a:pt x="1271" y="1149"/>
                    </a:lnTo>
                    <a:lnTo>
                      <a:pt x="1277" y="1177"/>
                    </a:lnTo>
                    <a:lnTo>
                      <a:pt x="1285" y="1204"/>
                    </a:lnTo>
                    <a:lnTo>
                      <a:pt x="1295" y="1231"/>
                    </a:lnTo>
                    <a:lnTo>
                      <a:pt x="1306" y="1256"/>
                    </a:lnTo>
                    <a:lnTo>
                      <a:pt x="1318" y="1280"/>
                    </a:lnTo>
                    <a:lnTo>
                      <a:pt x="1332" y="1301"/>
                    </a:lnTo>
                    <a:lnTo>
                      <a:pt x="1345" y="1323"/>
                    </a:lnTo>
                    <a:lnTo>
                      <a:pt x="1360" y="1341"/>
                    </a:lnTo>
                    <a:lnTo>
                      <a:pt x="1373" y="1358"/>
                    </a:lnTo>
                    <a:lnTo>
                      <a:pt x="1398" y="1389"/>
                    </a:lnTo>
                    <a:lnTo>
                      <a:pt x="1418" y="1409"/>
                    </a:lnTo>
                    <a:lnTo>
                      <a:pt x="1418" y="1409"/>
                    </a:lnTo>
                    <a:close/>
                  </a:path>
                </a:pathLst>
              </a:custGeom>
              <a:solidFill>
                <a:srgbClr val="8E44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grpSp>
      </p:grpSp>
      <p:sp>
        <p:nvSpPr>
          <p:cNvPr id="18" name="TextBox 17"/>
          <p:cNvSpPr txBox="1"/>
          <p:nvPr/>
        </p:nvSpPr>
        <p:spPr>
          <a:xfrm>
            <a:off x="8298787" y="577212"/>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extLst>
      <p:ext uri="{BB962C8B-B14F-4D97-AF65-F5344CB8AC3E}">
        <p14:creationId xmlns:p14="http://schemas.microsoft.com/office/powerpoint/2010/main" val="32308473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5533118"/>
            <a:chOff x="0" y="857249"/>
            <a:chExt cx="9144000" cy="4114801"/>
          </a:xfrm>
        </p:grpSpPr>
        <p:grpSp>
          <p:nvGrpSpPr>
            <p:cNvPr id="5" name="Group 4"/>
            <p:cNvGrpSpPr/>
            <p:nvPr/>
          </p:nvGrpSpPr>
          <p:grpSpPr>
            <a:xfrm>
              <a:off x="884161" y="857251"/>
              <a:ext cx="7375679" cy="749591"/>
              <a:chOff x="4503738" y="341313"/>
              <a:chExt cx="4845050" cy="739775"/>
            </a:xfrm>
          </p:grpSpPr>
          <p:sp>
            <p:nvSpPr>
              <p:cNvPr id="35" name="Freeform 34"/>
              <p:cNvSpPr>
                <a:spLocks/>
              </p:cNvSpPr>
              <p:nvPr/>
            </p:nvSpPr>
            <p:spPr bwMode="auto">
              <a:xfrm>
                <a:off x="4503738" y="341313"/>
                <a:ext cx="4845050" cy="739775"/>
              </a:xfrm>
              <a:custGeom>
                <a:avLst/>
                <a:gdLst>
                  <a:gd name="T0" fmla="*/ 8 w 3052"/>
                  <a:gd name="T1" fmla="*/ 0 h 466"/>
                  <a:gd name="T2" fmla="*/ 0 w 3052"/>
                  <a:gd name="T3" fmla="*/ 35 h 466"/>
                  <a:gd name="T4" fmla="*/ 4 w 3052"/>
                  <a:gd name="T5" fmla="*/ 58 h 466"/>
                  <a:gd name="T6" fmla="*/ 8 w 3052"/>
                  <a:gd name="T7" fmla="*/ 81 h 466"/>
                  <a:gd name="T8" fmla="*/ 31 w 3052"/>
                  <a:gd name="T9" fmla="*/ 124 h 466"/>
                  <a:gd name="T10" fmla="*/ 70 w 3052"/>
                  <a:gd name="T11" fmla="*/ 166 h 466"/>
                  <a:gd name="T12" fmla="*/ 124 w 3052"/>
                  <a:gd name="T13" fmla="*/ 204 h 466"/>
                  <a:gd name="T14" fmla="*/ 185 w 3052"/>
                  <a:gd name="T15" fmla="*/ 243 h 466"/>
                  <a:gd name="T16" fmla="*/ 262 w 3052"/>
                  <a:gd name="T17" fmla="*/ 277 h 466"/>
                  <a:gd name="T18" fmla="*/ 351 w 3052"/>
                  <a:gd name="T19" fmla="*/ 312 h 466"/>
                  <a:gd name="T20" fmla="*/ 451 w 3052"/>
                  <a:gd name="T21" fmla="*/ 339 h 466"/>
                  <a:gd name="T22" fmla="*/ 558 w 3052"/>
                  <a:gd name="T23" fmla="*/ 370 h 466"/>
                  <a:gd name="T24" fmla="*/ 674 w 3052"/>
                  <a:gd name="T25" fmla="*/ 393 h 466"/>
                  <a:gd name="T26" fmla="*/ 801 w 3052"/>
                  <a:gd name="T27" fmla="*/ 416 h 466"/>
                  <a:gd name="T28" fmla="*/ 936 w 3052"/>
                  <a:gd name="T29" fmla="*/ 431 h 466"/>
                  <a:gd name="T30" fmla="*/ 1074 w 3052"/>
                  <a:gd name="T31" fmla="*/ 447 h 466"/>
                  <a:gd name="T32" fmla="*/ 1220 w 3052"/>
                  <a:gd name="T33" fmla="*/ 458 h 466"/>
                  <a:gd name="T34" fmla="*/ 1371 w 3052"/>
                  <a:gd name="T35" fmla="*/ 466 h 466"/>
                  <a:gd name="T36" fmla="*/ 1528 w 3052"/>
                  <a:gd name="T37" fmla="*/ 466 h 466"/>
                  <a:gd name="T38" fmla="*/ 1682 w 3052"/>
                  <a:gd name="T39" fmla="*/ 466 h 466"/>
                  <a:gd name="T40" fmla="*/ 1836 w 3052"/>
                  <a:gd name="T41" fmla="*/ 458 h 466"/>
                  <a:gd name="T42" fmla="*/ 1982 w 3052"/>
                  <a:gd name="T43" fmla="*/ 447 h 466"/>
                  <a:gd name="T44" fmla="*/ 2121 w 3052"/>
                  <a:gd name="T45" fmla="*/ 431 h 466"/>
                  <a:gd name="T46" fmla="*/ 2256 w 3052"/>
                  <a:gd name="T47" fmla="*/ 416 h 466"/>
                  <a:gd name="T48" fmla="*/ 2383 w 3052"/>
                  <a:gd name="T49" fmla="*/ 393 h 466"/>
                  <a:gd name="T50" fmla="*/ 2498 w 3052"/>
                  <a:gd name="T51" fmla="*/ 370 h 466"/>
                  <a:gd name="T52" fmla="*/ 2606 w 3052"/>
                  <a:gd name="T53" fmla="*/ 339 h 466"/>
                  <a:gd name="T54" fmla="*/ 2706 w 3052"/>
                  <a:gd name="T55" fmla="*/ 312 h 466"/>
                  <a:gd name="T56" fmla="*/ 2795 w 3052"/>
                  <a:gd name="T57" fmla="*/ 277 h 466"/>
                  <a:gd name="T58" fmla="*/ 2872 w 3052"/>
                  <a:gd name="T59" fmla="*/ 243 h 466"/>
                  <a:gd name="T60" fmla="*/ 2933 w 3052"/>
                  <a:gd name="T61" fmla="*/ 204 h 466"/>
                  <a:gd name="T62" fmla="*/ 2987 w 3052"/>
                  <a:gd name="T63" fmla="*/ 166 h 466"/>
                  <a:gd name="T64" fmla="*/ 3022 w 3052"/>
                  <a:gd name="T65" fmla="*/ 124 h 466"/>
                  <a:gd name="T66" fmla="*/ 3045 w 3052"/>
                  <a:gd name="T67" fmla="*/ 81 h 466"/>
                  <a:gd name="T68" fmla="*/ 3052 w 3052"/>
                  <a:gd name="T69" fmla="*/ 58 h 466"/>
                  <a:gd name="T70" fmla="*/ 3052 w 3052"/>
                  <a:gd name="T71" fmla="*/ 35 h 466"/>
                  <a:gd name="T72" fmla="*/ 3049 w 3052"/>
                  <a:gd name="T73" fmla="*/ 0 h 466"/>
                  <a:gd name="T74" fmla="*/ 8 w 3052"/>
                  <a:gd name="T75"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2" h="466">
                    <a:moveTo>
                      <a:pt x="8" y="0"/>
                    </a:moveTo>
                    <a:lnTo>
                      <a:pt x="0" y="35"/>
                    </a:lnTo>
                    <a:lnTo>
                      <a:pt x="4" y="58"/>
                    </a:lnTo>
                    <a:lnTo>
                      <a:pt x="8" y="81"/>
                    </a:lnTo>
                    <a:lnTo>
                      <a:pt x="31" y="124"/>
                    </a:lnTo>
                    <a:lnTo>
                      <a:pt x="70" y="166"/>
                    </a:lnTo>
                    <a:lnTo>
                      <a:pt x="124" y="204"/>
                    </a:lnTo>
                    <a:lnTo>
                      <a:pt x="185" y="243"/>
                    </a:lnTo>
                    <a:lnTo>
                      <a:pt x="262" y="277"/>
                    </a:lnTo>
                    <a:lnTo>
                      <a:pt x="351" y="312"/>
                    </a:lnTo>
                    <a:lnTo>
                      <a:pt x="451" y="339"/>
                    </a:lnTo>
                    <a:lnTo>
                      <a:pt x="558" y="370"/>
                    </a:lnTo>
                    <a:lnTo>
                      <a:pt x="674" y="393"/>
                    </a:lnTo>
                    <a:lnTo>
                      <a:pt x="801" y="416"/>
                    </a:lnTo>
                    <a:lnTo>
                      <a:pt x="936" y="431"/>
                    </a:lnTo>
                    <a:lnTo>
                      <a:pt x="1074" y="447"/>
                    </a:lnTo>
                    <a:lnTo>
                      <a:pt x="1220" y="458"/>
                    </a:lnTo>
                    <a:lnTo>
                      <a:pt x="1371" y="466"/>
                    </a:lnTo>
                    <a:lnTo>
                      <a:pt x="1528" y="466"/>
                    </a:lnTo>
                    <a:lnTo>
                      <a:pt x="1682" y="466"/>
                    </a:lnTo>
                    <a:lnTo>
                      <a:pt x="1836" y="458"/>
                    </a:lnTo>
                    <a:lnTo>
                      <a:pt x="1982" y="447"/>
                    </a:lnTo>
                    <a:lnTo>
                      <a:pt x="2121" y="431"/>
                    </a:lnTo>
                    <a:lnTo>
                      <a:pt x="2256" y="416"/>
                    </a:lnTo>
                    <a:lnTo>
                      <a:pt x="2383" y="393"/>
                    </a:lnTo>
                    <a:lnTo>
                      <a:pt x="2498" y="370"/>
                    </a:lnTo>
                    <a:lnTo>
                      <a:pt x="2606" y="339"/>
                    </a:lnTo>
                    <a:lnTo>
                      <a:pt x="2706" y="312"/>
                    </a:lnTo>
                    <a:lnTo>
                      <a:pt x="2795" y="277"/>
                    </a:lnTo>
                    <a:lnTo>
                      <a:pt x="2872" y="243"/>
                    </a:lnTo>
                    <a:lnTo>
                      <a:pt x="2933" y="204"/>
                    </a:lnTo>
                    <a:lnTo>
                      <a:pt x="2987" y="166"/>
                    </a:lnTo>
                    <a:lnTo>
                      <a:pt x="3022" y="124"/>
                    </a:lnTo>
                    <a:lnTo>
                      <a:pt x="3045" y="81"/>
                    </a:lnTo>
                    <a:lnTo>
                      <a:pt x="3052" y="58"/>
                    </a:lnTo>
                    <a:lnTo>
                      <a:pt x="3052" y="35"/>
                    </a:lnTo>
                    <a:lnTo>
                      <a:pt x="3049" y="0"/>
                    </a:lnTo>
                    <a:lnTo>
                      <a:pt x="8" y="0"/>
                    </a:lnTo>
                    <a:close/>
                  </a:path>
                </a:pathLst>
              </a:custGeom>
              <a:solidFill>
                <a:srgbClr val="DF2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36" name="Freeform 35"/>
              <p:cNvSpPr>
                <a:spLocks/>
              </p:cNvSpPr>
              <p:nvPr/>
            </p:nvSpPr>
            <p:spPr bwMode="auto">
              <a:xfrm>
                <a:off x="5091113" y="341313"/>
                <a:ext cx="3678238" cy="122238"/>
              </a:xfrm>
              <a:custGeom>
                <a:avLst/>
                <a:gdLst>
                  <a:gd name="T0" fmla="*/ 2317 w 2317"/>
                  <a:gd name="T1" fmla="*/ 0 h 77"/>
                  <a:gd name="T2" fmla="*/ 0 w 2317"/>
                  <a:gd name="T3" fmla="*/ 0 h 77"/>
                  <a:gd name="T4" fmla="*/ 127 w 2317"/>
                  <a:gd name="T5" fmla="*/ 16 h 77"/>
                  <a:gd name="T6" fmla="*/ 258 w 2317"/>
                  <a:gd name="T7" fmla="*/ 35 h 77"/>
                  <a:gd name="T8" fmla="*/ 396 w 2317"/>
                  <a:gd name="T9" fmla="*/ 47 h 77"/>
                  <a:gd name="T10" fmla="*/ 539 w 2317"/>
                  <a:gd name="T11" fmla="*/ 58 h 77"/>
                  <a:gd name="T12" fmla="*/ 689 w 2317"/>
                  <a:gd name="T13" fmla="*/ 66 h 77"/>
                  <a:gd name="T14" fmla="*/ 843 w 2317"/>
                  <a:gd name="T15" fmla="*/ 74 h 77"/>
                  <a:gd name="T16" fmla="*/ 997 w 2317"/>
                  <a:gd name="T17" fmla="*/ 77 h 77"/>
                  <a:gd name="T18" fmla="*/ 1158 w 2317"/>
                  <a:gd name="T19" fmla="*/ 77 h 77"/>
                  <a:gd name="T20" fmla="*/ 1316 w 2317"/>
                  <a:gd name="T21" fmla="*/ 77 h 77"/>
                  <a:gd name="T22" fmla="*/ 1474 w 2317"/>
                  <a:gd name="T23" fmla="*/ 74 h 77"/>
                  <a:gd name="T24" fmla="*/ 1628 w 2317"/>
                  <a:gd name="T25" fmla="*/ 66 h 77"/>
                  <a:gd name="T26" fmla="*/ 1774 w 2317"/>
                  <a:gd name="T27" fmla="*/ 58 h 77"/>
                  <a:gd name="T28" fmla="*/ 1920 w 2317"/>
                  <a:gd name="T29" fmla="*/ 47 h 77"/>
                  <a:gd name="T30" fmla="*/ 2055 w 2317"/>
                  <a:gd name="T31" fmla="*/ 35 h 77"/>
                  <a:gd name="T32" fmla="*/ 2190 w 2317"/>
                  <a:gd name="T33" fmla="*/ 16 h 77"/>
                  <a:gd name="T34" fmla="*/ 2317 w 2317"/>
                  <a:gd name="T3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7" h="77">
                    <a:moveTo>
                      <a:pt x="2317" y="0"/>
                    </a:moveTo>
                    <a:lnTo>
                      <a:pt x="0" y="0"/>
                    </a:lnTo>
                    <a:lnTo>
                      <a:pt x="127" y="16"/>
                    </a:lnTo>
                    <a:lnTo>
                      <a:pt x="258" y="35"/>
                    </a:lnTo>
                    <a:lnTo>
                      <a:pt x="396" y="47"/>
                    </a:lnTo>
                    <a:lnTo>
                      <a:pt x="539" y="58"/>
                    </a:lnTo>
                    <a:lnTo>
                      <a:pt x="689" y="66"/>
                    </a:lnTo>
                    <a:lnTo>
                      <a:pt x="843" y="74"/>
                    </a:lnTo>
                    <a:lnTo>
                      <a:pt x="997" y="77"/>
                    </a:lnTo>
                    <a:lnTo>
                      <a:pt x="1158" y="77"/>
                    </a:lnTo>
                    <a:lnTo>
                      <a:pt x="1316" y="77"/>
                    </a:lnTo>
                    <a:lnTo>
                      <a:pt x="1474" y="74"/>
                    </a:lnTo>
                    <a:lnTo>
                      <a:pt x="1628" y="66"/>
                    </a:lnTo>
                    <a:lnTo>
                      <a:pt x="1774" y="58"/>
                    </a:lnTo>
                    <a:lnTo>
                      <a:pt x="1920" y="47"/>
                    </a:lnTo>
                    <a:lnTo>
                      <a:pt x="2055" y="35"/>
                    </a:lnTo>
                    <a:lnTo>
                      <a:pt x="2190" y="16"/>
                    </a:lnTo>
                    <a:lnTo>
                      <a:pt x="2317" y="0"/>
                    </a:lnTo>
                    <a:close/>
                  </a:path>
                </a:pathLst>
              </a:custGeom>
              <a:solidFill>
                <a:srgbClr val="B723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37" name="Freeform 36"/>
              <p:cNvSpPr>
                <a:spLocks/>
              </p:cNvSpPr>
              <p:nvPr/>
            </p:nvSpPr>
            <p:spPr bwMode="auto">
              <a:xfrm>
                <a:off x="4503738" y="341313"/>
                <a:ext cx="4845050" cy="604838"/>
              </a:xfrm>
              <a:custGeom>
                <a:avLst/>
                <a:gdLst>
                  <a:gd name="T0" fmla="*/ 2783 w 3052"/>
                  <a:gd name="T1" fmla="*/ 0 h 381"/>
                  <a:gd name="T2" fmla="*/ 2729 w 3052"/>
                  <a:gd name="T3" fmla="*/ 16 h 381"/>
                  <a:gd name="T4" fmla="*/ 2671 w 3052"/>
                  <a:gd name="T5" fmla="*/ 31 h 381"/>
                  <a:gd name="T6" fmla="*/ 2610 w 3052"/>
                  <a:gd name="T7" fmla="*/ 47 h 381"/>
                  <a:gd name="T8" fmla="*/ 2544 w 3052"/>
                  <a:gd name="T9" fmla="*/ 62 h 381"/>
                  <a:gd name="T10" fmla="*/ 2402 w 3052"/>
                  <a:gd name="T11" fmla="*/ 89 h 381"/>
                  <a:gd name="T12" fmla="*/ 2248 w 3052"/>
                  <a:gd name="T13" fmla="*/ 112 h 381"/>
                  <a:gd name="T14" fmla="*/ 2083 w 3052"/>
                  <a:gd name="T15" fmla="*/ 127 h 381"/>
                  <a:gd name="T16" fmla="*/ 1906 w 3052"/>
                  <a:gd name="T17" fmla="*/ 139 h 381"/>
                  <a:gd name="T18" fmla="*/ 1721 w 3052"/>
                  <a:gd name="T19" fmla="*/ 150 h 381"/>
                  <a:gd name="T20" fmla="*/ 1528 w 3052"/>
                  <a:gd name="T21" fmla="*/ 150 h 381"/>
                  <a:gd name="T22" fmla="*/ 1336 w 3052"/>
                  <a:gd name="T23" fmla="*/ 150 h 381"/>
                  <a:gd name="T24" fmla="*/ 1151 w 3052"/>
                  <a:gd name="T25" fmla="*/ 139 h 381"/>
                  <a:gd name="T26" fmla="*/ 974 w 3052"/>
                  <a:gd name="T27" fmla="*/ 127 h 381"/>
                  <a:gd name="T28" fmla="*/ 809 w 3052"/>
                  <a:gd name="T29" fmla="*/ 112 h 381"/>
                  <a:gd name="T30" fmla="*/ 655 w 3052"/>
                  <a:gd name="T31" fmla="*/ 89 h 381"/>
                  <a:gd name="T32" fmla="*/ 512 w 3052"/>
                  <a:gd name="T33" fmla="*/ 62 h 381"/>
                  <a:gd name="T34" fmla="*/ 447 w 3052"/>
                  <a:gd name="T35" fmla="*/ 47 h 381"/>
                  <a:gd name="T36" fmla="*/ 385 w 3052"/>
                  <a:gd name="T37" fmla="*/ 31 h 381"/>
                  <a:gd name="T38" fmla="*/ 328 w 3052"/>
                  <a:gd name="T39" fmla="*/ 16 h 381"/>
                  <a:gd name="T40" fmla="*/ 274 w 3052"/>
                  <a:gd name="T41" fmla="*/ 0 h 381"/>
                  <a:gd name="T42" fmla="*/ 8 w 3052"/>
                  <a:gd name="T43" fmla="*/ 0 h 381"/>
                  <a:gd name="T44" fmla="*/ 0 w 3052"/>
                  <a:gd name="T45" fmla="*/ 31 h 381"/>
                  <a:gd name="T46" fmla="*/ 4 w 3052"/>
                  <a:gd name="T47" fmla="*/ 47 h 381"/>
                  <a:gd name="T48" fmla="*/ 8 w 3052"/>
                  <a:gd name="T49" fmla="*/ 66 h 381"/>
                  <a:gd name="T50" fmla="*/ 31 w 3052"/>
                  <a:gd name="T51" fmla="*/ 100 h 381"/>
                  <a:gd name="T52" fmla="*/ 70 w 3052"/>
                  <a:gd name="T53" fmla="*/ 135 h 381"/>
                  <a:gd name="T54" fmla="*/ 124 w 3052"/>
                  <a:gd name="T55" fmla="*/ 166 h 381"/>
                  <a:gd name="T56" fmla="*/ 185 w 3052"/>
                  <a:gd name="T57" fmla="*/ 197 h 381"/>
                  <a:gd name="T58" fmla="*/ 262 w 3052"/>
                  <a:gd name="T59" fmla="*/ 227 h 381"/>
                  <a:gd name="T60" fmla="*/ 351 w 3052"/>
                  <a:gd name="T61" fmla="*/ 254 h 381"/>
                  <a:gd name="T62" fmla="*/ 451 w 3052"/>
                  <a:gd name="T63" fmla="*/ 277 h 381"/>
                  <a:gd name="T64" fmla="*/ 558 w 3052"/>
                  <a:gd name="T65" fmla="*/ 300 h 381"/>
                  <a:gd name="T66" fmla="*/ 674 w 3052"/>
                  <a:gd name="T67" fmla="*/ 320 h 381"/>
                  <a:gd name="T68" fmla="*/ 801 w 3052"/>
                  <a:gd name="T69" fmla="*/ 339 h 381"/>
                  <a:gd name="T70" fmla="*/ 936 w 3052"/>
                  <a:gd name="T71" fmla="*/ 354 h 381"/>
                  <a:gd name="T72" fmla="*/ 1074 w 3052"/>
                  <a:gd name="T73" fmla="*/ 366 h 381"/>
                  <a:gd name="T74" fmla="*/ 1220 w 3052"/>
                  <a:gd name="T75" fmla="*/ 374 h 381"/>
                  <a:gd name="T76" fmla="*/ 1371 w 3052"/>
                  <a:gd name="T77" fmla="*/ 377 h 381"/>
                  <a:gd name="T78" fmla="*/ 1528 w 3052"/>
                  <a:gd name="T79" fmla="*/ 381 h 381"/>
                  <a:gd name="T80" fmla="*/ 1682 w 3052"/>
                  <a:gd name="T81" fmla="*/ 377 h 381"/>
                  <a:gd name="T82" fmla="*/ 1836 w 3052"/>
                  <a:gd name="T83" fmla="*/ 374 h 381"/>
                  <a:gd name="T84" fmla="*/ 1982 w 3052"/>
                  <a:gd name="T85" fmla="*/ 366 h 381"/>
                  <a:gd name="T86" fmla="*/ 2121 w 3052"/>
                  <a:gd name="T87" fmla="*/ 354 h 381"/>
                  <a:gd name="T88" fmla="*/ 2256 w 3052"/>
                  <a:gd name="T89" fmla="*/ 339 h 381"/>
                  <a:gd name="T90" fmla="*/ 2383 w 3052"/>
                  <a:gd name="T91" fmla="*/ 320 h 381"/>
                  <a:gd name="T92" fmla="*/ 2498 w 3052"/>
                  <a:gd name="T93" fmla="*/ 300 h 381"/>
                  <a:gd name="T94" fmla="*/ 2606 w 3052"/>
                  <a:gd name="T95" fmla="*/ 277 h 381"/>
                  <a:gd name="T96" fmla="*/ 2706 w 3052"/>
                  <a:gd name="T97" fmla="*/ 254 h 381"/>
                  <a:gd name="T98" fmla="*/ 2795 w 3052"/>
                  <a:gd name="T99" fmla="*/ 227 h 381"/>
                  <a:gd name="T100" fmla="*/ 2872 w 3052"/>
                  <a:gd name="T101" fmla="*/ 197 h 381"/>
                  <a:gd name="T102" fmla="*/ 2933 w 3052"/>
                  <a:gd name="T103" fmla="*/ 166 h 381"/>
                  <a:gd name="T104" fmla="*/ 2987 w 3052"/>
                  <a:gd name="T105" fmla="*/ 135 h 381"/>
                  <a:gd name="T106" fmla="*/ 3022 w 3052"/>
                  <a:gd name="T107" fmla="*/ 100 h 381"/>
                  <a:gd name="T108" fmla="*/ 3045 w 3052"/>
                  <a:gd name="T109" fmla="*/ 66 h 381"/>
                  <a:gd name="T110" fmla="*/ 3052 w 3052"/>
                  <a:gd name="T111" fmla="*/ 47 h 381"/>
                  <a:gd name="T112" fmla="*/ 3052 w 3052"/>
                  <a:gd name="T113" fmla="*/ 31 h 381"/>
                  <a:gd name="T114" fmla="*/ 3049 w 3052"/>
                  <a:gd name="T115" fmla="*/ 0 h 381"/>
                  <a:gd name="T116" fmla="*/ 2783 w 3052"/>
                  <a:gd name="T117"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52" h="381">
                    <a:moveTo>
                      <a:pt x="2783" y="0"/>
                    </a:moveTo>
                    <a:lnTo>
                      <a:pt x="2729" y="16"/>
                    </a:lnTo>
                    <a:lnTo>
                      <a:pt x="2671" y="31"/>
                    </a:lnTo>
                    <a:lnTo>
                      <a:pt x="2610" y="47"/>
                    </a:lnTo>
                    <a:lnTo>
                      <a:pt x="2544" y="62"/>
                    </a:lnTo>
                    <a:lnTo>
                      <a:pt x="2402" y="89"/>
                    </a:lnTo>
                    <a:lnTo>
                      <a:pt x="2248" y="112"/>
                    </a:lnTo>
                    <a:lnTo>
                      <a:pt x="2083" y="127"/>
                    </a:lnTo>
                    <a:lnTo>
                      <a:pt x="1906" y="139"/>
                    </a:lnTo>
                    <a:lnTo>
                      <a:pt x="1721" y="150"/>
                    </a:lnTo>
                    <a:lnTo>
                      <a:pt x="1528" y="150"/>
                    </a:lnTo>
                    <a:lnTo>
                      <a:pt x="1336" y="150"/>
                    </a:lnTo>
                    <a:lnTo>
                      <a:pt x="1151" y="139"/>
                    </a:lnTo>
                    <a:lnTo>
                      <a:pt x="974" y="127"/>
                    </a:lnTo>
                    <a:lnTo>
                      <a:pt x="809" y="112"/>
                    </a:lnTo>
                    <a:lnTo>
                      <a:pt x="655" y="89"/>
                    </a:lnTo>
                    <a:lnTo>
                      <a:pt x="512" y="62"/>
                    </a:lnTo>
                    <a:lnTo>
                      <a:pt x="447" y="47"/>
                    </a:lnTo>
                    <a:lnTo>
                      <a:pt x="385" y="31"/>
                    </a:lnTo>
                    <a:lnTo>
                      <a:pt x="328" y="16"/>
                    </a:lnTo>
                    <a:lnTo>
                      <a:pt x="274" y="0"/>
                    </a:lnTo>
                    <a:lnTo>
                      <a:pt x="8" y="0"/>
                    </a:lnTo>
                    <a:lnTo>
                      <a:pt x="0" y="31"/>
                    </a:lnTo>
                    <a:lnTo>
                      <a:pt x="4" y="47"/>
                    </a:lnTo>
                    <a:lnTo>
                      <a:pt x="8" y="66"/>
                    </a:lnTo>
                    <a:lnTo>
                      <a:pt x="31" y="100"/>
                    </a:lnTo>
                    <a:lnTo>
                      <a:pt x="70" y="135"/>
                    </a:lnTo>
                    <a:lnTo>
                      <a:pt x="124" y="166"/>
                    </a:lnTo>
                    <a:lnTo>
                      <a:pt x="185" y="197"/>
                    </a:lnTo>
                    <a:lnTo>
                      <a:pt x="262" y="227"/>
                    </a:lnTo>
                    <a:lnTo>
                      <a:pt x="351" y="254"/>
                    </a:lnTo>
                    <a:lnTo>
                      <a:pt x="451" y="277"/>
                    </a:lnTo>
                    <a:lnTo>
                      <a:pt x="558" y="300"/>
                    </a:lnTo>
                    <a:lnTo>
                      <a:pt x="674" y="320"/>
                    </a:lnTo>
                    <a:lnTo>
                      <a:pt x="801" y="339"/>
                    </a:lnTo>
                    <a:lnTo>
                      <a:pt x="936" y="354"/>
                    </a:lnTo>
                    <a:lnTo>
                      <a:pt x="1074" y="366"/>
                    </a:lnTo>
                    <a:lnTo>
                      <a:pt x="1220" y="374"/>
                    </a:lnTo>
                    <a:lnTo>
                      <a:pt x="1371" y="377"/>
                    </a:lnTo>
                    <a:lnTo>
                      <a:pt x="1528" y="381"/>
                    </a:lnTo>
                    <a:lnTo>
                      <a:pt x="1682" y="377"/>
                    </a:lnTo>
                    <a:lnTo>
                      <a:pt x="1836" y="374"/>
                    </a:lnTo>
                    <a:lnTo>
                      <a:pt x="1982" y="366"/>
                    </a:lnTo>
                    <a:lnTo>
                      <a:pt x="2121" y="354"/>
                    </a:lnTo>
                    <a:lnTo>
                      <a:pt x="2256" y="339"/>
                    </a:lnTo>
                    <a:lnTo>
                      <a:pt x="2383" y="320"/>
                    </a:lnTo>
                    <a:lnTo>
                      <a:pt x="2498" y="300"/>
                    </a:lnTo>
                    <a:lnTo>
                      <a:pt x="2606" y="277"/>
                    </a:lnTo>
                    <a:lnTo>
                      <a:pt x="2706" y="254"/>
                    </a:lnTo>
                    <a:lnTo>
                      <a:pt x="2795" y="227"/>
                    </a:lnTo>
                    <a:lnTo>
                      <a:pt x="2872" y="197"/>
                    </a:lnTo>
                    <a:lnTo>
                      <a:pt x="2933" y="166"/>
                    </a:lnTo>
                    <a:lnTo>
                      <a:pt x="2987" y="135"/>
                    </a:lnTo>
                    <a:lnTo>
                      <a:pt x="3022" y="100"/>
                    </a:lnTo>
                    <a:lnTo>
                      <a:pt x="3045" y="66"/>
                    </a:lnTo>
                    <a:lnTo>
                      <a:pt x="3052" y="47"/>
                    </a:lnTo>
                    <a:lnTo>
                      <a:pt x="3052" y="31"/>
                    </a:lnTo>
                    <a:lnTo>
                      <a:pt x="3049" y="0"/>
                    </a:lnTo>
                    <a:lnTo>
                      <a:pt x="2783" y="0"/>
                    </a:lnTo>
                    <a:close/>
                  </a:path>
                </a:pathLst>
              </a:custGeom>
              <a:solidFill>
                <a:srgbClr val="B723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38" name="Freeform 37"/>
              <p:cNvSpPr>
                <a:spLocks/>
              </p:cNvSpPr>
              <p:nvPr/>
            </p:nvSpPr>
            <p:spPr bwMode="auto">
              <a:xfrm>
                <a:off x="4645025" y="420688"/>
                <a:ext cx="4564063" cy="452438"/>
              </a:xfrm>
              <a:custGeom>
                <a:avLst/>
                <a:gdLst>
                  <a:gd name="T0" fmla="*/ 1439 w 2875"/>
                  <a:gd name="T1" fmla="*/ 185 h 285"/>
                  <a:gd name="T2" fmla="*/ 1220 w 2875"/>
                  <a:gd name="T3" fmla="*/ 181 h 285"/>
                  <a:gd name="T4" fmla="*/ 1008 w 2875"/>
                  <a:gd name="T5" fmla="*/ 170 h 285"/>
                  <a:gd name="T6" fmla="*/ 804 w 2875"/>
                  <a:gd name="T7" fmla="*/ 154 h 285"/>
                  <a:gd name="T8" fmla="*/ 616 w 2875"/>
                  <a:gd name="T9" fmla="*/ 135 h 285"/>
                  <a:gd name="T10" fmla="*/ 439 w 2875"/>
                  <a:gd name="T11" fmla="*/ 108 h 285"/>
                  <a:gd name="T12" fmla="*/ 354 w 2875"/>
                  <a:gd name="T13" fmla="*/ 93 h 285"/>
                  <a:gd name="T14" fmla="*/ 277 w 2875"/>
                  <a:gd name="T15" fmla="*/ 74 h 285"/>
                  <a:gd name="T16" fmla="*/ 200 w 2875"/>
                  <a:gd name="T17" fmla="*/ 58 h 285"/>
                  <a:gd name="T18" fmla="*/ 131 w 2875"/>
                  <a:gd name="T19" fmla="*/ 39 h 285"/>
                  <a:gd name="T20" fmla="*/ 62 w 2875"/>
                  <a:gd name="T21" fmla="*/ 20 h 285"/>
                  <a:gd name="T22" fmla="*/ 0 w 2875"/>
                  <a:gd name="T23" fmla="*/ 0 h 285"/>
                  <a:gd name="T24" fmla="*/ 46 w 2875"/>
                  <a:gd name="T25" fmla="*/ 31 h 285"/>
                  <a:gd name="T26" fmla="*/ 96 w 2875"/>
                  <a:gd name="T27" fmla="*/ 58 h 285"/>
                  <a:gd name="T28" fmla="*/ 154 w 2875"/>
                  <a:gd name="T29" fmla="*/ 89 h 285"/>
                  <a:gd name="T30" fmla="*/ 223 w 2875"/>
                  <a:gd name="T31" fmla="*/ 116 h 285"/>
                  <a:gd name="T32" fmla="*/ 296 w 2875"/>
                  <a:gd name="T33" fmla="*/ 139 h 285"/>
                  <a:gd name="T34" fmla="*/ 373 w 2875"/>
                  <a:gd name="T35" fmla="*/ 162 h 285"/>
                  <a:gd name="T36" fmla="*/ 458 w 2875"/>
                  <a:gd name="T37" fmla="*/ 185 h 285"/>
                  <a:gd name="T38" fmla="*/ 550 w 2875"/>
                  <a:gd name="T39" fmla="*/ 204 h 285"/>
                  <a:gd name="T40" fmla="*/ 647 w 2875"/>
                  <a:gd name="T41" fmla="*/ 224 h 285"/>
                  <a:gd name="T42" fmla="*/ 747 w 2875"/>
                  <a:gd name="T43" fmla="*/ 239 h 285"/>
                  <a:gd name="T44" fmla="*/ 854 w 2875"/>
                  <a:gd name="T45" fmla="*/ 250 h 285"/>
                  <a:gd name="T46" fmla="*/ 966 w 2875"/>
                  <a:gd name="T47" fmla="*/ 262 h 285"/>
                  <a:gd name="T48" fmla="*/ 1197 w 2875"/>
                  <a:gd name="T49" fmla="*/ 281 h 285"/>
                  <a:gd name="T50" fmla="*/ 1439 w 2875"/>
                  <a:gd name="T51" fmla="*/ 285 h 285"/>
                  <a:gd name="T52" fmla="*/ 1682 w 2875"/>
                  <a:gd name="T53" fmla="*/ 281 h 285"/>
                  <a:gd name="T54" fmla="*/ 1913 w 2875"/>
                  <a:gd name="T55" fmla="*/ 262 h 285"/>
                  <a:gd name="T56" fmla="*/ 2024 w 2875"/>
                  <a:gd name="T57" fmla="*/ 250 h 285"/>
                  <a:gd name="T58" fmla="*/ 2128 w 2875"/>
                  <a:gd name="T59" fmla="*/ 239 h 285"/>
                  <a:gd name="T60" fmla="*/ 2232 w 2875"/>
                  <a:gd name="T61" fmla="*/ 224 h 285"/>
                  <a:gd name="T62" fmla="*/ 2328 w 2875"/>
                  <a:gd name="T63" fmla="*/ 204 h 285"/>
                  <a:gd name="T64" fmla="*/ 2417 w 2875"/>
                  <a:gd name="T65" fmla="*/ 185 h 285"/>
                  <a:gd name="T66" fmla="*/ 2505 w 2875"/>
                  <a:gd name="T67" fmla="*/ 162 h 285"/>
                  <a:gd name="T68" fmla="*/ 2582 w 2875"/>
                  <a:gd name="T69" fmla="*/ 139 h 285"/>
                  <a:gd name="T70" fmla="*/ 2656 w 2875"/>
                  <a:gd name="T71" fmla="*/ 116 h 285"/>
                  <a:gd name="T72" fmla="*/ 2721 w 2875"/>
                  <a:gd name="T73" fmla="*/ 89 h 285"/>
                  <a:gd name="T74" fmla="*/ 2783 w 2875"/>
                  <a:gd name="T75" fmla="*/ 58 h 285"/>
                  <a:gd name="T76" fmla="*/ 2833 w 2875"/>
                  <a:gd name="T77" fmla="*/ 31 h 285"/>
                  <a:gd name="T78" fmla="*/ 2875 w 2875"/>
                  <a:gd name="T79" fmla="*/ 0 h 285"/>
                  <a:gd name="T80" fmla="*/ 2813 w 2875"/>
                  <a:gd name="T81" fmla="*/ 20 h 285"/>
                  <a:gd name="T82" fmla="*/ 2748 w 2875"/>
                  <a:gd name="T83" fmla="*/ 39 h 285"/>
                  <a:gd name="T84" fmla="*/ 2679 w 2875"/>
                  <a:gd name="T85" fmla="*/ 58 h 285"/>
                  <a:gd name="T86" fmla="*/ 2602 w 2875"/>
                  <a:gd name="T87" fmla="*/ 74 h 285"/>
                  <a:gd name="T88" fmla="*/ 2521 w 2875"/>
                  <a:gd name="T89" fmla="*/ 93 h 285"/>
                  <a:gd name="T90" fmla="*/ 2440 w 2875"/>
                  <a:gd name="T91" fmla="*/ 108 h 285"/>
                  <a:gd name="T92" fmla="*/ 2263 w 2875"/>
                  <a:gd name="T93" fmla="*/ 135 h 285"/>
                  <a:gd name="T94" fmla="*/ 2071 w 2875"/>
                  <a:gd name="T95" fmla="*/ 154 h 285"/>
                  <a:gd name="T96" fmla="*/ 1870 w 2875"/>
                  <a:gd name="T97" fmla="*/ 170 h 285"/>
                  <a:gd name="T98" fmla="*/ 1659 w 2875"/>
                  <a:gd name="T99" fmla="*/ 181 h 285"/>
                  <a:gd name="T100" fmla="*/ 1439 w 2875"/>
                  <a:gd name="T101" fmla="*/ 1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5" h="285">
                    <a:moveTo>
                      <a:pt x="1439" y="185"/>
                    </a:moveTo>
                    <a:lnTo>
                      <a:pt x="1220" y="181"/>
                    </a:lnTo>
                    <a:lnTo>
                      <a:pt x="1008" y="170"/>
                    </a:lnTo>
                    <a:lnTo>
                      <a:pt x="804" y="154"/>
                    </a:lnTo>
                    <a:lnTo>
                      <a:pt x="616" y="135"/>
                    </a:lnTo>
                    <a:lnTo>
                      <a:pt x="439" y="108"/>
                    </a:lnTo>
                    <a:lnTo>
                      <a:pt x="354" y="93"/>
                    </a:lnTo>
                    <a:lnTo>
                      <a:pt x="277" y="74"/>
                    </a:lnTo>
                    <a:lnTo>
                      <a:pt x="200" y="58"/>
                    </a:lnTo>
                    <a:lnTo>
                      <a:pt x="131" y="39"/>
                    </a:lnTo>
                    <a:lnTo>
                      <a:pt x="62" y="20"/>
                    </a:lnTo>
                    <a:lnTo>
                      <a:pt x="0" y="0"/>
                    </a:lnTo>
                    <a:lnTo>
                      <a:pt x="46" y="31"/>
                    </a:lnTo>
                    <a:lnTo>
                      <a:pt x="96" y="58"/>
                    </a:lnTo>
                    <a:lnTo>
                      <a:pt x="154" y="89"/>
                    </a:lnTo>
                    <a:lnTo>
                      <a:pt x="223" y="116"/>
                    </a:lnTo>
                    <a:lnTo>
                      <a:pt x="296" y="139"/>
                    </a:lnTo>
                    <a:lnTo>
                      <a:pt x="373" y="162"/>
                    </a:lnTo>
                    <a:lnTo>
                      <a:pt x="458" y="185"/>
                    </a:lnTo>
                    <a:lnTo>
                      <a:pt x="550" y="204"/>
                    </a:lnTo>
                    <a:lnTo>
                      <a:pt x="647" y="224"/>
                    </a:lnTo>
                    <a:lnTo>
                      <a:pt x="747" y="239"/>
                    </a:lnTo>
                    <a:lnTo>
                      <a:pt x="854" y="250"/>
                    </a:lnTo>
                    <a:lnTo>
                      <a:pt x="966" y="262"/>
                    </a:lnTo>
                    <a:lnTo>
                      <a:pt x="1197" y="281"/>
                    </a:lnTo>
                    <a:lnTo>
                      <a:pt x="1439" y="285"/>
                    </a:lnTo>
                    <a:lnTo>
                      <a:pt x="1682" y="281"/>
                    </a:lnTo>
                    <a:lnTo>
                      <a:pt x="1913" y="262"/>
                    </a:lnTo>
                    <a:lnTo>
                      <a:pt x="2024" y="250"/>
                    </a:lnTo>
                    <a:lnTo>
                      <a:pt x="2128" y="239"/>
                    </a:lnTo>
                    <a:lnTo>
                      <a:pt x="2232" y="224"/>
                    </a:lnTo>
                    <a:lnTo>
                      <a:pt x="2328" y="204"/>
                    </a:lnTo>
                    <a:lnTo>
                      <a:pt x="2417" y="185"/>
                    </a:lnTo>
                    <a:lnTo>
                      <a:pt x="2505" y="162"/>
                    </a:lnTo>
                    <a:lnTo>
                      <a:pt x="2582" y="139"/>
                    </a:lnTo>
                    <a:lnTo>
                      <a:pt x="2656" y="116"/>
                    </a:lnTo>
                    <a:lnTo>
                      <a:pt x="2721" y="89"/>
                    </a:lnTo>
                    <a:lnTo>
                      <a:pt x="2783" y="58"/>
                    </a:lnTo>
                    <a:lnTo>
                      <a:pt x="2833" y="31"/>
                    </a:lnTo>
                    <a:lnTo>
                      <a:pt x="2875" y="0"/>
                    </a:lnTo>
                    <a:lnTo>
                      <a:pt x="2813" y="20"/>
                    </a:lnTo>
                    <a:lnTo>
                      <a:pt x="2748" y="39"/>
                    </a:lnTo>
                    <a:lnTo>
                      <a:pt x="2679" y="58"/>
                    </a:lnTo>
                    <a:lnTo>
                      <a:pt x="2602" y="74"/>
                    </a:lnTo>
                    <a:lnTo>
                      <a:pt x="2521" y="93"/>
                    </a:lnTo>
                    <a:lnTo>
                      <a:pt x="2440" y="108"/>
                    </a:lnTo>
                    <a:lnTo>
                      <a:pt x="2263" y="135"/>
                    </a:lnTo>
                    <a:lnTo>
                      <a:pt x="2071" y="154"/>
                    </a:lnTo>
                    <a:lnTo>
                      <a:pt x="1870" y="170"/>
                    </a:lnTo>
                    <a:lnTo>
                      <a:pt x="1659" y="181"/>
                    </a:lnTo>
                    <a:lnTo>
                      <a:pt x="1439" y="185"/>
                    </a:lnTo>
                    <a:close/>
                  </a:path>
                </a:pathLst>
              </a:custGeom>
              <a:solidFill>
                <a:srgbClr val="9F2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grpSp>
        <p:grpSp>
          <p:nvGrpSpPr>
            <p:cNvPr id="6" name="Group 5"/>
            <p:cNvGrpSpPr/>
            <p:nvPr/>
          </p:nvGrpSpPr>
          <p:grpSpPr>
            <a:xfrm>
              <a:off x="0" y="857249"/>
              <a:ext cx="1094137" cy="4114800"/>
              <a:chOff x="859318" y="400039"/>
              <a:chExt cx="1533525" cy="5753100"/>
            </a:xfrm>
          </p:grpSpPr>
          <p:sp>
            <p:nvSpPr>
              <p:cNvPr id="22" name="Freeform 38"/>
              <p:cNvSpPr>
                <a:spLocks/>
              </p:cNvSpPr>
              <p:nvPr/>
            </p:nvSpPr>
            <p:spPr bwMode="auto">
              <a:xfrm>
                <a:off x="859318" y="400039"/>
                <a:ext cx="1533525" cy="2828925"/>
              </a:xfrm>
              <a:custGeom>
                <a:avLst/>
                <a:gdLst>
                  <a:gd name="T0" fmla="*/ 966 w 966"/>
                  <a:gd name="T1" fmla="*/ 0 h 1782"/>
                  <a:gd name="T2" fmla="*/ 943 w 966"/>
                  <a:gd name="T3" fmla="*/ 170 h 1782"/>
                  <a:gd name="T4" fmla="*/ 912 w 966"/>
                  <a:gd name="T5" fmla="*/ 331 h 1782"/>
                  <a:gd name="T6" fmla="*/ 881 w 966"/>
                  <a:gd name="T7" fmla="*/ 477 h 1782"/>
                  <a:gd name="T8" fmla="*/ 851 w 966"/>
                  <a:gd name="T9" fmla="*/ 616 h 1782"/>
                  <a:gd name="T10" fmla="*/ 816 w 966"/>
                  <a:gd name="T11" fmla="*/ 743 h 1782"/>
                  <a:gd name="T12" fmla="*/ 781 w 966"/>
                  <a:gd name="T13" fmla="*/ 862 h 1782"/>
                  <a:gd name="T14" fmla="*/ 743 w 966"/>
                  <a:gd name="T15" fmla="*/ 970 h 1782"/>
                  <a:gd name="T16" fmla="*/ 704 w 966"/>
                  <a:gd name="T17" fmla="*/ 1070 h 1782"/>
                  <a:gd name="T18" fmla="*/ 666 w 966"/>
                  <a:gd name="T19" fmla="*/ 1162 h 1782"/>
                  <a:gd name="T20" fmla="*/ 627 w 966"/>
                  <a:gd name="T21" fmla="*/ 1243 h 1782"/>
                  <a:gd name="T22" fmla="*/ 585 w 966"/>
                  <a:gd name="T23" fmla="*/ 1320 h 1782"/>
                  <a:gd name="T24" fmla="*/ 547 w 966"/>
                  <a:gd name="T25" fmla="*/ 1389 h 1782"/>
                  <a:gd name="T26" fmla="*/ 504 w 966"/>
                  <a:gd name="T27" fmla="*/ 1451 h 1782"/>
                  <a:gd name="T28" fmla="*/ 466 w 966"/>
                  <a:gd name="T29" fmla="*/ 1505 h 1782"/>
                  <a:gd name="T30" fmla="*/ 424 w 966"/>
                  <a:gd name="T31" fmla="*/ 1551 h 1782"/>
                  <a:gd name="T32" fmla="*/ 385 w 966"/>
                  <a:gd name="T33" fmla="*/ 1593 h 1782"/>
                  <a:gd name="T34" fmla="*/ 347 w 966"/>
                  <a:gd name="T35" fmla="*/ 1631 h 1782"/>
                  <a:gd name="T36" fmla="*/ 308 w 966"/>
                  <a:gd name="T37" fmla="*/ 1662 h 1782"/>
                  <a:gd name="T38" fmla="*/ 273 w 966"/>
                  <a:gd name="T39" fmla="*/ 1689 h 1782"/>
                  <a:gd name="T40" fmla="*/ 239 w 966"/>
                  <a:gd name="T41" fmla="*/ 1712 h 1782"/>
                  <a:gd name="T42" fmla="*/ 204 w 966"/>
                  <a:gd name="T43" fmla="*/ 1732 h 1782"/>
                  <a:gd name="T44" fmla="*/ 173 w 966"/>
                  <a:gd name="T45" fmla="*/ 1747 h 1782"/>
                  <a:gd name="T46" fmla="*/ 116 w 966"/>
                  <a:gd name="T47" fmla="*/ 1766 h 1782"/>
                  <a:gd name="T48" fmla="*/ 69 w 966"/>
                  <a:gd name="T49" fmla="*/ 1778 h 1782"/>
                  <a:gd name="T50" fmla="*/ 31 w 966"/>
                  <a:gd name="T51" fmla="*/ 1782 h 1782"/>
                  <a:gd name="T52" fmla="*/ 12 w 966"/>
                  <a:gd name="T53" fmla="*/ 1782 h 1782"/>
                  <a:gd name="T54" fmla="*/ 4 w 966"/>
                  <a:gd name="T55" fmla="*/ 1782 h 1782"/>
                  <a:gd name="T56" fmla="*/ 0 w 966"/>
                  <a:gd name="T57" fmla="*/ 1782 h 1782"/>
                  <a:gd name="T58" fmla="*/ 0 w 966"/>
                  <a:gd name="T59" fmla="*/ 0 h 1782"/>
                  <a:gd name="T60" fmla="*/ 966 w 966"/>
                  <a:gd name="T61"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1782">
                    <a:moveTo>
                      <a:pt x="966" y="0"/>
                    </a:moveTo>
                    <a:lnTo>
                      <a:pt x="943" y="170"/>
                    </a:lnTo>
                    <a:lnTo>
                      <a:pt x="912" y="331"/>
                    </a:lnTo>
                    <a:lnTo>
                      <a:pt x="881" y="477"/>
                    </a:lnTo>
                    <a:lnTo>
                      <a:pt x="851" y="616"/>
                    </a:lnTo>
                    <a:lnTo>
                      <a:pt x="816" y="743"/>
                    </a:lnTo>
                    <a:lnTo>
                      <a:pt x="781" y="862"/>
                    </a:lnTo>
                    <a:lnTo>
                      <a:pt x="743" y="970"/>
                    </a:lnTo>
                    <a:lnTo>
                      <a:pt x="704" y="1070"/>
                    </a:lnTo>
                    <a:lnTo>
                      <a:pt x="666" y="1162"/>
                    </a:lnTo>
                    <a:lnTo>
                      <a:pt x="627" y="1243"/>
                    </a:lnTo>
                    <a:lnTo>
                      <a:pt x="585" y="1320"/>
                    </a:lnTo>
                    <a:lnTo>
                      <a:pt x="547" y="1389"/>
                    </a:lnTo>
                    <a:lnTo>
                      <a:pt x="504" y="1451"/>
                    </a:lnTo>
                    <a:lnTo>
                      <a:pt x="466" y="1505"/>
                    </a:lnTo>
                    <a:lnTo>
                      <a:pt x="424" y="1551"/>
                    </a:lnTo>
                    <a:lnTo>
                      <a:pt x="385" y="1593"/>
                    </a:lnTo>
                    <a:lnTo>
                      <a:pt x="347" y="1631"/>
                    </a:lnTo>
                    <a:lnTo>
                      <a:pt x="308" y="1662"/>
                    </a:lnTo>
                    <a:lnTo>
                      <a:pt x="273" y="1689"/>
                    </a:lnTo>
                    <a:lnTo>
                      <a:pt x="239" y="1712"/>
                    </a:lnTo>
                    <a:lnTo>
                      <a:pt x="204" y="1732"/>
                    </a:lnTo>
                    <a:lnTo>
                      <a:pt x="173" y="1747"/>
                    </a:lnTo>
                    <a:lnTo>
                      <a:pt x="116" y="1766"/>
                    </a:lnTo>
                    <a:lnTo>
                      <a:pt x="69" y="1778"/>
                    </a:lnTo>
                    <a:lnTo>
                      <a:pt x="31" y="1782"/>
                    </a:lnTo>
                    <a:lnTo>
                      <a:pt x="12" y="1782"/>
                    </a:lnTo>
                    <a:lnTo>
                      <a:pt x="4" y="1782"/>
                    </a:lnTo>
                    <a:lnTo>
                      <a:pt x="0" y="1782"/>
                    </a:lnTo>
                    <a:lnTo>
                      <a:pt x="0" y="0"/>
                    </a:lnTo>
                    <a:lnTo>
                      <a:pt x="966" y="0"/>
                    </a:lnTo>
                    <a:close/>
                  </a:path>
                </a:pathLst>
              </a:custGeom>
              <a:solidFill>
                <a:srgbClr val="DF2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23" name="Freeform 39"/>
              <p:cNvSpPr>
                <a:spLocks/>
              </p:cNvSpPr>
              <p:nvPr/>
            </p:nvSpPr>
            <p:spPr bwMode="auto">
              <a:xfrm>
                <a:off x="859318" y="400039"/>
                <a:ext cx="1533525" cy="2828925"/>
              </a:xfrm>
              <a:custGeom>
                <a:avLst/>
                <a:gdLst>
                  <a:gd name="T0" fmla="*/ 789 w 966"/>
                  <a:gd name="T1" fmla="*/ 0 h 1782"/>
                  <a:gd name="T2" fmla="*/ 966 w 966"/>
                  <a:gd name="T3" fmla="*/ 0 h 1782"/>
                  <a:gd name="T4" fmla="*/ 943 w 966"/>
                  <a:gd name="T5" fmla="*/ 170 h 1782"/>
                  <a:gd name="T6" fmla="*/ 912 w 966"/>
                  <a:gd name="T7" fmla="*/ 331 h 1782"/>
                  <a:gd name="T8" fmla="*/ 881 w 966"/>
                  <a:gd name="T9" fmla="*/ 477 h 1782"/>
                  <a:gd name="T10" fmla="*/ 851 w 966"/>
                  <a:gd name="T11" fmla="*/ 616 h 1782"/>
                  <a:gd name="T12" fmla="*/ 816 w 966"/>
                  <a:gd name="T13" fmla="*/ 743 h 1782"/>
                  <a:gd name="T14" fmla="*/ 781 w 966"/>
                  <a:gd name="T15" fmla="*/ 862 h 1782"/>
                  <a:gd name="T16" fmla="*/ 743 w 966"/>
                  <a:gd name="T17" fmla="*/ 970 h 1782"/>
                  <a:gd name="T18" fmla="*/ 704 w 966"/>
                  <a:gd name="T19" fmla="*/ 1070 h 1782"/>
                  <a:gd name="T20" fmla="*/ 666 w 966"/>
                  <a:gd name="T21" fmla="*/ 1162 h 1782"/>
                  <a:gd name="T22" fmla="*/ 627 w 966"/>
                  <a:gd name="T23" fmla="*/ 1243 h 1782"/>
                  <a:gd name="T24" fmla="*/ 585 w 966"/>
                  <a:gd name="T25" fmla="*/ 1320 h 1782"/>
                  <a:gd name="T26" fmla="*/ 547 w 966"/>
                  <a:gd name="T27" fmla="*/ 1389 h 1782"/>
                  <a:gd name="T28" fmla="*/ 504 w 966"/>
                  <a:gd name="T29" fmla="*/ 1451 h 1782"/>
                  <a:gd name="T30" fmla="*/ 466 w 966"/>
                  <a:gd name="T31" fmla="*/ 1505 h 1782"/>
                  <a:gd name="T32" fmla="*/ 424 w 966"/>
                  <a:gd name="T33" fmla="*/ 1551 h 1782"/>
                  <a:gd name="T34" fmla="*/ 385 w 966"/>
                  <a:gd name="T35" fmla="*/ 1593 h 1782"/>
                  <a:gd name="T36" fmla="*/ 347 w 966"/>
                  <a:gd name="T37" fmla="*/ 1631 h 1782"/>
                  <a:gd name="T38" fmla="*/ 308 w 966"/>
                  <a:gd name="T39" fmla="*/ 1662 h 1782"/>
                  <a:gd name="T40" fmla="*/ 273 w 966"/>
                  <a:gd name="T41" fmla="*/ 1689 h 1782"/>
                  <a:gd name="T42" fmla="*/ 239 w 966"/>
                  <a:gd name="T43" fmla="*/ 1712 h 1782"/>
                  <a:gd name="T44" fmla="*/ 204 w 966"/>
                  <a:gd name="T45" fmla="*/ 1732 h 1782"/>
                  <a:gd name="T46" fmla="*/ 173 w 966"/>
                  <a:gd name="T47" fmla="*/ 1747 h 1782"/>
                  <a:gd name="T48" fmla="*/ 116 w 966"/>
                  <a:gd name="T49" fmla="*/ 1766 h 1782"/>
                  <a:gd name="T50" fmla="*/ 69 w 966"/>
                  <a:gd name="T51" fmla="*/ 1778 h 1782"/>
                  <a:gd name="T52" fmla="*/ 31 w 966"/>
                  <a:gd name="T53" fmla="*/ 1782 h 1782"/>
                  <a:gd name="T54" fmla="*/ 12 w 966"/>
                  <a:gd name="T55" fmla="*/ 1782 h 1782"/>
                  <a:gd name="T56" fmla="*/ 4 w 966"/>
                  <a:gd name="T57" fmla="*/ 1782 h 1782"/>
                  <a:gd name="T58" fmla="*/ 0 w 966"/>
                  <a:gd name="T59" fmla="*/ 1782 h 1782"/>
                  <a:gd name="T60" fmla="*/ 54 w 966"/>
                  <a:gd name="T61" fmla="*/ 1758 h 1782"/>
                  <a:gd name="T62" fmla="*/ 100 w 966"/>
                  <a:gd name="T63" fmla="*/ 1732 h 1782"/>
                  <a:gd name="T64" fmla="*/ 146 w 966"/>
                  <a:gd name="T65" fmla="*/ 1701 h 1782"/>
                  <a:gd name="T66" fmla="*/ 189 w 966"/>
                  <a:gd name="T67" fmla="*/ 1666 h 1782"/>
                  <a:gd name="T68" fmla="*/ 231 w 966"/>
                  <a:gd name="T69" fmla="*/ 1624 h 1782"/>
                  <a:gd name="T70" fmla="*/ 273 w 966"/>
                  <a:gd name="T71" fmla="*/ 1581 h 1782"/>
                  <a:gd name="T72" fmla="*/ 347 w 966"/>
                  <a:gd name="T73" fmla="*/ 1485 h 1782"/>
                  <a:gd name="T74" fmla="*/ 416 w 966"/>
                  <a:gd name="T75" fmla="*/ 1378 h 1782"/>
                  <a:gd name="T76" fmla="*/ 474 w 966"/>
                  <a:gd name="T77" fmla="*/ 1258 h 1782"/>
                  <a:gd name="T78" fmla="*/ 527 w 966"/>
                  <a:gd name="T79" fmla="*/ 1131 h 1782"/>
                  <a:gd name="T80" fmla="*/ 577 w 966"/>
                  <a:gd name="T81" fmla="*/ 1001 h 1782"/>
                  <a:gd name="T82" fmla="*/ 620 w 966"/>
                  <a:gd name="T83" fmla="*/ 866 h 1782"/>
                  <a:gd name="T84" fmla="*/ 658 w 966"/>
                  <a:gd name="T85" fmla="*/ 731 h 1782"/>
                  <a:gd name="T86" fmla="*/ 689 w 966"/>
                  <a:gd name="T87" fmla="*/ 597 h 1782"/>
                  <a:gd name="T88" fmla="*/ 716 w 966"/>
                  <a:gd name="T89" fmla="*/ 462 h 1782"/>
                  <a:gd name="T90" fmla="*/ 739 w 966"/>
                  <a:gd name="T91" fmla="*/ 335 h 1782"/>
                  <a:gd name="T92" fmla="*/ 758 w 966"/>
                  <a:gd name="T93" fmla="*/ 212 h 1782"/>
                  <a:gd name="T94" fmla="*/ 774 w 966"/>
                  <a:gd name="T95" fmla="*/ 100 h 1782"/>
                  <a:gd name="T96" fmla="*/ 789 w 966"/>
                  <a:gd name="T97"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6" h="1782">
                    <a:moveTo>
                      <a:pt x="789" y="0"/>
                    </a:moveTo>
                    <a:lnTo>
                      <a:pt x="966" y="0"/>
                    </a:lnTo>
                    <a:lnTo>
                      <a:pt x="943" y="170"/>
                    </a:lnTo>
                    <a:lnTo>
                      <a:pt x="912" y="331"/>
                    </a:lnTo>
                    <a:lnTo>
                      <a:pt x="881" y="477"/>
                    </a:lnTo>
                    <a:lnTo>
                      <a:pt x="851" y="616"/>
                    </a:lnTo>
                    <a:lnTo>
                      <a:pt x="816" y="743"/>
                    </a:lnTo>
                    <a:lnTo>
                      <a:pt x="781" y="862"/>
                    </a:lnTo>
                    <a:lnTo>
                      <a:pt x="743" y="970"/>
                    </a:lnTo>
                    <a:lnTo>
                      <a:pt x="704" y="1070"/>
                    </a:lnTo>
                    <a:lnTo>
                      <a:pt x="666" y="1162"/>
                    </a:lnTo>
                    <a:lnTo>
                      <a:pt x="627" y="1243"/>
                    </a:lnTo>
                    <a:lnTo>
                      <a:pt x="585" y="1320"/>
                    </a:lnTo>
                    <a:lnTo>
                      <a:pt x="547" y="1389"/>
                    </a:lnTo>
                    <a:lnTo>
                      <a:pt x="504" y="1451"/>
                    </a:lnTo>
                    <a:lnTo>
                      <a:pt x="466" y="1505"/>
                    </a:lnTo>
                    <a:lnTo>
                      <a:pt x="424" y="1551"/>
                    </a:lnTo>
                    <a:lnTo>
                      <a:pt x="385" y="1593"/>
                    </a:lnTo>
                    <a:lnTo>
                      <a:pt x="347" y="1631"/>
                    </a:lnTo>
                    <a:lnTo>
                      <a:pt x="308" y="1662"/>
                    </a:lnTo>
                    <a:lnTo>
                      <a:pt x="273" y="1689"/>
                    </a:lnTo>
                    <a:lnTo>
                      <a:pt x="239" y="1712"/>
                    </a:lnTo>
                    <a:lnTo>
                      <a:pt x="204" y="1732"/>
                    </a:lnTo>
                    <a:lnTo>
                      <a:pt x="173" y="1747"/>
                    </a:lnTo>
                    <a:lnTo>
                      <a:pt x="116" y="1766"/>
                    </a:lnTo>
                    <a:lnTo>
                      <a:pt x="69" y="1778"/>
                    </a:lnTo>
                    <a:lnTo>
                      <a:pt x="31" y="1782"/>
                    </a:lnTo>
                    <a:lnTo>
                      <a:pt x="12" y="1782"/>
                    </a:lnTo>
                    <a:lnTo>
                      <a:pt x="4" y="1782"/>
                    </a:lnTo>
                    <a:lnTo>
                      <a:pt x="0" y="1782"/>
                    </a:lnTo>
                    <a:lnTo>
                      <a:pt x="54" y="1758"/>
                    </a:lnTo>
                    <a:lnTo>
                      <a:pt x="100" y="1732"/>
                    </a:lnTo>
                    <a:lnTo>
                      <a:pt x="146" y="1701"/>
                    </a:lnTo>
                    <a:lnTo>
                      <a:pt x="189" y="1666"/>
                    </a:lnTo>
                    <a:lnTo>
                      <a:pt x="231" y="1624"/>
                    </a:lnTo>
                    <a:lnTo>
                      <a:pt x="273" y="1581"/>
                    </a:lnTo>
                    <a:lnTo>
                      <a:pt x="347" y="1485"/>
                    </a:lnTo>
                    <a:lnTo>
                      <a:pt x="416" y="1378"/>
                    </a:lnTo>
                    <a:lnTo>
                      <a:pt x="474" y="1258"/>
                    </a:lnTo>
                    <a:lnTo>
                      <a:pt x="527" y="1131"/>
                    </a:lnTo>
                    <a:lnTo>
                      <a:pt x="577" y="1001"/>
                    </a:lnTo>
                    <a:lnTo>
                      <a:pt x="620" y="866"/>
                    </a:lnTo>
                    <a:lnTo>
                      <a:pt x="658" y="731"/>
                    </a:lnTo>
                    <a:lnTo>
                      <a:pt x="689" y="597"/>
                    </a:lnTo>
                    <a:lnTo>
                      <a:pt x="716" y="462"/>
                    </a:lnTo>
                    <a:lnTo>
                      <a:pt x="739" y="335"/>
                    </a:lnTo>
                    <a:lnTo>
                      <a:pt x="758" y="212"/>
                    </a:lnTo>
                    <a:lnTo>
                      <a:pt x="774" y="100"/>
                    </a:lnTo>
                    <a:lnTo>
                      <a:pt x="789" y="0"/>
                    </a:lnTo>
                    <a:close/>
                  </a:path>
                </a:pathLst>
              </a:custGeom>
              <a:solidFill>
                <a:srgbClr val="9F2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24" name="Freeform 40"/>
              <p:cNvSpPr>
                <a:spLocks/>
              </p:cNvSpPr>
              <p:nvPr/>
            </p:nvSpPr>
            <p:spPr bwMode="auto">
              <a:xfrm>
                <a:off x="859318" y="400039"/>
                <a:ext cx="971550" cy="2803525"/>
              </a:xfrm>
              <a:custGeom>
                <a:avLst/>
                <a:gdLst>
                  <a:gd name="T0" fmla="*/ 104 w 612"/>
                  <a:gd name="T1" fmla="*/ 0 h 1766"/>
                  <a:gd name="T2" fmla="*/ 612 w 612"/>
                  <a:gd name="T3" fmla="*/ 0 h 1766"/>
                  <a:gd name="T4" fmla="*/ 604 w 612"/>
                  <a:gd name="T5" fmla="*/ 93 h 1766"/>
                  <a:gd name="T6" fmla="*/ 589 w 612"/>
                  <a:gd name="T7" fmla="*/ 197 h 1766"/>
                  <a:gd name="T8" fmla="*/ 577 w 612"/>
                  <a:gd name="T9" fmla="*/ 312 h 1766"/>
                  <a:gd name="T10" fmla="*/ 558 w 612"/>
                  <a:gd name="T11" fmla="*/ 427 h 1766"/>
                  <a:gd name="T12" fmla="*/ 535 w 612"/>
                  <a:gd name="T13" fmla="*/ 554 h 1766"/>
                  <a:gd name="T14" fmla="*/ 512 w 612"/>
                  <a:gd name="T15" fmla="*/ 681 h 1766"/>
                  <a:gd name="T16" fmla="*/ 485 w 612"/>
                  <a:gd name="T17" fmla="*/ 808 h 1766"/>
                  <a:gd name="T18" fmla="*/ 450 w 612"/>
                  <a:gd name="T19" fmla="*/ 939 h 1766"/>
                  <a:gd name="T20" fmla="*/ 412 w 612"/>
                  <a:gd name="T21" fmla="*/ 1062 h 1766"/>
                  <a:gd name="T22" fmla="*/ 370 w 612"/>
                  <a:gd name="T23" fmla="*/ 1189 h 1766"/>
                  <a:gd name="T24" fmla="*/ 323 w 612"/>
                  <a:gd name="T25" fmla="*/ 1305 h 1766"/>
                  <a:gd name="T26" fmla="*/ 270 w 612"/>
                  <a:gd name="T27" fmla="*/ 1416 h 1766"/>
                  <a:gd name="T28" fmla="*/ 212 w 612"/>
                  <a:gd name="T29" fmla="*/ 1520 h 1766"/>
                  <a:gd name="T30" fmla="*/ 150 w 612"/>
                  <a:gd name="T31" fmla="*/ 1616 h 1766"/>
                  <a:gd name="T32" fmla="*/ 77 w 612"/>
                  <a:gd name="T33" fmla="*/ 1697 h 1766"/>
                  <a:gd name="T34" fmla="*/ 0 w 612"/>
                  <a:gd name="T35" fmla="*/ 1766 h 1766"/>
                  <a:gd name="T36" fmla="*/ 0 w 612"/>
                  <a:gd name="T37" fmla="*/ 1678 h 1766"/>
                  <a:gd name="T38" fmla="*/ 12 w 612"/>
                  <a:gd name="T39" fmla="*/ 1620 h 1766"/>
                  <a:gd name="T40" fmla="*/ 23 w 612"/>
                  <a:gd name="T41" fmla="*/ 1555 h 1766"/>
                  <a:gd name="T42" fmla="*/ 39 w 612"/>
                  <a:gd name="T43" fmla="*/ 1481 h 1766"/>
                  <a:gd name="T44" fmla="*/ 50 w 612"/>
                  <a:gd name="T45" fmla="*/ 1397 h 1766"/>
                  <a:gd name="T46" fmla="*/ 66 w 612"/>
                  <a:gd name="T47" fmla="*/ 1305 h 1766"/>
                  <a:gd name="T48" fmla="*/ 77 w 612"/>
                  <a:gd name="T49" fmla="*/ 1204 h 1766"/>
                  <a:gd name="T50" fmla="*/ 93 w 612"/>
                  <a:gd name="T51" fmla="*/ 1101 h 1766"/>
                  <a:gd name="T52" fmla="*/ 104 w 612"/>
                  <a:gd name="T53" fmla="*/ 989 h 1766"/>
                  <a:gd name="T54" fmla="*/ 112 w 612"/>
                  <a:gd name="T55" fmla="*/ 874 h 1766"/>
                  <a:gd name="T56" fmla="*/ 119 w 612"/>
                  <a:gd name="T57" fmla="*/ 754 h 1766"/>
                  <a:gd name="T58" fmla="*/ 127 w 612"/>
                  <a:gd name="T59" fmla="*/ 508 h 1766"/>
                  <a:gd name="T60" fmla="*/ 127 w 612"/>
                  <a:gd name="T61" fmla="*/ 381 h 1766"/>
                  <a:gd name="T62" fmla="*/ 123 w 612"/>
                  <a:gd name="T63" fmla="*/ 254 h 1766"/>
                  <a:gd name="T64" fmla="*/ 116 w 612"/>
                  <a:gd name="T65" fmla="*/ 127 h 1766"/>
                  <a:gd name="T66" fmla="*/ 104 w 612"/>
                  <a:gd name="T67"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2" h="1766">
                    <a:moveTo>
                      <a:pt x="104" y="0"/>
                    </a:moveTo>
                    <a:lnTo>
                      <a:pt x="612" y="0"/>
                    </a:lnTo>
                    <a:lnTo>
                      <a:pt x="604" y="93"/>
                    </a:lnTo>
                    <a:lnTo>
                      <a:pt x="589" y="197"/>
                    </a:lnTo>
                    <a:lnTo>
                      <a:pt x="577" y="312"/>
                    </a:lnTo>
                    <a:lnTo>
                      <a:pt x="558" y="427"/>
                    </a:lnTo>
                    <a:lnTo>
                      <a:pt x="535" y="554"/>
                    </a:lnTo>
                    <a:lnTo>
                      <a:pt x="512" y="681"/>
                    </a:lnTo>
                    <a:lnTo>
                      <a:pt x="485" y="808"/>
                    </a:lnTo>
                    <a:lnTo>
                      <a:pt x="450" y="939"/>
                    </a:lnTo>
                    <a:lnTo>
                      <a:pt x="412" y="1062"/>
                    </a:lnTo>
                    <a:lnTo>
                      <a:pt x="370" y="1189"/>
                    </a:lnTo>
                    <a:lnTo>
                      <a:pt x="323" y="1305"/>
                    </a:lnTo>
                    <a:lnTo>
                      <a:pt x="270" y="1416"/>
                    </a:lnTo>
                    <a:lnTo>
                      <a:pt x="212" y="1520"/>
                    </a:lnTo>
                    <a:lnTo>
                      <a:pt x="150" y="1616"/>
                    </a:lnTo>
                    <a:lnTo>
                      <a:pt x="77" y="1697"/>
                    </a:lnTo>
                    <a:lnTo>
                      <a:pt x="0" y="1766"/>
                    </a:lnTo>
                    <a:lnTo>
                      <a:pt x="0" y="1678"/>
                    </a:lnTo>
                    <a:lnTo>
                      <a:pt x="12" y="1620"/>
                    </a:lnTo>
                    <a:lnTo>
                      <a:pt x="23" y="1555"/>
                    </a:lnTo>
                    <a:lnTo>
                      <a:pt x="39" y="1481"/>
                    </a:lnTo>
                    <a:lnTo>
                      <a:pt x="50" y="1397"/>
                    </a:lnTo>
                    <a:lnTo>
                      <a:pt x="66" y="1305"/>
                    </a:lnTo>
                    <a:lnTo>
                      <a:pt x="77" y="1204"/>
                    </a:lnTo>
                    <a:lnTo>
                      <a:pt x="93" y="1101"/>
                    </a:lnTo>
                    <a:lnTo>
                      <a:pt x="104" y="989"/>
                    </a:lnTo>
                    <a:lnTo>
                      <a:pt x="112" y="874"/>
                    </a:lnTo>
                    <a:lnTo>
                      <a:pt x="119" y="754"/>
                    </a:lnTo>
                    <a:lnTo>
                      <a:pt x="127" y="508"/>
                    </a:lnTo>
                    <a:lnTo>
                      <a:pt x="127" y="381"/>
                    </a:lnTo>
                    <a:lnTo>
                      <a:pt x="123" y="254"/>
                    </a:lnTo>
                    <a:lnTo>
                      <a:pt x="116" y="127"/>
                    </a:lnTo>
                    <a:lnTo>
                      <a:pt x="104" y="0"/>
                    </a:lnTo>
                    <a:close/>
                  </a:path>
                </a:pathLst>
              </a:custGeom>
              <a:solidFill>
                <a:srgbClr val="B723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25" name="Freeform 41"/>
              <p:cNvSpPr>
                <a:spLocks/>
              </p:cNvSpPr>
              <p:nvPr/>
            </p:nvSpPr>
            <p:spPr bwMode="auto">
              <a:xfrm>
                <a:off x="865668" y="400039"/>
                <a:ext cx="677863" cy="2828925"/>
              </a:xfrm>
              <a:custGeom>
                <a:avLst/>
                <a:gdLst>
                  <a:gd name="T0" fmla="*/ 227 w 427"/>
                  <a:gd name="T1" fmla="*/ 0 h 1782"/>
                  <a:gd name="T2" fmla="*/ 427 w 427"/>
                  <a:gd name="T3" fmla="*/ 0 h 1782"/>
                  <a:gd name="T4" fmla="*/ 420 w 427"/>
                  <a:gd name="T5" fmla="*/ 135 h 1782"/>
                  <a:gd name="T6" fmla="*/ 412 w 427"/>
                  <a:gd name="T7" fmla="*/ 262 h 1782"/>
                  <a:gd name="T8" fmla="*/ 400 w 427"/>
                  <a:gd name="T9" fmla="*/ 385 h 1782"/>
                  <a:gd name="T10" fmla="*/ 389 w 427"/>
                  <a:gd name="T11" fmla="*/ 501 h 1782"/>
                  <a:gd name="T12" fmla="*/ 377 w 427"/>
                  <a:gd name="T13" fmla="*/ 608 h 1782"/>
                  <a:gd name="T14" fmla="*/ 366 w 427"/>
                  <a:gd name="T15" fmla="*/ 712 h 1782"/>
                  <a:gd name="T16" fmla="*/ 350 w 427"/>
                  <a:gd name="T17" fmla="*/ 808 h 1782"/>
                  <a:gd name="T18" fmla="*/ 335 w 427"/>
                  <a:gd name="T19" fmla="*/ 901 h 1782"/>
                  <a:gd name="T20" fmla="*/ 319 w 427"/>
                  <a:gd name="T21" fmla="*/ 985 h 1782"/>
                  <a:gd name="T22" fmla="*/ 304 w 427"/>
                  <a:gd name="T23" fmla="*/ 1066 h 1782"/>
                  <a:gd name="T24" fmla="*/ 285 w 427"/>
                  <a:gd name="T25" fmla="*/ 1139 h 1782"/>
                  <a:gd name="T26" fmla="*/ 269 w 427"/>
                  <a:gd name="T27" fmla="*/ 1208 h 1782"/>
                  <a:gd name="T28" fmla="*/ 250 w 427"/>
                  <a:gd name="T29" fmla="*/ 1274 h 1782"/>
                  <a:gd name="T30" fmla="*/ 231 w 427"/>
                  <a:gd name="T31" fmla="*/ 1331 h 1782"/>
                  <a:gd name="T32" fmla="*/ 216 w 427"/>
                  <a:gd name="T33" fmla="*/ 1389 h 1782"/>
                  <a:gd name="T34" fmla="*/ 196 w 427"/>
                  <a:gd name="T35" fmla="*/ 1439 h 1782"/>
                  <a:gd name="T36" fmla="*/ 177 w 427"/>
                  <a:gd name="T37" fmla="*/ 1485 h 1782"/>
                  <a:gd name="T38" fmla="*/ 162 w 427"/>
                  <a:gd name="T39" fmla="*/ 1528 h 1782"/>
                  <a:gd name="T40" fmla="*/ 142 w 427"/>
                  <a:gd name="T41" fmla="*/ 1566 h 1782"/>
                  <a:gd name="T42" fmla="*/ 127 w 427"/>
                  <a:gd name="T43" fmla="*/ 1601 h 1782"/>
                  <a:gd name="T44" fmla="*/ 92 w 427"/>
                  <a:gd name="T45" fmla="*/ 1658 h 1782"/>
                  <a:gd name="T46" fmla="*/ 65 w 427"/>
                  <a:gd name="T47" fmla="*/ 1705 h 1782"/>
                  <a:gd name="T48" fmla="*/ 42 w 427"/>
                  <a:gd name="T49" fmla="*/ 1735 h 1782"/>
                  <a:gd name="T50" fmla="*/ 19 w 427"/>
                  <a:gd name="T51" fmla="*/ 1758 h 1782"/>
                  <a:gd name="T52" fmla="*/ 8 w 427"/>
                  <a:gd name="T53" fmla="*/ 1774 h 1782"/>
                  <a:gd name="T54" fmla="*/ 0 w 427"/>
                  <a:gd name="T55" fmla="*/ 1782 h 1782"/>
                  <a:gd name="T56" fmla="*/ 0 w 427"/>
                  <a:gd name="T57" fmla="*/ 1782 h 1782"/>
                  <a:gd name="T58" fmla="*/ 46 w 427"/>
                  <a:gd name="T59" fmla="*/ 1685 h 1782"/>
                  <a:gd name="T60" fmla="*/ 89 w 427"/>
                  <a:gd name="T61" fmla="*/ 1578 h 1782"/>
                  <a:gd name="T62" fmla="*/ 123 w 427"/>
                  <a:gd name="T63" fmla="*/ 1466 h 1782"/>
                  <a:gd name="T64" fmla="*/ 154 w 427"/>
                  <a:gd name="T65" fmla="*/ 1347 h 1782"/>
                  <a:gd name="T66" fmla="*/ 177 w 427"/>
                  <a:gd name="T67" fmla="*/ 1224 h 1782"/>
                  <a:gd name="T68" fmla="*/ 196 w 427"/>
                  <a:gd name="T69" fmla="*/ 1101 h 1782"/>
                  <a:gd name="T70" fmla="*/ 212 w 427"/>
                  <a:gd name="T71" fmla="*/ 974 h 1782"/>
                  <a:gd name="T72" fmla="*/ 223 w 427"/>
                  <a:gd name="T73" fmla="*/ 843 h 1782"/>
                  <a:gd name="T74" fmla="*/ 231 w 427"/>
                  <a:gd name="T75" fmla="*/ 720 h 1782"/>
                  <a:gd name="T76" fmla="*/ 235 w 427"/>
                  <a:gd name="T77" fmla="*/ 597 h 1782"/>
                  <a:gd name="T78" fmla="*/ 239 w 427"/>
                  <a:gd name="T79" fmla="*/ 477 h 1782"/>
                  <a:gd name="T80" fmla="*/ 239 w 427"/>
                  <a:gd name="T81" fmla="*/ 362 h 1782"/>
                  <a:gd name="T82" fmla="*/ 239 w 427"/>
                  <a:gd name="T83" fmla="*/ 258 h 1782"/>
                  <a:gd name="T84" fmla="*/ 235 w 427"/>
                  <a:gd name="T85" fmla="*/ 162 h 1782"/>
                  <a:gd name="T86" fmla="*/ 231 w 427"/>
                  <a:gd name="T87" fmla="*/ 74 h 1782"/>
                  <a:gd name="T88" fmla="*/ 227 w 427"/>
                  <a:gd name="T89"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7" h="1782">
                    <a:moveTo>
                      <a:pt x="227" y="0"/>
                    </a:moveTo>
                    <a:lnTo>
                      <a:pt x="427" y="0"/>
                    </a:lnTo>
                    <a:lnTo>
                      <a:pt x="420" y="135"/>
                    </a:lnTo>
                    <a:lnTo>
                      <a:pt x="412" y="262"/>
                    </a:lnTo>
                    <a:lnTo>
                      <a:pt x="400" y="385"/>
                    </a:lnTo>
                    <a:lnTo>
                      <a:pt x="389" y="501"/>
                    </a:lnTo>
                    <a:lnTo>
                      <a:pt x="377" y="608"/>
                    </a:lnTo>
                    <a:lnTo>
                      <a:pt x="366" y="712"/>
                    </a:lnTo>
                    <a:lnTo>
                      <a:pt x="350" y="808"/>
                    </a:lnTo>
                    <a:lnTo>
                      <a:pt x="335" y="901"/>
                    </a:lnTo>
                    <a:lnTo>
                      <a:pt x="319" y="985"/>
                    </a:lnTo>
                    <a:lnTo>
                      <a:pt x="304" y="1066"/>
                    </a:lnTo>
                    <a:lnTo>
                      <a:pt x="285" y="1139"/>
                    </a:lnTo>
                    <a:lnTo>
                      <a:pt x="269" y="1208"/>
                    </a:lnTo>
                    <a:lnTo>
                      <a:pt x="250" y="1274"/>
                    </a:lnTo>
                    <a:lnTo>
                      <a:pt x="231" y="1331"/>
                    </a:lnTo>
                    <a:lnTo>
                      <a:pt x="216" y="1389"/>
                    </a:lnTo>
                    <a:lnTo>
                      <a:pt x="196" y="1439"/>
                    </a:lnTo>
                    <a:lnTo>
                      <a:pt x="177" y="1485"/>
                    </a:lnTo>
                    <a:lnTo>
                      <a:pt x="162" y="1528"/>
                    </a:lnTo>
                    <a:lnTo>
                      <a:pt x="142" y="1566"/>
                    </a:lnTo>
                    <a:lnTo>
                      <a:pt x="127" y="1601"/>
                    </a:lnTo>
                    <a:lnTo>
                      <a:pt x="92" y="1658"/>
                    </a:lnTo>
                    <a:lnTo>
                      <a:pt x="65" y="1705"/>
                    </a:lnTo>
                    <a:lnTo>
                      <a:pt x="42" y="1735"/>
                    </a:lnTo>
                    <a:lnTo>
                      <a:pt x="19" y="1758"/>
                    </a:lnTo>
                    <a:lnTo>
                      <a:pt x="8" y="1774"/>
                    </a:lnTo>
                    <a:lnTo>
                      <a:pt x="0" y="1782"/>
                    </a:lnTo>
                    <a:lnTo>
                      <a:pt x="0" y="1782"/>
                    </a:lnTo>
                    <a:lnTo>
                      <a:pt x="46" y="1685"/>
                    </a:lnTo>
                    <a:lnTo>
                      <a:pt x="89" y="1578"/>
                    </a:lnTo>
                    <a:lnTo>
                      <a:pt x="123" y="1466"/>
                    </a:lnTo>
                    <a:lnTo>
                      <a:pt x="154" y="1347"/>
                    </a:lnTo>
                    <a:lnTo>
                      <a:pt x="177" y="1224"/>
                    </a:lnTo>
                    <a:lnTo>
                      <a:pt x="196" y="1101"/>
                    </a:lnTo>
                    <a:lnTo>
                      <a:pt x="212" y="974"/>
                    </a:lnTo>
                    <a:lnTo>
                      <a:pt x="223" y="843"/>
                    </a:lnTo>
                    <a:lnTo>
                      <a:pt x="231" y="720"/>
                    </a:lnTo>
                    <a:lnTo>
                      <a:pt x="235" y="597"/>
                    </a:lnTo>
                    <a:lnTo>
                      <a:pt x="239" y="477"/>
                    </a:lnTo>
                    <a:lnTo>
                      <a:pt x="239" y="362"/>
                    </a:lnTo>
                    <a:lnTo>
                      <a:pt x="239" y="258"/>
                    </a:lnTo>
                    <a:lnTo>
                      <a:pt x="235" y="162"/>
                    </a:lnTo>
                    <a:lnTo>
                      <a:pt x="231" y="74"/>
                    </a:lnTo>
                    <a:lnTo>
                      <a:pt x="227" y="0"/>
                    </a:lnTo>
                    <a:close/>
                  </a:path>
                </a:pathLst>
              </a:custGeom>
              <a:solidFill>
                <a:srgbClr val="9F2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26" name="Freeform 42"/>
              <p:cNvSpPr>
                <a:spLocks/>
              </p:cNvSpPr>
              <p:nvPr/>
            </p:nvSpPr>
            <p:spPr bwMode="auto">
              <a:xfrm>
                <a:off x="859318" y="3160701"/>
                <a:ext cx="1282700" cy="2424113"/>
              </a:xfrm>
              <a:custGeom>
                <a:avLst/>
                <a:gdLst>
                  <a:gd name="T0" fmla="*/ 808 w 808"/>
                  <a:gd name="T1" fmla="*/ 1470 h 1527"/>
                  <a:gd name="T2" fmla="*/ 805 w 808"/>
                  <a:gd name="T3" fmla="*/ 1470 h 1527"/>
                  <a:gd name="T4" fmla="*/ 793 w 808"/>
                  <a:gd name="T5" fmla="*/ 1474 h 1527"/>
                  <a:gd name="T6" fmla="*/ 778 w 808"/>
                  <a:gd name="T7" fmla="*/ 1481 h 1527"/>
                  <a:gd name="T8" fmla="*/ 754 w 808"/>
                  <a:gd name="T9" fmla="*/ 1489 h 1527"/>
                  <a:gd name="T10" fmla="*/ 724 w 808"/>
                  <a:gd name="T11" fmla="*/ 1500 h 1527"/>
                  <a:gd name="T12" fmla="*/ 689 w 808"/>
                  <a:gd name="T13" fmla="*/ 1508 h 1527"/>
                  <a:gd name="T14" fmla="*/ 647 w 808"/>
                  <a:gd name="T15" fmla="*/ 1516 h 1527"/>
                  <a:gd name="T16" fmla="*/ 601 w 808"/>
                  <a:gd name="T17" fmla="*/ 1524 h 1527"/>
                  <a:gd name="T18" fmla="*/ 547 w 808"/>
                  <a:gd name="T19" fmla="*/ 1527 h 1527"/>
                  <a:gd name="T20" fmla="*/ 485 w 808"/>
                  <a:gd name="T21" fmla="*/ 1527 h 1527"/>
                  <a:gd name="T22" fmla="*/ 420 w 808"/>
                  <a:gd name="T23" fmla="*/ 1524 h 1527"/>
                  <a:gd name="T24" fmla="*/ 347 w 808"/>
                  <a:gd name="T25" fmla="*/ 1516 h 1527"/>
                  <a:gd name="T26" fmla="*/ 270 w 808"/>
                  <a:gd name="T27" fmla="*/ 1504 h 1527"/>
                  <a:gd name="T28" fmla="*/ 185 w 808"/>
                  <a:gd name="T29" fmla="*/ 1485 h 1527"/>
                  <a:gd name="T30" fmla="*/ 96 w 808"/>
                  <a:gd name="T31" fmla="*/ 1458 h 1527"/>
                  <a:gd name="T32" fmla="*/ 0 w 808"/>
                  <a:gd name="T33" fmla="*/ 1424 h 1527"/>
                  <a:gd name="T34" fmla="*/ 0 w 808"/>
                  <a:gd name="T35" fmla="*/ 0 h 1527"/>
                  <a:gd name="T36" fmla="*/ 8 w 808"/>
                  <a:gd name="T37" fmla="*/ 0 h 1527"/>
                  <a:gd name="T38" fmla="*/ 27 w 808"/>
                  <a:gd name="T39" fmla="*/ 0 h 1527"/>
                  <a:gd name="T40" fmla="*/ 58 w 808"/>
                  <a:gd name="T41" fmla="*/ 4 h 1527"/>
                  <a:gd name="T42" fmla="*/ 96 w 808"/>
                  <a:gd name="T43" fmla="*/ 16 h 1527"/>
                  <a:gd name="T44" fmla="*/ 143 w 808"/>
                  <a:gd name="T45" fmla="*/ 31 h 1527"/>
                  <a:gd name="T46" fmla="*/ 196 w 808"/>
                  <a:gd name="T47" fmla="*/ 62 h 1527"/>
                  <a:gd name="T48" fmla="*/ 227 w 808"/>
                  <a:gd name="T49" fmla="*/ 81 h 1527"/>
                  <a:gd name="T50" fmla="*/ 258 w 808"/>
                  <a:gd name="T51" fmla="*/ 104 h 1527"/>
                  <a:gd name="T52" fmla="*/ 289 w 808"/>
                  <a:gd name="T53" fmla="*/ 131 h 1527"/>
                  <a:gd name="T54" fmla="*/ 320 w 808"/>
                  <a:gd name="T55" fmla="*/ 162 h 1527"/>
                  <a:gd name="T56" fmla="*/ 354 w 808"/>
                  <a:gd name="T57" fmla="*/ 196 h 1527"/>
                  <a:gd name="T58" fmla="*/ 385 w 808"/>
                  <a:gd name="T59" fmla="*/ 239 h 1527"/>
                  <a:gd name="T60" fmla="*/ 420 w 808"/>
                  <a:gd name="T61" fmla="*/ 281 h 1527"/>
                  <a:gd name="T62" fmla="*/ 454 w 808"/>
                  <a:gd name="T63" fmla="*/ 331 h 1527"/>
                  <a:gd name="T64" fmla="*/ 489 w 808"/>
                  <a:gd name="T65" fmla="*/ 389 h 1527"/>
                  <a:gd name="T66" fmla="*/ 520 w 808"/>
                  <a:gd name="T67" fmla="*/ 450 h 1527"/>
                  <a:gd name="T68" fmla="*/ 554 w 808"/>
                  <a:gd name="T69" fmla="*/ 520 h 1527"/>
                  <a:gd name="T70" fmla="*/ 585 w 808"/>
                  <a:gd name="T71" fmla="*/ 596 h 1527"/>
                  <a:gd name="T72" fmla="*/ 620 w 808"/>
                  <a:gd name="T73" fmla="*/ 677 h 1527"/>
                  <a:gd name="T74" fmla="*/ 651 w 808"/>
                  <a:gd name="T75" fmla="*/ 766 h 1527"/>
                  <a:gd name="T76" fmla="*/ 681 w 808"/>
                  <a:gd name="T77" fmla="*/ 862 h 1527"/>
                  <a:gd name="T78" fmla="*/ 708 w 808"/>
                  <a:gd name="T79" fmla="*/ 966 h 1527"/>
                  <a:gd name="T80" fmla="*/ 735 w 808"/>
                  <a:gd name="T81" fmla="*/ 1081 h 1527"/>
                  <a:gd name="T82" fmla="*/ 762 w 808"/>
                  <a:gd name="T83" fmla="*/ 1200 h 1527"/>
                  <a:gd name="T84" fmla="*/ 785 w 808"/>
                  <a:gd name="T85" fmla="*/ 1331 h 1527"/>
                  <a:gd name="T86" fmla="*/ 808 w 808"/>
                  <a:gd name="T87" fmla="*/ 1470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8" h="1527">
                    <a:moveTo>
                      <a:pt x="808" y="1470"/>
                    </a:moveTo>
                    <a:lnTo>
                      <a:pt x="805" y="1470"/>
                    </a:lnTo>
                    <a:lnTo>
                      <a:pt x="793" y="1474"/>
                    </a:lnTo>
                    <a:lnTo>
                      <a:pt x="778" y="1481"/>
                    </a:lnTo>
                    <a:lnTo>
                      <a:pt x="754" y="1489"/>
                    </a:lnTo>
                    <a:lnTo>
                      <a:pt x="724" y="1500"/>
                    </a:lnTo>
                    <a:lnTo>
                      <a:pt x="689" y="1508"/>
                    </a:lnTo>
                    <a:lnTo>
                      <a:pt x="647" y="1516"/>
                    </a:lnTo>
                    <a:lnTo>
                      <a:pt x="601" y="1524"/>
                    </a:lnTo>
                    <a:lnTo>
                      <a:pt x="547" y="1527"/>
                    </a:lnTo>
                    <a:lnTo>
                      <a:pt x="485" y="1527"/>
                    </a:lnTo>
                    <a:lnTo>
                      <a:pt x="420" y="1524"/>
                    </a:lnTo>
                    <a:lnTo>
                      <a:pt x="347" y="1516"/>
                    </a:lnTo>
                    <a:lnTo>
                      <a:pt x="270" y="1504"/>
                    </a:lnTo>
                    <a:lnTo>
                      <a:pt x="185" y="1485"/>
                    </a:lnTo>
                    <a:lnTo>
                      <a:pt x="96" y="1458"/>
                    </a:lnTo>
                    <a:lnTo>
                      <a:pt x="0" y="1424"/>
                    </a:lnTo>
                    <a:lnTo>
                      <a:pt x="0" y="0"/>
                    </a:lnTo>
                    <a:lnTo>
                      <a:pt x="8" y="0"/>
                    </a:lnTo>
                    <a:lnTo>
                      <a:pt x="27" y="0"/>
                    </a:lnTo>
                    <a:lnTo>
                      <a:pt x="58" y="4"/>
                    </a:lnTo>
                    <a:lnTo>
                      <a:pt x="96" y="16"/>
                    </a:lnTo>
                    <a:lnTo>
                      <a:pt x="143" y="31"/>
                    </a:lnTo>
                    <a:lnTo>
                      <a:pt x="196" y="62"/>
                    </a:lnTo>
                    <a:lnTo>
                      <a:pt x="227" y="81"/>
                    </a:lnTo>
                    <a:lnTo>
                      <a:pt x="258" y="104"/>
                    </a:lnTo>
                    <a:lnTo>
                      <a:pt x="289" y="131"/>
                    </a:lnTo>
                    <a:lnTo>
                      <a:pt x="320" y="162"/>
                    </a:lnTo>
                    <a:lnTo>
                      <a:pt x="354" y="196"/>
                    </a:lnTo>
                    <a:lnTo>
                      <a:pt x="385" y="239"/>
                    </a:lnTo>
                    <a:lnTo>
                      <a:pt x="420" y="281"/>
                    </a:lnTo>
                    <a:lnTo>
                      <a:pt x="454" y="331"/>
                    </a:lnTo>
                    <a:lnTo>
                      <a:pt x="489" y="389"/>
                    </a:lnTo>
                    <a:lnTo>
                      <a:pt x="520" y="450"/>
                    </a:lnTo>
                    <a:lnTo>
                      <a:pt x="554" y="520"/>
                    </a:lnTo>
                    <a:lnTo>
                      <a:pt x="585" y="596"/>
                    </a:lnTo>
                    <a:lnTo>
                      <a:pt x="620" y="677"/>
                    </a:lnTo>
                    <a:lnTo>
                      <a:pt x="651" y="766"/>
                    </a:lnTo>
                    <a:lnTo>
                      <a:pt x="681" y="862"/>
                    </a:lnTo>
                    <a:lnTo>
                      <a:pt x="708" y="966"/>
                    </a:lnTo>
                    <a:lnTo>
                      <a:pt x="735" y="1081"/>
                    </a:lnTo>
                    <a:lnTo>
                      <a:pt x="762" y="1200"/>
                    </a:lnTo>
                    <a:lnTo>
                      <a:pt x="785" y="1331"/>
                    </a:lnTo>
                    <a:lnTo>
                      <a:pt x="808" y="1470"/>
                    </a:lnTo>
                    <a:close/>
                  </a:path>
                </a:pathLst>
              </a:custGeom>
              <a:solidFill>
                <a:srgbClr val="DF2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27" name="Freeform 43"/>
              <p:cNvSpPr>
                <a:spLocks/>
              </p:cNvSpPr>
              <p:nvPr/>
            </p:nvSpPr>
            <p:spPr bwMode="auto">
              <a:xfrm>
                <a:off x="859318" y="3160701"/>
                <a:ext cx="1282700" cy="2381250"/>
              </a:xfrm>
              <a:custGeom>
                <a:avLst/>
                <a:gdLst>
                  <a:gd name="T0" fmla="*/ 808 w 808"/>
                  <a:gd name="T1" fmla="*/ 1470 h 1500"/>
                  <a:gd name="T2" fmla="*/ 801 w 808"/>
                  <a:gd name="T3" fmla="*/ 1470 h 1500"/>
                  <a:gd name="T4" fmla="*/ 785 w 808"/>
                  <a:gd name="T5" fmla="*/ 1477 h 1500"/>
                  <a:gd name="T6" fmla="*/ 762 w 808"/>
                  <a:gd name="T7" fmla="*/ 1489 h 1500"/>
                  <a:gd name="T8" fmla="*/ 728 w 808"/>
                  <a:gd name="T9" fmla="*/ 1500 h 1500"/>
                  <a:gd name="T10" fmla="*/ 697 w 808"/>
                  <a:gd name="T11" fmla="*/ 1362 h 1500"/>
                  <a:gd name="T12" fmla="*/ 670 w 808"/>
                  <a:gd name="T13" fmla="*/ 1235 h 1500"/>
                  <a:gd name="T14" fmla="*/ 639 w 808"/>
                  <a:gd name="T15" fmla="*/ 1116 h 1500"/>
                  <a:gd name="T16" fmla="*/ 612 w 808"/>
                  <a:gd name="T17" fmla="*/ 1004 h 1500"/>
                  <a:gd name="T18" fmla="*/ 581 w 808"/>
                  <a:gd name="T19" fmla="*/ 900 h 1500"/>
                  <a:gd name="T20" fmla="*/ 551 w 808"/>
                  <a:gd name="T21" fmla="*/ 804 h 1500"/>
                  <a:gd name="T22" fmla="*/ 520 w 808"/>
                  <a:gd name="T23" fmla="*/ 716 h 1500"/>
                  <a:gd name="T24" fmla="*/ 489 w 808"/>
                  <a:gd name="T25" fmla="*/ 631 h 1500"/>
                  <a:gd name="T26" fmla="*/ 458 w 808"/>
                  <a:gd name="T27" fmla="*/ 554 h 1500"/>
                  <a:gd name="T28" fmla="*/ 427 w 808"/>
                  <a:gd name="T29" fmla="*/ 485 h 1500"/>
                  <a:gd name="T30" fmla="*/ 397 w 808"/>
                  <a:gd name="T31" fmla="*/ 423 h 1500"/>
                  <a:gd name="T32" fmla="*/ 370 w 808"/>
                  <a:gd name="T33" fmla="*/ 366 h 1500"/>
                  <a:gd name="T34" fmla="*/ 339 w 808"/>
                  <a:gd name="T35" fmla="*/ 312 h 1500"/>
                  <a:gd name="T36" fmla="*/ 312 w 808"/>
                  <a:gd name="T37" fmla="*/ 266 h 1500"/>
                  <a:gd name="T38" fmla="*/ 281 w 808"/>
                  <a:gd name="T39" fmla="*/ 223 h 1500"/>
                  <a:gd name="T40" fmla="*/ 254 w 808"/>
                  <a:gd name="T41" fmla="*/ 185 h 1500"/>
                  <a:gd name="T42" fmla="*/ 227 w 808"/>
                  <a:gd name="T43" fmla="*/ 154 h 1500"/>
                  <a:gd name="T44" fmla="*/ 200 w 808"/>
                  <a:gd name="T45" fmla="*/ 123 h 1500"/>
                  <a:gd name="T46" fmla="*/ 177 w 808"/>
                  <a:gd name="T47" fmla="*/ 100 h 1500"/>
                  <a:gd name="T48" fmla="*/ 154 w 808"/>
                  <a:gd name="T49" fmla="*/ 77 h 1500"/>
                  <a:gd name="T50" fmla="*/ 112 w 808"/>
                  <a:gd name="T51" fmla="*/ 46 h 1500"/>
                  <a:gd name="T52" fmla="*/ 73 w 808"/>
                  <a:gd name="T53" fmla="*/ 23 h 1500"/>
                  <a:gd name="T54" fmla="*/ 42 w 808"/>
                  <a:gd name="T55" fmla="*/ 8 h 1500"/>
                  <a:gd name="T56" fmla="*/ 19 w 808"/>
                  <a:gd name="T57" fmla="*/ 0 h 1500"/>
                  <a:gd name="T58" fmla="*/ 8 w 808"/>
                  <a:gd name="T59" fmla="*/ 0 h 1500"/>
                  <a:gd name="T60" fmla="*/ 0 w 808"/>
                  <a:gd name="T61" fmla="*/ 0 h 1500"/>
                  <a:gd name="T62" fmla="*/ 4 w 808"/>
                  <a:gd name="T63" fmla="*/ 0 h 1500"/>
                  <a:gd name="T64" fmla="*/ 16 w 808"/>
                  <a:gd name="T65" fmla="*/ 0 h 1500"/>
                  <a:gd name="T66" fmla="*/ 42 w 808"/>
                  <a:gd name="T67" fmla="*/ 0 h 1500"/>
                  <a:gd name="T68" fmla="*/ 73 w 808"/>
                  <a:gd name="T69" fmla="*/ 8 h 1500"/>
                  <a:gd name="T70" fmla="*/ 116 w 808"/>
                  <a:gd name="T71" fmla="*/ 19 h 1500"/>
                  <a:gd name="T72" fmla="*/ 166 w 808"/>
                  <a:gd name="T73" fmla="*/ 43 h 1500"/>
                  <a:gd name="T74" fmla="*/ 220 w 808"/>
                  <a:gd name="T75" fmla="*/ 73 h 1500"/>
                  <a:gd name="T76" fmla="*/ 277 w 808"/>
                  <a:gd name="T77" fmla="*/ 119 h 1500"/>
                  <a:gd name="T78" fmla="*/ 308 w 808"/>
                  <a:gd name="T79" fmla="*/ 146 h 1500"/>
                  <a:gd name="T80" fmla="*/ 339 w 808"/>
                  <a:gd name="T81" fmla="*/ 181 h 1500"/>
                  <a:gd name="T82" fmla="*/ 370 w 808"/>
                  <a:gd name="T83" fmla="*/ 216 h 1500"/>
                  <a:gd name="T84" fmla="*/ 404 w 808"/>
                  <a:gd name="T85" fmla="*/ 258 h 1500"/>
                  <a:gd name="T86" fmla="*/ 435 w 808"/>
                  <a:gd name="T87" fmla="*/ 304 h 1500"/>
                  <a:gd name="T88" fmla="*/ 470 w 808"/>
                  <a:gd name="T89" fmla="*/ 354 h 1500"/>
                  <a:gd name="T90" fmla="*/ 500 w 808"/>
                  <a:gd name="T91" fmla="*/ 412 h 1500"/>
                  <a:gd name="T92" fmla="*/ 531 w 808"/>
                  <a:gd name="T93" fmla="*/ 473 h 1500"/>
                  <a:gd name="T94" fmla="*/ 566 w 808"/>
                  <a:gd name="T95" fmla="*/ 543 h 1500"/>
                  <a:gd name="T96" fmla="*/ 597 w 808"/>
                  <a:gd name="T97" fmla="*/ 616 h 1500"/>
                  <a:gd name="T98" fmla="*/ 627 w 808"/>
                  <a:gd name="T99" fmla="*/ 696 h 1500"/>
                  <a:gd name="T100" fmla="*/ 654 w 808"/>
                  <a:gd name="T101" fmla="*/ 785 h 1500"/>
                  <a:gd name="T102" fmla="*/ 685 w 808"/>
                  <a:gd name="T103" fmla="*/ 881 h 1500"/>
                  <a:gd name="T104" fmla="*/ 712 w 808"/>
                  <a:gd name="T105" fmla="*/ 981 h 1500"/>
                  <a:gd name="T106" fmla="*/ 739 w 808"/>
                  <a:gd name="T107" fmla="*/ 1093 h 1500"/>
                  <a:gd name="T108" fmla="*/ 762 w 808"/>
                  <a:gd name="T109" fmla="*/ 1208 h 1500"/>
                  <a:gd name="T110" fmla="*/ 785 w 808"/>
                  <a:gd name="T111" fmla="*/ 1335 h 1500"/>
                  <a:gd name="T112" fmla="*/ 808 w 808"/>
                  <a:gd name="T113" fmla="*/ 147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8" h="1500">
                    <a:moveTo>
                      <a:pt x="808" y="1470"/>
                    </a:moveTo>
                    <a:lnTo>
                      <a:pt x="801" y="1470"/>
                    </a:lnTo>
                    <a:lnTo>
                      <a:pt x="785" y="1477"/>
                    </a:lnTo>
                    <a:lnTo>
                      <a:pt x="762" y="1489"/>
                    </a:lnTo>
                    <a:lnTo>
                      <a:pt x="728" y="1500"/>
                    </a:lnTo>
                    <a:lnTo>
                      <a:pt x="697" y="1362"/>
                    </a:lnTo>
                    <a:lnTo>
                      <a:pt x="670" y="1235"/>
                    </a:lnTo>
                    <a:lnTo>
                      <a:pt x="639" y="1116"/>
                    </a:lnTo>
                    <a:lnTo>
                      <a:pt x="612" y="1004"/>
                    </a:lnTo>
                    <a:lnTo>
                      <a:pt x="581" y="900"/>
                    </a:lnTo>
                    <a:lnTo>
                      <a:pt x="551" y="804"/>
                    </a:lnTo>
                    <a:lnTo>
                      <a:pt x="520" y="716"/>
                    </a:lnTo>
                    <a:lnTo>
                      <a:pt x="489" y="631"/>
                    </a:lnTo>
                    <a:lnTo>
                      <a:pt x="458" y="554"/>
                    </a:lnTo>
                    <a:lnTo>
                      <a:pt x="427" y="485"/>
                    </a:lnTo>
                    <a:lnTo>
                      <a:pt x="397" y="423"/>
                    </a:lnTo>
                    <a:lnTo>
                      <a:pt x="370" y="366"/>
                    </a:lnTo>
                    <a:lnTo>
                      <a:pt x="339" y="312"/>
                    </a:lnTo>
                    <a:lnTo>
                      <a:pt x="312" y="266"/>
                    </a:lnTo>
                    <a:lnTo>
                      <a:pt x="281" y="223"/>
                    </a:lnTo>
                    <a:lnTo>
                      <a:pt x="254" y="185"/>
                    </a:lnTo>
                    <a:lnTo>
                      <a:pt x="227" y="154"/>
                    </a:lnTo>
                    <a:lnTo>
                      <a:pt x="200" y="123"/>
                    </a:lnTo>
                    <a:lnTo>
                      <a:pt x="177" y="100"/>
                    </a:lnTo>
                    <a:lnTo>
                      <a:pt x="154" y="77"/>
                    </a:lnTo>
                    <a:lnTo>
                      <a:pt x="112" y="46"/>
                    </a:lnTo>
                    <a:lnTo>
                      <a:pt x="73" y="23"/>
                    </a:lnTo>
                    <a:lnTo>
                      <a:pt x="42" y="8"/>
                    </a:lnTo>
                    <a:lnTo>
                      <a:pt x="19" y="0"/>
                    </a:lnTo>
                    <a:lnTo>
                      <a:pt x="8" y="0"/>
                    </a:lnTo>
                    <a:lnTo>
                      <a:pt x="0" y="0"/>
                    </a:lnTo>
                    <a:lnTo>
                      <a:pt x="4" y="0"/>
                    </a:lnTo>
                    <a:lnTo>
                      <a:pt x="16" y="0"/>
                    </a:lnTo>
                    <a:lnTo>
                      <a:pt x="42" y="0"/>
                    </a:lnTo>
                    <a:lnTo>
                      <a:pt x="73" y="8"/>
                    </a:lnTo>
                    <a:lnTo>
                      <a:pt x="116" y="19"/>
                    </a:lnTo>
                    <a:lnTo>
                      <a:pt x="166" y="43"/>
                    </a:lnTo>
                    <a:lnTo>
                      <a:pt x="220" y="73"/>
                    </a:lnTo>
                    <a:lnTo>
                      <a:pt x="277" y="119"/>
                    </a:lnTo>
                    <a:lnTo>
                      <a:pt x="308" y="146"/>
                    </a:lnTo>
                    <a:lnTo>
                      <a:pt x="339" y="181"/>
                    </a:lnTo>
                    <a:lnTo>
                      <a:pt x="370" y="216"/>
                    </a:lnTo>
                    <a:lnTo>
                      <a:pt x="404" y="258"/>
                    </a:lnTo>
                    <a:lnTo>
                      <a:pt x="435" y="304"/>
                    </a:lnTo>
                    <a:lnTo>
                      <a:pt x="470" y="354"/>
                    </a:lnTo>
                    <a:lnTo>
                      <a:pt x="500" y="412"/>
                    </a:lnTo>
                    <a:lnTo>
                      <a:pt x="531" y="473"/>
                    </a:lnTo>
                    <a:lnTo>
                      <a:pt x="566" y="543"/>
                    </a:lnTo>
                    <a:lnTo>
                      <a:pt x="597" y="616"/>
                    </a:lnTo>
                    <a:lnTo>
                      <a:pt x="627" y="696"/>
                    </a:lnTo>
                    <a:lnTo>
                      <a:pt x="654" y="785"/>
                    </a:lnTo>
                    <a:lnTo>
                      <a:pt x="685" y="881"/>
                    </a:lnTo>
                    <a:lnTo>
                      <a:pt x="712" y="981"/>
                    </a:lnTo>
                    <a:lnTo>
                      <a:pt x="739" y="1093"/>
                    </a:lnTo>
                    <a:lnTo>
                      <a:pt x="762" y="1208"/>
                    </a:lnTo>
                    <a:lnTo>
                      <a:pt x="785" y="1335"/>
                    </a:lnTo>
                    <a:lnTo>
                      <a:pt x="808" y="1470"/>
                    </a:lnTo>
                    <a:close/>
                  </a:path>
                </a:pathLst>
              </a:custGeom>
              <a:solidFill>
                <a:srgbClr val="9F2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28" name="Freeform 44"/>
              <p:cNvSpPr>
                <a:spLocks/>
              </p:cNvSpPr>
              <p:nvPr/>
            </p:nvSpPr>
            <p:spPr bwMode="auto">
              <a:xfrm>
                <a:off x="859318" y="3160701"/>
                <a:ext cx="941388" cy="2992438"/>
              </a:xfrm>
              <a:custGeom>
                <a:avLst/>
                <a:gdLst>
                  <a:gd name="T0" fmla="*/ 593 w 593"/>
                  <a:gd name="T1" fmla="*/ 1812 h 1885"/>
                  <a:gd name="T2" fmla="*/ 589 w 593"/>
                  <a:gd name="T3" fmla="*/ 1812 h 1885"/>
                  <a:gd name="T4" fmla="*/ 581 w 593"/>
                  <a:gd name="T5" fmla="*/ 1820 h 1885"/>
                  <a:gd name="T6" fmla="*/ 570 w 593"/>
                  <a:gd name="T7" fmla="*/ 1827 h 1885"/>
                  <a:gd name="T8" fmla="*/ 554 w 593"/>
                  <a:gd name="T9" fmla="*/ 1839 h 1885"/>
                  <a:gd name="T10" fmla="*/ 531 w 593"/>
                  <a:gd name="T11" fmla="*/ 1851 h 1885"/>
                  <a:gd name="T12" fmla="*/ 508 w 593"/>
                  <a:gd name="T13" fmla="*/ 1858 h 1885"/>
                  <a:gd name="T14" fmla="*/ 477 w 593"/>
                  <a:gd name="T15" fmla="*/ 1870 h 1885"/>
                  <a:gd name="T16" fmla="*/ 439 w 593"/>
                  <a:gd name="T17" fmla="*/ 1877 h 1885"/>
                  <a:gd name="T18" fmla="*/ 400 w 593"/>
                  <a:gd name="T19" fmla="*/ 1881 h 1885"/>
                  <a:gd name="T20" fmla="*/ 358 w 593"/>
                  <a:gd name="T21" fmla="*/ 1885 h 1885"/>
                  <a:gd name="T22" fmla="*/ 308 w 593"/>
                  <a:gd name="T23" fmla="*/ 1881 h 1885"/>
                  <a:gd name="T24" fmla="*/ 254 w 593"/>
                  <a:gd name="T25" fmla="*/ 1870 h 1885"/>
                  <a:gd name="T26" fmla="*/ 196 w 593"/>
                  <a:gd name="T27" fmla="*/ 1854 h 1885"/>
                  <a:gd name="T28" fmla="*/ 139 w 593"/>
                  <a:gd name="T29" fmla="*/ 1831 h 1885"/>
                  <a:gd name="T30" fmla="*/ 73 w 593"/>
                  <a:gd name="T31" fmla="*/ 1797 h 1885"/>
                  <a:gd name="T32" fmla="*/ 0 w 593"/>
                  <a:gd name="T33" fmla="*/ 1754 h 1885"/>
                  <a:gd name="T34" fmla="*/ 0 w 593"/>
                  <a:gd name="T35" fmla="*/ 0 h 1885"/>
                  <a:gd name="T36" fmla="*/ 8 w 593"/>
                  <a:gd name="T37" fmla="*/ 0 h 1885"/>
                  <a:gd name="T38" fmla="*/ 19 w 593"/>
                  <a:gd name="T39" fmla="*/ 0 h 1885"/>
                  <a:gd name="T40" fmla="*/ 42 w 593"/>
                  <a:gd name="T41" fmla="*/ 4 h 1885"/>
                  <a:gd name="T42" fmla="*/ 73 w 593"/>
                  <a:gd name="T43" fmla="*/ 19 h 1885"/>
                  <a:gd name="T44" fmla="*/ 108 w 593"/>
                  <a:gd name="T45" fmla="*/ 39 h 1885"/>
                  <a:gd name="T46" fmla="*/ 127 w 593"/>
                  <a:gd name="T47" fmla="*/ 58 h 1885"/>
                  <a:gd name="T48" fmla="*/ 146 w 593"/>
                  <a:gd name="T49" fmla="*/ 77 h 1885"/>
                  <a:gd name="T50" fmla="*/ 166 w 593"/>
                  <a:gd name="T51" fmla="*/ 100 h 1885"/>
                  <a:gd name="T52" fmla="*/ 189 w 593"/>
                  <a:gd name="T53" fmla="*/ 127 h 1885"/>
                  <a:gd name="T54" fmla="*/ 212 w 593"/>
                  <a:gd name="T55" fmla="*/ 162 h 1885"/>
                  <a:gd name="T56" fmla="*/ 235 w 593"/>
                  <a:gd name="T57" fmla="*/ 200 h 1885"/>
                  <a:gd name="T58" fmla="*/ 262 w 593"/>
                  <a:gd name="T59" fmla="*/ 243 h 1885"/>
                  <a:gd name="T60" fmla="*/ 285 w 593"/>
                  <a:gd name="T61" fmla="*/ 293 h 1885"/>
                  <a:gd name="T62" fmla="*/ 308 w 593"/>
                  <a:gd name="T63" fmla="*/ 346 h 1885"/>
                  <a:gd name="T64" fmla="*/ 335 w 593"/>
                  <a:gd name="T65" fmla="*/ 412 h 1885"/>
                  <a:gd name="T66" fmla="*/ 358 w 593"/>
                  <a:gd name="T67" fmla="*/ 481 h 1885"/>
                  <a:gd name="T68" fmla="*/ 381 w 593"/>
                  <a:gd name="T69" fmla="*/ 558 h 1885"/>
                  <a:gd name="T70" fmla="*/ 408 w 593"/>
                  <a:gd name="T71" fmla="*/ 643 h 1885"/>
                  <a:gd name="T72" fmla="*/ 431 w 593"/>
                  <a:gd name="T73" fmla="*/ 735 h 1885"/>
                  <a:gd name="T74" fmla="*/ 454 w 593"/>
                  <a:gd name="T75" fmla="*/ 835 h 1885"/>
                  <a:gd name="T76" fmla="*/ 477 w 593"/>
                  <a:gd name="T77" fmla="*/ 947 h 1885"/>
                  <a:gd name="T78" fmla="*/ 500 w 593"/>
                  <a:gd name="T79" fmla="*/ 1066 h 1885"/>
                  <a:gd name="T80" fmla="*/ 520 w 593"/>
                  <a:gd name="T81" fmla="*/ 1193 h 1885"/>
                  <a:gd name="T82" fmla="*/ 539 w 593"/>
                  <a:gd name="T83" fmla="*/ 1331 h 1885"/>
                  <a:gd name="T84" fmla="*/ 558 w 593"/>
                  <a:gd name="T85" fmla="*/ 1481 h 1885"/>
                  <a:gd name="T86" fmla="*/ 577 w 593"/>
                  <a:gd name="T87" fmla="*/ 1639 h 1885"/>
                  <a:gd name="T88" fmla="*/ 593 w 593"/>
                  <a:gd name="T89" fmla="*/ 1812 h 1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3" h="1885">
                    <a:moveTo>
                      <a:pt x="593" y="1812"/>
                    </a:moveTo>
                    <a:lnTo>
                      <a:pt x="589" y="1812"/>
                    </a:lnTo>
                    <a:lnTo>
                      <a:pt x="581" y="1820"/>
                    </a:lnTo>
                    <a:lnTo>
                      <a:pt x="570" y="1827"/>
                    </a:lnTo>
                    <a:lnTo>
                      <a:pt x="554" y="1839"/>
                    </a:lnTo>
                    <a:lnTo>
                      <a:pt x="531" y="1851"/>
                    </a:lnTo>
                    <a:lnTo>
                      <a:pt x="508" y="1858"/>
                    </a:lnTo>
                    <a:lnTo>
                      <a:pt x="477" y="1870"/>
                    </a:lnTo>
                    <a:lnTo>
                      <a:pt x="439" y="1877"/>
                    </a:lnTo>
                    <a:lnTo>
                      <a:pt x="400" y="1881"/>
                    </a:lnTo>
                    <a:lnTo>
                      <a:pt x="358" y="1885"/>
                    </a:lnTo>
                    <a:lnTo>
                      <a:pt x="308" y="1881"/>
                    </a:lnTo>
                    <a:lnTo>
                      <a:pt x="254" y="1870"/>
                    </a:lnTo>
                    <a:lnTo>
                      <a:pt x="196" y="1854"/>
                    </a:lnTo>
                    <a:lnTo>
                      <a:pt x="139" y="1831"/>
                    </a:lnTo>
                    <a:lnTo>
                      <a:pt x="73" y="1797"/>
                    </a:lnTo>
                    <a:lnTo>
                      <a:pt x="0" y="1754"/>
                    </a:lnTo>
                    <a:lnTo>
                      <a:pt x="0" y="0"/>
                    </a:lnTo>
                    <a:lnTo>
                      <a:pt x="8" y="0"/>
                    </a:lnTo>
                    <a:lnTo>
                      <a:pt x="19" y="0"/>
                    </a:lnTo>
                    <a:lnTo>
                      <a:pt x="42" y="4"/>
                    </a:lnTo>
                    <a:lnTo>
                      <a:pt x="73" y="19"/>
                    </a:lnTo>
                    <a:lnTo>
                      <a:pt x="108" y="39"/>
                    </a:lnTo>
                    <a:lnTo>
                      <a:pt x="127" y="58"/>
                    </a:lnTo>
                    <a:lnTo>
                      <a:pt x="146" y="77"/>
                    </a:lnTo>
                    <a:lnTo>
                      <a:pt x="166" y="100"/>
                    </a:lnTo>
                    <a:lnTo>
                      <a:pt x="189" y="127"/>
                    </a:lnTo>
                    <a:lnTo>
                      <a:pt x="212" y="162"/>
                    </a:lnTo>
                    <a:lnTo>
                      <a:pt x="235" y="200"/>
                    </a:lnTo>
                    <a:lnTo>
                      <a:pt x="262" y="243"/>
                    </a:lnTo>
                    <a:lnTo>
                      <a:pt x="285" y="293"/>
                    </a:lnTo>
                    <a:lnTo>
                      <a:pt x="308" y="346"/>
                    </a:lnTo>
                    <a:lnTo>
                      <a:pt x="335" y="412"/>
                    </a:lnTo>
                    <a:lnTo>
                      <a:pt x="358" y="481"/>
                    </a:lnTo>
                    <a:lnTo>
                      <a:pt x="381" y="558"/>
                    </a:lnTo>
                    <a:lnTo>
                      <a:pt x="408" y="643"/>
                    </a:lnTo>
                    <a:lnTo>
                      <a:pt x="431" y="735"/>
                    </a:lnTo>
                    <a:lnTo>
                      <a:pt x="454" y="835"/>
                    </a:lnTo>
                    <a:lnTo>
                      <a:pt x="477" y="947"/>
                    </a:lnTo>
                    <a:lnTo>
                      <a:pt x="500" y="1066"/>
                    </a:lnTo>
                    <a:lnTo>
                      <a:pt x="520" y="1193"/>
                    </a:lnTo>
                    <a:lnTo>
                      <a:pt x="539" y="1331"/>
                    </a:lnTo>
                    <a:lnTo>
                      <a:pt x="558" y="1481"/>
                    </a:lnTo>
                    <a:lnTo>
                      <a:pt x="577" y="1639"/>
                    </a:lnTo>
                    <a:lnTo>
                      <a:pt x="593" y="1812"/>
                    </a:lnTo>
                    <a:close/>
                  </a:path>
                </a:pathLst>
              </a:custGeom>
              <a:solidFill>
                <a:srgbClr val="B723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29" name="Freeform 45"/>
              <p:cNvSpPr>
                <a:spLocks/>
              </p:cNvSpPr>
              <p:nvPr/>
            </p:nvSpPr>
            <p:spPr bwMode="auto">
              <a:xfrm>
                <a:off x="859318" y="3160701"/>
                <a:ext cx="587375" cy="2992438"/>
              </a:xfrm>
              <a:custGeom>
                <a:avLst/>
                <a:gdLst>
                  <a:gd name="T0" fmla="*/ 0 w 370"/>
                  <a:gd name="T1" fmla="*/ 0 h 1885"/>
                  <a:gd name="T2" fmla="*/ 8 w 370"/>
                  <a:gd name="T3" fmla="*/ 4 h 1885"/>
                  <a:gd name="T4" fmla="*/ 19 w 370"/>
                  <a:gd name="T5" fmla="*/ 19 h 1885"/>
                  <a:gd name="T6" fmla="*/ 39 w 370"/>
                  <a:gd name="T7" fmla="*/ 50 h 1885"/>
                  <a:gd name="T8" fmla="*/ 62 w 370"/>
                  <a:gd name="T9" fmla="*/ 89 h 1885"/>
                  <a:gd name="T10" fmla="*/ 89 w 370"/>
                  <a:gd name="T11" fmla="*/ 143 h 1885"/>
                  <a:gd name="T12" fmla="*/ 119 w 370"/>
                  <a:gd name="T13" fmla="*/ 212 h 1885"/>
                  <a:gd name="T14" fmla="*/ 139 w 370"/>
                  <a:gd name="T15" fmla="*/ 254 h 1885"/>
                  <a:gd name="T16" fmla="*/ 154 w 370"/>
                  <a:gd name="T17" fmla="*/ 296 h 1885"/>
                  <a:gd name="T18" fmla="*/ 173 w 370"/>
                  <a:gd name="T19" fmla="*/ 346 h 1885"/>
                  <a:gd name="T20" fmla="*/ 189 w 370"/>
                  <a:gd name="T21" fmla="*/ 396 h 1885"/>
                  <a:gd name="T22" fmla="*/ 208 w 370"/>
                  <a:gd name="T23" fmla="*/ 454 h 1885"/>
                  <a:gd name="T24" fmla="*/ 223 w 370"/>
                  <a:gd name="T25" fmla="*/ 516 h 1885"/>
                  <a:gd name="T26" fmla="*/ 243 w 370"/>
                  <a:gd name="T27" fmla="*/ 581 h 1885"/>
                  <a:gd name="T28" fmla="*/ 258 w 370"/>
                  <a:gd name="T29" fmla="*/ 650 h 1885"/>
                  <a:gd name="T30" fmla="*/ 273 w 370"/>
                  <a:gd name="T31" fmla="*/ 723 h 1885"/>
                  <a:gd name="T32" fmla="*/ 289 w 370"/>
                  <a:gd name="T33" fmla="*/ 804 h 1885"/>
                  <a:gd name="T34" fmla="*/ 304 w 370"/>
                  <a:gd name="T35" fmla="*/ 889 h 1885"/>
                  <a:gd name="T36" fmla="*/ 316 w 370"/>
                  <a:gd name="T37" fmla="*/ 977 h 1885"/>
                  <a:gd name="T38" fmla="*/ 327 w 370"/>
                  <a:gd name="T39" fmla="*/ 1073 h 1885"/>
                  <a:gd name="T40" fmla="*/ 339 w 370"/>
                  <a:gd name="T41" fmla="*/ 1170 h 1885"/>
                  <a:gd name="T42" fmla="*/ 350 w 370"/>
                  <a:gd name="T43" fmla="*/ 1277 h 1885"/>
                  <a:gd name="T44" fmla="*/ 358 w 370"/>
                  <a:gd name="T45" fmla="*/ 1385 h 1885"/>
                  <a:gd name="T46" fmla="*/ 362 w 370"/>
                  <a:gd name="T47" fmla="*/ 1500 h 1885"/>
                  <a:gd name="T48" fmla="*/ 370 w 370"/>
                  <a:gd name="T49" fmla="*/ 1624 h 1885"/>
                  <a:gd name="T50" fmla="*/ 370 w 370"/>
                  <a:gd name="T51" fmla="*/ 1751 h 1885"/>
                  <a:gd name="T52" fmla="*/ 370 w 370"/>
                  <a:gd name="T53" fmla="*/ 1885 h 1885"/>
                  <a:gd name="T54" fmla="*/ 308 w 370"/>
                  <a:gd name="T55" fmla="*/ 1881 h 1885"/>
                  <a:gd name="T56" fmla="*/ 235 w 370"/>
                  <a:gd name="T57" fmla="*/ 1866 h 1885"/>
                  <a:gd name="T58" fmla="*/ 158 w 370"/>
                  <a:gd name="T59" fmla="*/ 1839 h 1885"/>
                  <a:gd name="T60" fmla="*/ 116 w 370"/>
                  <a:gd name="T61" fmla="*/ 1820 h 1885"/>
                  <a:gd name="T62" fmla="*/ 73 w 370"/>
                  <a:gd name="T63" fmla="*/ 1797 h 1885"/>
                  <a:gd name="T64" fmla="*/ 77 w 370"/>
                  <a:gd name="T65" fmla="*/ 1747 h 1885"/>
                  <a:gd name="T66" fmla="*/ 81 w 370"/>
                  <a:gd name="T67" fmla="*/ 1689 h 1885"/>
                  <a:gd name="T68" fmla="*/ 81 w 370"/>
                  <a:gd name="T69" fmla="*/ 1624 h 1885"/>
                  <a:gd name="T70" fmla="*/ 85 w 370"/>
                  <a:gd name="T71" fmla="*/ 1550 h 1885"/>
                  <a:gd name="T72" fmla="*/ 85 w 370"/>
                  <a:gd name="T73" fmla="*/ 1470 h 1885"/>
                  <a:gd name="T74" fmla="*/ 85 w 370"/>
                  <a:gd name="T75" fmla="*/ 1381 h 1885"/>
                  <a:gd name="T76" fmla="*/ 85 w 370"/>
                  <a:gd name="T77" fmla="*/ 1281 h 1885"/>
                  <a:gd name="T78" fmla="*/ 85 w 370"/>
                  <a:gd name="T79" fmla="*/ 1177 h 1885"/>
                  <a:gd name="T80" fmla="*/ 81 w 370"/>
                  <a:gd name="T81" fmla="*/ 1062 h 1885"/>
                  <a:gd name="T82" fmla="*/ 73 w 370"/>
                  <a:gd name="T83" fmla="*/ 939 h 1885"/>
                  <a:gd name="T84" fmla="*/ 69 w 370"/>
                  <a:gd name="T85" fmla="*/ 804 h 1885"/>
                  <a:gd name="T86" fmla="*/ 58 w 370"/>
                  <a:gd name="T87" fmla="*/ 662 h 1885"/>
                  <a:gd name="T88" fmla="*/ 50 w 370"/>
                  <a:gd name="T89" fmla="*/ 512 h 1885"/>
                  <a:gd name="T90" fmla="*/ 35 w 370"/>
                  <a:gd name="T91" fmla="*/ 350 h 1885"/>
                  <a:gd name="T92" fmla="*/ 19 w 370"/>
                  <a:gd name="T93" fmla="*/ 181 h 1885"/>
                  <a:gd name="T94" fmla="*/ 0 w 370"/>
                  <a:gd name="T95" fmla="*/ 0 h 1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0" h="1885">
                    <a:moveTo>
                      <a:pt x="0" y="0"/>
                    </a:moveTo>
                    <a:lnTo>
                      <a:pt x="8" y="4"/>
                    </a:lnTo>
                    <a:lnTo>
                      <a:pt x="19" y="19"/>
                    </a:lnTo>
                    <a:lnTo>
                      <a:pt x="39" y="50"/>
                    </a:lnTo>
                    <a:lnTo>
                      <a:pt x="62" y="89"/>
                    </a:lnTo>
                    <a:lnTo>
                      <a:pt x="89" y="143"/>
                    </a:lnTo>
                    <a:lnTo>
                      <a:pt x="119" y="212"/>
                    </a:lnTo>
                    <a:lnTo>
                      <a:pt x="139" y="254"/>
                    </a:lnTo>
                    <a:lnTo>
                      <a:pt x="154" y="296"/>
                    </a:lnTo>
                    <a:lnTo>
                      <a:pt x="173" y="346"/>
                    </a:lnTo>
                    <a:lnTo>
                      <a:pt x="189" y="396"/>
                    </a:lnTo>
                    <a:lnTo>
                      <a:pt x="208" y="454"/>
                    </a:lnTo>
                    <a:lnTo>
                      <a:pt x="223" y="516"/>
                    </a:lnTo>
                    <a:lnTo>
                      <a:pt x="243" y="581"/>
                    </a:lnTo>
                    <a:lnTo>
                      <a:pt x="258" y="650"/>
                    </a:lnTo>
                    <a:lnTo>
                      <a:pt x="273" y="723"/>
                    </a:lnTo>
                    <a:lnTo>
                      <a:pt x="289" y="804"/>
                    </a:lnTo>
                    <a:lnTo>
                      <a:pt x="304" y="889"/>
                    </a:lnTo>
                    <a:lnTo>
                      <a:pt x="316" y="977"/>
                    </a:lnTo>
                    <a:lnTo>
                      <a:pt x="327" y="1073"/>
                    </a:lnTo>
                    <a:lnTo>
                      <a:pt x="339" y="1170"/>
                    </a:lnTo>
                    <a:lnTo>
                      <a:pt x="350" y="1277"/>
                    </a:lnTo>
                    <a:lnTo>
                      <a:pt x="358" y="1385"/>
                    </a:lnTo>
                    <a:lnTo>
                      <a:pt x="362" y="1500"/>
                    </a:lnTo>
                    <a:lnTo>
                      <a:pt x="370" y="1624"/>
                    </a:lnTo>
                    <a:lnTo>
                      <a:pt x="370" y="1751"/>
                    </a:lnTo>
                    <a:lnTo>
                      <a:pt x="370" y="1885"/>
                    </a:lnTo>
                    <a:lnTo>
                      <a:pt x="308" y="1881"/>
                    </a:lnTo>
                    <a:lnTo>
                      <a:pt x="235" y="1866"/>
                    </a:lnTo>
                    <a:lnTo>
                      <a:pt x="158" y="1839"/>
                    </a:lnTo>
                    <a:lnTo>
                      <a:pt x="116" y="1820"/>
                    </a:lnTo>
                    <a:lnTo>
                      <a:pt x="73" y="1797"/>
                    </a:lnTo>
                    <a:lnTo>
                      <a:pt x="77" y="1747"/>
                    </a:lnTo>
                    <a:lnTo>
                      <a:pt x="81" y="1689"/>
                    </a:lnTo>
                    <a:lnTo>
                      <a:pt x="81" y="1624"/>
                    </a:lnTo>
                    <a:lnTo>
                      <a:pt x="85" y="1550"/>
                    </a:lnTo>
                    <a:lnTo>
                      <a:pt x="85" y="1470"/>
                    </a:lnTo>
                    <a:lnTo>
                      <a:pt x="85" y="1381"/>
                    </a:lnTo>
                    <a:lnTo>
                      <a:pt x="85" y="1281"/>
                    </a:lnTo>
                    <a:lnTo>
                      <a:pt x="85" y="1177"/>
                    </a:lnTo>
                    <a:lnTo>
                      <a:pt x="81" y="1062"/>
                    </a:lnTo>
                    <a:lnTo>
                      <a:pt x="73" y="939"/>
                    </a:lnTo>
                    <a:lnTo>
                      <a:pt x="69" y="804"/>
                    </a:lnTo>
                    <a:lnTo>
                      <a:pt x="58" y="662"/>
                    </a:lnTo>
                    <a:lnTo>
                      <a:pt x="50" y="512"/>
                    </a:lnTo>
                    <a:lnTo>
                      <a:pt x="35" y="350"/>
                    </a:lnTo>
                    <a:lnTo>
                      <a:pt x="19" y="181"/>
                    </a:lnTo>
                    <a:lnTo>
                      <a:pt x="0" y="0"/>
                    </a:lnTo>
                    <a:close/>
                  </a:path>
                </a:pathLst>
              </a:custGeom>
              <a:solidFill>
                <a:srgbClr val="9F2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30" name="Freeform 46"/>
              <p:cNvSpPr>
                <a:spLocks/>
              </p:cNvSpPr>
              <p:nvPr/>
            </p:nvSpPr>
            <p:spPr bwMode="auto">
              <a:xfrm>
                <a:off x="859318" y="3160701"/>
                <a:ext cx="469900" cy="2979738"/>
              </a:xfrm>
              <a:custGeom>
                <a:avLst/>
                <a:gdLst>
                  <a:gd name="T0" fmla="*/ 296 w 296"/>
                  <a:gd name="T1" fmla="*/ 1877 h 1877"/>
                  <a:gd name="T2" fmla="*/ 231 w 296"/>
                  <a:gd name="T3" fmla="*/ 1866 h 1877"/>
                  <a:gd name="T4" fmla="*/ 162 w 296"/>
                  <a:gd name="T5" fmla="*/ 1839 h 1877"/>
                  <a:gd name="T6" fmla="*/ 158 w 296"/>
                  <a:gd name="T7" fmla="*/ 1797 h 1877"/>
                  <a:gd name="T8" fmla="*/ 158 w 296"/>
                  <a:gd name="T9" fmla="*/ 1751 h 1877"/>
                  <a:gd name="T10" fmla="*/ 154 w 296"/>
                  <a:gd name="T11" fmla="*/ 1647 h 1877"/>
                  <a:gd name="T12" fmla="*/ 150 w 296"/>
                  <a:gd name="T13" fmla="*/ 1531 h 1877"/>
                  <a:gd name="T14" fmla="*/ 146 w 296"/>
                  <a:gd name="T15" fmla="*/ 1404 h 1877"/>
                  <a:gd name="T16" fmla="*/ 139 w 296"/>
                  <a:gd name="T17" fmla="*/ 1270 h 1877"/>
                  <a:gd name="T18" fmla="*/ 135 w 296"/>
                  <a:gd name="T19" fmla="*/ 1131 h 1877"/>
                  <a:gd name="T20" fmla="*/ 116 w 296"/>
                  <a:gd name="T21" fmla="*/ 846 h 1877"/>
                  <a:gd name="T22" fmla="*/ 108 w 296"/>
                  <a:gd name="T23" fmla="*/ 708 h 1877"/>
                  <a:gd name="T24" fmla="*/ 96 w 296"/>
                  <a:gd name="T25" fmla="*/ 573 h 1877"/>
                  <a:gd name="T26" fmla="*/ 85 w 296"/>
                  <a:gd name="T27" fmla="*/ 443 h 1877"/>
                  <a:gd name="T28" fmla="*/ 69 w 296"/>
                  <a:gd name="T29" fmla="*/ 327 h 1877"/>
                  <a:gd name="T30" fmla="*/ 54 w 296"/>
                  <a:gd name="T31" fmla="*/ 219 h 1877"/>
                  <a:gd name="T32" fmla="*/ 46 w 296"/>
                  <a:gd name="T33" fmla="*/ 173 h 1877"/>
                  <a:gd name="T34" fmla="*/ 39 w 296"/>
                  <a:gd name="T35" fmla="*/ 127 h 1877"/>
                  <a:gd name="T36" fmla="*/ 31 w 296"/>
                  <a:gd name="T37" fmla="*/ 89 h 1877"/>
                  <a:gd name="T38" fmla="*/ 23 w 296"/>
                  <a:gd name="T39" fmla="*/ 54 h 1877"/>
                  <a:gd name="T40" fmla="*/ 12 w 296"/>
                  <a:gd name="T41" fmla="*/ 23 h 1877"/>
                  <a:gd name="T42" fmla="*/ 0 w 296"/>
                  <a:gd name="T43" fmla="*/ 0 h 1877"/>
                  <a:gd name="T44" fmla="*/ 4 w 296"/>
                  <a:gd name="T45" fmla="*/ 4 h 1877"/>
                  <a:gd name="T46" fmla="*/ 16 w 296"/>
                  <a:gd name="T47" fmla="*/ 16 h 1877"/>
                  <a:gd name="T48" fmla="*/ 27 w 296"/>
                  <a:gd name="T49" fmla="*/ 35 h 1877"/>
                  <a:gd name="T50" fmla="*/ 46 w 296"/>
                  <a:gd name="T51" fmla="*/ 66 h 1877"/>
                  <a:gd name="T52" fmla="*/ 69 w 296"/>
                  <a:gd name="T53" fmla="*/ 112 h 1877"/>
                  <a:gd name="T54" fmla="*/ 81 w 296"/>
                  <a:gd name="T55" fmla="*/ 139 h 1877"/>
                  <a:gd name="T56" fmla="*/ 93 w 296"/>
                  <a:gd name="T57" fmla="*/ 169 h 1877"/>
                  <a:gd name="T58" fmla="*/ 104 w 296"/>
                  <a:gd name="T59" fmla="*/ 204 h 1877"/>
                  <a:gd name="T60" fmla="*/ 119 w 296"/>
                  <a:gd name="T61" fmla="*/ 243 h 1877"/>
                  <a:gd name="T62" fmla="*/ 131 w 296"/>
                  <a:gd name="T63" fmla="*/ 289 h 1877"/>
                  <a:gd name="T64" fmla="*/ 146 w 296"/>
                  <a:gd name="T65" fmla="*/ 335 h 1877"/>
                  <a:gd name="T66" fmla="*/ 158 w 296"/>
                  <a:gd name="T67" fmla="*/ 389 h 1877"/>
                  <a:gd name="T68" fmla="*/ 173 w 296"/>
                  <a:gd name="T69" fmla="*/ 446 h 1877"/>
                  <a:gd name="T70" fmla="*/ 185 w 296"/>
                  <a:gd name="T71" fmla="*/ 508 h 1877"/>
                  <a:gd name="T72" fmla="*/ 200 w 296"/>
                  <a:gd name="T73" fmla="*/ 577 h 1877"/>
                  <a:gd name="T74" fmla="*/ 212 w 296"/>
                  <a:gd name="T75" fmla="*/ 650 h 1877"/>
                  <a:gd name="T76" fmla="*/ 223 w 296"/>
                  <a:gd name="T77" fmla="*/ 731 h 1877"/>
                  <a:gd name="T78" fmla="*/ 235 w 296"/>
                  <a:gd name="T79" fmla="*/ 816 h 1877"/>
                  <a:gd name="T80" fmla="*/ 246 w 296"/>
                  <a:gd name="T81" fmla="*/ 904 h 1877"/>
                  <a:gd name="T82" fmla="*/ 258 w 296"/>
                  <a:gd name="T83" fmla="*/ 1004 h 1877"/>
                  <a:gd name="T84" fmla="*/ 266 w 296"/>
                  <a:gd name="T85" fmla="*/ 1108 h 1877"/>
                  <a:gd name="T86" fmla="*/ 273 w 296"/>
                  <a:gd name="T87" fmla="*/ 1220 h 1877"/>
                  <a:gd name="T88" fmla="*/ 281 w 296"/>
                  <a:gd name="T89" fmla="*/ 1335 h 1877"/>
                  <a:gd name="T90" fmla="*/ 289 w 296"/>
                  <a:gd name="T91" fmla="*/ 1462 h 1877"/>
                  <a:gd name="T92" fmla="*/ 293 w 296"/>
                  <a:gd name="T93" fmla="*/ 1593 h 1877"/>
                  <a:gd name="T94" fmla="*/ 296 w 296"/>
                  <a:gd name="T95" fmla="*/ 1731 h 1877"/>
                  <a:gd name="T96" fmla="*/ 296 w 296"/>
                  <a:gd name="T97" fmla="*/ 1877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6" h="1877">
                    <a:moveTo>
                      <a:pt x="296" y="1877"/>
                    </a:moveTo>
                    <a:lnTo>
                      <a:pt x="231" y="1866"/>
                    </a:lnTo>
                    <a:lnTo>
                      <a:pt x="162" y="1839"/>
                    </a:lnTo>
                    <a:lnTo>
                      <a:pt x="158" y="1797"/>
                    </a:lnTo>
                    <a:lnTo>
                      <a:pt x="158" y="1751"/>
                    </a:lnTo>
                    <a:lnTo>
                      <a:pt x="154" y="1647"/>
                    </a:lnTo>
                    <a:lnTo>
                      <a:pt x="150" y="1531"/>
                    </a:lnTo>
                    <a:lnTo>
                      <a:pt x="146" y="1404"/>
                    </a:lnTo>
                    <a:lnTo>
                      <a:pt x="139" y="1270"/>
                    </a:lnTo>
                    <a:lnTo>
                      <a:pt x="135" y="1131"/>
                    </a:lnTo>
                    <a:lnTo>
                      <a:pt x="116" y="846"/>
                    </a:lnTo>
                    <a:lnTo>
                      <a:pt x="108" y="708"/>
                    </a:lnTo>
                    <a:lnTo>
                      <a:pt x="96" y="573"/>
                    </a:lnTo>
                    <a:lnTo>
                      <a:pt x="85" y="443"/>
                    </a:lnTo>
                    <a:lnTo>
                      <a:pt x="69" y="327"/>
                    </a:lnTo>
                    <a:lnTo>
                      <a:pt x="54" y="219"/>
                    </a:lnTo>
                    <a:lnTo>
                      <a:pt x="46" y="173"/>
                    </a:lnTo>
                    <a:lnTo>
                      <a:pt x="39" y="127"/>
                    </a:lnTo>
                    <a:lnTo>
                      <a:pt x="31" y="89"/>
                    </a:lnTo>
                    <a:lnTo>
                      <a:pt x="23" y="54"/>
                    </a:lnTo>
                    <a:lnTo>
                      <a:pt x="12" y="23"/>
                    </a:lnTo>
                    <a:lnTo>
                      <a:pt x="0" y="0"/>
                    </a:lnTo>
                    <a:lnTo>
                      <a:pt x="4" y="4"/>
                    </a:lnTo>
                    <a:lnTo>
                      <a:pt x="16" y="16"/>
                    </a:lnTo>
                    <a:lnTo>
                      <a:pt x="27" y="35"/>
                    </a:lnTo>
                    <a:lnTo>
                      <a:pt x="46" y="66"/>
                    </a:lnTo>
                    <a:lnTo>
                      <a:pt x="69" y="112"/>
                    </a:lnTo>
                    <a:lnTo>
                      <a:pt x="81" y="139"/>
                    </a:lnTo>
                    <a:lnTo>
                      <a:pt x="93" y="169"/>
                    </a:lnTo>
                    <a:lnTo>
                      <a:pt x="104" y="204"/>
                    </a:lnTo>
                    <a:lnTo>
                      <a:pt x="119" y="243"/>
                    </a:lnTo>
                    <a:lnTo>
                      <a:pt x="131" y="289"/>
                    </a:lnTo>
                    <a:lnTo>
                      <a:pt x="146" y="335"/>
                    </a:lnTo>
                    <a:lnTo>
                      <a:pt x="158" y="389"/>
                    </a:lnTo>
                    <a:lnTo>
                      <a:pt x="173" y="446"/>
                    </a:lnTo>
                    <a:lnTo>
                      <a:pt x="185" y="508"/>
                    </a:lnTo>
                    <a:lnTo>
                      <a:pt x="200" y="577"/>
                    </a:lnTo>
                    <a:lnTo>
                      <a:pt x="212" y="650"/>
                    </a:lnTo>
                    <a:lnTo>
                      <a:pt x="223" y="731"/>
                    </a:lnTo>
                    <a:lnTo>
                      <a:pt x="235" y="816"/>
                    </a:lnTo>
                    <a:lnTo>
                      <a:pt x="246" y="904"/>
                    </a:lnTo>
                    <a:lnTo>
                      <a:pt x="258" y="1004"/>
                    </a:lnTo>
                    <a:lnTo>
                      <a:pt x="266" y="1108"/>
                    </a:lnTo>
                    <a:lnTo>
                      <a:pt x="273" y="1220"/>
                    </a:lnTo>
                    <a:lnTo>
                      <a:pt x="281" y="1335"/>
                    </a:lnTo>
                    <a:lnTo>
                      <a:pt x="289" y="1462"/>
                    </a:lnTo>
                    <a:lnTo>
                      <a:pt x="293" y="1593"/>
                    </a:lnTo>
                    <a:lnTo>
                      <a:pt x="296" y="1731"/>
                    </a:lnTo>
                    <a:lnTo>
                      <a:pt x="296" y="1877"/>
                    </a:lnTo>
                    <a:close/>
                  </a:path>
                </a:pathLst>
              </a:custGeom>
              <a:solidFill>
                <a:srgbClr val="841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31" name="Freeform 47"/>
              <p:cNvSpPr>
                <a:spLocks/>
              </p:cNvSpPr>
              <p:nvPr/>
            </p:nvSpPr>
            <p:spPr bwMode="auto">
              <a:xfrm>
                <a:off x="889481" y="3100376"/>
                <a:ext cx="831850" cy="817563"/>
              </a:xfrm>
              <a:custGeom>
                <a:avLst/>
                <a:gdLst>
                  <a:gd name="T0" fmla="*/ 127 w 524"/>
                  <a:gd name="T1" fmla="*/ 0 h 515"/>
                  <a:gd name="T2" fmla="*/ 524 w 524"/>
                  <a:gd name="T3" fmla="*/ 284 h 515"/>
                  <a:gd name="T4" fmla="*/ 412 w 524"/>
                  <a:gd name="T5" fmla="*/ 515 h 515"/>
                  <a:gd name="T6" fmla="*/ 0 w 524"/>
                  <a:gd name="T7" fmla="*/ 0 h 515"/>
                  <a:gd name="T8" fmla="*/ 127 w 524"/>
                  <a:gd name="T9" fmla="*/ 0 h 515"/>
                </a:gdLst>
                <a:ahLst/>
                <a:cxnLst>
                  <a:cxn ang="0">
                    <a:pos x="T0" y="T1"/>
                  </a:cxn>
                  <a:cxn ang="0">
                    <a:pos x="T2" y="T3"/>
                  </a:cxn>
                  <a:cxn ang="0">
                    <a:pos x="T4" y="T5"/>
                  </a:cxn>
                  <a:cxn ang="0">
                    <a:pos x="T6" y="T7"/>
                  </a:cxn>
                  <a:cxn ang="0">
                    <a:pos x="T8" y="T9"/>
                  </a:cxn>
                </a:cxnLst>
                <a:rect l="0" t="0" r="r" b="b"/>
                <a:pathLst>
                  <a:path w="524" h="515">
                    <a:moveTo>
                      <a:pt x="127" y="0"/>
                    </a:moveTo>
                    <a:lnTo>
                      <a:pt x="524" y="284"/>
                    </a:lnTo>
                    <a:lnTo>
                      <a:pt x="412" y="515"/>
                    </a:lnTo>
                    <a:lnTo>
                      <a:pt x="0" y="0"/>
                    </a:lnTo>
                    <a:lnTo>
                      <a:pt x="127" y="0"/>
                    </a:lnTo>
                    <a:close/>
                  </a:path>
                </a:pathLst>
              </a:custGeom>
              <a:solidFill>
                <a:srgbClr val="F688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32" name="Freeform 48"/>
              <p:cNvSpPr>
                <a:spLocks/>
              </p:cNvSpPr>
              <p:nvPr/>
            </p:nvSpPr>
            <p:spPr bwMode="auto">
              <a:xfrm>
                <a:off x="889481" y="3100376"/>
                <a:ext cx="831850" cy="817563"/>
              </a:xfrm>
              <a:custGeom>
                <a:avLst/>
                <a:gdLst>
                  <a:gd name="T0" fmla="*/ 401 w 524"/>
                  <a:gd name="T1" fmla="*/ 419 h 515"/>
                  <a:gd name="T2" fmla="*/ 481 w 524"/>
                  <a:gd name="T3" fmla="*/ 254 h 515"/>
                  <a:gd name="T4" fmla="*/ 524 w 524"/>
                  <a:gd name="T5" fmla="*/ 284 h 515"/>
                  <a:gd name="T6" fmla="*/ 412 w 524"/>
                  <a:gd name="T7" fmla="*/ 515 h 515"/>
                  <a:gd name="T8" fmla="*/ 0 w 524"/>
                  <a:gd name="T9" fmla="*/ 0 h 515"/>
                  <a:gd name="T10" fmla="*/ 70 w 524"/>
                  <a:gd name="T11" fmla="*/ 0 h 515"/>
                  <a:gd name="T12" fmla="*/ 401 w 524"/>
                  <a:gd name="T13" fmla="*/ 419 h 515"/>
                </a:gdLst>
                <a:ahLst/>
                <a:cxnLst>
                  <a:cxn ang="0">
                    <a:pos x="T0" y="T1"/>
                  </a:cxn>
                  <a:cxn ang="0">
                    <a:pos x="T2" y="T3"/>
                  </a:cxn>
                  <a:cxn ang="0">
                    <a:pos x="T4" y="T5"/>
                  </a:cxn>
                  <a:cxn ang="0">
                    <a:pos x="T6" y="T7"/>
                  </a:cxn>
                  <a:cxn ang="0">
                    <a:pos x="T8" y="T9"/>
                  </a:cxn>
                  <a:cxn ang="0">
                    <a:pos x="T10" y="T11"/>
                  </a:cxn>
                  <a:cxn ang="0">
                    <a:pos x="T12" y="T13"/>
                  </a:cxn>
                </a:cxnLst>
                <a:rect l="0" t="0" r="r" b="b"/>
                <a:pathLst>
                  <a:path w="524" h="515">
                    <a:moveTo>
                      <a:pt x="401" y="419"/>
                    </a:moveTo>
                    <a:lnTo>
                      <a:pt x="481" y="254"/>
                    </a:lnTo>
                    <a:lnTo>
                      <a:pt x="524" y="284"/>
                    </a:lnTo>
                    <a:lnTo>
                      <a:pt x="412" y="515"/>
                    </a:lnTo>
                    <a:lnTo>
                      <a:pt x="0" y="0"/>
                    </a:lnTo>
                    <a:lnTo>
                      <a:pt x="70" y="0"/>
                    </a:lnTo>
                    <a:lnTo>
                      <a:pt x="401" y="419"/>
                    </a:lnTo>
                    <a:close/>
                  </a:path>
                </a:pathLst>
              </a:custGeom>
              <a:solidFill>
                <a:srgbClr val="F47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33" name="Rectangle 49"/>
              <p:cNvSpPr>
                <a:spLocks noChangeArrowheads="1"/>
              </p:cNvSpPr>
              <p:nvPr/>
            </p:nvSpPr>
            <p:spPr bwMode="auto">
              <a:xfrm>
                <a:off x="859318" y="3100376"/>
                <a:ext cx="519113" cy="249238"/>
              </a:xfrm>
              <a:prstGeom prst="rect">
                <a:avLst/>
              </a:prstGeom>
              <a:solidFill>
                <a:srgbClr val="F688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34" name="Freeform 50"/>
              <p:cNvSpPr>
                <a:spLocks/>
              </p:cNvSpPr>
              <p:nvPr/>
            </p:nvSpPr>
            <p:spPr bwMode="auto">
              <a:xfrm>
                <a:off x="859318" y="3100376"/>
                <a:ext cx="519113" cy="249238"/>
              </a:xfrm>
              <a:custGeom>
                <a:avLst/>
                <a:gdLst>
                  <a:gd name="T0" fmla="*/ 300 w 327"/>
                  <a:gd name="T1" fmla="*/ 115 h 157"/>
                  <a:gd name="T2" fmla="*/ 300 w 327"/>
                  <a:gd name="T3" fmla="*/ 0 h 157"/>
                  <a:gd name="T4" fmla="*/ 327 w 327"/>
                  <a:gd name="T5" fmla="*/ 0 h 157"/>
                  <a:gd name="T6" fmla="*/ 327 w 327"/>
                  <a:gd name="T7" fmla="*/ 157 h 157"/>
                  <a:gd name="T8" fmla="*/ 0 w 327"/>
                  <a:gd name="T9" fmla="*/ 157 h 157"/>
                  <a:gd name="T10" fmla="*/ 0 w 327"/>
                  <a:gd name="T11" fmla="*/ 115 h 157"/>
                  <a:gd name="T12" fmla="*/ 300 w 327"/>
                  <a:gd name="T13" fmla="*/ 115 h 157"/>
                </a:gdLst>
                <a:ahLst/>
                <a:cxnLst>
                  <a:cxn ang="0">
                    <a:pos x="T0" y="T1"/>
                  </a:cxn>
                  <a:cxn ang="0">
                    <a:pos x="T2" y="T3"/>
                  </a:cxn>
                  <a:cxn ang="0">
                    <a:pos x="T4" y="T5"/>
                  </a:cxn>
                  <a:cxn ang="0">
                    <a:pos x="T6" y="T7"/>
                  </a:cxn>
                  <a:cxn ang="0">
                    <a:pos x="T8" y="T9"/>
                  </a:cxn>
                  <a:cxn ang="0">
                    <a:pos x="T10" y="T11"/>
                  </a:cxn>
                  <a:cxn ang="0">
                    <a:pos x="T12" y="T13"/>
                  </a:cxn>
                </a:cxnLst>
                <a:rect l="0" t="0" r="r" b="b"/>
                <a:pathLst>
                  <a:path w="327" h="157">
                    <a:moveTo>
                      <a:pt x="300" y="115"/>
                    </a:moveTo>
                    <a:lnTo>
                      <a:pt x="300" y="0"/>
                    </a:lnTo>
                    <a:lnTo>
                      <a:pt x="327" y="0"/>
                    </a:lnTo>
                    <a:lnTo>
                      <a:pt x="327" y="157"/>
                    </a:lnTo>
                    <a:lnTo>
                      <a:pt x="0" y="157"/>
                    </a:lnTo>
                    <a:lnTo>
                      <a:pt x="0" y="115"/>
                    </a:lnTo>
                    <a:lnTo>
                      <a:pt x="300" y="115"/>
                    </a:lnTo>
                    <a:close/>
                  </a:path>
                </a:pathLst>
              </a:custGeom>
              <a:solidFill>
                <a:srgbClr val="F47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grpSp>
        <p:grpSp>
          <p:nvGrpSpPr>
            <p:cNvPr id="8" name="Group 7"/>
            <p:cNvGrpSpPr/>
            <p:nvPr/>
          </p:nvGrpSpPr>
          <p:grpSpPr>
            <a:xfrm flipH="1">
              <a:off x="8046720" y="857250"/>
              <a:ext cx="1097280" cy="4114800"/>
              <a:chOff x="859318" y="400039"/>
              <a:chExt cx="1533525" cy="5753100"/>
            </a:xfrm>
          </p:grpSpPr>
          <p:sp>
            <p:nvSpPr>
              <p:cNvPr id="9" name="Freeform 38"/>
              <p:cNvSpPr>
                <a:spLocks/>
              </p:cNvSpPr>
              <p:nvPr/>
            </p:nvSpPr>
            <p:spPr bwMode="auto">
              <a:xfrm>
                <a:off x="859318" y="400039"/>
                <a:ext cx="1533525" cy="2828925"/>
              </a:xfrm>
              <a:custGeom>
                <a:avLst/>
                <a:gdLst>
                  <a:gd name="T0" fmla="*/ 966 w 966"/>
                  <a:gd name="T1" fmla="*/ 0 h 1782"/>
                  <a:gd name="T2" fmla="*/ 943 w 966"/>
                  <a:gd name="T3" fmla="*/ 170 h 1782"/>
                  <a:gd name="T4" fmla="*/ 912 w 966"/>
                  <a:gd name="T5" fmla="*/ 331 h 1782"/>
                  <a:gd name="T6" fmla="*/ 881 w 966"/>
                  <a:gd name="T7" fmla="*/ 477 h 1782"/>
                  <a:gd name="T8" fmla="*/ 851 w 966"/>
                  <a:gd name="T9" fmla="*/ 616 h 1782"/>
                  <a:gd name="T10" fmla="*/ 816 w 966"/>
                  <a:gd name="T11" fmla="*/ 743 h 1782"/>
                  <a:gd name="T12" fmla="*/ 781 w 966"/>
                  <a:gd name="T13" fmla="*/ 862 h 1782"/>
                  <a:gd name="T14" fmla="*/ 743 w 966"/>
                  <a:gd name="T15" fmla="*/ 970 h 1782"/>
                  <a:gd name="T16" fmla="*/ 704 w 966"/>
                  <a:gd name="T17" fmla="*/ 1070 h 1782"/>
                  <a:gd name="T18" fmla="*/ 666 w 966"/>
                  <a:gd name="T19" fmla="*/ 1162 h 1782"/>
                  <a:gd name="T20" fmla="*/ 627 w 966"/>
                  <a:gd name="T21" fmla="*/ 1243 h 1782"/>
                  <a:gd name="T22" fmla="*/ 585 w 966"/>
                  <a:gd name="T23" fmla="*/ 1320 h 1782"/>
                  <a:gd name="T24" fmla="*/ 547 w 966"/>
                  <a:gd name="T25" fmla="*/ 1389 h 1782"/>
                  <a:gd name="T26" fmla="*/ 504 w 966"/>
                  <a:gd name="T27" fmla="*/ 1451 h 1782"/>
                  <a:gd name="T28" fmla="*/ 466 w 966"/>
                  <a:gd name="T29" fmla="*/ 1505 h 1782"/>
                  <a:gd name="T30" fmla="*/ 424 w 966"/>
                  <a:gd name="T31" fmla="*/ 1551 h 1782"/>
                  <a:gd name="T32" fmla="*/ 385 w 966"/>
                  <a:gd name="T33" fmla="*/ 1593 h 1782"/>
                  <a:gd name="T34" fmla="*/ 347 w 966"/>
                  <a:gd name="T35" fmla="*/ 1631 h 1782"/>
                  <a:gd name="T36" fmla="*/ 308 w 966"/>
                  <a:gd name="T37" fmla="*/ 1662 h 1782"/>
                  <a:gd name="T38" fmla="*/ 273 w 966"/>
                  <a:gd name="T39" fmla="*/ 1689 h 1782"/>
                  <a:gd name="T40" fmla="*/ 239 w 966"/>
                  <a:gd name="T41" fmla="*/ 1712 h 1782"/>
                  <a:gd name="T42" fmla="*/ 204 w 966"/>
                  <a:gd name="T43" fmla="*/ 1732 h 1782"/>
                  <a:gd name="T44" fmla="*/ 173 w 966"/>
                  <a:gd name="T45" fmla="*/ 1747 h 1782"/>
                  <a:gd name="T46" fmla="*/ 116 w 966"/>
                  <a:gd name="T47" fmla="*/ 1766 h 1782"/>
                  <a:gd name="T48" fmla="*/ 69 w 966"/>
                  <a:gd name="T49" fmla="*/ 1778 h 1782"/>
                  <a:gd name="T50" fmla="*/ 31 w 966"/>
                  <a:gd name="T51" fmla="*/ 1782 h 1782"/>
                  <a:gd name="T52" fmla="*/ 12 w 966"/>
                  <a:gd name="T53" fmla="*/ 1782 h 1782"/>
                  <a:gd name="T54" fmla="*/ 4 w 966"/>
                  <a:gd name="T55" fmla="*/ 1782 h 1782"/>
                  <a:gd name="T56" fmla="*/ 0 w 966"/>
                  <a:gd name="T57" fmla="*/ 1782 h 1782"/>
                  <a:gd name="T58" fmla="*/ 0 w 966"/>
                  <a:gd name="T59" fmla="*/ 0 h 1782"/>
                  <a:gd name="T60" fmla="*/ 966 w 966"/>
                  <a:gd name="T61"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1782">
                    <a:moveTo>
                      <a:pt x="966" y="0"/>
                    </a:moveTo>
                    <a:lnTo>
                      <a:pt x="943" y="170"/>
                    </a:lnTo>
                    <a:lnTo>
                      <a:pt x="912" y="331"/>
                    </a:lnTo>
                    <a:lnTo>
                      <a:pt x="881" y="477"/>
                    </a:lnTo>
                    <a:lnTo>
                      <a:pt x="851" y="616"/>
                    </a:lnTo>
                    <a:lnTo>
                      <a:pt x="816" y="743"/>
                    </a:lnTo>
                    <a:lnTo>
                      <a:pt x="781" y="862"/>
                    </a:lnTo>
                    <a:lnTo>
                      <a:pt x="743" y="970"/>
                    </a:lnTo>
                    <a:lnTo>
                      <a:pt x="704" y="1070"/>
                    </a:lnTo>
                    <a:lnTo>
                      <a:pt x="666" y="1162"/>
                    </a:lnTo>
                    <a:lnTo>
                      <a:pt x="627" y="1243"/>
                    </a:lnTo>
                    <a:lnTo>
                      <a:pt x="585" y="1320"/>
                    </a:lnTo>
                    <a:lnTo>
                      <a:pt x="547" y="1389"/>
                    </a:lnTo>
                    <a:lnTo>
                      <a:pt x="504" y="1451"/>
                    </a:lnTo>
                    <a:lnTo>
                      <a:pt x="466" y="1505"/>
                    </a:lnTo>
                    <a:lnTo>
                      <a:pt x="424" y="1551"/>
                    </a:lnTo>
                    <a:lnTo>
                      <a:pt x="385" y="1593"/>
                    </a:lnTo>
                    <a:lnTo>
                      <a:pt x="347" y="1631"/>
                    </a:lnTo>
                    <a:lnTo>
                      <a:pt x="308" y="1662"/>
                    </a:lnTo>
                    <a:lnTo>
                      <a:pt x="273" y="1689"/>
                    </a:lnTo>
                    <a:lnTo>
                      <a:pt x="239" y="1712"/>
                    </a:lnTo>
                    <a:lnTo>
                      <a:pt x="204" y="1732"/>
                    </a:lnTo>
                    <a:lnTo>
                      <a:pt x="173" y="1747"/>
                    </a:lnTo>
                    <a:lnTo>
                      <a:pt x="116" y="1766"/>
                    </a:lnTo>
                    <a:lnTo>
                      <a:pt x="69" y="1778"/>
                    </a:lnTo>
                    <a:lnTo>
                      <a:pt x="31" y="1782"/>
                    </a:lnTo>
                    <a:lnTo>
                      <a:pt x="12" y="1782"/>
                    </a:lnTo>
                    <a:lnTo>
                      <a:pt x="4" y="1782"/>
                    </a:lnTo>
                    <a:lnTo>
                      <a:pt x="0" y="1782"/>
                    </a:lnTo>
                    <a:lnTo>
                      <a:pt x="0" y="0"/>
                    </a:lnTo>
                    <a:lnTo>
                      <a:pt x="966" y="0"/>
                    </a:lnTo>
                    <a:close/>
                  </a:path>
                </a:pathLst>
              </a:custGeom>
              <a:solidFill>
                <a:srgbClr val="DF2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0" name="Freeform 39"/>
              <p:cNvSpPr>
                <a:spLocks/>
              </p:cNvSpPr>
              <p:nvPr/>
            </p:nvSpPr>
            <p:spPr bwMode="auto">
              <a:xfrm>
                <a:off x="859318" y="400039"/>
                <a:ext cx="1533525" cy="2828925"/>
              </a:xfrm>
              <a:custGeom>
                <a:avLst/>
                <a:gdLst>
                  <a:gd name="T0" fmla="*/ 789 w 966"/>
                  <a:gd name="T1" fmla="*/ 0 h 1782"/>
                  <a:gd name="T2" fmla="*/ 966 w 966"/>
                  <a:gd name="T3" fmla="*/ 0 h 1782"/>
                  <a:gd name="T4" fmla="*/ 943 w 966"/>
                  <a:gd name="T5" fmla="*/ 170 h 1782"/>
                  <a:gd name="T6" fmla="*/ 912 w 966"/>
                  <a:gd name="T7" fmla="*/ 331 h 1782"/>
                  <a:gd name="T8" fmla="*/ 881 w 966"/>
                  <a:gd name="T9" fmla="*/ 477 h 1782"/>
                  <a:gd name="T10" fmla="*/ 851 w 966"/>
                  <a:gd name="T11" fmla="*/ 616 h 1782"/>
                  <a:gd name="T12" fmla="*/ 816 w 966"/>
                  <a:gd name="T13" fmla="*/ 743 h 1782"/>
                  <a:gd name="T14" fmla="*/ 781 w 966"/>
                  <a:gd name="T15" fmla="*/ 862 h 1782"/>
                  <a:gd name="T16" fmla="*/ 743 w 966"/>
                  <a:gd name="T17" fmla="*/ 970 h 1782"/>
                  <a:gd name="T18" fmla="*/ 704 w 966"/>
                  <a:gd name="T19" fmla="*/ 1070 h 1782"/>
                  <a:gd name="T20" fmla="*/ 666 w 966"/>
                  <a:gd name="T21" fmla="*/ 1162 h 1782"/>
                  <a:gd name="T22" fmla="*/ 627 w 966"/>
                  <a:gd name="T23" fmla="*/ 1243 h 1782"/>
                  <a:gd name="T24" fmla="*/ 585 w 966"/>
                  <a:gd name="T25" fmla="*/ 1320 h 1782"/>
                  <a:gd name="T26" fmla="*/ 547 w 966"/>
                  <a:gd name="T27" fmla="*/ 1389 h 1782"/>
                  <a:gd name="T28" fmla="*/ 504 w 966"/>
                  <a:gd name="T29" fmla="*/ 1451 h 1782"/>
                  <a:gd name="T30" fmla="*/ 466 w 966"/>
                  <a:gd name="T31" fmla="*/ 1505 h 1782"/>
                  <a:gd name="T32" fmla="*/ 424 w 966"/>
                  <a:gd name="T33" fmla="*/ 1551 h 1782"/>
                  <a:gd name="T34" fmla="*/ 385 w 966"/>
                  <a:gd name="T35" fmla="*/ 1593 h 1782"/>
                  <a:gd name="T36" fmla="*/ 347 w 966"/>
                  <a:gd name="T37" fmla="*/ 1631 h 1782"/>
                  <a:gd name="T38" fmla="*/ 308 w 966"/>
                  <a:gd name="T39" fmla="*/ 1662 h 1782"/>
                  <a:gd name="T40" fmla="*/ 273 w 966"/>
                  <a:gd name="T41" fmla="*/ 1689 h 1782"/>
                  <a:gd name="T42" fmla="*/ 239 w 966"/>
                  <a:gd name="T43" fmla="*/ 1712 h 1782"/>
                  <a:gd name="T44" fmla="*/ 204 w 966"/>
                  <a:gd name="T45" fmla="*/ 1732 h 1782"/>
                  <a:gd name="T46" fmla="*/ 173 w 966"/>
                  <a:gd name="T47" fmla="*/ 1747 h 1782"/>
                  <a:gd name="T48" fmla="*/ 116 w 966"/>
                  <a:gd name="T49" fmla="*/ 1766 h 1782"/>
                  <a:gd name="T50" fmla="*/ 69 w 966"/>
                  <a:gd name="T51" fmla="*/ 1778 h 1782"/>
                  <a:gd name="T52" fmla="*/ 31 w 966"/>
                  <a:gd name="T53" fmla="*/ 1782 h 1782"/>
                  <a:gd name="T54" fmla="*/ 12 w 966"/>
                  <a:gd name="T55" fmla="*/ 1782 h 1782"/>
                  <a:gd name="T56" fmla="*/ 4 w 966"/>
                  <a:gd name="T57" fmla="*/ 1782 h 1782"/>
                  <a:gd name="T58" fmla="*/ 0 w 966"/>
                  <a:gd name="T59" fmla="*/ 1782 h 1782"/>
                  <a:gd name="T60" fmla="*/ 54 w 966"/>
                  <a:gd name="T61" fmla="*/ 1758 h 1782"/>
                  <a:gd name="T62" fmla="*/ 100 w 966"/>
                  <a:gd name="T63" fmla="*/ 1732 h 1782"/>
                  <a:gd name="T64" fmla="*/ 146 w 966"/>
                  <a:gd name="T65" fmla="*/ 1701 h 1782"/>
                  <a:gd name="T66" fmla="*/ 189 w 966"/>
                  <a:gd name="T67" fmla="*/ 1666 h 1782"/>
                  <a:gd name="T68" fmla="*/ 231 w 966"/>
                  <a:gd name="T69" fmla="*/ 1624 h 1782"/>
                  <a:gd name="T70" fmla="*/ 273 w 966"/>
                  <a:gd name="T71" fmla="*/ 1581 h 1782"/>
                  <a:gd name="T72" fmla="*/ 347 w 966"/>
                  <a:gd name="T73" fmla="*/ 1485 h 1782"/>
                  <a:gd name="T74" fmla="*/ 416 w 966"/>
                  <a:gd name="T75" fmla="*/ 1378 h 1782"/>
                  <a:gd name="T76" fmla="*/ 474 w 966"/>
                  <a:gd name="T77" fmla="*/ 1258 h 1782"/>
                  <a:gd name="T78" fmla="*/ 527 w 966"/>
                  <a:gd name="T79" fmla="*/ 1131 h 1782"/>
                  <a:gd name="T80" fmla="*/ 577 w 966"/>
                  <a:gd name="T81" fmla="*/ 1001 h 1782"/>
                  <a:gd name="T82" fmla="*/ 620 w 966"/>
                  <a:gd name="T83" fmla="*/ 866 h 1782"/>
                  <a:gd name="T84" fmla="*/ 658 w 966"/>
                  <a:gd name="T85" fmla="*/ 731 h 1782"/>
                  <a:gd name="T86" fmla="*/ 689 w 966"/>
                  <a:gd name="T87" fmla="*/ 597 h 1782"/>
                  <a:gd name="T88" fmla="*/ 716 w 966"/>
                  <a:gd name="T89" fmla="*/ 462 h 1782"/>
                  <a:gd name="T90" fmla="*/ 739 w 966"/>
                  <a:gd name="T91" fmla="*/ 335 h 1782"/>
                  <a:gd name="T92" fmla="*/ 758 w 966"/>
                  <a:gd name="T93" fmla="*/ 212 h 1782"/>
                  <a:gd name="T94" fmla="*/ 774 w 966"/>
                  <a:gd name="T95" fmla="*/ 100 h 1782"/>
                  <a:gd name="T96" fmla="*/ 789 w 966"/>
                  <a:gd name="T97"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6" h="1782">
                    <a:moveTo>
                      <a:pt x="789" y="0"/>
                    </a:moveTo>
                    <a:lnTo>
                      <a:pt x="966" y="0"/>
                    </a:lnTo>
                    <a:lnTo>
                      <a:pt x="943" y="170"/>
                    </a:lnTo>
                    <a:lnTo>
                      <a:pt x="912" y="331"/>
                    </a:lnTo>
                    <a:lnTo>
                      <a:pt x="881" y="477"/>
                    </a:lnTo>
                    <a:lnTo>
                      <a:pt x="851" y="616"/>
                    </a:lnTo>
                    <a:lnTo>
                      <a:pt x="816" y="743"/>
                    </a:lnTo>
                    <a:lnTo>
                      <a:pt x="781" y="862"/>
                    </a:lnTo>
                    <a:lnTo>
                      <a:pt x="743" y="970"/>
                    </a:lnTo>
                    <a:lnTo>
                      <a:pt x="704" y="1070"/>
                    </a:lnTo>
                    <a:lnTo>
                      <a:pt x="666" y="1162"/>
                    </a:lnTo>
                    <a:lnTo>
                      <a:pt x="627" y="1243"/>
                    </a:lnTo>
                    <a:lnTo>
                      <a:pt x="585" y="1320"/>
                    </a:lnTo>
                    <a:lnTo>
                      <a:pt x="547" y="1389"/>
                    </a:lnTo>
                    <a:lnTo>
                      <a:pt x="504" y="1451"/>
                    </a:lnTo>
                    <a:lnTo>
                      <a:pt x="466" y="1505"/>
                    </a:lnTo>
                    <a:lnTo>
                      <a:pt x="424" y="1551"/>
                    </a:lnTo>
                    <a:lnTo>
                      <a:pt x="385" y="1593"/>
                    </a:lnTo>
                    <a:lnTo>
                      <a:pt x="347" y="1631"/>
                    </a:lnTo>
                    <a:lnTo>
                      <a:pt x="308" y="1662"/>
                    </a:lnTo>
                    <a:lnTo>
                      <a:pt x="273" y="1689"/>
                    </a:lnTo>
                    <a:lnTo>
                      <a:pt x="239" y="1712"/>
                    </a:lnTo>
                    <a:lnTo>
                      <a:pt x="204" y="1732"/>
                    </a:lnTo>
                    <a:lnTo>
                      <a:pt x="173" y="1747"/>
                    </a:lnTo>
                    <a:lnTo>
                      <a:pt x="116" y="1766"/>
                    </a:lnTo>
                    <a:lnTo>
                      <a:pt x="69" y="1778"/>
                    </a:lnTo>
                    <a:lnTo>
                      <a:pt x="31" y="1782"/>
                    </a:lnTo>
                    <a:lnTo>
                      <a:pt x="12" y="1782"/>
                    </a:lnTo>
                    <a:lnTo>
                      <a:pt x="4" y="1782"/>
                    </a:lnTo>
                    <a:lnTo>
                      <a:pt x="0" y="1782"/>
                    </a:lnTo>
                    <a:lnTo>
                      <a:pt x="54" y="1758"/>
                    </a:lnTo>
                    <a:lnTo>
                      <a:pt x="100" y="1732"/>
                    </a:lnTo>
                    <a:lnTo>
                      <a:pt x="146" y="1701"/>
                    </a:lnTo>
                    <a:lnTo>
                      <a:pt x="189" y="1666"/>
                    </a:lnTo>
                    <a:lnTo>
                      <a:pt x="231" y="1624"/>
                    </a:lnTo>
                    <a:lnTo>
                      <a:pt x="273" y="1581"/>
                    </a:lnTo>
                    <a:lnTo>
                      <a:pt x="347" y="1485"/>
                    </a:lnTo>
                    <a:lnTo>
                      <a:pt x="416" y="1378"/>
                    </a:lnTo>
                    <a:lnTo>
                      <a:pt x="474" y="1258"/>
                    </a:lnTo>
                    <a:lnTo>
                      <a:pt x="527" y="1131"/>
                    </a:lnTo>
                    <a:lnTo>
                      <a:pt x="577" y="1001"/>
                    </a:lnTo>
                    <a:lnTo>
                      <a:pt x="620" y="866"/>
                    </a:lnTo>
                    <a:lnTo>
                      <a:pt x="658" y="731"/>
                    </a:lnTo>
                    <a:lnTo>
                      <a:pt x="689" y="597"/>
                    </a:lnTo>
                    <a:lnTo>
                      <a:pt x="716" y="462"/>
                    </a:lnTo>
                    <a:lnTo>
                      <a:pt x="739" y="335"/>
                    </a:lnTo>
                    <a:lnTo>
                      <a:pt x="758" y="212"/>
                    </a:lnTo>
                    <a:lnTo>
                      <a:pt x="774" y="100"/>
                    </a:lnTo>
                    <a:lnTo>
                      <a:pt x="789" y="0"/>
                    </a:lnTo>
                    <a:close/>
                  </a:path>
                </a:pathLst>
              </a:custGeom>
              <a:solidFill>
                <a:srgbClr val="9F2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1" name="Freeform 40"/>
              <p:cNvSpPr>
                <a:spLocks/>
              </p:cNvSpPr>
              <p:nvPr/>
            </p:nvSpPr>
            <p:spPr bwMode="auto">
              <a:xfrm>
                <a:off x="859318" y="400039"/>
                <a:ext cx="971550" cy="2803525"/>
              </a:xfrm>
              <a:custGeom>
                <a:avLst/>
                <a:gdLst>
                  <a:gd name="T0" fmla="*/ 104 w 612"/>
                  <a:gd name="T1" fmla="*/ 0 h 1766"/>
                  <a:gd name="T2" fmla="*/ 612 w 612"/>
                  <a:gd name="T3" fmla="*/ 0 h 1766"/>
                  <a:gd name="T4" fmla="*/ 604 w 612"/>
                  <a:gd name="T5" fmla="*/ 93 h 1766"/>
                  <a:gd name="T6" fmla="*/ 589 w 612"/>
                  <a:gd name="T7" fmla="*/ 197 h 1766"/>
                  <a:gd name="T8" fmla="*/ 577 w 612"/>
                  <a:gd name="T9" fmla="*/ 312 h 1766"/>
                  <a:gd name="T10" fmla="*/ 558 w 612"/>
                  <a:gd name="T11" fmla="*/ 427 h 1766"/>
                  <a:gd name="T12" fmla="*/ 535 w 612"/>
                  <a:gd name="T13" fmla="*/ 554 h 1766"/>
                  <a:gd name="T14" fmla="*/ 512 w 612"/>
                  <a:gd name="T15" fmla="*/ 681 h 1766"/>
                  <a:gd name="T16" fmla="*/ 485 w 612"/>
                  <a:gd name="T17" fmla="*/ 808 h 1766"/>
                  <a:gd name="T18" fmla="*/ 450 w 612"/>
                  <a:gd name="T19" fmla="*/ 939 h 1766"/>
                  <a:gd name="T20" fmla="*/ 412 w 612"/>
                  <a:gd name="T21" fmla="*/ 1062 h 1766"/>
                  <a:gd name="T22" fmla="*/ 370 w 612"/>
                  <a:gd name="T23" fmla="*/ 1189 h 1766"/>
                  <a:gd name="T24" fmla="*/ 323 w 612"/>
                  <a:gd name="T25" fmla="*/ 1305 h 1766"/>
                  <a:gd name="T26" fmla="*/ 270 w 612"/>
                  <a:gd name="T27" fmla="*/ 1416 h 1766"/>
                  <a:gd name="T28" fmla="*/ 212 w 612"/>
                  <a:gd name="T29" fmla="*/ 1520 h 1766"/>
                  <a:gd name="T30" fmla="*/ 150 w 612"/>
                  <a:gd name="T31" fmla="*/ 1616 h 1766"/>
                  <a:gd name="T32" fmla="*/ 77 w 612"/>
                  <a:gd name="T33" fmla="*/ 1697 h 1766"/>
                  <a:gd name="T34" fmla="*/ 0 w 612"/>
                  <a:gd name="T35" fmla="*/ 1766 h 1766"/>
                  <a:gd name="T36" fmla="*/ 0 w 612"/>
                  <a:gd name="T37" fmla="*/ 1678 h 1766"/>
                  <a:gd name="T38" fmla="*/ 12 w 612"/>
                  <a:gd name="T39" fmla="*/ 1620 h 1766"/>
                  <a:gd name="T40" fmla="*/ 23 w 612"/>
                  <a:gd name="T41" fmla="*/ 1555 h 1766"/>
                  <a:gd name="T42" fmla="*/ 39 w 612"/>
                  <a:gd name="T43" fmla="*/ 1481 h 1766"/>
                  <a:gd name="T44" fmla="*/ 50 w 612"/>
                  <a:gd name="T45" fmla="*/ 1397 h 1766"/>
                  <a:gd name="T46" fmla="*/ 66 w 612"/>
                  <a:gd name="T47" fmla="*/ 1305 h 1766"/>
                  <a:gd name="T48" fmla="*/ 77 w 612"/>
                  <a:gd name="T49" fmla="*/ 1204 h 1766"/>
                  <a:gd name="T50" fmla="*/ 93 w 612"/>
                  <a:gd name="T51" fmla="*/ 1101 h 1766"/>
                  <a:gd name="T52" fmla="*/ 104 w 612"/>
                  <a:gd name="T53" fmla="*/ 989 h 1766"/>
                  <a:gd name="T54" fmla="*/ 112 w 612"/>
                  <a:gd name="T55" fmla="*/ 874 h 1766"/>
                  <a:gd name="T56" fmla="*/ 119 w 612"/>
                  <a:gd name="T57" fmla="*/ 754 h 1766"/>
                  <a:gd name="T58" fmla="*/ 127 w 612"/>
                  <a:gd name="T59" fmla="*/ 508 h 1766"/>
                  <a:gd name="T60" fmla="*/ 127 w 612"/>
                  <a:gd name="T61" fmla="*/ 381 h 1766"/>
                  <a:gd name="T62" fmla="*/ 123 w 612"/>
                  <a:gd name="T63" fmla="*/ 254 h 1766"/>
                  <a:gd name="T64" fmla="*/ 116 w 612"/>
                  <a:gd name="T65" fmla="*/ 127 h 1766"/>
                  <a:gd name="T66" fmla="*/ 104 w 612"/>
                  <a:gd name="T67"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2" h="1766">
                    <a:moveTo>
                      <a:pt x="104" y="0"/>
                    </a:moveTo>
                    <a:lnTo>
                      <a:pt x="612" y="0"/>
                    </a:lnTo>
                    <a:lnTo>
                      <a:pt x="604" y="93"/>
                    </a:lnTo>
                    <a:lnTo>
                      <a:pt x="589" y="197"/>
                    </a:lnTo>
                    <a:lnTo>
                      <a:pt x="577" y="312"/>
                    </a:lnTo>
                    <a:lnTo>
                      <a:pt x="558" y="427"/>
                    </a:lnTo>
                    <a:lnTo>
                      <a:pt x="535" y="554"/>
                    </a:lnTo>
                    <a:lnTo>
                      <a:pt x="512" y="681"/>
                    </a:lnTo>
                    <a:lnTo>
                      <a:pt x="485" y="808"/>
                    </a:lnTo>
                    <a:lnTo>
                      <a:pt x="450" y="939"/>
                    </a:lnTo>
                    <a:lnTo>
                      <a:pt x="412" y="1062"/>
                    </a:lnTo>
                    <a:lnTo>
                      <a:pt x="370" y="1189"/>
                    </a:lnTo>
                    <a:lnTo>
                      <a:pt x="323" y="1305"/>
                    </a:lnTo>
                    <a:lnTo>
                      <a:pt x="270" y="1416"/>
                    </a:lnTo>
                    <a:lnTo>
                      <a:pt x="212" y="1520"/>
                    </a:lnTo>
                    <a:lnTo>
                      <a:pt x="150" y="1616"/>
                    </a:lnTo>
                    <a:lnTo>
                      <a:pt x="77" y="1697"/>
                    </a:lnTo>
                    <a:lnTo>
                      <a:pt x="0" y="1766"/>
                    </a:lnTo>
                    <a:lnTo>
                      <a:pt x="0" y="1678"/>
                    </a:lnTo>
                    <a:lnTo>
                      <a:pt x="12" y="1620"/>
                    </a:lnTo>
                    <a:lnTo>
                      <a:pt x="23" y="1555"/>
                    </a:lnTo>
                    <a:lnTo>
                      <a:pt x="39" y="1481"/>
                    </a:lnTo>
                    <a:lnTo>
                      <a:pt x="50" y="1397"/>
                    </a:lnTo>
                    <a:lnTo>
                      <a:pt x="66" y="1305"/>
                    </a:lnTo>
                    <a:lnTo>
                      <a:pt x="77" y="1204"/>
                    </a:lnTo>
                    <a:lnTo>
                      <a:pt x="93" y="1101"/>
                    </a:lnTo>
                    <a:lnTo>
                      <a:pt x="104" y="989"/>
                    </a:lnTo>
                    <a:lnTo>
                      <a:pt x="112" y="874"/>
                    </a:lnTo>
                    <a:lnTo>
                      <a:pt x="119" y="754"/>
                    </a:lnTo>
                    <a:lnTo>
                      <a:pt x="127" y="508"/>
                    </a:lnTo>
                    <a:lnTo>
                      <a:pt x="127" y="381"/>
                    </a:lnTo>
                    <a:lnTo>
                      <a:pt x="123" y="254"/>
                    </a:lnTo>
                    <a:lnTo>
                      <a:pt x="116" y="127"/>
                    </a:lnTo>
                    <a:lnTo>
                      <a:pt x="104" y="0"/>
                    </a:lnTo>
                    <a:close/>
                  </a:path>
                </a:pathLst>
              </a:custGeom>
              <a:solidFill>
                <a:srgbClr val="B723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2" name="Freeform 41"/>
              <p:cNvSpPr>
                <a:spLocks/>
              </p:cNvSpPr>
              <p:nvPr/>
            </p:nvSpPr>
            <p:spPr bwMode="auto">
              <a:xfrm>
                <a:off x="865668" y="400039"/>
                <a:ext cx="677863" cy="2828925"/>
              </a:xfrm>
              <a:custGeom>
                <a:avLst/>
                <a:gdLst>
                  <a:gd name="T0" fmla="*/ 227 w 427"/>
                  <a:gd name="T1" fmla="*/ 0 h 1782"/>
                  <a:gd name="T2" fmla="*/ 427 w 427"/>
                  <a:gd name="T3" fmla="*/ 0 h 1782"/>
                  <a:gd name="T4" fmla="*/ 420 w 427"/>
                  <a:gd name="T5" fmla="*/ 135 h 1782"/>
                  <a:gd name="T6" fmla="*/ 412 w 427"/>
                  <a:gd name="T7" fmla="*/ 262 h 1782"/>
                  <a:gd name="T8" fmla="*/ 400 w 427"/>
                  <a:gd name="T9" fmla="*/ 385 h 1782"/>
                  <a:gd name="T10" fmla="*/ 389 w 427"/>
                  <a:gd name="T11" fmla="*/ 501 h 1782"/>
                  <a:gd name="T12" fmla="*/ 377 w 427"/>
                  <a:gd name="T13" fmla="*/ 608 h 1782"/>
                  <a:gd name="T14" fmla="*/ 366 w 427"/>
                  <a:gd name="T15" fmla="*/ 712 h 1782"/>
                  <a:gd name="T16" fmla="*/ 350 w 427"/>
                  <a:gd name="T17" fmla="*/ 808 h 1782"/>
                  <a:gd name="T18" fmla="*/ 335 w 427"/>
                  <a:gd name="T19" fmla="*/ 901 h 1782"/>
                  <a:gd name="T20" fmla="*/ 319 w 427"/>
                  <a:gd name="T21" fmla="*/ 985 h 1782"/>
                  <a:gd name="T22" fmla="*/ 304 w 427"/>
                  <a:gd name="T23" fmla="*/ 1066 h 1782"/>
                  <a:gd name="T24" fmla="*/ 285 w 427"/>
                  <a:gd name="T25" fmla="*/ 1139 h 1782"/>
                  <a:gd name="T26" fmla="*/ 269 w 427"/>
                  <a:gd name="T27" fmla="*/ 1208 h 1782"/>
                  <a:gd name="T28" fmla="*/ 250 w 427"/>
                  <a:gd name="T29" fmla="*/ 1274 h 1782"/>
                  <a:gd name="T30" fmla="*/ 231 w 427"/>
                  <a:gd name="T31" fmla="*/ 1331 h 1782"/>
                  <a:gd name="T32" fmla="*/ 216 w 427"/>
                  <a:gd name="T33" fmla="*/ 1389 h 1782"/>
                  <a:gd name="T34" fmla="*/ 196 w 427"/>
                  <a:gd name="T35" fmla="*/ 1439 h 1782"/>
                  <a:gd name="T36" fmla="*/ 177 w 427"/>
                  <a:gd name="T37" fmla="*/ 1485 h 1782"/>
                  <a:gd name="T38" fmla="*/ 162 w 427"/>
                  <a:gd name="T39" fmla="*/ 1528 h 1782"/>
                  <a:gd name="T40" fmla="*/ 142 w 427"/>
                  <a:gd name="T41" fmla="*/ 1566 h 1782"/>
                  <a:gd name="T42" fmla="*/ 127 w 427"/>
                  <a:gd name="T43" fmla="*/ 1601 h 1782"/>
                  <a:gd name="T44" fmla="*/ 92 w 427"/>
                  <a:gd name="T45" fmla="*/ 1658 h 1782"/>
                  <a:gd name="T46" fmla="*/ 65 w 427"/>
                  <a:gd name="T47" fmla="*/ 1705 h 1782"/>
                  <a:gd name="T48" fmla="*/ 42 w 427"/>
                  <a:gd name="T49" fmla="*/ 1735 h 1782"/>
                  <a:gd name="T50" fmla="*/ 19 w 427"/>
                  <a:gd name="T51" fmla="*/ 1758 h 1782"/>
                  <a:gd name="T52" fmla="*/ 8 w 427"/>
                  <a:gd name="T53" fmla="*/ 1774 h 1782"/>
                  <a:gd name="T54" fmla="*/ 0 w 427"/>
                  <a:gd name="T55" fmla="*/ 1782 h 1782"/>
                  <a:gd name="T56" fmla="*/ 0 w 427"/>
                  <a:gd name="T57" fmla="*/ 1782 h 1782"/>
                  <a:gd name="T58" fmla="*/ 46 w 427"/>
                  <a:gd name="T59" fmla="*/ 1685 h 1782"/>
                  <a:gd name="T60" fmla="*/ 89 w 427"/>
                  <a:gd name="T61" fmla="*/ 1578 h 1782"/>
                  <a:gd name="T62" fmla="*/ 123 w 427"/>
                  <a:gd name="T63" fmla="*/ 1466 h 1782"/>
                  <a:gd name="T64" fmla="*/ 154 w 427"/>
                  <a:gd name="T65" fmla="*/ 1347 h 1782"/>
                  <a:gd name="T66" fmla="*/ 177 w 427"/>
                  <a:gd name="T67" fmla="*/ 1224 h 1782"/>
                  <a:gd name="T68" fmla="*/ 196 w 427"/>
                  <a:gd name="T69" fmla="*/ 1101 h 1782"/>
                  <a:gd name="T70" fmla="*/ 212 w 427"/>
                  <a:gd name="T71" fmla="*/ 974 h 1782"/>
                  <a:gd name="T72" fmla="*/ 223 w 427"/>
                  <a:gd name="T73" fmla="*/ 843 h 1782"/>
                  <a:gd name="T74" fmla="*/ 231 w 427"/>
                  <a:gd name="T75" fmla="*/ 720 h 1782"/>
                  <a:gd name="T76" fmla="*/ 235 w 427"/>
                  <a:gd name="T77" fmla="*/ 597 h 1782"/>
                  <a:gd name="T78" fmla="*/ 239 w 427"/>
                  <a:gd name="T79" fmla="*/ 477 h 1782"/>
                  <a:gd name="T80" fmla="*/ 239 w 427"/>
                  <a:gd name="T81" fmla="*/ 362 h 1782"/>
                  <a:gd name="T82" fmla="*/ 239 w 427"/>
                  <a:gd name="T83" fmla="*/ 258 h 1782"/>
                  <a:gd name="T84" fmla="*/ 235 w 427"/>
                  <a:gd name="T85" fmla="*/ 162 h 1782"/>
                  <a:gd name="T86" fmla="*/ 231 w 427"/>
                  <a:gd name="T87" fmla="*/ 74 h 1782"/>
                  <a:gd name="T88" fmla="*/ 227 w 427"/>
                  <a:gd name="T89"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7" h="1782">
                    <a:moveTo>
                      <a:pt x="227" y="0"/>
                    </a:moveTo>
                    <a:lnTo>
                      <a:pt x="427" y="0"/>
                    </a:lnTo>
                    <a:lnTo>
                      <a:pt x="420" y="135"/>
                    </a:lnTo>
                    <a:lnTo>
                      <a:pt x="412" y="262"/>
                    </a:lnTo>
                    <a:lnTo>
                      <a:pt x="400" y="385"/>
                    </a:lnTo>
                    <a:lnTo>
                      <a:pt x="389" y="501"/>
                    </a:lnTo>
                    <a:lnTo>
                      <a:pt x="377" y="608"/>
                    </a:lnTo>
                    <a:lnTo>
                      <a:pt x="366" y="712"/>
                    </a:lnTo>
                    <a:lnTo>
                      <a:pt x="350" y="808"/>
                    </a:lnTo>
                    <a:lnTo>
                      <a:pt x="335" y="901"/>
                    </a:lnTo>
                    <a:lnTo>
                      <a:pt x="319" y="985"/>
                    </a:lnTo>
                    <a:lnTo>
                      <a:pt x="304" y="1066"/>
                    </a:lnTo>
                    <a:lnTo>
                      <a:pt x="285" y="1139"/>
                    </a:lnTo>
                    <a:lnTo>
                      <a:pt x="269" y="1208"/>
                    </a:lnTo>
                    <a:lnTo>
                      <a:pt x="250" y="1274"/>
                    </a:lnTo>
                    <a:lnTo>
                      <a:pt x="231" y="1331"/>
                    </a:lnTo>
                    <a:lnTo>
                      <a:pt x="216" y="1389"/>
                    </a:lnTo>
                    <a:lnTo>
                      <a:pt x="196" y="1439"/>
                    </a:lnTo>
                    <a:lnTo>
                      <a:pt x="177" y="1485"/>
                    </a:lnTo>
                    <a:lnTo>
                      <a:pt x="162" y="1528"/>
                    </a:lnTo>
                    <a:lnTo>
                      <a:pt x="142" y="1566"/>
                    </a:lnTo>
                    <a:lnTo>
                      <a:pt x="127" y="1601"/>
                    </a:lnTo>
                    <a:lnTo>
                      <a:pt x="92" y="1658"/>
                    </a:lnTo>
                    <a:lnTo>
                      <a:pt x="65" y="1705"/>
                    </a:lnTo>
                    <a:lnTo>
                      <a:pt x="42" y="1735"/>
                    </a:lnTo>
                    <a:lnTo>
                      <a:pt x="19" y="1758"/>
                    </a:lnTo>
                    <a:lnTo>
                      <a:pt x="8" y="1774"/>
                    </a:lnTo>
                    <a:lnTo>
                      <a:pt x="0" y="1782"/>
                    </a:lnTo>
                    <a:lnTo>
                      <a:pt x="0" y="1782"/>
                    </a:lnTo>
                    <a:lnTo>
                      <a:pt x="46" y="1685"/>
                    </a:lnTo>
                    <a:lnTo>
                      <a:pt x="89" y="1578"/>
                    </a:lnTo>
                    <a:lnTo>
                      <a:pt x="123" y="1466"/>
                    </a:lnTo>
                    <a:lnTo>
                      <a:pt x="154" y="1347"/>
                    </a:lnTo>
                    <a:lnTo>
                      <a:pt x="177" y="1224"/>
                    </a:lnTo>
                    <a:lnTo>
                      <a:pt x="196" y="1101"/>
                    </a:lnTo>
                    <a:lnTo>
                      <a:pt x="212" y="974"/>
                    </a:lnTo>
                    <a:lnTo>
                      <a:pt x="223" y="843"/>
                    </a:lnTo>
                    <a:lnTo>
                      <a:pt x="231" y="720"/>
                    </a:lnTo>
                    <a:lnTo>
                      <a:pt x="235" y="597"/>
                    </a:lnTo>
                    <a:lnTo>
                      <a:pt x="239" y="477"/>
                    </a:lnTo>
                    <a:lnTo>
                      <a:pt x="239" y="362"/>
                    </a:lnTo>
                    <a:lnTo>
                      <a:pt x="239" y="258"/>
                    </a:lnTo>
                    <a:lnTo>
                      <a:pt x="235" y="162"/>
                    </a:lnTo>
                    <a:lnTo>
                      <a:pt x="231" y="74"/>
                    </a:lnTo>
                    <a:lnTo>
                      <a:pt x="227" y="0"/>
                    </a:lnTo>
                    <a:close/>
                  </a:path>
                </a:pathLst>
              </a:custGeom>
              <a:solidFill>
                <a:srgbClr val="9F2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3" name="Freeform 42"/>
              <p:cNvSpPr>
                <a:spLocks/>
              </p:cNvSpPr>
              <p:nvPr/>
            </p:nvSpPr>
            <p:spPr bwMode="auto">
              <a:xfrm>
                <a:off x="859318" y="3160701"/>
                <a:ext cx="1282700" cy="2424113"/>
              </a:xfrm>
              <a:custGeom>
                <a:avLst/>
                <a:gdLst>
                  <a:gd name="T0" fmla="*/ 808 w 808"/>
                  <a:gd name="T1" fmla="*/ 1470 h 1527"/>
                  <a:gd name="T2" fmla="*/ 805 w 808"/>
                  <a:gd name="T3" fmla="*/ 1470 h 1527"/>
                  <a:gd name="T4" fmla="*/ 793 w 808"/>
                  <a:gd name="T5" fmla="*/ 1474 h 1527"/>
                  <a:gd name="T6" fmla="*/ 778 w 808"/>
                  <a:gd name="T7" fmla="*/ 1481 h 1527"/>
                  <a:gd name="T8" fmla="*/ 754 w 808"/>
                  <a:gd name="T9" fmla="*/ 1489 h 1527"/>
                  <a:gd name="T10" fmla="*/ 724 w 808"/>
                  <a:gd name="T11" fmla="*/ 1500 h 1527"/>
                  <a:gd name="T12" fmla="*/ 689 w 808"/>
                  <a:gd name="T13" fmla="*/ 1508 h 1527"/>
                  <a:gd name="T14" fmla="*/ 647 w 808"/>
                  <a:gd name="T15" fmla="*/ 1516 h 1527"/>
                  <a:gd name="T16" fmla="*/ 601 w 808"/>
                  <a:gd name="T17" fmla="*/ 1524 h 1527"/>
                  <a:gd name="T18" fmla="*/ 547 w 808"/>
                  <a:gd name="T19" fmla="*/ 1527 h 1527"/>
                  <a:gd name="T20" fmla="*/ 485 w 808"/>
                  <a:gd name="T21" fmla="*/ 1527 h 1527"/>
                  <a:gd name="T22" fmla="*/ 420 w 808"/>
                  <a:gd name="T23" fmla="*/ 1524 h 1527"/>
                  <a:gd name="T24" fmla="*/ 347 w 808"/>
                  <a:gd name="T25" fmla="*/ 1516 h 1527"/>
                  <a:gd name="T26" fmla="*/ 270 w 808"/>
                  <a:gd name="T27" fmla="*/ 1504 h 1527"/>
                  <a:gd name="T28" fmla="*/ 185 w 808"/>
                  <a:gd name="T29" fmla="*/ 1485 h 1527"/>
                  <a:gd name="T30" fmla="*/ 96 w 808"/>
                  <a:gd name="T31" fmla="*/ 1458 h 1527"/>
                  <a:gd name="T32" fmla="*/ 0 w 808"/>
                  <a:gd name="T33" fmla="*/ 1424 h 1527"/>
                  <a:gd name="T34" fmla="*/ 0 w 808"/>
                  <a:gd name="T35" fmla="*/ 0 h 1527"/>
                  <a:gd name="T36" fmla="*/ 8 w 808"/>
                  <a:gd name="T37" fmla="*/ 0 h 1527"/>
                  <a:gd name="T38" fmla="*/ 27 w 808"/>
                  <a:gd name="T39" fmla="*/ 0 h 1527"/>
                  <a:gd name="T40" fmla="*/ 58 w 808"/>
                  <a:gd name="T41" fmla="*/ 4 h 1527"/>
                  <a:gd name="T42" fmla="*/ 96 w 808"/>
                  <a:gd name="T43" fmla="*/ 16 h 1527"/>
                  <a:gd name="T44" fmla="*/ 143 w 808"/>
                  <a:gd name="T45" fmla="*/ 31 h 1527"/>
                  <a:gd name="T46" fmla="*/ 196 w 808"/>
                  <a:gd name="T47" fmla="*/ 62 h 1527"/>
                  <a:gd name="T48" fmla="*/ 227 w 808"/>
                  <a:gd name="T49" fmla="*/ 81 h 1527"/>
                  <a:gd name="T50" fmla="*/ 258 w 808"/>
                  <a:gd name="T51" fmla="*/ 104 h 1527"/>
                  <a:gd name="T52" fmla="*/ 289 w 808"/>
                  <a:gd name="T53" fmla="*/ 131 h 1527"/>
                  <a:gd name="T54" fmla="*/ 320 w 808"/>
                  <a:gd name="T55" fmla="*/ 162 h 1527"/>
                  <a:gd name="T56" fmla="*/ 354 w 808"/>
                  <a:gd name="T57" fmla="*/ 196 h 1527"/>
                  <a:gd name="T58" fmla="*/ 385 w 808"/>
                  <a:gd name="T59" fmla="*/ 239 h 1527"/>
                  <a:gd name="T60" fmla="*/ 420 w 808"/>
                  <a:gd name="T61" fmla="*/ 281 h 1527"/>
                  <a:gd name="T62" fmla="*/ 454 w 808"/>
                  <a:gd name="T63" fmla="*/ 331 h 1527"/>
                  <a:gd name="T64" fmla="*/ 489 w 808"/>
                  <a:gd name="T65" fmla="*/ 389 h 1527"/>
                  <a:gd name="T66" fmla="*/ 520 w 808"/>
                  <a:gd name="T67" fmla="*/ 450 h 1527"/>
                  <a:gd name="T68" fmla="*/ 554 w 808"/>
                  <a:gd name="T69" fmla="*/ 520 h 1527"/>
                  <a:gd name="T70" fmla="*/ 585 w 808"/>
                  <a:gd name="T71" fmla="*/ 596 h 1527"/>
                  <a:gd name="T72" fmla="*/ 620 w 808"/>
                  <a:gd name="T73" fmla="*/ 677 h 1527"/>
                  <a:gd name="T74" fmla="*/ 651 w 808"/>
                  <a:gd name="T75" fmla="*/ 766 h 1527"/>
                  <a:gd name="T76" fmla="*/ 681 w 808"/>
                  <a:gd name="T77" fmla="*/ 862 h 1527"/>
                  <a:gd name="T78" fmla="*/ 708 w 808"/>
                  <a:gd name="T79" fmla="*/ 966 h 1527"/>
                  <a:gd name="T80" fmla="*/ 735 w 808"/>
                  <a:gd name="T81" fmla="*/ 1081 h 1527"/>
                  <a:gd name="T82" fmla="*/ 762 w 808"/>
                  <a:gd name="T83" fmla="*/ 1200 h 1527"/>
                  <a:gd name="T84" fmla="*/ 785 w 808"/>
                  <a:gd name="T85" fmla="*/ 1331 h 1527"/>
                  <a:gd name="T86" fmla="*/ 808 w 808"/>
                  <a:gd name="T87" fmla="*/ 1470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8" h="1527">
                    <a:moveTo>
                      <a:pt x="808" y="1470"/>
                    </a:moveTo>
                    <a:lnTo>
                      <a:pt x="805" y="1470"/>
                    </a:lnTo>
                    <a:lnTo>
                      <a:pt x="793" y="1474"/>
                    </a:lnTo>
                    <a:lnTo>
                      <a:pt x="778" y="1481"/>
                    </a:lnTo>
                    <a:lnTo>
                      <a:pt x="754" y="1489"/>
                    </a:lnTo>
                    <a:lnTo>
                      <a:pt x="724" y="1500"/>
                    </a:lnTo>
                    <a:lnTo>
                      <a:pt x="689" y="1508"/>
                    </a:lnTo>
                    <a:lnTo>
                      <a:pt x="647" y="1516"/>
                    </a:lnTo>
                    <a:lnTo>
                      <a:pt x="601" y="1524"/>
                    </a:lnTo>
                    <a:lnTo>
                      <a:pt x="547" y="1527"/>
                    </a:lnTo>
                    <a:lnTo>
                      <a:pt x="485" y="1527"/>
                    </a:lnTo>
                    <a:lnTo>
                      <a:pt x="420" y="1524"/>
                    </a:lnTo>
                    <a:lnTo>
                      <a:pt x="347" y="1516"/>
                    </a:lnTo>
                    <a:lnTo>
                      <a:pt x="270" y="1504"/>
                    </a:lnTo>
                    <a:lnTo>
                      <a:pt x="185" y="1485"/>
                    </a:lnTo>
                    <a:lnTo>
                      <a:pt x="96" y="1458"/>
                    </a:lnTo>
                    <a:lnTo>
                      <a:pt x="0" y="1424"/>
                    </a:lnTo>
                    <a:lnTo>
                      <a:pt x="0" y="0"/>
                    </a:lnTo>
                    <a:lnTo>
                      <a:pt x="8" y="0"/>
                    </a:lnTo>
                    <a:lnTo>
                      <a:pt x="27" y="0"/>
                    </a:lnTo>
                    <a:lnTo>
                      <a:pt x="58" y="4"/>
                    </a:lnTo>
                    <a:lnTo>
                      <a:pt x="96" y="16"/>
                    </a:lnTo>
                    <a:lnTo>
                      <a:pt x="143" y="31"/>
                    </a:lnTo>
                    <a:lnTo>
                      <a:pt x="196" y="62"/>
                    </a:lnTo>
                    <a:lnTo>
                      <a:pt x="227" y="81"/>
                    </a:lnTo>
                    <a:lnTo>
                      <a:pt x="258" y="104"/>
                    </a:lnTo>
                    <a:lnTo>
                      <a:pt x="289" y="131"/>
                    </a:lnTo>
                    <a:lnTo>
                      <a:pt x="320" y="162"/>
                    </a:lnTo>
                    <a:lnTo>
                      <a:pt x="354" y="196"/>
                    </a:lnTo>
                    <a:lnTo>
                      <a:pt x="385" y="239"/>
                    </a:lnTo>
                    <a:lnTo>
                      <a:pt x="420" y="281"/>
                    </a:lnTo>
                    <a:lnTo>
                      <a:pt x="454" y="331"/>
                    </a:lnTo>
                    <a:lnTo>
                      <a:pt x="489" y="389"/>
                    </a:lnTo>
                    <a:lnTo>
                      <a:pt x="520" y="450"/>
                    </a:lnTo>
                    <a:lnTo>
                      <a:pt x="554" y="520"/>
                    </a:lnTo>
                    <a:lnTo>
                      <a:pt x="585" y="596"/>
                    </a:lnTo>
                    <a:lnTo>
                      <a:pt x="620" y="677"/>
                    </a:lnTo>
                    <a:lnTo>
                      <a:pt x="651" y="766"/>
                    </a:lnTo>
                    <a:lnTo>
                      <a:pt x="681" y="862"/>
                    </a:lnTo>
                    <a:lnTo>
                      <a:pt x="708" y="966"/>
                    </a:lnTo>
                    <a:lnTo>
                      <a:pt x="735" y="1081"/>
                    </a:lnTo>
                    <a:lnTo>
                      <a:pt x="762" y="1200"/>
                    </a:lnTo>
                    <a:lnTo>
                      <a:pt x="785" y="1331"/>
                    </a:lnTo>
                    <a:lnTo>
                      <a:pt x="808" y="1470"/>
                    </a:lnTo>
                    <a:close/>
                  </a:path>
                </a:pathLst>
              </a:custGeom>
              <a:solidFill>
                <a:srgbClr val="DF2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4" name="Freeform 43"/>
              <p:cNvSpPr>
                <a:spLocks/>
              </p:cNvSpPr>
              <p:nvPr/>
            </p:nvSpPr>
            <p:spPr bwMode="auto">
              <a:xfrm>
                <a:off x="859318" y="3160701"/>
                <a:ext cx="1282700" cy="2381250"/>
              </a:xfrm>
              <a:custGeom>
                <a:avLst/>
                <a:gdLst>
                  <a:gd name="T0" fmla="*/ 808 w 808"/>
                  <a:gd name="T1" fmla="*/ 1470 h 1500"/>
                  <a:gd name="T2" fmla="*/ 801 w 808"/>
                  <a:gd name="T3" fmla="*/ 1470 h 1500"/>
                  <a:gd name="T4" fmla="*/ 785 w 808"/>
                  <a:gd name="T5" fmla="*/ 1477 h 1500"/>
                  <a:gd name="T6" fmla="*/ 762 w 808"/>
                  <a:gd name="T7" fmla="*/ 1489 h 1500"/>
                  <a:gd name="T8" fmla="*/ 728 w 808"/>
                  <a:gd name="T9" fmla="*/ 1500 h 1500"/>
                  <a:gd name="T10" fmla="*/ 697 w 808"/>
                  <a:gd name="T11" fmla="*/ 1362 h 1500"/>
                  <a:gd name="T12" fmla="*/ 670 w 808"/>
                  <a:gd name="T13" fmla="*/ 1235 h 1500"/>
                  <a:gd name="T14" fmla="*/ 639 w 808"/>
                  <a:gd name="T15" fmla="*/ 1116 h 1500"/>
                  <a:gd name="T16" fmla="*/ 612 w 808"/>
                  <a:gd name="T17" fmla="*/ 1004 h 1500"/>
                  <a:gd name="T18" fmla="*/ 581 w 808"/>
                  <a:gd name="T19" fmla="*/ 900 h 1500"/>
                  <a:gd name="T20" fmla="*/ 551 w 808"/>
                  <a:gd name="T21" fmla="*/ 804 h 1500"/>
                  <a:gd name="T22" fmla="*/ 520 w 808"/>
                  <a:gd name="T23" fmla="*/ 716 h 1500"/>
                  <a:gd name="T24" fmla="*/ 489 w 808"/>
                  <a:gd name="T25" fmla="*/ 631 h 1500"/>
                  <a:gd name="T26" fmla="*/ 458 w 808"/>
                  <a:gd name="T27" fmla="*/ 554 h 1500"/>
                  <a:gd name="T28" fmla="*/ 427 w 808"/>
                  <a:gd name="T29" fmla="*/ 485 h 1500"/>
                  <a:gd name="T30" fmla="*/ 397 w 808"/>
                  <a:gd name="T31" fmla="*/ 423 h 1500"/>
                  <a:gd name="T32" fmla="*/ 370 w 808"/>
                  <a:gd name="T33" fmla="*/ 366 h 1500"/>
                  <a:gd name="T34" fmla="*/ 339 w 808"/>
                  <a:gd name="T35" fmla="*/ 312 h 1500"/>
                  <a:gd name="T36" fmla="*/ 312 w 808"/>
                  <a:gd name="T37" fmla="*/ 266 h 1500"/>
                  <a:gd name="T38" fmla="*/ 281 w 808"/>
                  <a:gd name="T39" fmla="*/ 223 h 1500"/>
                  <a:gd name="T40" fmla="*/ 254 w 808"/>
                  <a:gd name="T41" fmla="*/ 185 h 1500"/>
                  <a:gd name="T42" fmla="*/ 227 w 808"/>
                  <a:gd name="T43" fmla="*/ 154 h 1500"/>
                  <a:gd name="T44" fmla="*/ 200 w 808"/>
                  <a:gd name="T45" fmla="*/ 123 h 1500"/>
                  <a:gd name="T46" fmla="*/ 177 w 808"/>
                  <a:gd name="T47" fmla="*/ 100 h 1500"/>
                  <a:gd name="T48" fmla="*/ 154 w 808"/>
                  <a:gd name="T49" fmla="*/ 77 h 1500"/>
                  <a:gd name="T50" fmla="*/ 112 w 808"/>
                  <a:gd name="T51" fmla="*/ 46 h 1500"/>
                  <a:gd name="T52" fmla="*/ 73 w 808"/>
                  <a:gd name="T53" fmla="*/ 23 h 1500"/>
                  <a:gd name="T54" fmla="*/ 42 w 808"/>
                  <a:gd name="T55" fmla="*/ 8 h 1500"/>
                  <a:gd name="T56" fmla="*/ 19 w 808"/>
                  <a:gd name="T57" fmla="*/ 0 h 1500"/>
                  <a:gd name="T58" fmla="*/ 8 w 808"/>
                  <a:gd name="T59" fmla="*/ 0 h 1500"/>
                  <a:gd name="T60" fmla="*/ 0 w 808"/>
                  <a:gd name="T61" fmla="*/ 0 h 1500"/>
                  <a:gd name="T62" fmla="*/ 4 w 808"/>
                  <a:gd name="T63" fmla="*/ 0 h 1500"/>
                  <a:gd name="T64" fmla="*/ 16 w 808"/>
                  <a:gd name="T65" fmla="*/ 0 h 1500"/>
                  <a:gd name="T66" fmla="*/ 42 w 808"/>
                  <a:gd name="T67" fmla="*/ 0 h 1500"/>
                  <a:gd name="T68" fmla="*/ 73 w 808"/>
                  <a:gd name="T69" fmla="*/ 8 h 1500"/>
                  <a:gd name="T70" fmla="*/ 116 w 808"/>
                  <a:gd name="T71" fmla="*/ 19 h 1500"/>
                  <a:gd name="T72" fmla="*/ 166 w 808"/>
                  <a:gd name="T73" fmla="*/ 43 h 1500"/>
                  <a:gd name="T74" fmla="*/ 220 w 808"/>
                  <a:gd name="T75" fmla="*/ 73 h 1500"/>
                  <a:gd name="T76" fmla="*/ 277 w 808"/>
                  <a:gd name="T77" fmla="*/ 119 h 1500"/>
                  <a:gd name="T78" fmla="*/ 308 w 808"/>
                  <a:gd name="T79" fmla="*/ 146 h 1500"/>
                  <a:gd name="T80" fmla="*/ 339 w 808"/>
                  <a:gd name="T81" fmla="*/ 181 h 1500"/>
                  <a:gd name="T82" fmla="*/ 370 w 808"/>
                  <a:gd name="T83" fmla="*/ 216 h 1500"/>
                  <a:gd name="T84" fmla="*/ 404 w 808"/>
                  <a:gd name="T85" fmla="*/ 258 h 1500"/>
                  <a:gd name="T86" fmla="*/ 435 w 808"/>
                  <a:gd name="T87" fmla="*/ 304 h 1500"/>
                  <a:gd name="T88" fmla="*/ 470 w 808"/>
                  <a:gd name="T89" fmla="*/ 354 h 1500"/>
                  <a:gd name="T90" fmla="*/ 500 w 808"/>
                  <a:gd name="T91" fmla="*/ 412 h 1500"/>
                  <a:gd name="T92" fmla="*/ 531 w 808"/>
                  <a:gd name="T93" fmla="*/ 473 h 1500"/>
                  <a:gd name="T94" fmla="*/ 566 w 808"/>
                  <a:gd name="T95" fmla="*/ 543 h 1500"/>
                  <a:gd name="T96" fmla="*/ 597 w 808"/>
                  <a:gd name="T97" fmla="*/ 616 h 1500"/>
                  <a:gd name="T98" fmla="*/ 627 w 808"/>
                  <a:gd name="T99" fmla="*/ 696 h 1500"/>
                  <a:gd name="T100" fmla="*/ 654 w 808"/>
                  <a:gd name="T101" fmla="*/ 785 h 1500"/>
                  <a:gd name="T102" fmla="*/ 685 w 808"/>
                  <a:gd name="T103" fmla="*/ 881 h 1500"/>
                  <a:gd name="T104" fmla="*/ 712 w 808"/>
                  <a:gd name="T105" fmla="*/ 981 h 1500"/>
                  <a:gd name="T106" fmla="*/ 739 w 808"/>
                  <a:gd name="T107" fmla="*/ 1093 h 1500"/>
                  <a:gd name="T108" fmla="*/ 762 w 808"/>
                  <a:gd name="T109" fmla="*/ 1208 h 1500"/>
                  <a:gd name="T110" fmla="*/ 785 w 808"/>
                  <a:gd name="T111" fmla="*/ 1335 h 1500"/>
                  <a:gd name="T112" fmla="*/ 808 w 808"/>
                  <a:gd name="T113" fmla="*/ 147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8" h="1500">
                    <a:moveTo>
                      <a:pt x="808" y="1470"/>
                    </a:moveTo>
                    <a:lnTo>
                      <a:pt x="801" y="1470"/>
                    </a:lnTo>
                    <a:lnTo>
                      <a:pt x="785" y="1477"/>
                    </a:lnTo>
                    <a:lnTo>
                      <a:pt x="762" y="1489"/>
                    </a:lnTo>
                    <a:lnTo>
                      <a:pt x="728" y="1500"/>
                    </a:lnTo>
                    <a:lnTo>
                      <a:pt x="697" y="1362"/>
                    </a:lnTo>
                    <a:lnTo>
                      <a:pt x="670" y="1235"/>
                    </a:lnTo>
                    <a:lnTo>
                      <a:pt x="639" y="1116"/>
                    </a:lnTo>
                    <a:lnTo>
                      <a:pt x="612" y="1004"/>
                    </a:lnTo>
                    <a:lnTo>
                      <a:pt x="581" y="900"/>
                    </a:lnTo>
                    <a:lnTo>
                      <a:pt x="551" y="804"/>
                    </a:lnTo>
                    <a:lnTo>
                      <a:pt x="520" y="716"/>
                    </a:lnTo>
                    <a:lnTo>
                      <a:pt x="489" y="631"/>
                    </a:lnTo>
                    <a:lnTo>
                      <a:pt x="458" y="554"/>
                    </a:lnTo>
                    <a:lnTo>
                      <a:pt x="427" y="485"/>
                    </a:lnTo>
                    <a:lnTo>
                      <a:pt x="397" y="423"/>
                    </a:lnTo>
                    <a:lnTo>
                      <a:pt x="370" y="366"/>
                    </a:lnTo>
                    <a:lnTo>
                      <a:pt x="339" y="312"/>
                    </a:lnTo>
                    <a:lnTo>
                      <a:pt x="312" y="266"/>
                    </a:lnTo>
                    <a:lnTo>
                      <a:pt x="281" y="223"/>
                    </a:lnTo>
                    <a:lnTo>
                      <a:pt x="254" y="185"/>
                    </a:lnTo>
                    <a:lnTo>
                      <a:pt x="227" y="154"/>
                    </a:lnTo>
                    <a:lnTo>
                      <a:pt x="200" y="123"/>
                    </a:lnTo>
                    <a:lnTo>
                      <a:pt x="177" y="100"/>
                    </a:lnTo>
                    <a:lnTo>
                      <a:pt x="154" y="77"/>
                    </a:lnTo>
                    <a:lnTo>
                      <a:pt x="112" y="46"/>
                    </a:lnTo>
                    <a:lnTo>
                      <a:pt x="73" y="23"/>
                    </a:lnTo>
                    <a:lnTo>
                      <a:pt x="42" y="8"/>
                    </a:lnTo>
                    <a:lnTo>
                      <a:pt x="19" y="0"/>
                    </a:lnTo>
                    <a:lnTo>
                      <a:pt x="8" y="0"/>
                    </a:lnTo>
                    <a:lnTo>
                      <a:pt x="0" y="0"/>
                    </a:lnTo>
                    <a:lnTo>
                      <a:pt x="4" y="0"/>
                    </a:lnTo>
                    <a:lnTo>
                      <a:pt x="16" y="0"/>
                    </a:lnTo>
                    <a:lnTo>
                      <a:pt x="42" y="0"/>
                    </a:lnTo>
                    <a:lnTo>
                      <a:pt x="73" y="8"/>
                    </a:lnTo>
                    <a:lnTo>
                      <a:pt x="116" y="19"/>
                    </a:lnTo>
                    <a:lnTo>
                      <a:pt x="166" y="43"/>
                    </a:lnTo>
                    <a:lnTo>
                      <a:pt x="220" y="73"/>
                    </a:lnTo>
                    <a:lnTo>
                      <a:pt x="277" y="119"/>
                    </a:lnTo>
                    <a:lnTo>
                      <a:pt x="308" y="146"/>
                    </a:lnTo>
                    <a:lnTo>
                      <a:pt x="339" y="181"/>
                    </a:lnTo>
                    <a:lnTo>
                      <a:pt x="370" y="216"/>
                    </a:lnTo>
                    <a:lnTo>
                      <a:pt x="404" y="258"/>
                    </a:lnTo>
                    <a:lnTo>
                      <a:pt x="435" y="304"/>
                    </a:lnTo>
                    <a:lnTo>
                      <a:pt x="470" y="354"/>
                    </a:lnTo>
                    <a:lnTo>
                      <a:pt x="500" y="412"/>
                    </a:lnTo>
                    <a:lnTo>
                      <a:pt x="531" y="473"/>
                    </a:lnTo>
                    <a:lnTo>
                      <a:pt x="566" y="543"/>
                    </a:lnTo>
                    <a:lnTo>
                      <a:pt x="597" y="616"/>
                    </a:lnTo>
                    <a:lnTo>
                      <a:pt x="627" y="696"/>
                    </a:lnTo>
                    <a:lnTo>
                      <a:pt x="654" y="785"/>
                    </a:lnTo>
                    <a:lnTo>
                      <a:pt x="685" y="881"/>
                    </a:lnTo>
                    <a:lnTo>
                      <a:pt x="712" y="981"/>
                    </a:lnTo>
                    <a:lnTo>
                      <a:pt x="739" y="1093"/>
                    </a:lnTo>
                    <a:lnTo>
                      <a:pt x="762" y="1208"/>
                    </a:lnTo>
                    <a:lnTo>
                      <a:pt x="785" y="1335"/>
                    </a:lnTo>
                    <a:lnTo>
                      <a:pt x="808" y="1470"/>
                    </a:lnTo>
                    <a:close/>
                  </a:path>
                </a:pathLst>
              </a:custGeom>
              <a:solidFill>
                <a:srgbClr val="9F2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5" name="Freeform 44"/>
              <p:cNvSpPr>
                <a:spLocks/>
              </p:cNvSpPr>
              <p:nvPr/>
            </p:nvSpPr>
            <p:spPr bwMode="auto">
              <a:xfrm>
                <a:off x="859318" y="3160701"/>
                <a:ext cx="941388" cy="2992438"/>
              </a:xfrm>
              <a:custGeom>
                <a:avLst/>
                <a:gdLst>
                  <a:gd name="T0" fmla="*/ 593 w 593"/>
                  <a:gd name="T1" fmla="*/ 1812 h 1885"/>
                  <a:gd name="T2" fmla="*/ 589 w 593"/>
                  <a:gd name="T3" fmla="*/ 1812 h 1885"/>
                  <a:gd name="T4" fmla="*/ 581 w 593"/>
                  <a:gd name="T5" fmla="*/ 1820 h 1885"/>
                  <a:gd name="T6" fmla="*/ 570 w 593"/>
                  <a:gd name="T7" fmla="*/ 1827 h 1885"/>
                  <a:gd name="T8" fmla="*/ 554 w 593"/>
                  <a:gd name="T9" fmla="*/ 1839 h 1885"/>
                  <a:gd name="T10" fmla="*/ 531 w 593"/>
                  <a:gd name="T11" fmla="*/ 1851 h 1885"/>
                  <a:gd name="T12" fmla="*/ 508 w 593"/>
                  <a:gd name="T13" fmla="*/ 1858 h 1885"/>
                  <a:gd name="T14" fmla="*/ 477 w 593"/>
                  <a:gd name="T15" fmla="*/ 1870 h 1885"/>
                  <a:gd name="T16" fmla="*/ 439 w 593"/>
                  <a:gd name="T17" fmla="*/ 1877 h 1885"/>
                  <a:gd name="T18" fmla="*/ 400 w 593"/>
                  <a:gd name="T19" fmla="*/ 1881 h 1885"/>
                  <a:gd name="T20" fmla="*/ 358 w 593"/>
                  <a:gd name="T21" fmla="*/ 1885 h 1885"/>
                  <a:gd name="T22" fmla="*/ 308 w 593"/>
                  <a:gd name="T23" fmla="*/ 1881 h 1885"/>
                  <a:gd name="T24" fmla="*/ 254 w 593"/>
                  <a:gd name="T25" fmla="*/ 1870 h 1885"/>
                  <a:gd name="T26" fmla="*/ 196 w 593"/>
                  <a:gd name="T27" fmla="*/ 1854 h 1885"/>
                  <a:gd name="T28" fmla="*/ 139 w 593"/>
                  <a:gd name="T29" fmla="*/ 1831 h 1885"/>
                  <a:gd name="T30" fmla="*/ 73 w 593"/>
                  <a:gd name="T31" fmla="*/ 1797 h 1885"/>
                  <a:gd name="T32" fmla="*/ 0 w 593"/>
                  <a:gd name="T33" fmla="*/ 1754 h 1885"/>
                  <a:gd name="T34" fmla="*/ 0 w 593"/>
                  <a:gd name="T35" fmla="*/ 0 h 1885"/>
                  <a:gd name="T36" fmla="*/ 8 w 593"/>
                  <a:gd name="T37" fmla="*/ 0 h 1885"/>
                  <a:gd name="T38" fmla="*/ 19 w 593"/>
                  <a:gd name="T39" fmla="*/ 0 h 1885"/>
                  <a:gd name="T40" fmla="*/ 42 w 593"/>
                  <a:gd name="T41" fmla="*/ 4 h 1885"/>
                  <a:gd name="T42" fmla="*/ 73 w 593"/>
                  <a:gd name="T43" fmla="*/ 19 h 1885"/>
                  <a:gd name="T44" fmla="*/ 108 w 593"/>
                  <a:gd name="T45" fmla="*/ 39 h 1885"/>
                  <a:gd name="T46" fmla="*/ 127 w 593"/>
                  <a:gd name="T47" fmla="*/ 58 h 1885"/>
                  <a:gd name="T48" fmla="*/ 146 w 593"/>
                  <a:gd name="T49" fmla="*/ 77 h 1885"/>
                  <a:gd name="T50" fmla="*/ 166 w 593"/>
                  <a:gd name="T51" fmla="*/ 100 h 1885"/>
                  <a:gd name="T52" fmla="*/ 189 w 593"/>
                  <a:gd name="T53" fmla="*/ 127 h 1885"/>
                  <a:gd name="T54" fmla="*/ 212 w 593"/>
                  <a:gd name="T55" fmla="*/ 162 h 1885"/>
                  <a:gd name="T56" fmla="*/ 235 w 593"/>
                  <a:gd name="T57" fmla="*/ 200 h 1885"/>
                  <a:gd name="T58" fmla="*/ 262 w 593"/>
                  <a:gd name="T59" fmla="*/ 243 h 1885"/>
                  <a:gd name="T60" fmla="*/ 285 w 593"/>
                  <a:gd name="T61" fmla="*/ 293 h 1885"/>
                  <a:gd name="T62" fmla="*/ 308 w 593"/>
                  <a:gd name="T63" fmla="*/ 346 h 1885"/>
                  <a:gd name="T64" fmla="*/ 335 w 593"/>
                  <a:gd name="T65" fmla="*/ 412 h 1885"/>
                  <a:gd name="T66" fmla="*/ 358 w 593"/>
                  <a:gd name="T67" fmla="*/ 481 h 1885"/>
                  <a:gd name="T68" fmla="*/ 381 w 593"/>
                  <a:gd name="T69" fmla="*/ 558 h 1885"/>
                  <a:gd name="T70" fmla="*/ 408 w 593"/>
                  <a:gd name="T71" fmla="*/ 643 h 1885"/>
                  <a:gd name="T72" fmla="*/ 431 w 593"/>
                  <a:gd name="T73" fmla="*/ 735 h 1885"/>
                  <a:gd name="T74" fmla="*/ 454 w 593"/>
                  <a:gd name="T75" fmla="*/ 835 h 1885"/>
                  <a:gd name="T76" fmla="*/ 477 w 593"/>
                  <a:gd name="T77" fmla="*/ 947 h 1885"/>
                  <a:gd name="T78" fmla="*/ 500 w 593"/>
                  <a:gd name="T79" fmla="*/ 1066 h 1885"/>
                  <a:gd name="T80" fmla="*/ 520 w 593"/>
                  <a:gd name="T81" fmla="*/ 1193 h 1885"/>
                  <a:gd name="T82" fmla="*/ 539 w 593"/>
                  <a:gd name="T83" fmla="*/ 1331 h 1885"/>
                  <a:gd name="T84" fmla="*/ 558 w 593"/>
                  <a:gd name="T85" fmla="*/ 1481 h 1885"/>
                  <a:gd name="T86" fmla="*/ 577 w 593"/>
                  <a:gd name="T87" fmla="*/ 1639 h 1885"/>
                  <a:gd name="T88" fmla="*/ 593 w 593"/>
                  <a:gd name="T89" fmla="*/ 1812 h 1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3" h="1885">
                    <a:moveTo>
                      <a:pt x="593" y="1812"/>
                    </a:moveTo>
                    <a:lnTo>
                      <a:pt x="589" y="1812"/>
                    </a:lnTo>
                    <a:lnTo>
                      <a:pt x="581" y="1820"/>
                    </a:lnTo>
                    <a:lnTo>
                      <a:pt x="570" y="1827"/>
                    </a:lnTo>
                    <a:lnTo>
                      <a:pt x="554" y="1839"/>
                    </a:lnTo>
                    <a:lnTo>
                      <a:pt x="531" y="1851"/>
                    </a:lnTo>
                    <a:lnTo>
                      <a:pt x="508" y="1858"/>
                    </a:lnTo>
                    <a:lnTo>
                      <a:pt x="477" y="1870"/>
                    </a:lnTo>
                    <a:lnTo>
                      <a:pt x="439" y="1877"/>
                    </a:lnTo>
                    <a:lnTo>
                      <a:pt x="400" y="1881"/>
                    </a:lnTo>
                    <a:lnTo>
                      <a:pt x="358" y="1885"/>
                    </a:lnTo>
                    <a:lnTo>
                      <a:pt x="308" y="1881"/>
                    </a:lnTo>
                    <a:lnTo>
                      <a:pt x="254" y="1870"/>
                    </a:lnTo>
                    <a:lnTo>
                      <a:pt x="196" y="1854"/>
                    </a:lnTo>
                    <a:lnTo>
                      <a:pt x="139" y="1831"/>
                    </a:lnTo>
                    <a:lnTo>
                      <a:pt x="73" y="1797"/>
                    </a:lnTo>
                    <a:lnTo>
                      <a:pt x="0" y="1754"/>
                    </a:lnTo>
                    <a:lnTo>
                      <a:pt x="0" y="0"/>
                    </a:lnTo>
                    <a:lnTo>
                      <a:pt x="8" y="0"/>
                    </a:lnTo>
                    <a:lnTo>
                      <a:pt x="19" y="0"/>
                    </a:lnTo>
                    <a:lnTo>
                      <a:pt x="42" y="4"/>
                    </a:lnTo>
                    <a:lnTo>
                      <a:pt x="73" y="19"/>
                    </a:lnTo>
                    <a:lnTo>
                      <a:pt x="108" y="39"/>
                    </a:lnTo>
                    <a:lnTo>
                      <a:pt x="127" y="58"/>
                    </a:lnTo>
                    <a:lnTo>
                      <a:pt x="146" y="77"/>
                    </a:lnTo>
                    <a:lnTo>
                      <a:pt x="166" y="100"/>
                    </a:lnTo>
                    <a:lnTo>
                      <a:pt x="189" y="127"/>
                    </a:lnTo>
                    <a:lnTo>
                      <a:pt x="212" y="162"/>
                    </a:lnTo>
                    <a:lnTo>
                      <a:pt x="235" y="200"/>
                    </a:lnTo>
                    <a:lnTo>
                      <a:pt x="262" y="243"/>
                    </a:lnTo>
                    <a:lnTo>
                      <a:pt x="285" y="293"/>
                    </a:lnTo>
                    <a:lnTo>
                      <a:pt x="308" y="346"/>
                    </a:lnTo>
                    <a:lnTo>
                      <a:pt x="335" y="412"/>
                    </a:lnTo>
                    <a:lnTo>
                      <a:pt x="358" y="481"/>
                    </a:lnTo>
                    <a:lnTo>
                      <a:pt x="381" y="558"/>
                    </a:lnTo>
                    <a:lnTo>
                      <a:pt x="408" y="643"/>
                    </a:lnTo>
                    <a:lnTo>
                      <a:pt x="431" y="735"/>
                    </a:lnTo>
                    <a:lnTo>
                      <a:pt x="454" y="835"/>
                    </a:lnTo>
                    <a:lnTo>
                      <a:pt x="477" y="947"/>
                    </a:lnTo>
                    <a:lnTo>
                      <a:pt x="500" y="1066"/>
                    </a:lnTo>
                    <a:lnTo>
                      <a:pt x="520" y="1193"/>
                    </a:lnTo>
                    <a:lnTo>
                      <a:pt x="539" y="1331"/>
                    </a:lnTo>
                    <a:lnTo>
                      <a:pt x="558" y="1481"/>
                    </a:lnTo>
                    <a:lnTo>
                      <a:pt x="577" y="1639"/>
                    </a:lnTo>
                    <a:lnTo>
                      <a:pt x="593" y="1812"/>
                    </a:lnTo>
                    <a:close/>
                  </a:path>
                </a:pathLst>
              </a:custGeom>
              <a:solidFill>
                <a:srgbClr val="B723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6" name="Freeform 45"/>
              <p:cNvSpPr>
                <a:spLocks/>
              </p:cNvSpPr>
              <p:nvPr/>
            </p:nvSpPr>
            <p:spPr bwMode="auto">
              <a:xfrm>
                <a:off x="859318" y="3160701"/>
                <a:ext cx="587375" cy="2992438"/>
              </a:xfrm>
              <a:custGeom>
                <a:avLst/>
                <a:gdLst>
                  <a:gd name="T0" fmla="*/ 0 w 370"/>
                  <a:gd name="T1" fmla="*/ 0 h 1885"/>
                  <a:gd name="T2" fmla="*/ 8 w 370"/>
                  <a:gd name="T3" fmla="*/ 4 h 1885"/>
                  <a:gd name="T4" fmla="*/ 19 w 370"/>
                  <a:gd name="T5" fmla="*/ 19 h 1885"/>
                  <a:gd name="T6" fmla="*/ 39 w 370"/>
                  <a:gd name="T7" fmla="*/ 50 h 1885"/>
                  <a:gd name="T8" fmla="*/ 62 w 370"/>
                  <a:gd name="T9" fmla="*/ 89 h 1885"/>
                  <a:gd name="T10" fmla="*/ 89 w 370"/>
                  <a:gd name="T11" fmla="*/ 143 h 1885"/>
                  <a:gd name="T12" fmla="*/ 119 w 370"/>
                  <a:gd name="T13" fmla="*/ 212 h 1885"/>
                  <a:gd name="T14" fmla="*/ 139 w 370"/>
                  <a:gd name="T15" fmla="*/ 254 h 1885"/>
                  <a:gd name="T16" fmla="*/ 154 w 370"/>
                  <a:gd name="T17" fmla="*/ 296 h 1885"/>
                  <a:gd name="T18" fmla="*/ 173 w 370"/>
                  <a:gd name="T19" fmla="*/ 346 h 1885"/>
                  <a:gd name="T20" fmla="*/ 189 w 370"/>
                  <a:gd name="T21" fmla="*/ 396 h 1885"/>
                  <a:gd name="T22" fmla="*/ 208 w 370"/>
                  <a:gd name="T23" fmla="*/ 454 h 1885"/>
                  <a:gd name="T24" fmla="*/ 223 w 370"/>
                  <a:gd name="T25" fmla="*/ 516 h 1885"/>
                  <a:gd name="T26" fmla="*/ 243 w 370"/>
                  <a:gd name="T27" fmla="*/ 581 h 1885"/>
                  <a:gd name="T28" fmla="*/ 258 w 370"/>
                  <a:gd name="T29" fmla="*/ 650 h 1885"/>
                  <a:gd name="T30" fmla="*/ 273 w 370"/>
                  <a:gd name="T31" fmla="*/ 723 h 1885"/>
                  <a:gd name="T32" fmla="*/ 289 w 370"/>
                  <a:gd name="T33" fmla="*/ 804 h 1885"/>
                  <a:gd name="T34" fmla="*/ 304 w 370"/>
                  <a:gd name="T35" fmla="*/ 889 h 1885"/>
                  <a:gd name="T36" fmla="*/ 316 w 370"/>
                  <a:gd name="T37" fmla="*/ 977 h 1885"/>
                  <a:gd name="T38" fmla="*/ 327 w 370"/>
                  <a:gd name="T39" fmla="*/ 1073 h 1885"/>
                  <a:gd name="T40" fmla="*/ 339 w 370"/>
                  <a:gd name="T41" fmla="*/ 1170 h 1885"/>
                  <a:gd name="T42" fmla="*/ 350 w 370"/>
                  <a:gd name="T43" fmla="*/ 1277 h 1885"/>
                  <a:gd name="T44" fmla="*/ 358 w 370"/>
                  <a:gd name="T45" fmla="*/ 1385 h 1885"/>
                  <a:gd name="T46" fmla="*/ 362 w 370"/>
                  <a:gd name="T47" fmla="*/ 1500 h 1885"/>
                  <a:gd name="T48" fmla="*/ 370 w 370"/>
                  <a:gd name="T49" fmla="*/ 1624 h 1885"/>
                  <a:gd name="T50" fmla="*/ 370 w 370"/>
                  <a:gd name="T51" fmla="*/ 1751 h 1885"/>
                  <a:gd name="T52" fmla="*/ 370 w 370"/>
                  <a:gd name="T53" fmla="*/ 1885 h 1885"/>
                  <a:gd name="T54" fmla="*/ 308 w 370"/>
                  <a:gd name="T55" fmla="*/ 1881 h 1885"/>
                  <a:gd name="T56" fmla="*/ 235 w 370"/>
                  <a:gd name="T57" fmla="*/ 1866 h 1885"/>
                  <a:gd name="T58" fmla="*/ 158 w 370"/>
                  <a:gd name="T59" fmla="*/ 1839 h 1885"/>
                  <a:gd name="T60" fmla="*/ 116 w 370"/>
                  <a:gd name="T61" fmla="*/ 1820 h 1885"/>
                  <a:gd name="T62" fmla="*/ 73 w 370"/>
                  <a:gd name="T63" fmla="*/ 1797 h 1885"/>
                  <a:gd name="T64" fmla="*/ 77 w 370"/>
                  <a:gd name="T65" fmla="*/ 1747 h 1885"/>
                  <a:gd name="T66" fmla="*/ 81 w 370"/>
                  <a:gd name="T67" fmla="*/ 1689 h 1885"/>
                  <a:gd name="T68" fmla="*/ 81 w 370"/>
                  <a:gd name="T69" fmla="*/ 1624 h 1885"/>
                  <a:gd name="T70" fmla="*/ 85 w 370"/>
                  <a:gd name="T71" fmla="*/ 1550 h 1885"/>
                  <a:gd name="T72" fmla="*/ 85 w 370"/>
                  <a:gd name="T73" fmla="*/ 1470 h 1885"/>
                  <a:gd name="T74" fmla="*/ 85 w 370"/>
                  <a:gd name="T75" fmla="*/ 1381 h 1885"/>
                  <a:gd name="T76" fmla="*/ 85 w 370"/>
                  <a:gd name="T77" fmla="*/ 1281 h 1885"/>
                  <a:gd name="T78" fmla="*/ 85 w 370"/>
                  <a:gd name="T79" fmla="*/ 1177 h 1885"/>
                  <a:gd name="T80" fmla="*/ 81 w 370"/>
                  <a:gd name="T81" fmla="*/ 1062 h 1885"/>
                  <a:gd name="T82" fmla="*/ 73 w 370"/>
                  <a:gd name="T83" fmla="*/ 939 h 1885"/>
                  <a:gd name="T84" fmla="*/ 69 w 370"/>
                  <a:gd name="T85" fmla="*/ 804 h 1885"/>
                  <a:gd name="T86" fmla="*/ 58 w 370"/>
                  <a:gd name="T87" fmla="*/ 662 h 1885"/>
                  <a:gd name="T88" fmla="*/ 50 w 370"/>
                  <a:gd name="T89" fmla="*/ 512 h 1885"/>
                  <a:gd name="T90" fmla="*/ 35 w 370"/>
                  <a:gd name="T91" fmla="*/ 350 h 1885"/>
                  <a:gd name="T92" fmla="*/ 19 w 370"/>
                  <a:gd name="T93" fmla="*/ 181 h 1885"/>
                  <a:gd name="T94" fmla="*/ 0 w 370"/>
                  <a:gd name="T95" fmla="*/ 0 h 1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0" h="1885">
                    <a:moveTo>
                      <a:pt x="0" y="0"/>
                    </a:moveTo>
                    <a:lnTo>
                      <a:pt x="8" y="4"/>
                    </a:lnTo>
                    <a:lnTo>
                      <a:pt x="19" y="19"/>
                    </a:lnTo>
                    <a:lnTo>
                      <a:pt x="39" y="50"/>
                    </a:lnTo>
                    <a:lnTo>
                      <a:pt x="62" y="89"/>
                    </a:lnTo>
                    <a:lnTo>
                      <a:pt x="89" y="143"/>
                    </a:lnTo>
                    <a:lnTo>
                      <a:pt x="119" y="212"/>
                    </a:lnTo>
                    <a:lnTo>
                      <a:pt x="139" y="254"/>
                    </a:lnTo>
                    <a:lnTo>
                      <a:pt x="154" y="296"/>
                    </a:lnTo>
                    <a:lnTo>
                      <a:pt x="173" y="346"/>
                    </a:lnTo>
                    <a:lnTo>
                      <a:pt x="189" y="396"/>
                    </a:lnTo>
                    <a:lnTo>
                      <a:pt x="208" y="454"/>
                    </a:lnTo>
                    <a:lnTo>
                      <a:pt x="223" y="516"/>
                    </a:lnTo>
                    <a:lnTo>
                      <a:pt x="243" y="581"/>
                    </a:lnTo>
                    <a:lnTo>
                      <a:pt x="258" y="650"/>
                    </a:lnTo>
                    <a:lnTo>
                      <a:pt x="273" y="723"/>
                    </a:lnTo>
                    <a:lnTo>
                      <a:pt x="289" y="804"/>
                    </a:lnTo>
                    <a:lnTo>
                      <a:pt x="304" y="889"/>
                    </a:lnTo>
                    <a:lnTo>
                      <a:pt x="316" y="977"/>
                    </a:lnTo>
                    <a:lnTo>
                      <a:pt x="327" y="1073"/>
                    </a:lnTo>
                    <a:lnTo>
                      <a:pt x="339" y="1170"/>
                    </a:lnTo>
                    <a:lnTo>
                      <a:pt x="350" y="1277"/>
                    </a:lnTo>
                    <a:lnTo>
                      <a:pt x="358" y="1385"/>
                    </a:lnTo>
                    <a:lnTo>
                      <a:pt x="362" y="1500"/>
                    </a:lnTo>
                    <a:lnTo>
                      <a:pt x="370" y="1624"/>
                    </a:lnTo>
                    <a:lnTo>
                      <a:pt x="370" y="1751"/>
                    </a:lnTo>
                    <a:lnTo>
                      <a:pt x="370" y="1885"/>
                    </a:lnTo>
                    <a:lnTo>
                      <a:pt x="308" y="1881"/>
                    </a:lnTo>
                    <a:lnTo>
                      <a:pt x="235" y="1866"/>
                    </a:lnTo>
                    <a:lnTo>
                      <a:pt x="158" y="1839"/>
                    </a:lnTo>
                    <a:lnTo>
                      <a:pt x="116" y="1820"/>
                    </a:lnTo>
                    <a:lnTo>
                      <a:pt x="73" y="1797"/>
                    </a:lnTo>
                    <a:lnTo>
                      <a:pt x="77" y="1747"/>
                    </a:lnTo>
                    <a:lnTo>
                      <a:pt x="81" y="1689"/>
                    </a:lnTo>
                    <a:lnTo>
                      <a:pt x="81" y="1624"/>
                    </a:lnTo>
                    <a:lnTo>
                      <a:pt x="85" y="1550"/>
                    </a:lnTo>
                    <a:lnTo>
                      <a:pt x="85" y="1470"/>
                    </a:lnTo>
                    <a:lnTo>
                      <a:pt x="85" y="1381"/>
                    </a:lnTo>
                    <a:lnTo>
                      <a:pt x="85" y="1281"/>
                    </a:lnTo>
                    <a:lnTo>
                      <a:pt x="85" y="1177"/>
                    </a:lnTo>
                    <a:lnTo>
                      <a:pt x="81" y="1062"/>
                    </a:lnTo>
                    <a:lnTo>
                      <a:pt x="73" y="939"/>
                    </a:lnTo>
                    <a:lnTo>
                      <a:pt x="69" y="804"/>
                    </a:lnTo>
                    <a:lnTo>
                      <a:pt x="58" y="662"/>
                    </a:lnTo>
                    <a:lnTo>
                      <a:pt x="50" y="512"/>
                    </a:lnTo>
                    <a:lnTo>
                      <a:pt x="35" y="350"/>
                    </a:lnTo>
                    <a:lnTo>
                      <a:pt x="19" y="181"/>
                    </a:lnTo>
                    <a:lnTo>
                      <a:pt x="0" y="0"/>
                    </a:lnTo>
                    <a:close/>
                  </a:path>
                </a:pathLst>
              </a:custGeom>
              <a:solidFill>
                <a:srgbClr val="9F2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7" name="Freeform 46"/>
              <p:cNvSpPr>
                <a:spLocks/>
              </p:cNvSpPr>
              <p:nvPr/>
            </p:nvSpPr>
            <p:spPr bwMode="auto">
              <a:xfrm>
                <a:off x="859318" y="3160701"/>
                <a:ext cx="469900" cy="2979738"/>
              </a:xfrm>
              <a:custGeom>
                <a:avLst/>
                <a:gdLst>
                  <a:gd name="T0" fmla="*/ 296 w 296"/>
                  <a:gd name="T1" fmla="*/ 1877 h 1877"/>
                  <a:gd name="T2" fmla="*/ 231 w 296"/>
                  <a:gd name="T3" fmla="*/ 1866 h 1877"/>
                  <a:gd name="T4" fmla="*/ 162 w 296"/>
                  <a:gd name="T5" fmla="*/ 1839 h 1877"/>
                  <a:gd name="T6" fmla="*/ 158 w 296"/>
                  <a:gd name="T7" fmla="*/ 1797 h 1877"/>
                  <a:gd name="T8" fmla="*/ 158 w 296"/>
                  <a:gd name="T9" fmla="*/ 1751 h 1877"/>
                  <a:gd name="T10" fmla="*/ 154 w 296"/>
                  <a:gd name="T11" fmla="*/ 1647 h 1877"/>
                  <a:gd name="T12" fmla="*/ 150 w 296"/>
                  <a:gd name="T13" fmla="*/ 1531 h 1877"/>
                  <a:gd name="T14" fmla="*/ 146 w 296"/>
                  <a:gd name="T15" fmla="*/ 1404 h 1877"/>
                  <a:gd name="T16" fmla="*/ 139 w 296"/>
                  <a:gd name="T17" fmla="*/ 1270 h 1877"/>
                  <a:gd name="T18" fmla="*/ 135 w 296"/>
                  <a:gd name="T19" fmla="*/ 1131 h 1877"/>
                  <a:gd name="T20" fmla="*/ 116 w 296"/>
                  <a:gd name="T21" fmla="*/ 846 h 1877"/>
                  <a:gd name="T22" fmla="*/ 108 w 296"/>
                  <a:gd name="T23" fmla="*/ 708 h 1877"/>
                  <a:gd name="T24" fmla="*/ 96 w 296"/>
                  <a:gd name="T25" fmla="*/ 573 h 1877"/>
                  <a:gd name="T26" fmla="*/ 85 w 296"/>
                  <a:gd name="T27" fmla="*/ 443 h 1877"/>
                  <a:gd name="T28" fmla="*/ 69 w 296"/>
                  <a:gd name="T29" fmla="*/ 327 h 1877"/>
                  <a:gd name="T30" fmla="*/ 54 w 296"/>
                  <a:gd name="T31" fmla="*/ 219 h 1877"/>
                  <a:gd name="T32" fmla="*/ 46 w 296"/>
                  <a:gd name="T33" fmla="*/ 173 h 1877"/>
                  <a:gd name="T34" fmla="*/ 39 w 296"/>
                  <a:gd name="T35" fmla="*/ 127 h 1877"/>
                  <a:gd name="T36" fmla="*/ 31 w 296"/>
                  <a:gd name="T37" fmla="*/ 89 h 1877"/>
                  <a:gd name="T38" fmla="*/ 23 w 296"/>
                  <a:gd name="T39" fmla="*/ 54 h 1877"/>
                  <a:gd name="T40" fmla="*/ 12 w 296"/>
                  <a:gd name="T41" fmla="*/ 23 h 1877"/>
                  <a:gd name="T42" fmla="*/ 0 w 296"/>
                  <a:gd name="T43" fmla="*/ 0 h 1877"/>
                  <a:gd name="T44" fmla="*/ 4 w 296"/>
                  <a:gd name="T45" fmla="*/ 4 h 1877"/>
                  <a:gd name="T46" fmla="*/ 16 w 296"/>
                  <a:gd name="T47" fmla="*/ 16 h 1877"/>
                  <a:gd name="T48" fmla="*/ 27 w 296"/>
                  <a:gd name="T49" fmla="*/ 35 h 1877"/>
                  <a:gd name="T50" fmla="*/ 46 w 296"/>
                  <a:gd name="T51" fmla="*/ 66 h 1877"/>
                  <a:gd name="T52" fmla="*/ 69 w 296"/>
                  <a:gd name="T53" fmla="*/ 112 h 1877"/>
                  <a:gd name="T54" fmla="*/ 81 w 296"/>
                  <a:gd name="T55" fmla="*/ 139 h 1877"/>
                  <a:gd name="T56" fmla="*/ 93 w 296"/>
                  <a:gd name="T57" fmla="*/ 169 h 1877"/>
                  <a:gd name="T58" fmla="*/ 104 w 296"/>
                  <a:gd name="T59" fmla="*/ 204 h 1877"/>
                  <a:gd name="T60" fmla="*/ 119 w 296"/>
                  <a:gd name="T61" fmla="*/ 243 h 1877"/>
                  <a:gd name="T62" fmla="*/ 131 w 296"/>
                  <a:gd name="T63" fmla="*/ 289 h 1877"/>
                  <a:gd name="T64" fmla="*/ 146 w 296"/>
                  <a:gd name="T65" fmla="*/ 335 h 1877"/>
                  <a:gd name="T66" fmla="*/ 158 w 296"/>
                  <a:gd name="T67" fmla="*/ 389 h 1877"/>
                  <a:gd name="T68" fmla="*/ 173 w 296"/>
                  <a:gd name="T69" fmla="*/ 446 h 1877"/>
                  <a:gd name="T70" fmla="*/ 185 w 296"/>
                  <a:gd name="T71" fmla="*/ 508 h 1877"/>
                  <a:gd name="T72" fmla="*/ 200 w 296"/>
                  <a:gd name="T73" fmla="*/ 577 h 1877"/>
                  <a:gd name="T74" fmla="*/ 212 w 296"/>
                  <a:gd name="T75" fmla="*/ 650 h 1877"/>
                  <a:gd name="T76" fmla="*/ 223 w 296"/>
                  <a:gd name="T77" fmla="*/ 731 h 1877"/>
                  <a:gd name="T78" fmla="*/ 235 w 296"/>
                  <a:gd name="T79" fmla="*/ 816 h 1877"/>
                  <a:gd name="T80" fmla="*/ 246 w 296"/>
                  <a:gd name="T81" fmla="*/ 904 h 1877"/>
                  <a:gd name="T82" fmla="*/ 258 w 296"/>
                  <a:gd name="T83" fmla="*/ 1004 h 1877"/>
                  <a:gd name="T84" fmla="*/ 266 w 296"/>
                  <a:gd name="T85" fmla="*/ 1108 h 1877"/>
                  <a:gd name="T86" fmla="*/ 273 w 296"/>
                  <a:gd name="T87" fmla="*/ 1220 h 1877"/>
                  <a:gd name="T88" fmla="*/ 281 w 296"/>
                  <a:gd name="T89" fmla="*/ 1335 h 1877"/>
                  <a:gd name="T90" fmla="*/ 289 w 296"/>
                  <a:gd name="T91" fmla="*/ 1462 h 1877"/>
                  <a:gd name="T92" fmla="*/ 293 w 296"/>
                  <a:gd name="T93" fmla="*/ 1593 h 1877"/>
                  <a:gd name="T94" fmla="*/ 296 w 296"/>
                  <a:gd name="T95" fmla="*/ 1731 h 1877"/>
                  <a:gd name="T96" fmla="*/ 296 w 296"/>
                  <a:gd name="T97" fmla="*/ 1877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6" h="1877">
                    <a:moveTo>
                      <a:pt x="296" y="1877"/>
                    </a:moveTo>
                    <a:lnTo>
                      <a:pt x="231" y="1866"/>
                    </a:lnTo>
                    <a:lnTo>
                      <a:pt x="162" y="1839"/>
                    </a:lnTo>
                    <a:lnTo>
                      <a:pt x="158" y="1797"/>
                    </a:lnTo>
                    <a:lnTo>
                      <a:pt x="158" y="1751"/>
                    </a:lnTo>
                    <a:lnTo>
                      <a:pt x="154" y="1647"/>
                    </a:lnTo>
                    <a:lnTo>
                      <a:pt x="150" y="1531"/>
                    </a:lnTo>
                    <a:lnTo>
                      <a:pt x="146" y="1404"/>
                    </a:lnTo>
                    <a:lnTo>
                      <a:pt x="139" y="1270"/>
                    </a:lnTo>
                    <a:lnTo>
                      <a:pt x="135" y="1131"/>
                    </a:lnTo>
                    <a:lnTo>
                      <a:pt x="116" y="846"/>
                    </a:lnTo>
                    <a:lnTo>
                      <a:pt x="108" y="708"/>
                    </a:lnTo>
                    <a:lnTo>
                      <a:pt x="96" y="573"/>
                    </a:lnTo>
                    <a:lnTo>
                      <a:pt x="85" y="443"/>
                    </a:lnTo>
                    <a:lnTo>
                      <a:pt x="69" y="327"/>
                    </a:lnTo>
                    <a:lnTo>
                      <a:pt x="54" y="219"/>
                    </a:lnTo>
                    <a:lnTo>
                      <a:pt x="46" y="173"/>
                    </a:lnTo>
                    <a:lnTo>
                      <a:pt x="39" y="127"/>
                    </a:lnTo>
                    <a:lnTo>
                      <a:pt x="31" y="89"/>
                    </a:lnTo>
                    <a:lnTo>
                      <a:pt x="23" y="54"/>
                    </a:lnTo>
                    <a:lnTo>
                      <a:pt x="12" y="23"/>
                    </a:lnTo>
                    <a:lnTo>
                      <a:pt x="0" y="0"/>
                    </a:lnTo>
                    <a:lnTo>
                      <a:pt x="4" y="4"/>
                    </a:lnTo>
                    <a:lnTo>
                      <a:pt x="16" y="16"/>
                    </a:lnTo>
                    <a:lnTo>
                      <a:pt x="27" y="35"/>
                    </a:lnTo>
                    <a:lnTo>
                      <a:pt x="46" y="66"/>
                    </a:lnTo>
                    <a:lnTo>
                      <a:pt x="69" y="112"/>
                    </a:lnTo>
                    <a:lnTo>
                      <a:pt x="81" y="139"/>
                    </a:lnTo>
                    <a:lnTo>
                      <a:pt x="93" y="169"/>
                    </a:lnTo>
                    <a:lnTo>
                      <a:pt x="104" y="204"/>
                    </a:lnTo>
                    <a:lnTo>
                      <a:pt x="119" y="243"/>
                    </a:lnTo>
                    <a:lnTo>
                      <a:pt x="131" y="289"/>
                    </a:lnTo>
                    <a:lnTo>
                      <a:pt x="146" y="335"/>
                    </a:lnTo>
                    <a:lnTo>
                      <a:pt x="158" y="389"/>
                    </a:lnTo>
                    <a:lnTo>
                      <a:pt x="173" y="446"/>
                    </a:lnTo>
                    <a:lnTo>
                      <a:pt x="185" y="508"/>
                    </a:lnTo>
                    <a:lnTo>
                      <a:pt x="200" y="577"/>
                    </a:lnTo>
                    <a:lnTo>
                      <a:pt x="212" y="650"/>
                    </a:lnTo>
                    <a:lnTo>
                      <a:pt x="223" y="731"/>
                    </a:lnTo>
                    <a:lnTo>
                      <a:pt x="235" y="816"/>
                    </a:lnTo>
                    <a:lnTo>
                      <a:pt x="246" y="904"/>
                    </a:lnTo>
                    <a:lnTo>
                      <a:pt x="258" y="1004"/>
                    </a:lnTo>
                    <a:lnTo>
                      <a:pt x="266" y="1108"/>
                    </a:lnTo>
                    <a:lnTo>
                      <a:pt x="273" y="1220"/>
                    </a:lnTo>
                    <a:lnTo>
                      <a:pt x="281" y="1335"/>
                    </a:lnTo>
                    <a:lnTo>
                      <a:pt x="289" y="1462"/>
                    </a:lnTo>
                    <a:lnTo>
                      <a:pt x="293" y="1593"/>
                    </a:lnTo>
                    <a:lnTo>
                      <a:pt x="296" y="1731"/>
                    </a:lnTo>
                    <a:lnTo>
                      <a:pt x="296" y="1877"/>
                    </a:lnTo>
                    <a:close/>
                  </a:path>
                </a:pathLst>
              </a:custGeom>
              <a:solidFill>
                <a:srgbClr val="841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8" name="Freeform 47"/>
              <p:cNvSpPr>
                <a:spLocks/>
              </p:cNvSpPr>
              <p:nvPr/>
            </p:nvSpPr>
            <p:spPr bwMode="auto">
              <a:xfrm>
                <a:off x="889481" y="3100376"/>
                <a:ext cx="831850" cy="817563"/>
              </a:xfrm>
              <a:custGeom>
                <a:avLst/>
                <a:gdLst>
                  <a:gd name="T0" fmla="*/ 127 w 524"/>
                  <a:gd name="T1" fmla="*/ 0 h 515"/>
                  <a:gd name="T2" fmla="*/ 524 w 524"/>
                  <a:gd name="T3" fmla="*/ 284 h 515"/>
                  <a:gd name="T4" fmla="*/ 412 w 524"/>
                  <a:gd name="T5" fmla="*/ 515 h 515"/>
                  <a:gd name="T6" fmla="*/ 0 w 524"/>
                  <a:gd name="T7" fmla="*/ 0 h 515"/>
                  <a:gd name="T8" fmla="*/ 127 w 524"/>
                  <a:gd name="T9" fmla="*/ 0 h 515"/>
                </a:gdLst>
                <a:ahLst/>
                <a:cxnLst>
                  <a:cxn ang="0">
                    <a:pos x="T0" y="T1"/>
                  </a:cxn>
                  <a:cxn ang="0">
                    <a:pos x="T2" y="T3"/>
                  </a:cxn>
                  <a:cxn ang="0">
                    <a:pos x="T4" y="T5"/>
                  </a:cxn>
                  <a:cxn ang="0">
                    <a:pos x="T6" y="T7"/>
                  </a:cxn>
                  <a:cxn ang="0">
                    <a:pos x="T8" y="T9"/>
                  </a:cxn>
                </a:cxnLst>
                <a:rect l="0" t="0" r="r" b="b"/>
                <a:pathLst>
                  <a:path w="524" h="515">
                    <a:moveTo>
                      <a:pt x="127" y="0"/>
                    </a:moveTo>
                    <a:lnTo>
                      <a:pt x="524" y="284"/>
                    </a:lnTo>
                    <a:lnTo>
                      <a:pt x="412" y="515"/>
                    </a:lnTo>
                    <a:lnTo>
                      <a:pt x="0" y="0"/>
                    </a:lnTo>
                    <a:lnTo>
                      <a:pt x="127" y="0"/>
                    </a:lnTo>
                    <a:close/>
                  </a:path>
                </a:pathLst>
              </a:custGeom>
              <a:solidFill>
                <a:srgbClr val="F688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9" name="Freeform 48"/>
              <p:cNvSpPr>
                <a:spLocks/>
              </p:cNvSpPr>
              <p:nvPr/>
            </p:nvSpPr>
            <p:spPr bwMode="auto">
              <a:xfrm>
                <a:off x="889481" y="3100376"/>
                <a:ext cx="831850" cy="817563"/>
              </a:xfrm>
              <a:custGeom>
                <a:avLst/>
                <a:gdLst>
                  <a:gd name="T0" fmla="*/ 401 w 524"/>
                  <a:gd name="T1" fmla="*/ 419 h 515"/>
                  <a:gd name="T2" fmla="*/ 481 w 524"/>
                  <a:gd name="T3" fmla="*/ 254 h 515"/>
                  <a:gd name="T4" fmla="*/ 524 w 524"/>
                  <a:gd name="T5" fmla="*/ 284 h 515"/>
                  <a:gd name="T6" fmla="*/ 412 w 524"/>
                  <a:gd name="T7" fmla="*/ 515 h 515"/>
                  <a:gd name="T8" fmla="*/ 0 w 524"/>
                  <a:gd name="T9" fmla="*/ 0 h 515"/>
                  <a:gd name="T10" fmla="*/ 70 w 524"/>
                  <a:gd name="T11" fmla="*/ 0 h 515"/>
                  <a:gd name="T12" fmla="*/ 401 w 524"/>
                  <a:gd name="T13" fmla="*/ 419 h 515"/>
                </a:gdLst>
                <a:ahLst/>
                <a:cxnLst>
                  <a:cxn ang="0">
                    <a:pos x="T0" y="T1"/>
                  </a:cxn>
                  <a:cxn ang="0">
                    <a:pos x="T2" y="T3"/>
                  </a:cxn>
                  <a:cxn ang="0">
                    <a:pos x="T4" y="T5"/>
                  </a:cxn>
                  <a:cxn ang="0">
                    <a:pos x="T6" y="T7"/>
                  </a:cxn>
                  <a:cxn ang="0">
                    <a:pos x="T8" y="T9"/>
                  </a:cxn>
                  <a:cxn ang="0">
                    <a:pos x="T10" y="T11"/>
                  </a:cxn>
                  <a:cxn ang="0">
                    <a:pos x="T12" y="T13"/>
                  </a:cxn>
                </a:cxnLst>
                <a:rect l="0" t="0" r="r" b="b"/>
                <a:pathLst>
                  <a:path w="524" h="515">
                    <a:moveTo>
                      <a:pt x="401" y="419"/>
                    </a:moveTo>
                    <a:lnTo>
                      <a:pt x="481" y="254"/>
                    </a:lnTo>
                    <a:lnTo>
                      <a:pt x="524" y="284"/>
                    </a:lnTo>
                    <a:lnTo>
                      <a:pt x="412" y="515"/>
                    </a:lnTo>
                    <a:lnTo>
                      <a:pt x="0" y="0"/>
                    </a:lnTo>
                    <a:lnTo>
                      <a:pt x="70" y="0"/>
                    </a:lnTo>
                    <a:lnTo>
                      <a:pt x="401" y="419"/>
                    </a:lnTo>
                    <a:close/>
                  </a:path>
                </a:pathLst>
              </a:custGeom>
              <a:solidFill>
                <a:srgbClr val="F47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20" name="Rectangle 49"/>
              <p:cNvSpPr>
                <a:spLocks noChangeArrowheads="1"/>
              </p:cNvSpPr>
              <p:nvPr/>
            </p:nvSpPr>
            <p:spPr bwMode="auto">
              <a:xfrm>
                <a:off x="859318" y="3100376"/>
                <a:ext cx="519113" cy="249238"/>
              </a:xfrm>
              <a:prstGeom prst="rect">
                <a:avLst/>
              </a:prstGeom>
              <a:solidFill>
                <a:srgbClr val="F688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21" name="Freeform 50"/>
              <p:cNvSpPr>
                <a:spLocks/>
              </p:cNvSpPr>
              <p:nvPr/>
            </p:nvSpPr>
            <p:spPr bwMode="auto">
              <a:xfrm>
                <a:off x="859318" y="3100376"/>
                <a:ext cx="519113" cy="249238"/>
              </a:xfrm>
              <a:custGeom>
                <a:avLst/>
                <a:gdLst>
                  <a:gd name="T0" fmla="*/ 300 w 327"/>
                  <a:gd name="T1" fmla="*/ 115 h 157"/>
                  <a:gd name="T2" fmla="*/ 300 w 327"/>
                  <a:gd name="T3" fmla="*/ 0 h 157"/>
                  <a:gd name="T4" fmla="*/ 327 w 327"/>
                  <a:gd name="T5" fmla="*/ 0 h 157"/>
                  <a:gd name="T6" fmla="*/ 327 w 327"/>
                  <a:gd name="T7" fmla="*/ 157 h 157"/>
                  <a:gd name="T8" fmla="*/ 0 w 327"/>
                  <a:gd name="T9" fmla="*/ 157 h 157"/>
                  <a:gd name="T10" fmla="*/ 0 w 327"/>
                  <a:gd name="T11" fmla="*/ 115 h 157"/>
                  <a:gd name="T12" fmla="*/ 300 w 327"/>
                  <a:gd name="T13" fmla="*/ 115 h 157"/>
                </a:gdLst>
                <a:ahLst/>
                <a:cxnLst>
                  <a:cxn ang="0">
                    <a:pos x="T0" y="T1"/>
                  </a:cxn>
                  <a:cxn ang="0">
                    <a:pos x="T2" y="T3"/>
                  </a:cxn>
                  <a:cxn ang="0">
                    <a:pos x="T4" y="T5"/>
                  </a:cxn>
                  <a:cxn ang="0">
                    <a:pos x="T6" y="T7"/>
                  </a:cxn>
                  <a:cxn ang="0">
                    <a:pos x="T8" y="T9"/>
                  </a:cxn>
                  <a:cxn ang="0">
                    <a:pos x="T10" y="T11"/>
                  </a:cxn>
                  <a:cxn ang="0">
                    <a:pos x="T12" y="T13"/>
                  </a:cxn>
                </a:cxnLst>
                <a:rect l="0" t="0" r="r" b="b"/>
                <a:pathLst>
                  <a:path w="327" h="157">
                    <a:moveTo>
                      <a:pt x="300" y="115"/>
                    </a:moveTo>
                    <a:lnTo>
                      <a:pt x="300" y="0"/>
                    </a:lnTo>
                    <a:lnTo>
                      <a:pt x="327" y="0"/>
                    </a:lnTo>
                    <a:lnTo>
                      <a:pt x="327" y="157"/>
                    </a:lnTo>
                    <a:lnTo>
                      <a:pt x="0" y="157"/>
                    </a:lnTo>
                    <a:lnTo>
                      <a:pt x="0" y="115"/>
                    </a:lnTo>
                    <a:lnTo>
                      <a:pt x="300" y="115"/>
                    </a:lnTo>
                    <a:close/>
                  </a:path>
                </a:pathLst>
              </a:custGeom>
              <a:solidFill>
                <a:srgbClr val="F47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grpSp>
      </p:grpSp>
      <p:grpSp>
        <p:nvGrpSpPr>
          <p:cNvPr id="40" name="Group 39"/>
          <p:cNvGrpSpPr/>
          <p:nvPr/>
        </p:nvGrpSpPr>
        <p:grpSpPr>
          <a:xfrm>
            <a:off x="-12044" y="4160789"/>
            <a:ext cx="12204044" cy="2697212"/>
            <a:chOff x="991056" y="4387072"/>
            <a:chExt cx="7161890" cy="1627115"/>
          </a:xfrm>
        </p:grpSpPr>
        <p:sp>
          <p:nvSpPr>
            <p:cNvPr id="41" name="Freeform 7"/>
            <p:cNvSpPr>
              <a:spLocks/>
            </p:cNvSpPr>
            <p:nvPr/>
          </p:nvSpPr>
          <p:spPr bwMode="auto">
            <a:xfrm>
              <a:off x="1517899" y="4387072"/>
              <a:ext cx="976115" cy="483067"/>
            </a:xfrm>
            <a:custGeom>
              <a:avLst/>
              <a:gdLst>
                <a:gd name="T0" fmla="*/ 489 w 489"/>
                <a:gd name="T1" fmla="*/ 242 h 242"/>
                <a:gd name="T2" fmla="*/ 489 w 489"/>
                <a:gd name="T3" fmla="*/ 100 h 242"/>
                <a:gd name="T4" fmla="*/ 489 w 489"/>
                <a:gd name="T5" fmla="*/ 81 h 242"/>
                <a:gd name="T6" fmla="*/ 481 w 489"/>
                <a:gd name="T7" fmla="*/ 61 h 242"/>
                <a:gd name="T8" fmla="*/ 462 w 489"/>
                <a:gd name="T9" fmla="*/ 31 h 242"/>
                <a:gd name="T10" fmla="*/ 435 w 489"/>
                <a:gd name="T11" fmla="*/ 8 h 242"/>
                <a:gd name="T12" fmla="*/ 416 w 489"/>
                <a:gd name="T13" fmla="*/ 4 h 242"/>
                <a:gd name="T14" fmla="*/ 396 w 489"/>
                <a:gd name="T15" fmla="*/ 0 h 242"/>
                <a:gd name="T16" fmla="*/ 92 w 489"/>
                <a:gd name="T17" fmla="*/ 0 h 242"/>
                <a:gd name="T18" fmla="*/ 73 w 489"/>
                <a:gd name="T19" fmla="*/ 4 h 242"/>
                <a:gd name="T20" fmla="*/ 54 w 489"/>
                <a:gd name="T21" fmla="*/ 8 h 242"/>
                <a:gd name="T22" fmla="*/ 27 w 489"/>
                <a:gd name="T23" fmla="*/ 31 h 242"/>
                <a:gd name="T24" fmla="*/ 8 w 489"/>
                <a:gd name="T25" fmla="*/ 61 h 242"/>
                <a:gd name="T26" fmla="*/ 0 w 489"/>
                <a:gd name="T27" fmla="*/ 81 h 242"/>
                <a:gd name="T28" fmla="*/ 0 w 489"/>
                <a:gd name="T29" fmla="*/ 100 h 242"/>
                <a:gd name="T30" fmla="*/ 0 w 489"/>
                <a:gd name="T31" fmla="*/ 242 h 242"/>
                <a:gd name="T32" fmla="*/ 489 w 489"/>
                <a:gd name="T33"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242">
                  <a:moveTo>
                    <a:pt x="489" y="242"/>
                  </a:moveTo>
                  <a:lnTo>
                    <a:pt x="489" y="100"/>
                  </a:lnTo>
                  <a:lnTo>
                    <a:pt x="489" y="81"/>
                  </a:lnTo>
                  <a:lnTo>
                    <a:pt x="481" y="61"/>
                  </a:lnTo>
                  <a:lnTo>
                    <a:pt x="462" y="31"/>
                  </a:lnTo>
                  <a:lnTo>
                    <a:pt x="435" y="8"/>
                  </a:lnTo>
                  <a:lnTo>
                    <a:pt x="416" y="4"/>
                  </a:lnTo>
                  <a:lnTo>
                    <a:pt x="396" y="0"/>
                  </a:lnTo>
                  <a:lnTo>
                    <a:pt x="92" y="0"/>
                  </a:lnTo>
                  <a:lnTo>
                    <a:pt x="73" y="4"/>
                  </a:lnTo>
                  <a:lnTo>
                    <a:pt x="54" y="8"/>
                  </a:lnTo>
                  <a:lnTo>
                    <a:pt x="27" y="31"/>
                  </a:lnTo>
                  <a:lnTo>
                    <a:pt x="8" y="61"/>
                  </a:lnTo>
                  <a:lnTo>
                    <a:pt x="0" y="81"/>
                  </a:lnTo>
                  <a:lnTo>
                    <a:pt x="0" y="100"/>
                  </a:lnTo>
                  <a:lnTo>
                    <a:pt x="0" y="242"/>
                  </a:lnTo>
                  <a:lnTo>
                    <a:pt x="489" y="242"/>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42" name="Freeform 8"/>
            <p:cNvSpPr>
              <a:spLocks/>
            </p:cNvSpPr>
            <p:nvPr/>
          </p:nvSpPr>
          <p:spPr bwMode="auto">
            <a:xfrm>
              <a:off x="1517899" y="4440967"/>
              <a:ext cx="976115" cy="820416"/>
            </a:xfrm>
            <a:custGeom>
              <a:avLst/>
              <a:gdLst>
                <a:gd name="T0" fmla="*/ 489 w 489"/>
                <a:gd name="T1" fmla="*/ 411 h 411"/>
                <a:gd name="T2" fmla="*/ 489 w 489"/>
                <a:gd name="T3" fmla="*/ 92 h 411"/>
                <a:gd name="T4" fmla="*/ 489 w 489"/>
                <a:gd name="T5" fmla="*/ 73 h 411"/>
                <a:gd name="T6" fmla="*/ 481 w 489"/>
                <a:gd name="T7" fmla="*/ 58 h 411"/>
                <a:gd name="T8" fmla="*/ 462 w 489"/>
                <a:gd name="T9" fmla="*/ 27 h 411"/>
                <a:gd name="T10" fmla="*/ 435 w 489"/>
                <a:gd name="T11" fmla="*/ 8 h 411"/>
                <a:gd name="T12" fmla="*/ 396 w 489"/>
                <a:gd name="T13" fmla="*/ 0 h 411"/>
                <a:gd name="T14" fmla="*/ 92 w 489"/>
                <a:gd name="T15" fmla="*/ 0 h 411"/>
                <a:gd name="T16" fmla="*/ 54 w 489"/>
                <a:gd name="T17" fmla="*/ 8 h 411"/>
                <a:gd name="T18" fmla="*/ 27 w 489"/>
                <a:gd name="T19" fmla="*/ 27 h 411"/>
                <a:gd name="T20" fmla="*/ 8 w 489"/>
                <a:gd name="T21" fmla="*/ 58 h 411"/>
                <a:gd name="T22" fmla="*/ 0 w 489"/>
                <a:gd name="T23" fmla="*/ 73 h 411"/>
                <a:gd name="T24" fmla="*/ 0 w 489"/>
                <a:gd name="T25" fmla="*/ 92 h 411"/>
                <a:gd name="T26" fmla="*/ 0 w 489"/>
                <a:gd name="T27" fmla="*/ 215 h 411"/>
                <a:gd name="T28" fmla="*/ 489 w 489"/>
                <a:gd name="T29"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411">
                  <a:moveTo>
                    <a:pt x="489" y="411"/>
                  </a:moveTo>
                  <a:lnTo>
                    <a:pt x="489" y="92"/>
                  </a:lnTo>
                  <a:lnTo>
                    <a:pt x="489" y="73"/>
                  </a:lnTo>
                  <a:lnTo>
                    <a:pt x="481" y="58"/>
                  </a:lnTo>
                  <a:lnTo>
                    <a:pt x="462" y="27"/>
                  </a:lnTo>
                  <a:lnTo>
                    <a:pt x="435" y="8"/>
                  </a:lnTo>
                  <a:lnTo>
                    <a:pt x="396" y="0"/>
                  </a:lnTo>
                  <a:lnTo>
                    <a:pt x="92" y="0"/>
                  </a:lnTo>
                  <a:lnTo>
                    <a:pt x="54" y="8"/>
                  </a:lnTo>
                  <a:lnTo>
                    <a:pt x="27" y="27"/>
                  </a:lnTo>
                  <a:lnTo>
                    <a:pt x="8" y="58"/>
                  </a:lnTo>
                  <a:lnTo>
                    <a:pt x="0" y="73"/>
                  </a:lnTo>
                  <a:lnTo>
                    <a:pt x="0" y="92"/>
                  </a:lnTo>
                  <a:lnTo>
                    <a:pt x="0" y="215"/>
                  </a:lnTo>
                  <a:lnTo>
                    <a:pt x="489" y="411"/>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43" name="Freeform 9"/>
            <p:cNvSpPr>
              <a:spLocks/>
            </p:cNvSpPr>
            <p:nvPr/>
          </p:nvSpPr>
          <p:spPr bwMode="auto">
            <a:xfrm>
              <a:off x="2547910" y="4387072"/>
              <a:ext cx="976115" cy="483067"/>
            </a:xfrm>
            <a:custGeom>
              <a:avLst/>
              <a:gdLst>
                <a:gd name="T0" fmla="*/ 489 w 489"/>
                <a:gd name="T1" fmla="*/ 242 h 242"/>
                <a:gd name="T2" fmla="*/ 489 w 489"/>
                <a:gd name="T3" fmla="*/ 100 h 242"/>
                <a:gd name="T4" fmla="*/ 489 w 489"/>
                <a:gd name="T5" fmla="*/ 81 h 242"/>
                <a:gd name="T6" fmla="*/ 481 w 489"/>
                <a:gd name="T7" fmla="*/ 61 h 242"/>
                <a:gd name="T8" fmla="*/ 462 w 489"/>
                <a:gd name="T9" fmla="*/ 31 h 242"/>
                <a:gd name="T10" fmla="*/ 431 w 489"/>
                <a:gd name="T11" fmla="*/ 8 h 242"/>
                <a:gd name="T12" fmla="*/ 415 w 489"/>
                <a:gd name="T13" fmla="*/ 4 h 242"/>
                <a:gd name="T14" fmla="*/ 396 w 489"/>
                <a:gd name="T15" fmla="*/ 0 h 242"/>
                <a:gd name="T16" fmla="*/ 92 w 489"/>
                <a:gd name="T17" fmla="*/ 0 h 242"/>
                <a:gd name="T18" fmla="*/ 73 w 489"/>
                <a:gd name="T19" fmla="*/ 4 h 242"/>
                <a:gd name="T20" fmla="*/ 54 w 489"/>
                <a:gd name="T21" fmla="*/ 8 h 242"/>
                <a:gd name="T22" fmla="*/ 27 w 489"/>
                <a:gd name="T23" fmla="*/ 31 h 242"/>
                <a:gd name="T24" fmla="*/ 4 w 489"/>
                <a:gd name="T25" fmla="*/ 61 h 242"/>
                <a:gd name="T26" fmla="*/ 0 w 489"/>
                <a:gd name="T27" fmla="*/ 81 h 242"/>
                <a:gd name="T28" fmla="*/ 0 w 489"/>
                <a:gd name="T29" fmla="*/ 100 h 242"/>
                <a:gd name="T30" fmla="*/ 0 w 489"/>
                <a:gd name="T31" fmla="*/ 242 h 242"/>
                <a:gd name="T32" fmla="*/ 489 w 489"/>
                <a:gd name="T33"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242">
                  <a:moveTo>
                    <a:pt x="489" y="242"/>
                  </a:moveTo>
                  <a:lnTo>
                    <a:pt x="489" y="100"/>
                  </a:lnTo>
                  <a:lnTo>
                    <a:pt x="489" y="81"/>
                  </a:lnTo>
                  <a:lnTo>
                    <a:pt x="481" y="61"/>
                  </a:lnTo>
                  <a:lnTo>
                    <a:pt x="462" y="31"/>
                  </a:lnTo>
                  <a:lnTo>
                    <a:pt x="431" y="8"/>
                  </a:lnTo>
                  <a:lnTo>
                    <a:pt x="415" y="4"/>
                  </a:lnTo>
                  <a:lnTo>
                    <a:pt x="396" y="0"/>
                  </a:lnTo>
                  <a:lnTo>
                    <a:pt x="92" y="0"/>
                  </a:lnTo>
                  <a:lnTo>
                    <a:pt x="73" y="4"/>
                  </a:lnTo>
                  <a:lnTo>
                    <a:pt x="54" y="8"/>
                  </a:lnTo>
                  <a:lnTo>
                    <a:pt x="27" y="31"/>
                  </a:lnTo>
                  <a:lnTo>
                    <a:pt x="4" y="61"/>
                  </a:lnTo>
                  <a:lnTo>
                    <a:pt x="0" y="81"/>
                  </a:lnTo>
                  <a:lnTo>
                    <a:pt x="0" y="100"/>
                  </a:lnTo>
                  <a:lnTo>
                    <a:pt x="0" y="242"/>
                  </a:lnTo>
                  <a:lnTo>
                    <a:pt x="489" y="242"/>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44" name="Freeform 10"/>
            <p:cNvSpPr>
              <a:spLocks/>
            </p:cNvSpPr>
            <p:nvPr/>
          </p:nvSpPr>
          <p:spPr bwMode="auto">
            <a:xfrm>
              <a:off x="2547910" y="4440967"/>
              <a:ext cx="976115" cy="798458"/>
            </a:xfrm>
            <a:custGeom>
              <a:avLst/>
              <a:gdLst>
                <a:gd name="T0" fmla="*/ 489 w 489"/>
                <a:gd name="T1" fmla="*/ 400 h 400"/>
                <a:gd name="T2" fmla="*/ 489 w 489"/>
                <a:gd name="T3" fmla="*/ 92 h 400"/>
                <a:gd name="T4" fmla="*/ 489 w 489"/>
                <a:gd name="T5" fmla="*/ 73 h 400"/>
                <a:gd name="T6" fmla="*/ 481 w 489"/>
                <a:gd name="T7" fmla="*/ 58 h 400"/>
                <a:gd name="T8" fmla="*/ 462 w 489"/>
                <a:gd name="T9" fmla="*/ 27 h 400"/>
                <a:gd name="T10" fmla="*/ 431 w 489"/>
                <a:gd name="T11" fmla="*/ 8 h 400"/>
                <a:gd name="T12" fmla="*/ 396 w 489"/>
                <a:gd name="T13" fmla="*/ 0 h 400"/>
                <a:gd name="T14" fmla="*/ 92 w 489"/>
                <a:gd name="T15" fmla="*/ 0 h 400"/>
                <a:gd name="T16" fmla="*/ 54 w 489"/>
                <a:gd name="T17" fmla="*/ 8 h 400"/>
                <a:gd name="T18" fmla="*/ 27 w 489"/>
                <a:gd name="T19" fmla="*/ 27 h 400"/>
                <a:gd name="T20" fmla="*/ 4 w 489"/>
                <a:gd name="T21" fmla="*/ 58 h 400"/>
                <a:gd name="T22" fmla="*/ 0 w 489"/>
                <a:gd name="T23" fmla="*/ 73 h 400"/>
                <a:gd name="T24" fmla="*/ 0 w 489"/>
                <a:gd name="T25" fmla="*/ 92 h 400"/>
                <a:gd name="T26" fmla="*/ 0 w 489"/>
                <a:gd name="T27" fmla="*/ 215 h 400"/>
                <a:gd name="T28" fmla="*/ 489 w 489"/>
                <a:gd name="T29"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400">
                  <a:moveTo>
                    <a:pt x="489" y="400"/>
                  </a:moveTo>
                  <a:lnTo>
                    <a:pt x="489" y="92"/>
                  </a:lnTo>
                  <a:lnTo>
                    <a:pt x="489" y="73"/>
                  </a:lnTo>
                  <a:lnTo>
                    <a:pt x="481" y="58"/>
                  </a:lnTo>
                  <a:lnTo>
                    <a:pt x="462" y="27"/>
                  </a:lnTo>
                  <a:lnTo>
                    <a:pt x="431" y="8"/>
                  </a:lnTo>
                  <a:lnTo>
                    <a:pt x="396" y="0"/>
                  </a:lnTo>
                  <a:lnTo>
                    <a:pt x="92" y="0"/>
                  </a:lnTo>
                  <a:lnTo>
                    <a:pt x="54" y="8"/>
                  </a:lnTo>
                  <a:lnTo>
                    <a:pt x="27" y="27"/>
                  </a:lnTo>
                  <a:lnTo>
                    <a:pt x="4" y="58"/>
                  </a:lnTo>
                  <a:lnTo>
                    <a:pt x="0" y="73"/>
                  </a:lnTo>
                  <a:lnTo>
                    <a:pt x="0" y="92"/>
                  </a:lnTo>
                  <a:lnTo>
                    <a:pt x="0" y="215"/>
                  </a:lnTo>
                  <a:lnTo>
                    <a:pt x="489" y="400"/>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45" name="Freeform 11"/>
            <p:cNvSpPr>
              <a:spLocks/>
            </p:cNvSpPr>
            <p:nvPr/>
          </p:nvSpPr>
          <p:spPr bwMode="auto">
            <a:xfrm>
              <a:off x="3569935" y="4387072"/>
              <a:ext cx="982103" cy="483067"/>
            </a:xfrm>
            <a:custGeom>
              <a:avLst/>
              <a:gdLst>
                <a:gd name="T0" fmla="*/ 492 w 492"/>
                <a:gd name="T1" fmla="*/ 242 h 242"/>
                <a:gd name="T2" fmla="*/ 492 w 492"/>
                <a:gd name="T3" fmla="*/ 100 h 242"/>
                <a:gd name="T4" fmla="*/ 492 w 492"/>
                <a:gd name="T5" fmla="*/ 81 h 242"/>
                <a:gd name="T6" fmla="*/ 485 w 492"/>
                <a:gd name="T7" fmla="*/ 61 h 242"/>
                <a:gd name="T8" fmla="*/ 465 w 492"/>
                <a:gd name="T9" fmla="*/ 31 h 242"/>
                <a:gd name="T10" fmla="*/ 434 w 492"/>
                <a:gd name="T11" fmla="*/ 8 h 242"/>
                <a:gd name="T12" fmla="*/ 419 w 492"/>
                <a:gd name="T13" fmla="*/ 4 h 242"/>
                <a:gd name="T14" fmla="*/ 400 w 492"/>
                <a:gd name="T15" fmla="*/ 0 h 242"/>
                <a:gd name="T16" fmla="*/ 96 w 492"/>
                <a:gd name="T17" fmla="*/ 0 h 242"/>
                <a:gd name="T18" fmla="*/ 77 w 492"/>
                <a:gd name="T19" fmla="*/ 4 h 242"/>
                <a:gd name="T20" fmla="*/ 57 w 492"/>
                <a:gd name="T21" fmla="*/ 8 h 242"/>
                <a:gd name="T22" fmla="*/ 30 w 492"/>
                <a:gd name="T23" fmla="*/ 31 h 242"/>
                <a:gd name="T24" fmla="*/ 7 w 492"/>
                <a:gd name="T25" fmla="*/ 61 h 242"/>
                <a:gd name="T26" fmla="*/ 3 w 492"/>
                <a:gd name="T27" fmla="*/ 81 h 242"/>
                <a:gd name="T28" fmla="*/ 0 w 492"/>
                <a:gd name="T29" fmla="*/ 100 h 242"/>
                <a:gd name="T30" fmla="*/ 0 w 492"/>
                <a:gd name="T31" fmla="*/ 242 h 242"/>
                <a:gd name="T32" fmla="*/ 492 w 492"/>
                <a:gd name="T33"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2" h="242">
                  <a:moveTo>
                    <a:pt x="492" y="242"/>
                  </a:moveTo>
                  <a:lnTo>
                    <a:pt x="492" y="100"/>
                  </a:lnTo>
                  <a:lnTo>
                    <a:pt x="492" y="81"/>
                  </a:lnTo>
                  <a:lnTo>
                    <a:pt x="485" y="61"/>
                  </a:lnTo>
                  <a:lnTo>
                    <a:pt x="465" y="31"/>
                  </a:lnTo>
                  <a:lnTo>
                    <a:pt x="434" y="8"/>
                  </a:lnTo>
                  <a:lnTo>
                    <a:pt x="419" y="4"/>
                  </a:lnTo>
                  <a:lnTo>
                    <a:pt x="400" y="0"/>
                  </a:lnTo>
                  <a:lnTo>
                    <a:pt x="96" y="0"/>
                  </a:lnTo>
                  <a:lnTo>
                    <a:pt x="77" y="4"/>
                  </a:lnTo>
                  <a:lnTo>
                    <a:pt x="57" y="8"/>
                  </a:lnTo>
                  <a:lnTo>
                    <a:pt x="30" y="31"/>
                  </a:lnTo>
                  <a:lnTo>
                    <a:pt x="7" y="61"/>
                  </a:lnTo>
                  <a:lnTo>
                    <a:pt x="3" y="81"/>
                  </a:lnTo>
                  <a:lnTo>
                    <a:pt x="0" y="100"/>
                  </a:lnTo>
                  <a:lnTo>
                    <a:pt x="0" y="242"/>
                  </a:lnTo>
                  <a:lnTo>
                    <a:pt x="492" y="242"/>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46" name="Freeform 12"/>
            <p:cNvSpPr>
              <a:spLocks/>
            </p:cNvSpPr>
            <p:nvPr/>
          </p:nvSpPr>
          <p:spPr bwMode="auto">
            <a:xfrm>
              <a:off x="3569935" y="4440967"/>
              <a:ext cx="982103" cy="652740"/>
            </a:xfrm>
            <a:custGeom>
              <a:avLst/>
              <a:gdLst>
                <a:gd name="T0" fmla="*/ 492 w 492"/>
                <a:gd name="T1" fmla="*/ 215 h 327"/>
                <a:gd name="T2" fmla="*/ 492 w 492"/>
                <a:gd name="T3" fmla="*/ 92 h 327"/>
                <a:gd name="T4" fmla="*/ 492 w 492"/>
                <a:gd name="T5" fmla="*/ 73 h 327"/>
                <a:gd name="T6" fmla="*/ 485 w 492"/>
                <a:gd name="T7" fmla="*/ 58 h 327"/>
                <a:gd name="T8" fmla="*/ 465 w 492"/>
                <a:gd name="T9" fmla="*/ 27 h 327"/>
                <a:gd name="T10" fmla="*/ 434 w 492"/>
                <a:gd name="T11" fmla="*/ 8 h 327"/>
                <a:gd name="T12" fmla="*/ 400 w 492"/>
                <a:gd name="T13" fmla="*/ 0 h 327"/>
                <a:gd name="T14" fmla="*/ 96 w 492"/>
                <a:gd name="T15" fmla="*/ 0 h 327"/>
                <a:gd name="T16" fmla="*/ 57 w 492"/>
                <a:gd name="T17" fmla="*/ 8 h 327"/>
                <a:gd name="T18" fmla="*/ 30 w 492"/>
                <a:gd name="T19" fmla="*/ 27 h 327"/>
                <a:gd name="T20" fmla="*/ 7 w 492"/>
                <a:gd name="T21" fmla="*/ 58 h 327"/>
                <a:gd name="T22" fmla="*/ 3 w 492"/>
                <a:gd name="T23" fmla="*/ 73 h 327"/>
                <a:gd name="T24" fmla="*/ 0 w 492"/>
                <a:gd name="T25" fmla="*/ 92 h 327"/>
                <a:gd name="T26" fmla="*/ 0 w 492"/>
                <a:gd name="T27" fmla="*/ 327 h 327"/>
                <a:gd name="T28" fmla="*/ 492 w 492"/>
                <a:gd name="T29" fmla="*/ 2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 h="327">
                  <a:moveTo>
                    <a:pt x="492" y="215"/>
                  </a:moveTo>
                  <a:lnTo>
                    <a:pt x="492" y="92"/>
                  </a:lnTo>
                  <a:lnTo>
                    <a:pt x="492" y="73"/>
                  </a:lnTo>
                  <a:lnTo>
                    <a:pt x="485" y="58"/>
                  </a:lnTo>
                  <a:lnTo>
                    <a:pt x="465" y="27"/>
                  </a:lnTo>
                  <a:lnTo>
                    <a:pt x="434" y="8"/>
                  </a:lnTo>
                  <a:lnTo>
                    <a:pt x="400" y="0"/>
                  </a:lnTo>
                  <a:lnTo>
                    <a:pt x="96" y="0"/>
                  </a:lnTo>
                  <a:lnTo>
                    <a:pt x="57" y="8"/>
                  </a:lnTo>
                  <a:lnTo>
                    <a:pt x="30" y="27"/>
                  </a:lnTo>
                  <a:lnTo>
                    <a:pt x="7" y="58"/>
                  </a:lnTo>
                  <a:lnTo>
                    <a:pt x="3" y="73"/>
                  </a:lnTo>
                  <a:lnTo>
                    <a:pt x="0" y="92"/>
                  </a:lnTo>
                  <a:lnTo>
                    <a:pt x="0" y="327"/>
                  </a:lnTo>
                  <a:lnTo>
                    <a:pt x="492" y="215"/>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47" name="Freeform 13"/>
            <p:cNvSpPr>
              <a:spLocks/>
            </p:cNvSpPr>
            <p:nvPr/>
          </p:nvSpPr>
          <p:spPr bwMode="auto">
            <a:xfrm>
              <a:off x="4597950" y="4387072"/>
              <a:ext cx="984100" cy="483067"/>
            </a:xfrm>
            <a:custGeom>
              <a:avLst/>
              <a:gdLst>
                <a:gd name="T0" fmla="*/ 493 w 493"/>
                <a:gd name="T1" fmla="*/ 242 h 242"/>
                <a:gd name="T2" fmla="*/ 493 w 493"/>
                <a:gd name="T3" fmla="*/ 100 h 242"/>
                <a:gd name="T4" fmla="*/ 493 w 493"/>
                <a:gd name="T5" fmla="*/ 81 h 242"/>
                <a:gd name="T6" fmla="*/ 485 w 493"/>
                <a:gd name="T7" fmla="*/ 61 h 242"/>
                <a:gd name="T8" fmla="*/ 466 w 493"/>
                <a:gd name="T9" fmla="*/ 31 h 242"/>
                <a:gd name="T10" fmla="*/ 435 w 493"/>
                <a:gd name="T11" fmla="*/ 8 h 242"/>
                <a:gd name="T12" fmla="*/ 420 w 493"/>
                <a:gd name="T13" fmla="*/ 4 h 242"/>
                <a:gd name="T14" fmla="*/ 401 w 493"/>
                <a:gd name="T15" fmla="*/ 0 h 242"/>
                <a:gd name="T16" fmla="*/ 97 w 493"/>
                <a:gd name="T17" fmla="*/ 0 h 242"/>
                <a:gd name="T18" fmla="*/ 77 w 493"/>
                <a:gd name="T19" fmla="*/ 4 h 242"/>
                <a:gd name="T20" fmla="*/ 58 w 493"/>
                <a:gd name="T21" fmla="*/ 8 h 242"/>
                <a:gd name="T22" fmla="*/ 31 w 493"/>
                <a:gd name="T23" fmla="*/ 31 h 242"/>
                <a:gd name="T24" fmla="*/ 8 w 493"/>
                <a:gd name="T25" fmla="*/ 61 h 242"/>
                <a:gd name="T26" fmla="*/ 4 w 493"/>
                <a:gd name="T27" fmla="*/ 81 h 242"/>
                <a:gd name="T28" fmla="*/ 0 w 493"/>
                <a:gd name="T29" fmla="*/ 100 h 242"/>
                <a:gd name="T30" fmla="*/ 0 w 493"/>
                <a:gd name="T31" fmla="*/ 242 h 242"/>
                <a:gd name="T32" fmla="*/ 493 w 493"/>
                <a:gd name="T33"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2">
                  <a:moveTo>
                    <a:pt x="493" y="242"/>
                  </a:moveTo>
                  <a:lnTo>
                    <a:pt x="493" y="100"/>
                  </a:lnTo>
                  <a:lnTo>
                    <a:pt x="493" y="81"/>
                  </a:lnTo>
                  <a:lnTo>
                    <a:pt x="485" y="61"/>
                  </a:lnTo>
                  <a:lnTo>
                    <a:pt x="466" y="31"/>
                  </a:lnTo>
                  <a:lnTo>
                    <a:pt x="435" y="8"/>
                  </a:lnTo>
                  <a:lnTo>
                    <a:pt x="420" y="4"/>
                  </a:lnTo>
                  <a:lnTo>
                    <a:pt x="401" y="0"/>
                  </a:lnTo>
                  <a:lnTo>
                    <a:pt x="97" y="0"/>
                  </a:lnTo>
                  <a:lnTo>
                    <a:pt x="77" y="4"/>
                  </a:lnTo>
                  <a:lnTo>
                    <a:pt x="58" y="8"/>
                  </a:lnTo>
                  <a:lnTo>
                    <a:pt x="31" y="31"/>
                  </a:lnTo>
                  <a:lnTo>
                    <a:pt x="8" y="61"/>
                  </a:lnTo>
                  <a:lnTo>
                    <a:pt x="4" y="81"/>
                  </a:lnTo>
                  <a:lnTo>
                    <a:pt x="0" y="100"/>
                  </a:lnTo>
                  <a:lnTo>
                    <a:pt x="0" y="242"/>
                  </a:lnTo>
                  <a:lnTo>
                    <a:pt x="493" y="242"/>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48" name="Freeform 14"/>
            <p:cNvSpPr>
              <a:spLocks/>
            </p:cNvSpPr>
            <p:nvPr/>
          </p:nvSpPr>
          <p:spPr bwMode="auto">
            <a:xfrm>
              <a:off x="4597950" y="4440967"/>
              <a:ext cx="984100" cy="714620"/>
            </a:xfrm>
            <a:custGeom>
              <a:avLst/>
              <a:gdLst>
                <a:gd name="T0" fmla="*/ 493 w 493"/>
                <a:gd name="T1" fmla="*/ 358 h 358"/>
                <a:gd name="T2" fmla="*/ 493 w 493"/>
                <a:gd name="T3" fmla="*/ 92 h 358"/>
                <a:gd name="T4" fmla="*/ 493 w 493"/>
                <a:gd name="T5" fmla="*/ 73 h 358"/>
                <a:gd name="T6" fmla="*/ 485 w 493"/>
                <a:gd name="T7" fmla="*/ 58 h 358"/>
                <a:gd name="T8" fmla="*/ 466 w 493"/>
                <a:gd name="T9" fmla="*/ 27 h 358"/>
                <a:gd name="T10" fmla="*/ 435 w 493"/>
                <a:gd name="T11" fmla="*/ 8 h 358"/>
                <a:gd name="T12" fmla="*/ 401 w 493"/>
                <a:gd name="T13" fmla="*/ 0 h 358"/>
                <a:gd name="T14" fmla="*/ 97 w 493"/>
                <a:gd name="T15" fmla="*/ 0 h 358"/>
                <a:gd name="T16" fmla="*/ 58 w 493"/>
                <a:gd name="T17" fmla="*/ 8 h 358"/>
                <a:gd name="T18" fmla="*/ 31 w 493"/>
                <a:gd name="T19" fmla="*/ 27 h 358"/>
                <a:gd name="T20" fmla="*/ 8 w 493"/>
                <a:gd name="T21" fmla="*/ 58 h 358"/>
                <a:gd name="T22" fmla="*/ 4 w 493"/>
                <a:gd name="T23" fmla="*/ 73 h 358"/>
                <a:gd name="T24" fmla="*/ 0 w 493"/>
                <a:gd name="T25" fmla="*/ 92 h 358"/>
                <a:gd name="T26" fmla="*/ 0 w 493"/>
                <a:gd name="T27" fmla="*/ 215 h 358"/>
                <a:gd name="T28" fmla="*/ 493 w 493"/>
                <a:gd name="T29"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3" h="358">
                  <a:moveTo>
                    <a:pt x="493" y="358"/>
                  </a:moveTo>
                  <a:lnTo>
                    <a:pt x="493" y="92"/>
                  </a:lnTo>
                  <a:lnTo>
                    <a:pt x="493" y="73"/>
                  </a:lnTo>
                  <a:lnTo>
                    <a:pt x="485" y="58"/>
                  </a:lnTo>
                  <a:lnTo>
                    <a:pt x="466" y="27"/>
                  </a:lnTo>
                  <a:lnTo>
                    <a:pt x="435" y="8"/>
                  </a:lnTo>
                  <a:lnTo>
                    <a:pt x="401" y="0"/>
                  </a:lnTo>
                  <a:lnTo>
                    <a:pt x="97" y="0"/>
                  </a:lnTo>
                  <a:lnTo>
                    <a:pt x="58" y="8"/>
                  </a:lnTo>
                  <a:lnTo>
                    <a:pt x="31" y="27"/>
                  </a:lnTo>
                  <a:lnTo>
                    <a:pt x="8" y="58"/>
                  </a:lnTo>
                  <a:lnTo>
                    <a:pt x="4" y="73"/>
                  </a:lnTo>
                  <a:lnTo>
                    <a:pt x="0" y="92"/>
                  </a:lnTo>
                  <a:lnTo>
                    <a:pt x="0" y="215"/>
                  </a:lnTo>
                  <a:lnTo>
                    <a:pt x="493" y="358"/>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49" name="Freeform 15"/>
            <p:cNvSpPr>
              <a:spLocks/>
            </p:cNvSpPr>
            <p:nvPr/>
          </p:nvSpPr>
          <p:spPr bwMode="auto">
            <a:xfrm>
              <a:off x="5627961" y="4387072"/>
              <a:ext cx="984100" cy="483067"/>
            </a:xfrm>
            <a:custGeom>
              <a:avLst/>
              <a:gdLst>
                <a:gd name="T0" fmla="*/ 493 w 493"/>
                <a:gd name="T1" fmla="*/ 242 h 242"/>
                <a:gd name="T2" fmla="*/ 493 w 493"/>
                <a:gd name="T3" fmla="*/ 100 h 242"/>
                <a:gd name="T4" fmla="*/ 493 w 493"/>
                <a:gd name="T5" fmla="*/ 81 h 242"/>
                <a:gd name="T6" fmla="*/ 485 w 493"/>
                <a:gd name="T7" fmla="*/ 61 h 242"/>
                <a:gd name="T8" fmla="*/ 466 w 493"/>
                <a:gd name="T9" fmla="*/ 31 h 242"/>
                <a:gd name="T10" fmla="*/ 435 w 493"/>
                <a:gd name="T11" fmla="*/ 8 h 242"/>
                <a:gd name="T12" fmla="*/ 420 w 493"/>
                <a:gd name="T13" fmla="*/ 4 h 242"/>
                <a:gd name="T14" fmla="*/ 400 w 493"/>
                <a:gd name="T15" fmla="*/ 0 h 242"/>
                <a:gd name="T16" fmla="*/ 96 w 493"/>
                <a:gd name="T17" fmla="*/ 0 h 242"/>
                <a:gd name="T18" fmla="*/ 77 w 493"/>
                <a:gd name="T19" fmla="*/ 4 h 242"/>
                <a:gd name="T20" fmla="*/ 58 w 493"/>
                <a:gd name="T21" fmla="*/ 8 h 242"/>
                <a:gd name="T22" fmla="*/ 31 w 493"/>
                <a:gd name="T23" fmla="*/ 31 h 242"/>
                <a:gd name="T24" fmla="*/ 8 w 493"/>
                <a:gd name="T25" fmla="*/ 61 h 242"/>
                <a:gd name="T26" fmla="*/ 4 w 493"/>
                <a:gd name="T27" fmla="*/ 81 h 242"/>
                <a:gd name="T28" fmla="*/ 0 w 493"/>
                <a:gd name="T29" fmla="*/ 100 h 242"/>
                <a:gd name="T30" fmla="*/ 0 w 493"/>
                <a:gd name="T31" fmla="*/ 242 h 242"/>
                <a:gd name="T32" fmla="*/ 493 w 493"/>
                <a:gd name="T33"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2">
                  <a:moveTo>
                    <a:pt x="493" y="242"/>
                  </a:moveTo>
                  <a:lnTo>
                    <a:pt x="493" y="100"/>
                  </a:lnTo>
                  <a:lnTo>
                    <a:pt x="493" y="81"/>
                  </a:lnTo>
                  <a:lnTo>
                    <a:pt x="485" y="61"/>
                  </a:lnTo>
                  <a:lnTo>
                    <a:pt x="466" y="31"/>
                  </a:lnTo>
                  <a:lnTo>
                    <a:pt x="435" y="8"/>
                  </a:lnTo>
                  <a:lnTo>
                    <a:pt x="420" y="4"/>
                  </a:lnTo>
                  <a:lnTo>
                    <a:pt x="400" y="0"/>
                  </a:lnTo>
                  <a:lnTo>
                    <a:pt x="96" y="0"/>
                  </a:lnTo>
                  <a:lnTo>
                    <a:pt x="77" y="4"/>
                  </a:lnTo>
                  <a:lnTo>
                    <a:pt x="58" y="8"/>
                  </a:lnTo>
                  <a:lnTo>
                    <a:pt x="31" y="31"/>
                  </a:lnTo>
                  <a:lnTo>
                    <a:pt x="8" y="61"/>
                  </a:lnTo>
                  <a:lnTo>
                    <a:pt x="4" y="81"/>
                  </a:lnTo>
                  <a:lnTo>
                    <a:pt x="0" y="100"/>
                  </a:lnTo>
                  <a:lnTo>
                    <a:pt x="0" y="242"/>
                  </a:lnTo>
                  <a:lnTo>
                    <a:pt x="493" y="242"/>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50" name="Freeform 16"/>
            <p:cNvSpPr>
              <a:spLocks/>
            </p:cNvSpPr>
            <p:nvPr/>
          </p:nvSpPr>
          <p:spPr bwMode="auto">
            <a:xfrm>
              <a:off x="5627961" y="4440967"/>
              <a:ext cx="984100" cy="714620"/>
            </a:xfrm>
            <a:custGeom>
              <a:avLst/>
              <a:gdLst>
                <a:gd name="T0" fmla="*/ 493 w 493"/>
                <a:gd name="T1" fmla="*/ 215 h 358"/>
                <a:gd name="T2" fmla="*/ 493 w 493"/>
                <a:gd name="T3" fmla="*/ 92 h 358"/>
                <a:gd name="T4" fmla="*/ 493 w 493"/>
                <a:gd name="T5" fmla="*/ 73 h 358"/>
                <a:gd name="T6" fmla="*/ 485 w 493"/>
                <a:gd name="T7" fmla="*/ 58 h 358"/>
                <a:gd name="T8" fmla="*/ 466 w 493"/>
                <a:gd name="T9" fmla="*/ 27 h 358"/>
                <a:gd name="T10" fmla="*/ 435 w 493"/>
                <a:gd name="T11" fmla="*/ 8 h 358"/>
                <a:gd name="T12" fmla="*/ 400 w 493"/>
                <a:gd name="T13" fmla="*/ 0 h 358"/>
                <a:gd name="T14" fmla="*/ 96 w 493"/>
                <a:gd name="T15" fmla="*/ 0 h 358"/>
                <a:gd name="T16" fmla="*/ 58 w 493"/>
                <a:gd name="T17" fmla="*/ 8 h 358"/>
                <a:gd name="T18" fmla="*/ 31 w 493"/>
                <a:gd name="T19" fmla="*/ 27 h 358"/>
                <a:gd name="T20" fmla="*/ 8 w 493"/>
                <a:gd name="T21" fmla="*/ 58 h 358"/>
                <a:gd name="T22" fmla="*/ 4 w 493"/>
                <a:gd name="T23" fmla="*/ 73 h 358"/>
                <a:gd name="T24" fmla="*/ 0 w 493"/>
                <a:gd name="T25" fmla="*/ 92 h 358"/>
                <a:gd name="T26" fmla="*/ 0 w 493"/>
                <a:gd name="T27" fmla="*/ 358 h 358"/>
                <a:gd name="T28" fmla="*/ 493 w 493"/>
                <a:gd name="T29"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3" h="358">
                  <a:moveTo>
                    <a:pt x="493" y="215"/>
                  </a:moveTo>
                  <a:lnTo>
                    <a:pt x="493" y="92"/>
                  </a:lnTo>
                  <a:lnTo>
                    <a:pt x="493" y="73"/>
                  </a:lnTo>
                  <a:lnTo>
                    <a:pt x="485" y="58"/>
                  </a:lnTo>
                  <a:lnTo>
                    <a:pt x="466" y="27"/>
                  </a:lnTo>
                  <a:lnTo>
                    <a:pt x="435" y="8"/>
                  </a:lnTo>
                  <a:lnTo>
                    <a:pt x="400" y="0"/>
                  </a:lnTo>
                  <a:lnTo>
                    <a:pt x="96" y="0"/>
                  </a:lnTo>
                  <a:lnTo>
                    <a:pt x="58" y="8"/>
                  </a:lnTo>
                  <a:lnTo>
                    <a:pt x="31" y="27"/>
                  </a:lnTo>
                  <a:lnTo>
                    <a:pt x="8" y="58"/>
                  </a:lnTo>
                  <a:lnTo>
                    <a:pt x="4" y="73"/>
                  </a:lnTo>
                  <a:lnTo>
                    <a:pt x="0" y="92"/>
                  </a:lnTo>
                  <a:lnTo>
                    <a:pt x="0" y="358"/>
                  </a:lnTo>
                  <a:lnTo>
                    <a:pt x="493" y="215"/>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51" name="Freeform 17"/>
            <p:cNvSpPr>
              <a:spLocks/>
            </p:cNvSpPr>
            <p:nvPr/>
          </p:nvSpPr>
          <p:spPr bwMode="auto">
            <a:xfrm>
              <a:off x="6657971" y="4387072"/>
              <a:ext cx="968131" cy="483067"/>
            </a:xfrm>
            <a:custGeom>
              <a:avLst/>
              <a:gdLst>
                <a:gd name="T0" fmla="*/ 485 w 485"/>
                <a:gd name="T1" fmla="*/ 61 h 242"/>
                <a:gd name="T2" fmla="*/ 473 w 485"/>
                <a:gd name="T3" fmla="*/ 38 h 242"/>
                <a:gd name="T4" fmla="*/ 450 w 485"/>
                <a:gd name="T5" fmla="*/ 19 h 242"/>
                <a:gd name="T6" fmla="*/ 427 w 485"/>
                <a:gd name="T7" fmla="*/ 8 h 242"/>
                <a:gd name="T8" fmla="*/ 400 w 485"/>
                <a:gd name="T9" fmla="*/ 0 h 242"/>
                <a:gd name="T10" fmla="*/ 96 w 485"/>
                <a:gd name="T11" fmla="*/ 0 h 242"/>
                <a:gd name="T12" fmla="*/ 77 w 485"/>
                <a:gd name="T13" fmla="*/ 4 h 242"/>
                <a:gd name="T14" fmla="*/ 57 w 485"/>
                <a:gd name="T15" fmla="*/ 8 h 242"/>
                <a:gd name="T16" fmla="*/ 27 w 485"/>
                <a:gd name="T17" fmla="*/ 31 h 242"/>
                <a:gd name="T18" fmla="*/ 7 w 485"/>
                <a:gd name="T19" fmla="*/ 61 h 242"/>
                <a:gd name="T20" fmla="*/ 4 w 485"/>
                <a:gd name="T21" fmla="*/ 81 h 242"/>
                <a:gd name="T22" fmla="*/ 0 w 485"/>
                <a:gd name="T23" fmla="*/ 100 h 242"/>
                <a:gd name="T24" fmla="*/ 0 w 485"/>
                <a:gd name="T25" fmla="*/ 242 h 242"/>
                <a:gd name="T26" fmla="*/ 485 w 485"/>
                <a:gd name="T27" fmla="*/ 242 h 242"/>
                <a:gd name="T28" fmla="*/ 485 w 485"/>
                <a:gd name="T29" fmla="*/ 6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5" h="242">
                  <a:moveTo>
                    <a:pt x="485" y="61"/>
                  </a:moveTo>
                  <a:lnTo>
                    <a:pt x="473" y="38"/>
                  </a:lnTo>
                  <a:lnTo>
                    <a:pt x="450" y="19"/>
                  </a:lnTo>
                  <a:lnTo>
                    <a:pt x="427" y="8"/>
                  </a:lnTo>
                  <a:lnTo>
                    <a:pt x="400" y="0"/>
                  </a:lnTo>
                  <a:lnTo>
                    <a:pt x="96" y="0"/>
                  </a:lnTo>
                  <a:lnTo>
                    <a:pt x="77" y="4"/>
                  </a:lnTo>
                  <a:lnTo>
                    <a:pt x="57" y="8"/>
                  </a:lnTo>
                  <a:lnTo>
                    <a:pt x="27" y="31"/>
                  </a:lnTo>
                  <a:lnTo>
                    <a:pt x="7" y="61"/>
                  </a:lnTo>
                  <a:lnTo>
                    <a:pt x="4" y="81"/>
                  </a:lnTo>
                  <a:lnTo>
                    <a:pt x="0" y="100"/>
                  </a:lnTo>
                  <a:lnTo>
                    <a:pt x="0" y="242"/>
                  </a:lnTo>
                  <a:lnTo>
                    <a:pt x="485" y="242"/>
                  </a:lnTo>
                  <a:lnTo>
                    <a:pt x="485" y="61"/>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52" name="Freeform 18"/>
            <p:cNvSpPr>
              <a:spLocks/>
            </p:cNvSpPr>
            <p:nvPr/>
          </p:nvSpPr>
          <p:spPr bwMode="auto">
            <a:xfrm>
              <a:off x="6657971" y="4440967"/>
              <a:ext cx="968131" cy="636770"/>
            </a:xfrm>
            <a:custGeom>
              <a:avLst/>
              <a:gdLst>
                <a:gd name="T0" fmla="*/ 485 w 485"/>
                <a:gd name="T1" fmla="*/ 58 h 319"/>
                <a:gd name="T2" fmla="*/ 473 w 485"/>
                <a:gd name="T3" fmla="*/ 34 h 319"/>
                <a:gd name="T4" fmla="*/ 450 w 485"/>
                <a:gd name="T5" fmla="*/ 15 h 319"/>
                <a:gd name="T6" fmla="*/ 427 w 485"/>
                <a:gd name="T7" fmla="*/ 4 h 319"/>
                <a:gd name="T8" fmla="*/ 400 w 485"/>
                <a:gd name="T9" fmla="*/ 0 h 319"/>
                <a:gd name="T10" fmla="*/ 96 w 485"/>
                <a:gd name="T11" fmla="*/ 0 h 319"/>
                <a:gd name="T12" fmla="*/ 57 w 485"/>
                <a:gd name="T13" fmla="*/ 8 h 319"/>
                <a:gd name="T14" fmla="*/ 27 w 485"/>
                <a:gd name="T15" fmla="*/ 27 h 319"/>
                <a:gd name="T16" fmla="*/ 7 w 485"/>
                <a:gd name="T17" fmla="*/ 58 h 319"/>
                <a:gd name="T18" fmla="*/ 4 w 485"/>
                <a:gd name="T19" fmla="*/ 73 h 319"/>
                <a:gd name="T20" fmla="*/ 0 w 485"/>
                <a:gd name="T21" fmla="*/ 92 h 319"/>
                <a:gd name="T22" fmla="*/ 0 w 485"/>
                <a:gd name="T23" fmla="*/ 319 h 319"/>
                <a:gd name="T24" fmla="*/ 485 w 485"/>
                <a:gd name="T25" fmla="*/ 215 h 319"/>
                <a:gd name="T26" fmla="*/ 485 w 485"/>
                <a:gd name="T27" fmla="*/ 5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5" h="319">
                  <a:moveTo>
                    <a:pt x="485" y="58"/>
                  </a:moveTo>
                  <a:lnTo>
                    <a:pt x="473" y="34"/>
                  </a:lnTo>
                  <a:lnTo>
                    <a:pt x="450" y="15"/>
                  </a:lnTo>
                  <a:lnTo>
                    <a:pt x="427" y="4"/>
                  </a:lnTo>
                  <a:lnTo>
                    <a:pt x="400" y="0"/>
                  </a:lnTo>
                  <a:lnTo>
                    <a:pt x="96" y="0"/>
                  </a:lnTo>
                  <a:lnTo>
                    <a:pt x="57" y="8"/>
                  </a:lnTo>
                  <a:lnTo>
                    <a:pt x="27" y="27"/>
                  </a:lnTo>
                  <a:lnTo>
                    <a:pt x="7" y="58"/>
                  </a:lnTo>
                  <a:lnTo>
                    <a:pt x="4" y="73"/>
                  </a:lnTo>
                  <a:lnTo>
                    <a:pt x="0" y="92"/>
                  </a:lnTo>
                  <a:lnTo>
                    <a:pt x="0" y="319"/>
                  </a:lnTo>
                  <a:lnTo>
                    <a:pt x="485" y="215"/>
                  </a:lnTo>
                  <a:lnTo>
                    <a:pt x="485" y="58"/>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grpSp>
          <p:nvGrpSpPr>
            <p:cNvPr id="53" name="Group 52"/>
            <p:cNvGrpSpPr/>
            <p:nvPr/>
          </p:nvGrpSpPr>
          <p:grpSpPr>
            <a:xfrm>
              <a:off x="991056" y="4670525"/>
              <a:ext cx="984100" cy="760530"/>
              <a:chOff x="1321407" y="5084366"/>
              <a:chExt cx="1312133" cy="1014040"/>
            </a:xfrm>
          </p:grpSpPr>
          <p:sp>
            <p:nvSpPr>
              <p:cNvPr id="106" name="Freeform 19"/>
              <p:cNvSpPr>
                <a:spLocks/>
              </p:cNvSpPr>
              <p:nvPr/>
            </p:nvSpPr>
            <p:spPr bwMode="auto">
              <a:xfrm>
                <a:off x="1321407" y="5084366"/>
                <a:ext cx="1312133" cy="654735"/>
              </a:xfrm>
              <a:custGeom>
                <a:avLst/>
                <a:gdLst>
                  <a:gd name="T0" fmla="*/ 0 w 493"/>
                  <a:gd name="T1" fmla="*/ 246 h 246"/>
                  <a:gd name="T2" fmla="*/ 0 w 493"/>
                  <a:gd name="T3" fmla="*/ 100 h 246"/>
                  <a:gd name="T4" fmla="*/ 4 w 493"/>
                  <a:gd name="T5" fmla="*/ 81 h 246"/>
                  <a:gd name="T6" fmla="*/ 8 w 493"/>
                  <a:gd name="T7" fmla="*/ 62 h 246"/>
                  <a:gd name="T8" fmla="*/ 27 w 493"/>
                  <a:gd name="T9" fmla="*/ 31 h 246"/>
                  <a:gd name="T10" fmla="*/ 58 w 493"/>
                  <a:gd name="T11" fmla="*/ 8 h 246"/>
                  <a:gd name="T12" fmla="*/ 77 w 493"/>
                  <a:gd name="T13" fmla="*/ 4 h 246"/>
                  <a:gd name="T14" fmla="*/ 96 w 493"/>
                  <a:gd name="T15" fmla="*/ 0 h 246"/>
                  <a:gd name="T16" fmla="*/ 400 w 493"/>
                  <a:gd name="T17" fmla="*/ 0 h 246"/>
                  <a:gd name="T18" fmla="*/ 420 w 493"/>
                  <a:gd name="T19" fmla="*/ 4 h 246"/>
                  <a:gd name="T20" fmla="*/ 435 w 493"/>
                  <a:gd name="T21" fmla="*/ 8 h 246"/>
                  <a:gd name="T22" fmla="*/ 466 w 493"/>
                  <a:gd name="T23" fmla="*/ 31 h 246"/>
                  <a:gd name="T24" fmla="*/ 485 w 493"/>
                  <a:gd name="T25" fmla="*/ 62 h 246"/>
                  <a:gd name="T26" fmla="*/ 493 w 493"/>
                  <a:gd name="T27" fmla="*/ 81 h 246"/>
                  <a:gd name="T28" fmla="*/ 493 w 493"/>
                  <a:gd name="T29" fmla="*/ 100 h 246"/>
                  <a:gd name="T30" fmla="*/ 493 w 493"/>
                  <a:gd name="T31" fmla="*/ 246 h 246"/>
                  <a:gd name="T32" fmla="*/ 0 w 493"/>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6">
                    <a:moveTo>
                      <a:pt x="0" y="246"/>
                    </a:moveTo>
                    <a:lnTo>
                      <a:pt x="0" y="100"/>
                    </a:lnTo>
                    <a:lnTo>
                      <a:pt x="4" y="81"/>
                    </a:lnTo>
                    <a:lnTo>
                      <a:pt x="8" y="62"/>
                    </a:lnTo>
                    <a:lnTo>
                      <a:pt x="27" y="31"/>
                    </a:lnTo>
                    <a:lnTo>
                      <a:pt x="58" y="8"/>
                    </a:lnTo>
                    <a:lnTo>
                      <a:pt x="77" y="4"/>
                    </a:lnTo>
                    <a:lnTo>
                      <a:pt x="96" y="0"/>
                    </a:lnTo>
                    <a:lnTo>
                      <a:pt x="400" y="0"/>
                    </a:lnTo>
                    <a:lnTo>
                      <a:pt x="420" y="4"/>
                    </a:lnTo>
                    <a:lnTo>
                      <a:pt x="435" y="8"/>
                    </a:lnTo>
                    <a:lnTo>
                      <a:pt x="466" y="31"/>
                    </a:lnTo>
                    <a:lnTo>
                      <a:pt x="485" y="62"/>
                    </a:lnTo>
                    <a:lnTo>
                      <a:pt x="493" y="81"/>
                    </a:lnTo>
                    <a:lnTo>
                      <a:pt x="493" y="100"/>
                    </a:lnTo>
                    <a:lnTo>
                      <a:pt x="493" y="246"/>
                    </a:lnTo>
                    <a:lnTo>
                      <a:pt x="0" y="246"/>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07" name="Freeform 20"/>
              <p:cNvSpPr>
                <a:spLocks/>
              </p:cNvSpPr>
              <p:nvPr/>
            </p:nvSpPr>
            <p:spPr bwMode="auto">
              <a:xfrm>
                <a:off x="1321407" y="5156226"/>
                <a:ext cx="1312133" cy="942180"/>
              </a:xfrm>
              <a:custGeom>
                <a:avLst/>
                <a:gdLst>
                  <a:gd name="T0" fmla="*/ 493 w 493"/>
                  <a:gd name="T1" fmla="*/ 354 h 354"/>
                  <a:gd name="T2" fmla="*/ 493 w 493"/>
                  <a:gd name="T3" fmla="*/ 89 h 354"/>
                  <a:gd name="T4" fmla="*/ 493 w 493"/>
                  <a:gd name="T5" fmla="*/ 73 h 354"/>
                  <a:gd name="T6" fmla="*/ 485 w 493"/>
                  <a:gd name="T7" fmla="*/ 54 h 354"/>
                  <a:gd name="T8" fmla="*/ 466 w 493"/>
                  <a:gd name="T9" fmla="*/ 27 h 354"/>
                  <a:gd name="T10" fmla="*/ 435 w 493"/>
                  <a:gd name="T11" fmla="*/ 8 h 354"/>
                  <a:gd name="T12" fmla="*/ 400 w 493"/>
                  <a:gd name="T13" fmla="*/ 0 h 354"/>
                  <a:gd name="T14" fmla="*/ 96 w 493"/>
                  <a:gd name="T15" fmla="*/ 0 h 354"/>
                  <a:gd name="T16" fmla="*/ 58 w 493"/>
                  <a:gd name="T17" fmla="*/ 8 h 354"/>
                  <a:gd name="T18" fmla="*/ 27 w 493"/>
                  <a:gd name="T19" fmla="*/ 27 h 354"/>
                  <a:gd name="T20" fmla="*/ 8 w 493"/>
                  <a:gd name="T21" fmla="*/ 54 h 354"/>
                  <a:gd name="T22" fmla="*/ 4 w 493"/>
                  <a:gd name="T23" fmla="*/ 73 h 354"/>
                  <a:gd name="T24" fmla="*/ 0 w 493"/>
                  <a:gd name="T25" fmla="*/ 89 h 354"/>
                  <a:gd name="T26" fmla="*/ 0 w 493"/>
                  <a:gd name="T27" fmla="*/ 354 h 354"/>
                  <a:gd name="T28" fmla="*/ 493 w 493"/>
                  <a:gd name="T29"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3" h="354">
                    <a:moveTo>
                      <a:pt x="493" y="354"/>
                    </a:moveTo>
                    <a:lnTo>
                      <a:pt x="493" y="89"/>
                    </a:lnTo>
                    <a:lnTo>
                      <a:pt x="493" y="73"/>
                    </a:lnTo>
                    <a:lnTo>
                      <a:pt x="485" y="54"/>
                    </a:lnTo>
                    <a:lnTo>
                      <a:pt x="466" y="27"/>
                    </a:lnTo>
                    <a:lnTo>
                      <a:pt x="435" y="8"/>
                    </a:lnTo>
                    <a:lnTo>
                      <a:pt x="400" y="0"/>
                    </a:lnTo>
                    <a:lnTo>
                      <a:pt x="96" y="0"/>
                    </a:lnTo>
                    <a:lnTo>
                      <a:pt x="58" y="8"/>
                    </a:lnTo>
                    <a:lnTo>
                      <a:pt x="27" y="27"/>
                    </a:lnTo>
                    <a:lnTo>
                      <a:pt x="8" y="54"/>
                    </a:lnTo>
                    <a:lnTo>
                      <a:pt x="4" y="73"/>
                    </a:lnTo>
                    <a:lnTo>
                      <a:pt x="0" y="89"/>
                    </a:lnTo>
                    <a:lnTo>
                      <a:pt x="0" y="354"/>
                    </a:lnTo>
                    <a:lnTo>
                      <a:pt x="493" y="354"/>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grpSp>
        <p:grpSp>
          <p:nvGrpSpPr>
            <p:cNvPr id="54" name="Group 53"/>
            <p:cNvGrpSpPr/>
            <p:nvPr/>
          </p:nvGrpSpPr>
          <p:grpSpPr>
            <a:xfrm>
              <a:off x="2021926" y="4662540"/>
              <a:ext cx="5100149" cy="814427"/>
              <a:chOff x="2516248" y="5073719"/>
              <a:chExt cx="6800199" cy="1085903"/>
            </a:xfrm>
          </p:grpSpPr>
          <p:sp>
            <p:nvSpPr>
              <p:cNvPr id="96" name="Freeform 21"/>
              <p:cNvSpPr>
                <a:spLocks/>
              </p:cNvSpPr>
              <p:nvPr/>
            </p:nvSpPr>
            <p:spPr bwMode="auto">
              <a:xfrm>
                <a:off x="2516248" y="5073719"/>
                <a:ext cx="1309471" cy="646751"/>
              </a:xfrm>
              <a:custGeom>
                <a:avLst/>
                <a:gdLst>
                  <a:gd name="T0" fmla="*/ 0 w 492"/>
                  <a:gd name="T1" fmla="*/ 243 h 243"/>
                  <a:gd name="T2" fmla="*/ 0 w 492"/>
                  <a:gd name="T3" fmla="*/ 97 h 243"/>
                  <a:gd name="T4" fmla="*/ 4 w 492"/>
                  <a:gd name="T5" fmla="*/ 77 h 243"/>
                  <a:gd name="T6" fmla="*/ 7 w 492"/>
                  <a:gd name="T7" fmla="*/ 58 h 243"/>
                  <a:gd name="T8" fmla="*/ 31 w 492"/>
                  <a:gd name="T9" fmla="*/ 27 h 243"/>
                  <a:gd name="T10" fmla="*/ 57 w 492"/>
                  <a:gd name="T11" fmla="*/ 8 h 243"/>
                  <a:gd name="T12" fmla="*/ 77 w 492"/>
                  <a:gd name="T13" fmla="*/ 0 h 243"/>
                  <a:gd name="T14" fmla="*/ 96 w 492"/>
                  <a:gd name="T15" fmla="*/ 0 h 243"/>
                  <a:gd name="T16" fmla="*/ 400 w 492"/>
                  <a:gd name="T17" fmla="*/ 0 h 243"/>
                  <a:gd name="T18" fmla="*/ 419 w 492"/>
                  <a:gd name="T19" fmla="*/ 0 h 243"/>
                  <a:gd name="T20" fmla="*/ 435 w 492"/>
                  <a:gd name="T21" fmla="*/ 8 h 243"/>
                  <a:gd name="T22" fmla="*/ 465 w 492"/>
                  <a:gd name="T23" fmla="*/ 27 h 243"/>
                  <a:gd name="T24" fmla="*/ 485 w 492"/>
                  <a:gd name="T25" fmla="*/ 58 h 243"/>
                  <a:gd name="T26" fmla="*/ 492 w 492"/>
                  <a:gd name="T27" fmla="*/ 77 h 243"/>
                  <a:gd name="T28" fmla="*/ 492 w 492"/>
                  <a:gd name="T29" fmla="*/ 97 h 243"/>
                  <a:gd name="T30" fmla="*/ 492 w 492"/>
                  <a:gd name="T31" fmla="*/ 243 h 243"/>
                  <a:gd name="T32" fmla="*/ 0 w 492"/>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2" h="243">
                    <a:moveTo>
                      <a:pt x="0" y="243"/>
                    </a:moveTo>
                    <a:lnTo>
                      <a:pt x="0" y="97"/>
                    </a:lnTo>
                    <a:lnTo>
                      <a:pt x="4" y="77"/>
                    </a:lnTo>
                    <a:lnTo>
                      <a:pt x="7" y="58"/>
                    </a:lnTo>
                    <a:lnTo>
                      <a:pt x="31" y="27"/>
                    </a:lnTo>
                    <a:lnTo>
                      <a:pt x="57" y="8"/>
                    </a:lnTo>
                    <a:lnTo>
                      <a:pt x="77" y="0"/>
                    </a:lnTo>
                    <a:lnTo>
                      <a:pt x="96" y="0"/>
                    </a:lnTo>
                    <a:lnTo>
                      <a:pt x="400" y="0"/>
                    </a:lnTo>
                    <a:lnTo>
                      <a:pt x="419" y="0"/>
                    </a:lnTo>
                    <a:lnTo>
                      <a:pt x="435" y="8"/>
                    </a:lnTo>
                    <a:lnTo>
                      <a:pt x="465" y="27"/>
                    </a:lnTo>
                    <a:lnTo>
                      <a:pt x="485" y="58"/>
                    </a:lnTo>
                    <a:lnTo>
                      <a:pt x="492" y="77"/>
                    </a:lnTo>
                    <a:lnTo>
                      <a:pt x="492" y="97"/>
                    </a:lnTo>
                    <a:lnTo>
                      <a:pt x="492"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97" name="Freeform 22"/>
              <p:cNvSpPr>
                <a:spLocks/>
              </p:cNvSpPr>
              <p:nvPr/>
            </p:nvSpPr>
            <p:spPr bwMode="auto">
              <a:xfrm>
                <a:off x="2516248" y="5145580"/>
                <a:ext cx="1309471" cy="1014042"/>
              </a:xfrm>
              <a:custGeom>
                <a:avLst/>
                <a:gdLst>
                  <a:gd name="T0" fmla="*/ 492 w 492"/>
                  <a:gd name="T1" fmla="*/ 381 h 381"/>
                  <a:gd name="T2" fmla="*/ 492 w 492"/>
                  <a:gd name="T3" fmla="*/ 89 h 381"/>
                  <a:gd name="T4" fmla="*/ 492 w 492"/>
                  <a:gd name="T5" fmla="*/ 70 h 381"/>
                  <a:gd name="T6" fmla="*/ 485 w 492"/>
                  <a:gd name="T7" fmla="*/ 54 h 381"/>
                  <a:gd name="T8" fmla="*/ 465 w 492"/>
                  <a:gd name="T9" fmla="*/ 23 h 381"/>
                  <a:gd name="T10" fmla="*/ 435 w 492"/>
                  <a:gd name="T11" fmla="*/ 4 h 381"/>
                  <a:gd name="T12" fmla="*/ 400 w 492"/>
                  <a:gd name="T13" fmla="*/ 0 h 381"/>
                  <a:gd name="T14" fmla="*/ 96 w 492"/>
                  <a:gd name="T15" fmla="*/ 0 h 381"/>
                  <a:gd name="T16" fmla="*/ 57 w 492"/>
                  <a:gd name="T17" fmla="*/ 4 h 381"/>
                  <a:gd name="T18" fmla="*/ 31 w 492"/>
                  <a:gd name="T19" fmla="*/ 23 h 381"/>
                  <a:gd name="T20" fmla="*/ 7 w 492"/>
                  <a:gd name="T21" fmla="*/ 54 h 381"/>
                  <a:gd name="T22" fmla="*/ 4 w 492"/>
                  <a:gd name="T23" fmla="*/ 70 h 381"/>
                  <a:gd name="T24" fmla="*/ 0 w 492"/>
                  <a:gd name="T25" fmla="*/ 89 h 381"/>
                  <a:gd name="T26" fmla="*/ 0 w 492"/>
                  <a:gd name="T27" fmla="*/ 381 h 381"/>
                  <a:gd name="T28" fmla="*/ 492 w 492"/>
                  <a:gd name="T29"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 h="381">
                    <a:moveTo>
                      <a:pt x="492" y="381"/>
                    </a:moveTo>
                    <a:lnTo>
                      <a:pt x="492" y="89"/>
                    </a:lnTo>
                    <a:lnTo>
                      <a:pt x="492" y="70"/>
                    </a:lnTo>
                    <a:lnTo>
                      <a:pt x="485" y="54"/>
                    </a:lnTo>
                    <a:lnTo>
                      <a:pt x="465" y="23"/>
                    </a:lnTo>
                    <a:lnTo>
                      <a:pt x="435" y="4"/>
                    </a:lnTo>
                    <a:lnTo>
                      <a:pt x="400" y="0"/>
                    </a:lnTo>
                    <a:lnTo>
                      <a:pt x="96" y="0"/>
                    </a:lnTo>
                    <a:lnTo>
                      <a:pt x="57" y="4"/>
                    </a:lnTo>
                    <a:lnTo>
                      <a:pt x="31" y="23"/>
                    </a:lnTo>
                    <a:lnTo>
                      <a:pt x="7" y="54"/>
                    </a:lnTo>
                    <a:lnTo>
                      <a:pt x="4" y="70"/>
                    </a:lnTo>
                    <a:lnTo>
                      <a:pt x="0" y="89"/>
                    </a:lnTo>
                    <a:lnTo>
                      <a:pt x="0" y="381"/>
                    </a:lnTo>
                    <a:lnTo>
                      <a:pt x="492" y="381"/>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98" name="Freeform 25"/>
              <p:cNvSpPr>
                <a:spLocks/>
              </p:cNvSpPr>
              <p:nvPr/>
            </p:nvSpPr>
            <p:spPr bwMode="auto">
              <a:xfrm>
                <a:off x="3897579" y="5073719"/>
                <a:ext cx="1301487" cy="646751"/>
              </a:xfrm>
              <a:custGeom>
                <a:avLst/>
                <a:gdLst>
                  <a:gd name="T0" fmla="*/ 0 w 489"/>
                  <a:gd name="T1" fmla="*/ 243 h 243"/>
                  <a:gd name="T2" fmla="*/ 0 w 489"/>
                  <a:gd name="T3" fmla="*/ 97 h 243"/>
                  <a:gd name="T4" fmla="*/ 0 w 489"/>
                  <a:gd name="T5" fmla="*/ 77 h 243"/>
                  <a:gd name="T6" fmla="*/ 4 w 489"/>
                  <a:gd name="T7" fmla="*/ 58 h 243"/>
                  <a:gd name="T8" fmla="*/ 27 w 489"/>
                  <a:gd name="T9" fmla="*/ 27 h 243"/>
                  <a:gd name="T10" fmla="*/ 54 w 489"/>
                  <a:gd name="T11" fmla="*/ 8 h 243"/>
                  <a:gd name="T12" fmla="*/ 73 w 489"/>
                  <a:gd name="T13" fmla="*/ 0 h 243"/>
                  <a:gd name="T14" fmla="*/ 93 w 489"/>
                  <a:gd name="T15" fmla="*/ 0 h 243"/>
                  <a:gd name="T16" fmla="*/ 397 w 489"/>
                  <a:gd name="T17" fmla="*/ 0 h 243"/>
                  <a:gd name="T18" fmla="*/ 416 w 489"/>
                  <a:gd name="T19" fmla="*/ 0 h 243"/>
                  <a:gd name="T20" fmla="*/ 431 w 489"/>
                  <a:gd name="T21" fmla="*/ 8 h 243"/>
                  <a:gd name="T22" fmla="*/ 462 w 489"/>
                  <a:gd name="T23" fmla="*/ 27 h 243"/>
                  <a:gd name="T24" fmla="*/ 481 w 489"/>
                  <a:gd name="T25" fmla="*/ 58 h 243"/>
                  <a:gd name="T26" fmla="*/ 489 w 489"/>
                  <a:gd name="T27" fmla="*/ 77 h 243"/>
                  <a:gd name="T28" fmla="*/ 489 w 489"/>
                  <a:gd name="T29" fmla="*/ 97 h 243"/>
                  <a:gd name="T30" fmla="*/ 489 w 489"/>
                  <a:gd name="T31" fmla="*/ 243 h 243"/>
                  <a:gd name="T32" fmla="*/ 0 w 489"/>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243">
                    <a:moveTo>
                      <a:pt x="0" y="243"/>
                    </a:moveTo>
                    <a:lnTo>
                      <a:pt x="0" y="97"/>
                    </a:lnTo>
                    <a:lnTo>
                      <a:pt x="0" y="77"/>
                    </a:lnTo>
                    <a:lnTo>
                      <a:pt x="4" y="58"/>
                    </a:lnTo>
                    <a:lnTo>
                      <a:pt x="27" y="27"/>
                    </a:lnTo>
                    <a:lnTo>
                      <a:pt x="54" y="8"/>
                    </a:lnTo>
                    <a:lnTo>
                      <a:pt x="73" y="0"/>
                    </a:lnTo>
                    <a:lnTo>
                      <a:pt x="93" y="0"/>
                    </a:lnTo>
                    <a:lnTo>
                      <a:pt x="397" y="0"/>
                    </a:lnTo>
                    <a:lnTo>
                      <a:pt x="416" y="0"/>
                    </a:lnTo>
                    <a:lnTo>
                      <a:pt x="431" y="8"/>
                    </a:lnTo>
                    <a:lnTo>
                      <a:pt x="462" y="27"/>
                    </a:lnTo>
                    <a:lnTo>
                      <a:pt x="481" y="58"/>
                    </a:lnTo>
                    <a:lnTo>
                      <a:pt x="489" y="77"/>
                    </a:lnTo>
                    <a:lnTo>
                      <a:pt x="489" y="97"/>
                    </a:lnTo>
                    <a:lnTo>
                      <a:pt x="489"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99" name="Freeform 26"/>
              <p:cNvSpPr>
                <a:spLocks/>
              </p:cNvSpPr>
              <p:nvPr/>
            </p:nvSpPr>
            <p:spPr bwMode="auto">
              <a:xfrm>
                <a:off x="3897579" y="5145580"/>
                <a:ext cx="1301487" cy="1014042"/>
              </a:xfrm>
              <a:custGeom>
                <a:avLst/>
                <a:gdLst>
                  <a:gd name="T0" fmla="*/ 489 w 489"/>
                  <a:gd name="T1" fmla="*/ 381 h 381"/>
                  <a:gd name="T2" fmla="*/ 489 w 489"/>
                  <a:gd name="T3" fmla="*/ 89 h 381"/>
                  <a:gd name="T4" fmla="*/ 489 w 489"/>
                  <a:gd name="T5" fmla="*/ 70 h 381"/>
                  <a:gd name="T6" fmla="*/ 481 w 489"/>
                  <a:gd name="T7" fmla="*/ 54 h 381"/>
                  <a:gd name="T8" fmla="*/ 462 w 489"/>
                  <a:gd name="T9" fmla="*/ 23 h 381"/>
                  <a:gd name="T10" fmla="*/ 431 w 489"/>
                  <a:gd name="T11" fmla="*/ 4 h 381"/>
                  <a:gd name="T12" fmla="*/ 397 w 489"/>
                  <a:gd name="T13" fmla="*/ 0 h 381"/>
                  <a:gd name="T14" fmla="*/ 93 w 489"/>
                  <a:gd name="T15" fmla="*/ 0 h 381"/>
                  <a:gd name="T16" fmla="*/ 54 w 489"/>
                  <a:gd name="T17" fmla="*/ 4 h 381"/>
                  <a:gd name="T18" fmla="*/ 27 w 489"/>
                  <a:gd name="T19" fmla="*/ 23 h 381"/>
                  <a:gd name="T20" fmla="*/ 4 w 489"/>
                  <a:gd name="T21" fmla="*/ 54 h 381"/>
                  <a:gd name="T22" fmla="*/ 0 w 489"/>
                  <a:gd name="T23" fmla="*/ 70 h 381"/>
                  <a:gd name="T24" fmla="*/ 0 w 489"/>
                  <a:gd name="T25" fmla="*/ 89 h 381"/>
                  <a:gd name="T26" fmla="*/ 0 w 489"/>
                  <a:gd name="T27" fmla="*/ 381 h 381"/>
                  <a:gd name="T28" fmla="*/ 489 w 489"/>
                  <a:gd name="T29"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381">
                    <a:moveTo>
                      <a:pt x="489" y="381"/>
                    </a:moveTo>
                    <a:lnTo>
                      <a:pt x="489" y="89"/>
                    </a:lnTo>
                    <a:lnTo>
                      <a:pt x="489" y="70"/>
                    </a:lnTo>
                    <a:lnTo>
                      <a:pt x="481" y="54"/>
                    </a:lnTo>
                    <a:lnTo>
                      <a:pt x="462" y="23"/>
                    </a:lnTo>
                    <a:lnTo>
                      <a:pt x="431" y="4"/>
                    </a:lnTo>
                    <a:lnTo>
                      <a:pt x="397" y="0"/>
                    </a:lnTo>
                    <a:lnTo>
                      <a:pt x="93" y="0"/>
                    </a:lnTo>
                    <a:lnTo>
                      <a:pt x="54" y="4"/>
                    </a:lnTo>
                    <a:lnTo>
                      <a:pt x="27" y="23"/>
                    </a:lnTo>
                    <a:lnTo>
                      <a:pt x="4" y="54"/>
                    </a:lnTo>
                    <a:lnTo>
                      <a:pt x="0" y="70"/>
                    </a:lnTo>
                    <a:lnTo>
                      <a:pt x="0" y="89"/>
                    </a:lnTo>
                    <a:lnTo>
                      <a:pt x="0" y="381"/>
                    </a:lnTo>
                    <a:lnTo>
                      <a:pt x="489" y="381"/>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00" name="Freeform 27"/>
              <p:cNvSpPr>
                <a:spLocks/>
              </p:cNvSpPr>
              <p:nvPr/>
            </p:nvSpPr>
            <p:spPr bwMode="auto">
              <a:xfrm>
                <a:off x="5270926" y="5073719"/>
                <a:ext cx="1301487" cy="646751"/>
              </a:xfrm>
              <a:custGeom>
                <a:avLst/>
                <a:gdLst>
                  <a:gd name="T0" fmla="*/ 0 w 489"/>
                  <a:gd name="T1" fmla="*/ 243 h 243"/>
                  <a:gd name="T2" fmla="*/ 0 w 489"/>
                  <a:gd name="T3" fmla="*/ 97 h 243"/>
                  <a:gd name="T4" fmla="*/ 0 w 489"/>
                  <a:gd name="T5" fmla="*/ 77 h 243"/>
                  <a:gd name="T6" fmla="*/ 4 w 489"/>
                  <a:gd name="T7" fmla="*/ 58 h 243"/>
                  <a:gd name="T8" fmla="*/ 27 w 489"/>
                  <a:gd name="T9" fmla="*/ 27 h 243"/>
                  <a:gd name="T10" fmla="*/ 54 w 489"/>
                  <a:gd name="T11" fmla="*/ 8 h 243"/>
                  <a:gd name="T12" fmla="*/ 73 w 489"/>
                  <a:gd name="T13" fmla="*/ 0 h 243"/>
                  <a:gd name="T14" fmla="*/ 92 w 489"/>
                  <a:gd name="T15" fmla="*/ 0 h 243"/>
                  <a:gd name="T16" fmla="*/ 396 w 489"/>
                  <a:gd name="T17" fmla="*/ 0 h 243"/>
                  <a:gd name="T18" fmla="*/ 416 w 489"/>
                  <a:gd name="T19" fmla="*/ 0 h 243"/>
                  <a:gd name="T20" fmla="*/ 435 w 489"/>
                  <a:gd name="T21" fmla="*/ 8 h 243"/>
                  <a:gd name="T22" fmla="*/ 462 w 489"/>
                  <a:gd name="T23" fmla="*/ 27 h 243"/>
                  <a:gd name="T24" fmla="*/ 481 w 489"/>
                  <a:gd name="T25" fmla="*/ 58 h 243"/>
                  <a:gd name="T26" fmla="*/ 489 w 489"/>
                  <a:gd name="T27" fmla="*/ 77 h 243"/>
                  <a:gd name="T28" fmla="*/ 489 w 489"/>
                  <a:gd name="T29" fmla="*/ 97 h 243"/>
                  <a:gd name="T30" fmla="*/ 489 w 489"/>
                  <a:gd name="T31" fmla="*/ 243 h 243"/>
                  <a:gd name="T32" fmla="*/ 0 w 489"/>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243">
                    <a:moveTo>
                      <a:pt x="0" y="243"/>
                    </a:moveTo>
                    <a:lnTo>
                      <a:pt x="0" y="97"/>
                    </a:lnTo>
                    <a:lnTo>
                      <a:pt x="0" y="77"/>
                    </a:lnTo>
                    <a:lnTo>
                      <a:pt x="4" y="58"/>
                    </a:lnTo>
                    <a:lnTo>
                      <a:pt x="27" y="27"/>
                    </a:lnTo>
                    <a:lnTo>
                      <a:pt x="54" y="8"/>
                    </a:lnTo>
                    <a:lnTo>
                      <a:pt x="73" y="0"/>
                    </a:lnTo>
                    <a:lnTo>
                      <a:pt x="92" y="0"/>
                    </a:lnTo>
                    <a:lnTo>
                      <a:pt x="396" y="0"/>
                    </a:lnTo>
                    <a:lnTo>
                      <a:pt x="416" y="0"/>
                    </a:lnTo>
                    <a:lnTo>
                      <a:pt x="435" y="8"/>
                    </a:lnTo>
                    <a:lnTo>
                      <a:pt x="462" y="27"/>
                    </a:lnTo>
                    <a:lnTo>
                      <a:pt x="481" y="58"/>
                    </a:lnTo>
                    <a:lnTo>
                      <a:pt x="489" y="77"/>
                    </a:lnTo>
                    <a:lnTo>
                      <a:pt x="489" y="97"/>
                    </a:lnTo>
                    <a:lnTo>
                      <a:pt x="489"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01" name="Freeform 28"/>
              <p:cNvSpPr>
                <a:spLocks/>
              </p:cNvSpPr>
              <p:nvPr/>
            </p:nvSpPr>
            <p:spPr bwMode="auto">
              <a:xfrm>
                <a:off x="5270926" y="5145580"/>
                <a:ext cx="1301487" cy="1014042"/>
              </a:xfrm>
              <a:custGeom>
                <a:avLst/>
                <a:gdLst>
                  <a:gd name="T0" fmla="*/ 489 w 489"/>
                  <a:gd name="T1" fmla="*/ 381 h 381"/>
                  <a:gd name="T2" fmla="*/ 489 w 489"/>
                  <a:gd name="T3" fmla="*/ 89 h 381"/>
                  <a:gd name="T4" fmla="*/ 489 w 489"/>
                  <a:gd name="T5" fmla="*/ 70 h 381"/>
                  <a:gd name="T6" fmla="*/ 481 w 489"/>
                  <a:gd name="T7" fmla="*/ 54 h 381"/>
                  <a:gd name="T8" fmla="*/ 462 w 489"/>
                  <a:gd name="T9" fmla="*/ 23 h 381"/>
                  <a:gd name="T10" fmla="*/ 435 w 489"/>
                  <a:gd name="T11" fmla="*/ 4 h 381"/>
                  <a:gd name="T12" fmla="*/ 396 w 489"/>
                  <a:gd name="T13" fmla="*/ 0 h 381"/>
                  <a:gd name="T14" fmla="*/ 92 w 489"/>
                  <a:gd name="T15" fmla="*/ 0 h 381"/>
                  <a:gd name="T16" fmla="*/ 54 w 489"/>
                  <a:gd name="T17" fmla="*/ 4 h 381"/>
                  <a:gd name="T18" fmla="*/ 27 w 489"/>
                  <a:gd name="T19" fmla="*/ 23 h 381"/>
                  <a:gd name="T20" fmla="*/ 4 w 489"/>
                  <a:gd name="T21" fmla="*/ 54 h 381"/>
                  <a:gd name="T22" fmla="*/ 0 w 489"/>
                  <a:gd name="T23" fmla="*/ 70 h 381"/>
                  <a:gd name="T24" fmla="*/ 0 w 489"/>
                  <a:gd name="T25" fmla="*/ 89 h 381"/>
                  <a:gd name="T26" fmla="*/ 0 w 489"/>
                  <a:gd name="T27" fmla="*/ 381 h 381"/>
                  <a:gd name="T28" fmla="*/ 489 w 489"/>
                  <a:gd name="T29"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381">
                    <a:moveTo>
                      <a:pt x="489" y="381"/>
                    </a:moveTo>
                    <a:lnTo>
                      <a:pt x="489" y="89"/>
                    </a:lnTo>
                    <a:lnTo>
                      <a:pt x="489" y="70"/>
                    </a:lnTo>
                    <a:lnTo>
                      <a:pt x="481" y="54"/>
                    </a:lnTo>
                    <a:lnTo>
                      <a:pt x="462" y="23"/>
                    </a:lnTo>
                    <a:lnTo>
                      <a:pt x="435" y="4"/>
                    </a:lnTo>
                    <a:lnTo>
                      <a:pt x="396" y="0"/>
                    </a:lnTo>
                    <a:lnTo>
                      <a:pt x="92" y="0"/>
                    </a:lnTo>
                    <a:lnTo>
                      <a:pt x="54" y="4"/>
                    </a:lnTo>
                    <a:lnTo>
                      <a:pt x="27" y="23"/>
                    </a:lnTo>
                    <a:lnTo>
                      <a:pt x="4" y="54"/>
                    </a:lnTo>
                    <a:lnTo>
                      <a:pt x="0" y="70"/>
                    </a:lnTo>
                    <a:lnTo>
                      <a:pt x="0" y="89"/>
                    </a:lnTo>
                    <a:lnTo>
                      <a:pt x="0" y="381"/>
                    </a:lnTo>
                    <a:lnTo>
                      <a:pt x="489" y="381"/>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02" name="Freeform 29"/>
              <p:cNvSpPr>
                <a:spLocks/>
              </p:cNvSpPr>
              <p:nvPr/>
            </p:nvSpPr>
            <p:spPr bwMode="auto">
              <a:xfrm>
                <a:off x="6644273" y="5073719"/>
                <a:ext cx="1301487" cy="646751"/>
              </a:xfrm>
              <a:custGeom>
                <a:avLst/>
                <a:gdLst>
                  <a:gd name="T0" fmla="*/ 0 w 489"/>
                  <a:gd name="T1" fmla="*/ 243 h 243"/>
                  <a:gd name="T2" fmla="*/ 0 w 489"/>
                  <a:gd name="T3" fmla="*/ 97 h 243"/>
                  <a:gd name="T4" fmla="*/ 0 w 489"/>
                  <a:gd name="T5" fmla="*/ 77 h 243"/>
                  <a:gd name="T6" fmla="*/ 4 w 489"/>
                  <a:gd name="T7" fmla="*/ 58 h 243"/>
                  <a:gd name="T8" fmla="*/ 27 w 489"/>
                  <a:gd name="T9" fmla="*/ 27 h 243"/>
                  <a:gd name="T10" fmla="*/ 54 w 489"/>
                  <a:gd name="T11" fmla="*/ 8 h 243"/>
                  <a:gd name="T12" fmla="*/ 73 w 489"/>
                  <a:gd name="T13" fmla="*/ 0 h 243"/>
                  <a:gd name="T14" fmla="*/ 92 w 489"/>
                  <a:gd name="T15" fmla="*/ 0 h 243"/>
                  <a:gd name="T16" fmla="*/ 396 w 489"/>
                  <a:gd name="T17" fmla="*/ 0 h 243"/>
                  <a:gd name="T18" fmla="*/ 415 w 489"/>
                  <a:gd name="T19" fmla="*/ 0 h 243"/>
                  <a:gd name="T20" fmla="*/ 435 w 489"/>
                  <a:gd name="T21" fmla="*/ 8 h 243"/>
                  <a:gd name="T22" fmla="*/ 462 w 489"/>
                  <a:gd name="T23" fmla="*/ 27 h 243"/>
                  <a:gd name="T24" fmla="*/ 481 w 489"/>
                  <a:gd name="T25" fmla="*/ 58 h 243"/>
                  <a:gd name="T26" fmla="*/ 489 w 489"/>
                  <a:gd name="T27" fmla="*/ 77 h 243"/>
                  <a:gd name="T28" fmla="*/ 489 w 489"/>
                  <a:gd name="T29" fmla="*/ 97 h 243"/>
                  <a:gd name="T30" fmla="*/ 489 w 489"/>
                  <a:gd name="T31" fmla="*/ 243 h 243"/>
                  <a:gd name="T32" fmla="*/ 0 w 489"/>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243">
                    <a:moveTo>
                      <a:pt x="0" y="243"/>
                    </a:moveTo>
                    <a:lnTo>
                      <a:pt x="0" y="97"/>
                    </a:lnTo>
                    <a:lnTo>
                      <a:pt x="0" y="77"/>
                    </a:lnTo>
                    <a:lnTo>
                      <a:pt x="4" y="58"/>
                    </a:lnTo>
                    <a:lnTo>
                      <a:pt x="27" y="27"/>
                    </a:lnTo>
                    <a:lnTo>
                      <a:pt x="54" y="8"/>
                    </a:lnTo>
                    <a:lnTo>
                      <a:pt x="73" y="0"/>
                    </a:lnTo>
                    <a:lnTo>
                      <a:pt x="92" y="0"/>
                    </a:lnTo>
                    <a:lnTo>
                      <a:pt x="396" y="0"/>
                    </a:lnTo>
                    <a:lnTo>
                      <a:pt x="415" y="0"/>
                    </a:lnTo>
                    <a:lnTo>
                      <a:pt x="435" y="8"/>
                    </a:lnTo>
                    <a:lnTo>
                      <a:pt x="462" y="27"/>
                    </a:lnTo>
                    <a:lnTo>
                      <a:pt x="481" y="58"/>
                    </a:lnTo>
                    <a:lnTo>
                      <a:pt x="489" y="77"/>
                    </a:lnTo>
                    <a:lnTo>
                      <a:pt x="489" y="97"/>
                    </a:lnTo>
                    <a:lnTo>
                      <a:pt x="489"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03" name="Freeform 30"/>
              <p:cNvSpPr>
                <a:spLocks/>
              </p:cNvSpPr>
              <p:nvPr/>
            </p:nvSpPr>
            <p:spPr bwMode="auto">
              <a:xfrm>
                <a:off x="6644273" y="5145580"/>
                <a:ext cx="1301487" cy="1014042"/>
              </a:xfrm>
              <a:custGeom>
                <a:avLst/>
                <a:gdLst>
                  <a:gd name="T0" fmla="*/ 489 w 489"/>
                  <a:gd name="T1" fmla="*/ 381 h 381"/>
                  <a:gd name="T2" fmla="*/ 489 w 489"/>
                  <a:gd name="T3" fmla="*/ 89 h 381"/>
                  <a:gd name="T4" fmla="*/ 489 w 489"/>
                  <a:gd name="T5" fmla="*/ 70 h 381"/>
                  <a:gd name="T6" fmla="*/ 481 w 489"/>
                  <a:gd name="T7" fmla="*/ 54 h 381"/>
                  <a:gd name="T8" fmla="*/ 462 w 489"/>
                  <a:gd name="T9" fmla="*/ 23 h 381"/>
                  <a:gd name="T10" fmla="*/ 435 w 489"/>
                  <a:gd name="T11" fmla="*/ 4 h 381"/>
                  <a:gd name="T12" fmla="*/ 396 w 489"/>
                  <a:gd name="T13" fmla="*/ 0 h 381"/>
                  <a:gd name="T14" fmla="*/ 92 w 489"/>
                  <a:gd name="T15" fmla="*/ 0 h 381"/>
                  <a:gd name="T16" fmla="*/ 54 w 489"/>
                  <a:gd name="T17" fmla="*/ 4 h 381"/>
                  <a:gd name="T18" fmla="*/ 27 w 489"/>
                  <a:gd name="T19" fmla="*/ 23 h 381"/>
                  <a:gd name="T20" fmla="*/ 4 w 489"/>
                  <a:gd name="T21" fmla="*/ 54 h 381"/>
                  <a:gd name="T22" fmla="*/ 0 w 489"/>
                  <a:gd name="T23" fmla="*/ 70 h 381"/>
                  <a:gd name="T24" fmla="*/ 0 w 489"/>
                  <a:gd name="T25" fmla="*/ 89 h 381"/>
                  <a:gd name="T26" fmla="*/ 0 w 489"/>
                  <a:gd name="T27" fmla="*/ 381 h 381"/>
                  <a:gd name="T28" fmla="*/ 489 w 489"/>
                  <a:gd name="T29"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381">
                    <a:moveTo>
                      <a:pt x="489" y="381"/>
                    </a:moveTo>
                    <a:lnTo>
                      <a:pt x="489" y="89"/>
                    </a:lnTo>
                    <a:lnTo>
                      <a:pt x="489" y="70"/>
                    </a:lnTo>
                    <a:lnTo>
                      <a:pt x="481" y="54"/>
                    </a:lnTo>
                    <a:lnTo>
                      <a:pt x="462" y="23"/>
                    </a:lnTo>
                    <a:lnTo>
                      <a:pt x="435" y="4"/>
                    </a:lnTo>
                    <a:lnTo>
                      <a:pt x="396" y="0"/>
                    </a:lnTo>
                    <a:lnTo>
                      <a:pt x="92" y="0"/>
                    </a:lnTo>
                    <a:lnTo>
                      <a:pt x="54" y="4"/>
                    </a:lnTo>
                    <a:lnTo>
                      <a:pt x="27" y="23"/>
                    </a:lnTo>
                    <a:lnTo>
                      <a:pt x="4" y="54"/>
                    </a:lnTo>
                    <a:lnTo>
                      <a:pt x="0" y="70"/>
                    </a:lnTo>
                    <a:lnTo>
                      <a:pt x="0" y="89"/>
                    </a:lnTo>
                    <a:lnTo>
                      <a:pt x="0" y="381"/>
                    </a:lnTo>
                    <a:lnTo>
                      <a:pt x="489" y="381"/>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04" name="Freeform 31"/>
              <p:cNvSpPr>
                <a:spLocks/>
              </p:cNvSpPr>
              <p:nvPr/>
            </p:nvSpPr>
            <p:spPr bwMode="auto">
              <a:xfrm>
                <a:off x="8014960" y="5073719"/>
                <a:ext cx="1301487" cy="646751"/>
              </a:xfrm>
              <a:custGeom>
                <a:avLst/>
                <a:gdLst>
                  <a:gd name="T0" fmla="*/ 0 w 489"/>
                  <a:gd name="T1" fmla="*/ 243 h 243"/>
                  <a:gd name="T2" fmla="*/ 0 w 489"/>
                  <a:gd name="T3" fmla="*/ 97 h 243"/>
                  <a:gd name="T4" fmla="*/ 0 w 489"/>
                  <a:gd name="T5" fmla="*/ 77 h 243"/>
                  <a:gd name="T6" fmla="*/ 4 w 489"/>
                  <a:gd name="T7" fmla="*/ 58 h 243"/>
                  <a:gd name="T8" fmla="*/ 27 w 489"/>
                  <a:gd name="T9" fmla="*/ 27 h 243"/>
                  <a:gd name="T10" fmla="*/ 54 w 489"/>
                  <a:gd name="T11" fmla="*/ 8 h 243"/>
                  <a:gd name="T12" fmla="*/ 74 w 489"/>
                  <a:gd name="T13" fmla="*/ 0 h 243"/>
                  <a:gd name="T14" fmla="*/ 93 w 489"/>
                  <a:gd name="T15" fmla="*/ 0 h 243"/>
                  <a:gd name="T16" fmla="*/ 397 w 489"/>
                  <a:gd name="T17" fmla="*/ 0 h 243"/>
                  <a:gd name="T18" fmla="*/ 416 w 489"/>
                  <a:gd name="T19" fmla="*/ 0 h 243"/>
                  <a:gd name="T20" fmla="*/ 435 w 489"/>
                  <a:gd name="T21" fmla="*/ 8 h 243"/>
                  <a:gd name="T22" fmla="*/ 462 w 489"/>
                  <a:gd name="T23" fmla="*/ 27 h 243"/>
                  <a:gd name="T24" fmla="*/ 482 w 489"/>
                  <a:gd name="T25" fmla="*/ 58 h 243"/>
                  <a:gd name="T26" fmla="*/ 489 w 489"/>
                  <a:gd name="T27" fmla="*/ 77 h 243"/>
                  <a:gd name="T28" fmla="*/ 489 w 489"/>
                  <a:gd name="T29" fmla="*/ 97 h 243"/>
                  <a:gd name="T30" fmla="*/ 489 w 489"/>
                  <a:gd name="T31" fmla="*/ 243 h 243"/>
                  <a:gd name="T32" fmla="*/ 0 w 489"/>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243">
                    <a:moveTo>
                      <a:pt x="0" y="243"/>
                    </a:moveTo>
                    <a:lnTo>
                      <a:pt x="0" y="97"/>
                    </a:lnTo>
                    <a:lnTo>
                      <a:pt x="0" y="77"/>
                    </a:lnTo>
                    <a:lnTo>
                      <a:pt x="4" y="58"/>
                    </a:lnTo>
                    <a:lnTo>
                      <a:pt x="27" y="27"/>
                    </a:lnTo>
                    <a:lnTo>
                      <a:pt x="54" y="8"/>
                    </a:lnTo>
                    <a:lnTo>
                      <a:pt x="74" y="0"/>
                    </a:lnTo>
                    <a:lnTo>
                      <a:pt x="93" y="0"/>
                    </a:lnTo>
                    <a:lnTo>
                      <a:pt x="397" y="0"/>
                    </a:lnTo>
                    <a:lnTo>
                      <a:pt x="416" y="0"/>
                    </a:lnTo>
                    <a:lnTo>
                      <a:pt x="435" y="8"/>
                    </a:lnTo>
                    <a:lnTo>
                      <a:pt x="462" y="27"/>
                    </a:lnTo>
                    <a:lnTo>
                      <a:pt x="482" y="58"/>
                    </a:lnTo>
                    <a:lnTo>
                      <a:pt x="489" y="77"/>
                    </a:lnTo>
                    <a:lnTo>
                      <a:pt x="489" y="97"/>
                    </a:lnTo>
                    <a:lnTo>
                      <a:pt x="489"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05" name="Freeform 32"/>
              <p:cNvSpPr>
                <a:spLocks/>
              </p:cNvSpPr>
              <p:nvPr/>
            </p:nvSpPr>
            <p:spPr bwMode="auto">
              <a:xfrm>
                <a:off x="8014960" y="5145580"/>
                <a:ext cx="1301487" cy="1014042"/>
              </a:xfrm>
              <a:custGeom>
                <a:avLst/>
                <a:gdLst>
                  <a:gd name="T0" fmla="*/ 489 w 489"/>
                  <a:gd name="T1" fmla="*/ 381 h 381"/>
                  <a:gd name="T2" fmla="*/ 489 w 489"/>
                  <a:gd name="T3" fmla="*/ 89 h 381"/>
                  <a:gd name="T4" fmla="*/ 489 w 489"/>
                  <a:gd name="T5" fmla="*/ 70 h 381"/>
                  <a:gd name="T6" fmla="*/ 482 w 489"/>
                  <a:gd name="T7" fmla="*/ 54 h 381"/>
                  <a:gd name="T8" fmla="*/ 462 w 489"/>
                  <a:gd name="T9" fmla="*/ 23 h 381"/>
                  <a:gd name="T10" fmla="*/ 435 w 489"/>
                  <a:gd name="T11" fmla="*/ 4 h 381"/>
                  <a:gd name="T12" fmla="*/ 397 w 489"/>
                  <a:gd name="T13" fmla="*/ 0 h 381"/>
                  <a:gd name="T14" fmla="*/ 93 w 489"/>
                  <a:gd name="T15" fmla="*/ 0 h 381"/>
                  <a:gd name="T16" fmla="*/ 54 w 489"/>
                  <a:gd name="T17" fmla="*/ 4 h 381"/>
                  <a:gd name="T18" fmla="*/ 27 w 489"/>
                  <a:gd name="T19" fmla="*/ 23 h 381"/>
                  <a:gd name="T20" fmla="*/ 4 w 489"/>
                  <a:gd name="T21" fmla="*/ 54 h 381"/>
                  <a:gd name="T22" fmla="*/ 0 w 489"/>
                  <a:gd name="T23" fmla="*/ 70 h 381"/>
                  <a:gd name="T24" fmla="*/ 0 w 489"/>
                  <a:gd name="T25" fmla="*/ 89 h 381"/>
                  <a:gd name="T26" fmla="*/ 0 w 489"/>
                  <a:gd name="T27" fmla="*/ 381 h 381"/>
                  <a:gd name="T28" fmla="*/ 489 w 489"/>
                  <a:gd name="T29"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381">
                    <a:moveTo>
                      <a:pt x="489" y="381"/>
                    </a:moveTo>
                    <a:lnTo>
                      <a:pt x="489" y="89"/>
                    </a:lnTo>
                    <a:lnTo>
                      <a:pt x="489" y="70"/>
                    </a:lnTo>
                    <a:lnTo>
                      <a:pt x="482" y="54"/>
                    </a:lnTo>
                    <a:lnTo>
                      <a:pt x="462" y="23"/>
                    </a:lnTo>
                    <a:lnTo>
                      <a:pt x="435" y="4"/>
                    </a:lnTo>
                    <a:lnTo>
                      <a:pt x="397" y="0"/>
                    </a:lnTo>
                    <a:lnTo>
                      <a:pt x="93" y="0"/>
                    </a:lnTo>
                    <a:lnTo>
                      <a:pt x="54" y="4"/>
                    </a:lnTo>
                    <a:lnTo>
                      <a:pt x="27" y="23"/>
                    </a:lnTo>
                    <a:lnTo>
                      <a:pt x="4" y="54"/>
                    </a:lnTo>
                    <a:lnTo>
                      <a:pt x="0" y="70"/>
                    </a:lnTo>
                    <a:lnTo>
                      <a:pt x="0" y="89"/>
                    </a:lnTo>
                    <a:lnTo>
                      <a:pt x="0" y="381"/>
                    </a:lnTo>
                    <a:lnTo>
                      <a:pt x="489" y="381"/>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grpSp>
        <p:sp>
          <p:nvSpPr>
            <p:cNvPr id="55" name="Freeform 35"/>
            <p:cNvSpPr>
              <a:spLocks/>
            </p:cNvSpPr>
            <p:nvPr/>
          </p:nvSpPr>
          <p:spPr bwMode="auto">
            <a:xfrm>
              <a:off x="2539925" y="4961962"/>
              <a:ext cx="984100" cy="485063"/>
            </a:xfrm>
            <a:custGeom>
              <a:avLst/>
              <a:gdLst>
                <a:gd name="T0" fmla="*/ 0 w 493"/>
                <a:gd name="T1" fmla="*/ 243 h 243"/>
                <a:gd name="T2" fmla="*/ 0 w 493"/>
                <a:gd name="T3" fmla="*/ 97 h 243"/>
                <a:gd name="T4" fmla="*/ 4 w 493"/>
                <a:gd name="T5" fmla="*/ 77 h 243"/>
                <a:gd name="T6" fmla="*/ 8 w 493"/>
                <a:gd name="T7" fmla="*/ 58 h 243"/>
                <a:gd name="T8" fmla="*/ 31 w 493"/>
                <a:gd name="T9" fmla="*/ 27 h 243"/>
                <a:gd name="T10" fmla="*/ 58 w 493"/>
                <a:gd name="T11" fmla="*/ 8 h 243"/>
                <a:gd name="T12" fmla="*/ 77 w 493"/>
                <a:gd name="T13" fmla="*/ 0 h 243"/>
                <a:gd name="T14" fmla="*/ 96 w 493"/>
                <a:gd name="T15" fmla="*/ 0 h 243"/>
                <a:gd name="T16" fmla="*/ 400 w 493"/>
                <a:gd name="T17" fmla="*/ 0 h 243"/>
                <a:gd name="T18" fmla="*/ 419 w 493"/>
                <a:gd name="T19" fmla="*/ 0 h 243"/>
                <a:gd name="T20" fmla="*/ 435 w 493"/>
                <a:gd name="T21" fmla="*/ 8 h 243"/>
                <a:gd name="T22" fmla="*/ 466 w 493"/>
                <a:gd name="T23" fmla="*/ 27 h 243"/>
                <a:gd name="T24" fmla="*/ 485 w 493"/>
                <a:gd name="T25" fmla="*/ 58 h 243"/>
                <a:gd name="T26" fmla="*/ 493 w 493"/>
                <a:gd name="T27" fmla="*/ 77 h 243"/>
                <a:gd name="T28" fmla="*/ 493 w 493"/>
                <a:gd name="T29" fmla="*/ 97 h 243"/>
                <a:gd name="T30" fmla="*/ 493 w 493"/>
                <a:gd name="T31" fmla="*/ 243 h 243"/>
                <a:gd name="T32" fmla="*/ 0 w 493"/>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3">
                  <a:moveTo>
                    <a:pt x="0" y="243"/>
                  </a:moveTo>
                  <a:lnTo>
                    <a:pt x="0" y="97"/>
                  </a:lnTo>
                  <a:lnTo>
                    <a:pt x="4" y="77"/>
                  </a:lnTo>
                  <a:lnTo>
                    <a:pt x="8" y="58"/>
                  </a:lnTo>
                  <a:lnTo>
                    <a:pt x="31" y="27"/>
                  </a:lnTo>
                  <a:lnTo>
                    <a:pt x="58" y="8"/>
                  </a:lnTo>
                  <a:lnTo>
                    <a:pt x="77" y="0"/>
                  </a:lnTo>
                  <a:lnTo>
                    <a:pt x="96" y="0"/>
                  </a:lnTo>
                  <a:lnTo>
                    <a:pt x="400" y="0"/>
                  </a:lnTo>
                  <a:lnTo>
                    <a:pt x="419" y="0"/>
                  </a:lnTo>
                  <a:lnTo>
                    <a:pt x="435" y="8"/>
                  </a:lnTo>
                  <a:lnTo>
                    <a:pt x="466" y="27"/>
                  </a:lnTo>
                  <a:lnTo>
                    <a:pt x="485" y="58"/>
                  </a:lnTo>
                  <a:lnTo>
                    <a:pt x="493" y="77"/>
                  </a:lnTo>
                  <a:lnTo>
                    <a:pt x="493" y="97"/>
                  </a:lnTo>
                  <a:lnTo>
                    <a:pt x="493"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56" name="Freeform 36"/>
            <p:cNvSpPr>
              <a:spLocks/>
            </p:cNvSpPr>
            <p:nvPr/>
          </p:nvSpPr>
          <p:spPr bwMode="auto">
            <a:xfrm>
              <a:off x="2539925" y="5015857"/>
              <a:ext cx="984100" cy="622797"/>
            </a:xfrm>
            <a:custGeom>
              <a:avLst/>
              <a:gdLst>
                <a:gd name="T0" fmla="*/ 0 w 493"/>
                <a:gd name="T1" fmla="*/ 312 h 312"/>
                <a:gd name="T2" fmla="*/ 0 w 493"/>
                <a:gd name="T3" fmla="*/ 89 h 312"/>
                <a:gd name="T4" fmla="*/ 4 w 493"/>
                <a:gd name="T5" fmla="*/ 70 h 312"/>
                <a:gd name="T6" fmla="*/ 8 w 493"/>
                <a:gd name="T7" fmla="*/ 54 h 312"/>
                <a:gd name="T8" fmla="*/ 31 w 493"/>
                <a:gd name="T9" fmla="*/ 23 h 312"/>
                <a:gd name="T10" fmla="*/ 58 w 493"/>
                <a:gd name="T11" fmla="*/ 4 h 312"/>
                <a:gd name="T12" fmla="*/ 96 w 493"/>
                <a:gd name="T13" fmla="*/ 0 h 312"/>
                <a:gd name="T14" fmla="*/ 400 w 493"/>
                <a:gd name="T15" fmla="*/ 0 h 312"/>
                <a:gd name="T16" fmla="*/ 435 w 493"/>
                <a:gd name="T17" fmla="*/ 4 h 312"/>
                <a:gd name="T18" fmla="*/ 466 w 493"/>
                <a:gd name="T19" fmla="*/ 23 h 312"/>
                <a:gd name="T20" fmla="*/ 485 w 493"/>
                <a:gd name="T21" fmla="*/ 54 h 312"/>
                <a:gd name="T22" fmla="*/ 493 w 493"/>
                <a:gd name="T23" fmla="*/ 70 h 312"/>
                <a:gd name="T24" fmla="*/ 493 w 493"/>
                <a:gd name="T25" fmla="*/ 89 h 312"/>
                <a:gd name="T26" fmla="*/ 493 w 493"/>
                <a:gd name="T27" fmla="*/ 285 h 312"/>
                <a:gd name="T28" fmla="*/ 0 w 493"/>
                <a:gd name="T29"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3" h="312">
                  <a:moveTo>
                    <a:pt x="0" y="312"/>
                  </a:moveTo>
                  <a:lnTo>
                    <a:pt x="0" y="89"/>
                  </a:lnTo>
                  <a:lnTo>
                    <a:pt x="4" y="70"/>
                  </a:lnTo>
                  <a:lnTo>
                    <a:pt x="8" y="54"/>
                  </a:lnTo>
                  <a:lnTo>
                    <a:pt x="31" y="23"/>
                  </a:lnTo>
                  <a:lnTo>
                    <a:pt x="58" y="4"/>
                  </a:lnTo>
                  <a:lnTo>
                    <a:pt x="96" y="0"/>
                  </a:lnTo>
                  <a:lnTo>
                    <a:pt x="400" y="0"/>
                  </a:lnTo>
                  <a:lnTo>
                    <a:pt x="435" y="4"/>
                  </a:lnTo>
                  <a:lnTo>
                    <a:pt x="466" y="23"/>
                  </a:lnTo>
                  <a:lnTo>
                    <a:pt x="485" y="54"/>
                  </a:lnTo>
                  <a:lnTo>
                    <a:pt x="493" y="70"/>
                  </a:lnTo>
                  <a:lnTo>
                    <a:pt x="493" y="89"/>
                  </a:lnTo>
                  <a:lnTo>
                    <a:pt x="493" y="285"/>
                  </a:lnTo>
                  <a:lnTo>
                    <a:pt x="0" y="312"/>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57" name="Freeform 37"/>
            <p:cNvSpPr>
              <a:spLocks/>
            </p:cNvSpPr>
            <p:nvPr/>
          </p:nvSpPr>
          <p:spPr bwMode="auto">
            <a:xfrm>
              <a:off x="3569935" y="4961962"/>
              <a:ext cx="982103" cy="485063"/>
            </a:xfrm>
            <a:custGeom>
              <a:avLst/>
              <a:gdLst>
                <a:gd name="T0" fmla="*/ 0 w 492"/>
                <a:gd name="T1" fmla="*/ 243 h 243"/>
                <a:gd name="T2" fmla="*/ 0 w 492"/>
                <a:gd name="T3" fmla="*/ 97 h 243"/>
                <a:gd name="T4" fmla="*/ 3 w 492"/>
                <a:gd name="T5" fmla="*/ 77 h 243"/>
                <a:gd name="T6" fmla="*/ 7 w 492"/>
                <a:gd name="T7" fmla="*/ 58 h 243"/>
                <a:gd name="T8" fmla="*/ 27 w 492"/>
                <a:gd name="T9" fmla="*/ 27 h 243"/>
                <a:gd name="T10" fmla="*/ 57 w 492"/>
                <a:gd name="T11" fmla="*/ 8 h 243"/>
                <a:gd name="T12" fmla="*/ 77 w 492"/>
                <a:gd name="T13" fmla="*/ 0 h 243"/>
                <a:gd name="T14" fmla="*/ 96 w 492"/>
                <a:gd name="T15" fmla="*/ 0 h 243"/>
                <a:gd name="T16" fmla="*/ 400 w 492"/>
                <a:gd name="T17" fmla="*/ 0 h 243"/>
                <a:gd name="T18" fmla="*/ 419 w 492"/>
                <a:gd name="T19" fmla="*/ 0 h 243"/>
                <a:gd name="T20" fmla="*/ 434 w 492"/>
                <a:gd name="T21" fmla="*/ 8 h 243"/>
                <a:gd name="T22" fmla="*/ 465 w 492"/>
                <a:gd name="T23" fmla="*/ 27 h 243"/>
                <a:gd name="T24" fmla="*/ 485 w 492"/>
                <a:gd name="T25" fmla="*/ 58 h 243"/>
                <a:gd name="T26" fmla="*/ 492 w 492"/>
                <a:gd name="T27" fmla="*/ 77 h 243"/>
                <a:gd name="T28" fmla="*/ 492 w 492"/>
                <a:gd name="T29" fmla="*/ 97 h 243"/>
                <a:gd name="T30" fmla="*/ 492 w 492"/>
                <a:gd name="T31" fmla="*/ 243 h 243"/>
                <a:gd name="T32" fmla="*/ 0 w 492"/>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2" h="243">
                  <a:moveTo>
                    <a:pt x="0" y="243"/>
                  </a:moveTo>
                  <a:lnTo>
                    <a:pt x="0" y="97"/>
                  </a:lnTo>
                  <a:lnTo>
                    <a:pt x="3" y="77"/>
                  </a:lnTo>
                  <a:lnTo>
                    <a:pt x="7" y="58"/>
                  </a:lnTo>
                  <a:lnTo>
                    <a:pt x="27" y="27"/>
                  </a:lnTo>
                  <a:lnTo>
                    <a:pt x="57" y="8"/>
                  </a:lnTo>
                  <a:lnTo>
                    <a:pt x="77" y="0"/>
                  </a:lnTo>
                  <a:lnTo>
                    <a:pt x="96" y="0"/>
                  </a:lnTo>
                  <a:lnTo>
                    <a:pt x="400" y="0"/>
                  </a:lnTo>
                  <a:lnTo>
                    <a:pt x="419" y="0"/>
                  </a:lnTo>
                  <a:lnTo>
                    <a:pt x="434" y="8"/>
                  </a:lnTo>
                  <a:lnTo>
                    <a:pt x="465" y="27"/>
                  </a:lnTo>
                  <a:lnTo>
                    <a:pt x="485" y="58"/>
                  </a:lnTo>
                  <a:lnTo>
                    <a:pt x="492" y="77"/>
                  </a:lnTo>
                  <a:lnTo>
                    <a:pt x="492" y="97"/>
                  </a:lnTo>
                  <a:lnTo>
                    <a:pt x="492"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58" name="Freeform 38"/>
            <p:cNvSpPr>
              <a:spLocks/>
            </p:cNvSpPr>
            <p:nvPr/>
          </p:nvSpPr>
          <p:spPr bwMode="auto">
            <a:xfrm>
              <a:off x="3569935" y="5015857"/>
              <a:ext cx="982103" cy="568901"/>
            </a:xfrm>
            <a:custGeom>
              <a:avLst/>
              <a:gdLst>
                <a:gd name="T0" fmla="*/ 0 w 492"/>
                <a:gd name="T1" fmla="*/ 285 h 285"/>
                <a:gd name="T2" fmla="*/ 0 w 492"/>
                <a:gd name="T3" fmla="*/ 89 h 285"/>
                <a:gd name="T4" fmla="*/ 3 w 492"/>
                <a:gd name="T5" fmla="*/ 70 h 285"/>
                <a:gd name="T6" fmla="*/ 7 w 492"/>
                <a:gd name="T7" fmla="*/ 54 h 285"/>
                <a:gd name="T8" fmla="*/ 27 w 492"/>
                <a:gd name="T9" fmla="*/ 23 h 285"/>
                <a:gd name="T10" fmla="*/ 57 w 492"/>
                <a:gd name="T11" fmla="*/ 4 h 285"/>
                <a:gd name="T12" fmla="*/ 96 w 492"/>
                <a:gd name="T13" fmla="*/ 0 h 285"/>
                <a:gd name="T14" fmla="*/ 400 w 492"/>
                <a:gd name="T15" fmla="*/ 0 h 285"/>
                <a:gd name="T16" fmla="*/ 434 w 492"/>
                <a:gd name="T17" fmla="*/ 4 h 285"/>
                <a:gd name="T18" fmla="*/ 465 w 492"/>
                <a:gd name="T19" fmla="*/ 23 h 285"/>
                <a:gd name="T20" fmla="*/ 485 w 492"/>
                <a:gd name="T21" fmla="*/ 54 h 285"/>
                <a:gd name="T22" fmla="*/ 492 w 492"/>
                <a:gd name="T23" fmla="*/ 70 h 285"/>
                <a:gd name="T24" fmla="*/ 492 w 492"/>
                <a:gd name="T25" fmla="*/ 89 h 285"/>
                <a:gd name="T26" fmla="*/ 492 w 492"/>
                <a:gd name="T27" fmla="*/ 285 h 285"/>
                <a:gd name="T28" fmla="*/ 0 w 492"/>
                <a:gd name="T2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 h="285">
                  <a:moveTo>
                    <a:pt x="0" y="285"/>
                  </a:moveTo>
                  <a:lnTo>
                    <a:pt x="0" y="89"/>
                  </a:lnTo>
                  <a:lnTo>
                    <a:pt x="3" y="70"/>
                  </a:lnTo>
                  <a:lnTo>
                    <a:pt x="7" y="54"/>
                  </a:lnTo>
                  <a:lnTo>
                    <a:pt x="27" y="23"/>
                  </a:lnTo>
                  <a:lnTo>
                    <a:pt x="57" y="4"/>
                  </a:lnTo>
                  <a:lnTo>
                    <a:pt x="96" y="0"/>
                  </a:lnTo>
                  <a:lnTo>
                    <a:pt x="400" y="0"/>
                  </a:lnTo>
                  <a:lnTo>
                    <a:pt x="434" y="4"/>
                  </a:lnTo>
                  <a:lnTo>
                    <a:pt x="465" y="23"/>
                  </a:lnTo>
                  <a:lnTo>
                    <a:pt x="485" y="54"/>
                  </a:lnTo>
                  <a:lnTo>
                    <a:pt x="492" y="70"/>
                  </a:lnTo>
                  <a:lnTo>
                    <a:pt x="492" y="89"/>
                  </a:lnTo>
                  <a:lnTo>
                    <a:pt x="492" y="285"/>
                  </a:lnTo>
                  <a:lnTo>
                    <a:pt x="0" y="285"/>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59" name="Freeform 39"/>
            <p:cNvSpPr>
              <a:spLocks/>
            </p:cNvSpPr>
            <p:nvPr/>
          </p:nvSpPr>
          <p:spPr bwMode="auto">
            <a:xfrm>
              <a:off x="4597950" y="4961962"/>
              <a:ext cx="984100" cy="485063"/>
            </a:xfrm>
            <a:custGeom>
              <a:avLst/>
              <a:gdLst>
                <a:gd name="T0" fmla="*/ 0 w 493"/>
                <a:gd name="T1" fmla="*/ 243 h 243"/>
                <a:gd name="T2" fmla="*/ 0 w 493"/>
                <a:gd name="T3" fmla="*/ 97 h 243"/>
                <a:gd name="T4" fmla="*/ 4 w 493"/>
                <a:gd name="T5" fmla="*/ 77 h 243"/>
                <a:gd name="T6" fmla="*/ 8 w 493"/>
                <a:gd name="T7" fmla="*/ 58 h 243"/>
                <a:gd name="T8" fmla="*/ 27 w 493"/>
                <a:gd name="T9" fmla="*/ 27 h 243"/>
                <a:gd name="T10" fmla="*/ 58 w 493"/>
                <a:gd name="T11" fmla="*/ 8 h 243"/>
                <a:gd name="T12" fmla="*/ 77 w 493"/>
                <a:gd name="T13" fmla="*/ 0 h 243"/>
                <a:gd name="T14" fmla="*/ 97 w 493"/>
                <a:gd name="T15" fmla="*/ 0 h 243"/>
                <a:gd name="T16" fmla="*/ 401 w 493"/>
                <a:gd name="T17" fmla="*/ 0 h 243"/>
                <a:gd name="T18" fmla="*/ 420 w 493"/>
                <a:gd name="T19" fmla="*/ 0 h 243"/>
                <a:gd name="T20" fmla="*/ 435 w 493"/>
                <a:gd name="T21" fmla="*/ 8 h 243"/>
                <a:gd name="T22" fmla="*/ 466 w 493"/>
                <a:gd name="T23" fmla="*/ 27 h 243"/>
                <a:gd name="T24" fmla="*/ 485 w 493"/>
                <a:gd name="T25" fmla="*/ 58 h 243"/>
                <a:gd name="T26" fmla="*/ 489 w 493"/>
                <a:gd name="T27" fmla="*/ 77 h 243"/>
                <a:gd name="T28" fmla="*/ 493 w 493"/>
                <a:gd name="T29" fmla="*/ 97 h 243"/>
                <a:gd name="T30" fmla="*/ 493 w 493"/>
                <a:gd name="T31" fmla="*/ 243 h 243"/>
                <a:gd name="T32" fmla="*/ 0 w 493"/>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3">
                  <a:moveTo>
                    <a:pt x="0" y="243"/>
                  </a:moveTo>
                  <a:lnTo>
                    <a:pt x="0" y="97"/>
                  </a:lnTo>
                  <a:lnTo>
                    <a:pt x="4" y="77"/>
                  </a:lnTo>
                  <a:lnTo>
                    <a:pt x="8" y="58"/>
                  </a:lnTo>
                  <a:lnTo>
                    <a:pt x="27" y="27"/>
                  </a:lnTo>
                  <a:lnTo>
                    <a:pt x="58" y="8"/>
                  </a:lnTo>
                  <a:lnTo>
                    <a:pt x="77" y="0"/>
                  </a:lnTo>
                  <a:lnTo>
                    <a:pt x="97" y="0"/>
                  </a:lnTo>
                  <a:lnTo>
                    <a:pt x="401" y="0"/>
                  </a:lnTo>
                  <a:lnTo>
                    <a:pt x="420" y="0"/>
                  </a:lnTo>
                  <a:lnTo>
                    <a:pt x="435" y="8"/>
                  </a:lnTo>
                  <a:lnTo>
                    <a:pt x="466" y="27"/>
                  </a:lnTo>
                  <a:lnTo>
                    <a:pt x="485" y="58"/>
                  </a:lnTo>
                  <a:lnTo>
                    <a:pt x="489" y="77"/>
                  </a:lnTo>
                  <a:lnTo>
                    <a:pt x="493" y="97"/>
                  </a:lnTo>
                  <a:lnTo>
                    <a:pt x="493"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60" name="Freeform 40"/>
            <p:cNvSpPr>
              <a:spLocks/>
            </p:cNvSpPr>
            <p:nvPr/>
          </p:nvSpPr>
          <p:spPr bwMode="auto">
            <a:xfrm>
              <a:off x="4597950" y="5015857"/>
              <a:ext cx="984100" cy="722604"/>
            </a:xfrm>
            <a:custGeom>
              <a:avLst/>
              <a:gdLst>
                <a:gd name="T0" fmla="*/ 0 w 493"/>
                <a:gd name="T1" fmla="*/ 362 h 362"/>
                <a:gd name="T2" fmla="*/ 0 w 493"/>
                <a:gd name="T3" fmla="*/ 89 h 362"/>
                <a:gd name="T4" fmla="*/ 4 w 493"/>
                <a:gd name="T5" fmla="*/ 70 h 362"/>
                <a:gd name="T6" fmla="*/ 8 w 493"/>
                <a:gd name="T7" fmla="*/ 54 h 362"/>
                <a:gd name="T8" fmla="*/ 27 w 493"/>
                <a:gd name="T9" fmla="*/ 23 h 362"/>
                <a:gd name="T10" fmla="*/ 58 w 493"/>
                <a:gd name="T11" fmla="*/ 4 h 362"/>
                <a:gd name="T12" fmla="*/ 97 w 493"/>
                <a:gd name="T13" fmla="*/ 0 h 362"/>
                <a:gd name="T14" fmla="*/ 401 w 493"/>
                <a:gd name="T15" fmla="*/ 0 h 362"/>
                <a:gd name="T16" fmla="*/ 435 w 493"/>
                <a:gd name="T17" fmla="*/ 4 h 362"/>
                <a:gd name="T18" fmla="*/ 466 w 493"/>
                <a:gd name="T19" fmla="*/ 23 h 362"/>
                <a:gd name="T20" fmla="*/ 485 w 493"/>
                <a:gd name="T21" fmla="*/ 54 h 362"/>
                <a:gd name="T22" fmla="*/ 489 w 493"/>
                <a:gd name="T23" fmla="*/ 70 h 362"/>
                <a:gd name="T24" fmla="*/ 493 w 493"/>
                <a:gd name="T25" fmla="*/ 89 h 362"/>
                <a:gd name="T26" fmla="*/ 493 w 493"/>
                <a:gd name="T27" fmla="*/ 312 h 362"/>
                <a:gd name="T28" fmla="*/ 0 w 493"/>
                <a:gd name="T29"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3" h="362">
                  <a:moveTo>
                    <a:pt x="0" y="362"/>
                  </a:moveTo>
                  <a:lnTo>
                    <a:pt x="0" y="89"/>
                  </a:lnTo>
                  <a:lnTo>
                    <a:pt x="4" y="70"/>
                  </a:lnTo>
                  <a:lnTo>
                    <a:pt x="8" y="54"/>
                  </a:lnTo>
                  <a:lnTo>
                    <a:pt x="27" y="23"/>
                  </a:lnTo>
                  <a:lnTo>
                    <a:pt x="58" y="4"/>
                  </a:lnTo>
                  <a:lnTo>
                    <a:pt x="97" y="0"/>
                  </a:lnTo>
                  <a:lnTo>
                    <a:pt x="401" y="0"/>
                  </a:lnTo>
                  <a:lnTo>
                    <a:pt x="435" y="4"/>
                  </a:lnTo>
                  <a:lnTo>
                    <a:pt x="466" y="23"/>
                  </a:lnTo>
                  <a:lnTo>
                    <a:pt x="485" y="54"/>
                  </a:lnTo>
                  <a:lnTo>
                    <a:pt x="489" y="70"/>
                  </a:lnTo>
                  <a:lnTo>
                    <a:pt x="493" y="89"/>
                  </a:lnTo>
                  <a:lnTo>
                    <a:pt x="493" y="312"/>
                  </a:lnTo>
                  <a:lnTo>
                    <a:pt x="0" y="362"/>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61" name="Freeform 41"/>
            <p:cNvSpPr>
              <a:spLocks/>
            </p:cNvSpPr>
            <p:nvPr/>
          </p:nvSpPr>
          <p:spPr bwMode="auto">
            <a:xfrm>
              <a:off x="5627961" y="4961962"/>
              <a:ext cx="984100" cy="485063"/>
            </a:xfrm>
            <a:custGeom>
              <a:avLst/>
              <a:gdLst>
                <a:gd name="T0" fmla="*/ 0 w 493"/>
                <a:gd name="T1" fmla="*/ 243 h 243"/>
                <a:gd name="T2" fmla="*/ 0 w 493"/>
                <a:gd name="T3" fmla="*/ 97 h 243"/>
                <a:gd name="T4" fmla="*/ 4 w 493"/>
                <a:gd name="T5" fmla="*/ 77 h 243"/>
                <a:gd name="T6" fmla="*/ 8 w 493"/>
                <a:gd name="T7" fmla="*/ 58 h 243"/>
                <a:gd name="T8" fmla="*/ 27 w 493"/>
                <a:gd name="T9" fmla="*/ 27 h 243"/>
                <a:gd name="T10" fmla="*/ 58 w 493"/>
                <a:gd name="T11" fmla="*/ 8 h 243"/>
                <a:gd name="T12" fmla="*/ 77 w 493"/>
                <a:gd name="T13" fmla="*/ 0 h 243"/>
                <a:gd name="T14" fmla="*/ 92 w 493"/>
                <a:gd name="T15" fmla="*/ 0 h 243"/>
                <a:gd name="T16" fmla="*/ 400 w 493"/>
                <a:gd name="T17" fmla="*/ 0 h 243"/>
                <a:gd name="T18" fmla="*/ 416 w 493"/>
                <a:gd name="T19" fmla="*/ 0 h 243"/>
                <a:gd name="T20" fmla="*/ 435 w 493"/>
                <a:gd name="T21" fmla="*/ 8 h 243"/>
                <a:gd name="T22" fmla="*/ 466 w 493"/>
                <a:gd name="T23" fmla="*/ 27 h 243"/>
                <a:gd name="T24" fmla="*/ 485 w 493"/>
                <a:gd name="T25" fmla="*/ 58 h 243"/>
                <a:gd name="T26" fmla="*/ 489 w 493"/>
                <a:gd name="T27" fmla="*/ 77 h 243"/>
                <a:gd name="T28" fmla="*/ 493 w 493"/>
                <a:gd name="T29" fmla="*/ 97 h 243"/>
                <a:gd name="T30" fmla="*/ 493 w 493"/>
                <a:gd name="T31" fmla="*/ 243 h 243"/>
                <a:gd name="T32" fmla="*/ 0 w 493"/>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3">
                  <a:moveTo>
                    <a:pt x="0" y="243"/>
                  </a:moveTo>
                  <a:lnTo>
                    <a:pt x="0" y="97"/>
                  </a:lnTo>
                  <a:lnTo>
                    <a:pt x="4" y="77"/>
                  </a:lnTo>
                  <a:lnTo>
                    <a:pt x="8" y="58"/>
                  </a:lnTo>
                  <a:lnTo>
                    <a:pt x="27" y="27"/>
                  </a:lnTo>
                  <a:lnTo>
                    <a:pt x="58" y="8"/>
                  </a:lnTo>
                  <a:lnTo>
                    <a:pt x="77" y="0"/>
                  </a:lnTo>
                  <a:lnTo>
                    <a:pt x="92" y="0"/>
                  </a:lnTo>
                  <a:lnTo>
                    <a:pt x="400" y="0"/>
                  </a:lnTo>
                  <a:lnTo>
                    <a:pt x="416" y="0"/>
                  </a:lnTo>
                  <a:lnTo>
                    <a:pt x="435" y="8"/>
                  </a:lnTo>
                  <a:lnTo>
                    <a:pt x="466" y="27"/>
                  </a:lnTo>
                  <a:lnTo>
                    <a:pt x="485" y="58"/>
                  </a:lnTo>
                  <a:lnTo>
                    <a:pt x="489" y="77"/>
                  </a:lnTo>
                  <a:lnTo>
                    <a:pt x="493" y="97"/>
                  </a:lnTo>
                  <a:lnTo>
                    <a:pt x="493"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62" name="Freeform 42"/>
            <p:cNvSpPr>
              <a:spLocks/>
            </p:cNvSpPr>
            <p:nvPr/>
          </p:nvSpPr>
          <p:spPr bwMode="auto">
            <a:xfrm>
              <a:off x="5627961" y="5015857"/>
              <a:ext cx="984100" cy="860339"/>
            </a:xfrm>
            <a:custGeom>
              <a:avLst/>
              <a:gdLst>
                <a:gd name="T0" fmla="*/ 0 w 493"/>
                <a:gd name="T1" fmla="*/ 431 h 431"/>
                <a:gd name="T2" fmla="*/ 0 w 493"/>
                <a:gd name="T3" fmla="*/ 89 h 431"/>
                <a:gd name="T4" fmla="*/ 4 w 493"/>
                <a:gd name="T5" fmla="*/ 70 h 431"/>
                <a:gd name="T6" fmla="*/ 8 w 493"/>
                <a:gd name="T7" fmla="*/ 54 h 431"/>
                <a:gd name="T8" fmla="*/ 27 w 493"/>
                <a:gd name="T9" fmla="*/ 23 h 431"/>
                <a:gd name="T10" fmla="*/ 58 w 493"/>
                <a:gd name="T11" fmla="*/ 4 h 431"/>
                <a:gd name="T12" fmla="*/ 92 w 493"/>
                <a:gd name="T13" fmla="*/ 0 h 431"/>
                <a:gd name="T14" fmla="*/ 400 w 493"/>
                <a:gd name="T15" fmla="*/ 0 h 431"/>
                <a:gd name="T16" fmla="*/ 435 w 493"/>
                <a:gd name="T17" fmla="*/ 4 h 431"/>
                <a:gd name="T18" fmla="*/ 466 w 493"/>
                <a:gd name="T19" fmla="*/ 23 h 431"/>
                <a:gd name="T20" fmla="*/ 485 w 493"/>
                <a:gd name="T21" fmla="*/ 54 h 431"/>
                <a:gd name="T22" fmla="*/ 489 w 493"/>
                <a:gd name="T23" fmla="*/ 70 h 431"/>
                <a:gd name="T24" fmla="*/ 493 w 493"/>
                <a:gd name="T25" fmla="*/ 89 h 431"/>
                <a:gd name="T26" fmla="*/ 493 w 493"/>
                <a:gd name="T27" fmla="*/ 312 h 431"/>
                <a:gd name="T28" fmla="*/ 0 w 493"/>
                <a:gd name="T29"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3" h="431">
                  <a:moveTo>
                    <a:pt x="0" y="431"/>
                  </a:moveTo>
                  <a:lnTo>
                    <a:pt x="0" y="89"/>
                  </a:lnTo>
                  <a:lnTo>
                    <a:pt x="4" y="70"/>
                  </a:lnTo>
                  <a:lnTo>
                    <a:pt x="8" y="54"/>
                  </a:lnTo>
                  <a:lnTo>
                    <a:pt x="27" y="23"/>
                  </a:lnTo>
                  <a:lnTo>
                    <a:pt x="58" y="4"/>
                  </a:lnTo>
                  <a:lnTo>
                    <a:pt x="92" y="0"/>
                  </a:lnTo>
                  <a:lnTo>
                    <a:pt x="400" y="0"/>
                  </a:lnTo>
                  <a:lnTo>
                    <a:pt x="435" y="4"/>
                  </a:lnTo>
                  <a:lnTo>
                    <a:pt x="466" y="23"/>
                  </a:lnTo>
                  <a:lnTo>
                    <a:pt x="485" y="54"/>
                  </a:lnTo>
                  <a:lnTo>
                    <a:pt x="489" y="70"/>
                  </a:lnTo>
                  <a:lnTo>
                    <a:pt x="493" y="89"/>
                  </a:lnTo>
                  <a:lnTo>
                    <a:pt x="493" y="312"/>
                  </a:lnTo>
                  <a:lnTo>
                    <a:pt x="0" y="431"/>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63" name="Freeform 33"/>
            <p:cNvSpPr>
              <a:spLocks/>
            </p:cNvSpPr>
            <p:nvPr/>
          </p:nvSpPr>
          <p:spPr bwMode="auto">
            <a:xfrm>
              <a:off x="1517899" y="4961962"/>
              <a:ext cx="976115" cy="485063"/>
            </a:xfrm>
            <a:custGeom>
              <a:avLst/>
              <a:gdLst>
                <a:gd name="T0" fmla="*/ 0 w 489"/>
                <a:gd name="T1" fmla="*/ 243 h 243"/>
                <a:gd name="T2" fmla="*/ 0 w 489"/>
                <a:gd name="T3" fmla="*/ 97 h 243"/>
                <a:gd name="T4" fmla="*/ 0 w 489"/>
                <a:gd name="T5" fmla="*/ 77 h 243"/>
                <a:gd name="T6" fmla="*/ 8 w 489"/>
                <a:gd name="T7" fmla="*/ 58 h 243"/>
                <a:gd name="T8" fmla="*/ 27 w 489"/>
                <a:gd name="T9" fmla="*/ 27 h 243"/>
                <a:gd name="T10" fmla="*/ 54 w 489"/>
                <a:gd name="T11" fmla="*/ 8 h 243"/>
                <a:gd name="T12" fmla="*/ 73 w 489"/>
                <a:gd name="T13" fmla="*/ 0 h 243"/>
                <a:gd name="T14" fmla="*/ 92 w 489"/>
                <a:gd name="T15" fmla="*/ 0 h 243"/>
                <a:gd name="T16" fmla="*/ 396 w 489"/>
                <a:gd name="T17" fmla="*/ 0 h 243"/>
                <a:gd name="T18" fmla="*/ 416 w 489"/>
                <a:gd name="T19" fmla="*/ 0 h 243"/>
                <a:gd name="T20" fmla="*/ 431 w 489"/>
                <a:gd name="T21" fmla="*/ 8 h 243"/>
                <a:gd name="T22" fmla="*/ 462 w 489"/>
                <a:gd name="T23" fmla="*/ 27 h 243"/>
                <a:gd name="T24" fmla="*/ 481 w 489"/>
                <a:gd name="T25" fmla="*/ 58 h 243"/>
                <a:gd name="T26" fmla="*/ 489 w 489"/>
                <a:gd name="T27" fmla="*/ 77 h 243"/>
                <a:gd name="T28" fmla="*/ 489 w 489"/>
                <a:gd name="T29" fmla="*/ 97 h 243"/>
                <a:gd name="T30" fmla="*/ 489 w 489"/>
                <a:gd name="T31" fmla="*/ 243 h 243"/>
                <a:gd name="T32" fmla="*/ 0 w 489"/>
                <a:gd name="T3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243">
                  <a:moveTo>
                    <a:pt x="0" y="243"/>
                  </a:moveTo>
                  <a:lnTo>
                    <a:pt x="0" y="97"/>
                  </a:lnTo>
                  <a:lnTo>
                    <a:pt x="0" y="77"/>
                  </a:lnTo>
                  <a:lnTo>
                    <a:pt x="8" y="58"/>
                  </a:lnTo>
                  <a:lnTo>
                    <a:pt x="27" y="27"/>
                  </a:lnTo>
                  <a:lnTo>
                    <a:pt x="54" y="8"/>
                  </a:lnTo>
                  <a:lnTo>
                    <a:pt x="73" y="0"/>
                  </a:lnTo>
                  <a:lnTo>
                    <a:pt x="92" y="0"/>
                  </a:lnTo>
                  <a:lnTo>
                    <a:pt x="396" y="0"/>
                  </a:lnTo>
                  <a:lnTo>
                    <a:pt x="416" y="0"/>
                  </a:lnTo>
                  <a:lnTo>
                    <a:pt x="431" y="8"/>
                  </a:lnTo>
                  <a:lnTo>
                    <a:pt x="462" y="27"/>
                  </a:lnTo>
                  <a:lnTo>
                    <a:pt x="481" y="58"/>
                  </a:lnTo>
                  <a:lnTo>
                    <a:pt x="489" y="77"/>
                  </a:lnTo>
                  <a:lnTo>
                    <a:pt x="489" y="97"/>
                  </a:lnTo>
                  <a:lnTo>
                    <a:pt x="489" y="243"/>
                  </a:lnTo>
                  <a:lnTo>
                    <a:pt x="0" y="243"/>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64" name="Freeform 34"/>
            <p:cNvSpPr>
              <a:spLocks/>
            </p:cNvSpPr>
            <p:nvPr/>
          </p:nvSpPr>
          <p:spPr bwMode="auto">
            <a:xfrm>
              <a:off x="1517899" y="5015857"/>
              <a:ext cx="976115" cy="622797"/>
            </a:xfrm>
            <a:custGeom>
              <a:avLst/>
              <a:gdLst>
                <a:gd name="T0" fmla="*/ 0 w 489"/>
                <a:gd name="T1" fmla="*/ 312 h 312"/>
                <a:gd name="T2" fmla="*/ 0 w 489"/>
                <a:gd name="T3" fmla="*/ 89 h 312"/>
                <a:gd name="T4" fmla="*/ 0 w 489"/>
                <a:gd name="T5" fmla="*/ 70 h 312"/>
                <a:gd name="T6" fmla="*/ 8 w 489"/>
                <a:gd name="T7" fmla="*/ 54 h 312"/>
                <a:gd name="T8" fmla="*/ 27 w 489"/>
                <a:gd name="T9" fmla="*/ 23 h 312"/>
                <a:gd name="T10" fmla="*/ 54 w 489"/>
                <a:gd name="T11" fmla="*/ 4 h 312"/>
                <a:gd name="T12" fmla="*/ 92 w 489"/>
                <a:gd name="T13" fmla="*/ 0 h 312"/>
                <a:gd name="T14" fmla="*/ 396 w 489"/>
                <a:gd name="T15" fmla="*/ 0 h 312"/>
                <a:gd name="T16" fmla="*/ 431 w 489"/>
                <a:gd name="T17" fmla="*/ 4 h 312"/>
                <a:gd name="T18" fmla="*/ 462 w 489"/>
                <a:gd name="T19" fmla="*/ 23 h 312"/>
                <a:gd name="T20" fmla="*/ 481 w 489"/>
                <a:gd name="T21" fmla="*/ 54 h 312"/>
                <a:gd name="T22" fmla="*/ 489 w 489"/>
                <a:gd name="T23" fmla="*/ 70 h 312"/>
                <a:gd name="T24" fmla="*/ 489 w 489"/>
                <a:gd name="T25" fmla="*/ 89 h 312"/>
                <a:gd name="T26" fmla="*/ 489 w 489"/>
                <a:gd name="T27" fmla="*/ 266 h 312"/>
                <a:gd name="T28" fmla="*/ 0 w 489"/>
                <a:gd name="T29"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312">
                  <a:moveTo>
                    <a:pt x="0" y="312"/>
                  </a:moveTo>
                  <a:lnTo>
                    <a:pt x="0" y="89"/>
                  </a:lnTo>
                  <a:lnTo>
                    <a:pt x="0" y="70"/>
                  </a:lnTo>
                  <a:lnTo>
                    <a:pt x="8" y="54"/>
                  </a:lnTo>
                  <a:lnTo>
                    <a:pt x="27" y="23"/>
                  </a:lnTo>
                  <a:lnTo>
                    <a:pt x="54" y="4"/>
                  </a:lnTo>
                  <a:lnTo>
                    <a:pt x="92" y="0"/>
                  </a:lnTo>
                  <a:lnTo>
                    <a:pt x="396" y="0"/>
                  </a:lnTo>
                  <a:lnTo>
                    <a:pt x="431" y="4"/>
                  </a:lnTo>
                  <a:lnTo>
                    <a:pt x="462" y="23"/>
                  </a:lnTo>
                  <a:lnTo>
                    <a:pt x="481" y="54"/>
                  </a:lnTo>
                  <a:lnTo>
                    <a:pt x="489" y="70"/>
                  </a:lnTo>
                  <a:lnTo>
                    <a:pt x="489" y="89"/>
                  </a:lnTo>
                  <a:lnTo>
                    <a:pt x="489" y="266"/>
                  </a:lnTo>
                  <a:lnTo>
                    <a:pt x="0" y="312"/>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65" name="Freeform 19"/>
            <p:cNvSpPr>
              <a:spLocks/>
            </p:cNvSpPr>
            <p:nvPr/>
          </p:nvSpPr>
          <p:spPr bwMode="auto">
            <a:xfrm>
              <a:off x="7160862" y="4670525"/>
              <a:ext cx="984100" cy="491051"/>
            </a:xfrm>
            <a:custGeom>
              <a:avLst/>
              <a:gdLst>
                <a:gd name="T0" fmla="*/ 0 w 493"/>
                <a:gd name="T1" fmla="*/ 246 h 246"/>
                <a:gd name="T2" fmla="*/ 0 w 493"/>
                <a:gd name="T3" fmla="*/ 100 h 246"/>
                <a:gd name="T4" fmla="*/ 4 w 493"/>
                <a:gd name="T5" fmla="*/ 81 h 246"/>
                <a:gd name="T6" fmla="*/ 8 w 493"/>
                <a:gd name="T7" fmla="*/ 62 h 246"/>
                <a:gd name="T8" fmla="*/ 27 w 493"/>
                <a:gd name="T9" fmla="*/ 31 h 246"/>
                <a:gd name="T10" fmla="*/ 58 w 493"/>
                <a:gd name="T11" fmla="*/ 8 h 246"/>
                <a:gd name="T12" fmla="*/ 77 w 493"/>
                <a:gd name="T13" fmla="*/ 4 h 246"/>
                <a:gd name="T14" fmla="*/ 96 w 493"/>
                <a:gd name="T15" fmla="*/ 0 h 246"/>
                <a:gd name="T16" fmla="*/ 400 w 493"/>
                <a:gd name="T17" fmla="*/ 0 h 246"/>
                <a:gd name="T18" fmla="*/ 420 w 493"/>
                <a:gd name="T19" fmla="*/ 4 h 246"/>
                <a:gd name="T20" fmla="*/ 435 w 493"/>
                <a:gd name="T21" fmla="*/ 8 h 246"/>
                <a:gd name="T22" fmla="*/ 466 w 493"/>
                <a:gd name="T23" fmla="*/ 31 h 246"/>
                <a:gd name="T24" fmla="*/ 485 w 493"/>
                <a:gd name="T25" fmla="*/ 62 h 246"/>
                <a:gd name="T26" fmla="*/ 493 w 493"/>
                <a:gd name="T27" fmla="*/ 81 h 246"/>
                <a:gd name="T28" fmla="*/ 493 w 493"/>
                <a:gd name="T29" fmla="*/ 100 h 246"/>
                <a:gd name="T30" fmla="*/ 493 w 493"/>
                <a:gd name="T31" fmla="*/ 246 h 246"/>
                <a:gd name="T32" fmla="*/ 0 w 493"/>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6">
                  <a:moveTo>
                    <a:pt x="0" y="246"/>
                  </a:moveTo>
                  <a:lnTo>
                    <a:pt x="0" y="100"/>
                  </a:lnTo>
                  <a:lnTo>
                    <a:pt x="4" y="81"/>
                  </a:lnTo>
                  <a:lnTo>
                    <a:pt x="8" y="62"/>
                  </a:lnTo>
                  <a:lnTo>
                    <a:pt x="27" y="31"/>
                  </a:lnTo>
                  <a:lnTo>
                    <a:pt x="58" y="8"/>
                  </a:lnTo>
                  <a:lnTo>
                    <a:pt x="77" y="4"/>
                  </a:lnTo>
                  <a:lnTo>
                    <a:pt x="96" y="0"/>
                  </a:lnTo>
                  <a:lnTo>
                    <a:pt x="400" y="0"/>
                  </a:lnTo>
                  <a:lnTo>
                    <a:pt x="420" y="4"/>
                  </a:lnTo>
                  <a:lnTo>
                    <a:pt x="435" y="8"/>
                  </a:lnTo>
                  <a:lnTo>
                    <a:pt x="466" y="31"/>
                  </a:lnTo>
                  <a:lnTo>
                    <a:pt x="485" y="62"/>
                  </a:lnTo>
                  <a:lnTo>
                    <a:pt x="493" y="81"/>
                  </a:lnTo>
                  <a:lnTo>
                    <a:pt x="493" y="100"/>
                  </a:lnTo>
                  <a:lnTo>
                    <a:pt x="493" y="246"/>
                  </a:lnTo>
                  <a:lnTo>
                    <a:pt x="0" y="246"/>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66" name="Freeform 20"/>
            <p:cNvSpPr>
              <a:spLocks/>
            </p:cNvSpPr>
            <p:nvPr/>
          </p:nvSpPr>
          <p:spPr bwMode="auto">
            <a:xfrm>
              <a:off x="7160862" y="4724420"/>
              <a:ext cx="984100" cy="706635"/>
            </a:xfrm>
            <a:custGeom>
              <a:avLst/>
              <a:gdLst>
                <a:gd name="T0" fmla="*/ 493 w 493"/>
                <a:gd name="T1" fmla="*/ 354 h 354"/>
                <a:gd name="T2" fmla="*/ 493 w 493"/>
                <a:gd name="T3" fmla="*/ 89 h 354"/>
                <a:gd name="T4" fmla="*/ 493 w 493"/>
                <a:gd name="T5" fmla="*/ 73 h 354"/>
                <a:gd name="T6" fmla="*/ 485 w 493"/>
                <a:gd name="T7" fmla="*/ 54 h 354"/>
                <a:gd name="T8" fmla="*/ 466 w 493"/>
                <a:gd name="T9" fmla="*/ 27 h 354"/>
                <a:gd name="T10" fmla="*/ 435 w 493"/>
                <a:gd name="T11" fmla="*/ 8 h 354"/>
                <a:gd name="T12" fmla="*/ 400 w 493"/>
                <a:gd name="T13" fmla="*/ 0 h 354"/>
                <a:gd name="T14" fmla="*/ 96 w 493"/>
                <a:gd name="T15" fmla="*/ 0 h 354"/>
                <a:gd name="T16" fmla="*/ 58 w 493"/>
                <a:gd name="T17" fmla="*/ 8 h 354"/>
                <a:gd name="T18" fmla="*/ 27 w 493"/>
                <a:gd name="T19" fmla="*/ 27 h 354"/>
                <a:gd name="T20" fmla="*/ 8 w 493"/>
                <a:gd name="T21" fmla="*/ 54 h 354"/>
                <a:gd name="T22" fmla="*/ 4 w 493"/>
                <a:gd name="T23" fmla="*/ 73 h 354"/>
                <a:gd name="T24" fmla="*/ 0 w 493"/>
                <a:gd name="T25" fmla="*/ 89 h 354"/>
                <a:gd name="T26" fmla="*/ 0 w 493"/>
                <a:gd name="T27" fmla="*/ 354 h 354"/>
                <a:gd name="T28" fmla="*/ 493 w 493"/>
                <a:gd name="T29"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3" h="354">
                  <a:moveTo>
                    <a:pt x="493" y="354"/>
                  </a:moveTo>
                  <a:lnTo>
                    <a:pt x="493" y="89"/>
                  </a:lnTo>
                  <a:lnTo>
                    <a:pt x="493" y="73"/>
                  </a:lnTo>
                  <a:lnTo>
                    <a:pt x="485" y="54"/>
                  </a:lnTo>
                  <a:lnTo>
                    <a:pt x="466" y="27"/>
                  </a:lnTo>
                  <a:lnTo>
                    <a:pt x="435" y="8"/>
                  </a:lnTo>
                  <a:lnTo>
                    <a:pt x="400" y="0"/>
                  </a:lnTo>
                  <a:lnTo>
                    <a:pt x="96" y="0"/>
                  </a:lnTo>
                  <a:lnTo>
                    <a:pt x="58" y="8"/>
                  </a:lnTo>
                  <a:lnTo>
                    <a:pt x="27" y="27"/>
                  </a:lnTo>
                  <a:lnTo>
                    <a:pt x="8" y="54"/>
                  </a:lnTo>
                  <a:lnTo>
                    <a:pt x="4" y="73"/>
                  </a:lnTo>
                  <a:lnTo>
                    <a:pt x="0" y="89"/>
                  </a:lnTo>
                  <a:lnTo>
                    <a:pt x="0" y="354"/>
                  </a:lnTo>
                  <a:lnTo>
                    <a:pt x="493" y="354"/>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67" name="Freeform 43"/>
            <p:cNvSpPr>
              <a:spLocks/>
            </p:cNvSpPr>
            <p:nvPr/>
          </p:nvSpPr>
          <p:spPr bwMode="auto">
            <a:xfrm>
              <a:off x="6657971" y="4961962"/>
              <a:ext cx="968131" cy="485063"/>
            </a:xfrm>
            <a:custGeom>
              <a:avLst/>
              <a:gdLst>
                <a:gd name="T0" fmla="*/ 485 w 485"/>
                <a:gd name="T1" fmla="*/ 58 h 243"/>
                <a:gd name="T2" fmla="*/ 469 w 485"/>
                <a:gd name="T3" fmla="*/ 35 h 243"/>
                <a:gd name="T4" fmla="*/ 450 w 485"/>
                <a:gd name="T5" fmla="*/ 16 h 243"/>
                <a:gd name="T6" fmla="*/ 427 w 485"/>
                <a:gd name="T7" fmla="*/ 4 h 243"/>
                <a:gd name="T8" fmla="*/ 396 w 485"/>
                <a:gd name="T9" fmla="*/ 0 h 243"/>
                <a:gd name="T10" fmla="*/ 92 w 485"/>
                <a:gd name="T11" fmla="*/ 0 h 243"/>
                <a:gd name="T12" fmla="*/ 73 w 485"/>
                <a:gd name="T13" fmla="*/ 0 h 243"/>
                <a:gd name="T14" fmla="*/ 57 w 485"/>
                <a:gd name="T15" fmla="*/ 8 h 243"/>
                <a:gd name="T16" fmla="*/ 27 w 485"/>
                <a:gd name="T17" fmla="*/ 27 h 243"/>
                <a:gd name="T18" fmla="*/ 7 w 485"/>
                <a:gd name="T19" fmla="*/ 58 h 243"/>
                <a:gd name="T20" fmla="*/ 4 w 485"/>
                <a:gd name="T21" fmla="*/ 77 h 243"/>
                <a:gd name="T22" fmla="*/ 0 w 485"/>
                <a:gd name="T23" fmla="*/ 97 h 243"/>
                <a:gd name="T24" fmla="*/ 0 w 485"/>
                <a:gd name="T25" fmla="*/ 243 h 243"/>
                <a:gd name="T26" fmla="*/ 485 w 485"/>
                <a:gd name="T27" fmla="*/ 243 h 243"/>
                <a:gd name="T28" fmla="*/ 485 w 485"/>
                <a:gd name="T29" fmla="*/ 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5" h="243">
                  <a:moveTo>
                    <a:pt x="485" y="58"/>
                  </a:moveTo>
                  <a:lnTo>
                    <a:pt x="469" y="35"/>
                  </a:lnTo>
                  <a:lnTo>
                    <a:pt x="450" y="16"/>
                  </a:lnTo>
                  <a:lnTo>
                    <a:pt x="427" y="4"/>
                  </a:lnTo>
                  <a:lnTo>
                    <a:pt x="396" y="0"/>
                  </a:lnTo>
                  <a:lnTo>
                    <a:pt x="92" y="0"/>
                  </a:lnTo>
                  <a:lnTo>
                    <a:pt x="73" y="0"/>
                  </a:lnTo>
                  <a:lnTo>
                    <a:pt x="57" y="8"/>
                  </a:lnTo>
                  <a:lnTo>
                    <a:pt x="27" y="27"/>
                  </a:lnTo>
                  <a:lnTo>
                    <a:pt x="7" y="58"/>
                  </a:lnTo>
                  <a:lnTo>
                    <a:pt x="4" y="77"/>
                  </a:lnTo>
                  <a:lnTo>
                    <a:pt x="0" y="97"/>
                  </a:lnTo>
                  <a:lnTo>
                    <a:pt x="0" y="243"/>
                  </a:lnTo>
                  <a:lnTo>
                    <a:pt x="485" y="243"/>
                  </a:lnTo>
                  <a:lnTo>
                    <a:pt x="485" y="58"/>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68" name="Freeform 44"/>
            <p:cNvSpPr>
              <a:spLocks/>
            </p:cNvSpPr>
            <p:nvPr/>
          </p:nvSpPr>
          <p:spPr bwMode="auto">
            <a:xfrm>
              <a:off x="6657971" y="5015857"/>
              <a:ext cx="968131" cy="752547"/>
            </a:xfrm>
            <a:custGeom>
              <a:avLst/>
              <a:gdLst>
                <a:gd name="T0" fmla="*/ 485 w 485"/>
                <a:gd name="T1" fmla="*/ 54 h 377"/>
                <a:gd name="T2" fmla="*/ 469 w 485"/>
                <a:gd name="T3" fmla="*/ 31 h 377"/>
                <a:gd name="T4" fmla="*/ 450 w 485"/>
                <a:gd name="T5" fmla="*/ 16 h 377"/>
                <a:gd name="T6" fmla="*/ 427 w 485"/>
                <a:gd name="T7" fmla="*/ 4 h 377"/>
                <a:gd name="T8" fmla="*/ 396 w 485"/>
                <a:gd name="T9" fmla="*/ 0 h 377"/>
                <a:gd name="T10" fmla="*/ 92 w 485"/>
                <a:gd name="T11" fmla="*/ 0 h 377"/>
                <a:gd name="T12" fmla="*/ 57 w 485"/>
                <a:gd name="T13" fmla="*/ 4 h 377"/>
                <a:gd name="T14" fmla="*/ 27 w 485"/>
                <a:gd name="T15" fmla="*/ 23 h 377"/>
                <a:gd name="T16" fmla="*/ 7 w 485"/>
                <a:gd name="T17" fmla="*/ 54 h 377"/>
                <a:gd name="T18" fmla="*/ 4 w 485"/>
                <a:gd name="T19" fmla="*/ 70 h 377"/>
                <a:gd name="T20" fmla="*/ 0 w 485"/>
                <a:gd name="T21" fmla="*/ 89 h 377"/>
                <a:gd name="T22" fmla="*/ 0 w 485"/>
                <a:gd name="T23" fmla="*/ 377 h 377"/>
                <a:gd name="T24" fmla="*/ 485 w 485"/>
                <a:gd name="T25" fmla="*/ 289 h 377"/>
                <a:gd name="T26" fmla="*/ 485 w 485"/>
                <a:gd name="T27" fmla="*/ 5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5" h="377">
                  <a:moveTo>
                    <a:pt x="485" y="54"/>
                  </a:moveTo>
                  <a:lnTo>
                    <a:pt x="469" y="31"/>
                  </a:lnTo>
                  <a:lnTo>
                    <a:pt x="450" y="16"/>
                  </a:lnTo>
                  <a:lnTo>
                    <a:pt x="427" y="4"/>
                  </a:lnTo>
                  <a:lnTo>
                    <a:pt x="396" y="0"/>
                  </a:lnTo>
                  <a:lnTo>
                    <a:pt x="92" y="0"/>
                  </a:lnTo>
                  <a:lnTo>
                    <a:pt x="57" y="4"/>
                  </a:lnTo>
                  <a:lnTo>
                    <a:pt x="27" y="23"/>
                  </a:lnTo>
                  <a:lnTo>
                    <a:pt x="7" y="54"/>
                  </a:lnTo>
                  <a:lnTo>
                    <a:pt x="4" y="70"/>
                  </a:lnTo>
                  <a:lnTo>
                    <a:pt x="0" y="89"/>
                  </a:lnTo>
                  <a:lnTo>
                    <a:pt x="0" y="377"/>
                  </a:lnTo>
                  <a:lnTo>
                    <a:pt x="485" y="289"/>
                  </a:lnTo>
                  <a:lnTo>
                    <a:pt x="485" y="54"/>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grpSp>
          <p:nvGrpSpPr>
            <p:cNvPr id="69" name="Group 68"/>
            <p:cNvGrpSpPr/>
            <p:nvPr/>
          </p:nvGrpSpPr>
          <p:grpSpPr>
            <a:xfrm>
              <a:off x="2021926" y="5277352"/>
              <a:ext cx="5100149" cy="736835"/>
              <a:chOff x="2526894" y="5893469"/>
              <a:chExt cx="6800199" cy="982446"/>
            </a:xfrm>
          </p:grpSpPr>
          <p:sp>
            <p:nvSpPr>
              <p:cNvPr id="86" name="Freeform 49"/>
              <p:cNvSpPr>
                <a:spLocks/>
              </p:cNvSpPr>
              <p:nvPr/>
            </p:nvSpPr>
            <p:spPr bwMode="auto">
              <a:xfrm>
                <a:off x="3897579" y="5893469"/>
                <a:ext cx="1312133" cy="654735"/>
              </a:xfrm>
              <a:custGeom>
                <a:avLst/>
                <a:gdLst>
                  <a:gd name="T0" fmla="*/ 0 w 493"/>
                  <a:gd name="T1" fmla="*/ 246 h 246"/>
                  <a:gd name="T2" fmla="*/ 0 w 493"/>
                  <a:gd name="T3" fmla="*/ 100 h 246"/>
                  <a:gd name="T4" fmla="*/ 0 w 493"/>
                  <a:gd name="T5" fmla="*/ 77 h 246"/>
                  <a:gd name="T6" fmla="*/ 8 w 493"/>
                  <a:gd name="T7" fmla="*/ 62 h 246"/>
                  <a:gd name="T8" fmla="*/ 27 w 493"/>
                  <a:gd name="T9" fmla="*/ 27 h 246"/>
                  <a:gd name="T10" fmla="*/ 58 w 493"/>
                  <a:gd name="T11" fmla="*/ 8 h 246"/>
                  <a:gd name="T12" fmla="*/ 73 w 493"/>
                  <a:gd name="T13" fmla="*/ 0 h 246"/>
                  <a:gd name="T14" fmla="*/ 93 w 493"/>
                  <a:gd name="T15" fmla="*/ 0 h 246"/>
                  <a:gd name="T16" fmla="*/ 397 w 493"/>
                  <a:gd name="T17" fmla="*/ 0 h 246"/>
                  <a:gd name="T18" fmla="*/ 416 w 493"/>
                  <a:gd name="T19" fmla="*/ 0 h 246"/>
                  <a:gd name="T20" fmla="*/ 435 w 493"/>
                  <a:gd name="T21" fmla="*/ 8 h 246"/>
                  <a:gd name="T22" fmla="*/ 462 w 493"/>
                  <a:gd name="T23" fmla="*/ 27 h 246"/>
                  <a:gd name="T24" fmla="*/ 485 w 493"/>
                  <a:gd name="T25" fmla="*/ 62 h 246"/>
                  <a:gd name="T26" fmla="*/ 489 w 493"/>
                  <a:gd name="T27" fmla="*/ 77 h 246"/>
                  <a:gd name="T28" fmla="*/ 493 w 493"/>
                  <a:gd name="T29" fmla="*/ 100 h 246"/>
                  <a:gd name="T30" fmla="*/ 493 w 493"/>
                  <a:gd name="T31" fmla="*/ 246 h 246"/>
                  <a:gd name="T32" fmla="*/ 0 w 493"/>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6">
                    <a:moveTo>
                      <a:pt x="0" y="246"/>
                    </a:moveTo>
                    <a:lnTo>
                      <a:pt x="0" y="100"/>
                    </a:lnTo>
                    <a:lnTo>
                      <a:pt x="0" y="77"/>
                    </a:lnTo>
                    <a:lnTo>
                      <a:pt x="8" y="62"/>
                    </a:lnTo>
                    <a:lnTo>
                      <a:pt x="27" y="27"/>
                    </a:lnTo>
                    <a:lnTo>
                      <a:pt x="58" y="8"/>
                    </a:lnTo>
                    <a:lnTo>
                      <a:pt x="73" y="0"/>
                    </a:lnTo>
                    <a:lnTo>
                      <a:pt x="93" y="0"/>
                    </a:lnTo>
                    <a:lnTo>
                      <a:pt x="397" y="0"/>
                    </a:lnTo>
                    <a:lnTo>
                      <a:pt x="416" y="0"/>
                    </a:lnTo>
                    <a:lnTo>
                      <a:pt x="435" y="8"/>
                    </a:lnTo>
                    <a:lnTo>
                      <a:pt x="462" y="27"/>
                    </a:lnTo>
                    <a:lnTo>
                      <a:pt x="485" y="62"/>
                    </a:lnTo>
                    <a:lnTo>
                      <a:pt x="489" y="77"/>
                    </a:lnTo>
                    <a:lnTo>
                      <a:pt x="493" y="100"/>
                    </a:lnTo>
                    <a:lnTo>
                      <a:pt x="493" y="246"/>
                    </a:lnTo>
                    <a:lnTo>
                      <a:pt x="0" y="246"/>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87" name="Freeform 86"/>
              <p:cNvSpPr>
                <a:spLocks/>
              </p:cNvSpPr>
              <p:nvPr/>
            </p:nvSpPr>
            <p:spPr bwMode="auto">
              <a:xfrm>
                <a:off x="3897579" y="5965330"/>
                <a:ext cx="1312133" cy="910585"/>
              </a:xfrm>
              <a:custGeom>
                <a:avLst/>
                <a:gdLst>
                  <a:gd name="connsiteX0" fmla="*/ 247522 w 1312133"/>
                  <a:gd name="connsiteY0" fmla="*/ 0 h 910585"/>
                  <a:gd name="connsiteX1" fmla="*/ 1056627 w 1312133"/>
                  <a:gd name="connsiteY1" fmla="*/ 0 h 910585"/>
                  <a:gd name="connsiteX2" fmla="*/ 1157765 w 1312133"/>
                  <a:gd name="connsiteY2" fmla="*/ 21292 h 910585"/>
                  <a:gd name="connsiteX3" fmla="*/ 1229626 w 1312133"/>
                  <a:gd name="connsiteY3" fmla="*/ 71861 h 910585"/>
                  <a:gd name="connsiteX4" fmla="*/ 1290841 w 1312133"/>
                  <a:gd name="connsiteY4" fmla="*/ 143723 h 910585"/>
                  <a:gd name="connsiteX5" fmla="*/ 1301487 w 1312133"/>
                  <a:gd name="connsiteY5" fmla="*/ 183646 h 910585"/>
                  <a:gd name="connsiteX6" fmla="*/ 1312133 w 1312133"/>
                  <a:gd name="connsiteY6" fmla="*/ 236876 h 910585"/>
                  <a:gd name="connsiteX7" fmla="*/ 1312133 w 1312133"/>
                  <a:gd name="connsiteY7" fmla="*/ 910585 h 910585"/>
                  <a:gd name="connsiteX8" fmla="*/ 0 w 1312133"/>
                  <a:gd name="connsiteY8" fmla="*/ 910585 h 910585"/>
                  <a:gd name="connsiteX9" fmla="*/ 0 w 1312133"/>
                  <a:gd name="connsiteY9" fmla="*/ 236876 h 910585"/>
                  <a:gd name="connsiteX10" fmla="*/ 0 w 1312133"/>
                  <a:gd name="connsiteY10" fmla="*/ 183646 h 910585"/>
                  <a:gd name="connsiteX11" fmla="*/ 21293 w 1312133"/>
                  <a:gd name="connsiteY11" fmla="*/ 143723 h 910585"/>
                  <a:gd name="connsiteX12" fmla="*/ 71862 w 1312133"/>
                  <a:gd name="connsiteY12" fmla="*/ 71861 h 910585"/>
                  <a:gd name="connsiteX13" fmla="*/ 154369 w 1312133"/>
                  <a:gd name="connsiteY13" fmla="*/ 21292 h 9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2133" h="910585">
                    <a:moveTo>
                      <a:pt x="247522" y="0"/>
                    </a:moveTo>
                    <a:lnTo>
                      <a:pt x="1056627" y="0"/>
                    </a:lnTo>
                    <a:lnTo>
                      <a:pt x="1157765" y="21292"/>
                    </a:lnTo>
                    <a:lnTo>
                      <a:pt x="1229626" y="71861"/>
                    </a:lnTo>
                    <a:lnTo>
                      <a:pt x="1290841" y="143723"/>
                    </a:lnTo>
                    <a:lnTo>
                      <a:pt x="1301487" y="183646"/>
                    </a:lnTo>
                    <a:lnTo>
                      <a:pt x="1312133" y="236876"/>
                    </a:lnTo>
                    <a:lnTo>
                      <a:pt x="1312133" y="910585"/>
                    </a:lnTo>
                    <a:lnTo>
                      <a:pt x="0" y="910585"/>
                    </a:lnTo>
                    <a:lnTo>
                      <a:pt x="0" y="236876"/>
                    </a:lnTo>
                    <a:lnTo>
                      <a:pt x="0" y="183646"/>
                    </a:lnTo>
                    <a:lnTo>
                      <a:pt x="21293" y="143723"/>
                    </a:lnTo>
                    <a:lnTo>
                      <a:pt x="71862" y="71861"/>
                    </a:lnTo>
                    <a:lnTo>
                      <a:pt x="154369" y="21292"/>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88" name="Freeform 51"/>
              <p:cNvSpPr>
                <a:spLocks/>
              </p:cNvSpPr>
              <p:nvPr/>
            </p:nvSpPr>
            <p:spPr bwMode="auto">
              <a:xfrm>
                <a:off x="5270926" y="5893469"/>
                <a:ext cx="1312133" cy="654735"/>
              </a:xfrm>
              <a:custGeom>
                <a:avLst/>
                <a:gdLst>
                  <a:gd name="T0" fmla="*/ 0 w 493"/>
                  <a:gd name="T1" fmla="*/ 246 h 246"/>
                  <a:gd name="T2" fmla="*/ 0 w 493"/>
                  <a:gd name="T3" fmla="*/ 100 h 246"/>
                  <a:gd name="T4" fmla="*/ 0 w 493"/>
                  <a:gd name="T5" fmla="*/ 77 h 246"/>
                  <a:gd name="T6" fmla="*/ 8 w 493"/>
                  <a:gd name="T7" fmla="*/ 62 h 246"/>
                  <a:gd name="T8" fmla="*/ 27 w 493"/>
                  <a:gd name="T9" fmla="*/ 27 h 246"/>
                  <a:gd name="T10" fmla="*/ 58 w 493"/>
                  <a:gd name="T11" fmla="*/ 8 h 246"/>
                  <a:gd name="T12" fmla="*/ 73 w 493"/>
                  <a:gd name="T13" fmla="*/ 0 h 246"/>
                  <a:gd name="T14" fmla="*/ 92 w 493"/>
                  <a:gd name="T15" fmla="*/ 0 h 246"/>
                  <a:gd name="T16" fmla="*/ 396 w 493"/>
                  <a:gd name="T17" fmla="*/ 0 h 246"/>
                  <a:gd name="T18" fmla="*/ 416 w 493"/>
                  <a:gd name="T19" fmla="*/ 0 h 246"/>
                  <a:gd name="T20" fmla="*/ 435 w 493"/>
                  <a:gd name="T21" fmla="*/ 8 h 246"/>
                  <a:gd name="T22" fmla="*/ 466 w 493"/>
                  <a:gd name="T23" fmla="*/ 27 h 246"/>
                  <a:gd name="T24" fmla="*/ 485 w 493"/>
                  <a:gd name="T25" fmla="*/ 62 h 246"/>
                  <a:gd name="T26" fmla="*/ 489 w 493"/>
                  <a:gd name="T27" fmla="*/ 77 h 246"/>
                  <a:gd name="T28" fmla="*/ 493 w 493"/>
                  <a:gd name="T29" fmla="*/ 100 h 246"/>
                  <a:gd name="T30" fmla="*/ 493 w 493"/>
                  <a:gd name="T31" fmla="*/ 246 h 246"/>
                  <a:gd name="T32" fmla="*/ 0 w 493"/>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6">
                    <a:moveTo>
                      <a:pt x="0" y="246"/>
                    </a:moveTo>
                    <a:lnTo>
                      <a:pt x="0" y="100"/>
                    </a:lnTo>
                    <a:lnTo>
                      <a:pt x="0" y="77"/>
                    </a:lnTo>
                    <a:lnTo>
                      <a:pt x="8" y="62"/>
                    </a:lnTo>
                    <a:lnTo>
                      <a:pt x="27" y="27"/>
                    </a:lnTo>
                    <a:lnTo>
                      <a:pt x="58" y="8"/>
                    </a:lnTo>
                    <a:lnTo>
                      <a:pt x="73" y="0"/>
                    </a:lnTo>
                    <a:lnTo>
                      <a:pt x="92" y="0"/>
                    </a:lnTo>
                    <a:lnTo>
                      <a:pt x="396" y="0"/>
                    </a:lnTo>
                    <a:lnTo>
                      <a:pt x="416" y="0"/>
                    </a:lnTo>
                    <a:lnTo>
                      <a:pt x="435" y="8"/>
                    </a:lnTo>
                    <a:lnTo>
                      <a:pt x="466" y="27"/>
                    </a:lnTo>
                    <a:lnTo>
                      <a:pt x="485" y="62"/>
                    </a:lnTo>
                    <a:lnTo>
                      <a:pt x="489" y="77"/>
                    </a:lnTo>
                    <a:lnTo>
                      <a:pt x="493" y="100"/>
                    </a:lnTo>
                    <a:lnTo>
                      <a:pt x="493" y="246"/>
                    </a:lnTo>
                    <a:lnTo>
                      <a:pt x="0" y="246"/>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89" name="Freeform 88"/>
              <p:cNvSpPr>
                <a:spLocks/>
              </p:cNvSpPr>
              <p:nvPr/>
            </p:nvSpPr>
            <p:spPr bwMode="auto">
              <a:xfrm>
                <a:off x="5270926" y="5965330"/>
                <a:ext cx="1312133" cy="910585"/>
              </a:xfrm>
              <a:custGeom>
                <a:avLst/>
                <a:gdLst>
                  <a:gd name="connsiteX0" fmla="*/ 244861 w 1312133"/>
                  <a:gd name="connsiteY0" fmla="*/ 0 h 910585"/>
                  <a:gd name="connsiteX1" fmla="*/ 1053965 w 1312133"/>
                  <a:gd name="connsiteY1" fmla="*/ 0 h 910585"/>
                  <a:gd name="connsiteX2" fmla="*/ 1157765 w 1312133"/>
                  <a:gd name="connsiteY2" fmla="*/ 21292 h 910585"/>
                  <a:gd name="connsiteX3" fmla="*/ 1240272 w 1312133"/>
                  <a:gd name="connsiteY3" fmla="*/ 71861 h 910585"/>
                  <a:gd name="connsiteX4" fmla="*/ 1290841 w 1312133"/>
                  <a:gd name="connsiteY4" fmla="*/ 143723 h 910585"/>
                  <a:gd name="connsiteX5" fmla="*/ 1301487 w 1312133"/>
                  <a:gd name="connsiteY5" fmla="*/ 183646 h 910585"/>
                  <a:gd name="connsiteX6" fmla="*/ 1312133 w 1312133"/>
                  <a:gd name="connsiteY6" fmla="*/ 236876 h 910585"/>
                  <a:gd name="connsiteX7" fmla="*/ 1312133 w 1312133"/>
                  <a:gd name="connsiteY7" fmla="*/ 910585 h 910585"/>
                  <a:gd name="connsiteX8" fmla="*/ 0 w 1312133"/>
                  <a:gd name="connsiteY8" fmla="*/ 910585 h 910585"/>
                  <a:gd name="connsiteX9" fmla="*/ 0 w 1312133"/>
                  <a:gd name="connsiteY9" fmla="*/ 236876 h 910585"/>
                  <a:gd name="connsiteX10" fmla="*/ 0 w 1312133"/>
                  <a:gd name="connsiteY10" fmla="*/ 183646 h 910585"/>
                  <a:gd name="connsiteX11" fmla="*/ 21292 w 1312133"/>
                  <a:gd name="connsiteY11" fmla="*/ 143723 h 910585"/>
                  <a:gd name="connsiteX12" fmla="*/ 71862 w 1312133"/>
                  <a:gd name="connsiteY12" fmla="*/ 71861 h 910585"/>
                  <a:gd name="connsiteX13" fmla="*/ 154369 w 1312133"/>
                  <a:gd name="connsiteY13" fmla="*/ 21292 h 9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2133" h="910585">
                    <a:moveTo>
                      <a:pt x="244861" y="0"/>
                    </a:moveTo>
                    <a:lnTo>
                      <a:pt x="1053965" y="0"/>
                    </a:lnTo>
                    <a:lnTo>
                      <a:pt x="1157765" y="21292"/>
                    </a:lnTo>
                    <a:lnTo>
                      <a:pt x="1240272" y="71861"/>
                    </a:lnTo>
                    <a:lnTo>
                      <a:pt x="1290841" y="143723"/>
                    </a:lnTo>
                    <a:lnTo>
                      <a:pt x="1301487" y="183646"/>
                    </a:lnTo>
                    <a:lnTo>
                      <a:pt x="1312133" y="236876"/>
                    </a:lnTo>
                    <a:lnTo>
                      <a:pt x="1312133" y="910585"/>
                    </a:lnTo>
                    <a:lnTo>
                      <a:pt x="0" y="910585"/>
                    </a:lnTo>
                    <a:lnTo>
                      <a:pt x="0" y="236876"/>
                    </a:lnTo>
                    <a:lnTo>
                      <a:pt x="0" y="183646"/>
                    </a:lnTo>
                    <a:lnTo>
                      <a:pt x="21292" y="143723"/>
                    </a:lnTo>
                    <a:lnTo>
                      <a:pt x="71862" y="71861"/>
                    </a:lnTo>
                    <a:lnTo>
                      <a:pt x="154369" y="21292"/>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90" name="Freeform 53"/>
              <p:cNvSpPr>
                <a:spLocks/>
              </p:cNvSpPr>
              <p:nvPr/>
            </p:nvSpPr>
            <p:spPr bwMode="auto">
              <a:xfrm>
                <a:off x="6644273" y="5893469"/>
                <a:ext cx="1309471" cy="654735"/>
              </a:xfrm>
              <a:custGeom>
                <a:avLst/>
                <a:gdLst>
                  <a:gd name="T0" fmla="*/ 0 w 492"/>
                  <a:gd name="T1" fmla="*/ 246 h 246"/>
                  <a:gd name="T2" fmla="*/ 0 w 492"/>
                  <a:gd name="T3" fmla="*/ 100 h 246"/>
                  <a:gd name="T4" fmla="*/ 0 w 492"/>
                  <a:gd name="T5" fmla="*/ 77 h 246"/>
                  <a:gd name="T6" fmla="*/ 7 w 492"/>
                  <a:gd name="T7" fmla="*/ 62 h 246"/>
                  <a:gd name="T8" fmla="*/ 27 w 492"/>
                  <a:gd name="T9" fmla="*/ 27 h 246"/>
                  <a:gd name="T10" fmla="*/ 57 w 492"/>
                  <a:gd name="T11" fmla="*/ 8 h 246"/>
                  <a:gd name="T12" fmla="*/ 73 w 492"/>
                  <a:gd name="T13" fmla="*/ 0 h 246"/>
                  <a:gd name="T14" fmla="*/ 92 w 492"/>
                  <a:gd name="T15" fmla="*/ 0 h 246"/>
                  <a:gd name="T16" fmla="*/ 396 w 492"/>
                  <a:gd name="T17" fmla="*/ 0 h 246"/>
                  <a:gd name="T18" fmla="*/ 415 w 492"/>
                  <a:gd name="T19" fmla="*/ 0 h 246"/>
                  <a:gd name="T20" fmla="*/ 435 w 492"/>
                  <a:gd name="T21" fmla="*/ 8 h 246"/>
                  <a:gd name="T22" fmla="*/ 465 w 492"/>
                  <a:gd name="T23" fmla="*/ 27 h 246"/>
                  <a:gd name="T24" fmla="*/ 485 w 492"/>
                  <a:gd name="T25" fmla="*/ 62 h 246"/>
                  <a:gd name="T26" fmla="*/ 489 w 492"/>
                  <a:gd name="T27" fmla="*/ 77 h 246"/>
                  <a:gd name="T28" fmla="*/ 492 w 492"/>
                  <a:gd name="T29" fmla="*/ 100 h 246"/>
                  <a:gd name="T30" fmla="*/ 492 w 492"/>
                  <a:gd name="T31" fmla="*/ 246 h 246"/>
                  <a:gd name="T32" fmla="*/ 0 w 492"/>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2" h="246">
                    <a:moveTo>
                      <a:pt x="0" y="246"/>
                    </a:moveTo>
                    <a:lnTo>
                      <a:pt x="0" y="100"/>
                    </a:lnTo>
                    <a:lnTo>
                      <a:pt x="0" y="77"/>
                    </a:lnTo>
                    <a:lnTo>
                      <a:pt x="7" y="62"/>
                    </a:lnTo>
                    <a:lnTo>
                      <a:pt x="27" y="27"/>
                    </a:lnTo>
                    <a:lnTo>
                      <a:pt x="57" y="8"/>
                    </a:lnTo>
                    <a:lnTo>
                      <a:pt x="73" y="0"/>
                    </a:lnTo>
                    <a:lnTo>
                      <a:pt x="92" y="0"/>
                    </a:lnTo>
                    <a:lnTo>
                      <a:pt x="396" y="0"/>
                    </a:lnTo>
                    <a:lnTo>
                      <a:pt x="415" y="0"/>
                    </a:lnTo>
                    <a:lnTo>
                      <a:pt x="435" y="8"/>
                    </a:lnTo>
                    <a:lnTo>
                      <a:pt x="465" y="27"/>
                    </a:lnTo>
                    <a:lnTo>
                      <a:pt x="485" y="62"/>
                    </a:lnTo>
                    <a:lnTo>
                      <a:pt x="489" y="77"/>
                    </a:lnTo>
                    <a:lnTo>
                      <a:pt x="492" y="100"/>
                    </a:lnTo>
                    <a:lnTo>
                      <a:pt x="492" y="246"/>
                    </a:lnTo>
                    <a:lnTo>
                      <a:pt x="0" y="246"/>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91" name="Freeform 90"/>
              <p:cNvSpPr>
                <a:spLocks/>
              </p:cNvSpPr>
              <p:nvPr/>
            </p:nvSpPr>
            <p:spPr bwMode="auto">
              <a:xfrm>
                <a:off x="6644273" y="5965330"/>
                <a:ext cx="1309471" cy="910585"/>
              </a:xfrm>
              <a:custGeom>
                <a:avLst/>
                <a:gdLst>
                  <a:gd name="connsiteX0" fmla="*/ 244861 w 1309471"/>
                  <a:gd name="connsiteY0" fmla="*/ 0 h 910585"/>
                  <a:gd name="connsiteX1" fmla="*/ 1053965 w 1309471"/>
                  <a:gd name="connsiteY1" fmla="*/ 0 h 910585"/>
                  <a:gd name="connsiteX2" fmla="*/ 1157764 w 1309471"/>
                  <a:gd name="connsiteY2" fmla="*/ 21292 h 910585"/>
                  <a:gd name="connsiteX3" fmla="*/ 1237610 w 1309471"/>
                  <a:gd name="connsiteY3" fmla="*/ 71861 h 910585"/>
                  <a:gd name="connsiteX4" fmla="*/ 1290841 w 1309471"/>
                  <a:gd name="connsiteY4" fmla="*/ 143723 h 910585"/>
                  <a:gd name="connsiteX5" fmla="*/ 1301487 w 1309471"/>
                  <a:gd name="connsiteY5" fmla="*/ 183646 h 910585"/>
                  <a:gd name="connsiteX6" fmla="*/ 1309471 w 1309471"/>
                  <a:gd name="connsiteY6" fmla="*/ 236876 h 910585"/>
                  <a:gd name="connsiteX7" fmla="*/ 1309471 w 1309471"/>
                  <a:gd name="connsiteY7" fmla="*/ 910585 h 910585"/>
                  <a:gd name="connsiteX8" fmla="*/ 0 w 1309471"/>
                  <a:gd name="connsiteY8" fmla="*/ 910585 h 910585"/>
                  <a:gd name="connsiteX9" fmla="*/ 0 w 1309471"/>
                  <a:gd name="connsiteY9" fmla="*/ 236876 h 910585"/>
                  <a:gd name="connsiteX10" fmla="*/ 0 w 1309471"/>
                  <a:gd name="connsiteY10" fmla="*/ 183646 h 910585"/>
                  <a:gd name="connsiteX11" fmla="*/ 18631 w 1309471"/>
                  <a:gd name="connsiteY11" fmla="*/ 143723 h 910585"/>
                  <a:gd name="connsiteX12" fmla="*/ 71861 w 1309471"/>
                  <a:gd name="connsiteY12" fmla="*/ 71861 h 910585"/>
                  <a:gd name="connsiteX13" fmla="*/ 151707 w 1309471"/>
                  <a:gd name="connsiteY13" fmla="*/ 21292 h 9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9471" h="910585">
                    <a:moveTo>
                      <a:pt x="244861" y="0"/>
                    </a:moveTo>
                    <a:lnTo>
                      <a:pt x="1053965" y="0"/>
                    </a:lnTo>
                    <a:lnTo>
                      <a:pt x="1157764" y="21292"/>
                    </a:lnTo>
                    <a:lnTo>
                      <a:pt x="1237610" y="71861"/>
                    </a:lnTo>
                    <a:lnTo>
                      <a:pt x="1290841" y="143723"/>
                    </a:lnTo>
                    <a:lnTo>
                      <a:pt x="1301487" y="183646"/>
                    </a:lnTo>
                    <a:lnTo>
                      <a:pt x="1309471" y="236876"/>
                    </a:lnTo>
                    <a:lnTo>
                      <a:pt x="1309471" y="910585"/>
                    </a:lnTo>
                    <a:lnTo>
                      <a:pt x="0" y="910585"/>
                    </a:lnTo>
                    <a:lnTo>
                      <a:pt x="0" y="236876"/>
                    </a:lnTo>
                    <a:lnTo>
                      <a:pt x="0" y="183646"/>
                    </a:lnTo>
                    <a:lnTo>
                      <a:pt x="18631" y="143723"/>
                    </a:lnTo>
                    <a:lnTo>
                      <a:pt x="71861" y="71861"/>
                    </a:lnTo>
                    <a:lnTo>
                      <a:pt x="151707" y="21292"/>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92" name="Freeform 45"/>
              <p:cNvSpPr>
                <a:spLocks/>
              </p:cNvSpPr>
              <p:nvPr/>
            </p:nvSpPr>
            <p:spPr bwMode="auto">
              <a:xfrm>
                <a:off x="2526894" y="5893469"/>
                <a:ext cx="1298824" cy="654735"/>
              </a:xfrm>
              <a:custGeom>
                <a:avLst/>
                <a:gdLst>
                  <a:gd name="T0" fmla="*/ 0 w 488"/>
                  <a:gd name="T1" fmla="*/ 246 h 246"/>
                  <a:gd name="T2" fmla="*/ 0 w 488"/>
                  <a:gd name="T3" fmla="*/ 100 h 246"/>
                  <a:gd name="T4" fmla="*/ 0 w 488"/>
                  <a:gd name="T5" fmla="*/ 77 h 246"/>
                  <a:gd name="T6" fmla="*/ 3 w 488"/>
                  <a:gd name="T7" fmla="*/ 62 h 246"/>
                  <a:gd name="T8" fmla="*/ 27 w 488"/>
                  <a:gd name="T9" fmla="*/ 27 h 246"/>
                  <a:gd name="T10" fmla="*/ 53 w 488"/>
                  <a:gd name="T11" fmla="*/ 8 h 246"/>
                  <a:gd name="T12" fmla="*/ 73 w 488"/>
                  <a:gd name="T13" fmla="*/ 0 h 246"/>
                  <a:gd name="T14" fmla="*/ 92 w 488"/>
                  <a:gd name="T15" fmla="*/ 0 h 246"/>
                  <a:gd name="T16" fmla="*/ 396 w 488"/>
                  <a:gd name="T17" fmla="*/ 0 h 246"/>
                  <a:gd name="T18" fmla="*/ 415 w 488"/>
                  <a:gd name="T19" fmla="*/ 0 h 246"/>
                  <a:gd name="T20" fmla="*/ 434 w 488"/>
                  <a:gd name="T21" fmla="*/ 8 h 246"/>
                  <a:gd name="T22" fmla="*/ 461 w 488"/>
                  <a:gd name="T23" fmla="*/ 27 h 246"/>
                  <a:gd name="T24" fmla="*/ 485 w 488"/>
                  <a:gd name="T25" fmla="*/ 62 h 246"/>
                  <a:gd name="T26" fmla="*/ 488 w 488"/>
                  <a:gd name="T27" fmla="*/ 77 h 246"/>
                  <a:gd name="T28" fmla="*/ 488 w 488"/>
                  <a:gd name="T29" fmla="*/ 100 h 246"/>
                  <a:gd name="T30" fmla="*/ 488 w 488"/>
                  <a:gd name="T31" fmla="*/ 246 h 246"/>
                  <a:gd name="T32" fmla="*/ 0 w 488"/>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8" h="246">
                    <a:moveTo>
                      <a:pt x="0" y="246"/>
                    </a:moveTo>
                    <a:lnTo>
                      <a:pt x="0" y="100"/>
                    </a:lnTo>
                    <a:lnTo>
                      <a:pt x="0" y="77"/>
                    </a:lnTo>
                    <a:lnTo>
                      <a:pt x="3" y="62"/>
                    </a:lnTo>
                    <a:lnTo>
                      <a:pt x="27" y="27"/>
                    </a:lnTo>
                    <a:lnTo>
                      <a:pt x="53" y="8"/>
                    </a:lnTo>
                    <a:lnTo>
                      <a:pt x="73" y="0"/>
                    </a:lnTo>
                    <a:lnTo>
                      <a:pt x="92" y="0"/>
                    </a:lnTo>
                    <a:lnTo>
                      <a:pt x="396" y="0"/>
                    </a:lnTo>
                    <a:lnTo>
                      <a:pt x="415" y="0"/>
                    </a:lnTo>
                    <a:lnTo>
                      <a:pt x="434" y="8"/>
                    </a:lnTo>
                    <a:lnTo>
                      <a:pt x="461" y="27"/>
                    </a:lnTo>
                    <a:lnTo>
                      <a:pt x="485" y="62"/>
                    </a:lnTo>
                    <a:lnTo>
                      <a:pt x="488" y="77"/>
                    </a:lnTo>
                    <a:lnTo>
                      <a:pt x="488" y="100"/>
                    </a:lnTo>
                    <a:lnTo>
                      <a:pt x="488" y="246"/>
                    </a:lnTo>
                    <a:lnTo>
                      <a:pt x="0" y="246"/>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93" name="Freeform 92"/>
              <p:cNvSpPr>
                <a:spLocks/>
              </p:cNvSpPr>
              <p:nvPr/>
            </p:nvSpPr>
            <p:spPr bwMode="auto">
              <a:xfrm>
                <a:off x="2526894" y="5965330"/>
                <a:ext cx="1298824" cy="910585"/>
              </a:xfrm>
              <a:custGeom>
                <a:avLst/>
                <a:gdLst>
                  <a:gd name="connsiteX0" fmla="*/ 244861 w 1298824"/>
                  <a:gd name="connsiteY0" fmla="*/ 0 h 910585"/>
                  <a:gd name="connsiteX1" fmla="*/ 1053964 w 1298824"/>
                  <a:gd name="connsiteY1" fmla="*/ 0 h 910585"/>
                  <a:gd name="connsiteX2" fmla="*/ 1155102 w 1298824"/>
                  <a:gd name="connsiteY2" fmla="*/ 21292 h 910585"/>
                  <a:gd name="connsiteX3" fmla="*/ 1226963 w 1298824"/>
                  <a:gd name="connsiteY3" fmla="*/ 71861 h 910585"/>
                  <a:gd name="connsiteX4" fmla="*/ 1290840 w 1298824"/>
                  <a:gd name="connsiteY4" fmla="*/ 143723 h 910585"/>
                  <a:gd name="connsiteX5" fmla="*/ 1298824 w 1298824"/>
                  <a:gd name="connsiteY5" fmla="*/ 183646 h 910585"/>
                  <a:gd name="connsiteX6" fmla="*/ 1298824 w 1298824"/>
                  <a:gd name="connsiteY6" fmla="*/ 236876 h 910585"/>
                  <a:gd name="connsiteX7" fmla="*/ 1298824 w 1298824"/>
                  <a:gd name="connsiteY7" fmla="*/ 910585 h 910585"/>
                  <a:gd name="connsiteX8" fmla="*/ 0 w 1298824"/>
                  <a:gd name="connsiteY8" fmla="*/ 910585 h 910585"/>
                  <a:gd name="connsiteX9" fmla="*/ 0 w 1298824"/>
                  <a:gd name="connsiteY9" fmla="*/ 236876 h 910585"/>
                  <a:gd name="connsiteX10" fmla="*/ 0 w 1298824"/>
                  <a:gd name="connsiteY10" fmla="*/ 183646 h 910585"/>
                  <a:gd name="connsiteX11" fmla="*/ 7985 w 1298824"/>
                  <a:gd name="connsiteY11" fmla="*/ 143723 h 910585"/>
                  <a:gd name="connsiteX12" fmla="*/ 71862 w 1298824"/>
                  <a:gd name="connsiteY12" fmla="*/ 71861 h 910585"/>
                  <a:gd name="connsiteX13" fmla="*/ 141061 w 1298824"/>
                  <a:gd name="connsiteY13" fmla="*/ 21292 h 9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8824" h="910585">
                    <a:moveTo>
                      <a:pt x="244861" y="0"/>
                    </a:moveTo>
                    <a:lnTo>
                      <a:pt x="1053964" y="0"/>
                    </a:lnTo>
                    <a:lnTo>
                      <a:pt x="1155102" y="21292"/>
                    </a:lnTo>
                    <a:lnTo>
                      <a:pt x="1226963" y="71861"/>
                    </a:lnTo>
                    <a:lnTo>
                      <a:pt x="1290840" y="143723"/>
                    </a:lnTo>
                    <a:lnTo>
                      <a:pt x="1298824" y="183646"/>
                    </a:lnTo>
                    <a:lnTo>
                      <a:pt x="1298824" y="236876"/>
                    </a:lnTo>
                    <a:lnTo>
                      <a:pt x="1298824" y="910585"/>
                    </a:lnTo>
                    <a:lnTo>
                      <a:pt x="0" y="910585"/>
                    </a:lnTo>
                    <a:lnTo>
                      <a:pt x="0" y="236876"/>
                    </a:lnTo>
                    <a:lnTo>
                      <a:pt x="0" y="183646"/>
                    </a:lnTo>
                    <a:lnTo>
                      <a:pt x="7985" y="143723"/>
                    </a:lnTo>
                    <a:lnTo>
                      <a:pt x="71862" y="71861"/>
                    </a:lnTo>
                    <a:lnTo>
                      <a:pt x="141061" y="21292"/>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94" name="Freeform 93"/>
              <p:cNvSpPr>
                <a:spLocks/>
              </p:cNvSpPr>
              <p:nvPr/>
            </p:nvSpPr>
            <p:spPr bwMode="auto">
              <a:xfrm>
                <a:off x="8014960" y="5893469"/>
                <a:ext cx="1312133" cy="654735"/>
              </a:xfrm>
              <a:custGeom>
                <a:avLst/>
                <a:gdLst>
                  <a:gd name="T0" fmla="*/ 0 w 493"/>
                  <a:gd name="T1" fmla="*/ 246 h 246"/>
                  <a:gd name="T2" fmla="*/ 0 w 493"/>
                  <a:gd name="T3" fmla="*/ 100 h 246"/>
                  <a:gd name="T4" fmla="*/ 0 w 493"/>
                  <a:gd name="T5" fmla="*/ 77 h 246"/>
                  <a:gd name="T6" fmla="*/ 8 w 493"/>
                  <a:gd name="T7" fmla="*/ 62 h 246"/>
                  <a:gd name="T8" fmla="*/ 27 w 493"/>
                  <a:gd name="T9" fmla="*/ 27 h 246"/>
                  <a:gd name="T10" fmla="*/ 58 w 493"/>
                  <a:gd name="T11" fmla="*/ 8 h 246"/>
                  <a:gd name="T12" fmla="*/ 74 w 493"/>
                  <a:gd name="T13" fmla="*/ 0 h 246"/>
                  <a:gd name="T14" fmla="*/ 93 w 493"/>
                  <a:gd name="T15" fmla="*/ 0 h 246"/>
                  <a:gd name="T16" fmla="*/ 397 w 493"/>
                  <a:gd name="T17" fmla="*/ 0 h 246"/>
                  <a:gd name="T18" fmla="*/ 416 w 493"/>
                  <a:gd name="T19" fmla="*/ 0 h 246"/>
                  <a:gd name="T20" fmla="*/ 435 w 493"/>
                  <a:gd name="T21" fmla="*/ 8 h 246"/>
                  <a:gd name="T22" fmla="*/ 466 w 493"/>
                  <a:gd name="T23" fmla="*/ 27 h 246"/>
                  <a:gd name="T24" fmla="*/ 485 w 493"/>
                  <a:gd name="T25" fmla="*/ 62 h 246"/>
                  <a:gd name="T26" fmla="*/ 489 w 493"/>
                  <a:gd name="T27" fmla="*/ 77 h 246"/>
                  <a:gd name="T28" fmla="*/ 493 w 493"/>
                  <a:gd name="T29" fmla="*/ 100 h 246"/>
                  <a:gd name="T30" fmla="*/ 493 w 493"/>
                  <a:gd name="T31" fmla="*/ 246 h 246"/>
                  <a:gd name="T32" fmla="*/ 0 w 493"/>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6">
                    <a:moveTo>
                      <a:pt x="0" y="246"/>
                    </a:moveTo>
                    <a:lnTo>
                      <a:pt x="0" y="100"/>
                    </a:lnTo>
                    <a:lnTo>
                      <a:pt x="0" y="77"/>
                    </a:lnTo>
                    <a:lnTo>
                      <a:pt x="8" y="62"/>
                    </a:lnTo>
                    <a:lnTo>
                      <a:pt x="27" y="27"/>
                    </a:lnTo>
                    <a:lnTo>
                      <a:pt x="58" y="8"/>
                    </a:lnTo>
                    <a:lnTo>
                      <a:pt x="74" y="0"/>
                    </a:lnTo>
                    <a:lnTo>
                      <a:pt x="93" y="0"/>
                    </a:lnTo>
                    <a:lnTo>
                      <a:pt x="397" y="0"/>
                    </a:lnTo>
                    <a:lnTo>
                      <a:pt x="416" y="0"/>
                    </a:lnTo>
                    <a:lnTo>
                      <a:pt x="435" y="8"/>
                    </a:lnTo>
                    <a:lnTo>
                      <a:pt x="466" y="27"/>
                    </a:lnTo>
                    <a:lnTo>
                      <a:pt x="485" y="62"/>
                    </a:lnTo>
                    <a:lnTo>
                      <a:pt x="489" y="77"/>
                    </a:lnTo>
                    <a:lnTo>
                      <a:pt x="493" y="100"/>
                    </a:lnTo>
                    <a:lnTo>
                      <a:pt x="493" y="246"/>
                    </a:lnTo>
                    <a:lnTo>
                      <a:pt x="0" y="246"/>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95" name="Freeform 94"/>
              <p:cNvSpPr>
                <a:spLocks/>
              </p:cNvSpPr>
              <p:nvPr/>
            </p:nvSpPr>
            <p:spPr bwMode="auto">
              <a:xfrm>
                <a:off x="8014960" y="5965330"/>
                <a:ext cx="1312133" cy="910585"/>
              </a:xfrm>
              <a:custGeom>
                <a:avLst/>
                <a:gdLst>
                  <a:gd name="connsiteX0" fmla="*/ 247522 w 1312133"/>
                  <a:gd name="connsiteY0" fmla="*/ 0 h 910585"/>
                  <a:gd name="connsiteX1" fmla="*/ 1056626 w 1312133"/>
                  <a:gd name="connsiteY1" fmla="*/ 0 h 910585"/>
                  <a:gd name="connsiteX2" fmla="*/ 1157764 w 1312133"/>
                  <a:gd name="connsiteY2" fmla="*/ 21292 h 910585"/>
                  <a:gd name="connsiteX3" fmla="*/ 1240272 w 1312133"/>
                  <a:gd name="connsiteY3" fmla="*/ 71861 h 910585"/>
                  <a:gd name="connsiteX4" fmla="*/ 1290841 w 1312133"/>
                  <a:gd name="connsiteY4" fmla="*/ 143723 h 910585"/>
                  <a:gd name="connsiteX5" fmla="*/ 1301487 w 1312133"/>
                  <a:gd name="connsiteY5" fmla="*/ 183646 h 910585"/>
                  <a:gd name="connsiteX6" fmla="*/ 1312133 w 1312133"/>
                  <a:gd name="connsiteY6" fmla="*/ 236876 h 910585"/>
                  <a:gd name="connsiteX7" fmla="*/ 1312133 w 1312133"/>
                  <a:gd name="connsiteY7" fmla="*/ 910585 h 910585"/>
                  <a:gd name="connsiteX8" fmla="*/ 0 w 1312133"/>
                  <a:gd name="connsiteY8" fmla="*/ 910585 h 910585"/>
                  <a:gd name="connsiteX9" fmla="*/ 0 w 1312133"/>
                  <a:gd name="connsiteY9" fmla="*/ 236876 h 910585"/>
                  <a:gd name="connsiteX10" fmla="*/ 0 w 1312133"/>
                  <a:gd name="connsiteY10" fmla="*/ 183646 h 910585"/>
                  <a:gd name="connsiteX11" fmla="*/ 21292 w 1312133"/>
                  <a:gd name="connsiteY11" fmla="*/ 143723 h 910585"/>
                  <a:gd name="connsiteX12" fmla="*/ 71861 w 1312133"/>
                  <a:gd name="connsiteY12" fmla="*/ 71861 h 910585"/>
                  <a:gd name="connsiteX13" fmla="*/ 154369 w 1312133"/>
                  <a:gd name="connsiteY13" fmla="*/ 21292 h 9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2133" h="910585">
                    <a:moveTo>
                      <a:pt x="247522" y="0"/>
                    </a:moveTo>
                    <a:lnTo>
                      <a:pt x="1056626" y="0"/>
                    </a:lnTo>
                    <a:lnTo>
                      <a:pt x="1157764" y="21292"/>
                    </a:lnTo>
                    <a:lnTo>
                      <a:pt x="1240272" y="71861"/>
                    </a:lnTo>
                    <a:lnTo>
                      <a:pt x="1290841" y="143723"/>
                    </a:lnTo>
                    <a:lnTo>
                      <a:pt x="1301487" y="183646"/>
                    </a:lnTo>
                    <a:lnTo>
                      <a:pt x="1312133" y="236876"/>
                    </a:lnTo>
                    <a:lnTo>
                      <a:pt x="1312133" y="910585"/>
                    </a:lnTo>
                    <a:lnTo>
                      <a:pt x="0" y="910585"/>
                    </a:lnTo>
                    <a:lnTo>
                      <a:pt x="0" y="236876"/>
                    </a:lnTo>
                    <a:lnTo>
                      <a:pt x="0" y="183646"/>
                    </a:lnTo>
                    <a:lnTo>
                      <a:pt x="21292" y="143723"/>
                    </a:lnTo>
                    <a:lnTo>
                      <a:pt x="71861" y="71861"/>
                    </a:lnTo>
                    <a:lnTo>
                      <a:pt x="154369" y="21292"/>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grpSp>
        <p:sp>
          <p:nvSpPr>
            <p:cNvPr id="70" name="Freeform 69"/>
            <p:cNvSpPr>
              <a:spLocks/>
            </p:cNvSpPr>
            <p:nvPr/>
          </p:nvSpPr>
          <p:spPr bwMode="auto">
            <a:xfrm>
              <a:off x="5619976" y="5554815"/>
              <a:ext cx="976115" cy="459371"/>
            </a:xfrm>
            <a:custGeom>
              <a:avLst/>
              <a:gdLst>
                <a:gd name="connsiteX0" fmla="*/ 194292 w 1301487"/>
                <a:gd name="connsiteY0" fmla="*/ 0 h 612494"/>
                <a:gd name="connsiteX1" fmla="*/ 247522 w 1301487"/>
                <a:gd name="connsiteY1" fmla="*/ 0 h 612494"/>
                <a:gd name="connsiteX2" fmla="*/ 1056627 w 1301487"/>
                <a:gd name="connsiteY2" fmla="*/ 0 h 612494"/>
                <a:gd name="connsiteX3" fmla="*/ 1107195 w 1301487"/>
                <a:gd name="connsiteY3" fmla="*/ 0 h 612494"/>
                <a:gd name="connsiteX4" fmla="*/ 1147118 w 1301487"/>
                <a:gd name="connsiteY4" fmla="*/ 18631 h 612494"/>
                <a:gd name="connsiteX5" fmla="*/ 1229626 w 1301487"/>
                <a:gd name="connsiteY5" fmla="*/ 71861 h 612494"/>
                <a:gd name="connsiteX6" fmla="*/ 1280195 w 1301487"/>
                <a:gd name="connsiteY6" fmla="*/ 162353 h 612494"/>
                <a:gd name="connsiteX7" fmla="*/ 1301487 w 1301487"/>
                <a:gd name="connsiteY7" fmla="*/ 212922 h 612494"/>
                <a:gd name="connsiteX8" fmla="*/ 1301487 w 1301487"/>
                <a:gd name="connsiteY8" fmla="*/ 266153 h 612494"/>
                <a:gd name="connsiteX9" fmla="*/ 1301487 w 1301487"/>
                <a:gd name="connsiteY9" fmla="*/ 612494 h 612494"/>
                <a:gd name="connsiteX10" fmla="*/ 0 w 1301487"/>
                <a:gd name="connsiteY10" fmla="*/ 612494 h 612494"/>
                <a:gd name="connsiteX11" fmla="*/ 0 w 1301487"/>
                <a:gd name="connsiteY11" fmla="*/ 266153 h 612494"/>
                <a:gd name="connsiteX12" fmla="*/ 0 w 1301487"/>
                <a:gd name="connsiteY12" fmla="*/ 212922 h 612494"/>
                <a:gd name="connsiteX13" fmla="*/ 21292 w 1301487"/>
                <a:gd name="connsiteY13" fmla="*/ 162353 h 612494"/>
                <a:gd name="connsiteX14" fmla="*/ 71861 w 1301487"/>
                <a:gd name="connsiteY14" fmla="*/ 71861 h 612494"/>
                <a:gd name="connsiteX15" fmla="*/ 154369 w 1301487"/>
                <a:gd name="connsiteY15" fmla="*/ 18631 h 6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1487" h="612494">
                  <a:moveTo>
                    <a:pt x="194292" y="0"/>
                  </a:moveTo>
                  <a:lnTo>
                    <a:pt x="247522" y="0"/>
                  </a:lnTo>
                  <a:lnTo>
                    <a:pt x="1056627" y="0"/>
                  </a:lnTo>
                  <a:lnTo>
                    <a:pt x="1107195" y="0"/>
                  </a:lnTo>
                  <a:lnTo>
                    <a:pt x="1147118" y="18631"/>
                  </a:lnTo>
                  <a:lnTo>
                    <a:pt x="1229626" y="71861"/>
                  </a:lnTo>
                  <a:lnTo>
                    <a:pt x="1280195" y="162353"/>
                  </a:lnTo>
                  <a:lnTo>
                    <a:pt x="1301487" y="212922"/>
                  </a:lnTo>
                  <a:lnTo>
                    <a:pt x="1301487" y="266153"/>
                  </a:lnTo>
                  <a:lnTo>
                    <a:pt x="1301487" y="612494"/>
                  </a:lnTo>
                  <a:lnTo>
                    <a:pt x="0" y="612494"/>
                  </a:lnTo>
                  <a:lnTo>
                    <a:pt x="0" y="266153"/>
                  </a:lnTo>
                  <a:lnTo>
                    <a:pt x="0" y="212922"/>
                  </a:lnTo>
                  <a:lnTo>
                    <a:pt x="21292" y="162353"/>
                  </a:lnTo>
                  <a:lnTo>
                    <a:pt x="71861" y="71861"/>
                  </a:lnTo>
                  <a:lnTo>
                    <a:pt x="154369" y="18631"/>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71" name="Freeform 70"/>
            <p:cNvSpPr>
              <a:spLocks/>
            </p:cNvSpPr>
            <p:nvPr/>
          </p:nvSpPr>
          <p:spPr bwMode="auto">
            <a:xfrm>
              <a:off x="5619976" y="5608712"/>
              <a:ext cx="976115" cy="405474"/>
            </a:xfrm>
            <a:custGeom>
              <a:avLst/>
              <a:gdLst>
                <a:gd name="connsiteX0" fmla="*/ 247522 w 1301487"/>
                <a:gd name="connsiteY0" fmla="*/ 0 h 540632"/>
                <a:gd name="connsiteX1" fmla="*/ 1056627 w 1301487"/>
                <a:gd name="connsiteY1" fmla="*/ 0 h 540632"/>
                <a:gd name="connsiteX2" fmla="*/ 1147118 w 1301487"/>
                <a:gd name="connsiteY2" fmla="*/ 18631 h 540632"/>
                <a:gd name="connsiteX3" fmla="*/ 1229626 w 1301487"/>
                <a:gd name="connsiteY3" fmla="*/ 71862 h 540632"/>
                <a:gd name="connsiteX4" fmla="*/ 1280195 w 1301487"/>
                <a:gd name="connsiteY4" fmla="*/ 141061 h 540632"/>
                <a:gd name="connsiteX5" fmla="*/ 1301487 w 1301487"/>
                <a:gd name="connsiteY5" fmla="*/ 183646 h 540632"/>
                <a:gd name="connsiteX6" fmla="*/ 1301487 w 1301487"/>
                <a:gd name="connsiteY6" fmla="*/ 234215 h 540632"/>
                <a:gd name="connsiteX7" fmla="*/ 1301487 w 1301487"/>
                <a:gd name="connsiteY7" fmla="*/ 540632 h 540632"/>
                <a:gd name="connsiteX8" fmla="*/ 0 w 1301487"/>
                <a:gd name="connsiteY8" fmla="*/ 540632 h 540632"/>
                <a:gd name="connsiteX9" fmla="*/ 0 w 1301487"/>
                <a:gd name="connsiteY9" fmla="*/ 234215 h 540632"/>
                <a:gd name="connsiteX10" fmla="*/ 0 w 1301487"/>
                <a:gd name="connsiteY10" fmla="*/ 183646 h 540632"/>
                <a:gd name="connsiteX11" fmla="*/ 21292 w 1301487"/>
                <a:gd name="connsiteY11" fmla="*/ 141061 h 540632"/>
                <a:gd name="connsiteX12" fmla="*/ 71861 w 1301487"/>
                <a:gd name="connsiteY12" fmla="*/ 71862 h 540632"/>
                <a:gd name="connsiteX13" fmla="*/ 154369 w 1301487"/>
                <a:gd name="connsiteY13" fmla="*/ 18631 h 5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487" h="540632">
                  <a:moveTo>
                    <a:pt x="247522" y="0"/>
                  </a:moveTo>
                  <a:lnTo>
                    <a:pt x="1056627" y="0"/>
                  </a:lnTo>
                  <a:lnTo>
                    <a:pt x="1147118" y="18631"/>
                  </a:lnTo>
                  <a:lnTo>
                    <a:pt x="1229626" y="71862"/>
                  </a:lnTo>
                  <a:lnTo>
                    <a:pt x="1280195" y="141061"/>
                  </a:lnTo>
                  <a:lnTo>
                    <a:pt x="1301487" y="183646"/>
                  </a:lnTo>
                  <a:lnTo>
                    <a:pt x="1301487" y="234215"/>
                  </a:lnTo>
                  <a:lnTo>
                    <a:pt x="1301487" y="540632"/>
                  </a:lnTo>
                  <a:lnTo>
                    <a:pt x="0" y="540632"/>
                  </a:lnTo>
                  <a:lnTo>
                    <a:pt x="0" y="234215"/>
                  </a:lnTo>
                  <a:lnTo>
                    <a:pt x="0" y="183646"/>
                  </a:lnTo>
                  <a:lnTo>
                    <a:pt x="21292" y="141061"/>
                  </a:lnTo>
                  <a:lnTo>
                    <a:pt x="71861" y="71862"/>
                  </a:lnTo>
                  <a:lnTo>
                    <a:pt x="154369" y="18631"/>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72" name="Freeform 71"/>
            <p:cNvSpPr>
              <a:spLocks/>
            </p:cNvSpPr>
            <p:nvPr/>
          </p:nvSpPr>
          <p:spPr bwMode="auto">
            <a:xfrm>
              <a:off x="7168846" y="5277352"/>
              <a:ext cx="984100" cy="491051"/>
            </a:xfrm>
            <a:custGeom>
              <a:avLst/>
              <a:gdLst>
                <a:gd name="T0" fmla="*/ 0 w 493"/>
                <a:gd name="T1" fmla="*/ 246 h 246"/>
                <a:gd name="T2" fmla="*/ 0 w 493"/>
                <a:gd name="T3" fmla="*/ 100 h 246"/>
                <a:gd name="T4" fmla="*/ 0 w 493"/>
                <a:gd name="T5" fmla="*/ 77 h 246"/>
                <a:gd name="T6" fmla="*/ 8 w 493"/>
                <a:gd name="T7" fmla="*/ 62 h 246"/>
                <a:gd name="T8" fmla="*/ 27 w 493"/>
                <a:gd name="T9" fmla="*/ 27 h 246"/>
                <a:gd name="T10" fmla="*/ 58 w 493"/>
                <a:gd name="T11" fmla="*/ 8 h 246"/>
                <a:gd name="T12" fmla="*/ 73 w 493"/>
                <a:gd name="T13" fmla="*/ 0 h 246"/>
                <a:gd name="T14" fmla="*/ 92 w 493"/>
                <a:gd name="T15" fmla="*/ 0 h 246"/>
                <a:gd name="T16" fmla="*/ 396 w 493"/>
                <a:gd name="T17" fmla="*/ 0 h 246"/>
                <a:gd name="T18" fmla="*/ 416 w 493"/>
                <a:gd name="T19" fmla="*/ 0 h 246"/>
                <a:gd name="T20" fmla="*/ 435 w 493"/>
                <a:gd name="T21" fmla="*/ 8 h 246"/>
                <a:gd name="T22" fmla="*/ 466 w 493"/>
                <a:gd name="T23" fmla="*/ 27 h 246"/>
                <a:gd name="T24" fmla="*/ 485 w 493"/>
                <a:gd name="T25" fmla="*/ 62 h 246"/>
                <a:gd name="T26" fmla="*/ 489 w 493"/>
                <a:gd name="T27" fmla="*/ 77 h 246"/>
                <a:gd name="T28" fmla="*/ 493 w 493"/>
                <a:gd name="T29" fmla="*/ 100 h 246"/>
                <a:gd name="T30" fmla="*/ 493 w 493"/>
                <a:gd name="T31" fmla="*/ 246 h 246"/>
                <a:gd name="T32" fmla="*/ 0 w 493"/>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6">
                  <a:moveTo>
                    <a:pt x="0" y="246"/>
                  </a:moveTo>
                  <a:lnTo>
                    <a:pt x="0" y="100"/>
                  </a:lnTo>
                  <a:lnTo>
                    <a:pt x="0" y="77"/>
                  </a:lnTo>
                  <a:lnTo>
                    <a:pt x="8" y="62"/>
                  </a:lnTo>
                  <a:lnTo>
                    <a:pt x="27" y="27"/>
                  </a:lnTo>
                  <a:lnTo>
                    <a:pt x="58" y="8"/>
                  </a:lnTo>
                  <a:lnTo>
                    <a:pt x="73" y="0"/>
                  </a:lnTo>
                  <a:lnTo>
                    <a:pt x="92" y="0"/>
                  </a:lnTo>
                  <a:lnTo>
                    <a:pt x="396" y="0"/>
                  </a:lnTo>
                  <a:lnTo>
                    <a:pt x="416" y="0"/>
                  </a:lnTo>
                  <a:lnTo>
                    <a:pt x="435" y="8"/>
                  </a:lnTo>
                  <a:lnTo>
                    <a:pt x="466" y="27"/>
                  </a:lnTo>
                  <a:lnTo>
                    <a:pt x="485" y="62"/>
                  </a:lnTo>
                  <a:lnTo>
                    <a:pt x="489" y="77"/>
                  </a:lnTo>
                  <a:lnTo>
                    <a:pt x="493" y="100"/>
                  </a:lnTo>
                  <a:lnTo>
                    <a:pt x="493" y="246"/>
                  </a:lnTo>
                  <a:lnTo>
                    <a:pt x="0" y="246"/>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73" name="Freeform 72"/>
            <p:cNvSpPr>
              <a:spLocks/>
            </p:cNvSpPr>
            <p:nvPr/>
          </p:nvSpPr>
          <p:spPr bwMode="auto">
            <a:xfrm>
              <a:off x="7168846" y="5331248"/>
              <a:ext cx="984100" cy="682939"/>
            </a:xfrm>
            <a:custGeom>
              <a:avLst/>
              <a:gdLst>
                <a:gd name="connsiteX0" fmla="*/ 244861 w 1312133"/>
                <a:gd name="connsiteY0" fmla="*/ 0 h 910585"/>
                <a:gd name="connsiteX1" fmla="*/ 1053965 w 1312133"/>
                <a:gd name="connsiteY1" fmla="*/ 0 h 910585"/>
                <a:gd name="connsiteX2" fmla="*/ 1157764 w 1312133"/>
                <a:gd name="connsiteY2" fmla="*/ 21292 h 910585"/>
                <a:gd name="connsiteX3" fmla="*/ 1240272 w 1312133"/>
                <a:gd name="connsiteY3" fmla="*/ 71861 h 910585"/>
                <a:gd name="connsiteX4" fmla="*/ 1290841 w 1312133"/>
                <a:gd name="connsiteY4" fmla="*/ 143723 h 910585"/>
                <a:gd name="connsiteX5" fmla="*/ 1301487 w 1312133"/>
                <a:gd name="connsiteY5" fmla="*/ 183646 h 910585"/>
                <a:gd name="connsiteX6" fmla="*/ 1312133 w 1312133"/>
                <a:gd name="connsiteY6" fmla="*/ 236876 h 910585"/>
                <a:gd name="connsiteX7" fmla="*/ 1312133 w 1312133"/>
                <a:gd name="connsiteY7" fmla="*/ 910585 h 910585"/>
                <a:gd name="connsiteX8" fmla="*/ 0 w 1312133"/>
                <a:gd name="connsiteY8" fmla="*/ 910585 h 910585"/>
                <a:gd name="connsiteX9" fmla="*/ 0 w 1312133"/>
                <a:gd name="connsiteY9" fmla="*/ 236876 h 910585"/>
                <a:gd name="connsiteX10" fmla="*/ 0 w 1312133"/>
                <a:gd name="connsiteY10" fmla="*/ 183646 h 910585"/>
                <a:gd name="connsiteX11" fmla="*/ 21292 w 1312133"/>
                <a:gd name="connsiteY11" fmla="*/ 143723 h 910585"/>
                <a:gd name="connsiteX12" fmla="*/ 71861 w 1312133"/>
                <a:gd name="connsiteY12" fmla="*/ 71861 h 910585"/>
                <a:gd name="connsiteX13" fmla="*/ 154369 w 1312133"/>
                <a:gd name="connsiteY13" fmla="*/ 21292 h 9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2133" h="910585">
                  <a:moveTo>
                    <a:pt x="244861" y="0"/>
                  </a:moveTo>
                  <a:lnTo>
                    <a:pt x="1053965" y="0"/>
                  </a:lnTo>
                  <a:lnTo>
                    <a:pt x="1157764" y="21292"/>
                  </a:lnTo>
                  <a:lnTo>
                    <a:pt x="1240272" y="71861"/>
                  </a:lnTo>
                  <a:lnTo>
                    <a:pt x="1290841" y="143723"/>
                  </a:lnTo>
                  <a:lnTo>
                    <a:pt x="1301487" y="183646"/>
                  </a:lnTo>
                  <a:lnTo>
                    <a:pt x="1312133" y="236876"/>
                  </a:lnTo>
                  <a:lnTo>
                    <a:pt x="1312133" y="910585"/>
                  </a:lnTo>
                  <a:lnTo>
                    <a:pt x="0" y="910585"/>
                  </a:lnTo>
                  <a:lnTo>
                    <a:pt x="0" y="236876"/>
                  </a:lnTo>
                  <a:lnTo>
                    <a:pt x="0" y="183646"/>
                  </a:lnTo>
                  <a:lnTo>
                    <a:pt x="21292" y="143723"/>
                  </a:lnTo>
                  <a:lnTo>
                    <a:pt x="71861" y="71861"/>
                  </a:lnTo>
                  <a:lnTo>
                    <a:pt x="154369" y="21292"/>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74" name="Freeform 73"/>
            <p:cNvSpPr>
              <a:spLocks/>
            </p:cNvSpPr>
            <p:nvPr/>
          </p:nvSpPr>
          <p:spPr bwMode="auto">
            <a:xfrm>
              <a:off x="6642002" y="5554815"/>
              <a:ext cx="968131" cy="459371"/>
            </a:xfrm>
            <a:custGeom>
              <a:avLst/>
              <a:gdLst>
                <a:gd name="connsiteX0" fmla="*/ 204938 w 1290841"/>
                <a:gd name="connsiteY0" fmla="*/ 0 h 612494"/>
                <a:gd name="connsiteX1" fmla="*/ 255507 w 1290841"/>
                <a:gd name="connsiteY1" fmla="*/ 0 h 612494"/>
                <a:gd name="connsiteX2" fmla="*/ 1064611 w 1290841"/>
                <a:gd name="connsiteY2" fmla="*/ 0 h 612494"/>
                <a:gd name="connsiteX3" fmla="*/ 1136472 w 1290841"/>
                <a:gd name="connsiteY3" fmla="*/ 7985 h 612494"/>
                <a:gd name="connsiteX4" fmla="*/ 1197688 w 1290841"/>
                <a:gd name="connsiteY4" fmla="*/ 39923 h 612494"/>
                <a:gd name="connsiteX5" fmla="*/ 1250918 w 1290841"/>
                <a:gd name="connsiteY5" fmla="*/ 90492 h 612494"/>
                <a:gd name="connsiteX6" fmla="*/ 1290841 w 1290841"/>
                <a:gd name="connsiteY6" fmla="*/ 162353 h 612494"/>
                <a:gd name="connsiteX7" fmla="*/ 1290841 w 1290841"/>
                <a:gd name="connsiteY7" fmla="*/ 612494 h 612494"/>
                <a:gd name="connsiteX8" fmla="*/ 0 w 1290841"/>
                <a:gd name="connsiteY8" fmla="*/ 612494 h 612494"/>
                <a:gd name="connsiteX9" fmla="*/ 0 w 1290841"/>
                <a:gd name="connsiteY9" fmla="*/ 266153 h 612494"/>
                <a:gd name="connsiteX10" fmla="*/ 10646 w 1290841"/>
                <a:gd name="connsiteY10" fmla="*/ 212922 h 612494"/>
                <a:gd name="connsiteX11" fmla="*/ 21292 w 1290841"/>
                <a:gd name="connsiteY11" fmla="*/ 162353 h 612494"/>
                <a:gd name="connsiteX12" fmla="*/ 82507 w 1290841"/>
                <a:gd name="connsiteY12" fmla="*/ 71861 h 612494"/>
                <a:gd name="connsiteX13" fmla="*/ 154369 w 1290841"/>
                <a:gd name="connsiteY13" fmla="*/ 18631 h 6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0841" h="612494">
                  <a:moveTo>
                    <a:pt x="204938" y="0"/>
                  </a:moveTo>
                  <a:lnTo>
                    <a:pt x="255507" y="0"/>
                  </a:lnTo>
                  <a:lnTo>
                    <a:pt x="1064611" y="0"/>
                  </a:lnTo>
                  <a:lnTo>
                    <a:pt x="1136472" y="7985"/>
                  </a:lnTo>
                  <a:lnTo>
                    <a:pt x="1197688" y="39923"/>
                  </a:lnTo>
                  <a:lnTo>
                    <a:pt x="1250918" y="90492"/>
                  </a:lnTo>
                  <a:lnTo>
                    <a:pt x="1290841" y="162353"/>
                  </a:lnTo>
                  <a:lnTo>
                    <a:pt x="1290841" y="612494"/>
                  </a:lnTo>
                  <a:lnTo>
                    <a:pt x="0" y="612494"/>
                  </a:lnTo>
                  <a:lnTo>
                    <a:pt x="0" y="266153"/>
                  </a:lnTo>
                  <a:lnTo>
                    <a:pt x="10646" y="212922"/>
                  </a:lnTo>
                  <a:lnTo>
                    <a:pt x="21292" y="162353"/>
                  </a:lnTo>
                  <a:lnTo>
                    <a:pt x="82507" y="71861"/>
                  </a:lnTo>
                  <a:lnTo>
                    <a:pt x="154369" y="18631"/>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75" name="Freeform 74"/>
            <p:cNvSpPr>
              <a:spLocks/>
            </p:cNvSpPr>
            <p:nvPr/>
          </p:nvSpPr>
          <p:spPr bwMode="auto">
            <a:xfrm>
              <a:off x="6642002" y="5608712"/>
              <a:ext cx="968131" cy="405474"/>
            </a:xfrm>
            <a:custGeom>
              <a:avLst/>
              <a:gdLst>
                <a:gd name="connsiteX0" fmla="*/ 255507 w 1290841"/>
                <a:gd name="connsiteY0" fmla="*/ 0 h 540632"/>
                <a:gd name="connsiteX1" fmla="*/ 1064611 w 1290841"/>
                <a:gd name="connsiteY1" fmla="*/ 0 h 540632"/>
                <a:gd name="connsiteX2" fmla="*/ 1136472 w 1290841"/>
                <a:gd name="connsiteY2" fmla="*/ 7985 h 540632"/>
                <a:gd name="connsiteX3" fmla="*/ 1197688 w 1290841"/>
                <a:gd name="connsiteY3" fmla="*/ 39923 h 540632"/>
                <a:gd name="connsiteX4" fmla="*/ 1250918 w 1290841"/>
                <a:gd name="connsiteY4" fmla="*/ 79846 h 540632"/>
                <a:gd name="connsiteX5" fmla="*/ 1290841 w 1290841"/>
                <a:gd name="connsiteY5" fmla="*/ 141061 h 540632"/>
                <a:gd name="connsiteX6" fmla="*/ 1290841 w 1290841"/>
                <a:gd name="connsiteY6" fmla="*/ 540632 h 540632"/>
                <a:gd name="connsiteX7" fmla="*/ 0 w 1290841"/>
                <a:gd name="connsiteY7" fmla="*/ 540632 h 540632"/>
                <a:gd name="connsiteX8" fmla="*/ 0 w 1290841"/>
                <a:gd name="connsiteY8" fmla="*/ 234215 h 540632"/>
                <a:gd name="connsiteX9" fmla="*/ 10646 w 1290841"/>
                <a:gd name="connsiteY9" fmla="*/ 183646 h 540632"/>
                <a:gd name="connsiteX10" fmla="*/ 21292 w 1290841"/>
                <a:gd name="connsiteY10" fmla="*/ 141061 h 540632"/>
                <a:gd name="connsiteX11" fmla="*/ 82507 w 1290841"/>
                <a:gd name="connsiteY11" fmla="*/ 71862 h 540632"/>
                <a:gd name="connsiteX12" fmla="*/ 154369 w 1290841"/>
                <a:gd name="connsiteY12" fmla="*/ 18631 h 5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841" h="540632">
                  <a:moveTo>
                    <a:pt x="255507" y="0"/>
                  </a:moveTo>
                  <a:lnTo>
                    <a:pt x="1064611" y="0"/>
                  </a:lnTo>
                  <a:lnTo>
                    <a:pt x="1136472" y="7985"/>
                  </a:lnTo>
                  <a:lnTo>
                    <a:pt x="1197688" y="39923"/>
                  </a:lnTo>
                  <a:lnTo>
                    <a:pt x="1250918" y="79846"/>
                  </a:lnTo>
                  <a:lnTo>
                    <a:pt x="1290841" y="141061"/>
                  </a:lnTo>
                  <a:lnTo>
                    <a:pt x="1290841" y="540632"/>
                  </a:lnTo>
                  <a:lnTo>
                    <a:pt x="0" y="540632"/>
                  </a:lnTo>
                  <a:lnTo>
                    <a:pt x="0" y="234215"/>
                  </a:lnTo>
                  <a:lnTo>
                    <a:pt x="10646" y="183646"/>
                  </a:lnTo>
                  <a:lnTo>
                    <a:pt x="21292" y="141061"/>
                  </a:lnTo>
                  <a:lnTo>
                    <a:pt x="82507" y="71862"/>
                  </a:lnTo>
                  <a:lnTo>
                    <a:pt x="154369" y="18631"/>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76" name="Freeform 75"/>
            <p:cNvSpPr>
              <a:spLocks/>
            </p:cNvSpPr>
            <p:nvPr/>
          </p:nvSpPr>
          <p:spPr bwMode="auto">
            <a:xfrm>
              <a:off x="999040" y="5277352"/>
              <a:ext cx="984100" cy="491051"/>
            </a:xfrm>
            <a:custGeom>
              <a:avLst/>
              <a:gdLst>
                <a:gd name="T0" fmla="*/ 0 w 493"/>
                <a:gd name="T1" fmla="*/ 246 h 246"/>
                <a:gd name="T2" fmla="*/ 0 w 493"/>
                <a:gd name="T3" fmla="*/ 100 h 246"/>
                <a:gd name="T4" fmla="*/ 0 w 493"/>
                <a:gd name="T5" fmla="*/ 77 h 246"/>
                <a:gd name="T6" fmla="*/ 8 w 493"/>
                <a:gd name="T7" fmla="*/ 62 h 246"/>
                <a:gd name="T8" fmla="*/ 27 w 493"/>
                <a:gd name="T9" fmla="*/ 27 h 246"/>
                <a:gd name="T10" fmla="*/ 58 w 493"/>
                <a:gd name="T11" fmla="*/ 8 h 246"/>
                <a:gd name="T12" fmla="*/ 73 w 493"/>
                <a:gd name="T13" fmla="*/ 0 h 246"/>
                <a:gd name="T14" fmla="*/ 92 w 493"/>
                <a:gd name="T15" fmla="*/ 0 h 246"/>
                <a:gd name="T16" fmla="*/ 396 w 493"/>
                <a:gd name="T17" fmla="*/ 0 h 246"/>
                <a:gd name="T18" fmla="*/ 416 w 493"/>
                <a:gd name="T19" fmla="*/ 0 h 246"/>
                <a:gd name="T20" fmla="*/ 435 w 493"/>
                <a:gd name="T21" fmla="*/ 8 h 246"/>
                <a:gd name="T22" fmla="*/ 466 w 493"/>
                <a:gd name="T23" fmla="*/ 27 h 246"/>
                <a:gd name="T24" fmla="*/ 485 w 493"/>
                <a:gd name="T25" fmla="*/ 62 h 246"/>
                <a:gd name="T26" fmla="*/ 489 w 493"/>
                <a:gd name="T27" fmla="*/ 77 h 246"/>
                <a:gd name="T28" fmla="*/ 493 w 493"/>
                <a:gd name="T29" fmla="*/ 100 h 246"/>
                <a:gd name="T30" fmla="*/ 493 w 493"/>
                <a:gd name="T31" fmla="*/ 246 h 246"/>
                <a:gd name="T32" fmla="*/ 0 w 493"/>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246">
                  <a:moveTo>
                    <a:pt x="0" y="246"/>
                  </a:moveTo>
                  <a:lnTo>
                    <a:pt x="0" y="100"/>
                  </a:lnTo>
                  <a:lnTo>
                    <a:pt x="0" y="77"/>
                  </a:lnTo>
                  <a:lnTo>
                    <a:pt x="8" y="62"/>
                  </a:lnTo>
                  <a:lnTo>
                    <a:pt x="27" y="27"/>
                  </a:lnTo>
                  <a:lnTo>
                    <a:pt x="58" y="8"/>
                  </a:lnTo>
                  <a:lnTo>
                    <a:pt x="73" y="0"/>
                  </a:lnTo>
                  <a:lnTo>
                    <a:pt x="92" y="0"/>
                  </a:lnTo>
                  <a:lnTo>
                    <a:pt x="396" y="0"/>
                  </a:lnTo>
                  <a:lnTo>
                    <a:pt x="416" y="0"/>
                  </a:lnTo>
                  <a:lnTo>
                    <a:pt x="435" y="8"/>
                  </a:lnTo>
                  <a:lnTo>
                    <a:pt x="466" y="27"/>
                  </a:lnTo>
                  <a:lnTo>
                    <a:pt x="485" y="62"/>
                  </a:lnTo>
                  <a:lnTo>
                    <a:pt x="489" y="77"/>
                  </a:lnTo>
                  <a:lnTo>
                    <a:pt x="493" y="100"/>
                  </a:lnTo>
                  <a:lnTo>
                    <a:pt x="493" y="246"/>
                  </a:lnTo>
                  <a:lnTo>
                    <a:pt x="0" y="246"/>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77" name="Freeform 76"/>
            <p:cNvSpPr>
              <a:spLocks/>
            </p:cNvSpPr>
            <p:nvPr/>
          </p:nvSpPr>
          <p:spPr bwMode="auto">
            <a:xfrm>
              <a:off x="999040" y="5331248"/>
              <a:ext cx="984100" cy="682939"/>
            </a:xfrm>
            <a:custGeom>
              <a:avLst/>
              <a:gdLst>
                <a:gd name="connsiteX0" fmla="*/ 244861 w 1312133"/>
                <a:gd name="connsiteY0" fmla="*/ 0 h 910585"/>
                <a:gd name="connsiteX1" fmla="*/ 1053965 w 1312133"/>
                <a:gd name="connsiteY1" fmla="*/ 0 h 910585"/>
                <a:gd name="connsiteX2" fmla="*/ 1157765 w 1312133"/>
                <a:gd name="connsiteY2" fmla="*/ 21292 h 910585"/>
                <a:gd name="connsiteX3" fmla="*/ 1240272 w 1312133"/>
                <a:gd name="connsiteY3" fmla="*/ 71861 h 910585"/>
                <a:gd name="connsiteX4" fmla="*/ 1290841 w 1312133"/>
                <a:gd name="connsiteY4" fmla="*/ 143723 h 910585"/>
                <a:gd name="connsiteX5" fmla="*/ 1301487 w 1312133"/>
                <a:gd name="connsiteY5" fmla="*/ 183646 h 910585"/>
                <a:gd name="connsiteX6" fmla="*/ 1312133 w 1312133"/>
                <a:gd name="connsiteY6" fmla="*/ 236876 h 910585"/>
                <a:gd name="connsiteX7" fmla="*/ 1312133 w 1312133"/>
                <a:gd name="connsiteY7" fmla="*/ 910585 h 910585"/>
                <a:gd name="connsiteX8" fmla="*/ 0 w 1312133"/>
                <a:gd name="connsiteY8" fmla="*/ 910585 h 910585"/>
                <a:gd name="connsiteX9" fmla="*/ 0 w 1312133"/>
                <a:gd name="connsiteY9" fmla="*/ 236876 h 910585"/>
                <a:gd name="connsiteX10" fmla="*/ 0 w 1312133"/>
                <a:gd name="connsiteY10" fmla="*/ 183646 h 910585"/>
                <a:gd name="connsiteX11" fmla="*/ 21293 w 1312133"/>
                <a:gd name="connsiteY11" fmla="*/ 143723 h 910585"/>
                <a:gd name="connsiteX12" fmla="*/ 71861 w 1312133"/>
                <a:gd name="connsiteY12" fmla="*/ 71861 h 910585"/>
                <a:gd name="connsiteX13" fmla="*/ 154369 w 1312133"/>
                <a:gd name="connsiteY13" fmla="*/ 21292 h 9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2133" h="910585">
                  <a:moveTo>
                    <a:pt x="244861" y="0"/>
                  </a:moveTo>
                  <a:lnTo>
                    <a:pt x="1053965" y="0"/>
                  </a:lnTo>
                  <a:lnTo>
                    <a:pt x="1157765" y="21292"/>
                  </a:lnTo>
                  <a:lnTo>
                    <a:pt x="1240272" y="71861"/>
                  </a:lnTo>
                  <a:lnTo>
                    <a:pt x="1290841" y="143723"/>
                  </a:lnTo>
                  <a:lnTo>
                    <a:pt x="1301487" y="183646"/>
                  </a:lnTo>
                  <a:lnTo>
                    <a:pt x="1312133" y="236876"/>
                  </a:lnTo>
                  <a:lnTo>
                    <a:pt x="1312133" y="910585"/>
                  </a:lnTo>
                  <a:lnTo>
                    <a:pt x="0" y="910585"/>
                  </a:lnTo>
                  <a:lnTo>
                    <a:pt x="0" y="236876"/>
                  </a:lnTo>
                  <a:lnTo>
                    <a:pt x="0" y="183646"/>
                  </a:lnTo>
                  <a:lnTo>
                    <a:pt x="21293" y="143723"/>
                  </a:lnTo>
                  <a:lnTo>
                    <a:pt x="71861" y="71861"/>
                  </a:lnTo>
                  <a:lnTo>
                    <a:pt x="154369" y="21292"/>
                  </a:lnTo>
                  <a:close/>
                </a:path>
              </a:pathLst>
            </a:custGeom>
            <a:solidFill>
              <a:srgbClr val="CF2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78" name="Freeform 77"/>
            <p:cNvSpPr>
              <a:spLocks/>
            </p:cNvSpPr>
            <p:nvPr/>
          </p:nvSpPr>
          <p:spPr bwMode="auto">
            <a:xfrm>
              <a:off x="1517899" y="5554815"/>
              <a:ext cx="976115" cy="459371"/>
            </a:xfrm>
            <a:custGeom>
              <a:avLst/>
              <a:gdLst>
                <a:gd name="connsiteX0" fmla="*/ 194292 w 1301487"/>
                <a:gd name="connsiteY0" fmla="*/ 0 h 612494"/>
                <a:gd name="connsiteX1" fmla="*/ 244861 w 1301487"/>
                <a:gd name="connsiteY1" fmla="*/ 0 h 612494"/>
                <a:gd name="connsiteX2" fmla="*/ 1053965 w 1301487"/>
                <a:gd name="connsiteY2" fmla="*/ 0 h 612494"/>
                <a:gd name="connsiteX3" fmla="*/ 1107196 w 1301487"/>
                <a:gd name="connsiteY3" fmla="*/ 0 h 612494"/>
                <a:gd name="connsiteX4" fmla="*/ 1147119 w 1301487"/>
                <a:gd name="connsiteY4" fmla="*/ 18631 h 612494"/>
                <a:gd name="connsiteX5" fmla="*/ 1229626 w 1301487"/>
                <a:gd name="connsiteY5" fmla="*/ 71861 h 612494"/>
                <a:gd name="connsiteX6" fmla="*/ 1280195 w 1301487"/>
                <a:gd name="connsiteY6" fmla="*/ 162353 h 612494"/>
                <a:gd name="connsiteX7" fmla="*/ 1301487 w 1301487"/>
                <a:gd name="connsiteY7" fmla="*/ 212922 h 612494"/>
                <a:gd name="connsiteX8" fmla="*/ 1301487 w 1301487"/>
                <a:gd name="connsiteY8" fmla="*/ 266153 h 612494"/>
                <a:gd name="connsiteX9" fmla="*/ 1301487 w 1301487"/>
                <a:gd name="connsiteY9" fmla="*/ 612494 h 612494"/>
                <a:gd name="connsiteX10" fmla="*/ 0 w 1301487"/>
                <a:gd name="connsiteY10" fmla="*/ 612494 h 612494"/>
                <a:gd name="connsiteX11" fmla="*/ 0 w 1301487"/>
                <a:gd name="connsiteY11" fmla="*/ 266153 h 612494"/>
                <a:gd name="connsiteX12" fmla="*/ 0 w 1301487"/>
                <a:gd name="connsiteY12" fmla="*/ 212922 h 612494"/>
                <a:gd name="connsiteX13" fmla="*/ 21293 w 1301487"/>
                <a:gd name="connsiteY13" fmla="*/ 162353 h 612494"/>
                <a:gd name="connsiteX14" fmla="*/ 71862 w 1301487"/>
                <a:gd name="connsiteY14" fmla="*/ 71861 h 612494"/>
                <a:gd name="connsiteX15" fmla="*/ 143723 w 1301487"/>
                <a:gd name="connsiteY15" fmla="*/ 18631 h 6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1487" h="612494">
                  <a:moveTo>
                    <a:pt x="194292" y="0"/>
                  </a:moveTo>
                  <a:lnTo>
                    <a:pt x="244861" y="0"/>
                  </a:lnTo>
                  <a:lnTo>
                    <a:pt x="1053965" y="0"/>
                  </a:lnTo>
                  <a:lnTo>
                    <a:pt x="1107196" y="0"/>
                  </a:lnTo>
                  <a:lnTo>
                    <a:pt x="1147119" y="18631"/>
                  </a:lnTo>
                  <a:lnTo>
                    <a:pt x="1229626" y="71861"/>
                  </a:lnTo>
                  <a:lnTo>
                    <a:pt x="1280195" y="162353"/>
                  </a:lnTo>
                  <a:lnTo>
                    <a:pt x="1301487" y="212922"/>
                  </a:lnTo>
                  <a:lnTo>
                    <a:pt x="1301487" y="266153"/>
                  </a:lnTo>
                  <a:lnTo>
                    <a:pt x="1301487" y="612494"/>
                  </a:lnTo>
                  <a:lnTo>
                    <a:pt x="0" y="612494"/>
                  </a:lnTo>
                  <a:lnTo>
                    <a:pt x="0" y="266153"/>
                  </a:lnTo>
                  <a:lnTo>
                    <a:pt x="0" y="212922"/>
                  </a:lnTo>
                  <a:lnTo>
                    <a:pt x="21293" y="162353"/>
                  </a:lnTo>
                  <a:lnTo>
                    <a:pt x="71862" y="71861"/>
                  </a:lnTo>
                  <a:lnTo>
                    <a:pt x="143723" y="18631"/>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79" name="Freeform 78"/>
            <p:cNvSpPr>
              <a:spLocks/>
            </p:cNvSpPr>
            <p:nvPr/>
          </p:nvSpPr>
          <p:spPr bwMode="auto">
            <a:xfrm>
              <a:off x="1517899" y="5608712"/>
              <a:ext cx="976115" cy="405474"/>
            </a:xfrm>
            <a:custGeom>
              <a:avLst/>
              <a:gdLst>
                <a:gd name="connsiteX0" fmla="*/ 244861 w 1301487"/>
                <a:gd name="connsiteY0" fmla="*/ 0 h 540632"/>
                <a:gd name="connsiteX1" fmla="*/ 1053965 w 1301487"/>
                <a:gd name="connsiteY1" fmla="*/ 0 h 540632"/>
                <a:gd name="connsiteX2" fmla="*/ 1147119 w 1301487"/>
                <a:gd name="connsiteY2" fmla="*/ 18631 h 540632"/>
                <a:gd name="connsiteX3" fmla="*/ 1229626 w 1301487"/>
                <a:gd name="connsiteY3" fmla="*/ 71862 h 540632"/>
                <a:gd name="connsiteX4" fmla="*/ 1280195 w 1301487"/>
                <a:gd name="connsiteY4" fmla="*/ 141061 h 540632"/>
                <a:gd name="connsiteX5" fmla="*/ 1301487 w 1301487"/>
                <a:gd name="connsiteY5" fmla="*/ 183646 h 540632"/>
                <a:gd name="connsiteX6" fmla="*/ 1301487 w 1301487"/>
                <a:gd name="connsiteY6" fmla="*/ 234215 h 540632"/>
                <a:gd name="connsiteX7" fmla="*/ 1301487 w 1301487"/>
                <a:gd name="connsiteY7" fmla="*/ 540632 h 540632"/>
                <a:gd name="connsiteX8" fmla="*/ 0 w 1301487"/>
                <a:gd name="connsiteY8" fmla="*/ 540632 h 540632"/>
                <a:gd name="connsiteX9" fmla="*/ 0 w 1301487"/>
                <a:gd name="connsiteY9" fmla="*/ 234215 h 540632"/>
                <a:gd name="connsiteX10" fmla="*/ 0 w 1301487"/>
                <a:gd name="connsiteY10" fmla="*/ 183646 h 540632"/>
                <a:gd name="connsiteX11" fmla="*/ 21293 w 1301487"/>
                <a:gd name="connsiteY11" fmla="*/ 141061 h 540632"/>
                <a:gd name="connsiteX12" fmla="*/ 71862 w 1301487"/>
                <a:gd name="connsiteY12" fmla="*/ 71862 h 540632"/>
                <a:gd name="connsiteX13" fmla="*/ 143723 w 1301487"/>
                <a:gd name="connsiteY13" fmla="*/ 18631 h 5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487" h="540632">
                  <a:moveTo>
                    <a:pt x="244861" y="0"/>
                  </a:moveTo>
                  <a:lnTo>
                    <a:pt x="1053965" y="0"/>
                  </a:lnTo>
                  <a:lnTo>
                    <a:pt x="1147119" y="18631"/>
                  </a:lnTo>
                  <a:lnTo>
                    <a:pt x="1229626" y="71862"/>
                  </a:lnTo>
                  <a:lnTo>
                    <a:pt x="1280195" y="141061"/>
                  </a:lnTo>
                  <a:lnTo>
                    <a:pt x="1301487" y="183646"/>
                  </a:lnTo>
                  <a:lnTo>
                    <a:pt x="1301487" y="234215"/>
                  </a:lnTo>
                  <a:lnTo>
                    <a:pt x="1301487" y="540632"/>
                  </a:lnTo>
                  <a:lnTo>
                    <a:pt x="0" y="540632"/>
                  </a:lnTo>
                  <a:lnTo>
                    <a:pt x="0" y="234215"/>
                  </a:lnTo>
                  <a:lnTo>
                    <a:pt x="0" y="183646"/>
                  </a:lnTo>
                  <a:lnTo>
                    <a:pt x="21293" y="141061"/>
                  </a:lnTo>
                  <a:lnTo>
                    <a:pt x="71862" y="71862"/>
                  </a:lnTo>
                  <a:lnTo>
                    <a:pt x="143723" y="18631"/>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80" name="Freeform 79"/>
            <p:cNvSpPr>
              <a:spLocks/>
            </p:cNvSpPr>
            <p:nvPr/>
          </p:nvSpPr>
          <p:spPr bwMode="auto">
            <a:xfrm>
              <a:off x="3569935" y="5554815"/>
              <a:ext cx="974118" cy="459371"/>
            </a:xfrm>
            <a:custGeom>
              <a:avLst/>
              <a:gdLst>
                <a:gd name="connsiteX0" fmla="*/ 194292 w 1298824"/>
                <a:gd name="connsiteY0" fmla="*/ 0 h 612494"/>
                <a:gd name="connsiteX1" fmla="*/ 244861 w 1298824"/>
                <a:gd name="connsiteY1" fmla="*/ 0 h 612494"/>
                <a:gd name="connsiteX2" fmla="*/ 1053965 w 1298824"/>
                <a:gd name="connsiteY2" fmla="*/ 0 h 612494"/>
                <a:gd name="connsiteX3" fmla="*/ 1104533 w 1298824"/>
                <a:gd name="connsiteY3" fmla="*/ 0 h 612494"/>
                <a:gd name="connsiteX4" fmla="*/ 1147117 w 1298824"/>
                <a:gd name="connsiteY4" fmla="*/ 18631 h 612494"/>
                <a:gd name="connsiteX5" fmla="*/ 1226963 w 1298824"/>
                <a:gd name="connsiteY5" fmla="*/ 71861 h 612494"/>
                <a:gd name="connsiteX6" fmla="*/ 1280194 w 1298824"/>
                <a:gd name="connsiteY6" fmla="*/ 162353 h 612494"/>
                <a:gd name="connsiteX7" fmla="*/ 1298824 w 1298824"/>
                <a:gd name="connsiteY7" fmla="*/ 212922 h 612494"/>
                <a:gd name="connsiteX8" fmla="*/ 1298824 w 1298824"/>
                <a:gd name="connsiteY8" fmla="*/ 266153 h 612494"/>
                <a:gd name="connsiteX9" fmla="*/ 1298824 w 1298824"/>
                <a:gd name="connsiteY9" fmla="*/ 612494 h 612494"/>
                <a:gd name="connsiteX10" fmla="*/ 0 w 1298824"/>
                <a:gd name="connsiteY10" fmla="*/ 612494 h 612494"/>
                <a:gd name="connsiteX11" fmla="*/ 0 w 1298824"/>
                <a:gd name="connsiteY11" fmla="*/ 266153 h 612494"/>
                <a:gd name="connsiteX12" fmla="*/ 0 w 1298824"/>
                <a:gd name="connsiteY12" fmla="*/ 212922 h 612494"/>
                <a:gd name="connsiteX13" fmla="*/ 18631 w 1298824"/>
                <a:gd name="connsiteY13" fmla="*/ 162353 h 612494"/>
                <a:gd name="connsiteX14" fmla="*/ 71862 w 1298824"/>
                <a:gd name="connsiteY14" fmla="*/ 71861 h 612494"/>
                <a:gd name="connsiteX15" fmla="*/ 151707 w 1298824"/>
                <a:gd name="connsiteY15" fmla="*/ 18631 h 6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8824" h="612494">
                  <a:moveTo>
                    <a:pt x="194292" y="0"/>
                  </a:moveTo>
                  <a:lnTo>
                    <a:pt x="244861" y="0"/>
                  </a:lnTo>
                  <a:lnTo>
                    <a:pt x="1053965" y="0"/>
                  </a:lnTo>
                  <a:lnTo>
                    <a:pt x="1104533" y="0"/>
                  </a:lnTo>
                  <a:lnTo>
                    <a:pt x="1147117" y="18631"/>
                  </a:lnTo>
                  <a:lnTo>
                    <a:pt x="1226963" y="71861"/>
                  </a:lnTo>
                  <a:lnTo>
                    <a:pt x="1280194" y="162353"/>
                  </a:lnTo>
                  <a:lnTo>
                    <a:pt x="1298824" y="212922"/>
                  </a:lnTo>
                  <a:lnTo>
                    <a:pt x="1298824" y="266153"/>
                  </a:lnTo>
                  <a:lnTo>
                    <a:pt x="1298824" y="612494"/>
                  </a:lnTo>
                  <a:lnTo>
                    <a:pt x="0" y="612494"/>
                  </a:lnTo>
                  <a:lnTo>
                    <a:pt x="0" y="266153"/>
                  </a:lnTo>
                  <a:lnTo>
                    <a:pt x="0" y="212922"/>
                  </a:lnTo>
                  <a:lnTo>
                    <a:pt x="18631" y="162353"/>
                  </a:lnTo>
                  <a:lnTo>
                    <a:pt x="71862" y="71861"/>
                  </a:lnTo>
                  <a:lnTo>
                    <a:pt x="151707" y="18631"/>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81" name="Freeform 80"/>
            <p:cNvSpPr>
              <a:spLocks/>
            </p:cNvSpPr>
            <p:nvPr/>
          </p:nvSpPr>
          <p:spPr bwMode="auto">
            <a:xfrm>
              <a:off x="3569935" y="5608712"/>
              <a:ext cx="974118" cy="405474"/>
            </a:xfrm>
            <a:custGeom>
              <a:avLst/>
              <a:gdLst>
                <a:gd name="connsiteX0" fmla="*/ 244862 w 1298824"/>
                <a:gd name="connsiteY0" fmla="*/ 0 h 540632"/>
                <a:gd name="connsiteX1" fmla="*/ 1053966 w 1298824"/>
                <a:gd name="connsiteY1" fmla="*/ 0 h 540632"/>
                <a:gd name="connsiteX2" fmla="*/ 1147117 w 1298824"/>
                <a:gd name="connsiteY2" fmla="*/ 18631 h 540632"/>
                <a:gd name="connsiteX3" fmla="*/ 1226963 w 1298824"/>
                <a:gd name="connsiteY3" fmla="*/ 71862 h 540632"/>
                <a:gd name="connsiteX4" fmla="*/ 1280194 w 1298824"/>
                <a:gd name="connsiteY4" fmla="*/ 141061 h 540632"/>
                <a:gd name="connsiteX5" fmla="*/ 1298824 w 1298824"/>
                <a:gd name="connsiteY5" fmla="*/ 183646 h 540632"/>
                <a:gd name="connsiteX6" fmla="*/ 1298824 w 1298824"/>
                <a:gd name="connsiteY6" fmla="*/ 234215 h 540632"/>
                <a:gd name="connsiteX7" fmla="*/ 1298824 w 1298824"/>
                <a:gd name="connsiteY7" fmla="*/ 540632 h 540632"/>
                <a:gd name="connsiteX8" fmla="*/ 0 w 1298824"/>
                <a:gd name="connsiteY8" fmla="*/ 540632 h 540632"/>
                <a:gd name="connsiteX9" fmla="*/ 0 w 1298824"/>
                <a:gd name="connsiteY9" fmla="*/ 234215 h 540632"/>
                <a:gd name="connsiteX10" fmla="*/ 0 w 1298824"/>
                <a:gd name="connsiteY10" fmla="*/ 183646 h 540632"/>
                <a:gd name="connsiteX11" fmla="*/ 18631 w 1298824"/>
                <a:gd name="connsiteY11" fmla="*/ 141061 h 540632"/>
                <a:gd name="connsiteX12" fmla="*/ 71863 w 1298824"/>
                <a:gd name="connsiteY12" fmla="*/ 71862 h 540632"/>
                <a:gd name="connsiteX13" fmla="*/ 151707 w 1298824"/>
                <a:gd name="connsiteY13" fmla="*/ 18631 h 5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8824" h="540632">
                  <a:moveTo>
                    <a:pt x="244862" y="0"/>
                  </a:moveTo>
                  <a:lnTo>
                    <a:pt x="1053966" y="0"/>
                  </a:lnTo>
                  <a:lnTo>
                    <a:pt x="1147117" y="18631"/>
                  </a:lnTo>
                  <a:lnTo>
                    <a:pt x="1226963" y="71862"/>
                  </a:lnTo>
                  <a:lnTo>
                    <a:pt x="1280194" y="141061"/>
                  </a:lnTo>
                  <a:lnTo>
                    <a:pt x="1298824" y="183646"/>
                  </a:lnTo>
                  <a:lnTo>
                    <a:pt x="1298824" y="234215"/>
                  </a:lnTo>
                  <a:lnTo>
                    <a:pt x="1298824" y="540632"/>
                  </a:lnTo>
                  <a:lnTo>
                    <a:pt x="0" y="540632"/>
                  </a:lnTo>
                  <a:lnTo>
                    <a:pt x="0" y="234215"/>
                  </a:lnTo>
                  <a:lnTo>
                    <a:pt x="0" y="183646"/>
                  </a:lnTo>
                  <a:lnTo>
                    <a:pt x="18631" y="141061"/>
                  </a:lnTo>
                  <a:lnTo>
                    <a:pt x="71863" y="71862"/>
                  </a:lnTo>
                  <a:lnTo>
                    <a:pt x="151707" y="18631"/>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82" name="Freeform 81"/>
            <p:cNvSpPr>
              <a:spLocks/>
            </p:cNvSpPr>
            <p:nvPr/>
          </p:nvSpPr>
          <p:spPr bwMode="auto">
            <a:xfrm>
              <a:off x="4589966" y="5554815"/>
              <a:ext cx="984100" cy="459371"/>
            </a:xfrm>
            <a:custGeom>
              <a:avLst/>
              <a:gdLst>
                <a:gd name="connsiteX0" fmla="*/ 204938 w 1312133"/>
                <a:gd name="connsiteY0" fmla="*/ 0 h 612494"/>
                <a:gd name="connsiteX1" fmla="*/ 258168 w 1312133"/>
                <a:gd name="connsiteY1" fmla="*/ 0 h 612494"/>
                <a:gd name="connsiteX2" fmla="*/ 1056627 w 1312133"/>
                <a:gd name="connsiteY2" fmla="*/ 0 h 612494"/>
                <a:gd name="connsiteX3" fmla="*/ 1107196 w 1312133"/>
                <a:gd name="connsiteY3" fmla="*/ 0 h 612494"/>
                <a:gd name="connsiteX4" fmla="*/ 1157765 w 1312133"/>
                <a:gd name="connsiteY4" fmla="*/ 18631 h 612494"/>
                <a:gd name="connsiteX5" fmla="*/ 1240272 w 1312133"/>
                <a:gd name="connsiteY5" fmla="*/ 71861 h 612494"/>
                <a:gd name="connsiteX6" fmla="*/ 1290841 w 1312133"/>
                <a:gd name="connsiteY6" fmla="*/ 162353 h 612494"/>
                <a:gd name="connsiteX7" fmla="*/ 1301487 w 1312133"/>
                <a:gd name="connsiteY7" fmla="*/ 212922 h 612494"/>
                <a:gd name="connsiteX8" fmla="*/ 1312133 w 1312133"/>
                <a:gd name="connsiteY8" fmla="*/ 266153 h 612494"/>
                <a:gd name="connsiteX9" fmla="*/ 1312133 w 1312133"/>
                <a:gd name="connsiteY9" fmla="*/ 612494 h 612494"/>
                <a:gd name="connsiteX10" fmla="*/ 0 w 1312133"/>
                <a:gd name="connsiteY10" fmla="*/ 612494 h 612494"/>
                <a:gd name="connsiteX11" fmla="*/ 0 w 1312133"/>
                <a:gd name="connsiteY11" fmla="*/ 266153 h 612494"/>
                <a:gd name="connsiteX12" fmla="*/ 10646 w 1312133"/>
                <a:gd name="connsiteY12" fmla="*/ 212922 h 612494"/>
                <a:gd name="connsiteX13" fmla="*/ 21292 w 1312133"/>
                <a:gd name="connsiteY13" fmla="*/ 162353 h 612494"/>
                <a:gd name="connsiteX14" fmla="*/ 71861 w 1312133"/>
                <a:gd name="connsiteY14" fmla="*/ 71861 h 612494"/>
                <a:gd name="connsiteX15" fmla="*/ 154369 w 1312133"/>
                <a:gd name="connsiteY15" fmla="*/ 18631 h 6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2133" h="612494">
                  <a:moveTo>
                    <a:pt x="204938" y="0"/>
                  </a:moveTo>
                  <a:lnTo>
                    <a:pt x="258168" y="0"/>
                  </a:lnTo>
                  <a:lnTo>
                    <a:pt x="1056627" y="0"/>
                  </a:lnTo>
                  <a:lnTo>
                    <a:pt x="1107196" y="0"/>
                  </a:lnTo>
                  <a:lnTo>
                    <a:pt x="1157765" y="18631"/>
                  </a:lnTo>
                  <a:lnTo>
                    <a:pt x="1240272" y="71861"/>
                  </a:lnTo>
                  <a:lnTo>
                    <a:pt x="1290841" y="162353"/>
                  </a:lnTo>
                  <a:lnTo>
                    <a:pt x="1301487" y="212922"/>
                  </a:lnTo>
                  <a:lnTo>
                    <a:pt x="1312133" y="266153"/>
                  </a:lnTo>
                  <a:lnTo>
                    <a:pt x="1312133" y="612494"/>
                  </a:lnTo>
                  <a:lnTo>
                    <a:pt x="0" y="612494"/>
                  </a:lnTo>
                  <a:lnTo>
                    <a:pt x="0" y="266153"/>
                  </a:lnTo>
                  <a:lnTo>
                    <a:pt x="10646" y="212922"/>
                  </a:lnTo>
                  <a:lnTo>
                    <a:pt x="21292" y="162353"/>
                  </a:lnTo>
                  <a:lnTo>
                    <a:pt x="71861" y="71861"/>
                  </a:lnTo>
                  <a:lnTo>
                    <a:pt x="154369" y="18631"/>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83" name="Freeform 82"/>
            <p:cNvSpPr>
              <a:spLocks/>
            </p:cNvSpPr>
            <p:nvPr/>
          </p:nvSpPr>
          <p:spPr bwMode="auto">
            <a:xfrm>
              <a:off x="4589966" y="5608712"/>
              <a:ext cx="984100" cy="405474"/>
            </a:xfrm>
            <a:custGeom>
              <a:avLst/>
              <a:gdLst>
                <a:gd name="connsiteX0" fmla="*/ 258168 w 1312133"/>
                <a:gd name="connsiteY0" fmla="*/ 0 h 540632"/>
                <a:gd name="connsiteX1" fmla="*/ 1056627 w 1312133"/>
                <a:gd name="connsiteY1" fmla="*/ 0 h 540632"/>
                <a:gd name="connsiteX2" fmla="*/ 1157765 w 1312133"/>
                <a:gd name="connsiteY2" fmla="*/ 18631 h 540632"/>
                <a:gd name="connsiteX3" fmla="*/ 1240272 w 1312133"/>
                <a:gd name="connsiteY3" fmla="*/ 71862 h 540632"/>
                <a:gd name="connsiteX4" fmla="*/ 1290841 w 1312133"/>
                <a:gd name="connsiteY4" fmla="*/ 141061 h 540632"/>
                <a:gd name="connsiteX5" fmla="*/ 1301487 w 1312133"/>
                <a:gd name="connsiteY5" fmla="*/ 183646 h 540632"/>
                <a:gd name="connsiteX6" fmla="*/ 1312133 w 1312133"/>
                <a:gd name="connsiteY6" fmla="*/ 234215 h 540632"/>
                <a:gd name="connsiteX7" fmla="*/ 1312133 w 1312133"/>
                <a:gd name="connsiteY7" fmla="*/ 540632 h 540632"/>
                <a:gd name="connsiteX8" fmla="*/ 0 w 1312133"/>
                <a:gd name="connsiteY8" fmla="*/ 540632 h 540632"/>
                <a:gd name="connsiteX9" fmla="*/ 0 w 1312133"/>
                <a:gd name="connsiteY9" fmla="*/ 234215 h 540632"/>
                <a:gd name="connsiteX10" fmla="*/ 10646 w 1312133"/>
                <a:gd name="connsiteY10" fmla="*/ 183646 h 540632"/>
                <a:gd name="connsiteX11" fmla="*/ 21292 w 1312133"/>
                <a:gd name="connsiteY11" fmla="*/ 141061 h 540632"/>
                <a:gd name="connsiteX12" fmla="*/ 71861 w 1312133"/>
                <a:gd name="connsiteY12" fmla="*/ 71862 h 540632"/>
                <a:gd name="connsiteX13" fmla="*/ 154369 w 1312133"/>
                <a:gd name="connsiteY13" fmla="*/ 18631 h 5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2133" h="540632">
                  <a:moveTo>
                    <a:pt x="258168" y="0"/>
                  </a:moveTo>
                  <a:lnTo>
                    <a:pt x="1056627" y="0"/>
                  </a:lnTo>
                  <a:lnTo>
                    <a:pt x="1157765" y="18631"/>
                  </a:lnTo>
                  <a:lnTo>
                    <a:pt x="1240272" y="71862"/>
                  </a:lnTo>
                  <a:lnTo>
                    <a:pt x="1290841" y="141061"/>
                  </a:lnTo>
                  <a:lnTo>
                    <a:pt x="1301487" y="183646"/>
                  </a:lnTo>
                  <a:lnTo>
                    <a:pt x="1312133" y="234215"/>
                  </a:lnTo>
                  <a:lnTo>
                    <a:pt x="1312133" y="540632"/>
                  </a:lnTo>
                  <a:lnTo>
                    <a:pt x="0" y="540632"/>
                  </a:lnTo>
                  <a:lnTo>
                    <a:pt x="0" y="234215"/>
                  </a:lnTo>
                  <a:lnTo>
                    <a:pt x="10646" y="183646"/>
                  </a:lnTo>
                  <a:lnTo>
                    <a:pt x="21292" y="141061"/>
                  </a:lnTo>
                  <a:lnTo>
                    <a:pt x="71861" y="71862"/>
                  </a:lnTo>
                  <a:lnTo>
                    <a:pt x="154369" y="18631"/>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84" name="Freeform 83"/>
            <p:cNvSpPr>
              <a:spLocks/>
            </p:cNvSpPr>
            <p:nvPr/>
          </p:nvSpPr>
          <p:spPr bwMode="auto">
            <a:xfrm>
              <a:off x="2539925" y="5554815"/>
              <a:ext cx="984100" cy="459371"/>
            </a:xfrm>
            <a:custGeom>
              <a:avLst/>
              <a:gdLst>
                <a:gd name="connsiteX0" fmla="*/ 204938 w 1312133"/>
                <a:gd name="connsiteY0" fmla="*/ 0 h 612494"/>
                <a:gd name="connsiteX1" fmla="*/ 244861 w 1312133"/>
                <a:gd name="connsiteY1" fmla="*/ 0 h 612494"/>
                <a:gd name="connsiteX2" fmla="*/ 1053965 w 1312133"/>
                <a:gd name="connsiteY2" fmla="*/ 0 h 612494"/>
                <a:gd name="connsiteX3" fmla="*/ 1107196 w 1312133"/>
                <a:gd name="connsiteY3" fmla="*/ 0 h 612494"/>
                <a:gd name="connsiteX4" fmla="*/ 1157765 w 1312133"/>
                <a:gd name="connsiteY4" fmla="*/ 18631 h 612494"/>
                <a:gd name="connsiteX5" fmla="*/ 1229626 w 1312133"/>
                <a:gd name="connsiteY5" fmla="*/ 71861 h 612494"/>
                <a:gd name="connsiteX6" fmla="*/ 1290841 w 1312133"/>
                <a:gd name="connsiteY6" fmla="*/ 162353 h 612494"/>
                <a:gd name="connsiteX7" fmla="*/ 1301487 w 1312133"/>
                <a:gd name="connsiteY7" fmla="*/ 212922 h 612494"/>
                <a:gd name="connsiteX8" fmla="*/ 1312133 w 1312133"/>
                <a:gd name="connsiteY8" fmla="*/ 266153 h 612494"/>
                <a:gd name="connsiteX9" fmla="*/ 1312133 w 1312133"/>
                <a:gd name="connsiteY9" fmla="*/ 612494 h 612494"/>
                <a:gd name="connsiteX10" fmla="*/ 0 w 1312133"/>
                <a:gd name="connsiteY10" fmla="*/ 612494 h 612494"/>
                <a:gd name="connsiteX11" fmla="*/ 0 w 1312133"/>
                <a:gd name="connsiteY11" fmla="*/ 266153 h 612494"/>
                <a:gd name="connsiteX12" fmla="*/ 10646 w 1312133"/>
                <a:gd name="connsiteY12" fmla="*/ 212922 h 612494"/>
                <a:gd name="connsiteX13" fmla="*/ 21293 w 1312133"/>
                <a:gd name="connsiteY13" fmla="*/ 162353 h 612494"/>
                <a:gd name="connsiteX14" fmla="*/ 71861 w 1312133"/>
                <a:gd name="connsiteY14" fmla="*/ 71861 h 612494"/>
                <a:gd name="connsiteX15" fmla="*/ 154369 w 1312133"/>
                <a:gd name="connsiteY15" fmla="*/ 18631 h 6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2133" h="612494">
                  <a:moveTo>
                    <a:pt x="204938" y="0"/>
                  </a:moveTo>
                  <a:lnTo>
                    <a:pt x="244861" y="0"/>
                  </a:lnTo>
                  <a:lnTo>
                    <a:pt x="1053965" y="0"/>
                  </a:lnTo>
                  <a:lnTo>
                    <a:pt x="1107196" y="0"/>
                  </a:lnTo>
                  <a:lnTo>
                    <a:pt x="1157765" y="18631"/>
                  </a:lnTo>
                  <a:lnTo>
                    <a:pt x="1229626" y="71861"/>
                  </a:lnTo>
                  <a:lnTo>
                    <a:pt x="1290841" y="162353"/>
                  </a:lnTo>
                  <a:lnTo>
                    <a:pt x="1301487" y="212922"/>
                  </a:lnTo>
                  <a:lnTo>
                    <a:pt x="1312133" y="266153"/>
                  </a:lnTo>
                  <a:lnTo>
                    <a:pt x="1312133" y="612494"/>
                  </a:lnTo>
                  <a:lnTo>
                    <a:pt x="0" y="612494"/>
                  </a:lnTo>
                  <a:lnTo>
                    <a:pt x="0" y="266153"/>
                  </a:lnTo>
                  <a:lnTo>
                    <a:pt x="10646" y="212922"/>
                  </a:lnTo>
                  <a:lnTo>
                    <a:pt x="21293" y="162353"/>
                  </a:lnTo>
                  <a:lnTo>
                    <a:pt x="71861" y="71861"/>
                  </a:lnTo>
                  <a:lnTo>
                    <a:pt x="154369" y="18631"/>
                  </a:lnTo>
                  <a:close/>
                </a:path>
              </a:pathLst>
            </a:custGeom>
            <a:solidFill>
              <a:srgbClr val="E83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sp>
          <p:nvSpPr>
            <p:cNvPr id="85" name="Freeform 84"/>
            <p:cNvSpPr>
              <a:spLocks/>
            </p:cNvSpPr>
            <p:nvPr/>
          </p:nvSpPr>
          <p:spPr bwMode="auto">
            <a:xfrm>
              <a:off x="2539925" y="5608712"/>
              <a:ext cx="984100" cy="405474"/>
            </a:xfrm>
            <a:custGeom>
              <a:avLst/>
              <a:gdLst>
                <a:gd name="connsiteX0" fmla="*/ 244861 w 1312133"/>
                <a:gd name="connsiteY0" fmla="*/ 0 h 540632"/>
                <a:gd name="connsiteX1" fmla="*/ 1053965 w 1312133"/>
                <a:gd name="connsiteY1" fmla="*/ 0 h 540632"/>
                <a:gd name="connsiteX2" fmla="*/ 1157765 w 1312133"/>
                <a:gd name="connsiteY2" fmla="*/ 18631 h 540632"/>
                <a:gd name="connsiteX3" fmla="*/ 1229626 w 1312133"/>
                <a:gd name="connsiteY3" fmla="*/ 71862 h 540632"/>
                <a:gd name="connsiteX4" fmla="*/ 1290841 w 1312133"/>
                <a:gd name="connsiteY4" fmla="*/ 141061 h 540632"/>
                <a:gd name="connsiteX5" fmla="*/ 1301487 w 1312133"/>
                <a:gd name="connsiteY5" fmla="*/ 183646 h 540632"/>
                <a:gd name="connsiteX6" fmla="*/ 1312133 w 1312133"/>
                <a:gd name="connsiteY6" fmla="*/ 234215 h 540632"/>
                <a:gd name="connsiteX7" fmla="*/ 1312133 w 1312133"/>
                <a:gd name="connsiteY7" fmla="*/ 540632 h 540632"/>
                <a:gd name="connsiteX8" fmla="*/ 0 w 1312133"/>
                <a:gd name="connsiteY8" fmla="*/ 540632 h 540632"/>
                <a:gd name="connsiteX9" fmla="*/ 0 w 1312133"/>
                <a:gd name="connsiteY9" fmla="*/ 234215 h 540632"/>
                <a:gd name="connsiteX10" fmla="*/ 10646 w 1312133"/>
                <a:gd name="connsiteY10" fmla="*/ 183646 h 540632"/>
                <a:gd name="connsiteX11" fmla="*/ 21293 w 1312133"/>
                <a:gd name="connsiteY11" fmla="*/ 141061 h 540632"/>
                <a:gd name="connsiteX12" fmla="*/ 71861 w 1312133"/>
                <a:gd name="connsiteY12" fmla="*/ 71862 h 540632"/>
                <a:gd name="connsiteX13" fmla="*/ 154369 w 1312133"/>
                <a:gd name="connsiteY13" fmla="*/ 18631 h 5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2133" h="540632">
                  <a:moveTo>
                    <a:pt x="244861" y="0"/>
                  </a:moveTo>
                  <a:lnTo>
                    <a:pt x="1053965" y="0"/>
                  </a:lnTo>
                  <a:lnTo>
                    <a:pt x="1157765" y="18631"/>
                  </a:lnTo>
                  <a:lnTo>
                    <a:pt x="1229626" y="71862"/>
                  </a:lnTo>
                  <a:lnTo>
                    <a:pt x="1290841" y="141061"/>
                  </a:lnTo>
                  <a:lnTo>
                    <a:pt x="1301487" y="183646"/>
                  </a:lnTo>
                  <a:lnTo>
                    <a:pt x="1312133" y="234215"/>
                  </a:lnTo>
                  <a:lnTo>
                    <a:pt x="1312133" y="540632"/>
                  </a:lnTo>
                  <a:lnTo>
                    <a:pt x="0" y="540632"/>
                  </a:lnTo>
                  <a:lnTo>
                    <a:pt x="0" y="234215"/>
                  </a:lnTo>
                  <a:lnTo>
                    <a:pt x="10646" y="183646"/>
                  </a:lnTo>
                  <a:lnTo>
                    <a:pt x="21293" y="141061"/>
                  </a:lnTo>
                  <a:lnTo>
                    <a:pt x="71861" y="71862"/>
                  </a:lnTo>
                  <a:lnTo>
                    <a:pt x="154369" y="18631"/>
                  </a:lnTo>
                  <a:close/>
                </a:path>
              </a:pathLst>
            </a:custGeom>
            <a:solidFill>
              <a:srgbClr val="C320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pPr defTabSz="685766"/>
              <a:endParaRPr lang="en-US" sz="1350" dirty="0">
                <a:solidFill>
                  <a:prstClr val="black"/>
                </a:solidFill>
              </a:endParaRPr>
            </a:p>
          </p:txBody>
        </p:sp>
      </p:grpSp>
      <p:sp>
        <p:nvSpPr>
          <p:cNvPr id="108" name="TextBox 107"/>
          <p:cNvSpPr txBox="1"/>
          <p:nvPr/>
        </p:nvSpPr>
        <p:spPr>
          <a:xfrm>
            <a:off x="3868158" y="1766510"/>
            <a:ext cx="4422839" cy="1483771"/>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109" name="TextBox 108"/>
          <p:cNvSpPr txBox="1"/>
          <p:nvPr/>
        </p:nvSpPr>
        <p:spPr>
          <a:xfrm>
            <a:off x="4875341" y="1970899"/>
            <a:ext cx="2496058" cy="1474525"/>
          </a:xfrm>
          <a:prstGeom prst="rect">
            <a:avLst/>
          </a:prstGeom>
        </p:spPr>
        <p:txBody>
          <a:bodyPr vert="horz" wrap="none" lIns="91440" tIns="45720" rIns="91440" bIns="45720" rtlCol="0">
            <a:normAutofit/>
          </a:bodyPr>
          <a:lstStyle/>
          <a:p>
            <a:pPr marL="0" indent="0">
              <a:buFontTx/>
              <a:buNone/>
            </a:pPr>
            <a:r>
              <a:rPr lang="en-US" sz="3200" b="1" dirty="0">
                <a:latin typeface="Calibri"/>
                <a:cs typeface="Calibri"/>
              </a:rPr>
              <a:t>THANK YOU!</a:t>
            </a:r>
          </a:p>
        </p:txBody>
      </p:sp>
    </p:spTree>
    <p:extLst>
      <p:ext uri="{BB962C8B-B14F-4D97-AF65-F5344CB8AC3E}">
        <p14:creationId xmlns:p14="http://schemas.microsoft.com/office/powerpoint/2010/main" val="1861136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291644"/>
            <a:ext cx="9982200" cy="839563"/>
          </a:xfrm>
          <a:prstGeom prst="rect">
            <a:avLst/>
          </a:prstGeom>
        </p:spPr>
        <p:txBody>
          <a:bodyPr vert="horz" wrap="square" lIns="0" tIns="282803" rIns="0" bIns="0" rtlCol="0" anchor="ctr">
            <a:spAutoFit/>
          </a:bodyPr>
          <a:lstStyle/>
          <a:p>
            <a:pPr algn="ctr">
              <a:lnSpc>
                <a:spcPct val="100000"/>
              </a:lnSpc>
            </a:pPr>
            <a:r>
              <a:rPr lang="en-US" b="1" dirty="0">
                <a:latin typeface="Calibri" panose="020F0502020204030204" pitchFamily="34" charset="0"/>
                <a:cs typeface="Calibri" panose="020F0502020204030204" pitchFamily="34" charset="0"/>
              </a:rPr>
              <a:t>What do people say about the 5-Step Method?</a:t>
            </a:r>
            <a:endParaRPr b="1" dirty="0">
              <a:latin typeface="Calibri" panose="020F0502020204030204" pitchFamily="34" charset="0"/>
              <a:cs typeface="Calibri" panose="020F0502020204030204" pitchFamily="34" charset="0"/>
            </a:endParaRPr>
          </a:p>
        </p:txBody>
      </p:sp>
      <p:sp>
        <p:nvSpPr>
          <p:cNvPr id="3" name="object 3"/>
          <p:cNvSpPr txBox="1">
            <a:spLocks noGrp="1"/>
          </p:cNvSpPr>
          <p:nvPr>
            <p:ph type="body" idx="1"/>
          </p:nvPr>
        </p:nvSpPr>
        <p:spPr>
          <a:xfrm>
            <a:off x="1828800" y="2895601"/>
            <a:ext cx="8458200" cy="2667397"/>
          </a:xfrm>
          <a:prstGeom prst="rect">
            <a:avLst/>
          </a:prstGeom>
        </p:spPr>
        <p:txBody>
          <a:bodyPr vert="horz" wrap="square" lIns="0" tIns="0" rIns="0" bIns="0" rtlCol="0">
            <a:spAutoFit/>
          </a:bodyPr>
          <a:lstStyle/>
          <a:p>
            <a:pPr marL="355600" marR="17145" indent="-342900">
              <a:lnSpc>
                <a:spcPct val="100000"/>
              </a:lnSpc>
            </a:pPr>
            <a:endParaRPr lang="en-US" spc="-5" dirty="0"/>
          </a:p>
          <a:p>
            <a:pPr marL="12700" marR="17145">
              <a:lnSpc>
                <a:spcPct val="100000"/>
              </a:lnSpc>
            </a:pPr>
            <a:endParaRPr lang="en-US" spc="-20" dirty="0"/>
          </a:p>
          <a:p>
            <a:pPr marL="355600" marR="17145" indent="-342900">
              <a:lnSpc>
                <a:spcPct val="100000"/>
              </a:lnSpc>
            </a:pPr>
            <a:endParaRPr lang="en-US" spc="-20" dirty="0"/>
          </a:p>
          <a:p>
            <a:pPr marL="355600" marR="17145" indent="-342900">
              <a:lnSpc>
                <a:spcPct val="100000"/>
              </a:lnSpc>
            </a:pPr>
            <a:endParaRPr lang="en-GB" spc="-20" dirty="0"/>
          </a:p>
          <a:p>
            <a:pPr marL="355600" marR="17145" indent="-342900">
              <a:lnSpc>
                <a:spcPct val="100000"/>
              </a:lnSpc>
            </a:pPr>
            <a:endParaRPr spc="-20" dirty="0"/>
          </a:p>
        </p:txBody>
      </p:sp>
      <p:sp>
        <p:nvSpPr>
          <p:cNvPr id="4" name="Slide Number Placeholder 3">
            <a:extLst>
              <a:ext uri="{FF2B5EF4-FFF2-40B4-BE49-F238E27FC236}">
                <a16:creationId xmlns:a16="http://schemas.microsoft.com/office/drawing/2014/main" id="{134EDD6B-467C-49C1-AD44-918AFA035233}"/>
              </a:ext>
            </a:extLst>
          </p:cNvPr>
          <p:cNvSpPr>
            <a:spLocks noGrp="1"/>
          </p:cNvSpPr>
          <p:nvPr>
            <p:ph type="sldNum" sz="quarter" idx="7"/>
          </p:nvPr>
        </p:nvSpPr>
        <p:spPr>
          <a:xfrm>
            <a:off x="6583680" y="6377940"/>
            <a:ext cx="2103120" cy="342900"/>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GB" smtClean="0"/>
              <a:pPr/>
              <a:t>13</a:t>
            </a:fld>
            <a:endParaRPr lang="en-GB" dirty="0"/>
          </a:p>
        </p:txBody>
      </p:sp>
      <p:grpSp>
        <p:nvGrpSpPr>
          <p:cNvPr id="5" name="Group 4">
            <a:extLst>
              <a:ext uri="{FF2B5EF4-FFF2-40B4-BE49-F238E27FC236}">
                <a16:creationId xmlns:a16="http://schemas.microsoft.com/office/drawing/2014/main" id="{DC53AE44-AD63-401C-8D22-84E019992D56}"/>
              </a:ext>
            </a:extLst>
          </p:cNvPr>
          <p:cNvGrpSpPr/>
          <p:nvPr/>
        </p:nvGrpSpPr>
        <p:grpSpPr>
          <a:xfrm>
            <a:off x="9522325" y="351824"/>
            <a:ext cx="2529417" cy="1886356"/>
            <a:chOff x="6202587" y="5068817"/>
            <a:chExt cx="2700851" cy="1447280"/>
          </a:xfrm>
        </p:grpSpPr>
        <p:sp>
          <p:nvSpPr>
            <p:cNvPr id="6" name="Freeform 36">
              <a:extLst>
                <a:ext uri="{FF2B5EF4-FFF2-40B4-BE49-F238E27FC236}">
                  <a16:creationId xmlns:a16="http://schemas.microsoft.com/office/drawing/2014/main" id="{F5B7B914-E28B-4B28-9720-6001C83ADA11}"/>
                </a:ext>
              </a:extLst>
            </p:cNvPr>
            <p:cNvSpPr>
              <a:spLocks/>
            </p:cNvSpPr>
            <p:nvPr/>
          </p:nvSpPr>
          <p:spPr bwMode="auto">
            <a:xfrm flipH="1">
              <a:off x="7485230" y="5487538"/>
              <a:ext cx="761244" cy="284939"/>
            </a:xfrm>
            <a:custGeom>
              <a:avLst/>
              <a:gdLst>
                <a:gd name="T0" fmla="*/ 1576 w 2628"/>
                <a:gd name="T1" fmla="*/ 0 h 1147"/>
                <a:gd name="T2" fmla="*/ 1776 w 2628"/>
                <a:gd name="T3" fmla="*/ 86 h 1147"/>
                <a:gd name="T4" fmla="*/ 1941 w 2628"/>
                <a:gd name="T5" fmla="*/ 163 h 1147"/>
                <a:gd name="T6" fmla="*/ 2075 w 2628"/>
                <a:gd name="T7" fmla="*/ 229 h 1147"/>
                <a:gd name="T8" fmla="*/ 2181 w 2628"/>
                <a:gd name="T9" fmla="*/ 286 h 1147"/>
                <a:gd name="T10" fmla="*/ 2263 w 2628"/>
                <a:gd name="T11" fmla="*/ 336 h 1147"/>
                <a:gd name="T12" fmla="*/ 2325 w 2628"/>
                <a:gd name="T13" fmla="*/ 376 h 1147"/>
                <a:gd name="T14" fmla="*/ 2370 w 2628"/>
                <a:gd name="T15" fmla="*/ 408 h 1147"/>
                <a:gd name="T16" fmla="*/ 2401 w 2628"/>
                <a:gd name="T17" fmla="*/ 434 h 1147"/>
                <a:gd name="T18" fmla="*/ 2420 w 2628"/>
                <a:gd name="T19" fmla="*/ 453 h 1147"/>
                <a:gd name="T20" fmla="*/ 2438 w 2628"/>
                <a:gd name="T21" fmla="*/ 478 h 1147"/>
                <a:gd name="T22" fmla="*/ 2456 w 2628"/>
                <a:gd name="T23" fmla="*/ 508 h 1147"/>
                <a:gd name="T24" fmla="*/ 2487 w 2628"/>
                <a:gd name="T25" fmla="*/ 582 h 1147"/>
                <a:gd name="T26" fmla="*/ 2517 w 2628"/>
                <a:gd name="T27" fmla="*/ 669 h 1147"/>
                <a:gd name="T28" fmla="*/ 2543 w 2628"/>
                <a:gd name="T29" fmla="*/ 768 h 1147"/>
                <a:gd name="T30" fmla="*/ 2580 w 2628"/>
                <a:gd name="T31" fmla="*/ 927 h 1147"/>
                <a:gd name="T32" fmla="*/ 1314 w 2628"/>
                <a:gd name="T33" fmla="*/ 1147 h 1147"/>
                <a:gd name="T34" fmla="*/ 0 w 2628"/>
                <a:gd name="T35" fmla="*/ 1147 h 1147"/>
                <a:gd name="T36" fmla="*/ 72 w 2628"/>
                <a:gd name="T37" fmla="*/ 819 h 1147"/>
                <a:gd name="T38" fmla="*/ 98 w 2628"/>
                <a:gd name="T39" fmla="*/ 717 h 1147"/>
                <a:gd name="T40" fmla="*/ 126 w 2628"/>
                <a:gd name="T41" fmla="*/ 624 h 1147"/>
                <a:gd name="T42" fmla="*/ 156 w 2628"/>
                <a:gd name="T43" fmla="*/ 543 h 1147"/>
                <a:gd name="T44" fmla="*/ 182 w 2628"/>
                <a:gd name="T45" fmla="*/ 493 h 1147"/>
                <a:gd name="T46" fmla="*/ 199 w 2628"/>
                <a:gd name="T47" fmla="*/ 465 h 1147"/>
                <a:gd name="T48" fmla="*/ 218 w 2628"/>
                <a:gd name="T49" fmla="*/ 442 h 1147"/>
                <a:gd name="T50" fmla="*/ 228 w 2628"/>
                <a:gd name="T51" fmla="*/ 434 h 1147"/>
                <a:gd name="T52" fmla="*/ 280 w 2628"/>
                <a:gd name="T53" fmla="*/ 393 h 1147"/>
                <a:gd name="T54" fmla="*/ 331 w 2628"/>
                <a:gd name="T55" fmla="*/ 357 h 1147"/>
                <a:gd name="T56" fmla="*/ 402 w 2628"/>
                <a:gd name="T57" fmla="*/ 313 h 1147"/>
                <a:gd name="T58" fmla="*/ 494 w 2628"/>
                <a:gd name="T59" fmla="*/ 261 h 1147"/>
                <a:gd name="T60" fmla="*/ 613 w 2628"/>
                <a:gd name="T61" fmla="*/ 200 h 1147"/>
                <a:gd name="T62" fmla="*/ 760 w 2628"/>
                <a:gd name="T63" fmla="*/ 128 h 1147"/>
                <a:gd name="T64" fmla="*/ 942 w 2628"/>
                <a:gd name="T65" fmla="*/ 47 h 1147"/>
                <a:gd name="T66" fmla="*/ 1576 w 2628"/>
                <a:gd name="T67"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7">
                  <a:moveTo>
                    <a:pt x="1576" y="0"/>
                  </a:moveTo>
                  <a:lnTo>
                    <a:pt x="1576" y="0"/>
                  </a:lnTo>
                  <a:lnTo>
                    <a:pt x="1681" y="44"/>
                  </a:lnTo>
                  <a:lnTo>
                    <a:pt x="1776" y="86"/>
                  </a:lnTo>
                  <a:lnTo>
                    <a:pt x="1863" y="125"/>
                  </a:lnTo>
                  <a:lnTo>
                    <a:pt x="1941" y="163"/>
                  </a:lnTo>
                  <a:lnTo>
                    <a:pt x="2012" y="197"/>
                  </a:lnTo>
                  <a:lnTo>
                    <a:pt x="2075" y="229"/>
                  </a:lnTo>
                  <a:lnTo>
                    <a:pt x="2131" y="259"/>
                  </a:lnTo>
                  <a:lnTo>
                    <a:pt x="2181" y="286"/>
                  </a:lnTo>
                  <a:lnTo>
                    <a:pt x="2225" y="312"/>
                  </a:lnTo>
                  <a:lnTo>
                    <a:pt x="2263" y="336"/>
                  </a:lnTo>
                  <a:lnTo>
                    <a:pt x="2296" y="356"/>
                  </a:lnTo>
                  <a:lnTo>
                    <a:pt x="2325" y="376"/>
                  </a:lnTo>
                  <a:lnTo>
                    <a:pt x="2348" y="393"/>
                  </a:lnTo>
                  <a:lnTo>
                    <a:pt x="2370" y="408"/>
                  </a:lnTo>
                  <a:lnTo>
                    <a:pt x="2401" y="434"/>
                  </a:lnTo>
                  <a:lnTo>
                    <a:pt x="2401" y="434"/>
                  </a:lnTo>
                  <a:lnTo>
                    <a:pt x="2410" y="442"/>
                  </a:lnTo>
                  <a:lnTo>
                    <a:pt x="2420" y="453"/>
                  </a:lnTo>
                  <a:lnTo>
                    <a:pt x="2429" y="465"/>
                  </a:lnTo>
                  <a:lnTo>
                    <a:pt x="2438" y="478"/>
                  </a:lnTo>
                  <a:lnTo>
                    <a:pt x="2447" y="493"/>
                  </a:lnTo>
                  <a:lnTo>
                    <a:pt x="2456" y="508"/>
                  </a:lnTo>
                  <a:lnTo>
                    <a:pt x="2472" y="543"/>
                  </a:lnTo>
                  <a:lnTo>
                    <a:pt x="2487" y="582"/>
                  </a:lnTo>
                  <a:lnTo>
                    <a:pt x="2503" y="624"/>
                  </a:lnTo>
                  <a:lnTo>
                    <a:pt x="2517" y="669"/>
                  </a:lnTo>
                  <a:lnTo>
                    <a:pt x="2531" y="717"/>
                  </a:lnTo>
                  <a:lnTo>
                    <a:pt x="2543" y="768"/>
                  </a:lnTo>
                  <a:lnTo>
                    <a:pt x="2557" y="819"/>
                  </a:lnTo>
                  <a:lnTo>
                    <a:pt x="2580" y="927"/>
                  </a:lnTo>
                  <a:lnTo>
                    <a:pt x="2628" y="1147"/>
                  </a:lnTo>
                  <a:lnTo>
                    <a:pt x="1314" y="1147"/>
                  </a:lnTo>
                  <a:lnTo>
                    <a:pt x="0" y="1147"/>
                  </a:lnTo>
                  <a:lnTo>
                    <a:pt x="0" y="1147"/>
                  </a:lnTo>
                  <a:lnTo>
                    <a:pt x="47" y="927"/>
                  </a:lnTo>
                  <a:lnTo>
                    <a:pt x="72" y="819"/>
                  </a:lnTo>
                  <a:lnTo>
                    <a:pt x="84" y="768"/>
                  </a:lnTo>
                  <a:lnTo>
                    <a:pt x="98" y="717"/>
                  </a:lnTo>
                  <a:lnTo>
                    <a:pt x="111" y="669"/>
                  </a:lnTo>
                  <a:lnTo>
                    <a:pt x="126" y="624"/>
                  </a:lnTo>
                  <a:lnTo>
                    <a:pt x="141" y="582"/>
                  </a:lnTo>
                  <a:lnTo>
                    <a:pt x="156" y="543"/>
                  </a:lnTo>
                  <a:lnTo>
                    <a:pt x="173" y="508"/>
                  </a:lnTo>
                  <a:lnTo>
                    <a:pt x="182" y="493"/>
                  </a:lnTo>
                  <a:lnTo>
                    <a:pt x="190" y="478"/>
                  </a:lnTo>
                  <a:lnTo>
                    <a:pt x="199" y="465"/>
                  </a:lnTo>
                  <a:lnTo>
                    <a:pt x="209" y="453"/>
                  </a:lnTo>
                  <a:lnTo>
                    <a:pt x="218" y="442"/>
                  </a:lnTo>
                  <a:lnTo>
                    <a:pt x="228" y="434"/>
                  </a:lnTo>
                  <a:lnTo>
                    <a:pt x="228" y="434"/>
                  </a:lnTo>
                  <a:lnTo>
                    <a:pt x="259" y="408"/>
                  </a:lnTo>
                  <a:lnTo>
                    <a:pt x="280" y="393"/>
                  </a:lnTo>
                  <a:lnTo>
                    <a:pt x="303" y="376"/>
                  </a:lnTo>
                  <a:lnTo>
                    <a:pt x="331" y="357"/>
                  </a:lnTo>
                  <a:lnTo>
                    <a:pt x="364" y="337"/>
                  </a:lnTo>
                  <a:lnTo>
                    <a:pt x="402" y="313"/>
                  </a:lnTo>
                  <a:lnTo>
                    <a:pt x="445" y="288"/>
                  </a:lnTo>
                  <a:lnTo>
                    <a:pt x="494" y="261"/>
                  </a:lnTo>
                  <a:lnTo>
                    <a:pt x="550" y="231"/>
                  </a:lnTo>
                  <a:lnTo>
                    <a:pt x="613" y="200"/>
                  </a:lnTo>
                  <a:lnTo>
                    <a:pt x="682" y="165"/>
                  </a:lnTo>
                  <a:lnTo>
                    <a:pt x="760" y="128"/>
                  </a:lnTo>
                  <a:lnTo>
                    <a:pt x="846" y="89"/>
                  </a:lnTo>
                  <a:lnTo>
                    <a:pt x="942" y="47"/>
                  </a:lnTo>
                  <a:lnTo>
                    <a:pt x="1046" y="3"/>
                  </a:lnTo>
                  <a:lnTo>
                    <a:pt x="1576" y="0"/>
                  </a:lnTo>
                  <a:close/>
                </a:path>
              </a:pathLst>
            </a:custGeom>
            <a:solidFill>
              <a:srgbClr val="FD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 name="Freeform 37">
              <a:extLst>
                <a:ext uri="{FF2B5EF4-FFF2-40B4-BE49-F238E27FC236}">
                  <a16:creationId xmlns:a16="http://schemas.microsoft.com/office/drawing/2014/main" id="{2919D356-2F8D-48EB-BF15-590793DC3B75}"/>
                </a:ext>
              </a:extLst>
            </p:cNvPr>
            <p:cNvSpPr>
              <a:spLocks/>
            </p:cNvSpPr>
            <p:nvPr/>
          </p:nvSpPr>
          <p:spPr bwMode="auto">
            <a:xfrm flipH="1">
              <a:off x="7485230" y="5487538"/>
              <a:ext cx="761244" cy="284939"/>
            </a:xfrm>
            <a:custGeom>
              <a:avLst/>
              <a:gdLst>
                <a:gd name="T0" fmla="*/ 1576 w 2628"/>
                <a:gd name="T1" fmla="*/ 0 h 1147"/>
                <a:gd name="T2" fmla="*/ 1776 w 2628"/>
                <a:gd name="T3" fmla="*/ 86 h 1147"/>
                <a:gd name="T4" fmla="*/ 1941 w 2628"/>
                <a:gd name="T5" fmla="*/ 163 h 1147"/>
                <a:gd name="T6" fmla="*/ 2075 w 2628"/>
                <a:gd name="T7" fmla="*/ 229 h 1147"/>
                <a:gd name="T8" fmla="*/ 2181 w 2628"/>
                <a:gd name="T9" fmla="*/ 286 h 1147"/>
                <a:gd name="T10" fmla="*/ 2263 w 2628"/>
                <a:gd name="T11" fmla="*/ 336 h 1147"/>
                <a:gd name="T12" fmla="*/ 2325 w 2628"/>
                <a:gd name="T13" fmla="*/ 376 h 1147"/>
                <a:gd name="T14" fmla="*/ 2370 w 2628"/>
                <a:gd name="T15" fmla="*/ 408 h 1147"/>
                <a:gd name="T16" fmla="*/ 2401 w 2628"/>
                <a:gd name="T17" fmla="*/ 434 h 1147"/>
                <a:gd name="T18" fmla="*/ 2420 w 2628"/>
                <a:gd name="T19" fmla="*/ 453 h 1147"/>
                <a:gd name="T20" fmla="*/ 2438 w 2628"/>
                <a:gd name="T21" fmla="*/ 478 h 1147"/>
                <a:gd name="T22" fmla="*/ 2456 w 2628"/>
                <a:gd name="T23" fmla="*/ 508 h 1147"/>
                <a:gd name="T24" fmla="*/ 2487 w 2628"/>
                <a:gd name="T25" fmla="*/ 582 h 1147"/>
                <a:gd name="T26" fmla="*/ 2517 w 2628"/>
                <a:gd name="T27" fmla="*/ 669 h 1147"/>
                <a:gd name="T28" fmla="*/ 2543 w 2628"/>
                <a:gd name="T29" fmla="*/ 768 h 1147"/>
                <a:gd name="T30" fmla="*/ 2580 w 2628"/>
                <a:gd name="T31" fmla="*/ 927 h 1147"/>
                <a:gd name="T32" fmla="*/ 1314 w 2628"/>
                <a:gd name="T33" fmla="*/ 1147 h 1147"/>
                <a:gd name="T34" fmla="*/ 0 w 2628"/>
                <a:gd name="T35" fmla="*/ 1147 h 1147"/>
                <a:gd name="T36" fmla="*/ 72 w 2628"/>
                <a:gd name="T37" fmla="*/ 819 h 1147"/>
                <a:gd name="T38" fmla="*/ 98 w 2628"/>
                <a:gd name="T39" fmla="*/ 717 h 1147"/>
                <a:gd name="T40" fmla="*/ 126 w 2628"/>
                <a:gd name="T41" fmla="*/ 624 h 1147"/>
                <a:gd name="T42" fmla="*/ 156 w 2628"/>
                <a:gd name="T43" fmla="*/ 543 h 1147"/>
                <a:gd name="T44" fmla="*/ 182 w 2628"/>
                <a:gd name="T45" fmla="*/ 493 h 1147"/>
                <a:gd name="T46" fmla="*/ 199 w 2628"/>
                <a:gd name="T47" fmla="*/ 465 h 1147"/>
                <a:gd name="T48" fmla="*/ 218 w 2628"/>
                <a:gd name="T49" fmla="*/ 442 h 1147"/>
                <a:gd name="T50" fmla="*/ 228 w 2628"/>
                <a:gd name="T51" fmla="*/ 434 h 1147"/>
                <a:gd name="T52" fmla="*/ 280 w 2628"/>
                <a:gd name="T53" fmla="*/ 393 h 1147"/>
                <a:gd name="T54" fmla="*/ 331 w 2628"/>
                <a:gd name="T55" fmla="*/ 357 h 1147"/>
                <a:gd name="T56" fmla="*/ 402 w 2628"/>
                <a:gd name="T57" fmla="*/ 313 h 1147"/>
                <a:gd name="T58" fmla="*/ 494 w 2628"/>
                <a:gd name="T59" fmla="*/ 261 h 1147"/>
                <a:gd name="T60" fmla="*/ 613 w 2628"/>
                <a:gd name="T61" fmla="*/ 200 h 1147"/>
                <a:gd name="T62" fmla="*/ 760 w 2628"/>
                <a:gd name="T63" fmla="*/ 128 h 1147"/>
                <a:gd name="T64" fmla="*/ 942 w 2628"/>
                <a:gd name="T65" fmla="*/ 47 h 1147"/>
                <a:gd name="T66" fmla="*/ 1576 w 2628"/>
                <a:gd name="T67"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7">
                  <a:moveTo>
                    <a:pt x="1576" y="0"/>
                  </a:moveTo>
                  <a:lnTo>
                    <a:pt x="1576" y="0"/>
                  </a:lnTo>
                  <a:lnTo>
                    <a:pt x="1681" y="44"/>
                  </a:lnTo>
                  <a:lnTo>
                    <a:pt x="1776" y="86"/>
                  </a:lnTo>
                  <a:lnTo>
                    <a:pt x="1863" y="125"/>
                  </a:lnTo>
                  <a:lnTo>
                    <a:pt x="1941" y="163"/>
                  </a:lnTo>
                  <a:lnTo>
                    <a:pt x="2012" y="197"/>
                  </a:lnTo>
                  <a:lnTo>
                    <a:pt x="2075" y="229"/>
                  </a:lnTo>
                  <a:lnTo>
                    <a:pt x="2131" y="259"/>
                  </a:lnTo>
                  <a:lnTo>
                    <a:pt x="2181" y="286"/>
                  </a:lnTo>
                  <a:lnTo>
                    <a:pt x="2225" y="312"/>
                  </a:lnTo>
                  <a:lnTo>
                    <a:pt x="2263" y="336"/>
                  </a:lnTo>
                  <a:lnTo>
                    <a:pt x="2296" y="356"/>
                  </a:lnTo>
                  <a:lnTo>
                    <a:pt x="2325" y="376"/>
                  </a:lnTo>
                  <a:lnTo>
                    <a:pt x="2348" y="393"/>
                  </a:lnTo>
                  <a:lnTo>
                    <a:pt x="2370" y="408"/>
                  </a:lnTo>
                  <a:lnTo>
                    <a:pt x="2401" y="434"/>
                  </a:lnTo>
                  <a:lnTo>
                    <a:pt x="2401" y="434"/>
                  </a:lnTo>
                  <a:lnTo>
                    <a:pt x="2410" y="442"/>
                  </a:lnTo>
                  <a:lnTo>
                    <a:pt x="2420" y="453"/>
                  </a:lnTo>
                  <a:lnTo>
                    <a:pt x="2429" y="465"/>
                  </a:lnTo>
                  <a:lnTo>
                    <a:pt x="2438" y="478"/>
                  </a:lnTo>
                  <a:lnTo>
                    <a:pt x="2447" y="493"/>
                  </a:lnTo>
                  <a:lnTo>
                    <a:pt x="2456" y="508"/>
                  </a:lnTo>
                  <a:lnTo>
                    <a:pt x="2472" y="543"/>
                  </a:lnTo>
                  <a:lnTo>
                    <a:pt x="2487" y="582"/>
                  </a:lnTo>
                  <a:lnTo>
                    <a:pt x="2503" y="624"/>
                  </a:lnTo>
                  <a:lnTo>
                    <a:pt x="2517" y="669"/>
                  </a:lnTo>
                  <a:lnTo>
                    <a:pt x="2531" y="717"/>
                  </a:lnTo>
                  <a:lnTo>
                    <a:pt x="2543" y="768"/>
                  </a:lnTo>
                  <a:lnTo>
                    <a:pt x="2557" y="819"/>
                  </a:lnTo>
                  <a:lnTo>
                    <a:pt x="2580" y="927"/>
                  </a:lnTo>
                  <a:lnTo>
                    <a:pt x="2628" y="1147"/>
                  </a:lnTo>
                  <a:lnTo>
                    <a:pt x="1314" y="1147"/>
                  </a:lnTo>
                  <a:lnTo>
                    <a:pt x="0" y="1147"/>
                  </a:lnTo>
                  <a:lnTo>
                    <a:pt x="0" y="1147"/>
                  </a:lnTo>
                  <a:lnTo>
                    <a:pt x="47" y="927"/>
                  </a:lnTo>
                  <a:lnTo>
                    <a:pt x="72" y="819"/>
                  </a:lnTo>
                  <a:lnTo>
                    <a:pt x="84" y="768"/>
                  </a:lnTo>
                  <a:lnTo>
                    <a:pt x="98" y="717"/>
                  </a:lnTo>
                  <a:lnTo>
                    <a:pt x="111" y="669"/>
                  </a:lnTo>
                  <a:lnTo>
                    <a:pt x="126" y="624"/>
                  </a:lnTo>
                  <a:lnTo>
                    <a:pt x="141" y="582"/>
                  </a:lnTo>
                  <a:lnTo>
                    <a:pt x="156" y="543"/>
                  </a:lnTo>
                  <a:lnTo>
                    <a:pt x="173" y="508"/>
                  </a:lnTo>
                  <a:lnTo>
                    <a:pt x="182" y="493"/>
                  </a:lnTo>
                  <a:lnTo>
                    <a:pt x="190" y="478"/>
                  </a:lnTo>
                  <a:lnTo>
                    <a:pt x="199" y="465"/>
                  </a:lnTo>
                  <a:lnTo>
                    <a:pt x="209" y="453"/>
                  </a:lnTo>
                  <a:lnTo>
                    <a:pt x="218" y="442"/>
                  </a:lnTo>
                  <a:lnTo>
                    <a:pt x="228" y="434"/>
                  </a:lnTo>
                  <a:lnTo>
                    <a:pt x="228" y="434"/>
                  </a:lnTo>
                  <a:lnTo>
                    <a:pt x="259" y="408"/>
                  </a:lnTo>
                  <a:lnTo>
                    <a:pt x="280" y="393"/>
                  </a:lnTo>
                  <a:lnTo>
                    <a:pt x="303" y="376"/>
                  </a:lnTo>
                  <a:lnTo>
                    <a:pt x="331" y="357"/>
                  </a:lnTo>
                  <a:lnTo>
                    <a:pt x="364" y="337"/>
                  </a:lnTo>
                  <a:lnTo>
                    <a:pt x="402" y="313"/>
                  </a:lnTo>
                  <a:lnTo>
                    <a:pt x="445" y="288"/>
                  </a:lnTo>
                  <a:lnTo>
                    <a:pt x="494" y="261"/>
                  </a:lnTo>
                  <a:lnTo>
                    <a:pt x="550" y="231"/>
                  </a:lnTo>
                  <a:lnTo>
                    <a:pt x="613" y="200"/>
                  </a:lnTo>
                  <a:lnTo>
                    <a:pt x="682" y="165"/>
                  </a:lnTo>
                  <a:lnTo>
                    <a:pt x="760" y="128"/>
                  </a:lnTo>
                  <a:lnTo>
                    <a:pt x="846" y="89"/>
                  </a:lnTo>
                  <a:lnTo>
                    <a:pt x="942" y="47"/>
                  </a:lnTo>
                  <a:lnTo>
                    <a:pt x="1046" y="3"/>
                  </a:lnTo>
                  <a:lnTo>
                    <a:pt x="15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 name="Freeform 38">
              <a:extLst>
                <a:ext uri="{FF2B5EF4-FFF2-40B4-BE49-F238E27FC236}">
                  <a16:creationId xmlns:a16="http://schemas.microsoft.com/office/drawing/2014/main" id="{3E50F2FB-0BC3-4863-94EC-3C5DE54D62C0}"/>
                </a:ext>
              </a:extLst>
            </p:cNvPr>
            <p:cNvSpPr>
              <a:spLocks/>
            </p:cNvSpPr>
            <p:nvPr/>
          </p:nvSpPr>
          <p:spPr bwMode="auto">
            <a:xfrm flipH="1">
              <a:off x="7485230" y="5487538"/>
              <a:ext cx="761244" cy="284939"/>
            </a:xfrm>
            <a:custGeom>
              <a:avLst/>
              <a:gdLst>
                <a:gd name="T0" fmla="*/ 1576 w 2628"/>
                <a:gd name="T1" fmla="*/ 0 h 1147"/>
                <a:gd name="T2" fmla="*/ 1776 w 2628"/>
                <a:gd name="T3" fmla="*/ 86 h 1147"/>
                <a:gd name="T4" fmla="*/ 1941 w 2628"/>
                <a:gd name="T5" fmla="*/ 163 h 1147"/>
                <a:gd name="T6" fmla="*/ 2075 w 2628"/>
                <a:gd name="T7" fmla="*/ 229 h 1147"/>
                <a:gd name="T8" fmla="*/ 2181 w 2628"/>
                <a:gd name="T9" fmla="*/ 286 h 1147"/>
                <a:gd name="T10" fmla="*/ 2263 w 2628"/>
                <a:gd name="T11" fmla="*/ 336 h 1147"/>
                <a:gd name="T12" fmla="*/ 2325 w 2628"/>
                <a:gd name="T13" fmla="*/ 376 h 1147"/>
                <a:gd name="T14" fmla="*/ 2370 w 2628"/>
                <a:gd name="T15" fmla="*/ 408 h 1147"/>
                <a:gd name="T16" fmla="*/ 2401 w 2628"/>
                <a:gd name="T17" fmla="*/ 434 h 1147"/>
                <a:gd name="T18" fmla="*/ 2420 w 2628"/>
                <a:gd name="T19" fmla="*/ 453 h 1147"/>
                <a:gd name="T20" fmla="*/ 2438 w 2628"/>
                <a:gd name="T21" fmla="*/ 478 h 1147"/>
                <a:gd name="T22" fmla="*/ 2456 w 2628"/>
                <a:gd name="T23" fmla="*/ 508 h 1147"/>
                <a:gd name="T24" fmla="*/ 2487 w 2628"/>
                <a:gd name="T25" fmla="*/ 582 h 1147"/>
                <a:gd name="T26" fmla="*/ 2517 w 2628"/>
                <a:gd name="T27" fmla="*/ 669 h 1147"/>
                <a:gd name="T28" fmla="*/ 2543 w 2628"/>
                <a:gd name="T29" fmla="*/ 768 h 1147"/>
                <a:gd name="T30" fmla="*/ 2580 w 2628"/>
                <a:gd name="T31" fmla="*/ 927 h 1147"/>
                <a:gd name="T32" fmla="*/ 1314 w 2628"/>
                <a:gd name="T33" fmla="*/ 1147 h 1147"/>
                <a:gd name="T34" fmla="*/ 0 w 2628"/>
                <a:gd name="T35" fmla="*/ 1147 h 1147"/>
                <a:gd name="T36" fmla="*/ 72 w 2628"/>
                <a:gd name="T37" fmla="*/ 819 h 1147"/>
                <a:gd name="T38" fmla="*/ 98 w 2628"/>
                <a:gd name="T39" fmla="*/ 717 h 1147"/>
                <a:gd name="T40" fmla="*/ 126 w 2628"/>
                <a:gd name="T41" fmla="*/ 624 h 1147"/>
                <a:gd name="T42" fmla="*/ 156 w 2628"/>
                <a:gd name="T43" fmla="*/ 543 h 1147"/>
                <a:gd name="T44" fmla="*/ 182 w 2628"/>
                <a:gd name="T45" fmla="*/ 493 h 1147"/>
                <a:gd name="T46" fmla="*/ 199 w 2628"/>
                <a:gd name="T47" fmla="*/ 465 h 1147"/>
                <a:gd name="T48" fmla="*/ 218 w 2628"/>
                <a:gd name="T49" fmla="*/ 442 h 1147"/>
                <a:gd name="T50" fmla="*/ 228 w 2628"/>
                <a:gd name="T51" fmla="*/ 434 h 1147"/>
                <a:gd name="T52" fmla="*/ 280 w 2628"/>
                <a:gd name="T53" fmla="*/ 393 h 1147"/>
                <a:gd name="T54" fmla="*/ 331 w 2628"/>
                <a:gd name="T55" fmla="*/ 357 h 1147"/>
                <a:gd name="T56" fmla="*/ 402 w 2628"/>
                <a:gd name="T57" fmla="*/ 313 h 1147"/>
                <a:gd name="T58" fmla="*/ 494 w 2628"/>
                <a:gd name="T59" fmla="*/ 261 h 1147"/>
                <a:gd name="T60" fmla="*/ 613 w 2628"/>
                <a:gd name="T61" fmla="*/ 200 h 1147"/>
                <a:gd name="T62" fmla="*/ 760 w 2628"/>
                <a:gd name="T63" fmla="*/ 128 h 1147"/>
                <a:gd name="T64" fmla="*/ 942 w 2628"/>
                <a:gd name="T65" fmla="*/ 47 h 1147"/>
                <a:gd name="T66" fmla="*/ 1576 w 2628"/>
                <a:gd name="T67"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7">
                  <a:moveTo>
                    <a:pt x="1576" y="0"/>
                  </a:moveTo>
                  <a:lnTo>
                    <a:pt x="1576" y="0"/>
                  </a:lnTo>
                  <a:lnTo>
                    <a:pt x="1681" y="44"/>
                  </a:lnTo>
                  <a:lnTo>
                    <a:pt x="1776" y="86"/>
                  </a:lnTo>
                  <a:lnTo>
                    <a:pt x="1863" y="125"/>
                  </a:lnTo>
                  <a:lnTo>
                    <a:pt x="1941" y="163"/>
                  </a:lnTo>
                  <a:lnTo>
                    <a:pt x="2012" y="197"/>
                  </a:lnTo>
                  <a:lnTo>
                    <a:pt x="2075" y="229"/>
                  </a:lnTo>
                  <a:lnTo>
                    <a:pt x="2131" y="259"/>
                  </a:lnTo>
                  <a:lnTo>
                    <a:pt x="2181" y="286"/>
                  </a:lnTo>
                  <a:lnTo>
                    <a:pt x="2225" y="312"/>
                  </a:lnTo>
                  <a:lnTo>
                    <a:pt x="2263" y="336"/>
                  </a:lnTo>
                  <a:lnTo>
                    <a:pt x="2296" y="356"/>
                  </a:lnTo>
                  <a:lnTo>
                    <a:pt x="2325" y="376"/>
                  </a:lnTo>
                  <a:lnTo>
                    <a:pt x="2348" y="393"/>
                  </a:lnTo>
                  <a:lnTo>
                    <a:pt x="2370" y="408"/>
                  </a:lnTo>
                  <a:lnTo>
                    <a:pt x="2401" y="434"/>
                  </a:lnTo>
                  <a:lnTo>
                    <a:pt x="2401" y="434"/>
                  </a:lnTo>
                  <a:lnTo>
                    <a:pt x="2410" y="442"/>
                  </a:lnTo>
                  <a:lnTo>
                    <a:pt x="2420" y="453"/>
                  </a:lnTo>
                  <a:lnTo>
                    <a:pt x="2429" y="465"/>
                  </a:lnTo>
                  <a:lnTo>
                    <a:pt x="2438" y="478"/>
                  </a:lnTo>
                  <a:lnTo>
                    <a:pt x="2447" y="493"/>
                  </a:lnTo>
                  <a:lnTo>
                    <a:pt x="2456" y="508"/>
                  </a:lnTo>
                  <a:lnTo>
                    <a:pt x="2472" y="543"/>
                  </a:lnTo>
                  <a:lnTo>
                    <a:pt x="2487" y="582"/>
                  </a:lnTo>
                  <a:lnTo>
                    <a:pt x="2503" y="624"/>
                  </a:lnTo>
                  <a:lnTo>
                    <a:pt x="2517" y="669"/>
                  </a:lnTo>
                  <a:lnTo>
                    <a:pt x="2531" y="717"/>
                  </a:lnTo>
                  <a:lnTo>
                    <a:pt x="2543" y="768"/>
                  </a:lnTo>
                  <a:lnTo>
                    <a:pt x="2557" y="819"/>
                  </a:lnTo>
                  <a:lnTo>
                    <a:pt x="2580" y="927"/>
                  </a:lnTo>
                  <a:lnTo>
                    <a:pt x="2628" y="1147"/>
                  </a:lnTo>
                  <a:lnTo>
                    <a:pt x="1314" y="1147"/>
                  </a:lnTo>
                  <a:lnTo>
                    <a:pt x="0" y="1147"/>
                  </a:lnTo>
                  <a:lnTo>
                    <a:pt x="0" y="1147"/>
                  </a:lnTo>
                  <a:lnTo>
                    <a:pt x="47" y="927"/>
                  </a:lnTo>
                  <a:lnTo>
                    <a:pt x="72" y="819"/>
                  </a:lnTo>
                  <a:lnTo>
                    <a:pt x="84" y="768"/>
                  </a:lnTo>
                  <a:lnTo>
                    <a:pt x="98" y="717"/>
                  </a:lnTo>
                  <a:lnTo>
                    <a:pt x="111" y="669"/>
                  </a:lnTo>
                  <a:lnTo>
                    <a:pt x="126" y="624"/>
                  </a:lnTo>
                  <a:lnTo>
                    <a:pt x="141" y="582"/>
                  </a:lnTo>
                  <a:lnTo>
                    <a:pt x="156" y="543"/>
                  </a:lnTo>
                  <a:lnTo>
                    <a:pt x="173" y="508"/>
                  </a:lnTo>
                  <a:lnTo>
                    <a:pt x="182" y="493"/>
                  </a:lnTo>
                  <a:lnTo>
                    <a:pt x="190" y="478"/>
                  </a:lnTo>
                  <a:lnTo>
                    <a:pt x="199" y="465"/>
                  </a:lnTo>
                  <a:lnTo>
                    <a:pt x="209" y="453"/>
                  </a:lnTo>
                  <a:lnTo>
                    <a:pt x="218" y="442"/>
                  </a:lnTo>
                  <a:lnTo>
                    <a:pt x="228" y="434"/>
                  </a:lnTo>
                  <a:lnTo>
                    <a:pt x="228" y="434"/>
                  </a:lnTo>
                  <a:lnTo>
                    <a:pt x="259" y="408"/>
                  </a:lnTo>
                  <a:lnTo>
                    <a:pt x="280" y="393"/>
                  </a:lnTo>
                  <a:lnTo>
                    <a:pt x="303" y="376"/>
                  </a:lnTo>
                  <a:lnTo>
                    <a:pt x="331" y="357"/>
                  </a:lnTo>
                  <a:lnTo>
                    <a:pt x="364" y="337"/>
                  </a:lnTo>
                  <a:lnTo>
                    <a:pt x="402" y="313"/>
                  </a:lnTo>
                  <a:lnTo>
                    <a:pt x="445" y="288"/>
                  </a:lnTo>
                  <a:lnTo>
                    <a:pt x="494" y="261"/>
                  </a:lnTo>
                  <a:lnTo>
                    <a:pt x="550" y="231"/>
                  </a:lnTo>
                  <a:lnTo>
                    <a:pt x="613" y="200"/>
                  </a:lnTo>
                  <a:lnTo>
                    <a:pt x="682" y="165"/>
                  </a:lnTo>
                  <a:lnTo>
                    <a:pt x="760" y="128"/>
                  </a:lnTo>
                  <a:lnTo>
                    <a:pt x="846" y="89"/>
                  </a:lnTo>
                  <a:lnTo>
                    <a:pt x="942" y="47"/>
                  </a:lnTo>
                  <a:lnTo>
                    <a:pt x="1046" y="3"/>
                  </a:lnTo>
                  <a:lnTo>
                    <a:pt x="157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 name="Freeform 39">
              <a:extLst>
                <a:ext uri="{FF2B5EF4-FFF2-40B4-BE49-F238E27FC236}">
                  <a16:creationId xmlns:a16="http://schemas.microsoft.com/office/drawing/2014/main" id="{CC9E1F06-05AE-4A60-9F3E-4E0FC8A3DC58}"/>
                </a:ext>
              </a:extLst>
            </p:cNvPr>
            <p:cNvSpPr>
              <a:spLocks/>
            </p:cNvSpPr>
            <p:nvPr/>
          </p:nvSpPr>
          <p:spPr bwMode="auto">
            <a:xfrm flipH="1">
              <a:off x="7485230" y="5487538"/>
              <a:ext cx="761244" cy="284939"/>
            </a:xfrm>
            <a:custGeom>
              <a:avLst/>
              <a:gdLst>
                <a:gd name="T0" fmla="*/ 1576 w 2628"/>
                <a:gd name="T1" fmla="*/ 0 h 1147"/>
                <a:gd name="T2" fmla="*/ 1776 w 2628"/>
                <a:gd name="T3" fmla="*/ 86 h 1147"/>
                <a:gd name="T4" fmla="*/ 1941 w 2628"/>
                <a:gd name="T5" fmla="*/ 163 h 1147"/>
                <a:gd name="T6" fmla="*/ 2075 w 2628"/>
                <a:gd name="T7" fmla="*/ 229 h 1147"/>
                <a:gd name="T8" fmla="*/ 2181 w 2628"/>
                <a:gd name="T9" fmla="*/ 286 h 1147"/>
                <a:gd name="T10" fmla="*/ 2263 w 2628"/>
                <a:gd name="T11" fmla="*/ 336 h 1147"/>
                <a:gd name="T12" fmla="*/ 2325 w 2628"/>
                <a:gd name="T13" fmla="*/ 376 h 1147"/>
                <a:gd name="T14" fmla="*/ 2370 w 2628"/>
                <a:gd name="T15" fmla="*/ 408 h 1147"/>
                <a:gd name="T16" fmla="*/ 2401 w 2628"/>
                <a:gd name="T17" fmla="*/ 434 h 1147"/>
                <a:gd name="T18" fmla="*/ 2420 w 2628"/>
                <a:gd name="T19" fmla="*/ 453 h 1147"/>
                <a:gd name="T20" fmla="*/ 2438 w 2628"/>
                <a:gd name="T21" fmla="*/ 478 h 1147"/>
                <a:gd name="T22" fmla="*/ 2456 w 2628"/>
                <a:gd name="T23" fmla="*/ 508 h 1147"/>
                <a:gd name="T24" fmla="*/ 2487 w 2628"/>
                <a:gd name="T25" fmla="*/ 582 h 1147"/>
                <a:gd name="T26" fmla="*/ 2517 w 2628"/>
                <a:gd name="T27" fmla="*/ 669 h 1147"/>
                <a:gd name="T28" fmla="*/ 2543 w 2628"/>
                <a:gd name="T29" fmla="*/ 768 h 1147"/>
                <a:gd name="T30" fmla="*/ 2580 w 2628"/>
                <a:gd name="T31" fmla="*/ 927 h 1147"/>
                <a:gd name="T32" fmla="*/ 1314 w 2628"/>
                <a:gd name="T33" fmla="*/ 1147 h 1147"/>
                <a:gd name="T34" fmla="*/ 0 w 2628"/>
                <a:gd name="T35" fmla="*/ 1147 h 1147"/>
                <a:gd name="T36" fmla="*/ 72 w 2628"/>
                <a:gd name="T37" fmla="*/ 819 h 1147"/>
                <a:gd name="T38" fmla="*/ 98 w 2628"/>
                <a:gd name="T39" fmla="*/ 717 h 1147"/>
                <a:gd name="T40" fmla="*/ 126 w 2628"/>
                <a:gd name="T41" fmla="*/ 624 h 1147"/>
                <a:gd name="T42" fmla="*/ 156 w 2628"/>
                <a:gd name="T43" fmla="*/ 543 h 1147"/>
                <a:gd name="T44" fmla="*/ 182 w 2628"/>
                <a:gd name="T45" fmla="*/ 493 h 1147"/>
                <a:gd name="T46" fmla="*/ 199 w 2628"/>
                <a:gd name="T47" fmla="*/ 465 h 1147"/>
                <a:gd name="T48" fmla="*/ 218 w 2628"/>
                <a:gd name="T49" fmla="*/ 442 h 1147"/>
                <a:gd name="T50" fmla="*/ 228 w 2628"/>
                <a:gd name="T51" fmla="*/ 434 h 1147"/>
                <a:gd name="T52" fmla="*/ 280 w 2628"/>
                <a:gd name="T53" fmla="*/ 393 h 1147"/>
                <a:gd name="T54" fmla="*/ 331 w 2628"/>
                <a:gd name="T55" fmla="*/ 357 h 1147"/>
                <a:gd name="T56" fmla="*/ 402 w 2628"/>
                <a:gd name="T57" fmla="*/ 313 h 1147"/>
                <a:gd name="T58" fmla="*/ 494 w 2628"/>
                <a:gd name="T59" fmla="*/ 261 h 1147"/>
                <a:gd name="T60" fmla="*/ 613 w 2628"/>
                <a:gd name="T61" fmla="*/ 200 h 1147"/>
                <a:gd name="T62" fmla="*/ 760 w 2628"/>
                <a:gd name="T63" fmla="*/ 128 h 1147"/>
                <a:gd name="T64" fmla="*/ 942 w 2628"/>
                <a:gd name="T65" fmla="*/ 47 h 1147"/>
                <a:gd name="T66" fmla="*/ 1576 w 2628"/>
                <a:gd name="T67"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7">
                  <a:moveTo>
                    <a:pt x="1576" y="0"/>
                  </a:moveTo>
                  <a:lnTo>
                    <a:pt x="1576" y="0"/>
                  </a:lnTo>
                  <a:lnTo>
                    <a:pt x="1681" y="44"/>
                  </a:lnTo>
                  <a:lnTo>
                    <a:pt x="1776" y="86"/>
                  </a:lnTo>
                  <a:lnTo>
                    <a:pt x="1863" y="125"/>
                  </a:lnTo>
                  <a:lnTo>
                    <a:pt x="1941" y="163"/>
                  </a:lnTo>
                  <a:lnTo>
                    <a:pt x="2012" y="197"/>
                  </a:lnTo>
                  <a:lnTo>
                    <a:pt x="2075" y="229"/>
                  </a:lnTo>
                  <a:lnTo>
                    <a:pt x="2131" y="259"/>
                  </a:lnTo>
                  <a:lnTo>
                    <a:pt x="2181" y="286"/>
                  </a:lnTo>
                  <a:lnTo>
                    <a:pt x="2225" y="312"/>
                  </a:lnTo>
                  <a:lnTo>
                    <a:pt x="2263" y="336"/>
                  </a:lnTo>
                  <a:lnTo>
                    <a:pt x="2296" y="356"/>
                  </a:lnTo>
                  <a:lnTo>
                    <a:pt x="2325" y="376"/>
                  </a:lnTo>
                  <a:lnTo>
                    <a:pt x="2348" y="393"/>
                  </a:lnTo>
                  <a:lnTo>
                    <a:pt x="2370" y="408"/>
                  </a:lnTo>
                  <a:lnTo>
                    <a:pt x="2401" y="434"/>
                  </a:lnTo>
                  <a:lnTo>
                    <a:pt x="2401" y="434"/>
                  </a:lnTo>
                  <a:lnTo>
                    <a:pt x="2410" y="442"/>
                  </a:lnTo>
                  <a:lnTo>
                    <a:pt x="2420" y="453"/>
                  </a:lnTo>
                  <a:lnTo>
                    <a:pt x="2429" y="465"/>
                  </a:lnTo>
                  <a:lnTo>
                    <a:pt x="2438" y="478"/>
                  </a:lnTo>
                  <a:lnTo>
                    <a:pt x="2447" y="493"/>
                  </a:lnTo>
                  <a:lnTo>
                    <a:pt x="2456" y="508"/>
                  </a:lnTo>
                  <a:lnTo>
                    <a:pt x="2472" y="543"/>
                  </a:lnTo>
                  <a:lnTo>
                    <a:pt x="2487" y="582"/>
                  </a:lnTo>
                  <a:lnTo>
                    <a:pt x="2503" y="624"/>
                  </a:lnTo>
                  <a:lnTo>
                    <a:pt x="2517" y="669"/>
                  </a:lnTo>
                  <a:lnTo>
                    <a:pt x="2531" y="717"/>
                  </a:lnTo>
                  <a:lnTo>
                    <a:pt x="2543" y="768"/>
                  </a:lnTo>
                  <a:lnTo>
                    <a:pt x="2557" y="819"/>
                  </a:lnTo>
                  <a:lnTo>
                    <a:pt x="2580" y="927"/>
                  </a:lnTo>
                  <a:lnTo>
                    <a:pt x="2628" y="1147"/>
                  </a:lnTo>
                  <a:lnTo>
                    <a:pt x="1314" y="1147"/>
                  </a:lnTo>
                  <a:lnTo>
                    <a:pt x="0" y="1147"/>
                  </a:lnTo>
                  <a:lnTo>
                    <a:pt x="0" y="1147"/>
                  </a:lnTo>
                  <a:lnTo>
                    <a:pt x="47" y="927"/>
                  </a:lnTo>
                  <a:lnTo>
                    <a:pt x="72" y="819"/>
                  </a:lnTo>
                  <a:lnTo>
                    <a:pt x="84" y="768"/>
                  </a:lnTo>
                  <a:lnTo>
                    <a:pt x="98" y="717"/>
                  </a:lnTo>
                  <a:lnTo>
                    <a:pt x="111" y="669"/>
                  </a:lnTo>
                  <a:lnTo>
                    <a:pt x="126" y="624"/>
                  </a:lnTo>
                  <a:lnTo>
                    <a:pt x="141" y="582"/>
                  </a:lnTo>
                  <a:lnTo>
                    <a:pt x="156" y="543"/>
                  </a:lnTo>
                  <a:lnTo>
                    <a:pt x="173" y="508"/>
                  </a:lnTo>
                  <a:lnTo>
                    <a:pt x="182" y="493"/>
                  </a:lnTo>
                  <a:lnTo>
                    <a:pt x="190" y="478"/>
                  </a:lnTo>
                  <a:lnTo>
                    <a:pt x="199" y="465"/>
                  </a:lnTo>
                  <a:lnTo>
                    <a:pt x="209" y="453"/>
                  </a:lnTo>
                  <a:lnTo>
                    <a:pt x="218" y="442"/>
                  </a:lnTo>
                  <a:lnTo>
                    <a:pt x="228" y="434"/>
                  </a:lnTo>
                  <a:lnTo>
                    <a:pt x="228" y="434"/>
                  </a:lnTo>
                  <a:lnTo>
                    <a:pt x="259" y="408"/>
                  </a:lnTo>
                  <a:lnTo>
                    <a:pt x="280" y="393"/>
                  </a:lnTo>
                  <a:lnTo>
                    <a:pt x="303" y="376"/>
                  </a:lnTo>
                  <a:lnTo>
                    <a:pt x="331" y="357"/>
                  </a:lnTo>
                  <a:lnTo>
                    <a:pt x="364" y="337"/>
                  </a:lnTo>
                  <a:lnTo>
                    <a:pt x="402" y="313"/>
                  </a:lnTo>
                  <a:lnTo>
                    <a:pt x="445" y="288"/>
                  </a:lnTo>
                  <a:lnTo>
                    <a:pt x="494" y="261"/>
                  </a:lnTo>
                  <a:lnTo>
                    <a:pt x="550" y="231"/>
                  </a:lnTo>
                  <a:lnTo>
                    <a:pt x="613" y="200"/>
                  </a:lnTo>
                  <a:lnTo>
                    <a:pt x="682" y="165"/>
                  </a:lnTo>
                  <a:lnTo>
                    <a:pt x="760" y="128"/>
                  </a:lnTo>
                  <a:lnTo>
                    <a:pt x="846" y="89"/>
                  </a:lnTo>
                  <a:lnTo>
                    <a:pt x="942" y="47"/>
                  </a:lnTo>
                  <a:lnTo>
                    <a:pt x="1046" y="3"/>
                  </a:lnTo>
                  <a:lnTo>
                    <a:pt x="15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 name="Freeform 40">
              <a:extLst>
                <a:ext uri="{FF2B5EF4-FFF2-40B4-BE49-F238E27FC236}">
                  <a16:creationId xmlns:a16="http://schemas.microsoft.com/office/drawing/2014/main" id="{FBD5758D-A187-456A-B231-E620871A4178}"/>
                </a:ext>
              </a:extLst>
            </p:cNvPr>
            <p:cNvSpPr>
              <a:spLocks/>
            </p:cNvSpPr>
            <p:nvPr/>
          </p:nvSpPr>
          <p:spPr bwMode="auto">
            <a:xfrm flipH="1">
              <a:off x="7784166" y="5305108"/>
              <a:ext cx="163372" cy="248453"/>
            </a:xfrm>
            <a:custGeom>
              <a:avLst/>
              <a:gdLst>
                <a:gd name="T0" fmla="*/ 565 w 565"/>
                <a:gd name="T1" fmla="*/ 665 h 1005"/>
                <a:gd name="T2" fmla="*/ 565 w 565"/>
                <a:gd name="T3" fmla="*/ 870 h 1005"/>
                <a:gd name="T4" fmla="*/ 534 w 565"/>
                <a:gd name="T5" fmla="*/ 902 h 1005"/>
                <a:gd name="T6" fmla="*/ 502 w 565"/>
                <a:gd name="T7" fmla="*/ 929 h 1005"/>
                <a:gd name="T8" fmla="*/ 468 w 565"/>
                <a:gd name="T9" fmla="*/ 951 h 1005"/>
                <a:gd name="T10" fmla="*/ 432 w 565"/>
                <a:gd name="T11" fmla="*/ 971 h 1005"/>
                <a:gd name="T12" fmla="*/ 396 w 565"/>
                <a:gd name="T13" fmla="*/ 986 h 1005"/>
                <a:gd name="T14" fmla="*/ 358 w 565"/>
                <a:gd name="T15" fmla="*/ 997 h 1005"/>
                <a:gd name="T16" fmla="*/ 320 w 565"/>
                <a:gd name="T17" fmla="*/ 1003 h 1005"/>
                <a:gd name="T18" fmla="*/ 282 w 565"/>
                <a:gd name="T19" fmla="*/ 1005 h 1005"/>
                <a:gd name="T20" fmla="*/ 244 w 565"/>
                <a:gd name="T21" fmla="*/ 1003 h 1005"/>
                <a:gd name="T22" fmla="*/ 206 w 565"/>
                <a:gd name="T23" fmla="*/ 998 h 1005"/>
                <a:gd name="T24" fmla="*/ 169 w 565"/>
                <a:gd name="T25" fmla="*/ 987 h 1005"/>
                <a:gd name="T26" fmla="*/ 132 w 565"/>
                <a:gd name="T27" fmla="*/ 972 h 1005"/>
                <a:gd name="T28" fmla="*/ 97 w 565"/>
                <a:gd name="T29" fmla="*/ 954 h 1005"/>
                <a:gd name="T30" fmla="*/ 63 w 565"/>
                <a:gd name="T31" fmla="*/ 930 h 1005"/>
                <a:gd name="T32" fmla="*/ 31 w 565"/>
                <a:gd name="T33" fmla="*/ 903 h 1005"/>
                <a:gd name="T34" fmla="*/ 0 w 565"/>
                <a:gd name="T35" fmla="*/ 870 h 1005"/>
                <a:gd name="T36" fmla="*/ 0 w 565"/>
                <a:gd name="T37" fmla="*/ 251 h 1005"/>
                <a:gd name="T38" fmla="*/ 0 w 565"/>
                <a:gd name="T39" fmla="*/ 235 h 1005"/>
                <a:gd name="T40" fmla="*/ 4 w 565"/>
                <a:gd name="T41" fmla="*/ 206 h 1005"/>
                <a:gd name="T42" fmla="*/ 10 w 565"/>
                <a:gd name="T43" fmla="*/ 178 h 1005"/>
                <a:gd name="T44" fmla="*/ 19 w 565"/>
                <a:gd name="T45" fmla="*/ 153 h 1005"/>
                <a:gd name="T46" fmla="*/ 31 w 565"/>
                <a:gd name="T47" fmla="*/ 130 h 1005"/>
                <a:gd name="T48" fmla="*/ 44 w 565"/>
                <a:gd name="T49" fmla="*/ 108 h 1005"/>
                <a:gd name="T50" fmla="*/ 61 w 565"/>
                <a:gd name="T51" fmla="*/ 89 h 1005"/>
                <a:gd name="T52" fmla="*/ 79 w 565"/>
                <a:gd name="T53" fmla="*/ 71 h 1005"/>
                <a:gd name="T54" fmla="*/ 109 w 565"/>
                <a:gd name="T55" fmla="*/ 48 h 1005"/>
                <a:gd name="T56" fmla="*/ 154 w 565"/>
                <a:gd name="T57" fmla="*/ 25 h 1005"/>
                <a:gd name="T58" fmla="*/ 203 w 565"/>
                <a:gd name="T59" fmla="*/ 9 h 1005"/>
                <a:gd name="T60" fmla="*/ 256 w 565"/>
                <a:gd name="T61" fmla="*/ 1 h 1005"/>
                <a:gd name="T62" fmla="*/ 309 w 565"/>
                <a:gd name="T63" fmla="*/ 1 h 1005"/>
                <a:gd name="T64" fmla="*/ 360 w 565"/>
                <a:gd name="T65" fmla="*/ 9 h 1005"/>
                <a:gd name="T66" fmla="*/ 410 w 565"/>
                <a:gd name="T67" fmla="*/ 25 h 1005"/>
                <a:gd name="T68" fmla="*/ 456 w 565"/>
                <a:gd name="T69" fmla="*/ 48 h 1005"/>
                <a:gd name="T70" fmla="*/ 486 w 565"/>
                <a:gd name="T71" fmla="*/ 71 h 1005"/>
                <a:gd name="T72" fmla="*/ 504 w 565"/>
                <a:gd name="T73" fmla="*/ 89 h 1005"/>
                <a:gd name="T74" fmla="*/ 520 w 565"/>
                <a:gd name="T75" fmla="*/ 108 h 1005"/>
                <a:gd name="T76" fmla="*/ 534 w 565"/>
                <a:gd name="T77" fmla="*/ 130 h 1005"/>
                <a:gd name="T78" fmla="*/ 546 w 565"/>
                <a:gd name="T79" fmla="*/ 153 h 1005"/>
                <a:gd name="T80" fmla="*/ 555 w 565"/>
                <a:gd name="T81" fmla="*/ 178 h 1005"/>
                <a:gd name="T82" fmla="*/ 560 w 565"/>
                <a:gd name="T83" fmla="*/ 206 h 1005"/>
                <a:gd name="T84" fmla="*/ 564 w 565"/>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5" h="1005">
                  <a:moveTo>
                    <a:pt x="565" y="251"/>
                  </a:moveTo>
                  <a:lnTo>
                    <a:pt x="565" y="665"/>
                  </a:lnTo>
                  <a:lnTo>
                    <a:pt x="565" y="870"/>
                  </a:lnTo>
                  <a:lnTo>
                    <a:pt x="565" y="870"/>
                  </a:lnTo>
                  <a:lnTo>
                    <a:pt x="549" y="887"/>
                  </a:lnTo>
                  <a:lnTo>
                    <a:pt x="534" y="902"/>
                  </a:lnTo>
                  <a:lnTo>
                    <a:pt x="519" y="916"/>
                  </a:lnTo>
                  <a:lnTo>
                    <a:pt x="502" y="929"/>
                  </a:lnTo>
                  <a:lnTo>
                    <a:pt x="485" y="941"/>
                  </a:lnTo>
                  <a:lnTo>
                    <a:pt x="468" y="951"/>
                  </a:lnTo>
                  <a:lnTo>
                    <a:pt x="450" y="961"/>
                  </a:lnTo>
                  <a:lnTo>
                    <a:pt x="432" y="971"/>
                  </a:lnTo>
                  <a:lnTo>
                    <a:pt x="414" y="978"/>
                  </a:lnTo>
                  <a:lnTo>
                    <a:pt x="396" y="986"/>
                  </a:lnTo>
                  <a:lnTo>
                    <a:pt x="377" y="991"/>
                  </a:lnTo>
                  <a:lnTo>
                    <a:pt x="358" y="997"/>
                  </a:lnTo>
                  <a:lnTo>
                    <a:pt x="339" y="1000"/>
                  </a:lnTo>
                  <a:lnTo>
                    <a:pt x="320" y="1003"/>
                  </a:lnTo>
                  <a:lnTo>
                    <a:pt x="301" y="1004"/>
                  </a:lnTo>
                  <a:lnTo>
                    <a:pt x="282" y="1005"/>
                  </a:lnTo>
                  <a:lnTo>
                    <a:pt x="263" y="1004"/>
                  </a:lnTo>
                  <a:lnTo>
                    <a:pt x="244" y="1003"/>
                  </a:lnTo>
                  <a:lnTo>
                    <a:pt x="225" y="1001"/>
                  </a:lnTo>
                  <a:lnTo>
                    <a:pt x="206" y="998"/>
                  </a:lnTo>
                  <a:lnTo>
                    <a:pt x="188" y="992"/>
                  </a:lnTo>
                  <a:lnTo>
                    <a:pt x="169" y="987"/>
                  </a:lnTo>
                  <a:lnTo>
                    <a:pt x="151" y="981"/>
                  </a:lnTo>
                  <a:lnTo>
                    <a:pt x="132" y="972"/>
                  </a:lnTo>
                  <a:lnTo>
                    <a:pt x="114" y="963"/>
                  </a:lnTo>
                  <a:lnTo>
                    <a:pt x="97" y="954"/>
                  </a:lnTo>
                  <a:lnTo>
                    <a:pt x="80" y="943"/>
                  </a:lnTo>
                  <a:lnTo>
                    <a:pt x="63" y="930"/>
                  </a:lnTo>
                  <a:lnTo>
                    <a:pt x="46" y="917"/>
                  </a:lnTo>
                  <a:lnTo>
                    <a:pt x="31" y="903"/>
                  </a:lnTo>
                  <a:lnTo>
                    <a:pt x="15" y="887"/>
                  </a:lnTo>
                  <a:lnTo>
                    <a:pt x="0" y="870"/>
                  </a:lnTo>
                  <a:lnTo>
                    <a:pt x="0" y="665"/>
                  </a:lnTo>
                  <a:lnTo>
                    <a:pt x="0" y="251"/>
                  </a:lnTo>
                  <a:lnTo>
                    <a:pt x="0" y="251"/>
                  </a:lnTo>
                  <a:lnTo>
                    <a:pt x="0" y="235"/>
                  </a:lnTo>
                  <a:lnTo>
                    <a:pt x="2" y="220"/>
                  </a:lnTo>
                  <a:lnTo>
                    <a:pt x="4" y="206"/>
                  </a:lnTo>
                  <a:lnTo>
                    <a:pt x="7" y="192"/>
                  </a:lnTo>
                  <a:lnTo>
                    <a:pt x="10" y="178"/>
                  </a:lnTo>
                  <a:lnTo>
                    <a:pt x="14" y="165"/>
                  </a:lnTo>
                  <a:lnTo>
                    <a:pt x="19" y="153"/>
                  </a:lnTo>
                  <a:lnTo>
                    <a:pt x="25" y="141"/>
                  </a:lnTo>
                  <a:lnTo>
                    <a:pt x="31" y="130"/>
                  </a:lnTo>
                  <a:lnTo>
                    <a:pt x="37" y="119"/>
                  </a:lnTo>
                  <a:lnTo>
                    <a:pt x="44" y="108"/>
                  </a:lnTo>
                  <a:lnTo>
                    <a:pt x="52" y="98"/>
                  </a:lnTo>
                  <a:lnTo>
                    <a:pt x="61" y="89"/>
                  </a:lnTo>
                  <a:lnTo>
                    <a:pt x="70" y="79"/>
                  </a:lnTo>
                  <a:lnTo>
                    <a:pt x="79" y="71"/>
                  </a:lnTo>
                  <a:lnTo>
                    <a:pt x="89" y="63"/>
                  </a:lnTo>
                  <a:lnTo>
                    <a:pt x="109" y="48"/>
                  </a:lnTo>
                  <a:lnTo>
                    <a:pt x="132" y="36"/>
                  </a:lnTo>
                  <a:lnTo>
                    <a:pt x="154" y="25"/>
                  </a:lnTo>
                  <a:lnTo>
                    <a:pt x="179" y="15"/>
                  </a:lnTo>
                  <a:lnTo>
                    <a:pt x="203" y="9"/>
                  </a:lnTo>
                  <a:lnTo>
                    <a:pt x="229" y="4"/>
                  </a:lnTo>
                  <a:lnTo>
                    <a:pt x="256" y="1"/>
                  </a:lnTo>
                  <a:lnTo>
                    <a:pt x="282" y="0"/>
                  </a:lnTo>
                  <a:lnTo>
                    <a:pt x="309" y="1"/>
                  </a:lnTo>
                  <a:lnTo>
                    <a:pt x="335" y="4"/>
                  </a:lnTo>
                  <a:lnTo>
                    <a:pt x="360" y="9"/>
                  </a:lnTo>
                  <a:lnTo>
                    <a:pt x="386" y="15"/>
                  </a:lnTo>
                  <a:lnTo>
                    <a:pt x="410" y="25"/>
                  </a:lnTo>
                  <a:lnTo>
                    <a:pt x="433" y="36"/>
                  </a:lnTo>
                  <a:lnTo>
                    <a:pt x="456" y="48"/>
                  </a:lnTo>
                  <a:lnTo>
                    <a:pt x="476" y="63"/>
                  </a:lnTo>
                  <a:lnTo>
                    <a:pt x="486" y="71"/>
                  </a:lnTo>
                  <a:lnTo>
                    <a:pt x="495" y="79"/>
                  </a:lnTo>
                  <a:lnTo>
                    <a:pt x="504" y="89"/>
                  </a:lnTo>
                  <a:lnTo>
                    <a:pt x="512" y="98"/>
                  </a:lnTo>
                  <a:lnTo>
                    <a:pt x="520" y="108"/>
                  </a:lnTo>
                  <a:lnTo>
                    <a:pt x="528" y="119"/>
                  </a:lnTo>
                  <a:lnTo>
                    <a:pt x="534" y="130"/>
                  </a:lnTo>
                  <a:lnTo>
                    <a:pt x="540" y="141"/>
                  </a:lnTo>
                  <a:lnTo>
                    <a:pt x="546" y="153"/>
                  </a:lnTo>
                  <a:lnTo>
                    <a:pt x="550" y="165"/>
                  </a:lnTo>
                  <a:lnTo>
                    <a:pt x="555" y="178"/>
                  </a:lnTo>
                  <a:lnTo>
                    <a:pt x="558" y="192"/>
                  </a:lnTo>
                  <a:lnTo>
                    <a:pt x="560" y="206"/>
                  </a:lnTo>
                  <a:lnTo>
                    <a:pt x="562" y="220"/>
                  </a:lnTo>
                  <a:lnTo>
                    <a:pt x="564" y="235"/>
                  </a:lnTo>
                  <a:lnTo>
                    <a:pt x="565" y="251"/>
                  </a:lnTo>
                  <a:close/>
                </a:path>
              </a:pathLst>
            </a:custGeom>
            <a:solidFill>
              <a:srgbClr val="F6C8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 name="Freeform 41">
              <a:extLst>
                <a:ext uri="{FF2B5EF4-FFF2-40B4-BE49-F238E27FC236}">
                  <a16:creationId xmlns:a16="http://schemas.microsoft.com/office/drawing/2014/main" id="{951F286D-DF40-4219-91B8-0798E8B5467D}"/>
                </a:ext>
              </a:extLst>
            </p:cNvPr>
            <p:cNvSpPr>
              <a:spLocks/>
            </p:cNvSpPr>
            <p:nvPr/>
          </p:nvSpPr>
          <p:spPr bwMode="auto">
            <a:xfrm flipH="1">
              <a:off x="7784166" y="5305108"/>
              <a:ext cx="163372" cy="248453"/>
            </a:xfrm>
            <a:custGeom>
              <a:avLst/>
              <a:gdLst>
                <a:gd name="T0" fmla="*/ 565 w 565"/>
                <a:gd name="T1" fmla="*/ 665 h 1005"/>
                <a:gd name="T2" fmla="*/ 565 w 565"/>
                <a:gd name="T3" fmla="*/ 870 h 1005"/>
                <a:gd name="T4" fmla="*/ 534 w 565"/>
                <a:gd name="T5" fmla="*/ 902 h 1005"/>
                <a:gd name="T6" fmla="*/ 502 w 565"/>
                <a:gd name="T7" fmla="*/ 929 h 1005"/>
                <a:gd name="T8" fmla="*/ 468 w 565"/>
                <a:gd name="T9" fmla="*/ 951 h 1005"/>
                <a:gd name="T10" fmla="*/ 432 w 565"/>
                <a:gd name="T11" fmla="*/ 971 h 1005"/>
                <a:gd name="T12" fmla="*/ 396 w 565"/>
                <a:gd name="T13" fmla="*/ 986 h 1005"/>
                <a:gd name="T14" fmla="*/ 358 w 565"/>
                <a:gd name="T15" fmla="*/ 997 h 1005"/>
                <a:gd name="T16" fmla="*/ 320 w 565"/>
                <a:gd name="T17" fmla="*/ 1003 h 1005"/>
                <a:gd name="T18" fmla="*/ 282 w 565"/>
                <a:gd name="T19" fmla="*/ 1005 h 1005"/>
                <a:gd name="T20" fmla="*/ 244 w 565"/>
                <a:gd name="T21" fmla="*/ 1003 h 1005"/>
                <a:gd name="T22" fmla="*/ 206 w 565"/>
                <a:gd name="T23" fmla="*/ 998 h 1005"/>
                <a:gd name="T24" fmla="*/ 169 w 565"/>
                <a:gd name="T25" fmla="*/ 987 h 1005"/>
                <a:gd name="T26" fmla="*/ 132 w 565"/>
                <a:gd name="T27" fmla="*/ 972 h 1005"/>
                <a:gd name="T28" fmla="*/ 97 w 565"/>
                <a:gd name="T29" fmla="*/ 954 h 1005"/>
                <a:gd name="T30" fmla="*/ 63 w 565"/>
                <a:gd name="T31" fmla="*/ 930 h 1005"/>
                <a:gd name="T32" fmla="*/ 31 w 565"/>
                <a:gd name="T33" fmla="*/ 903 h 1005"/>
                <a:gd name="T34" fmla="*/ 0 w 565"/>
                <a:gd name="T35" fmla="*/ 870 h 1005"/>
                <a:gd name="T36" fmla="*/ 0 w 565"/>
                <a:gd name="T37" fmla="*/ 251 h 1005"/>
                <a:gd name="T38" fmla="*/ 0 w 565"/>
                <a:gd name="T39" fmla="*/ 235 h 1005"/>
                <a:gd name="T40" fmla="*/ 4 w 565"/>
                <a:gd name="T41" fmla="*/ 206 h 1005"/>
                <a:gd name="T42" fmla="*/ 10 w 565"/>
                <a:gd name="T43" fmla="*/ 178 h 1005"/>
                <a:gd name="T44" fmla="*/ 19 w 565"/>
                <a:gd name="T45" fmla="*/ 153 h 1005"/>
                <a:gd name="T46" fmla="*/ 31 w 565"/>
                <a:gd name="T47" fmla="*/ 130 h 1005"/>
                <a:gd name="T48" fmla="*/ 44 w 565"/>
                <a:gd name="T49" fmla="*/ 108 h 1005"/>
                <a:gd name="T50" fmla="*/ 61 w 565"/>
                <a:gd name="T51" fmla="*/ 89 h 1005"/>
                <a:gd name="T52" fmla="*/ 79 w 565"/>
                <a:gd name="T53" fmla="*/ 71 h 1005"/>
                <a:gd name="T54" fmla="*/ 109 w 565"/>
                <a:gd name="T55" fmla="*/ 48 h 1005"/>
                <a:gd name="T56" fmla="*/ 154 w 565"/>
                <a:gd name="T57" fmla="*/ 25 h 1005"/>
                <a:gd name="T58" fmla="*/ 203 w 565"/>
                <a:gd name="T59" fmla="*/ 9 h 1005"/>
                <a:gd name="T60" fmla="*/ 256 w 565"/>
                <a:gd name="T61" fmla="*/ 1 h 1005"/>
                <a:gd name="T62" fmla="*/ 309 w 565"/>
                <a:gd name="T63" fmla="*/ 1 h 1005"/>
                <a:gd name="T64" fmla="*/ 360 w 565"/>
                <a:gd name="T65" fmla="*/ 9 h 1005"/>
                <a:gd name="T66" fmla="*/ 410 w 565"/>
                <a:gd name="T67" fmla="*/ 25 h 1005"/>
                <a:gd name="T68" fmla="*/ 456 w 565"/>
                <a:gd name="T69" fmla="*/ 48 h 1005"/>
                <a:gd name="T70" fmla="*/ 486 w 565"/>
                <a:gd name="T71" fmla="*/ 71 h 1005"/>
                <a:gd name="T72" fmla="*/ 504 w 565"/>
                <a:gd name="T73" fmla="*/ 89 h 1005"/>
                <a:gd name="T74" fmla="*/ 520 w 565"/>
                <a:gd name="T75" fmla="*/ 108 h 1005"/>
                <a:gd name="T76" fmla="*/ 534 w 565"/>
                <a:gd name="T77" fmla="*/ 130 h 1005"/>
                <a:gd name="T78" fmla="*/ 546 w 565"/>
                <a:gd name="T79" fmla="*/ 153 h 1005"/>
                <a:gd name="T80" fmla="*/ 555 w 565"/>
                <a:gd name="T81" fmla="*/ 178 h 1005"/>
                <a:gd name="T82" fmla="*/ 560 w 565"/>
                <a:gd name="T83" fmla="*/ 206 h 1005"/>
                <a:gd name="T84" fmla="*/ 564 w 565"/>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5" h="1005">
                  <a:moveTo>
                    <a:pt x="565" y="251"/>
                  </a:moveTo>
                  <a:lnTo>
                    <a:pt x="565" y="665"/>
                  </a:lnTo>
                  <a:lnTo>
                    <a:pt x="565" y="870"/>
                  </a:lnTo>
                  <a:lnTo>
                    <a:pt x="565" y="870"/>
                  </a:lnTo>
                  <a:lnTo>
                    <a:pt x="549" y="887"/>
                  </a:lnTo>
                  <a:lnTo>
                    <a:pt x="534" y="902"/>
                  </a:lnTo>
                  <a:lnTo>
                    <a:pt x="519" y="916"/>
                  </a:lnTo>
                  <a:lnTo>
                    <a:pt x="502" y="929"/>
                  </a:lnTo>
                  <a:lnTo>
                    <a:pt x="485" y="941"/>
                  </a:lnTo>
                  <a:lnTo>
                    <a:pt x="468" y="951"/>
                  </a:lnTo>
                  <a:lnTo>
                    <a:pt x="450" y="961"/>
                  </a:lnTo>
                  <a:lnTo>
                    <a:pt x="432" y="971"/>
                  </a:lnTo>
                  <a:lnTo>
                    <a:pt x="414" y="978"/>
                  </a:lnTo>
                  <a:lnTo>
                    <a:pt x="396" y="986"/>
                  </a:lnTo>
                  <a:lnTo>
                    <a:pt x="377" y="991"/>
                  </a:lnTo>
                  <a:lnTo>
                    <a:pt x="358" y="997"/>
                  </a:lnTo>
                  <a:lnTo>
                    <a:pt x="339" y="1000"/>
                  </a:lnTo>
                  <a:lnTo>
                    <a:pt x="320" y="1003"/>
                  </a:lnTo>
                  <a:lnTo>
                    <a:pt x="301" y="1004"/>
                  </a:lnTo>
                  <a:lnTo>
                    <a:pt x="282" y="1005"/>
                  </a:lnTo>
                  <a:lnTo>
                    <a:pt x="263" y="1004"/>
                  </a:lnTo>
                  <a:lnTo>
                    <a:pt x="244" y="1003"/>
                  </a:lnTo>
                  <a:lnTo>
                    <a:pt x="225" y="1001"/>
                  </a:lnTo>
                  <a:lnTo>
                    <a:pt x="206" y="998"/>
                  </a:lnTo>
                  <a:lnTo>
                    <a:pt x="188" y="992"/>
                  </a:lnTo>
                  <a:lnTo>
                    <a:pt x="169" y="987"/>
                  </a:lnTo>
                  <a:lnTo>
                    <a:pt x="151" y="981"/>
                  </a:lnTo>
                  <a:lnTo>
                    <a:pt x="132" y="972"/>
                  </a:lnTo>
                  <a:lnTo>
                    <a:pt x="114" y="963"/>
                  </a:lnTo>
                  <a:lnTo>
                    <a:pt x="97" y="954"/>
                  </a:lnTo>
                  <a:lnTo>
                    <a:pt x="80" y="943"/>
                  </a:lnTo>
                  <a:lnTo>
                    <a:pt x="63" y="930"/>
                  </a:lnTo>
                  <a:lnTo>
                    <a:pt x="46" y="917"/>
                  </a:lnTo>
                  <a:lnTo>
                    <a:pt x="31" y="903"/>
                  </a:lnTo>
                  <a:lnTo>
                    <a:pt x="15" y="887"/>
                  </a:lnTo>
                  <a:lnTo>
                    <a:pt x="0" y="870"/>
                  </a:lnTo>
                  <a:lnTo>
                    <a:pt x="0" y="665"/>
                  </a:lnTo>
                  <a:lnTo>
                    <a:pt x="0" y="251"/>
                  </a:lnTo>
                  <a:lnTo>
                    <a:pt x="0" y="251"/>
                  </a:lnTo>
                  <a:lnTo>
                    <a:pt x="0" y="235"/>
                  </a:lnTo>
                  <a:lnTo>
                    <a:pt x="2" y="220"/>
                  </a:lnTo>
                  <a:lnTo>
                    <a:pt x="4" y="206"/>
                  </a:lnTo>
                  <a:lnTo>
                    <a:pt x="7" y="192"/>
                  </a:lnTo>
                  <a:lnTo>
                    <a:pt x="10" y="178"/>
                  </a:lnTo>
                  <a:lnTo>
                    <a:pt x="14" y="165"/>
                  </a:lnTo>
                  <a:lnTo>
                    <a:pt x="19" y="153"/>
                  </a:lnTo>
                  <a:lnTo>
                    <a:pt x="25" y="141"/>
                  </a:lnTo>
                  <a:lnTo>
                    <a:pt x="31" y="130"/>
                  </a:lnTo>
                  <a:lnTo>
                    <a:pt x="37" y="119"/>
                  </a:lnTo>
                  <a:lnTo>
                    <a:pt x="44" y="108"/>
                  </a:lnTo>
                  <a:lnTo>
                    <a:pt x="52" y="98"/>
                  </a:lnTo>
                  <a:lnTo>
                    <a:pt x="61" y="89"/>
                  </a:lnTo>
                  <a:lnTo>
                    <a:pt x="70" y="79"/>
                  </a:lnTo>
                  <a:lnTo>
                    <a:pt x="79" y="71"/>
                  </a:lnTo>
                  <a:lnTo>
                    <a:pt x="89" y="63"/>
                  </a:lnTo>
                  <a:lnTo>
                    <a:pt x="109" y="48"/>
                  </a:lnTo>
                  <a:lnTo>
                    <a:pt x="132" y="36"/>
                  </a:lnTo>
                  <a:lnTo>
                    <a:pt x="154" y="25"/>
                  </a:lnTo>
                  <a:lnTo>
                    <a:pt x="179" y="15"/>
                  </a:lnTo>
                  <a:lnTo>
                    <a:pt x="203" y="9"/>
                  </a:lnTo>
                  <a:lnTo>
                    <a:pt x="229" y="4"/>
                  </a:lnTo>
                  <a:lnTo>
                    <a:pt x="256" y="1"/>
                  </a:lnTo>
                  <a:lnTo>
                    <a:pt x="282" y="0"/>
                  </a:lnTo>
                  <a:lnTo>
                    <a:pt x="309" y="1"/>
                  </a:lnTo>
                  <a:lnTo>
                    <a:pt x="335" y="4"/>
                  </a:lnTo>
                  <a:lnTo>
                    <a:pt x="360" y="9"/>
                  </a:lnTo>
                  <a:lnTo>
                    <a:pt x="386" y="15"/>
                  </a:lnTo>
                  <a:lnTo>
                    <a:pt x="410" y="25"/>
                  </a:lnTo>
                  <a:lnTo>
                    <a:pt x="433" y="36"/>
                  </a:lnTo>
                  <a:lnTo>
                    <a:pt x="456" y="48"/>
                  </a:lnTo>
                  <a:lnTo>
                    <a:pt x="476" y="63"/>
                  </a:lnTo>
                  <a:lnTo>
                    <a:pt x="486" y="71"/>
                  </a:lnTo>
                  <a:lnTo>
                    <a:pt x="495" y="79"/>
                  </a:lnTo>
                  <a:lnTo>
                    <a:pt x="504" y="89"/>
                  </a:lnTo>
                  <a:lnTo>
                    <a:pt x="512" y="98"/>
                  </a:lnTo>
                  <a:lnTo>
                    <a:pt x="520" y="108"/>
                  </a:lnTo>
                  <a:lnTo>
                    <a:pt x="528" y="119"/>
                  </a:lnTo>
                  <a:lnTo>
                    <a:pt x="534" y="130"/>
                  </a:lnTo>
                  <a:lnTo>
                    <a:pt x="540" y="141"/>
                  </a:lnTo>
                  <a:lnTo>
                    <a:pt x="546" y="153"/>
                  </a:lnTo>
                  <a:lnTo>
                    <a:pt x="550" y="165"/>
                  </a:lnTo>
                  <a:lnTo>
                    <a:pt x="555" y="178"/>
                  </a:lnTo>
                  <a:lnTo>
                    <a:pt x="558" y="192"/>
                  </a:lnTo>
                  <a:lnTo>
                    <a:pt x="560" y="206"/>
                  </a:lnTo>
                  <a:lnTo>
                    <a:pt x="562" y="220"/>
                  </a:lnTo>
                  <a:lnTo>
                    <a:pt x="564" y="235"/>
                  </a:lnTo>
                  <a:lnTo>
                    <a:pt x="565" y="2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 name="Freeform 42">
              <a:extLst>
                <a:ext uri="{FF2B5EF4-FFF2-40B4-BE49-F238E27FC236}">
                  <a16:creationId xmlns:a16="http://schemas.microsoft.com/office/drawing/2014/main" id="{BC630E59-59CE-408D-8A46-1D6682496EC3}"/>
                </a:ext>
              </a:extLst>
            </p:cNvPr>
            <p:cNvSpPr>
              <a:spLocks/>
            </p:cNvSpPr>
            <p:nvPr/>
          </p:nvSpPr>
          <p:spPr bwMode="auto">
            <a:xfrm flipH="1">
              <a:off x="7679886" y="5268622"/>
              <a:ext cx="60830" cy="76447"/>
            </a:xfrm>
            <a:custGeom>
              <a:avLst/>
              <a:gdLst>
                <a:gd name="T0" fmla="*/ 154 w 207"/>
                <a:gd name="T1" fmla="*/ 3 h 304"/>
                <a:gd name="T2" fmla="*/ 135 w 207"/>
                <a:gd name="T3" fmla="*/ 0 h 304"/>
                <a:gd name="T4" fmla="*/ 116 w 207"/>
                <a:gd name="T5" fmla="*/ 3 h 304"/>
                <a:gd name="T6" fmla="*/ 95 w 207"/>
                <a:gd name="T7" fmla="*/ 13 h 304"/>
                <a:gd name="T8" fmla="*/ 75 w 207"/>
                <a:gd name="T9" fmla="*/ 27 h 304"/>
                <a:gd name="T10" fmla="*/ 57 w 207"/>
                <a:gd name="T11" fmla="*/ 45 h 304"/>
                <a:gd name="T12" fmla="*/ 40 w 207"/>
                <a:gd name="T13" fmla="*/ 68 h 304"/>
                <a:gd name="T14" fmla="*/ 25 w 207"/>
                <a:gd name="T15" fmla="*/ 94 h 304"/>
                <a:gd name="T16" fmla="*/ 14 w 207"/>
                <a:gd name="T17" fmla="*/ 124 h 304"/>
                <a:gd name="T18" fmla="*/ 8 w 207"/>
                <a:gd name="T19" fmla="*/ 139 h 304"/>
                <a:gd name="T20" fmla="*/ 2 w 207"/>
                <a:gd name="T21" fmla="*/ 169 h 304"/>
                <a:gd name="T22" fmla="*/ 0 w 207"/>
                <a:gd name="T23" fmla="*/ 198 h 304"/>
                <a:gd name="T24" fmla="*/ 1 w 207"/>
                <a:gd name="T25" fmla="*/ 225 h 304"/>
                <a:gd name="T26" fmla="*/ 7 w 207"/>
                <a:gd name="T27" fmla="*/ 249 h 304"/>
                <a:gd name="T28" fmla="*/ 15 w 207"/>
                <a:gd name="T29" fmla="*/ 271 h 304"/>
                <a:gd name="T30" fmla="*/ 27 w 207"/>
                <a:gd name="T31" fmla="*/ 287 h 304"/>
                <a:gd name="T32" fmla="*/ 43 w 207"/>
                <a:gd name="T33" fmla="*/ 298 h 304"/>
                <a:gd name="T34" fmla="*/ 52 w 207"/>
                <a:gd name="T35" fmla="*/ 302 h 304"/>
                <a:gd name="T36" fmla="*/ 71 w 207"/>
                <a:gd name="T37" fmla="*/ 304 h 304"/>
                <a:gd name="T38" fmla="*/ 91 w 207"/>
                <a:gd name="T39" fmla="*/ 301 h 304"/>
                <a:gd name="T40" fmla="*/ 111 w 207"/>
                <a:gd name="T41" fmla="*/ 292 h 304"/>
                <a:gd name="T42" fmla="*/ 130 w 207"/>
                <a:gd name="T43" fmla="*/ 278 h 304"/>
                <a:gd name="T44" fmla="*/ 149 w 207"/>
                <a:gd name="T45" fmla="*/ 260 h 304"/>
                <a:gd name="T46" fmla="*/ 166 w 207"/>
                <a:gd name="T47" fmla="*/ 236 h 304"/>
                <a:gd name="T48" fmla="*/ 181 w 207"/>
                <a:gd name="T49" fmla="*/ 210 h 304"/>
                <a:gd name="T50" fmla="*/ 193 w 207"/>
                <a:gd name="T51" fmla="*/ 181 h 304"/>
                <a:gd name="T52" fmla="*/ 198 w 207"/>
                <a:gd name="T53" fmla="*/ 165 h 304"/>
                <a:gd name="T54" fmla="*/ 204 w 207"/>
                <a:gd name="T55" fmla="*/ 135 h 304"/>
                <a:gd name="T56" fmla="*/ 207 w 207"/>
                <a:gd name="T57" fmla="*/ 105 h 304"/>
                <a:gd name="T58" fmla="*/ 205 w 207"/>
                <a:gd name="T59" fmla="*/ 78 h 304"/>
                <a:gd name="T60" fmla="*/ 200 w 207"/>
                <a:gd name="T61" fmla="*/ 55 h 304"/>
                <a:gd name="T62" fmla="*/ 191 w 207"/>
                <a:gd name="T63" fmla="*/ 34 h 304"/>
                <a:gd name="T64" fmla="*/ 178 w 207"/>
                <a:gd name="T65" fmla="*/ 18 h 304"/>
                <a:gd name="T66" fmla="*/ 163 w 207"/>
                <a:gd name="T67" fmla="*/ 6 h 304"/>
                <a:gd name="T68" fmla="*/ 154 w 207"/>
                <a:gd name="T69"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304">
                  <a:moveTo>
                    <a:pt x="154" y="3"/>
                  </a:moveTo>
                  <a:lnTo>
                    <a:pt x="154" y="3"/>
                  </a:lnTo>
                  <a:lnTo>
                    <a:pt x="145" y="1"/>
                  </a:lnTo>
                  <a:lnTo>
                    <a:pt x="135" y="0"/>
                  </a:lnTo>
                  <a:lnTo>
                    <a:pt x="125" y="1"/>
                  </a:lnTo>
                  <a:lnTo>
                    <a:pt x="116" y="3"/>
                  </a:lnTo>
                  <a:lnTo>
                    <a:pt x="106" y="7"/>
                  </a:lnTo>
                  <a:lnTo>
                    <a:pt x="95" y="13"/>
                  </a:lnTo>
                  <a:lnTo>
                    <a:pt x="85" y="18"/>
                  </a:lnTo>
                  <a:lnTo>
                    <a:pt x="75" y="27"/>
                  </a:lnTo>
                  <a:lnTo>
                    <a:pt x="66" y="35"/>
                  </a:lnTo>
                  <a:lnTo>
                    <a:pt x="57" y="45"/>
                  </a:lnTo>
                  <a:lnTo>
                    <a:pt x="48" y="56"/>
                  </a:lnTo>
                  <a:lnTo>
                    <a:pt x="40" y="68"/>
                  </a:lnTo>
                  <a:lnTo>
                    <a:pt x="33" y="81"/>
                  </a:lnTo>
                  <a:lnTo>
                    <a:pt x="25" y="94"/>
                  </a:lnTo>
                  <a:lnTo>
                    <a:pt x="19" y="109"/>
                  </a:lnTo>
                  <a:lnTo>
                    <a:pt x="14" y="124"/>
                  </a:lnTo>
                  <a:lnTo>
                    <a:pt x="14" y="124"/>
                  </a:lnTo>
                  <a:lnTo>
                    <a:pt x="8" y="139"/>
                  </a:lnTo>
                  <a:lnTo>
                    <a:pt x="5" y="154"/>
                  </a:lnTo>
                  <a:lnTo>
                    <a:pt x="2" y="169"/>
                  </a:lnTo>
                  <a:lnTo>
                    <a:pt x="0" y="184"/>
                  </a:lnTo>
                  <a:lnTo>
                    <a:pt x="0" y="198"/>
                  </a:lnTo>
                  <a:lnTo>
                    <a:pt x="0" y="212"/>
                  </a:lnTo>
                  <a:lnTo>
                    <a:pt x="1" y="225"/>
                  </a:lnTo>
                  <a:lnTo>
                    <a:pt x="3" y="238"/>
                  </a:lnTo>
                  <a:lnTo>
                    <a:pt x="7" y="249"/>
                  </a:lnTo>
                  <a:lnTo>
                    <a:pt x="10" y="260"/>
                  </a:lnTo>
                  <a:lnTo>
                    <a:pt x="15" y="271"/>
                  </a:lnTo>
                  <a:lnTo>
                    <a:pt x="20" y="279"/>
                  </a:lnTo>
                  <a:lnTo>
                    <a:pt x="27" y="287"/>
                  </a:lnTo>
                  <a:lnTo>
                    <a:pt x="35" y="293"/>
                  </a:lnTo>
                  <a:lnTo>
                    <a:pt x="43" y="298"/>
                  </a:lnTo>
                  <a:lnTo>
                    <a:pt x="52" y="302"/>
                  </a:lnTo>
                  <a:lnTo>
                    <a:pt x="52" y="302"/>
                  </a:lnTo>
                  <a:lnTo>
                    <a:pt x="62" y="304"/>
                  </a:lnTo>
                  <a:lnTo>
                    <a:pt x="71" y="304"/>
                  </a:lnTo>
                  <a:lnTo>
                    <a:pt x="81" y="303"/>
                  </a:lnTo>
                  <a:lnTo>
                    <a:pt x="91" y="301"/>
                  </a:lnTo>
                  <a:lnTo>
                    <a:pt x="101" y="298"/>
                  </a:lnTo>
                  <a:lnTo>
                    <a:pt x="111" y="292"/>
                  </a:lnTo>
                  <a:lnTo>
                    <a:pt x="121" y="286"/>
                  </a:lnTo>
                  <a:lnTo>
                    <a:pt x="130" y="278"/>
                  </a:lnTo>
                  <a:lnTo>
                    <a:pt x="140" y="270"/>
                  </a:lnTo>
                  <a:lnTo>
                    <a:pt x="149" y="260"/>
                  </a:lnTo>
                  <a:lnTo>
                    <a:pt x="157" y="248"/>
                  </a:lnTo>
                  <a:lnTo>
                    <a:pt x="166" y="236"/>
                  </a:lnTo>
                  <a:lnTo>
                    <a:pt x="174" y="224"/>
                  </a:lnTo>
                  <a:lnTo>
                    <a:pt x="181" y="210"/>
                  </a:lnTo>
                  <a:lnTo>
                    <a:pt x="187" y="196"/>
                  </a:lnTo>
                  <a:lnTo>
                    <a:pt x="193" y="181"/>
                  </a:lnTo>
                  <a:lnTo>
                    <a:pt x="193" y="181"/>
                  </a:lnTo>
                  <a:lnTo>
                    <a:pt x="198" y="165"/>
                  </a:lnTo>
                  <a:lnTo>
                    <a:pt x="201" y="150"/>
                  </a:lnTo>
                  <a:lnTo>
                    <a:pt x="204" y="135"/>
                  </a:lnTo>
                  <a:lnTo>
                    <a:pt x="205" y="121"/>
                  </a:lnTo>
                  <a:lnTo>
                    <a:pt x="207" y="105"/>
                  </a:lnTo>
                  <a:lnTo>
                    <a:pt x="207" y="92"/>
                  </a:lnTo>
                  <a:lnTo>
                    <a:pt x="205" y="78"/>
                  </a:lnTo>
                  <a:lnTo>
                    <a:pt x="203" y="67"/>
                  </a:lnTo>
                  <a:lnTo>
                    <a:pt x="200" y="55"/>
                  </a:lnTo>
                  <a:lnTo>
                    <a:pt x="195" y="44"/>
                  </a:lnTo>
                  <a:lnTo>
                    <a:pt x="191" y="34"/>
                  </a:lnTo>
                  <a:lnTo>
                    <a:pt x="185" y="25"/>
                  </a:lnTo>
                  <a:lnTo>
                    <a:pt x="178" y="18"/>
                  </a:lnTo>
                  <a:lnTo>
                    <a:pt x="172" y="11"/>
                  </a:lnTo>
                  <a:lnTo>
                    <a:pt x="163" y="6"/>
                  </a:lnTo>
                  <a:lnTo>
                    <a:pt x="154" y="3"/>
                  </a:lnTo>
                  <a:lnTo>
                    <a:pt x="154" y="3"/>
                  </a:lnTo>
                  <a:close/>
                </a:path>
              </a:pathLst>
            </a:custGeom>
            <a:solidFill>
              <a:srgbClr val="F6C8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 name="Freeform 43">
              <a:extLst>
                <a:ext uri="{FF2B5EF4-FFF2-40B4-BE49-F238E27FC236}">
                  <a16:creationId xmlns:a16="http://schemas.microsoft.com/office/drawing/2014/main" id="{A14E4210-168A-4B86-BB61-9E1241804DEB}"/>
                </a:ext>
              </a:extLst>
            </p:cNvPr>
            <p:cNvSpPr>
              <a:spLocks/>
            </p:cNvSpPr>
            <p:nvPr/>
          </p:nvSpPr>
          <p:spPr bwMode="auto">
            <a:xfrm flipH="1">
              <a:off x="7990988" y="5268622"/>
              <a:ext cx="59092" cy="76447"/>
            </a:xfrm>
            <a:custGeom>
              <a:avLst/>
              <a:gdLst>
                <a:gd name="T0" fmla="*/ 51 w 206"/>
                <a:gd name="T1" fmla="*/ 3 h 304"/>
                <a:gd name="T2" fmla="*/ 70 w 206"/>
                <a:gd name="T3" fmla="*/ 0 h 304"/>
                <a:gd name="T4" fmla="*/ 91 w 206"/>
                <a:gd name="T5" fmla="*/ 3 h 304"/>
                <a:gd name="T6" fmla="*/ 111 w 206"/>
                <a:gd name="T7" fmla="*/ 13 h 304"/>
                <a:gd name="T8" fmla="*/ 130 w 206"/>
                <a:gd name="T9" fmla="*/ 27 h 304"/>
                <a:gd name="T10" fmla="*/ 149 w 206"/>
                <a:gd name="T11" fmla="*/ 45 h 304"/>
                <a:gd name="T12" fmla="*/ 166 w 206"/>
                <a:gd name="T13" fmla="*/ 68 h 304"/>
                <a:gd name="T14" fmla="*/ 180 w 206"/>
                <a:gd name="T15" fmla="*/ 94 h 304"/>
                <a:gd name="T16" fmla="*/ 193 w 206"/>
                <a:gd name="T17" fmla="*/ 124 h 304"/>
                <a:gd name="T18" fmla="*/ 197 w 206"/>
                <a:gd name="T19" fmla="*/ 139 h 304"/>
                <a:gd name="T20" fmla="*/ 204 w 206"/>
                <a:gd name="T21" fmla="*/ 169 h 304"/>
                <a:gd name="T22" fmla="*/ 206 w 206"/>
                <a:gd name="T23" fmla="*/ 198 h 304"/>
                <a:gd name="T24" fmla="*/ 205 w 206"/>
                <a:gd name="T25" fmla="*/ 225 h 304"/>
                <a:gd name="T26" fmla="*/ 199 w 206"/>
                <a:gd name="T27" fmla="*/ 249 h 304"/>
                <a:gd name="T28" fmla="*/ 190 w 206"/>
                <a:gd name="T29" fmla="*/ 271 h 304"/>
                <a:gd name="T30" fmla="*/ 178 w 206"/>
                <a:gd name="T31" fmla="*/ 287 h 304"/>
                <a:gd name="T32" fmla="*/ 164 w 206"/>
                <a:gd name="T33" fmla="*/ 298 h 304"/>
                <a:gd name="T34" fmla="*/ 155 w 206"/>
                <a:gd name="T35" fmla="*/ 302 h 304"/>
                <a:gd name="T36" fmla="*/ 136 w 206"/>
                <a:gd name="T37" fmla="*/ 304 h 304"/>
                <a:gd name="T38" fmla="*/ 115 w 206"/>
                <a:gd name="T39" fmla="*/ 301 h 304"/>
                <a:gd name="T40" fmla="*/ 95 w 206"/>
                <a:gd name="T41" fmla="*/ 292 h 304"/>
                <a:gd name="T42" fmla="*/ 76 w 206"/>
                <a:gd name="T43" fmla="*/ 278 h 304"/>
                <a:gd name="T44" fmla="*/ 57 w 206"/>
                <a:gd name="T45" fmla="*/ 260 h 304"/>
                <a:gd name="T46" fmla="*/ 40 w 206"/>
                <a:gd name="T47" fmla="*/ 236 h 304"/>
                <a:gd name="T48" fmla="*/ 26 w 206"/>
                <a:gd name="T49" fmla="*/ 210 h 304"/>
                <a:gd name="T50" fmla="*/ 13 w 206"/>
                <a:gd name="T51" fmla="*/ 181 h 304"/>
                <a:gd name="T52" fmla="*/ 9 w 206"/>
                <a:gd name="T53" fmla="*/ 165 h 304"/>
                <a:gd name="T54" fmla="*/ 2 w 206"/>
                <a:gd name="T55" fmla="*/ 135 h 304"/>
                <a:gd name="T56" fmla="*/ 0 w 206"/>
                <a:gd name="T57" fmla="*/ 105 h 304"/>
                <a:gd name="T58" fmla="*/ 1 w 206"/>
                <a:gd name="T59" fmla="*/ 78 h 304"/>
                <a:gd name="T60" fmla="*/ 7 w 206"/>
                <a:gd name="T61" fmla="*/ 55 h 304"/>
                <a:gd name="T62" fmla="*/ 15 w 206"/>
                <a:gd name="T63" fmla="*/ 34 h 304"/>
                <a:gd name="T64" fmla="*/ 28 w 206"/>
                <a:gd name="T65" fmla="*/ 18 h 304"/>
                <a:gd name="T66" fmla="*/ 42 w 206"/>
                <a:gd name="T67" fmla="*/ 6 h 304"/>
                <a:gd name="T68" fmla="*/ 51 w 206"/>
                <a:gd name="T69"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6" h="304">
                  <a:moveTo>
                    <a:pt x="51" y="3"/>
                  </a:moveTo>
                  <a:lnTo>
                    <a:pt x="51" y="3"/>
                  </a:lnTo>
                  <a:lnTo>
                    <a:pt x="61" y="1"/>
                  </a:lnTo>
                  <a:lnTo>
                    <a:pt x="70" y="0"/>
                  </a:lnTo>
                  <a:lnTo>
                    <a:pt x="81" y="1"/>
                  </a:lnTo>
                  <a:lnTo>
                    <a:pt x="91" y="3"/>
                  </a:lnTo>
                  <a:lnTo>
                    <a:pt x="101" y="7"/>
                  </a:lnTo>
                  <a:lnTo>
                    <a:pt x="111" y="13"/>
                  </a:lnTo>
                  <a:lnTo>
                    <a:pt x="121" y="18"/>
                  </a:lnTo>
                  <a:lnTo>
                    <a:pt x="130" y="27"/>
                  </a:lnTo>
                  <a:lnTo>
                    <a:pt x="140" y="35"/>
                  </a:lnTo>
                  <a:lnTo>
                    <a:pt x="149" y="45"/>
                  </a:lnTo>
                  <a:lnTo>
                    <a:pt x="158" y="56"/>
                  </a:lnTo>
                  <a:lnTo>
                    <a:pt x="166" y="68"/>
                  </a:lnTo>
                  <a:lnTo>
                    <a:pt x="174" y="81"/>
                  </a:lnTo>
                  <a:lnTo>
                    <a:pt x="180" y="94"/>
                  </a:lnTo>
                  <a:lnTo>
                    <a:pt x="187" y="109"/>
                  </a:lnTo>
                  <a:lnTo>
                    <a:pt x="193" y="124"/>
                  </a:lnTo>
                  <a:lnTo>
                    <a:pt x="193" y="124"/>
                  </a:lnTo>
                  <a:lnTo>
                    <a:pt x="197" y="139"/>
                  </a:lnTo>
                  <a:lnTo>
                    <a:pt x="202" y="154"/>
                  </a:lnTo>
                  <a:lnTo>
                    <a:pt x="204" y="169"/>
                  </a:lnTo>
                  <a:lnTo>
                    <a:pt x="206" y="184"/>
                  </a:lnTo>
                  <a:lnTo>
                    <a:pt x="206" y="198"/>
                  </a:lnTo>
                  <a:lnTo>
                    <a:pt x="206" y="212"/>
                  </a:lnTo>
                  <a:lnTo>
                    <a:pt x="205" y="225"/>
                  </a:lnTo>
                  <a:lnTo>
                    <a:pt x="203" y="238"/>
                  </a:lnTo>
                  <a:lnTo>
                    <a:pt x="199" y="249"/>
                  </a:lnTo>
                  <a:lnTo>
                    <a:pt x="196" y="260"/>
                  </a:lnTo>
                  <a:lnTo>
                    <a:pt x="190" y="271"/>
                  </a:lnTo>
                  <a:lnTo>
                    <a:pt x="185" y="279"/>
                  </a:lnTo>
                  <a:lnTo>
                    <a:pt x="178" y="287"/>
                  </a:lnTo>
                  <a:lnTo>
                    <a:pt x="171" y="293"/>
                  </a:lnTo>
                  <a:lnTo>
                    <a:pt x="164" y="298"/>
                  </a:lnTo>
                  <a:lnTo>
                    <a:pt x="155" y="302"/>
                  </a:lnTo>
                  <a:lnTo>
                    <a:pt x="155" y="302"/>
                  </a:lnTo>
                  <a:lnTo>
                    <a:pt x="144" y="304"/>
                  </a:lnTo>
                  <a:lnTo>
                    <a:pt x="136" y="304"/>
                  </a:lnTo>
                  <a:lnTo>
                    <a:pt x="125" y="303"/>
                  </a:lnTo>
                  <a:lnTo>
                    <a:pt x="115" y="301"/>
                  </a:lnTo>
                  <a:lnTo>
                    <a:pt x="105" y="298"/>
                  </a:lnTo>
                  <a:lnTo>
                    <a:pt x="95" y="292"/>
                  </a:lnTo>
                  <a:lnTo>
                    <a:pt x="85" y="286"/>
                  </a:lnTo>
                  <a:lnTo>
                    <a:pt x="76" y="278"/>
                  </a:lnTo>
                  <a:lnTo>
                    <a:pt x="66" y="270"/>
                  </a:lnTo>
                  <a:lnTo>
                    <a:pt x="57" y="260"/>
                  </a:lnTo>
                  <a:lnTo>
                    <a:pt x="48" y="248"/>
                  </a:lnTo>
                  <a:lnTo>
                    <a:pt x="40" y="236"/>
                  </a:lnTo>
                  <a:lnTo>
                    <a:pt x="32" y="224"/>
                  </a:lnTo>
                  <a:lnTo>
                    <a:pt x="26" y="210"/>
                  </a:lnTo>
                  <a:lnTo>
                    <a:pt x="19" y="196"/>
                  </a:lnTo>
                  <a:lnTo>
                    <a:pt x="13" y="181"/>
                  </a:lnTo>
                  <a:lnTo>
                    <a:pt x="13" y="181"/>
                  </a:lnTo>
                  <a:lnTo>
                    <a:pt x="9" y="165"/>
                  </a:lnTo>
                  <a:lnTo>
                    <a:pt x="4" y="150"/>
                  </a:lnTo>
                  <a:lnTo>
                    <a:pt x="2" y="135"/>
                  </a:lnTo>
                  <a:lnTo>
                    <a:pt x="0" y="121"/>
                  </a:lnTo>
                  <a:lnTo>
                    <a:pt x="0" y="105"/>
                  </a:lnTo>
                  <a:lnTo>
                    <a:pt x="0" y="92"/>
                  </a:lnTo>
                  <a:lnTo>
                    <a:pt x="1" y="78"/>
                  </a:lnTo>
                  <a:lnTo>
                    <a:pt x="3" y="67"/>
                  </a:lnTo>
                  <a:lnTo>
                    <a:pt x="7" y="55"/>
                  </a:lnTo>
                  <a:lnTo>
                    <a:pt x="10" y="44"/>
                  </a:lnTo>
                  <a:lnTo>
                    <a:pt x="15" y="34"/>
                  </a:lnTo>
                  <a:lnTo>
                    <a:pt x="21" y="25"/>
                  </a:lnTo>
                  <a:lnTo>
                    <a:pt x="28" y="18"/>
                  </a:lnTo>
                  <a:lnTo>
                    <a:pt x="35" y="11"/>
                  </a:lnTo>
                  <a:lnTo>
                    <a:pt x="42" y="6"/>
                  </a:lnTo>
                  <a:lnTo>
                    <a:pt x="51" y="3"/>
                  </a:lnTo>
                  <a:lnTo>
                    <a:pt x="51" y="3"/>
                  </a:lnTo>
                  <a:close/>
                </a:path>
              </a:pathLst>
            </a:custGeom>
            <a:solidFill>
              <a:srgbClr val="F6C8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 name="Freeform 44">
              <a:extLst>
                <a:ext uri="{FF2B5EF4-FFF2-40B4-BE49-F238E27FC236}">
                  <a16:creationId xmlns:a16="http://schemas.microsoft.com/office/drawing/2014/main" id="{79778404-BA7B-4C9A-95AB-A385C7F6CDFB}"/>
                </a:ext>
              </a:extLst>
            </p:cNvPr>
            <p:cNvSpPr>
              <a:spLocks/>
            </p:cNvSpPr>
            <p:nvPr/>
          </p:nvSpPr>
          <p:spPr bwMode="auto">
            <a:xfrm flipH="1">
              <a:off x="7777214" y="5470164"/>
              <a:ext cx="88638" cy="142469"/>
            </a:xfrm>
            <a:custGeom>
              <a:avLst/>
              <a:gdLst>
                <a:gd name="T0" fmla="*/ 284 w 308"/>
                <a:gd name="T1" fmla="*/ 0 h 574"/>
                <a:gd name="T2" fmla="*/ 308 w 308"/>
                <a:gd name="T3" fmla="*/ 93 h 574"/>
                <a:gd name="T4" fmla="*/ 239 w 308"/>
                <a:gd name="T5" fmla="*/ 574 h 574"/>
                <a:gd name="T6" fmla="*/ 0 w 308"/>
                <a:gd name="T7" fmla="*/ 340 h 574"/>
                <a:gd name="T8" fmla="*/ 284 w 308"/>
                <a:gd name="T9" fmla="*/ 0 h 574"/>
              </a:gdLst>
              <a:ahLst/>
              <a:cxnLst>
                <a:cxn ang="0">
                  <a:pos x="T0" y="T1"/>
                </a:cxn>
                <a:cxn ang="0">
                  <a:pos x="T2" y="T3"/>
                </a:cxn>
                <a:cxn ang="0">
                  <a:pos x="T4" y="T5"/>
                </a:cxn>
                <a:cxn ang="0">
                  <a:pos x="T6" y="T7"/>
                </a:cxn>
                <a:cxn ang="0">
                  <a:pos x="T8" y="T9"/>
                </a:cxn>
              </a:cxnLst>
              <a:rect l="0" t="0" r="r" b="b"/>
              <a:pathLst>
                <a:path w="308" h="574">
                  <a:moveTo>
                    <a:pt x="284" y="0"/>
                  </a:moveTo>
                  <a:lnTo>
                    <a:pt x="308" y="93"/>
                  </a:lnTo>
                  <a:lnTo>
                    <a:pt x="239" y="574"/>
                  </a:lnTo>
                  <a:lnTo>
                    <a:pt x="0" y="340"/>
                  </a:lnTo>
                  <a:lnTo>
                    <a:pt x="2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 name="Freeform 45">
              <a:extLst>
                <a:ext uri="{FF2B5EF4-FFF2-40B4-BE49-F238E27FC236}">
                  <a16:creationId xmlns:a16="http://schemas.microsoft.com/office/drawing/2014/main" id="{D384366B-121A-4555-8C18-A0EE46665BC3}"/>
                </a:ext>
              </a:extLst>
            </p:cNvPr>
            <p:cNvSpPr>
              <a:spLocks/>
            </p:cNvSpPr>
            <p:nvPr/>
          </p:nvSpPr>
          <p:spPr bwMode="auto">
            <a:xfrm flipH="1">
              <a:off x="7777214" y="5470164"/>
              <a:ext cx="88638" cy="142469"/>
            </a:xfrm>
            <a:custGeom>
              <a:avLst/>
              <a:gdLst>
                <a:gd name="T0" fmla="*/ 284 w 308"/>
                <a:gd name="T1" fmla="*/ 0 h 574"/>
                <a:gd name="T2" fmla="*/ 308 w 308"/>
                <a:gd name="T3" fmla="*/ 93 h 574"/>
                <a:gd name="T4" fmla="*/ 239 w 308"/>
                <a:gd name="T5" fmla="*/ 574 h 574"/>
                <a:gd name="T6" fmla="*/ 0 w 308"/>
                <a:gd name="T7" fmla="*/ 340 h 574"/>
                <a:gd name="T8" fmla="*/ 284 w 308"/>
                <a:gd name="T9" fmla="*/ 0 h 574"/>
              </a:gdLst>
              <a:ahLst/>
              <a:cxnLst>
                <a:cxn ang="0">
                  <a:pos x="T0" y="T1"/>
                </a:cxn>
                <a:cxn ang="0">
                  <a:pos x="T2" y="T3"/>
                </a:cxn>
                <a:cxn ang="0">
                  <a:pos x="T4" y="T5"/>
                </a:cxn>
                <a:cxn ang="0">
                  <a:pos x="T6" y="T7"/>
                </a:cxn>
                <a:cxn ang="0">
                  <a:pos x="T8" y="T9"/>
                </a:cxn>
              </a:cxnLst>
              <a:rect l="0" t="0" r="r" b="b"/>
              <a:pathLst>
                <a:path w="308" h="574">
                  <a:moveTo>
                    <a:pt x="284" y="0"/>
                  </a:moveTo>
                  <a:lnTo>
                    <a:pt x="308" y="93"/>
                  </a:lnTo>
                  <a:lnTo>
                    <a:pt x="239" y="574"/>
                  </a:lnTo>
                  <a:lnTo>
                    <a:pt x="0" y="340"/>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 name="Freeform 46">
              <a:extLst>
                <a:ext uri="{FF2B5EF4-FFF2-40B4-BE49-F238E27FC236}">
                  <a16:creationId xmlns:a16="http://schemas.microsoft.com/office/drawing/2014/main" id="{1E8D691E-B55E-470D-873E-83B66CBD123F}"/>
                </a:ext>
              </a:extLst>
            </p:cNvPr>
            <p:cNvSpPr>
              <a:spLocks/>
            </p:cNvSpPr>
            <p:nvPr/>
          </p:nvSpPr>
          <p:spPr bwMode="auto">
            <a:xfrm flipH="1">
              <a:off x="7784166" y="5440628"/>
              <a:ext cx="163372" cy="46911"/>
            </a:xfrm>
            <a:custGeom>
              <a:avLst/>
              <a:gdLst>
                <a:gd name="T0" fmla="*/ 565 w 565"/>
                <a:gd name="T1" fmla="*/ 0 h 190"/>
                <a:gd name="T2" fmla="*/ 565 w 565"/>
                <a:gd name="T3" fmla="*/ 19 h 190"/>
                <a:gd name="T4" fmla="*/ 565 w 565"/>
                <a:gd name="T5" fmla="*/ 19 h 190"/>
                <a:gd name="T6" fmla="*/ 558 w 565"/>
                <a:gd name="T7" fmla="*/ 27 h 190"/>
                <a:gd name="T8" fmla="*/ 540 w 565"/>
                <a:gd name="T9" fmla="*/ 45 h 190"/>
                <a:gd name="T10" fmla="*/ 512 w 565"/>
                <a:gd name="T11" fmla="*/ 72 h 190"/>
                <a:gd name="T12" fmla="*/ 494 w 565"/>
                <a:gd name="T13" fmla="*/ 87 h 190"/>
                <a:gd name="T14" fmla="*/ 475 w 565"/>
                <a:gd name="T15" fmla="*/ 102 h 190"/>
                <a:gd name="T16" fmla="*/ 455 w 565"/>
                <a:gd name="T17" fmla="*/ 119 h 190"/>
                <a:gd name="T18" fmla="*/ 432 w 565"/>
                <a:gd name="T19" fmla="*/ 134 h 190"/>
                <a:gd name="T20" fmla="*/ 409 w 565"/>
                <a:gd name="T21" fmla="*/ 148 h 190"/>
                <a:gd name="T22" fmla="*/ 385 w 565"/>
                <a:gd name="T23" fmla="*/ 161 h 190"/>
                <a:gd name="T24" fmla="*/ 359 w 565"/>
                <a:gd name="T25" fmla="*/ 173 h 190"/>
                <a:gd name="T26" fmla="*/ 335 w 565"/>
                <a:gd name="T27" fmla="*/ 181 h 190"/>
                <a:gd name="T28" fmla="*/ 321 w 565"/>
                <a:gd name="T29" fmla="*/ 184 h 190"/>
                <a:gd name="T30" fmla="*/ 309 w 565"/>
                <a:gd name="T31" fmla="*/ 187 h 190"/>
                <a:gd name="T32" fmla="*/ 295 w 565"/>
                <a:gd name="T33" fmla="*/ 189 h 190"/>
                <a:gd name="T34" fmla="*/ 283 w 565"/>
                <a:gd name="T35" fmla="*/ 190 h 190"/>
                <a:gd name="T36" fmla="*/ 283 w 565"/>
                <a:gd name="T37" fmla="*/ 190 h 190"/>
                <a:gd name="T38" fmla="*/ 275 w 565"/>
                <a:gd name="T39" fmla="*/ 190 h 190"/>
                <a:gd name="T40" fmla="*/ 275 w 565"/>
                <a:gd name="T41" fmla="*/ 190 h 190"/>
                <a:gd name="T42" fmla="*/ 263 w 565"/>
                <a:gd name="T43" fmla="*/ 190 h 190"/>
                <a:gd name="T44" fmla="*/ 251 w 565"/>
                <a:gd name="T45" fmla="*/ 189 h 190"/>
                <a:gd name="T46" fmla="*/ 237 w 565"/>
                <a:gd name="T47" fmla="*/ 187 h 190"/>
                <a:gd name="T48" fmla="*/ 225 w 565"/>
                <a:gd name="T49" fmla="*/ 183 h 190"/>
                <a:gd name="T50" fmla="*/ 212 w 565"/>
                <a:gd name="T51" fmla="*/ 180 h 190"/>
                <a:gd name="T52" fmla="*/ 200 w 565"/>
                <a:gd name="T53" fmla="*/ 176 h 190"/>
                <a:gd name="T54" fmla="*/ 175 w 565"/>
                <a:gd name="T55" fmla="*/ 165 h 190"/>
                <a:gd name="T56" fmla="*/ 152 w 565"/>
                <a:gd name="T57" fmla="*/ 153 h 190"/>
                <a:gd name="T58" fmla="*/ 129 w 565"/>
                <a:gd name="T59" fmla="*/ 140 h 190"/>
                <a:gd name="T60" fmla="*/ 107 w 565"/>
                <a:gd name="T61" fmla="*/ 125 h 190"/>
                <a:gd name="T62" fmla="*/ 87 w 565"/>
                <a:gd name="T63" fmla="*/ 110 h 190"/>
                <a:gd name="T64" fmla="*/ 69 w 565"/>
                <a:gd name="T65" fmla="*/ 96 h 190"/>
                <a:gd name="T66" fmla="*/ 52 w 565"/>
                <a:gd name="T67" fmla="*/ 81 h 190"/>
                <a:gd name="T68" fmla="*/ 24 w 565"/>
                <a:gd name="T69" fmla="*/ 56 h 190"/>
                <a:gd name="T70" fmla="*/ 7 w 565"/>
                <a:gd name="T71" fmla="*/ 38 h 190"/>
                <a:gd name="T72" fmla="*/ 0 w 565"/>
                <a:gd name="T73" fmla="*/ 31 h 190"/>
                <a:gd name="T74" fmla="*/ 0 w 565"/>
                <a:gd name="T75" fmla="*/ 1 h 190"/>
                <a:gd name="T76" fmla="*/ 565 w 565"/>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5" h="190">
                  <a:moveTo>
                    <a:pt x="565" y="0"/>
                  </a:moveTo>
                  <a:lnTo>
                    <a:pt x="565" y="19"/>
                  </a:lnTo>
                  <a:lnTo>
                    <a:pt x="565" y="19"/>
                  </a:lnTo>
                  <a:lnTo>
                    <a:pt x="558" y="27"/>
                  </a:lnTo>
                  <a:lnTo>
                    <a:pt x="540" y="45"/>
                  </a:lnTo>
                  <a:lnTo>
                    <a:pt x="512" y="72"/>
                  </a:lnTo>
                  <a:lnTo>
                    <a:pt x="494" y="87"/>
                  </a:lnTo>
                  <a:lnTo>
                    <a:pt x="475" y="102"/>
                  </a:lnTo>
                  <a:lnTo>
                    <a:pt x="455" y="119"/>
                  </a:lnTo>
                  <a:lnTo>
                    <a:pt x="432" y="134"/>
                  </a:lnTo>
                  <a:lnTo>
                    <a:pt x="409" y="148"/>
                  </a:lnTo>
                  <a:lnTo>
                    <a:pt x="385" y="161"/>
                  </a:lnTo>
                  <a:lnTo>
                    <a:pt x="359" y="173"/>
                  </a:lnTo>
                  <a:lnTo>
                    <a:pt x="335" y="181"/>
                  </a:lnTo>
                  <a:lnTo>
                    <a:pt x="321" y="184"/>
                  </a:lnTo>
                  <a:lnTo>
                    <a:pt x="309" y="187"/>
                  </a:lnTo>
                  <a:lnTo>
                    <a:pt x="295" y="189"/>
                  </a:lnTo>
                  <a:lnTo>
                    <a:pt x="283" y="190"/>
                  </a:lnTo>
                  <a:lnTo>
                    <a:pt x="283" y="190"/>
                  </a:lnTo>
                  <a:lnTo>
                    <a:pt x="275" y="190"/>
                  </a:lnTo>
                  <a:lnTo>
                    <a:pt x="275" y="190"/>
                  </a:lnTo>
                  <a:lnTo>
                    <a:pt x="263" y="190"/>
                  </a:lnTo>
                  <a:lnTo>
                    <a:pt x="251" y="189"/>
                  </a:lnTo>
                  <a:lnTo>
                    <a:pt x="237" y="187"/>
                  </a:lnTo>
                  <a:lnTo>
                    <a:pt x="225" y="183"/>
                  </a:lnTo>
                  <a:lnTo>
                    <a:pt x="212" y="180"/>
                  </a:lnTo>
                  <a:lnTo>
                    <a:pt x="200" y="176"/>
                  </a:lnTo>
                  <a:lnTo>
                    <a:pt x="175" y="165"/>
                  </a:lnTo>
                  <a:lnTo>
                    <a:pt x="152" y="153"/>
                  </a:lnTo>
                  <a:lnTo>
                    <a:pt x="129" y="140"/>
                  </a:lnTo>
                  <a:lnTo>
                    <a:pt x="107" y="125"/>
                  </a:lnTo>
                  <a:lnTo>
                    <a:pt x="87" y="110"/>
                  </a:lnTo>
                  <a:lnTo>
                    <a:pt x="69" y="96"/>
                  </a:lnTo>
                  <a:lnTo>
                    <a:pt x="52" y="81"/>
                  </a:lnTo>
                  <a:lnTo>
                    <a:pt x="24" y="56"/>
                  </a:lnTo>
                  <a:lnTo>
                    <a:pt x="7" y="38"/>
                  </a:lnTo>
                  <a:lnTo>
                    <a:pt x="0" y="31"/>
                  </a:lnTo>
                  <a:lnTo>
                    <a:pt x="0" y="1"/>
                  </a:lnTo>
                  <a:lnTo>
                    <a:pt x="565" y="0"/>
                  </a:lnTo>
                  <a:close/>
                </a:path>
              </a:pathLst>
            </a:custGeom>
            <a:solidFill>
              <a:srgbClr val="B493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 name="Freeform 47">
              <a:extLst>
                <a:ext uri="{FF2B5EF4-FFF2-40B4-BE49-F238E27FC236}">
                  <a16:creationId xmlns:a16="http://schemas.microsoft.com/office/drawing/2014/main" id="{49B8BE1D-FE40-45EB-8A50-DEBE4D7EF85A}"/>
                </a:ext>
              </a:extLst>
            </p:cNvPr>
            <p:cNvSpPr>
              <a:spLocks/>
            </p:cNvSpPr>
            <p:nvPr/>
          </p:nvSpPr>
          <p:spPr bwMode="auto">
            <a:xfrm flipH="1">
              <a:off x="7784166" y="5440628"/>
              <a:ext cx="163372" cy="46911"/>
            </a:xfrm>
            <a:custGeom>
              <a:avLst/>
              <a:gdLst>
                <a:gd name="T0" fmla="*/ 565 w 565"/>
                <a:gd name="T1" fmla="*/ 0 h 190"/>
                <a:gd name="T2" fmla="*/ 565 w 565"/>
                <a:gd name="T3" fmla="*/ 19 h 190"/>
                <a:gd name="T4" fmla="*/ 565 w 565"/>
                <a:gd name="T5" fmla="*/ 19 h 190"/>
                <a:gd name="T6" fmla="*/ 558 w 565"/>
                <a:gd name="T7" fmla="*/ 27 h 190"/>
                <a:gd name="T8" fmla="*/ 540 w 565"/>
                <a:gd name="T9" fmla="*/ 45 h 190"/>
                <a:gd name="T10" fmla="*/ 512 w 565"/>
                <a:gd name="T11" fmla="*/ 72 h 190"/>
                <a:gd name="T12" fmla="*/ 494 w 565"/>
                <a:gd name="T13" fmla="*/ 87 h 190"/>
                <a:gd name="T14" fmla="*/ 475 w 565"/>
                <a:gd name="T15" fmla="*/ 102 h 190"/>
                <a:gd name="T16" fmla="*/ 455 w 565"/>
                <a:gd name="T17" fmla="*/ 119 h 190"/>
                <a:gd name="T18" fmla="*/ 432 w 565"/>
                <a:gd name="T19" fmla="*/ 134 h 190"/>
                <a:gd name="T20" fmla="*/ 409 w 565"/>
                <a:gd name="T21" fmla="*/ 148 h 190"/>
                <a:gd name="T22" fmla="*/ 385 w 565"/>
                <a:gd name="T23" fmla="*/ 161 h 190"/>
                <a:gd name="T24" fmla="*/ 359 w 565"/>
                <a:gd name="T25" fmla="*/ 173 h 190"/>
                <a:gd name="T26" fmla="*/ 335 w 565"/>
                <a:gd name="T27" fmla="*/ 181 h 190"/>
                <a:gd name="T28" fmla="*/ 321 w 565"/>
                <a:gd name="T29" fmla="*/ 184 h 190"/>
                <a:gd name="T30" fmla="*/ 309 w 565"/>
                <a:gd name="T31" fmla="*/ 187 h 190"/>
                <a:gd name="T32" fmla="*/ 295 w 565"/>
                <a:gd name="T33" fmla="*/ 189 h 190"/>
                <a:gd name="T34" fmla="*/ 283 w 565"/>
                <a:gd name="T35" fmla="*/ 190 h 190"/>
                <a:gd name="T36" fmla="*/ 283 w 565"/>
                <a:gd name="T37" fmla="*/ 190 h 190"/>
                <a:gd name="T38" fmla="*/ 275 w 565"/>
                <a:gd name="T39" fmla="*/ 190 h 190"/>
                <a:gd name="T40" fmla="*/ 275 w 565"/>
                <a:gd name="T41" fmla="*/ 190 h 190"/>
                <a:gd name="T42" fmla="*/ 263 w 565"/>
                <a:gd name="T43" fmla="*/ 190 h 190"/>
                <a:gd name="T44" fmla="*/ 251 w 565"/>
                <a:gd name="T45" fmla="*/ 189 h 190"/>
                <a:gd name="T46" fmla="*/ 237 w 565"/>
                <a:gd name="T47" fmla="*/ 187 h 190"/>
                <a:gd name="T48" fmla="*/ 225 w 565"/>
                <a:gd name="T49" fmla="*/ 183 h 190"/>
                <a:gd name="T50" fmla="*/ 212 w 565"/>
                <a:gd name="T51" fmla="*/ 180 h 190"/>
                <a:gd name="T52" fmla="*/ 200 w 565"/>
                <a:gd name="T53" fmla="*/ 176 h 190"/>
                <a:gd name="T54" fmla="*/ 175 w 565"/>
                <a:gd name="T55" fmla="*/ 165 h 190"/>
                <a:gd name="T56" fmla="*/ 152 w 565"/>
                <a:gd name="T57" fmla="*/ 153 h 190"/>
                <a:gd name="T58" fmla="*/ 129 w 565"/>
                <a:gd name="T59" fmla="*/ 140 h 190"/>
                <a:gd name="T60" fmla="*/ 107 w 565"/>
                <a:gd name="T61" fmla="*/ 125 h 190"/>
                <a:gd name="T62" fmla="*/ 87 w 565"/>
                <a:gd name="T63" fmla="*/ 110 h 190"/>
                <a:gd name="T64" fmla="*/ 69 w 565"/>
                <a:gd name="T65" fmla="*/ 96 h 190"/>
                <a:gd name="T66" fmla="*/ 52 w 565"/>
                <a:gd name="T67" fmla="*/ 81 h 190"/>
                <a:gd name="T68" fmla="*/ 24 w 565"/>
                <a:gd name="T69" fmla="*/ 56 h 190"/>
                <a:gd name="T70" fmla="*/ 7 w 565"/>
                <a:gd name="T71" fmla="*/ 38 h 190"/>
                <a:gd name="T72" fmla="*/ 0 w 565"/>
                <a:gd name="T73" fmla="*/ 31 h 190"/>
                <a:gd name="T74" fmla="*/ 0 w 565"/>
                <a:gd name="T75" fmla="*/ 1 h 190"/>
                <a:gd name="T76" fmla="*/ 565 w 565"/>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5" h="190">
                  <a:moveTo>
                    <a:pt x="565" y="0"/>
                  </a:moveTo>
                  <a:lnTo>
                    <a:pt x="565" y="19"/>
                  </a:lnTo>
                  <a:lnTo>
                    <a:pt x="565" y="19"/>
                  </a:lnTo>
                  <a:lnTo>
                    <a:pt x="558" y="27"/>
                  </a:lnTo>
                  <a:lnTo>
                    <a:pt x="540" y="45"/>
                  </a:lnTo>
                  <a:lnTo>
                    <a:pt x="512" y="72"/>
                  </a:lnTo>
                  <a:lnTo>
                    <a:pt x="494" y="87"/>
                  </a:lnTo>
                  <a:lnTo>
                    <a:pt x="475" y="102"/>
                  </a:lnTo>
                  <a:lnTo>
                    <a:pt x="455" y="119"/>
                  </a:lnTo>
                  <a:lnTo>
                    <a:pt x="432" y="134"/>
                  </a:lnTo>
                  <a:lnTo>
                    <a:pt x="409" y="148"/>
                  </a:lnTo>
                  <a:lnTo>
                    <a:pt x="385" y="161"/>
                  </a:lnTo>
                  <a:lnTo>
                    <a:pt x="359" y="173"/>
                  </a:lnTo>
                  <a:lnTo>
                    <a:pt x="335" y="181"/>
                  </a:lnTo>
                  <a:lnTo>
                    <a:pt x="321" y="184"/>
                  </a:lnTo>
                  <a:lnTo>
                    <a:pt x="309" y="187"/>
                  </a:lnTo>
                  <a:lnTo>
                    <a:pt x="295" y="189"/>
                  </a:lnTo>
                  <a:lnTo>
                    <a:pt x="283" y="190"/>
                  </a:lnTo>
                  <a:lnTo>
                    <a:pt x="283" y="190"/>
                  </a:lnTo>
                  <a:lnTo>
                    <a:pt x="275" y="190"/>
                  </a:lnTo>
                  <a:lnTo>
                    <a:pt x="275" y="190"/>
                  </a:lnTo>
                  <a:lnTo>
                    <a:pt x="263" y="190"/>
                  </a:lnTo>
                  <a:lnTo>
                    <a:pt x="251" y="189"/>
                  </a:lnTo>
                  <a:lnTo>
                    <a:pt x="237" y="187"/>
                  </a:lnTo>
                  <a:lnTo>
                    <a:pt x="225" y="183"/>
                  </a:lnTo>
                  <a:lnTo>
                    <a:pt x="212" y="180"/>
                  </a:lnTo>
                  <a:lnTo>
                    <a:pt x="200" y="176"/>
                  </a:lnTo>
                  <a:lnTo>
                    <a:pt x="175" y="165"/>
                  </a:lnTo>
                  <a:lnTo>
                    <a:pt x="152" y="153"/>
                  </a:lnTo>
                  <a:lnTo>
                    <a:pt x="129" y="140"/>
                  </a:lnTo>
                  <a:lnTo>
                    <a:pt x="107" y="125"/>
                  </a:lnTo>
                  <a:lnTo>
                    <a:pt x="87" y="110"/>
                  </a:lnTo>
                  <a:lnTo>
                    <a:pt x="69" y="96"/>
                  </a:lnTo>
                  <a:lnTo>
                    <a:pt x="52" y="81"/>
                  </a:lnTo>
                  <a:lnTo>
                    <a:pt x="24" y="56"/>
                  </a:lnTo>
                  <a:lnTo>
                    <a:pt x="7" y="38"/>
                  </a:lnTo>
                  <a:lnTo>
                    <a:pt x="0" y="31"/>
                  </a:lnTo>
                  <a:lnTo>
                    <a:pt x="0" y="1"/>
                  </a:lnTo>
                  <a:lnTo>
                    <a:pt x="5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 name="Freeform 48">
              <a:extLst>
                <a:ext uri="{FF2B5EF4-FFF2-40B4-BE49-F238E27FC236}">
                  <a16:creationId xmlns:a16="http://schemas.microsoft.com/office/drawing/2014/main" id="{300594CA-DDBB-42D0-8D37-04ED6D74E2CF}"/>
                </a:ext>
              </a:extLst>
            </p:cNvPr>
            <p:cNvSpPr>
              <a:spLocks/>
            </p:cNvSpPr>
            <p:nvPr/>
          </p:nvSpPr>
          <p:spPr bwMode="auto">
            <a:xfrm flipH="1">
              <a:off x="7695528" y="5089667"/>
              <a:ext cx="340648" cy="383972"/>
            </a:xfrm>
            <a:custGeom>
              <a:avLst/>
              <a:gdLst>
                <a:gd name="T0" fmla="*/ 627 w 1176"/>
                <a:gd name="T1" fmla="*/ 1 h 1541"/>
                <a:gd name="T2" fmla="*/ 737 w 1176"/>
                <a:gd name="T3" fmla="*/ 13 h 1541"/>
                <a:gd name="T4" fmla="*/ 831 w 1176"/>
                <a:gd name="T5" fmla="*/ 39 h 1541"/>
                <a:gd name="T6" fmla="*/ 912 w 1176"/>
                <a:gd name="T7" fmla="*/ 76 h 1541"/>
                <a:gd name="T8" fmla="*/ 981 w 1176"/>
                <a:gd name="T9" fmla="*/ 123 h 1541"/>
                <a:gd name="T10" fmla="*/ 1037 w 1176"/>
                <a:gd name="T11" fmla="*/ 181 h 1541"/>
                <a:gd name="T12" fmla="*/ 1082 w 1176"/>
                <a:gd name="T13" fmla="*/ 245 h 1541"/>
                <a:gd name="T14" fmla="*/ 1117 w 1176"/>
                <a:gd name="T15" fmla="*/ 317 h 1541"/>
                <a:gd name="T16" fmla="*/ 1143 w 1176"/>
                <a:gd name="T17" fmla="*/ 393 h 1541"/>
                <a:gd name="T18" fmla="*/ 1161 w 1176"/>
                <a:gd name="T19" fmla="*/ 473 h 1541"/>
                <a:gd name="T20" fmla="*/ 1171 w 1176"/>
                <a:gd name="T21" fmla="*/ 555 h 1541"/>
                <a:gd name="T22" fmla="*/ 1176 w 1176"/>
                <a:gd name="T23" fmla="*/ 695 h 1541"/>
                <a:gd name="T24" fmla="*/ 1162 w 1176"/>
                <a:gd name="T25" fmla="*/ 857 h 1541"/>
                <a:gd name="T26" fmla="*/ 1138 w 1176"/>
                <a:gd name="T27" fmla="*/ 1002 h 1541"/>
                <a:gd name="T28" fmla="*/ 1107 w 1176"/>
                <a:gd name="T29" fmla="*/ 1122 h 1541"/>
                <a:gd name="T30" fmla="*/ 1079 w 1176"/>
                <a:gd name="T31" fmla="*/ 1203 h 1541"/>
                <a:gd name="T32" fmla="*/ 1066 w 1176"/>
                <a:gd name="T33" fmla="*/ 1231 h 1541"/>
                <a:gd name="T34" fmla="*/ 1011 w 1176"/>
                <a:gd name="T35" fmla="*/ 1296 h 1541"/>
                <a:gd name="T36" fmla="*/ 925 w 1176"/>
                <a:gd name="T37" fmla="*/ 1372 h 1541"/>
                <a:gd name="T38" fmla="*/ 820 w 1176"/>
                <a:gd name="T39" fmla="*/ 1446 h 1541"/>
                <a:gd name="T40" fmla="*/ 712 w 1176"/>
                <a:gd name="T41" fmla="*/ 1507 h 1541"/>
                <a:gd name="T42" fmla="*/ 646 w 1176"/>
                <a:gd name="T43" fmla="*/ 1533 h 1541"/>
                <a:gd name="T44" fmla="*/ 601 w 1176"/>
                <a:gd name="T45" fmla="*/ 1541 h 1541"/>
                <a:gd name="T46" fmla="*/ 575 w 1176"/>
                <a:gd name="T47" fmla="*/ 1541 h 1541"/>
                <a:gd name="T48" fmla="*/ 530 w 1176"/>
                <a:gd name="T49" fmla="*/ 1533 h 1541"/>
                <a:gd name="T50" fmla="*/ 462 w 1176"/>
                <a:gd name="T51" fmla="*/ 1507 h 1541"/>
                <a:gd name="T52" fmla="*/ 356 w 1176"/>
                <a:gd name="T53" fmla="*/ 1446 h 1541"/>
                <a:gd name="T54" fmla="*/ 251 w 1176"/>
                <a:gd name="T55" fmla="*/ 1372 h 1541"/>
                <a:gd name="T56" fmla="*/ 165 w 1176"/>
                <a:gd name="T57" fmla="*/ 1296 h 1541"/>
                <a:gd name="T58" fmla="*/ 109 w 1176"/>
                <a:gd name="T59" fmla="*/ 1231 h 1541"/>
                <a:gd name="T60" fmla="*/ 95 w 1176"/>
                <a:gd name="T61" fmla="*/ 1203 h 1541"/>
                <a:gd name="T62" fmla="*/ 69 w 1176"/>
                <a:gd name="T63" fmla="*/ 1122 h 1541"/>
                <a:gd name="T64" fmla="*/ 38 w 1176"/>
                <a:gd name="T65" fmla="*/ 1002 h 1541"/>
                <a:gd name="T66" fmla="*/ 14 w 1176"/>
                <a:gd name="T67" fmla="*/ 857 h 1541"/>
                <a:gd name="T68" fmla="*/ 0 w 1176"/>
                <a:gd name="T69" fmla="*/ 695 h 1541"/>
                <a:gd name="T70" fmla="*/ 5 w 1176"/>
                <a:gd name="T71" fmla="*/ 555 h 1541"/>
                <a:gd name="T72" fmla="*/ 15 w 1176"/>
                <a:gd name="T73" fmla="*/ 473 h 1541"/>
                <a:gd name="T74" fmla="*/ 33 w 1176"/>
                <a:gd name="T75" fmla="*/ 393 h 1541"/>
                <a:gd name="T76" fmla="*/ 58 w 1176"/>
                <a:gd name="T77" fmla="*/ 317 h 1541"/>
                <a:gd name="T78" fmla="*/ 94 w 1176"/>
                <a:gd name="T79" fmla="*/ 245 h 1541"/>
                <a:gd name="T80" fmla="*/ 139 w 1176"/>
                <a:gd name="T81" fmla="*/ 181 h 1541"/>
                <a:gd name="T82" fmla="*/ 195 w 1176"/>
                <a:gd name="T83" fmla="*/ 123 h 1541"/>
                <a:gd name="T84" fmla="*/ 264 w 1176"/>
                <a:gd name="T85" fmla="*/ 76 h 1541"/>
                <a:gd name="T86" fmla="*/ 345 w 1176"/>
                <a:gd name="T87" fmla="*/ 39 h 1541"/>
                <a:gd name="T88" fmla="*/ 439 w 1176"/>
                <a:gd name="T89" fmla="*/ 13 h 1541"/>
                <a:gd name="T90" fmla="*/ 548 w 1176"/>
                <a:gd name="T91" fmla="*/ 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6" h="1541">
                  <a:moveTo>
                    <a:pt x="588" y="0"/>
                  </a:moveTo>
                  <a:lnTo>
                    <a:pt x="588" y="0"/>
                  </a:lnTo>
                  <a:lnTo>
                    <a:pt x="627" y="1"/>
                  </a:lnTo>
                  <a:lnTo>
                    <a:pt x="665" y="4"/>
                  </a:lnTo>
                  <a:lnTo>
                    <a:pt x="702" y="8"/>
                  </a:lnTo>
                  <a:lnTo>
                    <a:pt x="737" y="13"/>
                  </a:lnTo>
                  <a:lnTo>
                    <a:pt x="770" y="21"/>
                  </a:lnTo>
                  <a:lnTo>
                    <a:pt x="801" y="28"/>
                  </a:lnTo>
                  <a:lnTo>
                    <a:pt x="831" y="39"/>
                  </a:lnTo>
                  <a:lnTo>
                    <a:pt x="859" y="50"/>
                  </a:lnTo>
                  <a:lnTo>
                    <a:pt x="886" y="62"/>
                  </a:lnTo>
                  <a:lnTo>
                    <a:pt x="912" y="76"/>
                  </a:lnTo>
                  <a:lnTo>
                    <a:pt x="936" y="91"/>
                  </a:lnTo>
                  <a:lnTo>
                    <a:pt x="959" y="106"/>
                  </a:lnTo>
                  <a:lnTo>
                    <a:pt x="981" y="123"/>
                  </a:lnTo>
                  <a:lnTo>
                    <a:pt x="1001" y="142"/>
                  </a:lnTo>
                  <a:lnTo>
                    <a:pt x="1019" y="161"/>
                  </a:lnTo>
                  <a:lnTo>
                    <a:pt x="1037" y="181"/>
                  </a:lnTo>
                  <a:lnTo>
                    <a:pt x="1052" y="201"/>
                  </a:lnTo>
                  <a:lnTo>
                    <a:pt x="1068" y="223"/>
                  </a:lnTo>
                  <a:lnTo>
                    <a:pt x="1082" y="245"/>
                  </a:lnTo>
                  <a:lnTo>
                    <a:pt x="1095" y="268"/>
                  </a:lnTo>
                  <a:lnTo>
                    <a:pt x="1106" y="292"/>
                  </a:lnTo>
                  <a:lnTo>
                    <a:pt x="1117" y="317"/>
                  </a:lnTo>
                  <a:lnTo>
                    <a:pt x="1126" y="342"/>
                  </a:lnTo>
                  <a:lnTo>
                    <a:pt x="1135" y="367"/>
                  </a:lnTo>
                  <a:lnTo>
                    <a:pt x="1143" y="393"/>
                  </a:lnTo>
                  <a:lnTo>
                    <a:pt x="1150" y="419"/>
                  </a:lnTo>
                  <a:lnTo>
                    <a:pt x="1156" y="446"/>
                  </a:lnTo>
                  <a:lnTo>
                    <a:pt x="1161" y="473"/>
                  </a:lnTo>
                  <a:lnTo>
                    <a:pt x="1166" y="500"/>
                  </a:lnTo>
                  <a:lnTo>
                    <a:pt x="1169" y="528"/>
                  </a:lnTo>
                  <a:lnTo>
                    <a:pt x="1171" y="555"/>
                  </a:lnTo>
                  <a:lnTo>
                    <a:pt x="1174" y="583"/>
                  </a:lnTo>
                  <a:lnTo>
                    <a:pt x="1176" y="640"/>
                  </a:lnTo>
                  <a:lnTo>
                    <a:pt x="1176" y="695"/>
                  </a:lnTo>
                  <a:lnTo>
                    <a:pt x="1172" y="750"/>
                  </a:lnTo>
                  <a:lnTo>
                    <a:pt x="1168" y="804"/>
                  </a:lnTo>
                  <a:lnTo>
                    <a:pt x="1162" y="857"/>
                  </a:lnTo>
                  <a:lnTo>
                    <a:pt x="1154" y="907"/>
                  </a:lnTo>
                  <a:lnTo>
                    <a:pt x="1147" y="956"/>
                  </a:lnTo>
                  <a:lnTo>
                    <a:pt x="1138" y="1002"/>
                  </a:lnTo>
                  <a:lnTo>
                    <a:pt x="1128" y="1046"/>
                  </a:lnTo>
                  <a:lnTo>
                    <a:pt x="1117" y="1086"/>
                  </a:lnTo>
                  <a:lnTo>
                    <a:pt x="1107" y="1122"/>
                  </a:lnTo>
                  <a:lnTo>
                    <a:pt x="1097" y="1154"/>
                  </a:lnTo>
                  <a:lnTo>
                    <a:pt x="1088" y="1182"/>
                  </a:lnTo>
                  <a:lnTo>
                    <a:pt x="1079" y="1203"/>
                  </a:lnTo>
                  <a:lnTo>
                    <a:pt x="1073" y="1221"/>
                  </a:lnTo>
                  <a:lnTo>
                    <a:pt x="1066" y="1231"/>
                  </a:lnTo>
                  <a:lnTo>
                    <a:pt x="1066" y="1231"/>
                  </a:lnTo>
                  <a:lnTo>
                    <a:pt x="1052" y="1251"/>
                  </a:lnTo>
                  <a:lnTo>
                    <a:pt x="1033" y="1272"/>
                  </a:lnTo>
                  <a:lnTo>
                    <a:pt x="1011" y="1296"/>
                  </a:lnTo>
                  <a:lnTo>
                    <a:pt x="985" y="1321"/>
                  </a:lnTo>
                  <a:lnTo>
                    <a:pt x="956" y="1347"/>
                  </a:lnTo>
                  <a:lnTo>
                    <a:pt x="925" y="1372"/>
                  </a:lnTo>
                  <a:lnTo>
                    <a:pt x="891" y="1398"/>
                  </a:lnTo>
                  <a:lnTo>
                    <a:pt x="856" y="1422"/>
                  </a:lnTo>
                  <a:lnTo>
                    <a:pt x="820" y="1446"/>
                  </a:lnTo>
                  <a:lnTo>
                    <a:pt x="784" y="1469"/>
                  </a:lnTo>
                  <a:lnTo>
                    <a:pt x="748" y="1489"/>
                  </a:lnTo>
                  <a:lnTo>
                    <a:pt x="712" y="1507"/>
                  </a:lnTo>
                  <a:lnTo>
                    <a:pt x="679" y="1521"/>
                  </a:lnTo>
                  <a:lnTo>
                    <a:pt x="662" y="1527"/>
                  </a:lnTo>
                  <a:lnTo>
                    <a:pt x="646" y="1533"/>
                  </a:lnTo>
                  <a:lnTo>
                    <a:pt x="631" y="1536"/>
                  </a:lnTo>
                  <a:lnTo>
                    <a:pt x="616" y="1539"/>
                  </a:lnTo>
                  <a:lnTo>
                    <a:pt x="601" y="1541"/>
                  </a:lnTo>
                  <a:lnTo>
                    <a:pt x="588" y="1541"/>
                  </a:lnTo>
                  <a:lnTo>
                    <a:pt x="588" y="1541"/>
                  </a:lnTo>
                  <a:lnTo>
                    <a:pt x="575" y="1541"/>
                  </a:lnTo>
                  <a:lnTo>
                    <a:pt x="560" y="1539"/>
                  </a:lnTo>
                  <a:lnTo>
                    <a:pt x="545" y="1536"/>
                  </a:lnTo>
                  <a:lnTo>
                    <a:pt x="530" y="1533"/>
                  </a:lnTo>
                  <a:lnTo>
                    <a:pt x="514" y="1527"/>
                  </a:lnTo>
                  <a:lnTo>
                    <a:pt x="497" y="1521"/>
                  </a:lnTo>
                  <a:lnTo>
                    <a:pt x="462" y="1507"/>
                  </a:lnTo>
                  <a:lnTo>
                    <a:pt x="428" y="1489"/>
                  </a:lnTo>
                  <a:lnTo>
                    <a:pt x="392" y="1469"/>
                  </a:lnTo>
                  <a:lnTo>
                    <a:pt x="356" y="1446"/>
                  </a:lnTo>
                  <a:lnTo>
                    <a:pt x="320" y="1422"/>
                  </a:lnTo>
                  <a:lnTo>
                    <a:pt x="285" y="1398"/>
                  </a:lnTo>
                  <a:lnTo>
                    <a:pt x="251" y="1372"/>
                  </a:lnTo>
                  <a:lnTo>
                    <a:pt x="220" y="1347"/>
                  </a:lnTo>
                  <a:lnTo>
                    <a:pt x="191" y="1321"/>
                  </a:lnTo>
                  <a:lnTo>
                    <a:pt x="165" y="1296"/>
                  </a:lnTo>
                  <a:lnTo>
                    <a:pt x="143" y="1272"/>
                  </a:lnTo>
                  <a:lnTo>
                    <a:pt x="124" y="1251"/>
                  </a:lnTo>
                  <a:lnTo>
                    <a:pt x="109" y="1231"/>
                  </a:lnTo>
                  <a:lnTo>
                    <a:pt x="109" y="1231"/>
                  </a:lnTo>
                  <a:lnTo>
                    <a:pt x="103" y="1221"/>
                  </a:lnTo>
                  <a:lnTo>
                    <a:pt x="95" y="1203"/>
                  </a:lnTo>
                  <a:lnTo>
                    <a:pt x="88" y="1182"/>
                  </a:lnTo>
                  <a:lnTo>
                    <a:pt x="79" y="1154"/>
                  </a:lnTo>
                  <a:lnTo>
                    <a:pt x="69" y="1122"/>
                  </a:lnTo>
                  <a:lnTo>
                    <a:pt x="58" y="1086"/>
                  </a:lnTo>
                  <a:lnTo>
                    <a:pt x="48" y="1046"/>
                  </a:lnTo>
                  <a:lnTo>
                    <a:pt x="38" y="1002"/>
                  </a:lnTo>
                  <a:lnTo>
                    <a:pt x="29" y="956"/>
                  </a:lnTo>
                  <a:lnTo>
                    <a:pt x="20" y="907"/>
                  </a:lnTo>
                  <a:lnTo>
                    <a:pt x="14" y="857"/>
                  </a:lnTo>
                  <a:lnTo>
                    <a:pt x="7" y="804"/>
                  </a:lnTo>
                  <a:lnTo>
                    <a:pt x="2" y="750"/>
                  </a:lnTo>
                  <a:lnTo>
                    <a:pt x="0" y="695"/>
                  </a:lnTo>
                  <a:lnTo>
                    <a:pt x="0" y="640"/>
                  </a:lnTo>
                  <a:lnTo>
                    <a:pt x="2" y="583"/>
                  </a:lnTo>
                  <a:lnTo>
                    <a:pt x="5" y="555"/>
                  </a:lnTo>
                  <a:lnTo>
                    <a:pt x="7" y="528"/>
                  </a:lnTo>
                  <a:lnTo>
                    <a:pt x="10" y="500"/>
                  </a:lnTo>
                  <a:lnTo>
                    <a:pt x="15" y="473"/>
                  </a:lnTo>
                  <a:lnTo>
                    <a:pt x="20" y="446"/>
                  </a:lnTo>
                  <a:lnTo>
                    <a:pt x="26" y="419"/>
                  </a:lnTo>
                  <a:lnTo>
                    <a:pt x="33" y="393"/>
                  </a:lnTo>
                  <a:lnTo>
                    <a:pt x="41" y="367"/>
                  </a:lnTo>
                  <a:lnTo>
                    <a:pt x="50" y="342"/>
                  </a:lnTo>
                  <a:lnTo>
                    <a:pt x="58" y="317"/>
                  </a:lnTo>
                  <a:lnTo>
                    <a:pt x="70" y="292"/>
                  </a:lnTo>
                  <a:lnTo>
                    <a:pt x="81" y="268"/>
                  </a:lnTo>
                  <a:lnTo>
                    <a:pt x="94" y="245"/>
                  </a:lnTo>
                  <a:lnTo>
                    <a:pt x="108" y="223"/>
                  </a:lnTo>
                  <a:lnTo>
                    <a:pt x="122" y="201"/>
                  </a:lnTo>
                  <a:lnTo>
                    <a:pt x="139" y="181"/>
                  </a:lnTo>
                  <a:lnTo>
                    <a:pt x="157" y="161"/>
                  </a:lnTo>
                  <a:lnTo>
                    <a:pt x="175" y="142"/>
                  </a:lnTo>
                  <a:lnTo>
                    <a:pt x="195" y="123"/>
                  </a:lnTo>
                  <a:lnTo>
                    <a:pt x="217" y="106"/>
                  </a:lnTo>
                  <a:lnTo>
                    <a:pt x="239" y="91"/>
                  </a:lnTo>
                  <a:lnTo>
                    <a:pt x="264" y="76"/>
                  </a:lnTo>
                  <a:lnTo>
                    <a:pt x="288" y="62"/>
                  </a:lnTo>
                  <a:lnTo>
                    <a:pt x="315" y="50"/>
                  </a:lnTo>
                  <a:lnTo>
                    <a:pt x="345" y="39"/>
                  </a:lnTo>
                  <a:lnTo>
                    <a:pt x="375" y="28"/>
                  </a:lnTo>
                  <a:lnTo>
                    <a:pt x="406" y="21"/>
                  </a:lnTo>
                  <a:lnTo>
                    <a:pt x="439" y="13"/>
                  </a:lnTo>
                  <a:lnTo>
                    <a:pt x="474" y="8"/>
                  </a:lnTo>
                  <a:lnTo>
                    <a:pt x="509" y="4"/>
                  </a:lnTo>
                  <a:lnTo>
                    <a:pt x="548" y="1"/>
                  </a:lnTo>
                  <a:lnTo>
                    <a:pt x="588" y="0"/>
                  </a:lnTo>
                  <a:lnTo>
                    <a:pt x="588" y="0"/>
                  </a:lnTo>
                  <a:close/>
                </a:path>
              </a:pathLst>
            </a:custGeom>
            <a:solidFill>
              <a:srgbClr val="F6C8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 name="Freeform 49">
              <a:extLst>
                <a:ext uri="{FF2B5EF4-FFF2-40B4-BE49-F238E27FC236}">
                  <a16:creationId xmlns:a16="http://schemas.microsoft.com/office/drawing/2014/main" id="{3AEAC19F-2A0F-4AD4-B7AD-99004E5AFD49}"/>
                </a:ext>
              </a:extLst>
            </p:cNvPr>
            <p:cNvSpPr>
              <a:spLocks/>
            </p:cNvSpPr>
            <p:nvPr/>
          </p:nvSpPr>
          <p:spPr bwMode="auto">
            <a:xfrm flipH="1">
              <a:off x="7681624" y="5080979"/>
              <a:ext cx="368456" cy="246715"/>
            </a:xfrm>
            <a:custGeom>
              <a:avLst/>
              <a:gdLst>
                <a:gd name="T0" fmla="*/ 11 w 1270"/>
                <a:gd name="T1" fmla="*/ 780 h 995"/>
                <a:gd name="T2" fmla="*/ 0 w 1270"/>
                <a:gd name="T3" fmla="*/ 565 h 995"/>
                <a:gd name="T4" fmla="*/ 16 w 1270"/>
                <a:gd name="T5" fmla="*/ 391 h 995"/>
                <a:gd name="T6" fmla="*/ 38 w 1270"/>
                <a:gd name="T7" fmla="*/ 287 h 995"/>
                <a:gd name="T8" fmla="*/ 72 w 1270"/>
                <a:gd name="T9" fmla="*/ 202 h 995"/>
                <a:gd name="T10" fmla="*/ 117 w 1270"/>
                <a:gd name="T11" fmla="*/ 147 h 995"/>
                <a:gd name="T12" fmla="*/ 151 w 1270"/>
                <a:gd name="T13" fmla="*/ 132 h 995"/>
                <a:gd name="T14" fmla="*/ 175 w 1270"/>
                <a:gd name="T15" fmla="*/ 131 h 995"/>
                <a:gd name="T16" fmla="*/ 252 w 1270"/>
                <a:gd name="T17" fmla="*/ 79 h 995"/>
                <a:gd name="T18" fmla="*/ 357 w 1270"/>
                <a:gd name="T19" fmla="*/ 39 h 995"/>
                <a:gd name="T20" fmla="*/ 480 w 1270"/>
                <a:gd name="T21" fmla="*/ 12 h 995"/>
                <a:gd name="T22" fmla="*/ 613 w 1270"/>
                <a:gd name="T23" fmla="*/ 1 h 995"/>
                <a:gd name="T24" fmla="*/ 745 w 1270"/>
                <a:gd name="T25" fmla="*/ 5 h 995"/>
                <a:gd name="T26" fmla="*/ 867 w 1270"/>
                <a:gd name="T27" fmla="*/ 24 h 995"/>
                <a:gd name="T28" fmla="*/ 970 w 1270"/>
                <a:gd name="T29" fmla="*/ 61 h 995"/>
                <a:gd name="T30" fmla="*/ 1044 w 1270"/>
                <a:gd name="T31" fmla="*/ 115 h 995"/>
                <a:gd name="T32" fmla="*/ 1090 w 1270"/>
                <a:gd name="T33" fmla="*/ 128 h 995"/>
                <a:gd name="T34" fmla="*/ 1142 w 1270"/>
                <a:gd name="T35" fmla="*/ 155 h 995"/>
                <a:gd name="T36" fmla="*/ 1184 w 1270"/>
                <a:gd name="T37" fmla="*/ 194 h 995"/>
                <a:gd name="T38" fmla="*/ 1215 w 1270"/>
                <a:gd name="T39" fmla="*/ 240 h 995"/>
                <a:gd name="T40" fmla="*/ 1251 w 1270"/>
                <a:gd name="T41" fmla="*/ 337 h 995"/>
                <a:gd name="T42" fmla="*/ 1269 w 1270"/>
                <a:gd name="T43" fmla="*/ 463 h 995"/>
                <a:gd name="T44" fmla="*/ 1268 w 1270"/>
                <a:gd name="T45" fmla="*/ 588 h 995"/>
                <a:gd name="T46" fmla="*/ 1245 w 1270"/>
                <a:gd name="T47" fmla="*/ 766 h 995"/>
                <a:gd name="T48" fmla="*/ 1223 w 1270"/>
                <a:gd name="T49" fmla="*/ 872 h 995"/>
                <a:gd name="T50" fmla="*/ 1190 w 1270"/>
                <a:gd name="T51" fmla="*/ 995 h 995"/>
                <a:gd name="T52" fmla="*/ 1154 w 1270"/>
                <a:gd name="T53" fmla="*/ 925 h 995"/>
                <a:gd name="T54" fmla="*/ 1175 w 1270"/>
                <a:gd name="T55" fmla="*/ 866 h 995"/>
                <a:gd name="T56" fmla="*/ 1189 w 1270"/>
                <a:gd name="T57" fmla="*/ 763 h 995"/>
                <a:gd name="T58" fmla="*/ 1178 w 1270"/>
                <a:gd name="T59" fmla="*/ 677 h 995"/>
                <a:gd name="T60" fmla="*/ 1136 w 1270"/>
                <a:gd name="T61" fmla="*/ 527 h 995"/>
                <a:gd name="T62" fmla="*/ 1078 w 1270"/>
                <a:gd name="T63" fmla="*/ 398 h 995"/>
                <a:gd name="T64" fmla="*/ 1035 w 1270"/>
                <a:gd name="T65" fmla="*/ 338 h 995"/>
                <a:gd name="T66" fmla="*/ 987 w 1270"/>
                <a:gd name="T67" fmla="*/ 297 h 995"/>
                <a:gd name="T68" fmla="*/ 946 w 1270"/>
                <a:gd name="T69" fmla="*/ 281 h 995"/>
                <a:gd name="T70" fmla="*/ 905 w 1270"/>
                <a:gd name="T71" fmla="*/ 289 h 995"/>
                <a:gd name="T72" fmla="*/ 810 w 1270"/>
                <a:gd name="T73" fmla="*/ 336 h 995"/>
                <a:gd name="T74" fmla="*/ 703 w 1270"/>
                <a:gd name="T75" fmla="*/ 387 h 995"/>
                <a:gd name="T76" fmla="*/ 645 w 1270"/>
                <a:gd name="T77" fmla="*/ 398 h 995"/>
                <a:gd name="T78" fmla="*/ 606 w 1270"/>
                <a:gd name="T79" fmla="*/ 391 h 995"/>
                <a:gd name="T80" fmla="*/ 525 w 1270"/>
                <a:gd name="T81" fmla="*/ 356 h 995"/>
                <a:gd name="T82" fmla="*/ 411 w 1270"/>
                <a:gd name="T83" fmla="*/ 291 h 995"/>
                <a:gd name="T84" fmla="*/ 358 w 1270"/>
                <a:gd name="T85" fmla="*/ 276 h 995"/>
                <a:gd name="T86" fmla="*/ 323 w 1270"/>
                <a:gd name="T87" fmla="*/ 283 h 995"/>
                <a:gd name="T88" fmla="*/ 267 w 1270"/>
                <a:gd name="T89" fmla="*/ 316 h 995"/>
                <a:gd name="T90" fmla="*/ 215 w 1270"/>
                <a:gd name="T91" fmla="*/ 366 h 995"/>
                <a:gd name="T92" fmla="*/ 169 w 1270"/>
                <a:gd name="T93" fmla="*/ 432 h 995"/>
                <a:gd name="T94" fmla="*/ 99 w 1270"/>
                <a:gd name="T95" fmla="*/ 584 h 995"/>
                <a:gd name="T96" fmla="*/ 65 w 1270"/>
                <a:gd name="T97" fmla="*/ 727 h 995"/>
                <a:gd name="T98" fmla="*/ 65 w 1270"/>
                <a:gd name="T99" fmla="*/ 769 h 995"/>
                <a:gd name="T100" fmla="*/ 91 w 1270"/>
                <a:gd name="T101" fmla="*/ 874 h 995"/>
                <a:gd name="T102" fmla="*/ 128 w 1270"/>
                <a:gd name="T103" fmla="*/ 973 h 995"/>
                <a:gd name="T104" fmla="*/ 34 w 1270"/>
                <a:gd name="T105" fmla="*/ 90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0" h="995">
                  <a:moveTo>
                    <a:pt x="19" y="823"/>
                  </a:moveTo>
                  <a:lnTo>
                    <a:pt x="19" y="823"/>
                  </a:lnTo>
                  <a:lnTo>
                    <a:pt x="15" y="802"/>
                  </a:lnTo>
                  <a:lnTo>
                    <a:pt x="11" y="780"/>
                  </a:lnTo>
                  <a:lnTo>
                    <a:pt x="6" y="731"/>
                  </a:lnTo>
                  <a:lnTo>
                    <a:pt x="2" y="679"/>
                  </a:lnTo>
                  <a:lnTo>
                    <a:pt x="0" y="622"/>
                  </a:lnTo>
                  <a:lnTo>
                    <a:pt x="0" y="565"/>
                  </a:lnTo>
                  <a:lnTo>
                    <a:pt x="3" y="506"/>
                  </a:lnTo>
                  <a:lnTo>
                    <a:pt x="8" y="447"/>
                  </a:lnTo>
                  <a:lnTo>
                    <a:pt x="11" y="419"/>
                  </a:lnTo>
                  <a:lnTo>
                    <a:pt x="16" y="391"/>
                  </a:lnTo>
                  <a:lnTo>
                    <a:pt x="20" y="363"/>
                  </a:lnTo>
                  <a:lnTo>
                    <a:pt x="26" y="337"/>
                  </a:lnTo>
                  <a:lnTo>
                    <a:pt x="31" y="311"/>
                  </a:lnTo>
                  <a:lnTo>
                    <a:pt x="38" y="287"/>
                  </a:lnTo>
                  <a:lnTo>
                    <a:pt x="45" y="264"/>
                  </a:lnTo>
                  <a:lnTo>
                    <a:pt x="54" y="241"/>
                  </a:lnTo>
                  <a:lnTo>
                    <a:pt x="62" y="221"/>
                  </a:lnTo>
                  <a:lnTo>
                    <a:pt x="72" y="202"/>
                  </a:lnTo>
                  <a:lnTo>
                    <a:pt x="82" y="186"/>
                  </a:lnTo>
                  <a:lnTo>
                    <a:pt x="93" y="171"/>
                  </a:lnTo>
                  <a:lnTo>
                    <a:pt x="104" y="158"/>
                  </a:lnTo>
                  <a:lnTo>
                    <a:pt x="117" y="147"/>
                  </a:lnTo>
                  <a:lnTo>
                    <a:pt x="130" y="140"/>
                  </a:lnTo>
                  <a:lnTo>
                    <a:pt x="137" y="136"/>
                  </a:lnTo>
                  <a:lnTo>
                    <a:pt x="145" y="134"/>
                  </a:lnTo>
                  <a:lnTo>
                    <a:pt x="151" y="132"/>
                  </a:lnTo>
                  <a:lnTo>
                    <a:pt x="159" y="131"/>
                  </a:lnTo>
                  <a:lnTo>
                    <a:pt x="167" y="131"/>
                  </a:lnTo>
                  <a:lnTo>
                    <a:pt x="175" y="131"/>
                  </a:lnTo>
                  <a:lnTo>
                    <a:pt x="175" y="131"/>
                  </a:lnTo>
                  <a:lnTo>
                    <a:pt x="191" y="117"/>
                  </a:lnTo>
                  <a:lnTo>
                    <a:pt x="210" y="103"/>
                  </a:lnTo>
                  <a:lnTo>
                    <a:pt x="230" y="91"/>
                  </a:lnTo>
                  <a:lnTo>
                    <a:pt x="252" y="79"/>
                  </a:lnTo>
                  <a:lnTo>
                    <a:pt x="276" y="67"/>
                  </a:lnTo>
                  <a:lnTo>
                    <a:pt x="302" y="58"/>
                  </a:lnTo>
                  <a:lnTo>
                    <a:pt x="329" y="48"/>
                  </a:lnTo>
                  <a:lnTo>
                    <a:pt x="357" y="39"/>
                  </a:lnTo>
                  <a:lnTo>
                    <a:pt x="386" y="31"/>
                  </a:lnTo>
                  <a:lnTo>
                    <a:pt x="417" y="24"/>
                  </a:lnTo>
                  <a:lnTo>
                    <a:pt x="448" y="18"/>
                  </a:lnTo>
                  <a:lnTo>
                    <a:pt x="480" y="12"/>
                  </a:lnTo>
                  <a:lnTo>
                    <a:pt x="513" y="8"/>
                  </a:lnTo>
                  <a:lnTo>
                    <a:pt x="546" y="5"/>
                  </a:lnTo>
                  <a:lnTo>
                    <a:pt x="579" y="3"/>
                  </a:lnTo>
                  <a:lnTo>
                    <a:pt x="613" y="1"/>
                  </a:lnTo>
                  <a:lnTo>
                    <a:pt x="646" y="0"/>
                  </a:lnTo>
                  <a:lnTo>
                    <a:pt x="679" y="0"/>
                  </a:lnTo>
                  <a:lnTo>
                    <a:pt x="712" y="3"/>
                  </a:lnTo>
                  <a:lnTo>
                    <a:pt x="745" y="5"/>
                  </a:lnTo>
                  <a:lnTo>
                    <a:pt x="776" y="8"/>
                  </a:lnTo>
                  <a:lnTo>
                    <a:pt x="808" y="12"/>
                  </a:lnTo>
                  <a:lnTo>
                    <a:pt x="838" y="18"/>
                  </a:lnTo>
                  <a:lnTo>
                    <a:pt x="867" y="24"/>
                  </a:lnTo>
                  <a:lnTo>
                    <a:pt x="895" y="32"/>
                  </a:lnTo>
                  <a:lnTo>
                    <a:pt x="921" y="40"/>
                  </a:lnTo>
                  <a:lnTo>
                    <a:pt x="947" y="50"/>
                  </a:lnTo>
                  <a:lnTo>
                    <a:pt x="970" y="61"/>
                  </a:lnTo>
                  <a:lnTo>
                    <a:pt x="992" y="73"/>
                  </a:lnTo>
                  <a:lnTo>
                    <a:pt x="1012" y="86"/>
                  </a:lnTo>
                  <a:lnTo>
                    <a:pt x="1030" y="100"/>
                  </a:lnTo>
                  <a:lnTo>
                    <a:pt x="1044" y="115"/>
                  </a:lnTo>
                  <a:lnTo>
                    <a:pt x="1044" y="115"/>
                  </a:lnTo>
                  <a:lnTo>
                    <a:pt x="1061" y="118"/>
                  </a:lnTo>
                  <a:lnTo>
                    <a:pt x="1076" y="122"/>
                  </a:lnTo>
                  <a:lnTo>
                    <a:pt x="1090" y="128"/>
                  </a:lnTo>
                  <a:lnTo>
                    <a:pt x="1105" y="133"/>
                  </a:lnTo>
                  <a:lnTo>
                    <a:pt x="1117" y="140"/>
                  </a:lnTo>
                  <a:lnTo>
                    <a:pt x="1130" y="147"/>
                  </a:lnTo>
                  <a:lnTo>
                    <a:pt x="1142" y="155"/>
                  </a:lnTo>
                  <a:lnTo>
                    <a:pt x="1153" y="163"/>
                  </a:lnTo>
                  <a:lnTo>
                    <a:pt x="1163" y="173"/>
                  </a:lnTo>
                  <a:lnTo>
                    <a:pt x="1173" y="183"/>
                  </a:lnTo>
                  <a:lnTo>
                    <a:pt x="1184" y="194"/>
                  </a:lnTo>
                  <a:lnTo>
                    <a:pt x="1191" y="204"/>
                  </a:lnTo>
                  <a:lnTo>
                    <a:pt x="1200" y="216"/>
                  </a:lnTo>
                  <a:lnTo>
                    <a:pt x="1208" y="228"/>
                  </a:lnTo>
                  <a:lnTo>
                    <a:pt x="1215" y="240"/>
                  </a:lnTo>
                  <a:lnTo>
                    <a:pt x="1222" y="253"/>
                  </a:lnTo>
                  <a:lnTo>
                    <a:pt x="1233" y="280"/>
                  </a:lnTo>
                  <a:lnTo>
                    <a:pt x="1243" y="308"/>
                  </a:lnTo>
                  <a:lnTo>
                    <a:pt x="1251" y="337"/>
                  </a:lnTo>
                  <a:lnTo>
                    <a:pt x="1258" y="369"/>
                  </a:lnTo>
                  <a:lnTo>
                    <a:pt x="1262" y="399"/>
                  </a:lnTo>
                  <a:lnTo>
                    <a:pt x="1267" y="431"/>
                  </a:lnTo>
                  <a:lnTo>
                    <a:pt x="1269" y="463"/>
                  </a:lnTo>
                  <a:lnTo>
                    <a:pt x="1270" y="495"/>
                  </a:lnTo>
                  <a:lnTo>
                    <a:pt x="1270" y="526"/>
                  </a:lnTo>
                  <a:lnTo>
                    <a:pt x="1269" y="558"/>
                  </a:lnTo>
                  <a:lnTo>
                    <a:pt x="1268" y="588"/>
                  </a:lnTo>
                  <a:lnTo>
                    <a:pt x="1265" y="618"/>
                  </a:lnTo>
                  <a:lnTo>
                    <a:pt x="1259" y="674"/>
                  </a:lnTo>
                  <a:lnTo>
                    <a:pt x="1252" y="724"/>
                  </a:lnTo>
                  <a:lnTo>
                    <a:pt x="1245" y="766"/>
                  </a:lnTo>
                  <a:lnTo>
                    <a:pt x="1238" y="798"/>
                  </a:lnTo>
                  <a:lnTo>
                    <a:pt x="1232" y="825"/>
                  </a:lnTo>
                  <a:lnTo>
                    <a:pt x="1232" y="825"/>
                  </a:lnTo>
                  <a:lnTo>
                    <a:pt x="1223" y="872"/>
                  </a:lnTo>
                  <a:lnTo>
                    <a:pt x="1213" y="915"/>
                  </a:lnTo>
                  <a:lnTo>
                    <a:pt x="1203" y="956"/>
                  </a:lnTo>
                  <a:lnTo>
                    <a:pt x="1190" y="995"/>
                  </a:lnTo>
                  <a:lnTo>
                    <a:pt x="1190" y="995"/>
                  </a:lnTo>
                  <a:lnTo>
                    <a:pt x="1121" y="991"/>
                  </a:lnTo>
                  <a:lnTo>
                    <a:pt x="1121" y="991"/>
                  </a:lnTo>
                  <a:lnTo>
                    <a:pt x="1139" y="957"/>
                  </a:lnTo>
                  <a:lnTo>
                    <a:pt x="1154" y="925"/>
                  </a:lnTo>
                  <a:lnTo>
                    <a:pt x="1167" y="893"/>
                  </a:lnTo>
                  <a:lnTo>
                    <a:pt x="1171" y="879"/>
                  </a:lnTo>
                  <a:lnTo>
                    <a:pt x="1175" y="866"/>
                  </a:lnTo>
                  <a:lnTo>
                    <a:pt x="1175" y="866"/>
                  </a:lnTo>
                  <a:lnTo>
                    <a:pt x="1179" y="845"/>
                  </a:lnTo>
                  <a:lnTo>
                    <a:pt x="1184" y="814"/>
                  </a:lnTo>
                  <a:lnTo>
                    <a:pt x="1188" y="782"/>
                  </a:lnTo>
                  <a:lnTo>
                    <a:pt x="1189" y="763"/>
                  </a:lnTo>
                  <a:lnTo>
                    <a:pt x="1189" y="763"/>
                  </a:lnTo>
                  <a:lnTo>
                    <a:pt x="1187" y="739"/>
                  </a:lnTo>
                  <a:lnTo>
                    <a:pt x="1184" y="710"/>
                  </a:lnTo>
                  <a:lnTo>
                    <a:pt x="1178" y="677"/>
                  </a:lnTo>
                  <a:lnTo>
                    <a:pt x="1170" y="642"/>
                  </a:lnTo>
                  <a:lnTo>
                    <a:pt x="1161" y="605"/>
                  </a:lnTo>
                  <a:lnTo>
                    <a:pt x="1150" y="566"/>
                  </a:lnTo>
                  <a:lnTo>
                    <a:pt x="1136" y="527"/>
                  </a:lnTo>
                  <a:lnTo>
                    <a:pt x="1122" y="489"/>
                  </a:lnTo>
                  <a:lnTo>
                    <a:pt x="1106" y="451"/>
                  </a:lnTo>
                  <a:lnTo>
                    <a:pt x="1088" y="415"/>
                  </a:lnTo>
                  <a:lnTo>
                    <a:pt x="1078" y="398"/>
                  </a:lnTo>
                  <a:lnTo>
                    <a:pt x="1068" y="382"/>
                  </a:lnTo>
                  <a:lnTo>
                    <a:pt x="1058" y="366"/>
                  </a:lnTo>
                  <a:lnTo>
                    <a:pt x="1047" y="351"/>
                  </a:lnTo>
                  <a:lnTo>
                    <a:pt x="1035" y="338"/>
                  </a:lnTo>
                  <a:lnTo>
                    <a:pt x="1024" y="325"/>
                  </a:lnTo>
                  <a:lnTo>
                    <a:pt x="1012" y="315"/>
                  </a:lnTo>
                  <a:lnTo>
                    <a:pt x="1000" y="305"/>
                  </a:lnTo>
                  <a:lnTo>
                    <a:pt x="987" y="297"/>
                  </a:lnTo>
                  <a:lnTo>
                    <a:pt x="974" y="290"/>
                  </a:lnTo>
                  <a:lnTo>
                    <a:pt x="960" y="285"/>
                  </a:lnTo>
                  <a:lnTo>
                    <a:pt x="946" y="281"/>
                  </a:lnTo>
                  <a:lnTo>
                    <a:pt x="946" y="281"/>
                  </a:lnTo>
                  <a:lnTo>
                    <a:pt x="940" y="281"/>
                  </a:lnTo>
                  <a:lnTo>
                    <a:pt x="934" y="281"/>
                  </a:lnTo>
                  <a:lnTo>
                    <a:pt x="920" y="283"/>
                  </a:lnTo>
                  <a:lnTo>
                    <a:pt x="905" y="289"/>
                  </a:lnTo>
                  <a:lnTo>
                    <a:pt x="888" y="295"/>
                  </a:lnTo>
                  <a:lnTo>
                    <a:pt x="869" y="304"/>
                  </a:lnTo>
                  <a:lnTo>
                    <a:pt x="850" y="314"/>
                  </a:lnTo>
                  <a:lnTo>
                    <a:pt x="810" y="336"/>
                  </a:lnTo>
                  <a:lnTo>
                    <a:pt x="767" y="359"/>
                  </a:lnTo>
                  <a:lnTo>
                    <a:pt x="746" y="369"/>
                  </a:lnTo>
                  <a:lnTo>
                    <a:pt x="725" y="378"/>
                  </a:lnTo>
                  <a:lnTo>
                    <a:pt x="703" y="387"/>
                  </a:lnTo>
                  <a:lnTo>
                    <a:pt x="683" y="392"/>
                  </a:lnTo>
                  <a:lnTo>
                    <a:pt x="664" y="397"/>
                  </a:lnTo>
                  <a:lnTo>
                    <a:pt x="654" y="398"/>
                  </a:lnTo>
                  <a:lnTo>
                    <a:pt x="645" y="398"/>
                  </a:lnTo>
                  <a:lnTo>
                    <a:pt x="645" y="398"/>
                  </a:lnTo>
                  <a:lnTo>
                    <a:pt x="635" y="398"/>
                  </a:lnTo>
                  <a:lnTo>
                    <a:pt x="626" y="397"/>
                  </a:lnTo>
                  <a:lnTo>
                    <a:pt x="606" y="391"/>
                  </a:lnTo>
                  <a:lnTo>
                    <a:pt x="586" y="385"/>
                  </a:lnTo>
                  <a:lnTo>
                    <a:pt x="565" y="377"/>
                  </a:lnTo>
                  <a:lnTo>
                    <a:pt x="545" y="366"/>
                  </a:lnTo>
                  <a:lnTo>
                    <a:pt x="525" y="356"/>
                  </a:lnTo>
                  <a:lnTo>
                    <a:pt x="485" y="333"/>
                  </a:lnTo>
                  <a:lnTo>
                    <a:pt x="447" y="310"/>
                  </a:lnTo>
                  <a:lnTo>
                    <a:pt x="429" y="301"/>
                  </a:lnTo>
                  <a:lnTo>
                    <a:pt x="411" y="291"/>
                  </a:lnTo>
                  <a:lnTo>
                    <a:pt x="395" y="284"/>
                  </a:lnTo>
                  <a:lnTo>
                    <a:pt x="379" y="279"/>
                  </a:lnTo>
                  <a:lnTo>
                    <a:pt x="365" y="276"/>
                  </a:lnTo>
                  <a:lnTo>
                    <a:pt x="358" y="276"/>
                  </a:lnTo>
                  <a:lnTo>
                    <a:pt x="352" y="276"/>
                  </a:lnTo>
                  <a:lnTo>
                    <a:pt x="352" y="276"/>
                  </a:lnTo>
                  <a:lnTo>
                    <a:pt x="338" y="279"/>
                  </a:lnTo>
                  <a:lnTo>
                    <a:pt x="323" y="283"/>
                  </a:lnTo>
                  <a:lnTo>
                    <a:pt x="309" y="289"/>
                  </a:lnTo>
                  <a:lnTo>
                    <a:pt x="295" y="296"/>
                  </a:lnTo>
                  <a:lnTo>
                    <a:pt x="280" y="305"/>
                  </a:lnTo>
                  <a:lnTo>
                    <a:pt x="267" y="316"/>
                  </a:lnTo>
                  <a:lnTo>
                    <a:pt x="254" y="327"/>
                  </a:lnTo>
                  <a:lnTo>
                    <a:pt x="241" y="338"/>
                  </a:lnTo>
                  <a:lnTo>
                    <a:pt x="228" y="352"/>
                  </a:lnTo>
                  <a:lnTo>
                    <a:pt x="215" y="366"/>
                  </a:lnTo>
                  <a:lnTo>
                    <a:pt x="203" y="382"/>
                  </a:lnTo>
                  <a:lnTo>
                    <a:pt x="192" y="398"/>
                  </a:lnTo>
                  <a:lnTo>
                    <a:pt x="181" y="414"/>
                  </a:lnTo>
                  <a:lnTo>
                    <a:pt x="169" y="432"/>
                  </a:lnTo>
                  <a:lnTo>
                    <a:pt x="149" y="468"/>
                  </a:lnTo>
                  <a:lnTo>
                    <a:pt x="130" y="506"/>
                  </a:lnTo>
                  <a:lnTo>
                    <a:pt x="113" y="545"/>
                  </a:lnTo>
                  <a:lnTo>
                    <a:pt x="99" y="584"/>
                  </a:lnTo>
                  <a:lnTo>
                    <a:pt x="86" y="621"/>
                  </a:lnTo>
                  <a:lnTo>
                    <a:pt x="77" y="659"/>
                  </a:lnTo>
                  <a:lnTo>
                    <a:pt x="70" y="695"/>
                  </a:lnTo>
                  <a:lnTo>
                    <a:pt x="65" y="727"/>
                  </a:lnTo>
                  <a:lnTo>
                    <a:pt x="65" y="742"/>
                  </a:lnTo>
                  <a:lnTo>
                    <a:pt x="64" y="757"/>
                  </a:lnTo>
                  <a:lnTo>
                    <a:pt x="64" y="757"/>
                  </a:lnTo>
                  <a:lnTo>
                    <a:pt x="65" y="769"/>
                  </a:lnTo>
                  <a:lnTo>
                    <a:pt x="68" y="788"/>
                  </a:lnTo>
                  <a:lnTo>
                    <a:pt x="74" y="812"/>
                  </a:lnTo>
                  <a:lnTo>
                    <a:pt x="82" y="842"/>
                  </a:lnTo>
                  <a:lnTo>
                    <a:pt x="91" y="874"/>
                  </a:lnTo>
                  <a:lnTo>
                    <a:pt x="102" y="908"/>
                  </a:lnTo>
                  <a:lnTo>
                    <a:pt x="114" y="941"/>
                  </a:lnTo>
                  <a:lnTo>
                    <a:pt x="128" y="973"/>
                  </a:lnTo>
                  <a:lnTo>
                    <a:pt x="128" y="973"/>
                  </a:lnTo>
                  <a:lnTo>
                    <a:pt x="53" y="969"/>
                  </a:lnTo>
                  <a:lnTo>
                    <a:pt x="53" y="969"/>
                  </a:lnTo>
                  <a:lnTo>
                    <a:pt x="43" y="936"/>
                  </a:lnTo>
                  <a:lnTo>
                    <a:pt x="34" y="900"/>
                  </a:lnTo>
                  <a:lnTo>
                    <a:pt x="26" y="862"/>
                  </a:lnTo>
                  <a:lnTo>
                    <a:pt x="18" y="823"/>
                  </a:lnTo>
                  <a:lnTo>
                    <a:pt x="19" y="823"/>
                  </a:lnTo>
                  <a:close/>
                </a:path>
              </a:pathLst>
            </a:custGeom>
            <a:solidFill>
              <a:srgbClr val="806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 name="Freeform 50">
              <a:extLst>
                <a:ext uri="{FF2B5EF4-FFF2-40B4-BE49-F238E27FC236}">
                  <a16:creationId xmlns:a16="http://schemas.microsoft.com/office/drawing/2014/main" id="{C94EE08F-37FF-4C50-92B0-1DB8DCBF02C7}"/>
                </a:ext>
              </a:extLst>
            </p:cNvPr>
            <p:cNvSpPr>
              <a:spLocks/>
            </p:cNvSpPr>
            <p:nvPr/>
          </p:nvSpPr>
          <p:spPr bwMode="auto">
            <a:xfrm flipH="1">
              <a:off x="7865852" y="5470164"/>
              <a:ext cx="86900" cy="142469"/>
            </a:xfrm>
            <a:custGeom>
              <a:avLst/>
              <a:gdLst>
                <a:gd name="T0" fmla="*/ 19 w 300"/>
                <a:gd name="T1" fmla="*/ 0 h 578"/>
                <a:gd name="T2" fmla="*/ 0 w 300"/>
                <a:gd name="T3" fmla="*/ 91 h 578"/>
                <a:gd name="T4" fmla="*/ 64 w 300"/>
                <a:gd name="T5" fmla="*/ 578 h 578"/>
                <a:gd name="T6" fmla="*/ 300 w 300"/>
                <a:gd name="T7" fmla="*/ 340 h 578"/>
                <a:gd name="T8" fmla="*/ 19 w 300"/>
                <a:gd name="T9" fmla="*/ 0 h 578"/>
              </a:gdLst>
              <a:ahLst/>
              <a:cxnLst>
                <a:cxn ang="0">
                  <a:pos x="T0" y="T1"/>
                </a:cxn>
                <a:cxn ang="0">
                  <a:pos x="T2" y="T3"/>
                </a:cxn>
                <a:cxn ang="0">
                  <a:pos x="T4" y="T5"/>
                </a:cxn>
                <a:cxn ang="0">
                  <a:pos x="T6" y="T7"/>
                </a:cxn>
                <a:cxn ang="0">
                  <a:pos x="T8" y="T9"/>
                </a:cxn>
              </a:cxnLst>
              <a:rect l="0" t="0" r="r" b="b"/>
              <a:pathLst>
                <a:path w="300" h="578">
                  <a:moveTo>
                    <a:pt x="19" y="0"/>
                  </a:moveTo>
                  <a:lnTo>
                    <a:pt x="0" y="91"/>
                  </a:lnTo>
                  <a:lnTo>
                    <a:pt x="64" y="578"/>
                  </a:lnTo>
                  <a:lnTo>
                    <a:pt x="300" y="34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 name="Freeform 51">
              <a:extLst>
                <a:ext uri="{FF2B5EF4-FFF2-40B4-BE49-F238E27FC236}">
                  <a16:creationId xmlns:a16="http://schemas.microsoft.com/office/drawing/2014/main" id="{A0FED117-34DB-4A16-94E0-E3CF8D0672D7}"/>
                </a:ext>
              </a:extLst>
            </p:cNvPr>
            <p:cNvSpPr>
              <a:spLocks/>
            </p:cNvSpPr>
            <p:nvPr/>
          </p:nvSpPr>
          <p:spPr bwMode="auto">
            <a:xfrm flipH="1">
              <a:off x="7865852" y="5470164"/>
              <a:ext cx="86900" cy="142469"/>
            </a:xfrm>
            <a:custGeom>
              <a:avLst/>
              <a:gdLst>
                <a:gd name="T0" fmla="*/ 19 w 300"/>
                <a:gd name="T1" fmla="*/ 0 h 578"/>
                <a:gd name="T2" fmla="*/ 0 w 300"/>
                <a:gd name="T3" fmla="*/ 91 h 578"/>
                <a:gd name="T4" fmla="*/ 64 w 300"/>
                <a:gd name="T5" fmla="*/ 578 h 578"/>
                <a:gd name="T6" fmla="*/ 300 w 300"/>
                <a:gd name="T7" fmla="*/ 340 h 578"/>
                <a:gd name="T8" fmla="*/ 19 w 300"/>
                <a:gd name="T9" fmla="*/ 0 h 578"/>
              </a:gdLst>
              <a:ahLst/>
              <a:cxnLst>
                <a:cxn ang="0">
                  <a:pos x="T0" y="T1"/>
                </a:cxn>
                <a:cxn ang="0">
                  <a:pos x="T2" y="T3"/>
                </a:cxn>
                <a:cxn ang="0">
                  <a:pos x="T4" y="T5"/>
                </a:cxn>
                <a:cxn ang="0">
                  <a:pos x="T6" y="T7"/>
                </a:cxn>
                <a:cxn ang="0">
                  <a:pos x="T8" y="T9"/>
                </a:cxn>
              </a:cxnLst>
              <a:rect l="0" t="0" r="r" b="b"/>
              <a:pathLst>
                <a:path w="300" h="578">
                  <a:moveTo>
                    <a:pt x="19" y="0"/>
                  </a:moveTo>
                  <a:lnTo>
                    <a:pt x="0" y="91"/>
                  </a:lnTo>
                  <a:lnTo>
                    <a:pt x="64" y="578"/>
                  </a:lnTo>
                  <a:lnTo>
                    <a:pt x="300" y="34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 name="Rectangle 52">
              <a:extLst>
                <a:ext uri="{FF2B5EF4-FFF2-40B4-BE49-F238E27FC236}">
                  <a16:creationId xmlns:a16="http://schemas.microsoft.com/office/drawing/2014/main" id="{1C1171AF-E2DD-4CD5-A38F-B5C783262D89}"/>
                </a:ext>
              </a:extLst>
            </p:cNvPr>
            <p:cNvSpPr>
              <a:spLocks noChangeArrowheads="1"/>
            </p:cNvSpPr>
            <p:nvPr/>
          </p:nvSpPr>
          <p:spPr bwMode="auto">
            <a:xfrm flipH="1">
              <a:off x="7864114" y="5553561"/>
              <a:ext cx="1738" cy="1737"/>
            </a:xfrm>
            <a:prstGeom prst="rect">
              <a:avLst/>
            </a:prstGeom>
            <a:solidFill>
              <a:srgbClr val="3232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 name="Freeform 53">
              <a:extLst>
                <a:ext uri="{FF2B5EF4-FFF2-40B4-BE49-F238E27FC236}">
                  <a16:creationId xmlns:a16="http://schemas.microsoft.com/office/drawing/2014/main" id="{CCD2522C-9606-4BA0-846A-7721EEEA8E54}"/>
                </a:ext>
              </a:extLst>
            </p:cNvPr>
            <p:cNvSpPr>
              <a:spLocks/>
            </p:cNvSpPr>
            <p:nvPr/>
          </p:nvSpPr>
          <p:spPr bwMode="auto">
            <a:xfrm flipH="1">
              <a:off x="7865852" y="555356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 name="Freeform 54">
              <a:extLst>
                <a:ext uri="{FF2B5EF4-FFF2-40B4-BE49-F238E27FC236}">
                  <a16:creationId xmlns:a16="http://schemas.microsoft.com/office/drawing/2014/main" id="{BBB0FE42-C994-45DA-836C-CD1E0189473A}"/>
                </a:ext>
              </a:extLst>
            </p:cNvPr>
            <p:cNvSpPr>
              <a:spLocks/>
            </p:cNvSpPr>
            <p:nvPr/>
          </p:nvSpPr>
          <p:spPr bwMode="auto">
            <a:xfrm flipH="1">
              <a:off x="7784166" y="5468426"/>
              <a:ext cx="163372" cy="85134"/>
            </a:xfrm>
            <a:custGeom>
              <a:avLst/>
              <a:gdLst>
                <a:gd name="T0" fmla="*/ 0 w 565"/>
                <a:gd name="T1" fmla="*/ 0 h 347"/>
                <a:gd name="T2" fmla="*/ 281 w 565"/>
                <a:gd name="T3" fmla="*/ 338 h 347"/>
                <a:gd name="T4" fmla="*/ 565 w 565"/>
                <a:gd name="T5" fmla="*/ 0 h 347"/>
                <a:gd name="T6" fmla="*/ 565 w 565"/>
                <a:gd name="T7" fmla="*/ 7 h 347"/>
                <a:gd name="T8" fmla="*/ 281 w 565"/>
                <a:gd name="T9" fmla="*/ 347 h 347"/>
                <a:gd name="T10" fmla="*/ 281 w 565"/>
                <a:gd name="T11" fmla="*/ 347 h 347"/>
                <a:gd name="T12" fmla="*/ 281 w 565"/>
                <a:gd name="T13" fmla="*/ 347 h 347"/>
                <a:gd name="T14" fmla="*/ 0 w 565"/>
                <a:gd name="T15" fmla="*/ 7 h 347"/>
                <a:gd name="T16" fmla="*/ 0 w 565"/>
                <a:gd name="T17"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5" h="347">
                  <a:moveTo>
                    <a:pt x="0" y="0"/>
                  </a:moveTo>
                  <a:lnTo>
                    <a:pt x="281" y="338"/>
                  </a:lnTo>
                  <a:lnTo>
                    <a:pt x="565" y="0"/>
                  </a:lnTo>
                  <a:lnTo>
                    <a:pt x="565" y="7"/>
                  </a:lnTo>
                  <a:lnTo>
                    <a:pt x="281" y="347"/>
                  </a:lnTo>
                  <a:lnTo>
                    <a:pt x="281" y="347"/>
                  </a:lnTo>
                  <a:lnTo>
                    <a:pt x="281" y="347"/>
                  </a:lnTo>
                  <a:lnTo>
                    <a:pt x="0" y="7"/>
                  </a:lnTo>
                  <a:lnTo>
                    <a:pt x="0" y="0"/>
                  </a:lnTo>
                  <a:close/>
                </a:path>
              </a:pathLst>
            </a:custGeom>
            <a:solidFill>
              <a:srgbClr val="E2B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5" name="Freeform 55">
              <a:extLst>
                <a:ext uri="{FF2B5EF4-FFF2-40B4-BE49-F238E27FC236}">
                  <a16:creationId xmlns:a16="http://schemas.microsoft.com/office/drawing/2014/main" id="{F80FE1C6-06C2-403A-BF64-7F47128D127D}"/>
                </a:ext>
              </a:extLst>
            </p:cNvPr>
            <p:cNvSpPr>
              <a:spLocks/>
            </p:cNvSpPr>
            <p:nvPr/>
          </p:nvSpPr>
          <p:spPr bwMode="auto">
            <a:xfrm flipH="1">
              <a:off x="7784166" y="5468426"/>
              <a:ext cx="163372" cy="85134"/>
            </a:xfrm>
            <a:custGeom>
              <a:avLst/>
              <a:gdLst>
                <a:gd name="T0" fmla="*/ 0 w 565"/>
                <a:gd name="T1" fmla="*/ 0 h 347"/>
                <a:gd name="T2" fmla="*/ 281 w 565"/>
                <a:gd name="T3" fmla="*/ 338 h 347"/>
                <a:gd name="T4" fmla="*/ 565 w 565"/>
                <a:gd name="T5" fmla="*/ 0 h 347"/>
                <a:gd name="T6" fmla="*/ 565 w 565"/>
                <a:gd name="T7" fmla="*/ 7 h 347"/>
                <a:gd name="T8" fmla="*/ 281 w 565"/>
                <a:gd name="T9" fmla="*/ 347 h 347"/>
                <a:gd name="T10" fmla="*/ 281 w 565"/>
                <a:gd name="T11" fmla="*/ 347 h 347"/>
                <a:gd name="T12" fmla="*/ 281 w 565"/>
                <a:gd name="T13" fmla="*/ 347 h 347"/>
                <a:gd name="T14" fmla="*/ 0 w 565"/>
                <a:gd name="T15" fmla="*/ 7 h 347"/>
                <a:gd name="T16" fmla="*/ 0 w 565"/>
                <a:gd name="T17"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5" h="347">
                  <a:moveTo>
                    <a:pt x="0" y="0"/>
                  </a:moveTo>
                  <a:lnTo>
                    <a:pt x="281" y="338"/>
                  </a:lnTo>
                  <a:lnTo>
                    <a:pt x="565" y="0"/>
                  </a:lnTo>
                  <a:lnTo>
                    <a:pt x="565" y="7"/>
                  </a:lnTo>
                  <a:lnTo>
                    <a:pt x="281" y="347"/>
                  </a:lnTo>
                  <a:lnTo>
                    <a:pt x="281" y="347"/>
                  </a:lnTo>
                  <a:lnTo>
                    <a:pt x="281" y="347"/>
                  </a:lnTo>
                  <a:lnTo>
                    <a:pt x="0"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6" name="Freeform 56">
              <a:extLst>
                <a:ext uri="{FF2B5EF4-FFF2-40B4-BE49-F238E27FC236}">
                  <a16:creationId xmlns:a16="http://schemas.microsoft.com/office/drawing/2014/main" id="{B1EA6E6A-C1BF-4672-9F21-CFF607C7D8D8}"/>
                </a:ext>
              </a:extLst>
            </p:cNvPr>
            <p:cNvSpPr>
              <a:spLocks/>
            </p:cNvSpPr>
            <p:nvPr/>
          </p:nvSpPr>
          <p:spPr bwMode="auto">
            <a:xfrm flipH="1">
              <a:off x="7850210" y="5610896"/>
              <a:ext cx="31284" cy="0"/>
            </a:xfrm>
            <a:custGeom>
              <a:avLst/>
              <a:gdLst>
                <a:gd name="T0" fmla="*/ 0 w 107"/>
                <a:gd name="T1" fmla="*/ 0 h 3"/>
                <a:gd name="T2" fmla="*/ 106 w 107"/>
                <a:gd name="T3" fmla="*/ 0 h 3"/>
                <a:gd name="T4" fmla="*/ 107 w 107"/>
                <a:gd name="T5" fmla="*/ 3 h 3"/>
                <a:gd name="T6" fmla="*/ 0 w 107"/>
                <a:gd name="T7" fmla="*/ 3 h 3"/>
                <a:gd name="T8" fmla="*/ 0 w 107"/>
                <a:gd name="T9" fmla="*/ 0 h 3"/>
              </a:gdLst>
              <a:ahLst/>
              <a:cxnLst>
                <a:cxn ang="0">
                  <a:pos x="T0" y="T1"/>
                </a:cxn>
                <a:cxn ang="0">
                  <a:pos x="T2" y="T3"/>
                </a:cxn>
                <a:cxn ang="0">
                  <a:pos x="T4" y="T5"/>
                </a:cxn>
                <a:cxn ang="0">
                  <a:pos x="T6" y="T7"/>
                </a:cxn>
                <a:cxn ang="0">
                  <a:pos x="T8" y="T9"/>
                </a:cxn>
              </a:cxnLst>
              <a:rect l="0" t="0" r="r" b="b"/>
              <a:pathLst>
                <a:path w="107" h="3">
                  <a:moveTo>
                    <a:pt x="0" y="0"/>
                  </a:moveTo>
                  <a:lnTo>
                    <a:pt x="106" y="0"/>
                  </a:lnTo>
                  <a:lnTo>
                    <a:pt x="107" y="3"/>
                  </a:lnTo>
                  <a:lnTo>
                    <a:pt x="0" y="3"/>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7" name="Freeform 57">
              <a:extLst>
                <a:ext uri="{FF2B5EF4-FFF2-40B4-BE49-F238E27FC236}">
                  <a16:creationId xmlns:a16="http://schemas.microsoft.com/office/drawing/2014/main" id="{EFC77CCD-E43F-4291-AFA7-1C59827F6BD5}"/>
                </a:ext>
              </a:extLst>
            </p:cNvPr>
            <p:cNvSpPr>
              <a:spLocks/>
            </p:cNvSpPr>
            <p:nvPr/>
          </p:nvSpPr>
          <p:spPr bwMode="auto">
            <a:xfrm flipH="1">
              <a:off x="7850210" y="5610896"/>
              <a:ext cx="31284" cy="0"/>
            </a:xfrm>
            <a:custGeom>
              <a:avLst/>
              <a:gdLst>
                <a:gd name="T0" fmla="*/ 0 w 107"/>
                <a:gd name="T1" fmla="*/ 0 h 3"/>
                <a:gd name="T2" fmla="*/ 106 w 107"/>
                <a:gd name="T3" fmla="*/ 0 h 3"/>
                <a:gd name="T4" fmla="*/ 107 w 107"/>
                <a:gd name="T5" fmla="*/ 3 h 3"/>
                <a:gd name="T6" fmla="*/ 0 w 107"/>
                <a:gd name="T7" fmla="*/ 3 h 3"/>
                <a:gd name="T8" fmla="*/ 0 w 107"/>
                <a:gd name="T9" fmla="*/ 0 h 3"/>
              </a:gdLst>
              <a:ahLst/>
              <a:cxnLst>
                <a:cxn ang="0">
                  <a:pos x="T0" y="T1"/>
                </a:cxn>
                <a:cxn ang="0">
                  <a:pos x="T2" y="T3"/>
                </a:cxn>
                <a:cxn ang="0">
                  <a:pos x="T4" y="T5"/>
                </a:cxn>
                <a:cxn ang="0">
                  <a:pos x="T6" y="T7"/>
                </a:cxn>
                <a:cxn ang="0">
                  <a:pos x="T8" y="T9"/>
                </a:cxn>
              </a:cxnLst>
              <a:rect l="0" t="0" r="r" b="b"/>
              <a:pathLst>
                <a:path w="107" h="3">
                  <a:moveTo>
                    <a:pt x="0" y="0"/>
                  </a:moveTo>
                  <a:lnTo>
                    <a:pt x="106" y="0"/>
                  </a:lnTo>
                  <a:lnTo>
                    <a:pt x="107" y="3"/>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8" name="Freeform 58">
              <a:extLst>
                <a:ext uri="{FF2B5EF4-FFF2-40B4-BE49-F238E27FC236}">
                  <a16:creationId xmlns:a16="http://schemas.microsoft.com/office/drawing/2014/main" id="{F91CD812-E6C0-4F38-87E5-134BA8110BB8}"/>
                </a:ext>
              </a:extLst>
            </p:cNvPr>
            <p:cNvSpPr>
              <a:spLocks/>
            </p:cNvSpPr>
            <p:nvPr/>
          </p:nvSpPr>
          <p:spPr bwMode="auto">
            <a:xfrm flipH="1">
              <a:off x="7768524" y="5362443"/>
              <a:ext cx="194656" cy="22587"/>
            </a:xfrm>
            <a:custGeom>
              <a:avLst/>
              <a:gdLst>
                <a:gd name="T0" fmla="*/ 313 w 668"/>
                <a:gd name="T1" fmla="*/ 0 h 92"/>
                <a:gd name="T2" fmla="*/ 322 w 668"/>
                <a:gd name="T3" fmla="*/ 3 h 92"/>
                <a:gd name="T4" fmla="*/ 327 w 668"/>
                <a:gd name="T5" fmla="*/ 8 h 92"/>
                <a:gd name="T6" fmla="*/ 334 w 668"/>
                <a:gd name="T7" fmla="*/ 17 h 92"/>
                <a:gd name="T8" fmla="*/ 335 w 668"/>
                <a:gd name="T9" fmla="*/ 14 h 92"/>
                <a:gd name="T10" fmla="*/ 343 w 668"/>
                <a:gd name="T11" fmla="*/ 5 h 92"/>
                <a:gd name="T12" fmla="*/ 351 w 668"/>
                <a:gd name="T13" fmla="*/ 0 h 92"/>
                <a:gd name="T14" fmla="*/ 355 w 668"/>
                <a:gd name="T15" fmla="*/ 0 h 92"/>
                <a:gd name="T16" fmla="*/ 417 w 668"/>
                <a:gd name="T17" fmla="*/ 5 h 92"/>
                <a:gd name="T18" fmla="*/ 483 w 668"/>
                <a:gd name="T19" fmla="*/ 14 h 92"/>
                <a:gd name="T20" fmla="*/ 531 w 668"/>
                <a:gd name="T21" fmla="*/ 25 h 92"/>
                <a:gd name="T22" fmla="*/ 579 w 668"/>
                <a:gd name="T23" fmla="*/ 39 h 92"/>
                <a:gd name="T24" fmla="*/ 621 w 668"/>
                <a:gd name="T25" fmla="*/ 57 h 92"/>
                <a:gd name="T26" fmla="*/ 648 w 668"/>
                <a:gd name="T27" fmla="*/ 74 h 92"/>
                <a:gd name="T28" fmla="*/ 662 w 668"/>
                <a:gd name="T29" fmla="*/ 86 h 92"/>
                <a:gd name="T30" fmla="*/ 668 w 668"/>
                <a:gd name="T31" fmla="*/ 92 h 92"/>
                <a:gd name="T32" fmla="*/ 418 w 668"/>
                <a:gd name="T33" fmla="*/ 87 h 92"/>
                <a:gd name="T34" fmla="*/ 364 w 668"/>
                <a:gd name="T35" fmla="*/ 84 h 92"/>
                <a:gd name="T36" fmla="*/ 358 w 668"/>
                <a:gd name="T37" fmla="*/ 80 h 92"/>
                <a:gd name="T38" fmla="*/ 347 w 668"/>
                <a:gd name="T39" fmla="*/ 71 h 92"/>
                <a:gd name="T40" fmla="*/ 336 w 668"/>
                <a:gd name="T41" fmla="*/ 53 h 92"/>
                <a:gd name="T42" fmla="*/ 334 w 668"/>
                <a:gd name="T43" fmla="*/ 49 h 92"/>
                <a:gd name="T44" fmla="*/ 325 w 668"/>
                <a:gd name="T45" fmla="*/ 64 h 92"/>
                <a:gd name="T46" fmla="*/ 315 w 668"/>
                <a:gd name="T47" fmla="*/ 76 h 92"/>
                <a:gd name="T48" fmla="*/ 304 w 668"/>
                <a:gd name="T49" fmla="*/ 84 h 92"/>
                <a:gd name="T50" fmla="*/ 286 w 668"/>
                <a:gd name="T51" fmla="*/ 85 h 92"/>
                <a:gd name="T52" fmla="*/ 146 w 668"/>
                <a:gd name="T53" fmla="*/ 89 h 92"/>
                <a:gd name="T54" fmla="*/ 0 w 668"/>
                <a:gd name="T55" fmla="*/ 92 h 92"/>
                <a:gd name="T56" fmla="*/ 13 w 668"/>
                <a:gd name="T57" fmla="*/ 79 h 92"/>
                <a:gd name="T58" fmla="*/ 29 w 668"/>
                <a:gd name="T59" fmla="*/ 67 h 92"/>
                <a:gd name="T60" fmla="*/ 67 w 668"/>
                <a:gd name="T61" fmla="*/ 47 h 92"/>
                <a:gd name="T62" fmla="*/ 112 w 668"/>
                <a:gd name="T63" fmla="*/ 32 h 92"/>
                <a:gd name="T64" fmla="*/ 160 w 668"/>
                <a:gd name="T65" fmla="*/ 19 h 92"/>
                <a:gd name="T66" fmla="*/ 207 w 668"/>
                <a:gd name="T67" fmla="*/ 10 h 92"/>
                <a:gd name="T68" fmla="*/ 287 w 668"/>
                <a:gd name="T69" fmla="*/ 1 h 92"/>
                <a:gd name="T70" fmla="*/ 313 w 668"/>
                <a:gd name="T7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8" h="92">
                  <a:moveTo>
                    <a:pt x="313" y="0"/>
                  </a:moveTo>
                  <a:lnTo>
                    <a:pt x="313" y="0"/>
                  </a:lnTo>
                  <a:lnTo>
                    <a:pt x="317" y="0"/>
                  </a:lnTo>
                  <a:lnTo>
                    <a:pt x="322" y="3"/>
                  </a:lnTo>
                  <a:lnTo>
                    <a:pt x="325" y="5"/>
                  </a:lnTo>
                  <a:lnTo>
                    <a:pt x="327" y="8"/>
                  </a:lnTo>
                  <a:lnTo>
                    <a:pt x="332" y="14"/>
                  </a:lnTo>
                  <a:lnTo>
                    <a:pt x="334" y="17"/>
                  </a:lnTo>
                  <a:lnTo>
                    <a:pt x="334" y="17"/>
                  </a:lnTo>
                  <a:lnTo>
                    <a:pt x="335" y="14"/>
                  </a:lnTo>
                  <a:lnTo>
                    <a:pt x="340" y="8"/>
                  </a:lnTo>
                  <a:lnTo>
                    <a:pt x="343" y="5"/>
                  </a:lnTo>
                  <a:lnTo>
                    <a:pt x="346" y="3"/>
                  </a:lnTo>
                  <a:lnTo>
                    <a:pt x="351" y="0"/>
                  </a:lnTo>
                  <a:lnTo>
                    <a:pt x="355" y="0"/>
                  </a:lnTo>
                  <a:lnTo>
                    <a:pt x="355" y="0"/>
                  </a:lnTo>
                  <a:lnTo>
                    <a:pt x="380" y="1"/>
                  </a:lnTo>
                  <a:lnTo>
                    <a:pt x="417" y="5"/>
                  </a:lnTo>
                  <a:lnTo>
                    <a:pt x="460" y="10"/>
                  </a:lnTo>
                  <a:lnTo>
                    <a:pt x="483" y="14"/>
                  </a:lnTo>
                  <a:lnTo>
                    <a:pt x="508" y="19"/>
                  </a:lnTo>
                  <a:lnTo>
                    <a:pt x="531" y="25"/>
                  </a:lnTo>
                  <a:lnTo>
                    <a:pt x="556" y="32"/>
                  </a:lnTo>
                  <a:lnTo>
                    <a:pt x="579" y="39"/>
                  </a:lnTo>
                  <a:lnTo>
                    <a:pt x="601" y="47"/>
                  </a:lnTo>
                  <a:lnTo>
                    <a:pt x="621" y="57"/>
                  </a:lnTo>
                  <a:lnTo>
                    <a:pt x="639" y="67"/>
                  </a:lnTo>
                  <a:lnTo>
                    <a:pt x="648" y="74"/>
                  </a:lnTo>
                  <a:lnTo>
                    <a:pt x="655" y="79"/>
                  </a:lnTo>
                  <a:lnTo>
                    <a:pt x="662" y="86"/>
                  </a:lnTo>
                  <a:lnTo>
                    <a:pt x="668" y="92"/>
                  </a:lnTo>
                  <a:lnTo>
                    <a:pt x="668" y="92"/>
                  </a:lnTo>
                  <a:lnTo>
                    <a:pt x="521" y="89"/>
                  </a:lnTo>
                  <a:lnTo>
                    <a:pt x="418" y="87"/>
                  </a:lnTo>
                  <a:lnTo>
                    <a:pt x="381" y="85"/>
                  </a:lnTo>
                  <a:lnTo>
                    <a:pt x="364" y="84"/>
                  </a:lnTo>
                  <a:lnTo>
                    <a:pt x="364" y="84"/>
                  </a:lnTo>
                  <a:lnTo>
                    <a:pt x="358" y="80"/>
                  </a:lnTo>
                  <a:lnTo>
                    <a:pt x="352" y="76"/>
                  </a:lnTo>
                  <a:lnTo>
                    <a:pt x="347" y="71"/>
                  </a:lnTo>
                  <a:lnTo>
                    <a:pt x="343" y="64"/>
                  </a:lnTo>
                  <a:lnTo>
                    <a:pt x="336" y="53"/>
                  </a:lnTo>
                  <a:lnTo>
                    <a:pt x="334" y="49"/>
                  </a:lnTo>
                  <a:lnTo>
                    <a:pt x="334" y="49"/>
                  </a:lnTo>
                  <a:lnTo>
                    <a:pt x="332" y="53"/>
                  </a:lnTo>
                  <a:lnTo>
                    <a:pt x="325" y="64"/>
                  </a:lnTo>
                  <a:lnTo>
                    <a:pt x="321" y="71"/>
                  </a:lnTo>
                  <a:lnTo>
                    <a:pt x="315" y="76"/>
                  </a:lnTo>
                  <a:lnTo>
                    <a:pt x="309" y="80"/>
                  </a:lnTo>
                  <a:lnTo>
                    <a:pt x="304" y="84"/>
                  </a:lnTo>
                  <a:lnTo>
                    <a:pt x="304" y="84"/>
                  </a:lnTo>
                  <a:lnTo>
                    <a:pt x="286" y="85"/>
                  </a:lnTo>
                  <a:lnTo>
                    <a:pt x="250" y="87"/>
                  </a:lnTo>
                  <a:lnTo>
                    <a:pt x="146" y="89"/>
                  </a:lnTo>
                  <a:lnTo>
                    <a:pt x="0" y="92"/>
                  </a:lnTo>
                  <a:lnTo>
                    <a:pt x="0" y="92"/>
                  </a:lnTo>
                  <a:lnTo>
                    <a:pt x="5" y="86"/>
                  </a:lnTo>
                  <a:lnTo>
                    <a:pt x="13" y="79"/>
                  </a:lnTo>
                  <a:lnTo>
                    <a:pt x="20" y="74"/>
                  </a:lnTo>
                  <a:lnTo>
                    <a:pt x="29" y="67"/>
                  </a:lnTo>
                  <a:lnTo>
                    <a:pt x="47" y="57"/>
                  </a:lnTo>
                  <a:lnTo>
                    <a:pt x="67" y="47"/>
                  </a:lnTo>
                  <a:lnTo>
                    <a:pt x="88" y="39"/>
                  </a:lnTo>
                  <a:lnTo>
                    <a:pt x="112" y="32"/>
                  </a:lnTo>
                  <a:lnTo>
                    <a:pt x="135" y="25"/>
                  </a:lnTo>
                  <a:lnTo>
                    <a:pt x="160" y="19"/>
                  </a:lnTo>
                  <a:lnTo>
                    <a:pt x="184" y="14"/>
                  </a:lnTo>
                  <a:lnTo>
                    <a:pt x="207" y="10"/>
                  </a:lnTo>
                  <a:lnTo>
                    <a:pt x="251" y="5"/>
                  </a:lnTo>
                  <a:lnTo>
                    <a:pt x="287" y="1"/>
                  </a:lnTo>
                  <a:lnTo>
                    <a:pt x="313" y="0"/>
                  </a:lnTo>
                  <a:lnTo>
                    <a:pt x="313" y="0"/>
                  </a:lnTo>
                  <a:close/>
                </a:path>
              </a:pathLst>
            </a:custGeom>
            <a:solidFill>
              <a:srgbClr val="806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9" name="Freeform 59">
              <a:extLst>
                <a:ext uri="{FF2B5EF4-FFF2-40B4-BE49-F238E27FC236}">
                  <a16:creationId xmlns:a16="http://schemas.microsoft.com/office/drawing/2014/main" id="{19984396-BC57-4A8D-87D3-BD907B94C002}"/>
                </a:ext>
              </a:extLst>
            </p:cNvPr>
            <p:cNvSpPr>
              <a:spLocks/>
            </p:cNvSpPr>
            <p:nvPr/>
          </p:nvSpPr>
          <p:spPr bwMode="auto">
            <a:xfrm flipH="1">
              <a:off x="6819576" y="5487538"/>
              <a:ext cx="761244" cy="284939"/>
            </a:xfrm>
            <a:custGeom>
              <a:avLst/>
              <a:gdLst>
                <a:gd name="T0" fmla="*/ 1576 w 2627"/>
                <a:gd name="T1" fmla="*/ 0 h 1147"/>
                <a:gd name="T2" fmla="*/ 1776 w 2627"/>
                <a:gd name="T3" fmla="*/ 86 h 1147"/>
                <a:gd name="T4" fmla="*/ 1941 w 2627"/>
                <a:gd name="T5" fmla="*/ 163 h 1147"/>
                <a:gd name="T6" fmla="*/ 2074 w 2627"/>
                <a:gd name="T7" fmla="*/ 229 h 1147"/>
                <a:gd name="T8" fmla="*/ 2180 w 2627"/>
                <a:gd name="T9" fmla="*/ 286 h 1147"/>
                <a:gd name="T10" fmla="*/ 2263 w 2627"/>
                <a:gd name="T11" fmla="*/ 336 h 1147"/>
                <a:gd name="T12" fmla="*/ 2324 w 2627"/>
                <a:gd name="T13" fmla="*/ 376 h 1147"/>
                <a:gd name="T14" fmla="*/ 2369 w 2627"/>
                <a:gd name="T15" fmla="*/ 408 h 1147"/>
                <a:gd name="T16" fmla="*/ 2400 w 2627"/>
                <a:gd name="T17" fmla="*/ 434 h 1147"/>
                <a:gd name="T18" fmla="*/ 2420 w 2627"/>
                <a:gd name="T19" fmla="*/ 453 h 1147"/>
                <a:gd name="T20" fmla="*/ 2438 w 2627"/>
                <a:gd name="T21" fmla="*/ 478 h 1147"/>
                <a:gd name="T22" fmla="*/ 2455 w 2627"/>
                <a:gd name="T23" fmla="*/ 508 h 1147"/>
                <a:gd name="T24" fmla="*/ 2487 w 2627"/>
                <a:gd name="T25" fmla="*/ 582 h 1147"/>
                <a:gd name="T26" fmla="*/ 2516 w 2627"/>
                <a:gd name="T27" fmla="*/ 669 h 1147"/>
                <a:gd name="T28" fmla="*/ 2543 w 2627"/>
                <a:gd name="T29" fmla="*/ 768 h 1147"/>
                <a:gd name="T30" fmla="*/ 2580 w 2627"/>
                <a:gd name="T31" fmla="*/ 927 h 1147"/>
                <a:gd name="T32" fmla="*/ 1314 w 2627"/>
                <a:gd name="T33" fmla="*/ 1147 h 1147"/>
                <a:gd name="T34" fmla="*/ 0 w 2627"/>
                <a:gd name="T35" fmla="*/ 1147 h 1147"/>
                <a:gd name="T36" fmla="*/ 72 w 2627"/>
                <a:gd name="T37" fmla="*/ 819 h 1147"/>
                <a:gd name="T38" fmla="*/ 98 w 2627"/>
                <a:gd name="T39" fmla="*/ 717 h 1147"/>
                <a:gd name="T40" fmla="*/ 126 w 2627"/>
                <a:gd name="T41" fmla="*/ 624 h 1147"/>
                <a:gd name="T42" fmla="*/ 156 w 2627"/>
                <a:gd name="T43" fmla="*/ 543 h 1147"/>
                <a:gd name="T44" fmla="*/ 181 w 2627"/>
                <a:gd name="T45" fmla="*/ 493 h 1147"/>
                <a:gd name="T46" fmla="*/ 199 w 2627"/>
                <a:gd name="T47" fmla="*/ 465 h 1147"/>
                <a:gd name="T48" fmla="*/ 218 w 2627"/>
                <a:gd name="T49" fmla="*/ 442 h 1147"/>
                <a:gd name="T50" fmla="*/ 228 w 2627"/>
                <a:gd name="T51" fmla="*/ 434 h 1147"/>
                <a:gd name="T52" fmla="*/ 278 w 2627"/>
                <a:gd name="T53" fmla="*/ 393 h 1147"/>
                <a:gd name="T54" fmla="*/ 331 w 2627"/>
                <a:gd name="T55" fmla="*/ 357 h 1147"/>
                <a:gd name="T56" fmla="*/ 401 w 2627"/>
                <a:gd name="T57" fmla="*/ 313 h 1147"/>
                <a:gd name="T58" fmla="*/ 494 w 2627"/>
                <a:gd name="T59" fmla="*/ 261 h 1147"/>
                <a:gd name="T60" fmla="*/ 611 w 2627"/>
                <a:gd name="T61" fmla="*/ 200 h 1147"/>
                <a:gd name="T62" fmla="*/ 759 w 2627"/>
                <a:gd name="T63" fmla="*/ 128 h 1147"/>
                <a:gd name="T64" fmla="*/ 940 w 2627"/>
                <a:gd name="T65" fmla="*/ 47 h 1147"/>
                <a:gd name="T66" fmla="*/ 1576 w 2627"/>
                <a:gd name="T67"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7">
                  <a:moveTo>
                    <a:pt x="1576" y="0"/>
                  </a:moveTo>
                  <a:lnTo>
                    <a:pt x="1576" y="0"/>
                  </a:lnTo>
                  <a:lnTo>
                    <a:pt x="1680" y="44"/>
                  </a:lnTo>
                  <a:lnTo>
                    <a:pt x="1776" y="86"/>
                  </a:lnTo>
                  <a:lnTo>
                    <a:pt x="1862" y="125"/>
                  </a:lnTo>
                  <a:lnTo>
                    <a:pt x="1941" y="163"/>
                  </a:lnTo>
                  <a:lnTo>
                    <a:pt x="2010" y="197"/>
                  </a:lnTo>
                  <a:lnTo>
                    <a:pt x="2074" y="229"/>
                  </a:lnTo>
                  <a:lnTo>
                    <a:pt x="2130" y="259"/>
                  </a:lnTo>
                  <a:lnTo>
                    <a:pt x="2180" y="286"/>
                  </a:lnTo>
                  <a:lnTo>
                    <a:pt x="2223" y="312"/>
                  </a:lnTo>
                  <a:lnTo>
                    <a:pt x="2263" y="336"/>
                  </a:lnTo>
                  <a:lnTo>
                    <a:pt x="2295" y="356"/>
                  </a:lnTo>
                  <a:lnTo>
                    <a:pt x="2324" y="376"/>
                  </a:lnTo>
                  <a:lnTo>
                    <a:pt x="2348" y="393"/>
                  </a:lnTo>
                  <a:lnTo>
                    <a:pt x="2369" y="408"/>
                  </a:lnTo>
                  <a:lnTo>
                    <a:pt x="2400" y="434"/>
                  </a:lnTo>
                  <a:lnTo>
                    <a:pt x="2400" y="434"/>
                  </a:lnTo>
                  <a:lnTo>
                    <a:pt x="2410" y="442"/>
                  </a:lnTo>
                  <a:lnTo>
                    <a:pt x="2420" y="453"/>
                  </a:lnTo>
                  <a:lnTo>
                    <a:pt x="2429" y="465"/>
                  </a:lnTo>
                  <a:lnTo>
                    <a:pt x="2438" y="478"/>
                  </a:lnTo>
                  <a:lnTo>
                    <a:pt x="2447" y="493"/>
                  </a:lnTo>
                  <a:lnTo>
                    <a:pt x="2455" y="508"/>
                  </a:lnTo>
                  <a:lnTo>
                    <a:pt x="2471" y="543"/>
                  </a:lnTo>
                  <a:lnTo>
                    <a:pt x="2487" y="582"/>
                  </a:lnTo>
                  <a:lnTo>
                    <a:pt x="2502" y="624"/>
                  </a:lnTo>
                  <a:lnTo>
                    <a:pt x="2516" y="669"/>
                  </a:lnTo>
                  <a:lnTo>
                    <a:pt x="2530" y="717"/>
                  </a:lnTo>
                  <a:lnTo>
                    <a:pt x="2543" y="768"/>
                  </a:lnTo>
                  <a:lnTo>
                    <a:pt x="2555" y="819"/>
                  </a:lnTo>
                  <a:lnTo>
                    <a:pt x="2580" y="927"/>
                  </a:lnTo>
                  <a:lnTo>
                    <a:pt x="2627" y="1147"/>
                  </a:lnTo>
                  <a:lnTo>
                    <a:pt x="1314" y="1147"/>
                  </a:lnTo>
                  <a:lnTo>
                    <a:pt x="0" y="1147"/>
                  </a:lnTo>
                  <a:lnTo>
                    <a:pt x="0" y="1147"/>
                  </a:lnTo>
                  <a:lnTo>
                    <a:pt x="47" y="927"/>
                  </a:lnTo>
                  <a:lnTo>
                    <a:pt x="72" y="819"/>
                  </a:lnTo>
                  <a:lnTo>
                    <a:pt x="84" y="768"/>
                  </a:lnTo>
                  <a:lnTo>
                    <a:pt x="98" y="717"/>
                  </a:lnTo>
                  <a:lnTo>
                    <a:pt x="111" y="669"/>
                  </a:lnTo>
                  <a:lnTo>
                    <a:pt x="126" y="624"/>
                  </a:lnTo>
                  <a:lnTo>
                    <a:pt x="140" y="582"/>
                  </a:lnTo>
                  <a:lnTo>
                    <a:pt x="156" y="543"/>
                  </a:lnTo>
                  <a:lnTo>
                    <a:pt x="173" y="508"/>
                  </a:lnTo>
                  <a:lnTo>
                    <a:pt x="181" y="493"/>
                  </a:lnTo>
                  <a:lnTo>
                    <a:pt x="190" y="478"/>
                  </a:lnTo>
                  <a:lnTo>
                    <a:pt x="199" y="465"/>
                  </a:lnTo>
                  <a:lnTo>
                    <a:pt x="208" y="453"/>
                  </a:lnTo>
                  <a:lnTo>
                    <a:pt x="218" y="442"/>
                  </a:lnTo>
                  <a:lnTo>
                    <a:pt x="228" y="434"/>
                  </a:lnTo>
                  <a:lnTo>
                    <a:pt x="228" y="434"/>
                  </a:lnTo>
                  <a:lnTo>
                    <a:pt x="258" y="408"/>
                  </a:lnTo>
                  <a:lnTo>
                    <a:pt x="278" y="393"/>
                  </a:lnTo>
                  <a:lnTo>
                    <a:pt x="303" y="376"/>
                  </a:lnTo>
                  <a:lnTo>
                    <a:pt x="331" y="357"/>
                  </a:lnTo>
                  <a:lnTo>
                    <a:pt x="363" y="337"/>
                  </a:lnTo>
                  <a:lnTo>
                    <a:pt x="401" y="313"/>
                  </a:lnTo>
                  <a:lnTo>
                    <a:pt x="444" y="288"/>
                  </a:lnTo>
                  <a:lnTo>
                    <a:pt x="494" y="261"/>
                  </a:lnTo>
                  <a:lnTo>
                    <a:pt x="549" y="231"/>
                  </a:lnTo>
                  <a:lnTo>
                    <a:pt x="611" y="200"/>
                  </a:lnTo>
                  <a:lnTo>
                    <a:pt x="682" y="165"/>
                  </a:lnTo>
                  <a:lnTo>
                    <a:pt x="759" y="128"/>
                  </a:lnTo>
                  <a:lnTo>
                    <a:pt x="846" y="89"/>
                  </a:lnTo>
                  <a:lnTo>
                    <a:pt x="940" y="47"/>
                  </a:lnTo>
                  <a:lnTo>
                    <a:pt x="1044" y="3"/>
                  </a:lnTo>
                  <a:lnTo>
                    <a:pt x="1576" y="0"/>
                  </a:lnTo>
                  <a:close/>
                </a:path>
              </a:pathLst>
            </a:custGeom>
            <a:solidFill>
              <a:srgbClr val="FD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0" name="Freeform 60">
              <a:extLst>
                <a:ext uri="{FF2B5EF4-FFF2-40B4-BE49-F238E27FC236}">
                  <a16:creationId xmlns:a16="http://schemas.microsoft.com/office/drawing/2014/main" id="{5798CAB7-DF3C-4389-9DF2-E380E359891A}"/>
                </a:ext>
              </a:extLst>
            </p:cNvPr>
            <p:cNvSpPr>
              <a:spLocks/>
            </p:cNvSpPr>
            <p:nvPr/>
          </p:nvSpPr>
          <p:spPr bwMode="auto">
            <a:xfrm flipH="1">
              <a:off x="6819576" y="5487538"/>
              <a:ext cx="761244" cy="284939"/>
            </a:xfrm>
            <a:custGeom>
              <a:avLst/>
              <a:gdLst>
                <a:gd name="T0" fmla="*/ 1576 w 2627"/>
                <a:gd name="T1" fmla="*/ 0 h 1147"/>
                <a:gd name="T2" fmla="*/ 1776 w 2627"/>
                <a:gd name="T3" fmla="*/ 86 h 1147"/>
                <a:gd name="T4" fmla="*/ 1941 w 2627"/>
                <a:gd name="T5" fmla="*/ 163 h 1147"/>
                <a:gd name="T6" fmla="*/ 2074 w 2627"/>
                <a:gd name="T7" fmla="*/ 229 h 1147"/>
                <a:gd name="T8" fmla="*/ 2180 w 2627"/>
                <a:gd name="T9" fmla="*/ 286 h 1147"/>
                <a:gd name="T10" fmla="*/ 2263 w 2627"/>
                <a:gd name="T11" fmla="*/ 336 h 1147"/>
                <a:gd name="T12" fmla="*/ 2324 w 2627"/>
                <a:gd name="T13" fmla="*/ 376 h 1147"/>
                <a:gd name="T14" fmla="*/ 2369 w 2627"/>
                <a:gd name="T15" fmla="*/ 408 h 1147"/>
                <a:gd name="T16" fmla="*/ 2400 w 2627"/>
                <a:gd name="T17" fmla="*/ 434 h 1147"/>
                <a:gd name="T18" fmla="*/ 2420 w 2627"/>
                <a:gd name="T19" fmla="*/ 453 h 1147"/>
                <a:gd name="T20" fmla="*/ 2438 w 2627"/>
                <a:gd name="T21" fmla="*/ 478 h 1147"/>
                <a:gd name="T22" fmla="*/ 2455 w 2627"/>
                <a:gd name="T23" fmla="*/ 508 h 1147"/>
                <a:gd name="T24" fmla="*/ 2487 w 2627"/>
                <a:gd name="T25" fmla="*/ 582 h 1147"/>
                <a:gd name="T26" fmla="*/ 2516 w 2627"/>
                <a:gd name="T27" fmla="*/ 669 h 1147"/>
                <a:gd name="T28" fmla="*/ 2543 w 2627"/>
                <a:gd name="T29" fmla="*/ 768 h 1147"/>
                <a:gd name="T30" fmla="*/ 2580 w 2627"/>
                <a:gd name="T31" fmla="*/ 927 h 1147"/>
                <a:gd name="T32" fmla="*/ 1314 w 2627"/>
                <a:gd name="T33" fmla="*/ 1147 h 1147"/>
                <a:gd name="T34" fmla="*/ 0 w 2627"/>
                <a:gd name="T35" fmla="*/ 1147 h 1147"/>
                <a:gd name="T36" fmla="*/ 72 w 2627"/>
                <a:gd name="T37" fmla="*/ 819 h 1147"/>
                <a:gd name="T38" fmla="*/ 98 w 2627"/>
                <a:gd name="T39" fmla="*/ 717 h 1147"/>
                <a:gd name="T40" fmla="*/ 126 w 2627"/>
                <a:gd name="T41" fmla="*/ 624 h 1147"/>
                <a:gd name="T42" fmla="*/ 156 w 2627"/>
                <a:gd name="T43" fmla="*/ 543 h 1147"/>
                <a:gd name="T44" fmla="*/ 181 w 2627"/>
                <a:gd name="T45" fmla="*/ 493 h 1147"/>
                <a:gd name="T46" fmla="*/ 199 w 2627"/>
                <a:gd name="T47" fmla="*/ 465 h 1147"/>
                <a:gd name="T48" fmla="*/ 218 w 2627"/>
                <a:gd name="T49" fmla="*/ 442 h 1147"/>
                <a:gd name="T50" fmla="*/ 228 w 2627"/>
                <a:gd name="T51" fmla="*/ 434 h 1147"/>
                <a:gd name="T52" fmla="*/ 278 w 2627"/>
                <a:gd name="T53" fmla="*/ 393 h 1147"/>
                <a:gd name="T54" fmla="*/ 331 w 2627"/>
                <a:gd name="T55" fmla="*/ 357 h 1147"/>
                <a:gd name="T56" fmla="*/ 401 w 2627"/>
                <a:gd name="T57" fmla="*/ 313 h 1147"/>
                <a:gd name="T58" fmla="*/ 494 w 2627"/>
                <a:gd name="T59" fmla="*/ 261 h 1147"/>
                <a:gd name="T60" fmla="*/ 611 w 2627"/>
                <a:gd name="T61" fmla="*/ 200 h 1147"/>
                <a:gd name="T62" fmla="*/ 759 w 2627"/>
                <a:gd name="T63" fmla="*/ 128 h 1147"/>
                <a:gd name="T64" fmla="*/ 940 w 2627"/>
                <a:gd name="T65" fmla="*/ 47 h 1147"/>
                <a:gd name="T66" fmla="*/ 1576 w 2627"/>
                <a:gd name="T67"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7">
                  <a:moveTo>
                    <a:pt x="1576" y="0"/>
                  </a:moveTo>
                  <a:lnTo>
                    <a:pt x="1576" y="0"/>
                  </a:lnTo>
                  <a:lnTo>
                    <a:pt x="1680" y="44"/>
                  </a:lnTo>
                  <a:lnTo>
                    <a:pt x="1776" y="86"/>
                  </a:lnTo>
                  <a:lnTo>
                    <a:pt x="1862" y="125"/>
                  </a:lnTo>
                  <a:lnTo>
                    <a:pt x="1941" y="163"/>
                  </a:lnTo>
                  <a:lnTo>
                    <a:pt x="2010" y="197"/>
                  </a:lnTo>
                  <a:lnTo>
                    <a:pt x="2074" y="229"/>
                  </a:lnTo>
                  <a:lnTo>
                    <a:pt x="2130" y="259"/>
                  </a:lnTo>
                  <a:lnTo>
                    <a:pt x="2180" y="286"/>
                  </a:lnTo>
                  <a:lnTo>
                    <a:pt x="2223" y="312"/>
                  </a:lnTo>
                  <a:lnTo>
                    <a:pt x="2263" y="336"/>
                  </a:lnTo>
                  <a:lnTo>
                    <a:pt x="2295" y="356"/>
                  </a:lnTo>
                  <a:lnTo>
                    <a:pt x="2324" y="376"/>
                  </a:lnTo>
                  <a:lnTo>
                    <a:pt x="2348" y="393"/>
                  </a:lnTo>
                  <a:lnTo>
                    <a:pt x="2369" y="408"/>
                  </a:lnTo>
                  <a:lnTo>
                    <a:pt x="2400" y="434"/>
                  </a:lnTo>
                  <a:lnTo>
                    <a:pt x="2400" y="434"/>
                  </a:lnTo>
                  <a:lnTo>
                    <a:pt x="2410" y="442"/>
                  </a:lnTo>
                  <a:lnTo>
                    <a:pt x="2420" y="453"/>
                  </a:lnTo>
                  <a:lnTo>
                    <a:pt x="2429" y="465"/>
                  </a:lnTo>
                  <a:lnTo>
                    <a:pt x="2438" y="478"/>
                  </a:lnTo>
                  <a:lnTo>
                    <a:pt x="2447" y="493"/>
                  </a:lnTo>
                  <a:lnTo>
                    <a:pt x="2455" y="508"/>
                  </a:lnTo>
                  <a:lnTo>
                    <a:pt x="2471" y="543"/>
                  </a:lnTo>
                  <a:lnTo>
                    <a:pt x="2487" y="582"/>
                  </a:lnTo>
                  <a:lnTo>
                    <a:pt x="2502" y="624"/>
                  </a:lnTo>
                  <a:lnTo>
                    <a:pt x="2516" y="669"/>
                  </a:lnTo>
                  <a:lnTo>
                    <a:pt x="2530" y="717"/>
                  </a:lnTo>
                  <a:lnTo>
                    <a:pt x="2543" y="768"/>
                  </a:lnTo>
                  <a:lnTo>
                    <a:pt x="2555" y="819"/>
                  </a:lnTo>
                  <a:lnTo>
                    <a:pt x="2580" y="927"/>
                  </a:lnTo>
                  <a:lnTo>
                    <a:pt x="2627" y="1147"/>
                  </a:lnTo>
                  <a:lnTo>
                    <a:pt x="1314" y="1147"/>
                  </a:lnTo>
                  <a:lnTo>
                    <a:pt x="0" y="1147"/>
                  </a:lnTo>
                  <a:lnTo>
                    <a:pt x="0" y="1147"/>
                  </a:lnTo>
                  <a:lnTo>
                    <a:pt x="47" y="927"/>
                  </a:lnTo>
                  <a:lnTo>
                    <a:pt x="72" y="819"/>
                  </a:lnTo>
                  <a:lnTo>
                    <a:pt x="84" y="768"/>
                  </a:lnTo>
                  <a:lnTo>
                    <a:pt x="98" y="717"/>
                  </a:lnTo>
                  <a:lnTo>
                    <a:pt x="111" y="669"/>
                  </a:lnTo>
                  <a:lnTo>
                    <a:pt x="126" y="624"/>
                  </a:lnTo>
                  <a:lnTo>
                    <a:pt x="140" y="582"/>
                  </a:lnTo>
                  <a:lnTo>
                    <a:pt x="156" y="543"/>
                  </a:lnTo>
                  <a:lnTo>
                    <a:pt x="173" y="508"/>
                  </a:lnTo>
                  <a:lnTo>
                    <a:pt x="181" y="493"/>
                  </a:lnTo>
                  <a:lnTo>
                    <a:pt x="190" y="478"/>
                  </a:lnTo>
                  <a:lnTo>
                    <a:pt x="199" y="465"/>
                  </a:lnTo>
                  <a:lnTo>
                    <a:pt x="208" y="453"/>
                  </a:lnTo>
                  <a:lnTo>
                    <a:pt x="218" y="442"/>
                  </a:lnTo>
                  <a:lnTo>
                    <a:pt x="228" y="434"/>
                  </a:lnTo>
                  <a:lnTo>
                    <a:pt x="228" y="434"/>
                  </a:lnTo>
                  <a:lnTo>
                    <a:pt x="258" y="408"/>
                  </a:lnTo>
                  <a:lnTo>
                    <a:pt x="278" y="393"/>
                  </a:lnTo>
                  <a:lnTo>
                    <a:pt x="303" y="376"/>
                  </a:lnTo>
                  <a:lnTo>
                    <a:pt x="331" y="357"/>
                  </a:lnTo>
                  <a:lnTo>
                    <a:pt x="363" y="337"/>
                  </a:lnTo>
                  <a:lnTo>
                    <a:pt x="401" y="313"/>
                  </a:lnTo>
                  <a:lnTo>
                    <a:pt x="444" y="288"/>
                  </a:lnTo>
                  <a:lnTo>
                    <a:pt x="494" y="261"/>
                  </a:lnTo>
                  <a:lnTo>
                    <a:pt x="549" y="231"/>
                  </a:lnTo>
                  <a:lnTo>
                    <a:pt x="611" y="200"/>
                  </a:lnTo>
                  <a:lnTo>
                    <a:pt x="682" y="165"/>
                  </a:lnTo>
                  <a:lnTo>
                    <a:pt x="759" y="128"/>
                  </a:lnTo>
                  <a:lnTo>
                    <a:pt x="846" y="89"/>
                  </a:lnTo>
                  <a:lnTo>
                    <a:pt x="940" y="47"/>
                  </a:lnTo>
                  <a:lnTo>
                    <a:pt x="1044" y="3"/>
                  </a:lnTo>
                  <a:lnTo>
                    <a:pt x="15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1" name="Freeform 61">
              <a:extLst>
                <a:ext uri="{FF2B5EF4-FFF2-40B4-BE49-F238E27FC236}">
                  <a16:creationId xmlns:a16="http://schemas.microsoft.com/office/drawing/2014/main" id="{7D17D352-1CB0-4974-B7A4-C77A3892F8AC}"/>
                </a:ext>
              </a:extLst>
            </p:cNvPr>
            <p:cNvSpPr>
              <a:spLocks/>
            </p:cNvSpPr>
            <p:nvPr/>
          </p:nvSpPr>
          <p:spPr bwMode="auto">
            <a:xfrm flipH="1">
              <a:off x="6819576" y="5487538"/>
              <a:ext cx="761244" cy="284939"/>
            </a:xfrm>
            <a:custGeom>
              <a:avLst/>
              <a:gdLst>
                <a:gd name="T0" fmla="*/ 1576 w 2627"/>
                <a:gd name="T1" fmla="*/ 0 h 1147"/>
                <a:gd name="T2" fmla="*/ 1776 w 2627"/>
                <a:gd name="T3" fmla="*/ 86 h 1147"/>
                <a:gd name="T4" fmla="*/ 1941 w 2627"/>
                <a:gd name="T5" fmla="*/ 163 h 1147"/>
                <a:gd name="T6" fmla="*/ 2074 w 2627"/>
                <a:gd name="T7" fmla="*/ 229 h 1147"/>
                <a:gd name="T8" fmla="*/ 2180 w 2627"/>
                <a:gd name="T9" fmla="*/ 286 h 1147"/>
                <a:gd name="T10" fmla="*/ 2263 w 2627"/>
                <a:gd name="T11" fmla="*/ 336 h 1147"/>
                <a:gd name="T12" fmla="*/ 2324 w 2627"/>
                <a:gd name="T13" fmla="*/ 376 h 1147"/>
                <a:gd name="T14" fmla="*/ 2369 w 2627"/>
                <a:gd name="T15" fmla="*/ 408 h 1147"/>
                <a:gd name="T16" fmla="*/ 2400 w 2627"/>
                <a:gd name="T17" fmla="*/ 434 h 1147"/>
                <a:gd name="T18" fmla="*/ 2420 w 2627"/>
                <a:gd name="T19" fmla="*/ 453 h 1147"/>
                <a:gd name="T20" fmla="*/ 2438 w 2627"/>
                <a:gd name="T21" fmla="*/ 478 h 1147"/>
                <a:gd name="T22" fmla="*/ 2455 w 2627"/>
                <a:gd name="T23" fmla="*/ 508 h 1147"/>
                <a:gd name="T24" fmla="*/ 2487 w 2627"/>
                <a:gd name="T25" fmla="*/ 582 h 1147"/>
                <a:gd name="T26" fmla="*/ 2516 w 2627"/>
                <a:gd name="T27" fmla="*/ 669 h 1147"/>
                <a:gd name="T28" fmla="*/ 2543 w 2627"/>
                <a:gd name="T29" fmla="*/ 768 h 1147"/>
                <a:gd name="T30" fmla="*/ 2580 w 2627"/>
                <a:gd name="T31" fmla="*/ 927 h 1147"/>
                <a:gd name="T32" fmla="*/ 1314 w 2627"/>
                <a:gd name="T33" fmla="*/ 1147 h 1147"/>
                <a:gd name="T34" fmla="*/ 0 w 2627"/>
                <a:gd name="T35" fmla="*/ 1147 h 1147"/>
                <a:gd name="T36" fmla="*/ 72 w 2627"/>
                <a:gd name="T37" fmla="*/ 819 h 1147"/>
                <a:gd name="T38" fmla="*/ 98 w 2627"/>
                <a:gd name="T39" fmla="*/ 717 h 1147"/>
                <a:gd name="T40" fmla="*/ 126 w 2627"/>
                <a:gd name="T41" fmla="*/ 624 h 1147"/>
                <a:gd name="T42" fmla="*/ 156 w 2627"/>
                <a:gd name="T43" fmla="*/ 543 h 1147"/>
                <a:gd name="T44" fmla="*/ 181 w 2627"/>
                <a:gd name="T45" fmla="*/ 493 h 1147"/>
                <a:gd name="T46" fmla="*/ 199 w 2627"/>
                <a:gd name="T47" fmla="*/ 465 h 1147"/>
                <a:gd name="T48" fmla="*/ 218 w 2627"/>
                <a:gd name="T49" fmla="*/ 442 h 1147"/>
                <a:gd name="T50" fmla="*/ 228 w 2627"/>
                <a:gd name="T51" fmla="*/ 434 h 1147"/>
                <a:gd name="T52" fmla="*/ 278 w 2627"/>
                <a:gd name="T53" fmla="*/ 393 h 1147"/>
                <a:gd name="T54" fmla="*/ 331 w 2627"/>
                <a:gd name="T55" fmla="*/ 357 h 1147"/>
                <a:gd name="T56" fmla="*/ 401 w 2627"/>
                <a:gd name="T57" fmla="*/ 313 h 1147"/>
                <a:gd name="T58" fmla="*/ 494 w 2627"/>
                <a:gd name="T59" fmla="*/ 261 h 1147"/>
                <a:gd name="T60" fmla="*/ 611 w 2627"/>
                <a:gd name="T61" fmla="*/ 200 h 1147"/>
                <a:gd name="T62" fmla="*/ 759 w 2627"/>
                <a:gd name="T63" fmla="*/ 128 h 1147"/>
                <a:gd name="T64" fmla="*/ 940 w 2627"/>
                <a:gd name="T65" fmla="*/ 47 h 1147"/>
                <a:gd name="T66" fmla="*/ 1576 w 2627"/>
                <a:gd name="T67"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7">
                  <a:moveTo>
                    <a:pt x="1576" y="0"/>
                  </a:moveTo>
                  <a:lnTo>
                    <a:pt x="1576" y="0"/>
                  </a:lnTo>
                  <a:lnTo>
                    <a:pt x="1680" y="44"/>
                  </a:lnTo>
                  <a:lnTo>
                    <a:pt x="1776" y="86"/>
                  </a:lnTo>
                  <a:lnTo>
                    <a:pt x="1862" y="125"/>
                  </a:lnTo>
                  <a:lnTo>
                    <a:pt x="1941" y="163"/>
                  </a:lnTo>
                  <a:lnTo>
                    <a:pt x="2010" y="197"/>
                  </a:lnTo>
                  <a:lnTo>
                    <a:pt x="2074" y="229"/>
                  </a:lnTo>
                  <a:lnTo>
                    <a:pt x="2130" y="259"/>
                  </a:lnTo>
                  <a:lnTo>
                    <a:pt x="2180" y="286"/>
                  </a:lnTo>
                  <a:lnTo>
                    <a:pt x="2223" y="312"/>
                  </a:lnTo>
                  <a:lnTo>
                    <a:pt x="2263" y="336"/>
                  </a:lnTo>
                  <a:lnTo>
                    <a:pt x="2295" y="356"/>
                  </a:lnTo>
                  <a:lnTo>
                    <a:pt x="2324" y="376"/>
                  </a:lnTo>
                  <a:lnTo>
                    <a:pt x="2348" y="393"/>
                  </a:lnTo>
                  <a:lnTo>
                    <a:pt x="2369" y="408"/>
                  </a:lnTo>
                  <a:lnTo>
                    <a:pt x="2400" y="434"/>
                  </a:lnTo>
                  <a:lnTo>
                    <a:pt x="2400" y="434"/>
                  </a:lnTo>
                  <a:lnTo>
                    <a:pt x="2410" y="442"/>
                  </a:lnTo>
                  <a:lnTo>
                    <a:pt x="2420" y="453"/>
                  </a:lnTo>
                  <a:lnTo>
                    <a:pt x="2429" y="465"/>
                  </a:lnTo>
                  <a:lnTo>
                    <a:pt x="2438" y="478"/>
                  </a:lnTo>
                  <a:lnTo>
                    <a:pt x="2447" y="493"/>
                  </a:lnTo>
                  <a:lnTo>
                    <a:pt x="2455" y="508"/>
                  </a:lnTo>
                  <a:lnTo>
                    <a:pt x="2471" y="543"/>
                  </a:lnTo>
                  <a:lnTo>
                    <a:pt x="2487" y="582"/>
                  </a:lnTo>
                  <a:lnTo>
                    <a:pt x="2502" y="624"/>
                  </a:lnTo>
                  <a:lnTo>
                    <a:pt x="2516" y="669"/>
                  </a:lnTo>
                  <a:lnTo>
                    <a:pt x="2530" y="717"/>
                  </a:lnTo>
                  <a:lnTo>
                    <a:pt x="2543" y="768"/>
                  </a:lnTo>
                  <a:lnTo>
                    <a:pt x="2555" y="819"/>
                  </a:lnTo>
                  <a:lnTo>
                    <a:pt x="2580" y="927"/>
                  </a:lnTo>
                  <a:lnTo>
                    <a:pt x="2627" y="1147"/>
                  </a:lnTo>
                  <a:lnTo>
                    <a:pt x="1314" y="1147"/>
                  </a:lnTo>
                  <a:lnTo>
                    <a:pt x="0" y="1147"/>
                  </a:lnTo>
                  <a:lnTo>
                    <a:pt x="0" y="1147"/>
                  </a:lnTo>
                  <a:lnTo>
                    <a:pt x="47" y="927"/>
                  </a:lnTo>
                  <a:lnTo>
                    <a:pt x="72" y="819"/>
                  </a:lnTo>
                  <a:lnTo>
                    <a:pt x="84" y="768"/>
                  </a:lnTo>
                  <a:lnTo>
                    <a:pt x="98" y="717"/>
                  </a:lnTo>
                  <a:lnTo>
                    <a:pt x="111" y="669"/>
                  </a:lnTo>
                  <a:lnTo>
                    <a:pt x="126" y="624"/>
                  </a:lnTo>
                  <a:lnTo>
                    <a:pt x="140" y="582"/>
                  </a:lnTo>
                  <a:lnTo>
                    <a:pt x="156" y="543"/>
                  </a:lnTo>
                  <a:lnTo>
                    <a:pt x="173" y="508"/>
                  </a:lnTo>
                  <a:lnTo>
                    <a:pt x="181" y="493"/>
                  </a:lnTo>
                  <a:lnTo>
                    <a:pt x="190" y="478"/>
                  </a:lnTo>
                  <a:lnTo>
                    <a:pt x="199" y="465"/>
                  </a:lnTo>
                  <a:lnTo>
                    <a:pt x="208" y="453"/>
                  </a:lnTo>
                  <a:lnTo>
                    <a:pt x="218" y="442"/>
                  </a:lnTo>
                  <a:lnTo>
                    <a:pt x="228" y="434"/>
                  </a:lnTo>
                  <a:lnTo>
                    <a:pt x="228" y="434"/>
                  </a:lnTo>
                  <a:lnTo>
                    <a:pt x="258" y="408"/>
                  </a:lnTo>
                  <a:lnTo>
                    <a:pt x="278" y="393"/>
                  </a:lnTo>
                  <a:lnTo>
                    <a:pt x="303" y="376"/>
                  </a:lnTo>
                  <a:lnTo>
                    <a:pt x="331" y="357"/>
                  </a:lnTo>
                  <a:lnTo>
                    <a:pt x="363" y="337"/>
                  </a:lnTo>
                  <a:lnTo>
                    <a:pt x="401" y="313"/>
                  </a:lnTo>
                  <a:lnTo>
                    <a:pt x="444" y="288"/>
                  </a:lnTo>
                  <a:lnTo>
                    <a:pt x="494" y="261"/>
                  </a:lnTo>
                  <a:lnTo>
                    <a:pt x="549" y="231"/>
                  </a:lnTo>
                  <a:lnTo>
                    <a:pt x="611" y="200"/>
                  </a:lnTo>
                  <a:lnTo>
                    <a:pt x="682" y="165"/>
                  </a:lnTo>
                  <a:lnTo>
                    <a:pt x="759" y="128"/>
                  </a:lnTo>
                  <a:lnTo>
                    <a:pt x="846" y="89"/>
                  </a:lnTo>
                  <a:lnTo>
                    <a:pt x="940" y="47"/>
                  </a:lnTo>
                  <a:lnTo>
                    <a:pt x="1044" y="3"/>
                  </a:lnTo>
                  <a:lnTo>
                    <a:pt x="1576" y="0"/>
                  </a:lnTo>
                  <a:close/>
                </a:path>
              </a:pathLst>
            </a:custGeom>
            <a:solidFill>
              <a:srgbClr val="C93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2" name="Freeform 62">
              <a:extLst>
                <a:ext uri="{FF2B5EF4-FFF2-40B4-BE49-F238E27FC236}">
                  <a16:creationId xmlns:a16="http://schemas.microsoft.com/office/drawing/2014/main" id="{86782A36-03FD-4CE0-8980-6581A1E1DE6C}"/>
                </a:ext>
              </a:extLst>
            </p:cNvPr>
            <p:cNvSpPr>
              <a:spLocks/>
            </p:cNvSpPr>
            <p:nvPr/>
          </p:nvSpPr>
          <p:spPr bwMode="auto">
            <a:xfrm flipH="1">
              <a:off x="6819576" y="5487538"/>
              <a:ext cx="761244" cy="284939"/>
            </a:xfrm>
            <a:custGeom>
              <a:avLst/>
              <a:gdLst>
                <a:gd name="T0" fmla="*/ 1576 w 2627"/>
                <a:gd name="T1" fmla="*/ 0 h 1147"/>
                <a:gd name="T2" fmla="*/ 1776 w 2627"/>
                <a:gd name="T3" fmla="*/ 86 h 1147"/>
                <a:gd name="T4" fmla="*/ 1941 w 2627"/>
                <a:gd name="T5" fmla="*/ 163 h 1147"/>
                <a:gd name="T6" fmla="*/ 2074 w 2627"/>
                <a:gd name="T7" fmla="*/ 229 h 1147"/>
                <a:gd name="T8" fmla="*/ 2180 w 2627"/>
                <a:gd name="T9" fmla="*/ 286 h 1147"/>
                <a:gd name="T10" fmla="*/ 2263 w 2627"/>
                <a:gd name="T11" fmla="*/ 336 h 1147"/>
                <a:gd name="T12" fmla="*/ 2324 w 2627"/>
                <a:gd name="T13" fmla="*/ 376 h 1147"/>
                <a:gd name="T14" fmla="*/ 2369 w 2627"/>
                <a:gd name="T15" fmla="*/ 408 h 1147"/>
                <a:gd name="T16" fmla="*/ 2400 w 2627"/>
                <a:gd name="T17" fmla="*/ 434 h 1147"/>
                <a:gd name="T18" fmla="*/ 2420 w 2627"/>
                <a:gd name="T19" fmla="*/ 453 h 1147"/>
                <a:gd name="T20" fmla="*/ 2438 w 2627"/>
                <a:gd name="T21" fmla="*/ 478 h 1147"/>
                <a:gd name="T22" fmla="*/ 2455 w 2627"/>
                <a:gd name="T23" fmla="*/ 508 h 1147"/>
                <a:gd name="T24" fmla="*/ 2487 w 2627"/>
                <a:gd name="T25" fmla="*/ 582 h 1147"/>
                <a:gd name="T26" fmla="*/ 2516 w 2627"/>
                <a:gd name="T27" fmla="*/ 669 h 1147"/>
                <a:gd name="T28" fmla="*/ 2543 w 2627"/>
                <a:gd name="T29" fmla="*/ 768 h 1147"/>
                <a:gd name="T30" fmla="*/ 2580 w 2627"/>
                <a:gd name="T31" fmla="*/ 927 h 1147"/>
                <a:gd name="T32" fmla="*/ 1314 w 2627"/>
                <a:gd name="T33" fmla="*/ 1147 h 1147"/>
                <a:gd name="T34" fmla="*/ 0 w 2627"/>
                <a:gd name="T35" fmla="*/ 1147 h 1147"/>
                <a:gd name="T36" fmla="*/ 72 w 2627"/>
                <a:gd name="T37" fmla="*/ 819 h 1147"/>
                <a:gd name="T38" fmla="*/ 98 w 2627"/>
                <a:gd name="T39" fmla="*/ 717 h 1147"/>
                <a:gd name="T40" fmla="*/ 126 w 2627"/>
                <a:gd name="T41" fmla="*/ 624 h 1147"/>
                <a:gd name="T42" fmla="*/ 156 w 2627"/>
                <a:gd name="T43" fmla="*/ 543 h 1147"/>
                <a:gd name="T44" fmla="*/ 181 w 2627"/>
                <a:gd name="T45" fmla="*/ 493 h 1147"/>
                <a:gd name="T46" fmla="*/ 199 w 2627"/>
                <a:gd name="T47" fmla="*/ 465 h 1147"/>
                <a:gd name="T48" fmla="*/ 218 w 2627"/>
                <a:gd name="T49" fmla="*/ 442 h 1147"/>
                <a:gd name="T50" fmla="*/ 228 w 2627"/>
                <a:gd name="T51" fmla="*/ 434 h 1147"/>
                <a:gd name="T52" fmla="*/ 278 w 2627"/>
                <a:gd name="T53" fmla="*/ 393 h 1147"/>
                <a:gd name="T54" fmla="*/ 331 w 2627"/>
                <a:gd name="T55" fmla="*/ 357 h 1147"/>
                <a:gd name="T56" fmla="*/ 401 w 2627"/>
                <a:gd name="T57" fmla="*/ 313 h 1147"/>
                <a:gd name="T58" fmla="*/ 494 w 2627"/>
                <a:gd name="T59" fmla="*/ 261 h 1147"/>
                <a:gd name="T60" fmla="*/ 611 w 2627"/>
                <a:gd name="T61" fmla="*/ 200 h 1147"/>
                <a:gd name="T62" fmla="*/ 759 w 2627"/>
                <a:gd name="T63" fmla="*/ 128 h 1147"/>
                <a:gd name="T64" fmla="*/ 940 w 2627"/>
                <a:gd name="T65" fmla="*/ 47 h 1147"/>
                <a:gd name="T66" fmla="*/ 1576 w 2627"/>
                <a:gd name="T67"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7">
                  <a:moveTo>
                    <a:pt x="1576" y="0"/>
                  </a:moveTo>
                  <a:lnTo>
                    <a:pt x="1576" y="0"/>
                  </a:lnTo>
                  <a:lnTo>
                    <a:pt x="1680" y="44"/>
                  </a:lnTo>
                  <a:lnTo>
                    <a:pt x="1776" y="86"/>
                  </a:lnTo>
                  <a:lnTo>
                    <a:pt x="1862" y="125"/>
                  </a:lnTo>
                  <a:lnTo>
                    <a:pt x="1941" y="163"/>
                  </a:lnTo>
                  <a:lnTo>
                    <a:pt x="2010" y="197"/>
                  </a:lnTo>
                  <a:lnTo>
                    <a:pt x="2074" y="229"/>
                  </a:lnTo>
                  <a:lnTo>
                    <a:pt x="2130" y="259"/>
                  </a:lnTo>
                  <a:lnTo>
                    <a:pt x="2180" y="286"/>
                  </a:lnTo>
                  <a:lnTo>
                    <a:pt x="2223" y="312"/>
                  </a:lnTo>
                  <a:lnTo>
                    <a:pt x="2263" y="336"/>
                  </a:lnTo>
                  <a:lnTo>
                    <a:pt x="2295" y="356"/>
                  </a:lnTo>
                  <a:lnTo>
                    <a:pt x="2324" y="376"/>
                  </a:lnTo>
                  <a:lnTo>
                    <a:pt x="2348" y="393"/>
                  </a:lnTo>
                  <a:lnTo>
                    <a:pt x="2369" y="408"/>
                  </a:lnTo>
                  <a:lnTo>
                    <a:pt x="2400" y="434"/>
                  </a:lnTo>
                  <a:lnTo>
                    <a:pt x="2400" y="434"/>
                  </a:lnTo>
                  <a:lnTo>
                    <a:pt x="2410" y="442"/>
                  </a:lnTo>
                  <a:lnTo>
                    <a:pt x="2420" y="453"/>
                  </a:lnTo>
                  <a:lnTo>
                    <a:pt x="2429" y="465"/>
                  </a:lnTo>
                  <a:lnTo>
                    <a:pt x="2438" y="478"/>
                  </a:lnTo>
                  <a:lnTo>
                    <a:pt x="2447" y="493"/>
                  </a:lnTo>
                  <a:lnTo>
                    <a:pt x="2455" y="508"/>
                  </a:lnTo>
                  <a:lnTo>
                    <a:pt x="2471" y="543"/>
                  </a:lnTo>
                  <a:lnTo>
                    <a:pt x="2487" y="582"/>
                  </a:lnTo>
                  <a:lnTo>
                    <a:pt x="2502" y="624"/>
                  </a:lnTo>
                  <a:lnTo>
                    <a:pt x="2516" y="669"/>
                  </a:lnTo>
                  <a:lnTo>
                    <a:pt x="2530" y="717"/>
                  </a:lnTo>
                  <a:lnTo>
                    <a:pt x="2543" y="768"/>
                  </a:lnTo>
                  <a:lnTo>
                    <a:pt x="2555" y="819"/>
                  </a:lnTo>
                  <a:lnTo>
                    <a:pt x="2580" y="927"/>
                  </a:lnTo>
                  <a:lnTo>
                    <a:pt x="2627" y="1147"/>
                  </a:lnTo>
                  <a:lnTo>
                    <a:pt x="1314" y="1147"/>
                  </a:lnTo>
                  <a:lnTo>
                    <a:pt x="0" y="1147"/>
                  </a:lnTo>
                  <a:lnTo>
                    <a:pt x="0" y="1147"/>
                  </a:lnTo>
                  <a:lnTo>
                    <a:pt x="47" y="927"/>
                  </a:lnTo>
                  <a:lnTo>
                    <a:pt x="72" y="819"/>
                  </a:lnTo>
                  <a:lnTo>
                    <a:pt x="84" y="768"/>
                  </a:lnTo>
                  <a:lnTo>
                    <a:pt x="98" y="717"/>
                  </a:lnTo>
                  <a:lnTo>
                    <a:pt x="111" y="669"/>
                  </a:lnTo>
                  <a:lnTo>
                    <a:pt x="126" y="624"/>
                  </a:lnTo>
                  <a:lnTo>
                    <a:pt x="140" y="582"/>
                  </a:lnTo>
                  <a:lnTo>
                    <a:pt x="156" y="543"/>
                  </a:lnTo>
                  <a:lnTo>
                    <a:pt x="173" y="508"/>
                  </a:lnTo>
                  <a:lnTo>
                    <a:pt x="181" y="493"/>
                  </a:lnTo>
                  <a:lnTo>
                    <a:pt x="190" y="478"/>
                  </a:lnTo>
                  <a:lnTo>
                    <a:pt x="199" y="465"/>
                  </a:lnTo>
                  <a:lnTo>
                    <a:pt x="208" y="453"/>
                  </a:lnTo>
                  <a:lnTo>
                    <a:pt x="218" y="442"/>
                  </a:lnTo>
                  <a:lnTo>
                    <a:pt x="228" y="434"/>
                  </a:lnTo>
                  <a:lnTo>
                    <a:pt x="228" y="434"/>
                  </a:lnTo>
                  <a:lnTo>
                    <a:pt x="258" y="408"/>
                  </a:lnTo>
                  <a:lnTo>
                    <a:pt x="278" y="393"/>
                  </a:lnTo>
                  <a:lnTo>
                    <a:pt x="303" y="376"/>
                  </a:lnTo>
                  <a:lnTo>
                    <a:pt x="331" y="357"/>
                  </a:lnTo>
                  <a:lnTo>
                    <a:pt x="363" y="337"/>
                  </a:lnTo>
                  <a:lnTo>
                    <a:pt x="401" y="313"/>
                  </a:lnTo>
                  <a:lnTo>
                    <a:pt x="444" y="288"/>
                  </a:lnTo>
                  <a:lnTo>
                    <a:pt x="494" y="261"/>
                  </a:lnTo>
                  <a:lnTo>
                    <a:pt x="549" y="231"/>
                  </a:lnTo>
                  <a:lnTo>
                    <a:pt x="611" y="200"/>
                  </a:lnTo>
                  <a:lnTo>
                    <a:pt x="682" y="165"/>
                  </a:lnTo>
                  <a:lnTo>
                    <a:pt x="759" y="128"/>
                  </a:lnTo>
                  <a:lnTo>
                    <a:pt x="846" y="89"/>
                  </a:lnTo>
                  <a:lnTo>
                    <a:pt x="940" y="47"/>
                  </a:lnTo>
                  <a:lnTo>
                    <a:pt x="1044" y="3"/>
                  </a:lnTo>
                  <a:lnTo>
                    <a:pt x="15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3" name="Freeform 63">
              <a:extLst>
                <a:ext uri="{FF2B5EF4-FFF2-40B4-BE49-F238E27FC236}">
                  <a16:creationId xmlns:a16="http://schemas.microsoft.com/office/drawing/2014/main" id="{3E63141C-F166-448E-8552-D4C95340AFE1}"/>
                </a:ext>
              </a:extLst>
            </p:cNvPr>
            <p:cNvSpPr>
              <a:spLocks/>
            </p:cNvSpPr>
            <p:nvPr/>
          </p:nvSpPr>
          <p:spPr bwMode="auto">
            <a:xfrm flipH="1">
              <a:off x="7118512" y="5305108"/>
              <a:ext cx="163372" cy="248453"/>
            </a:xfrm>
            <a:custGeom>
              <a:avLst/>
              <a:gdLst>
                <a:gd name="T0" fmla="*/ 563 w 563"/>
                <a:gd name="T1" fmla="*/ 665 h 1005"/>
                <a:gd name="T2" fmla="*/ 563 w 563"/>
                <a:gd name="T3" fmla="*/ 870 h 1005"/>
                <a:gd name="T4" fmla="*/ 533 w 563"/>
                <a:gd name="T5" fmla="*/ 902 h 1005"/>
                <a:gd name="T6" fmla="*/ 502 w 563"/>
                <a:gd name="T7" fmla="*/ 929 h 1005"/>
                <a:gd name="T8" fmla="*/ 468 w 563"/>
                <a:gd name="T9" fmla="*/ 951 h 1005"/>
                <a:gd name="T10" fmla="*/ 432 w 563"/>
                <a:gd name="T11" fmla="*/ 971 h 1005"/>
                <a:gd name="T12" fmla="*/ 395 w 563"/>
                <a:gd name="T13" fmla="*/ 986 h 1005"/>
                <a:gd name="T14" fmla="*/ 358 w 563"/>
                <a:gd name="T15" fmla="*/ 997 h 1005"/>
                <a:gd name="T16" fmla="*/ 320 w 563"/>
                <a:gd name="T17" fmla="*/ 1003 h 1005"/>
                <a:gd name="T18" fmla="*/ 282 w 563"/>
                <a:gd name="T19" fmla="*/ 1005 h 1005"/>
                <a:gd name="T20" fmla="*/ 244 w 563"/>
                <a:gd name="T21" fmla="*/ 1003 h 1005"/>
                <a:gd name="T22" fmla="*/ 205 w 563"/>
                <a:gd name="T23" fmla="*/ 998 h 1005"/>
                <a:gd name="T24" fmla="*/ 168 w 563"/>
                <a:gd name="T25" fmla="*/ 987 h 1005"/>
                <a:gd name="T26" fmla="*/ 131 w 563"/>
                <a:gd name="T27" fmla="*/ 972 h 1005"/>
                <a:gd name="T28" fmla="*/ 97 w 563"/>
                <a:gd name="T29" fmla="*/ 954 h 1005"/>
                <a:gd name="T30" fmla="*/ 62 w 563"/>
                <a:gd name="T31" fmla="*/ 930 h 1005"/>
                <a:gd name="T32" fmla="*/ 30 w 563"/>
                <a:gd name="T33" fmla="*/ 903 h 1005"/>
                <a:gd name="T34" fmla="*/ 0 w 563"/>
                <a:gd name="T35" fmla="*/ 870 h 1005"/>
                <a:gd name="T36" fmla="*/ 0 w 563"/>
                <a:gd name="T37" fmla="*/ 251 h 1005"/>
                <a:gd name="T38" fmla="*/ 0 w 563"/>
                <a:gd name="T39" fmla="*/ 235 h 1005"/>
                <a:gd name="T40" fmla="*/ 3 w 563"/>
                <a:gd name="T41" fmla="*/ 206 h 1005"/>
                <a:gd name="T42" fmla="*/ 9 w 563"/>
                <a:gd name="T43" fmla="*/ 178 h 1005"/>
                <a:gd name="T44" fmla="*/ 18 w 563"/>
                <a:gd name="T45" fmla="*/ 153 h 1005"/>
                <a:gd name="T46" fmla="*/ 30 w 563"/>
                <a:gd name="T47" fmla="*/ 130 h 1005"/>
                <a:gd name="T48" fmla="*/ 44 w 563"/>
                <a:gd name="T49" fmla="*/ 108 h 1005"/>
                <a:gd name="T50" fmla="*/ 61 w 563"/>
                <a:gd name="T51" fmla="*/ 89 h 1005"/>
                <a:gd name="T52" fmla="*/ 79 w 563"/>
                <a:gd name="T53" fmla="*/ 71 h 1005"/>
                <a:gd name="T54" fmla="*/ 109 w 563"/>
                <a:gd name="T55" fmla="*/ 48 h 1005"/>
                <a:gd name="T56" fmla="*/ 154 w 563"/>
                <a:gd name="T57" fmla="*/ 25 h 1005"/>
                <a:gd name="T58" fmla="*/ 203 w 563"/>
                <a:gd name="T59" fmla="*/ 9 h 1005"/>
                <a:gd name="T60" fmla="*/ 256 w 563"/>
                <a:gd name="T61" fmla="*/ 1 h 1005"/>
                <a:gd name="T62" fmla="*/ 309 w 563"/>
                <a:gd name="T63" fmla="*/ 1 h 1005"/>
                <a:gd name="T64" fmla="*/ 360 w 563"/>
                <a:gd name="T65" fmla="*/ 9 h 1005"/>
                <a:gd name="T66" fmla="*/ 410 w 563"/>
                <a:gd name="T67" fmla="*/ 25 h 1005"/>
                <a:gd name="T68" fmla="*/ 454 w 563"/>
                <a:gd name="T69" fmla="*/ 48 h 1005"/>
                <a:gd name="T70" fmla="*/ 485 w 563"/>
                <a:gd name="T71" fmla="*/ 71 h 1005"/>
                <a:gd name="T72" fmla="*/ 504 w 563"/>
                <a:gd name="T73" fmla="*/ 89 h 1005"/>
                <a:gd name="T74" fmla="*/ 519 w 563"/>
                <a:gd name="T75" fmla="*/ 108 h 1005"/>
                <a:gd name="T76" fmla="*/ 533 w 563"/>
                <a:gd name="T77" fmla="*/ 130 h 1005"/>
                <a:gd name="T78" fmla="*/ 545 w 563"/>
                <a:gd name="T79" fmla="*/ 153 h 1005"/>
                <a:gd name="T80" fmla="*/ 554 w 563"/>
                <a:gd name="T81" fmla="*/ 178 h 1005"/>
                <a:gd name="T82" fmla="*/ 560 w 563"/>
                <a:gd name="T83" fmla="*/ 206 h 1005"/>
                <a:gd name="T84" fmla="*/ 563 w 563"/>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3" h="1005">
                  <a:moveTo>
                    <a:pt x="563" y="251"/>
                  </a:moveTo>
                  <a:lnTo>
                    <a:pt x="563" y="665"/>
                  </a:lnTo>
                  <a:lnTo>
                    <a:pt x="563" y="870"/>
                  </a:lnTo>
                  <a:lnTo>
                    <a:pt x="563" y="870"/>
                  </a:lnTo>
                  <a:lnTo>
                    <a:pt x="549" y="887"/>
                  </a:lnTo>
                  <a:lnTo>
                    <a:pt x="533" y="902"/>
                  </a:lnTo>
                  <a:lnTo>
                    <a:pt x="517" y="916"/>
                  </a:lnTo>
                  <a:lnTo>
                    <a:pt x="502" y="929"/>
                  </a:lnTo>
                  <a:lnTo>
                    <a:pt x="485" y="941"/>
                  </a:lnTo>
                  <a:lnTo>
                    <a:pt x="468" y="951"/>
                  </a:lnTo>
                  <a:lnTo>
                    <a:pt x="450" y="961"/>
                  </a:lnTo>
                  <a:lnTo>
                    <a:pt x="432" y="971"/>
                  </a:lnTo>
                  <a:lnTo>
                    <a:pt x="414" y="978"/>
                  </a:lnTo>
                  <a:lnTo>
                    <a:pt x="395" y="986"/>
                  </a:lnTo>
                  <a:lnTo>
                    <a:pt x="377" y="991"/>
                  </a:lnTo>
                  <a:lnTo>
                    <a:pt x="358" y="997"/>
                  </a:lnTo>
                  <a:lnTo>
                    <a:pt x="339" y="1000"/>
                  </a:lnTo>
                  <a:lnTo>
                    <a:pt x="320" y="1003"/>
                  </a:lnTo>
                  <a:lnTo>
                    <a:pt x="301" y="1004"/>
                  </a:lnTo>
                  <a:lnTo>
                    <a:pt x="282" y="1005"/>
                  </a:lnTo>
                  <a:lnTo>
                    <a:pt x="263" y="1004"/>
                  </a:lnTo>
                  <a:lnTo>
                    <a:pt x="244" y="1003"/>
                  </a:lnTo>
                  <a:lnTo>
                    <a:pt x="224" y="1001"/>
                  </a:lnTo>
                  <a:lnTo>
                    <a:pt x="205" y="998"/>
                  </a:lnTo>
                  <a:lnTo>
                    <a:pt x="186" y="992"/>
                  </a:lnTo>
                  <a:lnTo>
                    <a:pt x="168" y="987"/>
                  </a:lnTo>
                  <a:lnTo>
                    <a:pt x="149" y="981"/>
                  </a:lnTo>
                  <a:lnTo>
                    <a:pt x="131" y="972"/>
                  </a:lnTo>
                  <a:lnTo>
                    <a:pt x="113" y="963"/>
                  </a:lnTo>
                  <a:lnTo>
                    <a:pt x="97" y="954"/>
                  </a:lnTo>
                  <a:lnTo>
                    <a:pt x="79" y="943"/>
                  </a:lnTo>
                  <a:lnTo>
                    <a:pt x="62" y="930"/>
                  </a:lnTo>
                  <a:lnTo>
                    <a:pt x="46" y="917"/>
                  </a:lnTo>
                  <a:lnTo>
                    <a:pt x="30" y="903"/>
                  </a:lnTo>
                  <a:lnTo>
                    <a:pt x="15" y="887"/>
                  </a:lnTo>
                  <a:lnTo>
                    <a:pt x="0" y="870"/>
                  </a:lnTo>
                  <a:lnTo>
                    <a:pt x="0" y="665"/>
                  </a:lnTo>
                  <a:lnTo>
                    <a:pt x="0" y="251"/>
                  </a:lnTo>
                  <a:lnTo>
                    <a:pt x="0" y="251"/>
                  </a:lnTo>
                  <a:lnTo>
                    <a:pt x="0" y="235"/>
                  </a:lnTo>
                  <a:lnTo>
                    <a:pt x="1" y="220"/>
                  </a:lnTo>
                  <a:lnTo>
                    <a:pt x="3" y="206"/>
                  </a:lnTo>
                  <a:lnTo>
                    <a:pt x="6" y="192"/>
                  </a:lnTo>
                  <a:lnTo>
                    <a:pt x="9" y="178"/>
                  </a:lnTo>
                  <a:lnTo>
                    <a:pt x="14" y="165"/>
                  </a:lnTo>
                  <a:lnTo>
                    <a:pt x="18" y="153"/>
                  </a:lnTo>
                  <a:lnTo>
                    <a:pt x="24" y="141"/>
                  </a:lnTo>
                  <a:lnTo>
                    <a:pt x="30" y="130"/>
                  </a:lnTo>
                  <a:lnTo>
                    <a:pt x="37" y="119"/>
                  </a:lnTo>
                  <a:lnTo>
                    <a:pt x="44" y="108"/>
                  </a:lnTo>
                  <a:lnTo>
                    <a:pt x="52" y="98"/>
                  </a:lnTo>
                  <a:lnTo>
                    <a:pt x="61" y="89"/>
                  </a:lnTo>
                  <a:lnTo>
                    <a:pt x="69" y="79"/>
                  </a:lnTo>
                  <a:lnTo>
                    <a:pt x="79" y="71"/>
                  </a:lnTo>
                  <a:lnTo>
                    <a:pt x="88" y="63"/>
                  </a:lnTo>
                  <a:lnTo>
                    <a:pt x="109" y="48"/>
                  </a:lnTo>
                  <a:lnTo>
                    <a:pt x="130" y="36"/>
                  </a:lnTo>
                  <a:lnTo>
                    <a:pt x="154" y="25"/>
                  </a:lnTo>
                  <a:lnTo>
                    <a:pt x="178" y="15"/>
                  </a:lnTo>
                  <a:lnTo>
                    <a:pt x="203" y="9"/>
                  </a:lnTo>
                  <a:lnTo>
                    <a:pt x="229" y="4"/>
                  </a:lnTo>
                  <a:lnTo>
                    <a:pt x="256" y="1"/>
                  </a:lnTo>
                  <a:lnTo>
                    <a:pt x="282" y="0"/>
                  </a:lnTo>
                  <a:lnTo>
                    <a:pt x="309" y="1"/>
                  </a:lnTo>
                  <a:lnTo>
                    <a:pt x="334" y="4"/>
                  </a:lnTo>
                  <a:lnTo>
                    <a:pt x="360" y="9"/>
                  </a:lnTo>
                  <a:lnTo>
                    <a:pt x="385" y="15"/>
                  </a:lnTo>
                  <a:lnTo>
                    <a:pt x="410" y="25"/>
                  </a:lnTo>
                  <a:lnTo>
                    <a:pt x="433" y="36"/>
                  </a:lnTo>
                  <a:lnTo>
                    <a:pt x="454" y="48"/>
                  </a:lnTo>
                  <a:lnTo>
                    <a:pt x="476" y="63"/>
                  </a:lnTo>
                  <a:lnTo>
                    <a:pt x="485" y="71"/>
                  </a:lnTo>
                  <a:lnTo>
                    <a:pt x="495" y="79"/>
                  </a:lnTo>
                  <a:lnTo>
                    <a:pt x="504" y="89"/>
                  </a:lnTo>
                  <a:lnTo>
                    <a:pt x="512" y="98"/>
                  </a:lnTo>
                  <a:lnTo>
                    <a:pt x="519" y="108"/>
                  </a:lnTo>
                  <a:lnTo>
                    <a:pt x="526" y="119"/>
                  </a:lnTo>
                  <a:lnTo>
                    <a:pt x="533" y="130"/>
                  </a:lnTo>
                  <a:lnTo>
                    <a:pt x="540" y="141"/>
                  </a:lnTo>
                  <a:lnTo>
                    <a:pt x="545" y="153"/>
                  </a:lnTo>
                  <a:lnTo>
                    <a:pt x="550" y="165"/>
                  </a:lnTo>
                  <a:lnTo>
                    <a:pt x="554" y="178"/>
                  </a:lnTo>
                  <a:lnTo>
                    <a:pt x="558" y="192"/>
                  </a:lnTo>
                  <a:lnTo>
                    <a:pt x="560" y="206"/>
                  </a:lnTo>
                  <a:lnTo>
                    <a:pt x="562" y="220"/>
                  </a:lnTo>
                  <a:lnTo>
                    <a:pt x="563" y="235"/>
                  </a:lnTo>
                  <a:lnTo>
                    <a:pt x="563" y="251"/>
                  </a:ln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4" name="Freeform 64">
              <a:extLst>
                <a:ext uri="{FF2B5EF4-FFF2-40B4-BE49-F238E27FC236}">
                  <a16:creationId xmlns:a16="http://schemas.microsoft.com/office/drawing/2014/main" id="{AB93E1AE-3D4A-416F-9FD8-6FE39701E734}"/>
                </a:ext>
              </a:extLst>
            </p:cNvPr>
            <p:cNvSpPr>
              <a:spLocks/>
            </p:cNvSpPr>
            <p:nvPr/>
          </p:nvSpPr>
          <p:spPr bwMode="auto">
            <a:xfrm flipH="1">
              <a:off x="7118512" y="5305108"/>
              <a:ext cx="163372" cy="248453"/>
            </a:xfrm>
            <a:custGeom>
              <a:avLst/>
              <a:gdLst>
                <a:gd name="T0" fmla="*/ 563 w 563"/>
                <a:gd name="T1" fmla="*/ 665 h 1005"/>
                <a:gd name="T2" fmla="*/ 563 w 563"/>
                <a:gd name="T3" fmla="*/ 870 h 1005"/>
                <a:gd name="T4" fmla="*/ 533 w 563"/>
                <a:gd name="T5" fmla="*/ 902 h 1005"/>
                <a:gd name="T6" fmla="*/ 502 w 563"/>
                <a:gd name="T7" fmla="*/ 929 h 1005"/>
                <a:gd name="T8" fmla="*/ 468 w 563"/>
                <a:gd name="T9" fmla="*/ 951 h 1005"/>
                <a:gd name="T10" fmla="*/ 432 w 563"/>
                <a:gd name="T11" fmla="*/ 971 h 1005"/>
                <a:gd name="T12" fmla="*/ 395 w 563"/>
                <a:gd name="T13" fmla="*/ 986 h 1005"/>
                <a:gd name="T14" fmla="*/ 358 w 563"/>
                <a:gd name="T15" fmla="*/ 997 h 1005"/>
                <a:gd name="T16" fmla="*/ 320 w 563"/>
                <a:gd name="T17" fmla="*/ 1003 h 1005"/>
                <a:gd name="T18" fmla="*/ 282 w 563"/>
                <a:gd name="T19" fmla="*/ 1005 h 1005"/>
                <a:gd name="T20" fmla="*/ 244 w 563"/>
                <a:gd name="T21" fmla="*/ 1003 h 1005"/>
                <a:gd name="T22" fmla="*/ 205 w 563"/>
                <a:gd name="T23" fmla="*/ 998 h 1005"/>
                <a:gd name="T24" fmla="*/ 168 w 563"/>
                <a:gd name="T25" fmla="*/ 987 h 1005"/>
                <a:gd name="T26" fmla="*/ 131 w 563"/>
                <a:gd name="T27" fmla="*/ 972 h 1005"/>
                <a:gd name="T28" fmla="*/ 97 w 563"/>
                <a:gd name="T29" fmla="*/ 954 h 1005"/>
                <a:gd name="T30" fmla="*/ 62 w 563"/>
                <a:gd name="T31" fmla="*/ 930 h 1005"/>
                <a:gd name="T32" fmla="*/ 30 w 563"/>
                <a:gd name="T33" fmla="*/ 903 h 1005"/>
                <a:gd name="T34" fmla="*/ 0 w 563"/>
                <a:gd name="T35" fmla="*/ 870 h 1005"/>
                <a:gd name="T36" fmla="*/ 0 w 563"/>
                <a:gd name="T37" fmla="*/ 251 h 1005"/>
                <a:gd name="T38" fmla="*/ 0 w 563"/>
                <a:gd name="T39" fmla="*/ 235 h 1005"/>
                <a:gd name="T40" fmla="*/ 3 w 563"/>
                <a:gd name="T41" fmla="*/ 206 h 1005"/>
                <a:gd name="T42" fmla="*/ 9 w 563"/>
                <a:gd name="T43" fmla="*/ 178 h 1005"/>
                <a:gd name="T44" fmla="*/ 18 w 563"/>
                <a:gd name="T45" fmla="*/ 153 h 1005"/>
                <a:gd name="T46" fmla="*/ 30 w 563"/>
                <a:gd name="T47" fmla="*/ 130 h 1005"/>
                <a:gd name="T48" fmla="*/ 44 w 563"/>
                <a:gd name="T49" fmla="*/ 108 h 1005"/>
                <a:gd name="T50" fmla="*/ 61 w 563"/>
                <a:gd name="T51" fmla="*/ 89 h 1005"/>
                <a:gd name="T52" fmla="*/ 79 w 563"/>
                <a:gd name="T53" fmla="*/ 71 h 1005"/>
                <a:gd name="T54" fmla="*/ 109 w 563"/>
                <a:gd name="T55" fmla="*/ 48 h 1005"/>
                <a:gd name="T56" fmla="*/ 154 w 563"/>
                <a:gd name="T57" fmla="*/ 25 h 1005"/>
                <a:gd name="T58" fmla="*/ 203 w 563"/>
                <a:gd name="T59" fmla="*/ 9 h 1005"/>
                <a:gd name="T60" fmla="*/ 256 w 563"/>
                <a:gd name="T61" fmla="*/ 1 h 1005"/>
                <a:gd name="T62" fmla="*/ 309 w 563"/>
                <a:gd name="T63" fmla="*/ 1 h 1005"/>
                <a:gd name="T64" fmla="*/ 360 w 563"/>
                <a:gd name="T65" fmla="*/ 9 h 1005"/>
                <a:gd name="T66" fmla="*/ 410 w 563"/>
                <a:gd name="T67" fmla="*/ 25 h 1005"/>
                <a:gd name="T68" fmla="*/ 454 w 563"/>
                <a:gd name="T69" fmla="*/ 48 h 1005"/>
                <a:gd name="T70" fmla="*/ 485 w 563"/>
                <a:gd name="T71" fmla="*/ 71 h 1005"/>
                <a:gd name="T72" fmla="*/ 504 w 563"/>
                <a:gd name="T73" fmla="*/ 89 h 1005"/>
                <a:gd name="T74" fmla="*/ 519 w 563"/>
                <a:gd name="T75" fmla="*/ 108 h 1005"/>
                <a:gd name="T76" fmla="*/ 533 w 563"/>
                <a:gd name="T77" fmla="*/ 130 h 1005"/>
                <a:gd name="T78" fmla="*/ 545 w 563"/>
                <a:gd name="T79" fmla="*/ 153 h 1005"/>
                <a:gd name="T80" fmla="*/ 554 w 563"/>
                <a:gd name="T81" fmla="*/ 178 h 1005"/>
                <a:gd name="T82" fmla="*/ 560 w 563"/>
                <a:gd name="T83" fmla="*/ 206 h 1005"/>
                <a:gd name="T84" fmla="*/ 563 w 563"/>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3" h="1005">
                  <a:moveTo>
                    <a:pt x="563" y="251"/>
                  </a:moveTo>
                  <a:lnTo>
                    <a:pt x="563" y="665"/>
                  </a:lnTo>
                  <a:lnTo>
                    <a:pt x="563" y="870"/>
                  </a:lnTo>
                  <a:lnTo>
                    <a:pt x="563" y="870"/>
                  </a:lnTo>
                  <a:lnTo>
                    <a:pt x="549" y="887"/>
                  </a:lnTo>
                  <a:lnTo>
                    <a:pt x="533" y="902"/>
                  </a:lnTo>
                  <a:lnTo>
                    <a:pt x="517" y="916"/>
                  </a:lnTo>
                  <a:lnTo>
                    <a:pt x="502" y="929"/>
                  </a:lnTo>
                  <a:lnTo>
                    <a:pt x="485" y="941"/>
                  </a:lnTo>
                  <a:lnTo>
                    <a:pt x="468" y="951"/>
                  </a:lnTo>
                  <a:lnTo>
                    <a:pt x="450" y="961"/>
                  </a:lnTo>
                  <a:lnTo>
                    <a:pt x="432" y="971"/>
                  </a:lnTo>
                  <a:lnTo>
                    <a:pt x="414" y="978"/>
                  </a:lnTo>
                  <a:lnTo>
                    <a:pt x="395" y="986"/>
                  </a:lnTo>
                  <a:lnTo>
                    <a:pt x="377" y="991"/>
                  </a:lnTo>
                  <a:lnTo>
                    <a:pt x="358" y="997"/>
                  </a:lnTo>
                  <a:lnTo>
                    <a:pt x="339" y="1000"/>
                  </a:lnTo>
                  <a:lnTo>
                    <a:pt x="320" y="1003"/>
                  </a:lnTo>
                  <a:lnTo>
                    <a:pt x="301" y="1004"/>
                  </a:lnTo>
                  <a:lnTo>
                    <a:pt x="282" y="1005"/>
                  </a:lnTo>
                  <a:lnTo>
                    <a:pt x="263" y="1004"/>
                  </a:lnTo>
                  <a:lnTo>
                    <a:pt x="244" y="1003"/>
                  </a:lnTo>
                  <a:lnTo>
                    <a:pt x="224" y="1001"/>
                  </a:lnTo>
                  <a:lnTo>
                    <a:pt x="205" y="998"/>
                  </a:lnTo>
                  <a:lnTo>
                    <a:pt x="186" y="992"/>
                  </a:lnTo>
                  <a:lnTo>
                    <a:pt x="168" y="987"/>
                  </a:lnTo>
                  <a:lnTo>
                    <a:pt x="149" y="981"/>
                  </a:lnTo>
                  <a:lnTo>
                    <a:pt x="131" y="972"/>
                  </a:lnTo>
                  <a:lnTo>
                    <a:pt x="113" y="963"/>
                  </a:lnTo>
                  <a:lnTo>
                    <a:pt x="97" y="954"/>
                  </a:lnTo>
                  <a:lnTo>
                    <a:pt x="79" y="943"/>
                  </a:lnTo>
                  <a:lnTo>
                    <a:pt x="62" y="930"/>
                  </a:lnTo>
                  <a:lnTo>
                    <a:pt x="46" y="917"/>
                  </a:lnTo>
                  <a:lnTo>
                    <a:pt x="30" y="903"/>
                  </a:lnTo>
                  <a:lnTo>
                    <a:pt x="15" y="887"/>
                  </a:lnTo>
                  <a:lnTo>
                    <a:pt x="0" y="870"/>
                  </a:lnTo>
                  <a:lnTo>
                    <a:pt x="0" y="665"/>
                  </a:lnTo>
                  <a:lnTo>
                    <a:pt x="0" y="251"/>
                  </a:lnTo>
                  <a:lnTo>
                    <a:pt x="0" y="251"/>
                  </a:lnTo>
                  <a:lnTo>
                    <a:pt x="0" y="235"/>
                  </a:lnTo>
                  <a:lnTo>
                    <a:pt x="1" y="220"/>
                  </a:lnTo>
                  <a:lnTo>
                    <a:pt x="3" y="206"/>
                  </a:lnTo>
                  <a:lnTo>
                    <a:pt x="6" y="192"/>
                  </a:lnTo>
                  <a:lnTo>
                    <a:pt x="9" y="178"/>
                  </a:lnTo>
                  <a:lnTo>
                    <a:pt x="14" y="165"/>
                  </a:lnTo>
                  <a:lnTo>
                    <a:pt x="18" y="153"/>
                  </a:lnTo>
                  <a:lnTo>
                    <a:pt x="24" y="141"/>
                  </a:lnTo>
                  <a:lnTo>
                    <a:pt x="30" y="130"/>
                  </a:lnTo>
                  <a:lnTo>
                    <a:pt x="37" y="119"/>
                  </a:lnTo>
                  <a:lnTo>
                    <a:pt x="44" y="108"/>
                  </a:lnTo>
                  <a:lnTo>
                    <a:pt x="52" y="98"/>
                  </a:lnTo>
                  <a:lnTo>
                    <a:pt x="61" y="89"/>
                  </a:lnTo>
                  <a:lnTo>
                    <a:pt x="69" y="79"/>
                  </a:lnTo>
                  <a:lnTo>
                    <a:pt x="79" y="71"/>
                  </a:lnTo>
                  <a:lnTo>
                    <a:pt x="88" y="63"/>
                  </a:lnTo>
                  <a:lnTo>
                    <a:pt x="109" y="48"/>
                  </a:lnTo>
                  <a:lnTo>
                    <a:pt x="130" y="36"/>
                  </a:lnTo>
                  <a:lnTo>
                    <a:pt x="154" y="25"/>
                  </a:lnTo>
                  <a:lnTo>
                    <a:pt x="178" y="15"/>
                  </a:lnTo>
                  <a:lnTo>
                    <a:pt x="203" y="9"/>
                  </a:lnTo>
                  <a:lnTo>
                    <a:pt x="229" y="4"/>
                  </a:lnTo>
                  <a:lnTo>
                    <a:pt x="256" y="1"/>
                  </a:lnTo>
                  <a:lnTo>
                    <a:pt x="282" y="0"/>
                  </a:lnTo>
                  <a:lnTo>
                    <a:pt x="309" y="1"/>
                  </a:lnTo>
                  <a:lnTo>
                    <a:pt x="334" y="4"/>
                  </a:lnTo>
                  <a:lnTo>
                    <a:pt x="360" y="9"/>
                  </a:lnTo>
                  <a:lnTo>
                    <a:pt x="385" y="15"/>
                  </a:lnTo>
                  <a:lnTo>
                    <a:pt x="410" y="25"/>
                  </a:lnTo>
                  <a:lnTo>
                    <a:pt x="433" y="36"/>
                  </a:lnTo>
                  <a:lnTo>
                    <a:pt x="454" y="48"/>
                  </a:lnTo>
                  <a:lnTo>
                    <a:pt x="476" y="63"/>
                  </a:lnTo>
                  <a:lnTo>
                    <a:pt x="485" y="71"/>
                  </a:lnTo>
                  <a:lnTo>
                    <a:pt x="495" y="79"/>
                  </a:lnTo>
                  <a:lnTo>
                    <a:pt x="504" y="89"/>
                  </a:lnTo>
                  <a:lnTo>
                    <a:pt x="512" y="98"/>
                  </a:lnTo>
                  <a:lnTo>
                    <a:pt x="519" y="108"/>
                  </a:lnTo>
                  <a:lnTo>
                    <a:pt x="526" y="119"/>
                  </a:lnTo>
                  <a:lnTo>
                    <a:pt x="533" y="130"/>
                  </a:lnTo>
                  <a:lnTo>
                    <a:pt x="540" y="141"/>
                  </a:lnTo>
                  <a:lnTo>
                    <a:pt x="545" y="153"/>
                  </a:lnTo>
                  <a:lnTo>
                    <a:pt x="550" y="165"/>
                  </a:lnTo>
                  <a:lnTo>
                    <a:pt x="554" y="178"/>
                  </a:lnTo>
                  <a:lnTo>
                    <a:pt x="558" y="192"/>
                  </a:lnTo>
                  <a:lnTo>
                    <a:pt x="560" y="206"/>
                  </a:lnTo>
                  <a:lnTo>
                    <a:pt x="562" y="220"/>
                  </a:lnTo>
                  <a:lnTo>
                    <a:pt x="563" y="235"/>
                  </a:lnTo>
                  <a:lnTo>
                    <a:pt x="563" y="2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5" name="Freeform 65">
              <a:extLst>
                <a:ext uri="{FF2B5EF4-FFF2-40B4-BE49-F238E27FC236}">
                  <a16:creationId xmlns:a16="http://schemas.microsoft.com/office/drawing/2014/main" id="{47F625C1-9690-436C-BEBE-5BB97ED00696}"/>
                </a:ext>
              </a:extLst>
            </p:cNvPr>
            <p:cNvSpPr>
              <a:spLocks/>
            </p:cNvSpPr>
            <p:nvPr/>
          </p:nvSpPr>
          <p:spPr bwMode="auto">
            <a:xfrm flipH="1">
              <a:off x="7014232" y="5268622"/>
              <a:ext cx="60830" cy="76447"/>
            </a:xfrm>
            <a:custGeom>
              <a:avLst/>
              <a:gdLst>
                <a:gd name="T0" fmla="*/ 154 w 207"/>
                <a:gd name="T1" fmla="*/ 3 h 304"/>
                <a:gd name="T2" fmla="*/ 135 w 207"/>
                <a:gd name="T3" fmla="*/ 0 h 304"/>
                <a:gd name="T4" fmla="*/ 115 w 207"/>
                <a:gd name="T5" fmla="*/ 3 h 304"/>
                <a:gd name="T6" fmla="*/ 96 w 207"/>
                <a:gd name="T7" fmla="*/ 13 h 304"/>
                <a:gd name="T8" fmla="*/ 76 w 207"/>
                <a:gd name="T9" fmla="*/ 27 h 304"/>
                <a:gd name="T10" fmla="*/ 58 w 207"/>
                <a:gd name="T11" fmla="*/ 45 h 304"/>
                <a:gd name="T12" fmla="*/ 40 w 207"/>
                <a:gd name="T13" fmla="*/ 68 h 304"/>
                <a:gd name="T14" fmla="*/ 25 w 207"/>
                <a:gd name="T15" fmla="*/ 94 h 304"/>
                <a:gd name="T16" fmla="*/ 13 w 207"/>
                <a:gd name="T17" fmla="*/ 124 h 304"/>
                <a:gd name="T18" fmla="*/ 9 w 207"/>
                <a:gd name="T19" fmla="*/ 139 h 304"/>
                <a:gd name="T20" fmla="*/ 2 w 207"/>
                <a:gd name="T21" fmla="*/ 169 h 304"/>
                <a:gd name="T22" fmla="*/ 0 w 207"/>
                <a:gd name="T23" fmla="*/ 198 h 304"/>
                <a:gd name="T24" fmla="*/ 2 w 207"/>
                <a:gd name="T25" fmla="*/ 225 h 304"/>
                <a:gd name="T26" fmla="*/ 6 w 207"/>
                <a:gd name="T27" fmla="*/ 249 h 304"/>
                <a:gd name="T28" fmla="*/ 15 w 207"/>
                <a:gd name="T29" fmla="*/ 271 h 304"/>
                <a:gd name="T30" fmla="*/ 28 w 207"/>
                <a:gd name="T31" fmla="*/ 287 h 304"/>
                <a:gd name="T32" fmla="*/ 43 w 207"/>
                <a:gd name="T33" fmla="*/ 298 h 304"/>
                <a:gd name="T34" fmla="*/ 52 w 207"/>
                <a:gd name="T35" fmla="*/ 302 h 304"/>
                <a:gd name="T36" fmla="*/ 71 w 207"/>
                <a:gd name="T37" fmla="*/ 304 h 304"/>
                <a:gd name="T38" fmla="*/ 92 w 207"/>
                <a:gd name="T39" fmla="*/ 301 h 304"/>
                <a:gd name="T40" fmla="*/ 111 w 207"/>
                <a:gd name="T41" fmla="*/ 292 h 304"/>
                <a:gd name="T42" fmla="*/ 131 w 207"/>
                <a:gd name="T43" fmla="*/ 278 h 304"/>
                <a:gd name="T44" fmla="*/ 149 w 207"/>
                <a:gd name="T45" fmla="*/ 260 h 304"/>
                <a:gd name="T46" fmla="*/ 167 w 207"/>
                <a:gd name="T47" fmla="*/ 236 h 304"/>
                <a:gd name="T48" fmla="*/ 181 w 207"/>
                <a:gd name="T49" fmla="*/ 210 h 304"/>
                <a:gd name="T50" fmla="*/ 194 w 207"/>
                <a:gd name="T51" fmla="*/ 181 h 304"/>
                <a:gd name="T52" fmla="*/ 198 w 207"/>
                <a:gd name="T53" fmla="*/ 165 h 304"/>
                <a:gd name="T54" fmla="*/ 205 w 207"/>
                <a:gd name="T55" fmla="*/ 135 h 304"/>
                <a:gd name="T56" fmla="*/ 207 w 207"/>
                <a:gd name="T57" fmla="*/ 105 h 304"/>
                <a:gd name="T58" fmla="*/ 205 w 207"/>
                <a:gd name="T59" fmla="*/ 78 h 304"/>
                <a:gd name="T60" fmla="*/ 200 w 207"/>
                <a:gd name="T61" fmla="*/ 55 h 304"/>
                <a:gd name="T62" fmla="*/ 191 w 207"/>
                <a:gd name="T63" fmla="*/ 34 h 304"/>
                <a:gd name="T64" fmla="*/ 179 w 207"/>
                <a:gd name="T65" fmla="*/ 18 h 304"/>
                <a:gd name="T66" fmla="*/ 163 w 207"/>
                <a:gd name="T67" fmla="*/ 6 h 304"/>
                <a:gd name="T68" fmla="*/ 154 w 207"/>
                <a:gd name="T69"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304">
                  <a:moveTo>
                    <a:pt x="154" y="3"/>
                  </a:moveTo>
                  <a:lnTo>
                    <a:pt x="154" y="3"/>
                  </a:lnTo>
                  <a:lnTo>
                    <a:pt x="145" y="1"/>
                  </a:lnTo>
                  <a:lnTo>
                    <a:pt x="135" y="0"/>
                  </a:lnTo>
                  <a:lnTo>
                    <a:pt x="125" y="1"/>
                  </a:lnTo>
                  <a:lnTo>
                    <a:pt x="115" y="3"/>
                  </a:lnTo>
                  <a:lnTo>
                    <a:pt x="105" y="7"/>
                  </a:lnTo>
                  <a:lnTo>
                    <a:pt x="96" y="13"/>
                  </a:lnTo>
                  <a:lnTo>
                    <a:pt x="86" y="18"/>
                  </a:lnTo>
                  <a:lnTo>
                    <a:pt x="76" y="27"/>
                  </a:lnTo>
                  <a:lnTo>
                    <a:pt x="67" y="35"/>
                  </a:lnTo>
                  <a:lnTo>
                    <a:pt x="58" y="45"/>
                  </a:lnTo>
                  <a:lnTo>
                    <a:pt x="49" y="56"/>
                  </a:lnTo>
                  <a:lnTo>
                    <a:pt x="40" y="68"/>
                  </a:lnTo>
                  <a:lnTo>
                    <a:pt x="33" y="81"/>
                  </a:lnTo>
                  <a:lnTo>
                    <a:pt x="25" y="94"/>
                  </a:lnTo>
                  <a:lnTo>
                    <a:pt x="19" y="109"/>
                  </a:lnTo>
                  <a:lnTo>
                    <a:pt x="13" y="124"/>
                  </a:lnTo>
                  <a:lnTo>
                    <a:pt x="13" y="124"/>
                  </a:lnTo>
                  <a:lnTo>
                    <a:pt x="9" y="139"/>
                  </a:lnTo>
                  <a:lnTo>
                    <a:pt x="5" y="154"/>
                  </a:lnTo>
                  <a:lnTo>
                    <a:pt x="2" y="169"/>
                  </a:lnTo>
                  <a:lnTo>
                    <a:pt x="1" y="184"/>
                  </a:lnTo>
                  <a:lnTo>
                    <a:pt x="0" y="198"/>
                  </a:lnTo>
                  <a:lnTo>
                    <a:pt x="1" y="212"/>
                  </a:lnTo>
                  <a:lnTo>
                    <a:pt x="2" y="225"/>
                  </a:lnTo>
                  <a:lnTo>
                    <a:pt x="4" y="238"/>
                  </a:lnTo>
                  <a:lnTo>
                    <a:pt x="6" y="249"/>
                  </a:lnTo>
                  <a:lnTo>
                    <a:pt x="11" y="260"/>
                  </a:lnTo>
                  <a:lnTo>
                    <a:pt x="15" y="271"/>
                  </a:lnTo>
                  <a:lnTo>
                    <a:pt x="21" y="279"/>
                  </a:lnTo>
                  <a:lnTo>
                    <a:pt x="28" y="287"/>
                  </a:lnTo>
                  <a:lnTo>
                    <a:pt x="36" y="293"/>
                  </a:lnTo>
                  <a:lnTo>
                    <a:pt x="43" y="298"/>
                  </a:lnTo>
                  <a:lnTo>
                    <a:pt x="52" y="302"/>
                  </a:lnTo>
                  <a:lnTo>
                    <a:pt x="52" y="302"/>
                  </a:lnTo>
                  <a:lnTo>
                    <a:pt x="61" y="304"/>
                  </a:lnTo>
                  <a:lnTo>
                    <a:pt x="71" y="304"/>
                  </a:lnTo>
                  <a:lnTo>
                    <a:pt x="82" y="303"/>
                  </a:lnTo>
                  <a:lnTo>
                    <a:pt x="92" y="301"/>
                  </a:lnTo>
                  <a:lnTo>
                    <a:pt x="102" y="298"/>
                  </a:lnTo>
                  <a:lnTo>
                    <a:pt x="111" y="292"/>
                  </a:lnTo>
                  <a:lnTo>
                    <a:pt x="121" y="286"/>
                  </a:lnTo>
                  <a:lnTo>
                    <a:pt x="131" y="278"/>
                  </a:lnTo>
                  <a:lnTo>
                    <a:pt x="140" y="270"/>
                  </a:lnTo>
                  <a:lnTo>
                    <a:pt x="149" y="260"/>
                  </a:lnTo>
                  <a:lnTo>
                    <a:pt x="158" y="248"/>
                  </a:lnTo>
                  <a:lnTo>
                    <a:pt x="167" y="236"/>
                  </a:lnTo>
                  <a:lnTo>
                    <a:pt x="174" y="224"/>
                  </a:lnTo>
                  <a:lnTo>
                    <a:pt x="181" y="210"/>
                  </a:lnTo>
                  <a:lnTo>
                    <a:pt x="188" y="196"/>
                  </a:lnTo>
                  <a:lnTo>
                    <a:pt x="194" y="181"/>
                  </a:lnTo>
                  <a:lnTo>
                    <a:pt x="194" y="181"/>
                  </a:lnTo>
                  <a:lnTo>
                    <a:pt x="198" y="165"/>
                  </a:lnTo>
                  <a:lnTo>
                    <a:pt x="202" y="150"/>
                  </a:lnTo>
                  <a:lnTo>
                    <a:pt x="205" y="135"/>
                  </a:lnTo>
                  <a:lnTo>
                    <a:pt x="206" y="121"/>
                  </a:lnTo>
                  <a:lnTo>
                    <a:pt x="207" y="105"/>
                  </a:lnTo>
                  <a:lnTo>
                    <a:pt x="207" y="92"/>
                  </a:lnTo>
                  <a:lnTo>
                    <a:pt x="205" y="78"/>
                  </a:lnTo>
                  <a:lnTo>
                    <a:pt x="203" y="67"/>
                  </a:lnTo>
                  <a:lnTo>
                    <a:pt x="200" y="55"/>
                  </a:lnTo>
                  <a:lnTo>
                    <a:pt x="196" y="44"/>
                  </a:lnTo>
                  <a:lnTo>
                    <a:pt x="191" y="34"/>
                  </a:lnTo>
                  <a:lnTo>
                    <a:pt x="186" y="25"/>
                  </a:lnTo>
                  <a:lnTo>
                    <a:pt x="179" y="18"/>
                  </a:lnTo>
                  <a:lnTo>
                    <a:pt x="171" y="11"/>
                  </a:lnTo>
                  <a:lnTo>
                    <a:pt x="163" y="6"/>
                  </a:lnTo>
                  <a:lnTo>
                    <a:pt x="154" y="3"/>
                  </a:lnTo>
                  <a:lnTo>
                    <a:pt x="154" y="3"/>
                  </a:ln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6" name="Freeform 66">
              <a:extLst>
                <a:ext uri="{FF2B5EF4-FFF2-40B4-BE49-F238E27FC236}">
                  <a16:creationId xmlns:a16="http://schemas.microsoft.com/office/drawing/2014/main" id="{B6D05BC0-032B-4E2D-8461-95B3661FF68D}"/>
                </a:ext>
              </a:extLst>
            </p:cNvPr>
            <p:cNvSpPr>
              <a:spLocks/>
            </p:cNvSpPr>
            <p:nvPr/>
          </p:nvSpPr>
          <p:spPr bwMode="auto">
            <a:xfrm flipH="1">
              <a:off x="7325334" y="5268622"/>
              <a:ext cx="59092" cy="76447"/>
            </a:xfrm>
            <a:custGeom>
              <a:avLst/>
              <a:gdLst>
                <a:gd name="T0" fmla="*/ 52 w 207"/>
                <a:gd name="T1" fmla="*/ 3 h 304"/>
                <a:gd name="T2" fmla="*/ 71 w 207"/>
                <a:gd name="T3" fmla="*/ 0 h 304"/>
                <a:gd name="T4" fmla="*/ 91 w 207"/>
                <a:gd name="T5" fmla="*/ 3 h 304"/>
                <a:gd name="T6" fmla="*/ 112 w 207"/>
                <a:gd name="T7" fmla="*/ 13 h 304"/>
                <a:gd name="T8" fmla="*/ 131 w 207"/>
                <a:gd name="T9" fmla="*/ 27 h 304"/>
                <a:gd name="T10" fmla="*/ 150 w 207"/>
                <a:gd name="T11" fmla="*/ 45 h 304"/>
                <a:gd name="T12" fmla="*/ 166 w 207"/>
                <a:gd name="T13" fmla="*/ 68 h 304"/>
                <a:gd name="T14" fmla="*/ 181 w 207"/>
                <a:gd name="T15" fmla="*/ 94 h 304"/>
                <a:gd name="T16" fmla="*/ 193 w 207"/>
                <a:gd name="T17" fmla="*/ 124 h 304"/>
                <a:gd name="T18" fmla="*/ 198 w 207"/>
                <a:gd name="T19" fmla="*/ 139 h 304"/>
                <a:gd name="T20" fmla="*/ 205 w 207"/>
                <a:gd name="T21" fmla="*/ 169 h 304"/>
                <a:gd name="T22" fmla="*/ 207 w 207"/>
                <a:gd name="T23" fmla="*/ 198 h 304"/>
                <a:gd name="T24" fmla="*/ 206 w 207"/>
                <a:gd name="T25" fmla="*/ 225 h 304"/>
                <a:gd name="T26" fmla="*/ 200 w 207"/>
                <a:gd name="T27" fmla="*/ 249 h 304"/>
                <a:gd name="T28" fmla="*/ 191 w 207"/>
                <a:gd name="T29" fmla="*/ 271 h 304"/>
                <a:gd name="T30" fmla="*/ 179 w 207"/>
                <a:gd name="T31" fmla="*/ 287 h 304"/>
                <a:gd name="T32" fmla="*/ 163 w 207"/>
                <a:gd name="T33" fmla="*/ 298 h 304"/>
                <a:gd name="T34" fmla="*/ 155 w 207"/>
                <a:gd name="T35" fmla="*/ 302 h 304"/>
                <a:gd name="T36" fmla="*/ 135 w 207"/>
                <a:gd name="T37" fmla="*/ 304 h 304"/>
                <a:gd name="T38" fmla="*/ 116 w 207"/>
                <a:gd name="T39" fmla="*/ 301 h 304"/>
                <a:gd name="T40" fmla="*/ 96 w 207"/>
                <a:gd name="T41" fmla="*/ 292 h 304"/>
                <a:gd name="T42" fmla="*/ 76 w 207"/>
                <a:gd name="T43" fmla="*/ 278 h 304"/>
                <a:gd name="T44" fmla="*/ 58 w 207"/>
                <a:gd name="T45" fmla="*/ 260 h 304"/>
                <a:gd name="T46" fmla="*/ 41 w 207"/>
                <a:gd name="T47" fmla="*/ 236 h 304"/>
                <a:gd name="T48" fmla="*/ 26 w 207"/>
                <a:gd name="T49" fmla="*/ 210 h 304"/>
                <a:gd name="T50" fmla="*/ 14 w 207"/>
                <a:gd name="T51" fmla="*/ 181 h 304"/>
                <a:gd name="T52" fmla="*/ 8 w 207"/>
                <a:gd name="T53" fmla="*/ 165 h 304"/>
                <a:gd name="T54" fmla="*/ 3 w 207"/>
                <a:gd name="T55" fmla="*/ 135 h 304"/>
                <a:gd name="T56" fmla="*/ 0 w 207"/>
                <a:gd name="T57" fmla="*/ 105 h 304"/>
                <a:gd name="T58" fmla="*/ 2 w 207"/>
                <a:gd name="T59" fmla="*/ 78 h 304"/>
                <a:gd name="T60" fmla="*/ 7 w 207"/>
                <a:gd name="T61" fmla="*/ 55 h 304"/>
                <a:gd name="T62" fmla="*/ 16 w 207"/>
                <a:gd name="T63" fmla="*/ 34 h 304"/>
                <a:gd name="T64" fmla="*/ 27 w 207"/>
                <a:gd name="T65" fmla="*/ 18 h 304"/>
                <a:gd name="T66" fmla="*/ 43 w 207"/>
                <a:gd name="T67" fmla="*/ 6 h 304"/>
                <a:gd name="T68" fmla="*/ 52 w 207"/>
                <a:gd name="T69"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304">
                  <a:moveTo>
                    <a:pt x="52" y="3"/>
                  </a:moveTo>
                  <a:lnTo>
                    <a:pt x="52" y="3"/>
                  </a:lnTo>
                  <a:lnTo>
                    <a:pt x="62" y="1"/>
                  </a:lnTo>
                  <a:lnTo>
                    <a:pt x="71" y="0"/>
                  </a:lnTo>
                  <a:lnTo>
                    <a:pt x="81" y="1"/>
                  </a:lnTo>
                  <a:lnTo>
                    <a:pt x="91" y="3"/>
                  </a:lnTo>
                  <a:lnTo>
                    <a:pt x="101" y="7"/>
                  </a:lnTo>
                  <a:lnTo>
                    <a:pt x="112" y="13"/>
                  </a:lnTo>
                  <a:lnTo>
                    <a:pt x="122" y="18"/>
                  </a:lnTo>
                  <a:lnTo>
                    <a:pt x="131" y="27"/>
                  </a:lnTo>
                  <a:lnTo>
                    <a:pt x="141" y="35"/>
                  </a:lnTo>
                  <a:lnTo>
                    <a:pt x="150" y="45"/>
                  </a:lnTo>
                  <a:lnTo>
                    <a:pt x="159" y="56"/>
                  </a:lnTo>
                  <a:lnTo>
                    <a:pt x="166" y="68"/>
                  </a:lnTo>
                  <a:lnTo>
                    <a:pt x="174" y="81"/>
                  </a:lnTo>
                  <a:lnTo>
                    <a:pt x="181" y="94"/>
                  </a:lnTo>
                  <a:lnTo>
                    <a:pt x="188" y="109"/>
                  </a:lnTo>
                  <a:lnTo>
                    <a:pt x="193" y="124"/>
                  </a:lnTo>
                  <a:lnTo>
                    <a:pt x="193" y="124"/>
                  </a:lnTo>
                  <a:lnTo>
                    <a:pt x="198" y="139"/>
                  </a:lnTo>
                  <a:lnTo>
                    <a:pt x="202" y="154"/>
                  </a:lnTo>
                  <a:lnTo>
                    <a:pt x="205" y="169"/>
                  </a:lnTo>
                  <a:lnTo>
                    <a:pt x="206" y="184"/>
                  </a:lnTo>
                  <a:lnTo>
                    <a:pt x="207" y="198"/>
                  </a:lnTo>
                  <a:lnTo>
                    <a:pt x="207" y="212"/>
                  </a:lnTo>
                  <a:lnTo>
                    <a:pt x="206" y="225"/>
                  </a:lnTo>
                  <a:lnTo>
                    <a:pt x="204" y="238"/>
                  </a:lnTo>
                  <a:lnTo>
                    <a:pt x="200" y="249"/>
                  </a:lnTo>
                  <a:lnTo>
                    <a:pt x="197" y="260"/>
                  </a:lnTo>
                  <a:lnTo>
                    <a:pt x="191" y="271"/>
                  </a:lnTo>
                  <a:lnTo>
                    <a:pt x="186" y="279"/>
                  </a:lnTo>
                  <a:lnTo>
                    <a:pt x="179" y="287"/>
                  </a:lnTo>
                  <a:lnTo>
                    <a:pt x="172" y="293"/>
                  </a:lnTo>
                  <a:lnTo>
                    <a:pt x="163" y="298"/>
                  </a:lnTo>
                  <a:lnTo>
                    <a:pt x="155" y="302"/>
                  </a:lnTo>
                  <a:lnTo>
                    <a:pt x="155" y="302"/>
                  </a:lnTo>
                  <a:lnTo>
                    <a:pt x="145" y="304"/>
                  </a:lnTo>
                  <a:lnTo>
                    <a:pt x="135" y="304"/>
                  </a:lnTo>
                  <a:lnTo>
                    <a:pt x="126" y="303"/>
                  </a:lnTo>
                  <a:lnTo>
                    <a:pt x="116" y="301"/>
                  </a:lnTo>
                  <a:lnTo>
                    <a:pt x="106" y="298"/>
                  </a:lnTo>
                  <a:lnTo>
                    <a:pt x="96" y="292"/>
                  </a:lnTo>
                  <a:lnTo>
                    <a:pt x="86" y="286"/>
                  </a:lnTo>
                  <a:lnTo>
                    <a:pt x="76" y="278"/>
                  </a:lnTo>
                  <a:lnTo>
                    <a:pt x="67" y="270"/>
                  </a:lnTo>
                  <a:lnTo>
                    <a:pt x="58" y="260"/>
                  </a:lnTo>
                  <a:lnTo>
                    <a:pt x="49" y="248"/>
                  </a:lnTo>
                  <a:lnTo>
                    <a:pt x="41" y="236"/>
                  </a:lnTo>
                  <a:lnTo>
                    <a:pt x="33" y="224"/>
                  </a:lnTo>
                  <a:lnTo>
                    <a:pt x="26" y="210"/>
                  </a:lnTo>
                  <a:lnTo>
                    <a:pt x="20" y="196"/>
                  </a:lnTo>
                  <a:lnTo>
                    <a:pt x="14" y="181"/>
                  </a:lnTo>
                  <a:lnTo>
                    <a:pt x="14" y="181"/>
                  </a:lnTo>
                  <a:lnTo>
                    <a:pt x="8" y="165"/>
                  </a:lnTo>
                  <a:lnTo>
                    <a:pt x="5" y="150"/>
                  </a:lnTo>
                  <a:lnTo>
                    <a:pt x="3" y="135"/>
                  </a:lnTo>
                  <a:lnTo>
                    <a:pt x="0" y="121"/>
                  </a:lnTo>
                  <a:lnTo>
                    <a:pt x="0" y="105"/>
                  </a:lnTo>
                  <a:lnTo>
                    <a:pt x="0" y="92"/>
                  </a:lnTo>
                  <a:lnTo>
                    <a:pt x="2" y="78"/>
                  </a:lnTo>
                  <a:lnTo>
                    <a:pt x="4" y="67"/>
                  </a:lnTo>
                  <a:lnTo>
                    <a:pt x="7" y="55"/>
                  </a:lnTo>
                  <a:lnTo>
                    <a:pt x="11" y="44"/>
                  </a:lnTo>
                  <a:lnTo>
                    <a:pt x="16" y="34"/>
                  </a:lnTo>
                  <a:lnTo>
                    <a:pt x="22" y="25"/>
                  </a:lnTo>
                  <a:lnTo>
                    <a:pt x="27" y="18"/>
                  </a:lnTo>
                  <a:lnTo>
                    <a:pt x="35" y="11"/>
                  </a:lnTo>
                  <a:lnTo>
                    <a:pt x="43" y="6"/>
                  </a:lnTo>
                  <a:lnTo>
                    <a:pt x="52" y="3"/>
                  </a:lnTo>
                  <a:lnTo>
                    <a:pt x="52" y="3"/>
                  </a:ln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7" name="Freeform 67">
              <a:extLst>
                <a:ext uri="{FF2B5EF4-FFF2-40B4-BE49-F238E27FC236}">
                  <a16:creationId xmlns:a16="http://schemas.microsoft.com/office/drawing/2014/main" id="{5F4C5DFD-88DE-4FC2-AE50-7670C0FE78B0}"/>
                </a:ext>
              </a:extLst>
            </p:cNvPr>
            <p:cNvSpPr>
              <a:spLocks/>
            </p:cNvSpPr>
            <p:nvPr/>
          </p:nvSpPr>
          <p:spPr bwMode="auto">
            <a:xfrm flipH="1">
              <a:off x="7118512" y="5440628"/>
              <a:ext cx="163372" cy="46911"/>
            </a:xfrm>
            <a:custGeom>
              <a:avLst/>
              <a:gdLst>
                <a:gd name="T0" fmla="*/ 563 w 563"/>
                <a:gd name="T1" fmla="*/ 0 h 190"/>
                <a:gd name="T2" fmla="*/ 563 w 563"/>
                <a:gd name="T3" fmla="*/ 19 h 190"/>
                <a:gd name="T4" fmla="*/ 563 w 563"/>
                <a:gd name="T5" fmla="*/ 19 h 190"/>
                <a:gd name="T6" fmla="*/ 558 w 563"/>
                <a:gd name="T7" fmla="*/ 27 h 190"/>
                <a:gd name="T8" fmla="*/ 539 w 563"/>
                <a:gd name="T9" fmla="*/ 45 h 190"/>
                <a:gd name="T10" fmla="*/ 510 w 563"/>
                <a:gd name="T11" fmla="*/ 72 h 190"/>
                <a:gd name="T12" fmla="*/ 494 w 563"/>
                <a:gd name="T13" fmla="*/ 87 h 190"/>
                <a:gd name="T14" fmla="*/ 475 w 563"/>
                <a:gd name="T15" fmla="*/ 102 h 190"/>
                <a:gd name="T16" fmla="*/ 453 w 563"/>
                <a:gd name="T17" fmla="*/ 119 h 190"/>
                <a:gd name="T18" fmla="*/ 432 w 563"/>
                <a:gd name="T19" fmla="*/ 134 h 190"/>
                <a:gd name="T20" fmla="*/ 408 w 563"/>
                <a:gd name="T21" fmla="*/ 148 h 190"/>
                <a:gd name="T22" fmla="*/ 384 w 563"/>
                <a:gd name="T23" fmla="*/ 161 h 190"/>
                <a:gd name="T24" fmla="*/ 359 w 563"/>
                <a:gd name="T25" fmla="*/ 173 h 190"/>
                <a:gd name="T26" fmla="*/ 333 w 563"/>
                <a:gd name="T27" fmla="*/ 181 h 190"/>
                <a:gd name="T28" fmla="*/ 321 w 563"/>
                <a:gd name="T29" fmla="*/ 184 h 190"/>
                <a:gd name="T30" fmla="*/ 309 w 563"/>
                <a:gd name="T31" fmla="*/ 187 h 190"/>
                <a:gd name="T32" fmla="*/ 295 w 563"/>
                <a:gd name="T33" fmla="*/ 189 h 190"/>
                <a:gd name="T34" fmla="*/ 283 w 563"/>
                <a:gd name="T35" fmla="*/ 190 h 190"/>
                <a:gd name="T36" fmla="*/ 283 w 563"/>
                <a:gd name="T37" fmla="*/ 190 h 190"/>
                <a:gd name="T38" fmla="*/ 275 w 563"/>
                <a:gd name="T39" fmla="*/ 190 h 190"/>
                <a:gd name="T40" fmla="*/ 275 w 563"/>
                <a:gd name="T41" fmla="*/ 190 h 190"/>
                <a:gd name="T42" fmla="*/ 263 w 563"/>
                <a:gd name="T43" fmla="*/ 190 h 190"/>
                <a:gd name="T44" fmla="*/ 249 w 563"/>
                <a:gd name="T45" fmla="*/ 189 h 190"/>
                <a:gd name="T46" fmla="*/ 237 w 563"/>
                <a:gd name="T47" fmla="*/ 187 h 190"/>
                <a:gd name="T48" fmla="*/ 224 w 563"/>
                <a:gd name="T49" fmla="*/ 183 h 190"/>
                <a:gd name="T50" fmla="*/ 212 w 563"/>
                <a:gd name="T51" fmla="*/ 180 h 190"/>
                <a:gd name="T52" fmla="*/ 200 w 563"/>
                <a:gd name="T53" fmla="*/ 176 h 190"/>
                <a:gd name="T54" fmla="*/ 175 w 563"/>
                <a:gd name="T55" fmla="*/ 165 h 190"/>
                <a:gd name="T56" fmla="*/ 152 w 563"/>
                <a:gd name="T57" fmla="*/ 153 h 190"/>
                <a:gd name="T58" fmla="*/ 128 w 563"/>
                <a:gd name="T59" fmla="*/ 140 h 190"/>
                <a:gd name="T60" fmla="*/ 107 w 563"/>
                <a:gd name="T61" fmla="*/ 125 h 190"/>
                <a:gd name="T62" fmla="*/ 86 w 563"/>
                <a:gd name="T63" fmla="*/ 110 h 190"/>
                <a:gd name="T64" fmla="*/ 69 w 563"/>
                <a:gd name="T65" fmla="*/ 96 h 190"/>
                <a:gd name="T66" fmla="*/ 52 w 563"/>
                <a:gd name="T67" fmla="*/ 81 h 190"/>
                <a:gd name="T68" fmla="*/ 24 w 563"/>
                <a:gd name="T69" fmla="*/ 56 h 190"/>
                <a:gd name="T70" fmla="*/ 6 w 563"/>
                <a:gd name="T71" fmla="*/ 38 h 190"/>
                <a:gd name="T72" fmla="*/ 0 w 563"/>
                <a:gd name="T73" fmla="*/ 31 h 190"/>
                <a:gd name="T74" fmla="*/ 0 w 563"/>
                <a:gd name="T75" fmla="*/ 1 h 190"/>
                <a:gd name="T76" fmla="*/ 563 w 563"/>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3" h="190">
                  <a:moveTo>
                    <a:pt x="563" y="0"/>
                  </a:moveTo>
                  <a:lnTo>
                    <a:pt x="563" y="19"/>
                  </a:lnTo>
                  <a:lnTo>
                    <a:pt x="563" y="19"/>
                  </a:lnTo>
                  <a:lnTo>
                    <a:pt x="558" y="27"/>
                  </a:lnTo>
                  <a:lnTo>
                    <a:pt x="539" y="45"/>
                  </a:lnTo>
                  <a:lnTo>
                    <a:pt x="510" y="72"/>
                  </a:lnTo>
                  <a:lnTo>
                    <a:pt x="494" y="87"/>
                  </a:lnTo>
                  <a:lnTo>
                    <a:pt x="475" y="102"/>
                  </a:lnTo>
                  <a:lnTo>
                    <a:pt x="453" y="119"/>
                  </a:lnTo>
                  <a:lnTo>
                    <a:pt x="432" y="134"/>
                  </a:lnTo>
                  <a:lnTo>
                    <a:pt x="408" y="148"/>
                  </a:lnTo>
                  <a:lnTo>
                    <a:pt x="384" y="161"/>
                  </a:lnTo>
                  <a:lnTo>
                    <a:pt x="359" y="173"/>
                  </a:lnTo>
                  <a:lnTo>
                    <a:pt x="333" y="181"/>
                  </a:lnTo>
                  <a:lnTo>
                    <a:pt x="321" y="184"/>
                  </a:lnTo>
                  <a:lnTo>
                    <a:pt x="309" y="187"/>
                  </a:lnTo>
                  <a:lnTo>
                    <a:pt x="295" y="189"/>
                  </a:lnTo>
                  <a:lnTo>
                    <a:pt x="283" y="190"/>
                  </a:lnTo>
                  <a:lnTo>
                    <a:pt x="283" y="190"/>
                  </a:lnTo>
                  <a:lnTo>
                    <a:pt x="275" y="190"/>
                  </a:lnTo>
                  <a:lnTo>
                    <a:pt x="275" y="190"/>
                  </a:lnTo>
                  <a:lnTo>
                    <a:pt x="263" y="190"/>
                  </a:lnTo>
                  <a:lnTo>
                    <a:pt x="249" y="189"/>
                  </a:lnTo>
                  <a:lnTo>
                    <a:pt x="237" y="187"/>
                  </a:lnTo>
                  <a:lnTo>
                    <a:pt x="224" y="183"/>
                  </a:lnTo>
                  <a:lnTo>
                    <a:pt x="212" y="180"/>
                  </a:lnTo>
                  <a:lnTo>
                    <a:pt x="200" y="176"/>
                  </a:lnTo>
                  <a:lnTo>
                    <a:pt x="175" y="165"/>
                  </a:lnTo>
                  <a:lnTo>
                    <a:pt x="152" y="153"/>
                  </a:lnTo>
                  <a:lnTo>
                    <a:pt x="128" y="140"/>
                  </a:lnTo>
                  <a:lnTo>
                    <a:pt x="107" y="125"/>
                  </a:lnTo>
                  <a:lnTo>
                    <a:pt x="86" y="110"/>
                  </a:lnTo>
                  <a:lnTo>
                    <a:pt x="69" y="96"/>
                  </a:lnTo>
                  <a:lnTo>
                    <a:pt x="52" y="81"/>
                  </a:lnTo>
                  <a:lnTo>
                    <a:pt x="24" y="56"/>
                  </a:lnTo>
                  <a:lnTo>
                    <a:pt x="6" y="38"/>
                  </a:lnTo>
                  <a:lnTo>
                    <a:pt x="0" y="31"/>
                  </a:lnTo>
                  <a:lnTo>
                    <a:pt x="0" y="1"/>
                  </a:lnTo>
                  <a:lnTo>
                    <a:pt x="563" y="0"/>
                  </a:lnTo>
                  <a:close/>
                </a:path>
              </a:pathLst>
            </a:custGeom>
            <a:solidFill>
              <a:srgbClr val="B3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8" name="Freeform 68">
              <a:extLst>
                <a:ext uri="{FF2B5EF4-FFF2-40B4-BE49-F238E27FC236}">
                  <a16:creationId xmlns:a16="http://schemas.microsoft.com/office/drawing/2014/main" id="{A32DD564-CB4E-4569-A63C-C1808DDAE8DE}"/>
                </a:ext>
              </a:extLst>
            </p:cNvPr>
            <p:cNvSpPr>
              <a:spLocks/>
            </p:cNvSpPr>
            <p:nvPr/>
          </p:nvSpPr>
          <p:spPr bwMode="auto">
            <a:xfrm flipH="1">
              <a:off x="7118512" y="5440628"/>
              <a:ext cx="163372" cy="46911"/>
            </a:xfrm>
            <a:custGeom>
              <a:avLst/>
              <a:gdLst>
                <a:gd name="T0" fmla="*/ 563 w 563"/>
                <a:gd name="T1" fmla="*/ 0 h 190"/>
                <a:gd name="T2" fmla="*/ 563 w 563"/>
                <a:gd name="T3" fmla="*/ 19 h 190"/>
                <a:gd name="T4" fmla="*/ 563 w 563"/>
                <a:gd name="T5" fmla="*/ 19 h 190"/>
                <a:gd name="T6" fmla="*/ 558 w 563"/>
                <a:gd name="T7" fmla="*/ 27 h 190"/>
                <a:gd name="T8" fmla="*/ 539 w 563"/>
                <a:gd name="T9" fmla="*/ 45 h 190"/>
                <a:gd name="T10" fmla="*/ 510 w 563"/>
                <a:gd name="T11" fmla="*/ 72 h 190"/>
                <a:gd name="T12" fmla="*/ 494 w 563"/>
                <a:gd name="T13" fmla="*/ 87 h 190"/>
                <a:gd name="T14" fmla="*/ 475 w 563"/>
                <a:gd name="T15" fmla="*/ 102 h 190"/>
                <a:gd name="T16" fmla="*/ 453 w 563"/>
                <a:gd name="T17" fmla="*/ 119 h 190"/>
                <a:gd name="T18" fmla="*/ 432 w 563"/>
                <a:gd name="T19" fmla="*/ 134 h 190"/>
                <a:gd name="T20" fmla="*/ 408 w 563"/>
                <a:gd name="T21" fmla="*/ 148 h 190"/>
                <a:gd name="T22" fmla="*/ 384 w 563"/>
                <a:gd name="T23" fmla="*/ 161 h 190"/>
                <a:gd name="T24" fmla="*/ 359 w 563"/>
                <a:gd name="T25" fmla="*/ 173 h 190"/>
                <a:gd name="T26" fmla="*/ 333 w 563"/>
                <a:gd name="T27" fmla="*/ 181 h 190"/>
                <a:gd name="T28" fmla="*/ 321 w 563"/>
                <a:gd name="T29" fmla="*/ 184 h 190"/>
                <a:gd name="T30" fmla="*/ 309 w 563"/>
                <a:gd name="T31" fmla="*/ 187 h 190"/>
                <a:gd name="T32" fmla="*/ 295 w 563"/>
                <a:gd name="T33" fmla="*/ 189 h 190"/>
                <a:gd name="T34" fmla="*/ 283 w 563"/>
                <a:gd name="T35" fmla="*/ 190 h 190"/>
                <a:gd name="T36" fmla="*/ 283 w 563"/>
                <a:gd name="T37" fmla="*/ 190 h 190"/>
                <a:gd name="T38" fmla="*/ 275 w 563"/>
                <a:gd name="T39" fmla="*/ 190 h 190"/>
                <a:gd name="T40" fmla="*/ 275 w 563"/>
                <a:gd name="T41" fmla="*/ 190 h 190"/>
                <a:gd name="T42" fmla="*/ 263 w 563"/>
                <a:gd name="T43" fmla="*/ 190 h 190"/>
                <a:gd name="T44" fmla="*/ 249 w 563"/>
                <a:gd name="T45" fmla="*/ 189 h 190"/>
                <a:gd name="T46" fmla="*/ 237 w 563"/>
                <a:gd name="T47" fmla="*/ 187 h 190"/>
                <a:gd name="T48" fmla="*/ 224 w 563"/>
                <a:gd name="T49" fmla="*/ 183 h 190"/>
                <a:gd name="T50" fmla="*/ 212 w 563"/>
                <a:gd name="T51" fmla="*/ 180 h 190"/>
                <a:gd name="T52" fmla="*/ 200 w 563"/>
                <a:gd name="T53" fmla="*/ 176 h 190"/>
                <a:gd name="T54" fmla="*/ 175 w 563"/>
                <a:gd name="T55" fmla="*/ 165 h 190"/>
                <a:gd name="T56" fmla="*/ 152 w 563"/>
                <a:gd name="T57" fmla="*/ 153 h 190"/>
                <a:gd name="T58" fmla="*/ 128 w 563"/>
                <a:gd name="T59" fmla="*/ 140 h 190"/>
                <a:gd name="T60" fmla="*/ 107 w 563"/>
                <a:gd name="T61" fmla="*/ 125 h 190"/>
                <a:gd name="T62" fmla="*/ 86 w 563"/>
                <a:gd name="T63" fmla="*/ 110 h 190"/>
                <a:gd name="T64" fmla="*/ 69 w 563"/>
                <a:gd name="T65" fmla="*/ 96 h 190"/>
                <a:gd name="T66" fmla="*/ 52 w 563"/>
                <a:gd name="T67" fmla="*/ 81 h 190"/>
                <a:gd name="T68" fmla="*/ 24 w 563"/>
                <a:gd name="T69" fmla="*/ 56 h 190"/>
                <a:gd name="T70" fmla="*/ 6 w 563"/>
                <a:gd name="T71" fmla="*/ 38 h 190"/>
                <a:gd name="T72" fmla="*/ 0 w 563"/>
                <a:gd name="T73" fmla="*/ 31 h 190"/>
                <a:gd name="T74" fmla="*/ 0 w 563"/>
                <a:gd name="T75" fmla="*/ 1 h 190"/>
                <a:gd name="T76" fmla="*/ 563 w 563"/>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3" h="190">
                  <a:moveTo>
                    <a:pt x="563" y="0"/>
                  </a:moveTo>
                  <a:lnTo>
                    <a:pt x="563" y="19"/>
                  </a:lnTo>
                  <a:lnTo>
                    <a:pt x="563" y="19"/>
                  </a:lnTo>
                  <a:lnTo>
                    <a:pt x="558" y="27"/>
                  </a:lnTo>
                  <a:lnTo>
                    <a:pt x="539" y="45"/>
                  </a:lnTo>
                  <a:lnTo>
                    <a:pt x="510" y="72"/>
                  </a:lnTo>
                  <a:lnTo>
                    <a:pt x="494" y="87"/>
                  </a:lnTo>
                  <a:lnTo>
                    <a:pt x="475" y="102"/>
                  </a:lnTo>
                  <a:lnTo>
                    <a:pt x="453" y="119"/>
                  </a:lnTo>
                  <a:lnTo>
                    <a:pt x="432" y="134"/>
                  </a:lnTo>
                  <a:lnTo>
                    <a:pt x="408" y="148"/>
                  </a:lnTo>
                  <a:lnTo>
                    <a:pt x="384" y="161"/>
                  </a:lnTo>
                  <a:lnTo>
                    <a:pt x="359" y="173"/>
                  </a:lnTo>
                  <a:lnTo>
                    <a:pt x="333" y="181"/>
                  </a:lnTo>
                  <a:lnTo>
                    <a:pt x="321" y="184"/>
                  </a:lnTo>
                  <a:lnTo>
                    <a:pt x="309" y="187"/>
                  </a:lnTo>
                  <a:lnTo>
                    <a:pt x="295" y="189"/>
                  </a:lnTo>
                  <a:lnTo>
                    <a:pt x="283" y="190"/>
                  </a:lnTo>
                  <a:lnTo>
                    <a:pt x="283" y="190"/>
                  </a:lnTo>
                  <a:lnTo>
                    <a:pt x="275" y="190"/>
                  </a:lnTo>
                  <a:lnTo>
                    <a:pt x="275" y="190"/>
                  </a:lnTo>
                  <a:lnTo>
                    <a:pt x="263" y="190"/>
                  </a:lnTo>
                  <a:lnTo>
                    <a:pt x="249" y="189"/>
                  </a:lnTo>
                  <a:lnTo>
                    <a:pt x="237" y="187"/>
                  </a:lnTo>
                  <a:lnTo>
                    <a:pt x="224" y="183"/>
                  </a:lnTo>
                  <a:lnTo>
                    <a:pt x="212" y="180"/>
                  </a:lnTo>
                  <a:lnTo>
                    <a:pt x="200" y="176"/>
                  </a:lnTo>
                  <a:lnTo>
                    <a:pt x="175" y="165"/>
                  </a:lnTo>
                  <a:lnTo>
                    <a:pt x="152" y="153"/>
                  </a:lnTo>
                  <a:lnTo>
                    <a:pt x="128" y="140"/>
                  </a:lnTo>
                  <a:lnTo>
                    <a:pt x="107" y="125"/>
                  </a:lnTo>
                  <a:lnTo>
                    <a:pt x="86" y="110"/>
                  </a:lnTo>
                  <a:lnTo>
                    <a:pt x="69" y="96"/>
                  </a:lnTo>
                  <a:lnTo>
                    <a:pt x="52" y="81"/>
                  </a:lnTo>
                  <a:lnTo>
                    <a:pt x="24" y="56"/>
                  </a:lnTo>
                  <a:lnTo>
                    <a:pt x="6" y="38"/>
                  </a:lnTo>
                  <a:lnTo>
                    <a:pt x="0" y="31"/>
                  </a:lnTo>
                  <a:lnTo>
                    <a:pt x="0" y="1"/>
                  </a:lnTo>
                  <a:lnTo>
                    <a:pt x="5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39" name="Freeform 69">
              <a:extLst>
                <a:ext uri="{FF2B5EF4-FFF2-40B4-BE49-F238E27FC236}">
                  <a16:creationId xmlns:a16="http://schemas.microsoft.com/office/drawing/2014/main" id="{C8AC6340-C94C-4DF3-AE91-8D4E157E67D7}"/>
                </a:ext>
              </a:extLst>
            </p:cNvPr>
            <p:cNvSpPr>
              <a:spLocks/>
            </p:cNvSpPr>
            <p:nvPr/>
          </p:nvSpPr>
          <p:spPr bwMode="auto">
            <a:xfrm flipH="1">
              <a:off x="7029874" y="5089667"/>
              <a:ext cx="340648" cy="383972"/>
            </a:xfrm>
            <a:custGeom>
              <a:avLst/>
              <a:gdLst>
                <a:gd name="T0" fmla="*/ 627 w 1175"/>
                <a:gd name="T1" fmla="*/ 1 h 1541"/>
                <a:gd name="T2" fmla="*/ 736 w 1175"/>
                <a:gd name="T3" fmla="*/ 13 h 1541"/>
                <a:gd name="T4" fmla="*/ 831 w 1175"/>
                <a:gd name="T5" fmla="*/ 39 h 1541"/>
                <a:gd name="T6" fmla="*/ 912 w 1175"/>
                <a:gd name="T7" fmla="*/ 76 h 1541"/>
                <a:gd name="T8" fmla="*/ 979 w 1175"/>
                <a:gd name="T9" fmla="*/ 123 h 1541"/>
                <a:gd name="T10" fmla="*/ 1036 w 1175"/>
                <a:gd name="T11" fmla="*/ 181 h 1541"/>
                <a:gd name="T12" fmla="*/ 1081 w 1175"/>
                <a:gd name="T13" fmla="*/ 245 h 1541"/>
                <a:gd name="T14" fmla="*/ 1116 w 1175"/>
                <a:gd name="T15" fmla="*/ 317 h 1541"/>
                <a:gd name="T16" fmla="*/ 1143 w 1175"/>
                <a:gd name="T17" fmla="*/ 393 h 1541"/>
                <a:gd name="T18" fmla="*/ 1160 w 1175"/>
                <a:gd name="T19" fmla="*/ 473 h 1541"/>
                <a:gd name="T20" fmla="*/ 1171 w 1175"/>
                <a:gd name="T21" fmla="*/ 555 h 1541"/>
                <a:gd name="T22" fmla="*/ 1174 w 1175"/>
                <a:gd name="T23" fmla="*/ 695 h 1541"/>
                <a:gd name="T24" fmla="*/ 1162 w 1175"/>
                <a:gd name="T25" fmla="*/ 857 h 1541"/>
                <a:gd name="T26" fmla="*/ 1136 w 1175"/>
                <a:gd name="T27" fmla="*/ 1002 h 1541"/>
                <a:gd name="T28" fmla="*/ 1107 w 1175"/>
                <a:gd name="T29" fmla="*/ 1122 h 1541"/>
                <a:gd name="T30" fmla="*/ 1079 w 1175"/>
                <a:gd name="T31" fmla="*/ 1203 h 1541"/>
                <a:gd name="T32" fmla="*/ 1066 w 1175"/>
                <a:gd name="T33" fmla="*/ 1231 h 1541"/>
                <a:gd name="T34" fmla="*/ 1011 w 1175"/>
                <a:gd name="T35" fmla="*/ 1296 h 1541"/>
                <a:gd name="T36" fmla="*/ 924 w 1175"/>
                <a:gd name="T37" fmla="*/ 1372 h 1541"/>
                <a:gd name="T38" fmla="*/ 820 w 1175"/>
                <a:gd name="T39" fmla="*/ 1446 h 1541"/>
                <a:gd name="T40" fmla="*/ 712 w 1175"/>
                <a:gd name="T41" fmla="*/ 1507 h 1541"/>
                <a:gd name="T42" fmla="*/ 646 w 1175"/>
                <a:gd name="T43" fmla="*/ 1533 h 1541"/>
                <a:gd name="T44" fmla="*/ 601 w 1175"/>
                <a:gd name="T45" fmla="*/ 1541 h 1541"/>
                <a:gd name="T46" fmla="*/ 574 w 1175"/>
                <a:gd name="T47" fmla="*/ 1541 h 1541"/>
                <a:gd name="T48" fmla="*/ 529 w 1175"/>
                <a:gd name="T49" fmla="*/ 1533 h 1541"/>
                <a:gd name="T50" fmla="*/ 462 w 1175"/>
                <a:gd name="T51" fmla="*/ 1507 h 1541"/>
                <a:gd name="T52" fmla="*/ 354 w 1175"/>
                <a:gd name="T53" fmla="*/ 1446 h 1541"/>
                <a:gd name="T54" fmla="*/ 251 w 1175"/>
                <a:gd name="T55" fmla="*/ 1372 h 1541"/>
                <a:gd name="T56" fmla="*/ 165 w 1175"/>
                <a:gd name="T57" fmla="*/ 1296 h 1541"/>
                <a:gd name="T58" fmla="*/ 109 w 1175"/>
                <a:gd name="T59" fmla="*/ 1231 h 1541"/>
                <a:gd name="T60" fmla="*/ 95 w 1175"/>
                <a:gd name="T61" fmla="*/ 1203 h 1541"/>
                <a:gd name="T62" fmla="*/ 68 w 1175"/>
                <a:gd name="T63" fmla="*/ 1122 h 1541"/>
                <a:gd name="T64" fmla="*/ 38 w 1175"/>
                <a:gd name="T65" fmla="*/ 1002 h 1541"/>
                <a:gd name="T66" fmla="*/ 12 w 1175"/>
                <a:gd name="T67" fmla="*/ 857 h 1541"/>
                <a:gd name="T68" fmla="*/ 0 w 1175"/>
                <a:gd name="T69" fmla="*/ 695 h 1541"/>
                <a:gd name="T70" fmla="*/ 3 w 1175"/>
                <a:gd name="T71" fmla="*/ 555 h 1541"/>
                <a:gd name="T72" fmla="*/ 14 w 1175"/>
                <a:gd name="T73" fmla="*/ 473 h 1541"/>
                <a:gd name="T74" fmla="*/ 32 w 1175"/>
                <a:gd name="T75" fmla="*/ 393 h 1541"/>
                <a:gd name="T76" fmla="*/ 58 w 1175"/>
                <a:gd name="T77" fmla="*/ 317 h 1541"/>
                <a:gd name="T78" fmla="*/ 93 w 1175"/>
                <a:gd name="T79" fmla="*/ 245 h 1541"/>
                <a:gd name="T80" fmla="*/ 139 w 1175"/>
                <a:gd name="T81" fmla="*/ 181 h 1541"/>
                <a:gd name="T82" fmla="*/ 195 w 1175"/>
                <a:gd name="T83" fmla="*/ 123 h 1541"/>
                <a:gd name="T84" fmla="*/ 263 w 1175"/>
                <a:gd name="T85" fmla="*/ 76 h 1541"/>
                <a:gd name="T86" fmla="*/ 344 w 1175"/>
                <a:gd name="T87" fmla="*/ 39 h 1541"/>
                <a:gd name="T88" fmla="*/ 438 w 1175"/>
                <a:gd name="T89" fmla="*/ 13 h 1541"/>
                <a:gd name="T90" fmla="*/ 547 w 1175"/>
                <a:gd name="T91" fmla="*/ 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5" h="1541">
                  <a:moveTo>
                    <a:pt x="588" y="0"/>
                  </a:moveTo>
                  <a:lnTo>
                    <a:pt x="588" y="0"/>
                  </a:lnTo>
                  <a:lnTo>
                    <a:pt x="627" y="1"/>
                  </a:lnTo>
                  <a:lnTo>
                    <a:pt x="665" y="4"/>
                  </a:lnTo>
                  <a:lnTo>
                    <a:pt x="701" y="8"/>
                  </a:lnTo>
                  <a:lnTo>
                    <a:pt x="736" y="13"/>
                  </a:lnTo>
                  <a:lnTo>
                    <a:pt x="769" y="21"/>
                  </a:lnTo>
                  <a:lnTo>
                    <a:pt x="801" y="28"/>
                  </a:lnTo>
                  <a:lnTo>
                    <a:pt x="831" y="39"/>
                  </a:lnTo>
                  <a:lnTo>
                    <a:pt x="859" y="50"/>
                  </a:lnTo>
                  <a:lnTo>
                    <a:pt x="886" y="62"/>
                  </a:lnTo>
                  <a:lnTo>
                    <a:pt x="912" y="76"/>
                  </a:lnTo>
                  <a:lnTo>
                    <a:pt x="935" y="91"/>
                  </a:lnTo>
                  <a:lnTo>
                    <a:pt x="958" y="106"/>
                  </a:lnTo>
                  <a:lnTo>
                    <a:pt x="979" y="123"/>
                  </a:lnTo>
                  <a:lnTo>
                    <a:pt x="999" y="142"/>
                  </a:lnTo>
                  <a:lnTo>
                    <a:pt x="1018" y="161"/>
                  </a:lnTo>
                  <a:lnTo>
                    <a:pt x="1036" y="181"/>
                  </a:lnTo>
                  <a:lnTo>
                    <a:pt x="1052" y="201"/>
                  </a:lnTo>
                  <a:lnTo>
                    <a:pt x="1067" y="223"/>
                  </a:lnTo>
                  <a:lnTo>
                    <a:pt x="1081" y="245"/>
                  </a:lnTo>
                  <a:lnTo>
                    <a:pt x="1094" y="268"/>
                  </a:lnTo>
                  <a:lnTo>
                    <a:pt x="1106" y="292"/>
                  </a:lnTo>
                  <a:lnTo>
                    <a:pt x="1116" y="317"/>
                  </a:lnTo>
                  <a:lnTo>
                    <a:pt x="1126" y="342"/>
                  </a:lnTo>
                  <a:lnTo>
                    <a:pt x="1135" y="367"/>
                  </a:lnTo>
                  <a:lnTo>
                    <a:pt x="1143" y="393"/>
                  </a:lnTo>
                  <a:lnTo>
                    <a:pt x="1150" y="419"/>
                  </a:lnTo>
                  <a:lnTo>
                    <a:pt x="1155" y="446"/>
                  </a:lnTo>
                  <a:lnTo>
                    <a:pt x="1160" y="473"/>
                  </a:lnTo>
                  <a:lnTo>
                    <a:pt x="1164" y="500"/>
                  </a:lnTo>
                  <a:lnTo>
                    <a:pt x="1168" y="528"/>
                  </a:lnTo>
                  <a:lnTo>
                    <a:pt x="1171" y="555"/>
                  </a:lnTo>
                  <a:lnTo>
                    <a:pt x="1173" y="583"/>
                  </a:lnTo>
                  <a:lnTo>
                    <a:pt x="1175" y="640"/>
                  </a:lnTo>
                  <a:lnTo>
                    <a:pt x="1174" y="695"/>
                  </a:lnTo>
                  <a:lnTo>
                    <a:pt x="1172" y="750"/>
                  </a:lnTo>
                  <a:lnTo>
                    <a:pt x="1168" y="804"/>
                  </a:lnTo>
                  <a:lnTo>
                    <a:pt x="1162" y="857"/>
                  </a:lnTo>
                  <a:lnTo>
                    <a:pt x="1154" y="907"/>
                  </a:lnTo>
                  <a:lnTo>
                    <a:pt x="1146" y="956"/>
                  </a:lnTo>
                  <a:lnTo>
                    <a:pt x="1136" y="1002"/>
                  </a:lnTo>
                  <a:lnTo>
                    <a:pt x="1127" y="1046"/>
                  </a:lnTo>
                  <a:lnTo>
                    <a:pt x="1117" y="1086"/>
                  </a:lnTo>
                  <a:lnTo>
                    <a:pt x="1107" y="1122"/>
                  </a:lnTo>
                  <a:lnTo>
                    <a:pt x="1097" y="1154"/>
                  </a:lnTo>
                  <a:lnTo>
                    <a:pt x="1088" y="1182"/>
                  </a:lnTo>
                  <a:lnTo>
                    <a:pt x="1079" y="1203"/>
                  </a:lnTo>
                  <a:lnTo>
                    <a:pt x="1071" y="1221"/>
                  </a:lnTo>
                  <a:lnTo>
                    <a:pt x="1066" y="1231"/>
                  </a:lnTo>
                  <a:lnTo>
                    <a:pt x="1066" y="1231"/>
                  </a:lnTo>
                  <a:lnTo>
                    <a:pt x="1051" y="1251"/>
                  </a:lnTo>
                  <a:lnTo>
                    <a:pt x="1033" y="1272"/>
                  </a:lnTo>
                  <a:lnTo>
                    <a:pt x="1011" y="1296"/>
                  </a:lnTo>
                  <a:lnTo>
                    <a:pt x="984" y="1321"/>
                  </a:lnTo>
                  <a:lnTo>
                    <a:pt x="956" y="1347"/>
                  </a:lnTo>
                  <a:lnTo>
                    <a:pt x="924" y="1372"/>
                  </a:lnTo>
                  <a:lnTo>
                    <a:pt x="891" y="1398"/>
                  </a:lnTo>
                  <a:lnTo>
                    <a:pt x="856" y="1422"/>
                  </a:lnTo>
                  <a:lnTo>
                    <a:pt x="820" y="1446"/>
                  </a:lnTo>
                  <a:lnTo>
                    <a:pt x="784" y="1469"/>
                  </a:lnTo>
                  <a:lnTo>
                    <a:pt x="748" y="1489"/>
                  </a:lnTo>
                  <a:lnTo>
                    <a:pt x="712" y="1507"/>
                  </a:lnTo>
                  <a:lnTo>
                    <a:pt x="679" y="1521"/>
                  </a:lnTo>
                  <a:lnTo>
                    <a:pt x="662" y="1527"/>
                  </a:lnTo>
                  <a:lnTo>
                    <a:pt x="646" y="1533"/>
                  </a:lnTo>
                  <a:lnTo>
                    <a:pt x="630" y="1536"/>
                  </a:lnTo>
                  <a:lnTo>
                    <a:pt x="615" y="1539"/>
                  </a:lnTo>
                  <a:lnTo>
                    <a:pt x="601" y="1541"/>
                  </a:lnTo>
                  <a:lnTo>
                    <a:pt x="588" y="1541"/>
                  </a:lnTo>
                  <a:lnTo>
                    <a:pt x="588" y="1541"/>
                  </a:lnTo>
                  <a:lnTo>
                    <a:pt x="574" y="1541"/>
                  </a:lnTo>
                  <a:lnTo>
                    <a:pt x="560" y="1539"/>
                  </a:lnTo>
                  <a:lnTo>
                    <a:pt x="545" y="1536"/>
                  </a:lnTo>
                  <a:lnTo>
                    <a:pt x="529" y="1533"/>
                  </a:lnTo>
                  <a:lnTo>
                    <a:pt x="512" y="1527"/>
                  </a:lnTo>
                  <a:lnTo>
                    <a:pt x="497" y="1521"/>
                  </a:lnTo>
                  <a:lnTo>
                    <a:pt x="462" y="1507"/>
                  </a:lnTo>
                  <a:lnTo>
                    <a:pt x="427" y="1489"/>
                  </a:lnTo>
                  <a:lnTo>
                    <a:pt x="391" y="1469"/>
                  </a:lnTo>
                  <a:lnTo>
                    <a:pt x="354" y="1446"/>
                  </a:lnTo>
                  <a:lnTo>
                    <a:pt x="320" y="1422"/>
                  </a:lnTo>
                  <a:lnTo>
                    <a:pt x="284" y="1398"/>
                  </a:lnTo>
                  <a:lnTo>
                    <a:pt x="251" y="1372"/>
                  </a:lnTo>
                  <a:lnTo>
                    <a:pt x="220" y="1347"/>
                  </a:lnTo>
                  <a:lnTo>
                    <a:pt x="191" y="1321"/>
                  </a:lnTo>
                  <a:lnTo>
                    <a:pt x="165" y="1296"/>
                  </a:lnTo>
                  <a:lnTo>
                    <a:pt x="141" y="1272"/>
                  </a:lnTo>
                  <a:lnTo>
                    <a:pt x="123" y="1251"/>
                  </a:lnTo>
                  <a:lnTo>
                    <a:pt x="109" y="1231"/>
                  </a:lnTo>
                  <a:lnTo>
                    <a:pt x="109" y="1231"/>
                  </a:lnTo>
                  <a:lnTo>
                    <a:pt x="103" y="1221"/>
                  </a:lnTo>
                  <a:lnTo>
                    <a:pt x="95" y="1203"/>
                  </a:lnTo>
                  <a:lnTo>
                    <a:pt x="87" y="1182"/>
                  </a:lnTo>
                  <a:lnTo>
                    <a:pt x="77" y="1154"/>
                  </a:lnTo>
                  <a:lnTo>
                    <a:pt x="68" y="1122"/>
                  </a:lnTo>
                  <a:lnTo>
                    <a:pt x="58" y="1086"/>
                  </a:lnTo>
                  <a:lnTo>
                    <a:pt x="48" y="1046"/>
                  </a:lnTo>
                  <a:lnTo>
                    <a:pt x="38" y="1002"/>
                  </a:lnTo>
                  <a:lnTo>
                    <a:pt x="29" y="956"/>
                  </a:lnTo>
                  <a:lnTo>
                    <a:pt x="20" y="907"/>
                  </a:lnTo>
                  <a:lnTo>
                    <a:pt x="12" y="857"/>
                  </a:lnTo>
                  <a:lnTo>
                    <a:pt x="7" y="804"/>
                  </a:lnTo>
                  <a:lnTo>
                    <a:pt x="2" y="750"/>
                  </a:lnTo>
                  <a:lnTo>
                    <a:pt x="0" y="695"/>
                  </a:lnTo>
                  <a:lnTo>
                    <a:pt x="0" y="640"/>
                  </a:lnTo>
                  <a:lnTo>
                    <a:pt x="2" y="583"/>
                  </a:lnTo>
                  <a:lnTo>
                    <a:pt x="3" y="555"/>
                  </a:lnTo>
                  <a:lnTo>
                    <a:pt x="7" y="528"/>
                  </a:lnTo>
                  <a:lnTo>
                    <a:pt x="10" y="500"/>
                  </a:lnTo>
                  <a:lnTo>
                    <a:pt x="14" y="473"/>
                  </a:lnTo>
                  <a:lnTo>
                    <a:pt x="19" y="446"/>
                  </a:lnTo>
                  <a:lnTo>
                    <a:pt x="26" y="419"/>
                  </a:lnTo>
                  <a:lnTo>
                    <a:pt x="32" y="393"/>
                  </a:lnTo>
                  <a:lnTo>
                    <a:pt x="40" y="367"/>
                  </a:lnTo>
                  <a:lnTo>
                    <a:pt x="48" y="342"/>
                  </a:lnTo>
                  <a:lnTo>
                    <a:pt x="58" y="317"/>
                  </a:lnTo>
                  <a:lnTo>
                    <a:pt x="69" y="292"/>
                  </a:lnTo>
                  <a:lnTo>
                    <a:pt x="81" y="268"/>
                  </a:lnTo>
                  <a:lnTo>
                    <a:pt x="93" y="245"/>
                  </a:lnTo>
                  <a:lnTo>
                    <a:pt x="108" y="223"/>
                  </a:lnTo>
                  <a:lnTo>
                    <a:pt x="122" y="201"/>
                  </a:lnTo>
                  <a:lnTo>
                    <a:pt x="139" y="181"/>
                  </a:lnTo>
                  <a:lnTo>
                    <a:pt x="156" y="161"/>
                  </a:lnTo>
                  <a:lnTo>
                    <a:pt x="175" y="142"/>
                  </a:lnTo>
                  <a:lnTo>
                    <a:pt x="195" y="123"/>
                  </a:lnTo>
                  <a:lnTo>
                    <a:pt x="216" y="106"/>
                  </a:lnTo>
                  <a:lnTo>
                    <a:pt x="239" y="91"/>
                  </a:lnTo>
                  <a:lnTo>
                    <a:pt x="263" y="76"/>
                  </a:lnTo>
                  <a:lnTo>
                    <a:pt x="288" y="62"/>
                  </a:lnTo>
                  <a:lnTo>
                    <a:pt x="315" y="50"/>
                  </a:lnTo>
                  <a:lnTo>
                    <a:pt x="344" y="39"/>
                  </a:lnTo>
                  <a:lnTo>
                    <a:pt x="373" y="28"/>
                  </a:lnTo>
                  <a:lnTo>
                    <a:pt x="405" y="21"/>
                  </a:lnTo>
                  <a:lnTo>
                    <a:pt x="438" y="13"/>
                  </a:lnTo>
                  <a:lnTo>
                    <a:pt x="473" y="8"/>
                  </a:lnTo>
                  <a:lnTo>
                    <a:pt x="509" y="4"/>
                  </a:lnTo>
                  <a:lnTo>
                    <a:pt x="547" y="1"/>
                  </a:lnTo>
                  <a:lnTo>
                    <a:pt x="588" y="0"/>
                  </a:lnTo>
                  <a:lnTo>
                    <a:pt x="588" y="0"/>
                  </a:ln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0" name="Freeform 70">
              <a:extLst>
                <a:ext uri="{FF2B5EF4-FFF2-40B4-BE49-F238E27FC236}">
                  <a16:creationId xmlns:a16="http://schemas.microsoft.com/office/drawing/2014/main" id="{96168B29-5E97-4D45-8585-4A96FC797DE9}"/>
                </a:ext>
              </a:extLst>
            </p:cNvPr>
            <p:cNvSpPr>
              <a:spLocks noEditPoints="1"/>
            </p:cNvSpPr>
            <p:nvPr/>
          </p:nvSpPr>
          <p:spPr bwMode="auto">
            <a:xfrm flipH="1">
              <a:off x="7024660" y="5068817"/>
              <a:ext cx="354552" cy="265827"/>
            </a:xfrm>
            <a:custGeom>
              <a:avLst/>
              <a:gdLst>
                <a:gd name="T0" fmla="*/ 284 w 1225"/>
                <a:gd name="T1" fmla="*/ 78 h 1076"/>
                <a:gd name="T2" fmla="*/ 407 w 1225"/>
                <a:gd name="T3" fmla="*/ 27 h 1076"/>
                <a:gd name="T4" fmla="*/ 535 w 1225"/>
                <a:gd name="T5" fmla="*/ 3 h 1076"/>
                <a:gd name="T6" fmla="*/ 665 w 1225"/>
                <a:gd name="T7" fmla="*/ 3 h 1076"/>
                <a:gd name="T8" fmla="*/ 789 w 1225"/>
                <a:gd name="T9" fmla="*/ 24 h 1076"/>
                <a:gd name="T10" fmla="*/ 904 w 1225"/>
                <a:gd name="T11" fmla="*/ 62 h 1076"/>
                <a:gd name="T12" fmla="*/ 1004 w 1225"/>
                <a:gd name="T13" fmla="*/ 115 h 1076"/>
                <a:gd name="T14" fmla="*/ 1081 w 1225"/>
                <a:gd name="T15" fmla="*/ 178 h 1076"/>
                <a:gd name="T16" fmla="*/ 1126 w 1225"/>
                <a:gd name="T17" fmla="*/ 234 h 1076"/>
                <a:gd name="T18" fmla="*/ 1174 w 1225"/>
                <a:gd name="T19" fmla="*/ 328 h 1076"/>
                <a:gd name="T20" fmla="*/ 1205 w 1225"/>
                <a:gd name="T21" fmla="*/ 431 h 1076"/>
                <a:gd name="T22" fmla="*/ 1221 w 1225"/>
                <a:gd name="T23" fmla="*/ 540 h 1076"/>
                <a:gd name="T24" fmla="*/ 1223 w 1225"/>
                <a:gd name="T25" fmla="*/ 679 h 1076"/>
                <a:gd name="T26" fmla="*/ 1203 w 1225"/>
                <a:gd name="T27" fmla="*/ 902 h 1076"/>
                <a:gd name="T28" fmla="*/ 1180 w 1225"/>
                <a:gd name="T29" fmla="*/ 1057 h 1076"/>
                <a:gd name="T30" fmla="*/ 1175 w 1225"/>
                <a:gd name="T31" fmla="*/ 1071 h 1076"/>
                <a:gd name="T32" fmla="*/ 1170 w 1225"/>
                <a:gd name="T33" fmla="*/ 1076 h 1076"/>
                <a:gd name="T34" fmla="*/ 1155 w 1225"/>
                <a:gd name="T35" fmla="*/ 1072 h 1076"/>
                <a:gd name="T36" fmla="*/ 1154 w 1225"/>
                <a:gd name="T37" fmla="*/ 1027 h 1076"/>
                <a:gd name="T38" fmla="*/ 1162 w 1225"/>
                <a:gd name="T39" fmla="*/ 946 h 1076"/>
                <a:gd name="T40" fmla="*/ 1158 w 1225"/>
                <a:gd name="T41" fmla="*/ 837 h 1076"/>
                <a:gd name="T42" fmla="*/ 1122 w 1225"/>
                <a:gd name="T43" fmla="*/ 746 h 1076"/>
                <a:gd name="T44" fmla="*/ 1057 w 1225"/>
                <a:gd name="T45" fmla="*/ 615 h 1076"/>
                <a:gd name="T46" fmla="*/ 1020 w 1225"/>
                <a:gd name="T47" fmla="*/ 491 h 1076"/>
                <a:gd name="T48" fmla="*/ 991 w 1225"/>
                <a:gd name="T49" fmla="*/ 452 h 1076"/>
                <a:gd name="T50" fmla="*/ 954 w 1225"/>
                <a:gd name="T51" fmla="*/ 411 h 1076"/>
                <a:gd name="T52" fmla="*/ 917 w 1225"/>
                <a:gd name="T53" fmla="*/ 392 h 1076"/>
                <a:gd name="T54" fmla="*/ 814 w 1225"/>
                <a:gd name="T55" fmla="*/ 375 h 1076"/>
                <a:gd name="T56" fmla="*/ 695 w 1225"/>
                <a:gd name="T57" fmla="*/ 388 h 1076"/>
                <a:gd name="T58" fmla="*/ 577 w 1225"/>
                <a:gd name="T59" fmla="*/ 423 h 1076"/>
                <a:gd name="T60" fmla="*/ 453 w 1225"/>
                <a:gd name="T61" fmla="*/ 469 h 1076"/>
                <a:gd name="T62" fmla="*/ 421 w 1225"/>
                <a:gd name="T63" fmla="*/ 459 h 1076"/>
                <a:gd name="T64" fmla="*/ 381 w 1225"/>
                <a:gd name="T65" fmla="*/ 411 h 1076"/>
                <a:gd name="T66" fmla="*/ 346 w 1225"/>
                <a:gd name="T67" fmla="*/ 388 h 1076"/>
                <a:gd name="T68" fmla="*/ 324 w 1225"/>
                <a:gd name="T69" fmla="*/ 389 h 1076"/>
                <a:gd name="T70" fmla="*/ 281 w 1225"/>
                <a:gd name="T71" fmla="*/ 428 h 1076"/>
                <a:gd name="T72" fmla="*/ 241 w 1225"/>
                <a:gd name="T73" fmla="*/ 466 h 1076"/>
                <a:gd name="T74" fmla="*/ 210 w 1225"/>
                <a:gd name="T75" fmla="*/ 468 h 1076"/>
                <a:gd name="T76" fmla="*/ 148 w 1225"/>
                <a:gd name="T77" fmla="*/ 481 h 1076"/>
                <a:gd name="T78" fmla="*/ 107 w 1225"/>
                <a:gd name="T79" fmla="*/ 520 h 1076"/>
                <a:gd name="T80" fmla="*/ 85 w 1225"/>
                <a:gd name="T81" fmla="*/ 577 h 1076"/>
                <a:gd name="T82" fmla="*/ 75 w 1225"/>
                <a:gd name="T83" fmla="*/ 666 h 1076"/>
                <a:gd name="T84" fmla="*/ 74 w 1225"/>
                <a:gd name="T85" fmla="*/ 857 h 1076"/>
                <a:gd name="T86" fmla="*/ 66 w 1225"/>
                <a:gd name="T87" fmla="*/ 921 h 1076"/>
                <a:gd name="T88" fmla="*/ 78 w 1225"/>
                <a:gd name="T89" fmla="*/ 1000 h 1076"/>
                <a:gd name="T90" fmla="*/ 78 w 1225"/>
                <a:gd name="T91" fmla="*/ 1070 h 1076"/>
                <a:gd name="T92" fmla="*/ 68 w 1225"/>
                <a:gd name="T93" fmla="*/ 1076 h 1076"/>
                <a:gd name="T94" fmla="*/ 60 w 1225"/>
                <a:gd name="T95" fmla="*/ 1075 h 1076"/>
                <a:gd name="T96" fmla="*/ 51 w 1225"/>
                <a:gd name="T97" fmla="*/ 1051 h 1076"/>
                <a:gd name="T98" fmla="*/ 44 w 1225"/>
                <a:gd name="T99" fmla="*/ 995 h 1076"/>
                <a:gd name="T100" fmla="*/ 10 w 1225"/>
                <a:gd name="T101" fmla="*/ 799 h 1076"/>
                <a:gd name="T102" fmla="*/ 0 w 1225"/>
                <a:gd name="T103" fmla="*/ 628 h 1076"/>
                <a:gd name="T104" fmla="*/ 5 w 1225"/>
                <a:gd name="T105" fmla="*/ 486 h 1076"/>
                <a:gd name="T106" fmla="*/ 29 w 1225"/>
                <a:gd name="T107" fmla="*/ 350 h 1076"/>
                <a:gd name="T108" fmla="*/ 76 w 1225"/>
                <a:gd name="T109" fmla="*/ 234 h 1076"/>
                <a:gd name="T110" fmla="*/ 109 w 1225"/>
                <a:gd name="T111" fmla="*/ 188 h 1076"/>
                <a:gd name="T112" fmla="*/ 151 w 1225"/>
                <a:gd name="T113" fmla="*/ 150 h 1076"/>
                <a:gd name="T114" fmla="*/ 200 w 1225"/>
                <a:gd name="T115" fmla="*/ 125 h 1076"/>
                <a:gd name="T116" fmla="*/ 673 w 1225"/>
                <a:gd name="T117" fmla="*/ 334 h 1076"/>
                <a:gd name="T118" fmla="*/ 665 w 1225"/>
                <a:gd name="T119" fmla="*/ 335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5" h="1076">
                  <a:moveTo>
                    <a:pt x="228" y="116"/>
                  </a:moveTo>
                  <a:lnTo>
                    <a:pt x="228" y="116"/>
                  </a:lnTo>
                  <a:lnTo>
                    <a:pt x="256" y="97"/>
                  </a:lnTo>
                  <a:lnTo>
                    <a:pt x="284" y="78"/>
                  </a:lnTo>
                  <a:lnTo>
                    <a:pt x="315" y="63"/>
                  </a:lnTo>
                  <a:lnTo>
                    <a:pt x="345" y="49"/>
                  </a:lnTo>
                  <a:lnTo>
                    <a:pt x="375" y="37"/>
                  </a:lnTo>
                  <a:lnTo>
                    <a:pt x="407" y="27"/>
                  </a:lnTo>
                  <a:lnTo>
                    <a:pt x="438" y="18"/>
                  </a:lnTo>
                  <a:lnTo>
                    <a:pt x="471" y="12"/>
                  </a:lnTo>
                  <a:lnTo>
                    <a:pt x="502" y="6"/>
                  </a:lnTo>
                  <a:lnTo>
                    <a:pt x="535" y="3"/>
                  </a:lnTo>
                  <a:lnTo>
                    <a:pt x="567" y="1"/>
                  </a:lnTo>
                  <a:lnTo>
                    <a:pt x="600" y="0"/>
                  </a:lnTo>
                  <a:lnTo>
                    <a:pt x="632" y="1"/>
                  </a:lnTo>
                  <a:lnTo>
                    <a:pt x="665" y="3"/>
                  </a:lnTo>
                  <a:lnTo>
                    <a:pt x="696" y="6"/>
                  </a:lnTo>
                  <a:lnTo>
                    <a:pt x="728" y="12"/>
                  </a:lnTo>
                  <a:lnTo>
                    <a:pt x="759" y="17"/>
                  </a:lnTo>
                  <a:lnTo>
                    <a:pt x="789" y="24"/>
                  </a:lnTo>
                  <a:lnTo>
                    <a:pt x="820" y="32"/>
                  </a:lnTo>
                  <a:lnTo>
                    <a:pt x="849" y="42"/>
                  </a:lnTo>
                  <a:lnTo>
                    <a:pt x="877" y="51"/>
                  </a:lnTo>
                  <a:lnTo>
                    <a:pt x="904" y="62"/>
                  </a:lnTo>
                  <a:lnTo>
                    <a:pt x="931" y="75"/>
                  </a:lnTo>
                  <a:lnTo>
                    <a:pt x="955" y="87"/>
                  </a:lnTo>
                  <a:lnTo>
                    <a:pt x="980" y="101"/>
                  </a:lnTo>
                  <a:lnTo>
                    <a:pt x="1004" y="115"/>
                  </a:lnTo>
                  <a:lnTo>
                    <a:pt x="1025" y="130"/>
                  </a:lnTo>
                  <a:lnTo>
                    <a:pt x="1045" y="145"/>
                  </a:lnTo>
                  <a:lnTo>
                    <a:pt x="1064" y="162"/>
                  </a:lnTo>
                  <a:lnTo>
                    <a:pt x="1081" y="178"/>
                  </a:lnTo>
                  <a:lnTo>
                    <a:pt x="1097" y="194"/>
                  </a:lnTo>
                  <a:lnTo>
                    <a:pt x="1110" y="211"/>
                  </a:lnTo>
                  <a:lnTo>
                    <a:pt x="1110" y="211"/>
                  </a:lnTo>
                  <a:lnTo>
                    <a:pt x="1126" y="234"/>
                  </a:lnTo>
                  <a:lnTo>
                    <a:pt x="1139" y="257"/>
                  </a:lnTo>
                  <a:lnTo>
                    <a:pt x="1153" y="279"/>
                  </a:lnTo>
                  <a:lnTo>
                    <a:pt x="1164" y="303"/>
                  </a:lnTo>
                  <a:lnTo>
                    <a:pt x="1174" y="328"/>
                  </a:lnTo>
                  <a:lnTo>
                    <a:pt x="1183" y="353"/>
                  </a:lnTo>
                  <a:lnTo>
                    <a:pt x="1192" y="379"/>
                  </a:lnTo>
                  <a:lnTo>
                    <a:pt x="1199" y="405"/>
                  </a:lnTo>
                  <a:lnTo>
                    <a:pt x="1205" y="431"/>
                  </a:lnTo>
                  <a:lnTo>
                    <a:pt x="1210" y="458"/>
                  </a:lnTo>
                  <a:lnTo>
                    <a:pt x="1214" y="485"/>
                  </a:lnTo>
                  <a:lnTo>
                    <a:pt x="1218" y="512"/>
                  </a:lnTo>
                  <a:lnTo>
                    <a:pt x="1221" y="540"/>
                  </a:lnTo>
                  <a:lnTo>
                    <a:pt x="1222" y="567"/>
                  </a:lnTo>
                  <a:lnTo>
                    <a:pt x="1223" y="595"/>
                  </a:lnTo>
                  <a:lnTo>
                    <a:pt x="1225" y="623"/>
                  </a:lnTo>
                  <a:lnTo>
                    <a:pt x="1223" y="679"/>
                  </a:lnTo>
                  <a:lnTo>
                    <a:pt x="1221" y="735"/>
                  </a:lnTo>
                  <a:lnTo>
                    <a:pt x="1217" y="791"/>
                  </a:lnTo>
                  <a:lnTo>
                    <a:pt x="1210" y="847"/>
                  </a:lnTo>
                  <a:lnTo>
                    <a:pt x="1203" y="902"/>
                  </a:lnTo>
                  <a:lnTo>
                    <a:pt x="1195" y="955"/>
                  </a:lnTo>
                  <a:lnTo>
                    <a:pt x="1180" y="1058"/>
                  </a:lnTo>
                  <a:lnTo>
                    <a:pt x="1180" y="1058"/>
                  </a:lnTo>
                  <a:lnTo>
                    <a:pt x="1180" y="1057"/>
                  </a:lnTo>
                  <a:lnTo>
                    <a:pt x="1180" y="1057"/>
                  </a:lnTo>
                  <a:lnTo>
                    <a:pt x="1179" y="1065"/>
                  </a:lnTo>
                  <a:lnTo>
                    <a:pt x="1179" y="1065"/>
                  </a:lnTo>
                  <a:lnTo>
                    <a:pt x="1175" y="1071"/>
                  </a:lnTo>
                  <a:lnTo>
                    <a:pt x="1172" y="1075"/>
                  </a:lnTo>
                  <a:lnTo>
                    <a:pt x="1172" y="1075"/>
                  </a:lnTo>
                  <a:lnTo>
                    <a:pt x="1171" y="1076"/>
                  </a:lnTo>
                  <a:lnTo>
                    <a:pt x="1170" y="1076"/>
                  </a:lnTo>
                  <a:lnTo>
                    <a:pt x="1165" y="1076"/>
                  </a:lnTo>
                  <a:lnTo>
                    <a:pt x="1156" y="1073"/>
                  </a:lnTo>
                  <a:lnTo>
                    <a:pt x="1156" y="1073"/>
                  </a:lnTo>
                  <a:lnTo>
                    <a:pt x="1155" y="1072"/>
                  </a:lnTo>
                  <a:lnTo>
                    <a:pt x="1154" y="1070"/>
                  </a:lnTo>
                  <a:lnTo>
                    <a:pt x="1154" y="1070"/>
                  </a:lnTo>
                  <a:lnTo>
                    <a:pt x="1154" y="1049"/>
                  </a:lnTo>
                  <a:lnTo>
                    <a:pt x="1154" y="1027"/>
                  </a:lnTo>
                  <a:lnTo>
                    <a:pt x="1154" y="1000"/>
                  </a:lnTo>
                  <a:lnTo>
                    <a:pt x="1154" y="1000"/>
                  </a:lnTo>
                  <a:lnTo>
                    <a:pt x="1157" y="973"/>
                  </a:lnTo>
                  <a:lnTo>
                    <a:pt x="1162" y="946"/>
                  </a:lnTo>
                  <a:lnTo>
                    <a:pt x="1171" y="893"/>
                  </a:lnTo>
                  <a:lnTo>
                    <a:pt x="1171" y="893"/>
                  </a:lnTo>
                  <a:lnTo>
                    <a:pt x="1165" y="864"/>
                  </a:lnTo>
                  <a:lnTo>
                    <a:pt x="1158" y="837"/>
                  </a:lnTo>
                  <a:lnTo>
                    <a:pt x="1151" y="812"/>
                  </a:lnTo>
                  <a:lnTo>
                    <a:pt x="1142" y="788"/>
                  </a:lnTo>
                  <a:lnTo>
                    <a:pt x="1133" y="766"/>
                  </a:lnTo>
                  <a:lnTo>
                    <a:pt x="1122" y="746"/>
                  </a:lnTo>
                  <a:lnTo>
                    <a:pt x="1101" y="705"/>
                  </a:lnTo>
                  <a:lnTo>
                    <a:pt x="1080" y="663"/>
                  </a:lnTo>
                  <a:lnTo>
                    <a:pt x="1069" y="640"/>
                  </a:lnTo>
                  <a:lnTo>
                    <a:pt x="1057" y="615"/>
                  </a:lnTo>
                  <a:lnTo>
                    <a:pt x="1047" y="588"/>
                  </a:lnTo>
                  <a:lnTo>
                    <a:pt x="1037" y="559"/>
                  </a:lnTo>
                  <a:lnTo>
                    <a:pt x="1028" y="527"/>
                  </a:lnTo>
                  <a:lnTo>
                    <a:pt x="1020" y="491"/>
                  </a:lnTo>
                  <a:lnTo>
                    <a:pt x="1020" y="491"/>
                  </a:lnTo>
                  <a:lnTo>
                    <a:pt x="1006" y="472"/>
                  </a:lnTo>
                  <a:lnTo>
                    <a:pt x="991" y="452"/>
                  </a:lnTo>
                  <a:lnTo>
                    <a:pt x="991" y="452"/>
                  </a:lnTo>
                  <a:lnTo>
                    <a:pt x="973" y="431"/>
                  </a:lnTo>
                  <a:lnTo>
                    <a:pt x="964" y="421"/>
                  </a:lnTo>
                  <a:lnTo>
                    <a:pt x="954" y="411"/>
                  </a:lnTo>
                  <a:lnTo>
                    <a:pt x="954" y="411"/>
                  </a:lnTo>
                  <a:lnTo>
                    <a:pt x="943" y="404"/>
                  </a:lnTo>
                  <a:lnTo>
                    <a:pt x="933" y="397"/>
                  </a:lnTo>
                  <a:lnTo>
                    <a:pt x="933" y="397"/>
                  </a:lnTo>
                  <a:lnTo>
                    <a:pt x="917" y="392"/>
                  </a:lnTo>
                  <a:lnTo>
                    <a:pt x="903" y="387"/>
                  </a:lnTo>
                  <a:lnTo>
                    <a:pt x="873" y="381"/>
                  </a:lnTo>
                  <a:lnTo>
                    <a:pt x="843" y="378"/>
                  </a:lnTo>
                  <a:lnTo>
                    <a:pt x="814" y="375"/>
                  </a:lnTo>
                  <a:lnTo>
                    <a:pt x="784" y="377"/>
                  </a:lnTo>
                  <a:lnTo>
                    <a:pt x="755" y="379"/>
                  </a:lnTo>
                  <a:lnTo>
                    <a:pt x="724" y="383"/>
                  </a:lnTo>
                  <a:lnTo>
                    <a:pt x="695" y="388"/>
                  </a:lnTo>
                  <a:lnTo>
                    <a:pt x="665" y="396"/>
                  </a:lnTo>
                  <a:lnTo>
                    <a:pt x="636" y="404"/>
                  </a:lnTo>
                  <a:lnTo>
                    <a:pt x="606" y="413"/>
                  </a:lnTo>
                  <a:lnTo>
                    <a:pt x="577" y="423"/>
                  </a:lnTo>
                  <a:lnTo>
                    <a:pt x="520" y="445"/>
                  </a:lnTo>
                  <a:lnTo>
                    <a:pt x="463" y="466"/>
                  </a:lnTo>
                  <a:lnTo>
                    <a:pt x="463" y="466"/>
                  </a:lnTo>
                  <a:lnTo>
                    <a:pt x="453" y="469"/>
                  </a:lnTo>
                  <a:lnTo>
                    <a:pt x="444" y="469"/>
                  </a:lnTo>
                  <a:lnTo>
                    <a:pt x="436" y="467"/>
                  </a:lnTo>
                  <a:lnTo>
                    <a:pt x="428" y="464"/>
                  </a:lnTo>
                  <a:lnTo>
                    <a:pt x="421" y="459"/>
                  </a:lnTo>
                  <a:lnTo>
                    <a:pt x="415" y="452"/>
                  </a:lnTo>
                  <a:lnTo>
                    <a:pt x="401" y="437"/>
                  </a:lnTo>
                  <a:lnTo>
                    <a:pt x="389" y="420"/>
                  </a:lnTo>
                  <a:lnTo>
                    <a:pt x="381" y="411"/>
                  </a:lnTo>
                  <a:lnTo>
                    <a:pt x="374" y="405"/>
                  </a:lnTo>
                  <a:lnTo>
                    <a:pt x="365" y="397"/>
                  </a:lnTo>
                  <a:lnTo>
                    <a:pt x="356" y="393"/>
                  </a:lnTo>
                  <a:lnTo>
                    <a:pt x="346" y="388"/>
                  </a:lnTo>
                  <a:lnTo>
                    <a:pt x="335" y="386"/>
                  </a:lnTo>
                  <a:lnTo>
                    <a:pt x="335" y="386"/>
                  </a:lnTo>
                  <a:lnTo>
                    <a:pt x="330" y="387"/>
                  </a:lnTo>
                  <a:lnTo>
                    <a:pt x="324" y="389"/>
                  </a:lnTo>
                  <a:lnTo>
                    <a:pt x="318" y="394"/>
                  </a:lnTo>
                  <a:lnTo>
                    <a:pt x="310" y="399"/>
                  </a:lnTo>
                  <a:lnTo>
                    <a:pt x="297" y="412"/>
                  </a:lnTo>
                  <a:lnTo>
                    <a:pt x="281" y="428"/>
                  </a:lnTo>
                  <a:lnTo>
                    <a:pt x="267" y="443"/>
                  </a:lnTo>
                  <a:lnTo>
                    <a:pt x="253" y="458"/>
                  </a:lnTo>
                  <a:lnTo>
                    <a:pt x="246" y="463"/>
                  </a:lnTo>
                  <a:lnTo>
                    <a:pt x="241" y="466"/>
                  </a:lnTo>
                  <a:lnTo>
                    <a:pt x="235" y="469"/>
                  </a:lnTo>
                  <a:lnTo>
                    <a:pt x="231" y="469"/>
                  </a:lnTo>
                  <a:lnTo>
                    <a:pt x="231" y="469"/>
                  </a:lnTo>
                  <a:lnTo>
                    <a:pt x="210" y="468"/>
                  </a:lnTo>
                  <a:lnTo>
                    <a:pt x="192" y="468"/>
                  </a:lnTo>
                  <a:lnTo>
                    <a:pt x="176" y="472"/>
                  </a:lnTo>
                  <a:lnTo>
                    <a:pt x="161" y="476"/>
                  </a:lnTo>
                  <a:lnTo>
                    <a:pt x="148" y="481"/>
                  </a:lnTo>
                  <a:lnTo>
                    <a:pt x="135" y="489"/>
                  </a:lnTo>
                  <a:lnTo>
                    <a:pt x="125" y="497"/>
                  </a:lnTo>
                  <a:lnTo>
                    <a:pt x="115" y="508"/>
                  </a:lnTo>
                  <a:lnTo>
                    <a:pt x="107" y="520"/>
                  </a:lnTo>
                  <a:lnTo>
                    <a:pt x="101" y="532"/>
                  </a:lnTo>
                  <a:lnTo>
                    <a:pt x="95" y="546"/>
                  </a:lnTo>
                  <a:lnTo>
                    <a:pt x="89" y="561"/>
                  </a:lnTo>
                  <a:lnTo>
                    <a:pt x="85" y="577"/>
                  </a:lnTo>
                  <a:lnTo>
                    <a:pt x="81" y="594"/>
                  </a:lnTo>
                  <a:lnTo>
                    <a:pt x="79" y="611"/>
                  </a:lnTo>
                  <a:lnTo>
                    <a:pt x="77" y="629"/>
                  </a:lnTo>
                  <a:lnTo>
                    <a:pt x="75" y="666"/>
                  </a:lnTo>
                  <a:lnTo>
                    <a:pt x="75" y="705"/>
                  </a:lnTo>
                  <a:lnTo>
                    <a:pt x="75" y="783"/>
                  </a:lnTo>
                  <a:lnTo>
                    <a:pt x="75" y="821"/>
                  </a:lnTo>
                  <a:lnTo>
                    <a:pt x="74" y="857"/>
                  </a:lnTo>
                  <a:lnTo>
                    <a:pt x="71" y="891"/>
                  </a:lnTo>
                  <a:lnTo>
                    <a:pt x="69" y="906"/>
                  </a:lnTo>
                  <a:lnTo>
                    <a:pt x="66" y="921"/>
                  </a:lnTo>
                  <a:lnTo>
                    <a:pt x="66" y="921"/>
                  </a:lnTo>
                  <a:lnTo>
                    <a:pt x="72" y="960"/>
                  </a:lnTo>
                  <a:lnTo>
                    <a:pt x="76" y="980"/>
                  </a:lnTo>
                  <a:lnTo>
                    <a:pt x="78" y="1000"/>
                  </a:lnTo>
                  <a:lnTo>
                    <a:pt x="78" y="1000"/>
                  </a:lnTo>
                  <a:lnTo>
                    <a:pt x="79" y="1027"/>
                  </a:lnTo>
                  <a:lnTo>
                    <a:pt x="79" y="1049"/>
                  </a:lnTo>
                  <a:lnTo>
                    <a:pt x="78" y="1070"/>
                  </a:lnTo>
                  <a:lnTo>
                    <a:pt x="78" y="1070"/>
                  </a:lnTo>
                  <a:lnTo>
                    <a:pt x="78" y="1072"/>
                  </a:lnTo>
                  <a:lnTo>
                    <a:pt x="76" y="1073"/>
                  </a:lnTo>
                  <a:lnTo>
                    <a:pt x="76" y="1073"/>
                  </a:lnTo>
                  <a:lnTo>
                    <a:pt x="68" y="1076"/>
                  </a:lnTo>
                  <a:lnTo>
                    <a:pt x="63" y="1076"/>
                  </a:lnTo>
                  <a:lnTo>
                    <a:pt x="61" y="1076"/>
                  </a:lnTo>
                  <a:lnTo>
                    <a:pt x="60" y="1075"/>
                  </a:lnTo>
                  <a:lnTo>
                    <a:pt x="60" y="1075"/>
                  </a:lnTo>
                  <a:lnTo>
                    <a:pt x="57" y="1071"/>
                  </a:lnTo>
                  <a:lnTo>
                    <a:pt x="55" y="1065"/>
                  </a:lnTo>
                  <a:lnTo>
                    <a:pt x="55" y="1065"/>
                  </a:lnTo>
                  <a:lnTo>
                    <a:pt x="51" y="1051"/>
                  </a:lnTo>
                  <a:lnTo>
                    <a:pt x="50" y="1036"/>
                  </a:lnTo>
                  <a:lnTo>
                    <a:pt x="50" y="1036"/>
                  </a:lnTo>
                  <a:lnTo>
                    <a:pt x="44" y="995"/>
                  </a:lnTo>
                  <a:lnTo>
                    <a:pt x="44" y="995"/>
                  </a:lnTo>
                  <a:lnTo>
                    <a:pt x="35" y="960"/>
                  </a:lnTo>
                  <a:lnTo>
                    <a:pt x="26" y="913"/>
                  </a:lnTo>
                  <a:lnTo>
                    <a:pt x="17" y="859"/>
                  </a:lnTo>
                  <a:lnTo>
                    <a:pt x="10" y="799"/>
                  </a:lnTo>
                  <a:lnTo>
                    <a:pt x="4" y="733"/>
                  </a:lnTo>
                  <a:lnTo>
                    <a:pt x="2" y="699"/>
                  </a:lnTo>
                  <a:lnTo>
                    <a:pt x="1" y="664"/>
                  </a:lnTo>
                  <a:lnTo>
                    <a:pt x="0" y="628"/>
                  </a:lnTo>
                  <a:lnTo>
                    <a:pt x="0" y="592"/>
                  </a:lnTo>
                  <a:lnTo>
                    <a:pt x="1" y="557"/>
                  </a:lnTo>
                  <a:lnTo>
                    <a:pt x="2" y="521"/>
                  </a:lnTo>
                  <a:lnTo>
                    <a:pt x="5" y="486"/>
                  </a:lnTo>
                  <a:lnTo>
                    <a:pt x="10" y="450"/>
                  </a:lnTo>
                  <a:lnTo>
                    <a:pt x="14" y="415"/>
                  </a:lnTo>
                  <a:lnTo>
                    <a:pt x="21" y="382"/>
                  </a:lnTo>
                  <a:lnTo>
                    <a:pt x="29" y="350"/>
                  </a:lnTo>
                  <a:lnTo>
                    <a:pt x="38" y="318"/>
                  </a:lnTo>
                  <a:lnTo>
                    <a:pt x="49" y="288"/>
                  </a:lnTo>
                  <a:lnTo>
                    <a:pt x="61" y="260"/>
                  </a:lnTo>
                  <a:lnTo>
                    <a:pt x="76" y="234"/>
                  </a:lnTo>
                  <a:lnTo>
                    <a:pt x="84" y="221"/>
                  </a:lnTo>
                  <a:lnTo>
                    <a:pt x="92" y="209"/>
                  </a:lnTo>
                  <a:lnTo>
                    <a:pt x="101" y="198"/>
                  </a:lnTo>
                  <a:lnTo>
                    <a:pt x="109" y="188"/>
                  </a:lnTo>
                  <a:lnTo>
                    <a:pt x="118" y="177"/>
                  </a:lnTo>
                  <a:lnTo>
                    <a:pt x="129" y="167"/>
                  </a:lnTo>
                  <a:lnTo>
                    <a:pt x="140" y="158"/>
                  </a:lnTo>
                  <a:lnTo>
                    <a:pt x="151" y="150"/>
                  </a:lnTo>
                  <a:lnTo>
                    <a:pt x="162" y="142"/>
                  </a:lnTo>
                  <a:lnTo>
                    <a:pt x="175" y="136"/>
                  </a:lnTo>
                  <a:lnTo>
                    <a:pt x="187" y="129"/>
                  </a:lnTo>
                  <a:lnTo>
                    <a:pt x="200" y="125"/>
                  </a:lnTo>
                  <a:lnTo>
                    <a:pt x="214" y="120"/>
                  </a:lnTo>
                  <a:lnTo>
                    <a:pt x="228" y="116"/>
                  </a:lnTo>
                  <a:lnTo>
                    <a:pt x="228" y="116"/>
                  </a:lnTo>
                  <a:close/>
                  <a:moveTo>
                    <a:pt x="673" y="334"/>
                  </a:moveTo>
                  <a:lnTo>
                    <a:pt x="673" y="334"/>
                  </a:lnTo>
                  <a:lnTo>
                    <a:pt x="687" y="330"/>
                  </a:lnTo>
                  <a:lnTo>
                    <a:pt x="687" y="330"/>
                  </a:lnTo>
                  <a:lnTo>
                    <a:pt x="665" y="335"/>
                  </a:lnTo>
                  <a:lnTo>
                    <a:pt x="665" y="335"/>
                  </a:lnTo>
                  <a:lnTo>
                    <a:pt x="673" y="334"/>
                  </a:lnTo>
                  <a:lnTo>
                    <a:pt x="673" y="334"/>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1" name="Freeform 71">
              <a:extLst>
                <a:ext uri="{FF2B5EF4-FFF2-40B4-BE49-F238E27FC236}">
                  <a16:creationId xmlns:a16="http://schemas.microsoft.com/office/drawing/2014/main" id="{625A8446-1B08-4B34-BB1A-3539C7CFA4C4}"/>
                </a:ext>
              </a:extLst>
            </p:cNvPr>
            <p:cNvSpPr>
              <a:spLocks/>
            </p:cNvSpPr>
            <p:nvPr/>
          </p:nvSpPr>
          <p:spPr bwMode="auto">
            <a:xfrm flipH="1">
              <a:off x="7184556" y="5610896"/>
              <a:ext cx="31284" cy="0"/>
            </a:xfrm>
            <a:custGeom>
              <a:avLst/>
              <a:gdLst>
                <a:gd name="T0" fmla="*/ 1 w 107"/>
                <a:gd name="T1" fmla="*/ 0 h 3"/>
                <a:gd name="T2" fmla="*/ 106 w 107"/>
                <a:gd name="T3" fmla="*/ 0 h 3"/>
                <a:gd name="T4" fmla="*/ 107 w 107"/>
                <a:gd name="T5" fmla="*/ 3 h 3"/>
                <a:gd name="T6" fmla="*/ 0 w 107"/>
                <a:gd name="T7" fmla="*/ 3 h 3"/>
                <a:gd name="T8" fmla="*/ 1 w 107"/>
                <a:gd name="T9" fmla="*/ 0 h 3"/>
              </a:gdLst>
              <a:ahLst/>
              <a:cxnLst>
                <a:cxn ang="0">
                  <a:pos x="T0" y="T1"/>
                </a:cxn>
                <a:cxn ang="0">
                  <a:pos x="T2" y="T3"/>
                </a:cxn>
                <a:cxn ang="0">
                  <a:pos x="T4" y="T5"/>
                </a:cxn>
                <a:cxn ang="0">
                  <a:pos x="T6" y="T7"/>
                </a:cxn>
                <a:cxn ang="0">
                  <a:pos x="T8" y="T9"/>
                </a:cxn>
              </a:cxnLst>
              <a:rect l="0" t="0" r="r" b="b"/>
              <a:pathLst>
                <a:path w="107" h="3">
                  <a:moveTo>
                    <a:pt x="1" y="0"/>
                  </a:moveTo>
                  <a:lnTo>
                    <a:pt x="106" y="0"/>
                  </a:lnTo>
                  <a:lnTo>
                    <a:pt x="107" y="3"/>
                  </a:lnTo>
                  <a:lnTo>
                    <a:pt x="0" y="3"/>
                  </a:lnTo>
                  <a:lnTo>
                    <a:pt x="1" y="0"/>
                  </a:lnTo>
                  <a:close/>
                </a:path>
              </a:pathLst>
            </a:custGeom>
            <a:solidFill>
              <a:srgbClr val="B239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2" name="Freeform 72">
              <a:extLst>
                <a:ext uri="{FF2B5EF4-FFF2-40B4-BE49-F238E27FC236}">
                  <a16:creationId xmlns:a16="http://schemas.microsoft.com/office/drawing/2014/main" id="{BFF1DD52-4B18-461B-A8CB-B4155C3E2294}"/>
                </a:ext>
              </a:extLst>
            </p:cNvPr>
            <p:cNvSpPr>
              <a:spLocks/>
            </p:cNvSpPr>
            <p:nvPr/>
          </p:nvSpPr>
          <p:spPr bwMode="auto">
            <a:xfrm flipH="1">
              <a:off x="7184556" y="5610896"/>
              <a:ext cx="31284" cy="0"/>
            </a:xfrm>
            <a:custGeom>
              <a:avLst/>
              <a:gdLst>
                <a:gd name="T0" fmla="*/ 1 w 107"/>
                <a:gd name="T1" fmla="*/ 0 h 3"/>
                <a:gd name="T2" fmla="*/ 106 w 107"/>
                <a:gd name="T3" fmla="*/ 0 h 3"/>
                <a:gd name="T4" fmla="*/ 107 w 107"/>
                <a:gd name="T5" fmla="*/ 3 h 3"/>
                <a:gd name="T6" fmla="*/ 0 w 107"/>
                <a:gd name="T7" fmla="*/ 3 h 3"/>
                <a:gd name="T8" fmla="*/ 1 w 107"/>
                <a:gd name="T9" fmla="*/ 0 h 3"/>
              </a:gdLst>
              <a:ahLst/>
              <a:cxnLst>
                <a:cxn ang="0">
                  <a:pos x="T0" y="T1"/>
                </a:cxn>
                <a:cxn ang="0">
                  <a:pos x="T2" y="T3"/>
                </a:cxn>
                <a:cxn ang="0">
                  <a:pos x="T4" y="T5"/>
                </a:cxn>
                <a:cxn ang="0">
                  <a:pos x="T6" y="T7"/>
                </a:cxn>
                <a:cxn ang="0">
                  <a:pos x="T8" y="T9"/>
                </a:cxn>
              </a:cxnLst>
              <a:rect l="0" t="0" r="r" b="b"/>
              <a:pathLst>
                <a:path w="107" h="3">
                  <a:moveTo>
                    <a:pt x="1" y="0"/>
                  </a:moveTo>
                  <a:lnTo>
                    <a:pt x="106" y="0"/>
                  </a:lnTo>
                  <a:lnTo>
                    <a:pt x="107" y="3"/>
                  </a:lnTo>
                  <a:lnTo>
                    <a:pt x="0"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3" name="Freeform 73">
              <a:extLst>
                <a:ext uri="{FF2B5EF4-FFF2-40B4-BE49-F238E27FC236}">
                  <a16:creationId xmlns:a16="http://schemas.microsoft.com/office/drawing/2014/main" id="{99CD4479-5705-41E3-A0B7-B6B8EEBD30E4}"/>
                </a:ext>
              </a:extLst>
            </p:cNvPr>
            <p:cNvSpPr>
              <a:spLocks/>
            </p:cNvSpPr>
            <p:nvPr/>
          </p:nvSpPr>
          <p:spPr bwMode="auto">
            <a:xfrm flipH="1">
              <a:off x="6962092" y="5089667"/>
              <a:ext cx="325006" cy="147682"/>
            </a:xfrm>
            <a:custGeom>
              <a:avLst/>
              <a:gdLst>
                <a:gd name="T0" fmla="*/ 147 w 1124"/>
                <a:gd name="T1" fmla="*/ 98 h 592"/>
                <a:gd name="T2" fmla="*/ 226 w 1124"/>
                <a:gd name="T3" fmla="*/ 56 h 592"/>
                <a:gd name="T4" fmla="*/ 325 w 1124"/>
                <a:gd name="T5" fmla="*/ 21 h 592"/>
                <a:gd name="T6" fmla="*/ 402 w 1124"/>
                <a:gd name="T7" fmla="*/ 5 h 592"/>
                <a:gd name="T8" fmla="*/ 464 w 1124"/>
                <a:gd name="T9" fmla="*/ 0 h 592"/>
                <a:gd name="T10" fmla="*/ 527 w 1124"/>
                <a:gd name="T11" fmla="*/ 5 h 592"/>
                <a:gd name="T12" fmla="*/ 592 w 1124"/>
                <a:gd name="T13" fmla="*/ 20 h 592"/>
                <a:gd name="T14" fmla="*/ 655 w 1124"/>
                <a:gd name="T15" fmla="*/ 43 h 592"/>
                <a:gd name="T16" fmla="*/ 775 w 1124"/>
                <a:gd name="T17" fmla="*/ 84 h 592"/>
                <a:gd name="T18" fmla="*/ 883 w 1124"/>
                <a:gd name="T19" fmla="*/ 111 h 592"/>
                <a:gd name="T20" fmla="*/ 975 w 1124"/>
                <a:gd name="T21" fmla="*/ 122 h 592"/>
                <a:gd name="T22" fmla="*/ 1043 w 1124"/>
                <a:gd name="T23" fmla="*/ 117 h 592"/>
                <a:gd name="T24" fmla="*/ 1069 w 1124"/>
                <a:gd name="T25" fmla="*/ 107 h 592"/>
                <a:gd name="T26" fmla="*/ 1087 w 1124"/>
                <a:gd name="T27" fmla="*/ 92 h 592"/>
                <a:gd name="T28" fmla="*/ 1097 w 1124"/>
                <a:gd name="T29" fmla="*/ 119 h 592"/>
                <a:gd name="T30" fmla="*/ 1117 w 1124"/>
                <a:gd name="T31" fmla="*/ 189 h 592"/>
                <a:gd name="T32" fmla="*/ 1124 w 1124"/>
                <a:gd name="T33" fmla="*/ 252 h 592"/>
                <a:gd name="T34" fmla="*/ 1120 w 1124"/>
                <a:gd name="T35" fmla="*/ 304 h 592"/>
                <a:gd name="T36" fmla="*/ 1108 w 1124"/>
                <a:gd name="T37" fmla="*/ 357 h 592"/>
                <a:gd name="T38" fmla="*/ 1085 w 1124"/>
                <a:gd name="T39" fmla="*/ 411 h 592"/>
                <a:gd name="T40" fmla="*/ 1045 w 1124"/>
                <a:gd name="T41" fmla="*/ 461 h 592"/>
                <a:gd name="T42" fmla="*/ 988 w 1124"/>
                <a:gd name="T43" fmla="*/ 508 h 592"/>
                <a:gd name="T44" fmla="*/ 940 w 1124"/>
                <a:gd name="T45" fmla="*/ 535 h 592"/>
                <a:gd name="T46" fmla="*/ 866 w 1124"/>
                <a:gd name="T47" fmla="*/ 566 h 592"/>
                <a:gd name="T48" fmla="*/ 791 w 1124"/>
                <a:gd name="T49" fmla="*/ 584 h 592"/>
                <a:gd name="T50" fmla="*/ 717 w 1124"/>
                <a:gd name="T51" fmla="*/ 592 h 592"/>
                <a:gd name="T52" fmla="*/ 645 w 1124"/>
                <a:gd name="T53" fmla="*/ 590 h 592"/>
                <a:gd name="T54" fmla="*/ 576 w 1124"/>
                <a:gd name="T55" fmla="*/ 581 h 592"/>
                <a:gd name="T56" fmla="*/ 512 w 1124"/>
                <a:gd name="T57" fmla="*/ 566 h 592"/>
                <a:gd name="T58" fmla="*/ 454 w 1124"/>
                <a:gd name="T59" fmla="*/ 546 h 592"/>
                <a:gd name="T60" fmla="*/ 361 w 1124"/>
                <a:gd name="T61" fmla="*/ 496 h 592"/>
                <a:gd name="T62" fmla="*/ 328 w 1124"/>
                <a:gd name="T63" fmla="*/ 470 h 592"/>
                <a:gd name="T64" fmla="*/ 286 w 1124"/>
                <a:gd name="T65" fmla="*/ 425 h 592"/>
                <a:gd name="T66" fmla="*/ 186 w 1124"/>
                <a:gd name="T67" fmla="*/ 328 h 592"/>
                <a:gd name="T68" fmla="*/ 124 w 1124"/>
                <a:gd name="T69" fmla="*/ 282 h 592"/>
                <a:gd name="T70" fmla="*/ 67 w 1124"/>
                <a:gd name="T71" fmla="*/ 253 h 592"/>
                <a:gd name="T72" fmla="*/ 41 w 1124"/>
                <a:gd name="T73" fmla="*/ 249 h 592"/>
                <a:gd name="T74" fmla="*/ 18 w 1124"/>
                <a:gd name="T75" fmla="*/ 253 h 592"/>
                <a:gd name="T76" fmla="*/ 6 w 1124"/>
                <a:gd name="T77" fmla="*/ 256 h 592"/>
                <a:gd name="T78" fmla="*/ 0 w 1124"/>
                <a:gd name="T79" fmla="*/ 254 h 592"/>
                <a:gd name="T80" fmla="*/ 11 w 1124"/>
                <a:gd name="T81" fmla="*/ 232 h 592"/>
                <a:gd name="T82" fmla="*/ 77 w 1124"/>
                <a:gd name="T83" fmla="*/ 160 h 592"/>
                <a:gd name="T84" fmla="*/ 134 w 1124"/>
                <a:gd name="T85" fmla="*/ 105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4" h="592">
                  <a:moveTo>
                    <a:pt x="134" y="105"/>
                  </a:moveTo>
                  <a:lnTo>
                    <a:pt x="134" y="105"/>
                  </a:lnTo>
                  <a:lnTo>
                    <a:pt x="147" y="98"/>
                  </a:lnTo>
                  <a:lnTo>
                    <a:pt x="178" y="80"/>
                  </a:lnTo>
                  <a:lnTo>
                    <a:pt x="201" y="69"/>
                  </a:lnTo>
                  <a:lnTo>
                    <a:pt x="226" y="56"/>
                  </a:lnTo>
                  <a:lnTo>
                    <a:pt x="257" y="44"/>
                  </a:lnTo>
                  <a:lnTo>
                    <a:pt x="289" y="33"/>
                  </a:lnTo>
                  <a:lnTo>
                    <a:pt x="325" y="21"/>
                  </a:lnTo>
                  <a:lnTo>
                    <a:pt x="362" y="12"/>
                  </a:lnTo>
                  <a:lnTo>
                    <a:pt x="382" y="8"/>
                  </a:lnTo>
                  <a:lnTo>
                    <a:pt x="402" y="5"/>
                  </a:lnTo>
                  <a:lnTo>
                    <a:pt x="423" y="2"/>
                  </a:lnTo>
                  <a:lnTo>
                    <a:pt x="443" y="1"/>
                  </a:lnTo>
                  <a:lnTo>
                    <a:pt x="464" y="0"/>
                  </a:lnTo>
                  <a:lnTo>
                    <a:pt x="486" y="0"/>
                  </a:lnTo>
                  <a:lnTo>
                    <a:pt x="506" y="2"/>
                  </a:lnTo>
                  <a:lnTo>
                    <a:pt x="527" y="5"/>
                  </a:lnTo>
                  <a:lnTo>
                    <a:pt x="549" y="8"/>
                  </a:lnTo>
                  <a:lnTo>
                    <a:pt x="571" y="13"/>
                  </a:lnTo>
                  <a:lnTo>
                    <a:pt x="592" y="20"/>
                  </a:lnTo>
                  <a:lnTo>
                    <a:pt x="612" y="27"/>
                  </a:lnTo>
                  <a:lnTo>
                    <a:pt x="612" y="27"/>
                  </a:lnTo>
                  <a:lnTo>
                    <a:pt x="655" y="43"/>
                  </a:lnTo>
                  <a:lnTo>
                    <a:pt x="696" y="59"/>
                  </a:lnTo>
                  <a:lnTo>
                    <a:pt x="736" y="73"/>
                  </a:lnTo>
                  <a:lnTo>
                    <a:pt x="775" y="84"/>
                  </a:lnTo>
                  <a:lnTo>
                    <a:pt x="813" y="95"/>
                  </a:lnTo>
                  <a:lnTo>
                    <a:pt x="849" y="104"/>
                  </a:lnTo>
                  <a:lnTo>
                    <a:pt x="883" y="111"/>
                  </a:lnTo>
                  <a:lnTo>
                    <a:pt x="915" y="117"/>
                  </a:lnTo>
                  <a:lnTo>
                    <a:pt x="945" y="120"/>
                  </a:lnTo>
                  <a:lnTo>
                    <a:pt x="975" y="122"/>
                  </a:lnTo>
                  <a:lnTo>
                    <a:pt x="1000" y="122"/>
                  </a:lnTo>
                  <a:lnTo>
                    <a:pt x="1023" y="121"/>
                  </a:lnTo>
                  <a:lnTo>
                    <a:pt x="1043" y="117"/>
                  </a:lnTo>
                  <a:lnTo>
                    <a:pt x="1052" y="114"/>
                  </a:lnTo>
                  <a:lnTo>
                    <a:pt x="1061" y="110"/>
                  </a:lnTo>
                  <a:lnTo>
                    <a:pt x="1069" y="107"/>
                  </a:lnTo>
                  <a:lnTo>
                    <a:pt x="1076" y="103"/>
                  </a:lnTo>
                  <a:lnTo>
                    <a:pt x="1081" y="97"/>
                  </a:lnTo>
                  <a:lnTo>
                    <a:pt x="1087" y="92"/>
                  </a:lnTo>
                  <a:lnTo>
                    <a:pt x="1087" y="92"/>
                  </a:lnTo>
                  <a:lnTo>
                    <a:pt x="1091" y="105"/>
                  </a:lnTo>
                  <a:lnTo>
                    <a:pt x="1097" y="119"/>
                  </a:lnTo>
                  <a:lnTo>
                    <a:pt x="1104" y="138"/>
                  </a:lnTo>
                  <a:lnTo>
                    <a:pt x="1110" y="162"/>
                  </a:lnTo>
                  <a:lnTo>
                    <a:pt x="1117" y="189"/>
                  </a:lnTo>
                  <a:lnTo>
                    <a:pt x="1122" y="219"/>
                  </a:lnTo>
                  <a:lnTo>
                    <a:pt x="1123" y="236"/>
                  </a:lnTo>
                  <a:lnTo>
                    <a:pt x="1124" y="252"/>
                  </a:lnTo>
                  <a:lnTo>
                    <a:pt x="1124" y="269"/>
                  </a:lnTo>
                  <a:lnTo>
                    <a:pt x="1123" y="286"/>
                  </a:lnTo>
                  <a:lnTo>
                    <a:pt x="1120" y="304"/>
                  </a:lnTo>
                  <a:lnTo>
                    <a:pt x="1118" y="321"/>
                  </a:lnTo>
                  <a:lnTo>
                    <a:pt x="1114" y="339"/>
                  </a:lnTo>
                  <a:lnTo>
                    <a:pt x="1108" y="357"/>
                  </a:lnTo>
                  <a:lnTo>
                    <a:pt x="1102" y="375"/>
                  </a:lnTo>
                  <a:lnTo>
                    <a:pt x="1094" y="392"/>
                  </a:lnTo>
                  <a:lnTo>
                    <a:pt x="1085" y="411"/>
                  </a:lnTo>
                  <a:lnTo>
                    <a:pt x="1073" y="428"/>
                  </a:lnTo>
                  <a:lnTo>
                    <a:pt x="1060" y="445"/>
                  </a:lnTo>
                  <a:lnTo>
                    <a:pt x="1045" y="461"/>
                  </a:lnTo>
                  <a:lnTo>
                    <a:pt x="1028" y="478"/>
                  </a:lnTo>
                  <a:lnTo>
                    <a:pt x="1009" y="493"/>
                  </a:lnTo>
                  <a:lnTo>
                    <a:pt x="988" y="508"/>
                  </a:lnTo>
                  <a:lnTo>
                    <a:pt x="965" y="522"/>
                  </a:lnTo>
                  <a:lnTo>
                    <a:pt x="965" y="522"/>
                  </a:lnTo>
                  <a:lnTo>
                    <a:pt x="940" y="535"/>
                  </a:lnTo>
                  <a:lnTo>
                    <a:pt x="915" y="547"/>
                  </a:lnTo>
                  <a:lnTo>
                    <a:pt x="890" y="556"/>
                  </a:lnTo>
                  <a:lnTo>
                    <a:pt x="866" y="566"/>
                  </a:lnTo>
                  <a:lnTo>
                    <a:pt x="840" y="573"/>
                  </a:lnTo>
                  <a:lnTo>
                    <a:pt x="815" y="579"/>
                  </a:lnTo>
                  <a:lnTo>
                    <a:pt x="791" y="584"/>
                  </a:lnTo>
                  <a:lnTo>
                    <a:pt x="766" y="588"/>
                  </a:lnTo>
                  <a:lnTo>
                    <a:pt x="741" y="590"/>
                  </a:lnTo>
                  <a:lnTo>
                    <a:pt x="717" y="592"/>
                  </a:lnTo>
                  <a:lnTo>
                    <a:pt x="692" y="592"/>
                  </a:lnTo>
                  <a:lnTo>
                    <a:pt x="668" y="592"/>
                  </a:lnTo>
                  <a:lnTo>
                    <a:pt x="645" y="590"/>
                  </a:lnTo>
                  <a:lnTo>
                    <a:pt x="621" y="588"/>
                  </a:lnTo>
                  <a:lnTo>
                    <a:pt x="599" y="585"/>
                  </a:lnTo>
                  <a:lnTo>
                    <a:pt x="576" y="581"/>
                  </a:lnTo>
                  <a:lnTo>
                    <a:pt x="554" y="577"/>
                  </a:lnTo>
                  <a:lnTo>
                    <a:pt x="533" y="571"/>
                  </a:lnTo>
                  <a:lnTo>
                    <a:pt x="512" y="566"/>
                  </a:lnTo>
                  <a:lnTo>
                    <a:pt x="492" y="560"/>
                  </a:lnTo>
                  <a:lnTo>
                    <a:pt x="473" y="553"/>
                  </a:lnTo>
                  <a:lnTo>
                    <a:pt x="454" y="546"/>
                  </a:lnTo>
                  <a:lnTo>
                    <a:pt x="419" y="530"/>
                  </a:lnTo>
                  <a:lnTo>
                    <a:pt x="389" y="513"/>
                  </a:lnTo>
                  <a:lnTo>
                    <a:pt x="361" y="496"/>
                  </a:lnTo>
                  <a:lnTo>
                    <a:pt x="350" y="487"/>
                  </a:lnTo>
                  <a:lnTo>
                    <a:pt x="339" y="479"/>
                  </a:lnTo>
                  <a:lnTo>
                    <a:pt x="328" y="470"/>
                  </a:lnTo>
                  <a:lnTo>
                    <a:pt x="319" y="461"/>
                  </a:lnTo>
                  <a:lnTo>
                    <a:pt x="319" y="461"/>
                  </a:lnTo>
                  <a:lnTo>
                    <a:pt x="286" y="425"/>
                  </a:lnTo>
                  <a:lnTo>
                    <a:pt x="248" y="386"/>
                  </a:lnTo>
                  <a:lnTo>
                    <a:pt x="207" y="347"/>
                  </a:lnTo>
                  <a:lnTo>
                    <a:pt x="186" y="328"/>
                  </a:lnTo>
                  <a:lnTo>
                    <a:pt x="166" y="311"/>
                  </a:lnTo>
                  <a:lnTo>
                    <a:pt x="144" y="296"/>
                  </a:lnTo>
                  <a:lnTo>
                    <a:pt x="124" y="282"/>
                  </a:lnTo>
                  <a:lnTo>
                    <a:pt x="104" y="269"/>
                  </a:lnTo>
                  <a:lnTo>
                    <a:pt x="85" y="259"/>
                  </a:lnTo>
                  <a:lnTo>
                    <a:pt x="67" y="253"/>
                  </a:lnTo>
                  <a:lnTo>
                    <a:pt x="58" y="251"/>
                  </a:lnTo>
                  <a:lnTo>
                    <a:pt x="49" y="250"/>
                  </a:lnTo>
                  <a:lnTo>
                    <a:pt x="41" y="249"/>
                  </a:lnTo>
                  <a:lnTo>
                    <a:pt x="32" y="250"/>
                  </a:lnTo>
                  <a:lnTo>
                    <a:pt x="26" y="251"/>
                  </a:lnTo>
                  <a:lnTo>
                    <a:pt x="18" y="253"/>
                  </a:lnTo>
                  <a:lnTo>
                    <a:pt x="18" y="253"/>
                  </a:lnTo>
                  <a:lnTo>
                    <a:pt x="11" y="255"/>
                  </a:lnTo>
                  <a:lnTo>
                    <a:pt x="6" y="256"/>
                  </a:lnTo>
                  <a:lnTo>
                    <a:pt x="3" y="256"/>
                  </a:lnTo>
                  <a:lnTo>
                    <a:pt x="1" y="255"/>
                  </a:lnTo>
                  <a:lnTo>
                    <a:pt x="0" y="254"/>
                  </a:lnTo>
                  <a:lnTo>
                    <a:pt x="0" y="251"/>
                  </a:lnTo>
                  <a:lnTo>
                    <a:pt x="3" y="243"/>
                  </a:lnTo>
                  <a:lnTo>
                    <a:pt x="11" y="232"/>
                  </a:lnTo>
                  <a:lnTo>
                    <a:pt x="21" y="219"/>
                  </a:lnTo>
                  <a:lnTo>
                    <a:pt x="48" y="190"/>
                  </a:lnTo>
                  <a:lnTo>
                    <a:pt x="77" y="160"/>
                  </a:lnTo>
                  <a:lnTo>
                    <a:pt x="106" y="133"/>
                  </a:lnTo>
                  <a:lnTo>
                    <a:pt x="134" y="105"/>
                  </a:lnTo>
                  <a:lnTo>
                    <a:pt x="134" y="105"/>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4" name="Freeform 74">
              <a:extLst>
                <a:ext uri="{FF2B5EF4-FFF2-40B4-BE49-F238E27FC236}">
                  <a16:creationId xmlns:a16="http://schemas.microsoft.com/office/drawing/2014/main" id="{C632BD26-D11D-454C-8644-77A1CF0133FB}"/>
                </a:ext>
              </a:extLst>
            </p:cNvPr>
            <p:cNvSpPr>
              <a:spLocks/>
            </p:cNvSpPr>
            <p:nvPr/>
          </p:nvSpPr>
          <p:spPr bwMode="auto">
            <a:xfrm flipH="1">
              <a:off x="6447644" y="5765527"/>
              <a:ext cx="761244" cy="284939"/>
            </a:xfrm>
            <a:custGeom>
              <a:avLst/>
              <a:gdLst>
                <a:gd name="T0" fmla="*/ 1576 w 2627"/>
                <a:gd name="T1" fmla="*/ 0 h 1146"/>
                <a:gd name="T2" fmla="*/ 1774 w 2627"/>
                <a:gd name="T3" fmla="*/ 86 h 1146"/>
                <a:gd name="T4" fmla="*/ 1939 w 2627"/>
                <a:gd name="T5" fmla="*/ 163 h 1146"/>
                <a:gd name="T6" fmla="*/ 2073 w 2627"/>
                <a:gd name="T7" fmla="*/ 229 h 1146"/>
                <a:gd name="T8" fmla="*/ 2179 w 2627"/>
                <a:gd name="T9" fmla="*/ 286 h 1146"/>
                <a:gd name="T10" fmla="*/ 2261 w 2627"/>
                <a:gd name="T11" fmla="*/ 334 h 1146"/>
                <a:gd name="T12" fmla="*/ 2323 w 2627"/>
                <a:gd name="T13" fmla="*/ 375 h 1146"/>
                <a:gd name="T14" fmla="*/ 2368 w 2627"/>
                <a:gd name="T15" fmla="*/ 408 h 1146"/>
                <a:gd name="T16" fmla="*/ 2399 w 2627"/>
                <a:gd name="T17" fmla="*/ 434 h 1146"/>
                <a:gd name="T18" fmla="*/ 2418 w 2627"/>
                <a:gd name="T19" fmla="*/ 453 h 1146"/>
                <a:gd name="T20" fmla="*/ 2436 w 2627"/>
                <a:gd name="T21" fmla="*/ 478 h 1146"/>
                <a:gd name="T22" fmla="*/ 2454 w 2627"/>
                <a:gd name="T23" fmla="*/ 508 h 1146"/>
                <a:gd name="T24" fmla="*/ 2487 w 2627"/>
                <a:gd name="T25" fmla="*/ 582 h 1146"/>
                <a:gd name="T26" fmla="*/ 2516 w 2627"/>
                <a:gd name="T27" fmla="*/ 669 h 1146"/>
                <a:gd name="T28" fmla="*/ 2543 w 2627"/>
                <a:gd name="T29" fmla="*/ 767 h 1146"/>
                <a:gd name="T30" fmla="*/ 2580 w 2627"/>
                <a:gd name="T31" fmla="*/ 927 h 1146"/>
                <a:gd name="T32" fmla="*/ 1313 w 2627"/>
                <a:gd name="T33" fmla="*/ 1146 h 1146"/>
                <a:gd name="T34" fmla="*/ 0 w 2627"/>
                <a:gd name="T35" fmla="*/ 1146 h 1146"/>
                <a:gd name="T36" fmla="*/ 70 w 2627"/>
                <a:gd name="T37" fmla="*/ 819 h 1146"/>
                <a:gd name="T38" fmla="*/ 96 w 2627"/>
                <a:gd name="T39" fmla="*/ 717 h 1146"/>
                <a:gd name="T40" fmla="*/ 124 w 2627"/>
                <a:gd name="T41" fmla="*/ 624 h 1146"/>
                <a:gd name="T42" fmla="*/ 154 w 2627"/>
                <a:gd name="T43" fmla="*/ 543 h 1146"/>
                <a:gd name="T44" fmla="*/ 180 w 2627"/>
                <a:gd name="T45" fmla="*/ 493 h 1146"/>
                <a:gd name="T46" fmla="*/ 198 w 2627"/>
                <a:gd name="T47" fmla="*/ 465 h 1146"/>
                <a:gd name="T48" fmla="*/ 216 w 2627"/>
                <a:gd name="T49" fmla="*/ 442 h 1146"/>
                <a:gd name="T50" fmla="*/ 226 w 2627"/>
                <a:gd name="T51" fmla="*/ 434 h 1146"/>
                <a:gd name="T52" fmla="*/ 278 w 2627"/>
                <a:gd name="T53" fmla="*/ 393 h 1146"/>
                <a:gd name="T54" fmla="*/ 329 w 2627"/>
                <a:gd name="T55" fmla="*/ 357 h 1146"/>
                <a:gd name="T56" fmla="*/ 400 w 2627"/>
                <a:gd name="T57" fmla="*/ 313 h 1146"/>
                <a:gd name="T58" fmla="*/ 492 w 2627"/>
                <a:gd name="T59" fmla="*/ 261 h 1146"/>
                <a:gd name="T60" fmla="*/ 611 w 2627"/>
                <a:gd name="T61" fmla="*/ 199 h 1146"/>
                <a:gd name="T62" fmla="*/ 759 w 2627"/>
                <a:gd name="T63" fmla="*/ 128 h 1146"/>
                <a:gd name="T64" fmla="*/ 940 w 2627"/>
                <a:gd name="T65" fmla="*/ 47 h 1146"/>
                <a:gd name="T66" fmla="*/ 1576 w 2627"/>
                <a:gd name="T67" fmla="*/ 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6">
                  <a:moveTo>
                    <a:pt x="1576" y="0"/>
                  </a:moveTo>
                  <a:lnTo>
                    <a:pt x="1576" y="0"/>
                  </a:lnTo>
                  <a:lnTo>
                    <a:pt x="1680" y="44"/>
                  </a:lnTo>
                  <a:lnTo>
                    <a:pt x="1774" y="86"/>
                  </a:lnTo>
                  <a:lnTo>
                    <a:pt x="1861" y="125"/>
                  </a:lnTo>
                  <a:lnTo>
                    <a:pt x="1939" y="163"/>
                  </a:lnTo>
                  <a:lnTo>
                    <a:pt x="2010" y="196"/>
                  </a:lnTo>
                  <a:lnTo>
                    <a:pt x="2073" y="229"/>
                  </a:lnTo>
                  <a:lnTo>
                    <a:pt x="2129" y="259"/>
                  </a:lnTo>
                  <a:lnTo>
                    <a:pt x="2179" y="286"/>
                  </a:lnTo>
                  <a:lnTo>
                    <a:pt x="2223" y="312"/>
                  </a:lnTo>
                  <a:lnTo>
                    <a:pt x="2261" y="334"/>
                  </a:lnTo>
                  <a:lnTo>
                    <a:pt x="2295" y="356"/>
                  </a:lnTo>
                  <a:lnTo>
                    <a:pt x="2323" y="375"/>
                  </a:lnTo>
                  <a:lnTo>
                    <a:pt x="2348" y="393"/>
                  </a:lnTo>
                  <a:lnTo>
                    <a:pt x="2368" y="408"/>
                  </a:lnTo>
                  <a:lnTo>
                    <a:pt x="2399" y="434"/>
                  </a:lnTo>
                  <a:lnTo>
                    <a:pt x="2399" y="434"/>
                  </a:lnTo>
                  <a:lnTo>
                    <a:pt x="2409" y="442"/>
                  </a:lnTo>
                  <a:lnTo>
                    <a:pt x="2418" y="453"/>
                  </a:lnTo>
                  <a:lnTo>
                    <a:pt x="2427" y="465"/>
                  </a:lnTo>
                  <a:lnTo>
                    <a:pt x="2436" y="478"/>
                  </a:lnTo>
                  <a:lnTo>
                    <a:pt x="2445" y="493"/>
                  </a:lnTo>
                  <a:lnTo>
                    <a:pt x="2454" y="508"/>
                  </a:lnTo>
                  <a:lnTo>
                    <a:pt x="2471" y="543"/>
                  </a:lnTo>
                  <a:lnTo>
                    <a:pt x="2487" y="582"/>
                  </a:lnTo>
                  <a:lnTo>
                    <a:pt x="2501" y="624"/>
                  </a:lnTo>
                  <a:lnTo>
                    <a:pt x="2516" y="669"/>
                  </a:lnTo>
                  <a:lnTo>
                    <a:pt x="2529" y="717"/>
                  </a:lnTo>
                  <a:lnTo>
                    <a:pt x="2543" y="767"/>
                  </a:lnTo>
                  <a:lnTo>
                    <a:pt x="2555" y="819"/>
                  </a:lnTo>
                  <a:lnTo>
                    <a:pt x="2580" y="927"/>
                  </a:lnTo>
                  <a:lnTo>
                    <a:pt x="2627" y="1146"/>
                  </a:lnTo>
                  <a:lnTo>
                    <a:pt x="1313" y="1146"/>
                  </a:lnTo>
                  <a:lnTo>
                    <a:pt x="0" y="1146"/>
                  </a:lnTo>
                  <a:lnTo>
                    <a:pt x="0" y="1146"/>
                  </a:lnTo>
                  <a:lnTo>
                    <a:pt x="46" y="927"/>
                  </a:lnTo>
                  <a:lnTo>
                    <a:pt x="70" y="819"/>
                  </a:lnTo>
                  <a:lnTo>
                    <a:pt x="84" y="767"/>
                  </a:lnTo>
                  <a:lnTo>
                    <a:pt x="96" y="717"/>
                  </a:lnTo>
                  <a:lnTo>
                    <a:pt x="111" y="669"/>
                  </a:lnTo>
                  <a:lnTo>
                    <a:pt x="124" y="624"/>
                  </a:lnTo>
                  <a:lnTo>
                    <a:pt x="140" y="582"/>
                  </a:lnTo>
                  <a:lnTo>
                    <a:pt x="154" y="543"/>
                  </a:lnTo>
                  <a:lnTo>
                    <a:pt x="171" y="508"/>
                  </a:lnTo>
                  <a:lnTo>
                    <a:pt x="180" y="493"/>
                  </a:lnTo>
                  <a:lnTo>
                    <a:pt x="189" y="478"/>
                  </a:lnTo>
                  <a:lnTo>
                    <a:pt x="198" y="465"/>
                  </a:lnTo>
                  <a:lnTo>
                    <a:pt x="207" y="453"/>
                  </a:lnTo>
                  <a:lnTo>
                    <a:pt x="216" y="442"/>
                  </a:lnTo>
                  <a:lnTo>
                    <a:pt x="226" y="434"/>
                  </a:lnTo>
                  <a:lnTo>
                    <a:pt x="226" y="434"/>
                  </a:lnTo>
                  <a:lnTo>
                    <a:pt x="258" y="408"/>
                  </a:lnTo>
                  <a:lnTo>
                    <a:pt x="278" y="393"/>
                  </a:lnTo>
                  <a:lnTo>
                    <a:pt x="301" y="375"/>
                  </a:lnTo>
                  <a:lnTo>
                    <a:pt x="329" y="357"/>
                  </a:lnTo>
                  <a:lnTo>
                    <a:pt x="362" y="335"/>
                  </a:lnTo>
                  <a:lnTo>
                    <a:pt x="400" y="313"/>
                  </a:lnTo>
                  <a:lnTo>
                    <a:pt x="443" y="288"/>
                  </a:lnTo>
                  <a:lnTo>
                    <a:pt x="492" y="261"/>
                  </a:lnTo>
                  <a:lnTo>
                    <a:pt x="548" y="231"/>
                  </a:lnTo>
                  <a:lnTo>
                    <a:pt x="611" y="199"/>
                  </a:lnTo>
                  <a:lnTo>
                    <a:pt x="681" y="165"/>
                  </a:lnTo>
                  <a:lnTo>
                    <a:pt x="759" y="128"/>
                  </a:lnTo>
                  <a:lnTo>
                    <a:pt x="844" y="89"/>
                  </a:lnTo>
                  <a:lnTo>
                    <a:pt x="940" y="47"/>
                  </a:lnTo>
                  <a:lnTo>
                    <a:pt x="1044" y="3"/>
                  </a:lnTo>
                  <a:lnTo>
                    <a:pt x="1576" y="0"/>
                  </a:lnTo>
                  <a:close/>
                </a:path>
              </a:pathLst>
            </a:custGeom>
            <a:solidFill>
              <a:srgbClr val="FD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5" name="Freeform 75">
              <a:extLst>
                <a:ext uri="{FF2B5EF4-FFF2-40B4-BE49-F238E27FC236}">
                  <a16:creationId xmlns:a16="http://schemas.microsoft.com/office/drawing/2014/main" id="{43370D1A-E833-4561-B6C2-F9D9014D37E8}"/>
                </a:ext>
              </a:extLst>
            </p:cNvPr>
            <p:cNvSpPr>
              <a:spLocks/>
            </p:cNvSpPr>
            <p:nvPr/>
          </p:nvSpPr>
          <p:spPr bwMode="auto">
            <a:xfrm flipH="1">
              <a:off x="6447644" y="5765527"/>
              <a:ext cx="761244" cy="284939"/>
            </a:xfrm>
            <a:custGeom>
              <a:avLst/>
              <a:gdLst>
                <a:gd name="T0" fmla="*/ 1576 w 2627"/>
                <a:gd name="T1" fmla="*/ 0 h 1146"/>
                <a:gd name="T2" fmla="*/ 1774 w 2627"/>
                <a:gd name="T3" fmla="*/ 86 h 1146"/>
                <a:gd name="T4" fmla="*/ 1939 w 2627"/>
                <a:gd name="T5" fmla="*/ 163 h 1146"/>
                <a:gd name="T6" fmla="*/ 2073 w 2627"/>
                <a:gd name="T7" fmla="*/ 229 h 1146"/>
                <a:gd name="T8" fmla="*/ 2179 w 2627"/>
                <a:gd name="T9" fmla="*/ 286 h 1146"/>
                <a:gd name="T10" fmla="*/ 2261 w 2627"/>
                <a:gd name="T11" fmla="*/ 334 h 1146"/>
                <a:gd name="T12" fmla="*/ 2323 w 2627"/>
                <a:gd name="T13" fmla="*/ 375 h 1146"/>
                <a:gd name="T14" fmla="*/ 2368 w 2627"/>
                <a:gd name="T15" fmla="*/ 408 h 1146"/>
                <a:gd name="T16" fmla="*/ 2399 w 2627"/>
                <a:gd name="T17" fmla="*/ 434 h 1146"/>
                <a:gd name="T18" fmla="*/ 2418 w 2627"/>
                <a:gd name="T19" fmla="*/ 453 h 1146"/>
                <a:gd name="T20" fmla="*/ 2436 w 2627"/>
                <a:gd name="T21" fmla="*/ 478 h 1146"/>
                <a:gd name="T22" fmla="*/ 2454 w 2627"/>
                <a:gd name="T23" fmla="*/ 508 h 1146"/>
                <a:gd name="T24" fmla="*/ 2487 w 2627"/>
                <a:gd name="T25" fmla="*/ 582 h 1146"/>
                <a:gd name="T26" fmla="*/ 2516 w 2627"/>
                <a:gd name="T27" fmla="*/ 669 h 1146"/>
                <a:gd name="T28" fmla="*/ 2543 w 2627"/>
                <a:gd name="T29" fmla="*/ 767 h 1146"/>
                <a:gd name="T30" fmla="*/ 2580 w 2627"/>
                <a:gd name="T31" fmla="*/ 927 h 1146"/>
                <a:gd name="T32" fmla="*/ 1313 w 2627"/>
                <a:gd name="T33" fmla="*/ 1146 h 1146"/>
                <a:gd name="T34" fmla="*/ 0 w 2627"/>
                <a:gd name="T35" fmla="*/ 1146 h 1146"/>
                <a:gd name="T36" fmla="*/ 70 w 2627"/>
                <a:gd name="T37" fmla="*/ 819 h 1146"/>
                <a:gd name="T38" fmla="*/ 96 w 2627"/>
                <a:gd name="T39" fmla="*/ 717 h 1146"/>
                <a:gd name="T40" fmla="*/ 124 w 2627"/>
                <a:gd name="T41" fmla="*/ 624 h 1146"/>
                <a:gd name="T42" fmla="*/ 154 w 2627"/>
                <a:gd name="T43" fmla="*/ 543 h 1146"/>
                <a:gd name="T44" fmla="*/ 180 w 2627"/>
                <a:gd name="T45" fmla="*/ 493 h 1146"/>
                <a:gd name="T46" fmla="*/ 198 w 2627"/>
                <a:gd name="T47" fmla="*/ 465 h 1146"/>
                <a:gd name="T48" fmla="*/ 216 w 2627"/>
                <a:gd name="T49" fmla="*/ 442 h 1146"/>
                <a:gd name="T50" fmla="*/ 226 w 2627"/>
                <a:gd name="T51" fmla="*/ 434 h 1146"/>
                <a:gd name="T52" fmla="*/ 278 w 2627"/>
                <a:gd name="T53" fmla="*/ 393 h 1146"/>
                <a:gd name="T54" fmla="*/ 329 w 2627"/>
                <a:gd name="T55" fmla="*/ 357 h 1146"/>
                <a:gd name="T56" fmla="*/ 400 w 2627"/>
                <a:gd name="T57" fmla="*/ 313 h 1146"/>
                <a:gd name="T58" fmla="*/ 492 w 2627"/>
                <a:gd name="T59" fmla="*/ 261 h 1146"/>
                <a:gd name="T60" fmla="*/ 611 w 2627"/>
                <a:gd name="T61" fmla="*/ 199 h 1146"/>
                <a:gd name="T62" fmla="*/ 759 w 2627"/>
                <a:gd name="T63" fmla="*/ 128 h 1146"/>
                <a:gd name="T64" fmla="*/ 940 w 2627"/>
                <a:gd name="T65" fmla="*/ 47 h 1146"/>
                <a:gd name="T66" fmla="*/ 1576 w 2627"/>
                <a:gd name="T67" fmla="*/ 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6">
                  <a:moveTo>
                    <a:pt x="1576" y="0"/>
                  </a:moveTo>
                  <a:lnTo>
                    <a:pt x="1576" y="0"/>
                  </a:lnTo>
                  <a:lnTo>
                    <a:pt x="1680" y="44"/>
                  </a:lnTo>
                  <a:lnTo>
                    <a:pt x="1774" y="86"/>
                  </a:lnTo>
                  <a:lnTo>
                    <a:pt x="1861" y="125"/>
                  </a:lnTo>
                  <a:lnTo>
                    <a:pt x="1939" y="163"/>
                  </a:lnTo>
                  <a:lnTo>
                    <a:pt x="2010" y="196"/>
                  </a:lnTo>
                  <a:lnTo>
                    <a:pt x="2073" y="229"/>
                  </a:lnTo>
                  <a:lnTo>
                    <a:pt x="2129" y="259"/>
                  </a:lnTo>
                  <a:lnTo>
                    <a:pt x="2179" y="286"/>
                  </a:lnTo>
                  <a:lnTo>
                    <a:pt x="2223" y="312"/>
                  </a:lnTo>
                  <a:lnTo>
                    <a:pt x="2261" y="334"/>
                  </a:lnTo>
                  <a:lnTo>
                    <a:pt x="2295" y="356"/>
                  </a:lnTo>
                  <a:lnTo>
                    <a:pt x="2323" y="375"/>
                  </a:lnTo>
                  <a:lnTo>
                    <a:pt x="2348" y="393"/>
                  </a:lnTo>
                  <a:lnTo>
                    <a:pt x="2368" y="408"/>
                  </a:lnTo>
                  <a:lnTo>
                    <a:pt x="2399" y="434"/>
                  </a:lnTo>
                  <a:lnTo>
                    <a:pt x="2399" y="434"/>
                  </a:lnTo>
                  <a:lnTo>
                    <a:pt x="2409" y="442"/>
                  </a:lnTo>
                  <a:lnTo>
                    <a:pt x="2418" y="453"/>
                  </a:lnTo>
                  <a:lnTo>
                    <a:pt x="2427" y="465"/>
                  </a:lnTo>
                  <a:lnTo>
                    <a:pt x="2436" y="478"/>
                  </a:lnTo>
                  <a:lnTo>
                    <a:pt x="2445" y="493"/>
                  </a:lnTo>
                  <a:lnTo>
                    <a:pt x="2454" y="508"/>
                  </a:lnTo>
                  <a:lnTo>
                    <a:pt x="2471" y="543"/>
                  </a:lnTo>
                  <a:lnTo>
                    <a:pt x="2487" y="582"/>
                  </a:lnTo>
                  <a:lnTo>
                    <a:pt x="2501" y="624"/>
                  </a:lnTo>
                  <a:lnTo>
                    <a:pt x="2516" y="669"/>
                  </a:lnTo>
                  <a:lnTo>
                    <a:pt x="2529" y="717"/>
                  </a:lnTo>
                  <a:lnTo>
                    <a:pt x="2543" y="767"/>
                  </a:lnTo>
                  <a:lnTo>
                    <a:pt x="2555" y="819"/>
                  </a:lnTo>
                  <a:lnTo>
                    <a:pt x="2580" y="927"/>
                  </a:lnTo>
                  <a:lnTo>
                    <a:pt x="2627" y="1146"/>
                  </a:lnTo>
                  <a:lnTo>
                    <a:pt x="1313" y="1146"/>
                  </a:lnTo>
                  <a:lnTo>
                    <a:pt x="0" y="1146"/>
                  </a:lnTo>
                  <a:lnTo>
                    <a:pt x="0" y="1146"/>
                  </a:lnTo>
                  <a:lnTo>
                    <a:pt x="46" y="927"/>
                  </a:lnTo>
                  <a:lnTo>
                    <a:pt x="70" y="819"/>
                  </a:lnTo>
                  <a:lnTo>
                    <a:pt x="84" y="767"/>
                  </a:lnTo>
                  <a:lnTo>
                    <a:pt x="96" y="717"/>
                  </a:lnTo>
                  <a:lnTo>
                    <a:pt x="111" y="669"/>
                  </a:lnTo>
                  <a:lnTo>
                    <a:pt x="124" y="624"/>
                  </a:lnTo>
                  <a:lnTo>
                    <a:pt x="140" y="582"/>
                  </a:lnTo>
                  <a:lnTo>
                    <a:pt x="154" y="543"/>
                  </a:lnTo>
                  <a:lnTo>
                    <a:pt x="171" y="508"/>
                  </a:lnTo>
                  <a:lnTo>
                    <a:pt x="180" y="493"/>
                  </a:lnTo>
                  <a:lnTo>
                    <a:pt x="189" y="478"/>
                  </a:lnTo>
                  <a:lnTo>
                    <a:pt x="198" y="465"/>
                  </a:lnTo>
                  <a:lnTo>
                    <a:pt x="207" y="453"/>
                  </a:lnTo>
                  <a:lnTo>
                    <a:pt x="216" y="442"/>
                  </a:lnTo>
                  <a:lnTo>
                    <a:pt x="226" y="434"/>
                  </a:lnTo>
                  <a:lnTo>
                    <a:pt x="226" y="434"/>
                  </a:lnTo>
                  <a:lnTo>
                    <a:pt x="258" y="408"/>
                  </a:lnTo>
                  <a:lnTo>
                    <a:pt x="278" y="393"/>
                  </a:lnTo>
                  <a:lnTo>
                    <a:pt x="301" y="375"/>
                  </a:lnTo>
                  <a:lnTo>
                    <a:pt x="329" y="357"/>
                  </a:lnTo>
                  <a:lnTo>
                    <a:pt x="362" y="335"/>
                  </a:lnTo>
                  <a:lnTo>
                    <a:pt x="400" y="313"/>
                  </a:lnTo>
                  <a:lnTo>
                    <a:pt x="443" y="288"/>
                  </a:lnTo>
                  <a:lnTo>
                    <a:pt x="492" y="261"/>
                  </a:lnTo>
                  <a:lnTo>
                    <a:pt x="548" y="231"/>
                  </a:lnTo>
                  <a:lnTo>
                    <a:pt x="611" y="199"/>
                  </a:lnTo>
                  <a:lnTo>
                    <a:pt x="681" y="165"/>
                  </a:lnTo>
                  <a:lnTo>
                    <a:pt x="759" y="128"/>
                  </a:lnTo>
                  <a:lnTo>
                    <a:pt x="844" y="89"/>
                  </a:lnTo>
                  <a:lnTo>
                    <a:pt x="940" y="47"/>
                  </a:lnTo>
                  <a:lnTo>
                    <a:pt x="1044" y="3"/>
                  </a:lnTo>
                  <a:lnTo>
                    <a:pt x="15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6" name="Freeform 76">
              <a:extLst>
                <a:ext uri="{FF2B5EF4-FFF2-40B4-BE49-F238E27FC236}">
                  <a16:creationId xmlns:a16="http://schemas.microsoft.com/office/drawing/2014/main" id="{F09280EB-E168-4F9D-B2F0-DE7281A24F80}"/>
                </a:ext>
              </a:extLst>
            </p:cNvPr>
            <p:cNvSpPr>
              <a:spLocks/>
            </p:cNvSpPr>
            <p:nvPr/>
          </p:nvSpPr>
          <p:spPr bwMode="auto">
            <a:xfrm flipH="1">
              <a:off x="6447644" y="5765527"/>
              <a:ext cx="761244" cy="284939"/>
            </a:xfrm>
            <a:custGeom>
              <a:avLst/>
              <a:gdLst>
                <a:gd name="T0" fmla="*/ 1576 w 2627"/>
                <a:gd name="T1" fmla="*/ 0 h 1146"/>
                <a:gd name="T2" fmla="*/ 1774 w 2627"/>
                <a:gd name="T3" fmla="*/ 86 h 1146"/>
                <a:gd name="T4" fmla="*/ 1939 w 2627"/>
                <a:gd name="T5" fmla="*/ 163 h 1146"/>
                <a:gd name="T6" fmla="*/ 2073 w 2627"/>
                <a:gd name="T7" fmla="*/ 229 h 1146"/>
                <a:gd name="T8" fmla="*/ 2179 w 2627"/>
                <a:gd name="T9" fmla="*/ 286 h 1146"/>
                <a:gd name="T10" fmla="*/ 2261 w 2627"/>
                <a:gd name="T11" fmla="*/ 334 h 1146"/>
                <a:gd name="T12" fmla="*/ 2323 w 2627"/>
                <a:gd name="T13" fmla="*/ 375 h 1146"/>
                <a:gd name="T14" fmla="*/ 2368 w 2627"/>
                <a:gd name="T15" fmla="*/ 408 h 1146"/>
                <a:gd name="T16" fmla="*/ 2399 w 2627"/>
                <a:gd name="T17" fmla="*/ 434 h 1146"/>
                <a:gd name="T18" fmla="*/ 2418 w 2627"/>
                <a:gd name="T19" fmla="*/ 453 h 1146"/>
                <a:gd name="T20" fmla="*/ 2436 w 2627"/>
                <a:gd name="T21" fmla="*/ 478 h 1146"/>
                <a:gd name="T22" fmla="*/ 2454 w 2627"/>
                <a:gd name="T23" fmla="*/ 508 h 1146"/>
                <a:gd name="T24" fmla="*/ 2487 w 2627"/>
                <a:gd name="T25" fmla="*/ 582 h 1146"/>
                <a:gd name="T26" fmla="*/ 2516 w 2627"/>
                <a:gd name="T27" fmla="*/ 669 h 1146"/>
                <a:gd name="T28" fmla="*/ 2543 w 2627"/>
                <a:gd name="T29" fmla="*/ 767 h 1146"/>
                <a:gd name="T30" fmla="*/ 2580 w 2627"/>
                <a:gd name="T31" fmla="*/ 927 h 1146"/>
                <a:gd name="T32" fmla="*/ 1313 w 2627"/>
                <a:gd name="T33" fmla="*/ 1146 h 1146"/>
                <a:gd name="T34" fmla="*/ 0 w 2627"/>
                <a:gd name="T35" fmla="*/ 1146 h 1146"/>
                <a:gd name="T36" fmla="*/ 70 w 2627"/>
                <a:gd name="T37" fmla="*/ 819 h 1146"/>
                <a:gd name="T38" fmla="*/ 96 w 2627"/>
                <a:gd name="T39" fmla="*/ 717 h 1146"/>
                <a:gd name="T40" fmla="*/ 124 w 2627"/>
                <a:gd name="T41" fmla="*/ 624 h 1146"/>
                <a:gd name="T42" fmla="*/ 154 w 2627"/>
                <a:gd name="T43" fmla="*/ 543 h 1146"/>
                <a:gd name="T44" fmla="*/ 180 w 2627"/>
                <a:gd name="T45" fmla="*/ 493 h 1146"/>
                <a:gd name="T46" fmla="*/ 198 w 2627"/>
                <a:gd name="T47" fmla="*/ 465 h 1146"/>
                <a:gd name="T48" fmla="*/ 216 w 2627"/>
                <a:gd name="T49" fmla="*/ 442 h 1146"/>
                <a:gd name="T50" fmla="*/ 226 w 2627"/>
                <a:gd name="T51" fmla="*/ 434 h 1146"/>
                <a:gd name="T52" fmla="*/ 278 w 2627"/>
                <a:gd name="T53" fmla="*/ 393 h 1146"/>
                <a:gd name="T54" fmla="*/ 329 w 2627"/>
                <a:gd name="T55" fmla="*/ 357 h 1146"/>
                <a:gd name="T56" fmla="*/ 400 w 2627"/>
                <a:gd name="T57" fmla="*/ 313 h 1146"/>
                <a:gd name="T58" fmla="*/ 492 w 2627"/>
                <a:gd name="T59" fmla="*/ 261 h 1146"/>
                <a:gd name="T60" fmla="*/ 611 w 2627"/>
                <a:gd name="T61" fmla="*/ 199 h 1146"/>
                <a:gd name="T62" fmla="*/ 759 w 2627"/>
                <a:gd name="T63" fmla="*/ 128 h 1146"/>
                <a:gd name="T64" fmla="*/ 940 w 2627"/>
                <a:gd name="T65" fmla="*/ 47 h 1146"/>
                <a:gd name="T66" fmla="*/ 1576 w 2627"/>
                <a:gd name="T67" fmla="*/ 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6">
                  <a:moveTo>
                    <a:pt x="1576" y="0"/>
                  </a:moveTo>
                  <a:lnTo>
                    <a:pt x="1576" y="0"/>
                  </a:lnTo>
                  <a:lnTo>
                    <a:pt x="1680" y="44"/>
                  </a:lnTo>
                  <a:lnTo>
                    <a:pt x="1774" y="86"/>
                  </a:lnTo>
                  <a:lnTo>
                    <a:pt x="1861" y="125"/>
                  </a:lnTo>
                  <a:lnTo>
                    <a:pt x="1939" y="163"/>
                  </a:lnTo>
                  <a:lnTo>
                    <a:pt x="2010" y="196"/>
                  </a:lnTo>
                  <a:lnTo>
                    <a:pt x="2073" y="229"/>
                  </a:lnTo>
                  <a:lnTo>
                    <a:pt x="2129" y="259"/>
                  </a:lnTo>
                  <a:lnTo>
                    <a:pt x="2179" y="286"/>
                  </a:lnTo>
                  <a:lnTo>
                    <a:pt x="2223" y="312"/>
                  </a:lnTo>
                  <a:lnTo>
                    <a:pt x="2261" y="334"/>
                  </a:lnTo>
                  <a:lnTo>
                    <a:pt x="2295" y="356"/>
                  </a:lnTo>
                  <a:lnTo>
                    <a:pt x="2323" y="375"/>
                  </a:lnTo>
                  <a:lnTo>
                    <a:pt x="2348" y="393"/>
                  </a:lnTo>
                  <a:lnTo>
                    <a:pt x="2368" y="408"/>
                  </a:lnTo>
                  <a:lnTo>
                    <a:pt x="2399" y="434"/>
                  </a:lnTo>
                  <a:lnTo>
                    <a:pt x="2399" y="434"/>
                  </a:lnTo>
                  <a:lnTo>
                    <a:pt x="2409" y="442"/>
                  </a:lnTo>
                  <a:lnTo>
                    <a:pt x="2418" y="453"/>
                  </a:lnTo>
                  <a:lnTo>
                    <a:pt x="2427" y="465"/>
                  </a:lnTo>
                  <a:lnTo>
                    <a:pt x="2436" y="478"/>
                  </a:lnTo>
                  <a:lnTo>
                    <a:pt x="2445" y="493"/>
                  </a:lnTo>
                  <a:lnTo>
                    <a:pt x="2454" y="508"/>
                  </a:lnTo>
                  <a:lnTo>
                    <a:pt x="2471" y="543"/>
                  </a:lnTo>
                  <a:lnTo>
                    <a:pt x="2487" y="582"/>
                  </a:lnTo>
                  <a:lnTo>
                    <a:pt x="2501" y="624"/>
                  </a:lnTo>
                  <a:lnTo>
                    <a:pt x="2516" y="669"/>
                  </a:lnTo>
                  <a:lnTo>
                    <a:pt x="2529" y="717"/>
                  </a:lnTo>
                  <a:lnTo>
                    <a:pt x="2543" y="767"/>
                  </a:lnTo>
                  <a:lnTo>
                    <a:pt x="2555" y="819"/>
                  </a:lnTo>
                  <a:lnTo>
                    <a:pt x="2580" y="927"/>
                  </a:lnTo>
                  <a:lnTo>
                    <a:pt x="2627" y="1146"/>
                  </a:lnTo>
                  <a:lnTo>
                    <a:pt x="1313" y="1146"/>
                  </a:lnTo>
                  <a:lnTo>
                    <a:pt x="0" y="1146"/>
                  </a:lnTo>
                  <a:lnTo>
                    <a:pt x="0" y="1146"/>
                  </a:lnTo>
                  <a:lnTo>
                    <a:pt x="46" y="927"/>
                  </a:lnTo>
                  <a:lnTo>
                    <a:pt x="70" y="819"/>
                  </a:lnTo>
                  <a:lnTo>
                    <a:pt x="84" y="767"/>
                  </a:lnTo>
                  <a:lnTo>
                    <a:pt x="96" y="717"/>
                  </a:lnTo>
                  <a:lnTo>
                    <a:pt x="111" y="669"/>
                  </a:lnTo>
                  <a:lnTo>
                    <a:pt x="124" y="624"/>
                  </a:lnTo>
                  <a:lnTo>
                    <a:pt x="140" y="582"/>
                  </a:lnTo>
                  <a:lnTo>
                    <a:pt x="154" y="543"/>
                  </a:lnTo>
                  <a:lnTo>
                    <a:pt x="171" y="508"/>
                  </a:lnTo>
                  <a:lnTo>
                    <a:pt x="180" y="493"/>
                  </a:lnTo>
                  <a:lnTo>
                    <a:pt x="189" y="478"/>
                  </a:lnTo>
                  <a:lnTo>
                    <a:pt x="198" y="465"/>
                  </a:lnTo>
                  <a:lnTo>
                    <a:pt x="207" y="453"/>
                  </a:lnTo>
                  <a:lnTo>
                    <a:pt x="216" y="442"/>
                  </a:lnTo>
                  <a:lnTo>
                    <a:pt x="226" y="434"/>
                  </a:lnTo>
                  <a:lnTo>
                    <a:pt x="226" y="434"/>
                  </a:lnTo>
                  <a:lnTo>
                    <a:pt x="258" y="408"/>
                  </a:lnTo>
                  <a:lnTo>
                    <a:pt x="278" y="393"/>
                  </a:lnTo>
                  <a:lnTo>
                    <a:pt x="301" y="375"/>
                  </a:lnTo>
                  <a:lnTo>
                    <a:pt x="329" y="357"/>
                  </a:lnTo>
                  <a:lnTo>
                    <a:pt x="362" y="335"/>
                  </a:lnTo>
                  <a:lnTo>
                    <a:pt x="400" y="313"/>
                  </a:lnTo>
                  <a:lnTo>
                    <a:pt x="443" y="288"/>
                  </a:lnTo>
                  <a:lnTo>
                    <a:pt x="492" y="261"/>
                  </a:lnTo>
                  <a:lnTo>
                    <a:pt x="548" y="231"/>
                  </a:lnTo>
                  <a:lnTo>
                    <a:pt x="611" y="199"/>
                  </a:lnTo>
                  <a:lnTo>
                    <a:pt x="681" y="165"/>
                  </a:lnTo>
                  <a:lnTo>
                    <a:pt x="759" y="128"/>
                  </a:lnTo>
                  <a:lnTo>
                    <a:pt x="844" y="89"/>
                  </a:lnTo>
                  <a:lnTo>
                    <a:pt x="940" y="47"/>
                  </a:lnTo>
                  <a:lnTo>
                    <a:pt x="1044" y="3"/>
                  </a:lnTo>
                  <a:lnTo>
                    <a:pt x="1576"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7" name="Freeform 77">
              <a:extLst>
                <a:ext uri="{FF2B5EF4-FFF2-40B4-BE49-F238E27FC236}">
                  <a16:creationId xmlns:a16="http://schemas.microsoft.com/office/drawing/2014/main" id="{84803B16-FB08-424F-BE5C-2D3D845559CE}"/>
                </a:ext>
              </a:extLst>
            </p:cNvPr>
            <p:cNvSpPr>
              <a:spLocks/>
            </p:cNvSpPr>
            <p:nvPr/>
          </p:nvSpPr>
          <p:spPr bwMode="auto">
            <a:xfrm flipH="1">
              <a:off x="6447644" y="5765527"/>
              <a:ext cx="761244" cy="284939"/>
            </a:xfrm>
            <a:custGeom>
              <a:avLst/>
              <a:gdLst>
                <a:gd name="T0" fmla="*/ 1576 w 2627"/>
                <a:gd name="T1" fmla="*/ 0 h 1146"/>
                <a:gd name="T2" fmla="*/ 1774 w 2627"/>
                <a:gd name="T3" fmla="*/ 86 h 1146"/>
                <a:gd name="T4" fmla="*/ 1939 w 2627"/>
                <a:gd name="T5" fmla="*/ 163 h 1146"/>
                <a:gd name="T6" fmla="*/ 2073 w 2627"/>
                <a:gd name="T7" fmla="*/ 229 h 1146"/>
                <a:gd name="T8" fmla="*/ 2179 w 2627"/>
                <a:gd name="T9" fmla="*/ 286 h 1146"/>
                <a:gd name="T10" fmla="*/ 2261 w 2627"/>
                <a:gd name="T11" fmla="*/ 334 h 1146"/>
                <a:gd name="T12" fmla="*/ 2323 w 2627"/>
                <a:gd name="T13" fmla="*/ 375 h 1146"/>
                <a:gd name="T14" fmla="*/ 2368 w 2627"/>
                <a:gd name="T15" fmla="*/ 408 h 1146"/>
                <a:gd name="T16" fmla="*/ 2399 w 2627"/>
                <a:gd name="T17" fmla="*/ 434 h 1146"/>
                <a:gd name="T18" fmla="*/ 2418 w 2627"/>
                <a:gd name="T19" fmla="*/ 453 h 1146"/>
                <a:gd name="T20" fmla="*/ 2436 w 2627"/>
                <a:gd name="T21" fmla="*/ 478 h 1146"/>
                <a:gd name="T22" fmla="*/ 2454 w 2627"/>
                <a:gd name="T23" fmla="*/ 508 h 1146"/>
                <a:gd name="T24" fmla="*/ 2487 w 2627"/>
                <a:gd name="T25" fmla="*/ 582 h 1146"/>
                <a:gd name="T26" fmla="*/ 2516 w 2627"/>
                <a:gd name="T27" fmla="*/ 669 h 1146"/>
                <a:gd name="T28" fmla="*/ 2543 w 2627"/>
                <a:gd name="T29" fmla="*/ 767 h 1146"/>
                <a:gd name="T30" fmla="*/ 2580 w 2627"/>
                <a:gd name="T31" fmla="*/ 927 h 1146"/>
                <a:gd name="T32" fmla="*/ 1313 w 2627"/>
                <a:gd name="T33" fmla="*/ 1146 h 1146"/>
                <a:gd name="T34" fmla="*/ 0 w 2627"/>
                <a:gd name="T35" fmla="*/ 1146 h 1146"/>
                <a:gd name="T36" fmla="*/ 70 w 2627"/>
                <a:gd name="T37" fmla="*/ 819 h 1146"/>
                <a:gd name="T38" fmla="*/ 96 w 2627"/>
                <a:gd name="T39" fmla="*/ 717 h 1146"/>
                <a:gd name="T40" fmla="*/ 124 w 2627"/>
                <a:gd name="T41" fmla="*/ 624 h 1146"/>
                <a:gd name="T42" fmla="*/ 154 w 2627"/>
                <a:gd name="T43" fmla="*/ 543 h 1146"/>
                <a:gd name="T44" fmla="*/ 180 w 2627"/>
                <a:gd name="T45" fmla="*/ 493 h 1146"/>
                <a:gd name="T46" fmla="*/ 198 w 2627"/>
                <a:gd name="T47" fmla="*/ 465 h 1146"/>
                <a:gd name="T48" fmla="*/ 216 w 2627"/>
                <a:gd name="T49" fmla="*/ 442 h 1146"/>
                <a:gd name="T50" fmla="*/ 226 w 2627"/>
                <a:gd name="T51" fmla="*/ 434 h 1146"/>
                <a:gd name="T52" fmla="*/ 278 w 2627"/>
                <a:gd name="T53" fmla="*/ 393 h 1146"/>
                <a:gd name="T54" fmla="*/ 329 w 2627"/>
                <a:gd name="T55" fmla="*/ 357 h 1146"/>
                <a:gd name="T56" fmla="*/ 400 w 2627"/>
                <a:gd name="T57" fmla="*/ 313 h 1146"/>
                <a:gd name="T58" fmla="*/ 492 w 2627"/>
                <a:gd name="T59" fmla="*/ 261 h 1146"/>
                <a:gd name="T60" fmla="*/ 611 w 2627"/>
                <a:gd name="T61" fmla="*/ 199 h 1146"/>
                <a:gd name="T62" fmla="*/ 759 w 2627"/>
                <a:gd name="T63" fmla="*/ 128 h 1146"/>
                <a:gd name="T64" fmla="*/ 940 w 2627"/>
                <a:gd name="T65" fmla="*/ 47 h 1146"/>
                <a:gd name="T66" fmla="*/ 1576 w 2627"/>
                <a:gd name="T67" fmla="*/ 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6">
                  <a:moveTo>
                    <a:pt x="1576" y="0"/>
                  </a:moveTo>
                  <a:lnTo>
                    <a:pt x="1576" y="0"/>
                  </a:lnTo>
                  <a:lnTo>
                    <a:pt x="1680" y="44"/>
                  </a:lnTo>
                  <a:lnTo>
                    <a:pt x="1774" y="86"/>
                  </a:lnTo>
                  <a:lnTo>
                    <a:pt x="1861" y="125"/>
                  </a:lnTo>
                  <a:lnTo>
                    <a:pt x="1939" y="163"/>
                  </a:lnTo>
                  <a:lnTo>
                    <a:pt x="2010" y="196"/>
                  </a:lnTo>
                  <a:lnTo>
                    <a:pt x="2073" y="229"/>
                  </a:lnTo>
                  <a:lnTo>
                    <a:pt x="2129" y="259"/>
                  </a:lnTo>
                  <a:lnTo>
                    <a:pt x="2179" y="286"/>
                  </a:lnTo>
                  <a:lnTo>
                    <a:pt x="2223" y="312"/>
                  </a:lnTo>
                  <a:lnTo>
                    <a:pt x="2261" y="334"/>
                  </a:lnTo>
                  <a:lnTo>
                    <a:pt x="2295" y="356"/>
                  </a:lnTo>
                  <a:lnTo>
                    <a:pt x="2323" y="375"/>
                  </a:lnTo>
                  <a:lnTo>
                    <a:pt x="2348" y="393"/>
                  </a:lnTo>
                  <a:lnTo>
                    <a:pt x="2368" y="408"/>
                  </a:lnTo>
                  <a:lnTo>
                    <a:pt x="2399" y="434"/>
                  </a:lnTo>
                  <a:lnTo>
                    <a:pt x="2399" y="434"/>
                  </a:lnTo>
                  <a:lnTo>
                    <a:pt x="2409" y="442"/>
                  </a:lnTo>
                  <a:lnTo>
                    <a:pt x="2418" y="453"/>
                  </a:lnTo>
                  <a:lnTo>
                    <a:pt x="2427" y="465"/>
                  </a:lnTo>
                  <a:lnTo>
                    <a:pt x="2436" y="478"/>
                  </a:lnTo>
                  <a:lnTo>
                    <a:pt x="2445" y="493"/>
                  </a:lnTo>
                  <a:lnTo>
                    <a:pt x="2454" y="508"/>
                  </a:lnTo>
                  <a:lnTo>
                    <a:pt x="2471" y="543"/>
                  </a:lnTo>
                  <a:lnTo>
                    <a:pt x="2487" y="582"/>
                  </a:lnTo>
                  <a:lnTo>
                    <a:pt x="2501" y="624"/>
                  </a:lnTo>
                  <a:lnTo>
                    <a:pt x="2516" y="669"/>
                  </a:lnTo>
                  <a:lnTo>
                    <a:pt x="2529" y="717"/>
                  </a:lnTo>
                  <a:lnTo>
                    <a:pt x="2543" y="767"/>
                  </a:lnTo>
                  <a:lnTo>
                    <a:pt x="2555" y="819"/>
                  </a:lnTo>
                  <a:lnTo>
                    <a:pt x="2580" y="927"/>
                  </a:lnTo>
                  <a:lnTo>
                    <a:pt x="2627" y="1146"/>
                  </a:lnTo>
                  <a:lnTo>
                    <a:pt x="1313" y="1146"/>
                  </a:lnTo>
                  <a:lnTo>
                    <a:pt x="0" y="1146"/>
                  </a:lnTo>
                  <a:lnTo>
                    <a:pt x="0" y="1146"/>
                  </a:lnTo>
                  <a:lnTo>
                    <a:pt x="46" y="927"/>
                  </a:lnTo>
                  <a:lnTo>
                    <a:pt x="70" y="819"/>
                  </a:lnTo>
                  <a:lnTo>
                    <a:pt x="84" y="767"/>
                  </a:lnTo>
                  <a:lnTo>
                    <a:pt x="96" y="717"/>
                  </a:lnTo>
                  <a:lnTo>
                    <a:pt x="111" y="669"/>
                  </a:lnTo>
                  <a:lnTo>
                    <a:pt x="124" y="624"/>
                  </a:lnTo>
                  <a:lnTo>
                    <a:pt x="140" y="582"/>
                  </a:lnTo>
                  <a:lnTo>
                    <a:pt x="154" y="543"/>
                  </a:lnTo>
                  <a:lnTo>
                    <a:pt x="171" y="508"/>
                  </a:lnTo>
                  <a:lnTo>
                    <a:pt x="180" y="493"/>
                  </a:lnTo>
                  <a:lnTo>
                    <a:pt x="189" y="478"/>
                  </a:lnTo>
                  <a:lnTo>
                    <a:pt x="198" y="465"/>
                  </a:lnTo>
                  <a:lnTo>
                    <a:pt x="207" y="453"/>
                  </a:lnTo>
                  <a:lnTo>
                    <a:pt x="216" y="442"/>
                  </a:lnTo>
                  <a:lnTo>
                    <a:pt x="226" y="434"/>
                  </a:lnTo>
                  <a:lnTo>
                    <a:pt x="226" y="434"/>
                  </a:lnTo>
                  <a:lnTo>
                    <a:pt x="258" y="408"/>
                  </a:lnTo>
                  <a:lnTo>
                    <a:pt x="278" y="393"/>
                  </a:lnTo>
                  <a:lnTo>
                    <a:pt x="301" y="375"/>
                  </a:lnTo>
                  <a:lnTo>
                    <a:pt x="329" y="357"/>
                  </a:lnTo>
                  <a:lnTo>
                    <a:pt x="362" y="335"/>
                  </a:lnTo>
                  <a:lnTo>
                    <a:pt x="400" y="313"/>
                  </a:lnTo>
                  <a:lnTo>
                    <a:pt x="443" y="288"/>
                  </a:lnTo>
                  <a:lnTo>
                    <a:pt x="492" y="261"/>
                  </a:lnTo>
                  <a:lnTo>
                    <a:pt x="548" y="231"/>
                  </a:lnTo>
                  <a:lnTo>
                    <a:pt x="611" y="199"/>
                  </a:lnTo>
                  <a:lnTo>
                    <a:pt x="681" y="165"/>
                  </a:lnTo>
                  <a:lnTo>
                    <a:pt x="759" y="128"/>
                  </a:lnTo>
                  <a:lnTo>
                    <a:pt x="844" y="89"/>
                  </a:lnTo>
                  <a:lnTo>
                    <a:pt x="940" y="47"/>
                  </a:lnTo>
                  <a:lnTo>
                    <a:pt x="1044" y="3"/>
                  </a:lnTo>
                  <a:lnTo>
                    <a:pt x="15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8" name="Freeform 78">
              <a:extLst>
                <a:ext uri="{FF2B5EF4-FFF2-40B4-BE49-F238E27FC236}">
                  <a16:creationId xmlns:a16="http://schemas.microsoft.com/office/drawing/2014/main" id="{F7D093F6-32CF-49C2-8662-2566D3C72C84}"/>
                </a:ext>
              </a:extLst>
            </p:cNvPr>
            <p:cNvSpPr>
              <a:spLocks/>
            </p:cNvSpPr>
            <p:nvPr/>
          </p:nvSpPr>
          <p:spPr bwMode="auto">
            <a:xfrm flipH="1">
              <a:off x="6746580" y="5583097"/>
              <a:ext cx="163372" cy="248453"/>
            </a:xfrm>
            <a:custGeom>
              <a:avLst/>
              <a:gdLst>
                <a:gd name="T0" fmla="*/ 564 w 564"/>
                <a:gd name="T1" fmla="*/ 665 h 1005"/>
                <a:gd name="T2" fmla="*/ 564 w 564"/>
                <a:gd name="T3" fmla="*/ 870 h 1005"/>
                <a:gd name="T4" fmla="*/ 534 w 564"/>
                <a:gd name="T5" fmla="*/ 902 h 1005"/>
                <a:gd name="T6" fmla="*/ 501 w 564"/>
                <a:gd name="T7" fmla="*/ 929 h 1005"/>
                <a:gd name="T8" fmla="*/ 467 w 564"/>
                <a:gd name="T9" fmla="*/ 951 h 1005"/>
                <a:gd name="T10" fmla="*/ 431 w 564"/>
                <a:gd name="T11" fmla="*/ 971 h 1005"/>
                <a:gd name="T12" fmla="*/ 396 w 564"/>
                <a:gd name="T13" fmla="*/ 986 h 1005"/>
                <a:gd name="T14" fmla="*/ 359 w 564"/>
                <a:gd name="T15" fmla="*/ 996 h 1005"/>
                <a:gd name="T16" fmla="*/ 320 w 564"/>
                <a:gd name="T17" fmla="*/ 1003 h 1005"/>
                <a:gd name="T18" fmla="*/ 282 w 564"/>
                <a:gd name="T19" fmla="*/ 1005 h 1005"/>
                <a:gd name="T20" fmla="*/ 243 w 564"/>
                <a:gd name="T21" fmla="*/ 1003 h 1005"/>
                <a:gd name="T22" fmla="*/ 206 w 564"/>
                <a:gd name="T23" fmla="*/ 997 h 1005"/>
                <a:gd name="T24" fmla="*/ 168 w 564"/>
                <a:gd name="T25" fmla="*/ 987 h 1005"/>
                <a:gd name="T26" fmla="*/ 132 w 564"/>
                <a:gd name="T27" fmla="*/ 972 h 1005"/>
                <a:gd name="T28" fmla="*/ 96 w 564"/>
                <a:gd name="T29" fmla="*/ 953 h 1005"/>
                <a:gd name="T30" fmla="*/ 62 w 564"/>
                <a:gd name="T31" fmla="*/ 930 h 1005"/>
                <a:gd name="T32" fmla="*/ 30 w 564"/>
                <a:gd name="T33" fmla="*/ 903 h 1005"/>
                <a:gd name="T34" fmla="*/ 0 w 564"/>
                <a:gd name="T35" fmla="*/ 870 h 1005"/>
                <a:gd name="T36" fmla="*/ 0 w 564"/>
                <a:gd name="T37" fmla="*/ 250 h 1005"/>
                <a:gd name="T38" fmla="*/ 1 w 564"/>
                <a:gd name="T39" fmla="*/ 235 h 1005"/>
                <a:gd name="T40" fmla="*/ 3 w 564"/>
                <a:gd name="T41" fmla="*/ 206 h 1005"/>
                <a:gd name="T42" fmla="*/ 10 w 564"/>
                <a:gd name="T43" fmla="*/ 178 h 1005"/>
                <a:gd name="T44" fmla="*/ 19 w 564"/>
                <a:gd name="T45" fmla="*/ 153 h 1005"/>
                <a:gd name="T46" fmla="*/ 30 w 564"/>
                <a:gd name="T47" fmla="*/ 129 h 1005"/>
                <a:gd name="T48" fmla="*/ 44 w 564"/>
                <a:gd name="T49" fmla="*/ 108 h 1005"/>
                <a:gd name="T50" fmla="*/ 60 w 564"/>
                <a:gd name="T51" fmla="*/ 88 h 1005"/>
                <a:gd name="T52" fmla="*/ 78 w 564"/>
                <a:gd name="T53" fmla="*/ 70 h 1005"/>
                <a:gd name="T54" fmla="*/ 108 w 564"/>
                <a:gd name="T55" fmla="*/ 47 h 1005"/>
                <a:gd name="T56" fmla="*/ 154 w 564"/>
                <a:gd name="T57" fmla="*/ 25 h 1005"/>
                <a:gd name="T58" fmla="*/ 204 w 564"/>
                <a:gd name="T59" fmla="*/ 9 h 1005"/>
                <a:gd name="T60" fmla="*/ 255 w 564"/>
                <a:gd name="T61" fmla="*/ 1 h 1005"/>
                <a:gd name="T62" fmla="*/ 308 w 564"/>
                <a:gd name="T63" fmla="*/ 1 h 1005"/>
                <a:gd name="T64" fmla="*/ 360 w 564"/>
                <a:gd name="T65" fmla="*/ 9 h 1005"/>
                <a:gd name="T66" fmla="*/ 410 w 564"/>
                <a:gd name="T67" fmla="*/ 25 h 1005"/>
                <a:gd name="T68" fmla="*/ 455 w 564"/>
                <a:gd name="T69" fmla="*/ 47 h 1005"/>
                <a:gd name="T70" fmla="*/ 485 w 564"/>
                <a:gd name="T71" fmla="*/ 70 h 1005"/>
                <a:gd name="T72" fmla="*/ 503 w 564"/>
                <a:gd name="T73" fmla="*/ 88 h 1005"/>
                <a:gd name="T74" fmla="*/ 519 w 564"/>
                <a:gd name="T75" fmla="*/ 108 h 1005"/>
                <a:gd name="T76" fmla="*/ 534 w 564"/>
                <a:gd name="T77" fmla="*/ 129 h 1005"/>
                <a:gd name="T78" fmla="*/ 545 w 564"/>
                <a:gd name="T79" fmla="*/ 153 h 1005"/>
                <a:gd name="T80" fmla="*/ 554 w 564"/>
                <a:gd name="T81" fmla="*/ 178 h 1005"/>
                <a:gd name="T82" fmla="*/ 560 w 564"/>
                <a:gd name="T83" fmla="*/ 206 h 1005"/>
                <a:gd name="T84" fmla="*/ 563 w 564"/>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4" h="1005">
                  <a:moveTo>
                    <a:pt x="564" y="250"/>
                  </a:moveTo>
                  <a:lnTo>
                    <a:pt x="564" y="665"/>
                  </a:lnTo>
                  <a:lnTo>
                    <a:pt x="564" y="870"/>
                  </a:lnTo>
                  <a:lnTo>
                    <a:pt x="564" y="870"/>
                  </a:lnTo>
                  <a:lnTo>
                    <a:pt x="549" y="886"/>
                  </a:lnTo>
                  <a:lnTo>
                    <a:pt x="534" y="902"/>
                  </a:lnTo>
                  <a:lnTo>
                    <a:pt x="518" y="916"/>
                  </a:lnTo>
                  <a:lnTo>
                    <a:pt x="501" y="929"/>
                  </a:lnTo>
                  <a:lnTo>
                    <a:pt x="484" y="940"/>
                  </a:lnTo>
                  <a:lnTo>
                    <a:pt x="467" y="951"/>
                  </a:lnTo>
                  <a:lnTo>
                    <a:pt x="449" y="961"/>
                  </a:lnTo>
                  <a:lnTo>
                    <a:pt x="431" y="971"/>
                  </a:lnTo>
                  <a:lnTo>
                    <a:pt x="413" y="978"/>
                  </a:lnTo>
                  <a:lnTo>
                    <a:pt x="396" y="986"/>
                  </a:lnTo>
                  <a:lnTo>
                    <a:pt x="376" y="991"/>
                  </a:lnTo>
                  <a:lnTo>
                    <a:pt x="359" y="996"/>
                  </a:lnTo>
                  <a:lnTo>
                    <a:pt x="339" y="1000"/>
                  </a:lnTo>
                  <a:lnTo>
                    <a:pt x="320" y="1003"/>
                  </a:lnTo>
                  <a:lnTo>
                    <a:pt x="301" y="1004"/>
                  </a:lnTo>
                  <a:lnTo>
                    <a:pt x="282" y="1005"/>
                  </a:lnTo>
                  <a:lnTo>
                    <a:pt x="262" y="1004"/>
                  </a:lnTo>
                  <a:lnTo>
                    <a:pt x="243" y="1003"/>
                  </a:lnTo>
                  <a:lnTo>
                    <a:pt x="224" y="1001"/>
                  </a:lnTo>
                  <a:lnTo>
                    <a:pt x="206" y="997"/>
                  </a:lnTo>
                  <a:lnTo>
                    <a:pt x="187" y="992"/>
                  </a:lnTo>
                  <a:lnTo>
                    <a:pt x="168" y="987"/>
                  </a:lnTo>
                  <a:lnTo>
                    <a:pt x="150" y="980"/>
                  </a:lnTo>
                  <a:lnTo>
                    <a:pt x="132" y="972"/>
                  </a:lnTo>
                  <a:lnTo>
                    <a:pt x="114" y="963"/>
                  </a:lnTo>
                  <a:lnTo>
                    <a:pt x="96" y="953"/>
                  </a:lnTo>
                  <a:lnTo>
                    <a:pt x="79" y="943"/>
                  </a:lnTo>
                  <a:lnTo>
                    <a:pt x="62" y="930"/>
                  </a:lnTo>
                  <a:lnTo>
                    <a:pt x="46" y="917"/>
                  </a:lnTo>
                  <a:lnTo>
                    <a:pt x="30" y="903"/>
                  </a:lnTo>
                  <a:lnTo>
                    <a:pt x="14" y="886"/>
                  </a:lnTo>
                  <a:lnTo>
                    <a:pt x="0" y="870"/>
                  </a:lnTo>
                  <a:lnTo>
                    <a:pt x="0" y="665"/>
                  </a:lnTo>
                  <a:lnTo>
                    <a:pt x="0" y="250"/>
                  </a:lnTo>
                  <a:lnTo>
                    <a:pt x="0" y="250"/>
                  </a:lnTo>
                  <a:lnTo>
                    <a:pt x="1" y="235"/>
                  </a:lnTo>
                  <a:lnTo>
                    <a:pt x="2" y="220"/>
                  </a:lnTo>
                  <a:lnTo>
                    <a:pt x="3" y="206"/>
                  </a:lnTo>
                  <a:lnTo>
                    <a:pt x="6" y="192"/>
                  </a:lnTo>
                  <a:lnTo>
                    <a:pt x="10" y="178"/>
                  </a:lnTo>
                  <a:lnTo>
                    <a:pt x="14" y="165"/>
                  </a:lnTo>
                  <a:lnTo>
                    <a:pt x="19" y="153"/>
                  </a:lnTo>
                  <a:lnTo>
                    <a:pt x="24" y="141"/>
                  </a:lnTo>
                  <a:lnTo>
                    <a:pt x="30" y="129"/>
                  </a:lnTo>
                  <a:lnTo>
                    <a:pt x="37" y="119"/>
                  </a:lnTo>
                  <a:lnTo>
                    <a:pt x="44" y="108"/>
                  </a:lnTo>
                  <a:lnTo>
                    <a:pt x="52" y="98"/>
                  </a:lnTo>
                  <a:lnTo>
                    <a:pt x="60" y="88"/>
                  </a:lnTo>
                  <a:lnTo>
                    <a:pt x="69" y="79"/>
                  </a:lnTo>
                  <a:lnTo>
                    <a:pt x="78" y="70"/>
                  </a:lnTo>
                  <a:lnTo>
                    <a:pt x="88" y="62"/>
                  </a:lnTo>
                  <a:lnTo>
                    <a:pt x="108" y="47"/>
                  </a:lnTo>
                  <a:lnTo>
                    <a:pt x="131" y="35"/>
                  </a:lnTo>
                  <a:lnTo>
                    <a:pt x="154" y="25"/>
                  </a:lnTo>
                  <a:lnTo>
                    <a:pt x="178" y="15"/>
                  </a:lnTo>
                  <a:lnTo>
                    <a:pt x="204" y="9"/>
                  </a:lnTo>
                  <a:lnTo>
                    <a:pt x="230" y="4"/>
                  </a:lnTo>
                  <a:lnTo>
                    <a:pt x="255" y="1"/>
                  </a:lnTo>
                  <a:lnTo>
                    <a:pt x="282" y="0"/>
                  </a:lnTo>
                  <a:lnTo>
                    <a:pt x="308" y="1"/>
                  </a:lnTo>
                  <a:lnTo>
                    <a:pt x="334" y="4"/>
                  </a:lnTo>
                  <a:lnTo>
                    <a:pt x="360" y="9"/>
                  </a:lnTo>
                  <a:lnTo>
                    <a:pt x="385" y="15"/>
                  </a:lnTo>
                  <a:lnTo>
                    <a:pt x="410" y="25"/>
                  </a:lnTo>
                  <a:lnTo>
                    <a:pt x="433" y="35"/>
                  </a:lnTo>
                  <a:lnTo>
                    <a:pt x="455" y="47"/>
                  </a:lnTo>
                  <a:lnTo>
                    <a:pt x="475" y="62"/>
                  </a:lnTo>
                  <a:lnTo>
                    <a:pt x="485" y="70"/>
                  </a:lnTo>
                  <a:lnTo>
                    <a:pt x="494" y="79"/>
                  </a:lnTo>
                  <a:lnTo>
                    <a:pt x="503" y="88"/>
                  </a:lnTo>
                  <a:lnTo>
                    <a:pt x="511" y="98"/>
                  </a:lnTo>
                  <a:lnTo>
                    <a:pt x="519" y="108"/>
                  </a:lnTo>
                  <a:lnTo>
                    <a:pt x="527" y="119"/>
                  </a:lnTo>
                  <a:lnTo>
                    <a:pt x="534" y="129"/>
                  </a:lnTo>
                  <a:lnTo>
                    <a:pt x="539" y="141"/>
                  </a:lnTo>
                  <a:lnTo>
                    <a:pt x="545" y="153"/>
                  </a:lnTo>
                  <a:lnTo>
                    <a:pt x="549" y="165"/>
                  </a:lnTo>
                  <a:lnTo>
                    <a:pt x="554" y="178"/>
                  </a:lnTo>
                  <a:lnTo>
                    <a:pt x="557" y="192"/>
                  </a:lnTo>
                  <a:lnTo>
                    <a:pt x="560" y="206"/>
                  </a:lnTo>
                  <a:lnTo>
                    <a:pt x="562" y="220"/>
                  </a:lnTo>
                  <a:lnTo>
                    <a:pt x="563" y="235"/>
                  </a:lnTo>
                  <a:lnTo>
                    <a:pt x="564" y="250"/>
                  </a:lnTo>
                  <a:close/>
                </a:path>
              </a:pathLst>
            </a:custGeom>
            <a:solidFill>
              <a:srgbClr val="F7C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49" name="Freeform 79">
              <a:extLst>
                <a:ext uri="{FF2B5EF4-FFF2-40B4-BE49-F238E27FC236}">
                  <a16:creationId xmlns:a16="http://schemas.microsoft.com/office/drawing/2014/main" id="{217086E8-AC55-4985-8F96-497E7AF340B0}"/>
                </a:ext>
              </a:extLst>
            </p:cNvPr>
            <p:cNvSpPr>
              <a:spLocks/>
            </p:cNvSpPr>
            <p:nvPr/>
          </p:nvSpPr>
          <p:spPr bwMode="auto">
            <a:xfrm flipH="1">
              <a:off x="6746580" y="5583097"/>
              <a:ext cx="163372" cy="248453"/>
            </a:xfrm>
            <a:custGeom>
              <a:avLst/>
              <a:gdLst>
                <a:gd name="T0" fmla="*/ 564 w 564"/>
                <a:gd name="T1" fmla="*/ 665 h 1005"/>
                <a:gd name="T2" fmla="*/ 564 w 564"/>
                <a:gd name="T3" fmla="*/ 870 h 1005"/>
                <a:gd name="T4" fmla="*/ 534 w 564"/>
                <a:gd name="T5" fmla="*/ 902 h 1005"/>
                <a:gd name="T6" fmla="*/ 501 w 564"/>
                <a:gd name="T7" fmla="*/ 929 h 1005"/>
                <a:gd name="T8" fmla="*/ 467 w 564"/>
                <a:gd name="T9" fmla="*/ 951 h 1005"/>
                <a:gd name="T10" fmla="*/ 431 w 564"/>
                <a:gd name="T11" fmla="*/ 971 h 1005"/>
                <a:gd name="T12" fmla="*/ 396 w 564"/>
                <a:gd name="T13" fmla="*/ 986 h 1005"/>
                <a:gd name="T14" fmla="*/ 359 w 564"/>
                <a:gd name="T15" fmla="*/ 996 h 1005"/>
                <a:gd name="T16" fmla="*/ 320 w 564"/>
                <a:gd name="T17" fmla="*/ 1003 h 1005"/>
                <a:gd name="T18" fmla="*/ 282 w 564"/>
                <a:gd name="T19" fmla="*/ 1005 h 1005"/>
                <a:gd name="T20" fmla="*/ 243 w 564"/>
                <a:gd name="T21" fmla="*/ 1003 h 1005"/>
                <a:gd name="T22" fmla="*/ 206 w 564"/>
                <a:gd name="T23" fmla="*/ 997 h 1005"/>
                <a:gd name="T24" fmla="*/ 168 w 564"/>
                <a:gd name="T25" fmla="*/ 987 h 1005"/>
                <a:gd name="T26" fmla="*/ 132 w 564"/>
                <a:gd name="T27" fmla="*/ 972 h 1005"/>
                <a:gd name="T28" fmla="*/ 96 w 564"/>
                <a:gd name="T29" fmla="*/ 953 h 1005"/>
                <a:gd name="T30" fmla="*/ 62 w 564"/>
                <a:gd name="T31" fmla="*/ 930 h 1005"/>
                <a:gd name="T32" fmla="*/ 30 w 564"/>
                <a:gd name="T33" fmla="*/ 903 h 1005"/>
                <a:gd name="T34" fmla="*/ 0 w 564"/>
                <a:gd name="T35" fmla="*/ 870 h 1005"/>
                <a:gd name="T36" fmla="*/ 0 w 564"/>
                <a:gd name="T37" fmla="*/ 250 h 1005"/>
                <a:gd name="T38" fmla="*/ 1 w 564"/>
                <a:gd name="T39" fmla="*/ 235 h 1005"/>
                <a:gd name="T40" fmla="*/ 3 w 564"/>
                <a:gd name="T41" fmla="*/ 206 h 1005"/>
                <a:gd name="T42" fmla="*/ 10 w 564"/>
                <a:gd name="T43" fmla="*/ 178 h 1005"/>
                <a:gd name="T44" fmla="*/ 19 w 564"/>
                <a:gd name="T45" fmla="*/ 153 h 1005"/>
                <a:gd name="T46" fmla="*/ 30 w 564"/>
                <a:gd name="T47" fmla="*/ 129 h 1005"/>
                <a:gd name="T48" fmla="*/ 44 w 564"/>
                <a:gd name="T49" fmla="*/ 108 h 1005"/>
                <a:gd name="T50" fmla="*/ 60 w 564"/>
                <a:gd name="T51" fmla="*/ 88 h 1005"/>
                <a:gd name="T52" fmla="*/ 78 w 564"/>
                <a:gd name="T53" fmla="*/ 70 h 1005"/>
                <a:gd name="T54" fmla="*/ 108 w 564"/>
                <a:gd name="T55" fmla="*/ 47 h 1005"/>
                <a:gd name="T56" fmla="*/ 154 w 564"/>
                <a:gd name="T57" fmla="*/ 25 h 1005"/>
                <a:gd name="T58" fmla="*/ 204 w 564"/>
                <a:gd name="T59" fmla="*/ 9 h 1005"/>
                <a:gd name="T60" fmla="*/ 255 w 564"/>
                <a:gd name="T61" fmla="*/ 1 h 1005"/>
                <a:gd name="T62" fmla="*/ 308 w 564"/>
                <a:gd name="T63" fmla="*/ 1 h 1005"/>
                <a:gd name="T64" fmla="*/ 360 w 564"/>
                <a:gd name="T65" fmla="*/ 9 h 1005"/>
                <a:gd name="T66" fmla="*/ 410 w 564"/>
                <a:gd name="T67" fmla="*/ 25 h 1005"/>
                <a:gd name="T68" fmla="*/ 455 w 564"/>
                <a:gd name="T69" fmla="*/ 47 h 1005"/>
                <a:gd name="T70" fmla="*/ 485 w 564"/>
                <a:gd name="T71" fmla="*/ 70 h 1005"/>
                <a:gd name="T72" fmla="*/ 503 w 564"/>
                <a:gd name="T73" fmla="*/ 88 h 1005"/>
                <a:gd name="T74" fmla="*/ 519 w 564"/>
                <a:gd name="T75" fmla="*/ 108 h 1005"/>
                <a:gd name="T76" fmla="*/ 534 w 564"/>
                <a:gd name="T77" fmla="*/ 129 h 1005"/>
                <a:gd name="T78" fmla="*/ 545 w 564"/>
                <a:gd name="T79" fmla="*/ 153 h 1005"/>
                <a:gd name="T80" fmla="*/ 554 w 564"/>
                <a:gd name="T81" fmla="*/ 178 h 1005"/>
                <a:gd name="T82" fmla="*/ 560 w 564"/>
                <a:gd name="T83" fmla="*/ 206 h 1005"/>
                <a:gd name="T84" fmla="*/ 563 w 564"/>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4" h="1005">
                  <a:moveTo>
                    <a:pt x="564" y="250"/>
                  </a:moveTo>
                  <a:lnTo>
                    <a:pt x="564" y="665"/>
                  </a:lnTo>
                  <a:lnTo>
                    <a:pt x="564" y="870"/>
                  </a:lnTo>
                  <a:lnTo>
                    <a:pt x="564" y="870"/>
                  </a:lnTo>
                  <a:lnTo>
                    <a:pt x="549" y="886"/>
                  </a:lnTo>
                  <a:lnTo>
                    <a:pt x="534" y="902"/>
                  </a:lnTo>
                  <a:lnTo>
                    <a:pt x="518" y="916"/>
                  </a:lnTo>
                  <a:lnTo>
                    <a:pt x="501" y="929"/>
                  </a:lnTo>
                  <a:lnTo>
                    <a:pt x="484" y="940"/>
                  </a:lnTo>
                  <a:lnTo>
                    <a:pt x="467" y="951"/>
                  </a:lnTo>
                  <a:lnTo>
                    <a:pt x="449" y="961"/>
                  </a:lnTo>
                  <a:lnTo>
                    <a:pt x="431" y="971"/>
                  </a:lnTo>
                  <a:lnTo>
                    <a:pt x="413" y="978"/>
                  </a:lnTo>
                  <a:lnTo>
                    <a:pt x="396" y="986"/>
                  </a:lnTo>
                  <a:lnTo>
                    <a:pt x="376" y="991"/>
                  </a:lnTo>
                  <a:lnTo>
                    <a:pt x="359" y="996"/>
                  </a:lnTo>
                  <a:lnTo>
                    <a:pt x="339" y="1000"/>
                  </a:lnTo>
                  <a:lnTo>
                    <a:pt x="320" y="1003"/>
                  </a:lnTo>
                  <a:lnTo>
                    <a:pt x="301" y="1004"/>
                  </a:lnTo>
                  <a:lnTo>
                    <a:pt x="282" y="1005"/>
                  </a:lnTo>
                  <a:lnTo>
                    <a:pt x="262" y="1004"/>
                  </a:lnTo>
                  <a:lnTo>
                    <a:pt x="243" y="1003"/>
                  </a:lnTo>
                  <a:lnTo>
                    <a:pt x="224" y="1001"/>
                  </a:lnTo>
                  <a:lnTo>
                    <a:pt x="206" y="997"/>
                  </a:lnTo>
                  <a:lnTo>
                    <a:pt x="187" y="992"/>
                  </a:lnTo>
                  <a:lnTo>
                    <a:pt x="168" y="987"/>
                  </a:lnTo>
                  <a:lnTo>
                    <a:pt x="150" y="980"/>
                  </a:lnTo>
                  <a:lnTo>
                    <a:pt x="132" y="972"/>
                  </a:lnTo>
                  <a:lnTo>
                    <a:pt x="114" y="963"/>
                  </a:lnTo>
                  <a:lnTo>
                    <a:pt x="96" y="953"/>
                  </a:lnTo>
                  <a:lnTo>
                    <a:pt x="79" y="943"/>
                  </a:lnTo>
                  <a:lnTo>
                    <a:pt x="62" y="930"/>
                  </a:lnTo>
                  <a:lnTo>
                    <a:pt x="46" y="917"/>
                  </a:lnTo>
                  <a:lnTo>
                    <a:pt x="30" y="903"/>
                  </a:lnTo>
                  <a:lnTo>
                    <a:pt x="14" y="886"/>
                  </a:lnTo>
                  <a:lnTo>
                    <a:pt x="0" y="870"/>
                  </a:lnTo>
                  <a:lnTo>
                    <a:pt x="0" y="665"/>
                  </a:lnTo>
                  <a:lnTo>
                    <a:pt x="0" y="250"/>
                  </a:lnTo>
                  <a:lnTo>
                    <a:pt x="0" y="250"/>
                  </a:lnTo>
                  <a:lnTo>
                    <a:pt x="1" y="235"/>
                  </a:lnTo>
                  <a:lnTo>
                    <a:pt x="2" y="220"/>
                  </a:lnTo>
                  <a:lnTo>
                    <a:pt x="3" y="206"/>
                  </a:lnTo>
                  <a:lnTo>
                    <a:pt x="6" y="192"/>
                  </a:lnTo>
                  <a:lnTo>
                    <a:pt x="10" y="178"/>
                  </a:lnTo>
                  <a:lnTo>
                    <a:pt x="14" y="165"/>
                  </a:lnTo>
                  <a:lnTo>
                    <a:pt x="19" y="153"/>
                  </a:lnTo>
                  <a:lnTo>
                    <a:pt x="24" y="141"/>
                  </a:lnTo>
                  <a:lnTo>
                    <a:pt x="30" y="129"/>
                  </a:lnTo>
                  <a:lnTo>
                    <a:pt x="37" y="119"/>
                  </a:lnTo>
                  <a:lnTo>
                    <a:pt x="44" y="108"/>
                  </a:lnTo>
                  <a:lnTo>
                    <a:pt x="52" y="98"/>
                  </a:lnTo>
                  <a:lnTo>
                    <a:pt x="60" y="88"/>
                  </a:lnTo>
                  <a:lnTo>
                    <a:pt x="69" y="79"/>
                  </a:lnTo>
                  <a:lnTo>
                    <a:pt x="78" y="70"/>
                  </a:lnTo>
                  <a:lnTo>
                    <a:pt x="88" y="62"/>
                  </a:lnTo>
                  <a:lnTo>
                    <a:pt x="108" y="47"/>
                  </a:lnTo>
                  <a:lnTo>
                    <a:pt x="131" y="35"/>
                  </a:lnTo>
                  <a:lnTo>
                    <a:pt x="154" y="25"/>
                  </a:lnTo>
                  <a:lnTo>
                    <a:pt x="178" y="15"/>
                  </a:lnTo>
                  <a:lnTo>
                    <a:pt x="204" y="9"/>
                  </a:lnTo>
                  <a:lnTo>
                    <a:pt x="230" y="4"/>
                  </a:lnTo>
                  <a:lnTo>
                    <a:pt x="255" y="1"/>
                  </a:lnTo>
                  <a:lnTo>
                    <a:pt x="282" y="0"/>
                  </a:lnTo>
                  <a:lnTo>
                    <a:pt x="308" y="1"/>
                  </a:lnTo>
                  <a:lnTo>
                    <a:pt x="334" y="4"/>
                  </a:lnTo>
                  <a:lnTo>
                    <a:pt x="360" y="9"/>
                  </a:lnTo>
                  <a:lnTo>
                    <a:pt x="385" y="15"/>
                  </a:lnTo>
                  <a:lnTo>
                    <a:pt x="410" y="25"/>
                  </a:lnTo>
                  <a:lnTo>
                    <a:pt x="433" y="35"/>
                  </a:lnTo>
                  <a:lnTo>
                    <a:pt x="455" y="47"/>
                  </a:lnTo>
                  <a:lnTo>
                    <a:pt x="475" y="62"/>
                  </a:lnTo>
                  <a:lnTo>
                    <a:pt x="485" y="70"/>
                  </a:lnTo>
                  <a:lnTo>
                    <a:pt x="494" y="79"/>
                  </a:lnTo>
                  <a:lnTo>
                    <a:pt x="503" y="88"/>
                  </a:lnTo>
                  <a:lnTo>
                    <a:pt x="511" y="98"/>
                  </a:lnTo>
                  <a:lnTo>
                    <a:pt x="519" y="108"/>
                  </a:lnTo>
                  <a:lnTo>
                    <a:pt x="527" y="119"/>
                  </a:lnTo>
                  <a:lnTo>
                    <a:pt x="534" y="129"/>
                  </a:lnTo>
                  <a:lnTo>
                    <a:pt x="539" y="141"/>
                  </a:lnTo>
                  <a:lnTo>
                    <a:pt x="545" y="153"/>
                  </a:lnTo>
                  <a:lnTo>
                    <a:pt x="549" y="165"/>
                  </a:lnTo>
                  <a:lnTo>
                    <a:pt x="554" y="178"/>
                  </a:lnTo>
                  <a:lnTo>
                    <a:pt x="557" y="192"/>
                  </a:lnTo>
                  <a:lnTo>
                    <a:pt x="560" y="206"/>
                  </a:lnTo>
                  <a:lnTo>
                    <a:pt x="562" y="220"/>
                  </a:lnTo>
                  <a:lnTo>
                    <a:pt x="563" y="235"/>
                  </a:lnTo>
                  <a:lnTo>
                    <a:pt x="564"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0" name="Freeform 80">
              <a:extLst>
                <a:ext uri="{FF2B5EF4-FFF2-40B4-BE49-F238E27FC236}">
                  <a16:creationId xmlns:a16="http://schemas.microsoft.com/office/drawing/2014/main" id="{3DC83EE6-82F0-4424-BDA5-E967F831EECE}"/>
                </a:ext>
              </a:extLst>
            </p:cNvPr>
            <p:cNvSpPr>
              <a:spLocks/>
            </p:cNvSpPr>
            <p:nvPr/>
          </p:nvSpPr>
          <p:spPr bwMode="auto">
            <a:xfrm flipH="1">
              <a:off x="6642300" y="5546611"/>
              <a:ext cx="59092" cy="76447"/>
            </a:xfrm>
            <a:custGeom>
              <a:avLst/>
              <a:gdLst>
                <a:gd name="T0" fmla="*/ 155 w 207"/>
                <a:gd name="T1" fmla="*/ 4 h 305"/>
                <a:gd name="T2" fmla="*/ 136 w 207"/>
                <a:gd name="T3" fmla="*/ 0 h 305"/>
                <a:gd name="T4" fmla="*/ 116 w 207"/>
                <a:gd name="T5" fmla="*/ 4 h 305"/>
                <a:gd name="T6" fmla="*/ 96 w 207"/>
                <a:gd name="T7" fmla="*/ 12 h 305"/>
                <a:gd name="T8" fmla="*/ 77 w 207"/>
                <a:gd name="T9" fmla="*/ 26 h 305"/>
                <a:gd name="T10" fmla="*/ 57 w 207"/>
                <a:gd name="T11" fmla="*/ 46 h 305"/>
                <a:gd name="T12" fmla="*/ 41 w 207"/>
                <a:gd name="T13" fmla="*/ 68 h 305"/>
                <a:gd name="T14" fmla="*/ 26 w 207"/>
                <a:gd name="T15" fmla="*/ 94 h 305"/>
                <a:gd name="T16" fmla="*/ 14 w 207"/>
                <a:gd name="T17" fmla="*/ 125 h 305"/>
                <a:gd name="T18" fmla="*/ 9 w 207"/>
                <a:gd name="T19" fmla="*/ 140 h 305"/>
                <a:gd name="T20" fmla="*/ 2 w 207"/>
                <a:gd name="T21" fmla="*/ 170 h 305"/>
                <a:gd name="T22" fmla="*/ 0 w 207"/>
                <a:gd name="T23" fmla="*/ 199 h 305"/>
                <a:gd name="T24" fmla="*/ 1 w 207"/>
                <a:gd name="T25" fmla="*/ 226 h 305"/>
                <a:gd name="T26" fmla="*/ 7 w 207"/>
                <a:gd name="T27" fmla="*/ 250 h 305"/>
                <a:gd name="T28" fmla="*/ 16 w 207"/>
                <a:gd name="T29" fmla="*/ 270 h 305"/>
                <a:gd name="T30" fmla="*/ 28 w 207"/>
                <a:gd name="T31" fmla="*/ 288 h 305"/>
                <a:gd name="T32" fmla="*/ 43 w 207"/>
                <a:gd name="T33" fmla="*/ 298 h 305"/>
                <a:gd name="T34" fmla="*/ 52 w 207"/>
                <a:gd name="T35" fmla="*/ 303 h 305"/>
                <a:gd name="T36" fmla="*/ 71 w 207"/>
                <a:gd name="T37" fmla="*/ 305 h 305"/>
                <a:gd name="T38" fmla="*/ 91 w 207"/>
                <a:gd name="T39" fmla="*/ 302 h 305"/>
                <a:gd name="T40" fmla="*/ 111 w 207"/>
                <a:gd name="T41" fmla="*/ 293 h 305"/>
                <a:gd name="T42" fmla="*/ 130 w 207"/>
                <a:gd name="T43" fmla="*/ 279 h 305"/>
                <a:gd name="T44" fmla="*/ 149 w 207"/>
                <a:gd name="T45" fmla="*/ 261 h 305"/>
                <a:gd name="T46" fmla="*/ 166 w 207"/>
                <a:gd name="T47" fmla="*/ 237 h 305"/>
                <a:gd name="T48" fmla="*/ 181 w 207"/>
                <a:gd name="T49" fmla="*/ 211 h 305"/>
                <a:gd name="T50" fmla="*/ 193 w 207"/>
                <a:gd name="T51" fmla="*/ 182 h 305"/>
                <a:gd name="T52" fmla="*/ 198 w 207"/>
                <a:gd name="T53" fmla="*/ 166 h 305"/>
                <a:gd name="T54" fmla="*/ 204 w 207"/>
                <a:gd name="T55" fmla="*/ 135 h 305"/>
                <a:gd name="T56" fmla="*/ 207 w 207"/>
                <a:gd name="T57" fmla="*/ 106 h 305"/>
                <a:gd name="T58" fmla="*/ 206 w 207"/>
                <a:gd name="T59" fmla="*/ 79 h 305"/>
                <a:gd name="T60" fmla="*/ 200 w 207"/>
                <a:gd name="T61" fmla="*/ 55 h 305"/>
                <a:gd name="T62" fmla="*/ 191 w 207"/>
                <a:gd name="T63" fmla="*/ 35 h 305"/>
                <a:gd name="T64" fmla="*/ 179 w 207"/>
                <a:gd name="T65" fmla="*/ 19 h 305"/>
                <a:gd name="T66" fmla="*/ 164 w 207"/>
                <a:gd name="T67" fmla="*/ 7 h 305"/>
                <a:gd name="T68" fmla="*/ 155 w 207"/>
                <a:gd name="T69" fmla="*/ 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305">
                  <a:moveTo>
                    <a:pt x="155" y="4"/>
                  </a:moveTo>
                  <a:lnTo>
                    <a:pt x="155" y="4"/>
                  </a:lnTo>
                  <a:lnTo>
                    <a:pt x="145" y="1"/>
                  </a:lnTo>
                  <a:lnTo>
                    <a:pt x="136" y="0"/>
                  </a:lnTo>
                  <a:lnTo>
                    <a:pt x="126" y="1"/>
                  </a:lnTo>
                  <a:lnTo>
                    <a:pt x="116" y="4"/>
                  </a:lnTo>
                  <a:lnTo>
                    <a:pt x="106" y="8"/>
                  </a:lnTo>
                  <a:lnTo>
                    <a:pt x="96" y="12"/>
                  </a:lnTo>
                  <a:lnTo>
                    <a:pt x="86" y="19"/>
                  </a:lnTo>
                  <a:lnTo>
                    <a:pt x="77" y="26"/>
                  </a:lnTo>
                  <a:lnTo>
                    <a:pt x="66" y="36"/>
                  </a:lnTo>
                  <a:lnTo>
                    <a:pt x="57" y="46"/>
                  </a:lnTo>
                  <a:lnTo>
                    <a:pt x="48" y="57"/>
                  </a:lnTo>
                  <a:lnTo>
                    <a:pt x="41" y="68"/>
                  </a:lnTo>
                  <a:lnTo>
                    <a:pt x="33" y="81"/>
                  </a:lnTo>
                  <a:lnTo>
                    <a:pt x="26" y="94"/>
                  </a:lnTo>
                  <a:lnTo>
                    <a:pt x="19" y="109"/>
                  </a:lnTo>
                  <a:lnTo>
                    <a:pt x="14" y="125"/>
                  </a:lnTo>
                  <a:lnTo>
                    <a:pt x="14" y="125"/>
                  </a:lnTo>
                  <a:lnTo>
                    <a:pt x="9" y="140"/>
                  </a:lnTo>
                  <a:lnTo>
                    <a:pt x="5" y="155"/>
                  </a:lnTo>
                  <a:lnTo>
                    <a:pt x="2" y="170"/>
                  </a:lnTo>
                  <a:lnTo>
                    <a:pt x="0" y="185"/>
                  </a:lnTo>
                  <a:lnTo>
                    <a:pt x="0" y="199"/>
                  </a:lnTo>
                  <a:lnTo>
                    <a:pt x="0" y="213"/>
                  </a:lnTo>
                  <a:lnTo>
                    <a:pt x="1" y="226"/>
                  </a:lnTo>
                  <a:lnTo>
                    <a:pt x="4" y="239"/>
                  </a:lnTo>
                  <a:lnTo>
                    <a:pt x="7" y="250"/>
                  </a:lnTo>
                  <a:lnTo>
                    <a:pt x="10" y="261"/>
                  </a:lnTo>
                  <a:lnTo>
                    <a:pt x="16" y="270"/>
                  </a:lnTo>
                  <a:lnTo>
                    <a:pt x="22" y="280"/>
                  </a:lnTo>
                  <a:lnTo>
                    <a:pt x="28" y="288"/>
                  </a:lnTo>
                  <a:lnTo>
                    <a:pt x="35" y="294"/>
                  </a:lnTo>
                  <a:lnTo>
                    <a:pt x="43" y="298"/>
                  </a:lnTo>
                  <a:lnTo>
                    <a:pt x="52" y="303"/>
                  </a:lnTo>
                  <a:lnTo>
                    <a:pt x="52" y="303"/>
                  </a:lnTo>
                  <a:lnTo>
                    <a:pt x="62" y="305"/>
                  </a:lnTo>
                  <a:lnTo>
                    <a:pt x="71" y="305"/>
                  </a:lnTo>
                  <a:lnTo>
                    <a:pt x="81" y="304"/>
                  </a:lnTo>
                  <a:lnTo>
                    <a:pt x="91" y="302"/>
                  </a:lnTo>
                  <a:lnTo>
                    <a:pt x="101" y="298"/>
                  </a:lnTo>
                  <a:lnTo>
                    <a:pt x="111" y="293"/>
                  </a:lnTo>
                  <a:lnTo>
                    <a:pt x="121" y="287"/>
                  </a:lnTo>
                  <a:lnTo>
                    <a:pt x="130" y="279"/>
                  </a:lnTo>
                  <a:lnTo>
                    <a:pt x="140" y="270"/>
                  </a:lnTo>
                  <a:lnTo>
                    <a:pt x="149" y="261"/>
                  </a:lnTo>
                  <a:lnTo>
                    <a:pt x="158" y="249"/>
                  </a:lnTo>
                  <a:lnTo>
                    <a:pt x="166" y="237"/>
                  </a:lnTo>
                  <a:lnTo>
                    <a:pt x="174" y="225"/>
                  </a:lnTo>
                  <a:lnTo>
                    <a:pt x="181" y="211"/>
                  </a:lnTo>
                  <a:lnTo>
                    <a:pt x="188" y="197"/>
                  </a:lnTo>
                  <a:lnTo>
                    <a:pt x="193" y="182"/>
                  </a:lnTo>
                  <a:lnTo>
                    <a:pt x="193" y="182"/>
                  </a:lnTo>
                  <a:lnTo>
                    <a:pt x="198" y="166"/>
                  </a:lnTo>
                  <a:lnTo>
                    <a:pt x="202" y="151"/>
                  </a:lnTo>
                  <a:lnTo>
                    <a:pt x="204" y="135"/>
                  </a:lnTo>
                  <a:lnTo>
                    <a:pt x="207" y="121"/>
                  </a:lnTo>
                  <a:lnTo>
                    <a:pt x="207" y="106"/>
                  </a:lnTo>
                  <a:lnTo>
                    <a:pt x="207" y="93"/>
                  </a:lnTo>
                  <a:lnTo>
                    <a:pt x="206" y="79"/>
                  </a:lnTo>
                  <a:lnTo>
                    <a:pt x="203" y="67"/>
                  </a:lnTo>
                  <a:lnTo>
                    <a:pt x="200" y="55"/>
                  </a:lnTo>
                  <a:lnTo>
                    <a:pt x="197" y="45"/>
                  </a:lnTo>
                  <a:lnTo>
                    <a:pt x="191" y="35"/>
                  </a:lnTo>
                  <a:lnTo>
                    <a:pt x="185" y="26"/>
                  </a:lnTo>
                  <a:lnTo>
                    <a:pt x="179" y="19"/>
                  </a:lnTo>
                  <a:lnTo>
                    <a:pt x="172" y="12"/>
                  </a:lnTo>
                  <a:lnTo>
                    <a:pt x="164" y="7"/>
                  </a:lnTo>
                  <a:lnTo>
                    <a:pt x="155" y="4"/>
                  </a:lnTo>
                  <a:lnTo>
                    <a:pt x="155" y="4"/>
                  </a:lnTo>
                  <a:close/>
                </a:path>
              </a:pathLst>
            </a:custGeom>
            <a:solidFill>
              <a:srgbClr val="F7C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1" name="Freeform 81">
              <a:extLst>
                <a:ext uri="{FF2B5EF4-FFF2-40B4-BE49-F238E27FC236}">
                  <a16:creationId xmlns:a16="http://schemas.microsoft.com/office/drawing/2014/main" id="{42A41A19-D180-4BD6-8B24-26DABFADA11C}"/>
                </a:ext>
              </a:extLst>
            </p:cNvPr>
            <p:cNvSpPr>
              <a:spLocks/>
            </p:cNvSpPr>
            <p:nvPr/>
          </p:nvSpPr>
          <p:spPr bwMode="auto">
            <a:xfrm flipH="1">
              <a:off x="6951664" y="5546611"/>
              <a:ext cx="60830" cy="76447"/>
            </a:xfrm>
            <a:custGeom>
              <a:avLst/>
              <a:gdLst>
                <a:gd name="T0" fmla="*/ 53 w 207"/>
                <a:gd name="T1" fmla="*/ 4 h 305"/>
                <a:gd name="T2" fmla="*/ 72 w 207"/>
                <a:gd name="T3" fmla="*/ 0 h 305"/>
                <a:gd name="T4" fmla="*/ 91 w 207"/>
                <a:gd name="T5" fmla="*/ 4 h 305"/>
                <a:gd name="T6" fmla="*/ 111 w 207"/>
                <a:gd name="T7" fmla="*/ 12 h 305"/>
                <a:gd name="T8" fmla="*/ 131 w 207"/>
                <a:gd name="T9" fmla="*/ 26 h 305"/>
                <a:gd name="T10" fmla="*/ 149 w 207"/>
                <a:gd name="T11" fmla="*/ 46 h 305"/>
                <a:gd name="T12" fmla="*/ 166 w 207"/>
                <a:gd name="T13" fmla="*/ 68 h 305"/>
                <a:gd name="T14" fmla="*/ 182 w 207"/>
                <a:gd name="T15" fmla="*/ 94 h 305"/>
                <a:gd name="T16" fmla="*/ 193 w 207"/>
                <a:gd name="T17" fmla="*/ 125 h 305"/>
                <a:gd name="T18" fmla="*/ 198 w 207"/>
                <a:gd name="T19" fmla="*/ 140 h 305"/>
                <a:gd name="T20" fmla="*/ 204 w 207"/>
                <a:gd name="T21" fmla="*/ 170 h 305"/>
                <a:gd name="T22" fmla="*/ 207 w 207"/>
                <a:gd name="T23" fmla="*/ 199 h 305"/>
                <a:gd name="T24" fmla="*/ 205 w 207"/>
                <a:gd name="T25" fmla="*/ 226 h 305"/>
                <a:gd name="T26" fmla="*/ 201 w 207"/>
                <a:gd name="T27" fmla="*/ 250 h 305"/>
                <a:gd name="T28" fmla="*/ 192 w 207"/>
                <a:gd name="T29" fmla="*/ 270 h 305"/>
                <a:gd name="T30" fmla="*/ 179 w 207"/>
                <a:gd name="T31" fmla="*/ 288 h 305"/>
                <a:gd name="T32" fmla="*/ 164 w 207"/>
                <a:gd name="T33" fmla="*/ 298 h 305"/>
                <a:gd name="T34" fmla="*/ 155 w 207"/>
                <a:gd name="T35" fmla="*/ 303 h 305"/>
                <a:gd name="T36" fmla="*/ 136 w 207"/>
                <a:gd name="T37" fmla="*/ 305 h 305"/>
                <a:gd name="T38" fmla="*/ 115 w 207"/>
                <a:gd name="T39" fmla="*/ 302 h 305"/>
                <a:gd name="T40" fmla="*/ 95 w 207"/>
                <a:gd name="T41" fmla="*/ 293 h 305"/>
                <a:gd name="T42" fmla="*/ 76 w 207"/>
                <a:gd name="T43" fmla="*/ 279 h 305"/>
                <a:gd name="T44" fmla="*/ 57 w 207"/>
                <a:gd name="T45" fmla="*/ 261 h 305"/>
                <a:gd name="T46" fmla="*/ 40 w 207"/>
                <a:gd name="T47" fmla="*/ 237 h 305"/>
                <a:gd name="T48" fmla="*/ 26 w 207"/>
                <a:gd name="T49" fmla="*/ 211 h 305"/>
                <a:gd name="T50" fmla="*/ 13 w 207"/>
                <a:gd name="T51" fmla="*/ 182 h 305"/>
                <a:gd name="T52" fmla="*/ 9 w 207"/>
                <a:gd name="T53" fmla="*/ 166 h 305"/>
                <a:gd name="T54" fmla="*/ 2 w 207"/>
                <a:gd name="T55" fmla="*/ 135 h 305"/>
                <a:gd name="T56" fmla="*/ 0 w 207"/>
                <a:gd name="T57" fmla="*/ 106 h 305"/>
                <a:gd name="T58" fmla="*/ 1 w 207"/>
                <a:gd name="T59" fmla="*/ 79 h 305"/>
                <a:gd name="T60" fmla="*/ 7 w 207"/>
                <a:gd name="T61" fmla="*/ 55 h 305"/>
                <a:gd name="T62" fmla="*/ 16 w 207"/>
                <a:gd name="T63" fmla="*/ 35 h 305"/>
                <a:gd name="T64" fmla="*/ 28 w 207"/>
                <a:gd name="T65" fmla="*/ 19 h 305"/>
                <a:gd name="T66" fmla="*/ 44 w 207"/>
                <a:gd name="T67" fmla="*/ 7 h 305"/>
                <a:gd name="T68" fmla="*/ 53 w 207"/>
                <a:gd name="T69" fmla="*/ 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305">
                  <a:moveTo>
                    <a:pt x="53" y="4"/>
                  </a:moveTo>
                  <a:lnTo>
                    <a:pt x="53" y="4"/>
                  </a:lnTo>
                  <a:lnTo>
                    <a:pt x="62" y="1"/>
                  </a:lnTo>
                  <a:lnTo>
                    <a:pt x="72" y="0"/>
                  </a:lnTo>
                  <a:lnTo>
                    <a:pt x="82" y="1"/>
                  </a:lnTo>
                  <a:lnTo>
                    <a:pt x="91" y="4"/>
                  </a:lnTo>
                  <a:lnTo>
                    <a:pt x="101" y="8"/>
                  </a:lnTo>
                  <a:lnTo>
                    <a:pt x="111" y="12"/>
                  </a:lnTo>
                  <a:lnTo>
                    <a:pt x="121" y="19"/>
                  </a:lnTo>
                  <a:lnTo>
                    <a:pt x="131" y="26"/>
                  </a:lnTo>
                  <a:lnTo>
                    <a:pt x="140" y="36"/>
                  </a:lnTo>
                  <a:lnTo>
                    <a:pt x="149" y="46"/>
                  </a:lnTo>
                  <a:lnTo>
                    <a:pt x="158" y="57"/>
                  </a:lnTo>
                  <a:lnTo>
                    <a:pt x="166" y="68"/>
                  </a:lnTo>
                  <a:lnTo>
                    <a:pt x="174" y="81"/>
                  </a:lnTo>
                  <a:lnTo>
                    <a:pt x="182" y="94"/>
                  </a:lnTo>
                  <a:lnTo>
                    <a:pt x="187" y="109"/>
                  </a:lnTo>
                  <a:lnTo>
                    <a:pt x="193" y="125"/>
                  </a:lnTo>
                  <a:lnTo>
                    <a:pt x="193" y="125"/>
                  </a:lnTo>
                  <a:lnTo>
                    <a:pt x="198" y="140"/>
                  </a:lnTo>
                  <a:lnTo>
                    <a:pt x="202" y="155"/>
                  </a:lnTo>
                  <a:lnTo>
                    <a:pt x="204" y="170"/>
                  </a:lnTo>
                  <a:lnTo>
                    <a:pt x="206" y="185"/>
                  </a:lnTo>
                  <a:lnTo>
                    <a:pt x="207" y="199"/>
                  </a:lnTo>
                  <a:lnTo>
                    <a:pt x="206" y="213"/>
                  </a:lnTo>
                  <a:lnTo>
                    <a:pt x="205" y="226"/>
                  </a:lnTo>
                  <a:lnTo>
                    <a:pt x="203" y="239"/>
                  </a:lnTo>
                  <a:lnTo>
                    <a:pt x="201" y="250"/>
                  </a:lnTo>
                  <a:lnTo>
                    <a:pt x="196" y="261"/>
                  </a:lnTo>
                  <a:lnTo>
                    <a:pt x="192" y="270"/>
                  </a:lnTo>
                  <a:lnTo>
                    <a:pt x="186" y="280"/>
                  </a:lnTo>
                  <a:lnTo>
                    <a:pt x="179" y="288"/>
                  </a:lnTo>
                  <a:lnTo>
                    <a:pt x="172" y="294"/>
                  </a:lnTo>
                  <a:lnTo>
                    <a:pt x="164" y="298"/>
                  </a:lnTo>
                  <a:lnTo>
                    <a:pt x="155" y="303"/>
                  </a:lnTo>
                  <a:lnTo>
                    <a:pt x="155" y="303"/>
                  </a:lnTo>
                  <a:lnTo>
                    <a:pt x="146" y="305"/>
                  </a:lnTo>
                  <a:lnTo>
                    <a:pt x="136" y="305"/>
                  </a:lnTo>
                  <a:lnTo>
                    <a:pt x="126" y="304"/>
                  </a:lnTo>
                  <a:lnTo>
                    <a:pt x="115" y="302"/>
                  </a:lnTo>
                  <a:lnTo>
                    <a:pt x="105" y="298"/>
                  </a:lnTo>
                  <a:lnTo>
                    <a:pt x="95" y="293"/>
                  </a:lnTo>
                  <a:lnTo>
                    <a:pt x="86" y="287"/>
                  </a:lnTo>
                  <a:lnTo>
                    <a:pt x="76" y="279"/>
                  </a:lnTo>
                  <a:lnTo>
                    <a:pt x="66" y="270"/>
                  </a:lnTo>
                  <a:lnTo>
                    <a:pt x="57" y="261"/>
                  </a:lnTo>
                  <a:lnTo>
                    <a:pt x="49" y="249"/>
                  </a:lnTo>
                  <a:lnTo>
                    <a:pt x="40" y="237"/>
                  </a:lnTo>
                  <a:lnTo>
                    <a:pt x="32" y="225"/>
                  </a:lnTo>
                  <a:lnTo>
                    <a:pt x="26" y="211"/>
                  </a:lnTo>
                  <a:lnTo>
                    <a:pt x="19" y="197"/>
                  </a:lnTo>
                  <a:lnTo>
                    <a:pt x="13" y="182"/>
                  </a:lnTo>
                  <a:lnTo>
                    <a:pt x="13" y="182"/>
                  </a:lnTo>
                  <a:lnTo>
                    <a:pt x="9" y="166"/>
                  </a:lnTo>
                  <a:lnTo>
                    <a:pt x="6" y="151"/>
                  </a:lnTo>
                  <a:lnTo>
                    <a:pt x="2" y="135"/>
                  </a:lnTo>
                  <a:lnTo>
                    <a:pt x="1" y="121"/>
                  </a:lnTo>
                  <a:lnTo>
                    <a:pt x="0" y="106"/>
                  </a:lnTo>
                  <a:lnTo>
                    <a:pt x="0" y="93"/>
                  </a:lnTo>
                  <a:lnTo>
                    <a:pt x="1" y="79"/>
                  </a:lnTo>
                  <a:lnTo>
                    <a:pt x="3" y="67"/>
                  </a:lnTo>
                  <a:lnTo>
                    <a:pt x="7" y="55"/>
                  </a:lnTo>
                  <a:lnTo>
                    <a:pt x="11" y="45"/>
                  </a:lnTo>
                  <a:lnTo>
                    <a:pt x="16" y="35"/>
                  </a:lnTo>
                  <a:lnTo>
                    <a:pt x="21" y="26"/>
                  </a:lnTo>
                  <a:lnTo>
                    <a:pt x="28" y="19"/>
                  </a:lnTo>
                  <a:lnTo>
                    <a:pt x="35" y="12"/>
                  </a:lnTo>
                  <a:lnTo>
                    <a:pt x="44" y="7"/>
                  </a:lnTo>
                  <a:lnTo>
                    <a:pt x="53" y="4"/>
                  </a:lnTo>
                  <a:lnTo>
                    <a:pt x="53" y="4"/>
                  </a:lnTo>
                  <a:close/>
                </a:path>
              </a:pathLst>
            </a:custGeom>
            <a:solidFill>
              <a:srgbClr val="F7C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2" name="Freeform 82">
              <a:extLst>
                <a:ext uri="{FF2B5EF4-FFF2-40B4-BE49-F238E27FC236}">
                  <a16:creationId xmlns:a16="http://schemas.microsoft.com/office/drawing/2014/main" id="{83EE7DF0-4E55-4606-B507-1964CDB2F497}"/>
                </a:ext>
              </a:extLst>
            </p:cNvPr>
            <p:cNvSpPr>
              <a:spLocks/>
            </p:cNvSpPr>
            <p:nvPr/>
          </p:nvSpPr>
          <p:spPr bwMode="auto">
            <a:xfrm flipH="1">
              <a:off x="6713558" y="5831549"/>
              <a:ext cx="217250" cy="218916"/>
            </a:xfrm>
            <a:custGeom>
              <a:avLst/>
              <a:gdLst>
                <a:gd name="T0" fmla="*/ 351 w 745"/>
                <a:gd name="T1" fmla="*/ 0 h 881"/>
                <a:gd name="T2" fmla="*/ 351 w 745"/>
                <a:gd name="T3" fmla="*/ 0 h 881"/>
                <a:gd name="T4" fmla="*/ 413 w 745"/>
                <a:gd name="T5" fmla="*/ 14 h 881"/>
                <a:gd name="T6" fmla="*/ 476 w 745"/>
                <a:gd name="T7" fmla="*/ 29 h 881"/>
                <a:gd name="T8" fmla="*/ 548 w 745"/>
                <a:gd name="T9" fmla="*/ 48 h 881"/>
                <a:gd name="T10" fmla="*/ 620 w 745"/>
                <a:gd name="T11" fmla="*/ 67 h 881"/>
                <a:gd name="T12" fmla="*/ 683 w 745"/>
                <a:gd name="T13" fmla="*/ 86 h 881"/>
                <a:gd name="T14" fmla="*/ 709 w 745"/>
                <a:gd name="T15" fmla="*/ 94 h 881"/>
                <a:gd name="T16" fmla="*/ 728 w 745"/>
                <a:gd name="T17" fmla="*/ 102 h 881"/>
                <a:gd name="T18" fmla="*/ 740 w 745"/>
                <a:gd name="T19" fmla="*/ 108 h 881"/>
                <a:gd name="T20" fmla="*/ 744 w 745"/>
                <a:gd name="T21" fmla="*/ 111 h 881"/>
                <a:gd name="T22" fmla="*/ 745 w 745"/>
                <a:gd name="T23" fmla="*/ 114 h 881"/>
                <a:gd name="T24" fmla="*/ 745 w 745"/>
                <a:gd name="T25" fmla="*/ 114 h 881"/>
                <a:gd name="T26" fmla="*/ 742 w 745"/>
                <a:gd name="T27" fmla="*/ 126 h 881"/>
                <a:gd name="T28" fmla="*/ 738 w 745"/>
                <a:gd name="T29" fmla="*/ 152 h 881"/>
                <a:gd name="T30" fmla="*/ 721 w 745"/>
                <a:gd name="T31" fmla="*/ 243 h 881"/>
                <a:gd name="T32" fmla="*/ 670 w 745"/>
                <a:gd name="T33" fmla="*/ 506 h 881"/>
                <a:gd name="T34" fmla="*/ 596 w 745"/>
                <a:gd name="T35" fmla="*/ 881 h 881"/>
                <a:gd name="T36" fmla="*/ 60 w 745"/>
                <a:gd name="T37" fmla="*/ 881 h 881"/>
                <a:gd name="T38" fmla="*/ 0 w 745"/>
                <a:gd name="T39" fmla="*/ 117 h 881"/>
                <a:gd name="T40" fmla="*/ 351 w 745"/>
                <a:gd name="T41" fmla="*/ 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5" h="881">
                  <a:moveTo>
                    <a:pt x="351" y="0"/>
                  </a:moveTo>
                  <a:lnTo>
                    <a:pt x="351" y="0"/>
                  </a:lnTo>
                  <a:lnTo>
                    <a:pt x="413" y="14"/>
                  </a:lnTo>
                  <a:lnTo>
                    <a:pt x="476" y="29"/>
                  </a:lnTo>
                  <a:lnTo>
                    <a:pt x="548" y="48"/>
                  </a:lnTo>
                  <a:lnTo>
                    <a:pt x="620" y="67"/>
                  </a:lnTo>
                  <a:lnTo>
                    <a:pt x="683" y="86"/>
                  </a:lnTo>
                  <a:lnTo>
                    <a:pt x="709" y="94"/>
                  </a:lnTo>
                  <a:lnTo>
                    <a:pt x="728" y="102"/>
                  </a:lnTo>
                  <a:lnTo>
                    <a:pt x="740" y="108"/>
                  </a:lnTo>
                  <a:lnTo>
                    <a:pt x="744" y="111"/>
                  </a:lnTo>
                  <a:lnTo>
                    <a:pt x="745" y="114"/>
                  </a:lnTo>
                  <a:lnTo>
                    <a:pt x="745" y="114"/>
                  </a:lnTo>
                  <a:lnTo>
                    <a:pt x="742" y="126"/>
                  </a:lnTo>
                  <a:lnTo>
                    <a:pt x="738" y="152"/>
                  </a:lnTo>
                  <a:lnTo>
                    <a:pt x="721" y="243"/>
                  </a:lnTo>
                  <a:lnTo>
                    <a:pt x="670" y="506"/>
                  </a:lnTo>
                  <a:lnTo>
                    <a:pt x="596" y="881"/>
                  </a:lnTo>
                  <a:lnTo>
                    <a:pt x="60" y="881"/>
                  </a:lnTo>
                  <a:lnTo>
                    <a:pt x="0" y="117"/>
                  </a:lnTo>
                  <a:lnTo>
                    <a:pt x="351"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3" name="Freeform 83">
              <a:extLst>
                <a:ext uri="{FF2B5EF4-FFF2-40B4-BE49-F238E27FC236}">
                  <a16:creationId xmlns:a16="http://schemas.microsoft.com/office/drawing/2014/main" id="{2E7FA1ED-DF85-4025-B657-9B6D444958A7}"/>
                </a:ext>
              </a:extLst>
            </p:cNvPr>
            <p:cNvSpPr>
              <a:spLocks/>
            </p:cNvSpPr>
            <p:nvPr/>
          </p:nvSpPr>
          <p:spPr bwMode="auto">
            <a:xfrm flipH="1">
              <a:off x="6713558" y="5831549"/>
              <a:ext cx="217250" cy="218916"/>
            </a:xfrm>
            <a:custGeom>
              <a:avLst/>
              <a:gdLst>
                <a:gd name="T0" fmla="*/ 351 w 745"/>
                <a:gd name="T1" fmla="*/ 0 h 881"/>
                <a:gd name="T2" fmla="*/ 351 w 745"/>
                <a:gd name="T3" fmla="*/ 0 h 881"/>
                <a:gd name="T4" fmla="*/ 413 w 745"/>
                <a:gd name="T5" fmla="*/ 14 h 881"/>
                <a:gd name="T6" fmla="*/ 476 w 745"/>
                <a:gd name="T7" fmla="*/ 29 h 881"/>
                <a:gd name="T8" fmla="*/ 548 w 745"/>
                <a:gd name="T9" fmla="*/ 48 h 881"/>
                <a:gd name="T10" fmla="*/ 620 w 745"/>
                <a:gd name="T11" fmla="*/ 67 h 881"/>
                <a:gd name="T12" fmla="*/ 683 w 745"/>
                <a:gd name="T13" fmla="*/ 86 h 881"/>
                <a:gd name="T14" fmla="*/ 709 w 745"/>
                <a:gd name="T15" fmla="*/ 94 h 881"/>
                <a:gd name="T16" fmla="*/ 728 w 745"/>
                <a:gd name="T17" fmla="*/ 102 h 881"/>
                <a:gd name="T18" fmla="*/ 740 w 745"/>
                <a:gd name="T19" fmla="*/ 108 h 881"/>
                <a:gd name="T20" fmla="*/ 744 w 745"/>
                <a:gd name="T21" fmla="*/ 111 h 881"/>
                <a:gd name="T22" fmla="*/ 745 w 745"/>
                <a:gd name="T23" fmla="*/ 114 h 881"/>
                <a:gd name="T24" fmla="*/ 745 w 745"/>
                <a:gd name="T25" fmla="*/ 114 h 881"/>
                <a:gd name="T26" fmla="*/ 742 w 745"/>
                <a:gd name="T27" fmla="*/ 126 h 881"/>
                <a:gd name="T28" fmla="*/ 738 w 745"/>
                <a:gd name="T29" fmla="*/ 152 h 881"/>
                <a:gd name="T30" fmla="*/ 721 w 745"/>
                <a:gd name="T31" fmla="*/ 243 h 881"/>
                <a:gd name="T32" fmla="*/ 670 w 745"/>
                <a:gd name="T33" fmla="*/ 506 h 881"/>
                <a:gd name="T34" fmla="*/ 596 w 745"/>
                <a:gd name="T35" fmla="*/ 881 h 881"/>
                <a:gd name="T36" fmla="*/ 60 w 745"/>
                <a:gd name="T37" fmla="*/ 881 h 881"/>
                <a:gd name="T38" fmla="*/ 0 w 745"/>
                <a:gd name="T39" fmla="*/ 117 h 881"/>
                <a:gd name="T40" fmla="*/ 351 w 745"/>
                <a:gd name="T41" fmla="*/ 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5" h="881">
                  <a:moveTo>
                    <a:pt x="351" y="0"/>
                  </a:moveTo>
                  <a:lnTo>
                    <a:pt x="351" y="0"/>
                  </a:lnTo>
                  <a:lnTo>
                    <a:pt x="413" y="14"/>
                  </a:lnTo>
                  <a:lnTo>
                    <a:pt x="476" y="29"/>
                  </a:lnTo>
                  <a:lnTo>
                    <a:pt x="548" y="48"/>
                  </a:lnTo>
                  <a:lnTo>
                    <a:pt x="620" y="67"/>
                  </a:lnTo>
                  <a:lnTo>
                    <a:pt x="683" y="86"/>
                  </a:lnTo>
                  <a:lnTo>
                    <a:pt x="709" y="94"/>
                  </a:lnTo>
                  <a:lnTo>
                    <a:pt x="728" y="102"/>
                  </a:lnTo>
                  <a:lnTo>
                    <a:pt x="740" y="108"/>
                  </a:lnTo>
                  <a:lnTo>
                    <a:pt x="744" y="111"/>
                  </a:lnTo>
                  <a:lnTo>
                    <a:pt x="745" y="114"/>
                  </a:lnTo>
                  <a:lnTo>
                    <a:pt x="745" y="114"/>
                  </a:lnTo>
                  <a:lnTo>
                    <a:pt x="742" y="126"/>
                  </a:lnTo>
                  <a:lnTo>
                    <a:pt x="738" y="152"/>
                  </a:lnTo>
                  <a:lnTo>
                    <a:pt x="721" y="243"/>
                  </a:lnTo>
                  <a:lnTo>
                    <a:pt x="670" y="506"/>
                  </a:lnTo>
                  <a:lnTo>
                    <a:pt x="596" y="881"/>
                  </a:lnTo>
                  <a:lnTo>
                    <a:pt x="60" y="881"/>
                  </a:lnTo>
                  <a:lnTo>
                    <a:pt x="0" y="117"/>
                  </a:lnTo>
                  <a:lnTo>
                    <a:pt x="3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4" name="Freeform 84">
              <a:extLst>
                <a:ext uri="{FF2B5EF4-FFF2-40B4-BE49-F238E27FC236}">
                  <a16:creationId xmlns:a16="http://schemas.microsoft.com/office/drawing/2014/main" id="{381E19A2-EED7-4261-900C-BC85709F6174}"/>
                </a:ext>
              </a:extLst>
            </p:cNvPr>
            <p:cNvSpPr>
              <a:spLocks/>
            </p:cNvSpPr>
            <p:nvPr/>
          </p:nvSpPr>
          <p:spPr bwMode="auto">
            <a:xfrm flipH="1">
              <a:off x="6638824" y="5767265"/>
              <a:ext cx="142516" cy="283201"/>
            </a:xfrm>
            <a:custGeom>
              <a:avLst/>
              <a:gdLst>
                <a:gd name="T0" fmla="*/ 122 w 491"/>
                <a:gd name="T1" fmla="*/ 0 h 1139"/>
                <a:gd name="T2" fmla="*/ 122 w 491"/>
                <a:gd name="T3" fmla="*/ 123 h 1139"/>
                <a:gd name="T4" fmla="*/ 0 w 491"/>
                <a:gd name="T5" fmla="*/ 1139 h 1139"/>
                <a:gd name="T6" fmla="*/ 209 w 491"/>
                <a:gd name="T7" fmla="*/ 1139 h 1139"/>
                <a:gd name="T8" fmla="*/ 442 w 491"/>
                <a:gd name="T9" fmla="*/ 687 h 1139"/>
                <a:gd name="T10" fmla="*/ 221 w 491"/>
                <a:gd name="T11" fmla="*/ 545 h 1139"/>
                <a:gd name="T12" fmla="*/ 491 w 491"/>
                <a:gd name="T13" fmla="*/ 423 h 1139"/>
                <a:gd name="T14" fmla="*/ 242 w 491"/>
                <a:gd name="T15" fmla="*/ 52 h 1139"/>
                <a:gd name="T16" fmla="*/ 122 w 491"/>
                <a:gd name="T17" fmla="*/ 0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139">
                  <a:moveTo>
                    <a:pt x="122" y="0"/>
                  </a:moveTo>
                  <a:lnTo>
                    <a:pt x="122" y="123"/>
                  </a:lnTo>
                  <a:lnTo>
                    <a:pt x="0" y="1139"/>
                  </a:lnTo>
                  <a:lnTo>
                    <a:pt x="209" y="1139"/>
                  </a:lnTo>
                  <a:lnTo>
                    <a:pt x="442" y="687"/>
                  </a:lnTo>
                  <a:lnTo>
                    <a:pt x="221" y="545"/>
                  </a:lnTo>
                  <a:lnTo>
                    <a:pt x="491" y="423"/>
                  </a:lnTo>
                  <a:lnTo>
                    <a:pt x="242" y="52"/>
                  </a:lnTo>
                  <a:lnTo>
                    <a:pt x="122"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5" name="Freeform 85">
              <a:extLst>
                <a:ext uri="{FF2B5EF4-FFF2-40B4-BE49-F238E27FC236}">
                  <a16:creationId xmlns:a16="http://schemas.microsoft.com/office/drawing/2014/main" id="{AD7146CD-112D-472C-B0C0-7939A37188F7}"/>
                </a:ext>
              </a:extLst>
            </p:cNvPr>
            <p:cNvSpPr>
              <a:spLocks/>
            </p:cNvSpPr>
            <p:nvPr/>
          </p:nvSpPr>
          <p:spPr bwMode="auto">
            <a:xfrm flipH="1">
              <a:off x="6873454" y="5767265"/>
              <a:ext cx="142516" cy="283201"/>
            </a:xfrm>
            <a:custGeom>
              <a:avLst/>
              <a:gdLst>
                <a:gd name="T0" fmla="*/ 368 w 491"/>
                <a:gd name="T1" fmla="*/ 0 h 1138"/>
                <a:gd name="T2" fmla="*/ 368 w 491"/>
                <a:gd name="T3" fmla="*/ 122 h 1138"/>
                <a:gd name="T4" fmla="*/ 491 w 491"/>
                <a:gd name="T5" fmla="*/ 1138 h 1138"/>
                <a:gd name="T6" fmla="*/ 281 w 491"/>
                <a:gd name="T7" fmla="*/ 1138 h 1138"/>
                <a:gd name="T8" fmla="*/ 49 w 491"/>
                <a:gd name="T9" fmla="*/ 686 h 1138"/>
                <a:gd name="T10" fmla="*/ 270 w 491"/>
                <a:gd name="T11" fmla="*/ 544 h 1138"/>
                <a:gd name="T12" fmla="*/ 0 w 491"/>
                <a:gd name="T13" fmla="*/ 422 h 1138"/>
                <a:gd name="T14" fmla="*/ 221 w 491"/>
                <a:gd name="T15" fmla="*/ 63 h 1138"/>
                <a:gd name="T16" fmla="*/ 368 w 491"/>
                <a:gd name="T17" fmla="*/ 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138">
                  <a:moveTo>
                    <a:pt x="368" y="0"/>
                  </a:moveTo>
                  <a:lnTo>
                    <a:pt x="368" y="122"/>
                  </a:lnTo>
                  <a:lnTo>
                    <a:pt x="491" y="1138"/>
                  </a:lnTo>
                  <a:lnTo>
                    <a:pt x="281" y="1138"/>
                  </a:lnTo>
                  <a:lnTo>
                    <a:pt x="49" y="686"/>
                  </a:lnTo>
                  <a:lnTo>
                    <a:pt x="270" y="544"/>
                  </a:lnTo>
                  <a:lnTo>
                    <a:pt x="0" y="422"/>
                  </a:lnTo>
                  <a:lnTo>
                    <a:pt x="221" y="63"/>
                  </a:lnTo>
                  <a:lnTo>
                    <a:pt x="368"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6" name="Freeform 86">
              <a:extLst>
                <a:ext uri="{FF2B5EF4-FFF2-40B4-BE49-F238E27FC236}">
                  <a16:creationId xmlns:a16="http://schemas.microsoft.com/office/drawing/2014/main" id="{9E698CF5-D2F9-44E0-B812-617797295859}"/>
                </a:ext>
              </a:extLst>
            </p:cNvPr>
            <p:cNvSpPr>
              <a:spLocks/>
            </p:cNvSpPr>
            <p:nvPr/>
          </p:nvSpPr>
          <p:spPr bwMode="auto">
            <a:xfrm flipH="1">
              <a:off x="6791768" y="5831549"/>
              <a:ext cx="71258" cy="57335"/>
            </a:xfrm>
            <a:custGeom>
              <a:avLst/>
              <a:gdLst>
                <a:gd name="T0" fmla="*/ 243 w 243"/>
                <a:gd name="T1" fmla="*/ 126 h 227"/>
                <a:gd name="T2" fmla="*/ 175 w 243"/>
                <a:gd name="T3" fmla="*/ 227 h 227"/>
                <a:gd name="T4" fmla="*/ 175 w 243"/>
                <a:gd name="T5" fmla="*/ 227 h 227"/>
                <a:gd name="T6" fmla="*/ 68 w 243"/>
                <a:gd name="T7" fmla="*/ 227 h 227"/>
                <a:gd name="T8" fmla="*/ 0 w 243"/>
                <a:gd name="T9" fmla="*/ 126 h 227"/>
                <a:gd name="T10" fmla="*/ 120 w 243"/>
                <a:gd name="T11" fmla="*/ 0 h 227"/>
                <a:gd name="T12" fmla="*/ 243 w 243"/>
                <a:gd name="T13" fmla="*/ 126 h 227"/>
              </a:gdLst>
              <a:ahLst/>
              <a:cxnLst>
                <a:cxn ang="0">
                  <a:pos x="T0" y="T1"/>
                </a:cxn>
                <a:cxn ang="0">
                  <a:pos x="T2" y="T3"/>
                </a:cxn>
                <a:cxn ang="0">
                  <a:pos x="T4" y="T5"/>
                </a:cxn>
                <a:cxn ang="0">
                  <a:pos x="T6" y="T7"/>
                </a:cxn>
                <a:cxn ang="0">
                  <a:pos x="T8" y="T9"/>
                </a:cxn>
                <a:cxn ang="0">
                  <a:pos x="T10" y="T11"/>
                </a:cxn>
                <a:cxn ang="0">
                  <a:pos x="T12" y="T13"/>
                </a:cxn>
              </a:cxnLst>
              <a:rect l="0" t="0" r="r" b="b"/>
              <a:pathLst>
                <a:path w="243" h="227">
                  <a:moveTo>
                    <a:pt x="243" y="126"/>
                  </a:moveTo>
                  <a:lnTo>
                    <a:pt x="175" y="227"/>
                  </a:lnTo>
                  <a:lnTo>
                    <a:pt x="175" y="227"/>
                  </a:lnTo>
                  <a:lnTo>
                    <a:pt x="68" y="227"/>
                  </a:lnTo>
                  <a:lnTo>
                    <a:pt x="0" y="126"/>
                  </a:lnTo>
                  <a:lnTo>
                    <a:pt x="120" y="0"/>
                  </a:lnTo>
                  <a:lnTo>
                    <a:pt x="243" y="126"/>
                  </a:lnTo>
                  <a:close/>
                </a:path>
              </a:pathLst>
            </a:custGeom>
            <a:solidFill>
              <a:srgbClr val="28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7" name="Freeform 87">
              <a:extLst>
                <a:ext uri="{FF2B5EF4-FFF2-40B4-BE49-F238E27FC236}">
                  <a16:creationId xmlns:a16="http://schemas.microsoft.com/office/drawing/2014/main" id="{BC16D535-26BB-4826-850C-F2F5471A16E7}"/>
                </a:ext>
              </a:extLst>
            </p:cNvPr>
            <p:cNvSpPr>
              <a:spLocks/>
            </p:cNvSpPr>
            <p:nvPr/>
          </p:nvSpPr>
          <p:spPr bwMode="auto">
            <a:xfrm flipH="1">
              <a:off x="6791768" y="5831549"/>
              <a:ext cx="71258" cy="57335"/>
            </a:xfrm>
            <a:custGeom>
              <a:avLst/>
              <a:gdLst>
                <a:gd name="T0" fmla="*/ 243 w 243"/>
                <a:gd name="T1" fmla="*/ 126 h 227"/>
                <a:gd name="T2" fmla="*/ 175 w 243"/>
                <a:gd name="T3" fmla="*/ 227 h 227"/>
                <a:gd name="T4" fmla="*/ 175 w 243"/>
                <a:gd name="T5" fmla="*/ 227 h 227"/>
                <a:gd name="T6" fmla="*/ 68 w 243"/>
                <a:gd name="T7" fmla="*/ 227 h 227"/>
                <a:gd name="T8" fmla="*/ 0 w 243"/>
                <a:gd name="T9" fmla="*/ 126 h 227"/>
                <a:gd name="T10" fmla="*/ 120 w 243"/>
                <a:gd name="T11" fmla="*/ 0 h 227"/>
                <a:gd name="T12" fmla="*/ 243 w 243"/>
                <a:gd name="T13" fmla="*/ 126 h 227"/>
              </a:gdLst>
              <a:ahLst/>
              <a:cxnLst>
                <a:cxn ang="0">
                  <a:pos x="T0" y="T1"/>
                </a:cxn>
                <a:cxn ang="0">
                  <a:pos x="T2" y="T3"/>
                </a:cxn>
                <a:cxn ang="0">
                  <a:pos x="T4" y="T5"/>
                </a:cxn>
                <a:cxn ang="0">
                  <a:pos x="T6" y="T7"/>
                </a:cxn>
                <a:cxn ang="0">
                  <a:pos x="T8" y="T9"/>
                </a:cxn>
                <a:cxn ang="0">
                  <a:pos x="T10" y="T11"/>
                </a:cxn>
                <a:cxn ang="0">
                  <a:pos x="T12" y="T13"/>
                </a:cxn>
              </a:cxnLst>
              <a:rect l="0" t="0" r="r" b="b"/>
              <a:pathLst>
                <a:path w="243" h="227">
                  <a:moveTo>
                    <a:pt x="243" y="126"/>
                  </a:moveTo>
                  <a:lnTo>
                    <a:pt x="175" y="227"/>
                  </a:lnTo>
                  <a:lnTo>
                    <a:pt x="175" y="227"/>
                  </a:lnTo>
                  <a:lnTo>
                    <a:pt x="68" y="227"/>
                  </a:lnTo>
                  <a:lnTo>
                    <a:pt x="0" y="126"/>
                  </a:lnTo>
                  <a:lnTo>
                    <a:pt x="120" y="0"/>
                  </a:lnTo>
                  <a:lnTo>
                    <a:pt x="243"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8" name="Freeform 88">
              <a:extLst>
                <a:ext uri="{FF2B5EF4-FFF2-40B4-BE49-F238E27FC236}">
                  <a16:creationId xmlns:a16="http://schemas.microsoft.com/office/drawing/2014/main" id="{6018B6B6-8A6C-4A71-950B-63DF76692288}"/>
                </a:ext>
              </a:extLst>
            </p:cNvPr>
            <p:cNvSpPr>
              <a:spLocks/>
            </p:cNvSpPr>
            <p:nvPr/>
          </p:nvSpPr>
          <p:spPr bwMode="auto">
            <a:xfrm flipH="1">
              <a:off x="6784816" y="5888885"/>
              <a:ext cx="86900" cy="161581"/>
            </a:xfrm>
            <a:custGeom>
              <a:avLst/>
              <a:gdLst>
                <a:gd name="T0" fmla="*/ 203 w 299"/>
                <a:gd name="T1" fmla="*/ 0 h 654"/>
                <a:gd name="T2" fmla="*/ 299 w 299"/>
                <a:gd name="T3" fmla="*/ 654 h 654"/>
                <a:gd name="T4" fmla="*/ 0 w 299"/>
                <a:gd name="T5" fmla="*/ 654 h 654"/>
                <a:gd name="T6" fmla="*/ 96 w 299"/>
                <a:gd name="T7" fmla="*/ 0 h 654"/>
                <a:gd name="T8" fmla="*/ 203 w 299"/>
                <a:gd name="T9" fmla="*/ 0 h 654"/>
              </a:gdLst>
              <a:ahLst/>
              <a:cxnLst>
                <a:cxn ang="0">
                  <a:pos x="T0" y="T1"/>
                </a:cxn>
                <a:cxn ang="0">
                  <a:pos x="T2" y="T3"/>
                </a:cxn>
                <a:cxn ang="0">
                  <a:pos x="T4" y="T5"/>
                </a:cxn>
                <a:cxn ang="0">
                  <a:pos x="T6" y="T7"/>
                </a:cxn>
                <a:cxn ang="0">
                  <a:pos x="T8" y="T9"/>
                </a:cxn>
              </a:cxnLst>
              <a:rect l="0" t="0" r="r" b="b"/>
              <a:pathLst>
                <a:path w="299" h="654">
                  <a:moveTo>
                    <a:pt x="203" y="0"/>
                  </a:moveTo>
                  <a:lnTo>
                    <a:pt x="299" y="654"/>
                  </a:lnTo>
                  <a:lnTo>
                    <a:pt x="0" y="654"/>
                  </a:lnTo>
                  <a:lnTo>
                    <a:pt x="96" y="0"/>
                  </a:lnTo>
                  <a:lnTo>
                    <a:pt x="203" y="0"/>
                  </a:lnTo>
                  <a:close/>
                </a:path>
              </a:pathLst>
            </a:custGeom>
            <a:solidFill>
              <a:srgbClr val="28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59" name="Freeform 89">
              <a:extLst>
                <a:ext uri="{FF2B5EF4-FFF2-40B4-BE49-F238E27FC236}">
                  <a16:creationId xmlns:a16="http://schemas.microsoft.com/office/drawing/2014/main" id="{1961D372-34A1-4247-97EF-1A9A2D1E3102}"/>
                </a:ext>
              </a:extLst>
            </p:cNvPr>
            <p:cNvSpPr>
              <a:spLocks/>
            </p:cNvSpPr>
            <p:nvPr/>
          </p:nvSpPr>
          <p:spPr bwMode="auto">
            <a:xfrm flipH="1">
              <a:off x="6784816" y="5888885"/>
              <a:ext cx="86900" cy="161581"/>
            </a:xfrm>
            <a:custGeom>
              <a:avLst/>
              <a:gdLst>
                <a:gd name="T0" fmla="*/ 203 w 299"/>
                <a:gd name="T1" fmla="*/ 0 h 654"/>
                <a:gd name="T2" fmla="*/ 299 w 299"/>
                <a:gd name="T3" fmla="*/ 654 h 654"/>
                <a:gd name="T4" fmla="*/ 0 w 299"/>
                <a:gd name="T5" fmla="*/ 654 h 654"/>
                <a:gd name="T6" fmla="*/ 96 w 299"/>
                <a:gd name="T7" fmla="*/ 0 h 654"/>
                <a:gd name="T8" fmla="*/ 203 w 299"/>
                <a:gd name="T9" fmla="*/ 0 h 654"/>
              </a:gdLst>
              <a:ahLst/>
              <a:cxnLst>
                <a:cxn ang="0">
                  <a:pos x="T0" y="T1"/>
                </a:cxn>
                <a:cxn ang="0">
                  <a:pos x="T2" y="T3"/>
                </a:cxn>
                <a:cxn ang="0">
                  <a:pos x="T4" y="T5"/>
                </a:cxn>
                <a:cxn ang="0">
                  <a:pos x="T6" y="T7"/>
                </a:cxn>
                <a:cxn ang="0">
                  <a:pos x="T8" y="T9"/>
                </a:cxn>
              </a:cxnLst>
              <a:rect l="0" t="0" r="r" b="b"/>
              <a:pathLst>
                <a:path w="299" h="654">
                  <a:moveTo>
                    <a:pt x="203" y="0"/>
                  </a:moveTo>
                  <a:lnTo>
                    <a:pt x="299" y="654"/>
                  </a:lnTo>
                  <a:lnTo>
                    <a:pt x="0" y="654"/>
                  </a:lnTo>
                  <a:lnTo>
                    <a:pt x="96" y="0"/>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0" name="Freeform 90">
              <a:extLst>
                <a:ext uri="{FF2B5EF4-FFF2-40B4-BE49-F238E27FC236}">
                  <a16:creationId xmlns:a16="http://schemas.microsoft.com/office/drawing/2014/main" id="{0C80A33A-0E32-4546-A235-7229D2F3B699}"/>
                </a:ext>
              </a:extLst>
            </p:cNvPr>
            <p:cNvSpPr>
              <a:spLocks/>
            </p:cNvSpPr>
            <p:nvPr/>
          </p:nvSpPr>
          <p:spPr bwMode="auto">
            <a:xfrm flipH="1">
              <a:off x="6739628" y="5748153"/>
              <a:ext cx="88638" cy="140732"/>
            </a:xfrm>
            <a:custGeom>
              <a:avLst/>
              <a:gdLst>
                <a:gd name="T0" fmla="*/ 284 w 308"/>
                <a:gd name="T1" fmla="*/ 0 h 573"/>
                <a:gd name="T2" fmla="*/ 308 w 308"/>
                <a:gd name="T3" fmla="*/ 93 h 573"/>
                <a:gd name="T4" fmla="*/ 239 w 308"/>
                <a:gd name="T5" fmla="*/ 573 h 573"/>
                <a:gd name="T6" fmla="*/ 0 w 308"/>
                <a:gd name="T7" fmla="*/ 340 h 573"/>
                <a:gd name="T8" fmla="*/ 284 w 308"/>
                <a:gd name="T9" fmla="*/ 0 h 573"/>
              </a:gdLst>
              <a:ahLst/>
              <a:cxnLst>
                <a:cxn ang="0">
                  <a:pos x="T0" y="T1"/>
                </a:cxn>
                <a:cxn ang="0">
                  <a:pos x="T2" y="T3"/>
                </a:cxn>
                <a:cxn ang="0">
                  <a:pos x="T4" y="T5"/>
                </a:cxn>
                <a:cxn ang="0">
                  <a:pos x="T6" y="T7"/>
                </a:cxn>
                <a:cxn ang="0">
                  <a:pos x="T8" y="T9"/>
                </a:cxn>
              </a:cxnLst>
              <a:rect l="0" t="0" r="r" b="b"/>
              <a:pathLst>
                <a:path w="308" h="573">
                  <a:moveTo>
                    <a:pt x="284" y="0"/>
                  </a:moveTo>
                  <a:lnTo>
                    <a:pt x="308" y="93"/>
                  </a:lnTo>
                  <a:lnTo>
                    <a:pt x="239" y="573"/>
                  </a:lnTo>
                  <a:lnTo>
                    <a:pt x="0" y="340"/>
                  </a:lnTo>
                  <a:lnTo>
                    <a:pt x="284"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1" name="Freeform 91">
              <a:extLst>
                <a:ext uri="{FF2B5EF4-FFF2-40B4-BE49-F238E27FC236}">
                  <a16:creationId xmlns:a16="http://schemas.microsoft.com/office/drawing/2014/main" id="{37E599B0-66F1-4377-9259-EA77ABCAD18E}"/>
                </a:ext>
              </a:extLst>
            </p:cNvPr>
            <p:cNvSpPr>
              <a:spLocks/>
            </p:cNvSpPr>
            <p:nvPr/>
          </p:nvSpPr>
          <p:spPr bwMode="auto">
            <a:xfrm flipH="1">
              <a:off x="6739628" y="5748153"/>
              <a:ext cx="88638" cy="140732"/>
            </a:xfrm>
            <a:custGeom>
              <a:avLst/>
              <a:gdLst>
                <a:gd name="T0" fmla="*/ 284 w 308"/>
                <a:gd name="T1" fmla="*/ 0 h 573"/>
                <a:gd name="T2" fmla="*/ 308 w 308"/>
                <a:gd name="T3" fmla="*/ 93 h 573"/>
                <a:gd name="T4" fmla="*/ 239 w 308"/>
                <a:gd name="T5" fmla="*/ 573 h 573"/>
                <a:gd name="T6" fmla="*/ 0 w 308"/>
                <a:gd name="T7" fmla="*/ 340 h 573"/>
                <a:gd name="T8" fmla="*/ 284 w 308"/>
                <a:gd name="T9" fmla="*/ 0 h 573"/>
              </a:gdLst>
              <a:ahLst/>
              <a:cxnLst>
                <a:cxn ang="0">
                  <a:pos x="T0" y="T1"/>
                </a:cxn>
                <a:cxn ang="0">
                  <a:pos x="T2" y="T3"/>
                </a:cxn>
                <a:cxn ang="0">
                  <a:pos x="T4" y="T5"/>
                </a:cxn>
                <a:cxn ang="0">
                  <a:pos x="T6" y="T7"/>
                </a:cxn>
                <a:cxn ang="0">
                  <a:pos x="T8" y="T9"/>
                </a:cxn>
              </a:cxnLst>
              <a:rect l="0" t="0" r="r" b="b"/>
              <a:pathLst>
                <a:path w="308" h="573">
                  <a:moveTo>
                    <a:pt x="284" y="0"/>
                  </a:moveTo>
                  <a:lnTo>
                    <a:pt x="308" y="93"/>
                  </a:lnTo>
                  <a:lnTo>
                    <a:pt x="239" y="573"/>
                  </a:lnTo>
                  <a:lnTo>
                    <a:pt x="0" y="340"/>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2" name="Freeform 92">
              <a:extLst>
                <a:ext uri="{FF2B5EF4-FFF2-40B4-BE49-F238E27FC236}">
                  <a16:creationId xmlns:a16="http://schemas.microsoft.com/office/drawing/2014/main" id="{EE7E12BB-553A-4B36-BCB2-1EED62F49F91}"/>
                </a:ext>
              </a:extLst>
            </p:cNvPr>
            <p:cNvSpPr>
              <a:spLocks/>
            </p:cNvSpPr>
            <p:nvPr/>
          </p:nvSpPr>
          <p:spPr bwMode="auto">
            <a:xfrm flipH="1">
              <a:off x="6746580" y="5718616"/>
              <a:ext cx="163372" cy="46911"/>
            </a:xfrm>
            <a:custGeom>
              <a:avLst/>
              <a:gdLst>
                <a:gd name="T0" fmla="*/ 564 w 564"/>
                <a:gd name="T1" fmla="*/ 0 h 190"/>
                <a:gd name="T2" fmla="*/ 564 w 564"/>
                <a:gd name="T3" fmla="*/ 19 h 190"/>
                <a:gd name="T4" fmla="*/ 564 w 564"/>
                <a:gd name="T5" fmla="*/ 19 h 190"/>
                <a:gd name="T6" fmla="*/ 557 w 564"/>
                <a:gd name="T7" fmla="*/ 27 h 190"/>
                <a:gd name="T8" fmla="*/ 539 w 564"/>
                <a:gd name="T9" fmla="*/ 45 h 190"/>
                <a:gd name="T10" fmla="*/ 511 w 564"/>
                <a:gd name="T11" fmla="*/ 72 h 190"/>
                <a:gd name="T12" fmla="*/ 493 w 564"/>
                <a:gd name="T13" fmla="*/ 87 h 190"/>
                <a:gd name="T14" fmla="*/ 474 w 564"/>
                <a:gd name="T15" fmla="*/ 102 h 190"/>
                <a:gd name="T16" fmla="*/ 454 w 564"/>
                <a:gd name="T17" fmla="*/ 118 h 190"/>
                <a:gd name="T18" fmla="*/ 431 w 564"/>
                <a:gd name="T19" fmla="*/ 134 h 190"/>
                <a:gd name="T20" fmla="*/ 408 w 564"/>
                <a:gd name="T21" fmla="*/ 148 h 190"/>
                <a:gd name="T22" fmla="*/ 384 w 564"/>
                <a:gd name="T23" fmla="*/ 161 h 190"/>
                <a:gd name="T24" fmla="*/ 360 w 564"/>
                <a:gd name="T25" fmla="*/ 171 h 190"/>
                <a:gd name="T26" fmla="*/ 334 w 564"/>
                <a:gd name="T27" fmla="*/ 181 h 190"/>
                <a:gd name="T28" fmla="*/ 320 w 564"/>
                <a:gd name="T29" fmla="*/ 184 h 190"/>
                <a:gd name="T30" fmla="*/ 308 w 564"/>
                <a:gd name="T31" fmla="*/ 186 h 190"/>
                <a:gd name="T32" fmla="*/ 295 w 564"/>
                <a:gd name="T33" fmla="*/ 189 h 190"/>
                <a:gd name="T34" fmla="*/ 282 w 564"/>
                <a:gd name="T35" fmla="*/ 190 h 190"/>
                <a:gd name="T36" fmla="*/ 282 w 564"/>
                <a:gd name="T37" fmla="*/ 190 h 190"/>
                <a:gd name="T38" fmla="*/ 276 w 564"/>
                <a:gd name="T39" fmla="*/ 190 h 190"/>
                <a:gd name="T40" fmla="*/ 276 w 564"/>
                <a:gd name="T41" fmla="*/ 190 h 190"/>
                <a:gd name="T42" fmla="*/ 262 w 564"/>
                <a:gd name="T43" fmla="*/ 190 h 190"/>
                <a:gd name="T44" fmla="*/ 250 w 564"/>
                <a:gd name="T45" fmla="*/ 189 h 190"/>
                <a:gd name="T46" fmla="*/ 237 w 564"/>
                <a:gd name="T47" fmla="*/ 186 h 190"/>
                <a:gd name="T48" fmla="*/ 224 w 564"/>
                <a:gd name="T49" fmla="*/ 183 h 190"/>
                <a:gd name="T50" fmla="*/ 212 w 564"/>
                <a:gd name="T51" fmla="*/ 180 h 190"/>
                <a:gd name="T52" fmla="*/ 199 w 564"/>
                <a:gd name="T53" fmla="*/ 176 h 190"/>
                <a:gd name="T54" fmla="*/ 175 w 564"/>
                <a:gd name="T55" fmla="*/ 165 h 190"/>
                <a:gd name="T56" fmla="*/ 151 w 564"/>
                <a:gd name="T57" fmla="*/ 153 h 190"/>
                <a:gd name="T58" fmla="*/ 129 w 564"/>
                <a:gd name="T59" fmla="*/ 140 h 190"/>
                <a:gd name="T60" fmla="*/ 107 w 564"/>
                <a:gd name="T61" fmla="*/ 125 h 190"/>
                <a:gd name="T62" fmla="*/ 87 w 564"/>
                <a:gd name="T63" fmla="*/ 110 h 190"/>
                <a:gd name="T64" fmla="*/ 68 w 564"/>
                <a:gd name="T65" fmla="*/ 96 h 190"/>
                <a:gd name="T66" fmla="*/ 51 w 564"/>
                <a:gd name="T67" fmla="*/ 81 h 190"/>
                <a:gd name="T68" fmla="*/ 24 w 564"/>
                <a:gd name="T69" fmla="*/ 56 h 190"/>
                <a:gd name="T70" fmla="*/ 6 w 564"/>
                <a:gd name="T71" fmla="*/ 37 h 190"/>
                <a:gd name="T72" fmla="*/ 0 w 564"/>
                <a:gd name="T73" fmla="*/ 31 h 190"/>
                <a:gd name="T74" fmla="*/ 0 w 564"/>
                <a:gd name="T75" fmla="*/ 1 h 190"/>
                <a:gd name="T76" fmla="*/ 564 w 564"/>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4" h="190">
                  <a:moveTo>
                    <a:pt x="564" y="0"/>
                  </a:moveTo>
                  <a:lnTo>
                    <a:pt x="564" y="19"/>
                  </a:lnTo>
                  <a:lnTo>
                    <a:pt x="564" y="19"/>
                  </a:lnTo>
                  <a:lnTo>
                    <a:pt x="557" y="27"/>
                  </a:lnTo>
                  <a:lnTo>
                    <a:pt x="539" y="45"/>
                  </a:lnTo>
                  <a:lnTo>
                    <a:pt x="511" y="72"/>
                  </a:lnTo>
                  <a:lnTo>
                    <a:pt x="493" y="87"/>
                  </a:lnTo>
                  <a:lnTo>
                    <a:pt x="474" y="102"/>
                  </a:lnTo>
                  <a:lnTo>
                    <a:pt x="454" y="118"/>
                  </a:lnTo>
                  <a:lnTo>
                    <a:pt x="431" y="134"/>
                  </a:lnTo>
                  <a:lnTo>
                    <a:pt x="408" y="148"/>
                  </a:lnTo>
                  <a:lnTo>
                    <a:pt x="384" y="161"/>
                  </a:lnTo>
                  <a:lnTo>
                    <a:pt x="360" y="171"/>
                  </a:lnTo>
                  <a:lnTo>
                    <a:pt x="334" y="181"/>
                  </a:lnTo>
                  <a:lnTo>
                    <a:pt x="320" y="184"/>
                  </a:lnTo>
                  <a:lnTo>
                    <a:pt x="308" y="186"/>
                  </a:lnTo>
                  <a:lnTo>
                    <a:pt x="295" y="189"/>
                  </a:lnTo>
                  <a:lnTo>
                    <a:pt x="282" y="190"/>
                  </a:lnTo>
                  <a:lnTo>
                    <a:pt x="282" y="190"/>
                  </a:lnTo>
                  <a:lnTo>
                    <a:pt x="276" y="190"/>
                  </a:lnTo>
                  <a:lnTo>
                    <a:pt x="276" y="190"/>
                  </a:lnTo>
                  <a:lnTo>
                    <a:pt x="262" y="190"/>
                  </a:lnTo>
                  <a:lnTo>
                    <a:pt x="250" y="189"/>
                  </a:lnTo>
                  <a:lnTo>
                    <a:pt x="237" y="186"/>
                  </a:lnTo>
                  <a:lnTo>
                    <a:pt x="224" y="183"/>
                  </a:lnTo>
                  <a:lnTo>
                    <a:pt x="212" y="180"/>
                  </a:lnTo>
                  <a:lnTo>
                    <a:pt x="199" y="176"/>
                  </a:lnTo>
                  <a:lnTo>
                    <a:pt x="175" y="165"/>
                  </a:lnTo>
                  <a:lnTo>
                    <a:pt x="151" y="153"/>
                  </a:lnTo>
                  <a:lnTo>
                    <a:pt x="129" y="140"/>
                  </a:lnTo>
                  <a:lnTo>
                    <a:pt x="107" y="125"/>
                  </a:lnTo>
                  <a:lnTo>
                    <a:pt x="87" y="110"/>
                  </a:lnTo>
                  <a:lnTo>
                    <a:pt x="68" y="96"/>
                  </a:lnTo>
                  <a:lnTo>
                    <a:pt x="51" y="81"/>
                  </a:lnTo>
                  <a:lnTo>
                    <a:pt x="24" y="56"/>
                  </a:lnTo>
                  <a:lnTo>
                    <a:pt x="6" y="37"/>
                  </a:lnTo>
                  <a:lnTo>
                    <a:pt x="0" y="31"/>
                  </a:lnTo>
                  <a:lnTo>
                    <a:pt x="0" y="1"/>
                  </a:lnTo>
                  <a:lnTo>
                    <a:pt x="564" y="0"/>
                  </a:lnTo>
                  <a:close/>
                </a:path>
              </a:pathLst>
            </a:custGeom>
            <a:solidFill>
              <a:srgbClr val="B49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3" name="Freeform 93">
              <a:extLst>
                <a:ext uri="{FF2B5EF4-FFF2-40B4-BE49-F238E27FC236}">
                  <a16:creationId xmlns:a16="http://schemas.microsoft.com/office/drawing/2014/main" id="{E6BBF8FF-B048-460D-9A8E-AC58938C897B}"/>
                </a:ext>
              </a:extLst>
            </p:cNvPr>
            <p:cNvSpPr>
              <a:spLocks/>
            </p:cNvSpPr>
            <p:nvPr/>
          </p:nvSpPr>
          <p:spPr bwMode="auto">
            <a:xfrm flipH="1">
              <a:off x="6746580" y="5718616"/>
              <a:ext cx="163372" cy="46911"/>
            </a:xfrm>
            <a:custGeom>
              <a:avLst/>
              <a:gdLst>
                <a:gd name="T0" fmla="*/ 564 w 564"/>
                <a:gd name="T1" fmla="*/ 0 h 190"/>
                <a:gd name="T2" fmla="*/ 564 w 564"/>
                <a:gd name="T3" fmla="*/ 19 h 190"/>
                <a:gd name="T4" fmla="*/ 564 w 564"/>
                <a:gd name="T5" fmla="*/ 19 h 190"/>
                <a:gd name="T6" fmla="*/ 557 w 564"/>
                <a:gd name="T7" fmla="*/ 27 h 190"/>
                <a:gd name="T8" fmla="*/ 539 w 564"/>
                <a:gd name="T9" fmla="*/ 45 h 190"/>
                <a:gd name="T10" fmla="*/ 511 w 564"/>
                <a:gd name="T11" fmla="*/ 72 h 190"/>
                <a:gd name="T12" fmla="*/ 493 w 564"/>
                <a:gd name="T13" fmla="*/ 87 h 190"/>
                <a:gd name="T14" fmla="*/ 474 w 564"/>
                <a:gd name="T15" fmla="*/ 102 h 190"/>
                <a:gd name="T16" fmla="*/ 454 w 564"/>
                <a:gd name="T17" fmla="*/ 118 h 190"/>
                <a:gd name="T18" fmla="*/ 431 w 564"/>
                <a:gd name="T19" fmla="*/ 134 h 190"/>
                <a:gd name="T20" fmla="*/ 408 w 564"/>
                <a:gd name="T21" fmla="*/ 148 h 190"/>
                <a:gd name="T22" fmla="*/ 384 w 564"/>
                <a:gd name="T23" fmla="*/ 161 h 190"/>
                <a:gd name="T24" fmla="*/ 360 w 564"/>
                <a:gd name="T25" fmla="*/ 171 h 190"/>
                <a:gd name="T26" fmla="*/ 334 w 564"/>
                <a:gd name="T27" fmla="*/ 181 h 190"/>
                <a:gd name="T28" fmla="*/ 320 w 564"/>
                <a:gd name="T29" fmla="*/ 184 h 190"/>
                <a:gd name="T30" fmla="*/ 308 w 564"/>
                <a:gd name="T31" fmla="*/ 186 h 190"/>
                <a:gd name="T32" fmla="*/ 295 w 564"/>
                <a:gd name="T33" fmla="*/ 189 h 190"/>
                <a:gd name="T34" fmla="*/ 282 w 564"/>
                <a:gd name="T35" fmla="*/ 190 h 190"/>
                <a:gd name="T36" fmla="*/ 282 w 564"/>
                <a:gd name="T37" fmla="*/ 190 h 190"/>
                <a:gd name="T38" fmla="*/ 276 w 564"/>
                <a:gd name="T39" fmla="*/ 190 h 190"/>
                <a:gd name="T40" fmla="*/ 276 w 564"/>
                <a:gd name="T41" fmla="*/ 190 h 190"/>
                <a:gd name="T42" fmla="*/ 262 w 564"/>
                <a:gd name="T43" fmla="*/ 190 h 190"/>
                <a:gd name="T44" fmla="*/ 250 w 564"/>
                <a:gd name="T45" fmla="*/ 189 h 190"/>
                <a:gd name="T46" fmla="*/ 237 w 564"/>
                <a:gd name="T47" fmla="*/ 186 h 190"/>
                <a:gd name="T48" fmla="*/ 224 w 564"/>
                <a:gd name="T49" fmla="*/ 183 h 190"/>
                <a:gd name="T50" fmla="*/ 212 w 564"/>
                <a:gd name="T51" fmla="*/ 180 h 190"/>
                <a:gd name="T52" fmla="*/ 199 w 564"/>
                <a:gd name="T53" fmla="*/ 176 h 190"/>
                <a:gd name="T54" fmla="*/ 175 w 564"/>
                <a:gd name="T55" fmla="*/ 165 h 190"/>
                <a:gd name="T56" fmla="*/ 151 w 564"/>
                <a:gd name="T57" fmla="*/ 153 h 190"/>
                <a:gd name="T58" fmla="*/ 129 w 564"/>
                <a:gd name="T59" fmla="*/ 140 h 190"/>
                <a:gd name="T60" fmla="*/ 107 w 564"/>
                <a:gd name="T61" fmla="*/ 125 h 190"/>
                <a:gd name="T62" fmla="*/ 87 w 564"/>
                <a:gd name="T63" fmla="*/ 110 h 190"/>
                <a:gd name="T64" fmla="*/ 68 w 564"/>
                <a:gd name="T65" fmla="*/ 96 h 190"/>
                <a:gd name="T66" fmla="*/ 51 w 564"/>
                <a:gd name="T67" fmla="*/ 81 h 190"/>
                <a:gd name="T68" fmla="*/ 24 w 564"/>
                <a:gd name="T69" fmla="*/ 56 h 190"/>
                <a:gd name="T70" fmla="*/ 6 w 564"/>
                <a:gd name="T71" fmla="*/ 37 h 190"/>
                <a:gd name="T72" fmla="*/ 0 w 564"/>
                <a:gd name="T73" fmla="*/ 31 h 190"/>
                <a:gd name="T74" fmla="*/ 0 w 564"/>
                <a:gd name="T75" fmla="*/ 1 h 190"/>
                <a:gd name="T76" fmla="*/ 564 w 564"/>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4" h="190">
                  <a:moveTo>
                    <a:pt x="564" y="0"/>
                  </a:moveTo>
                  <a:lnTo>
                    <a:pt x="564" y="19"/>
                  </a:lnTo>
                  <a:lnTo>
                    <a:pt x="564" y="19"/>
                  </a:lnTo>
                  <a:lnTo>
                    <a:pt x="557" y="27"/>
                  </a:lnTo>
                  <a:lnTo>
                    <a:pt x="539" y="45"/>
                  </a:lnTo>
                  <a:lnTo>
                    <a:pt x="511" y="72"/>
                  </a:lnTo>
                  <a:lnTo>
                    <a:pt x="493" y="87"/>
                  </a:lnTo>
                  <a:lnTo>
                    <a:pt x="474" y="102"/>
                  </a:lnTo>
                  <a:lnTo>
                    <a:pt x="454" y="118"/>
                  </a:lnTo>
                  <a:lnTo>
                    <a:pt x="431" y="134"/>
                  </a:lnTo>
                  <a:lnTo>
                    <a:pt x="408" y="148"/>
                  </a:lnTo>
                  <a:lnTo>
                    <a:pt x="384" y="161"/>
                  </a:lnTo>
                  <a:lnTo>
                    <a:pt x="360" y="171"/>
                  </a:lnTo>
                  <a:lnTo>
                    <a:pt x="334" y="181"/>
                  </a:lnTo>
                  <a:lnTo>
                    <a:pt x="320" y="184"/>
                  </a:lnTo>
                  <a:lnTo>
                    <a:pt x="308" y="186"/>
                  </a:lnTo>
                  <a:lnTo>
                    <a:pt x="295" y="189"/>
                  </a:lnTo>
                  <a:lnTo>
                    <a:pt x="282" y="190"/>
                  </a:lnTo>
                  <a:lnTo>
                    <a:pt x="282" y="190"/>
                  </a:lnTo>
                  <a:lnTo>
                    <a:pt x="276" y="190"/>
                  </a:lnTo>
                  <a:lnTo>
                    <a:pt x="276" y="190"/>
                  </a:lnTo>
                  <a:lnTo>
                    <a:pt x="262" y="190"/>
                  </a:lnTo>
                  <a:lnTo>
                    <a:pt x="250" y="189"/>
                  </a:lnTo>
                  <a:lnTo>
                    <a:pt x="237" y="186"/>
                  </a:lnTo>
                  <a:lnTo>
                    <a:pt x="224" y="183"/>
                  </a:lnTo>
                  <a:lnTo>
                    <a:pt x="212" y="180"/>
                  </a:lnTo>
                  <a:lnTo>
                    <a:pt x="199" y="176"/>
                  </a:lnTo>
                  <a:lnTo>
                    <a:pt x="175" y="165"/>
                  </a:lnTo>
                  <a:lnTo>
                    <a:pt x="151" y="153"/>
                  </a:lnTo>
                  <a:lnTo>
                    <a:pt x="129" y="140"/>
                  </a:lnTo>
                  <a:lnTo>
                    <a:pt x="107" y="125"/>
                  </a:lnTo>
                  <a:lnTo>
                    <a:pt x="87" y="110"/>
                  </a:lnTo>
                  <a:lnTo>
                    <a:pt x="68" y="96"/>
                  </a:lnTo>
                  <a:lnTo>
                    <a:pt x="51" y="81"/>
                  </a:lnTo>
                  <a:lnTo>
                    <a:pt x="24" y="56"/>
                  </a:lnTo>
                  <a:lnTo>
                    <a:pt x="6" y="37"/>
                  </a:lnTo>
                  <a:lnTo>
                    <a:pt x="0" y="31"/>
                  </a:lnTo>
                  <a:lnTo>
                    <a:pt x="0" y="1"/>
                  </a:lnTo>
                  <a:lnTo>
                    <a:pt x="5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4" name="Freeform 94">
              <a:extLst>
                <a:ext uri="{FF2B5EF4-FFF2-40B4-BE49-F238E27FC236}">
                  <a16:creationId xmlns:a16="http://schemas.microsoft.com/office/drawing/2014/main" id="{916F3D82-05DB-4155-9677-2E226605A7A2}"/>
                </a:ext>
              </a:extLst>
            </p:cNvPr>
            <p:cNvSpPr>
              <a:spLocks/>
            </p:cNvSpPr>
            <p:nvPr/>
          </p:nvSpPr>
          <p:spPr bwMode="auto">
            <a:xfrm flipH="1">
              <a:off x="6657942" y="5367655"/>
              <a:ext cx="340648" cy="383972"/>
            </a:xfrm>
            <a:custGeom>
              <a:avLst/>
              <a:gdLst>
                <a:gd name="T0" fmla="*/ 628 w 1176"/>
                <a:gd name="T1" fmla="*/ 1 h 1541"/>
                <a:gd name="T2" fmla="*/ 737 w 1176"/>
                <a:gd name="T3" fmla="*/ 13 h 1541"/>
                <a:gd name="T4" fmla="*/ 832 w 1176"/>
                <a:gd name="T5" fmla="*/ 39 h 1541"/>
                <a:gd name="T6" fmla="*/ 912 w 1176"/>
                <a:gd name="T7" fmla="*/ 76 h 1541"/>
                <a:gd name="T8" fmla="*/ 981 w 1176"/>
                <a:gd name="T9" fmla="*/ 123 h 1541"/>
                <a:gd name="T10" fmla="*/ 1037 w 1176"/>
                <a:gd name="T11" fmla="*/ 180 h 1541"/>
                <a:gd name="T12" fmla="*/ 1082 w 1176"/>
                <a:gd name="T13" fmla="*/ 245 h 1541"/>
                <a:gd name="T14" fmla="*/ 1118 w 1176"/>
                <a:gd name="T15" fmla="*/ 317 h 1541"/>
                <a:gd name="T16" fmla="*/ 1143 w 1176"/>
                <a:gd name="T17" fmla="*/ 393 h 1541"/>
                <a:gd name="T18" fmla="*/ 1161 w 1176"/>
                <a:gd name="T19" fmla="*/ 473 h 1541"/>
                <a:gd name="T20" fmla="*/ 1171 w 1176"/>
                <a:gd name="T21" fmla="*/ 555 h 1541"/>
                <a:gd name="T22" fmla="*/ 1176 w 1176"/>
                <a:gd name="T23" fmla="*/ 694 h 1541"/>
                <a:gd name="T24" fmla="*/ 1162 w 1176"/>
                <a:gd name="T25" fmla="*/ 856 h 1541"/>
                <a:gd name="T26" fmla="*/ 1138 w 1176"/>
                <a:gd name="T27" fmla="*/ 1002 h 1541"/>
                <a:gd name="T28" fmla="*/ 1108 w 1176"/>
                <a:gd name="T29" fmla="*/ 1122 h 1541"/>
                <a:gd name="T30" fmla="*/ 1079 w 1176"/>
                <a:gd name="T31" fmla="*/ 1203 h 1541"/>
                <a:gd name="T32" fmla="*/ 1066 w 1176"/>
                <a:gd name="T33" fmla="*/ 1231 h 1541"/>
                <a:gd name="T34" fmla="*/ 1011 w 1176"/>
                <a:gd name="T35" fmla="*/ 1296 h 1541"/>
                <a:gd name="T36" fmla="*/ 925 w 1176"/>
                <a:gd name="T37" fmla="*/ 1372 h 1541"/>
                <a:gd name="T38" fmla="*/ 820 w 1176"/>
                <a:gd name="T39" fmla="*/ 1446 h 1541"/>
                <a:gd name="T40" fmla="*/ 714 w 1176"/>
                <a:gd name="T41" fmla="*/ 1507 h 1541"/>
                <a:gd name="T42" fmla="*/ 646 w 1176"/>
                <a:gd name="T43" fmla="*/ 1531 h 1541"/>
                <a:gd name="T44" fmla="*/ 602 w 1176"/>
                <a:gd name="T45" fmla="*/ 1541 h 1541"/>
                <a:gd name="T46" fmla="*/ 575 w 1176"/>
                <a:gd name="T47" fmla="*/ 1541 h 1541"/>
                <a:gd name="T48" fmla="*/ 530 w 1176"/>
                <a:gd name="T49" fmla="*/ 1531 h 1541"/>
                <a:gd name="T50" fmla="*/ 464 w 1176"/>
                <a:gd name="T51" fmla="*/ 1507 h 1541"/>
                <a:gd name="T52" fmla="*/ 356 w 1176"/>
                <a:gd name="T53" fmla="*/ 1446 h 1541"/>
                <a:gd name="T54" fmla="*/ 252 w 1176"/>
                <a:gd name="T55" fmla="*/ 1372 h 1541"/>
                <a:gd name="T56" fmla="*/ 165 w 1176"/>
                <a:gd name="T57" fmla="*/ 1296 h 1541"/>
                <a:gd name="T58" fmla="*/ 110 w 1176"/>
                <a:gd name="T59" fmla="*/ 1231 h 1541"/>
                <a:gd name="T60" fmla="*/ 97 w 1176"/>
                <a:gd name="T61" fmla="*/ 1203 h 1541"/>
                <a:gd name="T62" fmla="*/ 69 w 1176"/>
                <a:gd name="T63" fmla="*/ 1122 h 1541"/>
                <a:gd name="T64" fmla="*/ 38 w 1176"/>
                <a:gd name="T65" fmla="*/ 1002 h 1541"/>
                <a:gd name="T66" fmla="*/ 14 w 1176"/>
                <a:gd name="T67" fmla="*/ 856 h 1541"/>
                <a:gd name="T68" fmla="*/ 0 w 1176"/>
                <a:gd name="T69" fmla="*/ 694 h 1541"/>
                <a:gd name="T70" fmla="*/ 5 w 1176"/>
                <a:gd name="T71" fmla="*/ 555 h 1541"/>
                <a:gd name="T72" fmla="*/ 15 w 1176"/>
                <a:gd name="T73" fmla="*/ 473 h 1541"/>
                <a:gd name="T74" fmla="*/ 33 w 1176"/>
                <a:gd name="T75" fmla="*/ 393 h 1541"/>
                <a:gd name="T76" fmla="*/ 59 w 1176"/>
                <a:gd name="T77" fmla="*/ 317 h 1541"/>
                <a:gd name="T78" fmla="*/ 95 w 1176"/>
                <a:gd name="T79" fmla="*/ 245 h 1541"/>
                <a:gd name="T80" fmla="*/ 139 w 1176"/>
                <a:gd name="T81" fmla="*/ 180 h 1541"/>
                <a:gd name="T82" fmla="*/ 195 w 1176"/>
                <a:gd name="T83" fmla="*/ 123 h 1541"/>
                <a:gd name="T84" fmla="*/ 264 w 1176"/>
                <a:gd name="T85" fmla="*/ 76 h 1541"/>
                <a:gd name="T86" fmla="*/ 345 w 1176"/>
                <a:gd name="T87" fmla="*/ 39 h 1541"/>
                <a:gd name="T88" fmla="*/ 439 w 1176"/>
                <a:gd name="T89" fmla="*/ 13 h 1541"/>
                <a:gd name="T90" fmla="*/ 549 w 1176"/>
                <a:gd name="T91" fmla="*/ 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6" h="1541">
                  <a:moveTo>
                    <a:pt x="588" y="0"/>
                  </a:moveTo>
                  <a:lnTo>
                    <a:pt x="588" y="0"/>
                  </a:lnTo>
                  <a:lnTo>
                    <a:pt x="628" y="1"/>
                  </a:lnTo>
                  <a:lnTo>
                    <a:pt x="667" y="3"/>
                  </a:lnTo>
                  <a:lnTo>
                    <a:pt x="703" y="8"/>
                  </a:lnTo>
                  <a:lnTo>
                    <a:pt x="737" y="13"/>
                  </a:lnTo>
                  <a:lnTo>
                    <a:pt x="770" y="21"/>
                  </a:lnTo>
                  <a:lnTo>
                    <a:pt x="801" y="28"/>
                  </a:lnTo>
                  <a:lnTo>
                    <a:pt x="832" y="39"/>
                  </a:lnTo>
                  <a:lnTo>
                    <a:pt x="861" y="50"/>
                  </a:lnTo>
                  <a:lnTo>
                    <a:pt x="888" y="62"/>
                  </a:lnTo>
                  <a:lnTo>
                    <a:pt x="912" y="76"/>
                  </a:lnTo>
                  <a:lnTo>
                    <a:pt x="937" y="91"/>
                  </a:lnTo>
                  <a:lnTo>
                    <a:pt x="959" y="106"/>
                  </a:lnTo>
                  <a:lnTo>
                    <a:pt x="981" y="123"/>
                  </a:lnTo>
                  <a:lnTo>
                    <a:pt x="1001" y="142"/>
                  </a:lnTo>
                  <a:lnTo>
                    <a:pt x="1019" y="160"/>
                  </a:lnTo>
                  <a:lnTo>
                    <a:pt x="1037" y="180"/>
                  </a:lnTo>
                  <a:lnTo>
                    <a:pt x="1054" y="201"/>
                  </a:lnTo>
                  <a:lnTo>
                    <a:pt x="1068" y="223"/>
                  </a:lnTo>
                  <a:lnTo>
                    <a:pt x="1082" y="245"/>
                  </a:lnTo>
                  <a:lnTo>
                    <a:pt x="1095" y="268"/>
                  </a:lnTo>
                  <a:lnTo>
                    <a:pt x="1106" y="292"/>
                  </a:lnTo>
                  <a:lnTo>
                    <a:pt x="1118" y="317"/>
                  </a:lnTo>
                  <a:lnTo>
                    <a:pt x="1127" y="341"/>
                  </a:lnTo>
                  <a:lnTo>
                    <a:pt x="1136" y="367"/>
                  </a:lnTo>
                  <a:lnTo>
                    <a:pt x="1143" y="393"/>
                  </a:lnTo>
                  <a:lnTo>
                    <a:pt x="1150" y="419"/>
                  </a:lnTo>
                  <a:lnTo>
                    <a:pt x="1156" y="446"/>
                  </a:lnTo>
                  <a:lnTo>
                    <a:pt x="1161" y="473"/>
                  </a:lnTo>
                  <a:lnTo>
                    <a:pt x="1166" y="500"/>
                  </a:lnTo>
                  <a:lnTo>
                    <a:pt x="1169" y="527"/>
                  </a:lnTo>
                  <a:lnTo>
                    <a:pt x="1171" y="555"/>
                  </a:lnTo>
                  <a:lnTo>
                    <a:pt x="1174" y="583"/>
                  </a:lnTo>
                  <a:lnTo>
                    <a:pt x="1176" y="638"/>
                  </a:lnTo>
                  <a:lnTo>
                    <a:pt x="1176" y="694"/>
                  </a:lnTo>
                  <a:lnTo>
                    <a:pt x="1174" y="750"/>
                  </a:lnTo>
                  <a:lnTo>
                    <a:pt x="1169" y="804"/>
                  </a:lnTo>
                  <a:lnTo>
                    <a:pt x="1162" y="856"/>
                  </a:lnTo>
                  <a:lnTo>
                    <a:pt x="1156" y="907"/>
                  </a:lnTo>
                  <a:lnTo>
                    <a:pt x="1147" y="956"/>
                  </a:lnTo>
                  <a:lnTo>
                    <a:pt x="1138" y="1002"/>
                  </a:lnTo>
                  <a:lnTo>
                    <a:pt x="1128" y="1045"/>
                  </a:lnTo>
                  <a:lnTo>
                    <a:pt x="1118" y="1085"/>
                  </a:lnTo>
                  <a:lnTo>
                    <a:pt x="1108" y="1122"/>
                  </a:lnTo>
                  <a:lnTo>
                    <a:pt x="1097" y="1153"/>
                  </a:lnTo>
                  <a:lnTo>
                    <a:pt x="1088" y="1180"/>
                  </a:lnTo>
                  <a:lnTo>
                    <a:pt x="1079" y="1203"/>
                  </a:lnTo>
                  <a:lnTo>
                    <a:pt x="1073" y="1220"/>
                  </a:lnTo>
                  <a:lnTo>
                    <a:pt x="1066" y="1231"/>
                  </a:lnTo>
                  <a:lnTo>
                    <a:pt x="1066" y="1231"/>
                  </a:lnTo>
                  <a:lnTo>
                    <a:pt x="1053" y="1251"/>
                  </a:lnTo>
                  <a:lnTo>
                    <a:pt x="1033" y="1272"/>
                  </a:lnTo>
                  <a:lnTo>
                    <a:pt x="1011" y="1296"/>
                  </a:lnTo>
                  <a:lnTo>
                    <a:pt x="985" y="1321"/>
                  </a:lnTo>
                  <a:lnTo>
                    <a:pt x="956" y="1347"/>
                  </a:lnTo>
                  <a:lnTo>
                    <a:pt x="925" y="1372"/>
                  </a:lnTo>
                  <a:lnTo>
                    <a:pt x="891" y="1397"/>
                  </a:lnTo>
                  <a:lnTo>
                    <a:pt x="856" y="1422"/>
                  </a:lnTo>
                  <a:lnTo>
                    <a:pt x="820" y="1446"/>
                  </a:lnTo>
                  <a:lnTo>
                    <a:pt x="784" y="1469"/>
                  </a:lnTo>
                  <a:lnTo>
                    <a:pt x="749" y="1489"/>
                  </a:lnTo>
                  <a:lnTo>
                    <a:pt x="714" y="1507"/>
                  </a:lnTo>
                  <a:lnTo>
                    <a:pt x="679" y="1521"/>
                  </a:lnTo>
                  <a:lnTo>
                    <a:pt x="662" y="1527"/>
                  </a:lnTo>
                  <a:lnTo>
                    <a:pt x="646" y="1531"/>
                  </a:lnTo>
                  <a:lnTo>
                    <a:pt x="631" y="1536"/>
                  </a:lnTo>
                  <a:lnTo>
                    <a:pt x="616" y="1539"/>
                  </a:lnTo>
                  <a:lnTo>
                    <a:pt x="602" y="1541"/>
                  </a:lnTo>
                  <a:lnTo>
                    <a:pt x="588" y="1541"/>
                  </a:lnTo>
                  <a:lnTo>
                    <a:pt x="588" y="1541"/>
                  </a:lnTo>
                  <a:lnTo>
                    <a:pt x="575" y="1541"/>
                  </a:lnTo>
                  <a:lnTo>
                    <a:pt x="560" y="1539"/>
                  </a:lnTo>
                  <a:lnTo>
                    <a:pt x="545" y="1536"/>
                  </a:lnTo>
                  <a:lnTo>
                    <a:pt x="530" y="1531"/>
                  </a:lnTo>
                  <a:lnTo>
                    <a:pt x="514" y="1527"/>
                  </a:lnTo>
                  <a:lnTo>
                    <a:pt x="497" y="1521"/>
                  </a:lnTo>
                  <a:lnTo>
                    <a:pt x="464" y="1507"/>
                  </a:lnTo>
                  <a:lnTo>
                    <a:pt x="428" y="1489"/>
                  </a:lnTo>
                  <a:lnTo>
                    <a:pt x="392" y="1469"/>
                  </a:lnTo>
                  <a:lnTo>
                    <a:pt x="356" y="1446"/>
                  </a:lnTo>
                  <a:lnTo>
                    <a:pt x="320" y="1422"/>
                  </a:lnTo>
                  <a:lnTo>
                    <a:pt x="285" y="1397"/>
                  </a:lnTo>
                  <a:lnTo>
                    <a:pt x="252" y="1372"/>
                  </a:lnTo>
                  <a:lnTo>
                    <a:pt x="220" y="1347"/>
                  </a:lnTo>
                  <a:lnTo>
                    <a:pt x="191" y="1321"/>
                  </a:lnTo>
                  <a:lnTo>
                    <a:pt x="165" y="1296"/>
                  </a:lnTo>
                  <a:lnTo>
                    <a:pt x="143" y="1272"/>
                  </a:lnTo>
                  <a:lnTo>
                    <a:pt x="124" y="1251"/>
                  </a:lnTo>
                  <a:lnTo>
                    <a:pt x="110" y="1231"/>
                  </a:lnTo>
                  <a:lnTo>
                    <a:pt x="110" y="1231"/>
                  </a:lnTo>
                  <a:lnTo>
                    <a:pt x="103" y="1220"/>
                  </a:lnTo>
                  <a:lnTo>
                    <a:pt x="97" y="1203"/>
                  </a:lnTo>
                  <a:lnTo>
                    <a:pt x="88" y="1180"/>
                  </a:lnTo>
                  <a:lnTo>
                    <a:pt x="79" y="1153"/>
                  </a:lnTo>
                  <a:lnTo>
                    <a:pt x="69" y="1122"/>
                  </a:lnTo>
                  <a:lnTo>
                    <a:pt x="59" y="1085"/>
                  </a:lnTo>
                  <a:lnTo>
                    <a:pt x="49" y="1045"/>
                  </a:lnTo>
                  <a:lnTo>
                    <a:pt x="38" y="1002"/>
                  </a:lnTo>
                  <a:lnTo>
                    <a:pt x="29" y="956"/>
                  </a:lnTo>
                  <a:lnTo>
                    <a:pt x="22" y="907"/>
                  </a:lnTo>
                  <a:lnTo>
                    <a:pt x="14" y="856"/>
                  </a:lnTo>
                  <a:lnTo>
                    <a:pt x="8" y="804"/>
                  </a:lnTo>
                  <a:lnTo>
                    <a:pt x="4" y="750"/>
                  </a:lnTo>
                  <a:lnTo>
                    <a:pt x="0" y="694"/>
                  </a:lnTo>
                  <a:lnTo>
                    <a:pt x="0" y="638"/>
                  </a:lnTo>
                  <a:lnTo>
                    <a:pt x="3" y="583"/>
                  </a:lnTo>
                  <a:lnTo>
                    <a:pt x="5" y="555"/>
                  </a:lnTo>
                  <a:lnTo>
                    <a:pt x="7" y="527"/>
                  </a:lnTo>
                  <a:lnTo>
                    <a:pt x="10" y="500"/>
                  </a:lnTo>
                  <a:lnTo>
                    <a:pt x="15" y="473"/>
                  </a:lnTo>
                  <a:lnTo>
                    <a:pt x="20" y="446"/>
                  </a:lnTo>
                  <a:lnTo>
                    <a:pt x="26" y="419"/>
                  </a:lnTo>
                  <a:lnTo>
                    <a:pt x="33" y="393"/>
                  </a:lnTo>
                  <a:lnTo>
                    <a:pt x="41" y="367"/>
                  </a:lnTo>
                  <a:lnTo>
                    <a:pt x="50" y="341"/>
                  </a:lnTo>
                  <a:lnTo>
                    <a:pt x="59" y="317"/>
                  </a:lnTo>
                  <a:lnTo>
                    <a:pt x="70" y="292"/>
                  </a:lnTo>
                  <a:lnTo>
                    <a:pt x="81" y="268"/>
                  </a:lnTo>
                  <a:lnTo>
                    <a:pt x="95" y="245"/>
                  </a:lnTo>
                  <a:lnTo>
                    <a:pt x="108" y="223"/>
                  </a:lnTo>
                  <a:lnTo>
                    <a:pt x="124" y="201"/>
                  </a:lnTo>
                  <a:lnTo>
                    <a:pt x="139" y="180"/>
                  </a:lnTo>
                  <a:lnTo>
                    <a:pt x="157" y="160"/>
                  </a:lnTo>
                  <a:lnTo>
                    <a:pt x="175" y="142"/>
                  </a:lnTo>
                  <a:lnTo>
                    <a:pt x="195" y="123"/>
                  </a:lnTo>
                  <a:lnTo>
                    <a:pt x="217" y="106"/>
                  </a:lnTo>
                  <a:lnTo>
                    <a:pt x="240" y="91"/>
                  </a:lnTo>
                  <a:lnTo>
                    <a:pt x="264" y="76"/>
                  </a:lnTo>
                  <a:lnTo>
                    <a:pt x="290" y="62"/>
                  </a:lnTo>
                  <a:lnTo>
                    <a:pt x="317" y="50"/>
                  </a:lnTo>
                  <a:lnTo>
                    <a:pt x="345" y="39"/>
                  </a:lnTo>
                  <a:lnTo>
                    <a:pt x="375" y="28"/>
                  </a:lnTo>
                  <a:lnTo>
                    <a:pt x="406" y="21"/>
                  </a:lnTo>
                  <a:lnTo>
                    <a:pt x="439" y="13"/>
                  </a:lnTo>
                  <a:lnTo>
                    <a:pt x="474" y="8"/>
                  </a:lnTo>
                  <a:lnTo>
                    <a:pt x="511" y="3"/>
                  </a:lnTo>
                  <a:lnTo>
                    <a:pt x="549" y="1"/>
                  </a:lnTo>
                  <a:lnTo>
                    <a:pt x="588" y="0"/>
                  </a:lnTo>
                  <a:lnTo>
                    <a:pt x="588" y="0"/>
                  </a:lnTo>
                  <a:close/>
                </a:path>
              </a:pathLst>
            </a:custGeom>
            <a:solidFill>
              <a:srgbClr val="F7C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5" name="Freeform 95">
              <a:extLst>
                <a:ext uri="{FF2B5EF4-FFF2-40B4-BE49-F238E27FC236}">
                  <a16:creationId xmlns:a16="http://schemas.microsoft.com/office/drawing/2014/main" id="{CFE8A3AE-0137-4A1D-9158-68505CC97926}"/>
                </a:ext>
              </a:extLst>
            </p:cNvPr>
            <p:cNvSpPr>
              <a:spLocks/>
            </p:cNvSpPr>
            <p:nvPr/>
          </p:nvSpPr>
          <p:spPr bwMode="auto">
            <a:xfrm flipH="1">
              <a:off x="6828266" y="5748153"/>
              <a:ext cx="86900" cy="142469"/>
            </a:xfrm>
            <a:custGeom>
              <a:avLst/>
              <a:gdLst>
                <a:gd name="T0" fmla="*/ 20 w 300"/>
                <a:gd name="T1" fmla="*/ 0 h 578"/>
                <a:gd name="T2" fmla="*/ 0 w 300"/>
                <a:gd name="T3" fmla="*/ 91 h 578"/>
                <a:gd name="T4" fmla="*/ 66 w 300"/>
                <a:gd name="T5" fmla="*/ 578 h 578"/>
                <a:gd name="T6" fmla="*/ 300 w 300"/>
                <a:gd name="T7" fmla="*/ 340 h 578"/>
                <a:gd name="T8" fmla="*/ 20 w 300"/>
                <a:gd name="T9" fmla="*/ 0 h 578"/>
              </a:gdLst>
              <a:ahLst/>
              <a:cxnLst>
                <a:cxn ang="0">
                  <a:pos x="T0" y="T1"/>
                </a:cxn>
                <a:cxn ang="0">
                  <a:pos x="T2" y="T3"/>
                </a:cxn>
                <a:cxn ang="0">
                  <a:pos x="T4" y="T5"/>
                </a:cxn>
                <a:cxn ang="0">
                  <a:pos x="T6" y="T7"/>
                </a:cxn>
                <a:cxn ang="0">
                  <a:pos x="T8" y="T9"/>
                </a:cxn>
              </a:cxnLst>
              <a:rect l="0" t="0" r="r" b="b"/>
              <a:pathLst>
                <a:path w="300" h="578">
                  <a:moveTo>
                    <a:pt x="20" y="0"/>
                  </a:moveTo>
                  <a:lnTo>
                    <a:pt x="0" y="91"/>
                  </a:lnTo>
                  <a:lnTo>
                    <a:pt x="66" y="578"/>
                  </a:lnTo>
                  <a:lnTo>
                    <a:pt x="300" y="340"/>
                  </a:lnTo>
                  <a:lnTo>
                    <a:pt x="20"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6" name="Freeform 96">
              <a:extLst>
                <a:ext uri="{FF2B5EF4-FFF2-40B4-BE49-F238E27FC236}">
                  <a16:creationId xmlns:a16="http://schemas.microsoft.com/office/drawing/2014/main" id="{C764CFD9-13C6-43CB-A4AB-5955BBEC1912}"/>
                </a:ext>
              </a:extLst>
            </p:cNvPr>
            <p:cNvSpPr>
              <a:spLocks/>
            </p:cNvSpPr>
            <p:nvPr/>
          </p:nvSpPr>
          <p:spPr bwMode="auto">
            <a:xfrm flipH="1">
              <a:off x="6828266" y="5748153"/>
              <a:ext cx="86900" cy="142469"/>
            </a:xfrm>
            <a:custGeom>
              <a:avLst/>
              <a:gdLst>
                <a:gd name="T0" fmla="*/ 20 w 300"/>
                <a:gd name="T1" fmla="*/ 0 h 578"/>
                <a:gd name="T2" fmla="*/ 0 w 300"/>
                <a:gd name="T3" fmla="*/ 91 h 578"/>
                <a:gd name="T4" fmla="*/ 66 w 300"/>
                <a:gd name="T5" fmla="*/ 578 h 578"/>
                <a:gd name="T6" fmla="*/ 300 w 300"/>
                <a:gd name="T7" fmla="*/ 340 h 578"/>
                <a:gd name="T8" fmla="*/ 20 w 300"/>
                <a:gd name="T9" fmla="*/ 0 h 578"/>
              </a:gdLst>
              <a:ahLst/>
              <a:cxnLst>
                <a:cxn ang="0">
                  <a:pos x="T0" y="T1"/>
                </a:cxn>
                <a:cxn ang="0">
                  <a:pos x="T2" y="T3"/>
                </a:cxn>
                <a:cxn ang="0">
                  <a:pos x="T4" y="T5"/>
                </a:cxn>
                <a:cxn ang="0">
                  <a:pos x="T6" y="T7"/>
                </a:cxn>
                <a:cxn ang="0">
                  <a:pos x="T8" y="T9"/>
                </a:cxn>
              </a:cxnLst>
              <a:rect l="0" t="0" r="r" b="b"/>
              <a:pathLst>
                <a:path w="300" h="578">
                  <a:moveTo>
                    <a:pt x="20" y="0"/>
                  </a:moveTo>
                  <a:lnTo>
                    <a:pt x="0" y="91"/>
                  </a:lnTo>
                  <a:lnTo>
                    <a:pt x="66" y="578"/>
                  </a:lnTo>
                  <a:lnTo>
                    <a:pt x="300" y="34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7" name="Freeform 97">
              <a:extLst>
                <a:ext uri="{FF2B5EF4-FFF2-40B4-BE49-F238E27FC236}">
                  <a16:creationId xmlns:a16="http://schemas.microsoft.com/office/drawing/2014/main" id="{ADF9F9A2-5050-4FEE-B8B2-1CBE1CA19CA2}"/>
                </a:ext>
              </a:extLst>
            </p:cNvPr>
            <p:cNvSpPr>
              <a:spLocks/>
            </p:cNvSpPr>
            <p:nvPr/>
          </p:nvSpPr>
          <p:spPr bwMode="auto">
            <a:xfrm flipH="1">
              <a:off x="6746580" y="5746415"/>
              <a:ext cx="163372" cy="85134"/>
            </a:xfrm>
            <a:custGeom>
              <a:avLst/>
              <a:gdLst>
                <a:gd name="T0" fmla="*/ 0 w 564"/>
                <a:gd name="T1" fmla="*/ 0 h 347"/>
                <a:gd name="T2" fmla="*/ 280 w 564"/>
                <a:gd name="T3" fmla="*/ 338 h 347"/>
                <a:gd name="T4" fmla="*/ 564 w 564"/>
                <a:gd name="T5" fmla="*/ 0 h 347"/>
                <a:gd name="T6" fmla="*/ 564 w 564"/>
                <a:gd name="T7" fmla="*/ 7 h 347"/>
                <a:gd name="T8" fmla="*/ 280 w 564"/>
                <a:gd name="T9" fmla="*/ 347 h 347"/>
                <a:gd name="T10" fmla="*/ 0 w 564"/>
                <a:gd name="T11" fmla="*/ 7 h 347"/>
                <a:gd name="T12" fmla="*/ 0 w 564"/>
                <a:gd name="T13" fmla="*/ 0 h 347"/>
              </a:gdLst>
              <a:ahLst/>
              <a:cxnLst>
                <a:cxn ang="0">
                  <a:pos x="T0" y="T1"/>
                </a:cxn>
                <a:cxn ang="0">
                  <a:pos x="T2" y="T3"/>
                </a:cxn>
                <a:cxn ang="0">
                  <a:pos x="T4" y="T5"/>
                </a:cxn>
                <a:cxn ang="0">
                  <a:pos x="T6" y="T7"/>
                </a:cxn>
                <a:cxn ang="0">
                  <a:pos x="T8" y="T9"/>
                </a:cxn>
                <a:cxn ang="0">
                  <a:pos x="T10" y="T11"/>
                </a:cxn>
                <a:cxn ang="0">
                  <a:pos x="T12" y="T13"/>
                </a:cxn>
              </a:cxnLst>
              <a:rect l="0" t="0" r="r" b="b"/>
              <a:pathLst>
                <a:path w="564" h="347">
                  <a:moveTo>
                    <a:pt x="0" y="0"/>
                  </a:moveTo>
                  <a:lnTo>
                    <a:pt x="280" y="338"/>
                  </a:lnTo>
                  <a:lnTo>
                    <a:pt x="564" y="0"/>
                  </a:lnTo>
                  <a:lnTo>
                    <a:pt x="564" y="7"/>
                  </a:lnTo>
                  <a:lnTo>
                    <a:pt x="280" y="347"/>
                  </a:lnTo>
                  <a:lnTo>
                    <a:pt x="0" y="7"/>
                  </a:lnTo>
                  <a:lnTo>
                    <a:pt x="0" y="0"/>
                  </a:lnTo>
                  <a:close/>
                </a:path>
              </a:pathLst>
            </a:custGeom>
            <a:solidFill>
              <a:srgbClr val="E2B8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8" name="Freeform 98">
              <a:extLst>
                <a:ext uri="{FF2B5EF4-FFF2-40B4-BE49-F238E27FC236}">
                  <a16:creationId xmlns:a16="http://schemas.microsoft.com/office/drawing/2014/main" id="{1EE9101E-E4DD-4091-8931-04B5A6EEF3FF}"/>
                </a:ext>
              </a:extLst>
            </p:cNvPr>
            <p:cNvSpPr>
              <a:spLocks/>
            </p:cNvSpPr>
            <p:nvPr/>
          </p:nvSpPr>
          <p:spPr bwMode="auto">
            <a:xfrm flipH="1">
              <a:off x="6746580" y="5746415"/>
              <a:ext cx="163372" cy="85134"/>
            </a:xfrm>
            <a:custGeom>
              <a:avLst/>
              <a:gdLst>
                <a:gd name="T0" fmla="*/ 0 w 564"/>
                <a:gd name="T1" fmla="*/ 0 h 347"/>
                <a:gd name="T2" fmla="*/ 280 w 564"/>
                <a:gd name="T3" fmla="*/ 338 h 347"/>
                <a:gd name="T4" fmla="*/ 564 w 564"/>
                <a:gd name="T5" fmla="*/ 0 h 347"/>
                <a:gd name="T6" fmla="*/ 564 w 564"/>
                <a:gd name="T7" fmla="*/ 7 h 347"/>
                <a:gd name="T8" fmla="*/ 280 w 564"/>
                <a:gd name="T9" fmla="*/ 347 h 347"/>
                <a:gd name="T10" fmla="*/ 0 w 564"/>
                <a:gd name="T11" fmla="*/ 7 h 347"/>
                <a:gd name="T12" fmla="*/ 0 w 564"/>
                <a:gd name="T13" fmla="*/ 0 h 347"/>
              </a:gdLst>
              <a:ahLst/>
              <a:cxnLst>
                <a:cxn ang="0">
                  <a:pos x="T0" y="T1"/>
                </a:cxn>
                <a:cxn ang="0">
                  <a:pos x="T2" y="T3"/>
                </a:cxn>
                <a:cxn ang="0">
                  <a:pos x="T4" y="T5"/>
                </a:cxn>
                <a:cxn ang="0">
                  <a:pos x="T6" y="T7"/>
                </a:cxn>
                <a:cxn ang="0">
                  <a:pos x="T8" y="T9"/>
                </a:cxn>
                <a:cxn ang="0">
                  <a:pos x="T10" y="T11"/>
                </a:cxn>
                <a:cxn ang="0">
                  <a:pos x="T12" y="T13"/>
                </a:cxn>
              </a:cxnLst>
              <a:rect l="0" t="0" r="r" b="b"/>
              <a:pathLst>
                <a:path w="564" h="347">
                  <a:moveTo>
                    <a:pt x="0" y="0"/>
                  </a:moveTo>
                  <a:lnTo>
                    <a:pt x="280" y="338"/>
                  </a:lnTo>
                  <a:lnTo>
                    <a:pt x="564" y="0"/>
                  </a:lnTo>
                  <a:lnTo>
                    <a:pt x="564" y="7"/>
                  </a:lnTo>
                  <a:lnTo>
                    <a:pt x="280" y="347"/>
                  </a:lnTo>
                  <a:lnTo>
                    <a:pt x="0"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69" name="Freeform 99">
              <a:extLst>
                <a:ext uri="{FF2B5EF4-FFF2-40B4-BE49-F238E27FC236}">
                  <a16:creationId xmlns:a16="http://schemas.microsoft.com/office/drawing/2014/main" id="{6EFF3442-1F01-462D-A5E3-E3DE01223598}"/>
                </a:ext>
              </a:extLst>
            </p:cNvPr>
            <p:cNvSpPr>
              <a:spLocks noEditPoints="1"/>
            </p:cNvSpPr>
            <p:nvPr/>
          </p:nvSpPr>
          <p:spPr bwMode="auto">
            <a:xfrm flipH="1">
              <a:off x="6812624" y="5888885"/>
              <a:ext cx="31284" cy="0"/>
            </a:xfrm>
            <a:custGeom>
              <a:avLst/>
              <a:gdLst>
                <a:gd name="T0" fmla="*/ 107 w 107"/>
                <a:gd name="T1" fmla="*/ 0 h 4"/>
                <a:gd name="T2" fmla="*/ 107 w 107"/>
                <a:gd name="T3" fmla="*/ 4 h 4"/>
                <a:gd name="T4" fmla="*/ 107 w 107"/>
                <a:gd name="T5" fmla="*/ 4 h 4"/>
                <a:gd name="T6" fmla="*/ 107 w 107"/>
                <a:gd name="T7" fmla="*/ 0 h 4"/>
                <a:gd name="T8" fmla="*/ 0 w 107"/>
                <a:gd name="T9" fmla="*/ 0 h 4"/>
                <a:gd name="T10" fmla="*/ 0 w 107"/>
                <a:gd name="T11" fmla="*/ 0 h 4"/>
                <a:gd name="T12" fmla="*/ 0 w 107"/>
                <a:gd name="T13" fmla="*/ 4 h 4"/>
                <a:gd name="T14" fmla="*/ 0 w 107"/>
                <a:gd name="T15" fmla="*/ 4 h 4"/>
                <a:gd name="T16" fmla="*/ 0 w 10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4">
                  <a:moveTo>
                    <a:pt x="107" y="0"/>
                  </a:moveTo>
                  <a:lnTo>
                    <a:pt x="107" y="4"/>
                  </a:lnTo>
                  <a:lnTo>
                    <a:pt x="107" y="4"/>
                  </a:lnTo>
                  <a:lnTo>
                    <a:pt x="107" y="0"/>
                  </a:lnTo>
                  <a:close/>
                  <a:moveTo>
                    <a:pt x="0" y="0"/>
                  </a:moveTo>
                  <a:lnTo>
                    <a:pt x="0" y="0"/>
                  </a:lnTo>
                  <a:lnTo>
                    <a:pt x="0" y="4"/>
                  </a:lnTo>
                  <a:lnTo>
                    <a:pt x="0" y="4"/>
                  </a:lnTo>
                  <a:lnTo>
                    <a:pt x="0" y="0"/>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0" name="Freeform 100">
              <a:extLst>
                <a:ext uri="{FF2B5EF4-FFF2-40B4-BE49-F238E27FC236}">
                  <a16:creationId xmlns:a16="http://schemas.microsoft.com/office/drawing/2014/main" id="{777C4766-20E9-4323-BC0D-10AE0D433B72}"/>
                </a:ext>
              </a:extLst>
            </p:cNvPr>
            <p:cNvSpPr>
              <a:spLocks/>
            </p:cNvSpPr>
            <p:nvPr/>
          </p:nvSpPr>
          <p:spPr bwMode="auto">
            <a:xfrm flipH="1">
              <a:off x="6812624" y="5888885"/>
              <a:ext cx="0" cy="0"/>
            </a:xfrm>
            <a:custGeom>
              <a:avLst/>
              <a:gdLst>
                <a:gd name="T0" fmla="*/ 0 h 4"/>
                <a:gd name="T1" fmla="*/ 4 h 4"/>
                <a:gd name="T2" fmla="*/ 4 h 4"/>
                <a:gd name="T3" fmla="*/ 0 h 4"/>
              </a:gdLst>
              <a:ahLst/>
              <a:cxnLst>
                <a:cxn ang="0">
                  <a:pos x="0" y="T0"/>
                </a:cxn>
                <a:cxn ang="0">
                  <a:pos x="0" y="T1"/>
                </a:cxn>
                <a:cxn ang="0">
                  <a:pos x="0" y="T2"/>
                </a:cxn>
                <a:cxn ang="0">
                  <a:pos x="0" y="T3"/>
                </a:cxn>
              </a:cxnLst>
              <a:rect l="0" t="0" r="r" b="b"/>
              <a:pathLst>
                <a:path h="4">
                  <a:moveTo>
                    <a:pt x="0" y="0"/>
                  </a:moveTo>
                  <a:lnTo>
                    <a:pt x="0" y="4"/>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1" name="Rectangle 101">
              <a:extLst>
                <a:ext uri="{FF2B5EF4-FFF2-40B4-BE49-F238E27FC236}">
                  <a16:creationId xmlns:a16="http://schemas.microsoft.com/office/drawing/2014/main" id="{CF93E028-7EE3-487E-A322-1B044809FC54}"/>
                </a:ext>
              </a:extLst>
            </p:cNvPr>
            <p:cNvSpPr>
              <a:spLocks noChangeArrowheads="1"/>
            </p:cNvSpPr>
            <p:nvPr/>
          </p:nvSpPr>
          <p:spPr bwMode="auto">
            <a:xfrm flipH="1">
              <a:off x="6842170" y="5888885"/>
              <a:ext cx="1738" cy="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2" name="Rectangle 102">
              <a:extLst>
                <a:ext uri="{FF2B5EF4-FFF2-40B4-BE49-F238E27FC236}">
                  <a16:creationId xmlns:a16="http://schemas.microsoft.com/office/drawing/2014/main" id="{A5B724FD-3C89-42E7-81EE-A19688CC5911}"/>
                </a:ext>
              </a:extLst>
            </p:cNvPr>
            <p:cNvSpPr>
              <a:spLocks noChangeArrowheads="1"/>
            </p:cNvSpPr>
            <p:nvPr/>
          </p:nvSpPr>
          <p:spPr bwMode="auto">
            <a:xfrm flipH="1">
              <a:off x="6812624" y="5888885"/>
              <a:ext cx="31284" cy="1737"/>
            </a:xfrm>
            <a:prstGeom prst="rect">
              <a:avLst/>
            </a:prstGeom>
            <a:solidFill>
              <a:srgbClr val="2E74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3" name="Rectangle 103">
              <a:extLst>
                <a:ext uri="{FF2B5EF4-FFF2-40B4-BE49-F238E27FC236}">
                  <a16:creationId xmlns:a16="http://schemas.microsoft.com/office/drawing/2014/main" id="{6D53E665-4BA1-4F66-A4EC-1BA4A04FD118}"/>
                </a:ext>
              </a:extLst>
            </p:cNvPr>
            <p:cNvSpPr>
              <a:spLocks noChangeArrowheads="1"/>
            </p:cNvSpPr>
            <p:nvPr/>
          </p:nvSpPr>
          <p:spPr bwMode="auto">
            <a:xfrm flipH="1">
              <a:off x="6812624" y="5888885"/>
              <a:ext cx="31284" cy="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4" name="Freeform 104">
              <a:extLst>
                <a:ext uri="{FF2B5EF4-FFF2-40B4-BE49-F238E27FC236}">
                  <a16:creationId xmlns:a16="http://schemas.microsoft.com/office/drawing/2014/main" id="{76B143CB-EAD2-47E7-8C07-791058039AD1}"/>
                </a:ext>
              </a:extLst>
            </p:cNvPr>
            <p:cNvSpPr>
              <a:spLocks/>
            </p:cNvSpPr>
            <p:nvPr/>
          </p:nvSpPr>
          <p:spPr bwMode="auto">
            <a:xfrm flipH="1">
              <a:off x="6659680" y="5576147"/>
              <a:ext cx="333696" cy="173743"/>
            </a:xfrm>
            <a:custGeom>
              <a:avLst/>
              <a:gdLst>
                <a:gd name="T0" fmla="*/ 17 w 1154"/>
                <a:gd name="T1" fmla="*/ 40 h 704"/>
                <a:gd name="T2" fmla="*/ 45 w 1154"/>
                <a:gd name="T3" fmla="*/ 125 h 704"/>
                <a:gd name="T4" fmla="*/ 99 w 1154"/>
                <a:gd name="T5" fmla="*/ 261 h 704"/>
                <a:gd name="T6" fmla="*/ 136 w 1154"/>
                <a:gd name="T7" fmla="*/ 337 h 704"/>
                <a:gd name="T8" fmla="*/ 162 w 1154"/>
                <a:gd name="T9" fmla="*/ 374 h 704"/>
                <a:gd name="T10" fmla="*/ 238 w 1154"/>
                <a:gd name="T11" fmla="*/ 453 h 704"/>
                <a:gd name="T12" fmla="*/ 317 w 1154"/>
                <a:gd name="T13" fmla="*/ 519 h 704"/>
                <a:gd name="T14" fmla="*/ 399 w 1154"/>
                <a:gd name="T15" fmla="*/ 570 h 704"/>
                <a:gd name="T16" fmla="*/ 478 w 1154"/>
                <a:gd name="T17" fmla="*/ 605 h 704"/>
                <a:gd name="T18" fmla="*/ 551 w 1154"/>
                <a:gd name="T19" fmla="*/ 621 h 704"/>
                <a:gd name="T20" fmla="*/ 595 w 1154"/>
                <a:gd name="T21" fmla="*/ 621 h 704"/>
                <a:gd name="T22" fmla="*/ 665 w 1154"/>
                <a:gd name="T23" fmla="*/ 607 h 704"/>
                <a:gd name="T24" fmla="*/ 744 w 1154"/>
                <a:gd name="T25" fmla="*/ 576 h 704"/>
                <a:gd name="T26" fmla="*/ 825 w 1154"/>
                <a:gd name="T27" fmla="*/ 527 h 704"/>
                <a:gd name="T28" fmla="*/ 904 w 1154"/>
                <a:gd name="T29" fmla="*/ 464 h 704"/>
                <a:gd name="T30" fmla="*/ 980 w 1154"/>
                <a:gd name="T31" fmla="*/ 388 h 704"/>
                <a:gd name="T32" fmla="*/ 1002 w 1154"/>
                <a:gd name="T33" fmla="*/ 356 h 704"/>
                <a:gd name="T34" fmla="*/ 1050 w 1154"/>
                <a:gd name="T35" fmla="*/ 257 h 704"/>
                <a:gd name="T36" fmla="*/ 1112 w 1154"/>
                <a:gd name="T37" fmla="*/ 95 h 704"/>
                <a:gd name="T38" fmla="*/ 1129 w 1154"/>
                <a:gd name="T39" fmla="*/ 40 h 704"/>
                <a:gd name="T40" fmla="*/ 1132 w 1154"/>
                <a:gd name="T41" fmla="*/ 19 h 704"/>
                <a:gd name="T42" fmla="*/ 1139 w 1154"/>
                <a:gd name="T43" fmla="*/ 1 h 704"/>
                <a:gd name="T44" fmla="*/ 1146 w 1154"/>
                <a:gd name="T45" fmla="*/ 17 h 704"/>
                <a:gd name="T46" fmla="*/ 1153 w 1154"/>
                <a:gd name="T47" fmla="*/ 95 h 704"/>
                <a:gd name="T48" fmla="*/ 1144 w 1154"/>
                <a:gd name="T49" fmla="*/ 160 h 704"/>
                <a:gd name="T50" fmla="*/ 1115 w 1154"/>
                <a:gd name="T51" fmla="*/ 281 h 704"/>
                <a:gd name="T52" fmla="*/ 1089 w 1154"/>
                <a:gd name="T53" fmla="*/ 347 h 704"/>
                <a:gd name="T54" fmla="*/ 1065 w 1154"/>
                <a:gd name="T55" fmla="*/ 391 h 704"/>
                <a:gd name="T56" fmla="*/ 1038 w 1154"/>
                <a:gd name="T57" fmla="*/ 426 h 704"/>
                <a:gd name="T58" fmla="*/ 965 w 1154"/>
                <a:gd name="T59" fmla="*/ 500 h 704"/>
                <a:gd name="T60" fmla="*/ 873 w 1154"/>
                <a:gd name="T61" fmla="*/ 574 h 704"/>
                <a:gd name="T62" fmla="*/ 772 w 1154"/>
                <a:gd name="T63" fmla="*/ 639 h 704"/>
                <a:gd name="T64" fmla="*/ 670 w 1154"/>
                <a:gd name="T65" fmla="*/ 686 h 704"/>
                <a:gd name="T66" fmla="*/ 621 w 1154"/>
                <a:gd name="T67" fmla="*/ 699 h 704"/>
                <a:gd name="T68" fmla="*/ 578 w 1154"/>
                <a:gd name="T69" fmla="*/ 704 h 704"/>
                <a:gd name="T70" fmla="*/ 550 w 1154"/>
                <a:gd name="T71" fmla="*/ 702 h 704"/>
                <a:gd name="T72" fmla="*/ 503 w 1154"/>
                <a:gd name="T73" fmla="*/ 691 h 704"/>
                <a:gd name="T74" fmla="*/ 420 w 1154"/>
                <a:gd name="T75" fmla="*/ 658 h 704"/>
                <a:gd name="T76" fmla="*/ 316 w 1154"/>
                <a:gd name="T77" fmla="*/ 597 h 704"/>
                <a:gd name="T78" fmla="*/ 220 w 1154"/>
                <a:gd name="T79" fmla="*/ 525 h 704"/>
                <a:gd name="T80" fmla="*/ 140 w 1154"/>
                <a:gd name="T81" fmla="*/ 450 h 704"/>
                <a:gd name="T82" fmla="*/ 101 w 1154"/>
                <a:gd name="T83" fmla="*/ 405 h 704"/>
                <a:gd name="T84" fmla="*/ 74 w 1154"/>
                <a:gd name="T85" fmla="*/ 361 h 704"/>
                <a:gd name="T86" fmla="*/ 54 w 1154"/>
                <a:gd name="T87" fmla="*/ 311 h 704"/>
                <a:gd name="T88" fmla="*/ 22 w 1154"/>
                <a:gd name="T89" fmla="*/ 192 h 704"/>
                <a:gd name="T90" fmla="*/ 1 w 1154"/>
                <a:gd name="T91" fmla="*/ 83 h 704"/>
                <a:gd name="T92" fmla="*/ 1 w 1154"/>
                <a:gd name="T93" fmla="*/ 25 h 704"/>
                <a:gd name="T94" fmla="*/ 6 w 1154"/>
                <a:gd name="T95" fmla="*/ 12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4" h="704">
                  <a:moveTo>
                    <a:pt x="8" y="11"/>
                  </a:moveTo>
                  <a:lnTo>
                    <a:pt x="8" y="11"/>
                  </a:lnTo>
                  <a:lnTo>
                    <a:pt x="17" y="40"/>
                  </a:lnTo>
                  <a:lnTo>
                    <a:pt x="17" y="40"/>
                  </a:lnTo>
                  <a:lnTo>
                    <a:pt x="30" y="81"/>
                  </a:lnTo>
                  <a:lnTo>
                    <a:pt x="45" y="125"/>
                  </a:lnTo>
                  <a:lnTo>
                    <a:pt x="64" y="177"/>
                  </a:lnTo>
                  <a:lnTo>
                    <a:pt x="86" y="233"/>
                  </a:lnTo>
                  <a:lnTo>
                    <a:pt x="99" y="261"/>
                  </a:lnTo>
                  <a:lnTo>
                    <a:pt x="111" y="288"/>
                  </a:lnTo>
                  <a:lnTo>
                    <a:pt x="123" y="314"/>
                  </a:lnTo>
                  <a:lnTo>
                    <a:pt x="136" y="337"/>
                  </a:lnTo>
                  <a:lnTo>
                    <a:pt x="149" y="357"/>
                  </a:lnTo>
                  <a:lnTo>
                    <a:pt x="162" y="374"/>
                  </a:lnTo>
                  <a:lnTo>
                    <a:pt x="162" y="374"/>
                  </a:lnTo>
                  <a:lnTo>
                    <a:pt x="186" y="402"/>
                  </a:lnTo>
                  <a:lnTo>
                    <a:pt x="211" y="429"/>
                  </a:lnTo>
                  <a:lnTo>
                    <a:pt x="238" y="453"/>
                  </a:lnTo>
                  <a:lnTo>
                    <a:pt x="264" y="477"/>
                  </a:lnTo>
                  <a:lnTo>
                    <a:pt x="291" y="499"/>
                  </a:lnTo>
                  <a:lnTo>
                    <a:pt x="317" y="519"/>
                  </a:lnTo>
                  <a:lnTo>
                    <a:pt x="346" y="538"/>
                  </a:lnTo>
                  <a:lnTo>
                    <a:pt x="372" y="555"/>
                  </a:lnTo>
                  <a:lnTo>
                    <a:pt x="399" y="570"/>
                  </a:lnTo>
                  <a:lnTo>
                    <a:pt x="426" y="584"/>
                  </a:lnTo>
                  <a:lnTo>
                    <a:pt x="452" y="595"/>
                  </a:lnTo>
                  <a:lnTo>
                    <a:pt x="478" y="605"/>
                  </a:lnTo>
                  <a:lnTo>
                    <a:pt x="503" y="612"/>
                  </a:lnTo>
                  <a:lnTo>
                    <a:pt x="527" y="618"/>
                  </a:lnTo>
                  <a:lnTo>
                    <a:pt x="551" y="621"/>
                  </a:lnTo>
                  <a:lnTo>
                    <a:pt x="572" y="622"/>
                  </a:lnTo>
                  <a:lnTo>
                    <a:pt x="572" y="622"/>
                  </a:lnTo>
                  <a:lnTo>
                    <a:pt x="595" y="621"/>
                  </a:lnTo>
                  <a:lnTo>
                    <a:pt x="617" y="619"/>
                  </a:lnTo>
                  <a:lnTo>
                    <a:pt x="641" y="613"/>
                  </a:lnTo>
                  <a:lnTo>
                    <a:pt x="665" y="607"/>
                  </a:lnTo>
                  <a:lnTo>
                    <a:pt x="691" y="598"/>
                  </a:lnTo>
                  <a:lnTo>
                    <a:pt x="717" y="587"/>
                  </a:lnTo>
                  <a:lnTo>
                    <a:pt x="744" y="576"/>
                  </a:lnTo>
                  <a:lnTo>
                    <a:pt x="771" y="561"/>
                  </a:lnTo>
                  <a:lnTo>
                    <a:pt x="798" y="545"/>
                  </a:lnTo>
                  <a:lnTo>
                    <a:pt x="825" y="527"/>
                  </a:lnTo>
                  <a:lnTo>
                    <a:pt x="851" y="509"/>
                  </a:lnTo>
                  <a:lnTo>
                    <a:pt x="878" y="487"/>
                  </a:lnTo>
                  <a:lnTo>
                    <a:pt x="904" y="464"/>
                  </a:lnTo>
                  <a:lnTo>
                    <a:pt x="931" y="441"/>
                  </a:lnTo>
                  <a:lnTo>
                    <a:pt x="956" y="415"/>
                  </a:lnTo>
                  <a:lnTo>
                    <a:pt x="980" y="388"/>
                  </a:lnTo>
                  <a:lnTo>
                    <a:pt x="980" y="388"/>
                  </a:lnTo>
                  <a:lnTo>
                    <a:pt x="991" y="374"/>
                  </a:lnTo>
                  <a:lnTo>
                    <a:pt x="1002" y="356"/>
                  </a:lnTo>
                  <a:lnTo>
                    <a:pt x="1013" y="335"/>
                  </a:lnTo>
                  <a:lnTo>
                    <a:pt x="1025" y="311"/>
                  </a:lnTo>
                  <a:lnTo>
                    <a:pt x="1050" y="257"/>
                  </a:lnTo>
                  <a:lnTo>
                    <a:pt x="1074" y="200"/>
                  </a:lnTo>
                  <a:lnTo>
                    <a:pt x="1095" y="144"/>
                  </a:lnTo>
                  <a:lnTo>
                    <a:pt x="1112" y="95"/>
                  </a:lnTo>
                  <a:lnTo>
                    <a:pt x="1124" y="59"/>
                  </a:lnTo>
                  <a:lnTo>
                    <a:pt x="1127" y="47"/>
                  </a:lnTo>
                  <a:lnTo>
                    <a:pt x="1129" y="40"/>
                  </a:lnTo>
                  <a:lnTo>
                    <a:pt x="1129" y="40"/>
                  </a:lnTo>
                  <a:lnTo>
                    <a:pt x="1130" y="30"/>
                  </a:lnTo>
                  <a:lnTo>
                    <a:pt x="1132" y="19"/>
                  </a:lnTo>
                  <a:lnTo>
                    <a:pt x="1136" y="0"/>
                  </a:lnTo>
                  <a:lnTo>
                    <a:pt x="1136" y="0"/>
                  </a:lnTo>
                  <a:lnTo>
                    <a:pt x="1139" y="1"/>
                  </a:lnTo>
                  <a:lnTo>
                    <a:pt x="1142" y="4"/>
                  </a:lnTo>
                  <a:lnTo>
                    <a:pt x="1144" y="10"/>
                  </a:lnTo>
                  <a:lnTo>
                    <a:pt x="1146" y="17"/>
                  </a:lnTo>
                  <a:lnTo>
                    <a:pt x="1149" y="36"/>
                  </a:lnTo>
                  <a:lnTo>
                    <a:pt x="1151" y="56"/>
                  </a:lnTo>
                  <a:lnTo>
                    <a:pt x="1153" y="95"/>
                  </a:lnTo>
                  <a:lnTo>
                    <a:pt x="1154" y="112"/>
                  </a:lnTo>
                  <a:lnTo>
                    <a:pt x="1154" y="112"/>
                  </a:lnTo>
                  <a:lnTo>
                    <a:pt x="1144" y="160"/>
                  </a:lnTo>
                  <a:lnTo>
                    <a:pt x="1135" y="204"/>
                  </a:lnTo>
                  <a:lnTo>
                    <a:pt x="1125" y="244"/>
                  </a:lnTo>
                  <a:lnTo>
                    <a:pt x="1115" y="281"/>
                  </a:lnTo>
                  <a:lnTo>
                    <a:pt x="1103" y="315"/>
                  </a:lnTo>
                  <a:lnTo>
                    <a:pt x="1097" y="331"/>
                  </a:lnTo>
                  <a:lnTo>
                    <a:pt x="1089" y="347"/>
                  </a:lnTo>
                  <a:lnTo>
                    <a:pt x="1083" y="362"/>
                  </a:lnTo>
                  <a:lnTo>
                    <a:pt x="1074" y="377"/>
                  </a:lnTo>
                  <a:lnTo>
                    <a:pt x="1065" y="391"/>
                  </a:lnTo>
                  <a:lnTo>
                    <a:pt x="1056" y="405"/>
                  </a:lnTo>
                  <a:lnTo>
                    <a:pt x="1056" y="405"/>
                  </a:lnTo>
                  <a:lnTo>
                    <a:pt x="1038" y="426"/>
                  </a:lnTo>
                  <a:lnTo>
                    <a:pt x="1016" y="450"/>
                  </a:lnTo>
                  <a:lnTo>
                    <a:pt x="992" y="475"/>
                  </a:lnTo>
                  <a:lnTo>
                    <a:pt x="965" y="500"/>
                  </a:lnTo>
                  <a:lnTo>
                    <a:pt x="936" y="525"/>
                  </a:lnTo>
                  <a:lnTo>
                    <a:pt x="905" y="550"/>
                  </a:lnTo>
                  <a:lnTo>
                    <a:pt x="873" y="574"/>
                  </a:lnTo>
                  <a:lnTo>
                    <a:pt x="840" y="597"/>
                  </a:lnTo>
                  <a:lnTo>
                    <a:pt x="805" y="620"/>
                  </a:lnTo>
                  <a:lnTo>
                    <a:pt x="772" y="639"/>
                  </a:lnTo>
                  <a:lnTo>
                    <a:pt x="737" y="658"/>
                  </a:lnTo>
                  <a:lnTo>
                    <a:pt x="703" y="673"/>
                  </a:lnTo>
                  <a:lnTo>
                    <a:pt x="670" y="686"/>
                  </a:lnTo>
                  <a:lnTo>
                    <a:pt x="653" y="691"/>
                  </a:lnTo>
                  <a:lnTo>
                    <a:pt x="637" y="695"/>
                  </a:lnTo>
                  <a:lnTo>
                    <a:pt x="621" y="699"/>
                  </a:lnTo>
                  <a:lnTo>
                    <a:pt x="607" y="702"/>
                  </a:lnTo>
                  <a:lnTo>
                    <a:pt x="592" y="703"/>
                  </a:lnTo>
                  <a:lnTo>
                    <a:pt x="578" y="704"/>
                  </a:lnTo>
                  <a:lnTo>
                    <a:pt x="578" y="704"/>
                  </a:lnTo>
                  <a:lnTo>
                    <a:pt x="564" y="703"/>
                  </a:lnTo>
                  <a:lnTo>
                    <a:pt x="550" y="702"/>
                  </a:lnTo>
                  <a:lnTo>
                    <a:pt x="534" y="699"/>
                  </a:lnTo>
                  <a:lnTo>
                    <a:pt x="518" y="695"/>
                  </a:lnTo>
                  <a:lnTo>
                    <a:pt x="503" y="691"/>
                  </a:lnTo>
                  <a:lnTo>
                    <a:pt x="487" y="686"/>
                  </a:lnTo>
                  <a:lnTo>
                    <a:pt x="453" y="673"/>
                  </a:lnTo>
                  <a:lnTo>
                    <a:pt x="420" y="658"/>
                  </a:lnTo>
                  <a:lnTo>
                    <a:pt x="385" y="639"/>
                  </a:lnTo>
                  <a:lnTo>
                    <a:pt x="351" y="620"/>
                  </a:lnTo>
                  <a:lnTo>
                    <a:pt x="316" y="597"/>
                  </a:lnTo>
                  <a:lnTo>
                    <a:pt x="283" y="574"/>
                  </a:lnTo>
                  <a:lnTo>
                    <a:pt x="251" y="550"/>
                  </a:lnTo>
                  <a:lnTo>
                    <a:pt x="220" y="525"/>
                  </a:lnTo>
                  <a:lnTo>
                    <a:pt x="191" y="500"/>
                  </a:lnTo>
                  <a:lnTo>
                    <a:pt x="165" y="475"/>
                  </a:lnTo>
                  <a:lnTo>
                    <a:pt x="140" y="450"/>
                  </a:lnTo>
                  <a:lnTo>
                    <a:pt x="119" y="426"/>
                  </a:lnTo>
                  <a:lnTo>
                    <a:pt x="101" y="405"/>
                  </a:lnTo>
                  <a:lnTo>
                    <a:pt x="101" y="405"/>
                  </a:lnTo>
                  <a:lnTo>
                    <a:pt x="92" y="391"/>
                  </a:lnTo>
                  <a:lnTo>
                    <a:pt x="83" y="376"/>
                  </a:lnTo>
                  <a:lnTo>
                    <a:pt x="74" y="361"/>
                  </a:lnTo>
                  <a:lnTo>
                    <a:pt x="67" y="344"/>
                  </a:lnTo>
                  <a:lnTo>
                    <a:pt x="61" y="328"/>
                  </a:lnTo>
                  <a:lnTo>
                    <a:pt x="54" y="311"/>
                  </a:lnTo>
                  <a:lnTo>
                    <a:pt x="43" y="274"/>
                  </a:lnTo>
                  <a:lnTo>
                    <a:pt x="33" y="235"/>
                  </a:lnTo>
                  <a:lnTo>
                    <a:pt x="22" y="192"/>
                  </a:lnTo>
                  <a:lnTo>
                    <a:pt x="2" y="96"/>
                  </a:lnTo>
                  <a:lnTo>
                    <a:pt x="2" y="96"/>
                  </a:lnTo>
                  <a:lnTo>
                    <a:pt x="1" y="83"/>
                  </a:lnTo>
                  <a:lnTo>
                    <a:pt x="0" y="54"/>
                  </a:lnTo>
                  <a:lnTo>
                    <a:pt x="0" y="39"/>
                  </a:lnTo>
                  <a:lnTo>
                    <a:pt x="1" y="25"/>
                  </a:lnTo>
                  <a:lnTo>
                    <a:pt x="2" y="19"/>
                  </a:lnTo>
                  <a:lnTo>
                    <a:pt x="4" y="15"/>
                  </a:lnTo>
                  <a:lnTo>
                    <a:pt x="6" y="12"/>
                  </a:lnTo>
                  <a:lnTo>
                    <a:pt x="8" y="11"/>
                  </a:lnTo>
                  <a:lnTo>
                    <a:pt x="8" y="11"/>
                  </a:lnTo>
                  <a:close/>
                </a:path>
              </a:pathLst>
            </a:custGeom>
            <a:solidFill>
              <a:srgbClr val="615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5" name="Freeform 105">
              <a:extLst>
                <a:ext uri="{FF2B5EF4-FFF2-40B4-BE49-F238E27FC236}">
                  <a16:creationId xmlns:a16="http://schemas.microsoft.com/office/drawing/2014/main" id="{F4E32897-8357-4997-9C18-839D80B9AE0C}"/>
                </a:ext>
              </a:extLst>
            </p:cNvPr>
            <p:cNvSpPr>
              <a:spLocks/>
            </p:cNvSpPr>
            <p:nvPr/>
          </p:nvSpPr>
          <p:spPr bwMode="auto">
            <a:xfrm flipH="1">
              <a:off x="6744842" y="5636957"/>
              <a:ext cx="168586" cy="81659"/>
            </a:xfrm>
            <a:custGeom>
              <a:avLst/>
              <a:gdLst>
                <a:gd name="T0" fmla="*/ 35 w 580"/>
                <a:gd name="T1" fmla="*/ 99 h 332"/>
                <a:gd name="T2" fmla="*/ 66 w 580"/>
                <a:gd name="T3" fmla="*/ 76 h 332"/>
                <a:gd name="T4" fmla="*/ 131 w 580"/>
                <a:gd name="T5" fmla="*/ 43 h 332"/>
                <a:gd name="T6" fmla="*/ 240 w 580"/>
                <a:gd name="T7" fmla="*/ 1 h 332"/>
                <a:gd name="T8" fmla="*/ 250 w 580"/>
                <a:gd name="T9" fmla="*/ 0 h 332"/>
                <a:gd name="T10" fmla="*/ 268 w 580"/>
                <a:gd name="T11" fmla="*/ 5 h 332"/>
                <a:gd name="T12" fmla="*/ 286 w 580"/>
                <a:gd name="T13" fmla="*/ 22 h 332"/>
                <a:gd name="T14" fmla="*/ 294 w 580"/>
                <a:gd name="T15" fmla="*/ 22 h 332"/>
                <a:gd name="T16" fmla="*/ 311 w 580"/>
                <a:gd name="T17" fmla="*/ 5 h 332"/>
                <a:gd name="T18" fmla="*/ 329 w 580"/>
                <a:gd name="T19" fmla="*/ 0 h 332"/>
                <a:gd name="T20" fmla="*/ 340 w 580"/>
                <a:gd name="T21" fmla="*/ 1 h 332"/>
                <a:gd name="T22" fmla="*/ 449 w 580"/>
                <a:gd name="T23" fmla="*/ 43 h 332"/>
                <a:gd name="T24" fmla="*/ 513 w 580"/>
                <a:gd name="T25" fmla="*/ 76 h 332"/>
                <a:gd name="T26" fmla="*/ 545 w 580"/>
                <a:gd name="T27" fmla="*/ 99 h 332"/>
                <a:gd name="T28" fmla="*/ 563 w 580"/>
                <a:gd name="T29" fmla="*/ 136 h 332"/>
                <a:gd name="T30" fmla="*/ 579 w 580"/>
                <a:gd name="T31" fmla="*/ 183 h 332"/>
                <a:gd name="T32" fmla="*/ 580 w 580"/>
                <a:gd name="T33" fmla="*/ 204 h 332"/>
                <a:gd name="T34" fmla="*/ 576 w 580"/>
                <a:gd name="T35" fmla="*/ 332 h 332"/>
                <a:gd name="T36" fmla="*/ 549 w 580"/>
                <a:gd name="T37" fmla="*/ 327 h 332"/>
                <a:gd name="T38" fmla="*/ 535 w 580"/>
                <a:gd name="T39" fmla="*/ 321 h 332"/>
                <a:gd name="T40" fmla="*/ 516 w 580"/>
                <a:gd name="T41" fmla="*/ 298 h 332"/>
                <a:gd name="T42" fmla="*/ 503 w 580"/>
                <a:gd name="T43" fmla="*/ 262 h 332"/>
                <a:gd name="T44" fmla="*/ 499 w 580"/>
                <a:gd name="T45" fmla="*/ 232 h 332"/>
                <a:gd name="T46" fmla="*/ 497 w 580"/>
                <a:gd name="T47" fmla="*/ 208 h 332"/>
                <a:gd name="T48" fmla="*/ 479 w 580"/>
                <a:gd name="T49" fmla="*/ 177 h 332"/>
                <a:gd name="T50" fmla="*/ 442 w 580"/>
                <a:gd name="T51" fmla="*/ 151 h 332"/>
                <a:gd name="T52" fmla="*/ 388 w 580"/>
                <a:gd name="T53" fmla="*/ 140 h 332"/>
                <a:gd name="T54" fmla="*/ 322 w 580"/>
                <a:gd name="T55" fmla="*/ 123 h 332"/>
                <a:gd name="T56" fmla="*/ 300 w 580"/>
                <a:gd name="T57" fmla="*/ 112 h 332"/>
                <a:gd name="T58" fmla="*/ 290 w 580"/>
                <a:gd name="T59" fmla="*/ 98 h 332"/>
                <a:gd name="T60" fmla="*/ 285 w 580"/>
                <a:gd name="T61" fmla="*/ 108 h 332"/>
                <a:gd name="T62" fmla="*/ 265 w 580"/>
                <a:gd name="T63" fmla="*/ 120 h 332"/>
                <a:gd name="T64" fmla="*/ 211 w 580"/>
                <a:gd name="T65" fmla="*/ 136 h 332"/>
                <a:gd name="T66" fmla="*/ 152 w 580"/>
                <a:gd name="T67" fmla="*/ 148 h 332"/>
                <a:gd name="T68" fmla="*/ 125 w 580"/>
                <a:gd name="T69" fmla="*/ 158 h 332"/>
                <a:gd name="T70" fmla="*/ 92 w 580"/>
                <a:gd name="T71" fmla="*/ 188 h 332"/>
                <a:gd name="T72" fmla="*/ 82 w 580"/>
                <a:gd name="T73" fmla="*/ 216 h 332"/>
                <a:gd name="T74" fmla="*/ 80 w 580"/>
                <a:gd name="T75" fmla="*/ 232 h 332"/>
                <a:gd name="T76" fmla="*/ 73 w 580"/>
                <a:gd name="T77" fmla="*/ 275 h 332"/>
                <a:gd name="T78" fmla="*/ 57 w 580"/>
                <a:gd name="T79" fmla="*/ 308 h 332"/>
                <a:gd name="T80" fmla="*/ 45 w 580"/>
                <a:gd name="T81" fmla="*/ 321 h 332"/>
                <a:gd name="T82" fmla="*/ 24 w 580"/>
                <a:gd name="T83" fmla="*/ 329 h 332"/>
                <a:gd name="T84" fmla="*/ 0 w 580"/>
                <a:gd name="T85" fmla="*/ 331 h 332"/>
                <a:gd name="T86" fmla="*/ 0 w 580"/>
                <a:gd name="T87" fmla="*/ 204 h 332"/>
                <a:gd name="T88" fmla="*/ 3 w 580"/>
                <a:gd name="T89" fmla="*/ 172 h 332"/>
                <a:gd name="T90" fmla="*/ 29 w 580"/>
                <a:gd name="T91" fmla="*/ 10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0" h="332">
                  <a:moveTo>
                    <a:pt x="29" y="107"/>
                  </a:moveTo>
                  <a:lnTo>
                    <a:pt x="29" y="107"/>
                  </a:lnTo>
                  <a:lnTo>
                    <a:pt x="35" y="99"/>
                  </a:lnTo>
                  <a:lnTo>
                    <a:pt x="43" y="92"/>
                  </a:lnTo>
                  <a:lnTo>
                    <a:pt x="54" y="83"/>
                  </a:lnTo>
                  <a:lnTo>
                    <a:pt x="66" y="76"/>
                  </a:lnTo>
                  <a:lnTo>
                    <a:pt x="81" y="67"/>
                  </a:lnTo>
                  <a:lnTo>
                    <a:pt x="98" y="58"/>
                  </a:lnTo>
                  <a:lnTo>
                    <a:pt x="131" y="43"/>
                  </a:lnTo>
                  <a:lnTo>
                    <a:pt x="166" y="29"/>
                  </a:lnTo>
                  <a:lnTo>
                    <a:pt x="198" y="16"/>
                  </a:lnTo>
                  <a:lnTo>
                    <a:pt x="240" y="1"/>
                  </a:lnTo>
                  <a:lnTo>
                    <a:pt x="240" y="1"/>
                  </a:lnTo>
                  <a:lnTo>
                    <a:pt x="246" y="0"/>
                  </a:lnTo>
                  <a:lnTo>
                    <a:pt x="250" y="0"/>
                  </a:lnTo>
                  <a:lnTo>
                    <a:pt x="256" y="0"/>
                  </a:lnTo>
                  <a:lnTo>
                    <a:pt x="260" y="1"/>
                  </a:lnTo>
                  <a:lnTo>
                    <a:pt x="268" y="5"/>
                  </a:lnTo>
                  <a:lnTo>
                    <a:pt x="276" y="11"/>
                  </a:lnTo>
                  <a:lnTo>
                    <a:pt x="282" y="16"/>
                  </a:lnTo>
                  <a:lnTo>
                    <a:pt x="286" y="22"/>
                  </a:lnTo>
                  <a:lnTo>
                    <a:pt x="290" y="27"/>
                  </a:lnTo>
                  <a:lnTo>
                    <a:pt x="290" y="27"/>
                  </a:lnTo>
                  <a:lnTo>
                    <a:pt x="294" y="22"/>
                  </a:lnTo>
                  <a:lnTo>
                    <a:pt x="298" y="16"/>
                  </a:lnTo>
                  <a:lnTo>
                    <a:pt x="304" y="11"/>
                  </a:lnTo>
                  <a:lnTo>
                    <a:pt x="311" y="5"/>
                  </a:lnTo>
                  <a:lnTo>
                    <a:pt x="320" y="1"/>
                  </a:lnTo>
                  <a:lnTo>
                    <a:pt x="324" y="0"/>
                  </a:lnTo>
                  <a:lnTo>
                    <a:pt x="329" y="0"/>
                  </a:lnTo>
                  <a:lnTo>
                    <a:pt x="334" y="0"/>
                  </a:lnTo>
                  <a:lnTo>
                    <a:pt x="340" y="1"/>
                  </a:lnTo>
                  <a:lnTo>
                    <a:pt x="340" y="1"/>
                  </a:lnTo>
                  <a:lnTo>
                    <a:pt x="381" y="16"/>
                  </a:lnTo>
                  <a:lnTo>
                    <a:pt x="414" y="29"/>
                  </a:lnTo>
                  <a:lnTo>
                    <a:pt x="449" y="43"/>
                  </a:lnTo>
                  <a:lnTo>
                    <a:pt x="482" y="58"/>
                  </a:lnTo>
                  <a:lnTo>
                    <a:pt x="498" y="67"/>
                  </a:lnTo>
                  <a:lnTo>
                    <a:pt x="513" y="76"/>
                  </a:lnTo>
                  <a:lnTo>
                    <a:pt x="526" y="83"/>
                  </a:lnTo>
                  <a:lnTo>
                    <a:pt x="537" y="92"/>
                  </a:lnTo>
                  <a:lnTo>
                    <a:pt x="545" y="99"/>
                  </a:lnTo>
                  <a:lnTo>
                    <a:pt x="551" y="107"/>
                  </a:lnTo>
                  <a:lnTo>
                    <a:pt x="551" y="107"/>
                  </a:lnTo>
                  <a:lnTo>
                    <a:pt x="563" y="136"/>
                  </a:lnTo>
                  <a:lnTo>
                    <a:pt x="573" y="161"/>
                  </a:lnTo>
                  <a:lnTo>
                    <a:pt x="577" y="172"/>
                  </a:lnTo>
                  <a:lnTo>
                    <a:pt x="579" y="183"/>
                  </a:lnTo>
                  <a:lnTo>
                    <a:pt x="580" y="193"/>
                  </a:lnTo>
                  <a:lnTo>
                    <a:pt x="580" y="204"/>
                  </a:lnTo>
                  <a:lnTo>
                    <a:pt x="580" y="204"/>
                  </a:lnTo>
                  <a:lnTo>
                    <a:pt x="580" y="331"/>
                  </a:lnTo>
                  <a:lnTo>
                    <a:pt x="580" y="331"/>
                  </a:lnTo>
                  <a:lnTo>
                    <a:pt x="576" y="332"/>
                  </a:lnTo>
                  <a:lnTo>
                    <a:pt x="564" y="331"/>
                  </a:lnTo>
                  <a:lnTo>
                    <a:pt x="556" y="329"/>
                  </a:lnTo>
                  <a:lnTo>
                    <a:pt x="549" y="327"/>
                  </a:lnTo>
                  <a:lnTo>
                    <a:pt x="542" y="325"/>
                  </a:lnTo>
                  <a:lnTo>
                    <a:pt x="535" y="321"/>
                  </a:lnTo>
                  <a:lnTo>
                    <a:pt x="535" y="321"/>
                  </a:lnTo>
                  <a:lnTo>
                    <a:pt x="528" y="315"/>
                  </a:lnTo>
                  <a:lnTo>
                    <a:pt x="523" y="308"/>
                  </a:lnTo>
                  <a:lnTo>
                    <a:pt x="516" y="298"/>
                  </a:lnTo>
                  <a:lnTo>
                    <a:pt x="512" y="287"/>
                  </a:lnTo>
                  <a:lnTo>
                    <a:pt x="506" y="275"/>
                  </a:lnTo>
                  <a:lnTo>
                    <a:pt x="503" y="262"/>
                  </a:lnTo>
                  <a:lnTo>
                    <a:pt x="500" y="247"/>
                  </a:lnTo>
                  <a:lnTo>
                    <a:pt x="499" y="232"/>
                  </a:lnTo>
                  <a:lnTo>
                    <a:pt x="499" y="232"/>
                  </a:lnTo>
                  <a:lnTo>
                    <a:pt x="499" y="224"/>
                  </a:lnTo>
                  <a:lnTo>
                    <a:pt x="498" y="216"/>
                  </a:lnTo>
                  <a:lnTo>
                    <a:pt x="497" y="208"/>
                  </a:lnTo>
                  <a:lnTo>
                    <a:pt x="494" y="202"/>
                  </a:lnTo>
                  <a:lnTo>
                    <a:pt x="487" y="189"/>
                  </a:lnTo>
                  <a:lnTo>
                    <a:pt x="479" y="177"/>
                  </a:lnTo>
                  <a:lnTo>
                    <a:pt x="468" y="166"/>
                  </a:lnTo>
                  <a:lnTo>
                    <a:pt x="456" y="158"/>
                  </a:lnTo>
                  <a:lnTo>
                    <a:pt x="442" y="151"/>
                  </a:lnTo>
                  <a:lnTo>
                    <a:pt x="427" y="148"/>
                  </a:lnTo>
                  <a:lnTo>
                    <a:pt x="427" y="148"/>
                  </a:lnTo>
                  <a:lnTo>
                    <a:pt x="388" y="140"/>
                  </a:lnTo>
                  <a:lnTo>
                    <a:pt x="366" y="135"/>
                  </a:lnTo>
                  <a:lnTo>
                    <a:pt x="343" y="130"/>
                  </a:lnTo>
                  <a:lnTo>
                    <a:pt x="322" y="123"/>
                  </a:lnTo>
                  <a:lnTo>
                    <a:pt x="313" y="120"/>
                  </a:lnTo>
                  <a:lnTo>
                    <a:pt x="305" y="116"/>
                  </a:lnTo>
                  <a:lnTo>
                    <a:pt x="300" y="112"/>
                  </a:lnTo>
                  <a:lnTo>
                    <a:pt x="294" y="108"/>
                  </a:lnTo>
                  <a:lnTo>
                    <a:pt x="291" y="104"/>
                  </a:lnTo>
                  <a:lnTo>
                    <a:pt x="290" y="98"/>
                  </a:lnTo>
                  <a:lnTo>
                    <a:pt x="290" y="98"/>
                  </a:lnTo>
                  <a:lnTo>
                    <a:pt x="288" y="104"/>
                  </a:lnTo>
                  <a:lnTo>
                    <a:pt x="285" y="108"/>
                  </a:lnTo>
                  <a:lnTo>
                    <a:pt x="281" y="112"/>
                  </a:lnTo>
                  <a:lnTo>
                    <a:pt x="274" y="116"/>
                  </a:lnTo>
                  <a:lnTo>
                    <a:pt x="265" y="120"/>
                  </a:lnTo>
                  <a:lnTo>
                    <a:pt x="256" y="123"/>
                  </a:lnTo>
                  <a:lnTo>
                    <a:pt x="235" y="131"/>
                  </a:lnTo>
                  <a:lnTo>
                    <a:pt x="211" y="136"/>
                  </a:lnTo>
                  <a:lnTo>
                    <a:pt x="189" y="140"/>
                  </a:lnTo>
                  <a:lnTo>
                    <a:pt x="152" y="148"/>
                  </a:lnTo>
                  <a:lnTo>
                    <a:pt x="152" y="148"/>
                  </a:lnTo>
                  <a:lnTo>
                    <a:pt x="145" y="149"/>
                  </a:lnTo>
                  <a:lnTo>
                    <a:pt x="138" y="151"/>
                  </a:lnTo>
                  <a:lnTo>
                    <a:pt x="125" y="158"/>
                  </a:lnTo>
                  <a:lnTo>
                    <a:pt x="112" y="166"/>
                  </a:lnTo>
                  <a:lnTo>
                    <a:pt x="101" y="176"/>
                  </a:lnTo>
                  <a:lnTo>
                    <a:pt x="92" y="188"/>
                  </a:lnTo>
                  <a:lnTo>
                    <a:pt x="85" y="202"/>
                  </a:lnTo>
                  <a:lnTo>
                    <a:pt x="83" y="208"/>
                  </a:lnTo>
                  <a:lnTo>
                    <a:pt x="82" y="216"/>
                  </a:lnTo>
                  <a:lnTo>
                    <a:pt x="81" y="224"/>
                  </a:lnTo>
                  <a:lnTo>
                    <a:pt x="80" y="232"/>
                  </a:lnTo>
                  <a:lnTo>
                    <a:pt x="80" y="232"/>
                  </a:lnTo>
                  <a:lnTo>
                    <a:pt x="80" y="247"/>
                  </a:lnTo>
                  <a:lnTo>
                    <a:pt x="76" y="262"/>
                  </a:lnTo>
                  <a:lnTo>
                    <a:pt x="73" y="275"/>
                  </a:lnTo>
                  <a:lnTo>
                    <a:pt x="69" y="287"/>
                  </a:lnTo>
                  <a:lnTo>
                    <a:pt x="63" y="298"/>
                  </a:lnTo>
                  <a:lnTo>
                    <a:pt x="57" y="308"/>
                  </a:lnTo>
                  <a:lnTo>
                    <a:pt x="51" y="315"/>
                  </a:lnTo>
                  <a:lnTo>
                    <a:pt x="45" y="321"/>
                  </a:lnTo>
                  <a:lnTo>
                    <a:pt x="45" y="321"/>
                  </a:lnTo>
                  <a:lnTo>
                    <a:pt x="38" y="325"/>
                  </a:lnTo>
                  <a:lnTo>
                    <a:pt x="30" y="327"/>
                  </a:lnTo>
                  <a:lnTo>
                    <a:pt x="24" y="329"/>
                  </a:lnTo>
                  <a:lnTo>
                    <a:pt x="16" y="331"/>
                  </a:lnTo>
                  <a:lnTo>
                    <a:pt x="5" y="332"/>
                  </a:lnTo>
                  <a:lnTo>
                    <a:pt x="0" y="331"/>
                  </a:lnTo>
                  <a:lnTo>
                    <a:pt x="0" y="331"/>
                  </a:lnTo>
                  <a:lnTo>
                    <a:pt x="0" y="204"/>
                  </a:lnTo>
                  <a:lnTo>
                    <a:pt x="0" y="204"/>
                  </a:lnTo>
                  <a:lnTo>
                    <a:pt x="0" y="193"/>
                  </a:lnTo>
                  <a:lnTo>
                    <a:pt x="1" y="183"/>
                  </a:lnTo>
                  <a:lnTo>
                    <a:pt x="3" y="172"/>
                  </a:lnTo>
                  <a:lnTo>
                    <a:pt x="7" y="161"/>
                  </a:lnTo>
                  <a:lnTo>
                    <a:pt x="16" y="136"/>
                  </a:lnTo>
                  <a:lnTo>
                    <a:pt x="29" y="107"/>
                  </a:lnTo>
                  <a:lnTo>
                    <a:pt x="29" y="107"/>
                  </a:lnTo>
                  <a:close/>
                </a:path>
              </a:pathLst>
            </a:custGeom>
            <a:solidFill>
              <a:srgbClr val="615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6" name="Freeform 106">
              <a:extLst>
                <a:ext uri="{FF2B5EF4-FFF2-40B4-BE49-F238E27FC236}">
                  <a16:creationId xmlns:a16="http://schemas.microsoft.com/office/drawing/2014/main" id="{44E408DA-1636-4DD3-A5EC-AB051ACAAB14}"/>
                </a:ext>
              </a:extLst>
            </p:cNvPr>
            <p:cNvSpPr>
              <a:spLocks noEditPoints="1"/>
            </p:cNvSpPr>
            <p:nvPr/>
          </p:nvSpPr>
          <p:spPr bwMode="auto">
            <a:xfrm flipH="1">
              <a:off x="6677060" y="5530974"/>
              <a:ext cx="307626" cy="90346"/>
            </a:xfrm>
            <a:custGeom>
              <a:avLst/>
              <a:gdLst>
                <a:gd name="T0" fmla="*/ 205 w 1062"/>
                <a:gd name="T1" fmla="*/ 359 h 368"/>
                <a:gd name="T2" fmla="*/ 111 w 1062"/>
                <a:gd name="T3" fmla="*/ 316 h 368"/>
                <a:gd name="T4" fmla="*/ 68 w 1062"/>
                <a:gd name="T5" fmla="*/ 244 h 368"/>
                <a:gd name="T6" fmla="*/ 44 w 1062"/>
                <a:gd name="T7" fmla="*/ 127 h 368"/>
                <a:gd name="T8" fmla="*/ 20 w 1062"/>
                <a:gd name="T9" fmla="*/ 94 h 368"/>
                <a:gd name="T10" fmla="*/ 2 w 1062"/>
                <a:gd name="T11" fmla="*/ 71 h 368"/>
                <a:gd name="T12" fmla="*/ 5 w 1062"/>
                <a:gd name="T13" fmla="*/ 26 h 368"/>
                <a:gd name="T14" fmla="*/ 62 w 1062"/>
                <a:gd name="T15" fmla="*/ 8 h 368"/>
                <a:gd name="T16" fmla="*/ 261 w 1062"/>
                <a:gd name="T17" fmla="*/ 2 h 368"/>
                <a:gd name="T18" fmla="*/ 163 w 1062"/>
                <a:gd name="T19" fmla="*/ 26 h 368"/>
                <a:gd name="T20" fmla="*/ 99 w 1062"/>
                <a:gd name="T21" fmla="*/ 44 h 368"/>
                <a:gd name="T22" fmla="*/ 74 w 1062"/>
                <a:gd name="T23" fmla="*/ 110 h 368"/>
                <a:gd name="T24" fmla="*/ 85 w 1062"/>
                <a:gd name="T25" fmla="*/ 212 h 368"/>
                <a:gd name="T26" fmla="*/ 114 w 1062"/>
                <a:gd name="T27" fmla="*/ 282 h 368"/>
                <a:gd name="T28" fmla="*/ 164 w 1062"/>
                <a:gd name="T29" fmla="*/ 321 h 368"/>
                <a:gd name="T30" fmla="*/ 269 w 1062"/>
                <a:gd name="T31" fmla="*/ 367 h 368"/>
                <a:gd name="T32" fmla="*/ 671 w 1062"/>
                <a:gd name="T33" fmla="*/ 21 h 368"/>
                <a:gd name="T34" fmla="*/ 802 w 1062"/>
                <a:gd name="T35" fmla="*/ 25 h 368"/>
                <a:gd name="T36" fmla="*/ 673 w 1062"/>
                <a:gd name="T37" fmla="*/ 49 h 368"/>
                <a:gd name="T38" fmla="*/ 626 w 1062"/>
                <a:gd name="T39" fmla="*/ 83 h 368"/>
                <a:gd name="T40" fmla="*/ 614 w 1062"/>
                <a:gd name="T41" fmla="*/ 126 h 368"/>
                <a:gd name="T42" fmla="*/ 645 w 1062"/>
                <a:gd name="T43" fmla="*/ 236 h 368"/>
                <a:gd name="T44" fmla="*/ 717 w 1062"/>
                <a:gd name="T45" fmla="*/ 322 h 368"/>
                <a:gd name="T46" fmla="*/ 786 w 1062"/>
                <a:gd name="T47" fmla="*/ 345 h 368"/>
                <a:gd name="T48" fmla="*/ 747 w 1062"/>
                <a:gd name="T49" fmla="*/ 360 h 368"/>
                <a:gd name="T50" fmla="*/ 668 w 1062"/>
                <a:gd name="T51" fmla="*/ 313 h 368"/>
                <a:gd name="T52" fmla="*/ 626 w 1062"/>
                <a:gd name="T53" fmla="*/ 255 h 368"/>
                <a:gd name="T54" fmla="*/ 591 w 1062"/>
                <a:gd name="T55" fmla="*/ 162 h 368"/>
                <a:gd name="T56" fmla="*/ 546 w 1062"/>
                <a:gd name="T57" fmla="*/ 129 h 368"/>
                <a:gd name="T58" fmla="*/ 495 w 1062"/>
                <a:gd name="T59" fmla="*/ 140 h 368"/>
                <a:gd name="T60" fmla="*/ 462 w 1062"/>
                <a:gd name="T61" fmla="*/ 211 h 368"/>
                <a:gd name="T62" fmla="*/ 432 w 1062"/>
                <a:gd name="T63" fmla="*/ 283 h 368"/>
                <a:gd name="T64" fmla="*/ 378 w 1062"/>
                <a:gd name="T65" fmla="*/ 340 h 368"/>
                <a:gd name="T66" fmla="*/ 269 w 1062"/>
                <a:gd name="T67" fmla="*/ 367 h 368"/>
                <a:gd name="T68" fmla="*/ 342 w 1062"/>
                <a:gd name="T69" fmla="*/ 333 h 368"/>
                <a:gd name="T70" fmla="*/ 401 w 1062"/>
                <a:gd name="T71" fmla="*/ 286 h 368"/>
                <a:gd name="T72" fmla="*/ 450 w 1062"/>
                <a:gd name="T73" fmla="*/ 179 h 368"/>
                <a:gd name="T74" fmla="*/ 447 w 1062"/>
                <a:gd name="T75" fmla="*/ 94 h 368"/>
                <a:gd name="T76" fmla="*/ 418 w 1062"/>
                <a:gd name="T77" fmla="*/ 63 h 368"/>
                <a:gd name="T78" fmla="*/ 316 w 1062"/>
                <a:gd name="T79" fmla="*/ 30 h 368"/>
                <a:gd name="T80" fmla="*/ 278 w 1062"/>
                <a:gd name="T81" fmla="*/ 3 h 368"/>
                <a:gd name="T82" fmla="*/ 504 w 1062"/>
                <a:gd name="T83" fmla="*/ 44 h 368"/>
                <a:gd name="T84" fmla="*/ 836 w 1062"/>
                <a:gd name="T85" fmla="*/ 2 h 368"/>
                <a:gd name="T86" fmla="*/ 1019 w 1062"/>
                <a:gd name="T87" fmla="*/ 13 h 368"/>
                <a:gd name="T88" fmla="*/ 1059 w 1062"/>
                <a:gd name="T89" fmla="*/ 32 h 368"/>
                <a:gd name="T90" fmla="*/ 1060 w 1062"/>
                <a:gd name="T91" fmla="*/ 79 h 368"/>
                <a:gd name="T92" fmla="*/ 1041 w 1062"/>
                <a:gd name="T93" fmla="*/ 98 h 368"/>
                <a:gd name="T94" fmla="*/ 1022 w 1062"/>
                <a:gd name="T95" fmla="*/ 144 h 368"/>
                <a:gd name="T96" fmla="*/ 1003 w 1062"/>
                <a:gd name="T97" fmla="*/ 260 h 368"/>
                <a:gd name="T98" fmla="*/ 958 w 1062"/>
                <a:gd name="T99" fmla="*/ 327 h 368"/>
                <a:gd name="T100" fmla="*/ 855 w 1062"/>
                <a:gd name="T101" fmla="*/ 364 h 368"/>
                <a:gd name="T102" fmla="*/ 832 w 1062"/>
                <a:gd name="T103" fmla="*/ 345 h 368"/>
                <a:gd name="T104" fmla="*/ 924 w 1062"/>
                <a:gd name="T105" fmla="*/ 319 h 368"/>
                <a:gd name="T106" fmla="*/ 968 w 1062"/>
                <a:gd name="T107" fmla="*/ 275 h 368"/>
                <a:gd name="T108" fmla="*/ 991 w 1062"/>
                <a:gd name="T109" fmla="*/ 197 h 368"/>
                <a:gd name="T110" fmla="*/ 989 w 1062"/>
                <a:gd name="T111" fmla="*/ 95 h 368"/>
                <a:gd name="T112" fmla="*/ 960 w 1062"/>
                <a:gd name="T113" fmla="*/ 43 h 368"/>
                <a:gd name="T114" fmla="*/ 877 w 1062"/>
                <a:gd name="T115" fmla="*/ 26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2" h="368">
                  <a:moveTo>
                    <a:pt x="269" y="367"/>
                  </a:moveTo>
                  <a:lnTo>
                    <a:pt x="269" y="367"/>
                  </a:lnTo>
                  <a:lnTo>
                    <a:pt x="254" y="365"/>
                  </a:lnTo>
                  <a:lnTo>
                    <a:pt x="254" y="365"/>
                  </a:lnTo>
                  <a:lnTo>
                    <a:pt x="229" y="363"/>
                  </a:lnTo>
                  <a:lnTo>
                    <a:pt x="205" y="359"/>
                  </a:lnTo>
                  <a:lnTo>
                    <a:pt x="185" y="355"/>
                  </a:lnTo>
                  <a:lnTo>
                    <a:pt x="166" y="348"/>
                  </a:lnTo>
                  <a:lnTo>
                    <a:pt x="150" y="342"/>
                  </a:lnTo>
                  <a:lnTo>
                    <a:pt x="135" y="333"/>
                  </a:lnTo>
                  <a:lnTo>
                    <a:pt x="122" y="324"/>
                  </a:lnTo>
                  <a:lnTo>
                    <a:pt x="111" y="316"/>
                  </a:lnTo>
                  <a:lnTo>
                    <a:pt x="101" y="305"/>
                  </a:lnTo>
                  <a:lnTo>
                    <a:pt x="92" y="294"/>
                  </a:lnTo>
                  <a:lnTo>
                    <a:pt x="85" y="282"/>
                  </a:lnTo>
                  <a:lnTo>
                    <a:pt x="79" y="270"/>
                  </a:lnTo>
                  <a:lnTo>
                    <a:pt x="73" y="257"/>
                  </a:lnTo>
                  <a:lnTo>
                    <a:pt x="68" y="244"/>
                  </a:lnTo>
                  <a:lnTo>
                    <a:pt x="65" y="230"/>
                  </a:lnTo>
                  <a:lnTo>
                    <a:pt x="62" y="216"/>
                  </a:lnTo>
                  <a:lnTo>
                    <a:pt x="62" y="216"/>
                  </a:lnTo>
                  <a:lnTo>
                    <a:pt x="52" y="162"/>
                  </a:lnTo>
                  <a:lnTo>
                    <a:pt x="47" y="142"/>
                  </a:lnTo>
                  <a:lnTo>
                    <a:pt x="44" y="127"/>
                  </a:lnTo>
                  <a:lnTo>
                    <a:pt x="39" y="114"/>
                  </a:lnTo>
                  <a:lnTo>
                    <a:pt x="35" y="104"/>
                  </a:lnTo>
                  <a:lnTo>
                    <a:pt x="31" y="101"/>
                  </a:lnTo>
                  <a:lnTo>
                    <a:pt x="28" y="98"/>
                  </a:lnTo>
                  <a:lnTo>
                    <a:pt x="25" y="95"/>
                  </a:lnTo>
                  <a:lnTo>
                    <a:pt x="20" y="94"/>
                  </a:lnTo>
                  <a:lnTo>
                    <a:pt x="20" y="94"/>
                  </a:lnTo>
                  <a:lnTo>
                    <a:pt x="15" y="91"/>
                  </a:lnTo>
                  <a:lnTo>
                    <a:pt x="10" y="88"/>
                  </a:lnTo>
                  <a:lnTo>
                    <a:pt x="7" y="83"/>
                  </a:lnTo>
                  <a:lnTo>
                    <a:pt x="5" y="77"/>
                  </a:lnTo>
                  <a:lnTo>
                    <a:pt x="2" y="71"/>
                  </a:lnTo>
                  <a:lnTo>
                    <a:pt x="1" y="63"/>
                  </a:lnTo>
                  <a:lnTo>
                    <a:pt x="0" y="47"/>
                  </a:lnTo>
                  <a:lnTo>
                    <a:pt x="0" y="47"/>
                  </a:lnTo>
                  <a:lnTo>
                    <a:pt x="1" y="34"/>
                  </a:lnTo>
                  <a:lnTo>
                    <a:pt x="2" y="30"/>
                  </a:lnTo>
                  <a:lnTo>
                    <a:pt x="5" y="26"/>
                  </a:lnTo>
                  <a:lnTo>
                    <a:pt x="8" y="23"/>
                  </a:lnTo>
                  <a:lnTo>
                    <a:pt x="13" y="20"/>
                  </a:lnTo>
                  <a:lnTo>
                    <a:pt x="29" y="13"/>
                  </a:lnTo>
                  <a:lnTo>
                    <a:pt x="29" y="13"/>
                  </a:lnTo>
                  <a:lnTo>
                    <a:pt x="42" y="11"/>
                  </a:lnTo>
                  <a:lnTo>
                    <a:pt x="62" y="8"/>
                  </a:lnTo>
                  <a:lnTo>
                    <a:pt x="89" y="5"/>
                  </a:lnTo>
                  <a:lnTo>
                    <a:pt x="120" y="3"/>
                  </a:lnTo>
                  <a:lnTo>
                    <a:pt x="155" y="2"/>
                  </a:lnTo>
                  <a:lnTo>
                    <a:pt x="191" y="0"/>
                  </a:lnTo>
                  <a:lnTo>
                    <a:pt x="227" y="0"/>
                  </a:lnTo>
                  <a:lnTo>
                    <a:pt x="261" y="2"/>
                  </a:lnTo>
                  <a:lnTo>
                    <a:pt x="263" y="24"/>
                  </a:lnTo>
                  <a:lnTo>
                    <a:pt x="263" y="24"/>
                  </a:lnTo>
                  <a:lnTo>
                    <a:pt x="236" y="23"/>
                  </a:lnTo>
                  <a:lnTo>
                    <a:pt x="210" y="23"/>
                  </a:lnTo>
                  <a:lnTo>
                    <a:pt x="186" y="24"/>
                  </a:lnTo>
                  <a:lnTo>
                    <a:pt x="163" y="26"/>
                  </a:lnTo>
                  <a:lnTo>
                    <a:pt x="144" y="30"/>
                  </a:lnTo>
                  <a:lnTo>
                    <a:pt x="126" y="33"/>
                  </a:lnTo>
                  <a:lnTo>
                    <a:pt x="112" y="37"/>
                  </a:lnTo>
                  <a:lnTo>
                    <a:pt x="102" y="41"/>
                  </a:lnTo>
                  <a:lnTo>
                    <a:pt x="102" y="41"/>
                  </a:lnTo>
                  <a:lnTo>
                    <a:pt x="99" y="44"/>
                  </a:lnTo>
                  <a:lnTo>
                    <a:pt x="94" y="48"/>
                  </a:lnTo>
                  <a:lnTo>
                    <a:pt x="89" y="57"/>
                  </a:lnTo>
                  <a:lnTo>
                    <a:pt x="83" y="67"/>
                  </a:lnTo>
                  <a:lnTo>
                    <a:pt x="79" y="80"/>
                  </a:lnTo>
                  <a:lnTo>
                    <a:pt x="76" y="94"/>
                  </a:lnTo>
                  <a:lnTo>
                    <a:pt x="74" y="110"/>
                  </a:lnTo>
                  <a:lnTo>
                    <a:pt x="74" y="126"/>
                  </a:lnTo>
                  <a:lnTo>
                    <a:pt x="74" y="143"/>
                  </a:lnTo>
                  <a:lnTo>
                    <a:pt x="75" y="160"/>
                  </a:lnTo>
                  <a:lnTo>
                    <a:pt x="77" y="178"/>
                  </a:lnTo>
                  <a:lnTo>
                    <a:pt x="81" y="195"/>
                  </a:lnTo>
                  <a:lnTo>
                    <a:pt x="85" y="212"/>
                  </a:lnTo>
                  <a:lnTo>
                    <a:pt x="90" y="229"/>
                  </a:lnTo>
                  <a:lnTo>
                    <a:pt x="95" y="246"/>
                  </a:lnTo>
                  <a:lnTo>
                    <a:pt x="102" y="260"/>
                  </a:lnTo>
                  <a:lnTo>
                    <a:pt x="109" y="274"/>
                  </a:lnTo>
                  <a:lnTo>
                    <a:pt x="109" y="274"/>
                  </a:lnTo>
                  <a:lnTo>
                    <a:pt x="114" y="282"/>
                  </a:lnTo>
                  <a:lnTo>
                    <a:pt x="120" y="290"/>
                  </a:lnTo>
                  <a:lnTo>
                    <a:pt x="128" y="297"/>
                  </a:lnTo>
                  <a:lnTo>
                    <a:pt x="136" y="304"/>
                  </a:lnTo>
                  <a:lnTo>
                    <a:pt x="145" y="310"/>
                  </a:lnTo>
                  <a:lnTo>
                    <a:pt x="154" y="316"/>
                  </a:lnTo>
                  <a:lnTo>
                    <a:pt x="164" y="321"/>
                  </a:lnTo>
                  <a:lnTo>
                    <a:pt x="175" y="327"/>
                  </a:lnTo>
                  <a:lnTo>
                    <a:pt x="197" y="334"/>
                  </a:lnTo>
                  <a:lnTo>
                    <a:pt x="221" y="340"/>
                  </a:lnTo>
                  <a:lnTo>
                    <a:pt x="245" y="344"/>
                  </a:lnTo>
                  <a:lnTo>
                    <a:pt x="268" y="345"/>
                  </a:lnTo>
                  <a:lnTo>
                    <a:pt x="269" y="367"/>
                  </a:lnTo>
                  <a:close/>
                  <a:moveTo>
                    <a:pt x="533" y="46"/>
                  </a:moveTo>
                  <a:lnTo>
                    <a:pt x="533" y="46"/>
                  </a:lnTo>
                  <a:lnTo>
                    <a:pt x="549" y="45"/>
                  </a:lnTo>
                  <a:lnTo>
                    <a:pt x="572" y="40"/>
                  </a:lnTo>
                  <a:lnTo>
                    <a:pt x="635" y="29"/>
                  </a:lnTo>
                  <a:lnTo>
                    <a:pt x="671" y="21"/>
                  </a:lnTo>
                  <a:lnTo>
                    <a:pt x="709" y="13"/>
                  </a:lnTo>
                  <a:lnTo>
                    <a:pt x="746" y="8"/>
                  </a:lnTo>
                  <a:lnTo>
                    <a:pt x="782" y="4"/>
                  </a:lnTo>
                  <a:lnTo>
                    <a:pt x="782" y="4"/>
                  </a:lnTo>
                  <a:lnTo>
                    <a:pt x="801" y="3"/>
                  </a:lnTo>
                  <a:lnTo>
                    <a:pt x="802" y="25"/>
                  </a:lnTo>
                  <a:lnTo>
                    <a:pt x="802" y="25"/>
                  </a:lnTo>
                  <a:lnTo>
                    <a:pt x="774" y="27"/>
                  </a:lnTo>
                  <a:lnTo>
                    <a:pt x="747" y="31"/>
                  </a:lnTo>
                  <a:lnTo>
                    <a:pt x="720" y="35"/>
                  </a:lnTo>
                  <a:lnTo>
                    <a:pt x="696" y="40"/>
                  </a:lnTo>
                  <a:lnTo>
                    <a:pt x="673" y="49"/>
                  </a:lnTo>
                  <a:lnTo>
                    <a:pt x="663" y="53"/>
                  </a:lnTo>
                  <a:lnTo>
                    <a:pt x="654" y="58"/>
                  </a:lnTo>
                  <a:lnTo>
                    <a:pt x="645" y="63"/>
                  </a:lnTo>
                  <a:lnTo>
                    <a:pt x="638" y="70"/>
                  </a:lnTo>
                  <a:lnTo>
                    <a:pt x="632" y="76"/>
                  </a:lnTo>
                  <a:lnTo>
                    <a:pt x="626" y="83"/>
                  </a:lnTo>
                  <a:lnTo>
                    <a:pt x="626" y="83"/>
                  </a:lnTo>
                  <a:lnTo>
                    <a:pt x="623" y="89"/>
                  </a:lnTo>
                  <a:lnTo>
                    <a:pt x="619" y="95"/>
                  </a:lnTo>
                  <a:lnTo>
                    <a:pt x="617" y="102"/>
                  </a:lnTo>
                  <a:lnTo>
                    <a:pt x="615" y="110"/>
                  </a:lnTo>
                  <a:lnTo>
                    <a:pt x="614" y="126"/>
                  </a:lnTo>
                  <a:lnTo>
                    <a:pt x="614" y="143"/>
                  </a:lnTo>
                  <a:lnTo>
                    <a:pt x="617" y="160"/>
                  </a:lnTo>
                  <a:lnTo>
                    <a:pt x="622" y="180"/>
                  </a:lnTo>
                  <a:lnTo>
                    <a:pt x="628" y="198"/>
                  </a:lnTo>
                  <a:lnTo>
                    <a:pt x="635" y="218"/>
                  </a:lnTo>
                  <a:lnTo>
                    <a:pt x="645" y="236"/>
                  </a:lnTo>
                  <a:lnTo>
                    <a:pt x="655" y="253"/>
                  </a:lnTo>
                  <a:lnTo>
                    <a:pt x="666" y="270"/>
                  </a:lnTo>
                  <a:lnTo>
                    <a:pt x="678" y="286"/>
                  </a:lnTo>
                  <a:lnTo>
                    <a:pt x="690" y="301"/>
                  </a:lnTo>
                  <a:lnTo>
                    <a:pt x="703" y="313"/>
                  </a:lnTo>
                  <a:lnTo>
                    <a:pt x="717" y="322"/>
                  </a:lnTo>
                  <a:lnTo>
                    <a:pt x="729" y="330"/>
                  </a:lnTo>
                  <a:lnTo>
                    <a:pt x="729" y="330"/>
                  </a:lnTo>
                  <a:lnTo>
                    <a:pt x="738" y="334"/>
                  </a:lnTo>
                  <a:lnTo>
                    <a:pt x="747" y="337"/>
                  </a:lnTo>
                  <a:lnTo>
                    <a:pt x="766" y="342"/>
                  </a:lnTo>
                  <a:lnTo>
                    <a:pt x="786" y="345"/>
                  </a:lnTo>
                  <a:lnTo>
                    <a:pt x="808" y="346"/>
                  </a:lnTo>
                  <a:lnTo>
                    <a:pt x="809" y="368"/>
                  </a:lnTo>
                  <a:lnTo>
                    <a:pt x="809" y="368"/>
                  </a:lnTo>
                  <a:lnTo>
                    <a:pt x="786" y="367"/>
                  </a:lnTo>
                  <a:lnTo>
                    <a:pt x="766" y="364"/>
                  </a:lnTo>
                  <a:lnTo>
                    <a:pt x="747" y="360"/>
                  </a:lnTo>
                  <a:lnTo>
                    <a:pt x="730" y="354"/>
                  </a:lnTo>
                  <a:lnTo>
                    <a:pt x="715" y="347"/>
                  </a:lnTo>
                  <a:lnTo>
                    <a:pt x="701" y="340"/>
                  </a:lnTo>
                  <a:lnTo>
                    <a:pt x="689" y="331"/>
                  </a:lnTo>
                  <a:lnTo>
                    <a:pt x="678" y="322"/>
                  </a:lnTo>
                  <a:lnTo>
                    <a:pt x="668" y="313"/>
                  </a:lnTo>
                  <a:lnTo>
                    <a:pt x="659" y="303"/>
                  </a:lnTo>
                  <a:lnTo>
                    <a:pt x="651" y="293"/>
                  </a:lnTo>
                  <a:lnTo>
                    <a:pt x="644" y="284"/>
                  </a:lnTo>
                  <a:lnTo>
                    <a:pt x="634" y="268"/>
                  </a:lnTo>
                  <a:lnTo>
                    <a:pt x="626" y="255"/>
                  </a:lnTo>
                  <a:lnTo>
                    <a:pt x="626" y="255"/>
                  </a:lnTo>
                  <a:lnTo>
                    <a:pt x="622" y="244"/>
                  </a:lnTo>
                  <a:lnTo>
                    <a:pt x="617" y="234"/>
                  </a:lnTo>
                  <a:lnTo>
                    <a:pt x="609" y="213"/>
                  </a:lnTo>
                  <a:lnTo>
                    <a:pt x="604" y="192"/>
                  </a:lnTo>
                  <a:lnTo>
                    <a:pt x="596" y="172"/>
                  </a:lnTo>
                  <a:lnTo>
                    <a:pt x="591" y="162"/>
                  </a:lnTo>
                  <a:lnTo>
                    <a:pt x="587" y="155"/>
                  </a:lnTo>
                  <a:lnTo>
                    <a:pt x="581" y="147"/>
                  </a:lnTo>
                  <a:lnTo>
                    <a:pt x="574" y="141"/>
                  </a:lnTo>
                  <a:lnTo>
                    <a:pt x="567" y="135"/>
                  </a:lnTo>
                  <a:lnTo>
                    <a:pt x="556" y="131"/>
                  </a:lnTo>
                  <a:lnTo>
                    <a:pt x="546" y="129"/>
                  </a:lnTo>
                  <a:lnTo>
                    <a:pt x="534" y="128"/>
                  </a:lnTo>
                  <a:lnTo>
                    <a:pt x="534" y="128"/>
                  </a:lnTo>
                  <a:lnTo>
                    <a:pt x="522" y="129"/>
                  </a:lnTo>
                  <a:lnTo>
                    <a:pt x="512" y="131"/>
                  </a:lnTo>
                  <a:lnTo>
                    <a:pt x="503" y="135"/>
                  </a:lnTo>
                  <a:lnTo>
                    <a:pt x="495" y="140"/>
                  </a:lnTo>
                  <a:lnTo>
                    <a:pt x="488" y="146"/>
                  </a:lnTo>
                  <a:lnTo>
                    <a:pt x="482" y="154"/>
                  </a:lnTo>
                  <a:lnTo>
                    <a:pt x="478" y="161"/>
                  </a:lnTo>
                  <a:lnTo>
                    <a:pt x="475" y="171"/>
                  </a:lnTo>
                  <a:lnTo>
                    <a:pt x="468" y="191"/>
                  </a:lnTo>
                  <a:lnTo>
                    <a:pt x="462" y="211"/>
                  </a:lnTo>
                  <a:lnTo>
                    <a:pt x="457" y="233"/>
                  </a:lnTo>
                  <a:lnTo>
                    <a:pt x="453" y="243"/>
                  </a:lnTo>
                  <a:lnTo>
                    <a:pt x="449" y="253"/>
                  </a:lnTo>
                  <a:lnTo>
                    <a:pt x="449" y="253"/>
                  </a:lnTo>
                  <a:lnTo>
                    <a:pt x="442" y="266"/>
                  </a:lnTo>
                  <a:lnTo>
                    <a:pt x="432" y="283"/>
                  </a:lnTo>
                  <a:lnTo>
                    <a:pt x="426" y="293"/>
                  </a:lnTo>
                  <a:lnTo>
                    <a:pt x="420" y="303"/>
                  </a:lnTo>
                  <a:lnTo>
                    <a:pt x="411" y="313"/>
                  </a:lnTo>
                  <a:lnTo>
                    <a:pt x="401" y="322"/>
                  </a:lnTo>
                  <a:lnTo>
                    <a:pt x="390" y="331"/>
                  </a:lnTo>
                  <a:lnTo>
                    <a:pt x="378" y="340"/>
                  </a:lnTo>
                  <a:lnTo>
                    <a:pt x="363" y="347"/>
                  </a:lnTo>
                  <a:lnTo>
                    <a:pt x="349" y="355"/>
                  </a:lnTo>
                  <a:lnTo>
                    <a:pt x="331" y="360"/>
                  </a:lnTo>
                  <a:lnTo>
                    <a:pt x="312" y="363"/>
                  </a:lnTo>
                  <a:lnTo>
                    <a:pt x="292" y="367"/>
                  </a:lnTo>
                  <a:lnTo>
                    <a:pt x="269" y="367"/>
                  </a:lnTo>
                  <a:lnTo>
                    <a:pt x="268" y="345"/>
                  </a:lnTo>
                  <a:lnTo>
                    <a:pt x="268" y="345"/>
                  </a:lnTo>
                  <a:lnTo>
                    <a:pt x="292" y="344"/>
                  </a:lnTo>
                  <a:lnTo>
                    <a:pt x="313" y="342"/>
                  </a:lnTo>
                  <a:lnTo>
                    <a:pt x="333" y="336"/>
                  </a:lnTo>
                  <a:lnTo>
                    <a:pt x="342" y="333"/>
                  </a:lnTo>
                  <a:lnTo>
                    <a:pt x="351" y="330"/>
                  </a:lnTo>
                  <a:lnTo>
                    <a:pt x="351" y="330"/>
                  </a:lnTo>
                  <a:lnTo>
                    <a:pt x="363" y="322"/>
                  </a:lnTo>
                  <a:lnTo>
                    <a:pt x="376" y="311"/>
                  </a:lnTo>
                  <a:lnTo>
                    <a:pt x="388" y="300"/>
                  </a:lnTo>
                  <a:lnTo>
                    <a:pt x="401" y="286"/>
                  </a:lnTo>
                  <a:lnTo>
                    <a:pt x="411" y="269"/>
                  </a:lnTo>
                  <a:lnTo>
                    <a:pt x="421" y="253"/>
                  </a:lnTo>
                  <a:lnTo>
                    <a:pt x="430" y="235"/>
                  </a:lnTo>
                  <a:lnTo>
                    <a:pt x="438" y="216"/>
                  </a:lnTo>
                  <a:lnTo>
                    <a:pt x="444" y="198"/>
                  </a:lnTo>
                  <a:lnTo>
                    <a:pt x="450" y="179"/>
                  </a:lnTo>
                  <a:lnTo>
                    <a:pt x="453" y="160"/>
                  </a:lnTo>
                  <a:lnTo>
                    <a:pt x="454" y="142"/>
                  </a:lnTo>
                  <a:lnTo>
                    <a:pt x="454" y="126"/>
                  </a:lnTo>
                  <a:lnTo>
                    <a:pt x="452" y="110"/>
                  </a:lnTo>
                  <a:lnTo>
                    <a:pt x="450" y="102"/>
                  </a:lnTo>
                  <a:lnTo>
                    <a:pt x="447" y="94"/>
                  </a:lnTo>
                  <a:lnTo>
                    <a:pt x="443" y="88"/>
                  </a:lnTo>
                  <a:lnTo>
                    <a:pt x="440" y="83"/>
                  </a:lnTo>
                  <a:lnTo>
                    <a:pt x="440" y="83"/>
                  </a:lnTo>
                  <a:lnTo>
                    <a:pt x="433" y="75"/>
                  </a:lnTo>
                  <a:lnTo>
                    <a:pt x="426" y="68"/>
                  </a:lnTo>
                  <a:lnTo>
                    <a:pt x="418" y="63"/>
                  </a:lnTo>
                  <a:lnTo>
                    <a:pt x="409" y="58"/>
                  </a:lnTo>
                  <a:lnTo>
                    <a:pt x="401" y="52"/>
                  </a:lnTo>
                  <a:lnTo>
                    <a:pt x="390" y="48"/>
                  </a:lnTo>
                  <a:lnTo>
                    <a:pt x="368" y="40"/>
                  </a:lnTo>
                  <a:lnTo>
                    <a:pt x="343" y="34"/>
                  </a:lnTo>
                  <a:lnTo>
                    <a:pt x="316" y="30"/>
                  </a:lnTo>
                  <a:lnTo>
                    <a:pt x="289" y="26"/>
                  </a:lnTo>
                  <a:lnTo>
                    <a:pt x="263" y="24"/>
                  </a:lnTo>
                  <a:lnTo>
                    <a:pt x="261" y="2"/>
                  </a:lnTo>
                  <a:lnTo>
                    <a:pt x="261" y="2"/>
                  </a:lnTo>
                  <a:lnTo>
                    <a:pt x="278" y="3"/>
                  </a:lnTo>
                  <a:lnTo>
                    <a:pt x="278" y="3"/>
                  </a:lnTo>
                  <a:lnTo>
                    <a:pt x="310" y="7"/>
                  </a:lnTo>
                  <a:lnTo>
                    <a:pt x="342" y="12"/>
                  </a:lnTo>
                  <a:lnTo>
                    <a:pt x="408" y="26"/>
                  </a:lnTo>
                  <a:lnTo>
                    <a:pt x="441" y="34"/>
                  </a:lnTo>
                  <a:lnTo>
                    <a:pt x="473" y="39"/>
                  </a:lnTo>
                  <a:lnTo>
                    <a:pt x="504" y="44"/>
                  </a:lnTo>
                  <a:lnTo>
                    <a:pt x="518" y="46"/>
                  </a:lnTo>
                  <a:lnTo>
                    <a:pt x="533" y="46"/>
                  </a:lnTo>
                  <a:lnTo>
                    <a:pt x="533" y="46"/>
                  </a:lnTo>
                  <a:close/>
                  <a:moveTo>
                    <a:pt x="801" y="3"/>
                  </a:moveTo>
                  <a:lnTo>
                    <a:pt x="801" y="3"/>
                  </a:lnTo>
                  <a:lnTo>
                    <a:pt x="836" y="2"/>
                  </a:lnTo>
                  <a:lnTo>
                    <a:pt x="872" y="2"/>
                  </a:lnTo>
                  <a:lnTo>
                    <a:pt x="908" y="3"/>
                  </a:lnTo>
                  <a:lnTo>
                    <a:pt x="942" y="5"/>
                  </a:lnTo>
                  <a:lnTo>
                    <a:pt x="973" y="7"/>
                  </a:lnTo>
                  <a:lnTo>
                    <a:pt x="998" y="10"/>
                  </a:lnTo>
                  <a:lnTo>
                    <a:pt x="1019" y="13"/>
                  </a:lnTo>
                  <a:lnTo>
                    <a:pt x="1031" y="16"/>
                  </a:lnTo>
                  <a:lnTo>
                    <a:pt x="1031" y="16"/>
                  </a:lnTo>
                  <a:lnTo>
                    <a:pt x="1048" y="22"/>
                  </a:lnTo>
                  <a:lnTo>
                    <a:pt x="1053" y="25"/>
                  </a:lnTo>
                  <a:lnTo>
                    <a:pt x="1057" y="29"/>
                  </a:lnTo>
                  <a:lnTo>
                    <a:pt x="1059" y="32"/>
                  </a:lnTo>
                  <a:lnTo>
                    <a:pt x="1061" y="36"/>
                  </a:lnTo>
                  <a:lnTo>
                    <a:pt x="1062" y="50"/>
                  </a:lnTo>
                  <a:lnTo>
                    <a:pt x="1062" y="50"/>
                  </a:lnTo>
                  <a:lnTo>
                    <a:pt x="1062" y="65"/>
                  </a:lnTo>
                  <a:lnTo>
                    <a:pt x="1062" y="73"/>
                  </a:lnTo>
                  <a:lnTo>
                    <a:pt x="1060" y="79"/>
                  </a:lnTo>
                  <a:lnTo>
                    <a:pt x="1058" y="85"/>
                  </a:lnTo>
                  <a:lnTo>
                    <a:pt x="1055" y="90"/>
                  </a:lnTo>
                  <a:lnTo>
                    <a:pt x="1051" y="93"/>
                  </a:lnTo>
                  <a:lnTo>
                    <a:pt x="1046" y="97"/>
                  </a:lnTo>
                  <a:lnTo>
                    <a:pt x="1046" y="97"/>
                  </a:lnTo>
                  <a:lnTo>
                    <a:pt x="1041" y="98"/>
                  </a:lnTo>
                  <a:lnTo>
                    <a:pt x="1038" y="101"/>
                  </a:lnTo>
                  <a:lnTo>
                    <a:pt x="1035" y="103"/>
                  </a:lnTo>
                  <a:lnTo>
                    <a:pt x="1032" y="106"/>
                  </a:lnTo>
                  <a:lnTo>
                    <a:pt x="1028" y="116"/>
                  </a:lnTo>
                  <a:lnTo>
                    <a:pt x="1024" y="129"/>
                  </a:lnTo>
                  <a:lnTo>
                    <a:pt x="1022" y="144"/>
                  </a:lnTo>
                  <a:lnTo>
                    <a:pt x="1019" y="165"/>
                  </a:lnTo>
                  <a:lnTo>
                    <a:pt x="1012" y="219"/>
                  </a:lnTo>
                  <a:lnTo>
                    <a:pt x="1012" y="219"/>
                  </a:lnTo>
                  <a:lnTo>
                    <a:pt x="1010" y="233"/>
                  </a:lnTo>
                  <a:lnTo>
                    <a:pt x="1006" y="247"/>
                  </a:lnTo>
                  <a:lnTo>
                    <a:pt x="1003" y="260"/>
                  </a:lnTo>
                  <a:lnTo>
                    <a:pt x="998" y="273"/>
                  </a:lnTo>
                  <a:lnTo>
                    <a:pt x="993" y="284"/>
                  </a:lnTo>
                  <a:lnTo>
                    <a:pt x="986" y="296"/>
                  </a:lnTo>
                  <a:lnTo>
                    <a:pt x="978" y="307"/>
                  </a:lnTo>
                  <a:lnTo>
                    <a:pt x="969" y="317"/>
                  </a:lnTo>
                  <a:lnTo>
                    <a:pt x="958" y="327"/>
                  </a:lnTo>
                  <a:lnTo>
                    <a:pt x="946" y="335"/>
                  </a:lnTo>
                  <a:lnTo>
                    <a:pt x="931" y="343"/>
                  </a:lnTo>
                  <a:lnTo>
                    <a:pt x="915" y="350"/>
                  </a:lnTo>
                  <a:lnTo>
                    <a:pt x="897" y="356"/>
                  </a:lnTo>
                  <a:lnTo>
                    <a:pt x="877" y="360"/>
                  </a:lnTo>
                  <a:lnTo>
                    <a:pt x="855" y="364"/>
                  </a:lnTo>
                  <a:lnTo>
                    <a:pt x="829" y="367"/>
                  </a:lnTo>
                  <a:lnTo>
                    <a:pt x="829" y="367"/>
                  </a:lnTo>
                  <a:lnTo>
                    <a:pt x="809" y="368"/>
                  </a:lnTo>
                  <a:lnTo>
                    <a:pt x="808" y="346"/>
                  </a:lnTo>
                  <a:lnTo>
                    <a:pt x="808" y="346"/>
                  </a:lnTo>
                  <a:lnTo>
                    <a:pt x="832" y="345"/>
                  </a:lnTo>
                  <a:lnTo>
                    <a:pt x="857" y="342"/>
                  </a:lnTo>
                  <a:lnTo>
                    <a:pt x="881" y="336"/>
                  </a:lnTo>
                  <a:lnTo>
                    <a:pt x="892" y="333"/>
                  </a:lnTo>
                  <a:lnTo>
                    <a:pt x="903" y="329"/>
                  </a:lnTo>
                  <a:lnTo>
                    <a:pt x="914" y="324"/>
                  </a:lnTo>
                  <a:lnTo>
                    <a:pt x="924" y="319"/>
                  </a:lnTo>
                  <a:lnTo>
                    <a:pt x="933" y="313"/>
                  </a:lnTo>
                  <a:lnTo>
                    <a:pt x="942" y="306"/>
                  </a:lnTo>
                  <a:lnTo>
                    <a:pt x="950" y="300"/>
                  </a:lnTo>
                  <a:lnTo>
                    <a:pt x="957" y="292"/>
                  </a:lnTo>
                  <a:lnTo>
                    <a:pt x="964" y="283"/>
                  </a:lnTo>
                  <a:lnTo>
                    <a:pt x="968" y="275"/>
                  </a:lnTo>
                  <a:lnTo>
                    <a:pt x="968" y="275"/>
                  </a:lnTo>
                  <a:lnTo>
                    <a:pt x="975" y="262"/>
                  </a:lnTo>
                  <a:lnTo>
                    <a:pt x="979" y="247"/>
                  </a:lnTo>
                  <a:lnTo>
                    <a:pt x="984" y="232"/>
                  </a:lnTo>
                  <a:lnTo>
                    <a:pt x="988" y="214"/>
                  </a:lnTo>
                  <a:lnTo>
                    <a:pt x="991" y="197"/>
                  </a:lnTo>
                  <a:lnTo>
                    <a:pt x="993" y="180"/>
                  </a:lnTo>
                  <a:lnTo>
                    <a:pt x="994" y="162"/>
                  </a:lnTo>
                  <a:lnTo>
                    <a:pt x="995" y="144"/>
                  </a:lnTo>
                  <a:lnTo>
                    <a:pt x="994" y="128"/>
                  </a:lnTo>
                  <a:lnTo>
                    <a:pt x="993" y="112"/>
                  </a:lnTo>
                  <a:lnTo>
                    <a:pt x="989" y="95"/>
                  </a:lnTo>
                  <a:lnTo>
                    <a:pt x="986" y="81"/>
                  </a:lnTo>
                  <a:lnTo>
                    <a:pt x="982" y="70"/>
                  </a:lnTo>
                  <a:lnTo>
                    <a:pt x="975" y="59"/>
                  </a:lnTo>
                  <a:lnTo>
                    <a:pt x="968" y="50"/>
                  </a:lnTo>
                  <a:lnTo>
                    <a:pt x="964" y="46"/>
                  </a:lnTo>
                  <a:lnTo>
                    <a:pt x="960" y="43"/>
                  </a:lnTo>
                  <a:lnTo>
                    <a:pt x="960" y="43"/>
                  </a:lnTo>
                  <a:lnTo>
                    <a:pt x="950" y="38"/>
                  </a:lnTo>
                  <a:lnTo>
                    <a:pt x="937" y="35"/>
                  </a:lnTo>
                  <a:lnTo>
                    <a:pt x="920" y="31"/>
                  </a:lnTo>
                  <a:lnTo>
                    <a:pt x="900" y="29"/>
                  </a:lnTo>
                  <a:lnTo>
                    <a:pt x="877" y="26"/>
                  </a:lnTo>
                  <a:lnTo>
                    <a:pt x="854" y="25"/>
                  </a:lnTo>
                  <a:lnTo>
                    <a:pt x="828" y="24"/>
                  </a:lnTo>
                  <a:lnTo>
                    <a:pt x="802" y="25"/>
                  </a:lnTo>
                  <a:lnTo>
                    <a:pt x="801" y="3"/>
                  </a:lnTo>
                  <a:close/>
                </a:path>
              </a:pathLst>
            </a:custGeom>
            <a:solidFill>
              <a:srgbClr val="28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7" name="Freeform 107">
              <a:extLst>
                <a:ext uri="{FF2B5EF4-FFF2-40B4-BE49-F238E27FC236}">
                  <a16:creationId xmlns:a16="http://schemas.microsoft.com/office/drawing/2014/main" id="{A763635D-750C-43A9-B0B1-EF086B1626F4}"/>
                </a:ext>
              </a:extLst>
            </p:cNvPr>
            <p:cNvSpPr>
              <a:spLocks/>
            </p:cNvSpPr>
            <p:nvPr/>
          </p:nvSpPr>
          <p:spPr bwMode="auto">
            <a:xfrm flipH="1">
              <a:off x="6379862" y="5690818"/>
              <a:ext cx="378884" cy="458682"/>
            </a:xfrm>
            <a:custGeom>
              <a:avLst/>
              <a:gdLst>
                <a:gd name="T0" fmla="*/ 849 w 1307"/>
                <a:gd name="T1" fmla="*/ 75 h 1849"/>
                <a:gd name="T2" fmla="*/ 819 w 1307"/>
                <a:gd name="T3" fmla="*/ 50 h 1849"/>
                <a:gd name="T4" fmla="*/ 774 w 1307"/>
                <a:gd name="T5" fmla="*/ 27 h 1849"/>
                <a:gd name="T6" fmla="*/ 716 w 1307"/>
                <a:gd name="T7" fmla="*/ 11 h 1849"/>
                <a:gd name="T8" fmla="*/ 648 w 1307"/>
                <a:gd name="T9" fmla="*/ 1 h 1849"/>
                <a:gd name="T10" fmla="*/ 574 w 1307"/>
                <a:gd name="T11" fmla="*/ 1 h 1849"/>
                <a:gd name="T12" fmla="*/ 498 w 1307"/>
                <a:gd name="T13" fmla="*/ 12 h 1849"/>
                <a:gd name="T14" fmla="*/ 421 w 1307"/>
                <a:gd name="T15" fmla="*/ 37 h 1849"/>
                <a:gd name="T16" fmla="*/ 347 w 1307"/>
                <a:gd name="T17" fmla="*/ 77 h 1849"/>
                <a:gd name="T18" fmla="*/ 279 w 1307"/>
                <a:gd name="T19" fmla="*/ 135 h 1849"/>
                <a:gd name="T20" fmla="*/ 220 w 1307"/>
                <a:gd name="T21" fmla="*/ 212 h 1849"/>
                <a:gd name="T22" fmla="*/ 187 w 1307"/>
                <a:gd name="T23" fmla="*/ 273 h 1849"/>
                <a:gd name="T24" fmla="*/ 149 w 1307"/>
                <a:gd name="T25" fmla="*/ 359 h 1849"/>
                <a:gd name="T26" fmla="*/ 115 w 1307"/>
                <a:gd name="T27" fmla="*/ 457 h 1849"/>
                <a:gd name="T28" fmla="*/ 89 w 1307"/>
                <a:gd name="T29" fmla="*/ 576 h 1849"/>
                <a:gd name="T30" fmla="*/ 71 w 1307"/>
                <a:gd name="T31" fmla="*/ 697 h 1849"/>
                <a:gd name="T32" fmla="*/ 55 w 1307"/>
                <a:gd name="T33" fmla="*/ 758 h 1849"/>
                <a:gd name="T34" fmla="*/ 37 w 1307"/>
                <a:gd name="T35" fmla="*/ 793 h 1849"/>
                <a:gd name="T36" fmla="*/ 21 w 1307"/>
                <a:gd name="T37" fmla="*/ 814 h 1849"/>
                <a:gd name="T38" fmla="*/ 10 w 1307"/>
                <a:gd name="T39" fmla="*/ 837 h 1849"/>
                <a:gd name="T40" fmla="*/ 1 w 1307"/>
                <a:gd name="T41" fmla="*/ 893 h 1849"/>
                <a:gd name="T42" fmla="*/ 4 w 1307"/>
                <a:gd name="T43" fmla="*/ 989 h 1849"/>
                <a:gd name="T44" fmla="*/ 26 w 1307"/>
                <a:gd name="T45" fmla="*/ 1108 h 1849"/>
                <a:gd name="T46" fmla="*/ 63 w 1307"/>
                <a:gd name="T47" fmla="*/ 1240 h 1849"/>
                <a:gd name="T48" fmla="*/ 118 w 1307"/>
                <a:gd name="T49" fmla="*/ 1378 h 1849"/>
                <a:gd name="T50" fmla="*/ 188 w 1307"/>
                <a:gd name="T51" fmla="*/ 1512 h 1849"/>
                <a:gd name="T52" fmla="*/ 260 w 1307"/>
                <a:gd name="T53" fmla="*/ 1616 h 1849"/>
                <a:gd name="T54" fmla="*/ 308 w 1307"/>
                <a:gd name="T55" fmla="*/ 1672 h 1849"/>
                <a:gd name="T56" fmla="*/ 361 w 1307"/>
                <a:gd name="T57" fmla="*/ 1721 h 1849"/>
                <a:gd name="T58" fmla="*/ 418 w 1307"/>
                <a:gd name="T59" fmla="*/ 1766 h 1849"/>
                <a:gd name="T60" fmla="*/ 479 w 1307"/>
                <a:gd name="T61" fmla="*/ 1800 h 1849"/>
                <a:gd name="T62" fmla="*/ 544 w 1307"/>
                <a:gd name="T63" fmla="*/ 1827 h 1849"/>
                <a:gd name="T64" fmla="*/ 612 w 1307"/>
                <a:gd name="T65" fmla="*/ 1843 h 1849"/>
                <a:gd name="T66" fmla="*/ 686 w 1307"/>
                <a:gd name="T67" fmla="*/ 1849 h 1849"/>
                <a:gd name="T68" fmla="*/ 738 w 1307"/>
                <a:gd name="T69" fmla="*/ 1847 h 1849"/>
                <a:gd name="T70" fmla="*/ 812 w 1307"/>
                <a:gd name="T71" fmla="*/ 1834 h 1849"/>
                <a:gd name="T72" fmla="*/ 879 w 1307"/>
                <a:gd name="T73" fmla="*/ 1810 h 1849"/>
                <a:gd name="T74" fmla="*/ 942 w 1307"/>
                <a:gd name="T75" fmla="*/ 1779 h 1849"/>
                <a:gd name="T76" fmla="*/ 999 w 1307"/>
                <a:gd name="T77" fmla="*/ 1738 h 1849"/>
                <a:gd name="T78" fmla="*/ 1051 w 1307"/>
                <a:gd name="T79" fmla="*/ 1691 h 1849"/>
                <a:gd name="T80" fmla="*/ 1097 w 1307"/>
                <a:gd name="T81" fmla="*/ 1638 h 1849"/>
                <a:gd name="T82" fmla="*/ 1139 w 1307"/>
                <a:gd name="T83" fmla="*/ 1580 h 1849"/>
                <a:gd name="T84" fmla="*/ 1197 w 1307"/>
                <a:gd name="T85" fmla="*/ 1474 h 1849"/>
                <a:gd name="T86" fmla="*/ 1250 w 1307"/>
                <a:gd name="T87" fmla="*/ 1339 h 1849"/>
                <a:gd name="T88" fmla="*/ 1284 w 1307"/>
                <a:gd name="T89" fmla="*/ 1202 h 1849"/>
                <a:gd name="T90" fmla="*/ 1303 w 1307"/>
                <a:gd name="T91" fmla="*/ 1070 h 1849"/>
                <a:gd name="T92" fmla="*/ 1306 w 1307"/>
                <a:gd name="T93" fmla="*/ 953 h 1849"/>
                <a:gd name="T94" fmla="*/ 1294 w 1307"/>
                <a:gd name="T95" fmla="*/ 856 h 1849"/>
                <a:gd name="T96" fmla="*/ 1273 w 1307"/>
                <a:gd name="T97" fmla="*/ 798 h 1849"/>
                <a:gd name="T98" fmla="*/ 1259 w 1307"/>
                <a:gd name="T99" fmla="*/ 771 h 1849"/>
                <a:gd name="T100" fmla="*/ 1235 w 1307"/>
                <a:gd name="T101" fmla="*/ 707 h 1849"/>
                <a:gd name="T102" fmla="*/ 1213 w 1307"/>
                <a:gd name="T103" fmla="*/ 604 h 1849"/>
                <a:gd name="T104" fmla="*/ 1176 w 1307"/>
                <a:gd name="T105" fmla="*/ 399 h 1849"/>
                <a:gd name="T106" fmla="*/ 1152 w 1307"/>
                <a:gd name="T107" fmla="*/ 313 h 1849"/>
                <a:gd name="T108" fmla="*/ 1119 w 1307"/>
                <a:gd name="T109" fmla="*/ 234 h 1849"/>
                <a:gd name="T110" fmla="*/ 1072 w 1307"/>
                <a:gd name="T111" fmla="*/ 169 h 1849"/>
                <a:gd name="T112" fmla="*/ 1043 w 1307"/>
                <a:gd name="T113" fmla="*/ 142 h 1849"/>
                <a:gd name="T114" fmla="*/ 1008 w 1307"/>
                <a:gd name="T115" fmla="*/ 119 h 1849"/>
                <a:gd name="T116" fmla="*/ 969 w 1307"/>
                <a:gd name="T117" fmla="*/ 102 h 1849"/>
                <a:gd name="T118" fmla="*/ 924 w 1307"/>
                <a:gd name="T119" fmla="*/ 90 h 1849"/>
                <a:gd name="T120" fmla="*/ 874 w 1307"/>
                <a:gd name="T121" fmla="*/ 84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7" h="1849">
                  <a:moveTo>
                    <a:pt x="856" y="83"/>
                  </a:moveTo>
                  <a:lnTo>
                    <a:pt x="856" y="83"/>
                  </a:lnTo>
                  <a:lnTo>
                    <a:pt x="849" y="75"/>
                  </a:lnTo>
                  <a:lnTo>
                    <a:pt x="841" y="66"/>
                  </a:lnTo>
                  <a:lnTo>
                    <a:pt x="831" y="57"/>
                  </a:lnTo>
                  <a:lnTo>
                    <a:pt x="819" y="50"/>
                  </a:lnTo>
                  <a:lnTo>
                    <a:pt x="805" y="41"/>
                  </a:lnTo>
                  <a:lnTo>
                    <a:pt x="791" y="35"/>
                  </a:lnTo>
                  <a:lnTo>
                    <a:pt x="774" y="27"/>
                  </a:lnTo>
                  <a:lnTo>
                    <a:pt x="756" y="21"/>
                  </a:lnTo>
                  <a:lnTo>
                    <a:pt x="736" y="15"/>
                  </a:lnTo>
                  <a:lnTo>
                    <a:pt x="716" y="11"/>
                  </a:lnTo>
                  <a:lnTo>
                    <a:pt x="694" y="7"/>
                  </a:lnTo>
                  <a:lnTo>
                    <a:pt x="672" y="3"/>
                  </a:lnTo>
                  <a:lnTo>
                    <a:pt x="648" y="1"/>
                  </a:lnTo>
                  <a:lnTo>
                    <a:pt x="624" y="0"/>
                  </a:lnTo>
                  <a:lnTo>
                    <a:pt x="600" y="0"/>
                  </a:lnTo>
                  <a:lnTo>
                    <a:pt x="574" y="1"/>
                  </a:lnTo>
                  <a:lnTo>
                    <a:pt x="550" y="3"/>
                  </a:lnTo>
                  <a:lnTo>
                    <a:pt x="524" y="8"/>
                  </a:lnTo>
                  <a:lnTo>
                    <a:pt x="498" y="12"/>
                  </a:lnTo>
                  <a:lnTo>
                    <a:pt x="472" y="19"/>
                  </a:lnTo>
                  <a:lnTo>
                    <a:pt x="446" y="27"/>
                  </a:lnTo>
                  <a:lnTo>
                    <a:pt x="421" y="37"/>
                  </a:lnTo>
                  <a:lnTo>
                    <a:pt x="396" y="49"/>
                  </a:lnTo>
                  <a:lnTo>
                    <a:pt x="371" y="62"/>
                  </a:lnTo>
                  <a:lnTo>
                    <a:pt x="347" y="77"/>
                  </a:lnTo>
                  <a:lnTo>
                    <a:pt x="323" y="94"/>
                  </a:lnTo>
                  <a:lnTo>
                    <a:pt x="301" y="113"/>
                  </a:lnTo>
                  <a:lnTo>
                    <a:pt x="279" y="135"/>
                  </a:lnTo>
                  <a:lnTo>
                    <a:pt x="258" y="158"/>
                  </a:lnTo>
                  <a:lnTo>
                    <a:pt x="239" y="184"/>
                  </a:lnTo>
                  <a:lnTo>
                    <a:pt x="220" y="212"/>
                  </a:lnTo>
                  <a:lnTo>
                    <a:pt x="203" y="242"/>
                  </a:lnTo>
                  <a:lnTo>
                    <a:pt x="203" y="242"/>
                  </a:lnTo>
                  <a:lnTo>
                    <a:pt x="187" y="273"/>
                  </a:lnTo>
                  <a:lnTo>
                    <a:pt x="174" y="302"/>
                  </a:lnTo>
                  <a:lnTo>
                    <a:pt x="161" y="330"/>
                  </a:lnTo>
                  <a:lnTo>
                    <a:pt x="149" y="359"/>
                  </a:lnTo>
                  <a:lnTo>
                    <a:pt x="139" y="384"/>
                  </a:lnTo>
                  <a:lnTo>
                    <a:pt x="130" y="409"/>
                  </a:lnTo>
                  <a:lnTo>
                    <a:pt x="115" y="457"/>
                  </a:lnTo>
                  <a:lnTo>
                    <a:pt x="103" y="500"/>
                  </a:lnTo>
                  <a:lnTo>
                    <a:pt x="94" y="540"/>
                  </a:lnTo>
                  <a:lnTo>
                    <a:pt x="89" y="576"/>
                  </a:lnTo>
                  <a:lnTo>
                    <a:pt x="83" y="610"/>
                  </a:lnTo>
                  <a:lnTo>
                    <a:pt x="75" y="670"/>
                  </a:lnTo>
                  <a:lnTo>
                    <a:pt x="71" y="697"/>
                  </a:lnTo>
                  <a:lnTo>
                    <a:pt x="66" y="722"/>
                  </a:lnTo>
                  <a:lnTo>
                    <a:pt x="59" y="746"/>
                  </a:lnTo>
                  <a:lnTo>
                    <a:pt x="55" y="758"/>
                  </a:lnTo>
                  <a:lnTo>
                    <a:pt x="49" y="770"/>
                  </a:lnTo>
                  <a:lnTo>
                    <a:pt x="44" y="781"/>
                  </a:lnTo>
                  <a:lnTo>
                    <a:pt x="37" y="793"/>
                  </a:lnTo>
                  <a:lnTo>
                    <a:pt x="30" y="803"/>
                  </a:lnTo>
                  <a:lnTo>
                    <a:pt x="21" y="814"/>
                  </a:lnTo>
                  <a:lnTo>
                    <a:pt x="21" y="814"/>
                  </a:lnTo>
                  <a:lnTo>
                    <a:pt x="17" y="821"/>
                  </a:lnTo>
                  <a:lnTo>
                    <a:pt x="13" y="828"/>
                  </a:lnTo>
                  <a:lnTo>
                    <a:pt x="10" y="837"/>
                  </a:lnTo>
                  <a:lnTo>
                    <a:pt x="8" y="846"/>
                  </a:lnTo>
                  <a:lnTo>
                    <a:pt x="3" y="868"/>
                  </a:lnTo>
                  <a:lnTo>
                    <a:pt x="1" y="893"/>
                  </a:lnTo>
                  <a:lnTo>
                    <a:pt x="0" y="922"/>
                  </a:lnTo>
                  <a:lnTo>
                    <a:pt x="1" y="955"/>
                  </a:lnTo>
                  <a:lnTo>
                    <a:pt x="4" y="989"/>
                  </a:lnTo>
                  <a:lnTo>
                    <a:pt x="10" y="1027"/>
                  </a:lnTo>
                  <a:lnTo>
                    <a:pt x="17" y="1066"/>
                  </a:lnTo>
                  <a:lnTo>
                    <a:pt x="26" y="1108"/>
                  </a:lnTo>
                  <a:lnTo>
                    <a:pt x="36" y="1151"/>
                  </a:lnTo>
                  <a:lnTo>
                    <a:pt x="48" y="1195"/>
                  </a:lnTo>
                  <a:lnTo>
                    <a:pt x="63" y="1240"/>
                  </a:lnTo>
                  <a:lnTo>
                    <a:pt x="80" y="1286"/>
                  </a:lnTo>
                  <a:lnTo>
                    <a:pt x="98" y="1332"/>
                  </a:lnTo>
                  <a:lnTo>
                    <a:pt x="118" y="1378"/>
                  </a:lnTo>
                  <a:lnTo>
                    <a:pt x="139" y="1423"/>
                  </a:lnTo>
                  <a:lnTo>
                    <a:pt x="163" y="1468"/>
                  </a:lnTo>
                  <a:lnTo>
                    <a:pt x="188" y="1512"/>
                  </a:lnTo>
                  <a:lnTo>
                    <a:pt x="215" y="1555"/>
                  </a:lnTo>
                  <a:lnTo>
                    <a:pt x="244" y="1595"/>
                  </a:lnTo>
                  <a:lnTo>
                    <a:pt x="260" y="1616"/>
                  </a:lnTo>
                  <a:lnTo>
                    <a:pt x="276" y="1635"/>
                  </a:lnTo>
                  <a:lnTo>
                    <a:pt x="292" y="1653"/>
                  </a:lnTo>
                  <a:lnTo>
                    <a:pt x="308" y="1672"/>
                  </a:lnTo>
                  <a:lnTo>
                    <a:pt x="325" y="1689"/>
                  </a:lnTo>
                  <a:lnTo>
                    <a:pt x="343" y="1705"/>
                  </a:lnTo>
                  <a:lnTo>
                    <a:pt x="361" y="1721"/>
                  </a:lnTo>
                  <a:lnTo>
                    <a:pt x="380" y="1737"/>
                  </a:lnTo>
                  <a:lnTo>
                    <a:pt x="398" y="1752"/>
                  </a:lnTo>
                  <a:lnTo>
                    <a:pt x="418" y="1766"/>
                  </a:lnTo>
                  <a:lnTo>
                    <a:pt x="437" y="1778"/>
                  </a:lnTo>
                  <a:lnTo>
                    <a:pt x="458" y="1789"/>
                  </a:lnTo>
                  <a:lnTo>
                    <a:pt x="479" y="1800"/>
                  </a:lnTo>
                  <a:lnTo>
                    <a:pt x="500" y="1811"/>
                  </a:lnTo>
                  <a:lnTo>
                    <a:pt x="522" y="1820"/>
                  </a:lnTo>
                  <a:lnTo>
                    <a:pt x="544" y="1827"/>
                  </a:lnTo>
                  <a:lnTo>
                    <a:pt x="566" y="1834"/>
                  </a:lnTo>
                  <a:lnTo>
                    <a:pt x="590" y="1839"/>
                  </a:lnTo>
                  <a:lnTo>
                    <a:pt x="612" y="1843"/>
                  </a:lnTo>
                  <a:lnTo>
                    <a:pt x="637" y="1847"/>
                  </a:lnTo>
                  <a:lnTo>
                    <a:pt x="662" y="1849"/>
                  </a:lnTo>
                  <a:lnTo>
                    <a:pt x="686" y="1849"/>
                  </a:lnTo>
                  <a:lnTo>
                    <a:pt x="686" y="1849"/>
                  </a:lnTo>
                  <a:lnTo>
                    <a:pt x="712" y="1849"/>
                  </a:lnTo>
                  <a:lnTo>
                    <a:pt x="738" y="1847"/>
                  </a:lnTo>
                  <a:lnTo>
                    <a:pt x="764" y="1843"/>
                  </a:lnTo>
                  <a:lnTo>
                    <a:pt x="789" y="1839"/>
                  </a:lnTo>
                  <a:lnTo>
                    <a:pt x="812" y="1834"/>
                  </a:lnTo>
                  <a:lnTo>
                    <a:pt x="836" y="1826"/>
                  </a:lnTo>
                  <a:lnTo>
                    <a:pt x="858" y="1819"/>
                  </a:lnTo>
                  <a:lnTo>
                    <a:pt x="879" y="1810"/>
                  </a:lnTo>
                  <a:lnTo>
                    <a:pt x="901" y="1800"/>
                  </a:lnTo>
                  <a:lnTo>
                    <a:pt x="922" y="1789"/>
                  </a:lnTo>
                  <a:lnTo>
                    <a:pt x="942" y="1779"/>
                  </a:lnTo>
                  <a:lnTo>
                    <a:pt x="961" y="1766"/>
                  </a:lnTo>
                  <a:lnTo>
                    <a:pt x="980" y="1753"/>
                  </a:lnTo>
                  <a:lnTo>
                    <a:pt x="999" y="1738"/>
                  </a:lnTo>
                  <a:lnTo>
                    <a:pt x="1017" y="1724"/>
                  </a:lnTo>
                  <a:lnTo>
                    <a:pt x="1034" y="1707"/>
                  </a:lnTo>
                  <a:lnTo>
                    <a:pt x="1051" y="1691"/>
                  </a:lnTo>
                  <a:lnTo>
                    <a:pt x="1067" y="1674"/>
                  </a:lnTo>
                  <a:lnTo>
                    <a:pt x="1082" y="1657"/>
                  </a:lnTo>
                  <a:lnTo>
                    <a:pt x="1097" y="1638"/>
                  </a:lnTo>
                  <a:lnTo>
                    <a:pt x="1112" y="1619"/>
                  </a:lnTo>
                  <a:lnTo>
                    <a:pt x="1125" y="1599"/>
                  </a:lnTo>
                  <a:lnTo>
                    <a:pt x="1139" y="1580"/>
                  </a:lnTo>
                  <a:lnTo>
                    <a:pt x="1152" y="1559"/>
                  </a:lnTo>
                  <a:lnTo>
                    <a:pt x="1176" y="1517"/>
                  </a:lnTo>
                  <a:lnTo>
                    <a:pt x="1197" y="1474"/>
                  </a:lnTo>
                  <a:lnTo>
                    <a:pt x="1217" y="1430"/>
                  </a:lnTo>
                  <a:lnTo>
                    <a:pt x="1234" y="1384"/>
                  </a:lnTo>
                  <a:lnTo>
                    <a:pt x="1250" y="1339"/>
                  </a:lnTo>
                  <a:lnTo>
                    <a:pt x="1263" y="1294"/>
                  </a:lnTo>
                  <a:lnTo>
                    <a:pt x="1275" y="1247"/>
                  </a:lnTo>
                  <a:lnTo>
                    <a:pt x="1284" y="1202"/>
                  </a:lnTo>
                  <a:lnTo>
                    <a:pt x="1293" y="1158"/>
                  </a:lnTo>
                  <a:lnTo>
                    <a:pt x="1299" y="1113"/>
                  </a:lnTo>
                  <a:lnTo>
                    <a:pt x="1303" y="1070"/>
                  </a:lnTo>
                  <a:lnTo>
                    <a:pt x="1306" y="1029"/>
                  </a:lnTo>
                  <a:lnTo>
                    <a:pt x="1307" y="990"/>
                  </a:lnTo>
                  <a:lnTo>
                    <a:pt x="1306" y="953"/>
                  </a:lnTo>
                  <a:lnTo>
                    <a:pt x="1303" y="918"/>
                  </a:lnTo>
                  <a:lnTo>
                    <a:pt x="1300" y="886"/>
                  </a:lnTo>
                  <a:lnTo>
                    <a:pt x="1294" y="856"/>
                  </a:lnTo>
                  <a:lnTo>
                    <a:pt x="1287" y="830"/>
                  </a:lnTo>
                  <a:lnTo>
                    <a:pt x="1279" y="808"/>
                  </a:lnTo>
                  <a:lnTo>
                    <a:pt x="1273" y="798"/>
                  </a:lnTo>
                  <a:lnTo>
                    <a:pt x="1269" y="789"/>
                  </a:lnTo>
                  <a:lnTo>
                    <a:pt x="1269" y="789"/>
                  </a:lnTo>
                  <a:lnTo>
                    <a:pt x="1259" y="771"/>
                  </a:lnTo>
                  <a:lnTo>
                    <a:pt x="1250" y="752"/>
                  </a:lnTo>
                  <a:lnTo>
                    <a:pt x="1242" y="730"/>
                  </a:lnTo>
                  <a:lnTo>
                    <a:pt x="1235" y="707"/>
                  </a:lnTo>
                  <a:lnTo>
                    <a:pt x="1228" y="684"/>
                  </a:lnTo>
                  <a:lnTo>
                    <a:pt x="1223" y="658"/>
                  </a:lnTo>
                  <a:lnTo>
                    <a:pt x="1213" y="604"/>
                  </a:lnTo>
                  <a:lnTo>
                    <a:pt x="1194" y="487"/>
                  </a:lnTo>
                  <a:lnTo>
                    <a:pt x="1182" y="428"/>
                  </a:lnTo>
                  <a:lnTo>
                    <a:pt x="1176" y="399"/>
                  </a:lnTo>
                  <a:lnTo>
                    <a:pt x="1169" y="369"/>
                  </a:lnTo>
                  <a:lnTo>
                    <a:pt x="1161" y="341"/>
                  </a:lnTo>
                  <a:lnTo>
                    <a:pt x="1152" y="313"/>
                  </a:lnTo>
                  <a:lnTo>
                    <a:pt x="1142" y="286"/>
                  </a:lnTo>
                  <a:lnTo>
                    <a:pt x="1132" y="259"/>
                  </a:lnTo>
                  <a:lnTo>
                    <a:pt x="1119" y="234"/>
                  </a:lnTo>
                  <a:lnTo>
                    <a:pt x="1105" y="212"/>
                  </a:lnTo>
                  <a:lnTo>
                    <a:pt x="1089" y="189"/>
                  </a:lnTo>
                  <a:lnTo>
                    <a:pt x="1072" y="169"/>
                  </a:lnTo>
                  <a:lnTo>
                    <a:pt x="1063" y="159"/>
                  </a:lnTo>
                  <a:lnTo>
                    <a:pt x="1053" y="150"/>
                  </a:lnTo>
                  <a:lnTo>
                    <a:pt x="1043" y="142"/>
                  </a:lnTo>
                  <a:lnTo>
                    <a:pt x="1032" y="133"/>
                  </a:lnTo>
                  <a:lnTo>
                    <a:pt x="1021" y="125"/>
                  </a:lnTo>
                  <a:lnTo>
                    <a:pt x="1008" y="119"/>
                  </a:lnTo>
                  <a:lnTo>
                    <a:pt x="996" y="112"/>
                  </a:lnTo>
                  <a:lnTo>
                    <a:pt x="983" y="107"/>
                  </a:lnTo>
                  <a:lnTo>
                    <a:pt x="969" y="102"/>
                  </a:lnTo>
                  <a:lnTo>
                    <a:pt x="955" y="96"/>
                  </a:lnTo>
                  <a:lnTo>
                    <a:pt x="940" y="93"/>
                  </a:lnTo>
                  <a:lnTo>
                    <a:pt x="924" y="90"/>
                  </a:lnTo>
                  <a:lnTo>
                    <a:pt x="909" y="86"/>
                  </a:lnTo>
                  <a:lnTo>
                    <a:pt x="892" y="85"/>
                  </a:lnTo>
                  <a:lnTo>
                    <a:pt x="874" y="84"/>
                  </a:lnTo>
                  <a:lnTo>
                    <a:pt x="856" y="83"/>
                  </a:lnTo>
                  <a:close/>
                </a:path>
              </a:pathLst>
            </a:custGeom>
            <a:solidFill>
              <a:srgbClr val="BE9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8" name="Freeform 108">
              <a:extLst>
                <a:ext uri="{FF2B5EF4-FFF2-40B4-BE49-F238E27FC236}">
                  <a16:creationId xmlns:a16="http://schemas.microsoft.com/office/drawing/2014/main" id="{06CFCE53-186F-4C23-A7B3-7B436D664C1D}"/>
                </a:ext>
              </a:extLst>
            </p:cNvPr>
            <p:cNvSpPr>
              <a:spLocks/>
            </p:cNvSpPr>
            <p:nvPr/>
          </p:nvSpPr>
          <p:spPr bwMode="auto">
            <a:xfrm flipH="1">
              <a:off x="6379862" y="5690818"/>
              <a:ext cx="378884" cy="458682"/>
            </a:xfrm>
            <a:custGeom>
              <a:avLst/>
              <a:gdLst>
                <a:gd name="T0" fmla="*/ 849 w 1307"/>
                <a:gd name="T1" fmla="*/ 75 h 1849"/>
                <a:gd name="T2" fmla="*/ 819 w 1307"/>
                <a:gd name="T3" fmla="*/ 50 h 1849"/>
                <a:gd name="T4" fmla="*/ 774 w 1307"/>
                <a:gd name="T5" fmla="*/ 27 h 1849"/>
                <a:gd name="T6" fmla="*/ 716 w 1307"/>
                <a:gd name="T7" fmla="*/ 11 h 1849"/>
                <a:gd name="T8" fmla="*/ 648 w 1307"/>
                <a:gd name="T9" fmla="*/ 1 h 1849"/>
                <a:gd name="T10" fmla="*/ 574 w 1307"/>
                <a:gd name="T11" fmla="*/ 1 h 1849"/>
                <a:gd name="T12" fmla="*/ 498 w 1307"/>
                <a:gd name="T13" fmla="*/ 12 h 1849"/>
                <a:gd name="T14" fmla="*/ 421 w 1307"/>
                <a:gd name="T15" fmla="*/ 37 h 1849"/>
                <a:gd name="T16" fmla="*/ 347 w 1307"/>
                <a:gd name="T17" fmla="*/ 77 h 1849"/>
                <a:gd name="T18" fmla="*/ 279 w 1307"/>
                <a:gd name="T19" fmla="*/ 135 h 1849"/>
                <a:gd name="T20" fmla="*/ 220 w 1307"/>
                <a:gd name="T21" fmla="*/ 212 h 1849"/>
                <a:gd name="T22" fmla="*/ 187 w 1307"/>
                <a:gd name="T23" fmla="*/ 273 h 1849"/>
                <a:gd name="T24" fmla="*/ 149 w 1307"/>
                <a:gd name="T25" fmla="*/ 359 h 1849"/>
                <a:gd name="T26" fmla="*/ 115 w 1307"/>
                <a:gd name="T27" fmla="*/ 457 h 1849"/>
                <a:gd name="T28" fmla="*/ 89 w 1307"/>
                <a:gd name="T29" fmla="*/ 576 h 1849"/>
                <a:gd name="T30" fmla="*/ 71 w 1307"/>
                <a:gd name="T31" fmla="*/ 697 h 1849"/>
                <a:gd name="T32" fmla="*/ 55 w 1307"/>
                <a:gd name="T33" fmla="*/ 758 h 1849"/>
                <a:gd name="T34" fmla="*/ 37 w 1307"/>
                <a:gd name="T35" fmla="*/ 793 h 1849"/>
                <a:gd name="T36" fmla="*/ 21 w 1307"/>
                <a:gd name="T37" fmla="*/ 814 h 1849"/>
                <a:gd name="T38" fmla="*/ 10 w 1307"/>
                <a:gd name="T39" fmla="*/ 837 h 1849"/>
                <a:gd name="T40" fmla="*/ 1 w 1307"/>
                <a:gd name="T41" fmla="*/ 893 h 1849"/>
                <a:gd name="T42" fmla="*/ 4 w 1307"/>
                <a:gd name="T43" fmla="*/ 989 h 1849"/>
                <a:gd name="T44" fmla="*/ 26 w 1307"/>
                <a:gd name="T45" fmla="*/ 1108 h 1849"/>
                <a:gd name="T46" fmla="*/ 63 w 1307"/>
                <a:gd name="T47" fmla="*/ 1240 h 1849"/>
                <a:gd name="T48" fmla="*/ 118 w 1307"/>
                <a:gd name="T49" fmla="*/ 1378 h 1849"/>
                <a:gd name="T50" fmla="*/ 188 w 1307"/>
                <a:gd name="T51" fmla="*/ 1512 h 1849"/>
                <a:gd name="T52" fmla="*/ 260 w 1307"/>
                <a:gd name="T53" fmla="*/ 1616 h 1849"/>
                <a:gd name="T54" fmla="*/ 308 w 1307"/>
                <a:gd name="T55" fmla="*/ 1672 h 1849"/>
                <a:gd name="T56" fmla="*/ 361 w 1307"/>
                <a:gd name="T57" fmla="*/ 1721 h 1849"/>
                <a:gd name="T58" fmla="*/ 418 w 1307"/>
                <a:gd name="T59" fmla="*/ 1766 h 1849"/>
                <a:gd name="T60" fmla="*/ 479 w 1307"/>
                <a:gd name="T61" fmla="*/ 1800 h 1849"/>
                <a:gd name="T62" fmla="*/ 544 w 1307"/>
                <a:gd name="T63" fmla="*/ 1827 h 1849"/>
                <a:gd name="T64" fmla="*/ 612 w 1307"/>
                <a:gd name="T65" fmla="*/ 1843 h 1849"/>
                <a:gd name="T66" fmla="*/ 686 w 1307"/>
                <a:gd name="T67" fmla="*/ 1849 h 1849"/>
                <a:gd name="T68" fmla="*/ 738 w 1307"/>
                <a:gd name="T69" fmla="*/ 1847 h 1849"/>
                <a:gd name="T70" fmla="*/ 812 w 1307"/>
                <a:gd name="T71" fmla="*/ 1834 h 1849"/>
                <a:gd name="T72" fmla="*/ 879 w 1307"/>
                <a:gd name="T73" fmla="*/ 1810 h 1849"/>
                <a:gd name="T74" fmla="*/ 942 w 1307"/>
                <a:gd name="T75" fmla="*/ 1779 h 1849"/>
                <a:gd name="T76" fmla="*/ 999 w 1307"/>
                <a:gd name="T77" fmla="*/ 1738 h 1849"/>
                <a:gd name="T78" fmla="*/ 1051 w 1307"/>
                <a:gd name="T79" fmla="*/ 1691 h 1849"/>
                <a:gd name="T80" fmla="*/ 1097 w 1307"/>
                <a:gd name="T81" fmla="*/ 1638 h 1849"/>
                <a:gd name="T82" fmla="*/ 1139 w 1307"/>
                <a:gd name="T83" fmla="*/ 1580 h 1849"/>
                <a:gd name="T84" fmla="*/ 1197 w 1307"/>
                <a:gd name="T85" fmla="*/ 1474 h 1849"/>
                <a:gd name="T86" fmla="*/ 1250 w 1307"/>
                <a:gd name="T87" fmla="*/ 1339 h 1849"/>
                <a:gd name="T88" fmla="*/ 1284 w 1307"/>
                <a:gd name="T89" fmla="*/ 1202 h 1849"/>
                <a:gd name="T90" fmla="*/ 1303 w 1307"/>
                <a:gd name="T91" fmla="*/ 1070 h 1849"/>
                <a:gd name="T92" fmla="*/ 1306 w 1307"/>
                <a:gd name="T93" fmla="*/ 953 h 1849"/>
                <a:gd name="T94" fmla="*/ 1294 w 1307"/>
                <a:gd name="T95" fmla="*/ 856 h 1849"/>
                <a:gd name="T96" fmla="*/ 1273 w 1307"/>
                <a:gd name="T97" fmla="*/ 798 h 1849"/>
                <a:gd name="T98" fmla="*/ 1259 w 1307"/>
                <a:gd name="T99" fmla="*/ 771 h 1849"/>
                <a:gd name="T100" fmla="*/ 1235 w 1307"/>
                <a:gd name="T101" fmla="*/ 707 h 1849"/>
                <a:gd name="T102" fmla="*/ 1213 w 1307"/>
                <a:gd name="T103" fmla="*/ 604 h 1849"/>
                <a:gd name="T104" fmla="*/ 1176 w 1307"/>
                <a:gd name="T105" fmla="*/ 399 h 1849"/>
                <a:gd name="T106" fmla="*/ 1152 w 1307"/>
                <a:gd name="T107" fmla="*/ 313 h 1849"/>
                <a:gd name="T108" fmla="*/ 1119 w 1307"/>
                <a:gd name="T109" fmla="*/ 234 h 1849"/>
                <a:gd name="T110" fmla="*/ 1072 w 1307"/>
                <a:gd name="T111" fmla="*/ 169 h 1849"/>
                <a:gd name="T112" fmla="*/ 1043 w 1307"/>
                <a:gd name="T113" fmla="*/ 142 h 1849"/>
                <a:gd name="T114" fmla="*/ 1008 w 1307"/>
                <a:gd name="T115" fmla="*/ 119 h 1849"/>
                <a:gd name="T116" fmla="*/ 969 w 1307"/>
                <a:gd name="T117" fmla="*/ 102 h 1849"/>
                <a:gd name="T118" fmla="*/ 924 w 1307"/>
                <a:gd name="T119" fmla="*/ 90 h 1849"/>
                <a:gd name="T120" fmla="*/ 874 w 1307"/>
                <a:gd name="T121" fmla="*/ 84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7" h="1849">
                  <a:moveTo>
                    <a:pt x="856" y="83"/>
                  </a:moveTo>
                  <a:lnTo>
                    <a:pt x="856" y="83"/>
                  </a:lnTo>
                  <a:lnTo>
                    <a:pt x="849" y="75"/>
                  </a:lnTo>
                  <a:lnTo>
                    <a:pt x="841" y="66"/>
                  </a:lnTo>
                  <a:lnTo>
                    <a:pt x="831" y="57"/>
                  </a:lnTo>
                  <a:lnTo>
                    <a:pt x="819" y="50"/>
                  </a:lnTo>
                  <a:lnTo>
                    <a:pt x="805" y="41"/>
                  </a:lnTo>
                  <a:lnTo>
                    <a:pt x="791" y="35"/>
                  </a:lnTo>
                  <a:lnTo>
                    <a:pt x="774" y="27"/>
                  </a:lnTo>
                  <a:lnTo>
                    <a:pt x="756" y="21"/>
                  </a:lnTo>
                  <a:lnTo>
                    <a:pt x="736" y="15"/>
                  </a:lnTo>
                  <a:lnTo>
                    <a:pt x="716" y="11"/>
                  </a:lnTo>
                  <a:lnTo>
                    <a:pt x="694" y="7"/>
                  </a:lnTo>
                  <a:lnTo>
                    <a:pt x="672" y="3"/>
                  </a:lnTo>
                  <a:lnTo>
                    <a:pt x="648" y="1"/>
                  </a:lnTo>
                  <a:lnTo>
                    <a:pt x="624" y="0"/>
                  </a:lnTo>
                  <a:lnTo>
                    <a:pt x="600" y="0"/>
                  </a:lnTo>
                  <a:lnTo>
                    <a:pt x="574" y="1"/>
                  </a:lnTo>
                  <a:lnTo>
                    <a:pt x="550" y="3"/>
                  </a:lnTo>
                  <a:lnTo>
                    <a:pt x="524" y="8"/>
                  </a:lnTo>
                  <a:lnTo>
                    <a:pt x="498" y="12"/>
                  </a:lnTo>
                  <a:lnTo>
                    <a:pt x="472" y="19"/>
                  </a:lnTo>
                  <a:lnTo>
                    <a:pt x="446" y="27"/>
                  </a:lnTo>
                  <a:lnTo>
                    <a:pt x="421" y="37"/>
                  </a:lnTo>
                  <a:lnTo>
                    <a:pt x="396" y="49"/>
                  </a:lnTo>
                  <a:lnTo>
                    <a:pt x="371" y="62"/>
                  </a:lnTo>
                  <a:lnTo>
                    <a:pt x="347" y="77"/>
                  </a:lnTo>
                  <a:lnTo>
                    <a:pt x="323" y="94"/>
                  </a:lnTo>
                  <a:lnTo>
                    <a:pt x="301" y="113"/>
                  </a:lnTo>
                  <a:lnTo>
                    <a:pt x="279" y="135"/>
                  </a:lnTo>
                  <a:lnTo>
                    <a:pt x="258" y="158"/>
                  </a:lnTo>
                  <a:lnTo>
                    <a:pt x="239" y="184"/>
                  </a:lnTo>
                  <a:lnTo>
                    <a:pt x="220" y="212"/>
                  </a:lnTo>
                  <a:lnTo>
                    <a:pt x="203" y="242"/>
                  </a:lnTo>
                  <a:lnTo>
                    <a:pt x="203" y="242"/>
                  </a:lnTo>
                  <a:lnTo>
                    <a:pt x="187" y="273"/>
                  </a:lnTo>
                  <a:lnTo>
                    <a:pt x="174" y="302"/>
                  </a:lnTo>
                  <a:lnTo>
                    <a:pt x="161" y="330"/>
                  </a:lnTo>
                  <a:lnTo>
                    <a:pt x="149" y="359"/>
                  </a:lnTo>
                  <a:lnTo>
                    <a:pt x="139" y="384"/>
                  </a:lnTo>
                  <a:lnTo>
                    <a:pt x="130" y="409"/>
                  </a:lnTo>
                  <a:lnTo>
                    <a:pt x="115" y="457"/>
                  </a:lnTo>
                  <a:lnTo>
                    <a:pt x="103" y="500"/>
                  </a:lnTo>
                  <a:lnTo>
                    <a:pt x="94" y="540"/>
                  </a:lnTo>
                  <a:lnTo>
                    <a:pt x="89" y="576"/>
                  </a:lnTo>
                  <a:lnTo>
                    <a:pt x="83" y="610"/>
                  </a:lnTo>
                  <a:lnTo>
                    <a:pt x="75" y="670"/>
                  </a:lnTo>
                  <a:lnTo>
                    <a:pt x="71" y="697"/>
                  </a:lnTo>
                  <a:lnTo>
                    <a:pt x="66" y="722"/>
                  </a:lnTo>
                  <a:lnTo>
                    <a:pt x="59" y="746"/>
                  </a:lnTo>
                  <a:lnTo>
                    <a:pt x="55" y="758"/>
                  </a:lnTo>
                  <a:lnTo>
                    <a:pt x="49" y="770"/>
                  </a:lnTo>
                  <a:lnTo>
                    <a:pt x="44" y="781"/>
                  </a:lnTo>
                  <a:lnTo>
                    <a:pt x="37" y="793"/>
                  </a:lnTo>
                  <a:lnTo>
                    <a:pt x="30" y="803"/>
                  </a:lnTo>
                  <a:lnTo>
                    <a:pt x="21" y="814"/>
                  </a:lnTo>
                  <a:lnTo>
                    <a:pt x="21" y="814"/>
                  </a:lnTo>
                  <a:lnTo>
                    <a:pt x="17" y="821"/>
                  </a:lnTo>
                  <a:lnTo>
                    <a:pt x="13" y="828"/>
                  </a:lnTo>
                  <a:lnTo>
                    <a:pt x="10" y="837"/>
                  </a:lnTo>
                  <a:lnTo>
                    <a:pt x="8" y="846"/>
                  </a:lnTo>
                  <a:lnTo>
                    <a:pt x="3" y="868"/>
                  </a:lnTo>
                  <a:lnTo>
                    <a:pt x="1" y="893"/>
                  </a:lnTo>
                  <a:lnTo>
                    <a:pt x="0" y="922"/>
                  </a:lnTo>
                  <a:lnTo>
                    <a:pt x="1" y="955"/>
                  </a:lnTo>
                  <a:lnTo>
                    <a:pt x="4" y="989"/>
                  </a:lnTo>
                  <a:lnTo>
                    <a:pt x="10" y="1027"/>
                  </a:lnTo>
                  <a:lnTo>
                    <a:pt x="17" y="1066"/>
                  </a:lnTo>
                  <a:lnTo>
                    <a:pt x="26" y="1108"/>
                  </a:lnTo>
                  <a:lnTo>
                    <a:pt x="36" y="1151"/>
                  </a:lnTo>
                  <a:lnTo>
                    <a:pt x="48" y="1195"/>
                  </a:lnTo>
                  <a:lnTo>
                    <a:pt x="63" y="1240"/>
                  </a:lnTo>
                  <a:lnTo>
                    <a:pt x="80" y="1286"/>
                  </a:lnTo>
                  <a:lnTo>
                    <a:pt x="98" y="1332"/>
                  </a:lnTo>
                  <a:lnTo>
                    <a:pt x="118" y="1378"/>
                  </a:lnTo>
                  <a:lnTo>
                    <a:pt x="139" y="1423"/>
                  </a:lnTo>
                  <a:lnTo>
                    <a:pt x="163" y="1468"/>
                  </a:lnTo>
                  <a:lnTo>
                    <a:pt x="188" y="1512"/>
                  </a:lnTo>
                  <a:lnTo>
                    <a:pt x="215" y="1555"/>
                  </a:lnTo>
                  <a:lnTo>
                    <a:pt x="244" y="1595"/>
                  </a:lnTo>
                  <a:lnTo>
                    <a:pt x="260" y="1616"/>
                  </a:lnTo>
                  <a:lnTo>
                    <a:pt x="276" y="1635"/>
                  </a:lnTo>
                  <a:lnTo>
                    <a:pt x="292" y="1653"/>
                  </a:lnTo>
                  <a:lnTo>
                    <a:pt x="308" y="1672"/>
                  </a:lnTo>
                  <a:lnTo>
                    <a:pt x="325" y="1689"/>
                  </a:lnTo>
                  <a:lnTo>
                    <a:pt x="343" y="1705"/>
                  </a:lnTo>
                  <a:lnTo>
                    <a:pt x="361" y="1721"/>
                  </a:lnTo>
                  <a:lnTo>
                    <a:pt x="380" y="1737"/>
                  </a:lnTo>
                  <a:lnTo>
                    <a:pt x="398" y="1752"/>
                  </a:lnTo>
                  <a:lnTo>
                    <a:pt x="418" y="1766"/>
                  </a:lnTo>
                  <a:lnTo>
                    <a:pt x="437" y="1778"/>
                  </a:lnTo>
                  <a:lnTo>
                    <a:pt x="458" y="1789"/>
                  </a:lnTo>
                  <a:lnTo>
                    <a:pt x="479" y="1800"/>
                  </a:lnTo>
                  <a:lnTo>
                    <a:pt x="500" y="1811"/>
                  </a:lnTo>
                  <a:lnTo>
                    <a:pt x="522" y="1820"/>
                  </a:lnTo>
                  <a:lnTo>
                    <a:pt x="544" y="1827"/>
                  </a:lnTo>
                  <a:lnTo>
                    <a:pt x="566" y="1834"/>
                  </a:lnTo>
                  <a:lnTo>
                    <a:pt x="590" y="1839"/>
                  </a:lnTo>
                  <a:lnTo>
                    <a:pt x="612" y="1843"/>
                  </a:lnTo>
                  <a:lnTo>
                    <a:pt x="637" y="1847"/>
                  </a:lnTo>
                  <a:lnTo>
                    <a:pt x="662" y="1849"/>
                  </a:lnTo>
                  <a:lnTo>
                    <a:pt x="686" y="1849"/>
                  </a:lnTo>
                  <a:lnTo>
                    <a:pt x="686" y="1849"/>
                  </a:lnTo>
                  <a:lnTo>
                    <a:pt x="712" y="1849"/>
                  </a:lnTo>
                  <a:lnTo>
                    <a:pt x="738" y="1847"/>
                  </a:lnTo>
                  <a:lnTo>
                    <a:pt x="764" y="1843"/>
                  </a:lnTo>
                  <a:lnTo>
                    <a:pt x="789" y="1839"/>
                  </a:lnTo>
                  <a:lnTo>
                    <a:pt x="812" y="1834"/>
                  </a:lnTo>
                  <a:lnTo>
                    <a:pt x="836" y="1826"/>
                  </a:lnTo>
                  <a:lnTo>
                    <a:pt x="858" y="1819"/>
                  </a:lnTo>
                  <a:lnTo>
                    <a:pt x="879" y="1810"/>
                  </a:lnTo>
                  <a:lnTo>
                    <a:pt x="901" y="1800"/>
                  </a:lnTo>
                  <a:lnTo>
                    <a:pt x="922" y="1789"/>
                  </a:lnTo>
                  <a:lnTo>
                    <a:pt x="942" y="1779"/>
                  </a:lnTo>
                  <a:lnTo>
                    <a:pt x="961" y="1766"/>
                  </a:lnTo>
                  <a:lnTo>
                    <a:pt x="980" y="1753"/>
                  </a:lnTo>
                  <a:lnTo>
                    <a:pt x="999" y="1738"/>
                  </a:lnTo>
                  <a:lnTo>
                    <a:pt x="1017" y="1724"/>
                  </a:lnTo>
                  <a:lnTo>
                    <a:pt x="1034" y="1707"/>
                  </a:lnTo>
                  <a:lnTo>
                    <a:pt x="1051" y="1691"/>
                  </a:lnTo>
                  <a:lnTo>
                    <a:pt x="1067" y="1674"/>
                  </a:lnTo>
                  <a:lnTo>
                    <a:pt x="1082" y="1657"/>
                  </a:lnTo>
                  <a:lnTo>
                    <a:pt x="1097" y="1638"/>
                  </a:lnTo>
                  <a:lnTo>
                    <a:pt x="1112" y="1619"/>
                  </a:lnTo>
                  <a:lnTo>
                    <a:pt x="1125" y="1599"/>
                  </a:lnTo>
                  <a:lnTo>
                    <a:pt x="1139" y="1580"/>
                  </a:lnTo>
                  <a:lnTo>
                    <a:pt x="1152" y="1559"/>
                  </a:lnTo>
                  <a:lnTo>
                    <a:pt x="1176" y="1517"/>
                  </a:lnTo>
                  <a:lnTo>
                    <a:pt x="1197" y="1474"/>
                  </a:lnTo>
                  <a:lnTo>
                    <a:pt x="1217" y="1430"/>
                  </a:lnTo>
                  <a:lnTo>
                    <a:pt x="1234" y="1384"/>
                  </a:lnTo>
                  <a:lnTo>
                    <a:pt x="1250" y="1339"/>
                  </a:lnTo>
                  <a:lnTo>
                    <a:pt x="1263" y="1294"/>
                  </a:lnTo>
                  <a:lnTo>
                    <a:pt x="1275" y="1247"/>
                  </a:lnTo>
                  <a:lnTo>
                    <a:pt x="1284" y="1202"/>
                  </a:lnTo>
                  <a:lnTo>
                    <a:pt x="1293" y="1158"/>
                  </a:lnTo>
                  <a:lnTo>
                    <a:pt x="1299" y="1113"/>
                  </a:lnTo>
                  <a:lnTo>
                    <a:pt x="1303" y="1070"/>
                  </a:lnTo>
                  <a:lnTo>
                    <a:pt x="1306" y="1029"/>
                  </a:lnTo>
                  <a:lnTo>
                    <a:pt x="1307" y="990"/>
                  </a:lnTo>
                  <a:lnTo>
                    <a:pt x="1306" y="953"/>
                  </a:lnTo>
                  <a:lnTo>
                    <a:pt x="1303" y="918"/>
                  </a:lnTo>
                  <a:lnTo>
                    <a:pt x="1300" y="886"/>
                  </a:lnTo>
                  <a:lnTo>
                    <a:pt x="1294" y="856"/>
                  </a:lnTo>
                  <a:lnTo>
                    <a:pt x="1287" y="830"/>
                  </a:lnTo>
                  <a:lnTo>
                    <a:pt x="1279" y="808"/>
                  </a:lnTo>
                  <a:lnTo>
                    <a:pt x="1273" y="798"/>
                  </a:lnTo>
                  <a:lnTo>
                    <a:pt x="1269" y="789"/>
                  </a:lnTo>
                  <a:lnTo>
                    <a:pt x="1269" y="789"/>
                  </a:lnTo>
                  <a:lnTo>
                    <a:pt x="1259" y="771"/>
                  </a:lnTo>
                  <a:lnTo>
                    <a:pt x="1250" y="752"/>
                  </a:lnTo>
                  <a:lnTo>
                    <a:pt x="1242" y="730"/>
                  </a:lnTo>
                  <a:lnTo>
                    <a:pt x="1235" y="707"/>
                  </a:lnTo>
                  <a:lnTo>
                    <a:pt x="1228" y="684"/>
                  </a:lnTo>
                  <a:lnTo>
                    <a:pt x="1223" y="658"/>
                  </a:lnTo>
                  <a:lnTo>
                    <a:pt x="1213" y="604"/>
                  </a:lnTo>
                  <a:lnTo>
                    <a:pt x="1194" y="487"/>
                  </a:lnTo>
                  <a:lnTo>
                    <a:pt x="1182" y="428"/>
                  </a:lnTo>
                  <a:lnTo>
                    <a:pt x="1176" y="399"/>
                  </a:lnTo>
                  <a:lnTo>
                    <a:pt x="1169" y="369"/>
                  </a:lnTo>
                  <a:lnTo>
                    <a:pt x="1161" y="341"/>
                  </a:lnTo>
                  <a:lnTo>
                    <a:pt x="1152" y="313"/>
                  </a:lnTo>
                  <a:lnTo>
                    <a:pt x="1142" y="286"/>
                  </a:lnTo>
                  <a:lnTo>
                    <a:pt x="1132" y="259"/>
                  </a:lnTo>
                  <a:lnTo>
                    <a:pt x="1119" y="234"/>
                  </a:lnTo>
                  <a:lnTo>
                    <a:pt x="1105" y="212"/>
                  </a:lnTo>
                  <a:lnTo>
                    <a:pt x="1089" y="189"/>
                  </a:lnTo>
                  <a:lnTo>
                    <a:pt x="1072" y="169"/>
                  </a:lnTo>
                  <a:lnTo>
                    <a:pt x="1063" y="159"/>
                  </a:lnTo>
                  <a:lnTo>
                    <a:pt x="1053" y="150"/>
                  </a:lnTo>
                  <a:lnTo>
                    <a:pt x="1043" y="142"/>
                  </a:lnTo>
                  <a:lnTo>
                    <a:pt x="1032" y="133"/>
                  </a:lnTo>
                  <a:lnTo>
                    <a:pt x="1021" y="125"/>
                  </a:lnTo>
                  <a:lnTo>
                    <a:pt x="1008" y="119"/>
                  </a:lnTo>
                  <a:lnTo>
                    <a:pt x="996" y="112"/>
                  </a:lnTo>
                  <a:lnTo>
                    <a:pt x="983" y="107"/>
                  </a:lnTo>
                  <a:lnTo>
                    <a:pt x="969" y="102"/>
                  </a:lnTo>
                  <a:lnTo>
                    <a:pt x="955" y="96"/>
                  </a:lnTo>
                  <a:lnTo>
                    <a:pt x="940" y="93"/>
                  </a:lnTo>
                  <a:lnTo>
                    <a:pt x="924" y="90"/>
                  </a:lnTo>
                  <a:lnTo>
                    <a:pt x="909" y="86"/>
                  </a:lnTo>
                  <a:lnTo>
                    <a:pt x="892" y="85"/>
                  </a:lnTo>
                  <a:lnTo>
                    <a:pt x="874" y="84"/>
                  </a:lnTo>
                  <a:lnTo>
                    <a:pt x="856" y="8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79" name="Freeform 109">
              <a:extLst>
                <a:ext uri="{FF2B5EF4-FFF2-40B4-BE49-F238E27FC236}">
                  <a16:creationId xmlns:a16="http://schemas.microsoft.com/office/drawing/2014/main" id="{2699AB11-9171-4E9F-A26A-A4AACEF5AE4C}"/>
                </a:ext>
              </a:extLst>
            </p:cNvPr>
            <p:cNvSpPr>
              <a:spLocks/>
            </p:cNvSpPr>
            <p:nvPr/>
          </p:nvSpPr>
          <p:spPr bwMode="auto">
            <a:xfrm flipH="1">
              <a:off x="6202587" y="6099114"/>
              <a:ext cx="723008" cy="222391"/>
            </a:xfrm>
            <a:custGeom>
              <a:avLst/>
              <a:gdLst>
                <a:gd name="T0" fmla="*/ 1010 w 2492"/>
                <a:gd name="T1" fmla="*/ 0 h 896"/>
                <a:gd name="T2" fmla="*/ 1033 w 2492"/>
                <a:gd name="T3" fmla="*/ 2 h 896"/>
                <a:gd name="T4" fmla="*/ 1253 w 2492"/>
                <a:gd name="T5" fmla="*/ 11 h 896"/>
                <a:gd name="T6" fmla="*/ 1475 w 2492"/>
                <a:gd name="T7" fmla="*/ 18 h 896"/>
                <a:gd name="T8" fmla="*/ 1496 w 2492"/>
                <a:gd name="T9" fmla="*/ 22 h 896"/>
                <a:gd name="T10" fmla="*/ 1511 w 2492"/>
                <a:gd name="T11" fmla="*/ 40 h 896"/>
                <a:gd name="T12" fmla="*/ 1543 w 2492"/>
                <a:gd name="T13" fmla="*/ 76 h 896"/>
                <a:gd name="T14" fmla="*/ 1578 w 2492"/>
                <a:gd name="T15" fmla="*/ 106 h 896"/>
                <a:gd name="T16" fmla="*/ 1617 w 2492"/>
                <a:gd name="T17" fmla="*/ 134 h 896"/>
                <a:gd name="T18" fmla="*/ 1659 w 2492"/>
                <a:gd name="T19" fmla="*/ 159 h 896"/>
                <a:gd name="T20" fmla="*/ 1702 w 2492"/>
                <a:gd name="T21" fmla="*/ 181 h 896"/>
                <a:gd name="T22" fmla="*/ 1748 w 2492"/>
                <a:gd name="T23" fmla="*/ 201 h 896"/>
                <a:gd name="T24" fmla="*/ 1821 w 2492"/>
                <a:gd name="T25" fmla="*/ 227 h 896"/>
                <a:gd name="T26" fmla="*/ 1921 w 2492"/>
                <a:gd name="T27" fmla="*/ 256 h 896"/>
                <a:gd name="T28" fmla="*/ 2024 w 2492"/>
                <a:gd name="T29" fmla="*/ 279 h 896"/>
                <a:gd name="T30" fmla="*/ 2226 w 2492"/>
                <a:gd name="T31" fmla="*/ 320 h 896"/>
                <a:gd name="T32" fmla="*/ 2249 w 2492"/>
                <a:gd name="T33" fmla="*/ 326 h 896"/>
                <a:gd name="T34" fmla="*/ 2291 w 2492"/>
                <a:gd name="T35" fmla="*/ 342 h 896"/>
                <a:gd name="T36" fmla="*/ 2328 w 2492"/>
                <a:gd name="T37" fmla="*/ 363 h 896"/>
                <a:gd name="T38" fmla="*/ 2361 w 2492"/>
                <a:gd name="T39" fmla="*/ 390 h 896"/>
                <a:gd name="T40" fmla="*/ 2388 w 2492"/>
                <a:gd name="T41" fmla="*/ 420 h 896"/>
                <a:gd name="T42" fmla="*/ 2411 w 2492"/>
                <a:gd name="T43" fmla="*/ 454 h 896"/>
                <a:gd name="T44" fmla="*/ 2432 w 2492"/>
                <a:gd name="T45" fmla="*/ 490 h 896"/>
                <a:gd name="T46" fmla="*/ 2447 w 2492"/>
                <a:gd name="T47" fmla="*/ 530 h 896"/>
                <a:gd name="T48" fmla="*/ 2461 w 2492"/>
                <a:gd name="T49" fmla="*/ 571 h 896"/>
                <a:gd name="T50" fmla="*/ 2471 w 2492"/>
                <a:gd name="T51" fmla="*/ 614 h 896"/>
                <a:gd name="T52" fmla="*/ 2481 w 2492"/>
                <a:gd name="T53" fmla="*/ 681 h 896"/>
                <a:gd name="T54" fmla="*/ 2489 w 2492"/>
                <a:gd name="T55" fmla="*/ 770 h 896"/>
                <a:gd name="T56" fmla="*/ 2492 w 2492"/>
                <a:gd name="T57" fmla="*/ 896 h 896"/>
                <a:gd name="T58" fmla="*/ 0 w 2492"/>
                <a:gd name="T59" fmla="*/ 896 h 896"/>
                <a:gd name="T60" fmla="*/ 2 w 2492"/>
                <a:gd name="T61" fmla="*/ 770 h 896"/>
                <a:gd name="T62" fmla="*/ 9 w 2492"/>
                <a:gd name="T63" fmla="*/ 681 h 896"/>
                <a:gd name="T64" fmla="*/ 19 w 2492"/>
                <a:gd name="T65" fmla="*/ 615 h 896"/>
                <a:gd name="T66" fmla="*/ 29 w 2492"/>
                <a:gd name="T67" fmla="*/ 572 h 896"/>
                <a:gd name="T68" fmla="*/ 42 w 2492"/>
                <a:gd name="T69" fmla="*/ 530 h 896"/>
                <a:gd name="T70" fmla="*/ 58 w 2492"/>
                <a:gd name="T71" fmla="*/ 491 h 896"/>
                <a:gd name="T72" fmla="*/ 77 w 2492"/>
                <a:gd name="T73" fmla="*/ 454 h 896"/>
                <a:gd name="T74" fmla="*/ 101 w 2492"/>
                <a:gd name="T75" fmla="*/ 420 h 896"/>
                <a:gd name="T76" fmla="*/ 129 w 2492"/>
                <a:gd name="T77" fmla="*/ 390 h 896"/>
                <a:gd name="T78" fmla="*/ 161 w 2492"/>
                <a:gd name="T79" fmla="*/ 364 h 896"/>
                <a:gd name="T80" fmla="*/ 199 w 2492"/>
                <a:gd name="T81" fmla="*/ 342 h 896"/>
                <a:gd name="T82" fmla="*/ 242 w 2492"/>
                <a:gd name="T83" fmla="*/ 326 h 896"/>
                <a:gd name="T84" fmla="*/ 265 w 2492"/>
                <a:gd name="T85" fmla="*/ 320 h 896"/>
                <a:gd name="T86" fmla="*/ 472 w 2492"/>
                <a:gd name="T87" fmla="*/ 276 h 896"/>
                <a:gd name="T88" fmla="*/ 578 w 2492"/>
                <a:gd name="T89" fmla="*/ 250 h 896"/>
                <a:gd name="T90" fmla="*/ 683 w 2492"/>
                <a:gd name="T91" fmla="*/ 219 h 896"/>
                <a:gd name="T92" fmla="*/ 757 w 2492"/>
                <a:gd name="T93" fmla="*/ 191 h 896"/>
                <a:gd name="T94" fmla="*/ 804 w 2492"/>
                <a:gd name="T95" fmla="*/ 169 h 896"/>
                <a:gd name="T96" fmla="*/ 849 w 2492"/>
                <a:gd name="T97" fmla="*/ 146 h 896"/>
                <a:gd name="T98" fmla="*/ 891 w 2492"/>
                <a:gd name="T99" fmla="*/ 119 h 896"/>
                <a:gd name="T100" fmla="*/ 931 w 2492"/>
                <a:gd name="T101" fmla="*/ 89 h 896"/>
                <a:gd name="T102" fmla="*/ 965 w 2492"/>
                <a:gd name="T103" fmla="*/ 56 h 896"/>
                <a:gd name="T104" fmla="*/ 997 w 2492"/>
                <a:gd name="T105" fmla="*/ 19 h 896"/>
                <a:gd name="T106" fmla="*/ 1010 w 2492"/>
                <a:gd name="T107"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92" h="896">
                  <a:moveTo>
                    <a:pt x="1010" y="0"/>
                  </a:moveTo>
                  <a:lnTo>
                    <a:pt x="1010" y="0"/>
                  </a:lnTo>
                  <a:lnTo>
                    <a:pt x="1016" y="1"/>
                  </a:lnTo>
                  <a:lnTo>
                    <a:pt x="1033" y="2"/>
                  </a:lnTo>
                  <a:lnTo>
                    <a:pt x="1088" y="5"/>
                  </a:lnTo>
                  <a:lnTo>
                    <a:pt x="1253" y="11"/>
                  </a:lnTo>
                  <a:lnTo>
                    <a:pt x="1419" y="16"/>
                  </a:lnTo>
                  <a:lnTo>
                    <a:pt x="1475" y="18"/>
                  </a:lnTo>
                  <a:lnTo>
                    <a:pt x="1490" y="20"/>
                  </a:lnTo>
                  <a:lnTo>
                    <a:pt x="1496" y="22"/>
                  </a:lnTo>
                  <a:lnTo>
                    <a:pt x="1496" y="22"/>
                  </a:lnTo>
                  <a:lnTo>
                    <a:pt x="1511" y="40"/>
                  </a:lnTo>
                  <a:lnTo>
                    <a:pt x="1526" y="58"/>
                  </a:lnTo>
                  <a:lnTo>
                    <a:pt x="1543" y="76"/>
                  </a:lnTo>
                  <a:lnTo>
                    <a:pt x="1560" y="91"/>
                  </a:lnTo>
                  <a:lnTo>
                    <a:pt x="1578" y="106"/>
                  </a:lnTo>
                  <a:lnTo>
                    <a:pt x="1597" y="121"/>
                  </a:lnTo>
                  <a:lnTo>
                    <a:pt x="1617" y="134"/>
                  </a:lnTo>
                  <a:lnTo>
                    <a:pt x="1637" y="147"/>
                  </a:lnTo>
                  <a:lnTo>
                    <a:pt x="1659" y="159"/>
                  </a:lnTo>
                  <a:lnTo>
                    <a:pt x="1680" y="171"/>
                  </a:lnTo>
                  <a:lnTo>
                    <a:pt x="1702" y="181"/>
                  </a:lnTo>
                  <a:lnTo>
                    <a:pt x="1725" y="192"/>
                  </a:lnTo>
                  <a:lnTo>
                    <a:pt x="1748" y="201"/>
                  </a:lnTo>
                  <a:lnTo>
                    <a:pt x="1772" y="211"/>
                  </a:lnTo>
                  <a:lnTo>
                    <a:pt x="1821" y="227"/>
                  </a:lnTo>
                  <a:lnTo>
                    <a:pt x="1871" y="242"/>
                  </a:lnTo>
                  <a:lnTo>
                    <a:pt x="1921" y="256"/>
                  </a:lnTo>
                  <a:lnTo>
                    <a:pt x="1973" y="268"/>
                  </a:lnTo>
                  <a:lnTo>
                    <a:pt x="2024" y="279"/>
                  </a:lnTo>
                  <a:lnTo>
                    <a:pt x="2126" y="300"/>
                  </a:lnTo>
                  <a:lnTo>
                    <a:pt x="2226" y="320"/>
                  </a:lnTo>
                  <a:lnTo>
                    <a:pt x="2226" y="320"/>
                  </a:lnTo>
                  <a:lnTo>
                    <a:pt x="2249" y="326"/>
                  </a:lnTo>
                  <a:lnTo>
                    <a:pt x="2271" y="334"/>
                  </a:lnTo>
                  <a:lnTo>
                    <a:pt x="2291" y="342"/>
                  </a:lnTo>
                  <a:lnTo>
                    <a:pt x="2310" y="352"/>
                  </a:lnTo>
                  <a:lnTo>
                    <a:pt x="2328" y="363"/>
                  </a:lnTo>
                  <a:lnTo>
                    <a:pt x="2345" y="376"/>
                  </a:lnTo>
                  <a:lnTo>
                    <a:pt x="2361" y="390"/>
                  </a:lnTo>
                  <a:lnTo>
                    <a:pt x="2376" y="404"/>
                  </a:lnTo>
                  <a:lnTo>
                    <a:pt x="2388" y="420"/>
                  </a:lnTo>
                  <a:lnTo>
                    <a:pt x="2400" y="436"/>
                  </a:lnTo>
                  <a:lnTo>
                    <a:pt x="2411" y="454"/>
                  </a:lnTo>
                  <a:lnTo>
                    <a:pt x="2423" y="472"/>
                  </a:lnTo>
                  <a:lnTo>
                    <a:pt x="2432" y="490"/>
                  </a:lnTo>
                  <a:lnTo>
                    <a:pt x="2439" y="510"/>
                  </a:lnTo>
                  <a:lnTo>
                    <a:pt x="2447" y="530"/>
                  </a:lnTo>
                  <a:lnTo>
                    <a:pt x="2454" y="551"/>
                  </a:lnTo>
                  <a:lnTo>
                    <a:pt x="2461" y="571"/>
                  </a:lnTo>
                  <a:lnTo>
                    <a:pt x="2466" y="593"/>
                  </a:lnTo>
                  <a:lnTo>
                    <a:pt x="2471" y="614"/>
                  </a:lnTo>
                  <a:lnTo>
                    <a:pt x="2474" y="637"/>
                  </a:lnTo>
                  <a:lnTo>
                    <a:pt x="2481" y="681"/>
                  </a:lnTo>
                  <a:lnTo>
                    <a:pt x="2485" y="726"/>
                  </a:lnTo>
                  <a:lnTo>
                    <a:pt x="2489" y="770"/>
                  </a:lnTo>
                  <a:lnTo>
                    <a:pt x="2491" y="813"/>
                  </a:lnTo>
                  <a:lnTo>
                    <a:pt x="2492" y="896"/>
                  </a:lnTo>
                  <a:lnTo>
                    <a:pt x="0" y="896"/>
                  </a:lnTo>
                  <a:lnTo>
                    <a:pt x="0" y="896"/>
                  </a:lnTo>
                  <a:lnTo>
                    <a:pt x="1" y="813"/>
                  </a:lnTo>
                  <a:lnTo>
                    <a:pt x="2" y="770"/>
                  </a:lnTo>
                  <a:lnTo>
                    <a:pt x="5" y="726"/>
                  </a:lnTo>
                  <a:lnTo>
                    <a:pt x="9" y="681"/>
                  </a:lnTo>
                  <a:lnTo>
                    <a:pt x="15" y="637"/>
                  </a:lnTo>
                  <a:lnTo>
                    <a:pt x="19" y="615"/>
                  </a:lnTo>
                  <a:lnTo>
                    <a:pt x="24" y="593"/>
                  </a:lnTo>
                  <a:lnTo>
                    <a:pt x="29" y="572"/>
                  </a:lnTo>
                  <a:lnTo>
                    <a:pt x="35" y="551"/>
                  </a:lnTo>
                  <a:lnTo>
                    <a:pt x="42" y="530"/>
                  </a:lnTo>
                  <a:lnTo>
                    <a:pt x="49" y="511"/>
                  </a:lnTo>
                  <a:lnTo>
                    <a:pt x="58" y="491"/>
                  </a:lnTo>
                  <a:lnTo>
                    <a:pt x="67" y="472"/>
                  </a:lnTo>
                  <a:lnTo>
                    <a:pt x="77" y="454"/>
                  </a:lnTo>
                  <a:lnTo>
                    <a:pt x="88" y="436"/>
                  </a:lnTo>
                  <a:lnTo>
                    <a:pt x="101" y="420"/>
                  </a:lnTo>
                  <a:lnTo>
                    <a:pt x="114" y="405"/>
                  </a:lnTo>
                  <a:lnTo>
                    <a:pt x="129" y="390"/>
                  </a:lnTo>
                  <a:lnTo>
                    <a:pt x="144" y="376"/>
                  </a:lnTo>
                  <a:lnTo>
                    <a:pt x="161" y="364"/>
                  </a:lnTo>
                  <a:lnTo>
                    <a:pt x="179" y="352"/>
                  </a:lnTo>
                  <a:lnTo>
                    <a:pt x="199" y="342"/>
                  </a:lnTo>
                  <a:lnTo>
                    <a:pt x="219" y="334"/>
                  </a:lnTo>
                  <a:lnTo>
                    <a:pt x="242" y="326"/>
                  </a:lnTo>
                  <a:lnTo>
                    <a:pt x="265" y="320"/>
                  </a:lnTo>
                  <a:lnTo>
                    <a:pt x="265" y="320"/>
                  </a:lnTo>
                  <a:lnTo>
                    <a:pt x="366" y="299"/>
                  </a:lnTo>
                  <a:lnTo>
                    <a:pt x="472" y="276"/>
                  </a:lnTo>
                  <a:lnTo>
                    <a:pt x="526" y="265"/>
                  </a:lnTo>
                  <a:lnTo>
                    <a:pt x="578" y="250"/>
                  </a:lnTo>
                  <a:lnTo>
                    <a:pt x="631" y="235"/>
                  </a:lnTo>
                  <a:lnTo>
                    <a:pt x="683" y="219"/>
                  </a:lnTo>
                  <a:lnTo>
                    <a:pt x="733" y="201"/>
                  </a:lnTo>
                  <a:lnTo>
                    <a:pt x="757" y="191"/>
                  </a:lnTo>
                  <a:lnTo>
                    <a:pt x="781" y="180"/>
                  </a:lnTo>
                  <a:lnTo>
                    <a:pt x="804" y="169"/>
                  </a:lnTo>
                  <a:lnTo>
                    <a:pt x="827" y="158"/>
                  </a:lnTo>
                  <a:lnTo>
                    <a:pt x="849" y="146"/>
                  </a:lnTo>
                  <a:lnTo>
                    <a:pt x="871" y="133"/>
                  </a:lnTo>
                  <a:lnTo>
                    <a:pt x="891" y="119"/>
                  </a:lnTo>
                  <a:lnTo>
                    <a:pt x="912" y="104"/>
                  </a:lnTo>
                  <a:lnTo>
                    <a:pt x="931" y="89"/>
                  </a:lnTo>
                  <a:lnTo>
                    <a:pt x="949" y="72"/>
                  </a:lnTo>
                  <a:lnTo>
                    <a:pt x="965" y="56"/>
                  </a:lnTo>
                  <a:lnTo>
                    <a:pt x="981" y="38"/>
                  </a:lnTo>
                  <a:lnTo>
                    <a:pt x="997" y="19"/>
                  </a:lnTo>
                  <a:lnTo>
                    <a:pt x="1010" y="0"/>
                  </a:lnTo>
                  <a:lnTo>
                    <a:pt x="1010" y="0"/>
                  </a:lnTo>
                  <a:close/>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0" name="Freeform 110">
              <a:extLst>
                <a:ext uri="{FF2B5EF4-FFF2-40B4-BE49-F238E27FC236}">
                  <a16:creationId xmlns:a16="http://schemas.microsoft.com/office/drawing/2014/main" id="{67A04583-DA64-4056-A584-198A39B42141}"/>
                </a:ext>
              </a:extLst>
            </p:cNvPr>
            <p:cNvSpPr>
              <a:spLocks/>
            </p:cNvSpPr>
            <p:nvPr/>
          </p:nvSpPr>
          <p:spPr bwMode="auto">
            <a:xfrm flipH="1">
              <a:off x="6491094" y="6099114"/>
              <a:ext cx="145992" cy="222391"/>
            </a:xfrm>
            <a:custGeom>
              <a:avLst/>
              <a:gdLst>
                <a:gd name="T0" fmla="*/ 0 w 501"/>
                <a:gd name="T1" fmla="*/ 20 h 896"/>
                <a:gd name="T2" fmla="*/ 0 w 501"/>
                <a:gd name="T3" fmla="*/ 133 h 896"/>
                <a:gd name="T4" fmla="*/ 121 w 501"/>
                <a:gd name="T5" fmla="*/ 896 h 896"/>
                <a:gd name="T6" fmla="*/ 380 w 501"/>
                <a:gd name="T7" fmla="*/ 896 h 896"/>
                <a:gd name="T8" fmla="*/ 501 w 501"/>
                <a:gd name="T9" fmla="*/ 141 h 896"/>
                <a:gd name="T10" fmla="*/ 501 w 501"/>
                <a:gd name="T11" fmla="*/ 23 h 896"/>
                <a:gd name="T12" fmla="*/ 500 w 501"/>
                <a:gd name="T13" fmla="*/ 22 h 896"/>
                <a:gd name="T14" fmla="*/ 500 w 501"/>
                <a:gd name="T15" fmla="*/ 22 h 896"/>
                <a:gd name="T16" fmla="*/ 494 w 501"/>
                <a:gd name="T17" fmla="*/ 20 h 896"/>
                <a:gd name="T18" fmla="*/ 478 w 501"/>
                <a:gd name="T19" fmla="*/ 19 h 896"/>
                <a:gd name="T20" fmla="*/ 423 w 501"/>
                <a:gd name="T21" fmla="*/ 16 h 896"/>
                <a:gd name="T22" fmla="*/ 257 w 501"/>
                <a:gd name="T23" fmla="*/ 11 h 896"/>
                <a:gd name="T24" fmla="*/ 92 w 501"/>
                <a:gd name="T25" fmla="*/ 5 h 896"/>
                <a:gd name="T26" fmla="*/ 37 w 501"/>
                <a:gd name="T27" fmla="*/ 2 h 896"/>
                <a:gd name="T28" fmla="*/ 20 w 501"/>
                <a:gd name="T29" fmla="*/ 1 h 896"/>
                <a:gd name="T30" fmla="*/ 14 w 501"/>
                <a:gd name="T31" fmla="*/ 0 h 896"/>
                <a:gd name="T32" fmla="*/ 14 w 501"/>
                <a:gd name="T33" fmla="*/ 0 h 896"/>
                <a:gd name="T34" fmla="*/ 0 w 501"/>
                <a:gd name="T35" fmla="*/ 20 h 896"/>
                <a:gd name="T36" fmla="*/ 0 w 501"/>
                <a:gd name="T37" fmla="*/ 2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1" h="896">
                  <a:moveTo>
                    <a:pt x="0" y="20"/>
                  </a:moveTo>
                  <a:lnTo>
                    <a:pt x="0" y="133"/>
                  </a:lnTo>
                  <a:lnTo>
                    <a:pt x="121" y="896"/>
                  </a:lnTo>
                  <a:lnTo>
                    <a:pt x="380" y="896"/>
                  </a:lnTo>
                  <a:lnTo>
                    <a:pt x="501" y="141"/>
                  </a:lnTo>
                  <a:lnTo>
                    <a:pt x="501" y="23"/>
                  </a:lnTo>
                  <a:lnTo>
                    <a:pt x="500" y="22"/>
                  </a:lnTo>
                  <a:lnTo>
                    <a:pt x="500" y="22"/>
                  </a:lnTo>
                  <a:lnTo>
                    <a:pt x="494" y="20"/>
                  </a:lnTo>
                  <a:lnTo>
                    <a:pt x="478" y="19"/>
                  </a:lnTo>
                  <a:lnTo>
                    <a:pt x="423" y="16"/>
                  </a:lnTo>
                  <a:lnTo>
                    <a:pt x="257" y="11"/>
                  </a:lnTo>
                  <a:lnTo>
                    <a:pt x="92" y="5"/>
                  </a:lnTo>
                  <a:lnTo>
                    <a:pt x="37" y="2"/>
                  </a:lnTo>
                  <a:lnTo>
                    <a:pt x="20" y="1"/>
                  </a:lnTo>
                  <a:lnTo>
                    <a:pt x="14" y="0"/>
                  </a:lnTo>
                  <a:lnTo>
                    <a:pt x="14" y="0"/>
                  </a:lnTo>
                  <a:lnTo>
                    <a:pt x="0" y="20"/>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1" name="Freeform 111">
              <a:extLst>
                <a:ext uri="{FF2B5EF4-FFF2-40B4-BE49-F238E27FC236}">
                  <a16:creationId xmlns:a16="http://schemas.microsoft.com/office/drawing/2014/main" id="{9840BD57-7B50-4BD4-9336-52C551B89937}"/>
                </a:ext>
              </a:extLst>
            </p:cNvPr>
            <p:cNvSpPr>
              <a:spLocks/>
            </p:cNvSpPr>
            <p:nvPr/>
          </p:nvSpPr>
          <p:spPr bwMode="auto">
            <a:xfrm flipH="1">
              <a:off x="6492832" y="5918421"/>
              <a:ext cx="144254" cy="251927"/>
            </a:xfrm>
            <a:custGeom>
              <a:avLst/>
              <a:gdLst>
                <a:gd name="T0" fmla="*/ 499 w 499"/>
                <a:gd name="T1" fmla="*/ 633 h 1014"/>
                <a:gd name="T2" fmla="*/ 499 w 499"/>
                <a:gd name="T3" fmla="*/ 827 h 1014"/>
                <a:gd name="T4" fmla="*/ 474 w 499"/>
                <a:gd name="T5" fmla="*/ 870 h 1014"/>
                <a:gd name="T6" fmla="*/ 448 w 499"/>
                <a:gd name="T7" fmla="*/ 908 h 1014"/>
                <a:gd name="T8" fmla="*/ 419 w 499"/>
                <a:gd name="T9" fmla="*/ 941 h 1014"/>
                <a:gd name="T10" fmla="*/ 390 w 499"/>
                <a:gd name="T11" fmla="*/ 967 h 1014"/>
                <a:gd name="T12" fmla="*/ 359 w 499"/>
                <a:gd name="T13" fmla="*/ 987 h 1014"/>
                <a:gd name="T14" fmla="*/ 326 w 499"/>
                <a:gd name="T15" fmla="*/ 1002 h 1014"/>
                <a:gd name="T16" fmla="*/ 293 w 499"/>
                <a:gd name="T17" fmla="*/ 1011 h 1014"/>
                <a:gd name="T18" fmla="*/ 259 w 499"/>
                <a:gd name="T19" fmla="*/ 1014 h 1014"/>
                <a:gd name="T20" fmla="*/ 225 w 499"/>
                <a:gd name="T21" fmla="*/ 1012 h 1014"/>
                <a:gd name="T22" fmla="*/ 190 w 499"/>
                <a:gd name="T23" fmla="*/ 1003 h 1014"/>
                <a:gd name="T24" fmla="*/ 157 w 499"/>
                <a:gd name="T25" fmla="*/ 988 h 1014"/>
                <a:gd name="T26" fmla="*/ 123 w 499"/>
                <a:gd name="T27" fmla="*/ 969 h 1014"/>
                <a:gd name="T28" fmla="*/ 91 w 499"/>
                <a:gd name="T29" fmla="*/ 942 h 1014"/>
                <a:gd name="T30" fmla="*/ 59 w 499"/>
                <a:gd name="T31" fmla="*/ 909 h 1014"/>
                <a:gd name="T32" fmla="*/ 29 w 499"/>
                <a:gd name="T33" fmla="*/ 872 h 1014"/>
                <a:gd name="T34" fmla="*/ 0 w 499"/>
                <a:gd name="T35" fmla="*/ 827 h 1014"/>
                <a:gd name="T36" fmla="*/ 0 w 499"/>
                <a:gd name="T37" fmla="*/ 238 h 1014"/>
                <a:gd name="T38" fmla="*/ 1 w 499"/>
                <a:gd name="T39" fmla="*/ 224 h 1014"/>
                <a:gd name="T40" fmla="*/ 3 w 499"/>
                <a:gd name="T41" fmla="*/ 195 h 1014"/>
                <a:gd name="T42" fmla="*/ 9 w 499"/>
                <a:gd name="T43" fmla="*/ 170 h 1014"/>
                <a:gd name="T44" fmla="*/ 17 w 499"/>
                <a:gd name="T45" fmla="*/ 145 h 1014"/>
                <a:gd name="T46" fmla="*/ 27 w 499"/>
                <a:gd name="T47" fmla="*/ 123 h 1014"/>
                <a:gd name="T48" fmla="*/ 39 w 499"/>
                <a:gd name="T49" fmla="*/ 103 h 1014"/>
                <a:gd name="T50" fmla="*/ 61 w 499"/>
                <a:gd name="T51" fmla="*/ 76 h 1014"/>
                <a:gd name="T52" fmla="*/ 96 w 499"/>
                <a:gd name="T53" fmla="*/ 45 h 1014"/>
                <a:gd name="T54" fmla="*/ 137 w 499"/>
                <a:gd name="T55" fmla="*/ 23 h 1014"/>
                <a:gd name="T56" fmla="*/ 180 w 499"/>
                <a:gd name="T57" fmla="*/ 8 h 1014"/>
                <a:gd name="T58" fmla="*/ 226 w 499"/>
                <a:gd name="T59" fmla="*/ 1 h 1014"/>
                <a:gd name="T60" fmla="*/ 273 w 499"/>
                <a:gd name="T61" fmla="*/ 1 h 1014"/>
                <a:gd name="T62" fmla="*/ 319 w 499"/>
                <a:gd name="T63" fmla="*/ 8 h 1014"/>
                <a:gd name="T64" fmla="*/ 363 w 499"/>
                <a:gd name="T65" fmla="*/ 23 h 1014"/>
                <a:gd name="T66" fmla="*/ 404 w 499"/>
                <a:gd name="T67" fmla="*/ 45 h 1014"/>
                <a:gd name="T68" fmla="*/ 438 w 499"/>
                <a:gd name="T69" fmla="*/ 76 h 1014"/>
                <a:gd name="T70" fmla="*/ 460 w 499"/>
                <a:gd name="T71" fmla="*/ 103 h 1014"/>
                <a:gd name="T72" fmla="*/ 472 w 499"/>
                <a:gd name="T73" fmla="*/ 123 h 1014"/>
                <a:gd name="T74" fmla="*/ 483 w 499"/>
                <a:gd name="T75" fmla="*/ 145 h 1014"/>
                <a:gd name="T76" fmla="*/ 491 w 499"/>
                <a:gd name="T77" fmla="*/ 170 h 1014"/>
                <a:gd name="T78" fmla="*/ 497 w 499"/>
                <a:gd name="T79" fmla="*/ 195 h 1014"/>
                <a:gd name="T80" fmla="*/ 499 w 499"/>
                <a:gd name="T81" fmla="*/ 224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9" h="1014">
                  <a:moveTo>
                    <a:pt x="499" y="238"/>
                  </a:moveTo>
                  <a:lnTo>
                    <a:pt x="499" y="633"/>
                  </a:lnTo>
                  <a:lnTo>
                    <a:pt x="499" y="827"/>
                  </a:lnTo>
                  <a:lnTo>
                    <a:pt x="499" y="827"/>
                  </a:lnTo>
                  <a:lnTo>
                    <a:pt x="488" y="849"/>
                  </a:lnTo>
                  <a:lnTo>
                    <a:pt x="474" y="870"/>
                  </a:lnTo>
                  <a:lnTo>
                    <a:pt x="462" y="890"/>
                  </a:lnTo>
                  <a:lnTo>
                    <a:pt x="448" y="908"/>
                  </a:lnTo>
                  <a:lnTo>
                    <a:pt x="434" y="924"/>
                  </a:lnTo>
                  <a:lnTo>
                    <a:pt x="419" y="941"/>
                  </a:lnTo>
                  <a:lnTo>
                    <a:pt x="405" y="954"/>
                  </a:lnTo>
                  <a:lnTo>
                    <a:pt x="390" y="967"/>
                  </a:lnTo>
                  <a:lnTo>
                    <a:pt x="374" y="977"/>
                  </a:lnTo>
                  <a:lnTo>
                    <a:pt x="359" y="987"/>
                  </a:lnTo>
                  <a:lnTo>
                    <a:pt x="342" y="996"/>
                  </a:lnTo>
                  <a:lnTo>
                    <a:pt x="326" y="1002"/>
                  </a:lnTo>
                  <a:lnTo>
                    <a:pt x="309" y="1008"/>
                  </a:lnTo>
                  <a:lnTo>
                    <a:pt x="293" y="1011"/>
                  </a:lnTo>
                  <a:lnTo>
                    <a:pt x="276" y="1013"/>
                  </a:lnTo>
                  <a:lnTo>
                    <a:pt x="259" y="1014"/>
                  </a:lnTo>
                  <a:lnTo>
                    <a:pt x="242" y="1014"/>
                  </a:lnTo>
                  <a:lnTo>
                    <a:pt x="225" y="1012"/>
                  </a:lnTo>
                  <a:lnTo>
                    <a:pt x="208" y="1008"/>
                  </a:lnTo>
                  <a:lnTo>
                    <a:pt x="190" y="1003"/>
                  </a:lnTo>
                  <a:lnTo>
                    <a:pt x="174" y="997"/>
                  </a:lnTo>
                  <a:lnTo>
                    <a:pt x="157" y="988"/>
                  </a:lnTo>
                  <a:lnTo>
                    <a:pt x="140" y="979"/>
                  </a:lnTo>
                  <a:lnTo>
                    <a:pt x="123" y="969"/>
                  </a:lnTo>
                  <a:lnTo>
                    <a:pt x="107" y="956"/>
                  </a:lnTo>
                  <a:lnTo>
                    <a:pt x="91" y="942"/>
                  </a:lnTo>
                  <a:lnTo>
                    <a:pt x="75" y="927"/>
                  </a:lnTo>
                  <a:lnTo>
                    <a:pt x="59" y="909"/>
                  </a:lnTo>
                  <a:lnTo>
                    <a:pt x="43" y="891"/>
                  </a:lnTo>
                  <a:lnTo>
                    <a:pt x="29" y="872"/>
                  </a:lnTo>
                  <a:lnTo>
                    <a:pt x="14" y="850"/>
                  </a:lnTo>
                  <a:lnTo>
                    <a:pt x="0" y="827"/>
                  </a:lnTo>
                  <a:lnTo>
                    <a:pt x="0" y="633"/>
                  </a:lnTo>
                  <a:lnTo>
                    <a:pt x="0" y="238"/>
                  </a:lnTo>
                  <a:lnTo>
                    <a:pt x="0" y="238"/>
                  </a:lnTo>
                  <a:lnTo>
                    <a:pt x="1" y="224"/>
                  </a:lnTo>
                  <a:lnTo>
                    <a:pt x="2" y="210"/>
                  </a:lnTo>
                  <a:lnTo>
                    <a:pt x="3" y="195"/>
                  </a:lnTo>
                  <a:lnTo>
                    <a:pt x="5" y="183"/>
                  </a:lnTo>
                  <a:lnTo>
                    <a:pt x="9" y="170"/>
                  </a:lnTo>
                  <a:lnTo>
                    <a:pt x="12" y="157"/>
                  </a:lnTo>
                  <a:lnTo>
                    <a:pt x="17" y="145"/>
                  </a:lnTo>
                  <a:lnTo>
                    <a:pt x="21" y="134"/>
                  </a:lnTo>
                  <a:lnTo>
                    <a:pt x="27" y="123"/>
                  </a:lnTo>
                  <a:lnTo>
                    <a:pt x="32" y="112"/>
                  </a:lnTo>
                  <a:lnTo>
                    <a:pt x="39" y="103"/>
                  </a:lnTo>
                  <a:lnTo>
                    <a:pt x="46" y="93"/>
                  </a:lnTo>
                  <a:lnTo>
                    <a:pt x="61" y="76"/>
                  </a:lnTo>
                  <a:lnTo>
                    <a:pt x="78" y="59"/>
                  </a:lnTo>
                  <a:lnTo>
                    <a:pt x="96" y="45"/>
                  </a:lnTo>
                  <a:lnTo>
                    <a:pt x="116" y="34"/>
                  </a:lnTo>
                  <a:lnTo>
                    <a:pt x="137" y="23"/>
                  </a:lnTo>
                  <a:lnTo>
                    <a:pt x="158" y="14"/>
                  </a:lnTo>
                  <a:lnTo>
                    <a:pt x="180" y="8"/>
                  </a:lnTo>
                  <a:lnTo>
                    <a:pt x="203" y="3"/>
                  </a:lnTo>
                  <a:lnTo>
                    <a:pt x="226" y="1"/>
                  </a:lnTo>
                  <a:lnTo>
                    <a:pt x="250" y="0"/>
                  </a:lnTo>
                  <a:lnTo>
                    <a:pt x="273" y="1"/>
                  </a:lnTo>
                  <a:lnTo>
                    <a:pt x="296" y="3"/>
                  </a:lnTo>
                  <a:lnTo>
                    <a:pt x="319" y="8"/>
                  </a:lnTo>
                  <a:lnTo>
                    <a:pt x="342" y="14"/>
                  </a:lnTo>
                  <a:lnTo>
                    <a:pt x="363" y="23"/>
                  </a:lnTo>
                  <a:lnTo>
                    <a:pt x="383" y="34"/>
                  </a:lnTo>
                  <a:lnTo>
                    <a:pt x="404" y="45"/>
                  </a:lnTo>
                  <a:lnTo>
                    <a:pt x="422" y="59"/>
                  </a:lnTo>
                  <a:lnTo>
                    <a:pt x="438" y="76"/>
                  </a:lnTo>
                  <a:lnTo>
                    <a:pt x="453" y="93"/>
                  </a:lnTo>
                  <a:lnTo>
                    <a:pt x="460" y="103"/>
                  </a:lnTo>
                  <a:lnTo>
                    <a:pt x="466" y="112"/>
                  </a:lnTo>
                  <a:lnTo>
                    <a:pt x="472" y="123"/>
                  </a:lnTo>
                  <a:lnTo>
                    <a:pt x="478" y="134"/>
                  </a:lnTo>
                  <a:lnTo>
                    <a:pt x="483" y="145"/>
                  </a:lnTo>
                  <a:lnTo>
                    <a:pt x="487" y="157"/>
                  </a:lnTo>
                  <a:lnTo>
                    <a:pt x="491" y="170"/>
                  </a:lnTo>
                  <a:lnTo>
                    <a:pt x="493" y="183"/>
                  </a:lnTo>
                  <a:lnTo>
                    <a:pt x="497" y="195"/>
                  </a:lnTo>
                  <a:lnTo>
                    <a:pt x="498" y="210"/>
                  </a:lnTo>
                  <a:lnTo>
                    <a:pt x="499" y="224"/>
                  </a:lnTo>
                  <a:lnTo>
                    <a:pt x="499" y="238"/>
                  </a:lnTo>
                  <a:close/>
                </a:path>
              </a:pathLst>
            </a:custGeom>
            <a:solidFill>
              <a:srgbClr val="F6DC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2" name="Freeform 112">
              <a:extLst>
                <a:ext uri="{FF2B5EF4-FFF2-40B4-BE49-F238E27FC236}">
                  <a16:creationId xmlns:a16="http://schemas.microsoft.com/office/drawing/2014/main" id="{2D29B635-1BE6-4476-AA2A-DDAF6A484189}"/>
                </a:ext>
              </a:extLst>
            </p:cNvPr>
            <p:cNvSpPr>
              <a:spLocks/>
            </p:cNvSpPr>
            <p:nvPr/>
          </p:nvSpPr>
          <p:spPr bwMode="auto">
            <a:xfrm flipH="1">
              <a:off x="6492832" y="5918421"/>
              <a:ext cx="144254" cy="251927"/>
            </a:xfrm>
            <a:custGeom>
              <a:avLst/>
              <a:gdLst>
                <a:gd name="T0" fmla="*/ 499 w 499"/>
                <a:gd name="T1" fmla="*/ 633 h 1014"/>
                <a:gd name="T2" fmla="*/ 499 w 499"/>
                <a:gd name="T3" fmla="*/ 827 h 1014"/>
                <a:gd name="T4" fmla="*/ 474 w 499"/>
                <a:gd name="T5" fmla="*/ 870 h 1014"/>
                <a:gd name="T6" fmla="*/ 448 w 499"/>
                <a:gd name="T7" fmla="*/ 908 h 1014"/>
                <a:gd name="T8" fmla="*/ 419 w 499"/>
                <a:gd name="T9" fmla="*/ 941 h 1014"/>
                <a:gd name="T10" fmla="*/ 390 w 499"/>
                <a:gd name="T11" fmla="*/ 967 h 1014"/>
                <a:gd name="T12" fmla="*/ 359 w 499"/>
                <a:gd name="T13" fmla="*/ 987 h 1014"/>
                <a:gd name="T14" fmla="*/ 326 w 499"/>
                <a:gd name="T15" fmla="*/ 1002 h 1014"/>
                <a:gd name="T16" fmla="*/ 293 w 499"/>
                <a:gd name="T17" fmla="*/ 1011 h 1014"/>
                <a:gd name="T18" fmla="*/ 259 w 499"/>
                <a:gd name="T19" fmla="*/ 1014 h 1014"/>
                <a:gd name="T20" fmla="*/ 225 w 499"/>
                <a:gd name="T21" fmla="*/ 1012 h 1014"/>
                <a:gd name="T22" fmla="*/ 190 w 499"/>
                <a:gd name="T23" fmla="*/ 1003 h 1014"/>
                <a:gd name="T24" fmla="*/ 157 w 499"/>
                <a:gd name="T25" fmla="*/ 988 h 1014"/>
                <a:gd name="T26" fmla="*/ 123 w 499"/>
                <a:gd name="T27" fmla="*/ 969 h 1014"/>
                <a:gd name="T28" fmla="*/ 91 w 499"/>
                <a:gd name="T29" fmla="*/ 942 h 1014"/>
                <a:gd name="T30" fmla="*/ 59 w 499"/>
                <a:gd name="T31" fmla="*/ 909 h 1014"/>
                <a:gd name="T32" fmla="*/ 29 w 499"/>
                <a:gd name="T33" fmla="*/ 872 h 1014"/>
                <a:gd name="T34" fmla="*/ 0 w 499"/>
                <a:gd name="T35" fmla="*/ 827 h 1014"/>
                <a:gd name="T36" fmla="*/ 0 w 499"/>
                <a:gd name="T37" fmla="*/ 238 h 1014"/>
                <a:gd name="T38" fmla="*/ 1 w 499"/>
                <a:gd name="T39" fmla="*/ 224 h 1014"/>
                <a:gd name="T40" fmla="*/ 3 w 499"/>
                <a:gd name="T41" fmla="*/ 195 h 1014"/>
                <a:gd name="T42" fmla="*/ 9 w 499"/>
                <a:gd name="T43" fmla="*/ 170 h 1014"/>
                <a:gd name="T44" fmla="*/ 17 w 499"/>
                <a:gd name="T45" fmla="*/ 145 h 1014"/>
                <a:gd name="T46" fmla="*/ 27 w 499"/>
                <a:gd name="T47" fmla="*/ 123 h 1014"/>
                <a:gd name="T48" fmla="*/ 39 w 499"/>
                <a:gd name="T49" fmla="*/ 103 h 1014"/>
                <a:gd name="T50" fmla="*/ 61 w 499"/>
                <a:gd name="T51" fmla="*/ 76 h 1014"/>
                <a:gd name="T52" fmla="*/ 96 w 499"/>
                <a:gd name="T53" fmla="*/ 45 h 1014"/>
                <a:gd name="T54" fmla="*/ 137 w 499"/>
                <a:gd name="T55" fmla="*/ 23 h 1014"/>
                <a:gd name="T56" fmla="*/ 180 w 499"/>
                <a:gd name="T57" fmla="*/ 8 h 1014"/>
                <a:gd name="T58" fmla="*/ 226 w 499"/>
                <a:gd name="T59" fmla="*/ 1 h 1014"/>
                <a:gd name="T60" fmla="*/ 273 w 499"/>
                <a:gd name="T61" fmla="*/ 1 h 1014"/>
                <a:gd name="T62" fmla="*/ 319 w 499"/>
                <a:gd name="T63" fmla="*/ 8 h 1014"/>
                <a:gd name="T64" fmla="*/ 363 w 499"/>
                <a:gd name="T65" fmla="*/ 23 h 1014"/>
                <a:gd name="T66" fmla="*/ 404 w 499"/>
                <a:gd name="T67" fmla="*/ 45 h 1014"/>
                <a:gd name="T68" fmla="*/ 438 w 499"/>
                <a:gd name="T69" fmla="*/ 76 h 1014"/>
                <a:gd name="T70" fmla="*/ 460 w 499"/>
                <a:gd name="T71" fmla="*/ 103 h 1014"/>
                <a:gd name="T72" fmla="*/ 472 w 499"/>
                <a:gd name="T73" fmla="*/ 123 h 1014"/>
                <a:gd name="T74" fmla="*/ 483 w 499"/>
                <a:gd name="T75" fmla="*/ 145 h 1014"/>
                <a:gd name="T76" fmla="*/ 491 w 499"/>
                <a:gd name="T77" fmla="*/ 170 h 1014"/>
                <a:gd name="T78" fmla="*/ 497 w 499"/>
                <a:gd name="T79" fmla="*/ 195 h 1014"/>
                <a:gd name="T80" fmla="*/ 499 w 499"/>
                <a:gd name="T81" fmla="*/ 224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9" h="1014">
                  <a:moveTo>
                    <a:pt x="499" y="238"/>
                  </a:moveTo>
                  <a:lnTo>
                    <a:pt x="499" y="633"/>
                  </a:lnTo>
                  <a:lnTo>
                    <a:pt x="499" y="827"/>
                  </a:lnTo>
                  <a:lnTo>
                    <a:pt x="499" y="827"/>
                  </a:lnTo>
                  <a:lnTo>
                    <a:pt x="488" y="849"/>
                  </a:lnTo>
                  <a:lnTo>
                    <a:pt x="474" y="870"/>
                  </a:lnTo>
                  <a:lnTo>
                    <a:pt x="462" y="890"/>
                  </a:lnTo>
                  <a:lnTo>
                    <a:pt x="448" y="908"/>
                  </a:lnTo>
                  <a:lnTo>
                    <a:pt x="434" y="924"/>
                  </a:lnTo>
                  <a:lnTo>
                    <a:pt x="419" y="941"/>
                  </a:lnTo>
                  <a:lnTo>
                    <a:pt x="405" y="954"/>
                  </a:lnTo>
                  <a:lnTo>
                    <a:pt x="390" y="967"/>
                  </a:lnTo>
                  <a:lnTo>
                    <a:pt x="374" y="977"/>
                  </a:lnTo>
                  <a:lnTo>
                    <a:pt x="359" y="987"/>
                  </a:lnTo>
                  <a:lnTo>
                    <a:pt x="342" y="996"/>
                  </a:lnTo>
                  <a:lnTo>
                    <a:pt x="326" y="1002"/>
                  </a:lnTo>
                  <a:lnTo>
                    <a:pt x="309" y="1008"/>
                  </a:lnTo>
                  <a:lnTo>
                    <a:pt x="293" y="1011"/>
                  </a:lnTo>
                  <a:lnTo>
                    <a:pt x="276" y="1013"/>
                  </a:lnTo>
                  <a:lnTo>
                    <a:pt x="259" y="1014"/>
                  </a:lnTo>
                  <a:lnTo>
                    <a:pt x="242" y="1014"/>
                  </a:lnTo>
                  <a:lnTo>
                    <a:pt x="225" y="1012"/>
                  </a:lnTo>
                  <a:lnTo>
                    <a:pt x="208" y="1008"/>
                  </a:lnTo>
                  <a:lnTo>
                    <a:pt x="190" y="1003"/>
                  </a:lnTo>
                  <a:lnTo>
                    <a:pt x="174" y="997"/>
                  </a:lnTo>
                  <a:lnTo>
                    <a:pt x="157" y="988"/>
                  </a:lnTo>
                  <a:lnTo>
                    <a:pt x="140" y="979"/>
                  </a:lnTo>
                  <a:lnTo>
                    <a:pt x="123" y="969"/>
                  </a:lnTo>
                  <a:lnTo>
                    <a:pt x="107" y="956"/>
                  </a:lnTo>
                  <a:lnTo>
                    <a:pt x="91" y="942"/>
                  </a:lnTo>
                  <a:lnTo>
                    <a:pt x="75" y="927"/>
                  </a:lnTo>
                  <a:lnTo>
                    <a:pt x="59" y="909"/>
                  </a:lnTo>
                  <a:lnTo>
                    <a:pt x="43" y="891"/>
                  </a:lnTo>
                  <a:lnTo>
                    <a:pt x="29" y="872"/>
                  </a:lnTo>
                  <a:lnTo>
                    <a:pt x="14" y="850"/>
                  </a:lnTo>
                  <a:lnTo>
                    <a:pt x="0" y="827"/>
                  </a:lnTo>
                  <a:lnTo>
                    <a:pt x="0" y="633"/>
                  </a:lnTo>
                  <a:lnTo>
                    <a:pt x="0" y="238"/>
                  </a:lnTo>
                  <a:lnTo>
                    <a:pt x="0" y="238"/>
                  </a:lnTo>
                  <a:lnTo>
                    <a:pt x="1" y="224"/>
                  </a:lnTo>
                  <a:lnTo>
                    <a:pt x="2" y="210"/>
                  </a:lnTo>
                  <a:lnTo>
                    <a:pt x="3" y="195"/>
                  </a:lnTo>
                  <a:lnTo>
                    <a:pt x="5" y="183"/>
                  </a:lnTo>
                  <a:lnTo>
                    <a:pt x="9" y="170"/>
                  </a:lnTo>
                  <a:lnTo>
                    <a:pt x="12" y="157"/>
                  </a:lnTo>
                  <a:lnTo>
                    <a:pt x="17" y="145"/>
                  </a:lnTo>
                  <a:lnTo>
                    <a:pt x="21" y="134"/>
                  </a:lnTo>
                  <a:lnTo>
                    <a:pt x="27" y="123"/>
                  </a:lnTo>
                  <a:lnTo>
                    <a:pt x="32" y="112"/>
                  </a:lnTo>
                  <a:lnTo>
                    <a:pt x="39" y="103"/>
                  </a:lnTo>
                  <a:lnTo>
                    <a:pt x="46" y="93"/>
                  </a:lnTo>
                  <a:lnTo>
                    <a:pt x="61" y="76"/>
                  </a:lnTo>
                  <a:lnTo>
                    <a:pt x="78" y="59"/>
                  </a:lnTo>
                  <a:lnTo>
                    <a:pt x="96" y="45"/>
                  </a:lnTo>
                  <a:lnTo>
                    <a:pt x="116" y="34"/>
                  </a:lnTo>
                  <a:lnTo>
                    <a:pt x="137" y="23"/>
                  </a:lnTo>
                  <a:lnTo>
                    <a:pt x="158" y="14"/>
                  </a:lnTo>
                  <a:lnTo>
                    <a:pt x="180" y="8"/>
                  </a:lnTo>
                  <a:lnTo>
                    <a:pt x="203" y="3"/>
                  </a:lnTo>
                  <a:lnTo>
                    <a:pt x="226" y="1"/>
                  </a:lnTo>
                  <a:lnTo>
                    <a:pt x="250" y="0"/>
                  </a:lnTo>
                  <a:lnTo>
                    <a:pt x="273" y="1"/>
                  </a:lnTo>
                  <a:lnTo>
                    <a:pt x="296" y="3"/>
                  </a:lnTo>
                  <a:lnTo>
                    <a:pt x="319" y="8"/>
                  </a:lnTo>
                  <a:lnTo>
                    <a:pt x="342" y="14"/>
                  </a:lnTo>
                  <a:lnTo>
                    <a:pt x="363" y="23"/>
                  </a:lnTo>
                  <a:lnTo>
                    <a:pt x="383" y="34"/>
                  </a:lnTo>
                  <a:lnTo>
                    <a:pt x="404" y="45"/>
                  </a:lnTo>
                  <a:lnTo>
                    <a:pt x="422" y="59"/>
                  </a:lnTo>
                  <a:lnTo>
                    <a:pt x="438" y="76"/>
                  </a:lnTo>
                  <a:lnTo>
                    <a:pt x="453" y="93"/>
                  </a:lnTo>
                  <a:lnTo>
                    <a:pt x="460" y="103"/>
                  </a:lnTo>
                  <a:lnTo>
                    <a:pt x="466" y="112"/>
                  </a:lnTo>
                  <a:lnTo>
                    <a:pt x="472" y="123"/>
                  </a:lnTo>
                  <a:lnTo>
                    <a:pt x="478" y="134"/>
                  </a:lnTo>
                  <a:lnTo>
                    <a:pt x="483" y="145"/>
                  </a:lnTo>
                  <a:lnTo>
                    <a:pt x="487" y="157"/>
                  </a:lnTo>
                  <a:lnTo>
                    <a:pt x="491" y="170"/>
                  </a:lnTo>
                  <a:lnTo>
                    <a:pt x="493" y="183"/>
                  </a:lnTo>
                  <a:lnTo>
                    <a:pt x="497" y="195"/>
                  </a:lnTo>
                  <a:lnTo>
                    <a:pt x="498" y="210"/>
                  </a:lnTo>
                  <a:lnTo>
                    <a:pt x="499" y="224"/>
                  </a:lnTo>
                  <a:lnTo>
                    <a:pt x="499" y="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3" name="Freeform 113">
              <a:extLst>
                <a:ext uri="{FF2B5EF4-FFF2-40B4-BE49-F238E27FC236}">
                  <a16:creationId xmlns:a16="http://schemas.microsoft.com/office/drawing/2014/main" id="{34158CC5-683D-41AC-B5A4-6F369960A6A6}"/>
                </a:ext>
              </a:extLst>
            </p:cNvPr>
            <p:cNvSpPr>
              <a:spLocks/>
            </p:cNvSpPr>
            <p:nvPr/>
          </p:nvSpPr>
          <p:spPr bwMode="auto">
            <a:xfrm flipH="1">
              <a:off x="6703130" y="5907996"/>
              <a:ext cx="66044" cy="79922"/>
            </a:xfrm>
            <a:custGeom>
              <a:avLst/>
              <a:gdLst>
                <a:gd name="T0" fmla="*/ 46 w 226"/>
                <a:gd name="T1" fmla="*/ 4 h 324"/>
                <a:gd name="T2" fmla="*/ 65 w 226"/>
                <a:gd name="T3" fmla="*/ 0 h 324"/>
                <a:gd name="T4" fmla="*/ 87 w 226"/>
                <a:gd name="T5" fmla="*/ 1 h 324"/>
                <a:gd name="T6" fmla="*/ 108 w 226"/>
                <a:gd name="T7" fmla="*/ 10 h 324"/>
                <a:gd name="T8" fmla="*/ 129 w 226"/>
                <a:gd name="T9" fmla="*/ 23 h 324"/>
                <a:gd name="T10" fmla="*/ 151 w 226"/>
                <a:gd name="T11" fmla="*/ 41 h 324"/>
                <a:gd name="T12" fmla="*/ 170 w 226"/>
                <a:gd name="T13" fmla="*/ 65 h 324"/>
                <a:gd name="T14" fmla="*/ 188 w 226"/>
                <a:gd name="T15" fmla="*/ 92 h 324"/>
                <a:gd name="T16" fmla="*/ 203 w 226"/>
                <a:gd name="T17" fmla="*/ 123 h 324"/>
                <a:gd name="T18" fmla="*/ 210 w 226"/>
                <a:gd name="T19" fmla="*/ 139 h 324"/>
                <a:gd name="T20" fmla="*/ 219 w 226"/>
                <a:gd name="T21" fmla="*/ 172 h 324"/>
                <a:gd name="T22" fmla="*/ 225 w 226"/>
                <a:gd name="T23" fmla="*/ 203 h 324"/>
                <a:gd name="T24" fmla="*/ 226 w 226"/>
                <a:gd name="T25" fmla="*/ 232 h 324"/>
                <a:gd name="T26" fmla="*/ 223 w 226"/>
                <a:gd name="T27" fmla="*/ 258 h 324"/>
                <a:gd name="T28" fmla="*/ 215 w 226"/>
                <a:gd name="T29" fmla="*/ 282 h 324"/>
                <a:gd name="T30" fmla="*/ 205 w 226"/>
                <a:gd name="T31" fmla="*/ 300 h 324"/>
                <a:gd name="T32" fmla="*/ 189 w 226"/>
                <a:gd name="T33" fmla="*/ 314 h 324"/>
                <a:gd name="T34" fmla="*/ 180 w 226"/>
                <a:gd name="T35" fmla="*/ 320 h 324"/>
                <a:gd name="T36" fmla="*/ 161 w 226"/>
                <a:gd name="T37" fmla="*/ 324 h 324"/>
                <a:gd name="T38" fmla="*/ 140 w 226"/>
                <a:gd name="T39" fmla="*/ 322 h 324"/>
                <a:gd name="T40" fmla="*/ 118 w 226"/>
                <a:gd name="T41" fmla="*/ 314 h 324"/>
                <a:gd name="T42" fmla="*/ 97 w 226"/>
                <a:gd name="T43" fmla="*/ 301 h 324"/>
                <a:gd name="T44" fmla="*/ 76 w 226"/>
                <a:gd name="T45" fmla="*/ 282 h 324"/>
                <a:gd name="T46" fmla="*/ 56 w 226"/>
                <a:gd name="T47" fmla="*/ 259 h 324"/>
                <a:gd name="T48" fmla="*/ 39 w 226"/>
                <a:gd name="T49" fmla="*/ 232 h 324"/>
                <a:gd name="T50" fmla="*/ 23 w 226"/>
                <a:gd name="T51" fmla="*/ 201 h 324"/>
                <a:gd name="T52" fmla="*/ 16 w 226"/>
                <a:gd name="T53" fmla="*/ 185 h 324"/>
                <a:gd name="T54" fmla="*/ 7 w 226"/>
                <a:gd name="T55" fmla="*/ 152 h 324"/>
                <a:gd name="T56" fmla="*/ 2 w 226"/>
                <a:gd name="T57" fmla="*/ 121 h 324"/>
                <a:gd name="T58" fmla="*/ 0 w 226"/>
                <a:gd name="T59" fmla="*/ 92 h 324"/>
                <a:gd name="T60" fmla="*/ 4 w 226"/>
                <a:gd name="T61" fmla="*/ 65 h 324"/>
                <a:gd name="T62" fmla="*/ 12 w 226"/>
                <a:gd name="T63" fmla="*/ 42 h 324"/>
                <a:gd name="T64" fmla="*/ 22 w 226"/>
                <a:gd name="T65" fmla="*/ 23 h 324"/>
                <a:gd name="T66" fmla="*/ 37 w 226"/>
                <a:gd name="T67" fmla="*/ 9 h 324"/>
                <a:gd name="T68" fmla="*/ 46 w 226"/>
                <a:gd name="T69" fmla="*/ 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6" h="324">
                  <a:moveTo>
                    <a:pt x="46" y="4"/>
                  </a:moveTo>
                  <a:lnTo>
                    <a:pt x="46" y="4"/>
                  </a:lnTo>
                  <a:lnTo>
                    <a:pt x="55" y="1"/>
                  </a:lnTo>
                  <a:lnTo>
                    <a:pt x="65" y="0"/>
                  </a:lnTo>
                  <a:lnTo>
                    <a:pt x="76" y="0"/>
                  </a:lnTo>
                  <a:lnTo>
                    <a:pt x="87" y="1"/>
                  </a:lnTo>
                  <a:lnTo>
                    <a:pt x="97" y="4"/>
                  </a:lnTo>
                  <a:lnTo>
                    <a:pt x="108" y="10"/>
                  </a:lnTo>
                  <a:lnTo>
                    <a:pt x="119" y="15"/>
                  </a:lnTo>
                  <a:lnTo>
                    <a:pt x="129" y="23"/>
                  </a:lnTo>
                  <a:lnTo>
                    <a:pt x="141" y="31"/>
                  </a:lnTo>
                  <a:lnTo>
                    <a:pt x="151" y="41"/>
                  </a:lnTo>
                  <a:lnTo>
                    <a:pt x="161" y="52"/>
                  </a:lnTo>
                  <a:lnTo>
                    <a:pt x="170" y="65"/>
                  </a:lnTo>
                  <a:lnTo>
                    <a:pt x="180" y="78"/>
                  </a:lnTo>
                  <a:lnTo>
                    <a:pt x="188" y="92"/>
                  </a:lnTo>
                  <a:lnTo>
                    <a:pt x="196" y="107"/>
                  </a:lnTo>
                  <a:lnTo>
                    <a:pt x="203" y="123"/>
                  </a:lnTo>
                  <a:lnTo>
                    <a:pt x="203" y="123"/>
                  </a:lnTo>
                  <a:lnTo>
                    <a:pt x="210" y="139"/>
                  </a:lnTo>
                  <a:lnTo>
                    <a:pt x="215" y="156"/>
                  </a:lnTo>
                  <a:lnTo>
                    <a:pt x="219" y="172"/>
                  </a:lnTo>
                  <a:lnTo>
                    <a:pt x="223" y="187"/>
                  </a:lnTo>
                  <a:lnTo>
                    <a:pt x="225" y="203"/>
                  </a:lnTo>
                  <a:lnTo>
                    <a:pt x="226" y="217"/>
                  </a:lnTo>
                  <a:lnTo>
                    <a:pt x="226" y="232"/>
                  </a:lnTo>
                  <a:lnTo>
                    <a:pt x="225" y="245"/>
                  </a:lnTo>
                  <a:lnTo>
                    <a:pt x="223" y="258"/>
                  </a:lnTo>
                  <a:lnTo>
                    <a:pt x="219" y="271"/>
                  </a:lnTo>
                  <a:lnTo>
                    <a:pt x="215" y="282"/>
                  </a:lnTo>
                  <a:lnTo>
                    <a:pt x="210" y="292"/>
                  </a:lnTo>
                  <a:lnTo>
                    <a:pt x="205" y="300"/>
                  </a:lnTo>
                  <a:lnTo>
                    <a:pt x="197" y="309"/>
                  </a:lnTo>
                  <a:lnTo>
                    <a:pt x="189" y="314"/>
                  </a:lnTo>
                  <a:lnTo>
                    <a:pt x="180" y="320"/>
                  </a:lnTo>
                  <a:lnTo>
                    <a:pt x="180" y="320"/>
                  </a:lnTo>
                  <a:lnTo>
                    <a:pt x="171" y="323"/>
                  </a:lnTo>
                  <a:lnTo>
                    <a:pt x="161" y="324"/>
                  </a:lnTo>
                  <a:lnTo>
                    <a:pt x="151" y="324"/>
                  </a:lnTo>
                  <a:lnTo>
                    <a:pt x="140" y="322"/>
                  </a:lnTo>
                  <a:lnTo>
                    <a:pt x="129" y="319"/>
                  </a:lnTo>
                  <a:lnTo>
                    <a:pt x="118" y="314"/>
                  </a:lnTo>
                  <a:lnTo>
                    <a:pt x="107" y="309"/>
                  </a:lnTo>
                  <a:lnTo>
                    <a:pt x="97" y="301"/>
                  </a:lnTo>
                  <a:lnTo>
                    <a:pt x="86" y="293"/>
                  </a:lnTo>
                  <a:lnTo>
                    <a:pt x="76" y="282"/>
                  </a:lnTo>
                  <a:lnTo>
                    <a:pt x="65" y="271"/>
                  </a:lnTo>
                  <a:lnTo>
                    <a:pt x="56" y="259"/>
                  </a:lnTo>
                  <a:lnTo>
                    <a:pt x="46" y="246"/>
                  </a:lnTo>
                  <a:lnTo>
                    <a:pt x="39" y="232"/>
                  </a:lnTo>
                  <a:lnTo>
                    <a:pt x="31" y="217"/>
                  </a:lnTo>
                  <a:lnTo>
                    <a:pt x="23" y="201"/>
                  </a:lnTo>
                  <a:lnTo>
                    <a:pt x="23" y="201"/>
                  </a:lnTo>
                  <a:lnTo>
                    <a:pt x="16" y="185"/>
                  </a:lnTo>
                  <a:lnTo>
                    <a:pt x="12" y="168"/>
                  </a:lnTo>
                  <a:lnTo>
                    <a:pt x="7" y="152"/>
                  </a:lnTo>
                  <a:lnTo>
                    <a:pt x="4" y="136"/>
                  </a:lnTo>
                  <a:lnTo>
                    <a:pt x="2" y="121"/>
                  </a:lnTo>
                  <a:lnTo>
                    <a:pt x="0" y="106"/>
                  </a:lnTo>
                  <a:lnTo>
                    <a:pt x="0" y="92"/>
                  </a:lnTo>
                  <a:lnTo>
                    <a:pt x="2" y="78"/>
                  </a:lnTo>
                  <a:lnTo>
                    <a:pt x="4" y="65"/>
                  </a:lnTo>
                  <a:lnTo>
                    <a:pt x="7" y="53"/>
                  </a:lnTo>
                  <a:lnTo>
                    <a:pt x="12" y="42"/>
                  </a:lnTo>
                  <a:lnTo>
                    <a:pt x="16" y="31"/>
                  </a:lnTo>
                  <a:lnTo>
                    <a:pt x="22" y="23"/>
                  </a:lnTo>
                  <a:lnTo>
                    <a:pt x="30" y="15"/>
                  </a:lnTo>
                  <a:lnTo>
                    <a:pt x="37" y="9"/>
                  </a:lnTo>
                  <a:lnTo>
                    <a:pt x="46" y="4"/>
                  </a:lnTo>
                  <a:lnTo>
                    <a:pt x="46" y="4"/>
                  </a:lnTo>
                  <a:close/>
                </a:path>
              </a:pathLst>
            </a:custGeom>
            <a:solidFill>
              <a:srgbClr val="F6DC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4" name="Freeform 114">
              <a:extLst>
                <a:ext uri="{FF2B5EF4-FFF2-40B4-BE49-F238E27FC236}">
                  <a16:creationId xmlns:a16="http://schemas.microsoft.com/office/drawing/2014/main" id="{AD9CBBBA-756D-4768-9F5D-CF476F9C1172}"/>
                </a:ext>
              </a:extLst>
            </p:cNvPr>
            <p:cNvSpPr>
              <a:spLocks/>
            </p:cNvSpPr>
            <p:nvPr/>
          </p:nvSpPr>
          <p:spPr bwMode="auto">
            <a:xfrm flipH="1">
              <a:off x="6360744" y="5907996"/>
              <a:ext cx="64306" cy="79922"/>
            </a:xfrm>
            <a:custGeom>
              <a:avLst/>
              <a:gdLst>
                <a:gd name="T0" fmla="*/ 179 w 224"/>
                <a:gd name="T1" fmla="*/ 4 h 324"/>
                <a:gd name="T2" fmla="*/ 159 w 224"/>
                <a:gd name="T3" fmla="*/ 0 h 324"/>
                <a:gd name="T4" fmla="*/ 138 w 224"/>
                <a:gd name="T5" fmla="*/ 1 h 324"/>
                <a:gd name="T6" fmla="*/ 117 w 224"/>
                <a:gd name="T7" fmla="*/ 10 h 324"/>
                <a:gd name="T8" fmla="*/ 95 w 224"/>
                <a:gd name="T9" fmla="*/ 23 h 324"/>
                <a:gd name="T10" fmla="*/ 74 w 224"/>
                <a:gd name="T11" fmla="*/ 41 h 324"/>
                <a:gd name="T12" fmla="*/ 55 w 224"/>
                <a:gd name="T13" fmla="*/ 65 h 324"/>
                <a:gd name="T14" fmla="*/ 37 w 224"/>
                <a:gd name="T15" fmla="*/ 92 h 324"/>
                <a:gd name="T16" fmla="*/ 21 w 224"/>
                <a:gd name="T17" fmla="*/ 123 h 324"/>
                <a:gd name="T18" fmla="*/ 16 w 224"/>
                <a:gd name="T19" fmla="*/ 139 h 324"/>
                <a:gd name="T20" fmla="*/ 6 w 224"/>
                <a:gd name="T21" fmla="*/ 172 h 324"/>
                <a:gd name="T22" fmla="*/ 0 w 224"/>
                <a:gd name="T23" fmla="*/ 203 h 324"/>
                <a:gd name="T24" fmla="*/ 0 w 224"/>
                <a:gd name="T25" fmla="*/ 232 h 324"/>
                <a:gd name="T26" fmla="*/ 2 w 224"/>
                <a:gd name="T27" fmla="*/ 258 h 324"/>
                <a:gd name="T28" fmla="*/ 10 w 224"/>
                <a:gd name="T29" fmla="*/ 282 h 324"/>
                <a:gd name="T30" fmla="*/ 21 w 224"/>
                <a:gd name="T31" fmla="*/ 300 h 324"/>
                <a:gd name="T32" fmla="*/ 36 w 224"/>
                <a:gd name="T33" fmla="*/ 314 h 324"/>
                <a:gd name="T34" fmla="*/ 45 w 224"/>
                <a:gd name="T35" fmla="*/ 320 h 324"/>
                <a:gd name="T36" fmla="*/ 64 w 224"/>
                <a:gd name="T37" fmla="*/ 324 h 324"/>
                <a:gd name="T38" fmla="*/ 85 w 224"/>
                <a:gd name="T39" fmla="*/ 322 h 324"/>
                <a:gd name="T40" fmla="*/ 106 w 224"/>
                <a:gd name="T41" fmla="*/ 314 h 324"/>
                <a:gd name="T42" fmla="*/ 128 w 224"/>
                <a:gd name="T43" fmla="*/ 301 h 324"/>
                <a:gd name="T44" fmla="*/ 149 w 224"/>
                <a:gd name="T45" fmla="*/ 282 h 324"/>
                <a:gd name="T46" fmla="*/ 169 w 224"/>
                <a:gd name="T47" fmla="*/ 259 h 324"/>
                <a:gd name="T48" fmla="*/ 187 w 224"/>
                <a:gd name="T49" fmla="*/ 232 h 324"/>
                <a:gd name="T50" fmla="*/ 202 w 224"/>
                <a:gd name="T51" fmla="*/ 201 h 324"/>
                <a:gd name="T52" fmla="*/ 209 w 224"/>
                <a:gd name="T53" fmla="*/ 185 h 324"/>
                <a:gd name="T54" fmla="*/ 218 w 224"/>
                <a:gd name="T55" fmla="*/ 152 h 324"/>
                <a:gd name="T56" fmla="*/ 223 w 224"/>
                <a:gd name="T57" fmla="*/ 121 h 324"/>
                <a:gd name="T58" fmla="*/ 224 w 224"/>
                <a:gd name="T59" fmla="*/ 92 h 324"/>
                <a:gd name="T60" fmla="*/ 221 w 224"/>
                <a:gd name="T61" fmla="*/ 65 h 324"/>
                <a:gd name="T62" fmla="*/ 214 w 224"/>
                <a:gd name="T63" fmla="*/ 42 h 324"/>
                <a:gd name="T64" fmla="*/ 203 w 224"/>
                <a:gd name="T65" fmla="*/ 23 h 324"/>
                <a:gd name="T66" fmla="*/ 187 w 224"/>
                <a:gd name="T67" fmla="*/ 9 h 324"/>
                <a:gd name="T68" fmla="*/ 179 w 224"/>
                <a:gd name="T69" fmla="*/ 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324">
                  <a:moveTo>
                    <a:pt x="179" y="4"/>
                  </a:moveTo>
                  <a:lnTo>
                    <a:pt x="179" y="4"/>
                  </a:lnTo>
                  <a:lnTo>
                    <a:pt x="169" y="1"/>
                  </a:lnTo>
                  <a:lnTo>
                    <a:pt x="159" y="0"/>
                  </a:lnTo>
                  <a:lnTo>
                    <a:pt x="149" y="0"/>
                  </a:lnTo>
                  <a:lnTo>
                    <a:pt x="138" y="1"/>
                  </a:lnTo>
                  <a:lnTo>
                    <a:pt x="128" y="4"/>
                  </a:lnTo>
                  <a:lnTo>
                    <a:pt x="117" y="10"/>
                  </a:lnTo>
                  <a:lnTo>
                    <a:pt x="106" y="15"/>
                  </a:lnTo>
                  <a:lnTo>
                    <a:pt x="95" y="23"/>
                  </a:lnTo>
                  <a:lnTo>
                    <a:pt x="85" y="31"/>
                  </a:lnTo>
                  <a:lnTo>
                    <a:pt x="74" y="41"/>
                  </a:lnTo>
                  <a:lnTo>
                    <a:pt x="64" y="52"/>
                  </a:lnTo>
                  <a:lnTo>
                    <a:pt x="55" y="65"/>
                  </a:lnTo>
                  <a:lnTo>
                    <a:pt x="46" y="78"/>
                  </a:lnTo>
                  <a:lnTo>
                    <a:pt x="37" y="92"/>
                  </a:lnTo>
                  <a:lnTo>
                    <a:pt x="29" y="107"/>
                  </a:lnTo>
                  <a:lnTo>
                    <a:pt x="21" y="123"/>
                  </a:lnTo>
                  <a:lnTo>
                    <a:pt x="21" y="123"/>
                  </a:lnTo>
                  <a:lnTo>
                    <a:pt x="16" y="139"/>
                  </a:lnTo>
                  <a:lnTo>
                    <a:pt x="10" y="156"/>
                  </a:lnTo>
                  <a:lnTo>
                    <a:pt x="6" y="172"/>
                  </a:lnTo>
                  <a:lnTo>
                    <a:pt x="2" y="187"/>
                  </a:lnTo>
                  <a:lnTo>
                    <a:pt x="0" y="203"/>
                  </a:lnTo>
                  <a:lnTo>
                    <a:pt x="0" y="217"/>
                  </a:lnTo>
                  <a:lnTo>
                    <a:pt x="0" y="232"/>
                  </a:lnTo>
                  <a:lnTo>
                    <a:pt x="1" y="245"/>
                  </a:lnTo>
                  <a:lnTo>
                    <a:pt x="2" y="258"/>
                  </a:lnTo>
                  <a:lnTo>
                    <a:pt x="6" y="271"/>
                  </a:lnTo>
                  <a:lnTo>
                    <a:pt x="10" y="282"/>
                  </a:lnTo>
                  <a:lnTo>
                    <a:pt x="14" y="292"/>
                  </a:lnTo>
                  <a:lnTo>
                    <a:pt x="21" y="300"/>
                  </a:lnTo>
                  <a:lnTo>
                    <a:pt x="28" y="309"/>
                  </a:lnTo>
                  <a:lnTo>
                    <a:pt x="36" y="314"/>
                  </a:lnTo>
                  <a:lnTo>
                    <a:pt x="45" y="320"/>
                  </a:lnTo>
                  <a:lnTo>
                    <a:pt x="45" y="320"/>
                  </a:lnTo>
                  <a:lnTo>
                    <a:pt x="54" y="323"/>
                  </a:lnTo>
                  <a:lnTo>
                    <a:pt x="64" y="324"/>
                  </a:lnTo>
                  <a:lnTo>
                    <a:pt x="75" y="324"/>
                  </a:lnTo>
                  <a:lnTo>
                    <a:pt x="85" y="322"/>
                  </a:lnTo>
                  <a:lnTo>
                    <a:pt x="96" y="319"/>
                  </a:lnTo>
                  <a:lnTo>
                    <a:pt x="106" y="314"/>
                  </a:lnTo>
                  <a:lnTo>
                    <a:pt x="118" y="309"/>
                  </a:lnTo>
                  <a:lnTo>
                    <a:pt x="128" y="301"/>
                  </a:lnTo>
                  <a:lnTo>
                    <a:pt x="139" y="293"/>
                  </a:lnTo>
                  <a:lnTo>
                    <a:pt x="149" y="282"/>
                  </a:lnTo>
                  <a:lnTo>
                    <a:pt x="159" y="271"/>
                  </a:lnTo>
                  <a:lnTo>
                    <a:pt x="169" y="259"/>
                  </a:lnTo>
                  <a:lnTo>
                    <a:pt x="178" y="246"/>
                  </a:lnTo>
                  <a:lnTo>
                    <a:pt x="187" y="232"/>
                  </a:lnTo>
                  <a:lnTo>
                    <a:pt x="195" y="217"/>
                  </a:lnTo>
                  <a:lnTo>
                    <a:pt x="202" y="201"/>
                  </a:lnTo>
                  <a:lnTo>
                    <a:pt x="202" y="201"/>
                  </a:lnTo>
                  <a:lnTo>
                    <a:pt x="209" y="185"/>
                  </a:lnTo>
                  <a:lnTo>
                    <a:pt x="214" y="168"/>
                  </a:lnTo>
                  <a:lnTo>
                    <a:pt x="218" y="152"/>
                  </a:lnTo>
                  <a:lnTo>
                    <a:pt x="221" y="136"/>
                  </a:lnTo>
                  <a:lnTo>
                    <a:pt x="223" y="121"/>
                  </a:lnTo>
                  <a:lnTo>
                    <a:pt x="224" y="106"/>
                  </a:lnTo>
                  <a:lnTo>
                    <a:pt x="224" y="92"/>
                  </a:lnTo>
                  <a:lnTo>
                    <a:pt x="223" y="78"/>
                  </a:lnTo>
                  <a:lnTo>
                    <a:pt x="221" y="65"/>
                  </a:lnTo>
                  <a:lnTo>
                    <a:pt x="218" y="53"/>
                  </a:lnTo>
                  <a:lnTo>
                    <a:pt x="214" y="42"/>
                  </a:lnTo>
                  <a:lnTo>
                    <a:pt x="209" y="31"/>
                  </a:lnTo>
                  <a:lnTo>
                    <a:pt x="203" y="23"/>
                  </a:lnTo>
                  <a:lnTo>
                    <a:pt x="196" y="15"/>
                  </a:lnTo>
                  <a:lnTo>
                    <a:pt x="187" y="9"/>
                  </a:lnTo>
                  <a:lnTo>
                    <a:pt x="179" y="4"/>
                  </a:lnTo>
                  <a:lnTo>
                    <a:pt x="179" y="4"/>
                  </a:lnTo>
                  <a:close/>
                </a:path>
              </a:pathLst>
            </a:custGeom>
            <a:solidFill>
              <a:srgbClr val="F6DC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5" name="Freeform 115">
              <a:extLst>
                <a:ext uri="{FF2B5EF4-FFF2-40B4-BE49-F238E27FC236}">
                  <a16:creationId xmlns:a16="http://schemas.microsoft.com/office/drawing/2014/main" id="{BCCB65E4-B3F0-4410-98A0-AD9DD10E57A6}"/>
                </a:ext>
              </a:extLst>
            </p:cNvPr>
            <p:cNvSpPr>
              <a:spLocks/>
            </p:cNvSpPr>
            <p:nvPr/>
          </p:nvSpPr>
          <p:spPr bwMode="auto">
            <a:xfrm flipH="1">
              <a:off x="6492832" y="6050466"/>
              <a:ext cx="144254" cy="41698"/>
            </a:xfrm>
            <a:custGeom>
              <a:avLst/>
              <a:gdLst>
                <a:gd name="T0" fmla="*/ 0 w 499"/>
                <a:gd name="T1" fmla="*/ 0 h 167"/>
                <a:gd name="T2" fmla="*/ 499 w 499"/>
                <a:gd name="T3" fmla="*/ 0 h 167"/>
                <a:gd name="T4" fmla="*/ 499 w 499"/>
                <a:gd name="T5" fmla="*/ 17 h 167"/>
                <a:gd name="T6" fmla="*/ 499 w 499"/>
                <a:gd name="T7" fmla="*/ 17 h 167"/>
                <a:gd name="T8" fmla="*/ 473 w 499"/>
                <a:gd name="T9" fmla="*/ 40 h 167"/>
                <a:gd name="T10" fmla="*/ 445 w 499"/>
                <a:gd name="T11" fmla="*/ 64 h 167"/>
                <a:gd name="T12" fmla="*/ 409 w 499"/>
                <a:gd name="T13" fmla="*/ 92 h 167"/>
                <a:gd name="T14" fmla="*/ 390 w 499"/>
                <a:gd name="T15" fmla="*/ 106 h 167"/>
                <a:gd name="T16" fmla="*/ 370 w 499"/>
                <a:gd name="T17" fmla="*/ 119 h 167"/>
                <a:gd name="T18" fmla="*/ 350 w 499"/>
                <a:gd name="T19" fmla="*/ 132 h 167"/>
                <a:gd name="T20" fmla="*/ 328 w 499"/>
                <a:gd name="T21" fmla="*/ 144 h 167"/>
                <a:gd name="T22" fmla="*/ 308 w 499"/>
                <a:gd name="T23" fmla="*/ 153 h 167"/>
                <a:gd name="T24" fmla="*/ 289 w 499"/>
                <a:gd name="T25" fmla="*/ 160 h 167"/>
                <a:gd name="T26" fmla="*/ 270 w 499"/>
                <a:gd name="T27" fmla="*/ 166 h 167"/>
                <a:gd name="T28" fmla="*/ 261 w 499"/>
                <a:gd name="T29" fmla="*/ 167 h 167"/>
                <a:gd name="T30" fmla="*/ 252 w 499"/>
                <a:gd name="T31" fmla="*/ 167 h 167"/>
                <a:gd name="T32" fmla="*/ 252 w 499"/>
                <a:gd name="T33" fmla="*/ 167 h 167"/>
                <a:gd name="T34" fmla="*/ 243 w 499"/>
                <a:gd name="T35" fmla="*/ 167 h 167"/>
                <a:gd name="T36" fmla="*/ 234 w 499"/>
                <a:gd name="T37" fmla="*/ 166 h 167"/>
                <a:gd name="T38" fmla="*/ 215 w 499"/>
                <a:gd name="T39" fmla="*/ 160 h 167"/>
                <a:gd name="T40" fmla="*/ 195 w 499"/>
                <a:gd name="T41" fmla="*/ 153 h 167"/>
                <a:gd name="T42" fmla="*/ 175 w 499"/>
                <a:gd name="T43" fmla="*/ 143 h 167"/>
                <a:gd name="T44" fmla="*/ 153 w 499"/>
                <a:gd name="T45" fmla="*/ 132 h 167"/>
                <a:gd name="T46" fmla="*/ 132 w 499"/>
                <a:gd name="T47" fmla="*/ 119 h 167"/>
                <a:gd name="T48" fmla="*/ 112 w 499"/>
                <a:gd name="T49" fmla="*/ 105 h 167"/>
                <a:gd name="T50" fmla="*/ 92 w 499"/>
                <a:gd name="T51" fmla="*/ 91 h 167"/>
                <a:gd name="T52" fmla="*/ 56 w 499"/>
                <a:gd name="T53" fmla="*/ 63 h 167"/>
                <a:gd name="T54" fmla="*/ 27 w 499"/>
                <a:gd name="T55" fmla="*/ 38 h 167"/>
                <a:gd name="T56" fmla="*/ 0 w 499"/>
                <a:gd name="T57" fmla="*/ 14 h 167"/>
                <a:gd name="T58" fmla="*/ 0 w 499"/>
                <a:gd name="T5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 h="167">
                  <a:moveTo>
                    <a:pt x="0" y="0"/>
                  </a:moveTo>
                  <a:lnTo>
                    <a:pt x="499" y="0"/>
                  </a:lnTo>
                  <a:lnTo>
                    <a:pt x="499" y="17"/>
                  </a:lnTo>
                  <a:lnTo>
                    <a:pt x="499" y="17"/>
                  </a:lnTo>
                  <a:lnTo>
                    <a:pt x="473" y="40"/>
                  </a:lnTo>
                  <a:lnTo>
                    <a:pt x="445" y="64"/>
                  </a:lnTo>
                  <a:lnTo>
                    <a:pt x="409" y="92"/>
                  </a:lnTo>
                  <a:lnTo>
                    <a:pt x="390" y="106"/>
                  </a:lnTo>
                  <a:lnTo>
                    <a:pt x="370" y="119"/>
                  </a:lnTo>
                  <a:lnTo>
                    <a:pt x="350" y="132"/>
                  </a:lnTo>
                  <a:lnTo>
                    <a:pt x="328" y="144"/>
                  </a:lnTo>
                  <a:lnTo>
                    <a:pt x="308" y="153"/>
                  </a:lnTo>
                  <a:lnTo>
                    <a:pt x="289" y="160"/>
                  </a:lnTo>
                  <a:lnTo>
                    <a:pt x="270" y="166"/>
                  </a:lnTo>
                  <a:lnTo>
                    <a:pt x="261" y="167"/>
                  </a:lnTo>
                  <a:lnTo>
                    <a:pt x="252" y="167"/>
                  </a:lnTo>
                  <a:lnTo>
                    <a:pt x="252" y="167"/>
                  </a:lnTo>
                  <a:lnTo>
                    <a:pt x="243" y="167"/>
                  </a:lnTo>
                  <a:lnTo>
                    <a:pt x="234" y="166"/>
                  </a:lnTo>
                  <a:lnTo>
                    <a:pt x="215" y="160"/>
                  </a:lnTo>
                  <a:lnTo>
                    <a:pt x="195" y="153"/>
                  </a:lnTo>
                  <a:lnTo>
                    <a:pt x="175" y="143"/>
                  </a:lnTo>
                  <a:lnTo>
                    <a:pt x="153" y="132"/>
                  </a:lnTo>
                  <a:lnTo>
                    <a:pt x="132" y="119"/>
                  </a:lnTo>
                  <a:lnTo>
                    <a:pt x="112" y="105"/>
                  </a:lnTo>
                  <a:lnTo>
                    <a:pt x="92" y="91"/>
                  </a:lnTo>
                  <a:lnTo>
                    <a:pt x="56" y="63"/>
                  </a:lnTo>
                  <a:lnTo>
                    <a:pt x="27" y="38"/>
                  </a:lnTo>
                  <a:lnTo>
                    <a:pt x="0" y="14"/>
                  </a:lnTo>
                  <a:lnTo>
                    <a:pt x="0" y="0"/>
                  </a:lnTo>
                  <a:close/>
                </a:path>
              </a:pathLst>
            </a:custGeom>
            <a:solidFill>
              <a:srgbClr val="B3A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6" name="Freeform 116">
              <a:extLst>
                <a:ext uri="{FF2B5EF4-FFF2-40B4-BE49-F238E27FC236}">
                  <a16:creationId xmlns:a16="http://schemas.microsoft.com/office/drawing/2014/main" id="{61844C48-FE86-45E2-92BC-47E485DE6EBA}"/>
                </a:ext>
              </a:extLst>
            </p:cNvPr>
            <p:cNvSpPr>
              <a:spLocks/>
            </p:cNvSpPr>
            <p:nvPr/>
          </p:nvSpPr>
          <p:spPr bwMode="auto">
            <a:xfrm flipH="1">
              <a:off x="6492832" y="6050466"/>
              <a:ext cx="144254" cy="41698"/>
            </a:xfrm>
            <a:custGeom>
              <a:avLst/>
              <a:gdLst>
                <a:gd name="T0" fmla="*/ 0 w 499"/>
                <a:gd name="T1" fmla="*/ 0 h 167"/>
                <a:gd name="T2" fmla="*/ 499 w 499"/>
                <a:gd name="T3" fmla="*/ 0 h 167"/>
                <a:gd name="T4" fmla="*/ 499 w 499"/>
                <a:gd name="T5" fmla="*/ 17 h 167"/>
                <a:gd name="T6" fmla="*/ 499 w 499"/>
                <a:gd name="T7" fmla="*/ 17 h 167"/>
                <a:gd name="T8" fmla="*/ 473 w 499"/>
                <a:gd name="T9" fmla="*/ 40 h 167"/>
                <a:gd name="T10" fmla="*/ 445 w 499"/>
                <a:gd name="T11" fmla="*/ 64 h 167"/>
                <a:gd name="T12" fmla="*/ 409 w 499"/>
                <a:gd name="T13" fmla="*/ 92 h 167"/>
                <a:gd name="T14" fmla="*/ 390 w 499"/>
                <a:gd name="T15" fmla="*/ 106 h 167"/>
                <a:gd name="T16" fmla="*/ 370 w 499"/>
                <a:gd name="T17" fmla="*/ 119 h 167"/>
                <a:gd name="T18" fmla="*/ 350 w 499"/>
                <a:gd name="T19" fmla="*/ 132 h 167"/>
                <a:gd name="T20" fmla="*/ 328 w 499"/>
                <a:gd name="T21" fmla="*/ 144 h 167"/>
                <a:gd name="T22" fmla="*/ 308 w 499"/>
                <a:gd name="T23" fmla="*/ 153 h 167"/>
                <a:gd name="T24" fmla="*/ 289 w 499"/>
                <a:gd name="T25" fmla="*/ 160 h 167"/>
                <a:gd name="T26" fmla="*/ 270 w 499"/>
                <a:gd name="T27" fmla="*/ 166 h 167"/>
                <a:gd name="T28" fmla="*/ 261 w 499"/>
                <a:gd name="T29" fmla="*/ 167 h 167"/>
                <a:gd name="T30" fmla="*/ 252 w 499"/>
                <a:gd name="T31" fmla="*/ 167 h 167"/>
                <a:gd name="T32" fmla="*/ 252 w 499"/>
                <a:gd name="T33" fmla="*/ 167 h 167"/>
                <a:gd name="T34" fmla="*/ 243 w 499"/>
                <a:gd name="T35" fmla="*/ 167 h 167"/>
                <a:gd name="T36" fmla="*/ 234 w 499"/>
                <a:gd name="T37" fmla="*/ 166 h 167"/>
                <a:gd name="T38" fmla="*/ 215 w 499"/>
                <a:gd name="T39" fmla="*/ 160 h 167"/>
                <a:gd name="T40" fmla="*/ 195 w 499"/>
                <a:gd name="T41" fmla="*/ 153 h 167"/>
                <a:gd name="T42" fmla="*/ 175 w 499"/>
                <a:gd name="T43" fmla="*/ 143 h 167"/>
                <a:gd name="T44" fmla="*/ 153 w 499"/>
                <a:gd name="T45" fmla="*/ 132 h 167"/>
                <a:gd name="T46" fmla="*/ 132 w 499"/>
                <a:gd name="T47" fmla="*/ 119 h 167"/>
                <a:gd name="T48" fmla="*/ 112 w 499"/>
                <a:gd name="T49" fmla="*/ 105 h 167"/>
                <a:gd name="T50" fmla="*/ 92 w 499"/>
                <a:gd name="T51" fmla="*/ 91 h 167"/>
                <a:gd name="T52" fmla="*/ 56 w 499"/>
                <a:gd name="T53" fmla="*/ 63 h 167"/>
                <a:gd name="T54" fmla="*/ 27 w 499"/>
                <a:gd name="T55" fmla="*/ 38 h 167"/>
                <a:gd name="T56" fmla="*/ 0 w 499"/>
                <a:gd name="T57" fmla="*/ 14 h 167"/>
                <a:gd name="T58" fmla="*/ 0 w 499"/>
                <a:gd name="T5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 h="167">
                  <a:moveTo>
                    <a:pt x="0" y="0"/>
                  </a:moveTo>
                  <a:lnTo>
                    <a:pt x="499" y="0"/>
                  </a:lnTo>
                  <a:lnTo>
                    <a:pt x="499" y="17"/>
                  </a:lnTo>
                  <a:lnTo>
                    <a:pt x="499" y="17"/>
                  </a:lnTo>
                  <a:lnTo>
                    <a:pt x="473" y="40"/>
                  </a:lnTo>
                  <a:lnTo>
                    <a:pt x="445" y="64"/>
                  </a:lnTo>
                  <a:lnTo>
                    <a:pt x="409" y="92"/>
                  </a:lnTo>
                  <a:lnTo>
                    <a:pt x="390" y="106"/>
                  </a:lnTo>
                  <a:lnTo>
                    <a:pt x="370" y="119"/>
                  </a:lnTo>
                  <a:lnTo>
                    <a:pt x="350" y="132"/>
                  </a:lnTo>
                  <a:lnTo>
                    <a:pt x="328" y="144"/>
                  </a:lnTo>
                  <a:lnTo>
                    <a:pt x="308" y="153"/>
                  </a:lnTo>
                  <a:lnTo>
                    <a:pt x="289" y="160"/>
                  </a:lnTo>
                  <a:lnTo>
                    <a:pt x="270" y="166"/>
                  </a:lnTo>
                  <a:lnTo>
                    <a:pt x="261" y="167"/>
                  </a:lnTo>
                  <a:lnTo>
                    <a:pt x="252" y="167"/>
                  </a:lnTo>
                  <a:lnTo>
                    <a:pt x="252" y="167"/>
                  </a:lnTo>
                  <a:lnTo>
                    <a:pt x="243" y="167"/>
                  </a:lnTo>
                  <a:lnTo>
                    <a:pt x="234" y="166"/>
                  </a:lnTo>
                  <a:lnTo>
                    <a:pt x="215" y="160"/>
                  </a:lnTo>
                  <a:lnTo>
                    <a:pt x="195" y="153"/>
                  </a:lnTo>
                  <a:lnTo>
                    <a:pt x="175" y="143"/>
                  </a:lnTo>
                  <a:lnTo>
                    <a:pt x="153" y="132"/>
                  </a:lnTo>
                  <a:lnTo>
                    <a:pt x="132" y="119"/>
                  </a:lnTo>
                  <a:lnTo>
                    <a:pt x="112" y="105"/>
                  </a:lnTo>
                  <a:lnTo>
                    <a:pt x="92" y="91"/>
                  </a:lnTo>
                  <a:lnTo>
                    <a:pt x="56" y="63"/>
                  </a:lnTo>
                  <a:lnTo>
                    <a:pt x="27" y="38"/>
                  </a:lnTo>
                  <a:lnTo>
                    <a:pt x="0"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7" name="Freeform 117">
              <a:extLst>
                <a:ext uri="{FF2B5EF4-FFF2-40B4-BE49-F238E27FC236}">
                  <a16:creationId xmlns:a16="http://schemas.microsoft.com/office/drawing/2014/main" id="{9C9F66DA-05C6-4FBD-9630-4C298D2AA1E1}"/>
                </a:ext>
              </a:extLst>
            </p:cNvPr>
            <p:cNvSpPr>
              <a:spLocks/>
            </p:cNvSpPr>
            <p:nvPr/>
          </p:nvSpPr>
          <p:spPr bwMode="auto">
            <a:xfrm flipH="1">
              <a:off x="6388552" y="5715142"/>
              <a:ext cx="352814" cy="363123"/>
            </a:xfrm>
            <a:custGeom>
              <a:avLst/>
              <a:gdLst>
                <a:gd name="T0" fmla="*/ 625 w 1220"/>
                <a:gd name="T1" fmla="*/ 1464 h 1465"/>
                <a:gd name="T2" fmla="*/ 676 w 1220"/>
                <a:gd name="T3" fmla="*/ 1453 h 1465"/>
                <a:gd name="T4" fmla="*/ 732 w 1220"/>
                <a:gd name="T5" fmla="*/ 1430 h 1465"/>
                <a:gd name="T6" fmla="*/ 794 w 1220"/>
                <a:gd name="T7" fmla="*/ 1397 h 1465"/>
                <a:gd name="T8" fmla="*/ 858 w 1220"/>
                <a:gd name="T9" fmla="*/ 1352 h 1465"/>
                <a:gd name="T10" fmla="*/ 923 w 1220"/>
                <a:gd name="T11" fmla="*/ 1297 h 1465"/>
                <a:gd name="T12" fmla="*/ 986 w 1220"/>
                <a:gd name="T13" fmla="*/ 1234 h 1465"/>
                <a:gd name="T14" fmla="*/ 1045 w 1220"/>
                <a:gd name="T15" fmla="*/ 1161 h 1465"/>
                <a:gd name="T16" fmla="*/ 1099 w 1220"/>
                <a:gd name="T17" fmla="*/ 1080 h 1465"/>
                <a:gd name="T18" fmla="*/ 1146 w 1220"/>
                <a:gd name="T19" fmla="*/ 993 h 1465"/>
                <a:gd name="T20" fmla="*/ 1184 w 1220"/>
                <a:gd name="T21" fmla="*/ 899 h 1465"/>
                <a:gd name="T22" fmla="*/ 1203 w 1220"/>
                <a:gd name="T23" fmla="*/ 832 h 1465"/>
                <a:gd name="T24" fmla="*/ 1219 w 1220"/>
                <a:gd name="T25" fmla="*/ 726 h 1465"/>
                <a:gd name="T26" fmla="*/ 1219 w 1220"/>
                <a:gd name="T27" fmla="*/ 617 h 1465"/>
                <a:gd name="T28" fmla="*/ 1203 w 1220"/>
                <a:gd name="T29" fmla="*/ 508 h 1465"/>
                <a:gd name="T30" fmla="*/ 1172 w 1220"/>
                <a:gd name="T31" fmla="*/ 400 h 1465"/>
                <a:gd name="T32" fmla="*/ 1126 w 1220"/>
                <a:gd name="T33" fmla="*/ 300 h 1465"/>
                <a:gd name="T34" fmla="*/ 1063 w 1220"/>
                <a:gd name="T35" fmla="*/ 208 h 1465"/>
                <a:gd name="T36" fmla="*/ 984 w 1220"/>
                <a:gd name="T37" fmla="*/ 129 h 1465"/>
                <a:gd name="T38" fmla="*/ 908 w 1220"/>
                <a:gd name="T39" fmla="*/ 75 h 1465"/>
                <a:gd name="T40" fmla="*/ 857 w 1220"/>
                <a:gd name="T41" fmla="*/ 49 h 1465"/>
                <a:gd name="T42" fmla="*/ 800 w 1220"/>
                <a:gd name="T43" fmla="*/ 29 h 1465"/>
                <a:gd name="T44" fmla="*/ 741 w 1220"/>
                <a:gd name="T45" fmla="*/ 12 h 1465"/>
                <a:gd name="T46" fmla="*/ 677 w 1220"/>
                <a:gd name="T47" fmla="*/ 4 h 1465"/>
                <a:gd name="T48" fmla="*/ 610 w 1220"/>
                <a:gd name="T49" fmla="*/ 0 h 1465"/>
                <a:gd name="T50" fmla="*/ 565 w 1220"/>
                <a:gd name="T51" fmla="*/ 2 h 1465"/>
                <a:gd name="T52" fmla="*/ 500 w 1220"/>
                <a:gd name="T53" fmla="*/ 9 h 1465"/>
                <a:gd name="T54" fmla="*/ 439 w 1220"/>
                <a:gd name="T55" fmla="*/ 22 h 1465"/>
                <a:gd name="T56" fmla="*/ 382 w 1220"/>
                <a:gd name="T57" fmla="*/ 42 h 1465"/>
                <a:gd name="T58" fmla="*/ 329 w 1220"/>
                <a:gd name="T59" fmla="*/ 66 h 1465"/>
                <a:gd name="T60" fmla="*/ 265 w 1220"/>
                <a:gd name="T61" fmla="*/ 106 h 1465"/>
                <a:gd name="T62" fmla="*/ 181 w 1220"/>
                <a:gd name="T63" fmla="*/ 180 h 1465"/>
                <a:gd name="T64" fmla="*/ 114 w 1220"/>
                <a:gd name="T65" fmla="*/ 268 h 1465"/>
                <a:gd name="T66" fmla="*/ 62 w 1220"/>
                <a:gd name="T67" fmla="*/ 367 h 1465"/>
                <a:gd name="T68" fmla="*/ 25 w 1220"/>
                <a:gd name="T69" fmla="*/ 471 h 1465"/>
                <a:gd name="T70" fmla="*/ 5 w 1220"/>
                <a:gd name="T71" fmla="*/ 580 h 1465"/>
                <a:gd name="T72" fmla="*/ 0 w 1220"/>
                <a:gd name="T73" fmla="*/ 691 h 1465"/>
                <a:gd name="T74" fmla="*/ 11 w 1220"/>
                <a:gd name="T75" fmla="*/ 797 h 1465"/>
                <a:gd name="T76" fmla="*/ 26 w 1220"/>
                <a:gd name="T77" fmla="*/ 867 h 1465"/>
                <a:gd name="T78" fmla="*/ 60 w 1220"/>
                <a:gd name="T79" fmla="*/ 963 h 1465"/>
                <a:gd name="T80" fmla="*/ 105 w 1220"/>
                <a:gd name="T81" fmla="*/ 1052 h 1465"/>
                <a:gd name="T82" fmla="*/ 157 w 1220"/>
                <a:gd name="T83" fmla="*/ 1135 h 1465"/>
                <a:gd name="T84" fmla="*/ 215 w 1220"/>
                <a:gd name="T85" fmla="*/ 1210 h 1465"/>
                <a:gd name="T86" fmla="*/ 277 w 1220"/>
                <a:gd name="T87" fmla="*/ 1277 h 1465"/>
                <a:gd name="T88" fmla="*/ 341 w 1220"/>
                <a:gd name="T89" fmla="*/ 1335 h 1465"/>
                <a:gd name="T90" fmla="*/ 406 w 1220"/>
                <a:gd name="T91" fmla="*/ 1383 h 1465"/>
                <a:gd name="T92" fmla="*/ 467 w 1220"/>
                <a:gd name="T93" fmla="*/ 1421 h 1465"/>
                <a:gd name="T94" fmla="*/ 527 w 1220"/>
                <a:gd name="T95" fmla="*/ 1446 h 1465"/>
                <a:gd name="T96" fmla="*/ 579 w 1220"/>
                <a:gd name="T97" fmla="*/ 1462 h 1465"/>
                <a:gd name="T98" fmla="*/ 610 w 1220"/>
                <a:gd name="T99" fmla="*/ 1465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0" h="1465">
                  <a:moveTo>
                    <a:pt x="610" y="1465"/>
                  </a:moveTo>
                  <a:lnTo>
                    <a:pt x="610" y="1465"/>
                  </a:lnTo>
                  <a:lnTo>
                    <a:pt x="625" y="1464"/>
                  </a:lnTo>
                  <a:lnTo>
                    <a:pt x="641" y="1462"/>
                  </a:lnTo>
                  <a:lnTo>
                    <a:pt x="658" y="1458"/>
                  </a:lnTo>
                  <a:lnTo>
                    <a:pt x="676" y="1453"/>
                  </a:lnTo>
                  <a:lnTo>
                    <a:pt x="694" y="1446"/>
                  </a:lnTo>
                  <a:lnTo>
                    <a:pt x="713" y="1439"/>
                  </a:lnTo>
                  <a:lnTo>
                    <a:pt x="732" y="1430"/>
                  </a:lnTo>
                  <a:lnTo>
                    <a:pt x="752" y="1421"/>
                  </a:lnTo>
                  <a:lnTo>
                    <a:pt x="774" y="1409"/>
                  </a:lnTo>
                  <a:lnTo>
                    <a:pt x="794" y="1397"/>
                  </a:lnTo>
                  <a:lnTo>
                    <a:pt x="815" y="1383"/>
                  </a:lnTo>
                  <a:lnTo>
                    <a:pt x="836" y="1368"/>
                  </a:lnTo>
                  <a:lnTo>
                    <a:pt x="858" y="1352"/>
                  </a:lnTo>
                  <a:lnTo>
                    <a:pt x="879" y="1335"/>
                  </a:lnTo>
                  <a:lnTo>
                    <a:pt x="900" y="1317"/>
                  </a:lnTo>
                  <a:lnTo>
                    <a:pt x="923" y="1297"/>
                  </a:lnTo>
                  <a:lnTo>
                    <a:pt x="944" y="1277"/>
                  </a:lnTo>
                  <a:lnTo>
                    <a:pt x="964" y="1255"/>
                  </a:lnTo>
                  <a:lnTo>
                    <a:pt x="986" y="1234"/>
                  </a:lnTo>
                  <a:lnTo>
                    <a:pt x="1006" y="1210"/>
                  </a:lnTo>
                  <a:lnTo>
                    <a:pt x="1026" y="1186"/>
                  </a:lnTo>
                  <a:lnTo>
                    <a:pt x="1045" y="1161"/>
                  </a:lnTo>
                  <a:lnTo>
                    <a:pt x="1064" y="1135"/>
                  </a:lnTo>
                  <a:lnTo>
                    <a:pt x="1082" y="1108"/>
                  </a:lnTo>
                  <a:lnTo>
                    <a:pt x="1099" y="1080"/>
                  </a:lnTo>
                  <a:lnTo>
                    <a:pt x="1116" y="1052"/>
                  </a:lnTo>
                  <a:lnTo>
                    <a:pt x="1131" y="1023"/>
                  </a:lnTo>
                  <a:lnTo>
                    <a:pt x="1146" y="993"/>
                  </a:lnTo>
                  <a:lnTo>
                    <a:pt x="1159" y="963"/>
                  </a:lnTo>
                  <a:lnTo>
                    <a:pt x="1173" y="931"/>
                  </a:lnTo>
                  <a:lnTo>
                    <a:pt x="1184" y="899"/>
                  </a:lnTo>
                  <a:lnTo>
                    <a:pt x="1194" y="867"/>
                  </a:lnTo>
                  <a:lnTo>
                    <a:pt x="1194" y="867"/>
                  </a:lnTo>
                  <a:lnTo>
                    <a:pt x="1203" y="832"/>
                  </a:lnTo>
                  <a:lnTo>
                    <a:pt x="1210" y="797"/>
                  </a:lnTo>
                  <a:lnTo>
                    <a:pt x="1216" y="763"/>
                  </a:lnTo>
                  <a:lnTo>
                    <a:pt x="1219" y="726"/>
                  </a:lnTo>
                  <a:lnTo>
                    <a:pt x="1220" y="691"/>
                  </a:lnTo>
                  <a:lnTo>
                    <a:pt x="1220" y="654"/>
                  </a:lnTo>
                  <a:lnTo>
                    <a:pt x="1219" y="617"/>
                  </a:lnTo>
                  <a:lnTo>
                    <a:pt x="1216" y="580"/>
                  </a:lnTo>
                  <a:lnTo>
                    <a:pt x="1210" y="544"/>
                  </a:lnTo>
                  <a:lnTo>
                    <a:pt x="1203" y="508"/>
                  </a:lnTo>
                  <a:lnTo>
                    <a:pt x="1194" y="471"/>
                  </a:lnTo>
                  <a:lnTo>
                    <a:pt x="1184" y="436"/>
                  </a:lnTo>
                  <a:lnTo>
                    <a:pt x="1172" y="400"/>
                  </a:lnTo>
                  <a:lnTo>
                    <a:pt x="1158" y="367"/>
                  </a:lnTo>
                  <a:lnTo>
                    <a:pt x="1143" y="332"/>
                  </a:lnTo>
                  <a:lnTo>
                    <a:pt x="1126" y="300"/>
                  </a:lnTo>
                  <a:lnTo>
                    <a:pt x="1107" y="268"/>
                  </a:lnTo>
                  <a:lnTo>
                    <a:pt x="1085" y="237"/>
                  </a:lnTo>
                  <a:lnTo>
                    <a:pt x="1063" y="208"/>
                  </a:lnTo>
                  <a:lnTo>
                    <a:pt x="1038" y="180"/>
                  </a:lnTo>
                  <a:lnTo>
                    <a:pt x="1012" y="154"/>
                  </a:lnTo>
                  <a:lnTo>
                    <a:pt x="984" y="129"/>
                  </a:lnTo>
                  <a:lnTo>
                    <a:pt x="955" y="106"/>
                  </a:lnTo>
                  <a:lnTo>
                    <a:pt x="924" y="85"/>
                  </a:lnTo>
                  <a:lnTo>
                    <a:pt x="908" y="75"/>
                  </a:lnTo>
                  <a:lnTo>
                    <a:pt x="891" y="66"/>
                  </a:lnTo>
                  <a:lnTo>
                    <a:pt x="873" y="58"/>
                  </a:lnTo>
                  <a:lnTo>
                    <a:pt x="857" y="49"/>
                  </a:lnTo>
                  <a:lnTo>
                    <a:pt x="837" y="42"/>
                  </a:lnTo>
                  <a:lnTo>
                    <a:pt x="820" y="35"/>
                  </a:lnTo>
                  <a:lnTo>
                    <a:pt x="800" y="29"/>
                  </a:lnTo>
                  <a:lnTo>
                    <a:pt x="781" y="22"/>
                  </a:lnTo>
                  <a:lnTo>
                    <a:pt x="761" y="18"/>
                  </a:lnTo>
                  <a:lnTo>
                    <a:pt x="741" y="12"/>
                  </a:lnTo>
                  <a:lnTo>
                    <a:pt x="721" y="9"/>
                  </a:lnTo>
                  <a:lnTo>
                    <a:pt x="700" y="6"/>
                  </a:lnTo>
                  <a:lnTo>
                    <a:pt x="677" y="4"/>
                  </a:lnTo>
                  <a:lnTo>
                    <a:pt x="656" y="2"/>
                  </a:lnTo>
                  <a:lnTo>
                    <a:pt x="633" y="0"/>
                  </a:lnTo>
                  <a:lnTo>
                    <a:pt x="610" y="0"/>
                  </a:lnTo>
                  <a:lnTo>
                    <a:pt x="610" y="0"/>
                  </a:lnTo>
                  <a:lnTo>
                    <a:pt x="587" y="0"/>
                  </a:lnTo>
                  <a:lnTo>
                    <a:pt x="565" y="2"/>
                  </a:lnTo>
                  <a:lnTo>
                    <a:pt x="542" y="4"/>
                  </a:lnTo>
                  <a:lnTo>
                    <a:pt x="521" y="6"/>
                  </a:lnTo>
                  <a:lnTo>
                    <a:pt x="500" y="9"/>
                  </a:lnTo>
                  <a:lnTo>
                    <a:pt x="480" y="12"/>
                  </a:lnTo>
                  <a:lnTo>
                    <a:pt x="459" y="18"/>
                  </a:lnTo>
                  <a:lnTo>
                    <a:pt x="439" y="22"/>
                  </a:lnTo>
                  <a:lnTo>
                    <a:pt x="420" y="29"/>
                  </a:lnTo>
                  <a:lnTo>
                    <a:pt x="401" y="35"/>
                  </a:lnTo>
                  <a:lnTo>
                    <a:pt x="382" y="42"/>
                  </a:lnTo>
                  <a:lnTo>
                    <a:pt x="364" y="49"/>
                  </a:lnTo>
                  <a:lnTo>
                    <a:pt x="346" y="58"/>
                  </a:lnTo>
                  <a:lnTo>
                    <a:pt x="329" y="66"/>
                  </a:lnTo>
                  <a:lnTo>
                    <a:pt x="312" y="75"/>
                  </a:lnTo>
                  <a:lnTo>
                    <a:pt x="297" y="85"/>
                  </a:lnTo>
                  <a:lnTo>
                    <a:pt x="265" y="106"/>
                  </a:lnTo>
                  <a:lnTo>
                    <a:pt x="235" y="129"/>
                  </a:lnTo>
                  <a:lnTo>
                    <a:pt x="208" y="154"/>
                  </a:lnTo>
                  <a:lnTo>
                    <a:pt x="181" y="180"/>
                  </a:lnTo>
                  <a:lnTo>
                    <a:pt x="158" y="208"/>
                  </a:lnTo>
                  <a:lnTo>
                    <a:pt x="135" y="237"/>
                  </a:lnTo>
                  <a:lnTo>
                    <a:pt x="114" y="268"/>
                  </a:lnTo>
                  <a:lnTo>
                    <a:pt x="95" y="300"/>
                  </a:lnTo>
                  <a:lnTo>
                    <a:pt x="78" y="332"/>
                  </a:lnTo>
                  <a:lnTo>
                    <a:pt x="62" y="367"/>
                  </a:lnTo>
                  <a:lnTo>
                    <a:pt x="48" y="400"/>
                  </a:lnTo>
                  <a:lnTo>
                    <a:pt x="37" y="436"/>
                  </a:lnTo>
                  <a:lnTo>
                    <a:pt x="25" y="471"/>
                  </a:lnTo>
                  <a:lnTo>
                    <a:pt x="17" y="508"/>
                  </a:lnTo>
                  <a:lnTo>
                    <a:pt x="11" y="544"/>
                  </a:lnTo>
                  <a:lnTo>
                    <a:pt x="5" y="580"/>
                  </a:lnTo>
                  <a:lnTo>
                    <a:pt x="2" y="617"/>
                  </a:lnTo>
                  <a:lnTo>
                    <a:pt x="0" y="654"/>
                  </a:lnTo>
                  <a:lnTo>
                    <a:pt x="0" y="691"/>
                  </a:lnTo>
                  <a:lnTo>
                    <a:pt x="2" y="726"/>
                  </a:lnTo>
                  <a:lnTo>
                    <a:pt x="5" y="763"/>
                  </a:lnTo>
                  <a:lnTo>
                    <a:pt x="11" y="797"/>
                  </a:lnTo>
                  <a:lnTo>
                    <a:pt x="17" y="832"/>
                  </a:lnTo>
                  <a:lnTo>
                    <a:pt x="26" y="867"/>
                  </a:lnTo>
                  <a:lnTo>
                    <a:pt x="26" y="867"/>
                  </a:lnTo>
                  <a:lnTo>
                    <a:pt x="37" y="899"/>
                  </a:lnTo>
                  <a:lnTo>
                    <a:pt x="48" y="931"/>
                  </a:lnTo>
                  <a:lnTo>
                    <a:pt x="60" y="963"/>
                  </a:lnTo>
                  <a:lnTo>
                    <a:pt x="75" y="993"/>
                  </a:lnTo>
                  <a:lnTo>
                    <a:pt x="89" y="1023"/>
                  </a:lnTo>
                  <a:lnTo>
                    <a:pt x="105" y="1052"/>
                  </a:lnTo>
                  <a:lnTo>
                    <a:pt x="121" y="1080"/>
                  </a:lnTo>
                  <a:lnTo>
                    <a:pt x="139" y="1108"/>
                  </a:lnTo>
                  <a:lnTo>
                    <a:pt x="157" y="1135"/>
                  </a:lnTo>
                  <a:lnTo>
                    <a:pt x="176" y="1161"/>
                  </a:lnTo>
                  <a:lnTo>
                    <a:pt x="195" y="1186"/>
                  </a:lnTo>
                  <a:lnTo>
                    <a:pt x="215" y="1210"/>
                  </a:lnTo>
                  <a:lnTo>
                    <a:pt x="235" y="1234"/>
                  </a:lnTo>
                  <a:lnTo>
                    <a:pt x="255" y="1255"/>
                  </a:lnTo>
                  <a:lnTo>
                    <a:pt x="277" y="1277"/>
                  </a:lnTo>
                  <a:lnTo>
                    <a:pt x="298" y="1297"/>
                  </a:lnTo>
                  <a:lnTo>
                    <a:pt x="319" y="1317"/>
                  </a:lnTo>
                  <a:lnTo>
                    <a:pt x="341" y="1335"/>
                  </a:lnTo>
                  <a:lnTo>
                    <a:pt x="363" y="1352"/>
                  </a:lnTo>
                  <a:lnTo>
                    <a:pt x="384" y="1368"/>
                  </a:lnTo>
                  <a:lnTo>
                    <a:pt x="406" y="1383"/>
                  </a:lnTo>
                  <a:lnTo>
                    <a:pt x="427" y="1397"/>
                  </a:lnTo>
                  <a:lnTo>
                    <a:pt x="447" y="1409"/>
                  </a:lnTo>
                  <a:lnTo>
                    <a:pt x="467" y="1421"/>
                  </a:lnTo>
                  <a:lnTo>
                    <a:pt x="487" y="1430"/>
                  </a:lnTo>
                  <a:lnTo>
                    <a:pt x="508" y="1439"/>
                  </a:lnTo>
                  <a:lnTo>
                    <a:pt x="527" y="1446"/>
                  </a:lnTo>
                  <a:lnTo>
                    <a:pt x="545" y="1453"/>
                  </a:lnTo>
                  <a:lnTo>
                    <a:pt x="563" y="1458"/>
                  </a:lnTo>
                  <a:lnTo>
                    <a:pt x="579" y="1462"/>
                  </a:lnTo>
                  <a:lnTo>
                    <a:pt x="595" y="1464"/>
                  </a:lnTo>
                  <a:lnTo>
                    <a:pt x="610" y="1465"/>
                  </a:lnTo>
                  <a:lnTo>
                    <a:pt x="610" y="1465"/>
                  </a:lnTo>
                  <a:close/>
                </a:path>
              </a:pathLst>
            </a:custGeom>
            <a:solidFill>
              <a:srgbClr val="F6DC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8" name="Freeform 118">
              <a:extLst>
                <a:ext uri="{FF2B5EF4-FFF2-40B4-BE49-F238E27FC236}">
                  <a16:creationId xmlns:a16="http://schemas.microsoft.com/office/drawing/2014/main" id="{EF99962E-D2D2-45D8-A382-8D18056AC58C}"/>
                </a:ext>
              </a:extLst>
            </p:cNvPr>
            <p:cNvSpPr>
              <a:spLocks/>
            </p:cNvSpPr>
            <p:nvPr/>
          </p:nvSpPr>
          <p:spPr bwMode="auto">
            <a:xfrm flipH="1">
              <a:off x="6372910" y="5706454"/>
              <a:ext cx="378884" cy="248453"/>
            </a:xfrm>
            <a:custGeom>
              <a:avLst/>
              <a:gdLst>
                <a:gd name="T0" fmla="*/ 483 w 1307"/>
                <a:gd name="T1" fmla="*/ 594 h 1001"/>
                <a:gd name="T2" fmla="*/ 411 w 1307"/>
                <a:gd name="T3" fmla="*/ 699 h 1001"/>
                <a:gd name="T4" fmla="*/ 377 w 1307"/>
                <a:gd name="T5" fmla="*/ 729 h 1001"/>
                <a:gd name="T6" fmla="*/ 337 w 1307"/>
                <a:gd name="T7" fmla="*/ 745 h 1001"/>
                <a:gd name="T8" fmla="*/ 294 w 1307"/>
                <a:gd name="T9" fmla="*/ 748 h 1001"/>
                <a:gd name="T10" fmla="*/ 242 w 1307"/>
                <a:gd name="T11" fmla="*/ 736 h 1001"/>
                <a:gd name="T12" fmla="*/ 186 w 1307"/>
                <a:gd name="T13" fmla="*/ 717 h 1001"/>
                <a:gd name="T14" fmla="*/ 142 w 1307"/>
                <a:gd name="T15" fmla="*/ 714 h 1001"/>
                <a:gd name="T16" fmla="*/ 113 w 1307"/>
                <a:gd name="T17" fmla="*/ 729 h 1001"/>
                <a:gd name="T18" fmla="*/ 96 w 1307"/>
                <a:gd name="T19" fmla="*/ 757 h 1001"/>
                <a:gd name="T20" fmla="*/ 89 w 1307"/>
                <a:gd name="T21" fmla="*/ 821 h 1001"/>
                <a:gd name="T22" fmla="*/ 102 w 1307"/>
                <a:gd name="T23" fmla="*/ 921 h 1001"/>
                <a:gd name="T24" fmla="*/ 87 w 1307"/>
                <a:gd name="T25" fmla="*/ 940 h 1001"/>
                <a:gd name="T26" fmla="*/ 48 w 1307"/>
                <a:gd name="T27" fmla="*/ 875 h 1001"/>
                <a:gd name="T28" fmla="*/ 12 w 1307"/>
                <a:gd name="T29" fmla="*/ 779 h 1001"/>
                <a:gd name="T30" fmla="*/ 0 w 1307"/>
                <a:gd name="T31" fmla="*/ 652 h 1001"/>
                <a:gd name="T32" fmla="*/ 15 w 1307"/>
                <a:gd name="T33" fmla="*/ 527 h 1001"/>
                <a:gd name="T34" fmla="*/ 36 w 1307"/>
                <a:gd name="T35" fmla="*/ 446 h 1001"/>
                <a:gd name="T36" fmla="*/ 67 w 1307"/>
                <a:gd name="T37" fmla="*/ 371 h 1001"/>
                <a:gd name="T38" fmla="*/ 114 w 1307"/>
                <a:gd name="T39" fmla="*/ 294 h 1001"/>
                <a:gd name="T40" fmla="*/ 174 w 1307"/>
                <a:gd name="T41" fmla="*/ 217 h 1001"/>
                <a:gd name="T42" fmla="*/ 243 w 1307"/>
                <a:gd name="T43" fmla="*/ 146 h 1001"/>
                <a:gd name="T44" fmla="*/ 321 w 1307"/>
                <a:gd name="T45" fmla="*/ 84 h 1001"/>
                <a:gd name="T46" fmla="*/ 404 w 1307"/>
                <a:gd name="T47" fmla="*/ 38 h 1001"/>
                <a:gd name="T48" fmla="*/ 490 w 1307"/>
                <a:gd name="T49" fmla="*/ 10 h 1001"/>
                <a:gd name="T50" fmla="*/ 555 w 1307"/>
                <a:gd name="T51" fmla="*/ 4 h 1001"/>
                <a:gd name="T52" fmla="*/ 659 w 1307"/>
                <a:gd name="T53" fmla="*/ 1 h 1001"/>
                <a:gd name="T54" fmla="*/ 784 w 1307"/>
                <a:gd name="T55" fmla="*/ 17 h 1001"/>
                <a:gd name="T56" fmla="*/ 922 w 1307"/>
                <a:gd name="T57" fmla="*/ 63 h 1001"/>
                <a:gd name="T58" fmla="*/ 1070 w 1307"/>
                <a:gd name="T59" fmla="*/ 146 h 1001"/>
                <a:gd name="T60" fmla="*/ 1116 w 1307"/>
                <a:gd name="T61" fmla="*/ 181 h 1001"/>
                <a:gd name="T62" fmla="*/ 1169 w 1307"/>
                <a:gd name="T63" fmla="*/ 235 h 1001"/>
                <a:gd name="T64" fmla="*/ 1238 w 1307"/>
                <a:gd name="T65" fmla="*/ 341 h 1001"/>
                <a:gd name="T66" fmla="*/ 1286 w 1307"/>
                <a:gd name="T67" fmla="*/ 473 h 1001"/>
                <a:gd name="T68" fmla="*/ 1306 w 1307"/>
                <a:gd name="T69" fmla="*/ 608 h 1001"/>
                <a:gd name="T70" fmla="*/ 1303 w 1307"/>
                <a:gd name="T71" fmla="*/ 736 h 1001"/>
                <a:gd name="T72" fmla="*/ 1283 w 1307"/>
                <a:gd name="T73" fmla="*/ 850 h 1001"/>
                <a:gd name="T74" fmla="*/ 1253 w 1307"/>
                <a:gd name="T75" fmla="*/ 938 h 1001"/>
                <a:gd name="T76" fmla="*/ 1218 w 1307"/>
                <a:gd name="T77" fmla="*/ 994 h 1001"/>
                <a:gd name="T78" fmla="*/ 1222 w 1307"/>
                <a:gd name="T79" fmla="*/ 914 h 1001"/>
                <a:gd name="T80" fmla="*/ 1230 w 1307"/>
                <a:gd name="T81" fmla="*/ 774 h 1001"/>
                <a:gd name="T82" fmla="*/ 1215 w 1307"/>
                <a:gd name="T83" fmla="*/ 675 h 1001"/>
                <a:gd name="T84" fmla="*/ 1180 w 1307"/>
                <a:gd name="T85" fmla="*/ 605 h 1001"/>
                <a:gd name="T86" fmla="*/ 1133 w 1307"/>
                <a:gd name="T87" fmla="*/ 551 h 1001"/>
                <a:gd name="T88" fmla="*/ 1030 w 1307"/>
                <a:gd name="T89" fmla="*/ 463 h 1001"/>
                <a:gd name="T90" fmla="*/ 967 w 1307"/>
                <a:gd name="T91" fmla="*/ 398 h 1001"/>
                <a:gd name="T92" fmla="*/ 922 w 1307"/>
                <a:gd name="T93" fmla="*/ 333 h 1001"/>
                <a:gd name="T94" fmla="*/ 896 w 1307"/>
                <a:gd name="T95" fmla="*/ 294 h 1001"/>
                <a:gd name="T96" fmla="*/ 860 w 1307"/>
                <a:gd name="T97" fmla="*/ 268 h 1001"/>
                <a:gd name="T98" fmla="*/ 815 w 1307"/>
                <a:gd name="T99" fmla="*/ 256 h 1001"/>
                <a:gd name="T100" fmla="*/ 764 w 1307"/>
                <a:gd name="T101" fmla="*/ 260 h 1001"/>
                <a:gd name="T102" fmla="*/ 709 w 1307"/>
                <a:gd name="T103" fmla="*/ 282 h 1001"/>
                <a:gd name="T104" fmla="*/ 653 w 1307"/>
                <a:gd name="T105" fmla="*/ 324 h 1001"/>
                <a:gd name="T106" fmla="*/ 597 w 1307"/>
                <a:gd name="T107" fmla="*/ 387 h 1001"/>
                <a:gd name="T108" fmla="*/ 545 w 1307"/>
                <a:gd name="T109" fmla="*/ 474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7" h="1001">
                  <a:moveTo>
                    <a:pt x="545" y="474"/>
                  </a:moveTo>
                  <a:lnTo>
                    <a:pt x="545" y="474"/>
                  </a:lnTo>
                  <a:lnTo>
                    <a:pt x="502" y="558"/>
                  </a:lnTo>
                  <a:lnTo>
                    <a:pt x="483" y="594"/>
                  </a:lnTo>
                  <a:lnTo>
                    <a:pt x="464" y="625"/>
                  </a:lnTo>
                  <a:lnTo>
                    <a:pt x="447" y="654"/>
                  </a:lnTo>
                  <a:lnTo>
                    <a:pt x="429" y="678"/>
                  </a:lnTo>
                  <a:lnTo>
                    <a:pt x="411" y="699"/>
                  </a:lnTo>
                  <a:lnTo>
                    <a:pt x="404" y="708"/>
                  </a:lnTo>
                  <a:lnTo>
                    <a:pt x="395" y="716"/>
                  </a:lnTo>
                  <a:lnTo>
                    <a:pt x="386" y="724"/>
                  </a:lnTo>
                  <a:lnTo>
                    <a:pt x="377" y="729"/>
                  </a:lnTo>
                  <a:lnTo>
                    <a:pt x="367" y="734"/>
                  </a:lnTo>
                  <a:lnTo>
                    <a:pt x="358" y="740"/>
                  </a:lnTo>
                  <a:lnTo>
                    <a:pt x="347" y="743"/>
                  </a:lnTo>
                  <a:lnTo>
                    <a:pt x="337" y="745"/>
                  </a:lnTo>
                  <a:lnTo>
                    <a:pt x="327" y="747"/>
                  </a:lnTo>
                  <a:lnTo>
                    <a:pt x="316" y="748"/>
                  </a:lnTo>
                  <a:lnTo>
                    <a:pt x="305" y="748"/>
                  </a:lnTo>
                  <a:lnTo>
                    <a:pt x="294" y="748"/>
                  </a:lnTo>
                  <a:lnTo>
                    <a:pt x="281" y="746"/>
                  </a:lnTo>
                  <a:lnTo>
                    <a:pt x="269" y="744"/>
                  </a:lnTo>
                  <a:lnTo>
                    <a:pt x="257" y="741"/>
                  </a:lnTo>
                  <a:lnTo>
                    <a:pt x="242" y="736"/>
                  </a:lnTo>
                  <a:lnTo>
                    <a:pt x="214" y="726"/>
                  </a:lnTo>
                  <a:lnTo>
                    <a:pt x="214" y="726"/>
                  </a:lnTo>
                  <a:lnTo>
                    <a:pt x="199" y="721"/>
                  </a:lnTo>
                  <a:lnTo>
                    <a:pt x="186" y="717"/>
                  </a:lnTo>
                  <a:lnTo>
                    <a:pt x="174" y="714"/>
                  </a:lnTo>
                  <a:lnTo>
                    <a:pt x="162" y="713"/>
                  </a:lnTo>
                  <a:lnTo>
                    <a:pt x="151" y="713"/>
                  </a:lnTo>
                  <a:lnTo>
                    <a:pt x="142" y="714"/>
                  </a:lnTo>
                  <a:lnTo>
                    <a:pt x="133" y="716"/>
                  </a:lnTo>
                  <a:lnTo>
                    <a:pt x="125" y="719"/>
                  </a:lnTo>
                  <a:lnTo>
                    <a:pt x="119" y="724"/>
                  </a:lnTo>
                  <a:lnTo>
                    <a:pt x="113" y="729"/>
                  </a:lnTo>
                  <a:lnTo>
                    <a:pt x="107" y="734"/>
                  </a:lnTo>
                  <a:lnTo>
                    <a:pt x="103" y="742"/>
                  </a:lnTo>
                  <a:lnTo>
                    <a:pt x="100" y="749"/>
                  </a:lnTo>
                  <a:lnTo>
                    <a:pt x="96" y="757"/>
                  </a:lnTo>
                  <a:lnTo>
                    <a:pt x="94" y="767"/>
                  </a:lnTo>
                  <a:lnTo>
                    <a:pt x="92" y="776"/>
                  </a:lnTo>
                  <a:lnTo>
                    <a:pt x="89" y="797"/>
                  </a:lnTo>
                  <a:lnTo>
                    <a:pt x="89" y="821"/>
                  </a:lnTo>
                  <a:lnTo>
                    <a:pt x="91" y="844"/>
                  </a:lnTo>
                  <a:lnTo>
                    <a:pt x="93" y="869"/>
                  </a:lnTo>
                  <a:lnTo>
                    <a:pt x="97" y="895"/>
                  </a:lnTo>
                  <a:lnTo>
                    <a:pt x="102" y="921"/>
                  </a:lnTo>
                  <a:lnTo>
                    <a:pt x="112" y="972"/>
                  </a:lnTo>
                  <a:lnTo>
                    <a:pt x="112" y="972"/>
                  </a:lnTo>
                  <a:lnTo>
                    <a:pt x="100" y="956"/>
                  </a:lnTo>
                  <a:lnTo>
                    <a:pt x="87" y="940"/>
                  </a:lnTo>
                  <a:lnTo>
                    <a:pt x="76" y="922"/>
                  </a:lnTo>
                  <a:lnTo>
                    <a:pt x="66" y="907"/>
                  </a:lnTo>
                  <a:lnTo>
                    <a:pt x="57" y="891"/>
                  </a:lnTo>
                  <a:lnTo>
                    <a:pt x="48" y="875"/>
                  </a:lnTo>
                  <a:lnTo>
                    <a:pt x="40" y="859"/>
                  </a:lnTo>
                  <a:lnTo>
                    <a:pt x="33" y="842"/>
                  </a:lnTo>
                  <a:lnTo>
                    <a:pt x="21" y="810"/>
                  </a:lnTo>
                  <a:lnTo>
                    <a:pt x="12" y="779"/>
                  </a:lnTo>
                  <a:lnTo>
                    <a:pt x="5" y="747"/>
                  </a:lnTo>
                  <a:lnTo>
                    <a:pt x="2" y="715"/>
                  </a:lnTo>
                  <a:lnTo>
                    <a:pt x="0" y="684"/>
                  </a:lnTo>
                  <a:lnTo>
                    <a:pt x="0" y="652"/>
                  </a:lnTo>
                  <a:lnTo>
                    <a:pt x="2" y="621"/>
                  </a:lnTo>
                  <a:lnTo>
                    <a:pt x="5" y="590"/>
                  </a:lnTo>
                  <a:lnTo>
                    <a:pt x="10" y="558"/>
                  </a:lnTo>
                  <a:lnTo>
                    <a:pt x="15" y="527"/>
                  </a:lnTo>
                  <a:lnTo>
                    <a:pt x="23" y="495"/>
                  </a:lnTo>
                  <a:lnTo>
                    <a:pt x="31" y="463"/>
                  </a:lnTo>
                  <a:lnTo>
                    <a:pt x="31" y="463"/>
                  </a:lnTo>
                  <a:lnTo>
                    <a:pt x="36" y="446"/>
                  </a:lnTo>
                  <a:lnTo>
                    <a:pt x="42" y="428"/>
                  </a:lnTo>
                  <a:lnTo>
                    <a:pt x="49" y="409"/>
                  </a:lnTo>
                  <a:lnTo>
                    <a:pt x="58" y="391"/>
                  </a:lnTo>
                  <a:lnTo>
                    <a:pt x="67" y="371"/>
                  </a:lnTo>
                  <a:lnTo>
                    <a:pt x="77" y="352"/>
                  </a:lnTo>
                  <a:lnTo>
                    <a:pt x="88" y="333"/>
                  </a:lnTo>
                  <a:lnTo>
                    <a:pt x="101" y="313"/>
                  </a:lnTo>
                  <a:lnTo>
                    <a:pt x="114" y="294"/>
                  </a:lnTo>
                  <a:lnTo>
                    <a:pt x="128" y="274"/>
                  </a:lnTo>
                  <a:lnTo>
                    <a:pt x="142" y="255"/>
                  </a:lnTo>
                  <a:lnTo>
                    <a:pt x="158" y="235"/>
                  </a:lnTo>
                  <a:lnTo>
                    <a:pt x="174" y="217"/>
                  </a:lnTo>
                  <a:lnTo>
                    <a:pt x="189" y="199"/>
                  </a:lnTo>
                  <a:lnTo>
                    <a:pt x="207" y="180"/>
                  </a:lnTo>
                  <a:lnTo>
                    <a:pt x="225" y="163"/>
                  </a:lnTo>
                  <a:lnTo>
                    <a:pt x="243" y="146"/>
                  </a:lnTo>
                  <a:lnTo>
                    <a:pt x="262" y="130"/>
                  </a:lnTo>
                  <a:lnTo>
                    <a:pt x="281" y="113"/>
                  </a:lnTo>
                  <a:lnTo>
                    <a:pt x="300" y="98"/>
                  </a:lnTo>
                  <a:lnTo>
                    <a:pt x="321" y="84"/>
                  </a:lnTo>
                  <a:lnTo>
                    <a:pt x="341" y="71"/>
                  </a:lnTo>
                  <a:lnTo>
                    <a:pt x="362" y="58"/>
                  </a:lnTo>
                  <a:lnTo>
                    <a:pt x="382" y="48"/>
                  </a:lnTo>
                  <a:lnTo>
                    <a:pt x="404" y="38"/>
                  </a:lnTo>
                  <a:lnTo>
                    <a:pt x="425" y="28"/>
                  </a:lnTo>
                  <a:lnTo>
                    <a:pt x="446" y="21"/>
                  </a:lnTo>
                  <a:lnTo>
                    <a:pt x="469" y="14"/>
                  </a:lnTo>
                  <a:lnTo>
                    <a:pt x="490" y="10"/>
                  </a:lnTo>
                  <a:lnTo>
                    <a:pt x="511" y="6"/>
                  </a:lnTo>
                  <a:lnTo>
                    <a:pt x="533" y="4"/>
                  </a:lnTo>
                  <a:lnTo>
                    <a:pt x="555" y="4"/>
                  </a:lnTo>
                  <a:lnTo>
                    <a:pt x="555" y="4"/>
                  </a:lnTo>
                  <a:lnTo>
                    <a:pt x="579" y="2"/>
                  </a:lnTo>
                  <a:lnTo>
                    <a:pt x="604" y="1"/>
                  </a:lnTo>
                  <a:lnTo>
                    <a:pt x="631" y="0"/>
                  </a:lnTo>
                  <a:lnTo>
                    <a:pt x="659" y="1"/>
                  </a:lnTo>
                  <a:lnTo>
                    <a:pt x="689" y="3"/>
                  </a:lnTo>
                  <a:lnTo>
                    <a:pt x="720" y="6"/>
                  </a:lnTo>
                  <a:lnTo>
                    <a:pt x="751" y="11"/>
                  </a:lnTo>
                  <a:lnTo>
                    <a:pt x="784" y="17"/>
                  </a:lnTo>
                  <a:lnTo>
                    <a:pt x="818" y="26"/>
                  </a:lnTo>
                  <a:lnTo>
                    <a:pt x="851" y="36"/>
                  </a:lnTo>
                  <a:lnTo>
                    <a:pt x="886" y="49"/>
                  </a:lnTo>
                  <a:lnTo>
                    <a:pt x="922" y="63"/>
                  </a:lnTo>
                  <a:lnTo>
                    <a:pt x="958" y="80"/>
                  </a:lnTo>
                  <a:lnTo>
                    <a:pt x="995" y="99"/>
                  </a:lnTo>
                  <a:lnTo>
                    <a:pt x="1032" y="121"/>
                  </a:lnTo>
                  <a:lnTo>
                    <a:pt x="1070" y="146"/>
                  </a:lnTo>
                  <a:lnTo>
                    <a:pt x="1070" y="146"/>
                  </a:lnTo>
                  <a:lnTo>
                    <a:pt x="1086" y="158"/>
                  </a:lnTo>
                  <a:lnTo>
                    <a:pt x="1101" y="170"/>
                  </a:lnTo>
                  <a:lnTo>
                    <a:pt x="1116" y="181"/>
                  </a:lnTo>
                  <a:lnTo>
                    <a:pt x="1131" y="194"/>
                  </a:lnTo>
                  <a:lnTo>
                    <a:pt x="1144" y="208"/>
                  </a:lnTo>
                  <a:lnTo>
                    <a:pt x="1156" y="221"/>
                  </a:lnTo>
                  <a:lnTo>
                    <a:pt x="1169" y="235"/>
                  </a:lnTo>
                  <a:lnTo>
                    <a:pt x="1181" y="249"/>
                  </a:lnTo>
                  <a:lnTo>
                    <a:pt x="1202" y="279"/>
                  </a:lnTo>
                  <a:lnTo>
                    <a:pt x="1221" y="310"/>
                  </a:lnTo>
                  <a:lnTo>
                    <a:pt x="1238" y="341"/>
                  </a:lnTo>
                  <a:lnTo>
                    <a:pt x="1253" y="374"/>
                  </a:lnTo>
                  <a:lnTo>
                    <a:pt x="1266" y="406"/>
                  </a:lnTo>
                  <a:lnTo>
                    <a:pt x="1276" y="440"/>
                  </a:lnTo>
                  <a:lnTo>
                    <a:pt x="1286" y="473"/>
                  </a:lnTo>
                  <a:lnTo>
                    <a:pt x="1293" y="506"/>
                  </a:lnTo>
                  <a:lnTo>
                    <a:pt x="1299" y="540"/>
                  </a:lnTo>
                  <a:lnTo>
                    <a:pt x="1303" y="575"/>
                  </a:lnTo>
                  <a:lnTo>
                    <a:pt x="1306" y="608"/>
                  </a:lnTo>
                  <a:lnTo>
                    <a:pt x="1307" y="640"/>
                  </a:lnTo>
                  <a:lnTo>
                    <a:pt x="1307" y="674"/>
                  </a:lnTo>
                  <a:lnTo>
                    <a:pt x="1306" y="705"/>
                  </a:lnTo>
                  <a:lnTo>
                    <a:pt x="1303" y="736"/>
                  </a:lnTo>
                  <a:lnTo>
                    <a:pt x="1299" y="767"/>
                  </a:lnTo>
                  <a:lnTo>
                    <a:pt x="1294" y="796"/>
                  </a:lnTo>
                  <a:lnTo>
                    <a:pt x="1290" y="824"/>
                  </a:lnTo>
                  <a:lnTo>
                    <a:pt x="1283" y="850"/>
                  </a:lnTo>
                  <a:lnTo>
                    <a:pt x="1276" y="875"/>
                  </a:lnTo>
                  <a:lnTo>
                    <a:pt x="1270" y="898"/>
                  </a:lnTo>
                  <a:lnTo>
                    <a:pt x="1262" y="919"/>
                  </a:lnTo>
                  <a:lnTo>
                    <a:pt x="1253" y="938"/>
                  </a:lnTo>
                  <a:lnTo>
                    <a:pt x="1245" y="956"/>
                  </a:lnTo>
                  <a:lnTo>
                    <a:pt x="1236" y="971"/>
                  </a:lnTo>
                  <a:lnTo>
                    <a:pt x="1227" y="984"/>
                  </a:lnTo>
                  <a:lnTo>
                    <a:pt x="1218" y="994"/>
                  </a:lnTo>
                  <a:lnTo>
                    <a:pt x="1209" y="1001"/>
                  </a:lnTo>
                  <a:lnTo>
                    <a:pt x="1209" y="1001"/>
                  </a:lnTo>
                  <a:lnTo>
                    <a:pt x="1217" y="956"/>
                  </a:lnTo>
                  <a:lnTo>
                    <a:pt x="1222" y="914"/>
                  </a:lnTo>
                  <a:lnTo>
                    <a:pt x="1227" y="874"/>
                  </a:lnTo>
                  <a:lnTo>
                    <a:pt x="1229" y="838"/>
                  </a:lnTo>
                  <a:lnTo>
                    <a:pt x="1230" y="805"/>
                  </a:lnTo>
                  <a:lnTo>
                    <a:pt x="1230" y="774"/>
                  </a:lnTo>
                  <a:lnTo>
                    <a:pt x="1228" y="746"/>
                  </a:lnTo>
                  <a:lnTo>
                    <a:pt x="1225" y="720"/>
                  </a:lnTo>
                  <a:lnTo>
                    <a:pt x="1220" y="697"/>
                  </a:lnTo>
                  <a:lnTo>
                    <a:pt x="1215" y="675"/>
                  </a:lnTo>
                  <a:lnTo>
                    <a:pt x="1207" y="655"/>
                  </a:lnTo>
                  <a:lnTo>
                    <a:pt x="1199" y="637"/>
                  </a:lnTo>
                  <a:lnTo>
                    <a:pt x="1190" y="620"/>
                  </a:lnTo>
                  <a:lnTo>
                    <a:pt x="1180" y="605"/>
                  </a:lnTo>
                  <a:lnTo>
                    <a:pt x="1170" y="590"/>
                  </a:lnTo>
                  <a:lnTo>
                    <a:pt x="1157" y="577"/>
                  </a:lnTo>
                  <a:lnTo>
                    <a:pt x="1145" y="564"/>
                  </a:lnTo>
                  <a:lnTo>
                    <a:pt x="1133" y="551"/>
                  </a:lnTo>
                  <a:lnTo>
                    <a:pt x="1105" y="527"/>
                  </a:lnTo>
                  <a:lnTo>
                    <a:pt x="1076" y="503"/>
                  </a:lnTo>
                  <a:lnTo>
                    <a:pt x="1045" y="477"/>
                  </a:lnTo>
                  <a:lnTo>
                    <a:pt x="1030" y="463"/>
                  </a:lnTo>
                  <a:lnTo>
                    <a:pt x="1014" y="449"/>
                  </a:lnTo>
                  <a:lnTo>
                    <a:pt x="998" y="433"/>
                  </a:lnTo>
                  <a:lnTo>
                    <a:pt x="982" y="417"/>
                  </a:lnTo>
                  <a:lnTo>
                    <a:pt x="967" y="398"/>
                  </a:lnTo>
                  <a:lnTo>
                    <a:pt x="951" y="378"/>
                  </a:lnTo>
                  <a:lnTo>
                    <a:pt x="936" y="356"/>
                  </a:lnTo>
                  <a:lnTo>
                    <a:pt x="922" y="333"/>
                  </a:lnTo>
                  <a:lnTo>
                    <a:pt x="922" y="333"/>
                  </a:lnTo>
                  <a:lnTo>
                    <a:pt x="916" y="322"/>
                  </a:lnTo>
                  <a:lnTo>
                    <a:pt x="911" y="312"/>
                  </a:lnTo>
                  <a:lnTo>
                    <a:pt x="904" y="302"/>
                  </a:lnTo>
                  <a:lnTo>
                    <a:pt x="896" y="294"/>
                  </a:lnTo>
                  <a:lnTo>
                    <a:pt x="888" y="286"/>
                  </a:lnTo>
                  <a:lnTo>
                    <a:pt x="879" y="280"/>
                  </a:lnTo>
                  <a:lnTo>
                    <a:pt x="870" y="273"/>
                  </a:lnTo>
                  <a:lnTo>
                    <a:pt x="860" y="268"/>
                  </a:lnTo>
                  <a:lnTo>
                    <a:pt x="849" y="263"/>
                  </a:lnTo>
                  <a:lnTo>
                    <a:pt x="838" y="260"/>
                  </a:lnTo>
                  <a:lnTo>
                    <a:pt x="826" y="257"/>
                  </a:lnTo>
                  <a:lnTo>
                    <a:pt x="815" y="256"/>
                  </a:lnTo>
                  <a:lnTo>
                    <a:pt x="803" y="255"/>
                  </a:lnTo>
                  <a:lnTo>
                    <a:pt x="789" y="256"/>
                  </a:lnTo>
                  <a:lnTo>
                    <a:pt x="777" y="257"/>
                  </a:lnTo>
                  <a:lnTo>
                    <a:pt x="764" y="260"/>
                  </a:lnTo>
                  <a:lnTo>
                    <a:pt x="750" y="263"/>
                  </a:lnTo>
                  <a:lnTo>
                    <a:pt x="737" y="269"/>
                  </a:lnTo>
                  <a:lnTo>
                    <a:pt x="722" y="274"/>
                  </a:lnTo>
                  <a:lnTo>
                    <a:pt x="709" y="282"/>
                  </a:lnTo>
                  <a:lnTo>
                    <a:pt x="694" y="290"/>
                  </a:lnTo>
                  <a:lnTo>
                    <a:pt x="681" y="300"/>
                  </a:lnTo>
                  <a:lnTo>
                    <a:pt x="666" y="311"/>
                  </a:lnTo>
                  <a:lnTo>
                    <a:pt x="653" y="324"/>
                  </a:lnTo>
                  <a:lnTo>
                    <a:pt x="638" y="337"/>
                  </a:lnTo>
                  <a:lnTo>
                    <a:pt x="625" y="352"/>
                  </a:lnTo>
                  <a:lnTo>
                    <a:pt x="610" y="369"/>
                  </a:lnTo>
                  <a:lnTo>
                    <a:pt x="597" y="387"/>
                  </a:lnTo>
                  <a:lnTo>
                    <a:pt x="583" y="406"/>
                  </a:lnTo>
                  <a:lnTo>
                    <a:pt x="571" y="428"/>
                  </a:lnTo>
                  <a:lnTo>
                    <a:pt x="557" y="450"/>
                  </a:lnTo>
                  <a:lnTo>
                    <a:pt x="545" y="474"/>
                  </a:lnTo>
                  <a:lnTo>
                    <a:pt x="545" y="474"/>
                  </a:lnTo>
                  <a:close/>
                </a:path>
              </a:pathLst>
            </a:custGeom>
            <a:solidFill>
              <a:srgbClr val="BE9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89" name="Freeform 119">
              <a:extLst>
                <a:ext uri="{FF2B5EF4-FFF2-40B4-BE49-F238E27FC236}">
                  <a16:creationId xmlns:a16="http://schemas.microsoft.com/office/drawing/2014/main" id="{01EBEE1A-3AF7-469E-AD9C-9C1DBF150F85}"/>
                </a:ext>
              </a:extLst>
            </p:cNvPr>
            <p:cNvSpPr>
              <a:spLocks/>
            </p:cNvSpPr>
            <p:nvPr/>
          </p:nvSpPr>
          <p:spPr bwMode="auto">
            <a:xfrm flipH="1">
              <a:off x="6385076" y="6104326"/>
              <a:ext cx="142516" cy="217179"/>
            </a:xfrm>
            <a:custGeom>
              <a:avLst/>
              <a:gdLst>
                <a:gd name="T0" fmla="*/ 0 w 491"/>
                <a:gd name="T1" fmla="*/ 877 h 878"/>
                <a:gd name="T2" fmla="*/ 210 w 491"/>
                <a:gd name="T3" fmla="*/ 877 h 878"/>
                <a:gd name="T4" fmla="*/ 224 w 491"/>
                <a:gd name="T5" fmla="*/ 878 h 878"/>
                <a:gd name="T6" fmla="*/ 442 w 491"/>
                <a:gd name="T7" fmla="*/ 687 h 878"/>
                <a:gd name="T8" fmla="*/ 221 w 491"/>
                <a:gd name="T9" fmla="*/ 546 h 878"/>
                <a:gd name="T10" fmla="*/ 491 w 491"/>
                <a:gd name="T11" fmla="*/ 424 h 878"/>
                <a:gd name="T12" fmla="*/ 312 w 491"/>
                <a:gd name="T13" fmla="*/ 156 h 878"/>
                <a:gd name="T14" fmla="*/ 242 w 491"/>
                <a:gd name="T15" fmla="*/ 52 h 878"/>
                <a:gd name="T16" fmla="*/ 122 w 491"/>
                <a:gd name="T17" fmla="*/ 0 h 878"/>
                <a:gd name="T18" fmla="*/ 122 w 491"/>
                <a:gd name="T19" fmla="*/ 123 h 878"/>
                <a:gd name="T20" fmla="*/ 1 w 491"/>
                <a:gd name="T21" fmla="*/ 878 h 878"/>
                <a:gd name="T22" fmla="*/ 0 w 491"/>
                <a:gd name="T23" fmla="*/ 877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1" h="878">
                  <a:moveTo>
                    <a:pt x="0" y="877"/>
                  </a:moveTo>
                  <a:lnTo>
                    <a:pt x="210" y="877"/>
                  </a:lnTo>
                  <a:lnTo>
                    <a:pt x="224" y="878"/>
                  </a:lnTo>
                  <a:lnTo>
                    <a:pt x="442" y="687"/>
                  </a:lnTo>
                  <a:lnTo>
                    <a:pt x="221" y="546"/>
                  </a:lnTo>
                  <a:lnTo>
                    <a:pt x="491" y="424"/>
                  </a:lnTo>
                  <a:lnTo>
                    <a:pt x="312" y="156"/>
                  </a:lnTo>
                  <a:lnTo>
                    <a:pt x="242" y="52"/>
                  </a:lnTo>
                  <a:lnTo>
                    <a:pt x="122" y="0"/>
                  </a:lnTo>
                  <a:lnTo>
                    <a:pt x="122" y="123"/>
                  </a:lnTo>
                  <a:lnTo>
                    <a:pt x="1" y="878"/>
                  </a:lnTo>
                  <a:lnTo>
                    <a:pt x="0" y="877"/>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0" name="Freeform 120">
              <a:extLst>
                <a:ext uri="{FF2B5EF4-FFF2-40B4-BE49-F238E27FC236}">
                  <a16:creationId xmlns:a16="http://schemas.microsoft.com/office/drawing/2014/main" id="{1836015F-6F38-440C-A6C7-3292671CF252}"/>
                </a:ext>
              </a:extLst>
            </p:cNvPr>
            <p:cNvSpPr>
              <a:spLocks/>
            </p:cNvSpPr>
            <p:nvPr/>
          </p:nvSpPr>
          <p:spPr bwMode="auto">
            <a:xfrm flipH="1">
              <a:off x="6600588" y="6102589"/>
              <a:ext cx="142516" cy="218916"/>
            </a:xfrm>
            <a:custGeom>
              <a:avLst/>
              <a:gdLst>
                <a:gd name="T0" fmla="*/ 270 w 491"/>
                <a:gd name="T1" fmla="*/ 544 h 885"/>
                <a:gd name="T2" fmla="*/ 49 w 491"/>
                <a:gd name="T3" fmla="*/ 685 h 885"/>
                <a:gd name="T4" fmla="*/ 267 w 491"/>
                <a:gd name="T5" fmla="*/ 885 h 885"/>
                <a:gd name="T6" fmla="*/ 280 w 491"/>
                <a:gd name="T7" fmla="*/ 884 h 885"/>
                <a:gd name="T8" fmla="*/ 491 w 491"/>
                <a:gd name="T9" fmla="*/ 884 h 885"/>
                <a:gd name="T10" fmla="*/ 489 w 491"/>
                <a:gd name="T11" fmla="*/ 885 h 885"/>
                <a:gd name="T12" fmla="*/ 368 w 491"/>
                <a:gd name="T13" fmla="*/ 122 h 885"/>
                <a:gd name="T14" fmla="*/ 368 w 491"/>
                <a:gd name="T15" fmla="*/ 0 h 885"/>
                <a:gd name="T16" fmla="*/ 221 w 491"/>
                <a:gd name="T17" fmla="*/ 62 h 885"/>
                <a:gd name="T18" fmla="*/ 156 w 491"/>
                <a:gd name="T19" fmla="*/ 168 h 885"/>
                <a:gd name="T20" fmla="*/ 0 w 491"/>
                <a:gd name="T21" fmla="*/ 422 h 885"/>
                <a:gd name="T22" fmla="*/ 270 w 491"/>
                <a:gd name="T23" fmla="*/ 544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1" h="885">
                  <a:moveTo>
                    <a:pt x="270" y="544"/>
                  </a:moveTo>
                  <a:lnTo>
                    <a:pt x="49" y="685"/>
                  </a:lnTo>
                  <a:lnTo>
                    <a:pt x="267" y="885"/>
                  </a:lnTo>
                  <a:lnTo>
                    <a:pt x="280" y="884"/>
                  </a:lnTo>
                  <a:lnTo>
                    <a:pt x="491" y="884"/>
                  </a:lnTo>
                  <a:lnTo>
                    <a:pt x="489" y="885"/>
                  </a:lnTo>
                  <a:lnTo>
                    <a:pt x="368" y="122"/>
                  </a:lnTo>
                  <a:lnTo>
                    <a:pt x="368" y="0"/>
                  </a:lnTo>
                  <a:lnTo>
                    <a:pt x="221" y="62"/>
                  </a:lnTo>
                  <a:lnTo>
                    <a:pt x="156" y="168"/>
                  </a:lnTo>
                  <a:lnTo>
                    <a:pt x="0" y="422"/>
                  </a:lnTo>
                  <a:lnTo>
                    <a:pt x="270" y="544"/>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1" name="Freeform 121">
              <a:extLst>
                <a:ext uri="{FF2B5EF4-FFF2-40B4-BE49-F238E27FC236}">
                  <a16:creationId xmlns:a16="http://schemas.microsoft.com/office/drawing/2014/main" id="{0B8460F0-99F5-4607-B900-237296ADD3AC}"/>
                </a:ext>
              </a:extLst>
            </p:cNvPr>
            <p:cNvSpPr>
              <a:spLocks/>
            </p:cNvSpPr>
            <p:nvPr/>
          </p:nvSpPr>
          <p:spPr bwMode="auto">
            <a:xfrm flipH="1">
              <a:off x="7966656" y="5405879"/>
              <a:ext cx="208560" cy="458682"/>
            </a:xfrm>
            <a:custGeom>
              <a:avLst/>
              <a:gdLst>
                <a:gd name="T0" fmla="*/ 468 w 719"/>
                <a:gd name="T1" fmla="*/ 75 h 1849"/>
                <a:gd name="T2" fmla="*/ 451 w 719"/>
                <a:gd name="T3" fmla="*/ 50 h 1849"/>
                <a:gd name="T4" fmla="*/ 425 w 719"/>
                <a:gd name="T5" fmla="*/ 27 h 1849"/>
                <a:gd name="T6" fmla="*/ 394 w 719"/>
                <a:gd name="T7" fmla="*/ 11 h 1849"/>
                <a:gd name="T8" fmla="*/ 357 w 719"/>
                <a:gd name="T9" fmla="*/ 2 h 1849"/>
                <a:gd name="T10" fmla="*/ 316 w 719"/>
                <a:gd name="T11" fmla="*/ 2 h 1849"/>
                <a:gd name="T12" fmla="*/ 274 w 719"/>
                <a:gd name="T13" fmla="*/ 12 h 1849"/>
                <a:gd name="T14" fmla="*/ 231 w 719"/>
                <a:gd name="T15" fmla="*/ 37 h 1849"/>
                <a:gd name="T16" fmla="*/ 191 w 719"/>
                <a:gd name="T17" fmla="*/ 77 h 1849"/>
                <a:gd name="T18" fmla="*/ 154 w 719"/>
                <a:gd name="T19" fmla="*/ 135 h 1849"/>
                <a:gd name="T20" fmla="*/ 121 w 719"/>
                <a:gd name="T21" fmla="*/ 212 h 1849"/>
                <a:gd name="T22" fmla="*/ 95 w 719"/>
                <a:gd name="T23" fmla="*/ 303 h 1849"/>
                <a:gd name="T24" fmla="*/ 64 w 719"/>
                <a:gd name="T25" fmla="*/ 457 h 1849"/>
                <a:gd name="T26" fmla="*/ 48 w 719"/>
                <a:gd name="T27" fmla="*/ 576 h 1849"/>
                <a:gd name="T28" fmla="*/ 39 w 719"/>
                <a:gd name="T29" fmla="*/ 697 h 1849"/>
                <a:gd name="T30" fmla="*/ 28 w 719"/>
                <a:gd name="T31" fmla="*/ 770 h 1849"/>
                <a:gd name="T32" fmla="*/ 12 w 719"/>
                <a:gd name="T33" fmla="*/ 815 h 1849"/>
                <a:gd name="T34" fmla="*/ 2 w 719"/>
                <a:gd name="T35" fmla="*/ 868 h 1849"/>
                <a:gd name="T36" fmla="*/ 1 w 719"/>
                <a:gd name="T37" fmla="*/ 955 h 1849"/>
                <a:gd name="T38" fmla="*/ 9 w 719"/>
                <a:gd name="T39" fmla="*/ 1066 h 1849"/>
                <a:gd name="T40" fmla="*/ 27 w 719"/>
                <a:gd name="T41" fmla="*/ 1196 h 1849"/>
                <a:gd name="T42" fmla="*/ 54 w 719"/>
                <a:gd name="T43" fmla="*/ 1332 h 1849"/>
                <a:gd name="T44" fmla="*/ 90 w 719"/>
                <a:gd name="T45" fmla="*/ 1468 h 1849"/>
                <a:gd name="T46" fmla="*/ 135 w 719"/>
                <a:gd name="T47" fmla="*/ 1595 h 1849"/>
                <a:gd name="T48" fmla="*/ 188 w 719"/>
                <a:gd name="T49" fmla="*/ 1706 h 1849"/>
                <a:gd name="T50" fmla="*/ 230 w 719"/>
                <a:gd name="T51" fmla="*/ 1765 h 1849"/>
                <a:gd name="T52" fmla="*/ 264 w 719"/>
                <a:gd name="T53" fmla="*/ 1801 h 1849"/>
                <a:gd name="T54" fmla="*/ 300 w 719"/>
                <a:gd name="T55" fmla="*/ 1828 h 1849"/>
                <a:gd name="T56" fmla="*/ 338 w 719"/>
                <a:gd name="T57" fmla="*/ 1844 h 1849"/>
                <a:gd name="T58" fmla="*/ 377 w 719"/>
                <a:gd name="T59" fmla="*/ 1849 h 1849"/>
                <a:gd name="T60" fmla="*/ 406 w 719"/>
                <a:gd name="T61" fmla="*/ 1847 h 1849"/>
                <a:gd name="T62" fmla="*/ 446 w 719"/>
                <a:gd name="T63" fmla="*/ 1834 h 1849"/>
                <a:gd name="T64" fmla="*/ 484 w 719"/>
                <a:gd name="T65" fmla="*/ 1810 h 1849"/>
                <a:gd name="T66" fmla="*/ 518 w 719"/>
                <a:gd name="T67" fmla="*/ 1778 h 1849"/>
                <a:gd name="T68" fmla="*/ 550 w 719"/>
                <a:gd name="T69" fmla="*/ 1738 h 1849"/>
                <a:gd name="T70" fmla="*/ 587 w 719"/>
                <a:gd name="T71" fmla="*/ 1674 h 1849"/>
                <a:gd name="T72" fmla="*/ 634 w 719"/>
                <a:gd name="T73" fmla="*/ 1560 h 1849"/>
                <a:gd name="T74" fmla="*/ 669 w 719"/>
                <a:gd name="T75" fmla="*/ 1430 h 1849"/>
                <a:gd name="T76" fmla="*/ 694 w 719"/>
                <a:gd name="T77" fmla="*/ 1294 h 1849"/>
                <a:gd name="T78" fmla="*/ 711 w 719"/>
                <a:gd name="T79" fmla="*/ 1158 h 1849"/>
                <a:gd name="T80" fmla="*/ 718 w 719"/>
                <a:gd name="T81" fmla="*/ 1030 h 1849"/>
                <a:gd name="T82" fmla="*/ 717 w 719"/>
                <a:gd name="T83" fmla="*/ 918 h 1849"/>
                <a:gd name="T84" fmla="*/ 708 w 719"/>
                <a:gd name="T85" fmla="*/ 831 h 1849"/>
                <a:gd name="T86" fmla="*/ 698 w 719"/>
                <a:gd name="T87" fmla="*/ 790 h 1849"/>
                <a:gd name="T88" fmla="*/ 683 w 719"/>
                <a:gd name="T89" fmla="*/ 730 h 1849"/>
                <a:gd name="T90" fmla="*/ 666 w 719"/>
                <a:gd name="T91" fmla="*/ 604 h 1849"/>
                <a:gd name="T92" fmla="*/ 643 w 719"/>
                <a:gd name="T93" fmla="*/ 370 h 1849"/>
                <a:gd name="T94" fmla="*/ 623 w 719"/>
                <a:gd name="T95" fmla="*/ 260 h 1849"/>
                <a:gd name="T96" fmla="*/ 599 w 719"/>
                <a:gd name="T97" fmla="*/ 189 h 1849"/>
                <a:gd name="T98" fmla="*/ 568 w 719"/>
                <a:gd name="T99" fmla="*/ 133 h 1849"/>
                <a:gd name="T100" fmla="*/ 541 w 719"/>
                <a:gd name="T101" fmla="*/ 106 h 1849"/>
                <a:gd name="T102" fmla="*/ 517 w 719"/>
                <a:gd name="T103" fmla="*/ 93 h 1849"/>
                <a:gd name="T104" fmla="*/ 490 w 719"/>
                <a:gd name="T105" fmla="*/ 86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9" h="1849">
                  <a:moveTo>
                    <a:pt x="470" y="84"/>
                  </a:moveTo>
                  <a:lnTo>
                    <a:pt x="470" y="84"/>
                  </a:lnTo>
                  <a:lnTo>
                    <a:pt x="468" y="75"/>
                  </a:lnTo>
                  <a:lnTo>
                    <a:pt x="463" y="66"/>
                  </a:lnTo>
                  <a:lnTo>
                    <a:pt x="458" y="58"/>
                  </a:lnTo>
                  <a:lnTo>
                    <a:pt x="451" y="50"/>
                  </a:lnTo>
                  <a:lnTo>
                    <a:pt x="443" y="41"/>
                  </a:lnTo>
                  <a:lnTo>
                    <a:pt x="435" y="35"/>
                  </a:lnTo>
                  <a:lnTo>
                    <a:pt x="425" y="27"/>
                  </a:lnTo>
                  <a:lnTo>
                    <a:pt x="415" y="21"/>
                  </a:lnTo>
                  <a:lnTo>
                    <a:pt x="405" y="16"/>
                  </a:lnTo>
                  <a:lnTo>
                    <a:pt x="394" y="11"/>
                  </a:lnTo>
                  <a:lnTo>
                    <a:pt x="381" y="7"/>
                  </a:lnTo>
                  <a:lnTo>
                    <a:pt x="369" y="4"/>
                  </a:lnTo>
                  <a:lnTo>
                    <a:pt x="357" y="2"/>
                  </a:lnTo>
                  <a:lnTo>
                    <a:pt x="343" y="0"/>
                  </a:lnTo>
                  <a:lnTo>
                    <a:pt x="330" y="0"/>
                  </a:lnTo>
                  <a:lnTo>
                    <a:pt x="316" y="2"/>
                  </a:lnTo>
                  <a:lnTo>
                    <a:pt x="302" y="4"/>
                  </a:lnTo>
                  <a:lnTo>
                    <a:pt x="288" y="8"/>
                  </a:lnTo>
                  <a:lnTo>
                    <a:pt x="274" y="12"/>
                  </a:lnTo>
                  <a:lnTo>
                    <a:pt x="259" y="19"/>
                  </a:lnTo>
                  <a:lnTo>
                    <a:pt x="246" y="27"/>
                  </a:lnTo>
                  <a:lnTo>
                    <a:pt x="231" y="37"/>
                  </a:lnTo>
                  <a:lnTo>
                    <a:pt x="218" y="49"/>
                  </a:lnTo>
                  <a:lnTo>
                    <a:pt x="204" y="62"/>
                  </a:lnTo>
                  <a:lnTo>
                    <a:pt x="191" y="77"/>
                  </a:lnTo>
                  <a:lnTo>
                    <a:pt x="178" y="94"/>
                  </a:lnTo>
                  <a:lnTo>
                    <a:pt x="166" y="114"/>
                  </a:lnTo>
                  <a:lnTo>
                    <a:pt x="154" y="135"/>
                  </a:lnTo>
                  <a:lnTo>
                    <a:pt x="142" y="158"/>
                  </a:lnTo>
                  <a:lnTo>
                    <a:pt x="131" y="184"/>
                  </a:lnTo>
                  <a:lnTo>
                    <a:pt x="121" y="212"/>
                  </a:lnTo>
                  <a:lnTo>
                    <a:pt x="112" y="242"/>
                  </a:lnTo>
                  <a:lnTo>
                    <a:pt x="112" y="242"/>
                  </a:lnTo>
                  <a:lnTo>
                    <a:pt x="95" y="303"/>
                  </a:lnTo>
                  <a:lnTo>
                    <a:pt x="83" y="359"/>
                  </a:lnTo>
                  <a:lnTo>
                    <a:pt x="72" y="410"/>
                  </a:lnTo>
                  <a:lnTo>
                    <a:pt x="64" y="457"/>
                  </a:lnTo>
                  <a:lnTo>
                    <a:pt x="57" y="500"/>
                  </a:lnTo>
                  <a:lnTo>
                    <a:pt x="53" y="540"/>
                  </a:lnTo>
                  <a:lnTo>
                    <a:pt x="48" y="576"/>
                  </a:lnTo>
                  <a:lnTo>
                    <a:pt x="46" y="611"/>
                  </a:lnTo>
                  <a:lnTo>
                    <a:pt x="42" y="670"/>
                  </a:lnTo>
                  <a:lnTo>
                    <a:pt x="39" y="697"/>
                  </a:lnTo>
                  <a:lnTo>
                    <a:pt x="36" y="723"/>
                  </a:lnTo>
                  <a:lnTo>
                    <a:pt x="33" y="747"/>
                  </a:lnTo>
                  <a:lnTo>
                    <a:pt x="28" y="770"/>
                  </a:lnTo>
                  <a:lnTo>
                    <a:pt x="21" y="793"/>
                  </a:lnTo>
                  <a:lnTo>
                    <a:pt x="12" y="815"/>
                  </a:lnTo>
                  <a:lnTo>
                    <a:pt x="12" y="815"/>
                  </a:lnTo>
                  <a:lnTo>
                    <a:pt x="8" y="829"/>
                  </a:lnTo>
                  <a:lnTo>
                    <a:pt x="4" y="846"/>
                  </a:lnTo>
                  <a:lnTo>
                    <a:pt x="2" y="868"/>
                  </a:lnTo>
                  <a:lnTo>
                    <a:pt x="1" y="894"/>
                  </a:lnTo>
                  <a:lnTo>
                    <a:pt x="0" y="923"/>
                  </a:lnTo>
                  <a:lnTo>
                    <a:pt x="1" y="955"/>
                  </a:lnTo>
                  <a:lnTo>
                    <a:pt x="3" y="990"/>
                  </a:lnTo>
                  <a:lnTo>
                    <a:pt x="6" y="1027"/>
                  </a:lnTo>
                  <a:lnTo>
                    <a:pt x="9" y="1066"/>
                  </a:lnTo>
                  <a:lnTo>
                    <a:pt x="15" y="1108"/>
                  </a:lnTo>
                  <a:lnTo>
                    <a:pt x="20" y="1152"/>
                  </a:lnTo>
                  <a:lnTo>
                    <a:pt x="27" y="1196"/>
                  </a:lnTo>
                  <a:lnTo>
                    <a:pt x="35" y="1240"/>
                  </a:lnTo>
                  <a:lnTo>
                    <a:pt x="44" y="1287"/>
                  </a:lnTo>
                  <a:lnTo>
                    <a:pt x="54" y="1332"/>
                  </a:lnTo>
                  <a:lnTo>
                    <a:pt x="65" y="1378"/>
                  </a:lnTo>
                  <a:lnTo>
                    <a:pt x="76" y="1424"/>
                  </a:lnTo>
                  <a:lnTo>
                    <a:pt x="90" y="1468"/>
                  </a:lnTo>
                  <a:lnTo>
                    <a:pt x="104" y="1512"/>
                  </a:lnTo>
                  <a:lnTo>
                    <a:pt x="119" y="1554"/>
                  </a:lnTo>
                  <a:lnTo>
                    <a:pt x="135" y="1595"/>
                  </a:lnTo>
                  <a:lnTo>
                    <a:pt x="151" y="1635"/>
                  </a:lnTo>
                  <a:lnTo>
                    <a:pt x="169" y="1672"/>
                  </a:lnTo>
                  <a:lnTo>
                    <a:pt x="188" y="1706"/>
                  </a:lnTo>
                  <a:lnTo>
                    <a:pt x="209" y="1737"/>
                  </a:lnTo>
                  <a:lnTo>
                    <a:pt x="220" y="1752"/>
                  </a:lnTo>
                  <a:lnTo>
                    <a:pt x="230" y="1765"/>
                  </a:lnTo>
                  <a:lnTo>
                    <a:pt x="241" y="1778"/>
                  </a:lnTo>
                  <a:lnTo>
                    <a:pt x="252" y="1790"/>
                  </a:lnTo>
                  <a:lnTo>
                    <a:pt x="264" y="1801"/>
                  </a:lnTo>
                  <a:lnTo>
                    <a:pt x="275" y="1811"/>
                  </a:lnTo>
                  <a:lnTo>
                    <a:pt x="287" y="1820"/>
                  </a:lnTo>
                  <a:lnTo>
                    <a:pt x="300" y="1828"/>
                  </a:lnTo>
                  <a:lnTo>
                    <a:pt x="312" y="1834"/>
                  </a:lnTo>
                  <a:lnTo>
                    <a:pt x="324" y="1840"/>
                  </a:lnTo>
                  <a:lnTo>
                    <a:pt x="338" y="1844"/>
                  </a:lnTo>
                  <a:lnTo>
                    <a:pt x="350" y="1847"/>
                  </a:lnTo>
                  <a:lnTo>
                    <a:pt x="363" y="1849"/>
                  </a:lnTo>
                  <a:lnTo>
                    <a:pt x="377" y="1849"/>
                  </a:lnTo>
                  <a:lnTo>
                    <a:pt x="377" y="1849"/>
                  </a:lnTo>
                  <a:lnTo>
                    <a:pt x="392" y="1849"/>
                  </a:lnTo>
                  <a:lnTo>
                    <a:pt x="406" y="1847"/>
                  </a:lnTo>
                  <a:lnTo>
                    <a:pt x="420" y="1844"/>
                  </a:lnTo>
                  <a:lnTo>
                    <a:pt x="433" y="1840"/>
                  </a:lnTo>
                  <a:lnTo>
                    <a:pt x="446" y="1834"/>
                  </a:lnTo>
                  <a:lnTo>
                    <a:pt x="460" y="1827"/>
                  </a:lnTo>
                  <a:lnTo>
                    <a:pt x="472" y="1819"/>
                  </a:lnTo>
                  <a:lnTo>
                    <a:pt x="484" y="1810"/>
                  </a:lnTo>
                  <a:lnTo>
                    <a:pt x="496" y="1801"/>
                  </a:lnTo>
                  <a:lnTo>
                    <a:pt x="507" y="1790"/>
                  </a:lnTo>
                  <a:lnTo>
                    <a:pt x="518" y="1778"/>
                  </a:lnTo>
                  <a:lnTo>
                    <a:pt x="530" y="1766"/>
                  </a:lnTo>
                  <a:lnTo>
                    <a:pt x="540" y="1752"/>
                  </a:lnTo>
                  <a:lnTo>
                    <a:pt x="550" y="1738"/>
                  </a:lnTo>
                  <a:lnTo>
                    <a:pt x="560" y="1724"/>
                  </a:lnTo>
                  <a:lnTo>
                    <a:pt x="569" y="1708"/>
                  </a:lnTo>
                  <a:lnTo>
                    <a:pt x="587" y="1674"/>
                  </a:lnTo>
                  <a:lnTo>
                    <a:pt x="604" y="1639"/>
                  </a:lnTo>
                  <a:lnTo>
                    <a:pt x="619" y="1600"/>
                  </a:lnTo>
                  <a:lnTo>
                    <a:pt x="634" y="1560"/>
                  </a:lnTo>
                  <a:lnTo>
                    <a:pt x="646" y="1518"/>
                  </a:lnTo>
                  <a:lnTo>
                    <a:pt x="659" y="1474"/>
                  </a:lnTo>
                  <a:lnTo>
                    <a:pt x="669" y="1430"/>
                  </a:lnTo>
                  <a:lnTo>
                    <a:pt x="679" y="1385"/>
                  </a:lnTo>
                  <a:lnTo>
                    <a:pt x="688" y="1340"/>
                  </a:lnTo>
                  <a:lnTo>
                    <a:pt x="694" y="1294"/>
                  </a:lnTo>
                  <a:lnTo>
                    <a:pt x="701" y="1248"/>
                  </a:lnTo>
                  <a:lnTo>
                    <a:pt x="707" y="1202"/>
                  </a:lnTo>
                  <a:lnTo>
                    <a:pt x="711" y="1158"/>
                  </a:lnTo>
                  <a:lnTo>
                    <a:pt x="715" y="1114"/>
                  </a:lnTo>
                  <a:lnTo>
                    <a:pt x="717" y="1071"/>
                  </a:lnTo>
                  <a:lnTo>
                    <a:pt x="718" y="1030"/>
                  </a:lnTo>
                  <a:lnTo>
                    <a:pt x="719" y="991"/>
                  </a:lnTo>
                  <a:lnTo>
                    <a:pt x="718" y="953"/>
                  </a:lnTo>
                  <a:lnTo>
                    <a:pt x="717" y="918"/>
                  </a:lnTo>
                  <a:lnTo>
                    <a:pt x="715" y="886"/>
                  </a:lnTo>
                  <a:lnTo>
                    <a:pt x="711" y="857"/>
                  </a:lnTo>
                  <a:lnTo>
                    <a:pt x="708" y="831"/>
                  </a:lnTo>
                  <a:lnTo>
                    <a:pt x="703" y="808"/>
                  </a:lnTo>
                  <a:lnTo>
                    <a:pt x="698" y="790"/>
                  </a:lnTo>
                  <a:lnTo>
                    <a:pt x="698" y="790"/>
                  </a:lnTo>
                  <a:lnTo>
                    <a:pt x="692" y="771"/>
                  </a:lnTo>
                  <a:lnTo>
                    <a:pt x="688" y="752"/>
                  </a:lnTo>
                  <a:lnTo>
                    <a:pt x="683" y="730"/>
                  </a:lnTo>
                  <a:lnTo>
                    <a:pt x="679" y="708"/>
                  </a:lnTo>
                  <a:lnTo>
                    <a:pt x="672" y="658"/>
                  </a:lnTo>
                  <a:lnTo>
                    <a:pt x="666" y="604"/>
                  </a:lnTo>
                  <a:lnTo>
                    <a:pt x="656" y="487"/>
                  </a:lnTo>
                  <a:lnTo>
                    <a:pt x="651" y="428"/>
                  </a:lnTo>
                  <a:lnTo>
                    <a:pt x="643" y="370"/>
                  </a:lnTo>
                  <a:lnTo>
                    <a:pt x="634" y="314"/>
                  </a:lnTo>
                  <a:lnTo>
                    <a:pt x="628" y="287"/>
                  </a:lnTo>
                  <a:lnTo>
                    <a:pt x="623" y="260"/>
                  </a:lnTo>
                  <a:lnTo>
                    <a:pt x="616" y="235"/>
                  </a:lnTo>
                  <a:lnTo>
                    <a:pt x="608" y="211"/>
                  </a:lnTo>
                  <a:lnTo>
                    <a:pt x="599" y="189"/>
                  </a:lnTo>
                  <a:lnTo>
                    <a:pt x="590" y="169"/>
                  </a:lnTo>
                  <a:lnTo>
                    <a:pt x="579" y="151"/>
                  </a:lnTo>
                  <a:lnTo>
                    <a:pt x="568" y="133"/>
                  </a:lnTo>
                  <a:lnTo>
                    <a:pt x="555" y="119"/>
                  </a:lnTo>
                  <a:lnTo>
                    <a:pt x="547" y="113"/>
                  </a:lnTo>
                  <a:lnTo>
                    <a:pt x="541" y="106"/>
                  </a:lnTo>
                  <a:lnTo>
                    <a:pt x="533" y="102"/>
                  </a:lnTo>
                  <a:lnTo>
                    <a:pt x="525" y="97"/>
                  </a:lnTo>
                  <a:lnTo>
                    <a:pt x="517" y="93"/>
                  </a:lnTo>
                  <a:lnTo>
                    <a:pt x="508" y="90"/>
                  </a:lnTo>
                  <a:lnTo>
                    <a:pt x="499" y="87"/>
                  </a:lnTo>
                  <a:lnTo>
                    <a:pt x="490" y="86"/>
                  </a:lnTo>
                  <a:lnTo>
                    <a:pt x="480" y="85"/>
                  </a:lnTo>
                  <a:lnTo>
                    <a:pt x="470" y="84"/>
                  </a:lnTo>
                  <a:close/>
                </a:path>
              </a:pathLst>
            </a:custGeom>
            <a:solidFill>
              <a:srgbClr val="615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2" name="Freeform 122">
              <a:extLst>
                <a:ext uri="{FF2B5EF4-FFF2-40B4-BE49-F238E27FC236}">
                  <a16:creationId xmlns:a16="http://schemas.microsoft.com/office/drawing/2014/main" id="{56568D1A-E861-4924-ABC0-39EBB76009E3}"/>
                </a:ext>
              </a:extLst>
            </p:cNvPr>
            <p:cNvSpPr>
              <a:spLocks/>
            </p:cNvSpPr>
            <p:nvPr/>
          </p:nvSpPr>
          <p:spPr bwMode="auto">
            <a:xfrm flipH="1">
              <a:off x="7966656" y="5405879"/>
              <a:ext cx="208560" cy="458682"/>
            </a:xfrm>
            <a:custGeom>
              <a:avLst/>
              <a:gdLst>
                <a:gd name="T0" fmla="*/ 468 w 719"/>
                <a:gd name="T1" fmla="*/ 75 h 1849"/>
                <a:gd name="T2" fmla="*/ 451 w 719"/>
                <a:gd name="T3" fmla="*/ 50 h 1849"/>
                <a:gd name="T4" fmla="*/ 425 w 719"/>
                <a:gd name="T5" fmla="*/ 27 h 1849"/>
                <a:gd name="T6" fmla="*/ 394 w 719"/>
                <a:gd name="T7" fmla="*/ 11 h 1849"/>
                <a:gd name="T8" fmla="*/ 357 w 719"/>
                <a:gd name="T9" fmla="*/ 2 h 1849"/>
                <a:gd name="T10" fmla="*/ 316 w 719"/>
                <a:gd name="T11" fmla="*/ 2 h 1849"/>
                <a:gd name="T12" fmla="*/ 274 w 719"/>
                <a:gd name="T13" fmla="*/ 12 h 1849"/>
                <a:gd name="T14" fmla="*/ 231 w 719"/>
                <a:gd name="T15" fmla="*/ 37 h 1849"/>
                <a:gd name="T16" fmla="*/ 191 w 719"/>
                <a:gd name="T17" fmla="*/ 77 h 1849"/>
                <a:gd name="T18" fmla="*/ 154 w 719"/>
                <a:gd name="T19" fmla="*/ 135 h 1849"/>
                <a:gd name="T20" fmla="*/ 121 w 719"/>
                <a:gd name="T21" fmla="*/ 212 h 1849"/>
                <a:gd name="T22" fmla="*/ 95 w 719"/>
                <a:gd name="T23" fmla="*/ 303 h 1849"/>
                <a:gd name="T24" fmla="*/ 64 w 719"/>
                <a:gd name="T25" fmla="*/ 457 h 1849"/>
                <a:gd name="T26" fmla="*/ 48 w 719"/>
                <a:gd name="T27" fmla="*/ 576 h 1849"/>
                <a:gd name="T28" fmla="*/ 39 w 719"/>
                <a:gd name="T29" fmla="*/ 697 h 1849"/>
                <a:gd name="T30" fmla="*/ 28 w 719"/>
                <a:gd name="T31" fmla="*/ 770 h 1849"/>
                <a:gd name="T32" fmla="*/ 12 w 719"/>
                <a:gd name="T33" fmla="*/ 815 h 1849"/>
                <a:gd name="T34" fmla="*/ 2 w 719"/>
                <a:gd name="T35" fmla="*/ 868 h 1849"/>
                <a:gd name="T36" fmla="*/ 1 w 719"/>
                <a:gd name="T37" fmla="*/ 955 h 1849"/>
                <a:gd name="T38" fmla="*/ 9 w 719"/>
                <a:gd name="T39" fmla="*/ 1066 h 1849"/>
                <a:gd name="T40" fmla="*/ 27 w 719"/>
                <a:gd name="T41" fmla="*/ 1196 h 1849"/>
                <a:gd name="T42" fmla="*/ 54 w 719"/>
                <a:gd name="T43" fmla="*/ 1332 h 1849"/>
                <a:gd name="T44" fmla="*/ 90 w 719"/>
                <a:gd name="T45" fmla="*/ 1468 h 1849"/>
                <a:gd name="T46" fmla="*/ 135 w 719"/>
                <a:gd name="T47" fmla="*/ 1595 h 1849"/>
                <a:gd name="T48" fmla="*/ 188 w 719"/>
                <a:gd name="T49" fmla="*/ 1706 h 1849"/>
                <a:gd name="T50" fmla="*/ 230 w 719"/>
                <a:gd name="T51" fmla="*/ 1765 h 1849"/>
                <a:gd name="T52" fmla="*/ 264 w 719"/>
                <a:gd name="T53" fmla="*/ 1801 h 1849"/>
                <a:gd name="T54" fmla="*/ 300 w 719"/>
                <a:gd name="T55" fmla="*/ 1828 h 1849"/>
                <a:gd name="T56" fmla="*/ 338 w 719"/>
                <a:gd name="T57" fmla="*/ 1844 h 1849"/>
                <a:gd name="T58" fmla="*/ 377 w 719"/>
                <a:gd name="T59" fmla="*/ 1849 h 1849"/>
                <a:gd name="T60" fmla="*/ 406 w 719"/>
                <a:gd name="T61" fmla="*/ 1847 h 1849"/>
                <a:gd name="T62" fmla="*/ 446 w 719"/>
                <a:gd name="T63" fmla="*/ 1834 h 1849"/>
                <a:gd name="T64" fmla="*/ 484 w 719"/>
                <a:gd name="T65" fmla="*/ 1810 h 1849"/>
                <a:gd name="T66" fmla="*/ 518 w 719"/>
                <a:gd name="T67" fmla="*/ 1778 h 1849"/>
                <a:gd name="T68" fmla="*/ 550 w 719"/>
                <a:gd name="T69" fmla="*/ 1738 h 1849"/>
                <a:gd name="T70" fmla="*/ 587 w 719"/>
                <a:gd name="T71" fmla="*/ 1674 h 1849"/>
                <a:gd name="T72" fmla="*/ 634 w 719"/>
                <a:gd name="T73" fmla="*/ 1560 h 1849"/>
                <a:gd name="T74" fmla="*/ 669 w 719"/>
                <a:gd name="T75" fmla="*/ 1430 h 1849"/>
                <a:gd name="T76" fmla="*/ 694 w 719"/>
                <a:gd name="T77" fmla="*/ 1294 h 1849"/>
                <a:gd name="T78" fmla="*/ 711 w 719"/>
                <a:gd name="T79" fmla="*/ 1158 h 1849"/>
                <a:gd name="T80" fmla="*/ 718 w 719"/>
                <a:gd name="T81" fmla="*/ 1030 h 1849"/>
                <a:gd name="T82" fmla="*/ 717 w 719"/>
                <a:gd name="T83" fmla="*/ 918 h 1849"/>
                <a:gd name="T84" fmla="*/ 708 w 719"/>
                <a:gd name="T85" fmla="*/ 831 h 1849"/>
                <a:gd name="T86" fmla="*/ 698 w 719"/>
                <a:gd name="T87" fmla="*/ 790 h 1849"/>
                <a:gd name="T88" fmla="*/ 683 w 719"/>
                <a:gd name="T89" fmla="*/ 730 h 1849"/>
                <a:gd name="T90" fmla="*/ 666 w 719"/>
                <a:gd name="T91" fmla="*/ 604 h 1849"/>
                <a:gd name="T92" fmla="*/ 643 w 719"/>
                <a:gd name="T93" fmla="*/ 370 h 1849"/>
                <a:gd name="T94" fmla="*/ 623 w 719"/>
                <a:gd name="T95" fmla="*/ 260 h 1849"/>
                <a:gd name="T96" fmla="*/ 599 w 719"/>
                <a:gd name="T97" fmla="*/ 189 h 1849"/>
                <a:gd name="T98" fmla="*/ 568 w 719"/>
                <a:gd name="T99" fmla="*/ 133 h 1849"/>
                <a:gd name="T100" fmla="*/ 541 w 719"/>
                <a:gd name="T101" fmla="*/ 106 h 1849"/>
                <a:gd name="T102" fmla="*/ 517 w 719"/>
                <a:gd name="T103" fmla="*/ 93 h 1849"/>
                <a:gd name="T104" fmla="*/ 490 w 719"/>
                <a:gd name="T105" fmla="*/ 86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9" h="1849">
                  <a:moveTo>
                    <a:pt x="470" y="84"/>
                  </a:moveTo>
                  <a:lnTo>
                    <a:pt x="470" y="84"/>
                  </a:lnTo>
                  <a:lnTo>
                    <a:pt x="468" y="75"/>
                  </a:lnTo>
                  <a:lnTo>
                    <a:pt x="463" y="66"/>
                  </a:lnTo>
                  <a:lnTo>
                    <a:pt x="458" y="58"/>
                  </a:lnTo>
                  <a:lnTo>
                    <a:pt x="451" y="50"/>
                  </a:lnTo>
                  <a:lnTo>
                    <a:pt x="443" y="41"/>
                  </a:lnTo>
                  <a:lnTo>
                    <a:pt x="435" y="35"/>
                  </a:lnTo>
                  <a:lnTo>
                    <a:pt x="425" y="27"/>
                  </a:lnTo>
                  <a:lnTo>
                    <a:pt x="415" y="21"/>
                  </a:lnTo>
                  <a:lnTo>
                    <a:pt x="405" y="16"/>
                  </a:lnTo>
                  <a:lnTo>
                    <a:pt x="394" y="11"/>
                  </a:lnTo>
                  <a:lnTo>
                    <a:pt x="381" y="7"/>
                  </a:lnTo>
                  <a:lnTo>
                    <a:pt x="369" y="4"/>
                  </a:lnTo>
                  <a:lnTo>
                    <a:pt x="357" y="2"/>
                  </a:lnTo>
                  <a:lnTo>
                    <a:pt x="343" y="0"/>
                  </a:lnTo>
                  <a:lnTo>
                    <a:pt x="330" y="0"/>
                  </a:lnTo>
                  <a:lnTo>
                    <a:pt x="316" y="2"/>
                  </a:lnTo>
                  <a:lnTo>
                    <a:pt x="302" y="4"/>
                  </a:lnTo>
                  <a:lnTo>
                    <a:pt x="288" y="8"/>
                  </a:lnTo>
                  <a:lnTo>
                    <a:pt x="274" y="12"/>
                  </a:lnTo>
                  <a:lnTo>
                    <a:pt x="259" y="19"/>
                  </a:lnTo>
                  <a:lnTo>
                    <a:pt x="246" y="27"/>
                  </a:lnTo>
                  <a:lnTo>
                    <a:pt x="231" y="37"/>
                  </a:lnTo>
                  <a:lnTo>
                    <a:pt x="218" y="49"/>
                  </a:lnTo>
                  <a:lnTo>
                    <a:pt x="204" y="62"/>
                  </a:lnTo>
                  <a:lnTo>
                    <a:pt x="191" y="77"/>
                  </a:lnTo>
                  <a:lnTo>
                    <a:pt x="178" y="94"/>
                  </a:lnTo>
                  <a:lnTo>
                    <a:pt x="166" y="114"/>
                  </a:lnTo>
                  <a:lnTo>
                    <a:pt x="154" y="135"/>
                  </a:lnTo>
                  <a:lnTo>
                    <a:pt x="142" y="158"/>
                  </a:lnTo>
                  <a:lnTo>
                    <a:pt x="131" y="184"/>
                  </a:lnTo>
                  <a:lnTo>
                    <a:pt x="121" y="212"/>
                  </a:lnTo>
                  <a:lnTo>
                    <a:pt x="112" y="242"/>
                  </a:lnTo>
                  <a:lnTo>
                    <a:pt x="112" y="242"/>
                  </a:lnTo>
                  <a:lnTo>
                    <a:pt x="95" y="303"/>
                  </a:lnTo>
                  <a:lnTo>
                    <a:pt x="83" y="359"/>
                  </a:lnTo>
                  <a:lnTo>
                    <a:pt x="72" y="410"/>
                  </a:lnTo>
                  <a:lnTo>
                    <a:pt x="64" y="457"/>
                  </a:lnTo>
                  <a:lnTo>
                    <a:pt x="57" y="500"/>
                  </a:lnTo>
                  <a:lnTo>
                    <a:pt x="53" y="540"/>
                  </a:lnTo>
                  <a:lnTo>
                    <a:pt x="48" y="576"/>
                  </a:lnTo>
                  <a:lnTo>
                    <a:pt x="46" y="611"/>
                  </a:lnTo>
                  <a:lnTo>
                    <a:pt x="42" y="670"/>
                  </a:lnTo>
                  <a:lnTo>
                    <a:pt x="39" y="697"/>
                  </a:lnTo>
                  <a:lnTo>
                    <a:pt x="36" y="723"/>
                  </a:lnTo>
                  <a:lnTo>
                    <a:pt x="33" y="747"/>
                  </a:lnTo>
                  <a:lnTo>
                    <a:pt x="28" y="770"/>
                  </a:lnTo>
                  <a:lnTo>
                    <a:pt x="21" y="793"/>
                  </a:lnTo>
                  <a:lnTo>
                    <a:pt x="12" y="815"/>
                  </a:lnTo>
                  <a:lnTo>
                    <a:pt x="12" y="815"/>
                  </a:lnTo>
                  <a:lnTo>
                    <a:pt x="8" y="829"/>
                  </a:lnTo>
                  <a:lnTo>
                    <a:pt x="4" y="846"/>
                  </a:lnTo>
                  <a:lnTo>
                    <a:pt x="2" y="868"/>
                  </a:lnTo>
                  <a:lnTo>
                    <a:pt x="1" y="894"/>
                  </a:lnTo>
                  <a:lnTo>
                    <a:pt x="0" y="923"/>
                  </a:lnTo>
                  <a:lnTo>
                    <a:pt x="1" y="955"/>
                  </a:lnTo>
                  <a:lnTo>
                    <a:pt x="3" y="990"/>
                  </a:lnTo>
                  <a:lnTo>
                    <a:pt x="6" y="1027"/>
                  </a:lnTo>
                  <a:lnTo>
                    <a:pt x="9" y="1066"/>
                  </a:lnTo>
                  <a:lnTo>
                    <a:pt x="15" y="1108"/>
                  </a:lnTo>
                  <a:lnTo>
                    <a:pt x="20" y="1152"/>
                  </a:lnTo>
                  <a:lnTo>
                    <a:pt x="27" y="1196"/>
                  </a:lnTo>
                  <a:lnTo>
                    <a:pt x="35" y="1240"/>
                  </a:lnTo>
                  <a:lnTo>
                    <a:pt x="44" y="1287"/>
                  </a:lnTo>
                  <a:lnTo>
                    <a:pt x="54" y="1332"/>
                  </a:lnTo>
                  <a:lnTo>
                    <a:pt x="65" y="1378"/>
                  </a:lnTo>
                  <a:lnTo>
                    <a:pt x="76" y="1424"/>
                  </a:lnTo>
                  <a:lnTo>
                    <a:pt x="90" y="1468"/>
                  </a:lnTo>
                  <a:lnTo>
                    <a:pt x="104" y="1512"/>
                  </a:lnTo>
                  <a:lnTo>
                    <a:pt x="119" y="1554"/>
                  </a:lnTo>
                  <a:lnTo>
                    <a:pt x="135" y="1595"/>
                  </a:lnTo>
                  <a:lnTo>
                    <a:pt x="151" y="1635"/>
                  </a:lnTo>
                  <a:lnTo>
                    <a:pt x="169" y="1672"/>
                  </a:lnTo>
                  <a:lnTo>
                    <a:pt x="188" y="1706"/>
                  </a:lnTo>
                  <a:lnTo>
                    <a:pt x="209" y="1737"/>
                  </a:lnTo>
                  <a:lnTo>
                    <a:pt x="220" y="1752"/>
                  </a:lnTo>
                  <a:lnTo>
                    <a:pt x="230" y="1765"/>
                  </a:lnTo>
                  <a:lnTo>
                    <a:pt x="241" y="1778"/>
                  </a:lnTo>
                  <a:lnTo>
                    <a:pt x="252" y="1790"/>
                  </a:lnTo>
                  <a:lnTo>
                    <a:pt x="264" y="1801"/>
                  </a:lnTo>
                  <a:lnTo>
                    <a:pt x="275" y="1811"/>
                  </a:lnTo>
                  <a:lnTo>
                    <a:pt x="287" y="1820"/>
                  </a:lnTo>
                  <a:lnTo>
                    <a:pt x="300" y="1828"/>
                  </a:lnTo>
                  <a:lnTo>
                    <a:pt x="312" y="1834"/>
                  </a:lnTo>
                  <a:lnTo>
                    <a:pt x="324" y="1840"/>
                  </a:lnTo>
                  <a:lnTo>
                    <a:pt x="338" y="1844"/>
                  </a:lnTo>
                  <a:lnTo>
                    <a:pt x="350" y="1847"/>
                  </a:lnTo>
                  <a:lnTo>
                    <a:pt x="363" y="1849"/>
                  </a:lnTo>
                  <a:lnTo>
                    <a:pt x="377" y="1849"/>
                  </a:lnTo>
                  <a:lnTo>
                    <a:pt x="377" y="1849"/>
                  </a:lnTo>
                  <a:lnTo>
                    <a:pt x="392" y="1849"/>
                  </a:lnTo>
                  <a:lnTo>
                    <a:pt x="406" y="1847"/>
                  </a:lnTo>
                  <a:lnTo>
                    <a:pt x="420" y="1844"/>
                  </a:lnTo>
                  <a:lnTo>
                    <a:pt x="433" y="1840"/>
                  </a:lnTo>
                  <a:lnTo>
                    <a:pt x="446" y="1834"/>
                  </a:lnTo>
                  <a:lnTo>
                    <a:pt x="460" y="1827"/>
                  </a:lnTo>
                  <a:lnTo>
                    <a:pt x="472" y="1819"/>
                  </a:lnTo>
                  <a:lnTo>
                    <a:pt x="484" y="1810"/>
                  </a:lnTo>
                  <a:lnTo>
                    <a:pt x="496" y="1801"/>
                  </a:lnTo>
                  <a:lnTo>
                    <a:pt x="507" y="1790"/>
                  </a:lnTo>
                  <a:lnTo>
                    <a:pt x="518" y="1778"/>
                  </a:lnTo>
                  <a:lnTo>
                    <a:pt x="530" y="1766"/>
                  </a:lnTo>
                  <a:lnTo>
                    <a:pt x="540" y="1752"/>
                  </a:lnTo>
                  <a:lnTo>
                    <a:pt x="550" y="1738"/>
                  </a:lnTo>
                  <a:lnTo>
                    <a:pt x="560" y="1724"/>
                  </a:lnTo>
                  <a:lnTo>
                    <a:pt x="569" y="1708"/>
                  </a:lnTo>
                  <a:lnTo>
                    <a:pt x="587" y="1674"/>
                  </a:lnTo>
                  <a:lnTo>
                    <a:pt x="604" y="1639"/>
                  </a:lnTo>
                  <a:lnTo>
                    <a:pt x="619" y="1600"/>
                  </a:lnTo>
                  <a:lnTo>
                    <a:pt x="634" y="1560"/>
                  </a:lnTo>
                  <a:lnTo>
                    <a:pt x="646" y="1518"/>
                  </a:lnTo>
                  <a:lnTo>
                    <a:pt x="659" y="1474"/>
                  </a:lnTo>
                  <a:lnTo>
                    <a:pt x="669" y="1430"/>
                  </a:lnTo>
                  <a:lnTo>
                    <a:pt x="679" y="1385"/>
                  </a:lnTo>
                  <a:lnTo>
                    <a:pt x="688" y="1340"/>
                  </a:lnTo>
                  <a:lnTo>
                    <a:pt x="694" y="1294"/>
                  </a:lnTo>
                  <a:lnTo>
                    <a:pt x="701" y="1248"/>
                  </a:lnTo>
                  <a:lnTo>
                    <a:pt x="707" y="1202"/>
                  </a:lnTo>
                  <a:lnTo>
                    <a:pt x="711" y="1158"/>
                  </a:lnTo>
                  <a:lnTo>
                    <a:pt x="715" y="1114"/>
                  </a:lnTo>
                  <a:lnTo>
                    <a:pt x="717" y="1071"/>
                  </a:lnTo>
                  <a:lnTo>
                    <a:pt x="718" y="1030"/>
                  </a:lnTo>
                  <a:lnTo>
                    <a:pt x="719" y="991"/>
                  </a:lnTo>
                  <a:lnTo>
                    <a:pt x="718" y="953"/>
                  </a:lnTo>
                  <a:lnTo>
                    <a:pt x="717" y="918"/>
                  </a:lnTo>
                  <a:lnTo>
                    <a:pt x="715" y="886"/>
                  </a:lnTo>
                  <a:lnTo>
                    <a:pt x="711" y="857"/>
                  </a:lnTo>
                  <a:lnTo>
                    <a:pt x="708" y="831"/>
                  </a:lnTo>
                  <a:lnTo>
                    <a:pt x="703" y="808"/>
                  </a:lnTo>
                  <a:lnTo>
                    <a:pt x="698" y="790"/>
                  </a:lnTo>
                  <a:lnTo>
                    <a:pt x="698" y="790"/>
                  </a:lnTo>
                  <a:lnTo>
                    <a:pt x="692" y="771"/>
                  </a:lnTo>
                  <a:lnTo>
                    <a:pt x="688" y="752"/>
                  </a:lnTo>
                  <a:lnTo>
                    <a:pt x="683" y="730"/>
                  </a:lnTo>
                  <a:lnTo>
                    <a:pt x="679" y="708"/>
                  </a:lnTo>
                  <a:lnTo>
                    <a:pt x="672" y="658"/>
                  </a:lnTo>
                  <a:lnTo>
                    <a:pt x="666" y="604"/>
                  </a:lnTo>
                  <a:lnTo>
                    <a:pt x="656" y="487"/>
                  </a:lnTo>
                  <a:lnTo>
                    <a:pt x="651" y="428"/>
                  </a:lnTo>
                  <a:lnTo>
                    <a:pt x="643" y="370"/>
                  </a:lnTo>
                  <a:lnTo>
                    <a:pt x="634" y="314"/>
                  </a:lnTo>
                  <a:lnTo>
                    <a:pt x="628" y="287"/>
                  </a:lnTo>
                  <a:lnTo>
                    <a:pt x="623" y="260"/>
                  </a:lnTo>
                  <a:lnTo>
                    <a:pt x="616" y="235"/>
                  </a:lnTo>
                  <a:lnTo>
                    <a:pt x="608" y="211"/>
                  </a:lnTo>
                  <a:lnTo>
                    <a:pt x="599" y="189"/>
                  </a:lnTo>
                  <a:lnTo>
                    <a:pt x="590" y="169"/>
                  </a:lnTo>
                  <a:lnTo>
                    <a:pt x="579" y="151"/>
                  </a:lnTo>
                  <a:lnTo>
                    <a:pt x="568" y="133"/>
                  </a:lnTo>
                  <a:lnTo>
                    <a:pt x="555" y="119"/>
                  </a:lnTo>
                  <a:lnTo>
                    <a:pt x="547" y="113"/>
                  </a:lnTo>
                  <a:lnTo>
                    <a:pt x="541" y="106"/>
                  </a:lnTo>
                  <a:lnTo>
                    <a:pt x="533" y="102"/>
                  </a:lnTo>
                  <a:lnTo>
                    <a:pt x="525" y="97"/>
                  </a:lnTo>
                  <a:lnTo>
                    <a:pt x="517" y="93"/>
                  </a:lnTo>
                  <a:lnTo>
                    <a:pt x="508" y="90"/>
                  </a:lnTo>
                  <a:lnTo>
                    <a:pt x="499" y="87"/>
                  </a:lnTo>
                  <a:lnTo>
                    <a:pt x="490" y="86"/>
                  </a:lnTo>
                  <a:lnTo>
                    <a:pt x="480" y="85"/>
                  </a:lnTo>
                  <a:lnTo>
                    <a:pt x="470" y="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3" name="Freeform 123">
              <a:extLst>
                <a:ext uri="{FF2B5EF4-FFF2-40B4-BE49-F238E27FC236}">
                  <a16:creationId xmlns:a16="http://schemas.microsoft.com/office/drawing/2014/main" id="{1727AD5D-209A-445B-843D-88420D148FDB}"/>
                </a:ext>
              </a:extLst>
            </p:cNvPr>
            <p:cNvSpPr>
              <a:spLocks/>
            </p:cNvSpPr>
            <p:nvPr/>
          </p:nvSpPr>
          <p:spPr bwMode="auto">
            <a:xfrm flipH="1">
              <a:off x="8203024" y="5405879"/>
              <a:ext cx="206822" cy="458682"/>
            </a:xfrm>
            <a:custGeom>
              <a:avLst/>
              <a:gdLst>
                <a:gd name="T0" fmla="*/ 251 w 718"/>
                <a:gd name="T1" fmla="*/ 75 h 1849"/>
                <a:gd name="T2" fmla="*/ 268 w 718"/>
                <a:gd name="T3" fmla="*/ 50 h 1849"/>
                <a:gd name="T4" fmla="*/ 293 w 718"/>
                <a:gd name="T5" fmla="*/ 27 h 1849"/>
                <a:gd name="T6" fmla="*/ 324 w 718"/>
                <a:gd name="T7" fmla="*/ 11 h 1849"/>
                <a:gd name="T8" fmla="*/ 361 w 718"/>
                <a:gd name="T9" fmla="*/ 2 h 1849"/>
                <a:gd name="T10" fmla="*/ 403 w 718"/>
                <a:gd name="T11" fmla="*/ 2 h 1849"/>
                <a:gd name="T12" fmla="*/ 444 w 718"/>
                <a:gd name="T13" fmla="*/ 12 h 1849"/>
                <a:gd name="T14" fmla="*/ 487 w 718"/>
                <a:gd name="T15" fmla="*/ 37 h 1849"/>
                <a:gd name="T16" fmla="*/ 527 w 718"/>
                <a:gd name="T17" fmla="*/ 77 h 1849"/>
                <a:gd name="T18" fmla="*/ 564 w 718"/>
                <a:gd name="T19" fmla="*/ 135 h 1849"/>
                <a:gd name="T20" fmla="*/ 597 w 718"/>
                <a:gd name="T21" fmla="*/ 212 h 1849"/>
                <a:gd name="T22" fmla="*/ 623 w 718"/>
                <a:gd name="T23" fmla="*/ 303 h 1849"/>
                <a:gd name="T24" fmla="*/ 655 w 718"/>
                <a:gd name="T25" fmla="*/ 457 h 1849"/>
                <a:gd name="T26" fmla="*/ 670 w 718"/>
                <a:gd name="T27" fmla="*/ 576 h 1849"/>
                <a:gd name="T28" fmla="*/ 679 w 718"/>
                <a:gd name="T29" fmla="*/ 697 h 1849"/>
                <a:gd name="T30" fmla="*/ 691 w 718"/>
                <a:gd name="T31" fmla="*/ 770 h 1849"/>
                <a:gd name="T32" fmla="*/ 707 w 718"/>
                <a:gd name="T33" fmla="*/ 815 h 1849"/>
                <a:gd name="T34" fmla="*/ 717 w 718"/>
                <a:gd name="T35" fmla="*/ 868 h 1849"/>
                <a:gd name="T36" fmla="*/ 717 w 718"/>
                <a:gd name="T37" fmla="*/ 955 h 1849"/>
                <a:gd name="T38" fmla="*/ 709 w 718"/>
                <a:gd name="T39" fmla="*/ 1066 h 1849"/>
                <a:gd name="T40" fmla="*/ 691 w 718"/>
                <a:gd name="T41" fmla="*/ 1196 h 1849"/>
                <a:gd name="T42" fmla="*/ 664 w 718"/>
                <a:gd name="T43" fmla="*/ 1332 h 1849"/>
                <a:gd name="T44" fmla="*/ 628 w 718"/>
                <a:gd name="T45" fmla="*/ 1468 h 1849"/>
                <a:gd name="T46" fmla="*/ 583 w 718"/>
                <a:gd name="T47" fmla="*/ 1595 h 1849"/>
                <a:gd name="T48" fmla="*/ 529 w 718"/>
                <a:gd name="T49" fmla="*/ 1706 h 1849"/>
                <a:gd name="T50" fmla="*/ 488 w 718"/>
                <a:gd name="T51" fmla="*/ 1765 h 1849"/>
                <a:gd name="T52" fmla="*/ 454 w 718"/>
                <a:gd name="T53" fmla="*/ 1801 h 1849"/>
                <a:gd name="T54" fmla="*/ 420 w 718"/>
                <a:gd name="T55" fmla="*/ 1828 h 1849"/>
                <a:gd name="T56" fmla="*/ 381 w 718"/>
                <a:gd name="T57" fmla="*/ 1844 h 1849"/>
                <a:gd name="T58" fmla="*/ 341 w 718"/>
                <a:gd name="T59" fmla="*/ 1849 h 1849"/>
                <a:gd name="T60" fmla="*/ 312 w 718"/>
                <a:gd name="T61" fmla="*/ 1847 h 1849"/>
                <a:gd name="T62" fmla="*/ 271 w 718"/>
                <a:gd name="T63" fmla="*/ 1834 h 1849"/>
                <a:gd name="T64" fmla="*/ 234 w 718"/>
                <a:gd name="T65" fmla="*/ 1810 h 1849"/>
                <a:gd name="T66" fmla="*/ 200 w 718"/>
                <a:gd name="T67" fmla="*/ 1778 h 1849"/>
                <a:gd name="T68" fmla="*/ 168 w 718"/>
                <a:gd name="T69" fmla="*/ 1738 h 1849"/>
                <a:gd name="T70" fmla="*/ 131 w 718"/>
                <a:gd name="T71" fmla="*/ 1674 h 1849"/>
                <a:gd name="T72" fmla="*/ 85 w 718"/>
                <a:gd name="T73" fmla="*/ 1560 h 1849"/>
                <a:gd name="T74" fmla="*/ 49 w 718"/>
                <a:gd name="T75" fmla="*/ 1430 h 1849"/>
                <a:gd name="T76" fmla="*/ 24 w 718"/>
                <a:gd name="T77" fmla="*/ 1294 h 1849"/>
                <a:gd name="T78" fmla="*/ 8 w 718"/>
                <a:gd name="T79" fmla="*/ 1158 h 1849"/>
                <a:gd name="T80" fmla="*/ 0 w 718"/>
                <a:gd name="T81" fmla="*/ 1030 h 1849"/>
                <a:gd name="T82" fmla="*/ 1 w 718"/>
                <a:gd name="T83" fmla="*/ 918 h 1849"/>
                <a:gd name="T84" fmla="*/ 10 w 718"/>
                <a:gd name="T85" fmla="*/ 831 h 1849"/>
                <a:gd name="T86" fmla="*/ 20 w 718"/>
                <a:gd name="T87" fmla="*/ 790 h 1849"/>
                <a:gd name="T88" fmla="*/ 36 w 718"/>
                <a:gd name="T89" fmla="*/ 730 h 1849"/>
                <a:gd name="T90" fmla="*/ 52 w 718"/>
                <a:gd name="T91" fmla="*/ 604 h 1849"/>
                <a:gd name="T92" fmla="*/ 75 w 718"/>
                <a:gd name="T93" fmla="*/ 370 h 1849"/>
                <a:gd name="T94" fmla="*/ 96 w 718"/>
                <a:gd name="T95" fmla="*/ 260 h 1849"/>
                <a:gd name="T96" fmla="*/ 119 w 718"/>
                <a:gd name="T97" fmla="*/ 189 h 1849"/>
                <a:gd name="T98" fmla="*/ 150 w 718"/>
                <a:gd name="T99" fmla="*/ 133 h 1849"/>
                <a:gd name="T100" fmla="*/ 177 w 718"/>
                <a:gd name="T101" fmla="*/ 106 h 1849"/>
                <a:gd name="T102" fmla="*/ 201 w 718"/>
                <a:gd name="T103" fmla="*/ 93 h 1849"/>
                <a:gd name="T104" fmla="*/ 228 w 718"/>
                <a:gd name="T105" fmla="*/ 86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8" h="1849">
                  <a:moveTo>
                    <a:pt x="248" y="84"/>
                  </a:moveTo>
                  <a:lnTo>
                    <a:pt x="248" y="84"/>
                  </a:lnTo>
                  <a:lnTo>
                    <a:pt x="251" y="75"/>
                  </a:lnTo>
                  <a:lnTo>
                    <a:pt x="256" y="66"/>
                  </a:lnTo>
                  <a:lnTo>
                    <a:pt x="261" y="58"/>
                  </a:lnTo>
                  <a:lnTo>
                    <a:pt x="268" y="50"/>
                  </a:lnTo>
                  <a:lnTo>
                    <a:pt x="275" y="41"/>
                  </a:lnTo>
                  <a:lnTo>
                    <a:pt x="284" y="35"/>
                  </a:lnTo>
                  <a:lnTo>
                    <a:pt x="293" y="27"/>
                  </a:lnTo>
                  <a:lnTo>
                    <a:pt x="303" y="21"/>
                  </a:lnTo>
                  <a:lnTo>
                    <a:pt x="313" y="16"/>
                  </a:lnTo>
                  <a:lnTo>
                    <a:pt x="324" y="11"/>
                  </a:lnTo>
                  <a:lnTo>
                    <a:pt x="336" y="7"/>
                  </a:lnTo>
                  <a:lnTo>
                    <a:pt x="349" y="4"/>
                  </a:lnTo>
                  <a:lnTo>
                    <a:pt x="361" y="2"/>
                  </a:lnTo>
                  <a:lnTo>
                    <a:pt x="375" y="0"/>
                  </a:lnTo>
                  <a:lnTo>
                    <a:pt x="388" y="0"/>
                  </a:lnTo>
                  <a:lnTo>
                    <a:pt x="403" y="2"/>
                  </a:lnTo>
                  <a:lnTo>
                    <a:pt x="416" y="4"/>
                  </a:lnTo>
                  <a:lnTo>
                    <a:pt x="431" y="8"/>
                  </a:lnTo>
                  <a:lnTo>
                    <a:pt x="444" y="12"/>
                  </a:lnTo>
                  <a:lnTo>
                    <a:pt x="459" y="19"/>
                  </a:lnTo>
                  <a:lnTo>
                    <a:pt x="472" y="27"/>
                  </a:lnTo>
                  <a:lnTo>
                    <a:pt x="487" y="37"/>
                  </a:lnTo>
                  <a:lnTo>
                    <a:pt x="500" y="49"/>
                  </a:lnTo>
                  <a:lnTo>
                    <a:pt x="514" y="62"/>
                  </a:lnTo>
                  <a:lnTo>
                    <a:pt x="527" y="77"/>
                  </a:lnTo>
                  <a:lnTo>
                    <a:pt x="541" y="94"/>
                  </a:lnTo>
                  <a:lnTo>
                    <a:pt x="553" y="114"/>
                  </a:lnTo>
                  <a:lnTo>
                    <a:pt x="564" y="135"/>
                  </a:lnTo>
                  <a:lnTo>
                    <a:pt x="577" y="158"/>
                  </a:lnTo>
                  <a:lnTo>
                    <a:pt x="587" y="184"/>
                  </a:lnTo>
                  <a:lnTo>
                    <a:pt x="597" y="212"/>
                  </a:lnTo>
                  <a:lnTo>
                    <a:pt x="606" y="242"/>
                  </a:lnTo>
                  <a:lnTo>
                    <a:pt x="606" y="242"/>
                  </a:lnTo>
                  <a:lnTo>
                    <a:pt x="623" y="303"/>
                  </a:lnTo>
                  <a:lnTo>
                    <a:pt x="636" y="359"/>
                  </a:lnTo>
                  <a:lnTo>
                    <a:pt x="646" y="410"/>
                  </a:lnTo>
                  <a:lnTo>
                    <a:pt x="655" y="457"/>
                  </a:lnTo>
                  <a:lnTo>
                    <a:pt x="661" y="500"/>
                  </a:lnTo>
                  <a:lnTo>
                    <a:pt x="666" y="540"/>
                  </a:lnTo>
                  <a:lnTo>
                    <a:pt x="670" y="576"/>
                  </a:lnTo>
                  <a:lnTo>
                    <a:pt x="672" y="611"/>
                  </a:lnTo>
                  <a:lnTo>
                    <a:pt x="676" y="670"/>
                  </a:lnTo>
                  <a:lnTo>
                    <a:pt x="679" y="697"/>
                  </a:lnTo>
                  <a:lnTo>
                    <a:pt x="682" y="723"/>
                  </a:lnTo>
                  <a:lnTo>
                    <a:pt x="685" y="747"/>
                  </a:lnTo>
                  <a:lnTo>
                    <a:pt x="691" y="770"/>
                  </a:lnTo>
                  <a:lnTo>
                    <a:pt x="698" y="793"/>
                  </a:lnTo>
                  <a:lnTo>
                    <a:pt x="707" y="815"/>
                  </a:lnTo>
                  <a:lnTo>
                    <a:pt x="707" y="815"/>
                  </a:lnTo>
                  <a:lnTo>
                    <a:pt x="711" y="829"/>
                  </a:lnTo>
                  <a:lnTo>
                    <a:pt x="715" y="846"/>
                  </a:lnTo>
                  <a:lnTo>
                    <a:pt x="717" y="868"/>
                  </a:lnTo>
                  <a:lnTo>
                    <a:pt x="718" y="894"/>
                  </a:lnTo>
                  <a:lnTo>
                    <a:pt x="718" y="923"/>
                  </a:lnTo>
                  <a:lnTo>
                    <a:pt x="717" y="955"/>
                  </a:lnTo>
                  <a:lnTo>
                    <a:pt x="716" y="990"/>
                  </a:lnTo>
                  <a:lnTo>
                    <a:pt x="712" y="1027"/>
                  </a:lnTo>
                  <a:lnTo>
                    <a:pt x="709" y="1066"/>
                  </a:lnTo>
                  <a:lnTo>
                    <a:pt x="704" y="1108"/>
                  </a:lnTo>
                  <a:lnTo>
                    <a:pt x="698" y="1152"/>
                  </a:lnTo>
                  <a:lnTo>
                    <a:pt x="691" y="1196"/>
                  </a:lnTo>
                  <a:lnTo>
                    <a:pt x="683" y="1240"/>
                  </a:lnTo>
                  <a:lnTo>
                    <a:pt x="674" y="1287"/>
                  </a:lnTo>
                  <a:lnTo>
                    <a:pt x="664" y="1332"/>
                  </a:lnTo>
                  <a:lnTo>
                    <a:pt x="654" y="1378"/>
                  </a:lnTo>
                  <a:lnTo>
                    <a:pt x="642" y="1424"/>
                  </a:lnTo>
                  <a:lnTo>
                    <a:pt x="628" y="1468"/>
                  </a:lnTo>
                  <a:lnTo>
                    <a:pt x="615" y="1512"/>
                  </a:lnTo>
                  <a:lnTo>
                    <a:pt x="599" y="1554"/>
                  </a:lnTo>
                  <a:lnTo>
                    <a:pt x="583" y="1595"/>
                  </a:lnTo>
                  <a:lnTo>
                    <a:pt x="566" y="1635"/>
                  </a:lnTo>
                  <a:lnTo>
                    <a:pt x="549" y="1672"/>
                  </a:lnTo>
                  <a:lnTo>
                    <a:pt x="529" y="1706"/>
                  </a:lnTo>
                  <a:lnTo>
                    <a:pt x="509" y="1737"/>
                  </a:lnTo>
                  <a:lnTo>
                    <a:pt x="499" y="1752"/>
                  </a:lnTo>
                  <a:lnTo>
                    <a:pt x="488" y="1765"/>
                  </a:lnTo>
                  <a:lnTo>
                    <a:pt x="478" y="1778"/>
                  </a:lnTo>
                  <a:lnTo>
                    <a:pt x="467" y="1790"/>
                  </a:lnTo>
                  <a:lnTo>
                    <a:pt x="454" y="1801"/>
                  </a:lnTo>
                  <a:lnTo>
                    <a:pt x="443" y="1811"/>
                  </a:lnTo>
                  <a:lnTo>
                    <a:pt x="431" y="1820"/>
                  </a:lnTo>
                  <a:lnTo>
                    <a:pt x="420" y="1828"/>
                  </a:lnTo>
                  <a:lnTo>
                    <a:pt x="406" y="1834"/>
                  </a:lnTo>
                  <a:lnTo>
                    <a:pt x="394" y="1840"/>
                  </a:lnTo>
                  <a:lnTo>
                    <a:pt x="381" y="1844"/>
                  </a:lnTo>
                  <a:lnTo>
                    <a:pt x="368" y="1847"/>
                  </a:lnTo>
                  <a:lnTo>
                    <a:pt x="354" y="1849"/>
                  </a:lnTo>
                  <a:lnTo>
                    <a:pt x="341" y="1849"/>
                  </a:lnTo>
                  <a:lnTo>
                    <a:pt x="341" y="1849"/>
                  </a:lnTo>
                  <a:lnTo>
                    <a:pt x="326" y="1849"/>
                  </a:lnTo>
                  <a:lnTo>
                    <a:pt x="312" y="1847"/>
                  </a:lnTo>
                  <a:lnTo>
                    <a:pt x="298" y="1844"/>
                  </a:lnTo>
                  <a:lnTo>
                    <a:pt x="285" y="1840"/>
                  </a:lnTo>
                  <a:lnTo>
                    <a:pt x="271" y="1834"/>
                  </a:lnTo>
                  <a:lnTo>
                    <a:pt x="259" y="1827"/>
                  </a:lnTo>
                  <a:lnTo>
                    <a:pt x="247" y="1819"/>
                  </a:lnTo>
                  <a:lnTo>
                    <a:pt x="234" y="1810"/>
                  </a:lnTo>
                  <a:lnTo>
                    <a:pt x="222" y="1801"/>
                  </a:lnTo>
                  <a:lnTo>
                    <a:pt x="211" y="1790"/>
                  </a:lnTo>
                  <a:lnTo>
                    <a:pt x="200" y="1778"/>
                  </a:lnTo>
                  <a:lnTo>
                    <a:pt x="190" y="1766"/>
                  </a:lnTo>
                  <a:lnTo>
                    <a:pt x="178" y="1752"/>
                  </a:lnTo>
                  <a:lnTo>
                    <a:pt x="168" y="1738"/>
                  </a:lnTo>
                  <a:lnTo>
                    <a:pt x="159" y="1724"/>
                  </a:lnTo>
                  <a:lnTo>
                    <a:pt x="149" y="1708"/>
                  </a:lnTo>
                  <a:lnTo>
                    <a:pt x="131" y="1674"/>
                  </a:lnTo>
                  <a:lnTo>
                    <a:pt x="114" y="1639"/>
                  </a:lnTo>
                  <a:lnTo>
                    <a:pt x="100" y="1600"/>
                  </a:lnTo>
                  <a:lnTo>
                    <a:pt x="85" y="1560"/>
                  </a:lnTo>
                  <a:lnTo>
                    <a:pt x="72" y="1518"/>
                  </a:lnTo>
                  <a:lnTo>
                    <a:pt x="59" y="1474"/>
                  </a:lnTo>
                  <a:lnTo>
                    <a:pt x="49" y="1430"/>
                  </a:lnTo>
                  <a:lnTo>
                    <a:pt x="39" y="1385"/>
                  </a:lnTo>
                  <a:lnTo>
                    <a:pt x="31" y="1340"/>
                  </a:lnTo>
                  <a:lnTo>
                    <a:pt x="24" y="1294"/>
                  </a:lnTo>
                  <a:lnTo>
                    <a:pt x="17" y="1248"/>
                  </a:lnTo>
                  <a:lnTo>
                    <a:pt x="11" y="1202"/>
                  </a:lnTo>
                  <a:lnTo>
                    <a:pt x="8" y="1158"/>
                  </a:lnTo>
                  <a:lnTo>
                    <a:pt x="4" y="1114"/>
                  </a:lnTo>
                  <a:lnTo>
                    <a:pt x="1" y="1071"/>
                  </a:lnTo>
                  <a:lnTo>
                    <a:pt x="0" y="1030"/>
                  </a:lnTo>
                  <a:lnTo>
                    <a:pt x="0" y="991"/>
                  </a:lnTo>
                  <a:lnTo>
                    <a:pt x="0" y="953"/>
                  </a:lnTo>
                  <a:lnTo>
                    <a:pt x="1" y="918"/>
                  </a:lnTo>
                  <a:lnTo>
                    <a:pt x="3" y="886"/>
                  </a:lnTo>
                  <a:lnTo>
                    <a:pt x="7" y="857"/>
                  </a:lnTo>
                  <a:lnTo>
                    <a:pt x="10" y="831"/>
                  </a:lnTo>
                  <a:lnTo>
                    <a:pt x="16" y="808"/>
                  </a:lnTo>
                  <a:lnTo>
                    <a:pt x="20" y="790"/>
                  </a:lnTo>
                  <a:lnTo>
                    <a:pt x="20" y="790"/>
                  </a:lnTo>
                  <a:lnTo>
                    <a:pt x="26" y="771"/>
                  </a:lnTo>
                  <a:lnTo>
                    <a:pt x="31" y="752"/>
                  </a:lnTo>
                  <a:lnTo>
                    <a:pt x="36" y="730"/>
                  </a:lnTo>
                  <a:lnTo>
                    <a:pt x="39" y="708"/>
                  </a:lnTo>
                  <a:lnTo>
                    <a:pt x="46" y="658"/>
                  </a:lnTo>
                  <a:lnTo>
                    <a:pt x="52" y="604"/>
                  </a:lnTo>
                  <a:lnTo>
                    <a:pt x="62" y="487"/>
                  </a:lnTo>
                  <a:lnTo>
                    <a:pt x="68" y="428"/>
                  </a:lnTo>
                  <a:lnTo>
                    <a:pt x="75" y="370"/>
                  </a:lnTo>
                  <a:lnTo>
                    <a:pt x="84" y="314"/>
                  </a:lnTo>
                  <a:lnTo>
                    <a:pt x="90" y="287"/>
                  </a:lnTo>
                  <a:lnTo>
                    <a:pt x="96" y="260"/>
                  </a:lnTo>
                  <a:lnTo>
                    <a:pt x="103" y="235"/>
                  </a:lnTo>
                  <a:lnTo>
                    <a:pt x="111" y="211"/>
                  </a:lnTo>
                  <a:lnTo>
                    <a:pt x="119" y="189"/>
                  </a:lnTo>
                  <a:lnTo>
                    <a:pt x="129" y="169"/>
                  </a:lnTo>
                  <a:lnTo>
                    <a:pt x="139" y="151"/>
                  </a:lnTo>
                  <a:lnTo>
                    <a:pt x="150" y="133"/>
                  </a:lnTo>
                  <a:lnTo>
                    <a:pt x="164" y="119"/>
                  </a:lnTo>
                  <a:lnTo>
                    <a:pt x="170" y="113"/>
                  </a:lnTo>
                  <a:lnTo>
                    <a:pt x="177" y="106"/>
                  </a:lnTo>
                  <a:lnTo>
                    <a:pt x="185" y="102"/>
                  </a:lnTo>
                  <a:lnTo>
                    <a:pt x="193" y="97"/>
                  </a:lnTo>
                  <a:lnTo>
                    <a:pt x="201" y="93"/>
                  </a:lnTo>
                  <a:lnTo>
                    <a:pt x="210" y="90"/>
                  </a:lnTo>
                  <a:lnTo>
                    <a:pt x="219" y="87"/>
                  </a:lnTo>
                  <a:lnTo>
                    <a:pt x="228" y="86"/>
                  </a:lnTo>
                  <a:lnTo>
                    <a:pt x="238" y="85"/>
                  </a:lnTo>
                  <a:lnTo>
                    <a:pt x="248" y="84"/>
                  </a:lnTo>
                  <a:close/>
                </a:path>
              </a:pathLst>
            </a:custGeom>
            <a:solidFill>
              <a:srgbClr val="615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4" name="Freeform 124">
              <a:extLst>
                <a:ext uri="{FF2B5EF4-FFF2-40B4-BE49-F238E27FC236}">
                  <a16:creationId xmlns:a16="http://schemas.microsoft.com/office/drawing/2014/main" id="{E0C52FBA-3966-44B9-9947-5C3AD25E9BC4}"/>
                </a:ext>
              </a:extLst>
            </p:cNvPr>
            <p:cNvSpPr>
              <a:spLocks/>
            </p:cNvSpPr>
            <p:nvPr/>
          </p:nvSpPr>
          <p:spPr bwMode="auto">
            <a:xfrm flipH="1">
              <a:off x="8203024" y="5405879"/>
              <a:ext cx="206822" cy="458682"/>
            </a:xfrm>
            <a:custGeom>
              <a:avLst/>
              <a:gdLst>
                <a:gd name="T0" fmla="*/ 251 w 718"/>
                <a:gd name="T1" fmla="*/ 75 h 1849"/>
                <a:gd name="T2" fmla="*/ 268 w 718"/>
                <a:gd name="T3" fmla="*/ 50 h 1849"/>
                <a:gd name="T4" fmla="*/ 293 w 718"/>
                <a:gd name="T5" fmla="*/ 27 h 1849"/>
                <a:gd name="T6" fmla="*/ 324 w 718"/>
                <a:gd name="T7" fmla="*/ 11 h 1849"/>
                <a:gd name="T8" fmla="*/ 361 w 718"/>
                <a:gd name="T9" fmla="*/ 2 h 1849"/>
                <a:gd name="T10" fmla="*/ 403 w 718"/>
                <a:gd name="T11" fmla="*/ 2 h 1849"/>
                <a:gd name="T12" fmla="*/ 444 w 718"/>
                <a:gd name="T13" fmla="*/ 12 h 1849"/>
                <a:gd name="T14" fmla="*/ 487 w 718"/>
                <a:gd name="T15" fmla="*/ 37 h 1849"/>
                <a:gd name="T16" fmla="*/ 527 w 718"/>
                <a:gd name="T17" fmla="*/ 77 h 1849"/>
                <a:gd name="T18" fmla="*/ 564 w 718"/>
                <a:gd name="T19" fmla="*/ 135 h 1849"/>
                <a:gd name="T20" fmla="*/ 597 w 718"/>
                <a:gd name="T21" fmla="*/ 212 h 1849"/>
                <a:gd name="T22" fmla="*/ 623 w 718"/>
                <a:gd name="T23" fmla="*/ 303 h 1849"/>
                <a:gd name="T24" fmla="*/ 655 w 718"/>
                <a:gd name="T25" fmla="*/ 457 h 1849"/>
                <a:gd name="T26" fmla="*/ 670 w 718"/>
                <a:gd name="T27" fmla="*/ 576 h 1849"/>
                <a:gd name="T28" fmla="*/ 679 w 718"/>
                <a:gd name="T29" fmla="*/ 697 h 1849"/>
                <a:gd name="T30" fmla="*/ 691 w 718"/>
                <a:gd name="T31" fmla="*/ 770 h 1849"/>
                <a:gd name="T32" fmla="*/ 707 w 718"/>
                <a:gd name="T33" fmla="*/ 815 h 1849"/>
                <a:gd name="T34" fmla="*/ 717 w 718"/>
                <a:gd name="T35" fmla="*/ 868 h 1849"/>
                <a:gd name="T36" fmla="*/ 717 w 718"/>
                <a:gd name="T37" fmla="*/ 955 h 1849"/>
                <a:gd name="T38" fmla="*/ 709 w 718"/>
                <a:gd name="T39" fmla="*/ 1066 h 1849"/>
                <a:gd name="T40" fmla="*/ 691 w 718"/>
                <a:gd name="T41" fmla="*/ 1196 h 1849"/>
                <a:gd name="T42" fmla="*/ 664 w 718"/>
                <a:gd name="T43" fmla="*/ 1332 h 1849"/>
                <a:gd name="T44" fmla="*/ 628 w 718"/>
                <a:gd name="T45" fmla="*/ 1468 h 1849"/>
                <a:gd name="T46" fmla="*/ 583 w 718"/>
                <a:gd name="T47" fmla="*/ 1595 h 1849"/>
                <a:gd name="T48" fmla="*/ 529 w 718"/>
                <a:gd name="T49" fmla="*/ 1706 h 1849"/>
                <a:gd name="T50" fmla="*/ 488 w 718"/>
                <a:gd name="T51" fmla="*/ 1765 h 1849"/>
                <a:gd name="T52" fmla="*/ 454 w 718"/>
                <a:gd name="T53" fmla="*/ 1801 h 1849"/>
                <a:gd name="T54" fmla="*/ 420 w 718"/>
                <a:gd name="T55" fmla="*/ 1828 h 1849"/>
                <a:gd name="T56" fmla="*/ 381 w 718"/>
                <a:gd name="T57" fmla="*/ 1844 h 1849"/>
                <a:gd name="T58" fmla="*/ 341 w 718"/>
                <a:gd name="T59" fmla="*/ 1849 h 1849"/>
                <a:gd name="T60" fmla="*/ 312 w 718"/>
                <a:gd name="T61" fmla="*/ 1847 h 1849"/>
                <a:gd name="T62" fmla="*/ 271 w 718"/>
                <a:gd name="T63" fmla="*/ 1834 h 1849"/>
                <a:gd name="T64" fmla="*/ 234 w 718"/>
                <a:gd name="T65" fmla="*/ 1810 h 1849"/>
                <a:gd name="T66" fmla="*/ 200 w 718"/>
                <a:gd name="T67" fmla="*/ 1778 h 1849"/>
                <a:gd name="T68" fmla="*/ 168 w 718"/>
                <a:gd name="T69" fmla="*/ 1738 h 1849"/>
                <a:gd name="T70" fmla="*/ 131 w 718"/>
                <a:gd name="T71" fmla="*/ 1674 h 1849"/>
                <a:gd name="T72" fmla="*/ 85 w 718"/>
                <a:gd name="T73" fmla="*/ 1560 h 1849"/>
                <a:gd name="T74" fmla="*/ 49 w 718"/>
                <a:gd name="T75" fmla="*/ 1430 h 1849"/>
                <a:gd name="T76" fmla="*/ 24 w 718"/>
                <a:gd name="T77" fmla="*/ 1294 h 1849"/>
                <a:gd name="T78" fmla="*/ 8 w 718"/>
                <a:gd name="T79" fmla="*/ 1158 h 1849"/>
                <a:gd name="T80" fmla="*/ 0 w 718"/>
                <a:gd name="T81" fmla="*/ 1030 h 1849"/>
                <a:gd name="T82" fmla="*/ 1 w 718"/>
                <a:gd name="T83" fmla="*/ 918 h 1849"/>
                <a:gd name="T84" fmla="*/ 10 w 718"/>
                <a:gd name="T85" fmla="*/ 831 h 1849"/>
                <a:gd name="T86" fmla="*/ 20 w 718"/>
                <a:gd name="T87" fmla="*/ 790 h 1849"/>
                <a:gd name="T88" fmla="*/ 36 w 718"/>
                <a:gd name="T89" fmla="*/ 730 h 1849"/>
                <a:gd name="T90" fmla="*/ 52 w 718"/>
                <a:gd name="T91" fmla="*/ 604 h 1849"/>
                <a:gd name="T92" fmla="*/ 75 w 718"/>
                <a:gd name="T93" fmla="*/ 370 h 1849"/>
                <a:gd name="T94" fmla="*/ 96 w 718"/>
                <a:gd name="T95" fmla="*/ 260 h 1849"/>
                <a:gd name="T96" fmla="*/ 119 w 718"/>
                <a:gd name="T97" fmla="*/ 189 h 1849"/>
                <a:gd name="T98" fmla="*/ 150 w 718"/>
                <a:gd name="T99" fmla="*/ 133 h 1849"/>
                <a:gd name="T100" fmla="*/ 177 w 718"/>
                <a:gd name="T101" fmla="*/ 106 h 1849"/>
                <a:gd name="T102" fmla="*/ 201 w 718"/>
                <a:gd name="T103" fmla="*/ 93 h 1849"/>
                <a:gd name="T104" fmla="*/ 228 w 718"/>
                <a:gd name="T105" fmla="*/ 86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8" h="1849">
                  <a:moveTo>
                    <a:pt x="248" y="84"/>
                  </a:moveTo>
                  <a:lnTo>
                    <a:pt x="248" y="84"/>
                  </a:lnTo>
                  <a:lnTo>
                    <a:pt x="251" y="75"/>
                  </a:lnTo>
                  <a:lnTo>
                    <a:pt x="256" y="66"/>
                  </a:lnTo>
                  <a:lnTo>
                    <a:pt x="261" y="58"/>
                  </a:lnTo>
                  <a:lnTo>
                    <a:pt x="268" y="50"/>
                  </a:lnTo>
                  <a:lnTo>
                    <a:pt x="275" y="41"/>
                  </a:lnTo>
                  <a:lnTo>
                    <a:pt x="284" y="35"/>
                  </a:lnTo>
                  <a:lnTo>
                    <a:pt x="293" y="27"/>
                  </a:lnTo>
                  <a:lnTo>
                    <a:pt x="303" y="21"/>
                  </a:lnTo>
                  <a:lnTo>
                    <a:pt x="313" y="16"/>
                  </a:lnTo>
                  <a:lnTo>
                    <a:pt x="324" y="11"/>
                  </a:lnTo>
                  <a:lnTo>
                    <a:pt x="336" y="7"/>
                  </a:lnTo>
                  <a:lnTo>
                    <a:pt x="349" y="4"/>
                  </a:lnTo>
                  <a:lnTo>
                    <a:pt x="361" y="2"/>
                  </a:lnTo>
                  <a:lnTo>
                    <a:pt x="375" y="0"/>
                  </a:lnTo>
                  <a:lnTo>
                    <a:pt x="388" y="0"/>
                  </a:lnTo>
                  <a:lnTo>
                    <a:pt x="403" y="2"/>
                  </a:lnTo>
                  <a:lnTo>
                    <a:pt x="416" y="4"/>
                  </a:lnTo>
                  <a:lnTo>
                    <a:pt x="431" y="8"/>
                  </a:lnTo>
                  <a:lnTo>
                    <a:pt x="444" y="12"/>
                  </a:lnTo>
                  <a:lnTo>
                    <a:pt x="459" y="19"/>
                  </a:lnTo>
                  <a:lnTo>
                    <a:pt x="472" y="27"/>
                  </a:lnTo>
                  <a:lnTo>
                    <a:pt x="487" y="37"/>
                  </a:lnTo>
                  <a:lnTo>
                    <a:pt x="500" y="49"/>
                  </a:lnTo>
                  <a:lnTo>
                    <a:pt x="514" y="62"/>
                  </a:lnTo>
                  <a:lnTo>
                    <a:pt x="527" y="77"/>
                  </a:lnTo>
                  <a:lnTo>
                    <a:pt x="541" y="94"/>
                  </a:lnTo>
                  <a:lnTo>
                    <a:pt x="553" y="114"/>
                  </a:lnTo>
                  <a:lnTo>
                    <a:pt x="564" y="135"/>
                  </a:lnTo>
                  <a:lnTo>
                    <a:pt x="577" y="158"/>
                  </a:lnTo>
                  <a:lnTo>
                    <a:pt x="587" y="184"/>
                  </a:lnTo>
                  <a:lnTo>
                    <a:pt x="597" y="212"/>
                  </a:lnTo>
                  <a:lnTo>
                    <a:pt x="606" y="242"/>
                  </a:lnTo>
                  <a:lnTo>
                    <a:pt x="606" y="242"/>
                  </a:lnTo>
                  <a:lnTo>
                    <a:pt x="623" y="303"/>
                  </a:lnTo>
                  <a:lnTo>
                    <a:pt x="636" y="359"/>
                  </a:lnTo>
                  <a:lnTo>
                    <a:pt x="646" y="410"/>
                  </a:lnTo>
                  <a:lnTo>
                    <a:pt x="655" y="457"/>
                  </a:lnTo>
                  <a:lnTo>
                    <a:pt x="661" y="500"/>
                  </a:lnTo>
                  <a:lnTo>
                    <a:pt x="666" y="540"/>
                  </a:lnTo>
                  <a:lnTo>
                    <a:pt x="670" y="576"/>
                  </a:lnTo>
                  <a:lnTo>
                    <a:pt x="672" y="611"/>
                  </a:lnTo>
                  <a:lnTo>
                    <a:pt x="676" y="670"/>
                  </a:lnTo>
                  <a:lnTo>
                    <a:pt x="679" y="697"/>
                  </a:lnTo>
                  <a:lnTo>
                    <a:pt x="682" y="723"/>
                  </a:lnTo>
                  <a:lnTo>
                    <a:pt x="685" y="747"/>
                  </a:lnTo>
                  <a:lnTo>
                    <a:pt x="691" y="770"/>
                  </a:lnTo>
                  <a:lnTo>
                    <a:pt x="698" y="793"/>
                  </a:lnTo>
                  <a:lnTo>
                    <a:pt x="707" y="815"/>
                  </a:lnTo>
                  <a:lnTo>
                    <a:pt x="707" y="815"/>
                  </a:lnTo>
                  <a:lnTo>
                    <a:pt x="711" y="829"/>
                  </a:lnTo>
                  <a:lnTo>
                    <a:pt x="715" y="846"/>
                  </a:lnTo>
                  <a:lnTo>
                    <a:pt x="717" y="868"/>
                  </a:lnTo>
                  <a:lnTo>
                    <a:pt x="718" y="894"/>
                  </a:lnTo>
                  <a:lnTo>
                    <a:pt x="718" y="923"/>
                  </a:lnTo>
                  <a:lnTo>
                    <a:pt x="717" y="955"/>
                  </a:lnTo>
                  <a:lnTo>
                    <a:pt x="716" y="990"/>
                  </a:lnTo>
                  <a:lnTo>
                    <a:pt x="712" y="1027"/>
                  </a:lnTo>
                  <a:lnTo>
                    <a:pt x="709" y="1066"/>
                  </a:lnTo>
                  <a:lnTo>
                    <a:pt x="704" y="1108"/>
                  </a:lnTo>
                  <a:lnTo>
                    <a:pt x="698" y="1152"/>
                  </a:lnTo>
                  <a:lnTo>
                    <a:pt x="691" y="1196"/>
                  </a:lnTo>
                  <a:lnTo>
                    <a:pt x="683" y="1240"/>
                  </a:lnTo>
                  <a:lnTo>
                    <a:pt x="674" y="1287"/>
                  </a:lnTo>
                  <a:lnTo>
                    <a:pt x="664" y="1332"/>
                  </a:lnTo>
                  <a:lnTo>
                    <a:pt x="654" y="1378"/>
                  </a:lnTo>
                  <a:lnTo>
                    <a:pt x="642" y="1424"/>
                  </a:lnTo>
                  <a:lnTo>
                    <a:pt x="628" y="1468"/>
                  </a:lnTo>
                  <a:lnTo>
                    <a:pt x="615" y="1512"/>
                  </a:lnTo>
                  <a:lnTo>
                    <a:pt x="599" y="1554"/>
                  </a:lnTo>
                  <a:lnTo>
                    <a:pt x="583" y="1595"/>
                  </a:lnTo>
                  <a:lnTo>
                    <a:pt x="566" y="1635"/>
                  </a:lnTo>
                  <a:lnTo>
                    <a:pt x="549" y="1672"/>
                  </a:lnTo>
                  <a:lnTo>
                    <a:pt x="529" y="1706"/>
                  </a:lnTo>
                  <a:lnTo>
                    <a:pt x="509" y="1737"/>
                  </a:lnTo>
                  <a:lnTo>
                    <a:pt x="499" y="1752"/>
                  </a:lnTo>
                  <a:lnTo>
                    <a:pt x="488" y="1765"/>
                  </a:lnTo>
                  <a:lnTo>
                    <a:pt x="478" y="1778"/>
                  </a:lnTo>
                  <a:lnTo>
                    <a:pt x="467" y="1790"/>
                  </a:lnTo>
                  <a:lnTo>
                    <a:pt x="454" y="1801"/>
                  </a:lnTo>
                  <a:lnTo>
                    <a:pt x="443" y="1811"/>
                  </a:lnTo>
                  <a:lnTo>
                    <a:pt x="431" y="1820"/>
                  </a:lnTo>
                  <a:lnTo>
                    <a:pt x="420" y="1828"/>
                  </a:lnTo>
                  <a:lnTo>
                    <a:pt x="406" y="1834"/>
                  </a:lnTo>
                  <a:lnTo>
                    <a:pt x="394" y="1840"/>
                  </a:lnTo>
                  <a:lnTo>
                    <a:pt x="381" y="1844"/>
                  </a:lnTo>
                  <a:lnTo>
                    <a:pt x="368" y="1847"/>
                  </a:lnTo>
                  <a:lnTo>
                    <a:pt x="354" y="1849"/>
                  </a:lnTo>
                  <a:lnTo>
                    <a:pt x="341" y="1849"/>
                  </a:lnTo>
                  <a:lnTo>
                    <a:pt x="341" y="1849"/>
                  </a:lnTo>
                  <a:lnTo>
                    <a:pt x="326" y="1849"/>
                  </a:lnTo>
                  <a:lnTo>
                    <a:pt x="312" y="1847"/>
                  </a:lnTo>
                  <a:lnTo>
                    <a:pt x="298" y="1844"/>
                  </a:lnTo>
                  <a:lnTo>
                    <a:pt x="285" y="1840"/>
                  </a:lnTo>
                  <a:lnTo>
                    <a:pt x="271" y="1834"/>
                  </a:lnTo>
                  <a:lnTo>
                    <a:pt x="259" y="1827"/>
                  </a:lnTo>
                  <a:lnTo>
                    <a:pt x="247" y="1819"/>
                  </a:lnTo>
                  <a:lnTo>
                    <a:pt x="234" y="1810"/>
                  </a:lnTo>
                  <a:lnTo>
                    <a:pt x="222" y="1801"/>
                  </a:lnTo>
                  <a:lnTo>
                    <a:pt x="211" y="1790"/>
                  </a:lnTo>
                  <a:lnTo>
                    <a:pt x="200" y="1778"/>
                  </a:lnTo>
                  <a:lnTo>
                    <a:pt x="190" y="1766"/>
                  </a:lnTo>
                  <a:lnTo>
                    <a:pt x="178" y="1752"/>
                  </a:lnTo>
                  <a:lnTo>
                    <a:pt x="168" y="1738"/>
                  </a:lnTo>
                  <a:lnTo>
                    <a:pt x="159" y="1724"/>
                  </a:lnTo>
                  <a:lnTo>
                    <a:pt x="149" y="1708"/>
                  </a:lnTo>
                  <a:lnTo>
                    <a:pt x="131" y="1674"/>
                  </a:lnTo>
                  <a:lnTo>
                    <a:pt x="114" y="1639"/>
                  </a:lnTo>
                  <a:lnTo>
                    <a:pt x="100" y="1600"/>
                  </a:lnTo>
                  <a:lnTo>
                    <a:pt x="85" y="1560"/>
                  </a:lnTo>
                  <a:lnTo>
                    <a:pt x="72" y="1518"/>
                  </a:lnTo>
                  <a:lnTo>
                    <a:pt x="59" y="1474"/>
                  </a:lnTo>
                  <a:lnTo>
                    <a:pt x="49" y="1430"/>
                  </a:lnTo>
                  <a:lnTo>
                    <a:pt x="39" y="1385"/>
                  </a:lnTo>
                  <a:lnTo>
                    <a:pt x="31" y="1340"/>
                  </a:lnTo>
                  <a:lnTo>
                    <a:pt x="24" y="1294"/>
                  </a:lnTo>
                  <a:lnTo>
                    <a:pt x="17" y="1248"/>
                  </a:lnTo>
                  <a:lnTo>
                    <a:pt x="11" y="1202"/>
                  </a:lnTo>
                  <a:lnTo>
                    <a:pt x="8" y="1158"/>
                  </a:lnTo>
                  <a:lnTo>
                    <a:pt x="4" y="1114"/>
                  </a:lnTo>
                  <a:lnTo>
                    <a:pt x="1" y="1071"/>
                  </a:lnTo>
                  <a:lnTo>
                    <a:pt x="0" y="1030"/>
                  </a:lnTo>
                  <a:lnTo>
                    <a:pt x="0" y="991"/>
                  </a:lnTo>
                  <a:lnTo>
                    <a:pt x="0" y="953"/>
                  </a:lnTo>
                  <a:lnTo>
                    <a:pt x="1" y="918"/>
                  </a:lnTo>
                  <a:lnTo>
                    <a:pt x="3" y="886"/>
                  </a:lnTo>
                  <a:lnTo>
                    <a:pt x="7" y="857"/>
                  </a:lnTo>
                  <a:lnTo>
                    <a:pt x="10" y="831"/>
                  </a:lnTo>
                  <a:lnTo>
                    <a:pt x="16" y="808"/>
                  </a:lnTo>
                  <a:lnTo>
                    <a:pt x="20" y="790"/>
                  </a:lnTo>
                  <a:lnTo>
                    <a:pt x="20" y="790"/>
                  </a:lnTo>
                  <a:lnTo>
                    <a:pt x="26" y="771"/>
                  </a:lnTo>
                  <a:lnTo>
                    <a:pt x="31" y="752"/>
                  </a:lnTo>
                  <a:lnTo>
                    <a:pt x="36" y="730"/>
                  </a:lnTo>
                  <a:lnTo>
                    <a:pt x="39" y="708"/>
                  </a:lnTo>
                  <a:lnTo>
                    <a:pt x="46" y="658"/>
                  </a:lnTo>
                  <a:lnTo>
                    <a:pt x="52" y="604"/>
                  </a:lnTo>
                  <a:lnTo>
                    <a:pt x="62" y="487"/>
                  </a:lnTo>
                  <a:lnTo>
                    <a:pt x="68" y="428"/>
                  </a:lnTo>
                  <a:lnTo>
                    <a:pt x="75" y="370"/>
                  </a:lnTo>
                  <a:lnTo>
                    <a:pt x="84" y="314"/>
                  </a:lnTo>
                  <a:lnTo>
                    <a:pt x="90" y="287"/>
                  </a:lnTo>
                  <a:lnTo>
                    <a:pt x="96" y="260"/>
                  </a:lnTo>
                  <a:lnTo>
                    <a:pt x="103" y="235"/>
                  </a:lnTo>
                  <a:lnTo>
                    <a:pt x="111" y="211"/>
                  </a:lnTo>
                  <a:lnTo>
                    <a:pt x="119" y="189"/>
                  </a:lnTo>
                  <a:lnTo>
                    <a:pt x="129" y="169"/>
                  </a:lnTo>
                  <a:lnTo>
                    <a:pt x="139" y="151"/>
                  </a:lnTo>
                  <a:lnTo>
                    <a:pt x="150" y="133"/>
                  </a:lnTo>
                  <a:lnTo>
                    <a:pt x="164" y="119"/>
                  </a:lnTo>
                  <a:lnTo>
                    <a:pt x="170" y="113"/>
                  </a:lnTo>
                  <a:lnTo>
                    <a:pt x="177" y="106"/>
                  </a:lnTo>
                  <a:lnTo>
                    <a:pt x="185" y="102"/>
                  </a:lnTo>
                  <a:lnTo>
                    <a:pt x="193" y="97"/>
                  </a:lnTo>
                  <a:lnTo>
                    <a:pt x="201" y="93"/>
                  </a:lnTo>
                  <a:lnTo>
                    <a:pt x="210" y="90"/>
                  </a:lnTo>
                  <a:lnTo>
                    <a:pt x="219" y="87"/>
                  </a:lnTo>
                  <a:lnTo>
                    <a:pt x="228" y="86"/>
                  </a:lnTo>
                  <a:lnTo>
                    <a:pt x="238" y="85"/>
                  </a:lnTo>
                  <a:lnTo>
                    <a:pt x="248" y="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5" name="Freeform 125">
              <a:extLst>
                <a:ext uri="{FF2B5EF4-FFF2-40B4-BE49-F238E27FC236}">
                  <a16:creationId xmlns:a16="http://schemas.microsoft.com/office/drawing/2014/main" id="{E73DC27D-FA24-4164-A44C-49FAAB466924}"/>
                </a:ext>
              </a:extLst>
            </p:cNvPr>
            <p:cNvSpPr>
              <a:spLocks/>
            </p:cNvSpPr>
            <p:nvPr/>
          </p:nvSpPr>
          <p:spPr bwMode="auto">
            <a:xfrm flipH="1">
              <a:off x="7832830" y="5769002"/>
              <a:ext cx="723008" cy="222391"/>
            </a:xfrm>
            <a:custGeom>
              <a:avLst/>
              <a:gdLst>
                <a:gd name="T0" fmla="*/ 1010 w 2492"/>
                <a:gd name="T1" fmla="*/ 0 h 896"/>
                <a:gd name="T2" fmla="*/ 1033 w 2492"/>
                <a:gd name="T3" fmla="*/ 2 h 896"/>
                <a:gd name="T4" fmla="*/ 1253 w 2492"/>
                <a:gd name="T5" fmla="*/ 10 h 896"/>
                <a:gd name="T6" fmla="*/ 1475 w 2492"/>
                <a:gd name="T7" fmla="*/ 19 h 896"/>
                <a:gd name="T8" fmla="*/ 1496 w 2492"/>
                <a:gd name="T9" fmla="*/ 21 h 896"/>
                <a:gd name="T10" fmla="*/ 1511 w 2492"/>
                <a:gd name="T11" fmla="*/ 41 h 896"/>
                <a:gd name="T12" fmla="*/ 1543 w 2492"/>
                <a:gd name="T13" fmla="*/ 75 h 896"/>
                <a:gd name="T14" fmla="*/ 1578 w 2492"/>
                <a:gd name="T15" fmla="*/ 107 h 896"/>
                <a:gd name="T16" fmla="*/ 1617 w 2492"/>
                <a:gd name="T17" fmla="*/ 134 h 896"/>
                <a:gd name="T18" fmla="*/ 1659 w 2492"/>
                <a:gd name="T19" fmla="*/ 160 h 896"/>
                <a:gd name="T20" fmla="*/ 1703 w 2492"/>
                <a:gd name="T21" fmla="*/ 181 h 896"/>
                <a:gd name="T22" fmla="*/ 1749 w 2492"/>
                <a:gd name="T23" fmla="*/ 202 h 896"/>
                <a:gd name="T24" fmla="*/ 1821 w 2492"/>
                <a:gd name="T25" fmla="*/ 226 h 896"/>
                <a:gd name="T26" fmla="*/ 1921 w 2492"/>
                <a:gd name="T27" fmla="*/ 256 h 896"/>
                <a:gd name="T28" fmla="*/ 2024 w 2492"/>
                <a:gd name="T29" fmla="*/ 278 h 896"/>
                <a:gd name="T30" fmla="*/ 2226 w 2492"/>
                <a:gd name="T31" fmla="*/ 320 h 896"/>
                <a:gd name="T32" fmla="*/ 2249 w 2492"/>
                <a:gd name="T33" fmla="*/ 326 h 896"/>
                <a:gd name="T34" fmla="*/ 2291 w 2492"/>
                <a:gd name="T35" fmla="*/ 342 h 896"/>
                <a:gd name="T36" fmla="*/ 2328 w 2492"/>
                <a:gd name="T37" fmla="*/ 364 h 896"/>
                <a:gd name="T38" fmla="*/ 2361 w 2492"/>
                <a:gd name="T39" fmla="*/ 390 h 896"/>
                <a:gd name="T40" fmla="*/ 2389 w 2492"/>
                <a:gd name="T41" fmla="*/ 420 h 896"/>
                <a:gd name="T42" fmla="*/ 2411 w 2492"/>
                <a:gd name="T43" fmla="*/ 453 h 896"/>
                <a:gd name="T44" fmla="*/ 2432 w 2492"/>
                <a:gd name="T45" fmla="*/ 490 h 896"/>
                <a:gd name="T46" fmla="*/ 2447 w 2492"/>
                <a:gd name="T47" fmla="*/ 530 h 896"/>
                <a:gd name="T48" fmla="*/ 2461 w 2492"/>
                <a:gd name="T49" fmla="*/ 571 h 896"/>
                <a:gd name="T50" fmla="*/ 2471 w 2492"/>
                <a:gd name="T51" fmla="*/ 614 h 896"/>
                <a:gd name="T52" fmla="*/ 2481 w 2492"/>
                <a:gd name="T53" fmla="*/ 681 h 896"/>
                <a:gd name="T54" fmla="*/ 2489 w 2492"/>
                <a:gd name="T55" fmla="*/ 770 h 896"/>
                <a:gd name="T56" fmla="*/ 2492 w 2492"/>
                <a:gd name="T57" fmla="*/ 896 h 896"/>
                <a:gd name="T58" fmla="*/ 0 w 2492"/>
                <a:gd name="T59" fmla="*/ 896 h 896"/>
                <a:gd name="T60" fmla="*/ 2 w 2492"/>
                <a:gd name="T61" fmla="*/ 770 h 896"/>
                <a:gd name="T62" fmla="*/ 9 w 2492"/>
                <a:gd name="T63" fmla="*/ 681 h 896"/>
                <a:gd name="T64" fmla="*/ 20 w 2492"/>
                <a:gd name="T65" fmla="*/ 615 h 896"/>
                <a:gd name="T66" fmla="*/ 29 w 2492"/>
                <a:gd name="T67" fmla="*/ 572 h 896"/>
                <a:gd name="T68" fmla="*/ 42 w 2492"/>
                <a:gd name="T69" fmla="*/ 530 h 896"/>
                <a:gd name="T70" fmla="*/ 58 w 2492"/>
                <a:gd name="T71" fmla="*/ 491 h 896"/>
                <a:gd name="T72" fmla="*/ 77 w 2492"/>
                <a:gd name="T73" fmla="*/ 453 h 896"/>
                <a:gd name="T74" fmla="*/ 101 w 2492"/>
                <a:gd name="T75" fmla="*/ 420 h 896"/>
                <a:gd name="T76" fmla="*/ 129 w 2492"/>
                <a:gd name="T77" fmla="*/ 390 h 896"/>
                <a:gd name="T78" fmla="*/ 161 w 2492"/>
                <a:gd name="T79" fmla="*/ 364 h 896"/>
                <a:gd name="T80" fmla="*/ 199 w 2492"/>
                <a:gd name="T81" fmla="*/ 342 h 896"/>
                <a:gd name="T82" fmla="*/ 242 w 2492"/>
                <a:gd name="T83" fmla="*/ 326 h 896"/>
                <a:gd name="T84" fmla="*/ 265 w 2492"/>
                <a:gd name="T85" fmla="*/ 320 h 896"/>
                <a:gd name="T86" fmla="*/ 472 w 2492"/>
                <a:gd name="T87" fmla="*/ 276 h 896"/>
                <a:gd name="T88" fmla="*/ 578 w 2492"/>
                <a:gd name="T89" fmla="*/ 250 h 896"/>
                <a:gd name="T90" fmla="*/ 683 w 2492"/>
                <a:gd name="T91" fmla="*/ 219 h 896"/>
                <a:gd name="T92" fmla="*/ 757 w 2492"/>
                <a:gd name="T93" fmla="*/ 191 h 896"/>
                <a:gd name="T94" fmla="*/ 805 w 2492"/>
                <a:gd name="T95" fmla="*/ 169 h 896"/>
                <a:gd name="T96" fmla="*/ 850 w 2492"/>
                <a:gd name="T97" fmla="*/ 145 h 896"/>
                <a:gd name="T98" fmla="*/ 891 w 2492"/>
                <a:gd name="T99" fmla="*/ 118 h 896"/>
                <a:gd name="T100" fmla="*/ 931 w 2492"/>
                <a:gd name="T101" fmla="*/ 88 h 896"/>
                <a:gd name="T102" fmla="*/ 965 w 2492"/>
                <a:gd name="T103" fmla="*/ 56 h 896"/>
                <a:gd name="T104" fmla="*/ 997 w 2492"/>
                <a:gd name="T105" fmla="*/ 19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92" h="896">
                  <a:moveTo>
                    <a:pt x="1010" y="0"/>
                  </a:moveTo>
                  <a:lnTo>
                    <a:pt x="1010" y="0"/>
                  </a:lnTo>
                  <a:lnTo>
                    <a:pt x="1016" y="1"/>
                  </a:lnTo>
                  <a:lnTo>
                    <a:pt x="1033" y="2"/>
                  </a:lnTo>
                  <a:lnTo>
                    <a:pt x="1088" y="5"/>
                  </a:lnTo>
                  <a:lnTo>
                    <a:pt x="1253" y="10"/>
                  </a:lnTo>
                  <a:lnTo>
                    <a:pt x="1419" y="16"/>
                  </a:lnTo>
                  <a:lnTo>
                    <a:pt x="1475" y="19"/>
                  </a:lnTo>
                  <a:lnTo>
                    <a:pt x="1491" y="20"/>
                  </a:lnTo>
                  <a:lnTo>
                    <a:pt x="1496" y="21"/>
                  </a:lnTo>
                  <a:lnTo>
                    <a:pt x="1496" y="21"/>
                  </a:lnTo>
                  <a:lnTo>
                    <a:pt x="1511" y="41"/>
                  </a:lnTo>
                  <a:lnTo>
                    <a:pt x="1526" y="58"/>
                  </a:lnTo>
                  <a:lnTo>
                    <a:pt x="1543" y="75"/>
                  </a:lnTo>
                  <a:lnTo>
                    <a:pt x="1560" y="90"/>
                  </a:lnTo>
                  <a:lnTo>
                    <a:pt x="1578" y="107"/>
                  </a:lnTo>
                  <a:lnTo>
                    <a:pt x="1597" y="121"/>
                  </a:lnTo>
                  <a:lnTo>
                    <a:pt x="1617" y="134"/>
                  </a:lnTo>
                  <a:lnTo>
                    <a:pt x="1637" y="147"/>
                  </a:lnTo>
                  <a:lnTo>
                    <a:pt x="1659" y="160"/>
                  </a:lnTo>
                  <a:lnTo>
                    <a:pt x="1680" y="170"/>
                  </a:lnTo>
                  <a:lnTo>
                    <a:pt x="1703" y="181"/>
                  </a:lnTo>
                  <a:lnTo>
                    <a:pt x="1725" y="192"/>
                  </a:lnTo>
                  <a:lnTo>
                    <a:pt x="1749" y="202"/>
                  </a:lnTo>
                  <a:lnTo>
                    <a:pt x="1772" y="210"/>
                  </a:lnTo>
                  <a:lnTo>
                    <a:pt x="1821" y="226"/>
                  </a:lnTo>
                  <a:lnTo>
                    <a:pt x="1871" y="242"/>
                  </a:lnTo>
                  <a:lnTo>
                    <a:pt x="1921" y="256"/>
                  </a:lnTo>
                  <a:lnTo>
                    <a:pt x="1973" y="268"/>
                  </a:lnTo>
                  <a:lnTo>
                    <a:pt x="2024" y="278"/>
                  </a:lnTo>
                  <a:lnTo>
                    <a:pt x="2127" y="300"/>
                  </a:lnTo>
                  <a:lnTo>
                    <a:pt x="2226" y="320"/>
                  </a:lnTo>
                  <a:lnTo>
                    <a:pt x="2226" y="320"/>
                  </a:lnTo>
                  <a:lnTo>
                    <a:pt x="2249" y="326"/>
                  </a:lnTo>
                  <a:lnTo>
                    <a:pt x="2271" y="333"/>
                  </a:lnTo>
                  <a:lnTo>
                    <a:pt x="2291" y="342"/>
                  </a:lnTo>
                  <a:lnTo>
                    <a:pt x="2311" y="352"/>
                  </a:lnTo>
                  <a:lnTo>
                    <a:pt x="2328" y="364"/>
                  </a:lnTo>
                  <a:lnTo>
                    <a:pt x="2345" y="376"/>
                  </a:lnTo>
                  <a:lnTo>
                    <a:pt x="2361" y="390"/>
                  </a:lnTo>
                  <a:lnTo>
                    <a:pt x="2376" y="404"/>
                  </a:lnTo>
                  <a:lnTo>
                    <a:pt x="2389" y="420"/>
                  </a:lnTo>
                  <a:lnTo>
                    <a:pt x="2400" y="436"/>
                  </a:lnTo>
                  <a:lnTo>
                    <a:pt x="2411" y="453"/>
                  </a:lnTo>
                  <a:lnTo>
                    <a:pt x="2423" y="472"/>
                  </a:lnTo>
                  <a:lnTo>
                    <a:pt x="2432" y="490"/>
                  </a:lnTo>
                  <a:lnTo>
                    <a:pt x="2440" y="509"/>
                  </a:lnTo>
                  <a:lnTo>
                    <a:pt x="2447" y="530"/>
                  </a:lnTo>
                  <a:lnTo>
                    <a:pt x="2454" y="550"/>
                  </a:lnTo>
                  <a:lnTo>
                    <a:pt x="2461" y="571"/>
                  </a:lnTo>
                  <a:lnTo>
                    <a:pt x="2466" y="593"/>
                  </a:lnTo>
                  <a:lnTo>
                    <a:pt x="2471" y="614"/>
                  </a:lnTo>
                  <a:lnTo>
                    <a:pt x="2475" y="637"/>
                  </a:lnTo>
                  <a:lnTo>
                    <a:pt x="2481" y="681"/>
                  </a:lnTo>
                  <a:lnTo>
                    <a:pt x="2486" y="725"/>
                  </a:lnTo>
                  <a:lnTo>
                    <a:pt x="2489" y="770"/>
                  </a:lnTo>
                  <a:lnTo>
                    <a:pt x="2491" y="814"/>
                  </a:lnTo>
                  <a:lnTo>
                    <a:pt x="2492" y="896"/>
                  </a:lnTo>
                  <a:lnTo>
                    <a:pt x="0" y="896"/>
                  </a:lnTo>
                  <a:lnTo>
                    <a:pt x="0" y="896"/>
                  </a:lnTo>
                  <a:lnTo>
                    <a:pt x="1" y="814"/>
                  </a:lnTo>
                  <a:lnTo>
                    <a:pt x="2" y="770"/>
                  </a:lnTo>
                  <a:lnTo>
                    <a:pt x="5" y="725"/>
                  </a:lnTo>
                  <a:lnTo>
                    <a:pt x="9" y="681"/>
                  </a:lnTo>
                  <a:lnTo>
                    <a:pt x="15" y="637"/>
                  </a:lnTo>
                  <a:lnTo>
                    <a:pt x="20" y="615"/>
                  </a:lnTo>
                  <a:lnTo>
                    <a:pt x="24" y="594"/>
                  </a:lnTo>
                  <a:lnTo>
                    <a:pt x="29" y="572"/>
                  </a:lnTo>
                  <a:lnTo>
                    <a:pt x="36" y="550"/>
                  </a:lnTo>
                  <a:lnTo>
                    <a:pt x="42" y="530"/>
                  </a:lnTo>
                  <a:lnTo>
                    <a:pt x="49" y="510"/>
                  </a:lnTo>
                  <a:lnTo>
                    <a:pt x="58" y="491"/>
                  </a:lnTo>
                  <a:lnTo>
                    <a:pt x="67" y="472"/>
                  </a:lnTo>
                  <a:lnTo>
                    <a:pt x="77" y="453"/>
                  </a:lnTo>
                  <a:lnTo>
                    <a:pt x="88" y="436"/>
                  </a:lnTo>
                  <a:lnTo>
                    <a:pt x="101" y="420"/>
                  </a:lnTo>
                  <a:lnTo>
                    <a:pt x="114" y="405"/>
                  </a:lnTo>
                  <a:lnTo>
                    <a:pt x="129" y="390"/>
                  </a:lnTo>
                  <a:lnTo>
                    <a:pt x="144" y="377"/>
                  </a:lnTo>
                  <a:lnTo>
                    <a:pt x="161" y="364"/>
                  </a:lnTo>
                  <a:lnTo>
                    <a:pt x="179" y="352"/>
                  </a:lnTo>
                  <a:lnTo>
                    <a:pt x="199" y="342"/>
                  </a:lnTo>
                  <a:lnTo>
                    <a:pt x="220" y="333"/>
                  </a:lnTo>
                  <a:lnTo>
                    <a:pt x="242" y="326"/>
                  </a:lnTo>
                  <a:lnTo>
                    <a:pt x="265" y="320"/>
                  </a:lnTo>
                  <a:lnTo>
                    <a:pt x="265" y="320"/>
                  </a:lnTo>
                  <a:lnTo>
                    <a:pt x="366" y="299"/>
                  </a:lnTo>
                  <a:lnTo>
                    <a:pt x="472" y="276"/>
                  </a:lnTo>
                  <a:lnTo>
                    <a:pt x="526" y="264"/>
                  </a:lnTo>
                  <a:lnTo>
                    <a:pt x="578" y="250"/>
                  </a:lnTo>
                  <a:lnTo>
                    <a:pt x="631" y="235"/>
                  </a:lnTo>
                  <a:lnTo>
                    <a:pt x="683" y="219"/>
                  </a:lnTo>
                  <a:lnTo>
                    <a:pt x="733" y="201"/>
                  </a:lnTo>
                  <a:lnTo>
                    <a:pt x="757" y="191"/>
                  </a:lnTo>
                  <a:lnTo>
                    <a:pt x="782" y="180"/>
                  </a:lnTo>
                  <a:lnTo>
                    <a:pt x="805" y="169"/>
                  </a:lnTo>
                  <a:lnTo>
                    <a:pt x="828" y="157"/>
                  </a:lnTo>
                  <a:lnTo>
                    <a:pt x="850" y="145"/>
                  </a:lnTo>
                  <a:lnTo>
                    <a:pt x="871" y="133"/>
                  </a:lnTo>
                  <a:lnTo>
                    <a:pt x="891" y="118"/>
                  </a:lnTo>
                  <a:lnTo>
                    <a:pt x="912" y="104"/>
                  </a:lnTo>
                  <a:lnTo>
                    <a:pt x="931" y="88"/>
                  </a:lnTo>
                  <a:lnTo>
                    <a:pt x="949" y="73"/>
                  </a:lnTo>
                  <a:lnTo>
                    <a:pt x="965" y="56"/>
                  </a:lnTo>
                  <a:lnTo>
                    <a:pt x="981" y="37"/>
                  </a:lnTo>
                  <a:lnTo>
                    <a:pt x="997" y="19"/>
                  </a:lnTo>
                  <a:lnTo>
                    <a:pt x="1010" y="0"/>
                  </a:lnTo>
                  <a:close/>
                </a:path>
              </a:pathLst>
            </a:custGeom>
            <a:solidFill>
              <a:srgbClr val="C93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6" name="Freeform 126">
              <a:extLst>
                <a:ext uri="{FF2B5EF4-FFF2-40B4-BE49-F238E27FC236}">
                  <a16:creationId xmlns:a16="http://schemas.microsoft.com/office/drawing/2014/main" id="{C046C3E8-2C09-496D-9F5D-9ECCAC0A8468}"/>
                </a:ext>
              </a:extLst>
            </p:cNvPr>
            <p:cNvSpPr>
              <a:spLocks/>
            </p:cNvSpPr>
            <p:nvPr/>
          </p:nvSpPr>
          <p:spPr bwMode="auto">
            <a:xfrm flipH="1">
              <a:off x="7832830" y="5769002"/>
              <a:ext cx="723008" cy="222391"/>
            </a:xfrm>
            <a:custGeom>
              <a:avLst/>
              <a:gdLst>
                <a:gd name="T0" fmla="*/ 1010 w 2492"/>
                <a:gd name="T1" fmla="*/ 0 h 896"/>
                <a:gd name="T2" fmla="*/ 1033 w 2492"/>
                <a:gd name="T3" fmla="*/ 2 h 896"/>
                <a:gd name="T4" fmla="*/ 1253 w 2492"/>
                <a:gd name="T5" fmla="*/ 10 h 896"/>
                <a:gd name="T6" fmla="*/ 1475 w 2492"/>
                <a:gd name="T7" fmla="*/ 19 h 896"/>
                <a:gd name="T8" fmla="*/ 1496 w 2492"/>
                <a:gd name="T9" fmla="*/ 21 h 896"/>
                <a:gd name="T10" fmla="*/ 1511 w 2492"/>
                <a:gd name="T11" fmla="*/ 41 h 896"/>
                <a:gd name="T12" fmla="*/ 1543 w 2492"/>
                <a:gd name="T13" fmla="*/ 75 h 896"/>
                <a:gd name="T14" fmla="*/ 1578 w 2492"/>
                <a:gd name="T15" fmla="*/ 107 h 896"/>
                <a:gd name="T16" fmla="*/ 1617 w 2492"/>
                <a:gd name="T17" fmla="*/ 134 h 896"/>
                <a:gd name="T18" fmla="*/ 1659 w 2492"/>
                <a:gd name="T19" fmla="*/ 160 h 896"/>
                <a:gd name="T20" fmla="*/ 1703 w 2492"/>
                <a:gd name="T21" fmla="*/ 181 h 896"/>
                <a:gd name="T22" fmla="*/ 1749 w 2492"/>
                <a:gd name="T23" fmla="*/ 202 h 896"/>
                <a:gd name="T24" fmla="*/ 1821 w 2492"/>
                <a:gd name="T25" fmla="*/ 226 h 896"/>
                <a:gd name="T26" fmla="*/ 1921 w 2492"/>
                <a:gd name="T27" fmla="*/ 256 h 896"/>
                <a:gd name="T28" fmla="*/ 2024 w 2492"/>
                <a:gd name="T29" fmla="*/ 278 h 896"/>
                <a:gd name="T30" fmla="*/ 2226 w 2492"/>
                <a:gd name="T31" fmla="*/ 320 h 896"/>
                <a:gd name="T32" fmla="*/ 2249 w 2492"/>
                <a:gd name="T33" fmla="*/ 326 h 896"/>
                <a:gd name="T34" fmla="*/ 2291 w 2492"/>
                <a:gd name="T35" fmla="*/ 342 h 896"/>
                <a:gd name="T36" fmla="*/ 2328 w 2492"/>
                <a:gd name="T37" fmla="*/ 364 h 896"/>
                <a:gd name="T38" fmla="*/ 2361 w 2492"/>
                <a:gd name="T39" fmla="*/ 390 h 896"/>
                <a:gd name="T40" fmla="*/ 2389 w 2492"/>
                <a:gd name="T41" fmla="*/ 420 h 896"/>
                <a:gd name="T42" fmla="*/ 2411 w 2492"/>
                <a:gd name="T43" fmla="*/ 453 h 896"/>
                <a:gd name="T44" fmla="*/ 2432 w 2492"/>
                <a:gd name="T45" fmla="*/ 490 h 896"/>
                <a:gd name="T46" fmla="*/ 2447 w 2492"/>
                <a:gd name="T47" fmla="*/ 530 h 896"/>
                <a:gd name="T48" fmla="*/ 2461 w 2492"/>
                <a:gd name="T49" fmla="*/ 571 h 896"/>
                <a:gd name="T50" fmla="*/ 2471 w 2492"/>
                <a:gd name="T51" fmla="*/ 614 h 896"/>
                <a:gd name="T52" fmla="*/ 2481 w 2492"/>
                <a:gd name="T53" fmla="*/ 681 h 896"/>
                <a:gd name="T54" fmla="*/ 2489 w 2492"/>
                <a:gd name="T55" fmla="*/ 770 h 896"/>
                <a:gd name="T56" fmla="*/ 2492 w 2492"/>
                <a:gd name="T57" fmla="*/ 896 h 896"/>
                <a:gd name="T58" fmla="*/ 0 w 2492"/>
                <a:gd name="T59" fmla="*/ 896 h 896"/>
                <a:gd name="T60" fmla="*/ 2 w 2492"/>
                <a:gd name="T61" fmla="*/ 770 h 896"/>
                <a:gd name="T62" fmla="*/ 9 w 2492"/>
                <a:gd name="T63" fmla="*/ 681 h 896"/>
                <a:gd name="T64" fmla="*/ 20 w 2492"/>
                <a:gd name="T65" fmla="*/ 615 h 896"/>
                <a:gd name="T66" fmla="*/ 29 w 2492"/>
                <a:gd name="T67" fmla="*/ 572 h 896"/>
                <a:gd name="T68" fmla="*/ 42 w 2492"/>
                <a:gd name="T69" fmla="*/ 530 h 896"/>
                <a:gd name="T70" fmla="*/ 58 w 2492"/>
                <a:gd name="T71" fmla="*/ 491 h 896"/>
                <a:gd name="T72" fmla="*/ 77 w 2492"/>
                <a:gd name="T73" fmla="*/ 453 h 896"/>
                <a:gd name="T74" fmla="*/ 101 w 2492"/>
                <a:gd name="T75" fmla="*/ 420 h 896"/>
                <a:gd name="T76" fmla="*/ 129 w 2492"/>
                <a:gd name="T77" fmla="*/ 390 h 896"/>
                <a:gd name="T78" fmla="*/ 161 w 2492"/>
                <a:gd name="T79" fmla="*/ 364 h 896"/>
                <a:gd name="T80" fmla="*/ 199 w 2492"/>
                <a:gd name="T81" fmla="*/ 342 h 896"/>
                <a:gd name="T82" fmla="*/ 242 w 2492"/>
                <a:gd name="T83" fmla="*/ 326 h 896"/>
                <a:gd name="T84" fmla="*/ 265 w 2492"/>
                <a:gd name="T85" fmla="*/ 320 h 896"/>
                <a:gd name="T86" fmla="*/ 472 w 2492"/>
                <a:gd name="T87" fmla="*/ 276 h 896"/>
                <a:gd name="T88" fmla="*/ 578 w 2492"/>
                <a:gd name="T89" fmla="*/ 250 h 896"/>
                <a:gd name="T90" fmla="*/ 683 w 2492"/>
                <a:gd name="T91" fmla="*/ 219 h 896"/>
                <a:gd name="T92" fmla="*/ 757 w 2492"/>
                <a:gd name="T93" fmla="*/ 191 h 896"/>
                <a:gd name="T94" fmla="*/ 805 w 2492"/>
                <a:gd name="T95" fmla="*/ 169 h 896"/>
                <a:gd name="T96" fmla="*/ 850 w 2492"/>
                <a:gd name="T97" fmla="*/ 145 h 896"/>
                <a:gd name="T98" fmla="*/ 891 w 2492"/>
                <a:gd name="T99" fmla="*/ 118 h 896"/>
                <a:gd name="T100" fmla="*/ 931 w 2492"/>
                <a:gd name="T101" fmla="*/ 88 h 896"/>
                <a:gd name="T102" fmla="*/ 965 w 2492"/>
                <a:gd name="T103" fmla="*/ 56 h 896"/>
                <a:gd name="T104" fmla="*/ 997 w 2492"/>
                <a:gd name="T105" fmla="*/ 19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92" h="896">
                  <a:moveTo>
                    <a:pt x="1010" y="0"/>
                  </a:moveTo>
                  <a:lnTo>
                    <a:pt x="1010" y="0"/>
                  </a:lnTo>
                  <a:lnTo>
                    <a:pt x="1016" y="1"/>
                  </a:lnTo>
                  <a:lnTo>
                    <a:pt x="1033" y="2"/>
                  </a:lnTo>
                  <a:lnTo>
                    <a:pt x="1088" y="5"/>
                  </a:lnTo>
                  <a:lnTo>
                    <a:pt x="1253" y="10"/>
                  </a:lnTo>
                  <a:lnTo>
                    <a:pt x="1419" y="16"/>
                  </a:lnTo>
                  <a:lnTo>
                    <a:pt x="1475" y="19"/>
                  </a:lnTo>
                  <a:lnTo>
                    <a:pt x="1491" y="20"/>
                  </a:lnTo>
                  <a:lnTo>
                    <a:pt x="1496" y="21"/>
                  </a:lnTo>
                  <a:lnTo>
                    <a:pt x="1496" y="21"/>
                  </a:lnTo>
                  <a:lnTo>
                    <a:pt x="1511" y="41"/>
                  </a:lnTo>
                  <a:lnTo>
                    <a:pt x="1526" y="58"/>
                  </a:lnTo>
                  <a:lnTo>
                    <a:pt x="1543" y="75"/>
                  </a:lnTo>
                  <a:lnTo>
                    <a:pt x="1560" y="90"/>
                  </a:lnTo>
                  <a:lnTo>
                    <a:pt x="1578" y="107"/>
                  </a:lnTo>
                  <a:lnTo>
                    <a:pt x="1597" y="121"/>
                  </a:lnTo>
                  <a:lnTo>
                    <a:pt x="1617" y="134"/>
                  </a:lnTo>
                  <a:lnTo>
                    <a:pt x="1637" y="147"/>
                  </a:lnTo>
                  <a:lnTo>
                    <a:pt x="1659" y="160"/>
                  </a:lnTo>
                  <a:lnTo>
                    <a:pt x="1680" y="170"/>
                  </a:lnTo>
                  <a:lnTo>
                    <a:pt x="1703" y="181"/>
                  </a:lnTo>
                  <a:lnTo>
                    <a:pt x="1725" y="192"/>
                  </a:lnTo>
                  <a:lnTo>
                    <a:pt x="1749" y="202"/>
                  </a:lnTo>
                  <a:lnTo>
                    <a:pt x="1772" y="210"/>
                  </a:lnTo>
                  <a:lnTo>
                    <a:pt x="1821" y="226"/>
                  </a:lnTo>
                  <a:lnTo>
                    <a:pt x="1871" y="242"/>
                  </a:lnTo>
                  <a:lnTo>
                    <a:pt x="1921" y="256"/>
                  </a:lnTo>
                  <a:lnTo>
                    <a:pt x="1973" y="268"/>
                  </a:lnTo>
                  <a:lnTo>
                    <a:pt x="2024" y="278"/>
                  </a:lnTo>
                  <a:lnTo>
                    <a:pt x="2127" y="300"/>
                  </a:lnTo>
                  <a:lnTo>
                    <a:pt x="2226" y="320"/>
                  </a:lnTo>
                  <a:lnTo>
                    <a:pt x="2226" y="320"/>
                  </a:lnTo>
                  <a:lnTo>
                    <a:pt x="2249" y="326"/>
                  </a:lnTo>
                  <a:lnTo>
                    <a:pt x="2271" y="333"/>
                  </a:lnTo>
                  <a:lnTo>
                    <a:pt x="2291" y="342"/>
                  </a:lnTo>
                  <a:lnTo>
                    <a:pt x="2311" y="352"/>
                  </a:lnTo>
                  <a:lnTo>
                    <a:pt x="2328" y="364"/>
                  </a:lnTo>
                  <a:lnTo>
                    <a:pt x="2345" y="376"/>
                  </a:lnTo>
                  <a:lnTo>
                    <a:pt x="2361" y="390"/>
                  </a:lnTo>
                  <a:lnTo>
                    <a:pt x="2376" y="404"/>
                  </a:lnTo>
                  <a:lnTo>
                    <a:pt x="2389" y="420"/>
                  </a:lnTo>
                  <a:lnTo>
                    <a:pt x="2400" y="436"/>
                  </a:lnTo>
                  <a:lnTo>
                    <a:pt x="2411" y="453"/>
                  </a:lnTo>
                  <a:lnTo>
                    <a:pt x="2423" y="472"/>
                  </a:lnTo>
                  <a:lnTo>
                    <a:pt x="2432" y="490"/>
                  </a:lnTo>
                  <a:lnTo>
                    <a:pt x="2440" y="509"/>
                  </a:lnTo>
                  <a:lnTo>
                    <a:pt x="2447" y="530"/>
                  </a:lnTo>
                  <a:lnTo>
                    <a:pt x="2454" y="550"/>
                  </a:lnTo>
                  <a:lnTo>
                    <a:pt x="2461" y="571"/>
                  </a:lnTo>
                  <a:lnTo>
                    <a:pt x="2466" y="593"/>
                  </a:lnTo>
                  <a:lnTo>
                    <a:pt x="2471" y="614"/>
                  </a:lnTo>
                  <a:lnTo>
                    <a:pt x="2475" y="637"/>
                  </a:lnTo>
                  <a:lnTo>
                    <a:pt x="2481" y="681"/>
                  </a:lnTo>
                  <a:lnTo>
                    <a:pt x="2486" y="725"/>
                  </a:lnTo>
                  <a:lnTo>
                    <a:pt x="2489" y="770"/>
                  </a:lnTo>
                  <a:lnTo>
                    <a:pt x="2491" y="814"/>
                  </a:lnTo>
                  <a:lnTo>
                    <a:pt x="2492" y="896"/>
                  </a:lnTo>
                  <a:lnTo>
                    <a:pt x="0" y="896"/>
                  </a:lnTo>
                  <a:lnTo>
                    <a:pt x="0" y="896"/>
                  </a:lnTo>
                  <a:lnTo>
                    <a:pt x="1" y="814"/>
                  </a:lnTo>
                  <a:lnTo>
                    <a:pt x="2" y="770"/>
                  </a:lnTo>
                  <a:lnTo>
                    <a:pt x="5" y="725"/>
                  </a:lnTo>
                  <a:lnTo>
                    <a:pt x="9" y="681"/>
                  </a:lnTo>
                  <a:lnTo>
                    <a:pt x="15" y="637"/>
                  </a:lnTo>
                  <a:lnTo>
                    <a:pt x="20" y="615"/>
                  </a:lnTo>
                  <a:lnTo>
                    <a:pt x="24" y="594"/>
                  </a:lnTo>
                  <a:lnTo>
                    <a:pt x="29" y="572"/>
                  </a:lnTo>
                  <a:lnTo>
                    <a:pt x="36" y="550"/>
                  </a:lnTo>
                  <a:lnTo>
                    <a:pt x="42" y="530"/>
                  </a:lnTo>
                  <a:lnTo>
                    <a:pt x="49" y="510"/>
                  </a:lnTo>
                  <a:lnTo>
                    <a:pt x="58" y="491"/>
                  </a:lnTo>
                  <a:lnTo>
                    <a:pt x="67" y="472"/>
                  </a:lnTo>
                  <a:lnTo>
                    <a:pt x="77" y="453"/>
                  </a:lnTo>
                  <a:lnTo>
                    <a:pt x="88" y="436"/>
                  </a:lnTo>
                  <a:lnTo>
                    <a:pt x="101" y="420"/>
                  </a:lnTo>
                  <a:lnTo>
                    <a:pt x="114" y="405"/>
                  </a:lnTo>
                  <a:lnTo>
                    <a:pt x="129" y="390"/>
                  </a:lnTo>
                  <a:lnTo>
                    <a:pt x="144" y="377"/>
                  </a:lnTo>
                  <a:lnTo>
                    <a:pt x="161" y="364"/>
                  </a:lnTo>
                  <a:lnTo>
                    <a:pt x="179" y="352"/>
                  </a:lnTo>
                  <a:lnTo>
                    <a:pt x="199" y="342"/>
                  </a:lnTo>
                  <a:lnTo>
                    <a:pt x="220" y="333"/>
                  </a:lnTo>
                  <a:lnTo>
                    <a:pt x="242" y="326"/>
                  </a:lnTo>
                  <a:lnTo>
                    <a:pt x="265" y="320"/>
                  </a:lnTo>
                  <a:lnTo>
                    <a:pt x="265" y="320"/>
                  </a:lnTo>
                  <a:lnTo>
                    <a:pt x="366" y="299"/>
                  </a:lnTo>
                  <a:lnTo>
                    <a:pt x="472" y="276"/>
                  </a:lnTo>
                  <a:lnTo>
                    <a:pt x="526" y="264"/>
                  </a:lnTo>
                  <a:lnTo>
                    <a:pt x="578" y="250"/>
                  </a:lnTo>
                  <a:lnTo>
                    <a:pt x="631" y="235"/>
                  </a:lnTo>
                  <a:lnTo>
                    <a:pt x="683" y="219"/>
                  </a:lnTo>
                  <a:lnTo>
                    <a:pt x="733" y="201"/>
                  </a:lnTo>
                  <a:lnTo>
                    <a:pt x="757" y="191"/>
                  </a:lnTo>
                  <a:lnTo>
                    <a:pt x="782" y="180"/>
                  </a:lnTo>
                  <a:lnTo>
                    <a:pt x="805" y="169"/>
                  </a:lnTo>
                  <a:lnTo>
                    <a:pt x="828" y="157"/>
                  </a:lnTo>
                  <a:lnTo>
                    <a:pt x="850" y="145"/>
                  </a:lnTo>
                  <a:lnTo>
                    <a:pt x="871" y="133"/>
                  </a:lnTo>
                  <a:lnTo>
                    <a:pt x="891" y="118"/>
                  </a:lnTo>
                  <a:lnTo>
                    <a:pt x="912" y="104"/>
                  </a:lnTo>
                  <a:lnTo>
                    <a:pt x="931" y="88"/>
                  </a:lnTo>
                  <a:lnTo>
                    <a:pt x="949" y="73"/>
                  </a:lnTo>
                  <a:lnTo>
                    <a:pt x="965" y="56"/>
                  </a:lnTo>
                  <a:lnTo>
                    <a:pt x="981" y="37"/>
                  </a:lnTo>
                  <a:lnTo>
                    <a:pt x="997" y="19"/>
                  </a:lnTo>
                  <a:lnTo>
                    <a:pt x="10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7" name="Freeform 127">
              <a:extLst>
                <a:ext uri="{FF2B5EF4-FFF2-40B4-BE49-F238E27FC236}">
                  <a16:creationId xmlns:a16="http://schemas.microsoft.com/office/drawing/2014/main" id="{0C73D888-20E8-4DB8-9BBB-DFD159B51A91}"/>
                </a:ext>
              </a:extLst>
            </p:cNvPr>
            <p:cNvSpPr>
              <a:spLocks/>
            </p:cNvSpPr>
            <p:nvPr/>
          </p:nvSpPr>
          <p:spPr bwMode="auto">
            <a:xfrm flipH="1">
              <a:off x="8121338" y="5769002"/>
              <a:ext cx="145992" cy="222391"/>
            </a:xfrm>
            <a:custGeom>
              <a:avLst/>
              <a:gdLst>
                <a:gd name="T0" fmla="*/ 0 w 501"/>
                <a:gd name="T1" fmla="*/ 20 h 896"/>
                <a:gd name="T2" fmla="*/ 0 w 501"/>
                <a:gd name="T3" fmla="*/ 133 h 896"/>
                <a:gd name="T4" fmla="*/ 121 w 501"/>
                <a:gd name="T5" fmla="*/ 896 h 896"/>
                <a:gd name="T6" fmla="*/ 380 w 501"/>
                <a:gd name="T7" fmla="*/ 896 h 896"/>
                <a:gd name="T8" fmla="*/ 501 w 501"/>
                <a:gd name="T9" fmla="*/ 141 h 896"/>
                <a:gd name="T10" fmla="*/ 501 w 501"/>
                <a:gd name="T11" fmla="*/ 22 h 896"/>
                <a:gd name="T12" fmla="*/ 500 w 501"/>
                <a:gd name="T13" fmla="*/ 21 h 896"/>
                <a:gd name="T14" fmla="*/ 500 w 501"/>
                <a:gd name="T15" fmla="*/ 21 h 896"/>
                <a:gd name="T16" fmla="*/ 495 w 501"/>
                <a:gd name="T17" fmla="*/ 20 h 896"/>
                <a:gd name="T18" fmla="*/ 478 w 501"/>
                <a:gd name="T19" fmla="*/ 19 h 896"/>
                <a:gd name="T20" fmla="*/ 423 w 501"/>
                <a:gd name="T21" fmla="*/ 16 h 896"/>
                <a:gd name="T22" fmla="*/ 257 w 501"/>
                <a:gd name="T23" fmla="*/ 10 h 896"/>
                <a:gd name="T24" fmla="*/ 92 w 501"/>
                <a:gd name="T25" fmla="*/ 5 h 896"/>
                <a:gd name="T26" fmla="*/ 37 w 501"/>
                <a:gd name="T27" fmla="*/ 2 h 896"/>
                <a:gd name="T28" fmla="*/ 20 w 501"/>
                <a:gd name="T29" fmla="*/ 1 h 896"/>
                <a:gd name="T30" fmla="*/ 14 w 501"/>
                <a:gd name="T31" fmla="*/ 0 h 896"/>
                <a:gd name="T32" fmla="*/ 14 w 501"/>
                <a:gd name="T33" fmla="*/ 0 h 896"/>
                <a:gd name="T34" fmla="*/ 0 w 501"/>
                <a:gd name="T35" fmla="*/ 20 h 896"/>
                <a:gd name="T36" fmla="*/ 0 w 501"/>
                <a:gd name="T37" fmla="*/ 2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1" h="896">
                  <a:moveTo>
                    <a:pt x="0" y="20"/>
                  </a:moveTo>
                  <a:lnTo>
                    <a:pt x="0" y="133"/>
                  </a:lnTo>
                  <a:lnTo>
                    <a:pt x="121" y="896"/>
                  </a:lnTo>
                  <a:lnTo>
                    <a:pt x="380" y="896"/>
                  </a:lnTo>
                  <a:lnTo>
                    <a:pt x="501" y="141"/>
                  </a:lnTo>
                  <a:lnTo>
                    <a:pt x="501" y="22"/>
                  </a:lnTo>
                  <a:lnTo>
                    <a:pt x="500" y="21"/>
                  </a:lnTo>
                  <a:lnTo>
                    <a:pt x="500" y="21"/>
                  </a:lnTo>
                  <a:lnTo>
                    <a:pt x="495" y="20"/>
                  </a:lnTo>
                  <a:lnTo>
                    <a:pt x="478" y="19"/>
                  </a:lnTo>
                  <a:lnTo>
                    <a:pt x="423" y="16"/>
                  </a:lnTo>
                  <a:lnTo>
                    <a:pt x="257" y="10"/>
                  </a:lnTo>
                  <a:lnTo>
                    <a:pt x="92" y="5"/>
                  </a:lnTo>
                  <a:lnTo>
                    <a:pt x="37" y="2"/>
                  </a:lnTo>
                  <a:lnTo>
                    <a:pt x="20" y="1"/>
                  </a:lnTo>
                  <a:lnTo>
                    <a:pt x="14" y="0"/>
                  </a:lnTo>
                  <a:lnTo>
                    <a:pt x="14" y="0"/>
                  </a:lnTo>
                  <a:lnTo>
                    <a:pt x="0" y="20"/>
                  </a:lnTo>
                  <a:lnTo>
                    <a:pt x="0" y="20"/>
                  </a:lnTo>
                  <a:close/>
                </a:path>
              </a:pathLst>
            </a:custGeom>
            <a:solidFill>
              <a:srgbClr val="C93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8" name="Freeform 128">
              <a:extLst>
                <a:ext uri="{FF2B5EF4-FFF2-40B4-BE49-F238E27FC236}">
                  <a16:creationId xmlns:a16="http://schemas.microsoft.com/office/drawing/2014/main" id="{DC939CC5-7557-47A4-9A48-A773E90069E0}"/>
                </a:ext>
              </a:extLst>
            </p:cNvPr>
            <p:cNvSpPr>
              <a:spLocks/>
            </p:cNvSpPr>
            <p:nvPr/>
          </p:nvSpPr>
          <p:spPr bwMode="auto">
            <a:xfrm flipH="1">
              <a:off x="8123076" y="5588309"/>
              <a:ext cx="144254" cy="251927"/>
            </a:xfrm>
            <a:custGeom>
              <a:avLst/>
              <a:gdLst>
                <a:gd name="T0" fmla="*/ 499 w 499"/>
                <a:gd name="T1" fmla="*/ 633 h 1014"/>
                <a:gd name="T2" fmla="*/ 499 w 499"/>
                <a:gd name="T3" fmla="*/ 827 h 1014"/>
                <a:gd name="T4" fmla="*/ 475 w 499"/>
                <a:gd name="T5" fmla="*/ 870 h 1014"/>
                <a:gd name="T6" fmla="*/ 449 w 499"/>
                <a:gd name="T7" fmla="*/ 908 h 1014"/>
                <a:gd name="T8" fmla="*/ 419 w 499"/>
                <a:gd name="T9" fmla="*/ 940 h 1014"/>
                <a:gd name="T10" fmla="*/ 390 w 499"/>
                <a:gd name="T11" fmla="*/ 966 h 1014"/>
                <a:gd name="T12" fmla="*/ 359 w 499"/>
                <a:gd name="T13" fmla="*/ 987 h 1014"/>
                <a:gd name="T14" fmla="*/ 326 w 499"/>
                <a:gd name="T15" fmla="*/ 1002 h 1014"/>
                <a:gd name="T16" fmla="*/ 293 w 499"/>
                <a:gd name="T17" fmla="*/ 1011 h 1014"/>
                <a:gd name="T18" fmla="*/ 259 w 499"/>
                <a:gd name="T19" fmla="*/ 1014 h 1014"/>
                <a:gd name="T20" fmla="*/ 225 w 499"/>
                <a:gd name="T21" fmla="*/ 1012 h 1014"/>
                <a:gd name="T22" fmla="*/ 190 w 499"/>
                <a:gd name="T23" fmla="*/ 1003 h 1014"/>
                <a:gd name="T24" fmla="*/ 157 w 499"/>
                <a:gd name="T25" fmla="*/ 989 h 1014"/>
                <a:gd name="T26" fmla="*/ 123 w 499"/>
                <a:gd name="T27" fmla="*/ 968 h 1014"/>
                <a:gd name="T28" fmla="*/ 91 w 499"/>
                <a:gd name="T29" fmla="*/ 941 h 1014"/>
                <a:gd name="T30" fmla="*/ 59 w 499"/>
                <a:gd name="T31" fmla="*/ 909 h 1014"/>
                <a:gd name="T32" fmla="*/ 29 w 499"/>
                <a:gd name="T33" fmla="*/ 871 h 1014"/>
                <a:gd name="T34" fmla="*/ 0 w 499"/>
                <a:gd name="T35" fmla="*/ 827 h 1014"/>
                <a:gd name="T36" fmla="*/ 0 w 499"/>
                <a:gd name="T37" fmla="*/ 238 h 1014"/>
                <a:gd name="T38" fmla="*/ 1 w 499"/>
                <a:gd name="T39" fmla="*/ 223 h 1014"/>
                <a:gd name="T40" fmla="*/ 3 w 499"/>
                <a:gd name="T41" fmla="*/ 195 h 1014"/>
                <a:gd name="T42" fmla="*/ 9 w 499"/>
                <a:gd name="T43" fmla="*/ 169 h 1014"/>
                <a:gd name="T44" fmla="*/ 17 w 499"/>
                <a:gd name="T45" fmla="*/ 146 h 1014"/>
                <a:gd name="T46" fmla="*/ 27 w 499"/>
                <a:gd name="T47" fmla="*/ 123 h 1014"/>
                <a:gd name="T48" fmla="*/ 39 w 499"/>
                <a:gd name="T49" fmla="*/ 102 h 1014"/>
                <a:gd name="T50" fmla="*/ 61 w 499"/>
                <a:gd name="T51" fmla="*/ 75 h 1014"/>
                <a:gd name="T52" fmla="*/ 96 w 499"/>
                <a:gd name="T53" fmla="*/ 45 h 1014"/>
                <a:gd name="T54" fmla="*/ 137 w 499"/>
                <a:gd name="T55" fmla="*/ 22 h 1014"/>
                <a:gd name="T56" fmla="*/ 180 w 499"/>
                <a:gd name="T57" fmla="*/ 8 h 1014"/>
                <a:gd name="T58" fmla="*/ 226 w 499"/>
                <a:gd name="T59" fmla="*/ 1 h 1014"/>
                <a:gd name="T60" fmla="*/ 274 w 499"/>
                <a:gd name="T61" fmla="*/ 1 h 1014"/>
                <a:gd name="T62" fmla="*/ 319 w 499"/>
                <a:gd name="T63" fmla="*/ 8 h 1014"/>
                <a:gd name="T64" fmla="*/ 363 w 499"/>
                <a:gd name="T65" fmla="*/ 22 h 1014"/>
                <a:gd name="T66" fmla="*/ 404 w 499"/>
                <a:gd name="T67" fmla="*/ 45 h 1014"/>
                <a:gd name="T68" fmla="*/ 438 w 499"/>
                <a:gd name="T69" fmla="*/ 75 h 1014"/>
                <a:gd name="T70" fmla="*/ 460 w 499"/>
                <a:gd name="T71" fmla="*/ 102 h 1014"/>
                <a:gd name="T72" fmla="*/ 472 w 499"/>
                <a:gd name="T73" fmla="*/ 123 h 1014"/>
                <a:gd name="T74" fmla="*/ 483 w 499"/>
                <a:gd name="T75" fmla="*/ 146 h 1014"/>
                <a:gd name="T76" fmla="*/ 491 w 499"/>
                <a:gd name="T77" fmla="*/ 169 h 1014"/>
                <a:gd name="T78" fmla="*/ 497 w 499"/>
                <a:gd name="T79" fmla="*/ 195 h 1014"/>
                <a:gd name="T80" fmla="*/ 499 w 499"/>
                <a:gd name="T81" fmla="*/ 22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9" h="1014">
                  <a:moveTo>
                    <a:pt x="499" y="238"/>
                  </a:moveTo>
                  <a:lnTo>
                    <a:pt x="499" y="633"/>
                  </a:lnTo>
                  <a:lnTo>
                    <a:pt x="499" y="827"/>
                  </a:lnTo>
                  <a:lnTo>
                    <a:pt x="499" y="827"/>
                  </a:lnTo>
                  <a:lnTo>
                    <a:pt x="488" y="850"/>
                  </a:lnTo>
                  <a:lnTo>
                    <a:pt x="475" y="870"/>
                  </a:lnTo>
                  <a:lnTo>
                    <a:pt x="462" y="890"/>
                  </a:lnTo>
                  <a:lnTo>
                    <a:pt x="449" y="908"/>
                  </a:lnTo>
                  <a:lnTo>
                    <a:pt x="434" y="924"/>
                  </a:lnTo>
                  <a:lnTo>
                    <a:pt x="419" y="940"/>
                  </a:lnTo>
                  <a:lnTo>
                    <a:pt x="405" y="953"/>
                  </a:lnTo>
                  <a:lnTo>
                    <a:pt x="390" y="966"/>
                  </a:lnTo>
                  <a:lnTo>
                    <a:pt x="374" y="977"/>
                  </a:lnTo>
                  <a:lnTo>
                    <a:pt x="359" y="987"/>
                  </a:lnTo>
                  <a:lnTo>
                    <a:pt x="342" y="995"/>
                  </a:lnTo>
                  <a:lnTo>
                    <a:pt x="326" y="1002"/>
                  </a:lnTo>
                  <a:lnTo>
                    <a:pt x="309" y="1007"/>
                  </a:lnTo>
                  <a:lnTo>
                    <a:pt x="293" y="1011"/>
                  </a:lnTo>
                  <a:lnTo>
                    <a:pt x="276" y="1013"/>
                  </a:lnTo>
                  <a:lnTo>
                    <a:pt x="259" y="1014"/>
                  </a:lnTo>
                  <a:lnTo>
                    <a:pt x="242" y="1014"/>
                  </a:lnTo>
                  <a:lnTo>
                    <a:pt x="225" y="1012"/>
                  </a:lnTo>
                  <a:lnTo>
                    <a:pt x="208" y="1008"/>
                  </a:lnTo>
                  <a:lnTo>
                    <a:pt x="190" y="1003"/>
                  </a:lnTo>
                  <a:lnTo>
                    <a:pt x="174" y="997"/>
                  </a:lnTo>
                  <a:lnTo>
                    <a:pt x="157" y="989"/>
                  </a:lnTo>
                  <a:lnTo>
                    <a:pt x="140" y="979"/>
                  </a:lnTo>
                  <a:lnTo>
                    <a:pt x="123" y="968"/>
                  </a:lnTo>
                  <a:lnTo>
                    <a:pt x="107" y="955"/>
                  </a:lnTo>
                  <a:lnTo>
                    <a:pt x="91" y="941"/>
                  </a:lnTo>
                  <a:lnTo>
                    <a:pt x="75" y="926"/>
                  </a:lnTo>
                  <a:lnTo>
                    <a:pt x="59" y="909"/>
                  </a:lnTo>
                  <a:lnTo>
                    <a:pt x="44" y="891"/>
                  </a:lnTo>
                  <a:lnTo>
                    <a:pt x="29" y="871"/>
                  </a:lnTo>
                  <a:lnTo>
                    <a:pt x="14" y="850"/>
                  </a:lnTo>
                  <a:lnTo>
                    <a:pt x="0" y="827"/>
                  </a:lnTo>
                  <a:lnTo>
                    <a:pt x="0" y="633"/>
                  </a:lnTo>
                  <a:lnTo>
                    <a:pt x="0" y="238"/>
                  </a:lnTo>
                  <a:lnTo>
                    <a:pt x="0" y="238"/>
                  </a:lnTo>
                  <a:lnTo>
                    <a:pt x="1" y="223"/>
                  </a:lnTo>
                  <a:lnTo>
                    <a:pt x="2" y="209"/>
                  </a:lnTo>
                  <a:lnTo>
                    <a:pt x="3" y="195"/>
                  </a:lnTo>
                  <a:lnTo>
                    <a:pt x="5" y="182"/>
                  </a:lnTo>
                  <a:lnTo>
                    <a:pt x="9" y="169"/>
                  </a:lnTo>
                  <a:lnTo>
                    <a:pt x="12" y="157"/>
                  </a:lnTo>
                  <a:lnTo>
                    <a:pt x="17" y="146"/>
                  </a:lnTo>
                  <a:lnTo>
                    <a:pt x="21" y="134"/>
                  </a:lnTo>
                  <a:lnTo>
                    <a:pt x="27" y="123"/>
                  </a:lnTo>
                  <a:lnTo>
                    <a:pt x="33" y="112"/>
                  </a:lnTo>
                  <a:lnTo>
                    <a:pt x="39" y="102"/>
                  </a:lnTo>
                  <a:lnTo>
                    <a:pt x="46" y="93"/>
                  </a:lnTo>
                  <a:lnTo>
                    <a:pt x="61" y="75"/>
                  </a:lnTo>
                  <a:lnTo>
                    <a:pt x="78" y="59"/>
                  </a:lnTo>
                  <a:lnTo>
                    <a:pt x="96" y="45"/>
                  </a:lnTo>
                  <a:lnTo>
                    <a:pt x="116" y="33"/>
                  </a:lnTo>
                  <a:lnTo>
                    <a:pt x="137" y="22"/>
                  </a:lnTo>
                  <a:lnTo>
                    <a:pt x="158" y="15"/>
                  </a:lnTo>
                  <a:lnTo>
                    <a:pt x="180" y="8"/>
                  </a:lnTo>
                  <a:lnTo>
                    <a:pt x="203" y="3"/>
                  </a:lnTo>
                  <a:lnTo>
                    <a:pt x="226" y="1"/>
                  </a:lnTo>
                  <a:lnTo>
                    <a:pt x="250" y="0"/>
                  </a:lnTo>
                  <a:lnTo>
                    <a:pt x="274" y="1"/>
                  </a:lnTo>
                  <a:lnTo>
                    <a:pt x="296" y="3"/>
                  </a:lnTo>
                  <a:lnTo>
                    <a:pt x="319" y="8"/>
                  </a:lnTo>
                  <a:lnTo>
                    <a:pt x="342" y="15"/>
                  </a:lnTo>
                  <a:lnTo>
                    <a:pt x="363" y="22"/>
                  </a:lnTo>
                  <a:lnTo>
                    <a:pt x="383" y="33"/>
                  </a:lnTo>
                  <a:lnTo>
                    <a:pt x="404" y="45"/>
                  </a:lnTo>
                  <a:lnTo>
                    <a:pt x="422" y="59"/>
                  </a:lnTo>
                  <a:lnTo>
                    <a:pt x="438" y="75"/>
                  </a:lnTo>
                  <a:lnTo>
                    <a:pt x="453" y="93"/>
                  </a:lnTo>
                  <a:lnTo>
                    <a:pt x="460" y="102"/>
                  </a:lnTo>
                  <a:lnTo>
                    <a:pt x="466" y="112"/>
                  </a:lnTo>
                  <a:lnTo>
                    <a:pt x="472" y="123"/>
                  </a:lnTo>
                  <a:lnTo>
                    <a:pt x="478" y="134"/>
                  </a:lnTo>
                  <a:lnTo>
                    <a:pt x="483" y="146"/>
                  </a:lnTo>
                  <a:lnTo>
                    <a:pt x="487" y="157"/>
                  </a:lnTo>
                  <a:lnTo>
                    <a:pt x="491" y="169"/>
                  </a:lnTo>
                  <a:lnTo>
                    <a:pt x="493" y="182"/>
                  </a:lnTo>
                  <a:lnTo>
                    <a:pt x="497" y="195"/>
                  </a:lnTo>
                  <a:lnTo>
                    <a:pt x="498" y="209"/>
                  </a:lnTo>
                  <a:lnTo>
                    <a:pt x="499" y="223"/>
                  </a:lnTo>
                  <a:lnTo>
                    <a:pt x="499" y="238"/>
                  </a:ln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99" name="Freeform 129">
              <a:extLst>
                <a:ext uri="{FF2B5EF4-FFF2-40B4-BE49-F238E27FC236}">
                  <a16:creationId xmlns:a16="http://schemas.microsoft.com/office/drawing/2014/main" id="{519D6780-6751-413E-A3B0-EEDA85B8D597}"/>
                </a:ext>
              </a:extLst>
            </p:cNvPr>
            <p:cNvSpPr>
              <a:spLocks/>
            </p:cNvSpPr>
            <p:nvPr/>
          </p:nvSpPr>
          <p:spPr bwMode="auto">
            <a:xfrm flipH="1">
              <a:off x="8123076" y="5588309"/>
              <a:ext cx="144254" cy="251927"/>
            </a:xfrm>
            <a:custGeom>
              <a:avLst/>
              <a:gdLst>
                <a:gd name="T0" fmla="*/ 499 w 499"/>
                <a:gd name="T1" fmla="*/ 633 h 1014"/>
                <a:gd name="T2" fmla="*/ 499 w 499"/>
                <a:gd name="T3" fmla="*/ 827 h 1014"/>
                <a:gd name="T4" fmla="*/ 475 w 499"/>
                <a:gd name="T5" fmla="*/ 870 h 1014"/>
                <a:gd name="T6" fmla="*/ 449 w 499"/>
                <a:gd name="T7" fmla="*/ 908 h 1014"/>
                <a:gd name="T8" fmla="*/ 419 w 499"/>
                <a:gd name="T9" fmla="*/ 940 h 1014"/>
                <a:gd name="T10" fmla="*/ 390 w 499"/>
                <a:gd name="T11" fmla="*/ 966 h 1014"/>
                <a:gd name="T12" fmla="*/ 359 w 499"/>
                <a:gd name="T13" fmla="*/ 987 h 1014"/>
                <a:gd name="T14" fmla="*/ 326 w 499"/>
                <a:gd name="T15" fmla="*/ 1002 h 1014"/>
                <a:gd name="T16" fmla="*/ 293 w 499"/>
                <a:gd name="T17" fmla="*/ 1011 h 1014"/>
                <a:gd name="T18" fmla="*/ 259 w 499"/>
                <a:gd name="T19" fmla="*/ 1014 h 1014"/>
                <a:gd name="T20" fmla="*/ 225 w 499"/>
                <a:gd name="T21" fmla="*/ 1012 h 1014"/>
                <a:gd name="T22" fmla="*/ 190 w 499"/>
                <a:gd name="T23" fmla="*/ 1003 h 1014"/>
                <a:gd name="T24" fmla="*/ 157 w 499"/>
                <a:gd name="T25" fmla="*/ 989 h 1014"/>
                <a:gd name="T26" fmla="*/ 123 w 499"/>
                <a:gd name="T27" fmla="*/ 968 h 1014"/>
                <a:gd name="T28" fmla="*/ 91 w 499"/>
                <a:gd name="T29" fmla="*/ 941 h 1014"/>
                <a:gd name="T30" fmla="*/ 59 w 499"/>
                <a:gd name="T31" fmla="*/ 909 h 1014"/>
                <a:gd name="T32" fmla="*/ 29 w 499"/>
                <a:gd name="T33" fmla="*/ 871 h 1014"/>
                <a:gd name="T34" fmla="*/ 0 w 499"/>
                <a:gd name="T35" fmla="*/ 827 h 1014"/>
                <a:gd name="T36" fmla="*/ 0 w 499"/>
                <a:gd name="T37" fmla="*/ 238 h 1014"/>
                <a:gd name="T38" fmla="*/ 1 w 499"/>
                <a:gd name="T39" fmla="*/ 223 h 1014"/>
                <a:gd name="T40" fmla="*/ 3 w 499"/>
                <a:gd name="T41" fmla="*/ 195 h 1014"/>
                <a:gd name="T42" fmla="*/ 9 w 499"/>
                <a:gd name="T43" fmla="*/ 169 h 1014"/>
                <a:gd name="T44" fmla="*/ 17 w 499"/>
                <a:gd name="T45" fmla="*/ 146 h 1014"/>
                <a:gd name="T46" fmla="*/ 27 w 499"/>
                <a:gd name="T47" fmla="*/ 123 h 1014"/>
                <a:gd name="T48" fmla="*/ 39 w 499"/>
                <a:gd name="T49" fmla="*/ 102 h 1014"/>
                <a:gd name="T50" fmla="*/ 61 w 499"/>
                <a:gd name="T51" fmla="*/ 75 h 1014"/>
                <a:gd name="T52" fmla="*/ 96 w 499"/>
                <a:gd name="T53" fmla="*/ 45 h 1014"/>
                <a:gd name="T54" fmla="*/ 137 w 499"/>
                <a:gd name="T55" fmla="*/ 22 h 1014"/>
                <a:gd name="T56" fmla="*/ 180 w 499"/>
                <a:gd name="T57" fmla="*/ 8 h 1014"/>
                <a:gd name="T58" fmla="*/ 226 w 499"/>
                <a:gd name="T59" fmla="*/ 1 h 1014"/>
                <a:gd name="T60" fmla="*/ 274 w 499"/>
                <a:gd name="T61" fmla="*/ 1 h 1014"/>
                <a:gd name="T62" fmla="*/ 319 w 499"/>
                <a:gd name="T63" fmla="*/ 8 h 1014"/>
                <a:gd name="T64" fmla="*/ 363 w 499"/>
                <a:gd name="T65" fmla="*/ 22 h 1014"/>
                <a:gd name="T66" fmla="*/ 404 w 499"/>
                <a:gd name="T67" fmla="*/ 45 h 1014"/>
                <a:gd name="T68" fmla="*/ 438 w 499"/>
                <a:gd name="T69" fmla="*/ 75 h 1014"/>
                <a:gd name="T70" fmla="*/ 460 w 499"/>
                <a:gd name="T71" fmla="*/ 102 h 1014"/>
                <a:gd name="T72" fmla="*/ 472 w 499"/>
                <a:gd name="T73" fmla="*/ 123 h 1014"/>
                <a:gd name="T74" fmla="*/ 483 w 499"/>
                <a:gd name="T75" fmla="*/ 146 h 1014"/>
                <a:gd name="T76" fmla="*/ 491 w 499"/>
                <a:gd name="T77" fmla="*/ 169 h 1014"/>
                <a:gd name="T78" fmla="*/ 497 w 499"/>
                <a:gd name="T79" fmla="*/ 195 h 1014"/>
                <a:gd name="T80" fmla="*/ 499 w 499"/>
                <a:gd name="T81" fmla="*/ 22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9" h="1014">
                  <a:moveTo>
                    <a:pt x="499" y="238"/>
                  </a:moveTo>
                  <a:lnTo>
                    <a:pt x="499" y="633"/>
                  </a:lnTo>
                  <a:lnTo>
                    <a:pt x="499" y="827"/>
                  </a:lnTo>
                  <a:lnTo>
                    <a:pt x="499" y="827"/>
                  </a:lnTo>
                  <a:lnTo>
                    <a:pt x="488" y="850"/>
                  </a:lnTo>
                  <a:lnTo>
                    <a:pt x="475" y="870"/>
                  </a:lnTo>
                  <a:lnTo>
                    <a:pt x="462" y="890"/>
                  </a:lnTo>
                  <a:lnTo>
                    <a:pt x="449" y="908"/>
                  </a:lnTo>
                  <a:lnTo>
                    <a:pt x="434" y="924"/>
                  </a:lnTo>
                  <a:lnTo>
                    <a:pt x="419" y="940"/>
                  </a:lnTo>
                  <a:lnTo>
                    <a:pt x="405" y="953"/>
                  </a:lnTo>
                  <a:lnTo>
                    <a:pt x="390" y="966"/>
                  </a:lnTo>
                  <a:lnTo>
                    <a:pt x="374" y="977"/>
                  </a:lnTo>
                  <a:lnTo>
                    <a:pt x="359" y="987"/>
                  </a:lnTo>
                  <a:lnTo>
                    <a:pt x="342" y="995"/>
                  </a:lnTo>
                  <a:lnTo>
                    <a:pt x="326" y="1002"/>
                  </a:lnTo>
                  <a:lnTo>
                    <a:pt x="309" y="1007"/>
                  </a:lnTo>
                  <a:lnTo>
                    <a:pt x="293" y="1011"/>
                  </a:lnTo>
                  <a:lnTo>
                    <a:pt x="276" y="1013"/>
                  </a:lnTo>
                  <a:lnTo>
                    <a:pt x="259" y="1014"/>
                  </a:lnTo>
                  <a:lnTo>
                    <a:pt x="242" y="1014"/>
                  </a:lnTo>
                  <a:lnTo>
                    <a:pt x="225" y="1012"/>
                  </a:lnTo>
                  <a:lnTo>
                    <a:pt x="208" y="1008"/>
                  </a:lnTo>
                  <a:lnTo>
                    <a:pt x="190" y="1003"/>
                  </a:lnTo>
                  <a:lnTo>
                    <a:pt x="174" y="997"/>
                  </a:lnTo>
                  <a:lnTo>
                    <a:pt x="157" y="989"/>
                  </a:lnTo>
                  <a:lnTo>
                    <a:pt x="140" y="979"/>
                  </a:lnTo>
                  <a:lnTo>
                    <a:pt x="123" y="968"/>
                  </a:lnTo>
                  <a:lnTo>
                    <a:pt x="107" y="955"/>
                  </a:lnTo>
                  <a:lnTo>
                    <a:pt x="91" y="941"/>
                  </a:lnTo>
                  <a:lnTo>
                    <a:pt x="75" y="926"/>
                  </a:lnTo>
                  <a:lnTo>
                    <a:pt x="59" y="909"/>
                  </a:lnTo>
                  <a:lnTo>
                    <a:pt x="44" y="891"/>
                  </a:lnTo>
                  <a:lnTo>
                    <a:pt x="29" y="871"/>
                  </a:lnTo>
                  <a:lnTo>
                    <a:pt x="14" y="850"/>
                  </a:lnTo>
                  <a:lnTo>
                    <a:pt x="0" y="827"/>
                  </a:lnTo>
                  <a:lnTo>
                    <a:pt x="0" y="633"/>
                  </a:lnTo>
                  <a:lnTo>
                    <a:pt x="0" y="238"/>
                  </a:lnTo>
                  <a:lnTo>
                    <a:pt x="0" y="238"/>
                  </a:lnTo>
                  <a:lnTo>
                    <a:pt x="1" y="223"/>
                  </a:lnTo>
                  <a:lnTo>
                    <a:pt x="2" y="209"/>
                  </a:lnTo>
                  <a:lnTo>
                    <a:pt x="3" y="195"/>
                  </a:lnTo>
                  <a:lnTo>
                    <a:pt x="5" y="182"/>
                  </a:lnTo>
                  <a:lnTo>
                    <a:pt x="9" y="169"/>
                  </a:lnTo>
                  <a:lnTo>
                    <a:pt x="12" y="157"/>
                  </a:lnTo>
                  <a:lnTo>
                    <a:pt x="17" y="146"/>
                  </a:lnTo>
                  <a:lnTo>
                    <a:pt x="21" y="134"/>
                  </a:lnTo>
                  <a:lnTo>
                    <a:pt x="27" y="123"/>
                  </a:lnTo>
                  <a:lnTo>
                    <a:pt x="33" y="112"/>
                  </a:lnTo>
                  <a:lnTo>
                    <a:pt x="39" y="102"/>
                  </a:lnTo>
                  <a:lnTo>
                    <a:pt x="46" y="93"/>
                  </a:lnTo>
                  <a:lnTo>
                    <a:pt x="61" y="75"/>
                  </a:lnTo>
                  <a:lnTo>
                    <a:pt x="78" y="59"/>
                  </a:lnTo>
                  <a:lnTo>
                    <a:pt x="96" y="45"/>
                  </a:lnTo>
                  <a:lnTo>
                    <a:pt x="116" y="33"/>
                  </a:lnTo>
                  <a:lnTo>
                    <a:pt x="137" y="22"/>
                  </a:lnTo>
                  <a:lnTo>
                    <a:pt x="158" y="15"/>
                  </a:lnTo>
                  <a:lnTo>
                    <a:pt x="180" y="8"/>
                  </a:lnTo>
                  <a:lnTo>
                    <a:pt x="203" y="3"/>
                  </a:lnTo>
                  <a:lnTo>
                    <a:pt x="226" y="1"/>
                  </a:lnTo>
                  <a:lnTo>
                    <a:pt x="250" y="0"/>
                  </a:lnTo>
                  <a:lnTo>
                    <a:pt x="274" y="1"/>
                  </a:lnTo>
                  <a:lnTo>
                    <a:pt x="296" y="3"/>
                  </a:lnTo>
                  <a:lnTo>
                    <a:pt x="319" y="8"/>
                  </a:lnTo>
                  <a:lnTo>
                    <a:pt x="342" y="15"/>
                  </a:lnTo>
                  <a:lnTo>
                    <a:pt x="363" y="22"/>
                  </a:lnTo>
                  <a:lnTo>
                    <a:pt x="383" y="33"/>
                  </a:lnTo>
                  <a:lnTo>
                    <a:pt x="404" y="45"/>
                  </a:lnTo>
                  <a:lnTo>
                    <a:pt x="422" y="59"/>
                  </a:lnTo>
                  <a:lnTo>
                    <a:pt x="438" y="75"/>
                  </a:lnTo>
                  <a:lnTo>
                    <a:pt x="453" y="93"/>
                  </a:lnTo>
                  <a:lnTo>
                    <a:pt x="460" y="102"/>
                  </a:lnTo>
                  <a:lnTo>
                    <a:pt x="466" y="112"/>
                  </a:lnTo>
                  <a:lnTo>
                    <a:pt x="472" y="123"/>
                  </a:lnTo>
                  <a:lnTo>
                    <a:pt x="478" y="134"/>
                  </a:lnTo>
                  <a:lnTo>
                    <a:pt x="483" y="146"/>
                  </a:lnTo>
                  <a:lnTo>
                    <a:pt x="487" y="157"/>
                  </a:lnTo>
                  <a:lnTo>
                    <a:pt x="491" y="169"/>
                  </a:lnTo>
                  <a:lnTo>
                    <a:pt x="493" y="182"/>
                  </a:lnTo>
                  <a:lnTo>
                    <a:pt x="497" y="195"/>
                  </a:lnTo>
                  <a:lnTo>
                    <a:pt x="498" y="209"/>
                  </a:lnTo>
                  <a:lnTo>
                    <a:pt x="499" y="223"/>
                  </a:lnTo>
                  <a:lnTo>
                    <a:pt x="499" y="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0" name="Freeform 130">
              <a:extLst>
                <a:ext uri="{FF2B5EF4-FFF2-40B4-BE49-F238E27FC236}">
                  <a16:creationId xmlns:a16="http://schemas.microsoft.com/office/drawing/2014/main" id="{F1C4BF67-11CD-41FC-A438-F6FAC35E6324}"/>
                </a:ext>
              </a:extLst>
            </p:cNvPr>
            <p:cNvSpPr>
              <a:spLocks/>
            </p:cNvSpPr>
            <p:nvPr/>
          </p:nvSpPr>
          <p:spPr bwMode="auto">
            <a:xfrm flipH="1">
              <a:off x="8333374" y="5577885"/>
              <a:ext cx="64306" cy="81659"/>
            </a:xfrm>
            <a:custGeom>
              <a:avLst/>
              <a:gdLst>
                <a:gd name="T0" fmla="*/ 46 w 226"/>
                <a:gd name="T1" fmla="*/ 4 h 324"/>
                <a:gd name="T2" fmla="*/ 66 w 226"/>
                <a:gd name="T3" fmla="*/ 0 h 324"/>
                <a:gd name="T4" fmla="*/ 87 w 226"/>
                <a:gd name="T5" fmla="*/ 1 h 324"/>
                <a:gd name="T6" fmla="*/ 108 w 226"/>
                <a:gd name="T7" fmla="*/ 9 h 324"/>
                <a:gd name="T8" fmla="*/ 129 w 226"/>
                <a:gd name="T9" fmla="*/ 22 h 324"/>
                <a:gd name="T10" fmla="*/ 151 w 226"/>
                <a:gd name="T11" fmla="*/ 41 h 324"/>
                <a:gd name="T12" fmla="*/ 170 w 226"/>
                <a:gd name="T13" fmla="*/ 65 h 324"/>
                <a:gd name="T14" fmla="*/ 188 w 226"/>
                <a:gd name="T15" fmla="*/ 92 h 324"/>
                <a:gd name="T16" fmla="*/ 204 w 226"/>
                <a:gd name="T17" fmla="*/ 123 h 324"/>
                <a:gd name="T18" fmla="*/ 210 w 226"/>
                <a:gd name="T19" fmla="*/ 139 h 324"/>
                <a:gd name="T20" fmla="*/ 219 w 226"/>
                <a:gd name="T21" fmla="*/ 171 h 324"/>
                <a:gd name="T22" fmla="*/ 225 w 226"/>
                <a:gd name="T23" fmla="*/ 203 h 324"/>
                <a:gd name="T24" fmla="*/ 226 w 226"/>
                <a:gd name="T25" fmla="*/ 232 h 324"/>
                <a:gd name="T26" fmla="*/ 223 w 226"/>
                <a:gd name="T27" fmla="*/ 259 h 324"/>
                <a:gd name="T28" fmla="*/ 216 w 226"/>
                <a:gd name="T29" fmla="*/ 282 h 324"/>
                <a:gd name="T30" fmla="*/ 205 w 226"/>
                <a:gd name="T31" fmla="*/ 301 h 324"/>
                <a:gd name="T32" fmla="*/ 189 w 226"/>
                <a:gd name="T33" fmla="*/ 314 h 324"/>
                <a:gd name="T34" fmla="*/ 180 w 226"/>
                <a:gd name="T35" fmla="*/ 319 h 324"/>
                <a:gd name="T36" fmla="*/ 161 w 226"/>
                <a:gd name="T37" fmla="*/ 324 h 324"/>
                <a:gd name="T38" fmla="*/ 140 w 226"/>
                <a:gd name="T39" fmla="*/ 323 h 324"/>
                <a:gd name="T40" fmla="*/ 118 w 226"/>
                <a:gd name="T41" fmla="*/ 314 h 324"/>
                <a:gd name="T42" fmla="*/ 97 w 226"/>
                <a:gd name="T43" fmla="*/ 301 h 324"/>
                <a:gd name="T44" fmla="*/ 76 w 226"/>
                <a:gd name="T45" fmla="*/ 283 h 324"/>
                <a:gd name="T46" fmla="*/ 57 w 226"/>
                <a:gd name="T47" fmla="*/ 259 h 324"/>
                <a:gd name="T48" fmla="*/ 39 w 226"/>
                <a:gd name="T49" fmla="*/ 232 h 324"/>
                <a:gd name="T50" fmla="*/ 23 w 226"/>
                <a:gd name="T51" fmla="*/ 201 h 324"/>
                <a:gd name="T52" fmla="*/ 16 w 226"/>
                <a:gd name="T53" fmla="*/ 184 h 324"/>
                <a:gd name="T54" fmla="*/ 7 w 226"/>
                <a:gd name="T55" fmla="*/ 152 h 324"/>
                <a:gd name="T56" fmla="*/ 2 w 226"/>
                <a:gd name="T57" fmla="*/ 121 h 324"/>
                <a:gd name="T58" fmla="*/ 0 w 226"/>
                <a:gd name="T59" fmla="*/ 92 h 324"/>
                <a:gd name="T60" fmla="*/ 4 w 226"/>
                <a:gd name="T61" fmla="*/ 65 h 324"/>
                <a:gd name="T62" fmla="*/ 12 w 226"/>
                <a:gd name="T63" fmla="*/ 42 h 324"/>
                <a:gd name="T64" fmla="*/ 23 w 226"/>
                <a:gd name="T65" fmla="*/ 22 h 324"/>
                <a:gd name="T66" fmla="*/ 37 w 226"/>
                <a:gd name="T67" fmla="*/ 8 h 324"/>
                <a:gd name="T68" fmla="*/ 46 w 226"/>
                <a:gd name="T69" fmla="*/ 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6" h="324">
                  <a:moveTo>
                    <a:pt x="46" y="4"/>
                  </a:moveTo>
                  <a:lnTo>
                    <a:pt x="46" y="4"/>
                  </a:lnTo>
                  <a:lnTo>
                    <a:pt x="55" y="1"/>
                  </a:lnTo>
                  <a:lnTo>
                    <a:pt x="66" y="0"/>
                  </a:lnTo>
                  <a:lnTo>
                    <a:pt x="76" y="0"/>
                  </a:lnTo>
                  <a:lnTo>
                    <a:pt x="87" y="1"/>
                  </a:lnTo>
                  <a:lnTo>
                    <a:pt x="97" y="4"/>
                  </a:lnTo>
                  <a:lnTo>
                    <a:pt x="108" y="9"/>
                  </a:lnTo>
                  <a:lnTo>
                    <a:pt x="119" y="15"/>
                  </a:lnTo>
                  <a:lnTo>
                    <a:pt x="129" y="22"/>
                  </a:lnTo>
                  <a:lnTo>
                    <a:pt x="141" y="31"/>
                  </a:lnTo>
                  <a:lnTo>
                    <a:pt x="151" y="41"/>
                  </a:lnTo>
                  <a:lnTo>
                    <a:pt x="161" y="53"/>
                  </a:lnTo>
                  <a:lnTo>
                    <a:pt x="170" y="65"/>
                  </a:lnTo>
                  <a:lnTo>
                    <a:pt x="180" y="77"/>
                  </a:lnTo>
                  <a:lnTo>
                    <a:pt x="188" y="92"/>
                  </a:lnTo>
                  <a:lnTo>
                    <a:pt x="197" y="107"/>
                  </a:lnTo>
                  <a:lnTo>
                    <a:pt x="204" y="123"/>
                  </a:lnTo>
                  <a:lnTo>
                    <a:pt x="204" y="123"/>
                  </a:lnTo>
                  <a:lnTo>
                    <a:pt x="210" y="139"/>
                  </a:lnTo>
                  <a:lnTo>
                    <a:pt x="215" y="155"/>
                  </a:lnTo>
                  <a:lnTo>
                    <a:pt x="219" y="171"/>
                  </a:lnTo>
                  <a:lnTo>
                    <a:pt x="223" y="187"/>
                  </a:lnTo>
                  <a:lnTo>
                    <a:pt x="225" y="203"/>
                  </a:lnTo>
                  <a:lnTo>
                    <a:pt x="226" y="217"/>
                  </a:lnTo>
                  <a:lnTo>
                    <a:pt x="226" y="232"/>
                  </a:lnTo>
                  <a:lnTo>
                    <a:pt x="225" y="246"/>
                  </a:lnTo>
                  <a:lnTo>
                    <a:pt x="223" y="259"/>
                  </a:lnTo>
                  <a:lnTo>
                    <a:pt x="219" y="271"/>
                  </a:lnTo>
                  <a:lnTo>
                    <a:pt x="216" y="282"/>
                  </a:lnTo>
                  <a:lnTo>
                    <a:pt x="210" y="291"/>
                  </a:lnTo>
                  <a:lnTo>
                    <a:pt x="205" y="301"/>
                  </a:lnTo>
                  <a:lnTo>
                    <a:pt x="197" y="309"/>
                  </a:lnTo>
                  <a:lnTo>
                    <a:pt x="189" y="314"/>
                  </a:lnTo>
                  <a:lnTo>
                    <a:pt x="180" y="319"/>
                  </a:lnTo>
                  <a:lnTo>
                    <a:pt x="180" y="319"/>
                  </a:lnTo>
                  <a:lnTo>
                    <a:pt x="171" y="323"/>
                  </a:lnTo>
                  <a:lnTo>
                    <a:pt x="161" y="324"/>
                  </a:lnTo>
                  <a:lnTo>
                    <a:pt x="151" y="324"/>
                  </a:lnTo>
                  <a:lnTo>
                    <a:pt x="140" y="323"/>
                  </a:lnTo>
                  <a:lnTo>
                    <a:pt x="129" y="319"/>
                  </a:lnTo>
                  <a:lnTo>
                    <a:pt x="118" y="314"/>
                  </a:lnTo>
                  <a:lnTo>
                    <a:pt x="107" y="309"/>
                  </a:lnTo>
                  <a:lnTo>
                    <a:pt x="97" y="301"/>
                  </a:lnTo>
                  <a:lnTo>
                    <a:pt x="86" y="292"/>
                  </a:lnTo>
                  <a:lnTo>
                    <a:pt x="76" y="283"/>
                  </a:lnTo>
                  <a:lnTo>
                    <a:pt x="66" y="271"/>
                  </a:lnTo>
                  <a:lnTo>
                    <a:pt x="57" y="259"/>
                  </a:lnTo>
                  <a:lnTo>
                    <a:pt x="46" y="246"/>
                  </a:lnTo>
                  <a:lnTo>
                    <a:pt x="39" y="232"/>
                  </a:lnTo>
                  <a:lnTo>
                    <a:pt x="31" y="217"/>
                  </a:lnTo>
                  <a:lnTo>
                    <a:pt x="23" y="201"/>
                  </a:lnTo>
                  <a:lnTo>
                    <a:pt x="23" y="201"/>
                  </a:lnTo>
                  <a:lnTo>
                    <a:pt x="16" y="184"/>
                  </a:lnTo>
                  <a:lnTo>
                    <a:pt x="12" y="168"/>
                  </a:lnTo>
                  <a:lnTo>
                    <a:pt x="7" y="152"/>
                  </a:lnTo>
                  <a:lnTo>
                    <a:pt x="4" y="137"/>
                  </a:lnTo>
                  <a:lnTo>
                    <a:pt x="2" y="121"/>
                  </a:lnTo>
                  <a:lnTo>
                    <a:pt x="0" y="106"/>
                  </a:lnTo>
                  <a:lnTo>
                    <a:pt x="0" y="92"/>
                  </a:lnTo>
                  <a:lnTo>
                    <a:pt x="2" y="77"/>
                  </a:lnTo>
                  <a:lnTo>
                    <a:pt x="4" y="65"/>
                  </a:lnTo>
                  <a:lnTo>
                    <a:pt x="7" y="53"/>
                  </a:lnTo>
                  <a:lnTo>
                    <a:pt x="12" y="42"/>
                  </a:lnTo>
                  <a:lnTo>
                    <a:pt x="16" y="32"/>
                  </a:lnTo>
                  <a:lnTo>
                    <a:pt x="23" y="22"/>
                  </a:lnTo>
                  <a:lnTo>
                    <a:pt x="30" y="15"/>
                  </a:lnTo>
                  <a:lnTo>
                    <a:pt x="37" y="8"/>
                  </a:lnTo>
                  <a:lnTo>
                    <a:pt x="46" y="4"/>
                  </a:lnTo>
                  <a:lnTo>
                    <a:pt x="46" y="4"/>
                  </a:ln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1" name="Freeform 131">
              <a:extLst>
                <a:ext uri="{FF2B5EF4-FFF2-40B4-BE49-F238E27FC236}">
                  <a16:creationId xmlns:a16="http://schemas.microsoft.com/office/drawing/2014/main" id="{4BD28E5A-7234-445A-A69D-9D06E2251707}"/>
                </a:ext>
              </a:extLst>
            </p:cNvPr>
            <p:cNvSpPr>
              <a:spLocks/>
            </p:cNvSpPr>
            <p:nvPr/>
          </p:nvSpPr>
          <p:spPr bwMode="auto">
            <a:xfrm flipH="1">
              <a:off x="7990988" y="5577885"/>
              <a:ext cx="64306" cy="81659"/>
            </a:xfrm>
            <a:custGeom>
              <a:avLst/>
              <a:gdLst>
                <a:gd name="T0" fmla="*/ 179 w 224"/>
                <a:gd name="T1" fmla="*/ 4 h 324"/>
                <a:gd name="T2" fmla="*/ 159 w 224"/>
                <a:gd name="T3" fmla="*/ 0 h 324"/>
                <a:gd name="T4" fmla="*/ 139 w 224"/>
                <a:gd name="T5" fmla="*/ 1 h 324"/>
                <a:gd name="T6" fmla="*/ 117 w 224"/>
                <a:gd name="T7" fmla="*/ 9 h 324"/>
                <a:gd name="T8" fmla="*/ 95 w 224"/>
                <a:gd name="T9" fmla="*/ 22 h 324"/>
                <a:gd name="T10" fmla="*/ 74 w 224"/>
                <a:gd name="T11" fmla="*/ 41 h 324"/>
                <a:gd name="T12" fmla="*/ 55 w 224"/>
                <a:gd name="T13" fmla="*/ 65 h 324"/>
                <a:gd name="T14" fmla="*/ 37 w 224"/>
                <a:gd name="T15" fmla="*/ 92 h 324"/>
                <a:gd name="T16" fmla="*/ 21 w 224"/>
                <a:gd name="T17" fmla="*/ 123 h 324"/>
                <a:gd name="T18" fmla="*/ 16 w 224"/>
                <a:gd name="T19" fmla="*/ 139 h 324"/>
                <a:gd name="T20" fmla="*/ 6 w 224"/>
                <a:gd name="T21" fmla="*/ 171 h 324"/>
                <a:gd name="T22" fmla="*/ 0 w 224"/>
                <a:gd name="T23" fmla="*/ 203 h 324"/>
                <a:gd name="T24" fmla="*/ 0 w 224"/>
                <a:gd name="T25" fmla="*/ 232 h 324"/>
                <a:gd name="T26" fmla="*/ 2 w 224"/>
                <a:gd name="T27" fmla="*/ 259 h 324"/>
                <a:gd name="T28" fmla="*/ 10 w 224"/>
                <a:gd name="T29" fmla="*/ 282 h 324"/>
                <a:gd name="T30" fmla="*/ 21 w 224"/>
                <a:gd name="T31" fmla="*/ 301 h 324"/>
                <a:gd name="T32" fmla="*/ 36 w 224"/>
                <a:gd name="T33" fmla="*/ 314 h 324"/>
                <a:gd name="T34" fmla="*/ 45 w 224"/>
                <a:gd name="T35" fmla="*/ 319 h 324"/>
                <a:gd name="T36" fmla="*/ 64 w 224"/>
                <a:gd name="T37" fmla="*/ 324 h 324"/>
                <a:gd name="T38" fmla="*/ 85 w 224"/>
                <a:gd name="T39" fmla="*/ 323 h 324"/>
                <a:gd name="T40" fmla="*/ 107 w 224"/>
                <a:gd name="T41" fmla="*/ 314 h 324"/>
                <a:gd name="T42" fmla="*/ 128 w 224"/>
                <a:gd name="T43" fmla="*/ 301 h 324"/>
                <a:gd name="T44" fmla="*/ 149 w 224"/>
                <a:gd name="T45" fmla="*/ 283 h 324"/>
                <a:gd name="T46" fmla="*/ 169 w 224"/>
                <a:gd name="T47" fmla="*/ 259 h 324"/>
                <a:gd name="T48" fmla="*/ 187 w 224"/>
                <a:gd name="T49" fmla="*/ 232 h 324"/>
                <a:gd name="T50" fmla="*/ 202 w 224"/>
                <a:gd name="T51" fmla="*/ 201 h 324"/>
                <a:gd name="T52" fmla="*/ 209 w 224"/>
                <a:gd name="T53" fmla="*/ 184 h 324"/>
                <a:gd name="T54" fmla="*/ 218 w 224"/>
                <a:gd name="T55" fmla="*/ 152 h 324"/>
                <a:gd name="T56" fmla="*/ 223 w 224"/>
                <a:gd name="T57" fmla="*/ 121 h 324"/>
                <a:gd name="T58" fmla="*/ 224 w 224"/>
                <a:gd name="T59" fmla="*/ 92 h 324"/>
                <a:gd name="T60" fmla="*/ 221 w 224"/>
                <a:gd name="T61" fmla="*/ 65 h 324"/>
                <a:gd name="T62" fmla="*/ 214 w 224"/>
                <a:gd name="T63" fmla="*/ 42 h 324"/>
                <a:gd name="T64" fmla="*/ 203 w 224"/>
                <a:gd name="T65" fmla="*/ 22 h 324"/>
                <a:gd name="T66" fmla="*/ 187 w 224"/>
                <a:gd name="T67" fmla="*/ 8 h 324"/>
                <a:gd name="T68" fmla="*/ 179 w 224"/>
                <a:gd name="T69" fmla="*/ 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324">
                  <a:moveTo>
                    <a:pt x="179" y="4"/>
                  </a:moveTo>
                  <a:lnTo>
                    <a:pt x="179" y="4"/>
                  </a:lnTo>
                  <a:lnTo>
                    <a:pt x="169" y="1"/>
                  </a:lnTo>
                  <a:lnTo>
                    <a:pt x="159" y="0"/>
                  </a:lnTo>
                  <a:lnTo>
                    <a:pt x="149" y="0"/>
                  </a:lnTo>
                  <a:lnTo>
                    <a:pt x="139" y="1"/>
                  </a:lnTo>
                  <a:lnTo>
                    <a:pt x="128" y="4"/>
                  </a:lnTo>
                  <a:lnTo>
                    <a:pt x="117" y="9"/>
                  </a:lnTo>
                  <a:lnTo>
                    <a:pt x="107" y="15"/>
                  </a:lnTo>
                  <a:lnTo>
                    <a:pt x="95" y="22"/>
                  </a:lnTo>
                  <a:lnTo>
                    <a:pt x="85" y="31"/>
                  </a:lnTo>
                  <a:lnTo>
                    <a:pt x="74" y="41"/>
                  </a:lnTo>
                  <a:lnTo>
                    <a:pt x="64" y="52"/>
                  </a:lnTo>
                  <a:lnTo>
                    <a:pt x="55" y="65"/>
                  </a:lnTo>
                  <a:lnTo>
                    <a:pt x="46" y="77"/>
                  </a:lnTo>
                  <a:lnTo>
                    <a:pt x="37" y="92"/>
                  </a:lnTo>
                  <a:lnTo>
                    <a:pt x="29" y="107"/>
                  </a:lnTo>
                  <a:lnTo>
                    <a:pt x="21" y="123"/>
                  </a:lnTo>
                  <a:lnTo>
                    <a:pt x="21" y="123"/>
                  </a:lnTo>
                  <a:lnTo>
                    <a:pt x="16" y="139"/>
                  </a:lnTo>
                  <a:lnTo>
                    <a:pt x="10" y="155"/>
                  </a:lnTo>
                  <a:lnTo>
                    <a:pt x="6" y="171"/>
                  </a:lnTo>
                  <a:lnTo>
                    <a:pt x="2" y="187"/>
                  </a:lnTo>
                  <a:lnTo>
                    <a:pt x="0" y="203"/>
                  </a:lnTo>
                  <a:lnTo>
                    <a:pt x="0" y="217"/>
                  </a:lnTo>
                  <a:lnTo>
                    <a:pt x="0" y="232"/>
                  </a:lnTo>
                  <a:lnTo>
                    <a:pt x="1" y="246"/>
                  </a:lnTo>
                  <a:lnTo>
                    <a:pt x="2" y="259"/>
                  </a:lnTo>
                  <a:lnTo>
                    <a:pt x="6" y="271"/>
                  </a:lnTo>
                  <a:lnTo>
                    <a:pt x="10" y="282"/>
                  </a:lnTo>
                  <a:lnTo>
                    <a:pt x="15" y="291"/>
                  </a:lnTo>
                  <a:lnTo>
                    <a:pt x="21" y="301"/>
                  </a:lnTo>
                  <a:lnTo>
                    <a:pt x="28" y="309"/>
                  </a:lnTo>
                  <a:lnTo>
                    <a:pt x="36" y="314"/>
                  </a:lnTo>
                  <a:lnTo>
                    <a:pt x="45" y="319"/>
                  </a:lnTo>
                  <a:lnTo>
                    <a:pt x="45" y="319"/>
                  </a:lnTo>
                  <a:lnTo>
                    <a:pt x="55" y="323"/>
                  </a:lnTo>
                  <a:lnTo>
                    <a:pt x="64" y="324"/>
                  </a:lnTo>
                  <a:lnTo>
                    <a:pt x="75" y="324"/>
                  </a:lnTo>
                  <a:lnTo>
                    <a:pt x="85" y="323"/>
                  </a:lnTo>
                  <a:lnTo>
                    <a:pt x="96" y="319"/>
                  </a:lnTo>
                  <a:lnTo>
                    <a:pt x="107" y="314"/>
                  </a:lnTo>
                  <a:lnTo>
                    <a:pt x="118" y="309"/>
                  </a:lnTo>
                  <a:lnTo>
                    <a:pt x="128" y="301"/>
                  </a:lnTo>
                  <a:lnTo>
                    <a:pt x="139" y="292"/>
                  </a:lnTo>
                  <a:lnTo>
                    <a:pt x="149" y="283"/>
                  </a:lnTo>
                  <a:lnTo>
                    <a:pt x="159" y="271"/>
                  </a:lnTo>
                  <a:lnTo>
                    <a:pt x="169" y="259"/>
                  </a:lnTo>
                  <a:lnTo>
                    <a:pt x="178" y="246"/>
                  </a:lnTo>
                  <a:lnTo>
                    <a:pt x="187" y="232"/>
                  </a:lnTo>
                  <a:lnTo>
                    <a:pt x="195" y="217"/>
                  </a:lnTo>
                  <a:lnTo>
                    <a:pt x="202" y="201"/>
                  </a:lnTo>
                  <a:lnTo>
                    <a:pt x="202" y="201"/>
                  </a:lnTo>
                  <a:lnTo>
                    <a:pt x="209" y="184"/>
                  </a:lnTo>
                  <a:lnTo>
                    <a:pt x="214" y="168"/>
                  </a:lnTo>
                  <a:lnTo>
                    <a:pt x="218" y="152"/>
                  </a:lnTo>
                  <a:lnTo>
                    <a:pt x="221" y="137"/>
                  </a:lnTo>
                  <a:lnTo>
                    <a:pt x="223" y="121"/>
                  </a:lnTo>
                  <a:lnTo>
                    <a:pt x="224" y="106"/>
                  </a:lnTo>
                  <a:lnTo>
                    <a:pt x="224" y="92"/>
                  </a:lnTo>
                  <a:lnTo>
                    <a:pt x="223" y="77"/>
                  </a:lnTo>
                  <a:lnTo>
                    <a:pt x="221" y="65"/>
                  </a:lnTo>
                  <a:lnTo>
                    <a:pt x="218" y="53"/>
                  </a:lnTo>
                  <a:lnTo>
                    <a:pt x="214" y="42"/>
                  </a:lnTo>
                  <a:lnTo>
                    <a:pt x="209" y="32"/>
                  </a:lnTo>
                  <a:lnTo>
                    <a:pt x="203" y="22"/>
                  </a:lnTo>
                  <a:lnTo>
                    <a:pt x="196" y="15"/>
                  </a:lnTo>
                  <a:lnTo>
                    <a:pt x="187" y="8"/>
                  </a:lnTo>
                  <a:lnTo>
                    <a:pt x="179" y="4"/>
                  </a:lnTo>
                  <a:lnTo>
                    <a:pt x="179" y="4"/>
                  </a:ln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2" name="Freeform 132">
              <a:extLst>
                <a:ext uri="{FF2B5EF4-FFF2-40B4-BE49-F238E27FC236}">
                  <a16:creationId xmlns:a16="http://schemas.microsoft.com/office/drawing/2014/main" id="{4B1AB403-1937-4E40-8FDC-63C36DD13AD1}"/>
                </a:ext>
              </a:extLst>
            </p:cNvPr>
            <p:cNvSpPr>
              <a:spLocks/>
            </p:cNvSpPr>
            <p:nvPr/>
          </p:nvSpPr>
          <p:spPr bwMode="auto">
            <a:xfrm flipH="1">
              <a:off x="8123076" y="5720354"/>
              <a:ext cx="144254" cy="41698"/>
            </a:xfrm>
            <a:custGeom>
              <a:avLst/>
              <a:gdLst>
                <a:gd name="T0" fmla="*/ 0 w 499"/>
                <a:gd name="T1" fmla="*/ 0 h 166"/>
                <a:gd name="T2" fmla="*/ 499 w 499"/>
                <a:gd name="T3" fmla="*/ 0 h 166"/>
                <a:gd name="T4" fmla="*/ 499 w 499"/>
                <a:gd name="T5" fmla="*/ 16 h 166"/>
                <a:gd name="T6" fmla="*/ 499 w 499"/>
                <a:gd name="T7" fmla="*/ 16 h 166"/>
                <a:gd name="T8" fmla="*/ 473 w 499"/>
                <a:gd name="T9" fmla="*/ 40 h 166"/>
                <a:gd name="T10" fmla="*/ 445 w 499"/>
                <a:gd name="T11" fmla="*/ 64 h 166"/>
                <a:gd name="T12" fmla="*/ 409 w 499"/>
                <a:gd name="T13" fmla="*/ 92 h 166"/>
                <a:gd name="T14" fmla="*/ 390 w 499"/>
                <a:gd name="T15" fmla="*/ 106 h 166"/>
                <a:gd name="T16" fmla="*/ 370 w 499"/>
                <a:gd name="T17" fmla="*/ 119 h 166"/>
                <a:gd name="T18" fmla="*/ 350 w 499"/>
                <a:gd name="T19" fmla="*/ 132 h 166"/>
                <a:gd name="T20" fmla="*/ 328 w 499"/>
                <a:gd name="T21" fmla="*/ 144 h 166"/>
                <a:gd name="T22" fmla="*/ 308 w 499"/>
                <a:gd name="T23" fmla="*/ 153 h 166"/>
                <a:gd name="T24" fmla="*/ 289 w 499"/>
                <a:gd name="T25" fmla="*/ 160 h 166"/>
                <a:gd name="T26" fmla="*/ 270 w 499"/>
                <a:gd name="T27" fmla="*/ 165 h 166"/>
                <a:gd name="T28" fmla="*/ 261 w 499"/>
                <a:gd name="T29" fmla="*/ 166 h 166"/>
                <a:gd name="T30" fmla="*/ 252 w 499"/>
                <a:gd name="T31" fmla="*/ 166 h 166"/>
                <a:gd name="T32" fmla="*/ 252 w 499"/>
                <a:gd name="T33" fmla="*/ 166 h 166"/>
                <a:gd name="T34" fmla="*/ 243 w 499"/>
                <a:gd name="T35" fmla="*/ 166 h 166"/>
                <a:gd name="T36" fmla="*/ 234 w 499"/>
                <a:gd name="T37" fmla="*/ 165 h 166"/>
                <a:gd name="T38" fmla="*/ 215 w 499"/>
                <a:gd name="T39" fmla="*/ 160 h 166"/>
                <a:gd name="T40" fmla="*/ 195 w 499"/>
                <a:gd name="T41" fmla="*/ 152 h 166"/>
                <a:gd name="T42" fmla="*/ 175 w 499"/>
                <a:gd name="T43" fmla="*/ 143 h 166"/>
                <a:gd name="T44" fmla="*/ 153 w 499"/>
                <a:gd name="T45" fmla="*/ 132 h 166"/>
                <a:gd name="T46" fmla="*/ 132 w 499"/>
                <a:gd name="T47" fmla="*/ 119 h 166"/>
                <a:gd name="T48" fmla="*/ 112 w 499"/>
                <a:gd name="T49" fmla="*/ 105 h 166"/>
                <a:gd name="T50" fmla="*/ 92 w 499"/>
                <a:gd name="T51" fmla="*/ 91 h 166"/>
                <a:gd name="T52" fmla="*/ 56 w 499"/>
                <a:gd name="T53" fmla="*/ 63 h 166"/>
                <a:gd name="T54" fmla="*/ 27 w 499"/>
                <a:gd name="T55" fmla="*/ 38 h 166"/>
                <a:gd name="T56" fmla="*/ 0 w 499"/>
                <a:gd name="T57" fmla="*/ 14 h 166"/>
                <a:gd name="T58" fmla="*/ 0 w 499"/>
                <a:gd name="T5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 h="166">
                  <a:moveTo>
                    <a:pt x="0" y="0"/>
                  </a:moveTo>
                  <a:lnTo>
                    <a:pt x="499" y="0"/>
                  </a:lnTo>
                  <a:lnTo>
                    <a:pt x="499" y="16"/>
                  </a:lnTo>
                  <a:lnTo>
                    <a:pt x="499" y="16"/>
                  </a:lnTo>
                  <a:lnTo>
                    <a:pt x="473" y="40"/>
                  </a:lnTo>
                  <a:lnTo>
                    <a:pt x="445" y="64"/>
                  </a:lnTo>
                  <a:lnTo>
                    <a:pt x="409" y="92"/>
                  </a:lnTo>
                  <a:lnTo>
                    <a:pt x="390" y="106"/>
                  </a:lnTo>
                  <a:lnTo>
                    <a:pt x="370" y="119"/>
                  </a:lnTo>
                  <a:lnTo>
                    <a:pt x="350" y="132"/>
                  </a:lnTo>
                  <a:lnTo>
                    <a:pt x="328" y="144"/>
                  </a:lnTo>
                  <a:lnTo>
                    <a:pt x="308" y="153"/>
                  </a:lnTo>
                  <a:lnTo>
                    <a:pt x="289" y="160"/>
                  </a:lnTo>
                  <a:lnTo>
                    <a:pt x="270" y="165"/>
                  </a:lnTo>
                  <a:lnTo>
                    <a:pt x="261" y="166"/>
                  </a:lnTo>
                  <a:lnTo>
                    <a:pt x="252" y="166"/>
                  </a:lnTo>
                  <a:lnTo>
                    <a:pt x="252" y="166"/>
                  </a:lnTo>
                  <a:lnTo>
                    <a:pt x="243" y="166"/>
                  </a:lnTo>
                  <a:lnTo>
                    <a:pt x="234" y="165"/>
                  </a:lnTo>
                  <a:lnTo>
                    <a:pt x="215" y="160"/>
                  </a:lnTo>
                  <a:lnTo>
                    <a:pt x="195" y="152"/>
                  </a:lnTo>
                  <a:lnTo>
                    <a:pt x="175" y="143"/>
                  </a:lnTo>
                  <a:lnTo>
                    <a:pt x="153" y="132"/>
                  </a:lnTo>
                  <a:lnTo>
                    <a:pt x="132" y="119"/>
                  </a:lnTo>
                  <a:lnTo>
                    <a:pt x="112" y="105"/>
                  </a:lnTo>
                  <a:lnTo>
                    <a:pt x="92" y="91"/>
                  </a:lnTo>
                  <a:lnTo>
                    <a:pt x="56" y="63"/>
                  </a:lnTo>
                  <a:lnTo>
                    <a:pt x="27" y="38"/>
                  </a:lnTo>
                  <a:lnTo>
                    <a:pt x="0" y="14"/>
                  </a:lnTo>
                  <a:lnTo>
                    <a:pt x="0" y="0"/>
                  </a:lnTo>
                  <a:close/>
                </a:path>
              </a:pathLst>
            </a:custGeom>
            <a:solidFill>
              <a:srgbClr val="B2A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3" name="Freeform 133">
              <a:extLst>
                <a:ext uri="{FF2B5EF4-FFF2-40B4-BE49-F238E27FC236}">
                  <a16:creationId xmlns:a16="http://schemas.microsoft.com/office/drawing/2014/main" id="{60A539C8-893E-4C76-895C-BEB23B31DF6B}"/>
                </a:ext>
              </a:extLst>
            </p:cNvPr>
            <p:cNvSpPr>
              <a:spLocks/>
            </p:cNvSpPr>
            <p:nvPr/>
          </p:nvSpPr>
          <p:spPr bwMode="auto">
            <a:xfrm flipH="1">
              <a:off x="8123076" y="5720354"/>
              <a:ext cx="144254" cy="41698"/>
            </a:xfrm>
            <a:custGeom>
              <a:avLst/>
              <a:gdLst>
                <a:gd name="T0" fmla="*/ 0 w 499"/>
                <a:gd name="T1" fmla="*/ 0 h 166"/>
                <a:gd name="T2" fmla="*/ 499 w 499"/>
                <a:gd name="T3" fmla="*/ 0 h 166"/>
                <a:gd name="T4" fmla="*/ 499 w 499"/>
                <a:gd name="T5" fmla="*/ 16 h 166"/>
                <a:gd name="T6" fmla="*/ 499 w 499"/>
                <a:gd name="T7" fmla="*/ 16 h 166"/>
                <a:gd name="T8" fmla="*/ 473 w 499"/>
                <a:gd name="T9" fmla="*/ 40 h 166"/>
                <a:gd name="T10" fmla="*/ 445 w 499"/>
                <a:gd name="T11" fmla="*/ 64 h 166"/>
                <a:gd name="T12" fmla="*/ 409 w 499"/>
                <a:gd name="T13" fmla="*/ 92 h 166"/>
                <a:gd name="T14" fmla="*/ 390 w 499"/>
                <a:gd name="T15" fmla="*/ 106 h 166"/>
                <a:gd name="T16" fmla="*/ 370 w 499"/>
                <a:gd name="T17" fmla="*/ 119 h 166"/>
                <a:gd name="T18" fmla="*/ 350 w 499"/>
                <a:gd name="T19" fmla="*/ 132 h 166"/>
                <a:gd name="T20" fmla="*/ 328 w 499"/>
                <a:gd name="T21" fmla="*/ 144 h 166"/>
                <a:gd name="T22" fmla="*/ 308 w 499"/>
                <a:gd name="T23" fmla="*/ 153 h 166"/>
                <a:gd name="T24" fmla="*/ 289 w 499"/>
                <a:gd name="T25" fmla="*/ 160 h 166"/>
                <a:gd name="T26" fmla="*/ 270 w 499"/>
                <a:gd name="T27" fmla="*/ 165 h 166"/>
                <a:gd name="T28" fmla="*/ 261 w 499"/>
                <a:gd name="T29" fmla="*/ 166 h 166"/>
                <a:gd name="T30" fmla="*/ 252 w 499"/>
                <a:gd name="T31" fmla="*/ 166 h 166"/>
                <a:gd name="T32" fmla="*/ 252 w 499"/>
                <a:gd name="T33" fmla="*/ 166 h 166"/>
                <a:gd name="T34" fmla="*/ 243 w 499"/>
                <a:gd name="T35" fmla="*/ 166 h 166"/>
                <a:gd name="T36" fmla="*/ 234 w 499"/>
                <a:gd name="T37" fmla="*/ 165 h 166"/>
                <a:gd name="T38" fmla="*/ 215 w 499"/>
                <a:gd name="T39" fmla="*/ 160 h 166"/>
                <a:gd name="T40" fmla="*/ 195 w 499"/>
                <a:gd name="T41" fmla="*/ 152 h 166"/>
                <a:gd name="T42" fmla="*/ 175 w 499"/>
                <a:gd name="T43" fmla="*/ 143 h 166"/>
                <a:gd name="T44" fmla="*/ 153 w 499"/>
                <a:gd name="T45" fmla="*/ 132 h 166"/>
                <a:gd name="T46" fmla="*/ 132 w 499"/>
                <a:gd name="T47" fmla="*/ 119 h 166"/>
                <a:gd name="T48" fmla="*/ 112 w 499"/>
                <a:gd name="T49" fmla="*/ 105 h 166"/>
                <a:gd name="T50" fmla="*/ 92 w 499"/>
                <a:gd name="T51" fmla="*/ 91 h 166"/>
                <a:gd name="T52" fmla="*/ 56 w 499"/>
                <a:gd name="T53" fmla="*/ 63 h 166"/>
                <a:gd name="T54" fmla="*/ 27 w 499"/>
                <a:gd name="T55" fmla="*/ 38 h 166"/>
                <a:gd name="T56" fmla="*/ 0 w 499"/>
                <a:gd name="T57" fmla="*/ 14 h 166"/>
                <a:gd name="T58" fmla="*/ 0 w 499"/>
                <a:gd name="T5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 h="166">
                  <a:moveTo>
                    <a:pt x="0" y="0"/>
                  </a:moveTo>
                  <a:lnTo>
                    <a:pt x="499" y="0"/>
                  </a:lnTo>
                  <a:lnTo>
                    <a:pt x="499" y="16"/>
                  </a:lnTo>
                  <a:lnTo>
                    <a:pt x="499" y="16"/>
                  </a:lnTo>
                  <a:lnTo>
                    <a:pt x="473" y="40"/>
                  </a:lnTo>
                  <a:lnTo>
                    <a:pt x="445" y="64"/>
                  </a:lnTo>
                  <a:lnTo>
                    <a:pt x="409" y="92"/>
                  </a:lnTo>
                  <a:lnTo>
                    <a:pt x="390" y="106"/>
                  </a:lnTo>
                  <a:lnTo>
                    <a:pt x="370" y="119"/>
                  </a:lnTo>
                  <a:lnTo>
                    <a:pt x="350" y="132"/>
                  </a:lnTo>
                  <a:lnTo>
                    <a:pt x="328" y="144"/>
                  </a:lnTo>
                  <a:lnTo>
                    <a:pt x="308" y="153"/>
                  </a:lnTo>
                  <a:lnTo>
                    <a:pt x="289" y="160"/>
                  </a:lnTo>
                  <a:lnTo>
                    <a:pt x="270" y="165"/>
                  </a:lnTo>
                  <a:lnTo>
                    <a:pt x="261" y="166"/>
                  </a:lnTo>
                  <a:lnTo>
                    <a:pt x="252" y="166"/>
                  </a:lnTo>
                  <a:lnTo>
                    <a:pt x="252" y="166"/>
                  </a:lnTo>
                  <a:lnTo>
                    <a:pt x="243" y="166"/>
                  </a:lnTo>
                  <a:lnTo>
                    <a:pt x="234" y="165"/>
                  </a:lnTo>
                  <a:lnTo>
                    <a:pt x="215" y="160"/>
                  </a:lnTo>
                  <a:lnTo>
                    <a:pt x="195" y="152"/>
                  </a:lnTo>
                  <a:lnTo>
                    <a:pt x="175" y="143"/>
                  </a:lnTo>
                  <a:lnTo>
                    <a:pt x="153" y="132"/>
                  </a:lnTo>
                  <a:lnTo>
                    <a:pt x="132" y="119"/>
                  </a:lnTo>
                  <a:lnTo>
                    <a:pt x="112" y="105"/>
                  </a:lnTo>
                  <a:lnTo>
                    <a:pt x="92" y="91"/>
                  </a:lnTo>
                  <a:lnTo>
                    <a:pt x="56" y="63"/>
                  </a:lnTo>
                  <a:lnTo>
                    <a:pt x="27" y="38"/>
                  </a:lnTo>
                  <a:lnTo>
                    <a:pt x="0"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4" name="Freeform 134">
              <a:extLst>
                <a:ext uri="{FF2B5EF4-FFF2-40B4-BE49-F238E27FC236}">
                  <a16:creationId xmlns:a16="http://schemas.microsoft.com/office/drawing/2014/main" id="{0FAF5F86-BC10-4F77-9179-963806DF54B4}"/>
                </a:ext>
              </a:extLst>
            </p:cNvPr>
            <p:cNvSpPr>
              <a:spLocks/>
            </p:cNvSpPr>
            <p:nvPr/>
          </p:nvSpPr>
          <p:spPr bwMode="auto">
            <a:xfrm flipH="1">
              <a:off x="8017058" y="5385030"/>
              <a:ext cx="354552" cy="364860"/>
            </a:xfrm>
            <a:custGeom>
              <a:avLst/>
              <a:gdLst>
                <a:gd name="T0" fmla="*/ 626 w 1220"/>
                <a:gd name="T1" fmla="*/ 1463 h 1465"/>
                <a:gd name="T2" fmla="*/ 676 w 1220"/>
                <a:gd name="T3" fmla="*/ 1453 h 1465"/>
                <a:gd name="T4" fmla="*/ 732 w 1220"/>
                <a:gd name="T5" fmla="*/ 1430 h 1465"/>
                <a:gd name="T6" fmla="*/ 794 w 1220"/>
                <a:gd name="T7" fmla="*/ 1397 h 1465"/>
                <a:gd name="T8" fmla="*/ 858 w 1220"/>
                <a:gd name="T9" fmla="*/ 1352 h 1465"/>
                <a:gd name="T10" fmla="*/ 923 w 1220"/>
                <a:gd name="T11" fmla="*/ 1297 h 1465"/>
                <a:gd name="T12" fmla="*/ 986 w 1220"/>
                <a:gd name="T13" fmla="*/ 1233 h 1465"/>
                <a:gd name="T14" fmla="*/ 1045 w 1220"/>
                <a:gd name="T15" fmla="*/ 1161 h 1465"/>
                <a:gd name="T16" fmla="*/ 1099 w 1220"/>
                <a:gd name="T17" fmla="*/ 1080 h 1465"/>
                <a:gd name="T18" fmla="*/ 1146 w 1220"/>
                <a:gd name="T19" fmla="*/ 993 h 1465"/>
                <a:gd name="T20" fmla="*/ 1184 w 1220"/>
                <a:gd name="T21" fmla="*/ 899 h 1465"/>
                <a:gd name="T22" fmla="*/ 1203 w 1220"/>
                <a:gd name="T23" fmla="*/ 832 h 1465"/>
                <a:gd name="T24" fmla="*/ 1219 w 1220"/>
                <a:gd name="T25" fmla="*/ 727 h 1465"/>
                <a:gd name="T26" fmla="*/ 1219 w 1220"/>
                <a:gd name="T27" fmla="*/ 617 h 1465"/>
                <a:gd name="T28" fmla="*/ 1203 w 1220"/>
                <a:gd name="T29" fmla="*/ 508 h 1465"/>
                <a:gd name="T30" fmla="*/ 1172 w 1220"/>
                <a:gd name="T31" fmla="*/ 401 h 1465"/>
                <a:gd name="T32" fmla="*/ 1126 w 1220"/>
                <a:gd name="T33" fmla="*/ 299 h 1465"/>
                <a:gd name="T34" fmla="*/ 1063 w 1220"/>
                <a:gd name="T35" fmla="*/ 208 h 1465"/>
                <a:gd name="T36" fmla="*/ 985 w 1220"/>
                <a:gd name="T37" fmla="*/ 129 h 1465"/>
                <a:gd name="T38" fmla="*/ 908 w 1220"/>
                <a:gd name="T39" fmla="*/ 76 h 1465"/>
                <a:gd name="T40" fmla="*/ 857 w 1220"/>
                <a:gd name="T41" fmla="*/ 49 h 1465"/>
                <a:gd name="T42" fmla="*/ 801 w 1220"/>
                <a:gd name="T43" fmla="*/ 28 h 1465"/>
                <a:gd name="T44" fmla="*/ 741 w 1220"/>
                <a:gd name="T45" fmla="*/ 13 h 1465"/>
                <a:gd name="T46" fmla="*/ 678 w 1220"/>
                <a:gd name="T47" fmla="*/ 3 h 1465"/>
                <a:gd name="T48" fmla="*/ 610 w 1220"/>
                <a:gd name="T49" fmla="*/ 0 h 1465"/>
                <a:gd name="T50" fmla="*/ 565 w 1220"/>
                <a:gd name="T51" fmla="*/ 1 h 1465"/>
                <a:gd name="T52" fmla="*/ 500 w 1220"/>
                <a:gd name="T53" fmla="*/ 9 h 1465"/>
                <a:gd name="T54" fmla="*/ 439 w 1220"/>
                <a:gd name="T55" fmla="*/ 23 h 1465"/>
                <a:gd name="T56" fmla="*/ 382 w 1220"/>
                <a:gd name="T57" fmla="*/ 41 h 1465"/>
                <a:gd name="T58" fmla="*/ 329 w 1220"/>
                <a:gd name="T59" fmla="*/ 66 h 1465"/>
                <a:gd name="T60" fmla="*/ 265 w 1220"/>
                <a:gd name="T61" fmla="*/ 106 h 1465"/>
                <a:gd name="T62" fmla="*/ 181 w 1220"/>
                <a:gd name="T63" fmla="*/ 181 h 1465"/>
                <a:gd name="T64" fmla="*/ 114 w 1220"/>
                <a:gd name="T65" fmla="*/ 268 h 1465"/>
                <a:gd name="T66" fmla="*/ 62 w 1220"/>
                <a:gd name="T67" fmla="*/ 366 h 1465"/>
                <a:gd name="T68" fmla="*/ 25 w 1220"/>
                <a:gd name="T69" fmla="*/ 471 h 1465"/>
                <a:gd name="T70" fmla="*/ 5 w 1220"/>
                <a:gd name="T71" fmla="*/ 580 h 1465"/>
                <a:gd name="T72" fmla="*/ 1 w 1220"/>
                <a:gd name="T73" fmla="*/ 690 h 1465"/>
                <a:gd name="T74" fmla="*/ 11 w 1220"/>
                <a:gd name="T75" fmla="*/ 797 h 1465"/>
                <a:gd name="T76" fmla="*/ 26 w 1220"/>
                <a:gd name="T77" fmla="*/ 866 h 1465"/>
                <a:gd name="T78" fmla="*/ 60 w 1220"/>
                <a:gd name="T79" fmla="*/ 962 h 1465"/>
                <a:gd name="T80" fmla="*/ 105 w 1220"/>
                <a:gd name="T81" fmla="*/ 1052 h 1465"/>
                <a:gd name="T82" fmla="*/ 157 w 1220"/>
                <a:gd name="T83" fmla="*/ 1135 h 1465"/>
                <a:gd name="T84" fmla="*/ 215 w 1220"/>
                <a:gd name="T85" fmla="*/ 1210 h 1465"/>
                <a:gd name="T86" fmla="*/ 277 w 1220"/>
                <a:gd name="T87" fmla="*/ 1277 h 1465"/>
                <a:gd name="T88" fmla="*/ 342 w 1220"/>
                <a:gd name="T89" fmla="*/ 1335 h 1465"/>
                <a:gd name="T90" fmla="*/ 406 w 1220"/>
                <a:gd name="T91" fmla="*/ 1382 h 1465"/>
                <a:gd name="T92" fmla="*/ 468 w 1220"/>
                <a:gd name="T93" fmla="*/ 1420 h 1465"/>
                <a:gd name="T94" fmla="*/ 527 w 1220"/>
                <a:gd name="T95" fmla="*/ 1447 h 1465"/>
                <a:gd name="T96" fmla="*/ 580 w 1220"/>
                <a:gd name="T97" fmla="*/ 1461 h 1465"/>
                <a:gd name="T98" fmla="*/ 610 w 1220"/>
                <a:gd name="T99" fmla="*/ 1465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0" h="1465">
                  <a:moveTo>
                    <a:pt x="610" y="1465"/>
                  </a:moveTo>
                  <a:lnTo>
                    <a:pt x="610" y="1465"/>
                  </a:lnTo>
                  <a:lnTo>
                    <a:pt x="626" y="1463"/>
                  </a:lnTo>
                  <a:lnTo>
                    <a:pt x="641" y="1461"/>
                  </a:lnTo>
                  <a:lnTo>
                    <a:pt x="658" y="1458"/>
                  </a:lnTo>
                  <a:lnTo>
                    <a:pt x="676" y="1453"/>
                  </a:lnTo>
                  <a:lnTo>
                    <a:pt x="694" y="1447"/>
                  </a:lnTo>
                  <a:lnTo>
                    <a:pt x="713" y="1440"/>
                  </a:lnTo>
                  <a:lnTo>
                    <a:pt x="732" y="1430"/>
                  </a:lnTo>
                  <a:lnTo>
                    <a:pt x="752" y="1420"/>
                  </a:lnTo>
                  <a:lnTo>
                    <a:pt x="774" y="1409"/>
                  </a:lnTo>
                  <a:lnTo>
                    <a:pt x="794" y="1397"/>
                  </a:lnTo>
                  <a:lnTo>
                    <a:pt x="815" y="1382"/>
                  </a:lnTo>
                  <a:lnTo>
                    <a:pt x="836" y="1367"/>
                  </a:lnTo>
                  <a:lnTo>
                    <a:pt x="858" y="1352"/>
                  </a:lnTo>
                  <a:lnTo>
                    <a:pt x="879" y="1335"/>
                  </a:lnTo>
                  <a:lnTo>
                    <a:pt x="901" y="1317"/>
                  </a:lnTo>
                  <a:lnTo>
                    <a:pt x="923" y="1297"/>
                  </a:lnTo>
                  <a:lnTo>
                    <a:pt x="944" y="1277"/>
                  </a:lnTo>
                  <a:lnTo>
                    <a:pt x="964" y="1256"/>
                  </a:lnTo>
                  <a:lnTo>
                    <a:pt x="986" y="1233"/>
                  </a:lnTo>
                  <a:lnTo>
                    <a:pt x="1006" y="1210"/>
                  </a:lnTo>
                  <a:lnTo>
                    <a:pt x="1026" y="1186"/>
                  </a:lnTo>
                  <a:lnTo>
                    <a:pt x="1045" y="1161"/>
                  </a:lnTo>
                  <a:lnTo>
                    <a:pt x="1064" y="1135"/>
                  </a:lnTo>
                  <a:lnTo>
                    <a:pt x="1082" y="1108"/>
                  </a:lnTo>
                  <a:lnTo>
                    <a:pt x="1099" y="1080"/>
                  </a:lnTo>
                  <a:lnTo>
                    <a:pt x="1116" y="1052"/>
                  </a:lnTo>
                  <a:lnTo>
                    <a:pt x="1131" y="1023"/>
                  </a:lnTo>
                  <a:lnTo>
                    <a:pt x="1146" y="993"/>
                  </a:lnTo>
                  <a:lnTo>
                    <a:pt x="1160" y="962"/>
                  </a:lnTo>
                  <a:lnTo>
                    <a:pt x="1173" y="931"/>
                  </a:lnTo>
                  <a:lnTo>
                    <a:pt x="1184" y="899"/>
                  </a:lnTo>
                  <a:lnTo>
                    <a:pt x="1194" y="866"/>
                  </a:lnTo>
                  <a:lnTo>
                    <a:pt x="1194" y="866"/>
                  </a:lnTo>
                  <a:lnTo>
                    <a:pt x="1203" y="832"/>
                  </a:lnTo>
                  <a:lnTo>
                    <a:pt x="1210" y="797"/>
                  </a:lnTo>
                  <a:lnTo>
                    <a:pt x="1216" y="763"/>
                  </a:lnTo>
                  <a:lnTo>
                    <a:pt x="1219" y="727"/>
                  </a:lnTo>
                  <a:lnTo>
                    <a:pt x="1220" y="690"/>
                  </a:lnTo>
                  <a:lnTo>
                    <a:pt x="1220" y="654"/>
                  </a:lnTo>
                  <a:lnTo>
                    <a:pt x="1219" y="617"/>
                  </a:lnTo>
                  <a:lnTo>
                    <a:pt x="1216" y="580"/>
                  </a:lnTo>
                  <a:lnTo>
                    <a:pt x="1210" y="543"/>
                  </a:lnTo>
                  <a:lnTo>
                    <a:pt x="1203" y="508"/>
                  </a:lnTo>
                  <a:lnTo>
                    <a:pt x="1194" y="471"/>
                  </a:lnTo>
                  <a:lnTo>
                    <a:pt x="1184" y="435"/>
                  </a:lnTo>
                  <a:lnTo>
                    <a:pt x="1172" y="401"/>
                  </a:lnTo>
                  <a:lnTo>
                    <a:pt x="1158" y="366"/>
                  </a:lnTo>
                  <a:lnTo>
                    <a:pt x="1143" y="332"/>
                  </a:lnTo>
                  <a:lnTo>
                    <a:pt x="1126" y="299"/>
                  </a:lnTo>
                  <a:lnTo>
                    <a:pt x="1107" y="268"/>
                  </a:lnTo>
                  <a:lnTo>
                    <a:pt x="1085" y="237"/>
                  </a:lnTo>
                  <a:lnTo>
                    <a:pt x="1063" y="208"/>
                  </a:lnTo>
                  <a:lnTo>
                    <a:pt x="1038" y="181"/>
                  </a:lnTo>
                  <a:lnTo>
                    <a:pt x="1013" y="154"/>
                  </a:lnTo>
                  <a:lnTo>
                    <a:pt x="985" y="129"/>
                  </a:lnTo>
                  <a:lnTo>
                    <a:pt x="955" y="106"/>
                  </a:lnTo>
                  <a:lnTo>
                    <a:pt x="924" y="86"/>
                  </a:lnTo>
                  <a:lnTo>
                    <a:pt x="908" y="76"/>
                  </a:lnTo>
                  <a:lnTo>
                    <a:pt x="891" y="66"/>
                  </a:lnTo>
                  <a:lnTo>
                    <a:pt x="873" y="57"/>
                  </a:lnTo>
                  <a:lnTo>
                    <a:pt x="857" y="49"/>
                  </a:lnTo>
                  <a:lnTo>
                    <a:pt x="839" y="41"/>
                  </a:lnTo>
                  <a:lnTo>
                    <a:pt x="820" y="35"/>
                  </a:lnTo>
                  <a:lnTo>
                    <a:pt x="801" y="28"/>
                  </a:lnTo>
                  <a:lnTo>
                    <a:pt x="781" y="23"/>
                  </a:lnTo>
                  <a:lnTo>
                    <a:pt x="761" y="18"/>
                  </a:lnTo>
                  <a:lnTo>
                    <a:pt x="741" y="13"/>
                  </a:lnTo>
                  <a:lnTo>
                    <a:pt x="721" y="9"/>
                  </a:lnTo>
                  <a:lnTo>
                    <a:pt x="700" y="6"/>
                  </a:lnTo>
                  <a:lnTo>
                    <a:pt x="678" y="3"/>
                  </a:lnTo>
                  <a:lnTo>
                    <a:pt x="656" y="1"/>
                  </a:lnTo>
                  <a:lnTo>
                    <a:pt x="633" y="0"/>
                  </a:lnTo>
                  <a:lnTo>
                    <a:pt x="610" y="0"/>
                  </a:lnTo>
                  <a:lnTo>
                    <a:pt x="610" y="0"/>
                  </a:lnTo>
                  <a:lnTo>
                    <a:pt x="587" y="0"/>
                  </a:lnTo>
                  <a:lnTo>
                    <a:pt x="565" y="1"/>
                  </a:lnTo>
                  <a:lnTo>
                    <a:pt x="543" y="3"/>
                  </a:lnTo>
                  <a:lnTo>
                    <a:pt x="521" y="6"/>
                  </a:lnTo>
                  <a:lnTo>
                    <a:pt x="500" y="9"/>
                  </a:lnTo>
                  <a:lnTo>
                    <a:pt x="480" y="13"/>
                  </a:lnTo>
                  <a:lnTo>
                    <a:pt x="460" y="18"/>
                  </a:lnTo>
                  <a:lnTo>
                    <a:pt x="439" y="23"/>
                  </a:lnTo>
                  <a:lnTo>
                    <a:pt x="420" y="28"/>
                  </a:lnTo>
                  <a:lnTo>
                    <a:pt x="401" y="35"/>
                  </a:lnTo>
                  <a:lnTo>
                    <a:pt x="382" y="41"/>
                  </a:lnTo>
                  <a:lnTo>
                    <a:pt x="364" y="49"/>
                  </a:lnTo>
                  <a:lnTo>
                    <a:pt x="346" y="57"/>
                  </a:lnTo>
                  <a:lnTo>
                    <a:pt x="329" y="66"/>
                  </a:lnTo>
                  <a:lnTo>
                    <a:pt x="313" y="76"/>
                  </a:lnTo>
                  <a:lnTo>
                    <a:pt x="297" y="86"/>
                  </a:lnTo>
                  <a:lnTo>
                    <a:pt x="265" y="106"/>
                  </a:lnTo>
                  <a:lnTo>
                    <a:pt x="235" y="129"/>
                  </a:lnTo>
                  <a:lnTo>
                    <a:pt x="208" y="154"/>
                  </a:lnTo>
                  <a:lnTo>
                    <a:pt x="181" y="181"/>
                  </a:lnTo>
                  <a:lnTo>
                    <a:pt x="158" y="208"/>
                  </a:lnTo>
                  <a:lnTo>
                    <a:pt x="135" y="237"/>
                  </a:lnTo>
                  <a:lnTo>
                    <a:pt x="114" y="268"/>
                  </a:lnTo>
                  <a:lnTo>
                    <a:pt x="95" y="299"/>
                  </a:lnTo>
                  <a:lnTo>
                    <a:pt x="78" y="332"/>
                  </a:lnTo>
                  <a:lnTo>
                    <a:pt x="62" y="366"/>
                  </a:lnTo>
                  <a:lnTo>
                    <a:pt x="48" y="401"/>
                  </a:lnTo>
                  <a:lnTo>
                    <a:pt x="37" y="435"/>
                  </a:lnTo>
                  <a:lnTo>
                    <a:pt x="25" y="471"/>
                  </a:lnTo>
                  <a:lnTo>
                    <a:pt x="18" y="508"/>
                  </a:lnTo>
                  <a:lnTo>
                    <a:pt x="11" y="543"/>
                  </a:lnTo>
                  <a:lnTo>
                    <a:pt x="5" y="580"/>
                  </a:lnTo>
                  <a:lnTo>
                    <a:pt x="2" y="617"/>
                  </a:lnTo>
                  <a:lnTo>
                    <a:pt x="0" y="654"/>
                  </a:lnTo>
                  <a:lnTo>
                    <a:pt x="1" y="690"/>
                  </a:lnTo>
                  <a:lnTo>
                    <a:pt x="2" y="727"/>
                  </a:lnTo>
                  <a:lnTo>
                    <a:pt x="5" y="763"/>
                  </a:lnTo>
                  <a:lnTo>
                    <a:pt x="11" y="797"/>
                  </a:lnTo>
                  <a:lnTo>
                    <a:pt x="18" y="832"/>
                  </a:lnTo>
                  <a:lnTo>
                    <a:pt x="26" y="866"/>
                  </a:lnTo>
                  <a:lnTo>
                    <a:pt x="26" y="866"/>
                  </a:lnTo>
                  <a:lnTo>
                    <a:pt x="37" y="899"/>
                  </a:lnTo>
                  <a:lnTo>
                    <a:pt x="48" y="931"/>
                  </a:lnTo>
                  <a:lnTo>
                    <a:pt x="60" y="962"/>
                  </a:lnTo>
                  <a:lnTo>
                    <a:pt x="75" y="993"/>
                  </a:lnTo>
                  <a:lnTo>
                    <a:pt x="89" y="1023"/>
                  </a:lnTo>
                  <a:lnTo>
                    <a:pt x="105" y="1052"/>
                  </a:lnTo>
                  <a:lnTo>
                    <a:pt x="121" y="1080"/>
                  </a:lnTo>
                  <a:lnTo>
                    <a:pt x="139" y="1108"/>
                  </a:lnTo>
                  <a:lnTo>
                    <a:pt x="157" y="1135"/>
                  </a:lnTo>
                  <a:lnTo>
                    <a:pt x="176" y="1161"/>
                  </a:lnTo>
                  <a:lnTo>
                    <a:pt x="195" y="1186"/>
                  </a:lnTo>
                  <a:lnTo>
                    <a:pt x="215" y="1210"/>
                  </a:lnTo>
                  <a:lnTo>
                    <a:pt x="235" y="1233"/>
                  </a:lnTo>
                  <a:lnTo>
                    <a:pt x="256" y="1256"/>
                  </a:lnTo>
                  <a:lnTo>
                    <a:pt x="277" y="1277"/>
                  </a:lnTo>
                  <a:lnTo>
                    <a:pt x="298" y="1297"/>
                  </a:lnTo>
                  <a:lnTo>
                    <a:pt x="319" y="1317"/>
                  </a:lnTo>
                  <a:lnTo>
                    <a:pt x="342" y="1335"/>
                  </a:lnTo>
                  <a:lnTo>
                    <a:pt x="363" y="1352"/>
                  </a:lnTo>
                  <a:lnTo>
                    <a:pt x="384" y="1367"/>
                  </a:lnTo>
                  <a:lnTo>
                    <a:pt x="406" y="1382"/>
                  </a:lnTo>
                  <a:lnTo>
                    <a:pt x="427" y="1397"/>
                  </a:lnTo>
                  <a:lnTo>
                    <a:pt x="447" y="1409"/>
                  </a:lnTo>
                  <a:lnTo>
                    <a:pt x="468" y="1420"/>
                  </a:lnTo>
                  <a:lnTo>
                    <a:pt x="488" y="1430"/>
                  </a:lnTo>
                  <a:lnTo>
                    <a:pt x="508" y="1440"/>
                  </a:lnTo>
                  <a:lnTo>
                    <a:pt x="527" y="1447"/>
                  </a:lnTo>
                  <a:lnTo>
                    <a:pt x="545" y="1453"/>
                  </a:lnTo>
                  <a:lnTo>
                    <a:pt x="563" y="1458"/>
                  </a:lnTo>
                  <a:lnTo>
                    <a:pt x="580" y="1461"/>
                  </a:lnTo>
                  <a:lnTo>
                    <a:pt x="595" y="1463"/>
                  </a:lnTo>
                  <a:lnTo>
                    <a:pt x="610" y="1465"/>
                  </a:lnTo>
                  <a:lnTo>
                    <a:pt x="610" y="1465"/>
                  </a:ln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5" name="Freeform 135">
              <a:extLst>
                <a:ext uri="{FF2B5EF4-FFF2-40B4-BE49-F238E27FC236}">
                  <a16:creationId xmlns:a16="http://schemas.microsoft.com/office/drawing/2014/main" id="{BF34CE85-2D71-49E5-898A-C9102527C8CE}"/>
                </a:ext>
              </a:extLst>
            </p:cNvPr>
            <p:cNvSpPr>
              <a:spLocks/>
            </p:cNvSpPr>
            <p:nvPr/>
          </p:nvSpPr>
          <p:spPr bwMode="auto">
            <a:xfrm flipH="1">
              <a:off x="7994464" y="5378080"/>
              <a:ext cx="387574" cy="248453"/>
            </a:xfrm>
            <a:custGeom>
              <a:avLst/>
              <a:gdLst>
                <a:gd name="T0" fmla="*/ 42 w 1334"/>
                <a:gd name="T1" fmla="*/ 426 h 1000"/>
                <a:gd name="T2" fmla="*/ 77 w 1334"/>
                <a:gd name="T3" fmla="*/ 351 h 1000"/>
                <a:gd name="T4" fmla="*/ 128 w 1334"/>
                <a:gd name="T5" fmla="*/ 273 h 1000"/>
                <a:gd name="T6" fmla="*/ 190 w 1334"/>
                <a:gd name="T7" fmla="*/ 197 h 1000"/>
                <a:gd name="T8" fmla="*/ 262 w 1334"/>
                <a:gd name="T9" fmla="*/ 128 h 1000"/>
                <a:gd name="T10" fmla="*/ 341 w 1334"/>
                <a:gd name="T11" fmla="*/ 70 h 1000"/>
                <a:gd name="T12" fmla="*/ 425 w 1334"/>
                <a:gd name="T13" fmla="*/ 28 h 1000"/>
                <a:gd name="T14" fmla="*/ 511 w 1334"/>
                <a:gd name="T15" fmla="*/ 5 h 1000"/>
                <a:gd name="T16" fmla="*/ 581 w 1334"/>
                <a:gd name="T17" fmla="*/ 1 h 1000"/>
                <a:gd name="T18" fmla="*/ 667 w 1334"/>
                <a:gd name="T19" fmla="*/ 1 h 1000"/>
                <a:gd name="T20" fmla="*/ 778 w 1334"/>
                <a:gd name="T21" fmla="*/ 3 h 1000"/>
                <a:gd name="T22" fmla="*/ 843 w 1334"/>
                <a:gd name="T23" fmla="*/ 8 h 1000"/>
                <a:gd name="T24" fmla="*/ 930 w 1334"/>
                <a:gd name="T25" fmla="*/ 37 h 1000"/>
                <a:gd name="T26" fmla="*/ 1013 w 1334"/>
                <a:gd name="T27" fmla="*/ 83 h 1000"/>
                <a:gd name="T28" fmla="*/ 1090 w 1334"/>
                <a:gd name="T29" fmla="*/ 145 h 1000"/>
                <a:gd name="T30" fmla="*/ 1160 w 1334"/>
                <a:gd name="T31" fmla="*/ 216 h 1000"/>
                <a:gd name="T32" fmla="*/ 1219 w 1334"/>
                <a:gd name="T33" fmla="*/ 292 h 1000"/>
                <a:gd name="T34" fmla="*/ 1266 w 1334"/>
                <a:gd name="T35" fmla="*/ 370 h 1000"/>
                <a:gd name="T36" fmla="*/ 1298 w 1334"/>
                <a:gd name="T37" fmla="*/ 445 h 1000"/>
                <a:gd name="T38" fmla="*/ 1321 w 1334"/>
                <a:gd name="T39" fmla="*/ 545 h 1000"/>
                <a:gd name="T40" fmla="*/ 1334 w 1334"/>
                <a:gd name="T41" fmla="*/ 656 h 1000"/>
                <a:gd name="T42" fmla="*/ 1324 w 1334"/>
                <a:gd name="T43" fmla="*/ 768 h 1000"/>
                <a:gd name="T44" fmla="*/ 1282 w 1334"/>
                <a:gd name="T45" fmla="*/ 880 h 1000"/>
                <a:gd name="T46" fmla="*/ 1252 w 1334"/>
                <a:gd name="T47" fmla="*/ 940 h 1000"/>
                <a:gd name="T48" fmla="*/ 1224 w 1334"/>
                <a:gd name="T49" fmla="*/ 987 h 1000"/>
                <a:gd name="T50" fmla="*/ 1217 w 1334"/>
                <a:gd name="T51" fmla="*/ 958 h 1000"/>
                <a:gd name="T52" fmla="*/ 1230 w 1334"/>
                <a:gd name="T53" fmla="*/ 816 h 1000"/>
                <a:gd name="T54" fmla="*/ 1227 w 1334"/>
                <a:gd name="T55" fmla="*/ 735 h 1000"/>
                <a:gd name="T56" fmla="*/ 1188 w 1334"/>
                <a:gd name="T57" fmla="*/ 713 h 1000"/>
                <a:gd name="T58" fmla="*/ 1119 w 1334"/>
                <a:gd name="T59" fmla="*/ 726 h 1000"/>
                <a:gd name="T60" fmla="*/ 1064 w 1334"/>
                <a:gd name="T61" fmla="*/ 743 h 1000"/>
                <a:gd name="T62" fmla="*/ 1017 w 1334"/>
                <a:gd name="T63" fmla="*/ 747 h 1000"/>
                <a:gd name="T64" fmla="*/ 976 w 1334"/>
                <a:gd name="T65" fmla="*/ 738 h 1000"/>
                <a:gd name="T66" fmla="*/ 939 w 1334"/>
                <a:gd name="T67" fmla="*/ 715 h 1000"/>
                <a:gd name="T68" fmla="*/ 886 w 1334"/>
                <a:gd name="T69" fmla="*/ 653 h 1000"/>
                <a:gd name="T70" fmla="*/ 788 w 1334"/>
                <a:gd name="T71" fmla="*/ 473 h 1000"/>
                <a:gd name="T72" fmla="*/ 748 w 1334"/>
                <a:gd name="T73" fmla="*/ 389 h 1000"/>
                <a:gd name="T74" fmla="*/ 712 w 1334"/>
                <a:gd name="T75" fmla="*/ 332 h 1000"/>
                <a:gd name="T76" fmla="*/ 677 w 1334"/>
                <a:gd name="T77" fmla="*/ 311 h 1000"/>
                <a:gd name="T78" fmla="*/ 647 w 1334"/>
                <a:gd name="T79" fmla="*/ 314 h 1000"/>
                <a:gd name="T80" fmla="*/ 613 w 1334"/>
                <a:gd name="T81" fmla="*/ 341 h 1000"/>
                <a:gd name="T82" fmla="*/ 572 w 1334"/>
                <a:gd name="T83" fmla="*/ 416 h 1000"/>
                <a:gd name="T84" fmla="*/ 502 w 1334"/>
                <a:gd name="T85" fmla="*/ 557 h 1000"/>
                <a:gd name="T86" fmla="*/ 429 w 1334"/>
                <a:gd name="T87" fmla="*/ 677 h 1000"/>
                <a:gd name="T88" fmla="*/ 386 w 1334"/>
                <a:gd name="T89" fmla="*/ 722 h 1000"/>
                <a:gd name="T90" fmla="*/ 348 w 1334"/>
                <a:gd name="T91" fmla="*/ 742 h 1000"/>
                <a:gd name="T92" fmla="*/ 305 w 1334"/>
                <a:gd name="T93" fmla="*/ 747 h 1000"/>
                <a:gd name="T94" fmla="*/ 257 w 1334"/>
                <a:gd name="T95" fmla="*/ 740 h 1000"/>
                <a:gd name="T96" fmla="*/ 194 w 1334"/>
                <a:gd name="T97" fmla="*/ 718 h 1000"/>
                <a:gd name="T98" fmla="*/ 133 w 1334"/>
                <a:gd name="T99" fmla="*/ 715 h 1000"/>
                <a:gd name="T100" fmla="*/ 106 w 1334"/>
                <a:gd name="T101" fmla="*/ 735 h 1000"/>
                <a:gd name="T102" fmla="*/ 104 w 1334"/>
                <a:gd name="T103" fmla="*/ 849 h 1000"/>
                <a:gd name="T104" fmla="*/ 124 w 1334"/>
                <a:gd name="T105" fmla="*/ 1000 h 1000"/>
                <a:gd name="T106" fmla="*/ 103 w 1334"/>
                <a:gd name="T107" fmla="*/ 978 h 1000"/>
                <a:gd name="T108" fmla="*/ 75 w 1334"/>
                <a:gd name="T109" fmla="*/ 925 h 1000"/>
                <a:gd name="T110" fmla="*/ 38 w 1334"/>
                <a:gd name="T111" fmla="*/ 852 h 1000"/>
                <a:gd name="T112" fmla="*/ 5 w 1334"/>
                <a:gd name="T113" fmla="*/ 740 h 1000"/>
                <a:gd name="T114" fmla="*/ 1 w 1334"/>
                <a:gd name="T115" fmla="*/ 628 h 1000"/>
                <a:gd name="T116" fmla="*/ 18 w 1334"/>
                <a:gd name="T117" fmla="*/ 518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4" h="1000">
                  <a:moveTo>
                    <a:pt x="31" y="462"/>
                  </a:moveTo>
                  <a:lnTo>
                    <a:pt x="31" y="462"/>
                  </a:lnTo>
                  <a:lnTo>
                    <a:pt x="36" y="445"/>
                  </a:lnTo>
                  <a:lnTo>
                    <a:pt x="42" y="426"/>
                  </a:lnTo>
                  <a:lnTo>
                    <a:pt x="50" y="408"/>
                  </a:lnTo>
                  <a:lnTo>
                    <a:pt x="58" y="390"/>
                  </a:lnTo>
                  <a:lnTo>
                    <a:pt x="67" y="370"/>
                  </a:lnTo>
                  <a:lnTo>
                    <a:pt x="77" y="351"/>
                  </a:lnTo>
                  <a:lnTo>
                    <a:pt x="88" y="331"/>
                  </a:lnTo>
                  <a:lnTo>
                    <a:pt x="101" y="312"/>
                  </a:lnTo>
                  <a:lnTo>
                    <a:pt x="114" y="292"/>
                  </a:lnTo>
                  <a:lnTo>
                    <a:pt x="128" y="273"/>
                  </a:lnTo>
                  <a:lnTo>
                    <a:pt x="142" y="254"/>
                  </a:lnTo>
                  <a:lnTo>
                    <a:pt x="158" y="234"/>
                  </a:lnTo>
                  <a:lnTo>
                    <a:pt x="174" y="216"/>
                  </a:lnTo>
                  <a:lnTo>
                    <a:pt x="190" y="197"/>
                  </a:lnTo>
                  <a:lnTo>
                    <a:pt x="207" y="179"/>
                  </a:lnTo>
                  <a:lnTo>
                    <a:pt x="225" y="162"/>
                  </a:lnTo>
                  <a:lnTo>
                    <a:pt x="243" y="145"/>
                  </a:lnTo>
                  <a:lnTo>
                    <a:pt x="262" y="128"/>
                  </a:lnTo>
                  <a:lnTo>
                    <a:pt x="281" y="112"/>
                  </a:lnTo>
                  <a:lnTo>
                    <a:pt x="300" y="97"/>
                  </a:lnTo>
                  <a:lnTo>
                    <a:pt x="321" y="83"/>
                  </a:lnTo>
                  <a:lnTo>
                    <a:pt x="341" y="70"/>
                  </a:lnTo>
                  <a:lnTo>
                    <a:pt x="362" y="58"/>
                  </a:lnTo>
                  <a:lnTo>
                    <a:pt x="382" y="46"/>
                  </a:lnTo>
                  <a:lnTo>
                    <a:pt x="404" y="37"/>
                  </a:lnTo>
                  <a:lnTo>
                    <a:pt x="425" y="28"/>
                  </a:lnTo>
                  <a:lnTo>
                    <a:pt x="446" y="19"/>
                  </a:lnTo>
                  <a:lnTo>
                    <a:pt x="469" y="14"/>
                  </a:lnTo>
                  <a:lnTo>
                    <a:pt x="490" y="8"/>
                  </a:lnTo>
                  <a:lnTo>
                    <a:pt x="511" y="5"/>
                  </a:lnTo>
                  <a:lnTo>
                    <a:pt x="533" y="3"/>
                  </a:lnTo>
                  <a:lnTo>
                    <a:pt x="555" y="3"/>
                  </a:lnTo>
                  <a:lnTo>
                    <a:pt x="555" y="3"/>
                  </a:lnTo>
                  <a:lnTo>
                    <a:pt x="581" y="1"/>
                  </a:lnTo>
                  <a:lnTo>
                    <a:pt x="608" y="0"/>
                  </a:lnTo>
                  <a:lnTo>
                    <a:pt x="637" y="0"/>
                  </a:lnTo>
                  <a:lnTo>
                    <a:pt x="667" y="1"/>
                  </a:lnTo>
                  <a:lnTo>
                    <a:pt x="667" y="1"/>
                  </a:lnTo>
                  <a:lnTo>
                    <a:pt x="696" y="0"/>
                  </a:lnTo>
                  <a:lnTo>
                    <a:pt x="726" y="0"/>
                  </a:lnTo>
                  <a:lnTo>
                    <a:pt x="753" y="1"/>
                  </a:lnTo>
                  <a:lnTo>
                    <a:pt x="778" y="3"/>
                  </a:lnTo>
                  <a:lnTo>
                    <a:pt x="778" y="3"/>
                  </a:lnTo>
                  <a:lnTo>
                    <a:pt x="801" y="3"/>
                  </a:lnTo>
                  <a:lnTo>
                    <a:pt x="822" y="5"/>
                  </a:lnTo>
                  <a:lnTo>
                    <a:pt x="843" y="8"/>
                  </a:lnTo>
                  <a:lnTo>
                    <a:pt x="866" y="14"/>
                  </a:lnTo>
                  <a:lnTo>
                    <a:pt x="887" y="19"/>
                  </a:lnTo>
                  <a:lnTo>
                    <a:pt x="908" y="28"/>
                  </a:lnTo>
                  <a:lnTo>
                    <a:pt x="930" y="37"/>
                  </a:lnTo>
                  <a:lnTo>
                    <a:pt x="951" y="46"/>
                  </a:lnTo>
                  <a:lnTo>
                    <a:pt x="971" y="58"/>
                  </a:lnTo>
                  <a:lnTo>
                    <a:pt x="993" y="70"/>
                  </a:lnTo>
                  <a:lnTo>
                    <a:pt x="1013" y="83"/>
                  </a:lnTo>
                  <a:lnTo>
                    <a:pt x="1033" y="97"/>
                  </a:lnTo>
                  <a:lnTo>
                    <a:pt x="1052" y="112"/>
                  </a:lnTo>
                  <a:lnTo>
                    <a:pt x="1071" y="128"/>
                  </a:lnTo>
                  <a:lnTo>
                    <a:pt x="1090" y="145"/>
                  </a:lnTo>
                  <a:lnTo>
                    <a:pt x="1108" y="162"/>
                  </a:lnTo>
                  <a:lnTo>
                    <a:pt x="1126" y="179"/>
                  </a:lnTo>
                  <a:lnTo>
                    <a:pt x="1144" y="197"/>
                  </a:lnTo>
                  <a:lnTo>
                    <a:pt x="1160" y="216"/>
                  </a:lnTo>
                  <a:lnTo>
                    <a:pt x="1175" y="234"/>
                  </a:lnTo>
                  <a:lnTo>
                    <a:pt x="1191" y="254"/>
                  </a:lnTo>
                  <a:lnTo>
                    <a:pt x="1206" y="273"/>
                  </a:lnTo>
                  <a:lnTo>
                    <a:pt x="1219" y="292"/>
                  </a:lnTo>
                  <a:lnTo>
                    <a:pt x="1233" y="312"/>
                  </a:lnTo>
                  <a:lnTo>
                    <a:pt x="1245" y="331"/>
                  </a:lnTo>
                  <a:lnTo>
                    <a:pt x="1256" y="351"/>
                  </a:lnTo>
                  <a:lnTo>
                    <a:pt x="1266" y="370"/>
                  </a:lnTo>
                  <a:lnTo>
                    <a:pt x="1275" y="390"/>
                  </a:lnTo>
                  <a:lnTo>
                    <a:pt x="1284" y="408"/>
                  </a:lnTo>
                  <a:lnTo>
                    <a:pt x="1291" y="426"/>
                  </a:lnTo>
                  <a:lnTo>
                    <a:pt x="1298" y="445"/>
                  </a:lnTo>
                  <a:lnTo>
                    <a:pt x="1302" y="462"/>
                  </a:lnTo>
                  <a:lnTo>
                    <a:pt x="1302" y="462"/>
                  </a:lnTo>
                  <a:lnTo>
                    <a:pt x="1316" y="518"/>
                  </a:lnTo>
                  <a:lnTo>
                    <a:pt x="1321" y="545"/>
                  </a:lnTo>
                  <a:lnTo>
                    <a:pt x="1326" y="573"/>
                  </a:lnTo>
                  <a:lnTo>
                    <a:pt x="1330" y="601"/>
                  </a:lnTo>
                  <a:lnTo>
                    <a:pt x="1332" y="628"/>
                  </a:lnTo>
                  <a:lnTo>
                    <a:pt x="1334" y="656"/>
                  </a:lnTo>
                  <a:lnTo>
                    <a:pt x="1334" y="684"/>
                  </a:lnTo>
                  <a:lnTo>
                    <a:pt x="1332" y="711"/>
                  </a:lnTo>
                  <a:lnTo>
                    <a:pt x="1328" y="740"/>
                  </a:lnTo>
                  <a:lnTo>
                    <a:pt x="1324" y="768"/>
                  </a:lnTo>
                  <a:lnTo>
                    <a:pt x="1316" y="796"/>
                  </a:lnTo>
                  <a:lnTo>
                    <a:pt x="1307" y="824"/>
                  </a:lnTo>
                  <a:lnTo>
                    <a:pt x="1295" y="852"/>
                  </a:lnTo>
                  <a:lnTo>
                    <a:pt x="1282" y="880"/>
                  </a:lnTo>
                  <a:lnTo>
                    <a:pt x="1265" y="909"/>
                  </a:lnTo>
                  <a:lnTo>
                    <a:pt x="1265" y="909"/>
                  </a:lnTo>
                  <a:lnTo>
                    <a:pt x="1258" y="925"/>
                  </a:lnTo>
                  <a:lnTo>
                    <a:pt x="1252" y="940"/>
                  </a:lnTo>
                  <a:lnTo>
                    <a:pt x="1245" y="954"/>
                  </a:lnTo>
                  <a:lnTo>
                    <a:pt x="1238" y="966"/>
                  </a:lnTo>
                  <a:lnTo>
                    <a:pt x="1230" y="978"/>
                  </a:lnTo>
                  <a:lnTo>
                    <a:pt x="1224" y="987"/>
                  </a:lnTo>
                  <a:lnTo>
                    <a:pt x="1217" y="994"/>
                  </a:lnTo>
                  <a:lnTo>
                    <a:pt x="1209" y="1000"/>
                  </a:lnTo>
                  <a:lnTo>
                    <a:pt x="1209" y="1000"/>
                  </a:lnTo>
                  <a:lnTo>
                    <a:pt x="1217" y="958"/>
                  </a:lnTo>
                  <a:lnTo>
                    <a:pt x="1223" y="919"/>
                  </a:lnTo>
                  <a:lnTo>
                    <a:pt x="1226" y="882"/>
                  </a:lnTo>
                  <a:lnTo>
                    <a:pt x="1229" y="849"/>
                  </a:lnTo>
                  <a:lnTo>
                    <a:pt x="1230" y="816"/>
                  </a:lnTo>
                  <a:lnTo>
                    <a:pt x="1230" y="787"/>
                  </a:lnTo>
                  <a:lnTo>
                    <a:pt x="1229" y="760"/>
                  </a:lnTo>
                  <a:lnTo>
                    <a:pt x="1227" y="735"/>
                  </a:lnTo>
                  <a:lnTo>
                    <a:pt x="1227" y="735"/>
                  </a:lnTo>
                  <a:lnTo>
                    <a:pt x="1219" y="727"/>
                  </a:lnTo>
                  <a:lnTo>
                    <a:pt x="1211" y="720"/>
                  </a:lnTo>
                  <a:lnTo>
                    <a:pt x="1200" y="715"/>
                  </a:lnTo>
                  <a:lnTo>
                    <a:pt x="1188" y="713"/>
                  </a:lnTo>
                  <a:lnTo>
                    <a:pt x="1174" y="711"/>
                  </a:lnTo>
                  <a:lnTo>
                    <a:pt x="1157" y="714"/>
                  </a:lnTo>
                  <a:lnTo>
                    <a:pt x="1140" y="718"/>
                  </a:lnTo>
                  <a:lnTo>
                    <a:pt x="1119" y="726"/>
                  </a:lnTo>
                  <a:lnTo>
                    <a:pt x="1119" y="726"/>
                  </a:lnTo>
                  <a:lnTo>
                    <a:pt x="1091" y="735"/>
                  </a:lnTo>
                  <a:lnTo>
                    <a:pt x="1078" y="740"/>
                  </a:lnTo>
                  <a:lnTo>
                    <a:pt x="1064" y="743"/>
                  </a:lnTo>
                  <a:lnTo>
                    <a:pt x="1052" y="745"/>
                  </a:lnTo>
                  <a:lnTo>
                    <a:pt x="1040" y="747"/>
                  </a:lnTo>
                  <a:lnTo>
                    <a:pt x="1028" y="747"/>
                  </a:lnTo>
                  <a:lnTo>
                    <a:pt x="1017" y="747"/>
                  </a:lnTo>
                  <a:lnTo>
                    <a:pt x="1006" y="746"/>
                  </a:lnTo>
                  <a:lnTo>
                    <a:pt x="996" y="745"/>
                  </a:lnTo>
                  <a:lnTo>
                    <a:pt x="986" y="742"/>
                  </a:lnTo>
                  <a:lnTo>
                    <a:pt x="976" y="738"/>
                  </a:lnTo>
                  <a:lnTo>
                    <a:pt x="967" y="734"/>
                  </a:lnTo>
                  <a:lnTo>
                    <a:pt x="958" y="729"/>
                  </a:lnTo>
                  <a:lnTo>
                    <a:pt x="948" y="722"/>
                  </a:lnTo>
                  <a:lnTo>
                    <a:pt x="939" y="715"/>
                  </a:lnTo>
                  <a:lnTo>
                    <a:pt x="930" y="707"/>
                  </a:lnTo>
                  <a:lnTo>
                    <a:pt x="922" y="697"/>
                  </a:lnTo>
                  <a:lnTo>
                    <a:pt x="904" y="677"/>
                  </a:lnTo>
                  <a:lnTo>
                    <a:pt x="886" y="653"/>
                  </a:lnTo>
                  <a:lnTo>
                    <a:pt x="869" y="625"/>
                  </a:lnTo>
                  <a:lnTo>
                    <a:pt x="850" y="593"/>
                  </a:lnTo>
                  <a:lnTo>
                    <a:pt x="831" y="557"/>
                  </a:lnTo>
                  <a:lnTo>
                    <a:pt x="788" y="473"/>
                  </a:lnTo>
                  <a:lnTo>
                    <a:pt x="788" y="473"/>
                  </a:lnTo>
                  <a:lnTo>
                    <a:pt x="775" y="445"/>
                  </a:lnTo>
                  <a:lnTo>
                    <a:pt x="761" y="416"/>
                  </a:lnTo>
                  <a:lnTo>
                    <a:pt x="748" y="389"/>
                  </a:lnTo>
                  <a:lnTo>
                    <a:pt x="735" y="364"/>
                  </a:lnTo>
                  <a:lnTo>
                    <a:pt x="728" y="352"/>
                  </a:lnTo>
                  <a:lnTo>
                    <a:pt x="720" y="341"/>
                  </a:lnTo>
                  <a:lnTo>
                    <a:pt x="712" y="332"/>
                  </a:lnTo>
                  <a:lnTo>
                    <a:pt x="704" y="325"/>
                  </a:lnTo>
                  <a:lnTo>
                    <a:pt x="695" y="318"/>
                  </a:lnTo>
                  <a:lnTo>
                    <a:pt x="686" y="314"/>
                  </a:lnTo>
                  <a:lnTo>
                    <a:pt x="677" y="311"/>
                  </a:lnTo>
                  <a:lnTo>
                    <a:pt x="667" y="310"/>
                  </a:lnTo>
                  <a:lnTo>
                    <a:pt x="667" y="310"/>
                  </a:lnTo>
                  <a:lnTo>
                    <a:pt x="656" y="311"/>
                  </a:lnTo>
                  <a:lnTo>
                    <a:pt x="647" y="314"/>
                  </a:lnTo>
                  <a:lnTo>
                    <a:pt x="638" y="318"/>
                  </a:lnTo>
                  <a:lnTo>
                    <a:pt x="629" y="325"/>
                  </a:lnTo>
                  <a:lnTo>
                    <a:pt x="621" y="332"/>
                  </a:lnTo>
                  <a:lnTo>
                    <a:pt x="613" y="341"/>
                  </a:lnTo>
                  <a:lnTo>
                    <a:pt x="606" y="352"/>
                  </a:lnTo>
                  <a:lnTo>
                    <a:pt x="599" y="364"/>
                  </a:lnTo>
                  <a:lnTo>
                    <a:pt x="585" y="389"/>
                  </a:lnTo>
                  <a:lnTo>
                    <a:pt x="572" y="416"/>
                  </a:lnTo>
                  <a:lnTo>
                    <a:pt x="558" y="445"/>
                  </a:lnTo>
                  <a:lnTo>
                    <a:pt x="545" y="473"/>
                  </a:lnTo>
                  <a:lnTo>
                    <a:pt x="545" y="473"/>
                  </a:lnTo>
                  <a:lnTo>
                    <a:pt x="502" y="557"/>
                  </a:lnTo>
                  <a:lnTo>
                    <a:pt x="483" y="593"/>
                  </a:lnTo>
                  <a:lnTo>
                    <a:pt x="464" y="625"/>
                  </a:lnTo>
                  <a:lnTo>
                    <a:pt x="447" y="653"/>
                  </a:lnTo>
                  <a:lnTo>
                    <a:pt x="429" y="677"/>
                  </a:lnTo>
                  <a:lnTo>
                    <a:pt x="411" y="697"/>
                  </a:lnTo>
                  <a:lnTo>
                    <a:pt x="404" y="707"/>
                  </a:lnTo>
                  <a:lnTo>
                    <a:pt x="395" y="715"/>
                  </a:lnTo>
                  <a:lnTo>
                    <a:pt x="386" y="722"/>
                  </a:lnTo>
                  <a:lnTo>
                    <a:pt x="377" y="729"/>
                  </a:lnTo>
                  <a:lnTo>
                    <a:pt x="367" y="734"/>
                  </a:lnTo>
                  <a:lnTo>
                    <a:pt x="358" y="738"/>
                  </a:lnTo>
                  <a:lnTo>
                    <a:pt x="348" y="742"/>
                  </a:lnTo>
                  <a:lnTo>
                    <a:pt x="337" y="745"/>
                  </a:lnTo>
                  <a:lnTo>
                    <a:pt x="327" y="746"/>
                  </a:lnTo>
                  <a:lnTo>
                    <a:pt x="316" y="747"/>
                  </a:lnTo>
                  <a:lnTo>
                    <a:pt x="305" y="747"/>
                  </a:lnTo>
                  <a:lnTo>
                    <a:pt x="294" y="747"/>
                  </a:lnTo>
                  <a:lnTo>
                    <a:pt x="281" y="745"/>
                  </a:lnTo>
                  <a:lnTo>
                    <a:pt x="269" y="743"/>
                  </a:lnTo>
                  <a:lnTo>
                    <a:pt x="257" y="740"/>
                  </a:lnTo>
                  <a:lnTo>
                    <a:pt x="242" y="735"/>
                  </a:lnTo>
                  <a:lnTo>
                    <a:pt x="214" y="726"/>
                  </a:lnTo>
                  <a:lnTo>
                    <a:pt x="214" y="726"/>
                  </a:lnTo>
                  <a:lnTo>
                    <a:pt x="194" y="718"/>
                  </a:lnTo>
                  <a:lnTo>
                    <a:pt x="176" y="714"/>
                  </a:lnTo>
                  <a:lnTo>
                    <a:pt x="159" y="711"/>
                  </a:lnTo>
                  <a:lnTo>
                    <a:pt x="146" y="713"/>
                  </a:lnTo>
                  <a:lnTo>
                    <a:pt x="133" y="715"/>
                  </a:lnTo>
                  <a:lnTo>
                    <a:pt x="123" y="720"/>
                  </a:lnTo>
                  <a:lnTo>
                    <a:pt x="114" y="727"/>
                  </a:lnTo>
                  <a:lnTo>
                    <a:pt x="106" y="735"/>
                  </a:lnTo>
                  <a:lnTo>
                    <a:pt x="106" y="735"/>
                  </a:lnTo>
                  <a:lnTo>
                    <a:pt x="104" y="760"/>
                  </a:lnTo>
                  <a:lnTo>
                    <a:pt x="103" y="787"/>
                  </a:lnTo>
                  <a:lnTo>
                    <a:pt x="103" y="816"/>
                  </a:lnTo>
                  <a:lnTo>
                    <a:pt x="104" y="849"/>
                  </a:lnTo>
                  <a:lnTo>
                    <a:pt x="107" y="882"/>
                  </a:lnTo>
                  <a:lnTo>
                    <a:pt x="112" y="919"/>
                  </a:lnTo>
                  <a:lnTo>
                    <a:pt x="118" y="958"/>
                  </a:lnTo>
                  <a:lnTo>
                    <a:pt x="124" y="1000"/>
                  </a:lnTo>
                  <a:lnTo>
                    <a:pt x="124" y="1000"/>
                  </a:lnTo>
                  <a:lnTo>
                    <a:pt x="116" y="994"/>
                  </a:lnTo>
                  <a:lnTo>
                    <a:pt x="110" y="987"/>
                  </a:lnTo>
                  <a:lnTo>
                    <a:pt x="103" y="978"/>
                  </a:lnTo>
                  <a:lnTo>
                    <a:pt x="95" y="966"/>
                  </a:lnTo>
                  <a:lnTo>
                    <a:pt x="88" y="954"/>
                  </a:lnTo>
                  <a:lnTo>
                    <a:pt x="82" y="940"/>
                  </a:lnTo>
                  <a:lnTo>
                    <a:pt x="75" y="925"/>
                  </a:lnTo>
                  <a:lnTo>
                    <a:pt x="68" y="909"/>
                  </a:lnTo>
                  <a:lnTo>
                    <a:pt x="68" y="909"/>
                  </a:lnTo>
                  <a:lnTo>
                    <a:pt x="53" y="880"/>
                  </a:lnTo>
                  <a:lnTo>
                    <a:pt x="38" y="852"/>
                  </a:lnTo>
                  <a:lnTo>
                    <a:pt x="27" y="824"/>
                  </a:lnTo>
                  <a:lnTo>
                    <a:pt x="18" y="796"/>
                  </a:lnTo>
                  <a:lnTo>
                    <a:pt x="10" y="768"/>
                  </a:lnTo>
                  <a:lnTo>
                    <a:pt x="5" y="740"/>
                  </a:lnTo>
                  <a:lnTo>
                    <a:pt x="2" y="711"/>
                  </a:lnTo>
                  <a:lnTo>
                    <a:pt x="0" y="684"/>
                  </a:lnTo>
                  <a:lnTo>
                    <a:pt x="0" y="656"/>
                  </a:lnTo>
                  <a:lnTo>
                    <a:pt x="1" y="628"/>
                  </a:lnTo>
                  <a:lnTo>
                    <a:pt x="3" y="601"/>
                  </a:lnTo>
                  <a:lnTo>
                    <a:pt x="8" y="573"/>
                  </a:lnTo>
                  <a:lnTo>
                    <a:pt x="12" y="545"/>
                  </a:lnTo>
                  <a:lnTo>
                    <a:pt x="18" y="518"/>
                  </a:lnTo>
                  <a:lnTo>
                    <a:pt x="31" y="462"/>
                  </a:lnTo>
                  <a:lnTo>
                    <a:pt x="31" y="462"/>
                  </a:lnTo>
                  <a:close/>
                </a:path>
              </a:pathLst>
            </a:custGeom>
            <a:solidFill>
              <a:srgbClr val="615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6" name="Freeform 136">
              <a:extLst>
                <a:ext uri="{FF2B5EF4-FFF2-40B4-BE49-F238E27FC236}">
                  <a16:creationId xmlns:a16="http://schemas.microsoft.com/office/drawing/2014/main" id="{7D2F026A-E2E7-4180-B7B1-A84236710AED}"/>
                </a:ext>
              </a:extLst>
            </p:cNvPr>
            <p:cNvSpPr>
              <a:spLocks/>
            </p:cNvSpPr>
            <p:nvPr/>
          </p:nvSpPr>
          <p:spPr bwMode="auto">
            <a:xfrm flipH="1">
              <a:off x="8015320" y="5774214"/>
              <a:ext cx="142516" cy="217179"/>
            </a:xfrm>
            <a:custGeom>
              <a:avLst/>
              <a:gdLst>
                <a:gd name="T0" fmla="*/ 0 w 491"/>
                <a:gd name="T1" fmla="*/ 877 h 878"/>
                <a:gd name="T2" fmla="*/ 210 w 491"/>
                <a:gd name="T3" fmla="*/ 877 h 878"/>
                <a:gd name="T4" fmla="*/ 224 w 491"/>
                <a:gd name="T5" fmla="*/ 878 h 878"/>
                <a:gd name="T6" fmla="*/ 442 w 491"/>
                <a:gd name="T7" fmla="*/ 687 h 878"/>
                <a:gd name="T8" fmla="*/ 221 w 491"/>
                <a:gd name="T9" fmla="*/ 545 h 878"/>
                <a:gd name="T10" fmla="*/ 491 w 491"/>
                <a:gd name="T11" fmla="*/ 423 h 878"/>
                <a:gd name="T12" fmla="*/ 312 w 491"/>
                <a:gd name="T13" fmla="*/ 156 h 878"/>
                <a:gd name="T14" fmla="*/ 242 w 491"/>
                <a:gd name="T15" fmla="*/ 52 h 878"/>
                <a:gd name="T16" fmla="*/ 122 w 491"/>
                <a:gd name="T17" fmla="*/ 0 h 878"/>
                <a:gd name="T18" fmla="*/ 122 w 491"/>
                <a:gd name="T19" fmla="*/ 123 h 878"/>
                <a:gd name="T20" fmla="*/ 1 w 491"/>
                <a:gd name="T21" fmla="*/ 878 h 878"/>
                <a:gd name="T22" fmla="*/ 0 w 491"/>
                <a:gd name="T23" fmla="*/ 877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1" h="878">
                  <a:moveTo>
                    <a:pt x="0" y="877"/>
                  </a:moveTo>
                  <a:lnTo>
                    <a:pt x="210" y="877"/>
                  </a:lnTo>
                  <a:lnTo>
                    <a:pt x="224" y="878"/>
                  </a:lnTo>
                  <a:lnTo>
                    <a:pt x="442" y="687"/>
                  </a:lnTo>
                  <a:lnTo>
                    <a:pt x="221" y="545"/>
                  </a:lnTo>
                  <a:lnTo>
                    <a:pt x="491" y="423"/>
                  </a:lnTo>
                  <a:lnTo>
                    <a:pt x="312" y="156"/>
                  </a:lnTo>
                  <a:lnTo>
                    <a:pt x="242" y="52"/>
                  </a:lnTo>
                  <a:lnTo>
                    <a:pt x="122" y="0"/>
                  </a:lnTo>
                  <a:lnTo>
                    <a:pt x="122" y="123"/>
                  </a:lnTo>
                  <a:lnTo>
                    <a:pt x="1" y="878"/>
                  </a:lnTo>
                  <a:lnTo>
                    <a:pt x="0" y="877"/>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7" name="Freeform 137">
              <a:extLst>
                <a:ext uri="{FF2B5EF4-FFF2-40B4-BE49-F238E27FC236}">
                  <a16:creationId xmlns:a16="http://schemas.microsoft.com/office/drawing/2014/main" id="{ACC15124-1A2B-4C45-97C1-63B5FE301A34}"/>
                </a:ext>
              </a:extLst>
            </p:cNvPr>
            <p:cNvSpPr>
              <a:spLocks/>
            </p:cNvSpPr>
            <p:nvPr/>
          </p:nvSpPr>
          <p:spPr bwMode="auto">
            <a:xfrm flipH="1">
              <a:off x="8230832" y="5772477"/>
              <a:ext cx="142516" cy="218916"/>
            </a:xfrm>
            <a:custGeom>
              <a:avLst/>
              <a:gdLst>
                <a:gd name="T0" fmla="*/ 270 w 491"/>
                <a:gd name="T1" fmla="*/ 545 h 886"/>
                <a:gd name="T2" fmla="*/ 49 w 491"/>
                <a:gd name="T3" fmla="*/ 686 h 886"/>
                <a:gd name="T4" fmla="*/ 267 w 491"/>
                <a:gd name="T5" fmla="*/ 886 h 886"/>
                <a:gd name="T6" fmla="*/ 280 w 491"/>
                <a:gd name="T7" fmla="*/ 885 h 886"/>
                <a:gd name="T8" fmla="*/ 491 w 491"/>
                <a:gd name="T9" fmla="*/ 885 h 886"/>
                <a:gd name="T10" fmla="*/ 489 w 491"/>
                <a:gd name="T11" fmla="*/ 886 h 886"/>
                <a:gd name="T12" fmla="*/ 368 w 491"/>
                <a:gd name="T13" fmla="*/ 123 h 886"/>
                <a:gd name="T14" fmla="*/ 368 w 491"/>
                <a:gd name="T15" fmla="*/ 0 h 886"/>
                <a:gd name="T16" fmla="*/ 221 w 491"/>
                <a:gd name="T17" fmla="*/ 63 h 886"/>
                <a:gd name="T18" fmla="*/ 156 w 491"/>
                <a:gd name="T19" fmla="*/ 169 h 886"/>
                <a:gd name="T20" fmla="*/ 0 w 491"/>
                <a:gd name="T21" fmla="*/ 423 h 886"/>
                <a:gd name="T22" fmla="*/ 270 w 491"/>
                <a:gd name="T23" fmla="*/ 545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1" h="886">
                  <a:moveTo>
                    <a:pt x="270" y="545"/>
                  </a:moveTo>
                  <a:lnTo>
                    <a:pt x="49" y="686"/>
                  </a:lnTo>
                  <a:lnTo>
                    <a:pt x="267" y="886"/>
                  </a:lnTo>
                  <a:lnTo>
                    <a:pt x="280" y="885"/>
                  </a:lnTo>
                  <a:lnTo>
                    <a:pt x="491" y="885"/>
                  </a:lnTo>
                  <a:lnTo>
                    <a:pt x="489" y="886"/>
                  </a:lnTo>
                  <a:lnTo>
                    <a:pt x="368" y="123"/>
                  </a:lnTo>
                  <a:lnTo>
                    <a:pt x="368" y="0"/>
                  </a:lnTo>
                  <a:lnTo>
                    <a:pt x="221" y="63"/>
                  </a:lnTo>
                  <a:lnTo>
                    <a:pt x="156" y="169"/>
                  </a:lnTo>
                  <a:lnTo>
                    <a:pt x="0" y="423"/>
                  </a:lnTo>
                  <a:lnTo>
                    <a:pt x="270" y="545"/>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8" name="Freeform 138">
              <a:extLst>
                <a:ext uri="{FF2B5EF4-FFF2-40B4-BE49-F238E27FC236}">
                  <a16:creationId xmlns:a16="http://schemas.microsoft.com/office/drawing/2014/main" id="{BF742370-9CF7-4DE3-A207-ECAD4F1616BC}"/>
                </a:ext>
              </a:extLst>
            </p:cNvPr>
            <p:cNvSpPr>
              <a:spLocks/>
            </p:cNvSpPr>
            <p:nvPr/>
          </p:nvSpPr>
          <p:spPr bwMode="auto">
            <a:xfrm flipH="1">
              <a:off x="8142194" y="6036566"/>
              <a:ext cx="761244" cy="284939"/>
            </a:xfrm>
            <a:custGeom>
              <a:avLst/>
              <a:gdLst>
                <a:gd name="T0" fmla="*/ 1577 w 2628"/>
                <a:gd name="T1" fmla="*/ 0 h 1148"/>
                <a:gd name="T2" fmla="*/ 1776 w 2628"/>
                <a:gd name="T3" fmla="*/ 88 h 1148"/>
                <a:gd name="T4" fmla="*/ 1941 w 2628"/>
                <a:gd name="T5" fmla="*/ 163 h 1148"/>
                <a:gd name="T6" fmla="*/ 2075 w 2628"/>
                <a:gd name="T7" fmla="*/ 230 h 1148"/>
                <a:gd name="T8" fmla="*/ 2180 w 2628"/>
                <a:gd name="T9" fmla="*/ 288 h 1148"/>
                <a:gd name="T10" fmla="*/ 2263 w 2628"/>
                <a:gd name="T11" fmla="*/ 336 h 1148"/>
                <a:gd name="T12" fmla="*/ 2325 w 2628"/>
                <a:gd name="T13" fmla="*/ 377 h 1148"/>
                <a:gd name="T14" fmla="*/ 2369 w 2628"/>
                <a:gd name="T15" fmla="*/ 410 h 1148"/>
                <a:gd name="T16" fmla="*/ 2400 w 2628"/>
                <a:gd name="T17" fmla="*/ 436 h 1148"/>
                <a:gd name="T18" fmla="*/ 2420 w 2628"/>
                <a:gd name="T19" fmla="*/ 455 h 1148"/>
                <a:gd name="T20" fmla="*/ 2438 w 2628"/>
                <a:gd name="T21" fmla="*/ 480 h 1148"/>
                <a:gd name="T22" fmla="*/ 2455 w 2628"/>
                <a:gd name="T23" fmla="*/ 510 h 1148"/>
                <a:gd name="T24" fmla="*/ 2487 w 2628"/>
                <a:gd name="T25" fmla="*/ 584 h 1148"/>
                <a:gd name="T26" fmla="*/ 2517 w 2628"/>
                <a:gd name="T27" fmla="*/ 671 h 1148"/>
                <a:gd name="T28" fmla="*/ 2544 w 2628"/>
                <a:gd name="T29" fmla="*/ 769 h 1148"/>
                <a:gd name="T30" fmla="*/ 2581 w 2628"/>
                <a:gd name="T31" fmla="*/ 929 h 1148"/>
                <a:gd name="T32" fmla="*/ 1314 w 2628"/>
                <a:gd name="T33" fmla="*/ 1148 h 1148"/>
                <a:gd name="T34" fmla="*/ 0 w 2628"/>
                <a:gd name="T35" fmla="*/ 1148 h 1148"/>
                <a:gd name="T36" fmla="*/ 72 w 2628"/>
                <a:gd name="T37" fmla="*/ 821 h 1148"/>
                <a:gd name="T38" fmla="*/ 98 w 2628"/>
                <a:gd name="T39" fmla="*/ 719 h 1148"/>
                <a:gd name="T40" fmla="*/ 126 w 2628"/>
                <a:gd name="T41" fmla="*/ 626 h 1148"/>
                <a:gd name="T42" fmla="*/ 156 w 2628"/>
                <a:gd name="T43" fmla="*/ 545 h 1148"/>
                <a:gd name="T44" fmla="*/ 181 w 2628"/>
                <a:gd name="T45" fmla="*/ 495 h 1148"/>
                <a:gd name="T46" fmla="*/ 199 w 2628"/>
                <a:gd name="T47" fmla="*/ 467 h 1148"/>
                <a:gd name="T48" fmla="*/ 218 w 2628"/>
                <a:gd name="T49" fmla="*/ 444 h 1148"/>
                <a:gd name="T50" fmla="*/ 228 w 2628"/>
                <a:gd name="T51" fmla="*/ 436 h 1148"/>
                <a:gd name="T52" fmla="*/ 279 w 2628"/>
                <a:gd name="T53" fmla="*/ 395 h 1148"/>
                <a:gd name="T54" fmla="*/ 331 w 2628"/>
                <a:gd name="T55" fmla="*/ 359 h 1148"/>
                <a:gd name="T56" fmla="*/ 401 w 2628"/>
                <a:gd name="T57" fmla="*/ 315 h 1148"/>
                <a:gd name="T58" fmla="*/ 494 w 2628"/>
                <a:gd name="T59" fmla="*/ 263 h 1148"/>
                <a:gd name="T60" fmla="*/ 612 w 2628"/>
                <a:gd name="T61" fmla="*/ 201 h 1148"/>
                <a:gd name="T62" fmla="*/ 760 w 2628"/>
                <a:gd name="T63" fmla="*/ 130 h 1148"/>
                <a:gd name="T64" fmla="*/ 940 w 2628"/>
                <a:gd name="T65" fmla="*/ 49 h 1148"/>
                <a:gd name="T66" fmla="*/ 1577 w 2628"/>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8">
                  <a:moveTo>
                    <a:pt x="1577" y="0"/>
                  </a:moveTo>
                  <a:lnTo>
                    <a:pt x="1577" y="0"/>
                  </a:lnTo>
                  <a:lnTo>
                    <a:pt x="1681" y="46"/>
                  </a:lnTo>
                  <a:lnTo>
                    <a:pt x="1776" y="88"/>
                  </a:lnTo>
                  <a:lnTo>
                    <a:pt x="1863" y="127"/>
                  </a:lnTo>
                  <a:lnTo>
                    <a:pt x="1941" y="163"/>
                  </a:lnTo>
                  <a:lnTo>
                    <a:pt x="2011" y="198"/>
                  </a:lnTo>
                  <a:lnTo>
                    <a:pt x="2075" y="230"/>
                  </a:lnTo>
                  <a:lnTo>
                    <a:pt x="2131" y="261"/>
                  </a:lnTo>
                  <a:lnTo>
                    <a:pt x="2180" y="288"/>
                  </a:lnTo>
                  <a:lnTo>
                    <a:pt x="2224" y="314"/>
                  </a:lnTo>
                  <a:lnTo>
                    <a:pt x="2263" y="336"/>
                  </a:lnTo>
                  <a:lnTo>
                    <a:pt x="2296" y="358"/>
                  </a:lnTo>
                  <a:lnTo>
                    <a:pt x="2325" y="377"/>
                  </a:lnTo>
                  <a:lnTo>
                    <a:pt x="2348" y="395"/>
                  </a:lnTo>
                  <a:lnTo>
                    <a:pt x="2369" y="410"/>
                  </a:lnTo>
                  <a:lnTo>
                    <a:pt x="2400" y="436"/>
                  </a:lnTo>
                  <a:lnTo>
                    <a:pt x="2400" y="436"/>
                  </a:lnTo>
                  <a:lnTo>
                    <a:pt x="2410" y="444"/>
                  </a:lnTo>
                  <a:lnTo>
                    <a:pt x="2420" y="455"/>
                  </a:lnTo>
                  <a:lnTo>
                    <a:pt x="2429" y="467"/>
                  </a:lnTo>
                  <a:lnTo>
                    <a:pt x="2438" y="480"/>
                  </a:lnTo>
                  <a:lnTo>
                    <a:pt x="2447" y="495"/>
                  </a:lnTo>
                  <a:lnTo>
                    <a:pt x="2455" y="510"/>
                  </a:lnTo>
                  <a:lnTo>
                    <a:pt x="2472" y="545"/>
                  </a:lnTo>
                  <a:lnTo>
                    <a:pt x="2487" y="584"/>
                  </a:lnTo>
                  <a:lnTo>
                    <a:pt x="2502" y="626"/>
                  </a:lnTo>
                  <a:lnTo>
                    <a:pt x="2517" y="671"/>
                  </a:lnTo>
                  <a:lnTo>
                    <a:pt x="2530" y="719"/>
                  </a:lnTo>
                  <a:lnTo>
                    <a:pt x="2544" y="769"/>
                  </a:lnTo>
                  <a:lnTo>
                    <a:pt x="2556" y="821"/>
                  </a:lnTo>
                  <a:lnTo>
                    <a:pt x="2581" y="929"/>
                  </a:lnTo>
                  <a:lnTo>
                    <a:pt x="2628" y="1148"/>
                  </a:lnTo>
                  <a:lnTo>
                    <a:pt x="1314" y="1148"/>
                  </a:lnTo>
                  <a:lnTo>
                    <a:pt x="0" y="1148"/>
                  </a:lnTo>
                  <a:lnTo>
                    <a:pt x="0" y="1148"/>
                  </a:lnTo>
                  <a:lnTo>
                    <a:pt x="48" y="929"/>
                  </a:lnTo>
                  <a:lnTo>
                    <a:pt x="72" y="821"/>
                  </a:lnTo>
                  <a:lnTo>
                    <a:pt x="85" y="769"/>
                  </a:lnTo>
                  <a:lnTo>
                    <a:pt x="98" y="719"/>
                  </a:lnTo>
                  <a:lnTo>
                    <a:pt x="111" y="671"/>
                  </a:lnTo>
                  <a:lnTo>
                    <a:pt x="126" y="626"/>
                  </a:lnTo>
                  <a:lnTo>
                    <a:pt x="141" y="584"/>
                  </a:lnTo>
                  <a:lnTo>
                    <a:pt x="156" y="545"/>
                  </a:lnTo>
                  <a:lnTo>
                    <a:pt x="173" y="510"/>
                  </a:lnTo>
                  <a:lnTo>
                    <a:pt x="181" y="495"/>
                  </a:lnTo>
                  <a:lnTo>
                    <a:pt x="190" y="480"/>
                  </a:lnTo>
                  <a:lnTo>
                    <a:pt x="199" y="467"/>
                  </a:lnTo>
                  <a:lnTo>
                    <a:pt x="208" y="455"/>
                  </a:lnTo>
                  <a:lnTo>
                    <a:pt x="218" y="444"/>
                  </a:lnTo>
                  <a:lnTo>
                    <a:pt x="228" y="436"/>
                  </a:lnTo>
                  <a:lnTo>
                    <a:pt x="228" y="436"/>
                  </a:lnTo>
                  <a:lnTo>
                    <a:pt x="258" y="410"/>
                  </a:lnTo>
                  <a:lnTo>
                    <a:pt x="279" y="395"/>
                  </a:lnTo>
                  <a:lnTo>
                    <a:pt x="303" y="377"/>
                  </a:lnTo>
                  <a:lnTo>
                    <a:pt x="331" y="359"/>
                  </a:lnTo>
                  <a:lnTo>
                    <a:pt x="364" y="337"/>
                  </a:lnTo>
                  <a:lnTo>
                    <a:pt x="401" y="315"/>
                  </a:lnTo>
                  <a:lnTo>
                    <a:pt x="445" y="290"/>
                  </a:lnTo>
                  <a:lnTo>
                    <a:pt x="494" y="263"/>
                  </a:lnTo>
                  <a:lnTo>
                    <a:pt x="549" y="233"/>
                  </a:lnTo>
                  <a:lnTo>
                    <a:pt x="612" y="201"/>
                  </a:lnTo>
                  <a:lnTo>
                    <a:pt x="682" y="167"/>
                  </a:lnTo>
                  <a:lnTo>
                    <a:pt x="760" y="130"/>
                  </a:lnTo>
                  <a:lnTo>
                    <a:pt x="846" y="91"/>
                  </a:lnTo>
                  <a:lnTo>
                    <a:pt x="940" y="49"/>
                  </a:lnTo>
                  <a:lnTo>
                    <a:pt x="1045" y="5"/>
                  </a:lnTo>
                  <a:lnTo>
                    <a:pt x="1577" y="0"/>
                  </a:lnTo>
                  <a:close/>
                </a:path>
              </a:pathLst>
            </a:custGeom>
            <a:solidFill>
              <a:srgbClr val="FD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09" name="Freeform 139">
              <a:extLst>
                <a:ext uri="{FF2B5EF4-FFF2-40B4-BE49-F238E27FC236}">
                  <a16:creationId xmlns:a16="http://schemas.microsoft.com/office/drawing/2014/main" id="{C898AF04-062C-4F99-A51E-95A5CF05F0A0}"/>
                </a:ext>
              </a:extLst>
            </p:cNvPr>
            <p:cNvSpPr>
              <a:spLocks/>
            </p:cNvSpPr>
            <p:nvPr/>
          </p:nvSpPr>
          <p:spPr bwMode="auto">
            <a:xfrm flipH="1">
              <a:off x="8142194" y="6036566"/>
              <a:ext cx="761244" cy="284939"/>
            </a:xfrm>
            <a:custGeom>
              <a:avLst/>
              <a:gdLst>
                <a:gd name="T0" fmla="*/ 1577 w 2628"/>
                <a:gd name="T1" fmla="*/ 0 h 1148"/>
                <a:gd name="T2" fmla="*/ 1776 w 2628"/>
                <a:gd name="T3" fmla="*/ 88 h 1148"/>
                <a:gd name="T4" fmla="*/ 1941 w 2628"/>
                <a:gd name="T5" fmla="*/ 163 h 1148"/>
                <a:gd name="T6" fmla="*/ 2075 w 2628"/>
                <a:gd name="T7" fmla="*/ 230 h 1148"/>
                <a:gd name="T8" fmla="*/ 2180 w 2628"/>
                <a:gd name="T9" fmla="*/ 288 h 1148"/>
                <a:gd name="T10" fmla="*/ 2263 w 2628"/>
                <a:gd name="T11" fmla="*/ 336 h 1148"/>
                <a:gd name="T12" fmla="*/ 2325 w 2628"/>
                <a:gd name="T13" fmla="*/ 377 h 1148"/>
                <a:gd name="T14" fmla="*/ 2369 w 2628"/>
                <a:gd name="T15" fmla="*/ 410 h 1148"/>
                <a:gd name="T16" fmla="*/ 2400 w 2628"/>
                <a:gd name="T17" fmla="*/ 436 h 1148"/>
                <a:gd name="T18" fmla="*/ 2420 w 2628"/>
                <a:gd name="T19" fmla="*/ 455 h 1148"/>
                <a:gd name="T20" fmla="*/ 2438 w 2628"/>
                <a:gd name="T21" fmla="*/ 480 h 1148"/>
                <a:gd name="T22" fmla="*/ 2455 w 2628"/>
                <a:gd name="T23" fmla="*/ 510 h 1148"/>
                <a:gd name="T24" fmla="*/ 2487 w 2628"/>
                <a:gd name="T25" fmla="*/ 584 h 1148"/>
                <a:gd name="T26" fmla="*/ 2517 w 2628"/>
                <a:gd name="T27" fmla="*/ 671 h 1148"/>
                <a:gd name="T28" fmla="*/ 2544 w 2628"/>
                <a:gd name="T29" fmla="*/ 769 h 1148"/>
                <a:gd name="T30" fmla="*/ 2581 w 2628"/>
                <a:gd name="T31" fmla="*/ 929 h 1148"/>
                <a:gd name="T32" fmla="*/ 1314 w 2628"/>
                <a:gd name="T33" fmla="*/ 1148 h 1148"/>
                <a:gd name="T34" fmla="*/ 0 w 2628"/>
                <a:gd name="T35" fmla="*/ 1148 h 1148"/>
                <a:gd name="T36" fmla="*/ 72 w 2628"/>
                <a:gd name="T37" fmla="*/ 821 h 1148"/>
                <a:gd name="T38" fmla="*/ 98 w 2628"/>
                <a:gd name="T39" fmla="*/ 719 h 1148"/>
                <a:gd name="T40" fmla="*/ 126 w 2628"/>
                <a:gd name="T41" fmla="*/ 626 h 1148"/>
                <a:gd name="T42" fmla="*/ 156 w 2628"/>
                <a:gd name="T43" fmla="*/ 545 h 1148"/>
                <a:gd name="T44" fmla="*/ 181 w 2628"/>
                <a:gd name="T45" fmla="*/ 495 h 1148"/>
                <a:gd name="T46" fmla="*/ 199 w 2628"/>
                <a:gd name="T47" fmla="*/ 467 h 1148"/>
                <a:gd name="T48" fmla="*/ 218 w 2628"/>
                <a:gd name="T49" fmla="*/ 444 h 1148"/>
                <a:gd name="T50" fmla="*/ 228 w 2628"/>
                <a:gd name="T51" fmla="*/ 436 h 1148"/>
                <a:gd name="T52" fmla="*/ 279 w 2628"/>
                <a:gd name="T53" fmla="*/ 395 h 1148"/>
                <a:gd name="T54" fmla="*/ 331 w 2628"/>
                <a:gd name="T55" fmla="*/ 359 h 1148"/>
                <a:gd name="T56" fmla="*/ 401 w 2628"/>
                <a:gd name="T57" fmla="*/ 315 h 1148"/>
                <a:gd name="T58" fmla="*/ 494 w 2628"/>
                <a:gd name="T59" fmla="*/ 263 h 1148"/>
                <a:gd name="T60" fmla="*/ 612 w 2628"/>
                <a:gd name="T61" fmla="*/ 201 h 1148"/>
                <a:gd name="T62" fmla="*/ 760 w 2628"/>
                <a:gd name="T63" fmla="*/ 130 h 1148"/>
                <a:gd name="T64" fmla="*/ 940 w 2628"/>
                <a:gd name="T65" fmla="*/ 49 h 1148"/>
                <a:gd name="T66" fmla="*/ 1577 w 2628"/>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8">
                  <a:moveTo>
                    <a:pt x="1577" y="0"/>
                  </a:moveTo>
                  <a:lnTo>
                    <a:pt x="1577" y="0"/>
                  </a:lnTo>
                  <a:lnTo>
                    <a:pt x="1681" y="46"/>
                  </a:lnTo>
                  <a:lnTo>
                    <a:pt x="1776" y="88"/>
                  </a:lnTo>
                  <a:lnTo>
                    <a:pt x="1863" y="127"/>
                  </a:lnTo>
                  <a:lnTo>
                    <a:pt x="1941" y="163"/>
                  </a:lnTo>
                  <a:lnTo>
                    <a:pt x="2011" y="198"/>
                  </a:lnTo>
                  <a:lnTo>
                    <a:pt x="2075" y="230"/>
                  </a:lnTo>
                  <a:lnTo>
                    <a:pt x="2131" y="261"/>
                  </a:lnTo>
                  <a:lnTo>
                    <a:pt x="2180" y="288"/>
                  </a:lnTo>
                  <a:lnTo>
                    <a:pt x="2224" y="314"/>
                  </a:lnTo>
                  <a:lnTo>
                    <a:pt x="2263" y="336"/>
                  </a:lnTo>
                  <a:lnTo>
                    <a:pt x="2296" y="358"/>
                  </a:lnTo>
                  <a:lnTo>
                    <a:pt x="2325" y="377"/>
                  </a:lnTo>
                  <a:lnTo>
                    <a:pt x="2348" y="395"/>
                  </a:lnTo>
                  <a:lnTo>
                    <a:pt x="2369" y="410"/>
                  </a:lnTo>
                  <a:lnTo>
                    <a:pt x="2400" y="436"/>
                  </a:lnTo>
                  <a:lnTo>
                    <a:pt x="2400" y="436"/>
                  </a:lnTo>
                  <a:lnTo>
                    <a:pt x="2410" y="444"/>
                  </a:lnTo>
                  <a:lnTo>
                    <a:pt x="2420" y="455"/>
                  </a:lnTo>
                  <a:lnTo>
                    <a:pt x="2429" y="467"/>
                  </a:lnTo>
                  <a:lnTo>
                    <a:pt x="2438" y="480"/>
                  </a:lnTo>
                  <a:lnTo>
                    <a:pt x="2447" y="495"/>
                  </a:lnTo>
                  <a:lnTo>
                    <a:pt x="2455" y="510"/>
                  </a:lnTo>
                  <a:lnTo>
                    <a:pt x="2472" y="545"/>
                  </a:lnTo>
                  <a:lnTo>
                    <a:pt x="2487" y="584"/>
                  </a:lnTo>
                  <a:lnTo>
                    <a:pt x="2502" y="626"/>
                  </a:lnTo>
                  <a:lnTo>
                    <a:pt x="2517" y="671"/>
                  </a:lnTo>
                  <a:lnTo>
                    <a:pt x="2530" y="719"/>
                  </a:lnTo>
                  <a:lnTo>
                    <a:pt x="2544" y="769"/>
                  </a:lnTo>
                  <a:lnTo>
                    <a:pt x="2556" y="821"/>
                  </a:lnTo>
                  <a:lnTo>
                    <a:pt x="2581" y="929"/>
                  </a:lnTo>
                  <a:lnTo>
                    <a:pt x="2628" y="1148"/>
                  </a:lnTo>
                  <a:lnTo>
                    <a:pt x="1314" y="1148"/>
                  </a:lnTo>
                  <a:lnTo>
                    <a:pt x="0" y="1148"/>
                  </a:lnTo>
                  <a:lnTo>
                    <a:pt x="0" y="1148"/>
                  </a:lnTo>
                  <a:lnTo>
                    <a:pt x="48" y="929"/>
                  </a:lnTo>
                  <a:lnTo>
                    <a:pt x="72" y="821"/>
                  </a:lnTo>
                  <a:lnTo>
                    <a:pt x="85" y="769"/>
                  </a:lnTo>
                  <a:lnTo>
                    <a:pt x="98" y="719"/>
                  </a:lnTo>
                  <a:lnTo>
                    <a:pt x="111" y="671"/>
                  </a:lnTo>
                  <a:lnTo>
                    <a:pt x="126" y="626"/>
                  </a:lnTo>
                  <a:lnTo>
                    <a:pt x="141" y="584"/>
                  </a:lnTo>
                  <a:lnTo>
                    <a:pt x="156" y="545"/>
                  </a:lnTo>
                  <a:lnTo>
                    <a:pt x="173" y="510"/>
                  </a:lnTo>
                  <a:lnTo>
                    <a:pt x="181" y="495"/>
                  </a:lnTo>
                  <a:lnTo>
                    <a:pt x="190" y="480"/>
                  </a:lnTo>
                  <a:lnTo>
                    <a:pt x="199" y="467"/>
                  </a:lnTo>
                  <a:lnTo>
                    <a:pt x="208" y="455"/>
                  </a:lnTo>
                  <a:lnTo>
                    <a:pt x="218" y="444"/>
                  </a:lnTo>
                  <a:lnTo>
                    <a:pt x="228" y="436"/>
                  </a:lnTo>
                  <a:lnTo>
                    <a:pt x="228" y="436"/>
                  </a:lnTo>
                  <a:lnTo>
                    <a:pt x="258" y="410"/>
                  </a:lnTo>
                  <a:lnTo>
                    <a:pt x="279" y="395"/>
                  </a:lnTo>
                  <a:lnTo>
                    <a:pt x="303" y="377"/>
                  </a:lnTo>
                  <a:lnTo>
                    <a:pt x="331" y="359"/>
                  </a:lnTo>
                  <a:lnTo>
                    <a:pt x="364" y="337"/>
                  </a:lnTo>
                  <a:lnTo>
                    <a:pt x="401" y="315"/>
                  </a:lnTo>
                  <a:lnTo>
                    <a:pt x="445" y="290"/>
                  </a:lnTo>
                  <a:lnTo>
                    <a:pt x="494" y="263"/>
                  </a:lnTo>
                  <a:lnTo>
                    <a:pt x="549" y="233"/>
                  </a:lnTo>
                  <a:lnTo>
                    <a:pt x="612" y="201"/>
                  </a:lnTo>
                  <a:lnTo>
                    <a:pt x="682" y="167"/>
                  </a:lnTo>
                  <a:lnTo>
                    <a:pt x="760" y="130"/>
                  </a:lnTo>
                  <a:lnTo>
                    <a:pt x="846" y="91"/>
                  </a:lnTo>
                  <a:lnTo>
                    <a:pt x="940" y="49"/>
                  </a:lnTo>
                  <a:lnTo>
                    <a:pt x="1045" y="5"/>
                  </a:lnTo>
                  <a:lnTo>
                    <a:pt x="15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0" name="Freeform 140">
              <a:extLst>
                <a:ext uri="{FF2B5EF4-FFF2-40B4-BE49-F238E27FC236}">
                  <a16:creationId xmlns:a16="http://schemas.microsoft.com/office/drawing/2014/main" id="{34CD634C-29AA-43E8-B8DF-BD997BD287C6}"/>
                </a:ext>
              </a:extLst>
            </p:cNvPr>
            <p:cNvSpPr>
              <a:spLocks/>
            </p:cNvSpPr>
            <p:nvPr/>
          </p:nvSpPr>
          <p:spPr bwMode="auto">
            <a:xfrm flipH="1">
              <a:off x="8142194" y="6036566"/>
              <a:ext cx="761244" cy="284939"/>
            </a:xfrm>
            <a:custGeom>
              <a:avLst/>
              <a:gdLst>
                <a:gd name="T0" fmla="*/ 1577 w 2628"/>
                <a:gd name="T1" fmla="*/ 0 h 1148"/>
                <a:gd name="T2" fmla="*/ 1776 w 2628"/>
                <a:gd name="T3" fmla="*/ 88 h 1148"/>
                <a:gd name="T4" fmla="*/ 1941 w 2628"/>
                <a:gd name="T5" fmla="*/ 163 h 1148"/>
                <a:gd name="T6" fmla="*/ 2075 w 2628"/>
                <a:gd name="T7" fmla="*/ 230 h 1148"/>
                <a:gd name="T8" fmla="*/ 2180 w 2628"/>
                <a:gd name="T9" fmla="*/ 288 h 1148"/>
                <a:gd name="T10" fmla="*/ 2263 w 2628"/>
                <a:gd name="T11" fmla="*/ 336 h 1148"/>
                <a:gd name="T12" fmla="*/ 2325 w 2628"/>
                <a:gd name="T13" fmla="*/ 377 h 1148"/>
                <a:gd name="T14" fmla="*/ 2369 w 2628"/>
                <a:gd name="T15" fmla="*/ 410 h 1148"/>
                <a:gd name="T16" fmla="*/ 2400 w 2628"/>
                <a:gd name="T17" fmla="*/ 436 h 1148"/>
                <a:gd name="T18" fmla="*/ 2420 w 2628"/>
                <a:gd name="T19" fmla="*/ 455 h 1148"/>
                <a:gd name="T20" fmla="*/ 2438 w 2628"/>
                <a:gd name="T21" fmla="*/ 480 h 1148"/>
                <a:gd name="T22" fmla="*/ 2455 w 2628"/>
                <a:gd name="T23" fmla="*/ 510 h 1148"/>
                <a:gd name="T24" fmla="*/ 2487 w 2628"/>
                <a:gd name="T25" fmla="*/ 584 h 1148"/>
                <a:gd name="T26" fmla="*/ 2517 w 2628"/>
                <a:gd name="T27" fmla="*/ 671 h 1148"/>
                <a:gd name="T28" fmla="*/ 2544 w 2628"/>
                <a:gd name="T29" fmla="*/ 769 h 1148"/>
                <a:gd name="T30" fmla="*/ 2581 w 2628"/>
                <a:gd name="T31" fmla="*/ 929 h 1148"/>
                <a:gd name="T32" fmla="*/ 1314 w 2628"/>
                <a:gd name="T33" fmla="*/ 1148 h 1148"/>
                <a:gd name="T34" fmla="*/ 0 w 2628"/>
                <a:gd name="T35" fmla="*/ 1148 h 1148"/>
                <a:gd name="T36" fmla="*/ 72 w 2628"/>
                <a:gd name="T37" fmla="*/ 821 h 1148"/>
                <a:gd name="T38" fmla="*/ 98 w 2628"/>
                <a:gd name="T39" fmla="*/ 719 h 1148"/>
                <a:gd name="T40" fmla="*/ 126 w 2628"/>
                <a:gd name="T41" fmla="*/ 626 h 1148"/>
                <a:gd name="T42" fmla="*/ 156 w 2628"/>
                <a:gd name="T43" fmla="*/ 545 h 1148"/>
                <a:gd name="T44" fmla="*/ 181 w 2628"/>
                <a:gd name="T45" fmla="*/ 495 h 1148"/>
                <a:gd name="T46" fmla="*/ 199 w 2628"/>
                <a:gd name="T47" fmla="*/ 467 h 1148"/>
                <a:gd name="T48" fmla="*/ 218 w 2628"/>
                <a:gd name="T49" fmla="*/ 444 h 1148"/>
                <a:gd name="T50" fmla="*/ 228 w 2628"/>
                <a:gd name="T51" fmla="*/ 436 h 1148"/>
                <a:gd name="T52" fmla="*/ 279 w 2628"/>
                <a:gd name="T53" fmla="*/ 395 h 1148"/>
                <a:gd name="T54" fmla="*/ 331 w 2628"/>
                <a:gd name="T55" fmla="*/ 359 h 1148"/>
                <a:gd name="T56" fmla="*/ 401 w 2628"/>
                <a:gd name="T57" fmla="*/ 315 h 1148"/>
                <a:gd name="T58" fmla="*/ 494 w 2628"/>
                <a:gd name="T59" fmla="*/ 263 h 1148"/>
                <a:gd name="T60" fmla="*/ 612 w 2628"/>
                <a:gd name="T61" fmla="*/ 201 h 1148"/>
                <a:gd name="T62" fmla="*/ 760 w 2628"/>
                <a:gd name="T63" fmla="*/ 130 h 1148"/>
                <a:gd name="T64" fmla="*/ 940 w 2628"/>
                <a:gd name="T65" fmla="*/ 49 h 1148"/>
                <a:gd name="T66" fmla="*/ 1577 w 2628"/>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8">
                  <a:moveTo>
                    <a:pt x="1577" y="0"/>
                  </a:moveTo>
                  <a:lnTo>
                    <a:pt x="1577" y="0"/>
                  </a:lnTo>
                  <a:lnTo>
                    <a:pt x="1681" y="46"/>
                  </a:lnTo>
                  <a:lnTo>
                    <a:pt x="1776" y="88"/>
                  </a:lnTo>
                  <a:lnTo>
                    <a:pt x="1863" y="127"/>
                  </a:lnTo>
                  <a:lnTo>
                    <a:pt x="1941" y="163"/>
                  </a:lnTo>
                  <a:lnTo>
                    <a:pt x="2011" y="198"/>
                  </a:lnTo>
                  <a:lnTo>
                    <a:pt x="2075" y="230"/>
                  </a:lnTo>
                  <a:lnTo>
                    <a:pt x="2131" y="261"/>
                  </a:lnTo>
                  <a:lnTo>
                    <a:pt x="2180" y="288"/>
                  </a:lnTo>
                  <a:lnTo>
                    <a:pt x="2224" y="314"/>
                  </a:lnTo>
                  <a:lnTo>
                    <a:pt x="2263" y="336"/>
                  </a:lnTo>
                  <a:lnTo>
                    <a:pt x="2296" y="358"/>
                  </a:lnTo>
                  <a:lnTo>
                    <a:pt x="2325" y="377"/>
                  </a:lnTo>
                  <a:lnTo>
                    <a:pt x="2348" y="395"/>
                  </a:lnTo>
                  <a:lnTo>
                    <a:pt x="2369" y="410"/>
                  </a:lnTo>
                  <a:lnTo>
                    <a:pt x="2400" y="436"/>
                  </a:lnTo>
                  <a:lnTo>
                    <a:pt x="2400" y="436"/>
                  </a:lnTo>
                  <a:lnTo>
                    <a:pt x="2410" y="444"/>
                  </a:lnTo>
                  <a:lnTo>
                    <a:pt x="2420" y="455"/>
                  </a:lnTo>
                  <a:lnTo>
                    <a:pt x="2429" y="467"/>
                  </a:lnTo>
                  <a:lnTo>
                    <a:pt x="2438" y="480"/>
                  </a:lnTo>
                  <a:lnTo>
                    <a:pt x="2447" y="495"/>
                  </a:lnTo>
                  <a:lnTo>
                    <a:pt x="2455" y="510"/>
                  </a:lnTo>
                  <a:lnTo>
                    <a:pt x="2472" y="545"/>
                  </a:lnTo>
                  <a:lnTo>
                    <a:pt x="2487" y="584"/>
                  </a:lnTo>
                  <a:lnTo>
                    <a:pt x="2502" y="626"/>
                  </a:lnTo>
                  <a:lnTo>
                    <a:pt x="2517" y="671"/>
                  </a:lnTo>
                  <a:lnTo>
                    <a:pt x="2530" y="719"/>
                  </a:lnTo>
                  <a:lnTo>
                    <a:pt x="2544" y="769"/>
                  </a:lnTo>
                  <a:lnTo>
                    <a:pt x="2556" y="821"/>
                  </a:lnTo>
                  <a:lnTo>
                    <a:pt x="2581" y="929"/>
                  </a:lnTo>
                  <a:lnTo>
                    <a:pt x="2628" y="1148"/>
                  </a:lnTo>
                  <a:lnTo>
                    <a:pt x="1314" y="1148"/>
                  </a:lnTo>
                  <a:lnTo>
                    <a:pt x="0" y="1148"/>
                  </a:lnTo>
                  <a:lnTo>
                    <a:pt x="0" y="1148"/>
                  </a:lnTo>
                  <a:lnTo>
                    <a:pt x="48" y="929"/>
                  </a:lnTo>
                  <a:lnTo>
                    <a:pt x="72" y="821"/>
                  </a:lnTo>
                  <a:lnTo>
                    <a:pt x="85" y="769"/>
                  </a:lnTo>
                  <a:lnTo>
                    <a:pt x="98" y="719"/>
                  </a:lnTo>
                  <a:lnTo>
                    <a:pt x="111" y="671"/>
                  </a:lnTo>
                  <a:lnTo>
                    <a:pt x="126" y="626"/>
                  </a:lnTo>
                  <a:lnTo>
                    <a:pt x="141" y="584"/>
                  </a:lnTo>
                  <a:lnTo>
                    <a:pt x="156" y="545"/>
                  </a:lnTo>
                  <a:lnTo>
                    <a:pt x="173" y="510"/>
                  </a:lnTo>
                  <a:lnTo>
                    <a:pt x="181" y="495"/>
                  </a:lnTo>
                  <a:lnTo>
                    <a:pt x="190" y="480"/>
                  </a:lnTo>
                  <a:lnTo>
                    <a:pt x="199" y="467"/>
                  </a:lnTo>
                  <a:lnTo>
                    <a:pt x="208" y="455"/>
                  </a:lnTo>
                  <a:lnTo>
                    <a:pt x="218" y="444"/>
                  </a:lnTo>
                  <a:lnTo>
                    <a:pt x="228" y="436"/>
                  </a:lnTo>
                  <a:lnTo>
                    <a:pt x="228" y="436"/>
                  </a:lnTo>
                  <a:lnTo>
                    <a:pt x="258" y="410"/>
                  </a:lnTo>
                  <a:lnTo>
                    <a:pt x="279" y="395"/>
                  </a:lnTo>
                  <a:lnTo>
                    <a:pt x="303" y="377"/>
                  </a:lnTo>
                  <a:lnTo>
                    <a:pt x="331" y="359"/>
                  </a:lnTo>
                  <a:lnTo>
                    <a:pt x="364" y="337"/>
                  </a:lnTo>
                  <a:lnTo>
                    <a:pt x="401" y="315"/>
                  </a:lnTo>
                  <a:lnTo>
                    <a:pt x="445" y="290"/>
                  </a:lnTo>
                  <a:lnTo>
                    <a:pt x="494" y="263"/>
                  </a:lnTo>
                  <a:lnTo>
                    <a:pt x="549" y="233"/>
                  </a:lnTo>
                  <a:lnTo>
                    <a:pt x="612" y="201"/>
                  </a:lnTo>
                  <a:lnTo>
                    <a:pt x="682" y="167"/>
                  </a:lnTo>
                  <a:lnTo>
                    <a:pt x="760" y="130"/>
                  </a:lnTo>
                  <a:lnTo>
                    <a:pt x="846" y="91"/>
                  </a:lnTo>
                  <a:lnTo>
                    <a:pt x="940" y="49"/>
                  </a:lnTo>
                  <a:lnTo>
                    <a:pt x="1045" y="5"/>
                  </a:lnTo>
                  <a:lnTo>
                    <a:pt x="15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1" name="Freeform 141">
              <a:extLst>
                <a:ext uri="{FF2B5EF4-FFF2-40B4-BE49-F238E27FC236}">
                  <a16:creationId xmlns:a16="http://schemas.microsoft.com/office/drawing/2014/main" id="{7A1114E2-9F68-4A7D-825A-0764AFF60573}"/>
                </a:ext>
              </a:extLst>
            </p:cNvPr>
            <p:cNvSpPr>
              <a:spLocks/>
            </p:cNvSpPr>
            <p:nvPr/>
          </p:nvSpPr>
          <p:spPr bwMode="auto">
            <a:xfrm flipH="1">
              <a:off x="8142194" y="6036566"/>
              <a:ext cx="761244" cy="284939"/>
            </a:xfrm>
            <a:custGeom>
              <a:avLst/>
              <a:gdLst>
                <a:gd name="T0" fmla="*/ 1577 w 2628"/>
                <a:gd name="T1" fmla="*/ 0 h 1148"/>
                <a:gd name="T2" fmla="*/ 1776 w 2628"/>
                <a:gd name="T3" fmla="*/ 88 h 1148"/>
                <a:gd name="T4" fmla="*/ 1941 w 2628"/>
                <a:gd name="T5" fmla="*/ 163 h 1148"/>
                <a:gd name="T6" fmla="*/ 2075 w 2628"/>
                <a:gd name="T7" fmla="*/ 230 h 1148"/>
                <a:gd name="T8" fmla="*/ 2180 w 2628"/>
                <a:gd name="T9" fmla="*/ 288 h 1148"/>
                <a:gd name="T10" fmla="*/ 2263 w 2628"/>
                <a:gd name="T11" fmla="*/ 336 h 1148"/>
                <a:gd name="T12" fmla="*/ 2325 w 2628"/>
                <a:gd name="T13" fmla="*/ 377 h 1148"/>
                <a:gd name="T14" fmla="*/ 2369 w 2628"/>
                <a:gd name="T15" fmla="*/ 410 h 1148"/>
                <a:gd name="T16" fmla="*/ 2400 w 2628"/>
                <a:gd name="T17" fmla="*/ 436 h 1148"/>
                <a:gd name="T18" fmla="*/ 2420 w 2628"/>
                <a:gd name="T19" fmla="*/ 455 h 1148"/>
                <a:gd name="T20" fmla="*/ 2438 w 2628"/>
                <a:gd name="T21" fmla="*/ 480 h 1148"/>
                <a:gd name="T22" fmla="*/ 2455 w 2628"/>
                <a:gd name="T23" fmla="*/ 510 h 1148"/>
                <a:gd name="T24" fmla="*/ 2487 w 2628"/>
                <a:gd name="T25" fmla="*/ 584 h 1148"/>
                <a:gd name="T26" fmla="*/ 2517 w 2628"/>
                <a:gd name="T27" fmla="*/ 671 h 1148"/>
                <a:gd name="T28" fmla="*/ 2544 w 2628"/>
                <a:gd name="T29" fmla="*/ 769 h 1148"/>
                <a:gd name="T30" fmla="*/ 2581 w 2628"/>
                <a:gd name="T31" fmla="*/ 929 h 1148"/>
                <a:gd name="T32" fmla="*/ 1314 w 2628"/>
                <a:gd name="T33" fmla="*/ 1148 h 1148"/>
                <a:gd name="T34" fmla="*/ 0 w 2628"/>
                <a:gd name="T35" fmla="*/ 1148 h 1148"/>
                <a:gd name="T36" fmla="*/ 72 w 2628"/>
                <a:gd name="T37" fmla="*/ 821 h 1148"/>
                <a:gd name="T38" fmla="*/ 98 w 2628"/>
                <a:gd name="T39" fmla="*/ 719 h 1148"/>
                <a:gd name="T40" fmla="*/ 126 w 2628"/>
                <a:gd name="T41" fmla="*/ 626 h 1148"/>
                <a:gd name="T42" fmla="*/ 156 w 2628"/>
                <a:gd name="T43" fmla="*/ 545 h 1148"/>
                <a:gd name="T44" fmla="*/ 181 w 2628"/>
                <a:gd name="T45" fmla="*/ 495 h 1148"/>
                <a:gd name="T46" fmla="*/ 199 w 2628"/>
                <a:gd name="T47" fmla="*/ 467 h 1148"/>
                <a:gd name="T48" fmla="*/ 218 w 2628"/>
                <a:gd name="T49" fmla="*/ 444 h 1148"/>
                <a:gd name="T50" fmla="*/ 228 w 2628"/>
                <a:gd name="T51" fmla="*/ 436 h 1148"/>
                <a:gd name="T52" fmla="*/ 279 w 2628"/>
                <a:gd name="T53" fmla="*/ 395 h 1148"/>
                <a:gd name="T54" fmla="*/ 331 w 2628"/>
                <a:gd name="T55" fmla="*/ 359 h 1148"/>
                <a:gd name="T56" fmla="*/ 401 w 2628"/>
                <a:gd name="T57" fmla="*/ 315 h 1148"/>
                <a:gd name="T58" fmla="*/ 494 w 2628"/>
                <a:gd name="T59" fmla="*/ 263 h 1148"/>
                <a:gd name="T60" fmla="*/ 612 w 2628"/>
                <a:gd name="T61" fmla="*/ 201 h 1148"/>
                <a:gd name="T62" fmla="*/ 760 w 2628"/>
                <a:gd name="T63" fmla="*/ 130 h 1148"/>
                <a:gd name="T64" fmla="*/ 940 w 2628"/>
                <a:gd name="T65" fmla="*/ 49 h 1148"/>
                <a:gd name="T66" fmla="*/ 1577 w 2628"/>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8">
                  <a:moveTo>
                    <a:pt x="1577" y="0"/>
                  </a:moveTo>
                  <a:lnTo>
                    <a:pt x="1577" y="0"/>
                  </a:lnTo>
                  <a:lnTo>
                    <a:pt x="1681" y="46"/>
                  </a:lnTo>
                  <a:lnTo>
                    <a:pt x="1776" y="88"/>
                  </a:lnTo>
                  <a:lnTo>
                    <a:pt x="1863" y="127"/>
                  </a:lnTo>
                  <a:lnTo>
                    <a:pt x="1941" y="163"/>
                  </a:lnTo>
                  <a:lnTo>
                    <a:pt x="2011" y="198"/>
                  </a:lnTo>
                  <a:lnTo>
                    <a:pt x="2075" y="230"/>
                  </a:lnTo>
                  <a:lnTo>
                    <a:pt x="2131" y="261"/>
                  </a:lnTo>
                  <a:lnTo>
                    <a:pt x="2180" y="288"/>
                  </a:lnTo>
                  <a:lnTo>
                    <a:pt x="2224" y="314"/>
                  </a:lnTo>
                  <a:lnTo>
                    <a:pt x="2263" y="336"/>
                  </a:lnTo>
                  <a:lnTo>
                    <a:pt x="2296" y="358"/>
                  </a:lnTo>
                  <a:lnTo>
                    <a:pt x="2325" y="377"/>
                  </a:lnTo>
                  <a:lnTo>
                    <a:pt x="2348" y="395"/>
                  </a:lnTo>
                  <a:lnTo>
                    <a:pt x="2369" y="410"/>
                  </a:lnTo>
                  <a:lnTo>
                    <a:pt x="2400" y="436"/>
                  </a:lnTo>
                  <a:lnTo>
                    <a:pt x="2400" y="436"/>
                  </a:lnTo>
                  <a:lnTo>
                    <a:pt x="2410" y="444"/>
                  </a:lnTo>
                  <a:lnTo>
                    <a:pt x="2420" y="455"/>
                  </a:lnTo>
                  <a:lnTo>
                    <a:pt x="2429" y="467"/>
                  </a:lnTo>
                  <a:lnTo>
                    <a:pt x="2438" y="480"/>
                  </a:lnTo>
                  <a:lnTo>
                    <a:pt x="2447" y="495"/>
                  </a:lnTo>
                  <a:lnTo>
                    <a:pt x="2455" y="510"/>
                  </a:lnTo>
                  <a:lnTo>
                    <a:pt x="2472" y="545"/>
                  </a:lnTo>
                  <a:lnTo>
                    <a:pt x="2487" y="584"/>
                  </a:lnTo>
                  <a:lnTo>
                    <a:pt x="2502" y="626"/>
                  </a:lnTo>
                  <a:lnTo>
                    <a:pt x="2517" y="671"/>
                  </a:lnTo>
                  <a:lnTo>
                    <a:pt x="2530" y="719"/>
                  </a:lnTo>
                  <a:lnTo>
                    <a:pt x="2544" y="769"/>
                  </a:lnTo>
                  <a:lnTo>
                    <a:pt x="2556" y="821"/>
                  </a:lnTo>
                  <a:lnTo>
                    <a:pt x="2581" y="929"/>
                  </a:lnTo>
                  <a:lnTo>
                    <a:pt x="2628" y="1148"/>
                  </a:lnTo>
                  <a:lnTo>
                    <a:pt x="1314" y="1148"/>
                  </a:lnTo>
                  <a:lnTo>
                    <a:pt x="0" y="1148"/>
                  </a:lnTo>
                  <a:lnTo>
                    <a:pt x="0" y="1148"/>
                  </a:lnTo>
                  <a:lnTo>
                    <a:pt x="48" y="929"/>
                  </a:lnTo>
                  <a:lnTo>
                    <a:pt x="72" y="821"/>
                  </a:lnTo>
                  <a:lnTo>
                    <a:pt x="85" y="769"/>
                  </a:lnTo>
                  <a:lnTo>
                    <a:pt x="98" y="719"/>
                  </a:lnTo>
                  <a:lnTo>
                    <a:pt x="111" y="671"/>
                  </a:lnTo>
                  <a:lnTo>
                    <a:pt x="126" y="626"/>
                  </a:lnTo>
                  <a:lnTo>
                    <a:pt x="141" y="584"/>
                  </a:lnTo>
                  <a:lnTo>
                    <a:pt x="156" y="545"/>
                  </a:lnTo>
                  <a:lnTo>
                    <a:pt x="173" y="510"/>
                  </a:lnTo>
                  <a:lnTo>
                    <a:pt x="181" y="495"/>
                  </a:lnTo>
                  <a:lnTo>
                    <a:pt x="190" y="480"/>
                  </a:lnTo>
                  <a:lnTo>
                    <a:pt x="199" y="467"/>
                  </a:lnTo>
                  <a:lnTo>
                    <a:pt x="208" y="455"/>
                  </a:lnTo>
                  <a:lnTo>
                    <a:pt x="218" y="444"/>
                  </a:lnTo>
                  <a:lnTo>
                    <a:pt x="228" y="436"/>
                  </a:lnTo>
                  <a:lnTo>
                    <a:pt x="228" y="436"/>
                  </a:lnTo>
                  <a:lnTo>
                    <a:pt x="258" y="410"/>
                  </a:lnTo>
                  <a:lnTo>
                    <a:pt x="279" y="395"/>
                  </a:lnTo>
                  <a:lnTo>
                    <a:pt x="303" y="377"/>
                  </a:lnTo>
                  <a:lnTo>
                    <a:pt x="331" y="359"/>
                  </a:lnTo>
                  <a:lnTo>
                    <a:pt x="364" y="337"/>
                  </a:lnTo>
                  <a:lnTo>
                    <a:pt x="401" y="315"/>
                  </a:lnTo>
                  <a:lnTo>
                    <a:pt x="445" y="290"/>
                  </a:lnTo>
                  <a:lnTo>
                    <a:pt x="494" y="263"/>
                  </a:lnTo>
                  <a:lnTo>
                    <a:pt x="549" y="233"/>
                  </a:lnTo>
                  <a:lnTo>
                    <a:pt x="612" y="201"/>
                  </a:lnTo>
                  <a:lnTo>
                    <a:pt x="682" y="167"/>
                  </a:lnTo>
                  <a:lnTo>
                    <a:pt x="760" y="130"/>
                  </a:lnTo>
                  <a:lnTo>
                    <a:pt x="846" y="91"/>
                  </a:lnTo>
                  <a:lnTo>
                    <a:pt x="940" y="49"/>
                  </a:lnTo>
                  <a:lnTo>
                    <a:pt x="1045" y="5"/>
                  </a:lnTo>
                  <a:lnTo>
                    <a:pt x="15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2" name="Freeform 142">
              <a:extLst>
                <a:ext uri="{FF2B5EF4-FFF2-40B4-BE49-F238E27FC236}">
                  <a16:creationId xmlns:a16="http://schemas.microsoft.com/office/drawing/2014/main" id="{E5B3ABC4-E17B-4495-BEEA-B85A3918D1E5}"/>
                </a:ext>
              </a:extLst>
            </p:cNvPr>
            <p:cNvSpPr>
              <a:spLocks/>
            </p:cNvSpPr>
            <p:nvPr/>
          </p:nvSpPr>
          <p:spPr bwMode="auto">
            <a:xfrm flipH="1">
              <a:off x="8441130" y="5854136"/>
              <a:ext cx="163372" cy="248453"/>
            </a:xfrm>
            <a:custGeom>
              <a:avLst/>
              <a:gdLst>
                <a:gd name="T0" fmla="*/ 564 w 564"/>
                <a:gd name="T1" fmla="*/ 665 h 1005"/>
                <a:gd name="T2" fmla="*/ 564 w 564"/>
                <a:gd name="T3" fmla="*/ 870 h 1005"/>
                <a:gd name="T4" fmla="*/ 533 w 564"/>
                <a:gd name="T5" fmla="*/ 901 h 1005"/>
                <a:gd name="T6" fmla="*/ 502 w 564"/>
                <a:gd name="T7" fmla="*/ 928 h 1005"/>
                <a:gd name="T8" fmla="*/ 468 w 564"/>
                <a:gd name="T9" fmla="*/ 951 h 1005"/>
                <a:gd name="T10" fmla="*/ 432 w 564"/>
                <a:gd name="T11" fmla="*/ 971 h 1005"/>
                <a:gd name="T12" fmla="*/ 395 w 564"/>
                <a:gd name="T13" fmla="*/ 985 h 1005"/>
                <a:gd name="T14" fmla="*/ 358 w 564"/>
                <a:gd name="T15" fmla="*/ 995 h 1005"/>
                <a:gd name="T16" fmla="*/ 320 w 564"/>
                <a:gd name="T17" fmla="*/ 1002 h 1005"/>
                <a:gd name="T18" fmla="*/ 282 w 564"/>
                <a:gd name="T19" fmla="*/ 1005 h 1005"/>
                <a:gd name="T20" fmla="*/ 244 w 564"/>
                <a:gd name="T21" fmla="*/ 1003 h 1005"/>
                <a:gd name="T22" fmla="*/ 206 w 564"/>
                <a:gd name="T23" fmla="*/ 997 h 1005"/>
                <a:gd name="T24" fmla="*/ 169 w 564"/>
                <a:gd name="T25" fmla="*/ 987 h 1005"/>
                <a:gd name="T26" fmla="*/ 132 w 564"/>
                <a:gd name="T27" fmla="*/ 972 h 1005"/>
                <a:gd name="T28" fmla="*/ 97 w 564"/>
                <a:gd name="T29" fmla="*/ 953 h 1005"/>
                <a:gd name="T30" fmla="*/ 62 w 564"/>
                <a:gd name="T31" fmla="*/ 930 h 1005"/>
                <a:gd name="T32" fmla="*/ 31 w 564"/>
                <a:gd name="T33" fmla="*/ 903 h 1005"/>
                <a:gd name="T34" fmla="*/ 0 w 564"/>
                <a:gd name="T35" fmla="*/ 870 h 1005"/>
                <a:gd name="T36" fmla="*/ 0 w 564"/>
                <a:gd name="T37" fmla="*/ 250 h 1005"/>
                <a:gd name="T38" fmla="*/ 0 w 564"/>
                <a:gd name="T39" fmla="*/ 235 h 1005"/>
                <a:gd name="T40" fmla="*/ 4 w 564"/>
                <a:gd name="T41" fmla="*/ 206 h 1005"/>
                <a:gd name="T42" fmla="*/ 9 w 564"/>
                <a:gd name="T43" fmla="*/ 178 h 1005"/>
                <a:gd name="T44" fmla="*/ 18 w 564"/>
                <a:gd name="T45" fmla="*/ 153 h 1005"/>
                <a:gd name="T46" fmla="*/ 31 w 564"/>
                <a:gd name="T47" fmla="*/ 129 h 1005"/>
                <a:gd name="T48" fmla="*/ 44 w 564"/>
                <a:gd name="T49" fmla="*/ 108 h 1005"/>
                <a:gd name="T50" fmla="*/ 61 w 564"/>
                <a:gd name="T51" fmla="*/ 88 h 1005"/>
                <a:gd name="T52" fmla="*/ 79 w 564"/>
                <a:gd name="T53" fmla="*/ 70 h 1005"/>
                <a:gd name="T54" fmla="*/ 109 w 564"/>
                <a:gd name="T55" fmla="*/ 47 h 1005"/>
                <a:gd name="T56" fmla="*/ 154 w 564"/>
                <a:gd name="T57" fmla="*/ 24 h 1005"/>
                <a:gd name="T58" fmla="*/ 204 w 564"/>
                <a:gd name="T59" fmla="*/ 8 h 1005"/>
                <a:gd name="T60" fmla="*/ 256 w 564"/>
                <a:gd name="T61" fmla="*/ 1 h 1005"/>
                <a:gd name="T62" fmla="*/ 309 w 564"/>
                <a:gd name="T63" fmla="*/ 1 h 1005"/>
                <a:gd name="T64" fmla="*/ 361 w 564"/>
                <a:gd name="T65" fmla="*/ 8 h 1005"/>
                <a:gd name="T66" fmla="*/ 410 w 564"/>
                <a:gd name="T67" fmla="*/ 24 h 1005"/>
                <a:gd name="T68" fmla="*/ 455 w 564"/>
                <a:gd name="T69" fmla="*/ 47 h 1005"/>
                <a:gd name="T70" fmla="*/ 485 w 564"/>
                <a:gd name="T71" fmla="*/ 70 h 1005"/>
                <a:gd name="T72" fmla="*/ 504 w 564"/>
                <a:gd name="T73" fmla="*/ 88 h 1005"/>
                <a:gd name="T74" fmla="*/ 520 w 564"/>
                <a:gd name="T75" fmla="*/ 108 h 1005"/>
                <a:gd name="T76" fmla="*/ 533 w 564"/>
                <a:gd name="T77" fmla="*/ 129 h 1005"/>
                <a:gd name="T78" fmla="*/ 546 w 564"/>
                <a:gd name="T79" fmla="*/ 153 h 1005"/>
                <a:gd name="T80" fmla="*/ 555 w 564"/>
                <a:gd name="T81" fmla="*/ 178 h 1005"/>
                <a:gd name="T82" fmla="*/ 560 w 564"/>
                <a:gd name="T83" fmla="*/ 206 h 1005"/>
                <a:gd name="T84" fmla="*/ 564 w 564"/>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4" h="1005">
                  <a:moveTo>
                    <a:pt x="564" y="250"/>
                  </a:moveTo>
                  <a:lnTo>
                    <a:pt x="564" y="665"/>
                  </a:lnTo>
                  <a:lnTo>
                    <a:pt x="564" y="870"/>
                  </a:lnTo>
                  <a:lnTo>
                    <a:pt x="564" y="870"/>
                  </a:lnTo>
                  <a:lnTo>
                    <a:pt x="549" y="886"/>
                  </a:lnTo>
                  <a:lnTo>
                    <a:pt x="533" y="901"/>
                  </a:lnTo>
                  <a:lnTo>
                    <a:pt x="518" y="916"/>
                  </a:lnTo>
                  <a:lnTo>
                    <a:pt x="502" y="928"/>
                  </a:lnTo>
                  <a:lnTo>
                    <a:pt x="485" y="940"/>
                  </a:lnTo>
                  <a:lnTo>
                    <a:pt x="468" y="951"/>
                  </a:lnTo>
                  <a:lnTo>
                    <a:pt x="450" y="961"/>
                  </a:lnTo>
                  <a:lnTo>
                    <a:pt x="432" y="971"/>
                  </a:lnTo>
                  <a:lnTo>
                    <a:pt x="414" y="978"/>
                  </a:lnTo>
                  <a:lnTo>
                    <a:pt x="395" y="985"/>
                  </a:lnTo>
                  <a:lnTo>
                    <a:pt x="377" y="991"/>
                  </a:lnTo>
                  <a:lnTo>
                    <a:pt x="358" y="995"/>
                  </a:lnTo>
                  <a:lnTo>
                    <a:pt x="339" y="1000"/>
                  </a:lnTo>
                  <a:lnTo>
                    <a:pt x="320" y="1002"/>
                  </a:lnTo>
                  <a:lnTo>
                    <a:pt x="301" y="1004"/>
                  </a:lnTo>
                  <a:lnTo>
                    <a:pt x="282" y="1005"/>
                  </a:lnTo>
                  <a:lnTo>
                    <a:pt x="263" y="1004"/>
                  </a:lnTo>
                  <a:lnTo>
                    <a:pt x="244" y="1003"/>
                  </a:lnTo>
                  <a:lnTo>
                    <a:pt x="225" y="1001"/>
                  </a:lnTo>
                  <a:lnTo>
                    <a:pt x="206" y="997"/>
                  </a:lnTo>
                  <a:lnTo>
                    <a:pt x="187" y="992"/>
                  </a:lnTo>
                  <a:lnTo>
                    <a:pt x="169" y="987"/>
                  </a:lnTo>
                  <a:lnTo>
                    <a:pt x="150" y="980"/>
                  </a:lnTo>
                  <a:lnTo>
                    <a:pt x="132" y="972"/>
                  </a:lnTo>
                  <a:lnTo>
                    <a:pt x="114" y="963"/>
                  </a:lnTo>
                  <a:lnTo>
                    <a:pt x="97" y="953"/>
                  </a:lnTo>
                  <a:lnTo>
                    <a:pt x="79" y="941"/>
                  </a:lnTo>
                  <a:lnTo>
                    <a:pt x="62" y="930"/>
                  </a:lnTo>
                  <a:lnTo>
                    <a:pt x="46" y="917"/>
                  </a:lnTo>
                  <a:lnTo>
                    <a:pt x="31" y="903"/>
                  </a:lnTo>
                  <a:lnTo>
                    <a:pt x="15" y="886"/>
                  </a:lnTo>
                  <a:lnTo>
                    <a:pt x="0" y="870"/>
                  </a:lnTo>
                  <a:lnTo>
                    <a:pt x="0" y="665"/>
                  </a:lnTo>
                  <a:lnTo>
                    <a:pt x="0" y="250"/>
                  </a:lnTo>
                  <a:lnTo>
                    <a:pt x="0" y="250"/>
                  </a:lnTo>
                  <a:lnTo>
                    <a:pt x="0" y="235"/>
                  </a:lnTo>
                  <a:lnTo>
                    <a:pt x="2" y="220"/>
                  </a:lnTo>
                  <a:lnTo>
                    <a:pt x="4" y="206"/>
                  </a:lnTo>
                  <a:lnTo>
                    <a:pt x="6" y="192"/>
                  </a:lnTo>
                  <a:lnTo>
                    <a:pt x="9" y="178"/>
                  </a:lnTo>
                  <a:lnTo>
                    <a:pt x="14" y="165"/>
                  </a:lnTo>
                  <a:lnTo>
                    <a:pt x="18" y="153"/>
                  </a:lnTo>
                  <a:lnTo>
                    <a:pt x="24" y="140"/>
                  </a:lnTo>
                  <a:lnTo>
                    <a:pt x="31" y="129"/>
                  </a:lnTo>
                  <a:lnTo>
                    <a:pt x="38" y="119"/>
                  </a:lnTo>
                  <a:lnTo>
                    <a:pt x="44" y="108"/>
                  </a:lnTo>
                  <a:lnTo>
                    <a:pt x="52" y="98"/>
                  </a:lnTo>
                  <a:lnTo>
                    <a:pt x="61" y="88"/>
                  </a:lnTo>
                  <a:lnTo>
                    <a:pt x="69" y="79"/>
                  </a:lnTo>
                  <a:lnTo>
                    <a:pt x="79" y="70"/>
                  </a:lnTo>
                  <a:lnTo>
                    <a:pt x="88" y="62"/>
                  </a:lnTo>
                  <a:lnTo>
                    <a:pt x="109" y="47"/>
                  </a:lnTo>
                  <a:lnTo>
                    <a:pt x="131" y="34"/>
                  </a:lnTo>
                  <a:lnTo>
                    <a:pt x="154" y="24"/>
                  </a:lnTo>
                  <a:lnTo>
                    <a:pt x="179" y="15"/>
                  </a:lnTo>
                  <a:lnTo>
                    <a:pt x="204" y="8"/>
                  </a:lnTo>
                  <a:lnTo>
                    <a:pt x="229" y="3"/>
                  </a:lnTo>
                  <a:lnTo>
                    <a:pt x="256" y="1"/>
                  </a:lnTo>
                  <a:lnTo>
                    <a:pt x="282" y="0"/>
                  </a:lnTo>
                  <a:lnTo>
                    <a:pt x="309" y="1"/>
                  </a:lnTo>
                  <a:lnTo>
                    <a:pt x="335" y="3"/>
                  </a:lnTo>
                  <a:lnTo>
                    <a:pt x="361" y="8"/>
                  </a:lnTo>
                  <a:lnTo>
                    <a:pt x="385" y="15"/>
                  </a:lnTo>
                  <a:lnTo>
                    <a:pt x="410" y="24"/>
                  </a:lnTo>
                  <a:lnTo>
                    <a:pt x="433" y="34"/>
                  </a:lnTo>
                  <a:lnTo>
                    <a:pt x="455" y="47"/>
                  </a:lnTo>
                  <a:lnTo>
                    <a:pt x="476" y="62"/>
                  </a:lnTo>
                  <a:lnTo>
                    <a:pt x="485" y="70"/>
                  </a:lnTo>
                  <a:lnTo>
                    <a:pt x="495" y="79"/>
                  </a:lnTo>
                  <a:lnTo>
                    <a:pt x="504" y="88"/>
                  </a:lnTo>
                  <a:lnTo>
                    <a:pt x="512" y="98"/>
                  </a:lnTo>
                  <a:lnTo>
                    <a:pt x="520" y="108"/>
                  </a:lnTo>
                  <a:lnTo>
                    <a:pt x="527" y="119"/>
                  </a:lnTo>
                  <a:lnTo>
                    <a:pt x="533" y="129"/>
                  </a:lnTo>
                  <a:lnTo>
                    <a:pt x="540" y="140"/>
                  </a:lnTo>
                  <a:lnTo>
                    <a:pt x="546" y="153"/>
                  </a:lnTo>
                  <a:lnTo>
                    <a:pt x="550" y="165"/>
                  </a:lnTo>
                  <a:lnTo>
                    <a:pt x="555" y="178"/>
                  </a:lnTo>
                  <a:lnTo>
                    <a:pt x="558" y="192"/>
                  </a:lnTo>
                  <a:lnTo>
                    <a:pt x="560" y="206"/>
                  </a:lnTo>
                  <a:lnTo>
                    <a:pt x="563" y="220"/>
                  </a:lnTo>
                  <a:lnTo>
                    <a:pt x="564" y="235"/>
                  </a:lnTo>
                  <a:lnTo>
                    <a:pt x="564" y="250"/>
                  </a:lnTo>
                  <a:close/>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3" name="Freeform 143">
              <a:extLst>
                <a:ext uri="{FF2B5EF4-FFF2-40B4-BE49-F238E27FC236}">
                  <a16:creationId xmlns:a16="http://schemas.microsoft.com/office/drawing/2014/main" id="{A97364AC-2EC3-4586-A5FF-14D9ABA6CF1D}"/>
                </a:ext>
              </a:extLst>
            </p:cNvPr>
            <p:cNvSpPr>
              <a:spLocks/>
            </p:cNvSpPr>
            <p:nvPr/>
          </p:nvSpPr>
          <p:spPr bwMode="auto">
            <a:xfrm flipH="1">
              <a:off x="8441130" y="5854136"/>
              <a:ext cx="163372" cy="248453"/>
            </a:xfrm>
            <a:custGeom>
              <a:avLst/>
              <a:gdLst>
                <a:gd name="T0" fmla="*/ 564 w 564"/>
                <a:gd name="T1" fmla="*/ 665 h 1005"/>
                <a:gd name="T2" fmla="*/ 564 w 564"/>
                <a:gd name="T3" fmla="*/ 870 h 1005"/>
                <a:gd name="T4" fmla="*/ 533 w 564"/>
                <a:gd name="T5" fmla="*/ 901 h 1005"/>
                <a:gd name="T6" fmla="*/ 502 w 564"/>
                <a:gd name="T7" fmla="*/ 928 h 1005"/>
                <a:gd name="T8" fmla="*/ 468 w 564"/>
                <a:gd name="T9" fmla="*/ 951 h 1005"/>
                <a:gd name="T10" fmla="*/ 432 w 564"/>
                <a:gd name="T11" fmla="*/ 971 h 1005"/>
                <a:gd name="T12" fmla="*/ 395 w 564"/>
                <a:gd name="T13" fmla="*/ 985 h 1005"/>
                <a:gd name="T14" fmla="*/ 358 w 564"/>
                <a:gd name="T15" fmla="*/ 995 h 1005"/>
                <a:gd name="T16" fmla="*/ 320 w 564"/>
                <a:gd name="T17" fmla="*/ 1002 h 1005"/>
                <a:gd name="T18" fmla="*/ 282 w 564"/>
                <a:gd name="T19" fmla="*/ 1005 h 1005"/>
                <a:gd name="T20" fmla="*/ 244 w 564"/>
                <a:gd name="T21" fmla="*/ 1003 h 1005"/>
                <a:gd name="T22" fmla="*/ 206 w 564"/>
                <a:gd name="T23" fmla="*/ 997 h 1005"/>
                <a:gd name="T24" fmla="*/ 169 w 564"/>
                <a:gd name="T25" fmla="*/ 987 h 1005"/>
                <a:gd name="T26" fmla="*/ 132 w 564"/>
                <a:gd name="T27" fmla="*/ 972 h 1005"/>
                <a:gd name="T28" fmla="*/ 97 w 564"/>
                <a:gd name="T29" fmla="*/ 953 h 1005"/>
                <a:gd name="T30" fmla="*/ 62 w 564"/>
                <a:gd name="T31" fmla="*/ 930 h 1005"/>
                <a:gd name="T32" fmla="*/ 31 w 564"/>
                <a:gd name="T33" fmla="*/ 903 h 1005"/>
                <a:gd name="T34" fmla="*/ 0 w 564"/>
                <a:gd name="T35" fmla="*/ 870 h 1005"/>
                <a:gd name="T36" fmla="*/ 0 w 564"/>
                <a:gd name="T37" fmla="*/ 250 h 1005"/>
                <a:gd name="T38" fmla="*/ 0 w 564"/>
                <a:gd name="T39" fmla="*/ 235 h 1005"/>
                <a:gd name="T40" fmla="*/ 4 w 564"/>
                <a:gd name="T41" fmla="*/ 206 h 1005"/>
                <a:gd name="T42" fmla="*/ 9 w 564"/>
                <a:gd name="T43" fmla="*/ 178 h 1005"/>
                <a:gd name="T44" fmla="*/ 18 w 564"/>
                <a:gd name="T45" fmla="*/ 153 h 1005"/>
                <a:gd name="T46" fmla="*/ 31 w 564"/>
                <a:gd name="T47" fmla="*/ 129 h 1005"/>
                <a:gd name="T48" fmla="*/ 44 w 564"/>
                <a:gd name="T49" fmla="*/ 108 h 1005"/>
                <a:gd name="T50" fmla="*/ 61 w 564"/>
                <a:gd name="T51" fmla="*/ 88 h 1005"/>
                <a:gd name="T52" fmla="*/ 79 w 564"/>
                <a:gd name="T53" fmla="*/ 70 h 1005"/>
                <a:gd name="T54" fmla="*/ 109 w 564"/>
                <a:gd name="T55" fmla="*/ 47 h 1005"/>
                <a:gd name="T56" fmla="*/ 154 w 564"/>
                <a:gd name="T57" fmla="*/ 24 h 1005"/>
                <a:gd name="T58" fmla="*/ 204 w 564"/>
                <a:gd name="T59" fmla="*/ 8 h 1005"/>
                <a:gd name="T60" fmla="*/ 256 w 564"/>
                <a:gd name="T61" fmla="*/ 1 h 1005"/>
                <a:gd name="T62" fmla="*/ 309 w 564"/>
                <a:gd name="T63" fmla="*/ 1 h 1005"/>
                <a:gd name="T64" fmla="*/ 361 w 564"/>
                <a:gd name="T65" fmla="*/ 8 h 1005"/>
                <a:gd name="T66" fmla="*/ 410 w 564"/>
                <a:gd name="T67" fmla="*/ 24 h 1005"/>
                <a:gd name="T68" fmla="*/ 455 w 564"/>
                <a:gd name="T69" fmla="*/ 47 h 1005"/>
                <a:gd name="T70" fmla="*/ 485 w 564"/>
                <a:gd name="T71" fmla="*/ 70 h 1005"/>
                <a:gd name="T72" fmla="*/ 504 w 564"/>
                <a:gd name="T73" fmla="*/ 88 h 1005"/>
                <a:gd name="T74" fmla="*/ 520 w 564"/>
                <a:gd name="T75" fmla="*/ 108 h 1005"/>
                <a:gd name="T76" fmla="*/ 533 w 564"/>
                <a:gd name="T77" fmla="*/ 129 h 1005"/>
                <a:gd name="T78" fmla="*/ 546 w 564"/>
                <a:gd name="T79" fmla="*/ 153 h 1005"/>
                <a:gd name="T80" fmla="*/ 555 w 564"/>
                <a:gd name="T81" fmla="*/ 178 h 1005"/>
                <a:gd name="T82" fmla="*/ 560 w 564"/>
                <a:gd name="T83" fmla="*/ 206 h 1005"/>
                <a:gd name="T84" fmla="*/ 564 w 564"/>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4" h="1005">
                  <a:moveTo>
                    <a:pt x="564" y="250"/>
                  </a:moveTo>
                  <a:lnTo>
                    <a:pt x="564" y="665"/>
                  </a:lnTo>
                  <a:lnTo>
                    <a:pt x="564" y="870"/>
                  </a:lnTo>
                  <a:lnTo>
                    <a:pt x="564" y="870"/>
                  </a:lnTo>
                  <a:lnTo>
                    <a:pt x="549" y="886"/>
                  </a:lnTo>
                  <a:lnTo>
                    <a:pt x="533" y="901"/>
                  </a:lnTo>
                  <a:lnTo>
                    <a:pt x="518" y="916"/>
                  </a:lnTo>
                  <a:lnTo>
                    <a:pt x="502" y="928"/>
                  </a:lnTo>
                  <a:lnTo>
                    <a:pt x="485" y="940"/>
                  </a:lnTo>
                  <a:lnTo>
                    <a:pt x="468" y="951"/>
                  </a:lnTo>
                  <a:lnTo>
                    <a:pt x="450" y="961"/>
                  </a:lnTo>
                  <a:lnTo>
                    <a:pt x="432" y="971"/>
                  </a:lnTo>
                  <a:lnTo>
                    <a:pt x="414" y="978"/>
                  </a:lnTo>
                  <a:lnTo>
                    <a:pt x="395" y="985"/>
                  </a:lnTo>
                  <a:lnTo>
                    <a:pt x="377" y="991"/>
                  </a:lnTo>
                  <a:lnTo>
                    <a:pt x="358" y="995"/>
                  </a:lnTo>
                  <a:lnTo>
                    <a:pt x="339" y="1000"/>
                  </a:lnTo>
                  <a:lnTo>
                    <a:pt x="320" y="1002"/>
                  </a:lnTo>
                  <a:lnTo>
                    <a:pt x="301" y="1004"/>
                  </a:lnTo>
                  <a:lnTo>
                    <a:pt x="282" y="1005"/>
                  </a:lnTo>
                  <a:lnTo>
                    <a:pt x="263" y="1004"/>
                  </a:lnTo>
                  <a:lnTo>
                    <a:pt x="244" y="1003"/>
                  </a:lnTo>
                  <a:lnTo>
                    <a:pt x="225" y="1001"/>
                  </a:lnTo>
                  <a:lnTo>
                    <a:pt x="206" y="997"/>
                  </a:lnTo>
                  <a:lnTo>
                    <a:pt x="187" y="992"/>
                  </a:lnTo>
                  <a:lnTo>
                    <a:pt x="169" y="987"/>
                  </a:lnTo>
                  <a:lnTo>
                    <a:pt x="150" y="980"/>
                  </a:lnTo>
                  <a:lnTo>
                    <a:pt x="132" y="972"/>
                  </a:lnTo>
                  <a:lnTo>
                    <a:pt x="114" y="963"/>
                  </a:lnTo>
                  <a:lnTo>
                    <a:pt x="97" y="953"/>
                  </a:lnTo>
                  <a:lnTo>
                    <a:pt x="79" y="941"/>
                  </a:lnTo>
                  <a:lnTo>
                    <a:pt x="62" y="930"/>
                  </a:lnTo>
                  <a:lnTo>
                    <a:pt x="46" y="917"/>
                  </a:lnTo>
                  <a:lnTo>
                    <a:pt x="31" y="903"/>
                  </a:lnTo>
                  <a:lnTo>
                    <a:pt x="15" y="886"/>
                  </a:lnTo>
                  <a:lnTo>
                    <a:pt x="0" y="870"/>
                  </a:lnTo>
                  <a:lnTo>
                    <a:pt x="0" y="665"/>
                  </a:lnTo>
                  <a:lnTo>
                    <a:pt x="0" y="250"/>
                  </a:lnTo>
                  <a:lnTo>
                    <a:pt x="0" y="250"/>
                  </a:lnTo>
                  <a:lnTo>
                    <a:pt x="0" y="235"/>
                  </a:lnTo>
                  <a:lnTo>
                    <a:pt x="2" y="220"/>
                  </a:lnTo>
                  <a:lnTo>
                    <a:pt x="4" y="206"/>
                  </a:lnTo>
                  <a:lnTo>
                    <a:pt x="6" y="192"/>
                  </a:lnTo>
                  <a:lnTo>
                    <a:pt x="9" y="178"/>
                  </a:lnTo>
                  <a:lnTo>
                    <a:pt x="14" y="165"/>
                  </a:lnTo>
                  <a:lnTo>
                    <a:pt x="18" y="153"/>
                  </a:lnTo>
                  <a:lnTo>
                    <a:pt x="24" y="140"/>
                  </a:lnTo>
                  <a:lnTo>
                    <a:pt x="31" y="129"/>
                  </a:lnTo>
                  <a:lnTo>
                    <a:pt x="38" y="119"/>
                  </a:lnTo>
                  <a:lnTo>
                    <a:pt x="44" y="108"/>
                  </a:lnTo>
                  <a:lnTo>
                    <a:pt x="52" y="98"/>
                  </a:lnTo>
                  <a:lnTo>
                    <a:pt x="61" y="88"/>
                  </a:lnTo>
                  <a:lnTo>
                    <a:pt x="69" y="79"/>
                  </a:lnTo>
                  <a:lnTo>
                    <a:pt x="79" y="70"/>
                  </a:lnTo>
                  <a:lnTo>
                    <a:pt x="88" y="62"/>
                  </a:lnTo>
                  <a:lnTo>
                    <a:pt x="109" y="47"/>
                  </a:lnTo>
                  <a:lnTo>
                    <a:pt x="131" y="34"/>
                  </a:lnTo>
                  <a:lnTo>
                    <a:pt x="154" y="24"/>
                  </a:lnTo>
                  <a:lnTo>
                    <a:pt x="179" y="15"/>
                  </a:lnTo>
                  <a:lnTo>
                    <a:pt x="204" y="8"/>
                  </a:lnTo>
                  <a:lnTo>
                    <a:pt x="229" y="3"/>
                  </a:lnTo>
                  <a:lnTo>
                    <a:pt x="256" y="1"/>
                  </a:lnTo>
                  <a:lnTo>
                    <a:pt x="282" y="0"/>
                  </a:lnTo>
                  <a:lnTo>
                    <a:pt x="309" y="1"/>
                  </a:lnTo>
                  <a:lnTo>
                    <a:pt x="335" y="3"/>
                  </a:lnTo>
                  <a:lnTo>
                    <a:pt x="361" y="8"/>
                  </a:lnTo>
                  <a:lnTo>
                    <a:pt x="385" y="15"/>
                  </a:lnTo>
                  <a:lnTo>
                    <a:pt x="410" y="24"/>
                  </a:lnTo>
                  <a:lnTo>
                    <a:pt x="433" y="34"/>
                  </a:lnTo>
                  <a:lnTo>
                    <a:pt x="455" y="47"/>
                  </a:lnTo>
                  <a:lnTo>
                    <a:pt x="476" y="62"/>
                  </a:lnTo>
                  <a:lnTo>
                    <a:pt x="485" y="70"/>
                  </a:lnTo>
                  <a:lnTo>
                    <a:pt x="495" y="79"/>
                  </a:lnTo>
                  <a:lnTo>
                    <a:pt x="504" y="88"/>
                  </a:lnTo>
                  <a:lnTo>
                    <a:pt x="512" y="98"/>
                  </a:lnTo>
                  <a:lnTo>
                    <a:pt x="520" y="108"/>
                  </a:lnTo>
                  <a:lnTo>
                    <a:pt x="527" y="119"/>
                  </a:lnTo>
                  <a:lnTo>
                    <a:pt x="533" y="129"/>
                  </a:lnTo>
                  <a:lnTo>
                    <a:pt x="540" y="140"/>
                  </a:lnTo>
                  <a:lnTo>
                    <a:pt x="546" y="153"/>
                  </a:lnTo>
                  <a:lnTo>
                    <a:pt x="550" y="165"/>
                  </a:lnTo>
                  <a:lnTo>
                    <a:pt x="555" y="178"/>
                  </a:lnTo>
                  <a:lnTo>
                    <a:pt x="558" y="192"/>
                  </a:lnTo>
                  <a:lnTo>
                    <a:pt x="560" y="206"/>
                  </a:lnTo>
                  <a:lnTo>
                    <a:pt x="563" y="220"/>
                  </a:lnTo>
                  <a:lnTo>
                    <a:pt x="564" y="235"/>
                  </a:lnTo>
                  <a:lnTo>
                    <a:pt x="564"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4" name="Freeform 144">
              <a:extLst>
                <a:ext uri="{FF2B5EF4-FFF2-40B4-BE49-F238E27FC236}">
                  <a16:creationId xmlns:a16="http://schemas.microsoft.com/office/drawing/2014/main" id="{59AF6B22-4CD6-4B24-AEE7-C4F8CC2BB144}"/>
                </a:ext>
              </a:extLst>
            </p:cNvPr>
            <p:cNvSpPr>
              <a:spLocks/>
            </p:cNvSpPr>
            <p:nvPr/>
          </p:nvSpPr>
          <p:spPr bwMode="auto">
            <a:xfrm flipH="1">
              <a:off x="8336850" y="5819387"/>
              <a:ext cx="59092" cy="74710"/>
            </a:xfrm>
            <a:custGeom>
              <a:avLst/>
              <a:gdLst>
                <a:gd name="T0" fmla="*/ 155 w 208"/>
                <a:gd name="T1" fmla="*/ 2 h 305"/>
                <a:gd name="T2" fmla="*/ 136 w 208"/>
                <a:gd name="T3" fmla="*/ 0 h 305"/>
                <a:gd name="T4" fmla="*/ 116 w 208"/>
                <a:gd name="T5" fmla="*/ 4 h 305"/>
                <a:gd name="T6" fmla="*/ 97 w 208"/>
                <a:gd name="T7" fmla="*/ 12 h 305"/>
                <a:gd name="T8" fmla="*/ 76 w 208"/>
                <a:gd name="T9" fmla="*/ 26 h 305"/>
                <a:gd name="T10" fmla="*/ 58 w 208"/>
                <a:gd name="T11" fmla="*/ 46 h 305"/>
                <a:gd name="T12" fmla="*/ 40 w 208"/>
                <a:gd name="T13" fmla="*/ 68 h 305"/>
                <a:gd name="T14" fmla="*/ 26 w 208"/>
                <a:gd name="T15" fmla="*/ 94 h 305"/>
                <a:gd name="T16" fmla="*/ 14 w 208"/>
                <a:gd name="T17" fmla="*/ 125 h 305"/>
                <a:gd name="T18" fmla="*/ 9 w 208"/>
                <a:gd name="T19" fmla="*/ 140 h 305"/>
                <a:gd name="T20" fmla="*/ 2 w 208"/>
                <a:gd name="T21" fmla="*/ 170 h 305"/>
                <a:gd name="T22" fmla="*/ 0 w 208"/>
                <a:gd name="T23" fmla="*/ 199 h 305"/>
                <a:gd name="T24" fmla="*/ 2 w 208"/>
                <a:gd name="T25" fmla="*/ 226 h 305"/>
                <a:gd name="T26" fmla="*/ 7 w 208"/>
                <a:gd name="T27" fmla="*/ 250 h 305"/>
                <a:gd name="T28" fmla="*/ 16 w 208"/>
                <a:gd name="T29" fmla="*/ 270 h 305"/>
                <a:gd name="T30" fmla="*/ 28 w 208"/>
                <a:gd name="T31" fmla="*/ 288 h 305"/>
                <a:gd name="T32" fmla="*/ 44 w 208"/>
                <a:gd name="T33" fmla="*/ 298 h 305"/>
                <a:gd name="T34" fmla="*/ 53 w 208"/>
                <a:gd name="T35" fmla="*/ 303 h 305"/>
                <a:gd name="T36" fmla="*/ 72 w 208"/>
                <a:gd name="T37" fmla="*/ 305 h 305"/>
                <a:gd name="T38" fmla="*/ 92 w 208"/>
                <a:gd name="T39" fmla="*/ 302 h 305"/>
                <a:gd name="T40" fmla="*/ 111 w 208"/>
                <a:gd name="T41" fmla="*/ 293 h 305"/>
                <a:gd name="T42" fmla="*/ 131 w 208"/>
                <a:gd name="T43" fmla="*/ 279 h 305"/>
                <a:gd name="T44" fmla="*/ 149 w 208"/>
                <a:gd name="T45" fmla="*/ 259 h 305"/>
                <a:gd name="T46" fmla="*/ 167 w 208"/>
                <a:gd name="T47" fmla="*/ 237 h 305"/>
                <a:gd name="T48" fmla="*/ 182 w 208"/>
                <a:gd name="T49" fmla="*/ 211 h 305"/>
                <a:gd name="T50" fmla="*/ 194 w 208"/>
                <a:gd name="T51" fmla="*/ 181 h 305"/>
                <a:gd name="T52" fmla="*/ 199 w 208"/>
                <a:gd name="T53" fmla="*/ 166 h 305"/>
                <a:gd name="T54" fmla="*/ 205 w 208"/>
                <a:gd name="T55" fmla="*/ 135 h 305"/>
                <a:gd name="T56" fmla="*/ 208 w 208"/>
                <a:gd name="T57" fmla="*/ 106 h 305"/>
                <a:gd name="T58" fmla="*/ 205 w 208"/>
                <a:gd name="T59" fmla="*/ 79 h 305"/>
                <a:gd name="T60" fmla="*/ 201 w 208"/>
                <a:gd name="T61" fmla="*/ 55 h 305"/>
                <a:gd name="T62" fmla="*/ 192 w 208"/>
                <a:gd name="T63" fmla="*/ 35 h 305"/>
                <a:gd name="T64" fmla="*/ 180 w 208"/>
                <a:gd name="T65" fmla="*/ 18 h 305"/>
                <a:gd name="T66" fmla="*/ 164 w 208"/>
                <a:gd name="T67" fmla="*/ 7 h 305"/>
                <a:gd name="T68" fmla="*/ 155 w 208"/>
                <a:gd name="T69"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305">
                  <a:moveTo>
                    <a:pt x="155" y="2"/>
                  </a:moveTo>
                  <a:lnTo>
                    <a:pt x="155" y="2"/>
                  </a:lnTo>
                  <a:lnTo>
                    <a:pt x="146" y="0"/>
                  </a:lnTo>
                  <a:lnTo>
                    <a:pt x="136" y="0"/>
                  </a:lnTo>
                  <a:lnTo>
                    <a:pt x="126" y="1"/>
                  </a:lnTo>
                  <a:lnTo>
                    <a:pt x="116" y="4"/>
                  </a:lnTo>
                  <a:lnTo>
                    <a:pt x="106" y="8"/>
                  </a:lnTo>
                  <a:lnTo>
                    <a:pt x="97" y="12"/>
                  </a:lnTo>
                  <a:lnTo>
                    <a:pt x="86" y="19"/>
                  </a:lnTo>
                  <a:lnTo>
                    <a:pt x="76" y="26"/>
                  </a:lnTo>
                  <a:lnTo>
                    <a:pt x="67" y="35"/>
                  </a:lnTo>
                  <a:lnTo>
                    <a:pt x="58" y="46"/>
                  </a:lnTo>
                  <a:lnTo>
                    <a:pt x="49" y="56"/>
                  </a:lnTo>
                  <a:lnTo>
                    <a:pt x="40" y="68"/>
                  </a:lnTo>
                  <a:lnTo>
                    <a:pt x="34" y="81"/>
                  </a:lnTo>
                  <a:lnTo>
                    <a:pt x="26" y="94"/>
                  </a:lnTo>
                  <a:lnTo>
                    <a:pt x="19" y="109"/>
                  </a:lnTo>
                  <a:lnTo>
                    <a:pt x="14" y="125"/>
                  </a:lnTo>
                  <a:lnTo>
                    <a:pt x="14" y="125"/>
                  </a:lnTo>
                  <a:lnTo>
                    <a:pt x="9" y="140"/>
                  </a:lnTo>
                  <a:lnTo>
                    <a:pt x="6" y="155"/>
                  </a:lnTo>
                  <a:lnTo>
                    <a:pt x="2" y="170"/>
                  </a:lnTo>
                  <a:lnTo>
                    <a:pt x="1" y="185"/>
                  </a:lnTo>
                  <a:lnTo>
                    <a:pt x="0" y="199"/>
                  </a:lnTo>
                  <a:lnTo>
                    <a:pt x="1" y="213"/>
                  </a:lnTo>
                  <a:lnTo>
                    <a:pt x="2" y="226"/>
                  </a:lnTo>
                  <a:lnTo>
                    <a:pt x="5" y="238"/>
                  </a:lnTo>
                  <a:lnTo>
                    <a:pt x="7" y="250"/>
                  </a:lnTo>
                  <a:lnTo>
                    <a:pt x="11" y="261"/>
                  </a:lnTo>
                  <a:lnTo>
                    <a:pt x="16" y="270"/>
                  </a:lnTo>
                  <a:lnTo>
                    <a:pt x="21" y="279"/>
                  </a:lnTo>
                  <a:lnTo>
                    <a:pt x="28" y="288"/>
                  </a:lnTo>
                  <a:lnTo>
                    <a:pt x="36" y="293"/>
                  </a:lnTo>
                  <a:lnTo>
                    <a:pt x="44" y="298"/>
                  </a:lnTo>
                  <a:lnTo>
                    <a:pt x="53" y="303"/>
                  </a:lnTo>
                  <a:lnTo>
                    <a:pt x="53" y="303"/>
                  </a:lnTo>
                  <a:lnTo>
                    <a:pt x="62" y="305"/>
                  </a:lnTo>
                  <a:lnTo>
                    <a:pt x="72" y="305"/>
                  </a:lnTo>
                  <a:lnTo>
                    <a:pt x="82" y="304"/>
                  </a:lnTo>
                  <a:lnTo>
                    <a:pt x="92" y="302"/>
                  </a:lnTo>
                  <a:lnTo>
                    <a:pt x="102" y="297"/>
                  </a:lnTo>
                  <a:lnTo>
                    <a:pt x="111" y="293"/>
                  </a:lnTo>
                  <a:lnTo>
                    <a:pt x="121" y="286"/>
                  </a:lnTo>
                  <a:lnTo>
                    <a:pt x="131" y="279"/>
                  </a:lnTo>
                  <a:lnTo>
                    <a:pt x="140" y="270"/>
                  </a:lnTo>
                  <a:lnTo>
                    <a:pt x="149" y="259"/>
                  </a:lnTo>
                  <a:lnTo>
                    <a:pt x="158" y="249"/>
                  </a:lnTo>
                  <a:lnTo>
                    <a:pt x="167" y="237"/>
                  </a:lnTo>
                  <a:lnTo>
                    <a:pt x="174" y="224"/>
                  </a:lnTo>
                  <a:lnTo>
                    <a:pt x="182" y="211"/>
                  </a:lnTo>
                  <a:lnTo>
                    <a:pt x="189" y="196"/>
                  </a:lnTo>
                  <a:lnTo>
                    <a:pt x="194" y="181"/>
                  </a:lnTo>
                  <a:lnTo>
                    <a:pt x="194" y="181"/>
                  </a:lnTo>
                  <a:lnTo>
                    <a:pt x="199" y="166"/>
                  </a:lnTo>
                  <a:lnTo>
                    <a:pt x="202" y="150"/>
                  </a:lnTo>
                  <a:lnTo>
                    <a:pt x="205" y="135"/>
                  </a:lnTo>
                  <a:lnTo>
                    <a:pt x="206" y="120"/>
                  </a:lnTo>
                  <a:lnTo>
                    <a:pt x="208" y="106"/>
                  </a:lnTo>
                  <a:lnTo>
                    <a:pt x="208" y="92"/>
                  </a:lnTo>
                  <a:lnTo>
                    <a:pt x="205" y="79"/>
                  </a:lnTo>
                  <a:lnTo>
                    <a:pt x="203" y="67"/>
                  </a:lnTo>
                  <a:lnTo>
                    <a:pt x="201" y="55"/>
                  </a:lnTo>
                  <a:lnTo>
                    <a:pt x="196" y="45"/>
                  </a:lnTo>
                  <a:lnTo>
                    <a:pt x="192" y="35"/>
                  </a:lnTo>
                  <a:lnTo>
                    <a:pt x="186" y="26"/>
                  </a:lnTo>
                  <a:lnTo>
                    <a:pt x="180" y="18"/>
                  </a:lnTo>
                  <a:lnTo>
                    <a:pt x="172" y="12"/>
                  </a:lnTo>
                  <a:lnTo>
                    <a:pt x="164" y="7"/>
                  </a:lnTo>
                  <a:lnTo>
                    <a:pt x="155" y="2"/>
                  </a:lnTo>
                  <a:lnTo>
                    <a:pt x="155" y="2"/>
                  </a:ln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5" name="Freeform 145">
              <a:extLst>
                <a:ext uri="{FF2B5EF4-FFF2-40B4-BE49-F238E27FC236}">
                  <a16:creationId xmlns:a16="http://schemas.microsoft.com/office/drawing/2014/main" id="{DBFC77B2-6ADD-4021-9654-A47FA9035427}"/>
                </a:ext>
              </a:extLst>
            </p:cNvPr>
            <p:cNvSpPr>
              <a:spLocks/>
            </p:cNvSpPr>
            <p:nvPr/>
          </p:nvSpPr>
          <p:spPr bwMode="auto">
            <a:xfrm flipH="1">
              <a:off x="8646214" y="5819387"/>
              <a:ext cx="60830" cy="74710"/>
            </a:xfrm>
            <a:custGeom>
              <a:avLst/>
              <a:gdLst>
                <a:gd name="T0" fmla="*/ 51 w 206"/>
                <a:gd name="T1" fmla="*/ 2 h 305"/>
                <a:gd name="T2" fmla="*/ 71 w 206"/>
                <a:gd name="T3" fmla="*/ 0 h 305"/>
                <a:gd name="T4" fmla="*/ 91 w 206"/>
                <a:gd name="T5" fmla="*/ 4 h 305"/>
                <a:gd name="T6" fmla="*/ 111 w 206"/>
                <a:gd name="T7" fmla="*/ 12 h 305"/>
                <a:gd name="T8" fmla="*/ 130 w 206"/>
                <a:gd name="T9" fmla="*/ 26 h 305"/>
                <a:gd name="T10" fmla="*/ 149 w 206"/>
                <a:gd name="T11" fmla="*/ 46 h 305"/>
                <a:gd name="T12" fmla="*/ 166 w 206"/>
                <a:gd name="T13" fmla="*/ 68 h 305"/>
                <a:gd name="T14" fmla="*/ 180 w 206"/>
                <a:gd name="T15" fmla="*/ 94 h 305"/>
                <a:gd name="T16" fmla="*/ 193 w 206"/>
                <a:gd name="T17" fmla="*/ 125 h 305"/>
                <a:gd name="T18" fmla="*/ 197 w 206"/>
                <a:gd name="T19" fmla="*/ 140 h 305"/>
                <a:gd name="T20" fmla="*/ 204 w 206"/>
                <a:gd name="T21" fmla="*/ 170 h 305"/>
                <a:gd name="T22" fmla="*/ 206 w 206"/>
                <a:gd name="T23" fmla="*/ 199 h 305"/>
                <a:gd name="T24" fmla="*/ 205 w 206"/>
                <a:gd name="T25" fmla="*/ 226 h 305"/>
                <a:gd name="T26" fmla="*/ 200 w 206"/>
                <a:gd name="T27" fmla="*/ 250 h 305"/>
                <a:gd name="T28" fmla="*/ 191 w 206"/>
                <a:gd name="T29" fmla="*/ 270 h 305"/>
                <a:gd name="T30" fmla="*/ 178 w 206"/>
                <a:gd name="T31" fmla="*/ 288 h 305"/>
                <a:gd name="T32" fmla="*/ 163 w 206"/>
                <a:gd name="T33" fmla="*/ 298 h 305"/>
                <a:gd name="T34" fmla="*/ 155 w 206"/>
                <a:gd name="T35" fmla="*/ 303 h 305"/>
                <a:gd name="T36" fmla="*/ 134 w 206"/>
                <a:gd name="T37" fmla="*/ 305 h 305"/>
                <a:gd name="T38" fmla="*/ 115 w 206"/>
                <a:gd name="T39" fmla="*/ 302 h 305"/>
                <a:gd name="T40" fmla="*/ 95 w 206"/>
                <a:gd name="T41" fmla="*/ 293 h 305"/>
                <a:gd name="T42" fmla="*/ 75 w 206"/>
                <a:gd name="T43" fmla="*/ 279 h 305"/>
                <a:gd name="T44" fmla="*/ 57 w 206"/>
                <a:gd name="T45" fmla="*/ 259 h 305"/>
                <a:gd name="T46" fmla="*/ 40 w 206"/>
                <a:gd name="T47" fmla="*/ 237 h 305"/>
                <a:gd name="T48" fmla="*/ 25 w 206"/>
                <a:gd name="T49" fmla="*/ 211 h 305"/>
                <a:gd name="T50" fmla="*/ 13 w 206"/>
                <a:gd name="T51" fmla="*/ 181 h 305"/>
                <a:gd name="T52" fmla="*/ 8 w 206"/>
                <a:gd name="T53" fmla="*/ 166 h 305"/>
                <a:gd name="T54" fmla="*/ 2 w 206"/>
                <a:gd name="T55" fmla="*/ 135 h 305"/>
                <a:gd name="T56" fmla="*/ 0 w 206"/>
                <a:gd name="T57" fmla="*/ 106 h 305"/>
                <a:gd name="T58" fmla="*/ 1 w 206"/>
                <a:gd name="T59" fmla="*/ 79 h 305"/>
                <a:gd name="T60" fmla="*/ 7 w 206"/>
                <a:gd name="T61" fmla="*/ 55 h 305"/>
                <a:gd name="T62" fmla="*/ 14 w 206"/>
                <a:gd name="T63" fmla="*/ 35 h 305"/>
                <a:gd name="T64" fmla="*/ 27 w 206"/>
                <a:gd name="T65" fmla="*/ 18 h 305"/>
                <a:gd name="T66" fmla="*/ 43 w 206"/>
                <a:gd name="T67" fmla="*/ 7 h 305"/>
                <a:gd name="T68" fmla="*/ 51 w 206"/>
                <a:gd name="T69"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6" h="305">
                  <a:moveTo>
                    <a:pt x="51" y="2"/>
                  </a:moveTo>
                  <a:lnTo>
                    <a:pt x="51" y="2"/>
                  </a:lnTo>
                  <a:lnTo>
                    <a:pt x="62" y="0"/>
                  </a:lnTo>
                  <a:lnTo>
                    <a:pt x="71" y="0"/>
                  </a:lnTo>
                  <a:lnTo>
                    <a:pt x="81" y="1"/>
                  </a:lnTo>
                  <a:lnTo>
                    <a:pt x="91" y="4"/>
                  </a:lnTo>
                  <a:lnTo>
                    <a:pt x="101" y="8"/>
                  </a:lnTo>
                  <a:lnTo>
                    <a:pt x="111" y="12"/>
                  </a:lnTo>
                  <a:lnTo>
                    <a:pt x="121" y="19"/>
                  </a:lnTo>
                  <a:lnTo>
                    <a:pt x="130" y="26"/>
                  </a:lnTo>
                  <a:lnTo>
                    <a:pt x="140" y="35"/>
                  </a:lnTo>
                  <a:lnTo>
                    <a:pt x="149" y="46"/>
                  </a:lnTo>
                  <a:lnTo>
                    <a:pt x="158" y="56"/>
                  </a:lnTo>
                  <a:lnTo>
                    <a:pt x="166" y="68"/>
                  </a:lnTo>
                  <a:lnTo>
                    <a:pt x="174" y="81"/>
                  </a:lnTo>
                  <a:lnTo>
                    <a:pt x="180" y="94"/>
                  </a:lnTo>
                  <a:lnTo>
                    <a:pt x="187" y="109"/>
                  </a:lnTo>
                  <a:lnTo>
                    <a:pt x="193" y="125"/>
                  </a:lnTo>
                  <a:lnTo>
                    <a:pt x="193" y="125"/>
                  </a:lnTo>
                  <a:lnTo>
                    <a:pt x="197" y="140"/>
                  </a:lnTo>
                  <a:lnTo>
                    <a:pt x="202" y="155"/>
                  </a:lnTo>
                  <a:lnTo>
                    <a:pt x="204" y="170"/>
                  </a:lnTo>
                  <a:lnTo>
                    <a:pt x="205" y="185"/>
                  </a:lnTo>
                  <a:lnTo>
                    <a:pt x="206" y="199"/>
                  </a:lnTo>
                  <a:lnTo>
                    <a:pt x="206" y="213"/>
                  </a:lnTo>
                  <a:lnTo>
                    <a:pt x="205" y="226"/>
                  </a:lnTo>
                  <a:lnTo>
                    <a:pt x="203" y="238"/>
                  </a:lnTo>
                  <a:lnTo>
                    <a:pt x="200" y="250"/>
                  </a:lnTo>
                  <a:lnTo>
                    <a:pt x="196" y="261"/>
                  </a:lnTo>
                  <a:lnTo>
                    <a:pt x="191" y="270"/>
                  </a:lnTo>
                  <a:lnTo>
                    <a:pt x="185" y="279"/>
                  </a:lnTo>
                  <a:lnTo>
                    <a:pt x="178" y="288"/>
                  </a:lnTo>
                  <a:lnTo>
                    <a:pt x="172" y="293"/>
                  </a:lnTo>
                  <a:lnTo>
                    <a:pt x="163" y="298"/>
                  </a:lnTo>
                  <a:lnTo>
                    <a:pt x="155" y="303"/>
                  </a:lnTo>
                  <a:lnTo>
                    <a:pt x="155" y="303"/>
                  </a:lnTo>
                  <a:lnTo>
                    <a:pt x="145" y="305"/>
                  </a:lnTo>
                  <a:lnTo>
                    <a:pt x="134" y="305"/>
                  </a:lnTo>
                  <a:lnTo>
                    <a:pt x="126" y="304"/>
                  </a:lnTo>
                  <a:lnTo>
                    <a:pt x="115" y="302"/>
                  </a:lnTo>
                  <a:lnTo>
                    <a:pt x="105" y="297"/>
                  </a:lnTo>
                  <a:lnTo>
                    <a:pt x="95" y="293"/>
                  </a:lnTo>
                  <a:lnTo>
                    <a:pt x="85" y="286"/>
                  </a:lnTo>
                  <a:lnTo>
                    <a:pt x="75" y="279"/>
                  </a:lnTo>
                  <a:lnTo>
                    <a:pt x="66" y="270"/>
                  </a:lnTo>
                  <a:lnTo>
                    <a:pt x="57" y="259"/>
                  </a:lnTo>
                  <a:lnTo>
                    <a:pt x="48" y="249"/>
                  </a:lnTo>
                  <a:lnTo>
                    <a:pt x="40" y="237"/>
                  </a:lnTo>
                  <a:lnTo>
                    <a:pt x="32" y="224"/>
                  </a:lnTo>
                  <a:lnTo>
                    <a:pt x="25" y="211"/>
                  </a:lnTo>
                  <a:lnTo>
                    <a:pt x="19" y="196"/>
                  </a:lnTo>
                  <a:lnTo>
                    <a:pt x="13" y="181"/>
                  </a:lnTo>
                  <a:lnTo>
                    <a:pt x="13" y="181"/>
                  </a:lnTo>
                  <a:lnTo>
                    <a:pt x="8" y="166"/>
                  </a:lnTo>
                  <a:lnTo>
                    <a:pt x="4" y="150"/>
                  </a:lnTo>
                  <a:lnTo>
                    <a:pt x="2" y="135"/>
                  </a:lnTo>
                  <a:lnTo>
                    <a:pt x="0" y="120"/>
                  </a:lnTo>
                  <a:lnTo>
                    <a:pt x="0" y="106"/>
                  </a:lnTo>
                  <a:lnTo>
                    <a:pt x="0" y="92"/>
                  </a:lnTo>
                  <a:lnTo>
                    <a:pt x="1" y="79"/>
                  </a:lnTo>
                  <a:lnTo>
                    <a:pt x="3" y="67"/>
                  </a:lnTo>
                  <a:lnTo>
                    <a:pt x="7" y="55"/>
                  </a:lnTo>
                  <a:lnTo>
                    <a:pt x="10" y="45"/>
                  </a:lnTo>
                  <a:lnTo>
                    <a:pt x="14" y="35"/>
                  </a:lnTo>
                  <a:lnTo>
                    <a:pt x="21" y="26"/>
                  </a:lnTo>
                  <a:lnTo>
                    <a:pt x="27" y="18"/>
                  </a:lnTo>
                  <a:lnTo>
                    <a:pt x="35" y="12"/>
                  </a:lnTo>
                  <a:lnTo>
                    <a:pt x="43" y="7"/>
                  </a:lnTo>
                  <a:lnTo>
                    <a:pt x="51" y="2"/>
                  </a:lnTo>
                  <a:lnTo>
                    <a:pt x="51" y="2"/>
                  </a:ln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6" name="Freeform 146">
              <a:extLst>
                <a:ext uri="{FF2B5EF4-FFF2-40B4-BE49-F238E27FC236}">
                  <a16:creationId xmlns:a16="http://schemas.microsoft.com/office/drawing/2014/main" id="{3B51FABE-8E31-4269-AB07-0198225C1931}"/>
                </a:ext>
              </a:extLst>
            </p:cNvPr>
            <p:cNvSpPr>
              <a:spLocks/>
            </p:cNvSpPr>
            <p:nvPr/>
          </p:nvSpPr>
          <p:spPr bwMode="auto">
            <a:xfrm flipH="1">
              <a:off x="8486318" y="6102589"/>
              <a:ext cx="71258" cy="57335"/>
            </a:xfrm>
            <a:custGeom>
              <a:avLst/>
              <a:gdLst>
                <a:gd name="T0" fmla="*/ 242 w 242"/>
                <a:gd name="T1" fmla="*/ 125 h 227"/>
                <a:gd name="T2" fmla="*/ 174 w 242"/>
                <a:gd name="T3" fmla="*/ 227 h 227"/>
                <a:gd name="T4" fmla="*/ 174 w 242"/>
                <a:gd name="T5" fmla="*/ 227 h 227"/>
                <a:gd name="T6" fmla="*/ 68 w 242"/>
                <a:gd name="T7" fmla="*/ 227 h 227"/>
                <a:gd name="T8" fmla="*/ 0 w 242"/>
                <a:gd name="T9" fmla="*/ 125 h 227"/>
                <a:gd name="T10" fmla="*/ 120 w 242"/>
                <a:gd name="T11" fmla="*/ 0 h 227"/>
                <a:gd name="T12" fmla="*/ 242 w 242"/>
                <a:gd name="T13" fmla="*/ 125 h 227"/>
              </a:gdLst>
              <a:ahLst/>
              <a:cxnLst>
                <a:cxn ang="0">
                  <a:pos x="T0" y="T1"/>
                </a:cxn>
                <a:cxn ang="0">
                  <a:pos x="T2" y="T3"/>
                </a:cxn>
                <a:cxn ang="0">
                  <a:pos x="T4" y="T5"/>
                </a:cxn>
                <a:cxn ang="0">
                  <a:pos x="T6" y="T7"/>
                </a:cxn>
                <a:cxn ang="0">
                  <a:pos x="T8" y="T9"/>
                </a:cxn>
                <a:cxn ang="0">
                  <a:pos x="T10" y="T11"/>
                </a:cxn>
                <a:cxn ang="0">
                  <a:pos x="T12" y="T13"/>
                </a:cxn>
              </a:cxnLst>
              <a:rect l="0" t="0" r="r" b="b"/>
              <a:pathLst>
                <a:path w="242" h="227">
                  <a:moveTo>
                    <a:pt x="242" y="125"/>
                  </a:moveTo>
                  <a:lnTo>
                    <a:pt x="174" y="227"/>
                  </a:lnTo>
                  <a:lnTo>
                    <a:pt x="174" y="227"/>
                  </a:lnTo>
                  <a:lnTo>
                    <a:pt x="68" y="227"/>
                  </a:lnTo>
                  <a:lnTo>
                    <a:pt x="0" y="125"/>
                  </a:lnTo>
                  <a:lnTo>
                    <a:pt x="120" y="0"/>
                  </a:lnTo>
                  <a:lnTo>
                    <a:pt x="242" y="125"/>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7" name="Freeform 147">
              <a:extLst>
                <a:ext uri="{FF2B5EF4-FFF2-40B4-BE49-F238E27FC236}">
                  <a16:creationId xmlns:a16="http://schemas.microsoft.com/office/drawing/2014/main" id="{83FF7513-235B-40B9-8AF7-AE584A92F3D1}"/>
                </a:ext>
              </a:extLst>
            </p:cNvPr>
            <p:cNvSpPr>
              <a:spLocks/>
            </p:cNvSpPr>
            <p:nvPr/>
          </p:nvSpPr>
          <p:spPr bwMode="auto">
            <a:xfrm flipH="1">
              <a:off x="8486318" y="6102589"/>
              <a:ext cx="71258" cy="57335"/>
            </a:xfrm>
            <a:custGeom>
              <a:avLst/>
              <a:gdLst>
                <a:gd name="T0" fmla="*/ 242 w 242"/>
                <a:gd name="T1" fmla="*/ 125 h 227"/>
                <a:gd name="T2" fmla="*/ 174 w 242"/>
                <a:gd name="T3" fmla="*/ 227 h 227"/>
                <a:gd name="T4" fmla="*/ 174 w 242"/>
                <a:gd name="T5" fmla="*/ 227 h 227"/>
                <a:gd name="T6" fmla="*/ 68 w 242"/>
                <a:gd name="T7" fmla="*/ 227 h 227"/>
                <a:gd name="T8" fmla="*/ 0 w 242"/>
                <a:gd name="T9" fmla="*/ 125 h 227"/>
                <a:gd name="T10" fmla="*/ 120 w 242"/>
                <a:gd name="T11" fmla="*/ 0 h 227"/>
                <a:gd name="T12" fmla="*/ 242 w 242"/>
                <a:gd name="T13" fmla="*/ 125 h 227"/>
              </a:gdLst>
              <a:ahLst/>
              <a:cxnLst>
                <a:cxn ang="0">
                  <a:pos x="T0" y="T1"/>
                </a:cxn>
                <a:cxn ang="0">
                  <a:pos x="T2" y="T3"/>
                </a:cxn>
                <a:cxn ang="0">
                  <a:pos x="T4" y="T5"/>
                </a:cxn>
                <a:cxn ang="0">
                  <a:pos x="T6" y="T7"/>
                </a:cxn>
                <a:cxn ang="0">
                  <a:pos x="T8" y="T9"/>
                </a:cxn>
                <a:cxn ang="0">
                  <a:pos x="T10" y="T11"/>
                </a:cxn>
                <a:cxn ang="0">
                  <a:pos x="T12" y="T13"/>
                </a:cxn>
              </a:cxnLst>
              <a:rect l="0" t="0" r="r" b="b"/>
              <a:pathLst>
                <a:path w="242" h="227">
                  <a:moveTo>
                    <a:pt x="242" y="125"/>
                  </a:moveTo>
                  <a:lnTo>
                    <a:pt x="174" y="227"/>
                  </a:lnTo>
                  <a:lnTo>
                    <a:pt x="174" y="227"/>
                  </a:lnTo>
                  <a:lnTo>
                    <a:pt x="68" y="227"/>
                  </a:lnTo>
                  <a:lnTo>
                    <a:pt x="0" y="125"/>
                  </a:lnTo>
                  <a:lnTo>
                    <a:pt x="120" y="0"/>
                  </a:lnTo>
                  <a:lnTo>
                    <a:pt x="242"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8" name="Freeform 148">
              <a:extLst>
                <a:ext uri="{FF2B5EF4-FFF2-40B4-BE49-F238E27FC236}">
                  <a16:creationId xmlns:a16="http://schemas.microsoft.com/office/drawing/2014/main" id="{C7D29935-FE6E-4C2A-A3B6-8B7C63F6A0ED}"/>
                </a:ext>
              </a:extLst>
            </p:cNvPr>
            <p:cNvSpPr>
              <a:spLocks/>
            </p:cNvSpPr>
            <p:nvPr/>
          </p:nvSpPr>
          <p:spPr bwMode="auto">
            <a:xfrm flipH="1">
              <a:off x="8479366" y="6159924"/>
              <a:ext cx="86900" cy="161581"/>
            </a:xfrm>
            <a:custGeom>
              <a:avLst/>
              <a:gdLst>
                <a:gd name="T0" fmla="*/ 203 w 300"/>
                <a:gd name="T1" fmla="*/ 0 h 654"/>
                <a:gd name="T2" fmla="*/ 300 w 300"/>
                <a:gd name="T3" fmla="*/ 654 h 654"/>
                <a:gd name="T4" fmla="*/ 0 w 300"/>
                <a:gd name="T5" fmla="*/ 654 h 654"/>
                <a:gd name="T6" fmla="*/ 97 w 300"/>
                <a:gd name="T7" fmla="*/ 0 h 654"/>
                <a:gd name="T8" fmla="*/ 203 w 300"/>
                <a:gd name="T9" fmla="*/ 0 h 654"/>
              </a:gdLst>
              <a:ahLst/>
              <a:cxnLst>
                <a:cxn ang="0">
                  <a:pos x="T0" y="T1"/>
                </a:cxn>
                <a:cxn ang="0">
                  <a:pos x="T2" y="T3"/>
                </a:cxn>
                <a:cxn ang="0">
                  <a:pos x="T4" y="T5"/>
                </a:cxn>
                <a:cxn ang="0">
                  <a:pos x="T6" y="T7"/>
                </a:cxn>
                <a:cxn ang="0">
                  <a:pos x="T8" y="T9"/>
                </a:cxn>
              </a:cxnLst>
              <a:rect l="0" t="0" r="r" b="b"/>
              <a:pathLst>
                <a:path w="300" h="654">
                  <a:moveTo>
                    <a:pt x="203" y="0"/>
                  </a:moveTo>
                  <a:lnTo>
                    <a:pt x="300" y="654"/>
                  </a:lnTo>
                  <a:lnTo>
                    <a:pt x="0" y="654"/>
                  </a:lnTo>
                  <a:lnTo>
                    <a:pt x="97" y="0"/>
                  </a:lnTo>
                  <a:lnTo>
                    <a:pt x="203"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19" name="Freeform 149">
              <a:extLst>
                <a:ext uri="{FF2B5EF4-FFF2-40B4-BE49-F238E27FC236}">
                  <a16:creationId xmlns:a16="http://schemas.microsoft.com/office/drawing/2014/main" id="{D47DAA45-61E1-44FE-A050-B5D352555BBA}"/>
                </a:ext>
              </a:extLst>
            </p:cNvPr>
            <p:cNvSpPr>
              <a:spLocks/>
            </p:cNvSpPr>
            <p:nvPr/>
          </p:nvSpPr>
          <p:spPr bwMode="auto">
            <a:xfrm flipH="1">
              <a:off x="8479366" y="6159924"/>
              <a:ext cx="86900" cy="161581"/>
            </a:xfrm>
            <a:custGeom>
              <a:avLst/>
              <a:gdLst>
                <a:gd name="T0" fmla="*/ 203 w 300"/>
                <a:gd name="T1" fmla="*/ 0 h 654"/>
                <a:gd name="T2" fmla="*/ 300 w 300"/>
                <a:gd name="T3" fmla="*/ 654 h 654"/>
                <a:gd name="T4" fmla="*/ 0 w 300"/>
                <a:gd name="T5" fmla="*/ 654 h 654"/>
                <a:gd name="T6" fmla="*/ 97 w 300"/>
                <a:gd name="T7" fmla="*/ 0 h 654"/>
                <a:gd name="T8" fmla="*/ 203 w 300"/>
                <a:gd name="T9" fmla="*/ 0 h 654"/>
              </a:gdLst>
              <a:ahLst/>
              <a:cxnLst>
                <a:cxn ang="0">
                  <a:pos x="T0" y="T1"/>
                </a:cxn>
                <a:cxn ang="0">
                  <a:pos x="T2" y="T3"/>
                </a:cxn>
                <a:cxn ang="0">
                  <a:pos x="T4" y="T5"/>
                </a:cxn>
                <a:cxn ang="0">
                  <a:pos x="T6" y="T7"/>
                </a:cxn>
                <a:cxn ang="0">
                  <a:pos x="T8" y="T9"/>
                </a:cxn>
              </a:cxnLst>
              <a:rect l="0" t="0" r="r" b="b"/>
              <a:pathLst>
                <a:path w="300" h="654">
                  <a:moveTo>
                    <a:pt x="203" y="0"/>
                  </a:moveTo>
                  <a:lnTo>
                    <a:pt x="300" y="654"/>
                  </a:lnTo>
                  <a:lnTo>
                    <a:pt x="0" y="654"/>
                  </a:lnTo>
                  <a:lnTo>
                    <a:pt x="97" y="0"/>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0" name="Freeform 150">
              <a:extLst>
                <a:ext uri="{FF2B5EF4-FFF2-40B4-BE49-F238E27FC236}">
                  <a16:creationId xmlns:a16="http://schemas.microsoft.com/office/drawing/2014/main" id="{34881AE2-BFED-416A-9565-4C4B0066C636}"/>
                </a:ext>
              </a:extLst>
            </p:cNvPr>
            <p:cNvSpPr>
              <a:spLocks/>
            </p:cNvSpPr>
            <p:nvPr/>
          </p:nvSpPr>
          <p:spPr bwMode="auto">
            <a:xfrm flipH="1">
              <a:off x="8434178" y="6019192"/>
              <a:ext cx="88638" cy="142469"/>
            </a:xfrm>
            <a:custGeom>
              <a:avLst/>
              <a:gdLst>
                <a:gd name="T0" fmla="*/ 283 w 307"/>
                <a:gd name="T1" fmla="*/ 0 h 573"/>
                <a:gd name="T2" fmla="*/ 307 w 307"/>
                <a:gd name="T3" fmla="*/ 93 h 573"/>
                <a:gd name="T4" fmla="*/ 239 w 307"/>
                <a:gd name="T5" fmla="*/ 573 h 573"/>
                <a:gd name="T6" fmla="*/ 0 w 307"/>
                <a:gd name="T7" fmla="*/ 340 h 573"/>
                <a:gd name="T8" fmla="*/ 283 w 307"/>
                <a:gd name="T9" fmla="*/ 0 h 573"/>
              </a:gdLst>
              <a:ahLst/>
              <a:cxnLst>
                <a:cxn ang="0">
                  <a:pos x="T0" y="T1"/>
                </a:cxn>
                <a:cxn ang="0">
                  <a:pos x="T2" y="T3"/>
                </a:cxn>
                <a:cxn ang="0">
                  <a:pos x="T4" y="T5"/>
                </a:cxn>
                <a:cxn ang="0">
                  <a:pos x="T6" y="T7"/>
                </a:cxn>
                <a:cxn ang="0">
                  <a:pos x="T8" y="T9"/>
                </a:cxn>
              </a:cxnLst>
              <a:rect l="0" t="0" r="r" b="b"/>
              <a:pathLst>
                <a:path w="307" h="573">
                  <a:moveTo>
                    <a:pt x="283" y="0"/>
                  </a:moveTo>
                  <a:lnTo>
                    <a:pt x="307" y="93"/>
                  </a:lnTo>
                  <a:lnTo>
                    <a:pt x="239" y="573"/>
                  </a:lnTo>
                  <a:lnTo>
                    <a:pt x="0" y="340"/>
                  </a:lnTo>
                  <a:lnTo>
                    <a:pt x="28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1" name="Freeform 151">
              <a:extLst>
                <a:ext uri="{FF2B5EF4-FFF2-40B4-BE49-F238E27FC236}">
                  <a16:creationId xmlns:a16="http://schemas.microsoft.com/office/drawing/2014/main" id="{455671DB-25D2-4C53-A4E8-8BC87C0A46BA}"/>
                </a:ext>
              </a:extLst>
            </p:cNvPr>
            <p:cNvSpPr>
              <a:spLocks/>
            </p:cNvSpPr>
            <p:nvPr/>
          </p:nvSpPr>
          <p:spPr bwMode="auto">
            <a:xfrm flipH="1">
              <a:off x="8434178" y="6019192"/>
              <a:ext cx="88638" cy="142469"/>
            </a:xfrm>
            <a:custGeom>
              <a:avLst/>
              <a:gdLst>
                <a:gd name="T0" fmla="*/ 283 w 307"/>
                <a:gd name="T1" fmla="*/ 0 h 573"/>
                <a:gd name="T2" fmla="*/ 307 w 307"/>
                <a:gd name="T3" fmla="*/ 93 h 573"/>
                <a:gd name="T4" fmla="*/ 239 w 307"/>
                <a:gd name="T5" fmla="*/ 573 h 573"/>
                <a:gd name="T6" fmla="*/ 0 w 307"/>
                <a:gd name="T7" fmla="*/ 340 h 573"/>
                <a:gd name="T8" fmla="*/ 283 w 307"/>
                <a:gd name="T9" fmla="*/ 0 h 573"/>
              </a:gdLst>
              <a:ahLst/>
              <a:cxnLst>
                <a:cxn ang="0">
                  <a:pos x="T0" y="T1"/>
                </a:cxn>
                <a:cxn ang="0">
                  <a:pos x="T2" y="T3"/>
                </a:cxn>
                <a:cxn ang="0">
                  <a:pos x="T4" y="T5"/>
                </a:cxn>
                <a:cxn ang="0">
                  <a:pos x="T6" y="T7"/>
                </a:cxn>
                <a:cxn ang="0">
                  <a:pos x="T8" y="T9"/>
                </a:cxn>
              </a:cxnLst>
              <a:rect l="0" t="0" r="r" b="b"/>
              <a:pathLst>
                <a:path w="307" h="573">
                  <a:moveTo>
                    <a:pt x="283" y="0"/>
                  </a:moveTo>
                  <a:lnTo>
                    <a:pt x="307" y="93"/>
                  </a:lnTo>
                  <a:lnTo>
                    <a:pt x="239" y="573"/>
                  </a:lnTo>
                  <a:lnTo>
                    <a:pt x="0" y="340"/>
                  </a:lnTo>
                  <a:lnTo>
                    <a:pt x="2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2" name="Freeform 152">
              <a:extLst>
                <a:ext uri="{FF2B5EF4-FFF2-40B4-BE49-F238E27FC236}">
                  <a16:creationId xmlns:a16="http://schemas.microsoft.com/office/drawing/2014/main" id="{B16E8379-A30A-4D0A-A772-9AF4189C5837}"/>
                </a:ext>
              </a:extLst>
            </p:cNvPr>
            <p:cNvSpPr>
              <a:spLocks/>
            </p:cNvSpPr>
            <p:nvPr/>
          </p:nvSpPr>
          <p:spPr bwMode="auto">
            <a:xfrm flipH="1">
              <a:off x="8441130" y="5991393"/>
              <a:ext cx="163372" cy="46911"/>
            </a:xfrm>
            <a:custGeom>
              <a:avLst/>
              <a:gdLst>
                <a:gd name="T0" fmla="*/ 564 w 564"/>
                <a:gd name="T1" fmla="*/ 0 h 190"/>
                <a:gd name="T2" fmla="*/ 564 w 564"/>
                <a:gd name="T3" fmla="*/ 19 h 190"/>
                <a:gd name="T4" fmla="*/ 564 w 564"/>
                <a:gd name="T5" fmla="*/ 19 h 190"/>
                <a:gd name="T6" fmla="*/ 558 w 564"/>
                <a:gd name="T7" fmla="*/ 27 h 190"/>
                <a:gd name="T8" fmla="*/ 539 w 564"/>
                <a:gd name="T9" fmla="*/ 45 h 190"/>
                <a:gd name="T10" fmla="*/ 511 w 564"/>
                <a:gd name="T11" fmla="*/ 72 h 190"/>
                <a:gd name="T12" fmla="*/ 494 w 564"/>
                <a:gd name="T13" fmla="*/ 87 h 190"/>
                <a:gd name="T14" fmla="*/ 475 w 564"/>
                <a:gd name="T15" fmla="*/ 102 h 190"/>
                <a:gd name="T16" fmla="*/ 454 w 564"/>
                <a:gd name="T17" fmla="*/ 117 h 190"/>
                <a:gd name="T18" fmla="*/ 432 w 564"/>
                <a:gd name="T19" fmla="*/ 133 h 190"/>
                <a:gd name="T20" fmla="*/ 409 w 564"/>
                <a:gd name="T21" fmla="*/ 147 h 190"/>
                <a:gd name="T22" fmla="*/ 384 w 564"/>
                <a:gd name="T23" fmla="*/ 160 h 190"/>
                <a:gd name="T24" fmla="*/ 359 w 564"/>
                <a:gd name="T25" fmla="*/ 171 h 190"/>
                <a:gd name="T26" fmla="*/ 334 w 564"/>
                <a:gd name="T27" fmla="*/ 181 h 190"/>
                <a:gd name="T28" fmla="*/ 321 w 564"/>
                <a:gd name="T29" fmla="*/ 184 h 190"/>
                <a:gd name="T30" fmla="*/ 309 w 564"/>
                <a:gd name="T31" fmla="*/ 186 h 190"/>
                <a:gd name="T32" fmla="*/ 296 w 564"/>
                <a:gd name="T33" fmla="*/ 189 h 190"/>
                <a:gd name="T34" fmla="*/ 283 w 564"/>
                <a:gd name="T35" fmla="*/ 190 h 190"/>
                <a:gd name="T36" fmla="*/ 283 w 564"/>
                <a:gd name="T37" fmla="*/ 190 h 190"/>
                <a:gd name="T38" fmla="*/ 275 w 564"/>
                <a:gd name="T39" fmla="*/ 190 h 190"/>
                <a:gd name="T40" fmla="*/ 275 w 564"/>
                <a:gd name="T41" fmla="*/ 190 h 190"/>
                <a:gd name="T42" fmla="*/ 263 w 564"/>
                <a:gd name="T43" fmla="*/ 190 h 190"/>
                <a:gd name="T44" fmla="*/ 250 w 564"/>
                <a:gd name="T45" fmla="*/ 187 h 190"/>
                <a:gd name="T46" fmla="*/ 237 w 564"/>
                <a:gd name="T47" fmla="*/ 185 h 190"/>
                <a:gd name="T48" fmla="*/ 225 w 564"/>
                <a:gd name="T49" fmla="*/ 183 h 190"/>
                <a:gd name="T50" fmla="*/ 213 w 564"/>
                <a:gd name="T51" fmla="*/ 179 h 190"/>
                <a:gd name="T52" fmla="*/ 200 w 564"/>
                <a:gd name="T53" fmla="*/ 174 h 190"/>
                <a:gd name="T54" fmla="*/ 175 w 564"/>
                <a:gd name="T55" fmla="*/ 165 h 190"/>
                <a:gd name="T56" fmla="*/ 152 w 564"/>
                <a:gd name="T57" fmla="*/ 153 h 190"/>
                <a:gd name="T58" fmla="*/ 128 w 564"/>
                <a:gd name="T59" fmla="*/ 139 h 190"/>
                <a:gd name="T60" fmla="*/ 107 w 564"/>
                <a:gd name="T61" fmla="*/ 125 h 190"/>
                <a:gd name="T62" fmla="*/ 87 w 564"/>
                <a:gd name="T63" fmla="*/ 110 h 190"/>
                <a:gd name="T64" fmla="*/ 69 w 564"/>
                <a:gd name="T65" fmla="*/ 95 h 190"/>
                <a:gd name="T66" fmla="*/ 52 w 564"/>
                <a:gd name="T67" fmla="*/ 81 h 190"/>
                <a:gd name="T68" fmla="*/ 24 w 564"/>
                <a:gd name="T69" fmla="*/ 55 h 190"/>
                <a:gd name="T70" fmla="*/ 6 w 564"/>
                <a:gd name="T71" fmla="*/ 37 h 190"/>
                <a:gd name="T72" fmla="*/ 0 w 564"/>
                <a:gd name="T73" fmla="*/ 30 h 190"/>
                <a:gd name="T74" fmla="*/ 0 w 564"/>
                <a:gd name="T75" fmla="*/ 1 h 190"/>
                <a:gd name="T76" fmla="*/ 564 w 564"/>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4" h="190">
                  <a:moveTo>
                    <a:pt x="564" y="0"/>
                  </a:moveTo>
                  <a:lnTo>
                    <a:pt x="564" y="19"/>
                  </a:lnTo>
                  <a:lnTo>
                    <a:pt x="564" y="19"/>
                  </a:lnTo>
                  <a:lnTo>
                    <a:pt x="558" y="27"/>
                  </a:lnTo>
                  <a:lnTo>
                    <a:pt x="539" y="45"/>
                  </a:lnTo>
                  <a:lnTo>
                    <a:pt x="511" y="72"/>
                  </a:lnTo>
                  <a:lnTo>
                    <a:pt x="494" y="87"/>
                  </a:lnTo>
                  <a:lnTo>
                    <a:pt x="475" y="102"/>
                  </a:lnTo>
                  <a:lnTo>
                    <a:pt x="454" y="117"/>
                  </a:lnTo>
                  <a:lnTo>
                    <a:pt x="432" y="133"/>
                  </a:lnTo>
                  <a:lnTo>
                    <a:pt x="409" y="147"/>
                  </a:lnTo>
                  <a:lnTo>
                    <a:pt x="384" y="160"/>
                  </a:lnTo>
                  <a:lnTo>
                    <a:pt x="359" y="171"/>
                  </a:lnTo>
                  <a:lnTo>
                    <a:pt x="334" y="181"/>
                  </a:lnTo>
                  <a:lnTo>
                    <a:pt x="321" y="184"/>
                  </a:lnTo>
                  <a:lnTo>
                    <a:pt x="309" y="186"/>
                  </a:lnTo>
                  <a:lnTo>
                    <a:pt x="296" y="189"/>
                  </a:lnTo>
                  <a:lnTo>
                    <a:pt x="283" y="190"/>
                  </a:lnTo>
                  <a:lnTo>
                    <a:pt x="283" y="190"/>
                  </a:lnTo>
                  <a:lnTo>
                    <a:pt x="275" y="190"/>
                  </a:lnTo>
                  <a:lnTo>
                    <a:pt x="275" y="190"/>
                  </a:lnTo>
                  <a:lnTo>
                    <a:pt x="263" y="190"/>
                  </a:lnTo>
                  <a:lnTo>
                    <a:pt x="250" y="187"/>
                  </a:lnTo>
                  <a:lnTo>
                    <a:pt x="237" y="185"/>
                  </a:lnTo>
                  <a:lnTo>
                    <a:pt x="225" y="183"/>
                  </a:lnTo>
                  <a:lnTo>
                    <a:pt x="213" y="179"/>
                  </a:lnTo>
                  <a:lnTo>
                    <a:pt x="200" y="174"/>
                  </a:lnTo>
                  <a:lnTo>
                    <a:pt x="175" y="165"/>
                  </a:lnTo>
                  <a:lnTo>
                    <a:pt x="152" y="153"/>
                  </a:lnTo>
                  <a:lnTo>
                    <a:pt x="128" y="139"/>
                  </a:lnTo>
                  <a:lnTo>
                    <a:pt x="107" y="125"/>
                  </a:lnTo>
                  <a:lnTo>
                    <a:pt x="87" y="110"/>
                  </a:lnTo>
                  <a:lnTo>
                    <a:pt x="69" y="95"/>
                  </a:lnTo>
                  <a:lnTo>
                    <a:pt x="52" y="81"/>
                  </a:lnTo>
                  <a:lnTo>
                    <a:pt x="24" y="55"/>
                  </a:lnTo>
                  <a:lnTo>
                    <a:pt x="6" y="37"/>
                  </a:lnTo>
                  <a:lnTo>
                    <a:pt x="0" y="30"/>
                  </a:lnTo>
                  <a:lnTo>
                    <a:pt x="0" y="1"/>
                  </a:lnTo>
                  <a:lnTo>
                    <a:pt x="564" y="0"/>
                  </a:lnTo>
                  <a:close/>
                </a:path>
              </a:pathLst>
            </a:custGeom>
            <a:solidFill>
              <a:srgbClr val="A38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3" name="Freeform 153">
              <a:extLst>
                <a:ext uri="{FF2B5EF4-FFF2-40B4-BE49-F238E27FC236}">
                  <a16:creationId xmlns:a16="http://schemas.microsoft.com/office/drawing/2014/main" id="{6D74E883-7714-4767-B7D7-C05A25E00377}"/>
                </a:ext>
              </a:extLst>
            </p:cNvPr>
            <p:cNvSpPr>
              <a:spLocks/>
            </p:cNvSpPr>
            <p:nvPr/>
          </p:nvSpPr>
          <p:spPr bwMode="auto">
            <a:xfrm flipH="1">
              <a:off x="8441130" y="5991393"/>
              <a:ext cx="163372" cy="46911"/>
            </a:xfrm>
            <a:custGeom>
              <a:avLst/>
              <a:gdLst>
                <a:gd name="T0" fmla="*/ 564 w 564"/>
                <a:gd name="T1" fmla="*/ 0 h 190"/>
                <a:gd name="T2" fmla="*/ 564 w 564"/>
                <a:gd name="T3" fmla="*/ 19 h 190"/>
                <a:gd name="T4" fmla="*/ 564 w 564"/>
                <a:gd name="T5" fmla="*/ 19 h 190"/>
                <a:gd name="T6" fmla="*/ 558 w 564"/>
                <a:gd name="T7" fmla="*/ 27 h 190"/>
                <a:gd name="T8" fmla="*/ 539 w 564"/>
                <a:gd name="T9" fmla="*/ 45 h 190"/>
                <a:gd name="T10" fmla="*/ 511 w 564"/>
                <a:gd name="T11" fmla="*/ 72 h 190"/>
                <a:gd name="T12" fmla="*/ 494 w 564"/>
                <a:gd name="T13" fmla="*/ 87 h 190"/>
                <a:gd name="T14" fmla="*/ 475 w 564"/>
                <a:gd name="T15" fmla="*/ 102 h 190"/>
                <a:gd name="T16" fmla="*/ 454 w 564"/>
                <a:gd name="T17" fmla="*/ 117 h 190"/>
                <a:gd name="T18" fmla="*/ 432 w 564"/>
                <a:gd name="T19" fmla="*/ 133 h 190"/>
                <a:gd name="T20" fmla="*/ 409 w 564"/>
                <a:gd name="T21" fmla="*/ 147 h 190"/>
                <a:gd name="T22" fmla="*/ 384 w 564"/>
                <a:gd name="T23" fmla="*/ 160 h 190"/>
                <a:gd name="T24" fmla="*/ 359 w 564"/>
                <a:gd name="T25" fmla="*/ 171 h 190"/>
                <a:gd name="T26" fmla="*/ 334 w 564"/>
                <a:gd name="T27" fmla="*/ 181 h 190"/>
                <a:gd name="T28" fmla="*/ 321 w 564"/>
                <a:gd name="T29" fmla="*/ 184 h 190"/>
                <a:gd name="T30" fmla="*/ 309 w 564"/>
                <a:gd name="T31" fmla="*/ 186 h 190"/>
                <a:gd name="T32" fmla="*/ 296 w 564"/>
                <a:gd name="T33" fmla="*/ 189 h 190"/>
                <a:gd name="T34" fmla="*/ 283 w 564"/>
                <a:gd name="T35" fmla="*/ 190 h 190"/>
                <a:gd name="T36" fmla="*/ 283 w 564"/>
                <a:gd name="T37" fmla="*/ 190 h 190"/>
                <a:gd name="T38" fmla="*/ 275 w 564"/>
                <a:gd name="T39" fmla="*/ 190 h 190"/>
                <a:gd name="T40" fmla="*/ 275 w 564"/>
                <a:gd name="T41" fmla="*/ 190 h 190"/>
                <a:gd name="T42" fmla="*/ 263 w 564"/>
                <a:gd name="T43" fmla="*/ 190 h 190"/>
                <a:gd name="T44" fmla="*/ 250 w 564"/>
                <a:gd name="T45" fmla="*/ 187 h 190"/>
                <a:gd name="T46" fmla="*/ 237 w 564"/>
                <a:gd name="T47" fmla="*/ 185 h 190"/>
                <a:gd name="T48" fmla="*/ 225 w 564"/>
                <a:gd name="T49" fmla="*/ 183 h 190"/>
                <a:gd name="T50" fmla="*/ 213 w 564"/>
                <a:gd name="T51" fmla="*/ 179 h 190"/>
                <a:gd name="T52" fmla="*/ 200 w 564"/>
                <a:gd name="T53" fmla="*/ 174 h 190"/>
                <a:gd name="T54" fmla="*/ 175 w 564"/>
                <a:gd name="T55" fmla="*/ 165 h 190"/>
                <a:gd name="T56" fmla="*/ 152 w 564"/>
                <a:gd name="T57" fmla="*/ 153 h 190"/>
                <a:gd name="T58" fmla="*/ 128 w 564"/>
                <a:gd name="T59" fmla="*/ 139 h 190"/>
                <a:gd name="T60" fmla="*/ 107 w 564"/>
                <a:gd name="T61" fmla="*/ 125 h 190"/>
                <a:gd name="T62" fmla="*/ 87 w 564"/>
                <a:gd name="T63" fmla="*/ 110 h 190"/>
                <a:gd name="T64" fmla="*/ 69 w 564"/>
                <a:gd name="T65" fmla="*/ 95 h 190"/>
                <a:gd name="T66" fmla="*/ 52 w 564"/>
                <a:gd name="T67" fmla="*/ 81 h 190"/>
                <a:gd name="T68" fmla="*/ 24 w 564"/>
                <a:gd name="T69" fmla="*/ 55 h 190"/>
                <a:gd name="T70" fmla="*/ 6 w 564"/>
                <a:gd name="T71" fmla="*/ 37 h 190"/>
                <a:gd name="T72" fmla="*/ 0 w 564"/>
                <a:gd name="T73" fmla="*/ 30 h 190"/>
                <a:gd name="T74" fmla="*/ 0 w 564"/>
                <a:gd name="T75" fmla="*/ 1 h 190"/>
                <a:gd name="T76" fmla="*/ 564 w 564"/>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4" h="190">
                  <a:moveTo>
                    <a:pt x="564" y="0"/>
                  </a:moveTo>
                  <a:lnTo>
                    <a:pt x="564" y="19"/>
                  </a:lnTo>
                  <a:lnTo>
                    <a:pt x="564" y="19"/>
                  </a:lnTo>
                  <a:lnTo>
                    <a:pt x="558" y="27"/>
                  </a:lnTo>
                  <a:lnTo>
                    <a:pt x="539" y="45"/>
                  </a:lnTo>
                  <a:lnTo>
                    <a:pt x="511" y="72"/>
                  </a:lnTo>
                  <a:lnTo>
                    <a:pt x="494" y="87"/>
                  </a:lnTo>
                  <a:lnTo>
                    <a:pt x="475" y="102"/>
                  </a:lnTo>
                  <a:lnTo>
                    <a:pt x="454" y="117"/>
                  </a:lnTo>
                  <a:lnTo>
                    <a:pt x="432" y="133"/>
                  </a:lnTo>
                  <a:lnTo>
                    <a:pt x="409" y="147"/>
                  </a:lnTo>
                  <a:lnTo>
                    <a:pt x="384" y="160"/>
                  </a:lnTo>
                  <a:lnTo>
                    <a:pt x="359" y="171"/>
                  </a:lnTo>
                  <a:lnTo>
                    <a:pt x="334" y="181"/>
                  </a:lnTo>
                  <a:lnTo>
                    <a:pt x="321" y="184"/>
                  </a:lnTo>
                  <a:lnTo>
                    <a:pt x="309" y="186"/>
                  </a:lnTo>
                  <a:lnTo>
                    <a:pt x="296" y="189"/>
                  </a:lnTo>
                  <a:lnTo>
                    <a:pt x="283" y="190"/>
                  </a:lnTo>
                  <a:lnTo>
                    <a:pt x="283" y="190"/>
                  </a:lnTo>
                  <a:lnTo>
                    <a:pt x="275" y="190"/>
                  </a:lnTo>
                  <a:lnTo>
                    <a:pt x="275" y="190"/>
                  </a:lnTo>
                  <a:lnTo>
                    <a:pt x="263" y="190"/>
                  </a:lnTo>
                  <a:lnTo>
                    <a:pt x="250" y="187"/>
                  </a:lnTo>
                  <a:lnTo>
                    <a:pt x="237" y="185"/>
                  </a:lnTo>
                  <a:lnTo>
                    <a:pt x="225" y="183"/>
                  </a:lnTo>
                  <a:lnTo>
                    <a:pt x="213" y="179"/>
                  </a:lnTo>
                  <a:lnTo>
                    <a:pt x="200" y="174"/>
                  </a:lnTo>
                  <a:lnTo>
                    <a:pt x="175" y="165"/>
                  </a:lnTo>
                  <a:lnTo>
                    <a:pt x="152" y="153"/>
                  </a:lnTo>
                  <a:lnTo>
                    <a:pt x="128" y="139"/>
                  </a:lnTo>
                  <a:lnTo>
                    <a:pt x="107" y="125"/>
                  </a:lnTo>
                  <a:lnTo>
                    <a:pt x="87" y="110"/>
                  </a:lnTo>
                  <a:lnTo>
                    <a:pt x="69" y="95"/>
                  </a:lnTo>
                  <a:lnTo>
                    <a:pt x="52" y="81"/>
                  </a:lnTo>
                  <a:lnTo>
                    <a:pt x="24" y="55"/>
                  </a:lnTo>
                  <a:lnTo>
                    <a:pt x="6" y="37"/>
                  </a:lnTo>
                  <a:lnTo>
                    <a:pt x="0" y="30"/>
                  </a:lnTo>
                  <a:lnTo>
                    <a:pt x="0" y="1"/>
                  </a:lnTo>
                  <a:lnTo>
                    <a:pt x="5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4" name="Freeform 154">
              <a:extLst>
                <a:ext uri="{FF2B5EF4-FFF2-40B4-BE49-F238E27FC236}">
                  <a16:creationId xmlns:a16="http://schemas.microsoft.com/office/drawing/2014/main" id="{47833A76-EDEF-4F82-A2BD-15851A7AB660}"/>
                </a:ext>
              </a:extLst>
            </p:cNvPr>
            <p:cNvSpPr>
              <a:spLocks/>
            </p:cNvSpPr>
            <p:nvPr/>
          </p:nvSpPr>
          <p:spPr bwMode="auto">
            <a:xfrm flipH="1">
              <a:off x="8352492" y="5640432"/>
              <a:ext cx="340648" cy="382235"/>
            </a:xfrm>
            <a:custGeom>
              <a:avLst/>
              <a:gdLst>
                <a:gd name="T0" fmla="*/ 627 w 1176"/>
                <a:gd name="T1" fmla="*/ 1 h 1541"/>
                <a:gd name="T2" fmla="*/ 736 w 1176"/>
                <a:gd name="T3" fmla="*/ 13 h 1541"/>
                <a:gd name="T4" fmla="*/ 831 w 1176"/>
                <a:gd name="T5" fmla="*/ 38 h 1541"/>
                <a:gd name="T6" fmla="*/ 912 w 1176"/>
                <a:gd name="T7" fmla="*/ 76 h 1541"/>
                <a:gd name="T8" fmla="*/ 980 w 1176"/>
                <a:gd name="T9" fmla="*/ 123 h 1541"/>
                <a:gd name="T10" fmla="*/ 1037 w 1176"/>
                <a:gd name="T11" fmla="*/ 180 h 1541"/>
                <a:gd name="T12" fmla="*/ 1082 w 1176"/>
                <a:gd name="T13" fmla="*/ 245 h 1541"/>
                <a:gd name="T14" fmla="*/ 1116 w 1176"/>
                <a:gd name="T15" fmla="*/ 316 h 1541"/>
                <a:gd name="T16" fmla="*/ 1143 w 1176"/>
                <a:gd name="T17" fmla="*/ 392 h 1541"/>
                <a:gd name="T18" fmla="*/ 1160 w 1176"/>
                <a:gd name="T19" fmla="*/ 473 h 1541"/>
                <a:gd name="T20" fmla="*/ 1171 w 1176"/>
                <a:gd name="T21" fmla="*/ 555 h 1541"/>
                <a:gd name="T22" fmla="*/ 1175 w 1176"/>
                <a:gd name="T23" fmla="*/ 694 h 1541"/>
                <a:gd name="T24" fmla="*/ 1162 w 1176"/>
                <a:gd name="T25" fmla="*/ 856 h 1541"/>
                <a:gd name="T26" fmla="*/ 1137 w 1176"/>
                <a:gd name="T27" fmla="*/ 1002 h 1541"/>
                <a:gd name="T28" fmla="*/ 1107 w 1176"/>
                <a:gd name="T29" fmla="*/ 1121 h 1541"/>
                <a:gd name="T30" fmla="*/ 1079 w 1176"/>
                <a:gd name="T31" fmla="*/ 1203 h 1541"/>
                <a:gd name="T32" fmla="*/ 1066 w 1176"/>
                <a:gd name="T33" fmla="*/ 1231 h 1541"/>
                <a:gd name="T34" fmla="*/ 1011 w 1176"/>
                <a:gd name="T35" fmla="*/ 1296 h 1541"/>
                <a:gd name="T36" fmla="*/ 925 w 1176"/>
                <a:gd name="T37" fmla="*/ 1371 h 1541"/>
                <a:gd name="T38" fmla="*/ 820 w 1176"/>
                <a:gd name="T39" fmla="*/ 1446 h 1541"/>
                <a:gd name="T40" fmla="*/ 713 w 1176"/>
                <a:gd name="T41" fmla="*/ 1506 h 1541"/>
                <a:gd name="T42" fmla="*/ 646 w 1176"/>
                <a:gd name="T43" fmla="*/ 1531 h 1541"/>
                <a:gd name="T44" fmla="*/ 602 w 1176"/>
                <a:gd name="T45" fmla="*/ 1540 h 1541"/>
                <a:gd name="T46" fmla="*/ 575 w 1176"/>
                <a:gd name="T47" fmla="*/ 1540 h 1541"/>
                <a:gd name="T48" fmla="*/ 530 w 1176"/>
                <a:gd name="T49" fmla="*/ 1531 h 1541"/>
                <a:gd name="T50" fmla="*/ 462 w 1176"/>
                <a:gd name="T51" fmla="*/ 1506 h 1541"/>
                <a:gd name="T52" fmla="*/ 355 w 1176"/>
                <a:gd name="T53" fmla="*/ 1446 h 1541"/>
                <a:gd name="T54" fmla="*/ 252 w 1176"/>
                <a:gd name="T55" fmla="*/ 1371 h 1541"/>
                <a:gd name="T56" fmla="*/ 165 w 1176"/>
                <a:gd name="T57" fmla="*/ 1296 h 1541"/>
                <a:gd name="T58" fmla="*/ 109 w 1176"/>
                <a:gd name="T59" fmla="*/ 1231 h 1541"/>
                <a:gd name="T60" fmla="*/ 96 w 1176"/>
                <a:gd name="T61" fmla="*/ 1203 h 1541"/>
                <a:gd name="T62" fmla="*/ 69 w 1176"/>
                <a:gd name="T63" fmla="*/ 1121 h 1541"/>
                <a:gd name="T64" fmla="*/ 38 w 1176"/>
                <a:gd name="T65" fmla="*/ 1002 h 1541"/>
                <a:gd name="T66" fmla="*/ 13 w 1176"/>
                <a:gd name="T67" fmla="*/ 856 h 1541"/>
                <a:gd name="T68" fmla="*/ 0 w 1176"/>
                <a:gd name="T69" fmla="*/ 694 h 1541"/>
                <a:gd name="T70" fmla="*/ 4 w 1176"/>
                <a:gd name="T71" fmla="*/ 555 h 1541"/>
                <a:gd name="T72" fmla="*/ 15 w 1176"/>
                <a:gd name="T73" fmla="*/ 473 h 1541"/>
                <a:gd name="T74" fmla="*/ 33 w 1176"/>
                <a:gd name="T75" fmla="*/ 392 h 1541"/>
                <a:gd name="T76" fmla="*/ 59 w 1176"/>
                <a:gd name="T77" fmla="*/ 316 h 1541"/>
                <a:gd name="T78" fmla="*/ 93 w 1176"/>
                <a:gd name="T79" fmla="*/ 245 h 1541"/>
                <a:gd name="T80" fmla="*/ 139 w 1176"/>
                <a:gd name="T81" fmla="*/ 180 h 1541"/>
                <a:gd name="T82" fmla="*/ 195 w 1176"/>
                <a:gd name="T83" fmla="*/ 123 h 1541"/>
                <a:gd name="T84" fmla="*/ 264 w 1176"/>
                <a:gd name="T85" fmla="*/ 76 h 1541"/>
                <a:gd name="T86" fmla="*/ 345 w 1176"/>
                <a:gd name="T87" fmla="*/ 38 h 1541"/>
                <a:gd name="T88" fmla="*/ 439 w 1176"/>
                <a:gd name="T89" fmla="*/ 13 h 1541"/>
                <a:gd name="T90" fmla="*/ 548 w 1176"/>
                <a:gd name="T91" fmla="*/ 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6" h="1541">
                  <a:moveTo>
                    <a:pt x="588" y="0"/>
                  </a:moveTo>
                  <a:lnTo>
                    <a:pt x="588" y="0"/>
                  </a:lnTo>
                  <a:lnTo>
                    <a:pt x="627" y="1"/>
                  </a:lnTo>
                  <a:lnTo>
                    <a:pt x="665" y="3"/>
                  </a:lnTo>
                  <a:lnTo>
                    <a:pt x="701" y="8"/>
                  </a:lnTo>
                  <a:lnTo>
                    <a:pt x="736" y="13"/>
                  </a:lnTo>
                  <a:lnTo>
                    <a:pt x="770" y="19"/>
                  </a:lnTo>
                  <a:lnTo>
                    <a:pt x="801" y="28"/>
                  </a:lnTo>
                  <a:lnTo>
                    <a:pt x="831" y="38"/>
                  </a:lnTo>
                  <a:lnTo>
                    <a:pt x="860" y="50"/>
                  </a:lnTo>
                  <a:lnTo>
                    <a:pt x="886" y="62"/>
                  </a:lnTo>
                  <a:lnTo>
                    <a:pt x="912" y="76"/>
                  </a:lnTo>
                  <a:lnTo>
                    <a:pt x="936" y="91"/>
                  </a:lnTo>
                  <a:lnTo>
                    <a:pt x="958" y="106"/>
                  </a:lnTo>
                  <a:lnTo>
                    <a:pt x="980" y="123"/>
                  </a:lnTo>
                  <a:lnTo>
                    <a:pt x="1000" y="142"/>
                  </a:lnTo>
                  <a:lnTo>
                    <a:pt x="1019" y="160"/>
                  </a:lnTo>
                  <a:lnTo>
                    <a:pt x="1037" y="180"/>
                  </a:lnTo>
                  <a:lnTo>
                    <a:pt x="1052" y="201"/>
                  </a:lnTo>
                  <a:lnTo>
                    <a:pt x="1067" y="222"/>
                  </a:lnTo>
                  <a:lnTo>
                    <a:pt x="1082" y="245"/>
                  </a:lnTo>
                  <a:lnTo>
                    <a:pt x="1094" y="268"/>
                  </a:lnTo>
                  <a:lnTo>
                    <a:pt x="1106" y="292"/>
                  </a:lnTo>
                  <a:lnTo>
                    <a:pt x="1116" y="316"/>
                  </a:lnTo>
                  <a:lnTo>
                    <a:pt x="1127" y="341"/>
                  </a:lnTo>
                  <a:lnTo>
                    <a:pt x="1135" y="366"/>
                  </a:lnTo>
                  <a:lnTo>
                    <a:pt x="1143" y="392"/>
                  </a:lnTo>
                  <a:lnTo>
                    <a:pt x="1150" y="419"/>
                  </a:lnTo>
                  <a:lnTo>
                    <a:pt x="1156" y="446"/>
                  </a:lnTo>
                  <a:lnTo>
                    <a:pt x="1160" y="473"/>
                  </a:lnTo>
                  <a:lnTo>
                    <a:pt x="1165" y="500"/>
                  </a:lnTo>
                  <a:lnTo>
                    <a:pt x="1168" y="527"/>
                  </a:lnTo>
                  <a:lnTo>
                    <a:pt x="1171" y="555"/>
                  </a:lnTo>
                  <a:lnTo>
                    <a:pt x="1174" y="583"/>
                  </a:lnTo>
                  <a:lnTo>
                    <a:pt x="1176" y="638"/>
                  </a:lnTo>
                  <a:lnTo>
                    <a:pt x="1175" y="694"/>
                  </a:lnTo>
                  <a:lnTo>
                    <a:pt x="1173" y="749"/>
                  </a:lnTo>
                  <a:lnTo>
                    <a:pt x="1168" y="803"/>
                  </a:lnTo>
                  <a:lnTo>
                    <a:pt x="1162" y="856"/>
                  </a:lnTo>
                  <a:lnTo>
                    <a:pt x="1155" y="907"/>
                  </a:lnTo>
                  <a:lnTo>
                    <a:pt x="1147" y="956"/>
                  </a:lnTo>
                  <a:lnTo>
                    <a:pt x="1137" y="1002"/>
                  </a:lnTo>
                  <a:lnTo>
                    <a:pt x="1128" y="1045"/>
                  </a:lnTo>
                  <a:lnTo>
                    <a:pt x="1118" y="1085"/>
                  </a:lnTo>
                  <a:lnTo>
                    <a:pt x="1107" y="1121"/>
                  </a:lnTo>
                  <a:lnTo>
                    <a:pt x="1097" y="1153"/>
                  </a:lnTo>
                  <a:lnTo>
                    <a:pt x="1088" y="1180"/>
                  </a:lnTo>
                  <a:lnTo>
                    <a:pt x="1079" y="1203"/>
                  </a:lnTo>
                  <a:lnTo>
                    <a:pt x="1072" y="1220"/>
                  </a:lnTo>
                  <a:lnTo>
                    <a:pt x="1066" y="1231"/>
                  </a:lnTo>
                  <a:lnTo>
                    <a:pt x="1066" y="1231"/>
                  </a:lnTo>
                  <a:lnTo>
                    <a:pt x="1051" y="1251"/>
                  </a:lnTo>
                  <a:lnTo>
                    <a:pt x="1033" y="1272"/>
                  </a:lnTo>
                  <a:lnTo>
                    <a:pt x="1011" y="1296"/>
                  </a:lnTo>
                  <a:lnTo>
                    <a:pt x="984" y="1321"/>
                  </a:lnTo>
                  <a:lnTo>
                    <a:pt x="956" y="1346"/>
                  </a:lnTo>
                  <a:lnTo>
                    <a:pt x="925" y="1371"/>
                  </a:lnTo>
                  <a:lnTo>
                    <a:pt x="891" y="1397"/>
                  </a:lnTo>
                  <a:lnTo>
                    <a:pt x="856" y="1422"/>
                  </a:lnTo>
                  <a:lnTo>
                    <a:pt x="820" y="1446"/>
                  </a:lnTo>
                  <a:lnTo>
                    <a:pt x="784" y="1469"/>
                  </a:lnTo>
                  <a:lnTo>
                    <a:pt x="748" y="1488"/>
                  </a:lnTo>
                  <a:lnTo>
                    <a:pt x="713" y="1506"/>
                  </a:lnTo>
                  <a:lnTo>
                    <a:pt x="679" y="1521"/>
                  </a:lnTo>
                  <a:lnTo>
                    <a:pt x="662" y="1527"/>
                  </a:lnTo>
                  <a:lnTo>
                    <a:pt x="646" y="1531"/>
                  </a:lnTo>
                  <a:lnTo>
                    <a:pt x="631" y="1536"/>
                  </a:lnTo>
                  <a:lnTo>
                    <a:pt x="615" y="1539"/>
                  </a:lnTo>
                  <a:lnTo>
                    <a:pt x="602" y="1540"/>
                  </a:lnTo>
                  <a:lnTo>
                    <a:pt x="588" y="1541"/>
                  </a:lnTo>
                  <a:lnTo>
                    <a:pt x="588" y="1541"/>
                  </a:lnTo>
                  <a:lnTo>
                    <a:pt x="575" y="1540"/>
                  </a:lnTo>
                  <a:lnTo>
                    <a:pt x="560" y="1539"/>
                  </a:lnTo>
                  <a:lnTo>
                    <a:pt x="545" y="1536"/>
                  </a:lnTo>
                  <a:lnTo>
                    <a:pt x="530" y="1531"/>
                  </a:lnTo>
                  <a:lnTo>
                    <a:pt x="513" y="1527"/>
                  </a:lnTo>
                  <a:lnTo>
                    <a:pt x="497" y="1521"/>
                  </a:lnTo>
                  <a:lnTo>
                    <a:pt x="462" y="1506"/>
                  </a:lnTo>
                  <a:lnTo>
                    <a:pt x="428" y="1488"/>
                  </a:lnTo>
                  <a:lnTo>
                    <a:pt x="392" y="1469"/>
                  </a:lnTo>
                  <a:lnTo>
                    <a:pt x="355" y="1446"/>
                  </a:lnTo>
                  <a:lnTo>
                    <a:pt x="320" y="1422"/>
                  </a:lnTo>
                  <a:lnTo>
                    <a:pt x="284" y="1397"/>
                  </a:lnTo>
                  <a:lnTo>
                    <a:pt x="252" y="1371"/>
                  </a:lnTo>
                  <a:lnTo>
                    <a:pt x="220" y="1346"/>
                  </a:lnTo>
                  <a:lnTo>
                    <a:pt x="191" y="1321"/>
                  </a:lnTo>
                  <a:lnTo>
                    <a:pt x="165" y="1296"/>
                  </a:lnTo>
                  <a:lnTo>
                    <a:pt x="142" y="1272"/>
                  </a:lnTo>
                  <a:lnTo>
                    <a:pt x="124" y="1251"/>
                  </a:lnTo>
                  <a:lnTo>
                    <a:pt x="109" y="1231"/>
                  </a:lnTo>
                  <a:lnTo>
                    <a:pt x="109" y="1231"/>
                  </a:lnTo>
                  <a:lnTo>
                    <a:pt x="103" y="1220"/>
                  </a:lnTo>
                  <a:lnTo>
                    <a:pt x="96" y="1203"/>
                  </a:lnTo>
                  <a:lnTo>
                    <a:pt x="88" y="1180"/>
                  </a:lnTo>
                  <a:lnTo>
                    <a:pt x="78" y="1153"/>
                  </a:lnTo>
                  <a:lnTo>
                    <a:pt x="69" y="1121"/>
                  </a:lnTo>
                  <a:lnTo>
                    <a:pt x="59" y="1085"/>
                  </a:lnTo>
                  <a:lnTo>
                    <a:pt x="48" y="1045"/>
                  </a:lnTo>
                  <a:lnTo>
                    <a:pt x="38" y="1002"/>
                  </a:lnTo>
                  <a:lnTo>
                    <a:pt x="29" y="956"/>
                  </a:lnTo>
                  <a:lnTo>
                    <a:pt x="20" y="907"/>
                  </a:lnTo>
                  <a:lnTo>
                    <a:pt x="13" y="856"/>
                  </a:lnTo>
                  <a:lnTo>
                    <a:pt x="7" y="803"/>
                  </a:lnTo>
                  <a:lnTo>
                    <a:pt x="2" y="749"/>
                  </a:lnTo>
                  <a:lnTo>
                    <a:pt x="0" y="694"/>
                  </a:lnTo>
                  <a:lnTo>
                    <a:pt x="0" y="638"/>
                  </a:lnTo>
                  <a:lnTo>
                    <a:pt x="2" y="583"/>
                  </a:lnTo>
                  <a:lnTo>
                    <a:pt x="4" y="555"/>
                  </a:lnTo>
                  <a:lnTo>
                    <a:pt x="7" y="527"/>
                  </a:lnTo>
                  <a:lnTo>
                    <a:pt x="10" y="500"/>
                  </a:lnTo>
                  <a:lnTo>
                    <a:pt x="15" y="473"/>
                  </a:lnTo>
                  <a:lnTo>
                    <a:pt x="19" y="446"/>
                  </a:lnTo>
                  <a:lnTo>
                    <a:pt x="26" y="419"/>
                  </a:lnTo>
                  <a:lnTo>
                    <a:pt x="33" y="392"/>
                  </a:lnTo>
                  <a:lnTo>
                    <a:pt x="41" y="366"/>
                  </a:lnTo>
                  <a:lnTo>
                    <a:pt x="48" y="341"/>
                  </a:lnTo>
                  <a:lnTo>
                    <a:pt x="59" y="316"/>
                  </a:lnTo>
                  <a:lnTo>
                    <a:pt x="70" y="292"/>
                  </a:lnTo>
                  <a:lnTo>
                    <a:pt x="81" y="268"/>
                  </a:lnTo>
                  <a:lnTo>
                    <a:pt x="93" y="245"/>
                  </a:lnTo>
                  <a:lnTo>
                    <a:pt x="108" y="222"/>
                  </a:lnTo>
                  <a:lnTo>
                    <a:pt x="123" y="201"/>
                  </a:lnTo>
                  <a:lnTo>
                    <a:pt x="139" y="180"/>
                  </a:lnTo>
                  <a:lnTo>
                    <a:pt x="156" y="160"/>
                  </a:lnTo>
                  <a:lnTo>
                    <a:pt x="175" y="142"/>
                  </a:lnTo>
                  <a:lnTo>
                    <a:pt x="195" y="123"/>
                  </a:lnTo>
                  <a:lnTo>
                    <a:pt x="217" y="106"/>
                  </a:lnTo>
                  <a:lnTo>
                    <a:pt x="239" y="91"/>
                  </a:lnTo>
                  <a:lnTo>
                    <a:pt x="264" y="76"/>
                  </a:lnTo>
                  <a:lnTo>
                    <a:pt x="289" y="62"/>
                  </a:lnTo>
                  <a:lnTo>
                    <a:pt x="315" y="50"/>
                  </a:lnTo>
                  <a:lnTo>
                    <a:pt x="345" y="38"/>
                  </a:lnTo>
                  <a:lnTo>
                    <a:pt x="374" y="28"/>
                  </a:lnTo>
                  <a:lnTo>
                    <a:pt x="405" y="19"/>
                  </a:lnTo>
                  <a:lnTo>
                    <a:pt x="439" y="13"/>
                  </a:lnTo>
                  <a:lnTo>
                    <a:pt x="474" y="8"/>
                  </a:lnTo>
                  <a:lnTo>
                    <a:pt x="510" y="3"/>
                  </a:lnTo>
                  <a:lnTo>
                    <a:pt x="548" y="1"/>
                  </a:lnTo>
                  <a:lnTo>
                    <a:pt x="588" y="0"/>
                  </a:lnTo>
                  <a:lnTo>
                    <a:pt x="588" y="0"/>
                  </a:lnTo>
                  <a:close/>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5" name="Freeform 155">
              <a:extLst>
                <a:ext uri="{FF2B5EF4-FFF2-40B4-BE49-F238E27FC236}">
                  <a16:creationId xmlns:a16="http://schemas.microsoft.com/office/drawing/2014/main" id="{85D4EB24-A612-4940-AAF9-979638FDACBD}"/>
                </a:ext>
              </a:extLst>
            </p:cNvPr>
            <p:cNvSpPr>
              <a:spLocks noEditPoints="1"/>
            </p:cNvSpPr>
            <p:nvPr/>
          </p:nvSpPr>
          <p:spPr bwMode="auto">
            <a:xfrm flipH="1">
              <a:off x="8347278" y="5607421"/>
              <a:ext cx="358028" cy="277989"/>
            </a:xfrm>
            <a:custGeom>
              <a:avLst/>
              <a:gdLst>
                <a:gd name="T0" fmla="*/ 949 w 1236"/>
                <a:gd name="T1" fmla="*/ 116 h 1115"/>
                <a:gd name="T2" fmla="*/ 818 w 1236"/>
                <a:gd name="T3" fmla="*/ 56 h 1115"/>
                <a:gd name="T4" fmla="*/ 672 w 1236"/>
                <a:gd name="T5" fmla="*/ 18 h 1115"/>
                <a:gd name="T6" fmla="*/ 520 w 1236"/>
                <a:gd name="T7" fmla="*/ 1 h 1115"/>
                <a:gd name="T8" fmla="*/ 372 w 1236"/>
                <a:gd name="T9" fmla="*/ 3 h 1115"/>
                <a:gd name="T10" fmla="*/ 235 w 1236"/>
                <a:gd name="T11" fmla="*/ 24 h 1115"/>
                <a:gd name="T12" fmla="*/ 119 w 1236"/>
                <a:gd name="T13" fmla="*/ 62 h 1115"/>
                <a:gd name="T14" fmla="*/ 30 w 1236"/>
                <a:gd name="T15" fmla="*/ 116 h 1115"/>
                <a:gd name="T16" fmla="*/ 5 w 1236"/>
                <a:gd name="T17" fmla="*/ 168 h 1115"/>
                <a:gd name="T18" fmla="*/ 22 w 1236"/>
                <a:gd name="T19" fmla="*/ 284 h 1115"/>
                <a:gd name="T20" fmla="*/ 33 w 1236"/>
                <a:gd name="T21" fmla="*/ 593 h 1115"/>
                <a:gd name="T22" fmla="*/ 40 w 1236"/>
                <a:gd name="T23" fmla="*/ 927 h 1115"/>
                <a:gd name="T24" fmla="*/ 55 w 1236"/>
                <a:gd name="T25" fmla="*/ 1097 h 1115"/>
                <a:gd name="T26" fmla="*/ 57 w 1236"/>
                <a:gd name="T27" fmla="*/ 1104 h 1115"/>
                <a:gd name="T28" fmla="*/ 65 w 1236"/>
                <a:gd name="T29" fmla="*/ 1114 h 1115"/>
                <a:gd name="T30" fmla="*/ 79 w 1236"/>
                <a:gd name="T31" fmla="*/ 1112 h 1115"/>
                <a:gd name="T32" fmla="*/ 82 w 1236"/>
                <a:gd name="T33" fmla="*/ 1088 h 1115"/>
                <a:gd name="T34" fmla="*/ 78 w 1236"/>
                <a:gd name="T35" fmla="*/ 1011 h 1115"/>
                <a:gd name="T36" fmla="*/ 69 w 1236"/>
                <a:gd name="T37" fmla="*/ 902 h 1115"/>
                <a:gd name="T38" fmla="*/ 103 w 1236"/>
                <a:gd name="T39" fmla="*/ 805 h 1115"/>
                <a:gd name="T40" fmla="*/ 167 w 1236"/>
                <a:gd name="T41" fmla="*/ 678 h 1115"/>
                <a:gd name="T42" fmla="*/ 206 w 1236"/>
                <a:gd name="T43" fmla="*/ 565 h 1115"/>
                <a:gd name="T44" fmla="*/ 244 w 1236"/>
                <a:gd name="T45" fmla="*/ 491 h 1115"/>
                <a:gd name="T46" fmla="*/ 281 w 1236"/>
                <a:gd name="T47" fmla="*/ 450 h 1115"/>
                <a:gd name="T48" fmla="*/ 303 w 1236"/>
                <a:gd name="T49" fmla="*/ 435 h 1115"/>
                <a:gd name="T50" fmla="*/ 396 w 1236"/>
                <a:gd name="T51" fmla="*/ 410 h 1115"/>
                <a:gd name="T52" fmla="*/ 456 w 1236"/>
                <a:gd name="T53" fmla="*/ 414 h 1115"/>
                <a:gd name="T54" fmla="*/ 555 w 1236"/>
                <a:gd name="T55" fmla="*/ 458 h 1115"/>
                <a:gd name="T56" fmla="*/ 630 w 1236"/>
                <a:gd name="T57" fmla="*/ 489 h 1115"/>
                <a:gd name="T58" fmla="*/ 783 w 1236"/>
                <a:gd name="T59" fmla="*/ 529 h 1115"/>
                <a:gd name="T60" fmla="*/ 871 w 1236"/>
                <a:gd name="T61" fmla="*/ 541 h 1115"/>
                <a:gd name="T62" fmla="*/ 933 w 1236"/>
                <a:gd name="T63" fmla="*/ 535 h 1115"/>
                <a:gd name="T64" fmla="*/ 995 w 1236"/>
                <a:gd name="T65" fmla="*/ 519 h 1115"/>
                <a:gd name="T66" fmla="*/ 1005 w 1236"/>
                <a:gd name="T67" fmla="*/ 508 h 1115"/>
                <a:gd name="T68" fmla="*/ 1076 w 1236"/>
                <a:gd name="T69" fmla="*/ 631 h 1115"/>
                <a:gd name="T70" fmla="*/ 1118 w 1236"/>
                <a:gd name="T71" fmla="*/ 742 h 1115"/>
                <a:gd name="T72" fmla="*/ 1157 w 1236"/>
                <a:gd name="T73" fmla="*/ 903 h 1115"/>
                <a:gd name="T74" fmla="*/ 1160 w 1236"/>
                <a:gd name="T75" fmla="*/ 1018 h 1115"/>
                <a:gd name="T76" fmla="*/ 1156 w 1236"/>
                <a:gd name="T77" fmla="*/ 1088 h 1115"/>
                <a:gd name="T78" fmla="*/ 1160 w 1236"/>
                <a:gd name="T79" fmla="*/ 1112 h 1115"/>
                <a:gd name="T80" fmla="*/ 1174 w 1236"/>
                <a:gd name="T81" fmla="*/ 1114 h 1115"/>
                <a:gd name="T82" fmla="*/ 1181 w 1236"/>
                <a:gd name="T83" fmla="*/ 1104 h 1115"/>
                <a:gd name="T84" fmla="*/ 1184 w 1236"/>
                <a:gd name="T85" fmla="*/ 1075 h 1115"/>
                <a:gd name="T86" fmla="*/ 1209 w 1236"/>
                <a:gd name="T87" fmla="*/ 952 h 1115"/>
                <a:gd name="T88" fmla="*/ 1234 w 1236"/>
                <a:gd name="T89" fmla="*/ 737 h 1115"/>
                <a:gd name="T90" fmla="*/ 1235 w 1236"/>
                <a:gd name="T91" fmla="*/ 596 h 1115"/>
                <a:gd name="T92" fmla="*/ 1220 w 1236"/>
                <a:gd name="T93" fmla="*/ 454 h 1115"/>
                <a:gd name="T94" fmla="*/ 1187 w 1236"/>
                <a:gd name="T95" fmla="*/ 327 h 1115"/>
                <a:gd name="T96" fmla="*/ 1144 w 1236"/>
                <a:gd name="T97" fmla="*/ 248 h 1115"/>
                <a:gd name="T98" fmla="*/ 1107 w 1236"/>
                <a:gd name="T99" fmla="*/ 206 h 1115"/>
                <a:gd name="T100" fmla="*/ 1061 w 1236"/>
                <a:gd name="T101" fmla="*/ 174 h 1115"/>
                <a:gd name="T102" fmla="*/ 1007 w 1236"/>
                <a:gd name="T103" fmla="*/ 155 h 1115"/>
                <a:gd name="T104" fmla="*/ 548 w 1236"/>
                <a:gd name="T105" fmla="*/ 369 h 1115"/>
                <a:gd name="T106" fmla="*/ 563 w 1236"/>
                <a:gd name="T107" fmla="*/ 373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6" h="1115">
                  <a:moveTo>
                    <a:pt x="1007" y="155"/>
                  </a:moveTo>
                  <a:lnTo>
                    <a:pt x="1007" y="155"/>
                  </a:lnTo>
                  <a:lnTo>
                    <a:pt x="979" y="135"/>
                  </a:lnTo>
                  <a:lnTo>
                    <a:pt x="949" y="116"/>
                  </a:lnTo>
                  <a:lnTo>
                    <a:pt x="917" y="99"/>
                  </a:lnTo>
                  <a:lnTo>
                    <a:pt x="885" y="84"/>
                  </a:lnTo>
                  <a:lnTo>
                    <a:pt x="851" y="69"/>
                  </a:lnTo>
                  <a:lnTo>
                    <a:pt x="818" y="56"/>
                  </a:lnTo>
                  <a:lnTo>
                    <a:pt x="782" y="45"/>
                  </a:lnTo>
                  <a:lnTo>
                    <a:pt x="746" y="34"/>
                  </a:lnTo>
                  <a:lnTo>
                    <a:pt x="709" y="25"/>
                  </a:lnTo>
                  <a:lnTo>
                    <a:pt x="672" y="18"/>
                  </a:lnTo>
                  <a:lnTo>
                    <a:pt x="634" y="11"/>
                  </a:lnTo>
                  <a:lnTo>
                    <a:pt x="595" y="7"/>
                  </a:lnTo>
                  <a:lnTo>
                    <a:pt x="557" y="3"/>
                  </a:lnTo>
                  <a:lnTo>
                    <a:pt x="520" y="1"/>
                  </a:lnTo>
                  <a:lnTo>
                    <a:pt x="482" y="0"/>
                  </a:lnTo>
                  <a:lnTo>
                    <a:pt x="445" y="0"/>
                  </a:lnTo>
                  <a:lnTo>
                    <a:pt x="408" y="1"/>
                  </a:lnTo>
                  <a:lnTo>
                    <a:pt x="372" y="3"/>
                  </a:lnTo>
                  <a:lnTo>
                    <a:pt x="336" y="7"/>
                  </a:lnTo>
                  <a:lnTo>
                    <a:pt x="301" y="11"/>
                  </a:lnTo>
                  <a:lnTo>
                    <a:pt x="268" y="17"/>
                  </a:lnTo>
                  <a:lnTo>
                    <a:pt x="235" y="24"/>
                  </a:lnTo>
                  <a:lnTo>
                    <a:pt x="204" y="32"/>
                  </a:lnTo>
                  <a:lnTo>
                    <a:pt x="174" y="41"/>
                  </a:lnTo>
                  <a:lnTo>
                    <a:pt x="146" y="51"/>
                  </a:lnTo>
                  <a:lnTo>
                    <a:pt x="119" y="62"/>
                  </a:lnTo>
                  <a:lnTo>
                    <a:pt x="94" y="74"/>
                  </a:lnTo>
                  <a:lnTo>
                    <a:pt x="70" y="87"/>
                  </a:lnTo>
                  <a:lnTo>
                    <a:pt x="49" y="102"/>
                  </a:lnTo>
                  <a:lnTo>
                    <a:pt x="30" y="116"/>
                  </a:lnTo>
                  <a:lnTo>
                    <a:pt x="14" y="132"/>
                  </a:lnTo>
                  <a:lnTo>
                    <a:pt x="0" y="150"/>
                  </a:lnTo>
                  <a:lnTo>
                    <a:pt x="0" y="150"/>
                  </a:lnTo>
                  <a:lnTo>
                    <a:pt x="5" y="168"/>
                  </a:lnTo>
                  <a:lnTo>
                    <a:pt x="9" y="187"/>
                  </a:lnTo>
                  <a:lnTo>
                    <a:pt x="13" y="209"/>
                  </a:lnTo>
                  <a:lnTo>
                    <a:pt x="17" y="233"/>
                  </a:lnTo>
                  <a:lnTo>
                    <a:pt x="22" y="284"/>
                  </a:lnTo>
                  <a:lnTo>
                    <a:pt x="27" y="339"/>
                  </a:lnTo>
                  <a:lnTo>
                    <a:pt x="29" y="398"/>
                  </a:lnTo>
                  <a:lnTo>
                    <a:pt x="31" y="462"/>
                  </a:lnTo>
                  <a:lnTo>
                    <a:pt x="33" y="593"/>
                  </a:lnTo>
                  <a:lnTo>
                    <a:pt x="35" y="731"/>
                  </a:lnTo>
                  <a:lnTo>
                    <a:pt x="36" y="798"/>
                  </a:lnTo>
                  <a:lnTo>
                    <a:pt x="37" y="863"/>
                  </a:lnTo>
                  <a:lnTo>
                    <a:pt x="40" y="927"/>
                  </a:lnTo>
                  <a:lnTo>
                    <a:pt x="43" y="988"/>
                  </a:lnTo>
                  <a:lnTo>
                    <a:pt x="48" y="1045"/>
                  </a:lnTo>
                  <a:lnTo>
                    <a:pt x="55" y="1097"/>
                  </a:lnTo>
                  <a:lnTo>
                    <a:pt x="55" y="1097"/>
                  </a:lnTo>
                  <a:lnTo>
                    <a:pt x="55" y="1096"/>
                  </a:lnTo>
                  <a:lnTo>
                    <a:pt x="55" y="1096"/>
                  </a:lnTo>
                  <a:lnTo>
                    <a:pt x="57" y="1104"/>
                  </a:lnTo>
                  <a:lnTo>
                    <a:pt x="57" y="1104"/>
                  </a:lnTo>
                  <a:lnTo>
                    <a:pt x="60" y="1109"/>
                  </a:lnTo>
                  <a:lnTo>
                    <a:pt x="64" y="1114"/>
                  </a:lnTo>
                  <a:lnTo>
                    <a:pt x="64" y="1114"/>
                  </a:lnTo>
                  <a:lnTo>
                    <a:pt x="65" y="1114"/>
                  </a:lnTo>
                  <a:lnTo>
                    <a:pt x="66" y="1115"/>
                  </a:lnTo>
                  <a:lnTo>
                    <a:pt x="70" y="1114"/>
                  </a:lnTo>
                  <a:lnTo>
                    <a:pt x="79" y="1112"/>
                  </a:lnTo>
                  <a:lnTo>
                    <a:pt x="79" y="1112"/>
                  </a:lnTo>
                  <a:lnTo>
                    <a:pt x="80" y="1111"/>
                  </a:lnTo>
                  <a:lnTo>
                    <a:pt x="80" y="1109"/>
                  </a:lnTo>
                  <a:lnTo>
                    <a:pt x="80" y="1109"/>
                  </a:lnTo>
                  <a:lnTo>
                    <a:pt x="82" y="1088"/>
                  </a:lnTo>
                  <a:lnTo>
                    <a:pt x="82" y="1065"/>
                  </a:lnTo>
                  <a:lnTo>
                    <a:pt x="80" y="1038"/>
                  </a:lnTo>
                  <a:lnTo>
                    <a:pt x="80" y="1038"/>
                  </a:lnTo>
                  <a:lnTo>
                    <a:pt x="78" y="1011"/>
                  </a:lnTo>
                  <a:lnTo>
                    <a:pt x="74" y="984"/>
                  </a:lnTo>
                  <a:lnTo>
                    <a:pt x="64" y="931"/>
                  </a:lnTo>
                  <a:lnTo>
                    <a:pt x="64" y="931"/>
                  </a:lnTo>
                  <a:lnTo>
                    <a:pt x="69" y="902"/>
                  </a:lnTo>
                  <a:lnTo>
                    <a:pt x="77" y="874"/>
                  </a:lnTo>
                  <a:lnTo>
                    <a:pt x="85" y="849"/>
                  </a:lnTo>
                  <a:lnTo>
                    <a:pt x="93" y="827"/>
                  </a:lnTo>
                  <a:lnTo>
                    <a:pt x="103" y="805"/>
                  </a:lnTo>
                  <a:lnTo>
                    <a:pt x="113" y="785"/>
                  </a:lnTo>
                  <a:lnTo>
                    <a:pt x="134" y="744"/>
                  </a:lnTo>
                  <a:lnTo>
                    <a:pt x="156" y="701"/>
                  </a:lnTo>
                  <a:lnTo>
                    <a:pt x="167" y="678"/>
                  </a:lnTo>
                  <a:lnTo>
                    <a:pt x="177" y="654"/>
                  </a:lnTo>
                  <a:lnTo>
                    <a:pt x="188" y="627"/>
                  </a:lnTo>
                  <a:lnTo>
                    <a:pt x="197" y="598"/>
                  </a:lnTo>
                  <a:lnTo>
                    <a:pt x="206" y="565"/>
                  </a:lnTo>
                  <a:lnTo>
                    <a:pt x="215" y="530"/>
                  </a:lnTo>
                  <a:lnTo>
                    <a:pt x="215" y="530"/>
                  </a:lnTo>
                  <a:lnTo>
                    <a:pt x="229" y="509"/>
                  </a:lnTo>
                  <a:lnTo>
                    <a:pt x="244" y="491"/>
                  </a:lnTo>
                  <a:lnTo>
                    <a:pt x="244" y="491"/>
                  </a:lnTo>
                  <a:lnTo>
                    <a:pt x="262" y="469"/>
                  </a:lnTo>
                  <a:lnTo>
                    <a:pt x="271" y="458"/>
                  </a:lnTo>
                  <a:lnTo>
                    <a:pt x="281" y="450"/>
                  </a:lnTo>
                  <a:lnTo>
                    <a:pt x="281" y="450"/>
                  </a:lnTo>
                  <a:lnTo>
                    <a:pt x="293" y="442"/>
                  </a:lnTo>
                  <a:lnTo>
                    <a:pt x="303" y="435"/>
                  </a:lnTo>
                  <a:lnTo>
                    <a:pt x="303" y="435"/>
                  </a:lnTo>
                  <a:lnTo>
                    <a:pt x="331" y="426"/>
                  </a:lnTo>
                  <a:lnTo>
                    <a:pt x="355" y="419"/>
                  </a:lnTo>
                  <a:lnTo>
                    <a:pt x="377" y="413"/>
                  </a:lnTo>
                  <a:lnTo>
                    <a:pt x="396" y="410"/>
                  </a:lnTo>
                  <a:lnTo>
                    <a:pt x="413" y="409"/>
                  </a:lnTo>
                  <a:lnTo>
                    <a:pt x="428" y="409"/>
                  </a:lnTo>
                  <a:lnTo>
                    <a:pt x="443" y="411"/>
                  </a:lnTo>
                  <a:lnTo>
                    <a:pt x="456" y="414"/>
                  </a:lnTo>
                  <a:lnTo>
                    <a:pt x="471" y="420"/>
                  </a:lnTo>
                  <a:lnTo>
                    <a:pt x="485" y="425"/>
                  </a:lnTo>
                  <a:lnTo>
                    <a:pt x="517" y="440"/>
                  </a:lnTo>
                  <a:lnTo>
                    <a:pt x="555" y="458"/>
                  </a:lnTo>
                  <a:lnTo>
                    <a:pt x="577" y="468"/>
                  </a:lnTo>
                  <a:lnTo>
                    <a:pt x="604" y="479"/>
                  </a:lnTo>
                  <a:lnTo>
                    <a:pt x="604" y="479"/>
                  </a:lnTo>
                  <a:lnTo>
                    <a:pt x="630" y="489"/>
                  </a:lnTo>
                  <a:lnTo>
                    <a:pt x="663" y="498"/>
                  </a:lnTo>
                  <a:lnTo>
                    <a:pt x="701" y="509"/>
                  </a:lnTo>
                  <a:lnTo>
                    <a:pt x="741" y="520"/>
                  </a:lnTo>
                  <a:lnTo>
                    <a:pt x="783" y="529"/>
                  </a:lnTo>
                  <a:lnTo>
                    <a:pt x="822" y="536"/>
                  </a:lnTo>
                  <a:lnTo>
                    <a:pt x="840" y="538"/>
                  </a:lnTo>
                  <a:lnTo>
                    <a:pt x="856" y="539"/>
                  </a:lnTo>
                  <a:lnTo>
                    <a:pt x="871" y="541"/>
                  </a:lnTo>
                  <a:lnTo>
                    <a:pt x="884" y="541"/>
                  </a:lnTo>
                  <a:lnTo>
                    <a:pt x="884" y="541"/>
                  </a:lnTo>
                  <a:lnTo>
                    <a:pt x="914" y="537"/>
                  </a:lnTo>
                  <a:lnTo>
                    <a:pt x="933" y="535"/>
                  </a:lnTo>
                  <a:lnTo>
                    <a:pt x="953" y="532"/>
                  </a:lnTo>
                  <a:lnTo>
                    <a:pt x="972" y="528"/>
                  </a:lnTo>
                  <a:lnTo>
                    <a:pt x="989" y="522"/>
                  </a:lnTo>
                  <a:lnTo>
                    <a:pt x="995" y="519"/>
                  </a:lnTo>
                  <a:lnTo>
                    <a:pt x="1000" y="516"/>
                  </a:lnTo>
                  <a:lnTo>
                    <a:pt x="1004" y="511"/>
                  </a:lnTo>
                  <a:lnTo>
                    <a:pt x="1005" y="508"/>
                  </a:lnTo>
                  <a:lnTo>
                    <a:pt x="1005" y="508"/>
                  </a:lnTo>
                  <a:lnTo>
                    <a:pt x="1026" y="541"/>
                  </a:lnTo>
                  <a:lnTo>
                    <a:pt x="1044" y="572"/>
                  </a:lnTo>
                  <a:lnTo>
                    <a:pt x="1061" y="602"/>
                  </a:lnTo>
                  <a:lnTo>
                    <a:pt x="1076" y="631"/>
                  </a:lnTo>
                  <a:lnTo>
                    <a:pt x="1088" y="660"/>
                  </a:lnTo>
                  <a:lnTo>
                    <a:pt x="1099" y="688"/>
                  </a:lnTo>
                  <a:lnTo>
                    <a:pt x="1109" y="715"/>
                  </a:lnTo>
                  <a:lnTo>
                    <a:pt x="1118" y="742"/>
                  </a:lnTo>
                  <a:lnTo>
                    <a:pt x="1126" y="769"/>
                  </a:lnTo>
                  <a:lnTo>
                    <a:pt x="1133" y="796"/>
                  </a:lnTo>
                  <a:lnTo>
                    <a:pt x="1145" y="849"/>
                  </a:lnTo>
                  <a:lnTo>
                    <a:pt x="1157" y="903"/>
                  </a:lnTo>
                  <a:lnTo>
                    <a:pt x="1170" y="960"/>
                  </a:lnTo>
                  <a:lnTo>
                    <a:pt x="1170" y="960"/>
                  </a:lnTo>
                  <a:lnTo>
                    <a:pt x="1162" y="998"/>
                  </a:lnTo>
                  <a:lnTo>
                    <a:pt x="1160" y="1018"/>
                  </a:lnTo>
                  <a:lnTo>
                    <a:pt x="1157" y="1038"/>
                  </a:lnTo>
                  <a:lnTo>
                    <a:pt x="1157" y="1038"/>
                  </a:lnTo>
                  <a:lnTo>
                    <a:pt x="1156" y="1065"/>
                  </a:lnTo>
                  <a:lnTo>
                    <a:pt x="1156" y="1088"/>
                  </a:lnTo>
                  <a:lnTo>
                    <a:pt x="1157" y="1109"/>
                  </a:lnTo>
                  <a:lnTo>
                    <a:pt x="1157" y="1109"/>
                  </a:lnTo>
                  <a:lnTo>
                    <a:pt x="1157" y="1111"/>
                  </a:lnTo>
                  <a:lnTo>
                    <a:pt x="1160" y="1112"/>
                  </a:lnTo>
                  <a:lnTo>
                    <a:pt x="1160" y="1112"/>
                  </a:lnTo>
                  <a:lnTo>
                    <a:pt x="1168" y="1114"/>
                  </a:lnTo>
                  <a:lnTo>
                    <a:pt x="1172" y="1115"/>
                  </a:lnTo>
                  <a:lnTo>
                    <a:pt x="1174" y="1114"/>
                  </a:lnTo>
                  <a:lnTo>
                    <a:pt x="1174" y="1114"/>
                  </a:lnTo>
                  <a:lnTo>
                    <a:pt x="1174" y="1114"/>
                  </a:lnTo>
                  <a:lnTo>
                    <a:pt x="1178" y="1109"/>
                  </a:lnTo>
                  <a:lnTo>
                    <a:pt x="1181" y="1104"/>
                  </a:lnTo>
                  <a:lnTo>
                    <a:pt x="1181" y="1104"/>
                  </a:lnTo>
                  <a:lnTo>
                    <a:pt x="1183" y="1089"/>
                  </a:lnTo>
                  <a:lnTo>
                    <a:pt x="1184" y="1075"/>
                  </a:lnTo>
                  <a:lnTo>
                    <a:pt x="1184" y="1075"/>
                  </a:lnTo>
                  <a:lnTo>
                    <a:pt x="1191" y="1034"/>
                  </a:lnTo>
                  <a:lnTo>
                    <a:pt x="1191" y="1034"/>
                  </a:lnTo>
                  <a:lnTo>
                    <a:pt x="1200" y="997"/>
                  </a:lnTo>
                  <a:lnTo>
                    <a:pt x="1209" y="952"/>
                  </a:lnTo>
                  <a:lnTo>
                    <a:pt x="1217" y="898"/>
                  </a:lnTo>
                  <a:lnTo>
                    <a:pt x="1225" y="838"/>
                  </a:lnTo>
                  <a:lnTo>
                    <a:pt x="1231" y="772"/>
                  </a:lnTo>
                  <a:lnTo>
                    <a:pt x="1234" y="737"/>
                  </a:lnTo>
                  <a:lnTo>
                    <a:pt x="1235" y="703"/>
                  </a:lnTo>
                  <a:lnTo>
                    <a:pt x="1236" y="667"/>
                  </a:lnTo>
                  <a:lnTo>
                    <a:pt x="1236" y="631"/>
                  </a:lnTo>
                  <a:lnTo>
                    <a:pt x="1235" y="596"/>
                  </a:lnTo>
                  <a:lnTo>
                    <a:pt x="1233" y="559"/>
                  </a:lnTo>
                  <a:lnTo>
                    <a:pt x="1230" y="524"/>
                  </a:lnTo>
                  <a:lnTo>
                    <a:pt x="1226" y="489"/>
                  </a:lnTo>
                  <a:lnTo>
                    <a:pt x="1220" y="454"/>
                  </a:lnTo>
                  <a:lnTo>
                    <a:pt x="1215" y="421"/>
                  </a:lnTo>
                  <a:lnTo>
                    <a:pt x="1207" y="388"/>
                  </a:lnTo>
                  <a:lnTo>
                    <a:pt x="1197" y="357"/>
                  </a:lnTo>
                  <a:lnTo>
                    <a:pt x="1187" y="327"/>
                  </a:lnTo>
                  <a:lnTo>
                    <a:pt x="1174" y="299"/>
                  </a:lnTo>
                  <a:lnTo>
                    <a:pt x="1160" y="273"/>
                  </a:lnTo>
                  <a:lnTo>
                    <a:pt x="1152" y="260"/>
                  </a:lnTo>
                  <a:lnTo>
                    <a:pt x="1144" y="248"/>
                  </a:lnTo>
                  <a:lnTo>
                    <a:pt x="1135" y="236"/>
                  </a:lnTo>
                  <a:lnTo>
                    <a:pt x="1126" y="225"/>
                  </a:lnTo>
                  <a:lnTo>
                    <a:pt x="1116" y="216"/>
                  </a:lnTo>
                  <a:lnTo>
                    <a:pt x="1107" y="206"/>
                  </a:lnTo>
                  <a:lnTo>
                    <a:pt x="1096" y="197"/>
                  </a:lnTo>
                  <a:lnTo>
                    <a:pt x="1085" y="189"/>
                  </a:lnTo>
                  <a:lnTo>
                    <a:pt x="1073" y="181"/>
                  </a:lnTo>
                  <a:lnTo>
                    <a:pt x="1061" y="174"/>
                  </a:lnTo>
                  <a:lnTo>
                    <a:pt x="1049" y="168"/>
                  </a:lnTo>
                  <a:lnTo>
                    <a:pt x="1035" y="163"/>
                  </a:lnTo>
                  <a:lnTo>
                    <a:pt x="1022" y="158"/>
                  </a:lnTo>
                  <a:lnTo>
                    <a:pt x="1007" y="155"/>
                  </a:lnTo>
                  <a:lnTo>
                    <a:pt x="1007" y="155"/>
                  </a:lnTo>
                  <a:close/>
                  <a:moveTo>
                    <a:pt x="563" y="373"/>
                  </a:moveTo>
                  <a:lnTo>
                    <a:pt x="563" y="373"/>
                  </a:lnTo>
                  <a:lnTo>
                    <a:pt x="548" y="369"/>
                  </a:lnTo>
                  <a:lnTo>
                    <a:pt x="548" y="369"/>
                  </a:lnTo>
                  <a:lnTo>
                    <a:pt x="571" y="374"/>
                  </a:lnTo>
                  <a:lnTo>
                    <a:pt x="571" y="374"/>
                  </a:lnTo>
                  <a:lnTo>
                    <a:pt x="563" y="373"/>
                  </a:lnTo>
                  <a:lnTo>
                    <a:pt x="563" y="373"/>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6" name="Freeform 156">
              <a:extLst>
                <a:ext uri="{FF2B5EF4-FFF2-40B4-BE49-F238E27FC236}">
                  <a16:creationId xmlns:a16="http://schemas.microsoft.com/office/drawing/2014/main" id="{846ED23B-9EDF-41FA-9D22-84553A145C08}"/>
                </a:ext>
              </a:extLst>
            </p:cNvPr>
            <p:cNvSpPr>
              <a:spLocks/>
            </p:cNvSpPr>
            <p:nvPr/>
          </p:nvSpPr>
          <p:spPr bwMode="auto">
            <a:xfrm flipH="1">
              <a:off x="8522816" y="6019192"/>
              <a:ext cx="86900" cy="142469"/>
            </a:xfrm>
            <a:custGeom>
              <a:avLst/>
              <a:gdLst>
                <a:gd name="T0" fmla="*/ 20 w 301"/>
                <a:gd name="T1" fmla="*/ 0 h 578"/>
                <a:gd name="T2" fmla="*/ 0 w 301"/>
                <a:gd name="T3" fmla="*/ 91 h 578"/>
                <a:gd name="T4" fmla="*/ 65 w 301"/>
                <a:gd name="T5" fmla="*/ 578 h 578"/>
                <a:gd name="T6" fmla="*/ 301 w 301"/>
                <a:gd name="T7" fmla="*/ 340 h 578"/>
                <a:gd name="T8" fmla="*/ 20 w 301"/>
                <a:gd name="T9" fmla="*/ 0 h 578"/>
              </a:gdLst>
              <a:ahLst/>
              <a:cxnLst>
                <a:cxn ang="0">
                  <a:pos x="T0" y="T1"/>
                </a:cxn>
                <a:cxn ang="0">
                  <a:pos x="T2" y="T3"/>
                </a:cxn>
                <a:cxn ang="0">
                  <a:pos x="T4" y="T5"/>
                </a:cxn>
                <a:cxn ang="0">
                  <a:pos x="T6" y="T7"/>
                </a:cxn>
                <a:cxn ang="0">
                  <a:pos x="T8" y="T9"/>
                </a:cxn>
              </a:cxnLst>
              <a:rect l="0" t="0" r="r" b="b"/>
              <a:pathLst>
                <a:path w="301" h="578">
                  <a:moveTo>
                    <a:pt x="20" y="0"/>
                  </a:moveTo>
                  <a:lnTo>
                    <a:pt x="0" y="91"/>
                  </a:lnTo>
                  <a:lnTo>
                    <a:pt x="65" y="578"/>
                  </a:lnTo>
                  <a:lnTo>
                    <a:pt x="301" y="340"/>
                  </a:lnTo>
                  <a:lnTo>
                    <a:pt x="2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7" name="Freeform 157">
              <a:extLst>
                <a:ext uri="{FF2B5EF4-FFF2-40B4-BE49-F238E27FC236}">
                  <a16:creationId xmlns:a16="http://schemas.microsoft.com/office/drawing/2014/main" id="{86640881-EB02-4C0D-AF93-78E98661B73C}"/>
                </a:ext>
              </a:extLst>
            </p:cNvPr>
            <p:cNvSpPr>
              <a:spLocks/>
            </p:cNvSpPr>
            <p:nvPr/>
          </p:nvSpPr>
          <p:spPr bwMode="auto">
            <a:xfrm flipH="1">
              <a:off x="8522816" y="6019192"/>
              <a:ext cx="86900" cy="142469"/>
            </a:xfrm>
            <a:custGeom>
              <a:avLst/>
              <a:gdLst>
                <a:gd name="T0" fmla="*/ 20 w 301"/>
                <a:gd name="T1" fmla="*/ 0 h 578"/>
                <a:gd name="T2" fmla="*/ 0 w 301"/>
                <a:gd name="T3" fmla="*/ 91 h 578"/>
                <a:gd name="T4" fmla="*/ 65 w 301"/>
                <a:gd name="T5" fmla="*/ 578 h 578"/>
                <a:gd name="T6" fmla="*/ 301 w 301"/>
                <a:gd name="T7" fmla="*/ 340 h 578"/>
                <a:gd name="T8" fmla="*/ 20 w 301"/>
                <a:gd name="T9" fmla="*/ 0 h 578"/>
              </a:gdLst>
              <a:ahLst/>
              <a:cxnLst>
                <a:cxn ang="0">
                  <a:pos x="T0" y="T1"/>
                </a:cxn>
                <a:cxn ang="0">
                  <a:pos x="T2" y="T3"/>
                </a:cxn>
                <a:cxn ang="0">
                  <a:pos x="T4" y="T5"/>
                </a:cxn>
                <a:cxn ang="0">
                  <a:pos x="T6" y="T7"/>
                </a:cxn>
                <a:cxn ang="0">
                  <a:pos x="T8" y="T9"/>
                </a:cxn>
              </a:cxnLst>
              <a:rect l="0" t="0" r="r" b="b"/>
              <a:pathLst>
                <a:path w="301" h="578">
                  <a:moveTo>
                    <a:pt x="20" y="0"/>
                  </a:moveTo>
                  <a:lnTo>
                    <a:pt x="0" y="91"/>
                  </a:lnTo>
                  <a:lnTo>
                    <a:pt x="65" y="578"/>
                  </a:lnTo>
                  <a:lnTo>
                    <a:pt x="301" y="34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8" name="Freeform 158">
              <a:extLst>
                <a:ext uri="{FF2B5EF4-FFF2-40B4-BE49-F238E27FC236}">
                  <a16:creationId xmlns:a16="http://schemas.microsoft.com/office/drawing/2014/main" id="{B024C8DD-C6FC-40BD-A16C-157E4E964C34}"/>
                </a:ext>
              </a:extLst>
            </p:cNvPr>
            <p:cNvSpPr>
              <a:spLocks/>
            </p:cNvSpPr>
            <p:nvPr/>
          </p:nvSpPr>
          <p:spPr bwMode="auto">
            <a:xfrm flipH="1">
              <a:off x="8441130" y="6017455"/>
              <a:ext cx="163372" cy="85134"/>
            </a:xfrm>
            <a:custGeom>
              <a:avLst/>
              <a:gdLst>
                <a:gd name="T0" fmla="*/ 0 w 564"/>
                <a:gd name="T1" fmla="*/ 0 h 348"/>
                <a:gd name="T2" fmla="*/ 281 w 564"/>
                <a:gd name="T3" fmla="*/ 338 h 348"/>
                <a:gd name="T4" fmla="*/ 564 w 564"/>
                <a:gd name="T5" fmla="*/ 0 h 348"/>
                <a:gd name="T6" fmla="*/ 564 w 564"/>
                <a:gd name="T7" fmla="*/ 8 h 348"/>
                <a:gd name="T8" fmla="*/ 281 w 564"/>
                <a:gd name="T9" fmla="*/ 348 h 348"/>
                <a:gd name="T10" fmla="*/ 0 w 564"/>
                <a:gd name="T11" fmla="*/ 8 h 348"/>
                <a:gd name="T12" fmla="*/ 0 w 564"/>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564" h="348">
                  <a:moveTo>
                    <a:pt x="0" y="0"/>
                  </a:moveTo>
                  <a:lnTo>
                    <a:pt x="281" y="338"/>
                  </a:lnTo>
                  <a:lnTo>
                    <a:pt x="564" y="0"/>
                  </a:lnTo>
                  <a:lnTo>
                    <a:pt x="564" y="8"/>
                  </a:lnTo>
                  <a:lnTo>
                    <a:pt x="281" y="348"/>
                  </a:lnTo>
                  <a:lnTo>
                    <a:pt x="0" y="8"/>
                  </a:lnTo>
                  <a:lnTo>
                    <a:pt x="0" y="0"/>
                  </a:lnTo>
                  <a:close/>
                </a:path>
              </a:pathLst>
            </a:custGeom>
            <a:solidFill>
              <a:srgbClr val="CAA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29" name="Freeform 159">
              <a:extLst>
                <a:ext uri="{FF2B5EF4-FFF2-40B4-BE49-F238E27FC236}">
                  <a16:creationId xmlns:a16="http://schemas.microsoft.com/office/drawing/2014/main" id="{79E9EDBF-E7CF-4A97-B158-F5E60DEB9160}"/>
                </a:ext>
              </a:extLst>
            </p:cNvPr>
            <p:cNvSpPr>
              <a:spLocks/>
            </p:cNvSpPr>
            <p:nvPr/>
          </p:nvSpPr>
          <p:spPr bwMode="auto">
            <a:xfrm flipH="1">
              <a:off x="8441130" y="6017455"/>
              <a:ext cx="163372" cy="85134"/>
            </a:xfrm>
            <a:custGeom>
              <a:avLst/>
              <a:gdLst>
                <a:gd name="T0" fmla="*/ 0 w 564"/>
                <a:gd name="T1" fmla="*/ 0 h 348"/>
                <a:gd name="T2" fmla="*/ 281 w 564"/>
                <a:gd name="T3" fmla="*/ 338 h 348"/>
                <a:gd name="T4" fmla="*/ 564 w 564"/>
                <a:gd name="T5" fmla="*/ 0 h 348"/>
                <a:gd name="T6" fmla="*/ 564 w 564"/>
                <a:gd name="T7" fmla="*/ 8 h 348"/>
                <a:gd name="T8" fmla="*/ 281 w 564"/>
                <a:gd name="T9" fmla="*/ 348 h 348"/>
                <a:gd name="T10" fmla="*/ 0 w 564"/>
                <a:gd name="T11" fmla="*/ 8 h 348"/>
                <a:gd name="T12" fmla="*/ 0 w 564"/>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564" h="348">
                  <a:moveTo>
                    <a:pt x="0" y="0"/>
                  </a:moveTo>
                  <a:lnTo>
                    <a:pt x="281" y="338"/>
                  </a:lnTo>
                  <a:lnTo>
                    <a:pt x="564" y="0"/>
                  </a:lnTo>
                  <a:lnTo>
                    <a:pt x="564" y="8"/>
                  </a:lnTo>
                  <a:lnTo>
                    <a:pt x="281" y="348"/>
                  </a:lnTo>
                  <a:lnTo>
                    <a:pt x="0"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0" name="Freeform 160">
              <a:extLst>
                <a:ext uri="{FF2B5EF4-FFF2-40B4-BE49-F238E27FC236}">
                  <a16:creationId xmlns:a16="http://schemas.microsoft.com/office/drawing/2014/main" id="{68995A57-8D76-4E90-911E-A6719ADE8E43}"/>
                </a:ext>
              </a:extLst>
            </p:cNvPr>
            <p:cNvSpPr>
              <a:spLocks noEditPoints="1"/>
            </p:cNvSpPr>
            <p:nvPr/>
          </p:nvSpPr>
          <p:spPr bwMode="auto">
            <a:xfrm flipH="1">
              <a:off x="8507174" y="6159924"/>
              <a:ext cx="31284" cy="0"/>
            </a:xfrm>
            <a:custGeom>
              <a:avLst/>
              <a:gdLst>
                <a:gd name="T0" fmla="*/ 107 w 108"/>
                <a:gd name="T1" fmla="*/ 0 h 3"/>
                <a:gd name="T2" fmla="*/ 108 w 108"/>
                <a:gd name="T3" fmla="*/ 3 h 3"/>
                <a:gd name="T4" fmla="*/ 108 w 108"/>
                <a:gd name="T5" fmla="*/ 3 h 3"/>
                <a:gd name="T6" fmla="*/ 107 w 108"/>
                <a:gd name="T7" fmla="*/ 0 h 3"/>
                <a:gd name="T8" fmla="*/ 1 w 108"/>
                <a:gd name="T9" fmla="*/ 0 h 3"/>
                <a:gd name="T10" fmla="*/ 1 w 108"/>
                <a:gd name="T11" fmla="*/ 0 h 3"/>
                <a:gd name="T12" fmla="*/ 0 w 108"/>
                <a:gd name="T13" fmla="*/ 3 h 3"/>
                <a:gd name="T14" fmla="*/ 0 w 108"/>
                <a:gd name="T15" fmla="*/ 3 h 3"/>
                <a:gd name="T16" fmla="*/ 1 w 108"/>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
                  <a:moveTo>
                    <a:pt x="107" y="0"/>
                  </a:moveTo>
                  <a:lnTo>
                    <a:pt x="108" y="3"/>
                  </a:lnTo>
                  <a:lnTo>
                    <a:pt x="108" y="3"/>
                  </a:lnTo>
                  <a:lnTo>
                    <a:pt x="107" y="0"/>
                  </a:lnTo>
                  <a:close/>
                  <a:moveTo>
                    <a:pt x="1" y="0"/>
                  </a:moveTo>
                  <a:lnTo>
                    <a:pt x="1" y="0"/>
                  </a:lnTo>
                  <a:lnTo>
                    <a:pt x="0" y="3"/>
                  </a:lnTo>
                  <a:lnTo>
                    <a:pt x="0" y="3"/>
                  </a:lnTo>
                  <a:lnTo>
                    <a:pt x="1" y="0"/>
                  </a:lnTo>
                  <a:close/>
                </a:path>
              </a:pathLst>
            </a:custGeom>
            <a:solidFill>
              <a:srgbClr val="D5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1" name="Freeform 161">
              <a:extLst>
                <a:ext uri="{FF2B5EF4-FFF2-40B4-BE49-F238E27FC236}">
                  <a16:creationId xmlns:a16="http://schemas.microsoft.com/office/drawing/2014/main" id="{5149A8B7-A9ED-47F0-8494-566FD67F7B69}"/>
                </a:ext>
              </a:extLst>
            </p:cNvPr>
            <p:cNvSpPr>
              <a:spLocks/>
            </p:cNvSpPr>
            <p:nvPr/>
          </p:nvSpPr>
          <p:spPr bwMode="auto">
            <a:xfrm flipH="1">
              <a:off x="8507174" y="6159924"/>
              <a:ext cx="0" cy="0"/>
            </a:xfrm>
            <a:custGeom>
              <a:avLst/>
              <a:gdLst>
                <a:gd name="T0" fmla="*/ 0 w 1"/>
                <a:gd name="T1" fmla="*/ 0 h 3"/>
                <a:gd name="T2" fmla="*/ 1 w 1"/>
                <a:gd name="T3" fmla="*/ 3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lnTo>
                    <a:pt x="1" y="3"/>
                  </a:lnTo>
                  <a:lnTo>
                    <a:pt x="1"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2" name="Freeform 162">
              <a:extLst>
                <a:ext uri="{FF2B5EF4-FFF2-40B4-BE49-F238E27FC236}">
                  <a16:creationId xmlns:a16="http://schemas.microsoft.com/office/drawing/2014/main" id="{3D4DC0BC-EC24-4E2D-A91C-A5C14B54977E}"/>
                </a:ext>
              </a:extLst>
            </p:cNvPr>
            <p:cNvSpPr>
              <a:spLocks/>
            </p:cNvSpPr>
            <p:nvPr/>
          </p:nvSpPr>
          <p:spPr bwMode="auto">
            <a:xfrm flipH="1">
              <a:off x="8536720" y="6159924"/>
              <a:ext cx="1738" cy="0"/>
            </a:xfrm>
            <a:custGeom>
              <a:avLst/>
              <a:gdLst>
                <a:gd name="T0" fmla="*/ 1 w 1"/>
                <a:gd name="T1" fmla="*/ 0 h 3"/>
                <a:gd name="T2" fmla="*/ 1 w 1"/>
                <a:gd name="T3" fmla="*/ 0 h 3"/>
                <a:gd name="T4" fmla="*/ 0 w 1"/>
                <a:gd name="T5" fmla="*/ 3 h 3"/>
                <a:gd name="T6" fmla="*/ 0 w 1"/>
                <a:gd name="T7" fmla="*/ 3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lnTo>
                    <a:pt x="1" y="0"/>
                  </a:lnTo>
                  <a:lnTo>
                    <a:pt x="0" y="3"/>
                  </a:lnTo>
                  <a:lnTo>
                    <a:pt x="0"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3" name="Freeform 163">
              <a:extLst>
                <a:ext uri="{FF2B5EF4-FFF2-40B4-BE49-F238E27FC236}">
                  <a16:creationId xmlns:a16="http://schemas.microsoft.com/office/drawing/2014/main" id="{7DE3DD8F-629E-4266-8BF4-169C7F4D193D}"/>
                </a:ext>
              </a:extLst>
            </p:cNvPr>
            <p:cNvSpPr>
              <a:spLocks/>
            </p:cNvSpPr>
            <p:nvPr/>
          </p:nvSpPr>
          <p:spPr bwMode="auto">
            <a:xfrm flipH="1">
              <a:off x="8507174" y="6159924"/>
              <a:ext cx="31284" cy="0"/>
            </a:xfrm>
            <a:custGeom>
              <a:avLst/>
              <a:gdLst>
                <a:gd name="T0" fmla="*/ 1 w 108"/>
                <a:gd name="T1" fmla="*/ 0 h 3"/>
                <a:gd name="T2" fmla="*/ 107 w 108"/>
                <a:gd name="T3" fmla="*/ 0 h 3"/>
                <a:gd name="T4" fmla="*/ 108 w 108"/>
                <a:gd name="T5" fmla="*/ 3 h 3"/>
                <a:gd name="T6" fmla="*/ 0 w 108"/>
                <a:gd name="T7" fmla="*/ 3 h 3"/>
                <a:gd name="T8" fmla="*/ 1 w 108"/>
                <a:gd name="T9" fmla="*/ 0 h 3"/>
              </a:gdLst>
              <a:ahLst/>
              <a:cxnLst>
                <a:cxn ang="0">
                  <a:pos x="T0" y="T1"/>
                </a:cxn>
                <a:cxn ang="0">
                  <a:pos x="T2" y="T3"/>
                </a:cxn>
                <a:cxn ang="0">
                  <a:pos x="T4" y="T5"/>
                </a:cxn>
                <a:cxn ang="0">
                  <a:pos x="T6" y="T7"/>
                </a:cxn>
                <a:cxn ang="0">
                  <a:pos x="T8" y="T9"/>
                </a:cxn>
              </a:cxnLst>
              <a:rect l="0" t="0" r="r" b="b"/>
              <a:pathLst>
                <a:path w="108" h="3">
                  <a:moveTo>
                    <a:pt x="1" y="0"/>
                  </a:moveTo>
                  <a:lnTo>
                    <a:pt x="107" y="0"/>
                  </a:lnTo>
                  <a:lnTo>
                    <a:pt x="108" y="3"/>
                  </a:lnTo>
                  <a:lnTo>
                    <a:pt x="0" y="3"/>
                  </a:lnTo>
                  <a:lnTo>
                    <a:pt x="1" y="0"/>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4" name="Freeform 164">
              <a:extLst>
                <a:ext uri="{FF2B5EF4-FFF2-40B4-BE49-F238E27FC236}">
                  <a16:creationId xmlns:a16="http://schemas.microsoft.com/office/drawing/2014/main" id="{E05EF375-9B53-41D8-A25C-ABA9ED8927D6}"/>
                </a:ext>
              </a:extLst>
            </p:cNvPr>
            <p:cNvSpPr>
              <a:spLocks/>
            </p:cNvSpPr>
            <p:nvPr/>
          </p:nvSpPr>
          <p:spPr bwMode="auto">
            <a:xfrm flipH="1">
              <a:off x="8507174" y="6159924"/>
              <a:ext cx="31284" cy="0"/>
            </a:xfrm>
            <a:custGeom>
              <a:avLst/>
              <a:gdLst>
                <a:gd name="T0" fmla="*/ 1 w 108"/>
                <a:gd name="T1" fmla="*/ 0 h 3"/>
                <a:gd name="T2" fmla="*/ 107 w 108"/>
                <a:gd name="T3" fmla="*/ 0 h 3"/>
                <a:gd name="T4" fmla="*/ 108 w 108"/>
                <a:gd name="T5" fmla="*/ 3 h 3"/>
                <a:gd name="T6" fmla="*/ 0 w 108"/>
                <a:gd name="T7" fmla="*/ 3 h 3"/>
                <a:gd name="T8" fmla="*/ 1 w 108"/>
                <a:gd name="T9" fmla="*/ 0 h 3"/>
              </a:gdLst>
              <a:ahLst/>
              <a:cxnLst>
                <a:cxn ang="0">
                  <a:pos x="T0" y="T1"/>
                </a:cxn>
                <a:cxn ang="0">
                  <a:pos x="T2" y="T3"/>
                </a:cxn>
                <a:cxn ang="0">
                  <a:pos x="T4" y="T5"/>
                </a:cxn>
                <a:cxn ang="0">
                  <a:pos x="T6" y="T7"/>
                </a:cxn>
                <a:cxn ang="0">
                  <a:pos x="T8" y="T9"/>
                </a:cxn>
              </a:cxnLst>
              <a:rect l="0" t="0" r="r" b="b"/>
              <a:pathLst>
                <a:path w="108" h="3">
                  <a:moveTo>
                    <a:pt x="1" y="0"/>
                  </a:moveTo>
                  <a:lnTo>
                    <a:pt x="107" y="0"/>
                  </a:lnTo>
                  <a:lnTo>
                    <a:pt x="108" y="3"/>
                  </a:lnTo>
                  <a:lnTo>
                    <a:pt x="0"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5" name="Freeform 165">
              <a:extLst>
                <a:ext uri="{FF2B5EF4-FFF2-40B4-BE49-F238E27FC236}">
                  <a16:creationId xmlns:a16="http://schemas.microsoft.com/office/drawing/2014/main" id="{29758E83-A99F-4DB1-9794-27B884ADAE4A}"/>
                </a:ext>
              </a:extLst>
            </p:cNvPr>
            <p:cNvSpPr>
              <a:spLocks/>
            </p:cNvSpPr>
            <p:nvPr/>
          </p:nvSpPr>
          <p:spPr bwMode="auto">
            <a:xfrm flipH="1">
              <a:off x="7146320" y="5779427"/>
              <a:ext cx="761244" cy="284939"/>
            </a:xfrm>
            <a:custGeom>
              <a:avLst/>
              <a:gdLst>
                <a:gd name="T0" fmla="*/ 1577 w 2628"/>
                <a:gd name="T1" fmla="*/ 0 h 1148"/>
                <a:gd name="T2" fmla="*/ 1775 w 2628"/>
                <a:gd name="T3" fmla="*/ 87 h 1148"/>
                <a:gd name="T4" fmla="*/ 1940 w 2628"/>
                <a:gd name="T5" fmla="*/ 163 h 1148"/>
                <a:gd name="T6" fmla="*/ 2074 w 2628"/>
                <a:gd name="T7" fmla="*/ 229 h 1148"/>
                <a:gd name="T8" fmla="*/ 2180 w 2628"/>
                <a:gd name="T9" fmla="*/ 288 h 1148"/>
                <a:gd name="T10" fmla="*/ 2262 w 2628"/>
                <a:gd name="T11" fmla="*/ 336 h 1148"/>
                <a:gd name="T12" fmla="*/ 2324 w 2628"/>
                <a:gd name="T13" fmla="*/ 376 h 1148"/>
                <a:gd name="T14" fmla="*/ 2369 w 2628"/>
                <a:gd name="T15" fmla="*/ 409 h 1148"/>
                <a:gd name="T16" fmla="*/ 2400 w 2628"/>
                <a:gd name="T17" fmla="*/ 435 h 1148"/>
                <a:gd name="T18" fmla="*/ 2419 w 2628"/>
                <a:gd name="T19" fmla="*/ 454 h 1148"/>
                <a:gd name="T20" fmla="*/ 2438 w 2628"/>
                <a:gd name="T21" fmla="*/ 480 h 1148"/>
                <a:gd name="T22" fmla="*/ 2455 w 2628"/>
                <a:gd name="T23" fmla="*/ 509 h 1148"/>
                <a:gd name="T24" fmla="*/ 2488 w 2628"/>
                <a:gd name="T25" fmla="*/ 582 h 1148"/>
                <a:gd name="T26" fmla="*/ 2517 w 2628"/>
                <a:gd name="T27" fmla="*/ 670 h 1148"/>
                <a:gd name="T28" fmla="*/ 2544 w 2628"/>
                <a:gd name="T29" fmla="*/ 768 h 1148"/>
                <a:gd name="T30" fmla="*/ 2581 w 2628"/>
                <a:gd name="T31" fmla="*/ 928 h 1148"/>
                <a:gd name="T32" fmla="*/ 1314 w 2628"/>
                <a:gd name="T33" fmla="*/ 1148 h 1148"/>
                <a:gd name="T34" fmla="*/ 0 w 2628"/>
                <a:gd name="T35" fmla="*/ 1148 h 1148"/>
                <a:gd name="T36" fmla="*/ 71 w 2628"/>
                <a:gd name="T37" fmla="*/ 820 h 1148"/>
                <a:gd name="T38" fmla="*/ 97 w 2628"/>
                <a:gd name="T39" fmla="*/ 717 h 1148"/>
                <a:gd name="T40" fmla="*/ 125 w 2628"/>
                <a:gd name="T41" fmla="*/ 625 h 1148"/>
                <a:gd name="T42" fmla="*/ 156 w 2628"/>
                <a:gd name="T43" fmla="*/ 544 h 1148"/>
                <a:gd name="T44" fmla="*/ 181 w 2628"/>
                <a:gd name="T45" fmla="*/ 494 h 1148"/>
                <a:gd name="T46" fmla="*/ 199 w 2628"/>
                <a:gd name="T47" fmla="*/ 466 h 1148"/>
                <a:gd name="T48" fmla="*/ 218 w 2628"/>
                <a:gd name="T49" fmla="*/ 444 h 1148"/>
                <a:gd name="T50" fmla="*/ 227 w 2628"/>
                <a:gd name="T51" fmla="*/ 435 h 1148"/>
                <a:gd name="T52" fmla="*/ 279 w 2628"/>
                <a:gd name="T53" fmla="*/ 393 h 1148"/>
                <a:gd name="T54" fmla="*/ 330 w 2628"/>
                <a:gd name="T55" fmla="*/ 358 h 1148"/>
                <a:gd name="T56" fmla="*/ 401 w 2628"/>
                <a:gd name="T57" fmla="*/ 314 h 1148"/>
                <a:gd name="T58" fmla="*/ 493 w 2628"/>
                <a:gd name="T59" fmla="*/ 262 h 1148"/>
                <a:gd name="T60" fmla="*/ 612 w 2628"/>
                <a:gd name="T61" fmla="*/ 200 h 1148"/>
                <a:gd name="T62" fmla="*/ 760 w 2628"/>
                <a:gd name="T63" fmla="*/ 129 h 1148"/>
                <a:gd name="T64" fmla="*/ 941 w 2628"/>
                <a:gd name="T65" fmla="*/ 48 h 1148"/>
                <a:gd name="T66" fmla="*/ 1577 w 2628"/>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8">
                  <a:moveTo>
                    <a:pt x="1577" y="0"/>
                  </a:moveTo>
                  <a:lnTo>
                    <a:pt x="1577" y="0"/>
                  </a:lnTo>
                  <a:lnTo>
                    <a:pt x="1681" y="45"/>
                  </a:lnTo>
                  <a:lnTo>
                    <a:pt x="1775" y="87"/>
                  </a:lnTo>
                  <a:lnTo>
                    <a:pt x="1863" y="127"/>
                  </a:lnTo>
                  <a:lnTo>
                    <a:pt x="1940" y="163"/>
                  </a:lnTo>
                  <a:lnTo>
                    <a:pt x="2011" y="198"/>
                  </a:lnTo>
                  <a:lnTo>
                    <a:pt x="2074" y="229"/>
                  </a:lnTo>
                  <a:lnTo>
                    <a:pt x="2131" y="260"/>
                  </a:lnTo>
                  <a:lnTo>
                    <a:pt x="2180" y="288"/>
                  </a:lnTo>
                  <a:lnTo>
                    <a:pt x="2224" y="313"/>
                  </a:lnTo>
                  <a:lnTo>
                    <a:pt x="2262" y="336"/>
                  </a:lnTo>
                  <a:lnTo>
                    <a:pt x="2296" y="357"/>
                  </a:lnTo>
                  <a:lnTo>
                    <a:pt x="2324" y="376"/>
                  </a:lnTo>
                  <a:lnTo>
                    <a:pt x="2348" y="393"/>
                  </a:lnTo>
                  <a:lnTo>
                    <a:pt x="2369" y="409"/>
                  </a:lnTo>
                  <a:lnTo>
                    <a:pt x="2400" y="435"/>
                  </a:lnTo>
                  <a:lnTo>
                    <a:pt x="2400" y="435"/>
                  </a:lnTo>
                  <a:lnTo>
                    <a:pt x="2410" y="444"/>
                  </a:lnTo>
                  <a:lnTo>
                    <a:pt x="2419" y="454"/>
                  </a:lnTo>
                  <a:lnTo>
                    <a:pt x="2429" y="466"/>
                  </a:lnTo>
                  <a:lnTo>
                    <a:pt x="2438" y="480"/>
                  </a:lnTo>
                  <a:lnTo>
                    <a:pt x="2446" y="494"/>
                  </a:lnTo>
                  <a:lnTo>
                    <a:pt x="2455" y="509"/>
                  </a:lnTo>
                  <a:lnTo>
                    <a:pt x="2472" y="544"/>
                  </a:lnTo>
                  <a:lnTo>
                    <a:pt x="2488" y="582"/>
                  </a:lnTo>
                  <a:lnTo>
                    <a:pt x="2502" y="625"/>
                  </a:lnTo>
                  <a:lnTo>
                    <a:pt x="2517" y="670"/>
                  </a:lnTo>
                  <a:lnTo>
                    <a:pt x="2530" y="717"/>
                  </a:lnTo>
                  <a:lnTo>
                    <a:pt x="2544" y="768"/>
                  </a:lnTo>
                  <a:lnTo>
                    <a:pt x="2556" y="820"/>
                  </a:lnTo>
                  <a:lnTo>
                    <a:pt x="2581" y="928"/>
                  </a:lnTo>
                  <a:lnTo>
                    <a:pt x="2628" y="1148"/>
                  </a:lnTo>
                  <a:lnTo>
                    <a:pt x="1314" y="1148"/>
                  </a:lnTo>
                  <a:lnTo>
                    <a:pt x="0" y="1148"/>
                  </a:lnTo>
                  <a:lnTo>
                    <a:pt x="0" y="1148"/>
                  </a:lnTo>
                  <a:lnTo>
                    <a:pt x="48" y="928"/>
                  </a:lnTo>
                  <a:lnTo>
                    <a:pt x="71" y="820"/>
                  </a:lnTo>
                  <a:lnTo>
                    <a:pt x="85" y="768"/>
                  </a:lnTo>
                  <a:lnTo>
                    <a:pt x="97" y="717"/>
                  </a:lnTo>
                  <a:lnTo>
                    <a:pt x="112" y="670"/>
                  </a:lnTo>
                  <a:lnTo>
                    <a:pt x="125" y="625"/>
                  </a:lnTo>
                  <a:lnTo>
                    <a:pt x="141" y="582"/>
                  </a:lnTo>
                  <a:lnTo>
                    <a:pt x="156" y="544"/>
                  </a:lnTo>
                  <a:lnTo>
                    <a:pt x="172" y="509"/>
                  </a:lnTo>
                  <a:lnTo>
                    <a:pt x="181" y="494"/>
                  </a:lnTo>
                  <a:lnTo>
                    <a:pt x="190" y="480"/>
                  </a:lnTo>
                  <a:lnTo>
                    <a:pt x="199" y="466"/>
                  </a:lnTo>
                  <a:lnTo>
                    <a:pt x="208" y="454"/>
                  </a:lnTo>
                  <a:lnTo>
                    <a:pt x="218" y="444"/>
                  </a:lnTo>
                  <a:lnTo>
                    <a:pt x="227" y="435"/>
                  </a:lnTo>
                  <a:lnTo>
                    <a:pt x="227" y="435"/>
                  </a:lnTo>
                  <a:lnTo>
                    <a:pt x="259" y="410"/>
                  </a:lnTo>
                  <a:lnTo>
                    <a:pt x="279" y="393"/>
                  </a:lnTo>
                  <a:lnTo>
                    <a:pt x="302" y="377"/>
                  </a:lnTo>
                  <a:lnTo>
                    <a:pt x="330" y="358"/>
                  </a:lnTo>
                  <a:lnTo>
                    <a:pt x="363" y="337"/>
                  </a:lnTo>
                  <a:lnTo>
                    <a:pt x="401" y="314"/>
                  </a:lnTo>
                  <a:lnTo>
                    <a:pt x="445" y="289"/>
                  </a:lnTo>
                  <a:lnTo>
                    <a:pt x="493" y="262"/>
                  </a:lnTo>
                  <a:lnTo>
                    <a:pt x="549" y="233"/>
                  </a:lnTo>
                  <a:lnTo>
                    <a:pt x="612" y="200"/>
                  </a:lnTo>
                  <a:lnTo>
                    <a:pt x="681" y="166"/>
                  </a:lnTo>
                  <a:lnTo>
                    <a:pt x="760" y="129"/>
                  </a:lnTo>
                  <a:lnTo>
                    <a:pt x="846" y="90"/>
                  </a:lnTo>
                  <a:lnTo>
                    <a:pt x="941" y="48"/>
                  </a:lnTo>
                  <a:lnTo>
                    <a:pt x="1045" y="4"/>
                  </a:lnTo>
                  <a:lnTo>
                    <a:pt x="1577" y="0"/>
                  </a:lnTo>
                  <a:close/>
                </a:path>
              </a:pathLst>
            </a:custGeom>
            <a:solidFill>
              <a:srgbClr val="FD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6" name="Freeform 166">
              <a:extLst>
                <a:ext uri="{FF2B5EF4-FFF2-40B4-BE49-F238E27FC236}">
                  <a16:creationId xmlns:a16="http://schemas.microsoft.com/office/drawing/2014/main" id="{669C4112-8CDA-4488-BB53-38EFC536FD07}"/>
                </a:ext>
              </a:extLst>
            </p:cNvPr>
            <p:cNvSpPr>
              <a:spLocks/>
            </p:cNvSpPr>
            <p:nvPr/>
          </p:nvSpPr>
          <p:spPr bwMode="auto">
            <a:xfrm flipH="1">
              <a:off x="7146320" y="5779427"/>
              <a:ext cx="761244" cy="284939"/>
            </a:xfrm>
            <a:custGeom>
              <a:avLst/>
              <a:gdLst>
                <a:gd name="T0" fmla="*/ 1577 w 2628"/>
                <a:gd name="T1" fmla="*/ 0 h 1148"/>
                <a:gd name="T2" fmla="*/ 1775 w 2628"/>
                <a:gd name="T3" fmla="*/ 87 h 1148"/>
                <a:gd name="T4" fmla="*/ 1940 w 2628"/>
                <a:gd name="T5" fmla="*/ 163 h 1148"/>
                <a:gd name="T6" fmla="*/ 2074 w 2628"/>
                <a:gd name="T7" fmla="*/ 229 h 1148"/>
                <a:gd name="T8" fmla="*/ 2180 w 2628"/>
                <a:gd name="T9" fmla="*/ 288 h 1148"/>
                <a:gd name="T10" fmla="*/ 2262 w 2628"/>
                <a:gd name="T11" fmla="*/ 336 h 1148"/>
                <a:gd name="T12" fmla="*/ 2324 w 2628"/>
                <a:gd name="T13" fmla="*/ 376 h 1148"/>
                <a:gd name="T14" fmla="*/ 2369 w 2628"/>
                <a:gd name="T15" fmla="*/ 409 h 1148"/>
                <a:gd name="T16" fmla="*/ 2400 w 2628"/>
                <a:gd name="T17" fmla="*/ 435 h 1148"/>
                <a:gd name="T18" fmla="*/ 2419 w 2628"/>
                <a:gd name="T19" fmla="*/ 454 h 1148"/>
                <a:gd name="T20" fmla="*/ 2438 w 2628"/>
                <a:gd name="T21" fmla="*/ 480 h 1148"/>
                <a:gd name="T22" fmla="*/ 2455 w 2628"/>
                <a:gd name="T23" fmla="*/ 509 h 1148"/>
                <a:gd name="T24" fmla="*/ 2488 w 2628"/>
                <a:gd name="T25" fmla="*/ 582 h 1148"/>
                <a:gd name="T26" fmla="*/ 2517 w 2628"/>
                <a:gd name="T27" fmla="*/ 670 h 1148"/>
                <a:gd name="T28" fmla="*/ 2544 w 2628"/>
                <a:gd name="T29" fmla="*/ 768 h 1148"/>
                <a:gd name="T30" fmla="*/ 2581 w 2628"/>
                <a:gd name="T31" fmla="*/ 928 h 1148"/>
                <a:gd name="T32" fmla="*/ 1314 w 2628"/>
                <a:gd name="T33" fmla="*/ 1148 h 1148"/>
                <a:gd name="T34" fmla="*/ 0 w 2628"/>
                <a:gd name="T35" fmla="*/ 1148 h 1148"/>
                <a:gd name="T36" fmla="*/ 71 w 2628"/>
                <a:gd name="T37" fmla="*/ 820 h 1148"/>
                <a:gd name="T38" fmla="*/ 97 w 2628"/>
                <a:gd name="T39" fmla="*/ 717 h 1148"/>
                <a:gd name="T40" fmla="*/ 125 w 2628"/>
                <a:gd name="T41" fmla="*/ 625 h 1148"/>
                <a:gd name="T42" fmla="*/ 156 w 2628"/>
                <a:gd name="T43" fmla="*/ 544 h 1148"/>
                <a:gd name="T44" fmla="*/ 181 w 2628"/>
                <a:gd name="T45" fmla="*/ 494 h 1148"/>
                <a:gd name="T46" fmla="*/ 199 w 2628"/>
                <a:gd name="T47" fmla="*/ 466 h 1148"/>
                <a:gd name="T48" fmla="*/ 218 w 2628"/>
                <a:gd name="T49" fmla="*/ 444 h 1148"/>
                <a:gd name="T50" fmla="*/ 227 w 2628"/>
                <a:gd name="T51" fmla="*/ 435 h 1148"/>
                <a:gd name="T52" fmla="*/ 279 w 2628"/>
                <a:gd name="T53" fmla="*/ 393 h 1148"/>
                <a:gd name="T54" fmla="*/ 330 w 2628"/>
                <a:gd name="T55" fmla="*/ 358 h 1148"/>
                <a:gd name="T56" fmla="*/ 401 w 2628"/>
                <a:gd name="T57" fmla="*/ 314 h 1148"/>
                <a:gd name="T58" fmla="*/ 493 w 2628"/>
                <a:gd name="T59" fmla="*/ 262 h 1148"/>
                <a:gd name="T60" fmla="*/ 612 w 2628"/>
                <a:gd name="T61" fmla="*/ 200 h 1148"/>
                <a:gd name="T62" fmla="*/ 760 w 2628"/>
                <a:gd name="T63" fmla="*/ 129 h 1148"/>
                <a:gd name="T64" fmla="*/ 941 w 2628"/>
                <a:gd name="T65" fmla="*/ 48 h 1148"/>
                <a:gd name="T66" fmla="*/ 1577 w 2628"/>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8">
                  <a:moveTo>
                    <a:pt x="1577" y="0"/>
                  </a:moveTo>
                  <a:lnTo>
                    <a:pt x="1577" y="0"/>
                  </a:lnTo>
                  <a:lnTo>
                    <a:pt x="1681" y="45"/>
                  </a:lnTo>
                  <a:lnTo>
                    <a:pt x="1775" y="87"/>
                  </a:lnTo>
                  <a:lnTo>
                    <a:pt x="1863" y="127"/>
                  </a:lnTo>
                  <a:lnTo>
                    <a:pt x="1940" y="163"/>
                  </a:lnTo>
                  <a:lnTo>
                    <a:pt x="2011" y="198"/>
                  </a:lnTo>
                  <a:lnTo>
                    <a:pt x="2074" y="229"/>
                  </a:lnTo>
                  <a:lnTo>
                    <a:pt x="2131" y="260"/>
                  </a:lnTo>
                  <a:lnTo>
                    <a:pt x="2180" y="288"/>
                  </a:lnTo>
                  <a:lnTo>
                    <a:pt x="2224" y="313"/>
                  </a:lnTo>
                  <a:lnTo>
                    <a:pt x="2262" y="336"/>
                  </a:lnTo>
                  <a:lnTo>
                    <a:pt x="2296" y="357"/>
                  </a:lnTo>
                  <a:lnTo>
                    <a:pt x="2324" y="376"/>
                  </a:lnTo>
                  <a:lnTo>
                    <a:pt x="2348" y="393"/>
                  </a:lnTo>
                  <a:lnTo>
                    <a:pt x="2369" y="409"/>
                  </a:lnTo>
                  <a:lnTo>
                    <a:pt x="2400" y="435"/>
                  </a:lnTo>
                  <a:lnTo>
                    <a:pt x="2400" y="435"/>
                  </a:lnTo>
                  <a:lnTo>
                    <a:pt x="2410" y="444"/>
                  </a:lnTo>
                  <a:lnTo>
                    <a:pt x="2419" y="454"/>
                  </a:lnTo>
                  <a:lnTo>
                    <a:pt x="2429" y="466"/>
                  </a:lnTo>
                  <a:lnTo>
                    <a:pt x="2438" y="480"/>
                  </a:lnTo>
                  <a:lnTo>
                    <a:pt x="2446" y="494"/>
                  </a:lnTo>
                  <a:lnTo>
                    <a:pt x="2455" y="509"/>
                  </a:lnTo>
                  <a:lnTo>
                    <a:pt x="2472" y="544"/>
                  </a:lnTo>
                  <a:lnTo>
                    <a:pt x="2488" y="582"/>
                  </a:lnTo>
                  <a:lnTo>
                    <a:pt x="2502" y="625"/>
                  </a:lnTo>
                  <a:lnTo>
                    <a:pt x="2517" y="670"/>
                  </a:lnTo>
                  <a:lnTo>
                    <a:pt x="2530" y="717"/>
                  </a:lnTo>
                  <a:lnTo>
                    <a:pt x="2544" y="768"/>
                  </a:lnTo>
                  <a:lnTo>
                    <a:pt x="2556" y="820"/>
                  </a:lnTo>
                  <a:lnTo>
                    <a:pt x="2581" y="928"/>
                  </a:lnTo>
                  <a:lnTo>
                    <a:pt x="2628" y="1148"/>
                  </a:lnTo>
                  <a:lnTo>
                    <a:pt x="1314" y="1148"/>
                  </a:lnTo>
                  <a:lnTo>
                    <a:pt x="0" y="1148"/>
                  </a:lnTo>
                  <a:lnTo>
                    <a:pt x="0" y="1148"/>
                  </a:lnTo>
                  <a:lnTo>
                    <a:pt x="48" y="928"/>
                  </a:lnTo>
                  <a:lnTo>
                    <a:pt x="71" y="820"/>
                  </a:lnTo>
                  <a:lnTo>
                    <a:pt x="85" y="768"/>
                  </a:lnTo>
                  <a:lnTo>
                    <a:pt x="97" y="717"/>
                  </a:lnTo>
                  <a:lnTo>
                    <a:pt x="112" y="670"/>
                  </a:lnTo>
                  <a:lnTo>
                    <a:pt x="125" y="625"/>
                  </a:lnTo>
                  <a:lnTo>
                    <a:pt x="141" y="582"/>
                  </a:lnTo>
                  <a:lnTo>
                    <a:pt x="156" y="544"/>
                  </a:lnTo>
                  <a:lnTo>
                    <a:pt x="172" y="509"/>
                  </a:lnTo>
                  <a:lnTo>
                    <a:pt x="181" y="494"/>
                  </a:lnTo>
                  <a:lnTo>
                    <a:pt x="190" y="480"/>
                  </a:lnTo>
                  <a:lnTo>
                    <a:pt x="199" y="466"/>
                  </a:lnTo>
                  <a:lnTo>
                    <a:pt x="208" y="454"/>
                  </a:lnTo>
                  <a:lnTo>
                    <a:pt x="218" y="444"/>
                  </a:lnTo>
                  <a:lnTo>
                    <a:pt x="227" y="435"/>
                  </a:lnTo>
                  <a:lnTo>
                    <a:pt x="227" y="435"/>
                  </a:lnTo>
                  <a:lnTo>
                    <a:pt x="259" y="410"/>
                  </a:lnTo>
                  <a:lnTo>
                    <a:pt x="279" y="393"/>
                  </a:lnTo>
                  <a:lnTo>
                    <a:pt x="302" y="377"/>
                  </a:lnTo>
                  <a:lnTo>
                    <a:pt x="330" y="358"/>
                  </a:lnTo>
                  <a:lnTo>
                    <a:pt x="363" y="337"/>
                  </a:lnTo>
                  <a:lnTo>
                    <a:pt x="401" y="314"/>
                  </a:lnTo>
                  <a:lnTo>
                    <a:pt x="445" y="289"/>
                  </a:lnTo>
                  <a:lnTo>
                    <a:pt x="493" y="262"/>
                  </a:lnTo>
                  <a:lnTo>
                    <a:pt x="549" y="233"/>
                  </a:lnTo>
                  <a:lnTo>
                    <a:pt x="612" y="200"/>
                  </a:lnTo>
                  <a:lnTo>
                    <a:pt x="681" y="166"/>
                  </a:lnTo>
                  <a:lnTo>
                    <a:pt x="760" y="129"/>
                  </a:lnTo>
                  <a:lnTo>
                    <a:pt x="846" y="90"/>
                  </a:lnTo>
                  <a:lnTo>
                    <a:pt x="941" y="48"/>
                  </a:lnTo>
                  <a:lnTo>
                    <a:pt x="1045" y="4"/>
                  </a:lnTo>
                  <a:lnTo>
                    <a:pt x="15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7" name="Freeform 167">
              <a:extLst>
                <a:ext uri="{FF2B5EF4-FFF2-40B4-BE49-F238E27FC236}">
                  <a16:creationId xmlns:a16="http://schemas.microsoft.com/office/drawing/2014/main" id="{9D529E44-C333-46A5-BD92-55D888888D4B}"/>
                </a:ext>
              </a:extLst>
            </p:cNvPr>
            <p:cNvSpPr>
              <a:spLocks/>
            </p:cNvSpPr>
            <p:nvPr/>
          </p:nvSpPr>
          <p:spPr bwMode="auto">
            <a:xfrm flipH="1">
              <a:off x="7146320" y="5779427"/>
              <a:ext cx="761244" cy="284939"/>
            </a:xfrm>
            <a:custGeom>
              <a:avLst/>
              <a:gdLst>
                <a:gd name="T0" fmla="*/ 1577 w 2628"/>
                <a:gd name="T1" fmla="*/ 0 h 1148"/>
                <a:gd name="T2" fmla="*/ 1775 w 2628"/>
                <a:gd name="T3" fmla="*/ 87 h 1148"/>
                <a:gd name="T4" fmla="*/ 1940 w 2628"/>
                <a:gd name="T5" fmla="*/ 163 h 1148"/>
                <a:gd name="T6" fmla="*/ 2074 w 2628"/>
                <a:gd name="T7" fmla="*/ 229 h 1148"/>
                <a:gd name="T8" fmla="*/ 2180 w 2628"/>
                <a:gd name="T9" fmla="*/ 288 h 1148"/>
                <a:gd name="T10" fmla="*/ 2262 w 2628"/>
                <a:gd name="T11" fmla="*/ 336 h 1148"/>
                <a:gd name="T12" fmla="*/ 2324 w 2628"/>
                <a:gd name="T13" fmla="*/ 376 h 1148"/>
                <a:gd name="T14" fmla="*/ 2369 w 2628"/>
                <a:gd name="T15" fmla="*/ 409 h 1148"/>
                <a:gd name="T16" fmla="*/ 2400 w 2628"/>
                <a:gd name="T17" fmla="*/ 435 h 1148"/>
                <a:gd name="T18" fmla="*/ 2419 w 2628"/>
                <a:gd name="T19" fmla="*/ 454 h 1148"/>
                <a:gd name="T20" fmla="*/ 2438 w 2628"/>
                <a:gd name="T21" fmla="*/ 480 h 1148"/>
                <a:gd name="T22" fmla="*/ 2455 w 2628"/>
                <a:gd name="T23" fmla="*/ 509 h 1148"/>
                <a:gd name="T24" fmla="*/ 2488 w 2628"/>
                <a:gd name="T25" fmla="*/ 582 h 1148"/>
                <a:gd name="T26" fmla="*/ 2517 w 2628"/>
                <a:gd name="T27" fmla="*/ 670 h 1148"/>
                <a:gd name="T28" fmla="*/ 2544 w 2628"/>
                <a:gd name="T29" fmla="*/ 768 h 1148"/>
                <a:gd name="T30" fmla="*/ 2581 w 2628"/>
                <a:gd name="T31" fmla="*/ 928 h 1148"/>
                <a:gd name="T32" fmla="*/ 1314 w 2628"/>
                <a:gd name="T33" fmla="*/ 1148 h 1148"/>
                <a:gd name="T34" fmla="*/ 0 w 2628"/>
                <a:gd name="T35" fmla="*/ 1148 h 1148"/>
                <a:gd name="T36" fmla="*/ 71 w 2628"/>
                <a:gd name="T37" fmla="*/ 820 h 1148"/>
                <a:gd name="T38" fmla="*/ 97 w 2628"/>
                <a:gd name="T39" fmla="*/ 717 h 1148"/>
                <a:gd name="T40" fmla="*/ 125 w 2628"/>
                <a:gd name="T41" fmla="*/ 625 h 1148"/>
                <a:gd name="T42" fmla="*/ 156 w 2628"/>
                <a:gd name="T43" fmla="*/ 544 h 1148"/>
                <a:gd name="T44" fmla="*/ 181 w 2628"/>
                <a:gd name="T45" fmla="*/ 494 h 1148"/>
                <a:gd name="T46" fmla="*/ 199 w 2628"/>
                <a:gd name="T47" fmla="*/ 466 h 1148"/>
                <a:gd name="T48" fmla="*/ 218 w 2628"/>
                <a:gd name="T49" fmla="*/ 444 h 1148"/>
                <a:gd name="T50" fmla="*/ 227 w 2628"/>
                <a:gd name="T51" fmla="*/ 435 h 1148"/>
                <a:gd name="T52" fmla="*/ 279 w 2628"/>
                <a:gd name="T53" fmla="*/ 393 h 1148"/>
                <a:gd name="T54" fmla="*/ 330 w 2628"/>
                <a:gd name="T55" fmla="*/ 358 h 1148"/>
                <a:gd name="T56" fmla="*/ 401 w 2628"/>
                <a:gd name="T57" fmla="*/ 314 h 1148"/>
                <a:gd name="T58" fmla="*/ 493 w 2628"/>
                <a:gd name="T59" fmla="*/ 262 h 1148"/>
                <a:gd name="T60" fmla="*/ 612 w 2628"/>
                <a:gd name="T61" fmla="*/ 200 h 1148"/>
                <a:gd name="T62" fmla="*/ 760 w 2628"/>
                <a:gd name="T63" fmla="*/ 129 h 1148"/>
                <a:gd name="T64" fmla="*/ 941 w 2628"/>
                <a:gd name="T65" fmla="*/ 48 h 1148"/>
                <a:gd name="T66" fmla="*/ 1577 w 2628"/>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8">
                  <a:moveTo>
                    <a:pt x="1577" y="0"/>
                  </a:moveTo>
                  <a:lnTo>
                    <a:pt x="1577" y="0"/>
                  </a:lnTo>
                  <a:lnTo>
                    <a:pt x="1681" y="45"/>
                  </a:lnTo>
                  <a:lnTo>
                    <a:pt x="1775" y="87"/>
                  </a:lnTo>
                  <a:lnTo>
                    <a:pt x="1863" y="127"/>
                  </a:lnTo>
                  <a:lnTo>
                    <a:pt x="1940" y="163"/>
                  </a:lnTo>
                  <a:lnTo>
                    <a:pt x="2011" y="198"/>
                  </a:lnTo>
                  <a:lnTo>
                    <a:pt x="2074" y="229"/>
                  </a:lnTo>
                  <a:lnTo>
                    <a:pt x="2131" y="260"/>
                  </a:lnTo>
                  <a:lnTo>
                    <a:pt x="2180" y="288"/>
                  </a:lnTo>
                  <a:lnTo>
                    <a:pt x="2224" y="313"/>
                  </a:lnTo>
                  <a:lnTo>
                    <a:pt x="2262" y="336"/>
                  </a:lnTo>
                  <a:lnTo>
                    <a:pt x="2296" y="357"/>
                  </a:lnTo>
                  <a:lnTo>
                    <a:pt x="2324" y="376"/>
                  </a:lnTo>
                  <a:lnTo>
                    <a:pt x="2348" y="393"/>
                  </a:lnTo>
                  <a:lnTo>
                    <a:pt x="2369" y="409"/>
                  </a:lnTo>
                  <a:lnTo>
                    <a:pt x="2400" y="435"/>
                  </a:lnTo>
                  <a:lnTo>
                    <a:pt x="2400" y="435"/>
                  </a:lnTo>
                  <a:lnTo>
                    <a:pt x="2410" y="444"/>
                  </a:lnTo>
                  <a:lnTo>
                    <a:pt x="2419" y="454"/>
                  </a:lnTo>
                  <a:lnTo>
                    <a:pt x="2429" y="466"/>
                  </a:lnTo>
                  <a:lnTo>
                    <a:pt x="2438" y="480"/>
                  </a:lnTo>
                  <a:lnTo>
                    <a:pt x="2446" y="494"/>
                  </a:lnTo>
                  <a:lnTo>
                    <a:pt x="2455" y="509"/>
                  </a:lnTo>
                  <a:lnTo>
                    <a:pt x="2472" y="544"/>
                  </a:lnTo>
                  <a:lnTo>
                    <a:pt x="2488" y="582"/>
                  </a:lnTo>
                  <a:lnTo>
                    <a:pt x="2502" y="625"/>
                  </a:lnTo>
                  <a:lnTo>
                    <a:pt x="2517" y="670"/>
                  </a:lnTo>
                  <a:lnTo>
                    <a:pt x="2530" y="717"/>
                  </a:lnTo>
                  <a:lnTo>
                    <a:pt x="2544" y="768"/>
                  </a:lnTo>
                  <a:lnTo>
                    <a:pt x="2556" y="820"/>
                  </a:lnTo>
                  <a:lnTo>
                    <a:pt x="2581" y="928"/>
                  </a:lnTo>
                  <a:lnTo>
                    <a:pt x="2628" y="1148"/>
                  </a:lnTo>
                  <a:lnTo>
                    <a:pt x="1314" y="1148"/>
                  </a:lnTo>
                  <a:lnTo>
                    <a:pt x="0" y="1148"/>
                  </a:lnTo>
                  <a:lnTo>
                    <a:pt x="0" y="1148"/>
                  </a:lnTo>
                  <a:lnTo>
                    <a:pt x="48" y="928"/>
                  </a:lnTo>
                  <a:lnTo>
                    <a:pt x="71" y="820"/>
                  </a:lnTo>
                  <a:lnTo>
                    <a:pt x="85" y="768"/>
                  </a:lnTo>
                  <a:lnTo>
                    <a:pt x="97" y="717"/>
                  </a:lnTo>
                  <a:lnTo>
                    <a:pt x="112" y="670"/>
                  </a:lnTo>
                  <a:lnTo>
                    <a:pt x="125" y="625"/>
                  </a:lnTo>
                  <a:lnTo>
                    <a:pt x="141" y="582"/>
                  </a:lnTo>
                  <a:lnTo>
                    <a:pt x="156" y="544"/>
                  </a:lnTo>
                  <a:lnTo>
                    <a:pt x="172" y="509"/>
                  </a:lnTo>
                  <a:lnTo>
                    <a:pt x="181" y="494"/>
                  </a:lnTo>
                  <a:lnTo>
                    <a:pt x="190" y="480"/>
                  </a:lnTo>
                  <a:lnTo>
                    <a:pt x="199" y="466"/>
                  </a:lnTo>
                  <a:lnTo>
                    <a:pt x="208" y="454"/>
                  </a:lnTo>
                  <a:lnTo>
                    <a:pt x="218" y="444"/>
                  </a:lnTo>
                  <a:lnTo>
                    <a:pt x="227" y="435"/>
                  </a:lnTo>
                  <a:lnTo>
                    <a:pt x="227" y="435"/>
                  </a:lnTo>
                  <a:lnTo>
                    <a:pt x="259" y="410"/>
                  </a:lnTo>
                  <a:lnTo>
                    <a:pt x="279" y="393"/>
                  </a:lnTo>
                  <a:lnTo>
                    <a:pt x="302" y="377"/>
                  </a:lnTo>
                  <a:lnTo>
                    <a:pt x="330" y="358"/>
                  </a:lnTo>
                  <a:lnTo>
                    <a:pt x="363" y="337"/>
                  </a:lnTo>
                  <a:lnTo>
                    <a:pt x="401" y="314"/>
                  </a:lnTo>
                  <a:lnTo>
                    <a:pt x="445" y="289"/>
                  </a:lnTo>
                  <a:lnTo>
                    <a:pt x="493" y="262"/>
                  </a:lnTo>
                  <a:lnTo>
                    <a:pt x="549" y="233"/>
                  </a:lnTo>
                  <a:lnTo>
                    <a:pt x="612" y="200"/>
                  </a:lnTo>
                  <a:lnTo>
                    <a:pt x="681" y="166"/>
                  </a:lnTo>
                  <a:lnTo>
                    <a:pt x="760" y="129"/>
                  </a:lnTo>
                  <a:lnTo>
                    <a:pt x="846" y="90"/>
                  </a:lnTo>
                  <a:lnTo>
                    <a:pt x="941" y="48"/>
                  </a:lnTo>
                  <a:lnTo>
                    <a:pt x="1045" y="4"/>
                  </a:lnTo>
                  <a:lnTo>
                    <a:pt x="1577" y="0"/>
                  </a:lnTo>
                  <a:close/>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8" name="Freeform 168">
              <a:extLst>
                <a:ext uri="{FF2B5EF4-FFF2-40B4-BE49-F238E27FC236}">
                  <a16:creationId xmlns:a16="http://schemas.microsoft.com/office/drawing/2014/main" id="{E7023FFE-E4DB-4F5C-8970-A59EE72AEEBC}"/>
                </a:ext>
              </a:extLst>
            </p:cNvPr>
            <p:cNvSpPr>
              <a:spLocks/>
            </p:cNvSpPr>
            <p:nvPr/>
          </p:nvSpPr>
          <p:spPr bwMode="auto">
            <a:xfrm flipH="1">
              <a:off x="7146320" y="5779427"/>
              <a:ext cx="761244" cy="284939"/>
            </a:xfrm>
            <a:custGeom>
              <a:avLst/>
              <a:gdLst>
                <a:gd name="T0" fmla="*/ 1577 w 2628"/>
                <a:gd name="T1" fmla="*/ 0 h 1148"/>
                <a:gd name="T2" fmla="*/ 1775 w 2628"/>
                <a:gd name="T3" fmla="*/ 87 h 1148"/>
                <a:gd name="T4" fmla="*/ 1940 w 2628"/>
                <a:gd name="T5" fmla="*/ 163 h 1148"/>
                <a:gd name="T6" fmla="*/ 2074 w 2628"/>
                <a:gd name="T7" fmla="*/ 229 h 1148"/>
                <a:gd name="T8" fmla="*/ 2180 w 2628"/>
                <a:gd name="T9" fmla="*/ 288 h 1148"/>
                <a:gd name="T10" fmla="*/ 2262 w 2628"/>
                <a:gd name="T11" fmla="*/ 336 h 1148"/>
                <a:gd name="T12" fmla="*/ 2324 w 2628"/>
                <a:gd name="T13" fmla="*/ 376 h 1148"/>
                <a:gd name="T14" fmla="*/ 2369 w 2628"/>
                <a:gd name="T15" fmla="*/ 409 h 1148"/>
                <a:gd name="T16" fmla="*/ 2400 w 2628"/>
                <a:gd name="T17" fmla="*/ 435 h 1148"/>
                <a:gd name="T18" fmla="*/ 2419 w 2628"/>
                <a:gd name="T19" fmla="*/ 454 h 1148"/>
                <a:gd name="T20" fmla="*/ 2438 w 2628"/>
                <a:gd name="T21" fmla="*/ 480 h 1148"/>
                <a:gd name="T22" fmla="*/ 2455 w 2628"/>
                <a:gd name="T23" fmla="*/ 509 h 1148"/>
                <a:gd name="T24" fmla="*/ 2488 w 2628"/>
                <a:gd name="T25" fmla="*/ 582 h 1148"/>
                <a:gd name="T26" fmla="*/ 2517 w 2628"/>
                <a:gd name="T27" fmla="*/ 670 h 1148"/>
                <a:gd name="T28" fmla="*/ 2544 w 2628"/>
                <a:gd name="T29" fmla="*/ 768 h 1148"/>
                <a:gd name="T30" fmla="*/ 2581 w 2628"/>
                <a:gd name="T31" fmla="*/ 928 h 1148"/>
                <a:gd name="T32" fmla="*/ 1314 w 2628"/>
                <a:gd name="T33" fmla="*/ 1148 h 1148"/>
                <a:gd name="T34" fmla="*/ 0 w 2628"/>
                <a:gd name="T35" fmla="*/ 1148 h 1148"/>
                <a:gd name="T36" fmla="*/ 71 w 2628"/>
                <a:gd name="T37" fmla="*/ 820 h 1148"/>
                <a:gd name="T38" fmla="*/ 97 w 2628"/>
                <a:gd name="T39" fmla="*/ 717 h 1148"/>
                <a:gd name="T40" fmla="*/ 125 w 2628"/>
                <a:gd name="T41" fmla="*/ 625 h 1148"/>
                <a:gd name="T42" fmla="*/ 156 w 2628"/>
                <a:gd name="T43" fmla="*/ 544 h 1148"/>
                <a:gd name="T44" fmla="*/ 181 w 2628"/>
                <a:gd name="T45" fmla="*/ 494 h 1148"/>
                <a:gd name="T46" fmla="*/ 199 w 2628"/>
                <a:gd name="T47" fmla="*/ 466 h 1148"/>
                <a:gd name="T48" fmla="*/ 218 w 2628"/>
                <a:gd name="T49" fmla="*/ 444 h 1148"/>
                <a:gd name="T50" fmla="*/ 227 w 2628"/>
                <a:gd name="T51" fmla="*/ 435 h 1148"/>
                <a:gd name="T52" fmla="*/ 279 w 2628"/>
                <a:gd name="T53" fmla="*/ 393 h 1148"/>
                <a:gd name="T54" fmla="*/ 330 w 2628"/>
                <a:gd name="T55" fmla="*/ 358 h 1148"/>
                <a:gd name="T56" fmla="*/ 401 w 2628"/>
                <a:gd name="T57" fmla="*/ 314 h 1148"/>
                <a:gd name="T58" fmla="*/ 493 w 2628"/>
                <a:gd name="T59" fmla="*/ 262 h 1148"/>
                <a:gd name="T60" fmla="*/ 612 w 2628"/>
                <a:gd name="T61" fmla="*/ 200 h 1148"/>
                <a:gd name="T62" fmla="*/ 760 w 2628"/>
                <a:gd name="T63" fmla="*/ 129 h 1148"/>
                <a:gd name="T64" fmla="*/ 941 w 2628"/>
                <a:gd name="T65" fmla="*/ 48 h 1148"/>
                <a:gd name="T66" fmla="*/ 1577 w 2628"/>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8" h="1148">
                  <a:moveTo>
                    <a:pt x="1577" y="0"/>
                  </a:moveTo>
                  <a:lnTo>
                    <a:pt x="1577" y="0"/>
                  </a:lnTo>
                  <a:lnTo>
                    <a:pt x="1681" y="45"/>
                  </a:lnTo>
                  <a:lnTo>
                    <a:pt x="1775" y="87"/>
                  </a:lnTo>
                  <a:lnTo>
                    <a:pt x="1863" y="127"/>
                  </a:lnTo>
                  <a:lnTo>
                    <a:pt x="1940" y="163"/>
                  </a:lnTo>
                  <a:lnTo>
                    <a:pt x="2011" y="198"/>
                  </a:lnTo>
                  <a:lnTo>
                    <a:pt x="2074" y="229"/>
                  </a:lnTo>
                  <a:lnTo>
                    <a:pt x="2131" y="260"/>
                  </a:lnTo>
                  <a:lnTo>
                    <a:pt x="2180" y="288"/>
                  </a:lnTo>
                  <a:lnTo>
                    <a:pt x="2224" y="313"/>
                  </a:lnTo>
                  <a:lnTo>
                    <a:pt x="2262" y="336"/>
                  </a:lnTo>
                  <a:lnTo>
                    <a:pt x="2296" y="357"/>
                  </a:lnTo>
                  <a:lnTo>
                    <a:pt x="2324" y="376"/>
                  </a:lnTo>
                  <a:lnTo>
                    <a:pt x="2348" y="393"/>
                  </a:lnTo>
                  <a:lnTo>
                    <a:pt x="2369" y="409"/>
                  </a:lnTo>
                  <a:lnTo>
                    <a:pt x="2400" y="435"/>
                  </a:lnTo>
                  <a:lnTo>
                    <a:pt x="2400" y="435"/>
                  </a:lnTo>
                  <a:lnTo>
                    <a:pt x="2410" y="444"/>
                  </a:lnTo>
                  <a:lnTo>
                    <a:pt x="2419" y="454"/>
                  </a:lnTo>
                  <a:lnTo>
                    <a:pt x="2429" y="466"/>
                  </a:lnTo>
                  <a:lnTo>
                    <a:pt x="2438" y="480"/>
                  </a:lnTo>
                  <a:lnTo>
                    <a:pt x="2446" y="494"/>
                  </a:lnTo>
                  <a:lnTo>
                    <a:pt x="2455" y="509"/>
                  </a:lnTo>
                  <a:lnTo>
                    <a:pt x="2472" y="544"/>
                  </a:lnTo>
                  <a:lnTo>
                    <a:pt x="2488" y="582"/>
                  </a:lnTo>
                  <a:lnTo>
                    <a:pt x="2502" y="625"/>
                  </a:lnTo>
                  <a:lnTo>
                    <a:pt x="2517" y="670"/>
                  </a:lnTo>
                  <a:lnTo>
                    <a:pt x="2530" y="717"/>
                  </a:lnTo>
                  <a:lnTo>
                    <a:pt x="2544" y="768"/>
                  </a:lnTo>
                  <a:lnTo>
                    <a:pt x="2556" y="820"/>
                  </a:lnTo>
                  <a:lnTo>
                    <a:pt x="2581" y="928"/>
                  </a:lnTo>
                  <a:lnTo>
                    <a:pt x="2628" y="1148"/>
                  </a:lnTo>
                  <a:lnTo>
                    <a:pt x="1314" y="1148"/>
                  </a:lnTo>
                  <a:lnTo>
                    <a:pt x="0" y="1148"/>
                  </a:lnTo>
                  <a:lnTo>
                    <a:pt x="0" y="1148"/>
                  </a:lnTo>
                  <a:lnTo>
                    <a:pt x="48" y="928"/>
                  </a:lnTo>
                  <a:lnTo>
                    <a:pt x="71" y="820"/>
                  </a:lnTo>
                  <a:lnTo>
                    <a:pt x="85" y="768"/>
                  </a:lnTo>
                  <a:lnTo>
                    <a:pt x="97" y="717"/>
                  </a:lnTo>
                  <a:lnTo>
                    <a:pt x="112" y="670"/>
                  </a:lnTo>
                  <a:lnTo>
                    <a:pt x="125" y="625"/>
                  </a:lnTo>
                  <a:lnTo>
                    <a:pt x="141" y="582"/>
                  </a:lnTo>
                  <a:lnTo>
                    <a:pt x="156" y="544"/>
                  </a:lnTo>
                  <a:lnTo>
                    <a:pt x="172" y="509"/>
                  </a:lnTo>
                  <a:lnTo>
                    <a:pt x="181" y="494"/>
                  </a:lnTo>
                  <a:lnTo>
                    <a:pt x="190" y="480"/>
                  </a:lnTo>
                  <a:lnTo>
                    <a:pt x="199" y="466"/>
                  </a:lnTo>
                  <a:lnTo>
                    <a:pt x="208" y="454"/>
                  </a:lnTo>
                  <a:lnTo>
                    <a:pt x="218" y="444"/>
                  </a:lnTo>
                  <a:lnTo>
                    <a:pt x="227" y="435"/>
                  </a:lnTo>
                  <a:lnTo>
                    <a:pt x="227" y="435"/>
                  </a:lnTo>
                  <a:lnTo>
                    <a:pt x="259" y="410"/>
                  </a:lnTo>
                  <a:lnTo>
                    <a:pt x="279" y="393"/>
                  </a:lnTo>
                  <a:lnTo>
                    <a:pt x="302" y="377"/>
                  </a:lnTo>
                  <a:lnTo>
                    <a:pt x="330" y="358"/>
                  </a:lnTo>
                  <a:lnTo>
                    <a:pt x="363" y="337"/>
                  </a:lnTo>
                  <a:lnTo>
                    <a:pt x="401" y="314"/>
                  </a:lnTo>
                  <a:lnTo>
                    <a:pt x="445" y="289"/>
                  </a:lnTo>
                  <a:lnTo>
                    <a:pt x="493" y="262"/>
                  </a:lnTo>
                  <a:lnTo>
                    <a:pt x="549" y="233"/>
                  </a:lnTo>
                  <a:lnTo>
                    <a:pt x="612" y="200"/>
                  </a:lnTo>
                  <a:lnTo>
                    <a:pt x="681" y="166"/>
                  </a:lnTo>
                  <a:lnTo>
                    <a:pt x="760" y="129"/>
                  </a:lnTo>
                  <a:lnTo>
                    <a:pt x="846" y="90"/>
                  </a:lnTo>
                  <a:lnTo>
                    <a:pt x="941" y="48"/>
                  </a:lnTo>
                  <a:lnTo>
                    <a:pt x="1045" y="4"/>
                  </a:lnTo>
                  <a:lnTo>
                    <a:pt x="15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39" name="Freeform 169">
              <a:extLst>
                <a:ext uri="{FF2B5EF4-FFF2-40B4-BE49-F238E27FC236}">
                  <a16:creationId xmlns:a16="http://schemas.microsoft.com/office/drawing/2014/main" id="{020D3BB9-E712-49D3-B365-BE02288CEF27}"/>
                </a:ext>
              </a:extLst>
            </p:cNvPr>
            <p:cNvSpPr>
              <a:spLocks/>
            </p:cNvSpPr>
            <p:nvPr/>
          </p:nvSpPr>
          <p:spPr bwMode="auto">
            <a:xfrm flipH="1">
              <a:off x="7445256" y="5595259"/>
              <a:ext cx="163372" cy="250190"/>
            </a:xfrm>
            <a:custGeom>
              <a:avLst/>
              <a:gdLst>
                <a:gd name="T0" fmla="*/ 565 w 565"/>
                <a:gd name="T1" fmla="*/ 666 h 1005"/>
                <a:gd name="T2" fmla="*/ 565 w 565"/>
                <a:gd name="T3" fmla="*/ 870 h 1005"/>
                <a:gd name="T4" fmla="*/ 534 w 565"/>
                <a:gd name="T5" fmla="*/ 901 h 1005"/>
                <a:gd name="T6" fmla="*/ 502 w 565"/>
                <a:gd name="T7" fmla="*/ 928 h 1005"/>
                <a:gd name="T8" fmla="*/ 468 w 565"/>
                <a:gd name="T9" fmla="*/ 951 h 1005"/>
                <a:gd name="T10" fmla="*/ 433 w 565"/>
                <a:gd name="T11" fmla="*/ 971 h 1005"/>
                <a:gd name="T12" fmla="*/ 396 w 565"/>
                <a:gd name="T13" fmla="*/ 986 h 1005"/>
                <a:gd name="T14" fmla="*/ 359 w 565"/>
                <a:gd name="T15" fmla="*/ 996 h 1005"/>
                <a:gd name="T16" fmla="*/ 321 w 565"/>
                <a:gd name="T17" fmla="*/ 1003 h 1005"/>
                <a:gd name="T18" fmla="*/ 283 w 565"/>
                <a:gd name="T19" fmla="*/ 1005 h 1005"/>
                <a:gd name="T20" fmla="*/ 245 w 565"/>
                <a:gd name="T21" fmla="*/ 1003 h 1005"/>
                <a:gd name="T22" fmla="*/ 207 w 565"/>
                <a:gd name="T23" fmla="*/ 998 h 1005"/>
                <a:gd name="T24" fmla="*/ 169 w 565"/>
                <a:gd name="T25" fmla="*/ 987 h 1005"/>
                <a:gd name="T26" fmla="*/ 133 w 565"/>
                <a:gd name="T27" fmla="*/ 973 h 1005"/>
                <a:gd name="T28" fmla="*/ 97 w 565"/>
                <a:gd name="T29" fmla="*/ 953 h 1005"/>
                <a:gd name="T30" fmla="*/ 63 w 565"/>
                <a:gd name="T31" fmla="*/ 931 h 1005"/>
                <a:gd name="T32" fmla="*/ 31 w 565"/>
                <a:gd name="T33" fmla="*/ 902 h 1005"/>
                <a:gd name="T34" fmla="*/ 0 w 565"/>
                <a:gd name="T35" fmla="*/ 870 h 1005"/>
                <a:gd name="T36" fmla="*/ 0 w 565"/>
                <a:gd name="T37" fmla="*/ 250 h 1005"/>
                <a:gd name="T38" fmla="*/ 2 w 565"/>
                <a:gd name="T39" fmla="*/ 235 h 1005"/>
                <a:gd name="T40" fmla="*/ 5 w 565"/>
                <a:gd name="T41" fmla="*/ 206 h 1005"/>
                <a:gd name="T42" fmla="*/ 11 w 565"/>
                <a:gd name="T43" fmla="*/ 179 h 1005"/>
                <a:gd name="T44" fmla="*/ 19 w 565"/>
                <a:gd name="T45" fmla="*/ 153 h 1005"/>
                <a:gd name="T46" fmla="*/ 31 w 565"/>
                <a:gd name="T47" fmla="*/ 129 h 1005"/>
                <a:gd name="T48" fmla="*/ 45 w 565"/>
                <a:gd name="T49" fmla="*/ 108 h 1005"/>
                <a:gd name="T50" fmla="*/ 61 w 565"/>
                <a:gd name="T51" fmla="*/ 88 h 1005"/>
                <a:gd name="T52" fmla="*/ 79 w 565"/>
                <a:gd name="T53" fmla="*/ 71 h 1005"/>
                <a:gd name="T54" fmla="*/ 109 w 565"/>
                <a:gd name="T55" fmla="*/ 48 h 1005"/>
                <a:gd name="T56" fmla="*/ 155 w 565"/>
                <a:gd name="T57" fmla="*/ 25 h 1005"/>
                <a:gd name="T58" fmla="*/ 205 w 565"/>
                <a:gd name="T59" fmla="*/ 8 h 1005"/>
                <a:gd name="T60" fmla="*/ 256 w 565"/>
                <a:gd name="T61" fmla="*/ 1 h 1005"/>
                <a:gd name="T62" fmla="*/ 309 w 565"/>
                <a:gd name="T63" fmla="*/ 1 h 1005"/>
                <a:gd name="T64" fmla="*/ 362 w 565"/>
                <a:gd name="T65" fmla="*/ 8 h 1005"/>
                <a:gd name="T66" fmla="*/ 411 w 565"/>
                <a:gd name="T67" fmla="*/ 25 h 1005"/>
                <a:gd name="T68" fmla="*/ 456 w 565"/>
                <a:gd name="T69" fmla="*/ 48 h 1005"/>
                <a:gd name="T70" fmla="*/ 486 w 565"/>
                <a:gd name="T71" fmla="*/ 71 h 1005"/>
                <a:gd name="T72" fmla="*/ 504 w 565"/>
                <a:gd name="T73" fmla="*/ 88 h 1005"/>
                <a:gd name="T74" fmla="*/ 521 w 565"/>
                <a:gd name="T75" fmla="*/ 108 h 1005"/>
                <a:gd name="T76" fmla="*/ 534 w 565"/>
                <a:gd name="T77" fmla="*/ 129 h 1005"/>
                <a:gd name="T78" fmla="*/ 546 w 565"/>
                <a:gd name="T79" fmla="*/ 153 h 1005"/>
                <a:gd name="T80" fmla="*/ 555 w 565"/>
                <a:gd name="T81" fmla="*/ 179 h 1005"/>
                <a:gd name="T82" fmla="*/ 561 w 565"/>
                <a:gd name="T83" fmla="*/ 206 h 1005"/>
                <a:gd name="T84" fmla="*/ 565 w 565"/>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5" h="1005">
                  <a:moveTo>
                    <a:pt x="565" y="250"/>
                  </a:moveTo>
                  <a:lnTo>
                    <a:pt x="565" y="666"/>
                  </a:lnTo>
                  <a:lnTo>
                    <a:pt x="565" y="870"/>
                  </a:lnTo>
                  <a:lnTo>
                    <a:pt x="565" y="870"/>
                  </a:lnTo>
                  <a:lnTo>
                    <a:pt x="550" y="886"/>
                  </a:lnTo>
                  <a:lnTo>
                    <a:pt x="534" y="901"/>
                  </a:lnTo>
                  <a:lnTo>
                    <a:pt x="519" y="915"/>
                  </a:lnTo>
                  <a:lnTo>
                    <a:pt x="502" y="928"/>
                  </a:lnTo>
                  <a:lnTo>
                    <a:pt x="485" y="940"/>
                  </a:lnTo>
                  <a:lnTo>
                    <a:pt x="468" y="951"/>
                  </a:lnTo>
                  <a:lnTo>
                    <a:pt x="451" y="962"/>
                  </a:lnTo>
                  <a:lnTo>
                    <a:pt x="433" y="971"/>
                  </a:lnTo>
                  <a:lnTo>
                    <a:pt x="414" y="978"/>
                  </a:lnTo>
                  <a:lnTo>
                    <a:pt x="396" y="986"/>
                  </a:lnTo>
                  <a:lnTo>
                    <a:pt x="377" y="991"/>
                  </a:lnTo>
                  <a:lnTo>
                    <a:pt x="359" y="996"/>
                  </a:lnTo>
                  <a:lnTo>
                    <a:pt x="340" y="1000"/>
                  </a:lnTo>
                  <a:lnTo>
                    <a:pt x="321" y="1003"/>
                  </a:lnTo>
                  <a:lnTo>
                    <a:pt x="302" y="1004"/>
                  </a:lnTo>
                  <a:lnTo>
                    <a:pt x="283" y="1005"/>
                  </a:lnTo>
                  <a:lnTo>
                    <a:pt x="264" y="1005"/>
                  </a:lnTo>
                  <a:lnTo>
                    <a:pt x="245" y="1003"/>
                  </a:lnTo>
                  <a:lnTo>
                    <a:pt x="226" y="1001"/>
                  </a:lnTo>
                  <a:lnTo>
                    <a:pt x="207" y="998"/>
                  </a:lnTo>
                  <a:lnTo>
                    <a:pt x="188" y="992"/>
                  </a:lnTo>
                  <a:lnTo>
                    <a:pt x="169" y="987"/>
                  </a:lnTo>
                  <a:lnTo>
                    <a:pt x="151" y="980"/>
                  </a:lnTo>
                  <a:lnTo>
                    <a:pt x="133" y="973"/>
                  </a:lnTo>
                  <a:lnTo>
                    <a:pt x="115" y="963"/>
                  </a:lnTo>
                  <a:lnTo>
                    <a:pt x="97" y="953"/>
                  </a:lnTo>
                  <a:lnTo>
                    <a:pt x="80" y="942"/>
                  </a:lnTo>
                  <a:lnTo>
                    <a:pt x="63" y="931"/>
                  </a:lnTo>
                  <a:lnTo>
                    <a:pt x="46" y="917"/>
                  </a:lnTo>
                  <a:lnTo>
                    <a:pt x="31" y="902"/>
                  </a:lnTo>
                  <a:lnTo>
                    <a:pt x="16" y="887"/>
                  </a:lnTo>
                  <a:lnTo>
                    <a:pt x="0" y="870"/>
                  </a:lnTo>
                  <a:lnTo>
                    <a:pt x="0" y="666"/>
                  </a:lnTo>
                  <a:lnTo>
                    <a:pt x="0" y="250"/>
                  </a:lnTo>
                  <a:lnTo>
                    <a:pt x="0" y="250"/>
                  </a:lnTo>
                  <a:lnTo>
                    <a:pt x="2" y="235"/>
                  </a:lnTo>
                  <a:lnTo>
                    <a:pt x="3" y="220"/>
                  </a:lnTo>
                  <a:lnTo>
                    <a:pt x="5" y="206"/>
                  </a:lnTo>
                  <a:lnTo>
                    <a:pt x="7" y="192"/>
                  </a:lnTo>
                  <a:lnTo>
                    <a:pt x="11" y="179"/>
                  </a:lnTo>
                  <a:lnTo>
                    <a:pt x="15" y="166"/>
                  </a:lnTo>
                  <a:lnTo>
                    <a:pt x="19" y="153"/>
                  </a:lnTo>
                  <a:lnTo>
                    <a:pt x="25" y="141"/>
                  </a:lnTo>
                  <a:lnTo>
                    <a:pt x="31" y="129"/>
                  </a:lnTo>
                  <a:lnTo>
                    <a:pt x="37" y="118"/>
                  </a:lnTo>
                  <a:lnTo>
                    <a:pt x="45" y="108"/>
                  </a:lnTo>
                  <a:lnTo>
                    <a:pt x="53" y="98"/>
                  </a:lnTo>
                  <a:lnTo>
                    <a:pt x="61" y="88"/>
                  </a:lnTo>
                  <a:lnTo>
                    <a:pt x="70" y="80"/>
                  </a:lnTo>
                  <a:lnTo>
                    <a:pt x="79" y="71"/>
                  </a:lnTo>
                  <a:lnTo>
                    <a:pt x="89" y="62"/>
                  </a:lnTo>
                  <a:lnTo>
                    <a:pt x="109" y="48"/>
                  </a:lnTo>
                  <a:lnTo>
                    <a:pt x="132" y="35"/>
                  </a:lnTo>
                  <a:lnTo>
                    <a:pt x="155" y="25"/>
                  </a:lnTo>
                  <a:lnTo>
                    <a:pt x="179" y="16"/>
                  </a:lnTo>
                  <a:lnTo>
                    <a:pt x="205" y="8"/>
                  </a:lnTo>
                  <a:lnTo>
                    <a:pt x="230" y="4"/>
                  </a:lnTo>
                  <a:lnTo>
                    <a:pt x="256" y="1"/>
                  </a:lnTo>
                  <a:lnTo>
                    <a:pt x="283" y="0"/>
                  </a:lnTo>
                  <a:lnTo>
                    <a:pt x="309" y="1"/>
                  </a:lnTo>
                  <a:lnTo>
                    <a:pt x="336" y="4"/>
                  </a:lnTo>
                  <a:lnTo>
                    <a:pt x="362" y="8"/>
                  </a:lnTo>
                  <a:lnTo>
                    <a:pt x="386" y="16"/>
                  </a:lnTo>
                  <a:lnTo>
                    <a:pt x="411" y="25"/>
                  </a:lnTo>
                  <a:lnTo>
                    <a:pt x="433" y="35"/>
                  </a:lnTo>
                  <a:lnTo>
                    <a:pt x="456" y="48"/>
                  </a:lnTo>
                  <a:lnTo>
                    <a:pt x="476" y="62"/>
                  </a:lnTo>
                  <a:lnTo>
                    <a:pt x="486" y="71"/>
                  </a:lnTo>
                  <a:lnTo>
                    <a:pt x="495" y="80"/>
                  </a:lnTo>
                  <a:lnTo>
                    <a:pt x="504" y="88"/>
                  </a:lnTo>
                  <a:lnTo>
                    <a:pt x="513" y="98"/>
                  </a:lnTo>
                  <a:lnTo>
                    <a:pt x="521" y="108"/>
                  </a:lnTo>
                  <a:lnTo>
                    <a:pt x="528" y="118"/>
                  </a:lnTo>
                  <a:lnTo>
                    <a:pt x="534" y="129"/>
                  </a:lnTo>
                  <a:lnTo>
                    <a:pt x="540" y="141"/>
                  </a:lnTo>
                  <a:lnTo>
                    <a:pt x="546" y="153"/>
                  </a:lnTo>
                  <a:lnTo>
                    <a:pt x="551" y="166"/>
                  </a:lnTo>
                  <a:lnTo>
                    <a:pt x="555" y="179"/>
                  </a:lnTo>
                  <a:lnTo>
                    <a:pt x="558" y="192"/>
                  </a:lnTo>
                  <a:lnTo>
                    <a:pt x="561" y="206"/>
                  </a:lnTo>
                  <a:lnTo>
                    <a:pt x="564" y="220"/>
                  </a:lnTo>
                  <a:lnTo>
                    <a:pt x="565" y="235"/>
                  </a:lnTo>
                  <a:lnTo>
                    <a:pt x="565" y="250"/>
                  </a:lnTo>
                  <a:close/>
                </a:path>
              </a:pathLst>
            </a:custGeom>
            <a:solidFill>
              <a:srgbClr val="F5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0" name="Freeform 170">
              <a:extLst>
                <a:ext uri="{FF2B5EF4-FFF2-40B4-BE49-F238E27FC236}">
                  <a16:creationId xmlns:a16="http://schemas.microsoft.com/office/drawing/2014/main" id="{7F37FE85-4B37-455A-846A-89342C8BF2E8}"/>
                </a:ext>
              </a:extLst>
            </p:cNvPr>
            <p:cNvSpPr>
              <a:spLocks/>
            </p:cNvSpPr>
            <p:nvPr/>
          </p:nvSpPr>
          <p:spPr bwMode="auto">
            <a:xfrm flipH="1">
              <a:off x="7445256" y="5595259"/>
              <a:ext cx="163372" cy="250190"/>
            </a:xfrm>
            <a:custGeom>
              <a:avLst/>
              <a:gdLst>
                <a:gd name="T0" fmla="*/ 565 w 565"/>
                <a:gd name="T1" fmla="*/ 666 h 1005"/>
                <a:gd name="T2" fmla="*/ 565 w 565"/>
                <a:gd name="T3" fmla="*/ 870 h 1005"/>
                <a:gd name="T4" fmla="*/ 534 w 565"/>
                <a:gd name="T5" fmla="*/ 901 h 1005"/>
                <a:gd name="T6" fmla="*/ 502 w 565"/>
                <a:gd name="T7" fmla="*/ 928 h 1005"/>
                <a:gd name="T8" fmla="*/ 468 w 565"/>
                <a:gd name="T9" fmla="*/ 951 h 1005"/>
                <a:gd name="T10" fmla="*/ 433 w 565"/>
                <a:gd name="T11" fmla="*/ 971 h 1005"/>
                <a:gd name="T12" fmla="*/ 396 w 565"/>
                <a:gd name="T13" fmla="*/ 986 h 1005"/>
                <a:gd name="T14" fmla="*/ 359 w 565"/>
                <a:gd name="T15" fmla="*/ 996 h 1005"/>
                <a:gd name="T16" fmla="*/ 321 w 565"/>
                <a:gd name="T17" fmla="*/ 1003 h 1005"/>
                <a:gd name="T18" fmla="*/ 283 w 565"/>
                <a:gd name="T19" fmla="*/ 1005 h 1005"/>
                <a:gd name="T20" fmla="*/ 245 w 565"/>
                <a:gd name="T21" fmla="*/ 1003 h 1005"/>
                <a:gd name="T22" fmla="*/ 207 w 565"/>
                <a:gd name="T23" fmla="*/ 998 h 1005"/>
                <a:gd name="T24" fmla="*/ 169 w 565"/>
                <a:gd name="T25" fmla="*/ 987 h 1005"/>
                <a:gd name="T26" fmla="*/ 133 w 565"/>
                <a:gd name="T27" fmla="*/ 973 h 1005"/>
                <a:gd name="T28" fmla="*/ 97 w 565"/>
                <a:gd name="T29" fmla="*/ 953 h 1005"/>
                <a:gd name="T30" fmla="*/ 63 w 565"/>
                <a:gd name="T31" fmla="*/ 931 h 1005"/>
                <a:gd name="T32" fmla="*/ 31 w 565"/>
                <a:gd name="T33" fmla="*/ 902 h 1005"/>
                <a:gd name="T34" fmla="*/ 0 w 565"/>
                <a:gd name="T35" fmla="*/ 870 h 1005"/>
                <a:gd name="T36" fmla="*/ 0 w 565"/>
                <a:gd name="T37" fmla="*/ 250 h 1005"/>
                <a:gd name="T38" fmla="*/ 2 w 565"/>
                <a:gd name="T39" fmla="*/ 235 h 1005"/>
                <a:gd name="T40" fmla="*/ 5 w 565"/>
                <a:gd name="T41" fmla="*/ 206 h 1005"/>
                <a:gd name="T42" fmla="*/ 11 w 565"/>
                <a:gd name="T43" fmla="*/ 179 h 1005"/>
                <a:gd name="T44" fmla="*/ 19 w 565"/>
                <a:gd name="T45" fmla="*/ 153 h 1005"/>
                <a:gd name="T46" fmla="*/ 31 w 565"/>
                <a:gd name="T47" fmla="*/ 129 h 1005"/>
                <a:gd name="T48" fmla="*/ 45 w 565"/>
                <a:gd name="T49" fmla="*/ 108 h 1005"/>
                <a:gd name="T50" fmla="*/ 61 w 565"/>
                <a:gd name="T51" fmla="*/ 88 h 1005"/>
                <a:gd name="T52" fmla="*/ 79 w 565"/>
                <a:gd name="T53" fmla="*/ 71 h 1005"/>
                <a:gd name="T54" fmla="*/ 109 w 565"/>
                <a:gd name="T55" fmla="*/ 48 h 1005"/>
                <a:gd name="T56" fmla="*/ 155 w 565"/>
                <a:gd name="T57" fmla="*/ 25 h 1005"/>
                <a:gd name="T58" fmla="*/ 205 w 565"/>
                <a:gd name="T59" fmla="*/ 8 h 1005"/>
                <a:gd name="T60" fmla="*/ 256 w 565"/>
                <a:gd name="T61" fmla="*/ 1 h 1005"/>
                <a:gd name="T62" fmla="*/ 309 w 565"/>
                <a:gd name="T63" fmla="*/ 1 h 1005"/>
                <a:gd name="T64" fmla="*/ 362 w 565"/>
                <a:gd name="T65" fmla="*/ 8 h 1005"/>
                <a:gd name="T66" fmla="*/ 411 w 565"/>
                <a:gd name="T67" fmla="*/ 25 h 1005"/>
                <a:gd name="T68" fmla="*/ 456 w 565"/>
                <a:gd name="T69" fmla="*/ 48 h 1005"/>
                <a:gd name="T70" fmla="*/ 486 w 565"/>
                <a:gd name="T71" fmla="*/ 71 h 1005"/>
                <a:gd name="T72" fmla="*/ 504 w 565"/>
                <a:gd name="T73" fmla="*/ 88 h 1005"/>
                <a:gd name="T74" fmla="*/ 521 w 565"/>
                <a:gd name="T75" fmla="*/ 108 h 1005"/>
                <a:gd name="T76" fmla="*/ 534 w 565"/>
                <a:gd name="T77" fmla="*/ 129 h 1005"/>
                <a:gd name="T78" fmla="*/ 546 w 565"/>
                <a:gd name="T79" fmla="*/ 153 h 1005"/>
                <a:gd name="T80" fmla="*/ 555 w 565"/>
                <a:gd name="T81" fmla="*/ 179 h 1005"/>
                <a:gd name="T82" fmla="*/ 561 w 565"/>
                <a:gd name="T83" fmla="*/ 206 h 1005"/>
                <a:gd name="T84" fmla="*/ 565 w 565"/>
                <a:gd name="T85" fmla="*/ 23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5" h="1005">
                  <a:moveTo>
                    <a:pt x="565" y="250"/>
                  </a:moveTo>
                  <a:lnTo>
                    <a:pt x="565" y="666"/>
                  </a:lnTo>
                  <a:lnTo>
                    <a:pt x="565" y="870"/>
                  </a:lnTo>
                  <a:lnTo>
                    <a:pt x="565" y="870"/>
                  </a:lnTo>
                  <a:lnTo>
                    <a:pt x="550" y="886"/>
                  </a:lnTo>
                  <a:lnTo>
                    <a:pt x="534" y="901"/>
                  </a:lnTo>
                  <a:lnTo>
                    <a:pt x="519" y="915"/>
                  </a:lnTo>
                  <a:lnTo>
                    <a:pt x="502" y="928"/>
                  </a:lnTo>
                  <a:lnTo>
                    <a:pt x="485" y="940"/>
                  </a:lnTo>
                  <a:lnTo>
                    <a:pt x="468" y="951"/>
                  </a:lnTo>
                  <a:lnTo>
                    <a:pt x="451" y="962"/>
                  </a:lnTo>
                  <a:lnTo>
                    <a:pt x="433" y="971"/>
                  </a:lnTo>
                  <a:lnTo>
                    <a:pt x="414" y="978"/>
                  </a:lnTo>
                  <a:lnTo>
                    <a:pt x="396" y="986"/>
                  </a:lnTo>
                  <a:lnTo>
                    <a:pt x="377" y="991"/>
                  </a:lnTo>
                  <a:lnTo>
                    <a:pt x="359" y="996"/>
                  </a:lnTo>
                  <a:lnTo>
                    <a:pt x="340" y="1000"/>
                  </a:lnTo>
                  <a:lnTo>
                    <a:pt x="321" y="1003"/>
                  </a:lnTo>
                  <a:lnTo>
                    <a:pt x="302" y="1004"/>
                  </a:lnTo>
                  <a:lnTo>
                    <a:pt x="283" y="1005"/>
                  </a:lnTo>
                  <a:lnTo>
                    <a:pt x="264" y="1005"/>
                  </a:lnTo>
                  <a:lnTo>
                    <a:pt x="245" y="1003"/>
                  </a:lnTo>
                  <a:lnTo>
                    <a:pt x="226" y="1001"/>
                  </a:lnTo>
                  <a:lnTo>
                    <a:pt x="207" y="998"/>
                  </a:lnTo>
                  <a:lnTo>
                    <a:pt x="188" y="992"/>
                  </a:lnTo>
                  <a:lnTo>
                    <a:pt x="169" y="987"/>
                  </a:lnTo>
                  <a:lnTo>
                    <a:pt x="151" y="980"/>
                  </a:lnTo>
                  <a:lnTo>
                    <a:pt x="133" y="973"/>
                  </a:lnTo>
                  <a:lnTo>
                    <a:pt x="115" y="963"/>
                  </a:lnTo>
                  <a:lnTo>
                    <a:pt x="97" y="953"/>
                  </a:lnTo>
                  <a:lnTo>
                    <a:pt x="80" y="942"/>
                  </a:lnTo>
                  <a:lnTo>
                    <a:pt x="63" y="931"/>
                  </a:lnTo>
                  <a:lnTo>
                    <a:pt x="46" y="917"/>
                  </a:lnTo>
                  <a:lnTo>
                    <a:pt x="31" y="902"/>
                  </a:lnTo>
                  <a:lnTo>
                    <a:pt x="16" y="887"/>
                  </a:lnTo>
                  <a:lnTo>
                    <a:pt x="0" y="870"/>
                  </a:lnTo>
                  <a:lnTo>
                    <a:pt x="0" y="666"/>
                  </a:lnTo>
                  <a:lnTo>
                    <a:pt x="0" y="250"/>
                  </a:lnTo>
                  <a:lnTo>
                    <a:pt x="0" y="250"/>
                  </a:lnTo>
                  <a:lnTo>
                    <a:pt x="2" y="235"/>
                  </a:lnTo>
                  <a:lnTo>
                    <a:pt x="3" y="220"/>
                  </a:lnTo>
                  <a:lnTo>
                    <a:pt x="5" y="206"/>
                  </a:lnTo>
                  <a:lnTo>
                    <a:pt x="7" y="192"/>
                  </a:lnTo>
                  <a:lnTo>
                    <a:pt x="11" y="179"/>
                  </a:lnTo>
                  <a:lnTo>
                    <a:pt x="15" y="166"/>
                  </a:lnTo>
                  <a:lnTo>
                    <a:pt x="19" y="153"/>
                  </a:lnTo>
                  <a:lnTo>
                    <a:pt x="25" y="141"/>
                  </a:lnTo>
                  <a:lnTo>
                    <a:pt x="31" y="129"/>
                  </a:lnTo>
                  <a:lnTo>
                    <a:pt x="37" y="118"/>
                  </a:lnTo>
                  <a:lnTo>
                    <a:pt x="45" y="108"/>
                  </a:lnTo>
                  <a:lnTo>
                    <a:pt x="53" y="98"/>
                  </a:lnTo>
                  <a:lnTo>
                    <a:pt x="61" y="88"/>
                  </a:lnTo>
                  <a:lnTo>
                    <a:pt x="70" y="80"/>
                  </a:lnTo>
                  <a:lnTo>
                    <a:pt x="79" y="71"/>
                  </a:lnTo>
                  <a:lnTo>
                    <a:pt x="89" y="62"/>
                  </a:lnTo>
                  <a:lnTo>
                    <a:pt x="109" y="48"/>
                  </a:lnTo>
                  <a:lnTo>
                    <a:pt x="132" y="35"/>
                  </a:lnTo>
                  <a:lnTo>
                    <a:pt x="155" y="25"/>
                  </a:lnTo>
                  <a:lnTo>
                    <a:pt x="179" y="16"/>
                  </a:lnTo>
                  <a:lnTo>
                    <a:pt x="205" y="8"/>
                  </a:lnTo>
                  <a:lnTo>
                    <a:pt x="230" y="4"/>
                  </a:lnTo>
                  <a:lnTo>
                    <a:pt x="256" y="1"/>
                  </a:lnTo>
                  <a:lnTo>
                    <a:pt x="283" y="0"/>
                  </a:lnTo>
                  <a:lnTo>
                    <a:pt x="309" y="1"/>
                  </a:lnTo>
                  <a:lnTo>
                    <a:pt x="336" y="4"/>
                  </a:lnTo>
                  <a:lnTo>
                    <a:pt x="362" y="8"/>
                  </a:lnTo>
                  <a:lnTo>
                    <a:pt x="386" y="16"/>
                  </a:lnTo>
                  <a:lnTo>
                    <a:pt x="411" y="25"/>
                  </a:lnTo>
                  <a:lnTo>
                    <a:pt x="433" y="35"/>
                  </a:lnTo>
                  <a:lnTo>
                    <a:pt x="456" y="48"/>
                  </a:lnTo>
                  <a:lnTo>
                    <a:pt x="476" y="62"/>
                  </a:lnTo>
                  <a:lnTo>
                    <a:pt x="486" y="71"/>
                  </a:lnTo>
                  <a:lnTo>
                    <a:pt x="495" y="80"/>
                  </a:lnTo>
                  <a:lnTo>
                    <a:pt x="504" y="88"/>
                  </a:lnTo>
                  <a:lnTo>
                    <a:pt x="513" y="98"/>
                  </a:lnTo>
                  <a:lnTo>
                    <a:pt x="521" y="108"/>
                  </a:lnTo>
                  <a:lnTo>
                    <a:pt x="528" y="118"/>
                  </a:lnTo>
                  <a:lnTo>
                    <a:pt x="534" y="129"/>
                  </a:lnTo>
                  <a:lnTo>
                    <a:pt x="540" y="141"/>
                  </a:lnTo>
                  <a:lnTo>
                    <a:pt x="546" y="153"/>
                  </a:lnTo>
                  <a:lnTo>
                    <a:pt x="551" y="166"/>
                  </a:lnTo>
                  <a:lnTo>
                    <a:pt x="555" y="179"/>
                  </a:lnTo>
                  <a:lnTo>
                    <a:pt x="558" y="192"/>
                  </a:lnTo>
                  <a:lnTo>
                    <a:pt x="561" y="206"/>
                  </a:lnTo>
                  <a:lnTo>
                    <a:pt x="564" y="220"/>
                  </a:lnTo>
                  <a:lnTo>
                    <a:pt x="565" y="235"/>
                  </a:lnTo>
                  <a:lnTo>
                    <a:pt x="565"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1" name="Freeform 171">
              <a:extLst>
                <a:ext uri="{FF2B5EF4-FFF2-40B4-BE49-F238E27FC236}">
                  <a16:creationId xmlns:a16="http://schemas.microsoft.com/office/drawing/2014/main" id="{DA748AA6-5751-4BD3-9C9F-2AA21739B792}"/>
                </a:ext>
              </a:extLst>
            </p:cNvPr>
            <p:cNvSpPr>
              <a:spLocks/>
            </p:cNvSpPr>
            <p:nvPr/>
          </p:nvSpPr>
          <p:spPr bwMode="auto">
            <a:xfrm flipH="1">
              <a:off x="7340976" y="5560510"/>
              <a:ext cx="60830" cy="74710"/>
            </a:xfrm>
            <a:custGeom>
              <a:avLst/>
              <a:gdLst>
                <a:gd name="T0" fmla="*/ 155 w 207"/>
                <a:gd name="T1" fmla="*/ 3 h 306"/>
                <a:gd name="T2" fmla="*/ 136 w 207"/>
                <a:gd name="T3" fmla="*/ 0 h 306"/>
                <a:gd name="T4" fmla="*/ 116 w 207"/>
                <a:gd name="T5" fmla="*/ 3 h 306"/>
                <a:gd name="T6" fmla="*/ 95 w 207"/>
                <a:gd name="T7" fmla="*/ 13 h 306"/>
                <a:gd name="T8" fmla="*/ 76 w 207"/>
                <a:gd name="T9" fmla="*/ 27 h 306"/>
                <a:gd name="T10" fmla="*/ 57 w 207"/>
                <a:gd name="T11" fmla="*/ 46 h 306"/>
                <a:gd name="T12" fmla="*/ 41 w 207"/>
                <a:gd name="T13" fmla="*/ 68 h 306"/>
                <a:gd name="T14" fmla="*/ 26 w 207"/>
                <a:gd name="T15" fmla="*/ 95 h 306"/>
                <a:gd name="T16" fmla="*/ 14 w 207"/>
                <a:gd name="T17" fmla="*/ 124 h 306"/>
                <a:gd name="T18" fmla="*/ 9 w 207"/>
                <a:gd name="T19" fmla="*/ 140 h 306"/>
                <a:gd name="T20" fmla="*/ 2 w 207"/>
                <a:gd name="T21" fmla="*/ 170 h 306"/>
                <a:gd name="T22" fmla="*/ 0 w 207"/>
                <a:gd name="T23" fmla="*/ 199 h 306"/>
                <a:gd name="T24" fmla="*/ 1 w 207"/>
                <a:gd name="T25" fmla="*/ 226 h 306"/>
                <a:gd name="T26" fmla="*/ 7 w 207"/>
                <a:gd name="T27" fmla="*/ 251 h 306"/>
                <a:gd name="T28" fmla="*/ 16 w 207"/>
                <a:gd name="T29" fmla="*/ 271 h 306"/>
                <a:gd name="T30" fmla="*/ 28 w 207"/>
                <a:gd name="T31" fmla="*/ 287 h 306"/>
                <a:gd name="T32" fmla="*/ 44 w 207"/>
                <a:gd name="T33" fmla="*/ 299 h 306"/>
                <a:gd name="T34" fmla="*/ 53 w 207"/>
                <a:gd name="T35" fmla="*/ 303 h 306"/>
                <a:gd name="T36" fmla="*/ 72 w 207"/>
                <a:gd name="T37" fmla="*/ 306 h 306"/>
                <a:gd name="T38" fmla="*/ 91 w 207"/>
                <a:gd name="T39" fmla="*/ 302 h 306"/>
                <a:gd name="T40" fmla="*/ 111 w 207"/>
                <a:gd name="T41" fmla="*/ 293 h 306"/>
                <a:gd name="T42" fmla="*/ 131 w 207"/>
                <a:gd name="T43" fmla="*/ 279 h 306"/>
                <a:gd name="T44" fmla="*/ 149 w 207"/>
                <a:gd name="T45" fmla="*/ 260 h 306"/>
                <a:gd name="T46" fmla="*/ 166 w 207"/>
                <a:gd name="T47" fmla="*/ 238 h 306"/>
                <a:gd name="T48" fmla="*/ 181 w 207"/>
                <a:gd name="T49" fmla="*/ 211 h 306"/>
                <a:gd name="T50" fmla="*/ 193 w 207"/>
                <a:gd name="T51" fmla="*/ 182 h 306"/>
                <a:gd name="T52" fmla="*/ 199 w 207"/>
                <a:gd name="T53" fmla="*/ 165 h 306"/>
                <a:gd name="T54" fmla="*/ 204 w 207"/>
                <a:gd name="T55" fmla="*/ 135 h 306"/>
                <a:gd name="T56" fmla="*/ 207 w 207"/>
                <a:gd name="T57" fmla="*/ 107 h 306"/>
                <a:gd name="T58" fmla="*/ 205 w 207"/>
                <a:gd name="T59" fmla="*/ 80 h 306"/>
                <a:gd name="T60" fmla="*/ 200 w 207"/>
                <a:gd name="T61" fmla="*/ 55 h 306"/>
                <a:gd name="T62" fmla="*/ 191 w 207"/>
                <a:gd name="T63" fmla="*/ 35 h 306"/>
                <a:gd name="T64" fmla="*/ 180 w 207"/>
                <a:gd name="T65" fmla="*/ 19 h 306"/>
                <a:gd name="T66" fmla="*/ 164 w 207"/>
                <a:gd name="T67" fmla="*/ 7 h 306"/>
                <a:gd name="T68" fmla="*/ 155 w 207"/>
                <a:gd name="T69" fmla="*/ 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306">
                  <a:moveTo>
                    <a:pt x="155" y="3"/>
                  </a:moveTo>
                  <a:lnTo>
                    <a:pt x="155" y="3"/>
                  </a:lnTo>
                  <a:lnTo>
                    <a:pt x="145" y="1"/>
                  </a:lnTo>
                  <a:lnTo>
                    <a:pt x="136" y="0"/>
                  </a:lnTo>
                  <a:lnTo>
                    <a:pt x="126" y="1"/>
                  </a:lnTo>
                  <a:lnTo>
                    <a:pt x="116" y="3"/>
                  </a:lnTo>
                  <a:lnTo>
                    <a:pt x="106" y="8"/>
                  </a:lnTo>
                  <a:lnTo>
                    <a:pt x="95" y="13"/>
                  </a:lnTo>
                  <a:lnTo>
                    <a:pt x="85" y="20"/>
                  </a:lnTo>
                  <a:lnTo>
                    <a:pt x="76" y="27"/>
                  </a:lnTo>
                  <a:lnTo>
                    <a:pt x="66" y="36"/>
                  </a:lnTo>
                  <a:lnTo>
                    <a:pt x="57" y="46"/>
                  </a:lnTo>
                  <a:lnTo>
                    <a:pt x="48" y="56"/>
                  </a:lnTo>
                  <a:lnTo>
                    <a:pt x="41" y="68"/>
                  </a:lnTo>
                  <a:lnTo>
                    <a:pt x="33" y="81"/>
                  </a:lnTo>
                  <a:lnTo>
                    <a:pt x="26" y="95"/>
                  </a:lnTo>
                  <a:lnTo>
                    <a:pt x="19" y="109"/>
                  </a:lnTo>
                  <a:lnTo>
                    <a:pt x="14" y="124"/>
                  </a:lnTo>
                  <a:lnTo>
                    <a:pt x="14" y="124"/>
                  </a:lnTo>
                  <a:lnTo>
                    <a:pt x="9" y="140"/>
                  </a:lnTo>
                  <a:lnTo>
                    <a:pt x="5" y="155"/>
                  </a:lnTo>
                  <a:lnTo>
                    <a:pt x="2" y="170"/>
                  </a:lnTo>
                  <a:lnTo>
                    <a:pt x="1" y="185"/>
                  </a:lnTo>
                  <a:lnTo>
                    <a:pt x="0" y="199"/>
                  </a:lnTo>
                  <a:lnTo>
                    <a:pt x="0" y="213"/>
                  </a:lnTo>
                  <a:lnTo>
                    <a:pt x="1" y="226"/>
                  </a:lnTo>
                  <a:lnTo>
                    <a:pt x="4" y="239"/>
                  </a:lnTo>
                  <a:lnTo>
                    <a:pt x="7" y="251"/>
                  </a:lnTo>
                  <a:lnTo>
                    <a:pt x="10" y="262"/>
                  </a:lnTo>
                  <a:lnTo>
                    <a:pt x="16" y="271"/>
                  </a:lnTo>
                  <a:lnTo>
                    <a:pt x="21" y="280"/>
                  </a:lnTo>
                  <a:lnTo>
                    <a:pt x="28" y="287"/>
                  </a:lnTo>
                  <a:lnTo>
                    <a:pt x="35" y="294"/>
                  </a:lnTo>
                  <a:lnTo>
                    <a:pt x="44" y="299"/>
                  </a:lnTo>
                  <a:lnTo>
                    <a:pt x="53" y="303"/>
                  </a:lnTo>
                  <a:lnTo>
                    <a:pt x="53" y="303"/>
                  </a:lnTo>
                  <a:lnTo>
                    <a:pt x="62" y="305"/>
                  </a:lnTo>
                  <a:lnTo>
                    <a:pt x="72" y="306"/>
                  </a:lnTo>
                  <a:lnTo>
                    <a:pt x="81" y="305"/>
                  </a:lnTo>
                  <a:lnTo>
                    <a:pt x="91" y="302"/>
                  </a:lnTo>
                  <a:lnTo>
                    <a:pt x="101" y="298"/>
                  </a:lnTo>
                  <a:lnTo>
                    <a:pt x="111" y="293"/>
                  </a:lnTo>
                  <a:lnTo>
                    <a:pt x="121" y="286"/>
                  </a:lnTo>
                  <a:lnTo>
                    <a:pt x="131" y="279"/>
                  </a:lnTo>
                  <a:lnTo>
                    <a:pt x="140" y="270"/>
                  </a:lnTo>
                  <a:lnTo>
                    <a:pt x="149" y="260"/>
                  </a:lnTo>
                  <a:lnTo>
                    <a:pt x="158" y="250"/>
                  </a:lnTo>
                  <a:lnTo>
                    <a:pt x="166" y="238"/>
                  </a:lnTo>
                  <a:lnTo>
                    <a:pt x="174" y="225"/>
                  </a:lnTo>
                  <a:lnTo>
                    <a:pt x="181" y="211"/>
                  </a:lnTo>
                  <a:lnTo>
                    <a:pt x="187" y="197"/>
                  </a:lnTo>
                  <a:lnTo>
                    <a:pt x="193" y="182"/>
                  </a:lnTo>
                  <a:lnTo>
                    <a:pt x="193" y="182"/>
                  </a:lnTo>
                  <a:lnTo>
                    <a:pt x="199" y="165"/>
                  </a:lnTo>
                  <a:lnTo>
                    <a:pt x="202" y="150"/>
                  </a:lnTo>
                  <a:lnTo>
                    <a:pt x="204" y="135"/>
                  </a:lnTo>
                  <a:lnTo>
                    <a:pt x="207" y="121"/>
                  </a:lnTo>
                  <a:lnTo>
                    <a:pt x="207" y="107"/>
                  </a:lnTo>
                  <a:lnTo>
                    <a:pt x="207" y="93"/>
                  </a:lnTo>
                  <a:lnTo>
                    <a:pt x="205" y="80"/>
                  </a:lnTo>
                  <a:lnTo>
                    <a:pt x="203" y="67"/>
                  </a:lnTo>
                  <a:lnTo>
                    <a:pt x="200" y="55"/>
                  </a:lnTo>
                  <a:lnTo>
                    <a:pt x="196" y="45"/>
                  </a:lnTo>
                  <a:lnTo>
                    <a:pt x="191" y="35"/>
                  </a:lnTo>
                  <a:lnTo>
                    <a:pt x="185" y="26"/>
                  </a:lnTo>
                  <a:lnTo>
                    <a:pt x="180" y="19"/>
                  </a:lnTo>
                  <a:lnTo>
                    <a:pt x="172" y="12"/>
                  </a:lnTo>
                  <a:lnTo>
                    <a:pt x="164" y="7"/>
                  </a:lnTo>
                  <a:lnTo>
                    <a:pt x="155" y="3"/>
                  </a:lnTo>
                  <a:lnTo>
                    <a:pt x="155" y="3"/>
                  </a:lnTo>
                  <a:close/>
                </a:path>
              </a:pathLst>
            </a:custGeom>
            <a:solidFill>
              <a:srgbClr val="F5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2" name="Freeform 172">
              <a:extLst>
                <a:ext uri="{FF2B5EF4-FFF2-40B4-BE49-F238E27FC236}">
                  <a16:creationId xmlns:a16="http://schemas.microsoft.com/office/drawing/2014/main" id="{6D863A73-96EF-4E35-8CD0-BD4215FA673D}"/>
                </a:ext>
              </a:extLst>
            </p:cNvPr>
            <p:cNvSpPr>
              <a:spLocks/>
            </p:cNvSpPr>
            <p:nvPr/>
          </p:nvSpPr>
          <p:spPr bwMode="auto">
            <a:xfrm flipH="1">
              <a:off x="7652078" y="5560510"/>
              <a:ext cx="59092" cy="74710"/>
            </a:xfrm>
            <a:custGeom>
              <a:avLst/>
              <a:gdLst>
                <a:gd name="T0" fmla="*/ 53 w 207"/>
                <a:gd name="T1" fmla="*/ 3 h 306"/>
                <a:gd name="T2" fmla="*/ 72 w 207"/>
                <a:gd name="T3" fmla="*/ 0 h 306"/>
                <a:gd name="T4" fmla="*/ 92 w 207"/>
                <a:gd name="T5" fmla="*/ 3 h 306"/>
                <a:gd name="T6" fmla="*/ 111 w 207"/>
                <a:gd name="T7" fmla="*/ 13 h 306"/>
                <a:gd name="T8" fmla="*/ 131 w 207"/>
                <a:gd name="T9" fmla="*/ 27 h 306"/>
                <a:gd name="T10" fmla="*/ 149 w 207"/>
                <a:gd name="T11" fmla="*/ 46 h 306"/>
                <a:gd name="T12" fmla="*/ 167 w 207"/>
                <a:gd name="T13" fmla="*/ 68 h 306"/>
                <a:gd name="T14" fmla="*/ 182 w 207"/>
                <a:gd name="T15" fmla="*/ 95 h 306"/>
                <a:gd name="T16" fmla="*/ 194 w 207"/>
                <a:gd name="T17" fmla="*/ 124 h 306"/>
                <a:gd name="T18" fmla="*/ 198 w 207"/>
                <a:gd name="T19" fmla="*/ 140 h 306"/>
                <a:gd name="T20" fmla="*/ 205 w 207"/>
                <a:gd name="T21" fmla="*/ 170 h 306"/>
                <a:gd name="T22" fmla="*/ 207 w 207"/>
                <a:gd name="T23" fmla="*/ 199 h 306"/>
                <a:gd name="T24" fmla="*/ 205 w 207"/>
                <a:gd name="T25" fmla="*/ 226 h 306"/>
                <a:gd name="T26" fmla="*/ 201 w 207"/>
                <a:gd name="T27" fmla="*/ 251 h 306"/>
                <a:gd name="T28" fmla="*/ 192 w 207"/>
                <a:gd name="T29" fmla="*/ 271 h 306"/>
                <a:gd name="T30" fmla="*/ 179 w 207"/>
                <a:gd name="T31" fmla="*/ 287 h 306"/>
                <a:gd name="T32" fmla="*/ 164 w 207"/>
                <a:gd name="T33" fmla="*/ 299 h 306"/>
                <a:gd name="T34" fmla="*/ 155 w 207"/>
                <a:gd name="T35" fmla="*/ 303 h 306"/>
                <a:gd name="T36" fmla="*/ 136 w 207"/>
                <a:gd name="T37" fmla="*/ 306 h 306"/>
                <a:gd name="T38" fmla="*/ 115 w 207"/>
                <a:gd name="T39" fmla="*/ 302 h 306"/>
                <a:gd name="T40" fmla="*/ 95 w 207"/>
                <a:gd name="T41" fmla="*/ 293 h 306"/>
                <a:gd name="T42" fmla="*/ 76 w 207"/>
                <a:gd name="T43" fmla="*/ 279 h 306"/>
                <a:gd name="T44" fmla="*/ 58 w 207"/>
                <a:gd name="T45" fmla="*/ 260 h 306"/>
                <a:gd name="T46" fmla="*/ 40 w 207"/>
                <a:gd name="T47" fmla="*/ 238 h 306"/>
                <a:gd name="T48" fmla="*/ 26 w 207"/>
                <a:gd name="T49" fmla="*/ 211 h 306"/>
                <a:gd name="T50" fmla="*/ 13 w 207"/>
                <a:gd name="T51" fmla="*/ 182 h 306"/>
                <a:gd name="T52" fmla="*/ 9 w 207"/>
                <a:gd name="T53" fmla="*/ 165 h 306"/>
                <a:gd name="T54" fmla="*/ 2 w 207"/>
                <a:gd name="T55" fmla="*/ 135 h 306"/>
                <a:gd name="T56" fmla="*/ 0 w 207"/>
                <a:gd name="T57" fmla="*/ 107 h 306"/>
                <a:gd name="T58" fmla="*/ 2 w 207"/>
                <a:gd name="T59" fmla="*/ 80 h 306"/>
                <a:gd name="T60" fmla="*/ 7 w 207"/>
                <a:gd name="T61" fmla="*/ 55 h 306"/>
                <a:gd name="T62" fmla="*/ 16 w 207"/>
                <a:gd name="T63" fmla="*/ 35 h 306"/>
                <a:gd name="T64" fmla="*/ 28 w 207"/>
                <a:gd name="T65" fmla="*/ 19 h 306"/>
                <a:gd name="T66" fmla="*/ 44 w 207"/>
                <a:gd name="T67" fmla="*/ 7 h 306"/>
                <a:gd name="T68" fmla="*/ 53 w 207"/>
                <a:gd name="T69" fmla="*/ 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306">
                  <a:moveTo>
                    <a:pt x="53" y="3"/>
                  </a:moveTo>
                  <a:lnTo>
                    <a:pt x="53" y="3"/>
                  </a:lnTo>
                  <a:lnTo>
                    <a:pt x="62" y="1"/>
                  </a:lnTo>
                  <a:lnTo>
                    <a:pt x="72" y="0"/>
                  </a:lnTo>
                  <a:lnTo>
                    <a:pt x="82" y="1"/>
                  </a:lnTo>
                  <a:lnTo>
                    <a:pt x="92" y="3"/>
                  </a:lnTo>
                  <a:lnTo>
                    <a:pt x="102" y="8"/>
                  </a:lnTo>
                  <a:lnTo>
                    <a:pt x="111" y="13"/>
                  </a:lnTo>
                  <a:lnTo>
                    <a:pt x="121" y="20"/>
                  </a:lnTo>
                  <a:lnTo>
                    <a:pt x="131" y="27"/>
                  </a:lnTo>
                  <a:lnTo>
                    <a:pt x="140" y="36"/>
                  </a:lnTo>
                  <a:lnTo>
                    <a:pt x="149" y="46"/>
                  </a:lnTo>
                  <a:lnTo>
                    <a:pt x="158" y="56"/>
                  </a:lnTo>
                  <a:lnTo>
                    <a:pt x="167" y="68"/>
                  </a:lnTo>
                  <a:lnTo>
                    <a:pt x="174" y="81"/>
                  </a:lnTo>
                  <a:lnTo>
                    <a:pt x="182" y="95"/>
                  </a:lnTo>
                  <a:lnTo>
                    <a:pt x="188" y="109"/>
                  </a:lnTo>
                  <a:lnTo>
                    <a:pt x="194" y="124"/>
                  </a:lnTo>
                  <a:lnTo>
                    <a:pt x="194" y="124"/>
                  </a:lnTo>
                  <a:lnTo>
                    <a:pt x="198" y="140"/>
                  </a:lnTo>
                  <a:lnTo>
                    <a:pt x="202" y="155"/>
                  </a:lnTo>
                  <a:lnTo>
                    <a:pt x="205" y="170"/>
                  </a:lnTo>
                  <a:lnTo>
                    <a:pt x="206" y="185"/>
                  </a:lnTo>
                  <a:lnTo>
                    <a:pt x="207" y="199"/>
                  </a:lnTo>
                  <a:lnTo>
                    <a:pt x="206" y="213"/>
                  </a:lnTo>
                  <a:lnTo>
                    <a:pt x="205" y="226"/>
                  </a:lnTo>
                  <a:lnTo>
                    <a:pt x="203" y="239"/>
                  </a:lnTo>
                  <a:lnTo>
                    <a:pt x="201" y="251"/>
                  </a:lnTo>
                  <a:lnTo>
                    <a:pt x="196" y="262"/>
                  </a:lnTo>
                  <a:lnTo>
                    <a:pt x="192" y="271"/>
                  </a:lnTo>
                  <a:lnTo>
                    <a:pt x="186" y="280"/>
                  </a:lnTo>
                  <a:lnTo>
                    <a:pt x="179" y="287"/>
                  </a:lnTo>
                  <a:lnTo>
                    <a:pt x="171" y="294"/>
                  </a:lnTo>
                  <a:lnTo>
                    <a:pt x="164" y="299"/>
                  </a:lnTo>
                  <a:lnTo>
                    <a:pt x="155" y="303"/>
                  </a:lnTo>
                  <a:lnTo>
                    <a:pt x="155" y="303"/>
                  </a:lnTo>
                  <a:lnTo>
                    <a:pt x="146" y="305"/>
                  </a:lnTo>
                  <a:lnTo>
                    <a:pt x="136" y="306"/>
                  </a:lnTo>
                  <a:lnTo>
                    <a:pt x="125" y="305"/>
                  </a:lnTo>
                  <a:lnTo>
                    <a:pt x="115" y="302"/>
                  </a:lnTo>
                  <a:lnTo>
                    <a:pt x="105" y="298"/>
                  </a:lnTo>
                  <a:lnTo>
                    <a:pt x="95" y="293"/>
                  </a:lnTo>
                  <a:lnTo>
                    <a:pt x="86" y="286"/>
                  </a:lnTo>
                  <a:lnTo>
                    <a:pt x="76" y="279"/>
                  </a:lnTo>
                  <a:lnTo>
                    <a:pt x="67" y="270"/>
                  </a:lnTo>
                  <a:lnTo>
                    <a:pt x="58" y="260"/>
                  </a:lnTo>
                  <a:lnTo>
                    <a:pt x="49" y="250"/>
                  </a:lnTo>
                  <a:lnTo>
                    <a:pt x="40" y="238"/>
                  </a:lnTo>
                  <a:lnTo>
                    <a:pt x="32" y="225"/>
                  </a:lnTo>
                  <a:lnTo>
                    <a:pt x="26" y="211"/>
                  </a:lnTo>
                  <a:lnTo>
                    <a:pt x="19" y="197"/>
                  </a:lnTo>
                  <a:lnTo>
                    <a:pt x="13" y="182"/>
                  </a:lnTo>
                  <a:lnTo>
                    <a:pt x="13" y="182"/>
                  </a:lnTo>
                  <a:lnTo>
                    <a:pt x="9" y="165"/>
                  </a:lnTo>
                  <a:lnTo>
                    <a:pt x="5" y="150"/>
                  </a:lnTo>
                  <a:lnTo>
                    <a:pt x="2" y="135"/>
                  </a:lnTo>
                  <a:lnTo>
                    <a:pt x="1" y="121"/>
                  </a:lnTo>
                  <a:lnTo>
                    <a:pt x="0" y="107"/>
                  </a:lnTo>
                  <a:lnTo>
                    <a:pt x="0" y="93"/>
                  </a:lnTo>
                  <a:lnTo>
                    <a:pt x="2" y="80"/>
                  </a:lnTo>
                  <a:lnTo>
                    <a:pt x="4" y="67"/>
                  </a:lnTo>
                  <a:lnTo>
                    <a:pt x="7" y="55"/>
                  </a:lnTo>
                  <a:lnTo>
                    <a:pt x="11" y="45"/>
                  </a:lnTo>
                  <a:lnTo>
                    <a:pt x="16" y="35"/>
                  </a:lnTo>
                  <a:lnTo>
                    <a:pt x="21" y="26"/>
                  </a:lnTo>
                  <a:lnTo>
                    <a:pt x="28" y="19"/>
                  </a:lnTo>
                  <a:lnTo>
                    <a:pt x="36" y="12"/>
                  </a:lnTo>
                  <a:lnTo>
                    <a:pt x="44" y="7"/>
                  </a:lnTo>
                  <a:lnTo>
                    <a:pt x="53" y="3"/>
                  </a:lnTo>
                  <a:lnTo>
                    <a:pt x="53" y="3"/>
                  </a:lnTo>
                  <a:close/>
                </a:path>
              </a:pathLst>
            </a:custGeom>
            <a:solidFill>
              <a:srgbClr val="F5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3" name="Freeform 173">
              <a:extLst>
                <a:ext uri="{FF2B5EF4-FFF2-40B4-BE49-F238E27FC236}">
                  <a16:creationId xmlns:a16="http://schemas.microsoft.com/office/drawing/2014/main" id="{F3566637-1BEB-4CB8-BE50-433D435BA362}"/>
                </a:ext>
              </a:extLst>
            </p:cNvPr>
            <p:cNvSpPr>
              <a:spLocks/>
            </p:cNvSpPr>
            <p:nvPr/>
          </p:nvSpPr>
          <p:spPr bwMode="auto">
            <a:xfrm flipH="1">
              <a:off x="7492182" y="5845449"/>
              <a:ext cx="69520" cy="55598"/>
            </a:xfrm>
            <a:custGeom>
              <a:avLst/>
              <a:gdLst>
                <a:gd name="T0" fmla="*/ 242 w 242"/>
                <a:gd name="T1" fmla="*/ 125 h 228"/>
                <a:gd name="T2" fmla="*/ 174 w 242"/>
                <a:gd name="T3" fmla="*/ 228 h 228"/>
                <a:gd name="T4" fmla="*/ 174 w 242"/>
                <a:gd name="T5" fmla="*/ 228 h 228"/>
                <a:gd name="T6" fmla="*/ 68 w 242"/>
                <a:gd name="T7" fmla="*/ 228 h 228"/>
                <a:gd name="T8" fmla="*/ 0 w 242"/>
                <a:gd name="T9" fmla="*/ 125 h 228"/>
                <a:gd name="T10" fmla="*/ 119 w 242"/>
                <a:gd name="T11" fmla="*/ 0 h 228"/>
                <a:gd name="T12" fmla="*/ 242 w 242"/>
                <a:gd name="T13" fmla="*/ 125 h 228"/>
              </a:gdLst>
              <a:ahLst/>
              <a:cxnLst>
                <a:cxn ang="0">
                  <a:pos x="T0" y="T1"/>
                </a:cxn>
                <a:cxn ang="0">
                  <a:pos x="T2" y="T3"/>
                </a:cxn>
                <a:cxn ang="0">
                  <a:pos x="T4" y="T5"/>
                </a:cxn>
                <a:cxn ang="0">
                  <a:pos x="T6" y="T7"/>
                </a:cxn>
                <a:cxn ang="0">
                  <a:pos x="T8" y="T9"/>
                </a:cxn>
                <a:cxn ang="0">
                  <a:pos x="T10" y="T11"/>
                </a:cxn>
                <a:cxn ang="0">
                  <a:pos x="T12" y="T13"/>
                </a:cxn>
              </a:cxnLst>
              <a:rect l="0" t="0" r="r" b="b"/>
              <a:pathLst>
                <a:path w="242" h="228">
                  <a:moveTo>
                    <a:pt x="242" y="125"/>
                  </a:moveTo>
                  <a:lnTo>
                    <a:pt x="174" y="228"/>
                  </a:lnTo>
                  <a:lnTo>
                    <a:pt x="174" y="228"/>
                  </a:lnTo>
                  <a:lnTo>
                    <a:pt x="68" y="228"/>
                  </a:lnTo>
                  <a:lnTo>
                    <a:pt x="0" y="125"/>
                  </a:lnTo>
                  <a:lnTo>
                    <a:pt x="119" y="0"/>
                  </a:lnTo>
                  <a:lnTo>
                    <a:pt x="242" y="125"/>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4" name="Freeform 174">
              <a:extLst>
                <a:ext uri="{FF2B5EF4-FFF2-40B4-BE49-F238E27FC236}">
                  <a16:creationId xmlns:a16="http://schemas.microsoft.com/office/drawing/2014/main" id="{297C337B-1B48-4019-B311-DF8E82196EF4}"/>
                </a:ext>
              </a:extLst>
            </p:cNvPr>
            <p:cNvSpPr>
              <a:spLocks/>
            </p:cNvSpPr>
            <p:nvPr/>
          </p:nvSpPr>
          <p:spPr bwMode="auto">
            <a:xfrm flipH="1">
              <a:off x="7492182" y="5845449"/>
              <a:ext cx="69520" cy="55598"/>
            </a:xfrm>
            <a:custGeom>
              <a:avLst/>
              <a:gdLst>
                <a:gd name="T0" fmla="*/ 242 w 242"/>
                <a:gd name="T1" fmla="*/ 125 h 228"/>
                <a:gd name="T2" fmla="*/ 174 w 242"/>
                <a:gd name="T3" fmla="*/ 228 h 228"/>
                <a:gd name="T4" fmla="*/ 174 w 242"/>
                <a:gd name="T5" fmla="*/ 228 h 228"/>
                <a:gd name="T6" fmla="*/ 68 w 242"/>
                <a:gd name="T7" fmla="*/ 228 h 228"/>
                <a:gd name="T8" fmla="*/ 0 w 242"/>
                <a:gd name="T9" fmla="*/ 125 h 228"/>
                <a:gd name="T10" fmla="*/ 119 w 242"/>
                <a:gd name="T11" fmla="*/ 0 h 228"/>
                <a:gd name="T12" fmla="*/ 242 w 242"/>
                <a:gd name="T13" fmla="*/ 125 h 228"/>
              </a:gdLst>
              <a:ahLst/>
              <a:cxnLst>
                <a:cxn ang="0">
                  <a:pos x="T0" y="T1"/>
                </a:cxn>
                <a:cxn ang="0">
                  <a:pos x="T2" y="T3"/>
                </a:cxn>
                <a:cxn ang="0">
                  <a:pos x="T4" y="T5"/>
                </a:cxn>
                <a:cxn ang="0">
                  <a:pos x="T6" y="T7"/>
                </a:cxn>
                <a:cxn ang="0">
                  <a:pos x="T8" y="T9"/>
                </a:cxn>
                <a:cxn ang="0">
                  <a:pos x="T10" y="T11"/>
                </a:cxn>
                <a:cxn ang="0">
                  <a:pos x="T12" y="T13"/>
                </a:cxn>
              </a:cxnLst>
              <a:rect l="0" t="0" r="r" b="b"/>
              <a:pathLst>
                <a:path w="242" h="228">
                  <a:moveTo>
                    <a:pt x="242" y="125"/>
                  </a:moveTo>
                  <a:lnTo>
                    <a:pt x="174" y="228"/>
                  </a:lnTo>
                  <a:lnTo>
                    <a:pt x="174" y="228"/>
                  </a:lnTo>
                  <a:lnTo>
                    <a:pt x="68" y="228"/>
                  </a:lnTo>
                  <a:lnTo>
                    <a:pt x="0" y="125"/>
                  </a:lnTo>
                  <a:lnTo>
                    <a:pt x="119" y="0"/>
                  </a:lnTo>
                  <a:lnTo>
                    <a:pt x="242"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5" name="Freeform 175">
              <a:extLst>
                <a:ext uri="{FF2B5EF4-FFF2-40B4-BE49-F238E27FC236}">
                  <a16:creationId xmlns:a16="http://schemas.microsoft.com/office/drawing/2014/main" id="{46A514DF-BFA4-460D-86EE-3F4763CB79F0}"/>
                </a:ext>
              </a:extLst>
            </p:cNvPr>
            <p:cNvSpPr>
              <a:spLocks/>
            </p:cNvSpPr>
            <p:nvPr/>
          </p:nvSpPr>
          <p:spPr bwMode="auto">
            <a:xfrm flipH="1">
              <a:off x="7483492" y="5901047"/>
              <a:ext cx="86900" cy="163318"/>
            </a:xfrm>
            <a:custGeom>
              <a:avLst/>
              <a:gdLst>
                <a:gd name="T0" fmla="*/ 203 w 300"/>
                <a:gd name="T1" fmla="*/ 0 h 654"/>
                <a:gd name="T2" fmla="*/ 300 w 300"/>
                <a:gd name="T3" fmla="*/ 654 h 654"/>
                <a:gd name="T4" fmla="*/ 0 w 300"/>
                <a:gd name="T5" fmla="*/ 654 h 654"/>
                <a:gd name="T6" fmla="*/ 97 w 300"/>
                <a:gd name="T7" fmla="*/ 0 h 654"/>
                <a:gd name="T8" fmla="*/ 203 w 300"/>
                <a:gd name="T9" fmla="*/ 0 h 654"/>
              </a:gdLst>
              <a:ahLst/>
              <a:cxnLst>
                <a:cxn ang="0">
                  <a:pos x="T0" y="T1"/>
                </a:cxn>
                <a:cxn ang="0">
                  <a:pos x="T2" y="T3"/>
                </a:cxn>
                <a:cxn ang="0">
                  <a:pos x="T4" y="T5"/>
                </a:cxn>
                <a:cxn ang="0">
                  <a:pos x="T6" y="T7"/>
                </a:cxn>
                <a:cxn ang="0">
                  <a:pos x="T8" y="T9"/>
                </a:cxn>
              </a:cxnLst>
              <a:rect l="0" t="0" r="r" b="b"/>
              <a:pathLst>
                <a:path w="300" h="654">
                  <a:moveTo>
                    <a:pt x="203" y="0"/>
                  </a:moveTo>
                  <a:lnTo>
                    <a:pt x="300" y="654"/>
                  </a:lnTo>
                  <a:lnTo>
                    <a:pt x="0" y="654"/>
                  </a:lnTo>
                  <a:lnTo>
                    <a:pt x="97" y="0"/>
                  </a:lnTo>
                  <a:lnTo>
                    <a:pt x="203"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6" name="Freeform 176">
              <a:extLst>
                <a:ext uri="{FF2B5EF4-FFF2-40B4-BE49-F238E27FC236}">
                  <a16:creationId xmlns:a16="http://schemas.microsoft.com/office/drawing/2014/main" id="{752F89B5-BB9C-49C7-9A98-5FCAB113F912}"/>
                </a:ext>
              </a:extLst>
            </p:cNvPr>
            <p:cNvSpPr>
              <a:spLocks/>
            </p:cNvSpPr>
            <p:nvPr/>
          </p:nvSpPr>
          <p:spPr bwMode="auto">
            <a:xfrm flipH="1">
              <a:off x="7483492" y="5901047"/>
              <a:ext cx="86900" cy="163318"/>
            </a:xfrm>
            <a:custGeom>
              <a:avLst/>
              <a:gdLst>
                <a:gd name="T0" fmla="*/ 203 w 300"/>
                <a:gd name="T1" fmla="*/ 0 h 654"/>
                <a:gd name="T2" fmla="*/ 300 w 300"/>
                <a:gd name="T3" fmla="*/ 654 h 654"/>
                <a:gd name="T4" fmla="*/ 0 w 300"/>
                <a:gd name="T5" fmla="*/ 654 h 654"/>
                <a:gd name="T6" fmla="*/ 97 w 300"/>
                <a:gd name="T7" fmla="*/ 0 h 654"/>
                <a:gd name="T8" fmla="*/ 203 w 300"/>
                <a:gd name="T9" fmla="*/ 0 h 654"/>
              </a:gdLst>
              <a:ahLst/>
              <a:cxnLst>
                <a:cxn ang="0">
                  <a:pos x="T0" y="T1"/>
                </a:cxn>
                <a:cxn ang="0">
                  <a:pos x="T2" y="T3"/>
                </a:cxn>
                <a:cxn ang="0">
                  <a:pos x="T4" y="T5"/>
                </a:cxn>
                <a:cxn ang="0">
                  <a:pos x="T6" y="T7"/>
                </a:cxn>
                <a:cxn ang="0">
                  <a:pos x="T8" y="T9"/>
                </a:cxn>
              </a:cxnLst>
              <a:rect l="0" t="0" r="r" b="b"/>
              <a:pathLst>
                <a:path w="300" h="654">
                  <a:moveTo>
                    <a:pt x="203" y="0"/>
                  </a:moveTo>
                  <a:lnTo>
                    <a:pt x="300" y="654"/>
                  </a:lnTo>
                  <a:lnTo>
                    <a:pt x="0" y="654"/>
                  </a:lnTo>
                  <a:lnTo>
                    <a:pt x="97" y="0"/>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7" name="Freeform 177">
              <a:extLst>
                <a:ext uri="{FF2B5EF4-FFF2-40B4-BE49-F238E27FC236}">
                  <a16:creationId xmlns:a16="http://schemas.microsoft.com/office/drawing/2014/main" id="{58D08468-FE87-437C-AC62-A0BC38341E10}"/>
                </a:ext>
              </a:extLst>
            </p:cNvPr>
            <p:cNvSpPr>
              <a:spLocks/>
            </p:cNvSpPr>
            <p:nvPr/>
          </p:nvSpPr>
          <p:spPr bwMode="auto">
            <a:xfrm flipH="1">
              <a:off x="7438304" y="5760315"/>
              <a:ext cx="88638" cy="142469"/>
            </a:xfrm>
            <a:custGeom>
              <a:avLst/>
              <a:gdLst>
                <a:gd name="T0" fmla="*/ 284 w 308"/>
                <a:gd name="T1" fmla="*/ 0 h 572"/>
                <a:gd name="T2" fmla="*/ 308 w 308"/>
                <a:gd name="T3" fmla="*/ 92 h 572"/>
                <a:gd name="T4" fmla="*/ 239 w 308"/>
                <a:gd name="T5" fmla="*/ 572 h 572"/>
                <a:gd name="T6" fmla="*/ 0 w 308"/>
                <a:gd name="T7" fmla="*/ 339 h 572"/>
                <a:gd name="T8" fmla="*/ 284 w 308"/>
                <a:gd name="T9" fmla="*/ 0 h 572"/>
              </a:gdLst>
              <a:ahLst/>
              <a:cxnLst>
                <a:cxn ang="0">
                  <a:pos x="T0" y="T1"/>
                </a:cxn>
                <a:cxn ang="0">
                  <a:pos x="T2" y="T3"/>
                </a:cxn>
                <a:cxn ang="0">
                  <a:pos x="T4" y="T5"/>
                </a:cxn>
                <a:cxn ang="0">
                  <a:pos x="T6" y="T7"/>
                </a:cxn>
                <a:cxn ang="0">
                  <a:pos x="T8" y="T9"/>
                </a:cxn>
              </a:cxnLst>
              <a:rect l="0" t="0" r="r" b="b"/>
              <a:pathLst>
                <a:path w="308" h="572">
                  <a:moveTo>
                    <a:pt x="284" y="0"/>
                  </a:moveTo>
                  <a:lnTo>
                    <a:pt x="308" y="92"/>
                  </a:lnTo>
                  <a:lnTo>
                    <a:pt x="239" y="572"/>
                  </a:lnTo>
                  <a:lnTo>
                    <a:pt x="0" y="339"/>
                  </a:lnTo>
                  <a:lnTo>
                    <a:pt x="2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8" name="Freeform 178">
              <a:extLst>
                <a:ext uri="{FF2B5EF4-FFF2-40B4-BE49-F238E27FC236}">
                  <a16:creationId xmlns:a16="http://schemas.microsoft.com/office/drawing/2014/main" id="{77C41567-DD7C-41F9-9927-FE6B88BF60D3}"/>
                </a:ext>
              </a:extLst>
            </p:cNvPr>
            <p:cNvSpPr>
              <a:spLocks/>
            </p:cNvSpPr>
            <p:nvPr/>
          </p:nvSpPr>
          <p:spPr bwMode="auto">
            <a:xfrm flipH="1">
              <a:off x="7438304" y="5760315"/>
              <a:ext cx="88638" cy="142469"/>
            </a:xfrm>
            <a:custGeom>
              <a:avLst/>
              <a:gdLst>
                <a:gd name="T0" fmla="*/ 284 w 308"/>
                <a:gd name="T1" fmla="*/ 0 h 572"/>
                <a:gd name="T2" fmla="*/ 308 w 308"/>
                <a:gd name="T3" fmla="*/ 92 h 572"/>
                <a:gd name="T4" fmla="*/ 239 w 308"/>
                <a:gd name="T5" fmla="*/ 572 h 572"/>
                <a:gd name="T6" fmla="*/ 0 w 308"/>
                <a:gd name="T7" fmla="*/ 339 h 572"/>
                <a:gd name="T8" fmla="*/ 284 w 308"/>
                <a:gd name="T9" fmla="*/ 0 h 572"/>
              </a:gdLst>
              <a:ahLst/>
              <a:cxnLst>
                <a:cxn ang="0">
                  <a:pos x="T0" y="T1"/>
                </a:cxn>
                <a:cxn ang="0">
                  <a:pos x="T2" y="T3"/>
                </a:cxn>
                <a:cxn ang="0">
                  <a:pos x="T4" y="T5"/>
                </a:cxn>
                <a:cxn ang="0">
                  <a:pos x="T6" y="T7"/>
                </a:cxn>
                <a:cxn ang="0">
                  <a:pos x="T8" y="T9"/>
                </a:cxn>
              </a:cxnLst>
              <a:rect l="0" t="0" r="r" b="b"/>
              <a:pathLst>
                <a:path w="308" h="572">
                  <a:moveTo>
                    <a:pt x="284" y="0"/>
                  </a:moveTo>
                  <a:lnTo>
                    <a:pt x="308" y="92"/>
                  </a:lnTo>
                  <a:lnTo>
                    <a:pt x="239" y="572"/>
                  </a:lnTo>
                  <a:lnTo>
                    <a:pt x="0" y="33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49" name="Freeform 179">
              <a:extLst>
                <a:ext uri="{FF2B5EF4-FFF2-40B4-BE49-F238E27FC236}">
                  <a16:creationId xmlns:a16="http://schemas.microsoft.com/office/drawing/2014/main" id="{FDA42B25-9B04-4189-A59A-9C1107223396}"/>
                </a:ext>
              </a:extLst>
            </p:cNvPr>
            <p:cNvSpPr>
              <a:spLocks/>
            </p:cNvSpPr>
            <p:nvPr/>
          </p:nvSpPr>
          <p:spPr bwMode="auto">
            <a:xfrm flipH="1">
              <a:off x="7445256" y="5732516"/>
              <a:ext cx="163372" cy="46911"/>
            </a:xfrm>
            <a:custGeom>
              <a:avLst/>
              <a:gdLst>
                <a:gd name="T0" fmla="*/ 565 w 565"/>
                <a:gd name="T1" fmla="*/ 0 h 192"/>
                <a:gd name="T2" fmla="*/ 565 w 565"/>
                <a:gd name="T3" fmla="*/ 20 h 192"/>
                <a:gd name="T4" fmla="*/ 565 w 565"/>
                <a:gd name="T5" fmla="*/ 20 h 192"/>
                <a:gd name="T6" fmla="*/ 558 w 565"/>
                <a:gd name="T7" fmla="*/ 27 h 192"/>
                <a:gd name="T8" fmla="*/ 540 w 565"/>
                <a:gd name="T9" fmla="*/ 46 h 192"/>
                <a:gd name="T10" fmla="*/ 512 w 565"/>
                <a:gd name="T11" fmla="*/ 73 h 192"/>
                <a:gd name="T12" fmla="*/ 495 w 565"/>
                <a:gd name="T13" fmla="*/ 88 h 192"/>
                <a:gd name="T14" fmla="*/ 475 w 565"/>
                <a:gd name="T15" fmla="*/ 103 h 192"/>
                <a:gd name="T16" fmla="*/ 455 w 565"/>
                <a:gd name="T17" fmla="*/ 119 h 192"/>
                <a:gd name="T18" fmla="*/ 432 w 565"/>
                <a:gd name="T19" fmla="*/ 134 h 192"/>
                <a:gd name="T20" fmla="*/ 410 w 565"/>
                <a:gd name="T21" fmla="*/ 148 h 192"/>
                <a:gd name="T22" fmla="*/ 385 w 565"/>
                <a:gd name="T23" fmla="*/ 161 h 192"/>
                <a:gd name="T24" fmla="*/ 361 w 565"/>
                <a:gd name="T25" fmla="*/ 173 h 192"/>
                <a:gd name="T26" fmla="*/ 335 w 565"/>
                <a:gd name="T27" fmla="*/ 182 h 192"/>
                <a:gd name="T28" fmla="*/ 322 w 565"/>
                <a:gd name="T29" fmla="*/ 185 h 192"/>
                <a:gd name="T30" fmla="*/ 309 w 565"/>
                <a:gd name="T31" fmla="*/ 188 h 192"/>
                <a:gd name="T32" fmla="*/ 297 w 565"/>
                <a:gd name="T33" fmla="*/ 189 h 192"/>
                <a:gd name="T34" fmla="*/ 283 w 565"/>
                <a:gd name="T35" fmla="*/ 190 h 192"/>
                <a:gd name="T36" fmla="*/ 283 w 565"/>
                <a:gd name="T37" fmla="*/ 190 h 192"/>
                <a:gd name="T38" fmla="*/ 276 w 565"/>
                <a:gd name="T39" fmla="*/ 192 h 192"/>
                <a:gd name="T40" fmla="*/ 276 w 565"/>
                <a:gd name="T41" fmla="*/ 192 h 192"/>
                <a:gd name="T42" fmla="*/ 263 w 565"/>
                <a:gd name="T43" fmla="*/ 190 h 192"/>
                <a:gd name="T44" fmla="*/ 251 w 565"/>
                <a:gd name="T45" fmla="*/ 189 h 192"/>
                <a:gd name="T46" fmla="*/ 238 w 565"/>
                <a:gd name="T47" fmla="*/ 187 h 192"/>
                <a:gd name="T48" fmla="*/ 226 w 565"/>
                <a:gd name="T49" fmla="*/ 184 h 192"/>
                <a:gd name="T50" fmla="*/ 212 w 565"/>
                <a:gd name="T51" fmla="*/ 181 h 192"/>
                <a:gd name="T52" fmla="*/ 200 w 565"/>
                <a:gd name="T53" fmla="*/ 176 h 192"/>
                <a:gd name="T54" fmla="*/ 175 w 565"/>
                <a:gd name="T55" fmla="*/ 166 h 192"/>
                <a:gd name="T56" fmla="*/ 152 w 565"/>
                <a:gd name="T57" fmla="*/ 154 h 192"/>
                <a:gd name="T58" fmla="*/ 129 w 565"/>
                <a:gd name="T59" fmla="*/ 141 h 192"/>
                <a:gd name="T60" fmla="*/ 108 w 565"/>
                <a:gd name="T61" fmla="*/ 126 h 192"/>
                <a:gd name="T62" fmla="*/ 88 w 565"/>
                <a:gd name="T63" fmla="*/ 112 h 192"/>
                <a:gd name="T64" fmla="*/ 69 w 565"/>
                <a:gd name="T65" fmla="*/ 97 h 192"/>
                <a:gd name="T66" fmla="*/ 52 w 565"/>
                <a:gd name="T67" fmla="*/ 83 h 192"/>
                <a:gd name="T68" fmla="*/ 25 w 565"/>
                <a:gd name="T69" fmla="*/ 57 h 192"/>
                <a:gd name="T70" fmla="*/ 7 w 565"/>
                <a:gd name="T71" fmla="*/ 38 h 192"/>
                <a:gd name="T72" fmla="*/ 0 w 565"/>
                <a:gd name="T73" fmla="*/ 32 h 192"/>
                <a:gd name="T74" fmla="*/ 0 w 565"/>
                <a:gd name="T75" fmla="*/ 2 h 192"/>
                <a:gd name="T76" fmla="*/ 565 w 565"/>
                <a:gd name="T7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5" h="192">
                  <a:moveTo>
                    <a:pt x="565" y="0"/>
                  </a:moveTo>
                  <a:lnTo>
                    <a:pt x="565" y="20"/>
                  </a:lnTo>
                  <a:lnTo>
                    <a:pt x="565" y="20"/>
                  </a:lnTo>
                  <a:lnTo>
                    <a:pt x="558" y="27"/>
                  </a:lnTo>
                  <a:lnTo>
                    <a:pt x="540" y="46"/>
                  </a:lnTo>
                  <a:lnTo>
                    <a:pt x="512" y="73"/>
                  </a:lnTo>
                  <a:lnTo>
                    <a:pt x="495" y="88"/>
                  </a:lnTo>
                  <a:lnTo>
                    <a:pt x="475" y="103"/>
                  </a:lnTo>
                  <a:lnTo>
                    <a:pt x="455" y="119"/>
                  </a:lnTo>
                  <a:lnTo>
                    <a:pt x="432" y="134"/>
                  </a:lnTo>
                  <a:lnTo>
                    <a:pt x="410" y="148"/>
                  </a:lnTo>
                  <a:lnTo>
                    <a:pt x="385" y="161"/>
                  </a:lnTo>
                  <a:lnTo>
                    <a:pt x="361" y="173"/>
                  </a:lnTo>
                  <a:lnTo>
                    <a:pt x="335" y="182"/>
                  </a:lnTo>
                  <a:lnTo>
                    <a:pt x="322" y="185"/>
                  </a:lnTo>
                  <a:lnTo>
                    <a:pt x="309" y="188"/>
                  </a:lnTo>
                  <a:lnTo>
                    <a:pt x="297" y="189"/>
                  </a:lnTo>
                  <a:lnTo>
                    <a:pt x="283" y="190"/>
                  </a:lnTo>
                  <a:lnTo>
                    <a:pt x="283" y="190"/>
                  </a:lnTo>
                  <a:lnTo>
                    <a:pt x="276" y="192"/>
                  </a:lnTo>
                  <a:lnTo>
                    <a:pt x="276" y="192"/>
                  </a:lnTo>
                  <a:lnTo>
                    <a:pt x="263" y="190"/>
                  </a:lnTo>
                  <a:lnTo>
                    <a:pt x="251" y="189"/>
                  </a:lnTo>
                  <a:lnTo>
                    <a:pt x="238" y="187"/>
                  </a:lnTo>
                  <a:lnTo>
                    <a:pt x="226" y="184"/>
                  </a:lnTo>
                  <a:lnTo>
                    <a:pt x="212" y="181"/>
                  </a:lnTo>
                  <a:lnTo>
                    <a:pt x="200" y="176"/>
                  </a:lnTo>
                  <a:lnTo>
                    <a:pt x="175" y="166"/>
                  </a:lnTo>
                  <a:lnTo>
                    <a:pt x="152" y="154"/>
                  </a:lnTo>
                  <a:lnTo>
                    <a:pt x="129" y="141"/>
                  </a:lnTo>
                  <a:lnTo>
                    <a:pt x="108" y="126"/>
                  </a:lnTo>
                  <a:lnTo>
                    <a:pt x="88" y="112"/>
                  </a:lnTo>
                  <a:lnTo>
                    <a:pt x="69" y="97"/>
                  </a:lnTo>
                  <a:lnTo>
                    <a:pt x="52" y="83"/>
                  </a:lnTo>
                  <a:lnTo>
                    <a:pt x="25" y="57"/>
                  </a:lnTo>
                  <a:lnTo>
                    <a:pt x="7" y="38"/>
                  </a:lnTo>
                  <a:lnTo>
                    <a:pt x="0" y="32"/>
                  </a:lnTo>
                  <a:lnTo>
                    <a:pt x="0" y="2"/>
                  </a:lnTo>
                  <a:lnTo>
                    <a:pt x="565" y="0"/>
                  </a:lnTo>
                  <a:close/>
                </a:path>
              </a:pathLst>
            </a:custGeom>
            <a:solidFill>
              <a:srgbClr val="B39E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0" name="Freeform 180">
              <a:extLst>
                <a:ext uri="{FF2B5EF4-FFF2-40B4-BE49-F238E27FC236}">
                  <a16:creationId xmlns:a16="http://schemas.microsoft.com/office/drawing/2014/main" id="{FD4F4F8C-9740-49F0-89BA-F041B3F6BBE3}"/>
                </a:ext>
              </a:extLst>
            </p:cNvPr>
            <p:cNvSpPr>
              <a:spLocks/>
            </p:cNvSpPr>
            <p:nvPr/>
          </p:nvSpPr>
          <p:spPr bwMode="auto">
            <a:xfrm flipH="1">
              <a:off x="7445256" y="5732516"/>
              <a:ext cx="163372" cy="46911"/>
            </a:xfrm>
            <a:custGeom>
              <a:avLst/>
              <a:gdLst>
                <a:gd name="T0" fmla="*/ 565 w 565"/>
                <a:gd name="T1" fmla="*/ 0 h 192"/>
                <a:gd name="T2" fmla="*/ 565 w 565"/>
                <a:gd name="T3" fmla="*/ 20 h 192"/>
                <a:gd name="T4" fmla="*/ 565 w 565"/>
                <a:gd name="T5" fmla="*/ 20 h 192"/>
                <a:gd name="T6" fmla="*/ 558 w 565"/>
                <a:gd name="T7" fmla="*/ 27 h 192"/>
                <a:gd name="T8" fmla="*/ 540 w 565"/>
                <a:gd name="T9" fmla="*/ 46 h 192"/>
                <a:gd name="T10" fmla="*/ 512 w 565"/>
                <a:gd name="T11" fmla="*/ 73 h 192"/>
                <a:gd name="T12" fmla="*/ 495 w 565"/>
                <a:gd name="T13" fmla="*/ 88 h 192"/>
                <a:gd name="T14" fmla="*/ 475 w 565"/>
                <a:gd name="T15" fmla="*/ 103 h 192"/>
                <a:gd name="T16" fmla="*/ 455 w 565"/>
                <a:gd name="T17" fmla="*/ 119 h 192"/>
                <a:gd name="T18" fmla="*/ 432 w 565"/>
                <a:gd name="T19" fmla="*/ 134 h 192"/>
                <a:gd name="T20" fmla="*/ 410 w 565"/>
                <a:gd name="T21" fmla="*/ 148 h 192"/>
                <a:gd name="T22" fmla="*/ 385 w 565"/>
                <a:gd name="T23" fmla="*/ 161 h 192"/>
                <a:gd name="T24" fmla="*/ 361 w 565"/>
                <a:gd name="T25" fmla="*/ 173 h 192"/>
                <a:gd name="T26" fmla="*/ 335 w 565"/>
                <a:gd name="T27" fmla="*/ 182 h 192"/>
                <a:gd name="T28" fmla="*/ 322 w 565"/>
                <a:gd name="T29" fmla="*/ 185 h 192"/>
                <a:gd name="T30" fmla="*/ 309 w 565"/>
                <a:gd name="T31" fmla="*/ 188 h 192"/>
                <a:gd name="T32" fmla="*/ 297 w 565"/>
                <a:gd name="T33" fmla="*/ 189 h 192"/>
                <a:gd name="T34" fmla="*/ 283 w 565"/>
                <a:gd name="T35" fmla="*/ 190 h 192"/>
                <a:gd name="T36" fmla="*/ 283 w 565"/>
                <a:gd name="T37" fmla="*/ 190 h 192"/>
                <a:gd name="T38" fmla="*/ 276 w 565"/>
                <a:gd name="T39" fmla="*/ 192 h 192"/>
                <a:gd name="T40" fmla="*/ 276 w 565"/>
                <a:gd name="T41" fmla="*/ 192 h 192"/>
                <a:gd name="T42" fmla="*/ 263 w 565"/>
                <a:gd name="T43" fmla="*/ 190 h 192"/>
                <a:gd name="T44" fmla="*/ 251 w 565"/>
                <a:gd name="T45" fmla="*/ 189 h 192"/>
                <a:gd name="T46" fmla="*/ 238 w 565"/>
                <a:gd name="T47" fmla="*/ 187 h 192"/>
                <a:gd name="T48" fmla="*/ 226 w 565"/>
                <a:gd name="T49" fmla="*/ 184 h 192"/>
                <a:gd name="T50" fmla="*/ 212 w 565"/>
                <a:gd name="T51" fmla="*/ 181 h 192"/>
                <a:gd name="T52" fmla="*/ 200 w 565"/>
                <a:gd name="T53" fmla="*/ 176 h 192"/>
                <a:gd name="T54" fmla="*/ 175 w 565"/>
                <a:gd name="T55" fmla="*/ 166 h 192"/>
                <a:gd name="T56" fmla="*/ 152 w 565"/>
                <a:gd name="T57" fmla="*/ 154 h 192"/>
                <a:gd name="T58" fmla="*/ 129 w 565"/>
                <a:gd name="T59" fmla="*/ 141 h 192"/>
                <a:gd name="T60" fmla="*/ 108 w 565"/>
                <a:gd name="T61" fmla="*/ 126 h 192"/>
                <a:gd name="T62" fmla="*/ 88 w 565"/>
                <a:gd name="T63" fmla="*/ 112 h 192"/>
                <a:gd name="T64" fmla="*/ 69 w 565"/>
                <a:gd name="T65" fmla="*/ 97 h 192"/>
                <a:gd name="T66" fmla="*/ 52 w 565"/>
                <a:gd name="T67" fmla="*/ 83 h 192"/>
                <a:gd name="T68" fmla="*/ 25 w 565"/>
                <a:gd name="T69" fmla="*/ 57 h 192"/>
                <a:gd name="T70" fmla="*/ 7 w 565"/>
                <a:gd name="T71" fmla="*/ 38 h 192"/>
                <a:gd name="T72" fmla="*/ 0 w 565"/>
                <a:gd name="T73" fmla="*/ 32 h 192"/>
                <a:gd name="T74" fmla="*/ 0 w 565"/>
                <a:gd name="T75" fmla="*/ 2 h 192"/>
                <a:gd name="T76" fmla="*/ 565 w 565"/>
                <a:gd name="T7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5" h="192">
                  <a:moveTo>
                    <a:pt x="565" y="0"/>
                  </a:moveTo>
                  <a:lnTo>
                    <a:pt x="565" y="20"/>
                  </a:lnTo>
                  <a:lnTo>
                    <a:pt x="565" y="20"/>
                  </a:lnTo>
                  <a:lnTo>
                    <a:pt x="558" y="27"/>
                  </a:lnTo>
                  <a:lnTo>
                    <a:pt x="540" y="46"/>
                  </a:lnTo>
                  <a:lnTo>
                    <a:pt x="512" y="73"/>
                  </a:lnTo>
                  <a:lnTo>
                    <a:pt x="495" y="88"/>
                  </a:lnTo>
                  <a:lnTo>
                    <a:pt x="475" y="103"/>
                  </a:lnTo>
                  <a:lnTo>
                    <a:pt x="455" y="119"/>
                  </a:lnTo>
                  <a:lnTo>
                    <a:pt x="432" y="134"/>
                  </a:lnTo>
                  <a:lnTo>
                    <a:pt x="410" y="148"/>
                  </a:lnTo>
                  <a:lnTo>
                    <a:pt x="385" y="161"/>
                  </a:lnTo>
                  <a:lnTo>
                    <a:pt x="361" y="173"/>
                  </a:lnTo>
                  <a:lnTo>
                    <a:pt x="335" y="182"/>
                  </a:lnTo>
                  <a:lnTo>
                    <a:pt x="322" y="185"/>
                  </a:lnTo>
                  <a:lnTo>
                    <a:pt x="309" y="188"/>
                  </a:lnTo>
                  <a:lnTo>
                    <a:pt x="297" y="189"/>
                  </a:lnTo>
                  <a:lnTo>
                    <a:pt x="283" y="190"/>
                  </a:lnTo>
                  <a:lnTo>
                    <a:pt x="283" y="190"/>
                  </a:lnTo>
                  <a:lnTo>
                    <a:pt x="276" y="192"/>
                  </a:lnTo>
                  <a:lnTo>
                    <a:pt x="276" y="192"/>
                  </a:lnTo>
                  <a:lnTo>
                    <a:pt x="263" y="190"/>
                  </a:lnTo>
                  <a:lnTo>
                    <a:pt x="251" y="189"/>
                  </a:lnTo>
                  <a:lnTo>
                    <a:pt x="238" y="187"/>
                  </a:lnTo>
                  <a:lnTo>
                    <a:pt x="226" y="184"/>
                  </a:lnTo>
                  <a:lnTo>
                    <a:pt x="212" y="181"/>
                  </a:lnTo>
                  <a:lnTo>
                    <a:pt x="200" y="176"/>
                  </a:lnTo>
                  <a:lnTo>
                    <a:pt x="175" y="166"/>
                  </a:lnTo>
                  <a:lnTo>
                    <a:pt x="152" y="154"/>
                  </a:lnTo>
                  <a:lnTo>
                    <a:pt x="129" y="141"/>
                  </a:lnTo>
                  <a:lnTo>
                    <a:pt x="108" y="126"/>
                  </a:lnTo>
                  <a:lnTo>
                    <a:pt x="88" y="112"/>
                  </a:lnTo>
                  <a:lnTo>
                    <a:pt x="69" y="97"/>
                  </a:lnTo>
                  <a:lnTo>
                    <a:pt x="52" y="83"/>
                  </a:lnTo>
                  <a:lnTo>
                    <a:pt x="25" y="57"/>
                  </a:lnTo>
                  <a:lnTo>
                    <a:pt x="7" y="38"/>
                  </a:lnTo>
                  <a:lnTo>
                    <a:pt x="0" y="32"/>
                  </a:lnTo>
                  <a:lnTo>
                    <a:pt x="0" y="2"/>
                  </a:lnTo>
                  <a:lnTo>
                    <a:pt x="5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1" name="Freeform 181">
              <a:extLst>
                <a:ext uri="{FF2B5EF4-FFF2-40B4-BE49-F238E27FC236}">
                  <a16:creationId xmlns:a16="http://schemas.microsoft.com/office/drawing/2014/main" id="{B070E45F-A60B-4DF3-AB3D-D37C7796CD55}"/>
                </a:ext>
              </a:extLst>
            </p:cNvPr>
            <p:cNvSpPr>
              <a:spLocks/>
            </p:cNvSpPr>
            <p:nvPr/>
          </p:nvSpPr>
          <p:spPr bwMode="auto">
            <a:xfrm flipH="1">
              <a:off x="7356618" y="5381555"/>
              <a:ext cx="340648" cy="382235"/>
            </a:xfrm>
            <a:custGeom>
              <a:avLst/>
              <a:gdLst>
                <a:gd name="T0" fmla="*/ 628 w 1176"/>
                <a:gd name="T1" fmla="*/ 1 h 1541"/>
                <a:gd name="T2" fmla="*/ 737 w 1176"/>
                <a:gd name="T3" fmla="*/ 13 h 1541"/>
                <a:gd name="T4" fmla="*/ 831 w 1176"/>
                <a:gd name="T5" fmla="*/ 39 h 1541"/>
                <a:gd name="T6" fmla="*/ 912 w 1176"/>
                <a:gd name="T7" fmla="*/ 76 h 1541"/>
                <a:gd name="T8" fmla="*/ 981 w 1176"/>
                <a:gd name="T9" fmla="*/ 123 h 1541"/>
                <a:gd name="T10" fmla="*/ 1037 w 1176"/>
                <a:gd name="T11" fmla="*/ 180 h 1541"/>
                <a:gd name="T12" fmla="*/ 1083 w 1176"/>
                <a:gd name="T13" fmla="*/ 245 h 1541"/>
                <a:gd name="T14" fmla="*/ 1117 w 1176"/>
                <a:gd name="T15" fmla="*/ 316 h 1541"/>
                <a:gd name="T16" fmla="*/ 1143 w 1176"/>
                <a:gd name="T17" fmla="*/ 393 h 1541"/>
                <a:gd name="T18" fmla="*/ 1161 w 1176"/>
                <a:gd name="T19" fmla="*/ 473 h 1541"/>
                <a:gd name="T20" fmla="*/ 1171 w 1176"/>
                <a:gd name="T21" fmla="*/ 555 h 1541"/>
                <a:gd name="T22" fmla="*/ 1176 w 1176"/>
                <a:gd name="T23" fmla="*/ 694 h 1541"/>
                <a:gd name="T24" fmla="*/ 1162 w 1176"/>
                <a:gd name="T25" fmla="*/ 856 h 1541"/>
                <a:gd name="T26" fmla="*/ 1138 w 1176"/>
                <a:gd name="T27" fmla="*/ 1002 h 1541"/>
                <a:gd name="T28" fmla="*/ 1107 w 1176"/>
                <a:gd name="T29" fmla="*/ 1122 h 1541"/>
                <a:gd name="T30" fmla="*/ 1080 w 1176"/>
                <a:gd name="T31" fmla="*/ 1203 h 1541"/>
                <a:gd name="T32" fmla="*/ 1067 w 1176"/>
                <a:gd name="T33" fmla="*/ 1232 h 1541"/>
                <a:gd name="T34" fmla="*/ 1011 w 1176"/>
                <a:gd name="T35" fmla="*/ 1296 h 1541"/>
                <a:gd name="T36" fmla="*/ 925 w 1176"/>
                <a:gd name="T37" fmla="*/ 1372 h 1541"/>
                <a:gd name="T38" fmla="*/ 821 w 1176"/>
                <a:gd name="T39" fmla="*/ 1447 h 1541"/>
                <a:gd name="T40" fmla="*/ 714 w 1176"/>
                <a:gd name="T41" fmla="*/ 1506 h 1541"/>
                <a:gd name="T42" fmla="*/ 646 w 1176"/>
                <a:gd name="T43" fmla="*/ 1532 h 1541"/>
                <a:gd name="T44" fmla="*/ 601 w 1176"/>
                <a:gd name="T45" fmla="*/ 1541 h 1541"/>
                <a:gd name="T46" fmla="*/ 575 w 1176"/>
                <a:gd name="T47" fmla="*/ 1541 h 1541"/>
                <a:gd name="T48" fmla="*/ 530 w 1176"/>
                <a:gd name="T49" fmla="*/ 1532 h 1541"/>
                <a:gd name="T50" fmla="*/ 463 w 1176"/>
                <a:gd name="T51" fmla="*/ 1506 h 1541"/>
                <a:gd name="T52" fmla="*/ 356 w 1176"/>
                <a:gd name="T53" fmla="*/ 1447 h 1541"/>
                <a:gd name="T54" fmla="*/ 251 w 1176"/>
                <a:gd name="T55" fmla="*/ 1372 h 1541"/>
                <a:gd name="T56" fmla="*/ 165 w 1176"/>
                <a:gd name="T57" fmla="*/ 1296 h 1541"/>
                <a:gd name="T58" fmla="*/ 110 w 1176"/>
                <a:gd name="T59" fmla="*/ 1232 h 1541"/>
                <a:gd name="T60" fmla="*/ 97 w 1176"/>
                <a:gd name="T61" fmla="*/ 1203 h 1541"/>
                <a:gd name="T62" fmla="*/ 69 w 1176"/>
                <a:gd name="T63" fmla="*/ 1122 h 1541"/>
                <a:gd name="T64" fmla="*/ 38 w 1176"/>
                <a:gd name="T65" fmla="*/ 1002 h 1541"/>
                <a:gd name="T66" fmla="*/ 14 w 1176"/>
                <a:gd name="T67" fmla="*/ 856 h 1541"/>
                <a:gd name="T68" fmla="*/ 1 w 1176"/>
                <a:gd name="T69" fmla="*/ 694 h 1541"/>
                <a:gd name="T70" fmla="*/ 5 w 1176"/>
                <a:gd name="T71" fmla="*/ 555 h 1541"/>
                <a:gd name="T72" fmla="*/ 15 w 1176"/>
                <a:gd name="T73" fmla="*/ 473 h 1541"/>
                <a:gd name="T74" fmla="*/ 33 w 1176"/>
                <a:gd name="T75" fmla="*/ 393 h 1541"/>
                <a:gd name="T76" fmla="*/ 60 w 1176"/>
                <a:gd name="T77" fmla="*/ 316 h 1541"/>
                <a:gd name="T78" fmla="*/ 94 w 1176"/>
                <a:gd name="T79" fmla="*/ 245 h 1541"/>
                <a:gd name="T80" fmla="*/ 139 w 1176"/>
                <a:gd name="T81" fmla="*/ 180 h 1541"/>
                <a:gd name="T82" fmla="*/ 195 w 1176"/>
                <a:gd name="T83" fmla="*/ 123 h 1541"/>
                <a:gd name="T84" fmla="*/ 264 w 1176"/>
                <a:gd name="T85" fmla="*/ 76 h 1541"/>
                <a:gd name="T86" fmla="*/ 345 w 1176"/>
                <a:gd name="T87" fmla="*/ 39 h 1541"/>
                <a:gd name="T88" fmla="*/ 440 w 1176"/>
                <a:gd name="T89" fmla="*/ 13 h 1541"/>
                <a:gd name="T90" fmla="*/ 549 w 1176"/>
                <a:gd name="T91" fmla="*/ 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6" h="1541">
                  <a:moveTo>
                    <a:pt x="588" y="0"/>
                  </a:moveTo>
                  <a:lnTo>
                    <a:pt x="588" y="0"/>
                  </a:lnTo>
                  <a:lnTo>
                    <a:pt x="628" y="1"/>
                  </a:lnTo>
                  <a:lnTo>
                    <a:pt x="667" y="3"/>
                  </a:lnTo>
                  <a:lnTo>
                    <a:pt x="702" y="8"/>
                  </a:lnTo>
                  <a:lnTo>
                    <a:pt x="737" y="13"/>
                  </a:lnTo>
                  <a:lnTo>
                    <a:pt x="771" y="20"/>
                  </a:lnTo>
                  <a:lnTo>
                    <a:pt x="802" y="29"/>
                  </a:lnTo>
                  <a:lnTo>
                    <a:pt x="831" y="39"/>
                  </a:lnTo>
                  <a:lnTo>
                    <a:pt x="861" y="50"/>
                  </a:lnTo>
                  <a:lnTo>
                    <a:pt x="888" y="63"/>
                  </a:lnTo>
                  <a:lnTo>
                    <a:pt x="912" y="76"/>
                  </a:lnTo>
                  <a:lnTo>
                    <a:pt x="937" y="91"/>
                  </a:lnTo>
                  <a:lnTo>
                    <a:pt x="959" y="107"/>
                  </a:lnTo>
                  <a:lnTo>
                    <a:pt x="981" y="123"/>
                  </a:lnTo>
                  <a:lnTo>
                    <a:pt x="1001" y="141"/>
                  </a:lnTo>
                  <a:lnTo>
                    <a:pt x="1020" y="161"/>
                  </a:lnTo>
                  <a:lnTo>
                    <a:pt x="1037" y="180"/>
                  </a:lnTo>
                  <a:lnTo>
                    <a:pt x="1054" y="201"/>
                  </a:lnTo>
                  <a:lnTo>
                    <a:pt x="1068" y="222"/>
                  </a:lnTo>
                  <a:lnTo>
                    <a:pt x="1083" y="245"/>
                  </a:lnTo>
                  <a:lnTo>
                    <a:pt x="1095" y="269"/>
                  </a:lnTo>
                  <a:lnTo>
                    <a:pt x="1106" y="293"/>
                  </a:lnTo>
                  <a:lnTo>
                    <a:pt x="1117" y="316"/>
                  </a:lnTo>
                  <a:lnTo>
                    <a:pt x="1128" y="341"/>
                  </a:lnTo>
                  <a:lnTo>
                    <a:pt x="1135" y="367"/>
                  </a:lnTo>
                  <a:lnTo>
                    <a:pt x="1143" y="393"/>
                  </a:lnTo>
                  <a:lnTo>
                    <a:pt x="1150" y="419"/>
                  </a:lnTo>
                  <a:lnTo>
                    <a:pt x="1157" y="446"/>
                  </a:lnTo>
                  <a:lnTo>
                    <a:pt x="1161" y="473"/>
                  </a:lnTo>
                  <a:lnTo>
                    <a:pt x="1166" y="500"/>
                  </a:lnTo>
                  <a:lnTo>
                    <a:pt x="1169" y="528"/>
                  </a:lnTo>
                  <a:lnTo>
                    <a:pt x="1171" y="555"/>
                  </a:lnTo>
                  <a:lnTo>
                    <a:pt x="1174" y="583"/>
                  </a:lnTo>
                  <a:lnTo>
                    <a:pt x="1176" y="639"/>
                  </a:lnTo>
                  <a:lnTo>
                    <a:pt x="1176" y="694"/>
                  </a:lnTo>
                  <a:lnTo>
                    <a:pt x="1174" y="749"/>
                  </a:lnTo>
                  <a:lnTo>
                    <a:pt x="1169" y="803"/>
                  </a:lnTo>
                  <a:lnTo>
                    <a:pt x="1162" y="856"/>
                  </a:lnTo>
                  <a:lnTo>
                    <a:pt x="1156" y="907"/>
                  </a:lnTo>
                  <a:lnTo>
                    <a:pt x="1147" y="956"/>
                  </a:lnTo>
                  <a:lnTo>
                    <a:pt x="1138" y="1002"/>
                  </a:lnTo>
                  <a:lnTo>
                    <a:pt x="1128" y="1045"/>
                  </a:lnTo>
                  <a:lnTo>
                    <a:pt x="1117" y="1085"/>
                  </a:lnTo>
                  <a:lnTo>
                    <a:pt x="1107" y="1122"/>
                  </a:lnTo>
                  <a:lnTo>
                    <a:pt x="1098" y="1153"/>
                  </a:lnTo>
                  <a:lnTo>
                    <a:pt x="1088" y="1181"/>
                  </a:lnTo>
                  <a:lnTo>
                    <a:pt x="1080" y="1203"/>
                  </a:lnTo>
                  <a:lnTo>
                    <a:pt x="1073" y="1220"/>
                  </a:lnTo>
                  <a:lnTo>
                    <a:pt x="1067" y="1232"/>
                  </a:lnTo>
                  <a:lnTo>
                    <a:pt x="1067" y="1232"/>
                  </a:lnTo>
                  <a:lnTo>
                    <a:pt x="1052" y="1252"/>
                  </a:lnTo>
                  <a:lnTo>
                    <a:pt x="1033" y="1273"/>
                  </a:lnTo>
                  <a:lnTo>
                    <a:pt x="1011" y="1296"/>
                  </a:lnTo>
                  <a:lnTo>
                    <a:pt x="985" y="1321"/>
                  </a:lnTo>
                  <a:lnTo>
                    <a:pt x="956" y="1347"/>
                  </a:lnTo>
                  <a:lnTo>
                    <a:pt x="925" y="1372"/>
                  </a:lnTo>
                  <a:lnTo>
                    <a:pt x="891" y="1397"/>
                  </a:lnTo>
                  <a:lnTo>
                    <a:pt x="856" y="1423"/>
                  </a:lnTo>
                  <a:lnTo>
                    <a:pt x="821" y="1447"/>
                  </a:lnTo>
                  <a:lnTo>
                    <a:pt x="784" y="1469"/>
                  </a:lnTo>
                  <a:lnTo>
                    <a:pt x="748" y="1489"/>
                  </a:lnTo>
                  <a:lnTo>
                    <a:pt x="714" y="1506"/>
                  </a:lnTo>
                  <a:lnTo>
                    <a:pt x="679" y="1522"/>
                  </a:lnTo>
                  <a:lnTo>
                    <a:pt x="662" y="1527"/>
                  </a:lnTo>
                  <a:lnTo>
                    <a:pt x="646" y="1532"/>
                  </a:lnTo>
                  <a:lnTo>
                    <a:pt x="631" y="1536"/>
                  </a:lnTo>
                  <a:lnTo>
                    <a:pt x="616" y="1539"/>
                  </a:lnTo>
                  <a:lnTo>
                    <a:pt x="601" y="1541"/>
                  </a:lnTo>
                  <a:lnTo>
                    <a:pt x="588" y="1541"/>
                  </a:lnTo>
                  <a:lnTo>
                    <a:pt x="588" y="1541"/>
                  </a:lnTo>
                  <a:lnTo>
                    <a:pt x="575" y="1541"/>
                  </a:lnTo>
                  <a:lnTo>
                    <a:pt x="561" y="1539"/>
                  </a:lnTo>
                  <a:lnTo>
                    <a:pt x="545" y="1536"/>
                  </a:lnTo>
                  <a:lnTo>
                    <a:pt x="530" y="1532"/>
                  </a:lnTo>
                  <a:lnTo>
                    <a:pt x="514" y="1527"/>
                  </a:lnTo>
                  <a:lnTo>
                    <a:pt x="497" y="1522"/>
                  </a:lnTo>
                  <a:lnTo>
                    <a:pt x="463" y="1506"/>
                  </a:lnTo>
                  <a:lnTo>
                    <a:pt x="428" y="1489"/>
                  </a:lnTo>
                  <a:lnTo>
                    <a:pt x="392" y="1469"/>
                  </a:lnTo>
                  <a:lnTo>
                    <a:pt x="356" y="1447"/>
                  </a:lnTo>
                  <a:lnTo>
                    <a:pt x="320" y="1423"/>
                  </a:lnTo>
                  <a:lnTo>
                    <a:pt x="285" y="1397"/>
                  </a:lnTo>
                  <a:lnTo>
                    <a:pt x="251" y="1372"/>
                  </a:lnTo>
                  <a:lnTo>
                    <a:pt x="220" y="1347"/>
                  </a:lnTo>
                  <a:lnTo>
                    <a:pt x="191" y="1321"/>
                  </a:lnTo>
                  <a:lnTo>
                    <a:pt x="165" y="1296"/>
                  </a:lnTo>
                  <a:lnTo>
                    <a:pt x="143" y="1273"/>
                  </a:lnTo>
                  <a:lnTo>
                    <a:pt x="124" y="1252"/>
                  </a:lnTo>
                  <a:lnTo>
                    <a:pt x="110" y="1232"/>
                  </a:lnTo>
                  <a:lnTo>
                    <a:pt x="110" y="1232"/>
                  </a:lnTo>
                  <a:lnTo>
                    <a:pt x="103" y="1220"/>
                  </a:lnTo>
                  <a:lnTo>
                    <a:pt x="97" y="1203"/>
                  </a:lnTo>
                  <a:lnTo>
                    <a:pt x="88" y="1181"/>
                  </a:lnTo>
                  <a:lnTo>
                    <a:pt x="79" y="1153"/>
                  </a:lnTo>
                  <a:lnTo>
                    <a:pt x="69" y="1122"/>
                  </a:lnTo>
                  <a:lnTo>
                    <a:pt x="59" y="1085"/>
                  </a:lnTo>
                  <a:lnTo>
                    <a:pt x="48" y="1045"/>
                  </a:lnTo>
                  <a:lnTo>
                    <a:pt x="38" y="1002"/>
                  </a:lnTo>
                  <a:lnTo>
                    <a:pt x="29" y="956"/>
                  </a:lnTo>
                  <a:lnTo>
                    <a:pt x="21" y="907"/>
                  </a:lnTo>
                  <a:lnTo>
                    <a:pt x="14" y="856"/>
                  </a:lnTo>
                  <a:lnTo>
                    <a:pt x="8" y="803"/>
                  </a:lnTo>
                  <a:lnTo>
                    <a:pt x="4" y="749"/>
                  </a:lnTo>
                  <a:lnTo>
                    <a:pt x="1" y="694"/>
                  </a:lnTo>
                  <a:lnTo>
                    <a:pt x="0" y="639"/>
                  </a:lnTo>
                  <a:lnTo>
                    <a:pt x="2" y="583"/>
                  </a:lnTo>
                  <a:lnTo>
                    <a:pt x="5" y="555"/>
                  </a:lnTo>
                  <a:lnTo>
                    <a:pt x="7" y="528"/>
                  </a:lnTo>
                  <a:lnTo>
                    <a:pt x="11" y="500"/>
                  </a:lnTo>
                  <a:lnTo>
                    <a:pt x="15" y="473"/>
                  </a:lnTo>
                  <a:lnTo>
                    <a:pt x="20" y="446"/>
                  </a:lnTo>
                  <a:lnTo>
                    <a:pt x="26" y="419"/>
                  </a:lnTo>
                  <a:lnTo>
                    <a:pt x="33" y="393"/>
                  </a:lnTo>
                  <a:lnTo>
                    <a:pt x="41" y="367"/>
                  </a:lnTo>
                  <a:lnTo>
                    <a:pt x="50" y="341"/>
                  </a:lnTo>
                  <a:lnTo>
                    <a:pt x="60" y="316"/>
                  </a:lnTo>
                  <a:lnTo>
                    <a:pt x="70" y="293"/>
                  </a:lnTo>
                  <a:lnTo>
                    <a:pt x="82" y="269"/>
                  </a:lnTo>
                  <a:lnTo>
                    <a:pt x="94" y="245"/>
                  </a:lnTo>
                  <a:lnTo>
                    <a:pt x="108" y="222"/>
                  </a:lnTo>
                  <a:lnTo>
                    <a:pt x="124" y="201"/>
                  </a:lnTo>
                  <a:lnTo>
                    <a:pt x="139" y="180"/>
                  </a:lnTo>
                  <a:lnTo>
                    <a:pt x="157" y="161"/>
                  </a:lnTo>
                  <a:lnTo>
                    <a:pt x="176" y="141"/>
                  </a:lnTo>
                  <a:lnTo>
                    <a:pt x="195" y="123"/>
                  </a:lnTo>
                  <a:lnTo>
                    <a:pt x="217" y="107"/>
                  </a:lnTo>
                  <a:lnTo>
                    <a:pt x="240" y="91"/>
                  </a:lnTo>
                  <a:lnTo>
                    <a:pt x="264" y="76"/>
                  </a:lnTo>
                  <a:lnTo>
                    <a:pt x="290" y="63"/>
                  </a:lnTo>
                  <a:lnTo>
                    <a:pt x="317" y="50"/>
                  </a:lnTo>
                  <a:lnTo>
                    <a:pt x="345" y="39"/>
                  </a:lnTo>
                  <a:lnTo>
                    <a:pt x="375" y="29"/>
                  </a:lnTo>
                  <a:lnTo>
                    <a:pt x="406" y="20"/>
                  </a:lnTo>
                  <a:lnTo>
                    <a:pt x="440" y="13"/>
                  </a:lnTo>
                  <a:lnTo>
                    <a:pt x="474" y="8"/>
                  </a:lnTo>
                  <a:lnTo>
                    <a:pt x="511" y="3"/>
                  </a:lnTo>
                  <a:lnTo>
                    <a:pt x="549" y="1"/>
                  </a:lnTo>
                  <a:lnTo>
                    <a:pt x="588" y="0"/>
                  </a:lnTo>
                  <a:lnTo>
                    <a:pt x="588" y="0"/>
                  </a:lnTo>
                  <a:close/>
                </a:path>
              </a:pathLst>
            </a:custGeom>
            <a:solidFill>
              <a:srgbClr val="F5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2" name="Freeform 182">
              <a:extLst>
                <a:ext uri="{FF2B5EF4-FFF2-40B4-BE49-F238E27FC236}">
                  <a16:creationId xmlns:a16="http://schemas.microsoft.com/office/drawing/2014/main" id="{00ADFBDC-7FFE-43FA-832B-FC49E4B9F702}"/>
                </a:ext>
              </a:extLst>
            </p:cNvPr>
            <p:cNvSpPr>
              <a:spLocks noEditPoints="1"/>
            </p:cNvSpPr>
            <p:nvPr/>
          </p:nvSpPr>
          <p:spPr bwMode="auto">
            <a:xfrm flipH="1">
              <a:off x="7347928" y="5364181"/>
              <a:ext cx="361504" cy="262352"/>
            </a:xfrm>
            <a:custGeom>
              <a:avLst/>
              <a:gdLst>
                <a:gd name="T0" fmla="*/ 257 w 1249"/>
                <a:gd name="T1" fmla="*/ 71 h 1053"/>
                <a:gd name="T2" fmla="*/ 320 w 1249"/>
                <a:gd name="T3" fmla="*/ 37 h 1053"/>
                <a:gd name="T4" fmla="*/ 387 w 1249"/>
                <a:gd name="T5" fmla="*/ 14 h 1053"/>
                <a:gd name="T6" fmla="*/ 457 w 1249"/>
                <a:gd name="T7" fmla="*/ 2 h 1053"/>
                <a:gd name="T8" fmla="*/ 608 w 1249"/>
                <a:gd name="T9" fmla="*/ 8 h 1053"/>
                <a:gd name="T10" fmla="*/ 761 w 1249"/>
                <a:gd name="T11" fmla="*/ 43 h 1053"/>
                <a:gd name="T12" fmla="*/ 910 w 1249"/>
                <a:gd name="T13" fmla="*/ 102 h 1053"/>
                <a:gd name="T14" fmla="*/ 1043 w 1249"/>
                <a:gd name="T15" fmla="*/ 175 h 1053"/>
                <a:gd name="T16" fmla="*/ 1155 w 1249"/>
                <a:gd name="T17" fmla="*/ 254 h 1053"/>
                <a:gd name="T18" fmla="*/ 1235 w 1249"/>
                <a:gd name="T19" fmla="*/ 331 h 1053"/>
                <a:gd name="T20" fmla="*/ 1232 w 1249"/>
                <a:gd name="T21" fmla="*/ 420 h 1053"/>
                <a:gd name="T22" fmla="*/ 1214 w 1249"/>
                <a:gd name="T23" fmla="*/ 578 h 1053"/>
                <a:gd name="T24" fmla="*/ 1197 w 1249"/>
                <a:gd name="T25" fmla="*/ 890 h 1053"/>
                <a:gd name="T26" fmla="*/ 1180 w 1249"/>
                <a:gd name="T27" fmla="*/ 1036 h 1053"/>
                <a:gd name="T28" fmla="*/ 1179 w 1249"/>
                <a:gd name="T29" fmla="*/ 1042 h 1053"/>
                <a:gd name="T30" fmla="*/ 1171 w 1249"/>
                <a:gd name="T31" fmla="*/ 1053 h 1053"/>
                <a:gd name="T32" fmla="*/ 1156 w 1249"/>
                <a:gd name="T33" fmla="*/ 1051 h 1053"/>
                <a:gd name="T34" fmla="*/ 1154 w 1249"/>
                <a:gd name="T35" fmla="*/ 1026 h 1053"/>
                <a:gd name="T36" fmla="*/ 1155 w 1249"/>
                <a:gd name="T37" fmla="*/ 949 h 1053"/>
                <a:gd name="T38" fmla="*/ 1157 w 1249"/>
                <a:gd name="T39" fmla="*/ 868 h 1053"/>
                <a:gd name="T40" fmla="*/ 1140 w 1249"/>
                <a:gd name="T41" fmla="*/ 731 h 1053"/>
                <a:gd name="T42" fmla="*/ 1117 w 1249"/>
                <a:gd name="T43" fmla="*/ 647 h 1053"/>
                <a:gd name="T44" fmla="*/ 1058 w 1249"/>
                <a:gd name="T45" fmla="*/ 528 h 1053"/>
                <a:gd name="T46" fmla="*/ 1025 w 1249"/>
                <a:gd name="T47" fmla="*/ 487 h 1053"/>
                <a:gd name="T48" fmla="*/ 965 w 1249"/>
                <a:gd name="T49" fmla="*/ 444 h 1053"/>
                <a:gd name="T50" fmla="*/ 914 w 1249"/>
                <a:gd name="T51" fmla="*/ 435 h 1053"/>
                <a:gd name="T52" fmla="*/ 829 w 1249"/>
                <a:gd name="T53" fmla="*/ 449 h 1053"/>
                <a:gd name="T54" fmla="*/ 728 w 1249"/>
                <a:gd name="T55" fmla="*/ 500 h 1053"/>
                <a:gd name="T56" fmla="*/ 631 w 1249"/>
                <a:gd name="T57" fmla="*/ 548 h 1053"/>
                <a:gd name="T58" fmla="*/ 557 w 1249"/>
                <a:gd name="T59" fmla="*/ 565 h 1053"/>
                <a:gd name="T60" fmla="*/ 426 w 1249"/>
                <a:gd name="T61" fmla="*/ 571 h 1053"/>
                <a:gd name="T62" fmla="*/ 371 w 1249"/>
                <a:gd name="T63" fmla="*/ 562 h 1053"/>
                <a:gd name="T64" fmla="*/ 306 w 1249"/>
                <a:gd name="T65" fmla="*/ 528 h 1053"/>
                <a:gd name="T66" fmla="*/ 257 w 1249"/>
                <a:gd name="T67" fmla="*/ 485 h 1053"/>
                <a:gd name="T68" fmla="*/ 232 w 1249"/>
                <a:gd name="T69" fmla="*/ 451 h 1053"/>
                <a:gd name="T70" fmla="*/ 192 w 1249"/>
                <a:gd name="T71" fmla="*/ 510 h 1053"/>
                <a:gd name="T72" fmla="*/ 136 w 1249"/>
                <a:gd name="T73" fmla="*/ 626 h 1053"/>
                <a:gd name="T74" fmla="*/ 102 w 1249"/>
                <a:gd name="T75" fmla="*/ 734 h 1053"/>
                <a:gd name="T76" fmla="*/ 66 w 1249"/>
                <a:gd name="T77" fmla="*/ 897 h 1053"/>
                <a:gd name="T78" fmla="*/ 78 w 1249"/>
                <a:gd name="T79" fmla="*/ 976 h 1053"/>
                <a:gd name="T80" fmla="*/ 78 w 1249"/>
                <a:gd name="T81" fmla="*/ 1046 h 1053"/>
                <a:gd name="T82" fmla="*/ 68 w 1249"/>
                <a:gd name="T83" fmla="*/ 1053 h 1053"/>
                <a:gd name="T84" fmla="*/ 60 w 1249"/>
                <a:gd name="T85" fmla="*/ 1052 h 1053"/>
                <a:gd name="T86" fmla="*/ 51 w 1249"/>
                <a:gd name="T87" fmla="*/ 1028 h 1053"/>
                <a:gd name="T88" fmla="*/ 45 w 1249"/>
                <a:gd name="T89" fmla="*/ 972 h 1053"/>
                <a:gd name="T90" fmla="*/ 10 w 1249"/>
                <a:gd name="T91" fmla="*/ 775 h 1053"/>
                <a:gd name="T92" fmla="*/ 0 w 1249"/>
                <a:gd name="T93" fmla="*/ 605 h 1053"/>
                <a:gd name="T94" fmla="*/ 5 w 1249"/>
                <a:gd name="T95" fmla="*/ 462 h 1053"/>
                <a:gd name="T96" fmla="*/ 29 w 1249"/>
                <a:gd name="T97" fmla="*/ 326 h 1053"/>
                <a:gd name="T98" fmla="*/ 76 w 1249"/>
                <a:gd name="T99" fmla="*/ 211 h 1053"/>
                <a:gd name="T100" fmla="*/ 110 w 1249"/>
                <a:gd name="T101" fmla="*/ 164 h 1053"/>
                <a:gd name="T102" fmla="*/ 150 w 1249"/>
                <a:gd name="T103" fmla="*/ 128 h 1053"/>
                <a:gd name="T104" fmla="*/ 201 w 1249"/>
                <a:gd name="T105" fmla="*/ 102 h 1053"/>
                <a:gd name="T106" fmla="*/ 672 w 1249"/>
                <a:gd name="T107" fmla="*/ 311 h 1053"/>
                <a:gd name="T108" fmla="*/ 665 w 1249"/>
                <a:gd name="T109" fmla="*/ 312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9" h="1053">
                  <a:moveTo>
                    <a:pt x="229" y="93"/>
                  </a:moveTo>
                  <a:lnTo>
                    <a:pt x="229" y="93"/>
                  </a:lnTo>
                  <a:lnTo>
                    <a:pt x="242" y="82"/>
                  </a:lnTo>
                  <a:lnTo>
                    <a:pt x="257" y="71"/>
                  </a:lnTo>
                  <a:lnTo>
                    <a:pt x="272" y="62"/>
                  </a:lnTo>
                  <a:lnTo>
                    <a:pt x="287" y="52"/>
                  </a:lnTo>
                  <a:lnTo>
                    <a:pt x="303" y="44"/>
                  </a:lnTo>
                  <a:lnTo>
                    <a:pt x="320" y="37"/>
                  </a:lnTo>
                  <a:lnTo>
                    <a:pt x="335" y="29"/>
                  </a:lnTo>
                  <a:lnTo>
                    <a:pt x="352" y="24"/>
                  </a:lnTo>
                  <a:lnTo>
                    <a:pt x="369" y="18"/>
                  </a:lnTo>
                  <a:lnTo>
                    <a:pt x="387" y="14"/>
                  </a:lnTo>
                  <a:lnTo>
                    <a:pt x="404" y="10"/>
                  </a:lnTo>
                  <a:lnTo>
                    <a:pt x="422" y="7"/>
                  </a:lnTo>
                  <a:lnTo>
                    <a:pt x="440" y="4"/>
                  </a:lnTo>
                  <a:lnTo>
                    <a:pt x="457" y="2"/>
                  </a:lnTo>
                  <a:lnTo>
                    <a:pt x="495" y="0"/>
                  </a:lnTo>
                  <a:lnTo>
                    <a:pt x="532" y="0"/>
                  </a:lnTo>
                  <a:lnTo>
                    <a:pt x="570" y="2"/>
                  </a:lnTo>
                  <a:lnTo>
                    <a:pt x="608" y="8"/>
                  </a:lnTo>
                  <a:lnTo>
                    <a:pt x="647" y="14"/>
                  </a:lnTo>
                  <a:lnTo>
                    <a:pt x="685" y="22"/>
                  </a:lnTo>
                  <a:lnTo>
                    <a:pt x="723" y="31"/>
                  </a:lnTo>
                  <a:lnTo>
                    <a:pt x="761" y="43"/>
                  </a:lnTo>
                  <a:lnTo>
                    <a:pt x="800" y="56"/>
                  </a:lnTo>
                  <a:lnTo>
                    <a:pt x="837" y="70"/>
                  </a:lnTo>
                  <a:lnTo>
                    <a:pt x="874" y="85"/>
                  </a:lnTo>
                  <a:lnTo>
                    <a:pt x="910" y="102"/>
                  </a:lnTo>
                  <a:lnTo>
                    <a:pt x="944" y="119"/>
                  </a:lnTo>
                  <a:lnTo>
                    <a:pt x="979" y="137"/>
                  </a:lnTo>
                  <a:lnTo>
                    <a:pt x="1012" y="156"/>
                  </a:lnTo>
                  <a:lnTo>
                    <a:pt x="1043" y="175"/>
                  </a:lnTo>
                  <a:lnTo>
                    <a:pt x="1073" y="194"/>
                  </a:lnTo>
                  <a:lnTo>
                    <a:pt x="1103" y="215"/>
                  </a:lnTo>
                  <a:lnTo>
                    <a:pt x="1129" y="234"/>
                  </a:lnTo>
                  <a:lnTo>
                    <a:pt x="1155" y="254"/>
                  </a:lnTo>
                  <a:lnTo>
                    <a:pt x="1178" y="273"/>
                  </a:lnTo>
                  <a:lnTo>
                    <a:pt x="1199" y="293"/>
                  </a:lnTo>
                  <a:lnTo>
                    <a:pt x="1218" y="312"/>
                  </a:lnTo>
                  <a:lnTo>
                    <a:pt x="1235" y="331"/>
                  </a:lnTo>
                  <a:lnTo>
                    <a:pt x="1249" y="348"/>
                  </a:lnTo>
                  <a:lnTo>
                    <a:pt x="1249" y="348"/>
                  </a:lnTo>
                  <a:lnTo>
                    <a:pt x="1239" y="383"/>
                  </a:lnTo>
                  <a:lnTo>
                    <a:pt x="1232" y="420"/>
                  </a:lnTo>
                  <a:lnTo>
                    <a:pt x="1226" y="458"/>
                  </a:lnTo>
                  <a:lnTo>
                    <a:pt x="1220" y="497"/>
                  </a:lnTo>
                  <a:lnTo>
                    <a:pt x="1217" y="537"/>
                  </a:lnTo>
                  <a:lnTo>
                    <a:pt x="1214" y="578"/>
                  </a:lnTo>
                  <a:lnTo>
                    <a:pt x="1209" y="662"/>
                  </a:lnTo>
                  <a:lnTo>
                    <a:pt x="1206" y="751"/>
                  </a:lnTo>
                  <a:lnTo>
                    <a:pt x="1200" y="842"/>
                  </a:lnTo>
                  <a:lnTo>
                    <a:pt x="1197" y="890"/>
                  </a:lnTo>
                  <a:lnTo>
                    <a:pt x="1192" y="937"/>
                  </a:lnTo>
                  <a:lnTo>
                    <a:pt x="1187" y="986"/>
                  </a:lnTo>
                  <a:lnTo>
                    <a:pt x="1180" y="1036"/>
                  </a:lnTo>
                  <a:lnTo>
                    <a:pt x="1180" y="1036"/>
                  </a:lnTo>
                  <a:lnTo>
                    <a:pt x="1180" y="1034"/>
                  </a:lnTo>
                  <a:lnTo>
                    <a:pt x="1180" y="1034"/>
                  </a:lnTo>
                  <a:lnTo>
                    <a:pt x="1179" y="1042"/>
                  </a:lnTo>
                  <a:lnTo>
                    <a:pt x="1179" y="1042"/>
                  </a:lnTo>
                  <a:lnTo>
                    <a:pt x="1175" y="1048"/>
                  </a:lnTo>
                  <a:lnTo>
                    <a:pt x="1172" y="1052"/>
                  </a:lnTo>
                  <a:lnTo>
                    <a:pt x="1172" y="1052"/>
                  </a:lnTo>
                  <a:lnTo>
                    <a:pt x="1171" y="1053"/>
                  </a:lnTo>
                  <a:lnTo>
                    <a:pt x="1170" y="1053"/>
                  </a:lnTo>
                  <a:lnTo>
                    <a:pt x="1165" y="1053"/>
                  </a:lnTo>
                  <a:lnTo>
                    <a:pt x="1156" y="1051"/>
                  </a:lnTo>
                  <a:lnTo>
                    <a:pt x="1156" y="1051"/>
                  </a:lnTo>
                  <a:lnTo>
                    <a:pt x="1155" y="1049"/>
                  </a:lnTo>
                  <a:lnTo>
                    <a:pt x="1154" y="1046"/>
                  </a:lnTo>
                  <a:lnTo>
                    <a:pt x="1154" y="1046"/>
                  </a:lnTo>
                  <a:lnTo>
                    <a:pt x="1154" y="1026"/>
                  </a:lnTo>
                  <a:lnTo>
                    <a:pt x="1154" y="1003"/>
                  </a:lnTo>
                  <a:lnTo>
                    <a:pt x="1154" y="976"/>
                  </a:lnTo>
                  <a:lnTo>
                    <a:pt x="1154" y="976"/>
                  </a:lnTo>
                  <a:lnTo>
                    <a:pt x="1155" y="949"/>
                  </a:lnTo>
                  <a:lnTo>
                    <a:pt x="1155" y="922"/>
                  </a:lnTo>
                  <a:lnTo>
                    <a:pt x="1155" y="895"/>
                  </a:lnTo>
                  <a:lnTo>
                    <a:pt x="1156" y="881"/>
                  </a:lnTo>
                  <a:lnTo>
                    <a:pt x="1157" y="868"/>
                  </a:lnTo>
                  <a:lnTo>
                    <a:pt x="1157" y="868"/>
                  </a:lnTo>
                  <a:lnTo>
                    <a:pt x="1150" y="812"/>
                  </a:lnTo>
                  <a:lnTo>
                    <a:pt x="1144" y="768"/>
                  </a:lnTo>
                  <a:lnTo>
                    <a:pt x="1140" y="731"/>
                  </a:lnTo>
                  <a:lnTo>
                    <a:pt x="1133" y="698"/>
                  </a:lnTo>
                  <a:lnTo>
                    <a:pt x="1129" y="681"/>
                  </a:lnTo>
                  <a:lnTo>
                    <a:pt x="1124" y="665"/>
                  </a:lnTo>
                  <a:lnTo>
                    <a:pt x="1117" y="647"/>
                  </a:lnTo>
                  <a:lnTo>
                    <a:pt x="1109" y="629"/>
                  </a:lnTo>
                  <a:lnTo>
                    <a:pt x="1100" y="607"/>
                  </a:lnTo>
                  <a:lnTo>
                    <a:pt x="1088" y="584"/>
                  </a:lnTo>
                  <a:lnTo>
                    <a:pt x="1058" y="528"/>
                  </a:lnTo>
                  <a:lnTo>
                    <a:pt x="1058" y="528"/>
                  </a:lnTo>
                  <a:lnTo>
                    <a:pt x="1053" y="522"/>
                  </a:lnTo>
                  <a:lnTo>
                    <a:pt x="1045" y="511"/>
                  </a:lnTo>
                  <a:lnTo>
                    <a:pt x="1025" y="487"/>
                  </a:lnTo>
                  <a:lnTo>
                    <a:pt x="1005" y="464"/>
                  </a:lnTo>
                  <a:lnTo>
                    <a:pt x="993" y="453"/>
                  </a:lnTo>
                  <a:lnTo>
                    <a:pt x="993" y="453"/>
                  </a:lnTo>
                  <a:lnTo>
                    <a:pt x="965" y="444"/>
                  </a:lnTo>
                  <a:lnTo>
                    <a:pt x="951" y="441"/>
                  </a:lnTo>
                  <a:lnTo>
                    <a:pt x="938" y="439"/>
                  </a:lnTo>
                  <a:lnTo>
                    <a:pt x="925" y="436"/>
                  </a:lnTo>
                  <a:lnTo>
                    <a:pt x="914" y="435"/>
                  </a:lnTo>
                  <a:lnTo>
                    <a:pt x="891" y="435"/>
                  </a:lnTo>
                  <a:lnTo>
                    <a:pt x="869" y="439"/>
                  </a:lnTo>
                  <a:lnTo>
                    <a:pt x="848" y="443"/>
                  </a:lnTo>
                  <a:lnTo>
                    <a:pt x="829" y="449"/>
                  </a:lnTo>
                  <a:lnTo>
                    <a:pt x="809" y="457"/>
                  </a:lnTo>
                  <a:lnTo>
                    <a:pt x="790" y="467"/>
                  </a:lnTo>
                  <a:lnTo>
                    <a:pt x="769" y="477"/>
                  </a:lnTo>
                  <a:lnTo>
                    <a:pt x="728" y="500"/>
                  </a:lnTo>
                  <a:lnTo>
                    <a:pt x="707" y="513"/>
                  </a:lnTo>
                  <a:lnTo>
                    <a:pt x="683" y="525"/>
                  </a:lnTo>
                  <a:lnTo>
                    <a:pt x="658" y="537"/>
                  </a:lnTo>
                  <a:lnTo>
                    <a:pt x="631" y="548"/>
                  </a:lnTo>
                  <a:lnTo>
                    <a:pt x="631" y="548"/>
                  </a:lnTo>
                  <a:lnTo>
                    <a:pt x="609" y="555"/>
                  </a:lnTo>
                  <a:lnTo>
                    <a:pt x="584" y="562"/>
                  </a:lnTo>
                  <a:lnTo>
                    <a:pt x="557" y="565"/>
                  </a:lnTo>
                  <a:lnTo>
                    <a:pt x="530" y="568"/>
                  </a:lnTo>
                  <a:lnTo>
                    <a:pt x="503" y="570"/>
                  </a:lnTo>
                  <a:lnTo>
                    <a:pt x="477" y="571"/>
                  </a:lnTo>
                  <a:lnTo>
                    <a:pt x="426" y="571"/>
                  </a:lnTo>
                  <a:lnTo>
                    <a:pt x="426" y="571"/>
                  </a:lnTo>
                  <a:lnTo>
                    <a:pt x="407" y="570"/>
                  </a:lnTo>
                  <a:lnTo>
                    <a:pt x="389" y="567"/>
                  </a:lnTo>
                  <a:lnTo>
                    <a:pt x="371" y="562"/>
                  </a:lnTo>
                  <a:lnTo>
                    <a:pt x="354" y="555"/>
                  </a:lnTo>
                  <a:lnTo>
                    <a:pt x="337" y="548"/>
                  </a:lnTo>
                  <a:lnTo>
                    <a:pt x="322" y="538"/>
                  </a:lnTo>
                  <a:lnTo>
                    <a:pt x="306" y="528"/>
                  </a:lnTo>
                  <a:lnTo>
                    <a:pt x="293" y="517"/>
                  </a:lnTo>
                  <a:lnTo>
                    <a:pt x="279" y="507"/>
                  </a:lnTo>
                  <a:lnTo>
                    <a:pt x="267" y="496"/>
                  </a:lnTo>
                  <a:lnTo>
                    <a:pt x="257" y="485"/>
                  </a:lnTo>
                  <a:lnTo>
                    <a:pt x="248" y="475"/>
                  </a:lnTo>
                  <a:lnTo>
                    <a:pt x="241" y="466"/>
                  </a:lnTo>
                  <a:lnTo>
                    <a:pt x="235" y="458"/>
                  </a:lnTo>
                  <a:lnTo>
                    <a:pt x="232" y="451"/>
                  </a:lnTo>
                  <a:lnTo>
                    <a:pt x="231" y="446"/>
                  </a:lnTo>
                  <a:lnTo>
                    <a:pt x="231" y="446"/>
                  </a:lnTo>
                  <a:lnTo>
                    <a:pt x="210" y="478"/>
                  </a:lnTo>
                  <a:lnTo>
                    <a:pt x="192" y="510"/>
                  </a:lnTo>
                  <a:lnTo>
                    <a:pt x="175" y="540"/>
                  </a:lnTo>
                  <a:lnTo>
                    <a:pt x="160" y="569"/>
                  </a:lnTo>
                  <a:lnTo>
                    <a:pt x="147" y="598"/>
                  </a:lnTo>
                  <a:lnTo>
                    <a:pt x="136" y="626"/>
                  </a:lnTo>
                  <a:lnTo>
                    <a:pt x="125" y="654"/>
                  </a:lnTo>
                  <a:lnTo>
                    <a:pt x="118" y="681"/>
                  </a:lnTo>
                  <a:lnTo>
                    <a:pt x="110" y="708"/>
                  </a:lnTo>
                  <a:lnTo>
                    <a:pt x="102" y="734"/>
                  </a:lnTo>
                  <a:lnTo>
                    <a:pt x="90" y="788"/>
                  </a:lnTo>
                  <a:lnTo>
                    <a:pt x="78" y="842"/>
                  </a:lnTo>
                  <a:lnTo>
                    <a:pt x="66" y="897"/>
                  </a:lnTo>
                  <a:lnTo>
                    <a:pt x="66" y="897"/>
                  </a:lnTo>
                  <a:lnTo>
                    <a:pt x="73" y="937"/>
                  </a:lnTo>
                  <a:lnTo>
                    <a:pt x="76" y="957"/>
                  </a:lnTo>
                  <a:lnTo>
                    <a:pt x="78" y="976"/>
                  </a:lnTo>
                  <a:lnTo>
                    <a:pt x="78" y="976"/>
                  </a:lnTo>
                  <a:lnTo>
                    <a:pt x="78" y="1003"/>
                  </a:lnTo>
                  <a:lnTo>
                    <a:pt x="78" y="1026"/>
                  </a:lnTo>
                  <a:lnTo>
                    <a:pt x="78" y="1046"/>
                  </a:lnTo>
                  <a:lnTo>
                    <a:pt x="78" y="1046"/>
                  </a:lnTo>
                  <a:lnTo>
                    <a:pt x="77" y="1049"/>
                  </a:lnTo>
                  <a:lnTo>
                    <a:pt x="76" y="1051"/>
                  </a:lnTo>
                  <a:lnTo>
                    <a:pt x="76" y="1051"/>
                  </a:lnTo>
                  <a:lnTo>
                    <a:pt x="68" y="1053"/>
                  </a:lnTo>
                  <a:lnTo>
                    <a:pt x="64" y="1053"/>
                  </a:lnTo>
                  <a:lnTo>
                    <a:pt x="61" y="1053"/>
                  </a:lnTo>
                  <a:lnTo>
                    <a:pt x="60" y="1052"/>
                  </a:lnTo>
                  <a:lnTo>
                    <a:pt x="60" y="1052"/>
                  </a:lnTo>
                  <a:lnTo>
                    <a:pt x="57" y="1048"/>
                  </a:lnTo>
                  <a:lnTo>
                    <a:pt x="55" y="1042"/>
                  </a:lnTo>
                  <a:lnTo>
                    <a:pt x="55" y="1042"/>
                  </a:lnTo>
                  <a:lnTo>
                    <a:pt x="51" y="1028"/>
                  </a:lnTo>
                  <a:lnTo>
                    <a:pt x="50" y="1014"/>
                  </a:lnTo>
                  <a:lnTo>
                    <a:pt x="50" y="1014"/>
                  </a:lnTo>
                  <a:lnTo>
                    <a:pt x="45" y="972"/>
                  </a:lnTo>
                  <a:lnTo>
                    <a:pt x="45" y="972"/>
                  </a:lnTo>
                  <a:lnTo>
                    <a:pt x="36" y="936"/>
                  </a:lnTo>
                  <a:lnTo>
                    <a:pt x="27" y="891"/>
                  </a:lnTo>
                  <a:lnTo>
                    <a:pt x="18" y="837"/>
                  </a:lnTo>
                  <a:lnTo>
                    <a:pt x="10" y="775"/>
                  </a:lnTo>
                  <a:lnTo>
                    <a:pt x="4" y="711"/>
                  </a:lnTo>
                  <a:lnTo>
                    <a:pt x="2" y="676"/>
                  </a:lnTo>
                  <a:lnTo>
                    <a:pt x="1" y="640"/>
                  </a:lnTo>
                  <a:lnTo>
                    <a:pt x="0" y="605"/>
                  </a:lnTo>
                  <a:lnTo>
                    <a:pt x="0" y="569"/>
                  </a:lnTo>
                  <a:lnTo>
                    <a:pt x="1" y="534"/>
                  </a:lnTo>
                  <a:lnTo>
                    <a:pt x="2" y="498"/>
                  </a:lnTo>
                  <a:lnTo>
                    <a:pt x="5" y="462"/>
                  </a:lnTo>
                  <a:lnTo>
                    <a:pt x="10" y="427"/>
                  </a:lnTo>
                  <a:lnTo>
                    <a:pt x="14" y="393"/>
                  </a:lnTo>
                  <a:lnTo>
                    <a:pt x="21" y="359"/>
                  </a:lnTo>
                  <a:lnTo>
                    <a:pt x="29" y="326"/>
                  </a:lnTo>
                  <a:lnTo>
                    <a:pt x="38" y="295"/>
                  </a:lnTo>
                  <a:lnTo>
                    <a:pt x="49" y="266"/>
                  </a:lnTo>
                  <a:lnTo>
                    <a:pt x="61" y="237"/>
                  </a:lnTo>
                  <a:lnTo>
                    <a:pt x="76" y="211"/>
                  </a:lnTo>
                  <a:lnTo>
                    <a:pt x="84" y="198"/>
                  </a:lnTo>
                  <a:lnTo>
                    <a:pt x="92" y="186"/>
                  </a:lnTo>
                  <a:lnTo>
                    <a:pt x="101" y="175"/>
                  </a:lnTo>
                  <a:lnTo>
                    <a:pt x="110" y="164"/>
                  </a:lnTo>
                  <a:lnTo>
                    <a:pt x="119" y="153"/>
                  </a:lnTo>
                  <a:lnTo>
                    <a:pt x="129" y="145"/>
                  </a:lnTo>
                  <a:lnTo>
                    <a:pt x="140" y="135"/>
                  </a:lnTo>
                  <a:lnTo>
                    <a:pt x="150" y="128"/>
                  </a:lnTo>
                  <a:lnTo>
                    <a:pt x="162" y="120"/>
                  </a:lnTo>
                  <a:lnTo>
                    <a:pt x="175" y="112"/>
                  </a:lnTo>
                  <a:lnTo>
                    <a:pt x="187" y="107"/>
                  </a:lnTo>
                  <a:lnTo>
                    <a:pt x="201" y="102"/>
                  </a:lnTo>
                  <a:lnTo>
                    <a:pt x="214" y="97"/>
                  </a:lnTo>
                  <a:lnTo>
                    <a:pt x="229" y="93"/>
                  </a:lnTo>
                  <a:lnTo>
                    <a:pt x="229" y="93"/>
                  </a:lnTo>
                  <a:close/>
                  <a:moveTo>
                    <a:pt x="672" y="311"/>
                  </a:moveTo>
                  <a:lnTo>
                    <a:pt x="672" y="311"/>
                  </a:lnTo>
                  <a:lnTo>
                    <a:pt x="687" y="307"/>
                  </a:lnTo>
                  <a:lnTo>
                    <a:pt x="687" y="307"/>
                  </a:lnTo>
                  <a:lnTo>
                    <a:pt x="665" y="312"/>
                  </a:lnTo>
                  <a:lnTo>
                    <a:pt x="665" y="312"/>
                  </a:lnTo>
                  <a:lnTo>
                    <a:pt x="672" y="311"/>
                  </a:lnTo>
                  <a:lnTo>
                    <a:pt x="672" y="311"/>
                  </a:lnTo>
                  <a:close/>
                </a:path>
              </a:pathLst>
            </a:custGeom>
            <a:solidFill>
              <a:srgbClr val="BE9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3" name="Freeform 183">
              <a:extLst>
                <a:ext uri="{FF2B5EF4-FFF2-40B4-BE49-F238E27FC236}">
                  <a16:creationId xmlns:a16="http://schemas.microsoft.com/office/drawing/2014/main" id="{2B4C18A3-5595-4E98-8B0C-42A18D8E5AC4}"/>
                </a:ext>
              </a:extLst>
            </p:cNvPr>
            <p:cNvSpPr>
              <a:spLocks noEditPoints="1"/>
            </p:cNvSpPr>
            <p:nvPr/>
          </p:nvSpPr>
          <p:spPr bwMode="auto">
            <a:xfrm flipH="1">
              <a:off x="6642300" y="5334644"/>
              <a:ext cx="370194" cy="260615"/>
            </a:xfrm>
            <a:custGeom>
              <a:avLst/>
              <a:gdLst>
                <a:gd name="T0" fmla="*/ 1016 w 1280"/>
                <a:gd name="T1" fmla="*/ 70 h 1053"/>
                <a:gd name="T2" fmla="*/ 952 w 1280"/>
                <a:gd name="T3" fmla="*/ 36 h 1053"/>
                <a:gd name="T4" fmla="*/ 884 w 1280"/>
                <a:gd name="T5" fmla="*/ 13 h 1053"/>
                <a:gd name="T6" fmla="*/ 811 w 1280"/>
                <a:gd name="T7" fmla="*/ 2 h 1053"/>
                <a:gd name="T8" fmla="*/ 656 w 1280"/>
                <a:gd name="T9" fmla="*/ 6 h 1053"/>
                <a:gd name="T10" fmla="*/ 499 w 1280"/>
                <a:gd name="T11" fmla="*/ 43 h 1053"/>
                <a:gd name="T12" fmla="*/ 347 w 1280"/>
                <a:gd name="T13" fmla="*/ 101 h 1053"/>
                <a:gd name="T14" fmla="*/ 211 w 1280"/>
                <a:gd name="T15" fmla="*/ 175 h 1053"/>
                <a:gd name="T16" fmla="*/ 96 w 1280"/>
                <a:gd name="T17" fmla="*/ 254 h 1053"/>
                <a:gd name="T18" fmla="*/ 14 w 1280"/>
                <a:gd name="T19" fmla="*/ 330 h 1053"/>
                <a:gd name="T20" fmla="*/ 18 w 1280"/>
                <a:gd name="T21" fmla="*/ 420 h 1053"/>
                <a:gd name="T22" fmla="*/ 36 w 1280"/>
                <a:gd name="T23" fmla="*/ 578 h 1053"/>
                <a:gd name="T24" fmla="*/ 54 w 1280"/>
                <a:gd name="T25" fmla="*/ 890 h 1053"/>
                <a:gd name="T26" fmla="*/ 70 w 1280"/>
                <a:gd name="T27" fmla="*/ 1034 h 1053"/>
                <a:gd name="T28" fmla="*/ 71 w 1280"/>
                <a:gd name="T29" fmla="*/ 1042 h 1053"/>
                <a:gd name="T30" fmla="*/ 79 w 1280"/>
                <a:gd name="T31" fmla="*/ 1053 h 1053"/>
                <a:gd name="T32" fmla="*/ 95 w 1280"/>
                <a:gd name="T33" fmla="*/ 1050 h 1053"/>
                <a:gd name="T34" fmla="*/ 97 w 1280"/>
                <a:gd name="T35" fmla="*/ 1026 h 1053"/>
                <a:gd name="T36" fmla="*/ 95 w 1280"/>
                <a:gd name="T37" fmla="*/ 949 h 1053"/>
                <a:gd name="T38" fmla="*/ 93 w 1280"/>
                <a:gd name="T39" fmla="*/ 868 h 1053"/>
                <a:gd name="T40" fmla="*/ 112 w 1280"/>
                <a:gd name="T41" fmla="*/ 731 h 1053"/>
                <a:gd name="T42" fmla="*/ 128 w 1280"/>
                <a:gd name="T43" fmla="*/ 665 h 1053"/>
                <a:gd name="T44" fmla="*/ 165 w 1280"/>
                <a:gd name="T45" fmla="*/ 583 h 1053"/>
                <a:gd name="T46" fmla="*/ 208 w 1280"/>
                <a:gd name="T47" fmla="*/ 511 h 1053"/>
                <a:gd name="T48" fmla="*/ 262 w 1280"/>
                <a:gd name="T49" fmla="*/ 452 h 1053"/>
                <a:gd name="T50" fmla="*/ 331 w 1280"/>
                <a:gd name="T51" fmla="*/ 436 h 1053"/>
                <a:gd name="T52" fmla="*/ 410 w 1280"/>
                <a:gd name="T53" fmla="*/ 443 h 1053"/>
                <a:gd name="T54" fmla="*/ 491 w 1280"/>
                <a:gd name="T55" fmla="*/ 477 h 1053"/>
                <a:gd name="T56" fmla="*/ 605 w 1280"/>
                <a:gd name="T57" fmla="*/ 537 h 1053"/>
                <a:gd name="T58" fmla="*/ 681 w 1280"/>
                <a:gd name="T59" fmla="*/ 560 h 1053"/>
                <a:gd name="T60" fmla="*/ 792 w 1280"/>
                <a:gd name="T61" fmla="*/ 571 h 1053"/>
                <a:gd name="T62" fmla="*/ 880 w 1280"/>
                <a:gd name="T63" fmla="*/ 567 h 1053"/>
                <a:gd name="T64" fmla="*/ 950 w 1280"/>
                <a:gd name="T65" fmla="*/ 538 h 1053"/>
                <a:gd name="T66" fmla="*/ 1006 w 1280"/>
                <a:gd name="T67" fmla="*/ 496 h 1053"/>
                <a:gd name="T68" fmla="*/ 1038 w 1280"/>
                <a:gd name="T69" fmla="*/ 458 h 1053"/>
                <a:gd name="T70" fmla="*/ 1064 w 1280"/>
                <a:gd name="T71" fmla="*/ 478 h 1053"/>
                <a:gd name="T72" fmla="*/ 1128 w 1280"/>
                <a:gd name="T73" fmla="*/ 598 h 1053"/>
                <a:gd name="T74" fmla="*/ 1167 w 1280"/>
                <a:gd name="T75" fmla="*/ 707 h 1053"/>
                <a:gd name="T76" fmla="*/ 1211 w 1280"/>
                <a:gd name="T77" fmla="*/ 897 h 1053"/>
                <a:gd name="T78" fmla="*/ 1199 w 1280"/>
                <a:gd name="T79" fmla="*/ 976 h 1053"/>
                <a:gd name="T80" fmla="*/ 1199 w 1280"/>
                <a:gd name="T81" fmla="*/ 1046 h 1053"/>
                <a:gd name="T82" fmla="*/ 1201 w 1280"/>
                <a:gd name="T83" fmla="*/ 1050 h 1053"/>
                <a:gd name="T84" fmla="*/ 1217 w 1280"/>
                <a:gd name="T85" fmla="*/ 1052 h 1053"/>
                <a:gd name="T86" fmla="*/ 1224 w 1280"/>
                <a:gd name="T87" fmla="*/ 1042 h 1053"/>
                <a:gd name="T88" fmla="*/ 1234 w 1280"/>
                <a:gd name="T89" fmla="*/ 972 h 1053"/>
                <a:gd name="T90" fmla="*/ 1261 w 1280"/>
                <a:gd name="T91" fmla="*/ 836 h 1053"/>
                <a:gd name="T92" fmla="*/ 1279 w 1280"/>
                <a:gd name="T93" fmla="*/ 640 h 1053"/>
                <a:gd name="T94" fmla="*/ 1276 w 1280"/>
                <a:gd name="T95" fmla="*/ 498 h 1053"/>
                <a:gd name="T96" fmla="*/ 1257 w 1280"/>
                <a:gd name="T97" fmla="*/ 358 h 1053"/>
                <a:gd name="T98" fmla="*/ 1216 w 1280"/>
                <a:gd name="T99" fmla="*/ 236 h 1053"/>
                <a:gd name="T100" fmla="*/ 1176 w 1280"/>
                <a:gd name="T101" fmla="*/ 175 h 1053"/>
                <a:gd name="T102" fmla="*/ 1136 w 1280"/>
                <a:gd name="T103" fmla="*/ 135 h 1053"/>
                <a:gd name="T104" fmla="*/ 1088 w 1280"/>
                <a:gd name="T105" fmla="*/ 106 h 1053"/>
                <a:gd name="T106" fmla="*/ 1045 w 1280"/>
                <a:gd name="T107" fmla="*/ 93 h 1053"/>
                <a:gd name="T108" fmla="*/ 575 w 1280"/>
                <a:gd name="T109" fmla="*/ 307 h 1053"/>
                <a:gd name="T110" fmla="*/ 591 w 1280"/>
                <a:gd name="T111" fmla="*/ 3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0" h="1053">
                  <a:moveTo>
                    <a:pt x="1045" y="93"/>
                  </a:moveTo>
                  <a:lnTo>
                    <a:pt x="1045" y="93"/>
                  </a:lnTo>
                  <a:lnTo>
                    <a:pt x="1031" y="81"/>
                  </a:lnTo>
                  <a:lnTo>
                    <a:pt x="1016" y="70"/>
                  </a:lnTo>
                  <a:lnTo>
                    <a:pt x="1000" y="60"/>
                  </a:lnTo>
                  <a:lnTo>
                    <a:pt x="985" y="52"/>
                  </a:lnTo>
                  <a:lnTo>
                    <a:pt x="969" y="43"/>
                  </a:lnTo>
                  <a:lnTo>
                    <a:pt x="952" y="36"/>
                  </a:lnTo>
                  <a:lnTo>
                    <a:pt x="935" y="29"/>
                  </a:lnTo>
                  <a:lnTo>
                    <a:pt x="918" y="24"/>
                  </a:lnTo>
                  <a:lnTo>
                    <a:pt x="900" y="18"/>
                  </a:lnTo>
                  <a:lnTo>
                    <a:pt x="884" y="13"/>
                  </a:lnTo>
                  <a:lnTo>
                    <a:pt x="866" y="10"/>
                  </a:lnTo>
                  <a:lnTo>
                    <a:pt x="848" y="6"/>
                  </a:lnTo>
                  <a:lnTo>
                    <a:pt x="829" y="3"/>
                  </a:lnTo>
                  <a:lnTo>
                    <a:pt x="811" y="2"/>
                  </a:lnTo>
                  <a:lnTo>
                    <a:pt x="773" y="0"/>
                  </a:lnTo>
                  <a:lnTo>
                    <a:pt x="734" y="0"/>
                  </a:lnTo>
                  <a:lnTo>
                    <a:pt x="695" y="2"/>
                  </a:lnTo>
                  <a:lnTo>
                    <a:pt x="656" y="6"/>
                  </a:lnTo>
                  <a:lnTo>
                    <a:pt x="617" y="13"/>
                  </a:lnTo>
                  <a:lnTo>
                    <a:pt x="577" y="21"/>
                  </a:lnTo>
                  <a:lnTo>
                    <a:pt x="538" y="31"/>
                  </a:lnTo>
                  <a:lnTo>
                    <a:pt x="499" y="43"/>
                  </a:lnTo>
                  <a:lnTo>
                    <a:pt x="461" y="56"/>
                  </a:lnTo>
                  <a:lnTo>
                    <a:pt x="421" y="70"/>
                  </a:lnTo>
                  <a:lnTo>
                    <a:pt x="384" y="85"/>
                  </a:lnTo>
                  <a:lnTo>
                    <a:pt x="347" y="101"/>
                  </a:lnTo>
                  <a:lnTo>
                    <a:pt x="312" y="119"/>
                  </a:lnTo>
                  <a:lnTo>
                    <a:pt x="277" y="137"/>
                  </a:lnTo>
                  <a:lnTo>
                    <a:pt x="243" y="155"/>
                  </a:lnTo>
                  <a:lnTo>
                    <a:pt x="211" y="175"/>
                  </a:lnTo>
                  <a:lnTo>
                    <a:pt x="179" y="194"/>
                  </a:lnTo>
                  <a:lnTo>
                    <a:pt x="150" y="214"/>
                  </a:lnTo>
                  <a:lnTo>
                    <a:pt x="122" y="234"/>
                  </a:lnTo>
                  <a:lnTo>
                    <a:pt x="96" y="254"/>
                  </a:lnTo>
                  <a:lnTo>
                    <a:pt x="73" y="273"/>
                  </a:lnTo>
                  <a:lnTo>
                    <a:pt x="50" y="293"/>
                  </a:lnTo>
                  <a:lnTo>
                    <a:pt x="31" y="312"/>
                  </a:lnTo>
                  <a:lnTo>
                    <a:pt x="14" y="330"/>
                  </a:lnTo>
                  <a:lnTo>
                    <a:pt x="0" y="348"/>
                  </a:lnTo>
                  <a:lnTo>
                    <a:pt x="0" y="348"/>
                  </a:lnTo>
                  <a:lnTo>
                    <a:pt x="10" y="383"/>
                  </a:lnTo>
                  <a:lnTo>
                    <a:pt x="18" y="420"/>
                  </a:lnTo>
                  <a:lnTo>
                    <a:pt x="23" y="458"/>
                  </a:lnTo>
                  <a:lnTo>
                    <a:pt x="29" y="497"/>
                  </a:lnTo>
                  <a:lnTo>
                    <a:pt x="33" y="537"/>
                  </a:lnTo>
                  <a:lnTo>
                    <a:pt x="36" y="578"/>
                  </a:lnTo>
                  <a:lnTo>
                    <a:pt x="41" y="662"/>
                  </a:lnTo>
                  <a:lnTo>
                    <a:pt x="45" y="750"/>
                  </a:lnTo>
                  <a:lnTo>
                    <a:pt x="50" y="842"/>
                  </a:lnTo>
                  <a:lnTo>
                    <a:pt x="54" y="890"/>
                  </a:lnTo>
                  <a:lnTo>
                    <a:pt x="58" y="937"/>
                  </a:lnTo>
                  <a:lnTo>
                    <a:pt x="64" y="986"/>
                  </a:lnTo>
                  <a:lnTo>
                    <a:pt x="70" y="1034"/>
                  </a:lnTo>
                  <a:lnTo>
                    <a:pt x="70" y="1034"/>
                  </a:lnTo>
                  <a:lnTo>
                    <a:pt x="70" y="1033"/>
                  </a:lnTo>
                  <a:lnTo>
                    <a:pt x="70" y="1033"/>
                  </a:lnTo>
                  <a:lnTo>
                    <a:pt x="71" y="1042"/>
                  </a:lnTo>
                  <a:lnTo>
                    <a:pt x="71" y="1042"/>
                  </a:lnTo>
                  <a:lnTo>
                    <a:pt x="75" y="1047"/>
                  </a:lnTo>
                  <a:lnTo>
                    <a:pt x="78" y="1052"/>
                  </a:lnTo>
                  <a:lnTo>
                    <a:pt x="78" y="1052"/>
                  </a:lnTo>
                  <a:lnTo>
                    <a:pt x="79" y="1053"/>
                  </a:lnTo>
                  <a:lnTo>
                    <a:pt x="82" y="1053"/>
                  </a:lnTo>
                  <a:lnTo>
                    <a:pt x="86" y="1053"/>
                  </a:lnTo>
                  <a:lnTo>
                    <a:pt x="95" y="1050"/>
                  </a:lnTo>
                  <a:lnTo>
                    <a:pt x="95" y="1050"/>
                  </a:lnTo>
                  <a:lnTo>
                    <a:pt x="96" y="1048"/>
                  </a:lnTo>
                  <a:lnTo>
                    <a:pt x="96" y="1046"/>
                  </a:lnTo>
                  <a:lnTo>
                    <a:pt x="96" y="1046"/>
                  </a:lnTo>
                  <a:lnTo>
                    <a:pt x="97" y="1026"/>
                  </a:lnTo>
                  <a:lnTo>
                    <a:pt x="97" y="1003"/>
                  </a:lnTo>
                  <a:lnTo>
                    <a:pt x="96" y="976"/>
                  </a:lnTo>
                  <a:lnTo>
                    <a:pt x="96" y="976"/>
                  </a:lnTo>
                  <a:lnTo>
                    <a:pt x="95" y="949"/>
                  </a:lnTo>
                  <a:lnTo>
                    <a:pt x="96" y="922"/>
                  </a:lnTo>
                  <a:lnTo>
                    <a:pt x="96" y="894"/>
                  </a:lnTo>
                  <a:lnTo>
                    <a:pt x="95" y="881"/>
                  </a:lnTo>
                  <a:lnTo>
                    <a:pt x="93" y="868"/>
                  </a:lnTo>
                  <a:lnTo>
                    <a:pt x="93" y="868"/>
                  </a:lnTo>
                  <a:lnTo>
                    <a:pt x="102" y="812"/>
                  </a:lnTo>
                  <a:lnTo>
                    <a:pt x="107" y="768"/>
                  </a:lnTo>
                  <a:lnTo>
                    <a:pt x="112" y="731"/>
                  </a:lnTo>
                  <a:lnTo>
                    <a:pt x="115" y="714"/>
                  </a:lnTo>
                  <a:lnTo>
                    <a:pt x="119" y="697"/>
                  </a:lnTo>
                  <a:lnTo>
                    <a:pt x="123" y="681"/>
                  </a:lnTo>
                  <a:lnTo>
                    <a:pt x="128" y="665"/>
                  </a:lnTo>
                  <a:lnTo>
                    <a:pt x="134" y="647"/>
                  </a:lnTo>
                  <a:lnTo>
                    <a:pt x="142" y="627"/>
                  </a:lnTo>
                  <a:lnTo>
                    <a:pt x="152" y="607"/>
                  </a:lnTo>
                  <a:lnTo>
                    <a:pt x="165" y="583"/>
                  </a:lnTo>
                  <a:lnTo>
                    <a:pt x="195" y="528"/>
                  </a:lnTo>
                  <a:lnTo>
                    <a:pt x="195" y="528"/>
                  </a:lnTo>
                  <a:lnTo>
                    <a:pt x="200" y="520"/>
                  </a:lnTo>
                  <a:lnTo>
                    <a:pt x="208" y="511"/>
                  </a:lnTo>
                  <a:lnTo>
                    <a:pt x="230" y="487"/>
                  </a:lnTo>
                  <a:lnTo>
                    <a:pt x="250" y="464"/>
                  </a:lnTo>
                  <a:lnTo>
                    <a:pt x="262" y="452"/>
                  </a:lnTo>
                  <a:lnTo>
                    <a:pt x="262" y="452"/>
                  </a:lnTo>
                  <a:lnTo>
                    <a:pt x="291" y="444"/>
                  </a:lnTo>
                  <a:lnTo>
                    <a:pt x="305" y="440"/>
                  </a:lnTo>
                  <a:lnTo>
                    <a:pt x="318" y="437"/>
                  </a:lnTo>
                  <a:lnTo>
                    <a:pt x="331" y="436"/>
                  </a:lnTo>
                  <a:lnTo>
                    <a:pt x="343" y="435"/>
                  </a:lnTo>
                  <a:lnTo>
                    <a:pt x="367" y="435"/>
                  </a:lnTo>
                  <a:lnTo>
                    <a:pt x="389" y="437"/>
                  </a:lnTo>
                  <a:lnTo>
                    <a:pt x="410" y="443"/>
                  </a:lnTo>
                  <a:lnTo>
                    <a:pt x="430" y="449"/>
                  </a:lnTo>
                  <a:lnTo>
                    <a:pt x="451" y="457"/>
                  </a:lnTo>
                  <a:lnTo>
                    <a:pt x="471" y="466"/>
                  </a:lnTo>
                  <a:lnTo>
                    <a:pt x="491" y="477"/>
                  </a:lnTo>
                  <a:lnTo>
                    <a:pt x="534" y="500"/>
                  </a:lnTo>
                  <a:lnTo>
                    <a:pt x="556" y="512"/>
                  </a:lnTo>
                  <a:lnTo>
                    <a:pt x="580" y="525"/>
                  </a:lnTo>
                  <a:lnTo>
                    <a:pt x="605" y="537"/>
                  </a:lnTo>
                  <a:lnTo>
                    <a:pt x="632" y="547"/>
                  </a:lnTo>
                  <a:lnTo>
                    <a:pt x="632" y="547"/>
                  </a:lnTo>
                  <a:lnTo>
                    <a:pt x="656" y="555"/>
                  </a:lnTo>
                  <a:lnTo>
                    <a:pt x="681" y="560"/>
                  </a:lnTo>
                  <a:lnTo>
                    <a:pt x="708" y="565"/>
                  </a:lnTo>
                  <a:lnTo>
                    <a:pt x="736" y="568"/>
                  </a:lnTo>
                  <a:lnTo>
                    <a:pt x="764" y="570"/>
                  </a:lnTo>
                  <a:lnTo>
                    <a:pt x="792" y="571"/>
                  </a:lnTo>
                  <a:lnTo>
                    <a:pt x="843" y="571"/>
                  </a:lnTo>
                  <a:lnTo>
                    <a:pt x="843" y="571"/>
                  </a:lnTo>
                  <a:lnTo>
                    <a:pt x="862" y="570"/>
                  </a:lnTo>
                  <a:lnTo>
                    <a:pt x="880" y="567"/>
                  </a:lnTo>
                  <a:lnTo>
                    <a:pt x="898" y="561"/>
                  </a:lnTo>
                  <a:lnTo>
                    <a:pt x="916" y="555"/>
                  </a:lnTo>
                  <a:lnTo>
                    <a:pt x="934" y="546"/>
                  </a:lnTo>
                  <a:lnTo>
                    <a:pt x="950" y="538"/>
                  </a:lnTo>
                  <a:lnTo>
                    <a:pt x="966" y="527"/>
                  </a:lnTo>
                  <a:lnTo>
                    <a:pt x="980" y="517"/>
                  </a:lnTo>
                  <a:lnTo>
                    <a:pt x="994" y="506"/>
                  </a:lnTo>
                  <a:lnTo>
                    <a:pt x="1006" y="496"/>
                  </a:lnTo>
                  <a:lnTo>
                    <a:pt x="1016" y="485"/>
                  </a:lnTo>
                  <a:lnTo>
                    <a:pt x="1025" y="475"/>
                  </a:lnTo>
                  <a:lnTo>
                    <a:pt x="1033" y="465"/>
                  </a:lnTo>
                  <a:lnTo>
                    <a:pt x="1038" y="458"/>
                  </a:lnTo>
                  <a:lnTo>
                    <a:pt x="1042" y="451"/>
                  </a:lnTo>
                  <a:lnTo>
                    <a:pt x="1043" y="446"/>
                  </a:lnTo>
                  <a:lnTo>
                    <a:pt x="1043" y="446"/>
                  </a:lnTo>
                  <a:lnTo>
                    <a:pt x="1064" y="478"/>
                  </a:lnTo>
                  <a:lnTo>
                    <a:pt x="1083" y="510"/>
                  </a:lnTo>
                  <a:lnTo>
                    <a:pt x="1100" y="540"/>
                  </a:lnTo>
                  <a:lnTo>
                    <a:pt x="1116" y="569"/>
                  </a:lnTo>
                  <a:lnTo>
                    <a:pt x="1128" y="598"/>
                  </a:lnTo>
                  <a:lnTo>
                    <a:pt x="1141" y="626"/>
                  </a:lnTo>
                  <a:lnTo>
                    <a:pt x="1151" y="653"/>
                  </a:lnTo>
                  <a:lnTo>
                    <a:pt x="1160" y="681"/>
                  </a:lnTo>
                  <a:lnTo>
                    <a:pt x="1167" y="707"/>
                  </a:lnTo>
                  <a:lnTo>
                    <a:pt x="1174" y="734"/>
                  </a:lnTo>
                  <a:lnTo>
                    <a:pt x="1188" y="788"/>
                  </a:lnTo>
                  <a:lnTo>
                    <a:pt x="1199" y="842"/>
                  </a:lnTo>
                  <a:lnTo>
                    <a:pt x="1211" y="897"/>
                  </a:lnTo>
                  <a:lnTo>
                    <a:pt x="1211" y="897"/>
                  </a:lnTo>
                  <a:lnTo>
                    <a:pt x="1204" y="936"/>
                  </a:lnTo>
                  <a:lnTo>
                    <a:pt x="1201" y="957"/>
                  </a:lnTo>
                  <a:lnTo>
                    <a:pt x="1199" y="976"/>
                  </a:lnTo>
                  <a:lnTo>
                    <a:pt x="1199" y="976"/>
                  </a:lnTo>
                  <a:lnTo>
                    <a:pt x="1199" y="1003"/>
                  </a:lnTo>
                  <a:lnTo>
                    <a:pt x="1199" y="1026"/>
                  </a:lnTo>
                  <a:lnTo>
                    <a:pt x="1199" y="1046"/>
                  </a:lnTo>
                  <a:lnTo>
                    <a:pt x="1199" y="1046"/>
                  </a:lnTo>
                  <a:lnTo>
                    <a:pt x="1200" y="1048"/>
                  </a:lnTo>
                  <a:lnTo>
                    <a:pt x="1201" y="1050"/>
                  </a:lnTo>
                  <a:lnTo>
                    <a:pt x="1201" y="1050"/>
                  </a:lnTo>
                  <a:lnTo>
                    <a:pt x="1210" y="1053"/>
                  </a:lnTo>
                  <a:lnTo>
                    <a:pt x="1215" y="1053"/>
                  </a:lnTo>
                  <a:lnTo>
                    <a:pt x="1216" y="1053"/>
                  </a:lnTo>
                  <a:lnTo>
                    <a:pt x="1217" y="1052"/>
                  </a:lnTo>
                  <a:lnTo>
                    <a:pt x="1217" y="1052"/>
                  </a:lnTo>
                  <a:lnTo>
                    <a:pt x="1220" y="1047"/>
                  </a:lnTo>
                  <a:lnTo>
                    <a:pt x="1224" y="1042"/>
                  </a:lnTo>
                  <a:lnTo>
                    <a:pt x="1224" y="1042"/>
                  </a:lnTo>
                  <a:lnTo>
                    <a:pt x="1227" y="1028"/>
                  </a:lnTo>
                  <a:lnTo>
                    <a:pt x="1228" y="1013"/>
                  </a:lnTo>
                  <a:lnTo>
                    <a:pt x="1228" y="1013"/>
                  </a:lnTo>
                  <a:lnTo>
                    <a:pt x="1234" y="972"/>
                  </a:lnTo>
                  <a:lnTo>
                    <a:pt x="1234" y="972"/>
                  </a:lnTo>
                  <a:lnTo>
                    <a:pt x="1243" y="936"/>
                  </a:lnTo>
                  <a:lnTo>
                    <a:pt x="1252" y="890"/>
                  </a:lnTo>
                  <a:lnTo>
                    <a:pt x="1261" y="836"/>
                  </a:lnTo>
                  <a:lnTo>
                    <a:pt x="1268" y="775"/>
                  </a:lnTo>
                  <a:lnTo>
                    <a:pt x="1275" y="709"/>
                  </a:lnTo>
                  <a:lnTo>
                    <a:pt x="1277" y="676"/>
                  </a:lnTo>
                  <a:lnTo>
                    <a:pt x="1279" y="640"/>
                  </a:lnTo>
                  <a:lnTo>
                    <a:pt x="1280" y="605"/>
                  </a:lnTo>
                  <a:lnTo>
                    <a:pt x="1280" y="569"/>
                  </a:lnTo>
                  <a:lnTo>
                    <a:pt x="1279" y="533"/>
                  </a:lnTo>
                  <a:lnTo>
                    <a:pt x="1276" y="498"/>
                  </a:lnTo>
                  <a:lnTo>
                    <a:pt x="1274" y="462"/>
                  </a:lnTo>
                  <a:lnTo>
                    <a:pt x="1270" y="426"/>
                  </a:lnTo>
                  <a:lnTo>
                    <a:pt x="1264" y="392"/>
                  </a:lnTo>
                  <a:lnTo>
                    <a:pt x="1257" y="358"/>
                  </a:lnTo>
                  <a:lnTo>
                    <a:pt x="1249" y="326"/>
                  </a:lnTo>
                  <a:lnTo>
                    <a:pt x="1240" y="295"/>
                  </a:lnTo>
                  <a:lnTo>
                    <a:pt x="1229" y="264"/>
                  </a:lnTo>
                  <a:lnTo>
                    <a:pt x="1216" y="236"/>
                  </a:lnTo>
                  <a:lnTo>
                    <a:pt x="1202" y="210"/>
                  </a:lnTo>
                  <a:lnTo>
                    <a:pt x="1193" y="198"/>
                  </a:lnTo>
                  <a:lnTo>
                    <a:pt x="1185" y="186"/>
                  </a:lnTo>
                  <a:lnTo>
                    <a:pt x="1176" y="175"/>
                  </a:lnTo>
                  <a:lnTo>
                    <a:pt x="1167" y="164"/>
                  </a:lnTo>
                  <a:lnTo>
                    <a:pt x="1157" y="153"/>
                  </a:lnTo>
                  <a:lnTo>
                    <a:pt x="1147" y="144"/>
                  </a:lnTo>
                  <a:lnTo>
                    <a:pt x="1136" y="135"/>
                  </a:lnTo>
                  <a:lnTo>
                    <a:pt x="1125" y="126"/>
                  </a:lnTo>
                  <a:lnTo>
                    <a:pt x="1114" y="119"/>
                  </a:lnTo>
                  <a:lnTo>
                    <a:pt x="1100" y="112"/>
                  </a:lnTo>
                  <a:lnTo>
                    <a:pt x="1088" y="106"/>
                  </a:lnTo>
                  <a:lnTo>
                    <a:pt x="1074" y="101"/>
                  </a:lnTo>
                  <a:lnTo>
                    <a:pt x="1060" y="96"/>
                  </a:lnTo>
                  <a:lnTo>
                    <a:pt x="1045" y="93"/>
                  </a:lnTo>
                  <a:lnTo>
                    <a:pt x="1045" y="93"/>
                  </a:lnTo>
                  <a:close/>
                  <a:moveTo>
                    <a:pt x="591" y="311"/>
                  </a:moveTo>
                  <a:lnTo>
                    <a:pt x="591" y="311"/>
                  </a:lnTo>
                  <a:lnTo>
                    <a:pt x="575" y="307"/>
                  </a:lnTo>
                  <a:lnTo>
                    <a:pt x="575" y="307"/>
                  </a:lnTo>
                  <a:lnTo>
                    <a:pt x="598" y="312"/>
                  </a:lnTo>
                  <a:lnTo>
                    <a:pt x="598" y="312"/>
                  </a:lnTo>
                  <a:lnTo>
                    <a:pt x="591" y="311"/>
                  </a:lnTo>
                  <a:lnTo>
                    <a:pt x="591" y="311"/>
                  </a:lnTo>
                  <a:close/>
                </a:path>
              </a:pathLst>
            </a:custGeom>
            <a:solidFill>
              <a:srgbClr val="615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4" name="Freeform 184">
              <a:extLst>
                <a:ext uri="{FF2B5EF4-FFF2-40B4-BE49-F238E27FC236}">
                  <a16:creationId xmlns:a16="http://schemas.microsoft.com/office/drawing/2014/main" id="{E0CA649D-FA89-415D-A209-27A90614E694}"/>
                </a:ext>
              </a:extLst>
            </p:cNvPr>
            <p:cNvSpPr>
              <a:spLocks/>
            </p:cNvSpPr>
            <p:nvPr/>
          </p:nvSpPr>
          <p:spPr bwMode="auto">
            <a:xfrm flipH="1">
              <a:off x="7526942" y="5760315"/>
              <a:ext cx="86900" cy="144207"/>
            </a:xfrm>
            <a:custGeom>
              <a:avLst/>
              <a:gdLst>
                <a:gd name="T0" fmla="*/ 19 w 300"/>
                <a:gd name="T1" fmla="*/ 0 h 578"/>
                <a:gd name="T2" fmla="*/ 0 w 300"/>
                <a:gd name="T3" fmla="*/ 91 h 578"/>
                <a:gd name="T4" fmla="*/ 65 w 300"/>
                <a:gd name="T5" fmla="*/ 578 h 578"/>
                <a:gd name="T6" fmla="*/ 300 w 300"/>
                <a:gd name="T7" fmla="*/ 339 h 578"/>
                <a:gd name="T8" fmla="*/ 19 w 300"/>
                <a:gd name="T9" fmla="*/ 0 h 578"/>
              </a:gdLst>
              <a:ahLst/>
              <a:cxnLst>
                <a:cxn ang="0">
                  <a:pos x="T0" y="T1"/>
                </a:cxn>
                <a:cxn ang="0">
                  <a:pos x="T2" y="T3"/>
                </a:cxn>
                <a:cxn ang="0">
                  <a:pos x="T4" y="T5"/>
                </a:cxn>
                <a:cxn ang="0">
                  <a:pos x="T6" y="T7"/>
                </a:cxn>
                <a:cxn ang="0">
                  <a:pos x="T8" y="T9"/>
                </a:cxn>
              </a:cxnLst>
              <a:rect l="0" t="0" r="r" b="b"/>
              <a:pathLst>
                <a:path w="300" h="578">
                  <a:moveTo>
                    <a:pt x="19" y="0"/>
                  </a:moveTo>
                  <a:lnTo>
                    <a:pt x="0" y="91"/>
                  </a:lnTo>
                  <a:lnTo>
                    <a:pt x="65" y="578"/>
                  </a:lnTo>
                  <a:lnTo>
                    <a:pt x="300" y="339"/>
                  </a:lnTo>
                  <a:lnTo>
                    <a:pt x="19"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5" name="Freeform 185">
              <a:extLst>
                <a:ext uri="{FF2B5EF4-FFF2-40B4-BE49-F238E27FC236}">
                  <a16:creationId xmlns:a16="http://schemas.microsoft.com/office/drawing/2014/main" id="{0DB1C649-F46A-49E4-8BEF-10D13FEB5F20}"/>
                </a:ext>
              </a:extLst>
            </p:cNvPr>
            <p:cNvSpPr>
              <a:spLocks/>
            </p:cNvSpPr>
            <p:nvPr/>
          </p:nvSpPr>
          <p:spPr bwMode="auto">
            <a:xfrm flipH="1">
              <a:off x="7526942" y="5760315"/>
              <a:ext cx="86900" cy="144207"/>
            </a:xfrm>
            <a:custGeom>
              <a:avLst/>
              <a:gdLst>
                <a:gd name="T0" fmla="*/ 19 w 300"/>
                <a:gd name="T1" fmla="*/ 0 h 578"/>
                <a:gd name="T2" fmla="*/ 0 w 300"/>
                <a:gd name="T3" fmla="*/ 91 h 578"/>
                <a:gd name="T4" fmla="*/ 65 w 300"/>
                <a:gd name="T5" fmla="*/ 578 h 578"/>
                <a:gd name="T6" fmla="*/ 300 w 300"/>
                <a:gd name="T7" fmla="*/ 339 h 578"/>
                <a:gd name="T8" fmla="*/ 19 w 300"/>
                <a:gd name="T9" fmla="*/ 0 h 578"/>
              </a:gdLst>
              <a:ahLst/>
              <a:cxnLst>
                <a:cxn ang="0">
                  <a:pos x="T0" y="T1"/>
                </a:cxn>
                <a:cxn ang="0">
                  <a:pos x="T2" y="T3"/>
                </a:cxn>
                <a:cxn ang="0">
                  <a:pos x="T4" y="T5"/>
                </a:cxn>
                <a:cxn ang="0">
                  <a:pos x="T6" y="T7"/>
                </a:cxn>
                <a:cxn ang="0">
                  <a:pos x="T8" y="T9"/>
                </a:cxn>
              </a:cxnLst>
              <a:rect l="0" t="0" r="r" b="b"/>
              <a:pathLst>
                <a:path w="300" h="578">
                  <a:moveTo>
                    <a:pt x="19" y="0"/>
                  </a:moveTo>
                  <a:lnTo>
                    <a:pt x="0" y="91"/>
                  </a:lnTo>
                  <a:lnTo>
                    <a:pt x="65" y="578"/>
                  </a:lnTo>
                  <a:lnTo>
                    <a:pt x="300" y="339"/>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6" name="Freeform 186">
              <a:extLst>
                <a:ext uri="{FF2B5EF4-FFF2-40B4-BE49-F238E27FC236}">
                  <a16:creationId xmlns:a16="http://schemas.microsoft.com/office/drawing/2014/main" id="{B1303D6F-CA53-499E-804F-CA33923552AF}"/>
                </a:ext>
              </a:extLst>
            </p:cNvPr>
            <p:cNvSpPr>
              <a:spLocks/>
            </p:cNvSpPr>
            <p:nvPr/>
          </p:nvSpPr>
          <p:spPr bwMode="auto">
            <a:xfrm flipH="1">
              <a:off x="7445256" y="5758577"/>
              <a:ext cx="163372" cy="86872"/>
            </a:xfrm>
            <a:custGeom>
              <a:avLst/>
              <a:gdLst>
                <a:gd name="T0" fmla="*/ 0 w 565"/>
                <a:gd name="T1" fmla="*/ 0 h 348"/>
                <a:gd name="T2" fmla="*/ 281 w 565"/>
                <a:gd name="T3" fmla="*/ 338 h 348"/>
                <a:gd name="T4" fmla="*/ 565 w 565"/>
                <a:gd name="T5" fmla="*/ 0 h 348"/>
                <a:gd name="T6" fmla="*/ 565 w 565"/>
                <a:gd name="T7" fmla="*/ 9 h 348"/>
                <a:gd name="T8" fmla="*/ 281 w 565"/>
                <a:gd name="T9" fmla="*/ 348 h 348"/>
                <a:gd name="T10" fmla="*/ 0 w 565"/>
                <a:gd name="T11" fmla="*/ 9 h 348"/>
                <a:gd name="T12" fmla="*/ 0 w 565"/>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565" h="348">
                  <a:moveTo>
                    <a:pt x="0" y="0"/>
                  </a:moveTo>
                  <a:lnTo>
                    <a:pt x="281" y="338"/>
                  </a:lnTo>
                  <a:lnTo>
                    <a:pt x="565" y="0"/>
                  </a:lnTo>
                  <a:lnTo>
                    <a:pt x="565" y="9"/>
                  </a:lnTo>
                  <a:lnTo>
                    <a:pt x="281" y="348"/>
                  </a:lnTo>
                  <a:lnTo>
                    <a:pt x="0" y="9"/>
                  </a:lnTo>
                  <a:lnTo>
                    <a:pt x="0" y="0"/>
                  </a:lnTo>
                  <a:close/>
                </a:path>
              </a:pathLst>
            </a:custGeom>
            <a:solidFill>
              <a:srgbClr val="E1C7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7" name="Freeform 187">
              <a:extLst>
                <a:ext uri="{FF2B5EF4-FFF2-40B4-BE49-F238E27FC236}">
                  <a16:creationId xmlns:a16="http://schemas.microsoft.com/office/drawing/2014/main" id="{B8CB0C9F-01B3-458B-945E-99DE276AFAA9}"/>
                </a:ext>
              </a:extLst>
            </p:cNvPr>
            <p:cNvSpPr>
              <a:spLocks/>
            </p:cNvSpPr>
            <p:nvPr/>
          </p:nvSpPr>
          <p:spPr bwMode="auto">
            <a:xfrm flipH="1">
              <a:off x="7445256" y="5758577"/>
              <a:ext cx="163372" cy="86872"/>
            </a:xfrm>
            <a:custGeom>
              <a:avLst/>
              <a:gdLst>
                <a:gd name="T0" fmla="*/ 0 w 565"/>
                <a:gd name="T1" fmla="*/ 0 h 348"/>
                <a:gd name="T2" fmla="*/ 281 w 565"/>
                <a:gd name="T3" fmla="*/ 338 h 348"/>
                <a:gd name="T4" fmla="*/ 565 w 565"/>
                <a:gd name="T5" fmla="*/ 0 h 348"/>
                <a:gd name="T6" fmla="*/ 565 w 565"/>
                <a:gd name="T7" fmla="*/ 9 h 348"/>
                <a:gd name="T8" fmla="*/ 281 w 565"/>
                <a:gd name="T9" fmla="*/ 348 h 348"/>
                <a:gd name="T10" fmla="*/ 0 w 565"/>
                <a:gd name="T11" fmla="*/ 9 h 348"/>
                <a:gd name="T12" fmla="*/ 0 w 565"/>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565" h="348">
                  <a:moveTo>
                    <a:pt x="0" y="0"/>
                  </a:moveTo>
                  <a:lnTo>
                    <a:pt x="281" y="338"/>
                  </a:lnTo>
                  <a:lnTo>
                    <a:pt x="565" y="0"/>
                  </a:lnTo>
                  <a:lnTo>
                    <a:pt x="565" y="9"/>
                  </a:lnTo>
                  <a:lnTo>
                    <a:pt x="281" y="348"/>
                  </a:lnTo>
                  <a:lnTo>
                    <a:pt x="0"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8" name="Freeform 188">
              <a:extLst>
                <a:ext uri="{FF2B5EF4-FFF2-40B4-BE49-F238E27FC236}">
                  <a16:creationId xmlns:a16="http://schemas.microsoft.com/office/drawing/2014/main" id="{A311D60A-A4B9-46A4-8789-5FCA3376CF72}"/>
                </a:ext>
              </a:extLst>
            </p:cNvPr>
            <p:cNvSpPr>
              <a:spLocks noEditPoints="1"/>
            </p:cNvSpPr>
            <p:nvPr/>
          </p:nvSpPr>
          <p:spPr bwMode="auto">
            <a:xfrm flipH="1">
              <a:off x="7511300" y="5901047"/>
              <a:ext cx="31284" cy="1737"/>
            </a:xfrm>
            <a:custGeom>
              <a:avLst/>
              <a:gdLst>
                <a:gd name="T0" fmla="*/ 107 w 107"/>
                <a:gd name="T1" fmla="*/ 0 h 3"/>
                <a:gd name="T2" fmla="*/ 107 w 107"/>
                <a:gd name="T3" fmla="*/ 3 h 3"/>
                <a:gd name="T4" fmla="*/ 107 w 107"/>
                <a:gd name="T5" fmla="*/ 3 h 3"/>
                <a:gd name="T6" fmla="*/ 107 w 107"/>
                <a:gd name="T7" fmla="*/ 0 h 3"/>
                <a:gd name="T8" fmla="*/ 1 w 107"/>
                <a:gd name="T9" fmla="*/ 0 h 3"/>
                <a:gd name="T10" fmla="*/ 1 w 107"/>
                <a:gd name="T11" fmla="*/ 0 h 3"/>
                <a:gd name="T12" fmla="*/ 0 w 107"/>
                <a:gd name="T13" fmla="*/ 3 h 3"/>
                <a:gd name="T14" fmla="*/ 0 w 107"/>
                <a:gd name="T15" fmla="*/ 3 h 3"/>
                <a:gd name="T16" fmla="*/ 1 w 10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
                  <a:moveTo>
                    <a:pt x="107" y="0"/>
                  </a:moveTo>
                  <a:lnTo>
                    <a:pt x="107" y="3"/>
                  </a:lnTo>
                  <a:lnTo>
                    <a:pt x="107" y="3"/>
                  </a:lnTo>
                  <a:lnTo>
                    <a:pt x="107" y="0"/>
                  </a:lnTo>
                  <a:close/>
                  <a:moveTo>
                    <a:pt x="1" y="0"/>
                  </a:moveTo>
                  <a:lnTo>
                    <a:pt x="1" y="0"/>
                  </a:lnTo>
                  <a:lnTo>
                    <a:pt x="0" y="3"/>
                  </a:lnTo>
                  <a:lnTo>
                    <a:pt x="0" y="3"/>
                  </a:lnTo>
                  <a:lnTo>
                    <a:pt x="1" y="0"/>
                  </a:lnTo>
                  <a:close/>
                </a:path>
              </a:pathLst>
            </a:custGeom>
            <a:solidFill>
              <a:srgbClr val="6B81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59" name="Freeform 189">
              <a:extLst>
                <a:ext uri="{FF2B5EF4-FFF2-40B4-BE49-F238E27FC236}">
                  <a16:creationId xmlns:a16="http://schemas.microsoft.com/office/drawing/2014/main" id="{A7EDDDF6-C726-4780-B795-9BF1D2AAA866}"/>
                </a:ext>
              </a:extLst>
            </p:cNvPr>
            <p:cNvSpPr>
              <a:spLocks/>
            </p:cNvSpPr>
            <p:nvPr/>
          </p:nvSpPr>
          <p:spPr bwMode="auto">
            <a:xfrm flipH="1">
              <a:off x="7511300" y="5901047"/>
              <a:ext cx="0" cy="1737"/>
            </a:xfrm>
            <a:custGeom>
              <a:avLst/>
              <a:gdLst>
                <a:gd name="T0" fmla="*/ 0 h 3"/>
                <a:gd name="T1" fmla="*/ 3 h 3"/>
                <a:gd name="T2" fmla="*/ 3 h 3"/>
                <a:gd name="T3" fmla="*/ 0 h 3"/>
              </a:gdLst>
              <a:ahLst/>
              <a:cxnLst>
                <a:cxn ang="0">
                  <a:pos x="0" y="T0"/>
                </a:cxn>
                <a:cxn ang="0">
                  <a:pos x="0" y="T1"/>
                </a:cxn>
                <a:cxn ang="0">
                  <a:pos x="0" y="T2"/>
                </a:cxn>
                <a:cxn ang="0">
                  <a:pos x="0" y="T3"/>
                </a:cxn>
              </a:cxnLst>
              <a:rect l="0" t="0" r="r" b="b"/>
              <a:pathLst>
                <a:path h="3">
                  <a:moveTo>
                    <a:pt x="0" y="0"/>
                  </a:moveTo>
                  <a:lnTo>
                    <a:pt x="0" y="3"/>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0" name="Freeform 190">
              <a:extLst>
                <a:ext uri="{FF2B5EF4-FFF2-40B4-BE49-F238E27FC236}">
                  <a16:creationId xmlns:a16="http://schemas.microsoft.com/office/drawing/2014/main" id="{7D54999E-B139-42A4-B185-6F46122069BC}"/>
                </a:ext>
              </a:extLst>
            </p:cNvPr>
            <p:cNvSpPr>
              <a:spLocks/>
            </p:cNvSpPr>
            <p:nvPr/>
          </p:nvSpPr>
          <p:spPr bwMode="auto">
            <a:xfrm flipH="1">
              <a:off x="7542584" y="5901047"/>
              <a:ext cx="0" cy="1737"/>
            </a:xfrm>
            <a:custGeom>
              <a:avLst/>
              <a:gdLst>
                <a:gd name="T0" fmla="*/ 1 w 1"/>
                <a:gd name="T1" fmla="*/ 0 h 3"/>
                <a:gd name="T2" fmla="*/ 1 w 1"/>
                <a:gd name="T3" fmla="*/ 0 h 3"/>
                <a:gd name="T4" fmla="*/ 0 w 1"/>
                <a:gd name="T5" fmla="*/ 3 h 3"/>
                <a:gd name="T6" fmla="*/ 0 w 1"/>
                <a:gd name="T7" fmla="*/ 3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lnTo>
                    <a:pt x="1" y="0"/>
                  </a:lnTo>
                  <a:lnTo>
                    <a:pt x="0" y="3"/>
                  </a:lnTo>
                  <a:lnTo>
                    <a:pt x="0"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1" name="Freeform 191">
              <a:extLst>
                <a:ext uri="{FF2B5EF4-FFF2-40B4-BE49-F238E27FC236}">
                  <a16:creationId xmlns:a16="http://schemas.microsoft.com/office/drawing/2014/main" id="{AAA3D5CB-30EF-4CD2-A8E4-FD2E65270FA4}"/>
                </a:ext>
              </a:extLst>
            </p:cNvPr>
            <p:cNvSpPr>
              <a:spLocks/>
            </p:cNvSpPr>
            <p:nvPr/>
          </p:nvSpPr>
          <p:spPr bwMode="auto">
            <a:xfrm flipH="1">
              <a:off x="7511300" y="5901047"/>
              <a:ext cx="31284" cy="1737"/>
            </a:xfrm>
            <a:custGeom>
              <a:avLst/>
              <a:gdLst>
                <a:gd name="T0" fmla="*/ 1 w 107"/>
                <a:gd name="T1" fmla="*/ 0 h 3"/>
                <a:gd name="T2" fmla="*/ 107 w 107"/>
                <a:gd name="T3" fmla="*/ 0 h 3"/>
                <a:gd name="T4" fmla="*/ 107 w 107"/>
                <a:gd name="T5" fmla="*/ 3 h 3"/>
                <a:gd name="T6" fmla="*/ 0 w 107"/>
                <a:gd name="T7" fmla="*/ 3 h 3"/>
                <a:gd name="T8" fmla="*/ 1 w 107"/>
                <a:gd name="T9" fmla="*/ 0 h 3"/>
              </a:gdLst>
              <a:ahLst/>
              <a:cxnLst>
                <a:cxn ang="0">
                  <a:pos x="T0" y="T1"/>
                </a:cxn>
                <a:cxn ang="0">
                  <a:pos x="T2" y="T3"/>
                </a:cxn>
                <a:cxn ang="0">
                  <a:pos x="T4" y="T5"/>
                </a:cxn>
                <a:cxn ang="0">
                  <a:pos x="T6" y="T7"/>
                </a:cxn>
                <a:cxn ang="0">
                  <a:pos x="T8" y="T9"/>
                </a:cxn>
              </a:cxnLst>
              <a:rect l="0" t="0" r="r" b="b"/>
              <a:pathLst>
                <a:path w="107" h="3">
                  <a:moveTo>
                    <a:pt x="1" y="0"/>
                  </a:moveTo>
                  <a:lnTo>
                    <a:pt x="107" y="0"/>
                  </a:lnTo>
                  <a:lnTo>
                    <a:pt x="107" y="3"/>
                  </a:lnTo>
                  <a:lnTo>
                    <a:pt x="0" y="3"/>
                  </a:lnTo>
                  <a:lnTo>
                    <a:pt x="1" y="0"/>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2" name="Freeform 192">
              <a:extLst>
                <a:ext uri="{FF2B5EF4-FFF2-40B4-BE49-F238E27FC236}">
                  <a16:creationId xmlns:a16="http://schemas.microsoft.com/office/drawing/2014/main" id="{B73BD6F3-05D5-452C-ACB4-F187DE333C62}"/>
                </a:ext>
              </a:extLst>
            </p:cNvPr>
            <p:cNvSpPr>
              <a:spLocks/>
            </p:cNvSpPr>
            <p:nvPr/>
          </p:nvSpPr>
          <p:spPr bwMode="auto">
            <a:xfrm flipH="1">
              <a:off x="7511300" y="5901047"/>
              <a:ext cx="31284" cy="1737"/>
            </a:xfrm>
            <a:custGeom>
              <a:avLst/>
              <a:gdLst>
                <a:gd name="T0" fmla="*/ 1 w 107"/>
                <a:gd name="T1" fmla="*/ 0 h 3"/>
                <a:gd name="T2" fmla="*/ 107 w 107"/>
                <a:gd name="T3" fmla="*/ 0 h 3"/>
                <a:gd name="T4" fmla="*/ 107 w 107"/>
                <a:gd name="T5" fmla="*/ 3 h 3"/>
                <a:gd name="T6" fmla="*/ 0 w 107"/>
                <a:gd name="T7" fmla="*/ 3 h 3"/>
                <a:gd name="T8" fmla="*/ 1 w 107"/>
                <a:gd name="T9" fmla="*/ 0 h 3"/>
              </a:gdLst>
              <a:ahLst/>
              <a:cxnLst>
                <a:cxn ang="0">
                  <a:pos x="T0" y="T1"/>
                </a:cxn>
                <a:cxn ang="0">
                  <a:pos x="T2" y="T3"/>
                </a:cxn>
                <a:cxn ang="0">
                  <a:pos x="T4" y="T5"/>
                </a:cxn>
                <a:cxn ang="0">
                  <a:pos x="T6" y="T7"/>
                </a:cxn>
                <a:cxn ang="0">
                  <a:pos x="T8" y="T9"/>
                </a:cxn>
              </a:cxnLst>
              <a:rect l="0" t="0" r="r" b="b"/>
              <a:pathLst>
                <a:path w="107" h="3">
                  <a:moveTo>
                    <a:pt x="1" y="0"/>
                  </a:moveTo>
                  <a:lnTo>
                    <a:pt x="107" y="0"/>
                  </a:lnTo>
                  <a:lnTo>
                    <a:pt x="107" y="3"/>
                  </a:lnTo>
                  <a:lnTo>
                    <a:pt x="0"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3" name="Freeform 193">
              <a:extLst>
                <a:ext uri="{FF2B5EF4-FFF2-40B4-BE49-F238E27FC236}">
                  <a16:creationId xmlns:a16="http://schemas.microsoft.com/office/drawing/2014/main" id="{D26252E1-C2A2-4EA3-AD27-99FF0BDBB44B}"/>
                </a:ext>
              </a:extLst>
            </p:cNvPr>
            <p:cNvSpPr>
              <a:spLocks/>
            </p:cNvSpPr>
            <p:nvPr/>
          </p:nvSpPr>
          <p:spPr bwMode="auto">
            <a:xfrm flipH="1">
              <a:off x="7817188" y="5788114"/>
              <a:ext cx="446666" cy="498643"/>
            </a:xfrm>
            <a:custGeom>
              <a:avLst/>
              <a:gdLst>
                <a:gd name="T0" fmla="*/ 993 w 1539"/>
                <a:gd name="T1" fmla="*/ 71 h 2010"/>
                <a:gd name="T2" fmla="*/ 933 w 1539"/>
                <a:gd name="T3" fmla="*/ 37 h 2010"/>
                <a:gd name="T4" fmla="*/ 848 w 1539"/>
                <a:gd name="T5" fmla="*/ 11 h 2010"/>
                <a:gd name="T6" fmla="*/ 743 w 1539"/>
                <a:gd name="T7" fmla="*/ 0 h 2010"/>
                <a:gd name="T8" fmla="*/ 626 w 1539"/>
                <a:gd name="T9" fmla="*/ 8 h 2010"/>
                <a:gd name="T10" fmla="*/ 508 w 1539"/>
                <a:gd name="T11" fmla="*/ 40 h 2010"/>
                <a:gd name="T12" fmla="*/ 396 w 1539"/>
                <a:gd name="T13" fmla="*/ 103 h 2010"/>
                <a:gd name="T14" fmla="*/ 298 w 1539"/>
                <a:gd name="T15" fmla="*/ 199 h 2010"/>
                <a:gd name="T16" fmla="*/ 258 w 1539"/>
                <a:gd name="T17" fmla="*/ 262 h 2010"/>
                <a:gd name="T18" fmla="*/ 209 w 1539"/>
                <a:gd name="T19" fmla="*/ 360 h 2010"/>
                <a:gd name="T20" fmla="*/ 164 w 1539"/>
                <a:gd name="T21" fmla="*/ 471 h 2010"/>
                <a:gd name="T22" fmla="*/ 125 w 1539"/>
                <a:gd name="T23" fmla="*/ 626 h 2010"/>
                <a:gd name="T24" fmla="*/ 99 w 1539"/>
                <a:gd name="T25" fmla="*/ 785 h 2010"/>
                <a:gd name="T26" fmla="*/ 74 w 1539"/>
                <a:gd name="T27" fmla="*/ 849 h 2010"/>
                <a:gd name="T28" fmla="*/ 48 w 1539"/>
                <a:gd name="T29" fmla="*/ 885 h 2010"/>
                <a:gd name="T30" fmla="*/ 16 w 1539"/>
                <a:gd name="T31" fmla="*/ 941 h 2010"/>
                <a:gd name="T32" fmla="*/ 1 w 1539"/>
                <a:gd name="T33" fmla="*/ 1006 h 2010"/>
                <a:gd name="T34" fmla="*/ 1 w 1539"/>
                <a:gd name="T35" fmla="*/ 1078 h 2010"/>
                <a:gd name="T36" fmla="*/ 22 w 1539"/>
                <a:gd name="T37" fmla="*/ 1184 h 2010"/>
                <a:gd name="T38" fmla="*/ 66 w 1539"/>
                <a:gd name="T39" fmla="*/ 1285 h 2010"/>
                <a:gd name="T40" fmla="*/ 96 w 1539"/>
                <a:gd name="T41" fmla="*/ 1322 h 2010"/>
                <a:gd name="T42" fmla="*/ 118 w 1539"/>
                <a:gd name="T43" fmla="*/ 1336 h 2010"/>
                <a:gd name="T44" fmla="*/ 157 w 1539"/>
                <a:gd name="T45" fmla="*/ 1368 h 2010"/>
                <a:gd name="T46" fmla="*/ 165 w 1539"/>
                <a:gd name="T47" fmla="*/ 1416 h 2010"/>
                <a:gd name="T48" fmla="*/ 151 w 1539"/>
                <a:gd name="T49" fmla="*/ 1466 h 2010"/>
                <a:gd name="T50" fmla="*/ 127 w 1539"/>
                <a:gd name="T51" fmla="*/ 1509 h 2010"/>
                <a:gd name="T52" fmla="*/ 92 w 1539"/>
                <a:gd name="T53" fmla="*/ 1565 h 2010"/>
                <a:gd name="T54" fmla="*/ 77 w 1539"/>
                <a:gd name="T55" fmla="*/ 1646 h 2010"/>
                <a:gd name="T56" fmla="*/ 100 w 1539"/>
                <a:gd name="T57" fmla="*/ 1730 h 2010"/>
                <a:gd name="T58" fmla="*/ 159 w 1539"/>
                <a:gd name="T59" fmla="*/ 1811 h 2010"/>
                <a:gd name="T60" fmla="*/ 255 w 1539"/>
                <a:gd name="T61" fmla="*/ 1885 h 2010"/>
                <a:gd name="T62" fmla="*/ 386 w 1539"/>
                <a:gd name="T63" fmla="*/ 1946 h 2010"/>
                <a:gd name="T64" fmla="*/ 553 w 1539"/>
                <a:gd name="T65" fmla="*/ 1989 h 2010"/>
                <a:gd name="T66" fmla="*/ 757 w 1539"/>
                <a:gd name="T67" fmla="*/ 2009 h 2010"/>
                <a:gd name="T68" fmla="*/ 931 w 1539"/>
                <a:gd name="T69" fmla="*/ 2005 h 2010"/>
                <a:gd name="T70" fmla="*/ 1130 w 1539"/>
                <a:gd name="T71" fmla="*/ 1973 h 2010"/>
                <a:gd name="T72" fmla="*/ 1282 w 1539"/>
                <a:gd name="T73" fmla="*/ 1918 h 2010"/>
                <a:gd name="T74" fmla="*/ 1393 w 1539"/>
                <a:gd name="T75" fmla="*/ 1848 h 2010"/>
                <a:gd name="T76" fmla="*/ 1463 w 1539"/>
                <a:gd name="T77" fmla="*/ 1768 h 2010"/>
                <a:gd name="T78" fmla="*/ 1496 w 1539"/>
                <a:gd name="T79" fmla="*/ 1686 h 2010"/>
                <a:gd name="T80" fmla="*/ 1494 w 1539"/>
                <a:gd name="T81" fmla="*/ 1610 h 2010"/>
                <a:gd name="T82" fmla="*/ 1461 w 1539"/>
                <a:gd name="T83" fmla="*/ 1547 h 2010"/>
                <a:gd name="T84" fmla="*/ 1422 w 1539"/>
                <a:gd name="T85" fmla="*/ 1516 h 2010"/>
                <a:gd name="T86" fmla="*/ 1392 w 1539"/>
                <a:gd name="T87" fmla="*/ 1479 h 2010"/>
                <a:gd name="T88" fmla="*/ 1380 w 1539"/>
                <a:gd name="T89" fmla="*/ 1435 h 2010"/>
                <a:gd name="T90" fmla="*/ 1391 w 1539"/>
                <a:gd name="T91" fmla="*/ 1387 h 2010"/>
                <a:gd name="T92" fmla="*/ 1416 w 1539"/>
                <a:gd name="T93" fmla="*/ 1350 h 2010"/>
                <a:gd name="T94" fmla="*/ 1471 w 1539"/>
                <a:gd name="T95" fmla="*/ 1274 h 2010"/>
                <a:gd name="T96" fmla="*/ 1522 w 1539"/>
                <a:gd name="T97" fmla="*/ 1152 h 2010"/>
                <a:gd name="T98" fmla="*/ 1537 w 1539"/>
                <a:gd name="T99" fmla="*/ 1082 h 2010"/>
                <a:gd name="T100" fmla="*/ 1538 w 1539"/>
                <a:gd name="T101" fmla="*/ 1008 h 2010"/>
                <a:gd name="T102" fmla="*/ 1521 w 1539"/>
                <a:gd name="T103" fmla="*/ 932 h 2010"/>
                <a:gd name="T104" fmla="*/ 1484 w 1539"/>
                <a:gd name="T105" fmla="*/ 857 h 2010"/>
                <a:gd name="T106" fmla="*/ 1454 w 1539"/>
                <a:gd name="T107" fmla="*/ 794 h 2010"/>
                <a:gd name="T108" fmla="*/ 1419 w 1539"/>
                <a:gd name="T109" fmla="*/ 655 h 2010"/>
                <a:gd name="T110" fmla="*/ 1370 w 1539"/>
                <a:gd name="T111" fmla="*/ 402 h 2010"/>
                <a:gd name="T112" fmla="*/ 1327 w 1539"/>
                <a:gd name="T113" fmla="*/ 282 h 2010"/>
                <a:gd name="T114" fmla="*/ 1269 w 1539"/>
                <a:gd name="T115" fmla="*/ 194 h 2010"/>
                <a:gd name="T116" fmla="*/ 1225 w 1539"/>
                <a:gd name="T117" fmla="*/ 153 h 2010"/>
                <a:gd name="T118" fmla="*/ 1171 w 1539"/>
                <a:gd name="T119" fmla="*/ 122 h 2010"/>
                <a:gd name="T120" fmla="*/ 1106 w 1539"/>
                <a:gd name="T121" fmla="*/ 100 h 2010"/>
                <a:gd name="T122" fmla="*/ 1030 w 1539"/>
                <a:gd name="T123" fmla="*/ 91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9" h="2010">
                  <a:moveTo>
                    <a:pt x="1009" y="91"/>
                  </a:moveTo>
                  <a:lnTo>
                    <a:pt x="1009" y="91"/>
                  </a:lnTo>
                  <a:lnTo>
                    <a:pt x="1002" y="81"/>
                  </a:lnTo>
                  <a:lnTo>
                    <a:pt x="993" y="71"/>
                  </a:lnTo>
                  <a:lnTo>
                    <a:pt x="980" y="63"/>
                  </a:lnTo>
                  <a:lnTo>
                    <a:pt x="967" y="53"/>
                  </a:lnTo>
                  <a:lnTo>
                    <a:pt x="951" y="45"/>
                  </a:lnTo>
                  <a:lnTo>
                    <a:pt x="933" y="37"/>
                  </a:lnTo>
                  <a:lnTo>
                    <a:pt x="914" y="29"/>
                  </a:lnTo>
                  <a:lnTo>
                    <a:pt x="894" y="23"/>
                  </a:lnTo>
                  <a:lnTo>
                    <a:pt x="872" y="16"/>
                  </a:lnTo>
                  <a:lnTo>
                    <a:pt x="848" y="11"/>
                  </a:lnTo>
                  <a:lnTo>
                    <a:pt x="822" y="6"/>
                  </a:lnTo>
                  <a:lnTo>
                    <a:pt x="796" y="3"/>
                  </a:lnTo>
                  <a:lnTo>
                    <a:pt x="770" y="1"/>
                  </a:lnTo>
                  <a:lnTo>
                    <a:pt x="743" y="0"/>
                  </a:lnTo>
                  <a:lnTo>
                    <a:pt x="713" y="0"/>
                  </a:lnTo>
                  <a:lnTo>
                    <a:pt x="685" y="1"/>
                  </a:lnTo>
                  <a:lnTo>
                    <a:pt x="656" y="3"/>
                  </a:lnTo>
                  <a:lnTo>
                    <a:pt x="626" y="8"/>
                  </a:lnTo>
                  <a:lnTo>
                    <a:pt x="597" y="13"/>
                  </a:lnTo>
                  <a:lnTo>
                    <a:pt x="567" y="20"/>
                  </a:lnTo>
                  <a:lnTo>
                    <a:pt x="537" y="29"/>
                  </a:lnTo>
                  <a:lnTo>
                    <a:pt x="508" y="40"/>
                  </a:lnTo>
                  <a:lnTo>
                    <a:pt x="479" y="53"/>
                  </a:lnTo>
                  <a:lnTo>
                    <a:pt x="451" y="67"/>
                  </a:lnTo>
                  <a:lnTo>
                    <a:pt x="423" y="83"/>
                  </a:lnTo>
                  <a:lnTo>
                    <a:pt x="396" y="103"/>
                  </a:lnTo>
                  <a:lnTo>
                    <a:pt x="370" y="123"/>
                  </a:lnTo>
                  <a:lnTo>
                    <a:pt x="344" y="146"/>
                  </a:lnTo>
                  <a:lnTo>
                    <a:pt x="321" y="172"/>
                  </a:lnTo>
                  <a:lnTo>
                    <a:pt x="298" y="199"/>
                  </a:lnTo>
                  <a:lnTo>
                    <a:pt x="287" y="214"/>
                  </a:lnTo>
                  <a:lnTo>
                    <a:pt x="277" y="230"/>
                  </a:lnTo>
                  <a:lnTo>
                    <a:pt x="267" y="246"/>
                  </a:lnTo>
                  <a:lnTo>
                    <a:pt x="258" y="262"/>
                  </a:lnTo>
                  <a:lnTo>
                    <a:pt x="258" y="262"/>
                  </a:lnTo>
                  <a:lnTo>
                    <a:pt x="240" y="296"/>
                  </a:lnTo>
                  <a:lnTo>
                    <a:pt x="223" y="328"/>
                  </a:lnTo>
                  <a:lnTo>
                    <a:pt x="209" y="360"/>
                  </a:lnTo>
                  <a:lnTo>
                    <a:pt x="195" y="389"/>
                  </a:lnTo>
                  <a:lnTo>
                    <a:pt x="184" y="417"/>
                  </a:lnTo>
                  <a:lnTo>
                    <a:pt x="174" y="445"/>
                  </a:lnTo>
                  <a:lnTo>
                    <a:pt x="164" y="471"/>
                  </a:lnTo>
                  <a:lnTo>
                    <a:pt x="156" y="496"/>
                  </a:lnTo>
                  <a:lnTo>
                    <a:pt x="142" y="543"/>
                  </a:lnTo>
                  <a:lnTo>
                    <a:pt x="132" y="586"/>
                  </a:lnTo>
                  <a:lnTo>
                    <a:pt x="125" y="626"/>
                  </a:lnTo>
                  <a:lnTo>
                    <a:pt x="119" y="662"/>
                  </a:lnTo>
                  <a:lnTo>
                    <a:pt x="110" y="728"/>
                  </a:lnTo>
                  <a:lnTo>
                    <a:pt x="105" y="757"/>
                  </a:lnTo>
                  <a:lnTo>
                    <a:pt x="99" y="785"/>
                  </a:lnTo>
                  <a:lnTo>
                    <a:pt x="91" y="811"/>
                  </a:lnTo>
                  <a:lnTo>
                    <a:pt x="86" y="824"/>
                  </a:lnTo>
                  <a:lnTo>
                    <a:pt x="81" y="836"/>
                  </a:lnTo>
                  <a:lnTo>
                    <a:pt x="74" y="849"/>
                  </a:lnTo>
                  <a:lnTo>
                    <a:pt x="66" y="861"/>
                  </a:lnTo>
                  <a:lnTo>
                    <a:pt x="57" y="873"/>
                  </a:lnTo>
                  <a:lnTo>
                    <a:pt x="48" y="885"/>
                  </a:lnTo>
                  <a:lnTo>
                    <a:pt x="48" y="885"/>
                  </a:lnTo>
                  <a:lnTo>
                    <a:pt x="38" y="897"/>
                  </a:lnTo>
                  <a:lnTo>
                    <a:pt x="30" y="911"/>
                  </a:lnTo>
                  <a:lnTo>
                    <a:pt x="22" y="925"/>
                  </a:lnTo>
                  <a:lnTo>
                    <a:pt x="16" y="941"/>
                  </a:lnTo>
                  <a:lnTo>
                    <a:pt x="11" y="956"/>
                  </a:lnTo>
                  <a:lnTo>
                    <a:pt x="7" y="972"/>
                  </a:lnTo>
                  <a:lnTo>
                    <a:pt x="3" y="989"/>
                  </a:lnTo>
                  <a:lnTo>
                    <a:pt x="1" y="1006"/>
                  </a:lnTo>
                  <a:lnTo>
                    <a:pt x="0" y="1024"/>
                  </a:lnTo>
                  <a:lnTo>
                    <a:pt x="0" y="1042"/>
                  </a:lnTo>
                  <a:lnTo>
                    <a:pt x="0" y="1059"/>
                  </a:lnTo>
                  <a:lnTo>
                    <a:pt x="1" y="1078"/>
                  </a:lnTo>
                  <a:lnTo>
                    <a:pt x="3" y="1096"/>
                  </a:lnTo>
                  <a:lnTo>
                    <a:pt x="6" y="1113"/>
                  </a:lnTo>
                  <a:lnTo>
                    <a:pt x="13" y="1149"/>
                  </a:lnTo>
                  <a:lnTo>
                    <a:pt x="22" y="1184"/>
                  </a:lnTo>
                  <a:lnTo>
                    <a:pt x="34" y="1216"/>
                  </a:lnTo>
                  <a:lnTo>
                    <a:pt x="46" y="1246"/>
                  </a:lnTo>
                  <a:lnTo>
                    <a:pt x="59" y="1273"/>
                  </a:lnTo>
                  <a:lnTo>
                    <a:pt x="66" y="1285"/>
                  </a:lnTo>
                  <a:lnTo>
                    <a:pt x="74" y="1296"/>
                  </a:lnTo>
                  <a:lnTo>
                    <a:pt x="81" y="1306"/>
                  </a:lnTo>
                  <a:lnTo>
                    <a:pt x="89" y="1314"/>
                  </a:lnTo>
                  <a:lnTo>
                    <a:pt x="96" y="1322"/>
                  </a:lnTo>
                  <a:lnTo>
                    <a:pt x="103" y="1328"/>
                  </a:lnTo>
                  <a:lnTo>
                    <a:pt x="111" y="1333"/>
                  </a:lnTo>
                  <a:lnTo>
                    <a:pt x="118" y="1336"/>
                  </a:lnTo>
                  <a:lnTo>
                    <a:pt x="118" y="1336"/>
                  </a:lnTo>
                  <a:lnTo>
                    <a:pt x="131" y="1342"/>
                  </a:lnTo>
                  <a:lnTo>
                    <a:pt x="142" y="1349"/>
                  </a:lnTo>
                  <a:lnTo>
                    <a:pt x="150" y="1357"/>
                  </a:lnTo>
                  <a:lnTo>
                    <a:pt x="157" y="1368"/>
                  </a:lnTo>
                  <a:lnTo>
                    <a:pt x="162" y="1379"/>
                  </a:lnTo>
                  <a:lnTo>
                    <a:pt x="165" y="1391"/>
                  </a:lnTo>
                  <a:lnTo>
                    <a:pt x="166" y="1403"/>
                  </a:lnTo>
                  <a:lnTo>
                    <a:pt x="165" y="1416"/>
                  </a:lnTo>
                  <a:lnTo>
                    <a:pt x="164" y="1429"/>
                  </a:lnTo>
                  <a:lnTo>
                    <a:pt x="160" y="1442"/>
                  </a:lnTo>
                  <a:lnTo>
                    <a:pt x="157" y="1455"/>
                  </a:lnTo>
                  <a:lnTo>
                    <a:pt x="151" y="1466"/>
                  </a:lnTo>
                  <a:lnTo>
                    <a:pt x="146" y="1478"/>
                  </a:lnTo>
                  <a:lnTo>
                    <a:pt x="140" y="1489"/>
                  </a:lnTo>
                  <a:lnTo>
                    <a:pt x="133" y="1500"/>
                  </a:lnTo>
                  <a:lnTo>
                    <a:pt x="127" y="1509"/>
                  </a:lnTo>
                  <a:lnTo>
                    <a:pt x="127" y="1509"/>
                  </a:lnTo>
                  <a:lnTo>
                    <a:pt x="113" y="1527"/>
                  </a:lnTo>
                  <a:lnTo>
                    <a:pt x="101" y="1545"/>
                  </a:lnTo>
                  <a:lnTo>
                    <a:pt x="92" y="1565"/>
                  </a:lnTo>
                  <a:lnTo>
                    <a:pt x="85" y="1584"/>
                  </a:lnTo>
                  <a:lnTo>
                    <a:pt x="81" y="1605"/>
                  </a:lnTo>
                  <a:lnTo>
                    <a:pt x="79" y="1625"/>
                  </a:lnTo>
                  <a:lnTo>
                    <a:pt x="77" y="1646"/>
                  </a:lnTo>
                  <a:lnTo>
                    <a:pt x="80" y="1666"/>
                  </a:lnTo>
                  <a:lnTo>
                    <a:pt x="84" y="1688"/>
                  </a:lnTo>
                  <a:lnTo>
                    <a:pt x="91" y="1708"/>
                  </a:lnTo>
                  <a:lnTo>
                    <a:pt x="100" y="1730"/>
                  </a:lnTo>
                  <a:lnTo>
                    <a:pt x="111" y="1750"/>
                  </a:lnTo>
                  <a:lnTo>
                    <a:pt x="126" y="1771"/>
                  </a:lnTo>
                  <a:lnTo>
                    <a:pt x="141" y="1792"/>
                  </a:lnTo>
                  <a:lnTo>
                    <a:pt x="159" y="1811"/>
                  </a:lnTo>
                  <a:lnTo>
                    <a:pt x="179" y="1830"/>
                  </a:lnTo>
                  <a:lnTo>
                    <a:pt x="202" y="1850"/>
                  </a:lnTo>
                  <a:lnTo>
                    <a:pt x="227" y="1868"/>
                  </a:lnTo>
                  <a:lnTo>
                    <a:pt x="255" y="1885"/>
                  </a:lnTo>
                  <a:lnTo>
                    <a:pt x="284" y="1902"/>
                  </a:lnTo>
                  <a:lnTo>
                    <a:pt x="315" y="1918"/>
                  </a:lnTo>
                  <a:lnTo>
                    <a:pt x="349" y="1933"/>
                  </a:lnTo>
                  <a:lnTo>
                    <a:pt x="386" y="1946"/>
                  </a:lnTo>
                  <a:lnTo>
                    <a:pt x="424" y="1959"/>
                  </a:lnTo>
                  <a:lnTo>
                    <a:pt x="464" y="1971"/>
                  </a:lnTo>
                  <a:lnTo>
                    <a:pt x="508" y="1980"/>
                  </a:lnTo>
                  <a:lnTo>
                    <a:pt x="553" y="1989"/>
                  </a:lnTo>
                  <a:lnTo>
                    <a:pt x="601" y="1997"/>
                  </a:lnTo>
                  <a:lnTo>
                    <a:pt x="651" y="2002"/>
                  </a:lnTo>
                  <a:lnTo>
                    <a:pt x="702" y="2006"/>
                  </a:lnTo>
                  <a:lnTo>
                    <a:pt x="757" y="2009"/>
                  </a:lnTo>
                  <a:lnTo>
                    <a:pt x="813" y="2010"/>
                  </a:lnTo>
                  <a:lnTo>
                    <a:pt x="813" y="2010"/>
                  </a:lnTo>
                  <a:lnTo>
                    <a:pt x="874" y="2009"/>
                  </a:lnTo>
                  <a:lnTo>
                    <a:pt x="931" y="2005"/>
                  </a:lnTo>
                  <a:lnTo>
                    <a:pt x="985" y="2000"/>
                  </a:lnTo>
                  <a:lnTo>
                    <a:pt x="1037" y="1992"/>
                  </a:lnTo>
                  <a:lnTo>
                    <a:pt x="1085" y="1984"/>
                  </a:lnTo>
                  <a:lnTo>
                    <a:pt x="1130" y="1973"/>
                  </a:lnTo>
                  <a:lnTo>
                    <a:pt x="1172" y="1961"/>
                  </a:lnTo>
                  <a:lnTo>
                    <a:pt x="1212" y="1948"/>
                  </a:lnTo>
                  <a:lnTo>
                    <a:pt x="1249" y="1934"/>
                  </a:lnTo>
                  <a:lnTo>
                    <a:pt x="1282" y="1918"/>
                  </a:lnTo>
                  <a:lnTo>
                    <a:pt x="1315" y="1902"/>
                  </a:lnTo>
                  <a:lnTo>
                    <a:pt x="1343" y="1884"/>
                  </a:lnTo>
                  <a:lnTo>
                    <a:pt x="1370" y="1866"/>
                  </a:lnTo>
                  <a:lnTo>
                    <a:pt x="1393" y="1848"/>
                  </a:lnTo>
                  <a:lnTo>
                    <a:pt x="1415" y="1828"/>
                  </a:lnTo>
                  <a:lnTo>
                    <a:pt x="1433" y="1808"/>
                  </a:lnTo>
                  <a:lnTo>
                    <a:pt x="1449" y="1788"/>
                  </a:lnTo>
                  <a:lnTo>
                    <a:pt x="1463" y="1768"/>
                  </a:lnTo>
                  <a:lnTo>
                    <a:pt x="1475" y="1747"/>
                  </a:lnTo>
                  <a:lnTo>
                    <a:pt x="1484" y="1727"/>
                  </a:lnTo>
                  <a:lnTo>
                    <a:pt x="1491" y="1706"/>
                  </a:lnTo>
                  <a:lnTo>
                    <a:pt x="1496" y="1686"/>
                  </a:lnTo>
                  <a:lnTo>
                    <a:pt x="1499" y="1666"/>
                  </a:lnTo>
                  <a:lnTo>
                    <a:pt x="1500" y="1647"/>
                  </a:lnTo>
                  <a:lnTo>
                    <a:pt x="1498" y="1628"/>
                  </a:lnTo>
                  <a:lnTo>
                    <a:pt x="1494" y="1610"/>
                  </a:lnTo>
                  <a:lnTo>
                    <a:pt x="1489" y="1593"/>
                  </a:lnTo>
                  <a:lnTo>
                    <a:pt x="1481" y="1577"/>
                  </a:lnTo>
                  <a:lnTo>
                    <a:pt x="1472" y="1561"/>
                  </a:lnTo>
                  <a:lnTo>
                    <a:pt x="1461" y="1547"/>
                  </a:lnTo>
                  <a:lnTo>
                    <a:pt x="1447" y="1534"/>
                  </a:lnTo>
                  <a:lnTo>
                    <a:pt x="1433" y="1523"/>
                  </a:lnTo>
                  <a:lnTo>
                    <a:pt x="1433" y="1523"/>
                  </a:lnTo>
                  <a:lnTo>
                    <a:pt x="1422" y="1516"/>
                  </a:lnTo>
                  <a:lnTo>
                    <a:pt x="1413" y="1507"/>
                  </a:lnTo>
                  <a:lnTo>
                    <a:pt x="1406" y="1499"/>
                  </a:lnTo>
                  <a:lnTo>
                    <a:pt x="1398" y="1489"/>
                  </a:lnTo>
                  <a:lnTo>
                    <a:pt x="1392" y="1479"/>
                  </a:lnTo>
                  <a:lnTo>
                    <a:pt x="1388" y="1469"/>
                  </a:lnTo>
                  <a:lnTo>
                    <a:pt x="1383" y="1458"/>
                  </a:lnTo>
                  <a:lnTo>
                    <a:pt x="1381" y="1446"/>
                  </a:lnTo>
                  <a:lnTo>
                    <a:pt x="1380" y="1435"/>
                  </a:lnTo>
                  <a:lnTo>
                    <a:pt x="1380" y="1423"/>
                  </a:lnTo>
                  <a:lnTo>
                    <a:pt x="1382" y="1411"/>
                  </a:lnTo>
                  <a:lnTo>
                    <a:pt x="1385" y="1398"/>
                  </a:lnTo>
                  <a:lnTo>
                    <a:pt x="1391" y="1387"/>
                  </a:lnTo>
                  <a:lnTo>
                    <a:pt x="1398" y="1375"/>
                  </a:lnTo>
                  <a:lnTo>
                    <a:pt x="1406" y="1363"/>
                  </a:lnTo>
                  <a:lnTo>
                    <a:pt x="1416" y="1350"/>
                  </a:lnTo>
                  <a:lnTo>
                    <a:pt x="1416" y="1350"/>
                  </a:lnTo>
                  <a:lnTo>
                    <a:pt x="1428" y="1337"/>
                  </a:lnTo>
                  <a:lnTo>
                    <a:pt x="1442" y="1319"/>
                  </a:lnTo>
                  <a:lnTo>
                    <a:pt x="1456" y="1298"/>
                  </a:lnTo>
                  <a:lnTo>
                    <a:pt x="1471" y="1274"/>
                  </a:lnTo>
                  <a:lnTo>
                    <a:pt x="1485" y="1247"/>
                  </a:lnTo>
                  <a:lnTo>
                    <a:pt x="1499" y="1217"/>
                  </a:lnTo>
                  <a:lnTo>
                    <a:pt x="1511" y="1186"/>
                  </a:lnTo>
                  <a:lnTo>
                    <a:pt x="1522" y="1152"/>
                  </a:lnTo>
                  <a:lnTo>
                    <a:pt x="1527" y="1135"/>
                  </a:lnTo>
                  <a:lnTo>
                    <a:pt x="1530" y="1118"/>
                  </a:lnTo>
                  <a:lnTo>
                    <a:pt x="1534" y="1100"/>
                  </a:lnTo>
                  <a:lnTo>
                    <a:pt x="1537" y="1082"/>
                  </a:lnTo>
                  <a:lnTo>
                    <a:pt x="1538" y="1064"/>
                  </a:lnTo>
                  <a:lnTo>
                    <a:pt x="1539" y="1044"/>
                  </a:lnTo>
                  <a:lnTo>
                    <a:pt x="1539" y="1026"/>
                  </a:lnTo>
                  <a:lnTo>
                    <a:pt x="1538" y="1008"/>
                  </a:lnTo>
                  <a:lnTo>
                    <a:pt x="1536" y="988"/>
                  </a:lnTo>
                  <a:lnTo>
                    <a:pt x="1532" y="970"/>
                  </a:lnTo>
                  <a:lnTo>
                    <a:pt x="1528" y="950"/>
                  </a:lnTo>
                  <a:lnTo>
                    <a:pt x="1521" y="932"/>
                  </a:lnTo>
                  <a:lnTo>
                    <a:pt x="1514" y="912"/>
                  </a:lnTo>
                  <a:lnTo>
                    <a:pt x="1505" y="894"/>
                  </a:lnTo>
                  <a:lnTo>
                    <a:pt x="1496" y="876"/>
                  </a:lnTo>
                  <a:lnTo>
                    <a:pt x="1484" y="857"/>
                  </a:lnTo>
                  <a:lnTo>
                    <a:pt x="1484" y="857"/>
                  </a:lnTo>
                  <a:lnTo>
                    <a:pt x="1473" y="838"/>
                  </a:lnTo>
                  <a:lnTo>
                    <a:pt x="1463" y="816"/>
                  </a:lnTo>
                  <a:lnTo>
                    <a:pt x="1454" y="794"/>
                  </a:lnTo>
                  <a:lnTo>
                    <a:pt x="1445" y="769"/>
                  </a:lnTo>
                  <a:lnTo>
                    <a:pt x="1438" y="743"/>
                  </a:lnTo>
                  <a:lnTo>
                    <a:pt x="1431" y="715"/>
                  </a:lnTo>
                  <a:lnTo>
                    <a:pt x="1419" y="655"/>
                  </a:lnTo>
                  <a:lnTo>
                    <a:pt x="1398" y="529"/>
                  </a:lnTo>
                  <a:lnTo>
                    <a:pt x="1385" y="465"/>
                  </a:lnTo>
                  <a:lnTo>
                    <a:pt x="1378" y="433"/>
                  </a:lnTo>
                  <a:lnTo>
                    <a:pt x="1370" y="402"/>
                  </a:lnTo>
                  <a:lnTo>
                    <a:pt x="1361" y="370"/>
                  </a:lnTo>
                  <a:lnTo>
                    <a:pt x="1351" y="340"/>
                  </a:lnTo>
                  <a:lnTo>
                    <a:pt x="1339" y="310"/>
                  </a:lnTo>
                  <a:lnTo>
                    <a:pt x="1327" y="282"/>
                  </a:lnTo>
                  <a:lnTo>
                    <a:pt x="1313" y="255"/>
                  </a:lnTo>
                  <a:lnTo>
                    <a:pt x="1296" y="229"/>
                  </a:lnTo>
                  <a:lnTo>
                    <a:pt x="1279" y="205"/>
                  </a:lnTo>
                  <a:lnTo>
                    <a:pt x="1269" y="194"/>
                  </a:lnTo>
                  <a:lnTo>
                    <a:pt x="1259" y="182"/>
                  </a:lnTo>
                  <a:lnTo>
                    <a:pt x="1247" y="173"/>
                  </a:lnTo>
                  <a:lnTo>
                    <a:pt x="1236" y="163"/>
                  </a:lnTo>
                  <a:lnTo>
                    <a:pt x="1225" y="153"/>
                  </a:lnTo>
                  <a:lnTo>
                    <a:pt x="1212" y="145"/>
                  </a:lnTo>
                  <a:lnTo>
                    <a:pt x="1199" y="136"/>
                  </a:lnTo>
                  <a:lnTo>
                    <a:pt x="1185" y="128"/>
                  </a:lnTo>
                  <a:lnTo>
                    <a:pt x="1171" y="122"/>
                  </a:lnTo>
                  <a:lnTo>
                    <a:pt x="1155" y="116"/>
                  </a:lnTo>
                  <a:lnTo>
                    <a:pt x="1140" y="110"/>
                  </a:lnTo>
                  <a:lnTo>
                    <a:pt x="1123" y="105"/>
                  </a:lnTo>
                  <a:lnTo>
                    <a:pt x="1106" y="100"/>
                  </a:lnTo>
                  <a:lnTo>
                    <a:pt x="1088" y="97"/>
                  </a:lnTo>
                  <a:lnTo>
                    <a:pt x="1070" y="94"/>
                  </a:lnTo>
                  <a:lnTo>
                    <a:pt x="1050" y="92"/>
                  </a:lnTo>
                  <a:lnTo>
                    <a:pt x="1030" y="91"/>
                  </a:lnTo>
                  <a:lnTo>
                    <a:pt x="1009" y="91"/>
                  </a:lnTo>
                  <a:close/>
                </a:path>
              </a:pathLst>
            </a:custGeom>
            <a:solidFill>
              <a:srgbClr val="816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4" name="Freeform 194">
              <a:extLst>
                <a:ext uri="{FF2B5EF4-FFF2-40B4-BE49-F238E27FC236}">
                  <a16:creationId xmlns:a16="http://schemas.microsoft.com/office/drawing/2014/main" id="{78663343-359E-497A-B6F6-D1E02982B5F2}"/>
                </a:ext>
              </a:extLst>
            </p:cNvPr>
            <p:cNvSpPr>
              <a:spLocks/>
            </p:cNvSpPr>
            <p:nvPr/>
          </p:nvSpPr>
          <p:spPr bwMode="auto">
            <a:xfrm flipH="1">
              <a:off x="7817188" y="5788114"/>
              <a:ext cx="446666" cy="498643"/>
            </a:xfrm>
            <a:custGeom>
              <a:avLst/>
              <a:gdLst>
                <a:gd name="T0" fmla="*/ 993 w 1539"/>
                <a:gd name="T1" fmla="*/ 71 h 2010"/>
                <a:gd name="T2" fmla="*/ 933 w 1539"/>
                <a:gd name="T3" fmla="*/ 37 h 2010"/>
                <a:gd name="T4" fmla="*/ 848 w 1539"/>
                <a:gd name="T5" fmla="*/ 11 h 2010"/>
                <a:gd name="T6" fmla="*/ 743 w 1539"/>
                <a:gd name="T7" fmla="*/ 0 h 2010"/>
                <a:gd name="T8" fmla="*/ 626 w 1539"/>
                <a:gd name="T9" fmla="*/ 8 h 2010"/>
                <a:gd name="T10" fmla="*/ 508 w 1539"/>
                <a:gd name="T11" fmla="*/ 40 h 2010"/>
                <a:gd name="T12" fmla="*/ 396 w 1539"/>
                <a:gd name="T13" fmla="*/ 103 h 2010"/>
                <a:gd name="T14" fmla="*/ 298 w 1539"/>
                <a:gd name="T15" fmla="*/ 199 h 2010"/>
                <a:gd name="T16" fmla="*/ 258 w 1539"/>
                <a:gd name="T17" fmla="*/ 262 h 2010"/>
                <a:gd name="T18" fmla="*/ 209 w 1539"/>
                <a:gd name="T19" fmla="*/ 360 h 2010"/>
                <a:gd name="T20" fmla="*/ 164 w 1539"/>
                <a:gd name="T21" fmla="*/ 471 h 2010"/>
                <a:gd name="T22" fmla="*/ 125 w 1539"/>
                <a:gd name="T23" fmla="*/ 626 h 2010"/>
                <a:gd name="T24" fmla="*/ 99 w 1539"/>
                <a:gd name="T25" fmla="*/ 785 h 2010"/>
                <a:gd name="T26" fmla="*/ 74 w 1539"/>
                <a:gd name="T27" fmla="*/ 849 h 2010"/>
                <a:gd name="T28" fmla="*/ 48 w 1539"/>
                <a:gd name="T29" fmla="*/ 885 h 2010"/>
                <a:gd name="T30" fmla="*/ 16 w 1539"/>
                <a:gd name="T31" fmla="*/ 941 h 2010"/>
                <a:gd name="T32" fmla="*/ 1 w 1539"/>
                <a:gd name="T33" fmla="*/ 1006 h 2010"/>
                <a:gd name="T34" fmla="*/ 1 w 1539"/>
                <a:gd name="T35" fmla="*/ 1078 h 2010"/>
                <a:gd name="T36" fmla="*/ 22 w 1539"/>
                <a:gd name="T37" fmla="*/ 1184 h 2010"/>
                <a:gd name="T38" fmla="*/ 66 w 1539"/>
                <a:gd name="T39" fmla="*/ 1285 h 2010"/>
                <a:gd name="T40" fmla="*/ 96 w 1539"/>
                <a:gd name="T41" fmla="*/ 1322 h 2010"/>
                <a:gd name="T42" fmla="*/ 118 w 1539"/>
                <a:gd name="T43" fmla="*/ 1336 h 2010"/>
                <a:gd name="T44" fmla="*/ 157 w 1539"/>
                <a:gd name="T45" fmla="*/ 1368 h 2010"/>
                <a:gd name="T46" fmla="*/ 165 w 1539"/>
                <a:gd name="T47" fmla="*/ 1416 h 2010"/>
                <a:gd name="T48" fmla="*/ 151 w 1539"/>
                <a:gd name="T49" fmla="*/ 1466 h 2010"/>
                <a:gd name="T50" fmla="*/ 127 w 1539"/>
                <a:gd name="T51" fmla="*/ 1509 h 2010"/>
                <a:gd name="T52" fmla="*/ 92 w 1539"/>
                <a:gd name="T53" fmla="*/ 1565 h 2010"/>
                <a:gd name="T54" fmla="*/ 77 w 1539"/>
                <a:gd name="T55" fmla="*/ 1646 h 2010"/>
                <a:gd name="T56" fmla="*/ 100 w 1539"/>
                <a:gd name="T57" fmla="*/ 1730 h 2010"/>
                <a:gd name="T58" fmla="*/ 159 w 1539"/>
                <a:gd name="T59" fmla="*/ 1811 h 2010"/>
                <a:gd name="T60" fmla="*/ 255 w 1539"/>
                <a:gd name="T61" fmla="*/ 1885 h 2010"/>
                <a:gd name="T62" fmla="*/ 386 w 1539"/>
                <a:gd name="T63" fmla="*/ 1946 h 2010"/>
                <a:gd name="T64" fmla="*/ 553 w 1539"/>
                <a:gd name="T65" fmla="*/ 1989 h 2010"/>
                <a:gd name="T66" fmla="*/ 757 w 1539"/>
                <a:gd name="T67" fmla="*/ 2009 h 2010"/>
                <a:gd name="T68" fmla="*/ 931 w 1539"/>
                <a:gd name="T69" fmla="*/ 2005 h 2010"/>
                <a:gd name="T70" fmla="*/ 1130 w 1539"/>
                <a:gd name="T71" fmla="*/ 1973 h 2010"/>
                <a:gd name="T72" fmla="*/ 1282 w 1539"/>
                <a:gd name="T73" fmla="*/ 1918 h 2010"/>
                <a:gd name="T74" fmla="*/ 1393 w 1539"/>
                <a:gd name="T75" fmla="*/ 1848 h 2010"/>
                <a:gd name="T76" fmla="*/ 1463 w 1539"/>
                <a:gd name="T77" fmla="*/ 1768 h 2010"/>
                <a:gd name="T78" fmla="*/ 1496 w 1539"/>
                <a:gd name="T79" fmla="*/ 1686 h 2010"/>
                <a:gd name="T80" fmla="*/ 1494 w 1539"/>
                <a:gd name="T81" fmla="*/ 1610 h 2010"/>
                <a:gd name="T82" fmla="*/ 1461 w 1539"/>
                <a:gd name="T83" fmla="*/ 1547 h 2010"/>
                <a:gd name="T84" fmla="*/ 1422 w 1539"/>
                <a:gd name="T85" fmla="*/ 1516 h 2010"/>
                <a:gd name="T86" fmla="*/ 1392 w 1539"/>
                <a:gd name="T87" fmla="*/ 1479 h 2010"/>
                <a:gd name="T88" fmla="*/ 1380 w 1539"/>
                <a:gd name="T89" fmla="*/ 1435 h 2010"/>
                <a:gd name="T90" fmla="*/ 1391 w 1539"/>
                <a:gd name="T91" fmla="*/ 1387 h 2010"/>
                <a:gd name="T92" fmla="*/ 1416 w 1539"/>
                <a:gd name="T93" fmla="*/ 1350 h 2010"/>
                <a:gd name="T94" fmla="*/ 1471 w 1539"/>
                <a:gd name="T95" fmla="*/ 1274 h 2010"/>
                <a:gd name="T96" fmla="*/ 1522 w 1539"/>
                <a:gd name="T97" fmla="*/ 1152 h 2010"/>
                <a:gd name="T98" fmla="*/ 1537 w 1539"/>
                <a:gd name="T99" fmla="*/ 1082 h 2010"/>
                <a:gd name="T100" fmla="*/ 1538 w 1539"/>
                <a:gd name="T101" fmla="*/ 1008 h 2010"/>
                <a:gd name="T102" fmla="*/ 1521 w 1539"/>
                <a:gd name="T103" fmla="*/ 932 h 2010"/>
                <a:gd name="T104" fmla="*/ 1484 w 1539"/>
                <a:gd name="T105" fmla="*/ 857 h 2010"/>
                <a:gd name="T106" fmla="*/ 1454 w 1539"/>
                <a:gd name="T107" fmla="*/ 794 h 2010"/>
                <a:gd name="T108" fmla="*/ 1419 w 1539"/>
                <a:gd name="T109" fmla="*/ 655 h 2010"/>
                <a:gd name="T110" fmla="*/ 1370 w 1539"/>
                <a:gd name="T111" fmla="*/ 402 h 2010"/>
                <a:gd name="T112" fmla="*/ 1327 w 1539"/>
                <a:gd name="T113" fmla="*/ 282 h 2010"/>
                <a:gd name="T114" fmla="*/ 1269 w 1539"/>
                <a:gd name="T115" fmla="*/ 194 h 2010"/>
                <a:gd name="T116" fmla="*/ 1225 w 1539"/>
                <a:gd name="T117" fmla="*/ 153 h 2010"/>
                <a:gd name="T118" fmla="*/ 1171 w 1539"/>
                <a:gd name="T119" fmla="*/ 122 h 2010"/>
                <a:gd name="T120" fmla="*/ 1106 w 1539"/>
                <a:gd name="T121" fmla="*/ 100 h 2010"/>
                <a:gd name="T122" fmla="*/ 1030 w 1539"/>
                <a:gd name="T123" fmla="*/ 91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9" h="2010">
                  <a:moveTo>
                    <a:pt x="1009" y="91"/>
                  </a:moveTo>
                  <a:lnTo>
                    <a:pt x="1009" y="91"/>
                  </a:lnTo>
                  <a:lnTo>
                    <a:pt x="1002" y="81"/>
                  </a:lnTo>
                  <a:lnTo>
                    <a:pt x="993" y="71"/>
                  </a:lnTo>
                  <a:lnTo>
                    <a:pt x="980" y="63"/>
                  </a:lnTo>
                  <a:lnTo>
                    <a:pt x="967" y="53"/>
                  </a:lnTo>
                  <a:lnTo>
                    <a:pt x="951" y="45"/>
                  </a:lnTo>
                  <a:lnTo>
                    <a:pt x="933" y="37"/>
                  </a:lnTo>
                  <a:lnTo>
                    <a:pt x="914" y="29"/>
                  </a:lnTo>
                  <a:lnTo>
                    <a:pt x="894" y="23"/>
                  </a:lnTo>
                  <a:lnTo>
                    <a:pt x="872" y="16"/>
                  </a:lnTo>
                  <a:lnTo>
                    <a:pt x="848" y="11"/>
                  </a:lnTo>
                  <a:lnTo>
                    <a:pt x="822" y="6"/>
                  </a:lnTo>
                  <a:lnTo>
                    <a:pt x="796" y="3"/>
                  </a:lnTo>
                  <a:lnTo>
                    <a:pt x="770" y="1"/>
                  </a:lnTo>
                  <a:lnTo>
                    <a:pt x="743" y="0"/>
                  </a:lnTo>
                  <a:lnTo>
                    <a:pt x="713" y="0"/>
                  </a:lnTo>
                  <a:lnTo>
                    <a:pt x="685" y="1"/>
                  </a:lnTo>
                  <a:lnTo>
                    <a:pt x="656" y="3"/>
                  </a:lnTo>
                  <a:lnTo>
                    <a:pt x="626" y="8"/>
                  </a:lnTo>
                  <a:lnTo>
                    <a:pt x="597" y="13"/>
                  </a:lnTo>
                  <a:lnTo>
                    <a:pt x="567" y="20"/>
                  </a:lnTo>
                  <a:lnTo>
                    <a:pt x="537" y="29"/>
                  </a:lnTo>
                  <a:lnTo>
                    <a:pt x="508" y="40"/>
                  </a:lnTo>
                  <a:lnTo>
                    <a:pt x="479" y="53"/>
                  </a:lnTo>
                  <a:lnTo>
                    <a:pt x="451" y="67"/>
                  </a:lnTo>
                  <a:lnTo>
                    <a:pt x="423" y="83"/>
                  </a:lnTo>
                  <a:lnTo>
                    <a:pt x="396" y="103"/>
                  </a:lnTo>
                  <a:lnTo>
                    <a:pt x="370" y="123"/>
                  </a:lnTo>
                  <a:lnTo>
                    <a:pt x="344" y="146"/>
                  </a:lnTo>
                  <a:lnTo>
                    <a:pt x="321" y="172"/>
                  </a:lnTo>
                  <a:lnTo>
                    <a:pt x="298" y="199"/>
                  </a:lnTo>
                  <a:lnTo>
                    <a:pt x="287" y="214"/>
                  </a:lnTo>
                  <a:lnTo>
                    <a:pt x="277" y="230"/>
                  </a:lnTo>
                  <a:lnTo>
                    <a:pt x="267" y="246"/>
                  </a:lnTo>
                  <a:lnTo>
                    <a:pt x="258" y="262"/>
                  </a:lnTo>
                  <a:lnTo>
                    <a:pt x="258" y="262"/>
                  </a:lnTo>
                  <a:lnTo>
                    <a:pt x="240" y="296"/>
                  </a:lnTo>
                  <a:lnTo>
                    <a:pt x="223" y="328"/>
                  </a:lnTo>
                  <a:lnTo>
                    <a:pt x="209" y="360"/>
                  </a:lnTo>
                  <a:lnTo>
                    <a:pt x="195" y="389"/>
                  </a:lnTo>
                  <a:lnTo>
                    <a:pt x="184" y="417"/>
                  </a:lnTo>
                  <a:lnTo>
                    <a:pt x="174" y="445"/>
                  </a:lnTo>
                  <a:lnTo>
                    <a:pt x="164" y="471"/>
                  </a:lnTo>
                  <a:lnTo>
                    <a:pt x="156" y="496"/>
                  </a:lnTo>
                  <a:lnTo>
                    <a:pt x="142" y="543"/>
                  </a:lnTo>
                  <a:lnTo>
                    <a:pt x="132" y="586"/>
                  </a:lnTo>
                  <a:lnTo>
                    <a:pt x="125" y="626"/>
                  </a:lnTo>
                  <a:lnTo>
                    <a:pt x="119" y="662"/>
                  </a:lnTo>
                  <a:lnTo>
                    <a:pt x="110" y="728"/>
                  </a:lnTo>
                  <a:lnTo>
                    <a:pt x="105" y="757"/>
                  </a:lnTo>
                  <a:lnTo>
                    <a:pt x="99" y="785"/>
                  </a:lnTo>
                  <a:lnTo>
                    <a:pt x="91" y="811"/>
                  </a:lnTo>
                  <a:lnTo>
                    <a:pt x="86" y="824"/>
                  </a:lnTo>
                  <a:lnTo>
                    <a:pt x="81" y="836"/>
                  </a:lnTo>
                  <a:lnTo>
                    <a:pt x="74" y="849"/>
                  </a:lnTo>
                  <a:lnTo>
                    <a:pt x="66" y="861"/>
                  </a:lnTo>
                  <a:lnTo>
                    <a:pt x="57" y="873"/>
                  </a:lnTo>
                  <a:lnTo>
                    <a:pt x="48" y="885"/>
                  </a:lnTo>
                  <a:lnTo>
                    <a:pt x="48" y="885"/>
                  </a:lnTo>
                  <a:lnTo>
                    <a:pt x="38" y="897"/>
                  </a:lnTo>
                  <a:lnTo>
                    <a:pt x="30" y="911"/>
                  </a:lnTo>
                  <a:lnTo>
                    <a:pt x="22" y="925"/>
                  </a:lnTo>
                  <a:lnTo>
                    <a:pt x="16" y="941"/>
                  </a:lnTo>
                  <a:lnTo>
                    <a:pt x="11" y="956"/>
                  </a:lnTo>
                  <a:lnTo>
                    <a:pt x="7" y="972"/>
                  </a:lnTo>
                  <a:lnTo>
                    <a:pt x="3" y="989"/>
                  </a:lnTo>
                  <a:lnTo>
                    <a:pt x="1" y="1006"/>
                  </a:lnTo>
                  <a:lnTo>
                    <a:pt x="0" y="1024"/>
                  </a:lnTo>
                  <a:lnTo>
                    <a:pt x="0" y="1042"/>
                  </a:lnTo>
                  <a:lnTo>
                    <a:pt x="0" y="1059"/>
                  </a:lnTo>
                  <a:lnTo>
                    <a:pt x="1" y="1078"/>
                  </a:lnTo>
                  <a:lnTo>
                    <a:pt x="3" y="1096"/>
                  </a:lnTo>
                  <a:lnTo>
                    <a:pt x="6" y="1113"/>
                  </a:lnTo>
                  <a:lnTo>
                    <a:pt x="13" y="1149"/>
                  </a:lnTo>
                  <a:lnTo>
                    <a:pt x="22" y="1184"/>
                  </a:lnTo>
                  <a:lnTo>
                    <a:pt x="34" y="1216"/>
                  </a:lnTo>
                  <a:lnTo>
                    <a:pt x="46" y="1246"/>
                  </a:lnTo>
                  <a:lnTo>
                    <a:pt x="59" y="1273"/>
                  </a:lnTo>
                  <a:lnTo>
                    <a:pt x="66" y="1285"/>
                  </a:lnTo>
                  <a:lnTo>
                    <a:pt x="74" y="1296"/>
                  </a:lnTo>
                  <a:lnTo>
                    <a:pt x="81" y="1306"/>
                  </a:lnTo>
                  <a:lnTo>
                    <a:pt x="89" y="1314"/>
                  </a:lnTo>
                  <a:lnTo>
                    <a:pt x="96" y="1322"/>
                  </a:lnTo>
                  <a:lnTo>
                    <a:pt x="103" y="1328"/>
                  </a:lnTo>
                  <a:lnTo>
                    <a:pt x="111" y="1333"/>
                  </a:lnTo>
                  <a:lnTo>
                    <a:pt x="118" y="1336"/>
                  </a:lnTo>
                  <a:lnTo>
                    <a:pt x="118" y="1336"/>
                  </a:lnTo>
                  <a:lnTo>
                    <a:pt x="131" y="1342"/>
                  </a:lnTo>
                  <a:lnTo>
                    <a:pt x="142" y="1349"/>
                  </a:lnTo>
                  <a:lnTo>
                    <a:pt x="150" y="1357"/>
                  </a:lnTo>
                  <a:lnTo>
                    <a:pt x="157" y="1368"/>
                  </a:lnTo>
                  <a:lnTo>
                    <a:pt x="162" y="1379"/>
                  </a:lnTo>
                  <a:lnTo>
                    <a:pt x="165" y="1391"/>
                  </a:lnTo>
                  <a:lnTo>
                    <a:pt x="166" y="1403"/>
                  </a:lnTo>
                  <a:lnTo>
                    <a:pt x="165" y="1416"/>
                  </a:lnTo>
                  <a:lnTo>
                    <a:pt x="164" y="1429"/>
                  </a:lnTo>
                  <a:lnTo>
                    <a:pt x="160" y="1442"/>
                  </a:lnTo>
                  <a:lnTo>
                    <a:pt x="157" y="1455"/>
                  </a:lnTo>
                  <a:lnTo>
                    <a:pt x="151" y="1466"/>
                  </a:lnTo>
                  <a:lnTo>
                    <a:pt x="146" y="1478"/>
                  </a:lnTo>
                  <a:lnTo>
                    <a:pt x="140" y="1489"/>
                  </a:lnTo>
                  <a:lnTo>
                    <a:pt x="133" y="1500"/>
                  </a:lnTo>
                  <a:lnTo>
                    <a:pt x="127" y="1509"/>
                  </a:lnTo>
                  <a:lnTo>
                    <a:pt x="127" y="1509"/>
                  </a:lnTo>
                  <a:lnTo>
                    <a:pt x="113" y="1527"/>
                  </a:lnTo>
                  <a:lnTo>
                    <a:pt x="101" y="1545"/>
                  </a:lnTo>
                  <a:lnTo>
                    <a:pt x="92" y="1565"/>
                  </a:lnTo>
                  <a:lnTo>
                    <a:pt x="85" y="1584"/>
                  </a:lnTo>
                  <a:lnTo>
                    <a:pt x="81" y="1605"/>
                  </a:lnTo>
                  <a:lnTo>
                    <a:pt x="79" y="1625"/>
                  </a:lnTo>
                  <a:lnTo>
                    <a:pt x="77" y="1646"/>
                  </a:lnTo>
                  <a:lnTo>
                    <a:pt x="80" y="1666"/>
                  </a:lnTo>
                  <a:lnTo>
                    <a:pt x="84" y="1688"/>
                  </a:lnTo>
                  <a:lnTo>
                    <a:pt x="91" y="1708"/>
                  </a:lnTo>
                  <a:lnTo>
                    <a:pt x="100" y="1730"/>
                  </a:lnTo>
                  <a:lnTo>
                    <a:pt x="111" y="1750"/>
                  </a:lnTo>
                  <a:lnTo>
                    <a:pt x="126" y="1771"/>
                  </a:lnTo>
                  <a:lnTo>
                    <a:pt x="141" y="1792"/>
                  </a:lnTo>
                  <a:lnTo>
                    <a:pt x="159" y="1811"/>
                  </a:lnTo>
                  <a:lnTo>
                    <a:pt x="179" y="1830"/>
                  </a:lnTo>
                  <a:lnTo>
                    <a:pt x="202" y="1850"/>
                  </a:lnTo>
                  <a:lnTo>
                    <a:pt x="227" y="1868"/>
                  </a:lnTo>
                  <a:lnTo>
                    <a:pt x="255" y="1885"/>
                  </a:lnTo>
                  <a:lnTo>
                    <a:pt x="284" y="1902"/>
                  </a:lnTo>
                  <a:lnTo>
                    <a:pt x="315" y="1918"/>
                  </a:lnTo>
                  <a:lnTo>
                    <a:pt x="349" y="1933"/>
                  </a:lnTo>
                  <a:lnTo>
                    <a:pt x="386" y="1946"/>
                  </a:lnTo>
                  <a:lnTo>
                    <a:pt x="424" y="1959"/>
                  </a:lnTo>
                  <a:lnTo>
                    <a:pt x="464" y="1971"/>
                  </a:lnTo>
                  <a:lnTo>
                    <a:pt x="508" y="1980"/>
                  </a:lnTo>
                  <a:lnTo>
                    <a:pt x="553" y="1989"/>
                  </a:lnTo>
                  <a:lnTo>
                    <a:pt x="601" y="1997"/>
                  </a:lnTo>
                  <a:lnTo>
                    <a:pt x="651" y="2002"/>
                  </a:lnTo>
                  <a:lnTo>
                    <a:pt x="702" y="2006"/>
                  </a:lnTo>
                  <a:lnTo>
                    <a:pt x="757" y="2009"/>
                  </a:lnTo>
                  <a:lnTo>
                    <a:pt x="813" y="2010"/>
                  </a:lnTo>
                  <a:lnTo>
                    <a:pt x="813" y="2010"/>
                  </a:lnTo>
                  <a:lnTo>
                    <a:pt x="874" y="2009"/>
                  </a:lnTo>
                  <a:lnTo>
                    <a:pt x="931" y="2005"/>
                  </a:lnTo>
                  <a:lnTo>
                    <a:pt x="985" y="2000"/>
                  </a:lnTo>
                  <a:lnTo>
                    <a:pt x="1037" y="1992"/>
                  </a:lnTo>
                  <a:lnTo>
                    <a:pt x="1085" y="1984"/>
                  </a:lnTo>
                  <a:lnTo>
                    <a:pt x="1130" y="1973"/>
                  </a:lnTo>
                  <a:lnTo>
                    <a:pt x="1172" y="1961"/>
                  </a:lnTo>
                  <a:lnTo>
                    <a:pt x="1212" y="1948"/>
                  </a:lnTo>
                  <a:lnTo>
                    <a:pt x="1249" y="1934"/>
                  </a:lnTo>
                  <a:lnTo>
                    <a:pt x="1282" y="1918"/>
                  </a:lnTo>
                  <a:lnTo>
                    <a:pt x="1315" y="1902"/>
                  </a:lnTo>
                  <a:lnTo>
                    <a:pt x="1343" y="1884"/>
                  </a:lnTo>
                  <a:lnTo>
                    <a:pt x="1370" y="1866"/>
                  </a:lnTo>
                  <a:lnTo>
                    <a:pt x="1393" y="1848"/>
                  </a:lnTo>
                  <a:lnTo>
                    <a:pt x="1415" y="1828"/>
                  </a:lnTo>
                  <a:lnTo>
                    <a:pt x="1433" y="1808"/>
                  </a:lnTo>
                  <a:lnTo>
                    <a:pt x="1449" y="1788"/>
                  </a:lnTo>
                  <a:lnTo>
                    <a:pt x="1463" y="1768"/>
                  </a:lnTo>
                  <a:lnTo>
                    <a:pt x="1475" y="1747"/>
                  </a:lnTo>
                  <a:lnTo>
                    <a:pt x="1484" y="1727"/>
                  </a:lnTo>
                  <a:lnTo>
                    <a:pt x="1491" y="1706"/>
                  </a:lnTo>
                  <a:lnTo>
                    <a:pt x="1496" y="1686"/>
                  </a:lnTo>
                  <a:lnTo>
                    <a:pt x="1499" y="1666"/>
                  </a:lnTo>
                  <a:lnTo>
                    <a:pt x="1500" y="1647"/>
                  </a:lnTo>
                  <a:lnTo>
                    <a:pt x="1498" y="1628"/>
                  </a:lnTo>
                  <a:lnTo>
                    <a:pt x="1494" y="1610"/>
                  </a:lnTo>
                  <a:lnTo>
                    <a:pt x="1489" y="1593"/>
                  </a:lnTo>
                  <a:lnTo>
                    <a:pt x="1481" y="1577"/>
                  </a:lnTo>
                  <a:lnTo>
                    <a:pt x="1472" y="1561"/>
                  </a:lnTo>
                  <a:lnTo>
                    <a:pt x="1461" y="1547"/>
                  </a:lnTo>
                  <a:lnTo>
                    <a:pt x="1447" y="1534"/>
                  </a:lnTo>
                  <a:lnTo>
                    <a:pt x="1433" y="1523"/>
                  </a:lnTo>
                  <a:lnTo>
                    <a:pt x="1433" y="1523"/>
                  </a:lnTo>
                  <a:lnTo>
                    <a:pt x="1422" y="1516"/>
                  </a:lnTo>
                  <a:lnTo>
                    <a:pt x="1413" y="1507"/>
                  </a:lnTo>
                  <a:lnTo>
                    <a:pt x="1406" y="1499"/>
                  </a:lnTo>
                  <a:lnTo>
                    <a:pt x="1398" y="1489"/>
                  </a:lnTo>
                  <a:lnTo>
                    <a:pt x="1392" y="1479"/>
                  </a:lnTo>
                  <a:lnTo>
                    <a:pt x="1388" y="1469"/>
                  </a:lnTo>
                  <a:lnTo>
                    <a:pt x="1383" y="1458"/>
                  </a:lnTo>
                  <a:lnTo>
                    <a:pt x="1381" y="1446"/>
                  </a:lnTo>
                  <a:lnTo>
                    <a:pt x="1380" y="1435"/>
                  </a:lnTo>
                  <a:lnTo>
                    <a:pt x="1380" y="1423"/>
                  </a:lnTo>
                  <a:lnTo>
                    <a:pt x="1382" y="1411"/>
                  </a:lnTo>
                  <a:lnTo>
                    <a:pt x="1385" y="1398"/>
                  </a:lnTo>
                  <a:lnTo>
                    <a:pt x="1391" y="1387"/>
                  </a:lnTo>
                  <a:lnTo>
                    <a:pt x="1398" y="1375"/>
                  </a:lnTo>
                  <a:lnTo>
                    <a:pt x="1406" y="1363"/>
                  </a:lnTo>
                  <a:lnTo>
                    <a:pt x="1416" y="1350"/>
                  </a:lnTo>
                  <a:lnTo>
                    <a:pt x="1416" y="1350"/>
                  </a:lnTo>
                  <a:lnTo>
                    <a:pt x="1428" y="1337"/>
                  </a:lnTo>
                  <a:lnTo>
                    <a:pt x="1442" y="1319"/>
                  </a:lnTo>
                  <a:lnTo>
                    <a:pt x="1456" y="1298"/>
                  </a:lnTo>
                  <a:lnTo>
                    <a:pt x="1471" y="1274"/>
                  </a:lnTo>
                  <a:lnTo>
                    <a:pt x="1485" y="1247"/>
                  </a:lnTo>
                  <a:lnTo>
                    <a:pt x="1499" y="1217"/>
                  </a:lnTo>
                  <a:lnTo>
                    <a:pt x="1511" y="1186"/>
                  </a:lnTo>
                  <a:lnTo>
                    <a:pt x="1522" y="1152"/>
                  </a:lnTo>
                  <a:lnTo>
                    <a:pt x="1527" y="1135"/>
                  </a:lnTo>
                  <a:lnTo>
                    <a:pt x="1530" y="1118"/>
                  </a:lnTo>
                  <a:lnTo>
                    <a:pt x="1534" y="1100"/>
                  </a:lnTo>
                  <a:lnTo>
                    <a:pt x="1537" y="1082"/>
                  </a:lnTo>
                  <a:lnTo>
                    <a:pt x="1538" y="1064"/>
                  </a:lnTo>
                  <a:lnTo>
                    <a:pt x="1539" y="1044"/>
                  </a:lnTo>
                  <a:lnTo>
                    <a:pt x="1539" y="1026"/>
                  </a:lnTo>
                  <a:lnTo>
                    <a:pt x="1538" y="1008"/>
                  </a:lnTo>
                  <a:lnTo>
                    <a:pt x="1536" y="988"/>
                  </a:lnTo>
                  <a:lnTo>
                    <a:pt x="1532" y="970"/>
                  </a:lnTo>
                  <a:lnTo>
                    <a:pt x="1528" y="950"/>
                  </a:lnTo>
                  <a:lnTo>
                    <a:pt x="1521" y="932"/>
                  </a:lnTo>
                  <a:lnTo>
                    <a:pt x="1514" y="912"/>
                  </a:lnTo>
                  <a:lnTo>
                    <a:pt x="1505" y="894"/>
                  </a:lnTo>
                  <a:lnTo>
                    <a:pt x="1496" y="876"/>
                  </a:lnTo>
                  <a:lnTo>
                    <a:pt x="1484" y="857"/>
                  </a:lnTo>
                  <a:lnTo>
                    <a:pt x="1484" y="857"/>
                  </a:lnTo>
                  <a:lnTo>
                    <a:pt x="1473" y="838"/>
                  </a:lnTo>
                  <a:lnTo>
                    <a:pt x="1463" y="816"/>
                  </a:lnTo>
                  <a:lnTo>
                    <a:pt x="1454" y="794"/>
                  </a:lnTo>
                  <a:lnTo>
                    <a:pt x="1445" y="769"/>
                  </a:lnTo>
                  <a:lnTo>
                    <a:pt x="1438" y="743"/>
                  </a:lnTo>
                  <a:lnTo>
                    <a:pt x="1431" y="715"/>
                  </a:lnTo>
                  <a:lnTo>
                    <a:pt x="1419" y="655"/>
                  </a:lnTo>
                  <a:lnTo>
                    <a:pt x="1398" y="529"/>
                  </a:lnTo>
                  <a:lnTo>
                    <a:pt x="1385" y="465"/>
                  </a:lnTo>
                  <a:lnTo>
                    <a:pt x="1378" y="433"/>
                  </a:lnTo>
                  <a:lnTo>
                    <a:pt x="1370" y="402"/>
                  </a:lnTo>
                  <a:lnTo>
                    <a:pt x="1361" y="370"/>
                  </a:lnTo>
                  <a:lnTo>
                    <a:pt x="1351" y="340"/>
                  </a:lnTo>
                  <a:lnTo>
                    <a:pt x="1339" y="310"/>
                  </a:lnTo>
                  <a:lnTo>
                    <a:pt x="1327" y="282"/>
                  </a:lnTo>
                  <a:lnTo>
                    <a:pt x="1313" y="255"/>
                  </a:lnTo>
                  <a:lnTo>
                    <a:pt x="1296" y="229"/>
                  </a:lnTo>
                  <a:lnTo>
                    <a:pt x="1279" y="205"/>
                  </a:lnTo>
                  <a:lnTo>
                    <a:pt x="1269" y="194"/>
                  </a:lnTo>
                  <a:lnTo>
                    <a:pt x="1259" y="182"/>
                  </a:lnTo>
                  <a:lnTo>
                    <a:pt x="1247" y="173"/>
                  </a:lnTo>
                  <a:lnTo>
                    <a:pt x="1236" y="163"/>
                  </a:lnTo>
                  <a:lnTo>
                    <a:pt x="1225" y="153"/>
                  </a:lnTo>
                  <a:lnTo>
                    <a:pt x="1212" y="145"/>
                  </a:lnTo>
                  <a:lnTo>
                    <a:pt x="1199" y="136"/>
                  </a:lnTo>
                  <a:lnTo>
                    <a:pt x="1185" y="128"/>
                  </a:lnTo>
                  <a:lnTo>
                    <a:pt x="1171" y="122"/>
                  </a:lnTo>
                  <a:lnTo>
                    <a:pt x="1155" y="116"/>
                  </a:lnTo>
                  <a:lnTo>
                    <a:pt x="1140" y="110"/>
                  </a:lnTo>
                  <a:lnTo>
                    <a:pt x="1123" y="105"/>
                  </a:lnTo>
                  <a:lnTo>
                    <a:pt x="1106" y="100"/>
                  </a:lnTo>
                  <a:lnTo>
                    <a:pt x="1088" y="97"/>
                  </a:lnTo>
                  <a:lnTo>
                    <a:pt x="1070" y="94"/>
                  </a:lnTo>
                  <a:lnTo>
                    <a:pt x="1050" y="92"/>
                  </a:lnTo>
                  <a:lnTo>
                    <a:pt x="1030" y="91"/>
                  </a:lnTo>
                  <a:lnTo>
                    <a:pt x="1009"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5" name="Freeform 195">
              <a:extLst>
                <a:ext uri="{FF2B5EF4-FFF2-40B4-BE49-F238E27FC236}">
                  <a16:creationId xmlns:a16="http://schemas.microsoft.com/office/drawing/2014/main" id="{AB28C14D-39C2-4755-A4D2-D45C42ABD486}"/>
                </a:ext>
              </a:extLst>
            </p:cNvPr>
            <p:cNvSpPr>
              <a:spLocks/>
            </p:cNvSpPr>
            <p:nvPr/>
          </p:nvSpPr>
          <p:spPr bwMode="auto">
            <a:xfrm flipH="1">
              <a:off x="7676410" y="6182510"/>
              <a:ext cx="723008" cy="236291"/>
            </a:xfrm>
            <a:custGeom>
              <a:avLst/>
              <a:gdLst>
                <a:gd name="T0" fmla="*/ 1011 w 2493"/>
                <a:gd name="T1" fmla="*/ 0 h 948"/>
                <a:gd name="T2" fmla="*/ 1034 w 2493"/>
                <a:gd name="T3" fmla="*/ 3 h 948"/>
                <a:gd name="T4" fmla="*/ 1255 w 2493"/>
                <a:gd name="T5" fmla="*/ 11 h 948"/>
                <a:gd name="T6" fmla="*/ 1476 w 2493"/>
                <a:gd name="T7" fmla="*/ 19 h 948"/>
                <a:gd name="T8" fmla="*/ 1498 w 2493"/>
                <a:gd name="T9" fmla="*/ 23 h 948"/>
                <a:gd name="T10" fmla="*/ 1513 w 2493"/>
                <a:gd name="T11" fmla="*/ 41 h 948"/>
                <a:gd name="T12" fmla="*/ 1544 w 2493"/>
                <a:gd name="T13" fmla="*/ 77 h 948"/>
                <a:gd name="T14" fmla="*/ 1580 w 2493"/>
                <a:gd name="T15" fmla="*/ 110 h 948"/>
                <a:gd name="T16" fmla="*/ 1618 w 2493"/>
                <a:gd name="T17" fmla="*/ 141 h 948"/>
                <a:gd name="T18" fmla="*/ 1659 w 2493"/>
                <a:gd name="T19" fmla="*/ 170 h 948"/>
                <a:gd name="T20" fmla="*/ 1703 w 2493"/>
                <a:gd name="T21" fmla="*/ 197 h 948"/>
                <a:gd name="T22" fmla="*/ 1773 w 2493"/>
                <a:gd name="T23" fmla="*/ 232 h 948"/>
                <a:gd name="T24" fmla="*/ 1871 w 2493"/>
                <a:gd name="T25" fmla="*/ 273 h 948"/>
                <a:gd name="T26" fmla="*/ 1974 w 2493"/>
                <a:gd name="T27" fmla="*/ 308 h 948"/>
                <a:gd name="T28" fmla="*/ 2077 w 2493"/>
                <a:gd name="T29" fmla="*/ 337 h 948"/>
                <a:gd name="T30" fmla="*/ 2178 w 2493"/>
                <a:gd name="T31" fmla="*/ 362 h 948"/>
                <a:gd name="T32" fmla="*/ 2227 w 2493"/>
                <a:gd name="T33" fmla="*/ 373 h 948"/>
                <a:gd name="T34" fmla="*/ 2272 w 2493"/>
                <a:gd name="T35" fmla="*/ 385 h 948"/>
                <a:gd name="T36" fmla="*/ 2311 w 2493"/>
                <a:gd name="T37" fmla="*/ 405 h 948"/>
                <a:gd name="T38" fmla="*/ 2346 w 2493"/>
                <a:gd name="T39" fmla="*/ 429 h 948"/>
                <a:gd name="T40" fmla="*/ 2376 w 2493"/>
                <a:gd name="T41" fmla="*/ 457 h 948"/>
                <a:gd name="T42" fmla="*/ 2402 w 2493"/>
                <a:gd name="T43" fmla="*/ 489 h 948"/>
                <a:gd name="T44" fmla="*/ 2423 w 2493"/>
                <a:gd name="T45" fmla="*/ 524 h 948"/>
                <a:gd name="T46" fmla="*/ 2441 w 2493"/>
                <a:gd name="T47" fmla="*/ 563 h 948"/>
                <a:gd name="T48" fmla="*/ 2456 w 2493"/>
                <a:gd name="T49" fmla="*/ 604 h 948"/>
                <a:gd name="T50" fmla="*/ 2467 w 2493"/>
                <a:gd name="T51" fmla="*/ 646 h 948"/>
                <a:gd name="T52" fmla="*/ 2476 w 2493"/>
                <a:gd name="T53" fmla="*/ 689 h 948"/>
                <a:gd name="T54" fmla="*/ 2487 w 2493"/>
                <a:gd name="T55" fmla="*/ 779 h 948"/>
                <a:gd name="T56" fmla="*/ 2492 w 2493"/>
                <a:gd name="T57" fmla="*/ 866 h 948"/>
                <a:gd name="T58" fmla="*/ 0 w 2493"/>
                <a:gd name="T59" fmla="*/ 948 h 948"/>
                <a:gd name="T60" fmla="*/ 1 w 2493"/>
                <a:gd name="T61" fmla="*/ 866 h 948"/>
                <a:gd name="T62" fmla="*/ 6 w 2493"/>
                <a:gd name="T63" fmla="*/ 779 h 948"/>
                <a:gd name="T64" fmla="*/ 16 w 2493"/>
                <a:gd name="T65" fmla="*/ 690 h 948"/>
                <a:gd name="T66" fmla="*/ 25 w 2493"/>
                <a:gd name="T67" fmla="*/ 646 h 948"/>
                <a:gd name="T68" fmla="*/ 36 w 2493"/>
                <a:gd name="T69" fmla="*/ 604 h 948"/>
                <a:gd name="T70" fmla="*/ 51 w 2493"/>
                <a:gd name="T71" fmla="*/ 563 h 948"/>
                <a:gd name="T72" fmla="*/ 68 w 2493"/>
                <a:gd name="T73" fmla="*/ 525 h 948"/>
                <a:gd name="T74" fmla="*/ 90 w 2493"/>
                <a:gd name="T75" fmla="*/ 489 h 948"/>
                <a:gd name="T76" fmla="*/ 115 w 2493"/>
                <a:gd name="T77" fmla="*/ 457 h 948"/>
                <a:gd name="T78" fmla="*/ 145 w 2493"/>
                <a:gd name="T79" fmla="*/ 429 h 948"/>
                <a:gd name="T80" fmla="*/ 181 w 2493"/>
                <a:gd name="T81" fmla="*/ 405 h 948"/>
                <a:gd name="T82" fmla="*/ 221 w 2493"/>
                <a:gd name="T83" fmla="*/ 387 h 948"/>
                <a:gd name="T84" fmla="*/ 267 w 2493"/>
                <a:gd name="T85" fmla="*/ 373 h 948"/>
                <a:gd name="T86" fmla="*/ 317 w 2493"/>
                <a:gd name="T87" fmla="*/ 362 h 948"/>
                <a:gd name="T88" fmla="*/ 420 w 2493"/>
                <a:gd name="T89" fmla="*/ 336 h 948"/>
                <a:gd name="T90" fmla="*/ 526 w 2493"/>
                <a:gd name="T91" fmla="*/ 304 h 948"/>
                <a:gd name="T92" fmla="*/ 632 w 2493"/>
                <a:gd name="T93" fmla="*/ 267 h 948"/>
                <a:gd name="T94" fmla="*/ 734 w 2493"/>
                <a:gd name="T95" fmla="*/ 222 h 948"/>
                <a:gd name="T96" fmla="*/ 782 w 2493"/>
                <a:gd name="T97" fmla="*/ 198 h 948"/>
                <a:gd name="T98" fmla="*/ 828 w 2493"/>
                <a:gd name="T99" fmla="*/ 171 h 948"/>
                <a:gd name="T100" fmla="*/ 872 w 2493"/>
                <a:gd name="T101" fmla="*/ 141 h 948"/>
                <a:gd name="T102" fmla="*/ 912 w 2493"/>
                <a:gd name="T103" fmla="*/ 109 h 948"/>
                <a:gd name="T104" fmla="*/ 949 w 2493"/>
                <a:gd name="T105" fmla="*/ 76 h 948"/>
                <a:gd name="T106" fmla="*/ 983 w 2493"/>
                <a:gd name="T107" fmla="*/ 39 h 948"/>
                <a:gd name="T108" fmla="*/ 1011 w 2493"/>
                <a:gd name="T109"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93" h="948">
                  <a:moveTo>
                    <a:pt x="1011" y="0"/>
                  </a:moveTo>
                  <a:lnTo>
                    <a:pt x="1011" y="0"/>
                  </a:lnTo>
                  <a:lnTo>
                    <a:pt x="1018" y="2"/>
                  </a:lnTo>
                  <a:lnTo>
                    <a:pt x="1034" y="3"/>
                  </a:lnTo>
                  <a:lnTo>
                    <a:pt x="1088" y="5"/>
                  </a:lnTo>
                  <a:lnTo>
                    <a:pt x="1255" y="11"/>
                  </a:lnTo>
                  <a:lnTo>
                    <a:pt x="1421" y="16"/>
                  </a:lnTo>
                  <a:lnTo>
                    <a:pt x="1476" y="19"/>
                  </a:lnTo>
                  <a:lnTo>
                    <a:pt x="1491" y="20"/>
                  </a:lnTo>
                  <a:lnTo>
                    <a:pt x="1498" y="23"/>
                  </a:lnTo>
                  <a:lnTo>
                    <a:pt x="1498" y="23"/>
                  </a:lnTo>
                  <a:lnTo>
                    <a:pt x="1513" y="41"/>
                  </a:lnTo>
                  <a:lnTo>
                    <a:pt x="1527" y="59"/>
                  </a:lnTo>
                  <a:lnTo>
                    <a:pt x="1544" y="77"/>
                  </a:lnTo>
                  <a:lnTo>
                    <a:pt x="1561" y="94"/>
                  </a:lnTo>
                  <a:lnTo>
                    <a:pt x="1580" y="110"/>
                  </a:lnTo>
                  <a:lnTo>
                    <a:pt x="1599" y="126"/>
                  </a:lnTo>
                  <a:lnTo>
                    <a:pt x="1618" y="141"/>
                  </a:lnTo>
                  <a:lnTo>
                    <a:pt x="1638" y="155"/>
                  </a:lnTo>
                  <a:lnTo>
                    <a:pt x="1659" y="170"/>
                  </a:lnTo>
                  <a:lnTo>
                    <a:pt x="1681" y="184"/>
                  </a:lnTo>
                  <a:lnTo>
                    <a:pt x="1703" y="197"/>
                  </a:lnTo>
                  <a:lnTo>
                    <a:pt x="1727" y="208"/>
                  </a:lnTo>
                  <a:lnTo>
                    <a:pt x="1773" y="232"/>
                  </a:lnTo>
                  <a:lnTo>
                    <a:pt x="1822" y="254"/>
                  </a:lnTo>
                  <a:lnTo>
                    <a:pt x="1871" y="273"/>
                  </a:lnTo>
                  <a:lnTo>
                    <a:pt x="1923" y="292"/>
                  </a:lnTo>
                  <a:lnTo>
                    <a:pt x="1974" y="308"/>
                  </a:lnTo>
                  <a:lnTo>
                    <a:pt x="2025" y="324"/>
                  </a:lnTo>
                  <a:lnTo>
                    <a:pt x="2077" y="337"/>
                  </a:lnTo>
                  <a:lnTo>
                    <a:pt x="2128" y="350"/>
                  </a:lnTo>
                  <a:lnTo>
                    <a:pt x="2178" y="362"/>
                  </a:lnTo>
                  <a:lnTo>
                    <a:pt x="2227" y="373"/>
                  </a:lnTo>
                  <a:lnTo>
                    <a:pt x="2227" y="373"/>
                  </a:lnTo>
                  <a:lnTo>
                    <a:pt x="2251" y="379"/>
                  </a:lnTo>
                  <a:lnTo>
                    <a:pt x="2272" y="385"/>
                  </a:lnTo>
                  <a:lnTo>
                    <a:pt x="2292" y="394"/>
                  </a:lnTo>
                  <a:lnTo>
                    <a:pt x="2311" y="405"/>
                  </a:lnTo>
                  <a:lnTo>
                    <a:pt x="2329" y="416"/>
                  </a:lnTo>
                  <a:lnTo>
                    <a:pt x="2346" y="429"/>
                  </a:lnTo>
                  <a:lnTo>
                    <a:pt x="2362" y="442"/>
                  </a:lnTo>
                  <a:lnTo>
                    <a:pt x="2376" y="457"/>
                  </a:lnTo>
                  <a:lnTo>
                    <a:pt x="2390" y="472"/>
                  </a:lnTo>
                  <a:lnTo>
                    <a:pt x="2402" y="489"/>
                  </a:lnTo>
                  <a:lnTo>
                    <a:pt x="2413" y="506"/>
                  </a:lnTo>
                  <a:lnTo>
                    <a:pt x="2423" y="524"/>
                  </a:lnTo>
                  <a:lnTo>
                    <a:pt x="2432" y="543"/>
                  </a:lnTo>
                  <a:lnTo>
                    <a:pt x="2441" y="563"/>
                  </a:lnTo>
                  <a:lnTo>
                    <a:pt x="2449" y="582"/>
                  </a:lnTo>
                  <a:lnTo>
                    <a:pt x="2456" y="604"/>
                  </a:lnTo>
                  <a:lnTo>
                    <a:pt x="2462" y="624"/>
                  </a:lnTo>
                  <a:lnTo>
                    <a:pt x="2467" y="646"/>
                  </a:lnTo>
                  <a:lnTo>
                    <a:pt x="2472" y="667"/>
                  </a:lnTo>
                  <a:lnTo>
                    <a:pt x="2476" y="689"/>
                  </a:lnTo>
                  <a:lnTo>
                    <a:pt x="2483" y="733"/>
                  </a:lnTo>
                  <a:lnTo>
                    <a:pt x="2487" y="779"/>
                  </a:lnTo>
                  <a:lnTo>
                    <a:pt x="2490" y="823"/>
                  </a:lnTo>
                  <a:lnTo>
                    <a:pt x="2492" y="866"/>
                  </a:lnTo>
                  <a:lnTo>
                    <a:pt x="2493" y="948"/>
                  </a:lnTo>
                  <a:lnTo>
                    <a:pt x="0" y="948"/>
                  </a:lnTo>
                  <a:lnTo>
                    <a:pt x="0" y="948"/>
                  </a:lnTo>
                  <a:lnTo>
                    <a:pt x="1" y="866"/>
                  </a:lnTo>
                  <a:lnTo>
                    <a:pt x="4" y="823"/>
                  </a:lnTo>
                  <a:lnTo>
                    <a:pt x="6" y="779"/>
                  </a:lnTo>
                  <a:lnTo>
                    <a:pt x="10" y="734"/>
                  </a:lnTo>
                  <a:lnTo>
                    <a:pt x="16" y="690"/>
                  </a:lnTo>
                  <a:lnTo>
                    <a:pt x="21" y="667"/>
                  </a:lnTo>
                  <a:lnTo>
                    <a:pt x="25" y="646"/>
                  </a:lnTo>
                  <a:lnTo>
                    <a:pt x="31" y="624"/>
                  </a:lnTo>
                  <a:lnTo>
                    <a:pt x="36" y="604"/>
                  </a:lnTo>
                  <a:lnTo>
                    <a:pt x="43" y="583"/>
                  </a:lnTo>
                  <a:lnTo>
                    <a:pt x="51" y="563"/>
                  </a:lnTo>
                  <a:lnTo>
                    <a:pt x="59" y="543"/>
                  </a:lnTo>
                  <a:lnTo>
                    <a:pt x="68" y="525"/>
                  </a:lnTo>
                  <a:lnTo>
                    <a:pt x="79" y="506"/>
                  </a:lnTo>
                  <a:lnTo>
                    <a:pt x="90" y="489"/>
                  </a:lnTo>
                  <a:lnTo>
                    <a:pt x="102" y="473"/>
                  </a:lnTo>
                  <a:lnTo>
                    <a:pt x="115" y="457"/>
                  </a:lnTo>
                  <a:lnTo>
                    <a:pt x="129" y="443"/>
                  </a:lnTo>
                  <a:lnTo>
                    <a:pt x="145" y="429"/>
                  </a:lnTo>
                  <a:lnTo>
                    <a:pt x="162" y="417"/>
                  </a:lnTo>
                  <a:lnTo>
                    <a:pt x="181" y="405"/>
                  </a:lnTo>
                  <a:lnTo>
                    <a:pt x="200" y="395"/>
                  </a:lnTo>
                  <a:lnTo>
                    <a:pt x="221" y="387"/>
                  </a:lnTo>
                  <a:lnTo>
                    <a:pt x="243" y="379"/>
                  </a:lnTo>
                  <a:lnTo>
                    <a:pt x="267" y="373"/>
                  </a:lnTo>
                  <a:lnTo>
                    <a:pt x="267" y="373"/>
                  </a:lnTo>
                  <a:lnTo>
                    <a:pt x="317" y="362"/>
                  </a:lnTo>
                  <a:lnTo>
                    <a:pt x="368" y="350"/>
                  </a:lnTo>
                  <a:lnTo>
                    <a:pt x="420" y="336"/>
                  </a:lnTo>
                  <a:lnTo>
                    <a:pt x="474" y="321"/>
                  </a:lnTo>
                  <a:lnTo>
                    <a:pt x="526" y="304"/>
                  </a:lnTo>
                  <a:lnTo>
                    <a:pt x="579" y="287"/>
                  </a:lnTo>
                  <a:lnTo>
                    <a:pt x="632" y="267"/>
                  </a:lnTo>
                  <a:lnTo>
                    <a:pt x="684" y="246"/>
                  </a:lnTo>
                  <a:lnTo>
                    <a:pt x="734" y="222"/>
                  </a:lnTo>
                  <a:lnTo>
                    <a:pt x="759" y="211"/>
                  </a:lnTo>
                  <a:lnTo>
                    <a:pt x="782" y="198"/>
                  </a:lnTo>
                  <a:lnTo>
                    <a:pt x="806" y="185"/>
                  </a:lnTo>
                  <a:lnTo>
                    <a:pt x="828" y="171"/>
                  </a:lnTo>
                  <a:lnTo>
                    <a:pt x="851" y="157"/>
                  </a:lnTo>
                  <a:lnTo>
                    <a:pt x="872" y="141"/>
                  </a:lnTo>
                  <a:lnTo>
                    <a:pt x="892" y="125"/>
                  </a:lnTo>
                  <a:lnTo>
                    <a:pt x="912" y="109"/>
                  </a:lnTo>
                  <a:lnTo>
                    <a:pt x="931" y="93"/>
                  </a:lnTo>
                  <a:lnTo>
                    <a:pt x="949" y="76"/>
                  </a:lnTo>
                  <a:lnTo>
                    <a:pt x="966" y="57"/>
                  </a:lnTo>
                  <a:lnTo>
                    <a:pt x="983" y="39"/>
                  </a:lnTo>
                  <a:lnTo>
                    <a:pt x="998" y="20"/>
                  </a:lnTo>
                  <a:lnTo>
                    <a:pt x="1011" y="0"/>
                  </a:lnTo>
                  <a:close/>
                </a:path>
              </a:pathLst>
            </a:custGeom>
            <a:solidFill>
              <a:srgbClr val="28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6" name="Freeform 196">
              <a:extLst>
                <a:ext uri="{FF2B5EF4-FFF2-40B4-BE49-F238E27FC236}">
                  <a16:creationId xmlns:a16="http://schemas.microsoft.com/office/drawing/2014/main" id="{8A225E8D-4647-4D7A-8031-1BED9C247BC1}"/>
                </a:ext>
              </a:extLst>
            </p:cNvPr>
            <p:cNvSpPr>
              <a:spLocks/>
            </p:cNvSpPr>
            <p:nvPr/>
          </p:nvSpPr>
          <p:spPr bwMode="auto">
            <a:xfrm flipH="1">
              <a:off x="7676410" y="6182510"/>
              <a:ext cx="723008" cy="236291"/>
            </a:xfrm>
            <a:custGeom>
              <a:avLst/>
              <a:gdLst>
                <a:gd name="T0" fmla="*/ 1011 w 2493"/>
                <a:gd name="T1" fmla="*/ 0 h 948"/>
                <a:gd name="T2" fmla="*/ 1034 w 2493"/>
                <a:gd name="T3" fmla="*/ 3 h 948"/>
                <a:gd name="T4" fmla="*/ 1255 w 2493"/>
                <a:gd name="T5" fmla="*/ 11 h 948"/>
                <a:gd name="T6" fmla="*/ 1476 w 2493"/>
                <a:gd name="T7" fmla="*/ 19 h 948"/>
                <a:gd name="T8" fmla="*/ 1498 w 2493"/>
                <a:gd name="T9" fmla="*/ 23 h 948"/>
                <a:gd name="T10" fmla="*/ 1513 w 2493"/>
                <a:gd name="T11" fmla="*/ 41 h 948"/>
                <a:gd name="T12" fmla="*/ 1544 w 2493"/>
                <a:gd name="T13" fmla="*/ 77 h 948"/>
                <a:gd name="T14" fmla="*/ 1580 w 2493"/>
                <a:gd name="T15" fmla="*/ 110 h 948"/>
                <a:gd name="T16" fmla="*/ 1618 w 2493"/>
                <a:gd name="T17" fmla="*/ 141 h 948"/>
                <a:gd name="T18" fmla="*/ 1659 w 2493"/>
                <a:gd name="T19" fmla="*/ 170 h 948"/>
                <a:gd name="T20" fmla="*/ 1703 w 2493"/>
                <a:gd name="T21" fmla="*/ 197 h 948"/>
                <a:gd name="T22" fmla="*/ 1773 w 2493"/>
                <a:gd name="T23" fmla="*/ 232 h 948"/>
                <a:gd name="T24" fmla="*/ 1871 w 2493"/>
                <a:gd name="T25" fmla="*/ 273 h 948"/>
                <a:gd name="T26" fmla="*/ 1974 w 2493"/>
                <a:gd name="T27" fmla="*/ 308 h 948"/>
                <a:gd name="T28" fmla="*/ 2077 w 2493"/>
                <a:gd name="T29" fmla="*/ 337 h 948"/>
                <a:gd name="T30" fmla="*/ 2178 w 2493"/>
                <a:gd name="T31" fmla="*/ 362 h 948"/>
                <a:gd name="T32" fmla="*/ 2227 w 2493"/>
                <a:gd name="T33" fmla="*/ 373 h 948"/>
                <a:gd name="T34" fmla="*/ 2272 w 2493"/>
                <a:gd name="T35" fmla="*/ 385 h 948"/>
                <a:gd name="T36" fmla="*/ 2311 w 2493"/>
                <a:gd name="T37" fmla="*/ 405 h 948"/>
                <a:gd name="T38" fmla="*/ 2346 w 2493"/>
                <a:gd name="T39" fmla="*/ 429 h 948"/>
                <a:gd name="T40" fmla="*/ 2376 w 2493"/>
                <a:gd name="T41" fmla="*/ 457 h 948"/>
                <a:gd name="T42" fmla="*/ 2402 w 2493"/>
                <a:gd name="T43" fmla="*/ 489 h 948"/>
                <a:gd name="T44" fmla="*/ 2423 w 2493"/>
                <a:gd name="T45" fmla="*/ 524 h 948"/>
                <a:gd name="T46" fmla="*/ 2441 w 2493"/>
                <a:gd name="T47" fmla="*/ 563 h 948"/>
                <a:gd name="T48" fmla="*/ 2456 w 2493"/>
                <a:gd name="T49" fmla="*/ 604 h 948"/>
                <a:gd name="T50" fmla="*/ 2467 w 2493"/>
                <a:gd name="T51" fmla="*/ 646 h 948"/>
                <a:gd name="T52" fmla="*/ 2476 w 2493"/>
                <a:gd name="T53" fmla="*/ 689 h 948"/>
                <a:gd name="T54" fmla="*/ 2487 w 2493"/>
                <a:gd name="T55" fmla="*/ 779 h 948"/>
                <a:gd name="T56" fmla="*/ 2492 w 2493"/>
                <a:gd name="T57" fmla="*/ 866 h 948"/>
                <a:gd name="T58" fmla="*/ 0 w 2493"/>
                <a:gd name="T59" fmla="*/ 948 h 948"/>
                <a:gd name="T60" fmla="*/ 1 w 2493"/>
                <a:gd name="T61" fmla="*/ 866 h 948"/>
                <a:gd name="T62" fmla="*/ 6 w 2493"/>
                <a:gd name="T63" fmla="*/ 779 h 948"/>
                <a:gd name="T64" fmla="*/ 16 w 2493"/>
                <a:gd name="T65" fmla="*/ 690 h 948"/>
                <a:gd name="T66" fmla="*/ 25 w 2493"/>
                <a:gd name="T67" fmla="*/ 646 h 948"/>
                <a:gd name="T68" fmla="*/ 36 w 2493"/>
                <a:gd name="T69" fmla="*/ 604 h 948"/>
                <a:gd name="T70" fmla="*/ 51 w 2493"/>
                <a:gd name="T71" fmla="*/ 563 h 948"/>
                <a:gd name="T72" fmla="*/ 68 w 2493"/>
                <a:gd name="T73" fmla="*/ 525 h 948"/>
                <a:gd name="T74" fmla="*/ 90 w 2493"/>
                <a:gd name="T75" fmla="*/ 489 h 948"/>
                <a:gd name="T76" fmla="*/ 115 w 2493"/>
                <a:gd name="T77" fmla="*/ 457 h 948"/>
                <a:gd name="T78" fmla="*/ 145 w 2493"/>
                <a:gd name="T79" fmla="*/ 429 h 948"/>
                <a:gd name="T80" fmla="*/ 181 w 2493"/>
                <a:gd name="T81" fmla="*/ 405 h 948"/>
                <a:gd name="T82" fmla="*/ 221 w 2493"/>
                <a:gd name="T83" fmla="*/ 387 h 948"/>
                <a:gd name="T84" fmla="*/ 267 w 2493"/>
                <a:gd name="T85" fmla="*/ 373 h 948"/>
                <a:gd name="T86" fmla="*/ 317 w 2493"/>
                <a:gd name="T87" fmla="*/ 362 h 948"/>
                <a:gd name="T88" fmla="*/ 420 w 2493"/>
                <a:gd name="T89" fmla="*/ 336 h 948"/>
                <a:gd name="T90" fmla="*/ 526 w 2493"/>
                <a:gd name="T91" fmla="*/ 304 h 948"/>
                <a:gd name="T92" fmla="*/ 632 w 2493"/>
                <a:gd name="T93" fmla="*/ 267 h 948"/>
                <a:gd name="T94" fmla="*/ 734 w 2493"/>
                <a:gd name="T95" fmla="*/ 222 h 948"/>
                <a:gd name="T96" fmla="*/ 782 w 2493"/>
                <a:gd name="T97" fmla="*/ 198 h 948"/>
                <a:gd name="T98" fmla="*/ 828 w 2493"/>
                <a:gd name="T99" fmla="*/ 171 h 948"/>
                <a:gd name="T100" fmla="*/ 872 w 2493"/>
                <a:gd name="T101" fmla="*/ 141 h 948"/>
                <a:gd name="T102" fmla="*/ 912 w 2493"/>
                <a:gd name="T103" fmla="*/ 109 h 948"/>
                <a:gd name="T104" fmla="*/ 949 w 2493"/>
                <a:gd name="T105" fmla="*/ 76 h 948"/>
                <a:gd name="T106" fmla="*/ 983 w 2493"/>
                <a:gd name="T107" fmla="*/ 39 h 948"/>
                <a:gd name="T108" fmla="*/ 1011 w 2493"/>
                <a:gd name="T109"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93" h="948">
                  <a:moveTo>
                    <a:pt x="1011" y="0"/>
                  </a:moveTo>
                  <a:lnTo>
                    <a:pt x="1011" y="0"/>
                  </a:lnTo>
                  <a:lnTo>
                    <a:pt x="1018" y="2"/>
                  </a:lnTo>
                  <a:lnTo>
                    <a:pt x="1034" y="3"/>
                  </a:lnTo>
                  <a:lnTo>
                    <a:pt x="1088" y="5"/>
                  </a:lnTo>
                  <a:lnTo>
                    <a:pt x="1255" y="11"/>
                  </a:lnTo>
                  <a:lnTo>
                    <a:pt x="1421" y="16"/>
                  </a:lnTo>
                  <a:lnTo>
                    <a:pt x="1476" y="19"/>
                  </a:lnTo>
                  <a:lnTo>
                    <a:pt x="1491" y="20"/>
                  </a:lnTo>
                  <a:lnTo>
                    <a:pt x="1498" y="23"/>
                  </a:lnTo>
                  <a:lnTo>
                    <a:pt x="1498" y="23"/>
                  </a:lnTo>
                  <a:lnTo>
                    <a:pt x="1513" y="41"/>
                  </a:lnTo>
                  <a:lnTo>
                    <a:pt x="1527" y="59"/>
                  </a:lnTo>
                  <a:lnTo>
                    <a:pt x="1544" y="77"/>
                  </a:lnTo>
                  <a:lnTo>
                    <a:pt x="1561" y="94"/>
                  </a:lnTo>
                  <a:lnTo>
                    <a:pt x="1580" y="110"/>
                  </a:lnTo>
                  <a:lnTo>
                    <a:pt x="1599" y="126"/>
                  </a:lnTo>
                  <a:lnTo>
                    <a:pt x="1618" y="141"/>
                  </a:lnTo>
                  <a:lnTo>
                    <a:pt x="1638" y="155"/>
                  </a:lnTo>
                  <a:lnTo>
                    <a:pt x="1659" y="170"/>
                  </a:lnTo>
                  <a:lnTo>
                    <a:pt x="1681" y="184"/>
                  </a:lnTo>
                  <a:lnTo>
                    <a:pt x="1703" y="197"/>
                  </a:lnTo>
                  <a:lnTo>
                    <a:pt x="1727" y="208"/>
                  </a:lnTo>
                  <a:lnTo>
                    <a:pt x="1773" y="232"/>
                  </a:lnTo>
                  <a:lnTo>
                    <a:pt x="1822" y="254"/>
                  </a:lnTo>
                  <a:lnTo>
                    <a:pt x="1871" y="273"/>
                  </a:lnTo>
                  <a:lnTo>
                    <a:pt x="1923" y="292"/>
                  </a:lnTo>
                  <a:lnTo>
                    <a:pt x="1974" y="308"/>
                  </a:lnTo>
                  <a:lnTo>
                    <a:pt x="2025" y="324"/>
                  </a:lnTo>
                  <a:lnTo>
                    <a:pt x="2077" y="337"/>
                  </a:lnTo>
                  <a:lnTo>
                    <a:pt x="2128" y="350"/>
                  </a:lnTo>
                  <a:lnTo>
                    <a:pt x="2178" y="362"/>
                  </a:lnTo>
                  <a:lnTo>
                    <a:pt x="2227" y="373"/>
                  </a:lnTo>
                  <a:lnTo>
                    <a:pt x="2227" y="373"/>
                  </a:lnTo>
                  <a:lnTo>
                    <a:pt x="2251" y="379"/>
                  </a:lnTo>
                  <a:lnTo>
                    <a:pt x="2272" y="385"/>
                  </a:lnTo>
                  <a:lnTo>
                    <a:pt x="2292" y="394"/>
                  </a:lnTo>
                  <a:lnTo>
                    <a:pt x="2311" y="405"/>
                  </a:lnTo>
                  <a:lnTo>
                    <a:pt x="2329" y="416"/>
                  </a:lnTo>
                  <a:lnTo>
                    <a:pt x="2346" y="429"/>
                  </a:lnTo>
                  <a:lnTo>
                    <a:pt x="2362" y="442"/>
                  </a:lnTo>
                  <a:lnTo>
                    <a:pt x="2376" y="457"/>
                  </a:lnTo>
                  <a:lnTo>
                    <a:pt x="2390" y="472"/>
                  </a:lnTo>
                  <a:lnTo>
                    <a:pt x="2402" y="489"/>
                  </a:lnTo>
                  <a:lnTo>
                    <a:pt x="2413" y="506"/>
                  </a:lnTo>
                  <a:lnTo>
                    <a:pt x="2423" y="524"/>
                  </a:lnTo>
                  <a:lnTo>
                    <a:pt x="2432" y="543"/>
                  </a:lnTo>
                  <a:lnTo>
                    <a:pt x="2441" y="563"/>
                  </a:lnTo>
                  <a:lnTo>
                    <a:pt x="2449" y="582"/>
                  </a:lnTo>
                  <a:lnTo>
                    <a:pt x="2456" y="604"/>
                  </a:lnTo>
                  <a:lnTo>
                    <a:pt x="2462" y="624"/>
                  </a:lnTo>
                  <a:lnTo>
                    <a:pt x="2467" y="646"/>
                  </a:lnTo>
                  <a:lnTo>
                    <a:pt x="2472" y="667"/>
                  </a:lnTo>
                  <a:lnTo>
                    <a:pt x="2476" y="689"/>
                  </a:lnTo>
                  <a:lnTo>
                    <a:pt x="2483" y="733"/>
                  </a:lnTo>
                  <a:lnTo>
                    <a:pt x="2487" y="779"/>
                  </a:lnTo>
                  <a:lnTo>
                    <a:pt x="2490" y="823"/>
                  </a:lnTo>
                  <a:lnTo>
                    <a:pt x="2492" y="866"/>
                  </a:lnTo>
                  <a:lnTo>
                    <a:pt x="2493" y="948"/>
                  </a:lnTo>
                  <a:lnTo>
                    <a:pt x="0" y="948"/>
                  </a:lnTo>
                  <a:lnTo>
                    <a:pt x="0" y="948"/>
                  </a:lnTo>
                  <a:lnTo>
                    <a:pt x="1" y="866"/>
                  </a:lnTo>
                  <a:lnTo>
                    <a:pt x="4" y="823"/>
                  </a:lnTo>
                  <a:lnTo>
                    <a:pt x="6" y="779"/>
                  </a:lnTo>
                  <a:lnTo>
                    <a:pt x="10" y="734"/>
                  </a:lnTo>
                  <a:lnTo>
                    <a:pt x="16" y="690"/>
                  </a:lnTo>
                  <a:lnTo>
                    <a:pt x="21" y="667"/>
                  </a:lnTo>
                  <a:lnTo>
                    <a:pt x="25" y="646"/>
                  </a:lnTo>
                  <a:lnTo>
                    <a:pt x="31" y="624"/>
                  </a:lnTo>
                  <a:lnTo>
                    <a:pt x="36" y="604"/>
                  </a:lnTo>
                  <a:lnTo>
                    <a:pt x="43" y="583"/>
                  </a:lnTo>
                  <a:lnTo>
                    <a:pt x="51" y="563"/>
                  </a:lnTo>
                  <a:lnTo>
                    <a:pt x="59" y="543"/>
                  </a:lnTo>
                  <a:lnTo>
                    <a:pt x="68" y="525"/>
                  </a:lnTo>
                  <a:lnTo>
                    <a:pt x="79" y="506"/>
                  </a:lnTo>
                  <a:lnTo>
                    <a:pt x="90" y="489"/>
                  </a:lnTo>
                  <a:lnTo>
                    <a:pt x="102" y="473"/>
                  </a:lnTo>
                  <a:lnTo>
                    <a:pt x="115" y="457"/>
                  </a:lnTo>
                  <a:lnTo>
                    <a:pt x="129" y="443"/>
                  </a:lnTo>
                  <a:lnTo>
                    <a:pt x="145" y="429"/>
                  </a:lnTo>
                  <a:lnTo>
                    <a:pt x="162" y="417"/>
                  </a:lnTo>
                  <a:lnTo>
                    <a:pt x="181" y="405"/>
                  </a:lnTo>
                  <a:lnTo>
                    <a:pt x="200" y="395"/>
                  </a:lnTo>
                  <a:lnTo>
                    <a:pt x="221" y="387"/>
                  </a:lnTo>
                  <a:lnTo>
                    <a:pt x="243" y="379"/>
                  </a:lnTo>
                  <a:lnTo>
                    <a:pt x="267" y="373"/>
                  </a:lnTo>
                  <a:lnTo>
                    <a:pt x="267" y="373"/>
                  </a:lnTo>
                  <a:lnTo>
                    <a:pt x="317" y="362"/>
                  </a:lnTo>
                  <a:lnTo>
                    <a:pt x="368" y="350"/>
                  </a:lnTo>
                  <a:lnTo>
                    <a:pt x="420" y="336"/>
                  </a:lnTo>
                  <a:lnTo>
                    <a:pt x="474" y="321"/>
                  </a:lnTo>
                  <a:lnTo>
                    <a:pt x="526" y="304"/>
                  </a:lnTo>
                  <a:lnTo>
                    <a:pt x="579" y="287"/>
                  </a:lnTo>
                  <a:lnTo>
                    <a:pt x="632" y="267"/>
                  </a:lnTo>
                  <a:lnTo>
                    <a:pt x="684" y="246"/>
                  </a:lnTo>
                  <a:lnTo>
                    <a:pt x="734" y="222"/>
                  </a:lnTo>
                  <a:lnTo>
                    <a:pt x="759" y="211"/>
                  </a:lnTo>
                  <a:lnTo>
                    <a:pt x="782" y="198"/>
                  </a:lnTo>
                  <a:lnTo>
                    <a:pt x="806" y="185"/>
                  </a:lnTo>
                  <a:lnTo>
                    <a:pt x="828" y="171"/>
                  </a:lnTo>
                  <a:lnTo>
                    <a:pt x="851" y="157"/>
                  </a:lnTo>
                  <a:lnTo>
                    <a:pt x="872" y="141"/>
                  </a:lnTo>
                  <a:lnTo>
                    <a:pt x="892" y="125"/>
                  </a:lnTo>
                  <a:lnTo>
                    <a:pt x="912" y="109"/>
                  </a:lnTo>
                  <a:lnTo>
                    <a:pt x="931" y="93"/>
                  </a:lnTo>
                  <a:lnTo>
                    <a:pt x="949" y="76"/>
                  </a:lnTo>
                  <a:lnTo>
                    <a:pt x="966" y="57"/>
                  </a:lnTo>
                  <a:lnTo>
                    <a:pt x="983" y="39"/>
                  </a:lnTo>
                  <a:lnTo>
                    <a:pt x="998" y="20"/>
                  </a:lnTo>
                  <a:lnTo>
                    <a:pt x="10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7" name="Freeform 197">
              <a:extLst>
                <a:ext uri="{FF2B5EF4-FFF2-40B4-BE49-F238E27FC236}">
                  <a16:creationId xmlns:a16="http://schemas.microsoft.com/office/drawing/2014/main" id="{BB2E8A29-4639-4BBC-A9DF-95EDB58A5CFC}"/>
                </a:ext>
              </a:extLst>
            </p:cNvPr>
            <p:cNvSpPr>
              <a:spLocks/>
            </p:cNvSpPr>
            <p:nvPr/>
          </p:nvSpPr>
          <p:spPr bwMode="auto">
            <a:xfrm flipH="1">
              <a:off x="7964918" y="6015717"/>
              <a:ext cx="144254" cy="251927"/>
            </a:xfrm>
            <a:custGeom>
              <a:avLst/>
              <a:gdLst>
                <a:gd name="T0" fmla="*/ 499 w 499"/>
                <a:gd name="T1" fmla="*/ 633 h 1015"/>
                <a:gd name="T2" fmla="*/ 499 w 499"/>
                <a:gd name="T3" fmla="*/ 827 h 1015"/>
                <a:gd name="T4" fmla="*/ 474 w 499"/>
                <a:gd name="T5" fmla="*/ 871 h 1015"/>
                <a:gd name="T6" fmla="*/ 447 w 499"/>
                <a:gd name="T7" fmla="*/ 909 h 1015"/>
                <a:gd name="T8" fmla="*/ 419 w 499"/>
                <a:gd name="T9" fmla="*/ 940 h 1015"/>
                <a:gd name="T10" fmla="*/ 389 w 499"/>
                <a:gd name="T11" fmla="*/ 967 h 1015"/>
                <a:gd name="T12" fmla="*/ 357 w 499"/>
                <a:gd name="T13" fmla="*/ 988 h 1015"/>
                <a:gd name="T14" fmla="*/ 325 w 499"/>
                <a:gd name="T15" fmla="*/ 1002 h 1015"/>
                <a:gd name="T16" fmla="*/ 291 w 499"/>
                <a:gd name="T17" fmla="*/ 1012 h 1015"/>
                <a:gd name="T18" fmla="*/ 258 w 499"/>
                <a:gd name="T19" fmla="*/ 1015 h 1015"/>
                <a:gd name="T20" fmla="*/ 224 w 499"/>
                <a:gd name="T21" fmla="*/ 1012 h 1015"/>
                <a:gd name="T22" fmla="*/ 190 w 499"/>
                <a:gd name="T23" fmla="*/ 1003 h 1015"/>
                <a:gd name="T24" fmla="*/ 157 w 499"/>
                <a:gd name="T25" fmla="*/ 989 h 1015"/>
                <a:gd name="T26" fmla="*/ 123 w 499"/>
                <a:gd name="T27" fmla="*/ 969 h 1015"/>
                <a:gd name="T28" fmla="*/ 90 w 499"/>
                <a:gd name="T29" fmla="*/ 943 h 1015"/>
                <a:gd name="T30" fmla="*/ 58 w 499"/>
                <a:gd name="T31" fmla="*/ 910 h 1015"/>
                <a:gd name="T32" fmla="*/ 28 w 499"/>
                <a:gd name="T33" fmla="*/ 872 h 1015"/>
                <a:gd name="T34" fmla="*/ 0 w 499"/>
                <a:gd name="T35" fmla="*/ 827 h 1015"/>
                <a:gd name="T36" fmla="*/ 0 w 499"/>
                <a:gd name="T37" fmla="*/ 239 h 1015"/>
                <a:gd name="T38" fmla="*/ 0 w 499"/>
                <a:gd name="T39" fmla="*/ 224 h 1015"/>
                <a:gd name="T40" fmla="*/ 2 w 499"/>
                <a:gd name="T41" fmla="*/ 196 h 1015"/>
                <a:gd name="T42" fmla="*/ 7 w 499"/>
                <a:gd name="T43" fmla="*/ 170 h 1015"/>
                <a:gd name="T44" fmla="*/ 15 w 499"/>
                <a:gd name="T45" fmla="*/ 146 h 1015"/>
                <a:gd name="T46" fmla="*/ 27 w 499"/>
                <a:gd name="T47" fmla="*/ 123 h 1015"/>
                <a:gd name="T48" fmla="*/ 39 w 499"/>
                <a:gd name="T49" fmla="*/ 102 h 1015"/>
                <a:gd name="T50" fmla="*/ 60 w 499"/>
                <a:gd name="T51" fmla="*/ 75 h 1015"/>
                <a:gd name="T52" fmla="*/ 95 w 499"/>
                <a:gd name="T53" fmla="*/ 46 h 1015"/>
                <a:gd name="T54" fmla="*/ 135 w 499"/>
                <a:gd name="T55" fmla="*/ 24 h 1015"/>
                <a:gd name="T56" fmla="*/ 179 w 499"/>
                <a:gd name="T57" fmla="*/ 9 h 1015"/>
                <a:gd name="T58" fmla="*/ 225 w 499"/>
                <a:gd name="T59" fmla="*/ 1 h 1015"/>
                <a:gd name="T60" fmla="*/ 272 w 499"/>
                <a:gd name="T61" fmla="*/ 1 h 1015"/>
                <a:gd name="T62" fmla="*/ 318 w 499"/>
                <a:gd name="T63" fmla="*/ 9 h 1015"/>
                <a:gd name="T64" fmla="*/ 362 w 499"/>
                <a:gd name="T65" fmla="*/ 24 h 1015"/>
                <a:gd name="T66" fmla="*/ 402 w 499"/>
                <a:gd name="T67" fmla="*/ 46 h 1015"/>
                <a:gd name="T68" fmla="*/ 437 w 499"/>
                <a:gd name="T69" fmla="*/ 75 h 1015"/>
                <a:gd name="T70" fmla="*/ 460 w 499"/>
                <a:gd name="T71" fmla="*/ 102 h 1015"/>
                <a:gd name="T72" fmla="*/ 472 w 499"/>
                <a:gd name="T73" fmla="*/ 123 h 1015"/>
                <a:gd name="T74" fmla="*/ 482 w 499"/>
                <a:gd name="T75" fmla="*/ 146 h 1015"/>
                <a:gd name="T76" fmla="*/ 490 w 499"/>
                <a:gd name="T77" fmla="*/ 170 h 1015"/>
                <a:gd name="T78" fmla="*/ 495 w 499"/>
                <a:gd name="T79" fmla="*/ 196 h 1015"/>
                <a:gd name="T80" fmla="*/ 498 w 499"/>
                <a:gd name="T81" fmla="*/ 224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9" h="1015">
                  <a:moveTo>
                    <a:pt x="499" y="239"/>
                  </a:moveTo>
                  <a:lnTo>
                    <a:pt x="499" y="633"/>
                  </a:lnTo>
                  <a:lnTo>
                    <a:pt x="499" y="827"/>
                  </a:lnTo>
                  <a:lnTo>
                    <a:pt x="499" y="827"/>
                  </a:lnTo>
                  <a:lnTo>
                    <a:pt x="486" y="850"/>
                  </a:lnTo>
                  <a:lnTo>
                    <a:pt x="474" y="871"/>
                  </a:lnTo>
                  <a:lnTo>
                    <a:pt x="461" y="891"/>
                  </a:lnTo>
                  <a:lnTo>
                    <a:pt x="447" y="909"/>
                  </a:lnTo>
                  <a:lnTo>
                    <a:pt x="434" y="925"/>
                  </a:lnTo>
                  <a:lnTo>
                    <a:pt x="419" y="940"/>
                  </a:lnTo>
                  <a:lnTo>
                    <a:pt x="403" y="954"/>
                  </a:lnTo>
                  <a:lnTo>
                    <a:pt x="389" y="967"/>
                  </a:lnTo>
                  <a:lnTo>
                    <a:pt x="373" y="978"/>
                  </a:lnTo>
                  <a:lnTo>
                    <a:pt x="357" y="988"/>
                  </a:lnTo>
                  <a:lnTo>
                    <a:pt x="342" y="996"/>
                  </a:lnTo>
                  <a:lnTo>
                    <a:pt x="325" y="1002"/>
                  </a:lnTo>
                  <a:lnTo>
                    <a:pt x="308" y="1007"/>
                  </a:lnTo>
                  <a:lnTo>
                    <a:pt x="291" y="1012"/>
                  </a:lnTo>
                  <a:lnTo>
                    <a:pt x="274" y="1014"/>
                  </a:lnTo>
                  <a:lnTo>
                    <a:pt x="258" y="1015"/>
                  </a:lnTo>
                  <a:lnTo>
                    <a:pt x="241" y="1014"/>
                  </a:lnTo>
                  <a:lnTo>
                    <a:pt x="224" y="1012"/>
                  </a:lnTo>
                  <a:lnTo>
                    <a:pt x="207" y="1008"/>
                  </a:lnTo>
                  <a:lnTo>
                    <a:pt x="190" y="1003"/>
                  </a:lnTo>
                  <a:lnTo>
                    <a:pt x="173" y="997"/>
                  </a:lnTo>
                  <a:lnTo>
                    <a:pt x="157" y="989"/>
                  </a:lnTo>
                  <a:lnTo>
                    <a:pt x="140" y="979"/>
                  </a:lnTo>
                  <a:lnTo>
                    <a:pt x="123" y="969"/>
                  </a:lnTo>
                  <a:lnTo>
                    <a:pt x="106" y="957"/>
                  </a:lnTo>
                  <a:lnTo>
                    <a:pt x="90" y="943"/>
                  </a:lnTo>
                  <a:lnTo>
                    <a:pt x="74" y="927"/>
                  </a:lnTo>
                  <a:lnTo>
                    <a:pt x="58" y="910"/>
                  </a:lnTo>
                  <a:lnTo>
                    <a:pt x="43" y="892"/>
                  </a:lnTo>
                  <a:lnTo>
                    <a:pt x="28" y="872"/>
                  </a:lnTo>
                  <a:lnTo>
                    <a:pt x="13" y="851"/>
                  </a:lnTo>
                  <a:lnTo>
                    <a:pt x="0" y="827"/>
                  </a:lnTo>
                  <a:lnTo>
                    <a:pt x="0" y="633"/>
                  </a:lnTo>
                  <a:lnTo>
                    <a:pt x="0" y="239"/>
                  </a:lnTo>
                  <a:lnTo>
                    <a:pt x="0" y="239"/>
                  </a:lnTo>
                  <a:lnTo>
                    <a:pt x="0" y="224"/>
                  </a:lnTo>
                  <a:lnTo>
                    <a:pt x="1" y="209"/>
                  </a:lnTo>
                  <a:lnTo>
                    <a:pt x="2" y="196"/>
                  </a:lnTo>
                  <a:lnTo>
                    <a:pt x="5" y="182"/>
                  </a:lnTo>
                  <a:lnTo>
                    <a:pt x="7" y="170"/>
                  </a:lnTo>
                  <a:lnTo>
                    <a:pt x="12" y="158"/>
                  </a:lnTo>
                  <a:lnTo>
                    <a:pt x="15" y="146"/>
                  </a:lnTo>
                  <a:lnTo>
                    <a:pt x="21" y="135"/>
                  </a:lnTo>
                  <a:lnTo>
                    <a:pt x="27" y="123"/>
                  </a:lnTo>
                  <a:lnTo>
                    <a:pt x="32" y="113"/>
                  </a:lnTo>
                  <a:lnTo>
                    <a:pt x="39" y="102"/>
                  </a:lnTo>
                  <a:lnTo>
                    <a:pt x="46" y="94"/>
                  </a:lnTo>
                  <a:lnTo>
                    <a:pt x="60" y="75"/>
                  </a:lnTo>
                  <a:lnTo>
                    <a:pt x="77" y="60"/>
                  </a:lnTo>
                  <a:lnTo>
                    <a:pt x="95" y="46"/>
                  </a:lnTo>
                  <a:lnTo>
                    <a:pt x="115" y="33"/>
                  </a:lnTo>
                  <a:lnTo>
                    <a:pt x="135" y="24"/>
                  </a:lnTo>
                  <a:lnTo>
                    <a:pt x="157" y="15"/>
                  </a:lnTo>
                  <a:lnTo>
                    <a:pt x="179" y="9"/>
                  </a:lnTo>
                  <a:lnTo>
                    <a:pt x="203" y="4"/>
                  </a:lnTo>
                  <a:lnTo>
                    <a:pt x="225" y="1"/>
                  </a:lnTo>
                  <a:lnTo>
                    <a:pt x="249" y="0"/>
                  </a:lnTo>
                  <a:lnTo>
                    <a:pt x="272" y="1"/>
                  </a:lnTo>
                  <a:lnTo>
                    <a:pt x="296" y="4"/>
                  </a:lnTo>
                  <a:lnTo>
                    <a:pt x="318" y="9"/>
                  </a:lnTo>
                  <a:lnTo>
                    <a:pt x="341" y="15"/>
                  </a:lnTo>
                  <a:lnTo>
                    <a:pt x="362" y="24"/>
                  </a:lnTo>
                  <a:lnTo>
                    <a:pt x="382" y="33"/>
                  </a:lnTo>
                  <a:lnTo>
                    <a:pt x="402" y="46"/>
                  </a:lnTo>
                  <a:lnTo>
                    <a:pt x="420" y="60"/>
                  </a:lnTo>
                  <a:lnTo>
                    <a:pt x="437" y="75"/>
                  </a:lnTo>
                  <a:lnTo>
                    <a:pt x="453" y="94"/>
                  </a:lnTo>
                  <a:lnTo>
                    <a:pt x="460" y="102"/>
                  </a:lnTo>
                  <a:lnTo>
                    <a:pt x="466" y="113"/>
                  </a:lnTo>
                  <a:lnTo>
                    <a:pt x="472" y="123"/>
                  </a:lnTo>
                  <a:lnTo>
                    <a:pt x="478" y="135"/>
                  </a:lnTo>
                  <a:lnTo>
                    <a:pt x="482" y="146"/>
                  </a:lnTo>
                  <a:lnTo>
                    <a:pt x="486" y="158"/>
                  </a:lnTo>
                  <a:lnTo>
                    <a:pt x="490" y="170"/>
                  </a:lnTo>
                  <a:lnTo>
                    <a:pt x="493" y="182"/>
                  </a:lnTo>
                  <a:lnTo>
                    <a:pt x="495" y="196"/>
                  </a:lnTo>
                  <a:lnTo>
                    <a:pt x="497" y="209"/>
                  </a:lnTo>
                  <a:lnTo>
                    <a:pt x="498" y="224"/>
                  </a:lnTo>
                  <a:lnTo>
                    <a:pt x="499" y="239"/>
                  </a:lnTo>
                  <a:close/>
                </a:path>
              </a:pathLst>
            </a:custGeom>
            <a:solidFill>
              <a:srgbClr val="F5D6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8" name="Freeform 198">
              <a:extLst>
                <a:ext uri="{FF2B5EF4-FFF2-40B4-BE49-F238E27FC236}">
                  <a16:creationId xmlns:a16="http://schemas.microsoft.com/office/drawing/2014/main" id="{56847A13-3D1A-4C7F-842B-32483DBB0106}"/>
                </a:ext>
              </a:extLst>
            </p:cNvPr>
            <p:cNvSpPr>
              <a:spLocks/>
            </p:cNvSpPr>
            <p:nvPr/>
          </p:nvSpPr>
          <p:spPr bwMode="auto">
            <a:xfrm flipH="1">
              <a:off x="7964918" y="6015717"/>
              <a:ext cx="144254" cy="251927"/>
            </a:xfrm>
            <a:custGeom>
              <a:avLst/>
              <a:gdLst>
                <a:gd name="T0" fmla="*/ 499 w 499"/>
                <a:gd name="T1" fmla="*/ 633 h 1015"/>
                <a:gd name="T2" fmla="*/ 499 w 499"/>
                <a:gd name="T3" fmla="*/ 827 h 1015"/>
                <a:gd name="T4" fmla="*/ 474 w 499"/>
                <a:gd name="T5" fmla="*/ 871 h 1015"/>
                <a:gd name="T6" fmla="*/ 447 w 499"/>
                <a:gd name="T7" fmla="*/ 909 h 1015"/>
                <a:gd name="T8" fmla="*/ 419 w 499"/>
                <a:gd name="T9" fmla="*/ 940 h 1015"/>
                <a:gd name="T10" fmla="*/ 389 w 499"/>
                <a:gd name="T11" fmla="*/ 967 h 1015"/>
                <a:gd name="T12" fmla="*/ 357 w 499"/>
                <a:gd name="T13" fmla="*/ 988 h 1015"/>
                <a:gd name="T14" fmla="*/ 325 w 499"/>
                <a:gd name="T15" fmla="*/ 1002 h 1015"/>
                <a:gd name="T16" fmla="*/ 291 w 499"/>
                <a:gd name="T17" fmla="*/ 1012 h 1015"/>
                <a:gd name="T18" fmla="*/ 258 w 499"/>
                <a:gd name="T19" fmla="*/ 1015 h 1015"/>
                <a:gd name="T20" fmla="*/ 224 w 499"/>
                <a:gd name="T21" fmla="*/ 1012 h 1015"/>
                <a:gd name="T22" fmla="*/ 190 w 499"/>
                <a:gd name="T23" fmla="*/ 1003 h 1015"/>
                <a:gd name="T24" fmla="*/ 157 w 499"/>
                <a:gd name="T25" fmla="*/ 989 h 1015"/>
                <a:gd name="T26" fmla="*/ 123 w 499"/>
                <a:gd name="T27" fmla="*/ 969 h 1015"/>
                <a:gd name="T28" fmla="*/ 90 w 499"/>
                <a:gd name="T29" fmla="*/ 943 h 1015"/>
                <a:gd name="T30" fmla="*/ 58 w 499"/>
                <a:gd name="T31" fmla="*/ 910 h 1015"/>
                <a:gd name="T32" fmla="*/ 28 w 499"/>
                <a:gd name="T33" fmla="*/ 872 h 1015"/>
                <a:gd name="T34" fmla="*/ 0 w 499"/>
                <a:gd name="T35" fmla="*/ 827 h 1015"/>
                <a:gd name="T36" fmla="*/ 0 w 499"/>
                <a:gd name="T37" fmla="*/ 239 h 1015"/>
                <a:gd name="T38" fmla="*/ 0 w 499"/>
                <a:gd name="T39" fmla="*/ 224 h 1015"/>
                <a:gd name="T40" fmla="*/ 2 w 499"/>
                <a:gd name="T41" fmla="*/ 196 h 1015"/>
                <a:gd name="T42" fmla="*/ 7 w 499"/>
                <a:gd name="T43" fmla="*/ 170 h 1015"/>
                <a:gd name="T44" fmla="*/ 15 w 499"/>
                <a:gd name="T45" fmla="*/ 146 h 1015"/>
                <a:gd name="T46" fmla="*/ 27 w 499"/>
                <a:gd name="T47" fmla="*/ 123 h 1015"/>
                <a:gd name="T48" fmla="*/ 39 w 499"/>
                <a:gd name="T49" fmla="*/ 102 h 1015"/>
                <a:gd name="T50" fmla="*/ 60 w 499"/>
                <a:gd name="T51" fmla="*/ 75 h 1015"/>
                <a:gd name="T52" fmla="*/ 95 w 499"/>
                <a:gd name="T53" fmla="*/ 46 h 1015"/>
                <a:gd name="T54" fmla="*/ 135 w 499"/>
                <a:gd name="T55" fmla="*/ 24 h 1015"/>
                <a:gd name="T56" fmla="*/ 179 w 499"/>
                <a:gd name="T57" fmla="*/ 9 h 1015"/>
                <a:gd name="T58" fmla="*/ 225 w 499"/>
                <a:gd name="T59" fmla="*/ 1 h 1015"/>
                <a:gd name="T60" fmla="*/ 272 w 499"/>
                <a:gd name="T61" fmla="*/ 1 h 1015"/>
                <a:gd name="T62" fmla="*/ 318 w 499"/>
                <a:gd name="T63" fmla="*/ 9 h 1015"/>
                <a:gd name="T64" fmla="*/ 362 w 499"/>
                <a:gd name="T65" fmla="*/ 24 h 1015"/>
                <a:gd name="T66" fmla="*/ 402 w 499"/>
                <a:gd name="T67" fmla="*/ 46 h 1015"/>
                <a:gd name="T68" fmla="*/ 437 w 499"/>
                <a:gd name="T69" fmla="*/ 75 h 1015"/>
                <a:gd name="T70" fmla="*/ 460 w 499"/>
                <a:gd name="T71" fmla="*/ 102 h 1015"/>
                <a:gd name="T72" fmla="*/ 472 w 499"/>
                <a:gd name="T73" fmla="*/ 123 h 1015"/>
                <a:gd name="T74" fmla="*/ 482 w 499"/>
                <a:gd name="T75" fmla="*/ 146 h 1015"/>
                <a:gd name="T76" fmla="*/ 490 w 499"/>
                <a:gd name="T77" fmla="*/ 170 h 1015"/>
                <a:gd name="T78" fmla="*/ 495 w 499"/>
                <a:gd name="T79" fmla="*/ 196 h 1015"/>
                <a:gd name="T80" fmla="*/ 498 w 499"/>
                <a:gd name="T81" fmla="*/ 224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9" h="1015">
                  <a:moveTo>
                    <a:pt x="499" y="239"/>
                  </a:moveTo>
                  <a:lnTo>
                    <a:pt x="499" y="633"/>
                  </a:lnTo>
                  <a:lnTo>
                    <a:pt x="499" y="827"/>
                  </a:lnTo>
                  <a:lnTo>
                    <a:pt x="499" y="827"/>
                  </a:lnTo>
                  <a:lnTo>
                    <a:pt x="486" y="850"/>
                  </a:lnTo>
                  <a:lnTo>
                    <a:pt x="474" y="871"/>
                  </a:lnTo>
                  <a:lnTo>
                    <a:pt x="461" y="891"/>
                  </a:lnTo>
                  <a:lnTo>
                    <a:pt x="447" y="909"/>
                  </a:lnTo>
                  <a:lnTo>
                    <a:pt x="434" y="925"/>
                  </a:lnTo>
                  <a:lnTo>
                    <a:pt x="419" y="940"/>
                  </a:lnTo>
                  <a:lnTo>
                    <a:pt x="403" y="954"/>
                  </a:lnTo>
                  <a:lnTo>
                    <a:pt x="389" y="967"/>
                  </a:lnTo>
                  <a:lnTo>
                    <a:pt x="373" y="978"/>
                  </a:lnTo>
                  <a:lnTo>
                    <a:pt x="357" y="988"/>
                  </a:lnTo>
                  <a:lnTo>
                    <a:pt x="342" y="996"/>
                  </a:lnTo>
                  <a:lnTo>
                    <a:pt x="325" y="1002"/>
                  </a:lnTo>
                  <a:lnTo>
                    <a:pt x="308" y="1007"/>
                  </a:lnTo>
                  <a:lnTo>
                    <a:pt x="291" y="1012"/>
                  </a:lnTo>
                  <a:lnTo>
                    <a:pt x="274" y="1014"/>
                  </a:lnTo>
                  <a:lnTo>
                    <a:pt x="258" y="1015"/>
                  </a:lnTo>
                  <a:lnTo>
                    <a:pt x="241" y="1014"/>
                  </a:lnTo>
                  <a:lnTo>
                    <a:pt x="224" y="1012"/>
                  </a:lnTo>
                  <a:lnTo>
                    <a:pt x="207" y="1008"/>
                  </a:lnTo>
                  <a:lnTo>
                    <a:pt x="190" y="1003"/>
                  </a:lnTo>
                  <a:lnTo>
                    <a:pt x="173" y="997"/>
                  </a:lnTo>
                  <a:lnTo>
                    <a:pt x="157" y="989"/>
                  </a:lnTo>
                  <a:lnTo>
                    <a:pt x="140" y="979"/>
                  </a:lnTo>
                  <a:lnTo>
                    <a:pt x="123" y="969"/>
                  </a:lnTo>
                  <a:lnTo>
                    <a:pt x="106" y="957"/>
                  </a:lnTo>
                  <a:lnTo>
                    <a:pt x="90" y="943"/>
                  </a:lnTo>
                  <a:lnTo>
                    <a:pt x="74" y="927"/>
                  </a:lnTo>
                  <a:lnTo>
                    <a:pt x="58" y="910"/>
                  </a:lnTo>
                  <a:lnTo>
                    <a:pt x="43" y="892"/>
                  </a:lnTo>
                  <a:lnTo>
                    <a:pt x="28" y="872"/>
                  </a:lnTo>
                  <a:lnTo>
                    <a:pt x="13" y="851"/>
                  </a:lnTo>
                  <a:lnTo>
                    <a:pt x="0" y="827"/>
                  </a:lnTo>
                  <a:lnTo>
                    <a:pt x="0" y="633"/>
                  </a:lnTo>
                  <a:lnTo>
                    <a:pt x="0" y="239"/>
                  </a:lnTo>
                  <a:lnTo>
                    <a:pt x="0" y="239"/>
                  </a:lnTo>
                  <a:lnTo>
                    <a:pt x="0" y="224"/>
                  </a:lnTo>
                  <a:lnTo>
                    <a:pt x="1" y="209"/>
                  </a:lnTo>
                  <a:lnTo>
                    <a:pt x="2" y="196"/>
                  </a:lnTo>
                  <a:lnTo>
                    <a:pt x="5" y="182"/>
                  </a:lnTo>
                  <a:lnTo>
                    <a:pt x="7" y="170"/>
                  </a:lnTo>
                  <a:lnTo>
                    <a:pt x="12" y="158"/>
                  </a:lnTo>
                  <a:lnTo>
                    <a:pt x="15" y="146"/>
                  </a:lnTo>
                  <a:lnTo>
                    <a:pt x="21" y="135"/>
                  </a:lnTo>
                  <a:lnTo>
                    <a:pt x="27" y="123"/>
                  </a:lnTo>
                  <a:lnTo>
                    <a:pt x="32" y="113"/>
                  </a:lnTo>
                  <a:lnTo>
                    <a:pt x="39" y="102"/>
                  </a:lnTo>
                  <a:lnTo>
                    <a:pt x="46" y="94"/>
                  </a:lnTo>
                  <a:lnTo>
                    <a:pt x="60" y="75"/>
                  </a:lnTo>
                  <a:lnTo>
                    <a:pt x="77" y="60"/>
                  </a:lnTo>
                  <a:lnTo>
                    <a:pt x="95" y="46"/>
                  </a:lnTo>
                  <a:lnTo>
                    <a:pt x="115" y="33"/>
                  </a:lnTo>
                  <a:lnTo>
                    <a:pt x="135" y="24"/>
                  </a:lnTo>
                  <a:lnTo>
                    <a:pt x="157" y="15"/>
                  </a:lnTo>
                  <a:lnTo>
                    <a:pt x="179" y="9"/>
                  </a:lnTo>
                  <a:lnTo>
                    <a:pt x="203" y="4"/>
                  </a:lnTo>
                  <a:lnTo>
                    <a:pt x="225" y="1"/>
                  </a:lnTo>
                  <a:lnTo>
                    <a:pt x="249" y="0"/>
                  </a:lnTo>
                  <a:lnTo>
                    <a:pt x="272" y="1"/>
                  </a:lnTo>
                  <a:lnTo>
                    <a:pt x="296" y="4"/>
                  </a:lnTo>
                  <a:lnTo>
                    <a:pt x="318" y="9"/>
                  </a:lnTo>
                  <a:lnTo>
                    <a:pt x="341" y="15"/>
                  </a:lnTo>
                  <a:lnTo>
                    <a:pt x="362" y="24"/>
                  </a:lnTo>
                  <a:lnTo>
                    <a:pt x="382" y="33"/>
                  </a:lnTo>
                  <a:lnTo>
                    <a:pt x="402" y="46"/>
                  </a:lnTo>
                  <a:lnTo>
                    <a:pt x="420" y="60"/>
                  </a:lnTo>
                  <a:lnTo>
                    <a:pt x="437" y="75"/>
                  </a:lnTo>
                  <a:lnTo>
                    <a:pt x="453" y="94"/>
                  </a:lnTo>
                  <a:lnTo>
                    <a:pt x="460" y="102"/>
                  </a:lnTo>
                  <a:lnTo>
                    <a:pt x="466" y="113"/>
                  </a:lnTo>
                  <a:lnTo>
                    <a:pt x="472" y="123"/>
                  </a:lnTo>
                  <a:lnTo>
                    <a:pt x="478" y="135"/>
                  </a:lnTo>
                  <a:lnTo>
                    <a:pt x="482" y="146"/>
                  </a:lnTo>
                  <a:lnTo>
                    <a:pt x="486" y="158"/>
                  </a:lnTo>
                  <a:lnTo>
                    <a:pt x="490" y="170"/>
                  </a:lnTo>
                  <a:lnTo>
                    <a:pt x="493" y="182"/>
                  </a:lnTo>
                  <a:lnTo>
                    <a:pt x="495" y="196"/>
                  </a:lnTo>
                  <a:lnTo>
                    <a:pt x="497" y="209"/>
                  </a:lnTo>
                  <a:lnTo>
                    <a:pt x="498" y="224"/>
                  </a:lnTo>
                  <a:lnTo>
                    <a:pt x="499" y="2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69" name="Freeform 199">
              <a:extLst>
                <a:ext uri="{FF2B5EF4-FFF2-40B4-BE49-F238E27FC236}">
                  <a16:creationId xmlns:a16="http://schemas.microsoft.com/office/drawing/2014/main" id="{857461CA-F2BB-46FF-B48E-ED1B7D4C7EF4}"/>
                </a:ext>
              </a:extLst>
            </p:cNvPr>
            <p:cNvSpPr>
              <a:spLocks/>
            </p:cNvSpPr>
            <p:nvPr/>
          </p:nvSpPr>
          <p:spPr bwMode="auto">
            <a:xfrm flipH="1">
              <a:off x="8176954" y="6005293"/>
              <a:ext cx="64306" cy="79922"/>
            </a:xfrm>
            <a:custGeom>
              <a:avLst/>
              <a:gdLst>
                <a:gd name="T0" fmla="*/ 45 w 225"/>
                <a:gd name="T1" fmla="*/ 5 h 325"/>
                <a:gd name="T2" fmla="*/ 65 w 225"/>
                <a:gd name="T3" fmla="*/ 0 h 325"/>
                <a:gd name="T4" fmla="*/ 86 w 225"/>
                <a:gd name="T5" fmla="*/ 2 h 325"/>
                <a:gd name="T6" fmla="*/ 107 w 225"/>
                <a:gd name="T7" fmla="*/ 10 h 325"/>
                <a:gd name="T8" fmla="*/ 129 w 225"/>
                <a:gd name="T9" fmla="*/ 24 h 325"/>
                <a:gd name="T10" fmla="*/ 149 w 225"/>
                <a:gd name="T11" fmla="*/ 42 h 325"/>
                <a:gd name="T12" fmla="*/ 170 w 225"/>
                <a:gd name="T13" fmla="*/ 65 h 325"/>
                <a:gd name="T14" fmla="*/ 188 w 225"/>
                <a:gd name="T15" fmla="*/ 93 h 325"/>
                <a:gd name="T16" fmla="*/ 202 w 225"/>
                <a:gd name="T17" fmla="*/ 123 h 325"/>
                <a:gd name="T18" fmla="*/ 209 w 225"/>
                <a:gd name="T19" fmla="*/ 139 h 325"/>
                <a:gd name="T20" fmla="*/ 219 w 225"/>
                <a:gd name="T21" fmla="*/ 172 h 325"/>
                <a:gd name="T22" fmla="*/ 224 w 225"/>
                <a:gd name="T23" fmla="*/ 203 h 325"/>
                <a:gd name="T24" fmla="*/ 225 w 225"/>
                <a:gd name="T25" fmla="*/ 232 h 325"/>
                <a:gd name="T26" fmla="*/ 221 w 225"/>
                <a:gd name="T27" fmla="*/ 259 h 325"/>
                <a:gd name="T28" fmla="*/ 215 w 225"/>
                <a:gd name="T29" fmla="*/ 283 h 325"/>
                <a:gd name="T30" fmla="*/ 203 w 225"/>
                <a:gd name="T31" fmla="*/ 301 h 325"/>
                <a:gd name="T32" fmla="*/ 189 w 225"/>
                <a:gd name="T33" fmla="*/ 315 h 325"/>
                <a:gd name="T34" fmla="*/ 180 w 225"/>
                <a:gd name="T35" fmla="*/ 319 h 325"/>
                <a:gd name="T36" fmla="*/ 160 w 225"/>
                <a:gd name="T37" fmla="*/ 325 h 325"/>
                <a:gd name="T38" fmla="*/ 139 w 225"/>
                <a:gd name="T39" fmla="*/ 323 h 325"/>
                <a:gd name="T40" fmla="*/ 117 w 225"/>
                <a:gd name="T41" fmla="*/ 315 h 325"/>
                <a:gd name="T42" fmla="*/ 96 w 225"/>
                <a:gd name="T43" fmla="*/ 301 h 325"/>
                <a:gd name="T44" fmla="*/ 75 w 225"/>
                <a:gd name="T45" fmla="*/ 283 h 325"/>
                <a:gd name="T46" fmla="*/ 55 w 225"/>
                <a:gd name="T47" fmla="*/ 260 h 325"/>
                <a:gd name="T48" fmla="*/ 37 w 225"/>
                <a:gd name="T49" fmla="*/ 232 h 325"/>
                <a:gd name="T50" fmla="*/ 22 w 225"/>
                <a:gd name="T51" fmla="*/ 202 h 325"/>
                <a:gd name="T52" fmla="*/ 16 w 225"/>
                <a:gd name="T53" fmla="*/ 186 h 325"/>
                <a:gd name="T54" fmla="*/ 6 w 225"/>
                <a:gd name="T55" fmla="*/ 153 h 325"/>
                <a:gd name="T56" fmla="*/ 1 w 225"/>
                <a:gd name="T57" fmla="*/ 122 h 325"/>
                <a:gd name="T58" fmla="*/ 0 w 225"/>
                <a:gd name="T59" fmla="*/ 93 h 325"/>
                <a:gd name="T60" fmla="*/ 4 w 225"/>
                <a:gd name="T61" fmla="*/ 66 h 325"/>
                <a:gd name="T62" fmla="*/ 10 w 225"/>
                <a:gd name="T63" fmla="*/ 43 h 325"/>
                <a:gd name="T64" fmla="*/ 22 w 225"/>
                <a:gd name="T65" fmla="*/ 24 h 325"/>
                <a:gd name="T66" fmla="*/ 36 w 225"/>
                <a:gd name="T67" fmla="*/ 10 h 325"/>
                <a:gd name="T68" fmla="*/ 45 w 225"/>
                <a:gd name="T69" fmla="*/ 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5" h="325">
                  <a:moveTo>
                    <a:pt x="45" y="5"/>
                  </a:moveTo>
                  <a:lnTo>
                    <a:pt x="45" y="5"/>
                  </a:lnTo>
                  <a:lnTo>
                    <a:pt x="55" y="2"/>
                  </a:lnTo>
                  <a:lnTo>
                    <a:pt x="65" y="0"/>
                  </a:lnTo>
                  <a:lnTo>
                    <a:pt x="75" y="0"/>
                  </a:lnTo>
                  <a:lnTo>
                    <a:pt x="86" y="2"/>
                  </a:lnTo>
                  <a:lnTo>
                    <a:pt x="97" y="5"/>
                  </a:lnTo>
                  <a:lnTo>
                    <a:pt x="107" y="10"/>
                  </a:lnTo>
                  <a:lnTo>
                    <a:pt x="118" y="16"/>
                  </a:lnTo>
                  <a:lnTo>
                    <a:pt x="129" y="24"/>
                  </a:lnTo>
                  <a:lnTo>
                    <a:pt x="139" y="32"/>
                  </a:lnTo>
                  <a:lnTo>
                    <a:pt x="149" y="42"/>
                  </a:lnTo>
                  <a:lnTo>
                    <a:pt x="160" y="53"/>
                  </a:lnTo>
                  <a:lnTo>
                    <a:pt x="170" y="65"/>
                  </a:lnTo>
                  <a:lnTo>
                    <a:pt x="179" y="79"/>
                  </a:lnTo>
                  <a:lnTo>
                    <a:pt x="188" y="93"/>
                  </a:lnTo>
                  <a:lnTo>
                    <a:pt x="195" y="108"/>
                  </a:lnTo>
                  <a:lnTo>
                    <a:pt x="202" y="123"/>
                  </a:lnTo>
                  <a:lnTo>
                    <a:pt x="202" y="123"/>
                  </a:lnTo>
                  <a:lnTo>
                    <a:pt x="209" y="139"/>
                  </a:lnTo>
                  <a:lnTo>
                    <a:pt x="215" y="155"/>
                  </a:lnTo>
                  <a:lnTo>
                    <a:pt x="219" y="172"/>
                  </a:lnTo>
                  <a:lnTo>
                    <a:pt x="221" y="188"/>
                  </a:lnTo>
                  <a:lnTo>
                    <a:pt x="224" y="203"/>
                  </a:lnTo>
                  <a:lnTo>
                    <a:pt x="225" y="218"/>
                  </a:lnTo>
                  <a:lnTo>
                    <a:pt x="225" y="232"/>
                  </a:lnTo>
                  <a:lnTo>
                    <a:pt x="224" y="246"/>
                  </a:lnTo>
                  <a:lnTo>
                    <a:pt x="221" y="259"/>
                  </a:lnTo>
                  <a:lnTo>
                    <a:pt x="218" y="271"/>
                  </a:lnTo>
                  <a:lnTo>
                    <a:pt x="215" y="283"/>
                  </a:lnTo>
                  <a:lnTo>
                    <a:pt x="209" y="292"/>
                  </a:lnTo>
                  <a:lnTo>
                    <a:pt x="203" y="301"/>
                  </a:lnTo>
                  <a:lnTo>
                    <a:pt x="197" y="309"/>
                  </a:lnTo>
                  <a:lnTo>
                    <a:pt x="189" y="315"/>
                  </a:lnTo>
                  <a:lnTo>
                    <a:pt x="180" y="319"/>
                  </a:lnTo>
                  <a:lnTo>
                    <a:pt x="180" y="319"/>
                  </a:lnTo>
                  <a:lnTo>
                    <a:pt x="170" y="323"/>
                  </a:lnTo>
                  <a:lnTo>
                    <a:pt x="160" y="325"/>
                  </a:lnTo>
                  <a:lnTo>
                    <a:pt x="149" y="325"/>
                  </a:lnTo>
                  <a:lnTo>
                    <a:pt x="139" y="323"/>
                  </a:lnTo>
                  <a:lnTo>
                    <a:pt x="128" y="319"/>
                  </a:lnTo>
                  <a:lnTo>
                    <a:pt x="117" y="315"/>
                  </a:lnTo>
                  <a:lnTo>
                    <a:pt x="107" y="309"/>
                  </a:lnTo>
                  <a:lnTo>
                    <a:pt x="96" y="301"/>
                  </a:lnTo>
                  <a:lnTo>
                    <a:pt x="86" y="292"/>
                  </a:lnTo>
                  <a:lnTo>
                    <a:pt x="75" y="283"/>
                  </a:lnTo>
                  <a:lnTo>
                    <a:pt x="65" y="272"/>
                  </a:lnTo>
                  <a:lnTo>
                    <a:pt x="55" y="260"/>
                  </a:lnTo>
                  <a:lnTo>
                    <a:pt x="46" y="247"/>
                  </a:lnTo>
                  <a:lnTo>
                    <a:pt x="37" y="232"/>
                  </a:lnTo>
                  <a:lnTo>
                    <a:pt x="29" y="218"/>
                  </a:lnTo>
                  <a:lnTo>
                    <a:pt x="22" y="202"/>
                  </a:lnTo>
                  <a:lnTo>
                    <a:pt x="22" y="202"/>
                  </a:lnTo>
                  <a:lnTo>
                    <a:pt x="16" y="186"/>
                  </a:lnTo>
                  <a:lnTo>
                    <a:pt x="10" y="169"/>
                  </a:lnTo>
                  <a:lnTo>
                    <a:pt x="6" y="153"/>
                  </a:lnTo>
                  <a:lnTo>
                    <a:pt x="3" y="137"/>
                  </a:lnTo>
                  <a:lnTo>
                    <a:pt x="1" y="122"/>
                  </a:lnTo>
                  <a:lnTo>
                    <a:pt x="0" y="107"/>
                  </a:lnTo>
                  <a:lnTo>
                    <a:pt x="0" y="93"/>
                  </a:lnTo>
                  <a:lnTo>
                    <a:pt x="1" y="79"/>
                  </a:lnTo>
                  <a:lnTo>
                    <a:pt x="4" y="66"/>
                  </a:lnTo>
                  <a:lnTo>
                    <a:pt x="6" y="54"/>
                  </a:lnTo>
                  <a:lnTo>
                    <a:pt x="10" y="43"/>
                  </a:lnTo>
                  <a:lnTo>
                    <a:pt x="15" y="32"/>
                  </a:lnTo>
                  <a:lnTo>
                    <a:pt x="22" y="24"/>
                  </a:lnTo>
                  <a:lnTo>
                    <a:pt x="28" y="16"/>
                  </a:lnTo>
                  <a:lnTo>
                    <a:pt x="36" y="10"/>
                  </a:lnTo>
                  <a:lnTo>
                    <a:pt x="45" y="5"/>
                  </a:lnTo>
                  <a:lnTo>
                    <a:pt x="45" y="5"/>
                  </a:lnTo>
                  <a:close/>
                </a:path>
              </a:pathLst>
            </a:custGeom>
            <a:solidFill>
              <a:srgbClr val="F5D6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0" name="Freeform 200">
              <a:extLst>
                <a:ext uri="{FF2B5EF4-FFF2-40B4-BE49-F238E27FC236}">
                  <a16:creationId xmlns:a16="http://schemas.microsoft.com/office/drawing/2014/main" id="{01153447-8E3F-4F92-8976-FEE7DD8DC7E2}"/>
                </a:ext>
              </a:extLst>
            </p:cNvPr>
            <p:cNvSpPr>
              <a:spLocks/>
            </p:cNvSpPr>
            <p:nvPr/>
          </p:nvSpPr>
          <p:spPr bwMode="auto">
            <a:xfrm flipH="1">
              <a:off x="7834568" y="6005293"/>
              <a:ext cx="64306" cy="79922"/>
            </a:xfrm>
            <a:custGeom>
              <a:avLst/>
              <a:gdLst>
                <a:gd name="T0" fmla="*/ 179 w 224"/>
                <a:gd name="T1" fmla="*/ 5 h 325"/>
                <a:gd name="T2" fmla="*/ 159 w 224"/>
                <a:gd name="T3" fmla="*/ 0 h 325"/>
                <a:gd name="T4" fmla="*/ 139 w 224"/>
                <a:gd name="T5" fmla="*/ 2 h 325"/>
                <a:gd name="T6" fmla="*/ 117 w 224"/>
                <a:gd name="T7" fmla="*/ 10 h 325"/>
                <a:gd name="T8" fmla="*/ 95 w 224"/>
                <a:gd name="T9" fmla="*/ 24 h 325"/>
                <a:gd name="T10" fmla="*/ 75 w 224"/>
                <a:gd name="T11" fmla="*/ 42 h 325"/>
                <a:gd name="T12" fmla="*/ 55 w 224"/>
                <a:gd name="T13" fmla="*/ 65 h 325"/>
                <a:gd name="T14" fmla="*/ 37 w 224"/>
                <a:gd name="T15" fmla="*/ 93 h 325"/>
                <a:gd name="T16" fmla="*/ 22 w 224"/>
                <a:gd name="T17" fmla="*/ 123 h 325"/>
                <a:gd name="T18" fmla="*/ 15 w 224"/>
                <a:gd name="T19" fmla="*/ 139 h 325"/>
                <a:gd name="T20" fmla="*/ 5 w 224"/>
                <a:gd name="T21" fmla="*/ 172 h 325"/>
                <a:gd name="T22" fmla="*/ 1 w 224"/>
                <a:gd name="T23" fmla="*/ 203 h 325"/>
                <a:gd name="T24" fmla="*/ 0 w 224"/>
                <a:gd name="T25" fmla="*/ 232 h 325"/>
                <a:gd name="T26" fmla="*/ 3 w 224"/>
                <a:gd name="T27" fmla="*/ 259 h 325"/>
                <a:gd name="T28" fmla="*/ 10 w 224"/>
                <a:gd name="T29" fmla="*/ 283 h 325"/>
                <a:gd name="T30" fmla="*/ 21 w 224"/>
                <a:gd name="T31" fmla="*/ 301 h 325"/>
                <a:gd name="T32" fmla="*/ 36 w 224"/>
                <a:gd name="T33" fmla="*/ 315 h 325"/>
                <a:gd name="T34" fmla="*/ 45 w 224"/>
                <a:gd name="T35" fmla="*/ 319 h 325"/>
                <a:gd name="T36" fmla="*/ 65 w 224"/>
                <a:gd name="T37" fmla="*/ 325 h 325"/>
                <a:gd name="T38" fmla="*/ 85 w 224"/>
                <a:gd name="T39" fmla="*/ 323 h 325"/>
                <a:gd name="T40" fmla="*/ 107 w 224"/>
                <a:gd name="T41" fmla="*/ 315 h 325"/>
                <a:gd name="T42" fmla="*/ 129 w 224"/>
                <a:gd name="T43" fmla="*/ 301 h 325"/>
                <a:gd name="T44" fmla="*/ 149 w 224"/>
                <a:gd name="T45" fmla="*/ 283 h 325"/>
                <a:gd name="T46" fmla="*/ 169 w 224"/>
                <a:gd name="T47" fmla="*/ 260 h 325"/>
                <a:gd name="T48" fmla="*/ 187 w 224"/>
                <a:gd name="T49" fmla="*/ 232 h 325"/>
                <a:gd name="T50" fmla="*/ 203 w 224"/>
                <a:gd name="T51" fmla="*/ 202 h 325"/>
                <a:gd name="T52" fmla="*/ 208 w 224"/>
                <a:gd name="T53" fmla="*/ 186 h 325"/>
                <a:gd name="T54" fmla="*/ 218 w 224"/>
                <a:gd name="T55" fmla="*/ 153 h 325"/>
                <a:gd name="T56" fmla="*/ 223 w 224"/>
                <a:gd name="T57" fmla="*/ 122 h 325"/>
                <a:gd name="T58" fmla="*/ 224 w 224"/>
                <a:gd name="T59" fmla="*/ 93 h 325"/>
                <a:gd name="T60" fmla="*/ 221 w 224"/>
                <a:gd name="T61" fmla="*/ 66 h 325"/>
                <a:gd name="T62" fmla="*/ 214 w 224"/>
                <a:gd name="T63" fmla="*/ 43 h 325"/>
                <a:gd name="T64" fmla="*/ 203 w 224"/>
                <a:gd name="T65" fmla="*/ 24 h 325"/>
                <a:gd name="T66" fmla="*/ 188 w 224"/>
                <a:gd name="T67" fmla="*/ 10 h 325"/>
                <a:gd name="T68" fmla="*/ 179 w 224"/>
                <a:gd name="T69" fmla="*/ 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325">
                  <a:moveTo>
                    <a:pt x="179" y="5"/>
                  </a:moveTo>
                  <a:lnTo>
                    <a:pt x="179" y="5"/>
                  </a:lnTo>
                  <a:lnTo>
                    <a:pt x="169" y="2"/>
                  </a:lnTo>
                  <a:lnTo>
                    <a:pt x="159" y="0"/>
                  </a:lnTo>
                  <a:lnTo>
                    <a:pt x="149" y="0"/>
                  </a:lnTo>
                  <a:lnTo>
                    <a:pt x="139" y="2"/>
                  </a:lnTo>
                  <a:lnTo>
                    <a:pt x="128" y="5"/>
                  </a:lnTo>
                  <a:lnTo>
                    <a:pt x="117" y="10"/>
                  </a:lnTo>
                  <a:lnTo>
                    <a:pt x="106" y="16"/>
                  </a:lnTo>
                  <a:lnTo>
                    <a:pt x="95" y="24"/>
                  </a:lnTo>
                  <a:lnTo>
                    <a:pt x="85" y="32"/>
                  </a:lnTo>
                  <a:lnTo>
                    <a:pt x="75" y="42"/>
                  </a:lnTo>
                  <a:lnTo>
                    <a:pt x="65" y="53"/>
                  </a:lnTo>
                  <a:lnTo>
                    <a:pt x="55" y="65"/>
                  </a:lnTo>
                  <a:lnTo>
                    <a:pt x="46" y="79"/>
                  </a:lnTo>
                  <a:lnTo>
                    <a:pt x="37" y="93"/>
                  </a:lnTo>
                  <a:lnTo>
                    <a:pt x="29" y="108"/>
                  </a:lnTo>
                  <a:lnTo>
                    <a:pt x="22" y="123"/>
                  </a:lnTo>
                  <a:lnTo>
                    <a:pt x="22" y="123"/>
                  </a:lnTo>
                  <a:lnTo>
                    <a:pt x="15" y="139"/>
                  </a:lnTo>
                  <a:lnTo>
                    <a:pt x="10" y="155"/>
                  </a:lnTo>
                  <a:lnTo>
                    <a:pt x="5" y="172"/>
                  </a:lnTo>
                  <a:lnTo>
                    <a:pt x="3" y="188"/>
                  </a:lnTo>
                  <a:lnTo>
                    <a:pt x="1" y="203"/>
                  </a:lnTo>
                  <a:lnTo>
                    <a:pt x="0" y="218"/>
                  </a:lnTo>
                  <a:lnTo>
                    <a:pt x="0" y="232"/>
                  </a:lnTo>
                  <a:lnTo>
                    <a:pt x="1" y="246"/>
                  </a:lnTo>
                  <a:lnTo>
                    <a:pt x="3" y="259"/>
                  </a:lnTo>
                  <a:lnTo>
                    <a:pt x="5" y="271"/>
                  </a:lnTo>
                  <a:lnTo>
                    <a:pt x="10" y="283"/>
                  </a:lnTo>
                  <a:lnTo>
                    <a:pt x="15" y="292"/>
                  </a:lnTo>
                  <a:lnTo>
                    <a:pt x="21" y="301"/>
                  </a:lnTo>
                  <a:lnTo>
                    <a:pt x="28" y="309"/>
                  </a:lnTo>
                  <a:lnTo>
                    <a:pt x="36" y="315"/>
                  </a:lnTo>
                  <a:lnTo>
                    <a:pt x="45" y="319"/>
                  </a:lnTo>
                  <a:lnTo>
                    <a:pt x="45" y="319"/>
                  </a:lnTo>
                  <a:lnTo>
                    <a:pt x="55" y="323"/>
                  </a:lnTo>
                  <a:lnTo>
                    <a:pt x="65" y="325"/>
                  </a:lnTo>
                  <a:lnTo>
                    <a:pt x="75" y="325"/>
                  </a:lnTo>
                  <a:lnTo>
                    <a:pt x="85" y="323"/>
                  </a:lnTo>
                  <a:lnTo>
                    <a:pt x="96" y="319"/>
                  </a:lnTo>
                  <a:lnTo>
                    <a:pt x="107" y="315"/>
                  </a:lnTo>
                  <a:lnTo>
                    <a:pt x="117" y="309"/>
                  </a:lnTo>
                  <a:lnTo>
                    <a:pt x="129" y="301"/>
                  </a:lnTo>
                  <a:lnTo>
                    <a:pt x="139" y="292"/>
                  </a:lnTo>
                  <a:lnTo>
                    <a:pt x="149" y="283"/>
                  </a:lnTo>
                  <a:lnTo>
                    <a:pt x="159" y="272"/>
                  </a:lnTo>
                  <a:lnTo>
                    <a:pt x="169" y="260"/>
                  </a:lnTo>
                  <a:lnTo>
                    <a:pt x="178" y="247"/>
                  </a:lnTo>
                  <a:lnTo>
                    <a:pt x="187" y="232"/>
                  </a:lnTo>
                  <a:lnTo>
                    <a:pt x="195" y="218"/>
                  </a:lnTo>
                  <a:lnTo>
                    <a:pt x="203" y="202"/>
                  </a:lnTo>
                  <a:lnTo>
                    <a:pt x="203" y="202"/>
                  </a:lnTo>
                  <a:lnTo>
                    <a:pt x="208" y="186"/>
                  </a:lnTo>
                  <a:lnTo>
                    <a:pt x="214" y="169"/>
                  </a:lnTo>
                  <a:lnTo>
                    <a:pt x="218" y="153"/>
                  </a:lnTo>
                  <a:lnTo>
                    <a:pt x="222" y="137"/>
                  </a:lnTo>
                  <a:lnTo>
                    <a:pt x="223" y="122"/>
                  </a:lnTo>
                  <a:lnTo>
                    <a:pt x="224" y="107"/>
                  </a:lnTo>
                  <a:lnTo>
                    <a:pt x="224" y="93"/>
                  </a:lnTo>
                  <a:lnTo>
                    <a:pt x="223" y="79"/>
                  </a:lnTo>
                  <a:lnTo>
                    <a:pt x="221" y="66"/>
                  </a:lnTo>
                  <a:lnTo>
                    <a:pt x="218" y="54"/>
                  </a:lnTo>
                  <a:lnTo>
                    <a:pt x="214" y="43"/>
                  </a:lnTo>
                  <a:lnTo>
                    <a:pt x="208" y="32"/>
                  </a:lnTo>
                  <a:lnTo>
                    <a:pt x="203" y="24"/>
                  </a:lnTo>
                  <a:lnTo>
                    <a:pt x="196" y="16"/>
                  </a:lnTo>
                  <a:lnTo>
                    <a:pt x="188" y="10"/>
                  </a:lnTo>
                  <a:lnTo>
                    <a:pt x="179" y="5"/>
                  </a:lnTo>
                  <a:lnTo>
                    <a:pt x="179" y="5"/>
                  </a:lnTo>
                  <a:close/>
                </a:path>
              </a:pathLst>
            </a:custGeom>
            <a:solidFill>
              <a:srgbClr val="F5D6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1" name="Freeform 201">
              <a:extLst>
                <a:ext uri="{FF2B5EF4-FFF2-40B4-BE49-F238E27FC236}">
                  <a16:creationId xmlns:a16="http://schemas.microsoft.com/office/drawing/2014/main" id="{679CDAAA-1196-46A8-8ABF-FE0B61ED4BB5}"/>
                </a:ext>
              </a:extLst>
            </p:cNvPr>
            <p:cNvSpPr>
              <a:spLocks/>
            </p:cNvSpPr>
            <p:nvPr/>
          </p:nvSpPr>
          <p:spPr bwMode="auto">
            <a:xfrm flipH="1">
              <a:off x="7964918" y="6147762"/>
              <a:ext cx="144254" cy="41698"/>
            </a:xfrm>
            <a:custGeom>
              <a:avLst/>
              <a:gdLst>
                <a:gd name="T0" fmla="*/ 0 w 499"/>
                <a:gd name="T1" fmla="*/ 0 h 168"/>
                <a:gd name="T2" fmla="*/ 499 w 499"/>
                <a:gd name="T3" fmla="*/ 0 h 168"/>
                <a:gd name="T4" fmla="*/ 499 w 499"/>
                <a:gd name="T5" fmla="*/ 17 h 168"/>
                <a:gd name="T6" fmla="*/ 499 w 499"/>
                <a:gd name="T7" fmla="*/ 17 h 168"/>
                <a:gd name="T8" fmla="*/ 473 w 499"/>
                <a:gd name="T9" fmla="*/ 40 h 168"/>
                <a:gd name="T10" fmla="*/ 444 w 499"/>
                <a:gd name="T11" fmla="*/ 65 h 168"/>
                <a:gd name="T12" fmla="*/ 409 w 499"/>
                <a:gd name="T13" fmla="*/ 92 h 168"/>
                <a:gd name="T14" fmla="*/ 389 w 499"/>
                <a:gd name="T15" fmla="*/ 106 h 168"/>
                <a:gd name="T16" fmla="*/ 370 w 499"/>
                <a:gd name="T17" fmla="*/ 120 h 168"/>
                <a:gd name="T18" fmla="*/ 348 w 499"/>
                <a:gd name="T19" fmla="*/ 133 h 168"/>
                <a:gd name="T20" fmla="*/ 328 w 499"/>
                <a:gd name="T21" fmla="*/ 144 h 168"/>
                <a:gd name="T22" fmla="*/ 308 w 499"/>
                <a:gd name="T23" fmla="*/ 154 h 168"/>
                <a:gd name="T24" fmla="*/ 288 w 499"/>
                <a:gd name="T25" fmla="*/ 161 h 168"/>
                <a:gd name="T26" fmla="*/ 269 w 499"/>
                <a:gd name="T27" fmla="*/ 165 h 168"/>
                <a:gd name="T28" fmla="*/ 260 w 499"/>
                <a:gd name="T29" fmla="*/ 168 h 168"/>
                <a:gd name="T30" fmla="*/ 251 w 499"/>
                <a:gd name="T31" fmla="*/ 168 h 168"/>
                <a:gd name="T32" fmla="*/ 251 w 499"/>
                <a:gd name="T33" fmla="*/ 168 h 168"/>
                <a:gd name="T34" fmla="*/ 242 w 499"/>
                <a:gd name="T35" fmla="*/ 168 h 168"/>
                <a:gd name="T36" fmla="*/ 233 w 499"/>
                <a:gd name="T37" fmla="*/ 165 h 168"/>
                <a:gd name="T38" fmla="*/ 214 w 499"/>
                <a:gd name="T39" fmla="*/ 161 h 168"/>
                <a:gd name="T40" fmla="*/ 195 w 499"/>
                <a:gd name="T41" fmla="*/ 154 h 168"/>
                <a:gd name="T42" fmla="*/ 173 w 499"/>
                <a:gd name="T43" fmla="*/ 144 h 168"/>
                <a:gd name="T44" fmla="*/ 152 w 499"/>
                <a:gd name="T45" fmla="*/ 132 h 168"/>
                <a:gd name="T46" fmla="*/ 132 w 499"/>
                <a:gd name="T47" fmla="*/ 119 h 168"/>
                <a:gd name="T48" fmla="*/ 111 w 499"/>
                <a:gd name="T49" fmla="*/ 106 h 168"/>
                <a:gd name="T50" fmla="*/ 92 w 499"/>
                <a:gd name="T51" fmla="*/ 92 h 168"/>
                <a:gd name="T52" fmla="*/ 55 w 499"/>
                <a:gd name="T53" fmla="*/ 64 h 168"/>
                <a:gd name="T54" fmla="*/ 25 w 499"/>
                <a:gd name="T55" fmla="*/ 39 h 168"/>
                <a:gd name="T56" fmla="*/ 0 w 499"/>
                <a:gd name="T57" fmla="*/ 15 h 168"/>
                <a:gd name="T58" fmla="*/ 0 w 499"/>
                <a:gd name="T5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 h="168">
                  <a:moveTo>
                    <a:pt x="0" y="0"/>
                  </a:moveTo>
                  <a:lnTo>
                    <a:pt x="499" y="0"/>
                  </a:lnTo>
                  <a:lnTo>
                    <a:pt x="499" y="17"/>
                  </a:lnTo>
                  <a:lnTo>
                    <a:pt x="499" y="17"/>
                  </a:lnTo>
                  <a:lnTo>
                    <a:pt x="473" y="40"/>
                  </a:lnTo>
                  <a:lnTo>
                    <a:pt x="444" y="65"/>
                  </a:lnTo>
                  <a:lnTo>
                    <a:pt x="409" y="92"/>
                  </a:lnTo>
                  <a:lnTo>
                    <a:pt x="389" y="106"/>
                  </a:lnTo>
                  <a:lnTo>
                    <a:pt x="370" y="120"/>
                  </a:lnTo>
                  <a:lnTo>
                    <a:pt x="348" y="133"/>
                  </a:lnTo>
                  <a:lnTo>
                    <a:pt x="328" y="144"/>
                  </a:lnTo>
                  <a:lnTo>
                    <a:pt x="308" y="154"/>
                  </a:lnTo>
                  <a:lnTo>
                    <a:pt x="288" y="161"/>
                  </a:lnTo>
                  <a:lnTo>
                    <a:pt x="269" y="165"/>
                  </a:lnTo>
                  <a:lnTo>
                    <a:pt x="260" y="168"/>
                  </a:lnTo>
                  <a:lnTo>
                    <a:pt x="251" y="168"/>
                  </a:lnTo>
                  <a:lnTo>
                    <a:pt x="251" y="168"/>
                  </a:lnTo>
                  <a:lnTo>
                    <a:pt x="242" y="168"/>
                  </a:lnTo>
                  <a:lnTo>
                    <a:pt x="233" y="165"/>
                  </a:lnTo>
                  <a:lnTo>
                    <a:pt x="214" y="161"/>
                  </a:lnTo>
                  <a:lnTo>
                    <a:pt x="195" y="154"/>
                  </a:lnTo>
                  <a:lnTo>
                    <a:pt x="173" y="144"/>
                  </a:lnTo>
                  <a:lnTo>
                    <a:pt x="152" y="132"/>
                  </a:lnTo>
                  <a:lnTo>
                    <a:pt x="132" y="119"/>
                  </a:lnTo>
                  <a:lnTo>
                    <a:pt x="111" y="106"/>
                  </a:lnTo>
                  <a:lnTo>
                    <a:pt x="92" y="92"/>
                  </a:lnTo>
                  <a:lnTo>
                    <a:pt x="55" y="64"/>
                  </a:lnTo>
                  <a:lnTo>
                    <a:pt x="25" y="39"/>
                  </a:lnTo>
                  <a:lnTo>
                    <a:pt x="0" y="15"/>
                  </a:lnTo>
                  <a:lnTo>
                    <a:pt x="0" y="0"/>
                  </a:lnTo>
                  <a:close/>
                </a:path>
              </a:pathLst>
            </a:custGeom>
            <a:solidFill>
              <a:srgbClr val="B39C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2" name="Freeform 202">
              <a:extLst>
                <a:ext uri="{FF2B5EF4-FFF2-40B4-BE49-F238E27FC236}">
                  <a16:creationId xmlns:a16="http://schemas.microsoft.com/office/drawing/2014/main" id="{25F62CE7-3D3B-4078-B067-6138099EF584}"/>
                </a:ext>
              </a:extLst>
            </p:cNvPr>
            <p:cNvSpPr>
              <a:spLocks/>
            </p:cNvSpPr>
            <p:nvPr/>
          </p:nvSpPr>
          <p:spPr bwMode="auto">
            <a:xfrm flipH="1">
              <a:off x="7964918" y="6147762"/>
              <a:ext cx="144254" cy="41698"/>
            </a:xfrm>
            <a:custGeom>
              <a:avLst/>
              <a:gdLst>
                <a:gd name="T0" fmla="*/ 0 w 499"/>
                <a:gd name="T1" fmla="*/ 0 h 168"/>
                <a:gd name="T2" fmla="*/ 499 w 499"/>
                <a:gd name="T3" fmla="*/ 0 h 168"/>
                <a:gd name="T4" fmla="*/ 499 w 499"/>
                <a:gd name="T5" fmla="*/ 17 h 168"/>
                <a:gd name="T6" fmla="*/ 499 w 499"/>
                <a:gd name="T7" fmla="*/ 17 h 168"/>
                <a:gd name="T8" fmla="*/ 473 w 499"/>
                <a:gd name="T9" fmla="*/ 40 h 168"/>
                <a:gd name="T10" fmla="*/ 444 w 499"/>
                <a:gd name="T11" fmla="*/ 65 h 168"/>
                <a:gd name="T12" fmla="*/ 409 w 499"/>
                <a:gd name="T13" fmla="*/ 92 h 168"/>
                <a:gd name="T14" fmla="*/ 389 w 499"/>
                <a:gd name="T15" fmla="*/ 106 h 168"/>
                <a:gd name="T16" fmla="*/ 370 w 499"/>
                <a:gd name="T17" fmla="*/ 120 h 168"/>
                <a:gd name="T18" fmla="*/ 348 w 499"/>
                <a:gd name="T19" fmla="*/ 133 h 168"/>
                <a:gd name="T20" fmla="*/ 328 w 499"/>
                <a:gd name="T21" fmla="*/ 144 h 168"/>
                <a:gd name="T22" fmla="*/ 308 w 499"/>
                <a:gd name="T23" fmla="*/ 154 h 168"/>
                <a:gd name="T24" fmla="*/ 288 w 499"/>
                <a:gd name="T25" fmla="*/ 161 h 168"/>
                <a:gd name="T26" fmla="*/ 269 w 499"/>
                <a:gd name="T27" fmla="*/ 165 h 168"/>
                <a:gd name="T28" fmla="*/ 260 w 499"/>
                <a:gd name="T29" fmla="*/ 168 h 168"/>
                <a:gd name="T30" fmla="*/ 251 w 499"/>
                <a:gd name="T31" fmla="*/ 168 h 168"/>
                <a:gd name="T32" fmla="*/ 251 w 499"/>
                <a:gd name="T33" fmla="*/ 168 h 168"/>
                <a:gd name="T34" fmla="*/ 242 w 499"/>
                <a:gd name="T35" fmla="*/ 168 h 168"/>
                <a:gd name="T36" fmla="*/ 233 w 499"/>
                <a:gd name="T37" fmla="*/ 165 h 168"/>
                <a:gd name="T38" fmla="*/ 214 w 499"/>
                <a:gd name="T39" fmla="*/ 161 h 168"/>
                <a:gd name="T40" fmla="*/ 195 w 499"/>
                <a:gd name="T41" fmla="*/ 154 h 168"/>
                <a:gd name="T42" fmla="*/ 173 w 499"/>
                <a:gd name="T43" fmla="*/ 144 h 168"/>
                <a:gd name="T44" fmla="*/ 152 w 499"/>
                <a:gd name="T45" fmla="*/ 132 h 168"/>
                <a:gd name="T46" fmla="*/ 132 w 499"/>
                <a:gd name="T47" fmla="*/ 119 h 168"/>
                <a:gd name="T48" fmla="*/ 111 w 499"/>
                <a:gd name="T49" fmla="*/ 106 h 168"/>
                <a:gd name="T50" fmla="*/ 92 w 499"/>
                <a:gd name="T51" fmla="*/ 92 h 168"/>
                <a:gd name="T52" fmla="*/ 55 w 499"/>
                <a:gd name="T53" fmla="*/ 64 h 168"/>
                <a:gd name="T54" fmla="*/ 25 w 499"/>
                <a:gd name="T55" fmla="*/ 39 h 168"/>
                <a:gd name="T56" fmla="*/ 0 w 499"/>
                <a:gd name="T57" fmla="*/ 15 h 168"/>
                <a:gd name="T58" fmla="*/ 0 w 499"/>
                <a:gd name="T5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 h="168">
                  <a:moveTo>
                    <a:pt x="0" y="0"/>
                  </a:moveTo>
                  <a:lnTo>
                    <a:pt x="499" y="0"/>
                  </a:lnTo>
                  <a:lnTo>
                    <a:pt x="499" y="17"/>
                  </a:lnTo>
                  <a:lnTo>
                    <a:pt x="499" y="17"/>
                  </a:lnTo>
                  <a:lnTo>
                    <a:pt x="473" y="40"/>
                  </a:lnTo>
                  <a:lnTo>
                    <a:pt x="444" y="65"/>
                  </a:lnTo>
                  <a:lnTo>
                    <a:pt x="409" y="92"/>
                  </a:lnTo>
                  <a:lnTo>
                    <a:pt x="389" y="106"/>
                  </a:lnTo>
                  <a:lnTo>
                    <a:pt x="370" y="120"/>
                  </a:lnTo>
                  <a:lnTo>
                    <a:pt x="348" y="133"/>
                  </a:lnTo>
                  <a:lnTo>
                    <a:pt x="328" y="144"/>
                  </a:lnTo>
                  <a:lnTo>
                    <a:pt x="308" y="154"/>
                  </a:lnTo>
                  <a:lnTo>
                    <a:pt x="288" y="161"/>
                  </a:lnTo>
                  <a:lnTo>
                    <a:pt x="269" y="165"/>
                  </a:lnTo>
                  <a:lnTo>
                    <a:pt x="260" y="168"/>
                  </a:lnTo>
                  <a:lnTo>
                    <a:pt x="251" y="168"/>
                  </a:lnTo>
                  <a:lnTo>
                    <a:pt x="251" y="168"/>
                  </a:lnTo>
                  <a:lnTo>
                    <a:pt x="242" y="168"/>
                  </a:lnTo>
                  <a:lnTo>
                    <a:pt x="233" y="165"/>
                  </a:lnTo>
                  <a:lnTo>
                    <a:pt x="214" y="161"/>
                  </a:lnTo>
                  <a:lnTo>
                    <a:pt x="195" y="154"/>
                  </a:lnTo>
                  <a:lnTo>
                    <a:pt x="173" y="144"/>
                  </a:lnTo>
                  <a:lnTo>
                    <a:pt x="152" y="132"/>
                  </a:lnTo>
                  <a:lnTo>
                    <a:pt x="132" y="119"/>
                  </a:lnTo>
                  <a:lnTo>
                    <a:pt x="111" y="106"/>
                  </a:lnTo>
                  <a:lnTo>
                    <a:pt x="92" y="92"/>
                  </a:lnTo>
                  <a:lnTo>
                    <a:pt x="55" y="64"/>
                  </a:lnTo>
                  <a:lnTo>
                    <a:pt x="25" y="39"/>
                  </a:lnTo>
                  <a:lnTo>
                    <a:pt x="0"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3" name="Freeform 203">
              <a:extLst>
                <a:ext uri="{FF2B5EF4-FFF2-40B4-BE49-F238E27FC236}">
                  <a16:creationId xmlns:a16="http://schemas.microsoft.com/office/drawing/2014/main" id="{68FCA9DB-EC42-4FE3-B7FF-70815B4F59EB}"/>
                </a:ext>
              </a:extLst>
            </p:cNvPr>
            <p:cNvSpPr>
              <a:spLocks/>
            </p:cNvSpPr>
            <p:nvPr/>
          </p:nvSpPr>
          <p:spPr bwMode="auto">
            <a:xfrm flipH="1">
              <a:off x="7860638" y="5812438"/>
              <a:ext cx="354552" cy="363123"/>
            </a:xfrm>
            <a:custGeom>
              <a:avLst/>
              <a:gdLst>
                <a:gd name="T0" fmla="*/ 625 w 1221"/>
                <a:gd name="T1" fmla="*/ 1465 h 1465"/>
                <a:gd name="T2" fmla="*/ 676 w 1221"/>
                <a:gd name="T3" fmla="*/ 1454 h 1465"/>
                <a:gd name="T4" fmla="*/ 733 w 1221"/>
                <a:gd name="T5" fmla="*/ 1431 h 1465"/>
                <a:gd name="T6" fmla="*/ 795 w 1221"/>
                <a:gd name="T7" fmla="*/ 1398 h 1465"/>
                <a:gd name="T8" fmla="*/ 857 w 1221"/>
                <a:gd name="T9" fmla="*/ 1352 h 1465"/>
                <a:gd name="T10" fmla="*/ 923 w 1221"/>
                <a:gd name="T11" fmla="*/ 1298 h 1465"/>
                <a:gd name="T12" fmla="*/ 985 w 1221"/>
                <a:gd name="T13" fmla="*/ 1235 h 1465"/>
                <a:gd name="T14" fmla="*/ 1045 w 1221"/>
                <a:gd name="T15" fmla="*/ 1161 h 1465"/>
                <a:gd name="T16" fmla="*/ 1100 w 1221"/>
                <a:gd name="T17" fmla="*/ 1081 h 1465"/>
                <a:gd name="T18" fmla="*/ 1147 w 1221"/>
                <a:gd name="T19" fmla="*/ 994 h 1465"/>
                <a:gd name="T20" fmla="*/ 1184 w 1221"/>
                <a:gd name="T21" fmla="*/ 900 h 1465"/>
                <a:gd name="T22" fmla="*/ 1203 w 1221"/>
                <a:gd name="T23" fmla="*/ 833 h 1465"/>
                <a:gd name="T24" fmla="*/ 1219 w 1221"/>
                <a:gd name="T25" fmla="*/ 727 h 1465"/>
                <a:gd name="T26" fmla="*/ 1219 w 1221"/>
                <a:gd name="T27" fmla="*/ 618 h 1465"/>
                <a:gd name="T28" fmla="*/ 1203 w 1221"/>
                <a:gd name="T29" fmla="*/ 508 h 1465"/>
                <a:gd name="T30" fmla="*/ 1173 w 1221"/>
                <a:gd name="T31" fmla="*/ 401 h 1465"/>
                <a:gd name="T32" fmla="*/ 1126 w 1221"/>
                <a:gd name="T33" fmla="*/ 301 h 1465"/>
                <a:gd name="T34" fmla="*/ 1063 w 1221"/>
                <a:gd name="T35" fmla="*/ 209 h 1465"/>
                <a:gd name="T36" fmla="*/ 985 w 1221"/>
                <a:gd name="T37" fmla="*/ 130 h 1465"/>
                <a:gd name="T38" fmla="*/ 908 w 1221"/>
                <a:gd name="T39" fmla="*/ 76 h 1465"/>
                <a:gd name="T40" fmla="*/ 856 w 1221"/>
                <a:gd name="T41" fmla="*/ 50 h 1465"/>
                <a:gd name="T42" fmla="*/ 800 w 1221"/>
                <a:gd name="T43" fmla="*/ 29 h 1465"/>
                <a:gd name="T44" fmla="*/ 741 w 1221"/>
                <a:gd name="T45" fmla="*/ 13 h 1465"/>
                <a:gd name="T46" fmla="*/ 678 w 1221"/>
                <a:gd name="T47" fmla="*/ 4 h 1465"/>
                <a:gd name="T48" fmla="*/ 611 w 1221"/>
                <a:gd name="T49" fmla="*/ 0 h 1465"/>
                <a:gd name="T50" fmla="*/ 565 w 1221"/>
                <a:gd name="T51" fmla="*/ 2 h 1465"/>
                <a:gd name="T52" fmla="*/ 501 w 1221"/>
                <a:gd name="T53" fmla="*/ 10 h 1465"/>
                <a:gd name="T54" fmla="*/ 439 w 1221"/>
                <a:gd name="T55" fmla="*/ 23 h 1465"/>
                <a:gd name="T56" fmla="*/ 383 w 1221"/>
                <a:gd name="T57" fmla="*/ 42 h 1465"/>
                <a:gd name="T58" fmla="*/ 329 w 1221"/>
                <a:gd name="T59" fmla="*/ 67 h 1465"/>
                <a:gd name="T60" fmla="*/ 265 w 1221"/>
                <a:gd name="T61" fmla="*/ 107 h 1465"/>
                <a:gd name="T62" fmla="*/ 182 w 1221"/>
                <a:gd name="T63" fmla="*/ 181 h 1465"/>
                <a:gd name="T64" fmla="*/ 114 w 1221"/>
                <a:gd name="T65" fmla="*/ 268 h 1465"/>
                <a:gd name="T66" fmla="*/ 62 w 1221"/>
                <a:gd name="T67" fmla="*/ 366 h 1465"/>
                <a:gd name="T68" fmla="*/ 26 w 1221"/>
                <a:gd name="T69" fmla="*/ 472 h 1465"/>
                <a:gd name="T70" fmla="*/ 5 w 1221"/>
                <a:gd name="T71" fmla="*/ 581 h 1465"/>
                <a:gd name="T72" fmla="*/ 0 w 1221"/>
                <a:gd name="T73" fmla="*/ 691 h 1465"/>
                <a:gd name="T74" fmla="*/ 10 w 1221"/>
                <a:gd name="T75" fmla="*/ 798 h 1465"/>
                <a:gd name="T76" fmla="*/ 26 w 1221"/>
                <a:gd name="T77" fmla="*/ 866 h 1465"/>
                <a:gd name="T78" fmla="*/ 61 w 1221"/>
                <a:gd name="T79" fmla="*/ 962 h 1465"/>
                <a:gd name="T80" fmla="*/ 105 w 1221"/>
                <a:gd name="T81" fmla="*/ 1053 h 1465"/>
                <a:gd name="T82" fmla="*/ 156 w 1221"/>
                <a:gd name="T83" fmla="*/ 1135 h 1465"/>
                <a:gd name="T84" fmla="*/ 215 w 1221"/>
                <a:gd name="T85" fmla="*/ 1211 h 1465"/>
                <a:gd name="T86" fmla="*/ 277 w 1221"/>
                <a:gd name="T87" fmla="*/ 1278 h 1465"/>
                <a:gd name="T88" fmla="*/ 341 w 1221"/>
                <a:gd name="T89" fmla="*/ 1335 h 1465"/>
                <a:gd name="T90" fmla="*/ 405 w 1221"/>
                <a:gd name="T91" fmla="*/ 1384 h 1465"/>
                <a:gd name="T92" fmla="*/ 468 w 1221"/>
                <a:gd name="T93" fmla="*/ 1421 h 1465"/>
                <a:gd name="T94" fmla="*/ 527 w 1221"/>
                <a:gd name="T95" fmla="*/ 1447 h 1465"/>
                <a:gd name="T96" fmla="*/ 579 w 1221"/>
                <a:gd name="T97" fmla="*/ 1462 h 1465"/>
                <a:gd name="T98" fmla="*/ 611 w 1221"/>
                <a:gd name="T99" fmla="*/ 1465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1" h="1465">
                  <a:moveTo>
                    <a:pt x="611" y="1465"/>
                  </a:moveTo>
                  <a:lnTo>
                    <a:pt x="611" y="1465"/>
                  </a:lnTo>
                  <a:lnTo>
                    <a:pt x="625" y="1465"/>
                  </a:lnTo>
                  <a:lnTo>
                    <a:pt x="641" y="1462"/>
                  </a:lnTo>
                  <a:lnTo>
                    <a:pt x="658" y="1458"/>
                  </a:lnTo>
                  <a:lnTo>
                    <a:pt x="676" y="1454"/>
                  </a:lnTo>
                  <a:lnTo>
                    <a:pt x="694" y="1447"/>
                  </a:lnTo>
                  <a:lnTo>
                    <a:pt x="713" y="1440"/>
                  </a:lnTo>
                  <a:lnTo>
                    <a:pt x="733" y="1431"/>
                  </a:lnTo>
                  <a:lnTo>
                    <a:pt x="753" y="1421"/>
                  </a:lnTo>
                  <a:lnTo>
                    <a:pt x="773" y="1410"/>
                  </a:lnTo>
                  <a:lnTo>
                    <a:pt x="795" y="1398"/>
                  </a:lnTo>
                  <a:lnTo>
                    <a:pt x="815" y="1384"/>
                  </a:lnTo>
                  <a:lnTo>
                    <a:pt x="836" y="1369"/>
                  </a:lnTo>
                  <a:lnTo>
                    <a:pt x="857" y="1352"/>
                  </a:lnTo>
                  <a:lnTo>
                    <a:pt x="880" y="1335"/>
                  </a:lnTo>
                  <a:lnTo>
                    <a:pt x="901" y="1318"/>
                  </a:lnTo>
                  <a:lnTo>
                    <a:pt x="923" y="1298"/>
                  </a:lnTo>
                  <a:lnTo>
                    <a:pt x="944" y="1278"/>
                  </a:lnTo>
                  <a:lnTo>
                    <a:pt x="965" y="1256"/>
                  </a:lnTo>
                  <a:lnTo>
                    <a:pt x="985" y="1235"/>
                  </a:lnTo>
                  <a:lnTo>
                    <a:pt x="1006" y="1211"/>
                  </a:lnTo>
                  <a:lnTo>
                    <a:pt x="1026" y="1187"/>
                  </a:lnTo>
                  <a:lnTo>
                    <a:pt x="1045" y="1161"/>
                  </a:lnTo>
                  <a:lnTo>
                    <a:pt x="1064" y="1135"/>
                  </a:lnTo>
                  <a:lnTo>
                    <a:pt x="1082" y="1109"/>
                  </a:lnTo>
                  <a:lnTo>
                    <a:pt x="1100" y="1081"/>
                  </a:lnTo>
                  <a:lnTo>
                    <a:pt x="1115" y="1053"/>
                  </a:lnTo>
                  <a:lnTo>
                    <a:pt x="1131" y="1024"/>
                  </a:lnTo>
                  <a:lnTo>
                    <a:pt x="1147" y="994"/>
                  </a:lnTo>
                  <a:lnTo>
                    <a:pt x="1160" y="962"/>
                  </a:lnTo>
                  <a:lnTo>
                    <a:pt x="1173" y="931"/>
                  </a:lnTo>
                  <a:lnTo>
                    <a:pt x="1184" y="900"/>
                  </a:lnTo>
                  <a:lnTo>
                    <a:pt x="1194" y="866"/>
                  </a:lnTo>
                  <a:lnTo>
                    <a:pt x="1194" y="866"/>
                  </a:lnTo>
                  <a:lnTo>
                    <a:pt x="1203" y="833"/>
                  </a:lnTo>
                  <a:lnTo>
                    <a:pt x="1210" y="798"/>
                  </a:lnTo>
                  <a:lnTo>
                    <a:pt x="1215" y="763"/>
                  </a:lnTo>
                  <a:lnTo>
                    <a:pt x="1219" y="727"/>
                  </a:lnTo>
                  <a:lnTo>
                    <a:pt x="1221" y="691"/>
                  </a:lnTo>
                  <a:lnTo>
                    <a:pt x="1221" y="655"/>
                  </a:lnTo>
                  <a:lnTo>
                    <a:pt x="1219" y="618"/>
                  </a:lnTo>
                  <a:lnTo>
                    <a:pt x="1215" y="581"/>
                  </a:lnTo>
                  <a:lnTo>
                    <a:pt x="1211" y="545"/>
                  </a:lnTo>
                  <a:lnTo>
                    <a:pt x="1203" y="508"/>
                  </a:lnTo>
                  <a:lnTo>
                    <a:pt x="1195" y="472"/>
                  </a:lnTo>
                  <a:lnTo>
                    <a:pt x="1185" y="437"/>
                  </a:lnTo>
                  <a:lnTo>
                    <a:pt x="1173" y="401"/>
                  </a:lnTo>
                  <a:lnTo>
                    <a:pt x="1158" y="366"/>
                  </a:lnTo>
                  <a:lnTo>
                    <a:pt x="1144" y="333"/>
                  </a:lnTo>
                  <a:lnTo>
                    <a:pt x="1126" y="301"/>
                  </a:lnTo>
                  <a:lnTo>
                    <a:pt x="1106" y="268"/>
                  </a:lnTo>
                  <a:lnTo>
                    <a:pt x="1086" y="238"/>
                  </a:lnTo>
                  <a:lnTo>
                    <a:pt x="1063" y="209"/>
                  </a:lnTo>
                  <a:lnTo>
                    <a:pt x="1039" y="181"/>
                  </a:lnTo>
                  <a:lnTo>
                    <a:pt x="1013" y="155"/>
                  </a:lnTo>
                  <a:lnTo>
                    <a:pt x="985" y="130"/>
                  </a:lnTo>
                  <a:lnTo>
                    <a:pt x="955" y="107"/>
                  </a:lnTo>
                  <a:lnTo>
                    <a:pt x="924" y="86"/>
                  </a:lnTo>
                  <a:lnTo>
                    <a:pt x="908" y="76"/>
                  </a:lnTo>
                  <a:lnTo>
                    <a:pt x="891" y="67"/>
                  </a:lnTo>
                  <a:lnTo>
                    <a:pt x="874" y="59"/>
                  </a:lnTo>
                  <a:lnTo>
                    <a:pt x="856" y="50"/>
                  </a:lnTo>
                  <a:lnTo>
                    <a:pt x="838" y="42"/>
                  </a:lnTo>
                  <a:lnTo>
                    <a:pt x="819" y="35"/>
                  </a:lnTo>
                  <a:lnTo>
                    <a:pt x="800" y="29"/>
                  </a:lnTo>
                  <a:lnTo>
                    <a:pt x="781" y="23"/>
                  </a:lnTo>
                  <a:lnTo>
                    <a:pt x="761" y="18"/>
                  </a:lnTo>
                  <a:lnTo>
                    <a:pt x="741" y="13"/>
                  </a:lnTo>
                  <a:lnTo>
                    <a:pt x="721" y="10"/>
                  </a:lnTo>
                  <a:lnTo>
                    <a:pt x="699" y="7"/>
                  </a:lnTo>
                  <a:lnTo>
                    <a:pt x="678" y="4"/>
                  </a:lnTo>
                  <a:lnTo>
                    <a:pt x="656" y="2"/>
                  </a:lnTo>
                  <a:lnTo>
                    <a:pt x="633" y="1"/>
                  </a:lnTo>
                  <a:lnTo>
                    <a:pt x="611" y="0"/>
                  </a:lnTo>
                  <a:lnTo>
                    <a:pt x="611" y="0"/>
                  </a:lnTo>
                  <a:lnTo>
                    <a:pt x="587" y="1"/>
                  </a:lnTo>
                  <a:lnTo>
                    <a:pt x="565" y="2"/>
                  </a:lnTo>
                  <a:lnTo>
                    <a:pt x="543" y="4"/>
                  </a:lnTo>
                  <a:lnTo>
                    <a:pt x="521" y="7"/>
                  </a:lnTo>
                  <a:lnTo>
                    <a:pt x="501" y="10"/>
                  </a:lnTo>
                  <a:lnTo>
                    <a:pt x="479" y="13"/>
                  </a:lnTo>
                  <a:lnTo>
                    <a:pt x="459" y="18"/>
                  </a:lnTo>
                  <a:lnTo>
                    <a:pt x="439" y="23"/>
                  </a:lnTo>
                  <a:lnTo>
                    <a:pt x="420" y="29"/>
                  </a:lnTo>
                  <a:lnTo>
                    <a:pt x="401" y="35"/>
                  </a:lnTo>
                  <a:lnTo>
                    <a:pt x="383" y="42"/>
                  </a:lnTo>
                  <a:lnTo>
                    <a:pt x="365" y="50"/>
                  </a:lnTo>
                  <a:lnTo>
                    <a:pt x="347" y="59"/>
                  </a:lnTo>
                  <a:lnTo>
                    <a:pt x="329" y="67"/>
                  </a:lnTo>
                  <a:lnTo>
                    <a:pt x="313" y="76"/>
                  </a:lnTo>
                  <a:lnTo>
                    <a:pt x="297" y="86"/>
                  </a:lnTo>
                  <a:lnTo>
                    <a:pt x="265" y="107"/>
                  </a:lnTo>
                  <a:lnTo>
                    <a:pt x="236" y="130"/>
                  </a:lnTo>
                  <a:lnTo>
                    <a:pt x="208" y="155"/>
                  </a:lnTo>
                  <a:lnTo>
                    <a:pt x="182" y="181"/>
                  </a:lnTo>
                  <a:lnTo>
                    <a:pt x="157" y="209"/>
                  </a:lnTo>
                  <a:lnTo>
                    <a:pt x="135" y="238"/>
                  </a:lnTo>
                  <a:lnTo>
                    <a:pt x="114" y="268"/>
                  </a:lnTo>
                  <a:lnTo>
                    <a:pt x="95" y="301"/>
                  </a:lnTo>
                  <a:lnTo>
                    <a:pt x="78" y="333"/>
                  </a:lnTo>
                  <a:lnTo>
                    <a:pt x="62" y="366"/>
                  </a:lnTo>
                  <a:lnTo>
                    <a:pt x="49" y="401"/>
                  </a:lnTo>
                  <a:lnTo>
                    <a:pt x="36" y="437"/>
                  </a:lnTo>
                  <a:lnTo>
                    <a:pt x="26" y="472"/>
                  </a:lnTo>
                  <a:lnTo>
                    <a:pt x="17" y="508"/>
                  </a:lnTo>
                  <a:lnTo>
                    <a:pt x="10" y="545"/>
                  </a:lnTo>
                  <a:lnTo>
                    <a:pt x="5" y="581"/>
                  </a:lnTo>
                  <a:lnTo>
                    <a:pt x="2" y="618"/>
                  </a:lnTo>
                  <a:lnTo>
                    <a:pt x="0" y="655"/>
                  </a:lnTo>
                  <a:lnTo>
                    <a:pt x="0" y="691"/>
                  </a:lnTo>
                  <a:lnTo>
                    <a:pt x="2" y="727"/>
                  </a:lnTo>
                  <a:lnTo>
                    <a:pt x="6" y="763"/>
                  </a:lnTo>
                  <a:lnTo>
                    <a:pt x="10" y="798"/>
                  </a:lnTo>
                  <a:lnTo>
                    <a:pt x="18" y="833"/>
                  </a:lnTo>
                  <a:lnTo>
                    <a:pt x="26" y="866"/>
                  </a:lnTo>
                  <a:lnTo>
                    <a:pt x="26" y="866"/>
                  </a:lnTo>
                  <a:lnTo>
                    <a:pt x="36" y="900"/>
                  </a:lnTo>
                  <a:lnTo>
                    <a:pt x="49" y="931"/>
                  </a:lnTo>
                  <a:lnTo>
                    <a:pt x="61" y="962"/>
                  </a:lnTo>
                  <a:lnTo>
                    <a:pt x="74" y="994"/>
                  </a:lnTo>
                  <a:lnTo>
                    <a:pt x="89" y="1024"/>
                  </a:lnTo>
                  <a:lnTo>
                    <a:pt x="105" y="1053"/>
                  </a:lnTo>
                  <a:lnTo>
                    <a:pt x="122" y="1081"/>
                  </a:lnTo>
                  <a:lnTo>
                    <a:pt x="138" y="1109"/>
                  </a:lnTo>
                  <a:lnTo>
                    <a:pt x="156" y="1135"/>
                  </a:lnTo>
                  <a:lnTo>
                    <a:pt x="175" y="1161"/>
                  </a:lnTo>
                  <a:lnTo>
                    <a:pt x="194" y="1187"/>
                  </a:lnTo>
                  <a:lnTo>
                    <a:pt x="215" y="1211"/>
                  </a:lnTo>
                  <a:lnTo>
                    <a:pt x="235" y="1235"/>
                  </a:lnTo>
                  <a:lnTo>
                    <a:pt x="256" y="1256"/>
                  </a:lnTo>
                  <a:lnTo>
                    <a:pt x="277" y="1278"/>
                  </a:lnTo>
                  <a:lnTo>
                    <a:pt x="299" y="1298"/>
                  </a:lnTo>
                  <a:lnTo>
                    <a:pt x="320" y="1318"/>
                  </a:lnTo>
                  <a:lnTo>
                    <a:pt x="341" y="1335"/>
                  </a:lnTo>
                  <a:lnTo>
                    <a:pt x="363" y="1352"/>
                  </a:lnTo>
                  <a:lnTo>
                    <a:pt x="384" y="1369"/>
                  </a:lnTo>
                  <a:lnTo>
                    <a:pt x="405" y="1384"/>
                  </a:lnTo>
                  <a:lnTo>
                    <a:pt x="427" y="1398"/>
                  </a:lnTo>
                  <a:lnTo>
                    <a:pt x="448" y="1410"/>
                  </a:lnTo>
                  <a:lnTo>
                    <a:pt x="468" y="1421"/>
                  </a:lnTo>
                  <a:lnTo>
                    <a:pt x="488" y="1431"/>
                  </a:lnTo>
                  <a:lnTo>
                    <a:pt x="507" y="1440"/>
                  </a:lnTo>
                  <a:lnTo>
                    <a:pt x="527" y="1447"/>
                  </a:lnTo>
                  <a:lnTo>
                    <a:pt x="544" y="1454"/>
                  </a:lnTo>
                  <a:lnTo>
                    <a:pt x="562" y="1458"/>
                  </a:lnTo>
                  <a:lnTo>
                    <a:pt x="579" y="1462"/>
                  </a:lnTo>
                  <a:lnTo>
                    <a:pt x="595" y="1465"/>
                  </a:lnTo>
                  <a:lnTo>
                    <a:pt x="611" y="1465"/>
                  </a:lnTo>
                  <a:lnTo>
                    <a:pt x="611" y="1465"/>
                  </a:lnTo>
                  <a:close/>
                </a:path>
              </a:pathLst>
            </a:custGeom>
            <a:solidFill>
              <a:srgbClr val="F5D6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4" name="Freeform 204">
              <a:extLst>
                <a:ext uri="{FF2B5EF4-FFF2-40B4-BE49-F238E27FC236}">
                  <a16:creationId xmlns:a16="http://schemas.microsoft.com/office/drawing/2014/main" id="{11045ACC-D79D-4177-BF1F-D22C3B3D38F8}"/>
                </a:ext>
              </a:extLst>
            </p:cNvPr>
            <p:cNvSpPr>
              <a:spLocks/>
            </p:cNvSpPr>
            <p:nvPr/>
          </p:nvSpPr>
          <p:spPr bwMode="auto">
            <a:xfrm flipH="1">
              <a:off x="7846734" y="5803751"/>
              <a:ext cx="378884" cy="248453"/>
            </a:xfrm>
            <a:custGeom>
              <a:avLst/>
              <a:gdLst>
                <a:gd name="T0" fmla="*/ 824 w 1307"/>
                <a:gd name="T1" fmla="*/ 594 h 1001"/>
                <a:gd name="T2" fmla="*/ 896 w 1307"/>
                <a:gd name="T3" fmla="*/ 699 h 1001"/>
                <a:gd name="T4" fmla="*/ 932 w 1307"/>
                <a:gd name="T5" fmla="*/ 729 h 1001"/>
                <a:gd name="T6" fmla="*/ 970 w 1307"/>
                <a:gd name="T7" fmla="*/ 745 h 1001"/>
                <a:gd name="T8" fmla="*/ 1013 w 1307"/>
                <a:gd name="T9" fmla="*/ 747 h 1001"/>
                <a:gd name="T10" fmla="*/ 1065 w 1307"/>
                <a:gd name="T11" fmla="*/ 736 h 1001"/>
                <a:gd name="T12" fmla="*/ 1122 w 1307"/>
                <a:gd name="T13" fmla="*/ 717 h 1001"/>
                <a:gd name="T14" fmla="*/ 1165 w 1307"/>
                <a:gd name="T15" fmla="*/ 714 h 1001"/>
                <a:gd name="T16" fmla="*/ 1194 w 1307"/>
                <a:gd name="T17" fmla="*/ 728 h 1001"/>
                <a:gd name="T18" fmla="*/ 1211 w 1307"/>
                <a:gd name="T19" fmla="*/ 757 h 1001"/>
                <a:gd name="T20" fmla="*/ 1219 w 1307"/>
                <a:gd name="T21" fmla="*/ 820 h 1001"/>
                <a:gd name="T22" fmla="*/ 1205 w 1307"/>
                <a:gd name="T23" fmla="*/ 921 h 1001"/>
                <a:gd name="T24" fmla="*/ 1220 w 1307"/>
                <a:gd name="T25" fmla="*/ 938 h 1001"/>
                <a:gd name="T26" fmla="*/ 1259 w 1307"/>
                <a:gd name="T27" fmla="*/ 874 h 1001"/>
                <a:gd name="T28" fmla="*/ 1295 w 1307"/>
                <a:gd name="T29" fmla="*/ 779 h 1001"/>
                <a:gd name="T30" fmla="*/ 1307 w 1307"/>
                <a:gd name="T31" fmla="*/ 652 h 1001"/>
                <a:gd name="T32" fmla="*/ 1292 w 1307"/>
                <a:gd name="T33" fmla="*/ 526 h 1001"/>
                <a:gd name="T34" fmla="*/ 1271 w 1307"/>
                <a:gd name="T35" fmla="*/ 446 h 1001"/>
                <a:gd name="T36" fmla="*/ 1240 w 1307"/>
                <a:gd name="T37" fmla="*/ 371 h 1001"/>
                <a:gd name="T38" fmla="*/ 1193 w 1307"/>
                <a:gd name="T39" fmla="*/ 294 h 1001"/>
                <a:gd name="T40" fmla="*/ 1134 w 1307"/>
                <a:gd name="T41" fmla="*/ 217 h 1001"/>
                <a:gd name="T42" fmla="*/ 1064 w 1307"/>
                <a:gd name="T43" fmla="*/ 146 h 1001"/>
                <a:gd name="T44" fmla="*/ 987 w 1307"/>
                <a:gd name="T45" fmla="*/ 84 h 1001"/>
                <a:gd name="T46" fmla="*/ 904 w 1307"/>
                <a:gd name="T47" fmla="*/ 37 h 1001"/>
                <a:gd name="T48" fmla="*/ 817 w 1307"/>
                <a:gd name="T49" fmla="*/ 10 h 1001"/>
                <a:gd name="T50" fmla="*/ 753 w 1307"/>
                <a:gd name="T51" fmla="*/ 3 h 1001"/>
                <a:gd name="T52" fmla="*/ 648 w 1307"/>
                <a:gd name="T53" fmla="*/ 1 h 1001"/>
                <a:gd name="T54" fmla="*/ 523 w 1307"/>
                <a:gd name="T55" fmla="*/ 17 h 1001"/>
                <a:gd name="T56" fmla="*/ 385 w 1307"/>
                <a:gd name="T57" fmla="*/ 63 h 1001"/>
                <a:gd name="T58" fmla="*/ 237 w 1307"/>
                <a:gd name="T59" fmla="*/ 146 h 1001"/>
                <a:gd name="T60" fmla="*/ 191 w 1307"/>
                <a:gd name="T61" fmla="*/ 181 h 1001"/>
                <a:gd name="T62" fmla="*/ 138 w 1307"/>
                <a:gd name="T63" fmla="*/ 235 h 1001"/>
                <a:gd name="T64" fmla="*/ 69 w 1307"/>
                <a:gd name="T65" fmla="*/ 340 h 1001"/>
                <a:gd name="T66" fmla="*/ 22 w 1307"/>
                <a:gd name="T67" fmla="*/ 472 h 1001"/>
                <a:gd name="T68" fmla="*/ 2 w 1307"/>
                <a:gd name="T69" fmla="*/ 607 h 1001"/>
                <a:gd name="T70" fmla="*/ 5 w 1307"/>
                <a:gd name="T71" fmla="*/ 736 h 1001"/>
                <a:gd name="T72" fmla="*/ 24 w 1307"/>
                <a:gd name="T73" fmla="*/ 850 h 1001"/>
                <a:gd name="T74" fmla="*/ 54 w 1307"/>
                <a:gd name="T75" fmla="*/ 938 h 1001"/>
                <a:gd name="T76" fmla="*/ 89 w 1307"/>
                <a:gd name="T77" fmla="*/ 993 h 1001"/>
                <a:gd name="T78" fmla="*/ 85 w 1307"/>
                <a:gd name="T79" fmla="*/ 912 h 1001"/>
                <a:gd name="T80" fmla="*/ 78 w 1307"/>
                <a:gd name="T81" fmla="*/ 774 h 1001"/>
                <a:gd name="T82" fmla="*/ 94 w 1307"/>
                <a:gd name="T83" fmla="*/ 675 h 1001"/>
                <a:gd name="T84" fmla="*/ 127 w 1307"/>
                <a:gd name="T85" fmla="*/ 604 h 1001"/>
                <a:gd name="T86" fmla="*/ 174 w 1307"/>
                <a:gd name="T87" fmla="*/ 551 h 1001"/>
                <a:gd name="T88" fmla="*/ 279 w 1307"/>
                <a:gd name="T89" fmla="*/ 463 h 1001"/>
                <a:gd name="T90" fmla="*/ 340 w 1307"/>
                <a:gd name="T91" fmla="*/ 397 h 1001"/>
                <a:gd name="T92" fmla="*/ 385 w 1307"/>
                <a:gd name="T93" fmla="*/ 331 h 1001"/>
                <a:gd name="T94" fmla="*/ 411 w 1307"/>
                <a:gd name="T95" fmla="*/ 294 h 1001"/>
                <a:gd name="T96" fmla="*/ 448 w 1307"/>
                <a:gd name="T97" fmla="*/ 268 h 1001"/>
                <a:gd name="T98" fmla="*/ 493 w 1307"/>
                <a:gd name="T99" fmla="*/ 256 h 1001"/>
                <a:gd name="T100" fmla="*/ 543 w 1307"/>
                <a:gd name="T101" fmla="*/ 259 h 1001"/>
                <a:gd name="T102" fmla="*/ 598 w 1307"/>
                <a:gd name="T103" fmla="*/ 282 h 1001"/>
                <a:gd name="T104" fmla="*/ 656 w 1307"/>
                <a:gd name="T105" fmla="*/ 323 h 1001"/>
                <a:gd name="T106" fmla="*/ 711 w 1307"/>
                <a:gd name="T107" fmla="*/ 387 h 1001"/>
                <a:gd name="T108" fmla="*/ 762 w 1307"/>
                <a:gd name="T109" fmla="*/ 474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7" h="1001">
                  <a:moveTo>
                    <a:pt x="762" y="474"/>
                  </a:moveTo>
                  <a:lnTo>
                    <a:pt x="762" y="474"/>
                  </a:lnTo>
                  <a:lnTo>
                    <a:pt x="805" y="557"/>
                  </a:lnTo>
                  <a:lnTo>
                    <a:pt x="824" y="594"/>
                  </a:lnTo>
                  <a:lnTo>
                    <a:pt x="843" y="625"/>
                  </a:lnTo>
                  <a:lnTo>
                    <a:pt x="861" y="653"/>
                  </a:lnTo>
                  <a:lnTo>
                    <a:pt x="878" y="678"/>
                  </a:lnTo>
                  <a:lnTo>
                    <a:pt x="896" y="699"/>
                  </a:lnTo>
                  <a:lnTo>
                    <a:pt x="905" y="707"/>
                  </a:lnTo>
                  <a:lnTo>
                    <a:pt x="914" y="716"/>
                  </a:lnTo>
                  <a:lnTo>
                    <a:pt x="923" y="722"/>
                  </a:lnTo>
                  <a:lnTo>
                    <a:pt x="932" y="729"/>
                  </a:lnTo>
                  <a:lnTo>
                    <a:pt x="941" y="734"/>
                  </a:lnTo>
                  <a:lnTo>
                    <a:pt x="951" y="739"/>
                  </a:lnTo>
                  <a:lnTo>
                    <a:pt x="960" y="743"/>
                  </a:lnTo>
                  <a:lnTo>
                    <a:pt x="970" y="745"/>
                  </a:lnTo>
                  <a:lnTo>
                    <a:pt x="980" y="747"/>
                  </a:lnTo>
                  <a:lnTo>
                    <a:pt x="991" y="748"/>
                  </a:lnTo>
                  <a:lnTo>
                    <a:pt x="1002" y="748"/>
                  </a:lnTo>
                  <a:lnTo>
                    <a:pt x="1013" y="747"/>
                  </a:lnTo>
                  <a:lnTo>
                    <a:pt x="1026" y="746"/>
                  </a:lnTo>
                  <a:lnTo>
                    <a:pt x="1038" y="744"/>
                  </a:lnTo>
                  <a:lnTo>
                    <a:pt x="1052" y="741"/>
                  </a:lnTo>
                  <a:lnTo>
                    <a:pt x="1065" y="736"/>
                  </a:lnTo>
                  <a:lnTo>
                    <a:pt x="1094" y="726"/>
                  </a:lnTo>
                  <a:lnTo>
                    <a:pt x="1094" y="726"/>
                  </a:lnTo>
                  <a:lnTo>
                    <a:pt x="1109" y="720"/>
                  </a:lnTo>
                  <a:lnTo>
                    <a:pt x="1122" y="717"/>
                  </a:lnTo>
                  <a:lnTo>
                    <a:pt x="1135" y="714"/>
                  </a:lnTo>
                  <a:lnTo>
                    <a:pt x="1146" y="713"/>
                  </a:lnTo>
                  <a:lnTo>
                    <a:pt x="1156" y="713"/>
                  </a:lnTo>
                  <a:lnTo>
                    <a:pt x="1165" y="714"/>
                  </a:lnTo>
                  <a:lnTo>
                    <a:pt x="1174" y="716"/>
                  </a:lnTo>
                  <a:lnTo>
                    <a:pt x="1182" y="719"/>
                  </a:lnTo>
                  <a:lnTo>
                    <a:pt x="1188" y="723"/>
                  </a:lnTo>
                  <a:lnTo>
                    <a:pt x="1194" y="728"/>
                  </a:lnTo>
                  <a:lnTo>
                    <a:pt x="1200" y="734"/>
                  </a:lnTo>
                  <a:lnTo>
                    <a:pt x="1204" y="741"/>
                  </a:lnTo>
                  <a:lnTo>
                    <a:pt x="1208" y="748"/>
                  </a:lnTo>
                  <a:lnTo>
                    <a:pt x="1211" y="757"/>
                  </a:lnTo>
                  <a:lnTo>
                    <a:pt x="1214" y="767"/>
                  </a:lnTo>
                  <a:lnTo>
                    <a:pt x="1215" y="776"/>
                  </a:lnTo>
                  <a:lnTo>
                    <a:pt x="1218" y="797"/>
                  </a:lnTo>
                  <a:lnTo>
                    <a:pt x="1219" y="820"/>
                  </a:lnTo>
                  <a:lnTo>
                    <a:pt x="1217" y="844"/>
                  </a:lnTo>
                  <a:lnTo>
                    <a:pt x="1214" y="869"/>
                  </a:lnTo>
                  <a:lnTo>
                    <a:pt x="1210" y="895"/>
                  </a:lnTo>
                  <a:lnTo>
                    <a:pt x="1205" y="921"/>
                  </a:lnTo>
                  <a:lnTo>
                    <a:pt x="1195" y="971"/>
                  </a:lnTo>
                  <a:lnTo>
                    <a:pt x="1195" y="971"/>
                  </a:lnTo>
                  <a:lnTo>
                    <a:pt x="1208" y="955"/>
                  </a:lnTo>
                  <a:lnTo>
                    <a:pt x="1220" y="938"/>
                  </a:lnTo>
                  <a:lnTo>
                    <a:pt x="1231" y="922"/>
                  </a:lnTo>
                  <a:lnTo>
                    <a:pt x="1241" y="906"/>
                  </a:lnTo>
                  <a:lnTo>
                    <a:pt x="1250" y="890"/>
                  </a:lnTo>
                  <a:lnTo>
                    <a:pt x="1259" y="874"/>
                  </a:lnTo>
                  <a:lnTo>
                    <a:pt x="1267" y="858"/>
                  </a:lnTo>
                  <a:lnTo>
                    <a:pt x="1274" y="842"/>
                  </a:lnTo>
                  <a:lnTo>
                    <a:pt x="1286" y="810"/>
                  </a:lnTo>
                  <a:lnTo>
                    <a:pt x="1295" y="779"/>
                  </a:lnTo>
                  <a:lnTo>
                    <a:pt x="1302" y="746"/>
                  </a:lnTo>
                  <a:lnTo>
                    <a:pt x="1306" y="715"/>
                  </a:lnTo>
                  <a:lnTo>
                    <a:pt x="1307" y="683"/>
                  </a:lnTo>
                  <a:lnTo>
                    <a:pt x="1307" y="652"/>
                  </a:lnTo>
                  <a:lnTo>
                    <a:pt x="1306" y="621"/>
                  </a:lnTo>
                  <a:lnTo>
                    <a:pt x="1303" y="590"/>
                  </a:lnTo>
                  <a:lnTo>
                    <a:pt x="1297" y="557"/>
                  </a:lnTo>
                  <a:lnTo>
                    <a:pt x="1292" y="526"/>
                  </a:lnTo>
                  <a:lnTo>
                    <a:pt x="1284" y="495"/>
                  </a:lnTo>
                  <a:lnTo>
                    <a:pt x="1276" y="463"/>
                  </a:lnTo>
                  <a:lnTo>
                    <a:pt x="1276" y="463"/>
                  </a:lnTo>
                  <a:lnTo>
                    <a:pt x="1271" y="446"/>
                  </a:lnTo>
                  <a:lnTo>
                    <a:pt x="1265" y="428"/>
                  </a:lnTo>
                  <a:lnTo>
                    <a:pt x="1258" y="409"/>
                  </a:lnTo>
                  <a:lnTo>
                    <a:pt x="1249" y="390"/>
                  </a:lnTo>
                  <a:lnTo>
                    <a:pt x="1240" y="371"/>
                  </a:lnTo>
                  <a:lnTo>
                    <a:pt x="1230" y="352"/>
                  </a:lnTo>
                  <a:lnTo>
                    <a:pt x="1219" y="333"/>
                  </a:lnTo>
                  <a:lnTo>
                    <a:pt x="1206" y="313"/>
                  </a:lnTo>
                  <a:lnTo>
                    <a:pt x="1193" y="294"/>
                  </a:lnTo>
                  <a:lnTo>
                    <a:pt x="1180" y="274"/>
                  </a:lnTo>
                  <a:lnTo>
                    <a:pt x="1165" y="255"/>
                  </a:lnTo>
                  <a:lnTo>
                    <a:pt x="1150" y="235"/>
                  </a:lnTo>
                  <a:lnTo>
                    <a:pt x="1134" y="217"/>
                  </a:lnTo>
                  <a:lnTo>
                    <a:pt x="1118" y="198"/>
                  </a:lnTo>
                  <a:lnTo>
                    <a:pt x="1100" y="180"/>
                  </a:lnTo>
                  <a:lnTo>
                    <a:pt x="1083" y="162"/>
                  </a:lnTo>
                  <a:lnTo>
                    <a:pt x="1064" y="146"/>
                  </a:lnTo>
                  <a:lnTo>
                    <a:pt x="1046" y="128"/>
                  </a:lnTo>
                  <a:lnTo>
                    <a:pt x="1026" y="113"/>
                  </a:lnTo>
                  <a:lnTo>
                    <a:pt x="1007" y="98"/>
                  </a:lnTo>
                  <a:lnTo>
                    <a:pt x="987" y="84"/>
                  </a:lnTo>
                  <a:lnTo>
                    <a:pt x="966" y="70"/>
                  </a:lnTo>
                  <a:lnTo>
                    <a:pt x="946" y="58"/>
                  </a:lnTo>
                  <a:lnTo>
                    <a:pt x="925" y="47"/>
                  </a:lnTo>
                  <a:lnTo>
                    <a:pt x="904" y="37"/>
                  </a:lnTo>
                  <a:lnTo>
                    <a:pt x="882" y="28"/>
                  </a:lnTo>
                  <a:lnTo>
                    <a:pt x="861" y="20"/>
                  </a:lnTo>
                  <a:lnTo>
                    <a:pt x="840" y="14"/>
                  </a:lnTo>
                  <a:lnTo>
                    <a:pt x="817" y="10"/>
                  </a:lnTo>
                  <a:lnTo>
                    <a:pt x="796" y="5"/>
                  </a:lnTo>
                  <a:lnTo>
                    <a:pt x="775" y="4"/>
                  </a:lnTo>
                  <a:lnTo>
                    <a:pt x="753" y="3"/>
                  </a:lnTo>
                  <a:lnTo>
                    <a:pt x="753" y="3"/>
                  </a:lnTo>
                  <a:lnTo>
                    <a:pt x="729" y="1"/>
                  </a:lnTo>
                  <a:lnTo>
                    <a:pt x="703" y="0"/>
                  </a:lnTo>
                  <a:lnTo>
                    <a:pt x="676" y="0"/>
                  </a:lnTo>
                  <a:lnTo>
                    <a:pt x="648" y="1"/>
                  </a:lnTo>
                  <a:lnTo>
                    <a:pt x="619" y="3"/>
                  </a:lnTo>
                  <a:lnTo>
                    <a:pt x="588" y="6"/>
                  </a:lnTo>
                  <a:lnTo>
                    <a:pt x="556" y="11"/>
                  </a:lnTo>
                  <a:lnTo>
                    <a:pt x="523" y="17"/>
                  </a:lnTo>
                  <a:lnTo>
                    <a:pt x="491" y="26"/>
                  </a:lnTo>
                  <a:lnTo>
                    <a:pt x="456" y="36"/>
                  </a:lnTo>
                  <a:lnTo>
                    <a:pt x="421" y="49"/>
                  </a:lnTo>
                  <a:lnTo>
                    <a:pt x="385" y="63"/>
                  </a:lnTo>
                  <a:lnTo>
                    <a:pt x="349" y="80"/>
                  </a:lnTo>
                  <a:lnTo>
                    <a:pt x="312" y="98"/>
                  </a:lnTo>
                  <a:lnTo>
                    <a:pt x="275" y="121"/>
                  </a:lnTo>
                  <a:lnTo>
                    <a:pt x="237" y="146"/>
                  </a:lnTo>
                  <a:lnTo>
                    <a:pt x="237" y="146"/>
                  </a:lnTo>
                  <a:lnTo>
                    <a:pt x="221" y="157"/>
                  </a:lnTo>
                  <a:lnTo>
                    <a:pt x="206" y="169"/>
                  </a:lnTo>
                  <a:lnTo>
                    <a:pt x="191" y="181"/>
                  </a:lnTo>
                  <a:lnTo>
                    <a:pt x="177" y="194"/>
                  </a:lnTo>
                  <a:lnTo>
                    <a:pt x="163" y="207"/>
                  </a:lnTo>
                  <a:lnTo>
                    <a:pt x="151" y="221"/>
                  </a:lnTo>
                  <a:lnTo>
                    <a:pt x="138" y="235"/>
                  </a:lnTo>
                  <a:lnTo>
                    <a:pt x="127" y="249"/>
                  </a:lnTo>
                  <a:lnTo>
                    <a:pt x="105" y="279"/>
                  </a:lnTo>
                  <a:lnTo>
                    <a:pt x="86" y="309"/>
                  </a:lnTo>
                  <a:lnTo>
                    <a:pt x="69" y="340"/>
                  </a:lnTo>
                  <a:lnTo>
                    <a:pt x="54" y="372"/>
                  </a:lnTo>
                  <a:lnTo>
                    <a:pt x="41" y="406"/>
                  </a:lnTo>
                  <a:lnTo>
                    <a:pt x="31" y="438"/>
                  </a:lnTo>
                  <a:lnTo>
                    <a:pt x="22" y="472"/>
                  </a:lnTo>
                  <a:lnTo>
                    <a:pt x="14" y="506"/>
                  </a:lnTo>
                  <a:lnTo>
                    <a:pt x="8" y="540"/>
                  </a:lnTo>
                  <a:lnTo>
                    <a:pt x="5" y="573"/>
                  </a:lnTo>
                  <a:lnTo>
                    <a:pt x="2" y="607"/>
                  </a:lnTo>
                  <a:lnTo>
                    <a:pt x="0" y="640"/>
                  </a:lnTo>
                  <a:lnTo>
                    <a:pt x="0" y="673"/>
                  </a:lnTo>
                  <a:lnTo>
                    <a:pt x="2" y="705"/>
                  </a:lnTo>
                  <a:lnTo>
                    <a:pt x="5" y="736"/>
                  </a:lnTo>
                  <a:lnTo>
                    <a:pt x="8" y="767"/>
                  </a:lnTo>
                  <a:lnTo>
                    <a:pt x="13" y="795"/>
                  </a:lnTo>
                  <a:lnTo>
                    <a:pt x="17" y="823"/>
                  </a:lnTo>
                  <a:lnTo>
                    <a:pt x="24" y="850"/>
                  </a:lnTo>
                  <a:lnTo>
                    <a:pt x="31" y="875"/>
                  </a:lnTo>
                  <a:lnTo>
                    <a:pt x="38" y="897"/>
                  </a:lnTo>
                  <a:lnTo>
                    <a:pt x="45" y="919"/>
                  </a:lnTo>
                  <a:lnTo>
                    <a:pt x="54" y="938"/>
                  </a:lnTo>
                  <a:lnTo>
                    <a:pt x="62" y="956"/>
                  </a:lnTo>
                  <a:lnTo>
                    <a:pt x="71" y="971"/>
                  </a:lnTo>
                  <a:lnTo>
                    <a:pt x="80" y="984"/>
                  </a:lnTo>
                  <a:lnTo>
                    <a:pt x="89" y="993"/>
                  </a:lnTo>
                  <a:lnTo>
                    <a:pt x="98" y="1001"/>
                  </a:lnTo>
                  <a:lnTo>
                    <a:pt x="98" y="1001"/>
                  </a:lnTo>
                  <a:lnTo>
                    <a:pt x="90" y="956"/>
                  </a:lnTo>
                  <a:lnTo>
                    <a:pt x="85" y="912"/>
                  </a:lnTo>
                  <a:lnTo>
                    <a:pt x="80" y="874"/>
                  </a:lnTo>
                  <a:lnTo>
                    <a:pt x="78" y="838"/>
                  </a:lnTo>
                  <a:lnTo>
                    <a:pt x="77" y="804"/>
                  </a:lnTo>
                  <a:lnTo>
                    <a:pt x="78" y="774"/>
                  </a:lnTo>
                  <a:lnTo>
                    <a:pt x="79" y="746"/>
                  </a:lnTo>
                  <a:lnTo>
                    <a:pt x="82" y="720"/>
                  </a:lnTo>
                  <a:lnTo>
                    <a:pt x="87" y="696"/>
                  </a:lnTo>
                  <a:lnTo>
                    <a:pt x="94" y="675"/>
                  </a:lnTo>
                  <a:lnTo>
                    <a:pt x="100" y="654"/>
                  </a:lnTo>
                  <a:lnTo>
                    <a:pt x="108" y="636"/>
                  </a:lnTo>
                  <a:lnTo>
                    <a:pt x="117" y="620"/>
                  </a:lnTo>
                  <a:lnTo>
                    <a:pt x="127" y="604"/>
                  </a:lnTo>
                  <a:lnTo>
                    <a:pt x="138" y="590"/>
                  </a:lnTo>
                  <a:lnTo>
                    <a:pt x="150" y="576"/>
                  </a:lnTo>
                  <a:lnTo>
                    <a:pt x="162" y="563"/>
                  </a:lnTo>
                  <a:lnTo>
                    <a:pt x="174" y="551"/>
                  </a:lnTo>
                  <a:lnTo>
                    <a:pt x="202" y="527"/>
                  </a:lnTo>
                  <a:lnTo>
                    <a:pt x="232" y="502"/>
                  </a:lnTo>
                  <a:lnTo>
                    <a:pt x="263" y="477"/>
                  </a:lnTo>
                  <a:lnTo>
                    <a:pt x="279" y="463"/>
                  </a:lnTo>
                  <a:lnTo>
                    <a:pt x="294" y="449"/>
                  </a:lnTo>
                  <a:lnTo>
                    <a:pt x="310" y="433"/>
                  </a:lnTo>
                  <a:lnTo>
                    <a:pt x="325" y="416"/>
                  </a:lnTo>
                  <a:lnTo>
                    <a:pt x="340" y="397"/>
                  </a:lnTo>
                  <a:lnTo>
                    <a:pt x="356" y="378"/>
                  </a:lnTo>
                  <a:lnTo>
                    <a:pt x="371" y="356"/>
                  </a:lnTo>
                  <a:lnTo>
                    <a:pt x="385" y="331"/>
                  </a:lnTo>
                  <a:lnTo>
                    <a:pt x="385" y="331"/>
                  </a:lnTo>
                  <a:lnTo>
                    <a:pt x="391" y="322"/>
                  </a:lnTo>
                  <a:lnTo>
                    <a:pt x="396" y="311"/>
                  </a:lnTo>
                  <a:lnTo>
                    <a:pt x="403" y="302"/>
                  </a:lnTo>
                  <a:lnTo>
                    <a:pt x="411" y="294"/>
                  </a:lnTo>
                  <a:lnTo>
                    <a:pt x="419" y="286"/>
                  </a:lnTo>
                  <a:lnTo>
                    <a:pt x="428" y="279"/>
                  </a:lnTo>
                  <a:lnTo>
                    <a:pt x="438" y="273"/>
                  </a:lnTo>
                  <a:lnTo>
                    <a:pt x="448" y="268"/>
                  </a:lnTo>
                  <a:lnTo>
                    <a:pt x="458" y="263"/>
                  </a:lnTo>
                  <a:lnTo>
                    <a:pt x="469" y="259"/>
                  </a:lnTo>
                  <a:lnTo>
                    <a:pt x="481" y="257"/>
                  </a:lnTo>
                  <a:lnTo>
                    <a:pt x="493" y="256"/>
                  </a:lnTo>
                  <a:lnTo>
                    <a:pt x="505" y="255"/>
                  </a:lnTo>
                  <a:lnTo>
                    <a:pt x="518" y="256"/>
                  </a:lnTo>
                  <a:lnTo>
                    <a:pt x="531" y="257"/>
                  </a:lnTo>
                  <a:lnTo>
                    <a:pt x="543" y="259"/>
                  </a:lnTo>
                  <a:lnTo>
                    <a:pt x="557" y="263"/>
                  </a:lnTo>
                  <a:lnTo>
                    <a:pt x="571" y="268"/>
                  </a:lnTo>
                  <a:lnTo>
                    <a:pt x="585" y="274"/>
                  </a:lnTo>
                  <a:lnTo>
                    <a:pt x="598" y="282"/>
                  </a:lnTo>
                  <a:lnTo>
                    <a:pt x="613" y="290"/>
                  </a:lnTo>
                  <a:lnTo>
                    <a:pt x="628" y="300"/>
                  </a:lnTo>
                  <a:lnTo>
                    <a:pt x="641" y="311"/>
                  </a:lnTo>
                  <a:lnTo>
                    <a:pt x="656" y="323"/>
                  </a:lnTo>
                  <a:lnTo>
                    <a:pt x="669" y="337"/>
                  </a:lnTo>
                  <a:lnTo>
                    <a:pt x="684" y="352"/>
                  </a:lnTo>
                  <a:lnTo>
                    <a:pt x="697" y="368"/>
                  </a:lnTo>
                  <a:lnTo>
                    <a:pt x="711" y="387"/>
                  </a:lnTo>
                  <a:lnTo>
                    <a:pt x="724" y="406"/>
                  </a:lnTo>
                  <a:lnTo>
                    <a:pt x="738" y="428"/>
                  </a:lnTo>
                  <a:lnTo>
                    <a:pt x="750" y="449"/>
                  </a:lnTo>
                  <a:lnTo>
                    <a:pt x="762" y="474"/>
                  </a:lnTo>
                  <a:lnTo>
                    <a:pt x="762" y="474"/>
                  </a:lnTo>
                  <a:close/>
                </a:path>
              </a:pathLst>
            </a:custGeom>
            <a:solidFill>
              <a:srgbClr val="806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5" name="Rectangle 206">
              <a:extLst>
                <a:ext uri="{FF2B5EF4-FFF2-40B4-BE49-F238E27FC236}">
                  <a16:creationId xmlns:a16="http://schemas.microsoft.com/office/drawing/2014/main" id="{265CB9E4-0401-4D8B-B66A-AF1C792E6EC2}"/>
                </a:ext>
              </a:extLst>
            </p:cNvPr>
            <p:cNvSpPr>
              <a:spLocks noChangeArrowheads="1"/>
            </p:cNvSpPr>
            <p:nvPr/>
          </p:nvSpPr>
          <p:spPr bwMode="auto">
            <a:xfrm flipH="1">
              <a:off x="8027488" y="6267644"/>
              <a:ext cx="15642" cy="1511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6" name="Rectangle 207">
              <a:extLst>
                <a:ext uri="{FF2B5EF4-FFF2-40B4-BE49-F238E27FC236}">
                  <a16:creationId xmlns:a16="http://schemas.microsoft.com/office/drawing/2014/main" id="{A1BCA4C4-8895-4B4E-891F-27BEB638B9DB}"/>
                </a:ext>
              </a:extLst>
            </p:cNvPr>
            <p:cNvSpPr>
              <a:spLocks noChangeArrowheads="1"/>
            </p:cNvSpPr>
            <p:nvPr/>
          </p:nvSpPr>
          <p:spPr bwMode="auto">
            <a:xfrm flipH="1">
              <a:off x="8027488" y="6267644"/>
              <a:ext cx="15642" cy="15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7" name="Freeform 208">
              <a:extLst>
                <a:ext uri="{FF2B5EF4-FFF2-40B4-BE49-F238E27FC236}">
                  <a16:creationId xmlns:a16="http://schemas.microsoft.com/office/drawing/2014/main" id="{A3E19B30-A6E0-4296-97EC-5D52F9BE8F99}"/>
                </a:ext>
              </a:extLst>
            </p:cNvPr>
            <p:cNvSpPr>
              <a:spLocks/>
            </p:cNvSpPr>
            <p:nvPr/>
          </p:nvSpPr>
          <p:spPr bwMode="auto">
            <a:xfrm flipH="1">
              <a:off x="7912780" y="6189460"/>
              <a:ext cx="123398" cy="121620"/>
            </a:xfrm>
            <a:custGeom>
              <a:avLst/>
              <a:gdLst>
                <a:gd name="T0" fmla="*/ 245 w 423"/>
                <a:gd name="T1" fmla="*/ 0 h 495"/>
                <a:gd name="T2" fmla="*/ 423 w 423"/>
                <a:gd name="T3" fmla="*/ 156 h 495"/>
                <a:gd name="T4" fmla="*/ 197 w 423"/>
                <a:gd name="T5" fmla="*/ 495 h 495"/>
                <a:gd name="T6" fmla="*/ 0 w 423"/>
                <a:gd name="T7" fmla="*/ 316 h 495"/>
                <a:gd name="T8" fmla="*/ 245 w 423"/>
                <a:gd name="T9" fmla="*/ 0 h 495"/>
              </a:gdLst>
              <a:ahLst/>
              <a:cxnLst>
                <a:cxn ang="0">
                  <a:pos x="T0" y="T1"/>
                </a:cxn>
                <a:cxn ang="0">
                  <a:pos x="T2" y="T3"/>
                </a:cxn>
                <a:cxn ang="0">
                  <a:pos x="T4" y="T5"/>
                </a:cxn>
                <a:cxn ang="0">
                  <a:pos x="T6" y="T7"/>
                </a:cxn>
                <a:cxn ang="0">
                  <a:pos x="T8" y="T9"/>
                </a:cxn>
              </a:cxnLst>
              <a:rect l="0" t="0" r="r" b="b"/>
              <a:pathLst>
                <a:path w="423" h="495">
                  <a:moveTo>
                    <a:pt x="245" y="0"/>
                  </a:moveTo>
                  <a:lnTo>
                    <a:pt x="423" y="156"/>
                  </a:lnTo>
                  <a:lnTo>
                    <a:pt x="197" y="495"/>
                  </a:lnTo>
                  <a:lnTo>
                    <a:pt x="0" y="316"/>
                  </a:lnTo>
                  <a:lnTo>
                    <a:pt x="2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8" name="Freeform 209">
              <a:extLst>
                <a:ext uri="{FF2B5EF4-FFF2-40B4-BE49-F238E27FC236}">
                  <a16:creationId xmlns:a16="http://schemas.microsoft.com/office/drawing/2014/main" id="{4725069E-0A8D-44D3-9A77-5DC723420A2B}"/>
                </a:ext>
              </a:extLst>
            </p:cNvPr>
            <p:cNvSpPr>
              <a:spLocks/>
            </p:cNvSpPr>
            <p:nvPr/>
          </p:nvSpPr>
          <p:spPr bwMode="auto">
            <a:xfrm flipH="1">
              <a:off x="7912780" y="6189460"/>
              <a:ext cx="123398" cy="121620"/>
            </a:xfrm>
            <a:custGeom>
              <a:avLst/>
              <a:gdLst>
                <a:gd name="T0" fmla="*/ 245 w 423"/>
                <a:gd name="T1" fmla="*/ 0 h 495"/>
                <a:gd name="T2" fmla="*/ 423 w 423"/>
                <a:gd name="T3" fmla="*/ 156 h 495"/>
                <a:gd name="T4" fmla="*/ 197 w 423"/>
                <a:gd name="T5" fmla="*/ 495 h 495"/>
                <a:gd name="T6" fmla="*/ 0 w 423"/>
                <a:gd name="T7" fmla="*/ 316 h 495"/>
                <a:gd name="T8" fmla="*/ 245 w 423"/>
                <a:gd name="T9" fmla="*/ 0 h 495"/>
              </a:gdLst>
              <a:ahLst/>
              <a:cxnLst>
                <a:cxn ang="0">
                  <a:pos x="T0" y="T1"/>
                </a:cxn>
                <a:cxn ang="0">
                  <a:pos x="T2" y="T3"/>
                </a:cxn>
                <a:cxn ang="0">
                  <a:pos x="T4" y="T5"/>
                </a:cxn>
                <a:cxn ang="0">
                  <a:pos x="T6" y="T7"/>
                </a:cxn>
                <a:cxn ang="0">
                  <a:pos x="T8" y="T9"/>
                </a:cxn>
              </a:cxnLst>
              <a:rect l="0" t="0" r="r" b="b"/>
              <a:pathLst>
                <a:path w="423" h="495">
                  <a:moveTo>
                    <a:pt x="245" y="0"/>
                  </a:moveTo>
                  <a:lnTo>
                    <a:pt x="423" y="156"/>
                  </a:lnTo>
                  <a:lnTo>
                    <a:pt x="197" y="495"/>
                  </a:lnTo>
                  <a:lnTo>
                    <a:pt x="0" y="316"/>
                  </a:lnTo>
                  <a:lnTo>
                    <a:pt x="2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79" name="Freeform 210">
              <a:extLst>
                <a:ext uri="{FF2B5EF4-FFF2-40B4-BE49-F238E27FC236}">
                  <a16:creationId xmlns:a16="http://schemas.microsoft.com/office/drawing/2014/main" id="{6F12599A-95C3-4E48-91BA-312D2645D3D8}"/>
                </a:ext>
              </a:extLst>
            </p:cNvPr>
            <p:cNvSpPr>
              <a:spLocks/>
            </p:cNvSpPr>
            <p:nvPr/>
          </p:nvSpPr>
          <p:spPr bwMode="auto">
            <a:xfrm flipH="1">
              <a:off x="8036178" y="6187722"/>
              <a:ext cx="125136" cy="123358"/>
            </a:xfrm>
            <a:custGeom>
              <a:avLst/>
              <a:gdLst>
                <a:gd name="T0" fmla="*/ 179 w 433"/>
                <a:gd name="T1" fmla="*/ 0 h 497"/>
                <a:gd name="T2" fmla="*/ 0 w 433"/>
                <a:gd name="T3" fmla="*/ 164 h 497"/>
                <a:gd name="T4" fmla="*/ 238 w 433"/>
                <a:gd name="T5" fmla="*/ 497 h 497"/>
                <a:gd name="T6" fmla="*/ 433 w 433"/>
                <a:gd name="T7" fmla="*/ 318 h 497"/>
                <a:gd name="T8" fmla="*/ 179 w 433"/>
                <a:gd name="T9" fmla="*/ 0 h 497"/>
              </a:gdLst>
              <a:ahLst/>
              <a:cxnLst>
                <a:cxn ang="0">
                  <a:pos x="T0" y="T1"/>
                </a:cxn>
                <a:cxn ang="0">
                  <a:pos x="T2" y="T3"/>
                </a:cxn>
                <a:cxn ang="0">
                  <a:pos x="T4" y="T5"/>
                </a:cxn>
                <a:cxn ang="0">
                  <a:pos x="T6" y="T7"/>
                </a:cxn>
                <a:cxn ang="0">
                  <a:pos x="T8" y="T9"/>
                </a:cxn>
              </a:cxnLst>
              <a:rect l="0" t="0" r="r" b="b"/>
              <a:pathLst>
                <a:path w="433" h="497">
                  <a:moveTo>
                    <a:pt x="179" y="0"/>
                  </a:moveTo>
                  <a:lnTo>
                    <a:pt x="0" y="164"/>
                  </a:lnTo>
                  <a:lnTo>
                    <a:pt x="238" y="497"/>
                  </a:lnTo>
                  <a:lnTo>
                    <a:pt x="433" y="318"/>
                  </a:lnTo>
                  <a:lnTo>
                    <a:pt x="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0" name="Freeform 211">
              <a:extLst>
                <a:ext uri="{FF2B5EF4-FFF2-40B4-BE49-F238E27FC236}">
                  <a16:creationId xmlns:a16="http://schemas.microsoft.com/office/drawing/2014/main" id="{30341063-0C14-440F-A910-A5D191C68A82}"/>
                </a:ext>
              </a:extLst>
            </p:cNvPr>
            <p:cNvSpPr>
              <a:spLocks/>
            </p:cNvSpPr>
            <p:nvPr/>
          </p:nvSpPr>
          <p:spPr bwMode="auto">
            <a:xfrm flipH="1">
              <a:off x="8036178" y="6187722"/>
              <a:ext cx="125136" cy="123358"/>
            </a:xfrm>
            <a:custGeom>
              <a:avLst/>
              <a:gdLst>
                <a:gd name="T0" fmla="*/ 179 w 433"/>
                <a:gd name="T1" fmla="*/ 0 h 497"/>
                <a:gd name="T2" fmla="*/ 0 w 433"/>
                <a:gd name="T3" fmla="*/ 164 h 497"/>
                <a:gd name="T4" fmla="*/ 238 w 433"/>
                <a:gd name="T5" fmla="*/ 497 h 497"/>
                <a:gd name="T6" fmla="*/ 433 w 433"/>
                <a:gd name="T7" fmla="*/ 318 h 497"/>
                <a:gd name="T8" fmla="*/ 179 w 433"/>
                <a:gd name="T9" fmla="*/ 0 h 497"/>
              </a:gdLst>
              <a:ahLst/>
              <a:cxnLst>
                <a:cxn ang="0">
                  <a:pos x="T0" y="T1"/>
                </a:cxn>
                <a:cxn ang="0">
                  <a:pos x="T2" y="T3"/>
                </a:cxn>
                <a:cxn ang="0">
                  <a:pos x="T4" y="T5"/>
                </a:cxn>
                <a:cxn ang="0">
                  <a:pos x="T6" y="T7"/>
                </a:cxn>
                <a:cxn ang="0">
                  <a:pos x="T8" y="T9"/>
                </a:cxn>
              </a:cxnLst>
              <a:rect l="0" t="0" r="r" b="b"/>
              <a:pathLst>
                <a:path w="433" h="497">
                  <a:moveTo>
                    <a:pt x="179" y="0"/>
                  </a:moveTo>
                  <a:lnTo>
                    <a:pt x="0" y="164"/>
                  </a:lnTo>
                  <a:lnTo>
                    <a:pt x="238" y="497"/>
                  </a:lnTo>
                  <a:lnTo>
                    <a:pt x="433" y="3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1" name="Freeform 212">
              <a:extLst>
                <a:ext uri="{FF2B5EF4-FFF2-40B4-BE49-F238E27FC236}">
                  <a16:creationId xmlns:a16="http://schemas.microsoft.com/office/drawing/2014/main" id="{A0F63754-9D6D-47D8-A0C7-60362C33B619}"/>
                </a:ext>
              </a:extLst>
            </p:cNvPr>
            <p:cNvSpPr>
              <a:spLocks noEditPoints="1"/>
            </p:cNvSpPr>
            <p:nvPr/>
          </p:nvSpPr>
          <p:spPr bwMode="auto">
            <a:xfrm flipH="1">
              <a:off x="7884972" y="5980968"/>
              <a:ext cx="309364" cy="92084"/>
            </a:xfrm>
            <a:custGeom>
              <a:avLst/>
              <a:gdLst>
                <a:gd name="T0" fmla="*/ 206 w 1067"/>
                <a:gd name="T1" fmla="*/ 359 h 368"/>
                <a:gd name="T2" fmla="*/ 111 w 1067"/>
                <a:gd name="T3" fmla="*/ 316 h 368"/>
                <a:gd name="T4" fmla="*/ 69 w 1067"/>
                <a:gd name="T5" fmla="*/ 245 h 368"/>
                <a:gd name="T6" fmla="*/ 44 w 1067"/>
                <a:gd name="T7" fmla="*/ 126 h 368"/>
                <a:gd name="T8" fmla="*/ 20 w 1067"/>
                <a:gd name="T9" fmla="*/ 94 h 368"/>
                <a:gd name="T10" fmla="*/ 2 w 1067"/>
                <a:gd name="T11" fmla="*/ 70 h 368"/>
                <a:gd name="T12" fmla="*/ 4 w 1067"/>
                <a:gd name="T13" fmla="*/ 25 h 368"/>
                <a:gd name="T14" fmla="*/ 62 w 1067"/>
                <a:gd name="T15" fmla="*/ 7 h 368"/>
                <a:gd name="T16" fmla="*/ 262 w 1067"/>
                <a:gd name="T17" fmla="*/ 1 h 368"/>
                <a:gd name="T18" fmla="*/ 164 w 1067"/>
                <a:gd name="T19" fmla="*/ 26 h 368"/>
                <a:gd name="T20" fmla="*/ 99 w 1067"/>
                <a:gd name="T21" fmla="*/ 44 h 368"/>
                <a:gd name="T22" fmla="*/ 75 w 1067"/>
                <a:gd name="T23" fmla="*/ 109 h 368"/>
                <a:gd name="T24" fmla="*/ 85 w 1067"/>
                <a:gd name="T25" fmla="*/ 213 h 368"/>
                <a:gd name="T26" fmla="*/ 114 w 1067"/>
                <a:gd name="T27" fmla="*/ 283 h 368"/>
                <a:gd name="T28" fmla="*/ 165 w 1067"/>
                <a:gd name="T29" fmla="*/ 323 h 368"/>
                <a:gd name="T30" fmla="*/ 269 w 1067"/>
                <a:gd name="T31" fmla="*/ 367 h 368"/>
                <a:gd name="T32" fmla="*/ 674 w 1067"/>
                <a:gd name="T33" fmla="*/ 20 h 368"/>
                <a:gd name="T34" fmla="*/ 805 w 1067"/>
                <a:gd name="T35" fmla="*/ 25 h 368"/>
                <a:gd name="T36" fmla="*/ 676 w 1067"/>
                <a:gd name="T37" fmla="*/ 48 h 368"/>
                <a:gd name="T38" fmla="*/ 628 w 1067"/>
                <a:gd name="T39" fmla="*/ 82 h 368"/>
                <a:gd name="T40" fmla="*/ 616 w 1067"/>
                <a:gd name="T41" fmla="*/ 125 h 368"/>
                <a:gd name="T42" fmla="*/ 647 w 1067"/>
                <a:gd name="T43" fmla="*/ 236 h 368"/>
                <a:gd name="T44" fmla="*/ 719 w 1067"/>
                <a:gd name="T45" fmla="*/ 324 h 368"/>
                <a:gd name="T46" fmla="*/ 790 w 1067"/>
                <a:gd name="T47" fmla="*/ 345 h 368"/>
                <a:gd name="T48" fmla="*/ 750 w 1067"/>
                <a:gd name="T49" fmla="*/ 360 h 368"/>
                <a:gd name="T50" fmla="*/ 670 w 1067"/>
                <a:gd name="T51" fmla="*/ 313 h 368"/>
                <a:gd name="T52" fmla="*/ 629 w 1067"/>
                <a:gd name="T53" fmla="*/ 256 h 368"/>
                <a:gd name="T54" fmla="*/ 593 w 1067"/>
                <a:gd name="T55" fmla="*/ 163 h 368"/>
                <a:gd name="T56" fmla="*/ 549 w 1067"/>
                <a:gd name="T57" fmla="*/ 129 h 368"/>
                <a:gd name="T58" fmla="*/ 497 w 1067"/>
                <a:gd name="T59" fmla="*/ 140 h 368"/>
                <a:gd name="T60" fmla="*/ 464 w 1067"/>
                <a:gd name="T61" fmla="*/ 211 h 368"/>
                <a:gd name="T62" fmla="*/ 434 w 1067"/>
                <a:gd name="T63" fmla="*/ 284 h 368"/>
                <a:gd name="T64" fmla="*/ 379 w 1067"/>
                <a:gd name="T65" fmla="*/ 340 h 368"/>
                <a:gd name="T66" fmla="*/ 269 w 1067"/>
                <a:gd name="T67" fmla="*/ 367 h 368"/>
                <a:gd name="T68" fmla="*/ 344 w 1067"/>
                <a:gd name="T69" fmla="*/ 333 h 368"/>
                <a:gd name="T70" fmla="*/ 402 w 1067"/>
                <a:gd name="T71" fmla="*/ 286 h 368"/>
                <a:gd name="T72" fmla="*/ 452 w 1067"/>
                <a:gd name="T73" fmla="*/ 179 h 368"/>
                <a:gd name="T74" fmla="*/ 449 w 1067"/>
                <a:gd name="T75" fmla="*/ 95 h 368"/>
                <a:gd name="T76" fmla="*/ 421 w 1067"/>
                <a:gd name="T77" fmla="*/ 62 h 368"/>
                <a:gd name="T78" fmla="*/ 317 w 1067"/>
                <a:gd name="T79" fmla="*/ 29 h 368"/>
                <a:gd name="T80" fmla="*/ 279 w 1067"/>
                <a:gd name="T81" fmla="*/ 2 h 368"/>
                <a:gd name="T82" fmla="*/ 506 w 1067"/>
                <a:gd name="T83" fmla="*/ 43 h 368"/>
                <a:gd name="T84" fmla="*/ 839 w 1067"/>
                <a:gd name="T85" fmla="*/ 1 h 368"/>
                <a:gd name="T86" fmla="*/ 1023 w 1067"/>
                <a:gd name="T87" fmla="*/ 13 h 368"/>
                <a:gd name="T88" fmla="*/ 1063 w 1067"/>
                <a:gd name="T89" fmla="*/ 31 h 368"/>
                <a:gd name="T90" fmla="*/ 1065 w 1067"/>
                <a:gd name="T91" fmla="*/ 79 h 368"/>
                <a:gd name="T92" fmla="*/ 1045 w 1067"/>
                <a:gd name="T93" fmla="*/ 98 h 368"/>
                <a:gd name="T94" fmla="*/ 1026 w 1067"/>
                <a:gd name="T95" fmla="*/ 145 h 368"/>
                <a:gd name="T96" fmla="*/ 1007 w 1067"/>
                <a:gd name="T97" fmla="*/ 260 h 368"/>
                <a:gd name="T98" fmla="*/ 962 w 1067"/>
                <a:gd name="T99" fmla="*/ 327 h 368"/>
                <a:gd name="T100" fmla="*/ 858 w 1067"/>
                <a:gd name="T101" fmla="*/ 365 h 368"/>
                <a:gd name="T102" fmla="*/ 836 w 1067"/>
                <a:gd name="T103" fmla="*/ 346 h 368"/>
                <a:gd name="T104" fmla="*/ 928 w 1067"/>
                <a:gd name="T105" fmla="*/ 319 h 368"/>
                <a:gd name="T106" fmla="*/ 973 w 1067"/>
                <a:gd name="T107" fmla="*/ 275 h 368"/>
                <a:gd name="T108" fmla="*/ 995 w 1067"/>
                <a:gd name="T109" fmla="*/ 197 h 368"/>
                <a:gd name="T110" fmla="*/ 994 w 1067"/>
                <a:gd name="T111" fmla="*/ 96 h 368"/>
                <a:gd name="T112" fmla="*/ 964 w 1067"/>
                <a:gd name="T113" fmla="*/ 43 h 368"/>
                <a:gd name="T114" fmla="*/ 881 w 1067"/>
                <a:gd name="T115" fmla="*/ 26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7" h="368">
                  <a:moveTo>
                    <a:pt x="269" y="367"/>
                  </a:moveTo>
                  <a:lnTo>
                    <a:pt x="269" y="367"/>
                  </a:lnTo>
                  <a:lnTo>
                    <a:pt x="255" y="366"/>
                  </a:lnTo>
                  <a:lnTo>
                    <a:pt x="255" y="366"/>
                  </a:lnTo>
                  <a:lnTo>
                    <a:pt x="229" y="364"/>
                  </a:lnTo>
                  <a:lnTo>
                    <a:pt x="206" y="359"/>
                  </a:lnTo>
                  <a:lnTo>
                    <a:pt x="185" y="355"/>
                  </a:lnTo>
                  <a:lnTo>
                    <a:pt x="167" y="349"/>
                  </a:lnTo>
                  <a:lnTo>
                    <a:pt x="150" y="342"/>
                  </a:lnTo>
                  <a:lnTo>
                    <a:pt x="136" y="335"/>
                  </a:lnTo>
                  <a:lnTo>
                    <a:pt x="122" y="326"/>
                  </a:lnTo>
                  <a:lnTo>
                    <a:pt x="111" y="316"/>
                  </a:lnTo>
                  <a:lnTo>
                    <a:pt x="101" y="305"/>
                  </a:lnTo>
                  <a:lnTo>
                    <a:pt x="93" y="295"/>
                  </a:lnTo>
                  <a:lnTo>
                    <a:pt x="85" y="283"/>
                  </a:lnTo>
                  <a:lnTo>
                    <a:pt x="78" y="271"/>
                  </a:lnTo>
                  <a:lnTo>
                    <a:pt x="74" y="258"/>
                  </a:lnTo>
                  <a:lnTo>
                    <a:pt x="69" y="245"/>
                  </a:lnTo>
                  <a:lnTo>
                    <a:pt x="65" y="231"/>
                  </a:lnTo>
                  <a:lnTo>
                    <a:pt x="62" y="216"/>
                  </a:lnTo>
                  <a:lnTo>
                    <a:pt x="62" y="216"/>
                  </a:lnTo>
                  <a:lnTo>
                    <a:pt x="52" y="162"/>
                  </a:lnTo>
                  <a:lnTo>
                    <a:pt x="47" y="142"/>
                  </a:lnTo>
                  <a:lnTo>
                    <a:pt x="44" y="126"/>
                  </a:lnTo>
                  <a:lnTo>
                    <a:pt x="39" y="113"/>
                  </a:lnTo>
                  <a:lnTo>
                    <a:pt x="35" y="105"/>
                  </a:lnTo>
                  <a:lnTo>
                    <a:pt x="31" y="100"/>
                  </a:lnTo>
                  <a:lnTo>
                    <a:pt x="28" y="98"/>
                  </a:lnTo>
                  <a:lnTo>
                    <a:pt x="25" y="96"/>
                  </a:lnTo>
                  <a:lnTo>
                    <a:pt x="20" y="94"/>
                  </a:lnTo>
                  <a:lnTo>
                    <a:pt x="20" y="94"/>
                  </a:lnTo>
                  <a:lnTo>
                    <a:pt x="15" y="91"/>
                  </a:lnTo>
                  <a:lnTo>
                    <a:pt x="10" y="87"/>
                  </a:lnTo>
                  <a:lnTo>
                    <a:pt x="7" y="82"/>
                  </a:lnTo>
                  <a:lnTo>
                    <a:pt x="4" y="76"/>
                  </a:lnTo>
                  <a:lnTo>
                    <a:pt x="2" y="70"/>
                  </a:lnTo>
                  <a:lnTo>
                    <a:pt x="1" y="62"/>
                  </a:lnTo>
                  <a:lnTo>
                    <a:pt x="0" y="47"/>
                  </a:lnTo>
                  <a:lnTo>
                    <a:pt x="0" y="47"/>
                  </a:lnTo>
                  <a:lnTo>
                    <a:pt x="1" y="33"/>
                  </a:lnTo>
                  <a:lnTo>
                    <a:pt x="2" y="29"/>
                  </a:lnTo>
                  <a:lnTo>
                    <a:pt x="4" y="25"/>
                  </a:lnTo>
                  <a:lnTo>
                    <a:pt x="8" y="22"/>
                  </a:lnTo>
                  <a:lnTo>
                    <a:pt x="13" y="19"/>
                  </a:lnTo>
                  <a:lnTo>
                    <a:pt x="29" y="13"/>
                  </a:lnTo>
                  <a:lnTo>
                    <a:pt x="29" y="13"/>
                  </a:lnTo>
                  <a:lnTo>
                    <a:pt x="41" y="11"/>
                  </a:lnTo>
                  <a:lnTo>
                    <a:pt x="62" y="7"/>
                  </a:lnTo>
                  <a:lnTo>
                    <a:pt x="89" y="4"/>
                  </a:lnTo>
                  <a:lnTo>
                    <a:pt x="120" y="2"/>
                  </a:lnTo>
                  <a:lnTo>
                    <a:pt x="155" y="0"/>
                  </a:lnTo>
                  <a:lnTo>
                    <a:pt x="191" y="0"/>
                  </a:lnTo>
                  <a:lnTo>
                    <a:pt x="228" y="0"/>
                  </a:lnTo>
                  <a:lnTo>
                    <a:pt x="262" y="1"/>
                  </a:lnTo>
                  <a:lnTo>
                    <a:pt x="264" y="24"/>
                  </a:lnTo>
                  <a:lnTo>
                    <a:pt x="264" y="24"/>
                  </a:lnTo>
                  <a:lnTo>
                    <a:pt x="237" y="22"/>
                  </a:lnTo>
                  <a:lnTo>
                    <a:pt x="211" y="22"/>
                  </a:lnTo>
                  <a:lnTo>
                    <a:pt x="186" y="24"/>
                  </a:lnTo>
                  <a:lnTo>
                    <a:pt x="164" y="26"/>
                  </a:lnTo>
                  <a:lnTo>
                    <a:pt x="144" y="29"/>
                  </a:lnTo>
                  <a:lnTo>
                    <a:pt x="127" y="32"/>
                  </a:lnTo>
                  <a:lnTo>
                    <a:pt x="112" y="37"/>
                  </a:lnTo>
                  <a:lnTo>
                    <a:pt x="103" y="41"/>
                  </a:lnTo>
                  <a:lnTo>
                    <a:pt x="103" y="41"/>
                  </a:lnTo>
                  <a:lnTo>
                    <a:pt x="99" y="44"/>
                  </a:lnTo>
                  <a:lnTo>
                    <a:pt x="95" y="47"/>
                  </a:lnTo>
                  <a:lnTo>
                    <a:pt x="89" y="56"/>
                  </a:lnTo>
                  <a:lnTo>
                    <a:pt x="83" y="67"/>
                  </a:lnTo>
                  <a:lnTo>
                    <a:pt x="80" y="80"/>
                  </a:lnTo>
                  <a:lnTo>
                    <a:pt x="76" y="94"/>
                  </a:lnTo>
                  <a:lnTo>
                    <a:pt x="75" y="109"/>
                  </a:lnTo>
                  <a:lnTo>
                    <a:pt x="74" y="125"/>
                  </a:lnTo>
                  <a:lnTo>
                    <a:pt x="74" y="142"/>
                  </a:lnTo>
                  <a:lnTo>
                    <a:pt x="76" y="160"/>
                  </a:lnTo>
                  <a:lnTo>
                    <a:pt x="78" y="178"/>
                  </a:lnTo>
                  <a:lnTo>
                    <a:pt x="82" y="195"/>
                  </a:lnTo>
                  <a:lnTo>
                    <a:pt x="85" y="213"/>
                  </a:lnTo>
                  <a:lnTo>
                    <a:pt x="90" y="230"/>
                  </a:lnTo>
                  <a:lnTo>
                    <a:pt x="95" y="245"/>
                  </a:lnTo>
                  <a:lnTo>
                    <a:pt x="102" y="260"/>
                  </a:lnTo>
                  <a:lnTo>
                    <a:pt x="109" y="274"/>
                  </a:lnTo>
                  <a:lnTo>
                    <a:pt x="109" y="274"/>
                  </a:lnTo>
                  <a:lnTo>
                    <a:pt x="114" y="283"/>
                  </a:lnTo>
                  <a:lnTo>
                    <a:pt x="121" y="290"/>
                  </a:lnTo>
                  <a:lnTo>
                    <a:pt x="128" y="298"/>
                  </a:lnTo>
                  <a:lnTo>
                    <a:pt x="137" y="304"/>
                  </a:lnTo>
                  <a:lnTo>
                    <a:pt x="145" y="311"/>
                  </a:lnTo>
                  <a:lnTo>
                    <a:pt x="155" y="317"/>
                  </a:lnTo>
                  <a:lnTo>
                    <a:pt x="165" y="323"/>
                  </a:lnTo>
                  <a:lnTo>
                    <a:pt x="175" y="327"/>
                  </a:lnTo>
                  <a:lnTo>
                    <a:pt x="197" y="335"/>
                  </a:lnTo>
                  <a:lnTo>
                    <a:pt x="221" y="341"/>
                  </a:lnTo>
                  <a:lnTo>
                    <a:pt x="246" y="344"/>
                  </a:lnTo>
                  <a:lnTo>
                    <a:pt x="269" y="345"/>
                  </a:lnTo>
                  <a:lnTo>
                    <a:pt x="269" y="367"/>
                  </a:lnTo>
                  <a:close/>
                  <a:moveTo>
                    <a:pt x="535" y="45"/>
                  </a:moveTo>
                  <a:lnTo>
                    <a:pt x="535" y="45"/>
                  </a:lnTo>
                  <a:lnTo>
                    <a:pt x="551" y="44"/>
                  </a:lnTo>
                  <a:lnTo>
                    <a:pt x="574" y="40"/>
                  </a:lnTo>
                  <a:lnTo>
                    <a:pt x="637" y="28"/>
                  </a:lnTo>
                  <a:lnTo>
                    <a:pt x="674" y="20"/>
                  </a:lnTo>
                  <a:lnTo>
                    <a:pt x="711" y="13"/>
                  </a:lnTo>
                  <a:lnTo>
                    <a:pt x="749" y="7"/>
                  </a:lnTo>
                  <a:lnTo>
                    <a:pt x="785" y="3"/>
                  </a:lnTo>
                  <a:lnTo>
                    <a:pt x="785" y="3"/>
                  </a:lnTo>
                  <a:lnTo>
                    <a:pt x="804" y="2"/>
                  </a:lnTo>
                  <a:lnTo>
                    <a:pt x="805" y="25"/>
                  </a:lnTo>
                  <a:lnTo>
                    <a:pt x="805" y="25"/>
                  </a:lnTo>
                  <a:lnTo>
                    <a:pt x="777" y="27"/>
                  </a:lnTo>
                  <a:lnTo>
                    <a:pt x="750" y="30"/>
                  </a:lnTo>
                  <a:lnTo>
                    <a:pt x="724" y="34"/>
                  </a:lnTo>
                  <a:lnTo>
                    <a:pt x="699" y="41"/>
                  </a:lnTo>
                  <a:lnTo>
                    <a:pt x="676" y="48"/>
                  </a:lnTo>
                  <a:lnTo>
                    <a:pt x="666" y="53"/>
                  </a:lnTo>
                  <a:lnTo>
                    <a:pt x="656" y="57"/>
                  </a:lnTo>
                  <a:lnTo>
                    <a:pt x="648" y="62"/>
                  </a:lnTo>
                  <a:lnTo>
                    <a:pt x="640" y="69"/>
                  </a:lnTo>
                  <a:lnTo>
                    <a:pt x="634" y="75"/>
                  </a:lnTo>
                  <a:lnTo>
                    <a:pt x="628" y="82"/>
                  </a:lnTo>
                  <a:lnTo>
                    <a:pt x="628" y="82"/>
                  </a:lnTo>
                  <a:lnTo>
                    <a:pt x="625" y="88"/>
                  </a:lnTo>
                  <a:lnTo>
                    <a:pt x="621" y="95"/>
                  </a:lnTo>
                  <a:lnTo>
                    <a:pt x="619" y="101"/>
                  </a:lnTo>
                  <a:lnTo>
                    <a:pt x="617" y="109"/>
                  </a:lnTo>
                  <a:lnTo>
                    <a:pt x="616" y="125"/>
                  </a:lnTo>
                  <a:lnTo>
                    <a:pt x="617" y="142"/>
                  </a:lnTo>
                  <a:lnTo>
                    <a:pt x="619" y="161"/>
                  </a:lnTo>
                  <a:lnTo>
                    <a:pt x="624" y="179"/>
                  </a:lnTo>
                  <a:lnTo>
                    <a:pt x="630" y="199"/>
                  </a:lnTo>
                  <a:lnTo>
                    <a:pt x="638" y="217"/>
                  </a:lnTo>
                  <a:lnTo>
                    <a:pt x="647" y="236"/>
                  </a:lnTo>
                  <a:lnTo>
                    <a:pt x="657" y="254"/>
                  </a:lnTo>
                  <a:lnTo>
                    <a:pt x="669" y="271"/>
                  </a:lnTo>
                  <a:lnTo>
                    <a:pt x="681" y="287"/>
                  </a:lnTo>
                  <a:lnTo>
                    <a:pt x="693" y="301"/>
                  </a:lnTo>
                  <a:lnTo>
                    <a:pt x="707" y="313"/>
                  </a:lnTo>
                  <a:lnTo>
                    <a:pt x="719" y="324"/>
                  </a:lnTo>
                  <a:lnTo>
                    <a:pt x="732" y="331"/>
                  </a:lnTo>
                  <a:lnTo>
                    <a:pt x="732" y="331"/>
                  </a:lnTo>
                  <a:lnTo>
                    <a:pt x="740" y="335"/>
                  </a:lnTo>
                  <a:lnTo>
                    <a:pt x="749" y="338"/>
                  </a:lnTo>
                  <a:lnTo>
                    <a:pt x="768" y="343"/>
                  </a:lnTo>
                  <a:lnTo>
                    <a:pt x="790" y="345"/>
                  </a:lnTo>
                  <a:lnTo>
                    <a:pt x="811" y="346"/>
                  </a:lnTo>
                  <a:lnTo>
                    <a:pt x="812" y="368"/>
                  </a:lnTo>
                  <a:lnTo>
                    <a:pt x="812" y="368"/>
                  </a:lnTo>
                  <a:lnTo>
                    <a:pt x="790" y="368"/>
                  </a:lnTo>
                  <a:lnTo>
                    <a:pt x="770" y="365"/>
                  </a:lnTo>
                  <a:lnTo>
                    <a:pt x="750" y="360"/>
                  </a:lnTo>
                  <a:lnTo>
                    <a:pt x="734" y="355"/>
                  </a:lnTo>
                  <a:lnTo>
                    <a:pt x="718" y="348"/>
                  </a:lnTo>
                  <a:lnTo>
                    <a:pt x="704" y="340"/>
                  </a:lnTo>
                  <a:lnTo>
                    <a:pt x="691" y="331"/>
                  </a:lnTo>
                  <a:lnTo>
                    <a:pt x="680" y="323"/>
                  </a:lnTo>
                  <a:lnTo>
                    <a:pt x="670" y="313"/>
                  </a:lnTo>
                  <a:lnTo>
                    <a:pt x="661" y="303"/>
                  </a:lnTo>
                  <a:lnTo>
                    <a:pt x="653" y="295"/>
                  </a:lnTo>
                  <a:lnTo>
                    <a:pt x="646" y="285"/>
                  </a:lnTo>
                  <a:lnTo>
                    <a:pt x="636" y="269"/>
                  </a:lnTo>
                  <a:lnTo>
                    <a:pt x="629" y="256"/>
                  </a:lnTo>
                  <a:lnTo>
                    <a:pt x="629" y="256"/>
                  </a:lnTo>
                  <a:lnTo>
                    <a:pt x="624" y="245"/>
                  </a:lnTo>
                  <a:lnTo>
                    <a:pt x="619" y="234"/>
                  </a:lnTo>
                  <a:lnTo>
                    <a:pt x="612" y="213"/>
                  </a:lnTo>
                  <a:lnTo>
                    <a:pt x="606" y="192"/>
                  </a:lnTo>
                  <a:lnTo>
                    <a:pt x="598" y="172"/>
                  </a:lnTo>
                  <a:lnTo>
                    <a:pt x="593" y="163"/>
                  </a:lnTo>
                  <a:lnTo>
                    <a:pt x="589" y="154"/>
                  </a:lnTo>
                  <a:lnTo>
                    <a:pt x="583" y="147"/>
                  </a:lnTo>
                  <a:lnTo>
                    <a:pt x="577" y="140"/>
                  </a:lnTo>
                  <a:lnTo>
                    <a:pt x="569" y="135"/>
                  </a:lnTo>
                  <a:lnTo>
                    <a:pt x="559" y="132"/>
                  </a:lnTo>
                  <a:lnTo>
                    <a:pt x="549" y="129"/>
                  </a:lnTo>
                  <a:lnTo>
                    <a:pt x="536" y="128"/>
                  </a:lnTo>
                  <a:lnTo>
                    <a:pt x="536" y="128"/>
                  </a:lnTo>
                  <a:lnTo>
                    <a:pt x="524" y="129"/>
                  </a:lnTo>
                  <a:lnTo>
                    <a:pt x="514" y="132"/>
                  </a:lnTo>
                  <a:lnTo>
                    <a:pt x="505" y="135"/>
                  </a:lnTo>
                  <a:lnTo>
                    <a:pt x="497" y="140"/>
                  </a:lnTo>
                  <a:lnTo>
                    <a:pt x="490" y="147"/>
                  </a:lnTo>
                  <a:lnTo>
                    <a:pt x="485" y="153"/>
                  </a:lnTo>
                  <a:lnTo>
                    <a:pt x="480" y="162"/>
                  </a:lnTo>
                  <a:lnTo>
                    <a:pt x="477" y="170"/>
                  </a:lnTo>
                  <a:lnTo>
                    <a:pt x="470" y="190"/>
                  </a:lnTo>
                  <a:lnTo>
                    <a:pt x="464" y="211"/>
                  </a:lnTo>
                  <a:lnTo>
                    <a:pt x="458" y="233"/>
                  </a:lnTo>
                  <a:lnTo>
                    <a:pt x="454" y="244"/>
                  </a:lnTo>
                  <a:lnTo>
                    <a:pt x="450" y="254"/>
                  </a:lnTo>
                  <a:lnTo>
                    <a:pt x="450" y="254"/>
                  </a:lnTo>
                  <a:lnTo>
                    <a:pt x="444" y="267"/>
                  </a:lnTo>
                  <a:lnTo>
                    <a:pt x="434" y="284"/>
                  </a:lnTo>
                  <a:lnTo>
                    <a:pt x="427" y="294"/>
                  </a:lnTo>
                  <a:lnTo>
                    <a:pt x="421" y="303"/>
                  </a:lnTo>
                  <a:lnTo>
                    <a:pt x="412" y="313"/>
                  </a:lnTo>
                  <a:lnTo>
                    <a:pt x="403" y="323"/>
                  </a:lnTo>
                  <a:lnTo>
                    <a:pt x="391" y="331"/>
                  </a:lnTo>
                  <a:lnTo>
                    <a:pt x="379" y="340"/>
                  </a:lnTo>
                  <a:lnTo>
                    <a:pt x="366" y="349"/>
                  </a:lnTo>
                  <a:lnTo>
                    <a:pt x="350" y="355"/>
                  </a:lnTo>
                  <a:lnTo>
                    <a:pt x="332" y="360"/>
                  </a:lnTo>
                  <a:lnTo>
                    <a:pt x="313" y="365"/>
                  </a:lnTo>
                  <a:lnTo>
                    <a:pt x="293" y="367"/>
                  </a:lnTo>
                  <a:lnTo>
                    <a:pt x="269" y="367"/>
                  </a:lnTo>
                  <a:lnTo>
                    <a:pt x="269" y="345"/>
                  </a:lnTo>
                  <a:lnTo>
                    <a:pt x="269" y="345"/>
                  </a:lnTo>
                  <a:lnTo>
                    <a:pt x="293" y="345"/>
                  </a:lnTo>
                  <a:lnTo>
                    <a:pt x="314" y="342"/>
                  </a:lnTo>
                  <a:lnTo>
                    <a:pt x="334" y="337"/>
                  </a:lnTo>
                  <a:lnTo>
                    <a:pt x="344" y="333"/>
                  </a:lnTo>
                  <a:lnTo>
                    <a:pt x="352" y="330"/>
                  </a:lnTo>
                  <a:lnTo>
                    <a:pt x="352" y="330"/>
                  </a:lnTo>
                  <a:lnTo>
                    <a:pt x="365" y="323"/>
                  </a:lnTo>
                  <a:lnTo>
                    <a:pt x="378" y="312"/>
                  </a:lnTo>
                  <a:lnTo>
                    <a:pt x="389" y="300"/>
                  </a:lnTo>
                  <a:lnTo>
                    <a:pt x="402" y="286"/>
                  </a:lnTo>
                  <a:lnTo>
                    <a:pt x="413" y="270"/>
                  </a:lnTo>
                  <a:lnTo>
                    <a:pt x="423" y="254"/>
                  </a:lnTo>
                  <a:lnTo>
                    <a:pt x="432" y="235"/>
                  </a:lnTo>
                  <a:lnTo>
                    <a:pt x="440" y="217"/>
                  </a:lnTo>
                  <a:lnTo>
                    <a:pt x="446" y="197"/>
                  </a:lnTo>
                  <a:lnTo>
                    <a:pt x="452" y="179"/>
                  </a:lnTo>
                  <a:lnTo>
                    <a:pt x="455" y="161"/>
                  </a:lnTo>
                  <a:lnTo>
                    <a:pt x="457" y="142"/>
                  </a:lnTo>
                  <a:lnTo>
                    <a:pt x="457" y="125"/>
                  </a:lnTo>
                  <a:lnTo>
                    <a:pt x="453" y="109"/>
                  </a:lnTo>
                  <a:lnTo>
                    <a:pt x="451" y="101"/>
                  </a:lnTo>
                  <a:lnTo>
                    <a:pt x="449" y="95"/>
                  </a:lnTo>
                  <a:lnTo>
                    <a:pt x="445" y="88"/>
                  </a:lnTo>
                  <a:lnTo>
                    <a:pt x="441" y="82"/>
                  </a:lnTo>
                  <a:lnTo>
                    <a:pt x="441" y="82"/>
                  </a:lnTo>
                  <a:lnTo>
                    <a:pt x="435" y="75"/>
                  </a:lnTo>
                  <a:lnTo>
                    <a:pt x="428" y="69"/>
                  </a:lnTo>
                  <a:lnTo>
                    <a:pt x="421" y="62"/>
                  </a:lnTo>
                  <a:lnTo>
                    <a:pt x="412" y="57"/>
                  </a:lnTo>
                  <a:lnTo>
                    <a:pt x="402" y="53"/>
                  </a:lnTo>
                  <a:lnTo>
                    <a:pt x="391" y="47"/>
                  </a:lnTo>
                  <a:lnTo>
                    <a:pt x="369" y="40"/>
                  </a:lnTo>
                  <a:lnTo>
                    <a:pt x="344" y="33"/>
                  </a:lnTo>
                  <a:lnTo>
                    <a:pt x="317" y="29"/>
                  </a:lnTo>
                  <a:lnTo>
                    <a:pt x="290" y="26"/>
                  </a:lnTo>
                  <a:lnTo>
                    <a:pt x="264" y="24"/>
                  </a:lnTo>
                  <a:lnTo>
                    <a:pt x="262" y="1"/>
                  </a:lnTo>
                  <a:lnTo>
                    <a:pt x="262" y="1"/>
                  </a:lnTo>
                  <a:lnTo>
                    <a:pt x="279" y="2"/>
                  </a:lnTo>
                  <a:lnTo>
                    <a:pt x="279" y="2"/>
                  </a:lnTo>
                  <a:lnTo>
                    <a:pt x="311" y="6"/>
                  </a:lnTo>
                  <a:lnTo>
                    <a:pt x="343" y="12"/>
                  </a:lnTo>
                  <a:lnTo>
                    <a:pt x="411" y="26"/>
                  </a:lnTo>
                  <a:lnTo>
                    <a:pt x="443" y="33"/>
                  </a:lnTo>
                  <a:lnTo>
                    <a:pt x="476" y="39"/>
                  </a:lnTo>
                  <a:lnTo>
                    <a:pt x="506" y="43"/>
                  </a:lnTo>
                  <a:lnTo>
                    <a:pt x="520" y="45"/>
                  </a:lnTo>
                  <a:lnTo>
                    <a:pt x="535" y="45"/>
                  </a:lnTo>
                  <a:lnTo>
                    <a:pt x="535" y="45"/>
                  </a:lnTo>
                  <a:close/>
                  <a:moveTo>
                    <a:pt x="804" y="2"/>
                  </a:moveTo>
                  <a:lnTo>
                    <a:pt x="804" y="2"/>
                  </a:lnTo>
                  <a:lnTo>
                    <a:pt x="839" y="1"/>
                  </a:lnTo>
                  <a:lnTo>
                    <a:pt x="876" y="1"/>
                  </a:lnTo>
                  <a:lnTo>
                    <a:pt x="912" y="2"/>
                  </a:lnTo>
                  <a:lnTo>
                    <a:pt x="946" y="4"/>
                  </a:lnTo>
                  <a:lnTo>
                    <a:pt x="977" y="6"/>
                  </a:lnTo>
                  <a:lnTo>
                    <a:pt x="1003" y="10"/>
                  </a:lnTo>
                  <a:lnTo>
                    <a:pt x="1023" y="13"/>
                  </a:lnTo>
                  <a:lnTo>
                    <a:pt x="1035" y="15"/>
                  </a:lnTo>
                  <a:lnTo>
                    <a:pt x="1035" y="15"/>
                  </a:lnTo>
                  <a:lnTo>
                    <a:pt x="1052" y="21"/>
                  </a:lnTo>
                  <a:lnTo>
                    <a:pt x="1058" y="25"/>
                  </a:lnTo>
                  <a:lnTo>
                    <a:pt x="1061" y="28"/>
                  </a:lnTo>
                  <a:lnTo>
                    <a:pt x="1063" y="31"/>
                  </a:lnTo>
                  <a:lnTo>
                    <a:pt x="1065" y="35"/>
                  </a:lnTo>
                  <a:lnTo>
                    <a:pt x="1067" y="49"/>
                  </a:lnTo>
                  <a:lnTo>
                    <a:pt x="1067" y="49"/>
                  </a:lnTo>
                  <a:lnTo>
                    <a:pt x="1067" y="65"/>
                  </a:lnTo>
                  <a:lnTo>
                    <a:pt x="1067" y="72"/>
                  </a:lnTo>
                  <a:lnTo>
                    <a:pt x="1065" y="79"/>
                  </a:lnTo>
                  <a:lnTo>
                    <a:pt x="1062" y="84"/>
                  </a:lnTo>
                  <a:lnTo>
                    <a:pt x="1059" y="89"/>
                  </a:lnTo>
                  <a:lnTo>
                    <a:pt x="1054" y="94"/>
                  </a:lnTo>
                  <a:lnTo>
                    <a:pt x="1050" y="96"/>
                  </a:lnTo>
                  <a:lnTo>
                    <a:pt x="1050" y="96"/>
                  </a:lnTo>
                  <a:lnTo>
                    <a:pt x="1045" y="98"/>
                  </a:lnTo>
                  <a:lnTo>
                    <a:pt x="1042" y="100"/>
                  </a:lnTo>
                  <a:lnTo>
                    <a:pt x="1039" y="102"/>
                  </a:lnTo>
                  <a:lnTo>
                    <a:pt x="1036" y="107"/>
                  </a:lnTo>
                  <a:lnTo>
                    <a:pt x="1032" y="115"/>
                  </a:lnTo>
                  <a:lnTo>
                    <a:pt x="1029" y="128"/>
                  </a:lnTo>
                  <a:lnTo>
                    <a:pt x="1026" y="145"/>
                  </a:lnTo>
                  <a:lnTo>
                    <a:pt x="1023" y="164"/>
                  </a:lnTo>
                  <a:lnTo>
                    <a:pt x="1015" y="218"/>
                  </a:lnTo>
                  <a:lnTo>
                    <a:pt x="1015" y="218"/>
                  </a:lnTo>
                  <a:lnTo>
                    <a:pt x="1013" y="233"/>
                  </a:lnTo>
                  <a:lnTo>
                    <a:pt x="1011" y="246"/>
                  </a:lnTo>
                  <a:lnTo>
                    <a:pt x="1007" y="260"/>
                  </a:lnTo>
                  <a:lnTo>
                    <a:pt x="1003" y="273"/>
                  </a:lnTo>
                  <a:lnTo>
                    <a:pt x="997" y="285"/>
                  </a:lnTo>
                  <a:lnTo>
                    <a:pt x="990" y="297"/>
                  </a:lnTo>
                  <a:lnTo>
                    <a:pt x="983" y="308"/>
                  </a:lnTo>
                  <a:lnTo>
                    <a:pt x="973" y="318"/>
                  </a:lnTo>
                  <a:lnTo>
                    <a:pt x="962" y="327"/>
                  </a:lnTo>
                  <a:lnTo>
                    <a:pt x="950" y="336"/>
                  </a:lnTo>
                  <a:lnTo>
                    <a:pt x="936" y="344"/>
                  </a:lnTo>
                  <a:lnTo>
                    <a:pt x="919" y="351"/>
                  </a:lnTo>
                  <a:lnTo>
                    <a:pt x="901" y="356"/>
                  </a:lnTo>
                  <a:lnTo>
                    <a:pt x="881" y="362"/>
                  </a:lnTo>
                  <a:lnTo>
                    <a:pt x="858" y="365"/>
                  </a:lnTo>
                  <a:lnTo>
                    <a:pt x="832" y="368"/>
                  </a:lnTo>
                  <a:lnTo>
                    <a:pt x="832" y="368"/>
                  </a:lnTo>
                  <a:lnTo>
                    <a:pt x="812" y="368"/>
                  </a:lnTo>
                  <a:lnTo>
                    <a:pt x="811" y="346"/>
                  </a:lnTo>
                  <a:lnTo>
                    <a:pt x="811" y="346"/>
                  </a:lnTo>
                  <a:lnTo>
                    <a:pt x="836" y="346"/>
                  </a:lnTo>
                  <a:lnTo>
                    <a:pt x="860" y="343"/>
                  </a:lnTo>
                  <a:lnTo>
                    <a:pt x="884" y="338"/>
                  </a:lnTo>
                  <a:lnTo>
                    <a:pt x="896" y="333"/>
                  </a:lnTo>
                  <a:lnTo>
                    <a:pt x="907" y="329"/>
                  </a:lnTo>
                  <a:lnTo>
                    <a:pt x="918" y="325"/>
                  </a:lnTo>
                  <a:lnTo>
                    <a:pt x="928" y="319"/>
                  </a:lnTo>
                  <a:lnTo>
                    <a:pt x="938" y="314"/>
                  </a:lnTo>
                  <a:lnTo>
                    <a:pt x="946" y="308"/>
                  </a:lnTo>
                  <a:lnTo>
                    <a:pt x="955" y="300"/>
                  </a:lnTo>
                  <a:lnTo>
                    <a:pt x="961" y="292"/>
                  </a:lnTo>
                  <a:lnTo>
                    <a:pt x="967" y="284"/>
                  </a:lnTo>
                  <a:lnTo>
                    <a:pt x="973" y="275"/>
                  </a:lnTo>
                  <a:lnTo>
                    <a:pt x="973" y="275"/>
                  </a:lnTo>
                  <a:lnTo>
                    <a:pt x="978" y="262"/>
                  </a:lnTo>
                  <a:lnTo>
                    <a:pt x="984" y="247"/>
                  </a:lnTo>
                  <a:lnTo>
                    <a:pt x="988" y="231"/>
                  </a:lnTo>
                  <a:lnTo>
                    <a:pt x="992" y="215"/>
                  </a:lnTo>
                  <a:lnTo>
                    <a:pt x="995" y="197"/>
                  </a:lnTo>
                  <a:lnTo>
                    <a:pt x="997" y="180"/>
                  </a:lnTo>
                  <a:lnTo>
                    <a:pt x="998" y="162"/>
                  </a:lnTo>
                  <a:lnTo>
                    <a:pt x="998" y="145"/>
                  </a:lnTo>
                  <a:lnTo>
                    <a:pt x="998" y="127"/>
                  </a:lnTo>
                  <a:lnTo>
                    <a:pt x="996" y="111"/>
                  </a:lnTo>
                  <a:lnTo>
                    <a:pt x="994" y="96"/>
                  </a:lnTo>
                  <a:lnTo>
                    <a:pt x="990" y="82"/>
                  </a:lnTo>
                  <a:lnTo>
                    <a:pt x="985" y="69"/>
                  </a:lnTo>
                  <a:lnTo>
                    <a:pt x="979" y="58"/>
                  </a:lnTo>
                  <a:lnTo>
                    <a:pt x="973" y="49"/>
                  </a:lnTo>
                  <a:lnTo>
                    <a:pt x="968" y="45"/>
                  </a:lnTo>
                  <a:lnTo>
                    <a:pt x="964" y="43"/>
                  </a:lnTo>
                  <a:lnTo>
                    <a:pt x="964" y="43"/>
                  </a:lnTo>
                  <a:lnTo>
                    <a:pt x="953" y="38"/>
                  </a:lnTo>
                  <a:lnTo>
                    <a:pt x="940" y="34"/>
                  </a:lnTo>
                  <a:lnTo>
                    <a:pt x="923" y="30"/>
                  </a:lnTo>
                  <a:lnTo>
                    <a:pt x="903" y="28"/>
                  </a:lnTo>
                  <a:lnTo>
                    <a:pt x="881" y="26"/>
                  </a:lnTo>
                  <a:lnTo>
                    <a:pt x="857" y="25"/>
                  </a:lnTo>
                  <a:lnTo>
                    <a:pt x="831" y="24"/>
                  </a:lnTo>
                  <a:lnTo>
                    <a:pt x="805" y="25"/>
                  </a:lnTo>
                  <a:lnTo>
                    <a:pt x="804" y="2"/>
                  </a:lnTo>
                  <a:close/>
                </a:path>
              </a:pathLst>
            </a:custGeom>
            <a:solidFill>
              <a:srgbClr val="28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2" name="Freeform 213">
              <a:extLst>
                <a:ext uri="{FF2B5EF4-FFF2-40B4-BE49-F238E27FC236}">
                  <a16:creationId xmlns:a16="http://schemas.microsoft.com/office/drawing/2014/main" id="{9264E7F2-42C1-403B-9C2C-468B284DB31A}"/>
                </a:ext>
              </a:extLst>
            </p:cNvPr>
            <p:cNvSpPr>
              <a:spLocks/>
            </p:cNvSpPr>
            <p:nvPr/>
          </p:nvSpPr>
          <p:spPr bwMode="auto">
            <a:xfrm flipH="1">
              <a:off x="8036178" y="6267644"/>
              <a:ext cx="0"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1" y="0"/>
                  </a:lnTo>
                  <a:lnTo>
                    <a:pt x="0" y="0"/>
                  </a:lnTo>
                  <a:lnTo>
                    <a:pt x="0" y="0"/>
                  </a:lnTo>
                  <a:close/>
                </a:path>
              </a:pathLst>
            </a:custGeom>
            <a:solidFill>
              <a:srgbClr val="2C7A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3" name="Freeform 214">
              <a:extLst>
                <a:ext uri="{FF2B5EF4-FFF2-40B4-BE49-F238E27FC236}">
                  <a16:creationId xmlns:a16="http://schemas.microsoft.com/office/drawing/2014/main" id="{D08ED223-08A9-442F-BD59-04B375416D62}"/>
                </a:ext>
              </a:extLst>
            </p:cNvPr>
            <p:cNvSpPr>
              <a:spLocks/>
            </p:cNvSpPr>
            <p:nvPr/>
          </p:nvSpPr>
          <p:spPr bwMode="auto">
            <a:xfrm flipH="1">
              <a:off x="8036178" y="6267644"/>
              <a:ext cx="0"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1"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4" name="Freeform 215">
              <a:extLst>
                <a:ext uri="{FF2B5EF4-FFF2-40B4-BE49-F238E27FC236}">
                  <a16:creationId xmlns:a16="http://schemas.microsoft.com/office/drawing/2014/main" id="{C138BB35-BB32-4B08-BA1A-EF49A73F8C52}"/>
                </a:ext>
              </a:extLst>
            </p:cNvPr>
            <p:cNvSpPr>
              <a:spLocks/>
            </p:cNvSpPr>
            <p:nvPr/>
          </p:nvSpPr>
          <p:spPr bwMode="auto">
            <a:xfrm flipH="1">
              <a:off x="7964920" y="6185985"/>
              <a:ext cx="144254" cy="81659"/>
            </a:xfrm>
            <a:custGeom>
              <a:avLst/>
              <a:gdLst>
                <a:gd name="T0" fmla="*/ 0 w 499"/>
                <a:gd name="T1" fmla="*/ 0 h 324"/>
                <a:gd name="T2" fmla="*/ 254 w 499"/>
                <a:gd name="T3" fmla="*/ 315 h 324"/>
                <a:gd name="T4" fmla="*/ 499 w 499"/>
                <a:gd name="T5" fmla="*/ 0 h 324"/>
                <a:gd name="T6" fmla="*/ 499 w 499"/>
                <a:gd name="T7" fmla="*/ 8 h 324"/>
                <a:gd name="T8" fmla="*/ 255 w 499"/>
                <a:gd name="T9" fmla="*/ 324 h 324"/>
                <a:gd name="T10" fmla="*/ 255 w 499"/>
                <a:gd name="T11" fmla="*/ 324 h 324"/>
                <a:gd name="T12" fmla="*/ 254 w 499"/>
                <a:gd name="T13" fmla="*/ 324 h 324"/>
                <a:gd name="T14" fmla="*/ 0 w 499"/>
                <a:gd name="T15" fmla="*/ 6 h 324"/>
                <a:gd name="T16" fmla="*/ 0 w 499"/>
                <a:gd name="T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9" h="324">
                  <a:moveTo>
                    <a:pt x="0" y="0"/>
                  </a:moveTo>
                  <a:lnTo>
                    <a:pt x="254" y="315"/>
                  </a:lnTo>
                  <a:lnTo>
                    <a:pt x="499" y="0"/>
                  </a:lnTo>
                  <a:lnTo>
                    <a:pt x="499" y="8"/>
                  </a:lnTo>
                  <a:lnTo>
                    <a:pt x="255" y="324"/>
                  </a:lnTo>
                  <a:lnTo>
                    <a:pt x="255" y="324"/>
                  </a:lnTo>
                  <a:lnTo>
                    <a:pt x="254" y="324"/>
                  </a:lnTo>
                  <a:lnTo>
                    <a:pt x="0" y="6"/>
                  </a:lnTo>
                  <a:lnTo>
                    <a:pt x="0" y="0"/>
                  </a:lnTo>
                  <a:close/>
                </a:path>
              </a:pathLst>
            </a:custGeom>
            <a:solidFill>
              <a:srgbClr val="E1C4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5" name="Freeform 216">
              <a:extLst>
                <a:ext uri="{FF2B5EF4-FFF2-40B4-BE49-F238E27FC236}">
                  <a16:creationId xmlns:a16="http://schemas.microsoft.com/office/drawing/2014/main" id="{D9007DD0-7574-4CC6-9B1D-404FD870CBC2}"/>
                </a:ext>
              </a:extLst>
            </p:cNvPr>
            <p:cNvSpPr>
              <a:spLocks/>
            </p:cNvSpPr>
            <p:nvPr/>
          </p:nvSpPr>
          <p:spPr bwMode="auto">
            <a:xfrm flipH="1">
              <a:off x="7964920" y="6185985"/>
              <a:ext cx="144254" cy="81659"/>
            </a:xfrm>
            <a:custGeom>
              <a:avLst/>
              <a:gdLst>
                <a:gd name="T0" fmla="*/ 0 w 499"/>
                <a:gd name="T1" fmla="*/ 0 h 324"/>
                <a:gd name="T2" fmla="*/ 254 w 499"/>
                <a:gd name="T3" fmla="*/ 315 h 324"/>
                <a:gd name="T4" fmla="*/ 499 w 499"/>
                <a:gd name="T5" fmla="*/ 0 h 324"/>
                <a:gd name="T6" fmla="*/ 499 w 499"/>
                <a:gd name="T7" fmla="*/ 8 h 324"/>
                <a:gd name="T8" fmla="*/ 255 w 499"/>
                <a:gd name="T9" fmla="*/ 324 h 324"/>
                <a:gd name="T10" fmla="*/ 255 w 499"/>
                <a:gd name="T11" fmla="*/ 324 h 324"/>
                <a:gd name="T12" fmla="*/ 254 w 499"/>
                <a:gd name="T13" fmla="*/ 324 h 324"/>
                <a:gd name="T14" fmla="*/ 0 w 499"/>
                <a:gd name="T15" fmla="*/ 6 h 324"/>
                <a:gd name="T16" fmla="*/ 0 w 499"/>
                <a:gd name="T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9" h="324">
                  <a:moveTo>
                    <a:pt x="0" y="0"/>
                  </a:moveTo>
                  <a:lnTo>
                    <a:pt x="254" y="315"/>
                  </a:lnTo>
                  <a:lnTo>
                    <a:pt x="499" y="0"/>
                  </a:lnTo>
                  <a:lnTo>
                    <a:pt x="499" y="8"/>
                  </a:lnTo>
                  <a:lnTo>
                    <a:pt x="255" y="324"/>
                  </a:lnTo>
                  <a:lnTo>
                    <a:pt x="255" y="324"/>
                  </a:lnTo>
                  <a:lnTo>
                    <a:pt x="254" y="324"/>
                  </a:lnTo>
                  <a:lnTo>
                    <a:pt x="0"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6" name="Freeform 217">
              <a:extLst>
                <a:ext uri="{FF2B5EF4-FFF2-40B4-BE49-F238E27FC236}">
                  <a16:creationId xmlns:a16="http://schemas.microsoft.com/office/drawing/2014/main" id="{C2D1AC16-9EF8-40F9-97EC-730C3BA583EC}"/>
                </a:ext>
              </a:extLst>
            </p:cNvPr>
            <p:cNvSpPr>
              <a:spLocks/>
            </p:cNvSpPr>
            <p:nvPr/>
          </p:nvSpPr>
          <p:spPr bwMode="auto">
            <a:xfrm flipH="1">
              <a:off x="6715298" y="6149499"/>
              <a:ext cx="761244" cy="284939"/>
            </a:xfrm>
            <a:custGeom>
              <a:avLst/>
              <a:gdLst>
                <a:gd name="T0" fmla="*/ 1576 w 2627"/>
                <a:gd name="T1" fmla="*/ 0 h 1148"/>
                <a:gd name="T2" fmla="*/ 1776 w 2627"/>
                <a:gd name="T3" fmla="*/ 86 h 1148"/>
                <a:gd name="T4" fmla="*/ 1939 w 2627"/>
                <a:gd name="T5" fmla="*/ 163 h 1148"/>
                <a:gd name="T6" fmla="*/ 2074 w 2627"/>
                <a:gd name="T7" fmla="*/ 230 h 1148"/>
                <a:gd name="T8" fmla="*/ 2180 w 2627"/>
                <a:gd name="T9" fmla="*/ 287 h 1148"/>
                <a:gd name="T10" fmla="*/ 2261 w 2627"/>
                <a:gd name="T11" fmla="*/ 336 h 1148"/>
                <a:gd name="T12" fmla="*/ 2323 w 2627"/>
                <a:gd name="T13" fmla="*/ 377 h 1148"/>
                <a:gd name="T14" fmla="*/ 2368 w 2627"/>
                <a:gd name="T15" fmla="*/ 409 h 1148"/>
                <a:gd name="T16" fmla="*/ 2399 w 2627"/>
                <a:gd name="T17" fmla="*/ 434 h 1148"/>
                <a:gd name="T18" fmla="*/ 2418 w 2627"/>
                <a:gd name="T19" fmla="*/ 454 h 1148"/>
                <a:gd name="T20" fmla="*/ 2438 w 2627"/>
                <a:gd name="T21" fmla="*/ 479 h 1148"/>
                <a:gd name="T22" fmla="*/ 2454 w 2627"/>
                <a:gd name="T23" fmla="*/ 509 h 1148"/>
                <a:gd name="T24" fmla="*/ 2487 w 2627"/>
                <a:gd name="T25" fmla="*/ 582 h 1148"/>
                <a:gd name="T26" fmla="*/ 2516 w 2627"/>
                <a:gd name="T27" fmla="*/ 669 h 1148"/>
                <a:gd name="T28" fmla="*/ 2543 w 2627"/>
                <a:gd name="T29" fmla="*/ 767 h 1148"/>
                <a:gd name="T30" fmla="*/ 2580 w 2627"/>
                <a:gd name="T31" fmla="*/ 928 h 1148"/>
                <a:gd name="T32" fmla="*/ 1314 w 2627"/>
                <a:gd name="T33" fmla="*/ 1148 h 1148"/>
                <a:gd name="T34" fmla="*/ 0 w 2627"/>
                <a:gd name="T35" fmla="*/ 1148 h 1148"/>
                <a:gd name="T36" fmla="*/ 72 w 2627"/>
                <a:gd name="T37" fmla="*/ 820 h 1148"/>
                <a:gd name="T38" fmla="*/ 97 w 2627"/>
                <a:gd name="T39" fmla="*/ 718 h 1148"/>
                <a:gd name="T40" fmla="*/ 126 w 2627"/>
                <a:gd name="T41" fmla="*/ 624 h 1148"/>
                <a:gd name="T42" fmla="*/ 156 w 2627"/>
                <a:gd name="T43" fmla="*/ 544 h 1148"/>
                <a:gd name="T44" fmla="*/ 180 w 2627"/>
                <a:gd name="T45" fmla="*/ 493 h 1148"/>
                <a:gd name="T46" fmla="*/ 198 w 2627"/>
                <a:gd name="T47" fmla="*/ 466 h 1148"/>
                <a:gd name="T48" fmla="*/ 218 w 2627"/>
                <a:gd name="T49" fmla="*/ 443 h 1148"/>
                <a:gd name="T50" fmla="*/ 226 w 2627"/>
                <a:gd name="T51" fmla="*/ 434 h 1148"/>
                <a:gd name="T52" fmla="*/ 278 w 2627"/>
                <a:gd name="T53" fmla="*/ 394 h 1148"/>
                <a:gd name="T54" fmla="*/ 330 w 2627"/>
                <a:gd name="T55" fmla="*/ 358 h 1148"/>
                <a:gd name="T56" fmla="*/ 400 w 2627"/>
                <a:gd name="T57" fmla="*/ 314 h 1148"/>
                <a:gd name="T58" fmla="*/ 493 w 2627"/>
                <a:gd name="T59" fmla="*/ 261 h 1148"/>
                <a:gd name="T60" fmla="*/ 611 w 2627"/>
                <a:gd name="T61" fmla="*/ 201 h 1148"/>
                <a:gd name="T62" fmla="*/ 759 w 2627"/>
                <a:gd name="T63" fmla="*/ 129 h 1148"/>
                <a:gd name="T64" fmla="*/ 940 w 2627"/>
                <a:gd name="T65" fmla="*/ 48 h 1148"/>
                <a:gd name="T66" fmla="*/ 1576 w 2627"/>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8">
                  <a:moveTo>
                    <a:pt x="1576" y="0"/>
                  </a:moveTo>
                  <a:lnTo>
                    <a:pt x="1576" y="0"/>
                  </a:lnTo>
                  <a:lnTo>
                    <a:pt x="1680" y="45"/>
                  </a:lnTo>
                  <a:lnTo>
                    <a:pt x="1776" y="86"/>
                  </a:lnTo>
                  <a:lnTo>
                    <a:pt x="1862" y="126"/>
                  </a:lnTo>
                  <a:lnTo>
                    <a:pt x="1939" y="163"/>
                  </a:lnTo>
                  <a:lnTo>
                    <a:pt x="2010" y="197"/>
                  </a:lnTo>
                  <a:lnTo>
                    <a:pt x="2074" y="230"/>
                  </a:lnTo>
                  <a:lnTo>
                    <a:pt x="2130" y="260"/>
                  </a:lnTo>
                  <a:lnTo>
                    <a:pt x="2180" y="287"/>
                  </a:lnTo>
                  <a:lnTo>
                    <a:pt x="2223" y="313"/>
                  </a:lnTo>
                  <a:lnTo>
                    <a:pt x="2261" y="336"/>
                  </a:lnTo>
                  <a:lnTo>
                    <a:pt x="2295" y="357"/>
                  </a:lnTo>
                  <a:lnTo>
                    <a:pt x="2323" y="377"/>
                  </a:lnTo>
                  <a:lnTo>
                    <a:pt x="2348" y="394"/>
                  </a:lnTo>
                  <a:lnTo>
                    <a:pt x="2368" y="409"/>
                  </a:lnTo>
                  <a:lnTo>
                    <a:pt x="2399" y="434"/>
                  </a:lnTo>
                  <a:lnTo>
                    <a:pt x="2399" y="434"/>
                  </a:lnTo>
                  <a:lnTo>
                    <a:pt x="2410" y="443"/>
                  </a:lnTo>
                  <a:lnTo>
                    <a:pt x="2418" y="454"/>
                  </a:lnTo>
                  <a:lnTo>
                    <a:pt x="2429" y="466"/>
                  </a:lnTo>
                  <a:lnTo>
                    <a:pt x="2438" y="479"/>
                  </a:lnTo>
                  <a:lnTo>
                    <a:pt x="2447" y="493"/>
                  </a:lnTo>
                  <a:lnTo>
                    <a:pt x="2454" y="509"/>
                  </a:lnTo>
                  <a:lnTo>
                    <a:pt x="2471" y="544"/>
                  </a:lnTo>
                  <a:lnTo>
                    <a:pt x="2487" y="582"/>
                  </a:lnTo>
                  <a:lnTo>
                    <a:pt x="2501" y="624"/>
                  </a:lnTo>
                  <a:lnTo>
                    <a:pt x="2516" y="669"/>
                  </a:lnTo>
                  <a:lnTo>
                    <a:pt x="2530" y="718"/>
                  </a:lnTo>
                  <a:lnTo>
                    <a:pt x="2543" y="767"/>
                  </a:lnTo>
                  <a:lnTo>
                    <a:pt x="2555" y="820"/>
                  </a:lnTo>
                  <a:lnTo>
                    <a:pt x="2580" y="928"/>
                  </a:lnTo>
                  <a:lnTo>
                    <a:pt x="2627" y="1148"/>
                  </a:lnTo>
                  <a:lnTo>
                    <a:pt x="1314" y="1148"/>
                  </a:lnTo>
                  <a:lnTo>
                    <a:pt x="0" y="1148"/>
                  </a:lnTo>
                  <a:lnTo>
                    <a:pt x="0" y="1148"/>
                  </a:lnTo>
                  <a:lnTo>
                    <a:pt x="47" y="928"/>
                  </a:lnTo>
                  <a:lnTo>
                    <a:pt x="72" y="820"/>
                  </a:lnTo>
                  <a:lnTo>
                    <a:pt x="84" y="767"/>
                  </a:lnTo>
                  <a:lnTo>
                    <a:pt x="97" y="718"/>
                  </a:lnTo>
                  <a:lnTo>
                    <a:pt x="111" y="669"/>
                  </a:lnTo>
                  <a:lnTo>
                    <a:pt x="126" y="624"/>
                  </a:lnTo>
                  <a:lnTo>
                    <a:pt x="140" y="582"/>
                  </a:lnTo>
                  <a:lnTo>
                    <a:pt x="156" y="544"/>
                  </a:lnTo>
                  <a:lnTo>
                    <a:pt x="172" y="509"/>
                  </a:lnTo>
                  <a:lnTo>
                    <a:pt x="180" y="493"/>
                  </a:lnTo>
                  <a:lnTo>
                    <a:pt x="189" y="479"/>
                  </a:lnTo>
                  <a:lnTo>
                    <a:pt x="198" y="466"/>
                  </a:lnTo>
                  <a:lnTo>
                    <a:pt x="207" y="454"/>
                  </a:lnTo>
                  <a:lnTo>
                    <a:pt x="218" y="443"/>
                  </a:lnTo>
                  <a:lnTo>
                    <a:pt x="226" y="434"/>
                  </a:lnTo>
                  <a:lnTo>
                    <a:pt x="226" y="434"/>
                  </a:lnTo>
                  <a:lnTo>
                    <a:pt x="258" y="409"/>
                  </a:lnTo>
                  <a:lnTo>
                    <a:pt x="278" y="394"/>
                  </a:lnTo>
                  <a:lnTo>
                    <a:pt x="302" y="377"/>
                  </a:lnTo>
                  <a:lnTo>
                    <a:pt x="330" y="358"/>
                  </a:lnTo>
                  <a:lnTo>
                    <a:pt x="362" y="337"/>
                  </a:lnTo>
                  <a:lnTo>
                    <a:pt x="400" y="314"/>
                  </a:lnTo>
                  <a:lnTo>
                    <a:pt x="444" y="289"/>
                  </a:lnTo>
                  <a:lnTo>
                    <a:pt x="493" y="261"/>
                  </a:lnTo>
                  <a:lnTo>
                    <a:pt x="548" y="232"/>
                  </a:lnTo>
                  <a:lnTo>
                    <a:pt x="611" y="201"/>
                  </a:lnTo>
                  <a:lnTo>
                    <a:pt x="681" y="166"/>
                  </a:lnTo>
                  <a:lnTo>
                    <a:pt x="759" y="129"/>
                  </a:lnTo>
                  <a:lnTo>
                    <a:pt x="846" y="89"/>
                  </a:lnTo>
                  <a:lnTo>
                    <a:pt x="940" y="48"/>
                  </a:lnTo>
                  <a:lnTo>
                    <a:pt x="1044" y="3"/>
                  </a:lnTo>
                  <a:lnTo>
                    <a:pt x="1576" y="0"/>
                  </a:lnTo>
                  <a:close/>
                </a:path>
              </a:pathLst>
            </a:custGeom>
            <a:solidFill>
              <a:srgbClr val="FD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7" name="Freeform 218">
              <a:extLst>
                <a:ext uri="{FF2B5EF4-FFF2-40B4-BE49-F238E27FC236}">
                  <a16:creationId xmlns:a16="http://schemas.microsoft.com/office/drawing/2014/main" id="{62AEC503-63D3-4874-8B6C-790552EBC614}"/>
                </a:ext>
              </a:extLst>
            </p:cNvPr>
            <p:cNvSpPr>
              <a:spLocks/>
            </p:cNvSpPr>
            <p:nvPr/>
          </p:nvSpPr>
          <p:spPr bwMode="auto">
            <a:xfrm flipH="1">
              <a:off x="6715298" y="6149499"/>
              <a:ext cx="761244" cy="284939"/>
            </a:xfrm>
            <a:custGeom>
              <a:avLst/>
              <a:gdLst>
                <a:gd name="T0" fmla="*/ 1576 w 2627"/>
                <a:gd name="T1" fmla="*/ 0 h 1148"/>
                <a:gd name="T2" fmla="*/ 1776 w 2627"/>
                <a:gd name="T3" fmla="*/ 86 h 1148"/>
                <a:gd name="T4" fmla="*/ 1939 w 2627"/>
                <a:gd name="T5" fmla="*/ 163 h 1148"/>
                <a:gd name="T6" fmla="*/ 2074 w 2627"/>
                <a:gd name="T7" fmla="*/ 230 h 1148"/>
                <a:gd name="T8" fmla="*/ 2180 w 2627"/>
                <a:gd name="T9" fmla="*/ 287 h 1148"/>
                <a:gd name="T10" fmla="*/ 2261 w 2627"/>
                <a:gd name="T11" fmla="*/ 336 h 1148"/>
                <a:gd name="T12" fmla="*/ 2323 w 2627"/>
                <a:gd name="T13" fmla="*/ 377 h 1148"/>
                <a:gd name="T14" fmla="*/ 2368 w 2627"/>
                <a:gd name="T15" fmla="*/ 409 h 1148"/>
                <a:gd name="T16" fmla="*/ 2399 w 2627"/>
                <a:gd name="T17" fmla="*/ 434 h 1148"/>
                <a:gd name="T18" fmla="*/ 2418 w 2627"/>
                <a:gd name="T19" fmla="*/ 454 h 1148"/>
                <a:gd name="T20" fmla="*/ 2438 w 2627"/>
                <a:gd name="T21" fmla="*/ 479 h 1148"/>
                <a:gd name="T22" fmla="*/ 2454 w 2627"/>
                <a:gd name="T23" fmla="*/ 509 h 1148"/>
                <a:gd name="T24" fmla="*/ 2487 w 2627"/>
                <a:gd name="T25" fmla="*/ 582 h 1148"/>
                <a:gd name="T26" fmla="*/ 2516 w 2627"/>
                <a:gd name="T27" fmla="*/ 669 h 1148"/>
                <a:gd name="T28" fmla="*/ 2543 w 2627"/>
                <a:gd name="T29" fmla="*/ 767 h 1148"/>
                <a:gd name="T30" fmla="*/ 2580 w 2627"/>
                <a:gd name="T31" fmla="*/ 928 h 1148"/>
                <a:gd name="T32" fmla="*/ 1314 w 2627"/>
                <a:gd name="T33" fmla="*/ 1148 h 1148"/>
                <a:gd name="T34" fmla="*/ 0 w 2627"/>
                <a:gd name="T35" fmla="*/ 1148 h 1148"/>
                <a:gd name="T36" fmla="*/ 72 w 2627"/>
                <a:gd name="T37" fmla="*/ 820 h 1148"/>
                <a:gd name="T38" fmla="*/ 97 w 2627"/>
                <a:gd name="T39" fmla="*/ 718 h 1148"/>
                <a:gd name="T40" fmla="*/ 126 w 2627"/>
                <a:gd name="T41" fmla="*/ 624 h 1148"/>
                <a:gd name="T42" fmla="*/ 156 w 2627"/>
                <a:gd name="T43" fmla="*/ 544 h 1148"/>
                <a:gd name="T44" fmla="*/ 180 w 2627"/>
                <a:gd name="T45" fmla="*/ 493 h 1148"/>
                <a:gd name="T46" fmla="*/ 198 w 2627"/>
                <a:gd name="T47" fmla="*/ 466 h 1148"/>
                <a:gd name="T48" fmla="*/ 218 w 2627"/>
                <a:gd name="T49" fmla="*/ 443 h 1148"/>
                <a:gd name="T50" fmla="*/ 226 w 2627"/>
                <a:gd name="T51" fmla="*/ 434 h 1148"/>
                <a:gd name="T52" fmla="*/ 278 w 2627"/>
                <a:gd name="T53" fmla="*/ 394 h 1148"/>
                <a:gd name="T54" fmla="*/ 330 w 2627"/>
                <a:gd name="T55" fmla="*/ 358 h 1148"/>
                <a:gd name="T56" fmla="*/ 400 w 2627"/>
                <a:gd name="T57" fmla="*/ 314 h 1148"/>
                <a:gd name="T58" fmla="*/ 493 w 2627"/>
                <a:gd name="T59" fmla="*/ 261 h 1148"/>
                <a:gd name="T60" fmla="*/ 611 w 2627"/>
                <a:gd name="T61" fmla="*/ 201 h 1148"/>
                <a:gd name="T62" fmla="*/ 759 w 2627"/>
                <a:gd name="T63" fmla="*/ 129 h 1148"/>
                <a:gd name="T64" fmla="*/ 940 w 2627"/>
                <a:gd name="T65" fmla="*/ 48 h 1148"/>
                <a:gd name="T66" fmla="*/ 1576 w 2627"/>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8">
                  <a:moveTo>
                    <a:pt x="1576" y="0"/>
                  </a:moveTo>
                  <a:lnTo>
                    <a:pt x="1576" y="0"/>
                  </a:lnTo>
                  <a:lnTo>
                    <a:pt x="1680" y="45"/>
                  </a:lnTo>
                  <a:lnTo>
                    <a:pt x="1776" y="86"/>
                  </a:lnTo>
                  <a:lnTo>
                    <a:pt x="1862" y="126"/>
                  </a:lnTo>
                  <a:lnTo>
                    <a:pt x="1939" y="163"/>
                  </a:lnTo>
                  <a:lnTo>
                    <a:pt x="2010" y="197"/>
                  </a:lnTo>
                  <a:lnTo>
                    <a:pt x="2074" y="230"/>
                  </a:lnTo>
                  <a:lnTo>
                    <a:pt x="2130" y="260"/>
                  </a:lnTo>
                  <a:lnTo>
                    <a:pt x="2180" y="287"/>
                  </a:lnTo>
                  <a:lnTo>
                    <a:pt x="2223" y="313"/>
                  </a:lnTo>
                  <a:lnTo>
                    <a:pt x="2261" y="336"/>
                  </a:lnTo>
                  <a:lnTo>
                    <a:pt x="2295" y="357"/>
                  </a:lnTo>
                  <a:lnTo>
                    <a:pt x="2323" y="377"/>
                  </a:lnTo>
                  <a:lnTo>
                    <a:pt x="2348" y="394"/>
                  </a:lnTo>
                  <a:lnTo>
                    <a:pt x="2368" y="409"/>
                  </a:lnTo>
                  <a:lnTo>
                    <a:pt x="2399" y="434"/>
                  </a:lnTo>
                  <a:lnTo>
                    <a:pt x="2399" y="434"/>
                  </a:lnTo>
                  <a:lnTo>
                    <a:pt x="2410" y="443"/>
                  </a:lnTo>
                  <a:lnTo>
                    <a:pt x="2418" y="454"/>
                  </a:lnTo>
                  <a:lnTo>
                    <a:pt x="2429" y="466"/>
                  </a:lnTo>
                  <a:lnTo>
                    <a:pt x="2438" y="479"/>
                  </a:lnTo>
                  <a:lnTo>
                    <a:pt x="2447" y="493"/>
                  </a:lnTo>
                  <a:lnTo>
                    <a:pt x="2454" y="509"/>
                  </a:lnTo>
                  <a:lnTo>
                    <a:pt x="2471" y="544"/>
                  </a:lnTo>
                  <a:lnTo>
                    <a:pt x="2487" y="582"/>
                  </a:lnTo>
                  <a:lnTo>
                    <a:pt x="2501" y="624"/>
                  </a:lnTo>
                  <a:lnTo>
                    <a:pt x="2516" y="669"/>
                  </a:lnTo>
                  <a:lnTo>
                    <a:pt x="2530" y="718"/>
                  </a:lnTo>
                  <a:lnTo>
                    <a:pt x="2543" y="767"/>
                  </a:lnTo>
                  <a:lnTo>
                    <a:pt x="2555" y="820"/>
                  </a:lnTo>
                  <a:lnTo>
                    <a:pt x="2580" y="928"/>
                  </a:lnTo>
                  <a:lnTo>
                    <a:pt x="2627" y="1148"/>
                  </a:lnTo>
                  <a:lnTo>
                    <a:pt x="1314" y="1148"/>
                  </a:lnTo>
                  <a:lnTo>
                    <a:pt x="0" y="1148"/>
                  </a:lnTo>
                  <a:lnTo>
                    <a:pt x="0" y="1148"/>
                  </a:lnTo>
                  <a:lnTo>
                    <a:pt x="47" y="928"/>
                  </a:lnTo>
                  <a:lnTo>
                    <a:pt x="72" y="820"/>
                  </a:lnTo>
                  <a:lnTo>
                    <a:pt x="84" y="767"/>
                  </a:lnTo>
                  <a:lnTo>
                    <a:pt x="97" y="718"/>
                  </a:lnTo>
                  <a:lnTo>
                    <a:pt x="111" y="669"/>
                  </a:lnTo>
                  <a:lnTo>
                    <a:pt x="126" y="624"/>
                  </a:lnTo>
                  <a:lnTo>
                    <a:pt x="140" y="582"/>
                  </a:lnTo>
                  <a:lnTo>
                    <a:pt x="156" y="544"/>
                  </a:lnTo>
                  <a:lnTo>
                    <a:pt x="172" y="509"/>
                  </a:lnTo>
                  <a:lnTo>
                    <a:pt x="180" y="493"/>
                  </a:lnTo>
                  <a:lnTo>
                    <a:pt x="189" y="479"/>
                  </a:lnTo>
                  <a:lnTo>
                    <a:pt x="198" y="466"/>
                  </a:lnTo>
                  <a:lnTo>
                    <a:pt x="207" y="454"/>
                  </a:lnTo>
                  <a:lnTo>
                    <a:pt x="218" y="443"/>
                  </a:lnTo>
                  <a:lnTo>
                    <a:pt x="226" y="434"/>
                  </a:lnTo>
                  <a:lnTo>
                    <a:pt x="226" y="434"/>
                  </a:lnTo>
                  <a:lnTo>
                    <a:pt x="258" y="409"/>
                  </a:lnTo>
                  <a:lnTo>
                    <a:pt x="278" y="394"/>
                  </a:lnTo>
                  <a:lnTo>
                    <a:pt x="302" y="377"/>
                  </a:lnTo>
                  <a:lnTo>
                    <a:pt x="330" y="358"/>
                  </a:lnTo>
                  <a:lnTo>
                    <a:pt x="362" y="337"/>
                  </a:lnTo>
                  <a:lnTo>
                    <a:pt x="400" y="314"/>
                  </a:lnTo>
                  <a:lnTo>
                    <a:pt x="444" y="289"/>
                  </a:lnTo>
                  <a:lnTo>
                    <a:pt x="493" y="261"/>
                  </a:lnTo>
                  <a:lnTo>
                    <a:pt x="548" y="232"/>
                  </a:lnTo>
                  <a:lnTo>
                    <a:pt x="611" y="201"/>
                  </a:lnTo>
                  <a:lnTo>
                    <a:pt x="681" y="166"/>
                  </a:lnTo>
                  <a:lnTo>
                    <a:pt x="759" y="129"/>
                  </a:lnTo>
                  <a:lnTo>
                    <a:pt x="846" y="89"/>
                  </a:lnTo>
                  <a:lnTo>
                    <a:pt x="940" y="48"/>
                  </a:lnTo>
                  <a:lnTo>
                    <a:pt x="1044" y="3"/>
                  </a:lnTo>
                  <a:lnTo>
                    <a:pt x="15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8" name="Freeform 219">
              <a:extLst>
                <a:ext uri="{FF2B5EF4-FFF2-40B4-BE49-F238E27FC236}">
                  <a16:creationId xmlns:a16="http://schemas.microsoft.com/office/drawing/2014/main" id="{609B1EE6-C001-4E3E-A1FC-DB3F4D99E637}"/>
                </a:ext>
              </a:extLst>
            </p:cNvPr>
            <p:cNvSpPr>
              <a:spLocks/>
            </p:cNvSpPr>
            <p:nvPr/>
          </p:nvSpPr>
          <p:spPr bwMode="auto">
            <a:xfrm flipH="1">
              <a:off x="6715298" y="6149499"/>
              <a:ext cx="761244" cy="284939"/>
            </a:xfrm>
            <a:custGeom>
              <a:avLst/>
              <a:gdLst>
                <a:gd name="T0" fmla="*/ 1576 w 2627"/>
                <a:gd name="T1" fmla="*/ 0 h 1148"/>
                <a:gd name="T2" fmla="*/ 1776 w 2627"/>
                <a:gd name="T3" fmla="*/ 86 h 1148"/>
                <a:gd name="T4" fmla="*/ 1939 w 2627"/>
                <a:gd name="T5" fmla="*/ 163 h 1148"/>
                <a:gd name="T6" fmla="*/ 2074 w 2627"/>
                <a:gd name="T7" fmla="*/ 230 h 1148"/>
                <a:gd name="T8" fmla="*/ 2180 w 2627"/>
                <a:gd name="T9" fmla="*/ 287 h 1148"/>
                <a:gd name="T10" fmla="*/ 2261 w 2627"/>
                <a:gd name="T11" fmla="*/ 336 h 1148"/>
                <a:gd name="T12" fmla="*/ 2323 w 2627"/>
                <a:gd name="T13" fmla="*/ 377 h 1148"/>
                <a:gd name="T14" fmla="*/ 2368 w 2627"/>
                <a:gd name="T15" fmla="*/ 409 h 1148"/>
                <a:gd name="T16" fmla="*/ 2399 w 2627"/>
                <a:gd name="T17" fmla="*/ 434 h 1148"/>
                <a:gd name="T18" fmla="*/ 2418 w 2627"/>
                <a:gd name="T19" fmla="*/ 454 h 1148"/>
                <a:gd name="T20" fmla="*/ 2438 w 2627"/>
                <a:gd name="T21" fmla="*/ 479 h 1148"/>
                <a:gd name="T22" fmla="*/ 2454 w 2627"/>
                <a:gd name="T23" fmla="*/ 509 h 1148"/>
                <a:gd name="T24" fmla="*/ 2487 w 2627"/>
                <a:gd name="T25" fmla="*/ 582 h 1148"/>
                <a:gd name="T26" fmla="*/ 2516 w 2627"/>
                <a:gd name="T27" fmla="*/ 669 h 1148"/>
                <a:gd name="T28" fmla="*/ 2543 w 2627"/>
                <a:gd name="T29" fmla="*/ 767 h 1148"/>
                <a:gd name="T30" fmla="*/ 2580 w 2627"/>
                <a:gd name="T31" fmla="*/ 928 h 1148"/>
                <a:gd name="T32" fmla="*/ 1314 w 2627"/>
                <a:gd name="T33" fmla="*/ 1148 h 1148"/>
                <a:gd name="T34" fmla="*/ 0 w 2627"/>
                <a:gd name="T35" fmla="*/ 1148 h 1148"/>
                <a:gd name="T36" fmla="*/ 72 w 2627"/>
                <a:gd name="T37" fmla="*/ 820 h 1148"/>
                <a:gd name="T38" fmla="*/ 97 w 2627"/>
                <a:gd name="T39" fmla="*/ 718 h 1148"/>
                <a:gd name="T40" fmla="*/ 126 w 2627"/>
                <a:gd name="T41" fmla="*/ 624 h 1148"/>
                <a:gd name="T42" fmla="*/ 156 w 2627"/>
                <a:gd name="T43" fmla="*/ 544 h 1148"/>
                <a:gd name="T44" fmla="*/ 180 w 2627"/>
                <a:gd name="T45" fmla="*/ 493 h 1148"/>
                <a:gd name="T46" fmla="*/ 198 w 2627"/>
                <a:gd name="T47" fmla="*/ 466 h 1148"/>
                <a:gd name="T48" fmla="*/ 218 w 2627"/>
                <a:gd name="T49" fmla="*/ 443 h 1148"/>
                <a:gd name="T50" fmla="*/ 226 w 2627"/>
                <a:gd name="T51" fmla="*/ 434 h 1148"/>
                <a:gd name="T52" fmla="*/ 278 w 2627"/>
                <a:gd name="T53" fmla="*/ 394 h 1148"/>
                <a:gd name="T54" fmla="*/ 330 w 2627"/>
                <a:gd name="T55" fmla="*/ 358 h 1148"/>
                <a:gd name="T56" fmla="*/ 400 w 2627"/>
                <a:gd name="T57" fmla="*/ 314 h 1148"/>
                <a:gd name="T58" fmla="*/ 493 w 2627"/>
                <a:gd name="T59" fmla="*/ 261 h 1148"/>
                <a:gd name="T60" fmla="*/ 611 w 2627"/>
                <a:gd name="T61" fmla="*/ 201 h 1148"/>
                <a:gd name="T62" fmla="*/ 759 w 2627"/>
                <a:gd name="T63" fmla="*/ 129 h 1148"/>
                <a:gd name="T64" fmla="*/ 940 w 2627"/>
                <a:gd name="T65" fmla="*/ 48 h 1148"/>
                <a:gd name="T66" fmla="*/ 1576 w 2627"/>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8">
                  <a:moveTo>
                    <a:pt x="1576" y="0"/>
                  </a:moveTo>
                  <a:lnTo>
                    <a:pt x="1576" y="0"/>
                  </a:lnTo>
                  <a:lnTo>
                    <a:pt x="1680" y="45"/>
                  </a:lnTo>
                  <a:lnTo>
                    <a:pt x="1776" y="86"/>
                  </a:lnTo>
                  <a:lnTo>
                    <a:pt x="1862" y="126"/>
                  </a:lnTo>
                  <a:lnTo>
                    <a:pt x="1939" y="163"/>
                  </a:lnTo>
                  <a:lnTo>
                    <a:pt x="2010" y="197"/>
                  </a:lnTo>
                  <a:lnTo>
                    <a:pt x="2074" y="230"/>
                  </a:lnTo>
                  <a:lnTo>
                    <a:pt x="2130" y="260"/>
                  </a:lnTo>
                  <a:lnTo>
                    <a:pt x="2180" y="287"/>
                  </a:lnTo>
                  <a:lnTo>
                    <a:pt x="2223" y="313"/>
                  </a:lnTo>
                  <a:lnTo>
                    <a:pt x="2261" y="336"/>
                  </a:lnTo>
                  <a:lnTo>
                    <a:pt x="2295" y="357"/>
                  </a:lnTo>
                  <a:lnTo>
                    <a:pt x="2323" y="377"/>
                  </a:lnTo>
                  <a:lnTo>
                    <a:pt x="2348" y="394"/>
                  </a:lnTo>
                  <a:lnTo>
                    <a:pt x="2368" y="409"/>
                  </a:lnTo>
                  <a:lnTo>
                    <a:pt x="2399" y="434"/>
                  </a:lnTo>
                  <a:lnTo>
                    <a:pt x="2399" y="434"/>
                  </a:lnTo>
                  <a:lnTo>
                    <a:pt x="2410" y="443"/>
                  </a:lnTo>
                  <a:lnTo>
                    <a:pt x="2418" y="454"/>
                  </a:lnTo>
                  <a:lnTo>
                    <a:pt x="2429" y="466"/>
                  </a:lnTo>
                  <a:lnTo>
                    <a:pt x="2438" y="479"/>
                  </a:lnTo>
                  <a:lnTo>
                    <a:pt x="2447" y="493"/>
                  </a:lnTo>
                  <a:lnTo>
                    <a:pt x="2454" y="509"/>
                  </a:lnTo>
                  <a:lnTo>
                    <a:pt x="2471" y="544"/>
                  </a:lnTo>
                  <a:lnTo>
                    <a:pt x="2487" y="582"/>
                  </a:lnTo>
                  <a:lnTo>
                    <a:pt x="2501" y="624"/>
                  </a:lnTo>
                  <a:lnTo>
                    <a:pt x="2516" y="669"/>
                  </a:lnTo>
                  <a:lnTo>
                    <a:pt x="2530" y="718"/>
                  </a:lnTo>
                  <a:lnTo>
                    <a:pt x="2543" y="767"/>
                  </a:lnTo>
                  <a:lnTo>
                    <a:pt x="2555" y="820"/>
                  </a:lnTo>
                  <a:lnTo>
                    <a:pt x="2580" y="928"/>
                  </a:lnTo>
                  <a:lnTo>
                    <a:pt x="2627" y="1148"/>
                  </a:lnTo>
                  <a:lnTo>
                    <a:pt x="1314" y="1148"/>
                  </a:lnTo>
                  <a:lnTo>
                    <a:pt x="0" y="1148"/>
                  </a:lnTo>
                  <a:lnTo>
                    <a:pt x="0" y="1148"/>
                  </a:lnTo>
                  <a:lnTo>
                    <a:pt x="47" y="928"/>
                  </a:lnTo>
                  <a:lnTo>
                    <a:pt x="72" y="820"/>
                  </a:lnTo>
                  <a:lnTo>
                    <a:pt x="84" y="767"/>
                  </a:lnTo>
                  <a:lnTo>
                    <a:pt x="97" y="718"/>
                  </a:lnTo>
                  <a:lnTo>
                    <a:pt x="111" y="669"/>
                  </a:lnTo>
                  <a:lnTo>
                    <a:pt x="126" y="624"/>
                  </a:lnTo>
                  <a:lnTo>
                    <a:pt x="140" y="582"/>
                  </a:lnTo>
                  <a:lnTo>
                    <a:pt x="156" y="544"/>
                  </a:lnTo>
                  <a:lnTo>
                    <a:pt x="172" y="509"/>
                  </a:lnTo>
                  <a:lnTo>
                    <a:pt x="180" y="493"/>
                  </a:lnTo>
                  <a:lnTo>
                    <a:pt x="189" y="479"/>
                  </a:lnTo>
                  <a:lnTo>
                    <a:pt x="198" y="466"/>
                  </a:lnTo>
                  <a:lnTo>
                    <a:pt x="207" y="454"/>
                  </a:lnTo>
                  <a:lnTo>
                    <a:pt x="218" y="443"/>
                  </a:lnTo>
                  <a:lnTo>
                    <a:pt x="226" y="434"/>
                  </a:lnTo>
                  <a:lnTo>
                    <a:pt x="226" y="434"/>
                  </a:lnTo>
                  <a:lnTo>
                    <a:pt x="258" y="409"/>
                  </a:lnTo>
                  <a:lnTo>
                    <a:pt x="278" y="394"/>
                  </a:lnTo>
                  <a:lnTo>
                    <a:pt x="302" y="377"/>
                  </a:lnTo>
                  <a:lnTo>
                    <a:pt x="330" y="358"/>
                  </a:lnTo>
                  <a:lnTo>
                    <a:pt x="362" y="337"/>
                  </a:lnTo>
                  <a:lnTo>
                    <a:pt x="400" y="314"/>
                  </a:lnTo>
                  <a:lnTo>
                    <a:pt x="444" y="289"/>
                  </a:lnTo>
                  <a:lnTo>
                    <a:pt x="493" y="261"/>
                  </a:lnTo>
                  <a:lnTo>
                    <a:pt x="548" y="232"/>
                  </a:lnTo>
                  <a:lnTo>
                    <a:pt x="611" y="201"/>
                  </a:lnTo>
                  <a:lnTo>
                    <a:pt x="681" y="166"/>
                  </a:lnTo>
                  <a:lnTo>
                    <a:pt x="759" y="129"/>
                  </a:lnTo>
                  <a:lnTo>
                    <a:pt x="846" y="89"/>
                  </a:lnTo>
                  <a:lnTo>
                    <a:pt x="940" y="48"/>
                  </a:lnTo>
                  <a:lnTo>
                    <a:pt x="1044" y="3"/>
                  </a:lnTo>
                  <a:lnTo>
                    <a:pt x="157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89" name="Freeform 220">
              <a:extLst>
                <a:ext uri="{FF2B5EF4-FFF2-40B4-BE49-F238E27FC236}">
                  <a16:creationId xmlns:a16="http://schemas.microsoft.com/office/drawing/2014/main" id="{1CC6E06C-F1AA-4D03-AF46-7E1F0120BBAC}"/>
                </a:ext>
              </a:extLst>
            </p:cNvPr>
            <p:cNvSpPr>
              <a:spLocks/>
            </p:cNvSpPr>
            <p:nvPr/>
          </p:nvSpPr>
          <p:spPr bwMode="auto">
            <a:xfrm flipH="1">
              <a:off x="6715298" y="6149499"/>
              <a:ext cx="761244" cy="284939"/>
            </a:xfrm>
            <a:custGeom>
              <a:avLst/>
              <a:gdLst>
                <a:gd name="T0" fmla="*/ 1576 w 2627"/>
                <a:gd name="T1" fmla="*/ 0 h 1148"/>
                <a:gd name="T2" fmla="*/ 1776 w 2627"/>
                <a:gd name="T3" fmla="*/ 86 h 1148"/>
                <a:gd name="T4" fmla="*/ 1939 w 2627"/>
                <a:gd name="T5" fmla="*/ 163 h 1148"/>
                <a:gd name="T6" fmla="*/ 2074 w 2627"/>
                <a:gd name="T7" fmla="*/ 230 h 1148"/>
                <a:gd name="T8" fmla="*/ 2180 w 2627"/>
                <a:gd name="T9" fmla="*/ 287 h 1148"/>
                <a:gd name="T10" fmla="*/ 2261 w 2627"/>
                <a:gd name="T11" fmla="*/ 336 h 1148"/>
                <a:gd name="T12" fmla="*/ 2323 w 2627"/>
                <a:gd name="T13" fmla="*/ 377 h 1148"/>
                <a:gd name="T14" fmla="*/ 2368 w 2627"/>
                <a:gd name="T15" fmla="*/ 409 h 1148"/>
                <a:gd name="T16" fmla="*/ 2399 w 2627"/>
                <a:gd name="T17" fmla="*/ 434 h 1148"/>
                <a:gd name="T18" fmla="*/ 2418 w 2627"/>
                <a:gd name="T19" fmla="*/ 454 h 1148"/>
                <a:gd name="T20" fmla="*/ 2438 w 2627"/>
                <a:gd name="T21" fmla="*/ 479 h 1148"/>
                <a:gd name="T22" fmla="*/ 2454 w 2627"/>
                <a:gd name="T23" fmla="*/ 509 h 1148"/>
                <a:gd name="T24" fmla="*/ 2487 w 2627"/>
                <a:gd name="T25" fmla="*/ 582 h 1148"/>
                <a:gd name="T26" fmla="*/ 2516 w 2627"/>
                <a:gd name="T27" fmla="*/ 669 h 1148"/>
                <a:gd name="T28" fmla="*/ 2543 w 2627"/>
                <a:gd name="T29" fmla="*/ 767 h 1148"/>
                <a:gd name="T30" fmla="*/ 2580 w 2627"/>
                <a:gd name="T31" fmla="*/ 928 h 1148"/>
                <a:gd name="T32" fmla="*/ 1314 w 2627"/>
                <a:gd name="T33" fmla="*/ 1148 h 1148"/>
                <a:gd name="T34" fmla="*/ 0 w 2627"/>
                <a:gd name="T35" fmla="*/ 1148 h 1148"/>
                <a:gd name="T36" fmla="*/ 72 w 2627"/>
                <a:gd name="T37" fmla="*/ 820 h 1148"/>
                <a:gd name="T38" fmla="*/ 97 w 2627"/>
                <a:gd name="T39" fmla="*/ 718 h 1148"/>
                <a:gd name="T40" fmla="*/ 126 w 2627"/>
                <a:gd name="T41" fmla="*/ 624 h 1148"/>
                <a:gd name="T42" fmla="*/ 156 w 2627"/>
                <a:gd name="T43" fmla="*/ 544 h 1148"/>
                <a:gd name="T44" fmla="*/ 180 w 2627"/>
                <a:gd name="T45" fmla="*/ 493 h 1148"/>
                <a:gd name="T46" fmla="*/ 198 w 2627"/>
                <a:gd name="T47" fmla="*/ 466 h 1148"/>
                <a:gd name="T48" fmla="*/ 218 w 2627"/>
                <a:gd name="T49" fmla="*/ 443 h 1148"/>
                <a:gd name="T50" fmla="*/ 226 w 2627"/>
                <a:gd name="T51" fmla="*/ 434 h 1148"/>
                <a:gd name="T52" fmla="*/ 278 w 2627"/>
                <a:gd name="T53" fmla="*/ 394 h 1148"/>
                <a:gd name="T54" fmla="*/ 330 w 2627"/>
                <a:gd name="T55" fmla="*/ 358 h 1148"/>
                <a:gd name="T56" fmla="*/ 400 w 2627"/>
                <a:gd name="T57" fmla="*/ 314 h 1148"/>
                <a:gd name="T58" fmla="*/ 493 w 2627"/>
                <a:gd name="T59" fmla="*/ 261 h 1148"/>
                <a:gd name="T60" fmla="*/ 611 w 2627"/>
                <a:gd name="T61" fmla="*/ 201 h 1148"/>
                <a:gd name="T62" fmla="*/ 759 w 2627"/>
                <a:gd name="T63" fmla="*/ 129 h 1148"/>
                <a:gd name="T64" fmla="*/ 940 w 2627"/>
                <a:gd name="T65" fmla="*/ 48 h 1148"/>
                <a:gd name="T66" fmla="*/ 1576 w 2627"/>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8">
                  <a:moveTo>
                    <a:pt x="1576" y="0"/>
                  </a:moveTo>
                  <a:lnTo>
                    <a:pt x="1576" y="0"/>
                  </a:lnTo>
                  <a:lnTo>
                    <a:pt x="1680" y="45"/>
                  </a:lnTo>
                  <a:lnTo>
                    <a:pt x="1776" y="86"/>
                  </a:lnTo>
                  <a:lnTo>
                    <a:pt x="1862" y="126"/>
                  </a:lnTo>
                  <a:lnTo>
                    <a:pt x="1939" y="163"/>
                  </a:lnTo>
                  <a:lnTo>
                    <a:pt x="2010" y="197"/>
                  </a:lnTo>
                  <a:lnTo>
                    <a:pt x="2074" y="230"/>
                  </a:lnTo>
                  <a:lnTo>
                    <a:pt x="2130" y="260"/>
                  </a:lnTo>
                  <a:lnTo>
                    <a:pt x="2180" y="287"/>
                  </a:lnTo>
                  <a:lnTo>
                    <a:pt x="2223" y="313"/>
                  </a:lnTo>
                  <a:lnTo>
                    <a:pt x="2261" y="336"/>
                  </a:lnTo>
                  <a:lnTo>
                    <a:pt x="2295" y="357"/>
                  </a:lnTo>
                  <a:lnTo>
                    <a:pt x="2323" y="377"/>
                  </a:lnTo>
                  <a:lnTo>
                    <a:pt x="2348" y="394"/>
                  </a:lnTo>
                  <a:lnTo>
                    <a:pt x="2368" y="409"/>
                  </a:lnTo>
                  <a:lnTo>
                    <a:pt x="2399" y="434"/>
                  </a:lnTo>
                  <a:lnTo>
                    <a:pt x="2399" y="434"/>
                  </a:lnTo>
                  <a:lnTo>
                    <a:pt x="2410" y="443"/>
                  </a:lnTo>
                  <a:lnTo>
                    <a:pt x="2418" y="454"/>
                  </a:lnTo>
                  <a:lnTo>
                    <a:pt x="2429" y="466"/>
                  </a:lnTo>
                  <a:lnTo>
                    <a:pt x="2438" y="479"/>
                  </a:lnTo>
                  <a:lnTo>
                    <a:pt x="2447" y="493"/>
                  </a:lnTo>
                  <a:lnTo>
                    <a:pt x="2454" y="509"/>
                  </a:lnTo>
                  <a:lnTo>
                    <a:pt x="2471" y="544"/>
                  </a:lnTo>
                  <a:lnTo>
                    <a:pt x="2487" y="582"/>
                  </a:lnTo>
                  <a:lnTo>
                    <a:pt x="2501" y="624"/>
                  </a:lnTo>
                  <a:lnTo>
                    <a:pt x="2516" y="669"/>
                  </a:lnTo>
                  <a:lnTo>
                    <a:pt x="2530" y="718"/>
                  </a:lnTo>
                  <a:lnTo>
                    <a:pt x="2543" y="767"/>
                  </a:lnTo>
                  <a:lnTo>
                    <a:pt x="2555" y="820"/>
                  </a:lnTo>
                  <a:lnTo>
                    <a:pt x="2580" y="928"/>
                  </a:lnTo>
                  <a:lnTo>
                    <a:pt x="2627" y="1148"/>
                  </a:lnTo>
                  <a:lnTo>
                    <a:pt x="1314" y="1148"/>
                  </a:lnTo>
                  <a:lnTo>
                    <a:pt x="0" y="1148"/>
                  </a:lnTo>
                  <a:lnTo>
                    <a:pt x="0" y="1148"/>
                  </a:lnTo>
                  <a:lnTo>
                    <a:pt x="47" y="928"/>
                  </a:lnTo>
                  <a:lnTo>
                    <a:pt x="72" y="820"/>
                  </a:lnTo>
                  <a:lnTo>
                    <a:pt x="84" y="767"/>
                  </a:lnTo>
                  <a:lnTo>
                    <a:pt x="97" y="718"/>
                  </a:lnTo>
                  <a:lnTo>
                    <a:pt x="111" y="669"/>
                  </a:lnTo>
                  <a:lnTo>
                    <a:pt x="126" y="624"/>
                  </a:lnTo>
                  <a:lnTo>
                    <a:pt x="140" y="582"/>
                  </a:lnTo>
                  <a:lnTo>
                    <a:pt x="156" y="544"/>
                  </a:lnTo>
                  <a:lnTo>
                    <a:pt x="172" y="509"/>
                  </a:lnTo>
                  <a:lnTo>
                    <a:pt x="180" y="493"/>
                  </a:lnTo>
                  <a:lnTo>
                    <a:pt x="189" y="479"/>
                  </a:lnTo>
                  <a:lnTo>
                    <a:pt x="198" y="466"/>
                  </a:lnTo>
                  <a:lnTo>
                    <a:pt x="207" y="454"/>
                  </a:lnTo>
                  <a:lnTo>
                    <a:pt x="218" y="443"/>
                  </a:lnTo>
                  <a:lnTo>
                    <a:pt x="226" y="434"/>
                  </a:lnTo>
                  <a:lnTo>
                    <a:pt x="226" y="434"/>
                  </a:lnTo>
                  <a:lnTo>
                    <a:pt x="258" y="409"/>
                  </a:lnTo>
                  <a:lnTo>
                    <a:pt x="278" y="394"/>
                  </a:lnTo>
                  <a:lnTo>
                    <a:pt x="302" y="377"/>
                  </a:lnTo>
                  <a:lnTo>
                    <a:pt x="330" y="358"/>
                  </a:lnTo>
                  <a:lnTo>
                    <a:pt x="362" y="337"/>
                  </a:lnTo>
                  <a:lnTo>
                    <a:pt x="400" y="314"/>
                  </a:lnTo>
                  <a:lnTo>
                    <a:pt x="444" y="289"/>
                  </a:lnTo>
                  <a:lnTo>
                    <a:pt x="493" y="261"/>
                  </a:lnTo>
                  <a:lnTo>
                    <a:pt x="548" y="232"/>
                  </a:lnTo>
                  <a:lnTo>
                    <a:pt x="611" y="201"/>
                  </a:lnTo>
                  <a:lnTo>
                    <a:pt x="681" y="166"/>
                  </a:lnTo>
                  <a:lnTo>
                    <a:pt x="759" y="129"/>
                  </a:lnTo>
                  <a:lnTo>
                    <a:pt x="846" y="89"/>
                  </a:lnTo>
                  <a:lnTo>
                    <a:pt x="940" y="48"/>
                  </a:lnTo>
                  <a:lnTo>
                    <a:pt x="1044" y="3"/>
                  </a:lnTo>
                  <a:lnTo>
                    <a:pt x="15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0" name="Freeform 221">
              <a:extLst>
                <a:ext uri="{FF2B5EF4-FFF2-40B4-BE49-F238E27FC236}">
                  <a16:creationId xmlns:a16="http://schemas.microsoft.com/office/drawing/2014/main" id="{AFA7BE2C-658A-47BD-9E30-1FE0A7E1F8E9}"/>
                </a:ext>
              </a:extLst>
            </p:cNvPr>
            <p:cNvSpPr>
              <a:spLocks/>
            </p:cNvSpPr>
            <p:nvPr/>
          </p:nvSpPr>
          <p:spPr bwMode="auto">
            <a:xfrm flipH="1">
              <a:off x="7014234" y="5965331"/>
              <a:ext cx="163372" cy="248453"/>
            </a:xfrm>
            <a:custGeom>
              <a:avLst/>
              <a:gdLst>
                <a:gd name="T0" fmla="*/ 563 w 563"/>
                <a:gd name="T1" fmla="*/ 665 h 1004"/>
                <a:gd name="T2" fmla="*/ 563 w 563"/>
                <a:gd name="T3" fmla="*/ 870 h 1004"/>
                <a:gd name="T4" fmla="*/ 533 w 563"/>
                <a:gd name="T5" fmla="*/ 901 h 1004"/>
                <a:gd name="T6" fmla="*/ 501 w 563"/>
                <a:gd name="T7" fmla="*/ 929 h 1004"/>
                <a:gd name="T8" fmla="*/ 467 w 563"/>
                <a:gd name="T9" fmla="*/ 951 h 1004"/>
                <a:gd name="T10" fmla="*/ 432 w 563"/>
                <a:gd name="T11" fmla="*/ 970 h 1004"/>
                <a:gd name="T12" fmla="*/ 395 w 563"/>
                <a:gd name="T13" fmla="*/ 985 h 1004"/>
                <a:gd name="T14" fmla="*/ 358 w 563"/>
                <a:gd name="T15" fmla="*/ 996 h 1004"/>
                <a:gd name="T16" fmla="*/ 320 w 563"/>
                <a:gd name="T17" fmla="*/ 1002 h 1004"/>
                <a:gd name="T18" fmla="*/ 282 w 563"/>
                <a:gd name="T19" fmla="*/ 1004 h 1004"/>
                <a:gd name="T20" fmla="*/ 243 w 563"/>
                <a:gd name="T21" fmla="*/ 1003 h 1004"/>
                <a:gd name="T22" fmla="*/ 205 w 563"/>
                <a:gd name="T23" fmla="*/ 997 h 1004"/>
                <a:gd name="T24" fmla="*/ 168 w 563"/>
                <a:gd name="T25" fmla="*/ 987 h 1004"/>
                <a:gd name="T26" fmla="*/ 131 w 563"/>
                <a:gd name="T27" fmla="*/ 972 h 1004"/>
                <a:gd name="T28" fmla="*/ 95 w 563"/>
                <a:gd name="T29" fmla="*/ 954 h 1004"/>
                <a:gd name="T30" fmla="*/ 62 w 563"/>
                <a:gd name="T31" fmla="*/ 930 h 1004"/>
                <a:gd name="T32" fmla="*/ 29 w 563"/>
                <a:gd name="T33" fmla="*/ 902 h 1004"/>
                <a:gd name="T34" fmla="*/ 0 w 563"/>
                <a:gd name="T35" fmla="*/ 870 h 1004"/>
                <a:gd name="T36" fmla="*/ 0 w 563"/>
                <a:gd name="T37" fmla="*/ 251 h 1004"/>
                <a:gd name="T38" fmla="*/ 0 w 563"/>
                <a:gd name="T39" fmla="*/ 235 h 1004"/>
                <a:gd name="T40" fmla="*/ 3 w 563"/>
                <a:gd name="T41" fmla="*/ 205 h 1004"/>
                <a:gd name="T42" fmla="*/ 9 w 563"/>
                <a:gd name="T43" fmla="*/ 178 h 1004"/>
                <a:gd name="T44" fmla="*/ 18 w 563"/>
                <a:gd name="T45" fmla="*/ 152 h 1004"/>
                <a:gd name="T46" fmla="*/ 30 w 563"/>
                <a:gd name="T47" fmla="*/ 130 h 1004"/>
                <a:gd name="T48" fmla="*/ 44 w 563"/>
                <a:gd name="T49" fmla="*/ 108 h 1004"/>
                <a:gd name="T50" fmla="*/ 59 w 563"/>
                <a:gd name="T51" fmla="*/ 87 h 1004"/>
                <a:gd name="T52" fmla="*/ 77 w 563"/>
                <a:gd name="T53" fmla="*/ 70 h 1004"/>
                <a:gd name="T54" fmla="*/ 108 w 563"/>
                <a:gd name="T55" fmla="*/ 48 h 1004"/>
                <a:gd name="T56" fmla="*/ 154 w 563"/>
                <a:gd name="T57" fmla="*/ 24 h 1004"/>
                <a:gd name="T58" fmla="*/ 203 w 563"/>
                <a:gd name="T59" fmla="*/ 9 h 1004"/>
                <a:gd name="T60" fmla="*/ 255 w 563"/>
                <a:gd name="T61" fmla="*/ 0 h 1004"/>
                <a:gd name="T62" fmla="*/ 307 w 563"/>
                <a:gd name="T63" fmla="*/ 0 h 1004"/>
                <a:gd name="T64" fmla="*/ 360 w 563"/>
                <a:gd name="T65" fmla="*/ 9 h 1004"/>
                <a:gd name="T66" fmla="*/ 409 w 563"/>
                <a:gd name="T67" fmla="*/ 24 h 1004"/>
                <a:gd name="T68" fmla="*/ 454 w 563"/>
                <a:gd name="T69" fmla="*/ 48 h 1004"/>
                <a:gd name="T70" fmla="*/ 485 w 563"/>
                <a:gd name="T71" fmla="*/ 70 h 1004"/>
                <a:gd name="T72" fmla="*/ 502 w 563"/>
                <a:gd name="T73" fmla="*/ 87 h 1004"/>
                <a:gd name="T74" fmla="*/ 519 w 563"/>
                <a:gd name="T75" fmla="*/ 108 h 1004"/>
                <a:gd name="T76" fmla="*/ 533 w 563"/>
                <a:gd name="T77" fmla="*/ 130 h 1004"/>
                <a:gd name="T78" fmla="*/ 544 w 563"/>
                <a:gd name="T79" fmla="*/ 152 h 1004"/>
                <a:gd name="T80" fmla="*/ 553 w 563"/>
                <a:gd name="T81" fmla="*/ 178 h 1004"/>
                <a:gd name="T82" fmla="*/ 560 w 563"/>
                <a:gd name="T83" fmla="*/ 205 h 1004"/>
                <a:gd name="T84" fmla="*/ 563 w 563"/>
                <a:gd name="T85" fmla="*/ 23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3" h="1004">
                  <a:moveTo>
                    <a:pt x="563" y="251"/>
                  </a:moveTo>
                  <a:lnTo>
                    <a:pt x="563" y="665"/>
                  </a:lnTo>
                  <a:lnTo>
                    <a:pt x="563" y="870"/>
                  </a:lnTo>
                  <a:lnTo>
                    <a:pt x="563" y="870"/>
                  </a:lnTo>
                  <a:lnTo>
                    <a:pt x="548" y="887"/>
                  </a:lnTo>
                  <a:lnTo>
                    <a:pt x="533" y="901"/>
                  </a:lnTo>
                  <a:lnTo>
                    <a:pt x="517" y="915"/>
                  </a:lnTo>
                  <a:lnTo>
                    <a:pt x="501" y="929"/>
                  </a:lnTo>
                  <a:lnTo>
                    <a:pt x="485" y="941"/>
                  </a:lnTo>
                  <a:lnTo>
                    <a:pt x="467" y="951"/>
                  </a:lnTo>
                  <a:lnTo>
                    <a:pt x="450" y="961"/>
                  </a:lnTo>
                  <a:lnTo>
                    <a:pt x="432" y="970"/>
                  </a:lnTo>
                  <a:lnTo>
                    <a:pt x="414" y="978"/>
                  </a:lnTo>
                  <a:lnTo>
                    <a:pt x="395" y="985"/>
                  </a:lnTo>
                  <a:lnTo>
                    <a:pt x="377" y="991"/>
                  </a:lnTo>
                  <a:lnTo>
                    <a:pt x="358" y="996"/>
                  </a:lnTo>
                  <a:lnTo>
                    <a:pt x="339" y="1000"/>
                  </a:lnTo>
                  <a:lnTo>
                    <a:pt x="320" y="1002"/>
                  </a:lnTo>
                  <a:lnTo>
                    <a:pt x="301" y="1004"/>
                  </a:lnTo>
                  <a:lnTo>
                    <a:pt x="282" y="1004"/>
                  </a:lnTo>
                  <a:lnTo>
                    <a:pt x="262" y="1004"/>
                  </a:lnTo>
                  <a:lnTo>
                    <a:pt x="243" y="1003"/>
                  </a:lnTo>
                  <a:lnTo>
                    <a:pt x="224" y="1000"/>
                  </a:lnTo>
                  <a:lnTo>
                    <a:pt x="205" y="997"/>
                  </a:lnTo>
                  <a:lnTo>
                    <a:pt x="186" y="992"/>
                  </a:lnTo>
                  <a:lnTo>
                    <a:pt x="168" y="987"/>
                  </a:lnTo>
                  <a:lnTo>
                    <a:pt x="149" y="979"/>
                  </a:lnTo>
                  <a:lnTo>
                    <a:pt x="131" y="972"/>
                  </a:lnTo>
                  <a:lnTo>
                    <a:pt x="113" y="963"/>
                  </a:lnTo>
                  <a:lnTo>
                    <a:pt x="95" y="954"/>
                  </a:lnTo>
                  <a:lnTo>
                    <a:pt x="78" y="942"/>
                  </a:lnTo>
                  <a:lnTo>
                    <a:pt x="62" y="930"/>
                  </a:lnTo>
                  <a:lnTo>
                    <a:pt x="46" y="917"/>
                  </a:lnTo>
                  <a:lnTo>
                    <a:pt x="29" y="902"/>
                  </a:lnTo>
                  <a:lnTo>
                    <a:pt x="15" y="887"/>
                  </a:lnTo>
                  <a:lnTo>
                    <a:pt x="0" y="870"/>
                  </a:lnTo>
                  <a:lnTo>
                    <a:pt x="0" y="665"/>
                  </a:lnTo>
                  <a:lnTo>
                    <a:pt x="0" y="251"/>
                  </a:lnTo>
                  <a:lnTo>
                    <a:pt x="0" y="251"/>
                  </a:lnTo>
                  <a:lnTo>
                    <a:pt x="0" y="235"/>
                  </a:lnTo>
                  <a:lnTo>
                    <a:pt x="1" y="220"/>
                  </a:lnTo>
                  <a:lnTo>
                    <a:pt x="3" y="205"/>
                  </a:lnTo>
                  <a:lnTo>
                    <a:pt x="6" y="191"/>
                  </a:lnTo>
                  <a:lnTo>
                    <a:pt x="9" y="178"/>
                  </a:lnTo>
                  <a:lnTo>
                    <a:pt x="13" y="165"/>
                  </a:lnTo>
                  <a:lnTo>
                    <a:pt x="18" y="152"/>
                  </a:lnTo>
                  <a:lnTo>
                    <a:pt x="23" y="140"/>
                  </a:lnTo>
                  <a:lnTo>
                    <a:pt x="30" y="130"/>
                  </a:lnTo>
                  <a:lnTo>
                    <a:pt x="37" y="118"/>
                  </a:lnTo>
                  <a:lnTo>
                    <a:pt x="44" y="108"/>
                  </a:lnTo>
                  <a:lnTo>
                    <a:pt x="52" y="97"/>
                  </a:lnTo>
                  <a:lnTo>
                    <a:pt x="59" y="87"/>
                  </a:lnTo>
                  <a:lnTo>
                    <a:pt x="68" y="79"/>
                  </a:lnTo>
                  <a:lnTo>
                    <a:pt x="77" y="70"/>
                  </a:lnTo>
                  <a:lnTo>
                    <a:pt x="87" y="63"/>
                  </a:lnTo>
                  <a:lnTo>
                    <a:pt x="108" y="48"/>
                  </a:lnTo>
                  <a:lnTo>
                    <a:pt x="130" y="35"/>
                  </a:lnTo>
                  <a:lnTo>
                    <a:pt x="154" y="24"/>
                  </a:lnTo>
                  <a:lnTo>
                    <a:pt x="178" y="15"/>
                  </a:lnTo>
                  <a:lnTo>
                    <a:pt x="203" y="9"/>
                  </a:lnTo>
                  <a:lnTo>
                    <a:pt x="229" y="3"/>
                  </a:lnTo>
                  <a:lnTo>
                    <a:pt x="255" y="0"/>
                  </a:lnTo>
                  <a:lnTo>
                    <a:pt x="282" y="0"/>
                  </a:lnTo>
                  <a:lnTo>
                    <a:pt x="307" y="0"/>
                  </a:lnTo>
                  <a:lnTo>
                    <a:pt x="334" y="3"/>
                  </a:lnTo>
                  <a:lnTo>
                    <a:pt x="360" y="9"/>
                  </a:lnTo>
                  <a:lnTo>
                    <a:pt x="385" y="15"/>
                  </a:lnTo>
                  <a:lnTo>
                    <a:pt x="409" y="24"/>
                  </a:lnTo>
                  <a:lnTo>
                    <a:pt x="433" y="35"/>
                  </a:lnTo>
                  <a:lnTo>
                    <a:pt x="454" y="48"/>
                  </a:lnTo>
                  <a:lnTo>
                    <a:pt x="476" y="63"/>
                  </a:lnTo>
                  <a:lnTo>
                    <a:pt x="485" y="70"/>
                  </a:lnTo>
                  <a:lnTo>
                    <a:pt x="495" y="79"/>
                  </a:lnTo>
                  <a:lnTo>
                    <a:pt x="502" y="87"/>
                  </a:lnTo>
                  <a:lnTo>
                    <a:pt x="511" y="97"/>
                  </a:lnTo>
                  <a:lnTo>
                    <a:pt x="519" y="108"/>
                  </a:lnTo>
                  <a:lnTo>
                    <a:pt x="526" y="118"/>
                  </a:lnTo>
                  <a:lnTo>
                    <a:pt x="533" y="130"/>
                  </a:lnTo>
                  <a:lnTo>
                    <a:pt x="540" y="140"/>
                  </a:lnTo>
                  <a:lnTo>
                    <a:pt x="544" y="152"/>
                  </a:lnTo>
                  <a:lnTo>
                    <a:pt x="550" y="165"/>
                  </a:lnTo>
                  <a:lnTo>
                    <a:pt x="553" y="178"/>
                  </a:lnTo>
                  <a:lnTo>
                    <a:pt x="557" y="191"/>
                  </a:lnTo>
                  <a:lnTo>
                    <a:pt x="560" y="205"/>
                  </a:lnTo>
                  <a:lnTo>
                    <a:pt x="562" y="220"/>
                  </a:lnTo>
                  <a:lnTo>
                    <a:pt x="563" y="235"/>
                  </a:lnTo>
                  <a:lnTo>
                    <a:pt x="563" y="251"/>
                  </a:lnTo>
                  <a:close/>
                </a:path>
              </a:pathLst>
            </a:custGeom>
            <a:solidFill>
              <a:srgbClr val="FED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1" name="Freeform 222">
              <a:extLst>
                <a:ext uri="{FF2B5EF4-FFF2-40B4-BE49-F238E27FC236}">
                  <a16:creationId xmlns:a16="http://schemas.microsoft.com/office/drawing/2014/main" id="{E098956B-509D-4226-ACE0-FF38EFF90146}"/>
                </a:ext>
              </a:extLst>
            </p:cNvPr>
            <p:cNvSpPr>
              <a:spLocks/>
            </p:cNvSpPr>
            <p:nvPr/>
          </p:nvSpPr>
          <p:spPr bwMode="auto">
            <a:xfrm flipH="1">
              <a:off x="7014234" y="5965331"/>
              <a:ext cx="163372" cy="248453"/>
            </a:xfrm>
            <a:custGeom>
              <a:avLst/>
              <a:gdLst>
                <a:gd name="T0" fmla="*/ 563 w 563"/>
                <a:gd name="T1" fmla="*/ 665 h 1004"/>
                <a:gd name="T2" fmla="*/ 563 w 563"/>
                <a:gd name="T3" fmla="*/ 870 h 1004"/>
                <a:gd name="T4" fmla="*/ 533 w 563"/>
                <a:gd name="T5" fmla="*/ 901 h 1004"/>
                <a:gd name="T6" fmla="*/ 501 w 563"/>
                <a:gd name="T7" fmla="*/ 929 h 1004"/>
                <a:gd name="T8" fmla="*/ 467 w 563"/>
                <a:gd name="T9" fmla="*/ 951 h 1004"/>
                <a:gd name="T10" fmla="*/ 432 w 563"/>
                <a:gd name="T11" fmla="*/ 970 h 1004"/>
                <a:gd name="T12" fmla="*/ 395 w 563"/>
                <a:gd name="T13" fmla="*/ 985 h 1004"/>
                <a:gd name="T14" fmla="*/ 358 w 563"/>
                <a:gd name="T15" fmla="*/ 996 h 1004"/>
                <a:gd name="T16" fmla="*/ 320 w 563"/>
                <a:gd name="T17" fmla="*/ 1002 h 1004"/>
                <a:gd name="T18" fmla="*/ 282 w 563"/>
                <a:gd name="T19" fmla="*/ 1004 h 1004"/>
                <a:gd name="T20" fmla="*/ 243 w 563"/>
                <a:gd name="T21" fmla="*/ 1003 h 1004"/>
                <a:gd name="T22" fmla="*/ 205 w 563"/>
                <a:gd name="T23" fmla="*/ 997 h 1004"/>
                <a:gd name="T24" fmla="*/ 168 w 563"/>
                <a:gd name="T25" fmla="*/ 987 h 1004"/>
                <a:gd name="T26" fmla="*/ 131 w 563"/>
                <a:gd name="T27" fmla="*/ 972 h 1004"/>
                <a:gd name="T28" fmla="*/ 95 w 563"/>
                <a:gd name="T29" fmla="*/ 954 h 1004"/>
                <a:gd name="T30" fmla="*/ 62 w 563"/>
                <a:gd name="T31" fmla="*/ 930 h 1004"/>
                <a:gd name="T32" fmla="*/ 29 w 563"/>
                <a:gd name="T33" fmla="*/ 902 h 1004"/>
                <a:gd name="T34" fmla="*/ 0 w 563"/>
                <a:gd name="T35" fmla="*/ 870 h 1004"/>
                <a:gd name="T36" fmla="*/ 0 w 563"/>
                <a:gd name="T37" fmla="*/ 251 h 1004"/>
                <a:gd name="T38" fmla="*/ 0 w 563"/>
                <a:gd name="T39" fmla="*/ 235 h 1004"/>
                <a:gd name="T40" fmla="*/ 3 w 563"/>
                <a:gd name="T41" fmla="*/ 205 h 1004"/>
                <a:gd name="T42" fmla="*/ 9 w 563"/>
                <a:gd name="T43" fmla="*/ 178 h 1004"/>
                <a:gd name="T44" fmla="*/ 18 w 563"/>
                <a:gd name="T45" fmla="*/ 152 h 1004"/>
                <a:gd name="T46" fmla="*/ 30 w 563"/>
                <a:gd name="T47" fmla="*/ 130 h 1004"/>
                <a:gd name="T48" fmla="*/ 44 w 563"/>
                <a:gd name="T49" fmla="*/ 108 h 1004"/>
                <a:gd name="T50" fmla="*/ 59 w 563"/>
                <a:gd name="T51" fmla="*/ 87 h 1004"/>
                <a:gd name="T52" fmla="*/ 77 w 563"/>
                <a:gd name="T53" fmla="*/ 70 h 1004"/>
                <a:gd name="T54" fmla="*/ 108 w 563"/>
                <a:gd name="T55" fmla="*/ 48 h 1004"/>
                <a:gd name="T56" fmla="*/ 154 w 563"/>
                <a:gd name="T57" fmla="*/ 24 h 1004"/>
                <a:gd name="T58" fmla="*/ 203 w 563"/>
                <a:gd name="T59" fmla="*/ 9 h 1004"/>
                <a:gd name="T60" fmla="*/ 255 w 563"/>
                <a:gd name="T61" fmla="*/ 0 h 1004"/>
                <a:gd name="T62" fmla="*/ 307 w 563"/>
                <a:gd name="T63" fmla="*/ 0 h 1004"/>
                <a:gd name="T64" fmla="*/ 360 w 563"/>
                <a:gd name="T65" fmla="*/ 9 h 1004"/>
                <a:gd name="T66" fmla="*/ 409 w 563"/>
                <a:gd name="T67" fmla="*/ 24 h 1004"/>
                <a:gd name="T68" fmla="*/ 454 w 563"/>
                <a:gd name="T69" fmla="*/ 48 h 1004"/>
                <a:gd name="T70" fmla="*/ 485 w 563"/>
                <a:gd name="T71" fmla="*/ 70 h 1004"/>
                <a:gd name="T72" fmla="*/ 502 w 563"/>
                <a:gd name="T73" fmla="*/ 87 h 1004"/>
                <a:gd name="T74" fmla="*/ 519 w 563"/>
                <a:gd name="T75" fmla="*/ 108 h 1004"/>
                <a:gd name="T76" fmla="*/ 533 w 563"/>
                <a:gd name="T77" fmla="*/ 130 h 1004"/>
                <a:gd name="T78" fmla="*/ 544 w 563"/>
                <a:gd name="T79" fmla="*/ 152 h 1004"/>
                <a:gd name="T80" fmla="*/ 553 w 563"/>
                <a:gd name="T81" fmla="*/ 178 h 1004"/>
                <a:gd name="T82" fmla="*/ 560 w 563"/>
                <a:gd name="T83" fmla="*/ 205 h 1004"/>
                <a:gd name="T84" fmla="*/ 563 w 563"/>
                <a:gd name="T85" fmla="*/ 23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3" h="1004">
                  <a:moveTo>
                    <a:pt x="563" y="251"/>
                  </a:moveTo>
                  <a:lnTo>
                    <a:pt x="563" y="665"/>
                  </a:lnTo>
                  <a:lnTo>
                    <a:pt x="563" y="870"/>
                  </a:lnTo>
                  <a:lnTo>
                    <a:pt x="563" y="870"/>
                  </a:lnTo>
                  <a:lnTo>
                    <a:pt x="548" y="887"/>
                  </a:lnTo>
                  <a:lnTo>
                    <a:pt x="533" y="901"/>
                  </a:lnTo>
                  <a:lnTo>
                    <a:pt x="517" y="915"/>
                  </a:lnTo>
                  <a:lnTo>
                    <a:pt x="501" y="929"/>
                  </a:lnTo>
                  <a:lnTo>
                    <a:pt x="485" y="941"/>
                  </a:lnTo>
                  <a:lnTo>
                    <a:pt x="467" y="951"/>
                  </a:lnTo>
                  <a:lnTo>
                    <a:pt x="450" y="961"/>
                  </a:lnTo>
                  <a:lnTo>
                    <a:pt x="432" y="970"/>
                  </a:lnTo>
                  <a:lnTo>
                    <a:pt x="414" y="978"/>
                  </a:lnTo>
                  <a:lnTo>
                    <a:pt x="395" y="985"/>
                  </a:lnTo>
                  <a:lnTo>
                    <a:pt x="377" y="991"/>
                  </a:lnTo>
                  <a:lnTo>
                    <a:pt x="358" y="996"/>
                  </a:lnTo>
                  <a:lnTo>
                    <a:pt x="339" y="1000"/>
                  </a:lnTo>
                  <a:lnTo>
                    <a:pt x="320" y="1002"/>
                  </a:lnTo>
                  <a:lnTo>
                    <a:pt x="301" y="1004"/>
                  </a:lnTo>
                  <a:lnTo>
                    <a:pt x="282" y="1004"/>
                  </a:lnTo>
                  <a:lnTo>
                    <a:pt x="262" y="1004"/>
                  </a:lnTo>
                  <a:lnTo>
                    <a:pt x="243" y="1003"/>
                  </a:lnTo>
                  <a:lnTo>
                    <a:pt x="224" y="1000"/>
                  </a:lnTo>
                  <a:lnTo>
                    <a:pt x="205" y="997"/>
                  </a:lnTo>
                  <a:lnTo>
                    <a:pt x="186" y="992"/>
                  </a:lnTo>
                  <a:lnTo>
                    <a:pt x="168" y="987"/>
                  </a:lnTo>
                  <a:lnTo>
                    <a:pt x="149" y="979"/>
                  </a:lnTo>
                  <a:lnTo>
                    <a:pt x="131" y="972"/>
                  </a:lnTo>
                  <a:lnTo>
                    <a:pt x="113" y="963"/>
                  </a:lnTo>
                  <a:lnTo>
                    <a:pt x="95" y="954"/>
                  </a:lnTo>
                  <a:lnTo>
                    <a:pt x="78" y="942"/>
                  </a:lnTo>
                  <a:lnTo>
                    <a:pt x="62" y="930"/>
                  </a:lnTo>
                  <a:lnTo>
                    <a:pt x="46" y="917"/>
                  </a:lnTo>
                  <a:lnTo>
                    <a:pt x="29" y="902"/>
                  </a:lnTo>
                  <a:lnTo>
                    <a:pt x="15" y="887"/>
                  </a:lnTo>
                  <a:lnTo>
                    <a:pt x="0" y="870"/>
                  </a:lnTo>
                  <a:lnTo>
                    <a:pt x="0" y="665"/>
                  </a:lnTo>
                  <a:lnTo>
                    <a:pt x="0" y="251"/>
                  </a:lnTo>
                  <a:lnTo>
                    <a:pt x="0" y="251"/>
                  </a:lnTo>
                  <a:lnTo>
                    <a:pt x="0" y="235"/>
                  </a:lnTo>
                  <a:lnTo>
                    <a:pt x="1" y="220"/>
                  </a:lnTo>
                  <a:lnTo>
                    <a:pt x="3" y="205"/>
                  </a:lnTo>
                  <a:lnTo>
                    <a:pt x="6" y="191"/>
                  </a:lnTo>
                  <a:lnTo>
                    <a:pt x="9" y="178"/>
                  </a:lnTo>
                  <a:lnTo>
                    <a:pt x="13" y="165"/>
                  </a:lnTo>
                  <a:lnTo>
                    <a:pt x="18" y="152"/>
                  </a:lnTo>
                  <a:lnTo>
                    <a:pt x="23" y="140"/>
                  </a:lnTo>
                  <a:lnTo>
                    <a:pt x="30" y="130"/>
                  </a:lnTo>
                  <a:lnTo>
                    <a:pt x="37" y="118"/>
                  </a:lnTo>
                  <a:lnTo>
                    <a:pt x="44" y="108"/>
                  </a:lnTo>
                  <a:lnTo>
                    <a:pt x="52" y="97"/>
                  </a:lnTo>
                  <a:lnTo>
                    <a:pt x="59" y="87"/>
                  </a:lnTo>
                  <a:lnTo>
                    <a:pt x="68" y="79"/>
                  </a:lnTo>
                  <a:lnTo>
                    <a:pt x="77" y="70"/>
                  </a:lnTo>
                  <a:lnTo>
                    <a:pt x="87" y="63"/>
                  </a:lnTo>
                  <a:lnTo>
                    <a:pt x="108" y="48"/>
                  </a:lnTo>
                  <a:lnTo>
                    <a:pt x="130" y="35"/>
                  </a:lnTo>
                  <a:lnTo>
                    <a:pt x="154" y="24"/>
                  </a:lnTo>
                  <a:lnTo>
                    <a:pt x="178" y="15"/>
                  </a:lnTo>
                  <a:lnTo>
                    <a:pt x="203" y="9"/>
                  </a:lnTo>
                  <a:lnTo>
                    <a:pt x="229" y="3"/>
                  </a:lnTo>
                  <a:lnTo>
                    <a:pt x="255" y="0"/>
                  </a:lnTo>
                  <a:lnTo>
                    <a:pt x="282" y="0"/>
                  </a:lnTo>
                  <a:lnTo>
                    <a:pt x="307" y="0"/>
                  </a:lnTo>
                  <a:lnTo>
                    <a:pt x="334" y="3"/>
                  </a:lnTo>
                  <a:lnTo>
                    <a:pt x="360" y="9"/>
                  </a:lnTo>
                  <a:lnTo>
                    <a:pt x="385" y="15"/>
                  </a:lnTo>
                  <a:lnTo>
                    <a:pt x="409" y="24"/>
                  </a:lnTo>
                  <a:lnTo>
                    <a:pt x="433" y="35"/>
                  </a:lnTo>
                  <a:lnTo>
                    <a:pt x="454" y="48"/>
                  </a:lnTo>
                  <a:lnTo>
                    <a:pt x="476" y="63"/>
                  </a:lnTo>
                  <a:lnTo>
                    <a:pt x="485" y="70"/>
                  </a:lnTo>
                  <a:lnTo>
                    <a:pt x="495" y="79"/>
                  </a:lnTo>
                  <a:lnTo>
                    <a:pt x="502" y="87"/>
                  </a:lnTo>
                  <a:lnTo>
                    <a:pt x="511" y="97"/>
                  </a:lnTo>
                  <a:lnTo>
                    <a:pt x="519" y="108"/>
                  </a:lnTo>
                  <a:lnTo>
                    <a:pt x="526" y="118"/>
                  </a:lnTo>
                  <a:lnTo>
                    <a:pt x="533" y="130"/>
                  </a:lnTo>
                  <a:lnTo>
                    <a:pt x="540" y="140"/>
                  </a:lnTo>
                  <a:lnTo>
                    <a:pt x="544" y="152"/>
                  </a:lnTo>
                  <a:lnTo>
                    <a:pt x="550" y="165"/>
                  </a:lnTo>
                  <a:lnTo>
                    <a:pt x="553" y="178"/>
                  </a:lnTo>
                  <a:lnTo>
                    <a:pt x="557" y="191"/>
                  </a:lnTo>
                  <a:lnTo>
                    <a:pt x="560" y="205"/>
                  </a:lnTo>
                  <a:lnTo>
                    <a:pt x="562" y="220"/>
                  </a:lnTo>
                  <a:lnTo>
                    <a:pt x="563" y="235"/>
                  </a:lnTo>
                  <a:lnTo>
                    <a:pt x="563" y="2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2" name="Freeform 223">
              <a:extLst>
                <a:ext uri="{FF2B5EF4-FFF2-40B4-BE49-F238E27FC236}">
                  <a16:creationId xmlns:a16="http://schemas.microsoft.com/office/drawing/2014/main" id="{2E48538A-6B8D-4E54-BB84-D5B4AAEE8499}"/>
                </a:ext>
              </a:extLst>
            </p:cNvPr>
            <p:cNvSpPr>
              <a:spLocks/>
            </p:cNvSpPr>
            <p:nvPr/>
          </p:nvSpPr>
          <p:spPr bwMode="auto">
            <a:xfrm flipH="1">
              <a:off x="6909954" y="5930582"/>
              <a:ext cx="60830" cy="74710"/>
            </a:xfrm>
            <a:custGeom>
              <a:avLst/>
              <a:gdLst>
                <a:gd name="T0" fmla="*/ 154 w 207"/>
                <a:gd name="T1" fmla="*/ 2 h 304"/>
                <a:gd name="T2" fmla="*/ 135 w 207"/>
                <a:gd name="T3" fmla="*/ 0 h 304"/>
                <a:gd name="T4" fmla="*/ 115 w 207"/>
                <a:gd name="T5" fmla="*/ 3 h 304"/>
                <a:gd name="T6" fmla="*/ 95 w 207"/>
                <a:gd name="T7" fmla="*/ 11 h 304"/>
                <a:gd name="T8" fmla="*/ 76 w 207"/>
                <a:gd name="T9" fmla="*/ 25 h 304"/>
                <a:gd name="T10" fmla="*/ 57 w 207"/>
                <a:gd name="T11" fmla="*/ 44 h 304"/>
                <a:gd name="T12" fmla="*/ 40 w 207"/>
                <a:gd name="T13" fmla="*/ 68 h 304"/>
                <a:gd name="T14" fmla="*/ 25 w 207"/>
                <a:gd name="T15" fmla="*/ 94 h 304"/>
                <a:gd name="T16" fmla="*/ 13 w 207"/>
                <a:gd name="T17" fmla="*/ 123 h 304"/>
                <a:gd name="T18" fmla="*/ 8 w 207"/>
                <a:gd name="T19" fmla="*/ 139 h 304"/>
                <a:gd name="T20" fmla="*/ 2 w 207"/>
                <a:gd name="T21" fmla="*/ 169 h 304"/>
                <a:gd name="T22" fmla="*/ 0 w 207"/>
                <a:gd name="T23" fmla="*/ 198 h 304"/>
                <a:gd name="T24" fmla="*/ 1 w 207"/>
                <a:gd name="T25" fmla="*/ 225 h 304"/>
                <a:gd name="T26" fmla="*/ 6 w 207"/>
                <a:gd name="T27" fmla="*/ 249 h 304"/>
                <a:gd name="T28" fmla="*/ 15 w 207"/>
                <a:gd name="T29" fmla="*/ 270 h 304"/>
                <a:gd name="T30" fmla="*/ 28 w 207"/>
                <a:gd name="T31" fmla="*/ 286 h 304"/>
                <a:gd name="T32" fmla="*/ 43 w 207"/>
                <a:gd name="T33" fmla="*/ 298 h 304"/>
                <a:gd name="T34" fmla="*/ 52 w 207"/>
                <a:gd name="T35" fmla="*/ 301 h 304"/>
                <a:gd name="T36" fmla="*/ 71 w 207"/>
                <a:gd name="T37" fmla="*/ 304 h 304"/>
                <a:gd name="T38" fmla="*/ 90 w 207"/>
                <a:gd name="T39" fmla="*/ 301 h 304"/>
                <a:gd name="T40" fmla="*/ 111 w 207"/>
                <a:gd name="T41" fmla="*/ 292 h 304"/>
                <a:gd name="T42" fmla="*/ 131 w 207"/>
                <a:gd name="T43" fmla="*/ 278 h 304"/>
                <a:gd name="T44" fmla="*/ 149 w 207"/>
                <a:gd name="T45" fmla="*/ 259 h 304"/>
                <a:gd name="T46" fmla="*/ 166 w 207"/>
                <a:gd name="T47" fmla="*/ 236 h 304"/>
                <a:gd name="T48" fmla="*/ 181 w 207"/>
                <a:gd name="T49" fmla="*/ 210 h 304"/>
                <a:gd name="T50" fmla="*/ 192 w 207"/>
                <a:gd name="T51" fmla="*/ 180 h 304"/>
                <a:gd name="T52" fmla="*/ 198 w 207"/>
                <a:gd name="T53" fmla="*/ 165 h 304"/>
                <a:gd name="T54" fmla="*/ 204 w 207"/>
                <a:gd name="T55" fmla="*/ 135 h 304"/>
                <a:gd name="T56" fmla="*/ 207 w 207"/>
                <a:gd name="T57" fmla="*/ 105 h 304"/>
                <a:gd name="T58" fmla="*/ 205 w 207"/>
                <a:gd name="T59" fmla="*/ 78 h 304"/>
                <a:gd name="T60" fmla="*/ 199 w 207"/>
                <a:gd name="T61" fmla="*/ 55 h 304"/>
                <a:gd name="T62" fmla="*/ 191 w 207"/>
                <a:gd name="T63" fmla="*/ 34 h 304"/>
                <a:gd name="T64" fmla="*/ 179 w 207"/>
                <a:gd name="T65" fmla="*/ 17 h 304"/>
                <a:gd name="T66" fmla="*/ 163 w 207"/>
                <a:gd name="T67" fmla="*/ 6 h 304"/>
                <a:gd name="T68" fmla="*/ 154 w 207"/>
                <a:gd name="T69" fmla="*/ 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304">
                  <a:moveTo>
                    <a:pt x="154" y="2"/>
                  </a:moveTo>
                  <a:lnTo>
                    <a:pt x="154" y="2"/>
                  </a:lnTo>
                  <a:lnTo>
                    <a:pt x="144" y="0"/>
                  </a:lnTo>
                  <a:lnTo>
                    <a:pt x="135" y="0"/>
                  </a:lnTo>
                  <a:lnTo>
                    <a:pt x="125" y="1"/>
                  </a:lnTo>
                  <a:lnTo>
                    <a:pt x="115" y="3"/>
                  </a:lnTo>
                  <a:lnTo>
                    <a:pt x="105" y="6"/>
                  </a:lnTo>
                  <a:lnTo>
                    <a:pt x="95" y="11"/>
                  </a:lnTo>
                  <a:lnTo>
                    <a:pt x="86" y="18"/>
                  </a:lnTo>
                  <a:lnTo>
                    <a:pt x="76" y="25"/>
                  </a:lnTo>
                  <a:lnTo>
                    <a:pt x="66" y="34"/>
                  </a:lnTo>
                  <a:lnTo>
                    <a:pt x="57" y="44"/>
                  </a:lnTo>
                  <a:lnTo>
                    <a:pt x="49" y="56"/>
                  </a:lnTo>
                  <a:lnTo>
                    <a:pt x="40" y="68"/>
                  </a:lnTo>
                  <a:lnTo>
                    <a:pt x="32" y="79"/>
                  </a:lnTo>
                  <a:lnTo>
                    <a:pt x="25" y="94"/>
                  </a:lnTo>
                  <a:lnTo>
                    <a:pt x="19" y="108"/>
                  </a:lnTo>
                  <a:lnTo>
                    <a:pt x="13" y="123"/>
                  </a:lnTo>
                  <a:lnTo>
                    <a:pt x="13" y="123"/>
                  </a:lnTo>
                  <a:lnTo>
                    <a:pt x="8" y="139"/>
                  </a:lnTo>
                  <a:lnTo>
                    <a:pt x="5" y="154"/>
                  </a:lnTo>
                  <a:lnTo>
                    <a:pt x="2" y="169"/>
                  </a:lnTo>
                  <a:lnTo>
                    <a:pt x="1" y="183"/>
                  </a:lnTo>
                  <a:lnTo>
                    <a:pt x="0" y="198"/>
                  </a:lnTo>
                  <a:lnTo>
                    <a:pt x="0" y="211"/>
                  </a:lnTo>
                  <a:lnTo>
                    <a:pt x="1" y="225"/>
                  </a:lnTo>
                  <a:lnTo>
                    <a:pt x="3" y="237"/>
                  </a:lnTo>
                  <a:lnTo>
                    <a:pt x="6" y="249"/>
                  </a:lnTo>
                  <a:lnTo>
                    <a:pt x="11" y="260"/>
                  </a:lnTo>
                  <a:lnTo>
                    <a:pt x="15" y="270"/>
                  </a:lnTo>
                  <a:lnTo>
                    <a:pt x="21" y="278"/>
                  </a:lnTo>
                  <a:lnTo>
                    <a:pt x="28" y="286"/>
                  </a:lnTo>
                  <a:lnTo>
                    <a:pt x="34" y="292"/>
                  </a:lnTo>
                  <a:lnTo>
                    <a:pt x="43" y="298"/>
                  </a:lnTo>
                  <a:lnTo>
                    <a:pt x="52" y="301"/>
                  </a:lnTo>
                  <a:lnTo>
                    <a:pt x="52" y="301"/>
                  </a:lnTo>
                  <a:lnTo>
                    <a:pt x="61" y="303"/>
                  </a:lnTo>
                  <a:lnTo>
                    <a:pt x="71" y="304"/>
                  </a:lnTo>
                  <a:lnTo>
                    <a:pt x="81" y="303"/>
                  </a:lnTo>
                  <a:lnTo>
                    <a:pt x="90" y="301"/>
                  </a:lnTo>
                  <a:lnTo>
                    <a:pt x="100" y="297"/>
                  </a:lnTo>
                  <a:lnTo>
                    <a:pt x="111" y="292"/>
                  </a:lnTo>
                  <a:lnTo>
                    <a:pt x="121" y="286"/>
                  </a:lnTo>
                  <a:lnTo>
                    <a:pt x="131" y="278"/>
                  </a:lnTo>
                  <a:lnTo>
                    <a:pt x="140" y="268"/>
                  </a:lnTo>
                  <a:lnTo>
                    <a:pt x="149" y="259"/>
                  </a:lnTo>
                  <a:lnTo>
                    <a:pt x="158" y="248"/>
                  </a:lnTo>
                  <a:lnTo>
                    <a:pt x="166" y="236"/>
                  </a:lnTo>
                  <a:lnTo>
                    <a:pt x="173" y="223"/>
                  </a:lnTo>
                  <a:lnTo>
                    <a:pt x="181" y="210"/>
                  </a:lnTo>
                  <a:lnTo>
                    <a:pt x="187" y="195"/>
                  </a:lnTo>
                  <a:lnTo>
                    <a:pt x="192" y="180"/>
                  </a:lnTo>
                  <a:lnTo>
                    <a:pt x="192" y="180"/>
                  </a:lnTo>
                  <a:lnTo>
                    <a:pt x="198" y="165"/>
                  </a:lnTo>
                  <a:lnTo>
                    <a:pt x="201" y="150"/>
                  </a:lnTo>
                  <a:lnTo>
                    <a:pt x="204" y="135"/>
                  </a:lnTo>
                  <a:lnTo>
                    <a:pt x="206" y="119"/>
                  </a:lnTo>
                  <a:lnTo>
                    <a:pt x="207" y="105"/>
                  </a:lnTo>
                  <a:lnTo>
                    <a:pt x="206" y="91"/>
                  </a:lnTo>
                  <a:lnTo>
                    <a:pt x="205" y="78"/>
                  </a:lnTo>
                  <a:lnTo>
                    <a:pt x="203" y="65"/>
                  </a:lnTo>
                  <a:lnTo>
                    <a:pt x="199" y="55"/>
                  </a:lnTo>
                  <a:lnTo>
                    <a:pt x="196" y="44"/>
                  </a:lnTo>
                  <a:lnTo>
                    <a:pt x="191" y="34"/>
                  </a:lnTo>
                  <a:lnTo>
                    <a:pt x="186" y="24"/>
                  </a:lnTo>
                  <a:lnTo>
                    <a:pt x="179" y="17"/>
                  </a:lnTo>
                  <a:lnTo>
                    <a:pt x="171" y="10"/>
                  </a:lnTo>
                  <a:lnTo>
                    <a:pt x="163" y="6"/>
                  </a:lnTo>
                  <a:lnTo>
                    <a:pt x="154" y="2"/>
                  </a:lnTo>
                  <a:lnTo>
                    <a:pt x="154" y="2"/>
                  </a:lnTo>
                  <a:close/>
                </a:path>
              </a:pathLst>
            </a:custGeom>
            <a:solidFill>
              <a:srgbClr val="FED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3" name="Freeform 224">
              <a:extLst>
                <a:ext uri="{FF2B5EF4-FFF2-40B4-BE49-F238E27FC236}">
                  <a16:creationId xmlns:a16="http://schemas.microsoft.com/office/drawing/2014/main" id="{C4D75808-953D-48F7-A1C8-DE61C16EB7FB}"/>
                </a:ext>
              </a:extLst>
            </p:cNvPr>
            <p:cNvSpPr>
              <a:spLocks/>
            </p:cNvSpPr>
            <p:nvPr/>
          </p:nvSpPr>
          <p:spPr bwMode="auto">
            <a:xfrm flipH="1">
              <a:off x="7221056" y="5930582"/>
              <a:ext cx="60830" cy="74710"/>
            </a:xfrm>
            <a:custGeom>
              <a:avLst/>
              <a:gdLst>
                <a:gd name="T0" fmla="*/ 53 w 208"/>
                <a:gd name="T1" fmla="*/ 2 h 304"/>
                <a:gd name="T2" fmla="*/ 72 w 208"/>
                <a:gd name="T3" fmla="*/ 0 h 304"/>
                <a:gd name="T4" fmla="*/ 92 w 208"/>
                <a:gd name="T5" fmla="*/ 3 h 304"/>
                <a:gd name="T6" fmla="*/ 112 w 208"/>
                <a:gd name="T7" fmla="*/ 11 h 304"/>
                <a:gd name="T8" fmla="*/ 131 w 208"/>
                <a:gd name="T9" fmla="*/ 25 h 304"/>
                <a:gd name="T10" fmla="*/ 151 w 208"/>
                <a:gd name="T11" fmla="*/ 44 h 304"/>
                <a:gd name="T12" fmla="*/ 167 w 208"/>
                <a:gd name="T13" fmla="*/ 68 h 304"/>
                <a:gd name="T14" fmla="*/ 182 w 208"/>
                <a:gd name="T15" fmla="*/ 94 h 304"/>
                <a:gd name="T16" fmla="*/ 194 w 208"/>
                <a:gd name="T17" fmla="*/ 123 h 304"/>
                <a:gd name="T18" fmla="*/ 199 w 208"/>
                <a:gd name="T19" fmla="*/ 139 h 304"/>
                <a:gd name="T20" fmla="*/ 205 w 208"/>
                <a:gd name="T21" fmla="*/ 169 h 304"/>
                <a:gd name="T22" fmla="*/ 208 w 208"/>
                <a:gd name="T23" fmla="*/ 198 h 304"/>
                <a:gd name="T24" fmla="*/ 207 w 208"/>
                <a:gd name="T25" fmla="*/ 225 h 304"/>
                <a:gd name="T26" fmla="*/ 201 w 208"/>
                <a:gd name="T27" fmla="*/ 249 h 304"/>
                <a:gd name="T28" fmla="*/ 192 w 208"/>
                <a:gd name="T29" fmla="*/ 270 h 304"/>
                <a:gd name="T30" fmla="*/ 180 w 208"/>
                <a:gd name="T31" fmla="*/ 286 h 304"/>
                <a:gd name="T32" fmla="*/ 164 w 208"/>
                <a:gd name="T33" fmla="*/ 298 h 304"/>
                <a:gd name="T34" fmla="*/ 155 w 208"/>
                <a:gd name="T35" fmla="*/ 301 h 304"/>
                <a:gd name="T36" fmla="*/ 136 w 208"/>
                <a:gd name="T37" fmla="*/ 304 h 304"/>
                <a:gd name="T38" fmla="*/ 116 w 208"/>
                <a:gd name="T39" fmla="*/ 301 h 304"/>
                <a:gd name="T40" fmla="*/ 97 w 208"/>
                <a:gd name="T41" fmla="*/ 292 h 304"/>
                <a:gd name="T42" fmla="*/ 76 w 208"/>
                <a:gd name="T43" fmla="*/ 278 h 304"/>
                <a:gd name="T44" fmla="*/ 59 w 208"/>
                <a:gd name="T45" fmla="*/ 259 h 304"/>
                <a:gd name="T46" fmla="*/ 42 w 208"/>
                <a:gd name="T47" fmla="*/ 236 h 304"/>
                <a:gd name="T48" fmla="*/ 26 w 208"/>
                <a:gd name="T49" fmla="*/ 210 h 304"/>
                <a:gd name="T50" fmla="*/ 14 w 208"/>
                <a:gd name="T51" fmla="*/ 180 h 304"/>
                <a:gd name="T52" fmla="*/ 9 w 208"/>
                <a:gd name="T53" fmla="*/ 165 h 304"/>
                <a:gd name="T54" fmla="*/ 2 w 208"/>
                <a:gd name="T55" fmla="*/ 135 h 304"/>
                <a:gd name="T56" fmla="*/ 0 w 208"/>
                <a:gd name="T57" fmla="*/ 105 h 304"/>
                <a:gd name="T58" fmla="*/ 2 w 208"/>
                <a:gd name="T59" fmla="*/ 78 h 304"/>
                <a:gd name="T60" fmla="*/ 7 w 208"/>
                <a:gd name="T61" fmla="*/ 55 h 304"/>
                <a:gd name="T62" fmla="*/ 16 w 208"/>
                <a:gd name="T63" fmla="*/ 34 h 304"/>
                <a:gd name="T64" fmla="*/ 28 w 208"/>
                <a:gd name="T65" fmla="*/ 17 h 304"/>
                <a:gd name="T66" fmla="*/ 44 w 208"/>
                <a:gd name="T67" fmla="*/ 6 h 304"/>
                <a:gd name="T68" fmla="*/ 53 w 208"/>
                <a:gd name="T69" fmla="*/ 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304">
                  <a:moveTo>
                    <a:pt x="53" y="2"/>
                  </a:moveTo>
                  <a:lnTo>
                    <a:pt x="53" y="2"/>
                  </a:lnTo>
                  <a:lnTo>
                    <a:pt x="62" y="0"/>
                  </a:lnTo>
                  <a:lnTo>
                    <a:pt x="72" y="0"/>
                  </a:lnTo>
                  <a:lnTo>
                    <a:pt x="82" y="1"/>
                  </a:lnTo>
                  <a:lnTo>
                    <a:pt x="92" y="3"/>
                  </a:lnTo>
                  <a:lnTo>
                    <a:pt x="102" y="6"/>
                  </a:lnTo>
                  <a:lnTo>
                    <a:pt x="112" y="11"/>
                  </a:lnTo>
                  <a:lnTo>
                    <a:pt x="121" y="18"/>
                  </a:lnTo>
                  <a:lnTo>
                    <a:pt x="131" y="25"/>
                  </a:lnTo>
                  <a:lnTo>
                    <a:pt x="140" y="34"/>
                  </a:lnTo>
                  <a:lnTo>
                    <a:pt x="151" y="44"/>
                  </a:lnTo>
                  <a:lnTo>
                    <a:pt x="158" y="56"/>
                  </a:lnTo>
                  <a:lnTo>
                    <a:pt x="167" y="68"/>
                  </a:lnTo>
                  <a:lnTo>
                    <a:pt x="175" y="79"/>
                  </a:lnTo>
                  <a:lnTo>
                    <a:pt x="182" y="94"/>
                  </a:lnTo>
                  <a:lnTo>
                    <a:pt x="189" y="108"/>
                  </a:lnTo>
                  <a:lnTo>
                    <a:pt x="194" y="123"/>
                  </a:lnTo>
                  <a:lnTo>
                    <a:pt x="194" y="123"/>
                  </a:lnTo>
                  <a:lnTo>
                    <a:pt x="199" y="139"/>
                  </a:lnTo>
                  <a:lnTo>
                    <a:pt x="202" y="154"/>
                  </a:lnTo>
                  <a:lnTo>
                    <a:pt x="205" y="169"/>
                  </a:lnTo>
                  <a:lnTo>
                    <a:pt x="207" y="183"/>
                  </a:lnTo>
                  <a:lnTo>
                    <a:pt x="208" y="198"/>
                  </a:lnTo>
                  <a:lnTo>
                    <a:pt x="208" y="211"/>
                  </a:lnTo>
                  <a:lnTo>
                    <a:pt x="207" y="225"/>
                  </a:lnTo>
                  <a:lnTo>
                    <a:pt x="204" y="237"/>
                  </a:lnTo>
                  <a:lnTo>
                    <a:pt x="201" y="249"/>
                  </a:lnTo>
                  <a:lnTo>
                    <a:pt x="197" y="260"/>
                  </a:lnTo>
                  <a:lnTo>
                    <a:pt x="192" y="270"/>
                  </a:lnTo>
                  <a:lnTo>
                    <a:pt x="186" y="278"/>
                  </a:lnTo>
                  <a:lnTo>
                    <a:pt x="180" y="286"/>
                  </a:lnTo>
                  <a:lnTo>
                    <a:pt x="172" y="292"/>
                  </a:lnTo>
                  <a:lnTo>
                    <a:pt x="164" y="298"/>
                  </a:lnTo>
                  <a:lnTo>
                    <a:pt x="155" y="301"/>
                  </a:lnTo>
                  <a:lnTo>
                    <a:pt x="155" y="301"/>
                  </a:lnTo>
                  <a:lnTo>
                    <a:pt x="146" y="303"/>
                  </a:lnTo>
                  <a:lnTo>
                    <a:pt x="136" y="304"/>
                  </a:lnTo>
                  <a:lnTo>
                    <a:pt x="126" y="303"/>
                  </a:lnTo>
                  <a:lnTo>
                    <a:pt x="116" y="301"/>
                  </a:lnTo>
                  <a:lnTo>
                    <a:pt x="107" y="297"/>
                  </a:lnTo>
                  <a:lnTo>
                    <a:pt x="97" y="292"/>
                  </a:lnTo>
                  <a:lnTo>
                    <a:pt x="87" y="286"/>
                  </a:lnTo>
                  <a:lnTo>
                    <a:pt x="76" y="278"/>
                  </a:lnTo>
                  <a:lnTo>
                    <a:pt x="68" y="268"/>
                  </a:lnTo>
                  <a:lnTo>
                    <a:pt x="59" y="259"/>
                  </a:lnTo>
                  <a:lnTo>
                    <a:pt x="50" y="248"/>
                  </a:lnTo>
                  <a:lnTo>
                    <a:pt x="42" y="236"/>
                  </a:lnTo>
                  <a:lnTo>
                    <a:pt x="34" y="223"/>
                  </a:lnTo>
                  <a:lnTo>
                    <a:pt x="26" y="210"/>
                  </a:lnTo>
                  <a:lnTo>
                    <a:pt x="20" y="195"/>
                  </a:lnTo>
                  <a:lnTo>
                    <a:pt x="14" y="180"/>
                  </a:lnTo>
                  <a:lnTo>
                    <a:pt x="14" y="180"/>
                  </a:lnTo>
                  <a:lnTo>
                    <a:pt x="9" y="165"/>
                  </a:lnTo>
                  <a:lnTo>
                    <a:pt x="6" y="150"/>
                  </a:lnTo>
                  <a:lnTo>
                    <a:pt x="2" y="135"/>
                  </a:lnTo>
                  <a:lnTo>
                    <a:pt x="1" y="119"/>
                  </a:lnTo>
                  <a:lnTo>
                    <a:pt x="0" y="105"/>
                  </a:lnTo>
                  <a:lnTo>
                    <a:pt x="1" y="91"/>
                  </a:lnTo>
                  <a:lnTo>
                    <a:pt x="2" y="78"/>
                  </a:lnTo>
                  <a:lnTo>
                    <a:pt x="5" y="65"/>
                  </a:lnTo>
                  <a:lnTo>
                    <a:pt x="7" y="55"/>
                  </a:lnTo>
                  <a:lnTo>
                    <a:pt x="11" y="44"/>
                  </a:lnTo>
                  <a:lnTo>
                    <a:pt x="16" y="34"/>
                  </a:lnTo>
                  <a:lnTo>
                    <a:pt x="22" y="24"/>
                  </a:lnTo>
                  <a:lnTo>
                    <a:pt x="28" y="17"/>
                  </a:lnTo>
                  <a:lnTo>
                    <a:pt x="36" y="10"/>
                  </a:lnTo>
                  <a:lnTo>
                    <a:pt x="44" y="6"/>
                  </a:lnTo>
                  <a:lnTo>
                    <a:pt x="53" y="2"/>
                  </a:lnTo>
                  <a:lnTo>
                    <a:pt x="53" y="2"/>
                  </a:lnTo>
                  <a:close/>
                </a:path>
              </a:pathLst>
            </a:custGeom>
            <a:solidFill>
              <a:srgbClr val="FED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4" name="Freeform 225">
              <a:extLst>
                <a:ext uri="{FF2B5EF4-FFF2-40B4-BE49-F238E27FC236}">
                  <a16:creationId xmlns:a16="http://schemas.microsoft.com/office/drawing/2014/main" id="{84C64F0F-5297-4C7C-9033-7F41DC5C379A}"/>
                </a:ext>
              </a:extLst>
            </p:cNvPr>
            <p:cNvSpPr>
              <a:spLocks/>
            </p:cNvSpPr>
            <p:nvPr/>
          </p:nvSpPr>
          <p:spPr bwMode="auto">
            <a:xfrm flipH="1">
              <a:off x="6982950" y="6213784"/>
              <a:ext cx="215512" cy="220654"/>
            </a:xfrm>
            <a:custGeom>
              <a:avLst/>
              <a:gdLst>
                <a:gd name="T0" fmla="*/ 352 w 745"/>
                <a:gd name="T1" fmla="*/ 0 h 883"/>
                <a:gd name="T2" fmla="*/ 352 w 745"/>
                <a:gd name="T3" fmla="*/ 0 h 883"/>
                <a:gd name="T4" fmla="*/ 413 w 745"/>
                <a:gd name="T5" fmla="*/ 15 h 883"/>
                <a:gd name="T6" fmla="*/ 477 w 745"/>
                <a:gd name="T7" fmla="*/ 31 h 883"/>
                <a:gd name="T8" fmla="*/ 549 w 745"/>
                <a:gd name="T9" fmla="*/ 49 h 883"/>
                <a:gd name="T10" fmla="*/ 620 w 745"/>
                <a:gd name="T11" fmla="*/ 68 h 883"/>
                <a:gd name="T12" fmla="*/ 683 w 745"/>
                <a:gd name="T13" fmla="*/ 87 h 883"/>
                <a:gd name="T14" fmla="*/ 709 w 745"/>
                <a:gd name="T15" fmla="*/ 95 h 883"/>
                <a:gd name="T16" fmla="*/ 728 w 745"/>
                <a:gd name="T17" fmla="*/ 103 h 883"/>
                <a:gd name="T18" fmla="*/ 741 w 745"/>
                <a:gd name="T19" fmla="*/ 109 h 883"/>
                <a:gd name="T20" fmla="*/ 744 w 745"/>
                <a:gd name="T21" fmla="*/ 112 h 883"/>
                <a:gd name="T22" fmla="*/ 745 w 745"/>
                <a:gd name="T23" fmla="*/ 114 h 883"/>
                <a:gd name="T24" fmla="*/ 745 w 745"/>
                <a:gd name="T25" fmla="*/ 114 h 883"/>
                <a:gd name="T26" fmla="*/ 744 w 745"/>
                <a:gd name="T27" fmla="*/ 127 h 883"/>
                <a:gd name="T28" fmla="*/ 739 w 745"/>
                <a:gd name="T29" fmla="*/ 154 h 883"/>
                <a:gd name="T30" fmla="*/ 721 w 745"/>
                <a:gd name="T31" fmla="*/ 244 h 883"/>
                <a:gd name="T32" fmla="*/ 671 w 745"/>
                <a:gd name="T33" fmla="*/ 507 h 883"/>
                <a:gd name="T34" fmla="*/ 596 w 745"/>
                <a:gd name="T35" fmla="*/ 883 h 883"/>
                <a:gd name="T36" fmla="*/ 62 w 745"/>
                <a:gd name="T37" fmla="*/ 883 h 883"/>
                <a:gd name="T38" fmla="*/ 0 w 745"/>
                <a:gd name="T39" fmla="*/ 117 h 883"/>
                <a:gd name="T40" fmla="*/ 352 w 745"/>
                <a:gd name="T41" fmla="*/ 0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5" h="883">
                  <a:moveTo>
                    <a:pt x="352" y="0"/>
                  </a:moveTo>
                  <a:lnTo>
                    <a:pt x="352" y="0"/>
                  </a:lnTo>
                  <a:lnTo>
                    <a:pt x="413" y="15"/>
                  </a:lnTo>
                  <a:lnTo>
                    <a:pt x="477" y="31"/>
                  </a:lnTo>
                  <a:lnTo>
                    <a:pt x="549" y="49"/>
                  </a:lnTo>
                  <a:lnTo>
                    <a:pt x="620" y="68"/>
                  </a:lnTo>
                  <a:lnTo>
                    <a:pt x="683" y="87"/>
                  </a:lnTo>
                  <a:lnTo>
                    <a:pt x="709" y="95"/>
                  </a:lnTo>
                  <a:lnTo>
                    <a:pt x="728" y="103"/>
                  </a:lnTo>
                  <a:lnTo>
                    <a:pt x="741" y="109"/>
                  </a:lnTo>
                  <a:lnTo>
                    <a:pt x="744" y="112"/>
                  </a:lnTo>
                  <a:lnTo>
                    <a:pt x="745" y="114"/>
                  </a:lnTo>
                  <a:lnTo>
                    <a:pt x="745" y="114"/>
                  </a:lnTo>
                  <a:lnTo>
                    <a:pt x="744" y="127"/>
                  </a:lnTo>
                  <a:lnTo>
                    <a:pt x="739" y="154"/>
                  </a:lnTo>
                  <a:lnTo>
                    <a:pt x="721" y="244"/>
                  </a:lnTo>
                  <a:lnTo>
                    <a:pt x="671" y="507"/>
                  </a:lnTo>
                  <a:lnTo>
                    <a:pt x="596" y="883"/>
                  </a:lnTo>
                  <a:lnTo>
                    <a:pt x="62" y="883"/>
                  </a:lnTo>
                  <a:lnTo>
                    <a:pt x="0" y="117"/>
                  </a:lnTo>
                  <a:lnTo>
                    <a:pt x="3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5" name="Freeform 226">
              <a:extLst>
                <a:ext uri="{FF2B5EF4-FFF2-40B4-BE49-F238E27FC236}">
                  <a16:creationId xmlns:a16="http://schemas.microsoft.com/office/drawing/2014/main" id="{B3CDB713-7345-48C6-ACE3-3446B5C13FD2}"/>
                </a:ext>
              </a:extLst>
            </p:cNvPr>
            <p:cNvSpPr>
              <a:spLocks/>
            </p:cNvSpPr>
            <p:nvPr/>
          </p:nvSpPr>
          <p:spPr bwMode="auto">
            <a:xfrm flipH="1">
              <a:off x="6982950" y="6213784"/>
              <a:ext cx="215512" cy="220654"/>
            </a:xfrm>
            <a:custGeom>
              <a:avLst/>
              <a:gdLst>
                <a:gd name="T0" fmla="*/ 352 w 745"/>
                <a:gd name="T1" fmla="*/ 0 h 883"/>
                <a:gd name="T2" fmla="*/ 352 w 745"/>
                <a:gd name="T3" fmla="*/ 0 h 883"/>
                <a:gd name="T4" fmla="*/ 413 w 745"/>
                <a:gd name="T5" fmla="*/ 15 h 883"/>
                <a:gd name="T6" fmla="*/ 477 w 745"/>
                <a:gd name="T7" fmla="*/ 31 h 883"/>
                <a:gd name="T8" fmla="*/ 549 w 745"/>
                <a:gd name="T9" fmla="*/ 49 h 883"/>
                <a:gd name="T10" fmla="*/ 620 w 745"/>
                <a:gd name="T11" fmla="*/ 68 h 883"/>
                <a:gd name="T12" fmla="*/ 683 w 745"/>
                <a:gd name="T13" fmla="*/ 87 h 883"/>
                <a:gd name="T14" fmla="*/ 709 w 745"/>
                <a:gd name="T15" fmla="*/ 95 h 883"/>
                <a:gd name="T16" fmla="*/ 728 w 745"/>
                <a:gd name="T17" fmla="*/ 103 h 883"/>
                <a:gd name="T18" fmla="*/ 741 w 745"/>
                <a:gd name="T19" fmla="*/ 109 h 883"/>
                <a:gd name="T20" fmla="*/ 744 w 745"/>
                <a:gd name="T21" fmla="*/ 112 h 883"/>
                <a:gd name="T22" fmla="*/ 745 w 745"/>
                <a:gd name="T23" fmla="*/ 114 h 883"/>
                <a:gd name="T24" fmla="*/ 745 w 745"/>
                <a:gd name="T25" fmla="*/ 114 h 883"/>
                <a:gd name="T26" fmla="*/ 744 w 745"/>
                <a:gd name="T27" fmla="*/ 127 h 883"/>
                <a:gd name="T28" fmla="*/ 739 w 745"/>
                <a:gd name="T29" fmla="*/ 154 h 883"/>
                <a:gd name="T30" fmla="*/ 721 w 745"/>
                <a:gd name="T31" fmla="*/ 244 h 883"/>
                <a:gd name="T32" fmla="*/ 671 w 745"/>
                <a:gd name="T33" fmla="*/ 507 h 883"/>
                <a:gd name="T34" fmla="*/ 596 w 745"/>
                <a:gd name="T35" fmla="*/ 883 h 883"/>
                <a:gd name="T36" fmla="*/ 62 w 745"/>
                <a:gd name="T37" fmla="*/ 883 h 883"/>
                <a:gd name="T38" fmla="*/ 0 w 745"/>
                <a:gd name="T39" fmla="*/ 117 h 883"/>
                <a:gd name="T40" fmla="*/ 352 w 745"/>
                <a:gd name="T41" fmla="*/ 0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5" h="883">
                  <a:moveTo>
                    <a:pt x="352" y="0"/>
                  </a:moveTo>
                  <a:lnTo>
                    <a:pt x="352" y="0"/>
                  </a:lnTo>
                  <a:lnTo>
                    <a:pt x="413" y="15"/>
                  </a:lnTo>
                  <a:lnTo>
                    <a:pt x="477" y="31"/>
                  </a:lnTo>
                  <a:lnTo>
                    <a:pt x="549" y="49"/>
                  </a:lnTo>
                  <a:lnTo>
                    <a:pt x="620" y="68"/>
                  </a:lnTo>
                  <a:lnTo>
                    <a:pt x="683" y="87"/>
                  </a:lnTo>
                  <a:lnTo>
                    <a:pt x="709" y="95"/>
                  </a:lnTo>
                  <a:lnTo>
                    <a:pt x="728" y="103"/>
                  </a:lnTo>
                  <a:lnTo>
                    <a:pt x="741" y="109"/>
                  </a:lnTo>
                  <a:lnTo>
                    <a:pt x="744" y="112"/>
                  </a:lnTo>
                  <a:lnTo>
                    <a:pt x="745" y="114"/>
                  </a:lnTo>
                  <a:lnTo>
                    <a:pt x="745" y="114"/>
                  </a:lnTo>
                  <a:lnTo>
                    <a:pt x="744" y="127"/>
                  </a:lnTo>
                  <a:lnTo>
                    <a:pt x="739" y="154"/>
                  </a:lnTo>
                  <a:lnTo>
                    <a:pt x="721" y="244"/>
                  </a:lnTo>
                  <a:lnTo>
                    <a:pt x="671" y="507"/>
                  </a:lnTo>
                  <a:lnTo>
                    <a:pt x="596" y="883"/>
                  </a:lnTo>
                  <a:lnTo>
                    <a:pt x="62" y="883"/>
                  </a:lnTo>
                  <a:lnTo>
                    <a:pt x="0" y="117"/>
                  </a:lnTo>
                  <a:lnTo>
                    <a:pt x="3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6" name="Freeform 227">
              <a:extLst>
                <a:ext uri="{FF2B5EF4-FFF2-40B4-BE49-F238E27FC236}">
                  <a16:creationId xmlns:a16="http://schemas.microsoft.com/office/drawing/2014/main" id="{F994BA12-325F-4FF1-AFDA-3A0B5073C732}"/>
                </a:ext>
              </a:extLst>
            </p:cNvPr>
            <p:cNvSpPr>
              <a:spLocks/>
            </p:cNvSpPr>
            <p:nvPr/>
          </p:nvSpPr>
          <p:spPr bwMode="auto">
            <a:xfrm flipH="1">
              <a:off x="6908216" y="6151236"/>
              <a:ext cx="142516" cy="283201"/>
            </a:xfrm>
            <a:custGeom>
              <a:avLst/>
              <a:gdLst>
                <a:gd name="T0" fmla="*/ 122 w 491"/>
                <a:gd name="T1" fmla="*/ 0 h 1140"/>
                <a:gd name="T2" fmla="*/ 122 w 491"/>
                <a:gd name="T3" fmla="*/ 123 h 1140"/>
                <a:gd name="T4" fmla="*/ 0 w 491"/>
                <a:gd name="T5" fmla="*/ 1140 h 1140"/>
                <a:gd name="T6" fmla="*/ 211 w 491"/>
                <a:gd name="T7" fmla="*/ 1140 h 1140"/>
                <a:gd name="T8" fmla="*/ 442 w 491"/>
                <a:gd name="T9" fmla="*/ 687 h 1140"/>
                <a:gd name="T10" fmla="*/ 221 w 491"/>
                <a:gd name="T11" fmla="*/ 545 h 1140"/>
                <a:gd name="T12" fmla="*/ 491 w 491"/>
                <a:gd name="T13" fmla="*/ 424 h 1140"/>
                <a:gd name="T14" fmla="*/ 242 w 491"/>
                <a:gd name="T15" fmla="*/ 52 h 1140"/>
                <a:gd name="T16" fmla="*/ 122 w 491"/>
                <a:gd name="T17"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140">
                  <a:moveTo>
                    <a:pt x="122" y="0"/>
                  </a:moveTo>
                  <a:lnTo>
                    <a:pt x="122" y="123"/>
                  </a:lnTo>
                  <a:lnTo>
                    <a:pt x="0" y="1140"/>
                  </a:lnTo>
                  <a:lnTo>
                    <a:pt x="211" y="1140"/>
                  </a:lnTo>
                  <a:lnTo>
                    <a:pt x="442" y="687"/>
                  </a:lnTo>
                  <a:lnTo>
                    <a:pt x="221" y="545"/>
                  </a:lnTo>
                  <a:lnTo>
                    <a:pt x="491" y="424"/>
                  </a:lnTo>
                  <a:lnTo>
                    <a:pt x="242" y="52"/>
                  </a:lnTo>
                  <a:lnTo>
                    <a:pt x="122" y="0"/>
                  </a:lnTo>
                  <a:close/>
                </a:path>
              </a:pathLst>
            </a:custGeom>
            <a:solidFill>
              <a:srgbClr val="616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7" name="Freeform 228">
              <a:extLst>
                <a:ext uri="{FF2B5EF4-FFF2-40B4-BE49-F238E27FC236}">
                  <a16:creationId xmlns:a16="http://schemas.microsoft.com/office/drawing/2014/main" id="{01A908E2-A7A1-4DCE-8111-7F36C46E350B}"/>
                </a:ext>
              </a:extLst>
            </p:cNvPr>
            <p:cNvSpPr>
              <a:spLocks/>
            </p:cNvSpPr>
            <p:nvPr/>
          </p:nvSpPr>
          <p:spPr bwMode="auto">
            <a:xfrm flipH="1">
              <a:off x="7142846" y="6151236"/>
              <a:ext cx="142516" cy="283201"/>
            </a:xfrm>
            <a:custGeom>
              <a:avLst/>
              <a:gdLst>
                <a:gd name="T0" fmla="*/ 368 w 491"/>
                <a:gd name="T1" fmla="*/ 0 h 1140"/>
                <a:gd name="T2" fmla="*/ 368 w 491"/>
                <a:gd name="T3" fmla="*/ 123 h 1140"/>
                <a:gd name="T4" fmla="*/ 491 w 491"/>
                <a:gd name="T5" fmla="*/ 1140 h 1140"/>
                <a:gd name="T6" fmla="*/ 280 w 491"/>
                <a:gd name="T7" fmla="*/ 1140 h 1140"/>
                <a:gd name="T8" fmla="*/ 49 w 491"/>
                <a:gd name="T9" fmla="*/ 687 h 1140"/>
                <a:gd name="T10" fmla="*/ 270 w 491"/>
                <a:gd name="T11" fmla="*/ 545 h 1140"/>
                <a:gd name="T12" fmla="*/ 0 w 491"/>
                <a:gd name="T13" fmla="*/ 424 h 1140"/>
                <a:gd name="T14" fmla="*/ 221 w 491"/>
                <a:gd name="T15" fmla="*/ 64 h 1140"/>
                <a:gd name="T16" fmla="*/ 368 w 491"/>
                <a:gd name="T17"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140">
                  <a:moveTo>
                    <a:pt x="368" y="0"/>
                  </a:moveTo>
                  <a:lnTo>
                    <a:pt x="368" y="123"/>
                  </a:lnTo>
                  <a:lnTo>
                    <a:pt x="491" y="1140"/>
                  </a:lnTo>
                  <a:lnTo>
                    <a:pt x="280" y="1140"/>
                  </a:lnTo>
                  <a:lnTo>
                    <a:pt x="49" y="687"/>
                  </a:lnTo>
                  <a:lnTo>
                    <a:pt x="270" y="545"/>
                  </a:lnTo>
                  <a:lnTo>
                    <a:pt x="0" y="424"/>
                  </a:lnTo>
                  <a:lnTo>
                    <a:pt x="221" y="64"/>
                  </a:lnTo>
                  <a:lnTo>
                    <a:pt x="368" y="0"/>
                  </a:lnTo>
                  <a:close/>
                </a:path>
              </a:pathLst>
            </a:custGeom>
            <a:solidFill>
              <a:srgbClr val="616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8" name="Freeform 229">
              <a:extLst>
                <a:ext uri="{FF2B5EF4-FFF2-40B4-BE49-F238E27FC236}">
                  <a16:creationId xmlns:a16="http://schemas.microsoft.com/office/drawing/2014/main" id="{784824F6-6E44-4907-A667-003A802F0848}"/>
                </a:ext>
              </a:extLst>
            </p:cNvPr>
            <p:cNvSpPr>
              <a:spLocks/>
            </p:cNvSpPr>
            <p:nvPr/>
          </p:nvSpPr>
          <p:spPr bwMode="auto">
            <a:xfrm flipH="1">
              <a:off x="7061160" y="6213784"/>
              <a:ext cx="69520" cy="57335"/>
            </a:xfrm>
            <a:custGeom>
              <a:avLst/>
              <a:gdLst>
                <a:gd name="T0" fmla="*/ 243 w 243"/>
                <a:gd name="T1" fmla="*/ 127 h 228"/>
                <a:gd name="T2" fmla="*/ 174 w 243"/>
                <a:gd name="T3" fmla="*/ 228 h 228"/>
                <a:gd name="T4" fmla="*/ 174 w 243"/>
                <a:gd name="T5" fmla="*/ 228 h 228"/>
                <a:gd name="T6" fmla="*/ 69 w 243"/>
                <a:gd name="T7" fmla="*/ 228 h 228"/>
                <a:gd name="T8" fmla="*/ 0 w 243"/>
                <a:gd name="T9" fmla="*/ 127 h 228"/>
                <a:gd name="T10" fmla="*/ 120 w 243"/>
                <a:gd name="T11" fmla="*/ 0 h 228"/>
                <a:gd name="T12" fmla="*/ 243 w 243"/>
                <a:gd name="T13" fmla="*/ 127 h 228"/>
              </a:gdLst>
              <a:ahLst/>
              <a:cxnLst>
                <a:cxn ang="0">
                  <a:pos x="T0" y="T1"/>
                </a:cxn>
                <a:cxn ang="0">
                  <a:pos x="T2" y="T3"/>
                </a:cxn>
                <a:cxn ang="0">
                  <a:pos x="T4" y="T5"/>
                </a:cxn>
                <a:cxn ang="0">
                  <a:pos x="T6" y="T7"/>
                </a:cxn>
                <a:cxn ang="0">
                  <a:pos x="T8" y="T9"/>
                </a:cxn>
                <a:cxn ang="0">
                  <a:pos x="T10" y="T11"/>
                </a:cxn>
                <a:cxn ang="0">
                  <a:pos x="T12" y="T13"/>
                </a:cxn>
              </a:cxnLst>
              <a:rect l="0" t="0" r="r" b="b"/>
              <a:pathLst>
                <a:path w="243" h="228">
                  <a:moveTo>
                    <a:pt x="243" y="127"/>
                  </a:moveTo>
                  <a:lnTo>
                    <a:pt x="174" y="228"/>
                  </a:lnTo>
                  <a:lnTo>
                    <a:pt x="174" y="228"/>
                  </a:lnTo>
                  <a:lnTo>
                    <a:pt x="69" y="228"/>
                  </a:lnTo>
                  <a:lnTo>
                    <a:pt x="0" y="127"/>
                  </a:lnTo>
                  <a:lnTo>
                    <a:pt x="120" y="0"/>
                  </a:lnTo>
                  <a:lnTo>
                    <a:pt x="243" y="127"/>
                  </a:lnTo>
                  <a:close/>
                </a:path>
              </a:pathLst>
            </a:custGeom>
            <a:solidFill>
              <a:srgbClr val="C93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199" name="Freeform 230">
              <a:extLst>
                <a:ext uri="{FF2B5EF4-FFF2-40B4-BE49-F238E27FC236}">
                  <a16:creationId xmlns:a16="http://schemas.microsoft.com/office/drawing/2014/main" id="{63D4FAA6-A8F2-4B40-A98C-EA0D1A8A24FE}"/>
                </a:ext>
              </a:extLst>
            </p:cNvPr>
            <p:cNvSpPr>
              <a:spLocks/>
            </p:cNvSpPr>
            <p:nvPr/>
          </p:nvSpPr>
          <p:spPr bwMode="auto">
            <a:xfrm flipH="1">
              <a:off x="7061160" y="6213784"/>
              <a:ext cx="69520" cy="57335"/>
            </a:xfrm>
            <a:custGeom>
              <a:avLst/>
              <a:gdLst>
                <a:gd name="T0" fmla="*/ 243 w 243"/>
                <a:gd name="T1" fmla="*/ 127 h 228"/>
                <a:gd name="T2" fmla="*/ 174 w 243"/>
                <a:gd name="T3" fmla="*/ 228 h 228"/>
                <a:gd name="T4" fmla="*/ 174 w 243"/>
                <a:gd name="T5" fmla="*/ 228 h 228"/>
                <a:gd name="T6" fmla="*/ 69 w 243"/>
                <a:gd name="T7" fmla="*/ 228 h 228"/>
                <a:gd name="T8" fmla="*/ 0 w 243"/>
                <a:gd name="T9" fmla="*/ 127 h 228"/>
                <a:gd name="T10" fmla="*/ 120 w 243"/>
                <a:gd name="T11" fmla="*/ 0 h 228"/>
                <a:gd name="T12" fmla="*/ 243 w 243"/>
                <a:gd name="T13" fmla="*/ 127 h 228"/>
              </a:gdLst>
              <a:ahLst/>
              <a:cxnLst>
                <a:cxn ang="0">
                  <a:pos x="T0" y="T1"/>
                </a:cxn>
                <a:cxn ang="0">
                  <a:pos x="T2" y="T3"/>
                </a:cxn>
                <a:cxn ang="0">
                  <a:pos x="T4" y="T5"/>
                </a:cxn>
                <a:cxn ang="0">
                  <a:pos x="T6" y="T7"/>
                </a:cxn>
                <a:cxn ang="0">
                  <a:pos x="T8" y="T9"/>
                </a:cxn>
                <a:cxn ang="0">
                  <a:pos x="T10" y="T11"/>
                </a:cxn>
                <a:cxn ang="0">
                  <a:pos x="T12" y="T13"/>
                </a:cxn>
              </a:cxnLst>
              <a:rect l="0" t="0" r="r" b="b"/>
              <a:pathLst>
                <a:path w="243" h="228">
                  <a:moveTo>
                    <a:pt x="243" y="127"/>
                  </a:moveTo>
                  <a:lnTo>
                    <a:pt x="174" y="228"/>
                  </a:lnTo>
                  <a:lnTo>
                    <a:pt x="174" y="228"/>
                  </a:lnTo>
                  <a:lnTo>
                    <a:pt x="69" y="228"/>
                  </a:lnTo>
                  <a:lnTo>
                    <a:pt x="0" y="127"/>
                  </a:lnTo>
                  <a:lnTo>
                    <a:pt x="120" y="0"/>
                  </a:lnTo>
                  <a:lnTo>
                    <a:pt x="243" y="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0" name="Freeform 231">
              <a:extLst>
                <a:ext uri="{FF2B5EF4-FFF2-40B4-BE49-F238E27FC236}">
                  <a16:creationId xmlns:a16="http://schemas.microsoft.com/office/drawing/2014/main" id="{B4AA774C-AFED-4BF6-B933-47AB3A92E51D}"/>
                </a:ext>
              </a:extLst>
            </p:cNvPr>
            <p:cNvSpPr>
              <a:spLocks/>
            </p:cNvSpPr>
            <p:nvPr/>
          </p:nvSpPr>
          <p:spPr bwMode="auto">
            <a:xfrm flipH="1">
              <a:off x="7052470" y="6271119"/>
              <a:ext cx="86900" cy="163318"/>
            </a:xfrm>
            <a:custGeom>
              <a:avLst/>
              <a:gdLst>
                <a:gd name="T0" fmla="*/ 203 w 301"/>
                <a:gd name="T1" fmla="*/ 0 h 655"/>
                <a:gd name="T2" fmla="*/ 301 w 301"/>
                <a:gd name="T3" fmla="*/ 655 h 655"/>
                <a:gd name="T4" fmla="*/ 0 w 301"/>
                <a:gd name="T5" fmla="*/ 655 h 655"/>
                <a:gd name="T6" fmla="*/ 98 w 301"/>
                <a:gd name="T7" fmla="*/ 0 h 655"/>
                <a:gd name="T8" fmla="*/ 203 w 301"/>
                <a:gd name="T9" fmla="*/ 0 h 655"/>
              </a:gdLst>
              <a:ahLst/>
              <a:cxnLst>
                <a:cxn ang="0">
                  <a:pos x="T0" y="T1"/>
                </a:cxn>
                <a:cxn ang="0">
                  <a:pos x="T2" y="T3"/>
                </a:cxn>
                <a:cxn ang="0">
                  <a:pos x="T4" y="T5"/>
                </a:cxn>
                <a:cxn ang="0">
                  <a:pos x="T6" y="T7"/>
                </a:cxn>
                <a:cxn ang="0">
                  <a:pos x="T8" y="T9"/>
                </a:cxn>
              </a:cxnLst>
              <a:rect l="0" t="0" r="r" b="b"/>
              <a:pathLst>
                <a:path w="301" h="655">
                  <a:moveTo>
                    <a:pt x="203" y="0"/>
                  </a:moveTo>
                  <a:lnTo>
                    <a:pt x="301" y="655"/>
                  </a:lnTo>
                  <a:lnTo>
                    <a:pt x="0" y="655"/>
                  </a:lnTo>
                  <a:lnTo>
                    <a:pt x="98" y="0"/>
                  </a:lnTo>
                  <a:lnTo>
                    <a:pt x="203" y="0"/>
                  </a:lnTo>
                  <a:close/>
                </a:path>
              </a:pathLst>
            </a:custGeom>
            <a:solidFill>
              <a:srgbClr val="C93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1" name="Freeform 232">
              <a:extLst>
                <a:ext uri="{FF2B5EF4-FFF2-40B4-BE49-F238E27FC236}">
                  <a16:creationId xmlns:a16="http://schemas.microsoft.com/office/drawing/2014/main" id="{F23B5F70-78A7-4214-9F06-B6B668E19726}"/>
                </a:ext>
              </a:extLst>
            </p:cNvPr>
            <p:cNvSpPr>
              <a:spLocks/>
            </p:cNvSpPr>
            <p:nvPr/>
          </p:nvSpPr>
          <p:spPr bwMode="auto">
            <a:xfrm flipH="1">
              <a:off x="7052470" y="6271119"/>
              <a:ext cx="86900" cy="163318"/>
            </a:xfrm>
            <a:custGeom>
              <a:avLst/>
              <a:gdLst>
                <a:gd name="T0" fmla="*/ 203 w 301"/>
                <a:gd name="T1" fmla="*/ 0 h 655"/>
                <a:gd name="T2" fmla="*/ 301 w 301"/>
                <a:gd name="T3" fmla="*/ 655 h 655"/>
                <a:gd name="T4" fmla="*/ 0 w 301"/>
                <a:gd name="T5" fmla="*/ 655 h 655"/>
                <a:gd name="T6" fmla="*/ 98 w 301"/>
                <a:gd name="T7" fmla="*/ 0 h 655"/>
                <a:gd name="T8" fmla="*/ 203 w 301"/>
                <a:gd name="T9" fmla="*/ 0 h 655"/>
              </a:gdLst>
              <a:ahLst/>
              <a:cxnLst>
                <a:cxn ang="0">
                  <a:pos x="T0" y="T1"/>
                </a:cxn>
                <a:cxn ang="0">
                  <a:pos x="T2" y="T3"/>
                </a:cxn>
                <a:cxn ang="0">
                  <a:pos x="T4" y="T5"/>
                </a:cxn>
                <a:cxn ang="0">
                  <a:pos x="T6" y="T7"/>
                </a:cxn>
                <a:cxn ang="0">
                  <a:pos x="T8" y="T9"/>
                </a:cxn>
              </a:cxnLst>
              <a:rect l="0" t="0" r="r" b="b"/>
              <a:pathLst>
                <a:path w="301" h="655">
                  <a:moveTo>
                    <a:pt x="203" y="0"/>
                  </a:moveTo>
                  <a:lnTo>
                    <a:pt x="301" y="655"/>
                  </a:lnTo>
                  <a:lnTo>
                    <a:pt x="0" y="655"/>
                  </a:lnTo>
                  <a:lnTo>
                    <a:pt x="98" y="0"/>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2" name="Freeform 233">
              <a:extLst>
                <a:ext uri="{FF2B5EF4-FFF2-40B4-BE49-F238E27FC236}">
                  <a16:creationId xmlns:a16="http://schemas.microsoft.com/office/drawing/2014/main" id="{C88CF801-5CA9-4DED-AB49-8E05F4B1BDD9}"/>
                </a:ext>
              </a:extLst>
            </p:cNvPr>
            <p:cNvSpPr>
              <a:spLocks/>
            </p:cNvSpPr>
            <p:nvPr/>
          </p:nvSpPr>
          <p:spPr bwMode="auto">
            <a:xfrm flipH="1">
              <a:off x="7007282" y="6130387"/>
              <a:ext cx="88638" cy="142469"/>
            </a:xfrm>
            <a:custGeom>
              <a:avLst/>
              <a:gdLst>
                <a:gd name="T0" fmla="*/ 283 w 308"/>
                <a:gd name="T1" fmla="*/ 0 h 574"/>
                <a:gd name="T2" fmla="*/ 308 w 308"/>
                <a:gd name="T3" fmla="*/ 93 h 574"/>
                <a:gd name="T4" fmla="*/ 239 w 308"/>
                <a:gd name="T5" fmla="*/ 574 h 574"/>
                <a:gd name="T6" fmla="*/ 0 w 308"/>
                <a:gd name="T7" fmla="*/ 339 h 574"/>
                <a:gd name="T8" fmla="*/ 283 w 308"/>
                <a:gd name="T9" fmla="*/ 0 h 574"/>
              </a:gdLst>
              <a:ahLst/>
              <a:cxnLst>
                <a:cxn ang="0">
                  <a:pos x="T0" y="T1"/>
                </a:cxn>
                <a:cxn ang="0">
                  <a:pos x="T2" y="T3"/>
                </a:cxn>
                <a:cxn ang="0">
                  <a:pos x="T4" y="T5"/>
                </a:cxn>
                <a:cxn ang="0">
                  <a:pos x="T6" y="T7"/>
                </a:cxn>
                <a:cxn ang="0">
                  <a:pos x="T8" y="T9"/>
                </a:cxn>
              </a:cxnLst>
              <a:rect l="0" t="0" r="r" b="b"/>
              <a:pathLst>
                <a:path w="308" h="574">
                  <a:moveTo>
                    <a:pt x="283" y="0"/>
                  </a:moveTo>
                  <a:lnTo>
                    <a:pt x="308" y="93"/>
                  </a:lnTo>
                  <a:lnTo>
                    <a:pt x="239" y="574"/>
                  </a:lnTo>
                  <a:lnTo>
                    <a:pt x="0" y="339"/>
                  </a:lnTo>
                  <a:lnTo>
                    <a:pt x="28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3" name="Freeform 234">
              <a:extLst>
                <a:ext uri="{FF2B5EF4-FFF2-40B4-BE49-F238E27FC236}">
                  <a16:creationId xmlns:a16="http://schemas.microsoft.com/office/drawing/2014/main" id="{A0A4AE1B-C07F-42CE-BFA3-25766F5EC569}"/>
                </a:ext>
              </a:extLst>
            </p:cNvPr>
            <p:cNvSpPr>
              <a:spLocks/>
            </p:cNvSpPr>
            <p:nvPr/>
          </p:nvSpPr>
          <p:spPr bwMode="auto">
            <a:xfrm flipH="1">
              <a:off x="7007282" y="6130387"/>
              <a:ext cx="88638" cy="142469"/>
            </a:xfrm>
            <a:custGeom>
              <a:avLst/>
              <a:gdLst>
                <a:gd name="T0" fmla="*/ 283 w 308"/>
                <a:gd name="T1" fmla="*/ 0 h 574"/>
                <a:gd name="T2" fmla="*/ 308 w 308"/>
                <a:gd name="T3" fmla="*/ 93 h 574"/>
                <a:gd name="T4" fmla="*/ 239 w 308"/>
                <a:gd name="T5" fmla="*/ 574 h 574"/>
                <a:gd name="T6" fmla="*/ 0 w 308"/>
                <a:gd name="T7" fmla="*/ 339 h 574"/>
                <a:gd name="T8" fmla="*/ 283 w 308"/>
                <a:gd name="T9" fmla="*/ 0 h 574"/>
              </a:gdLst>
              <a:ahLst/>
              <a:cxnLst>
                <a:cxn ang="0">
                  <a:pos x="T0" y="T1"/>
                </a:cxn>
                <a:cxn ang="0">
                  <a:pos x="T2" y="T3"/>
                </a:cxn>
                <a:cxn ang="0">
                  <a:pos x="T4" y="T5"/>
                </a:cxn>
                <a:cxn ang="0">
                  <a:pos x="T6" y="T7"/>
                </a:cxn>
                <a:cxn ang="0">
                  <a:pos x="T8" y="T9"/>
                </a:cxn>
              </a:cxnLst>
              <a:rect l="0" t="0" r="r" b="b"/>
              <a:pathLst>
                <a:path w="308" h="574">
                  <a:moveTo>
                    <a:pt x="283" y="0"/>
                  </a:moveTo>
                  <a:lnTo>
                    <a:pt x="308" y="93"/>
                  </a:lnTo>
                  <a:lnTo>
                    <a:pt x="239" y="574"/>
                  </a:lnTo>
                  <a:lnTo>
                    <a:pt x="0" y="339"/>
                  </a:lnTo>
                  <a:lnTo>
                    <a:pt x="2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4" name="Freeform 235">
              <a:extLst>
                <a:ext uri="{FF2B5EF4-FFF2-40B4-BE49-F238E27FC236}">
                  <a16:creationId xmlns:a16="http://schemas.microsoft.com/office/drawing/2014/main" id="{DC989A3A-E6BF-496F-B539-8E52AA19EB70}"/>
                </a:ext>
              </a:extLst>
            </p:cNvPr>
            <p:cNvSpPr>
              <a:spLocks/>
            </p:cNvSpPr>
            <p:nvPr/>
          </p:nvSpPr>
          <p:spPr bwMode="auto">
            <a:xfrm flipH="1">
              <a:off x="7014234" y="6102588"/>
              <a:ext cx="163372" cy="46911"/>
            </a:xfrm>
            <a:custGeom>
              <a:avLst/>
              <a:gdLst>
                <a:gd name="T0" fmla="*/ 563 w 563"/>
                <a:gd name="T1" fmla="*/ 0 h 190"/>
                <a:gd name="T2" fmla="*/ 563 w 563"/>
                <a:gd name="T3" fmla="*/ 19 h 190"/>
                <a:gd name="T4" fmla="*/ 563 w 563"/>
                <a:gd name="T5" fmla="*/ 19 h 190"/>
                <a:gd name="T6" fmla="*/ 556 w 563"/>
                <a:gd name="T7" fmla="*/ 26 h 190"/>
                <a:gd name="T8" fmla="*/ 538 w 563"/>
                <a:gd name="T9" fmla="*/ 45 h 190"/>
                <a:gd name="T10" fmla="*/ 510 w 563"/>
                <a:gd name="T11" fmla="*/ 71 h 190"/>
                <a:gd name="T12" fmla="*/ 494 w 563"/>
                <a:gd name="T13" fmla="*/ 86 h 190"/>
                <a:gd name="T14" fmla="*/ 474 w 563"/>
                <a:gd name="T15" fmla="*/ 102 h 190"/>
                <a:gd name="T16" fmla="*/ 453 w 563"/>
                <a:gd name="T17" fmla="*/ 117 h 190"/>
                <a:gd name="T18" fmla="*/ 431 w 563"/>
                <a:gd name="T19" fmla="*/ 133 h 190"/>
                <a:gd name="T20" fmla="*/ 408 w 563"/>
                <a:gd name="T21" fmla="*/ 148 h 190"/>
                <a:gd name="T22" fmla="*/ 384 w 563"/>
                <a:gd name="T23" fmla="*/ 161 h 190"/>
                <a:gd name="T24" fmla="*/ 359 w 563"/>
                <a:gd name="T25" fmla="*/ 171 h 190"/>
                <a:gd name="T26" fmla="*/ 333 w 563"/>
                <a:gd name="T27" fmla="*/ 180 h 190"/>
                <a:gd name="T28" fmla="*/ 321 w 563"/>
                <a:gd name="T29" fmla="*/ 184 h 190"/>
                <a:gd name="T30" fmla="*/ 307 w 563"/>
                <a:gd name="T31" fmla="*/ 187 h 190"/>
                <a:gd name="T32" fmla="*/ 295 w 563"/>
                <a:gd name="T33" fmla="*/ 189 h 190"/>
                <a:gd name="T34" fmla="*/ 282 w 563"/>
                <a:gd name="T35" fmla="*/ 190 h 190"/>
                <a:gd name="T36" fmla="*/ 282 w 563"/>
                <a:gd name="T37" fmla="*/ 190 h 190"/>
                <a:gd name="T38" fmla="*/ 275 w 563"/>
                <a:gd name="T39" fmla="*/ 190 h 190"/>
                <a:gd name="T40" fmla="*/ 275 w 563"/>
                <a:gd name="T41" fmla="*/ 190 h 190"/>
                <a:gd name="T42" fmla="*/ 262 w 563"/>
                <a:gd name="T43" fmla="*/ 189 h 190"/>
                <a:gd name="T44" fmla="*/ 249 w 563"/>
                <a:gd name="T45" fmla="*/ 188 h 190"/>
                <a:gd name="T46" fmla="*/ 237 w 563"/>
                <a:gd name="T47" fmla="*/ 185 h 190"/>
                <a:gd name="T48" fmla="*/ 224 w 563"/>
                <a:gd name="T49" fmla="*/ 183 h 190"/>
                <a:gd name="T50" fmla="*/ 212 w 563"/>
                <a:gd name="T51" fmla="*/ 179 h 190"/>
                <a:gd name="T52" fmla="*/ 198 w 563"/>
                <a:gd name="T53" fmla="*/ 175 h 190"/>
                <a:gd name="T54" fmla="*/ 175 w 563"/>
                <a:gd name="T55" fmla="*/ 165 h 190"/>
                <a:gd name="T56" fmla="*/ 151 w 563"/>
                <a:gd name="T57" fmla="*/ 153 h 190"/>
                <a:gd name="T58" fmla="*/ 128 w 563"/>
                <a:gd name="T59" fmla="*/ 139 h 190"/>
                <a:gd name="T60" fmla="*/ 107 w 563"/>
                <a:gd name="T61" fmla="*/ 125 h 190"/>
                <a:gd name="T62" fmla="*/ 86 w 563"/>
                <a:gd name="T63" fmla="*/ 110 h 190"/>
                <a:gd name="T64" fmla="*/ 67 w 563"/>
                <a:gd name="T65" fmla="*/ 95 h 190"/>
                <a:gd name="T66" fmla="*/ 50 w 563"/>
                <a:gd name="T67" fmla="*/ 81 h 190"/>
                <a:gd name="T68" fmla="*/ 23 w 563"/>
                <a:gd name="T69" fmla="*/ 55 h 190"/>
                <a:gd name="T70" fmla="*/ 6 w 563"/>
                <a:gd name="T71" fmla="*/ 38 h 190"/>
                <a:gd name="T72" fmla="*/ 0 w 563"/>
                <a:gd name="T73" fmla="*/ 30 h 190"/>
                <a:gd name="T74" fmla="*/ 0 w 563"/>
                <a:gd name="T75" fmla="*/ 0 h 190"/>
                <a:gd name="T76" fmla="*/ 563 w 563"/>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3" h="190">
                  <a:moveTo>
                    <a:pt x="563" y="0"/>
                  </a:moveTo>
                  <a:lnTo>
                    <a:pt x="563" y="19"/>
                  </a:lnTo>
                  <a:lnTo>
                    <a:pt x="563" y="19"/>
                  </a:lnTo>
                  <a:lnTo>
                    <a:pt x="556" y="26"/>
                  </a:lnTo>
                  <a:lnTo>
                    <a:pt x="538" y="45"/>
                  </a:lnTo>
                  <a:lnTo>
                    <a:pt x="510" y="71"/>
                  </a:lnTo>
                  <a:lnTo>
                    <a:pt x="494" y="86"/>
                  </a:lnTo>
                  <a:lnTo>
                    <a:pt x="474" y="102"/>
                  </a:lnTo>
                  <a:lnTo>
                    <a:pt x="453" y="117"/>
                  </a:lnTo>
                  <a:lnTo>
                    <a:pt x="431" y="133"/>
                  </a:lnTo>
                  <a:lnTo>
                    <a:pt x="408" y="148"/>
                  </a:lnTo>
                  <a:lnTo>
                    <a:pt x="384" y="161"/>
                  </a:lnTo>
                  <a:lnTo>
                    <a:pt x="359" y="171"/>
                  </a:lnTo>
                  <a:lnTo>
                    <a:pt x="333" y="180"/>
                  </a:lnTo>
                  <a:lnTo>
                    <a:pt x="321" y="184"/>
                  </a:lnTo>
                  <a:lnTo>
                    <a:pt x="307" y="187"/>
                  </a:lnTo>
                  <a:lnTo>
                    <a:pt x="295" y="189"/>
                  </a:lnTo>
                  <a:lnTo>
                    <a:pt x="282" y="190"/>
                  </a:lnTo>
                  <a:lnTo>
                    <a:pt x="282" y="190"/>
                  </a:lnTo>
                  <a:lnTo>
                    <a:pt x="275" y="190"/>
                  </a:lnTo>
                  <a:lnTo>
                    <a:pt x="275" y="190"/>
                  </a:lnTo>
                  <a:lnTo>
                    <a:pt x="262" y="189"/>
                  </a:lnTo>
                  <a:lnTo>
                    <a:pt x="249" y="188"/>
                  </a:lnTo>
                  <a:lnTo>
                    <a:pt x="237" y="185"/>
                  </a:lnTo>
                  <a:lnTo>
                    <a:pt x="224" y="183"/>
                  </a:lnTo>
                  <a:lnTo>
                    <a:pt x="212" y="179"/>
                  </a:lnTo>
                  <a:lnTo>
                    <a:pt x="198" y="175"/>
                  </a:lnTo>
                  <a:lnTo>
                    <a:pt x="175" y="165"/>
                  </a:lnTo>
                  <a:lnTo>
                    <a:pt x="151" y="153"/>
                  </a:lnTo>
                  <a:lnTo>
                    <a:pt x="128" y="139"/>
                  </a:lnTo>
                  <a:lnTo>
                    <a:pt x="107" y="125"/>
                  </a:lnTo>
                  <a:lnTo>
                    <a:pt x="86" y="110"/>
                  </a:lnTo>
                  <a:lnTo>
                    <a:pt x="67" y="95"/>
                  </a:lnTo>
                  <a:lnTo>
                    <a:pt x="50" y="81"/>
                  </a:lnTo>
                  <a:lnTo>
                    <a:pt x="23" y="55"/>
                  </a:lnTo>
                  <a:lnTo>
                    <a:pt x="6" y="38"/>
                  </a:lnTo>
                  <a:lnTo>
                    <a:pt x="0" y="30"/>
                  </a:lnTo>
                  <a:lnTo>
                    <a:pt x="0" y="0"/>
                  </a:lnTo>
                  <a:lnTo>
                    <a:pt x="563" y="0"/>
                  </a:lnTo>
                  <a:close/>
                </a:path>
              </a:pathLst>
            </a:custGeom>
            <a:solidFill>
              <a:srgbClr val="B69F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5" name="Freeform 236">
              <a:extLst>
                <a:ext uri="{FF2B5EF4-FFF2-40B4-BE49-F238E27FC236}">
                  <a16:creationId xmlns:a16="http://schemas.microsoft.com/office/drawing/2014/main" id="{598063C7-756D-4412-9A01-1D7AAA973C57}"/>
                </a:ext>
              </a:extLst>
            </p:cNvPr>
            <p:cNvSpPr>
              <a:spLocks/>
            </p:cNvSpPr>
            <p:nvPr/>
          </p:nvSpPr>
          <p:spPr bwMode="auto">
            <a:xfrm flipH="1">
              <a:off x="7014234" y="6102588"/>
              <a:ext cx="163372" cy="46911"/>
            </a:xfrm>
            <a:custGeom>
              <a:avLst/>
              <a:gdLst>
                <a:gd name="T0" fmla="*/ 563 w 563"/>
                <a:gd name="T1" fmla="*/ 0 h 190"/>
                <a:gd name="T2" fmla="*/ 563 w 563"/>
                <a:gd name="T3" fmla="*/ 19 h 190"/>
                <a:gd name="T4" fmla="*/ 563 w 563"/>
                <a:gd name="T5" fmla="*/ 19 h 190"/>
                <a:gd name="T6" fmla="*/ 556 w 563"/>
                <a:gd name="T7" fmla="*/ 26 h 190"/>
                <a:gd name="T8" fmla="*/ 538 w 563"/>
                <a:gd name="T9" fmla="*/ 45 h 190"/>
                <a:gd name="T10" fmla="*/ 510 w 563"/>
                <a:gd name="T11" fmla="*/ 71 h 190"/>
                <a:gd name="T12" fmla="*/ 494 w 563"/>
                <a:gd name="T13" fmla="*/ 86 h 190"/>
                <a:gd name="T14" fmla="*/ 474 w 563"/>
                <a:gd name="T15" fmla="*/ 102 h 190"/>
                <a:gd name="T16" fmla="*/ 453 w 563"/>
                <a:gd name="T17" fmla="*/ 117 h 190"/>
                <a:gd name="T18" fmla="*/ 431 w 563"/>
                <a:gd name="T19" fmla="*/ 133 h 190"/>
                <a:gd name="T20" fmla="*/ 408 w 563"/>
                <a:gd name="T21" fmla="*/ 148 h 190"/>
                <a:gd name="T22" fmla="*/ 384 w 563"/>
                <a:gd name="T23" fmla="*/ 161 h 190"/>
                <a:gd name="T24" fmla="*/ 359 w 563"/>
                <a:gd name="T25" fmla="*/ 171 h 190"/>
                <a:gd name="T26" fmla="*/ 333 w 563"/>
                <a:gd name="T27" fmla="*/ 180 h 190"/>
                <a:gd name="T28" fmla="*/ 321 w 563"/>
                <a:gd name="T29" fmla="*/ 184 h 190"/>
                <a:gd name="T30" fmla="*/ 307 w 563"/>
                <a:gd name="T31" fmla="*/ 187 h 190"/>
                <a:gd name="T32" fmla="*/ 295 w 563"/>
                <a:gd name="T33" fmla="*/ 189 h 190"/>
                <a:gd name="T34" fmla="*/ 282 w 563"/>
                <a:gd name="T35" fmla="*/ 190 h 190"/>
                <a:gd name="T36" fmla="*/ 282 w 563"/>
                <a:gd name="T37" fmla="*/ 190 h 190"/>
                <a:gd name="T38" fmla="*/ 275 w 563"/>
                <a:gd name="T39" fmla="*/ 190 h 190"/>
                <a:gd name="T40" fmla="*/ 275 w 563"/>
                <a:gd name="T41" fmla="*/ 190 h 190"/>
                <a:gd name="T42" fmla="*/ 262 w 563"/>
                <a:gd name="T43" fmla="*/ 189 h 190"/>
                <a:gd name="T44" fmla="*/ 249 w 563"/>
                <a:gd name="T45" fmla="*/ 188 h 190"/>
                <a:gd name="T46" fmla="*/ 237 w 563"/>
                <a:gd name="T47" fmla="*/ 185 h 190"/>
                <a:gd name="T48" fmla="*/ 224 w 563"/>
                <a:gd name="T49" fmla="*/ 183 h 190"/>
                <a:gd name="T50" fmla="*/ 212 w 563"/>
                <a:gd name="T51" fmla="*/ 179 h 190"/>
                <a:gd name="T52" fmla="*/ 198 w 563"/>
                <a:gd name="T53" fmla="*/ 175 h 190"/>
                <a:gd name="T54" fmla="*/ 175 w 563"/>
                <a:gd name="T55" fmla="*/ 165 h 190"/>
                <a:gd name="T56" fmla="*/ 151 w 563"/>
                <a:gd name="T57" fmla="*/ 153 h 190"/>
                <a:gd name="T58" fmla="*/ 128 w 563"/>
                <a:gd name="T59" fmla="*/ 139 h 190"/>
                <a:gd name="T60" fmla="*/ 107 w 563"/>
                <a:gd name="T61" fmla="*/ 125 h 190"/>
                <a:gd name="T62" fmla="*/ 86 w 563"/>
                <a:gd name="T63" fmla="*/ 110 h 190"/>
                <a:gd name="T64" fmla="*/ 67 w 563"/>
                <a:gd name="T65" fmla="*/ 95 h 190"/>
                <a:gd name="T66" fmla="*/ 50 w 563"/>
                <a:gd name="T67" fmla="*/ 81 h 190"/>
                <a:gd name="T68" fmla="*/ 23 w 563"/>
                <a:gd name="T69" fmla="*/ 55 h 190"/>
                <a:gd name="T70" fmla="*/ 6 w 563"/>
                <a:gd name="T71" fmla="*/ 38 h 190"/>
                <a:gd name="T72" fmla="*/ 0 w 563"/>
                <a:gd name="T73" fmla="*/ 30 h 190"/>
                <a:gd name="T74" fmla="*/ 0 w 563"/>
                <a:gd name="T75" fmla="*/ 0 h 190"/>
                <a:gd name="T76" fmla="*/ 563 w 563"/>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3" h="190">
                  <a:moveTo>
                    <a:pt x="563" y="0"/>
                  </a:moveTo>
                  <a:lnTo>
                    <a:pt x="563" y="19"/>
                  </a:lnTo>
                  <a:lnTo>
                    <a:pt x="563" y="19"/>
                  </a:lnTo>
                  <a:lnTo>
                    <a:pt x="556" y="26"/>
                  </a:lnTo>
                  <a:lnTo>
                    <a:pt x="538" y="45"/>
                  </a:lnTo>
                  <a:lnTo>
                    <a:pt x="510" y="71"/>
                  </a:lnTo>
                  <a:lnTo>
                    <a:pt x="494" y="86"/>
                  </a:lnTo>
                  <a:lnTo>
                    <a:pt x="474" y="102"/>
                  </a:lnTo>
                  <a:lnTo>
                    <a:pt x="453" y="117"/>
                  </a:lnTo>
                  <a:lnTo>
                    <a:pt x="431" y="133"/>
                  </a:lnTo>
                  <a:lnTo>
                    <a:pt x="408" y="148"/>
                  </a:lnTo>
                  <a:lnTo>
                    <a:pt x="384" y="161"/>
                  </a:lnTo>
                  <a:lnTo>
                    <a:pt x="359" y="171"/>
                  </a:lnTo>
                  <a:lnTo>
                    <a:pt x="333" y="180"/>
                  </a:lnTo>
                  <a:lnTo>
                    <a:pt x="321" y="184"/>
                  </a:lnTo>
                  <a:lnTo>
                    <a:pt x="307" y="187"/>
                  </a:lnTo>
                  <a:lnTo>
                    <a:pt x="295" y="189"/>
                  </a:lnTo>
                  <a:lnTo>
                    <a:pt x="282" y="190"/>
                  </a:lnTo>
                  <a:lnTo>
                    <a:pt x="282" y="190"/>
                  </a:lnTo>
                  <a:lnTo>
                    <a:pt x="275" y="190"/>
                  </a:lnTo>
                  <a:lnTo>
                    <a:pt x="275" y="190"/>
                  </a:lnTo>
                  <a:lnTo>
                    <a:pt x="262" y="189"/>
                  </a:lnTo>
                  <a:lnTo>
                    <a:pt x="249" y="188"/>
                  </a:lnTo>
                  <a:lnTo>
                    <a:pt x="237" y="185"/>
                  </a:lnTo>
                  <a:lnTo>
                    <a:pt x="224" y="183"/>
                  </a:lnTo>
                  <a:lnTo>
                    <a:pt x="212" y="179"/>
                  </a:lnTo>
                  <a:lnTo>
                    <a:pt x="198" y="175"/>
                  </a:lnTo>
                  <a:lnTo>
                    <a:pt x="175" y="165"/>
                  </a:lnTo>
                  <a:lnTo>
                    <a:pt x="151" y="153"/>
                  </a:lnTo>
                  <a:lnTo>
                    <a:pt x="128" y="139"/>
                  </a:lnTo>
                  <a:lnTo>
                    <a:pt x="107" y="125"/>
                  </a:lnTo>
                  <a:lnTo>
                    <a:pt x="86" y="110"/>
                  </a:lnTo>
                  <a:lnTo>
                    <a:pt x="67" y="95"/>
                  </a:lnTo>
                  <a:lnTo>
                    <a:pt x="50" y="81"/>
                  </a:lnTo>
                  <a:lnTo>
                    <a:pt x="23" y="55"/>
                  </a:lnTo>
                  <a:lnTo>
                    <a:pt x="6" y="38"/>
                  </a:lnTo>
                  <a:lnTo>
                    <a:pt x="0" y="30"/>
                  </a:lnTo>
                  <a:lnTo>
                    <a:pt x="0" y="0"/>
                  </a:lnTo>
                  <a:lnTo>
                    <a:pt x="5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6" name="Freeform 237">
              <a:extLst>
                <a:ext uri="{FF2B5EF4-FFF2-40B4-BE49-F238E27FC236}">
                  <a16:creationId xmlns:a16="http://schemas.microsoft.com/office/drawing/2014/main" id="{445E337D-2D7B-4738-8C1D-69EE57901A0E}"/>
                </a:ext>
              </a:extLst>
            </p:cNvPr>
            <p:cNvSpPr>
              <a:spLocks/>
            </p:cNvSpPr>
            <p:nvPr/>
          </p:nvSpPr>
          <p:spPr bwMode="auto">
            <a:xfrm flipH="1">
              <a:off x="6911692" y="5727303"/>
              <a:ext cx="385836" cy="328374"/>
            </a:xfrm>
            <a:custGeom>
              <a:avLst/>
              <a:gdLst>
                <a:gd name="T0" fmla="*/ 226 w 1335"/>
                <a:gd name="T1" fmla="*/ 145 h 1323"/>
                <a:gd name="T2" fmla="*/ 164 w 1335"/>
                <a:gd name="T3" fmla="*/ 168 h 1323"/>
                <a:gd name="T4" fmla="*/ 112 w 1335"/>
                <a:gd name="T5" fmla="*/ 201 h 1323"/>
                <a:gd name="T6" fmla="*/ 72 w 1335"/>
                <a:gd name="T7" fmla="*/ 247 h 1323"/>
                <a:gd name="T8" fmla="*/ 40 w 1335"/>
                <a:gd name="T9" fmla="*/ 299 h 1323"/>
                <a:gd name="T10" fmla="*/ 19 w 1335"/>
                <a:gd name="T11" fmla="*/ 361 h 1323"/>
                <a:gd name="T12" fmla="*/ 7 w 1335"/>
                <a:gd name="T13" fmla="*/ 421 h 1323"/>
                <a:gd name="T14" fmla="*/ 0 w 1335"/>
                <a:gd name="T15" fmla="*/ 524 h 1323"/>
                <a:gd name="T16" fmla="*/ 8 w 1335"/>
                <a:gd name="T17" fmla="*/ 637 h 1323"/>
                <a:gd name="T18" fmla="*/ 30 w 1335"/>
                <a:gd name="T19" fmla="*/ 756 h 1323"/>
                <a:gd name="T20" fmla="*/ 69 w 1335"/>
                <a:gd name="T21" fmla="*/ 875 h 1323"/>
                <a:gd name="T22" fmla="*/ 124 w 1335"/>
                <a:gd name="T23" fmla="*/ 989 h 1323"/>
                <a:gd name="T24" fmla="*/ 198 w 1335"/>
                <a:gd name="T25" fmla="*/ 1094 h 1323"/>
                <a:gd name="T26" fmla="*/ 241 w 1335"/>
                <a:gd name="T27" fmla="*/ 1142 h 1323"/>
                <a:gd name="T28" fmla="*/ 289 w 1335"/>
                <a:gd name="T29" fmla="*/ 1185 h 1323"/>
                <a:gd name="T30" fmla="*/ 342 w 1335"/>
                <a:gd name="T31" fmla="*/ 1224 h 1323"/>
                <a:gd name="T32" fmla="*/ 400 w 1335"/>
                <a:gd name="T33" fmla="*/ 1257 h 1323"/>
                <a:gd name="T34" fmla="*/ 463 w 1335"/>
                <a:gd name="T35" fmla="*/ 1284 h 1323"/>
                <a:gd name="T36" fmla="*/ 530 w 1335"/>
                <a:gd name="T37" fmla="*/ 1305 h 1323"/>
                <a:gd name="T38" fmla="*/ 603 w 1335"/>
                <a:gd name="T39" fmla="*/ 1318 h 1323"/>
                <a:gd name="T40" fmla="*/ 682 w 1335"/>
                <a:gd name="T41" fmla="*/ 1323 h 1323"/>
                <a:gd name="T42" fmla="*/ 790 w 1335"/>
                <a:gd name="T43" fmla="*/ 1321 h 1323"/>
                <a:gd name="T44" fmla="*/ 912 w 1335"/>
                <a:gd name="T45" fmla="*/ 1306 h 1323"/>
                <a:gd name="T46" fmla="*/ 978 w 1335"/>
                <a:gd name="T47" fmla="*/ 1291 h 1323"/>
                <a:gd name="T48" fmla="*/ 1040 w 1335"/>
                <a:gd name="T49" fmla="*/ 1269 h 1323"/>
                <a:gd name="T50" fmla="*/ 1096 w 1335"/>
                <a:gd name="T51" fmla="*/ 1242 h 1323"/>
                <a:gd name="T52" fmla="*/ 1145 w 1335"/>
                <a:gd name="T53" fmla="*/ 1209 h 1323"/>
                <a:gd name="T54" fmla="*/ 1188 w 1335"/>
                <a:gd name="T55" fmla="*/ 1168 h 1323"/>
                <a:gd name="T56" fmla="*/ 1225 w 1335"/>
                <a:gd name="T57" fmla="*/ 1120 h 1323"/>
                <a:gd name="T58" fmla="*/ 1255 w 1335"/>
                <a:gd name="T59" fmla="*/ 1064 h 1323"/>
                <a:gd name="T60" fmla="*/ 1271 w 1335"/>
                <a:gd name="T61" fmla="*/ 1022 h 1323"/>
                <a:gd name="T62" fmla="*/ 1309 w 1335"/>
                <a:gd name="T63" fmla="*/ 879 h 1323"/>
                <a:gd name="T64" fmla="*/ 1331 w 1335"/>
                <a:gd name="T65" fmla="*/ 718 h 1323"/>
                <a:gd name="T66" fmla="*/ 1335 w 1335"/>
                <a:gd name="T67" fmla="*/ 607 h 1323"/>
                <a:gd name="T68" fmla="*/ 1329 w 1335"/>
                <a:gd name="T69" fmla="*/ 524 h 1323"/>
                <a:gd name="T70" fmla="*/ 1317 w 1335"/>
                <a:gd name="T71" fmla="*/ 443 h 1323"/>
                <a:gd name="T72" fmla="*/ 1296 w 1335"/>
                <a:gd name="T73" fmla="*/ 366 h 1323"/>
                <a:gd name="T74" fmla="*/ 1266 w 1335"/>
                <a:gd name="T75" fmla="*/ 294 h 1323"/>
                <a:gd name="T76" fmla="*/ 1227 w 1335"/>
                <a:gd name="T77" fmla="*/ 228 h 1323"/>
                <a:gd name="T78" fmla="*/ 1191 w 1335"/>
                <a:gd name="T79" fmla="*/ 185 h 1323"/>
                <a:gd name="T80" fmla="*/ 1122 w 1335"/>
                <a:gd name="T81" fmla="*/ 122 h 1323"/>
                <a:gd name="T82" fmla="*/ 1042 w 1335"/>
                <a:gd name="T83" fmla="*/ 73 h 1323"/>
                <a:gd name="T84" fmla="*/ 955 w 1335"/>
                <a:gd name="T85" fmla="*/ 36 h 1323"/>
                <a:gd name="T86" fmla="*/ 861 w 1335"/>
                <a:gd name="T87" fmla="*/ 12 h 1323"/>
                <a:gd name="T88" fmla="*/ 764 w 1335"/>
                <a:gd name="T89" fmla="*/ 1 h 1323"/>
                <a:gd name="T90" fmla="*/ 664 w 1335"/>
                <a:gd name="T91" fmla="*/ 2 h 1323"/>
                <a:gd name="T92" fmla="*/ 563 w 1335"/>
                <a:gd name="T93" fmla="*/ 15 h 1323"/>
                <a:gd name="T94" fmla="*/ 464 w 1335"/>
                <a:gd name="T95" fmla="*/ 40 h 1323"/>
                <a:gd name="T96" fmla="*/ 369 w 1335"/>
                <a:gd name="T97" fmla="*/ 76 h 1323"/>
                <a:gd name="T98" fmla="*/ 278 w 1335"/>
                <a:gd name="T99" fmla="*/ 123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35" h="1323">
                  <a:moveTo>
                    <a:pt x="250" y="141"/>
                  </a:moveTo>
                  <a:lnTo>
                    <a:pt x="250" y="141"/>
                  </a:lnTo>
                  <a:lnTo>
                    <a:pt x="226" y="145"/>
                  </a:lnTo>
                  <a:lnTo>
                    <a:pt x="204" y="152"/>
                  </a:lnTo>
                  <a:lnTo>
                    <a:pt x="183" y="159"/>
                  </a:lnTo>
                  <a:lnTo>
                    <a:pt x="164" y="168"/>
                  </a:lnTo>
                  <a:lnTo>
                    <a:pt x="145" y="177"/>
                  </a:lnTo>
                  <a:lnTo>
                    <a:pt x="128" y="189"/>
                  </a:lnTo>
                  <a:lnTo>
                    <a:pt x="112" y="201"/>
                  </a:lnTo>
                  <a:lnTo>
                    <a:pt x="97" y="215"/>
                  </a:lnTo>
                  <a:lnTo>
                    <a:pt x="84" y="230"/>
                  </a:lnTo>
                  <a:lnTo>
                    <a:pt x="72" y="247"/>
                  </a:lnTo>
                  <a:lnTo>
                    <a:pt x="59" y="263"/>
                  </a:lnTo>
                  <a:lnTo>
                    <a:pt x="49" y="281"/>
                  </a:lnTo>
                  <a:lnTo>
                    <a:pt x="40" y="299"/>
                  </a:lnTo>
                  <a:lnTo>
                    <a:pt x="32" y="320"/>
                  </a:lnTo>
                  <a:lnTo>
                    <a:pt x="25" y="340"/>
                  </a:lnTo>
                  <a:lnTo>
                    <a:pt x="19" y="361"/>
                  </a:lnTo>
                  <a:lnTo>
                    <a:pt x="19" y="361"/>
                  </a:lnTo>
                  <a:lnTo>
                    <a:pt x="12" y="391"/>
                  </a:lnTo>
                  <a:lnTo>
                    <a:pt x="7" y="421"/>
                  </a:lnTo>
                  <a:lnTo>
                    <a:pt x="3" y="455"/>
                  </a:lnTo>
                  <a:lnTo>
                    <a:pt x="1" y="488"/>
                  </a:lnTo>
                  <a:lnTo>
                    <a:pt x="0" y="524"/>
                  </a:lnTo>
                  <a:lnTo>
                    <a:pt x="1" y="561"/>
                  </a:lnTo>
                  <a:lnTo>
                    <a:pt x="3" y="599"/>
                  </a:lnTo>
                  <a:lnTo>
                    <a:pt x="8" y="637"/>
                  </a:lnTo>
                  <a:lnTo>
                    <a:pt x="13" y="676"/>
                  </a:lnTo>
                  <a:lnTo>
                    <a:pt x="21" y="716"/>
                  </a:lnTo>
                  <a:lnTo>
                    <a:pt x="30" y="756"/>
                  </a:lnTo>
                  <a:lnTo>
                    <a:pt x="41" y="796"/>
                  </a:lnTo>
                  <a:lnTo>
                    <a:pt x="55" y="835"/>
                  </a:lnTo>
                  <a:lnTo>
                    <a:pt x="69" y="875"/>
                  </a:lnTo>
                  <a:lnTo>
                    <a:pt x="86" y="914"/>
                  </a:lnTo>
                  <a:lnTo>
                    <a:pt x="104" y="952"/>
                  </a:lnTo>
                  <a:lnTo>
                    <a:pt x="124" y="989"/>
                  </a:lnTo>
                  <a:lnTo>
                    <a:pt x="147" y="1026"/>
                  </a:lnTo>
                  <a:lnTo>
                    <a:pt x="172" y="1061"/>
                  </a:lnTo>
                  <a:lnTo>
                    <a:pt x="198" y="1094"/>
                  </a:lnTo>
                  <a:lnTo>
                    <a:pt x="212" y="1110"/>
                  </a:lnTo>
                  <a:lnTo>
                    <a:pt x="226" y="1127"/>
                  </a:lnTo>
                  <a:lnTo>
                    <a:pt x="241" y="1142"/>
                  </a:lnTo>
                  <a:lnTo>
                    <a:pt x="257" y="1157"/>
                  </a:lnTo>
                  <a:lnTo>
                    <a:pt x="272" y="1171"/>
                  </a:lnTo>
                  <a:lnTo>
                    <a:pt x="289" y="1185"/>
                  </a:lnTo>
                  <a:lnTo>
                    <a:pt x="306" y="1199"/>
                  </a:lnTo>
                  <a:lnTo>
                    <a:pt x="324" y="1212"/>
                  </a:lnTo>
                  <a:lnTo>
                    <a:pt x="342" y="1224"/>
                  </a:lnTo>
                  <a:lnTo>
                    <a:pt x="361" y="1236"/>
                  </a:lnTo>
                  <a:lnTo>
                    <a:pt x="380" y="1247"/>
                  </a:lnTo>
                  <a:lnTo>
                    <a:pt x="400" y="1257"/>
                  </a:lnTo>
                  <a:lnTo>
                    <a:pt x="421" y="1267"/>
                  </a:lnTo>
                  <a:lnTo>
                    <a:pt x="441" y="1276"/>
                  </a:lnTo>
                  <a:lnTo>
                    <a:pt x="463" y="1284"/>
                  </a:lnTo>
                  <a:lnTo>
                    <a:pt x="484" y="1292"/>
                  </a:lnTo>
                  <a:lnTo>
                    <a:pt x="507" y="1298"/>
                  </a:lnTo>
                  <a:lnTo>
                    <a:pt x="530" y="1305"/>
                  </a:lnTo>
                  <a:lnTo>
                    <a:pt x="554" y="1309"/>
                  </a:lnTo>
                  <a:lnTo>
                    <a:pt x="579" y="1313"/>
                  </a:lnTo>
                  <a:lnTo>
                    <a:pt x="603" y="1318"/>
                  </a:lnTo>
                  <a:lnTo>
                    <a:pt x="629" y="1320"/>
                  </a:lnTo>
                  <a:lnTo>
                    <a:pt x="655" y="1322"/>
                  </a:lnTo>
                  <a:lnTo>
                    <a:pt x="682" y="1323"/>
                  </a:lnTo>
                  <a:lnTo>
                    <a:pt x="682" y="1323"/>
                  </a:lnTo>
                  <a:lnTo>
                    <a:pt x="737" y="1322"/>
                  </a:lnTo>
                  <a:lnTo>
                    <a:pt x="790" y="1321"/>
                  </a:lnTo>
                  <a:lnTo>
                    <a:pt x="840" y="1317"/>
                  </a:lnTo>
                  <a:lnTo>
                    <a:pt x="888" y="1310"/>
                  </a:lnTo>
                  <a:lnTo>
                    <a:pt x="912" y="1306"/>
                  </a:lnTo>
                  <a:lnTo>
                    <a:pt x="934" y="1302"/>
                  </a:lnTo>
                  <a:lnTo>
                    <a:pt x="957" y="1296"/>
                  </a:lnTo>
                  <a:lnTo>
                    <a:pt x="978" y="1291"/>
                  </a:lnTo>
                  <a:lnTo>
                    <a:pt x="999" y="1284"/>
                  </a:lnTo>
                  <a:lnTo>
                    <a:pt x="1020" y="1277"/>
                  </a:lnTo>
                  <a:lnTo>
                    <a:pt x="1040" y="1269"/>
                  </a:lnTo>
                  <a:lnTo>
                    <a:pt x="1059" y="1261"/>
                  </a:lnTo>
                  <a:lnTo>
                    <a:pt x="1078" y="1252"/>
                  </a:lnTo>
                  <a:lnTo>
                    <a:pt x="1096" y="1242"/>
                  </a:lnTo>
                  <a:lnTo>
                    <a:pt x="1113" y="1231"/>
                  </a:lnTo>
                  <a:lnTo>
                    <a:pt x="1130" y="1221"/>
                  </a:lnTo>
                  <a:lnTo>
                    <a:pt x="1145" y="1209"/>
                  </a:lnTo>
                  <a:lnTo>
                    <a:pt x="1160" y="1196"/>
                  </a:lnTo>
                  <a:lnTo>
                    <a:pt x="1174" y="1182"/>
                  </a:lnTo>
                  <a:lnTo>
                    <a:pt x="1188" y="1168"/>
                  </a:lnTo>
                  <a:lnTo>
                    <a:pt x="1201" y="1153"/>
                  </a:lnTo>
                  <a:lnTo>
                    <a:pt x="1214" y="1136"/>
                  </a:lnTo>
                  <a:lnTo>
                    <a:pt x="1225" y="1120"/>
                  </a:lnTo>
                  <a:lnTo>
                    <a:pt x="1236" y="1102"/>
                  </a:lnTo>
                  <a:lnTo>
                    <a:pt x="1246" y="1083"/>
                  </a:lnTo>
                  <a:lnTo>
                    <a:pt x="1255" y="1064"/>
                  </a:lnTo>
                  <a:lnTo>
                    <a:pt x="1264" y="1043"/>
                  </a:lnTo>
                  <a:lnTo>
                    <a:pt x="1271" y="1022"/>
                  </a:lnTo>
                  <a:lnTo>
                    <a:pt x="1271" y="1022"/>
                  </a:lnTo>
                  <a:lnTo>
                    <a:pt x="1285" y="978"/>
                  </a:lnTo>
                  <a:lnTo>
                    <a:pt x="1298" y="929"/>
                  </a:lnTo>
                  <a:lnTo>
                    <a:pt x="1309" y="879"/>
                  </a:lnTo>
                  <a:lnTo>
                    <a:pt x="1319" y="826"/>
                  </a:lnTo>
                  <a:lnTo>
                    <a:pt x="1326" y="774"/>
                  </a:lnTo>
                  <a:lnTo>
                    <a:pt x="1331" y="718"/>
                  </a:lnTo>
                  <a:lnTo>
                    <a:pt x="1335" y="662"/>
                  </a:lnTo>
                  <a:lnTo>
                    <a:pt x="1335" y="635"/>
                  </a:lnTo>
                  <a:lnTo>
                    <a:pt x="1335" y="607"/>
                  </a:lnTo>
                  <a:lnTo>
                    <a:pt x="1334" y="579"/>
                  </a:lnTo>
                  <a:lnTo>
                    <a:pt x="1331" y="551"/>
                  </a:lnTo>
                  <a:lnTo>
                    <a:pt x="1329" y="524"/>
                  </a:lnTo>
                  <a:lnTo>
                    <a:pt x="1326" y="497"/>
                  </a:lnTo>
                  <a:lnTo>
                    <a:pt x="1321" y="470"/>
                  </a:lnTo>
                  <a:lnTo>
                    <a:pt x="1317" y="443"/>
                  </a:lnTo>
                  <a:lnTo>
                    <a:pt x="1310" y="417"/>
                  </a:lnTo>
                  <a:lnTo>
                    <a:pt x="1303" y="391"/>
                  </a:lnTo>
                  <a:lnTo>
                    <a:pt x="1296" y="366"/>
                  </a:lnTo>
                  <a:lnTo>
                    <a:pt x="1287" y="342"/>
                  </a:lnTo>
                  <a:lnTo>
                    <a:pt x="1278" y="318"/>
                  </a:lnTo>
                  <a:lnTo>
                    <a:pt x="1266" y="294"/>
                  </a:lnTo>
                  <a:lnTo>
                    <a:pt x="1254" y="271"/>
                  </a:lnTo>
                  <a:lnTo>
                    <a:pt x="1242" y="250"/>
                  </a:lnTo>
                  <a:lnTo>
                    <a:pt x="1227" y="228"/>
                  </a:lnTo>
                  <a:lnTo>
                    <a:pt x="1211" y="209"/>
                  </a:lnTo>
                  <a:lnTo>
                    <a:pt x="1211" y="209"/>
                  </a:lnTo>
                  <a:lnTo>
                    <a:pt x="1191" y="185"/>
                  </a:lnTo>
                  <a:lnTo>
                    <a:pt x="1169" y="162"/>
                  </a:lnTo>
                  <a:lnTo>
                    <a:pt x="1146" y="141"/>
                  </a:lnTo>
                  <a:lnTo>
                    <a:pt x="1122" y="122"/>
                  </a:lnTo>
                  <a:lnTo>
                    <a:pt x="1096" y="104"/>
                  </a:lnTo>
                  <a:lnTo>
                    <a:pt x="1070" y="88"/>
                  </a:lnTo>
                  <a:lnTo>
                    <a:pt x="1042" y="73"/>
                  </a:lnTo>
                  <a:lnTo>
                    <a:pt x="1014" y="59"/>
                  </a:lnTo>
                  <a:lnTo>
                    <a:pt x="985" y="47"/>
                  </a:lnTo>
                  <a:lnTo>
                    <a:pt x="955" y="36"/>
                  </a:lnTo>
                  <a:lnTo>
                    <a:pt x="924" y="27"/>
                  </a:lnTo>
                  <a:lnTo>
                    <a:pt x="893" y="19"/>
                  </a:lnTo>
                  <a:lnTo>
                    <a:pt x="861" y="12"/>
                  </a:lnTo>
                  <a:lnTo>
                    <a:pt x="829" y="8"/>
                  </a:lnTo>
                  <a:lnTo>
                    <a:pt x="796" y="4"/>
                  </a:lnTo>
                  <a:lnTo>
                    <a:pt x="764" y="1"/>
                  </a:lnTo>
                  <a:lnTo>
                    <a:pt x="730" y="0"/>
                  </a:lnTo>
                  <a:lnTo>
                    <a:pt x="698" y="1"/>
                  </a:lnTo>
                  <a:lnTo>
                    <a:pt x="664" y="2"/>
                  </a:lnTo>
                  <a:lnTo>
                    <a:pt x="630" y="6"/>
                  </a:lnTo>
                  <a:lnTo>
                    <a:pt x="597" y="10"/>
                  </a:lnTo>
                  <a:lnTo>
                    <a:pt x="563" y="15"/>
                  </a:lnTo>
                  <a:lnTo>
                    <a:pt x="530" y="23"/>
                  </a:lnTo>
                  <a:lnTo>
                    <a:pt x="497" y="31"/>
                  </a:lnTo>
                  <a:lnTo>
                    <a:pt x="464" y="40"/>
                  </a:lnTo>
                  <a:lnTo>
                    <a:pt x="432" y="51"/>
                  </a:lnTo>
                  <a:lnTo>
                    <a:pt x="400" y="63"/>
                  </a:lnTo>
                  <a:lnTo>
                    <a:pt x="369" y="76"/>
                  </a:lnTo>
                  <a:lnTo>
                    <a:pt x="338" y="91"/>
                  </a:lnTo>
                  <a:lnTo>
                    <a:pt x="307" y="106"/>
                  </a:lnTo>
                  <a:lnTo>
                    <a:pt x="278" y="123"/>
                  </a:lnTo>
                  <a:lnTo>
                    <a:pt x="250" y="141"/>
                  </a:lnTo>
                  <a:lnTo>
                    <a:pt x="250" y="141"/>
                  </a:lnTo>
                  <a:close/>
                </a:path>
              </a:pathLst>
            </a:custGeom>
            <a:solidFill>
              <a:srgbClr val="765B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7" name="Freeform 238">
              <a:extLst>
                <a:ext uri="{FF2B5EF4-FFF2-40B4-BE49-F238E27FC236}">
                  <a16:creationId xmlns:a16="http://schemas.microsoft.com/office/drawing/2014/main" id="{4E93F496-0905-41BE-858B-F8C17D7ED875}"/>
                </a:ext>
              </a:extLst>
            </p:cNvPr>
            <p:cNvSpPr>
              <a:spLocks/>
            </p:cNvSpPr>
            <p:nvPr/>
          </p:nvSpPr>
          <p:spPr bwMode="auto">
            <a:xfrm flipH="1">
              <a:off x="6925596" y="5751627"/>
              <a:ext cx="340648" cy="382235"/>
            </a:xfrm>
            <a:custGeom>
              <a:avLst/>
              <a:gdLst>
                <a:gd name="T0" fmla="*/ 628 w 1175"/>
                <a:gd name="T1" fmla="*/ 1 h 1541"/>
                <a:gd name="T2" fmla="*/ 737 w 1175"/>
                <a:gd name="T3" fmla="*/ 13 h 1541"/>
                <a:gd name="T4" fmla="*/ 831 w 1175"/>
                <a:gd name="T5" fmla="*/ 38 h 1541"/>
                <a:gd name="T6" fmla="*/ 913 w 1175"/>
                <a:gd name="T7" fmla="*/ 76 h 1541"/>
                <a:gd name="T8" fmla="*/ 980 w 1175"/>
                <a:gd name="T9" fmla="*/ 123 h 1541"/>
                <a:gd name="T10" fmla="*/ 1036 w 1175"/>
                <a:gd name="T11" fmla="*/ 181 h 1541"/>
                <a:gd name="T12" fmla="*/ 1082 w 1175"/>
                <a:gd name="T13" fmla="*/ 245 h 1541"/>
                <a:gd name="T14" fmla="*/ 1117 w 1175"/>
                <a:gd name="T15" fmla="*/ 317 h 1541"/>
                <a:gd name="T16" fmla="*/ 1143 w 1175"/>
                <a:gd name="T17" fmla="*/ 392 h 1541"/>
                <a:gd name="T18" fmla="*/ 1161 w 1175"/>
                <a:gd name="T19" fmla="*/ 472 h 1541"/>
                <a:gd name="T20" fmla="*/ 1172 w 1175"/>
                <a:gd name="T21" fmla="*/ 555 h 1541"/>
                <a:gd name="T22" fmla="*/ 1175 w 1175"/>
                <a:gd name="T23" fmla="*/ 695 h 1541"/>
                <a:gd name="T24" fmla="*/ 1163 w 1175"/>
                <a:gd name="T25" fmla="*/ 856 h 1541"/>
                <a:gd name="T26" fmla="*/ 1137 w 1175"/>
                <a:gd name="T27" fmla="*/ 1002 h 1541"/>
                <a:gd name="T28" fmla="*/ 1107 w 1175"/>
                <a:gd name="T29" fmla="*/ 1121 h 1541"/>
                <a:gd name="T30" fmla="*/ 1080 w 1175"/>
                <a:gd name="T31" fmla="*/ 1203 h 1541"/>
                <a:gd name="T32" fmla="*/ 1066 w 1175"/>
                <a:gd name="T33" fmla="*/ 1231 h 1541"/>
                <a:gd name="T34" fmla="*/ 1010 w 1175"/>
                <a:gd name="T35" fmla="*/ 1296 h 1541"/>
                <a:gd name="T36" fmla="*/ 924 w 1175"/>
                <a:gd name="T37" fmla="*/ 1372 h 1541"/>
                <a:gd name="T38" fmla="*/ 821 w 1175"/>
                <a:gd name="T39" fmla="*/ 1446 h 1541"/>
                <a:gd name="T40" fmla="*/ 713 w 1175"/>
                <a:gd name="T41" fmla="*/ 1507 h 1541"/>
                <a:gd name="T42" fmla="*/ 646 w 1175"/>
                <a:gd name="T43" fmla="*/ 1532 h 1541"/>
                <a:gd name="T44" fmla="*/ 601 w 1175"/>
                <a:gd name="T45" fmla="*/ 1540 h 1541"/>
                <a:gd name="T46" fmla="*/ 574 w 1175"/>
                <a:gd name="T47" fmla="*/ 1540 h 1541"/>
                <a:gd name="T48" fmla="*/ 530 w 1175"/>
                <a:gd name="T49" fmla="*/ 1532 h 1541"/>
                <a:gd name="T50" fmla="*/ 463 w 1175"/>
                <a:gd name="T51" fmla="*/ 1507 h 1541"/>
                <a:gd name="T52" fmla="*/ 355 w 1175"/>
                <a:gd name="T53" fmla="*/ 1446 h 1541"/>
                <a:gd name="T54" fmla="*/ 252 w 1175"/>
                <a:gd name="T55" fmla="*/ 1372 h 1541"/>
                <a:gd name="T56" fmla="*/ 164 w 1175"/>
                <a:gd name="T57" fmla="*/ 1296 h 1541"/>
                <a:gd name="T58" fmla="*/ 109 w 1175"/>
                <a:gd name="T59" fmla="*/ 1231 h 1541"/>
                <a:gd name="T60" fmla="*/ 96 w 1175"/>
                <a:gd name="T61" fmla="*/ 1203 h 1541"/>
                <a:gd name="T62" fmla="*/ 68 w 1175"/>
                <a:gd name="T63" fmla="*/ 1121 h 1541"/>
                <a:gd name="T64" fmla="*/ 39 w 1175"/>
                <a:gd name="T65" fmla="*/ 1002 h 1541"/>
                <a:gd name="T66" fmla="*/ 13 w 1175"/>
                <a:gd name="T67" fmla="*/ 856 h 1541"/>
                <a:gd name="T68" fmla="*/ 1 w 1175"/>
                <a:gd name="T69" fmla="*/ 695 h 1541"/>
                <a:gd name="T70" fmla="*/ 4 w 1175"/>
                <a:gd name="T71" fmla="*/ 555 h 1541"/>
                <a:gd name="T72" fmla="*/ 15 w 1175"/>
                <a:gd name="T73" fmla="*/ 472 h 1541"/>
                <a:gd name="T74" fmla="*/ 33 w 1175"/>
                <a:gd name="T75" fmla="*/ 392 h 1541"/>
                <a:gd name="T76" fmla="*/ 59 w 1175"/>
                <a:gd name="T77" fmla="*/ 317 h 1541"/>
                <a:gd name="T78" fmla="*/ 94 w 1175"/>
                <a:gd name="T79" fmla="*/ 245 h 1541"/>
                <a:gd name="T80" fmla="*/ 139 w 1175"/>
                <a:gd name="T81" fmla="*/ 181 h 1541"/>
                <a:gd name="T82" fmla="*/ 196 w 1175"/>
                <a:gd name="T83" fmla="*/ 123 h 1541"/>
                <a:gd name="T84" fmla="*/ 263 w 1175"/>
                <a:gd name="T85" fmla="*/ 76 h 1541"/>
                <a:gd name="T86" fmla="*/ 344 w 1175"/>
                <a:gd name="T87" fmla="*/ 38 h 1541"/>
                <a:gd name="T88" fmla="*/ 439 w 1175"/>
                <a:gd name="T89" fmla="*/ 13 h 1541"/>
                <a:gd name="T90" fmla="*/ 548 w 1175"/>
                <a:gd name="T91" fmla="*/ 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5" h="1541">
                  <a:moveTo>
                    <a:pt x="587" y="0"/>
                  </a:moveTo>
                  <a:lnTo>
                    <a:pt x="587" y="0"/>
                  </a:lnTo>
                  <a:lnTo>
                    <a:pt x="628" y="1"/>
                  </a:lnTo>
                  <a:lnTo>
                    <a:pt x="666" y="4"/>
                  </a:lnTo>
                  <a:lnTo>
                    <a:pt x="702" y="8"/>
                  </a:lnTo>
                  <a:lnTo>
                    <a:pt x="737" y="13"/>
                  </a:lnTo>
                  <a:lnTo>
                    <a:pt x="770" y="20"/>
                  </a:lnTo>
                  <a:lnTo>
                    <a:pt x="802" y="28"/>
                  </a:lnTo>
                  <a:lnTo>
                    <a:pt x="831" y="38"/>
                  </a:lnTo>
                  <a:lnTo>
                    <a:pt x="860" y="50"/>
                  </a:lnTo>
                  <a:lnTo>
                    <a:pt x="887" y="62"/>
                  </a:lnTo>
                  <a:lnTo>
                    <a:pt x="913" y="76"/>
                  </a:lnTo>
                  <a:lnTo>
                    <a:pt x="936" y="90"/>
                  </a:lnTo>
                  <a:lnTo>
                    <a:pt x="959" y="106"/>
                  </a:lnTo>
                  <a:lnTo>
                    <a:pt x="980" y="123"/>
                  </a:lnTo>
                  <a:lnTo>
                    <a:pt x="1000" y="142"/>
                  </a:lnTo>
                  <a:lnTo>
                    <a:pt x="1019" y="160"/>
                  </a:lnTo>
                  <a:lnTo>
                    <a:pt x="1036" y="181"/>
                  </a:lnTo>
                  <a:lnTo>
                    <a:pt x="1053" y="201"/>
                  </a:lnTo>
                  <a:lnTo>
                    <a:pt x="1068" y="223"/>
                  </a:lnTo>
                  <a:lnTo>
                    <a:pt x="1082" y="245"/>
                  </a:lnTo>
                  <a:lnTo>
                    <a:pt x="1094" y="268"/>
                  </a:lnTo>
                  <a:lnTo>
                    <a:pt x="1107" y="292"/>
                  </a:lnTo>
                  <a:lnTo>
                    <a:pt x="1117" y="317"/>
                  </a:lnTo>
                  <a:lnTo>
                    <a:pt x="1127" y="342"/>
                  </a:lnTo>
                  <a:lnTo>
                    <a:pt x="1135" y="366"/>
                  </a:lnTo>
                  <a:lnTo>
                    <a:pt x="1143" y="392"/>
                  </a:lnTo>
                  <a:lnTo>
                    <a:pt x="1149" y="419"/>
                  </a:lnTo>
                  <a:lnTo>
                    <a:pt x="1156" y="445"/>
                  </a:lnTo>
                  <a:lnTo>
                    <a:pt x="1161" y="472"/>
                  </a:lnTo>
                  <a:lnTo>
                    <a:pt x="1165" y="500"/>
                  </a:lnTo>
                  <a:lnTo>
                    <a:pt x="1168" y="527"/>
                  </a:lnTo>
                  <a:lnTo>
                    <a:pt x="1172" y="555"/>
                  </a:lnTo>
                  <a:lnTo>
                    <a:pt x="1173" y="583"/>
                  </a:lnTo>
                  <a:lnTo>
                    <a:pt x="1175" y="638"/>
                  </a:lnTo>
                  <a:lnTo>
                    <a:pt x="1175" y="695"/>
                  </a:lnTo>
                  <a:lnTo>
                    <a:pt x="1173" y="750"/>
                  </a:lnTo>
                  <a:lnTo>
                    <a:pt x="1168" y="804"/>
                  </a:lnTo>
                  <a:lnTo>
                    <a:pt x="1163" y="856"/>
                  </a:lnTo>
                  <a:lnTo>
                    <a:pt x="1155" y="907"/>
                  </a:lnTo>
                  <a:lnTo>
                    <a:pt x="1146" y="956"/>
                  </a:lnTo>
                  <a:lnTo>
                    <a:pt x="1137" y="1002"/>
                  </a:lnTo>
                  <a:lnTo>
                    <a:pt x="1127" y="1046"/>
                  </a:lnTo>
                  <a:lnTo>
                    <a:pt x="1117" y="1086"/>
                  </a:lnTo>
                  <a:lnTo>
                    <a:pt x="1107" y="1121"/>
                  </a:lnTo>
                  <a:lnTo>
                    <a:pt x="1098" y="1154"/>
                  </a:lnTo>
                  <a:lnTo>
                    <a:pt x="1088" y="1181"/>
                  </a:lnTo>
                  <a:lnTo>
                    <a:pt x="1080" y="1203"/>
                  </a:lnTo>
                  <a:lnTo>
                    <a:pt x="1072" y="1221"/>
                  </a:lnTo>
                  <a:lnTo>
                    <a:pt x="1066" y="1231"/>
                  </a:lnTo>
                  <a:lnTo>
                    <a:pt x="1066" y="1231"/>
                  </a:lnTo>
                  <a:lnTo>
                    <a:pt x="1052" y="1251"/>
                  </a:lnTo>
                  <a:lnTo>
                    <a:pt x="1034" y="1272"/>
                  </a:lnTo>
                  <a:lnTo>
                    <a:pt x="1010" y="1296"/>
                  </a:lnTo>
                  <a:lnTo>
                    <a:pt x="984" y="1321"/>
                  </a:lnTo>
                  <a:lnTo>
                    <a:pt x="955" y="1346"/>
                  </a:lnTo>
                  <a:lnTo>
                    <a:pt x="924" y="1372"/>
                  </a:lnTo>
                  <a:lnTo>
                    <a:pt x="891" y="1398"/>
                  </a:lnTo>
                  <a:lnTo>
                    <a:pt x="857" y="1422"/>
                  </a:lnTo>
                  <a:lnTo>
                    <a:pt x="821" y="1446"/>
                  </a:lnTo>
                  <a:lnTo>
                    <a:pt x="785" y="1469"/>
                  </a:lnTo>
                  <a:lnTo>
                    <a:pt x="748" y="1488"/>
                  </a:lnTo>
                  <a:lnTo>
                    <a:pt x="713" y="1507"/>
                  </a:lnTo>
                  <a:lnTo>
                    <a:pt x="678" y="1521"/>
                  </a:lnTo>
                  <a:lnTo>
                    <a:pt x="663" y="1526"/>
                  </a:lnTo>
                  <a:lnTo>
                    <a:pt x="646" y="1532"/>
                  </a:lnTo>
                  <a:lnTo>
                    <a:pt x="630" y="1536"/>
                  </a:lnTo>
                  <a:lnTo>
                    <a:pt x="615" y="1539"/>
                  </a:lnTo>
                  <a:lnTo>
                    <a:pt x="601" y="1540"/>
                  </a:lnTo>
                  <a:lnTo>
                    <a:pt x="587" y="1541"/>
                  </a:lnTo>
                  <a:lnTo>
                    <a:pt x="587" y="1541"/>
                  </a:lnTo>
                  <a:lnTo>
                    <a:pt x="574" y="1540"/>
                  </a:lnTo>
                  <a:lnTo>
                    <a:pt x="560" y="1539"/>
                  </a:lnTo>
                  <a:lnTo>
                    <a:pt x="545" y="1536"/>
                  </a:lnTo>
                  <a:lnTo>
                    <a:pt x="530" y="1532"/>
                  </a:lnTo>
                  <a:lnTo>
                    <a:pt x="513" y="1526"/>
                  </a:lnTo>
                  <a:lnTo>
                    <a:pt x="497" y="1521"/>
                  </a:lnTo>
                  <a:lnTo>
                    <a:pt x="463" y="1507"/>
                  </a:lnTo>
                  <a:lnTo>
                    <a:pt x="427" y="1488"/>
                  </a:lnTo>
                  <a:lnTo>
                    <a:pt x="391" y="1469"/>
                  </a:lnTo>
                  <a:lnTo>
                    <a:pt x="355" y="1446"/>
                  </a:lnTo>
                  <a:lnTo>
                    <a:pt x="319" y="1422"/>
                  </a:lnTo>
                  <a:lnTo>
                    <a:pt x="284" y="1398"/>
                  </a:lnTo>
                  <a:lnTo>
                    <a:pt x="252" y="1372"/>
                  </a:lnTo>
                  <a:lnTo>
                    <a:pt x="219" y="1346"/>
                  </a:lnTo>
                  <a:lnTo>
                    <a:pt x="191" y="1321"/>
                  </a:lnTo>
                  <a:lnTo>
                    <a:pt x="164" y="1296"/>
                  </a:lnTo>
                  <a:lnTo>
                    <a:pt x="142" y="1272"/>
                  </a:lnTo>
                  <a:lnTo>
                    <a:pt x="124" y="1251"/>
                  </a:lnTo>
                  <a:lnTo>
                    <a:pt x="109" y="1231"/>
                  </a:lnTo>
                  <a:lnTo>
                    <a:pt x="109" y="1231"/>
                  </a:lnTo>
                  <a:lnTo>
                    <a:pt x="104" y="1221"/>
                  </a:lnTo>
                  <a:lnTo>
                    <a:pt x="96" y="1203"/>
                  </a:lnTo>
                  <a:lnTo>
                    <a:pt x="87" y="1181"/>
                  </a:lnTo>
                  <a:lnTo>
                    <a:pt x="78" y="1154"/>
                  </a:lnTo>
                  <a:lnTo>
                    <a:pt x="68" y="1121"/>
                  </a:lnTo>
                  <a:lnTo>
                    <a:pt x="58" y="1086"/>
                  </a:lnTo>
                  <a:lnTo>
                    <a:pt x="48" y="1046"/>
                  </a:lnTo>
                  <a:lnTo>
                    <a:pt x="39" y="1002"/>
                  </a:lnTo>
                  <a:lnTo>
                    <a:pt x="29" y="956"/>
                  </a:lnTo>
                  <a:lnTo>
                    <a:pt x="21" y="907"/>
                  </a:lnTo>
                  <a:lnTo>
                    <a:pt x="13" y="856"/>
                  </a:lnTo>
                  <a:lnTo>
                    <a:pt x="7" y="804"/>
                  </a:lnTo>
                  <a:lnTo>
                    <a:pt x="3" y="750"/>
                  </a:lnTo>
                  <a:lnTo>
                    <a:pt x="1" y="695"/>
                  </a:lnTo>
                  <a:lnTo>
                    <a:pt x="0" y="638"/>
                  </a:lnTo>
                  <a:lnTo>
                    <a:pt x="2" y="583"/>
                  </a:lnTo>
                  <a:lnTo>
                    <a:pt x="4" y="555"/>
                  </a:lnTo>
                  <a:lnTo>
                    <a:pt x="7" y="527"/>
                  </a:lnTo>
                  <a:lnTo>
                    <a:pt x="11" y="500"/>
                  </a:lnTo>
                  <a:lnTo>
                    <a:pt x="15" y="472"/>
                  </a:lnTo>
                  <a:lnTo>
                    <a:pt x="20" y="445"/>
                  </a:lnTo>
                  <a:lnTo>
                    <a:pt x="25" y="419"/>
                  </a:lnTo>
                  <a:lnTo>
                    <a:pt x="33" y="392"/>
                  </a:lnTo>
                  <a:lnTo>
                    <a:pt x="40" y="366"/>
                  </a:lnTo>
                  <a:lnTo>
                    <a:pt x="49" y="342"/>
                  </a:lnTo>
                  <a:lnTo>
                    <a:pt x="59" y="317"/>
                  </a:lnTo>
                  <a:lnTo>
                    <a:pt x="69" y="292"/>
                  </a:lnTo>
                  <a:lnTo>
                    <a:pt x="81" y="268"/>
                  </a:lnTo>
                  <a:lnTo>
                    <a:pt x="94" y="245"/>
                  </a:lnTo>
                  <a:lnTo>
                    <a:pt x="108" y="223"/>
                  </a:lnTo>
                  <a:lnTo>
                    <a:pt x="123" y="201"/>
                  </a:lnTo>
                  <a:lnTo>
                    <a:pt x="139" y="181"/>
                  </a:lnTo>
                  <a:lnTo>
                    <a:pt x="157" y="160"/>
                  </a:lnTo>
                  <a:lnTo>
                    <a:pt x="176" y="142"/>
                  </a:lnTo>
                  <a:lnTo>
                    <a:pt x="196" y="123"/>
                  </a:lnTo>
                  <a:lnTo>
                    <a:pt x="217" y="106"/>
                  </a:lnTo>
                  <a:lnTo>
                    <a:pt x="240" y="90"/>
                  </a:lnTo>
                  <a:lnTo>
                    <a:pt x="263" y="76"/>
                  </a:lnTo>
                  <a:lnTo>
                    <a:pt x="289" y="62"/>
                  </a:lnTo>
                  <a:lnTo>
                    <a:pt x="316" y="50"/>
                  </a:lnTo>
                  <a:lnTo>
                    <a:pt x="344" y="38"/>
                  </a:lnTo>
                  <a:lnTo>
                    <a:pt x="374" y="28"/>
                  </a:lnTo>
                  <a:lnTo>
                    <a:pt x="406" y="20"/>
                  </a:lnTo>
                  <a:lnTo>
                    <a:pt x="439" y="13"/>
                  </a:lnTo>
                  <a:lnTo>
                    <a:pt x="474" y="8"/>
                  </a:lnTo>
                  <a:lnTo>
                    <a:pt x="510" y="4"/>
                  </a:lnTo>
                  <a:lnTo>
                    <a:pt x="548" y="1"/>
                  </a:lnTo>
                  <a:lnTo>
                    <a:pt x="587" y="0"/>
                  </a:lnTo>
                  <a:lnTo>
                    <a:pt x="587" y="0"/>
                  </a:lnTo>
                  <a:close/>
                </a:path>
              </a:pathLst>
            </a:custGeom>
            <a:solidFill>
              <a:srgbClr val="FED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8" name="Freeform 239">
              <a:extLst>
                <a:ext uri="{FF2B5EF4-FFF2-40B4-BE49-F238E27FC236}">
                  <a16:creationId xmlns:a16="http://schemas.microsoft.com/office/drawing/2014/main" id="{4D7EFC3D-95A2-4FD6-B751-31CFE1AC59AC}"/>
                </a:ext>
              </a:extLst>
            </p:cNvPr>
            <p:cNvSpPr>
              <a:spLocks/>
            </p:cNvSpPr>
            <p:nvPr/>
          </p:nvSpPr>
          <p:spPr bwMode="auto">
            <a:xfrm flipH="1">
              <a:off x="6913430" y="5746415"/>
              <a:ext cx="366718" cy="220654"/>
            </a:xfrm>
            <a:custGeom>
              <a:avLst/>
              <a:gdLst>
                <a:gd name="T0" fmla="*/ 1037 w 1262"/>
                <a:gd name="T1" fmla="*/ 385 h 890"/>
                <a:gd name="T2" fmla="*/ 995 w 1262"/>
                <a:gd name="T3" fmla="*/ 402 h 890"/>
                <a:gd name="T4" fmla="*/ 954 w 1262"/>
                <a:gd name="T5" fmla="*/ 409 h 890"/>
                <a:gd name="T6" fmla="*/ 915 w 1262"/>
                <a:gd name="T7" fmla="*/ 409 h 890"/>
                <a:gd name="T8" fmla="*/ 839 w 1262"/>
                <a:gd name="T9" fmla="*/ 396 h 890"/>
                <a:gd name="T10" fmla="*/ 740 w 1262"/>
                <a:gd name="T11" fmla="*/ 377 h 890"/>
                <a:gd name="T12" fmla="*/ 690 w 1262"/>
                <a:gd name="T13" fmla="*/ 377 h 890"/>
                <a:gd name="T14" fmla="*/ 652 w 1262"/>
                <a:gd name="T15" fmla="*/ 385 h 890"/>
                <a:gd name="T16" fmla="*/ 625 w 1262"/>
                <a:gd name="T17" fmla="*/ 395 h 890"/>
                <a:gd name="T18" fmla="*/ 575 w 1262"/>
                <a:gd name="T19" fmla="*/ 399 h 890"/>
                <a:gd name="T20" fmla="*/ 497 w 1262"/>
                <a:gd name="T21" fmla="*/ 390 h 890"/>
                <a:gd name="T22" fmla="*/ 386 w 1262"/>
                <a:gd name="T23" fmla="*/ 377 h 890"/>
                <a:gd name="T24" fmla="*/ 317 w 1262"/>
                <a:gd name="T25" fmla="*/ 379 h 890"/>
                <a:gd name="T26" fmla="*/ 250 w 1262"/>
                <a:gd name="T27" fmla="*/ 395 h 890"/>
                <a:gd name="T28" fmla="*/ 206 w 1262"/>
                <a:gd name="T29" fmla="*/ 417 h 890"/>
                <a:gd name="T30" fmla="*/ 176 w 1262"/>
                <a:gd name="T31" fmla="*/ 441 h 890"/>
                <a:gd name="T32" fmla="*/ 148 w 1262"/>
                <a:gd name="T33" fmla="*/ 471 h 890"/>
                <a:gd name="T34" fmla="*/ 121 w 1262"/>
                <a:gd name="T35" fmla="*/ 509 h 890"/>
                <a:gd name="T36" fmla="*/ 97 w 1262"/>
                <a:gd name="T37" fmla="*/ 555 h 890"/>
                <a:gd name="T38" fmla="*/ 76 w 1262"/>
                <a:gd name="T39" fmla="*/ 611 h 890"/>
                <a:gd name="T40" fmla="*/ 47 w 1262"/>
                <a:gd name="T41" fmla="*/ 727 h 890"/>
                <a:gd name="T42" fmla="*/ 28 w 1262"/>
                <a:gd name="T43" fmla="*/ 741 h 890"/>
                <a:gd name="T44" fmla="*/ 5 w 1262"/>
                <a:gd name="T45" fmla="*/ 622 h 890"/>
                <a:gd name="T46" fmla="*/ 0 w 1262"/>
                <a:gd name="T47" fmla="*/ 511 h 890"/>
                <a:gd name="T48" fmla="*/ 11 w 1262"/>
                <a:gd name="T49" fmla="*/ 408 h 890"/>
                <a:gd name="T50" fmla="*/ 40 w 1262"/>
                <a:gd name="T51" fmla="*/ 315 h 890"/>
                <a:gd name="T52" fmla="*/ 86 w 1262"/>
                <a:gd name="T53" fmla="*/ 233 h 890"/>
                <a:gd name="T54" fmla="*/ 149 w 1262"/>
                <a:gd name="T55" fmla="*/ 161 h 890"/>
                <a:gd name="T56" fmla="*/ 229 w 1262"/>
                <a:gd name="T57" fmla="*/ 101 h 890"/>
                <a:gd name="T58" fmla="*/ 324 w 1262"/>
                <a:gd name="T59" fmla="*/ 55 h 890"/>
                <a:gd name="T60" fmla="*/ 436 w 1262"/>
                <a:gd name="T61" fmla="*/ 22 h 890"/>
                <a:gd name="T62" fmla="*/ 564 w 1262"/>
                <a:gd name="T63" fmla="*/ 3 h 890"/>
                <a:gd name="T64" fmla="*/ 635 w 1262"/>
                <a:gd name="T65" fmla="*/ 0 h 890"/>
                <a:gd name="T66" fmla="*/ 708 w 1262"/>
                <a:gd name="T67" fmla="*/ 2 h 890"/>
                <a:gd name="T68" fmla="*/ 775 w 1262"/>
                <a:gd name="T69" fmla="*/ 10 h 890"/>
                <a:gd name="T70" fmla="*/ 839 w 1262"/>
                <a:gd name="T71" fmla="*/ 24 h 890"/>
                <a:gd name="T72" fmla="*/ 898 w 1262"/>
                <a:gd name="T73" fmla="*/ 43 h 890"/>
                <a:gd name="T74" fmla="*/ 952 w 1262"/>
                <a:gd name="T75" fmla="*/ 68 h 890"/>
                <a:gd name="T76" fmla="*/ 1004 w 1262"/>
                <a:gd name="T77" fmla="*/ 97 h 890"/>
                <a:gd name="T78" fmla="*/ 1050 w 1262"/>
                <a:gd name="T79" fmla="*/ 131 h 890"/>
                <a:gd name="T80" fmla="*/ 1104 w 1262"/>
                <a:gd name="T81" fmla="*/ 182 h 890"/>
                <a:gd name="T82" fmla="*/ 1171 w 1262"/>
                <a:gd name="T83" fmla="*/ 272 h 890"/>
                <a:gd name="T84" fmla="*/ 1220 w 1262"/>
                <a:gd name="T85" fmla="*/ 372 h 890"/>
                <a:gd name="T86" fmla="*/ 1251 w 1262"/>
                <a:gd name="T87" fmla="*/ 484 h 890"/>
                <a:gd name="T88" fmla="*/ 1262 w 1262"/>
                <a:gd name="T89" fmla="*/ 601 h 890"/>
                <a:gd name="T90" fmla="*/ 1255 w 1262"/>
                <a:gd name="T91" fmla="*/ 725 h 890"/>
                <a:gd name="T92" fmla="*/ 1229 w 1262"/>
                <a:gd name="T93" fmla="*/ 849 h 890"/>
                <a:gd name="T94" fmla="*/ 1218 w 1262"/>
                <a:gd name="T95" fmla="*/ 847 h 890"/>
                <a:gd name="T96" fmla="*/ 1211 w 1262"/>
                <a:gd name="T97" fmla="*/ 726 h 890"/>
                <a:gd name="T98" fmla="*/ 1191 w 1262"/>
                <a:gd name="T99" fmla="*/ 621 h 890"/>
                <a:gd name="T100" fmla="*/ 1156 w 1262"/>
                <a:gd name="T101" fmla="*/ 528 h 890"/>
                <a:gd name="T102" fmla="*/ 1110 w 1262"/>
                <a:gd name="T103" fmla="*/ 448 h 890"/>
                <a:gd name="T104" fmla="*/ 1051 w 1262"/>
                <a:gd name="T105" fmla="*/ 378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2" h="890">
                  <a:moveTo>
                    <a:pt x="1051" y="378"/>
                  </a:moveTo>
                  <a:lnTo>
                    <a:pt x="1051" y="378"/>
                  </a:lnTo>
                  <a:lnTo>
                    <a:pt x="1037" y="385"/>
                  </a:lnTo>
                  <a:lnTo>
                    <a:pt x="1023" y="392"/>
                  </a:lnTo>
                  <a:lnTo>
                    <a:pt x="1009" y="397"/>
                  </a:lnTo>
                  <a:lnTo>
                    <a:pt x="995" y="402"/>
                  </a:lnTo>
                  <a:lnTo>
                    <a:pt x="981" y="405"/>
                  </a:lnTo>
                  <a:lnTo>
                    <a:pt x="968" y="407"/>
                  </a:lnTo>
                  <a:lnTo>
                    <a:pt x="954" y="409"/>
                  </a:lnTo>
                  <a:lnTo>
                    <a:pt x="941" y="409"/>
                  </a:lnTo>
                  <a:lnTo>
                    <a:pt x="929" y="409"/>
                  </a:lnTo>
                  <a:lnTo>
                    <a:pt x="915" y="409"/>
                  </a:lnTo>
                  <a:lnTo>
                    <a:pt x="889" y="406"/>
                  </a:lnTo>
                  <a:lnTo>
                    <a:pt x="865" y="402"/>
                  </a:lnTo>
                  <a:lnTo>
                    <a:pt x="839" y="396"/>
                  </a:lnTo>
                  <a:lnTo>
                    <a:pt x="790" y="385"/>
                  </a:lnTo>
                  <a:lnTo>
                    <a:pt x="765" y="380"/>
                  </a:lnTo>
                  <a:lnTo>
                    <a:pt x="740" y="377"/>
                  </a:lnTo>
                  <a:lnTo>
                    <a:pt x="714" y="376"/>
                  </a:lnTo>
                  <a:lnTo>
                    <a:pt x="702" y="376"/>
                  </a:lnTo>
                  <a:lnTo>
                    <a:pt x="690" y="377"/>
                  </a:lnTo>
                  <a:lnTo>
                    <a:pt x="676" y="379"/>
                  </a:lnTo>
                  <a:lnTo>
                    <a:pt x="664" y="382"/>
                  </a:lnTo>
                  <a:lnTo>
                    <a:pt x="652" y="385"/>
                  </a:lnTo>
                  <a:lnTo>
                    <a:pt x="638" y="391"/>
                  </a:lnTo>
                  <a:lnTo>
                    <a:pt x="638" y="391"/>
                  </a:lnTo>
                  <a:lnTo>
                    <a:pt x="625" y="395"/>
                  </a:lnTo>
                  <a:lnTo>
                    <a:pt x="609" y="398"/>
                  </a:lnTo>
                  <a:lnTo>
                    <a:pt x="593" y="399"/>
                  </a:lnTo>
                  <a:lnTo>
                    <a:pt x="575" y="399"/>
                  </a:lnTo>
                  <a:lnTo>
                    <a:pt x="557" y="398"/>
                  </a:lnTo>
                  <a:lnTo>
                    <a:pt x="538" y="396"/>
                  </a:lnTo>
                  <a:lnTo>
                    <a:pt x="497" y="390"/>
                  </a:lnTo>
                  <a:lnTo>
                    <a:pt x="454" y="384"/>
                  </a:lnTo>
                  <a:lnTo>
                    <a:pt x="409" y="379"/>
                  </a:lnTo>
                  <a:lnTo>
                    <a:pt x="386" y="377"/>
                  </a:lnTo>
                  <a:lnTo>
                    <a:pt x="363" y="377"/>
                  </a:lnTo>
                  <a:lnTo>
                    <a:pt x="340" y="377"/>
                  </a:lnTo>
                  <a:lnTo>
                    <a:pt x="317" y="379"/>
                  </a:lnTo>
                  <a:lnTo>
                    <a:pt x="294" y="382"/>
                  </a:lnTo>
                  <a:lnTo>
                    <a:pt x="271" y="388"/>
                  </a:lnTo>
                  <a:lnTo>
                    <a:pt x="250" y="395"/>
                  </a:lnTo>
                  <a:lnTo>
                    <a:pt x="228" y="405"/>
                  </a:lnTo>
                  <a:lnTo>
                    <a:pt x="217" y="410"/>
                  </a:lnTo>
                  <a:lnTo>
                    <a:pt x="206" y="417"/>
                  </a:lnTo>
                  <a:lnTo>
                    <a:pt x="196" y="424"/>
                  </a:lnTo>
                  <a:lnTo>
                    <a:pt x="186" y="432"/>
                  </a:lnTo>
                  <a:lnTo>
                    <a:pt x="176" y="441"/>
                  </a:lnTo>
                  <a:lnTo>
                    <a:pt x="167" y="449"/>
                  </a:lnTo>
                  <a:lnTo>
                    <a:pt x="157" y="460"/>
                  </a:lnTo>
                  <a:lnTo>
                    <a:pt x="148" y="471"/>
                  </a:lnTo>
                  <a:lnTo>
                    <a:pt x="139" y="483"/>
                  </a:lnTo>
                  <a:lnTo>
                    <a:pt x="130" y="496"/>
                  </a:lnTo>
                  <a:lnTo>
                    <a:pt x="121" y="509"/>
                  </a:lnTo>
                  <a:lnTo>
                    <a:pt x="113" y="524"/>
                  </a:lnTo>
                  <a:lnTo>
                    <a:pt x="105" y="539"/>
                  </a:lnTo>
                  <a:lnTo>
                    <a:pt x="97" y="555"/>
                  </a:lnTo>
                  <a:lnTo>
                    <a:pt x="90" y="573"/>
                  </a:lnTo>
                  <a:lnTo>
                    <a:pt x="83" y="592"/>
                  </a:lnTo>
                  <a:lnTo>
                    <a:pt x="76" y="611"/>
                  </a:lnTo>
                  <a:lnTo>
                    <a:pt x="69" y="632"/>
                  </a:lnTo>
                  <a:lnTo>
                    <a:pt x="58" y="677"/>
                  </a:lnTo>
                  <a:lnTo>
                    <a:pt x="47" y="727"/>
                  </a:lnTo>
                  <a:lnTo>
                    <a:pt x="39" y="782"/>
                  </a:lnTo>
                  <a:lnTo>
                    <a:pt x="39" y="782"/>
                  </a:lnTo>
                  <a:lnTo>
                    <a:pt x="28" y="741"/>
                  </a:lnTo>
                  <a:lnTo>
                    <a:pt x="18" y="700"/>
                  </a:lnTo>
                  <a:lnTo>
                    <a:pt x="11" y="661"/>
                  </a:lnTo>
                  <a:lnTo>
                    <a:pt x="5" y="622"/>
                  </a:lnTo>
                  <a:lnTo>
                    <a:pt x="1" y="584"/>
                  </a:lnTo>
                  <a:lnTo>
                    <a:pt x="0" y="546"/>
                  </a:lnTo>
                  <a:lnTo>
                    <a:pt x="0" y="511"/>
                  </a:lnTo>
                  <a:lnTo>
                    <a:pt x="2" y="475"/>
                  </a:lnTo>
                  <a:lnTo>
                    <a:pt x="5" y="442"/>
                  </a:lnTo>
                  <a:lnTo>
                    <a:pt x="11" y="408"/>
                  </a:lnTo>
                  <a:lnTo>
                    <a:pt x="19" y="376"/>
                  </a:lnTo>
                  <a:lnTo>
                    <a:pt x="29" y="345"/>
                  </a:lnTo>
                  <a:lnTo>
                    <a:pt x="40" y="315"/>
                  </a:lnTo>
                  <a:lnTo>
                    <a:pt x="54" y="286"/>
                  </a:lnTo>
                  <a:lnTo>
                    <a:pt x="69" y="259"/>
                  </a:lnTo>
                  <a:lnTo>
                    <a:pt x="86" y="233"/>
                  </a:lnTo>
                  <a:lnTo>
                    <a:pt x="105" y="207"/>
                  </a:lnTo>
                  <a:lnTo>
                    <a:pt x="127" y="183"/>
                  </a:lnTo>
                  <a:lnTo>
                    <a:pt x="149" y="161"/>
                  </a:lnTo>
                  <a:lnTo>
                    <a:pt x="174" y="140"/>
                  </a:lnTo>
                  <a:lnTo>
                    <a:pt x="199" y="120"/>
                  </a:lnTo>
                  <a:lnTo>
                    <a:pt x="229" y="101"/>
                  </a:lnTo>
                  <a:lnTo>
                    <a:pt x="258" y="84"/>
                  </a:lnTo>
                  <a:lnTo>
                    <a:pt x="290" y="69"/>
                  </a:lnTo>
                  <a:lnTo>
                    <a:pt x="324" y="55"/>
                  </a:lnTo>
                  <a:lnTo>
                    <a:pt x="360" y="42"/>
                  </a:lnTo>
                  <a:lnTo>
                    <a:pt x="397" y="31"/>
                  </a:lnTo>
                  <a:lnTo>
                    <a:pt x="436" y="22"/>
                  </a:lnTo>
                  <a:lnTo>
                    <a:pt x="477" y="14"/>
                  </a:lnTo>
                  <a:lnTo>
                    <a:pt x="519" y="7"/>
                  </a:lnTo>
                  <a:lnTo>
                    <a:pt x="564" y="3"/>
                  </a:lnTo>
                  <a:lnTo>
                    <a:pt x="610" y="0"/>
                  </a:lnTo>
                  <a:lnTo>
                    <a:pt x="610" y="0"/>
                  </a:lnTo>
                  <a:lnTo>
                    <a:pt x="635" y="0"/>
                  </a:lnTo>
                  <a:lnTo>
                    <a:pt x="659" y="0"/>
                  </a:lnTo>
                  <a:lnTo>
                    <a:pt x="684" y="0"/>
                  </a:lnTo>
                  <a:lnTo>
                    <a:pt x="708" y="2"/>
                  </a:lnTo>
                  <a:lnTo>
                    <a:pt x="730" y="4"/>
                  </a:lnTo>
                  <a:lnTo>
                    <a:pt x="753" y="6"/>
                  </a:lnTo>
                  <a:lnTo>
                    <a:pt x="775" y="10"/>
                  </a:lnTo>
                  <a:lnTo>
                    <a:pt x="796" y="14"/>
                  </a:lnTo>
                  <a:lnTo>
                    <a:pt x="818" y="18"/>
                  </a:lnTo>
                  <a:lnTo>
                    <a:pt x="839" y="24"/>
                  </a:lnTo>
                  <a:lnTo>
                    <a:pt x="859" y="30"/>
                  </a:lnTo>
                  <a:lnTo>
                    <a:pt x="878" y="37"/>
                  </a:lnTo>
                  <a:lnTo>
                    <a:pt x="898" y="43"/>
                  </a:lnTo>
                  <a:lnTo>
                    <a:pt x="916" y="51"/>
                  </a:lnTo>
                  <a:lnTo>
                    <a:pt x="935" y="59"/>
                  </a:lnTo>
                  <a:lnTo>
                    <a:pt x="952" y="68"/>
                  </a:lnTo>
                  <a:lnTo>
                    <a:pt x="970" y="78"/>
                  </a:lnTo>
                  <a:lnTo>
                    <a:pt x="987" y="87"/>
                  </a:lnTo>
                  <a:lnTo>
                    <a:pt x="1004" y="97"/>
                  </a:lnTo>
                  <a:lnTo>
                    <a:pt x="1020" y="108"/>
                  </a:lnTo>
                  <a:lnTo>
                    <a:pt x="1034" y="120"/>
                  </a:lnTo>
                  <a:lnTo>
                    <a:pt x="1050" y="131"/>
                  </a:lnTo>
                  <a:lnTo>
                    <a:pt x="1063" y="144"/>
                  </a:lnTo>
                  <a:lnTo>
                    <a:pt x="1078" y="155"/>
                  </a:lnTo>
                  <a:lnTo>
                    <a:pt x="1104" y="182"/>
                  </a:lnTo>
                  <a:lnTo>
                    <a:pt x="1128" y="210"/>
                  </a:lnTo>
                  <a:lnTo>
                    <a:pt x="1151" y="241"/>
                  </a:lnTo>
                  <a:lnTo>
                    <a:pt x="1171" y="272"/>
                  </a:lnTo>
                  <a:lnTo>
                    <a:pt x="1189" y="304"/>
                  </a:lnTo>
                  <a:lnTo>
                    <a:pt x="1206" y="338"/>
                  </a:lnTo>
                  <a:lnTo>
                    <a:pt x="1220" y="372"/>
                  </a:lnTo>
                  <a:lnTo>
                    <a:pt x="1232" y="409"/>
                  </a:lnTo>
                  <a:lnTo>
                    <a:pt x="1243" y="446"/>
                  </a:lnTo>
                  <a:lnTo>
                    <a:pt x="1251" y="484"/>
                  </a:lnTo>
                  <a:lnTo>
                    <a:pt x="1256" y="523"/>
                  </a:lnTo>
                  <a:lnTo>
                    <a:pt x="1261" y="561"/>
                  </a:lnTo>
                  <a:lnTo>
                    <a:pt x="1262" y="601"/>
                  </a:lnTo>
                  <a:lnTo>
                    <a:pt x="1262" y="642"/>
                  </a:lnTo>
                  <a:lnTo>
                    <a:pt x="1260" y="683"/>
                  </a:lnTo>
                  <a:lnTo>
                    <a:pt x="1255" y="725"/>
                  </a:lnTo>
                  <a:lnTo>
                    <a:pt x="1249" y="766"/>
                  </a:lnTo>
                  <a:lnTo>
                    <a:pt x="1241" y="807"/>
                  </a:lnTo>
                  <a:lnTo>
                    <a:pt x="1229" y="849"/>
                  </a:lnTo>
                  <a:lnTo>
                    <a:pt x="1217" y="890"/>
                  </a:lnTo>
                  <a:lnTo>
                    <a:pt x="1217" y="890"/>
                  </a:lnTo>
                  <a:lnTo>
                    <a:pt x="1218" y="847"/>
                  </a:lnTo>
                  <a:lnTo>
                    <a:pt x="1217" y="804"/>
                  </a:lnTo>
                  <a:lnTo>
                    <a:pt x="1215" y="764"/>
                  </a:lnTo>
                  <a:lnTo>
                    <a:pt x="1211" y="726"/>
                  </a:lnTo>
                  <a:lnTo>
                    <a:pt x="1206" y="689"/>
                  </a:lnTo>
                  <a:lnTo>
                    <a:pt x="1199" y="654"/>
                  </a:lnTo>
                  <a:lnTo>
                    <a:pt x="1191" y="621"/>
                  </a:lnTo>
                  <a:lnTo>
                    <a:pt x="1181" y="588"/>
                  </a:lnTo>
                  <a:lnTo>
                    <a:pt x="1170" y="558"/>
                  </a:lnTo>
                  <a:lnTo>
                    <a:pt x="1156" y="528"/>
                  </a:lnTo>
                  <a:lnTo>
                    <a:pt x="1143" y="500"/>
                  </a:lnTo>
                  <a:lnTo>
                    <a:pt x="1127" y="474"/>
                  </a:lnTo>
                  <a:lnTo>
                    <a:pt x="1110" y="448"/>
                  </a:lnTo>
                  <a:lnTo>
                    <a:pt x="1092" y="423"/>
                  </a:lnTo>
                  <a:lnTo>
                    <a:pt x="1072" y="399"/>
                  </a:lnTo>
                  <a:lnTo>
                    <a:pt x="1051" y="378"/>
                  </a:lnTo>
                  <a:lnTo>
                    <a:pt x="1051" y="378"/>
                  </a:lnTo>
                  <a:close/>
                </a:path>
              </a:pathLst>
            </a:custGeom>
            <a:solidFill>
              <a:srgbClr val="765B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09" name="Freeform 240">
              <a:extLst>
                <a:ext uri="{FF2B5EF4-FFF2-40B4-BE49-F238E27FC236}">
                  <a16:creationId xmlns:a16="http://schemas.microsoft.com/office/drawing/2014/main" id="{F338EDF1-C0EE-4DAA-8677-845C979678BC}"/>
                </a:ext>
              </a:extLst>
            </p:cNvPr>
            <p:cNvSpPr>
              <a:spLocks/>
            </p:cNvSpPr>
            <p:nvPr/>
          </p:nvSpPr>
          <p:spPr bwMode="auto">
            <a:xfrm flipH="1">
              <a:off x="6970784" y="5824599"/>
              <a:ext cx="159896" cy="29536"/>
            </a:xfrm>
            <a:custGeom>
              <a:avLst/>
              <a:gdLst>
                <a:gd name="T0" fmla="*/ 552 w 552"/>
                <a:gd name="T1" fmla="*/ 24 h 118"/>
                <a:gd name="T2" fmla="*/ 552 w 552"/>
                <a:gd name="T3" fmla="*/ 36 h 118"/>
                <a:gd name="T4" fmla="*/ 547 w 552"/>
                <a:gd name="T5" fmla="*/ 48 h 118"/>
                <a:gd name="T6" fmla="*/ 540 w 552"/>
                <a:gd name="T7" fmla="*/ 57 h 118"/>
                <a:gd name="T8" fmla="*/ 518 w 552"/>
                <a:gd name="T9" fmla="*/ 75 h 118"/>
                <a:gd name="T10" fmla="*/ 494 w 552"/>
                <a:gd name="T11" fmla="*/ 88 h 118"/>
                <a:gd name="T12" fmla="*/ 483 w 552"/>
                <a:gd name="T13" fmla="*/ 92 h 118"/>
                <a:gd name="T14" fmla="*/ 451 w 552"/>
                <a:gd name="T15" fmla="*/ 103 h 118"/>
                <a:gd name="T16" fmla="*/ 416 w 552"/>
                <a:gd name="T17" fmla="*/ 110 h 118"/>
                <a:gd name="T18" fmla="*/ 381 w 552"/>
                <a:gd name="T19" fmla="*/ 116 h 118"/>
                <a:gd name="T20" fmla="*/ 345 w 552"/>
                <a:gd name="T21" fmla="*/ 118 h 118"/>
                <a:gd name="T22" fmla="*/ 305 w 552"/>
                <a:gd name="T23" fmla="*/ 118 h 118"/>
                <a:gd name="T24" fmla="*/ 265 w 552"/>
                <a:gd name="T25" fmla="*/ 113 h 118"/>
                <a:gd name="T26" fmla="*/ 226 w 552"/>
                <a:gd name="T27" fmla="*/ 106 h 118"/>
                <a:gd name="T28" fmla="*/ 187 w 552"/>
                <a:gd name="T29" fmla="*/ 95 h 118"/>
                <a:gd name="T30" fmla="*/ 163 w 552"/>
                <a:gd name="T31" fmla="*/ 86 h 118"/>
                <a:gd name="T32" fmla="*/ 93 w 552"/>
                <a:gd name="T33" fmla="*/ 61 h 118"/>
                <a:gd name="T34" fmla="*/ 68 w 552"/>
                <a:gd name="T35" fmla="*/ 52 h 118"/>
                <a:gd name="T36" fmla="*/ 33 w 552"/>
                <a:gd name="T37" fmla="*/ 39 h 118"/>
                <a:gd name="T38" fmla="*/ 12 w 552"/>
                <a:gd name="T39" fmla="*/ 26 h 118"/>
                <a:gd name="T40" fmla="*/ 2 w 552"/>
                <a:gd name="T41" fmla="*/ 17 h 118"/>
                <a:gd name="T42" fmla="*/ 0 w 552"/>
                <a:gd name="T43" fmla="*/ 10 h 118"/>
                <a:gd name="T44" fmla="*/ 6 w 552"/>
                <a:gd name="T45" fmla="*/ 3 h 118"/>
                <a:gd name="T46" fmla="*/ 16 w 552"/>
                <a:gd name="T47" fmla="*/ 1 h 118"/>
                <a:gd name="T48" fmla="*/ 38 w 552"/>
                <a:gd name="T49" fmla="*/ 0 h 118"/>
                <a:gd name="T50" fmla="*/ 59 w 552"/>
                <a:gd name="T51" fmla="*/ 3 h 118"/>
                <a:gd name="T52" fmla="*/ 89 w 552"/>
                <a:gd name="T53" fmla="*/ 13 h 118"/>
                <a:gd name="T54" fmla="*/ 178 w 552"/>
                <a:gd name="T55" fmla="*/ 44 h 118"/>
                <a:gd name="T56" fmla="*/ 215 w 552"/>
                <a:gd name="T57" fmla="*/ 56 h 118"/>
                <a:gd name="T58" fmla="*/ 252 w 552"/>
                <a:gd name="T59" fmla="*/ 66 h 118"/>
                <a:gd name="T60" fmla="*/ 290 w 552"/>
                <a:gd name="T61" fmla="*/ 72 h 118"/>
                <a:gd name="T62" fmla="*/ 329 w 552"/>
                <a:gd name="T63" fmla="*/ 75 h 118"/>
                <a:gd name="T64" fmla="*/ 360 w 552"/>
                <a:gd name="T65" fmla="*/ 74 h 118"/>
                <a:gd name="T66" fmla="*/ 421 w 552"/>
                <a:gd name="T67" fmla="*/ 67 h 118"/>
                <a:gd name="T68" fmla="*/ 452 w 552"/>
                <a:gd name="T69" fmla="*/ 62 h 118"/>
                <a:gd name="T70" fmla="*/ 479 w 552"/>
                <a:gd name="T71" fmla="*/ 54 h 118"/>
                <a:gd name="T72" fmla="*/ 506 w 552"/>
                <a:gd name="T73" fmla="*/ 44 h 118"/>
                <a:gd name="T74" fmla="*/ 516 w 552"/>
                <a:gd name="T75" fmla="*/ 39 h 118"/>
                <a:gd name="T76" fmla="*/ 543 w 552"/>
                <a:gd name="T77" fmla="*/ 21 h 118"/>
                <a:gd name="T78" fmla="*/ 545 w 552"/>
                <a:gd name="T79" fmla="*/ 20 h 118"/>
                <a:gd name="T80" fmla="*/ 550 w 552"/>
                <a:gd name="T81" fmla="*/ 22 h 118"/>
                <a:gd name="T82" fmla="*/ 552 w 552"/>
                <a:gd name="T83" fmla="*/ 2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2" h="118">
                  <a:moveTo>
                    <a:pt x="552" y="24"/>
                  </a:moveTo>
                  <a:lnTo>
                    <a:pt x="552" y="24"/>
                  </a:lnTo>
                  <a:lnTo>
                    <a:pt x="552" y="29"/>
                  </a:lnTo>
                  <a:lnTo>
                    <a:pt x="552" y="36"/>
                  </a:lnTo>
                  <a:lnTo>
                    <a:pt x="550" y="41"/>
                  </a:lnTo>
                  <a:lnTo>
                    <a:pt x="547" y="48"/>
                  </a:lnTo>
                  <a:lnTo>
                    <a:pt x="544" y="52"/>
                  </a:lnTo>
                  <a:lnTo>
                    <a:pt x="540" y="57"/>
                  </a:lnTo>
                  <a:lnTo>
                    <a:pt x="530" y="67"/>
                  </a:lnTo>
                  <a:lnTo>
                    <a:pt x="518" y="75"/>
                  </a:lnTo>
                  <a:lnTo>
                    <a:pt x="507" y="82"/>
                  </a:lnTo>
                  <a:lnTo>
                    <a:pt x="494" y="88"/>
                  </a:lnTo>
                  <a:lnTo>
                    <a:pt x="483" y="92"/>
                  </a:lnTo>
                  <a:lnTo>
                    <a:pt x="483" y="92"/>
                  </a:lnTo>
                  <a:lnTo>
                    <a:pt x="467" y="98"/>
                  </a:lnTo>
                  <a:lnTo>
                    <a:pt x="451" y="103"/>
                  </a:lnTo>
                  <a:lnTo>
                    <a:pt x="433" y="107"/>
                  </a:lnTo>
                  <a:lnTo>
                    <a:pt x="416" y="110"/>
                  </a:lnTo>
                  <a:lnTo>
                    <a:pt x="398" y="113"/>
                  </a:lnTo>
                  <a:lnTo>
                    <a:pt x="381" y="116"/>
                  </a:lnTo>
                  <a:lnTo>
                    <a:pt x="345" y="118"/>
                  </a:lnTo>
                  <a:lnTo>
                    <a:pt x="345" y="118"/>
                  </a:lnTo>
                  <a:lnTo>
                    <a:pt x="325" y="118"/>
                  </a:lnTo>
                  <a:lnTo>
                    <a:pt x="305" y="118"/>
                  </a:lnTo>
                  <a:lnTo>
                    <a:pt x="286" y="116"/>
                  </a:lnTo>
                  <a:lnTo>
                    <a:pt x="265" y="113"/>
                  </a:lnTo>
                  <a:lnTo>
                    <a:pt x="245" y="109"/>
                  </a:lnTo>
                  <a:lnTo>
                    <a:pt x="226" y="106"/>
                  </a:lnTo>
                  <a:lnTo>
                    <a:pt x="207" y="101"/>
                  </a:lnTo>
                  <a:lnTo>
                    <a:pt x="187" y="95"/>
                  </a:lnTo>
                  <a:lnTo>
                    <a:pt x="187" y="95"/>
                  </a:lnTo>
                  <a:lnTo>
                    <a:pt x="163" y="86"/>
                  </a:lnTo>
                  <a:lnTo>
                    <a:pt x="140" y="79"/>
                  </a:lnTo>
                  <a:lnTo>
                    <a:pt x="93" y="61"/>
                  </a:lnTo>
                  <a:lnTo>
                    <a:pt x="93" y="61"/>
                  </a:lnTo>
                  <a:lnTo>
                    <a:pt x="68" y="52"/>
                  </a:lnTo>
                  <a:lnTo>
                    <a:pt x="44" y="43"/>
                  </a:lnTo>
                  <a:lnTo>
                    <a:pt x="33" y="39"/>
                  </a:lnTo>
                  <a:lnTo>
                    <a:pt x="22" y="32"/>
                  </a:lnTo>
                  <a:lnTo>
                    <a:pt x="12" y="26"/>
                  </a:lnTo>
                  <a:lnTo>
                    <a:pt x="2" y="17"/>
                  </a:lnTo>
                  <a:lnTo>
                    <a:pt x="2" y="17"/>
                  </a:lnTo>
                  <a:lnTo>
                    <a:pt x="0" y="14"/>
                  </a:lnTo>
                  <a:lnTo>
                    <a:pt x="0" y="10"/>
                  </a:lnTo>
                  <a:lnTo>
                    <a:pt x="2" y="5"/>
                  </a:lnTo>
                  <a:lnTo>
                    <a:pt x="6" y="3"/>
                  </a:lnTo>
                  <a:lnTo>
                    <a:pt x="6" y="3"/>
                  </a:lnTo>
                  <a:lnTo>
                    <a:pt x="16" y="1"/>
                  </a:lnTo>
                  <a:lnTo>
                    <a:pt x="28" y="0"/>
                  </a:lnTo>
                  <a:lnTo>
                    <a:pt x="38" y="0"/>
                  </a:lnTo>
                  <a:lnTo>
                    <a:pt x="48" y="1"/>
                  </a:lnTo>
                  <a:lnTo>
                    <a:pt x="59" y="3"/>
                  </a:lnTo>
                  <a:lnTo>
                    <a:pt x="69" y="7"/>
                  </a:lnTo>
                  <a:lnTo>
                    <a:pt x="89" y="13"/>
                  </a:lnTo>
                  <a:lnTo>
                    <a:pt x="89" y="13"/>
                  </a:lnTo>
                  <a:lnTo>
                    <a:pt x="178" y="44"/>
                  </a:lnTo>
                  <a:lnTo>
                    <a:pt x="178" y="44"/>
                  </a:lnTo>
                  <a:lnTo>
                    <a:pt x="215" y="56"/>
                  </a:lnTo>
                  <a:lnTo>
                    <a:pt x="233" y="62"/>
                  </a:lnTo>
                  <a:lnTo>
                    <a:pt x="252" y="66"/>
                  </a:lnTo>
                  <a:lnTo>
                    <a:pt x="271" y="69"/>
                  </a:lnTo>
                  <a:lnTo>
                    <a:pt x="290" y="72"/>
                  </a:lnTo>
                  <a:lnTo>
                    <a:pt x="309" y="75"/>
                  </a:lnTo>
                  <a:lnTo>
                    <a:pt x="329" y="75"/>
                  </a:lnTo>
                  <a:lnTo>
                    <a:pt x="329" y="75"/>
                  </a:lnTo>
                  <a:lnTo>
                    <a:pt x="360" y="74"/>
                  </a:lnTo>
                  <a:lnTo>
                    <a:pt x="391" y="71"/>
                  </a:lnTo>
                  <a:lnTo>
                    <a:pt x="421" y="67"/>
                  </a:lnTo>
                  <a:lnTo>
                    <a:pt x="452" y="62"/>
                  </a:lnTo>
                  <a:lnTo>
                    <a:pt x="452" y="62"/>
                  </a:lnTo>
                  <a:lnTo>
                    <a:pt x="465" y="58"/>
                  </a:lnTo>
                  <a:lnTo>
                    <a:pt x="479" y="54"/>
                  </a:lnTo>
                  <a:lnTo>
                    <a:pt x="492" y="50"/>
                  </a:lnTo>
                  <a:lnTo>
                    <a:pt x="506" y="44"/>
                  </a:lnTo>
                  <a:lnTo>
                    <a:pt x="506" y="44"/>
                  </a:lnTo>
                  <a:lnTo>
                    <a:pt x="516" y="39"/>
                  </a:lnTo>
                  <a:lnTo>
                    <a:pt x="525" y="32"/>
                  </a:lnTo>
                  <a:lnTo>
                    <a:pt x="543" y="21"/>
                  </a:lnTo>
                  <a:lnTo>
                    <a:pt x="543" y="21"/>
                  </a:lnTo>
                  <a:lnTo>
                    <a:pt x="545" y="20"/>
                  </a:lnTo>
                  <a:lnTo>
                    <a:pt x="548" y="20"/>
                  </a:lnTo>
                  <a:lnTo>
                    <a:pt x="550" y="22"/>
                  </a:lnTo>
                  <a:lnTo>
                    <a:pt x="552" y="24"/>
                  </a:lnTo>
                  <a:lnTo>
                    <a:pt x="552" y="24"/>
                  </a:lnTo>
                  <a:close/>
                </a:path>
              </a:pathLst>
            </a:custGeom>
            <a:solidFill>
              <a:srgbClr val="765B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0" name="Freeform 241">
              <a:extLst>
                <a:ext uri="{FF2B5EF4-FFF2-40B4-BE49-F238E27FC236}">
                  <a16:creationId xmlns:a16="http://schemas.microsoft.com/office/drawing/2014/main" id="{21C10C19-9E8F-465B-8787-C1376C958041}"/>
                </a:ext>
              </a:extLst>
            </p:cNvPr>
            <p:cNvSpPr>
              <a:spLocks noEditPoints="1"/>
            </p:cNvSpPr>
            <p:nvPr/>
          </p:nvSpPr>
          <p:spPr bwMode="auto">
            <a:xfrm flipH="1">
              <a:off x="6944714" y="5925370"/>
              <a:ext cx="307626" cy="90346"/>
            </a:xfrm>
            <a:custGeom>
              <a:avLst/>
              <a:gdLst>
                <a:gd name="T0" fmla="*/ 205 w 1064"/>
                <a:gd name="T1" fmla="*/ 358 h 367"/>
                <a:gd name="T2" fmla="*/ 111 w 1064"/>
                <a:gd name="T3" fmla="*/ 315 h 367"/>
                <a:gd name="T4" fmla="*/ 70 w 1064"/>
                <a:gd name="T5" fmla="*/ 244 h 367"/>
                <a:gd name="T6" fmla="*/ 44 w 1064"/>
                <a:gd name="T7" fmla="*/ 126 h 367"/>
                <a:gd name="T8" fmla="*/ 20 w 1064"/>
                <a:gd name="T9" fmla="*/ 94 h 367"/>
                <a:gd name="T10" fmla="*/ 2 w 1064"/>
                <a:gd name="T11" fmla="*/ 70 h 367"/>
                <a:gd name="T12" fmla="*/ 5 w 1064"/>
                <a:gd name="T13" fmla="*/ 26 h 367"/>
                <a:gd name="T14" fmla="*/ 62 w 1064"/>
                <a:gd name="T15" fmla="*/ 8 h 367"/>
                <a:gd name="T16" fmla="*/ 263 w 1064"/>
                <a:gd name="T17" fmla="*/ 1 h 367"/>
                <a:gd name="T18" fmla="*/ 164 w 1064"/>
                <a:gd name="T19" fmla="*/ 26 h 367"/>
                <a:gd name="T20" fmla="*/ 99 w 1064"/>
                <a:gd name="T21" fmla="*/ 44 h 367"/>
                <a:gd name="T22" fmla="*/ 74 w 1064"/>
                <a:gd name="T23" fmla="*/ 109 h 367"/>
                <a:gd name="T24" fmla="*/ 85 w 1064"/>
                <a:gd name="T25" fmla="*/ 212 h 367"/>
                <a:gd name="T26" fmla="*/ 115 w 1064"/>
                <a:gd name="T27" fmla="*/ 282 h 367"/>
                <a:gd name="T28" fmla="*/ 164 w 1064"/>
                <a:gd name="T29" fmla="*/ 321 h 367"/>
                <a:gd name="T30" fmla="*/ 269 w 1064"/>
                <a:gd name="T31" fmla="*/ 366 h 367"/>
                <a:gd name="T32" fmla="*/ 671 w 1064"/>
                <a:gd name="T33" fmla="*/ 20 h 367"/>
                <a:gd name="T34" fmla="*/ 802 w 1064"/>
                <a:gd name="T35" fmla="*/ 25 h 367"/>
                <a:gd name="T36" fmla="*/ 673 w 1064"/>
                <a:gd name="T37" fmla="*/ 49 h 367"/>
                <a:gd name="T38" fmla="*/ 626 w 1064"/>
                <a:gd name="T39" fmla="*/ 82 h 367"/>
                <a:gd name="T40" fmla="*/ 614 w 1064"/>
                <a:gd name="T41" fmla="*/ 125 h 367"/>
                <a:gd name="T42" fmla="*/ 645 w 1064"/>
                <a:gd name="T43" fmla="*/ 235 h 367"/>
                <a:gd name="T44" fmla="*/ 717 w 1064"/>
                <a:gd name="T45" fmla="*/ 322 h 367"/>
                <a:gd name="T46" fmla="*/ 787 w 1064"/>
                <a:gd name="T47" fmla="*/ 344 h 367"/>
                <a:gd name="T48" fmla="*/ 747 w 1064"/>
                <a:gd name="T49" fmla="*/ 360 h 367"/>
                <a:gd name="T50" fmla="*/ 668 w 1064"/>
                <a:gd name="T51" fmla="*/ 312 h 367"/>
                <a:gd name="T52" fmla="*/ 626 w 1064"/>
                <a:gd name="T53" fmla="*/ 255 h 367"/>
                <a:gd name="T54" fmla="*/ 591 w 1064"/>
                <a:gd name="T55" fmla="*/ 162 h 367"/>
                <a:gd name="T56" fmla="*/ 546 w 1064"/>
                <a:gd name="T57" fmla="*/ 128 h 367"/>
                <a:gd name="T58" fmla="*/ 495 w 1064"/>
                <a:gd name="T59" fmla="*/ 140 h 367"/>
                <a:gd name="T60" fmla="*/ 462 w 1064"/>
                <a:gd name="T61" fmla="*/ 211 h 367"/>
                <a:gd name="T62" fmla="*/ 433 w 1064"/>
                <a:gd name="T63" fmla="*/ 283 h 367"/>
                <a:gd name="T64" fmla="*/ 378 w 1064"/>
                <a:gd name="T65" fmla="*/ 339 h 367"/>
                <a:gd name="T66" fmla="*/ 269 w 1064"/>
                <a:gd name="T67" fmla="*/ 366 h 367"/>
                <a:gd name="T68" fmla="*/ 342 w 1064"/>
                <a:gd name="T69" fmla="*/ 333 h 367"/>
                <a:gd name="T70" fmla="*/ 401 w 1064"/>
                <a:gd name="T71" fmla="*/ 285 h 367"/>
                <a:gd name="T72" fmla="*/ 450 w 1064"/>
                <a:gd name="T73" fmla="*/ 178 h 367"/>
                <a:gd name="T74" fmla="*/ 447 w 1064"/>
                <a:gd name="T75" fmla="*/ 94 h 367"/>
                <a:gd name="T76" fmla="*/ 419 w 1064"/>
                <a:gd name="T77" fmla="*/ 63 h 367"/>
                <a:gd name="T78" fmla="*/ 317 w 1064"/>
                <a:gd name="T79" fmla="*/ 29 h 367"/>
                <a:gd name="T80" fmla="*/ 278 w 1064"/>
                <a:gd name="T81" fmla="*/ 2 h 367"/>
                <a:gd name="T82" fmla="*/ 504 w 1064"/>
                <a:gd name="T83" fmla="*/ 43 h 367"/>
                <a:gd name="T84" fmla="*/ 836 w 1064"/>
                <a:gd name="T85" fmla="*/ 1 h 367"/>
                <a:gd name="T86" fmla="*/ 1019 w 1064"/>
                <a:gd name="T87" fmla="*/ 13 h 367"/>
                <a:gd name="T88" fmla="*/ 1059 w 1064"/>
                <a:gd name="T89" fmla="*/ 31 h 367"/>
                <a:gd name="T90" fmla="*/ 1061 w 1064"/>
                <a:gd name="T91" fmla="*/ 79 h 367"/>
                <a:gd name="T92" fmla="*/ 1041 w 1064"/>
                <a:gd name="T93" fmla="*/ 97 h 367"/>
                <a:gd name="T94" fmla="*/ 1022 w 1064"/>
                <a:gd name="T95" fmla="*/ 144 h 367"/>
                <a:gd name="T96" fmla="*/ 1003 w 1064"/>
                <a:gd name="T97" fmla="*/ 259 h 367"/>
                <a:gd name="T98" fmla="*/ 958 w 1064"/>
                <a:gd name="T99" fmla="*/ 326 h 367"/>
                <a:gd name="T100" fmla="*/ 855 w 1064"/>
                <a:gd name="T101" fmla="*/ 364 h 367"/>
                <a:gd name="T102" fmla="*/ 833 w 1064"/>
                <a:gd name="T103" fmla="*/ 344 h 367"/>
                <a:gd name="T104" fmla="*/ 925 w 1064"/>
                <a:gd name="T105" fmla="*/ 319 h 367"/>
                <a:gd name="T106" fmla="*/ 968 w 1064"/>
                <a:gd name="T107" fmla="*/ 274 h 367"/>
                <a:gd name="T108" fmla="*/ 992 w 1064"/>
                <a:gd name="T109" fmla="*/ 196 h 367"/>
                <a:gd name="T110" fmla="*/ 990 w 1064"/>
                <a:gd name="T111" fmla="*/ 95 h 367"/>
                <a:gd name="T112" fmla="*/ 960 w 1064"/>
                <a:gd name="T113" fmla="*/ 42 h 367"/>
                <a:gd name="T114" fmla="*/ 877 w 1064"/>
                <a:gd name="T115" fmla="*/ 2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4" h="367">
                  <a:moveTo>
                    <a:pt x="269" y="366"/>
                  </a:moveTo>
                  <a:lnTo>
                    <a:pt x="269" y="366"/>
                  </a:lnTo>
                  <a:lnTo>
                    <a:pt x="254" y="365"/>
                  </a:lnTo>
                  <a:lnTo>
                    <a:pt x="254" y="365"/>
                  </a:lnTo>
                  <a:lnTo>
                    <a:pt x="229" y="363"/>
                  </a:lnTo>
                  <a:lnTo>
                    <a:pt x="205" y="358"/>
                  </a:lnTo>
                  <a:lnTo>
                    <a:pt x="185" y="354"/>
                  </a:lnTo>
                  <a:lnTo>
                    <a:pt x="166" y="348"/>
                  </a:lnTo>
                  <a:lnTo>
                    <a:pt x="150" y="341"/>
                  </a:lnTo>
                  <a:lnTo>
                    <a:pt x="136" y="334"/>
                  </a:lnTo>
                  <a:lnTo>
                    <a:pt x="122" y="325"/>
                  </a:lnTo>
                  <a:lnTo>
                    <a:pt x="111" y="315"/>
                  </a:lnTo>
                  <a:lnTo>
                    <a:pt x="101" y="304"/>
                  </a:lnTo>
                  <a:lnTo>
                    <a:pt x="92" y="294"/>
                  </a:lnTo>
                  <a:lnTo>
                    <a:pt x="85" y="282"/>
                  </a:lnTo>
                  <a:lnTo>
                    <a:pt x="79" y="270"/>
                  </a:lnTo>
                  <a:lnTo>
                    <a:pt x="74" y="257"/>
                  </a:lnTo>
                  <a:lnTo>
                    <a:pt x="70" y="244"/>
                  </a:lnTo>
                  <a:lnTo>
                    <a:pt x="65" y="230"/>
                  </a:lnTo>
                  <a:lnTo>
                    <a:pt x="62" y="216"/>
                  </a:lnTo>
                  <a:lnTo>
                    <a:pt x="62" y="216"/>
                  </a:lnTo>
                  <a:lnTo>
                    <a:pt x="52" y="162"/>
                  </a:lnTo>
                  <a:lnTo>
                    <a:pt x="47" y="141"/>
                  </a:lnTo>
                  <a:lnTo>
                    <a:pt x="44" y="126"/>
                  </a:lnTo>
                  <a:lnTo>
                    <a:pt x="39" y="113"/>
                  </a:lnTo>
                  <a:lnTo>
                    <a:pt x="35" y="104"/>
                  </a:lnTo>
                  <a:lnTo>
                    <a:pt x="32" y="100"/>
                  </a:lnTo>
                  <a:lnTo>
                    <a:pt x="28" y="98"/>
                  </a:lnTo>
                  <a:lnTo>
                    <a:pt x="25" y="95"/>
                  </a:lnTo>
                  <a:lnTo>
                    <a:pt x="20" y="94"/>
                  </a:lnTo>
                  <a:lnTo>
                    <a:pt x="20" y="94"/>
                  </a:lnTo>
                  <a:lnTo>
                    <a:pt x="15" y="91"/>
                  </a:lnTo>
                  <a:lnTo>
                    <a:pt x="10" y="87"/>
                  </a:lnTo>
                  <a:lnTo>
                    <a:pt x="7" y="82"/>
                  </a:lnTo>
                  <a:lnTo>
                    <a:pt x="5" y="77"/>
                  </a:lnTo>
                  <a:lnTo>
                    <a:pt x="2" y="70"/>
                  </a:lnTo>
                  <a:lnTo>
                    <a:pt x="1" y="63"/>
                  </a:lnTo>
                  <a:lnTo>
                    <a:pt x="0" y="47"/>
                  </a:lnTo>
                  <a:lnTo>
                    <a:pt x="0" y="47"/>
                  </a:lnTo>
                  <a:lnTo>
                    <a:pt x="1" y="33"/>
                  </a:lnTo>
                  <a:lnTo>
                    <a:pt x="2" y="29"/>
                  </a:lnTo>
                  <a:lnTo>
                    <a:pt x="5" y="26"/>
                  </a:lnTo>
                  <a:lnTo>
                    <a:pt x="8" y="23"/>
                  </a:lnTo>
                  <a:lnTo>
                    <a:pt x="14" y="19"/>
                  </a:lnTo>
                  <a:lnTo>
                    <a:pt x="29" y="13"/>
                  </a:lnTo>
                  <a:lnTo>
                    <a:pt x="29" y="13"/>
                  </a:lnTo>
                  <a:lnTo>
                    <a:pt x="42" y="11"/>
                  </a:lnTo>
                  <a:lnTo>
                    <a:pt x="62" y="8"/>
                  </a:lnTo>
                  <a:lnTo>
                    <a:pt x="89" y="5"/>
                  </a:lnTo>
                  <a:lnTo>
                    <a:pt x="120" y="2"/>
                  </a:lnTo>
                  <a:lnTo>
                    <a:pt x="155" y="1"/>
                  </a:lnTo>
                  <a:lnTo>
                    <a:pt x="191" y="0"/>
                  </a:lnTo>
                  <a:lnTo>
                    <a:pt x="227" y="0"/>
                  </a:lnTo>
                  <a:lnTo>
                    <a:pt x="263" y="1"/>
                  </a:lnTo>
                  <a:lnTo>
                    <a:pt x="263" y="24"/>
                  </a:lnTo>
                  <a:lnTo>
                    <a:pt x="263" y="24"/>
                  </a:lnTo>
                  <a:lnTo>
                    <a:pt x="236" y="23"/>
                  </a:lnTo>
                  <a:lnTo>
                    <a:pt x="210" y="23"/>
                  </a:lnTo>
                  <a:lnTo>
                    <a:pt x="186" y="25"/>
                  </a:lnTo>
                  <a:lnTo>
                    <a:pt x="164" y="26"/>
                  </a:lnTo>
                  <a:lnTo>
                    <a:pt x="144" y="29"/>
                  </a:lnTo>
                  <a:lnTo>
                    <a:pt x="126" y="32"/>
                  </a:lnTo>
                  <a:lnTo>
                    <a:pt x="112" y="37"/>
                  </a:lnTo>
                  <a:lnTo>
                    <a:pt x="102" y="41"/>
                  </a:lnTo>
                  <a:lnTo>
                    <a:pt x="102" y="41"/>
                  </a:lnTo>
                  <a:lnTo>
                    <a:pt x="99" y="44"/>
                  </a:lnTo>
                  <a:lnTo>
                    <a:pt x="96" y="47"/>
                  </a:lnTo>
                  <a:lnTo>
                    <a:pt x="89" y="56"/>
                  </a:lnTo>
                  <a:lnTo>
                    <a:pt x="83" y="67"/>
                  </a:lnTo>
                  <a:lnTo>
                    <a:pt x="79" y="80"/>
                  </a:lnTo>
                  <a:lnTo>
                    <a:pt x="76" y="94"/>
                  </a:lnTo>
                  <a:lnTo>
                    <a:pt x="74" y="109"/>
                  </a:lnTo>
                  <a:lnTo>
                    <a:pt x="74" y="125"/>
                  </a:lnTo>
                  <a:lnTo>
                    <a:pt x="74" y="142"/>
                  </a:lnTo>
                  <a:lnTo>
                    <a:pt x="76" y="160"/>
                  </a:lnTo>
                  <a:lnTo>
                    <a:pt x="79" y="177"/>
                  </a:lnTo>
                  <a:lnTo>
                    <a:pt x="81" y="194"/>
                  </a:lnTo>
                  <a:lnTo>
                    <a:pt x="85" y="212"/>
                  </a:lnTo>
                  <a:lnTo>
                    <a:pt x="90" y="229"/>
                  </a:lnTo>
                  <a:lnTo>
                    <a:pt x="96" y="245"/>
                  </a:lnTo>
                  <a:lnTo>
                    <a:pt x="102" y="259"/>
                  </a:lnTo>
                  <a:lnTo>
                    <a:pt x="109" y="273"/>
                  </a:lnTo>
                  <a:lnTo>
                    <a:pt x="109" y="273"/>
                  </a:lnTo>
                  <a:lnTo>
                    <a:pt x="115" y="282"/>
                  </a:lnTo>
                  <a:lnTo>
                    <a:pt x="120" y="289"/>
                  </a:lnTo>
                  <a:lnTo>
                    <a:pt x="128" y="297"/>
                  </a:lnTo>
                  <a:lnTo>
                    <a:pt x="136" y="303"/>
                  </a:lnTo>
                  <a:lnTo>
                    <a:pt x="145" y="310"/>
                  </a:lnTo>
                  <a:lnTo>
                    <a:pt x="155" y="315"/>
                  </a:lnTo>
                  <a:lnTo>
                    <a:pt x="164" y="321"/>
                  </a:lnTo>
                  <a:lnTo>
                    <a:pt x="175" y="326"/>
                  </a:lnTo>
                  <a:lnTo>
                    <a:pt x="198" y="334"/>
                  </a:lnTo>
                  <a:lnTo>
                    <a:pt x="221" y="339"/>
                  </a:lnTo>
                  <a:lnTo>
                    <a:pt x="245" y="343"/>
                  </a:lnTo>
                  <a:lnTo>
                    <a:pt x="268" y="344"/>
                  </a:lnTo>
                  <a:lnTo>
                    <a:pt x="269" y="366"/>
                  </a:lnTo>
                  <a:close/>
                  <a:moveTo>
                    <a:pt x="533" y="45"/>
                  </a:moveTo>
                  <a:lnTo>
                    <a:pt x="533" y="45"/>
                  </a:lnTo>
                  <a:lnTo>
                    <a:pt x="549" y="44"/>
                  </a:lnTo>
                  <a:lnTo>
                    <a:pt x="572" y="40"/>
                  </a:lnTo>
                  <a:lnTo>
                    <a:pt x="635" y="28"/>
                  </a:lnTo>
                  <a:lnTo>
                    <a:pt x="671" y="20"/>
                  </a:lnTo>
                  <a:lnTo>
                    <a:pt x="709" y="13"/>
                  </a:lnTo>
                  <a:lnTo>
                    <a:pt x="746" y="8"/>
                  </a:lnTo>
                  <a:lnTo>
                    <a:pt x="782" y="3"/>
                  </a:lnTo>
                  <a:lnTo>
                    <a:pt x="782" y="3"/>
                  </a:lnTo>
                  <a:lnTo>
                    <a:pt x="802" y="2"/>
                  </a:lnTo>
                  <a:lnTo>
                    <a:pt x="802" y="25"/>
                  </a:lnTo>
                  <a:lnTo>
                    <a:pt x="802" y="25"/>
                  </a:lnTo>
                  <a:lnTo>
                    <a:pt x="774" y="27"/>
                  </a:lnTo>
                  <a:lnTo>
                    <a:pt x="747" y="30"/>
                  </a:lnTo>
                  <a:lnTo>
                    <a:pt x="720" y="35"/>
                  </a:lnTo>
                  <a:lnTo>
                    <a:pt x="696" y="40"/>
                  </a:lnTo>
                  <a:lnTo>
                    <a:pt x="673" y="49"/>
                  </a:lnTo>
                  <a:lnTo>
                    <a:pt x="663" y="53"/>
                  </a:lnTo>
                  <a:lnTo>
                    <a:pt x="654" y="57"/>
                  </a:lnTo>
                  <a:lnTo>
                    <a:pt x="645" y="63"/>
                  </a:lnTo>
                  <a:lnTo>
                    <a:pt x="638" y="69"/>
                  </a:lnTo>
                  <a:lnTo>
                    <a:pt x="632" y="76"/>
                  </a:lnTo>
                  <a:lnTo>
                    <a:pt x="626" y="82"/>
                  </a:lnTo>
                  <a:lnTo>
                    <a:pt x="626" y="82"/>
                  </a:lnTo>
                  <a:lnTo>
                    <a:pt x="623" y="89"/>
                  </a:lnTo>
                  <a:lnTo>
                    <a:pt x="619" y="95"/>
                  </a:lnTo>
                  <a:lnTo>
                    <a:pt x="617" y="101"/>
                  </a:lnTo>
                  <a:lnTo>
                    <a:pt x="615" y="109"/>
                  </a:lnTo>
                  <a:lnTo>
                    <a:pt x="614" y="125"/>
                  </a:lnTo>
                  <a:lnTo>
                    <a:pt x="615" y="142"/>
                  </a:lnTo>
                  <a:lnTo>
                    <a:pt x="617" y="160"/>
                  </a:lnTo>
                  <a:lnTo>
                    <a:pt x="622" y="179"/>
                  </a:lnTo>
                  <a:lnTo>
                    <a:pt x="628" y="198"/>
                  </a:lnTo>
                  <a:lnTo>
                    <a:pt x="636" y="217"/>
                  </a:lnTo>
                  <a:lnTo>
                    <a:pt x="645" y="235"/>
                  </a:lnTo>
                  <a:lnTo>
                    <a:pt x="655" y="253"/>
                  </a:lnTo>
                  <a:lnTo>
                    <a:pt x="667" y="270"/>
                  </a:lnTo>
                  <a:lnTo>
                    <a:pt x="678" y="286"/>
                  </a:lnTo>
                  <a:lnTo>
                    <a:pt x="691" y="300"/>
                  </a:lnTo>
                  <a:lnTo>
                    <a:pt x="704" y="312"/>
                  </a:lnTo>
                  <a:lnTo>
                    <a:pt x="717" y="322"/>
                  </a:lnTo>
                  <a:lnTo>
                    <a:pt x="729" y="330"/>
                  </a:lnTo>
                  <a:lnTo>
                    <a:pt x="729" y="330"/>
                  </a:lnTo>
                  <a:lnTo>
                    <a:pt x="738" y="334"/>
                  </a:lnTo>
                  <a:lnTo>
                    <a:pt x="747" y="337"/>
                  </a:lnTo>
                  <a:lnTo>
                    <a:pt x="766" y="341"/>
                  </a:lnTo>
                  <a:lnTo>
                    <a:pt x="787" y="344"/>
                  </a:lnTo>
                  <a:lnTo>
                    <a:pt x="808" y="346"/>
                  </a:lnTo>
                  <a:lnTo>
                    <a:pt x="809" y="367"/>
                  </a:lnTo>
                  <a:lnTo>
                    <a:pt x="809" y="367"/>
                  </a:lnTo>
                  <a:lnTo>
                    <a:pt x="787" y="366"/>
                  </a:lnTo>
                  <a:lnTo>
                    <a:pt x="766" y="364"/>
                  </a:lnTo>
                  <a:lnTo>
                    <a:pt x="747" y="360"/>
                  </a:lnTo>
                  <a:lnTo>
                    <a:pt x="730" y="354"/>
                  </a:lnTo>
                  <a:lnTo>
                    <a:pt x="716" y="347"/>
                  </a:lnTo>
                  <a:lnTo>
                    <a:pt x="701" y="339"/>
                  </a:lnTo>
                  <a:lnTo>
                    <a:pt x="689" y="330"/>
                  </a:lnTo>
                  <a:lnTo>
                    <a:pt x="678" y="322"/>
                  </a:lnTo>
                  <a:lnTo>
                    <a:pt x="668" y="312"/>
                  </a:lnTo>
                  <a:lnTo>
                    <a:pt x="659" y="302"/>
                  </a:lnTo>
                  <a:lnTo>
                    <a:pt x="651" y="294"/>
                  </a:lnTo>
                  <a:lnTo>
                    <a:pt x="644" y="284"/>
                  </a:lnTo>
                  <a:lnTo>
                    <a:pt x="634" y="268"/>
                  </a:lnTo>
                  <a:lnTo>
                    <a:pt x="626" y="255"/>
                  </a:lnTo>
                  <a:lnTo>
                    <a:pt x="626" y="255"/>
                  </a:lnTo>
                  <a:lnTo>
                    <a:pt x="622" y="244"/>
                  </a:lnTo>
                  <a:lnTo>
                    <a:pt x="617" y="233"/>
                  </a:lnTo>
                  <a:lnTo>
                    <a:pt x="610" y="213"/>
                  </a:lnTo>
                  <a:lnTo>
                    <a:pt x="604" y="191"/>
                  </a:lnTo>
                  <a:lnTo>
                    <a:pt x="596" y="172"/>
                  </a:lnTo>
                  <a:lnTo>
                    <a:pt x="591" y="162"/>
                  </a:lnTo>
                  <a:lnTo>
                    <a:pt x="587" y="154"/>
                  </a:lnTo>
                  <a:lnTo>
                    <a:pt x="581" y="147"/>
                  </a:lnTo>
                  <a:lnTo>
                    <a:pt x="575" y="140"/>
                  </a:lnTo>
                  <a:lnTo>
                    <a:pt x="567" y="135"/>
                  </a:lnTo>
                  <a:lnTo>
                    <a:pt x="557" y="131"/>
                  </a:lnTo>
                  <a:lnTo>
                    <a:pt x="546" y="128"/>
                  </a:lnTo>
                  <a:lnTo>
                    <a:pt x="534" y="127"/>
                  </a:lnTo>
                  <a:lnTo>
                    <a:pt x="534" y="127"/>
                  </a:lnTo>
                  <a:lnTo>
                    <a:pt x="522" y="128"/>
                  </a:lnTo>
                  <a:lnTo>
                    <a:pt x="512" y="131"/>
                  </a:lnTo>
                  <a:lnTo>
                    <a:pt x="503" y="135"/>
                  </a:lnTo>
                  <a:lnTo>
                    <a:pt x="495" y="140"/>
                  </a:lnTo>
                  <a:lnTo>
                    <a:pt x="488" y="146"/>
                  </a:lnTo>
                  <a:lnTo>
                    <a:pt x="483" y="153"/>
                  </a:lnTo>
                  <a:lnTo>
                    <a:pt x="478" y="162"/>
                  </a:lnTo>
                  <a:lnTo>
                    <a:pt x="475" y="171"/>
                  </a:lnTo>
                  <a:lnTo>
                    <a:pt x="468" y="190"/>
                  </a:lnTo>
                  <a:lnTo>
                    <a:pt x="462" y="211"/>
                  </a:lnTo>
                  <a:lnTo>
                    <a:pt x="457" y="232"/>
                  </a:lnTo>
                  <a:lnTo>
                    <a:pt x="453" y="243"/>
                  </a:lnTo>
                  <a:lnTo>
                    <a:pt x="449" y="253"/>
                  </a:lnTo>
                  <a:lnTo>
                    <a:pt x="449" y="253"/>
                  </a:lnTo>
                  <a:lnTo>
                    <a:pt x="442" y="266"/>
                  </a:lnTo>
                  <a:lnTo>
                    <a:pt x="433" y="283"/>
                  </a:lnTo>
                  <a:lnTo>
                    <a:pt x="426" y="293"/>
                  </a:lnTo>
                  <a:lnTo>
                    <a:pt x="420" y="302"/>
                  </a:lnTo>
                  <a:lnTo>
                    <a:pt x="411" y="312"/>
                  </a:lnTo>
                  <a:lnTo>
                    <a:pt x="402" y="322"/>
                  </a:lnTo>
                  <a:lnTo>
                    <a:pt x="391" y="330"/>
                  </a:lnTo>
                  <a:lnTo>
                    <a:pt x="378" y="339"/>
                  </a:lnTo>
                  <a:lnTo>
                    <a:pt x="364" y="347"/>
                  </a:lnTo>
                  <a:lnTo>
                    <a:pt x="349" y="354"/>
                  </a:lnTo>
                  <a:lnTo>
                    <a:pt x="331" y="360"/>
                  </a:lnTo>
                  <a:lnTo>
                    <a:pt x="312" y="363"/>
                  </a:lnTo>
                  <a:lnTo>
                    <a:pt x="292" y="366"/>
                  </a:lnTo>
                  <a:lnTo>
                    <a:pt x="269" y="366"/>
                  </a:lnTo>
                  <a:lnTo>
                    <a:pt x="268" y="344"/>
                  </a:lnTo>
                  <a:lnTo>
                    <a:pt x="268" y="344"/>
                  </a:lnTo>
                  <a:lnTo>
                    <a:pt x="292" y="343"/>
                  </a:lnTo>
                  <a:lnTo>
                    <a:pt x="313" y="341"/>
                  </a:lnTo>
                  <a:lnTo>
                    <a:pt x="333" y="336"/>
                  </a:lnTo>
                  <a:lnTo>
                    <a:pt x="342" y="333"/>
                  </a:lnTo>
                  <a:lnTo>
                    <a:pt x="351" y="329"/>
                  </a:lnTo>
                  <a:lnTo>
                    <a:pt x="351" y="329"/>
                  </a:lnTo>
                  <a:lnTo>
                    <a:pt x="364" y="322"/>
                  </a:lnTo>
                  <a:lnTo>
                    <a:pt x="376" y="311"/>
                  </a:lnTo>
                  <a:lnTo>
                    <a:pt x="388" y="299"/>
                  </a:lnTo>
                  <a:lnTo>
                    <a:pt x="401" y="285"/>
                  </a:lnTo>
                  <a:lnTo>
                    <a:pt x="411" y="269"/>
                  </a:lnTo>
                  <a:lnTo>
                    <a:pt x="421" y="253"/>
                  </a:lnTo>
                  <a:lnTo>
                    <a:pt x="430" y="234"/>
                  </a:lnTo>
                  <a:lnTo>
                    <a:pt x="439" y="216"/>
                  </a:lnTo>
                  <a:lnTo>
                    <a:pt x="444" y="198"/>
                  </a:lnTo>
                  <a:lnTo>
                    <a:pt x="450" y="178"/>
                  </a:lnTo>
                  <a:lnTo>
                    <a:pt x="453" y="160"/>
                  </a:lnTo>
                  <a:lnTo>
                    <a:pt x="454" y="141"/>
                  </a:lnTo>
                  <a:lnTo>
                    <a:pt x="454" y="125"/>
                  </a:lnTo>
                  <a:lnTo>
                    <a:pt x="452" y="109"/>
                  </a:lnTo>
                  <a:lnTo>
                    <a:pt x="450" y="101"/>
                  </a:lnTo>
                  <a:lnTo>
                    <a:pt x="447" y="94"/>
                  </a:lnTo>
                  <a:lnTo>
                    <a:pt x="443" y="87"/>
                  </a:lnTo>
                  <a:lnTo>
                    <a:pt x="440" y="82"/>
                  </a:lnTo>
                  <a:lnTo>
                    <a:pt x="440" y="82"/>
                  </a:lnTo>
                  <a:lnTo>
                    <a:pt x="433" y="74"/>
                  </a:lnTo>
                  <a:lnTo>
                    <a:pt x="426" y="69"/>
                  </a:lnTo>
                  <a:lnTo>
                    <a:pt x="419" y="63"/>
                  </a:lnTo>
                  <a:lnTo>
                    <a:pt x="411" y="57"/>
                  </a:lnTo>
                  <a:lnTo>
                    <a:pt x="401" y="53"/>
                  </a:lnTo>
                  <a:lnTo>
                    <a:pt x="391" y="47"/>
                  </a:lnTo>
                  <a:lnTo>
                    <a:pt x="368" y="40"/>
                  </a:lnTo>
                  <a:lnTo>
                    <a:pt x="343" y="33"/>
                  </a:lnTo>
                  <a:lnTo>
                    <a:pt x="317" y="29"/>
                  </a:lnTo>
                  <a:lnTo>
                    <a:pt x="290" y="26"/>
                  </a:lnTo>
                  <a:lnTo>
                    <a:pt x="263" y="24"/>
                  </a:lnTo>
                  <a:lnTo>
                    <a:pt x="263" y="1"/>
                  </a:lnTo>
                  <a:lnTo>
                    <a:pt x="263" y="1"/>
                  </a:lnTo>
                  <a:lnTo>
                    <a:pt x="278" y="2"/>
                  </a:lnTo>
                  <a:lnTo>
                    <a:pt x="278" y="2"/>
                  </a:lnTo>
                  <a:lnTo>
                    <a:pt x="310" y="6"/>
                  </a:lnTo>
                  <a:lnTo>
                    <a:pt x="342" y="12"/>
                  </a:lnTo>
                  <a:lnTo>
                    <a:pt x="408" y="26"/>
                  </a:lnTo>
                  <a:lnTo>
                    <a:pt x="441" y="33"/>
                  </a:lnTo>
                  <a:lnTo>
                    <a:pt x="474" y="39"/>
                  </a:lnTo>
                  <a:lnTo>
                    <a:pt x="504" y="43"/>
                  </a:lnTo>
                  <a:lnTo>
                    <a:pt x="518" y="45"/>
                  </a:lnTo>
                  <a:lnTo>
                    <a:pt x="533" y="45"/>
                  </a:lnTo>
                  <a:lnTo>
                    <a:pt x="533" y="45"/>
                  </a:lnTo>
                  <a:close/>
                  <a:moveTo>
                    <a:pt x="802" y="2"/>
                  </a:moveTo>
                  <a:lnTo>
                    <a:pt x="802" y="2"/>
                  </a:lnTo>
                  <a:lnTo>
                    <a:pt x="836" y="1"/>
                  </a:lnTo>
                  <a:lnTo>
                    <a:pt x="872" y="1"/>
                  </a:lnTo>
                  <a:lnTo>
                    <a:pt x="908" y="2"/>
                  </a:lnTo>
                  <a:lnTo>
                    <a:pt x="942" y="4"/>
                  </a:lnTo>
                  <a:lnTo>
                    <a:pt x="973" y="6"/>
                  </a:lnTo>
                  <a:lnTo>
                    <a:pt x="999" y="10"/>
                  </a:lnTo>
                  <a:lnTo>
                    <a:pt x="1019" y="13"/>
                  </a:lnTo>
                  <a:lnTo>
                    <a:pt x="1032" y="15"/>
                  </a:lnTo>
                  <a:lnTo>
                    <a:pt x="1032" y="15"/>
                  </a:lnTo>
                  <a:lnTo>
                    <a:pt x="1048" y="22"/>
                  </a:lnTo>
                  <a:lnTo>
                    <a:pt x="1054" y="25"/>
                  </a:lnTo>
                  <a:lnTo>
                    <a:pt x="1057" y="28"/>
                  </a:lnTo>
                  <a:lnTo>
                    <a:pt x="1059" y="31"/>
                  </a:lnTo>
                  <a:lnTo>
                    <a:pt x="1061" y="36"/>
                  </a:lnTo>
                  <a:lnTo>
                    <a:pt x="1063" y="50"/>
                  </a:lnTo>
                  <a:lnTo>
                    <a:pt x="1063" y="50"/>
                  </a:lnTo>
                  <a:lnTo>
                    <a:pt x="1064" y="65"/>
                  </a:lnTo>
                  <a:lnTo>
                    <a:pt x="1063" y="72"/>
                  </a:lnTo>
                  <a:lnTo>
                    <a:pt x="1061" y="79"/>
                  </a:lnTo>
                  <a:lnTo>
                    <a:pt x="1058" y="84"/>
                  </a:lnTo>
                  <a:lnTo>
                    <a:pt x="1056" y="90"/>
                  </a:lnTo>
                  <a:lnTo>
                    <a:pt x="1051" y="93"/>
                  </a:lnTo>
                  <a:lnTo>
                    <a:pt x="1046" y="96"/>
                  </a:lnTo>
                  <a:lnTo>
                    <a:pt x="1046" y="96"/>
                  </a:lnTo>
                  <a:lnTo>
                    <a:pt x="1041" y="97"/>
                  </a:lnTo>
                  <a:lnTo>
                    <a:pt x="1038" y="100"/>
                  </a:lnTo>
                  <a:lnTo>
                    <a:pt x="1036" y="103"/>
                  </a:lnTo>
                  <a:lnTo>
                    <a:pt x="1032" y="106"/>
                  </a:lnTo>
                  <a:lnTo>
                    <a:pt x="1028" y="116"/>
                  </a:lnTo>
                  <a:lnTo>
                    <a:pt x="1024" y="128"/>
                  </a:lnTo>
                  <a:lnTo>
                    <a:pt x="1022" y="144"/>
                  </a:lnTo>
                  <a:lnTo>
                    <a:pt x="1019" y="164"/>
                  </a:lnTo>
                  <a:lnTo>
                    <a:pt x="1012" y="218"/>
                  </a:lnTo>
                  <a:lnTo>
                    <a:pt x="1012" y="218"/>
                  </a:lnTo>
                  <a:lnTo>
                    <a:pt x="1010" y="232"/>
                  </a:lnTo>
                  <a:lnTo>
                    <a:pt x="1006" y="246"/>
                  </a:lnTo>
                  <a:lnTo>
                    <a:pt x="1003" y="259"/>
                  </a:lnTo>
                  <a:lnTo>
                    <a:pt x="999" y="272"/>
                  </a:lnTo>
                  <a:lnTo>
                    <a:pt x="993" y="284"/>
                  </a:lnTo>
                  <a:lnTo>
                    <a:pt x="986" y="296"/>
                  </a:lnTo>
                  <a:lnTo>
                    <a:pt x="978" y="307"/>
                  </a:lnTo>
                  <a:lnTo>
                    <a:pt x="969" y="316"/>
                  </a:lnTo>
                  <a:lnTo>
                    <a:pt x="958" y="326"/>
                  </a:lnTo>
                  <a:lnTo>
                    <a:pt x="946" y="335"/>
                  </a:lnTo>
                  <a:lnTo>
                    <a:pt x="932" y="342"/>
                  </a:lnTo>
                  <a:lnTo>
                    <a:pt x="916" y="350"/>
                  </a:lnTo>
                  <a:lnTo>
                    <a:pt x="898" y="355"/>
                  </a:lnTo>
                  <a:lnTo>
                    <a:pt x="877" y="360"/>
                  </a:lnTo>
                  <a:lnTo>
                    <a:pt x="855" y="364"/>
                  </a:lnTo>
                  <a:lnTo>
                    <a:pt x="829" y="366"/>
                  </a:lnTo>
                  <a:lnTo>
                    <a:pt x="829" y="366"/>
                  </a:lnTo>
                  <a:lnTo>
                    <a:pt x="809" y="367"/>
                  </a:lnTo>
                  <a:lnTo>
                    <a:pt x="808" y="346"/>
                  </a:lnTo>
                  <a:lnTo>
                    <a:pt x="808" y="346"/>
                  </a:lnTo>
                  <a:lnTo>
                    <a:pt x="833" y="344"/>
                  </a:lnTo>
                  <a:lnTo>
                    <a:pt x="857" y="341"/>
                  </a:lnTo>
                  <a:lnTo>
                    <a:pt x="881" y="336"/>
                  </a:lnTo>
                  <a:lnTo>
                    <a:pt x="892" y="333"/>
                  </a:lnTo>
                  <a:lnTo>
                    <a:pt x="903" y="328"/>
                  </a:lnTo>
                  <a:lnTo>
                    <a:pt x="914" y="324"/>
                  </a:lnTo>
                  <a:lnTo>
                    <a:pt x="925" y="319"/>
                  </a:lnTo>
                  <a:lnTo>
                    <a:pt x="933" y="312"/>
                  </a:lnTo>
                  <a:lnTo>
                    <a:pt x="942" y="307"/>
                  </a:lnTo>
                  <a:lnTo>
                    <a:pt x="950" y="299"/>
                  </a:lnTo>
                  <a:lnTo>
                    <a:pt x="957" y="292"/>
                  </a:lnTo>
                  <a:lnTo>
                    <a:pt x="964" y="283"/>
                  </a:lnTo>
                  <a:lnTo>
                    <a:pt x="968" y="274"/>
                  </a:lnTo>
                  <a:lnTo>
                    <a:pt x="968" y="274"/>
                  </a:lnTo>
                  <a:lnTo>
                    <a:pt x="975" y="261"/>
                  </a:lnTo>
                  <a:lnTo>
                    <a:pt x="981" y="246"/>
                  </a:lnTo>
                  <a:lnTo>
                    <a:pt x="985" y="231"/>
                  </a:lnTo>
                  <a:lnTo>
                    <a:pt x="988" y="214"/>
                  </a:lnTo>
                  <a:lnTo>
                    <a:pt x="992" y="196"/>
                  </a:lnTo>
                  <a:lnTo>
                    <a:pt x="993" y="179"/>
                  </a:lnTo>
                  <a:lnTo>
                    <a:pt x="994" y="162"/>
                  </a:lnTo>
                  <a:lnTo>
                    <a:pt x="995" y="144"/>
                  </a:lnTo>
                  <a:lnTo>
                    <a:pt x="994" y="127"/>
                  </a:lnTo>
                  <a:lnTo>
                    <a:pt x="993" y="111"/>
                  </a:lnTo>
                  <a:lnTo>
                    <a:pt x="990" y="95"/>
                  </a:lnTo>
                  <a:lnTo>
                    <a:pt x="986" y="81"/>
                  </a:lnTo>
                  <a:lnTo>
                    <a:pt x="982" y="69"/>
                  </a:lnTo>
                  <a:lnTo>
                    <a:pt x="975" y="58"/>
                  </a:lnTo>
                  <a:lnTo>
                    <a:pt x="968" y="50"/>
                  </a:lnTo>
                  <a:lnTo>
                    <a:pt x="965" y="45"/>
                  </a:lnTo>
                  <a:lnTo>
                    <a:pt x="960" y="42"/>
                  </a:lnTo>
                  <a:lnTo>
                    <a:pt x="960" y="42"/>
                  </a:lnTo>
                  <a:lnTo>
                    <a:pt x="950" y="38"/>
                  </a:lnTo>
                  <a:lnTo>
                    <a:pt x="937" y="35"/>
                  </a:lnTo>
                  <a:lnTo>
                    <a:pt x="920" y="31"/>
                  </a:lnTo>
                  <a:lnTo>
                    <a:pt x="900" y="28"/>
                  </a:lnTo>
                  <a:lnTo>
                    <a:pt x="877" y="26"/>
                  </a:lnTo>
                  <a:lnTo>
                    <a:pt x="854" y="25"/>
                  </a:lnTo>
                  <a:lnTo>
                    <a:pt x="828" y="24"/>
                  </a:lnTo>
                  <a:lnTo>
                    <a:pt x="802" y="25"/>
                  </a:lnTo>
                  <a:lnTo>
                    <a:pt x="802" y="2"/>
                  </a:lnTo>
                  <a:close/>
                </a:path>
              </a:pathLst>
            </a:custGeom>
            <a:solidFill>
              <a:srgbClr val="C93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1" name="Freeform 242">
              <a:extLst>
                <a:ext uri="{FF2B5EF4-FFF2-40B4-BE49-F238E27FC236}">
                  <a16:creationId xmlns:a16="http://schemas.microsoft.com/office/drawing/2014/main" id="{785BF718-6081-4397-8AA4-1BA2705B7B63}"/>
                </a:ext>
              </a:extLst>
            </p:cNvPr>
            <p:cNvSpPr>
              <a:spLocks/>
            </p:cNvSpPr>
            <p:nvPr/>
          </p:nvSpPr>
          <p:spPr bwMode="auto">
            <a:xfrm flipH="1">
              <a:off x="7095920" y="6130387"/>
              <a:ext cx="88638" cy="144207"/>
            </a:xfrm>
            <a:custGeom>
              <a:avLst/>
              <a:gdLst>
                <a:gd name="T0" fmla="*/ 20 w 300"/>
                <a:gd name="T1" fmla="*/ 0 h 578"/>
                <a:gd name="T2" fmla="*/ 0 w 300"/>
                <a:gd name="T3" fmla="*/ 91 h 578"/>
                <a:gd name="T4" fmla="*/ 65 w 300"/>
                <a:gd name="T5" fmla="*/ 578 h 578"/>
                <a:gd name="T6" fmla="*/ 300 w 300"/>
                <a:gd name="T7" fmla="*/ 339 h 578"/>
                <a:gd name="T8" fmla="*/ 20 w 300"/>
                <a:gd name="T9" fmla="*/ 0 h 578"/>
              </a:gdLst>
              <a:ahLst/>
              <a:cxnLst>
                <a:cxn ang="0">
                  <a:pos x="T0" y="T1"/>
                </a:cxn>
                <a:cxn ang="0">
                  <a:pos x="T2" y="T3"/>
                </a:cxn>
                <a:cxn ang="0">
                  <a:pos x="T4" y="T5"/>
                </a:cxn>
                <a:cxn ang="0">
                  <a:pos x="T6" y="T7"/>
                </a:cxn>
                <a:cxn ang="0">
                  <a:pos x="T8" y="T9"/>
                </a:cxn>
              </a:cxnLst>
              <a:rect l="0" t="0" r="r" b="b"/>
              <a:pathLst>
                <a:path w="300" h="578">
                  <a:moveTo>
                    <a:pt x="20" y="0"/>
                  </a:moveTo>
                  <a:lnTo>
                    <a:pt x="0" y="91"/>
                  </a:lnTo>
                  <a:lnTo>
                    <a:pt x="65" y="578"/>
                  </a:lnTo>
                  <a:lnTo>
                    <a:pt x="300" y="339"/>
                  </a:lnTo>
                  <a:lnTo>
                    <a:pt x="2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2" name="Freeform 243">
              <a:extLst>
                <a:ext uri="{FF2B5EF4-FFF2-40B4-BE49-F238E27FC236}">
                  <a16:creationId xmlns:a16="http://schemas.microsoft.com/office/drawing/2014/main" id="{8387ECB2-A73A-47A5-857F-220615DF3F22}"/>
                </a:ext>
              </a:extLst>
            </p:cNvPr>
            <p:cNvSpPr>
              <a:spLocks/>
            </p:cNvSpPr>
            <p:nvPr/>
          </p:nvSpPr>
          <p:spPr bwMode="auto">
            <a:xfrm flipH="1">
              <a:off x="7095920" y="6130387"/>
              <a:ext cx="88638" cy="144207"/>
            </a:xfrm>
            <a:custGeom>
              <a:avLst/>
              <a:gdLst>
                <a:gd name="T0" fmla="*/ 20 w 300"/>
                <a:gd name="T1" fmla="*/ 0 h 578"/>
                <a:gd name="T2" fmla="*/ 0 w 300"/>
                <a:gd name="T3" fmla="*/ 91 h 578"/>
                <a:gd name="T4" fmla="*/ 65 w 300"/>
                <a:gd name="T5" fmla="*/ 578 h 578"/>
                <a:gd name="T6" fmla="*/ 300 w 300"/>
                <a:gd name="T7" fmla="*/ 339 h 578"/>
                <a:gd name="T8" fmla="*/ 20 w 300"/>
                <a:gd name="T9" fmla="*/ 0 h 578"/>
              </a:gdLst>
              <a:ahLst/>
              <a:cxnLst>
                <a:cxn ang="0">
                  <a:pos x="T0" y="T1"/>
                </a:cxn>
                <a:cxn ang="0">
                  <a:pos x="T2" y="T3"/>
                </a:cxn>
                <a:cxn ang="0">
                  <a:pos x="T4" y="T5"/>
                </a:cxn>
                <a:cxn ang="0">
                  <a:pos x="T6" y="T7"/>
                </a:cxn>
                <a:cxn ang="0">
                  <a:pos x="T8" y="T9"/>
                </a:cxn>
              </a:cxnLst>
              <a:rect l="0" t="0" r="r" b="b"/>
              <a:pathLst>
                <a:path w="300" h="578">
                  <a:moveTo>
                    <a:pt x="20" y="0"/>
                  </a:moveTo>
                  <a:lnTo>
                    <a:pt x="0" y="91"/>
                  </a:lnTo>
                  <a:lnTo>
                    <a:pt x="65" y="578"/>
                  </a:lnTo>
                  <a:lnTo>
                    <a:pt x="300" y="339"/>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3" name="Freeform 244">
              <a:extLst>
                <a:ext uri="{FF2B5EF4-FFF2-40B4-BE49-F238E27FC236}">
                  <a16:creationId xmlns:a16="http://schemas.microsoft.com/office/drawing/2014/main" id="{68CC6275-BD61-40F6-BB6B-B2661D40F9F5}"/>
                </a:ext>
              </a:extLst>
            </p:cNvPr>
            <p:cNvSpPr>
              <a:spLocks/>
            </p:cNvSpPr>
            <p:nvPr/>
          </p:nvSpPr>
          <p:spPr bwMode="auto">
            <a:xfrm flipH="1">
              <a:off x="7014234" y="6128650"/>
              <a:ext cx="163372" cy="85134"/>
            </a:xfrm>
            <a:custGeom>
              <a:avLst/>
              <a:gdLst>
                <a:gd name="T0" fmla="*/ 0 w 563"/>
                <a:gd name="T1" fmla="*/ 0 h 346"/>
                <a:gd name="T2" fmla="*/ 280 w 563"/>
                <a:gd name="T3" fmla="*/ 338 h 346"/>
                <a:gd name="T4" fmla="*/ 563 w 563"/>
                <a:gd name="T5" fmla="*/ 0 h 346"/>
                <a:gd name="T6" fmla="*/ 563 w 563"/>
                <a:gd name="T7" fmla="*/ 7 h 346"/>
                <a:gd name="T8" fmla="*/ 280 w 563"/>
                <a:gd name="T9" fmla="*/ 346 h 346"/>
                <a:gd name="T10" fmla="*/ 0 w 563"/>
                <a:gd name="T11" fmla="*/ 7 h 346"/>
                <a:gd name="T12" fmla="*/ 0 w 563"/>
                <a:gd name="T13" fmla="*/ 0 h 346"/>
              </a:gdLst>
              <a:ahLst/>
              <a:cxnLst>
                <a:cxn ang="0">
                  <a:pos x="T0" y="T1"/>
                </a:cxn>
                <a:cxn ang="0">
                  <a:pos x="T2" y="T3"/>
                </a:cxn>
                <a:cxn ang="0">
                  <a:pos x="T4" y="T5"/>
                </a:cxn>
                <a:cxn ang="0">
                  <a:pos x="T6" y="T7"/>
                </a:cxn>
                <a:cxn ang="0">
                  <a:pos x="T8" y="T9"/>
                </a:cxn>
                <a:cxn ang="0">
                  <a:pos x="T10" y="T11"/>
                </a:cxn>
                <a:cxn ang="0">
                  <a:pos x="T12" y="T13"/>
                </a:cxn>
              </a:cxnLst>
              <a:rect l="0" t="0" r="r" b="b"/>
              <a:pathLst>
                <a:path w="563" h="346">
                  <a:moveTo>
                    <a:pt x="0" y="0"/>
                  </a:moveTo>
                  <a:lnTo>
                    <a:pt x="280" y="338"/>
                  </a:lnTo>
                  <a:lnTo>
                    <a:pt x="563" y="0"/>
                  </a:lnTo>
                  <a:lnTo>
                    <a:pt x="563" y="7"/>
                  </a:lnTo>
                  <a:lnTo>
                    <a:pt x="280" y="346"/>
                  </a:lnTo>
                  <a:lnTo>
                    <a:pt x="0" y="7"/>
                  </a:lnTo>
                  <a:lnTo>
                    <a:pt x="0" y="0"/>
                  </a:lnTo>
                  <a:close/>
                </a:path>
              </a:pathLst>
            </a:custGeom>
            <a:solidFill>
              <a:srgbClr val="E6C7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4" name="Freeform 245">
              <a:extLst>
                <a:ext uri="{FF2B5EF4-FFF2-40B4-BE49-F238E27FC236}">
                  <a16:creationId xmlns:a16="http://schemas.microsoft.com/office/drawing/2014/main" id="{B943DC25-4642-4EED-BE03-837DCDD6CD8B}"/>
                </a:ext>
              </a:extLst>
            </p:cNvPr>
            <p:cNvSpPr>
              <a:spLocks/>
            </p:cNvSpPr>
            <p:nvPr/>
          </p:nvSpPr>
          <p:spPr bwMode="auto">
            <a:xfrm flipH="1">
              <a:off x="7014234" y="6128650"/>
              <a:ext cx="163372" cy="85134"/>
            </a:xfrm>
            <a:custGeom>
              <a:avLst/>
              <a:gdLst>
                <a:gd name="T0" fmla="*/ 0 w 563"/>
                <a:gd name="T1" fmla="*/ 0 h 346"/>
                <a:gd name="T2" fmla="*/ 280 w 563"/>
                <a:gd name="T3" fmla="*/ 338 h 346"/>
                <a:gd name="T4" fmla="*/ 563 w 563"/>
                <a:gd name="T5" fmla="*/ 0 h 346"/>
                <a:gd name="T6" fmla="*/ 563 w 563"/>
                <a:gd name="T7" fmla="*/ 7 h 346"/>
                <a:gd name="T8" fmla="*/ 280 w 563"/>
                <a:gd name="T9" fmla="*/ 346 h 346"/>
                <a:gd name="T10" fmla="*/ 0 w 563"/>
                <a:gd name="T11" fmla="*/ 7 h 346"/>
                <a:gd name="T12" fmla="*/ 0 w 563"/>
                <a:gd name="T13" fmla="*/ 0 h 346"/>
              </a:gdLst>
              <a:ahLst/>
              <a:cxnLst>
                <a:cxn ang="0">
                  <a:pos x="T0" y="T1"/>
                </a:cxn>
                <a:cxn ang="0">
                  <a:pos x="T2" y="T3"/>
                </a:cxn>
                <a:cxn ang="0">
                  <a:pos x="T4" y="T5"/>
                </a:cxn>
                <a:cxn ang="0">
                  <a:pos x="T6" y="T7"/>
                </a:cxn>
                <a:cxn ang="0">
                  <a:pos x="T8" y="T9"/>
                </a:cxn>
                <a:cxn ang="0">
                  <a:pos x="T10" y="T11"/>
                </a:cxn>
                <a:cxn ang="0">
                  <a:pos x="T12" y="T13"/>
                </a:cxn>
              </a:cxnLst>
              <a:rect l="0" t="0" r="r" b="b"/>
              <a:pathLst>
                <a:path w="563" h="346">
                  <a:moveTo>
                    <a:pt x="0" y="0"/>
                  </a:moveTo>
                  <a:lnTo>
                    <a:pt x="280" y="338"/>
                  </a:lnTo>
                  <a:lnTo>
                    <a:pt x="563" y="0"/>
                  </a:lnTo>
                  <a:lnTo>
                    <a:pt x="563" y="7"/>
                  </a:lnTo>
                  <a:lnTo>
                    <a:pt x="280" y="346"/>
                  </a:lnTo>
                  <a:lnTo>
                    <a:pt x="0"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5" name="Freeform 246">
              <a:extLst>
                <a:ext uri="{FF2B5EF4-FFF2-40B4-BE49-F238E27FC236}">
                  <a16:creationId xmlns:a16="http://schemas.microsoft.com/office/drawing/2014/main" id="{7E8AB8EB-09EC-4E82-B8FC-E358BF20B0AF}"/>
                </a:ext>
              </a:extLst>
            </p:cNvPr>
            <p:cNvSpPr>
              <a:spLocks noEditPoints="1"/>
            </p:cNvSpPr>
            <p:nvPr/>
          </p:nvSpPr>
          <p:spPr bwMode="auto">
            <a:xfrm flipH="1">
              <a:off x="7080278" y="6271119"/>
              <a:ext cx="31284" cy="0"/>
            </a:xfrm>
            <a:custGeom>
              <a:avLst/>
              <a:gdLst>
                <a:gd name="T0" fmla="*/ 106 w 106"/>
                <a:gd name="T1" fmla="*/ 0 h 3"/>
                <a:gd name="T2" fmla="*/ 106 w 106"/>
                <a:gd name="T3" fmla="*/ 3 h 3"/>
                <a:gd name="T4" fmla="*/ 106 w 106"/>
                <a:gd name="T5" fmla="*/ 0 h 3"/>
                <a:gd name="T6" fmla="*/ 1 w 106"/>
                <a:gd name="T7" fmla="*/ 0 h 3"/>
                <a:gd name="T8" fmla="*/ 1 w 106"/>
                <a:gd name="T9" fmla="*/ 0 h 3"/>
                <a:gd name="T10" fmla="*/ 0 w 106"/>
                <a:gd name="T11" fmla="*/ 3 h 3"/>
                <a:gd name="T12" fmla="*/ 0 w 106"/>
                <a:gd name="T13" fmla="*/ 3 h 3"/>
                <a:gd name="T14" fmla="*/ 1 w 10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
                  <a:moveTo>
                    <a:pt x="106" y="0"/>
                  </a:moveTo>
                  <a:lnTo>
                    <a:pt x="106" y="3"/>
                  </a:lnTo>
                  <a:lnTo>
                    <a:pt x="106" y="0"/>
                  </a:lnTo>
                  <a:close/>
                  <a:moveTo>
                    <a:pt x="1" y="0"/>
                  </a:moveTo>
                  <a:lnTo>
                    <a:pt x="1" y="0"/>
                  </a:lnTo>
                  <a:lnTo>
                    <a:pt x="0" y="3"/>
                  </a:lnTo>
                  <a:lnTo>
                    <a:pt x="0" y="3"/>
                  </a:lnTo>
                  <a:lnTo>
                    <a:pt x="1" y="0"/>
                  </a:lnTo>
                  <a:close/>
                </a:path>
              </a:pathLst>
            </a:custGeom>
            <a:solidFill>
              <a:srgbClr val="D5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6" name="Freeform 247">
              <a:extLst>
                <a:ext uri="{FF2B5EF4-FFF2-40B4-BE49-F238E27FC236}">
                  <a16:creationId xmlns:a16="http://schemas.microsoft.com/office/drawing/2014/main" id="{0BA4712D-AA29-4FEA-B683-36D90C59FA6E}"/>
                </a:ext>
              </a:extLst>
            </p:cNvPr>
            <p:cNvSpPr>
              <a:spLocks/>
            </p:cNvSpPr>
            <p:nvPr/>
          </p:nvSpPr>
          <p:spPr bwMode="auto">
            <a:xfrm flipH="1">
              <a:off x="7080278" y="6271119"/>
              <a:ext cx="0" cy="0"/>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7" name="Freeform 248">
              <a:extLst>
                <a:ext uri="{FF2B5EF4-FFF2-40B4-BE49-F238E27FC236}">
                  <a16:creationId xmlns:a16="http://schemas.microsoft.com/office/drawing/2014/main" id="{220DBC28-0545-4006-8926-A942E0052C94}"/>
                </a:ext>
              </a:extLst>
            </p:cNvPr>
            <p:cNvSpPr>
              <a:spLocks/>
            </p:cNvSpPr>
            <p:nvPr/>
          </p:nvSpPr>
          <p:spPr bwMode="auto">
            <a:xfrm flipH="1">
              <a:off x="7111562" y="6271119"/>
              <a:ext cx="0" cy="0"/>
            </a:xfrm>
            <a:custGeom>
              <a:avLst/>
              <a:gdLst>
                <a:gd name="T0" fmla="*/ 1 w 1"/>
                <a:gd name="T1" fmla="*/ 0 h 3"/>
                <a:gd name="T2" fmla="*/ 1 w 1"/>
                <a:gd name="T3" fmla="*/ 0 h 3"/>
                <a:gd name="T4" fmla="*/ 0 w 1"/>
                <a:gd name="T5" fmla="*/ 3 h 3"/>
                <a:gd name="T6" fmla="*/ 0 w 1"/>
                <a:gd name="T7" fmla="*/ 3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lnTo>
                    <a:pt x="1" y="0"/>
                  </a:lnTo>
                  <a:lnTo>
                    <a:pt x="0" y="3"/>
                  </a:lnTo>
                  <a:lnTo>
                    <a:pt x="0"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8" name="Freeform 249">
              <a:extLst>
                <a:ext uri="{FF2B5EF4-FFF2-40B4-BE49-F238E27FC236}">
                  <a16:creationId xmlns:a16="http://schemas.microsoft.com/office/drawing/2014/main" id="{19D37CC5-441D-4CF2-9CF9-0739B601DC91}"/>
                </a:ext>
              </a:extLst>
            </p:cNvPr>
            <p:cNvSpPr>
              <a:spLocks/>
            </p:cNvSpPr>
            <p:nvPr/>
          </p:nvSpPr>
          <p:spPr bwMode="auto">
            <a:xfrm flipH="1">
              <a:off x="7080278" y="6271119"/>
              <a:ext cx="31284" cy="0"/>
            </a:xfrm>
            <a:custGeom>
              <a:avLst/>
              <a:gdLst>
                <a:gd name="T0" fmla="*/ 1 w 106"/>
                <a:gd name="T1" fmla="*/ 0 h 3"/>
                <a:gd name="T2" fmla="*/ 106 w 106"/>
                <a:gd name="T3" fmla="*/ 0 h 3"/>
                <a:gd name="T4" fmla="*/ 106 w 106"/>
                <a:gd name="T5" fmla="*/ 3 h 3"/>
                <a:gd name="T6" fmla="*/ 0 w 106"/>
                <a:gd name="T7" fmla="*/ 3 h 3"/>
                <a:gd name="T8" fmla="*/ 1 w 106"/>
                <a:gd name="T9" fmla="*/ 0 h 3"/>
              </a:gdLst>
              <a:ahLst/>
              <a:cxnLst>
                <a:cxn ang="0">
                  <a:pos x="T0" y="T1"/>
                </a:cxn>
                <a:cxn ang="0">
                  <a:pos x="T2" y="T3"/>
                </a:cxn>
                <a:cxn ang="0">
                  <a:pos x="T4" y="T5"/>
                </a:cxn>
                <a:cxn ang="0">
                  <a:pos x="T6" y="T7"/>
                </a:cxn>
                <a:cxn ang="0">
                  <a:pos x="T8" y="T9"/>
                </a:cxn>
              </a:cxnLst>
              <a:rect l="0" t="0" r="r" b="b"/>
              <a:pathLst>
                <a:path w="106" h="3">
                  <a:moveTo>
                    <a:pt x="1" y="0"/>
                  </a:moveTo>
                  <a:lnTo>
                    <a:pt x="106" y="0"/>
                  </a:lnTo>
                  <a:lnTo>
                    <a:pt x="106" y="3"/>
                  </a:lnTo>
                  <a:lnTo>
                    <a:pt x="0" y="3"/>
                  </a:lnTo>
                  <a:lnTo>
                    <a:pt x="1" y="0"/>
                  </a:lnTo>
                  <a:close/>
                </a:path>
              </a:pathLst>
            </a:custGeom>
            <a:solidFill>
              <a:srgbClr val="B239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19" name="Freeform 250">
              <a:extLst>
                <a:ext uri="{FF2B5EF4-FFF2-40B4-BE49-F238E27FC236}">
                  <a16:creationId xmlns:a16="http://schemas.microsoft.com/office/drawing/2014/main" id="{847294C9-AAB1-42ED-B0B3-FD14D0DCE3CC}"/>
                </a:ext>
              </a:extLst>
            </p:cNvPr>
            <p:cNvSpPr>
              <a:spLocks/>
            </p:cNvSpPr>
            <p:nvPr/>
          </p:nvSpPr>
          <p:spPr bwMode="auto">
            <a:xfrm flipH="1">
              <a:off x="7080278" y="6271119"/>
              <a:ext cx="31284" cy="0"/>
            </a:xfrm>
            <a:custGeom>
              <a:avLst/>
              <a:gdLst>
                <a:gd name="T0" fmla="*/ 1 w 106"/>
                <a:gd name="T1" fmla="*/ 0 h 3"/>
                <a:gd name="T2" fmla="*/ 106 w 106"/>
                <a:gd name="T3" fmla="*/ 0 h 3"/>
                <a:gd name="T4" fmla="*/ 106 w 106"/>
                <a:gd name="T5" fmla="*/ 3 h 3"/>
                <a:gd name="T6" fmla="*/ 0 w 106"/>
                <a:gd name="T7" fmla="*/ 3 h 3"/>
                <a:gd name="T8" fmla="*/ 1 w 106"/>
                <a:gd name="T9" fmla="*/ 0 h 3"/>
              </a:gdLst>
              <a:ahLst/>
              <a:cxnLst>
                <a:cxn ang="0">
                  <a:pos x="T0" y="T1"/>
                </a:cxn>
                <a:cxn ang="0">
                  <a:pos x="T2" y="T3"/>
                </a:cxn>
                <a:cxn ang="0">
                  <a:pos x="T4" y="T5"/>
                </a:cxn>
                <a:cxn ang="0">
                  <a:pos x="T6" y="T7"/>
                </a:cxn>
                <a:cxn ang="0">
                  <a:pos x="T8" y="T9"/>
                </a:cxn>
              </a:cxnLst>
              <a:rect l="0" t="0" r="r" b="b"/>
              <a:pathLst>
                <a:path w="106" h="3">
                  <a:moveTo>
                    <a:pt x="1" y="0"/>
                  </a:moveTo>
                  <a:lnTo>
                    <a:pt x="106" y="0"/>
                  </a:lnTo>
                  <a:lnTo>
                    <a:pt x="106" y="3"/>
                  </a:lnTo>
                  <a:lnTo>
                    <a:pt x="0"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0" name="Freeform 251">
              <a:extLst>
                <a:ext uri="{FF2B5EF4-FFF2-40B4-BE49-F238E27FC236}">
                  <a16:creationId xmlns:a16="http://schemas.microsoft.com/office/drawing/2014/main" id="{35554575-6284-454F-A0C4-D0DBCA274926}"/>
                </a:ext>
              </a:extLst>
            </p:cNvPr>
            <p:cNvSpPr>
              <a:spLocks/>
            </p:cNvSpPr>
            <p:nvPr/>
          </p:nvSpPr>
          <p:spPr bwMode="auto">
            <a:xfrm flipH="1">
              <a:off x="7134156" y="6231158"/>
              <a:ext cx="761244" cy="284939"/>
            </a:xfrm>
            <a:custGeom>
              <a:avLst/>
              <a:gdLst>
                <a:gd name="T0" fmla="*/ 1577 w 2627"/>
                <a:gd name="T1" fmla="*/ 0 h 1148"/>
                <a:gd name="T2" fmla="*/ 1776 w 2627"/>
                <a:gd name="T3" fmla="*/ 87 h 1148"/>
                <a:gd name="T4" fmla="*/ 1941 w 2627"/>
                <a:gd name="T5" fmla="*/ 163 h 1148"/>
                <a:gd name="T6" fmla="*/ 2074 w 2627"/>
                <a:gd name="T7" fmla="*/ 230 h 1148"/>
                <a:gd name="T8" fmla="*/ 2181 w 2627"/>
                <a:gd name="T9" fmla="*/ 288 h 1148"/>
                <a:gd name="T10" fmla="*/ 2263 w 2627"/>
                <a:gd name="T11" fmla="*/ 336 h 1148"/>
                <a:gd name="T12" fmla="*/ 2324 w 2627"/>
                <a:gd name="T13" fmla="*/ 377 h 1148"/>
                <a:gd name="T14" fmla="*/ 2369 w 2627"/>
                <a:gd name="T15" fmla="*/ 410 h 1148"/>
                <a:gd name="T16" fmla="*/ 2401 w 2627"/>
                <a:gd name="T17" fmla="*/ 434 h 1148"/>
                <a:gd name="T18" fmla="*/ 2420 w 2627"/>
                <a:gd name="T19" fmla="*/ 455 h 1148"/>
                <a:gd name="T20" fmla="*/ 2438 w 2627"/>
                <a:gd name="T21" fmla="*/ 480 h 1148"/>
                <a:gd name="T22" fmla="*/ 2455 w 2627"/>
                <a:gd name="T23" fmla="*/ 510 h 1148"/>
                <a:gd name="T24" fmla="*/ 2487 w 2627"/>
                <a:gd name="T25" fmla="*/ 582 h 1148"/>
                <a:gd name="T26" fmla="*/ 2516 w 2627"/>
                <a:gd name="T27" fmla="*/ 670 h 1148"/>
                <a:gd name="T28" fmla="*/ 2543 w 2627"/>
                <a:gd name="T29" fmla="*/ 768 h 1148"/>
                <a:gd name="T30" fmla="*/ 2581 w 2627"/>
                <a:gd name="T31" fmla="*/ 929 h 1148"/>
                <a:gd name="T32" fmla="*/ 1314 w 2627"/>
                <a:gd name="T33" fmla="*/ 1148 h 1148"/>
                <a:gd name="T34" fmla="*/ 0 w 2627"/>
                <a:gd name="T35" fmla="*/ 1148 h 1148"/>
                <a:gd name="T36" fmla="*/ 72 w 2627"/>
                <a:gd name="T37" fmla="*/ 821 h 1148"/>
                <a:gd name="T38" fmla="*/ 97 w 2627"/>
                <a:gd name="T39" fmla="*/ 718 h 1148"/>
                <a:gd name="T40" fmla="*/ 126 w 2627"/>
                <a:gd name="T41" fmla="*/ 624 h 1148"/>
                <a:gd name="T42" fmla="*/ 156 w 2627"/>
                <a:gd name="T43" fmla="*/ 545 h 1148"/>
                <a:gd name="T44" fmla="*/ 182 w 2627"/>
                <a:gd name="T45" fmla="*/ 494 h 1148"/>
                <a:gd name="T46" fmla="*/ 200 w 2627"/>
                <a:gd name="T47" fmla="*/ 467 h 1148"/>
                <a:gd name="T48" fmla="*/ 218 w 2627"/>
                <a:gd name="T49" fmla="*/ 444 h 1148"/>
                <a:gd name="T50" fmla="*/ 228 w 2627"/>
                <a:gd name="T51" fmla="*/ 434 h 1148"/>
                <a:gd name="T52" fmla="*/ 279 w 2627"/>
                <a:gd name="T53" fmla="*/ 394 h 1148"/>
                <a:gd name="T54" fmla="*/ 331 w 2627"/>
                <a:gd name="T55" fmla="*/ 359 h 1148"/>
                <a:gd name="T56" fmla="*/ 401 w 2627"/>
                <a:gd name="T57" fmla="*/ 315 h 1148"/>
                <a:gd name="T58" fmla="*/ 493 w 2627"/>
                <a:gd name="T59" fmla="*/ 262 h 1148"/>
                <a:gd name="T60" fmla="*/ 612 w 2627"/>
                <a:gd name="T61" fmla="*/ 201 h 1148"/>
                <a:gd name="T62" fmla="*/ 759 w 2627"/>
                <a:gd name="T63" fmla="*/ 130 h 1148"/>
                <a:gd name="T64" fmla="*/ 941 w 2627"/>
                <a:gd name="T65" fmla="*/ 49 h 1148"/>
                <a:gd name="T66" fmla="*/ 1577 w 2627"/>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8">
                  <a:moveTo>
                    <a:pt x="1577" y="0"/>
                  </a:moveTo>
                  <a:lnTo>
                    <a:pt x="1577" y="0"/>
                  </a:lnTo>
                  <a:lnTo>
                    <a:pt x="1680" y="46"/>
                  </a:lnTo>
                  <a:lnTo>
                    <a:pt x="1776" y="87"/>
                  </a:lnTo>
                  <a:lnTo>
                    <a:pt x="1862" y="127"/>
                  </a:lnTo>
                  <a:lnTo>
                    <a:pt x="1941" y="163"/>
                  </a:lnTo>
                  <a:lnTo>
                    <a:pt x="2011" y="198"/>
                  </a:lnTo>
                  <a:lnTo>
                    <a:pt x="2074" y="230"/>
                  </a:lnTo>
                  <a:lnTo>
                    <a:pt x="2130" y="261"/>
                  </a:lnTo>
                  <a:lnTo>
                    <a:pt x="2181" y="288"/>
                  </a:lnTo>
                  <a:lnTo>
                    <a:pt x="2224" y="313"/>
                  </a:lnTo>
                  <a:lnTo>
                    <a:pt x="2263" y="336"/>
                  </a:lnTo>
                  <a:lnTo>
                    <a:pt x="2296" y="358"/>
                  </a:lnTo>
                  <a:lnTo>
                    <a:pt x="2324" y="377"/>
                  </a:lnTo>
                  <a:lnTo>
                    <a:pt x="2349" y="394"/>
                  </a:lnTo>
                  <a:lnTo>
                    <a:pt x="2369" y="410"/>
                  </a:lnTo>
                  <a:lnTo>
                    <a:pt x="2401" y="434"/>
                  </a:lnTo>
                  <a:lnTo>
                    <a:pt x="2401" y="434"/>
                  </a:lnTo>
                  <a:lnTo>
                    <a:pt x="2411" y="444"/>
                  </a:lnTo>
                  <a:lnTo>
                    <a:pt x="2420" y="455"/>
                  </a:lnTo>
                  <a:lnTo>
                    <a:pt x="2429" y="467"/>
                  </a:lnTo>
                  <a:lnTo>
                    <a:pt x="2438" y="480"/>
                  </a:lnTo>
                  <a:lnTo>
                    <a:pt x="2447" y="494"/>
                  </a:lnTo>
                  <a:lnTo>
                    <a:pt x="2455" y="510"/>
                  </a:lnTo>
                  <a:lnTo>
                    <a:pt x="2472" y="545"/>
                  </a:lnTo>
                  <a:lnTo>
                    <a:pt x="2487" y="582"/>
                  </a:lnTo>
                  <a:lnTo>
                    <a:pt x="2503" y="624"/>
                  </a:lnTo>
                  <a:lnTo>
                    <a:pt x="2516" y="670"/>
                  </a:lnTo>
                  <a:lnTo>
                    <a:pt x="2531" y="718"/>
                  </a:lnTo>
                  <a:lnTo>
                    <a:pt x="2543" y="768"/>
                  </a:lnTo>
                  <a:lnTo>
                    <a:pt x="2556" y="821"/>
                  </a:lnTo>
                  <a:lnTo>
                    <a:pt x="2581" y="929"/>
                  </a:lnTo>
                  <a:lnTo>
                    <a:pt x="2627" y="1148"/>
                  </a:lnTo>
                  <a:lnTo>
                    <a:pt x="1314" y="1148"/>
                  </a:lnTo>
                  <a:lnTo>
                    <a:pt x="0" y="1148"/>
                  </a:lnTo>
                  <a:lnTo>
                    <a:pt x="0" y="1148"/>
                  </a:lnTo>
                  <a:lnTo>
                    <a:pt x="47" y="929"/>
                  </a:lnTo>
                  <a:lnTo>
                    <a:pt x="72" y="821"/>
                  </a:lnTo>
                  <a:lnTo>
                    <a:pt x="84" y="768"/>
                  </a:lnTo>
                  <a:lnTo>
                    <a:pt x="97" y="718"/>
                  </a:lnTo>
                  <a:lnTo>
                    <a:pt x="111" y="670"/>
                  </a:lnTo>
                  <a:lnTo>
                    <a:pt x="126" y="624"/>
                  </a:lnTo>
                  <a:lnTo>
                    <a:pt x="140" y="582"/>
                  </a:lnTo>
                  <a:lnTo>
                    <a:pt x="156" y="545"/>
                  </a:lnTo>
                  <a:lnTo>
                    <a:pt x="173" y="510"/>
                  </a:lnTo>
                  <a:lnTo>
                    <a:pt x="182" y="494"/>
                  </a:lnTo>
                  <a:lnTo>
                    <a:pt x="189" y="480"/>
                  </a:lnTo>
                  <a:lnTo>
                    <a:pt x="200" y="467"/>
                  </a:lnTo>
                  <a:lnTo>
                    <a:pt x="209" y="455"/>
                  </a:lnTo>
                  <a:lnTo>
                    <a:pt x="218" y="444"/>
                  </a:lnTo>
                  <a:lnTo>
                    <a:pt x="228" y="434"/>
                  </a:lnTo>
                  <a:lnTo>
                    <a:pt x="228" y="434"/>
                  </a:lnTo>
                  <a:lnTo>
                    <a:pt x="259" y="410"/>
                  </a:lnTo>
                  <a:lnTo>
                    <a:pt x="279" y="394"/>
                  </a:lnTo>
                  <a:lnTo>
                    <a:pt x="303" y="377"/>
                  </a:lnTo>
                  <a:lnTo>
                    <a:pt x="331" y="359"/>
                  </a:lnTo>
                  <a:lnTo>
                    <a:pt x="363" y="337"/>
                  </a:lnTo>
                  <a:lnTo>
                    <a:pt x="401" y="315"/>
                  </a:lnTo>
                  <a:lnTo>
                    <a:pt x="444" y="290"/>
                  </a:lnTo>
                  <a:lnTo>
                    <a:pt x="493" y="262"/>
                  </a:lnTo>
                  <a:lnTo>
                    <a:pt x="550" y="232"/>
                  </a:lnTo>
                  <a:lnTo>
                    <a:pt x="612" y="201"/>
                  </a:lnTo>
                  <a:lnTo>
                    <a:pt x="682" y="167"/>
                  </a:lnTo>
                  <a:lnTo>
                    <a:pt x="759" y="130"/>
                  </a:lnTo>
                  <a:lnTo>
                    <a:pt x="846" y="90"/>
                  </a:lnTo>
                  <a:lnTo>
                    <a:pt x="941" y="49"/>
                  </a:lnTo>
                  <a:lnTo>
                    <a:pt x="1045" y="4"/>
                  </a:lnTo>
                  <a:lnTo>
                    <a:pt x="1577" y="0"/>
                  </a:lnTo>
                  <a:close/>
                </a:path>
              </a:pathLst>
            </a:custGeom>
            <a:solidFill>
              <a:srgbClr val="FD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1" name="Freeform 252">
              <a:extLst>
                <a:ext uri="{FF2B5EF4-FFF2-40B4-BE49-F238E27FC236}">
                  <a16:creationId xmlns:a16="http://schemas.microsoft.com/office/drawing/2014/main" id="{02EF8F2C-E3DE-42B1-B5C5-3ED810005F50}"/>
                </a:ext>
              </a:extLst>
            </p:cNvPr>
            <p:cNvSpPr>
              <a:spLocks/>
            </p:cNvSpPr>
            <p:nvPr/>
          </p:nvSpPr>
          <p:spPr bwMode="auto">
            <a:xfrm flipH="1">
              <a:off x="7134156" y="6231158"/>
              <a:ext cx="761244" cy="284939"/>
            </a:xfrm>
            <a:custGeom>
              <a:avLst/>
              <a:gdLst>
                <a:gd name="T0" fmla="*/ 1577 w 2627"/>
                <a:gd name="T1" fmla="*/ 0 h 1148"/>
                <a:gd name="T2" fmla="*/ 1776 w 2627"/>
                <a:gd name="T3" fmla="*/ 87 h 1148"/>
                <a:gd name="T4" fmla="*/ 1941 w 2627"/>
                <a:gd name="T5" fmla="*/ 163 h 1148"/>
                <a:gd name="T6" fmla="*/ 2074 w 2627"/>
                <a:gd name="T7" fmla="*/ 230 h 1148"/>
                <a:gd name="T8" fmla="*/ 2181 w 2627"/>
                <a:gd name="T9" fmla="*/ 288 h 1148"/>
                <a:gd name="T10" fmla="*/ 2263 w 2627"/>
                <a:gd name="T11" fmla="*/ 336 h 1148"/>
                <a:gd name="T12" fmla="*/ 2324 w 2627"/>
                <a:gd name="T13" fmla="*/ 377 h 1148"/>
                <a:gd name="T14" fmla="*/ 2369 w 2627"/>
                <a:gd name="T15" fmla="*/ 410 h 1148"/>
                <a:gd name="T16" fmla="*/ 2401 w 2627"/>
                <a:gd name="T17" fmla="*/ 434 h 1148"/>
                <a:gd name="T18" fmla="*/ 2420 w 2627"/>
                <a:gd name="T19" fmla="*/ 455 h 1148"/>
                <a:gd name="T20" fmla="*/ 2438 w 2627"/>
                <a:gd name="T21" fmla="*/ 480 h 1148"/>
                <a:gd name="T22" fmla="*/ 2455 w 2627"/>
                <a:gd name="T23" fmla="*/ 510 h 1148"/>
                <a:gd name="T24" fmla="*/ 2487 w 2627"/>
                <a:gd name="T25" fmla="*/ 582 h 1148"/>
                <a:gd name="T26" fmla="*/ 2516 w 2627"/>
                <a:gd name="T27" fmla="*/ 670 h 1148"/>
                <a:gd name="T28" fmla="*/ 2543 w 2627"/>
                <a:gd name="T29" fmla="*/ 768 h 1148"/>
                <a:gd name="T30" fmla="*/ 2581 w 2627"/>
                <a:gd name="T31" fmla="*/ 929 h 1148"/>
                <a:gd name="T32" fmla="*/ 1314 w 2627"/>
                <a:gd name="T33" fmla="*/ 1148 h 1148"/>
                <a:gd name="T34" fmla="*/ 0 w 2627"/>
                <a:gd name="T35" fmla="*/ 1148 h 1148"/>
                <a:gd name="T36" fmla="*/ 72 w 2627"/>
                <a:gd name="T37" fmla="*/ 821 h 1148"/>
                <a:gd name="T38" fmla="*/ 97 w 2627"/>
                <a:gd name="T39" fmla="*/ 718 h 1148"/>
                <a:gd name="T40" fmla="*/ 126 w 2627"/>
                <a:gd name="T41" fmla="*/ 624 h 1148"/>
                <a:gd name="T42" fmla="*/ 156 w 2627"/>
                <a:gd name="T43" fmla="*/ 545 h 1148"/>
                <a:gd name="T44" fmla="*/ 182 w 2627"/>
                <a:gd name="T45" fmla="*/ 494 h 1148"/>
                <a:gd name="T46" fmla="*/ 200 w 2627"/>
                <a:gd name="T47" fmla="*/ 467 h 1148"/>
                <a:gd name="T48" fmla="*/ 218 w 2627"/>
                <a:gd name="T49" fmla="*/ 444 h 1148"/>
                <a:gd name="T50" fmla="*/ 228 w 2627"/>
                <a:gd name="T51" fmla="*/ 434 h 1148"/>
                <a:gd name="T52" fmla="*/ 279 w 2627"/>
                <a:gd name="T53" fmla="*/ 394 h 1148"/>
                <a:gd name="T54" fmla="*/ 331 w 2627"/>
                <a:gd name="T55" fmla="*/ 359 h 1148"/>
                <a:gd name="T56" fmla="*/ 401 w 2627"/>
                <a:gd name="T57" fmla="*/ 315 h 1148"/>
                <a:gd name="T58" fmla="*/ 493 w 2627"/>
                <a:gd name="T59" fmla="*/ 262 h 1148"/>
                <a:gd name="T60" fmla="*/ 612 w 2627"/>
                <a:gd name="T61" fmla="*/ 201 h 1148"/>
                <a:gd name="T62" fmla="*/ 759 w 2627"/>
                <a:gd name="T63" fmla="*/ 130 h 1148"/>
                <a:gd name="T64" fmla="*/ 941 w 2627"/>
                <a:gd name="T65" fmla="*/ 49 h 1148"/>
                <a:gd name="T66" fmla="*/ 1577 w 2627"/>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8">
                  <a:moveTo>
                    <a:pt x="1577" y="0"/>
                  </a:moveTo>
                  <a:lnTo>
                    <a:pt x="1577" y="0"/>
                  </a:lnTo>
                  <a:lnTo>
                    <a:pt x="1680" y="46"/>
                  </a:lnTo>
                  <a:lnTo>
                    <a:pt x="1776" y="87"/>
                  </a:lnTo>
                  <a:lnTo>
                    <a:pt x="1862" y="127"/>
                  </a:lnTo>
                  <a:lnTo>
                    <a:pt x="1941" y="163"/>
                  </a:lnTo>
                  <a:lnTo>
                    <a:pt x="2011" y="198"/>
                  </a:lnTo>
                  <a:lnTo>
                    <a:pt x="2074" y="230"/>
                  </a:lnTo>
                  <a:lnTo>
                    <a:pt x="2130" y="261"/>
                  </a:lnTo>
                  <a:lnTo>
                    <a:pt x="2181" y="288"/>
                  </a:lnTo>
                  <a:lnTo>
                    <a:pt x="2224" y="313"/>
                  </a:lnTo>
                  <a:lnTo>
                    <a:pt x="2263" y="336"/>
                  </a:lnTo>
                  <a:lnTo>
                    <a:pt x="2296" y="358"/>
                  </a:lnTo>
                  <a:lnTo>
                    <a:pt x="2324" y="377"/>
                  </a:lnTo>
                  <a:lnTo>
                    <a:pt x="2349" y="394"/>
                  </a:lnTo>
                  <a:lnTo>
                    <a:pt x="2369" y="410"/>
                  </a:lnTo>
                  <a:lnTo>
                    <a:pt x="2401" y="434"/>
                  </a:lnTo>
                  <a:lnTo>
                    <a:pt x="2401" y="434"/>
                  </a:lnTo>
                  <a:lnTo>
                    <a:pt x="2411" y="444"/>
                  </a:lnTo>
                  <a:lnTo>
                    <a:pt x="2420" y="455"/>
                  </a:lnTo>
                  <a:lnTo>
                    <a:pt x="2429" y="467"/>
                  </a:lnTo>
                  <a:lnTo>
                    <a:pt x="2438" y="480"/>
                  </a:lnTo>
                  <a:lnTo>
                    <a:pt x="2447" y="494"/>
                  </a:lnTo>
                  <a:lnTo>
                    <a:pt x="2455" y="510"/>
                  </a:lnTo>
                  <a:lnTo>
                    <a:pt x="2472" y="545"/>
                  </a:lnTo>
                  <a:lnTo>
                    <a:pt x="2487" y="582"/>
                  </a:lnTo>
                  <a:lnTo>
                    <a:pt x="2503" y="624"/>
                  </a:lnTo>
                  <a:lnTo>
                    <a:pt x="2516" y="670"/>
                  </a:lnTo>
                  <a:lnTo>
                    <a:pt x="2531" y="718"/>
                  </a:lnTo>
                  <a:lnTo>
                    <a:pt x="2543" y="768"/>
                  </a:lnTo>
                  <a:lnTo>
                    <a:pt x="2556" y="821"/>
                  </a:lnTo>
                  <a:lnTo>
                    <a:pt x="2581" y="929"/>
                  </a:lnTo>
                  <a:lnTo>
                    <a:pt x="2627" y="1148"/>
                  </a:lnTo>
                  <a:lnTo>
                    <a:pt x="1314" y="1148"/>
                  </a:lnTo>
                  <a:lnTo>
                    <a:pt x="0" y="1148"/>
                  </a:lnTo>
                  <a:lnTo>
                    <a:pt x="0" y="1148"/>
                  </a:lnTo>
                  <a:lnTo>
                    <a:pt x="47" y="929"/>
                  </a:lnTo>
                  <a:lnTo>
                    <a:pt x="72" y="821"/>
                  </a:lnTo>
                  <a:lnTo>
                    <a:pt x="84" y="768"/>
                  </a:lnTo>
                  <a:lnTo>
                    <a:pt x="97" y="718"/>
                  </a:lnTo>
                  <a:lnTo>
                    <a:pt x="111" y="670"/>
                  </a:lnTo>
                  <a:lnTo>
                    <a:pt x="126" y="624"/>
                  </a:lnTo>
                  <a:lnTo>
                    <a:pt x="140" y="582"/>
                  </a:lnTo>
                  <a:lnTo>
                    <a:pt x="156" y="545"/>
                  </a:lnTo>
                  <a:lnTo>
                    <a:pt x="173" y="510"/>
                  </a:lnTo>
                  <a:lnTo>
                    <a:pt x="182" y="494"/>
                  </a:lnTo>
                  <a:lnTo>
                    <a:pt x="189" y="480"/>
                  </a:lnTo>
                  <a:lnTo>
                    <a:pt x="200" y="467"/>
                  </a:lnTo>
                  <a:lnTo>
                    <a:pt x="209" y="455"/>
                  </a:lnTo>
                  <a:lnTo>
                    <a:pt x="218" y="444"/>
                  </a:lnTo>
                  <a:lnTo>
                    <a:pt x="228" y="434"/>
                  </a:lnTo>
                  <a:lnTo>
                    <a:pt x="228" y="434"/>
                  </a:lnTo>
                  <a:lnTo>
                    <a:pt x="259" y="410"/>
                  </a:lnTo>
                  <a:lnTo>
                    <a:pt x="279" y="394"/>
                  </a:lnTo>
                  <a:lnTo>
                    <a:pt x="303" y="377"/>
                  </a:lnTo>
                  <a:lnTo>
                    <a:pt x="331" y="359"/>
                  </a:lnTo>
                  <a:lnTo>
                    <a:pt x="363" y="337"/>
                  </a:lnTo>
                  <a:lnTo>
                    <a:pt x="401" y="315"/>
                  </a:lnTo>
                  <a:lnTo>
                    <a:pt x="444" y="290"/>
                  </a:lnTo>
                  <a:lnTo>
                    <a:pt x="493" y="262"/>
                  </a:lnTo>
                  <a:lnTo>
                    <a:pt x="550" y="232"/>
                  </a:lnTo>
                  <a:lnTo>
                    <a:pt x="612" y="201"/>
                  </a:lnTo>
                  <a:lnTo>
                    <a:pt x="682" y="167"/>
                  </a:lnTo>
                  <a:lnTo>
                    <a:pt x="759" y="130"/>
                  </a:lnTo>
                  <a:lnTo>
                    <a:pt x="846" y="90"/>
                  </a:lnTo>
                  <a:lnTo>
                    <a:pt x="941" y="49"/>
                  </a:lnTo>
                  <a:lnTo>
                    <a:pt x="1045" y="4"/>
                  </a:lnTo>
                  <a:lnTo>
                    <a:pt x="15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2" name="Freeform 253">
              <a:extLst>
                <a:ext uri="{FF2B5EF4-FFF2-40B4-BE49-F238E27FC236}">
                  <a16:creationId xmlns:a16="http://schemas.microsoft.com/office/drawing/2014/main" id="{1B89B7B3-1DDB-4DB5-A2C9-2A233324B507}"/>
                </a:ext>
              </a:extLst>
            </p:cNvPr>
            <p:cNvSpPr>
              <a:spLocks/>
            </p:cNvSpPr>
            <p:nvPr/>
          </p:nvSpPr>
          <p:spPr bwMode="auto">
            <a:xfrm flipH="1">
              <a:off x="7134156" y="6231158"/>
              <a:ext cx="761244" cy="284939"/>
            </a:xfrm>
            <a:custGeom>
              <a:avLst/>
              <a:gdLst>
                <a:gd name="T0" fmla="*/ 1577 w 2627"/>
                <a:gd name="T1" fmla="*/ 0 h 1148"/>
                <a:gd name="T2" fmla="*/ 1776 w 2627"/>
                <a:gd name="T3" fmla="*/ 87 h 1148"/>
                <a:gd name="T4" fmla="*/ 1941 w 2627"/>
                <a:gd name="T5" fmla="*/ 163 h 1148"/>
                <a:gd name="T6" fmla="*/ 2074 w 2627"/>
                <a:gd name="T7" fmla="*/ 230 h 1148"/>
                <a:gd name="T8" fmla="*/ 2181 w 2627"/>
                <a:gd name="T9" fmla="*/ 288 h 1148"/>
                <a:gd name="T10" fmla="*/ 2263 w 2627"/>
                <a:gd name="T11" fmla="*/ 336 h 1148"/>
                <a:gd name="T12" fmla="*/ 2324 w 2627"/>
                <a:gd name="T13" fmla="*/ 377 h 1148"/>
                <a:gd name="T14" fmla="*/ 2369 w 2627"/>
                <a:gd name="T15" fmla="*/ 410 h 1148"/>
                <a:gd name="T16" fmla="*/ 2401 w 2627"/>
                <a:gd name="T17" fmla="*/ 434 h 1148"/>
                <a:gd name="T18" fmla="*/ 2420 w 2627"/>
                <a:gd name="T19" fmla="*/ 455 h 1148"/>
                <a:gd name="T20" fmla="*/ 2438 w 2627"/>
                <a:gd name="T21" fmla="*/ 480 h 1148"/>
                <a:gd name="T22" fmla="*/ 2455 w 2627"/>
                <a:gd name="T23" fmla="*/ 510 h 1148"/>
                <a:gd name="T24" fmla="*/ 2487 w 2627"/>
                <a:gd name="T25" fmla="*/ 582 h 1148"/>
                <a:gd name="T26" fmla="*/ 2516 w 2627"/>
                <a:gd name="T27" fmla="*/ 670 h 1148"/>
                <a:gd name="T28" fmla="*/ 2543 w 2627"/>
                <a:gd name="T29" fmla="*/ 768 h 1148"/>
                <a:gd name="T30" fmla="*/ 2581 w 2627"/>
                <a:gd name="T31" fmla="*/ 929 h 1148"/>
                <a:gd name="T32" fmla="*/ 1314 w 2627"/>
                <a:gd name="T33" fmla="*/ 1148 h 1148"/>
                <a:gd name="T34" fmla="*/ 0 w 2627"/>
                <a:gd name="T35" fmla="*/ 1148 h 1148"/>
                <a:gd name="T36" fmla="*/ 72 w 2627"/>
                <a:gd name="T37" fmla="*/ 821 h 1148"/>
                <a:gd name="T38" fmla="*/ 97 w 2627"/>
                <a:gd name="T39" fmla="*/ 718 h 1148"/>
                <a:gd name="T40" fmla="*/ 126 w 2627"/>
                <a:gd name="T41" fmla="*/ 624 h 1148"/>
                <a:gd name="T42" fmla="*/ 156 w 2627"/>
                <a:gd name="T43" fmla="*/ 545 h 1148"/>
                <a:gd name="T44" fmla="*/ 182 w 2627"/>
                <a:gd name="T45" fmla="*/ 494 h 1148"/>
                <a:gd name="T46" fmla="*/ 200 w 2627"/>
                <a:gd name="T47" fmla="*/ 467 h 1148"/>
                <a:gd name="T48" fmla="*/ 218 w 2627"/>
                <a:gd name="T49" fmla="*/ 444 h 1148"/>
                <a:gd name="T50" fmla="*/ 228 w 2627"/>
                <a:gd name="T51" fmla="*/ 434 h 1148"/>
                <a:gd name="T52" fmla="*/ 279 w 2627"/>
                <a:gd name="T53" fmla="*/ 394 h 1148"/>
                <a:gd name="T54" fmla="*/ 331 w 2627"/>
                <a:gd name="T55" fmla="*/ 359 h 1148"/>
                <a:gd name="T56" fmla="*/ 401 w 2627"/>
                <a:gd name="T57" fmla="*/ 315 h 1148"/>
                <a:gd name="T58" fmla="*/ 493 w 2627"/>
                <a:gd name="T59" fmla="*/ 262 h 1148"/>
                <a:gd name="T60" fmla="*/ 612 w 2627"/>
                <a:gd name="T61" fmla="*/ 201 h 1148"/>
                <a:gd name="T62" fmla="*/ 759 w 2627"/>
                <a:gd name="T63" fmla="*/ 130 h 1148"/>
                <a:gd name="T64" fmla="*/ 941 w 2627"/>
                <a:gd name="T65" fmla="*/ 49 h 1148"/>
                <a:gd name="T66" fmla="*/ 1577 w 2627"/>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8">
                  <a:moveTo>
                    <a:pt x="1577" y="0"/>
                  </a:moveTo>
                  <a:lnTo>
                    <a:pt x="1577" y="0"/>
                  </a:lnTo>
                  <a:lnTo>
                    <a:pt x="1680" y="46"/>
                  </a:lnTo>
                  <a:lnTo>
                    <a:pt x="1776" y="87"/>
                  </a:lnTo>
                  <a:lnTo>
                    <a:pt x="1862" y="127"/>
                  </a:lnTo>
                  <a:lnTo>
                    <a:pt x="1941" y="163"/>
                  </a:lnTo>
                  <a:lnTo>
                    <a:pt x="2011" y="198"/>
                  </a:lnTo>
                  <a:lnTo>
                    <a:pt x="2074" y="230"/>
                  </a:lnTo>
                  <a:lnTo>
                    <a:pt x="2130" y="261"/>
                  </a:lnTo>
                  <a:lnTo>
                    <a:pt x="2181" y="288"/>
                  </a:lnTo>
                  <a:lnTo>
                    <a:pt x="2224" y="313"/>
                  </a:lnTo>
                  <a:lnTo>
                    <a:pt x="2263" y="336"/>
                  </a:lnTo>
                  <a:lnTo>
                    <a:pt x="2296" y="358"/>
                  </a:lnTo>
                  <a:lnTo>
                    <a:pt x="2324" y="377"/>
                  </a:lnTo>
                  <a:lnTo>
                    <a:pt x="2349" y="394"/>
                  </a:lnTo>
                  <a:lnTo>
                    <a:pt x="2369" y="410"/>
                  </a:lnTo>
                  <a:lnTo>
                    <a:pt x="2401" y="434"/>
                  </a:lnTo>
                  <a:lnTo>
                    <a:pt x="2401" y="434"/>
                  </a:lnTo>
                  <a:lnTo>
                    <a:pt x="2411" y="444"/>
                  </a:lnTo>
                  <a:lnTo>
                    <a:pt x="2420" y="455"/>
                  </a:lnTo>
                  <a:lnTo>
                    <a:pt x="2429" y="467"/>
                  </a:lnTo>
                  <a:lnTo>
                    <a:pt x="2438" y="480"/>
                  </a:lnTo>
                  <a:lnTo>
                    <a:pt x="2447" y="494"/>
                  </a:lnTo>
                  <a:lnTo>
                    <a:pt x="2455" y="510"/>
                  </a:lnTo>
                  <a:lnTo>
                    <a:pt x="2472" y="545"/>
                  </a:lnTo>
                  <a:lnTo>
                    <a:pt x="2487" y="582"/>
                  </a:lnTo>
                  <a:lnTo>
                    <a:pt x="2503" y="624"/>
                  </a:lnTo>
                  <a:lnTo>
                    <a:pt x="2516" y="670"/>
                  </a:lnTo>
                  <a:lnTo>
                    <a:pt x="2531" y="718"/>
                  </a:lnTo>
                  <a:lnTo>
                    <a:pt x="2543" y="768"/>
                  </a:lnTo>
                  <a:lnTo>
                    <a:pt x="2556" y="821"/>
                  </a:lnTo>
                  <a:lnTo>
                    <a:pt x="2581" y="929"/>
                  </a:lnTo>
                  <a:lnTo>
                    <a:pt x="2627" y="1148"/>
                  </a:lnTo>
                  <a:lnTo>
                    <a:pt x="1314" y="1148"/>
                  </a:lnTo>
                  <a:lnTo>
                    <a:pt x="0" y="1148"/>
                  </a:lnTo>
                  <a:lnTo>
                    <a:pt x="0" y="1148"/>
                  </a:lnTo>
                  <a:lnTo>
                    <a:pt x="47" y="929"/>
                  </a:lnTo>
                  <a:lnTo>
                    <a:pt x="72" y="821"/>
                  </a:lnTo>
                  <a:lnTo>
                    <a:pt x="84" y="768"/>
                  </a:lnTo>
                  <a:lnTo>
                    <a:pt x="97" y="718"/>
                  </a:lnTo>
                  <a:lnTo>
                    <a:pt x="111" y="670"/>
                  </a:lnTo>
                  <a:lnTo>
                    <a:pt x="126" y="624"/>
                  </a:lnTo>
                  <a:lnTo>
                    <a:pt x="140" y="582"/>
                  </a:lnTo>
                  <a:lnTo>
                    <a:pt x="156" y="545"/>
                  </a:lnTo>
                  <a:lnTo>
                    <a:pt x="173" y="510"/>
                  </a:lnTo>
                  <a:lnTo>
                    <a:pt x="182" y="494"/>
                  </a:lnTo>
                  <a:lnTo>
                    <a:pt x="189" y="480"/>
                  </a:lnTo>
                  <a:lnTo>
                    <a:pt x="200" y="467"/>
                  </a:lnTo>
                  <a:lnTo>
                    <a:pt x="209" y="455"/>
                  </a:lnTo>
                  <a:lnTo>
                    <a:pt x="218" y="444"/>
                  </a:lnTo>
                  <a:lnTo>
                    <a:pt x="228" y="434"/>
                  </a:lnTo>
                  <a:lnTo>
                    <a:pt x="228" y="434"/>
                  </a:lnTo>
                  <a:lnTo>
                    <a:pt x="259" y="410"/>
                  </a:lnTo>
                  <a:lnTo>
                    <a:pt x="279" y="394"/>
                  </a:lnTo>
                  <a:lnTo>
                    <a:pt x="303" y="377"/>
                  </a:lnTo>
                  <a:lnTo>
                    <a:pt x="331" y="359"/>
                  </a:lnTo>
                  <a:lnTo>
                    <a:pt x="363" y="337"/>
                  </a:lnTo>
                  <a:lnTo>
                    <a:pt x="401" y="315"/>
                  </a:lnTo>
                  <a:lnTo>
                    <a:pt x="444" y="290"/>
                  </a:lnTo>
                  <a:lnTo>
                    <a:pt x="493" y="262"/>
                  </a:lnTo>
                  <a:lnTo>
                    <a:pt x="550" y="232"/>
                  </a:lnTo>
                  <a:lnTo>
                    <a:pt x="612" y="201"/>
                  </a:lnTo>
                  <a:lnTo>
                    <a:pt x="682" y="167"/>
                  </a:lnTo>
                  <a:lnTo>
                    <a:pt x="759" y="130"/>
                  </a:lnTo>
                  <a:lnTo>
                    <a:pt x="846" y="90"/>
                  </a:lnTo>
                  <a:lnTo>
                    <a:pt x="941" y="49"/>
                  </a:lnTo>
                  <a:lnTo>
                    <a:pt x="1045" y="4"/>
                  </a:lnTo>
                  <a:lnTo>
                    <a:pt x="1577"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3" name="Freeform 254">
              <a:extLst>
                <a:ext uri="{FF2B5EF4-FFF2-40B4-BE49-F238E27FC236}">
                  <a16:creationId xmlns:a16="http://schemas.microsoft.com/office/drawing/2014/main" id="{36D30059-A2C4-4579-B269-A41B20BED0DA}"/>
                </a:ext>
              </a:extLst>
            </p:cNvPr>
            <p:cNvSpPr>
              <a:spLocks/>
            </p:cNvSpPr>
            <p:nvPr/>
          </p:nvSpPr>
          <p:spPr bwMode="auto">
            <a:xfrm flipH="1">
              <a:off x="7134156" y="6231158"/>
              <a:ext cx="761244" cy="284939"/>
            </a:xfrm>
            <a:custGeom>
              <a:avLst/>
              <a:gdLst>
                <a:gd name="T0" fmla="*/ 1577 w 2627"/>
                <a:gd name="T1" fmla="*/ 0 h 1148"/>
                <a:gd name="T2" fmla="*/ 1776 w 2627"/>
                <a:gd name="T3" fmla="*/ 87 h 1148"/>
                <a:gd name="T4" fmla="*/ 1941 w 2627"/>
                <a:gd name="T5" fmla="*/ 163 h 1148"/>
                <a:gd name="T6" fmla="*/ 2074 w 2627"/>
                <a:gd name="T7" fmla="*/ 230 h 1148"/>
                <a:gd name="T8" fmla="*/ 2181 w 2627"/>
                <a:gd name="T9" fmla="*/ 288 h 1148"/>
                <a:gd name="T10" fmla="*/ 2263 w 2627"/>
                <a:gd name="T11" fmla="*/ 336 h 1148"/>
                <a:gd name="T12" fmla="*/ 2324 w 2627"/>
                <a:gd name="T13" fmla="*/ 377 h 1148"/>
                <a:gd name="T14" fmla="*/ 2369 w 2627"/>
                <a:gd name="T15" fmla="*/ 410 h 1148"/>
                <a:gd name="T16" fmla="*/ 2401 w 2627"/>
                <a:gd name="T17" fmla="*/ 434 h 1148"/>
                <a:gd name="T18" fmla="*/ 2420 w 2627"/>
                <a:gd name="T19" fmla="*/ 455 h 1148"/>
                <a:gd name="T20" fmla="*/ 2438 w 2627"/>
                <a:gd name="T21" fmla="*/ 480 h 1148"/>
                <a:gd name="T22" fmla="*/ 2455 w 2627"/>
                <a:gd name="T23" fmla="*/ 510 h 1148"/>
                <a:gd name="T24" fmla="*/ 2487 w 2627"/>
                <a:gd name="T25" fmla="*/ 582 h 1148"/>
                <a:gd name="T26" fmla="*/ 2516 w 2627"/>
                <a:gd name="T27" fmla="*/ 670 h 1148"/>
                <a:gd name="T28" fmla="*/ 2543 w 2627"/>
                <a:gd name="T29" fmla="*/ 768 h 1148"/>
                <a:gd name="T30" fmla="*/ 2581 w 2627"/>
                <a:gd name="T31" fmla="*/ 929 h 1148"/>
                <a:gd name="T32" fmla="*/ 1314 w 2627"/>
                <a:gd name="T33" fmla="*/ 1148 h 1148"/>
                <a:gd name="T34" fmla="*/ 0 w 2627"/>
                <a:gd name="T35" fmla="*/ 1148 h 1148"/>
                <a:gd name="T36" fmla="*/ 72 w 2627"/>
                <a:gd name="T37" fmla="*/ 821 h 1148"/>
                <a:gd name="T38" fmla="*/ 97 w 2627"/>
                <a:gd name="T39" fmla="*/ 718 h 1148"/>
                <a:gd name="T40" fmla="*/ 126 w 2627"/>
                <a:gd name="T41" fmla="*/ 624 h 1148"/>
                <a:gd name="T42" fmla="*/ 156 w 2627"/>
                <a:gd name="T43" fmla="*/ 545 h 1148"/>
                <a:gd name="T44" fmla="*/ 182 w 2627"/>
                <a:gd name="T45" fmla="*/ 494 h 1148"/>
                <a:gd name="T46" fmla="*/ 200 w 2627"/>
                <a:gd name="T47" fmla="*/ 467 h 1148"/>
                <a:gd name="T48" fmla="*/ 218 w 2627"/>
                <a:gd name="T49" fmla="*/ 444 h 1148"/>
                <a:gd name="T50" fmla="*/ 228 w 2627"/>
                <a:gd name="T51" fmla="*/ 434 h 1148"/>
                <a:gd name="T52" fmla="*/ 279 w 2627"/>
                <a:gd name="T53" fmla="*/ 394 h 1148"/>
                <a:gd name="T54" fmla="*/ 331 w 2627"/>
                <a:gd name="T55" fmla="*/ 359 h 1148"/>
                <a:gd name="T56" fmla="*/ 401 w 2627"/>
                <a:gd name="T57" fmla="*/ 315 h 1148"/>
                <a:gd name="T58" fmla="*/ 493 w 2627"/>
                <a:gd name="T59" fmla="*/ 262 h 1148"/>
                <a:gd name="T60" fmla="*/ 612 w 2627"/>
                <a:gd name="T61" fmla="*/ 201 h 1148"/>
                <a:gd name="T62" fmla="*/ 759 w 2627"/>
                <a:gd name="T63" fmla="*/ 130 h 1148"/>
                <a:gd name="T64" fmla="*/ 941 w 2627"/>
                <a:gd name="T65" fmla="*/ 49 h 1148"/>
                <a:gd name="T66" fmla="*/ 1577 w 2627"/>
                <a:gd name="T67"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7" h="1148">
                  <a:moveTo>
                    <a:pt x="1577" y="0"/>
                  </a:moveTo>
                  <a:lnTo>
                    <a:pt x="1577" y="0"/>
                  </a:lnTo>
                  <a:lnTo>
                    <a:pt x="1680" y="46"/>
                  </a:lnTo>
                  <a:lnTo>
                    <a:pt x="1776" y="87"/>
                  </a:lnTo>
                  <a:lnTo>
                    <a:pt x="1862" y="127"/>
                  </a:lnTo>
                  <a:lnTo>
                    <a:pt x="1941" y="163"/>
                  </a:lnTo>
                  <a:lnTo>
                    <a:pt x="2011" y="198"/>
                  </a:lnTo>
                  <a:lnTo>
                    <a:pt x="2074" y="230"/>
                  </a:lnTo>
                  <a:lnTo>
                    <a:pt x="2130" y="261"/>
                  </a:lnTo>
                  <a:lnTo>
                    <a:pt x="2181" y="288"/>
                  </a:lnTo>
                  <a:lnTo>
                    <a:pt x="2224" y="313"/>
                  </a:lnTo>
                  <a:lnTo>
                    <a:pt x="2263" y="336"/>
                  </a:lnTo>
                  <a:lnTo>
                    <a:pt x="2296" y="358"/>
                  </a:lnTo>
                  <a:lnTo>
                    <a:pt x="2324" y="377"/>
                  </a:lnTo>
                  <a:lnTo>
                    <a:pt x="2349" y="394"/>
                  </a:lnTo>
                  <a:lnTo>
                    <a:pt x="2369" y="410"/>
                  </a:lnTo>
                  <a:lnTo>
                    <a:pt x="2401" y="434"/>
                  </a:lnTo>
                  <a:lnTo>
                    <a:pt x="2401" y="434"/>
                  </a:lnTo>
                  <a:lnTo>
                    <a:pt x="2411" y="444"/>
                  </a:lnTo>
                  <a:lnTo>
                    <a:pt x="2420" y="455"/>
                  </a:lnTo>
                  <a:lnTo>
                    <a:pt x="2429" y="467"/>
                  </a:lnTo>
                  <a:lnTo>
                    <a:pt x="2438" y="480"/>
                  </a:lnTo>
                  <a:lnTo>
                    <a:pt x="2447" y="494"/>
                  </a:lnTo>
                  <a:lnTo>
                    <a:pt x="2455" y="510"/>
                  </a:lnTo>
                  <a:lnTo>
                    <a:pt x="2472" y="545"/>
                  </a:lnTo>
                  <a:lnTo>
                    <a:pt x="2487" y="582"/>
                  </a:lnTo>
                  <a:lnTo>
                    <a:pt x="2503" y="624"/>
                  </a:lnTo>
                  <a:lnTo>
                    <a:pt x="2516" y="670"/>
                  </a:lnTo>
                  <a:lnTo>
                    <a:pt x="2531" y="718"/>
                  </a:lnTo>
                  <a:lnTo>
                    <a:pt x="2543" y="768"/>
                  </a:lnTo>
                  <a:lnTo>
                    <a:pt x="2556" y="821"/>
                  </a:lnTo>
                  <a:lnTo>
                    <a:pt x="2581" y="929"/>
                  </a:lnTo>
                  <a:lnTo>
                    <a:pt x="2627" y="1148"/>
                  </a:lnTo>
                  <a:lnTo>
                    <a:pt x="1314" y="1148"/>
                  </a:lnTo>
                  <a:lnTo>
                    <a:pt x="0" y="1148"/>
                  </a:lnTo>
                  <a:lnTo>
                    <a:pt x="0" y="1148"/>
                  </a:lnTo>
                  <a:lnTo>
                    <a:pt x="47" y="929"/>
                  </a:lnTo>
                  <a:lnTo>
                    <a:pt x="72" y="821"/>
                  </a:lnTo>
                  <a:lnTo>
                    <a:pt x="84" y="768"/>
                  </a:lnTo>
                  <a:lnTo>
                    <a:pt x="97" y="718"/>
                  </a:lnTo>
                  <a:lnTo>
                    <a:pt x="111" y="670"/>
                  </a:lnTo>
                  <a:lnTo>
                    <a:pt x="126" y="624"/>
                  </a:lnTo>
                  <a:lnTo>
                    <a:pt x="140" y="582"/>
                  </a:lnTo>
                  <a:lnTo>
                    <a:pt x="156" y="545"/>
                  </a:lnTo>
                  <a:lnTo>
                    <a:pt x="173" y="510"/>
                  </a:lnTo>
                  <a:lnTo>
                    <a:pt x="182" y="494"/>
                  </a:lnTo>
                  <a:lnTo>
                    <a:pt x="189" y="480"/>
                  </a:lnTo>
                  <a:lnTo>
                    <a:pt x="200" y="467"/>
                  </a:lnTo>
                  <a:lnTo>
                    <a:pt x="209" y="455"/>
                  </a:lnTo>
                  <a:lnTo>
                    <a:pt x="218" y="444"/>
                  </a:lnTo>
                  <a:lnTo>
                    <a:pt x="228" y="434"/>
                  </a:lnTo>
                  <a:lnTo>
                    <a:pt x="228" y="434"/>
                  </a:lnTo>
                  <a:lnTo>
                    <a:pt x="259" y="410"/>
                  </a:lnTo>
                  <a:lnTo>
                    <a:pt x="279" y="394"/>
                  </a:lnTo>
                  <a:lnTo>
                    <a:pt x="303" y="377"/>
                  </a:lnTo>
                  <a:lnTo>
                    <a:pt x="331" y="359"/>
                  </a:lnTo>
                  <a:lnTo>
                    <a:pt x="363" y="337"/>
                  </a:lnTo>
                  <a:lnTo>
                    <a:pt x="401" y="315"/>
                  </a:lnTo>
                  <a:lnTo>
                    <a:pt x="444" y="290"/>
                  </a:lnTo>
                  <a:lnTo>
                    <a:pt x="493" y="262"/>
                  </a:lnTo>
                  <a:lnTo>
                    <a:pt x="550" y="232"/>
                  </a:lnTo>
                  <a:lnTo>
                    <a:pt x="612" y="201"/>
                  </a:lnTo>
                  <a:lnTo>
                    <a:pt x="682" y="167"/>
                  </a:lnTo>
                  <a:lnTo>
                    <a:pt x="759" y="130"/>
                  </a:lnTo>
                  <a:lnTo>
                    <a:pt x="846" y="90"/>
                  </a:lnTo>
                  <a:lnTo>
                    <a:pt x="941" y="49"/>
                  </a:lnTo>
                  <a:lnTo>
                    <a:pt x="1045" y="4"/>
                  </a:lnTo>
                  <a:lnTo>
                    <a:pt x="15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4" name="Freeform 255">
              <a:extLst>
                <a:ext uri="{FF2B5EF4-FFF2-40B4-BE49-F238E27FC236}">
                  <a16:creationId xmlns:a16="http://schemas.microsoft.com/office/drawing/2014/main" id="{061262A9-BBCC-4825-B8F1-33D92537932C}"/>
                </a:ext>
              </a:extLst>
            </p:cNvPr>
            <p:cNvSpPr>
              <a:spLocks/>
            </p:cNvSpPr>
            <p:nvPr/>
          </p:nvSpPr>
          <p:spPr bwMode="auto">
            <a:xfrm flipH="1">
              <a:off x="7433092" y="6048728"/>
              <a:ext cx="163372" cy="248453"/>
            </a:xfrm>
            <a:custGeom>
              <a:avLst/>
              <a:gdLst>
                <a:gd name="T0" fmla="*/ 564 w 564"/>
                <a:gd name="T1" fmla="*/ 665 h 1004"/>
                <a:gd name="T2" fmla="*/ 564 w 564"/>
                <a:gd name="T3" fmla="*/ 870 h 1004"/>
                <a:gd name="T4" fmla="*/ 534 w 564"/>
                <a:gd name="T5" fmla="*/ 900 h 1004"/>
                <a:gd name="T6" fmla="*/ 501 w 564"/>
                <a:gd name="T7" fmla="*/ 928 h 1004"/>
                <a:gd name="T8" fmla="*/ 468 w 564"/>
                <a:gd name="T9" fmla="*/ 951 h 1004"/>
                <a:gd name="T10" fmla="*/ 432 w 564"/>
                <a:gd name="T11" fmla="*/ 969 h 1004"/>
                <a:gd name="T12" fmla="*/ 396 w 564"/>
                <a:gd name="T13" fmla="*/ 984 h 1004"/>
                <a:gd name="T14" fmla="*/ 358 w 564"/>
                <a:gd name="T15" fmla="*/ 995 h 1004"/>
                <a:gd name="T16" fmla="*/ 321 w 564"/>
                <a:gd name="T17" fmla="*/ 1002 h 1004"/>
                <a:gd name="T18" fmla="*/ 282 w 564"/>
                <a:gd name="T19" fmla="*/ 1004 h 1004"/>
                <a:gd name="T20" fmla="*/ 243 w 564"/>
                <a:gd name="T21" fmla="*/ 1003 h 1004"/>
                <a:gd name="T22" fmla="*/ 205 w 564"/>
                <a:gd name="T23" fmla="*/ 996 h 1004"/>
                <a:gd name="T24" fmla="*/ 168 w 564"/>
                <a:gd name="T25" fmla="*/ 987 h 1004"/>
                <a:gd name="T26" fmla="*/ 132 w 564"/>
                <a:gd name="T27" fmla="*/ 972 h 1004"/>
                <a:gd name="T28" fmla="*/ 96 w 564"/>
                <a:gd name="T29" fmla="*/ 953 h 1004"/>
                <a:gd name="T30" fmla="*/ 63 w 564"/>
                <a:gd name="T31" fmla="*/ 929 h 1004"/>
                <a:gd name="T32" fmla="*/ 30 w 564"/>
                <a:gd name="T33" fmla="*/ 901 h 1004"/>
                <a:gd name="T34" fmla="*/ 0 w 564"/>
                <a:gd name="T35" fmla="*/ 870 h 1004"/>
                <a:gd name="T36" fmla="*/ 0 w 564"/>
                <a:gd name="T37" fmla="*/ 250 h 1004"/>
                <a:gd name="T38" fmla="*/ 0 w 564"/>
                <a:gd name="T39" fmla="*/ 235 h 1004"/>
                <a:gd name="T40" fmla="*/ 3 w 564"/>
                <a:gd name="T41" fmla="*/ 205 h 1004"/>
                <a:gd name="T42" fmla="*/ 10 w 564"/>
                <a:gd name="T43" fmla="*/ 178 h 1004"/>
                <a:gd name="T44" fmla="*/ 19 w 564"/>
                <a:gd name="T45" fmla="*/ 152 h 1004"/>
                <a:gd name="T46" fmla="*/ 30 w 564"/>
                <a:gd name="T47" fmla="*/ 129 h 1004"/>
                <a:gd name="T48" fmla="*/ 45 w 564"/>
                <a:gd name="T49" fmla="*/ 108 h 1004"/>
                <a:gd name="T50" fmla="*/ 61 w 564"/>
                <a:gd name="T51" fmla="*/ 87 h 1004"/>
                <a:gd name="T52" fmla="*/ 78 w 564"/>
                <a:gd name="T53" fmla="*/ 70 h 1004"/>
                <a:gd name="T54" fmla="*/ 109 w 564"/>
                <a:gd name="T55" fmla="*/ 47 h 1004"/>
                <a:gd name="T56" fmla="*/ 154 w 564"/>
                <a:gd name="T57" fmla="*/ 23 h 1004"/>
                <a:gd name="T58" fmla="*/ 204 w 564"/>
                <a:gd name="T59" fmla="*/ 8 h 1004"/>
                <a:gd name="T60" fmla="*/ 256 w 564"/>
                <a:gd name="T61" fmla="*/ 0 h 1004"/>
                <a:gd name="T62" fmla="*/ 308 w 564"/>
                <a:gd name="T63" fmla="*/ 0 h 1004"/>
                <a:gd name="T64" fmla="*/ 360 w 564"/>
                <a:gd name="T65" fmla="*/ 8 h 1004"/>
                <a:gd name="T66" fmla="*/ 409 w 564"/>
                <a:gd name="T67" fmla="*/ 23 h 1004"/>
                <a:gd name="T68" fmla="*/ 455 w 564"/>
                <a:gd name="T69" fmla="*/ 47 h 1004"/>
                <a:gd name="T70" fmla="*/ 486 w 564"/>
                <a:gd name="T71" fmla="*/ 70 h 1004"/>
                <a:gd name="T72" fmla="*/ 504 w 564"/>
                <a:gd name="T73" fmla="*/ 87 h 1004"/>
                <a:gd name="T74" fmla="*/ 519 w 564"/>
                <a:gd name="T75" fmla="*/ 108 h 1004"/>
                <a:gd name="T76" fmla="*/ 534 w 564"/>
                <a:gd name="T77" fmla="*/ 129 h 1004"/>
                <a:gd name="T78" fmla="*/ 545 w 564"/>
                <a:gd name="T79" fmla="*/ 152 h 1004"/>
                <a:gd name="T80" fmla="*/ 554 w 564"/>
                <a:gd name="T81" fmla="*/ 178 h 1004"/>
                <a:gd name="T82" fmla="*/ 561 w 564"/>
                <a:gd name="T83" fmla="*/ 205 h 1004"/>
                <a:gd name="T84" fmla="*/ 563 w 564"/>
                <a:gd name="T85" fmla="*/ 23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4" h="1004">
                  <a:moveTo>
                    <a:pt x="564" y="250"/>
                  </a:moveTo>
                  <a:lnTo>
                    <a:pt x="564" y="665"/>
                  </a:lnTo>
                  <a:lnTo>
                    <a:pt x="564" y="870"/>
                  </a:lnTo>
                  <a:lnTo>
                    <a:pt x="564" y="870"/>
                  </a:lnTo>
                  <a:lnTo>
                    <a:pt x="550" y="886"/>
                  </a:lnTo>
                  <a:lnTo>
                    <a:pt x="534" y="900"/>
                  </a:lnTo>
                  <a:lnTo>
                    <a:pt x="518" y="914"/>
                  </a:lnTo>
                  <a:lnTo>
                    <a:pt x="501" y="928"/>
                  </a:lnTo>
                  <a:lnTo>
                    <a:pt x="485" y="940"/>
                  </a:lnTo>
                  <a:lnTo>
                    <a:pt x="468" y="951"/>
                  </a:lnTo>
                  <a:lnTo>
                    <a:pt x="450" y="961"/>
                  </a:lnTo>
                  <a:lnTo>
                    <a:pt x="432" y="969"/>
                  </a:lnTo>
                  <a:lnTo>
                    <a:pt x="414" y="978"/>
                  </a:lnTo>
                  <a:lnTo>
                    <a:pt x="396" y="984"/>
                  </a:lnTo>
                  <a:lnTo>
                    <a:pt x="377" y="991"/>
                  </a:lnTo>
                  <a:lnTo>
                    <a:pt x="358" y="995"/>
                  </a:lnTo>
                  <a:lnTo>
                    <a:pt x="340" y="1000"/>
                  </a:lnTo>
                  <a:lnTo>
                    <a:pt x="321" y="1002"/>
                  </a:lnTo>
                  <a:lnTo>
                    <a:pt x="301" y="1004"/>
                  </a:lnTo>
                  <a:lnTo>
                    <a:pt x="282" y="1004"/>
                  </a:lnTo>
                  <a:lnTo>
                    <a:pt x="262" y="1004"/>
                  </a:lnTo>
                  <a:lnTo>
                    <a:pt x="243" y="1003"/>
                  </a:lnTo>
                  <a:lnTo>
                    <a:pt x="224" y="1000"/>
                  </a:lnTo>
                  <a:lnTo>
                    <a:pt x="205" y="996"/>
                  </a:lnTo>
                  <a:lnTo>
                    <a:pt x="187" y="992"/>
                  </a:lnTo>
                  <a:lnTo>
                    <a:pt x="168" y="987"/>
                  </a:lnTo>
                  <a:lnTo>
                    <a:pt x="150" y="979"/>
                  </a:lnTo>
                  <a:lnTo>
                    <a:pt x="132" y="972"/>
                  </a:lnTo>
                  <a:lnTo>
                    <a:pt x="114" y="963"/>
                  </a:lnTo>
                  <a:lnTo>
                    <a:pt x="96" y="953"/>
                  </a:lnTo>
                  <a:lnTo>
                    <a:pt x="80" y="941"/>
                  </a:lnTo>
                  <a:lnTo>
                    <a:pt x="63" y="929"/>
                  </a:lnTo>
                  <a:lnTo>
                    <a:pt x="46" y="916"/>
                  </a:lnTo>
                  <a:lnTo>
                    <a:pt x="30" y="901"/>
                  </a:lnTo>
                  <a:lnTo>
                    <a:pt x="15" y="886"/>
                  </a:lnTo>
                  <a:lnTo>
                    <a:pt x="0" y="870"/>
                  </a:lnTo>
                  <a:lnTo>
                    <a:pt x="0" y="665"/>
                  </a:lnTo>
                  <a:lnTo>
                    <a:pt x="0" y="250"/>
                  </a:lnTo>
                  <a:lnTo>
                    <a:pt x="0" y="250"/>
                  </a:lnTo>
                  <a:lnTo>
                    <a:pt x="0" y="235"/>
                  </a:lnTo>
                  <a:lnTo>
                    <a:pt x="2" y="220"/>
                  </a:lnTo>
                  <a:lnTo>
                    <a:pt x="3" y="205"/>
                  </a:lnTo>
                  <a:lnTo>
                    <a:pt x="7" y="191"/>
                  </a:lnTo>
                  <a:lnTo>
                    <a:pt x="10" y="178"/>
                  </a:lnTo>
                  <a:lnTo>
                    <a:pt x="15" y="165"/>
                  </a:lnTo>
                  <a:lnTo>
                    <a:pt x="19" y="152"/>
                  </a:lnTo>
                  <a:lnTo>
                    <a:pt x="25" y="140"/>
                  </a:lnTo>
                  <a:lnTo>
                    <a:pt x="30" y="129"/>
                  </a:lnTo>
                  <a:lnTo>
                    <a:pt x="37" y="117"/>
                  </a:lnTo>
                  <a:lnTo>
                    <a:pt x="45" y="108"/>
                  </a:lnTo>
                  <a:lnTo>
                    <a:pt x="52" y="97"/>
                  </a:lnTo>
                  <a:lnTo>
                    <a:pt x="61" y="87"/>
                  </a:lnTo>
                  <a:lnTo>
                    <a:pt x="69" y="78"/>
                  </a:lnTo>
                  <a:lnTo>
                    <a:pt x="78" y="70"/>
                  </a:lnTo>
                  <a:lnTo>
                    <a:pt x="89" y="62"/>
                  </a:lnTo>
                  <a:lnTo>
                    <a:pt x="109" y="47"/>
                  </a:lnTo>
                  <a:lnTo>
                    <a:pt x="131" y="34"/>
                  </a:lnTo>
                  <a:lnTo>
                    <a:pt x="154" y="23"/>
                  </a:lnTo>
                  <a:lnTo>
                    <a:pt x="178" y="15"/>
                  </a:lnTo>
                  <a:lnTo>
                    <a:pt x="204" y="8"/>
                  </a:lnTo>
                  <a:lnTo>
                    <a:pt x="230" y="3"/>
                  </a:lnTo>
                  <a:lnTo>
                    <a:pt x="256" y="0"/>
                  </a:lnTo>
                  <a:lnTo>
                    <a:pt x="282" y="0"/>
                  </a:lnTo>
                  <a:lnTo>
                    <a:pt x="308" y="0"/>
                  </a:lnTo>
                  <a:lnTo>
                    <a:pt x="334" y="3"/>
                  </a:lnTo>
                  <a:lnTo>
                    <a:pt x="360" y="8"/>
                  </a:lnTo>
                  <a:lnTo>
                    <a:pt x="386" y="15"/>
                  </a:lnTo>
                  <a:lnTo>
                    <a:pt x="409" y="23"/>
                  </a:lnTo>
                  <a:lnTo>
                    <a:pt x="433" y="34"/>
                  </a:lnTo>
                  <a:lnTo>
                    <a:pt x="455" y="47"/>
                  </a:lnTo>
                  <a:lnTo>
                    <a:pt x="476" y="62"/>
                  </a:lnTo>
                  <a:lnTo>
                    <a:pt x="486" y="70"/>
                  </a:lnTo>
                  <a:lnTo>
                    <a:pt x="495" y="78"/>
                  </a:lnTo>
                  <a:lnTo>
                    <a:pt x="504" y="87"/>
                  </a:lnTo>
                  <a:lnTo>
                    <a:pt x="511" y="97"/>
                  </a:lnTo>
                  <a:lnTo>
                    <a:pt x="519" y="108"/>
                  </a:lnTo>
                  <a:lnTo>
                    <a:pt x="527" y="117"/>
                  </a:lnTo>
                  <a:lnTo>
                    <a:pt x="534" y="129"/>
                  </a:lnTo>
                  <a:lnTo>
                    <a:pt x="540" y="140"/>
                  </a:lnTo>
                  <a:lnTo>
                    <a:pt x="545" y="152"/>
                  </a:lnTo>
                  <a:lnTo>
                    <a:pt x="550" y="165"/>
                  </a:lnTo>
                  <a:lnTo>
                    <a:pt x="554" y="178"/>
                  </a:lnTo>
                  <a:lnTo>
                    <a:pt x="557" y="191"/>
                  </a:lnTo>
                  <a:lnTo>
                    <a:pt x="561" y="205"/>
                  </a:lnTo>
                  <a:lnTo>
                    <a:pt x="562" y="220"/>
                  </a:lnTo>
                  <a:lnTo>
                    <a:pt x="563" y="235"/>
                  </a:lnTo>
                  <a:lnTo>
                    <a:pt x="564" y="250"/>
                  </a:lnTo>
                  <a:close/>
                </a:path>
              </a:pathLst>
            </a:custGeom>
            <a:solidFill>
              <a:srgbClr val="F6C6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5" name="Freeform 256">
              <a:extLst>
                <a:ext uri="{FF2B5EF4-FFF2-40B4-BE49-F238E27FC236}">
                  <a16:creationId xmlns:a16="http://schemas.microsoft.com/office/drawing/2014/main" id="{AC67C302-E465-4AFD-A928-48338956E36D}"/>
                </a:ext>
              </a:extLst>
            </p:cNvPr>
            <p:cNvSpPr>
              <a:spLocks/>
            </p:cNvSpPr>
            <p:nvPr/>
          </p:nvSpPr>
          <p:spPr bwMode="auto">
            <a:xfrm flipH="1">
              <a:off x="7433092" y="6048728"/>
              <a:ext cx="163372" cy="248453"/>
            </a:xfrm>
            <a:custGeom>
              <a:avLst/>
              <a:gdLst>
                <a:gd name="T0" fmla="*/ 564 w 564"/>
                <a:gd name="T1" fmla="*/ 665 h 1004"/>
                <a:gd name="T2" fmla="*/ 564 w 564"/>
                <a:gd name="T3" fmla="*/ 870 h 1004"/>
                <a:gd name="T4" fmla="*/ 534 w 564"/>
                <a:gd name="T5" fmla="*/ 900 h 1004"/>
                <a:gd name="T6" fmla="*/ 501 w 564"/>
                <a:gd name="T7" fmla="*/ 928 h 1004"/>
                <a:gd name="T8" fmla="*/ 468 w 564"/>
                <a:gd name="T9" fmla="*/ 951 h 1004"/>
                <a:gd name="T10" fmla="*/ 432 w 564"/>
                <a:gd name="T11" fmla="*/ 969 h 1004"/>
                <a:gd name="T12" fmla="*/ 396 w 564"/>
                <a:gd name="T13" fmla="*/ 984 h 1004"/>
                <a:gd name="T14" fmla="*/ 358 w 564"/>
                <a:gd name="T15" fmla="*/ 995 h 1004"/>
                <a:gd name="T16" fmla="*/ 321 w 564"/>
                <a:gd name="T17" fmla="*/ 1002 h 1004"/>
                <a:gd name="T18" fmla="*/ 282 w 564"/>
                <a:gd name="T19" fmla="*/ 1004 h 1004"/>
                <a:gd name="T20" fmla="*/ 243 w 564"/>
                <a:gd name="T21" fmla="*/ 1003 h 1004"/>
                <a:gd name="T22" fmla="*/ 205 w 564"/>
                <a:gd name="T23" fmla="*/ 996 h 1004"/>
                <a:gd name="T24" fmla="*/ 168 w 564"/>
                <a:gd name="T25" fmla="*/ 987 h 1004"/>
                <a:gd name="T26" fmla="*/ 132 w 564"/>
                <a:gd name="T27" fmla="*/ 972 h 1004"/>
                <a:gd name="T28" fmla="*/ 96 w 564"/>
                <a:gd name="T29" fmla="*/ 953 h 1004"/>
                <a:gd name="T30" fmla="*/ 63 w 564"/>
                <a:gd name="T31" fmla="*/ 929 h 1004"/>
                <a:gd name="T32" fmla="*/ 30 w 564"/>
                <a:gd name="T33" fmla="*/ 901 h 1004"/>
                <a:gd name="T34" fmla="*/ 0 w 564"/>
                <a:gd name="T35" fmla="*/ 870 h 1004"/>
                <a:gd name="T36" fmla="*/ 0 w 564"/>
                <a:gd name="T37" fmla="*/ 250 h 1004"/>
                <a:gd name="T38" fmla="*/ 0 w 564"/>
                <a:gd name="T39" fmla="*/ 235 h 1004"/>
                <a:gd name="T40" fmla="*/ 3 w 564"/>
                <a:gd name="T41" fmla="*/ 205 h 1004"/>
                <a:gd name="T42" fmla="*/ 10 w 564"/>
                <a:gd name="T43" fmla="*/ 178 h 1004"/>
                <a:gd name="T44" fmla="*/ 19 w 564"/>
                <a:gd name="T45" fmla="*/ 152 h 1004"/>
                <a:gd name="T46" fmla="*/ 30 w 564"/>
                <a:gd name="T47" fmla="*/ 129 h 1004"/>
                <a:gd name="T48" fmla="*/ 45 w 564"/>
                <a:gd name="T49" fmla="*/ 108 h 1004"/>
                <a:gd name="T50" fmla="*/ 61 w 564"/>
                <a:gd name="T51" fmla="*/ 87 h 1004"/>
                <a:gd name="T52" fmla="*/ 78 w 564"/>
                <a:gd name="T53" fmla="*/ 70 h 1004"/>
                <a:gd name="T54" fmla="*/ 109 w 564"/>
                <a:gd name="T55" fmla="*/ 47 h 1004"/>
                <a:gd name="T56" fmla="*/ 154 w 564"/>
                <a:gd name="T57" fmla="*/ 23 h 1004"/>
                <a:gd name="T58" fmla="*/ 204 w 564"/>
                <a:gd name="T59" fmla="*/ 8 h 1004"/>
                <a:gd name="T60" fmla="*/ 256 w 564"/>
                <a:gd name="T61" fmla="*/ 0 h 1004"/>
                <a:gd name="T62" fmla="*/ 308 w 564"/>
                <a:gd name="T63" fmla="*/ 0 h 1004"/>
                <a:gd name="T64" fmla="*/ 360 w 564"/>
                <a:gd name="T65" fmla="*/ 8 h 1004"/>
                <a:gd name="T66" fmla="*/ 409 w 564"/>
                <a:gd name="T67" fmla="*/ 23 h 1004"/>
                <a:gd name="T68" fmla="*/ 455 w 564"/>
                <a:gd name="T69" fmla="*/ 47 h 1004"/>
                <a:gd name="T70" fmla="*/ 486 w 564"/>
                <a:gd name="T71" fmla="*/ 70 h 1004"/>
                <a:gd name="T72" fmla="*/ 504 w 564"/>
                <a:gd name="T73" fmla="*/ 87 h 1004"/>
                <a:gd name="T74" fmla="*/ 519 w 564"/>
                <a:gd name="T75" fmla="*/ 108 h 1004"/>
                <a:gd name="T76" fmla="*/ 534 w 564"/>
                <a:gd name="T77" fmla="*/ 129 h 1004"/>
                <a:gd name="T78" fmla="*/ 545 w 564"/>
                <a:gd name="T79" fmla="*/ 152 h 1004"/>
                <a:gd name="T80" fmla="*/ 554 w 564"/>
                <a:gd name="T81" fmla="*/ 178 h 1004"/>
                <a:gd name="T82" fmla="*/ 561 w 564"/>
                <a:gd name="T83" fmla="*/ 205 h 1004"/>
                <a:gd name="T84" fmla="*/ 563 w 564"/>
                <a:gd name="T85" fmla="*/ 23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4" h="1004">
                  <a:moveTo>
                    <a:pt x="564" y="250"/>
                  </a:moveTo>
                  <a:lnTo>
                    <a:pt x="564" y="665"/>
                  </a:lnTo>
                  <a:lnTo>
                    <a:pt x="564" y="870"/>
                  </a:lnTo>
                  <a:lnTo>
                    <a:pt x="564" y="870"/>
                  </a:lnTo>
                  <a:lnTo>
                    <a:pt x="550" y="886"/>
                  </a:lnTo>
                  <a:lnTo>
                    <a:pt x="534" y="900"/>
                  </a:lnTo>
                  <a:lnTo>
                    <a:pt x="518" y="914"/>
                  </a:lnTo>
                  <a:lnTo>
                    <a:pt x="501" y="928"/>
                  </a:lnTo>
                  <a:lnTo>
                    <a:pt x="485" y="940"/>
                  </a:lnTo>
                  <a:lnTo>
                    <a:pt x="468" y="951"/>
                  </a:lnTo>
                  <a:lnTo>
                    <a:pt x="450" y="961"/>
                  </a:lnTo>
                  <a:lnTo>
                    <a:pt x="432" y="969"/>
                  </a:lnTo>
                  <a:lnTo>
                    <a:pt x="414" y="978"/>
                  </a:lnTo>
                  <a:lnTo>
                    <a:pt x="396" y="984"/>
                  </a:lnTo>
                  <a:lnTo>
                    <a:pt x="377" y="991"/>
                  </a:lnTo>
                  <a:lnTo>
                    <a:pt x="358" y="995"/>
                  </a:lnTo>
                  <a:lnTo>
                    <a:pt x="340" y="1000"/>
                  </a:lnTo>
                  <a:lnTo>
                    <a:pt x="321" y="1002"/>
                  </a:lnTo>
                  <a:lnTo>
                    <a:pt x="301" y="1004"/>
                  </a:lnTo>
                  <a:lnTo>
                    <a:pt x="282" y="1004"/>
                  </a:lnTo>
                  <a:lnTo>
                    <a:pt x="262" y="1004"/>
                  </a:lnTo>
                  <a:lnTo>
                    <a:pt x="243" y="1003"/>
                  </a:lnTo>
                  <a:lnTo>
                    <a:pt x="224" y="1000"/>
                  </a:lnTo>
                  <a:lnTo>
                    <a:pt x="205" y="996"/>
                  </a:lnTo>
                  <a:lnTo>
                    <a:pt x="187" y="992"/>
                  </a:lnTo>
                  <a:lnTo>
                    <a:pt x="168" y="987"/>
                  </a:lnTo>
                  <a:lnTo>
                    <a:pt x="150" y="979"/>
                  </a:lnTo>
                  <a:lnTo>
                    <a:pt x="132" y="972"/>
                  </a:lnTo>
                  <a:lnTo>
                    <a:pt x="114" y="963"/>
                  </a:lnTo>
                  <a:lnTo>
                    <a:pt x="96" y="953"/>
                  </a:lnTo>
                  <a:lnTo>
                    <a:pt x="80" y="941"/>
                  </a:lnTo>
                  <a:lnTo>
                    <a:pt x="63" y="929"/>
                  </a:lnTo>
                  <a:lnTo>
                    <a:pt x="46" y="916"/>
                  </a:lnTo>
                  <a:lnTo>
                    <a:pt x="30" y="901"/>
                  </a:lnTo>
                  <a:lnTo>
                    <a:pt x="15" y="886"/>
                  </a:lnTo>
                  <a:lnTo>
                    <a:pt x="0" y="870"/>
                  </a:lnTo>
                  <a:lnTo>
                    <a:pt x="0" y="665"/>
                  </a:lnTo>
                  <a:lnTo>
                    <a:pt x="0" y="250"/>
                  </a:lnTo>
                  <a:lnTo>
                    <a:pt x="0" y="250"/>
                  </a:lnTo>
                  <a:lnTo>
                    <a:pt x="0" y="235"/>
                  </a:lnTo>
                  <a:lnTo>
                    <a:pt x="2" y="220"/>
                  </a:lnTo>
                  <a:lnTo>
                    <a:pt x="3" y="205"/>
                  </a:lnTo>
                  <a:lnTo>
                    <a:pt x="7" y="191"/>
                  </a:lnTo>
                  <a:lnTo>
                    <a:pt x="10" y="178"/>
                  </a:lnTo>
                  <a:lnTo>
                    <a:pt x="15" y="165"/>
                  </a:lnTo>
                  <a:lnTo>
                    <a:pt x="19" y="152"/>
                  </a:lnTo>
                  <a:lnTo>
                    <a:pt x="25" y="140"/>
                  </a:lnTo>
                  <a:lnTo>
                    <a:pt x="30" y="129"/>
                  </a:lnTo>
                  <a:lnTo>
                    <a:pt x="37" y="117"/>
                  </a:lnTo>
                  <a:lnTo>
                    <a:pt x="45" y="108"/>
                  </a:lnTo>
                  <a:lnTo>
                    <a:pt x="52" y="97"/>
                  </a:lnTo>
                  <a:lnTo>
                    <a:pt x="61" y="87"/>
                  </a:lnTo>
                  <a:lnTo>
                    <a:pt x="69" y="78"/>
                  </a:lnTo>
                  <a:lnTo>
                    <a:pt x="78" y="70"/>
                  </a:lnTo>
                  <a:lnTo>
                    <a:pt x="89" y="62"/>
                  </a:lnTo>
                  <a:lnTo>
                    <a:pt x="109" y="47"/>
                  </a:lnTo>
                  <a:lnTo>
                    <a:pt x="131" y="34"/>
                  </a:lnTo>
                  <a:lnTo>
                    <a:pt x="154" y="23"/>
                  </a:lnTo>
                  <a:lnTo>
                    <a:pt x="178" y="15"/>
                  </a:lnTo>
                  <a:lnTo>
                    <a:pt x="204" y="8"/>
                  </a:lnTo>
                  <a:lnTo>
                    <a:pt x="230" y="3"/>
                  </a:lnTo>
                  <a:lnTo>
                    <a:pt x="256" y="0"/>
                  </a:lnTo>
                  <a:lnTo>
                    <a:pt x="282" y="0"/>
                  </a:lnTo>
                  <a:lnTo>
                    <a:pt x="308" y="0"/>
                  </a:lnTo>
                  <a:lnTo>
                    <a:pt x="334" y="3"/>
                  </a:lnTo>
                  <a:lnTo>
                    <a:pt x="360" y="8"/>
                  </a:lnTo>
                  <a:lnTo>
                    <a:pt x="386" y="15"/>
                  </a:lnTo>
                  <a:lnTo>
                    <a:pt x="409" y="23"/>
                  </a:lnTo>
                  <a:lnTo>
                    <a:pt x="433" y="34"/>
                  </a:lnTo>
                  <a:lnTo>
                    <a:pt x="455" y="47"/>
                  </a:lnTo>
                  <a:lnTo>
                    <a:pt x="476" y="62"/>
                  </a:lnTo>
                  <a:lnTo>
                    <a:pt x="486" y="70"/>
                  </a:lnTo>
                  <a:lnTo>
                    <a:pt x="495" y="78"/>
                  </a:lnTo>
                  <a:lnTo>
                    <a:pt x="504" y="87"/>
                  </a:lnTo>
                  <a:lnTo>
                    <a:pt x="511" y="97"/>
                  </a:lnTo>
                  <a:lnTo>
                    <a:pt x="519" y="108"/>
                  </a:lnTo>
                  <a:lnTo>
                    <a:pt x="527" y="117"/>
                  </a:lnTo>
                  <a:lnTo>
                    <a:pt x="534" y="129"/>
                  </a:lnTo>
                  <a:lnTo>
                    <a:pt x="540" y="140"/>
                  </a:lnTo>
                  <a:lnTo>
                    <a:pt x="545" y="152"/>
                  </a:lnTo>
                  <a:lnTo>
                    <a:pt x="550" y="165"/>
                  </a:lnTo>
                  <a:lnTo>
                    <a:pt x="554" y="178"/>
                  </a:lnTo>
                  <a:lnTo>
                    <a:pt x="557" y="191"/>
                  </a:lnTo>
                  <a:lnTo>
                    <a:pt x="561" y="205"/>
                  </a:lnTo>
                  <a:lnTo>
                    <a:pt x="562" y="220"/>
                  </a:lnTo>
                  <a:lnTo>
                    <a:pt x="563" y="235"/>
                  </a:lnTo>
                  <a:lnTo>
                    <a:pt x="564"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6" name="Freeform 257">
              <a:extLst>
                <a:ext uri="{FF2B5EF4-FFF2-40B4-BE49-F238E27FC236}">
                  <a16:creationId xmlns:a16="http://schemas.microsoft.com/office/drawing/2014/main" id="{6CB73CC8-D834-44CA-BE54-70180A83CC8D}"/>
                </a:ext>
              </a:extLst>
            </p:cNvPr>
            <p:cNvSpPr>
              <a:spLocks/>
            </p:cNvSpPr>
            <p:nvPr/>
          </p:nvSpPr>
          <p:spPr bwMode="auto">
            <a:xfrm flipH="1">
              <a:off x="7328812" y="6012242"/>
              <a:ext cx="60830" cy="76447"/>
            </a:xfrm>
            <a:custGeom>
              <a:avLst/>
              <a:gdLst>
                <a:gd name="T0" fmla="*/ 153 w 206"/>
                <a:gd name="T1" fmla="*/ 2 h 305"/>
                <a:gd name="T2" fmla="*/ 134 w 206"/>
                <a:gd name="T3" fmla="*/ 0 h 305"/>
                <a:gd name="T4" fmla="*/ 115 w 206"/>
                <a:gd name="T5" fmla="*/ 3 h 305"/>
                <a:gd name="T6" fmla="*/ 95 w 206"/>
                <a:gd name="T7" fmla="*/ 12 h 305"/>
                <a:gd name="T8" fmla="*/ 75 w 206"/>
                <a:gd name="T9" fmla="*/ 26 h 305"/>
                <a:gd name="T10" fmla="*/ 57 w 206"/>
                <a:gd name="T11" fmla="*/ 44 h 305"/>
                <a:gd name="T12" fmla="*/ 40 w 206"/>
                <a:gd name="T13" fmla="*/ 68 h 305"/>
                <a:gd name="T14" fmla="*/ 25 w 206"/>
                <a:gd name="T15" fmla="*/ 94 h 305"/>
                <a:gd name="T16" fmla="*/ 13 w 206"/>
                <a:gd name="T17" fmla="*/ 123 h 305"/>
                <a:gd name="T18" fmla="*/ 7 w 206"/>
                <a:gd name="T19" fmla="*/ 139 h 305"/>
                <a:gd name="T20" fmla="*/ 2 w 206"/>
                <a:gd name="T21" fmla="*/ 170 h 305"/>
                <a:gd name="T22" fmla="*/ 0 w 206"/>
                <a:gd name="T23" fmla="*/ 199 h 305"/>
                <a:gd name="T24" fmla="*/ 1 w 206"/>
                <a:gd name="T25" fmla="*/ 226 h 305"/>
                <a:gd name="T26" fmla="*/ 6 w 206"/>
                <a:gd name="T27" fmla="*/ 250 h 305"/>
                <a:gd name="T28" fmla="*/ 15 w 206"/>
                <a:gd name="T29" fmla="*/ 270 h 305"/>
                <a:gd name="T30" fmla="*/ 27 w 206"/>
                <a:gd name="T31" fmla="*/ 286 h 305"/>
                <a:gd name="T32" fmla="*/ 42 w 206"/>
                <a:gd name="T33" fmla="*/ 298 h 305"/>
                <a:gd name="T34" fmla="*/ 51 w 206"/>
                <a:gd name="T35" fmla="*/ 301 h 305"/>
                <a:gd name="T36" fmla="*/ 70 w 206"/>
                <a:gd name="T37" fmla="*/ 305 h 305"/>
                <a:gd name="T38" fmla="*/ 91 w 206"/>
                <a:gd name="T39" fmla="*/ 301 h 305"/>
                <a:gd name="T40" fmla="*/ 111 w 206"/>
                <a:gd name="T41" fmla="*/ 293 h 305"/>
                <a:gd name="T42" fmla="*/ 130 w 206"/>
                <a:gd name="T43" fmla="*/ 278 h 305"/>
                <a:gd name="T44" fmla="*/ 149 w 206"/>
                <a:gd name="T45" fmla="*/ 259 h 305"/>
                <a:gd name="T46" fmla="*/ 166 w 206"/>
                <a:gd name="T47" fmla="*/ 237 h 305"/>
                <a:gd name="T48" fmla="*/ 180 w 206"/>
                <a:gd name="T49" fmla="*/ 211 h 305"/>
                <a:gd name="T50" fmla="*/ 193 w 206"/>
                <a:gd name="T51" fmla="*/ 180 h 305"/>
                <a:gd name="T52" fmla="*/ 197 w 206"/>
                <a:gd name="T53" fmla="*/ 165 h 305"/>
                <a:gd name="T54" fmla="*/ 204 w 206"/>
                <a:gd name="T55" fmla="*/ 135 h 305"/>
                <a:gd name="T56" fmla="*/ 206 w 206"/>
                <a:gd name="T57" fmla="*/ 106 h 305"/>
                <a:gd name="T58" fmla="*/ 205 w 206"/>
                <a:gd name="T59" fmla="*/ 79 h 305"/>
                <a:gd name="T60" fmla="*/ 199 w 206"/>
                <a:gd name="T61" fmla="*/ 55 h 305"/>
                <a:gd name="T62" fmla="*/ 190 w 206"/>
                <a:gd name="T63" fmla="*/ 35 h 305"/>
                <a:gd name="T64" fmla="*/ 178 w 206"/>
                <a:gd name="T65" fmla="*/ 17 h 305"/>
                <a:gd name="T66" fmla="*/ 162 w 206"/>
                <a:gd name="T67" fmla="*/ 7 h 305"/>
                <a:gd name="T68" fmla="*/ 153 w 206"/>
                <a:gd name="T69"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6" h="305">
                  <a:moveTo>
                    <a:pt x="153" y="2"/>
                  </a:moveTo>
                  <a:lnTo>
                    <a:pt x="153" y="2"/>
                  </a:lnTo>
                  <a:lnTo>
                    <a:pt x="144" y="0"/>
                  </a:lnTo>
                  <a:lnTo>
                    <a:pt x="134" y="0"/>
                  </a:lnTo>
                  <a:lnTo>
                    <a:pt x="125" y="1"/>
                  </a:lnTo>
                  <a:lnTo>
                    <a:pt x="115" y="3"/>
                  </a:lnTo>
                  <a:lnTo>
                    <a:pt x="105" y="7"/>
                  </a:lnTo>
                  <a:lnTo>
                    <a:pt x="95" y="12"/>
                  </a:lnTo>
                  <a:lnTo>
                    <a:pt x="85" y="19"/>
                  </a:lnTo>
                  <a:lnTo>
                    <a:pt x="75" y="26"/>
                  </a:lnTo>
                  <a:lnTo>
                    <a:pt x="66" y="35"/>
                  </a:lnTo>
                  <a:lnTo>
                    <a:pt x="57" y="44"/>
                  </a:lnTo>
                  <a:lnTo>
                    <a:pt x="48" y="56"/>
                  </a:lnTo>
                  <a:lnTo>
                    <a:pt x="40" y="68"/>
                  </a:lnTo>
                  <a:lnTo>
                    <a:pt x="32" y="80"/>
                  </a:lnTo>
                  <a:lnTo>
                    <a:pt x="25" y="94"/>
                  </a:lnTo>
                  <a:lnTo>
                    <a:pt x="19" y="108"/>
                  </a:lnTo>
                  <a:lnTo>
                    <a:pt x="13" y="123"/>
                  </a:lnTo>
                  <a:lnTo>
                    <a:pt x="13" y="123"/>
                  </a:lnTo>
                  <a:lnTo>
                    <a:pt x="7" y="139"/>
                  </a:lnTo>
                  <a:lnTo>
                    <a:pt x="4" y="155"/>
                  </a:lnTo>
                  <a:lnTo>
                    <a:pt x="2" y="170"/>
                  </a:lnTo>
                  <a:lnTo>
                    <a:pt x="0" y="184"/>
                  </a:lnTo>
                  <a:lnTo>
                    <a:pt x="0" y="199"/>
                  </a:lnTo>
                  <a:lnTo>
                    <a:pt x="0" y="212"/>
                  </a:lnTo>
                  <a:lnTo>
                    <a:pt x="1" y="226"/>
                  </a:lnTo>
                  <a:lnTo>
                    <a:pt x="3" y="238"/>
                  </a:lnTo>
                  <a:lnTo>
                    <a:pt x="6" y="250"/>
                  </a:lnTo>
                  <a:lnTo>
                    <a:pt x="10" y="260"/>
                  </a:lnTo>
                  <a:lnTo>
                    <a:pt x="15" y="270"/>
                  </a:lnTo>
                  <a:lnTo>
                    <a:pt x="21" y="279"/>
                  </a:lnTo>
                  <a:lnTo>
                    <a:pt x="27" y="286"/>
                  </a:lnTo>
                  <a:lnTo>
                    <a:pt x="34" y="293"/>
                  </a:lnTo>
                  <a:lnTo>
                    <a:pt x="42" y="298"/>
                  </a:lnTo>
                  <a:lnTo>
                    <a:pt x="51" y="301"/>
                  </a:lnTo>
                  <a:lnTo>
                    <a:pt x="51" y="301"/>
                  </a:lnTo>
                  <a:lnTo>
                    <a:pt x="61" y="304"/>
                  </a:lnTo>
                  <a:lnTo>
                    <a:pt x="70" y="305"/>
                  </a:lnTo>
                  <a:lnTo>
                    <a:pt x="80" y="304"/>
                  </a:lnTo>
                  <a:lnTo>
                    <a:pt x="91" y="301"/>
                  </a:lnTo>
                  <a:lnTo>
                    <a:pt x="101" y="297"/>
                  </a:lnTo>
                  <a:lnTo>
                    <a:pt x="111" y="293"/>
                  </a:lnTo>
                  <a:lnTo>
                    <a:pt x="121" y="286"/>
                  </a:lnTo>
                  <a:lnTo>
                    <a:pt x="130" y="278"/>
                  </a:lnTo>
                  <a:lnTo>
                    <a:pt x="140" y="269"/>
                  </a:lnTo>
                  <a:lnTo>
                    <a:pt x="149" y="259"/>
                  </a:lnTo>
                  <a:lnTo>
                    <a:pt x="158" y="249"/>
                  </a:lnTo>
                  <a:lnTo>
                    <a:pt x="166" y="237"/>
                  </a:lnTo>
                  <a:lnTo>
                    <a:pt x="174" y="224"/>
                  </a:lnTo>
                  <a:lnTo>
                    <a:pt x="180" y="211"/>
                  </a:lnTo>
                  <a:lnTo>
                    <a:pt x="187" y="196"/>
                  </a:lnTo>
                  <a:lnTo>
                    <a:pt x="193" y="180"/>
                  </a:lnTo>
                  <a:lnTo>
                    <a:pt x="193" y="180"/>
                  </a:lnTo>
                  <a:lnTo>
                    <a:pt x="197" y="165"/>
                  </a:lnTo>
                  <a:lnTo>
                    <a:pt x="202" y="150"/>
                  </a:lnTo>
                  <a:lnTo>
                    <a:pt x="204" y="135"/>
                  </a:lnTo>
                  <a:lnTo>
                    <a:pt x="205" y="120"/>
                  </a:lnTo>
                  <a:lnTo>
                    <a:pt x="206" y="106"/>
                  </a:lnTo>
                  <a:lnTo>
                    <a:pt x="206" y="92"/>
                  </a:lnTo>
                  <a:lnTo>
                    <a:pt x="205" y="79"/>
                  </a:lnTo>
                  <a:lnTo>
                    <a:pt x="203" y="66"/>
                  </a:lnTo>
                  <a:lnTo>
                    <a:pt x="199" y="55"/>
                  </a:lnTo>
                  <a:lnTo>
                    <a:pt x="196" y="44"/>
                  </a:lnTo>
                  <a:lnTo>
                    <a:pt x="190" y="35"/>
                  </a:lnTo>
                  <a:lnTo>
                    <a:pt x="185" y="25"/>
                  </a:lnTo>
                  <a:lnTo>
                    <a:pt x="178" y="17"/>
                  </a:lnTo>
                  <a:lnTo>
                    <a:pt x="171" y="11"/>
                  </a:lnTo>
                  <a:lnTo>
                    <a:pt x="162" y="7"/>
                  </a:lnTo>
                  <a:lnTo>
                    <a:pt x="153" y="2"/>
                  </a:lnTo>
                  <a:lnTo>
                    <a:pt x="153" y="2"/>
                  </a:lnTo>
                  <a:close/>
                </a:path>
              </a:pathLst>
            </a:custGeom>
            <a:solidFill>
              <a:srgbClr val="F6C6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7" name="Freeform 258">
              <a:extLst>
                <a:ext uri="{FF2B5EF4-FFF2-40B4-BE49-F238E27FC236}">
                  <a16:creationId xmlns:a16="http://schemas.microsoft.com/office/drawing/2014/main" id="{365F6971-4B8B-4286-AA64-B710FB34DF8A}"/>
                </a:ext>
              </a:extLst>
            </p:cNvPr>
            <p:cNvSpPr>
              <a:spLocks/>
            </p:cNvSpPr>
            <p:nvPr/>
          </p:nvSpPr>
          <p:spPr bwMode="auto">
            <a:xfrm flipH="1">
              <a:off x="7639914" y="6012242"/>
              <a:ext cx="59092" cy="76447"/>
            </a:xfrm>
            <a:custGeom>
              <a:avLst/>
              <a:gdLst>
                <a:gd name="T0" fmla="*/ 53 w 207"/>
                <a:gd name="T1" fmla="*/ 2 h 305"/>
                <a:gd name="T2" fmla="*/ 72 w 207"/>
                <a:gd name="T3" fmla="*/ 0 h 305"/>
                <a:gd name="T4" fmla="*/ 91 w 207"/>
                <a:gd name="T5" fmla="*/ 3 h 305"/>
                <a:gd name="T6" fmla="*/ 111 w 207"/>
                <a:gd name="T7" fmla="*/ 12 h 305"/>
                <a:gd name="T8" fmla="*/ 132 w 207"/>
                <a:gd name="T9" fmla="*/ 26 h 305"/>
                <a:gd name="T10" fmla="*/ 150 w 207"/>
                <a:gd name="T11" fmla="*/ 44 h 305"/>
                <a:gd name="T12" fmla="*/ 166 w 207"/>
                <a:gd name="T13" fmla="*/ 68 h 305"/>
                <a:gd name="T14" fmla="*/ 182 w 207"/>
                <a:gd name="T15" fmla="*/ 94 h 305"/>
                <a:gd name="T16" fmla="*/ 193 w 207"/>
                <a:gd name="T17" fmla="*/ 123 h 305"/>
                <a:gd name="T18" fmla="*/ 199 w 207"/>
                <a:gd name="T19" fmla="*/ 139 h 305"/>
                <a:gd name="T20" fmla="*/ 204 w 207"/>
                <a:gd name="T21" fmla="*/ 170 h 305"/>
                <a:gd name="T22" fmla="*/ 207 w 207"/>
                <a:gd name="T23" fmla="*/ 199 h 305"/>
                <a:gd name="T24" fmla="*/ 206 w 207"/>
                <a:gd name="T25" fmla="*/ 226 h 305"/>
                <a:gd name="T26" fmla="*/ 200 w 207"/>
                <a:gd name="T27" fmla="*/ 250 h 305"/>
                <a:gd name="T28" fmla="*/ 192 w 207"/>
                <a:gd name="T29" fmla="*/ 270 h 305"/>
                <a:gd name="T30" fmla="*/ 180 w 207"/>
                <a:gd name="T31" fmla="*/ 286 h 305"/>
                <a:gd name="T32" fmla="*/ 164 w 207"/>
                <a:gd name="T33" fmla="*/ 298 h 305"/>
                <a:gd name="T34" fmla="*/ 155 w 207"/>
                <a:gd name="T35" fmla="*/ 301 h 305"/>
                <a:gd name="T36" fmla="*/ 136 w 207"/>
                <a:gd name="T37" fmla="*/ 305 h 305"/>
                <a:gd name="T38" fmla="*/ 116 w 207"/>
                <a:gd name="T39" fmla="*/ 301 h 305"/>
                <a:gd name="T40" fmla="*/ 96 w 207"/>
                <a:gd name="T41" fmla="*/ 293 h 305"/>
                <a:gd name="T42" fmla="*/ 77 w 207"/>
                <a:gd name="T43" fmla="*/ 278 h 305"/>
                <a:gd name="T44" fmla="*/ 58 w 207"/>
                <a:gd name="T45" fmla="*/ 259 h 305"/>
                <a:gd name="T46" fmla="*/ 41 w 207"/>
                <a:gd name="T47" fmla="*/ 237 h 305"/>
                <a:gd name="T48" fmla="*/ 26 w 207"/>
                <a:gd name="T49" fmla="*/ 211 h 305"/>
                <a:gd name="T50" fmla="*/ 14 w 207"/>
                <a:gd name="T51" fmla="*/ 180 h 305"/>
                <a:gd name="T52" fmla="*/ 9 w 207"/>
                <a:gd name="T53" fmla="*/ 165 h 305"/>
                <a:gd name="T54" fmla="*/ 3 w 207"/>
                <a:gd name="T55" fmla="*/ 135 h 305"/>
                <a:gd name="T56" fmla="*/ 0 w 207"/>
                <a:gd name="T57" fmla="*/ 106 h 305"/>
                <a:gd name="T58" fmla="*/ 1 w 207"/>
                <a:gd name="T59" fmla="*/ 79 h 305"/>
                <a:gd name="T60" fmla="*/ 7 w 207"/>
                <a:gd name="T61" fmla="*/ 55 h 305"/>
                <a:gd name="T62" fmla="*/ 16 w 207"/>
                <a:gd name="T63" fmla="*/ 35 h 305"/>
                <a:gd name="T64" fmla="*/ 28 w 207"/>
                <a:gd name="T65" fmla="*/ 17 h 305"/>
                <a:gd name="T66" fmla="*/ 44 w 207"/>
                <a:gd name="T67" fmla="*/ 7 h 305"/>
                <a:gd name="T68" fmla="*/ 53 w 207"/>
                <a:gd name="T69"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305">
                  <a:moveTo>
                    <a:pt x="53" y="2"/>
                  </a:moveTo>
                  <a:lnTo>
                    <a:pt x="53" y="2"/>
                  </a:lnTo>
                  <a:lnTo>
                    <a:pt x="62" y="0"/>
                  </a:lnTo>
                  <a:lnTo>
                    <a:pt x="72" y="0"/>
                  </a:lnTo>
                  <a:lnTo>
                    <a:pt x="81" y="1"/>
                  </a:lnTo>
                  <a:lnTo>
                    <a:pt x="91" y="3"/>
                  </a:lnTo>
                  <a:lnTo>
                    <a:pt x="101" y="7"/>
                  </a:lnTo>
                  <a:lnTo>
                    <a:pt x="111" y="12"/>
                  </a:lnTo>
                  <a:lnTo>
                    <a:pt x="121" y="19"/>
                  </a:lnTo>
                  <a:lnTo>
                    <a:pt x="132" y="26"/>
                  </a:lnTo>
                  <a:lnTo>
                    <a:pt x="141" y="35"/>
                  </a:lnTo>
                  <a:lnTo>
                    <a:pt x="150" y="44"/>
                  </a:lnTo>
                  <a:lnTo>
                    <a:pt x="158" y="56"/>
                  </a:lnTo>
                  <a:lnTo>
                    <a:pt x="166" y="68"/>
                  </a:lnTo>
                  <a:lnTo>
                    <a:pt x="174" y="80"/>
                  </a:lnTo>
                  <a:lnTo>
                    <a:pt x="182" y="94"/>
                  </a:lnTo>
                  <a:lnTo>
                    <a:pt x="188" y="108"/>
                  </a:lnTo>
                  <a:lnTo>
                    <a:pt x="193" y="123"/>
                  </a:lnTo>
                  <a:lnTo>
                    <a:pt x="193" y="123"/>
                  </a:lnTo>
                  <a:lnTo>
                    <a:pt x="199" y="139"/>
                  </a:lnTo>
                  <a:lnTo>
                    <a:pt x="202" y="155"/>
                  </a:lnTo>
                  <a:lnTo>
                    <a:pt x="204" y="170"/>
                  </a:lnTo>
                  <a:lnTo>
                    <a:pt x="207" y="184"/>
                  </a:lnTo>
                  <a:lnTo>
                    <a:pt x="207" y="199"/>
                  </a:lnTo>
                  <a:lnTo>
                    <a:pt x="207" y="212"/>
                  </a:lnTo>
                  <a:lnTo>
                    <a:pt x="206" y="226"/>
                  </a:lnTo>
                  <a:lnTo>
                    <a:pt x="203" y="238"/>
                  </a:lnTo>
                  <a:lnTo>
                    <a:pt x="200" y="250"/>
                  </a:lnTo>
                  <a:lnTo>
                    <a:pt x="197" y="260"/>
                  </a:lnTo>
                  <a:lnTo>
                    <a:pt x="192" y="270"/>
                  </a:lnTo>
                  <a:lnTo>
                    <a:pt x="185" y="279"/>
                  </a:lnTo>
                  <a:lnTo>
                    <a:pt x="180" y="286"/>
                  </a:lnTo>
                  <a:lnTo>
                    <a:pt x="172" y="293"/>
                  </a:lnTo>
                  <a:lnTo>
                    <a:pt x="164" y="298"/>
                  </a:lnTo>
                  <a:lnTo>
                    <a:pt x="155" y="301"/>
                  </a:lnTo>
                  <a:lnTo>
                    <a:pt x="155" y="301"/>
                  </a:lnTo>
                  <a:lnTo>
                    <a:pt x="145" y="304"/>
                  </a:lnTo>
                  <a:lnTo>
                    <a:pt x="136" y="305"/>
                  </a:lnTo>
                  <a:lnTo>
                    <a:pt x="126" y="304"/>
                  </a:lnTo>
                  <a:lnTo>
                    <a:pt x="116" y="301"/>
                  </a:lnTo>
                  <a:lnTo>
                    <a:pt x="106" y="297"/>
                  </a:lnTo>
                  <a:lnTo>
                    <a:pt x="96" y="293"/>
                  </a:lnTo>
                  <a:lnTo>
                    <a:pt x="86" y="286"/>
                  </a:lnTo>
                  <a:lnTo>
                    <a:pt x="77" y="278"/>
                  </a:lnTo>
                  <a:lnTo>
                    <a:pt x="67" y="269"/>
                  </a:lnTo>
                  <a:lnTo>
                    <a:pt x="58" y="259"/>
                  </a:lnTo>
                  <a:lnTo>
                    <a:pt x="49" y="249"/>
                  </a:lnTo>
                  <a:lnTo>
                    <a:pt x="41" y="237"/>
                  </a:lnTo>
                  <a:lnTo>
                    <a:pt x="33" y="224"/>
                  </a:lnTo>
                  <a:lnTo>
                    <a:pt x="26" y="211"/>
                  </a:lnTo>
                  <a:lnTo>
                    <a:pt x="19" y="196"/>
                  </a:lnTo>
                  <a:lnTo>
                    <a:pt x="14" y="180"/>
                  </a:lnTo>
                  <a:lnTo>
                    <a:pt x="14" y="180"/>
                  </a:lnTo>
                  <a:lnTo>
                    <a:pt x="9" y="165"/>
                  </a:lnTo>
                  <a:lnTo>
                    <a:pt x="5" y="150"/>
                  </a:lnTo>
                  <a:lnTo>
                    <a:pt x="3" y="135"/>
                  </a:lnTo>
                  <a:lnTo>
                    <a:pt x="1" y="120"/>
                  </a:lnTo>
                  <a:lnTo>
                    <a:pt x="0" y="106"/>
                  </a:lnTo>
                  <a:lnTo>
                    <a:pt x="0" y="92"/>
                  </a:lnTo>
                  <a:lnTo>
                    <a:pt x="1" y="79"/>
                  </a:lnTo>
                  <a:lnTo>
                    <a:pt x="4" y="66"/>
                  </a:lnTo>
                  <a:lnTo>
                    <a:pt x="7" y="55"/>
                  </a:lnTo>
                  <a:lnTo>
                    <a:pt x="12" y="44"/>
                  </a:lnTo>
                  <a:lnTo>
                    <a:pt x="16" y="35"/>
                  </a:lnTo>
                  <a:lnTo>
                    <a:pt x="22" y="25"/>
                  </a:lnTo>
                  <a:lnTo>
                    <a:pt x="28" y="17"/>
                  </a:lnTo>
                  <a:lnTo>
                    <a:pt x="35" y="11"/>
                  </a:lnTo>
                  <a:lnTo>
                    <a:pt x="44" y="7"/>
                  </a:lnTo>
                  <a:lnTo>
                    <a:pt x="53" y="2"/>
                  </a:lnTo>
                  <a:lnTo>
                    <a:pt x="53" y="2"/>
                  </a:lnTo>
                  <a:close/>
                </a:path>
              </a:pathLst>
            </a:custGeom>
            <a:solidFill>
              <a:srgbClr val="F6C6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8" name="Freeform 259">
              <a:extLst>
                <a:ext uri="{FF2B5EF4-FFF2-40B4-BE49-F238E27FC236}">
                  <a16:creationId xmlns:a16="http://schemas.microsoft.com/office/drawing/2014/main" id="{FA6E8D80-053A-407C-A752-022853ABF3D4}"/>
                </a:ext>
              </a:extLst>
            </p:cNvPr>
            <p:cNvSpPr>
              <a:spLocks/>
            </p:cNvSpPr>
            <p:nvPr/>
          </p:nvSpPr>
          <p:spPr bwMode="auto">
            <a:xfrm flipH="1">
              <a:off x="7401808" y="6297180"/>
              <a:ext cx="215512" cy="218916"/>
            </a:xfrm>
            <a:custGeom>
              <a:avLst/>
              <a:gdLst>
                <a:gd name="T0" fmla="*/ 351 w 745"/>
                <a:gd name="T1" fmla="*/ 0 h 882"/>
                <a:gd name="T2" fmla="*/ 351 w 745"/>
                <a:gd name="T3" fmla="*/ 0 h 882"/>
                <a:gd name="T4" fmla="*/ 413 w 745"/>
                <a:gd name="T5" fmla="*/ 15 h 882"/>
                <a:gd name="T6" fmla="*/ 476 w 745"/>
                <a:gd name="T7" fmla="*/ 30 h 882"/>
                <a:gd name="T8" fmla="*/ 548 w 745"/>
                <a:gd name="T9" fmla="*/ 49 h 882"/>
                <a:gd name="T10" fmla="*/ 621 w 745"/>
                <a:gd name="T11" fmla="*/ 68 h 882"/>
                <a:gd name="T12" fmla="*/ 683 w 745"/>
                <a:gd name="T13" fmla="*/ 86 h 882"/>
                <a:gd name="T14" fmla="*/ 708 w 745"/>
                <a:gd name="T15" fmla="*/ 95 h 882"/>
                <a:gd name="T16" fmla="*/ 728 w 745"/>
                <a:gd name="T17" fmla="*/ 103 h 882"/>
                <a:gd name="T18" fmla="*/ 741 w 745"/>
                <a:gd name="T19" fmla="*/ 109 h 882"/>
                <a:gd name="T20" fmla="*/ 744 w 745"/>
                <a:gd name="T21" fmla="*/ 111 h 882"/>
                <a:gd name="T22" fmla="*/ 745 w 745"/>
                <a:gd name="T23" fmla="*/ 113 h 882"/>
                <a:gd name="T24" fmla="*/ 745 w 745"/>
                <a:gd name="T25" fmla="*/ 113 h 882"/>
                <a:gd name="T26" fmla="*/ 743 w 745"/>
                <a:gd name="T27" fmla="*/ 126 h 882"/>
                <a:gd name="T28" fmla="*/ 738 w 745"/>
                <a:gd name="T29" fmla="*/ 153 h 882"/>
                <a:gd name="T30" fmla="*/ 722 w 745"/>
                <a:gd name="T31" fmla="*/ 244 h 882"/>
                <a:gd name="T32" fmla="*/ 670 w 745"/>
                <a:gd name="T33" fmla="*/ 506 h 882"/>
                <a:gd name="T34" fmla="*/ 595 w 745"/>
                <a:gd name="T35" fmla="*/ 882 h 882"/>
                <a:gd name="T36" fmla="*/ 61 w 745"/>
                <a:gd name="T37" fmla="*/ 882 h 882"/>
                <a:gd name="T38" fmla="*/ 0 w 745"/>
                <a:gd name="T39" fmla="*/ 117 h 882"/>
                <a:gd name="T40" fmla="*/ 351 w 745"/>
                <a:gd name="T41" fmla="*/ 0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5" h="882">
                  <a:moveTo>
                    <a:pt x="351" y="0"/>
                  </a:moveTo>
                  <a:lnTo>
                    <a:pt x="351" y="0"/>
                  </a:lnTo>
                  <a:lnTo>
                    <a:pt x="413" y="15"/>
                  </a:lnTo>
                  <a:lnTo>
                    <a:pt x="476" y="30"/>
                  </a:lnTo>
                  <a:lnTo>
                    <a:pt x="548" y="49"/>
                  </a:lnTo>
                  <a:lnTo>
                    <a:pt x="621" y="68"/>
                  </a:lnTo>
                  <a:lnTo>
                    <a:pt x="683" y="86"/>
                  </a:lnTo>
                  <a:lnTo>
                    <a:pt x="708" y="95"/>
                  </a:lnTo>
                  <a:lnTo>
                    <a:pt x="728" y="103"/>
                  </a:lnTo>
                  <a:lnTo>
                    <a:pt x="741" y="109"/>
                  </a:lnTo>
                  <a:lnTo>
                    <a:pt x="744" y="111"/>
                  </a:lnTo>
                  <a:lnTo>
                    <a:pt x="745" y="113"/>
                  </a:lnTo>
                  <a:lnTo>
                    <a:pt x="745" y="113"/>
                  </a:lnTo>
                  <a:lnTo>
                    <a:pt x="743" y="126"/>
                  </a:lnTo>
                  <a:lnTo>
                    <a:pt x="738" y="153"/>
                  </a:lnTo>
                  <a:lnTo>
                    <a:pt x="722" y="244"/>
                  </a:lnTo>
                  <a:lnTo>
                    <a:pt x="670" y="506"/>
                  </a:lnTo>
                  <a:lnTo>
                    <a:pt x="595" y="882"/>
                  </a:lnTo>
                  <a:lnTo>
                    <a:pt x="61" y="882"/>
                  </a:lnTo>
                  <a:lnTo>
                    <a:pt x="0" y="117"/>
                  </a:lnTo>
                  <a:lnTo>
                    <a:pt x="351" y="0"/>
                  </a:lnTo>
                  <a:close/>
                </a:path>
              </a:pathLst>
            </a:custGeom>
            <a:solidFill>
              <a:srgbClr val="A0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29" name="Freeform 260">
              <a:extLst>
                <a:ext uri="{FF2B5EF4-FFF2-40B4-BE49-F238E27FC236}">
                  <a16:creationId xmlns:a16="http://schemas.microsoft.com/office/drawing/2014/main" id="{6874A9B8-4E02-4BF7-BA19-9A905C490B81}"/>
                </a:ext>
              </a:extLst>
            </p:cNvPr>
            <p:cNvSpPr>
              <a:spLocks/>
            </p:cNvSpPr>
            <p:nvPr/>
          </p:nvSpPr>
          <p:spPr bwMode="auto">
            <a:xfrm flipH="1">
              <a:off x="7401808" y="6297180"/>
              <a:ext cx="215512" cy="218916"/>
            </a:xfrm>
            <a:custGeom>
              <a:avLst/>
              <a:gdLst>
                <a:gd name="T0" fmla="*/ 351 w 745"/>
                <a:gd name="T1" fmla="*/ 0 h 882"/>
                <a:gd name="T2" fmla="*/ 351 w 745"/>
                <a:gd name="T3" fmla="*/ 0 h 882"/>
                <a:gd name="T4" fmla="*/ 413 w 745"/>
                <a:gd name="T5" fmla="*/ 15 h 882"/>
                <a:gd name="T6" fmla="*/ 476 w 745"/>
                <a:gd name="T7" fmla="*/ 30 h 882"/>
                <a:gd name="T8" fmla="*/ 548 w 745"/>
                <a:gd name="T9" fmla="*/ 49 h 882"/>
                <a:gd name="T10" fmla="*/ 621 w 745"/>
                <a:gd name="T11" fmla="*/ 68 h 882"/>
                <a:gd name="T12" fmla="*/ 683 w 745"/>
                <a:gd name="T13" fmla="*/ 86 h 882"/>
                <a:gd name="T14" fmla="*/ 708 w 745"/>
                <a:gd name="T15" fmla="*/ 95 h 882"/>
                <a:gd name="T16" fmla="*/ 728 w 745"/>
                <a:gd name="T17" fmla="*/ 103 h 882"/>
                <a:gd name="T18" fmla="*/ 741 w 745"/>
                <a:gd name="T19" fmla="*/ 109 h 882"/>
                <a:gd name="T20" fmla="*/ 744 w 745"/>
                <a:gd name="T21" fmla="*/ 111 h 882"/>
                <a:gd name="T22" fmla="*/ 745 w 745"/>
                <a:gd name="T23" fmla="*/ 113 h 882"/>
                <a:gd name="T24" fmla="*/ 745 w 745"/>
                <a:gd name="T25" fmla="*/ 113 h 882"/>
                <a:gd name="T26" fmla="*/ 743 w 745"/>
                <a:gd name="T27" fmla="*/ 126 h 882"/>
                <a:gd name="T28" fmla="*/ 738 w 745"/>
                <a:gd name="T29" fmla="*/ 153 h 882"/>
                <a:gd name="T30" fmla="*/ 722 w 745"/>
                <a:gd name="T31" fmla="*/ 244 h 882"/>
                <a:gd name="T32" fmla="*/ 670 w 745"/>
                <a:gd name="T33" fmla="*/ 506 h 882"/>
                <a:gd name="T34" fmla="*/ 595 w 745"/>
                <a:gd name="T35" fmla="*/ 882 h 882"/>
                <a:gd name="T36" fmla="*/ 61 w 745"/>
                <a:gd name="T37" fmla="*/ 882 h 882"/>
                <a:gd name="T38" fmla="*/ 0 w 745"/>
                <a:gd name="T39" fmla="*/ 117 h 882"/>
                <a:gd name="T40" fmla="*/ 351 w 745"/>
                <a:gd name="T41" fmla="*/ 0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5" h="882">
                  <a:moveTo>
                    <a:pt x="351" y="0"/>
                  </a:moveTo>
                  <a:lnTo>
                    <a:pt x="351" y="0"/>
                  </a:lnTo>
                  <a:lnTo>
                    <a:pt x="413" y="15"/>
                  </a:lnTo>
                  <a:lnTo>
                    <a:pt x="476" y="30"/>
                  </a:lnTo>
                  <a:lnTo>
                    <a:pt x="548" y="49"/>
                  </a:lnTo>
                  <a:lnTo>
                    <a:pt x="621" y="68"/>
                  </a:lnTo>
                  <a:lnTo>
                    <a:pt x="683" y="86"/>
                  </a:lnTo>
                  <a:lnTo>
                    <a:pt x="708" y="95"/>
                  </a:lnTo>
                  <a:lnTo>
                    <a:pt x="728" y="103"/>
                  </a:lnTo>
                  <a:lnTo>
                    <a:pt x="741" y="109"/>
                  </a:lnTo>
                  <a:lnTo>
                    <a:pt x="744" y="111"/>
                  </a:lnTo>
                  <a:lnTo>
                    <a:pt x="745" y="113"/>
                  </a:lnTo>
                  <a:lnTo>
                    <a:pt x="745" y="113"/>
                  </a:lnTo>
                  <a:lnTo>
                    <a:pt x="743" y="126"/>
                  </a:lnTo>
                  <a:lnTo>
                    <a:pt x="738" y="153"/>
                  </a:lnTo>
                  <a:lnTo>
                    <a:pt x="722" y="244"/>
                  </a:lnTo>
                  <a:lnTo>
                    <a:pt x="670" y="506"/>
                  </a:lnTo>
                  <a:lnTo>
                    <a:pt x="595" y="882"/>
                  </a:lnTo>
                  <a:lnTo>
                    <a:pt x="61" y="882"/>
                  </a:lnTo>
                  <a:lnTo>
                    <a:pt x="0" y="117"/>
                  </a:lnTo>
                  <a:lnTo>
                    <a:pt x="3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0" name="Freeform 261">
              <a:extLst>
                <a:ext uri="{FF2B5EF4-FFF2-40B4-BE49-F238E27FC236}">
                  <a16:creationId xmlns:a16="http://schemas.microsoft.com/office/drawing/2014/main" id="{0CAE844E-66A3-438A-A485-E4954DE2B77C}"/>
                </a:ext>
              </a:extLst>
            </p:cNvPr>
            <p:cNvSpPr>
              <a:spLocks/>
            </p:cNvSpPr>
            <p:nvPr/>
          </p:nvSpPr>
          <p:spPr bwMode="auto">
            <a:xfrm flipH="1">
              <a:off x="7327074" y="6232895"/>
              <a:ext cx="142516" cy="283201"/>
            </a:xfrm>
            <a:custGeom>
              <a:avLst/>
              <a:gdLst>
                <a:gd name="T0" fmla="*/ 122 w 491"/>
                <a:gd name="T1" fmla="*/ 0 h 1139"/>
                <a:gd name="T2" fmla="*/ 122 w 491"/>
                <a:gd name="T3" fmla="*/ 123 h 1139"/>
                <a:gd name="T4" fmla="*/ 0 w 491"/>
                <a:gd name="T5" fmla="*/ 1139 h 1139"/>
                <a:gd name="T6" fmla="*/ 210 w 491"/>
                <a:gd name="T7" fmla="*/ 1139 h 1139"/>
                <a:gd name="T8" fmla="*/ 442 w 491"/>
                <a:gd name="T9" fmla="*/ 687 h 1139"/>
                <a:gd name="T10" fmla="*/ 221 w 491"/>
                <a:gd name="T11" fmla="*/ 544 h 1139"/>
                <a:gd name="T12" fmla="*/ 491 w 491"/>
                <a:gd name="T13" fmla="*/ 423 h 1139"/>
                <a:gd name="T14" fmla="*/ 242 w 491"/>
                <a:gd name="T15" fmla="*/ 52 h 1139"/>
                <a:gd name="T16" fmla="*/ 122 w 491"/>
                <a:gd name="T17" fmla="*/ 0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139">
                  <a:moveTo>
                    <a:pt x="122" y="0"/>
                  </a:moveTo>
                  <a:lnTo>
                    <a:pt x="122" y="123"/>
                  </a:lnTo>
                  <a:lnTo>
                    <a:pt x="0" y="1139"/>
                  </a:lnTo>
                  <a:lnTo>
                    <a:pt x="210" y="1139"/>
                  </a:lnTo>
                  <a:lnTo>
                    <a:pt x="442" y="687"/>
                  </a:lnTo>
                  <a:lnTo>
                    <a:pt x="221" y="544"/>
                  </a:lnTo>
                  <a:lnTo>
                    <a:pt x="491" y="423"/>
                  </a:lnTo>
                  <a:lnTo>
                    <a:pt x="242" y="52"/>
                  </a:lnTo>
                  <a:lnTo>
                    <a:pt x="122"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1" name="Freeform 262">
              <a:extLst>
                <a:ext uri="{FF2B5EF4-FFF2-40B4-BE49-F238E27FC236}">
                  <a16:creationId xmlns:a16="http://schemas.microsoft.com/office/drawing/2014/main" id="{D1C80A46-D9B6-498D-9B78-4F79DBDBF796}"/>
                </a:ext>
              </a:extLst>
            </p:cNvPr>
            <p:cNvSpPr>
              <a:spLocks/>
            </p:cNvSpPr>
            <p:nvPr/>
          </p:nvSpPr>
          <p:spPr bwMode="auto">
            <a:xfrm flipH="1">
              <a:off x="7561704" y="6232895"/>
              <a:ext cx="142516" cy="283201"/>
            </a:xfrm>
            <a:custGeom>
              <a:avLst/>
              <a:gdLst>
                <a:gd name="T0" fmla="*/ 368 w 491"/>
                <a:gd name="T1" fmla="*/ 0 h 1139"/>
                <a:gd name="T2" fmla="*/ 368 w 491"/>
                <a:gd name="T3" fmla="*/ 123 h 1139"/>
                <a:gd name="T4" fmla="*/ 491 w 491"/>
                <a:gd name="T5" fmla="*/ 1139 h 1139"/>
                <a:gd name="T6" fmla="*/ 282 w 491"/>
                <a:gd name="T7" fmla="*/ 1139 h 1139"/>
                <a:gd name="T8" fmla="*/ 49 w 491"/>
                <a:gd name="T9" fmla="*/ 687 h 1139"/>
                <a:gd name="T10" fmla="*/ 270 w 491"/>
                <a:gd name="T11" fmla="*/ 544 h 1139"/>
                <a:gd name="T12" fmla="*/ 0 w 491"/>
                <a:gd name="T13" fmla="*/ 423 h 1139"/>
                <a:gd name="T14" fmla="*/ 221 w 491"/>
                <a:gd name="T15" fmla="*/ 64 h 1139"/>
                <a:gd name="T16" fmla="*/ 368 w 491"/>
                <a:gd name="T17" fmla="*/ 0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139">
                  <a:moveTo>
                    <a:pt x="368" y="0"/>
                  </a:moveTo>
                  <a:lnTo>
                    <a:pt x="368" y="123"/>
                  </a:lnTo>
                  <a:lnTo>
                    <a:pt x="491" y="1139"/>
                  </a:lnTo>
                  <a:lnTo>
                    <a:pt x="282" y="1139"/>
                  </a:lnTo>
                  <a:lnTo>
                    <a:pt x="49" y="687"/>
                  </a:lnTo>
                  <a:lnTo>
                    <a:pt x="270" y="544"/>
                  </a:lnTo>
                  <a:lnTo>
                    <a:pt x="0" y="423"/>
                  </a:lnTo>
                  <a:lnTo>
                    <a:pt x="221" y="64"/>
                  </a:lnTo>
                  <a:lnTo>
                    <a:pt x="368"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2" name="Freeform 263">
              <a:extLst>
                <a:ext uri="{FF2B5EF4-FFF2-40B4-BE49-F238E27FC236}">
                  <a16:creationId xmlns:a16="http://schemas.microsoft.com/office/drawing/2014/main" id="{C7463C19-6CCE-4B27-BBC9-7CA15A94996C}"/>
                </a:ext>
              </a:extLst>
            </p:cNvPr>
            <p:cNvSpPr>
              <a:spLocks/>
            </p:cNvSpPr>
            <p:nvPr/>
          </p:nvSpPr>
          <p:spPr bwMode="auto">
            <a:xfrm flipH="1">
              <a:off x="7480018" y="6297180"/>
              <a:ext cx="69520" cy="57335"/>
            </a:xfrm>
            <a:custGeom>
              <a:avLst/>
              <a:gdLst>
                <a:gd name="T0" fmla="*/ 243 w 243"/>
                <a:gd name="T1" fmla="*/ 126 h 228"/>
                <a:gd name="T2" fmla="*/ 175 w 243"/>
                <a:gd name="T3" fmla="*/ 228 h 228"/>
                <a:gd name="T4" fmla="*/ 175 w 243"/>
                <a:gd name="T5" fmla="*/ 228 h 228"/>
                <a:gd name="T6" fmla="*/ 69 w 243"/>
                <a:gd name="T7" fmla="*/ 228 h 228"/>
                <a:gd name="T8" fmla="*/ 0 w 243"/>
                <a:gd name="T9" fmla="*/ 126 h 228"/>
                <a:gd name="T10" fmla="*/ 120 w 243"/>
                <a:gd name="T11" fmla="*/ 0 h 228"/>
                <a:gd name="T12" fmla="*/ 243 w 243"/>
                <a:gd name="T13" fmla="*/ 126 h 228"/>
              </a:gdLst>
              <a:ahLst/>
              <a:cxnLst>
                <a:cxn ang="0">
                  <a:pos x="T0" y="T1"/>
                </a:cxn>
                <a:cxn ang="0">
                  <a:pos x="T2" y="T3"/>
                </a:cxn>
                <a:cxn ang="0">
                  <a:pos x="T4" y="T5"/>
                </a:cxn>
                <a:cxn ang="0">
                  <a:pos x="T6" y="T7"/>
                </a:cxn>
                <a:cxn ang="0">
                  <a:pos x="T8" y="T9"/>
                </a:cxn>
                <a:cxn ang="0">
                  <a:pos x="T10" y="T11"/>
                </a:cxn>
                <a:cxn ang="0">
                  <a:pos x="T12" y="T13"/>
                </a:cxn>
              </a:cxnLst>
              <a:rect l="0" t="0" r="r" b="b"/>
              <a:pathLst>
                <a:path w="243" h="228">
                  <a:moveTo>
                    <a:pt x="243" y="126"/>
                  </a:moveTo>
                  <a:lnTo>
                    <a:pt x="175" y="228"/>
                  </a:lnTo>
                  <a:lnTo>
                    <a:pt x="175" y="228"/>
                  </a:lnTo>
                  <a:lnTo>
                    <a:pt x="69" y="228"/>
                  </a:lnTo>
                  <a:lnTo>
                    <a:pt x="0" y="126"/>
                  </a:lnTo>
                  <a:lnTo>
                    <a:pt x="120" y="0"/>
                  </a:lnTo>
                  <a:lnTo>
                    <a:pt x="243" y="126"/>
                  </a:lnTo>
                  <a:close/>
                </a:path>
              </a:pathLst>
            </a:custGeom>
            <a:solidFill>
              <a:srgbClr val="30A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3" name="Freeform 264">
              <a:extLst>
                <a:ext uri="{FF2B5EF4-FFF2-40B4-BE49-F238E27FC236}">
                  <a16:creationId xmlns:a16="http://schemas.microsoft.com/office/drawing/2014/main" id="{8F8A7190-8D42-4B24-8CF3-AC8258917944}"/>
                </a:ext>
              </a:extLst>
            </p:cNvPr>
            <p:cNvSpPr>
              <a:spLocks/>
            </p:cNvSpPr>
            <p:nvPr/>
          </p:nvSpPr>
          <p:spPr bwMode="auto">
            <a:xfrm flipH="1">
              <a:off x="7480018" y="6297180"/>
              <a:ext cx="69520" cy="57335"/>
            </a:xfrm>
            <a:custGeom>
              <a:avLst/>
              <a:gdLst>
                <a:gd name="T0" fmla="*/ 243 w 243"/>
                <a:gd name="T1" fmla="*/ 126 h 228"/>
                <a:gd name="T2" fmla="*/ 175 w 243"/>
                <a:gd name="T3" fmla="*/ 228 h 228"/>
                <a:gd name="T4" fmla="*/ 175 w 243"/>
                <a:gd name="T5" fmla="*/ 228 h 228"/>
                <a:gd name="T6" fmla="*/ 69 w 243"/>
                <a:gd name="T7" fmla="*/ 228 h 228"/>
                <a:gd name="T8" fmla="*/ 0 w 243"/>
                <a:gd name="T9" fmla="*/ 126 h 228"/>
                <a:gd name="T10" fmla="*/ 120 w 243"/>
                <a:gd name="T11" fmla="*/ 0 h 228"/>
                <a:gd name="T12" fmla="*/ 243 w 243"/>
                <a:gd name="T13" fmla="*/ 126 h 228"/>
              </a:gdLst>
              <a:ahLst/>
              <a:cxnLst>
                <a:cxn ang="0">
                  <a:pos x="T0" y="T1"/>
                </a:cxn>
                <a:cxn ang="0">
                  <a:pos x="T2" y="T3"/>
                </a:cxn>
                <a:cxn ang="0">
                  <a:pos x="T4" y="T5"/>
                </a:cxn>
                <a:cxn ang="0">
                  <a:pos x="T6" y="T7"/>
                </a:cxn>
                <a:cxn ang="0">
                  <a:pos x="T8" y="T9"/>
                </a:cxn>
                <a:cxn ang="0">
                  <a:pos x="T10" y="T11"/>
                </a:cxn>
                <a:cxn ang="0">
                  <a:pos x="T12" y="T13"/>
                </a:cxn>
              </a:cxnLst>
              <a:rect l="0" t="0" r="r" b="b"/>
              <a:pathLst>
                <a:path w="243" h="228">
                  <a:moveTo>
                    <a:pt x="243" y="126"/>
                  </a:moveTo>
                  <a:lnTo>
                    <a:pt x="175" y="228"/>
                  </a:lnTo>
                  <a:lnTo>
                    <a:pt x="175" y="228"/>
                  </a:lnTo>
                  <a:lnTo>
                    <a:pt x="69" y="228"/>
                  </a:lnTo>
                  <a:lnTo>
                    <a:pt x="0" y="126"/>
                  </a:lnTo>
                  <a:lnTo>
                    <a:pt x="120" y="0"/>
                  </a:lnTo>
                  <a:lnTo>
                    <a:pt x="243"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4" name="Freeform 265">
              <a:extLst>
                <a:ext uri="{FF2B5EF4-FFF2-40B4-BE49-F238E27FC236}">
                  <a16:creationId xmlns:a16="http://schemas.microsoft.com/office/drawing/2014/main" id="{D981F827-1689-4DBC-A4E9-4A21F1A32B1D}"/>
                </a:ext>
              </a:extLst>
            </p:cNvPr>
            <p:cNvSpPr>
              <a:spLocks/>
            </p:cNvSpPr>
            <p:nvPr/>
          </p:nvSpPr>
          <p:spPr bwMode="auto">
            <a:xfrm flipH="1">
              <a:off x="7471328" y="6354516"/>
              <a:ext cx="86900" cy="161581"/>
            </a:xfrm>
            <a:custGeom>
              <a:avLst/>
              <a:gdLst>
                <a:gd name="T0" fmla="*/ 203 w 300"/>
                <a:gd name="T1" fmla="*/ 0 h 654"/>
                <a:gd name="T2" fmla="*/ 300 w 300"/>
                <a:gd name="T3" fmla="*/ 654 h 654"/>
                <a:gd name="T4" fmla="*/ 0 w 300"/>
                <a:gd name="T5" fmla="*/ 654 h 654"/>
                <a:gd name="T6" fmla="*/ 97 w 300"/>
                <a:gd name="T7" fmla="*/ 0 h 654"/>
                <a:gd name="T8" fmla="*/ 203 w 300"/>
                <a:gd name="T9" fmla="*/ 0 h 654"/>
              </a:gdLst>
              <a:ahLst/>
              <a:cxnLst>
                <a:cxn ang="0">
                  <a:pos x="T0" y="T1"/>
                </a:cxn>
                <a:cxn ang="0">
                  <a:pos x="T2" y="T3"/>
                </a:cxn>
                <a:cxn ang="0">
                  <a:pos x="T4" y="T5"/>
                </a:cxn>
                <a:cxn ang="0">
                  <a:pos x="T6" y="T7"/>
                </a:cxn>
                <a:cxn ang="0">
                  <a:pos x="T8" y="T9"/>
                </a:cxn>
              </a:cxnLst>
              <a:rect l="0" t="0" r="r" b="b"/>
              <a:pathLst>
                <a:path w="300" h="654">
                  <a:moveTo>
                    <a:pt x="203" y="0"/>
                  </a:moveTo>
                  <a:lnTo>
                    <a:pt x="300" y="654"/>
                  </a:lnTo>
                  <a:lnTo>
                    <a:pt x="0" y="654"/>
                  </a:lnTo>
                  <a:lnTo>
                    <a:pt x="97" y="0"/>
                  </a:lnTo>
                  <a:lnTo>
                    <a:pt x="203" y="0"/>
                  </a:lnTo>
                  <a:close/>
                </a:path>
              </a:pathLst>
            </a:custGeom>
            <a:solidFill>
              <a:srgbClr val="30A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5" name="Freeform 266">
              <a:extLst>
                <a:ext uri="{FF2B5EF4-FFF2-40B4-BE49-F238E27FC236}">
                  <a16:creationId xmlns:a16="http://schemas.microsoft.com/office/drawing/2014/main" id="{62546276-C4CF-41A6-8533-DD69A9B7EE55}"/>
                </a:ext>
              </a:extLst>
            </p:cNvPr>
            <p:cNvSpPr>
              <a:spLocks/>
            </p:cNvSpPr>
            <p:nvPr/>
          </p:nvSpPr>
          <p:spPr bwMode="auto">
            <a:xfrm flipH="1">
              <a:off x="7471328" y="6354516"/>
              <a:ext cx="86900" cy="161581"/>
            </a:xfrm>
            <a:custGeom>
              <a:avLst/>
              <a:gdLst>
                <a:gd name="T0" fmla="*/ 203 w 300"/>
                <a:gd name="T1" fmla="*/ 0 h 654"/>
                <a:gd name="T2" fmla="*/ 300 w 300"/>
                <a:gd name="T3" fmla="*/ 654 h 654"/>
                <a:gd name="T4" fmla="*/ 0 w 300"/>
                <a:gd name="T5" fmla="*/ 654 h 654"/>
                <a:gd name="T6" fmla="*/ 97 w 300"/>
                <a:gd name="T7" fmla="*/ 0 h 654"/>
                <a:gd name="T8" fmla="*/ 203 w 300"/>
                <a:gd name="T9" fmla="*/ 0 h 654"/>
              </a:gdLst>
              <a:ahLst/>
              <a:cxnLst>
                <a:cxn ang="0">
                  <a:pos x="T0" y="T1"/>
                </a:cxn>
                <a:cxn ang="0">
                  <a:pos x="T2" y="T3"/>
                </a:cxn>
                <a:cxn ang="0">
                  <a:pos x="T4" y="T5"/>
                </a:cxn>
                <a:cxn ang="0">
                  <a:pos x="T6" y="T7"/>
                </a:cxn>
                <a:cxn ang="0">
                  <a:pos x="T8" y="T9"/>
                </a:cxn>
              </a:cxnLst>
              <a:rect l="0" t="0" r="r" b="b"/>
              <a:pathLst>
                <a:path w="300" h="654">
                  <a:moveTo>
                    <a:pt x="203" y="0"/>
                  </a:moveTo>
                  <a:lnTo>
                    <a:pt x="300" y="654"/>
                  </a:lnTo>
                  <a:lnTo>
                    <a:pt x="0" y="654"/>
                  </a:lnTo>
                  <a:lnTo>
                    <a:pt x="97" y="0"/>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6" name="Freeform 267">
              <a:extLst>
                <a:ext uri="{FF2B5EF4-FFF2-40B4-BE49-F238E27FC236}">
                  <a16:creationId xmlns:a16="http://schemas.microsoft.com/office/drawing/2014/main" id="{8243780C-B7CE-47EF-B531-2FC5705C1957}"/>
                </a:ext>
              </a:extLst>
            </p:cNvPr>
            <p:cNvSpPr>
              <a:spLocks/>
            </p:cNvSpPr>
            <p:nvPr/>
          </p:nvSpPr>
          <p:spPr bwMode="auto">
            <a:xfrm flipH="1">
              <a:off x="7426140" y="6213784"/>
              <a:ext cx="88638" cy="140732"/>
            </a:xfrm>
            <a:custGeom>
              <a:avLst/>
              <a:gdLst>
                <a:gd name="T0" fmla="*/ 284 w 309"/>
                <a:gd name="T1" fmla="*/ 0 h 573"/>
                <a:gd name="T2" fmla="*/ 309 w 309"/>
                <a:gd name="T3" fmla="*/ 93 h 573"/>
                <a:gd name="T4" fmla="*/ 239 w 309"/>
                <a:gd name="T5" fmla="*/ 573 h 573"/>
                <a:gd name="T6" fmla="*/ 0 w 309"/>
                <a:gd name="T7" fmla="*/ 339 h 573"/>
                <a:gd name="T8" fmla="*/ 284 w 309"/>
                <a:gd name="T9" fmla="*/ 0 h 573"/>
              </a:gdLst>
              <a:ahLst/>
              <a:cxnLst>
                <a:cxn ang="0">
                  <a:pos x="T0" y="T1"/>
                </a:cxn>
                <a:cxn ang="0">
                  <a:pos x="T2" y="T3"/>
                </a:cxn>
                <a:cxn ang="0">
                  <a:pos x="T4" y="T5"/>
                </a:cxn>
                <a:cxn ang="0">
                  <a:pos x="T6" y="T7"/>
                </a:cxn>
                <a:cxn ang="0">
                  <a:pos x="T8" y="T9"/>
                </a:cxn>
              </a:cxnLst>
              <a:rect l="0" t="0" r="r" b="b"/>
              <a:pathLst>
                <a:path w="309" h="573">
                  <a:moveTo>
                    <a:pt x="284" y="0"/>
                  </a:moveTo>
                  <a:lnTo>
                    <a:pt x="309" y="93"/>
                  </a:lnTo>
                  <a:lnTo>
                    <a:pt x="239" y="573"/>
                  </a:lnTo>
                  <a:lnTo>
                    <a:pt x="0" y="339"/>
                  </a:lnTo>
                  <a:lnTo>
                    <a:pt x="2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7" name="Freeform 268">
              <a:extLst>
                <a:ext uri="{FF2B5EF4-FFF2-40B4-BE49-F238E27FC236}">
                  <a16:creationId xmlns:a16="http://schemas.microsoft.com/office/drawing/2014/main" id="{0F6B85F3-A1AD-4A92-A092-8B42E2688801}"/>
                </a:ext>
              </a:extLst>
            </p:cNvPr>
            <p:cNvSpPr>
              <a:spLocks/>
            </p:cNvSpPr>
            <p:nvPr/>
          </p:nvSpPr>
          <p:spPr bwMode="auto">
            <a:xfrm flipH="1">
              <a:off x="7426140" y="6213784"/>
              <a:ext cx="88638" cy="140732"/>
            </a:xfrm>
            <a:custGeom>
              <a:avLst/>
              <a:gdLst>
                <a:gd name="T0" fmla="*/ 284 w 309"/>
                <a:gd name="T1" fmla="*/ 0 h 573"/>
                <a:gd name="T2" fmla="*/ 309 w 309"/>
                <a:gd name="T3" fmla="*/ 93 h 573"/>
                <a:gd name="T4" fmla="*/ 239 w 309"/>
                <a:gd name="T5" fmla="*/ 573 h 573"/>
                <a:gd name="T6" fmla="*/ 0 w 309"/>
                <a:gd name="T7" fmla="*/ 339 h 573"/>
                <a:gd name="T8" fmla="*/ 284 w 309"/>
                <a:gd name="T9" fmla="*/ 0 h 573"/>
              </a:gdLst>
              <a:ahLst/>
              <a:cxnLst>
                <a:cxn ang="0">
                  <a:pos x="T0" y="T1"/>
                </a:cxn>
                <a:cxn ang="0">
                  <a:pos x="T2" y="T3"/>
                </a:cxn>
                <a:cxn ang="0">
                  <a:pos x="T4" y="T5"/>
                </a:cxn>
                <a:cxn ang="0">
                  <a:pos x="T6" y="T7"/>
                </a:cxn>
                <a:cxn ang="0">
                  <a:pos x="T8" y="T9"/>
                </a:cxn>
              </a:cxnLst>
              <a:rect l="0" t="0" r="r" b="b"/>
              <a:pathLst>
                <a:path w="309" h="573">
                  <a:moveTo>
                    <a:pt x="284" y="0"/>
                  </a:moveTo>
                  <a:lnTo>
                    <a:pt x="309" y="93"/>
                  </a:lnTo>
                  <a:lnTo>
                    <a:pt x="239" y="573"/>
                  </a:lnTo>
                  <a:lnTo>
                    <a:pt x="0" y="33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8" name="Freeform 269">
              <a:extLst>
                <a:ext uri="{FF2B5EF4-FFF2-40B4-BE49-F238E27FC236}">
                  <a16:creationId xmlns:a16="http://schemas.microsoft.com/office/drawing/2014/main" id="{E8B5A767-37FF-442B-80FE-D199503E2148}"/>
                </a:ext>
              </a:extLst>
            </p:cNvPr>
            <p:cNvSpPr>
              <a:spLocks/>
            </p:cNvSpPr>
            <p:nvPr/>
          </p:nvSpPr>
          <p:spPr bwMode="auto">
            <a:xfrm flipH="1">
              <a:off x="7433092" y="6184247"/>
              <a:ext cx="163372" cy="46911"/>
            </a:xfrm>
            <a:custGeom>
              <a:avLst/>
              <a:gdLst>
                <a:gd name="T0" fmla="*/ 564 w 564"/>
                <a:gd name="T1" fmla="*/ 0 h 190"/>
                <a:gd name="T2" fmla="*/ 564 w 564"/>
                <a:gd name="T3" fmla="*/ 20 h 190"/>
                <a:gd name="T4" fmla="*/ 564 w 564"/>
                <a:gd name="T5" fmla="*/ 20 h 190"/>
                <a:gd name="T6" fmla="*/ 557 w 564"/>
                <a:gd name="T7" fmla="*/ 26 h 190"/>
                <a:gd name="T8" fmla="*/ 540 w 564"/>
                <a:gd name="T9" fmla="*/ 46 h 190"/>
                <a:gd name="T10" fmla="*/ 511 w 564"/>
                <a:gd name="T11" fmla="*/ 72 h 190"/>
                <a:gd name="T12" fmla="*/ 494 w 564"/>
                <a:gd name="T13" fmla="*/ 87 h 190"/>
                <a:gd name="T14" fmla="*/ 474 w 564"/>
                <a:gd name="T15" fmla="*/ 103 h 190"/>
                <a:gd name="T16" fmla="*/ 454 w 564"/>
                <a:gd name="T17" fmla="*/ 118 h 190"/>
                <a:gd name="T18" fmla="*/ 432 w 564"/>
                <a:gd name="T19" fmla="*/ 133 h 190"/>
                <a:gd name="T20" fmla="*/ 408 w 564"/>
                <a:gd name="T21" fmla="*/ 148 h 190"/>
                <a:gd name="T22" fmla="*/ 385 w 564"/>
                <a:gd name="T23" fmla="*/ 161 h 190"/>
                <a:gd name="T24" fmla="*/ 359 w 564"/>
                <a:gd name="T25" fmla="*/ 172 h 190"/>
                <a:gd name="T26" fmla="*/ 334 w 564"/>
                <a:gd name="T27" fmla="*/ 181 h 190"/>
                <a:gd name="T28" fmla="*/ 321 w 564"/>
                <a:gd name="T29" fmla="*/ 185 h 190"/>
                <a:gd name="T30" fmla="*/ 308 w 564"/>
                <a:gd name="T31" fmla="*/ 187 h 190"/>
                <a:gd name="T32" fmla="*/ 295 w 564"/>
                <a:gd name="T33" fmla="*/ 189 h 190"/>
                <a:gd name="T34" fmla="*/ 283 w 564"/>
                <a:gd name="T35" fmla="*/ 190 h 190"/>
                <a:gd name="T36" fmla="*/ 283 w 564"/>
                <a:gd name="T37" fmla="*/ 190 h 190"/>
                <a:gd name="T38" fmla="*/ 275 w 564"/>
                <a:gd name="T39" fmla="*/ 190 h 190"/>
                <a:gd name="T40" fmla="*/ 275 w 564"/>
                <a:gd name="T41" fmla="*/ 190 h 190"/>
                <a:gd name="T42" fmla="*/ 262 w 564"/>
                <a:gd name="T43" fmla="*/ 189 h 190"/>
                <a:gd name="T44" fmla="*/ 250 w 564"/>
                <a:gd name="T45" fmla="*/ 188 h 190"/>
                <a:gd name="T46" fmla="*/ 237 w 564"/>
                <a:gd name="T47" fmla="*/ 186 h 190"/>
                <a:gd name="T48" fmla="*/ 224 w 564"/>
                <a:gd name="T49" fmla="*/ 184 h 190"/>
                <a:gd name="T50" fmla="*/ 212 w 564"/>
                <a:gd name="T51" fmla="*/ 180 h 190"/>
                <a:gd name="T52" fmla="*/ 200 w 564"/>
                <a:gd name="T53" fmla="*/ 175 h 190"/>
                <a:gd name="T54" fmla="*/ 175 w 564"/>
                <a:gd name="T55" fmla="*/ 166 h 190"/>
                <a:gd name="T56" fmla="*/ 151 w 564"/>
                <a:gd name="T57" fmla="*/ 154 h 190"/>
                <a:gd name="T58" fmla="*/ 129 w 564"/>
                <a:gd name="T59" fmla="*/ 140 h 190"/>
                <a:gd name="T60" fmla="*/ 108 w 564"/>
                <a:gd name="T61" fmla="*/ 126 h 190"/>
                <a:gd name="T62" fmla="*/ 87 w 564"/>
                <a:gd name="T63" fmla="*/ 111 h 190"/>
                <a:gd name="T64" fmla="*/ 68 w 564"/>
                <a:gd name="T65" fmla="*/ 95 h 190"/>
                <a:gd name="T66" fmla="*/ 52 w 564"/>
                <a:gd name="T67" fmla="*/ 81 h 190"/>
                <a:gd name="T68" fmla="*/ 23 w 564"/>
                <a:gd name="T69" fmla="*/ 55 h 190"/>
                <a:gd name="T70" fmla="*/ 7 w 564"/>
                <a:gd name="T71" fmla="*/ 38 h 190"/>
                <a:gd name="T72" fmla="*/ 0 w 564"/>
                <a:gd name="T73" fmla="*/ 31 h 190"/>
                <a:gd name="T74" fmla="*/ 0 w 564"/>
                <a:gd name="T75" fmla="*/ 0 h 190"/>
                <a:gd name="T76" fmla="*/ 564 w 564"/>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4" h="190">
                  <a:moveTo>
                    <a:pt x="564" y="0"/>
                  </a:moveTo>
                  <a:lnTo>
                    <a:pt x="564" y="20"/>
                  </a:lnTo>
                  <a:lnTo>
                    <a:pt x="564" y="20"/>
                  </a:lnTo>
                  <a:lnTo>
                    <a:pt x="557" y="26"/>
                  </a:lnTo>
                  <a:lnTo>
                    <a:pt x="540" y="46"/>
                  </a:lnTo>
                  <a:lnTo>
                    <a:pt x="511" y="72"/>
                  </a:lnTo>
                  <a:lnTo>
                    <a:pt x="494" y="87"/>
                  </a:lnTo>
                  <a:lnTo>
                    <a:pt x="474" y="103"/>
                  </a:lnTo>
                  <a:lnTo>
                    <a:pt x="454" y="118"/>
                  </a:lnTo>
                  <a:lnTo>
                    <a:pt x="432" y="133"/>
                  </a:lnTo>
                  <a:lnTo>
                    <a:pt x="408" y="148"/>
                  </a:lnTo>
                  <a:lnTo>
                    <a:pt x="385" y="161"/>
                  </a:lnTo>
                  <a:lnTo>
                    <a:pt x="359" y="172"/>
                  </a:lnTo>
                  <a:lnTo>
                    <a:pt x="334" y="181"/>
                  </a:lnTo>
                  <a:lnTo>
                    <a:pt x="321" y="185"/>
                  </a:lnTo>
                  <a:lnTo>
                    <a:pt x="308" y="187"/>
                  </a:lnTo>
                  <a:lnTo>
                    <a:pt x="295" y="189"/>
                  </a:lnTo>
                  <a:lnTo>
                    <a:pt x="283" y="190"/>
                  </a:lnTo>
                  <a:lnTo>
                    <a:pt x="283" y="190"/>
                  </a:lnTo>
                  <a:lnTo>
                    <a:pt x="275" y="190"/>
                  </a:lnTo>
                  <a:lnTo>
                    <a:pt x="275" y="190"/>
                  </a:lnTo>
                  <a:lnTo>
                    <a:pt x="262" y="189"/>
                  </a:lnTo>
                  <a:lnTo>
                    <a:pt x="250" y="188"/>
                  </a:lnTo>
                  <a:lnTo>
                    <a:pt x="237" y="186"/>
                  </a:lnTo>
                  <a:lnTo>
                    <a:pt x="224" y="184"/>
                  </a:lnTo>
                  <a:lnTo>
                    <a:pt x="212" y="180"/>
                  </a:lnTo>
                  <a:lnTo>
                    <a:pt x="200" y="175"/>
                  </a:lnTo>
                  <a:lnTo>
                    <a:pt x="175" y="166"/>
                  </a:lnTo>
                  <a:lnTo>
                    <a:pt x="151" y="154"/>
                  </a:lnTo>
                  <a:lnTo>
                    <a:pt x="129" y="140"/>
                  </a:lnTo>
                  <a:lnTo>
                    <a:pt x="108" y="126"/>
                  </a:lnTo>
                  <a:lnTo>
                    <a:pt x="87" y="111"/>
                  </a:lnTo>
                  <a:lnTo>
                    <a:pt x="68" y="95"/>
                  </a:lnTo>
                  <a:lnTo>
                    <a:pt x="52" y="81"/>
                  </a:lnTo>
                  <a:lnTo>
                    <a:pt x="23" y="55"/>
                  </a:lnTo>
                  <a:lnTo>
                    <a:pt x="7" y="38"/>
                  </a:lnTo>
                  <a:lnTo>
                    <a:pt x="0" y="31"/>
                  </a:lnTo>
                  <a:lnTo>
                    <a:pt x="0" y="0"/>
                  </a:lnTo>
                  <a:lnTo>
                    <a:pt x="564" y="0"/>
                  </a:lnTo>
                  <a:close/>
                </a:path>
              </a:pathLst>
            </a:custGeom>
            <a:solidFill>
              <a:srgbClr val="B392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39" name="Freeform 270">
              <a:extLst>
                <a:ext uri="{FF2B5EF4-FFF2-40B4-BE49-F238E27FC236}">
                  <a16:creationId xmlns:a16="http://schemas.microsoft.com/office/drawing/2014/main" id="{EC5D881D-D573-41C7-9209-64AFE88E1B72}"/>
                </a:ext>
              </a:extLst>
            </p:cNvPr>
            <p:cNvSpPr>
              <a:spLocks/>
            </p:cNvSpPr>
            <p:nvPr/>
          </p:nvSpPr>
          <p:spPr bwMode="auto">
            <a:xfrm flipH="1">
              <a:off x="7433092" y="6184247"/>
              <a:ext cx="163372" cy="46911"/>
            </a:xfrm>
            <a:custGeom>
              <a:avLst/>
              <a:gdLst>
                <a:gd name="T0" fmla="*/ 564 w 564"/>
                <a:gd name="T1" fmla="*/ 0 h 190"/>
                <a:gd name="T2" fmla="*/ 564 w 564"/>
                <a:gd name="T3" fmla="*/ 20 h 190"/>
                <a:gd name="T4" fmla="*/ 564 w 564"/>
                <a:gd name="T5" fmla="*/ 20 h 190"/>
                <a:gd name="T6" fmla="*/ 557 w 564"/>
                <a:gd name="T7" fmla="*/ 26 h 190"/>
                <a:gd name="T8" fmla="*/ 540 w 564"/>
                <a:gd name="T9" fmla="*/ 46 h 190"/>
                <a:gd name="T10" fmla="*/ 511 w 564"/>
                <a:gd name="T11" fmla="*/ 72 h 190"/>
                <a:gd name="T12" fmla="*/ 494 w 564"/>
                <a:gd name="T13" fmla="*/ 87 h 190"/>
                <a:gd name="T14" fmla="*/ 474 w 564"/>
                <a:gd name="T15" fmla="*/ 103 h 190"/>
                <a:gd name="T16" fmla="*/ 454 w 564"/>
                <a:gd name="T17" fmla="*/ 118 h 190"/>
                <a:gd name="T18" fmla="*/ 432 w 564"/>
                <a:gd name="T19" fmla="*/ 133 h 190"/>
                <a:gd name="T20" fmla="*/ 408 w 564"/>
                <a:gd name="T21" fmla="*/ 148 h 190"/>
                <a:gd name="T22" fmla="*/ 385 w 564"/>
                <a:gd name="T23" fmla="*/ 161 h 190"/>
                <a:gd name="T24" fmla="*/ 359 w 564"/>
                <a:gd name="T25" fmla="*/ 172 h 190"/>
                <a:gd name="T26" fmla="*/ 334 w 564"/>
                <a:gd name="T27" fmla="*/ 181 h 190"/>
                <a:gd name="T28" fmla="*/ 321 w 564"/>
                <a:gd name="T29" fmla="*/ 185 h 190"/>
                <a:gd name="T30" fmla="*/ 308 w 564"/>
                <a:gd name="T31" fmla="*/ 187 h 190"/>
                <a:gd name="T32" fmla="*/ 295 w 564"/>
                <a:gd name="T33" fmla="*/ 189 h 190"/>
                <a:gd name="T34" fmla="*/ 283 w 564"/>
                <a:gd name="T35" fmla="*/ 190 h 190"/>
                <a:gd name="T36" fmla="*/ 283 w 564"/>
                <a:gd name="T37" fmla="*/ 190 h 190"/>
                <a:gd name="T38" fmla="*/ 275 w 564"/>
                <a:gd name="T39" fmla="*/ 190 h 190"/>
                <a:gd name="T40" fmla="*/ 275 w 564"/>
                <a:gd name="T41" fmla="*/ 190 h 190"/>
                <a:gd name="T42" fmla="*/ 262 w 564"/>
                <a:gd name="T43" fmla="*/ 189 h 190"/>
                <a:gd name="T44" fmla="*/ 250 w 564"/>
                <a:gd name="T45" fmla="*/ 188 h 190"/>
                <a:gd name="T46" fmla="*/ 237 w 564"/>
                <a:gd name="T47" fmla="*/ 186 h 190"/>
                <a:gd name="T48" fmla="*/ 224 w 564"/>
                <a:gd name="T49" fmla="*/ 184 h 190"/>
                <a:gd name="T50" fmla="*/ 212 w 564"/>
                <a:gd name="T51" fmla="*/ 180 h 190"/>
                <a:gd name="T52" fmla="*/ 200 w 564"/>
                <a:gd name="T53" fmla="*/ 175 h 190"/>
                <a:gd name="T54" fmla="*/ 175 w 564"/>
                <a:gd name="T55" fmla="*/ 166 h 190"/>
                <a:gd name="T56" fmla="*/ 151 w 564"/>
                <a:gd name="T57" fmla="*/ 154 h 190"/>
                <a:gd name="T58" fmla="*/ 129 w 564"/>
                <a:gd name="T59" fmla="*/ 140 h 190"/>
                <a:gd name="T60" fmla="*/ 108 w 564"/>
                <a:gd name="T61" fmla="*/ 126 h 190"/>
                <a:gd name="T62" fmla="*/ 87 w 564"/>
                <a:gd name="T63" fmla="*/ 111 h 190"/>
                <a:gd name="T64" fmla="*/ 68 w 564"/>
                <a:gd name="T65" fmla="*/ 95 h 190"/>
                <a:gd name="T66" fmla="*/ 52 w 564"/>
                <a:gd name="T67" fmla="*/ 81 h 190"/>
                <a:gd name="T68" fmla="*/ 23 w 564"/>
                <a:gd name="T69" fmla="*/ 55 h 190"/>
                <a:gd name="T70" fmla="*/ 7 w 564"/>
                <a:gd name="T71" fmla="*/ 38 h 190"/>
                <a:gd name="T72" fmla="*/ 0 w 564"/>
                <a:gd name="T73" fmla="*/ 31 h 190"/>
                <a:gd name="T74" fmla="*/ 0 w 564"/>
                <a:gd name="T75" fmla="*/ 0 h 190"/>
                <a:gd name="T76" fmla="*/ 564 w 564"/>
                <a:gd name="T7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4" h="190">
                  <a:moveTo>
                    <a:pt x="564" y="0"/>
                  </a:moveTo>
                  <a:lnTo>
                    <a:pt x="564" y="20"/>
                  </a:lnTo>
                  <a:lnTo>
                    <a:pt x="564" y="20"/>
                  </a:lnTo>
                  <a:lnTo>
                    <a:pt x="557" y="26"/>
                  </a:lnTo>
                  <a:lnTo>
                    <a:pt x="540" y="46"/>
                  </a:lnTo>
                  <a:lnTo>
                    <a:pt x="511" y="72"/>
                  </a:lnTo>
                  <a:lnTo>
                    <a:pt x="494" y="87"/>
                  </a:lnTo>
                  <a:lnTo>
                    <a:pt x="474" y="103"/>
                  </a:lnTo>
                  <a:lnTo>
                    <a:pt x="454" y="118"/>
                  </a:lnTo>
                  <a:lnTo>
                    <a:pt x="432" y="133"/>
                  </a:lnTo>
                  <a:lnTo>
                    <a:pt x="408" y="148"/>
                  </a:lnTo>
                  <a:lnTo>
                    <a:pt x="385" y="161"/>
                  </a:lnTo>
                  <a:lnTo>
                    <a:pt x="359" y="172"/>
                  </a:lnTo>
                  <a:lnTo>
                    <a:pt x="334" y="181"/>
                  </a:lnTo>
                  <a:lnTo>
                    <a:pt x="321" y="185"/>
                  </a:lnTo>
                  <a:lnTo>
                    <a:pt x="308" y="187"/>
                  </a:lnTo>
                  <a:lnTo>
                    <a:pt x="295" y="189"/>
                  </a:lnTo>
                  <a:lnTo>
                    <a:pt x="283" y="190"/>
                  </a:lnTo>
                  <a:lnTo>
                    <a:pt x="283" y="190"/>
                  </a:lnTo>
                  <a:lnTo>
                    <a:pt x="275" y="190"/>
                  </a:lnTo>
                  <a:lnTo>
                    <a:pt x="275" y="190"/>
                  </a:lnTo>
                  <a:lnTo>
                    <a:pt x="262" y="189"/>
                  </a:lnTo>
                  <a:lnTo>
                    <a:pt x="250" y="188"/>
                  </a:lnTo>
                  <a:lnTo>
                    <a:pt x="237" y="186"/>
                  </a:lnTo>
                  <a:lnTo>
                    <a:pt x="224" y="184"/>
                  </a:lnTo>
                  <a:lnTo>
                    <a:pt x="212" y="180"/>
                  </a:lnTo>
                  <a:lnTo>
                    <a:pt x="200" y="175"/>
                  </a:lnTo>
                  <a:lnTo>
                    <a:pt x="175" y="166"/>
                  </a:lnTo>
                  <a:lnTo>
                    <a:pt x="151" y="154"/>
                  </a:lnTo>
                  <a:lnTo>
                    <a:pt x="129" y="140"/>
                  </a:lnTo>
                  <a:lnTo>
                    <a:pt x="108" y="126"/>
                  </a:lnTo>
                  <a:lnTo>
                    <a:pt x="87" y="111"/>
                  </a:lnTo>
                  <a:lnTo>
                    <a:pt x="68" y="95"/>
                  </a:lnTo>
                  <a:lnTo>
                    <a:pt x="52" y="81"/>
                  </a:lnTo>
                  <a:lnTo>
                    <a:pt x="23" y="55"/>
                  </a:lnTo>
                  <a:lnTo>
                    <a:pt x="7" y="38"/>
                  </a:lnTo>
                  <a:lnTo>
                    <a:pt x="0" y="31"/>
                  </a:lnTo>
                  <a:lnTo>
                    <a:pt x="0" y="0"/>
                  </a:lnTo>
                  <a:lnTo>
                    <a:pt x="5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0" name="Freeform 271">
              <a:extLst>
                <a:ext uri="{FF2B5EF4-FFF2-40B4-BE49-F238E27FC236}">
                  <a16:creationId xmlns:a16="http://schemas.microsoft.com/office/drawing/2014/main" id="{B8C0C1AA-E011-4D23-ABF6-9872B5617072}"/>
                </a:ext>
              </a:extLst>
            </p:cNvPr>
            <p:cNvSpPr>
              <a:spLocks/>
            </p:cNvSpPr>
            <p:nvPr/>
          </p:nvSpPr>
          <p:spPr bwMode="auto">
            <a:xfrm flipH="1">
              <a:off x="7344454" y="5833286"/>
              <a:ext cx="340648" cy="383972"/>
            </a:xfrm>
            <a:custGeom>
              <a:avLst/>
              <a:gdLst>
                <a:gd name="T0" fmla="*/ 627 w 1175"/>
                <a:gd name="T1" fmla="*/ 1 h 1541"/>
                <a:gd name="T2" fmla="*/ 737 w 1175"/>
                <a:gd name="T3" fmla="*/ 13 h 1541"/>
                <a:gd name="T4" fmla="*/ 831 w 1175"/>
                <a:gd name="T5" fmla="*/ 38 h 1541"/>
                <a:gd name="T6" fmla="*/ 912 w 1175"/>
                <a:gd name="T7" fmla="*/ 75 h 1541"/>
                <a:gd name="T8" fmla="*/ 980 w 1175"/>
                <a:gd name="T9" fmla="*/ 123 h 1541"/>
                <a:gd name="T10" fmla="*/ 1036 w 1175"/>
                <a:gd name="T11" fmla="*/ 180 h 1541"/>
                <a:gd name="T12" fmla="*/ 1081 w 1175"/>
                <a:gd name="T13" fmla="*/ 245 h 1541"/>
                <a:gd name="T14" fmla="*/ 1117 w 1175"/>
                <a:gd name="T15" fmla="*/ 316 h 1541"/>
                <a:gd name="T16" fmla="*/ 1143 w 1175"/>
                <a:gd name="T17" fmla="*/ 392 h 1541"/>
                <a:gd name="T18" fmla="*/ 1161 w 1175"/>
                <a:gd name="T19" fmla="*/ 472 h 1541"/>
                <a:gd name="T20" fmla="*/ 1171 w 1175"/>
                <a:gd name="T21" fmla="*/ 555 h 1541"/>
                <a:gd name="T22" fmla="*/ 1175 w 1175"/>
                <a:gd name="T23" fmla="*/ 694 h 1541"/>
                <a:gd name="T24" fmla="*/ 1162 w 1175"/>
                <a:gd name="T25" fmla="*/ 855 h 1541"/>
                <a:gd name="T26" fmla="*/ 1137 w 1175"/>
                <a:gd name="T27" fmla="*/ 1002 h 1541"/>
                <a:gd name="T28" fmla="*/ 1107 w 1175"/>
                <a:gd name="T29" fmla="*/ 1121 h 1541"/>
                <a:gd name="T30" fmla="*/ 1079 w 1175"/>
                <a:gd name="T31" fmla="*/ 1203 h 1541"/>
                <a:gd name="T32" fmla="*/ 1065 w 1175"/>
                <a:gd name="T33" fmla="*/ 1231 h 1541"/>
                <a:gd name="T34" fmla="*/ 1010 w 1175"/>
                <a:gd name="T35" fmla="*/ 1296 h 1541"/>
                <a:gd name="T36" fmla="*/ 924 w 1175"/>
                <a:gd name="T37" fmla="*/ 1371 h 1541"/>
                <a:gd name="T38" fmla="*/ 820 w 1175"/>
                <a:gd name="T39" fmla="*/ 1446 h 1541"/>
                <a:gd name="T40" fmla="*/ 712 w 1175"/>
                <a:gd name="T41" fmla="*/ 1506 h 1541"/>
                <a:gd name="T42" fmla="*/ 646 w 1175"/>
                <a:gd name="T43" fmla="*/ 1531 h 1541"/>
                <a:gd name="T44" fmla="*/ 601 w 1175"/>
                <a:gd name="T45" fmla="*/ 1540 h 1541"/>
                <a:gd name="T46" fmla="*/ 574 w 1175"/>
                <a:gd name="T47" fmla="*/ 1540 h 1541"/>
                <a:gd name="T48" fmla="*/ 529 w 1175"/>
                <a:gd name="T49" fmla="*/ 1531 h 1541"/>
                <a:gd name="T50" fmla="*/ 462 w 1175"/>
                <a:gd name="T51" fmla="*/ 1506 h 1541"/>
                <a:gd name="T52" fmla="*/ 355 w 1175"/>
                <a:gd name="T53" fmla="*/ 1446 h 1541"/>
                <a:gd name="T54" fmla="*/ 251 w 1175"/>
                <a:gd name="T55" fmla="*/ 1371 h 1541"/>
                <a:gd name="T56" fmla="*/ 165 w 1175"/>
                <a:gd name="T57" fmla="*/ 1296 h 1541"/>
                <a:gd name="T58" fmla="*/ 110 w 1175"/>
                <a:gd name="T59" fmla="*/ 1231 h 1541"/>
                <a:gd name="T60" fmla="*/ 96 w 1175"/>
                <a:gd name="T61" fmla="*/ 1203 h 1541"/>
                <a:gd name="T62" fmla="*/ 68 w 1175"/>
                <a:gd name="T63" fmla="*/ 1121 h 1541"/>
                <a:gd name="T64" fmla="*/ 38 w 1175"/>
                <a:gd name="T65" fmla="*/ 1002 h 1541"/>
                <a:gd name="T66" fmla="*/ 13 w 1175"/>
                <a:gd name="T67" fmla="*/ 855 h 1541"/>
                <a:gd name="T68" fmla="*/ 0 w 1175"/>
                <a:gd name="T69" fmla="*/ 694 h 1541"/>
                <a:gd name="T70" fmla="*/ 4 w 1175"/>
                <a:gd name="T71" fmla="*/ 555 h 1541"/>
                <a:gd name="T72" fmla="*/ 14 w 1175"/>
                <a:gd name="T73" fmla="*/ 472 h 1541"/>
                <a:gd name="T74" fmla="*/ 32 w 1175"/>
                <a:gd name="T75" fmla="*/ 392 h 1541"/>
                <a:gd name="T76" fmla="*/ 58 w 1175"/>
                <a:gd name="T77" fmla="*/ 316 h 1541"/>
                <a:gd name="T78" fmla="*/ 94 w 1175"/>
                <a:gd name="T79" fmla="*/ 245 h 1541"/>
                <a:gd name="T80" fmla="*/ 139 w 1175"/>
                <a:gd name="T81" fmla="*/ 180 h 1541"/>
                <a:gd name="T82" fmla="*/ 195 w 1175"/>
                <a:gd name="T83" fmla="*/ 123 h 1541"/>
                <a:gd name="T84" fmla="*/ 263 w 1175"/>
                <a:gd name="T85" fmla="*/ 75 h 1541"/>
                <a:gd name="T86" fmla="*/ 344 w 1175"/>
                <a:gd name="T87" fmla="*/ 38 h 1541"/>
                <a:gd name="T88" fmla="*/ 438 w 1175"/>
                <a:gd name="T89" fmla="*/ 13 h 1541"/>
                <a:gd name="T90" fmla="*/ 548 w 1175"/>
                <a:gd name="T91" fmla="*/ 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5" h="1541">
                  <a:moveTo>
                    <a:pt x="588" y="0"/>
                  </a:moveTo>
                  <a:lnTo>
                    <a:pt x="588" y="0"/>
                  </a:lnTo>
                  <a:lnTo>
                    <a:pt x="627" y="1"/>
                  </a:lnTo>
                  <a:lnTo>
                    <a:pt x="665" y="3"/>
                  </a:lnTo>
                  <a:lnTo>
                    <a:pt x="702" y="7"/>
                  </a:lnTo>
                  <a:lnTo>
                    <a:pt x="737" y="13"/>
                  </a:lnTo>
                  <a:lnTo>
                    <a:pt x="769" y="19"/>
                  </a:lnTo>
                  <a:lnTo>
                    <a:pt x="801" y="28"/>
                  </a:lnTo>
                  <a:lnTo>
                    <a:pt x="831" y="38"/>
                  </a:lnTo>
                  <a:lnTo>
                    <a:pt x="859" y="48"/>
                  </a:lnTo>
                  <a:lnTo>
                    <a:pt x="886" y="61"/>
                  </a:lnTo>
                  <a:lnTo>
                    <a:pt x="912" y="75"/>
                  </a:lnTo>
                  <a:lnTo>
                    <a:pt x="936" y="90"/>
                  </a:lnTo>
                  <a:lnTo>
                    <a:pt x="959" y="106"/>
                  </a:lnTo>
                  <a:lnTo>
                    <a:pt x="980" y="123"/>
                  </a:lnTo>
                  <a:lnTo>
                    <a:pt x="1000" y="141"/>
                  </a:lnTo>
                  <a:lnTo>
                    <a:pt x="1018" y="160"/>
                  </a:lnTo>
                  <a:lnTo>
                    <a:pt x="1036" y="180"/>
                  </a:lnTo>
                  <a:lnTo>
                    <a:pt x="1052" y="201"/>
                  </a:lnTo>
                  <a:lnTo>
                    <a:pt x="1068" y="222"/>
                  </a:lnTo>
                  <a:lnTo>
                    <a:pt x="1081" y="245"/>
                  </a:lnTo>
                  <a:lnTo>
                    <a:pt x="1095" y="268"/>
                  </a:lnTo>
                  <a:lnTo>
                    <a:pt x="1106" y="291"/>
                  </a:lnTo>
                  <a:lnTo>
                    <a:pt x="1117" y="316"/>
                  </a:lnTo>
                  <a:lnTo>
                    <a:pt x="1126" y="341"/>
                  </a:lnTo>
                  <a:lnTo>
                    <a:pt x="1135" y="366"/>
                  </a:lnTo>
                  <a:lnTo>
                    <a:pt x="1143" y="392"/>
                  </a:lnTo>
                  <a:lnTo>
                    <a:pt x="1150" y="419"/>
                  </a:lnTo>
                  <a:lnTo>
                    <a:pt x="1155" y="445"/>
                  </a:lnTo>
                  <a:lnTo>
                    <a:pt x="1161" y="472"/>
                  </a:lnTo>
                  <a:lnTo>
                    <a:pt x="1165" y="500"/>
                  </a:lnTo>
                  <a:lnTo>
                    <a:pt x="1169" y="527"/>
                  </a:lnTo>
                  <a:lnTo>
                    <a:pt x="1171" y="555"/>
                  </a:lnTo>
                  <a:lnTo>
                    <a:pt x="1173" y="583"/>
                  </a:lnTo>
                  <a:lnTo>
                    <a:pt x="1175" y="638"/>
                  </a:lnTo>
                  <a:lnTo>
                    <a:pt x="1175" y="694"/>
                  </a:lnTo>
                  <a:lnTo>
                    <a:pt x="1172" y="749"/>
                  </a:lnTo>
                  <a:lnTo>
                    <a:pt x="1167" y="803"/>
                  </a:lnTo>
                  <a:lnTo>
                    <a:pt x="1162" y="855"/>
                  </a:lnTo>
                  <a:lnTo>
                    <a:pt x="1155" y="907"/>
                  </a:lnTo>
                  <a:lnTo>
                    <a:pt x="1146" y="956"/>
                  </a:lnTo>
                  <a:lnTo>
                    <a:pt x="1137" y="1002"/>
                  </a:lnTo>
                  <a:lnTo>
                    <a:pt x="1127" y="1045"/>
                  </a:lnTo>
                  <a:lnTo>
                    <a:pt x="1117" y="1085"/>
                  </a:lnTo>
                  <a:lnTo>
                    <a:pt x="1107" y="1121"/>
                  </a:lnTo>
                  <a:lnTo>
                    <a:pt x="1097" y="1153"/>
                  </a:lnTo>
                  <a:lnTo>
                    <a:pt x="1088" y="1180"/>
                  </a:lnTo>
                  <a:lnTo>
                    <a:pt x="1079" y="1203"/>
                  </a:lnTo>
                  <a:lnTo>
                    <a:pt x="1072" y="1220"/>
                  </a:lnTo>
                  <a:lnTo>
                    <a:pt x="1065" y="1231"/>
                  </a:lnTo>
                  <a:lnTo>
                    <a:pt x="1065" y="1231"/>
                  </a:lnTo>
                  <a:lnTo>
                    <a:pt x="1052" y="1250"/>
                  </a:lnTo>
                  <a:lnTo>
                    <a:pt x="1033" y="1272"/>
                  </a:lnTo>
                  <a:lnTo>
                    <a:pt x="1010" y="1296"/>
                  </a:lnTo>
                  <a:lnTo>
                    <a:pt x="985" y="1321"/>
                  </a:lnTo>
                  <a:lnTo>
                    <a:pt x="955" y="1345"/>
                  </a:lnTo>
                  <a:lnTo>
                    <a:pt x="924" y="1371"/>
                  </a:lnTo>
                  <a:lnTo>
                    <a:pt x="890" y="1397"/>
                  </a:lnTo>
                  <a:lnTo>
                    <a:pt x="856" y="1422"/>
                  </a:lnTo>
                  <a:lnTo>
                    <a:pt x="820" y="1446"/>
                  </a:lnTo>
                  <a:lnTo>
                    <a:pt x="784" y="1469"/>
                  </a:lnTo>
                  <a:lnTo>
                    <a:pt x="748" y="1488"/>
                  </a:lnTo>
                  <a:lnTo>
                    <a:pt x="712" y="1506"/>
                  </a:lnTo>
                  <a:lnTo>
                    <a:pt x="678" y="1520"/>
                  </a:lnTo>
                  <a:lnTo>
                    <a:pt x="662" y="1526"/>
                  </a:lnTo>
                  <a:lnTo>
                    <a:pt x="646" y="1531"/>
                  </a:lnTo>
                  <a:lnTo>
                    <a:pt x="630" y="1535"/>
                  </a:lnTo>
                  <a:lnTo>
                    <a:pt x="616" y="1539"/>
                  </a:lnTo>
                  <a:lnTo>
                    <a:pt x="601" y="1540"/>
                  </a:lnTo>
                  <a:lnTo>
                    <a:pt x="588" y="1541"/>
                  </a:lnTo>
                  <a:lnTo>
                    <a:pt x="588" y="1541"/>
                  </a:lnTo>
                  <a:lnTo>
                    <a:pt x="574" y="1540"/>
                  </a:lnTo>
                  <a:lnTo>
                    <a:pt x="559" y="1539"/>
                  </a:lnTo>
                  <a:lnTo>
                    <a:pt x="545" y="1535"/>
                  </a:lnTo>
                  <a:lnTo>
                    <a:pt x="529" y="1531"/>
                  </a:lnTo>
                  <a:lnTo>
                    <a:pt x="513" y="1526"/>
                  </a:lnTo>
                  <a:lnTo>
                    <a:pt x="497" y="1520"/>
                  </a:lnTo>
                  <a:lnTo>
                    <a:pt x="462" y="1506"/>
                  </a:lnTo>
                  <a:lnTo>
                    <a:pt x="427" y="1488"/>
                  </a:lnTo>
                  <a:lnTo>
                    <a:pt x="391" y="1469"/>
                  </a:lnTo>
                  <a:lnTo>
                    <a:pt x="355" y="1446"/>
                  </a:lnTo>
                  <a:lnTo>
                    <a:pt x="319" y="1422"/>
                  </a:lnTo>
                  <a:lnTo>
                    <a:pt x="285" y="1397"/>
                  </a:lnTo>
                  <a:lnTo>
                    <a:pt x="251" y="1371"/>
                  </a:lnTo>
                  <a:lnTo>
                    <a:pt x="220" y="1345"/>
                  </a:lnTo>
                  <a:lnTo>
                    <a:pt x="190" y="1321"/>
                  </a:lnTo>
                  <a:lnTo>
                    <a:pt x="165" y="1296"/>
                  </a:lnTo>
                  <a:lnTo>
                    <a:pt x="142" y="1272"/>
                  </a:lnTo>
                  <a:lnTo>
                    <a:pt x="123" y="1250"/>
                  </a:lnTo>
                  <a:lnTo>
                    <a:pt x="110" y="1231"/>
                  </a:lnTo>
                  <a:lnTo>
                    <a:pt x="110" y="1231"/>
                  </a:lnTo>
                  <a:lnTo>
                    <a:pt x="103" y="1220"/>
                  </a:lnTo>
                  <a:lnTo>
                    <a:pt x="96" y="1203"/>
                  </a:lnTo>
                  <a:lnTo>
                    <a:pt x="87" y="1180"/>
                  </a:lnTo>
                  <a:lnTo>
                    <a:pt x="78" y="1153"/>
                  </a:lnTo>
                  <a:lnTo>
                    <a:pt x="68" y="1121"/>
                  </a:lnTo>
                  <a:lnTo>
                    <a:pt x="58" y="1085"/>
                  </a:lnTo>
                  <a:lnTo>
                    <a:pt x="48" y="1045"/>
                  </a:lnTo>
                  <a:lnTo>
                    <a:pt x="38" y="1002"/>
                  </a:lnTo>
                  <a:lnTo>
                    <a:pt x="29" y="956"/>
                  </a:lnTo>
                  <a:lnTo>
                    <a:pt x="20" y="907"/>
                  </a:lnTo>
                  <a:lnTo>
                    <a:pt x="13" y="855"/>
                  </a:lnTo>
                  <a:lnTo>
                    <a:pt x="6" y="803"/>
                  </a:lnTo>
                  <a:lnTo>
                    <a:pt x="3" y="749"/>
                  </a:lnTo>
                  <a:lnTo>
                    <a:pt x="0" y="694"/>
                  </a:lnTo>
                  <a:lnTo>
                    <a:pt x="0" y="638"/>
                  </a:lnTo>
                  <a:lnTo>
                    <a:pt x="2" y="583"/>
                  </a:lnTo>
                  <a:lnTo>
                    <a:pt x="4" y="555"/>
                  </a:lnTo>
                  <a:lnTo>
                    <a:pt x="6" y="527"/>
                  </a:lnTo>
                  <a:lnTo>
                    <a:pt x="10" y="500"/>
                  </a:lnTo>
                  <a:lnTo>
                    <a:pt x="14" y="472"/>
                  </a:lnTo>
                  <a:lnTo>
                    <a:pt x="20" y="445"/>
                  </a:lnTo>
                  <a:lnTo>
                    <a:pt x="25" y="419"/>
                  </a:lnTo>
                  <a:lnTo>
                    <a:pt x="32" y="392"/>
                  </a:lnTo>
                  <a:lnTo>
                    <a:pt x="40" y="366"/>
                  </a:lnTo>
                  <a:lnTo>
                    <a:pt x="49" y="341"/>
                  </a:lnTo>
                  <a:lnTo>
                    <a:pt x="58" y="316"/>
                  </a:lnTo>
                  <a:lnTo>
                    <a:pt x="69" y="291"/>
                  </a:lnTo>
                  <a:lnTo>
                    <a:pt x="80" y="268"/>
                  </a:lnTo>
                  <a:lnTo>
                    <a:pt x="94" y="245"/>
                  </a:lnTo>
                  <a:lnTo>
                    <a:pt x="107" y="222"/>
                  </a:lnTo>
                  <a:lnTo>
                    <a:pt x="123" y="201"/>
                  </a:lnTo>
                  <a:lnTo>
                    <a:pt x="139" y="180"/>
                  </a:lnTo>
                  <a:lnTo>
                    <a:pt x="157" y="160"/>
                  </a:lnTo>
                  <a:lnTo>
                    <a:pt x="175" y="141"/>
                  </a:lnTo>
                  <a:lnTo>
                    <a:pt x="195" y="123"/>
                  </a:lnTo>
                  <a:lnTo>
                    <a:pt x="216" y="106"/>
                  </a:lnTo>
                  <a:lnTo>
                    <a:pt x="239" y="90"/>
                  </a:lnTo>
                  <a:lnTo>
                    <a:pt x="263" y="75"/>
                  </a:lnTo>
                  <a:lnTo>
                    <a:pt x="289" y="61"/>
                  </a:lnTo>
                  <a:lnTo>
                    <a:pt x="316" y="48"/>
                  </a:lnTo>
                  <a:lnTo>
                    <a:pt x="344" y="38"/>
                  </a:lnTo>
                  <a:lnTo>
                    <a:pt x="374" y="28"/>
                  </a:lnTo>
                  <a:lnTo>
                    <a:pt x="406" y="19"/>
                  </a:lnTo>
                  <a:lnTo>
                    <a:pt x="438" y="13"/>
                  </a:lnTo>
                  <a:lnTo>
                    <a:pt x="473" y="7"/>
                  </a:lnTo>
                  <a:lnTo>
                    <a:pt x="510" y="3"/>
                  </a:lnTo>
                  <a:lnTo>
                    <a:pt x="548" y="1"/>
                  </a:lnTo>
                  <a:lnTo>
                    <a:pt x="588" y="0"/>
                  </a:lnTo>
                  <a:lnTo>
                    <a:pt x="588" y="0"/>
                  </a:lnTo>
                  <a:close/>
                </a:path>
              </a:pathLst>
            </a:custGeom>
            <a:solidFill>
              <a:srgbClr val="F6C6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1" name="Freeform 272">
              <a:extLst>
                <a:ext uri="{FF2B5EF4-FFF2-40B4-BE49-F238E27FC236}">
                  <a16:creationId xmlns:a16="http://schemas.microsoft.com/office/drawing/2014/main" id="{E9877120-3497-4B1B-B6B0-9F4AF8CCF2A1}"/>
                </a:ext>
              </a:extLst>
            </p:cNvPr>
            <p:cNvSpPr>
              <a:spLocks noEditPoints="1"/>
            </p:cNvSpPr>
            <p:nvPr/>
          </p:nvSpPr>
          <p:spPr bwMode="auto">
            <a:xfrm flipH="1">
              <a:off x="7339240" y="5812437"/>
              <a:ext cx="354552" cy="265827"/>
            </a:xfrm>
            <a:custGeom>
              <a:avLst/>
              <a:gdLst>
                <a:gd name="T0" fmla="*/ 286 w 1225"/>
                <a:gd name="T1" fmla="*/ 79 h 1077"/>
                <a:gd name="T2" fmla="*/ 408 w 1225"/>
                <a:gd name="T3" fmla="*/ 27 h 1077"/>
                <a:gd name="T4" fmla="*/ 537 w 1225"/>
                <a:gd name="T5" fmla="*/ 2 h 1077"/>
                <a:gd name="T6" fmla="*/ 666 w 1225"/>
                <a:gd name="T7" fmla="*/ 3 h 1077"/>
                <a:gd name="T8" fmla="*/ 790 w 1225"/>
                <a:gd name="T9" fmla="*/ 24 h 1077"/>
                <a:gd name="T10" fmla="*/ 906 w 1225"/>
                <a:gd name="T11" fmla="*/ 63 h 1077"/>
                <a:gd name="T12" fmla="*/ 1004 w 1225"/>
                <a:gd name="T13" fmla="*/ 115 h 1077"/>
                <a:gd name="T14" fmla="*/ 1082 w 1225"/>
                <a:gd name="T15" fmla="*/ 177 h 1077"/>
                <a:gd name="T16" fmla="*/ 1127 w 1225"/>
                <a:gd name="T17" fmla="*/ 233 h 1077"/>
                <a:gd name="T18" fmla="*/ 1175 w 1225"/>
                <a:gd name="T19" fmla="*/ 329 h 1077"/>
                <a:gd name="T20" fmla="*/ 1206 w 1225"/>
                <a:gd name="T21" fmla="*/ 431 h 1077"/>
                <a:gd name="T22" fmla="*/ 1222 w 1225"/>
                <a:gd name="T23" fmla="*/ 539 h 1077"/>
                <a:gd name="T24" fmla="*/ 1224 w 1225"/>
                <a:gd name="T25" fmla="*/ 679 h 1077"/>
                <a:gd name="T26" fmla="*/ 1204 w 1225"/>
                <a:gd name="T27" fmla="*/ 902 h 1077"/>
                <a:gd name="T28" fmla="*/ 1182 w 1225"/>
                <a:gd name="T29" fmla="*/ 1057 h 1077"/>
                <a:gd name="T30" fmla="*/ 1176 w 1225"/>
                <a:gd name="T31" fmla="*/ 1070 h 1077"/>
                <a:gd name="T32" fmla="*/ 1170 w 1225"/>
                <a:gd name="T33" fmla="*/ 1077 h 1077"/>
                <a:gd name="T34" fmla="*/ 1156 w 1225"/>
                <a:gd name="T35" fmla="*/ 1073 h 1077"/>
                <a:gd name="T36" fmla="*/ 1155 w 1225"/>
                <a:gd name="T37" fmla="*/ 1026 h 1077"/>
                <a:gd name="T38" fmla="*/ 1163 w 1225"/>
                <a:gd name="T39" fmla="*/ 946 h 1077"/>
                <a:gd name="T40" fmla="*/ 1160 w 1225"/>
                <a:gd name="T41" fmla="*/ 836 h 1077"/>
                <a:gd name="T42" fmla="*/ 1123 w 1225"/>
                <a:gd name="T43" fmla="*/ 745 h 1077"/>
                <a:gd name="T44" fmla="*/ 1059 w 1225"/>
                <a:gd name="T45" fmla="*/ 615 h 1077"/>
                <a:gd name="T46" fmla="*/ 1021 w 1225"/>
                <a:gd name="T47" fmla="*/ 492 h 1077"/>
                <a:gd name="T48" fmla="*/ 993 w 1225"/>
                <a:gd name="T49" fmla="*/ 452 h 1077"/>
                <a:gd name="T50" fmla="*/ 955 w 1225"/>
                <a:gd name="T51" fmla="*/ 411 h 1077"/>
                <a:gd name="T52" fmla="*/ 919 w 1225"/>
                <a:gd name="T53" fmla="*/ 392 h 1077"/>
                <a:gd name="T54" fmla="*/ 815 w 1225"/>
                <a:gd name="T55" fmla="*/ 376 h 1077"/>
                <a:gd name="T56" fmla="*/ 696 w 1225"/>
                <a:gd name="T57" fmla="*/ 389 h 1077"/>
                <a:gd name="T58" fmla="*/ 578 w 1225"/>
                <a:gd name="T59" fmla="*/ 422 h 1077"/>
                <a:gd name="T60" fmla="*/ 421 w 1225"/>
                <a:gd name="T61" fmla="*/ 483 h 1077"/>
                <a:gd name="T62" fmla="*/ 328 w 1225"/>
                <a:gd name="T63" fmla="*/ 509 h 1077"/>
                <a:gd name="T64" fmla="*/ 281 w 1225"/>
                <a:gd name="T65" fmla="*/ 510 h 1077"/>
                <a:gd name="T66" fmla="*/ 247 w 1225"/>
                <a:gd name="T67" fmla="*/ 497 h 1077"/>
                <a:gd name="T68" fmla="*/ 231 w 1225"/>
                <a:gd name="T69" fmla="*/ 470 h 1077"/>
                <a:gd name="T70" fmla="*/ 136 w 1225"/>
                <a:gd name="T71" fmla="*/ 716 h 1077"/>
                <a:gd name="T72" fmla="*/ 81 w 1225"/>
                <a:gd name="T73" fmla="*/ 866 h 1077"/>
                <a:gd name="T74" fmla="*/ 74 w 1225"/>
                <a:gd name="T75" fmla="*/ 960 h 1077"/>
                <a:gd name="T76" fmla="*/ 80 w 1225"/>
                <a:gd name="T77" fmla="*/ 1026 h 1077"/>
                <a:gd name="T78" fmla="*/ 79 w 1225"/>
                <a:gd name="T79" fmla="*/ 1073 h 1077"/>
                <a:gd name="T80" fmla="*/ 64 w 1225"/>
                <a:gd name="T81" fmla="*/ 1077 h 1077"/>
                <a:gd name="T82" fmla="*/ 59 w 1225"/>
                <a:gd name="T83" fmla="*/ 1070 h 1077"/>
                <a:gd name="T84" fmla="*/ 52 w 1225"/>
                <a:gd name="T85" fmla="*/ 1037 h 1077"/>
                <a:gd name="T86" fmla="*/ 36 w 1225"/>
                <a:gd name="T87" fmla="*/ 959 h 1077"/>
                <a:gd name="T88" fmla="*/ 5 w 1225"/>
                <a:gd name="T89" fmla="*/ 733 h 1077"/>
                <a:gd name="T90" fmla="*/ 0 w 1225"/>
                <a:gd name="T91" fmla="*/ 593 h 1077"/>
                <a:gd name="T92" fmla="*/ 10 w 1225"/>
                <a:gd name="T93" fmla="*/ 451 h 1077"/>
                <a:gd name="T94" fmla="*/ 40 w 1225"/>
                <a:gd name="T95" fmla="*/ 319 h 1077"/>
                <a:gd name="T96" fmla="*/ 85 w 1225"/>
                <a:gd name="T97" fmla="*/ 222 h 1077"/>
                <a:gd name="T98" fmla="*/ 120 w 1225"/>
                <a:gd name="T99" fmla="*/ 177 h 1077"/>
                <a:gd name="T100" fmla="*/ 163 w 1225"/>
                <a:gd name="T101" fmla="*/ 143 h 1077"/>
                <a:gd name="T102" fmla="*/ 215 w 1225"/>
                <a:gd name="T103" fmla="*/ 120 h 1077"/>
                <a:gd name="T104" fmla="*/ 673 w 1225"/>
                <a:gd name="T105" fmla="*/ 335 h 1077"/>
                <a:gd name="T106" fmla="*/ 667 w 1225"/>
                <a:gd name="T107" fmla="*/ 336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5" h="1077">
                  <a:moveTo>
                    <a:pt x="229" y="117"/>
                  </a:moveTo>
                  <a:lnTo>
                    <a:pt x="229" y="117"/>
                  </a:lnTo>
                  <a:lnTo>
                    <a:pt x="257" y="96"/>
                  </a:lnTo>
                  <a:lnTo>
                    <a:pt x="286" y="79"/>
                  </a:lnTo>
                  <a:lnTo>
                    <a:pt x="316" y="63"/>
                  </a:lnTo>
                  <a:lnTo>
                    <a:pt x="346" y="49"/>
                  </a:lnTo>
                  <a:lnTo>
                    <a:pt x="376" y="37"/>
                  </a:lnTo>
                  <a:lnTo>
                    <a:pt x="408" y="27"/>
                  </a:lnTo>
                  <a:lnTo>
                    <a:pt x="439" y="19"/>
                  </a:lnTo>
                  <a:lnTo>
                    <a:pt x="472" y="12"/>
                  </a:lnTo>
                  <a:lnTo>
                    <a:pt x="504" y="7"/>
                  </a:lnTo>
                  <a:lnTo>
                    <a:pt x="537" y="2"/>
                  </a:lnTo>
                  <a:lnTo>
                    <a:pt x="569" y="1"/>
                  </a:lnTo>
                  <a:lnTo>
                    <a:pt x="602" y="0"/>
                  </a:lnTo>
                  <a:lnTo>
                    <a:pt x="633" y="1"/>
                  </a:lnTo>
                  <a:lnTo>
                    <a:pt x="666" y="3"/>
                  </a:lnTo>
                  <a:lnTo>
                    <a:pt x="697" y="7"/>
                  </a:lnTo>
                  <a:lnTo>
                    <a:pt x="728" y="11"/>
                  </a:lnTo>
                  <a:lnTo>
                    <a:pt x="760" y="18"/>
                  </a:lnTo>
                  <a:lnTo>
                    <a:pt x="790" y="24"/>
                  </a:lnTo>
                  <a:lnTo>
                    <a:pt x="820" y="33"/>
                  </a:lnTo>
                  <a:lnTo>
                    <a:pt x="850" y="41"/>
                  </a:lnTo>
                  <a:lnTo>
                    <a:pt x="878" y="52"/>
                  </a:lnTo>
                  <a:lnTo>
                    <a:pt x="906" y="63"/>
                  </a:lnTo>
                  <a:lnTo>
                    <a:pt x="931" y="75"/>
                  </a:lnTo>
                  <a:lnTo>
                    <a:pt x="957" y="88"/>
                  </a:lnTo>
                  <a:lnTo>
                    <a:pt x="981" y="101"/>
                  </a:lnTo>
                  <a:lnTo>
                    <a:pt x="1004" y="115"/>
                  </a:lnTo>
                  <a:lnTo>
                    <a:pt x="1026" y="130"/>
                  </a:lnTo>
                  <a:lnTo>
                    <a:pt x="1046" y="145"/>
                  </a:lnTo>
                  <a:lnTo>
                    <a:pt x="1065" y="161"/>
                  </a:lnTo>
                  <a:lnTo>
                    <a:pt x="1082" y="177"/>
                  </a:lnTo>
                  <a:lnTo>
                    <a:pt x="1098" y="195"/>
                  </a:lnTo>
                  <a:lnTo>
                    <a:pt x="1111" y="212"/>
                  </a:lnTo>
                  <a:lnTo>
                    <a:pt x="1111" y="212"/>
                  </a:lnTo>
                  <a:lnTo>
                    <a:pt x="1127" y="233"/>
                  </a:lnTo>
                  <a:lnTo>
                    <a:pt x="1140" y="256"/>
                  </a:lnTo>
                  <a:lnTo>
                    <a:pt x="1154" y="280"/>
                  </a:lnTo>
                  <a:lnTo>
                    <a:pt x="1165" y="304"/>
                  </a:lnTo>
                  <a:lnTo>
                    <a:pt x="1175" y="329"/>
                  </a:lnTo>
                  <a:lnTo>
                    <a:pt x="1185" y="353"/>
                  </a:lnTo>
                  <a:lnTo>
                    <a:pt x="1193" y="378"/>
                  </a:lnTo>
                  <a:lnTo>
                    <a:pt x="1200" y="404"/>
                  </a:lnTo>
                  <a:lnTo>
                    <a:pt x="1206" y="431"/>
                  </a:lnTo>
                  <a:lnTo>
                    <a:pt x="1212" y="457"/>
                  </a:lnTo>
                  <a:lnTo>
                    <a:pt x="1215" y="484"/>
                  </a:lnTo>
                  <a:lnTo>
                    <a:pt x="1219" y="512"/>
                  </a:lnTo>
                  <a:lnTo>
                    <a:pt x="1222" y="539"/>
                  </a:lnTo>
                  <a:lnTo>
                    <a:pt x="1224" y="567"/>
                  </a:lnTo>
                  <a:lnTo>
                    <a:pt x="1225" y="595"/>
                  </a:lnTo>
                  <a:lnTo>
                    <a:pt x="1225" y="623"/>
                  </a:lnTo>
                  <a:lnTo>
                    <a:pt x="1224" y="679"/>
                  </a:lnTo>
                  <a:lnTo>
                    <a:pt x="1222" y="736"/>
                  </a:lnTo>
                  <a:lnTo>
                    <a:pt x="1218" y="792"/>
                  </a:lnTo>
                  <a:lnTo>
                    <a:pt x="1212" y="847"/>
                  </a:lnTo>
                  <a:lnTo>
                    <a:pt x="1204" y="902"/>
                  </a:lnTo>
                  <a:lnTo>
                    <a:pt x="1197" y="956"/>
                  </a:lnTo>
                  <a:lnTo>
                    <a:pt x="1182" y="1059"/>
                  </a:lnTo>
                  <a:lnTo>
                    <a:pt x="1182" y="1059"/>
                  </a:lnTo>
                  <a:lnTo>
                    <a:pt x="1182" y="1057"/>
                  </a:lnTo>
                  <a:lnTo>
                    <a:pt x="1182" y="1057"/>
                  </a:lnTo>
                  <a:lnTo>
                    <a:pt x="1179" y="1065"/>
                  </a:lnTo>
                  <a:lnTo>
                    <a:pt x="1179" y="1065"/>
                  </a:lnTo>
                  <a:lnTo>
                    <a:pt x="1176" y="1070"/>
                  </a:lnTo>
                  <a:lnTo>
                    <a:pt x="1173" y="1076"/>
                  </a:lnTo>
                  <a:lnTo>
                    <a:pt x="1173" y="1076"/>
                  </a:lnTo>
                  <a:lnTo>
                    <a:pt x="1173" y="1076"/>
                  </a:lnTo>
                  <a:lnTo>
                    <a:pt x="1170" y="1077"/>
                  </a:lnTo>
                  <a:lnTo>
                    <a:pt x="1166" y="1076"/>
                  </a:lnTo>
                  <a:lnTo>
                    <a:pt x="1158" y="1074"/>
                  </a:lnTo>
                  <a:lnTo>
                    <a:pt x="1158" y="1074"/>
                  </a:lnTo>
                  <a:lnTo>
                    <a:pt x="1156" y="1073"/>
                  </a:lnTo>
                  <a:lnTo>
                    <a:pt x="1156" y="1070"/>
                  </a:lnTo>
                  <a:lnTo>
                    <a:pt x="1156" y="1070"/>
                  </a:lnTo>
                  <a:lnTo>
                    <a:pt x="1155" y="1049"/>
                  </a:lnTo>
                  <a:lnTo>
                    <a:pt x="1155" y="1026"/>
                  </a:lnTo>
                  <a:lnTo>
                    <a:pt x="1156" y="1000"/>
                  </a:lnTo>
                  <a:lnTo>
                    <a:pt x="1156" y="1000"/>
                  </a:lnTo>
                  <a:lnTo>
                    <a:pt x="1159" y="973"/>
                  </a:lnTo>
                  <a:lnTo>
                    <a:pt x="1163" y="946"/>
                  </a:lnTo>
                  <a:lnTo>
                    <a:pt x="1173" y="893"/>
                  </a:lnTo>
                  <a:lnTo>
                    <a:pt x="1173" y="893"/>
                  </a:lnTo>
                  <a:lnTo>
                    <a:pt x="1167" y="863"/>
                  </a:lnTo>
                  <a:lnTo>
                    <a:pt x="1160" y="836"/>
                  </a:lnTo>
                  <a:lnTo>
                    <a:pt x="1152" y="811"/>
                  </a:lnTo>
                  <a:lnTo>
                    <a:pt x="1144" y="789"/>
                  </a:lnTo>
                  <a:lnTo>
                    <a:pt x="1133" y="767"/>
                  </a:lnTo>
                  <a:lnTo>
                    <a:pt x="1123" y="745"/>
                  </a:lnTo>
                  <a:lnTo>
                    <a:pt x="1103" y="705"/>
                  </a:lnTo>
                  <a:lnTo>
                    <a:pt x="1081" y="662"/>
                  </a:lnTo>
                  <a:lnTo>
                    <a:pt x="1069" y="640"/>
                  </a:lnTo>
                  <a:lnTo>
                    <a:pt x="1059" y="615"/>
                  </a:lnTo>
                  <a:lnTo>
                    <a:pt x="1049" y="589"/>
                  </a:lnTo>
                  <a:lnTo>
                    <a:pt x="1039" y="560"/>
                  </a:lnTo>
                  <a:lnTo>
                    <a:pt x="1030" y="527"/>
                  </a:lnTo>
                  <a:lnTo>
                    <a:pt x="1021" y="492"/>
                  </a:lnTo>
                  <a:lnTo>
                    <a:pt x="1021" y="492"/>
                  </a:lnTo>
                  <a:lnTo>
                    <a:pt x="1008" y="471"/>
                  </a:lnTo>
                  <a:lnTo>
                    <a:pt x="993" y="452"/>
                  </a:lnTo>
                  <a:lnTo>
                    <a:pt x="993" y="452"/>
                  </a:lnTo>
                  <a:lnTo>
                    <a:pt x="975" y="431"/>
                  </a:lnTo>
                  <a:lnTo>
                    <a:pt x="965" y="420"/>
                  </a:lnTo>
                  <a:lnTo>
                    <a:pt x="955" y="411"/>
                  </a:lnTo>
                  <a:lnTo>
                    <a:pt x="955" y="411"/>
                  </a:lnTo>
                  <a:lnTo>
                    <a:pt x="944" y="404"/>
                  </a:lnTo>
                  <a:lnTo>
                    <a:pt x="934" y="397"/>
                  </a:lnTo>
                  <a:lnTo>
                    <a:pt x="934" y="397"/>
                  </a:lnTo>
                  <a:lnTo>
                    <a:pt x="919" y="392"/>
                  </a:lnTo>
                  <a:lnTo>
                    <a:pt x="905" y="388"/>
                  </a:lnTo>
                  <a:lnTo>
                    <a:pt x="874" y="381"/>
                  </a:lnTo>
                  <a:lnTo>
                    <a:pt x="845" y="377"/>
                  </a:lnTo>
                  <a:lnTo>
                    <a:pt x="815" y="376"/>
                  </a:lnTo>
                  <a:lnTo>
                    <a:pt x="785" y="376"/>
                  </a:lnTo>
                  <a:lnTo>
                    <a:pt x="755" y="379"/>
                  </a:lnTo>
                  <a:lnTo>
                    <a:pt x="725" y="384"/>
                  </a:lnTo>
                  <a:lnTo>
                    <a:pt x="696" y="389"/>
                  </a:lnTo>
                  <a:lnTo>
                    <a:pt x="667" y="395"/>
                  </a:lnTo>
                  <a:lnTo>
                    <a:pt x="636" y="404"/>
                  </a:lnTo>
                  <a:lnTo>
                    <a:pt x="607" y="413"/>
                  </a:lnTo>
                  <a:lnTo>
                    <a:pt x="578" y="422"/>
                  </a:lnTo>
                  <a:lnTo>
                    <a:pt x="521" y="444"/>
                  </a:lnTo>
                  <a:lnTo>
                    <a:pt x="465" y="467"/>
                  </a:lnTo>
                  <a:lnTo>
                    <a:pt x="465" y="467"/>
                  </a:lnTo>
                  <a:lnTo>
                    <a:pt x="421" y="483"/>
                  </a:lnTo>
                  <a:lnTo>
                    <a:pt x="399" y="492"/>
                  </a:lnTo>
                  <a:lnTo>
                    <a:pt x="375" y="498"/>
                  </a:lnTo>
                  <a:lnTo>
                    <a:pt x="352" y="505"/>
                  </a:lnTo>
                  <a:lnTo>
                    <a:pt x="328" y="509"/>
                  </a:lnTo>
                  <a:lnTo>
                    <a:pt x="304" y="511"/>
                  </a:lnTo>
                  <a:lnTo>
                    <a:pt x="293" y="511"/>
                  </a:lnTo>
                  <a:lnTo>
                    <a:pt x="281" y="510"/>
                  </a:lnTo>
                  <a:lnTo>
                    <a:pt x="281" y="510"/>
                  </a:lnTo>
                  <a:lnTo>
                    <a:pt x="272" y="509"/>
                  </a:lnTo>
                  <a:lnTo>
                    <a:pt x="263" y="507"/>
                  </a:lnTo>
                  <a:lnTo>
                    <a:pt x="254" y="502"/>
                  </a:lnTo>
                  <a:lnTo>
                    <a:pt x="247" y="497"/>
                  </a:lnTo>
                  <a:lnTo>
                    <a:pt x="242" y="492"/>
                  </a:lnTo>
                  <a:lnTo>
                    <a:pt x="236" y="485"/>
                  </a:lnTo>
                  <a:lnTo>
                    <a:pt x="234" y="478"/>
                  </a:lnTo>
                  <a:lnTo>
                    <a:pt x="231" y="470"/>
                  </a:lnTo>
                  <a:lnTo>
                    <a:pt x="231" y="470"/>
                  </a:lnTo>
                  <a:lnTo>
                    <a:pt x="206" y="542"/>
                  </a:lnTo>
                  <a:lnTo>
                    <a:pt x="181" y="606"/>
                  </a:lnTo>
                  <a:lnTo>
                    <a:pt x="136" y="716"/>
                  </a:lnTo>
                  <a:lnTo>
                    <a:pt x="116" y="766"/>
                  </a:lnTo>
                  <a:lnTo>
                    <a:pt x="98" y="816"/>
                  </a:lnTo>
                  <a:lnTo>
                    <a:pt x="89" y="840"/>
                  </a:lnTo>
                  <a:lnTo>
                    <a:pt x="81" y="866"/>
                  </a:lnTo>
                  <a:lnTo>
                    <a:pt x="74" y="893"/>
                  </a:lnTo>
                  <a:lnTo>
                    <a:pt x="68" y="921"/>
                  </a:lnTo>
                  <a:lnTo>
                    <a:pt x="68" y="921"/>
                  </a:lnTo>
                  <a:lnTo>
                    <a:pt x="74" y="960"/>
                  </a:lnTo>
                  <a:lnTo>
                    <a:pt x="77" y="980"/>
                  </a:lnTo>
                  <a:lnTo>
                    <a:pt x="79" y="1000"/>
                  </a:lnTo>
                  <a:lnTo>
                    <a:pt x="79" y="1000"/>
                  </a:lnTo>
                  <a:lnTo>
                    <a:pt x="80" y="1026"/>
                  </a:lnTo>
                  <a:lnTo>
                    <a:pt x="80" y="1049"/>
                  </a:lnTo>
                  <a:lnTo>
                    <a:pt x="79" y="1070"/>
                  </a:lnTo>
                  <a:lnTo>
                    <a:pt x="79" y="1070"/>
                  </a:lnTo>
                  <a:lnTo>
                    <a:pt x="79" y="1073"/>
                  </a:lnTo>
                  <a:lnTo>
                    <a:pt x="78" y="1074"/>
                  </a:lnTo>
                  <a:lnTo>
                    <a:pt x="78" y="1074"/>
                  </a:lnTo>
                  <a:lnTo>
                    <a:pt x="69" y="1076"/>
                  </a:lnTo>
                  <a:lnTo>
                    <a:pt x="64" y="1077"/>
                  </a:lnTo>
                  <a:lnTo>
                    <a:pt x="63" y="1076"/>
                  </a:lnTo>
                  <a:lnTo>
                    <a:pt x="62" y="1076"/>
                  </a:lnTo>
                  <a:lnTo>
                    <a:pt x="62" y="1076"/>
                  </a:lnTo>
                  <a:lnTo>
                    <a:pt x="59" y="1070"/>
                  </a:lnTo>
                  <a:lnTo>
                    <a:pt x="55" y="1065"/>
                  </a:lnTo>
                  <a:lnTo>
                    <a:pt x="55" y="1065"/>
                  </a:lnTo>
                  <a:lnTo>
                    <a:pt x="53" y="1051"/>
                  </a:lnTo>
                  <a:lnTo>
                    <a:pt x="52" y="1037"/>
                  </a:lnTo>
                  <a:lnTo>
                    <a:pt x="52" y="1037"/>
                  </a:lnTo>
                  <a:lnTo>
                    <a:pt x="45" y="996"/>
                  </a:lnTo>
                  <a:lnTo>
                    <a:pt x="45" y="996"/>
                  </a:lnTo>
                  <a:lnTo>
                    <a:pt x="36" y="959"/>
                  </a:lnTo>
                  <a:lnTo>
                    <a:pt x="27" y="914"/>
                  </a:lnTo>
                  <a:lnTo>
                    <a:pt x="19" y="860"/>
                  </a:lnTo>
                  <a:lnTo>
                    <a:pt x="12" y="799"/>
                  </a:lnTo>
                  <a:lnTo>
                    <a:pt x="5" y="733"/>
                  </a:lnTo>
                  <a:lnTo>
                    <a:pt x="3" y="699"/>
                  </a:lnTo>
                  <a:lnTo>
                    <a:pt x="2" y="664"/>
                  </a:lnTo>
                  <a:lnTo>
                    <a:pt x="0" y="629"/>
                  </a:lnTo>
                  <a:lnTo>
                    <a:pt x="0" y="593"/>
                  </a:lnTo>
                  <a:lnTo>
                    <a:pt x="2" y="556"/>
                  </a:lnTo>
                  <a:lnTo>
                    <a:pt x="4" y="521"/>
                  </a:lnTo>
                  <a:lnTo>
                    <a:pt x="6" y="485"/>
                  </a:lnTo>
                  <a:lnTo>
                    <a:pt x="10" y="451"/>
                  </a:lnTo>
                  <a:lnTo>
                    <a:pt x="16" y="416"/>
                  </a:lnTo>
                  <a:lnTo>
                    <a:pt x="22" y="383"/>
                  </a:lnTo>
                  <a:lnTo>
                    <a:pt x="30" y="350"/>
                  </a:lnTo>
                  <a:lnTo>
                    <a:pt x="40" y="319"/>
                  </a:lnTo>
                  <a:lnTo>
                    <a:pt x="50" y="289"/>
                  </a:lnTo>
                  <a:lnTo>
                    <a:pt x="63" y="260"/>
                  </a:lnTo>
                  <a:lnTo>
                    <a:pt x="77" y="233"/>
                  </a:lnTo>
                  <a:lnTo>
                    <a:pt x="85" y="222"/>
                  </a:lnTo>
                  <a:lnTo>
                    <a:pt x="92" y="210"/>
                  </a:lnTo>
                  <a:lnTo>
                    <a:pt x="101" y="198"/>
                  </a:lnTo>
                  <a:lnTo>
                    <a:pt x="110" y="187"/>
                  </a:lnTo>
                  <a:lnTo>
                    <a:pt x="120" y="177"/>
                  </a:lnTo>
                  <a:lnTo>
                    <a:pt x="131" y="168"/>
                  </a:lnTo>
                  <a:lnTo>
                    <a:pt x="141" y="159"/>
                  </a:lnTo>
                  <a:lnTo>
                    <a:pt x="152" y="150"/>
                  </a:lnTo>
                  <a:lnTo>
                    <a:pt x="163" y="143"/>
                  </a:lnTo>
                  <a:lnTo>
                    <a:pt x="175" y="136"/>
                  </a:lnTo>
                  <a:lnTo>
                    <a:pt x="188" y="130"/>
                  </a:lnTo>
                  <a:lnTo>
                    <a:pt x="201" y="124"/>
                  </a:lnTo>
                  <a:lnTo>
                    <a:pt x="215" y="120"/>
                  </a:lnTo>
                  <a:lnTo>
                    <a:pt x="229" y="117"/>
                  </a:lnTo>
                  <a:lnTo>
                    <a:pt x="229" y="117"/>
                  </a:lnTo>
                  <a:close/>
                  <a:moveTo>
                    <a:pt x="673" y="335"/>
                  </a:moveTo>
                  <a:lnTo>
                    <a:pt x="673" y="335"/>
                  </a:lnTo>
                  <a:lnTo>
                    <a:pt x="688" y="331"/>
                  </a:lnTo>
                  <a:lnTo>
                    <a:pt x="688" y="331"/>
                  </a:lnTo>
                  <a:lnTo>
                    <a:pt x="667" y="336"/>
                  </a:lnTo>
                  <a:lnTo>
                    <a:pt x="667" y="336"/>
                  </a:lnTo>
                  <a:lnTo>
                    <a:pt x="673" y="335"/>
                  </a:lnTo>
                  <a:lnTo>
                    <a:pt x="673" y="335"/>
                  </a:lnTo>
                  <a:close/>
                </a:path>
              </a:pathLst>
            </a:custGeom>
            <a:solidFill>
              <a:srgbClr val="615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2" name="Freeform 273">
              <a:extLst>
                <a:ext uri="{FF2B5EF4-FFF2-40B4-BE49-F238E27FC236}">
                  <a16:creationId xmlns:a16="http://schemas.microsoft.com/office/drawing/2014/main" id="{D615EE73-EB6A-4E44-85E5-7346254321D8}"/>
                </a:ext>
              </a:extLst>
            </p:cNvPr>
            <p:cNvSpPr>
              <a:spLocks/>
            </p:cNvSpPr>
            <p:nvPr/>
          </p:nvSpPr>
          <p:spPr bwMode="auto">
            <a:xfrm flipH="1">
              <a:off x="7514778" y="6213784"/>
              <a:ext cx="86900" cy="142469"/>
            </a:xfrm>
            <a:custGeom>
              <a:avLst/>
              <a:gdLst>
                <a:gd name="T0" fmla="*/ 19 w 299"/>
                <a:gd name="T1" fmla="*/ 0 h 578"/>
                <a:gd name="T2" fmla="*/ 0 w 299"/>
                <a:gd name="T3" fmla="*/ 91 h 578"/>
                <a:gd name="T4" fmla="*/ 65 w 299"/>
                <a:gd name="T5" fmla="*/ 578 h 578"/>
                <a:gd name="T6" fmla="*/ 299 w 299"/>
                <a:gd name="T7" fmla="*/ 339 h 578"/>
                <a:gd name="T8" fmla="*/ 19 w 299"/>
                <a:gd name="T9" fmla="*/ 0 h 578"/>
              </a:gdLst>
              <a:ahLst/>
              <a:cxnLst>
                <a:cxn ang="0">
                  <a:pos x="T0" y="T1"/>
                </a:cxn>
                <a:cxn ang="0">
                  <a:pos x="T2" y="T3"/>
                </a:cxn>
                <a:cxn ang="0">
                  <a:pos x="T4" y="T5"/>
                </a:cxn>
                <a:cxn ang="0">
                  <a:pos x="T6" y="T7"/>
                </a:cxn>
                <a:cxn ang="0">
                  <a:pos x="T8" y="T9"/>
                </a:cxn>
              </a:cxnLst>
              <a:rect l="0" t="0" r="r" b="b"/>
              <a:pathLst>
                <a:path w="299" h="578">
                  <a:moveTo>
                    <a:pt x="19" y="0"/>
                  </a:moveTo>
                  <a:lnTo>
                    <a:pt x="0" y="91"/>
                  </a:lnTo>
                  <a:lnTo>
                    <a:pt x="65" y="578"/>
                  </a:lnTo>
                  <a:lnTo>
                    <a:pt x="299" y="339"/>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3" name="Freeform 274">
              <a:extLst>
                <a:ext uri="{FF2B5EF4-FFF2-40B4-BE49-F238E27FC236}">
                  <a16:creationId xmlns:a16="http://schemas.microsoft.com/office/drawing/2014/main" id="{B0A03210-C05D-4340-ABB3-5C9D83101159}"/>
                </a:ext>
              </a:extLst>
            </p:cNvPr>
            <p:cNvSpPr>
              <a:spLocks/>
            </p:cNvSpPr>
            <p:nvPr/>
          </p:nvSpPr>
          <p:spPr bwMode="auto">
            <a:xfrm flipH="1">
              <a:off x="7514778" y="6213784"/>
              <a:ext cx="86900" cy="142469"/>
            </a:xfrm>
            <a:custGeom>
              <a:avLst/>
              <a:gdLst>
                <a:gd name="T0" fmla="*/ 19 w 299"/>
                <a:gd name="T1" fmla="*/ 0 h 578"/>
                <a:gd name="T2" fmla="*/ 0 w 299"/>
                <a:gd name="T3" fmla="*/ 91 h 578"/>
                <a:gd name="T4" fmla="*/ 65 w 299"/>
                <a:gd name="T5" fmla="*/ 578 h 578"/>
                <a:gd name="T6" fmla="*/ 299 w 299"/>
                <a:gd name="T7" fmla="*/ 339 h 578"/>
                <a:gd name="T8" fmla="*/ 19 w 299"/>
                <a:gd name="T9" fmla="*/ 0 h 578"/>
              </a:gdLst>
              <a:ahLst/>
              <a:cxnLst>
                <a:cxn ang="0">
                  <a:pos x="T0" y="T1"/>
                </a:cxn>
                <a:cxn ang="0">
                  <a:pos x="T2" y="T3"/>
                </a:cxn>
                <a:cxn ang="0">
                  <a:pos x="T4" y="T5"/>
                </a:cxn>
                <a:cxn ang="0">
                  <a:pos x="T6" y="T7"/>
                </a:cxn>
                <a:cxn ang="0">
                  <a:pos x="T8" y="T9"/>
                </a:cxn>
              </a:cxnLst>
              <a:rect l="0" t="0" r="r" b="b"/>
              <a:pathLst>
                <a:path w="299" h="578">
                  <a:moveTo>
                    <a:pt x="19" y="0"/>
                  </a:moveTo>
                  <a:lnTo>
                    <a:pt x="0" y="91"/>
                  </a:lnTo>
                  <a:lnTo>
                    <a:pt x="65" y="578"/>
                  </a:lnTo>
                  <a:lnTo>
                    <a:pt x="299" y="339"/>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4" name="Freeform 275">
              <a:extLst>
                <a:ext uri="{FF2B5EF4-FFF2-40B4-BE49-F238E27FC236}">
                  <a16:creationId xmlns:a16="http://schemas.microsoft.com/office/drawing/2014/main" id="{39AC46EE-B1C0-48A8-8849-3499706A99CA}"/>
                </a:ext>
              </a:extLst>
            </p:cNvPr>
            <p:cNvSpPr>
              <a:spLocks/>
            </p:cNvSpPr>
            <p:nvPr/>
          </p:nvSpPr>
          <p:spPr bwMode="auto">
            <a:xfrm flipH="1">
              <a:off x="7433092" y="6210309"/>
              <a:ext cx="163372" cy="86872"/>
            </a:xfrm>
            <a:custGeom>
              <a:avLst/>
              <a:gdLst>
                <a:gd name="T0" fmla="*/ 0 w 564"/>
                <a:gd name="T1" fmla="*/ 0 h 347"/>
                <a:gd name="T2" fmla="*/ 280 w 564"/>
                <a:gd name="T3" fmla="*/ 338 h 347"/>
                <a:gd name="T4" fmla="*/ 564 w 564"/>
                <a:gd name="T5" fmla="*/ 0 h 347"/>
                <a:gd name="T6" fmla="*/ 564 w 564"/>
                <a:gd name="T7" fmla="*/ 8 h 347"/>
                <a:gd name="T8" fmla="*/ 280 w 564"/>
                <a:gd name="T9" fmla="*/ 347 h 347"/>
                <a:gd name="T10" fmla="*/ 0 w 564"/>
                <a:gd name="T11" fmla="*/ 8 h 347"/>
                <a:gd name="T12" fmla="*/ 0 w 564"/>
                <a:gd name="T13" fmla="*/ 0 h 347"/>
              </a:gdLst>
              <a:ahLst/>
              <a:cxnLst>
                <a:cxn ang="0">
                  <a:pos x="T0" y="T1"/>
                </a:cxn>
                <a:cxn ang="0">
                  <a:pos x="T2" y="T3"/>
                </a:cxn>
                <a:cxn ang="0">
                  <a:pos x="T4" y="T5"/>
                </a:cxn>
                <a:cxn ang="0">
                  <a:pos x="T6" y="T7"/>
                </a:cxn>
                <a:cxn ang="0">
                  <a:pos x="T8" y="T9"/>
                </a:cxn>
                <a:cxn ang="0">
                  <a:pos x="T10" y="T11"/>
                </a:cxn>
                <a:cxn ang="0">
                  <a:pos x="T12" y="T13"/>
                </a:cxn>
              </a:cxnLst>
              <a:rect l="0" t="0" r="r" b="b"/>
              <a:pathLst>
                <a:path w="564" h="347">
                  <a:moveTo>
                    <a:pt x="0" y="0"/>
                  </a:moveTo>
                  <a:lnTo>
                    <a:pt x="280" y="338"/>
                  </a:lnTo>
                  <a:lnTo>
                    <a:pt x="564" y="0"/>
                  </a:lnTo>
                  <a:lnTo>
                    <a:pt x="564" y="8"/>
                  </a:lnTo>
                  <a:lnTo>
                    <a:pt x="280" y="347"/>
                  </a:lnTo>
                  <a:lnTo>
                    <a:pt x="0" y="8"/>
                  </a:lnTo>
                  <a:lnTo>
                    <a:pt x="0" y="0"/>
                  </a:lnTo>
                  <a:close/>
                </a:path>
              </a:pathLst>
            </a:custGeom>
            <a:solidFill>
              <a:srgbClr val="E1B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5" name="Freeform 276">
              <a:extLst>
                <a:ext uri="{FF2B5EF4-FFF2-40B4-BE49-F238E27FC236}">
                  <a16:creationId xmlns:a16="http://schemas.microsoft.com/office/drawing/2014/main" id="{F24419F1-78C9-45E5-B99A-07C478567D02}"/>
                </a:ext>
              </a:extLst>
            </p:cNvPr>
            <p:cNvSpPr>
              <a:spLocks/>
            </p:cNvSpPr>
            <p:nvPr/>
          </p:nvSpPr>
          <p:spPr bwMode="auto">
            <a:xfrm flipH="1">
              <a:off x="7433092" y="6210309"/>
              <a:ext cx="163372" cy="86872"/>
            </a:xfrm>
            <a:custGeom>
              <a:avLst/>
              <a:gdLst>
                <a:gd name="T0" fmla="*/ 0 w 564"/>
                <a:gd name="T1" fmla="*/ 0 h 347"/>
                <a:gd name="T2" fmla="*/ 280 w 564"/>
                <a:gd name="T3" fmla="*/ 338 h 347"/>
                <a:gd name="T4" fmla="*/ 564 w 564"/>
                <a:gd name="T5" fmla="*/ 0 h 347"/>
                <a:gd name="T6" fmla="*/ 564 w 564"/>
                <a:gd name="T7" fmla="*/ 8 h 347"/>
                <a:gd name="T8" fmla="*/ 280 w 564"/>
                <a:gd name="T9" fmla="*/ 347 h 347"/>
                <a:gd name="T10" fmla="*/ 0 w 564"/>
                <a:gd name="T11" fmla="*/ 8 h 347"/>
                <a:gd name="T12" fmla="*/ 0 w 564"/>
                <a:gd name="T13" fmla="*/ 0 h 347"/>
              </a:gdLst>
              <a:ahLst/>
              <a:cxnLst>
                <a:cxn ang="0">
                  <a:pos x="T0" y="T1"/>
                </a:cxn>
                <a:cxn ang="0">
                  <a:pos x="T2" y="T3"/>
                </a:cxn>
                <a:cxn ang="0">
                  <a:pos x="T4" y="T5"/>
                </a:cxn>
                <a:cxn ang="0">
                  <a:pos x="T6" y="T7"/>
                </a:cxn>
                <a:cxn ang="0">
                  <a:pos x="T8" y="T9"/>
                </a:cxn>
                <a:cxn ang="0">
                  <a:pos x="T10" y="T11"/>
                </a:cxn>
                <a:cxn ang="0">
                  <a:pos x="T12" y="T13"/>
                </a:cxn>
              </a:cxnLst>
              <a:rect l="0" t="0" r="r" b="b"/>
              <a:pathLst>
                <a:path w="564" h="347">
                  <a:moveTo>
                    <a:pt x="0" y="0"/>
                  </a:moveTo>
                  <a:lnTo>
                    <a:pt x="280" y="338"/>
                  </a:lnTo>
                  <a:lnTo>
                    <a:pt x="564" y="0"/>
                  </a:lnTo>
                  <a:lnTo>
                    <a:pt x="564" y="8"/>
                  </a:lnTo>
                  <a:lnTo>
                    <a:pt x="280" y="347"/>
                  </a:lnTo>
                  <a:lnTo>
                    <a:pt x="0"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6" name="Freeform 277">
              <a:extLst>
                <a:ext uri="{FF2B5EF4-FFF2-40B4-BE49-F238E27FC236}">
                  <a16:creationId xmlns:a16="http://schemas.microsoft.com/office/drawing/2014/main" id="{9198695A-D0A6-49E4-84CC-A831B281A89C}"/>
                </a:ext>
              </a:extLst>
            </p:cNvPr>
            <p:cNvSpPr>
              <a:spLocks noEditPoints="1"/>
            </p:cNvSpPr>
            <p:nvPr/>
          </p:nvSpPr>
          <p:spPr bwMode="auto">
            <a:xfrm flipH="1">
              <a:off x="7499136" y="6354516"/>
              <a:ext cx="31284" cy="0"/>
            </a:xfrm>
            <a:custGeom>
              <a:avLst/>
              <a:gdLst>
                <a:gd name="T0" fmla="*/ 106 w 106"/>
                <a:gd name="T1" fmla="*/ 0 h 3"/>
                <a:gd name="T2" fmla="*/ 106 w 106"/>
                <a:gd name="T3" fmla="*/ 3 h 3"/>
                <a:gd name="T4" fmla="*/ 106 w 106"/>
                <a:gd name="T5" fmla="*/ 3 h 3"/>
                <a:gd name="T6" fmla="*/ 106 w 106"/>
                <a:gd name="T7" fmla="*/ 0 h 3"/>
                <a:gd name="T8" fmla="*/ 0 w 106"/>
                <a:gd name="T9" fmla="*/ 0 h 3"/>
                <a:gd name="T10" fmla="*/ 0 w 106"/>
                <a:gd name="T11" fmla="*/ 0 h 3"/>
                <a:gd name="T12" fmla="*/ 0 w 106"/>
                <a:gd name="T13" fmla="*/ 3 h 3"/>
                <a:gd name="T14" fmla="*/ 0 w 106"/>
                <a:gd name="T15" fmla="*/ 3 h 3"/>
                <a:gd name="T16" fmla="*/ 0 w 106"/>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
                  <a:moveTo>
                    <a:pt x="106" y="0"/>
                  </a:moveTo>
                  <a:lnTo>
                    <a:pt x="106" y="3"/>
                  </a:lnTo>
                  <a:lnTo>
                    <a:pt x="106" y="3"/>
                  </a:lnTo>
                  <a:lnTo>
                    <a:pt x="106" y="0"/>
                  </a:lnTo>
                  <a:close/>
                  <a:moveTo>
                    <a:pt x="0" y="0"/>
                  </a:moveTo>
                  <a:lnTo>
                    <a:pt x="0" y="0"/>
                  </a:lnTo>
                  <a:lnTo>
                    <a:pt x="0" y="3"/>
                  </a:lnTo>
                  <a:lnTo>
                    <a:pt x="0" y="3"/>
                  </a:lnTo>
                  <a:lnTo>
                    <a:pt x="0" y="0"/>
                  </a:lnTo>
                  <a:close/>
                </a:path>
              </a:pathLst>
            </a:custGeom>
            <a:solidFill>
              <a:srgbClr val="8DA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7" name="Freeform 278">
              <a:extLst>
                <a:ext uri="{FF2B5EF4-FFF2-40B4-BE49-F238E27FC236}">
                  <a16:creationId xmlns:a16="http://schemas.microsoft.com/office/drawing/2014/main" id="{82F6154E-A95D-4E49-B9F9-668DD8B54B73}"/>
                </a:ext>
              </a:extLst>
            </p:cNvPr>
            <p:cNvSpPr>
              <a:spLocks/>
            </p:cNvSpPr>
            <p:nvPr/>
          </p:nvSpPr>
          <p:spPr bwMode="auto">
            <a:xfrm flipH="1">
              <a:off x="7499136" y="6354516"/>
              <a:ext cx="0" cy="0"/>
            </a:xfrm>
            <a:custGeom>
              <a:avLst/>
              <a:gdLst>
                <a:gd name="T0" fmla="*/ 0 h 3"/>
                <a:gd name="T1" fmla="*/ 3 h 3"/>
                <a:gd name="T2" fmla="*/ 3 h 3"/>
                <a:gd name="T3" fmla="*/ 0 h 3"/>
              </a:gdLst>
              <a:ahLst/>
              <a:cxnLst>
                <a:cxn ang="0">
                  <a:pos x="0" y="T0"/>
                </a:cxn>
                <a:cxn ang="0">
                  <a:pos x="0" y="T1"/>
                </a:cxn>
                <a:cxn ang="0">
                  <a:pos x="0" y="T2"/>
                </a:cxn>
                <a:cxn ang="0">
                  <a:pos x="0" y="T3"/>
                </a:cxn>
              </a:cxnLst>
              <a:rect l="0" t="0" r="r" b="b"/>
              <a:pathLst>
                <a:path h="3">
                  <a:moveTo>
                    <a:pt x="0" y="0"/>
                  </a:moveTo>
                  <a:lnTo>
                    <a:pt x="0" y="3"/>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8" name="Rectangle 279">
              <a:extLst>
                <a:ext uri="{FF2B5EF4-FFF2-40B4-BE49-F238E27FC236}">
                  <a16:creationId xmlns:a16="http://schemas.microsoft.com/office/drawing/2014/main" id="{7AF9442A-13FA-4346-91F4-7578BFC31136}"/>
                </a:ext>
              </a:extLst>
            </p:cNvPr>
            <p:cNvSpPr>
              <a:spLocks noChangeArrowheads="1"/>
            </p:cNvSpPr>
            <p:nvPr/>
          </p:nvSpPr>
          <p:spPr bwMode="auto">
            <a:xfrm flipH="1">
              <a:off x="7528682" y="6354516"/>
              <a:ext cx="1738" cy="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49" name="Rectangle 280">
              <a:extLst>
                <a:ext uri="{FF2B5EF4-FFF2-40B4-BE49-F238E27FC236}">
                  <a16:creationId xmlns:a16="http://schemas.microsoft.com/office/drawing/2014/main" id="{F104DF24-EC41-47ED-BD09-A37E27142343}"/>
                </a:ext>
              </a:extLst>
            </p:cNvPr>
            <p:cNvSpPr>
              <a:spLocks noChangeArrowheads="1"/>
            </p:cNvSpPr>
            <p:nvPr/>
          </p:nvSpPr>
          <p:spPr bwMode="auto">
            <a:xfrm flipH="1">
              <a:off x="7499136" y="6354516"/>
              <a:ext cx="31284" cy="1737"/>
            </a:xfrm>
            <a:prstGeom prst="rect">
              <a:avLst/>
            </a:prstGeom>
            <a:solidFill>
              <a:srgbClr val="3B93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sp>
          <p:nvSpPr>
            <p:cNvPr id="250" name="Rectangle 281">
              <a:extLst>
                <a:ext uri="{FF2B5EF4-FFF2-40B4-BE49-F238E27FC236}">
                  <a16:creationId xmlns:a16="http://schemas.microsoft.com/office/drawing/2014/main" id="{1542023C-B53A-4A95-8B3D-FB0F2B051B3C}"/>
                </a:ext>
              </a:extLst>
            </p:cNvPr>
            <p:cNvSpPr>
              <a:spLocks noChangeArrowheads="1"/>
            </p:cNvSpPr>
            <p:nvPr/>
          </p:nvSpPr>
          <p:spPr bwMode="auto">
            <a:xfrm flipH="1">
              <a:off x="7499136" y="6354516"/>
              <a:ext cx="31284" cy="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pPr defTabSz="514325"/>
              <a:endParaRPr lang="en-US" sz="1013" dirty="0">
                <a:solidFill>
                  <a:prstClr val="black"/>
                </a:solidFill>
              </a:endParaRPr>
            </a:p>
          </p:txBody>
        </p:sp>
      </p:grpSp>
      <p:sp>
        <p:nvSpPr>
          <p:cNvPr id="251" name="Rounded Rectangular Callout 5">
            <a:extLst>
              <a:ext uri="{FF2B5EF4-FFF2-40B4-BE49-F238E27FC236}">
                <a16:creationId xmlns:a16="http://schemas.microsoft.com/office/drawing/2014/main" id="{D34051B3-20F5-4B61-BCCD-CE4F55E1130B}"/>
              </a:ext>
            </a:extLst>
          </p:cNvPr>
          <p:cNvSpPr/>
          <p:nvPr/>
        </p:nvSpPr>
        <p:spPr>
          <a:xfrm>
            <a:off x="595300" y="1638078"/>
            <a:ext cx="3526942" cy="1458358"/>
          </a:xfrm>
          <a:prstGeom prst="wedgeRoundRectCallout">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u="sng" dirty="0">
                <a:latin typeface="Calibri"/>
                <a:cs typeface="Calibri"/>
              </a:rPr>
              <a:t>Practitioners like it</a:t>
            </a:r>
            <a:r>
              <a:rPr lang="en-US" sz="2000" b="1" dirty="0">
                <a:latin typeface="Calibri"/>
                <a:cs typeface="Calibri"/>
              </a:rPr>
              <a:t>: Focused, excellent practical model which is helpful to them</a:t>
            </a:r>
          </a:p>
        </p:txBody>
      </p:sp>
      <p:sp>
        <p:nvSpPr>
          <p:cNvPr id="252" name="Rounded Rectangular Callout 7">
            <a:extLst>
              <a:ext uri="{FF2B5EF4-FFF2-40B4-BE49-F238E27FC236}">
                <a16:creationId xmlns:a16="http://schemas.microsoft.com/office/drawing/2014/main" id="{D2953E29-CFF7-412E-8E73-E2EBA4D26CB3}"/>
              </a:ext>
            </a:extLst>
          </p:cNvPr>
          <p:cNvSpPr/>
          <p:nvPr/>
        </p:nvSpPr>
        <p:spPr>
          <a:xfrm>
            <a:off x="638151" y="3429000"/>
            <a:ext cx="3338426" cy="1147748"/>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latin typeface="Calibri"/>
                <a:cs typeface="Calibri"/>
              </a:rPr>
              <a:t>Like the skills-based training &amp; assessment – builds on counselling skills</a:t>
            </a:r>
          </a:p>
        </p:txBody>
      </p:sp>
      <p:sp>
        <p:nvSpPr>
          <p:cNvPr id="253" name="Rounded Rectangular Callout 8">
            <a:extLst>
              <a:ext uri="{FF2B5EF4-FFF2-40B4-BE49-F238E27FC236}">
                <a16:creationId xmlns:a16="http://schemas.microsoft.com/office/drawing/2014/main" id="{A09EC302-C414-4F1A-BFDD-CE900797A075}"/>
              </a:ext>
            </a:extLst>
          </p:cNvPr>
          <p:cNvSpPr/>
          <p:nvPr/>
        </p:nvSpPr>
        <p:spPr>
          <a:xfrm>
            <a:off x="1904999" y="4867746"/>
            <a:ext cx="5329203" cy="1423462"/>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u="sng" dirty="0">
                <a:latin typeface="Calibri"/>
                <a:cs typeface="Calibri"/>
              </a:rPr>
              <a:t>Both AFMs and Practitioners like</a:t>
            </a:r>
            <a:r>
              <a:rPr lang="en-US" b="1" dirty="0">
                <a:latin typeface="Calibri"/>
                <a:cs typeface="Calibri"/>
              </a:rPr>
              <a:t> that it is </a:t>
            </a:r>
            <a:r>
              <a:rPr lang="en-US" b="1" u="sng" dirty="0">
                <a:latin typeface="Calibri"/>
                <a:cs typeface="Calibri"/>
              </a:rPr>
              <a:t>research-based</a:t>
            </a:r>
            <a:r>
              <a:rPr lang="en-US" b="1" dirty="0">
                <a:latin typeface="Calibri"/>
                <a:cs typeface="Calibri"/>
              </a:rPr>
              <a:t>, is a </a:t>
            </a:r>
            <a:r>
              <a:rPr lang="en-US" b="1" u="sng" dirty="0">
                <a:latin typeface="Calibri"/>
                <a:cs typeface="Calibri"/>
              </a:rPr>
              <a:t>structured</a:t>
            </a:r>
            <a:r>
              <a:rPr lang="en-US" b="1" dirty="0">
                <a:latin typeface="Calibri"/>
                <a:cs typeface="Calibri"/>
              </a:rPr>
              <a:t> approach and focuses on </a:t>
            </a:r>
            <a:r>
              <a:rPr lang="en-US" b="1" u="sng" dirty="0">
                <a:latin typeface="Calibri"/>
                <a:cs typeface="Calibri"/>
              </a:rPr>
              <a:t>empowering AFMs</a:t>
            </a:r>
          </a:p>
        </p:txBody>
      </p:sp>
      <p:sp>
        <p:nvSpPr>
          <p:cNvPr id="254" name="Rounded Rectangular Callout 9">
            <a:extLst>
              <a:ext uri="{FF2B5EF4-FFF2-40B4-BE49-F238E27FC236}">
                <a16:creationId xmlns:a16="http://schemas.microsoft.com/office/drawing/2014/main" id="{0C3B04F7-BD4F-4F06-AAFB-F3D956A493A6}"/>
              </a:ext>
            </a:extLst>
          </p:cNvPr>
          <p:cNvSpPr/>
          <p:nvPr/>
        </p:nvSpPr>
        <p:spPr>
          <a:xfrm>
            <a:off x="8422378" y="2906924"/>
            <a:ext cx="3052797" cy="2190823"/>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700" b="1" dirty="0">
                <a:latin typeface="Calibri"/>
                <a:cs typeface="Calibri"/>
              </a:rPr>
              <a:t>Watch Services talk about their experiences</a:t>
            </a:r>
          </a:p>
          <a:p>
            <a:pPr algn="ctr"/>
            <a:r>
              <a:rPr lang="en-GB" u="sng" dirty="0">
                <a:hlinkClick r:id="rId3"/>
              </a:rPr>
              <a:t>https://www.youtube.com/watch?v=rKUDKyWOa-k&amp;t=8s</a:t>
            </a:r>
            <a:r>
              <a:rPr lang="en-GB" dirty="0"/>
              <a:t>’</a:t>
            </a:r>
            <a:endParaRPr lang="en-US" sz="2700" b="1" dirty="0">
              <a:latin typeface="Calibri"/>
              <a:cs typeface="Calibri"/>
            </a:endParaRPr>
          </a:p>
        </p:txBody>
      </p:sp>
      <p:sp>
        <p:nvSpPr>
          <p:cNvPr id="255" name="Rounded Rectangular Callout 10">
            <a:extLst>
              <a:ext uri="{FF2B5EF4-FFF2-40B4-BE49-F238E27FC236}">
                <a16:creationId xmlns:a16="http://schemas.microsoft.com/office/drawing/2014/main" id="{A8A8FC4F-E74F-4D83-B7F3-9F55D63A066D}"/>
              </a:ext>
            </a:extLst>
          </p:cNvPr>
          <p:cNvSpPr/>
          <p:nvPr/>
        </p:nvSpPr>
        <p:spPr>
          <a:xfrm>
            <a:off x="4933507" y="1658460"/>
            <a:ext cx="2960771" cy="1147748"/>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u="sng" dirty="0">
                <a:latin typeface="Calibri"/>
                <a:cs typeface="Calibri"/>
              </a:rPr>
              <a:t>AFMs like it</a:t>
            </a:r>
            <a:r>
              <a:rPr lang="en-US" sz="2000" b="1" dirty="0">
                <a:latin typeface="Calibri"/>
                <a:cs typeface="Calibri"/>
              </a:rPr>
              <a:t>, less stressed, helps cope, social network valuable, focus is on them</a:t>
            </a:r>
          </a:p>
        </p:txBody>
      </p:sp>
      <p:sp>
        <p:nvSpPr>
          <p:cNvPr id="256" name="Rounded Rectangular Callout 258">
            <a:extLst>
              <a:ext uri="{FF2B5EF4-FFF2-40B4-BE49-F238E27FC236}">
                <a16:creationId xmlns:a16="http://schemas.microsoft.com/office/drawing/2014/main" id="{8AF080BE-0421-454A-B3DF-1208DF0F696F}"/>
              </a:ext>
            </a:extLst>
          </p:cNvPr>
          <p:cNvSpPr/>
          <p:nvPr/>
        </p:nvSpPr>
        <p:spPr>
          <a:xfrm>
            <a:off x="4457884" y="3360137"/>
            <a:ext cx="3197558" cy="1095411"/>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u="sng" dirty="0">
                <a:latin typeface="Calibri"/>
                <a:cs typeface="Calibri"/>
              </a:rPr>
              <a:t>AFMs like the handbook</a:t>
            </a:r>
            <a:r>
              <a:rPr lang="en-US" sz="2000" b="1" dirty="0">
                <a:latin typeface="Calibri"/>
                <a:cs typeface="Calibri"/>
              </a:rPr>
              <a:t> – “I may be able to make things better for myself”</a:t>
            </a:r>
          </a:p>
        </p:txBody>
      </p:sp>
    </p:spTree>
    <p:extLst>
      <p:ext uri="{BB962C8B-B14F-4D97-AF65-F5344CB8AC3E}">
        <p14:creationId xmlns:p14="http://schemas.microsoft.com/office/powerpoint/2010/main" val="24599106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0871" y="1509812"/>
            <a:ext cx="5736637" cy="2387600"/>
          </a:xfrm>
          <a:solidFill>
            <a:srgbClr val="EBEBEB"/>
          </a:solidFill>
        </p:spPr>
        <p:txBody>
          <a:bodyPr/>
          <a:lstStyle/>
          <a:p>
            <a:r>
              <a:rPr lang="en-US" dirty="0"/>
              <a:t>Lunch Break</a:t>
            </a:r>
          </a:p>
        </p:txBody>
      </p:sp>
      <p:sp>
        <p:nvSpPr>
          <p:cNvPr id="7" name="Subtitle 6"/>
          <p:cNvSpPr>
            <a:spLocks noGrp="1"/>
          </p:cNvSpPr>
          <p:nvPr>
            <p:ph type="subTitle" idx="1"/>
          </p:nvPr>
        </p:nvSpPr>
        <p:spPr>
          <a:xfrm>
            <a:off x="580871" y="4047209"/>
            <a:ext cx="5736637" cy="1655763"/>
          </a:xfrm>
        </p:spPr>
        <p:txBody>
          <a:bodyPr/>
          <a:lstStyle/>
          <a:p>
            <a:r>
              <a:rPr lang="en-US" sz="2400" b="1" dirty="0">
                <a:solidFill>
                  <a:srgbClr val="505050"/>
                </a:solidFill>
              </a:rPr>
              <a:t>Please be back in 45 minutes</a:t>
            </a:r>
          </a:p>
        </p:txBody>
      </p:sp>
      <p:grpSp>
        <p:nvGrpSpPr>
          <p:cNvPr id="3" name="Group 2"/>
          <p:cNvGrpSpPr/>
          <p:nvPr/>
        </p:nvGrpSpPr>
        <p:grpSpPr>
          <a:xfrm>
            <a:off x="-1" y="3165216"/>
            <a:ext cx="12192001" cy="3692785"/>
            <a:chOff x="4545840" y="-454474"/>
            <a:chExt cx="4672178" cy="1886849"/>
          </a:xfrm>
        </p:grpSpPr>
        <p:sp>
          <p:nvSpPr>
            <p:cNvPr id="5" name="Freeform 1463"/>
            <p:cNvSpPr>
              <a:spLocks/>
            </p:cNvSpPr>
            <p:nvPr/>
          </p:nvSpPr>
          <p:spPr bwMode="auto">
            <a:xfrm flipH="1">
              <a:off x="6805674" y="-454474"/>
              <a:ext cx="260700" cy="246715"/>
            </a:xfrm>
            <a:custGeom>
              <a:avLst/>
              <a:gdLst>
                <a:gd name="T0" fmla="*/ 750 w 902"/>
                <a:gd name="T1" fmla="*/ 999 h 1000"/>
                <a:gd name="T2" fmla="*/ 777 w 902"/>
                <a:gd name="T3" fmla="*/ 968 h 1000"/>
                <a:gd name="T4" fmla="*/ 801 w 902"/>
                <a:gd name="T5" fmla="*/ 935 h 1000"/>
                <a:gd name="T6" fmla="*/ 822 w 902"/>
                <a:gd name="T7" fmla="*/ 900 h 1000"/>
                <a:gd name="T8" fmla="*/ 840 w 902"/>
                <a:gd name="T9" fmla="*/ 865 h 1000"/>
                <a:gd name="T10" fmla="*/ 868 w 902"/>
                <a:gd name="T11" fmla="*/ 793 h 1000"/>
                <a:gd name="T12" fmla="*/ 887 w 902"/>
                <a:gd name="T13" fmla="*/ 720 h 1000"/>
                <a:gd name="T14" fmla="*/ 898 w 902"/>
                <a:gd name="T15" fmla="*/ 646 h 1000"/>
                <a:gd name="T16" fmla="*/ 902 w 902"/>
                <a:gd name="T17" fmla="*/ 572 h 1000"/>
                <a:gd name="T18" fmla="*/ 901 w 902"/>
                <a:gd name="T19" fmla="*/ 500 h 1000"/>
                <a:gd name="T20" fmla="*/ 894 w 902"/>
                <a:gd name="T21" fmla="*/ 431 h 1000"/>
                <a:gd name="T22" fmla="*/ 884 w 902"/>
                <a:gd name="T23" fmla="*/ 367 h 1000"/>
                <a:gd name="T24" fmla="*/ 871 w 902"/>
                <a:gd name="T25" fmla="*/ 306 h 1000"/>
                <a:gd name="T26" fmla="*/ 845 w 902"/>
                <a:gd name="T27" fmla="*/ 206 h 1000"/>
                <a:gd name="T28" fmla="*/ 821 w 902"/>
                <a:gd name="T29" fmla="*/ 139 h 1000"/>
                <a:gd name="T30" fmla="*/ 258 w 902"/>
                <a:gd name="T31" fmla="*/ 0 h 1000"/>
                <a:gd name="T32" fmla="*/ 0 w 902"/>
                <a:gd name="T33" fmla="*/ 485 h 1000"/>
                <a:gd name="T34" fmla="*/ 30 w 902"/>
                <a:gd name="T35" fmla="*/ 534 h 1000"/>
                <a:gd name="T36" fmla="*/ 82 w 902"/>
                <a:gd name="T37" fmla="*/ 607 h 1000"/>
                <a:gd name="T38" fmla="*/ 136 w 902"/>
                <a:gd name="T39" fmla="*/ 674 h 1000"/>
                <a:gd name="T40" fmla="*/ 179 w 902"/>
                <a:gd name="T41" fmla="*/ 723 h 1000"/>
                <a:gd name="T42" fmla="*/ 228 w 902"/>
                <a:gd name="T43" fmla="*/ 772 h 1000"/>
                <a:gd name="T44" fmla="*/ 281 w 902"/>
                <a:gd name="T45" fmla="*/ 819 h 1000"/>
                <a:gd name="T46" fmla="*/ 341 w 902"/>
                <a:gd name="T47" fmla="*/ 864 h 1000"/>
                <a:gd name="T48" fmla="*/ 405 w 902"/>
                <a:gd name="T49" fmla="*/ 905 h 1000"/>
                <a:gd name="T50" fmla="*/ 474 w 902"/>
                <a:gd name="T51" fmla="*/ 941 h 1000"/>
                <a:gd name="T52" fmla="*/ 547 w 902"/>
                <a:gd name="T53" fmla="*/ 970 h 1000"/>
                <a:gd name="T54" fmla="*/ 606 w 902"/>
                <a:gd name="T55" fmla="*/ 985 h 1000"/>
                <a:gd name="T56" fmla="*/ 646 w 902"/>
                <a:gd name="T57" fmla="*/ 993 h 1000"/>
                <a:gd name="T58" fmla="*/ 687 w 902"/>
                <a:gd name="T59" fmla="*/ 998 h 1000"/>
                <a:gd name="T60" fmla="*/ 729 w 902"/>
                <a:gd name="T61" fmla="*/ 1000 h 1000"/>
                <a:gd name="T62" fmla="*/ 750 w 902"/>
                <a:gd name="T63" fmla="*/ 999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2" h="1000">
                  <a:moveTo>
                    <a:pt x="750" y="999"/>
                  </a:moveTo>
                  <a:lnTo>
                    <a:pt x="750" y="999"/>
                  </a:lnTo>
                  <a:lnTo>
                    <a:pt x="764" y="984"/>
                  </a:lnTo>
                  <a:lnTo>
                    <a:pt x="777" y="968"/>
                  </a:lnTo>
                  <a:lnTo>
                    <a:pt x="790" y="951"/>
                  </a:lnTo>
                  <a:lnTo>
                    <a:pt x="801" y="935"/>
                  </a:lnTo>
                  <a:lnTo>
                    <a:pt x="812" y="917"/>
                  </a:lnTo>
                  <a:lnTo>
                    <a:pt x="822" y="900"/>
                  </a:lnTo>
                  <a:lnTo>
                    <a:pt x="831" y="883"/>
                  </a:lnTo>
                  <a:lnTo>
                    <a:pt x="840" y="865"/>
                  </a:lnTo>
                  <a:lnTo>
                    <a:pt x="855" y="830"/>
                  </a:lnTo>
                  <a:lnTo>
                    <a:pt x="868" y="793"/>
                  </a:lnTo>
                  <a:lnTo>
                    <a:pt x="878" y="756"/>
                  </a:lnTo>
                  <a:lnTo>
                    <a:pt x="887" y="720"/>
                  </a:lnTo>
                  <a:lnTo>
                    <a:pt x="894" y="683"/>
                  </a:lnTo>
                  <a:lnTo>
                    <a:pt x="898" y="646"/>
                  </a:lnTo>
                  <a:lnTo>
                    <a:pt x="901" y="608"/>
                  </a:lnTo>
                  <a:lnTo>
                    <a:pt x="902" y="572"/>
                  </a:lnTo>
                  <a:lnTo>
                    <a:pt x="902" y="536"/>
                  </a:lnTo>
                  <a:lnTo>
                    <a:pt x="901" y="500"/>
                  </a:lnTo>
                  <a:lnTo>
                    <a:pt x="897" y="466"/>
                  </a:lnTo>
                  <a:lnTo>
                    <a:pt x="894" y="431"/>
                  </a:lnTo>
                  <a:lnTo>
                    <a:pt x="889" y="398"/>
                  </a:lnTo>
                  <a:lnTo>
                    <a:pt x="884" y="367"/>
                  </a:lnTo>
                  <a:lnTo>
                    <a:pt x="878" y="335"/>
                  </a:lnTo>
                  <a:lnTo>
                    <a:pt x="871" y="306"/>
                  </a:lnTo>
                  <a:lnTo>
                    <a:pt x="858" y="252"/>
                  </a:lnTo>
                  <a:lnTo>
                    <a:pt x="845" y="206"/>
                  </a:lnTo>
                  <a:lnTo>
                    <a:pt x="831" y="168"/>
                  </a:lnTo>
                  <a:lnTo>
                    <a:pt x="821" y="139"/>
                  </a:lnTo>
                  <a:lnTo>
                    <a:pt x="811" y="115"/>
                  </a:lnTo>
                  <a:lnTo>
                    <a:pt x="258" y="0"/>
                  </a:lnTo>
                  <a:lnTo>
                    <a:pt x="0" y="485"/>
                  </a:lnTo>
                  <a:lnTo>
                    <a:pt x="0" y="485"/>
                  </a:lnTo>
                  <a:lnTo>
                    <a:pt x="13" y="508"/>
                  </a:lnTo>
                  <a:lnTo>
                    <a:pt x="30" y="534"/>
                  </a:lnTo>
                  <a:lnTo>
                    <a:pt x="53" y="567"/>
                  </a:lnTo>
                  <a:lnTo>
                    <a:pt x="82" y="607"/>
                  </a:lnTo>
                  <a:lnTo>
                    <a:pt x="116" y="652"/>
                  </a:lnTo>
                  <a:lnTo>
                    <a:pt x="136" y="674"/>
                  </a:lnTo>
                  <a:lnTo>
                    <a:pt x="157" y="698"/>
                  </a:lnTo>
                  <a:lnTo>
                    <a:pt x="179" y="723"/>
                  </a:lnTo>
                  <a:lnTo>
                    <a:pt x="203" y="747"/>
                  </a:lnTo>
                  <a:lnTo>
                    <a:pt x="228" y="772"/>
                  </a:lnTo>
                  <a:lnTo>
                    <a:pt x="254" y="795"/>
                  </a:lnTo>
                  <a:lnTo>
                    <a:pt x="281" y="819"/>
                  </a:lnTo>
                  <a:lnTo>
                    <a:pt x="311" y="843"/>
                  </a:lnTo>
                  <a:lnTo>
                    <a:pt x="341" y="864"/>
                  </a:lnTo>
                  <a:lnTo>
                    <a:pt x="372" y="886"/>
                  </a:lnTo>
                  <a:lnTo>
                    <a:pt x="405" y="905"/>
                  </a:lnTo>
                  <a:lnTo>
                    <a:pt x="440" y="925"/>
                  </a:lnTo>
                  <a:lnTo>
                    <a:pt x="474" y="941"/>
                  </a:lnTo>
                  <a:lnTo>
                    <a:pt x="510" y="957"/>
                  </a:lnTo>
                  <a:lnTo>
                    <a:pt x="547" y="970"/>
                  </a:lnTo>
                  <a:lnTo>
                    <a:pt x="587" y="981"/>
                  </a:lnTo>
                  <a:lnTo>
                    <a:pt x="606" y="985"/>
                  </a:lnTo>
                  <a:lnTo>
                    <a:pt x="626" y="990"/>
                  </a:lnTo>
                  <a:lnTo>
                    <a:pt x="646" y="993"/>
                  </a:lnTo>
                  <a:lnTo>
                    <a:pt x="666" y="996"/>
                  </a:lnTo>
                  <a:lnTo>
                    <a:pt x="687" y="998"/>
                  </a:lnTo>
                  <a:lnTo>
                    <a:pt x="708" y="999"/>
                  </a:lnTo>
                  <a:lnTo>
                    <a:pt x="729" y="1000"/>
                  </a:lnTo>
                  <a:lnTo>
                    <a:pt x="750" y="999"/>
                  </a:lnTo>
                  <a:lnTo>
                    <a:pt x="750" y="999"/>
                  </a:lnTo>
                  <a:close/>
                </a:path>
              </a:pathLst>
            </a:custGeom>
            <a:solidFill>
              <a:srgbClr val="F1C4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 name="Freeform 1464"/>
            <p:cNvSpPr>
              <a:spLocks/>
            </p:cNvSpPr>
            <p:nvPr/>
          </p:nvSpPr>
          <p:spPr bwMode="auto">
            <a:xfrm flipH="1">
              <a:off x="6836958" y="-426675"/>
              <a:ext cx="222464" cy="92084"/>
            </a:xfrm>
            <a:custGeom>
              <a:avLst/>
              <a:gdLst>
                <a:gd name="T0" fmla="*/ 16 w 768"/>
                <a:gd name="T1" fmla="*/ 366 h 366"/>
                <a:gd name="T2" fmla="*/ 16 w 768"/>
                <a:gd name="T3" fmla="*/ 366 h 366"/>
                <a:gd name="T4" fmla="*/ 19 w 768"/>
                <a:gd name="T5" fmla="*/ 365 h 366"/>
                <a:gd name="T6" fmla="*/ 23 w 768"/>
                <a:gd name="T7" fmla="*/ 364 h 366"/>
                <a:gd name="T8" fmla="*/ 759 w 768"/>
                <a:gd name="T9" fmla="*/ 28 h 366"/>
                <a:gd name="T10" fmla="*/ 759 w 768"/>
                <a:gd name="T11" fmla="*/ 28 h 366"/>
                <a:gd name="T12" fmla="*/ 763 w 768"/>
                <a:gd name="T13" fmla="*/ 25 h 366"/>
                <a:gd name="T14" fmla="*/ 766 w 768"/>
                <a:gd name="T15" fmla="*/ 20 h 366"/>
                <a:gd name="T16" fmla="*/ 768 w 768"/>
                <a:gd name="T17" fmla="*/ 14 h 366"/>
                <a:gd name="T18" fmla="*/ 765 w 768"/>
                <a:gd name="T19" fmla="*/ 9 h 366"/>
                <a:gd name="T20" fmla="*/ 765 w 768"/>
                <a:gd name="T21" fmla="*/ 9 h 366"/>
                <a:gd name="T22" fmla="*/ 762 w 768"/>
                <a:gd name="T23" fmla="*/ 4 h 366"/>
                <a:gd name="T24" fmla="*/ 756 w 768"/>
                <a:gd name="T25" fmla="*/ 1 h 366"/>
                <a:gd name="T26" fmla="*/ 751 w 768"/>
                <a:gd name="T27" fmla="*/ 0 h 366"/>
                <a:gd name="T28" fmla="*/ 745 w 768"/>
                <a:gd name="T29" fmla="*/ 1 h 366"/>
                <a:gd name="T30" fmla="*/ 9 w 768"/>
                <a:gd name="T31" fmla="*/ 337 h 366"/>
                <a:gd name="T32" fmla="*/ 9 w 768"/>
                <a:gd name="T33" fmla="*/ 337 h 366"/>
                <a:gd name="T34" fmla="*/ 5 w 768"/>
                <a:gd name="T35" fmla="*/ 341 h 366"/>
                <a:gd name="T36" fmla="*/ 1 w 768"/>
                <a:gd name="T37" fmla="*/ 346 h 366"/>
                <a:gd name="T38" fmla="*/ 0 w 768"/>
                <a:gd name="T39" fmla="*/ 351 h 366"/>
                <a:gd name="T40" fmla="*/ 1 w 768"/>
                <a:gd name="T41" fmla="*/ 358 h 366"/>
                <a:gd name="T42" fmla="*/ 1 w 768"/>
                <a:gd name="T43" fmla="*/ 358 h 366"/>
                <a:gd name="T44" fmla="*/ 5 w 768"/>
                <a:gd name="T45" fmla="*/ 361 h 366"/>
                <a:gd name="T46" fmla="*/ 8 w 768"/>
                <a:gd name="T47" fmla="*/ 364 h 366"/>
                <a:gd name="T48" fmla="*/ 11 w 768"/>
                <a:gd name="T49" fmla="*/ 365 h 366"/>
                <a:gd name="T50" fmla="*/ 16 w 768"/>
                <a:gd name="T51" fmla="*/ 366 h 366"/>
                <a:gd name="T52" fmla="*/ 16 w 768"/>
                <a:gd name="T53"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8" h="366">
                  <a:moveTo>
                    <a:pt x="16" y="366"/>
                  </a:moveTo>
                  <a:lnTo>
                    <a:pt x="16" y="366"/>
                  </a:lnTo>
                  <a:lnTo>
                    <a:pt x="19" y="365"/>
                  </a:lnTo>
                  <a:lnTo>
                    <a:pt x="23" y="364"/>
                  </a:lnTo>
                  <a:lnTo>
                    <a:pt x="759" y="28"/>
                  </a:lnTo>
                  <a:lnTo>
                    <a:pt x="759" y="28"/>
                  </a:lnTo>
                  <a:lnTo>
                    <a:pt x="763" y="25"/>
                  </a:lnTo>
                  <a:lnTo>
                    <a:pt x="766" y="20"/>
                  </a:lnTo>
                  <a:lnTo>
                    <a:pt x="768" y="14"/>
                  </a:lnTo>
                  <a:lnTo>
                    <a:pt x="765" y="9"/>
                  </a:lnTo>
                  <a:lnTo>
                    <a:pt x="765" y="9"/>
                  </a:lnTo>
                  <a:lnTo>
                    <a:pt x="762" y="4"/>
                  </a:lnTo>
                  <a:lnTo>
                    <a:pt x="756" y="1"/>
                  </a:lnTo>
                  <a:lnTo>
                    <a:pt x="751" y="0"/>
                  </a:lnTo>
                  <a:lnTo>
                    <a:pt x="745" y="1"/>
                  </a:lnTo>
                  <a:lnTo>
                    <a:pt x="9" y="337"/>
                  </a:lnTo>
                  <a:lnTo>
                    <a:pt x="9" y="337"/>
                  </a:lnTo>
                  <a:lnTo>
                    <a:pt x="5" y="341"/>
                  </a:lnTo>
                  <a:lnTo>
                    <a:pt x="1" y="346"/>
                  </a:lnTo>
                  <a:lnTo>
                    <a:pt x="0" y="351"/>
                  </a:lnTo>
                  <a:lnTo>
                    <a:pt x="1" y="358"/>
                  </a:lnTo>
                  <a:lnTo>
                    <a:pt x="1" y="358"/>
                  </a:lnTo>
                  <a:lnTo>
                    <a:pt x="5" y="361"/>
                  </a:lnTo>
                  <a:lnTo>
                    <a:pt x="8" y="364"/>
                  </a:lnTo>
                  <a:lnTo>
                    <a:pt x="11" y="365"/>
                  </a:lnTo>
                  <a:lnTo>
                    <a:pt x="16" y="366"/>
                  </a:lnTo>
                  <a:lnTo>
                    <a:pt x="16" y="366"/>
                  </a:lnTo>
                  <a:close/>
                </a:path>
              </a:pathLst>
            </a:custGeom>
            <a:solidFill>
              <a:srgbClr val="8D6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 name="Freeform 1465"/>
            <p:cNvSpPr>
              <a:spLocks/>
            </p:cNvSpPr>
            <p:nvPr/>
          </p:nvSpPr>
          <p:spPr bwMode="auto">
            <a:xfrm flipH="1">
              <a:off x="6845648" y="-454474"/>
              <a:ext cx="147730" cy="248453"/>
            </a:xfrm>
            <a:custGeom>
              <a:avLst/>
              <a:gdLst>
                <a:gd name="T0" fmla="*/ 494 w 510"/>
                <a:gd name="T1" fmla="*/ 1002 h 1002"/>
                <a:gd name="T2" fmla="*/ 494 w 510"/>
                <a:gd name="T3" fmla="*/ 1002 h 1002"/>
                <a:gd name="T4" fmla="*/ 497 w 510"/>
                <a:gd name="T5" fmla="*/ 1002 h 1002"/>
                <a:gd name="T6" fmla="*/ 501 w 510"/>
                <a:gd name="T7" fmla="*/ 1001 h 1002"/>
                <a:gd name="T8" fmla="*/ 501 w 510"/>
                <a:gd name="T9" fmla="*/ 1001 h 1002"/>
                <a:gd name="T10" fmla="*/ 506 w 510"/>
                <a:gd name="T11" fmla="*/ 996 h 1002"/>
                <a:gd name="T12" fmla="*/ 508 w 510"/>
                <a:gd name="T13" fmla="*/ 992 h 1002"/>
                <a:gd name="T14" fmla="*/ 510 w 510"/>
                <a:gd name="T15" fmla="*/ 986 h 1002"/>
                <a:gd name="T16" fmla="*/ 508 w 510"/>
                <a:gd name="T17" fmla="*/ 980 h 1002"/>
                <a:gd name="T18" fmla="*/ 29 w 510"/>
                <a:gd name="T19" fmla="*/ 8 h 1002"/>
                <a:gd name="T20" fmla="*/ 29 w 510"/>
                <a:gd name="T21" fmla="*/ 8 h 1002"/>
                <a:gd name="T22" fmla="*/ 26 w 510"/>
                <a:gd name="T23" fmla="*/ 4 h 1002"/>
                <a:gd name="T24" fmla="*/ 20 w 510"/>
                <a:gd name="T25" fmla="*/ 1 h 1002"/>
                <a:gd name="T26" fmla="*/ 15 w 510"/>
                <a:gd name="T27" fmla="*/ 0 h 1002"/>
                <a:gd name="T28" fmla="*/ 9 w 510"/>
                <a:gd name="T29" fmla="*/ 2 h 1002"/>
                <a:gd name="T30" fmla="*/ 9 w 510"/>
                <a:gd name="T31" fmla="*/ 2 h 1002"/>
                <a:gd name="T32" fmla="*/ 4 w 510"/>
                <a:gd name="T33" fmla="*/ 5 h 1002"/>
                <a:gd name="T34" fmla="*/ 0 w 510"/>
                <a:gd name="T35" fmla="*/ 11 h 1002"/>
                <a:gd name="T36" fmla="*/ 0 w 510"/>
                <a:gd name="T37" fmla="*/ 16 h 1002"/>
                <a:gd name="T38" fmla="*/ 1 w 510"/>
                <a:gd name="T39" fmla="*/ 21 h 1002"/>
                <a:gd name="T40" fmla="*/ 480 w 510"/>
                <a:gd name="T41" fmla="*/ 993 h 1002"/>
                <a:gd name="T42" fmla="*/ 480 w 510"/>
                <a:gd name="T43" fmla="*/ 993 h 1002"/>
                <a:gd name="T44" fmla="*/ 483 w 510"/>
                <a:gd name="T45" fmla="*/ 996 h 1002"/>
                <a:gd name="T46" fmla="*/ 486 w 510"/>
                <a:gd name="T47" fmla="*/ 1000 h 1002"/>
                <a:gd name="T48" fmla="*/ 489 w 510"/>
                <a:gd name="T49" fmla="*/ 1001 h 1002"/>
                <a:gd name="T50" fmla="*/ 494 w 510"/>
                <a:gd name="T51" fmla="*/ 1002 h 1002"/>
                <a:gd name="T52" fmla="*/ 494 w 510"/>
                <a:gd name="T53"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0" h="1002">
                  <a:moveTo>
                    <a:pt x="494" y="1002"/>
                  </a:moveTo>
                  <a:lnTo>
                    <a:pt x="494" y="1002"/>
                  </a:lnTo>
                  <a:lnTo>
                    <a:pt x="497" y="1002"/>
                  </a:lnTo>
                  <a:lnTo>
                    <a:pt x="501" y="1001"/>
                  </a:lnTo>
                  <a:lnTo>
                    <a:pt x="501" y="1001"/>
                  </a:lnTo>
                  <a:lnTo>
                    <a:pt x="506" y="996"/>
                  </a:lnTo>
                  <a:lnTo>
                    <a:pt x="508" y="992"/>
                  </a:lnTo>
                  <a:lnTo>
                    <a:pt x="510" y="986"/>
                  </a:lnTo>
                  <a:lnTo>
                    <a:pt x="508" y="980"/>
                  </a:lnTo>
                  <a:lnTo>
                    <a:pt x="29" y="8"/>
                  </a:lnTo>
                  <a:lnTo>
                    <a:pt x="29" y="8"/>
                  </a:lnTo>
                  <a:lnTo>
                    <a:pt x="26" y="4"/>
                  </a:lnTo>
                  <a:lnTo>
                    <a:pt x="20" y="1"/>
                  </a:lnTo>
                  <a:lnTo>
                    <a:pt x="15" y="0"/>
                  </a:lnTo>
                  <a:lnTo>
                    <a:pt x="9" y="2"/>
                  </a:lnTo>
                  <a:lnTo>
                    <a:pt x="9" y="2"/>
                  </a:lnTo>
                  <a:lnTo>
                    <a:pt x="4" y="5"/>
                  </a:lnTo>
                  <a:lnTo>
                    <a:pt x="0" y="11"/>
                  </a:lnTo>
                  <a:lnTo>
                    <a:pt x="0" y="16"/>
                  </a:lnTo>
                  <a:lnTo>
                    <a:pt x="1" y="21"/>
                  </a:lnTo>
                  <a:lnTo>
                    <a:pt x="480" y="993"/>
                  </a:lnTo>
                  <a:lnTo>
                    <a:pt x="480" y="993"/>
                  </a:lnTo>
                  <a:lnTo>
                    <a:pt x="483" y="996"/>
                  </a:lnTo>
                  <a:lnTo>
                    <a:pt x="486" y="1000"/>
                  </a:lnTo>
                  <a:lnTo>
                    <a:pt x="489" y="1001"/>
                  </a:lnTo>
                  <a:lnTo>
                    <a:pt x="494" y="1002"/>
                  </a:lnTo>
                  <a:lnTo>
                    <a:pt x="494" y="1002"/>
                  </a:lnTo>
                  <a:close/>
                </a:path>
              </a:pathLst>
            </a:custGeom>
            <a:solidFill>
              <a:srgbClr val="8D6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 name="Freeform 1466"/>
            <p:cNvSpPr>
              <a:spLocks/>
            </p:cNvSpPr>
            <p:nvPr/>
          </p:nvSpPr>
          <p:spPr bwMode="auto">
            <a:xfrm flipH="1">
              <a:off x="6979474" y="-452737"/>
              <a:ext cx="111232" cy="314475"/>
            </a:xfrm>
            <a:custGeom>
              <a:avLst/>
              <a:gdLst>
                <a:gd name="T0" fmla="*/ 8 w 381"/>
                <a:gd name="T1" fmla="*/ 1261 h 1262"/>
                <a:gd name="T2" fmla="*/ 35 w 381"/>
                <a:gd name="T3" fmla="*/ 1235 h 1262"/>
                <a:gd name="T4" fmla="*/ 101 w 381"/>
                <a:gd name="T5" fmla="*/ 1158 h 1262"/>
                <a:gd name="T6" fmla="*/ 159 w 381"/>
                <a:gd name="T7" fmla="*/ 1079 h 1262"/>
                <a:gd name="T8" fmla="*/ 209 w 381"/>
                <a:gd name="T9" fmla="*/ 999 h 1262"/>
                <a:gd name="T10" fmla="*/ 250 w 381"/>
                <a:gd name="T11" fmla="*/ 918 h 1262"/>
                <a:gd name="T12" fmla="*/ 285 w 381"/>
                <a:gd name="T13" fmla="*/ 837 h 1262"/>
                <a:gd name="T14" fmla="*/ 335 w 381"/>
                <a:gd name="T15" fmla="*/ 680 h 1262"/>
                <a:gd name="T16" fmla="*/ 366 w 381"/>
                <a:gd name="T17" fmla="*/ 532 h 1262"/>
                <a:gd name="T18" fmla="*/ 376 w 381"/>
                <a:gd name="T19" fmla="*/ 441 h 1262"/>
                <a:gd name="T20" fmla="*/ 381 w 381"/>
                <a:gd name="T21" fmla="*/ 309 h 1262"/>
                <a:gd name="T22" fmla="*/ 379 w 381"/>
                <a:gd name="T23" fmla="*/ 195 h 1262"/>
                <a:gd name="T24" fmla="*/ 361 w 381"/>
                <a:gd name="T25" fmla="*/ 39 h 1262"/>
                <a:gd name="T26" fmla="*/ 354 w 381"/>
                <a:gd name="T27" fmla="*/ 3 h 1262"/>
                <a:gd name="T28" fmla="*/ 348 w 381"/>
                <a:gd name="T29" fmla="*/ 0 h 1262"/>
                <a:gd name="T30" fmla="*/ 344 w 381"/>
                <a:gd name="T31" fmla="*/ 3 h 1262"/>
                <a:gd name="T32" fmla="*/ 344 w 381"/>
                <a:gd name="T33" fmla="*/ 7 h 1262"/>
                <a:gd name="T34" fmla="*/ 361 w 381"/>
                <a:gd name="T35" fmla="*/ 131 h 1262"/>
                <a:gd name="T36" fmla="*/ 369 w 381"/>
                <a:gd name="T37" fmla="*/ 265 h 1262"/>
                <a:gd name="T38" fmla="*/ 367 w 381"/>
                <a:gd name="T39" fmla="*/ 389 h 1262"/>
                <a:gd name="T40" fmla="*/ 353 w 381"/>
                <a:gd name="T41" fmla="*/ 526 h 1262"/>
                <a:gd name="T42" fmla="*/ 324 w 381"/>
                <a:gd name="T43" fmla="*/ 674 h 1262"/>
                <a:gd name="T44" fmla="*/ 277 w 381"/>
                <a:gd name="T45" fmla="*/ 828 h 1262"/>
                <a:gd name="T46" fmla="*/ 220 w 381"/>
                <a:gd name="T47" fmla="*/ 956 h 1262"/>
                <a:gd name="T48" fmla="*/ 176 w 381"/>
                <a:gd name="T49" fmla="*/ 1032 h 1262"/>
                <a:gd name="T50" fmla="*/ 127 w 381"/>
                <a:gd name="T51" fmla="*/ 1107 h 1262"/>
                <a:gd name="T52" fmla="*/ 69 w 381"/>
                <a:gd name="T53" fmla="*/ 1180 h 1262"/>
                <a:gd name="T54" fmla="*/ 26 w 381"/>
                <a:gd name="T55" fmla="*/ 1227 h 1262"/>
                <a:gd name="T56" fmla="*/ 54 w 381"/>
                <a:gd name="T57" fmla="*/ 1159 h 1262"/>
                <a:gd name="T58" fmla="*/ 85 w 381"/>
                <a:gd name="T59" fmla="*/ 1055 h 1262"/>
                <a:gd name="T60" fmla="*/ 113 w 381"/>
                <a:gd name="T61" fmla="*/ 915 h 1262"/>
                <a:gd name="T62" fmla="*/ 131 w 381"/>
                <a:gd name="T63" fmla="*/ 740 h 1262"/>
                <a:gd name="T64" fmla="*/ 131 w 381"/>
                <a:gd name="T65" fmla="*/ 532 h 1262"/>
                <a:gd name="T66" fmla="*/ 126 w 381"/>
                <a:gd name="T67" fmla="*/ 454 h 1262"/>
                <a:gd name="T68" fmla="*/ 122 w 381"/>
                <a:gd name="T69" fmla="*/ 450 h 1262"/>
                <a:gd name="T70" fmla="*/ 118 w 381"/>
                <a:gd name="T71" fmla="*/ 450 h 1262"/>
                <a:gd name="T72" fmla="*/ 114 w 381"/>
                <a:gd name="T73" fmla="*/ 455 h 1262"/>
                <a:gd name="T74" fmla="*/ 121 w 381"/>
                <a:gd name="T75" fmla="*/ 549 h 1262"/>
                <a:gd name="T76" fmla="*/ 122 w 381"/>
                <a:gd name="T77" fmla="*/ 680 h 1262"/>
                <a:gd name="T78" fmla="*/ 117 w 381"/>
                <a:gd name="T79" fmla="*/ 797 h 1262"/>
                <a:gd name="T80" fmla="*/ 104 w 381"/>
                <a:gd name="T81" fmla="*/ 901 h 1262"/>
                <a:gd name="T82" fmla="*/ 76 w 381"/>
                <a:gd name="T83" fmla="*/ 1047 h 1262"/>
                <a:gd name="T84" fmla="*/ 37 w 381"/>
                <a:gd name="T85" fmla="*/ 1171 h 1262"/>
                <a:gd name="T86" fmla="*/ 8 w 381"/>
                <a:gd name="T87" fmla="*/ 1239 h 1262"/>
                <a:gd name="T88" fmla="*/ 0 w 381"/>
                <a:gd name="T89" fmla="*/ 1255 h 1262"/>
                <a:gd name="T90" fmla="*/ 2 w 381"/>
                <a:gd name="T91" fmla="*/ 1261 h 1262"/>
                <a:gd name="T92" fmla="*/ 6 w 381"/>
                <a:gd name="T93" fmla="*/ 1262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1" h="1262">
                  <a:moveTo>
                    <a:pt x="6" y="1262"/>
                  </a:moveTo>
                  <a:lnTo>
                    <a:pt x="6" y="1262"/>
                  </a:lnTo>
                  <a:lnTo>
                    <a:pt x="8" y="1261"/>
                  </a:lnTo>
                  <a:lnTo>
                    <a:pt x="10" y="1260"/>
                  </a:lnTo>
                  <a:lnTo>
                    <a:pt x="10" y="1260"/>
                  </a:lnTo>
                  <a:lnTo>
                    <a:pt x="35" y="1235"/>
                  </a:lnTo>
                  <a:lnTo>
                    <a:pt x="57" y="1210"/>
                  </a:lnTo>
                  <a:lnTo>
                    <a:pt x="80" y="1184"/>
                  </a:lnTo>
                  <a:lnTo>
                    <a:pt x="101" y="1158"/>
                  </a:lnTo>
                  <a:lnTo>
                    <a:pt x="121" y="1132"/>
                  </a:lnTo>
                  <a:lnTo>
                    <a:pt x="141" y="1106"/>
                  </a:lnTo>
                  <a:lnTo>
                    <a:pt x="159" y="1079"/>
                  </a:lnTo>
                  <a:lnTo>
                    <a:pt x="176" y="1053"/>
                  </a:lnTo>
                  <a:lnTo>
                    <a:pt x="193" y="1026"/>
                  </a:lnTo>
                  <a:lnTo>
                    <a:pt x="209" y="999"/>
                  </a:lnTo>
                  <a:lnTo>
                    <a:pt x="223" y="972"/>
                  </a:lnTo>
                  <a:lnTo>
                    <a:pt x="238" y="945"/>
                  </a:lnTo>
                  <a:lnTo>
                    <a:pt x="250" y="918"/>
                  </a:lnTo>
                  <a:lnTo>
                    <a:pt x="262" y="891"/>
                  </a:lnTo>
                  <a:lnTo>
                    <a:pt x="275" y="864"/>
                  </a:lnTo>
                  <a:lnTo>
                    <a:pt x="285" y="837"/>
                  </a:lnTo>
                  <a:lnTo>
                    <a:pt x="305" y="784"/>
                  </a:lnTo>
                  <a:lnTo>
                    <a:pt x="322" y="732"/>
                  </a:lnTo>
                  <a:lnTo>
                    <a:pt x="335" y="680"/>
                  </a:lnTo>
                  <a:lnTo>
                    <a:pt x="348" y="629"/>
                  </a:lnTo>
                  <a:lnTo>
                    <a:pt x="358" y="579"/>
                  </a:lnTo>
                  <a:lnTo>
                    <a:pt x="366" y="532"/>
                  </a:lnTo>
                  <a:lnTo>
                    <a:pt x="371" y="485"/>
                  </a:lnTo>
                  <a:lnTo>
                    <a:pt x="376" y="441"/>
                  </a:lnTo>
                  <a:lnTo>
                    <a:pt x="376" y="441"/>
                  </a:lnTo>
                  <a:lnTo>
                    <a:pt x="379" y="396"/>
                  </a:lnTo>
                  <a:lnTo>
                    <a:pt x="381" y="351"/>
                  </a:lnTo>
                  <a:lnTo>
                    <a:pt x="381" y="309"/>
                  </a:lnTo>
                  <a:lnTo>
                    <a:pt x="381" y="269"/>
                  </a:lnTo>
                  <a:lnTo>
                    <a:pt x="380" y="232"/>
                  </a:lnTo>
                  <a:lnTo>
                    <a:pt x="379" y="195"/>
                  </a:lnTo>
                  <a:lnTo>
                    <a:pt x="373" y="131"/>
                  </a:lnTo>
                  <a:lnTo>
                    <a:pt x="367" y="79"/>
                  </a:lnTo>
                  <a:lnTo>
                    <a:pt x="361" y="39"/>
                  </a:lnTo>
                  <a:lnTo>
                    <a:pt x="354" y="5"/>
                  </a:lnTo>
                  <a:lnTo>
                    <a:pt x="354" y="5"/>
                  </a:lnTo>
                  <a:lnTo>
                    <a:pt x="354" y="3"/>
                  </a:lnTo>
                  <a:lnTo>
                    <a:pt x="352" y="2"/>
                  </a:lnTo>
                  <a:lnTo>
                    <a:pt x="350" y="0"/>
                  </a:lnTo>
                  <a:lnTo>
                    <a:pt x="348" y="0"/>
                  </a:lnTo>
                  <a:lnTo>
                    <a:pt x="348" y="0"/>
                  </a:lnTo>
                  <a:lnTo>
                    <a:pt x="347" y="2"/>
                  </a:lnTo>
                  <a:lnTo>
                    <a:pt x="344" y="3"/>
                  </a:lnTo>
                  <a:lnTo>
                    <a:pt x="343" y="5"/>
                  </a:lnTo>
                  <a:lnTo>
                    <a:pt x="344" y="7"/>
                  </a:lnTo>
                  <a:lnTo>
                    <a:pt x="344" y="7"/>
                  </a:lnTo>
                  <a:lnTo>
                    <a:pt x="350" y="41"/>
                  </a:lnTo>
                  <a:lnTo>
                    <a:pt x="356" y="80"/>
                  </a:lnTo>
                  <a:lnTo>
                    <a:pt x="361" y="131"/>
                  </a:lnTo>
                  <a:lnTo>
                    <a:pt x="367" y="193"/>
                  </a:lnTo>
                  <a:lnTo>
                    <a:pt x="368" y="228"/>
                  </a:lnTo>
                  <a:lnTo>
                    <a:pt x="369" y="265"/>
                  </a:lnTo>
                  <a:lnTo>
                    <a:pt x="369" y="305"/>
                  </a:lnTo>
                  <a:lnTo>
                    <a:pt x="369" y="346"/>
                  </a:lnTo>
                  <a:lnTo>
                    <a:pt x="367" y="389"/>
                  </a:lnTo>
                  <a:lnTo>
                    <a:pt x="363" y="433"/>
                  </a:lnTo>
                  <a:lnTo>
                    <a:pt x="359" y="479"/>
                  </a:lnTo>
                  <a:lnTo>
                    <a:pt x="353" y="526"/>
                  </a:lnTo>
                  <a:lnTo>
                    <a:pt x="345" y="575"/>
                  </a:lnTo>
                  <a:lnTo>
                    <a:pt x="336" y="625"/>
                  </a:lnTo>
                  <a:lnTo>
                    <a:pt x="324" y="674"/>
                  </a:lnTo>
                  <a:lnTo>
                    <a:pt x="311" y="725"/>
                  </a:lnTo>
                  <a:lnTo>
                    <a:pt x="295" y="776"/>
                  </a:lnTo>
                  <a:lnTo>
                    <a:pt x="277" y="828"/>
                  </a:lnTo>
                  <a:lnTo>
                    <a:pt x="256" y="879"/>
                  </a:lnTo>
                  <a:lnTo>
                    <a:pt x="232" y="930"/>
                  </a:lnTo>
                  <a:lnTo>
                    <a:pt x="220" y="956"/>
                  </a:lnTo>
                  <a:lnTo>
                    <a:pt x="205" y="981"/>
                  </a:lnTo>
                  <a:lnTo>
                    <a:pt x="192" y="1007"/>
                  </a:lnTo>
                  <a:lnTo>
                    <a:pt x="176" y="1032"/>
                  </a:lnTo>
                  <a:lnTo>
                    <a:pt x="160" y="1058"/>
                  </a:lnTo>
                  <a:lnTo>
                    <a:pt x="144" y="1082"/>
                  </a:lnTo>
                  <a:lnTo>
                    <a:pt x="127" y="1107"/>
                  </a:lnTo>
                  <a:lnTo>
                    <a:pt x="108" y="1131"/>
                  </a:lnTo>
                  <a:lnTo>
                    <a:pt x="89" y="1156"/>
                  </a:lnTo>
                  <a:lnTo>
                    <a:pt x="69" y="1180"/>
                  </a:lnTo>
                  <a:lnTo>
                    <a:pt x="48" y="1203"/>
                  </a:lnTo>
                  <a:lnTo>
                    <a:pt x="26" y="1227"/>
                  </a:lnTo>
                  <a:lnTo>
                    <a:pt x="26" y="1227"/>
                  </a:lnTo>
                  <a:lnTo>
                    <a:pt x="35" y="1209"/>
                  </a:lnTo>
                  <a:lnTo>
                    <a:pt x="44" y="1186"/>
                  </a:lnTo>
                  <a:lnTo>
                    <a:pt x="54" y="1159"/>
                  </a:lnTo>
                  <a:lnTo>
                    <a:pt x="64" y="1129"/>
                  </a:lnTo>
                  <a:lnTo>
                    <a:pt x="74" y="1094"/>
                  </a:lnTo>
                  <a:lnTo>
                    <a:pt x="85" y="1055"/>
                  </a:lnTo>
                  <a:lnTo>
                    <a:pt x="95" y="1012"/>
                  </a:lnTo>
                  <a:lnTo>
                    <a:pt x="105" y="966"/>
                  </a:lnTo>
                  <a:lnTo>
                    <a:pt x="113" y="915"/>
                  </a:lnTo>
                  <a:lnTo>
                    <a:pt x="121" y="861"/>
                  </a:lnTo>
                  <a:lnTo>
                    <a:pt x="128" y="803"/>
                  </a:lnTo>
                  <a:lnTo>
                    <a:pt x="131" y="740"/>
                  </a:lnTo>
                  <a:lnTo>
                    <a:pt x="133" y="674"/>
                  </a:lnTo>
                  <a:lnTo>
                    <a:pt x="133" y="605"/>
                  </a:lnTo>
                  <a:lnTo>
                    <a:pt x="131" y="532"/>
                  </a:lnTo>
                  <a:lnTo>
                    <a:pt x="129" y="493"/>
                  </a:lnTo>
                  <a:lnTo>
                    <a:pt x="126" y="454"/>
                  </a:lnTo>
                  <a:lnTo>
                    <a:pt x="126" y="454"/>
                  </a:lnTo>
                  <a:lnTo>
                    <a:pt x="124" y="452"/>
                  </a:lnTo>
                  <a:lnTo>
                    <a:pt x="123" y="451"/>
                  </a:lnTo>
                  <a:lnTo>
                    <a:pt x="122" y="450"/>
                  </a:lnTo>
                  <a:lnTo>
                    <a:pt x="120" y="450"/>
                  </a:lnTo>
                  <a:lnTo>
                    <a:pt x="120" y="450"/>
                  </a:lnTo>
                  <a:lnTo>
                    <a:pt x="118" y="450"/>
                  </a:lnTo>
                  <a:lnTo>
                    <a:pt x="115" y="452"/>
                  </a:lnTo>
                  <a:lnTo>
                    <a:pt x="114" y="453"/>
                  </a:lnTo>
                  <a:lnTo>
                    <a:pt x="114" y="455"/>
                  </a:lnTo>
                  <a:lnTo>
                    <a:pt x="114" y="455"/>
                  </a:lnTo>
                  <a:lnTo>
                    <a:pt x="118" y="503"/>
                  </a:lnTo>
                  <a:lnTo>
                    <a:pt x="121" y="549"/>
                  </a:lnTo>
                  <a:lnTo>
                    <a:pt x="122" y="594"/>
                  </a:lnTo>
                  <a:lnTo>
                    <a:pt x="123" y="638"/>
                  </a:lnTo>
                  <a:lnTo>
                    <a:pt x="122" y="680"/>
                  </a:lnTo>
                  <a:lnTo>
                    <a:pt x="121" y="720"/>
                  </a:lnTo>
                  <a:lnTo>
                    <a:pt x="119" y="760"/>
                  </a:lnTo>
                  <a:lnTo>
                    <a:pt x="117" y="797"/>
                  </a:lnTo>
                  <a:lnTo>
                    <a:pt x="113" y="833"/>
                  </a:lnTo>
                  <a:lnTo>
                    <a:pt x="109" y="868"/>
                  </a:lnTo>
                  <a:lnTo>
                    <a:pt x="104" y="901"/>
                  </a:lnTo>
                  <a:lnTo>
                    <a:pt x="100" y="933"/>
                  </a:lnTo>
                  <a:lnTo>
                    <a:pt x="89" y="993"/>
                  </a:lnTo>
                  <a:lnTo>
                    <a:pt x="76" y="1047"/>
                  </a:lnTo>
                  <a:lnTo>
                    <a:pt x="63" y="1094"/>
                  </a:lnTo>
                  <a:lnTo>
                    <a:pt x="49" y="1135"/>
                  </a:lnTo>
                  <a:lnTo>
                    <a:pt x="37" y="1171"/>
                  </a:lnTo>
                  <a:lnTo>
                    <a:pt x="26" y="1200"/>
                  </a:lnTo>
                  <a:lnTo>
                    <a:pt x="16" y="1223"/>
                  </a:lnTo>
                  <a:lnTo>
                    <a:pt x="8" y="1239"/>
                  </a:lnTo>
                  <a:lnTo>
                    <a:pt x="1" y="1253"/>
                  </a:lnTo>
                  <a:lnTo>
                    <a:pt x="1" y="1253"/>
                  </a:lnTo>
                  <a:lnTo>
                    <a:pt x="0" y="1255"/>
                  </a:lnTo>
                  <a:lnTo>
                    <a:pt x="0" y="1257"/>
                  </a:lnTo>
                  <a:lnTo>
                    <a:pt x="1" y="1258"/>
                  </a:lnTo>
                  <a:lnTo>
                    <a:pt x="2" y="1261"/>
                  </a:lnTo>
                  <a:lnTo>
                    <a:pt x="2" y="1261"/>
                  </a:lnTo>
                  <a:lnTo>
                    <a:pt x="6" y="1262"/>
                  </a:lnTo>
                  <a:lnTo>
                    <a:pt x="6" y="1262"/>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 name="Freeform 1467"/>
            <p:cNvSpPr>
              <a:spLocks/>
            </p:cNvSpPr>
            <p:nvPr/>
          </p:nvSpPr>
          <p:spPr bwMode="auto">
            <a:xfrm flipH="1">
              <a:off x="6840434" y="-423201"/>
              <a:ext cx="250272" cy="284939"/>
            </a:xfrm>
            <a:custGeom>
              <a:avLst/>
              <a:gdLst>
                <a:gd name="T0" fmla="*/ 64 w 861"/>
                <a:gd name="T1" fmla="*/ 1147 h 1148"/>
                <a:gd name="T2" fmla="*/ 170 w 861"/>
                <a:gd name="T3" fmla="*/ 1136 h 1148"/>
                <a:gd name="T4" fmla="*/ 319 w 861"/>
                <a:gd name="T5" fmla="*/ 1108 h 1148"/>
                <a:gd name="T6" fmla="*/ 467 w 861"/>
                <a:gd name="T7" fmla="*/ 1065 h 1148"/>
                <a:gd name="T8" fmla="*/ 563 w 861"/>
                <a:gd name="T9" fmla="*/ 1027 h 1148"/>
                <a:gd name="T10" fmla="*/ 664 w 861"/>
                <a:gd name="T11" fmla="*/ 980 h 1148"/>
                <a:gd name="T12" fmla="*/ 766 w 861"/>
                <a:gd name="T13" fmla="*/ 922 h 1148"/>
                <a:gd name="T14" fmla="*/ 836 w 861"/>
                <a:gd name="T15" fmla="*/ 878 h 1148"/>
                <a:gd name="T16" fmla="*/ 838 w 861"/>
                <a:gd name="T17" fmla="*/ 871 h 1148"/>
                <a:gd name="T18" fmla="*/ 836 w 861"/>
                <a:gd name="T19" fmla="*/ 868 h 1148"/>
                <a:gd name="T20" fmla="*/ 829 w 861"/>
                <a:gd name="T21" fmla="*/ 868 h 1148"/>
                <a:gd name="T22" fmla="*/ 763 w 861"/>
                <a:gd name="T23" fmla="*/ 912 h 1148"/>
                <a:gd name="T24" fmla="*/ 664 w 861"/>
                <a:gd name="T25" fmla="*/ 967 h 1148"/>
                <a:gd name="T26" fmla="*/ 566 w 861"/>
                <a:gd name="T27" fmla="*/ 1014 h 1148"/>
                <a:gd name="T28" fmla="*/ 473 w 861"/>
                <a:gd name="T29" fmla="*/ 1051 h 1148"/>
                <a:gd name="T30" fmla="*/ 330 w 861"/>
                <a:gd name="T31" fmla="*/ 1094 h 1148"/>
                <a:gd name="T32" fmla="*/ 184 w 861"/>
                <a:gd name="T33" fmla="*/ 1123 h 1148"/>
                <a:gd name="T34" fmla="*/ 75 w 861"/>
                <a:gd name="T35" fmla="*/ 1135 h 1148"/>
                <a:gd name="T36" fmla="*/ 29 w 861"/>
                <a:gd name="T37" fmla="*/ 1137 h 1148"/>
                <a:gd name="T38" fmla="*/ 123 w 861"/>
                <a:gd name="T39" fmla="*/ 1085 h 1148"/>
                <a:gd name="T40" fmla="*/ 211 w 861"/>
                <a:gd name="T41" fmla="*/ 1028 h 1148"/>
                <a:gd name="T42" fmla="*/ 290 w 861"/>
                <a:gd name="T43" fmla="*/ 967 h 1148"/>
                <a:gd name="T44" fmla="*/ 363 w 861"/>
                <a:gd name="T45" fmla="*/ 903 h 1148"/>
                <a:gd name="T46" fmla="*/ 451 w 861"/>
                <a:gd name="T47" fmla="*/ 812 h 1148"/>
                <a:gd name="T48" fmla="*/ 562 w 861"/>
                <a:gd name="T49" fmla="*/ 674 h 1148"/>
                <a:gd name="T50" fmla="*/ 649 w 861"/>
                <a:gd name="T51" fmla="*/ 538 h 1148"/>
                <a:gd name="T52" fmla="*/ 697 w 861"/>
                <a:gd name="T53" fmla="*/ 452 h 1148"/>
                <a:gd name="T54" fmla="*/ 758 w 861"/>
                <a:gd name="T55" fmla="*/ 322 h 1148"/>
                <a:gd name="T56" fmla="*/ 803 w 861"/>
                <a:gd name="T57" fmla="*/ 206 h 1148"/>
                <a:gd name="T58" fmla="*/ 841 w 861"/>
                <a:gd name="T59" fmla="*/ 85 h 1148"/>
                <a:gd name="T60" fmla="*/ 861 w 861"/>
                <a:gd name="T61" fmla="*/ 6 h 1148"/>
                <a:gd name="T62" fmla="*/ 858 w 861"/>
                <a:gd name="T63" fmla="*/ 1 h 1148"/>
                <a:gd name="T64" fmla="*/ 855 w 861"/>
                <a:gd name="T65" fmla="*/ 0 h 1148"/>
                <a:gd name="T66" fmla="*/ 850 w 861"/>
                <a:gd name="T67" fmla="*/ 4 h 1148"/>
                <a:gd name="T68" fmla="*/ 841 w 861"/>
                <a:gd name="T69" fmla="*/ 42 h 1148"/>
                <a:gd name="T70" fmla="*/ 803 w 861"/>
                <a:gd name="T71" fmla="*/ 170 h 1148"/>
                <a:gd name="T72" fmla="*/ 762 w 861"/>
                <a:gd name="T73" fmla="*/ 281 h 1148"/>
                <a:gd name="T74" fmla="*/ 706 w 861"/>
                <a:gd name="T75" fmla="*/ 407 h 1148"/>
                <a:gd name="T76" fmla="*/ 632 w 861"/>
                <a:gd name="T77" fmla="*/ 544 h 1148"/>
                <a:gd name="T78" fmla="*/ 538 w 861"/>
                <a:gd name="T79" fmla="*/ 686 h 1148"/>
                <a:gd name="T80" fmla="*/ 424 w 861"/>
                <a:gd name="T81" fmla="*/ 825 h 1148"/>
                <a:gd name="T82" fmla="*/ 335 w 861"/>
                <a:gd name="T83" fmla="*/ 913 h 1148"/>
                <a:gd name="T84" fmla="*/ 262 w 861"/>
                <a:gd name="T85" fmla="*/ 976 h 1148"/>
                <a:gd name="T86" fmla="*/ 183 w 861"/>
                <a:gd name="T87" fmla="*/ 1034 h 1148"/>
                <a:gd name="T88" fmla="*/ 96 w 861"/>
                <a:gd name="T89" fmla="*/ 1088 h 1148"/>
                <a:gd name="T90" fmla="*/ 3 w 861"/>
                <a:gd name="T91" fmla="*/ 1137 h 1148"/>
                <a:gd name="T92" fmla="*/ 0 w 861"/>
                <a:gd name="T93" fmla="*/ 1142 h 1148"/>
                <a:gd name="T94" fmla="*/ 6 w 861"/>
                <a:gd name="T95" fmla="*/ 1148 h 1148"/>
                <a:gd name="T96" fmla="*/ 21 w 861"/>
                <a:gd name="T97" fmla="*/ 1148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1" h="1148">
                  <a:moveTo>
                    <a:pt x="21" y="1148"/>
                  </a:moveTo>
                  <a:lnTo>
                    <a:pt x="21" y="1148"/>
                  </a:lnTo>
                  <a:lnTo>
                    <a:pt x="64" y="1147"/>
                  </a:lnTo>
                  <a:lnTo>
                    <a:pt x="93" y="1144"/>
                  </a:lnTo>
                  <a:lnTo>
                    <a:pt x="129" y="1141"/>
                  </a:lnTo>
                  <a:lnTo>
                    <a:pt x="170" y="1136"/>
                  </a:lnTo>
                  <a:lnTo>
                    <a:pt x="215" y="1129"/>
                  </a:lnTo>
                  <a:lnTo>
                    <a:pt x="265" y="1120"/>
                  </a:lnTo>
                  <a:lnTo>
                    <a:pt x="319" y="1108"/>
                  </a:lnTo>
                  <a:lnTo>
                    <a:pt x="376" y="1094"/>
                  </a:lnTo>
                  <a:lnTo>
                    <a:pt x="435" y="1075"/>
                  </a:lnTo>
                  <a:lnTo>
                    <a:pt x="467" y="1065"/>
                  </a:lnTo>
                  <a:lnTo>
                    <a:pt x="498" y="1053"/>
                  </a:lnTo>
                  <a:lnTo>
                    <a:pt x="531" y="1041"/>
                  </a:lnTo>
                  <a:lnTo>
                    <a:pt x="563" y="1027"/>
                  </a:lnTo>
                  <a:lnTo>
                    <a:pt x="597" y="1013"/>
                  </a:lnTo>
                  <a:lnTo>
                    <a:pt x="629" y="998"/>
                  </a:lnTo>
                  <a:lnTo>
                    <a:pt x="664" y="980"/>
                  </a:lnTo>
                  <a:lnTo>
                    <a:pt x="698" y="962"/>
                  </a:lnTo>
                  <a:lnTo>
                    <a:pt x="732" y="943"/>
                  </a:lnTo>
                  <a:lnTo>
                    <a:pt x="766" y="922"/>
                  </a:lnTo>
                  <a:lnTo>
                    <a:pt x="801" y="900"/>
                  </a:lnTo>
                  <a:lnTo>
                    <a:pt x="836" y="878"/>
                  </a:lnTo>
                  <a:lnTo>
                    <a:pt x="836" y="878"/>
                  </a:lnTo>
                  <a:lnTo>
                    <a:pt x="838" y="876"/>
                  </a:lnTo>
                  <a:lnTo>
                    <a:pt x="838" y="873"/>
                  </a:lnTo>
                  <a:lnTo>
                    <a:pt x="838" y="871"/>
                  </a:lnTo>
                  <a:lnTo>
                    <a:pt x="837" y="870"/>
                  </a:lnTo>
                  <a:lnTo>
                    <a:pt x="837" y="870"/>
                  </a:lnTo>
                  <a:lnTo>
                    <a:pt x="836" y="868"/>
                  </a:lnTo>
                  <a:lnTo>
                    <a:pt x="833" y="867"/>
                  </a:lnTo>
                  <a:lnTo>
                    <a:pt x="831" y="868"/>
                  </a:lnTo>
                  <a:lnTo>
                    <a:pt x="829" y="868"/>
                  </a:lnTo>
                  <a:lnTo>
                    <a:pt x="829" y="868"/>
                  </a:lnTo>
                  <a:lnTo>
                    <a:pt x="796" y="891"/>
                  </a:lnTo>
                  <a:lnTo>
                    <a:pt x="763" y="912"/>
                  </a:lnTo>
                  <a:lnTo>
                    <a:pt x="729" y="932"/>
                  </a:lnTo>
                  <a:lnTo>
                    <a:pt x="697" y="950"/>
                  </a:lnTo>
                  <a:lnTo>
                    <a:pt x="664" y="967"/>
                  </a:lnTo>
                  <a:lnTo>
                    <a:pt x="630" y="985"/>
                  </a:lnTo>
                  <a:lnTo>
                    <a:pt x="599" y="1000"/>
                  </a:lnTo>
                  <a:lnTo>
                    <a:pt x="566" y="1014"/>
                  </a:lnTo>
                  <a:lnTo>
                    <a:pt x="535" y="1027"/>
                  </a:lnTo>
                  <a:lnTo>
                    <a:pt x="505" y="1039"/>
                  </a:lnTo>
                  <a:lnTo>
                    <a:pt x="473" y="1051"/>
                  </a:lnTo>
                  <a:lnTo>
                    <a:pt x="444" y="1061"/>
                  </a:lnTo>
                  <a:lnTo>
                    <a:pt x="386" y="1079"/>
                  </a:lnTo>
                  <a:lnTo>
                    <a:pt x="330" y="1094"/>
                  </a:lnTo>
                  <a:lnTo>
                    <a:pt x="278" y="1107"/>
                  </a:lnTo>
                  <a:lnTo>
                    <a:pt x="229" y="1116"/>
                  </a:lnTo>
                  <a:lnTo>
                    <a:pt x="184" y="1123"/>
                  </a:lnTo>
                  <a:lnTo>
                    <a:pt x="144" y="1128"/>
                  </a:lnTo>
                  <a:lnTo>
                    <a:pt x="107" y="1133"/>
                  </a:lnTo>
                  <a:lnTo>
                    <a:pt x="75" y="1135"/>
                  </a:lnTo>
                  <a:lnTo>
                    <a:pt x="49" y="1136"/>
                  </a:lnTo>
                  <a:lnTo>
                    <a:pt x="29" y="1137"/>
                  </a:lnTo>
                  <a:lnTo>
                    <a:pt x="29" y="1137"/>
                  </a:lnTo>
                  <a:lnTo>
                    <a:pt x="62" y="1120"/>
                  </a:lnTo>
                  <a:lnTo>
                    <a:pt x="93" y="1102"/>
                  </a:lnTo>
                  <a:lnTo>
                    <a:pt x="123" y="1085"/>
                  </a:lnTo>
                  <a:lnTo>
                    <a:pt x="154" y="1067"/>
                  </a:lnTo>
                  <a:lnTo>
                    <a:pt x="183" y="1047"/>
                  </a:lnTo>
                  <a:lnTo>
                    <a:pt x="211" y="1028"/>
                  </a:lnTo>
                  <a:lnTo>
                    <a:pt x="238" y="1008"/>
                  </a:lnTo>
                  <a:lnTo>
                    <a:pt x="265" y="988"/>
                  </a:lnTo>
                  <a:lnTo>
                    <a:pt x="290" y="967"/>
                  </a:lnTo>
                  <a:lnTo>
                    <a:pt x="315" y="946"/>
                  </a:lnTo>
                  <a:lnTo>
                    <a:pt x="340" y="924"/>
                  </a:lnTo>
                  <a:lnTo>
                    <a:pt x="363" y="903"/>
                  </a:lnTo>
                  <a:lnTo>
                    <a:pt x="387" y="880"/>
                  </a:lnTo>
                  <a:lnTo>
                    <a:pt x="408" y="857"/>
                  </a:lnTo>
                  <a:lnTo>
                    <a:pt x="451" y="812"/>
                  </a:lnTo>
                  <a:lnTo>
                    <a:pt x="490" y="765"/>
                  </a:lnTo>
                  <a:lnTo>
                    <a:pt x="527" y="720"/>
                  </a:lnTo>
                  <a:lnTo>
                    <a:pt x="562" y="674"/>
                  </a:lnTo>
                  <a:lnTo>
                    <a:pt x="593" y="627"/>
                  </a:lnTo>
                  <a:lnTo>
                    <a:pt x="623" y="582"/>
                  </a:lnTo>
                  <a:lnTo>
                    <a:pt x="649" y="538"/>
                  </a:lnTo>
                  <a:lnTo>
                    <a:pt x="674" y="494"/>
                  </a:lnTo>
                  <a:lnTo>
                    <a:pt x="697" y="452"/>
                  </a:lnTo>
                  <a:lnTo>
                    <a:pt x="697" y="452"/>
                  </a:lnTo>
                  <a:lnTo>
                    <a:pt x="719" y="408"/>
                  </a:lnTo>
                  <a:lnTo>
                    <a:pt x="739" y="365"/>
                  </a:lnTo>
                  <a:lnTo>
                    <a:pt x="758" y="322"/>
                  </a:lnTo>
                  <a:lnTo>
                    <a:pt x="775" y="282"/>
                  </a:lnTo>
                  <a:lnTo>
                    <a:pt x="790" y="243"/>
                  </a:lnTo>
                  <a:lnTo>
                    <a:pt x="803" y="206"/>
                  </a:lnTo>
                  <a:lnTo>
                    <a:pt x="815" y="172"/>
                  </a:lnTo>
                  <a:lnTo>
                    <a:pt x="826" y="140"/>
                  </a:lnTo>
                  <a:lnTo>
                    <a:pt x="841" y="85"/>
                  </a:lnTo>
                  <a:lnTo>
                    <a:pt x="853" y="43"/>
                  </a:lnTo>
                  <a:lnTo>
                    <a:pt x="861" y="6"/>
                  </a:lnTo>
                  <a:lnTo>
                    <a:pt x="861" y="6"/>
                  </a:lnTo>
                  <a:lnTo>
                    <a:pt x="861" y="4"/>
                  </a:lnTo>
                  <a:lnTo>
                    <a:pt x="860" y="2"/>
                  </a:lnTo>
                  <a:lnTo>
                    <a:pt x="858" y="1"/>
                  </a:lnTo>
                  <a:lnTo>
                    <a:pt x="857" y="0"/>
                  </a:lnTo>
                  <a:lnTo>
                    <a:pt x="857" y="0"/>
                  </a:lnTo>
                  <a:lnTo>
                    <a:pt x="855" y="0"/>
                  </a:lnTo>
                  <a:lnTo>
                    <a:pt x="853" y="1"/>
                  </a:lnTo>
                  <a:lnTo>
                    <a:pt x="850" y="2"/>
                  </a:lnTo>
                  <a:lnTo>
                    <a:pt x="850" y="4"/>
                  </a:lnTo>
                  <a:lnTo>
                    <a:pt x="850" y="4"/>
                  </a:lnTo>
                  <a:lnTo>
                    <a:pt x="848" y="15"/>
                  </a:lnTo>
                  <a:lnTo>
                    <a:pt x="841" y="42"/>
                  </a:lnTo>
                  <a:lnTo>
                    <a:pt x="830" y="84"/>
                  </a:lnTo>
                  <a:lnTo>
                    <a:pt x="813" y="139"/>
                  </a:lnTo>
                  <a:lnTo>
                    <a:pt x="803" y="170"/>
                  </a:lnTo>
                  <a:lnTo>
                    <a:pt x="791" y="205"/>
                  </a:lnTo>
                  <a:lnTo>
                    <a:pt x="777" y="242"/>
                  </a:lnTo>
                  <a:lnTo>
                    <a:pt x="762" y="281"/>
                  </a:lnTo>
                  <a:lnTo>
                    <a:pt x="745" y="322"/>
                  </a:lnTo>
                  <a:lnTo>
                    <a:pt x="726" y="364"/>
                  </a:lnTo>
                  <a:lnTo>
                    <a:pt x="706" y="407"/>
                  </a:lnTo>
                  <a:lnTo>
                    <a:pt x="683" y="452"/>
                  </a:lnTo>
                  <a:lnTo>
                    <a:pt x="658" y="498"/>
                  </a:lnTo>
                  <a:lnTo>
                    <a:pt x="632" y="544"/>
                  </a:lnTo>
                  <a:lnTo>
                    <a:pt x="602" y="592"/>
                  </a:lnTo>
                  <a:lnTo>
                    <a:pt x="572" y="638"/>
                  </a:lnTo>
                  <a:lnTo>
                    <a:pt x="538" y="686"/>
                  </a:lnTo>
                  <a:lnTo>
                    <a:pt x="503" y="732"/>
                  </a:lnTo>
                  <a:lnTo>
                    <a:pt x="464" y="778"/>
                  </a:lnTo>
                  <a:lnTo>
                    <a:pt x="424" y="825"/>
                  </a:lnTo>
                  <a:lnTo>
                    <a:pt x="381" y="869"/>
                  </a:lnTo>
                  <a:lnTo>
                    <a:pt x="359" y="892"/>
                  </a:lnTo>
                  <a:lnTo>
                    <a:pt x="335" y="913"/>
                  </a:lnTo>
                  <a:lnTo>
                    <a:pt x="312" y="934"/>
                  </a:lnTo>
                  <a:lnTo>
                    <a:pt x="287" y="956"/>
                  </a:lnTo>
                  <a:lnTo>
                    <a:pt x="262" y="976"/>
                  </a:lnTo>
                  <a:lnTo>
                    <a:pt x="237" y="995"/>
                  </a:lnTo>
                  <a:lnTo>
                    <a:pt x="210" y="1015"/>
                  </a:lnTo>
                  <a:lnTo>
                    <a:pt x="183" y="1034"/>
                  </a:lnTo>
                  <a:lnTo>
                    <a:pt x="155" y="1053"/>
                  </a:lnTo>
                  <a:lnTo>
                    <a:pt x="126" y="1071"/>
                  </a:lnTo>
                  <a:lnTo>
                    <a:pt x="96" y="1088"/>
                  </a:lnTo>
                  <a:lnTo>
                    <a:pt x="66" y="1106"/>
                  </a:lnTo>
                  <a:lnTo>
                    <a:pt x="35" y="1122"/>
                  </a:lnTo>
                  <a:lnTo>
                    <a:pt x="3" y="1137"/>
                  </a:lnTo>
                  <a:lnTo>
                    <a:pt x="3" y="1137"/>
                  </a:lnTo>
                  <a:lnTo>
                    <a:pt x="1" y="1139"/>
                  </a:lnTo>
                  <a:lnTo>
                    <a:pt x="0" y="1142"/>
                  </a:lnTo>
                  <a:lnTo>
                    <a:pt x="0" y="1142"/>
                  </a:lnTo>
                  <a:lnTo>
                    <a:pt x="2" y="1146"/>
                  </a:lnTo>
                  <a:lnTo>
                    <a:pt x="6" y="1148"/>
                  </a:lnTo>
                  <a:lnTo>
                    <a:pt x="6" y="1148"/>
                  </a:lnTo>
                  <a:lnTo>
                    <a:pt x="21" y="1148"/>
                  </a:lnTo>
                  <a:lnTo>
                    <a:pt x="21" y="1148"/>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 name="Freeform 1468"/>
            <p:cNvSpPr>
              <a:spLocks/>
            </p:cNvSpPr>
            <p:nvPr/>
          </p:nvSpPr>
          <p:spPr bwMode="auto">
            <a:xfrm flipH="1">
              <a:off x="7087230" y="-141737"/>
              <a:ext cx="2019556" cy="957324"/>
            </a:xfrm>
            <a:custGeom>
              <a:avLst/>
              <a:gdLst>
                <a:gd name="T0" fmla="*/ 7 w 6975"/>
                <a:gd name="T1" fmla="*/ 3860 h 3860"/>
                <a:gd name="T2" fmla="*/ 322 w 6975"/>
                <a:gd name="T3" fmla="*/ 3805 h 3860"/>
                <a:gd name="T4" fmla="*/ 634 w 6975"/>
                <a:gd name="T5" fmla="*/ 3744 h 3860"/>
                <a:gd name="T6" fmla="*/ 942 w 6975"/>
                <a:gd name="T7" fmla="*/ 3675 h 3860"/>
                <a:gd name="T8" fmla="*/ 1247 w 6975"/>
                <a:gd name="T9" fmla="*/ 3599 h 3860"/>
                <a:gd name="T10" fmla="*/ 1549 w 6975"/>
                <a:gd name="T11" fmla="*/ 3517 h 3860"/>
                <a:gd name="T12" fmla="*/ 1846 w 6975"/>
                <a:gd name="T13" fmla="*/ 3427 h 3860"/>
                <a:gd name="T14" fmla="*/ 2139 w 6975"/>
                <a:gd name="T15" fmla="*/ 3331 h 3860"/>
                <a:gd name="T16" fmla="*/ 2429 w 6975"/>
                <a:gd name="T17" fmla="*/ 3229 h 3860"/>
                <a:gd name="T18" fmla="*/ 2713 w 6975"/>
                <a:gd name="T19" fmla="*/ 3119 h 3860"/>
                <a:gd name="T20" fmla="*/ 2994 w 6975"/>
                <a:gd name="T21" fmla="*/ 3003 h 3860"/>
                <a:gd name="T22" fmla="*/ 3179 w 6975"/>
                <a:gd name="T23" fmla="*/ 2922 h 3860"/>
                <a:gd name="T24" fmla="*/ 3613 w 6975"/>
                <a:gd name="T25" fmla="*/ 2715 h 3860"/>
                <a:gd name="T26" fmla="*/ 4035 w 6975"/>
                <a:gd name="T27" fmla="*/ 2492 h 3860"/>
                <a:gd name="T28" fmla="*/ 4444 w 6975"/>
                <a:gd name="T29" fmla="*/ 2252 h 3860"/>
                <a:gd name="T30" fmla="*/ 4839 w 6975"/>
                <a:gd name="T31" fmla="*/ 1998 h 3860"/>
                <a:gd name="T32" fmla="*/ 5220 w 6975"/>
                <a:gd name="T33" fmla="*/ 1729 h 3860"/>
                <a:gd name="T34" fmla="*/ 5445 w 6975"/>
                <a:gd name="T35" fmla="*/ 1556 h 3860"/>
                <a:gd name="T36" fmla="*/ 5732 w 6975"/>
                <a:gd name="T37" fmla="*/ 1321 h 3860"/>
                <a:gd name="T38" fmla="*/ 5988 w 6975"/>
                <a:gd name="T39" fmla="*/ 1095 h 3860"/>
                <a:gd name="T40" fmla="*/ 6212 w 6975"/>
                <a:gd name="T41" fmla="*/ 881 h 3860"/>
                <a:gd name="T42" fmla="*/ 6408 w 6975"/>
                <a:gd name="T43" fmla="*/ 683 h 3860"/>
                <a:gd name="T44" fmla="*/ 6574 w 6975"/>
                <a:gd name="T45" fmla="*/ 505 h 3860"/>
                <a:gd name="T46" fmla="*/ 6750 w 6975"/>
                <a:gd name="T47" fmla="*/ 302 h 3860"/>
                <a:gd name="T48" fmla="*/ 6918 w 6975"/>
                <a:gd name="T49" fmla="*/ 88 h 3860"/>
                <a:gd name="T50" fmla="*/ 6975 w 6975"/>
                <a:gd name="T51" fmla="*/ 8 h 3860"/>
                <a:gd name="T52" fmla="*/ 6974 w 6975"/>
                <a:gd name="T53" fmla="*/ 3 h 3860"/>
                <a:gd name="T54" fmla="*/ 6971 w 6975"/>
                <a:gd name="T55" fmla="*/ 0 h 3860"/>
                <a:gd name="T56" fmla="*/ 6965 w 6975"/>
                <a:gd name="T57" fmla="*/ 3 h 3860"/>
                <a:gd name="T58" fmla="*/ 6908 w 6975"/>
                <a:gd name="T59" fmla="*/ 83 h 3860"/>
                <a:gd name="T60" fmla="*/ 6740 w 6975"/>
                <a:gd name="T61" fmla="*/ 296 h 3860"/>
                <a:gd name="T62" fmla="*/ 6565 w 6975"/>
                <a:gd name="T63" fmla="*/ 499 h 3860"/>
                <a:gd name="T64" fmla="*/ 6400 w 6975"/>
                <a:gd name="T65" fmla="*/ 677 h 3860"/>
                <a:gd name="T66" fmla="*/ 6204 w 6975"/>
                <a:gd name="T67" fmla="*/ 875 h 3860"/>
                <a:gd name="T68" fmla="*/ 5979 w 6975"/>
                <a:gd name="T69" fmla="*/ 1087 h 3860"/>
                <a:gd name="T70" fmla="*/ 5723 w 6975"/>
                <a:gd name="T71" fmla="*/ 1313 h 3860"/>
                <a:gd name="T72" fmla="*/ 5437 w 6975"/>
                <a:gd name="T73" fmla="*/ 1547 h 3860"/>
                <a:gd name="T74" fmla="*/ 5236 w 6975"/>
                <a:gd name="T75" fmla="*/ 1702 h 3860"/>
                <a:gd name="T76" fmla="*/ 4917 w 6975"/>
                <a:gd name="T77" fmla="*/ 1932 h 3860"/>
                <a:gd name="T78" fmla="*/ 4557 w 6975"/>
                <a:gd name="T79" fmla="*/ 2168 h 3860"/>
                <a:gd name="T80" fmla="*/ 4158 w 6975"/>
                <a:gd name="T81" fmla="*/ 2408 h 3860"/>
                <a:gd name="T82" fmla="*/ 3720 w 6975"/>
                <a:gd name="T83" fmla="*/ 2647 h 3860"/>
                <a:gd name="T84" fmla="*/ 3485 w 6975"/>
                <a:gd name="T85" fmla="*/ 2763 h 3860"/>
                <a:gd name="T86" fmla="*/ 3242 w 6975"/>
                <a:gd name="T87" fmla="*/ 2879 h 3860"/>
                <a:gd name="T88" fmla="*/ 2987 w 6975"/>
                <a:gd name="T89" fmla="*/ 2991 h 3860"/>
                <a:gd name="T90" fmla="*/ 2722 w 6975"/>
                <a:gd name="T91" fmla="*/ 3101 h 3860"/>
                <a:gd name="T92" fmla="*/ 2449 w 6975"/>
                <a:gd name="T93" fmla="*/ 3207 h 3860"/>
                <a:gd name="T94" fmla="*/ 2164 w 6975"/>
                <a:gd name="T95" fmla="*/ 3310 h 3860"/>
                <a:gd name="T96" fmla="*/ 1869 w 6975"/>
                <a:gd name="T97" fmla="*/ 3407 h 3860"/>
                <a:gd name="T98" fmla="*/ 1565 w 6975"/>
                <a:gd name="T99" fmla="*/ 3500 h 3860"/>
                <a:gd name="T100" fmla="*/ 1250 w 6975"/>
                <a:gd name="T101" fmla="*/ 3587 h 3860"/>
                <a:gd name="T102" fmla="*/ 923 w 6975"/>
                <a:gd name="T103" fmla="*/ 3668 h 3860"/>
                <a:gd name="T104" fmla="*/ 588 w 6975"/>
                <a:gd name="T105" fmla="*/ 3742 h 3860"/>
                <a:gd name="T106" fmla="*/ 241 w 6975"/>
                <a:gd name="T107" fmla="*/ 3809 h 3860"/>
                <a:gd name="T108" fmla="*/ 4 w 6975"/>
                <a:gd name="T109" fmla="*/ 3850 h 3860"/>
                <a:gd name="T110" fmla="*/ 0 w 6975"/>
                <a:gd name="T111" fmla="*/ 3853 h 3860"/>
                <a:gd name="T112" fmla="*/ 1 w 6975"/>
                <a:gd name="T113" fmla="*/ 3857 h 3860"/>
                <a:gd name="T114" fmla="*/ 5 w 6975"/>
                <a:gd name="T115" fmla="*/ 3860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5" h="3860">
                  <a:moveTo>
                    <a:pt x="5" y="3860"/>
                  </a:moveTo>
                  <a:lnTo>
                    <a:pt x="7" y="3860"/>
                  </a:lnTo>
                  <a:lnTo>
                    <a:pt x="7" y="3860"/>
                  </a:lnTo>
                  <a:lnTo>
                    <a:pt x="112" y="3842"/>
                  </a:lnTo>
                  <a:lnTo>
                    <a:pt x="217" y="3824"/>
                  </a:lnTo>
                  <a:lnTo>
                    <a:pt x="322" y="3805"/>
                  </a:lnTo>
                  <a:lnTo>
                    <a:pt x="426" y="3786"/>
                  </a:lnTo>
                  <a:lnTo>
                    <a:pt x="530" y="3764"/>
                  </a:lnTo>
                  <a:lnTo>
                    <a:pt x="634" y="3744"/>
                  </a:lnTo>
                  <a:lnTo>
                    <a:pt x="737" y="3721"/>
                  </a:lnTo>
                  <a:lnTo>
                    <a:pt x="840" y="3698"/>
                  </a:lnTo>
                  <a:lnTo>
                    <a:pt x="942" y="3675"/>
                  </a:lnTo>
                  <a:lnTo>
                    <a:pt x="1044" y="3650"/>
                  </a:lnTo>
                  <a:lnTo>
                    <a:pt x="1146" y="3625"/>
                  </a:lnTo>
                  <a:lnTo>
                    <a:pt x="1247" y="3599"/>
                  </a:lnTo>
                  <a:lnTo>
                    <a:pt x="1348" y="3572"/>
                  </a:lnTo>
                  <a:lnTo>
                    <a:pt x="1449" y="3545"/>
                  </a:lnTo>
                  <a:lnTo>
                    <a:pt x="1549" y="3517"/>
                  </a:lnTo>
                  <a:lnTo>
                    <a:pt x="1648" y="3488"/>
                  </a:lnTo>
                  <a:lnTo>
                    <a:pt x="1748" y="3458"/>
                  </a:lnTo>
                  <a:lnTo>
                    <a:pt x="1846" y="3427"/>
                  </a:lnTo>
                  <a:lnTo>
                    <a:pt x="1944" y="3396"/>
                  </a:lnTo>
                  <a:lnTo>
                    <a:pt x="2043" y="3364"/>
                  </a:lnTo>
                  <a:lnTo>
                    <a:pt x="2139" y="3331"/>
                  </a:lnTo>
                  <a:lnTo>
                    <a:pt x="2237" y="3298"/>
                  </a:lnTo>
                  <a:lnTo>
                    <a:pt x="2333" y="3263"/>
                  </a:lnTo>
                  <a:lnTo>
                    <a:pt x="2429" y="3229"/>
                  </a:lnTo>
                  <a:lnTo>
                    <a:pt x="2524" y="3193"/>
                  </a:lnTo>
                  <a:lnTo>
                    <a:pt x="2619" y="3156"/>
                  </a:lnTo>
                  <a:lnTo>
                    <a:pt x="2713" y="3119"/>
                  </a:lnTo>
                  <a:lnTo>
                    <a:pt x="2808" y="3081"/>
                  </a:lnTo>
                  <a:lnTo>
                    <a:pt x="2902" y="3042"/>
                  </a:lnTo>
                  <a:lnTo>
                    <a:pt x="2994" y="3003"/>
                  </a:lnTo>
                  <a:lnTo>
                    <a:pt x="3087" y="2963"/>
                  </a:lnTo>
                  <a:lnTo>
                    <a:pt x="3179" y="2922"/>
                  </a:lnTo>
                  <a:lnTo>
                    <a:pt x="3179" y="2922"/>
                  </a:lnTo>
                  <a:lnTo>
                    <a:pt x="3325" y="2855"/>
                  </a:lnTo>
                  <a:lnTo>
                    <a:pt x="3470" y="2786"/>
                  </a:lnTo>
                  <a:lnTo>
                    <a:pt x="3613" y="2715"/>
                  </a:lnTo>
                  <a:lnTo>
                    <a:pt x="3756" y="2642"/>
                  </a:lnTo>
                  <a:lnTo>
                    <a:pt x="3896" y="2568"/>
                  </a:lnTo>
                  <a:lnTo>
                    <a:pt x="4035" y="2492"/>
                  </a:lnTo>
                  <a:lnTo>
                    <a:pt x="4173" y="2413"/>
                  </a:lnTo>
                  <a:lnTo>
                    <a:pt x="4310" y="2335"/>
                  </a:lnTo>
                  <a:lnTo>
                    <a:pt x="4444" y="2252"/>
                  </a:lnTo>
                  <a:lnTo>
                    <a:pt x="4578" y="2169"/>
                  </a:lnTo>
                  <a:lnTo>
                    <a:pt x="4709" y="2085"/>
                  </a:lnTo>
                  <a:lnTo>
                    <a:pt x="4839" y="1998"/>
                  </a:lnTo>
                  <a:lnTo>
                    <a:pt x="4967" y="1910"/>
                  </a:lnTo>
                  <a:lnTo>
                    <a:pt x="5094" y="1819"/>
                  </a:lnTo>
                  <a:lnTo>
                    <a:pt x="5220" y="1729"/>
                  </a:lnTo>
                  <a:lnTo>
                    <a:pt x="5343" y="1635"/>
                  </a:lnTo>
                  <a:lnTo>
                    <a:pt x="5343" y="1635"/>
                  </a:lnTo>
                  <a:lnTo>
                    <a:pt x="5445" y="1556"/>
                  </a:lnTo>
                  <a:lnTo>
                    <a:pt x="5544" y="1476"/>
                  </a:lnTo>
                  <a:lnTo>
                    <a:pt x="5639" y="1398"/>
                  </a:lnTo>
                  <a:lnTo>
                    <a:pt x="5732" y="1321"/>
                  </a:lnTo>
                  <a:lnTo>
                    <a:pt x="5821" y="1244"/>
                  </a:lnTo>
                  <a:lnTo>
                    <a:pt x="5906" y="1169"/>
                  </a:lnTo>
                  <a:lnTo>
                    <a:pt x="5988" y="1095"/>
                  </a:lnTo>
                  <a:lnTo>
                    <a:pt x="6067" y="1023"/>
                  </a:lnTo>
                  <a:lnTo>
                    <a:pt x="6141" y="951"/>
                  </a:lnTo>
                  <a:lnTo>
                    <a:pt x="6212" y="881"/>
                  </a:lnTo>
                  <a:lnTo>
                    <a:pt x="6281" y="814"/>
                  </a:lnTo>
                  <a:lnTo>
                    <a:pt x="6346" y="748"/>
                  </a:lnTo>
                  <a:lnTo>
                    <a:pt x="6408" y="683"/>
                  </a:lnTo>
                  <a:lnTo>
                    <a:pt x="6467" y="622"/>
                  </a:lnTo>
                  <a:lnTo>
                    <a:pt x="6522" y="562"/>
                  </a:lnTo>
                  <a:lnTo>
                    <a:pt x="6574" y="505"/>
                  </a:lnTo>
                  <a:lnTo>
                    <a:pt x="6623" y="450"/>
                  </a:lnTo>
                  <a:lnTo>
                    <a:pt x="6668" y="398"/>
                  </a:lnTo>
                  <a:lnTo>
                    <a:pt x="6750" y="302"/>
                  </a:lnTo>
                  <a:lnTo>
                    <a:pt x="6818" y="218"/>
                  </a:lnTo>
                  <a:lnTo>
                    <a:pt x="6874" y="146"/>
                  </a:lnTo>
                  <a:lnTo>
                    <a:pt x="6918" y="88"/>
                  </a:lnTo>
                  <a:lnTo>
                    <a:pt x="6948" y="46"/>
                  </a:lnTo>
                  <a:lnTo>
                    <a:pt x="6975" y="8"/>
                  </a:lnTo>
                  <a:lnTo>
                    <a:pt x="6975" y="8"/>
                  </a:lnTo>
                  <a:lnTo>
                    <a:pt x="6975" y="6"/>
                  </a:lnTo>
                  <a:lnTo>
                    <a:pt x="6975" y="4"/>
                  </a:lnTo>
                  <a:lnTo>
                    <a:pt x="6974" y="3"/>
                  </a:lnTo>
                  <a:lnTo>
                    <a:pt x="6973" y="1"/>
                  </a:lnTo>
                  <a:lnTo>
                    <a:pt x="6973" y="1"/>
                  </a:lnTo>
                  <a:lnTo>
                    <a:pt x="6971" y="0"/>
                  </a:lnTo>
                  <a:lnTo>
                    <a:pt x="6968" y="1"/>
                  </a:lnTo>
                  <a:lnTo>
                    <a:pt x="6966" y="1"/>
                  </a:lnTo>
                  <a:lnTo>
                    <a:pt x="6965" y="3"/>
                  </a:lnTo>
                  <a:lnTo>
                    <a:pt x="6965" y="3"/>
                  </a:lnTo>
                  <a:lnTo>
                    <a:pt x="6939" y="40"/>
                  </a:lnTo>
                  <a:lnTo>
                    <a:pt x="6908" y="83"/>
                  </a:lnTo>
                  <a:lnTo>
                    <a:pt x="6864" y="140"/>
                  </a:lnTo>
                  <a:lnTo>
                    <a:pt x="6808" y="212"/>
                  </a:lnTo>
                  <a:lnTo>
                    <a:pt x="6740" y="296"/>
                  </a:lnTo>
                  <a:lnTo>
                    <a:pt x="6659" y="392"/>
                  </a:lnTo>
                  <a:lnTo>
                    <a:pt x="6613" y="444"/>
                  </a:lnTo>
                  <a:lnTo>
                    <a:pt x="6565" y="499"/>
                  </a:lnTo>
                  <a:lnTo>
                    <a:pt x="6513" y="556"/>
                  </a:lnTo>
                  <a:lnTo>
                    <a:pt x="6458" y="615"/>
                  </a:lnTo>
                  <a:lnTo>
                    <a:pt x="6400" y="677"/>
                  </a:lnTo>
                  <a:lnTo>
                    <a:pt x="6338" y="741"/>
                  </a:lnTo>
                  <a:lnTo>
                    <a:pt x="6273" y="807"/>
                  </a:lnTo>
                  <a:lnTo>
                    <a:pt x="6204" y="875"/>
                  </a:lnTo>
                  <a:lnTo>
                    <a:pt x="6133" y="944"/>
                  </a:lnTo>
                  <a:lnTo>
                    <a:pt x="6058" y="1015"/>
                  </a:lnTo>
                  <a:lnTo>
                    <a:pt x="5979" y="1087"/>
                  </a:lnTo>
                  <a:lnTo>
                    <a:pt x="5897" y="1162"/>
                  </a:lnTo>
                  <a:lnTo>
                    <a:pt x="5812" y="1236"/>
                  </a:lnTo>
                  <a:lnTo>
                    <a:pt x="5723" y="1313"/>
                  </a:lnTo>
                  <a:lnTo>
                    <a:pt x="5631" y="1391"/>
                  </a:lnTo>
                  <a:lnTo>
                    <a:pt x="5536" y="1468"/>
                  </a:lnTo>
                  <a:lnTo>
                    <a:pt x="5437" y="1547"/>
                  </a:lnTo>
                  <a:lnTo>
                    <a:pt x="5335" y="1627"/>
                  </a:lnTo>
                  <a:lnTo>
                    <a:pt x="5335" y="1627"/>
                  </a:lnTo>
                  <a:lnTo>
                    <a:pt x="5236" y="1702"/>
                  </a:lnTo>
                  <a:lnTo>
                    <a:pt x="5134" y="1777"/>
                  </a:lnTo>
                  <a:lnTo>
                    <a:pt x="5028" y="1854"/>
                  </a:lnTo>
                  <a:lnTo>
                    <a:pt x="4917" y="1932"/>
                  </a:lnTo>
                  <a:lnTo>
                    <a:pt x="4801" y="2010"/>
                  </a:lnTo>
                  <a:lnTo>
                    <a:pt x="4681" y="2089"/>
                  </a:lnTo>
                  <a:lnTo>
                    <a:pt x="4557" y="2168"/>
                  </a:lnTo>
                  <a:lnTo>
                    <a:pt x="4429" y="2248"/>
                  </a:lnTo>
                  <a:lnTo>
                    <a:pt x="4295" y="2328"/>
                  </a:lnTo>
                  <a:lnTo>
                    <a:pt x="4158" y="2408"/>
                  </a:lnTo>
                  <a:lnTo>
                    <a:pt x="4016" y="2488"/>
                  </a:lnTo>
                  <a:lnTo>
                    <a:pt x="3870" y="2567"/>
                  </a:lnTo>
                  <a:lnTo>
                    <a:pt x="3720" y="2647"/>
                  </a:lnTo>
                  <a:lnTo>
                    <a:pt x="3642" y="2686"/>
                  </a:lnTo>
                  <a:lnTo>
                    <a:pt x="3565" y="2724"/>
                  </a:lnTo>
                  <a:lnTo>
                    <a:pt x="3485" y="2763"/>
                  </a:lnTo>
                  <a:lnTo>
                    <a:pt x="3406" y="2802"/>
                  </a:lnTo>
                  <a:lnTo>
                    <a:pt x="3324" y="2840"/>
                  </a:lnTo>
                  <a:lnTo>
                    <a:pt x="3242" y="2879"/>
                  </a:lnTo>
                  <a:lnTo>
                    <a:pt x="3158" y="2917"/>
                  </a:lnTo>
                  <a:lnTo>
                    <a:pt x="3074" y="2954"/>
                  </a:lnTo>
                  <a:lnTo>
                    <a:pt x="2987" y="2991"/>
                  </a:lnTo>
                  <a:lnTo>
                    <a:pt x="2900" y="3028"/>
                  </a:lnTo>
                  <a:lnTo>
                    <a:pt x="2812" y="3065"/>
                  </a:lnTo>
                  <a:lnTo>
                    <a:pt x="2722" y="3101"/>
                  </a:lnTo>
                  <a:lnTo>
                    <a:pt x="2633" y="3137"/>
                  </a:lnTo>
                  <a:lnTo>
                    <a:pt x="2541" y="3173"/>
                  </a:lnTo>
                  <a:lnTo>
                    <a:pt x="2449" y="3207"/>
                  </a:lnTo>
                  <a:lnTo>
                    <a:pt x="2354" y="3242"/>
                  </a:lnTo>
                  <a:lnTo>
                    <a:pt x="2260" y="3276"/>
                  </a:lnTo>
                  <a:lnTo>
                    <a:pt x="2164" y="3310"/>
                  </a:lnTo>
                  <a:lnTo>
                    <a:pt x="2067" y="3343"/>
                  </a:lnTo>
                  <a:lnTo>
                    <a:pt x="1969" y="3376"/>
                  </a:lnTo>
                  <a:lnTo>
                    <a:pt x="1869" y="3407"/>
                  </a:lnTo>
                  <a:lnTo>
                    <a:pt x="1769" y="3439"/>
                  </a:lnTo>
                  <a:lnTo>
                    <a:pt x="1667" y="3470"/>
                  </a:lnTo>
                  <a:lnTo>
                    <a:pt x="1565" y="3500"/>
                  </a:lnTo>
                  <a:lnTo>
                    <a:pt x="1460" y="3530"/>
                  </a:lnTo>
                  <a:lnTo>
                    <a:pt x="1355" y="3558"/>
                  </a:lnTo>
                  <a:lnTo>
                    <a:pt x="1250" y="3587"/>
                  </a:lnTo>
                  <a:lnTo>
                    <a:pt x="1142" y="3614"/>
                  </a:lnTo>
                  <a:lnTo>
                    <a:pt x="1033" y="3641"/>
                  </a:lnTo>
                  <a:lnTo>
                    <a:pt x="923" y="3668"/>
                  </a:lnTo>
                  <a:lnTo>
                    <a:pt x="813" y="3693"/>
                  </a:lnTo>
                  <a:lnTo>
                    <a:pt x="701" y="3718"/>
                  </a:lnTo>
                  <a:lnTo>
                    <a:pt x="588" y="3742"/>
                  </a:lnTo>
                  <a:lnTo>
                    <a:pt x="473" y="3765"/>
                  </a:lnTo>
                  <a:lnTo>
                    <a:pt x="358" y="3787"/>
                  </a:lnTo>
                  <a:lnTo>
                    <a:pt x="241" y="3809"/>
                  </a:lnTo>
                  <a:lnTo>
                    <a:pt x="123" y="3829"/>
                  </a:lnTo>
                  <a:lnTo>
                    <a:pt x="4" y="3850"/>
                  </a:lnTo>
                  <a:lnTo>
                    <a:pt x="4" y="3850"/>
                  </a:lnTo>
                  <a:lnTo>
                    <a:pt x="2" y="3850"/>
                  </a:lnTo>
                  <a:lnTo>
                    <a:pt x="1" y="3852"/>
                  </a:lnTo>
                  <a:lnTo>
                    <a:pt x="0" y="3853"/>
                  </a:lnTo>
                  <a:lnTo>
                    <a:pt x="0" y="3855"/>
                  </a:lnTo>
                  <a:lnTo>
                    <a:pt x="0" y="3855"/>
                  </a:lnTo>
                  <a:lnTo>
                    <a:pt x="1" y="3857"/>
                  </a:lnTo>
                  <a:lnTo>
                    <a:pt x="2" y="3858"/>
                  </a:lnTo>
                  <a:lnTo>
                    <a:pt x="3" y="3859"/>
                  </a:lnTo>
                  <a:lnTo>
                    <a:pt x="5" y="386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 name="Freeform 1469"/>
            <p:cNvSpPr>
              <a:spLocks/>
            </p:cNvSpPr>
            <p:nvPr/>
          </p:nvSpPr>
          <p:spPr bwMode="auto">
            <a:xfrm flipH="1">
              <a:off x="7087230" y="-141737"/>
              <a:ext cx="2019556" cy="957324"/>
            </a:xfrm>
            <a:custGeom>
              <a:avLst/>
              <a:gdLst>
                <a:gd name="T0" fmla="*/ 7 w 6975"/>
                <a:gd name="T1" fmla="*/ 3860 h 3860"/>
                <a:gd name="T2" fmla="*/ 322 w 6975"/>
                <a:gd name="T3" fmla="*/ 3805 h 3860"/>
                <a:gd name="T4" fmla="*/ 634 w 6975"/>
                <a:gd name="T5" fmla="*/ 3744 h 3860"/>
                <a:gd name="T6" fmla="*/ 942 w 6975"/>
                <a:gd name="T7" fmla="*/ 3675 h 3860"/>
                <a:gd name="T8" fmla="*/ 1247 w 6975"/>
                <a:gd name="T9" fmla="*/ 3599 h 3860"/>
                <a:gd name="T10" fmla="*/ 1549 w 6975"/>
                <a:gd name="T11" fmla="*/ 3517 h 3860"/>
                <a:gd name="T12" fmla="*/ 1846 w 6975"/>
                <a:gd name="T13" fmla="*/ 3427 h 3860"/>
                <a:gd name="T14" fmla="*/ 2139 w 6975"/>
                <a:gd name="T15" fmla="*/ 3331 h 3860"/>
                <a:gd name="T16" fmla="*/ 2429 w 6975"/>
                <a:gd name="T17" fmla="*/ 3229 h 3860"/>
                <a:gd name="T18" fmla="*/ 2713 w 6975"/>
                <a:gd name="T19" fmla="*/ 3119 h 3860"/>
                <a:gd name="T20" fmla="*/ 2994 w 6975"/>
                <a:gd name="T21" fmla="*/ 3003 h 3860"/>
                <a:gd name="T22" fmla="*/ 3179 w 6975"/>
                <a:gd name="T23" fmla="*/ 2922 h 3860"/>
                <a:gd name="T24" fmla="*/ 3613 w 6975"/>
                <a:gd name="T25" fmla="*/ 2715 h 3860"/>
                <a:gd name="T26" fmla="*/ 4035 w 6975"/>
                <a:gd name="T27" fmla="*/ 2492 h 3860"/>
                <a:gd name="T28" fmla="*/ 4444 w 6975"/>
                <a:gd name="T29" fmla="*/ 2252 h 3860"/>
                <a:gd name="T30" fmla="*/ 4839 w 6975"/>
                <a:gd name="T31" fmla="*/ 1998 h 3860"/>
                <a:gd name="T32" fmla="*/ 5220 w 6975"/>
                <a:gd name="T33" fmla="*/ 1729 h 3860"/>
                <a:gd name="T34" fmla="*/ 5445 w 6975"/>
                <a:gd name="T35" fmla="*/ 1556 h 3860"/>
                <a:gd name="T36" fmla="*/ 5732 w 6975"/>
                <a:gd name="T37" fmla="*/ 1321 h 3860"/>
                <a:gd name="T38" fmla="*/ 5988 w 6975"/>
                <a:gd name="T39" fmla="*/ 1095 h 3860"/>
                <a:gd name="T40" fmla="*/ 6212 w 6975"/>
                <a:gd name="T41" fmla="*/ 881 h 3860"/>
                <a:gd name="T42" fmla="*/ 6408 w 6975"/>
                <a:gd name="T43" fmla="*/ 683 h 3860"/>
                <a:gd name="T44" fmla="*/ 6574 w 6975"/>
                <a:gd name="T45" fmla="*/ 505 h 3860"/>
                <a:gd name="T46" fmla="*/ 6750 w 6975"/>
                <a:gd name="T47" fmla="*/ 302 h 3860"/>
                <a:gd name="T48" fmla="*/ 6918 w 6975"/>
                <a:gd name="T49" fmla="*/ 88 h 3860"/>
                <a:gd name="T50" fmla="*/ 6975 w 6975"/>
                <a:gd name="T51" fmla="*/ 8 h 3860"/>
                <a:gd name="T52" fmla="*/ 6974 w 6975"/>
                <a:gd name="T53" fmla="*/ 3 h 3860"/>
                <a:gd name="T54" fmla="*/ 6971 w 6975"/>
                <a:gd name="T55" fmla="*/ 0 h 3860"/>
                <a:gd name="T56" fmla="*/ 6965 w 6975"/>
                <a:gd name="T57" fmla="*/ 3 h 3860"/>
                <a:gd name="T58" fmla="*/ 6908 w 6975"/>
                <a:gd name="T59" fmla="*/ 83 h 3860"/>
                <a:gd name="T60" fmla="*/ 6740 w 6975"/>
                <a:gd name="T61" fmla="*/ 296 h 3860"/>
                <a:gd name="T62" fmla="*/ 6565 w 6975"/>
                <a:gd name="T63" fmla="*/ 499 h 3860"/>
                <a:gd name="T64" fmla="*/ 6400 w 6975"/>
                <a:gd name="T65" fmla="*/ 677 h 3860"/>
                <a:gd name="T66" fmla="*/ 6204 w 6975"/>
                <a:gd name="T67" fmla="*/ 875 h 3860"/>
                <a:gd name="T68" fmla="*/ 5979 w 6975"/>
                <a:gd name="T69" fmla="*/ 1087 h 3860"/>
                <a:gd name="T70" fmla="*/ 5723 w 6975"/>
                <a:gd name="T71" fmla="*/ 1313 h 3860"/>
                <a:gd name="T72" fmla="*/ 5437 w 6975"/>
                <a:gd name="T73" fmla="*/ 1547 h 3860"/>
                <a:gd name="T74" fmla="*/ 5236 w 6975"/>
                <a:gd name="T75" fmla="*/ 1702 h 3860"/>
                <a:gd name="T76" fmla="*/ 4917 w 6975"/>
                <a:gd name="T77" fmla="*/ 1932 h 3860"/>
                <a:gd name="T78" fmla="*/ 4557 w 6975"/>
                <a:gd name="T79" fmla="*/ 2168 h 3860"/>
                <a:gd name="T80" fmla="*/ 4158 w 6975"/>
                <a:gd name="T81" fmla="*/ 2408 h 3860"/>
                <a:gd name="T82" fmla="*/ 3720 w 6975"/>
                <a:gd name="T83" fmla="*/ 2647 h 3860"/>
                <a:gd name="T84" fmla="*/ 3485 w 6975"/>
                <a:gd name="T85" fmla="*/ 2763 h 3860"/>
                <a:gd name="T86" fmla="*/ 3242 w 6975"/>
                <a:gd name="T87" fmla="*/ 2879 h 3860"/>
                <a:gd name="T88" fmla="*/ 2987 w 6975"/>
                <a:gd name="T89" fmla="*/ 2991 h 3860"/>
                <a:gd name="T90" fmla="*/ 2722 w 6975"/>
                <a:gd name="T91" fmla="*/ 3101 h 3860"/>
                <a:gd name="T92" fmla="*/ 2449 w 6975"/>
                <a:gd name="T93" fmla="*/ 3207 h 3860"/>
                <a:gd name="T94" fmla="*/ 2164 w 6975"/>
                <a:gd name="T95" fmla="*/ 3310 h 3860"/>
                <a:gd name="T96" fmla="*/ 1869 w 6975"/>
                <a:gd name="T97" fmla="*/ 3407 h 3860"/>
                <a:gd name="T98" fmla="*/ 1565 w 6975"/>
                <a:gd name="T99" fmla="*/ 3500 h 3860"/>
                <a:gd name="T100" fmla="*/ 1250 w 6975"/>
                <a:gd name="T101" fmla="*/ 3587 h 3860"/>
                <a:gd name="T102" fmla="*/ 923 w 6975"/>
                <a:gd name="T103" fmla="*/ 3668 h 3860"/>
                <a:gd name="T104" fmla="*/ 588 w 6975"/>
                <a:gd name="T105" fmla="*/ 3742 h 3860"/>
                <a:gd name="T106" fmla="*/ 241 w 6975"/>
                <a:gd name="T107" fmla="*/ 3809 h 3860"/>
                <a:gd name="T108" fmla="*/ 4 w 6975"/>
                <a:gd name="T109" fmla="*/ 3850 h 3860"/>
                <a:gd name="T110" fmla="*/ 0 w 6975"/>
                <a:gd name="T111" fmla="*/ 3853 h 3860"/>
                <a:gd name="T112" fmla="*/ 1 w 6975"/>
                <a:gd name="T113" fmla="*/ 3857 h 3860"/>
                <a:gd name="T114" fmla="*/ 5 w 6975"/>
                <a:gd name="T115" fmla="*/ 3860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5" h="3860">
                  <a:moveTo>
                    <a:pt x="5" y="3860"/>
                  </a:moveTo>
                  <a:lnTo>
                    <a:pt x="7" y="3860"/>
                  </a:lnTo>
                  <a:lnTo>
                    <a:pt x="7" y="3860"/>
                  </a:lnTo>
                  <a:lnTo>
                    <a:pt x="112" y="3842"/>
                  </a:lnTo>
                  <a:lnTo>
                    <a:pt x="217" y="3824"/>
                  </a:lnTo>
                  <a:lnTo>
                    <a:pt x="322" y="3805"/>
                  </a:lnTo>
                  <a:lnTo>
                    <a:pt x="426" y="3786"/>
                  </a:lnTo>
                  <a:lnTo>
                    <a:pt x="530" y="3764"/>
                  </a:lnTo>
                  <a:lnTo>
                    <a:pt x="634" y="3744"/>
                  </a:lnTo>
                  <a:lnTo>
                    <a:pt x="737" y="3721"/>
                  </a:lnTo>
                  <a:lnTo>
                    <a:pt x="840" y="3698"/>
                  </a:lnTo>
                  <a:lnTo>
                    <a:pt x="942" y="3675"/>
                  </a:lnTo>
                  <a:lnTo>
                    <a:pt x="1044" y="3650"/>
                  </a:lnTo>
                  <a:lnTo>
                    <a:pt x="1146" y="3625"/>
                  </a:lnTo>
                  <a:lnTo>
                    <a:pt x="1247" y="3599"/>
                  </a:lnTo>
                  <a:lnTo>
                    <a:pt x="1348" y="3572"/>
                  </a:lnTo>
                  <a:lnTo>
                    <a:pt x="1449" y="3545"/>
                  </a:lnTo>
                  <a:lnTo>
                    <a:pt x="1549" y="3517"/>
                  </a:lnTo>
                  <a:lnTo>
                    <a:pt x="1648" y="3488"/>
                  </a:lnTo>
                  <a:lnTo>
                    <a:pt x="1748" y="3458"/>
                  </a:lnTo>
                  <a:lnTo>
                    <a:pt x="1846" y="3427"/>
                  </a:lnTo>
                  <a:lnTo>
                    <a:pt x="1944" y="3396"/>
                  </a:lnTo>
                  <a:lnTo>
                    <a:pt x="2043" y="3364"/>
                  </a:lnTo>
                  <a:lnTo>
                    <a:pt x="2139" y="3331"/>
                  </a:lnTo>
                  <a:lnTo>
                    <a:pt x="2237" y="3298"/>
                  </a:lnTo>
                  <a:lnTo>
                    <a:pt x="2333" y="3263"/>
                  </a:lnTo>
                  <a:lnTo>
                    <a:pt x="2429" y="3229"/>
                  </a:lnTo>
                  <a:lnTo>
                    <a:pt x="2524" y="3193"/>
                  </a:lnTo>
                  <a:lnTo>
                    <a:pt x="2619" y="3156"/>
                  </a:lnTo>
                  <a:lnTo>
                    <a:pt x="2713" y="3119"/>
                  </a:lnTo>
                  <a:lnTo>
                    <a:pt x="2808" y="3081"/>
                  </a:lnTo>
                  <a:lnTo>
                    <a:pt x="2902" y="3042"/>
                  </a:lnTo>
                  <a:lnTo>
                    <a:pt x="2994" y="3003"/>
                  </a:lnTo>
                  <a:lnTo>
                    <a:pt x="3087" y="2963"/>
                  </a:lnTo>
                  <a:lnTo>
                    <a:pt x="3179" y="2922"/>
                  </a:lnTo>
                  <a:lnTo>
                    <a:pt x="3179" y="2922"/>
                  </a:lnTo>
                  <a:lnTo>
                    <a:pt x="3325" y="2855"/>
                  </a:lnTo>
                  <a:lnTo>
                    <a:pt x="3470" y="2786"/>
                  </a:lnTo>
                  <a:lnTo>
                    <a:pt x="3613" y="2715"/>
                  </a:lnTo>
                  <a:lnTo>
                    <a:pt x="3756" y="2642"/>
                  </a:lnTo>
                  <a:lnTo>
                    <a:pt x="3896" y="2568"/>
                  </a:lnTo>
                  <a:lnTo>
                    <a:pt x="4035" y="2492"/>
                  </a:lnTo>
                  <a:lnTo>
                    <a:pt x="4173" y="2413"/>
                  </a:lnTo>
                  <a:lnTo>
                    <a:pt x="4310" y="2335"/>
                  </a:lnTo>
                  <a:lnTo>
                    <a:pt x="4444" y="2252"/>
                  </a:lnTo>
                  <a:lnTo>
                    <a:pt x="4578" y="2169"/>
                  </a:lnTo>
                  <a:lnTo>
                    <a:pt x="4709" y="2085"/>
                  </a:lnTo>
                  <a:lnTo>
                    <a:pt x="4839" y="1998"/>
                  </a:lnTo>
                  <a:lnTo>
                    <a:pt x="4967" y="1910"/>
                  </a:lnTo>
                  <a:lnTo>
                    <a:pt x="5094" y="1819"/>
                  </a:lnTo>
                  <a:lnTo>
                    <a:pt x="5220" y="1729"/>
                  </a:lnTo>
                  <a:lnTo>
                    <a:pt x="5343" y="1635"/>
                  </a:lnTo>
                  <a:lnTo>
                    <a:pt x="5343" y="1635"/>
                  </a:lnTo>
                  <a:lnTo>
                    <a:pt x="5445" y="1556"/>
                  </a:lnTo>
                  <a:lnTo>
                    <a:pt x="5544" y="1476"/>
                  </a:lnTo>
                  <a:lnTo>
                    <a:pt x="5639" y="1398"/>
                  </a:lnTo>
                  <a:lnTo>
                    <a:pt x="5732" y="1321"/>
                  </a:lnTo>
                  <a:lnTo>
                    <a:pt x="5821" y="1244"/>
                  </a:lnTo>
                  <a:lnTo>
                    <a:pt x="5906" y="1169"/>
                  </a:lnTo>
                  <a:lnTo>
                    <a:pt x="5988" y="1095"/>
                  </a:lnTo>
                  <a:lnTo>
                    <a:pt x="6067" y="1023"/>
                  </a:lnTo>
                  <a:lnTo>
                    <a:pt x="6141" y="951"/>
                  </a:lnTo>
                  <a:lnTo>
                    <a:pt x="6212" y="881"/>
                  </a:lnTo>
                  <a:lnTo>
                    <a:pt x="6281" y="814"/>
                  </a:lnTo>
                  <a:lnTo>
                    <a:pt x="6346" y="748"/>
                  </a:lnTo>
                  <a:lnTo>
                    <a:pt x="6408" y="683"/>
                  </a:lnTo>
                  <a:lnTo>
                    <a:pt x="6467" y="622"/>
                  </a:lnTo>
                  <a:lnTo>
                    <a:pt x="6522" y="562"/>
                  </a:lnTo>
                  <a:lnTo>
                    <a:pt x="6574" y="505"/>
                  </a:lnTo>
                  <a:lnTo>
                    <a:pt x="6623" y="450"/>
                  </a:lnTo>
                  <a:lnTo>
                    <a:pt x="6668" y="398"/>
                  </a:lnTo>
                  <a:lnTo>
                    <a:pt x="6750" y="302"/>
                  </a:lnTo>
                  <a:lnTo>
                    <a:pt x="6818" y="218"/>
                  </a:lnTo>
                  <a:lnTo>
                    <a:pt x="6874" y="146"/>
                  </a:lnTo>
                  <a:lnTo>
                    <a:pt x="6918" y="88"/>
                  </a:lnTo>
                  <a:lnTo>
                    <a:pt x="6948" y="46"/>
                  </a:lnTo>
                  <a:lnTo>
                    <a:pt x="6975" y="8"/>
                  </a:lnTo>
                  <a:lnTo>
                    <a:pt x="6975" y="8"/>
                  </a:lnTo>
                  <a:lnTo>
                    <a:pt x="6975" y="6"/>
                  </a:lnTo>
                  <a:lnTo>
                    <a:pt x="6975" y="4"/>
                  </a:lnTo>
                  <a:lnTo>
                    <a:pt x="6974" y="3"/>
                  </a:lnTo>
                  <a:lnTo>
                    <a:pt x="6973" y="1"/>
                  </a:lnTo>
                  <a:lnTo>
                    <a:pt x="6973" y="1"/>
                  </a:lnTo>
                  <a:lnTo>
                    <a:pt x="6971" y="0"/>
                  </a:lnTo>
                  <a:lnTo>
                    <a:pt x="6968" y="1"/>
                  </a:lnTo>
                  <a:lnTo>
                    <a:pt x="6966" y="1"/>
                  </a:lnTo>
                  <a:lnTo>
                    <a:pt x="6965" y="3"/>
                  </a:lnTo>
                  <a:lnTo>
                    <a:pt x="6965" y="3"/>
                  </a:lnTo>
                  <a:lnTo>
                    <a:pt x="6939" y="40"/>
                  </a:lnTo>
                  <a:lnTo>
                    <a:pt x="6908" y="83"/>
                  </a:lnTo>
                  <a:lnTo>
                    <a:pt x="6864" y="140"/>
                  </a:lnTo>
                  <a:lnTo>
                    <a:pt x="6808" y="212"/>
                  </a:lnTo>
                  <a:lnTo>
                    <a:pt x="6740" y="296"/>
                  </a:lnTo>
                  <a:lnTo>
                    <a:pt x="6659" y="392"/>
                  </a:lnTo>
                  <a:lnTo>
                    <a:pt x="6613" y="444"/>
                  </a:lnTo>
                  <a:lnTo>
                    <a:pt x="6565" y="499"/>
                  </a:lnTo>
                  <a:lnTo>
                    <a:pt x="6513" y="556"/>
                  </a:lnTo>
                  <a:lnTo>
                    <a:pt x="6458" y="615"/>
                  </a:lnTo>
                  <a:lnTo>
                    <a:pt x="6400" y="677"/>
                  </a:lnTo>
                  <a:lnTo>
                    <a:pt x="6338" y="741"/>
                  </a:lnTo>
                  <a:lnTo>
                    <a:pt x="6273" y="807"/>
                  </a:lnTo>
                  <a:lnTo>
                    <a:pt x="6204" y="875"/>
                  </a:lnTo>
                  <a:lnTo>
                    <a:pt x="6133" y="944"/>
                  </a:lnTo>
                  <a:lnTo>
                    <a:pt x="6058" y="1015"/>
                  </a:lnTo>
                  <a:lnTo>
                    <a:pt x="5979" y="1087"/>
                  </a:lnTo>
                  <a:lnTo>
                    <a:pt x="5897" y="1162"/>
                  </a:lnTo>
                  <a:lnTo>
                    <a:pt x="5812" y="1236"/>
                  </a:lnTo>
                  <a:lnTo>
                    <a:pt x="5723" y="1313"/>
                  </a:lnTo>
                  <a:lnTo>
                    <a:pt x="5631" y="1391"/>
                  </a:lnTo>
                  <a:lnTo>
                    <a:pt x="5536" y="1468"/>
                  </a:lnTo>
                  <a:lnTo>
                    <a:pt x="5437" y="1547"/>
                  </a:lnTo>
                  <a:lnTo>
                    <a:pt x="5335" y="1627"/>
                  </a:lnTo>
                  <a:lnTo>
                    <a:pt x="5335" y="1627"/>
                  </a:lnTo>
                  <a:lnTo>
                    <a:pt x="5236" y="1702"/>
                  </a:lnTo>
                  <a:lnTo>
                    <a:pt x="5134" y="1777"/>
                  </a:lnTo>
                  <a:lnTo>
                    <a:pt x="5028" y="1854"/>
                  </a:lnTo>
                  <a:lnTo>
                    <a:pt x="4917" y="1932"/>
                  </a:lnTo>
                  <a:lnTo>
                    <a:pt x="4801" y="2010"/>
                  </a:lnTo>
                  <a:lnTo>
                    <a:pt x="4681" y="2089"/>
                  </a:lnTo>
                  <a:lnTo>
                    <a:pt x="4557" y="2168"/>
                  </a:lnTo>
                  <a:lnTo>
                    <a:pt x="4429" y="2248"/>
                  </a:lnTo>
                  <a:lnTo>
                    <a:pt x="4295" y="2328"/>
                  </a:lnTo>
                  <a:lnTo>
                    <a:pt x="4158" y="2408"/>
                  </a:lnTo>
                  <a:lnTo>
                    <a:pt x="4016" y="2488"/>
                  </a:lnTo>
                  <a:lnTo>
                    <a:pt x="3870" y="2567"/>
                  </a:lnTo>
                  <a:lnTo>
                    <a:pt x="3720" y="2647"/>
                  </a:lnTo>
                  <a:lnTo>
                    <a:pt x="3642" y="2686"/>
                  </a:lnTo>
                  <a:lnTo>
                    <a:pt x="3565" y="2724"/>
                  </a:lnTo>
                  <a:lnTo>
                    <a:pt x="3485" y="2763"/>
                  </a:lnTo>
                  <a:lnTo>
                    <a:pt x="3406" y="2802"/>
                  </a:lnTo>
                  <a:lnTo>
                    <a:pt x="3324" y="2840"/>
                  </a:lnTo>
                  <a:lnTo>
                    <a:pt x="3242" y="2879"/>
                  </a:lnTo>
                  <a:lnTo>
                    <a:pt x="3158" y="2917"/>
                  </a:lnTo>
                  <a:lnTo>
                    <a:pt x="3074" y="2954"/>
                  </a:lnTo>
                  <a:lnTo>
                    <a:pt x="2987" y="2991"/>
                  </a:lnTo>
                  <a:lnTo>
                    <a:pt x="2900" y="3028"/>
                  </a:lnTo>
                  <a:lnTo>
                    <a:pt x="2812" y="3065"/>
                  </a:lnTo>
                  <a:lnTo>
                    <a:pt x="2722" y="3101"/>
                  </a:lnTo>
                  <a:lnTo>
                    <a:pt x="2633" y="3137"/>
                  </a:lnTo>
                  <a:lnTo>
                    <a:pt x="2541" y="3173"/>
                  </a:lnTo>
                  <a:lnTo>
                    <a:pt x="2449" y="3207"/>
                  </a:lnTo>
                  <a:lnTo>
                    <a:pt x="2354" y="3242"/>
                  </a:lnTo>
                  <a:lnTo>
                    <a:pt x="2260" y="3276"/>
                  </a:lnTo>
                  <a:lnTo>
                    <a:pt x="2164" y="3310"/>
                  </a:lnTo>
                  <a:lnTo>
                    <a:pt x="2067" y="3343"/>
                  </a:lnTo>
                  <a:lnTo>
                    <a:pt x="1969" y="3376"/>
                  </a:lnTo>
                  <a:lnTo>
                    <a:pt x="1869" y="3407"/>
                  </a:lnTo>
                  <a:lnTo>
                    <a:pt x="1769" y="3439"/>
                  </a:lnTo>
                  <a:lnTo>
                    <a:pt x="1667" y="3470"/>
                  </a:lnTo>
                  <a:lnTo>
                    <a:pt x="1565" y="3500"/>
                  </a:lnTo>
                  <a:lnTo>
                    <a:pt x="1460" y="3530"/>
                  </a:lnTo>
                  <a:lnTo>
                    <a:pt x="1355" y="3558"/>
                  </a:lnTo>
                  <a:lnTo>
                    <a:pt x="1250" y="3587"/>
                  </a:lnTo>
                  <a:lnTo>
                    <a:pt x="1142" y="3614"/>
                  </a:lnTo>
                  <a:lnTo>
                    <a:pt x="1033" y="3641"/>
                  </a:lnTo>
                  <a:lnTo>
                    <a:pt x="923" y="3668"/>
                  </a:lnTo>
                  <a:lnTo>
                    <a:pt x="813" y="3693"/>
                  </a:lnTo>
                  <a:lnTo>
                    <a:pt x="701" y="3718"/>
                  </a:lnTo>
                  <a:lnTo>
                    <a:pt x="588" y="3742"/>
                  </a:lnTo>
                  <a:lnTo>
                    <a:pt x="473" y="3765"/>
                  </a:lnTo>
                  <a:lnTo>
                    <a:pt x="358" y="3787"/>
                  </a:lnTo>
                  <a:lnTo>
                    <a:pt x="241" y="3809"/>
                  </a:lnTo>
                  <a:lnTo>
                    <a:pt x="123" y="3829"/>
                  </a:lnTo>
                  <a:lnTo>
                    <a:pt x="4" y="3850"/>
                  </a:lnTo>
                  <a:lnTo>
                    <a:pt x="4" y="3850"/>
                  </a:lnTo>
                  <a:lnTo>
                    <a:pt x="2" y="3850"/>
                  </a:lnTo>
                  <a:lnTo>
                    <a:pt x="1" y="3852"/>
                  </a:lnTo>
                  <a:lnTo>
                    <a:pt x="0" y="3853"/>
                  </a:lnTo>
                  <a:lnTo>
                    <a:pt x="0" y="3855"/>
                  </a:lnTo>
                  <a:lnTo>
                    <a:pt x="0" y="3855"/>
                  </a:lnTo>
                  <a:lnTo>
                    <a:pt x="1" y="3857"/>
                  </a:lnTo>
                  <a:lnTo>
                    <a:pt x="2" y="3858"/>
                  </a:lnTo>
                  <a:lnTo>
                    <a:pt x="3" y="3859"/>
                  </a:lnTo>
                  <a:lnTo>
                    <a:pt x="5" y="38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 name="Rectangle 1470"/>
            <p:cNvSpPr>
              <a:spLocks noChangeArrowheads="1"/>
            </p:cNvSpPr>
            <p:nvPr/>
          </p:nvSpPr>
          <p:spPr bwMode="auto">
            <a:xfrm flipH="1">
              <a:off x="4545840" y="867710"/>
              <a:ext cx="4672178" cy="564665"/>
            </a:xfrm>
            <a:prstGeom prst="rect">
              <a:avLst/>
            </a:prstGeom>
            <a:solidFill>
              <a:srgbClr val="2ECC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 name="Rectangle 1471"/>
            <p:cNvSpPr>
              <a:spLocks noChangeArrowheads="1"/>
            </p:cNvSpPr>
            <p:nvPr/>
          </p:nvSpPr>
          <p:spPr bwMode="auto">
            <a:xfrm flipH="1">
              <a:off x="6586686" y="867710"/>
              <a:ext cx="2631332" cy="56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5" name="Freeform 1473"/>
            <p:cNvSpPr>
              <a:spLocks/>
            </p:cNvSpPr>
            <p:nvPr/>
          </p:nvSpPr>
          <p:spPr bwMode="auto">
            <a:xfrm flipH="1">
              <a:off x="6586686" y="273509"/>
              <a:ext cx="797742" cy="620263"/>
            </a:xfrm>
            <a:custGeom>
              <a:avLst/>
              <a:gdLst>
                <a:gd name="T0" fmla="*/ 1 w 2749"/>
                <a:gd name="T1" fmla="*/ 2208 h 2504"/>
                <a:gd name="T2" fmla="*/ 12 w 2749"/>
                <a:gd name="T3" fmla="*/ 2155 h 2504"/>
                <a:gd name="T4" fmla="*/ 48 w 2749"/>
                <a:gd name="T5" fmla="*/ 2085 h 2504"/>
                <a:gd name="T6" fmla="*/ 123 w 2749"/>
                <a:gd name="T7" fmla="*/ 2011 h 2504"/>
                <a:gd name="T8" fmla="*/ 196 w 2749"/>
                <a:gd name="T9" fmla="*/ 1978 h 2504"/>
                <a:gd name="T10" fmla="*/ 251 w 2749"/>
                <a:gd name="T11" fmla="*/ 1967 h 2504"/>
                <a:gd name="T12" fmla="*/ 303 w 2749"/>
                <a:gd name="T13" fmla="*/ 1967 h 2504"/>
                <a:gd name="T14" fmla="*/ 306 w 2749"/>
                <a:gd name="T15" fmla="*/ 1906 h 2504"/>
                <a:gd name="T16" fmla="*/ 283 w 2749"/>
                <a:gd name="T17" fmla="*/ 1775 h 2504"/>
                <a:gd name="T18" fmla="*/ 280 w 2749"/>
                <a:gd name="T19" fmla="*/ 1670 h 2504"/>
                <a:gd name="T20" fmla="*/ 300 w 2749"/>
                <a:gd name="T21" fmla="*/ 1526 h 2504"/>
                <a:gd name="T22" fmla="*/ 346 w 2749"/>
                <a:gd name="T23" fmla="*/ 1392 h 2504"/>
                <a:gd name="T24" fmla="*/ 415 w 2749"/>
                <a:gd name="T25" fmla="*/ 1270 h 2504"/>
                <a:gd name="T26" fmla="*/ 504 w 2749"/>
                <a:gd name="T27" fmla="*/ 1161 h 2504"/>
                <a:gd name="T28" fmla="*/ 610 w 2749"/>
                <a:gd name="T29" fmla="*/ 1070 h 2504"/>
                <a:gd name="T30" fmla="*/ 732 w 2749"/>
                <a:gd name="T31" fmla="*/ 996 h 2504"/>
                <a:gd name="T32" fmla="*/ 867 w 2749"/>
                <a:gd name="T33" fmla="*/ 944 h 2504"/>
                <a:gd name="T34" fmla="*/ 976 w 2749"/>
                <a:gd name="T35" fmla="*/ 920 h 2504"/>
                <a:gd name="T36" fmla="*/ 959 w 2749"/>
                <a:gd name="T37" fmla="*/ 870 h 2504"/>
                <a:gd name="T38" fmla="*/ 953 w 2749"/>
                <a:gd name="T39" fmla="*/ 816 h 2504"/>
                <a:gd name="T40" fmla="*/ 957 w 2749"/>
                <a:gd name="T41" fmla="*/ 775 h 2504"/>
                <a:gd name="T42" fmla="*/ 970 w 2749"/>
                <a:gd name="T43" fmla="*/ 723 h 2504"/>
                <a:gd name="T44" fmla="*/ 1017 w 2749"/>
                <a:gd name="T45" fmla="*/ 644 h 2504"/>
                <a:gd name="T46" fmla="*/ 1100 w 2749"/>
                <a:gd name="T47" fmla="*/ 579 h 2504"/>
                <a:gd name="T48" fmla="*/ 1163 w 2749"/>
                <a:gd name="T49" fmla="*/ 554 h 2504"/>
                <a:gd name="T50" fmla="*/ 1219 w 2749"/>
                <a:gd name="T51" fmla="*/ 547 h 2504"/>
                <a:gd name="T52" fmla="*/ 1274 w 2749"/>
                <a:gd name="T53" fmla="*/ 549 h 2504"/>
                <a:gd name="T54" fmla="*/ 1349 w 2749"/>
                <a:gd name="T55" fmla="*/ 571 h 2504"/>
                <a:gd name="T56" fmla="*/ 1414 w 2749"/>
                <a:gd name="T57" fmla="*/ 611 h 2504"/>
                <a:gd name="T58" fmla="*/ 1466 w 2749"/>
                <a:gd name="T59" fmla="*/ 666 h 2504"/>
                <a:gd name="T60" fmla="*/ 1495 w 2749"/>
                <a:gd name="T61" fmla="*/ 679 h 2504"/>
                <a:gd name="T62" fmla="*/ 1543 w 2749"/>
                <a:gd name="T63" fmla="*/ 607 h 2504"/>
                <a:gd name="T64" fmla="*/ 1603 w 2749"/>
                <a:gd name="T65" fmla="*/ 545 h 2504"/>
                <a:gd name="T66" fmla="*/ 1672 w 2749"/>
                <a:gd name="T67" fmla="*/ 493 h 2504"/>
                <a:gd name="T68" fmla="*/ 1731 w 2749"/>
                <a:gd name="T69" fmla="*/ 462 h 2504"/>
                <a:gd name="T70" fmla="*/ 1697 w 2749"/>
                <a:gd name="T71" fmla="*/ 400 h 2504"/>
                <a:gd name="T72" fmla="*/ 1685 w 2749"/>
                <a:gd name="T73" fmla="*/ 330 h 2504"/>
                <a:gd name="T74" fmla="*/ 1695 w 2749"/>
                <a:gd name="T75" fmla="*/ 265 h 2504"/>
                <a:gd name="T76" fmla="*/ 1735 w 2749"/>
                <a:gd name="T77" fmla="*/ 192 h 2504"/>
                <a:gd name="T78" fmla="*/ 1803 w 2749"/>
                <a:gd name="T79" fmla="*/ 139 h 2504"/>
                <a:gd name="T80" fmla="*/ 1887 w 2749"/>
                <a:gd name="T81" fmla="*/ 114 h 2504"/>
                <a:gd name="T82" fmla="*/ 1937 w 2749"/>
                <a:gd name="T83" fmla="*/ 115 h 2504"/>
                <a:gd name="T84" fmla="*/ 1990 w 2749"/>
                <a:gd name="T85" fmla="*/ 127 h 2504"/>
                <a:gd name="T86" fmla="*/ 2037 w 2749"/>
                <a:gd name="T87" fmla="*/ 151 h 2504"/>
                <a:gd name="T88" fmla="*/ 2076 w 2749"/>
                <a:gd name="T89" fmla="*/ 184 h 2504"/>
                <a:gd name="T90" fmla="*/ 2103 w 2749"/>
                <a:gd name="T91" fmla="*/ 182 h 2504"/>
                <a:gd name="T92" fmla="*/ 2159 w 2749"/>
                <a:gd name="T93" fmla="*/ 104 h 2504"/>
                <a:gd name="T94" fmla="*/ 2237 w 2749"/>
                <a:gd name="T95" fmla="*/ 45 h 2504"/>
                <a:gd name="T96" fmla="*/ 2330 w 2749"/>
                <a:gd name="T97" fmla="*/ 9 h 2504"/>
                <a:gd name="T98" fmla="*/ 2407 w 2749"/>
                <a:gd name="T99" fmla="*/ 0 h 2504"/>
                <a:gd name="T100" fmla="*/ 2477 w 2749"/>
                <a:gd name="T101" fmla="*/ 8 h 2504"/>
                <a:gd name="T102" fmla="*/ 2541 w 2749"/>
                <a:gd name="T103" fmla="*/ 26 h 2504"/>
                <a:gd name="T104" fmla="*/ 2599 w 2749"/>
                <a:gd name="T105" fmla="*/ 57 h 2504"/>
                <a:gd name="T106" fmla="*/ 2650 w 2749"/>
                <a:gd name="T107" fmla="*/ 98 h 2504"/>
                <a:gd name="T108" fmla="*/ 2691 w 2749"/>
                <a:gd name="T109" fmla="*/ 146 h 2504"/>
                <a:gd name="T110" fmla="*/ 2722 w 2749"/>
                <a:gd name="T111" fmla="*/ 201 h 2504"/>
                <a:gd name="T112" fmla="*/ 2743 w 2749"/>
                <a:gd name="T113" fmla="*/ 263 h 2504"/>
                <a:gd name="T114" fmla="*/ 2749 w 2749"/>
                <a:gd name="T115" fmla="*/ 330 h 2504"/>
                <a:gd name="T116" fmla="*/ 201 w 2749"/>
                <a:gd name="T117" fmla="*/ 2493 h 2504"/>
                <a:gd name="T118" fmla="*/ 121 w 2749"/>
                <a:gd name="T119" fmla="*/ 2456 h 2504"/>
                <a:gd name="T120" fmla="*/ 57 w 2749"/>
                <a:gd name="T121" fmla="*/ 2398 h 2504"/>
                <a:gd name="T122" fmla="*/ 14 w 2749"/>
                <a:gd name="T123" fmla="*/ 2322 h 2504"/>
                <a:gd name="T124" fmla="*/ 0 w 2749"/>
                <a:gd name="T125" fmla="*/ 2235 h 2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9" h="2504">
                  <a:moveTo>
                    <a:pt x="0" y="2235"/>
                  </a:moveTo>
                  <a:lnTo>
                    <a:pt x="0" y="2235"/>
                  </a:lnTo>
                  <a:lnTo>
                    <a:pt x="0" y="2221"/>
                  </a:lnTo>
                  <a:lnTo>
                    <a:pt x="1" y="2208"/>
                  </a:lnTo>
                  <a:lnTo>
                    <a:pt x="3" y="2194"/>
                  </a:lnTo>
                  <a:lnTo>
                    <a:pt x="5" y="2181"/>
                  </a:lnTo>
                  <a:lnTo>
                    <a:pt x="9" y="2168"/>
                  </a:lnTo>
                  <a:lnTo>
                    <a:pt x="12" y="2155"/>
                  </a:lnTo>
                  <a:lnTo>
                    <a:pt x="17" y="2142"/>
                  </a:lnTo>
                  <a:lnTo>
                    <a:pt x="22" y="2130"/>
                  </a:lnTo>
                  <a:lnTo>
                    <a:pt x="33" y="2106"/>
                  </a:lnTo>
                  <a:lnTo>
                    <a:pt x="48" y="2085"/>
                  </a:lnTo>
                  <a:lnTo>
                    <a:pt x="64" y="2064"/>
                  </a:lnTo>
                  <a:lnTo>
                    <a:pt x="82" y="2045"/>
                  </a:lnTo>
                  <a:lnTo>
                    <a:pt x="102" y="2027"/>
                  </a:lnTo>
                  <a:lnTo>
                    <a:pt x="123" y="2011"/>
                  </a:lnTo>
                  <a:lnTo>
                    <a:pt x="146" y="1998"/>
                  </a:lnTo>
                  <a:lnTo>
                    <a:pt x="170" y="1986"/>
                  </a:lnTo>
                  <a:lnTo>
                    <a:pt x="184" y="1982"/>
                  </a:lnTo>
                  <a:lnTo>
                    <a:pt x="196" y="1978"/>
                  </a:lnTo>
                  <a:lnTo>
                    <a:pt x="210" y="1974"/>
                  </a:lnTo>
                  <a:lnTo>
                    <a:pt x="223" y="1971"/>
                  </a:lnTo>
                  <a:lnTo>
                    <a:pt x="237" y="1969"/>
                  </a:lnTo>
                  <a:lnTo>
                    <a:pt x="251" y="1967"/>
                  </a:lnTo>
                  <a:lnTo>
                    <a:pt x="265" y="1966"/>
                  </a:lnTo>
                  <a:lnTo>
                    <a:pt x="279" y="1966"/>
                  </a:lnTo>
                  <a:lnTo>
                    <a:pt x="279" y="1966"/>
                  </a:lnTo>
                  <a:lnTo>
                    <a:pt x="303" y="1967"/>
                  </a:lnTo>
                  <a:lnTo>
                    <a:pt x="325" y="1969"/>
                  </a:lnTo>
                  <a:lnTo>
                    <a:pt x="325" y="1969"/>
                  </a:lnTo>
                  <a:lnTo>
                    <a:pt x="315" y="1938"/>
                  </a:lnTo>
                  <a:lnTo>
                    <a:pt x="306" y="1906"/>
                  </a:lnTo>
                  <a:lnTo>
                    <a:pt x="298" y="1874"/>
                  </a:lnTo>
                  <a:lnTo>
                    <a:pt x="292" y="1842"/>
                  </a:lnTo>
                  <a:lnTo>
                    <a:pt x="286" y="1808"/>
                  </a:lnTo>
                  <a:lnTo>
                    <a:pt x="283" y="1775"/>
                  </a:lnTo>
                  <a:lnTo>
                    <a:pt x="280" y="1741"/>
                  </a:lnTo>
                  <a:lnTo>
                    <a:pt x="279" y="1707"/>
                  </a:lnTo>
                  <a:lnTo>
                    <a:pt x="279" y="1707"/>
                  </a:lnTo>
                  <a:lnTo>
                    <a:pt x="280" y="1670"/>
                  </a:lnTo>
                  <a:lnTo>
                    <a:pt x="283" y="1633"/>
                  </a:lnTo>
                  <a:lnTo>
                    <a:pt x="287" y="1598"/>
                  </a:lnTo>
                  <a:lnTo>
                    <a:pt x="294" y="1562"/>
                  </a:lnTo>
                  <a:lnTo>
                    <a:pt x="300" y="1526"/>
                  </a:lnTo>
                  <a:lnTo>
                    <a:pt x="309" y="1492"/>
                  </a:lnTo>
                  <a:lnTo>
                    <a:pt x="321" y="1458"/>
                  </a:lnTo>
                  <a:lnTo>
                    <a:pt x="333" y="1425"/>
                  </a:lnTo>
                  <a:lnTo>
                    <a:pt x="346" y="1392"/>
                  </a:lnTo>
                  <a:lnTo>
                    <a:pt x="361" y="1361"/>
                  </a:lnTo>
                  <a:lnTo>
                    <a:pt x="378" y="1330"/>
                  </a:lnTo>
                  <a:lnTo>
                    <a:pt x="396" y="1300"/>
                  </a:lnTo>
                  <a:lnTo>
                    <a:pt x="415" y="1270"/>
                  </a:lnTo>
                  <a:lnTo>
                    <a:pt x="435" y="1241"/>
                  </a:lnTo>
                  <a:lnTo>
                    <a:pt x="456" y="1214"/>
                  </a:lnTo>
                  <a:lnTo>
                    <a:pt x="480" y="1187"/>
                  </a:lnTo>
                  <a:lnTo>
                    <a:pt x="504" y="1161"/>
                  </a:lnTo>
                  <a:lnTo>
                    <a:pt x="528" y="1138"/>
                  </a:lnTo>
                  <a:lnTo>
                    <a:pt x="555" y="1114"/>
                  </a:lnTo>
                  <a:lnTo>
                    <a:pt x="582" y="1091"/>
                  </a:lnTo>
                  <a:lnTo>
                    <a:pt x="610" y="1070"/>
                  </a:lnTo>
                  <a:lnTo>
                    <a:pt x="639" y="1049"/>
                  </a:lnTo>
                  <a:lnTo>
                    <a:pt x="670" y="1031"/>
                  </a:lnTo>
                  <a:lnTo>
                    <a:pt x="701" y="1012"/>
                  </a:lnTo>
                  <a:lnTo>
                    <a:pt x="732" y="996"/>
                  </a:lnTo>
                  <a:lnTo>
                    <a:pt x="765" y="981"/>
                  </a:lnTo>
                  <a:lnTo>
                    <a:pt x="799" y="967"/>
                  </a:lnTo>
                  <a:lnTo>
                    <a:pt x="832" y="955"/>
                  </a:lnTo>
                  <a:lnTo>
                    <a:pt x="867" y="944"/>
                  </a:lnTo>
                  <a:lnTo>
                    <a:pt x="903" y="935"/>
                  </a:lnTo>
                  <a:lnTo>
                    <a:pt x="939" y="927"/>
                  </a:lnTo>
                  <a:lnTo>
                    <a:pt x="976" y="920"/>
                  </a:lnTo>
                  <a:lnTo>
                    <a:pt x="976" y="920"/>
                  </a:lnTo>
                  <a:lnTo>
                    <a:pt x="970" y="908"/>
                  </a:lnTo>
                  <a:lnTo>
                    <a:pt x="967" y="896"/>
                  </a:lnTo>
                  <a:lnTo>
                    <a:pt x="962" y="883"/>
                  </a:lnTo>
                  <a:lnTo>
                    <a:pt x="959" y="870"/>
                  </a:lnTo>
                  <a:lnTo>
                    <a:pt x="957" y="857"/>
                  </a:lnTo>
                  <a:lnTo>
                    <a:pt x="956" y="843"/>
                  </a:lnTo>
                  <a:lnTo>
                    <a:pt x="954" y="830"/>
                  </a:lnTo>
                  <a:lnTo>
                    <a:pt x="953" y="816"/>
                  </a:lnTo>
                  <a:lnTo>
                    <a:pt x="953" y="816"/>
                  </a:lnTo>
                  <a:lnTo>
                    <a:pt x="954" y="802"/>
                  </a:lnTo>
                  <a:lnTo>
                    <a:pt x="956" y="788"/>
                  </a:lnTo>
                  <a:lnTo>
                    <a:pt x="957" y="775"/>
                  </a:lnTo>
                  <a:lnTo>
                    <a:pt x="959" y="761"/>
                  </a:lnTo>
                  <a:lnTo>
                    <a:pt x="962" y="748"/>
                  </a:lnTo>
                  <a:lnTo>
                    <a:pt x="967" y="736"/>
                  </a:lnTo>
                  <a:lnTo>
                    <a:pt x="970" y="723"/>
                  </a:lnTo>
                  <a:lnTo>
                    <a:pt x="976" y="711"/>
                  </a:lnTo>
                  <a:lnTo>
                    <a:pt x="987" y="687"/>
                  </a:lnTo>
                  <a:lnTo>
                    <a:pt x="1002" y="665"/>
                  </a:lnTo>
                  <a:lnTo>
                    <a:pt x="1017" y="644"/>
                  </a:lnTo>
                  <a:lnTo>
                    <a:pt x="1035" y="625"/>
                  </a:lnTo>
                  <a:lnTo>
                    <a:pt x="1055" y="607"/>
                  </a:lnTo>
                  <a:lnTo>
                    <a:pt x="1077" y="592"/>
                  </a:lnTo>
                  <a:lnTo>
                    <a:pt x="1100" y="579"/>
                  </a:lnTo>
                  <a:lnTo>
                    <a:pt x="1125" y="567"/>
                  </a:lnTo>
                  <a:lnTo>
                    <a:pt x="1137" y="563"/>
                  </a:lnTo>
                  <a:lnTo>
                    <a:pt x="1151" y="559"/>
                  </a:lnTo>
                  <a:lnTo>
                    <a:pt x="1163" y="554"/>
                  </a:lnTo>
                  <a:lnTo>
                    <a:pt x="1177" y="552"/>
                  </a:lnTo>
                  <a:lnTo>
                    <a:pt x="1191" y="549"/>
                  </a:lnTo>
                  <a:lnTo>
                    <a:pt x="1205" y="548"/>
                  </a:lnTo>
                  <a:lnTo>
                    <a:pt x="1219" y="547"/>
                  </a:lnTo>
                  <a:lnTo>
                    <a:pt x="1234" y="546"/>
                  </a:lnTo>
                  <a:lnTo>
                    <a:pt x="1234" y="546"/>
                  </a:lnTo>
                  <a:lnTo>
                    <a:pt x="1254" y="547"/>
                  </a:lnTo>
                  <a:lnTo>
                    <a:pt x="1274" y="549"/>
                  </a:lnTo>
                  <a:lnTo>
                    <a:pt x="1294" y="552"/>
                  </a:lnTo>
                  <a:lnTo>
                    <a:pt x="1313" y="558"/>
                  </a:lnTo>
                  <a:lnTo>
                    <a:pt x="1331" y="563"/>
                  </a:lnTo>
                  <a:lnTo>
                    <a:pt x="1349" y="571"/>
                  </a:lnTo>
                  <a:lnTo>
                    <a:pt x="1367" y="579"/>
                  </a:lnTo>
                  <a:lnTo>
                    <a:pt x="1384" y="588"/>
                  </a:lnTo>
                  <a:lnTo>
                    <a:pt x="1400" y="599"/>
                  </a:lnTo>
                  <a:lnTo>
                    <a:pt x="1414" y="611"/>
                  </a:lnTo>
                  <a:lnTo>
                    <a:pt x="1429" y="622"/>
                  </a:lnTo>
                  <a:lnTo>
                    <a:pt x="1442" y="636"/>
                  </a:lnTo>
                  <a:lnTo>
                    <a:pt x="1455" y="651"/>
                  </a:lnTo>
                  <a:lnTo>
                    <a:pt x="1466" y="666"/>
                  </a:lnTo>
                  <a:lnTo>
                    <a:pt x="1476" y="682"/>
                  </a:lnTo>
                  <a:lnTo>
                    <a:pt x="1485" y="698"/>
                  </a:lnTo>
                  <a:lnTo>
                    <a:pt x="1485" y="698"/>
                  </a:lnTo>
                  <a:lnTo>
                    <a:pt x="1495" y="679"/>
                  </a:lnTo>
                  <a:lnTo>
                    <a:pt x="1506" y="660"/>
                  </a:lnTo>
                  <a:lnTo>
                    <a:pt x="1518" y="642"/>
                  </a:lnTo>
                  <a:lnTo>
                    <a:pt x="1530" y="625"/>
                  </a:lnTo>
                  <a:lnTo>
                    <a:pt x="1543" y="607"/>
                  </a:lnTo>
                  <a:lnTo>
                    <a:pt x="1557" y="591"/>
                  </a:lnTo>
                  <a:lnTo>
                    <a:pt x="1571" y="575"/>
                  </a:lnTo>
                  <a:lnTo>
                    <a:pt x="1587" y="560"/>
                  </a:lnTo>
                  <a:lnTo>
                    <a:pt x="1603" y="545"/>
                  </a:lnTo>
                  <a:lnTo>
                    <a:pt x="1620" y="531"/>
                  </a:lnTo>
                  <a:lnTo>
                    <a:pt x="1637" y="518"/>
                  </a:lnTo>
                  <a:lnTo>
                    <a:pt x="1654" y="505"/>
                  </a:lnTo>
                  <a:lnTo>
                    <a:pt x="1672" y="493"/>
                  </a:lnTo>
                  <a:lnTo>
                    <a:pt x="1692" y="482"/>
                  </a:lnTo>
                  <a:lnTo>
                    <a:pt x="1712" y="471"/>
                  </a:lnTo>
                  <a:lnTo>
                    <a:pt x="1731" y="462"/>
                  </a:lnTo>
                  <a:lnTo>
                    <a:pt x="1731" y="462"/>
                  </a:lnTo>
                  <a:lnTo>
                    <a:pt x="1721" y="448"/>
                  </a:lnTo>
                  <a:lnTo>
                    <a:pt x="1712" y="432"/>
                  </a:lnTo>
                  <a:lnTo>
                    <a:pt x="1704" y="417"/>
                  </a:lnTo>
                  <a:lnTo>
                    <a:pt x="1697" y="400"/>
                  </a:lnTo>
                  <a:lnTo>
                    <a:pt x="1692" y="384"/>
                  </a:lnTo>
                  <a:lnTo>
                    <a:pt x="1687" y="367"/>
                  </a:lnTo>
                  <a:lnTo>
                    <a:pt x="1685" y="348"/>
                  </a:lnTo>
                  <a:lnTo>
                    <a:pt x="1685" y="330"/>
                  </a:lnTo>
                  <a:lnTo>
                    <a:pt x="1685" y="330"/>
                  </a:lnTo>
                  <a:lnTo>
                    <a:pt x="1686" y="307"/>
                  </a:lnTo>
                  <a:lnTo>
                    <a:pt x="1689" y="286"/>
                  </a:lnTo>
                  <a:lnTo>
                    <a:pt x="1695" y="265"/>
                  </a:lnTo>
                  <a:lnTo>
                    <a:pt x="1702" y="246"/>
                  </a:lnTo>
                  <a:lnTo>
                    <a:pt x="1712" y="226"/>
                  </a:lnTo>
                  <a:lnTo>
                    <a:pt x="1723" y="208"/>
                  </a:lnTo>
                  <a:lnTo>
                    <a:pt x="1735" y="192"/>
                  </a:lnTo>
                  <a:lnTo>
                    <a:pt x="1750" y="176"/>
                  </a:lnTo>
                  <a:lnTo>
                    <a:pt x="1767" y="162"/>
                  </a:lnTo>
                  <a:lnTo>
                    <a:pt x="1783" y="149"/>
                  </a:lnTo>
                  <a:lnTo>
                    <a:pt x="1803" y="139"/>
                  </a:lnTo>
                  <a:lnTo>
                    <a:pt x="1822" y="130"/>
                  </a:lnTo>
                  <a:lnTo>
                    <a:pt x="1843" y="122"/>
                  </a:lnTo>
                  <a:lnTo>
                    <a:pt x="1864" y="117"/>
                  </a:lnTo>
                  <a:lnTo>
                    <a:pt x="1887" y="114"/>
                  </a:lnTo>
                  <a:lnTo>
                    <a:pt x="1909" y="113"/>
                  </a:lnTo>
                  <a:lnTo>
                    <a:pt x="1909" y="113"/>
                  </a:lnTo>
                  <a:lnTo>
                    <a:pt x="1924" y="113"/>
                  </a:lnTo>
                  <a:lnTo>
                    <a:pt x="1937" y="115"/>
                  </a:lnTo>
                  <a:lnTo>
                    <a:pt x="1951" y="116"/>
                  </a:lnTo>
                  <a:lnTo>
                    <a:pt x="1964" y="119"/>
                  </a:lnTo>
                  <a:lnTo>
                    <a:pt x="1978" y="122"/>
                  </a:lnTo>
                  <a:lnTo>
                    <a:pt x="1990" y="127"/>
                  </a:lnTo>
                  <a:lnTo>
                    <a:pt x="2002" y="132"/>
                  </a:lnTo>
                  <a:lnTo>
                    <a:pt x="2013" y="138"/>
                  </a:lnTo>
                  <a:lnTo>
                    <a:pt x="2026" y="144"/>
                  </a:lnTo>
                  <a:lnTo>
                    <a:pt x="2037" y="151"/>
                  </a:lnTo>
                  <a:lnTo>
                    <a:pt x="2047" y="158"/>
                  </a:lnTo>
                  <a:lnTo>
                    <a:pt x="2057" y="166"/>
                  </a:lnTo>
                  <a:lnTo>
                    <a:pt x="2067" y="174"/>
                  </a:lnTo>
                  <a:lnTo>
                    <a:pt x="2076" y="184"/>
                  </a:lnTo>
                  <a:lnTo>
                    <a:pt x="2084" y="193"/>
                  </a:lnTo>
                  <a:lnTo>
                    <a:pt x="2092" y="203"/>
                  </a:lnTo>
                  <a:lnTo>
                    <a:pt x="2092" y="203"/>
                  </a:lnTo>
                  <a:lnTo>
                    <a:pt x="2103" y="182"/>
                  </a:lnTo>
                  <a:lnTo>
                    <a:pt x="2114" y="160"/>
                  </a:lnTo>
                  <a:lnTo>
                    <a:pt x="2129" y="141"/>
                  </a:lnTo>
                  <a:lnTo>
                    <a:pt x="2144" y="121"/>
                  </a:lnTo>
                  <a:lnTo>
                    <a:pt x="2159" y="104"/>
                  </a:lnTo>
                  <a:lnTo>
                    <a:pt x="2177" y="87"/>
                  </a:lnTo>
                  <a:lnTo>
                    <a:pt x="2196" y="72"/>
                  </a:lnTo>
                  <a:lnTo>
                    <a:pt x="2217" y="58"/>
                  </a:lnTo>
                  <a:lnTo>
                    <a:pt x="2237" y="45"/>
                  </a:lnTo>
                  <a:lnTo>
                    <a:pt x="2259" y="34"/>
                  </a:lnTo>
                  <a:lnTo>
                    <a:pt x="2282" y="24"/>
                  </a:lnTo>
                  <a:lnTo>
                    <a:pt x="2306" y="16"/>
                  </a:lnTo>
                  <a:lnTo>
                    <a:pt x="2330" y="9"/>
                  </a:lnTo>
                  <a:lnTo>
                    <a:pt x="2356" y="5"/>
                  </a:lnTo>
                  <a:lnTo>
                    <a:pt x="2381" y="2"/>
                  </a:lnTo>
                  <a:lnTo>
                    <a:pt x="2407" y="0"/>
                  </a:lnTo>
                  <a:lnTo>
                    <a:pt x="2407" y="0"/>
                  </a:lnTo>
                  <a:lnTo>
                    <a:pt x="2425" y="2"/>
                  </a:lnTo>
                  <a:lnTo>
                    <a:pt x="2443" y="3"/>
                  </a:lnTo>
                  <a:lnTo>
                    <a:pt x="2460" y="5"/>
                  </a:lnTo>
                  <a:lnTo>
                    <a:pt x="2477" y="8"/>
                  </a:lnTo>
                  <a:lnTo>
                    <a:pt x="2492" y="11"/>
                  </a:lnTo>
                  <a:lnTo>
                    <a:pt x="2509" y="16"/>
                  </a:lnTo>
                  <a:lnTo>
                    <a:pt x="2525" y="21"/>
                  </a:lnTo>
                  <a:lnTo>
                    <a:pt x="2541" y="26"/>
                  </a:lnTo>
                  <a:lnTo>
                    <a:pt x="2555" y="33"/>
                  </a:lnTo>
                  <a:lnTo>
                    <a:pt x="2570" y="40"/>
                  </a:lnTo>
                  <a:lnTo>
                    <a:pt x="2584" y="48"/>
                  </a:lnTo>
                  <a:lnTo>
                    <a:pt x="2599" y="57"/>
                  </a:lnTo>
                  <a:lnTo>
                    <a:pt x="2613" y="66"/>
                  </a:lnTo>
                  <a:lnTo>
                    <a:pt x="2625" y="76"/>
                  </a:lnTo>
                  <a:lnTo>
                    <a:pt x="2637" y="86"/>
                  </a:lnTo>
                  <a:lnTo>
                    <a:pt x="2650" y="98"/>
                  </a:lnTo>
                  <a:lnTo>
                    <a:pt x="2661" y="108"/>
                  </a:lnTo>
                  <a:lnTo>
                    <a:pt x="2671" y="120"/>
                  </a:lnTo>
                  <a:lnTo>
                    <a:pt x="2681" y="133"/>
                  </a:lnTo>
                  <a:lnTo>
                    <a:pt x="2691" y="146"/>
                  </a:lnTo>
                  <a:lnTo>
                    <a:pt x="2700" y="159"/>
                  </a:lnTo>
                  <a:lnTo>
                    <a:pt x="2708" y="173"/>
                  </a:lnTo>
                  <a:lnTo>
                    <a:pt x="2716" y="187"/>
                  </a:lnTo>
                  <a:lnTo>
                    <a:pt x="2722" y="201"/>
                  </a:lnTo>
                  <a:lnTo>
                    <a:pt x="2728" y="216"/>
                  </a:lnTo>
                  <a:lnTo>
                    <a:pt x="2734" y="232"/>
                  </a:lnTo>
                  <a:lnTo>
                    <a:pt x="2738" y="248"/>
                  </a:lnTo>
                  <a:lnTo>
                    <a:pt x="2743" y="263"/>
                  </a:lnTo>
                  <a:lnTo>
                    <a:pt x="2745" y="279"/>
                  </a:lnTo>
                  <a:lnTo>
                    <a:pt x="2747" y="296"/>
                  </a:lnTo>
                  <a:lnTo>
                    <a:pt x="2748" y="313"/>
                  </a:lnTo>
                  <a:lnTo>
                    <a:pt x="2749" y="330"/>
                  </a:lnTo>
                  <a:lnTo>
                    <a:pt x="2749" y="2504"/>
                  </a:lnTo>
                  <a:lnTo>
                    <a:pt x="193" y="2504"/>
                  </a:lnTo>
                  <a:lnTo>
                    <a:pt x="201" y="2493"/>
                  </a:lnTo>
                  <a:lnTo>
                    <a:pt x="201" y="2493"/>
                  </a:lnTo>
                  <a:lnTo>
                    <a:pt x="179" y="2486"/>
                  </a:lnTo>
                  <a:lnTo>
                    <a:pt x="159" y="2478"/>
                  </a:lnTo>
                  <a:lnTo>
                    <a:pt x="139" y="2468"/>
                  </a:lnTo>
                  <a:lnTo>
                    <a:pt x="121" y="2456"/>
                  </a:lnTo>
                  <a:lnTo>
                    <a:pt x="103" y="2443"/>
                  </a:lnTo>
                  <a:lnTo>
                    <a:pt x="86" y="2429"/>
                  </a:lnTo>
                  <a:lnTo>
                    <a:pt x="71" y="2414"/>
                  </a:lnTo>
                  <a:lnTo>
                    <a:pt x="57" y="2398"/>
                  </a:lnTo>
                  <a:lnTo>
                    <a:pt x="45" y="2380"/>
                  </a:lnTo>
                  <a:lnTo>
                    <a:pt x="32" y="2362"/>
                  </a:lnTo>
                  <a:lnTo>
                    <a:pt x="23" y="2343"/>
                  </a:lnTo>
                  <a:lnTo>
                    <a:pt x="14" y="2322"/>
                  </a:lnTo>
                  <a:lnTo>
                    <a:pt x="9" y="2302"/>
                  </a:lnTo>
                  <a:lnTo>
                    <a:pt x="3" y="2280"/>
                  </a:lnTo>
                  <a:lnTo>
                    <a:pt x="1" y="2257"/>
                  </a:lnTo>
                  <a:lnTo>
                    <a:pt x="0" y="22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6" name="Freeform 1475"/>
            <p:cNvSpPr>
              <a:spLocks/>
            </p:cNvSpPr>
            <p:nvPr/>
          </p:nvSpPr>
          <p:spPr bwMode="auto">
            <a:xfrm flipH="1">
              <a:off x="8011846" y="204012"/>
              <a:ext cx="1206172" cy="689760"/>
            </a:xfrm>
            <a:custGeom>
              <a:avLst/>
              <a:gdLst>
                <a:gd name="T0" fmla="*/ 548 w 4158"/>
                <a:gd name="T1" fmla="*/ 12 h 2782"/>
                <a:gd name="T2" fmla="*/ 697 w 4158"/>
                <a:gd name="T3" fmla="*/ 74 h 2782"/>
                <a:gd name="T4" fmla="*/ 812 w 4158"/>
                <a:gd name="T5" fmla="*/ 182 h 2782"/>
                <a:gd name="T6" fmla="*/ 869 w 4158"/>
                <a:gd name="T7" fmla="*/ 251 h 2782"/>
                <a:gd name="T8" fmla="*/ 932 w 4158"/>
                <a:gd name="T9" fmla="*/ 196 h 2782"/>
                <a:gd name="T10" fmla="*/ 1010 w 4158"/>
                <a:gd name="T11" fmla="*/ 160 h 2782"/>
                <a:gd name="T12" fmla="*/ 1099 w 4158"/>
                <a:gd name="T13" fmla="*/ 147 h 2782"/>
                <a:gd name="T14" fmla="*/ 1158 w 4158"/>
                <a:gd name="T15" fmla="*/ 152 h 2782"/>
                <a:gd name="T16" fmla="*/ 1227 w 4158"/>
                <a:gd name="T17" fmla="*/ 175 h 2782"/>
                <a:gd name="T18" fmla="*/ 1286 w 4158"/>
                <a:gd name="T19" fmla="*/ 211 h 2782"/>
                <a:gd name="T20" fmla="*/ 1334 w 4158"/>
                <a:gd name="T21" fmla="*/ 260 h 2782"/>
                <a:gd name="T22" fmla="*/ 1370 w 4158"/>
                <a:gd name="T23" fmla="*/ 319 h 2782"/>
                <a:gd name="T24" fmla="*/ 1389 w 4158"/>
                <a:gd name="T25" fmla="*/ 388 h 2782"/>
                <a:gd name="T26" fmla="*/ 1392 w 4158"/>
                <a:gd name="T27" fmla="*/ 454 h 2782"/>
                <a:gd name="T28" fmla="*/ 1358 w 4158"/>
                <a:gd name="T29" fmla="*/ 565 h 2782"/>
                <a:gd name="T30" fmla="*/ 1398 w 4158"/>
                <a:gd name="T31" fmla="*/ 638 h 2782"/>
                <a:gd name="T32" fmla="*/ 1543 w 4158"/>
                <a:gd name="T33" fmla="*/ 754 h 2782"/>
                <a:gd name="T34" fmla="*/ 1607 w 4158"/>
                <a:gd name="T35" fmla="*/ 716 h 2782"/>
                <a:gd name="T36" fmla="*/ 1700 w 4158"/>
                <a:gd name="T37" fmla="*/ 630 h 2782"/>
                <a:gd name="T38" fmla="*/ 1820 w 4158"/>
                <a:gd name="T39" fmla="*/ 581 h 2782"/>
                <a:gd name="T40" fmla="*/ 1930 w 4158"/>
                <a:gd name="T41" fmla="*/ 573 h 2782"/>
                <a:gd name="T42" fmla="*/ 2064 w 4158"/>
                <a:gd name="T43" fmla="*/ 609 h 2782"/>
                <a:gd name="T44" fmla="*/ 2171 w 4158"/>
                <a:gd name="T45" fmla="*/ 687 h 2782"/>
                <a:gd name="T46" fmla="*/ 2242 w 4158"/>
                <a:gd name="T47" fmla="*/ 797 h 2782"/>
                <a:gd name="T48" fmla="*/ 2351 w 4158"/>
                <a:gd name="T49" fmla="*/ 754 h 2782"/>
                <a:gd name="T50" fmla="*/ 2496 w 4158"/>
                <a:gd name="T51" fmla="*/ 716 h 2782"/>
                <a:gd name="T52" fmla="*/ 2646 w 4158"/>
                <a:gd name="T53" fmla="*/ 697 h 2782"/>
                <a:gd name="T54" fmla="*/ 2764 w 4158"/>
                <a:gd name="T55" fmla="*/ 697 h 2782"/>
                <a:gd name="T56" fmla="*/ 2899 w 4158"/>
                <a:gd name="T57" fmla="*/ 711 h 2782"/>
                <a:gd name="T58" fmla="*/ 3081 w 4158"/>
                <a:gd name="T59" fmla="*/ 759 h 2782"/>
                <a:gd name="T60" fmla="*/ 3313 w 4158"/>
                <a:gd name="T61" fmla="*/ 873 h 2782"/>
                <a:gd name="T62" fmla="*/ 3510 w 4158"/>
                <a:gd name="T63" fmla="*/ 1038 h 2782"/>
                <a:gd name="T64" fmla="*/ 3661 w 4158"/>
                <a:gd name="T65" fmla="*/ 1242 h 2782"/>
                <a:gd name="T66" fmla="*/ 3758 w 4158"/>
                <a:gd name="T67" fmla="*/ 1478 h 2782"/>
                <a:gd name="T68" fmla="*/ 3783 w 4158"/>
                <a:gd name="T69" fmla="*/ 1606 h 2782"/>
                <a:gd name="T70" fmla="*/ 3791 w 4158"/>
                <a:gd name="T71" fmla="*/ 1738 h 2782"/>
                <a:gd name="T72" fmla="*/ 3776 w 4158"/>
                <a:gd name="T73" fmla="*/ 1916 h 2782"/>
                <a:gd name="T74" fmla="*/ 3732 w 4158"/>
                <a:gd name="T75" fmla="*/ 2082 h 2782"/>
                <a:gd name="T76" fmla="*/ 3829 w 4158"/>
                <a:gd name="T77" fmla="*/ 2080 h 2782"/>
                <a:gd name="T78" fmla="*/ 3918 w 4158"/>
                <a:gd name="T79" fmla="*/ 2099 h 2782"/>
                <a:gd name="T80" fmla="*/ 3996 w 4158"/>
                <a:gd name="T81" fmla="*/ 2138 h 2782"/>
                <a:gd name="T82" fmla="*/ 4063 w 4158"/>
                <a:gd name="T83" fmla="*/ 2193 h 2782"/>
                <a:gd name="T84" fmla="*/ 4113 w 4158"/>
                <a:gd name="T85" fmla="*/ 2262 h 2782"/>
                <a:gd name="T86" fmla="*/ 4146 w 4158"/>
                <a:gd name="T87" fmla="*/ 2342 h 2782"/>
                <a:gd name="T88" fmla="*/ 4158 w 4158"/>
                <a:gd name="T89" fmla="*/ 2430 h 2782"/>
                <a:gd name="T90" fmla="*/ 4138 w 4158"/>
                <a:gd name="T91" fmla="*/ 2544 h 2782"/>
                <a:gd name="T92" fmla="*/ 4065 w 4158"/>
                <a:gd name="T93" fmla="*/ 2664 h 2782"/>
                <a:gd name="T94" fmla="*/ 3949 w 4158"/>
                <a:gd name="T95" fmla="*/ 2748 h 2782"/>
                <a:gd name="T96" fmla="*/ 0 w 4158"/>
                <a:gd name="T97" fmla="*/ 431 h 2782"/>
                <a:gd name="T98" fmla="*/ 9 w 4158"/>
                <a:gd name="T99" fmla="*/ 343 h 2782"/>
                <a:gd name="T100" fmla="*/ 43 w 4158"/>
                <a:gd name="T101" fmla="*/ 244 h 2782"/>
                <a:gd name="T102" fmla="*/ 102 w 4158"/>
                <a:gd name="T103" fmla="*/ 156 h 2782"/>
                <a:gd name="T104" fmla="*/ 179 w 4158"/>
                <a:gd name="T105" fmla="*/ 85 h 2782"/>
                <a:gd name="T106" fmla="*/ 272 w 4158"/>
                <a:gd name="T107" fmla="*/ 34 h 2782"/>
                <a:gd name="T108" fmla="*/ 379 w 4158"/>
                <a:gd name="T109" fmla="*/ 5 h 2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58" h="2782">
                  <a:moveTo>
                    <a:pt x="446" y="0"/>
                  </a:moveTo>
                  <a:lnTo>
                    <a:pt x="446" y="0"/>
                  </a:lnTo>
                  <a:lnTo>
                    <a:pt x="481" y="1"/>
                  </a:lnTo>
                  <a:lnTo>
                    <a:pt x="514" y="5"/>
                  </a:lnTo>
                  <a:lnTo>
                    <a:pt x="548" y="12"/>
                  </a:lnTo>
                  <a:lnTo>
                    <a:pt x="579" y="19"/>
                  </a:lnTo>
                  <a:lnTo>
                    <a:pt x="611" y="30"/>
                  </a:lnTo>
                  <a:lnTo>
                    <a:pt x="641" y="43"/>
                  </a:lnTo>
                  <a:lnTo>
                    <a:pt x="669" y="58"/>
                  </a:lnTo>
                  <a:lnTo>
                    <a:pt x="697" y="74"/>
                  </a:lnTo>
                  <a:lnTo>
                    <a:pt x="723" y="93"/>
                  </a:lnTo>
                  <a:lnTo>
                    <a:pt x="748" y="113"/>
                  </a:lnTo>
                  <a:lnTo>
                    <a:pt x="771" y="135"/>
                  </a:lnTo>
                  <a:lnTo>
                    <a:pt x="793" y="157"/>
                  </a:lnTo>
                  <a:lnTo>
                    <a:pt x="812" y="182"/>
                  </a:lnTo>
                  <a:lnTo>
                    <a:pt x="830" y="209"/>
                  </a:lnTo>
                  <a:lnTo>
                    <a:pt x="845" y="236"/>
                  </a:lnTo>
                  <a:lnTo>
                    <a:pt x="859" y="265"/>
                  </a:lnTo>
                  <a:lnTo>
                    <a:pt x="859" y="265"/>
                  </a:lnTo>
                  <a:lnTo>
                    <a:pt x="869" y="251"/>
                  </a:lnTo>
                  <a:lnTo>
                    <a:pt x="880" y="240"/>
                  </a:lnTo>
                  <a:lnTo>
                    <a:pt x="892" y="228"/>
                  </a:lnTo>
                  <a:lnTo>
                    <a:pt x="905" y="216"/>
                  </a:lnTo>
                  <a:lnTo>
                    <a:pt x="918" y="206"/>
                  </a:lnTo>
                  <a:lnTo>
                    <a:pt x="932" y="196"/>
                  </a:lnTo>
                  <a:lnTo>
                    <a:pt x="946" y="187"/>
                  </a:lnTo>
                  <a:lnTo>
                    <a:pt x="962" y="179"/>
                  </a:lnTo>
                  <a:lnTo>
                    <a:pt x="978" y="172"/>
                  </a:lnTo>
                  <a:lnTo>
                    <a:pt x="993" y="165"/>
                  </a:lnTo>
                  <a:lnTo>
                    <a:pt x="1010" y="160"/>
                  </a:lnTo>
                  <a:lnTo>
                    <a:pt x="1027" y="155"/>
                  </a:lnTo>
                  <a:lnTo>
                    <a:pt x="1044" y="151"/>
                  </a:lnTo>
                  <a:lnTo>
                    <a:pt x="1062" y="149"/>
                  </a:lnTo>
                  <a:lnTo>
                    <a:pt x="1080" y="147"/>
                  </a:lnTo>
                  <a:lnTo>
                    <a:pt x="1099" y="147"/>
                  </a:lnTo>
                  <a:lnTo>
                    <a:pt x="1099" y="147"/>
                  </a:lnTo>
                  <a:lnTo>
                    <a:pt x="1113" y="147"/>
                  </a:lnTo>
                  <a:lnTo>
                    <a:pt x="1128" y="148"/>
                  </a:lnTo>
                  <a:lnTo>
                    <a:pt x="1144" y="150"/>
                  </a:lnTo>
                  <a:lnTo>
                    <a:pt x="1158" y="152"/>
                  </a:lnTo>
                  <a:lnTo>
                    <a:pt x="1172" y="155"/>
                  </a:lnTo>
                  <a:lnTo>
                    <a:pt x="1186" y="160"/>
                  </a:lnTo>
                  <a:lnTo>
                    <a:pt x="1200" y="164"/>
                  </a:lnTo>
                  <a:lnTo>
                    <a:pt x="1213" y="169"/>
                  </a:lnTo>
                  <a:lnTo>
                    <a:pt x="1227" y="175"/>
                  </a:lnTo>
                  <a:lnTo>
                    <a:pt x="1239" y="181"/>
                  </a:lnTo>
                  <a:lnTo>
                    <a:pt x="1251" y="188"/>
                  </a:lnTo>
                  <a:lnTo>
                    <a:pt x="1264" y="195"/>
                  </a:lnTo>
                  <a:lnTo>
                    <a:pt x="1275" y="203"/>
                  </a:lnTo>
                  <a:lnTo>
                    <a:pt x="1286" y="211"/>
                  </a:lnTo>
                  <a:lnTo>
                    <a:pt x="1296" y="220"/>
                  </a:lnTo>
                  <a:lnTo>
                    <a:pt x="1306" y="230"/>
                  </a:lnTo>
                  <a:lnTo>
                    <a:pt x="1317" y="240"/>
                  </a:lnTo>
                  <a:lnTo>
                    <a:pt x="1325" y="249"/>
                  </a:lnTo>
                  <a:lnTo>
                    <a:pt x="1334" y="260"/>
                  </a:lnTo>
                  <a:lnTo>
                    <a:pt x="1342" y="272"/>
                  </a:lnTo>
                  <a:lnTo>
                    <a:pt x="1350" y="283"/>
                  </a:lnTo>
                  <a:lnTo>
                    <a:pt x="1358" y="295"/>
                  </a:lnTo>
                  <a:lnTo>
                    <a:pt x="1364" y="308"/>
                  </a:lnTo>
                  <a:lnTo>
                    <a:pt x="1370" y="319"/>
                  </a:lnTo>
                  <a:lnTo>
                    <a:pt x="1375" y="332"/>
                  </a:lnTo>
                  <a:lnTo>
                    <a:pt x="1380" y="345"/>
                  </a:lnTo>
                  <a:lnTo>
                    <a:pt x="1384" y="359"/>
                  </a:lnTo>
                  <a:lnTo>
                    <a:pt x="1387" y="373"/>
                  </a:lnTo>
                  <a:lnTo>
                    <a:pt x="1389" y="388"/>
                  </a:lnTo>
                  <a:lnTo>
                    <a:pt x="1392" y="402"/>
                  </a:lnTo>
                  <a:lnTo>
                    <a:pt x="1393" y="416"/>
                  </a:lnTo>
                  <a:lnTo>
                    <a:pt x="1393" y="431"/>
                  </a:lnTo>
                  <a:lnTo>
                    <a:pt x="1393" y="431"/>
                  </a:lnTo>
                  <a:lnTo>
                    <a:pt x="1392" y="454"/>
                  </a:lnTo>
                  <a:lnTo>
                    <a:pt x="1389" y="478"/>
                  </a:lnTo>
                  <a:lnTo>
                    <a:pt x="1384" y="501"/>
                  </a:lnTo>
                  <a:lnTo>
                    <a:pt x="1377" y="524"/>
                  </a:lnTo>
                  <a:lnTo>
                    <a:pt x="1368" y="544"/>
                  </a:lnTo>
                  <a:lnTo>
                    <a:pt x="1358" y="565"/>
                  </a:lnTo>
                  <a:lnTo>
                    <a:pt x="1346" y="585"/>
                  </a:lnTo>
                  <a:lnTo>
                    <a:pt x="1332" y="603"/>
                  </a:lnTo>
                  <a:lnTo>
                    <a:pt x="1332" y="603"/>
                  </a:lnTo>
                  <a:lnTo>
                    <a:pt x="1366" y="620"/>
                  </a:lnTo>
                  <a:lnTo>
                    <a:pt x="1398" y="638"/>
                  </a:lnTo>
                  <a:lnTo>
                    <a:pt x="1430" y="659"/>
                  </a:lnTo>
                  <a:lnTo>
                    <a:pt x="1460" y="680"/>
                  </a:lnTo>
                  <a:lnTo>
                    <a:pt x="1489" y="703"/>
                  </a:lnTo>
                  <a:lnTo>
                    <a:pt x="1516" y="728"/>
                  </a:lnTo>
                  <a:lnTo>
                    <a:pt x="1543" y="754"/>
                  </a:lnTo>
                  <a:lnTo>
                    <a:pt x="1568" y="781"/>
                  </a:lnTo>
                  <a:lnTo>
                    <a:pt x="1568" y="781"/>
                  </a:lnTo>
                  <a:lnTo>
                    <a:pt x="1579" y="758"/>
                  </a:lnTo>
                  <a:lnTo>
                    <a:pt x="1592" y="736"/>
                  </a:lnTo>
                  <a:lnTo>
                    <a:pt x="1607" y="716"/>
                  </a:lnTo>
                  <a:lnTo>
                    <a:pt x="1623" y="696"/>
                  </a:lnTo>
                  <a:lnTo>
                    <a:pt x="1640" y="678"/>
                  </a:lnTo>
                  <a:lnTo>
                    <a:pt x="1659" y="661"/>
                  </a:lnTo>
                  <a:lnTo>
                    <a:pt x="1679" y="645"/>
                  </a:lnTo>
                  <a:lnTo>
                    <a:pt x="1700" y="630"/>
                  </a:lnTo>
                  <a:lnTo>
                    <a:pt x="1723" y="618"/>
                  </a:lnTo>
                  <a:lnTo>
                    <a:pt x="1745" y="606"/>
                  </a:lnTo>
                  <a:lnTo>
                    <a:pt x="1770" y="596"/>
                  </a:lnTo>
                  <a:lnTo>
                    <a:pt x="1794" y="587"/>
                  </a:lnTo>
                  <a:lnTo>
                    <a:pt x="1820" y="581"/>
                  </a:lnTo>
                  <a:lnTo>
                    <a:pt x="1847" y="576"/>
                  </a:lnTo>
                  <a:lnTo>
                    <a:pt x="1874" y="573"/>
                  </a:lnTo>
                  <a:lnTo>
                    <a:pt x="1901" y="572"/>
                  </a:lnTo>
                  <a:lnTo>
                    <a:pt x="1901" y="572"/>
                  </a:lnTo>
                  <a:lnTo>
                    <a:pt x="1930" y="573"/>
                  </a:lnTo>
                  <a:lnTo>
                    <a:pt x="1958" y="576"/>
                  </a:lnTo>
                  <a:lnTo>
                    <a:pt x="1986" y="582"/>
                  </a:lnTo>
                  <a:lnTo>
                    <a:pt x="2013" y="588"/>
                  </a:lnTo>
                  <a:lnTo>
                    <a:pt x="2039" y="598"/>
                  </a:lnTo>
                  <a:lnTo>
                    <a:pt x="2064" y="609"/>
                  </a:lnTo>
                  <a:lnTo>
                    <a:pt x="2087" y="621"/>
                  </a:lnTo>
                  <a:lnTo>
                    <a:pt x="2111" y="635"/>
                  </a:lnTo>
                  <a:lnTo>
                    <a:pt x="2132" y="651"/>
                  </a:lnTo>
                  <a:lnTo>
                    <a:pt x="2152" y="668"/>
                  </a:lnTo>
                  <a:lnTo>
                    <a:pt x="2171" y="687"/>
                  </a:lnTo>
                  <a:lnTo>
                    <a:pt x="2188" y="706"/>
                  </a:lnTo>
                  <a:lnTo>
                    <a:pt x="2205" y="727"/>
                  </a:lnTo>
                  <a:lnTo>
                    <a:pt x="2218" y="749"/>
                  </a:lnTo>
                  <a:lnTo>
                    <a:pt x="2232" y="772"/>
                  </a:lnTo>
                  <a:lnTo>
                    <a:pt x="2242" y="797"/>
                  </a:lnTo>
                  <a:lnTo>
                    <a:pt x="2242" y="797"/>
                  </a:lnTo>
                  <a:lnTo>
                    <a:pt x="2269" y="785"/>
                  </a:lnTo>
                  <a:lnTo>
                    <a:pt x="2296" y="774"/>
                  </a:lnTo>
                  <a:lnTo>
                    <a:pt x="2324" y="763"/>
                  </a:lnTo>
                  <a:lnTo>
                    <a:pt x="2351" y="754"/>
                  </a:lnTo>
                  <a:lnTo>
                    <a:pt x="2379" y="745"/>
                  </a:lnTo>
                  <a:lnTo>
                    <a:pt x="2408" y="736"/>
                  </a:lnTo>
                  <a:lnTo>
                    <a:pt x="2436" y="729"/>
                  </a:lnTo>
                  <a:lnTo>
                    <a:pt x="2465" y="722"/>
                  </a:lnTo>
                  <a:lnTo>
                    <a:pt x="2496" y="716"/>
                  </a:lnTo>
                  <a:lnTo>
                    <a:pt x="2525" y="710"/>
                  </a:lnTo>
                  <a:lnTo>
                    <a:pt x="2555" y="706"/>
                  </a:lnTo>
                  <a:lnTo>
                    <a:pt x="2585" y="702"/>
                  </a:lnTo>
                  <a:lnTo>
                    <a:pt x="2616" y="700"/>
                  </a:lnTo>
                  <a:lnTo>
                    <a:pt x="2646" y="697"/>
                  </a:lnTo>
                  <a:lnTo>
                    <a:pt x="2677" y="696"/>
                  </a:lnTo>
                  <a:lnTo>
                    <a:pt x="2708" y="695"/>
                  </a:lnTo>
                  <a:lnTo>
                    <a:pt x="2708" y="695"/>
                  </a:lnTo>
                  <a:lnTo>
                    <a:pt x="2736" y="696"/>
                  </a:lnTo>
                  <a:lnTo>
                    <a:pt x="2764" y="697"/>
                  </a:lnTo>
                  <a:lnTo>
                    <a:pt x="2792" y="699"/>
                  </a:lnTo>
                  <a:lnTo>
                    <a:pt x="2819" y="701"/>
                  </a:lnTo>
                  <a:lnTo>
                    <a:pt x="2846" y="704"/>
                  </a:lnTo>
                  <a:lnTo>
                    <a:pt x="2872" y="707"/>
                  </a:lnTo>
                  <a:lnTo>
                    <a:pt x="2899" y="711"/>
                  </a:lnTo>
                  <a:lnTo>
                    <a:pt x="2926" y="717"/>
                  </a:lnTo>
                  <a:lnTo>
                    <a:pt x="2953" y="722"/>
                  </a:lnTo>
                  <a:lnTo>
                    <a:pt x="2979" y="729"/>
                  </a:lnTo>
                  <a:lnTo>
                    <a:pt x="3031" y="743"/>
                  </a:lnTo>
                  <a:lnTo>
                    <a:pt x="3081" y="759"/>
                  </a:lnTo>
                  <a:lnTo>
                    <a:pt x="3129" y="777"/>
                  </a:lnTo>
                  <a:lnTo>
                    <a:pt x="3178" y="799"/>
                  </a:lnTo>
                  <a:lnTo>
                    <a:pt x="3225" y="822"/>
                  </a:lnTo>
                  <a:lnTo>
                    <a:pt x="3270" y="846"/>
                  </a:lnTo>
                  <a:lnTo>
                    <a:pt x="3313" y="873"/>
                  </a:lnTo>
                  <a:lnTo>
                    <a:pt x="3356" y="903"/>
                  </a:lnTo>
                  <a:lnTo>
                    <a:pt x="3397" y="934"/>
                  </a:lnTo>
                  <a:lnTo>
                    <a:pt x="3437" y="966"/>
                  </a:lnTo>
                  <a:lnTo>
                    <a:pt x="3474" y="1001"/>
                  </a:lnTo>
                  <a:lnTo>
                    <a:pt x="3510" y="1038"/>
                  </a:lnTo>
                  <a:lnTo>
                    <a:pt x="3544" y="1075"/>
                  </a:lnTo>
                  <a:lnTo>
                    <a:pt x="3576" y="1114"/>
                  </a:lnTo>
                  <a:lnTo>
                    <a:pt x="3606" y="1155"/>
                  </a:lnTo>
                  <a:lnTo>
                    <a:pt x="3635" y="1197"/>
                  </a:lnTo>
                  <a:lnTo>
                    <a:pt x="3661" y="1242"/>
                  </a:lnTo>
                  <a:lnTo>
                    <a:pt x="3685" y="1287"/>
                  </a:lnTo>
                  <a:lnTo>
                    <a:pt x="3706" y="1332"/>
                  </a:lnTo>
                  <a:lnTo>
                    <a:pt x="3726" y="1380"/>
                  </a:lnTo>
                  <a:lnTo>
                    <a:pt x="3743" y="1429"/>
                  </a:lnTo>
                  <a:lnTo>
                    <a:pt x="3758" y="1478"/>
                  </a:lnTo>
                  <a:lnTo>
                    <a:pt x="3764" y="1503"/>
                  </a:lnTo>
                  <a:lnTo>
                    <a:pt x="3770" y="1529"/>
                  </a:lnTo>
                  <a:lnTo>
                    <a:pt x="3774" y="1554"/>
                  </a:lnTo>
                  <a:lnTo>
                    <a:pt x="3779" y="1580"/>
                  </a:lnTo>
                  <a:lnTo>
                    <a:pt x="3783" y="1606"/>
                  </a:lnTo>
                  <a:lnTo>
                    <a:pt x="3786" y="1633"/>
                  </a:lnTo>
                  <a:lnTo>
                    <a:pt x="3789" y="1659"/>
                  </a:lnTo>
                  <a:lnTo>
                    <a:pt x="3790" y="1686"/>
                  </a:lnTo>
                  <a:lnTo>
                    <a:pt x="3791" y="1711"/>
                  </a:lnTo>
                  <a:lnTo>
                    <a:pt x="3791" y="1738"/>
                  </a:lnTo>
                  <a:lnTo>
                    <a:pt x="3791" y="1738"/>
                  </a:lnTo>
                  <a:lnTo>
                    <a:pt x="3790" y="1784"/>
                  </a:lnTo>
                  <a:lnTo>
                    <a:pt x="3788" y="1828"/>
                  </a:lnTo>
                  <a:lnTo>
                    <a:pt x="3783" y="1872"/>
                  </a:lnTo>
                  <a:lnTo>
                    <a:pt x="3776" y="1916"/>
                  </a:lnTo>
                  <a:lnTo>
                    <a:pt x="3768" y="1958"/>
                  </a:lnTo>
                  <a:lnTo>
                    <a:pt x="3758" y="2000"/>
                  </a:lnTo>
                  <a:lnTo>
                    <a:pt x="3745" y="2042"/>
                  </a:lnTo>
                  <a:lnTo>
                    <a:pt x="3732" y="2082"/>
                  </a:lnTo>
                  <a:lnTo>
                    <a:pt x="3732" y="2082"/>
                  </a:lnTo>
                  <a:lnTo>
                    <a:pt x="3761" y="2079"/>
                  </a:lnTo>
                  <a:lnTo>
                    <a:pt x="3791" y="2078"/>
                  </a:lnTo>
                  <a:lnTo>
                    <a:pt x="3791" y="2078"/>
                  </a:lnTo>
                  <a:lnTo>
                    <a:pt x="3810" y="2078"/>
                  </a:lnTo>
                  <a:lnTo>
                    <a:pt x="3829" y="2080"/>
                  </a:lnTo>
                  <a:lnTo>
                    <a:pt x="3847" y="2082"/>
                  </a:lnTo>
                  <a:lnTo>
                    <a:pt x="3865" y="2085"/>
                  </a:lnTo>
                  <a:lnTo>
                    <a:pt x="3883" y="2088"/>
                  </a:lnTo>
                  <a:lnTo>
                    <a:pt x="3900" y="2094"/>
                  </a:lnTo>
                  <a:lnTo>
                    <a:pt x="3918" y="2099"/>
                  </a:lnTo>
                  <a:lnTo>
                    <a:pt x="3934" y="2106"/>
                  </a:lnTo>
                  <a:lnTo>
                    <a:pt x="3951" y="2112"/>
                  </a:lnTo>
                  <a:lnTo>
                    <a:pt x="3966" y="2120"/>
                  </a:lnTo>
                  <a:lnTo>
                    <a:pt x="3982" y="2128"/>
                  </a:lnTo>
                  <a:lnTo>
                    <a:pt x="3996" y="2138"/>
                  </a:lnTo>
                  <a:lnTo>
                    <a:pt x="4011" y="2148"/>
                  </a:lnTo>
                  <a:lnTo>
                    <a:pt x="4025" y="2157"/>
                  </a:lnTo>
                  <a:lnTo>
                    <a:pt x="4038" y="2169"/>
                  </a:lnTo>
                  <a:lnTo>
                    <a:pt x="4050" y="2180"/>
                  </a:lnTo>
                  <a:lnTo>
                    <a:pt x="4063" y="2193"/>
                  </a:lnTo>
                  <a:lnTo>
                    <a:pt x="4074" y="2206"/>
                  </a:lnTo>
                  <a:lnTo>
                    <a:pt x="4085" y="2219"/>
                  </a:lnTo>
                  <a:lnTo>
                    <a:pt x="4095" y="2233"/>
                  </a:lnTo>
                  <a:lnTo>
                    <a:pt x="4104" y="2247"/>
                  </a:lnTo>
                  <a:lnTo>
                    <a:pt x="4113" y="2262"/>
                  </a:lnTo>
                  <a:lnTo>
                    <a:pt x="4121" y="2277"/>
                  </a:lnTo>
                  <a:lnTo>
                    <a:pt x="4129" y="2292"/>
                  </a:lnTo>
                  <a:lnTo>
                    <a:pt x="4136" y="2309"/>
                  </a:lnTo>
                  <a:lnTo>
                    <a:pt x="4141" y="2325"/>
                  </a:lnTo>
                  <a:lnTo>
                    <a:pt x="4146" y="2342"/>
                  </a:lnTo>
                  <a:lnTo>
                    <a:pt x="4150" y="2358"/>
                  </a:lnTo>
                  <a:lnTo>
                    <a:pt x="4154" y="2376"/>
                  </a:lnTo>
                  <a:lnTo>
                    <a:pt x="4156" y="2394"/>
                  </a:lnTo>
                  <a:lnTo>
                    <a:pt x="4157" y="2411"/>
                  </a:lnTo>
                  <a:lnTo>
                    <a:pt x="4158" y="2430"/>
                  </a:lnTo>
                  <a:lnTo>
                    <a:pt x="4158" y="2430"/>
                  </a:lnTo>
                  <a:lnTo>
                    <a:pt x="4156" y="2460"/>
                  </a:lnTo>
                  <a:lnTo>
                    <a:pt x="4152" y="2489"/>
                  </a:lnTo>
                  <a:lnTo>
                    <a:pt x="4147" y="2517"/>
                  </a:lnTo>
                  <a:lnTo>
                    <a:pt x="4138" y="2544"/>
                  </a:lnTo>
                  <a:lnTo>
                    <a:pt x="4127" y="2571"/>
                  </a:lnTo>
                  <a:lnTo>
                    <a:pt x="4114" y="2596"/>
                  </a:lnTo>
                  <a:lnTo>
                    <a:pt x="4100" y="2620"/>
                  </a:lnTo>
                  <a:lnTo>
                    <a:pt x="4083" y="2643"/>
                  </a:lnTo>
                  <a:lnTo>
                    <a:pt x="4065" y="2664"/>
                  </a:lnTo>
                  <a:lnTo>
                    <a:pt x="4045" y="2684"/>
                  </a:lnTo>
                  <a:lnTo>
                    <a:pt x="4022" y="2703"/>
                  </a:lnTo>
                  <a:lnTo>
                    <a:pt x="4000" y="2720"/>
                  </a:lnTo>
                  <a:lnTo>
                    <a:pt x="3975" y="2734"/>
                  </a:lnTo>
                  <a:lnTo>
                    <a:pt x="3949" y="2748"/>
                  </a:lnTo>
                  <a:lnTo>
                    <a:pt x="3922" y="2759"/>
                  </a:lnTo>
                  <a:lnTo>
                    <a:pt x="3894" y="2768"/>
                  </a:lnTo>
                  <a:lnTo>
                    <a:pt x="3906" y="2782"/>
                  </a:lnTo>
                  <a:lnTo>
                    <a:pt x="0" y="2782"/>
                  </a:lnTo>
                  <a:lnTo>
                    <a:pt x="0" y="431"/>
                  </a:lnTo>
                  <a:lnTo>
                    <a:pt x="0" y="431"/>
                  </a:lnTo>
                  <a:lnTo>
                    <a:pt x="1" y="408"/>
                  </a:lnTo>
                  <a:lnTo>
                    <a:pt x="2" y="386"/>
                  </a:lnTo>
                  <a:lnTo>
                    <a:pt x="5" y="365"/>
                  </a:lnTo>
                  <a:lnTo>
                    <a:pt x="9" y="343"/>
                  </a:lnTo>
                  <a:lnTo>
                    <a:pt x="14" y="323"/>
                  </a:lnTo>
                  <a:lnTo>
                    <a:pt x="20" y="302"/>
                  </a:lnTo>
                  <a:lnTo>
                    <a:pt x="26" y="283"/>
                  </a:lnTo>
                  <a:lnTo>
                    <a:pt x="34" y="263"/>
                  </a:lnTo>
                  <a:lnTo>
                    <a:pt x="43" y="244"/>
                  </a:lnTo>
                  <a:lnTo>
                    <a:pt x="53" y="226"/>
                  </a:lnTo>
                  <a:lnTo>
                    <a:pt x="65" y="207"/>
                  </a:lnTo>
                  <a:lnTo>
                    <a:pt x="76" y="190"/>
                  </a:lnTo>
                  <a:lnTo>
                    <a:pt x="88" y="173"/>
                  </a:lnTo>
                  <a:lnTo>
                    <a:pt x="102" y="156"/>
                  </a:lnTo>
                  <a:lnTo>
                    <a:pt x="116" y="141"/>
                  </a:lnTo>
                  <a:lnTo>
                    <a:pt x="131" y="126"/>
                  </a:lnTo>
                  <a:lnTo>
                    <a:pt x="146" y="112"/>
                  </a:lnTo>
                  <a:lnTo>
                    <a:pt x="162" y="98"/>
                  </a:lnTo>
                  <a:lnTo>
                    <a:pt x="179" y="85"/>
                  </a:lnTo>
                  <a:lnTo>
                    <a:pt x="197" y="73"/>
                  </a:lnTo>
                  <a:lnTo>
                    <a:pt x="215" y="62"/>
                  </a:lnTo>
                  <a:lnTo>
                    <a:pt x="234" y="52"/>
                  </a:lnTo>
                  <a:lnTo>
                    <a:pt x="253" y="43"/>
                  </a:lnTo>
                  <a:lnTo>
                    <a:pt x="272" y="34"/>
                  </a:lnTo>
                  <a:lnTo>
                    <a:pt x="293" y="26"/>
                  </a:lnTo>
                  <a:lnTo>
                    <a:pt x="314" y="19"/>
                  </a:lnTo>
                  <a:lnTo>
                    <a:pt x="335" y="14"/>
                  </a:lnTo>
                  <a:lnTo>
                    <a:pt x="356" y="8"/>
                  </a:lnTo>
                  <a:lnTo>
                    <a:pt x="379" y="5"/>
                  </a:lnTo>
                  <a:lnTo>
                    <a:pt x="401" y="2"/>
                  </a:lnTo>
                  <a:lnTo>
                    <a:pt x="424" y="1"/>
                  </a:lnTo>
                  <a:lnTo>
                    <a:pt x="4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7" name="Freeform 1476"/>
            <p:cNvSpPr>
              <a:spLocks/>
            </p:cNvSpPr>
            <p:nvPr/>
          </p:nvSpPr>
          <p:spPr bwMode="auto">
            <a:xfrm flipH="1">
              <a:off x="7069850" y="1239520"/>
              <a:ext cx="2057792" cy="76447"/>
            </a:xfrm>
            <a:custGeom>
              <a:avLst/>
              <a:gdLst>
                <a:gd name="T0" fmla="*/ 3553 w 7105"/>
                <a:gd name="T1" fmla="*/ 0 h 313"/>
                <a:gd name="T2" fmla="*/ 4268 w 7105"/>
                <a:gd name="T3" fmla="*/ 3 h 313"/>
                <a:gd name="T4" fmla="*/ 4936 w 7105"/>
                <a:gd name="T5" fmla="*/ 12 h 313"/>
                <a:gd name="T6" fmla="*/ 5539 w 7105"/>
                <a:gd name="T7" fmla="*/ 26 h 313"/>
                <a:gd name="T8" fmla="*/ 6064 w 7105"/>
                <a:gd name="T9" fmla="*/ 46 h 313"/>
                <a:gd name="T10" fmla="*/ 6499 w 7105"/>
                <a:gd name="T11" fmla="*/ 68 h 313"/>
                <a:gd name="T12" fmla="*/ 6677 w 7105"/>
                <a:gd name="T13" fmla="*/ 81 h 313"/>
                <a:gd name="T14" fmla="*/ 6826 w 7105"/>
                <a:gd name="T15" fmla="*/ 95 h 313"/>
                <a:gd name="T16" fmla="*/ 6946 w 7105"/>
                <a:gd name="T17" fmla="*/ 109 h 313"/>
                <a:gd name="T18" fmla="*/ 7034 w 7105"/>
                <a:gd name="T19" fmla="*/ 125 h 313"/>
                <a:gd name="T20" fmla="*/ 7077 w 7105"/>
                <a:gd name="T21" fmla="*/ 136 h 313"/>
                <a:gd name="T22" fmla="*/ 7095 w 7105"/>
                <a:gd name="T23" fmla="*/ 144 h 313"/>
                <a:gd name="T24" fmla="*/ 7104 w 7105"/>
                <a:gd name="T25" fmla="*/ 153 h 313"/>
                <a:gd name="T26" fmla="*/ 7105 w 7105"/>
                <a:gd name="T27" fmla="*/ 156 h 313"/>
                <a:gd name="T28" fmla="*/ 7101 w 7105"/>
                <a:gd name="T29" fmla="*/ 165 h 313"/>
                <a:gd name="T30" fmla="*/ 7088 w 7105"/>
                <a:gd name="T31" fmla="*/ 172 h 313"/>
                <a:gd name="T32" fmla="*/ 7065 w 7105"/>
                <a:gd name="T33" fmla="*/ 180 h 313"/>
                <a:gd name="T34" fmla="*/ 6993 w 7105"/>
                <a:gd name="T35" fmla="*/ 195 h 313"/>
                <a:gd name="T36" fmla="*/ 6890 w 7105"/>
                <a:gd name="T37" fmla="*/ 210 h 313"/>
                <a:gd name="T38" fmla="*/ 6755 w 7105"/>
                <a:gd name="T39" fmla="*/ 224 h 313"/>
                <a:gd name="T40" fmla="*/ 6592 w 7105"/>
                <a:gd name="T41" fmla="*/ 237 h 313"/>
                <a:gd name="T42" fmla="*/ 6294 w 7105"/>
                <a:gd name="T43" fmla="*/ 255 h 313"/>
                <a:gd name="T44" fmla="*/ 5813 w 7105"/>
                <a:gd name="T45" fmla="*/ 277 h 313"/>
                <a:gd name="T46" fmla="*/ 5247 w 7105"/>
                <a:gd name="T47" fmla="*/ 294 h 313"/>
                <a:gd name="T48" fmla="*/ 4609 w 7105"/>
                <a:gd name="T49" fmla="*/ 306 h 313"/>
                <a:gd name="T50" fmla="*/ 3916 w 7105"/>
                <a:gd name="T51" fmla="*/ 311 h 313"/>
                <a:gd name="T52" fmla="*/ 3553 w 7105"/>
                <a:gd name="T53" fmla="*/ 313 h 313"/>
                <a:gd name="T54" fmla="*/ 2837 w 7105"/>
                <a:gd name="T55" fmla="*/ 309 h 313"/>
                <a:gd name="T56" fmla="*/ 2170 w 7105"/>
                <a:gd name="T57" fmla="*/ 301 h 313"/>
                <a:gd name="T58" fmla="*/ 1566 w 7105"/>
                <a:gd name="T59" fmla="*/ 286 h 313"/>
                <a:gd name="T60" fmla="*/ 1041 w 7105"/>
                <a:gd name="T61" fmla="*/ 267 h 313"/>
                <a:gd name="T62" fmla="*/ 607 w 7105"/>
                <a:gd name="T63" fmla="*/ 243 h 313"/>
                <a:gd name="T64" fmla="*/ 429 w 7105"/>
                <a:gd name="T65" fmla="*/ 230 h 313"/>
                <a:gd name="T66" fmla="*/ 279 w 7105"/>
                <a:gd name="T67" fmla="*/ 217 h 313"/>
                <a:gd name="T68" fmla="*/ 159 w 7105"/>
                <a:gd name="T69" fmla="*/ 202 h 313"/>
                <a:gd name="T70" fmla="*/ 72 w 7105"/>
                <a:gd name="T71" fmla="*/ 187 h 313"/>
                <a:gd name="T72" fmla="*/ 29 w 7105"/>
                <a:gd name="T73" fmla="*/ 176 h 313"/>
                <a:gd name="T74" fmla="*/ 10 w 7105"/>
                <a:gd name="T75" fmla="*/ 168 h 313"/>
                <a:gd name="T76" fmla="*/ 1 w 7105"/>
                <a:gd name="T77" fmla="*/ 160 h 313"/>
                <a:gd name="T78" fmla="*/ 0 w 7105"/>
                <a:gd name="T79" fmla="*/ 156 h 313"/>
                <a:gd name="T80" fmla="*/ 5 w 7105"/>
                <a:gd name="T81" fmla="*/ 148 h 313"/>
                <a:gd name="T82" fmla="*/ 18 w 7105"/>
                <a:gd name="T83" fmla="*/ 141 h 313"/>
                <a:gd name="T84" fmla="*/ 42 w 7105"/>
                <a:gd name="T85" fmla="*/ 132 h 313"/>
                <a:gd name="T86" fmla="*/ 112 w 7105"/>
                <a:gd name="T87" fmla="*/ 117 h 313"/>
                <a:gd name="T88" fmla="*/ 215 w 7105"/>
                <a:gd name="T89" fmla="*/ 103 h 313"/>
                <a:gd name="T90" fmla="*/ 350 w 7105"/>
                <a:gd name="T91" fmla="*/ 89 h 313"/>
                <a:gd name="T92" fmla="*/ 515 w 7105"/>
                <a:gd name="T93" fmla="*/ 75 h 313"/>
                <a:gd name="T94" fmla="*/ 811 w 7105"/>
                <a:gd name="T95" fmla="*/ 57 h 313"/>
                <a:gd name="T96" fmla="*/ 1293 w 7105"/>
                <a:gd name="T97" fmla="*/ 36 h 313"/>
                <a:gd name="T98" fmla="*/ 1859 w 7105"/>
                <a:gd name="T99" fmla="*/ 19 h 313"/>
                <a:gd name="T100" fmla="*/ 2496 w 7105"/>
                <a:gd name="T101" fmla="*/ 7 h 313"/>
                <a:gd name="T102" fmla="*/ 3189 w 7105"/>
                <a:gd name="T10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05" h="313">
                  <a:moveTo>
                    <a:pt x="3553" y="0"/>
                  </a:moveTo>
                  <a:lnTo>
                    <a:pt x="3553" y="0"/>
                  </a:lnTo>
                  <a:lnTo>
                    <a:pt x="3916" y="0"/>
                  </a:lnTo>
                  <a:lnTo>
                    <a:pt x="4268" y="3"/>
                  </a:lnTo>
                  <a:lnTo>
                    <a:pt x="4609" y="7"/>
                  </a:lnTo>
                  <a:lnTo>
                    <a:pt x="4936" y="12"/>
                  </a:lnTo>
                  <a:lnTo>
                    <a:pt x="5247" y="19"/>
                  </a:lnTo>
                  <a:lnTo>
                    <a:pt x="5539" y="26"/>
                  </a:lnTo>
                  <a:lnTo>
                    <a:pt x="5813" y="36"/>
                  </a:lnTo>
                  <a:lnTo>
                    <a:pt x="6064" y="46"/>
                  </a:lnTo>
                  <a:lnTo>
                    <a:pt x="6294" y="57"/>
                  </a:lnTo>
                  <a:lnTo>
                    <a:pt x="6499" y="68"/>
                  </a:lnTo>
                  <a:lnTo>
                    <a:pt x="6592" y="75"/>
                  </a:lnTo>
                  <a:lnTo>
                    <a:pt x="6677" y="81"/>
                  </a:lnTo>
                  <a:lnTo>
                    <a:pt x="6755" y="89"/>
                  </a:lnTo>
                  <a:lnTo>
                    <a:pt x="6826" y="95"/>
                  </a:lnTo>
                  <a:lnTo>
                    <a:pt x="6890" y="103"/>
                  </a:lnTo>
                  <a:lnTo>
                    <a:pt x="6946" y="109"/>
                  </a:lnTo>
                  <a:lnTo>
                    <a:pt x="6993" y="117"/>
                  </a:lnTo>
                  <a:lnTo>
                    <a:pt x="7034" y="125"/>
                  </a:lnTo>
                  <a:lnTo>
                    <a:pt x="7065" y="132"/>
                  </a:lnTo>
                  <a:lnTo>
                    <a:pt x="7077" y="136"/>
                  </a:lnTo>
                  <a:lnTo>
                    <a:pt x="7088" y="141"/>
                  </a:lnTo>
                  <a:lnTo>
                    <a:pt x="7095" y="144"/>
                  </a:lnTo>
                  <a:lnTo>
                    <a:pt x="7101" y="148"/>
                  </a:lnTo>
                  <a:lnTo>
                    <a:pt x="7104" y="153"/>
                  </a:lnTo>
                  <a:lnTo>
                    <a:pt x="7105" y="156"/>
                  </a:lnTo>
                  <a:lnTo>
                    <a:pt x="7105" y="156"/>
                  </a:lnTo>
                  <a:lnTo>
                    <a:pt x="7104" y="160"/>
                  </a:lnTo>
                  <a:lnTo>
                    <a:pt x="7101" y="165"/>
                  </a:lnTo>
                  <a:lnTo>
                    <a:pt x="7095" y="168"/>
                  </a:lnTo>
                  <a:lnTo>
                    <a:pt x="7088" y="172"/>
                  </a:lnTo>
                  <a:lnTo>
                    <a:pt x="7077" y="176"/>
                  </a:lnTo>
                  <a:lnTo>
                    <a:pt x="7065" y="180"/>
                  </a:lnTo>
                  <a:lnTo>
                    <a:pt x="7034" y="187"/>
                  </a:lnTo>
                  <a:lnTo>
                    <a:pt x="6993" y="195"/>
                  </a:lnTo>
                  <a:lnTo>
                    <a:pt x="6946" y="202"/>
                  </a:lnTo>
                  <a:lnTo>
                    <a:pt x="6890" y="210"/>
                  </a:lnTo>
                  <a:lnTo>
                    <a:pt x="6826" y="217"/>
                  </a:lnTo>
                  <a:lnTo>
                    <a:pt x="6755" y="224"/>
                  </a:lnTo>
                  <a:lnTo>
                    <a:pt x="6677" y="230"/>
                  </a:lnTo>
                  <a:lnTo>
                    <a:pt x="6592" y="237"/>
                  </a:lnTo>
                  <a:lnTo>
                    <a:pt x="6499" y="243"/>
                  </a:lnTo>
                  <a:lnTo>
                    <a:pt x="6294" y="255"/>
                  </a:lnTo>
                  <a:lnTo>
                    <a:pt x="6064" y="267"/>
                  </a:lnTo>
                  <a:lnTo>
                    <a:pt x="5813" y="277"/>
                  </a:lnTo>
                  <a:lnTo>
                    <a:pt x="5539" y="286"/>
                  </a:lnTo>
                  <a:lnTo>
                    <a:pt x="5247" y="294"/>
                  </a:lnTo>
                  <a:lnTo>
                    <a:pt x="4936" y="301"/>
                  </a:lnTo>
                  <a:lnTo>
                    <a:pt x="4609" y="306"/>
                  </a:lnTo>
                  <a:lnTo>
                    <a:pt x="4268" y="309"/>
                  </a:lnTo>
                  <a:lnTo>
                    <a:pt x="3916" y="311"/>
                  </a:lnTo>
                  <a:lnTo>
                    <a:pt x="3553" y="313"/>
                  </a:lnTo>
                  <a:lnTo>
                    <a:pt x="3553" y="313"/>
                  </a:lnTo>
                  <a:lnTo>
                    <a:pt x="3189" y="311"/>
                  </a:lnTo>
                  <a:lnTo>
                    <a:pt x="2837" y="309"/>
                  </a:lnTo>
                  <a:lnTo>
                    <a:pt x="2496" y="306"/>
                  </a:lnTo>
                  <a:lnTo>
                    <a:pt x="2170" y="301"/>
                  </a:lnTo>
                  <a:lnTo>
                    <a:pt x="1859" y="294"/>
                  </a:lnTo>
                  <a:lnTo>
                    <a:pt x="1566" y="286"/>
                  </a:lnTo>
                  <a:lnTo>
                    <a:pt x="1293" y="277"/>
                  </a:lnTo>
                  <a:lnTo>
                    <a:pt x="1041" y="267"/>
                  </a:lnTo>
                  <a:lnTo>
                    <a:pt x="811" y="255"/>
                  </a:lnTo>
                  <a:lnTo>
                    <a:pt x="607" y="243"/>
                  </a:lnTo>
                  <a:lnTo>
                    <a:pt x="515" y="237"/>
                  </a:lnTo>
                  <a:lnTo>
                    <a:pt x="429" y="230"/>
                  </a:lnTo>
                  <a:lnTo>
                    <a:pt x="350" y="224"/>
                  </a:lnTo>
                  <a:lnTo>
                    <a:pt x="279" y="217"/>
                  </a:lnTo>
                  <a:lnTo>
                    <a:pt x="215" y="210"/>
                  </a:lnTo>
                  <a:lnTo>
                    <a:pt x="159" y="202"/>
                  </a:lnTo>
                  <a:lnTo>
                    <a:pt x="112" y="195"/>
                  </a:lnTo>
                  <a:lnTo>
                    <a:pt x="72" y="187"/>
                  </a:lnTo>
                  <a:lnTo>
                    <a:pt x="42" y="180"/>
                  </a:lnTo>
                  <a:lnTo>
                    <a:pt x="29" y="176"/>
                  </a:lnTo>
                  <a:lnTo>
                    <a:pt x="18" y="172"/>
                  </a:lnTo>
                  <a:lnTo>
                    <a:pt x="10" y="168"/>
                  </a:lnTo>
                  <a:lnTo>
                    <a:pt x="5" y="165"/>
                  </a:lnTo>
                  <a:lnTo>
                    <a:pt x="1" y="160"/>
                  </a:lnTo>
                  <a:lnTo>
                    <a:pt x="0" y="156"/>
                  </a:lnTo>
                  <a:lnTo>
                    <a:pt x="0" y="156"/>
                  </a:lnTo>
                  <a:lnTo>
                    <a:pt x="1" y="153"/>
                  </a:lnTo>
                  <a:lnTo>
                    <a:pt x="5" y="148"/>
                  </a:lnTo>
                  <a:lnTo>
                    <a:pt x="10" y="144"/>
                  </a:lnTo>
                  <a:lnTo>
                    <a:pt x="18" y="141"/>
                  </a:lnTo>
                  <a:lnTo>
                    <a:pt x="29" y="136"/>
                  </a:lnTo>
                  <a:lnTo>
                    <a:pt x="42" y="132"/>
                  </a:lnTo>
                  <a:lnTo>
                    <a:pt x="72" y="125"/>
                  </a:lnTo>
                  <a:lnTo>
                    <a:pt x="112" y="117"/>
                  </a:lnTo>
                  <a:lnTo>
                    <a:pt x="159" y="109"/>
                  </a:lnTo>
                  <a:lnTo>
                    <a:pt x="215" y="103"/>
                  </a:lnTo>
                  <a:lnTo>
                    <a:pt x="279" y="95"/>
                  </a:lnTo>
                  <a:lnTo>
                    <a:pt x="350" y="89"/>
                  </a:lnTo>
                  <a:lnTo>
                    <a:pt x="429" y="81"/>
                  </a:lnTo>
                  <a:lnTo>
                    <a:pt x="515" y="75"/>
                  </a:lnTo>
                  <a:lnTo>
                    <a:pt x="607" y="68"/>
                  </a:lnTo>
                  <a:lnTo>
                    <a:pt x="811" y="57"/>
                  </a:lnTo>
                  <a:lnTo>
                    <a:pt x="1041" y="46"/>
                  </a:lnTo>
                  <a:lnTo>
                    <a:pt x="1293" y="36"/>
                  </a:lnTo>
                  <a:lnTo>
                    <a:pt x="1566" y="26"/>
                  </a:lnTo>
                  <a:lnTo>
                    <a:pt x="1859" y="19"/>
                  </a:lnTo>
                  <a:lnTo>
                    <a:pt x="2170" y="12"/>
                  </a:lnTo>
                  <a:lnTo>
                    <a:pt x="2496" y="7"/>
                  </a:lnTo>
                  <a:lnTo>
                    <a:pt x="2837" y="3"/>
                  </a:lnTo>
                  <a:lnTo>
                    <a:pt x="3189" y="0"/>
                  </a:lnTo>
                  <a:lnTo>
                    <a:pt x="3553" y="0"/>
                  </a:lnTo>
                  <a:close/>
                </a:path>
              </a:pathLst>
            </a:custGeom>
            <a:solidFill>
              <a:srgbClr val="27AE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8" name="Freeform 1477"/>
            <p:cNvSpPr>
              <a:spLocks/>
            </p:cNvSpPr>
            <p:nvPr/>
          </p:nvSpPr>
          <p:spPr bwMode="auto">
            <a:xfrm flipH="1">
              <a:off x="7069850" y="1239520"/>
              <a:ext cx="2057792" cy="76447"/>
            </a:xfrm>
            <a:custGeom>
              <a:avLst/>
              <a:gdLst>
                <a:gd name="T0" fmla="*/ 3553 w 7105"/>
                <a:gd name="T1" fmla="*/ 0 h 313"/>
                <a:gd name="T2" fmla="*/ 4268 w 7105"/>
                <a:gd name="T3" fmla="*/ 3 h 313"/>
                <a:gd name="T4" fmla="*/ 4936 w 7105"/>
                <a:gd name="T5" fmla="*/ 12 h 313"/>
                <a:gd name="T6" fmla="*/ 5539 w 7105"/>
                <a:gd name="T7" fmla="*/ 26 h 313"/>
                <a:gd name="T8" fmla="*/ 6064 w 7105"/>
                <a:gd name="T9" fmla="*/ 46 h 313"/>
                <a:gd name="T10" fmla="*/ 6499 w 7105"/>
                <a:gd name="T11" fmla="*/ 68 h 313"/>
                <a:gd name="T12" fmla="*/ 6677 w 7105"/>
                <a:gd name="T13" fmla="*/ 81 h 313"/>
                <a:gd name="T14" fmla="*/ 6826 w 7105"/>
                <a:gd name="T15" fmla="*/ 95 h 313"/>
                <a:gd name="T16" fmla="*/ 6946 w 7105"/>
                <a:gd name="T17" fmla="*/ 109 h 313"/>
                <a:gd name="T18" fmla="*/ 7034 w 7105"/>
                <a:gd name="T19" fmla="*/ 125 h 313"/>
                <a:gd name="T20" fmla="*/ 7077 w 7105"/>
                <a:gd name="T21" fmla="*/ 136 h 313"/>
                <a:gd name="T22" fmla="*/ 7095 w 7105"/>
                <a:gd name="T23" fmla="*/ 144 h 313"/>
                <a:gd name="T24" fmla="*/ 7104 w 7105"/>
                <a:gd name="T25" fmla="*/ 153 h 313"/>
                <a:gd name="T26" fmla="*/ 7105 w 7105"/>
                <a:gd name="T27" fmla="*/ 156 h 313"/>
                <a:gd name="T28" fmla="*/ 7101 w 7105"/>
                <a:gd name="T29" fmla="*/ 165 h 313"/>
                <a:gd name="T30" fmla="*/ 7088 w 7105"/>
                <a:gd name="T31" fmla="*/ 172 h 313"/>
                <a:gd name="T32" fmla="*/ 7065 w 7105"/>
                <a:gd name="T33" fmla="*/ 180 h 313"/>
                <a:gd name="T34" fmla="*/ 6993 w 7105"/>
                <a:gd name="T35" fmla="*/ 195 h 313"/>
                <a:gd name="T36" fmla="*/ 6890 w 7105"/>
                <a:gd name="T37" fmla="*/ 210 h 313"/>
                <a:gd name="T38" fmla="*/ 6755 w 7105"/>
                <a:gd name="T39" fmla="*/ 224 h 313"/>
                <a:gd name="T40" fmla="*/ 6592 w 7105"/>
                <a:gd name="T41" fmla="*/ 237 h 313"/>
                <a:gd name="T42" fmla="*/ 6294 w 7105"/>
                <a:gd name="T43" fmla="*/ 255 h 313"/>
                <a:gd name="T44" fmla="*/ 5813 w 7105"/>
                <a:gd name="T45" fmla="*/ 277 h 313"/>
                <a:gd name="T46" fmla="*/ 5247 w 7105"/>
                <a:gd name="T47" fmla="*/ 294 h 313"/>
                <a:gd name="T48" fmla="*/ 4609 w 7105"/>
                <a:gd name="T49" fmla="*/ 306 h 313"/>
                <a:gd name="T50" fmla="*/ 3916 w 7105"/>
                <a:gd name="T51" fmla="*/ 311 h 313"/>
                <a:gd name="T52" fmla="*/ 3553 w 7105"/>
                <a:gd name="T53" fmla="*/ 313 h 313"/>
                <a:gd name="T54" fmla="*/ 2837 w 7105"/>
                <a:gd name="T55" fmla="*/ 309 h 313"/>
                <a:gd name="T56" fmla="*/ 2170 w 7105"/>
                <a:gd name="T57" fmla="*/ 301 h 313"/>
                <a:gd name="T58" fmla="*/ 1566 w 7105"/>
                <a:gd name="T59" fmla="*/ 286 h 313"/>
                <a:gd name="T60" fmla="*/ 1041 w 7105"/>
                <a:gd name="T61" fmla="*/ 267 h 313"/>
                <a:gd name="T62" fmla="*/ 607 w 7105"/>
                <a:gd name="T63" fmla="*/ 243 h 313"/>
                <a:gd name="T64" fmla="*/ 429 w 7105"/>
                <a:gd name="T65" fmla="*/ 230 h 313"/>
                <a:gd name="T66" fmla="*/ 279 w 7105"/>
                <a:gd name="T67" fmla="*/ 217 h 313"/>
                <a:gd name="T68" fmla="*/ 159 w 7105"/>
                <a:gd name="T69" fmla="*/ 202 h 313"/>
                <a:gd name="T70" fmla="*/ 72 w 7105"/>
                <a:gd name="T71" fmla="*/ 187 h 313"/>
                <a:gd name="T72" fmla="*/ 29 w 7105"/>
                <a:gd name="T73" fmla="*/ 176 h 313"/>
                <a:gd name="T74" fmla="*/ 10 w 7105"/>
                <a:gd name="T75" fmla="*/ 168 h 313"/>
                <a:gd name="T76" fmla="*/ 1 w 7105"/>
                <a:gd name="T77" fmla="*/ 160 h 313"/>
                <a:gd name="T78" fmla="*/ 0 w 7105"/>
                <a:gd name="T79" fmla="*/ 156 h 313"/>
                <a:gd name="T80" fmla="*/ 5 w 7105"/>
                <a:gd name="T81" fmla="*/ 148 h 313"/>
                <a:gd name="T82" fmla="*/ 18 w 7105"/>
                <a:gd name="T83" fmla="*/ 141 h 313"/>
                <a:gd name="T84" fmla="*/ 42 w 7105"/>
                <a:gd name="T85" fmla="*/ 132 h 313"/>
                <a:gd name="T86" fmla="*/ 112 w 7105"/>
                <a:gd name="T87" fmla="*/ 117 h 313"/>
                <a:gd name="T88" fmla="*/ 215 w 7105"/>
                <a:gd name="T89" fmla="*/ 103 h 313"/>
                <a:gd name="T90" fmla="*/ 350 w 7105"/>
                <a:gd name="T91" fmla="*/ 89 h 313"/>
                <a:gd name="T92" fmla="*/ 515 w 7105"/>
                <a:gd name="T93" fmla="*/ 75 h 313"/>
                <a:gd name="T94" fmla="*/ 811 w 7105"/>
                <a:gd name="T95" fmla="*/ 57 h 313"/>
                <a:gd name="T96" fmla="*/ 1293 w 7105"/>
                <a:gd name="T97" fmla="*/ 36 h 313"/>
                <a:gd name="T98" fmla="*/ 1859 w 7105"/>
                <a:gd name="T99" fmla="*/ 19 h 313"/>
                <a:gd name="T100" fmla="*/ 2496 w 7105"/>
                <a:gd name="T101" fmla="*/ 7 h 313"/>
                <a:gd name="T102" fmla="*/ 3189 w 7105"/>
                <a:gd name="T10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05" h="313">
                  <a:moveTo>
                    <a:pt x="3553" y="0"/>
                  </a:moveTo>
                  <a:lnTo>
                    <a:pt x="3553" y="0"/>
                  </a:lnTo>
                  <a:lnTo>
                    <a:pt x="3916" y="0"/>
                  </a:lnTo>
                  <a:lnTo>
                    <a:pt x="4268" y="3"/>
                  </a:lnTo>
                  <a:lnTo>
                    <a:pt x="4609" y="7"/>
                  </a:lnTo>
                  <a:lnTo>
                    <a:pt x="4936" y="12"/>
                  </a:lnTo>
                  <a:lnTo>
                    <a:pt x="5247" y="19"/>
                  </a:lnTo>
                  <a:lnTo>
                    <a:pt x="5539" y="26"/>
                  </a:lnTo>
                  <a:lnTo>
                    <a:pt x="5813" y="36"/>
                  </a:lnTo>
                  <a:lnTo>
                    <a:pt x="6064" y="46"/>
                  </a:lnTo>
                  <a:lnTo>
                    <a:pt x="6294" y="57"/>
                  </a:lnTo>
                  <a:lnTo>
                    <a:pt x="6499" y="68"/>
                  </a:lnTo>
                  <a:lnTo>
                    <a:pt x="6592" y="75"/>
                  </a:lnTo>
                  <a:lnTo>
                    <a:pt x="6677" y="81"/>
                  </a:lnTo>
                  <a:lnTo>
                    <a:pt x="6755" y="89"/>
                  </a:lnTo>
                  <a:lnTo>
                    <a:pt x="6826" y="95"/>
                  </a:lnTo>
                  <a:lnTo>
                    <a:pt x="6890" y="103"/>
                  </a:lnTo>
                  <a:lnTo>
                    <a:pt x="6946" y="109"/>
                  </a:lnTo>
                  <a:lnTo>
                    <a:pt x="6993" y="117"/>
                  </a:lnTo>
                  <a:lnTo>
                    <a:pt x="7034" y="125"/>
                  </a:lnTo>
                  <a:lnTo>
                    <a:pt x="7065" y="132"/>
                  </a:lnTo>
                  <a:lnTo>
                    <a:pt x="7077" y="136"/>
                  </a:lnTo>
                  <a:lnTo>
                    <a:pt x="7088" y="141"/>
                  </a:lnTo>
                  <a:lnTo>
                    <a:pt x="7095" y="144"/>
                  </a:lnTo>
                  <a:lnTo>
                    <a:pt x="7101" y="148"/>
                  </a:lnTo>
                  <a:lnTo>
                    <a:pt x="7104" y="153"/>
                  </a:lnTo>
                  <a:lnTo>
                    <a:pt x="7105" y="156"/>
                  </a:lnTo>
                  <a:lnTo>
                    <a:pt x="7105" y="156"/>
                  </a:lnTo>
                  <a:lnTo>
                    <a:pt x="7104" y="160"/>
                  </a:lnTo>
                  <a:lnTo>
                    <a:pt x="7101" y="165"/>
                  </a:lnTo>
                  <a:lnTo>
                    <a:pt x="7095" y="168"/>
                  </a:lnTo>
                  <a:lnTo>
                    <a:pt x="7088" y="172"/>
                  </a:lnTo>
                  <a:lnTo>
                    <a:pt x="7077" y="176"/>
                  </a:lnTo>
                  <a:lnTo>
                    <a:pt x="7065" y="180"/>
                  </a:lnTo>
                  <a:lnTo>
                    <a:pt x="7034" y="187"/>
                  </a:lnTo>
                  <a:lnTo>
                    <a:pt x="6993" y="195"/>
                  </a:lnTo>
                  <a:lnTo>
                    <a:pt x="6946" y="202"/>
                  </a:lnTo>
                  <a:lnTo>
                    <a:pt x="6890" y="210"/>
                  </a:lnTo>
                  <a:lnTo>
                    <a:pt x="6826" y="217"/>
                  </a:lnTo>
                  <a:lnTo>
                    <a:pt x="6755" y="224"/>
                  </a:lnTo>
                  <a:lnTo>
                    <a:pt x="6677" y="230"/>
                  </a:lnTo>
                  <a:lnTo>
                    <a:pt x="6592" y="237"/>
                  </a:lnTo>
                  <a:lnTo>
                    <a:pt x="6499" y="243"/>
                  </a:lnTo>
                  <a:lnTo>
                    <a:pt x="6294" y="255"/>
                  </a:lnTo>
                  <a:lnTo>
                    <a:pt x="6064" y="267"/>
                  </a:lnTo>
                  <a:lnTo>
                    <a:pt x="5813" y="277"/>
                  </a:lnTo>
                  <a:lnTo>
                    <a:pt x="5539" y="286"/>
                  </a:lnTo>
                  <a:lnTo>
                    <a:pt x="5247" y="294"/>
                  </a:lnTo>
                  <a:lnTo>
                    <a:pt x="4936" y="301"/>
                  </a:lnTo>
                  <a:lnTo>
                    <a:pt x="4609" y="306"/>
                  </a:lnTo>
                  <a:lnTo>
                    <a:pt x="4268" y="309"/>
                  </a:lnTo>
                  <a:lnTo>
                    <a:pt x="3916" y="311"/>
                  </a:lnTo>
                  <a:lnTo>
                    <a:pt x="3553" y="313"/>
                  </a:lnTo>
                  <a:lnTo>
                    <a:pt x="3553" y="313"/>
                  </a:lnTo>
                  <a:lnTo>
                    <a:pt x="3189" y="311"/>
                  </a:lnTo>
                  <a:lnTo>
                    <a:pt x="2837" y="309"/>
                  </a:lnTo>
                  <a:lnTo>
                    <a:pt x="2496" y="306"/>
                  </a:lnTo>
                  <a:lnTo>
                    <a:pt x="2170" y="301"/>
                  </a:lnTo>
                  <a:lnTo>
                    <a:pt x="1859" y="294"/>
                  </a:lnTo>
                  <a:lnTo>
                    <a:pt x="1566" y="286"/>
                  </a:lnTo>
                  <a:lnTo>
                    <a:pt x="1293" y="277"/>
                  </a:lnTo>
                  <a:lnTo>
                    <a:pt x="1041" y="267"/>
                  </a:lnTo>
                  <a:lnTo>
                    <a:pt x="811" y="255"/>
                  </a:lnTo>
                  <a:lnTo>
                    <a:pt x="607" y="243"/>
                  </a:lnTo>
                  <a:lnTo>
                    <a:pt x="515" y="237"/>
                  </a:lnTo>
                  <a:lnTo>
                    <a:pt x="429" y="230"/>
                  </a:lnTo>
                  <a:lnTo>
                    <a:pt x="350" y="224"/>
                  </a:lnTo>
                  <a:lnTo>
                    <a:pt x="279" y="217"/>
                  </a:lnTo>
                  <a:lnTo>
                    <a:pt x="215" y="210"/>
                  </a:lnTo>
                  <a:lnTo>
                    <a:pt x="159" y="202"/>
                  </a:lnTo>
                  <a:lnTo>
                    <a:pt x="112" y="195"/>
                  </a:lnTo>
                  <a:lnTo>
                    <a:pt x="72" y="187"/>
                  </a:lnTo>
                  <a:lnTo>
                    <a:pt x="42" y="180"/>
                  </a:lnTo>
                  <a:lnTo>
                    <a:pt x="29" y="176"/>
                  </a:lnTo>
                  <a:lnTo>
                    <a:pt x="18" y="172"/>
                  </a:lnTo>
                  <a:lnTo>
                    <a:pt x="10" y="168"/>
                  </a:lnTo>
                  <a:lnTo>
                    <a:pt x="5" y="165"/>
                  </a:lnTo>
                  <a:lnTo>
                    <a:pt x="1" y="160"/>
                  </a:lnTo>
                  <a:lnTo>
                    <a:pt x="0" y="156"/>
                  </a:lnTo>
                  <a:lnTo>
                    <a:pt x="0" y="156"/>
                  </a:lnTo>
                  <a:lnTo>
                    <a:pt x="1" y="153"/>
                  </a:lnTo>
                  <a:lnTo>
                    <a:pt x="5" y="148"/>
                  </a:lnTo>
                  <a:lnTo>
                    <a:pt x="10" y="144"/>
                  </a:lnTo>
                  <a:lnTo>
                    <a:pt x="18" y="141"/>
                  </a:lnTo>
                  <a:lnTo>
                    <a:pt x="29" y="136"/>
                  </a:lnTo>
                  <a:lnTo>
                    <a:pt x="42" y="132"/>
                  </a:lnTo>
                  <a:lnTo>
                    <a:pt x="72" y="125"/>
                  </a:lnTo>
                  <a:lnTo>
                    <a:pt x="112" y="117"/>
                  </a:lnTo>
                  <a:lnTo>
                    <a:pt x="159" y="109"/>
                  </a:lnTo>
                  <a:lnTo>
                    <a:pt x="215" y="103"/>
                  </a:lnTo>
                  <a:lnTo>
                    <a:pt x="279" y="95"/>
                  </a:lnTo>
                  <a:lnTo>
                    <a:pt x="350" y="89"/>
                  </a:lnTo>
                  <a:lnTo>
                    <a:pt x="429" y="81"/>
                  </a:lnTo>
                  <a:lnTo>
                    <a:pt x="515" y="75"/>
                  </a:lnTo>
                  <a:lnTo>
                    <a:pt x="607" y="68"/>
                  </a:lnTo>
                  <a:lnTo>
                    <a:pt x="811" y="57"/>
                  </a:lnTo>
                  <a:lnTo>
                    <a:pt x="1041" y="46"/>
                  </a:lnTo>
                  <a:lnTo>
                    <a:pt x="1293" y="36"/>
                  </a:lnTo>
                  <a:lnTo>
                    <a:pt x="1566" y="26"/>
                  </a:lnTo>
                  <a:lnTo>
                    <a:pt x="1859" y="19"/>
                  </a:lnTo>
                  <a:lnTo>
                    <a:pt x="2170" y="12"/>
                  </a:lnTo>
                  <a:lnTo>
                    <a:pt x="2496" y="7"/>
                  </a:lnTo>
                  <a:lnTo>
                    <a:pt x="2837" y="3"/>
                  </a:lnTo>
                  <a:lnTo>
                    <a:pt x="3189" y="0"/>
                  </a:lnTo>
                  <a:lnTo>
                    <a:pt x="35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9" name="Freeform 1478"/>
            <p:cNvSpPr>
              <a:spLocks/>
            </p:cNvSpPr>
            <p:nvPr/>
          </p:nvSpPr>
          <p:spPr bwMode="auto">
            <a:xfrm flipH="1">
              <a:off x="7902352" y="169263"/>
              <a:ext cx="145992" cy="373548"/>
            </a:xfrm>
            <a:custGeom>
              <a:avLst/>
              <a:gdLst>
                <a:gd name="T0" fmla="*/ 504 w 504"/>
                <a:gd name="T1" fmla="*/ 300 h 1504"/>
                <a:gd name="T2" fmla="*/ 504 w 504"/>
                <a:gd name="T3" fmla="*/ 1444 h 1504"/>
                <a:gd name="T4" fmla="*/ 504 w 504"/>
                <a:gd name="T5" fmla="*/ 1444 h 1504"/>
                <a:gd name="T6" fmla="*/ 502 w 504"/>
                <a:gd name="T7" fmla="*/ 1456 h 1504"/>
                <a:gd name="T8" fmla="*/ 498 w 504"/>
                <a:gd name="T9" fmla="*/ 1468 h 1504"/>
                <a:gd name="T10" fmla="*/ 493 w 504"/>
                <a:gd name="T11" fmla="*/ 1478 h 1504"/>
                <a:gd name="T12" fmla="*/ 485 w 504"/>
                <a:gd name="T13" fmla="*/ 1487 h 1504"/>
                <a:gd name="T14" fmla="*/ 476 w 504"/>
                <a:gd name="T15" fmla="*/ 1494 h 1504"/>
                <a:gd name="T16" fmla="*/ 466 w 504"/>
                <a:gd name="T17" fmla="*/ 1499 h 1504"/>
                <a:gd name="T18" fmla="*/ 454 w 504"/>
                <a:gd name="T19" fmla="*/ 1503 h 1504"/>
                <a:gd name="T20" fmla="*/ 441 w 504"/>
                <a:gd name="T21" fmla="*/ 1504 h 1504"/>
                <a:gd name="T22" fmla="*/ 252 w 504"/>
                <a:gd name="T23" fmla="*/ 1504 h 1504"/>
                <a:gd name="T24" fmla="*/ 62 w 504"/>
                <a:gd name="T25" fmla="*/ 1504 h 1504"/>
                <a:gd name="T26" fmla="*/ 62 w 504"/>
                <a:gd name="T27" fmla="*/ 1504 h 1504"/>
                <a:gd name="T28" fmla="*/ 50 w 504"/>
                <a:gd name="T29" fmla="*/ 1503 h 1504"/>
                <a:gd name="T30" fmla="*/ 37 w 504"/>
                <a:gd name="T31" fmla="*/ 1499 h 1504"/>
                <a:gd name="T32" fmla="*/ 27 w 504"/>
                <a:gd name="T33" fmla="*/ 1494 h 1504"/>
                <a:gd name="T34" fmla="*/ 18 w 504"/>
                <a:gd name="T35" fmla="*/ 1487 h 1504"/>
                <a:gd name="T36" fmla="*/ 10 w 504"/>
                <a:gd name="T37" fmla="*/ 1478 h 1504"/>
                <a:gd name="T38" fmla="*/ 5 w 504"/>
                <a:gd name="T39" fmla="*/ 1468 h 1504"/>
                <a:gd name="T40" fmla="*/ 2 w 504"/>
                <a:gd name="T41" fmla="*/ 1456 h 1504"/>
                <a:gd name="T42" fmla="*/ 0 w 504"/>
                <a:gd name="T43" fmla="*/ 1444 h 1504"/>
                <a:gd name="T44" fmla="*/ 0 w 504"/>
                <a:gd name="T45" fmla="*/ 300 h 1504"/>
                <a:gd name="T46" fmla="*/ 0 w 504"/>
                <a:gd name="T47" fmla="*/ 300 h 1504"/>
                <a:gd name="T48" fmla="*/ 2 w 504"/>
                <a:gd name="T49" fmla="*/ 292 h 1504"/>
                <a:gd name="T50" fmla="*/ 6 w 504"/>
                <a:gd name="T51" fmla="*/ 284 h 1504"/>
                <a:gd name="T52" fmla="*/ 13 w 504"/>
                <a:gd name="T53" fmla="*/ 273 h 1504"/>
                <a:gd name="T54" fmla="*/ 23 w 504"/>
                <a:gd name="T55" fmla="*/ 260 h 1504"/>
                <a:gd name="T56" fmla="*/ 46 w 504"/>
                <a:gd name="T57" fmla="*/ 231 h 1504"/>
                <a:gd name="T58" fmla="*/ 74 w 504"/>
                <a:gd name="T59" fmla="*/ 194 h 1504"/>
                <a:gd name="T60" fmla="*/ 89 w 504"/>
                <a:gd name="T61" fmla="*/ 174 h 1504"/>
                <a:gd name="T62" fmla="*/ 105 w 504"/>
                <a:gd name="T63" fmla="*/ 153 h 1504"/>
                <a:gd name="T64" fmla="*/ 119 w 504"/>
                <a:gd name="T65" fmla="*/ 130 h 1504"/>
                <a:gd name="T66" fmla="*/ 133 w 504"/>
                <a:gd name="T67" fmla="*/ 106 h 1504"/>
                <a:gd name="T68" fmla="*/ 146 w 504"/>
                <a:gd name="T69" fmla="*/ 81 h 1504"/>
                <a:gd name="T70" fmla="*/ 157 w 504"/>
                <a:gd name="T71" fmla="*/ 55 h 1504"/>
                <a:gd name="T72" fmla="*/ 166 w 504"/>
                <a:gd name="T73" fmla="*/ 28 h 1504"/>
                <a:gd name="T74" fmla="*/ 174 w 504"/>
                <a:gd name="T75" fmla="*/ 0 h 1504"/>
                <a:gd name="T76" fmla="*/ 252 w 504"/>
                <a:gd name="T77" fmla="*/ 0 h 1504"/>
                <a:gd name="T78" fmla="*/ 329 w 504"/>
                <a:gd name="T79" fmla="*/ 0 h 1504"/>
                <a:gd name="T80" fmla="*/ 329 w 504"/>
                <a:gd name="T81" fmla="*/ 0 h 1504"/>
                <a:gd name="T82" fmla="*/ 337 w 504"/>
                <a:gd name="T83" fmla="*/ 28 h 1504"/>
                <a:gd name="T84" fmla="*/ 346 w 504"/>
                <a:gd name="T85" fmla="*/ 55 h 1504"/>
                <a:gd name="T86" fmla="*/ 358 w 504"/>
                <a:gd name="T87" fmla="*/ 81 h 1504"/>
                <a:gd name="T88" fmla="*/ 371 w 504"/>
                <a:gd name="T89" fmla="*/ 106 h 1504"/>
                <a:gd name="T90" fmla="*/ 384 w 504"/>
                <a:gd name="T91" fmla="*/ 130 h 1504"/>
                <a:gd name="T92" fmla="*/ 400 w 504"/>
                <a:gd name="T93" fmla="*/ 153 h 1504"/>
                <a:gd name="T94" fmla="*/ 414 w 504"/>
                <a:gd name="T95" fmla="*/ 174 h 1504"/>
                <a:gd name="T96" fmla="*/ 429 w 504"/>
                <a:gd name="T97" fmla="*/ 194 h 1504"/>
                <a:gd name="T98" fmla="*/ 457 w 504"/>
                <a:gd name="T99" fmla="*/ 231 h 1504"/>
                <a:gd name="T100" fmla="*/ 481 w 504"/>
                <a:gd name="T101" fmla="*/ 260 h 1504"/>
                <a:gd name="T102" fmla="*/ 491 w 504"/>
                <a:gd name="T103" fmla="*/ 273 h 1504"/>
                <a:gd name="T104" fmla="*/ 497 w 504"/>
                <a:gd name="T105" fmla="*/ 284 h 1504"/>
                <a:gd name="T106" fmla="*/ 502 w 504"/>
                <a:gd name="T107" fmla="*/ 292 h 1504"/>
                <a:gd name="T108" fmla="*/ 504 w 504"/>
                <a:gd name="T109" fmla="*/ 30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4" h="1504">
                  <a:moveTo>
                    <a:pt x="504" y="300"/>
                  </a:moveTo>
                  <a:lnTo>
                    <a:pt x="504" y="1444"/>
                  </a:lnTo>
                  <a:lnTo>
                    <a:pt x="504" y="1444"/>
                  </a:lnTo>
                  <a:lnTo>
                    <a:pt x="502" y="1456"/>
                  </a:lnTo>
                  <a:lnTo>
                    <a:pt x="498" y="1468"/>
                  </a:lnTo>
                  <a:lnTo>
                    <a:pt x="493" y="1478"/>
                  </a:lnTo>
                  <a:lnTo>
                    <a:pt x="485" y="1487"/>
                  </a:lnTo>
                  <a:lnTo>
                    <a:pt x="476" y="1494"/>
                  </a:lnTo>
                  <a:lnTo>
                    <a:pt x="466" y="1499"/>
                  </a:lnTo>
                  <a:lnTo>
                    <a:pt x="454" y="1503"/>
                  </a:lnTo>
                  <a:lnTo>
                    <a:pt x="441" y="1504"/>
                  </a:lnTo>
                  <a:lnTo>
                    <a:pt x="252" y="1504"/>
                  </a:lnTo>
                  <a:lnTo>
                    <a:pt x="62" y="1504"/>
                  </a:lnTo>
                  <a:lnTo>
                    <a:pt x="62" y="1504"/>
                  </a:lnTo>
                  <a:lnTo>
                    <a:pt x="50" y="1503"/>
                  </a:lnTo>
                  <a:lnTo>
                    <a:pt x="37" y="1499"/>
                  </a:lnTo>
                  <a:lnTo>
                    <a:pt x="27" y="1494"/>
                  </a:lnTo>
                  <a:lnTo>
                    <a:pt x="18" y="1487"/>
                  </a:lnTo>
                  <a:lnTo>
                    <a:pt x="10" y="1478"/>
                  </a:lnTo>
                  <a:lnTo>
                    <a:pt x="5" y="1468"/>
                  </a:lnTo>
                  <a:lnTo>
                    <a:pt x="2" y="1456"/>
                  </a:lnTo>
                  <a:lnTo>
                    <a:pt x="0" y="1444"/>
                  </a:lnTo>
                  <a:lnTo>
                    <a:pt x="0" y="300"/>
                  </a:lnTo>
                  <a:lnTo>
                    <a:pt x="0" y="300"/>
                  </a:lnTo>
                  <a:lnTo>
                    <a:pt x="2" y="292"/>
                  </a:lnTo>
                  <a:lnTo>
                    <a:pt x="6" y="284"/>
                  </a:lnTo>
                  <a:lnTo>
                    <a:pt x="13" y="273"/>
                  </a:lnTo>
                  <a:lnTo>
                    <a:pt x="23" y="260"/>
                  </a:lnTo>
                  <a:lnTo>
                    <a:pt x="46" y="231"/>
                  </a:lnTo>
                  <a:lnTo>
                    <a:pt x="74" y="194"/>
                  </a:lnTo>
                  <a:lnTo>
                    <a:pt x="89" y="174"/>
                  </a:lnTo>
                  <a:lnTo>
                    <a:pt x="105" y="153"/>
                  </a:lnTo>
                  <a:lnTo>
                    <a:pt x="119" y="130"/>
                  </a:lnTo>
                  <a:lnTo>
                    <a:pt x="133" y="106"/>
                  </a:lnTo>
                  <a:lnTo>
                    <a:pt x="146" y="81"/>
                  </a:lnTo>
                  <a:lnTo>
                    <a:pt x="157" y="55"/>
                  </a:lnTo>
                  <a:lnTo>
                    <a:pt x="166" y="28"/>
                  </a:lnTo>
                  <a:lnTo>
                    <a:pt x="174" y="0"/>
                  </a:lnTo>
                  <a:lnTo>
                    <a:pt x="252" y="0"/>
                  </a:lnTo>
                  <a:lnTo>
                    <a:pt x="329" y="0"/>
                  </a:lnTo>
                  <a:lnTo>
                    <a:pt x="329" y="0"/>
                  </a:lnTo>
                  <a:lnTo>
                    <a:pt x="337" y="28"/>
                  </a:lnTo>
                  <a:lnTo>
                    <a:pt x="346" y="55"/>
                  </a:lnTo>
                  <a:lnTo>
                    <a:pt x="358" y="81"/>
                  </a:lnTo>
                  <a:lnTo>
                    <a:pt x="371" y="106"/>
                  </a:lnTo>
                  <a:lnTo>
                    <a:pt x="384" y="130"/>
                  </a:lnTo>
                  <a:lnTo>
                    <a:pt x="400" y="153"/>
                  </a:lnTo>
                  <a:lnTo>
                    <a:pt x="414" y="174"/>
                  </a:lnTo>
                  <a:lnTo>
                    <a:pt x="429" y="194"/>
                  </a:lnTo>
                  <a:lnTo>
                    <a:pt x="457" y="231"/>
                  </a:lnTo>
                  <a:lnTo>
                    <a:pt x="481" y="260"/>
                  </a:lnTo>
                  <a:lnTo>
                    <a:pt x="491" y="273"/>
                  </a:lnTo>
                  <a:lnTo>
                    <a:pt x="497" y="284"/>
                  </a:lnTo>
                  <a:lnTo>
                    <a:pt x="502" y="292"/>
                  </a:lnTo>
                  <a:lnTo>
                    <a:pt x="504" y="300"/>
                  </a:lnTo>
                  <a:close/>
                </a:path>
              </a:pathLst>
            </a:custGeom>
            <a:solidFill>
              <a:srgbClr val="413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0" name="Freeform 1479"/>
            <p:cNvSpPr>
              <a:spLocks/>
            </p:cNvSpPr>
            <p:nvPr/>
          </p:nvSpPr>
          <p:spPr bwMode="auto">
            <a:xfrm flipH="1">
              <a:off x="7902352" y="169263"/>
              <a:ext cx="145992" cy="373548"/>
            </a:xfrm>
            <a:custGeom>
              <a:avLst/>
              <a:gdLst>
                <a:gd name="T0" fmla="*/ 504 w 504"/>
                <a:gd name="T1" fmla="*/ 300 h 1504"/>
                <a:gd name="T2" fmla="*/ 504 w 504"/>
                <a:gd name="T3" fmla="*/ 1444 h 1504"/>
                <a:gd name="T4" fmla="*/ 504 w 504"/>
                <a:gd name="T5" fmla="*/ 1444 h 1504"/>
                <a:gd name="T6" fmla="*/ 502 w 504"/>
                <a:gd name="T7" fmla="*/ 1456 h 1504"/>
                <a:gd name="T8" fmla="*/ 498 w 504"/>
                <a:gd name="T9" fmla="*/ 1468 h 1504"/>
                <a:gd name="T10" fmla="*/ 493 w 504"/>
                <a:gd name="T11" fmla="*/ 1478 h 1504"/>
                <a:gd name="T12" fmla="*/ 485 w 504"/>
                <a:gd name="T13" fmla="*/ 1487 h 1504"/>
                <a:gd name="T14" fmla="*/ 476 w 504"/>
                <a:gd name="T15" fmla="*/ 1494 h 1504"/>
                <a:gd name="T16" fmla="*/ 466 w 504"/>
                <a:gd name="T17" fmla="*/ 1499 h 1504"/>
                <a:gd name="T18" fmla="*/ 454 w 504"/>
                <a:gd name="T19" fmla="*/ 1503 h 1504"/>
                <a:gd name="T20" fmla="*/ 441 w 504"/>
                <a:gd name="T21" fmla="*/ 1504 h 1504"/>
                <a:gd name="T22" fmla="*/ 252 w 504"/>
                <a:gd name="T23" fmla="*/ 1504 h 1504"/>
                <a:gd name="T24" fmla="*/ 62 w 504"/>
                <a:gd name="T25" fmla="*/ 1504 h 1504"/>
                <a:gd name="T26" fmla="*/ 62 w 504"/>
                <a:gd name="T27" fmla="*/ 1504 h 1504"/>
                <a:gd name="T28" fmla="*/ 50 w 504"/>
                <a:gd name="T29" fmla="*/ 1503 h 1504"/>
                <a:gd name="T30" fmla="*/ 37 w 504"/>
                <a:gd name="T31" fmla="*/ 1499 h 1504"/>
                <a:gd name="T32" fmla="*/ 27 w 504"/>
                <a:gd name="T33" fmla="*/ 1494 h 1504"/>
                <a:gd name="T34" fmla="*/ 18 w 504"/>
                <a:gd name="T35" fmla="*/ 1487 h 1504"/>
                <a:gd name="T36" fmla="*/ 10 w 504"/>
                <a:gd name="T37" fmla="*/ 1478 h 1504"/>
                <a:gd name="T38" fmla="*/ 5 w 504"/>
                <a:gd name="T39" fmla="*/ 1468 h 1504"/>
                <a:gd name="T40" fmla="*/ 2 w 504"/>
                <a:gd name="T41" fmla="*/ 1456 h 1504"/>
                <a:gd name="T42" fmla="*/ 0 w 504"/>
                <a:gd name="T43" fmla="*/ 1444 h 1504"/>
                <a:gd name="T44" fmla="*/ 0 w 504"/>
                <a:gd name="T45" fmla="*/ 300 h 1504"/>
                <a:gd name="T46" fmla="*/ 0 w 504"/>
                <a:gd name="T47" fmla="*/ 300 h 1504"/>
                <a:gd name="T48" fmla="*/ 2 w 504"/>
                <a:gd name="T49" fmla="*/ 292 h 1504"/>
                <a:gd name="T50" fmla="*/ 6 w 504"/>
                <a:gd name="T51" fmla="*/ 284 h 1504"/>
                <a:gd name="T52" fmla="*/ 13 w 504"/>
                <a:gd name="T53" fmla="*/ 273 h 1504"/>
                <a:gd name="T54" fmla="*/ 23 w 504"/>
                <a:gd name="T55" fmla="*/ 260 h 1504"/>
                <a:gd name="T56" fmla="*/ 46 w 504"/>
                <a:gd name="T57" fmla="*/ 231 h 1504"/>
                <a:gd name="T58" fmla="*/ 74 w 504"/>
                <a:gd name="T59" fmla="*/ 194 h 1504"/>
                <a:gd name="T60" fmla="*/ 89 w 504"/>
                <a:gd name="T61" fmla="*/ 174 h 1504"/>
                <a:gd name="T62" fmla="*/ 105 w 504"/>
                <a:gd name="T63" fmla="*/ 153 h 1504"/>
                <a:gd name="T64" fmla="*/ 119 w 504"/>
                <a:gd name="T65" fmla="*/ 130 h 1504"/>
                <a:gd name="T66" fmla="*/ 133 w 504"/>
                <a:gd name="T67" fmla="*/ 106 h 1504"/>
                <a:gd name="T68" fmla="*/ 146 w 504"/>
                <a:gd name="T69" fmla="*/ 81 h 1504"/>
                <a:gd name="T70" fmla="*/ 157 w 504"/>
                <a:gd name="T71" fmla="*/ 55 h 1504"/>
                <a:gd name="T72" fmla="*/ 166 w 504"/>
                <a:gd name="T73" fmla="*/ 28 h 1504"/>
                <a:gd name="T74" fmla="*/ 174 w 504"/>
                <a:gd name="T75" fmla="*/ 0 h 1504"/>
                <a:gd name="T76" fmla="*/ 252 w 504"/>
                <a:gd name="T77" fmla="*/ 0 h 1504"/>
                <a:gd name="T78" fmla="*/ 329 w 504"/>
                <a:gd name="T79" fmla="*/ 0 h 1504"/>
                <a:gd name="T80" fmla="*/ 329 w 504"/>
                <a:gd name="T81" fmla="*/ 0 h 1504"/>
                <a:gd name="T82" fmla="*/ 337 w 504"/>
                <a:gd name="T83" fmla="*/ 28 h 1504"/>
                <a:gd name="T84" fmla="*/ 346 w 504"/>
                <a:gd name="T85" fmla="*/ 55 h 1504"/>
                <a:gd name="T86" fmla="*/ 358 w 504"/>
                <a:gd name="T87" fmla="*/ 81 h 1504"/>
                <a:gd name="T88" fmla="*/ 371 w 504"/>
                <a:gd name="T89" fmla="*/ 106 h 1504"/>
                <a:gd name="T90" fmla="*/ 384 w 504"/>
                <a:gd name="T91" fmla="*/ 130 h 1504"/>
                <a:gd name="T92" fmla="*/ 400 w 504"/>
                <a:gd name="T93" fmla="*/ 153 h 1504"/>
                <a:gd name="T94" fmla="*/ 414 w 504"/>
                <a:gd name="T95" fmla="*/ 174 h 1504"/>
                <a:gd name="T96" fmla="*/ 429 w 504"/>
                <a:gd name="T97" fmla="*/ 194 h 1504"/>
                <a:gd name="T98" fmla="*/ 457 w 504"/>
                <a:gd name="T99" fmla="*/ 231 h 1504"/>
                <a:gd name="T100" fmla="*/ 481 w 504"/>
                <a:gd name="T101" fmla="*/ 260 h 1504"/>
                <a:gd name="T102" fmla="*/ 491 w 504"/>
                <a:gd name="T103" fmla="*/ 273 h 1504"/>
                <a:gd name="T104" fmla="*/ 497 w 504"/>
                <a:gd name="T105" fmla="*/ 284 h 1504"/>
                <a:gd name="T106" fmla="*/ 502 w 504"/>
                <a:gd name="T107" fmla="*/ 292 h 1504"/>
                <a:gd name="T108" fmla="*/ 504 w 504"/>
                <a:gd name="T109" fmla="*/ 30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4" h="1504">
                  <a:moveTo>
                    <a:pt x="504" y="300"/>
                  </a:moveTo>
                  <a:lnTo>
                    <a:pt x="504" y="1444"/>
                  </a:lnTo>
                  <a:lnTo>
                    <a:pt x="504" y="1444"/>
                  </a:lnTo>
                  <a:lnTo>
                    <a:pt x="502" y="1456"/>
                  </a:lnTo>
                  <a:lnTo>
                    <a:pt x="498" y="1468"/>
                  </a:lnTo>
                  <a:lnTo>
                    <a:pt x="493" y="1478"/>
                  </a:lnTo>
                  <a:lnTo>
                    <a:pt x="485" y="1487"/>
                  </a:lnTo>
                  <a:lnTo>
                    <a:pt x="476" y="1494"/>
                  </a:lnTo>
                  <a:lnTo>
                    <a:pt x="466" y="1499"/>
                  </a:lnTo>
                  <a:lnTo>
                    <a:pt x="454" y="1503"/>
                  </a:lnTo>
                  <a:lnTo>
                    <a:pt x="441" y="1504"/>
                  </a:lnTo>
                  <a:lnTo>
                    <a:pt x="252" y="1504"/>
                  </a:lnTo>
                  <a:lnTo>
                    <a:pt x="62" y="1504"/>
                  </a:lnTo>
                  <a:lnTo>
                    <a:pt x="62" y="1504"/>
                  </a:lnTo>
                  <a:lnTo>
                    <a:pt x="50" y="1503"/>
                  </a:lnTo>
                  <a:lnTo>
                    <a:pt x="37" y="1499"/>
                  </a:lnTo>
                  <a:lnTo>
                    <a:pt x="27" y="1494"/>
                  </a:lnTo>
                  <a:lnTo>
                    <a:pt x="18" y="1487"/>
                  </a:lnTo>
                  <a:lnTo>
                    <a:pt x="10" y="1478"/>
                  </a:lnTo>
                  <a:lnTo>
                    <a:pt x="5" y="1468"/>
                  </a:lnTo>
                  <a:lnTo>
                    <a:pt x="2" y="1456"/>
                  </a:lnTo>
                  <a:lnTo>
                    <a:pt x="0" y="1444"/>
                  </a:lnTo>
                  <a:lnTo>
                    <a:pt x="0" y="300"/>
                  </a:lnTo>
                  <a:lnTo>
                    <a:pt x="0" y="300"/>
                  </a:lnTo>
                  <a:lnTo>
                    <a:pt x="2" y="292"/>
                  </a:lnTo>
                  <a:lnTo>
                    <a:pt x="6" y="284"/>
                  </a:lnTo>
                  <a:lnTo>
                    <a:pt x="13" y="273"/>
                  </a:lnTo>
                  <a:lnTo>
                    <a:pt x="23" y="260"/>
                  </a:lnTo>
                  <a:lnTo>
                    <a:pt x="46" y="231"/>
                  </a:lnTo>
                  <a:lnTo>
                    <a:pt x="74" y="194"/>
                  </a:lnTo>
                  <a:lnTo>
                    <a:pt x="89" y="174"/>
                  </a:lnTo>
                  <a:lnTo>
                    <a:pt x="105" y="153"/>
                  </a:lnTo>
                  <a:lnTo>
                    <a:pt x="119" y="130"/>
                  </a:lnTo>
                  <a:lnTo>
                    <a:pt x="133" y="106"/>
                  </a:lnTo>
                  <a:lnTo>
                    <a:pt x="146" y="81"/>
                  </a:lnTo>
                  <a:lnTo>
                    <a:pt x="157" y="55"/>
                  </a:lnTo>
                  <a:lnTo>
                    <a:pt x="166" y="28"/>
                  </a:lnTo>
                  <a:lnTo>
                    <a:pt x="174" y="0"/>
                  </a:lnTo>
                  <a:lnTo>
                    <a:pt x="252" y="0"/>
                  </a:lnTo>
                  <a:lnTo>
                    <a:pt x="329" y="0"/>
                  </a:lnTo>
                  <a:lnTo>
                    <a:pt x="329" y="0"/>
                  </a:lnTo>
                  <a:lnTo>
                    <a:pt x="337" y="28"/>
                  </a:lnTo>
                  <a:lnTo>
                    <a:pt x="346" y="55"/>
                  </a:lnTo>
                  <a:lnTo>
                    <a:pt x="358" y="81"/>
                  </a:lnTo>
                  <a:lnTo>
                    <a:pt x="371" y="106"/>
                  </a:lnTo>
                  <a:lnTo>
                    <a:pt x="384" y="130"/>
                  </a:lnTo>
                  <a:lnTo>
                    <a:pt x="400" y="153"/>
                  </a:lnTo>
                  <a:lnTo>
                    <a:pt x="414" y="174"/>
                  </a:lnTo>
                  <a:lnTo>
                    <a:pt x="429" y="194"/>
                  </a:lnTo>
                  <a:lnTo>
                    <a:pt x="457" y="231"/>
                  </a:lnTo>
                  <a:lnTo>
                    <a:pt x="481" y="260"/>
                  </a:lnTo>
                  <a:lnTo>
                    <a:pt x="491" y="273"/>
                  </a:lnTo>
                  <a:lnTo>
                    <a:pt x="497" y="284"/>
                  </a:lnTo>
                  <a:lnTo>
                    <a:pt x="502" y="292"/>
                  </a:lnTo>
                  <a:lnTo>
                    <a:pt x="504" y="3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 name="Freeform 1480"/>
            <p:cNvSpPr>
              <a:spLocks/>
            </p:cNvSpPr>
            <p:nvPr/>
          </p:nvSpPr>
          <p:spPr bwMode="auto">
            <a:xfrm flipH="1">
              <a:off x="7954492" y="91079"/>
              <a:ext cx="43450" cy="78184"/>
            </a:xfrm>
            <a:custGeom>
              <a:avLst/>
              <a:gdLst>
                <a:gd name="T0" fmla="*/ 155 w 155"/>
                <a:gd name="T1" fmla="*/ 30 h 316"/>
                <a:gd name="T2" fmla="*/ 155 w 155"/>
                <a:gd name="T3" fmla="*/ 316 h 316"/>
                <a:gd name="T4" fmla="*/ 0 w 155"/>
                <a:gd name="T5" fmla="*/ 316 h 316"/>
                <a:gd name="T6" fmla="*/ 0 w 155"/>
                <a:gd name="T7" fmla="*/ 30 h 316"/>
                <a:gd name="T8" fmla="*/ 0 w 155"/>
                <a:gd name="T9" fmla="*/ 30 h 316"/>
                <a:gd name="T10" fmla="*/ 1 w 155"/>
                <a:gd name="T11" fmla="*/ 20 h 316"/>
                <a:gd name="T12" fmla="*/ 3 w 155"/>
                <a:gd name="T13" fmla="*/ 15 h 316"/>
                <a:gd name="T14" fmla="*/ 5 w 155"/>
                <a:gd name="T15" fmla="*/ 11 h 316"/>
                <a:gd name="T16" fmla="*/ 7 w 155"/>
                <a:gd name="T17" fmla="*/ 9 h 316"/>
                <a:gd name="T18" fmla="*/ 9 w 155"/>
                <a:gd name="T19" fmla="*/ 7 h 316"/>
                <a:gd name="T20" fmla="*/ 17 w 155"/>
                <a:gd name="T21" fmla="*/ 2 h 316"/>
                <a:gd name="T22" fmla="*/ 25 w 155"/>
                <a:gd name="T23" fmla="*/ 1 h 316"/>
                <a:gd name="T24" fmla="*/ 35 w 155"/>
                <a:gd name="T25" fmla="*/ 0 h 316"/>
                <a:gd name="T26" fmla="*/ 57 w 155"/>
                <a:gd name="T27" fmla="*/ 0 h 316"/>
                <a:gd name="T28" fmla="*/ 98 w 155"/>
                <a:gd name="T29" fmla="*/ 0 h 316"/>
                <a:gd name="T30" fmla="*/ 98 w 155"/>
                <a:gd name="T31" fmla="*/ 0 h 316"/>
                <a:gd name="T32" fmla="*/ 120 w 155"/>
                <a:gd name="T33" fmla="*/ 0 h 316"/>
                <a:gd name="T34" fmla="*/ 130 w 155"/>
                <a:gd name="T35" fmla="*/ 1 h 316"/>
                <a:gd name="T36" fmla="*/ 138 w 155"/>
                <a:gd name="T37" fmla="*/ 2 h 316"/>
                <a:gd name="T38" fmla="*/ 146 w 155"/>
                <a:gd name="T39" fmla="*/ 7 h 316"/>
                <a:gd name="T40" fmla="*/ 148 w 155"/>
                <a:gd name="T41" fmla="*/ 9 h 316"/>
                <a:gd name="T42" fmla="*/ 151 w 155"/>
                <a:gd name="T43" fmla="*/ 11 h 316"/>
                <a:gd name="T44" fmla="*/ 153 w 155"/>
                <a:gd name="T45" fmla="*/ 15 h 316"/>
                <a:gd name="T46" fmla="*/ 154 w 155"/>
                <a:gd name="T47" fmla="*/ 20 h 316"/>
                <a:gd name="T48" fmla="*/ 155 w 155"/>
                <a:gd name="T49" fmla="*/ 30 h 316"/>
                <a:gd name="T50" fmla="*/ 155 w 155"/>
                <a:gd name="T51" fmla="*/ 3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5" h="316">
                  <a:moveTo>
                    <a:pt x="155" y="30"/>
                  </a:moveTo>
                  <a:lnTo>
                    <a:pt x="155" y="316"/>
                  </a:lnTo>
                  <a:lnTo>
                    <a:pt x="0" y="316"/>
                  </a:lnTo>
                  <a:lnTo>
                    <a:pt x="0" y="30"/>
                  </a:lnTo>
                  <a:lnTo>
                    <a:pt x="0" y="30"/>
                  </a:lnTo>
                  <a:lnTo>
                    <a:pt x="1" y="20"/>
                  </a:lnTo>
                  <a:lnTo>
                    <a:pt x="3" y="15"/>
                  </a:lnTo>
                  <a:lnTo>
                    <a:pt x="5" y="11"/>
                  </a:lnTo>
                  <a:lnTo>
                    <a:pt x="7" y="9"/>
                  </a:lnTo>
                  <a:lnTo>
                    <a:pt x="9" y="7"/>
                  </a:lnTo>
                  <a:lnTo>
                    <a:pt x="17" y="2"/>
                  </a:lnTo>
                  <a:lnTo>
                    <a:pt x="25" y="1"/>
                  </a:lnTo>
                  <a:lnTo>
                    <a:pt x="35" y="0"/>
                  </a:lnTo>
                  <a:lnTo>
                    <a:pt x="57" y="0"/>
                  </a:lnTo>
                  <a:lnTo>
                    <a:pt x="98" y="0"/>
                  </a:lnTo>
                  <a:lnTo>
                    <a:pt x="98" y="0"/>
                  </a:lnTo>
                  <a:lnTo>
                    <a:pt x="120" y="0"/>
                  </a:lnTo>
                  <a:lnTo>
                    <a:pt x="130" y="1"/>
                  </a:lnTo>
                  <a:lnTo>
                    <a:pt x="138" y="2"/>
                  </a:lnTo>
                  <a:lnTo>
                    <a:pt x="146" y="7"/>
                  </a:lnTo>
                  <a:lnTo>
                    <a:pt x="148" y="9"/>
                  </a:lnTo>
                  <a:lnTo>
                    <a:pt x="151" y="11"/>
                  </a:lnTo>
                  <a:lnTo>
                    <a:pt x="153" y="15"/>
                  </a:lnTo>
                  <a:lnTo>
                    <a:pt x="154" y="20"/>
                  </a:lnTo>
                  <a:lnTo>
                    <a:pt x="155" y="30"/>
                  </a:lnTo>
                  <a:lnTo>
                    <a:pt x="155" y="30"/>
                  </a:lnTo>
                  <a:close/>
                </a:path>
              </a:pathLst>
            </a:custGeom>
            <a:solidFill>
              <a:srgbClr val="CE4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 name="Freeform 1481"/>
            <p:cNvSpPr>
              <a:spLocks/>
            </p:cNvSpPr>
            <p:nvPr/>
          </p:nvSpPr>
          <p:spPr bwMode="auto">
            <a:xfrm flipH="1">
              <a:off x="7951016" y="101503"/>
              <a:ext cx="50402" cy="12162"/>
            </a:xfrm>
            <a:custGeom>
              <a:avLst/>
              <a:gdLst>
                <a:gd name="T0" fmla="*/ 16 w 175"/>
                <a:gd name="T1" fmla="*/ 49 h 49"/>
                <a:gd name="T2" fmla="*/ 16 w 175"/>
                <a:gd name="T3" fmla="*/ 49 h 49"/>
                <a:gd name="T4" fmla="*/ 9 w 175"/>
                <a:gd name="T5" fmla="*/ 48 h 49"/>
                <a:gd name="T6" fmla="*/ 5 w 175"/>
                <a:gd name="T7" fmla="*/ 45 h 49"/>
                <a:gd name="T8" fmla="*/ 1 w 175"/>
                <a:gd name="T9" fmla="*/ 40 h 49"/>
                <a:gd name="T10" fmla="*/ 0 w 175"/>
                <a:gd name="T11" fmla="*/ 34 h 49"/>
                <a:gd name="T12" fmla="*/ 0 w 175"/>
                <a:gd name="T13" fmla="*/ 16 h 49"/>
                <a:gd name="T14" fmla="*/ 0 w 175"/>
                <a:gd name="T15" fmla="*/ 16 h 49"/>
                <a:gd name="T16" fmla="*/ 1 w 175"/>
                <a:gd name="T17" fmla="*/ 9 h 49"/>
                <a:gd name="T18" fmla="*/ 5 w 175"/>
                <a:gd name="T19" fmla="*/ 5 h 49"/>
                <a:gd name="T20" fmla="*/ 9 w 175"/>
                <a:gd name="T21" fmla="*/ 2 h 49"/>
                <a:gd name="T22" fmla="*/ 16 w 175"/>
                <a:gd name="T23" fmla="*/ 0 h 49"/>
                <a:gd name="T24" fmla="*/ 159 w 175"/>
                <a:gd name="T25" fmla="*/ 0 h 49"/>
                <a:gd name="T26" fmla="*/ 159 w 175"/>
                <a:gd name="T27" fmla="*/ 0 h 49"/>
                <a:gd name="T28" fmla="*/ 166 w 175"/>
                <a:gd name="T29" fmla="*/ 2 h 49"/>
                <a:gd name="T30" fmla="*/ 171 w 175"/>
                <a:gd name="T31" fmla="*/ 5 h 49"/>
                <a:gd name="T32" fmla="*/ 174 w 175"/>
                <a:gd name="T33" fmla="*/ 9 h 49"/>
                <a:gd name="T34" fmla="*/ 175 w 175"/>
                <a:gd name="T35" fmla="*/ 16 h 49"/>
                <a:gd name="T36" fmla="*/ 175 w 175"/>
                <a:gd name="T37" fmla="*/ 34 h 49"/>
                <a:gd name="T38" fmla="*/ 175 w 175"/>
                <a:gd name="T39" fmla="*/ 34 h 49"/>
                <a:gd name="T40" fmla="*/ 174 w 175"/>
                <a:gd name="T41" fmla="*/ 40 h 49"/>
                <a:gd name="T42" fmla="*/ 171 w 175"/>
                <a:gd name="T43" fmla="*/ 45 h 49"/>
                <a:gd name="T44" fmla="*/ 166 w 175"/>
                <a:gd name="T45" fmla="*/ 48 h 49"/>
                <a:gd name="T46" fmla="*/ 159 w 175"/>
                <a:gd name="T47" fmla="*/ 49 h 49"/>
                <a:gd name="T48" fmla="*/ 16 w 175"/>
                <a:gd name="T4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49">
                  <a:moveTo>
                    <a:pt x="16" y="49"/>
                  </a:moveTo>
                  <a:lnTo>
                    <a:pt x="16" y="49"/>
                  </a:lnTo>
                  <a:lnTo>
                    <a:pt x="9" y="48"/>
                  </a:lnTo>
                  <a:lnTo>
                    <a:pt x="5" y="45"/>
                  </a:lnTo>
                  <a:lnTo>
                    <a:pt x="1" y="40"/>
                  </a:lnTo>
                  <a:lnTo>
                    <a:pt x="0" y="34"/>
                  </a:lnTo>
                  <a:lnTo>
                    <a:pt x="0" y="16"/>
                  </a:lnTo>
                  <a:lnTo>
                    <a:pt x="0" y="16"/>
                  </a:lnTo>
                  <a:lnTo>
                    <a:pt x="1" y="9"/>
                  </a:lnTo>
                  <a:lnTo>
                    <a:pt x="5" y="5"/>
                  </a:lnTo>
                  <a:lnTo>
                    <a:pt x="9" y="2"/>
                  </a:lnTo>
                  <a:lnTo>
                    <a:pt x="16" y="0"/>
                  </a:lnTo>
                  <a:lnTo>
                    <a:pt x="159" y="0"/>
                  </a:lnTo>
                  <a:lnTo>
                    <a:pt x="159" y="0"/>
                  </a:lnTo>
                  <a:lnTo>
                    <a:pt x="166" y="2"/>
                  </a:lnTo>
                  <a:lnTo>
                    <a:pt x="171" y="5"/>
                  </a:lnTo>
                  <a:lnTo>
                    <a:pt x="174" y="9"/>
                  </a:lnTo>
                  <a:lnTo>
                    <a:pt x="175" y="16"/>
                  </a:lnTo>
                  <a:lnTo>
                    <a:pt x="175" y="34"/>
                  </a:lnTo>
                  <a:lnTo>
                    <a:pt x="175" y="34"/>
                  </a:lnTo>
                  <a:lnTo>
                    <a:pt x="174" y="40"/>
                  </a:lnTo>
                  <a:lnTo>
                    <a:pt x="171" y="45"/>
                  </a:lnTo>
                  <a:lnTo>
                    <a:pt x="166" y="48"/>
                  </a:lnTo>
                  <a:lnTo>
                    <a:pt x="159" y="49"/>
                  </a:lnTo>
                  <a:lnTo>
                    <a:pt x="16" y="49"/>
                  </a:lnTo>
                  <a:close/>
                </a:path>
              </a:pathLst>
            </a:custGeom>
            <a:solidFill>
              <a:srgbClr val="C1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3" name="Rectangle 1482"/>
            <p:cNvSpPr>
              <a:spLocks noChangeArrowheads="1"/>
            </p:cNvSpPr>
            <p:nvPr/>
          </p:nvSpPr>
          <p:spPr bwMode="auto">
            <a:xfrm flipH="1">
              <a:off x="7924946" y="285671"/>
              <a:ext cx="102542" cy="159844"/>
            </a:xfrm>
            <a:prstGeom prst="rect">
              <a:avLst/>
            </a:prstGeom>
            <a:solidFill>
              <a:srgbClr val="ECE5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4" name="Freeform 1483"/>
            <p:cNvSpPr>
              <a:spLocks/>
            </p:cNvSpPr>
            <p:nvPr/>
          </p:nvSpPr>
          <p:spPr bwMode="auto">
            <a:xfrm flipH="1">
              <a:off x="7938850" y="334319"/>
              <a:ext cx="74734" cy="62547"/>
            </a:xfrm>
            <a:custGeom>
              <a:avLst/>
              <a:gdLst>
                <a:gd name="T0" fmla="*/ 0 w 263"/>
                <a:gd name="T1" fmla="*/ 126 h 252"/>
                <a:gd name="T2" fmla="*/ 3 w 263"/>
                <a:gd name="T3" fmla="*/ 151 h 252"/>
                <a:gd name="T4" fmla="*/ 11 w 263"/>
                <a:gd name="T5" fmla="*/ 175 h 252"/>
                <a:gd name="T6" fmla="*/ 23 w 263"/>
                <a:gd name="T7" fmla="*/ 196 h 252"/>
                <a:gd name="T8" fmla="*/ 39 w 263"/>
                <a:gd name="T9" fmla="*/ 215 h 252"/>
                <a:gd name="T10" fmla="*/ 59 w 263"/>
                <a:gd name="T11" fmla="*/ 231 h 252"/>
                <a:gd name="T12" fmla="*/ 81 w 263"/>
                <a:gd name="T13" fmla="*/ 243 h 252"/>
                <a:gd name="T14" fmla="*/ 105 w 263"/>
                <a:gd name="T15" fmla="*/ 249 h 252"/>
                <a:gd name="T16" fmla="*/ 132 w 263"/>
                <a:gd name="T17" fmla="*/ 252 h 252"/>
                <a:gd name="T18" fmla="*/ 145 w 263"/>
                <a:gd name="T19" fmla="*/ 251 h 252"/>
                <a:gd name="T20" fmla="*/ 171 w 263"/>
                <a:gd name="T21" fmla="*/ 246 h 252"/>
                <a:gd name="T22" fmla="*/ 194 w 263"/>
                <a:gd name="T23" fmla="*/ 237 h 252"/>
                <a:gd name="T24" fmla="*/ 215 w 263"/>
                <a:gd name="T25" fmla="*/ 223 h 252"/>
                <a:gd name="T26" fmla="*/ 233 w 263"/>
                <a:gd name="T27" fmla="*/ 206 h 252"/>
                <a:gd name="T28" fmla="*/ 247 w 263"/>
                <a:gd name="T29" fmla="*/ 187 h 252"/>
                <a:gd name="T30" fmla="*/ 257 w 263"/>
                <a:gd name="T31" fmla="*/ 164 h 252"/>
                <a:gd name="T32" fmla="*/ 262 w 263"/>
                <a:gd name="T33" fmla="*/ 139 h 252"/>
                <a:gd name="T34" fmla="*/ 263 w 263"/>
                <a:gd name="T35" fmla="*/ 126 h 252"/>
                <a:gd name="T36" fmla="*/ 261 w 263"/>
                <a:gd name="T37" fmla="*/ 100 h 252"/>
                <a:gd name="T38" fmla="*/ 253 w 263"/>
                <a:gd name="T39" fmla="*/ 76 h 252"/>
                <a:gd name="T40" fmla="*/ 240 w 263"/>
                <a:gd name="T41" fmla="*/ 55 h 252"/>
                <a:gd name="T42" fmla="*/ 225 w 263"/>
                <a:gd name="T43" fmla="*/ 37 h 252"/>
                <a:gd name="T44" fmla="*/ 205 w 263"/>
                <a:gd name="T45" fmla="*/ 21 h 252"/>
                <a:gd name="T46" fmla="*/ 183 w 263"/>
                <a:gd name="T47" fmla="*/ 10 h 252"/>
                <a:gd name="T48" fmla="*/ 159 w 263"/>
                <a:gd name="T49" fmla="*/ 2 h 252"/>
                <a:gd name="T50" fmla="*/ 132 w 263"/>
                <a:gd name="T51" fmla="*/ 0 h 252"/>
                <a:gd name="T52" fmla="*/ 118 w 263"/>
                <a:gd name="T53" fmla="*/ 0 h 252"/>
                <a:gd name="T54" fmla="*/ 92 w 263"/>
                <a:gd name="T55" fmla="*/ 5 h 252"/>
                <a:gd name="T56" fmla="*/ 69 w 263"/>
                <a:gd name="T57" fmla="*/ 15 h 252"/>
                <a:gd name="T58" fmla="*/ 49 w 263"/>
                <a:gd name="T59" fmla="*/ 29 h 252"/>
                <a:gd name="T60" fmla="*/ 31 w 263"/>
                <a:gd name="T61" fmla="*/ 45 h 252"/>
                <a:gd name="T62" fmla="*/ 16 w 263"/>
                <a:gd name="T63" fmla="*/ 66 h 252"/>
                <a:gd name="T64" fmla="*/ 6 w 263"/>
                <a:gd name="T65" fmla="*/ 88 h 252"/>
                <a:gd name="T66" fmla="*/ 2 w 263"/>
                <a:gd name="T67" fmla="*/ 113 h 252"/>
                <a:gd name="T68" fmla="*/ 0 w 263"/>
                <a:gd name="T69"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252">
                  <a:moveTo>
                    <a:pt x="0" y="126"/>
                  </a:moveTo>
                  <a:lnTo>
                    <a:pt x="0" y="126"/>
                  </a:lnTo>
                  <a:lnTo>
                    <a:pt x="2" y="139"/>
                  </a:lnTo>
                  <a:lnTo>
                    <a:pt x="3" y="151"/>
                  </a:lnTo>
                  <a:lnTo>
                    <a:pt x="6" y="164"/>
                  </a:lnTo>
                  <a:lnTo>
                    <a:pt x="11" y="175"/>
                  </a:lnTo>
                  <a:lnTo>
                    <a:pt x="16" y="187"/>
                  </a:lnTo>
                  <a:lnTo>
                    <a:pt x="23" y="196"/>
                  </a:lnTo>
                  <a:lnTo>
                    <a:pt x="31" y="206"/>
                  </a:lnTo>
                  <a:lnTo>
                    <a:pt x="39" y="215"/>
                  </a:lnTo>
                  <a:lnTo>
                    <a:pt x="49" y="223"/>
                  </a:lnTo>
                  <a:lnTo>
                    <a:pt x="59" y="231"/>
                  </a:lnTo>
                  <a:lnTo>
                    <a:pt x="69" y="237"/>
                  </a:lnTo>
                  <a:lnTo>
                    <a:pt x="81" y="243"/>
                  </a:lnTo>
                  <a:lnTo>
                    <a:pt x="92" y="246"/>
                  </a:lnTo>
                  <a:lnTo>
                    <a:pt x="105" y="249"/>
                  </a:lnTo>
                  <a:lnTo>
                    <a:pt x="118" y="251"/>
                  </a:lnTo>
                  <a:lnTo>
                    <a:pt x="132" y="252"/>
                  </a:lnTo>
                  <a:lnTo>
                    <a:pt x="132" y="252"/>
                  </a:lnTo>
                  <a:lnTo>
                    <a:pt x="145" y="251"/>
                  </a:lnTo>
                  <a:lnTo>
                    <a:pt x="159" y="249"/>
                  </a:lnTo>
                  <a:lnTo>
                    <a:pt x="171" y="246"/>
                  </a:lnTo>
                  <a:lnTo>
                    <a:pt x="183" y="243"/>
                  </a:lnTo>
                  <a:lnTo>
                    <a:pt x="194" y="237"/>
                  </a:lnTo>
                  <a:lnTo>
                    <a:pt x="205" y="231"/>
                  </a:lnTo>
                  <a:lnTo>
                    <a:pt x="215" y="223"/>
                  </a:lnTo>
                  <a:lnTo>
                    <a:pt x="225" y="215"/>
                  </a:lnTo>
                  <a:lnTo>
                    <a:pt x="233" y="206"/>
                  </a:lnTo>
                  <a:lnTo>
                    <a:pt x="240" y="196"/>
                  </a:lnTo>
                  <a:lnTo>
                    <a:pt x="247" y="187"/>
                  </a:lnTo>
                  <a:lnTo>
                    <a:pt x="253" y="175"/>
                  </a:lnTo>
                  <a:lnTo>
                    <a:pt x="257" y="164"/>
                  </a:lnTo>
                  <a:lnTo>
                    <a:pt x="261" y="151"/>
                  </a:lnTo>
                  <a:lnTo>
                    <a:pt x="262" y="139"/>
                  </a:lnTo>
                  <a:lnTo>
                    <a:pt x="263" y="126"/>
                  </a:lnTo>
                  <a:lnTo>
                    <a:pt x="263" y="126"/>
                  </a:lnTo>
                  <a:lnTo>
                    <a:pt x="262" y="113"/>
                  </a:lnTo>
                  <a:lnTo>
                    <a:pt x="261" y="100"/>
                  </a:lnTo>
                  <a:lnTo>
                    <a:pt x="257" y="88"/>
                  </a:lnTo>
                  <a:lnTo>
                    <a:pt x="253" y="76"/>
                  </a:lnTo>
                  <a:lnTo>
                    <a:pt x="247" y="66"/>
                  </a:lnTo>
                  <a:lnTo>
                    <a:pt x="240" y="55"/>
                  </a:lnTo>
                  <a:lnTo>
                    <a:pt x="233" y="45"/>
                  </a:lnTo>
                  <a:lnTo>
                    <a:pt x="225" y="37"/>
                  </a:lnTo>
                  <a:lnTo>
                    <a:pt x="215" y="29"/>
                  </a:lnTo>
                  <a:lnTo>
                    <a:pt x="205" y="21"/>
                  </a:lnTo>
                  <a:lnTo>
                    <a:pt x="194" y="15"/>
                  </a:lnTo>
                  <a:lnTo>
                    <a:pt x="183" y="10"/>
                  </a:lnTo>
                  <a:lnTo>
                    <a:pt x="171" y="5"/>
                  </a:lnTo>
                  <a:lnTo>
                    <a:pt x="159" y="2"/>
                  </a:lnTo>
                  <a:lnTo>
                    <a:pt x="145" y="0"/>
                  </a:lnTo>
                  <a:lnTo>
                    <a:pt x="132" y="0"/>
                  </a:lnTo>
                  <a:lnTo>
                    <a:pt x="132" y="0"/>
                  </a:lnTo>
                  <a:lnTo>
                    <a:pt x="118" y="0"/>
                  </a:lnTo>
                  <a:lnTo>
                    <a:pt x="105" y="2"/>
                  </a:lnTo>
                  <a:lnTo>
                    <a:pt x="92" y="5"/>
                  </a:lnTo>
                  <a:lnTo>
                    <a:pt x="81" y="10"/>
                  </a:lnTo>
                  <a:lnTo>
                    <a:pt x="69" y="15"/>
                  </a:lnTo>
                  <a:lnTo>
                    <a:pt x="59" y="21"/>
                  </a:lnTo>
                  <a:lnTo>
                    <a:pt x="49" y="29"/>
                  </a:lnTo>
                  <a:lnTo>
                    <a:pt x="39" y="37"/>
                  </a:lnTo>
                  <a:lnTo>
                    <a:pt x="31" y="45"/>
                  </a:lnTo>
                  <a:lnTo>
                    <a:pt x="23" y="55"/>
                  </a:lnTo>
                  <a:lnTo>
                    <a:pt x="16" y="66"/>
                  </a:lnTo>
                  <a:lnTo>
                    <a:pt x="11" y="76"/>
                  </a:lnTo>
                  <a:lnTo>
                    <a:pt x="6" y="88"/>
                  </a:lnTo>
                  <a:lnTo>
                    <a:pt x="3" y="100"/>
                  </a:lnTo>
                  <a:lnTo>
                    <a:pt x="2" y="113"/>
                  </a:lnTo>
                  <a:lnTo>
                    <a:pt x="0" y="126"/>
                  </a:lnTo>
                  <a:lnTo>
                    <a:pt x="0" y="126"/>
                  </a:lnTo>
                  <a:close/>
                </a:path>
              </a:pathLst>
            </a:custGeom>
            <a:solidFill>
              <a:srgbClr val="BCCE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5" name="Freeform 1484"/>
            <p:cNvSpPr>
              <a:spLocks/>
            </p:cNvSpPr>
            <p:nvPr/>
          </p:nvSpPr>
          <p:spPr bwMode="auto">
            <a:xfrm flipH="1">
              <a:off x="8015322" y="407291"/>
              <a:ext cx="331958" cy="137257"/>
            </a:xfrm>
            <a:custGeom>
              <a:avLst/>
              <a:gdLst>
                <a:gd name="T0" fmla="*/ 574 w 1147"/>
                <a:gd name="T1" fmla="*/ 552 h 552"/>
                <a:gd name="T2" fmla="*/ 515 w 1147"/>
                <a:gd name="T3" fmla="*/ 549 h 552"/>
                <a:gd name="T4" fmla="*/ 458 w 1147"/>
                <a:gd name="T5" fmla="*/ 541 h 552"/>
                <a:gd name="T6" fmla="*/ 403 w 1147"/>
                <a:gd name="T7" fmla="*/ 527 h 552"/>
                <a:gd name="T8" fmla="*/ 352 w 1147"/>
                <a:gd name="T9" fmla="*/ 509 h 552"/>
                <a:gd name="T10" fmla="*/ 301 w 1147"/>
                <a:gd name="T11" fmla="*/ 485 h 552"/>
                <a:gd name="T12" fmla="*/ 254 w 1147"/>
                <a:gd name="T13" fmla="*/ 458 h 552"/>
                <a:gd name="T14" fmla="*/ 209 w 1147"/>
                <a:gd name="T15" fmla="*/ 426 h 552"/>
                <a:gd name="T16" fmla="*/ 169 w 1147"/>
                <a:gd name="T17" fmla="*/ 390 h 552"/>
                <a:gd name="T18" fmla="*/ 132 w 1147"/>
                <a:gd name="T19" fmla="*/ 351 h 552"/>
                <a:gd name="T20" fmla="*/ 99 w 1147"/>
                <a:gd name="T21" fmla="*/ 309 h 552"/>
                <a:gd name="T22" fmla="*/ 70 w 1147"/>
                <a:gd name="T23" fmla="*/ 264 h 552"/>
                <a:gd name="T24" fmla="*/ 46 w 1147"/>
                <a:gd name="T25" fmla="*/ 215 h 552"/>
                <a:gd name="T26" fmla="*/ 26 w 1147"/>
                <a:gd name="T27" fmla="*/ 165 h 552"/>
                <a:gd name="T28" fmla="*/ 13 w 1147"/>
                <a:gd name="T29" fmla="*/ 112 h 552"/>
                <a:gd name="T30" fmla="*/ 4 w 1147"/>
                <a:gd name="T31" fmla="*/ 57 h 552"/>
                <a:gd name="T32" fmla="*/ 0 w 1147"/>
                <a:gd name="T33" fmla="*/ 0 h 552"/>
                <a:gd name="T34" fmla="*/ 1147 w 1147"/>
                <a:gd name="T35" fmla="*/ 0 h 552"/>
                <a:gd name="T36" fmla="*/ 1145 w 1147"/>
                <a:gd name="T37" fmla="*/ 57 h 552"/>
                <a:gd name="T38" fmla="*/ 1136 w 1147"/>
                <a:gd name="T39" fmla="*/ 112 h 552"/>
                <a:gd name="T40" fmla="*/ 1121 w 1147"/>
                <a:gd name="T41" fmla="*/ 165 h 552"/>
                <a:gd name="T42" fmla="*/ 1102 w 1147"/>
                <a:gd name="T43" fmla="*/ 215 h 552"/>
                <a:gd name="T44" fmla="*/ 1079 w 1147"/>
                <a:gd name="T45" fmla="*/ 264 h 552"/>
                <a:gd name="T46" fmla="*/ 1049 w 1147"/>
                <a:gd name="T47" fmla="*/ 309 h 552"/>
                <a:gd name="T48" fmla="*/ 1017 w 1147"/>
                <a:gd name="T49" fmla="*/ 351 h 552"/>
                <a:gd name="T50" fmla="*/ 980 w 1147"/>
                <a:gd name="T51" fmla="*/ 390 h 552"/>
                <a:gd name="T52" fmla="*/ 938 w 1147"/>
                <a:gd name="T53" fmla="*/ 426 h 552"/>
                <a:gd name="T54" fmla="*/ 895 w 1147"/>
                <a:gd name="T55" fmla="*/ 458 h 552"/>
                <a:gd name="T56" fmla="*/ 847 w 1147"/>
                <a:gd name="T57" fmla="*/ 485 h 552"/>
                <a:gd name="T58" fmla="*/ 797 w 1147"/>
                <a:gd name="T59" fmla="*/ 509 h 552"/>
                <a:gd name="T60" fmla="*/ 744 w 1147"/>
                <a:gd name="T61" fmla="*/ 527 h 552"/>
                <a:gd name="T62" fmla="*/ 689 w 1147"/>
                <a:gd name="T63" fmla="*/ 541 h 552"/>
                <a:gd name="T64" fmla="*/ 633 w 1147"/>
                <a:gd name="T65" fmla="*/ 549 h 552"/>
                <a:gd name="T66" fmla="*/ 574 w 1147"/>
                <a:gd name="T67"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7" h="552">
                  <a:moveTo>
                    <a:pt x="574" y="552"/>
                  </a:moveTo>
                  <a:lnTo>
                    <a:pt x="574" y="552"/>
                  </a:lnTo>
                  <a:lnTo>
                    <a:pt x="545" y="551"/>
                  </a:lnTo>
                  <a:lnTo>
                    <a:pt x="515" y="549"/>
                  </a:lnTo>
                  <a:lnTo>
                    <a:pt x="487" y="546"/>
                  </a:lnTo>
                  <a:lnTo>
                    <a:pt x="458" y="541"/>
                  </a:lnTo>
                  <a:lnTo>
                    <a:pt x="431" y="535"/>
                  </a:lnTo>
                  <a:lnTo>
                    <a:pt x="403" y="527"/>
                  </a:lnTo>
                  <a:lnTo>
                    <a:pt x="377" y="519"/>
                  </a:lnTo>
                  <a:lnTo>
                    <a:pt x="352" y="509"/>
                  </a:lnTo>
                  <a:lnTo>
                    <a:pt x="326" y="498"/>
                  </a:lnTo>
                  <a:lnTo>
                    <a:pt x="301" y="485"/>
                  </a:lnTo>
                  <a:lnTo>
                    <a:pt x="276" y="472"/>
                  </a:lnTo>
                  <a:lnTo>
                    <a:pt x="254" y="458"/>
                  </a:lnTo>
                  <a:lnTo>
                    <a:pt x="232" y="442"/>
                  </a:lnTo>
                  <a:lnTo>
                    <a:pt x="209" y="426"/>
                  </a:lnTo>
                  <a:lnTo>
                    <a:pt x="189" y="409"/>
                  </a:lnTo>
                  <a:lnTo>
                    <a:pt x="169" y="390"/>
                  </a:lnTo>
                  <a:lnTo>
                    <a:pt x="150" y="372"/>
                  </a:lnTo>
                  <a:lnTo>
                    <a:pt x="132" y="351"/>
                  </a:lnTo>
                  <a:lnTo>
                    <a:pt x="115" y="331"/>
                  </a:lnTo>
                  <a:lnTo>
                    <a:pt x="99" y="309"/>
                  </a:lnTo>
                  <a:lnTo>
                    <a:pt x="83" y="287"/>
                  </a:lnTo>
                  <a:lnTo>
                    <a:pt x="70" y="264"/>
                  </a:lnTo>
                  <a:lnTo>
                    <a:pt x="58" y="240"/>
                  </a:lnTo>
                  <a:lnTo>
                    <a:pt x="46" y="215"/>
                  </a:lnTo>
                  <a:lnTo>
                    <a:pt x="35" y="190"/>
                  </a:lnTo>
                  <a:lnTo>
                    <a:pt x="26" y="165"/>
                  </a:lnTo>
                  <a:lnTo>
                    <a:pt x="20" y="139"/>
                  </a:lnTo>
                  <a:lnTo>
                    <a:pt x="13" y="112"/>
                  </a:lnTo>
                  <a:lnTo>
                    <a:pt x="7" y="85"/>
                  </a:lnTo>
                  <a:lnTo>
                    <a:pt x="4" y="57"/>
                  </a:lnTo>
                  <a:lnTo>
                    <a:pt x="2" y="28"/>
                  </a:lnTo>
                  <a:lnTo>
                    <a:pt x="0" y="0"/>
                  </a:lnTo>
                  <a:lnTo>
                    <a:pt x="1147" y="0"/>
                  </a:lnTo>
                  <a:lnTo>
                    <a:pt x="1147" y="0"/>
                  </a:lnTo>
                  <a:lnTo>
                    <a:pt x="1147" y="28"/>
                  </a:lnTo>
                  <a:lnTo>
                    <a:pt x="1145" y="57"/>
                  </a:lnTo>
                  <a:lnTo>
                    <a:pt x="1140" y="85"/>
                  </a:lnTo>
                  <a:lnTo>
                    <a:pt x="1136" y="112"/>
                  </a:lnTo>
                  <a:lnTo>
                    <a:pt x="1129" y="139"/>
                  </a:lnTo>
                  <a:lnTo>
                    <a:pt x="1121" y="165"/>
                  </a:lnTo>
                  <a:lnTo>
                    <a:pt x="1112" y="190"/>
                  </a:lnTo>
                  <a:lnTo>
                    <a:pt x="1102" y="215"/>
                  </a:lnTo>
                  <a:lnTo>
                    <a:pt x="1091" y="240"/>
                  </a:lnTo>
                  <a:lnTo>
                    <a:pt x="1079" y="264"/>
                  </a:lnTo>
                  <a:lnTo>
                    <a:pt x="1064" y="287"/>
                  </a:lnTo>
                  <a:lnTo>
                    <a:pt x="1049" y="309"/>
                  </a:lnTo>
                  <a:lnTo>
                    <a:pt x="1034" y="331"/>
                  </a:lnTo>
                  <a:lnTo>
                    <a:pt x="1017" y="351"/>
                  </a:lnTo>
                  <a:lnTo>
                    <a:pt x="999" y="372"/>
                  </a:lnTo>
                  <a:lnTo>
                    <a:pt x="980" y="390"/>
                  </a:lnTo>
                  <a:lnTo>
                    <a:pt x="960" y="409"/>
                  </a:lnTo>
                  <a:lnTo>
                    <a:pt x="938" y="426"/>
                  </a:lnTo>
                  <a:lnTo>
                    <a:pt x="917" y="442"/>
                  </a:lnTo>
                  <a:lnTo>
                    <a:pt x="895" y="458"/>
                  </a:lnTo>
                  <a:lnTo>
                    <a:pt x="871" y="472"/>
                  </a:lnTo>
                  <a:lnTo>
                    <a:pt x="847" y="485"/>
                  </a:lnTo>
                  <a:lnTo>
                    <a:pt x="823" y="498"/>
                  </a:lnTo>
                  <a:lnTo>
                    <a:pt x="797" y="509"/>
                  </a:lnTo>
                  <a:lnTo>
                    <a:pt x="771" y="519"/>
                  </a:lnTo>
                  <a:lnTo>
                    <a:pt x="744" y="527"/>
                  </a:lnTo>
                  <a:lnTo>
                    <a:pt x="717" y="535"/>
                  </a:lnTo>
                  <a:lnTo>
                    <a:pt x="689" y="541"/>
                  </a:lnTo>
                  <a:lnTo>
                    <a:pt x="661" y="546"/>
                  </a:lnTo>
                  <a:lnTo>
                    <a:pt x="633" y="549"/>
                  </a:lnTo>
                  <a:lnTo>
                    <a:pt x="604" y="551"/>
                  </a:lnTo>
                  <a:lnTo>
                    <a:pt x="574" y="552"/>
                  </a:lnTo>
                  <a:close/>
                </a:path>
              </a:pathLst>
            </a:custGeom>
            <a:solidFill>
              <a:srgbClr val="6F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6" name="Freeform 1485"/>
            <p:cNvSpPr>
              <a:spLocks/>
            </p:cNvSpPr>
            <p:nvPr/>
          </p:nvSpPr>
          <p:spPr bwMode="auto">
            <a:xfrm flipH="1">
              <a:off x="8015322" y="407291"/>
              <a:ext cx="331958" cy="137257"/>
            </a:xfrm>
            <a:custGeom>
              <a:avLst/>
              <a:gdLst>
                <a:gd name="T0" fmla="*/ 574 w 1147"/>
                <a:gd name="T1" fmla="*/ 552 h 552"/>
                <a:gd name="T2" fmla="*/ 515 w 1147"/>
                <a:gd name="T3" fmla="*/ 549 h 552"/>
                <a:gd name="T4" fmla="*/ 458 w 1147"/>
                <a:gd name="T5" fmla="*/ 541 h 552"/>
                <a:gd name="T6" fmla="*/ 403 w 1147"/>
                <a:gd name="T7" fmla="*/ 527 h 552"/>
                <a:gd name="T8" fmla="*/ 352 w 1147"/>
                <a:gd name="T9" fmla="*/ 509 h 552"/>
                <a:gd name="T10" fmla="*/ 301 w 1147"/>
                <a:gd name="T11" fmla="*/ 485 h 552"/>
                <a:gd name="T12" fmla="*/ 254 w 1147"/>
                <a:gd name="T13" fmla="*/ 458 h 552"/>
                <a:gd name="T14" fmla="*/ 209 w 1147"/>
                <a:gd name="T15" fmla="*/ 426 h 552"/>
                <a:gd name="T16" fmla="*/ 169 w 1147"/>
                <a:gd name="T17" fmla="*/ 390 h 552"/>
                <a:gd name="T18" fmla="*/ 132 w 1147"/>
                <a:gd name="T19" fmla="*/ 351 h 552"/>
                <a:gd name="T20" fmla="*/ 99 w 1147"/>
                <a:gd name="T21" fmla="*/ 309 h 552"/>
                <a:gd name="T22" fmla="*/ 70 w 1147"/>
                <a:gd name="T23" fmla="*/ 264 h 552"/>
                <a:gd name="T24" fmla="*/ 46 w 1147"/>
                <a:gd name="T25" fmla="*/ 215 h 552"/>
                <a:gd name="T26" fmla="*/ 26 w 1147"/>
                <a:gd name="T27" fmla="*/ 165 h 552"/>
                <a:gd name="T28" fmla="*/ 13 w 1147"/>
                <a:gd name="T29" fmla="*/ 112 h 552"/>
                <a:gd name="T30" fmla="*/ 4 w 1147"/>
                <a:gd name="T31" fmla="*/ 57 h 552"/>
                <a:gd name="T32" fmla="*/ 0 w 1147"/>
                <a:gd name="T33" fmla="*/ 0 h 552"/>
                <a:gd name="T34" fmla="*/ 1147 w 1147"/>
                <a:gd name="T35" fmla="*/ 0 h 552"/>
                <a:gd name="T36" fmla="*/ 1145 w 1147"/>
                <a:gd name="T37" fmla="*/ 57 h 552"/>
                <a:gd name="T38" fmla="*/ 1136 w 1147"/>
                <a:gd name="T39" fmla="*/ 112 h 552"/>
                <a:gd name="T40" fmla="*/ 1121 w 1147"/>
                <a:gd name="T41" fmla="*/ 165 h 552"/>
                <a:gd name="T42" fmla="*/ 1102 w 1147"/>
                <a:gd name="T43" fmla="*/ 215 h 552"/>
                <a:gd name="T44" fmla="*/ 1079 w 1147"/>
                <a:gd name="T45" fmla="*/ 264 h 552"/>
                <a:gd name="T46" fmla="*/ 1049 w 1147"/>
                <a:gd name="T47" fmla="*/ 309 h 552"/>
                <a:gd name="T48" fmla="*/ 1017 w 1147"/>
                <a:gd name="T49" fmla="*/ 351 h 552"/>
                <a:gd name="T50" fmla="*/ 980 w 1147"/>
                <a:gd name="T51" fmla="*/ 390 h 552"/>
                <a:gd name="T52" fmla="*/ 938 w 1147"/>
                <a:gd name="T53" fmla="*/ 426 h 552"/>
                <a:gd name="T54" fmla="*/ 895 w 1147"/>
                <a:gd name="T55" fmla="*/ 458 h 552"/>
                <a:gd name="T56" fmla="*/ 847 w 1147"/>
                <a:gd name="T57" fmla="*/ 485 h 552"/>
                <a:gd name="T58" fmla="*/ 797 w 1147"/>
                <a:gd name="T59" fmla="*/ 509 h 552"/>
                <a:gd name="T60" fmla="*/ 744 w 1147"/>
                <a:gd name="T61" fmla="*/ 527 h 552"/>
                <a:gd name="T62" fmla="*/ 689 w 1147"/>
                <a:gd name="T63" fmla="*/ 541 h 552"/>
                <a:gd name="T64" fmla="*/ 633 w 1147"/>
                <a:gd name="T65" fmla="*/ 549 h 552"/>
                <a:gd name="T66" fmla="*/ 574 w 1147"/>
                <a:gd name="T67"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7" h="552">
                  <a:moveTo>
                    <a:pt x="574" y="552"/>
                  </a:moveTo>
                  <a:lnTo>
                    <a:pt x="574" y="552"/>
                  </a:lnTo>
                  <a:lnTo>
                    <a:pt x="545" y="551"/>
                  </a:lnTo>
                  <a:lnTo>
                    <a:pt x="515" y="549"/>
                  </a:lnTo>
                  <a:lnTo>
                    <a:pt x="487" y="546"/>
                  </a:lnTo>
                  <a:lnTo>
                    <a:pt x="458" y="541"/>
                  </a:lnTo>
                  <a:lnTo>
                    <a:pt x="431" y="535"/>
                  </a:lnTo>
                  <a:lnTo>
                    <a:pt x="403" y="527"/>
                  </a:lnTo>
                  <a:lnTo>
                    <a:pt x="377" y="519"/>
                  </a:lnTo>
                  <a:lnTo>
                    <a:pt x="352" y="509"/>
                  </a:lnTo>
                  <a:lnTo>
                    <a:pt x="326" y="498"/>
                  </a:lnTo>
                  <a:lnTo>
                    <a:pt x="301" y="485"/>
                  </a:lnTo>
                  <a:lnTo>
                    <a:pt x="276" y="472"/>
                  </a:lnTo>
                  <a:lnTo>
                    <a:pt x="254" y="458"/>
                  </a:lnTo>
                  <a:lnTo>
                    <a:pt x="232" y="442"/>
                  </a:lnTo>
                  <a:lnTo>
                    <a:pt x="209" y="426"/>
                  </a:lnTo>
                  <a:lnTo>
                    <a:pt x="189" y="409"/>
                  </a:lnTo>
                  <a:lnTo>
                    <a:pt x="169" y="390"/>
                  </a:lnTo>
                  <a:lnTo>
                    <a:pt x="150" y="372"/>
                  </a:lnTo>
                  <a:lnTo>
                    <a:pt x="132" y="351"/>
                  </a:lnTo>
                  <a:lnTo>
                    <a:pt x="115" y="331"/>
                  </a:lnTo>
                  <a:lnTo>
                    <a:pt x="99" y="309"/>
                  </a:lnTo>
                  <a:lnTo>
                    <a:pt x="83" y="287"/>
                  </a:lnTo>
                  <a:lnTo>
                    <a:pt x="70" y="264"/>
                  </a:lnTo>
                  <a:lnTo>
                    <a:pt x="58" y="240"/>
                  </a:lnTo>
                  <a:lnTo>
                    <a:pt x="46" y="215"/>
                  </a:lnTo>
                  <a:lnTo>
                    <a:pt x="35" y="190"/>
                  </a:lnTo>
                  <a:lnTo>
                    <a:pt x="26" y="165"/>
                  </a:lnTo>
                  <a:lnTo>
                    <a:pt x="20" y="139"/>
                  </a:lnTo>
                  <a:lnTo>
                    <a:pt x="13" y="112"/>
                  </a:lnTo>
                  <a:lnTo>
                    <a:pt x="7" y="85"/>
                  </a:lnTo>
                  <a:lnTo>
                    <a:pt x="4" y="57"/>
                  </a:lnTo>
                  <a:lnTo>
                    <a:pt x="2" y="28"/>
                  </a:lnTo>
                  <a:lnTo>
                    <a:pt x="0" y="0"/>
                  </a:lnTo>
                  <a:lnTo>
                    <a:pt x="1147" y="0"/>
                  </a:lnTo>
                  <a:lnTo>
                    <a:pt x="1147" y="0"/>
                  </a:lnTo>
                  <a:lnTo>
                    <a:pt x="1147" y="28"/>
                  </a:lnTo>
                  <a:lnTo>
                    <a:pt x="1145" y="57"/>
                  </a:lnTo>
                  <a:lnTo>
                    <a:pt x="1140" y="85"/>
                  </a:lnTo>
                  <a:lnTo>
                    <a:pt x="1136" y="112"/>
                  </a:lnTo>
                  <a:lnTo>
                    <a:pt x="1129" y="139"/>
                  </a:lnTo>
                  <a:lnTo>
                    <a:pt x="1121" y="165"/>
                  </a:lnTo>
                  <a:lnTo>
                    <a:pt x="1112" y="190"/>
                  </a:lnTo>
                  <a:lnTo>
                    <a:pt x="1102" y="215"/>
                  </a:lnTo>
                  <a:lnTo>
                    <a:pt x="1091" y="240"/>
                  </a:lnTo>
                  <a:lnTo>
                    <a:pt x="1079" y="264"/>
                  </a:lnTo>
                  <a:lnTo>
                    <a:pt x="1064" y="287"/>
                  </a:lnTo>
                  <a:lnTo>
                    <a:pt x="1049" y="309"/>
                  </a:lnTo>
                  <a:lnTo>
                    <a:pt x="1034" y="331"/>
                  </a:lnTo>
                  <a:lnTo>
                    <a:pt x="1017" y="351"/>
                  </a:lnTo>
                  <a:lnTo>
                    <a:pt x="999" y="372"/>
                  </a:lnTo>
                  <a:lnTo>
                    <a:pt x="980" y="390"/>
                  </a:lnTo>
                  <a:lnTo>
                    <a:pt x="960" y="409"/>
                  </a:lnTo>
                  <a:lnTo>
                    <a:pt x="938" y="426"/>
                  </a:lnTo>
                  <a:lnTo>
                    <a:pt x="917" y="442"/>
                  </a:lnTo>
                  <a:lnTo>
                    <a:pt x="895" y="458"/>
                  </a:lnTo>
                  <a:lnTo>
                    <a:pt x="871" y="472"/>
                  </a:lnTo>
                  <a:lnTo>
                    <a:pt x="847" y="485"/>
                  </a:lnTo>
                  <a:lnTo>
                    <a:pt x="823" y="498"/>
                  </a:lnTo>
                  <a:lnTo>
                    <a:pt x="797" y="509"/>
                  </a:lnTo>
                  <a:lnTo>
                    <a:pt x="771" y="519"/>
                  </a:lnTo>
                  <a:lnTo>
                    <a:pt x="744" y="527"/>
                  </a:lnTo>
                  <a:lnTo>
                    <a:pt x="717" y="535"/>
                  </a:lnTo>
                  <a:lnTo>
                    <a:pt x="689" y="541"/>
                  </a:lnTo>
                  <a:lnTo>
                    <a:pt x="661" y="546"/>
                  </a:lnTo>
                  <a:lnTo>
                    <a:pt x="633" y="549"/>
                  </a:lnTo>
                  <a:lnTo>
                    <a:pt x="604" y="551"/>
                  </a:lnTo>
                  <a:lnTo>
                    <a:pt x="574" y="5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7" name="Freeform 1486"/>
            <p:cNvSpPr>
              <a:spLocks/>
            </p:cNvSpPr>
            <p:nvPr/>
          </p:nvSpPr>
          <p:spPr bwMode="auto">
            <a:xfrm flipH="1">
              <a:off x="8025750" y="407291"/>
              <a:ext cx="311102" cy="128570"/>
            </a:xfrm>
            <a:custGeom>
              <a:avLst/>
              <a:gdLst>
                <a:gd name="T0" fmla="*/ 535 w 1071"/>
                <a:gd name="T1" fmla="*/ 517 h 517"/>
                <a:gd name="T2" fmla="*/ 481 w 1071"/>
                <a:gd name="T3" fmla="*/ 513 h 517"/>
                <a:gd name="T4" fmla="*/ 427 w 1071"/>
                <a:gd name="T5" fmla="*/ 506 h 517"/>
                <a:gd name="T6" fmla="*/ 375 w 1071"/>
                <a:gd name="T7" fmla="*/ 493 h 517"/>
                <a:gd name="T8" fmla="*/ 326 w 1071"/>
                <a:gd name="T9" fmla="*/ 476 h 517"/>
                <a:gd name="T10" fmla="*/ 280 w 1071"/>
                <a:gd name="T11" fmla="*/ 454 h 517"/>
                <a:gd name="T12" fmla="*/ 235 w 1071"/>
                <a:gd name="T13" fmla="*/ 428 h 517"/>
                <a:gd name="T14" fmla="*/ 194 w 1071"/>
                <a:gd name="T15" fmla="*/ 399 h 517"/>
                <a:gd name="T16" fmla="*/ 157 w 1071"/>
                <a:gd name="T17" fmla="*/ 365 h 517"/>
                <a:gd name="T18" fmla="*/ 122 w 1071"/>
                <a:gd name="T19" fmla="*/ 329 h 517"/>
                <a:gd name="T20" fmla="*/ 90 w 1071"/>
                <a:gd name="T21" fmla="*/ 289 h 517"/>
                <a:gd name="T22" fmla="*/ 64 w 1071"/>
                <a:gd name="T23" fmla="*/ 247 h 517"/>
                <a:gd name="T24" fmla="*/ 41 w 1071"/>
                <a:gd name="T25" fmla="*/ 201 h 517"/>
                <a:gd name="T26" fmla="*/ 23 w 1071"/>
                <a:gd name="T27" fmla="*/ 154 h 517"/>
                <a:gd name="T28" fmla="*/ 10 w 1071"/>
                <a:gd name="T29" fmla="*/ 104 h 517"/>
                <a:gd name="T30" fmla="*/ 2 w 1071"/>
                <a:gd name="T31" fmla="*/ 53 h 517"/>
                <a:gd name="T32" fmla="*/ 0 w 1071"/>
                <a:gd name="T33" fmla="*/ 0 h 517"/>
                <a:gd name="T34" fmla="*/ 1071 w 1071"/>
                <a:gd name="T35" fmla="*/ 0 h 517"/>
                <a:gd name="T36" fmla="*/ 1069 w 1071"/>
                <a:gd name="T37" fmla="*/ 53 h 517"/>
                <a:gd name="T38" fmla="*/ 1060 w 1071"/>
                <a:gd name="T39" fmla="*/ 104 h 517"/>
                <a:gd name="T40" fmla="*/ 1047 w 1071"/>
                <a:gd name="T41" fmla="*/ 154 h 517"/>
                <a:gd name="T42" fmla="*/ 1029 w 1071"/>
                <a:gd name="T43" fmla="*/ 201 h 517"/>
                <a:gd name="T44" fmla="*/ 1006 w 1071"/>
                <a:gd name="T45" fmla="*/ 247 h 517"/>
                <a:gd name="T46" fmla="*/ 980 w 1071"/>
                <a:gd name="T47" fmla="*/ 289 h 517"/>
                <a:gd name="T48" fmla="*/ 949 w 1071"/>
                <a:gd name="T49" fmla="*/ 329 h 517"/>
                <a:gd name="T50" fmla="*/ 914 w 1071"/>
                <a:gd name="T51" fmla="*/ 365 h 517"/>
                <a:gd name="T52" fmla="*/ 876 w 1071"/>
                <a:gd name="T53" fmla="*/ 399 h 517"/>
                <a:gd name="T54" fmla="*/ 834 w 1071"/>
                <a:gd name="T55" fmla="*/ 428 h 517"/>
                <a:gd name="T56" fmla="*/ 790 w 1071"/>
                <a:gd name="T57" fmla="*/ 454 h 517"/>
                <a:gd name="T58" fmla="*/ 743 w 1071"/>
                <a:gd name="T59" fmla="*/ 476 h 517"/>
                <a:gd name="T60" fmla="*/ 694 w 1071"/>
                <a:gd name="T61" fmla="*/ 493 h 517"/>
                <a:gd name="T62" fmla="*/ 644 w 1071"/>
                <a:gd name="T63" fmla="*/ 506 h 517"/>
                <a:gd name="T64" fmla="*/ 590 w 1071"/>
                <a:gd name="T65" fmla="*/ 513 h 517"/>
                <a:gd name="T66" fmla="*/ 535 w 1071"/>
                <a:gd name="T67"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71" h="517">
                  <a:moveTo>
                    <a:pt x="535" y="517"/>
                  </a:moveTo>
                  <a:lnTo>
                    <a:pt x="535" y="517"/>
                  </a:lnTo>
                  <a:lnTo>
                    <a:pt x="508" y="515"/>
                  </a:lnTo>
                  <a:lnTo>
                    <a:pt x="481" y="513"/>
                  </a:lnTo>
                  <a:lnTo>
                    <a:pt x="454" y="510"/>
                  </a:lnTo>
                  <a:lnTo>
                    <a:pt x="427" y="506"/>
                  </a:lnTo>
                  <a:lnTo>
                    <a:pt x="401" y="500"/>
                  </a:lnTo>
                  <a:lnTo>
                    <a:pt x="375" y="493"/>
                  </a:lnTo>
                  <a:lnTo>
                    <a:pt x="351" y="485"/>
                  </a:lnTo>
                  <a:lnTo>
                    <a:pt x="326" y="476"/>
                  </a:lnTo>
                  <a:lnTo>
                    <a:pt x="302" y="466"/>
                  </a:lnTo>
                  <a:lnTo>
                    <a:pt x="280" y="454"/>
                  </a:lnTo>
                  <a:lnTo>
                    <a:pt x="258" y="442"/>
                  </a:lnTo>
                  <a:lnTo>
                    <a:pt x="235" y="428"/>
                  </a:lnTo>
                  <a:lnTo>
                    <a:pt x="215" y="414"/>
                  </a:lnTo>
                  <a:lnTo>
                    <a:pt x="194" y="399"/>
                  </a:lnTo>
                  <a:lnTo>
                    <a:pt x="175" y="383"/>
                  </a:lnTo>
                  <a:lnTo>
                    <a:pt x="157" y="365"/>
                  </a:lnTo>
                  <a:lnTo>
                    <a:pt x="139" y="347"/>
                  </a:lnTo>
                  <a:lnTo>
                    <a:pt x="122" y="329"/>
                  </a:lnTo>
                  <a:lnTo>
                    <a:pt x="106" y="309"/>
                  </a:lnTo>
                  <a:lnTo>
                    <a:pt x="90" y="289"/>
                  </a:lnTo>
                  <a:lnTo>
                    <a:pt x="77" y="268"/>
                  </a:lnTo>
                  <a:lnTo>
                    <a:pt x="64" y="247"/>
                  </a:lnTo>
                  <a:lnTo>
                    <a:pt x="52" y="224"/>
                  </a:lnTo>
                  <a:lnTo>
                    <a:pt x="41" y="201"/>
                  </a:lnTo>
                  <a:lnTo>
                    <a:pt x="32" y="177"/>
                  </a:lnTo>
                  <a:lnTo>
                    <a:pt x="23" y="154"/>
                  </a:lnTo>
                  <a:lnTo>
                    <a:pt x="16" y="129"/>
                  </a:lnTo>
                  <a:lnTo>
                    <a:pt x="10" y="104"/>
                  </a:lnTo>
                  <a:lnTo>
                    <a:pt x="5" y="79"/>
                  </a:lnTo>
                  <a:lnTo>
                    <a:pt x="2" y="53"/>
                  </a:lnTo>
                  <a:lnTo>
                    <a:pt x="0" y="27"/>
                  </a:lnTo>
                  <a:lnTo>
                    <a:pt x="0" y="0"/>
                  </a:lnTo>
                  <a:lnTo>
                    <a:pt x="1071" y="0"/>
                  </a:lnTo>
                  <a:lnTo>
                    <a:pt x="1071" y="0"/>
                  </a:lnTo>
                  <a:lnTo>
                    <a:pt x="1070" y="27"/>
                  </a:lnTo>
                  <a:lnTo>
                    <a:pt x="1069" y="53"/>
                  </a:lnTo>
                  <a:lnTo>
                    <a:pt x="1065" y="79"/>
                  </a:lnTo>
                  <a:lnTo>
                    <a:pt x="1060" y="104"/>
                  </a:lnTo>
                  <a:lnTo>
                    <a:pt x="1054" y="129"/>
                  </a:lnTo>
                  <a:lnTo>
                    <a:pt x="1047" y="154"/>
                  </a:lnTo>
                  <a:lnTo>
                    <a:pt x="1038" y="177"/>
                  </a:lnTo>
                  <a:lnTo>
                    <a:pt x="1029" y="201"/>
                  </a:lnTo>
                  <a:lnTo>
                    <a:pt x="1018" y="224"/>
                  </a:lnTo>
                  <a:lnTo>
                    <a:pt x="1006" y="247"/>
                  </a:lnTo>
                  <a:lnTo>
                    <a:pt x="994" y="268"/>
                  </a:lnTo>
                  <a:lnTo>
                    <a:pt x="980" y="289"/>
                  </a:lnTo>
                  <a:lnTo>
                    <a:pt x="964" y="309"/>
                  </a:lnTo>
                  <a:lnTo>
                    <a:pt x="949" y="329"/>
                  </a:lnTo>
                  <a:lnTo>
                    <a:pt x="932" y="347"/>
                  </a:lnTo>
                  <a:lnTo>
                    <a:pt x="914" y="365"/>
                  </a:lnTo>
                  <a:lnTo>
                    <a:pt x="896" y="383"/>
                  </a:lnTo>
                  <a:lnTo>
                    <a:pt x="876" y="399"/>
                  </a:lnTo>
                  <a:lnTo>
                    <a:pt x="856" y="414"/>
                  </a:lnTo>
                  <a:lnTo>
                    <a:pt x="834" y="428"/>
                  </a:lnTo>
                  <a:lnTo>
                    <a:pt x="813" y="442"/>
                  </a:lnTo>
                  <a:lnTo>
                    <a:pt x="790" y="454"/>
                  </a:lnTo>
                  <a:lnTo>
                    <a:pt x="767" y="466"/>
                  </a:lnTo>
                  <a:lnTo>
                    <a:pt x="743" y="476"/>
                  </a:lnTo>
                  <a:lnTo>
                    <a:pt x="720" y="485"/>
                  </a:lnTo>
                  <a:lnTo>
                    <a:pt x="694" y="493"/>
                  </a:lnTo>
                  <a:lnTo>
                    <a:pt x="669" y="500"/>
                  </a:lnTo>
                  <a:lnTo>
                    <a:pt x="644" y="506"/>
                  </a:lnTo>
                  <a:lnTo>
                    <a:pt x="617" y="510"/>
                  </a:lnTo>
                  <a:lnTo>
                    <a:pt x="590" y="513"/>
                  </a:lnTo>
                  <a:lnTo>
                    <a:pt x="563" y="515"/>
                  </a:lnTo>
                  <a:lnTo>
                    <a:pt x="535" y="517"/>
                  </a:lnTo>
                  <a:lnTo>
                    <a:pt x="535" y="517"/>
                  </a:lnTo>
                  <a:close/>
                </a:path>
              </a:pathLst>
            </a:custGeom>
            <a:solidFill>
              <a:srgbClr val="E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8" name="Freeform 1487"/>
            <p:cNvSpPr>
              <a:spLocks/>
            </p:cNvSpPr>
            <p:nvPr/>
          </p:nvSpPr>
          <p:spPr bwMode="auto">
            <a:xfrm flipH="1">
              <a:off x="8043130" y="407291"/>
              <a:ext cx="276342" cy="112933"/>
            </a:xfrm>
            <a:custGeom>
              <a:avLst/>
              <a:gdLst>
                <a:gd name="T0" fmla="*/ 477 w 955"/>
                <a:gd name="T1" fmla="*/ 460 h 460"/>
                <a:gd name="T2" fmla="*/ 428 w 955"/>
                <a:gd name="T3" fmla="*/ 458 h 460"/>
                <a:gd name="T4" fmla="*/ 381 w 955"/>
                <a:gd name="T5" fmla="*/ 451 h 460"/>
                <a:gd name="T6" fmla="*/ 335 w 955"/>
                <a:gd name="T7" fmla="*/ 440 h 460"/>
                <a:gd name="T8" fmla="*/ 292 w 955"/>
                <a:gd name="T9" fmla="*/ 424 h 460"/>
                <a:gd name="T10" fmla="*/ 249 w 955"/>
                <a:gd name="T11" fmla="*/ 404 h 460"/>
                <a:gd name="T12" fmla="*/ 210 w 955"/>
                <a:gd name="T13" fmla="*/ 382 h 460"/>
                <a:gd name="T14" fmla="*/ 174 w 955"/>
                <a:gd name="T15" fmla="*/ 356 h 460"/>
                <a:gd name="T16" fmla="*/ 139 w 955"/>
                <a:gd name="T17" fmla="*/ 325 h 460"/>
                <a:gd name="T18" fmla="*/ 109 w 955"/>
                <a:gd name="T19" fmla="*/ 293 h 460"/>
                <a:gd name="T20" fmla="*/ 81 w 955"/>
                <a:gd name="T21" fmla="*/ 257 h 460"/>
                <a:gd name="T22" fmla="*/ 57 w 955"/>
                <a:gd name="T23" fmla="*/ 220 h 460"/>
                <a:gd name="T24" fmla="*/ 37 w 955"/>
                <a:gd name="T25" fmla="*/ 180 h 460"/>
                <a:gd name="T26" fmla="*/ 21 w 955"/>
                <a:gd name="T27" fmla="*/ 138 h 460"/>
                <a:gd name="T28" fmla="*/ 9 w 955"/>
                <a:gd name="T29" fmla="*/ 93 h 460"/>
                <a:gd name="T30" fmla="*/ 2 w 955"/>
                <a:gd name="T31" fmla="*/ 48 h 460"/>
                <a:gd name="T32" fmla="*/ 0 w 955"/>
                <a:gd name="T33" fmla="*/ 0 h 460"/>
                <a:gd name="T34" fmla="*/ 955 w 955"/>
                <a:gd name="T35" fmla="*/ 0 h 460"/>
                <a:gd name="T36" fmla="*/ 952 w 955"/>
                <a:gd name="T37" fmla="*/ 48 h 460"/>
                <a:gd name="T38" fmla="*/ 944 w 955"/>
                <a:gd name="T39" fmla="*/ 93 h 460"/>
                <a:gd name="T40" fmla="*/ 933 w 955"/>
                <a:gd name="T41" fmla="*/ 138 h 460"/>
                <a:gd name="T42" fmla="*/ 918 w 955"/>
                <a:gd name="T43" fmla="*/ 180 h 460"/>
                <a:gd name="T44" fmla="*/ 897 w 955"/>
                <a:gd name="T45" fmla="*/ 220 h 460"/>
                <a:gd name="T46" fmla="*/ 873 w 955"/>
                <a:gd name="T47" fmla="*/ 257 h 460"/>
                <a:gd name="T48" fmla="*/ 846 w 955"/>
                <a:gd name="T49" fmla="*/ 293 h 460"/>
                <a:gd name="T50" fmla="*/ 814 w 955"/>
                <a:gd name="T51" fmla="*/ 325 h 460"/>
                <a:gd name="T52" fmla="*/ 781 w 955"/>
                <a:gd name="T53" fmla="*/ 356 h 460"/>
                <a:gd name="T54" fmla="*/ 744 w 955"/>
                <a:gd name="T55" fmla="*/ 382 h 460"/>
                <a:gd name="T56" fmla="*/ 704 w 955"/>
                <a:gd name="T57" fmla="*/ 404 h 460"/>
                <a:gd name="T58" fmla="*/ 663 w 955"/>
                <a:gd name="T59" fmla="*/ 424 h 460"/>
                <a:gd name="T60" fmla="*/ 619 w 955"/>
                <a:gd name="T61" fmla="*/ 440 h 460"/>
                <a:gd name="T62" fmla="*/ 573 w 955"/>
                <a:gd name="T63" fmla="*/ 451 h 460"/>
                <a:gd name="T64" fmla="*/ 526 w 955"/>
                <a:gd name="T65" fmla="*/ 458 h 460"/>
                <a:gd name="T66" fmla="*/ 477 w 955"/>
                <a:gd name="T67" fmla="*/ 46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5" h="460">
                  <a:moveTo>
                    <a:pt x="477" y="460"/>
                  </a:moveTo>
                  <a:lnTo>
                    <a:pt x="477" y="460"/>
                  </a:lnTo>
                  <a:lnTo>
                    <a:pt x="452" y="459"/>
                  </a:lnTo>
                  <a:lnTo>
                    <a:pt x="428" y="458"/>
                  </a:lnTo>
                  <a:lnTo>
                    <a:pt x="405" y="455"/>
                  </a:lnTo>
                  <a:lnTo>
                    <a:pt x="381" y="451"/>
                  </a:lnTo>
                  <a:lnTo>
                    <a:pt x="358" y="445"/>
                  </a:lnTo>
                  <a:lnTo>
                    <a:pt x="335" y="440"/>
                  </a:lnTo>
                  <a:lnTo>
                    <a:pt x="313" y="432"/>
                  </a:lnTo>
                  <a:lnTo>
                    <a:pt x="292" y="424"/>
                  </a:lnTo>
                  <a:lnTo>
                    <a:pt x="270" y="415"/>
                  </a:lnTo>
                  <a:lnTo>
                    <a:pt x="249" y="404"/>
                  </a:lnTo>
                  <a:lnTo>
                    <a:pt x="230" y="393"/>
                  </a:lnTo>
                  <a:lnTo>
                    <a:pt x="210" y="382"/>
                  </a:lnTo>
                  <a:lnTo>
                    <a:pt x="192" y="369"/>
                  </a:lnTo>
                  <a:lnTo>
                    <a:pt x="174" y="356"/>
                  </a:lnTo>
                  <a:lnTo>
                    <a:pt x="156" y="341"/>
                  </a:lnTo>
                  <a:lnTo>
                    <a:pt x="139" y="325"/>
                  </a:lnTo>
                  <a:lnTo>
                    <a:pt x="123" y="309"/>
                  </a:lnTo>
                  <a:lnTo>
                    <a:pt x="109" y="293"/>
                  </a:lnTo>
                  <a:lnTo>
                    <a:pt x="94" y="276"/>
                  </a:lnTo>
                  <a:lnTo>
                    <a:pt x="81" y="257"/>
                  </a:lnTo>
                  <a:lnTo>
                    <a:pt x="68" y="239"/>
                  </a:lnTo>
                  <a:lnTo>
                    <a:pt x="57" y="220"/>
                  </a:lnTo>
                  <a:lnTo>
                    <a:pt x="47" y="200"/>
                  </a:lnTo>
                  <a:lnTo>
                    <a:pt x="37" y="180"/>
                  </a:lnTo>
                  <a:lnTo>
                    <a:pt x="28" y="158"/>
                  </a:lnTo>
                  <a:lnTo>
                    <a:pt x="21" y="138"/>
                  </a:lnTo>
                  <a:lnTo>
                    <a:pt x="15" y="115"/>
                  </a:lnTo>
                  <a:lnTo>
                    <a:pt x="9" y="93"/>
                  </a:lnTo>
                  <a:lnTo>
                    <a:pt x="6" y="71"/>
                  </a:lnTo>
                  <a:lnTo>
                    <a:pt x="2" y="48"/>
                  </a:lnTo>
                  <a:lnTo>
                    <a:pt x="0" y="24"/>
                  </a:lnTo>
                  <a:lnTo>
                    <a:pt x="0" y="0"/>
                  </a:lnTo>
                  <a:lnTo>
                    <a:pt x="955" y="0"/>
                  </a:lnTo>
                  <a:lnTo>
                    <a:pt x="955" y="0"/>
                  </a:lnTo>
                  <a:lnTo>
                    <a:pt x="955" y="24"/>
                  </a:lnTo>
                  <a:lnTo>
                    <a:pt x="952" y="48"/>
                  </a:lnTo>
                  <a:lnTo>
                    <a:pt x="949" y="71"/>
                  </a:lnTo>
                  <a:lnTo>
                    <a:pt x="944" y="93"/>
                  </a:lnTo>
                  <a:lnTo>
                    <a:pt x="940" y="115"/>
                  </a:lnTo>
                  <a:lnTo>
                    <a:pt x="933" y="138"/>
                  </a:lnTo>
                  <a:lnTo>
                    <a:pt x="925" y="158"/>
                  </a:lnTo>
                  <a:lnTo>
                    <a:pt x="918" y="180"/>
                  </a:lnTo>
                  <a:lnTo>
                    <a:pt x="907" y="200"/>
                  </a:lnTo>
                  <a:lnTo>
                    <a:pt x="897" y="220"/>
                  </a:lnTo>
                  <a:lnTo>
                    <a:pt x="885" y="239"/>
                  </a:lnTo>
                  <a:lnTo>
                    <a:pt x="873" y="257"/>
                  </a:lnTo>
                  <a:lnTo>
                    <a:pt x="860" y="276"/>
                  </a:lnTo>
                  <a:lnTo>
                    <a:pt x="846" y="293"/>
                  </a:lnTo>
                  <a:lnTo>
                    <a:pt x="830" y="309"/>
                  </a:lnTo>
                  <a:lnTo>
                    <a:pt x="814" y="325"/>
                  </a:lnTo>
                  <a:lnTo>
                    <a:pt x="799" y="341"/>
                  </a:lnTo>
                  <a:lnTo>
                    <a:pt x="781" y="356"/>
                  </a:lnTo>
                  <a:lnTo>
                    <a:pt x="763" y="369"/>
                  </a:lnTo>
                  <a:lnTo>
                    <a:pt x="744" y="382"/>
                  </a:lnTo>
                  <a:lnTo>
                    <a:pt x="725" y="393"/>
                  </a:lnTo>
                  <a:lnTo>
                    <a:pt x="704" y="404"/>
                  </a:lnTo>
                  <a:lnTo>
                    <a:pt x="684" y="415"/>
                  </a:lnTo>
                  <a:lnTo>
                    <a:pt x="663" y="424"/>
                  </a:lnTo>
                  <a:lnTo>
                    <a:pt x="642" y="432"/>
                  </a:lnTo>
                  <a:lnTo>
                    <a:pt x="619" y="440"/>
                  </a:lnTo>
                  <a:lnTo>
                    <a:pt x="597" y="445"/>
                  </a:lnTo>
                  <a:lnTo>
                    <a:pt x="573" y="451"/>
                  </a:lnTo>
                  <a:lnTo>
                    <a:pt x="550" y="455"/>
                  </a:lnTo>
                  <a:lnTo>
                    <a:pt x="526" y="458"/>
                  </a:lnTo>
                  <a:lnTo>
                    <a:pt x="501" y="459"/>
                  </a:lnTo>
                  <a:lnTo>
                    <a:pt x="477" y="460"/>
                  </a:lnTo>
                  <a:lnTo>
                    <a:pt x="477" y="460"/>
                  </a:lnTo>
                  <a:close/>
                </a:path>
              </a:pathLst>
            </a:custGeom>
            <a:solidFill>
              <a:srgbClr val="CE4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9" name="Freeform 1488"/>
            <p:cNvSpPr>
              <a:spLocks/>
            </p:cNvSpPr>
            <p:nvPr/>
          </p:nvSpPr>
          <p:spPr bwMode="auto">
            <a:xfrm flipH="1">
              <a:off x="8063986" y="419453"/>
              <a:ext cx="10428" cy="15637"/>
            </a:xfrm>
            <a:custGeom>
              <a:avLst/>
              <a:gdLst>
                <a:gd name="T0" fmla="*/ 0 w 36"/>
                <a:gd name="T1" fmla="*/ 40 h 64"/>
                <a:gd name="T2" fmla="*/ 0 w 36"/>
                <a:gd name="T3" fmla="*/ 40 h 64"/>
                <a:gd name="T4" fmla="*/ 0 w 36"/>
                <a:gd name="T5" fmla="*/ 46 h 64"/>
                <a:gd name="T6" fmla="*/ 1 w 36"/>
                <a:gd name="T7" fmla="*/ 51 h 64"/>
                <a:gd name="T8" fmla="*/ 2 w 36"/>
                <a:gd name="T9" fmla="*/ 55 h 64"/>
                <a:gd name="T10" fmla="*/ 5 w 36"/>
                <a:gd name="T11" fmla="*/ 58 h 64"/>
                <a:gd name="T12" fmla="*/ 8 w 36"/>
                <a:gd name="T13" fmla="*/ 60 h 64"/>
                <a:gd name="T14" fmla="*/ 10 w 36"/>
                <a:gd name="T15" fmla="*/ 62 h 64"/>
                <a:gd name="T16" fmla="*/ 13 w 36"/>
                <a:gd name="T17" fmla="*/ 63 h 64"/>
                <a:gd name="T18" fmla="*/ 18 w 36"/>
                <a:gd name="T19" fmla="*/ 64 h 64"/>
                <a:gd name="T20" fmla="*/ 18 w 36"/>
                <a:gd name="T21" fmla="*/ 64 h 64"/>
                <a:gd name="T22" fmla="*/ 21 w 36"/>
                <a:gd name="T23" fmla="*/ 63 h 64"/>
                <a:gd name="T24" fmla="*/ 25 w 36"/>
                <a:gd name="T25" fmla="*/ 62 h 64"/>
                <a:gd name="T26" fmla="*/ 28 w 36"/>
                <a:gd name="T27" fmla="*/ 60 h 64"/>
                <a:gd name="T28" fmla="*/ 30 w 36"/>
                <a:gd name="T29" fmla="*/ 58 h 64"/>
                <a:gd name="T30" fmla="*/ 33 w 36"/>
                <a:gd name="T31" fmla="*/ 55 h 64"/>
                <a:gd name="T32" fmla="*/ 34 w 36"/>
                <a:gd name="T33" fmla="*/ 51 h 64"/>
                <a:gd name="T34" fmla="*/ 35 w 36"/>
                <a:gd name="T35" fmla="*/ 46 h 64"/>
                <a:gd name="T36" fmla="*/ 36 w 36"/>
                <a:gd name="T37" fmla="*/ 40 h 64"/>
                <a:gd name="T38" fmla="*/ 36 w 36"/>
                <a:gd name="T39" fmla="*/ 40 h 64"/>
                <a:gd name="T40" fmla="*/ 35 w 36"/>
                <a:gd name="T41" fmla="*/ 33 h 64"/>
                <a:gd name="T42" fmla="*/ 33 w 36"/>
                <a:gd name="T43" fmla="*/ 26 h 64"/>
                <a:gd name="T44" fmla="*/ 30 w 36"/>
                <a:gd name="T45" fmla="*/ 19 h 64"/>
                <a:gd name="T46" fmla="*/ 27 w 36"/>
                <a:gd name="T47" fmla="*/ 13 h 64"/>
                <a:gd name="T48" fmla="*/ 20 w 36"/>
                <a:gd name="T49" fmla="*/ 3 h 64"/>
                <a:gd name="T50" fmla="*/ 18 w 36"/>
                <a:gd name="T51" fmla="*/ 0 h 64"/>
                <a:gd name="T52" fmla="*/ 18 w 36"/>
                <a:gd name="T53" fmla="*/ 0 h 64"/>
                <a:gd name="T54" fmla="*/ 15 w 36"/>
                <a:gd name="T55" fmla="*/ 3 h 64"/>
                <a:gd name="T56" fmla="*/ 9 w 36"/>
                <a:gd name="T57" fmla="*/ 13 h 64"/>
                <a:gd name="T58" fmla="*/ 6 w 36"/>
                <a:gd name="T59" fmla="*/ 19 h 64"/>
                <a:gd name="T60" fmla="*/ 2 w 36"/>
                <a:gd name="T61" fmla="*/ 26 h 64"/>
                <a:gd name="T62" fmla="*/ 0 w 36"/>
                <a:gd name="T63" fmla="*/ 33 h 64"/>
                <a:gd name="T64" fmla="*/ 0 w 36"/>
                <a:gd name="T65" fmla="*/ 40 h 64"/>
                <a:gd name="T66" fmla="*/ 0 w 36"/>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4">
                  <a:moveTo>
                    <a:pt x="0" y="40"/>
                  </a:moveTo>
                  <a:lnTo>
                    <a:pt x="0" y="40"/>
                  </a:lnTo>
                  <a:lnTo>
                    <a:pt x="0" y="46"/>
                  </a:lnTo>
                  <a:lnTo>
                    <a:pt x="1" y="51"/>
                  </a:lnTo>
                  <a:lnTo>
                    <a:pt x="2" y="55"/>
                  </a:lnTo>
                  <a:lnTo>
                    <a:pt x="5" y="58"/>
                  </a:lnTo>
                  <a:lnTo>
                    <a:pt x="8" y="60"/>
                  </a:lnTo>
                  <a:lnTo>
                    <a:pt x="10" y="62"/>
                  </a:lnTo>
                  <a:lnTo>
                    <a:pt x="13" y="63"/>
                  </a:lnTo>
                  <a:lnTo>
                    <a:pt x="18" y="64"/>
                  </a:lnTo>
                  <a:lnTo>
                    <a:pt x="18" y="64"/>
                  </a:lnTo>
                  <a:lnTo>
                    <a:pt x="21" y="63"/>
                  </a:lnTo>
                  <a:lnTo>
                    <a:pt x="25" y="62"/>
                  </a:lnTo>
                  <a:lnTo>
                    <a:pt x="28" y="60"/>
                  </a:lnTo>
                  <a:lnTo>
                    <a:pt x="30" y="58"/>
                  </a:lnTo>
                  <a:lnTo>
                    <a:pt x="33" y="55"/>
                  </a:lnTo>
                  <a:lnTo>
                    <a:pt x="34" y="51"/>
                  </a:lnTo>
                  <a:lnTo>
                    <a:pt x="35" y="46"/>
                  </a:lnTo>
                  <a:lnTo>
                    <a:pt x="36" y="40"/>
                  </a:lnTo>
                  <a:lnTo>
                    <a:pt x="36" y="40"/>
                  </a:lnTo>
                  <a:lnTo>
                    <a:pt x="35" y="33"/>
                  </a:lnTo>
                  <a:lnTo>
                    <a:pt x="33" y="26"/>
                  </a:lnTo>
                  <a:lnTo>
                    <a:pt x="30" y="19"/>
                  </a:lnTo>
                  <a:lnTo>
                    <a:pt x="27" y="13"/>
                  </a:lnTo>
                  <a:lnTo>
                    <a:pt x="20" y="3"/>
                  </a:lnTo>
                  <a:lnTo>
                    <a:pt x="18" y="0"/>
                  </a:lnTo>
                  <a:lnTo>
                    <a:pt x="18" y="0"/>
                  </a:lnTo>
                  <a:lnTo>
                    <a:pt x="15" y="3"/>
                  </a:lnTo>
                  <a:lnTo>
                    <a:pt x="9" y="13"/>
                  </a:lnTo>
                  <a:lnTo>
                    <a:pt x="6" y="19"/>
                  </a:lnTo>
                  <a:lnTo>
                    <a:pt x="2" y="26"/>
                  </a:lnTo>
                  <a:lnTo>
                    <a:pt x="0"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0" name="Freeform 1489"/>
            <p:cNvSpPr>
              <a:spLocks/>
            </p:cNvSpPr>
            <p:nvPr/>
          </p:nvSpPr>
          <p:spPr bwMode="auto">
            <a:xfrm flipH="1">
              <a:off x="8109174" y="419453"/>
              <a:ext cx="10428" cy="15637"/>
            </a:xfrm>
            <a:custGeom>
              <a:avLst/>
              <a:gdLst>
                <a:gd name="T0" fmla="*/ 0 w 36"/>
                <a:gd name="T1" fmla="*/ 40 h 64"/>
                <a:gd name="T2" fmla="*/ 0 w 36"/>
                <a:gd name="T3" fmla="*/ 40 h 64"/>
                <a:gd name="T4" fmla="*/ 0 w 36"/>
                <a:gd name="T5" fmla="*/ 46 h 64"/>
                <a:gd name="T6" fmla="*/ 1 w 36"/>
                <a:gd name="T7" fmla="*/ 51 h 64"/>
                <a:gd name="T8" fmla="*/ 3 w 36"/>
                <a:gd name="T9" fmla="*/ 55 h 64"/>
                <a:gd name="T10" fmla="*/ 6 w 36"/>
                <a:gd name="T11" fmla="*/ 58 h 64"/>
                <a:gd name="T12" fmla="*/ 8 w 36"/>
                <a:gd name="T13" fmla="*/ 60 h 64"/>
                <a:gd name="T14" fmla="*/ 11 w 36"/>
                <a:gd name="T15" fmla="*/ 62 h 64"/>
                <a:gd name="T16" fmla="*/ 15 w 36"/>
                <a:gd name="T17" fmla="*/ 63 h 64"/>
                <a:gd name="T18" fmla="*/ 18 w 36"/>
                <a:gd name="T19" fmla="*/ 64 h 64"/>
                <a:gd name="T20" fmla="*/ 18 w 36"/>
                <a:gd name="T21" fmla="*/ 64 h 64"/>
                <a:gd name="T22" fmla="*/ 21 w 36"/>
                <a:gd name="T23" fmla="*/ 63 h 64"/>
                <a:gd name="T24" fmla="*/ 25 w 36"/>
                <a:gd name="T25" fmla="*/ 62 h 64"/>
                <a:gd name="T26" fmla="*/ 28 w 36"/>
                <a:gd name="T27" fmla="*/ 60 h 64"/>
                <a:gd name="T28" fmla="*/ 31 w 36"/>
                <a:gd name="T29" fmla="*/ 58 h 64"/>
                <a:gd name="T30" fmla="*/ 33 w 36"/>
                <a:gd name="T31" fmla="*/ 55 h 64"/>
                <a:gd name="T32" fmla="*/ 35 w 36"/>
                <a:gd name="T33" fmla="*/ 51 h 64"/>
                <a:gd name="T34" fmla="*/ 36 w 36"/>
                <a:gd name="T35" fmla="*/ 46 h 64"/>
                <a:gd name="T36" fmla="*/ 36 w 36"/>
                <a:gd name="T37" fmla="*/ 40 h 64"/>
                <a:gd name="T38" fmla="*/ 36 w 36"/>
                <a:gd name="T39" fmla="*/ 40 h 64"/>
                <a:gd name="T40" fmla="*/ 36 w 36"/>
                <a:gd name="T41" fmla="*/ 33 h 64"/>
                <a:gd name="T42" fmla="*/ 34 w 36"/>
                <a:gd name="T43" fmla="*/ 26 h 64"/>
                <a:gd name="T44" fmla="*/ 30 w 36"/>
                <a:gd name="T45" fmla="*/ 19 h 64"/>
                <a:gd name="T46" fmla="*/ 27 w 36"/>
                <a:gd name="T47" fmla="*/ 13 h 64"/>
                <a:gd name="T48" fmla="*/ 21 w 36"/>
                <a:gd name="T49" fmla="*/ 3 h 64"/>
                <a:gd name="T50" fmla="*/ 18 w 36"/>
                <a:gd name="T51" fmla="*/ 0 h 64"/>
                <a:gd name="T52" fmla="*/ 18 w 36"/>
                <a:gd name="T53" fmla="*/ 0 h 64"/>
                <a:gd name="T54" fmla="*/ 16 w 36"/>
                <a:gd name="T55" fmla="*/ 3 h 64"/>
                <a:gd name="T56" fmla="*/ 9 w 36"/>
                <a:gd name="T57" fmla="*/ 13 h 64"/>
                <a:gd name="T58" fmla="*/ 6 w 36"/>
                <a:gd name="T59" fmla="*/ 19 h 64"/>
                <a:gd name="T60" fmla="*/ 3 w 36"/>
                <a:gd name="T61" fmla="*/ 26 h 64"/>
                <a:gd name="T62" fmla="*/ 1 w 36"/>
                <a:gd name="T63" fmla="*/ 33 h 64"/>
                <a:gd name="T64" fmla="*/ 0 w 36"/>
                <a:gd name="T65" fmla="*/ 40 h 64"/>
                <a:gd name="T66" fmla="*/ 0 w 36"/>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4">
                  <a:moveTo>
                    <a:pt x="0" y="40"/>
                  </a:moveTo>
                  <a:lnTo>
                    <a:pt x="0" y="40"/>
                  </a:lnTo>
                  <a:lnTo>
                    <a:pt x="0" y="46"/>
                  </a:lnTo>
                  <a:lnTo>
                    <a:pt x="1" y="51"/>
                  </a:lnTo>
                  <a:lnTo>
                    <a:pt x="3" y="55"/>
                  </a:lnTo>
                  <a:lnTo>
                    <a:pt x="6" y="58"/>
                  </a:lnTo>
                  <a:lnTo>
                    <a:pt x="8" y="60"/>
                  </a:lnTo>
                  <a:lnTo>
                    <a:pt x="11" y="62"/>
                  </a:lnTo>
                  <a:lnTo>
                    <a:pt x="15" y="63"/>
                  </a:lnTo>
                  <a:lnTo>
                    <a:pt x="18" y="64"/>
                  </a:lnTo>
                  <a:lnTo>
                    <a:pt x="18" y="64"/>
                  </a:lnTo>
                  <a:lnTo>
                    <a:pt x="21" y="63"/>
                  </a:lnTo>
                  <a:lnTo>
                    <a:pt x="25" y="62"/>
                  </a:lnTo>
                  <a:lnTo>
                    <a:pt x="28" y="60"/>
                  </a:lnTo>
                  <a:lnTo>
                    <a:pt x="31" y="58"/>
                  </a:lnTo>
                  <a:lnTo>
                    <a:pt x="33" y="55"/>
                  </a:lnTo>
                  <a:lnTo>
                    <a:pt x="35" y="51"/>
                  </a:lnTo>
                  <a:lnTo>
                    <a:pt x="36" y="46"/>
                  </a:lnTo>
                  <a:lnTo>
                    <a:pt x="36" y="40"/>
                  </a:lnTo>
                  <a:lnTo>
                    <a:pt x="36" y="40"/>
                  </a:lnTo>
                  <a:lnTo>
                    <a:pt x="36" y="33"/>
                  </a:lnTo>
                  <a:lnTo>
                    <a:pt x="34" y="26"/>
                  </a:lnTo>
                  <a:lnTo>
                    <a:pt x="30" y="19"/>
                  </a:lnTo>
                  <a:lnTo>
                    <a:pt x="27" y="13"/>
                  </a:lnTo>
                  <a:lnTo>
                    <a:pt x="21" y="3"/>
                  </a:lnTo>
                  <a:lnTo>
                    <a:pt x="18" y="0"/>
                  </a:lnTo>
                  <a:lnTo>
                    <a:pt x="18" y="0"/>
                  </a:lnTo>
                  <a:lnTo>
                    <a:pt x="16" y="3"/>
                  </a:lnTo>
                  <a:lnTo>
                    <a:pt x="9" y="13"/>
                  </a:lnTo>
                  <a:lnTo>
                    <a:pt x="6" y="19"/>
                  </a:lnTo>
                  <a:lnTo>
                    <a:pt x="3" y="26"/>
                  </a:lnTo>
                  <a:lnTo>
                    <a:pt x="1"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1" name="Freeform 1490"/>
            <p:cNvSpPr>
              <a:spLocks/>
            </p:cNvSpPr>
            <p:nvPr/>
          </p:nvSpPr>
          <p:spPr bwMode="auto">
            <a:xfrm flipH="1">
              <a:off x="8154362" y="428140"/>
              <a:ext cx="10428" cy="15637"/>
            </a:xfrm>
            <a:custGeom>
              <a:avLst/>
              <a:gdLst>
                <a:gd name="T0" fmla="*/ 0 w 37"/>
                <a:gd name="T1" fmla="*/ 41 h 63"/>
                <a:gd name="T2" fmla="*/ 0 w 37"/>
                <a:gd name="T3" fmla="*/ 41 h 63"/>
                <a:gd name="T4" fmla="*/ 1 w 37"/>
                <a:gd name="T5" fmla="*/ 46 h 63"/>
                <a:gd name="T6" fmla="*/ 2 w 37"/>
                <a:gd name="T7" fmla="*/ 52 h 63"/>
                <a:gd name="T8" fmla="*/ 4 w 37"/>
                <a:gd name="T9" fmla="*/ 56 h 63"/>
                <a:gd name="T10" fmla="*/ 6 w 37"/>
                <a:gd name="T11" fmla="*/ 59 h 63"/>
                <a:gd name="T12" fmla="*/ 9 w 37"/>
                <a:gd name="T13" fmla="*/ 61 h 63"/>
                <a:gd name="T14" fmla="*/ 11 w 37"/>
                <a:gd name="T15" fmla="*/ 62 h 63"/>
                <a:gd name="T16" fmla="*/ 15 w 37"/>
                <a:gd name="T17" fmla="*/ 63 h 63"/>
                <a:gd name="T18" fmla="*/ 19 w 37"/>
                <a:gd name="T19" fmla="*/ 63 h 63"/>
                <a:gd name="T20" fmla="*/ 19 w 37"/>
                <a:gd name="T21" fmla="*/ 63 h 63"/>
                <a:gd name="T22" fmla="*/ 23 w 37"/>
                <a:gd name="T23" fmla="*/ 63 h 63"/>
                <a:gd name="T24" fmla="*/ 26 w 37"/>
                <a:gd name="T25" fmla="*/ 62 h 63"/>
                <a:gd name="T26" fmla="*/ 29 w 37"/>
                <a:gd name="T27" fmla="*/ 61 h 63"/>
                <a:gd name="T28" fmla="*/ 32 w 37"/>
                <a:gd name="T29" fmla="*/ 59 h 63"/>
                <a:gd name="T30" fmla="*/ 34 w 37"/>
                <a:gd name="T31" fmla="*/ 56 h 63"/>
                <a:gd name="T32" fmla="*/ 35 w 37"/>
                <a:gd name="T33" fmla="*/ 52 h 63"/>
                <a:gd name="T34" fmla="*/ 36 w 37"/>
                <a:gd name="T35" fmla="*/ 46 h 63"/>
                <a:gd name="T36" fmla="*/ 37 w 37"/>
                <a:gd name="T37" fmla="*/ 41 h 63"/>
                <a:gd name="T38" fmla="*/ 37 w 37"/>
                <a:gd name="T39" fmla="*/ 41 h 63"/>
                <a:gd name="T40" fmla="*/ 36 w 37"/>
                <a:gd name="T41" fmla="*/ 33 h 63"/>
                <a:gd name="T42" fmla="*/ 34 w 37"/>
                <a:gd name="T43" fmla="*/ 27 h 63"/>
                <a:gd name="T44" fmla="*/ 32 w 37"/>
                <a:gd name="T45" fmla="*/ 20 h 63"/>
                <a:gd name="T46" fmla="*/ 28 w 37"/>
                <a:gd name="T47" fmla="*/ 14 h 63"/>
                <a:gd name="T48" fmla="*/ 21 w 37"/>
                <a:gd name="T49" fmla="*/ 4 h 63"/>
                <a:gd name="T50" fmla="*/ 19 w 37"/>
                <a:gd name="T51" fmla="*/ 0 h 63"/>
                <a:gd name="T52" fmla="*/ 19 w 37"/>
                <a:gd name="T53" fmla="*/ 0 h 63"/>
                <a:gd name="T54" fmla="*/ 16 w 37"/>
                <a:gd name="T55" fmla="*/ 4 h 63"/>
                <a:gd name="T56" fmla="*/ 10 w 37"/>
                <a:gd name="T57" fmla="*/ 14 h 63"/>
                <a:gd name="T58" fmla="*/ 7 w 37"/>
                <a:gd name="T59" fmla="*/ 20 h 63"/>
                <a:gd name="T60" fmla="*/ 4 w 37"/>
                <a:gd name="T61" fmla="*/ 27 h 63"/>
                <a:gd name="T62" fmla="*/ 1 w 37"/>
                <a:gd name="T63" fmla="*/ 33 h 63"/>
                <a:gd name="T64" fmla="*/ 0 w 37"/>
                <a:gd name="T65" fmla="*/ 41 h 63"/>
                <a:gd name="T66" fmla="*/ 0 w 37"/>
                <a:gd name="T6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 h="63">
                  <a:moveTo>
                    <a:pt x="0" y="41"/>
                  </a:moveTo>
                  <a:lnTo>
                    <a:pt x="0" y="41"/>
                  </a:lnTo>
                  <a:lnTo>
                    <a:pt x="1" y="46"/>
                  </a:lnTo>
                  <a:lnTo>
                    <a:pt x="2" y="52"/>
                  </a:lnTo>
                  <a:lnTo>
                    <a:pt x="4" y="56"/>
                  </a:lnTo>
                  <a:lnTo>
                    <a:pt x="6" y="59"/>
                  </a:lnTo>
                  <a:lnTo>
                    <a:pt x="9" y="61"/>
                  </a:lnTo>
                  <a:lnTo>
                    <a:pt x="11" y="62"/>
                  </a:lnTo>
                  <a:lnTo>
                    <a:pt x="15" y="63"/>
                  </a:lnTo>
                  <a:lnTo>
                    <a:pt x="19" y="63"/>
                  </a:lnTo>
                  <a:lnTo>
                    <a:pt x="19" y="63"/>
                  </a:lnTo>
                  <a:lnTo>
                    <a:pt x="23" y="63"/>
                  </a:lnTo>
                  <a:lnTo>
                    <a:pt x="26" y="62"/>
                  </a:lnTo>
                  <a:lnTo>
                    <a:pt x="29" y="61"/>
                  </a:lnTo>
                  <a:lnTo>
                    <a:pt x="32" y="59"/>
                  </a:lnTo>
                  <a:lnTo>
                    <a:pt x="34" y="56"/>
                  </a:lnTo>
                  <a:lnTo>
                    <a:pt x="35" y="52"/>
                  </a:lnTo>
                  <a:lnTo>
                    <a:pt x="36" y="46"/>
                  </a:lnTo>
                  <a:lnTo>
                    <a:pt x="37" y="41"/>
                  </a:lnTo>
                  <a:lnTo>
                    <a:pt x="37" y="41"/>
                  </a:lnTo>
                  <a:lnTo>
                    <a:pt x="36" y="33"/>
                  </a:lnTo>
                  <a:lnTo>
                    <a:pt x="34" y="27"/>
                  </a:lnTo>
                  <a:lnTo>
                    <a:pt x="32" y="20"/>
                  </a:lnTo>
                  <a:lnTo>
                    <a:pt x="28" y="14"/>
                  </a:lnTo>
                  <a:lnTo>
                    <a:pt x="21" y="4"/>
                  </a:lnTo>
                  <a:lnTo>
                    <a:pt x="19" y="0"/>
                  </a:lnTo>
                  <a:lnTo>
                    <a:pt x="19" y="0"/>
                  </a:lnTo>
                  <a:lnTo>
                    <a:pt x="16" y="4"/>
                  </a:lnTo>
                  <a:lnTo>
                    <a:pt x="10" y="14"/>
                  </a:lnTo>
                  <a:lnTo>
                    <a:pt x="7" y="20"/>
                  </a:lnTo>
                  <a:lnTo>
                    <a:pt x="4" y="27"/>
                  </a:lnTo>
                  <a:lnTo>
                    <a:pt x="1" y="33"/>
                  </a:lnTo>
                  <a:lnTo>
                    <a:pt x="0" y="41"/>
                  </a:lnTo>
                  <a:lnTo>
                    <a:pt x="0" y="4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2" name="Freeform 1491"/>
            <p:cNvSpPr>
              <a:spLocks/>
            </p:cNvSpPr>
            <p:nvPr/>
          </p:nvSpPr>
          <p:spPr bwMode="auto">
            <a:xfrm flipH="1">
              <a:off x="8199550" y="428140"/>
              <a:ext cx="10428" cy="15637"/>
            </a:xfrm>
            <a:custGeom>
              <a:avLst/>
              <a:gdLst>
                <a:gd name="T0" fmla="*/ 0 w 36"/>
                <a:gd name="T1" fmla="*/ 41 h 63"/>
                <a:gd name="T2" fmla="*/ 0 w 36"/>
                <a:gd name="T3" fmla="*/ 41 h 63"/>
                <a:gd name="T4" fmla="*/ 0 w 36"/>
                <a:gd name="T5" fmla="*/ 46 h 63"/>
                <a:gd name="T6" fmla="*/ 1 w 36"/>
                <a:gd name="T7" fmla="*/ 52 h 63"/>
                <a:gd name="T8" fmla="*/ 4 w 36"/>
                <a:gd name="T9" fmla="*/ 56 h 63"/>
                <a:gd name="T10" fmla="*/ 6 w 36"/>
                <a:gd name="T11" fmla="*/ 59 h 63"/>
                <a:gd name="T12" fmla="*/ 8 w 36"/>
                <a:gd name="T13" fmla="*/ 61 h 63"/>
                <a:gd name="T14" fmla="*/ 12 w 36"/>
                <a:gd name="T15" fmla="*/ 62 h 63"/>
                <a:gd name="T16" fmla="*/ 15 w 36"/>
                <a:gd name="T17" fmla="*/ 63 h 63"/>
                <a:gd name="T18" fmla="*/ 18 w 36"/>
                <a:gd name="T19" fmla="*/ 63 h 63"/>
                <a:gd name="T20" fmla="*/ 18 w 36"/>
                <a:gd name="T21" fmla="*/ 63 h 63"/>
                <a:gd name="T22" fmla="*/ 22 w 36"/>
                <a:gd name="T23" fmla="*/ 63 h 63"/>
                <a:gd name="T24" fmla="*/ 25 w 36"/>
                <a:gd name="T25" fmla="*/ 62 h 63"/>
                <a:gd name="T26" fmla="*/ 28 w 36"/>
                <a:gd name="T27" fmla="*/ 61 h 63"/>
                <a:gd name="T28" fmla="*/ 32 w 36"/>
                <a:gd name="T29" fmla="*/ 59 h 63"/>
                <a:gd name="T30" fmla="*/ 33 w 36"/>
                <a:gd name="T31" fmla="*/ 56 h 63"/>
                <a:gd name="T32" fmla="*/ 35 w 36"/>
                <a:gd name="T33" fmla="*/ 52 h 63"/>
                <a:gd name="T34" fmla="*/ 36 w 36"/>
                <a:gd name="T35" fmla="*/ 46 h 63"/>
                <a:gd name="T36" fmla="*/ 36 w 36"/>
                <a:gd name="T37" fmla="*/ 41 h 63"/>
                <a:gd name="T38" fmla="*/ 36 w 36"/>
                <a:gd name="T39" fmla="*/ 41 h 63"/>
                <a:gd name="T40" fmla="*/ 36 w 36"/>
                <a:gd name="T41" fmla="*/ 33 h 63"/>
                <a:gd name="T42" fmla="*/ 34 w 36"/>
                <a:gd name="T43" fmla="*/ 27 h 63"/>
                <a:gd name="T44" fmla="*/ 31 w 36"/>
                <a:gd name="T45" fmla="*/ 20 h 63"/>
                <a:gd name="T46" fmla="*/ 27 w 36"/>
                <a:gd name="T47" fmla="*/ 14 h 63"/>
                <a:gd name="T48" fmla="*/ 22 w 36"/>
                <a:gd name="T49" fmla="*/ 4 h 63"/>
                <a:gd name="T50" fmla="*/ 18 w 36"/>
                <a:gd name="T51" fmla="*/ 0 h 63"/>
                <a:gd name="T52" fmla="*/ 18 w 36"/>
                <a:gd name="T53" fmla="*/ 0 h 63"/>
                <a:gd name="T54" fmla="*/ 16 w 36"/>
                <a:gd name="T55" fmla="*/ 4 h 63"/>
                <a:gd name="T56" fmla="*/ 9 w 36"/>
                <a:gd name="T57" fmla="*/ 14 h 63"/>
                <a:gd name="T58" fmla="*/ 6 w 36"/>
                <a:gd name="T59" fmla="*/ 20 h 63"/>
                <a:gd name="T60" fmla="*/ 3 w 36"/>
                <a:gd name="T61" fmla="*/ 27 h 63"/>
                <a:gd name="T62" fmla="*/ 1 w 36"/>
                <a:gd name="T63" fmla="*/ 33 h 63"/>
                <a:gd name="T64" fmla="*/ 0 w 36"/>
                <a:gd name="T65" fmla="*/ 41 h 63"/>
                <a:gd name="T66" fmla="*/ 0 w 36"/>
                <a:gd name="T6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3">
                  <a:moveTo>
                    <a:pt x="0" y="41"/>
                  </a:moveTo>
                  <a:lnTo>
                    <a:pt x="0" y="41"/>
                  </a:lnTo>
                  <a:lnTo>
                    <a:pt x="0" y="46"/>
                  </a:lnTo>
                  <a:lnTo>
                    <a:pt x="1" y="52"/>
                  </a:lnTo>
                  <a:lnTo>
                    <a:pt x="4" y="56"/>
                  </a:lnTo>
                  <a:lnTo>
                    <a:pt x="6" y="59"/>
                  </a:lnTo>
                  <a:lnTo>
                    <a:pt x="8" y="61"/>
                  </a:lnTo>
                  <a:lnTo>
                    <a:pt x="12" y="62"/>
                  </a:lnTo>
                  <a:lnTo>
                    <a:pt x="15" y="63"/>
                  </a:lnTo>
                  <a:lnTo>
                    <a:pt x="18" y="63"/>
                  </a:lnTo>
                  <a:lnTo>
                    <a:pt x="18" y="63"/>
                  </a:lnTo>
                  <a:lnTo>
                    <a:pt x="22" y="63"/>
                  </a:lnTo>
                  <a:lnTo>
                    <a:pt x="25" y="62"/>
                  </a:lnTo>
                  <a:lnTo>
                    <a:pt x="28" y="61"/>
                  </a:lnTo>
                  <a:lnTo>
                    <a:pt x="32" y="59"/>
                  </a:lnTo>
                  <a:lnTo>
                    <a:pt x="33" y="56"/>
                  </a:lnTo>
                  <a:lnTo>
                    <a:pt x="35" y="52"/>
                  </a:lnTo>
                  <a:lnTo>
                    <a:pt x="36" y="46"/>
                  </a:lnTo>
                  <a:lnTo>
                    <a:pt x="36" y="41"/>
                  </a:lnTo>
                  <a:lnTo>
                    <a:pt x="36" y="41"/>
                  </a:lnTo>
                  <a:lnTo>
                    <a:pt x="36" y="33"/>
                  </a:lnTo>
                  <a:lnTo>
                    <a:pt x="34" y="27"/>
                  </a:lnTo>
                  <a:lnTo>
                    <a:pt x="31" y="20"/>
                  </a:lnTo>
                  <a:lnTo>
                    <a:pt x="27" y="14"/>
                  </a:lnTo>
                  <a:lnTo>
                    <a:pt x="22" y="4"/>
                  </a:lnTo>
                  <a:lnTo>
                    <a:pt x="18" y="0"/>
                  </a:lnTo>
                  <a:lnTo>
                    <a:pt x="18" y="0"/>
                  </a:lnTo>
                  <a:lnTo>
                    <a:pt x="16" y="4"/>
                  </a:lnTo>
                  <a:lnTo>
                    <a:pt x="9" y="14"/>
                  </a:lnTo>
                  <a:lnTo>
                    <a:pt x="6" y="20"/>
                  </a:lnTo>
                  <a:lnTo>
                    <a:pt x="3" y="27"/>
                  </a:lnTo>
                  <a:lnTo>
                    <a:pt x="1" y="33"/>
                  </a:lnTo>
                  <a:lnTo>
                    <a:pt x="0" y="41"/>
                  </a:lnTo>
                  <a:lnTo>
                    <a:pt x="0" y="4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3" name="Freeform 1492"/>
            <p:cNvSpPr>
              <a:spLocks/>
            </p:cNvSpPr>
            <p:nvPr/>
          </p:nvSpPr>
          <p:spPr bwMode="auto">
            <a:xfrm flipH="1">
              <a:off x="8176956" y="414241"/>
              <a:ext cx="10428" cy="15637"/>
            </a:xfrm>
            <a:custGeom>
              <a:avLst/>
              <a:gdLst>
                <a:gd name="T0" fmla="*/ 0 w 36"/>
                <a:gd name="T1" fmla="*/ 40 h 63"/>
                <a:gd name="T2" fmla="*/ 0 w 36"/>
                <a:gd name="T3" fmla="*/ 40 h 63"/>
                <a:gd name="T4" fmla="*/ 1 w 36"/>
                <a:gd name="T5" fmla="*/ 46 h 63"/>
                <a:gd name="T6" fmla="*/ 1 w 36"/>
                <a:gd name="T7" fmla="*/ 50 h 63"/>
                <a:gd name="T8" fmla="*/ 3 w 36"/>
                <a:gd name="T9" fmla="*/ 55 h 63"/>
                <a:gd name="T10" fmla="*/ 5 w 36"/>
                <a:gd name="T11" fmla="*/ 58 h 63"/>
                <a:gd name="T12" fmla="*/ 8 w 36"/>
                <a:gd name="T13" fmla="*/ 60 h 63"/>
                <a:gd name="T14" fmla="*/ 11 w 36"/>
                <a:gd name="T15" fmla="*/ 62 h 63"/>
                <a:gd name="T16" fmla="*/ 14 w 36"/>
                <a:gd name="T17" fmla="*/ 63 h 63"/>
                <a:gd name="T18" fmla="*/ 18 w 36"/>
                <a:gd name="T19" fmla="*/ 63 h 63"/>
                <a:gd name="T20" fmla="*/ 18 w 36"/>
                <a:gd name="T21" fmla="*/ 63 h 63"/>
                <a:gd name="T22" fmla="*/ 22 w 36"/>
                <a:gd name="T23" fmla="*/ 63 h 63"/>
                <a:gd name="T24" fmla="*/ 26 w 36"/>
                <a:gd name="T25" fmla="*/ 62 h 63"/>
                <a:gd name="T26" fmla="*/ 28 w 36"/>
                <a:gd name="T27" fmla="*/ 60 h 63"/>
                <a:gd name="T28" fmla="*/ 31 w 36"/>
                <a:gd name="T29" fmla="*/ 58 h 63"/>
                <a:gd name="T30" fmla="*/ 33 w 36"/>
                <a:gd name="T31" fmla="*/ 55 h 63"/>
                <a:gd name="T32" fmla="*/ 35 w 36"/>
                <a:gd name="T33" fmla="*/ 50 h 63"/>
                <a:gd name="T34" fmla="*/ 36 w 36"/>
                <a:gd name="T35" fmla="*/ 46 h 63"/>
                <a:gd name="T36" fmla="*/ 36 w 36"/>
                <a:gd name="T37" fmla="*/ 40 h 63"/>
                <a:gd name="T38" fmla="*/ 36 w 36"/>
                <a:gd name="T39" fmla="*/ 40 h 63"/>
                <a:gd name="T40" fmla="*/ 36 w 36"/>
                <a:gd name="T41" fmla="*/ 33 h 63"/>
                <a:gd name="T42" fmla="*/ 33 w 36"/>
                <a:gd name="T43" fmla="*/ 27 h 63"/>
                <a:gd name="T44" fmla="*/ 30 w 36"/>
                <a:gd name="T45" fmla="*/ 19 h 63"/>
                <a:gd name="T46" fmla="*/ 27 w 36"/>
                <a:gd name="T47" fmla="*/ 13 h 63"/>
                <a:gd name="T48" fmla="*/ 21 w 36"/>
                <a:gd name="T49" fmla="*/ 3 h 63"/>
                <a:gd name="T50" fmla="*/ 18 w 36"/>
                <a:gd name="T51" fmla="*/ 0 h 63"/>
                <a:gd name="T52" fmla="*/ 18 w 36"/>
                <a:gd name="T53" fmla="*/ 0 h 63"/>
                <a:gd name="T54" fmla="*/ 15 w 36"/>
                <a:gd name="T55" fmla="*/ 3 h 63"/>
                <a:gd name="T56" fmla="*/ 9 w 36"/>
                <a:gd name="T57" fmla="*/ 13 h 63"/>
                <a:gd name="T58" fmla="*/ 5 w 36"/>
                <a:gd name="T59" fmla="*/ 19 h 63"/>
                <a:gd name="T60" fmla="*/ 3 w 36"/>
                <a:gd name="T61" fmla="*/ 27 h 63"/>
                <a:gd name="T62" fmla="*/ 1 w 36"/>
                <a:gd name="T63" fmla="*/ 33 h 63"/>
                <a:gd name="T64" fmla="*/ 0 w 36"/>
                <a:gd name="T65" fmla="*/ 40 h 63"/>
                <a:gd name="T66" fmla="*/ 0 w 36"/>
                <a:gd name="T67"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3">
                  <a:moveTo>
                    <a:pt x="0" y="40"/>
                  </a:moveTo>
                  <a:lnTo>
                    <a:pt x="0" y="40"/>
                  </a:lnTo>
                  <a:lnTo>
                    <a:pt x="1" y="46"/>
                  </a:lnTo>
                  <a:lnTo>
                    <a:pt x="1" y="50"/>
                  </a:lnTo>
                  <a:lnTo>
                    <a:pt x="3" y="55"/>
                  </a:lnTo>
                  <a:lnTo>
                    <a:pt x="5" y="58"/>
                  </a:lnTo>
                  <a:lnTo>
                    <a:pt x="8" y="60"/>
                  </a:lnTo>
                  <a:lnTo>
                    <a:pt x="11" y="62"/>
                  </a:lnTo>
                  <a:lnTo>
                    <a:pt x="14" y="63"/>
                  </a:lnTo>
                  <a:lnTo>
                    <a:pt x="18" y="63"/>
                  </a:lnTo>
                  <a:lnTo>
                    <a:pt x="18" y="63"/>
                  </a:lnTo>
                  <a:lnTo>
                    <a:pt x="22" y="63"/>
                  </a:lnTo>
                  <a:lnTo>
                    <a:pt x="26" y="62"/>
                  </a:lnTo>
                  <a:lnTo>
                    <a:pt x="28" y="60"/>
                  </a:lnTo>
                  <a:lnTo>
                    <a:pt x="31" y="58"/>
                  </a:lnTo>
                  <a:lnTo>
                    <a:pt x="33" y="55"/>
                  </a:lnTo>
                  <a:lnTo>
                    <a:pt x="35" y="50"/>
                  </a:lnTo>
                  <a:lnTo>
                    <a:pt x="36" y="46"/>
                  </a:lnTo>
                  <a:lnTo>
                    <a:pt x="36" y="40"/>
                  </a:lnTo>
                  <a:lnTo>
                    <a:pt x="36" y="40"/>
                  </a:lnTo>
                  <a:lnTo>
                    <a:pt x="36" y="33"/>
                  </a:lnTo>
                  <a:lnTo>
                    <a:pt x="33" y="27"/>
                  </a:lnTo>
                  <a:lnTo>
                    <a:pt x="30" y="19"/>
                  </a:lnTo>
                  <a:lnTo>
                    <a:pt x="27" y="13"/>
                  </a:lnTo>
                  <a:lnTo>
                    <a:pt x="21" y="3"/>
                  </a:lnTo>
                  <a:lnTo>
                    <a:pt x="18" y="0"/>
                  </a:lnTo>
                  <a:lnTo>
                    <a:pt x="18" y="0"/>
                  </a:lnTo>
                  <a:lnTo>
                    <a:pt x="15" y="3"/>
                  </a:lnTo>
                  <a:lnTo>
                    <a:pt x="9" y="13"/>
                  </a:lnTo>
                  <a:lnTo>
                    <a:pt x="5" y="19"/>
                  </a:lnTo>
                  <a:lnTo>
                    <a:pt x="3" y="27"/>
                  </a:lnTo>
                  <a:lnTo>
                    <a:pt x="1"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4" name="Freeform 1493"/>
            <p:cNvSpPr>
              <a:spLocks/>
            </p:cNvSpPr>
            <p:nvPr/>
          </p:nvSpPr>
          <p:spPr bwMode="auto">
            <a:xfrm flipH="1">
              <a:off x="8243000" y="419453"/>
              <a:ext cx="12166" cy="15637"/>
            </a:xfrm>
            <a:custGeom>
              <a:avLst/>
              <a:gdLst>
                <a:gd name="T0" fmla="*/ 0 w 37"/>
                <a:gd name="T1" fmla="*/ 40 h 64"/>
                <a:gd name="T2" fmla="*/ 0 w 37"/>
                <a:gd name="T3" fmla="*/ 40 h 64"/>
                <a:gd name="T4" fmla="*/ 2 w 37"/>
                <a:gd name="T5" fmla="*/ 46 h 64"/>
                <a:gd name="T6" fmla="*/ 3 w 37"/>
                <a:gd name="T7" fmla="*/ 51 h 64"/>
                <a:gd name="T8" fmla="*/ 4 w 37"/>
                <a:gd name="T9" fmla="*/ 55 h 64"/>
                <a:gd name="T10" fmla="*/ 6 w 37"/>
                <a:gd name="T11" fmla="*/ 58 h 64"/>
                <a:gd name="T12" fmla="*/ 9 w 37"/>
                <a:gd name="T13" fmla="*/ 60 h 64"/>
                <a:gd name="T14" fmla="*/ 12 w 37"/>
                <a:gd name="T15" fmla="*/ 62 h 64"/>
                <a:gd name="T16" fmla="*/ 15 w 37"/>
                <a:gd name="T17" fmla="*/ 63 h 64"/>
                <a:gd name="T18" fmla="*/ 19 w 37"/>
                <a:gd name="T19" fmla="*/ 64 h 64"/>
                <a:gd name="T20" fmla="*/ 19 w 37"/>
                <a:gd name="T21" fmla="*/ 64 h 64"/>
                <a:gd name="T22" fmla="*/ 23 w 37"/>
                <a:gd name="T23" fmla="*/ 63 h 64"/>
                <a:gd name="T24" fmla="*/ 26 w 37"/>
                <a:gd name="T25" fmla="*/ 62 h 64"/>
                <a:gd name="T26" fmla="*/ 30 w 37"/>
                <a:gd name="T27" fmla="*/ 60 h 64"/>
                <a:gd name="T28" fmla="*/ 32 w 37"/>
                <a:gd name="T29" fmla="*/ 58 h 64"/>
                <a:gd name="T30" fmla="*/ 34 w 37"/>
                <a:gd name="T31" fmla="*/ 55 h 64"/>
                <a:gd name="T32" fmla="*/ 35 w 37"/>
                <a:gd name="T33" fmla="*/ 51 h 64"/>
                <a:gd name="T34" fmla="*/ 36 w 37"/>
                <a:gd name="T35" fmla="*/ 46 h 64"/>
                <a:gd name="T36" fmla="*/ 37 w 37"/>
                <a:gd name="T37" fmla="*/ 40 h 64"/>
                <a:gd name="T38" fmla="*/ 37 w 37"/>
                <a:gd name="T39" fmla="*/ 40 h 64"/>
                <a:gd name="T40" fmla="*/ 36 w 37"/>
                <a:gd name="T41" fmla="*/ 33 h 64"/>
                <a:gd name="T42" fmla="*/ 34 w 37"/>
                <a:gd name="T43" fmla="*/ 26 h 64"/>
                <a:gd name="T44" fmla="*/ 32 w 37"/>
                <a:gd name="T45" fmla="*/ 19 h 64"/>
                <a:gd name="T46" fmla="*/ 28 w 37"/>
                <a:gd name="T47" fmla="*/ 13 h 64"/>
                <a:gd name="T48" fmla="*/ 22 w 37"/>
                <a:gd name="T49" fmla="*/ 3 h 64"/>
                <a:gd name="T50" fmla="*/ 19 w 37"/>
                <a:gd name="T51" fmla="*/ 0 h 64"/>
                <a:gd name="T52" fmla="*/ 19 w 37"/>
                <a:gd name="T53" fmla="*/ 0 h 64"/>
                <a:gd name="T54" fmla="*/ 16 w 37"/>
                <a:gd name="T55" fmla="*/ 3 h 64"/>
                <a:gd name="T56" fmla="*/ 11 w 37"/>
                <a:gd name="T57" fmla="*/ 13 h 64"/>
                <a:gd name="T58" fmla="*/ 7 w 37"/>
                <a:gd name="T59" fmla="*/ 19 h 64"/>
                <a:gd name="T60" fmla="*/ 4 w 37"/>
                <a:gd name="T61" fmla="*/ 26 h 64"/>
                <a:gd name="T62" fmla="*/ 2 w 37"/>
                <a:gd name="T63" fmla="*/ 33 h 64"/>
                <a:gd name="T64" fmla="*/ 0 w 37"/>
                <a:gd name="T65" fmla="*/ 40 h 64"/>
                <a:gd name="T66" fmla="*/ 0 w 37"/>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 h="64">
                  <a:moveTo>
                    <a:pt x="0" y="40"/>
                  </a:moveTo>
                  <a:lnTo>
                    <a:pt x="0" y="40"/>
                  </a:lnTo>
                  <a:lnTo>
                    <a:pt x="2" y="46"/>
                  </a:lnTo>
                  <a:lnTo>
                    <a:pt x="3" y="51"/>
                  </a:lnTo>
                  <a:lnTo>
                    <a:pt x="4" y="55"/>
                  </a:lnTo>
                  <a:lnTo>
                    <a:pt x="6" y="58"/>
                  </a:lnTo>
                  <a:lnTo>
                    <a:pt x="9" y="60"/>
                  </a:lnTo>
                  <a:lnTo>
                    <a:pt x="12" y="62"/>
                  </a:lnTo>
                  <a:lnTo>
                    <a:pt x="15" y="63"/>
                  </a:lnTo>
                  <a:lnTo>
                    <a:pt x="19" y="64"/>
                  </a:lnTo>
                  <a:lnTo>
                    <a:pt x="19" y="64"/>
                  </a:lnTo>
                  <a:lnTo>
                    <a:pt x="23" y="63"/>
                  </a:lnTo>
                  <a:lnTo>
                    <a:pt x="26" y="62"/>
                  </a:lnTo>
                  <a:lnTo>
                    <a:pt x="30" y="60"/>
                  </a:lnTo>
                  <a:lnTo>
                    <a:pt x="32" y="58"/>
                  </a:lnTo>
                  <a:lnTo>
                    <a:pt x="34" y="55"/>
                  </a:lnTo>
                  <a:lnTo>
                    <a:pt x="35" y="51"/>
                  </a:lnTo>
                  <a:lnTo>
                    <a:pt x="36" y="46"/>
                  </a:lnTo>
                  <a:lnTo>
                    <a:pt x="37" y="40"/>
                  </a:lnTo>
                  <a:lnTo>
                    <a:pt x="37" y="40"/>
                  </a:lnTo>
                  <a:lnTo>
                    <a:pt x="36" y="33"/>
                  </a:lnTo>
                  <a:lnTo>
                    <a:pt x="34" y="26"/>
                  </a:lnTo>
                  <a:lnTo>
                    <a:pt x="32" y="19"/>
                  </a:lnTo>
                  <a:lnTo>
                    <a:pt x="28" y="13"/>
                  </a:lnTo>
                  <a:lnTo>
                    <a:pt x="22" y="3"/>
                  </a:lnTo>
                  <a:lnTo>
                    <a:pt x="19" y="0"/>
                  </a:lnTo>
                  <a:lnTo>
                    <a:pt x="19" y="0"/>
                  </a:lnTo>
                  <a:lnTo>
                    <a:pt x="16" y="3"/>
                  </a:lnTo>
                  <a:lnTo>
                    <a:pt x="11" y="13"/>
                  </a:lnTo>
                  <a:lnTo>
                    <a:pt x="7" y="19"/>
                  </a:lnTo>
                  <a:lnTo>
                    <a:pt x="4" y="26"/>
                  </a:lnTo>
                  <a:lnTo>
                    <a:pt x="2"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5" name="Freeform 1494"/>
            <p:cNvSpPr>
              <a:spLocks/>
            </p:cNvSpPr>
            <p:nvPr/>
          </p:nvSpPr>
          <p:spPr bwMode="auto">
            <a:xfrm flipH="1">
              <a:off x="8288188" y="419453"/>
              <a:ext cx="10428" cy="15637"/>
            </a:xfrm>
            <a:custGeom>
              <a:avLst/>
              <a:gdLst>
                <a:gd name="T0" fmla="*/ 0 w 36"/>
                <a:gd name="T1" fmla="*/ 40 h 64"/>
                <a:gd name="T2" fmla="*/ 0 w 36"/>
                <a:gd name="T3" fmla="*/ 40 h 64"/>
                <a:gd name="T4" fmla="*/ 0 w 36"/>
                <a:gd name="T5" fmla="*/ 46 h 64"/>
                <a:gd name="T6" fmla="*/ 1 w 36"/>
                <a:gd name="T7" fmla="*/ 51 h 64"/>
                <a:gd name="T8" fmla="*/ 3 w 36"/>
                <a:gd name="T9" fmla="*/ 55 h 64"/>
                <a:gd name="T10" fmla="*/ 5 w 36"/>
                <a:gd name="T11" fmla="*/ 58 h 64"/>
                <a:gd name="T12" fmla="*/ 7 w 36"/>
                <a:gd name="T13" fmla="*/ 60 h 64"/>
                <a:gd name="T14" fmla="*/ 11 w 36"/>
                <a:gd name="T15" fmla="*/ 62 h 64"/>
                <a:gd name="T16" fmla="*/ 14 w 36"/>
                <a:gd name="T17" fmla="*/ 63 h 64"/>
                <a:gd name="T18" fmla="*/ 18 w 36"/>
                <a:gd name="T19" fmla="*/ 64 h 64"/>
                <a:gd name="T20" fmla="*/ 18 w 36"/>
                <a:gd name="T21" fmla="*/ 64 h 64"/>
                <a:gd name="T22" fmla="*/ 21 w 36"/>
                <a:gd name="T23" fmla="*/ 63 h 64"/>
                <a:gd name="T24" fmla="*/ 24 w 36"/>
                <a:gd name="T25" fmla="*/ 62 h 64"/>
                <a:gd name="T26" fmla="*/ 28 w 36"/>
                <a:gd name="T27" fmla="*/ 60 h 64"/>
                <a:gd name="T28" fmla="*/ 30 w 36"/>
                <a:gd name="T29" fmla="*/ 58 h 64"/>
                <a:gd name="T30" fmla="*/ 32 w 36"/>
                <a:gd name="T31" fmla="*/ 55 h 64"/>
                <a:gd name="T32" fmla="*/ 34 w 36"/>
                <a:gd name="T33" fmla="*/ 51 h 64"/>
                <a:gd name="T34" fmla="*/ 36 w 36"/>
                <a:gd name="T35" fmla="*/ 46 h 64"/>
                <a:gd name="T36" fmla="*/ 36 w 36"/>
                <a:gd name="T37" fmla="*/ 40 h 64"/>
                <a:gd name="T38" fmla="*/ 36 w 36"/>
                <a:gd name="T39" fmla="*/ 40 h 64"/>
                <a:gd name="T40" fmla="*/ 36 w 36"/>
                <a:gd name="T41" fmla="*/ 33 h 64"/>
                <a:gd name="T42" fmla="*/ 33 w 36"/>
                <a:gd name="T43" fmla="*/ 26 h 64"/>
                <a:gd name="T44" fmla="*/ 30 w 36"/>
                <a:gd name="T45" fmla="*/ 19 h 64"/>
                <a:gd name="T46" fmla="*/ 27 w 36"/>
                <a:gd name="T47" fmla="*/ 13 h 64"/>
                <a:gd name="T48" fmla="*/ 21 w 36"/>
                <a:gd name="T49" fmla="*/ 3 h 64"/>
                <a:gd name="T50" fmla="*/ 18 w 36"/>
                <a:gd name="T51" fmla="*/ 0 h 64"/>
                <a:gd name="T52" fmla="*/ 18 w 36"/>
                <a:gd name="T53" fmla="*/ 0 h 64"/>
                <a:gd name="T54" fmla="*/ 15 w 36"/>
                <a:gd name="T55" fmla="*/ 3 h 64"/>
                <a:gd name="T56" fmla="*/ 9 w 36"/>
                <a:gd name="T57" fmla="*/ 13 h 64"/>
                <a:gd name="T58" fmla="*/ 5 w 36"/>
                <a:gd name="T59" fmla="*/ 19 h 64"/>
                <a:gd name="T60" fmla="*/ 2 w 36"/>
                <a:gd name="T61" fmla="*/ 26 h 64"/>
                <a:gd name="T62" fmla="*/ 1 w 36"/>
                <a:gd name="T63" fmla="*/ 33 h 64"/>
                <a:gd name="T64" fmla="*/ 0 w 36"/>
                <a:gd name="T65" fmla="*/ 40 h 64"/>
                <a:gd name="T66" fmla="*/ 0 w 36"/>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4">
                  <a:moveTo>
                    <a:pt x="0" y="40"/>
                  </a:moveTo>
                  <a:lnTo>
                    <a:pt x="0" y="40"/>
                  </a:lnTo>
                  <a:lnTo>
                    <a:pt x="0" y="46"/>
                  </a:lnTo>
                  <a:lnTo>
                    <a:pt x="1" y="51"/>
                  </a:lnTo>
                  <a:lnTo>
                    <a:pt x="3" y="55"/>
                  </a:lnTo>
                  <a:lnTo>
                    <a:pt x="5" y="58"/>
                  </a:lnTo>
                  <a:lnTo>
                    <a:pt x="7" y="60"/>
                  </a:lnTo>
                  <a:lnTo>
                    <a:pt x="11" y="62"/>
                  </a:lnTo>
                  <a:lnTo>
                    <a:pt x="14" y="63"/>
                  </a:lnTo>
                  <a:lnTo>
                    <a:pt x="18" y="64"/>
                  </a:lnTo>
                  <a:lnTo>
                    <a:pt x="18" y="64"/>
                  </a:lnTo>
                  <a:lnTo>
                    <a:pt x="21" y="63"/>
                  </a:lnTo>
                  <a:lnTo>
                    <a:pt x="24" y="62"/>
                  </a:lnTo>
                  <a:lnTo>
                    <a:pt x="28" y="60"/>
                  </a:lnTo>
                  <a:lnTo>
                    <a:pt x="30" y="58"/>
                  </a:lnTo>
                  <a:lnTo>
                    <a:pt x="32" y="55"/>
                  </a:lnTo>
                  <a:lnTo>
                    <a:pt x="34" y="51"/>
                  </a:lnTo>
                  <a:lnTo>
                    <a:pt x="36" y="46"/>
                  </a:lnTo>
                  <a:lnTo>
                    <a:pt x="36" y="40"/>
                  </a:lnTo>
                  <a:lnTo>
                    <a:pt x="36" y="40"/>
                  </a:lnTo>
                  <a:lnTo>
                    <a:pt x="36" y="33"/>
                  </a:lnTo>
                  <a:lnTo>
                    <a:pt x="33" y="26"/>
                  </a:lnTo>
                  <a:lnTo>
                    <a:pt x="30" y="19"/>
                  </a:lnTo>
                  <a:lnTo>
                    <a:pt x="27" y="13"/>
                  </a:lnTo>
                  <a:lnTo>
                    <a:pt x="21" y="3"/>
                  </a:lnTo>
                  <a:lnTo>
                    <a:pt x="18" y="0"/>
                  </a:lnTo>
                  <a:lnTo>
                    <a:pt x="18" y="0"/>
                  </a:lnTo>
                  <a:lnTo>
                    <a:pt x="15" y="3"/>
                  </a:lnTo>
                  <a:lnTo>
                    <a:pt x="9" y="13"/>
                  </a:lnTo>
                  <a:lnTo>
                    <a:pt x="5" y="19"/>
                  </a:lnTo>
                  <a:lnTo>
                    <a:pt x="2" y="26"/>
                  </a:lnTo>
                  <a:lnTo>
                    <a:pt x="1"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6" name="Freeform 1495"/>
            <p:cNvSpPr>
              <a:spLocks/>
            </p:cNvSpPr>
            <p:nvPr/>
          </p:nvSpPr>
          <p:spPr bwMode="auto">
            <a:xfrm flipH="1">
              <a:off x="8086580" y="442040"/>
              <a:ext cx="10428" cy="15637"/>
            </a:xfrm>
            <a:custGeom>
              <a:avLst/>
              <a:gdLst>
                <a:gd name="T0" fmla="*/ 0 w 38"/>
                <a:gd name="T1" fmla="*/ 40 h 64"/>
                <a:gd name="T2" fmla="*/ 0 w 38"/>
                <a:gd name="T3" fmla="*/ 40 h 64"/>
                <a:gd name="T4" fmla="*/ 2 w 38"/>
                <a:gd name="T5" fmla="*/ 46 h 64"/>
                <a:gd name="T6" fmla="*/ 3 w 38"/>
                <a:gd name="T7" fmla="*/ 51 h 64"/>
                <a:gd name="T8" fmla="*/ 4 w 38"/>
                <a:gd name="T9" fmla="*/ 55 h 64"/>
                <a:gd name="T10" fmla="*/ 6 w 38"/>
                <a:gd name="T11" fmla="*/ 58 h 64"/>
                <a:gd name="T12" fmla="*/ 8 w 38"/>
                <a:gd name="T13" fmla="*/ 60 h 64"/>
                <a:gd name="T14" fmla="*/ 12 w 38"/>
                <a:gd name="T15" fmla="*/ 63 h 64"/>
                <a:gd name="T16" fmla="*/ 15 w 38"/>
                <a:gd name="T17" fmla="*/ 64 h 64"/>
                <a:gd name="T18" fmla="*/ 18 w 38"/>
                <a:gd name="T19" fmla="*/ 64 h 64"/>
                <a:gd name="T20" fmla="*/ 18 w 38"/>
                <a:gd name="T21" fmla="*/ 64 h 64"/>
                <a:gd name="T22" fmla="*/ 23 w 38"/>
                <a:gd name="T23" fmla="*/ 64 h 64"/>
                <a:gd name="T24" fmla="*/ 26 w 38"/>
                <a:gd name="T25" fmla="*/ 63 h 64"/>
                <a:gd name="T26" fmla="*/ 29 w 38"/>
                <a:gd name="T27" fmla="*/ 60 h 64"/>
                <a:gd name="T28" fmla="*/ 32 w 38"/>
                <a:gd name="T29" fmla="*/ 58 h 64"/>
                <a:gd name="T30" fmla="*/ 34 w 38"/>
                <a:gd name="T31" fmla="*/ 55 h 64"/>
                <a:gd name="T32" fmla="*/ 35 w 38"/>
                <a:gd name="T33" fmla="*/ 51 h 64"/>
                <a:gd name="T34" fmla="*/ 36 w 38"/>
                <a:gd name="T35" fmla="*/ 46 h 64"/>
                <a:gd name="T36" fmla="*/ 38 w 38"/>
                <a:gd name="T37" fmla="*/ 40 h 64"/>
                <a:gd name="T38" fmla="*/ 38 w 38"/>
                <a:gd name="T39" fmla="*/ 40 h 64"/>
                <a:gd name="T40" fmla="*/ 36 w 38"/>
                <a:gd name="T41" fmla="*/ 33 h 64"/>
                <a:gd name="T42" fmla="*/ 34 w 38"/>
                <a:gd name="T43" fmla="*/ 27 h 64"/>
                <a:gd name="T44" fmla="*/ 31 w 38"/>
                <a:gd name="T45" fmla="*/ 19 h 64"/>
                <a:gd name="T46" fmla="*/ 27 w 38"/>
                <a:gd name="T47" fmla="*/ 13 h 64"/>
                <a:gd name="T48" fmla="*/ 22 w 38"/>
                <a:gd name="T49" fmla="*/ 3 h 64"/>
                <a:gd name="T50" fmla="*/ 18 w 38"/>
                <a:gd name="T51" fmla="*/ 0 h 64"/>
                <a:gd name="T52" fmla="*/ 18 w 38"/>
                <a:gd name="T53" fmla="*/ 0 h 64"/>
                <a:gd name="T54" fmla="*/ 16 w 38"/>
                <a:gd name="T55" fmla="*/ 3 h 64"/>
                <a:gd name="T56" fmla="*/ 9 w 38"/>
                <a:gd name="T57" fmla="*/ 13 h 64"/>
                <a:gd name="T58" fmla="*/ 6 w 38"/>
                <a:gd name="T59" fmla="*/ 19 h 64"/>
                <a:gd name="T60" fmla="*/ 4 w 38"/>
                <a:gd name="T61" fmla="*/ 27 h 64"/>
                <a:gd name="T62" fmla="*/ 2 w 38"/>
                <a:gd name="T63" fmla="*/ 33 h 64"/>
                <a:gd name="T64" fmla="*/ 0 w 38"/>
                <a:gd name="T65" fmla="*/ 40 h 64"/>
                <a:gd name="T66" fmla="*/ 0 w 38"/>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64">
                  <a:moveTo>
                    <a:pt x="0" y="40"/>
                  </a:moveTo>
                  <a:lnTo>
                    <a:pt x="0" y="40"/>
                  </a:lnTo>
                  <a:lnTo>
                    <a:pt x="2" y="46"/>
                  </a:lnTo>
                  <a:lnTo>
                    <a:pt x="3" y="51"/>
                  </a:lnTo>
                  <a:lnTo>
                    <a:pt x="4" y="55"/>
                  </a:lnTo>
                  <a:lnTo>
                    <a:pt x="6" y="58"/>
                  </a:lnTo>
                  <a:lnTo>
                    <a:pt x="8" y="60"/>
                  </a:lnTo>
                  <a:lnTo>
                    <a:pt x="12" y="63"/>
                  </a:lnTo>
                  <a:lnTo>
                    <a:pt x="15" y="64"/>
                  </a:lnTo>
                  <a:lnTo>
                    <a:pt x="18" y="64"/>
                  </a:lnTo>
                  <a:lnTo>
                    <a:pt x="18" y="64"/>
                  </a:lnTo>
                  <a:lnTo>
                    <a:pt x="23" y="64"/>
                  </a:lnTo>
                  <a:lnTo>
                    <a:pt x="26" y="63"/>
                  </a:lnTo>
                  <a:lnTo>
                    <a:pt x="29" y="60"/>
                  </a:lnTo>
                  <a:lnTo>
                    <a:pt x="32" y="58"/>
                  </a:lnTo>
                  <a:lnTo>
                    <a:pt x="34" y="55"/>
                  </a:lnTo>
                  <a:lnTo>
                    <a:pt x="35" y="51"/>
                  </a:lnTo>
                  <a:lnTo>
                    <a:pt x="36" y="46"/>
                  </a:lnTo>
                  <a:lnTo>
                    <a:pt x="38" y="40"/>
                  </a:lnTo>
                  <a:lnTo>
                    <a:pt x="38" y="40"/>
                  </a:lnTo>
                  <a:lnTo>
                    <a:pt x="36" y="33"/>
                  </a:lnTo>
                  <a:lnTo>
                    <a:pt x="34" y="27"/>
                  </a:lnTo>
                  <a:lnTo>
                    <a:pt x="31" y="19"/>
                  </a:lnTo>
                  <a:lnTo>
                    <a:pt x="27" y="13"/>
                  </a:lnTo>
                  <a:lnTo>
                    <a:pt x="22" y="3"/>
                  </a:lnTo>
                  <a:lnTo>
                    <a:pt x="18" y="0"/>
                  </a:lnTo>
                  <a:lnTo>
                    <a:pt x="18" y="0"/>
                  </a:lnTo>
                  <a:lnTo>
                    <a:pt x="16" y="3"/>
                  </a:lnTo>
                  <a:lnTo>
                    <a:pt x="9" y="13"/>
                  </a:lnTo>
                  <a:lnTo>
                    <a:pt x="6" y="19"/>
                  </a:lnTo>
                  <a:lnTo>
                    <a:pt x="4" y="27"/>
                  </a:lnTo>
                  <a:lnTo>
                    <a:pt x="2"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7" name="Freeform 1496"/>
            <p:cNvSpPr>
              <a:spLocks/>
            </p:cNvSpPr>
            <p:nvPr/>
          </p:nvSpPr>
          <p:spPr bwMode="auto">
            <a:xfrm flipH="1">
              <a:off x="8131768" y="452464"/>
              <a:ext cx="10428" cy="15637"/>
            </a:xfrm>
            <a:custGeom>
              <a:avLst/>
              <a:gdLst>
                <a:gd name="T0" fmla="*/ 0 w 36"/>
                <a:gd name="T1" fmla="*/ 40 h 64"/>
                <a:gd name="T2" fmla="*/ 0 w 36"/>
                <a:gd name="T3" fmla="*/ 40 h 64"/>
                <a:gd name="T4" fmla="*/ 0 w 36"/>
                <a:gd name="T5" fmla="*/ 46 h 64"/>
                <a:gd name="T6" fmla="*/ 1 w 36"/>
                <a:gd name="T7" fmla="*/ 51 h 64"/>
                <a:gd name="T8" fmla="*/ 3 w 36"/>
                <a:gd name="T9" fmla="*/ 55 h 64"/>
                <a:gd name="T10" fmla="*/ 4 w 36"/>
                <a:gd name="T11" fmla="*/ 58 h 64"/>
                <a:gd name="T12" fmla="*/ 8 w 36"/>
                <a:gd name="T13" fmla="*/ 60 h 64"/>
                <a:gd name="T14" fmla="*/ 11 w 36"/>
                <a:gd name="T15" fmla="*/ 61 h 64"/>
                <a:gd name="T16" fmla="*/ 14 w 36"/>
                <a:gd name="T17" fmla="*/ 63 h 64"/>
                <a:gd name="T18" fmla="*/ 18 w 36"/>
                <a:gd name="T19" fmla="*/ 64 h 64"/>
                <a:gd name="T20" fmla="*/ 18 w 36"/>
                <a:gd name="T21" fmla="*/ 64 h 64"/>
                <a:gd name="T22" fmla="*/ 21 w 36"/>
                <a:gd name="T23" fmla="*/ 63 h 64"/>
                <a:gd name="T24" fmla="*/ 24 w 36"/>
                <a:gd name="T25" fmla="*/ 61 h 64"/>
                <a:gd name="T26" fmla="*/ 28 w 36"/>
                <a:gd name="T27" fmla="*/ 60 h 64"/>
                <a:gd name="T28" fmla="*/ 30 w 36"/>
                <a:gd name="T29" fmla="*/ 58 h 64"/>
                <a:gd name="T30" fmla="*/ 32 w 36"/>
                <a:gd name="T31" fmla="*/ 55 h 64"/>
                <a:gd name="T32" fmla="*/ 34 w 36"/>
                <a:gd name="T33" fmla="*/ 51 h 64"/>
                <a:gd name="T34" fmla="*/ 36 w 36"/>
                <a:gd name="T35" fmla="*/ 46 h 64"/>
                <a:gd name="T36" fmla="*/ 36 w 36"/>
                <a:gd name="T37" fmla="*/ 40 h 64"/>
                <a:gd name="T38" fmla="*/ 36 w 36"/>
                <a:gd name="T39" fmla="*/ 40 h 64"/>
                <a:gd name="T40" fmla="*/ 34 w 36"/>
                <a:gd name="T41" fmla="*/ 33 h 64"/>
                <a:gd name="T42" fmla="*/ 32 w 36"/>
                <a:gd name="T43" fmla="*/ 26 h 64"/>
                <a:gd name="T44" fmla="*/ 30 w 36"/>
                <a:gd name="T45" fmla="*/ 19 h 64"/>
                <a:gd name="T46" fmla="*/ 27 w 36"/>
                <a:gd name="T47" fmla="*/ 13 h 64"/>
                <a:gd name="T48" fmla="*/ 20 w 36"/>
                <a:gd name="T49" fmla="*/ 3 h 64"/>
                <a:gd name="T50" fmla="*/ 18 w 36"/>
                <a:gd name="T51" fmla="*/ 0 h 64"/>
                <a:gd name="T52" fmla="*/ 18 w 36"/>
                <a:gd name="T53" fmla="*/ 0 h 64"/>
                <a:gd name="T54" fmla="*/ 14 w 36"/>
                <a:gd name="T55" fmla="*/ 3 h 64"/>
                <a:gd name="T56" fmla="*/ 9 w 36"/>
                <a:gd name="T57" fmla="*/ 13 h 64"/>
                <a:gd name="T58" fmla="*/ 5 w 36"/>
                <a:gd name="T59" fmla="*/ 19 h 64"/>
                <a:gd name="T60" fmla="*/ 2 w 36"/>
                <a:gd name="T61" fmla="*/ 26 h 64"/>
                <a:gd name="T62" fmla="*/ 0 w 36"/>
                <a:gd name="T63" fmla="*/ 33 h 64"/>
                <a:gd name="T64" fmla="*/ 0 w 36"/>
                <a:gd name="T65" fmla="*/ 40 h 64"/>
                <a:gd name="T66" fmla="*/ 0 w 36"/>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4">
                  <a:moveTo>
                    <a:pt x="0" y="40"/>
                  </a:moveTo>
                  <a:lnTo>
                    <a:pt x="0" y="40"/>
                  </a:lnTo>
                  <a:lnTo>
                    <a:pt x="0" y="46"/>
                  </a:lnTo>
                  <a:lnTo>
                    <a:pt x="1" y="51"/>
                  </a:lnTo>
                  <a:lnTo>
                    <a:pt x="3" y="55"/>
                  </a:lnTo>
                  <a:lnTo>
                    <a:pt x="4" y="58"/>
                  </a:lnTo>
                  <a:lnTo>
                    <a:pt x="8" y="60"/>
                  </a:lnTo>
                  <a:lnTo>
                    <a:pt x="11" y="61"/>
                  </a:lnTo>
                  <a:lnTo>
                    <a:pt x="14" y="63"/>
                  </a:lnTo>
                  <a:lnTo>
                    <a:pt x="18" y="64"/>
                  </a:lnTo>
                  <a:lnTo>
                    <a:pt x="18" y="64"/>
                  </a:lnTo>
                  <a:lnTo>
                    <a:pt x="21" y="63"/>
                  </a:lnTo>
                  <a:lnTo>
                    <a:pt x="24" y="61"/>
                  </a:lnTo>
                  <a:lnTo>
                    <a:pt x="28" y="60"/>
                  </a:lnTo>
                  <a:lnTo>
                    <a:pt x="30" y="58"/>
                  </a:lnTo>
                  <a:lnTo>
                    <a:pt x="32" y="55"/>
                  </a:lnTo>
                  <a:lnTo>
                    <a:pt x="34" y="51"/>
                  </a:lnTo>
                  <a:lnTo>
                    <a:pt x="36" y="46"/>
                  </a:lnTo>
                  <a:lnTo>
                    <a:pt x="36" y="40"/>
                  </a:lnTo>
                  <a:lnTo>
                    <a:pt x="36" y="40"/>
                  </a:lnTo>
                  <a:lnTo>
                    <a:pt x="34" y="33"/>
                  </a:lnTo>
                  <a:lnTo>
                    <a:pt x="32" y="26"/>
                  </a:lnTo>
                  <a:lnTo>
                    <a:pt x="30" y="19"/>
                  </a:lnTo>
                  <a:lnTo>
                    <a:pt x="27" y="13"/>
                  </a:lnTo>
                  <a:lnTo>
                    <a:pt x="20" y="3"/>
                  </a:lnTo>
                  <a:lnTo>
                    <a:pt x="18" y="0"/>
                  </a:lnTo>
                  <a:lnTo>
                    <a:pt x="18" y="0"/>
                  </a:lnTo>
                  <a:lnTo>
                    <a:pt x="14" y="3"/>
                  </a:lnTo>
                  <a:lnTo>
                    <a:pt x="9" y="13"/>
                  </a:lnTo>
                  <a:lnTo>
                    <a:pt x="5" y="19"/>
                  </a:lnTo>
                  <a:lnTo>
                    <a:pt x="2" y="26"/>
                  </a:lnTo>
                  <a:lnTo>
                    <a:pt x="0"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8" name="Freeform 1497"/>
            <p:cNvSpPr>
              <a:spLocks/>
            </p:cNvSpPr>
            <p:nvPr/>
          </p:nvSpPr>
          <p:spPr bwMode="auto">
            <a:xfrm flipH="1">
              <a:off x="8176956" y="452464"/>
              <a:ext cx="10428" cy="15637"/>
            </a:xfrm>
            <a:custGeom>
              <a:avLst/>
              <a:gdLst>
                <a:gd name="T0" fmla="*/ 0 w 36"/>
                <a:gd name="T1" fmla="*/ 40 h 64"/>
                <a:gd name="T2" fmla="*/ 0 w 36"/>
                <a:gd name="T3" fmla="*/ 40 h 64"/>
                <a:gd name="T4" fmla="*/ 1 w 36"/>
                <a:gd name="T5" fmla="*/ 46 h 64"/>
                <a:gd name="T6" fmla="*/ 1 w 36"/>
                <a:gd name="T7" fmla="*/ 51 h 64"/>
                <a:gd name="T8" fmla="*/ 3 w 36"/>
                <a:gd name="T9" fmla="*/ 55 h 64"/>
                <a:gd name="T10" fmla="*/ 5 w 36"/>
                <a:gd name="T11" fmla="*/ 58 h 64"/>
                <a:gd name="T12" fmla="*/ 8 w 36"/>
                <a:gd name="T13" fmla="*/ 60 h 64"/>
                <a:gd name="T14" fmla="*/ 11 w 36"/>
                <a:gd name="T15" fmla="*/ 61 h 64"/>
                <a:gd name="T16" fmla="*/ 14 w 36"/>
                <a:gd name="T17" fmla="*/ 63 h 64"/>
                <a:gd name="T18" fmla="*/ 18 w 36"/>
                <a:gd name="T19" fmla="*/ 64 h 64"/>
                <a:gd name="T20" fmla="*/ 18 w 36"/>
                <a:gd name="T21" fmla="*/ 64 h 64"/>
                <a:gd name="T22" fmla="*/ 22 w 36"/>
                <a:gd name="T23" fmla="*/ 63 h 64"/>
                <a:gd name="T24" fmla="*/ 26 w 36"/>
                <a:gd name="T25" fmla="*/ 61 h 64"/>
                <a:gd name="T26" fmla="*/ 28 w 36"/>
                <a:gd name="T27" fmla="*/ 60 h 64"/>
                <a:gd name="T28" fmla="*/ 31 w 36"/>
                <a:gd name="T29" fmla="*/ 58 h 64"/>
                <a:gd name="T30" fmla="*/ 33 w 36"/>
                <a:gd name="T31" fmla="*/ 55 h 64"/>
                <a:gd name="T32" fmla="*/ 35 w 36"/>
                <a:gd name="T33" fmla="*/ 51 h 64"/>
                <a:gd name="T34" fmla="*/ 36 w 36"/>
                <a:gd name="T35" fmla="*/ 46 h 64"/>
                <a:gd name="T36" fmla="*/ 36 w 36"/>
                <a:gd name="T37" fmla="*/ 40 h 64"/>
                <a:gd name="T38" fmla="*/ 36 w 36"/>
                <a:gd name="T39" fmla="*/ 40 h 64"/>
                <a:gd name="T40" fmla="*/ 36 w 36"/>
                <a:gd name="T41" fmla="*/ 33 h 64"/>
                <a:gd name="T42" fmla="*/ 33 w 36"/>
                <a:gd name="T43" fmla="*/ 26 h 64"/>
                <a:gd name="T44" fmla="*/ 30 w 36"/>
                <a:gd name="T45" fmla="*/ 19 h 64"/>
                <a:gd name="T46" fmla="*/ 27 w 36"/>
                <a:gd name="T47" fmla="*/ 13 h 64"/>
                <a:gd name="T48" fmla="*/ 21 w 36"/>
                <a:gd name="T49" fmla="*/ 3 h 64"/>
                <a:gd name="T50" fmla="*/ 18 w 36"/>
                <a:gd name="T51" fmla="*/ 0 h 64"/>
                <a:gd name="T52" fmla="*/ 18 w 36"/>
                <a:gd name="T53" fmla="*/ 0 h 64"/>
                <a:gd name="T54" fmla="*/ 15 w 36"/>
                <a:gd name="T55" fmla="*/ 3 h 64"/>
                <a:gd name="T56" fmla="*/ 9 w 36"/>
                <a:gd name="T57" fmla="*/ 13 h 64"/>
                <a:gd name="T58" fmla="*/ 5 w 36"/>
                <a:gd name="T59" fmla="*/ 19 h 64"/>
                <a:gd name="T60" fmla="*/ 3 w 36"/>
                <a:gd name="T61" fmla="*/ 26 h 64"/>
                <a:gd name="T62" fmla="*/ 1 w 36"/>
                <a:gd name="T63" fmla="*/ 33 h 64"/>
                <a:gd name="T64" fmla="*/ 0 w 36"/>
                <a:gd name="T65" fmla="*/ 40 h 64"/>
                <a:gd name="T66" fmla="*/ 0 w 36"/>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4">
                  <a:moveTo>
                    <a:pt x="0" y="40"/>
                  </a:moveTo>
                  <a:lnTo>
                    <a:pt x="0" y="40"/>
                  </a:lnTo>
                  <a:lnTo>
                    <a:pt x="1" y="46"/>
                  </a:lnTo>
                  <a:lnTo>
                    <a:pt x="1" y="51"/>
                  </a:lnTo>
                  <a:lnTo>
                    <a:pt x="3" y="55"/>
                  </a:lnTo>
                  <a:lnTo>
                    <a:pt x="5" y="58"/>
                  </a:lnTo>
                  <a:lnTo>
                    <a:pt x="8" y="60"/>
                  </a:lnTo>
                  <a:lnTo>
                    <a:pt x="11" y="61"/>
                  </a:lnTo>
                  <a:lnTo>
                    <a:pt x="14" y="63"/>
                  </a:lnTo>
                  <a:lnTo>
                    <a:pt x="18" y="64"/>
                  </a:lnTo>
                  <a:lnTo>
                    <a:pt x="18" y="64"/>
                  </a:lnTo>
                  <a:lnTo>
                    <a:pt x="22" y="63"/>
                  </a:lnTo>
                  <a:lnTo>
                    <a:pt x="26" y="61"/>
                  </a:lnTo>
                  <a:lnTo>
                    <a:pt x="28" y="60"/>
                  </a:lnTo>
                  <a:lnTo>
                    <a:pt x="31" y="58"/>
                  </a:lnTo>
                  <a:lnTo>
                    <a:pt x="33" y="55"/>
                  </a:lnTo>
                  <a:lnTo>
                    <a:pt x="35" y="51"/>
                  </a:lnTo>
                  <a:lnTo>
                    <a:pt x="36" y="46"/>
                  </a:lnTo>
                  <a:lnTo>
                    <a:pt x="36" y="40"/>
                  </a:lnTo>
                  <a:lnTo>
                    <a:pt x="36" y="40"/>
                  </a:lnTo>
                  <a:lnTo>
                    <a:pt x="36" y="33"/>
                  </a:lnTo>
                  <a:lnTo>
                    <a:pt x="33" y="26"/>
                  </a:lnTo>
                  <a:lnTo>
                    <a:pt x="30" y="19"/>
                  </a:lnTo>
                  <a:lnTo>
                    <a:pt x="27" y="13"/>
                  </a:lnTo>
                  <a:lnTo>
                    <a:pt x="21" y="3"/>
                  </a:lnTo>
                  <a:lnTo>
                    <a:pt x="18" y="0"/>
                  </a:lnTo>
                  <a:lnTo>
                    <a:pt x="18" y="0"/>
                  </a:lnTo>
                  <a:lnTo>
                    <a:pt x="15" y="3"/>
                  </a:lnTo>
                  <a:lnTo>
                    <a:pt x="9" y="13"/>
                  </a:lnTo>
                  <a:lnTo>
                    <a:pt x="5" y="19"/>
                  </a:lnTo>
                  <a:lnTo>
                    <a:pt x="3" y="26"/>
                  </a:lnTo>
                  <a:lnTo>
                    <a:pt x="1"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9" name="Freeform 1498"/>
            <p:cNvSpPr>
              <a:spLocks/>
            </p:cNvSpPr>
            <p:nvPr/>
          </p:nvSpPr>
          <p:spPr bwMode="auto">
            <a:xfrm flipH="1">
              <a:off x="8222144" y="452464"/>
              <a:ext cx="10428" cy="15637"/>
            </a:xfrm>
            <a:custGeom>
              <a:avLst/>
              <a:gdLst>
                <a:gd name="T0" fmla="*/ 0 w 36"/>
                <a:gd name="T1" fmla="*/ 40 h 64"/>
                <a:gd name="T2" fmla="*/ 0 w 36"/>
                <a:gd name="T3" fmla="*/ 40 h 64"/>
                <a:gd name="T4" fmla="*/ 0 w 36"/>
                <a:gd name="T5" fmla="*/ 46 h 64"/>
                <a:gd name="T6" fmla="*/ 1 w 36"/>
                <a:gd name="T7" fmla="*/ 51 h 64"/>
                <a:gd name="T8" fmla="*/ 2 w 36"/>
                <a:gd name="T9" fmla="*/ 55 h 64"/>
                <a:gd name="T10" fmla="*/ 4 w 36"/>
                <a:gd name="T11" fmla="*/ 58 h 64"/>
                <a:gd name="T12" fmla="*/ 8 w 36"/>
                <a:gd name="T13" fmla="*/ 60 h 64"/>
                <a:gd name="T14" fmla="*/ 11 w 36"/>
                <a:gd name="T15" fmla="*/ 61 h 64"/>
                <a:gd name="T16" fmla="*/ 15 w 36"/>
                <a:gd name="T17" fmla="*/ 63 h 64"/>
                <a:gd name="T18" fmla="*/ 18 w 36"/>
                <a:gd name="T19" fmla="*/ 64 h 64"/>
                <a:gd name="T20" fmla="*/ 18 w 36"/>
                <a:gd name="T21" fmla="*/ 64 h 64"/>
                <a:gd name="T22" fmla="*/ 21 w 36"/>
                <a:gd name="T23" fmla="*/ 63 h 64"/>
                <a:gd name="T24" fmla="*/ 25 w 36"/>
                <a:gd name="T25" fmla="*/ 61 h 64"/>
                <a:gd name="T26" fmla="*/ 28 w 36"/>
                <a:gd name="T27" fmla="*/ 60 h 64"/>
                <a:gd name="T28" fmla="*/ 30 w 36"/>
                <a:gd name="T29" fmla="*/ 58 h 64"/>
                <a:gd name="T30" fmla="*/ 32 w 36"/>
                <a:gd name="T31" fmla="*/ 55 h 64"/>
                <a:gd name="T32" fmla="*/ 35 w 36"/>
                <a:gd name="T33" fmla="*/ 51 h 64"/>
                <a:gd name="T34" fmla="*/ 36 w 36"/>
                <a:gd name="T35" fmla="*/ 46 h 64"/>
                <a:gd name="T36" fmla="*/ 36 w 36"/>
                <a:gd name="T37" fmla="*/ 40 h 64"/>
                <a:gd name="T38" fmla="*/ 36 w 36"/>
                <a:gd name="T39" fmla="*/ 40 h 64"/>
                <a:gd name="T40" fmla="*/ 35 w 36"/>
                <a:gd name="T41" fmla="*/ 33 h 64"/>
                <a:gd name="T42" fmla="*/ 32 w 36"/>
                <a:gd name="T43" fmla="*/ 26 h 64"/>
                <a:gd name="T44" fmla="*/ 30 w 36"/>
                <a:gd name="T45" fmla="*/ 19 h 64"/>
                <a:gd name="T46" fmla="*/ 27 w 36"/>
                <a:gd name="T47" fmla="*/ 13 h 64"/>
                <a:gd name="T48" fmla="*/ 20 w 36"/>
                <a:gd name="T49" fmla="*/ 3 h 64"/>
                <a:gd name="T50" fmla="*/ 18 w 36"/>
                <a:gd name="T51" fmla="*/ 0 h 64"/>
                <a:gd name="T52" fmla="*/ 18 w 36"/>
                <a:gd name="T53" fmla="*/ 0 h 64"/>
                <a:gd name="T54" fmla="*/ 15 w 36"/>
                <a:gd name="T55" fmla="*/ 3 h 64"/>
                <a:gd name="T56" fmla="*/ 9 w 36"/>
                <a:gd name="T57" fmla="*/ 13 h 64"/>
                <a:gd name="T58" fmla="*/ 6 w 36"/>
                <a:gd name="T59" fmla="*/ 19 h 64"/>
                <a:gd name="T60" fmla="*/ 2 w 36"/>
                <a:gd name="T61" fmla="*/ 26 h 64"/>
                <a:gd name="T62" fmla="*/ 0 w 36"/>
                <a:gd name="T63" fmla="*/ 33 h 64"/>
                <a:gd name="T64" fmla="*/ 0 w 36"/>
                <a:gd name="T65" fmla="*/ 40 h 64"/>
                <a:gd name="T66" fmla="*/ 0 w 36"/>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4">
                  <a:moveTo>
                    <a:pt x="0" y="40"/>
                  </a:moveTo>
                  <a:lnTo>
                    <a:pt x="0" y="40"/>
                  </a:lnTo>
                  <a:lnTo>
                    <a:pt x="0" y="46"/>
                  </a:lnTo>
                  <a:lnTo>
                    <a:pt x="1" y="51"/>
                  </a:lnTo>
                  <a:lnTo>
                    <a:pt x="2" y="55"/>
                  </a:lnTo>
                  <a:lnTo>
                    <a:pt x="4" y="58"/>
                  </a:lnTo>
                  <a:lnTo>
                    <a:pt x="8" y="60"/>
                  </a:lnTo>
                  <a:lnTo>
                    <a:pt x="11" y="61"/>
                  </a:lnTo>
                  <a:lnTo>
                    <a:pt x="15" y="63"/>
                  </a:lnTo>
                  <a:lnTo>
                    <a:pt x="18" y="64"/>
                  </a:lnTo>
                  <a:lnTo>
                    <a:pt x="18" y="64"/>
                  </a:lnTo>
                  <a:lnTo>
                    <a:pt x="21" y="63"/>
                  </a:lnTo>
                  <a:lnTo>
                    <a:pt x="25" y="61"/>
                  </a:lnTo>
                  <a:lnTo>
                    <a:pt x="28" y="60"/>
                  </a:lnTo>
                  <a:lnTo>
                    <a:pt x="30" y="58"/>
                  </a:lnTo>
                  <a:lnTo>
                    <a:pt x="32" y="55"/>
                  </a:lnTo>
                  <a:lnTo>
                    <a:pt x="35" y="51"/>
                  </a:lnTo>
                  <a:lnTo>
                    <a:pt x="36" y="46"/>
                  </a:lnTo>
                  <a:lnTo>
                    <a:pt x="36" y="40"/>
                  </a:lnTo>
                  <a:lnTo>
                    <a:pt x="36" y="40"/>
                  </a:lnTo>
                  <a:lnTo>
                    <a:pt x="35" y="33"/>
                  </a:lnTo>
                  <a:lnTo>
                    <a:pt x="32" y="26"/>
                  </a:lnTo>
                  <a:lnTo>
                    <a:pt x="30" y="19"/>
                  </a:lnTo>
                  <a:lnTo>
                    <a:pt x="27" y="13"/>
                  </a:lnTo>
                  <a:lnTo>
                    <a:pt x="20" y="3"/>
                  </a:lnTo>
                  <a:lnTo>
                    <a:pt x="18" y="0"/>
                  </a:lnTo>
                  <a:lnTo>
                    <a:pt x="18" y="0"/>
                  </a:lnTo>
                  <a:lnTo>
                    <a:pt x="15" y="3"/>
                  </a:lnTo>
                  <a:lnTo>
                    <a:pt x="9" y="13"/>
                  </a:lnTo>
                  <a:lnTo>
                    <a:pt x="6" y="19"/>
                  </a:lnTo>
                  <a:lnTo>
                    <a:pt x="2" y="26"/>
                  </a:lnTo>
                  <a:lnTo>
                    <a:pt x="0"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0" name="Freeform 1499"/>
            <p:cNvSpPr>
              <a:spLocks/>
            </p:cNvSpPr>
            <p:nvPr/>
          </p:nvSpPr>
          <p:spPr bwMode="auto">
            <a:xfrm flipH="1">
              <a:off x="8267332" y="442040"/>
              <a:ext cx="8690" cy="15637"/>
            </a:xfrm>
            <a:custGeom>
              <a:avLst/>
              <a:gdLst>
                <a:gd name="T0" fmla="*/ 0 w 36"/>
                <a:gd name="T1" fmla="*/ 40 h 64"/>
                <a:gd name="T2" fmla="*/ 0 w 36"/>
                <a:gd name="T3" fmla="*/ 40 h 64"/>
                <a:gd name="T4" fmla="*/ 1 w 36"/>
                <a:gd name="T5" fmla="*/ 46 h 64"/>
                <a:gd name="T6" fmla="*/ 1 w 36"/>
                <a:gd name="T7" fmla="*/ 51 h 64"/>
                <a:gd name="T8" fmla="*/ 3 w 36"/>
                <a:gd name="T9" fmla="*/ 55 h 64"/>
                <a:gd name="T10" fmla="*/ 6 w 36"/>
                <a:gd name="T11" fmla="*/ 58 h 64"/>
                <a:gd name="T12" fmla="*/ 8 w 36"/>
                <a:gd name="T13" fmla="*/ 60 h 64"/>
                <a:gd name="T14" fmla="*/ 11 w 36"/>
                <a:gd name="T15" fmla="*/ 63 h 64"/>
                <a:gd name="T16" fmla="*/ 15 w 36"/>
                <a:gd name="T17" fmla="*/ 64 h 64"/>
                <a:gd name="T18" fmla="*/ 18 w 36"/>
                <a:gd name="T19" fmla="*/ 64 h 64"/>
                <a:gd name="T20" fmla="*/ 18 w 36"/>
                <a:gd name="T21" fmla="*/ 64 h 64"/>
                <a:gd name="T22" fmla="*/ 22 w 36"/>
                <a:gd name="T23" fmla="*/ 64 h 64"/>
                <a:gd name="T24" fmla="*/ 26 w 36"/>
                <a:gd name="T25" fmla="*/ 63 h 64"/>
                <a:gd name="T26" fmla="*/ 28 w 36"/>
                <a:gd name="T27" fmla="*/ 60 h 64"/>
                <a:gd name="T28" fmla="*/ 31 w 36"/>
                <a:gd name="T29" fmla="*/ 58 h 64"/>
                <a:gd name="T30" fmla="*/ 34 w 36"/>
                <a:gd name="T31" fmla="*/ 55 h 64"/>
                <a:gd name="T32" fmla="*/ 35 w 36"/>
                <a:gd name="T33" fmla="*/ 51 h 64"/>
                <a:gd name="T34" fmla="*/ 36 w 36"/>
                <a:gd name="T35" fmla="*/ 46 h 64"/>
                <a:gd name="T36" fmla="*/ 36 w 36"/>
                <a:gd name="T37" fmla="*/ 40 h 64"/>
                <a:gd name="T38" fmla="*/ 36 w 36"/>
                <a:gd name="T39" fmla="*/ 40 h 64"/>
                <a:gd name="T40" fmla="*/ 36 w 36"/>
                <a:gd name="T41" fmla="*/ 33 h 64"/>
                <a:gd name="T42" fmla="*/ 34 w 36"/>
                <a:gd name="T43" fmla="*/ 27 h 64"/>
                <a:gd name="T44" fmla="*/ 30 w 36"/>
                <a:gd name="T45" fmla="*/ 19 h 64"/>
                <a:gd name="T46" fmla="*/ 27 w 36"/>
                <a:gd name="T47" fmla="*/ 13 h 64"/>
                <a:gd name="T48" fmla="*/ 21 w 36"/>
                <a:gd name="T49" fmla="*/ 3 h 64"/>
                <a:gd name="T50" fmla="*/ 18 w 36"/>
                <a:gd name="T51" fmla="*/ 0 h 64"/>
                <a:gd name="T52" fmla="*/ 18 w 36"/>
                <a:gd name="T53" fmla="*/ 0 h 64"/>
                <a:gd name="T54" fmla="*/ 16 w 36"/>
                <a:gd name="T55" fmla="*/ 3 h 64"/>
                <a:gd name="T56" fmla="*/ 9 w 36"/>
                <a:gd name="T57" fmla="*/ 13 h 64"/>
                <a:gd name="T58" fmla="*/ 6 w 36"/>
                <a:gd name="T59" fmla="*/ 19 h 64"/>
                <a:gd name="T60" fmla="*/ 3 w 36"/>
                <a:gd name="T61" fmla="*/ 27 h 64"/>
                <a:gd name="T62" fmla="*/ 1 w 36"/>
                <a:gd name="T63" fmla="*/ 33 h 64"/>
                <a:gd name="T64" fmla="*/ 0 w 36"/>
                <a:gd name="T65" fmla="*/ 40 h 64"/>
                <a:gd name="T66" fmla="*/ 0 w 36"/>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4">
                  <a:moveTo>
                    <a:pt x="0" y="40"/>
                  </a:moveTo>
                  <a:lnTo>
                    <a:pt x="0" y="40"/>
                  </a:lnTo>
                  <a:lnTo>
                    <a:pt x="1" y="46"/>
                  </a:lnTo>
                  <a:lnTo>
                    <a:pt x="1" y="51"/>
                  </a:lnTo>
                  <a:lnTo>
                    <a:pt x="3" y="55"/>
                  </a:lnTo>
                  <a:lnTo>
                    <a:pt x="6" y="58"/>
                  </a:lnTo>
                  <a:lnTo>
                    <a:pt x="8" y="60"/>
                  </a:lnTo>
                  <a:lnTo>
                    <a:pt x="11" y="63"/>
                  </a:lnTo>
                  <a:lnTo>
                    <a:pt x="15" y="64"/>
                  </a:lnTo>
                  <a:lnTo>
                    <a:pt x="18" y="64"/>
                  </a:lnTo>
                  <a:lnTo>
                    <a:pt x="18" y="64"/>
                  </a:lnTo>
                  <a:lnTo>
                    <a:pt x="22" y="64"/>
                  </a:lnTo>
                  <a:lnTo>
                    <a:pt x="26" y="63"/>
                  </a:lnTo>
                  <a:lnTo>
                    <a:pt x="28" y="60"/>
                  </a:lnTo>
                  <a:lnTo>
                    <a:pt x="31" y="58"/>
                  </a:lnTo>
                  <a:lnTo>
                    <a:pt x="34" y="55"/>
                  </a:lnTo>
                  <a:lnTo>
                    <a:pt x="35" y="51"/>
                  </a:lnTo>
                  <a:lnTo>
                    <a:pt x="36" y="46"/>
                  </a:lnTo>
                  <a:lnTo>
                    <a:pt x="36" y="40"/>
                  </a:lnTo>
                  <a:lnTo>
                    <a:pt x="36" y="40"/>
                  </a:lnTo>
                  <a:lnTo>
                    <a:pt x="36" y="33"/>
                  </a:lnTo>
                  <a:lnTo>
                    <a:pt x="34" y="27"/>
                  </a:lnTo>
                  <a:lnTo>
                    <a:pt x="30" y="19"/>
                  </a:lnTo>
                  <a:lnTo>
                    <a:pt x="27" y="13"/>
                  </a:lnTo>
                  <a:lnTo>
                    <a:pt x="21" y="3"/>
                  </a:lnTo>
                  <a:lnTo>
                    <a:pt x="18" y="0"/>
                  </a:lnTo>
                  <a:lnTo>
                    <a:pt x="18" y="0"/>
                  </a:lnTo>
                  <a:lnTo>
                    <a:pt x="16" y="3"/>
                  </a:lnTo>
                  <a:lnTo>
                    <a:pt x="9" y="13"/>
                  </a:lnTo>
                  <a:lnTo>
                    <a:pt x="6" y="19"/>
                  </a:lnTo>
                  <a:lnTo>
                    <a:pt x="3" y="27"/>
                  </a:lnTo>
                  <a:lnTo>
                    <a:pt x="1" y="33"/>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1" name="Freeform 1500"/>
            <p:cNvSpPr>
              <a:spLocks/>
            </p:cNvSpPr>
            <p:nvPr/>
          </p:nvSpPr>
          <p:spPr bwMode="auto">
            <a:xfrm flipH="1">
              <a:off x="8109174" y="468101"/>
              <a:ext cx="10428" cy="15637"/>
            </a:xfrm>
            <a:custGeom>
              <a:avLst/>
              <a:gdLst>
                <a:gd name="T0" fmla="*/ 0 w 36"/>
                <a:gd name="T1" fmla="*/ 40 h 64"/>
                <a:gd name="T2" fmla="*/ 0 w 36"/>
                <a:gd name="T3" fmla="*/ 40 h 64"/>
                <a:gd name="T4" fmla="*/ 0 w 36"/>
                <a:gd name="T5" fmla="*/ 47 h 64"/>
                <a:gd name="T6" fmla="*/ 1 w 36"/>
                <a:gd name="T7" fmla="*/ 52 h 64"/>
                <a:gd name="T8" fmla="*/ 3 w 36"/>
                <a:gd name="T9" fmla="*/ 56 h 64"/>
                <a:gd name="T10" fmla="*/ 6 w 36"/>
                <a:gd name="T11" fmla="*/ 59 h 64"/>
                <a:gd name="T12" fmla="*/ 8 w 36"/>
                <a:gd name="T13" fmla="*/ 61 h 64"/>
                <a:gd name="T14" fmla="*/ 11 w 36"/>
                <a:gd name="T15" fmla="*/ 63 h 64"/>
                <a:gd name="T16" fmla="*/ 15 w 36"/>
                <a:gd name="T17" fmla="*/ 64 h 64"/>
                <a:gd name="T18" fmla="*/ 18 w 36"/>
                <a:gd name="T19" fmla="*/ 64 h 64"/>
                <a:gd name="T20" fmla="*/ 18 w 36"/>
                <a:gd name="T21" fmla="*/ 64 h 64"/>
                <a:gd name="T22" fmla="*/ 21 w 36"/>
                <a:gd name="T23" fmla="*/ 64 h 64"/>
                <a:gd name="T24" fmla="*/ 25 w 36"/>
                <a:gd name="T25" fmla="*/ 63 h 64"/>
                <a:gd name="T26" fmla="*/ 28 w 36"/>
                <a:gd name="T27" fmla="*/ 61 h 64"/>
                <a:gd name="T28" fmla="*/ 31 w 36"/>
                <a:gd name="T29" fmla="*/ 59 h 64"/>
                <a:gd name="T30" fmla="*/ 33 w 36"/>
                <a:gd name="T31" fmla="*/ 56 h 64"/>
                <a:gd name="T32" fmla="*/ 35 w 36"/>
                <a:gd name="T33" fmla="*/ 52 h 64"/>
                <a:gd name="T34" fmla="*/ 36 w 36"/>
                <a:gd name="T35" fmla="*/ 47 h 64"/>
                <a:gd name="T36" fmla="*/ 36 w 36"/>
                <a:gd name="T37" fmla="*/ 40 h 64"/>
                <a:gd name="T38" fmla="*/ 36 w 36"/>
                <a:gd name="T39" fmla="*/ 40 h 64"/>
                <a:gd name="T40" fmla="*/ 36 w 36"/>
                <a:gd name="T41" fmla="*/ 34 h 64"/>
                <a:gd name="T42" fmla="*/ 34 w 36"/>
                <a:gd name="T43" fmla="*/ 27 h 64"/>
                <a:gd name="T44" fmla="*/ 30 w 36"/>
                <a:gd name="T45" fmla="*/ 20 h 64"/>
                <a:gd name="T46" fmla="*/ 27 w 36"/>
                <a:gd name="T47" fmla="*/ 14 h 64"/>
                <a:gd name="T48" fmla="*/ 21 w 36"/>
                <a:gd name="T49" fmla="*/ 5 h 64"/>
                <a:gd name="T50" fmla="*/ 18 w 36"/>
                <a:gd name="T51" fmla="*/ 0 h 64"/>
                <a:gd name="T52" fmla="*/ 18 w 36"/>
                <a:gd name="T53" fmla="*/ 0 h 64"/>
                <a:gd name="T54" fmla="*/ 16 w 36"/>
                <a:gd name="T55" fmla="*/ 5 h 64"/>
                <a:gd name="T56" fmla="*/ 9 w 36"/>
                <a:gd name="T57" fmla="*/ 14 h 64"/>
                <a:gd name="T58" fmla="*/ 6 w 36"/>
                <a:gd name="T59" fmla="*/ 20 h 64"/>
                <a:gd name="T60" fmla="*/ 3 w 36"/>
                <a:gd name="T61" fmla="*/ 27 h 64"/>
                <a:gd name="T62" fmla="*/ 1 w 36"/>
                <a:gd name="T63" fmla="*/ 34 h 64"/>
                <a:gd name="T64" fmla="*/ 0 w 36"/>
                <a:gd name="T65" fmla="*/ 40 h 64"/>
                <a:gd name="T66" fmla="*/ 0 w 36"/>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4">
                  <a:moveTo>
                    <a:pt x="0" y="40"/>
                  </a:moveTo>
                  <a:lnTo>
                    <a:pt x="0" y="40"/>
                  </a:lnTo>
                  <a:lnTo>
                    <a:pt x="0" y="47"/>
                  </a:lnTo>
                  <a:lnTo>
                    <a:pt x="1" y="52"/>
                  </a:lnTo>
                  <a:lnTo>
                    <a:pt x="3" y="56"/>
                  </a:lnTo>
                  <a:lnTo>
                    <a:pt x="6" y="59"/>
                  </a:lnTo>
                  <a:lnTo>
                    <a:pt x="8" y="61"/>
                  </a:lnTo>
                  <a:lnTo>
                    <a:pt x="11" y="63"/>
                  </a:lnTo>
                  <a:lnTo>
                    <a:pt x="15" y="64"/>
                  </a:lnTo>
                  <a:lnTo>
                    <a:pt x="18" y="64"/>
                  </a:lnTo>
                  <a:lnTo>
                    <a:pt x="18" y="64"/>
                  </a:lnTo>
                  <a:lnTo>
                    <a:pt x="21" y="64"/>
                  </a:lnTo>
                  <a:lnTo>
                    <a:pt x="25" y="63"/>
                  </a:lnTo>
                  <a:lnTo>
                    <a:pt x="28" y="61"/>
                  </a:lnTo>
                  <a:lnTo>
                    <a:pt x="31" y="59"/>
                  </a:lnTo>
                  <a:lnTo>
                    <a:pt x="33" y="56"/>
                  </a:lnTo>
                  <a:lnTo>
                    <a:pt x="35" y="52"/>
                  </a:lnTo>
                  <a:lnTo>
                    <a:pt x="36" y="47"/>
                  </a:lnTo>
                  <a:lnTo>
                    <a:pt x="36" y="40"/>
                  </a:lnTo>
                  <a:lnTo>
                    <a:pt x="36" y="40"/>
                  </a:lnTo>
                  <a:lnTo>
                    <a:pt x="36" y="34"/>
                  </a:lnTo>
                  <a:lnTo>
                    <a:pt x="34" y="27"/>
                  </a:lnTo>
                  <a:lnTo>
                    <a:pt x="30" y="20"/>
                  </a:lnTo>
                  <a:lnTo>
                    <a:pt x="27" y="14"/>
                  </a:lnTo>
                  <a:lnTo>
                    <a:pt x="21" y="5"/>
                  </a:lnTo>
                  <a:lnTo>
                    <a:pt x="18" y="0"/>
                  </a:lnTo>
                  <a:lnTo>
                    <a:pt x="18" y="0"/>
                  </a:lnTo>
                  <a:lnTo>
                    <a:pt x="16" y="5"/>
                  </a:lnTo>
                  <a:lnTo>
                    <a:pt x="9" y="14"/>
                  </a:lnTo>
                  <a:lnTo>
                    <a:pt x="6" y="20"/>
                  </a:lnTo>
                  <a:lnTo>
                    <a:pt x="3" y="27"/>
                  </a:lnTo>
                  <a:lnTo>
                    <a:pt x="1" y="34"/>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2" name="Freeform 1501"/>
            <p:cNvSpPr>
              <a:spLocks/>
            </p:cNvSpPr>
            <p:nvPr/>
          </p:nvSpPr>
          <p:spPr bwMode="auto">
            <a:xfrm flipH="1">
              <a:off x="8154362" y="476788"/>
              <a:ext cx="10428" cy="15637"/>
            </a:xfrm>
            <a:custGeom>
              <a:avLst/>
              <a:gdLst>
                <a:gd name="T0" fmla="*/ 0 w 37"/>
                <a:gd name="T1" fmla="*/ 40 h 64"/>
                <a:gd name="T2" fmla="*/ 0 w 37"/>
                <a:gd name="T3" fmla="*/ 40 h 64"/>
                <a:gd name="T4" fmla="*/ 1 w 37"/>
                <a:gd name="T5" fmla="*/ 47 h 64"/>
                <a:gd name="T6" fmla="*/ 2 w 37"/>
                <a:gd name="T7" fmla="*/ 51 h 64"/>
                <a:gd name="T8" fmla="*/ 4 w 37"/>
                <a:gd name="T9" fmla="*/ 55 h 64"/>
                <a:gd name="T10" fmla="*/ 6 w 37"/>
                <a:gd name="T11" fmla="*/ 59 h 64"/>
                <a:gd name="T12" fmla="*/ 9 w 37"/>
                <a:gd name="T13" fmla="*/ 61 h 64"/>
                <a:gd name="T14" fmla="*/ 11 w 37"/>
                <a:gd name="T15" fmla="*/ 63 h 64"/>
                <a:gd name="T16" fmla="*/ 15 w 37"/>
                <a:gd name="T17" fmla="*/ 63 h 64"/>
                <a:gd name="T18" fmla="*/ 19 w 37"/>
                <a:gd name="T19" fmla="*/ 64 h 64"/>
                <a:gd name="T20" fmla="*/ 19 w 37"/>
                <a:gd name="T21" fmla="*/ 64 h 64"/>
                <a:gd name="T22" fmla="*/ 23 w 37"/>
                <a:gd name="T23" fmla="*/ 63 h 64"/>
                <a:gd name="T24" fmla="*/ 26 w 37"/>
                <a:gd name="T25" fmla="*/ 63 h 64"/>
                <a:gd name="T26" fmla="*/ 29 w 37"/>
                <a:gd name="T27" fmla="*/ 61 h 64"/>
                <a:gd name="T28" fmla="*/ 32 w 37"/>
                <a:gd name="T29" fmla="*/ 59 h 64"/>
                <a:gd name="T30" fmla="*/ 34 w 37"/>
                <a:gd name="T31" fmla="*/ 55 h 64"/>
                <a:gd name="T32" fmla="*/ 35 w 37"/>
                <a:gd name="T33" fmla="*/ 51 h 64"/>
                <a:gd name="T34" fmla="*/ 36 w 37"/>
                <a:gd name="T35" fmla="*/ 47 h 64"/>
                <a:gd name="T36" fmla="*/ 37 w 37"/>
                <a:gd name="T37" fmla="*/ 40 h 64"/>
                <a:gd name="T38" fmla="*/ 37 w 37"/>
                <a:gd name="T39" fmla="*/ 40 h 64"/>
                <a:gd name="T40" fmla="*/ 36 w 37"/>
                <a:gd name="T41" fmla="*/ 34 h 64"/>
                <a:gd name="T42" fmla="*/ 34 w 37"/>
                <a:gd name="T43" fmla="*/ 26 h 64"/>
                <a:gd name="T44" fmla="*/ 32 w 37"/>
                <a:gd name="T45" fmla="*/ 20 h 64"/>
                <a:gd name="T46" fmla="*/ 28 w 37"/>
                <a:gd name="T47" fmla="*/ 13 h 64"/>
                <a:gd name="T48" fmla="*/ 21 w 37"/>
                <a:gd name="T49" fmla="*/ 4 h 64"/>
                <a:gd name="T50" fmla="*/ 19 w 37"/>
                <a:gd name="T51" fmla="*/ 0 h 64"/>
                <a:gd name="T52" fmla="*/ 19 w 37"/>
                <a:gd name="T53" fmla="*/ 0 h 64"/>
                <a:gd name="T54" fmla="*/ 16 w 37"/>
                <a:gd name="T55" fmla="*/ 4 h 64"/>
                <a:gd name="T56" fmla="*/ 10 w 37"/>
                <a:gd name="T57" fmla="*/ 13 h 64"/>
                <a:gd name="T58" fmla="*/ 7 w 37"/>
                <a:gd name="T59" fmla="*/ 20 h 64"/>
                <a:gd name="T60" fmla="*/ 4 w 37"/>
                <a:gd name="T61" fmla="*/ 26 h 64"/>
                <a:gd name="T62" fmla="*/ 1 w 37"/>
                <a:gd name="T63" fmla="*/ 34 h 64"/>
                <a:gd name="T64" fmla="*/ 0 w 37"/>
                <a:gd name="T65" fmla="*/ 40 h 64"/>
                <a:gd name="T66" fmla="*/ 0 w 37"/>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 h="64">
                  <a:moveTo>
                    <a:pt x="0" y="40"/>
                  </a:moveTo>
                  <a:lnTo>
                    <a:pt x="0" y="40"/>
                  </a:lnTo>
                  <a:lnTo>
                    <a:pt x="1" y="47"/>
                  </a:lnTo>
                  <a:lnTo>
                    <a:pt x="2" y="51"/>
                  </a:lnTo>
                  <a:lnTo>
                    <a:pt x="4" y="55"/>
                  </a:lnTo>
                  <a:lnTo>
                    <a:pt x="6" y="59"/>
                  </a:lnTo>
                  <a:lnTo>
                    <a:pt x="9" y="61"/>
                  </a:lnTo>
                  <a:lnTo>
                    <a:pt x="11" y="63"/>
                  </a:lnTo>
                  <a:lnTo>
                    <a:pt x="15" y="63"/>
                  </a:lnTo>
                  <a:lnTo>
                    <a:pt x="19" y="64"/>
                  </a:lnTo>
                  <a:lnTo>
                    <a:pt x="19" y="64"/>
                  </a:lnTo>
                  <a:lnTo>
                    <a:pt x="23" y="63"/>
                  </a:lnTo>
                  <a:lnTo>
                    <a:pt x="26" y="63"/>
                  </a:lnTo>
                  <a:lnTo>
                    <a:pt x="29" y="61"/>
                  </a:lnTo>
                  <a:lnTo>
                    <a:pt x="32" y="59"/>
                  </a:lnTo>
                  <a:lnTo>
                    <a:pt x="34" y="55"/>
                  </a:lnTo>
                  <a:lnTo>
                    <a:pt x="35" y="51"/>
                  </a:lnTo>
                  <a:lnTo>
                    <a:pt x="36" y="47"/>
                  </a:lnTo>
                  <a:lnTo>
                    <a:pt x="37" y="40"/>
                  </a:lnTo>
                  <a:lnTo>
                    <a:pt x="37" y="40"/>
                  </a:lnTo>
                  <a:lnTo>
                    <a:pt x="36" y="34"/>
                  </a:lnTo>
                  <a:lnTo>
                    <a:pt x="34" y="26"/>
                  </a:lnTo>
                  <a:lnTo>
                    <a:pt x="32" y="20"/>
                  </a:lnTo>
                  <a:lnTo>
                    <a:pt x="28" y="13"/>
                  </a:lnTo>
                  <a:lnTo>
                    <a:pt x="21" y="4"/>
                  </a:lnTo>
                  <a:lnTo>
                    <a:pt x="19" y="0"/>
                  </a:lnTo>
                  <a:lnTo>
                    <a:pt x="19" y="0"/>
                  </a:lnTo>
                  <a:lnTo>
                    <a:pt x="16" y="4"/>
                  </a:lnTo>
                  <a:lnTo>
                    <a:pt x="10" y="13"/>
                  </a:lnTo>
                  <a:lnTo>
                    <a:pt x="7" y="20"/>
                  </a:lnTo>
                  <a:lnTo>
                    <a:pt x="4" y="26"/>
                  </a:lnTo>
                  <a:lnTo>
                    <a:pt x="1" y="34"/>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3" name="Freeform 1502"/>
            <p:cNvSpPr>
              <a:spLocks/>
            </p:cNvSpPr>
            <p:nvPr/>
          </p:nvSpPr>
          <p:spPr bwMode="auto">
            <a:xfrm flipH="1">
              <a:off x="8199550" y="476788"/>
              <a:ext cx="10428" cy="15637"/>
            </a:xfrm>
            <a:custGeom>
              <a:avLst/>
              <a:gdLst>
                <a:gd name="T0" fmla="*/ 0 w 36"/>
                <a:gd name="T1" fmla="*/ 40 h 64"/>
                <a:gd name="T2" fmla="*/ 0 w 36"/>
                <a:gd name="T3" fmla="*/ 40 h 64"/>
                <a:gd name="T4" fmla="*/ 0 w 36"/>
                <a:gd name="T5" fmla="*/ 47 h 64"/>
                <a:gd name="T6" fmla="*/ 1 w 36"/>
                <a:gd name="T7" fmla="*/ 51 h 64"/>
                <a:gd name="T8" fmla="*/ 4 w 36"/>
                <a:gd name="T9" fmla="*/ 55 h 64"/>
                <a:gd name="T10" fmla="*/ 6 w 36"/>
                <a:gd name="T11" fmla="*/ 59 h 64"/>
                <a:gd name="T12" fmla="*/ 8 w 36"/>
                <a:gd name="T13" fmla="*/ 61 h 64"/>
                <a:gd name="T14" fmla="*/ 12 w 36"/>
                <a:gd name="T15" fmla="*/ 63 h 64"/>
                <a:gd name="T16" fmla="*/ 15 w 36"/>
                <a:gd name="T17" fmla="*/ 63 h 64"/>
                <a:gd name="T18" fmla="*/ 18 w 36"/>
                <a:gd name="T19" fmla="*/ 64 h 64"/>
                <a:gd name="T20" fmla="*/ 18 w 36"/>
                <a:gd name="T21" fmla="*/ 64 h 64"/>
                <a:gd name="T22" fmla="*/ 22 w 36"/>
                <a:gd name="T23" fmla="*/ 63 h 64"/>
                <a:gd name="T24" fmla="*/ 25 w 36"/>
                <a:gd name="T25" fmla="*/ 63 h 64"/>
                <a:gd name="T26" fmla="*/ 28 w 36"/>
                <a:gd name="T27" fmla="*/ 61 h 64"/>
                <a:gd name="T28" fmla="*/ 32 w 36"/>
                <a:gd name="T29" fmla="*/ 59 h 64"/>
                <a:gd name="T30" fmla="*/ 33 w 36"/>
                <a:gd name="T31" fmla="*/ 55 h 64"/>
                <a:gd name="T32" fmla="*/ 35 w 36"/>
                <a:gd name="T33" fmla="*/ 51 h 64"/>
                <a:gd name="T34" fmla="*/ 36 w 36"/>
                <a:gd name="T35" fmla="*/ 47 h 64"/>
                <a:gd name="T36" fmla="*/ 36 w 36"/>
                <a:gd name="T37" fmla="*/ 40 h 64"/>
                <a:gd name="T38" fmla="*/ 36 w 36"/>
                <a:gd name="T39" fmla="*/ 40 h 64"/>
                <a:gd name="T40" fmla="*/ 36 w 36"/>
                <a:gd name="T41" fmla="*/ 34 h 64"/>
                <a:gd name="T42" fmla="*/ 34 w 36"/>
                <a:gd name="T43" fmla="*/ 26 h 64"/>
                <a:gd name="T44" fmla="*/ 31 w 36"/>
                <a:gd name="T45" fmla="*/ 20 h 64"/>
                <a:gd name="T46" fmla="*/ 27 w 36"/>
                <a:gd name="T47" fmla="*/ 13 h 64"/>
                <a:gd name="T48" fmla="*/ 22 w 36"/>
                <a:gd name="T49" fmla="*/ 4 h 64"/>
                <a:gd name="T50" fmla="*/ 18 w 36"/>
                <a:gd name="T51" fmla="*/ 0 h 64"/>
                <a:gd name="T52" fmla="*/ 18 w 36"/>
                <a:gd name="T53" fmla="*/ 0 h 64"/>
                <a:gd name="T54" fmla="*/ 16 w 36"/>
                <a:gd name="T55" fmla="*/ 4 h 64"/>
                <a:gd name="T56" fmla="*/ 9 w 36"/>
                <a:gd name="T57" fmla="*/ 13 h 64"/>
                <a:gd name="T58" fmla="*/ 6 w 36"/>
                <a:gd name="T59" fmla="*/ 20 h 64"/>
                <a:gd name="T60" fmla="*/ 3 w 36"/>
                <a:gd name="T61" fmla="*/ 26 h 64"/>
                <a:gd name="T62" fmla="*/ 1 w 36"/>
                <a:gd name="T63" fmla="*/ 34 h 64"/>
                <a:gd name="T64" fmla="*/ 0 w 36"/>
                <a:gd name="T65" fmla="*/ 40 h 64"/>
                <a:gd name="T66" fmla="*/ 0 w 36"/>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64">
                  <a:moveTo>
                    <a:pt x="0" y="40"/>
                  </a:moveTo>
                  <a:lnTo>
                    <a:pt x="0" y="40"/>
                  </a:lnTo>
                  <a:lnTo>
                    <a:pt x="0" y="47"/>
                  </a:lnTo>
                  <a:lnTo>
                    <a:pt x="1" y="51"/>
                  </a:lnTo>
                  <a:lnTo>
                    <a:pt x="4" y="55"/>
                  </a:lnTo>
                  <a:lnTo>
                    <a:pt x="6" y="59"/>
                  </a:lnTo>
                  <a:lnTo>
                    <a:pt x="8" y="61"/>
                  </a:lnTo>
                  <a:lnTo>
                    <a:pt x="12" y="63"/>
                  </a:lnTo>
                  <a:lnTo>
                    <a:pt x="15" y="63"/>
                  </a:lnTo>
                  <a:lnTo>
                    <a:pt x="18" y="64"/>
                  </a:lnTo>
                  <a:lnTo>
                    <a:pt x="18" y="64"/>
                  </a:lnTo>
                  <a:lnTo>
                    <a:pt x="22" y="63"/>
                  </a:lnTo>
                  <a:lnTo>
                    <a:pt x="25" y="63"/>
                  </a:lnTo>
                  <a:lnTo>
                    <a:pt x="28" y="61"/>
                  </a:lnTo>
                  <a:lnTo>
                    <a:pt x="32" y="59"/>
                  </a:lnTo>
                  <a:lnTo>
                    <a:pt x="33" y="55"/>
                  </a:lnTo>
                  <a:lnTo>
                    <a:pt x="35" y="51"/>
                  </a:lnTo>
                  <a:lnTo>
                    <a:pt x="36" y="47"/>
                  </a:lnTo>
                  <a:lnTo>
                    <a:pt x="36" y="40"/>
                  </a:lnTo>
                  <a:lnTo>
                    <a:pt x="36" y="40"/>
                  </a:lnTo>
                  <a:lnTo>
                    <a:pt x="36" y="34"/>
                  </a:lnTo>
                  <a:lnTo>
                    <a:pt x="34" y="26"/>
                  </a:lnTo>
                  <a:lnTo>
                    <a:pt x="31" y="20"/>
                  </a:lnTo>
                  <a:lnTo>
                    <a:pt x="27" y="13"/>
                  </a:lnTo>
                  <a:lnTo>
                    <a:pt x="22" y="4"/>
                  </a:lnTo>
                  <a:lnTo>
                    <a:pt x="18" y="0"/>
                  </a:lnTo>
                  <a:lnTo>
                    <a:pt x="18" y="0"/>
                  </a:lnTo>
                  <a:lnTo>
                    <a:pt x="16" y="4"/>
                  </a:lnTo>
                  <a:lnTo>
                    <a:pt x="9" y="13"/>
                  </a:lnTo>
                  <a:lnTo>
                    <a:pt x="6" y="20"/>
                  </a:lnTo>
                  <a:lnTo>
                    <a:pt x="3" y="26"/>
                  </a:lnTo>
                  <a:lnTo>
                    <a:pt x="1" y="34"/>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4" name="Freeform 1503"/>
            <p:cNvSpPr>
              <a:spLocks/>
            </p:cNvSpPr>
            <p:nvPr/>
          </p:nvSpPr>
          <p:spPr bwMode="auto">
            <a:xfrm flipH="1">
              <a:off x="8243000" y="468101"/>
              <a:ext cx="12166" cy="15637"/>
            </a:xfrm>
            <a:custGeom>
              <a:avLst/>
              <a:gdLst>
                <a:gd name="T0" fmla="*/ 0 w 37"/>
                <a:gd name="T1" fmla="*/ 40 h 64"/>
                <a:gd name="T2" fmla="*/ 0 w 37"/>
                <a:gd name="T3" fmla="*/ 40 h 64"/>
                <a:gd name="T4" fmla="*/ 2 w 37"/>
                <a:gd name="T5" fmla="*/ 47 h 64"/>
                <a:gd name="T6" fmla="*/ 3 w 37"/>
                <a:gd name="T7" fmla="*/ 52 h 64"/>
                <a:gd name="T8" fmla="*/ 4 w 37"/>
                <a:gd name="T9" fmla="*/ 56 h 64"/>
                <a:gd name="T10" fmla="*/ 6 w 37"/>
                <a:gd name="T11" fmla="*/ 59 h 64"/>
                <a:gd name="T12" fmla="*/ 9 w 37"/>
                <a:gd name="T13" fmla="*/ 61 h 64"/>
                <a:gd name="T14" fmla="*/ 12 w 37"/>
                <a:gd name="T15" fmla="*/ 63 h 64"/>
                <a:gd name="T16" fmla="*/ 15 w 37"/>
                <a:gd name="T17" fmla="*/ 64 h 64"/>
                <a:gd name="T18" fmla="*/ 19 w 37"/>
                <a:gd name="T19" fmla="*/ 64 h 64"/>
                <a:gd name="T20" fmla="*/ 19 w 37"/>
                <a:gd name="T21" fmla="*/ 64 h 64"/>
                <a:gd name="T22" fmla="*/ 23 w 37"/>
                <a:gd name="T23" fmla="*/ 64 h 64"/>
                <a:gd name="T24" fmla="*/ 26 w 37"/>
                <a:gd name="T25" fmla="*/ 63 h 64"/>
                <a:gd name="T26" fmla="*/ 30 w 37"/>
                <a:gd name="T27" fmla="*/ 61 h 64"/>
                <a:gd name="T28" fmla="*/ 32 w 37"/>
                <a:gd name="T29" fmla="*/ 59 h 64"/>
                <a:gd name="T30" fmla="*/ 34 w 37"/>
                <a:gd name="T31" fmla="*/ 56 h 64"/>
                <a:gd name="T32" fmla="*/ 35 w 37"/>
                <a:gd name="T33" fmla="*/ 52 h 64"/>
                <a:gd name="T34" fmla="*/ 36 w 37"/>
                <a:gd name="T35" fmla="*/ 47 h 64"/>
                <a:gd name="T36" fmla="*/ 37 w 37"/>
                <a:gd name="T37" fmla="*/ 40 h 64"/>
                <a:gd name="T38" fmla="*/ 37 w 37"/>
                <a:gd name="T39" fmla="*/ 40 h 64"/>
                <a:gd name="T40" fmla="*/ 36 w 37"/>
                <a:gd name="T41" fmla="*/ 34 h 64"/>
                <a:gd name="T42" fmla="*/ 34 w 37"/>
                <a:gd name="T43" fmla="*/ 27 h 64"/>
                <a:gd name="T44" fmla="*/ 32 w 37"/>
                <a:gd name="T45" fmla="*/ 20 h 64"/>
                <a:gd name="T46" fmla="*/ 28 w 37"/>
                <a:gd name="T47" fmla="*/ 14 h 64"/>
                <a:gd name="T48" fmla="*/ 22 w 37"/>
                <a:gd name="T49" fmla="*/ 5 h 64"/>
                <a:gd name="T50" fmla="*/ 19 w 37"/>
                <a:gd name="T51" fmla="*/ 0 h 64"/>
                <a:gd name="T52" fmla="*/ 19 w 37"/>
                <a:gd name="T53" fmla="*/ 0 h 64"/>
                <a:gd name="T54" fmla="*/ 16 w 37"/>
                <a:gd name="T55" fmla="*/ 5 h 64"/>
                <a:gd name="T56" fmla="*/ 11 w 37"/>
                <a:gd name="T57" fmla="*/ 14 h 64"/>
                <a:gd name="T58" fmla="*/ 7 w 37"/>
                <a:gd name="T59" fmla="*/ 20 h 64"/>
                <a:gd name="T60" fmla="*/ 4 w 37"/>
                <a:gd name="T61" fmla="*/ 27 h 64"/>
                <a:gd name="T62" fmla="*/ 2 w 37"/>
                <a:gd name="T63" fmla="*/ 34 h 64"/>
                <a:gd name="T64" fmla="*/ 0 w 37"/>
                <a:gd name="T65" fmla="*/ 40 h 64"/>
                <a:gd name="T66" fmla="*/ 0 w 37"/>
                <a:gd name="T6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 h="64">
                  <a:moveTo>
                    <a:pt x="0" y="40"/>
                  </a:moveTo>
                  <a:lnTo>
                    <a:pt x="0" y="40"/>
                  </a:lnTo>
                  <a:lnTo>
                    <a:pt x="2" y="47"/>
                  </a:lnTo>
                  <a:lnTo>
                    <a:pt x="3" y="52"/>
                  </a:lnTo>
                  <a:lnTo>
                    <a:pt x="4" y="56"/>
                  </a:lnTo>
                  <a:lnTo>
                    <a:pt x="6" y="59"/>
                  </a:lnTo>
                  <a:lnTo>
                    <a:pt x="9" y="61"/>
                  </a:lnTo>
                  <a:lnTo>
                    <a:pt x="12" y="63"/>
                  </a:lnTo>
                  <a:lnTo>
                    <a:pt x="15" y="64"/>
                  </a:lnTo>
                  <a:lnTo>
                    <a:pt x="19" y="64"/>
                  </a:lnTo>
                  <a:lnTo>
                    <a:pt x="19" y="64"/>
                  </a:lnTo>
                  <a:lnTo>
                    <a:pt x="23" y="64"/>
                  </a:lnTo>
                  <a:lnTo>
                    <a:pt x="26" y="63"/>
                  </a:lnTo>
                  <a:lnTo>
                    <a:pt x="30" y="61"/>
                  </a:lnTo>
                  <a:lnTo>
                    <a:pt x="32" y="59"/>
                  </a:lnTo>
                  <a:lnTo>
                    <a:pt x="34" y="56"/>
                  </a:lnTo>
                  <a:lnTo>
                    <a:pt x="35" y="52"/>
                  </a:lnTo>
                  <a:lnTo>
                    <a:pt x="36" y="47"/>
                  </a:lnTo>
                  <a:lnTo>
                    <a:pt x="37" y="40"/>
                  </a:lnTo>
                  <a:lnTo>
                    <a:pt x="37" y="40"/>
                  </a:lnTo>
                  <a:lnTo>
                    <a:pt x="36" y="34"/>
                  </a:lnTo>
                  <a:lnTo>
                    <a:pt x="34" y="27"/>
                  </a:lnTo>
                  <a:lnTo>
                    <a:pt x="32" y="20"/>
                  </a:lnTo>
                  <a:lnTo>
                    <a:pt x="28" y="14"/>
                  </a:lnTo>
                  <a:lnTo>
                    <a:pt x="22" y="5"/>
                  </a:lnTo>
                  <a:lnTo>
                    <a:pt x="19" y="0"/>
                  </a:lnTo>
                  <a:lnTo>
                    <a:pt x="19" y="0"/>
                  </a:lnTo>
                  <a:lnTo>
                    <a:pt x="16" y="5"/>
                  </a:lnTo>
                  <a:lnTo>
                    <a:pt x="11" y="14"/>
                  </a:lnTo>
                  <a:lnTo>
                    <a:pt x="7" y="20"/>
                  </a:lnTo>
                  <a:lnTo>
                    <a:pt x="4" y="27"/>
                  </a:lnTo>
                  <a:lnTo>
                    <a:pt x="2" y="34"/>
                  </a:lnTo>
                  <a:lnTo>
                    <a:pt x="0" y="40"/>
                  </a:lnTo>
                  <a:lnTo>
                    <a:pt x="0"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5" name="Rectangle 1504"/>
            <p:cNvSpPr>
              <a:spLocks noChangeArrowheads="1"/>
            </p:cNvSpPr>
            <p:nvPr/>
          </p:nvSpPr>
          <p:spPr bwMode="auto">
            <a:xfrm flipH="1">
              <a:off x="6965570" y="560185"/>
              <a:ext cx="1844018" cy="88609"/>
            </a:xfrm>
            <a:prstGeom prst="rect">
              <a:avLst/>
            </a:prstGeom>
            <a:solidFill>
              <a:srgbClr val="8D6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6" name="Rectangle 1505"/>
            <p:cNvSpPr>
              <a:spLocks noChangeArrowheads="1"/>
            </p:cNvSpPr>
            <p:nvPr/>
          </p:nvSpPr>
          <p:spPr bwMode="auto">
            <a:xfrm flipH="1">
              <a:off x="6965570" y="560185"/>
              <a:ext cx="1844018" cy="8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7" name="Freeform 1506"/>
            <p:cNvSpPr>
              <a:spLocks/>
            </p:cNvSpPr>
            <p:nvPr/>
          </p:nvSpPr>
          <p:spPr bwMode="auto">
            <a:xfrm flipH="1">
              <a:off x="6930810" y="542811"/>
              <a:ext cx="1913538" cy="69497"/>
            </a:xfrm>
            <a:custGeom>
              <a:avLst/>
              <a:gdLst>
                <a:gd name="T0" fmla="*/ 0 w 6604"/>
                <a:gd name="T1" fmla="*/ 281 h 281"/>
                <a:gd name="T2" fmla="*/ 0 w 6604"/>
                <a:gd name="T3" fmla="*/ 108 h 281"/>
                <a:gd name="T4" fmla="*/ 0 w 6604"/>
                <a:gd name="T5" fmla="*/ 108 h 281"/>
                <a:gd name="T6" fmla="*/ 2 w 6604"/>
                <a:gd name="T7" fmla="*/ 97 h 281"/>
                <a:gd name="T8" fmla="*/ 3 w 6604"/>
                <a:gd name="T9" fmla="*/ 86 h 281"/>
                <a:gd name="T10" fmla="*/ 6 w 6604"/>
                <a:gd name="T11" fmla="*/ 77 h 281"/>
                <a:gd name="T12" fmla="*/ 9 w 6604"/>
                <a:gd name="T13" fmla="*/ 66 h 281"/>
                <a:gd name="T14" fmla="*/ 14 w 6604"/>
                <a:gd name="T15" fmla="*/ 57 h 281"/>
                <a:gd name="T16" fmla="*/ 20 w 6604"/>
                <a:gd name="T17" fmla="*/ 47 h 281"/>
                <a:gd name="T18" fmla="*/ 26 w 6604"/>
                <a:gd name="T19" fmla="*/ 40 h 281"/>
                <a:gd name="T20" fmla="*/ 34 w 6604"/>
                <a:gd name="T21" fmla="*/ 31 h 281"/>
                <a:gd name="T22" fmla="*/ 42 w 6604"/>
                <a:gd name="T23" fmla="*/ 25 h 281"/>
                <a:gd name="T24" fmla="*/ 51 w 6604"/>
                <a:gd name="T25" fmla="*/ 18 h 281"/>
                <a:gd name="T26" fmla="*/ 60 w 6604"/>
                <a:gd name="T27" fmla="*/ 13 h 281"/>
                <a:gd name="T28" fmla="*/ 70 w 6604"/>
                <a:gd name="T29" fmla="*/ 9 h 281"/>
                <a:gd name="T30" fmla="*/ 80 w 6604"/>
                <a:gd name="T31" fmla="*/ 5 h 281"/>
                <a:gd name="T32" fmla="*/ 90 w 6604"/>
                <a:gd name="T33" fmla="*/ 2 h 281"/>
                <a:gd name="T34" fmla="*/ 101 w 6604"/>
                <a:gd name="T35" fmla="*/ 1 h 281"/>
                <a:gd name="T36" fmla="*/ 114 w 6604"/>
                <a:gd name="T37" fmla="*/ 0 h 281"/>
                <a:gd name="T38" fmla="*/ 6492 w 6604"/>
                <a:gd name="T39" fmla="*/ 0 h 281"/>
                <a:gd name="T40" fmla="*/ 6492 w 6604"/>
                <a:gd name="T41" fmla="*/ 0 h 281"/>
                <a:gd name="T42" fmla="*/ 6504 w 6604"/>
                <a:gd name="T43" fmla="*/ 1 h 281"/>
                <a:gd name="T44" fmla="*/ 6515 w 6604"/>
                <a:gd name="T45" fmla="*/ 2 h 281"/>
                <a:gd name="T46" fmla="*/ 6526 w 6604"/>
                <a:gd name="T47" fmla="*/ 5 h 281"/>
                <a:gd name="T48" fmla="*/ 6536 w 6604"/>
                <a:gd name="T49" fmla="*/ 9 h 281"/>
                <a:gd name="T50" fmla="*/ 6546 w 6604"/>
                <a:gd name="T51" fmla="*/ 13 h 281"/>
                <a:gd name="T52" fmla="*/ 6555 w 6604"/>
                <a:gd name="T53" fmla="*/ 18 h 281"/>
                <a:gd name="T54" fmla="*/ 6564 w 6604"/>
                <a:gd name="T55" fmla="*/ 25 h 281"/>
                <a:gd name="T56" fmla="*/ 6572 w 6604"/>
                <a:gd name="T57" fmla="*/ 31 h 281"/>
                <a:gd name="T58" fmla="*/ 6579 w 6604"/>
                <a:gd name="T59" fmla="*/ 40 h 281"/>
                <a:gd name="T60" fmla="*/ 6585 w 6604"/>
                <a:gd name="T61" fmla="*/ 47 h 281"/>
                <a:gd name="T62" fmla="*/ 6591 w 6604"/>
                <a:gd name="T63" fmla="*/ 57 h 281"/>
                <a:gd name="T64" fmla="*/ 6596 w 6604"/>
                <a:gd name="T65" fmla="*/ 66 h 281"/>
                <a:gd name="T66" fmla="*/ 6600 w 6604"/>
                <a:gd name="T67" fmla="*/ 77 h 281"/>
                <a:gd name="T68" fmla="*/ 6602 w 6604"/>
                <a:gd name="T69" fmla="*/ 86 h 281"/>
                <a:gd name="T70" fmla="*/ 6604 w 6604"/>
                <a:gd name="T71" fmla="*/ 97 h 281"/>
                <a:gd name="T72" fmla="*/ 6604 w 6604"/>
                <a:gd name="T73" fmla="*/ 108 h 281"/>
                <a:gd name="T74" fmla="*/ 6604 w 6604"/>
                <a:gd name="T75" fmla="*/ 281 h 281"/>
                <a:gd name="T76" fmla="*/ 0 w 6604"/>
                <a:gd name="T7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04" h="281">
                  <a:moveTo>
                    <a:pt x="0" y="281"/>
                  </a:moveTo>
                  <a:lnTo>
                    <a:pt x="0" y="108"/>
                  </a:lnTo>
                  <a:lnTo>
                    <a:pt x="0" y="108"/>
                  </a:lnTo>
                  <a:lnTo>
                    <a:pt x="2" y="97"/>
                  </a:lnTo>
                  <a:lnTo>
                    <a:pt x="3" y="86"/>
                  </a:lnTo>
                  <a:lnTo>
                    <a:pt x="6" y="77"/>
                  </a:lnTo>
                  <a:lnTo>
                    <a:pt x="9" y="66"/>
                  </a:lnTo>
                  <a:lnTo>
                    <a:pt x="14" y="57"/>
                  </a:lnTo>
                  <a:lnTo>
                    <a:pt x="20" y="47"/>
                  </a:lnTo>
                  <a:lnTo>
                    <a:pt x="26" y="40"/>
                  </a:lnTo>
                  <a:lnTo>
                    <a:pt x="34" y="31"/>
                  </a:lnTo>
                  <a:lnTo>
                    <a:pt x="42" y="25"/>
                  </a:lnTo>
                  <a:lnTo>
                    <a:pt x="51" y="18"/>
                  </a:lnTo>
                  <a:lnTo>
                    <a:pt x="60" y="13"/>
                  </a:lnTo>
                  <a:lnTo>
                    <a:pt x="70" y="9"/>
                  </a:lnTo>
                  <a:lnTo>
                    <a:pt x="80" y="5"/>
                  </a:lnTo>
                  <a:lnTo>
                    <a:pt x="90" y="2"/>
                  </a:lnTo>
                  <a:lnTo>
                    <a:pt x="101" y="1"/>
                  </a:lnTo>
                  <a:lnTo>
                    <a:pt x="114" y="0"/>
                  </a:lnTo>
                  <a:lnTo>
                    <a:pt x="6492" y="0"/>
                  </a:lnTo>
                  <a:lnTo>
                    <a:pt x="6492" y="0"/>
                  </a:lnTo>
                  <a:lnTo>
                    <a:pt x="6504" y="1"/>
                  </a:lnTo>
                  <a:lnTo>
                    <a:pt x="6515" y="2"/>
                  </a:lnTo>
                  <a:lnTo>
                    <a:pt x="6526" y="5"/>
                  </a:lnTo>
                  <a:lnTo>
                    <a:pt x="6536" y="9"/>
                  </a:lnTo>
                  <a:lnTo>
                    <a:pt x="6546" y="13"/>
                  </a:lnTo>
                  <a:lnTo>
                    <a:pt x="6555" y="18"/>
                  </a:lnTo>
                  <a:lnTo>
                    <a:pt x="6564" y="25"/>
                  </a:lnTo>
                  <a:lnTo>
                    <a:pt x="6572" y="31"/>
                  </a:lnTo>
                  <a:lnTo>
                    <a:pt x="6579" y="40"/>
                  </a:lnTo>
                  <a:lnTo>
                    <a:pt x="6585" y="47"/>
                  </a:lnTo>
                  <a:lnTo>
                    <a:pt x="6591" y="57"/>
                  </a:lnTo>
                  <a:lnTo>
                    <a:pt x="6596" y="66"/>
                  </a:lnTo>
                  <a:lnTo>
                    <a:pt x="6600" y="77"/>
                  </a:lnTo>
                  <a:lnTo>
                    <a:pt x="6602" y="86"/>
                  </a:lnTo>
                  <a:lnTo>
                    <a:pt x="6604" y="97"/>
                  </a:lnTo>
                  <a:lnTo>
                    <a:pt x="6604" y="108"/>
                  </a:lnTo>
                  <a:lnTo>
                    <a:pt x="6604" y="281"/>
                  </a:lnTo>
                  <a:lnTo>
                    <a:pt x="0" y="281"/>
                  </a:lnTo>
                  <a:close/>
                </a:path>
              </a:pathLst>
            </a:custGeom>
            <a:solidFill>
              <a:srgbClr val="C59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8" name="Freeform 1507"/>
            <p:cNvSpPr>
              <a:spLocks/>
            </p:cNvSpPr>
            <p:nvPr/>
          </p:nvSpPr>
          <p:spPr bwMode="auto">
            <a:xfrm flipH="1">
              <a:off x="6930810" y="542811"/>
              <a:ext cx="1913538" cy="69497"/>
            </a:xfrm>
            <a:custGeom>
              <a:avLst/>
              <a:gdLst>
                <a:gd name="T0" fmla="*/ 0 w 6604"/>
                <a:gd name="T1" fmla="*/ 281 h 281"/>
                <a:gd name="T2" fmla="*/ 0 w 6604"/>
                <a:gd name="T3" fmla="*/ 108 h 281"/>
                <a:gd name="T4" fmla="*/ 0 w 6604"/>
                <a:gd name="T5" fmla="*/ 108 h 281"/>
                <a:gd name="T6" fmla="*/ 2 w 6604"/>
                <a:gd name="T7" fmla="*/ 97 h 281"/>
                <a:gd name="T8" fmla="*/ 3 w 6604"/>
                <a:gd name="T9" fmla="*/ 86 h 281"/>
                <a:gd name="T10" fmla="*/ 6 w 6604"/>
                <a:gd name="T11" fmla="*/ 77 h 281"/>
                <a:gd name="T12" fmla="*/ 9 w 6604"/>
                <a:gd name="T13" fmla="*/ 66 h 281"/>
                <a:gd name="T14" fmla="*/ 14 w 6604"/>
                <a:gd name="T15" fmla="*/ 57 h 281"/>
                <a:gd name="T16" fmla="*/ 20 w 6604"/>
                <a:gd name="T17" fmla="*/ 47 h 281"/>
                <a:gd name="T18" fmla="*/ 26 w 6604"/>
                <a:gd name="T19" fmla="*/ 40 h 281"/>
                <a:gd name="T20" fmla="*/ 34 w 6604"/>
                <a:gd name="T21" fmla="*/ 31 h 281"/>
                <a:gd name="T22" fmla="*/ 42 w 6604"/>
                <a:gd name="T23" fmla="*/ 25 h 281"/>
                <a:gd name="T24" fmla="*/ 51 w 6604"/>
                <a:gd name="T25" fmla="*/ 18 h 281"/>
                <a:gd name="T26" fmla="*/ 60 w 6604"/>
                <a:gd name="T27" fmla="*/ 13 h 281"/>
                <a:gd name="T28" fmla="*/ 70 w 6604"/>
                <a:gd name="T29" fmla="*/ 9 h 281"/>
                <a:gd name="T30" fmla="*/ 80 w 6604"/>
                <a:gd name="T31" fmla="*/ 5 h 281"/>
                <a:gd name="T32" fmla="*/ 90 w 6604"/>
                <a:gd name="T33" fmla="*/ 2 h 281"/>
                <a:gd name="T34" fmla="*/ 101 w 6604"/>
                <a:gd name="T35" fmla="*/ 1 h 281"/>
                <a:gd name="T36" fmla="*/ 114 w 6604"/>
                <a:gd name="T37" fmla="*/ 0 h 281"/>
                <a:gd name="T38" fmla="*/ 6492 w 6604"/>
                <a:gd name="T39" fmla="*/ 0 h 281"/>
                <a:gd name="T40" fmla="*/ 6492 w 6604"/>
                <a:gd name="T41" fmla="*/ 0 h 281"/>
                <a:gd name="T42" fmla="*/ 6504 w 6604"/>
                <a:gd name="T43" fmla="*/ 1 h 281"/>
                <a:gd name="T44" fmla="*/ 6515 w 6604"/>
                <a:gd name="T45" fmla="*/ 2 h 281"/>
                <a:gd name="T46" fmla="*/ 6526 w 6604"/>
                <a:gd name="T47" fmla="*/ 5 h 281"/>
                <a:gd name="T48" fmla="*/ 6536 w 6604"/>
                <a:gd name="T49" fmla="*/ 9 h 281"/>
                <a:gd name="T50" fmla="*/ 6546 w 6604"/>
                <a:gd name="T51" fmla="*/ 13 h 281"/>
                <a:gd name="T52" fmla="*/ 6555 w 6604"/>
                <a:gd name="T53" fmla="*/ 18 h 281"/>
                <a:gd name="T54" fmla="*/ 6564 w 6604"/>
                <a:gd name="T55" fmla="*/ 25 h 281"/>
                <a:gd name="T56" fmla="*/ 6572 w 6604"/>
                <a:gd name="T57" fmla="*/ 31 h 281"/>
                <a:gd name="T58" fmla="*/ 6579 w 6604"/>
                <a:gd name="T59" fmla="*/ 40 h 281"/>
                <a:gd name="T60" fmla="*/ 6585 w 6604"/>
                <a:gd name="T61" fmla="*/ 47 h 281"/>
                <a:gd name="T62" fmla="*/ 6591 w 6604"/>
                <a:gd name="T63" fmla="*/ 57 h 281"/>
                <a:gd name="T64" fmla="*/ 6596 w 6604"/>
                <a:gd name="T65" fmla="*/ 66 h 281"/>
                <a:gd name="T66" fmla="*/ 6600 w 6604"/>
                <a:gd name="T67" fmla="*/ 77 h 281"/>
                <a:gd name="T68" fmla="*/ 6602 w 6604"/>
                <a:gd name="T69" fmla="*/ 86 h 281"/>
                <a:gd name="T70" fmla="*/ 6604 w 6604"/>
                <a:gd name="T71" fmla="*/ 97 h 281"/>
                <a:gd name="T72" fmla="*/ 6604 w 6604"/>
                <a:gd name="T73" fmla="*/ 108 h 281"/>
                <a:gd name="T74" fmla="*/ 6604 w 6604"/>
                <a:gd name="T75" fmla="*/ 281 h 281"/>
                <a:gd name="T76" fmla="*/ 0 w 6604"/>
                <a:gd name="T7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04" h="281">
                  <a:moveTo>
                    <a:pt x="0" y="281"/>
                  </a:moveTo>
                  <a:lnTo>
                    <a:pt x="0" y="108"/>
                  </a:lnTo>
                  <a:lnTo>
                    <a:pt x="0" y="108"/>
                  </a:lnTo>
                  <a:lnTo>
                    <a:pt x="2" y="97"/>
                  </a:lnTo>
                  <a:lnTo>
                    <a:pt x="3" y="86"/>
                  </a:lnTo>
                  <a:lnTo>
                    <a:pt x="6" y="77"/>
                  </a:lnTo>
                  <a:lnTo>
                    <a:pt x="9" y="66"/>
                  </a:lnTo>
                  <a:lnTo>
                    <a:pt x="14" y="57"/>
                  </a:lnTo>
                  <a:lnTo>
                    <a:pt x="20" y="47"/>
                  </a:lnTo>
                  <a:lnTo>
                    <a:pt x="26" y="40"/>
                  </a:lnTo>
                  <a:lnTo>
                    <a:pt x="34" y="31"/>
                  </a:lnTo>
                  <a:lnTo>
                    <a:pt x="42" y="25"/>
                  </a:lnTo>
                  <a:lnTo>
                    <a:pt x="51" y="18"/>
                  </a:lnTo>
                  <a:lnTo>
                    <a:pt x="60" y="13"/>
                  </a:lnTo>
                  <a:lnTo>
                    <a:pt x="70" y="9"/>
                  </a:lnTo>
                  <a:lnTo>
                    <a:pt x="80" y="5"/>
                  </a:lnTo>
                  <a:lnTo>
                    <a:pt x="90" y="2"/>
                  </a:lnTo>
                  <a:lnTo>
                    <a:pt x="101" y="1"/>
                  </a:lnTo>
                  <a:lnTo>
                    <a:pt x="114" y="0"/>
                  </a:lnTo>
                  <a:lnTo>
                    <a:pt x="6492" y="0"/>
                  </a:lnTo>
                  <a:lnTo>
                    <a:pt x="6492" y="0"/>
                  </a:lnTo>
                  <a:lnTo>
                    <a:pt x="6504" y="1"/>
                  </a:lnTo>
                  <a:lnTo>
                    <a:pt x="6515" y="2"/>
                  </a:lnTo>
                  <a:lnTo>
                    <a:pt x="6526" y="5"/>
                  </a:lnTo>
                  <a:lnTo>
                    <a:pt x="6536" y="9"/>
                  </a:lnTo>
                  <a:lnTo>
                    <a:pt x="6546" y="13"/>
                  </a:lnTo>
                  <a:lnTo>
                    <a:pt x="6555" y="18"/>
                  </a:lnTo>
                  <a:lnTo>
                    <a:pt x="6564" y="25"/>
                  </a:lnTo>
                  <a:lnTo>
                    <a:pt x="6572" y="31"/>
                  </a:lnTo>
                  <a:lnTo>
                    <a:pt x="6579" y="40"/>
                  </a:lnTo>
                  <a:lnTo>
                    <a:pt x="6585" y="47"/>
                  </a:lnTo>
                  <a:lnTo>
                    <a:pt x="6591" y="57"/>
                  </a:lnTo>
                  <a:lnTo>
                    <a:pt x="6596" y="66"/>
                  </a:lnTo>
                  <a:lnTo>
                    <a:pt x="6600" y="77"/>
                  </a:lnTo>
                  <a:lnTo>
                    <a:pt x="6602" y="86"/>
                  </a:lnTo>
                  <a:lnTo>
                    <a:pt x="6604" y="97"/>
                  </a:lnTo>
                  <a:lnTo>
                    <a:pt x="6604" y="108"/>
                  </a:lnTo>
                  <a:lnTo>
                    <a:pt x="6604" y="281"/>
                  </a:lnTo>
                  <a:lnTo>
                    <a:pt x="0" y="2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9" name="Freeform 1508"/>
            <p:cNvSpPr>
              <a:spLocks/>
            </p:cNvSpPr>
            <p:nvPr/>
          </p:nvSpPr>
          <p:spPr bwMode="auto">
            <a:xfrm flipH="1">
              <a:off x="6937762" y="648794"/>
              <a:ext cx="321530" cy="625475"/>
            </a:xfrm>
            <a:custGeom>
              <a:avLst/>
              <a:gdLst>
                <a:gd name="T0" fmla="*/ 0 w 1113"/>
                <a:gd name="T1" fmla="*/ 0 h 2514"/>
                <a:gd name="T2" fmla="*/ 637 w 1113"/>
                <a:gd name="T3" fmla="*/ 0 h 2514"/>
                <a:gd name="T4" fmla="*/ 1113 w 1113"/>
                <a:gd name="T5" fmla="*/ 2514 h 2514"/>
                <a:gd name="T6" fmla="*/ 477 w 1113"/>
                <a:gd name="T7" fmla="*/ 2514 h 2514"/>
                <a:gd name="T8" fmla="*/ 0 w 1113"/>
                <a:gd name="T9" fmla="*/ 0 h 2514"/>
              </a:gdLst>
              <a:ahLst/>
              <a:cxnLst>
                <a:cxn ang="0">
                  <a:pos x="T0" y="T1"/>
                </a:cxn>
                <a:cxn ang="0">
                  <a:pos x="T2" y="T3"/>
                </a:cxn>
                <a:cxn ang="0">
                  <a:pos x="T4" y="T5"/>
                </a:cxn>
                <a:cxn ang="0">
                  <a:pos x="T6" y="T7"/>
                </a:cxn>
                <a:cxn ang="0">
                  <a:pos x="T8" y="T9"/>
                </a:cxn>
              </a:cxnLst>
              <a:rect l="0" t="0" r="r" b="b"/>
              <a:pathLst>
                <a:path w="1113" h="2514">
                  <a:moveTo>
                    <a:pt x="0" y="0"/>
                  </a:moveTo>
                  <a:lnTo>
                    <a:pt x="637" y="0"/>
                  </a:lnTo>
                  <a:lnTo>
                    <a:pt x="1113" y="2514"/>
                  </a:lnTo>
                  <a:lnTo>
                    <a:pt x="477" y="2514"/>
                  </a:lnTo>
                  <a:lnTo>
                    <a:pt x="0" y="0"/>
                  </a:lnTo>
                  <a:close/>
                </a:path>
              </a:pathLst>
            </a:custGeom>
            <a:solidFill>
              <a:srgbClr val="A67D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0" name="Freeform 1509"/>
            <p:cNvSpPr>
              <a:spLocks/>
            </p:cNvSpPr>
            <p:nvPr/>
          </p:nvSpPr>
          <p:spPr bwMode="auto">
            <a:xfrm flipH="1">
              <a:off x="8514128" y="648794"/>
              <a:ext cx="323268" cy="625475"/>
            </a:xfrm>
            <a:custGeom>
              <a:avLst/>
              <a:gdLst>
                <a:gd name="T0" fmla="*/ 1112 w 1112"/>
                <a:gd name="T1" fmla="*/ 0 h 2514"/>
                <a:gd name="T2" fmla="*/ 476 w 1112"/>
                <a:gd name="T3" fmla="*/ 0 h 2514"/>
                <a:gd name="T4" fmla="*/ 0 w 1112"/>
                <a:gd name="T5" fmla="*/ 2514 h 2514"/>
                <a:gd name="T6" fmla="*/ 636 w 1112"/>
                <a:gd name="T7" fmla="*/ 2514 h 2514"/>
                <a:gd name="T8" fmla="*/ 1112 w 1112"/>
                <a:gd name="T9" fmla="*/ 0 h 2514"/>
              </a:gdLst>
              <a:ahLst/>
              <a:cxnLst>
                <a:cxn ang="0">
                  <a:pos x="T0" y="T1"/>
                </a:cxn>
                <a:cxn ang="0">
                  <a:pos x="T2" y="T3"/>
                </a:cxn>
                <a:cxn ang="0">
                  <a:pos x="T4" y="T5"/>
                </a:cxn>
                <a:cxn ang="0">
                  <a:pos x="T6" y="T7"/>
                </a:cxn>
                <a:cxn ang="0">
                  <a:pos x="T8" y="T9"/>
                </a:cxn>
              </a:cxnLst>
              <a:rect l="0" t="0" r="r" b="b"/>
              <a:pathLst>
                <a:path w="1112" h="2514">
                  <a:moveTo>
                    <a:pt x="1112" y="0"/>
                  </a:moveTo>
                  <a:lnTo>
                    <a:pt x="476" y="0"/>
                  </a:lnTo>
                  <a:lnTo>
                    <a:pt x="0" y="2514"/>
                  </a:lnTo>
                  <a:lnTo>
                    <a:pt x="636" y="2514"/>
                  </a:lnTo>
                  <a:lnTo>
                    <a:pt x="1112" y="0"/>
                  </a:lnTo>
                  <a:close/>
                </a:path>
              </a:pathLst>
            </a:custGeom>
            <a:solidFill>
              <a:srgbClr val="A67D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1" name="Rectangle 1510"/>
            <p:cNvSpPr>
              <a:spLocks noChangeArrowheads="1"/>
            </p:cNvSpPr>
            <p:nvPr/>
          </p:nvSpPr>
          <p:spPr bwMode="auto">
            <a:xfrm flipH="1">
              <a:off x="7064636" y="1024079"/>
              <a:ext cx="1644148" cy="39961"/>
            </a:xfrm>
            <a:prstGeom prst="rect">
              <a:avLst/>
            </a:prstGeom>
            <a:solidFill>
              <a:srgbClr val="A67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2" name="Rectangle 1511"/>
            <p:cNvSpPr>
              <a:spLocks noChangeArrowheads="1"/>
            </p:cNvSpPr>
            <p:nvPr/>
          </p:nvSpPr>
          <p:spPr bwMode="auto">
            <a:xfrm flipH="1">
              <a:off x="7064636" y="961531"/>
              <a:ext cx="60830" cy="102508"/>
            </a:xfrm>
            <a:prstGeom prst="rect">
              <a:avLst/>
            </a:prstGeom>
            <a:solidFill>
              <a:srgbClr val="8D6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3" name="Rectangle 1512"/>
            <p:cNvSpPr>
              <a:spLocks noChangeArrowheads="1"/>
            </p:cNvSpPr>
            <p:nvPr/>
          </p:nvSpPr>
          <p:spPr bwMode="auto">
            <a:xfrm flipH="1">
              <a:off x="8649692" y="961531"/>
              <a:ext cx="59092" cy="102508"/>
            </a:xfrm>
            <a:prstGeom prst="rect">
              <a:avLst/>
            </a:prstGeom>
            <a:solidFill>
              <a:srgbClr val="8D6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4" name="Freeform 1513"/>
            <p:cNvSpPr>
              <a:spLocks/>
            </p:cNvSpPr>
            <p:nvPr/>
          </p:nvSpPr>
          <p:spPr bwMode="auto">
            <a:xfrm flipH="1">
              <a:off x="6930810" y="902459"/>
              <a:ext cx="1913538" cy="69497"/>
            </a:xfrm>
            <a:custGeom>
              <a:avLst/>
              <a:gdLst>
                <a:gd name="T0" fmla="*/ 0 w 6604"/>
                <a:gd name="T1" fmla="*/ 281 h 281"/>
                <a:gd name="T2" fmla="*/ 0 w 6604"/>
                <a:gd name="T3" fmla="*/ 108 h 281"/>
                <a:gd name="T4" fmla="*/ 0 w 6604"/>
                <a:gd name="T5" fmla="*/ 108 h 281"/>
                <a:gd name="T6" fmla="*/ 2 w 6604"/>
                <a:gd name="T7" fmla="*/ 97 h 281"/>
                <a:gd name="T8" fmla="*/ 3 w 6604"/>
                <a:gd name="T9" fmla="*/ 86 h 281"/>
                <a:gd name="T10" fmla="*/ 6 w 6604"/>
                <a:gd name="T11" fmla="*/ 76 h 281"/>
                <a:gd name="T12" fmla="*/ 9 w 6604"/>
                <a:gd name="T13" fmla="*/ 66 h 281"/>
                <a:gd name="T14" fmla="*/ 14 w 6604"/>
                <a:gd name="T15" fmla="*/ 56 h 281"/>
                <a:gd name="T16" fmla="*/ 20 w 6604"/>
                <a:gd name="T17" fmla="*/ 48 h 281"/>
                <a:gd name="T18" fmla="*/ 26 w 6604"/>
                <a:gd name="T19" fmla="*/ 39 h 281"/>
                <a:gd name="T20" fmla="*/ 34 w 6604"/>
                <a:gd name="T21" fmla="*/ 31 h 281"/>
                <a:gd name="T22" fmla="*/ 42 w 6604"/>
                <a:gd name="T23" fmla="*/ 25 h 281"/>
                <a:gd name="T24" fmla="*/ 51 w 6604"/>
                <a:gd name="T25" fmla="*/ 18 h 281"/>
                <a:gd name="T26" fmla="*/ 60 w 6604"/>
                <a:gd name="T27" fmla="*/ 13 h 281"/>
                <a:gd name="T28" fmla="*/ 70 w 6604"/>
                <a:gd name="T29" fmla="*/ 9 h 281"/>
                <a:gd name="T30" fmla="*/ 80 w 6604"/>
                <a:gd name="T31" fmla="*/ 4 h 281"/>
                <a:gd name="T32" fmla="*/ 90 w 6604"/>
                <a:gd name="T33" fmla="*/ 2 h 281"/>
                <a:gd name="T34" fmla="*/ 101 w 6604"/>
                <a:gd name="T35" fmla="*/ 0 h 281"/>
                <a:gd name="T36" fmla="*/ 114 w 6604"/>
                <a:gd name="T37" fmla="*/ 0 h 281"/>
                <a:gd name="T38" fmla="*/ 6492 w 6604"/>
                <a:gd name="T39" fmla="*/ 0 h 281"/>
                <a:gd name="T40" fmla="*/ 6492 w 6604"/>
                <a:gd name="T41" fmla="*/ 0 h 281"/>
                <a:gd name="T42" fmla="*/ 6504 w 6604"/>
                <a:gd name="T43" fmla="*/ 0 h 281"/>
                <a:gd name="T44" fmla="*/ 6515 w 6604"/>
                <a:gd name="T45" fmla="*/ 2 h 281"/>
                <a:gd name="T46" fmla="*/ 6526 w 6604"/>
                <a:gd name="T47" fmla="*/ 4 h 281"/>
                <a:gd name="T48" fmla="*/ 6536 w 6604"/>
                <a:gd name="T49" fmla="*/ 9 h 281"/>
                <a:gd name="T50" fmla="*/ 6546 w 6604"/>
                <a:gd name="T51" fmla="*/ 13 h 281"/>
                <a:gd name="T52" fmla="*/ 6555 w 6604"/>
                <a:gd name="T53" fmla="*/ 18 h 281"/>
                <a:gd name="T54" fmla="*/ 6564 w 6604"/>
                <a:gd name="T55" fmla="*/ 25 h 281"/>
                <a:gd name="T56" fmla="*/ 6572 w 6604"/>
                <a:gd name="T57" fmla="*/ 31 h 281"/>
                <a:gd name="T58" fmla="*/ 6579 w 6604"/>
                <a:gd name="T59" fmla="*/ 39 h 281"/>
                <a:gd name="T60" fmla="*/ 6585 w 6604"/>
                <a:gd name="T61" fmla="*/ 48 h 281"/>
                <a:gd name="T62" fmla="*/ 6591 w 6604"/>
                <a:gd name="T63" fmla="*/ 56 h 281"/>
                <a:gd name="T64" fmla="*/ 6596 w 6604"/>
                <a:gd name="T65" fmla="*/ 66 h 281"/>
                <a:gd name="T66" fmla="*/ 6600 w 6604"/>
                <a:gd name="T67" fmla="*/ 76 h 281"/>
                <a:gd name="T68" fmla="*/ 6602 w 6604"/>
                <a:gd name="T69" fmla="*/ 86 h 281"/>
                <a:gd name="T70" fmla="*/ 6604 w 6604"/>
                <a:gd name="T71" fmla="*/ 97 h 281"/>
                <a:gd name="T72" fmla="*/ 6604 w 6604"/>
                <a:gd name="T73" fmla="*/ 108 h 281"/>
                <a:gd name="T74" fmla="*/ 6604 w 6604"/>
                <a:gd name="T75" fmla="*/ 281 h 281"/>
                <a:gd name="T76" fmla="*/ 0 w 6604"/>
                <a:gd name="T7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04" h="281">
                  <a:moveTo>
                    <a:pt x="0" y="281"/>
                  </a:moveTo>
                  <a:lnTo>
                    <a:pt x="0" y="108"/>
                  </a:lnTo>
                  <a:lnTo>
                    <a:pt x="0" y="108"/>
                  </a:lnTo>
                  <a:lnTo>
                    <a:pt x="2" y="97"/>
                  </a:lnTo>
                  <a:lnTo>
                    <a:pt x="3" y="86"/>
                  </a:lnTo>
                  <a:lnTo>
                    <a:pt x="6" y="76"/>
                  </a:lnTo>
                  <a:lnTo>
                    <a:pt x="9" y="66"/>
                  </a:lnTo>
                  <a:lnTo>
                    <a:pt x="14" y="56"/>
                  </a:lnTo>
                  <a:lnTo>
                    <a:pt x="20" y="48"/>
                  </a:lnTo>
                  <a:lnTo>
                    <a:pt x="26" y="39"/>
                  </a:lnTo>
                  <a:lnTo>
                    <a:pt x="34" y="31"/>
                  </a:lnTo>
                  <a:lnTo>
                    <a:pt x="42" y="25"/>
                  </a:lnTo>
                  <a:lnTo>
                    <a:pt x="51" y="18"/>
                  </a:lnTo>
                  <a:lnTo>
                    <a:pt x="60" y="13"/>
                  </a:lnTo>
                  <a:lnTo>
                    <a:pt x="70" y="9"/>
                  </a:lnTo>
                  <a:lnTo>
                    <a:pt x="80" y="4"/>
                  </a:lnTo>
                  <a:lnTo>
                    <a:pt x="90" y="2"/>
                  </a:lnTo>
                  <a:lnTo>
                    <a:pt x="101" y="0"/>
                  </a:lnTo>
                  <a:lnTo>
                    <a:pt x="114" y="0"/>
                  </a:lnTo>
                  <a:lnTo>
                    <a:pt x="6492" y="0"/>
                  </a:lnTo>
                  <a:lnTo>
                    <a:pt x="6492" y="0"/>
                  </a:lnTo>
                  <a:lnTo>
                    <a:pt x="6504" y="0"/>
                  </a:lnTo>
                  <a:lnTo>
                    <a:pt x="6515" y="2"/>
                  </a:lnTo>
                  <a:lnTo>
                    <a:pt x="6526" y="4"/>
                  </a:lnTo>
                  <a:lnTo>
                    <a:pt x="6536" y="9"/>
                  </a:lnTo>
                  <a:lnTo>
                    <a:pt x="6546" y="13"/>
                  </a:lnTo>
                  <a:lnTo>
                    <a:pt x="6555" y="18"/>
                  </a:lnTo>
                  <a:lnTo>
                    <a:pt x="6564" y="25"/>
                  </a:lnTo>
                  <a:lnTo>
                    <a:pt x="6572" y="31"/>
                  </a:lnTo>
                  <a:lnTo>
                    <a:pt x="6579" y="39"/>
                  </a:lnTo>
                  <a:lnTo>
                    <a:pt x="6585" y="48"/>
                  </a:lnTo>
                  <a:lnTo>
                    <a:pt x="6591" y="56"/>
                  </a:lnTo>
                  <a:lnTo>
                    <a:pt x="6596" y="66"/>
                  </a:lnTo>
                  <a:lnTo>
                    <a:pt x="6600" y="76"/>
                  </a:lnTo>
                  <a:lnTo>
                    <a:pt x="6602" y="86"/>
                  </a:lnTo>
                  <a:lnTo>
                    <a:pt x="6604" y="97"/>
                  </a:lnTo>
                  <a:lnTo>
                    <a:pt x="6604" y="108"/>
                  </a:lnTo>
                  <a:lnTo>
                    <a:pt x="6604" y="281"/>
                  </a:lnTo>
                  <a:lnTo>
                    <a:pt x="0" y="281"/>
                  </a:lnTo>
                  <a:close/>
                </a:path>
              </a:pathLst>
            </a:custGeom>
            <a:solidFill>
              <a:srgbClr val="C59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5" name="Freeform 1514"/>
            <p:cNvSpPr>
              <a:spLocks/>
            </p:cNvSpPr>
            <p:nvPr/>
          </p:nvSpPr>
          <p:spPr bwMode="auto">
            <a:xfrm flipH="1">
              <a:off x="7048994" y="542811"/>
              <a:ext cx="1677170" cy="338799"/>
            </a:xfrm>
            <a:custGeom>
              <a:avLst/>
              <a:gdLst>
                <a:gd name="T0" fmla="*/ 5780 w 5793"/>
                <a:gd name="T1" fmla="*/ 0 h 1362"/>
                <a:gd name="T2" fmla="*/ 5793 w 5793"/>
                <a:gd name="T3" fmla="*/ 5 h 1362"/>
                <a:gd name="T4" fmla="*/ 2896 w 5793"/>
                <a:gd name="T5" fmla="*/ 1362 h 1362"/>
                <a:gd name="T6" fmla="*/ 0 w 5793"/>
                <a:gd name="T7" fmla="*/ 5 h 1362"/>
                <a:gd name="T8" fmla="*/ 11 w 5793"/>
                <a:gd name="T9" fmla="*/ 0 h 1362"/>
                <a:gd name="T10" fmla="*/ 5780 w 5793"/>
                <a:gd name="T11" fmla="*/ 0 h 1362"/>
              </a:gdLst>
              <a:ahLst/>
              <a:cxnLst>
                <a:cxn ang="0">
                  <a:pos x="T0" y="T1"/>
                </a:cxn>
                <a:cxn ang="0">
                  <a:pos x="T2" y="T3"/>
                </a:cxn>
                <a:cxn ang="0">
                  <a:pos x="T4" y="T5"/>
                </a:cxn>
                <a:cxn ang="0">
                  <a:pos x="T6" y="T7"/>
                </a:cxn>
                <a:cxn ang="0">
                  <a:pos x="T8" y="T9"/>
                </a:cxn>
                <a:cxn ang="0">
                  <a:pos x="T10" y="T11"/>
                </a:cxn>
              </a:cxnLst>
              <a:rect l="0" t="0" r="r" b="b"/>
              <a:pathLst>
                <a:path w="5793" h="1362">
                  <a:moveTo>
                    <a:pt x="5780" y="0"/>
                  </a:moveTo>
                  <a:lnTo>
                    <a:pt x="5793" y="5"/>
                  </a:lnTo>
                  <a:lnTo>
                    <a:pt x="2896" y="1362"/>
                  </a:lnTo>
                  <a:lnTo>
                    <a:pt x="0" y="5"/>
                  </a:lnTo>
                  <a:lnTo>
                    <a:pt x="11" y="0"/>
                  </a:lnTo>
                  <a:lnTo>
                    <a:pt x="5780" y="0"/>
                  </a:lnTo>
                  <a:close/>
                </a:path>
              </a:pathLst>
            </a:custGeom>
            <a:solidFill>
              <a:srgbClr val="C03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6" name="Freeform 1515"/>
            <p:cNvSpPr>
              <a:spLocks/>
            </p:cNvSpPr>
            <p:nvPr/>
          </p:nvSpPr>
          <p:spPr bwMode="auto">
            <a:xfrm flipH="1">
              <a:off x="7048994" y="542811"/>
              <a:ext cx="1677170" cy="338799"/>
            </a:xfrm>
            <a:custGeom>
              <a:avLst/>
              <a:gdLst>
                <a:gd name="T0" fmla="*/ 5780 w 5793"/>
                <a:gd name="T1" fmla="*/ 0 h 1362"/>
                <a:gd name="T2" fmla="*/ 5793 w 5793"/>
                <a:gd name="T3" fmla="*/ 5 h 1362"/>
                <a:gd name="T4" fmla="*/ 2896 w 5793"/>
                <a:gd name="T5" fmla="*/ 1362 h 1362"/>
                <a:gd name="T6" fmla="*/ 0 w 5793"/>
                <a:gd name="T7" fmla="*/ 5 h 1362"/>
                <a:gd name="T8" fmla="*/ 11 w 5793"/>
                <a:gd name="T9" fmla="*/ 0 h 1362"/>
                <a:gd name="T10" fmla="*/ 5780 w 5793"/>
                <a:gd name="T11" fmla="*/ 0 h 1362"/>
              </a:gdLst>
              <a:ahLst/>
              <a:cxnLst>
                <a:cxn ang="0">
                  <a:pos x="T0" y="T1"/>
                </a:cxn>
                <a:cxn ang="0">
                  <a:pos x="T2" y="T3"/>
                </a:cxn>
                <a:cxn ang="0">
                  <a:pos x="T4" y="T5"/>
                </a:cxn>
                <a:cxn ang="0">
                  <a:pos x="T6" y="T7"/>
                </a:cxn>
                <a:cxn ang="0">
                  <a:pos x="T8" y="T9"/>
                </a:cxn>
                <a:cxn ang="0">
                  <a:pos x="T10" y="T11"/>
                </a:cxn>
              </a:cxnLst>
              <a:rect l="0" t="0" r="r" b="b"/>
              <a:pathLst>
                <a:path w="5793" h="1362">
                  <a:moveTo>
                    <a:pt x="5780" y="0"/>
                  </a:moveTo>
                  <a:lnTo>
                    <a:pt x="5793" y="5"/>
                  </a:lnTo>
                  <a:lnTo>
                    <a:pt x="2896" y="1362"/>
                  </a:lnTo>
                  <a:lnTo>
                    <a:pt x="0" y="5"/>
                  </a:lnTo>
                  <a:lnTo>
                    <a:pt x="11" y="0"/>
                  </a:lnTo>
                  <a:lnTo>
                    <a:pt x="57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7" name="Freeform 1517"/>
            <p:cNvSpPr>
              <a:spLocks/>
            </p:cNvSpPr>
            <p:nvPr/>
          </p:nvSpPr>
          <p:spPr bwMode="auto">
            <a:xfrm flipH="1">
              <a:off x="6965570" y="313470"/>
              <a:ext cx="589182" cy="229341"/>
            </a:xfrm>
            <a:custGeom>
              <a:avLst/>
              <a:gdLst>
                <a:gd name="T0" fmla="*/ 2031 w 2031"/>
                <a:gd name="T1" fmla="*/ 0 h 923"/>
                <a:gd name="T2" fmla="*/ 2031 w 2031"/>
                <a:gd name="T3" fmla="*/ 763 h 923"/>
                <a:gd name="T4" fmla="*/ 2031 w 2031"/>
                <a:gd name="T5" fmla="*/ 763 h 923"/>
                <a:gd name="T6" fmla="*/ 2030 w 2031"/>
                <a:gd name="T7" fmla="*/ 779 h 923"/>
                <a:gd name="T8" fmla="*/ 2028 w 2031"/>
                <a:gd name="T9" fmla="*/ 795 h 923"/>
                <a:gd name="T10" fmla="*/ 2024 w 2031"/>
                <a:gd name="T11" fmla="*/ 811 h 923"/>
                <a:gd name="T12" fmla="*/ 2018 w 2031"/>
                <a:gd name="T13" fmla="*/ 826 h 923"/>
                <a:gd name="T14" fmla="*/ 2011 w 2031"/>
                <a:gd name="T15" fmla="*/ 840 h 923"/>
                <a:gd name="T16" fmla="*/ 2002 w 2031"/>
                <a:gd name="T17" fmla="*/ 853 h 923"/>
                <a:gd name="T18" fmla="*/ 1993 w 2031"/>
                <a:gd name="T19" fmla="*/ 865 h 923"/>
                <a:gd name="T20" fmla="*/ 1982 w 2031"/>
                <a:gd name="T21" fmla="*/ 876 h 923"/>
                <a:gd name="T22" fmla="*/ 1971 w 2031"/>
                <a:gd name="T23" fmla="*/ 886 h 923"/>
                <a:gd name="T24" fmla="*/ 1959 w 2031"/>
                <a:gd name="T25" fmla="*/ 896 h 923"/>
                <a:gd name="T26" fmla="*/ 1944 w 2031"/>
                <a:gd name="T27" fmla="*/ 903 h 923"/>
                <a:gd name="T28" fmla="*/ 1929 w 2031"/>
                <a:gd name="T29" fmla="*/ 911 h 923"/>
                <a:gd name="T30" fmla="*/ 1915 w 2031"/>
                <a:gd name="T31" fmla="*/ 915 h 923"/>
                <a:gd name="T32" fmla="*/ 1899 w 2031"/>
                <a:gd name="T33" fmla="*/ 920 h 923"/>
                <a:gd name="T34" fmla="*/ 1882 w 2031"/>
                <a:gd name="T35" fmla="*/ 922 h 923"/>
                <a:gd name="T36" fmla="*/ 1865 w 2031"/>
                <a:gd name="T37" fmla="*/ 923 h 923"/>
                <a:gd name="T38" fmla="*/ 166 w 2031"/>
                <a:gd name="T39" fmla="*/ 923 h 923"/>
                <a:gd name="T40" fmla="*/ 166 w 2031"/>
                <a:gd name="T41" fmla="*/ 923 h 923"/>
                <a:gd name="T42" fmla="*/ 149 w 2031"/>
                <a:gd name="T43" fmla="*/ 922 h 923"/>
                <a:gd name="T44" fmla="*/ 132 w 2031"/>
                <a:gd name="T45" fmla="*/ 920 h 923"/>
                <a:gd name="T46" fmla="*/ 117 w 2031"/>
                <a:gd name="T47" fmla="*/ 915 h 923"/>
                <a:gd name="T48" fmla="*/ 101 w 2031"/>
                <a:gd name="T49" fmla="*/ 911 h 923"/>
                <a:gd name="T50" fmla="*/ 86 w 2031"/>
                <a:gd name="T51" fmla="*/ 903 h 923"/>
                <a:gd name="T52" fmla="*/ 73 w 2031"/>
                <a:gd name="T53" fmla="*/ 896 h 923"/>
                <a:gd name="T54" fmla="*/ 60 w 2031"/>
                <a:gd name="T55" fmla="*/ 886 h 923"/>
                <a:gd name="T56" fmla="*/ 48 w 2031"/>
                <a:gd name="T57" fmla="*/ 876 h 923"/>
                <a:gd name="T58" fmla="*/ 38 w 2031"/>
                <a:gd name="T59" fmla="*/ 865 h 923"/>
                <a:gd name="T60" fmla="*/ 28 w 2031"/>
                <a:gd name="T61" fmla="*/ 853 h 923"/>
                <a:gd name="T62" fmla="*/ 20 w 2031"/>
                <a:gd name="T63" fmla="*/ 840 h 923"/>
                <a:gd name="T64" fmla="*/ 13 w 2031"/>
                <a:gd name="T65" fmla="*/ 826 h 923"/>
                <a:gd name="T66" fmla="*/ 8 w 2031"/>
                <a:gd name="T67" fmla="*/ 811 h 923"/>
                <a:gd name="T68" fmla="*/ 3 w 2031"/>
                <a:gd name="T69" fmla="*/ 795 h 923"/>
                <a:gd name="T70" fmla="*/ 1 w 2031"/>
                <a:gd name="T71" fmla="*/ 779 h 923"/>
                <a:gd name="T72" fmla="*/ 0 w 2031"/>
                <a:gd name="T73" fmla="*/ 763 h 923"/>
                <a:gd name="T74" fmla="*/ 0 w 2031"/>
                <a:gd name="T75" fmla="*/ 0 h 923"/>
                <a:gd name="T76" fmla="*/ 2031 w 2031"/>
                <a:gd name="T77"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1" h="923">
                  <a:moveTo>
                    <a:pt x="2031" y="0"/>
                  </a:moveTo>
                  <a:lnTo>
                    <a:pt x="2031" y="763"/>
                  </a:lnTo>
                  <a:lnTo>
                    <a:pt x="2031" y="763"/>
                  </a:lnTo>
                  <a:lnTo>
                    <a:pt x="2030" y="779"/>
                  </a:lnTo>
                  <a:lnTo>
                    <a:pt x="2028" y="795"/>
                  </a:lnTo>
                  <a:lnTo>
                    <a:pt x="2024" y="811"/>
                  </a:lnTo>
                  <a:lnTo>
                    <a:pt x="2018" y="826"/>
                  </a:lnTo>
                  <a:lnTo>
                    <a:pt x="2011" y="840"/>
                  </a:lnTo>
                  <a:lnTo>
                    <a:pt x="2002" y="853"/>
                  </a:lnTo>
                  <a:lnTo>
                    <a:pt x="1993" y="865"/>
                  </a:lnTo>
                  <a:lnTo>
                    <a:pt x="1982" y="876"/>
                  </a:lnTo>
                  <a:lnTo>
                    <a:pt x="1971" y="886"/>
                  </a:lnTo>
                  <a:lnTo>
                    <a:pt x="1959" y="896"/>
                  </a:lnTo>
                  <a:lnTo>
                    <a:pt x="1944" y="903"/>
                  </a:lnTo>
                  <a:lnTo>
                    <a:pt x="1929" y="911"/>
                  </a:lnTo>
                  <a:lnTo>
                    <a:pt x="1915" y="915"/>
                  </a:lnTo>
                  <a:lnTo>
                    <a:pt x="1899" y="920"/>
                  </a:lnTo>
                  <a:lnTo>
                    <a:pt x="1882" y="922"/>
                  </a:lnTo>
                  <a:lnTo>
                    <a:pt x="1865" y="923"/>
                  </a:lnTo>
                  <a:lnTo>
                    <a:pt x="166" y="923"/>
                  </a:lnTo>
                  <a:lnTo>
                    <a:pt x="166" y="923"/>
                  </a:lnTo>
                  <a:lnTo>
                    <a:pt x="149" y="922"/>
                  </a:lnTo>
                  <a:lnTo>
                    <a:pt x="132" y="920"/>
                  </a:lnTo>
                  <a:lnTo>
                    <a:pt x="117" y="915"/>
                  </a:lnTo>
                  <a:lnTo>
                    <a:pt x="101" y="911"/>
                  </a:lnTo>
                  <a:lnTo>
                    <a:pt x="86" y="903"/>
                  </a:lnTo>
                  <a:lnTo>
                    <a:pt x="73" y="896"/>
                  </a:lnTo>
                  <a:lnTo>
                    <a:pt x="60" y="886"/>
                  </a:lnTo>
                  <a:lnTo>
                    <a:pt x="48" y="876"/>
                  </a:lnTo>
                  <a:lnTo>
                    <a:pt x="38" y="865"/>
                  </a:lnTo>
                  <a:lnTo>
                    <a:pt x="28" y="853"/>
                  </a:lnTo>
                  <a:lnTo>
                    <a:pt x="20" y="840"/>
                  </a:lnTo>
                  <a:lnTo>
                    <a:pt x="13" y="826"/>
                  </a:lnTo>
                  <a:lnTo>
                    <a:pt x="8" y="811"/>
                  </a:lnTo>
                  <a:lnTo>
                    <a:pt x="3" y="795"/>
                  </a:lnTo>
                  <a:lnTo>
                    <a:pt x="1" y="779"/>
                  </a:lnTo>
                  <a:lnTo>
                    <a:pt x="0" y="763"/>
                  </a:lnTo>
                  <a:lnTo>
                    <a:pt x="0" y="0"/>
                  </a:lnTo>
                  <a:lnTo>
                    <a:pt x="2031" y="0"/>
                  </a:lnTo>
                  <a:close/>
                </a:path>
              </a:pathLst>
            </a:custGeom>
            <a:solidFill>
              <a:srgbClr val="C59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8" name="Freeform 1518"/>
            <p:cNvSpPr>
              <a:spLocks/>
            </p:cNvSpPr>
            <p:nvPr/>
          </p:nvSpPr>
          <p:spPr bwMode="auto">
            <a:xfrm flipH="1">
              <a:off x="6965570" y="313470"/>
              <a:ext cx="589182" cy="229341"/>
            </a:xfrm>
            <a:custGeom>
              <a:avLst/>
              <a:gdLst>
                <a:gd name="T0" fmla="*/ 2031 w 2031"/>
                <a:gd name="T1" fmla="*/ 0 h 923"/>
                <a:gd name="T2" fmla="*/ 2031 w 2031"/>
                <a:gd name="T3" fmla="*/ 763 h 923"/>
                <a:gd name="T4" fmla="*/ 2031 w 2031"/>
                <a:gd name="T5" fmla="*/ 763 h 923"/>
                <a:gd name="T6" fmla="*/ 2030 w 2031"/>
                <a:gd name="T7" fmla="*/ 779 h 923"/>
                <a:gd name="T8" fmla="*/ 2028 w 2031"/>
                <a:gd name="T9" fmla="*/ 795 h 923"/>
                <a:gd name="T10" fmla="*/ 2024 w 2031"/>
                <a:gd name="T11" fmla="*/ 811 h 923"/>
                <a:gd name="T12" fmla="*/ 2018 w 2031"/>
                <a:gd name="T13" fmla="*/ 826 h 923"/>
                <a:gd name="T14" fmla="*/ 2011 w 2031"/>
                <a:gd name="T15" fmla="*/ 840 h 923"/>
                <a:gd name="T16" fmla="*/ 2002 w 2031"/>
                <a:gd name="T17" fmla="*/ 853 h 923"/>
                <a:gd name="T18" fmla="*/ 1993 w 2031"/>
                <a:gd name="T19" fmla="*/ 865 h 923"/>
                <a:gd name="T20" fmla="*/ 1982 w 2031"/>
                <a:gd name="T21" fmla="*/ 876 h 923"/>
                <a:gd name="T22" fmla="*/ 1971 w 2031"/>
                <a:gd name="T23" fmla="*/ 886 h 923"/>
                <a:gd name="T24" fmla="*/ 1959 w 2031"/>
                <a:gd name="T25" fmla="*/ 896 h 923"/>
                <a:gd name="T26" fmla="*/ 1944 w 2031"/>
                <a:gd name="T27" fmla="*/ 903 h 923"/>
                <a:gd name="T28" fmla="*/ 1929 w 2031"/>
                <a:gd name="T29" fmla="*/ 911 h 923"/>
                <a:gd name="T30" fmla="*/ 1915 w 2031"/>
                <a:gd name="T31" fmla="*/ 915 h 923"/>
                <a:gd name="T32" fmla="*/ 1899 w 2031"/>
                <a:gd name="T33" fmla="*/ 920 h 923"/>
                <a:gd name="T34" fmla="*/ 1882 w 2031"/>
                <a:gd name="T35" fmla="*/ 922 h 923"/>
                <a:gd name="T36" fmla="*/ 1865 w 2031"/>
                <a:gd name="T37" fmla="*/ 923 h 923"/>
                <a:gd name="T38" fmla="*/ 166 w 2031"/>
                <a:gd name="T39" fmla="*/ 923 h 923"/>
                <a:gd name="T40" fmla="*/ 166 w 2031"/>
                <a:gd name="T41" fmla="*/ 923 h 923"/>
                <a:gd name="T42" fmla="*/ 149 w 2031"/>
                <a:gd name="T43" fmla="*/ 922 h 923"/>
                <a:gd name="T44" fmla="*/ 132 w 2031"/>
                <a:gd name="T45" fmla="*/ 920 h 923"/>
                <a:gd name="T46" fmla="*/ 117 w 2031"/>
                <a:gd name="T47" fmla="*/ 915 h 923"/>
                <a:gd name="T48" fmla="*/ 101 w 2031"/>
                <a:gd name="T49" fmla="*/ 911 h 923"/>
                <a:gd name="T50" fmla="*/ 86 w 2031"/>
                <a:gd name="T51" fmla="*/ 903 h 923"/>
                <a:gd name="T52" fmla="*/ 73 w 2031"/>
                <a:gd name="T53" fmla="*/ 896 h 923"/>
                <a:gd name="T54" fmla="*/ 60 w 2031"/>
                <a:gd name="T55" fmla="*/ 886 h 923"/>
                <a:gd name="T56" fmla="*/ 48 w 2031"/>
                <a:gd name="T57" fmla="*/ 876 h 923"/>
                <a:gd name="T58" fmla="*/ 38 w 2031"/>
                <a:gd name="T59" fmla="*/ 865 h 923"/>
                <a:gd name="T60" fmla="*/ 28 w 2031"/>
                <a:gd name="T61" fmla="*/ 853 h 923"/>
                <a:gd name="T62" fmla="*/ 20 w 2031"/>
                <a:gd name="T63" fmla="*/ 840 h 923"/>
                <a:gd name="T64" fmla="*/ 13 w 2031"/>
                <a:gd name="T65" fmla="*/ 826 h 923"/>
                <a:gd name="T66" fmla="*/ 8 w 2031"/>
                <a:gd name="T67" fmla="*/ 811 h 923"/>
                <a:gd name="T68" fmla="*/ 3 w 2031"/>
                <a:gd name="T69" fmla="*/ 795 h 923"/>
                <a:gd name="T70" fmla="*/ 1 w 2031"/>
                <a:gd name="T71" fmla="*/ 779 h 923"/>
                <a:gd name="T72" fmla="*/ 0 w 2031"/>
                <a:gd name="T73" fmla="*/ 763 h 923"/>
                <a:gd name="T74" fmla="*/ 0 w 2031"/>
                <a:gd name="T75" fmla="*/ 0 h 923"/>
                <a:gd name="T76" fmla="*/ 2031 w 2031"/>
                <a:gd name="T77"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1" h="923">
                  <a:moveTo>
                    <a:pt x="2031" y="0"/>
                  </a:moveTo>
                  <a:lnTo>
                    <a:pt x="2031" y="763"/>
                  </a:lnTo>
                  <a:lnTo>
                    <a:pt x="2031" y="763"/>
                  </a:lnTo>
                  <a:lnTo>
                    <a:pt x="2030" y="779"/>
                  </a:lnTo>
                  <a:lnTo>
                    <a:pt x="2028" y="795"/>
                  </a:lnTo>
                  <a:lnTo>
                    <a:pt x="2024" y="811"/>
                  </a:lnTo>
                  <a:lnTo>
                    <a:pt x="2018" y="826"/>
                  </a:lnTo>
                  <a:lnTo>
                    <a:pt x="2011" y="840"/>
                  </a:lnTo>
                  <a:lnTo>
                    <a:pt x="2002" y="853"/>
                  </a:lnTo>
                  <a:lnTo>
                    <a:pt x="1993" y="865"/>
                  </a:lnTo>
                  <a:lnTo>
                    <a:pt x="1982" y="876"/>
                  </a:lnTo>
                  <a:lnTo>
                    <a:pt x="1971" y="886"/>
                  </a:lnTo>
                  <a:lnTo>
                    <a:pt x="1959" y="896"/>
                  </a:lnTo>
                  <a:lnTo>
                    <a:pt x="1944" y="903"/>
                  </a:lnTo>
                  <a:lnTo>
                    <a:pt x="1929" y="911"/>
                  </a:lnTo>
                  <a:lnTo>
                    <a:pt x="1915" y="915"/>
                  </a:lnTo>
                  <a:lnTo>
                    <a:pt x="1899" y="920"/>
                  </a:lnTo>
                  <a:lnTo>
                    <a:pt x="1882" y="922"/>
                  </a:lnTo>
                  <a:lnTo>
                    <a:pt x="1865" y="923"/>
                  </a:lnTo>
                  <a:lnTo>
                    <a:pt x="166" y="923"/>
                  </a:lnTo>
                  <a:lnTo>
                    <a:pt x="166" y="923"/>
                  </a:lnTo>
                  <a:lnTo>
                    <a:pt x="149" y="922"/>
                  </a:lnTo>
                  <a:lnTo>
                    <a:pt x="132" y="920"/>
                  </a:lnTo>
                  <a:lnTo>
                    <a:pt x="117" y="915"/>
                  </a:lnTo>
                  <a:lnTo>
                    <a:pt x="101" y="911"/>
                  </a:lnTo>
                  <a:lnTo>
                    <a:pt x="86" y="903"/>
                  </a:lnTo>
                  <a:lnTo>
                    <a:pt x="73" y="896"/>
                  </a:lnTo>
                  <a:lnTo>
                    <a:pt x="60" y="886"/>
                  </a:lnTo>
                  <a:lnTo>
                    <a:pt x="48" y="876"/>
                  </a:lnTo>
                  <a:lnTo>
                    <a:pt x="38" y="865"/>
                  </a:lnTo>
                  <a:lnTo>
                    <a:pt x="28" y="853"/>
                  </a:lnTo>
                  <a:lnTo>
                    <a:pt x="20" y="840"/>
                  </a:lnTo>
                  <a:lnTo>
                    <a:pt x="13" y="826"/>
                  </a:lnTo>
                  <a:lnTo>
                    <a:pt x="8" y="811"/>
                  </a:lnTo>
                  <a:lnTo>
                    <a:pt x="3" y="795"/>
                  </a:lnTo>
                  <a:lnTo>
                    <a:pt x="1" y="779"/>
                  </a:lnTo>
                  <a:lnTo>
                    <a:pt x="0" y="763"/>
                  </a:lnTo>
                  <a:lnTo>
                    <a:pt x="0" y="0"/>
                  </a:lnTo>
                  <a:lnTo>
                    <a:pt x="20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9" name="Freeform 1519"/>
            <p:cNvSpPr>
              <a:spLocks noEditPoints="1"/>
            </p:cNvSpPr>
            <p:nvPr/>
          </p:nvSpPr>
          <p:spPr bwMode="auto">
            <a:xfrm flipH="1">
              <a:off x="6965570" y="313470"/>
              <a:ext cx="589182" cy="229341"/>
            </a:xfrm>
            <a:custGeom>
              <a:avLst/>
              <a:gdLst>
                <a:gd name="T0" fmla="*/ 12 w 2031"/>
                <a:gd name="T1" fmla="*/ 675 h 923"/>
                <a:gd name="T2" fmla="*/ 113 w 2031"/>
                <a:gd name="T3" fmla="*/ 0 h 923"/>
                <a:gd name="T4" fmla="*/ 686 w 2031"/>
                <a:gd name="T5" fmla="*/ 0 h 923"/>
                <a:gd name="T6" fmla="*/ 1260 w 2031"/>
                <a:gd name="T7" fmla="*/ 0 h 923"/>
                <a:gd name="T8" fmla="*/ 1833 w 2031"/>
                <a:gd name="T9" fmla="*/ 0 h 923"/>
                <a:gd name="T10" fmla="*/ 2031 w 2031"/>
                <a:gd name="T11" fmla="*/ 670 h 923"/>
                <a:gd name="T12" fmla="*/ 1929 w 2031"/>
                <a:gd name="T13" fmla="*/ 911 h 923"/>
                <a:gd name="T14" fmla="*/ 137 w 2031"/>
                <a:gd name="T15" fmla="*/ 178 h 923"/>
                <a:gd name="T16" fmla="*/ 1822 w 2031"/>
                <a:gd name="T17" fmla="*/ 256 h 923"/>
                <a:gd name="T18" fmla="*/ 366 w 2031"/>
                <a:gd name="T19" fmla="*/ 398 h 923"/>
                <a:gd name="T20" fmla="*/ 1421 w 2031"/>
                <a:gd name="T21" fmla="*/ 486 h 923"/>
                <a:gd name="T22" fmla="*/ 1159 w 2031"/>
                <a:gd name="T23" fmla="*/ 453 h 923"/>
                <a:gd name="T24" fmla="*/ 848 w 2031"/>
                <a:gd name="T25" fmla="*/ 486 h 923"/>
                <a:gd name="T26" fmla="*/ 585 w 2031"/>
                <a:gd name="T27" fmla="*/ 453 h 923"/>
                <a:gd name="T28" fmla="*/ 446 w 2031"/>
                <a:gd name="T29" fmla="*/ 366 h 923"/>
                <a:gd name="T30" fmla="*/ 710 w 2031"/>
                <a:gd name="T31" fmla="*/ 398 h 923"/>
                <a:gd name="T32" fmla="*/ 1020 w 2031"/>
                <a:gd name="T33" fmla="*/ 366 h 923"/>
                <a:gd name="T34" fmla="*/ 1282 w 2031"/>
                <a:gd name="T35" fmla="*/ 398 h 923"/>
                <a:gd name="T36" fmla="*/ 1593 w 2031"/>
                <a:gd name="T37" fmla="*/ 366 h 923"/>
                <a:gd name="T38" fmla="*/ 1616 w 2031"/>
                <a:gd name="T39" fmla="*/ 563 h 923"/>
                <a:gd name="T40" fmla="*/ 1307 w 2031"/>
                <a:gd name="T41" fmla="*/ 596 h 923"/>
                <a:gd name="T42" fmla="*/ 1043 w 2031"/>
                <a:gd name="T43" fmla="*/ 563 h 923"/>
                <a:gd name="T44" fmla="*/ 734 w 2031"/>
                <a:gd name="T45" fmla="*/ 596 h 923"/>
                <a:gd name="T46" fmla="*/ 471 w 2031"/>
                <a:gd name="T47" fmla="*/ 563 h 923"/>
                <a:gd name="T48" fmla="*/ 275 w 2031"/>
                <a:gd name="T49" fmla="*/ 532 h 923"/>
                <a:gd name="T50" fmla="*/ 366 w 2031"/>
                <a:gd name="T51" fmla="*/ 288 h 923"/>
                <a:gd name="T52" fmla="*/ 676 w 2031"/>
                <a:gd name="T53" fmla="*/ 256 h 923"/>
                <a:gd name="T54" fmla="*/ 939 w 2031"/>
                <a:gd name="T55" fmla="*/ 288 h 923"/>
                <a:gd name="T56" fmla="*/ 1248 w 2031"/>
                <a:gd name="T57" fmla="*/ 256 h 923"/>
                <a:gd name="T58" fmla="*/ 1512 w 2031"/>
                <a:gd name="T59" fmla="*/ 288 h 923"/>
                <a:gd name="T60" fmla="*/ 1764 w 2031"/>
                <a:gd name="T61" fmla="*/ 375 h 923"/>
                <a:gd name="T62" fmla="*/ 1798 w 2031"/>
                <a:gd name="T63" fmla="*/ 675 h 923"/>
                <a:gd name="T64" fmla="*/ 1536 w 2031"/>
                <a:gd name="T65" fmla="*/ 706 h 923"/>
                <a:gd name="T66" fmla="*/ 1273 w 2031"/>
                <a:gd name="T67" fmla="*/ 675 h 923"/>
                <a:gd name="T68" fmla="*/ 962 w 2031"/>
                <a:gd name="T69" fmla="*/ 706 h 923"/>
                <a:gd name="T70" fmla="*/ 700 w 2031"/>
                <a:gd name="T71" fmla="*/ 675 h 923"/>
                <a:gd name="T72" fmla="*/ 389 w 2031"/>
                <a:gd name="T73" fmla="*/ 706 h 923"/>
                <a:gd name="T74" fmla="*/ 160 w 2031"/>
                <a:gd name="T75" fmla="*/ 642 h 923"/>
                <a:gd name="T76" fmla="*/ 127 w 2031"/>
                <a:gd name="T77" fmla="*/ 343 h 923"/>
                <a:gd name="T78" fmla="*/ 332 w 2031"/>
                <a:gd name="T79" fmla="*/ 145 h 923"/>
                <a:gd name="T80" fmla="*/ 594 w 2031"/>
                <a:gd name="T81" fmla="*/ 178 h 923"/>
                <a:gd name="T82" fmla="*/ 905 w 2031"/>
                <a:gd name="T83" fmla="*/ 145 h 923"/>
                <a:gd name="T84" fmla="*/ 1168 w 2031"/>
                <a:gd name="T85" fmla="*/ 178 h 923"/>
                <a:gd name="T86" fmla="*/ 1478 w 2031"/>
                <a:gd name="T87" fmla="*/ 145 h 923"/>
                <a:gd name="T88" fmla="*/ 1741 w 2031"/>
                <a:gd name="T89" fmla="*/ 178 h 923"/>
                <a:gd name="T90" fmla="*/ 1879 w 2031"/>
                <a:gd name="T91" fmla="*/ 375 h 923"/>
                <a:gd name="T92" fmla="*/ 1913 w 2031"/>
                <a:gd name="T93" fmla="*/ 675 h 923"/>
                <a:gd name="T94" fmla="*/ 1650 w 2031"/>
                <a:gd name="T95" fmla="*/ 817 h 923"/>
                <a:gd name="T96" fmla="*/ 1388 w 2031"/>
                <a:gd name="T97" fmla="*/ 785 h 923"/>
                <a:gd name="T98" fmla="*/ 1077 w 2031"/>
                <a:gd name="T99" fmla="*/ 817 h 923"/>
                <a:gd name="T100" fmla="*/ 814 w 2031"/>
                <a:gd name="T101" fmla="*/ 785 h 923"/>
                <a:gd name="T102" fmla="*/ 505 w 2031"/>
                <a:gd name="T103" fmla="*/ 817 h 923"/>
                <a:gd name="T104" fmla="*/ 241 w 2031"/>
                <a:gd name="T105" fmla="*/ 785 h 923"/>
                <a:gd name="T106" fmla="*/ 22 w 2031"/>
                <a:gd name="T107" fmla="*/ 398 h 923"/>
                <a:gd name="T108" fmla="*/ 275 w 2031"/>
                <a:gd name="T109" fmla="*/ 45 h 923"/>
                <a:gd name="T110" fmla="*/ 848 w 2031"/>
                <a:gd name="T111" fmla="*/ 45 h 923"/>
                <a:gd name="T112" fmla="*/ 1421 w 2031"/>
                <a:gd name="T113" fmla="*/ 45 h 923"/>
                <a:gd name="T114" fmla="*/ 2018 w 2031"/>
                <a:gd name="T115" fmla="*/ 68 h 923"/>
                <a:gd name="T116" fmla="*/ 2018 w 2031"/>
                <a:gd name="T117" fmla="*/ 619 h 923"/>
                <a:gd name="T118" fmla="*/ 1707 w 2031"/>
                <a:gd name="T119" fmla="*/ 917 h 923"/>
                <a:gd name="T120" fmla="*/ 1134 w 2031"/>
                <a:gd name="T121" fmla="*/ 917 h 923"/>
                <a:gd name="T122" fmla="*/ 562 w 2031"/>
                <a:gd name="T123" fmla="*/ 917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31" h="923">
                  <a:moveTo>
                    <a:pt x="166" y="923"/>
                  </a:moveTo>
                  <a:lnTo>
                    <a:pt x="166" y="923"/>
                  </a:lnTo>
                  <a:lnTo>
                    <a:pt x="150" y="922"/>
                  </a:lnTo>
                  <a:lnTo>
                    <a:pt x="136" y="921"/>
                  </a:lnTo>
                  <a:lnTo>
                    <a:pt x="122" y="917"/>
                  </a:lnTo>
                  <a:lnTo>
                    <a:pt x="108" y="913"/>
                  </a:lnTo>
                  <a:lnTo>
                    <a:pt x="127" y="895"/>
                  </a:lnTo>
                  <a:lnTo>
                    <a:pt x="103" y="872"/>
                  </a:lnTo>
                  <a:lnTo>
                    <a:pt x="80" y="895"/>
                  </a:lnTo>
                  <a:lnTo>
                    <a:pt x="91" y="906"/>
                  </a:lnTo>
                  <a:lnTo>
                    <a:pt x="91" y="906"/>
                  </a:lnTo>
                  <a:lnTo>
                    <a:pt x="75" y="897"/>
                  </a:lnTo>
                  <a:lnTo>
                    <a:pt x="59" y="886"/>
                  </a:lnTo>
                  <a:lnTo>
                    <a:pt x="46" y="873"/>
                  </a:lnTo>
                  <a:lnTo>
                    <a:pt x="34" y="860"/>
                  </a:lnTo>
                  <a:lnTo>
                    <a:pt x="23" y="845"/>
                  </a:lnTo>
                  <a:lnTo>
                    <a:pt x="14" y="829"/>
                  </a:lnTo>
                  <a:lnTo>
                    <a:pt x="8" y="812"/>
                  </a:lnTo>
                  <a:lnTo>
                    <a:pt x="3" y="793"/>
                  </a:lnTo>
                  <a:lnTo>
                    <a:pt x="12" y="785"/>
                  </a:lnTo>
                  <a:lnTo>
                    <a:pt x="0" y="773"/>
                  </a:lnTo>
                  <a:lnTo>
                    <a:pt x="0" y="773"/>
                  </a:lnTo>
                  <a:lnTo>
                    <a:pt x="0" y="763"/>
                  </a:lnTo>
                  <a:lnTo>
                    <a:pt x="0" y="686"/>
                  </a:lnTo>
                  <a:lnTo>
                    <a:pt x="12" y="675"/>
                  </a:lnTo>
                  <a:lnTo>
                    <a:pt x="0" y="662"/>
                  </a:lnTo>
                  <a:lnTo>
                    <a:pt x="0" y="576"/>
                  </a:lnTo>
                  <a:lnTo>
                    <a:pt x="12" y="563"/>
                  </a:lnTo>
                  <a:lnTo>
                    <a:pt x="0" y="551"/>
                  </a:lnTo>
                  <a:lnTo>
                    <a:pt x="0" y="465"/>
                  </a:lnTo>
                  <a:lnTo>
                    <a:pt x="12" y="453"/>
                  </a:lnTo>
                  <a:lnTo>
                    <a:pt x="0" y="441"/>
                  </a:lnTo>
                  <a:lnTo>
                    <a:pt x="0" y="355"/>
                  </a:lnTo>
                  <a:lnTo>
                    <a:pt x="12" y="343"/>
                  </a:lnTo>
                  <a:lnTo>
                    <a:pt x="0" y="331"/>
                  </a:lnTo>
                  <a:lnTo>
                    <a:pt x="0" y="245"/>
                  </a:lnTo>
                  <a:lnTo>
                    <a:pt x="12" y="233"/>
                  </a:lnTo>
                  <a:lnTo>
                    <a:pt x="0" y="221"/>
                  </a:lnTo>
                  <a:lnTo>
                    <a:pt x="0" y="135"/>
                  </a:lnTo>
                  <a:lnTo>
                    <a:pt x="12" y="123"/>
                  </a:lnTo>
                  <a:lnTo>
                    <a:pt x="0" y="111"/>
                  </a:lnTo>
                  <a:lnTo>
                    <a:pt x="0" y="24"/>
                  </a:lnTo>
                  <a:lnTo>
                    <a:pt x="12" y="13"/>
                  </a:lnTo>
                  <a:lnTo>
                    <a:pt x="0" y="1"/>
                  </a:lnTo>
                  <a:lnTo>
                    <a:pt x="0" y="0"/>
                  </a:lnTo>
                  <a:lnTo>
                    <a:pt x="93" y="0"/>
                  </a:lnTo>
                  <a:lnTo>
                    <a:pt x="80" y="13"/>
                  </a:lnTo>
                  <a:lnTo>
                    <a:pt x="103" y="35"/>
                  </a:lnTo>
                  <a:lnTo>
                    <a:pt x="127" y="13"/>
                  </a:lnTo>
                  <a:lnTo>
                    <a:pt x="113" y="0"/>
                  </a:lnTo>
                  <a:lnTo>
                    <a:pt x="207" y="0"/>
                  </a:lnTo>
                  <a:lnTo>
                    <a:pt x="194" y="13"/>
                  </a:lnTo>
                  <a:lnTo>
                    <a:pt x="218" y="35"/>
                  </a:lnTo>
                  <a:lnTo>
                    <a:pt x="241" y="13"/>
                  </a:lnTo>
                  <a:lnTo>
                    <a:pt x="229" y="0"/>
                  </a:lnTo>
                  <a:lnTo>
                    <a:pt x="322" y="0"/>
                  </a:lnTo>
                  <a:lnTo>
                    <a:pt x="308" y="13"/>
                  </a:lnTo>
                  <a:lnTo>
                    <a:pt x="332" y="35"/>
                  </a:lnTo>
                  <a:lnTo>
                    <a:pt x="357" y="13"/>
                  </a:lnTo>
                  <a:lnTo>
                    <a:pt x="343" y="0"/>
                  </a:lnTo>
                  <a:lnTo>
                    <a:pt x="436" y="0"/>
                  </a:lnTo>
                  <a:lnTo>
                    <a:pt x="423" y="13"/>
                  </a:lnTo>
                  <a:lnTo>
                    <a:pt x="446" y="35"/>
                  </a:lnTo>
                  <a:lnTo>
                    <a:pt x="471" y="13"/>
                  </a:lnTo>
                  <a:lnTo>
                    <a:pt x="458" y="0"/>
                  </a:lnTo>
                  <a:lnTo>
                    <a:pt x="551" y="0"/>
                  </a:lnTo>
                  <a:lnTo>
                    <a:pt x="537" y="13"/>
                  </a:lnTo>
                  <a:lnTo>
                    <a:pt x="562" y="35"/>
                  </a:lnTo>
                  <a:lnTo>
                    <a:pt x="585" y="13"/>
                  </a:lnTo>
                  <a:lnTo>
                    <a:pt x="572" y="0"/>
                  </a:lnTo>
                  <a:lnTo>
                    <a:pt x="665" y="0"/>
                  </a:lnTo>
                  <a:lnTo>
                    <a:pt x="653" y="13"/>
                  </a:lnTo>
                  <a:lnTo>
                    <a:pt x="676" y="35"/>
                  </a:lnTo>
                  <a:lnTo>
                    <a:pt x="700" y="13"/>
                  </a:lnTo>
                  <a:lnTo>
                    <a:pt x="686" y="0"/>
                  </a:lnTo>
                  <a:lnTo>
                    <a:pt x="781" y="0"/>
                  </a:lnTo>
                  <a:lnTo>
                    <a:pt x="767" y="13"/>
                  </a:lnTo>
                  <a:lnTo>
                    <a:pt x="791" y="35"/>
                  </a:lnTo>
                  <a:lnTo>
                    <a:pt x="814" y="13"/>
                  </a:lnTo>
                  <a:lnTo>
                    <a:pt x="801" y="0"/>
                  </a:lnTo>
                  <a:lnTo>
                    <a:pt x="895" y="0"/>
                  </a:lnTo>
                  <a:lnTo>
                    <a:pt x="882" y="13"/>
                  </a:lnTo>
                  <a:lnTo>
                    <a:pt x="905" y="35"/>
                  </a:lnTo>
                  <a:lnTo>
                    <a:pt x="929" y="13"/>
                  </a:lnTo>
                  <a:lnTo>
                    <a:pt x="915" y="0"/>
                  </a:lnTo>
                  <a:lnTo>
                    <a:pt x="1010" y="0"/>
                  </a:lnTo>
                  <a:lnTo>
                    <a:pt x="996" y="13"/>
                  </a:lnTo>
                  <a:lnTo>
                    <a:pt x="1020" y="35"/>
                  </a:lnTo>
                  <a:lnTo>
                    <a:pt x="1043" y="13"/>
                  </a:lnTo>
                  <a:lnTo>
                    <a:pt x="1031" y="0"/>
                  </a:lnTo>
                  <a:lnTo>
                    <a:pt x="1124" y="0"/>
                  </a:lnTo>
                  <a:lnTo>
                    <a:pt x="1110" y="13"/>
                  </a:lnTo>
                  <a:lnTo>
                    <a:pt x="1134" y="35"/>
                  </a:lnTo>
                  <a:lnTo>
                    <a:pt x="1159" y="13"/>
                  </a:lnTo>
                  <a:lnTo>
                    <a:pt x="1145" y="0"/>
                  </a:lnTo>
                  <a:lnTo>
                    <a:pt x="1238" y="0"/>
                  </a:lnTo>
                  <a:lnTo>
                    <a:pt x="1225" y="13"/>
                  </a:lnTo>
                  <a:lnTo>
                    <a:pt x="1248" y="35"/>
                  </a:lnTo>
                  <a:lnTo>
                    <a:pt x="1273" y="13"/>
                  </a:lnTo>
                  <a:lnTo>
                    <a:pt x="1260" y="0"/>
                  </a:lnTo>
                  <a:lnTo>
                    <a:pt x="1353" y="0"/>
                  </a:lnTo>
                  <a:lnTo>
                    <a:pt x="1339" y="13"/>
                  </a:lnTo>
                  <a:lnTo>
                    <a:pt x="1364" y="35"/>
                  </a:lnTo>
                  <a:lnTo>
                    <a:pt x="1388" y="13"/>
                  </a:lnTo>
                  <a:lnTo>
                    <a:pt x="1374" y="0"/>
                  </a:lnTo>
                  <a:lnTo>
                    <a:pt x="1467" y="0"/>
                  </a:lnTo>
                  <a:lnTo>
                    <a:pt x="1454" y="13"/>
                  </a:lnTo>
                  <a:lnTo>
                    <a:pt x="1478" y="35"/>
                  </a:lnTo>
                  <a:lnTo>
                    <a:pt x="1502" y="13"/>
                  </a:lnTo>
                  <a:lnTo>
                    <a:pt x="1489" y="0"/>
                  </a:lnTo>
                  <a:lnTo>
                    <a:pt x="1582" y="0"/>
                  </a:lnTo>
                  <a:lnTo>
                    <a:pt x="1569" y="13"/>
                  </a:lnTo>
                  <a:lnTo>
                    <a:pt x="1593" y="35"/>
                  </a:lnTo>
                  <a:lnTo>
                    <a:pt x="1616" y="13"/>
                  </a:lnTo>
                  <a:lnTo>
                    <a:pt x="1603" y="0"/>
                  </a:lnTo>
                  <a:lnTo>
                    <a:pt x="1697" y="0"/>
                  </a:lnTo>
                  <a:lnTo>
                    <a:pt x="1684" y="13"/>
                  </a:lnTo>
                  <a:lnTo>
                    <a:pt x="1707" y="35"/>
                  </a:lnTo>
                  <a:lnTo>
                    <a:pt x="1731" y="13"/>
                  </a:lnTo>
                  <a:lnTo>
                    <a:pt x="1717" y="0"/>
                  </a:lnTo>
                  <a:lnTo>
                    <a:pt x="1812" y="0"/>
                  </a:lnTo>
                  <a:lnTo>
                    <a:pt x="1798" y="13"/>
                  </a:lnTo>
                  <a:lnTo>
                    <a:pt x="1822" y="35"/>
                  </a:lnTo>
                  <a:lnTo>
                    <a:pt x="1845" y="13"/>
                  </a:lnTo>
                  <a:lnTo>
                    <a:pt x="1833" y="0"/>
                  </a:lnTo>
                  <a:lnTo>
                    <a:pt x="1926" y="0"/>
                  </a:lnTo>
                  <a:lnTo>
                    <a:pt x="1913" y="13"/>
                  </a:lnTo>
                  <a:lnTo>
                    <a:pt x="1936" y="35"/>
                  </a:lnTo>
                  <a:lnTo>
                    <a:pt x="1960" y="13"/>
                  </a:lnTo>
                  <a:lnTo>
                    <a:pt x="1947" y="0"/>
                  </a:lnTo>
                  <a:lnTo>
                    <a:pt x="2031" y="0"/>
                  </a:lnTo>
                  <a:lnTo>
                    <a:pt x="2031" y="8"/>
                  </a:lnTo>
                  <a:lnTo>
                    <a:pt x="2027" y="13"/>
                  </a:lnTo>
                  <a:lnTo>
                    <a:pt x="2031" y="16"/>
                  </a:lnTo>
                  <a:lnTo>
                    <a:pt x="2031" y="118"/>
                  </a:lnTo>
                  <a:lnTo>
                    <a:pt x="2027" y="123"/>
                  </a:lnTo>
                  <a:lnTo>
                    <a:pt x="2031" y="126"/>
                  </a:lnTo>
                  <a:lnTo>
                    <a:pt x="2031" y="230"/>
                  </a:lnTo>
                  <a:lnTo>
                    <a:pt x="2027" y="233"/>
                  </a:lnTo>
                  <a:lnTo>
                    <a:pt x="2031" y="237"/>
                  </a:lnTo>
                  <a:lnTo>
                    <a:pt x="2031" y="340"/>
                  </a:lnTo>
                  <a:lnTo>
                    <a:pt x="2027" y="343"/>
                  </a:lnTo>
                  <a:lnTo>
                    <a:pt x="2031" y="347"/>
                  </a:lnTo>
                  <a:lnTo>
                    <a:pt x="2031" y="450"/>
                  </a:lnTo>
                  <a:lnTo>
                    <a:pt x="2027" y="453"/>
                  </a:lnTo>
                  <a:lnTo>
                    <a:pt x="2031" y="457"/>
                  </a:lnTo>
                  <a:lnTo>
                    <a:pt x="2031" y="560"/>
                  </a:lnTo>
                  <a:lnTo>
                    <a:pt x="2027" y="563"/>
                  </a:lnTo>
                  <a:lnTo>
                    <a:pt x="2031" y="568"/>
                  </a:lnTo>
                  <a:lnTo>
                    <a:pt x="2031" y="670"/>
                  </a:lnTo>
                  <a:lnTo>
                    <a:pt x="2027" y="675"/>
                  </a:lnTo>
                  <a:lnTo>
                    <a:pt x="2031" y="678"/>
                  </a:lnTo>
                  <a:lnTo>
                    <a:pt x="2031" y="763"/>
                  </a:lnTo>
                  <a:lnTo>
                    <a:pt x="2031" y="763"/>
                  </a:lnTo>
                  <a:lnTo>
                    <a:pt x="2030" y="781"/>
                  </a:lnTo>
                  <a:lnTo>
                    <a:pt x="2027" y="785"/>
                  </a:lnTo>
                  <a:lnTo>
                    <a:pt x="2029" y="787"/>
                  </a:lnTo>
                  <a:lnTo>
                    <a:pt x="2029" y="787"/>
                  </a:lnTo>
                  <a:lnTo>
                    <a:pt x="2027" y="799"/>
                  </a:lnTo>
                  <a:lnTo>
                    <a:pt x="2024" y="812"/>
                  </a:lnTo>
                  <a:lnTo>
                    <a:pt x="2019" y="824"/>
                  </a:lnTo>
                  <a:lnTo>
                    <a:pt x="2014" y="835"/>
                  </a:lnTo>
                  <a:lnTo>
                    <a:pt x="1993" y="817"/>
                  </a:lnTo>
                  <a:lnTo>
                    <a:pt x="1970" y="840"/>
                  </a:lnTo>
                  <a:lnTo>
                    <a:pt x="1993" y="862"/>
                  </a:lnTo>
                  <a:lnTo>
                    <a:pt x="2000" y="857"/>
                  </a:lnTo>
                  <a:lnTo>
                    <a:pt x="2000" y="857"/>
                  </a:lnTo>
                  <a:lnTo>
                    <a:pt x="1991" y="867"/>
                  </a:lnTo>
                  <a:lnTo>
                    <a:pt x="1981" y="878"/>
                  </a:lnTo>
                  <a:lnTo>
                    <a:pt x="1971" y="886"/>
                  </a:lnTo>
                  <a:lnTo>
                    <a:pt x="1960" y="895"/>
                  </a:lnTo>
                  <a:lnTo>
                    <a:pt x="1936" y="872"/>
                  </a:lnTo>
                  <a:lnTo>
                    <a:pt x="1913" y="895"/>
                  </a:lnTo>
                  <a:lnTo>
                    <a:pt x="1929" y="911"/>
                  </a:lnTo>
                  <a:lnTo>
                    <a:pt x="1929" y="911"/>
                  </a:lnTo>
                  <a:lnTo>
                    <a:pt x="1914" y="916"/>
                  </a:lnTo>
                  <a:lnTo>
                    <a:pt x="1898" y="920"/>
                  </a:lnTo>
                  <a:lnTo>
                    <a:pt x="1882" y="922"/>
                  </a:lnTo>
                  <a:lnTo>
                    <a:pt x="1865" y="923"/>
                  </a:lnTo>
                  <a:lnTo>
                    <a:pt x="166" y="923"/>
                  </a:lnTo>
                  <a:close/>
                  <a:moveTo>
                    <a:pt x="160" y="862"/>
                  </a:moveTo>
                  <a:lnTo>
                    <a:pt x="184" y="840"/>
                  </a:lnTo>
                  <a:lnTo>
                    <a:pt x="160" y="817"/>
                  </a:lnTo>
                  <a:lnTo>
                    <a:pt x="137" y="840"/>
                  </a:lnTo>
                  <a:lnTo>
                    <a:pt x="160" y="862"/>
                  </a:lnTo>
                  <a:close/>
                  <a:moveTo>
                    <a:pt x="1879" y="155"/>
                  </a:moveTo>
                  <a:lnTo>
                    <a:pt x="1855" y="178"/>
                  </a:lnTo>
                  <a:lnTo>
                    <a:pt x="1879" y="200"/>
                  </a:lnTo>
                  <a:lnTo>
                    <a:pt x="1902" y="178"/>
                  </a:lnTo>
                  <a:lnTo>
                    <a:pt x="1879" y="155"/>
                  </a:lnTo>
                  <a:close/>
                  <a:moveTo>
                    <a:pt x="1936" y="145"/>
                  </a:moveTo>
                  <a:lnTo>
                    <a:pt x="1960" y="123"/>
                  </a:lnTo>
                  <a:lnTo>
                    <a:pt x="1936" y="100"/>
                  </a:lnTo>
                  <a:lnTo>
                    <a:pt x="1913" y="123"/>
                  </a:lnTo>
                  <a:lnTo>
                    <a:pt x="1936" y="145"/>
                  </a:lnTo>
                  <a:close/>
                  <a:moveTo>
                    <a:pt x="137" y="178"/>
                  </a:moveTo>
                  <a:lnTo>
                    <a:pt x="160" y="200"/>
                  </a:lnTo>
                  <a:lnTo>
                    <a:pt x="184" y="178"/>
                  </a:lnTo>
                  <a:lnTo>
                    <a:pt x="160" y="155"/>
                  </a:lnTo>
                  <a:lnTo>
                    <a:pt x="137" y="178"/>
                  </a:lnTo>
                  <a:close/>
                  <a:moveTo>
                    <a:pt x="127" y="123"/>
                  </a:moveTo>
                  <a:lnTo>
                    <a:pt x="103" y="100"/>
                  </a:lnTo>
                  <a:lnTo>
                    <a:pt x="80" y="123"/>
                  </a:lnTo>
                  <a:lnTo>
                    <a:pt x="103" y="145"/>
                  </a:lnTo>
                  <a:lnTo>
                    <a:pt x="127" y="123"/>
                  </a:lnTo>
                  <a:close/>
                  <a:moveTo>
                    <a:pt x="160" y="752"/>
                  </a:moveTo>
                  <a:lnTo>
                    <a:pt x="184" y="730"/>
                  </a:lnTo>
                  <a:lnTo>
                    <a:pt x="160" y="706"/>
                  </a:lnTo>
                  <a:lnTo>
                    <a:pt x="137" y="730"/>
                  </a:lnTo>
                  <a:lnTo>
                    <a:pt x="160" y="752"/>
                  </a:lnTo>
                  <a:close/>
                  <a:moveTo>
                    <a:pt x="103" y="761"/>
                  </a:moveTo>
                  <a:lnTo>
                    <a:pt x="80" y="785"/>
                  </a:lnTo>
                  <a:lnTo>
                    <a:pt x="103" y="807"/>
                  </a:lnTo>
                  <a:lnTo>
                    <a:pt x="127" y="785"/>
                  </a:lnTo>
                  <a:lnTo>
                    <a:pt x="103" y="761"/>
                  </a:lnTo>
                  <a:close/>
                  <a:moveTo>
                    <a:pt x="1764" y="265"/>
                  </a:moveTo>
                  <a:lnTo>
                    <a:pt x="1741" y="288"/>
                  </a:lnTo>
                  <a:lnTo>
                    <a:pt x="1764" y="311"/>
                  </a:lnTo>
                  <a:lnTo>
                    <a:pt x="1788" y="288"/>
                  </a:lnTo>
                  <a:lnTo>
                    <a:pt x="1764" y="265"/>
                  </a:lnTo>
                  <a:close/>
                  <a:moveTo>
                    <a:pt x="1822" y="256"/>
                  </a:moveTo>
                  <a:lnTo>
                    <a:pt x="1845" y="233"/>
                  </a:lnTo>
                  <a:lnTo>
                    <a:pt x="1822" y="210"/>
                  </a:lnTo>
                  <a:lnTo>
                    <a:pt x="1798" y="233"/>
                  </a:lnTo>
                  <a:lnTo>
                    <a:pt x="1822" y="256"/>
                  </a:lnTo>
                  <a:close/>
                  <a:moveTo>
                    <a:pt x="251" y="288"/>
                  </a:moveTo>
                  <a:lnTo>
                    <a:pt x="275" y="311"/>
                  </a:lnTo>
                  <a:lnTo>
                    <a:pt x="298" y="288"/>
                  </a:lnTo>
                  <a:lnTo>
                    <a:pt x="275" y="265"/>
                  </a:lnTo>
                  <a:lnTo>
                    <a:pt x="251" y="288"/>
                  </a:lnTo>
                  <a:close/>
                  <a:moveTo>
                    <a:pt x="241" y="233"/>
                  </a:moveTo>
                  <a:lnTo>
                    <a:pt x="218" y="210"/>
                  </a:lnTo>
                  <a:lnTo>
                    <a:pt x="194" y="233"/>
                  </a:lnTo>
                  <a:lnTo>
                    <a:pt x="218" y="256"/>
                  </a:lnTo>
                  <a:lnTo>
                    <a:pt x="241" y="233"/>
                  </a:lnTo>
                  <a:close/>
                  <a:moveTo>
                    <a:pt x="1650" y="375"/>
                  </a:moveTo>
                  <a:lnTo>
                    <a:pt x="1626" y="398"/>
                  </a:lnTo>
                  <a:lnTo>
                    <a:pt x="1650" y="421"/>
                  </a:lnTo>
                  <a:lnTo>
                    <a:pt x="1674" y="398"/>
                  </a:lnTo>
                  <a:lnTo>
                    <a:pt x="1650" y="375"/>
                  </a:lnTo>
                  <a:close/>
                  <a:moveTo>
                    <a:pt x="1707" y="366"/>
                  </a:moveTo>
                  <a:lnTo>
                    <a:pt x="1731" y="343"/>
                  </a:lnTo>
                  <a:lnTo>
                    <a:pt x="1707" y="320"/>
                  </a:lnTo>
                  <a:lnTo>
                    <a:pt x="1684" y="343"/>
                  </a:lnTo>
                  <a:lnTo>
                    <a:pt x="1707" y="366"/>
                  </a:lnTo>
                  <a:close/>
                  <a:moveTo>
                    <a:pt x="366" y="398"/>
                  </a:moveTo>
                  <a:lnTo>
                    <a:pt x="389" y="421"/>
                  </a:lnTo>
                  <a:lnTo>
                    <a:pt x="414" y="398"/>
                  </a:lnTo>
                  <a:lnTo>
                    <a:pt x="389" y="375"/>
                  </a:lnTo>
                  <a:lnTo>
                    <a:pt x="366" y="398"/>
                  </a:lnTo>
                  <a:close/>
                  <a:moveTo>
                    <a:pt x="357" y="343"/>
                  </a:moveTo>
                  <a:lnTo>
                    <a:pt x="332" y="320"/>
                  </a:lnTo>
                  <a:lnTo>
                    <a:pt x="308" y="343"/>
                  </a:lnTo>
                  <a:lnTo>
                    <a:pt x="332" y="366"/>
                  </a:lnTo>
                  <a:lnTo>
                    <a:pt x="357" y="343"/>
                  </a:lnTo>
                  <a:close/>
                  <a:moveTo>
                    <a:pt x="1536" y="486"/>
                  </a:moveTo>
                  <a:lnTo>
                    <a:pt x="1512" y="508"/>
                  </a:lnTo>
                  <a:lnTo>
                    <a:pt x="1536" y="532"/>
                  </a:lnTo>
                  <a:lnTo>
                    <a:pt x="1559" y="508"/>
                  </a:lnTo>
                  <a:lnTo>
                    <a:pt x="1536" y="486"/>
                  </a:lnTo>
                  <a:close/>
                  <a:moveTo>
                    <a:pt x="1593" y="476"/>
                  </a:moveTo>
                  <a:lnTo>
                    <a:pt x="1616" y="453"/>
                  </a:lnTo>
                  <a:lnTo>
                    <a:pt x="1593" y="430"/>
                  </a:lnTo>
                  <a:lnTo>
                    <a:pt x="1569" y="453"/>
                  </a:lnTo>
                  <a:lnTo>
                    <a:pt x="1593" y="476"/>
                  </a:lnTo>
                  <a:close/>
                  <a:moveTo>
                    <a:pt x="1502" y="453"/>
                  </a:moveTo>
                  <a:lnTo>
                    <a:pt x="1478" y="430"/>
                  </a:lnTo>
                  <a:lnTo>
                    <a:pt x="1454" y="453"/>
                  </a:lnTo>
                  <a:lnTo>
                    <a:pt x="1478" y="476"/>
                  </a:lnTo>
                  <a:lnTo>
                    <a:pt x="1502" y="453"/>
                  </a:lnTo>
                  <a:close/>
                  <a:moveTo>
                    <a:pt x="1421" y="486"/>
                  </a:moveTo>
                  <a:lnTo>
                    <a:pt x="1397" y="508"/>
                  </a:lnTo>
                  <a:lnTo>
                    <a:pt x="1421" y="532"/>
                  </a:lnTo>
                  <a:lnTo>
                    <a:pt x="1445" y="508"/>
                  </a:lnTo>
                  <a:lnTo>
                    <a:pt x="1421" y="486"/>
                  </a:lnTo>
                  <a:close/>
                  <a:moveTo>
                    <a:pt x="1388" y="453"/>
                  </a:moveTo>
                  <a:lnTo>
                    <a:pt x="1364" y="430"/>
                  </a:lnTo>
                  <a:lnTo>
                    <a:pt x="1339" y="453"/>
                  </a:lnTo>
                  <a:lnTo>
                    <a:pt x="1364" y="476"/>
                  </a:lnTo>
                  <a:lnTo>
                    <a:pt x="1388" y="453"/>
                  </a:lnTo>
                  <a:close/>
                  <a:moveTo>
                    <a:pt x="1307" y="486"/>
                  </a:moveTo>
                  <a:lnTo>
                    <a:pt x="1282" y="508"/>
                  </a:lnTo>
                  <a:lnTo>
                    <a:pt x="1307" y="532"/>
                  </a:lnTo>
                  <a:lnTo>
                    <a:pt x="1330" y="508"/>
                  </a:lnTo>
                  <a:lnTo>
                    <a:pt x="1307" y="486"/>
                  </a:lnTo>
                  <a:close/>
                  <a:moveTo>
                    <a:pt x="1273" y="453"/>
                  </a:moveTo>
                  <a:lnTo>
                    <a:pt x="1248" y="430"/>
                  </a:lnTo>
                  <a:lnTo>
                    <a:pt x="1225" y="453"/>
                  </a:lnTo>
                  <a:lnTo>
                    <a:pt x="1248" y="476"/>
                  </a:lnTo>
                  <a:lnTo>
                    <a:pt x="1273" y="453"/>
                  </a:lnTo>
                  <a:close/>
                  <a:moveTo>
                    <a:pt x="1191" y="486"/>
                  </a:moveTo>
                  <a:lnTo>
                    <a:pt x="1168" y="508"/>
                  </a:lnTo>
                  <a:lnTo>
                    <a:pt x="1191" y="532"/>
                  </a:lnTo>
                  <a:lnTo>
                    <a:pt x="1216" y="508"/>
                  </a:lnTo>
                  <a:lnTo>
                    <a:pt x="1191" y="486"/>
                  </a:lnTo>
                  <a:close/>
                  <a:moveTo>
                    <a:pt x="1159" y="453"/>
                  </a:moveTo>
                  <a:lnTo>
                    <a:pt x="1134" y="430"/>
                  </a:lnTo>
                  <a:lnTo>
                    <a:pt x="1110" y="453"/>
                  </a:lnTo>
                  <a:lnTo>
                    <a:pt x="1134" y="476"/>
                  </a:lnTo>
                  <a:lnTo>
                    <a:pt x="1159" y="453"/>
                  </a:lnTo>
                  <a:close/>
                  <a:moveTo>
                    <a:pt x="1077" y="486"/>
                  </a:moveTo>
                  <a:lnTo>
                    <a:pt x="1053" y="508"/>
                  </a:lnTo>
                  <a:lnTo>
                    <a:pt x="1077" y="532"/>
                  </a:lnTo>
                  <a:lnTo>
                    <a:pt x="1100" y="508"/>
                  </a:lnTo>
                  <a:lnTo>
                    <a:pt x="1077" y="486"/>
                  </a:lnTo>
                  <a:close/>
                  <a:moveTo>
                    <a:pt x="1043" y="453"/>
                  </a:moveTo>
                  <a:lnTo>
                    <a:pt x="1020" y="430"/>
                  </a:lnTo>
                  <a:lnTo>
                    <a:pt x="996" y="453"/>
                  </a:lnTo>
                  <a:lnTo>
                    <a:pt x="1020" y="476"/>
                  </a:lnTo>
                  <a:lnTo>
                    <a:pt x="1043" y="453"/>
                  </a:lnTo>
                  <a:close/>
                  <a:moveTo>
                    <a:pt x="962" y="486"/>
                  </a:moveTo>
                  <a:lnTo>
                    <a:pt x="939" y="508"/>
                  </a:lnTo>
                  <a:lnTo>
                    <a:pt x="962" y="532"/>
                  </a:lnTo>
                  <a:lnTo>
                    <a:pt x="986" y="508"/>
                  </a:lnTo>
                  <a:lnTo>
                    <a:pt x="962" y="486"/>
                  </a:lnTo>
                  <a:close/>
                  <a:moveTo>
                    <a:pt x="929" y="453"/>
                  </a:moveTo>
                  <a:lnTo>
                    <a:pt x="905" y="430"/>
                  </a:lnTo>
                  <a:lnTo>
                    <a:pt x="882" y="453"/>
                  </a:lnTo>
                  <a:lnTo>
                    <a:pt x="905" y="476"/>
                  </a:lnTo>
                  <a:lnTo>
                    <a:pt x="929" y="453"/>
                  </a:lnTo>
                  <a:close/>
                  <a:moveTo>
                    <a:pt x="848" y="486"/>
                  </a:moveTo>
                  <a:lnTo>
                    <a:pt x="824" y="508"/>
                  </a:lnTo>
                  <a:lnTo>
                    <a:pt x="848" y="532"/>
                  </a:lnTo>
                  <a:lnTo>
                    <a:pt x="872" y="508"/>
                  </a:lnTo>
                  <a:lnTo>
                    <a:pt x="848" y="486"/>
                  </a:lnTo>
                  <a:close/>
                  <a:moveTo>
                    <a:pt x="814" y="453"/>
                  </a:moveTo>
                  <a:lnTo>
                    <a:pt x="791" y="430"/>
                  </a:lnTo>
                  <a:lnTo>
                    <a:pt x="767" y="453"/>
                  </a:lnTo>
                  <a:lnTo>
                    <a:pt x="791" y="476"/>
                  </a:lnTo>
                  <a:lnTo>
                    <a:pt x="814" y="453"/>
                  </a:lnTo>
                  <a:close/>
                  <a:moveTo>
                    <a:pt x="734" y="486"/>
                  </a:moveTo>
                  <a:lnTo>
                    <a:pt x="710" y="508"/>
                  </a:lnTo>
                  <a:lnTo>
                    <a:pt x="734" y="532"/>
                  </a:lnTo>
                  <a:lnTo>
                    <a:pt x="757" y="508"/>
                  </a:lnTo>
                  <a:lnTo>
                    <a:pt x="734" y="486"/>
                  </a:lnTo>
                  <a:close/>
                  <a:moveTo>
                    <a:pt x="700" y="453"/>
                  </a:moveTo>
                  <a:lnTo>
                    <a:pt x="676" y="430"/>
                  </a:lnTo>
                  <a:lnTo>
                    <a:pt x="653" y="453"/>
                  </a:lnTo>
                  <a:lnTo>
                    <a:pt x="676" y="476"/>
                  </a:lnTo>
                  <a:lnTo>
                    <a:pt x="700" y="453"/>
                  </a:lnTo>
                  <a:close/>
                  <a:moveTo>
                    <a:pt x="619" y="486"/>
                  </a:moveTo>
                  <a:lnTo>
                    <a:pt x="594" y="508"/>
                  </a:lnTo>
                  <a:lnTo>
                    <a:pt x="619" y="532"/>
                  </a:lnTo>
                  <a:lnTo>
                    <a:pt x="643" y="508"/>
                  </a:lnTo>
                  <a:lnTo>
                    <a:pt x="619" y="486"/>
                  </a:lnTo>
                  <a:close/>
                  <a:moveTo>
                    <a:pt x="585" y="453"/>
                  </a:moveTo>
                  <a:lnTo>
                    <a:pt x="562" y="430"/>
                  </a:lnTo>
                  <a:lnTo>
                    <a:pt x="537" y="453"/>
                  </a:lnTo>
                  <a:lnTo>
                    <a:pt x="562" y="476"/>
                  </a:lnTo>
                  <a:lnTo>
                    <a:pt x="585" y="453"/>
                  </a:lnTo>
                  <a:close/>
                  <a:moveTo>
                    <a:pt x="505" y="486"/>
                  </a:moveTo>
                  <a:lnTo>
                    <a:pt x="480" y="508"/>
                  </a:lnTo>
                  <a:lnTo>
                    <a:pt x="505" y="532"/>
                  </a:lnTo>
                  <a:lnTo>
                    <a:pt x="528" y="508"/>
                  </a:lnTo>
                  <a:lnTo>
                    <a:pt x="505" y="486"/>
                  </a:lnTo>
                  <a:close/>
                  <a:moveTo>
                    <a:pt x="471" y="453"/>
                  </a:moveTo>
                  <a:lnTo>
                    <a:pt x="446" y="430"/>
                  </a:lnTo>
                  <a:lnTo>
                    <a:pt x="423" y="453"/>
                  </a:lnTo>
                  <a:lnTo>
                    <a:pt x="446" y="476"/>
                  </a:lnTo>
                  <a:lnTo>
                    <a:pt x="471" y="453"/>
                  </a:lnTo>
                  <a:close/>
                  <a:moveTo>
                    <a:pt x="389" y="486"/>
                  </a:moveTo>
                  <a:lnTo>
                    <a:pt x="366" y="508"/>
                  </a:lnTo>
                  <a:lnTo>
                    <a:pt x="389" y="532"/>
                  </a:lnTo>
                  <a:lnTo>
                    <a:pt x="414" y="508"/>
                  </a:lnTo>
                  <a:lnTo>
                    <a:pt x="389" y="486"/>
                  </a:lnTo>
                  <a:close/>
                  <a:moveTo>
                    <a:pt x="357" y="453"/>
                  </a:moveTo>
                  <a:lnTo>
                    <a:pt x="332" y="430"/>
                  </a:lnTo>
                  <a:lnTo>
                    <a:pt x="308" y="453"/>
                  </a:lnTo>
                  <a:lnTo>
                    <a:pt x="332" y="476"/>
                  </a:lnTo>
                  <a:lnTo>
                    <a:pt x="357" y="453"/>
                  </a:lnTo>
                  <a:close/>
                  <a:moveTo>
                    <a:pt x="446" y="366"/>
                  </a:moveTo>
                  <a:lnTo>
                    <a:pt x="471" y="343"/>
                  </a:lnTo>
                  <a:lnTo>
                    <a:pt x="446" y="320"/>
                  </a:lnTo>
                  <a:lnTo>
                    <a:pt x="423" y="343"/>
                  </a:lnTo>
                  <a:lnTo>
                    <a:pt x="446" y="366"/>
                  </a:lnTo>
                  <a:close/>
                  <a:moveTo>
                    <a:pt x="480" y="398"/>
                  </a:moveTo>
                  <a:lnTo>
                    <a:pt x="505" y="421"/>
                  </a:lnTo>
                  <a:lnTo>
                    <a:pt x="528" y="398"/>
                  </a:lnTo>
                  <a:lnTo>
                    <a:pt x="505" y="375"/>
                  </a:lnTo>
                  <a:lnTo>
                    <a:pt x="480" y="398"/>
                  </a:lnTo>
                  <a:close/>
                  <a:moveTo>
                    <a:pt x="562" y="366"/>
                  </a:moveTo>
                  <a:lnTo>
                    <a:pt x="585" y="343"/>
                  </a:lnTo>
                  <a:lnTo>
                    <a:pt x="562" y="320"/>
                  </a:lnTo>
                  <a:lnTo>
                    <a:pt x="537" y="343"/>
                  </a:lnTo>
                  <a:lnTo>
                    <a:pt x="562" y="366"/>
                  </a:lnTo>
                  <a:close/>
                  <a:moveTo>
                    <a:pt x="594" y="398"/>
                  </a:moveTo>
                  <a:lnTo>
                    <a:pt x="619" y="421"/>
                  </a:lnTo>
                  <a:lnTo>
                    <a:pt x="643" y="398"/>
                  </a:lnTo>
                  <a:lnTo>
                    <a:pt x="619" y="375"/>
                  </a:lnTo>
                  <a:lnTo>
                    <a:pt x="594" y="398"/>
                  </a:lnTo>
                  <a:close/>
                  <a:moveTo>
                    <a:pt x="676" y="366"/>
                  </a:moveTo>
                  <a:lnTo>
                    <a:pt x="700" y="343"/>
                  </a:lnTo>
                  <a:lnTo>
                    <a:pt x="676" y="320"/>
                  </a:lnTo>
                  <a:lnTo>
                    <a:pt x="653" y="343"/>
                  </a:lnTo>
                  <a:lnTo>
                    <a:pt x="676" y="366"/>
                  </a:lnTo>
                  <a:close/>
                  <a:moveTo>
                    <a:pt x="710" y="398"/>
                  </a:moveTo>
                  <a:lnTo>
                    <a:pt x="734" y="421"/>
                  </a:lnTo>
                  <a:lnTo>
                    <a:pt x="757" y="398"/>
                  </a:lnTo>
                  <a:lnTo>
                    <a:pt x="734" y="375"/>
                  </a:lnTo>
                  <a:lnTo>
                    <a:pt x="710" y="398"/>
                  </a:lnTo>
                  <a:close/>
                  <a:moveTo>
                    <a:pt x="791" y="366"/>
                  </a:moveTo>
                  <a:lnTo>
                    <a:pt x="814" y="343"/>
                  </a:lnTo>
                  <a:lnTo>
                    <a:pt x="791" y="320"/>
                  </a:lnTo>
                  <a:lnTo>
                    <a:pt x="767" y="343"/>
                  </a:lnTo>
                  <a:lnTo>
                    <a:pt x="791" y="366"/>
                  </a:lnTo>
                  <a:close/>
                  <a:moveTo>
                    <a:pt x="824" y="398"/>
                  </a:moveTo>
                  <a:lnTo>
                    <a:pt x="848" y="421"/>
                  </a:lnTo>
                  <a:lnTo>
                    <a:pt x="872" y="398"/>
                  </a:lnTo>
                  <a:lnTo>
                    <a:pt x="848" y="375"/>
                  </a:lnTo>
                  <a:lnTo>
                    <a:pt x="824" y="398"/>
                  </a:lnTo>
                  <a:close/>
                  <a:moveTo>
                    <a:pt x="905" y="366"/>
                  </a:moveTo>
                  <a:lnTo>
                    <a:pt x="929" y="343"/>
                  </a:lnTo>
                  <a:lnTo>
                    <a:pt x="905" y="320"/>
                  </a:lnTo>
                  <a:lnTo>
                    <a:pt x="882" y="343"/>
                  </a:lnTo>
                  <a:lnTo>
                    <a:pt x="905" y="366"/>
                  </a:lnTo>
                  <a:close/>
                  <a:moveTo>
                    <a:pt x="939" y="398"/>
                  </a:moveTo>
                  <a:lnTo>
                    <a:pt x="962" y="421"/>
                  </a:lnTo>
                  <a:lnTo>
                    <a:pt x="986" y="398"/>
                  </a:lnTo>
                  <a:lnTo>
                    <a:pt x="962" y="375"/>
                  </a:lnTo>
                  <a:lnTo>
                    <a:pt x="939" y="398"/>
                  </a:lnTo>
                  <a:close/>
                  <a:moveTo>
                    <a:pt x="1020" y="366"/>
                  </a:moveTo>
                  <a:lnTo>
                    <a:pt x="1043" y="343"/>
                  </a:lnTo>
                  <a:lnTo>
                    <a:pt x="1020" y="320"/>
                  </a:lnTo>
                  <a:lnTo>
                    <a:pt x="996" y="343"/>
                  </a:lnTo>
                  <a:lnTo>
                    <a:pt x="1020" y="366"/>
                  </a:lnTo>
                  <a:close/>
                  <a:moveTo>
                    <a:pt x="1053" y="398"/>
                  </a:moveTo>
                  <a:lnTo>
                    <a:pt x="1077" y="421"/>
                  </a:lnTo>
                  <a:lnTo>
                    <a:pt x="1100" y="398"/>
                  </a:lnTo>
                  <a:lnTo>
                    <a:pt x="1077" y="375"/>
                  </a:lnTo>
                  <a:lnTo>
                    <a:pt x="1053" y="398"/>
                  </a:lnTo>
                  <a:close/>
                  <a:moveTo>
                    <a:pt x="1134" y="366"/>
                  </a:moveTo>
                  <a:lnTo>
                    <a:pt x="1159" y="343"/>
                  </a:lnTo>
                  <a:lnTo>
                    <a:pt x="1134" y="320"/>
                  </a:lnTo>
                  <a:lnTo>
                    <a:pt x="1110" y="343"/>
                  </a:lnTo>
                  <a:lnTo>
                    <a:pt x="1134" y="366"/>
                  </a:lnTo>
                  <a:close/>
                  <a:moveTo>
                    <a:pt x="1168" y="398"/>
                  </a:moveTo>
                  <a:lnTo>
                    <a:pt x="1191" y="421"/>
                  </a:lnTo>
                  <a:lnTo>
                    <a:pt x="1216" y="398"/>
                  </a:lnTo>
                  <a:lnTo>
                    <a:pt x="1191" y="375"/>
                  </a:lnTo>
                  <a:lnTo>
                    <a:pt x="1168" y="398"/>
                  </a:lnTo>
                  <a:close/>
                  <a:moveTo>
                    <a:pt x="1248" y="366"/>
                  </a:moveTo>
                  <a:lnTo>
                    <a:pt x="1273" y="343"/>
                  </a:lnTo>
                  <a:lnTo>
                    <a:pt x="1248" y="320"/>
                  </a:lnTo>
                  <a:lnTo>
                    <a:pt x="1225" y="343"/>
                  </a:lnTo>
                  <a:lnTo>
                    <a:pt x="1248" y="366"/>
                  </a:lnTo>
                  <a:close/>
                  <a:moveTo>
                    <a:pt x="1282" y="398"/>
                  </a:moveTo>
                  <a:lnTo>
                    <a:pt x="1307" y="421"/>
                  </a:lnTo>
                  <a:lnTo>
                    <a:pt x="1330" y="398"/>
                  </a:lnTo>
                  <a:lnTo>
                    <a:pt x="1307" y="375"/>
                  </a:lnTo>
                  <a:lnTo>
                    <a:pt x="1282" y="398"/>
                  </a:lnTo>
                  <a:close/>
                  <a:moveTo>
                    <a:pt x="1364" y="366"/>
                  </a:moveTo>
                  <a:lnTo>
                    <a:pt x="1388" y="343"/>
                  </a:lnTo>
                  <a:lnTo>
                    <a:pt x="1364" y="320"/>
                  </a:lnTo>
                  <a:lnTo>
                    <a:pt x="1339" y="343"/>
                  </a:lnTo>
                  <a:lnTo>
                    <a:pt x="1364" y="366"/>
                  </a:lnTo>
                  <a:close/>
                  <a:moveTo>
                    <a:pt x="1397" y="398"/>
                  </a:moveTo>
                  <a:lnTo>
                    <a:pt x="1421" y="421"/>
                  </a:lnTo>
                  <a:lnTo>
                    <a:pt x="1445" y="398"/>
                  </a:lnTo>
                  <a:lnTo>
                    <a:pt x="1421" y="375"/>
                  </a:lnTo>
                  <a:lnTo>
                    <a:pt x="1397" y="398"/>
                  </a:lnTo>
                  <a:close/>
                  <a:moveTo>
                    <a:pt x="1478" y="366"/>
                  </a:moveTo>
                  <a:lnTo>
                    <a:pt x="1502" y="343"/>
                  </a:lnTo>
                  <a:lnTo>
                    <a:pt x="1478" y="320"/>
                  </a:lnTo>
                  <a:lnTo>
                    <a:pt x="1454" y="343"/>
                  </a:lnTo>
                  <a:lnTo>
                    <a:pt x="1478" y="366"/>
                  </a:lnTo>
                  <a:close/>
                  <a:moveTo>
                    <a:pt x="1512" y="398"/>
                  </a:moveTo>
                  <a:lnTo>
                    <a:pt x="1536" y="421"/>
                  </a:lnTo>
                  <a:lnTo>
                    <a:pt x="1559" y="398"/>
                  </a:lnTo>
                  <a:lnTo>
                    <a:pt x="1536" y="375"/>
                  </a:lnTo>
                  <a:lnTo>
                    <a:pt x="1512" y="398"/>
                  </a:lnTo>
                  <a:close/>
                  <a:moveTo>
                    <a:pt x="1593" y="366"/>
                  </a:moveTo>
                  <a:lnTo>
                    <a:pt x="1616" y="343"/>
                  </a:lnTo>
                  <a:lnTo>
                    <a:pt x="1593" y="320"/>
                  </a:lnTo>
                  <a:lnTo>
                    <a:pt x="1569" y="343"/>
                  </a:lnTo>
                  <a:lnTo>
                    <a:pt x="1593" y="366"/>
                  </a:lnTo>
                  <a:close/>
                  <a:moveTo>
                    <a:pt x="1684" y="453"/>
                  </a:moveTo>
                  <a:lnTo>
                    <a:pt x="1707" y="476"/>
                  </a:lnTo>
                  <a:lnTo>
                    <a:pt x="1731" y="453"/>
                  </a:lnTo>
                  <a:lnTo>
                    <a:pt x="1707" y="430"/>
                  </a:lnTo>
                  <a:lnTo>
                    <a:pt x="1684" y="453"/>
                  </a:lnTo>
                  <a:close/>
                  <a:moveTo>
                    <a:pt x="1650" y="486"/>
                  </a:moveTo>
                  <a:lnTo>
                    <a:pt x="1626" y="508"/>
                  </a:lnTo>
                  <a:lnTo>
                    <a:pt x="1650" y="532"/>
                  </a:lnTo>
                  <a:lnTo>
                    <a:pt x="1674" y="508"/>
                  </a:lnTo>
                  <a:lnTo>
                    <a:pt x="1650" y="486"/>
                  </a:lnTo>
                  <a:close/>
                  <a:moveTo>
                    <a:pt x="1684" y="563"/>
                  </a:moveTo>
                  <a:lnTo>
                    <a:pt x="1707" y="587"/>
                  </a:lnTo>
                  <a:lnTo>
                    <a:pt x="1731" y="563"/>
                  </a:lnTo>
                  <a:lnTo>
                    <a:pt x="1707" y="541"/>
                  </a:lnTo>
                  <a:lnTo>
                    <a:pt x="1684" y="563"/>
                  </a:lnTo>
                  <a:close/>
                  <a:moveTo>
                    <a:pt x="1650" y="596"/>
                  </a:moveTo>
                  <a:lnTo>
                    <a:pt x="1626" y="619"/>
                  </a:lnTo>
                  <a:lnTo>
                    <a:pt x="1650" y="642"/>
                  </a:lnTo>
                  <a:lnTo>
                    <a:pt x="1674" y="619"/>
                  </a:lnTo>
                  <a:lnTo>
                    <a:pt x="1650" y="596"/>
                  </a:lnTo>
                  <a:close/>
                  <a:moveTo>
                    <a:pt x="1616" y="563"/>
                  </a:moveTo>
                  <a:lnTo>
                    <a:pt x="1593" y="541"/>
                  </a:lnTo>
                  <a:lnTo>
                    <a:pt x="1569" y="563"/>
                  </a:lnTo>
                  <a:lnTo>
                    <a:pt x="1593" y="587"/>
                  </a:lnTo>
                  <a:lnTo>
                    <a:pt x="1616" y="563"/>
                  </a:lnTo>
                  <a:close/>
                  <a:moveTo>
                    <a:pt x="1536" y="596"/>
                  </a:moveTo>
                  <a:lnTo>
                    <a:pt x="1512" y="619"/>
                  </a:lnTo>
                  <a:lnTo>
                    <a:pt x="1536" y="642"/>
                  </a:lnTo>
                  <a:lnTo>
                    <a:pt x="1559" y="619"/>
                  </a:lnTo>
                  <a:lnTo>
                    <a:pt x="1536" y="596"/>
                  </a:lnTo>
                  <a:close/>
                  <a:moveTo>
                    <a:pt x="1502" y="563"/>
                  </a:moveTo>
                  <a:lnTo>
                    <a:pt x="1478" y="541"/>
                  </a:lnTo>
                  <a:lnTo>
                    <a:pt x="1454" y="563"/>
                  </a:lnTo>
                  <a:lnTo>
                    <a:pt x="1478" y="587"/>
                  </a:lnTo>
                  <a:lnTo>
                    <a:pt x="1502" y="563"/>
                  </a:lnTo>
                  <a:close/>
                  <a:moveTo>
                    <a:pt x="1421" y="596"/>
                  </a:moveTo>
                  <a:lnTo>
                    <a:pt x="1397" y="619"/>
                  </a:lnTo>
                  <a:lnTo>
                    <a:pt x="1421" y="642"/>
                  </a:lnTo>
                  <a:lnTo>
                    <a:pt x="1445" y="619"/>
                  </a:lnTo>
                  <a:lnTo>
                    <a:pt x="1421" y="596"/>
                  </a:lnTo>
                  <a:close/>
                  <a:moveTo>
                    <a:pt x="1388" y="563"/>
                  </a:moveTo>
                  <a:lnTo>
                    <a:pt x="1364" y="541"/>
                  </a:lnTo>
                  <a:lnTo>
                    <a:pt x="1339" y="563"/>
                  </a:lnTo>
                  <a:lnTo>
                    <a:pt x="1364" y="587"/>
                  </a:lnTo>
                  <a:lnTo>
                    <a:pt x="1388" y="563"/>
                  </a:lnTo>
                  <a:close/>
                  <a:moveTo>
                    <a:pt x="1307" y="596"/>
                  </a:moveTo>
                  <a:lnTo>
                    <a:pt x="1282" y="619"/>
                  </a:lnTo>
                  <a:lnTo>
                    <a:pt x="1307" y="642"/>
                  </a:lnTo>
                  <a:lnTo>
                    <a:pt x="1330" y="619"/>
                  </a:lnTo>
                  <a:lnTo>
                    <a:pt x="1307" y="596"/>
                  </a:lnTo>
                  <a:close/>
                  <a:moveTo>
                    <a:pt x="1273" y="563"/>
                  </a:moveTo>
                  <a:lnTo>
                    <a:pt x="1248" y="541"/>
                  </a:lnTo>
                  <a:lnTo>
                    <a:pt x="1225" y="563"/>
                  </a:lnTo>
                  <a:lnTo>
                    <a:pt x="1248" y="587"/>
                  </a:lnTo>
                  <a:lnTo>
                    <a:pt x="1273" y="563"/>
                  </a:lnTo>
                  <a:close/>
                  <a:moveTo>
                    <a:pt x="1191" y="596"/>
                  </a:moveTo>
                  <a:lnTo>
                    <a:pt x="1168" y="619"/>
                  </a:lnTo>
                  <a:lnTo>
                    <a:pt x="1191" y="642"/>
                  </a:lnTo>
                  <a:lnTo>
                    <a:pt x="1216" y="619"/>
                  </a:lnTo>
                  <a:lnTo>
                    <a:pt x="1191" y="596"/>
                  </a:lnTo>
                  <a:close/>
                  <a:moveTo>
                    <a:pt x="1159" y="563"/>
                  </a:moveTo>
                  <a:lnTo>
                    <a:pt x="1134" y="541"/>
                  </a:lnTo>
                  <a:lnTo>
                    <a:pt x="1110" y="563"/>
                  </a:lnTo>
                  <a:lnTo>
                    <a:pt x="1134" y="587"/>
                  </a:lnTo>
                  <a:lnTo>
                    <a:pt x="1159" y="563"/>
                  </a:lnTo>
                  <a:close/>
                  <a:moveTo>
                    <a:pt x="1077" y="596"/>
                  </a:moveTo>
                  <a:lnTo>
                    <a:pt x="1053" y="619"/>
                  </a:lnTo>
                  <a:lnTo>
                    <a:pt x="1077" y="642"/>
                  </a:lnTo>
                  <a:lnTo>
                    <a:pt x="1100" y="619"/>
                  </a:lnTo>
                  <a:lnTo>
                    <a:pt x="1077" y="596"/>
                  </a:lnTo>
                  <a:close/>
                  <a:moveTo>
                    <a:pt x="1043" y="563"/>
                  </a:moveTo>
                  <a:lnTo>
                    <a:pt x="1020" y="541"/>
                  </a:lnTo>
                  <a:lnTo>
                    <a:pt x="996" y="563"/>
                  </a:lnTo>
                  <a:lnTo>
                    <a:pt x="1020" y="587"/>
                  </a:lnTo>
                  <a:lnTo>
                    <a:pt x="1043" y="563"/>
                  </a:lnTo>
                  <a:close/>
                  <a:moveTo>
                    <a:pt x="962" y="596"/>
                  </a:moveTo>
                  <a:lnTo>
                    <a:pt x="939" y="619"/>
                  </a:lnTo>
                  <a:lnTo>
                    <a:pt x="962" y="642"/>
                  </a:lnTo>
                  <a:lnTo>
                    <a:pt x="986" y="619"/>
                  </a:lnTo>
                  <a:lnTo>
                    <a:pt x="962" y="596"/>
                  </a:lnTo>
                  <a:close/>
                  <a:moveTo>
                    <a:pt x="929" y="563"/>
                  </a:moveTo>
                  <a:lnTo>
                    <a:pt x="905" y="541"/>
                  </a:lnTo>
                  <a:lnTo>
                    <a:pt x="882" y="563"/>
                  </a:lnTo>
                  <a:lnTo>
                    <a:pt x="905" y="587"/>
                  </a:lnTo>
                  <a:lnTo>
                    <a:pt x="929" y="563"/>
                  </a:lnTo>
                  <a:close/>
                  <a:moveTo>
                    <a:pt x="848" y="596"/>
                  </a:moveTo>
                  <a:lnTo>
                    <a:pt x="824" y="619"/>
                  </a:lnTo>
                  <a:lnTo>
                    <a:pt x="848" y="642"/>
                  </a:lnTo>
                  <a:lnTo>
                    <a:pt x="872" y="619"/>
                  </a:lnTo>
                  <a:lnTo>
                    <a:pt x="848" y="596"/>
                  </a:lnTo>
                  <a:close/>
                  <a:moveTo>
                    <a:pt x="814" y="563"/>
                  </a:moveTo>
                  <a:lnTo>
                    <a:pt x="791" y="541"/>
                  </a:lnTo>
                  <a:lnTo>
                    <a:pt x="767" y="563"/>
                  </a:lnTo>
                  <a:lnTo>
                    <a:pt x="791" y="587"/>
                  </a:lnTo>
                  <a:lnTo>
                    <a:pt x="814" y="563"/>
                  </a:lnTo>
                  <a:close/>
                  <a:moveTo>
                    <a:pt x="734" y="596"/>
                  </a:moveTo>
                  <a:lnTo>
                    <a:pt x="710" y="619"/>
                  </a:lnTo>
                  <a:lnTo>
                    <a:pt x="734" y="642"/>
                  </a:lnTo>
                  <a:lnTo>
                    <a:pt x="757" y="619"/>
                  </a:lnTo>
                  <a:lnTo>
                    <a:pt x="734" y="596"/>
                  </a:lnTo>
                  <a:close/>
                  <a:moveTo>
                    <a:pt x="700" y="563"/>
                  </a:moveTo>
                  <a:lnTo>
                    <a:pt x="676" y="541"/>
                  </a:lnTo>
                  <a:lnTo>
                    <a:pt x="653" y="563"/>
                  </a:lnTo>
                  <a:lnTo>
                    <a:pt x="676" y="587"/>
                  </a:lnTo>
                  <a:lnTo>
                    <a:pt x="700" y="563"/>
                  </a:lnTo>
                  <a:close/>
                  <a:moveTo>
                    <a:pt x="619" y="596"/>
                  </a:moveTo>
                  <a:lnTo>
                    <a:pt x="594" y="619"/>
                  </a:lnTo>
                  <a:lnTo>
                    <a:pt x="619" y="642"/>
                  </a:lnTo>
                  <a:lnTo>
                    <a:pt x="643" y="619"/>
                  </a:lnTo>
                  <a:lnTo>
                    <a:pt x="619" y="596"/>
                  </a:lnTo>
                  <a:close/>
                  <a:moveTo>
                    <a:pt x="585" y="563"/>
                  </a:moveTo>
                  <a:lnTo>
                    <a:pt x="562" y="541"/>
                  </a:lnTo>
                  <a:lnTo>
                    <a:pt x="537" y="563"/>
                  </a:lnTo>
                  <a:lnTo>
                    <a:pt x="562" y="587"/>
                  </a:lnTo>
                  <a:lnTo>
                    <a:pt x="585" y="563"/>
                  </a:lnTo>
                  <a:close/>
                  <a:moveTo>
                    <a:pt x="505" y="596"/>
                  </a:moveTo>
                  <a:lnTo>
                    <a:pt x="480" y="619"/>
                  </a:lnTo>
                  <a:lnTo>
                    <a:pt x="505" y="642"/>
                  </a:lnTo>
                  <a:lnTo>
                    <a:pt x="528" y="619"/>
                  </a:lnTo>
                  <a:lnTo>
                    <a:pt x="505" y="596"/>
                  </a:lnTo>
                  <a:close/>
                  <a:moveTo>
                    <a:pt x="471" y="563"/>
                  </a:moveTo>
                  <a:lnTo>
                    <a:pt x="446" y="541"/>
                  </a:lnTo>
                  <a:lnTo>
                    <a:pt x="423" y="563"/>
                  </a:lnTo>
                  <a:lnTo>
                    <a:pt x="446" y="587"/>
                  </a:lnTo>
                  <a:lnTo>
                    <a:pt x="471" y="563"/>
                  </a:lnTo>
                  <a:close/>
                  <a:moveTo>
                    <a:pt x="389" y="596"/>
                  </a:moveTo>
                  <a:lnTo>
                    <a:pt x="366" y="619"/>
                  </a:lnTo>
                  <a:lnTo>
                    <a:pt x="389" y="642"/>
                  </a:lnTo>
                  <a:lnTo>
                    <a:pt x="414" y="619"/>
                  </a:lnTo>
                  <a:lnTo>
                    <a:pt x="389" y="596"/>
                  </a:lnTo>
                  <a:close/>
                  <a:moveTo>
                    <a:pt x="357" y="563"/>
                  </a:moveTo>
                  <a:lnTo>
                    <a:pt x="332" y="541"/>
                  </a:lnTo>
                  <a:lnTo>
                    <a:pt x="308" y="563"/>
                  </a:lnTo>
                  <a:lnTo>
                    <a:pt x="332" y="587"/>
                  </a:lnTo>
                  <a:lnTo>
                    <a:pt x="357" y="563"/>
                  </a:lnTo>
                  <a:close/>
                  <a:moveTo>
                    <a:pt x="275" y="596"/>
                  </a:moveTo>
                  <a:lnTo>
                    <a:pt x="251" y="619"/>
                  </a:lnTo>
                  <a:lnTo>
                    <a:pt x="275" y="642"/>
                  </a:lnTo>
                  <a:lnTo>
                    <a:pt x="298" y="619"/>
                  </a:lnTo>
                  <a:lnTo>
                    <a:pt x="275" y="596"/>
                  </a:lnTo>
                  <a:close/>
                  <a:moveTo>
                    <a:pt x="241" y="563"/>
                  </a:moveTo>
                  <a:lnTo>
                    <a:pt x="218" y="541"/>
                  </a:lnTo>
                  <a:lnTo>
                    <a:pt x="194" y="563"/>
                  </a:lnTo>
                  <a:lnTo>
                    <a:pt x="218" y="587"/>
                  </a:lnTo>
                  <a:lnTo>
                    <a:pt x="241" y="563"/>
                  </a:lnTo>
                  <a:close/>
                  <a:moveTo>
                    <a:pt x="275" y="532"/>
                  </a:moveTo>
                  <a:lnTo>
                    <a:pt x="298" y="508"/>
                  </a:lnTo>
                  <a:lnTo>
                    <a:pt x="275" y="486"/>
                  </a:lnTo>
                  <a:lnTo>
                    <a:pt x="251" y="508"/>
                  </a:lnTo>
                  <a:lnTo>
                    <a:pt x="275" y="532"/>
                  </a:lnTo>
                  <a:close/>
                  <a:moveTo>
                    <a:pt x="241" y="453"/>
                  </a:moveTo>
                  <a:lnTo>
                    <a:pt x="218" y="430"/>
                  </a:lnTo>
                  <a:lnTo>
                    <a:pt x="194" y="453"/>
                  </a:lnTo>
                  <a:lnTo>
                    <a:pt x="218" y="476"/>
                  </a:lnTo>
                  <a:lnTo>
                    <a:pt x="241" y="453"/>
                  </a:lnTo>
                  <a:close/>
                  <a:moveTo>
                    <a:pt x="275" y="421"/>
                  </a:moveTo>
                  <a:lnTo>
                    <a:pt x="298" y="398"/>
                  </a:lnTo>
                  <a:lnTo>
                    <a:pt x="275" y="375"/>
                  </a:lnTo>
                  <a:lnTo>
                    <a:pt x="251" y="398"/>
                  </a:lnTo>
                  <a:lnTo>
                    <a:pt x="275" y="421"/>
                  </a:lnTo>
                  <a:close/>
                  <a:moveTo>
                    <a:pt x="241" y="343"/>
                  </a:moveTo>
                  <a:lnTo>
                    <a:pt x="218" y="320"/>
                  </a:lnTo>
                  <a:lnTo>
                    <a:pt x="194" y="343"/>
                  </a:lnTo>
                  <a:lnTo>
                    <a:pt x="218" y="366"/>
                  </a:lnTo>
                  <a:lnTo>
                    <a:pt x="241" y="343"/>
                  </a:lnTo>
                  <a:close/>
                  <a:moveTo>
                    <a:pt x="332" y="256"/>
                  </a:moveTo>
                  <a:lnTo>
                    <a:pt x="357" y="233"/>
                  </a:lnTo>
                  <a:lnTo>
                    <a:pt x="332" y="210"/>
                  </a:lnTo>
                  <a:lnTo>
                    <a:pt x="308" y="233"/>
                  </a:lnTo>
                  <a:lnTo>
                    <a:pt x="332" y="256"/>
                  </a:lnTo>
                  <a:close/>
                  <a:moveTo>
                    <a:pt x="366" y="288"/>
                  </a:moveTo>
                  <a:lnTo>
                    <a:pt x="389" y="311"/>
                  </a:lnTo>
                  <a:lnTo>
                    <a:pt x="414" y="288"/>
                  </a:lnTo>
                  <a:lnTo>
                    <a:pt x="389" y="265"/>
                  </a:lnTo>
                  <a:lnTo>
                    <a:pt x="366" y="288"/>
                  </a:lnTo>
                  <a:close/>
                  <a:moveTo>
                    <a:pt x="446" y="256"/>
                  </a:moveTo>
                  <a:lnTo>
                    <a:pt x="471" y="233"/>
                  </a:lnTo>
                  <a:lnTo>
                    <a:pt x="446" y="210"/>
                  </a:lnTo>
                  <a:lnTo>
                    <a:pt x="423" y="233"/>
                  </a:lnTo>
                  <a:lnTo>
                    <a:pt x="446" y="256"/>
                  </a:lnTo>
                  <a:close/>
                  <a:moveTo>
                    <a:pt x="480" y="288"/>
                  </a:moveTo>
                  <a:lnTo>
                    <a:pt x="505" y="311"/>
                  </a:lnTo>
                  <a:lnTo>
                    <a:pt x="528" y="288"/>
                  </a:lnTo>
                  <a:lnTo>
                    <a:pt x="505" y="265"/>
                  </a:lnTo>
                  <a:lnTo>
                    <a:pt x="480" y="288"/>
                  </a:lnTo>
                  <a:close/>
                  <a:moveTo>
                    <a:pt x="562" y="256"/>
                  </a:moveTo>
                  <a:lnTo>
                    <a:pt x="585" y="233"/>
                  </a:lnTo>
                  <a:lnTo>
                    <a:pt x="562" y="210"/>
                  </a:lnTo>
                  <a:lnTo>
                    <a:pt x="537" y="233"/>
                  </a:lnTo>
                  <a:lnTo>
                    <a:pt x="562" y="256"/>
                  </a:lnTo>
                  <a:close/>
                  <a:moveTo>
                    <a:pt x="594" y="288"/>
                  </a:moveTo>
                  <a:lnTo>
                    <a:pt x="619" y="311"/>
                  </a:lnTo>
                  <a:lnTo>
                    <a:pt x="643" y="288"/>
                  </a:lnTo>
                  <a:lnTo>
                    <a:pt x="619" y="265"/>
                  </a:lnTo>
                  <a:lnTo>
                    <a:pt x="594" y="288"/>
                  </a:lnTo>
                  <a:close/>
                  <a:moveTo>
                    <a:pt x="676" y="256"/>
                  </a:moveTo>
                  <a:lnTo>
                    <a:pt x="700" y="233"/>
                  </a:lnTo>
                  <a:lnTo>
                    <a:pt x="676" y="210"/>
                  </a:lnTo>
                  <a:lnTo>
                    <a:pt x="653" y="233"/>
                  </a:lnTo>
                  <a:lnTo>
                    <a:pt x="676" y="256"/>
                  </a:lnTo>
                  <a:close/>
                  <a:moveTo>
                    <a:pt x="710" y="288"/>
                  </a:moveTo>
                  <a:lnTo>
                    <a:pt x="734" y="311"/>
                  </a:lnTo>
                  <a:lnTo>
                    <a:pt x="757" y="288"/>
                  </a:lnTo>
                  <a:lnTo>
                    <a:pt x="734" y="265"/>
                  </a:lnTo>
                  <a:lnTo>
                    <a:pt x="710" y="288"/>
                  </a:lnTo>
                  <a:close/>
                  <a:moveTo>
                    <a:pt x="791" y="256"/>
                  </a:moveTo>
                  <a:lnTo>
                    <a:pt x="814" y="233"/>
                  </a:lnTo>
                  <a:lnTo>
                    <a:pt x="791" y="210"/>
                  </a:lnTo>
                  <a:lnTo>
                    <a:pt x="767" y="233"/>
                  </a:lnTo>
                  <a:lnTo>
                    <a:pt x="791" y="256"/>
                  </a:lnTo>
                  <a:close/>
                  <a:moveTo>
                    <a:pt x="824" y="288"/>
                  </a:moveTo>
                  <a:lnTo>
                    <a:pt x="848" y="311"/>
                  </a:lnTo>
                  <a:lnTo>
                    <a:pt x="872" y="288"/>
                  </a:lnTo>
                  <a:lnTo>
                    <a:pt x="848" y="265"/>
                  </a:lnTo>
                  <a:lnTo>
                    <a:pt x="824" y="288"/>
                  </a:lnTo>
                  <a:close/>
                  <a:moveTo>
                    <a:pt x="905" y="256"/>
                  </a:moveTo>
                  <a:lnTo>
                    <a:pt x="929" y="233"/>
                  </a:lnTo>
                  <a:lnTo>
                    <a:pt x="905" y="210"/>
                  </a:lnTo>
                  <a:lnTo>
                    <a:pt x="882" y="233"/>
                  </a:lnTo>
                  <a:lnTo>
                    <a:pt x="905" y="256"/>
                  </a:lnTo>
                  <a:close/>
                  <a:moveTo>
                    <a:pt x="939" y="288"/>
                  </a:moveTo>
                  <a:lnTo>
                    <a:pt x="962" y="311"/>
                  </a:lnTo>
                  <a:lnTo>
                    <a:pt x="986" y="288"/>
                  </a:lnTo>
                  <a:lnTo>
                    <a:pt x="962" y="265"/>
                  </a:lnTo>
                  <a:lnTo>
                    <a:pt x="939" y="288"/>
                  </a:lnTo>
                  <a:close/>
                  <a:moveTo>
                    <a:pt x="1020" y="256"/>
                  </a:moveTo>
                  <a:lnTo>
                    <a:pt x="1043" y="233"/>
                  </a:lnTo>
                  <a:lnTo>
                    <a:pt x="1020" y="210"/>
                  </a:lnTo>
                  <a:lnTo>
                    <a:pt x="996" y="233"/>
                  </a:lnTo>
                  <a:lnTo>
                    <a:pt x="1020" y="256"/>
                  </a:lnTo>
                  <a:close/>
                  <a:moveTo>
                    <a:pt x="1053" y="288"/>
                  </a:moveTo>
                  <a:lnTo>
                    <a:pt x="1077" y="311"/>
                  </a:lnTo>
                  <a:lnTo>
                    <a:pt x="1100" y="288"/>
                  </a:lnTo>
                  <a:lnTo>
                    <a:pt x="1077" y="265"/>
                  </a:lnTo>
                  <a:lnTo>
                    <a:pt x="1053" y="288"/>
                  </a:lnTo>
                  <a:close/>
                  <a:moveTo>
                    <a:pt x="1134" y="256"/>
                  </a:moveTo>
                  <a:lnTo>
                    <a:pt x="1159" y="233"/>
                  </a:lnTo>
                  <a:lnTo>
                    <a:pt x="1134" y="210"/>
                  </a:lnTo>
                  <a:lnTo>
                    <a:pt x="1110" y="233"/>
                  </a:lnTo>
                  <a:lnTo>
                    <a:pt x="1134" y="256"/>
                  </a:lnTo>
                  <a:close/>
                  <a:moveTo>
                    <a:pt x="1168" y="288"/>
                  </a:moveTo>
                  <a:lnTo>
                    <a:pt x="1191" y="311"/>
                  </a:lnTo>
                  <a:lnTo>
                    <a:pt x="1216" y="288"/>
                  </a:lnTo>
                  <a:lnTo>
                    <a:pt x="1191" y="265"/>
                  </a:lnTo>
                  <a:lnTo>
                    <a:pt x="1168" y="288"/>
                  </a:lnTo>
                  <a:close/>
                  <a:moveTo>
                    <a:pt x="1248" y="256"/>
                  </a:moveTo>
                  <a:lnTo>
                    <a:pt x="1273" y="233"/>
                  </a:lnTo>
                  <a:lnTo>
                    <a:pt x="1248" y="210"/>
                  </a:lnTo>
                  <a:lnTo>
                    <a:pt x="1225" y="233"/>
                  </a:lnTo>
                  <a:lnTo>
                    <a:pt x="1248" y="256"/>
                  </a:lnTo>
                  <a:close/>
                  <a:moveTo>
                    <a:pt x="1282" y="288"/>
                  </a:moveTo>
                  <a:lnTo>
                    <a:pt x="1307" y="311"/>
                  </a:lnTo>
                  <a:lnTo>
                    <a:pt x="1330" y="288"/>
                  </a:lnTo>
                  <a:lnTo>
                    <a:pt x="1307" y="265"/>
                  </a:lnTo>
                  <a:lnTo>
                    <a:pt x="1282" y="288"/>
                  </a:lnTo>
                  <a:close/>
                  <a:moveTo>
                    <a:pt x="1364" y="256"/>
                  </a:moveTo>
                  <a:lnTo>
                    <a:pt x="1388" y="233"/>
                  </a:lnTo>
                  <a:lnTo>
                    <a:pt x="1364" y="210"/>
                  </a:lnTo>
                  <a:lnTo>
                    <a:pt x="1339" y="233"/>
                  </a:lnTo>
                  <a:lnTo>
                    <a:pt x="1364" y="256"/>
                  </a:lnTo>
                  <a:close/>
                  <a:moveTo>
                    <a:pt x="1397" y="288"/>
                  </a:moveTo>
                  <a:lnTo>
                    <a:pt x="1421" y="311"/>
                  </a:lnTo>
                  <a:lnTo>
                    <a:pt x="1445" y="288"/>
                  </a:lnTo>
                  <a:lnTo>
                    <a:pt x="1421" y="265"/>
                  </a:lnTo>
                  <a:lnTo>
                    <a:pt x="1397" y="288"/>
                  </a:lnTo>
                  <a:close/>
                  <a:moveTo>
                    <a:pt x="1478" y="256"/>
                  </a:moveTo>
                  <a:lnTo>
                    <a:pt x="1502" y="233"/>
                  </a:lnTo>
                  <a:lnTo>
                    <a:pt x="1478" y="210"/>
                  </a:lnTo>
                  <a:lnTo>
                    <a:pt x="1454" y="233"/>
                  </a:lnTo>
                  <a:lnTo>
                    <a:pt x="1478" y="256"/>
                  </a:lnTo>
                  <a:close/>
                  <a:moveTo>
                    <a:pt x="1512" y="288"/>
                  </a:moveTo>
                  <a:lnTo>
                    <a:pt x="1536" y="311"/>
                  </a:lnTo>
                  <a:lnTo>
                    <a:pt x="1559" y="288"/>
                  </a:lnTo>
                  <a:lnTo>
                    <a:pt x="1536" y="265"/>
                  </a:lnTo>
                  <a:lnTo>
                    <a:pt x="1512" y="288"/>
                  </a:lnTo>
                  <a:close/>
                  <a:moveTo>
                    <a:pt x="1593" y="256"/>
                  </a:moveTo>
                  <a:lnTo>
                    <a:pt x="1616" y="233"/>
                  </a:lnTo>
                  <a:lnTo>
                    <a:pt x="1593" y="210"/>
                  </a:lnTo>
                  <a:lnTo>
                    <a:pt x="1569" y="233"/>
                  </a:lnTo>
                  <a:lnTo>
                    <a:pt x="1593" y="256"/>
                  </a:lnTo>
                  <a:close/>
                  <a:moveTo>
                    <a:pt x="1626" y="288"/>
                  </a:moveTo>
                  <a:lnTo>
                    <a:pt x="1650" y="311"/>
                  </a:lnTo>
                  <a:lnTo>
                    <a:pt x="1674" y="288"/>
                  </a:lnTo>
                  <a:lnTo>
                    <a:pt x="1650" y="265"/>
                  </a:lnTo>
                  <a:lnTo>
                    <a:pt x="1626" y="288"/>
                  </a:lnTo>
                  <a:close/>
                  <a:moveTo>
                    <a:pt x="1707" y="256"/>
                  </a:moveTo>
                  <a:lnTo>
                    <a:pt x="1731" y="233"/>
                  </a:lnTo>
                  <a:lnTo>
                    <a:pt x="1707" y="210"/>
                  </a:lnTo>
                  <a:lnTo>
                    <a:pt x="1684" y="233"/>
                  </a:lnTo>
                  <a:lnTo>
                    <a:pt x="1707" y="256"/>
                  </a:lnTo>
                  <a:close/>
                  <a:moveTo>
                    <a:pt x="1798" y="343"/>
                  </a:moveTo>
                  <a:lnTo>
                    <a:pt x="1822" y="366"/>
                  </a:lnTo>
                  <a:lnTo>
                    <a:pt x="1845" y="343"/>
                  </a:lnTo>
                  <a:lnTo>
                    <a:pt x="1822" y="320"/>
                  </a:lnTo>
                  <a:lnTo>
                    <a:pt x="1798" y="343"/>
                  </a:lnTo>
                  <a:close/>
                  <a:moveTo>
                    <a:pt x="1764" y="375"/>
                  </a:moveTo>
                  <a:lnTo>
                    <a:pt x="1741" y="398"/>
                  </a:lnTo>
                  <a:lnTo>
                    <a:pt x="1764" y="421"/>
                  </a:lnTo>
                  <a:lnTo>
                    <a:pt x="1788" y="398"/>
                  </a:lnTo>
                  <a:lnTo>
                    <a:pt x="1764" y="375"/>
                  </a:lnTo>
                  <a:close/>
                  <a:moveTo>
                    <a:pt x="1798" y="453"/>
                  </a:moveTo>
                  <a:lnTo>
                    <a:pt x="1822" y="476"/>
                  </a:lnTo>
                  <a:lnTo>
                    <a:pt x="1845" y="453"/>
                  </a:lnTo>
                  <a:lnTo>
                    <a:pt x="1822" y="430"/>
                  </a:lnTo>
                  <a:lnTo>
                    <a:pt x="1798" y="453"/>
                  </a:lnTo>
                  <a:close/>
                  <a:moveTo>
                    <a:pt x="1764" y="486"/>
                  </a:moveTo>
                  <a:lnTo>
                    <a:pt x="1741" y="508"/>
                  </a:lnTo>
                  <a:lnTo>
                    <a:pt x="1764" y="532"/>
                  </a:lnTo>
                  <a:lnTo>
                    <a:pt x="1788" y="508"/>
                  </a:lnTo>
                  <a:lnTo>
                    <a:pt x="1764" y="486"/>
                  </a:lnTo>
                  <a:close/>
                  <a:moveTo>
                    <a:pt x="1798" y="563"/>
                  </a:moveTo>
                  <a:lnTo>
                    <a:pt x="1822" y="587"/>
                  </a:lnTo>
                  <a:lnTo>
                    <a:pt x="1845" y="563"/>
                  </a:lnTo>
                  <a:lnTo>
                    <a:pt x="1822" y="541"/>
                  </a:lnTo>
                  <a:lnTo>
                    <a:pt x="1798" y="563"/>
                  </a:lnTo>
                  <a:close/>
                  <a:moveTo>
                    <a:pt x="1764" y="596"/>
                  </a:moveTo>
                  <a:lnTo>
                    <a:pt x="1741" y="619"/>
                  </a:lnTo>
                  <a:lnTo>
                    <a:pt x="1764" y="642"/>
                  </a:lnTo>
                  <a:lnTo>
                    <a:pt x="1788" y="619"/>
                  </a:lnTo>
                  <a:lnTo>
                    <a:pt x="1764" y="596"/>
                  </a:lnTo>
                  <a:close/>
                  <a:moveTo>
                    <a:pt x="1798" y="675"/>
                  </a:moveTo>
                  <a:lnTo>
                    <a:pt x="1822" y="697"/>
                  </a:lnTo>
                  <a:lnTo>
                    <a:pt x="1845" y="675"/>
                  </a:lnTo>
                  <a:lnTo>
                    <a:pt x="1822" y="651"/>
                  </a:lnTo>
                  <a:lnTo>
                    <a:pt x="1798" y="675"/>
                  </a:lnTo>
                  <a:close/>
                  <a:moveTo>
                    <a:pt x="1764" y="706"/>
                  </a:moveTo>
                  <a:lnTo>
                    <a:pt x="1741" y="730"/>
                  </a:lnTo>
                  <a:lnTo>
                    <a:pt x="1764" y="752"/>
                  </a:lnTo>
                  <a:lnTo>
                    <a:pt x="1788" y="730"/>
                  </a:lnTo>
                  <a:lnTo>
                    <a:pt x="1764" y="706"/>
                  </a:lnTo>
                  <a:close/>
                  <a:moveTo>
                    <a:pt x="1731" y="675"/>
                  </a:moveTo>
                  <a:lnTo>
                    <a:pt x="1707" y="651"/>
                  </a:lnTo>
                  <a:lnTo>
                    <a:pt x="1684" y="675"/>
                  </a:lnTo>
                  <a:lnTo>
                    <a:pt x="1707" y="697"/>
                  </a:lnTo>
                  <a:lnTo>
                    <a:pt x="1731" y="675"/>
                  </a:lnTo>
                  <a:close/>
                  <a:moveTo>
                    <a:pt x="1650" y="706"/>
                  </a:moveTo>
                  <a:lnTo>
                    <a:pt x="1626" y="730"/>
                  </a:lnTo>
                  <a:lnTo>
                    <a:pt x="1650" y="752"/>
                  </a:lnTo>
                  <a:lnTo>
                    <a:pt x="1674" y="730"/>
                  </a:lnTo>
                  <a:lnTo>
                    <a:pt x="1650" y="706"/>
                  </a:lnTo>
                  <a:close/>
                  <a:moveTo>
                    <a:pt x="1616" y="675"/>
                  </a:moveTo>
                  <a:lnTo>
                    <a:pt x="1593" y="651"/>
                  </a:lnTo>
                  <a:lnTo>
                    <a:pt x="1569" y="675"/>
                  </a:lnTo>
                  <a:lnTo>
                    <a:pt x="1593" y="697"/>
                  </a:lnTo>
                  <a:lnTo>
                    <a:pt x="1616" y="675"/>
                  </a:lnTo>
                  <a:close/>
                  <a:moveTo>
                    <a:pt x="1536" y="706"/>
                  </a:moveTo>
                  <a:lnTo>
                    <a:pt x="1512" y="730"/>
                  </a:lnTo>
                  <a:lnTo>
                    <a:pt x="1536" y="752"/>
                  </a:lnTo>
                  <a:lnTo>
                    <a:pt x="1559" y="730"/>
                  </a:lnTo>
                  <a:lnTo>
                    <a:pt x="1536" y="706"/>
                  </a:lnTo>
                  <a:close/>
                  <a:moveTo>
                    <a:pt x="1502" y="675"/>
                  </a:moveTo>
                  <a:lnTo>
                    <a:pt x="1478" y="651"/>
                  </a:lnTo>
                  <a:lnTo>
                    <a:pt x="1454" y="675"/>
                  </a:lnTo>
                  <a:lnTo>
                    <a:pt x="1478" y="697"/>
                  </a:lnTo>
                  <a:lnTo>
                    <a:pt x="1502" y="675"/>
                  </a:lnTo>
                  <a:close/>
                  <a:moveTo>
                    <a:pt x="1421" y="706"/>
                  </a:moveTo>
                  <a:lnTo>
                    <a:pt x="1397" y="730"/>
                  </a:lnTo>
                  <a:lnTo>
                    <a:pt x="1421" y="752"/>
                  </a:lnTo>
                  <a:lnTo>
                    <a:pt x="1445" y="730"/>
                  </a:lnTo>
                  <a:lnTo>
                    <a:pt x="1421" y="706"/>
                  </a:lnTo>
                  <a:close/>
                  <a:moveTo>
                    <a:pt x="1388" y="675"/>
                  </a:moveTo>
                  <a:lnTo>
                    <a:pt x="1364" y="651"/>
                  </a:lnTo>
                  <a:lnTo>
                    <a:pt x="1339" y="675"/>
                  </a:lnTo>
                  <a:lnTo>
                    <a:pt x="1364" y="697"/>
                  </a:lnTo>
                  <a:lnTo>
                    <a:pt x="1388" y="675"/>
                  </a:lnTo>
                  <a:close/>
                  <a:moveTo>
                    <a:pt x="1307" y="706"/>
                  </a:moveTo>
                  <a:lnTo>
                    <a:pt x="1282" y="730"/>
                  </a:lnTo>
                  <a:lnTo>
                    <a:pt x="1307" y="752"/>
                  </a:lnTo>
                  <a:lnTo>
                    <a:pt x="1330" y="730"/>
                  </a:lnTo>
                  <a:lnTo>
                    <a:pt x="1307" y="706"/>
                  </a:lnTo>
                  <a:close/>
                  <a:moveTo>
                    <a:pt x="1273" y="675"/>
                  </a:moveTo>
                  <a:lnTo>
                    <a:pt x="1248" y="651"/>
                  </a:lnTo>
                  <a:lnTo>
                    <a:pt x="1225" y="675"/>
                  </a:lnTo>
                  <a:lnTo>
                    <a:pt x="1248" y="697"/>
                  </a:lnTo>
                  <a:lnTo>
                    <a:pt x="1273" y="675"/>
                  </a:lnTo>
                  <a:close/>
                  <a:moveTo>
                    <a:pt x="1191" y="706"/>
                  </a:moveTo>
                  <a:lnTo>
                    <a:pt x="1168" y="730"/>
                  </a:lnTo>
                  <a:lnTo>
                    <a:pt x="1191" y="752"/>
                  </a:lnTo>
                  <a:lnTo>
                    <a:pt x="1216" y="730"/>
                  </a:lnTo>
                  <a:lnTo>
                    <a:pt x="1191" y="706"/>
                  </a:lnTo>
                  <a:close/>
                  <a:moveTo>
                    <a:pt x="1159" y="675"/>
                  </a:moveTo>
                  <a:lnTo>
                    <a:pt x="1134" y="651"/>
                  </a:lnTo>
                  <a:lnTo>
                    <a:pt x="1110" y="675"/>
                  </a:lnTo>
                  <a:lnTo>
                    <a:pt x="1134" y="697"/>
                  </a:lnTo>
                  <a:lnTo>
                    <a:pt x="1159" y="675"/>
                  </a:lnTo>
                  <a:close/>
                  <a:moveTo>
                    <a:pt x="1077" y="706"/>
                  </a:moveTo>
                  <a:lnTo>
                    <a:pt x="1053" y="730"/>
                  </a:lnTo>
                  <a:lnTo>
                    <a:pt x="1077" y="752"/>
                  </a:lnTo>
                  <a:lnTo>
                    <a:pt x="1100" y="730"/>
                  </a:lnTo>
                  <a:lnTo>
                    <a:pt x="1077" y="706"/>
                  </a:lnTo>
                  <a:close/>
                  <a:moveTo>
                    <a:pt x="1043" y="675"/>
                  </a:moveTo>
                  <a:lnTo>
                    <a:pt x="1020" y="651"/>
                  </a:lnTo>
                  <a:lnTo>
                    <a:pt x="996" y="675"/>
                  </a:lnTo>
                  <a:lnTo>
                    <a:pt x="1020" y="697"/>
                  </a:lnTo>
                  <a:lnTo>
                    <a:pt x="1043" y="675"/>
                  </a:lnTo>
                  <a:close/>
                  <a:moveTo>
                    <a:pt x="962" y="706"/>
                  </a:moveTo>
                  <a:lnTo>
                    <a:pt x="939" y="730"/>
                  </a:lnTo>
                  <a:lnTo>
                    <a:pt x="962" y="752"/>
                  </a:lnTo>
                  <a:lnTo>
                    <a:pt x="986" y="730"/>
                  </a:lnTo>
                  <a:lnTo>
                    <a:pt x="962" y="706"/>
                  </a:lnTo>
                  <a:close/>
                  <a:moveTo>
                    <a:pt x="929" y="675"/>
                  </a:moveTo>
                  <a:lnTo>
                    <a:pt x="905" y="651"/>
                  </a:lnTo>
                  <a:lnTo>
                    <a:pt x="882" y="675"/>
                  </a:lnTo>
                  <a:lnTo>
                    <a:pt x="905" y="697"/>
                  </a:lnTo>
                  <a:lnTo>
                    <a:pt x="929" y="675"/>
                  </a:lnTo>
                  <a:close/>
                  <a:moveTo>
                    <a:pt x="848" y="706"/>
                  </a:moveTo>
                  <a:lnTo>
                    <a:pt x="824" y="730"/>
                  </a:lnTo>
                  <a:lnTo>
                    <a:pt x="848" y="752"/>
                  </a:lnTo>
                  <a:lnTo>
                    <a:pt x="872" y="730"/>
                  </a:lnTo>
                  <a:lnTo>
                    <a:pt x="848" y="706"/>
                  </a:lnTo>
                  <a:close/>
                  <a:moveTo>
                    <a:pt x="814" y="675"/>
                  </a:moveTo>
                  <a:lnTo>
                    <a:pt x="791" y="651"/>
                  </a:lnTo>
                  <a:lnTo>
                    <a:pt x="767" y="675"/>
                  </a:lnTo>
                  <a:lnTo>
                    <a:pt x="791" y="697"/>
                  </a:lnTo>
                  <a:lnTo>
                    <a:pt x="814" y="675"/>
                  </a:lnTo>
                  <a:close/>
                  <a:moveTo>
                    <a:pt x="734" y="706"/>
                  </a:moveTo>
                  <a:lnTo>
                    <a:pt x="710" y="730"/>
                  </a:lnTo>
                  <a:lnTo>
                    <a:pt x="734" y="752"/>
                  </a:lnTo>
                  <a:lnTo>
                    <a:pt x="757" y="730"/>
                  </a:lnTo>
                  <a:lnTo>
                    <a:pt x="734" y="706"/>
                  </a:lnTo>
                  <a:close/>
                  <a:moveTo>
                    <a:pt x="700" y="675"/>
                  </a:moveTo>
                  <a:lnTo>
                    <a:pt x="676" y="651"/>
                  </a:lnTo>
                  <a:lnTo>
                    <a:pt x="653" y="675"/>
                  </a:lnTo>
                  <a:lnTo>
                    <a:pt x="676" y="697"/>
                  </a:lnTo>
                  <a:lnTo>
                    <a:pt x="700" y="675"/>
                  </a:lnTo>
                  <a:close/>
                  <a:moveTo>
                    <a:pt x="619" y="706"/>
                  </a:moveTo>
                  <a:lnTo>
                    <a:pt x="594" y="730"/>
                  </a:lnTo>
                  <a:lnTo>
                    <a:pt x="619" y="752"/>
                  </a:lnTo>
                  <a:lnTo>
                    <a:pt x="643" y="730"/>
                  </a:lnTo>
                  <a:lnTo>
                    <a:pt x="619" y="706"/>
                  </a:lnTo>
                  <a:close/>
                  <a:moveTo>
                    <a:pt x="585" y="675"/>
                  </a:moveTo>
                  <a:lnTo>
                    <a:pt x="562" y="651"/>
                  </a:lnTo>
                  <a:lnTo>
                    <a:pt x="537" y="675"/>
                  </a:lnTo>
                  <a:lnTo>
                    <a:pt x="562" y="697"/>
                  </a:lnTo>
                  <a:lnTo>
                    <a:pt x="585" y="675"/>
                  </a:lnTo>
                  <a:close/>
                  <a:moveTo>
                    <a:pt x="505" y="706"/>
                  </a:moveTo>
                  <a:lnTo>
                    <a:pt x="480" y="730"/>
                  </a:lnTo>
                  <a:lnTo>
                    <a:pt x="505" y="752"/>
                  </a:lnTo>
                  <a:lnTo>
                    <a:pt x="528" y="730"/>
                  </a:lnTo>
                  <a:lnTo>
                    <a:pt x="505" y="706"/>
                  </a:lnTo>
                  <a:close/>
                  <a:moveTo>
                    <a:pt x="471" y="675"/>
                  </a:moveTo>
                  <a:lnTo>
                    <a:pt x="446" y="651"/>
                  </a:lnTo>
                  <a:lnTo>
                    <a:pt x="423" y="675"/>
                  </a:lnTo>
                  <a:lnTo>
                    <a:pt x="446" y="697"/>
                  </a:lnTo>
                  <a:lnTo>
                    <a:pt x="471" y="675"/>
                  </a:lnTo>
                  <a:close/>
                  <a:moveTo>
                    <a:pt x="389" y="706"/>
                  </a:moveTo>
                  <a:lnTo>
                    <a:pt x="366" y="730"/>
                  </a:lnTo>
                  <a:lnTo>
                    <a:pt x="389" y="752"/>
                  </a:lnTo>
                  <a:lnTo>
                    <a:pt x="414" y="730"/>
                  </a:lnTo>
                  <a:lnTo>
                    <a:pt x="389" y="706"/>
                  </a:lnTo>
                  <a:close/>
                  <a:moveTo>
                    <a:pt x="357" y="675"/>
                  </a:moveTo>
                  <a:lnTo>
                    <a:pt x="332" y="651"/>
                  </a:lnTo>
                  <a:lnTo>
                    <a:pt x="308" y="675"/>
                  </a:lnTo>
                  <a:lnTo>
                    <a:pt x="332" y="697"/>
                  </a:lnTo>
                  <a:lnTo>
                    <a:pt x="357" y="675"/>
                  </a:lnTo>
                  <a:close/>
                  <a:moveTo>
                    <a:pt x="275" y="706"/>
                  </a:moveTo>
                  <a:lnTo>
                    <a:pt x="251" y="730"/>
                  </a:lnTo>
                  <a:lnTo>
                    <a:pt x="275" y="752"/>
                  </a:lnTo>
                  <a:lnTo>
                    <a:pt x="298" y="730"/>
                  </a:lnTo>
                  <a:lnTo>
                    <a:pt x="275" y="706"/>
                  </a:lnTo>
                  <a:close/>
                  <a:moveTo>
                    <a:pt x="241" y="675"/>
                  </a:moveTo>
                  <a:lnTo>
                    <a:pt x="218" y="651"/>
                  </a:lnTo>
                  <a:lnTo>
                    <a:pt x="194" y="675"/>
                  </a:lnTo>
                  <a:lnTo>
                    <a:pt x="218" y="697"/>
                  </a:lnTo>
                  <a:lnTo>
                    <a:pt x="241" y="675"/>
                  </a:lnTo>
                  <a:close/>
                  <a:moveTo>
                    <a:pt x="127" y="675"/>
                  </a:moveTo>
                  <a:lnTo>
                    <a:pt x="103" y="651"/>
                  </a:lnTo>
                  <a:lnTo>
                    <a:pt x="80" y="675"/>
                  </a:lnTo>
                  <a:lnTo>
                    <a:pt x="103" y="697"/>
                  </a:lnTo>
                  <a:lnTo>
                    <a:pt x="127" y="675"/>
                  </a:lnTo>
                  <a:close/>
                  <a:moveTo>
                    <a:pt x="160" y="642"/>
                  </a:moveTo>
                  <a:lnTo>
                    <a:pt x="184" y="619"/>
                  </a:lnTo>
                  <a:lnTo>
                    <a:pt x="160" y="596"/>
                  </a:lnTo>
                  <a:lnTo>
                    <a:pt x="137" y="619"/>
                  </a:lnTo>
                  <a:lnTo>
                    <a:pt x="160" y="642"/>
                  </a:lnTo>
                  <a:close/>
                  <a:moveTo>
                    <a:pt x="127" y="563"/>
                  </a:moveTo>
                  <a:lnTo>
                    <a:pt x="103" y="541"/>
                  </a:lnTo>
                  <a:lnTo>
                    <a:pt x="80" y="563"/>
                  </a:lnTo>
                  <a:lnTo>
                    <a:pt x="103" y="587"/>
                  </a:lnTo>
                  <a:lnTo>
                    <a:pt x="127" y="563"/>
                  </a:lnTo>
                  <a:close/>
                  <a:moveTo>
                    <a:pt x="160" y="532"/>
                  </a:moveTo>
                  <a:lnTo>
                    <a:pt x="184" y="508"/>
                  </a:lnTo>
                  <a:lnTo>
                    <a:pt x="160" y="486"/>
                  </a:lnTo>
                  <a:lnTo>
                    <a:pt x="137" y="508"/>
                  </a:lnTo>
                  <a:lnTo>
                    <a:pt x="160" y="532"/>
                  </a:lnTo>
                  <a:close/>
                  <a:moveTo>
                    <a:pt x="127" y="453"/>
                  </a:moveTo>
                  <a:lnTo>
                    <a:pt x="103" y="430"/>
                  </a:lnTo>
                  <a:lnTo>
                    <a:pt x="80" y="453"/>
                  </a:lnTo>
                  <a:lnTo>
                    <a:pt x="103" y="476"/>
                  </a:lnTo>
                  <a:lnTo>
                    <a:pt x="127" y="453"/>
                  </a:lnTo>
                  <a:close/>
                  <a:moveTo>
                    <a:pt x="160" y="421"/>
                  </a:moveTo>
                  <a:lnTo>
                    <a:pt x="184" y="398"/>
                  </a:lnTo>
                  <a:lnTo>
                    <a:pt x="160" y="375"/>
                  </a:lnTo>
                  <a:lnTo>
                    <a:pt x="137" y="398"/>
                  </a:lnTo>
                  <a:lnTo>
                    <a:pt x="160" y="421"/>
                  </a:lnTo>
                  <a:close/>
                  <a:moveTo>
                    <a:pt x="127" y="343"/>
                  </a:moveTo>
                  <a:lnTo>
                    <a:pt x="103" y="320"/>
                  </a:lnTo>
                  <a:lnTo>
                    <a:pt x="80" y="343"/>
                  </a:lnTo>
                  <a:lnTo>
                    <a:pt x="103" y="366"/>
                  </a:lnTo>
                  <a:lnTo>
                    <a:pt x="127" y="343"/>
                  </a:lnTo>
                  <a:close/>
                  <a:moveTo>
                    <a:pt x="160" y="311"/>
                  </a:moveTo>
                  <a:lnTo>
                    <a:pt x="184" y="288"/>
                  </a:lnTo>
                  <a:lnTo>
                    <a:pt x="160" y="265"/>
                  </a:lnTo>
                  <a:lnTo>
                    <a:pt x="137" y="288"/>
                  </a:lnTo>
                  <a:lnTo>
                    <a:pt x="160" y="311"/>
                  </a:lnTo>
                  <a:close/>
                  <a:moveTo>
                    <a:pt x="127" y="233"/>
                  </a:moveTo>
                  <a:lnTo>
                    <a:pt x="103" y="210"/>
                  </a:lnTo>
                  <a:lnTo>
                    <a:pt x="80" y="233"/>
                  </a:lnTo>
                  <a:lnTo>
                    <a:pt x="103" y="256"/>
                  </a:lnTo>
                  <a:lnTo>
                    <a:pt x="127" y="233"/>
                  </a:lnTo>
                  <a:close/>
                  <a:moveTo>
                    <a:pt x="218" y="145"/>
                  </a:moveTo>
                  <a:lnTo>
                    <a:pt x="241" y="123"/>
                  </a:lnTo>
                  <a:lnTo>
                    <a:pt x="218" y="100"/>
                  </a:lnTo>
                  <a:lnTo>
                    <a:pt x="194" y="123"/>
                  </a:lnTo>
                  <a:lnTo>
                    <a:pt x="218" y="145"/>
                  </a:lnTo>
                  <a:close/>
                  <a:moveTo>
                    <a:pt x="251" y="178"/>
                  </a:moveTo>
                  <a:lnTo>
                    <a:pt x="275" y="200"/>
                  </a:lnTo>
                  <a:lnTo>
                    <a:pt x="298" y="178"/>
                  </a:lnTo>
                  <a:lnTo>
                    <a:pt x="275" y="155"/>
                  </a:lnTo>
                  <a:lnTo>
                    <a:pt x="251" y="178"/>
                  </a:lnTo>
                  <a:close/>
                  <a:moveTo>
                    <a:pt x="332" y="145"/>
                  </a:moveTo>
                  <a:lnTo>
                    <a:pt x="357" y="123"/>
                  </a:lnTo>
                  <a:lnTo>
                    <a:pt x="332" y="100"/>
                  </a:lnTo>
                  <a:lnTo>
                    <a:pt x="308" y="123"/>
                  </a:lnTo>
                  <a:lnTo>
                    <a:pt x="332" y="145"/>
                  </a:lnTo>
                  <a:close/>
                  <a:moveTo>
                    <a:pt x="366" y="178"/>
                  </a:moveTo>
                  <a:lnTo>
                    <a:pt x="389" y="200"/>
                  </a:lnTo>
                  <a:lnTo>
                    <a:pt x="414" y="178"/>
                  </a:lnTo>
                  <a:lnTo>
                    <a:pt x="389" y="155"/>
                  </a:lnTo>
                  <a:lnTo>
                    <a:pt x="366" y="178"/>
                  </a:lnTo>
                  <a:close/>
                  <a:moveTo>
                    <a:pt x="446" y="145"/>
                  </a:moveTo>
                  <a:lnTo>
                    <a:pt x="471" y="123"/>
                  </a:lnTo>
                  <a:lnTo>
                    <a:pt x="446" y="100"/>
                  </a:lnTo>
                  <a:lnTo>
                    <a:pt x="423" y="123"/>
                  </a:lnTo>
                  <a:lnTo>
                    <a:pt x="446" y="145"/>
                  </a:lnTo>
                  <a:close/>
                  <a:moveTo>
                    <a:pt x="480" y="178"/>
                  </a:moveTo>
                  <a:lnTo>
                    <a:pt x="505" y="200"/>
                  </a:lnTo>
                  <a:lnTo>
                    <a:pt x="528" y="178"/>
                  </a:lnTo>
                  <a:lnTo>
                    <a:pt x="505" y="155"/>
                  </a:lnTo>
                  <a:lnTo>
                    <a:pt x="480" y="178"/>
                  </a:lnTo>
                  <a:close/>
                  <a:moveTo>
                    <a:pt x="562" y="145"/>
                  </a:moveTo>
                  <a:lnTo>
                    <a:pt x="585" y="123"/>
                  </a:lnTo>
                  <a:lnTo>
                    <a:pt x="562" y="100"/>
                  </a:lnTo>
                  <a:lnTo>
                    <a:pt x="537" y="123"/>
                  </a:lnTo>
                  <a:lnTo>
                    <a:pt x="562" y="145"/>
                  </a:lnTo>
                  <a:close/>
                  <a:moveTo>
                    <a:pt x="594" y="178"/>
                  </a:moveTo>
                  <a:lnTo>
                    <a:pt x="619" y="200"/>
                  </a:lnTo>
                  <a:lnTo>
                    <a:pt x="643" y="178"/>
                  </a:lnTo>
                  <a:lnTo>
                    <a:pt x="619" y="155"/>
                  </a:lnTo>
                  <a:lnTo>
                    <a:pt x="594" y="178"/>
                  </a:lnTo>
                  <a:close/>
                  <a:moveTo>
                    <a:pt x="676" y="145"/>
                  </a:moveTo>
                  <a:lnTo>
                    <a:pt x="700" y="123"/>
                  </a:lnTo>
                  <a:lnTo>
                    <a:pt x="676" y="100"/>
                  </a:lnTo>
                  <a:lnTo>
                    <a:pt x="653" y="123"/>
                  </a:lnTo>
                  <a:lnTo>
                    <a:pt x="676" y="145"/>
                  </a:lnTo>
                  <a:close/>
                  <a:moveTo>
                    <a:pt x="710" y="178"/>
                  </a:moveTo>
                  <a:lnTo>
                    <a:pt x="734" y="200"/>
                  </a:lnTo>
                  <a:lnTo>
                    <a:pt x="757" y="178"/>
                  </a:lnTo>
                  <a:lnTo>
                    <a:pt x="734" y="155"/>
                  </a:lnTo>
                  <a:lnTo>
                    <a:pt x="710" y="178"/>
                  </a:lnTo>
                  <a:close/>
                  <a:moveTo>
                    <a:pt x="791" y="145"/>
                  </a:moveTo>
                  <a:lnTo>
                    <a:pt x="814" y="123"/>
                  </a:lnTo>
                  <a:lnTo>
                    <a:pt x="791" y="100"/>
                  </a:lnTo>
                  <a:lnTo>
                    <a:pt x="767" y="123"/>
                  </a:lnTo>
                  <a:lnTo>
                    <a:pt x="791" y="145"/>
                  </a:lnTo>
                  <a:close/>
                  <a:moveTo>
                    <a:pt x="824" y="178"/>
                  </a:moveTo>
                  <a:lnTo>
                    <a:pt x="848" y="200"/>
                  </a:lnTo>
                  <a:lnTo>
                    <a:pt x="872" y="178"/>
                  </a:lnTo>
                  <a:lnTo>
                    <a:pt x="848" y="155"/>
                  </a:lnTo>
                  <a:lnTo>
                    <a:pt x="824" y="178"/>
                  </a:lnTo>
                  <a:close/>
                  <a:moveTo>
                    <a:pt x="905" y="145"/>
                  </a:moveTo>
                  <a:lnTo>
                    <a:pt x="929" y="123"/>
                  </a:lnTo>
                  <a:lnTo>
                    <a:pt x="905" y="100"/>
                  </a:lnTo>
                  <a:lnTo>
                    <a:pt x="882" y="123"/>
                  </a:lnTo>
                  <a:lnTo>
                    <a:pt x="905" y="145"/>
                  </a:lnTo>
                  <a:close/>
                  <a:moveTo>
                    <a:pt x="939" y="178"/>
                  </a:moveTo>
                  <a:lnTo>
                    <a:pt x="962" y="200"/>
                  </a:lnTo>
                  <a:lnTo>
                    <a:pt x="986" y="178"/>
                  </a:lnTo>
                  <a:lnTo>
                    <a:pt x="962" y="155"/>
                  </a:lnTo>
                  <a:lnTo>
                    <a:pt x="939" y="178"/>
                  </a:lnTo>
                  <a:close/>
                  <a:moveTo>
                    <a:pt x="1020" y="145"/>
                  </a:moveTo>
                  <a:lnTo>
                    <a:pt x="1043" y="123"/>
                  </a:lnTo>
                  <a:lnTo>
                    <a:pt x="1020" y="100"/>
                  </a:lnTo>
                  <a:lnTo>
                    <a:pt x="996" y="123"/>
                  </a:lnTo>
                  <a:lnTo>
                    <a:pt x="1020" y="145"/>
                  </a:lnTo>
                  <a:close/>
                  <a:moveTo>
                    <a:pt x="1053" y="178"/>
                  </a:moveTo>
                  <a:lnTo>
                    <a:pt x="1077" y="200"/>
                  </a:lnTo>
                  <a:lnTo>
                    <a:pt x="1100" y="178"/>
                  </a:lnTo>
                  <a:lnTo>
                    <a:pt x="1077" y="155"/>
                  </a:lnTo>
                  <a:lnTo>
                    <a:pt x="1053" y="178"/>
                  </a:lnTo>
                  <a:close/>
                  <a:moveTo>
                    <a:pt x="1134" y="145"/>
                  </a:moveTo>
                  <a:lnTo>
                    <a:pt x="1159" y="123"/>
                  </a:lnTo>
                  <a:lnTo>
                    <a:pt x="1134" y="100"/>
                  </a:lnTo>
                  <a:lnTo>
                    <a:pt x="1110" y="123"/>
                  </a:lnTo>
                  <a:lnTo>
                    <a:pt x="1134" y="145"/>
                  </a:lnTo>
                  <a:close/>
                  <a:moveTo>
                    <a:pt x="1168" y="178"/>
                  </a:moveTo>
                  <a:lnTo>
                    <a:pt x="1191" y="200"/>
                  </a:lnTo>
                  <a:lnTo>
                    <a:pt x="1216" y="178"/>
                  </a:lnTo>
                  <a:lnTo>
                    <a:pt x="1191" y="155"/>
                  </a:lnTo>
                  <a:lnTo>
                    <a:pt x="1168" y="178"/>
                  </a:lnTo>
                  <a:close/>
                  <a:moveTo>
                    <a:pt x="1248" y="145"/>
                  </a:moveTo>
                  <a:lnTo>
                    <a:pt x="1273" y="123"/>
                  </a:lnTo>
                  <a:lnTo>
                    <a:pt x="1248" y="100"/>
                  </a:lnTo>
                  <a:lnTo>
                    <a:pt x="1225" y="123"/>
                  </a:lnTo>
                  <a:lnTo>
                    <a:pt x="1248" y="145"/>
                  </a:lnTo>
                  <a:close/>
                  <a:moveTo>
                    <a:pt x="1282" y="178"/>
                  </a:moveTo>
                  <a:lnTo>
                    <a:pt x="1307" y="200"/>
                  </a:lnTo>
                  <a:lnTo>
                    <a:pt x="1330" y="178"/>
                  </a:lnTo>
                  <a:lnTo>
                    <a:pt x="1307" y="155"/>
                  </a:lnTo>
                  <a:lnTo>
                    <a:pt x="1282" y="178"/>
                  </a:lnTo>
                  <a:close/>
                  <a:moveTo>
                    <a:pt x="1364" y="145"/>
                  </a:moveTo>
                  <a:lnTo>
                    <a:pt x="1388" y="123"/>
                  </a:lnTo>
                  <a:lnTo>
                    <a:pt x="1364" y="100"/>
                  </a:lnTo>
                  <a:lnTo>
                    <a:pt x="1339" y="123"/>
                  </a:lnTo>
                  <a:lnTo>
                    <a:pt x="1364" y="145"/>
                  </a:lnTo>
                  <a:close/>
                  <a:moveTo>
                    <a:pt x="1397" y="178"/>
                  </a:moveTo>
                  <a:lnTo>
                    <a:pt x="1421" y="200"/>
                  </a:lnTo>
                  <a:lnTo>
                    <a:pt x="1445" y="178"/>
                  </a:lnTo>
                  <a:lnTo>
                    <a:pt x="1421" y="155"/>
                  </a:lnTo>
                  <a:lnTo>
                    <a:pt x="1397" y="178"/>
                  </a:lnTo>
                  <a:close/>
                  <a:moveTo>
                    <a:pt x="1478" y="145"/>
                  </a:moveTo>
                  <a:lnTo>
                    <a:pt x="1502" y="123"/>
                  </a:lnTo>
                  <a:lnTo>
                    <a:pt x="1478" y="100"/>
                  </a:lnTo>
                  <a:lnTo>
                    <a:pt x="1454" y="123"/>
                  </a:lnTo>
                  <a:lnTo>
                    <a:pt x="1478" y="145"/>
                  </a:lnTo>
                  <a:close/>
                  <a:moveTo>
                    <a:pt x="1512" y="178"/>
                  </a:moveTo>
                  <a:lnTo>
                    <a:pt x="1536" y="200"/>
                  </a:lnTo>
                  <a:lnTo>
                    <a:pt x="1559" y="178"/>
                  </a:lnTo>
                  <a:lnTo>
                    <a:pt x="1536" y="155"/>
                  </a:lnTo>
                  <a:lnTo>
                    <a:pt x="1512" y="178"/>
                  </a:lnTo>
                  <a:close/>
                  <a:moveTo>
                    <a:pt x="1593" y="145"/>
                  </a:moveTo>
                  <a:lnTo>
                    <a:pt x="1616" y="123"/>
                  </a:lnTo>
                  <a:lnTo>
                    <a:pt x="1593" y="100"/>
                  </a:lnTo>
                  <a:lnTo>
                    <a:pt x="1569" y="123"/>
                  </a:lnTo>
                  <a:lnTo>
                    <a:pt x="1593" y="145"/>
                  </a:lnTo>
                  <a:close/>
                  <a:moveTo>
                    <a:pt x="1626" y="178"/>
                  </a:moveTo>
                  <a:lnTo>
                    <a:pt x="1650" y="200"/>
                  </a:lnTo>
                  <a:lnTo>
                    <a:pt x="1674" y="178"/>
                  </a:lnTo>
                  <a:lnTo>
                    <a:pt x="1650" y="155"/>
                  </a:lnTo>
                  <a:lnTo>
                    <a:pt x="1626" y="178"/>
                  </a:lnTo>
                  <a:close/>
                  <a:moveTo>
                    <a:pt x="1707" y="145"/>
                  </a:moveTo>
                  <a:lnTo>
                    <a:pt x="1731" y="123"/>
                  </a:lnTo>
                  <a:lnTo>
                    <a:pt x="1707" y="100"/>
                  </a:lnTo>
                  <a:lnTo>
                    <a:pt x="1684" y="123"/>
                  </a:lnTo>
                  <a:lnTo>
                    <a:pt x="1707" y="145"/>
                  </a:lnTo>
                  <a:close/>
                  <a:moveTo>
                    <a:pt x="1741" y="178"/>
                  </a:moveTo>
                  <a:lnTo>
                    <a:pt x="1764" y="200"/>
                  </a:lnTo>
                  <a:lnTo>
                    <a:pt x="1788" y="178"/>
                  </a:lnTo>
                  <a:lnTo>
                    <a:pt x="1764" y="155"/>
                  </a:lnTo>
                  <a:lnTo>
                    <a:pt x="1741" y="178"/>
                  </a:lnTo>
                  <a:close/>
                  <a:moveTo>
                    <a:pt x="1822" y="145"/>
                  </a:moveTo>
                  <a:lnTo>
                    <a:pt x="1845" y="123"/>
                  </a:lnTo>
                  <a:lnTo>
                    <a:pt x="1822" y="100"/>
                  </a:lnTo>
                  <a:lnTo>
                    <a:pt x="1798" y="123"/>
                  </a:lnTo>
                  <a:lnTo>
                    <a:pt x="1822" y="145"/>
                  </a:lnTo>
                  <a:close/>
                  <a:moveTo>
                    <a:pt x="1913" y="233"/>
                  </a:moveTo>
                  <a:lnTo>
                    <a:pt x="1936" y="256"/>
                  </a:lnTo>
                  <a:lnTo>
                    <a:pt x="1960" y="233"/>
                  </a:lnTo>
                  <a:lnTo>
                    <a:pt x="1936" y="210"/>
                  </a:lnTo>
                  <a:lnTo>
                    <a:pt x="1913" y="233"/>
                  </a:lnTo>
                  <a:close/>
                  <a:moveTo>
                    <a:pt x="1879" y="265"/>
                  </a:moveTo>
                  <a:lnTo>
                    <a:pt x="1855" y="288"/>
                  </a:lnTo>
                  <a:lnTo>
                    <a:pt x="1879" y="311"/>
                  </a:lnTo>
                  <a:lnTo>
                    <a:pt x="1902" y="288"/>
                  </a:lnTo>
                  <a:lnTo>
                    <a:pt x="1879" y="265"/>
                  </a:lnTo>
                  <a:close/>
                  <a:moveTo>
                    <a:pt x="1913" y="343"/>
                  </a:moveTo>
                  <a:lnTo>
                    <a:pt x="1936" y="366"/>
                  </a:lnTo>
                  <a:lnTo>
                    <a:pt x="1960" y="343"/>
                  </a:lnTo>
                  <a:lnTo>
                    <a:pt x="1936" y="320"/>
                  </a:lnTo>
                  <a:lnTo>
                    <a:pt x="1913" y="343"/>
                  </a:lnTo>
                  <a:close/>
                  <a:moveTo>
                    <a:pt x="1879" y="375"/>
                  </a:moveTo>
                  <a:lnTo>
                    <a:pt x="1855" y="398"/>
                  </a:lnTo>
                  <a:lnTo>
                    <a:pt x="1879" y="421"/>
                  </a:lnTo>
                  <a:lnTo>
                    <a:pt x="1902" y="398"/>
                  </a:lnTo>
                  <a:lnTo>
                    <a:pt x="1879" y="375"/>
                  </a:lnTo>
                  <a:close/>
                  <a:moveTo>
                    <a:pt x="1913" y="453"/>
                  </a:moveTo>
                  <a:lnTo>
                    <a:pt x="1936" y="476"/>
                  </a:lnTo>
                  <a:lnTo>
                    <a:pt x="1960" y="453"/>
                  </a:lnTo>
                  <a:lnTo>
                    <a:pt x="1936" y="430"/>
                  </a:lnTo>
                  <a:lnTo>
                    <a:pt x="1913" y="453"/>
                  </a:lnTo>
                  <a:close/>
                  <a:moveTo>
                    <a:pt x="1879" y="486"/>
                  </a:moveTo>
                  <a:lnTo>
                    <a:pt x="1855" y="508"/>
                  </a:lnTo>
                  <a:lnTo>
                    <a:pt x="1879" y="532"/>
                  </a:lnTo>
                  <a:lnTo>
                    <a:pt x="1902" y="508"/>
                  </a:lnTo>
                  <a:lnTo>
                    <a:pt x="1879" y="486"/>
                  </a:lnTo>
                  <a:close/>
                  <a:moveTo>
                    <a:pt x="1913" y="563"/>
                  </a:moveTo>
                  <a:lnTo>
                    <a:pt x="1936" y="587"/>
                  </a:lnTo>
                  <a:lnTo>
                    <a:pt x="1960" y="563"/>
                  </a:lnTo>
                  <a:lnTo>
                    <a:pt x="1936" y="541"/>
                  </a:lnTo>
                  <a:lnTo>
                    <a:pt x="1913" y="563"/>
                  </a:lnTo>
                  <a:close/>
                  <a:moveTo>
                    <a:pt x="1879" y="596"/>
                  </a:moveTo>
                  <a:lnTo>
                    <a:pt x="1855" y="619"/>
                  </a:lnTo>
                  <a:lnTo>
                    <a:pt x="1879" y="642"/>
                  </a:lnTo>
                  <a:lnTo>
                    <a:pt x="1902" y="619"/>
                  </a:lnTo>
                  <a:lnTo>
                    <a:pt x="1879" y="596"/>
                  </a:lnTo>
                  <a:close/>
                  <a:moveTo>
                    <a:pt x="1913" y="675"/>
                  </a:moveTo>
                  <a:lnTo>
                    <a:pt x="1936" y="697"/>
                  </a:lnTo>
                  <a:lnTo>
                    <a:pt x="1960" y="675"/>
                  </a:lnTo>
                  <a:lnTo>
                    <a:pt x="1936" y="651"/>
                  </a:lnTo>
                  <a:lnTo>
                    <a:pt x="1913" y="675"/>
                  </a:lnTo>
                  <a:close/>
                  <a:moveTo>
                    <a:pt x="1879" y="706"/>
                  </a:moveTo>
                  <a:lnTo>
                    <a:pt x="1855" y="730"/>
                  </a:lnTo>
                  <a:lnTo>
                    <a:pt x="1879" y="752"/>
                  </a:lnTo>
                  <a:lnTo>
                    <a:pt x="1902" y="730"/>
                  </a:lnTo>
                  <a:lnTo>
                    <a:pt x="1879" y="706"/>
                  </a:lnTo>
                  <a:close/>
                  <a:moveTo>
                    <a:pt x="1822" y="761"/>
                  </a:moveTo>
                  <a:lnTo>
                    <a:pt x="1798" y="785"/>
                  </a:lnTo>
                  <a:lnTo>
                    <a:pt x="1822" y="807"/>
                  </a:lnTo>
                  <a:lnTo>
                    <a:pt x="1845" y="785"/>
                  </a:lnTo>
                  <a:lnTo>
                    <a:pt x="1822" y="761"/>
                  </a:lnTo>
                  <a:close/>
                  <a:moveTo>
                    <a:pt x="1764" y="817"/>
                  </a:moveTo>
                  <a:lnTo>
                    <a:pt x="1741" y="840"/>
                  </a:lnTo>
                  <a:lnTo>
                    <a:pt x="1764" y="862"/>
                  </a:lnTo>
                  <a:lnTo>
                    <a:pt x="1788" y="840"/>
                  </a:lnTo>
                  <a:lnTo>
                    <a:pt x="1764" y="817"/>
                  </a:lnTo>
                  <a:close/>
                  <a:moveTo>
                    <a:pt x="1731" y="785"/>
                  </a:moveTo>
                  <a:lnTo>
                    <a:pt x="1707" y="761"/>
                  </a:lnTo>
                  <a:lnTo>
                    <a:pt x="1684" y="785"/>
                  </a:lnTo>
                  <a:lnTo>
                    <a:pt x="1707" y="807"/>
                  </a:lnTo>
                  <a:lnTo>
                    <a:pt x="1731" y="785"/>
                  </a:lnTo>
                  <a:close/>
                  <a:moveTo>
                    <a:pt x="1650" y="817"/>
                  </a:moveTo>
                  <a:lnTo>
                    <a:pt x="1626" y="840"/>
                  </a:lnTo>
                  <a:lnTo>
                    <a:pt x="1650" y="862"/>
                  </a:lnTo>
                  <a:lnTo>
                    <a:pt x="1674" y="840"/>
                  </a:lnTo>
                  <a:lnTo>
                    <a:pt x="1650" y="817"/>
                  </a:lnTo>
                  <a:close/>
                  <a:moveTo>
                    <a:pt x="1616" y="785"/>
                  </a:moveTo>
                  <a:lnTo>
                    <a:pt x="1593" y="761"/>
                  </a:lnTo>
                  <a:lnTo>
                    <a:pt x="1569" y="785"/>
                  </a:lnTo>
                  <a:lnTo>
                    <a:pt x="1593" y="807"/>
                  </a:lnTo>
                  <a:lnTo>
                    <a:pt x="1616" y="785"/>
                  </a:lnTo>
                  <a:close/>
                  <a:moveTo>
                    <a:pt x="1536" y="817"/>
                  </a:moveTo>
                  <a:lnTo>
                    <a:pt x="1512" y="840"/>
                  </a:lnTo>
                  <a:lnTo>
                    <a:pt x="1536" y="862"/>
                  </a:lnTo>
                  <a:lnTo>
                    <a:pt x="1559" y="840"/>
                  </a:lnTo>
                  <a:lnTo>
                    <a:pt x="1536" y="817"/>
                  </a:lnTo>
                  <a:close/>
                  <a:moveTo>
                    <a:pt x="1502" y="785"/>
                  </a:moveTo>
                  <a:lnTo>
                    <a:pt x="1478" y="761"/>
                  </a:lnTo>
                  <a:lnTo>
                    <a:pt x="1454" y="785"/>
                  </a:lnTo>
                  <a:lnTo>
                    <a:pt x="1478" y="807"/>
                  </a:lnTo>
                  <a:lnTo>
                    <a:pt x="1502" y="785"/>
                  </a:lnTo>
                  <a:close/>
                  <a:moveTo>
                    <a:pt x="1421" y="817"/>
                  </a:moveTo>
                  <a:lnTo>
                    <a:pt x="1397" y="840"/>
                  </a:lnTo>
                  <a:lnTo>
                    <a:pt x="1421" y="862"/>
                  </a:lnTo>
                  <a:lnTo>
                    <a:pt x="1445" y="840"/>
                  </a:lnTo>
                  <a:lnTo>
                    <a:pt x="1421" y="817"/>
                  </a:lnTo>
                  <a:close/>
                  <a:moveTo>
                    <a:pt x="1388" y="785"/>
                  </a:moveTo>
                  <a:lnTo>
                    <a:pt x="1364" y="761"/>
                  </a:lnTo>
                  <a:lnTo>
                    <a:pt x="1339" y="785"/>
                  </a:lnTo>
                  <a:lnTo>
                    <a:pt x="1364" y="807"/>
                  </a:lnTo>
                  <a:lnTo>
                    <a:pt x="1388" y="785"/>
                  </a:lnTo>
                  <a:close/>
                  <a:moveTo>
                    <a:pt x="1307" y="817"/>
                  </a:moveTo>
                  <a:lnTo>
                    <a:pt x="1282" y="840"/>
                  </a:lnTo>
                  <a:lnTo>
                    <a:pt x="1306" y="862"/>
                  </a:lnTo>
                  <a:lnTo>
                    <a:pt x="1330" y="840"/>
                  </a:lnTo>
                  <a:lnTo>
                    <a:pt x="1307" y="817"/>
                  </a:lnTo>
                  <a:close/>
                  <a:moveTo>
                    <a:pt x="1273" y="785"/>
                  </a:moveTo>
                  <a:lnTo>
                    <a:pt x="1248" y="761"/>
                  </a:lnTo>
                  <a:lnTo>
                    <a:pt x="1225" y="785"/>
                  </a:lnTo>
                  <a:lnTo>
                    <a:pt x="1248" y="807"/>
                  </a:lnTo>
                  <a:lnTo>
                    <a:pt x="1273" y="785"/>
                  </a:lnTo>
                  <a:close/>
                  <a:moveTo>
                    <a:pt x="1191" y="817"/>
                  </a:moveTo>
                  <a:lnTo>
                    <a:pt x="1168" y="840"/>
                  </a:lnTo>
                  <a:lnTo>
                    <a:pt x="1191" y="862"/>
                  </a:lnTo>
                  <a:lnTo>
                    <a:pt x="1216" y="840"/>
                  </a:lnTo>
                  <a:lnTo>
                    <a:pt x="1191" y="817"/>
                  </a:lnTo>
                  <a:close/>
                  <a:moveTo>
                    <a:pt x="1159" y="785"/>
                  </a:moveTo>
                  <a:lnTo>
                    <a:pt x="1134" y="761"/>
                  </a:lnTo>
                  <a:lnTo>
                    <a:pt x="1110" y="785"/>
                  </a:lnTo>
                  <a:lnTo>
                    <a:pt x="1134" y="807"/>
                  </a:lnTo>
                  <a:lnTo>
                    <a:pt x="1159" y="785"/>
                  </a:lnTo>
                  <a:close/>
                  <a:moveTo>
                    <a:pt x="1077" y="817"/>
                  </a:moveTo>
                  <a:lnTo>
                    <a:pt x="1053" y="840"/>
                  </a:lnTo>
                  <a:lnTo>
                    <a:pt x="1077" y="862"/>
                  </a:lnTo>
                  <a:lnTo>
                    <a:pt x="1100" y="840"/>
                  </a:lnTo>
                  <a:lnTo>
                    <a:pt x="1077" y="817"/>
                  </a:lnTo>
                  <a:close/>
                  <a:moveTo>
                    <a:pt x="1043" y="785"/>
                  </a:moveTo>
                  <a:lnTo>
                    <a:pt x="1020" y="761"/>
                  </a:lnTo>
                  <a:lnTo>
                    <a:pt x="996" y="785"/>
                  </a:lnTo>
                  <a:lnTo>
                    <a:pt x="1020" y="807"/>
                  </a:lnTo>
                  <a:lnTo>
                    <a:pt x="1043" y="785"/>
                  </a:lnTo>
                  <a:close/>
                  <a:moveTo>
                    <a:pt x="962" y="817"/>
                  </a:moveTo>
                  <a:lnTo>
                    <a:pt x="939" y="840"/>
                  </a:lnTo>
                  <a:lnTo>
                    <a:pt x="962" y="862"/>
                  </a:lnTo>
                  <a:lnTo>
                    <a:pt x="986" y="840"/>
                  </a:lnTo>
                  <a:lnTo>
                    <a:pt x="962" y="817"/>
                  </a:lnTo>
                  <a:close/>
                  <a:moveTo>
                    <a:pt x="929" y="785"/>
                  </a:moveTo>
                  <a:lnTo>
                    <a:pt x="905" y="761"/>
                  </a:lnTo>
                  <a:lnTo>
                    <a:pt x="882" y="785"/>
                  </a:lnTo>
                  <a:lnTo>
                    <a:pt x="905" y="807"/>
                  </a:lnTo>
                  <a:lnTo>
                    <a:pt x="929" y="785"/>
                  </a:lnTo>
                  <a:close/>
                  <a:moveTo>
                    <a:pt x="848" y="817"/>
                  </a:moveTo>
                  <a:lnTo>
                    <a:pt x="824" y="840"/>
                  </a:lnTo>
                  <a:lnTo>
                    <a:pt x="848" y="862"/>
                  </a:lnTo>
                  <a:lnTo>
                    <a:pt x="872" y="840"/>
                  </a:lnTo>
                  <a:lnTo>
                    <a:pt x="848" y="817"/>
                  </a:lnTo>
                  <a:close/>
                  <a:moveTo>
                    <a:pt x="814" y="785"/>
                  </a:moveTo>
                  <a:lnTo>
                    <a:pt x="791" y="761"/>
                  </a:lnTo>
                  <a:lnTo>
                    <a:pt x="767" y="785"/>
                  </a:lnTo>
                  <a:lnTo>
                    <a:pt x="791" y="807"/>
                  </a:lnTo>
                  <a:lnTo>
                    <a:pt x="814" y="785"/>
                  </a:lnTo>
                  <a:close/>
                  <a:moveTo>
                    <a:pt x="734" y="817"/>
                  </a:moveTo>
                  <a:lnTo>
                    <a:pt x="710" y="840"/>
                  </a:lnTo>
                  <a:lnTo>
                    <a:pt x="734" y="862"/>
                  </a:lnTo>
                  <a:lnTo>
                    <a:pt x="757" y="840"/>
                  </a:lnTo>
                  <a:lnTo>
                    <a:pt x="734" y="817"/>
                  </a:lnTo>
                  <a:close/>
                  <a:moveTo>
                    <a:pt x="700" y="785"/>
                  </a:moveTo>
                  <a:lnTo>
                    <a:pt x="676" y="761"/>
                  </a:lnTo>
                  <a:lnTo>
                    <a:pt x="653" y="785"/>
                  </a:lnTo>
                  <a:lnTo>
                    <a:pt x="676" y="807"/>
                  </a:lnTo>
                  <a:lnTo>
                    <a:pt x="700" y="785"/>
                  </a:lnTo>
                  <a:close/>
                  <a:moveTo>
                    <a:pt x="619" y="817"/>
                  </a:moveTo>
                  <a:lnTo>
                    <a:pt x="594" y="840"/>
                  </a:lnTo>
                  <a:lnTo>
                    <a:pt x="619" y="862"/>
                  </a:lnTo>
                  <a:lnTo>
                    <a:pt x="643" y="840"/>
                  </a:lnTo>
                  <a:lnTo>
                    <a:pt x="619" y="817"/>
                  </a:lnTo>
                  <a:close/>
                  <a:moveTo>
                    <a:pt x="585" y="785"/>
                  </a:moveTo>
                  <a:lnTo>
                    <a:pt x="562" y="761"/>
                  </a:lnTo>
                  <a:lnTo>
                    <a:pt x="537" y="785"/>
                  </a:lnTo>
                  <a:lnTo>
                    <a:pt x="562" y="807"/>
                  </a:lnTo>
                  <a:lnTo>
                    <a:pt x="585" y="785"/>
                  </a:lnTo>
                  <a:close/>
                  <a:moveTo>
                    <a:pt x="505" y="817"/>
                  </a:moveTo>
                  <a:lnTo>
                    <a:pt x="480" y="840"/>
                  </a:lnTo>
                  <a:lnTo>
                    <a:pt x="505" y="862"/>
                  </a:lnTo>
                  <a:lnTo>
                    <a:pt x="528" y="840"/>
                  </a:lnTo>
                  <a:lnTo>
                    <a:pt x="505" y="817"/>
                  </a:lnTo>
                  <a:close/>
                  <a:moveTo>
                    <a:pt x="471" y="785"/>
                  </a:moveTo>
                  <a:lnTo>
                    <a:pt x="446" y="761"/>
                  </a:lnTo>
                  <a:lnTo>
                    <a:pt x="423" y="785"/>
                  </a:lnTo>
                  <a:lnTo>
                    <a:pt x="446" y="807"/>
                  </a:lnTo>
                  <a:lnTo>
                    <a:pt x="471" y="785"/>
                  </a:lnTo>
                  <a:close/>
                  <a:moveTo>
                    <a:pt x="389" y="817"/>
                  </a:moveTo>
                  <a:lnTo>
                    <a:pt x="366" y="840"/>
                  </a:lnTo>
                  <a:lnTo>
                    <a:pt x="389" y="862"/>
                  </a:lnTo>
                  <a:lnTo>
                    <a:pt x="414" y="840"/>
                  </a:lnTo>
                  <a:lnTo>
                    <a:pt x="389" y="817"/>
                  </a:lnTo>
                  <a:close/>
                  <a:moveTo>
                    <a:pt x="357" y="785"/>
                  </a:moveTo>
                  <a:lnTo>
                    <a:pt x="332" y="761"/>
                  </a:lnTo>
                  <a:lnTo>
                    <a:pt x="308" y="785"/>
                  </a:lnTo>
                  <a:lnTo>
                    <a:pt x="332" y="807"/>
                  </a:lnTo>
                  <a:lnTo>
                    <a:pt x="357" y="785"/>
                  </a:lnTo>
                  <a:close/>
                  <a:moveTo>
                    <a:pt x="275" y="817"/>
                  </a:moveTo>
                  <a:lnTo>
                    <a:pt x="251" y="840"/>
                  </a:lnTo>
                  <a:lnTo>
                    <a:pt x="275" y="862"/>
                  </a:lnTo>
                  <a:lnTo>
                    <a:pt x="298" y="840"/>
                  </a:lnTo>
                  <a:lnTo>
                    <a:pt x="275" y="817"/>
                  </a:lnTo>
                  <a:close/>
                  <a:moveTo>
                    <a:pt x="241" y="785"/>
                  </a:moveTo>
                  <a:lnTo>
                    <a:pt x="218" y="761"/>
                  </a:lnTo>
                  <a:lnTo>
                    <a:pt x="194" y="785"/>
                  </a:lnTo>
                  <a:lnTo>
                    <a:pt x="218" y="807"/>
                  </a:lnTo>
                  <a:lnTo>
                    <a:pt x="241" y="785"/>
                  </a:lnTo>
                  <a:close/>
                  <a:moveTo>
                    <a:pt x="22" y="840"/>
                  </a:moveTo>
                  <a:lnTo>
                    <a:pt x="46" y="862"/>
                  </a:lnTo>
                  <a:lnTo>
                    <a:pt x="69" y="840"/>
                  </a:lnTo>
                  <a:lnTo>
                    <a:pt x="46" y="817"/>
                  </a:lnTo>
                  <a:lnTo>
                    <a:pt x="22" y="840"/>
                  </a:lnTo>
                  <a:close/>
                  <a:moveTo>
                    <a:pt x="22" y="730"/>
                  </a:moveTo>
                  <a:lnTo>
                    <a:pt x="46" y="752"/>
                  </a:lnTo>
                  <a:lnTo>
                    <a:pt x="69" y="730"/>
                  </a:lnTo>
                  <a:lnTo>
                    <a:pt x="46" y="706"/>
                  </a:lnTo>
                  <a:lnTo>
                    <a:pt x="22" y="730"/>
                  </a:lnTo>
                  <a:close/>
                  <a:moveTo>
                    <a:pt x="22" y="619"/>
                  </a:moveTo>
                  <a:lnTo>
                    <a:pt x="46" y="642"/>
                  </a:lnTo>
                  <a:lnTo>
                    <a:pt x="69" y="619"/>
                  </a:lnTo>
                  <a:lnTo>
                    <a:pt x="46" y="596"/>
                  </a:lnTo>
                  <a:lnTo>
                    <a:pt x="22" y="619"/>
                  </a:lnTo>
                  <a:close/>
                  <a:moveTo>
                    <a:pt x="22" y="508"/>
                  </a:moveTo>
                  <a:lnTo>
                    <a:pt x="46" y="532"/>
                  </a:lnTo>
                  <a:lnTo>
                    <a:pt x="69" y="508"/>
                  </a:lnTo>
                  <a:lnTo>
                    <a:pt x="46" y="486"/>
                  </a:lnTo>
                  <a:lnTo>
                    <a:pt x="22" y="508"/>
                  </a:lnTo>
                  <a:close/>
                  <a:moveTo>
                    <a:pt x="22" y="398"/>
                  </a:moveTo>
                  <a:lnTo>
                    <a:pt x="46" y="421"/>
                  </a:lnTo>
                  <a:lnTo>
                    <a:pt x="69" y="398"/>
                  </a:lnTo>
                  <a:lnTo>
                    <a:pt x="46" y="375"/>
                  </a:lnTo>
                  <a:lnTo>
                    <a:pt x="22" y="398"/>
                  </a:lnTo>
                  <a:close/>
                  <a:moveTo>
                    <a:pt x="22" y="288"/>
                  </a:moveTo>
                  <a:lnTo>
                    <a:pt x="46" y="311"/>
                  </a:lnTo>
                  <a:lnTo>
                    <a:pt x="69" y="288"/>
                  </a:lnTo>
                  <a:lnTo>
                    <a:pt x="46" y="265"/>
                  </a:lnTo>
                  <a:lnTo>
                    <a:pt x="22" y="288"/>
                  </a:lnTo>
                  <a:close/>
                  <a:moveTo>
                    <a:pt x="22" y="178"/>
                  </a:moveTo>
                  <a:lnTo>
                    <a:pt x="46" y="200"/>
                  </a:lnTo>
                  <a:lnTo>
                    <a:pt x="69" y="178"/>
                  </a:lnTo>
                  <a:lnTo>
                    <a:pt x="46" y="155"/>
                  </a:lnTo>
                  <a:lnTo>
                    <a:pt x="22" y="178"/>
                  </a:lnTo>
                  <a:close/>
                  <a:moveTo>
                    <a:pt x="46" y="45"/>
                  </a:moveTo>
                  <a:lnTo>
                    <a:pt x="22" y="68"/>
                  </a:lnTo>
                  <a:lnTo>
                    <a:pt x="46" y="90"/>
                  </a:lnTo>
                  <a:lnTo>
                    <a:pt x="69" y="68"/>
                  </a:lnTo>
                  <a:lnTo>
                    <a:pt x="46" y="45"/>
                  </a:lnTo>
                  <a:close/>
                  <a:moveTo>
                    <a:pt x="160" y="45"/>
                  </a:moveTo>
                  <a:lnTo>
                    <a:pt x="137" y="68"/>
                  </a:lnTo>
                  <a:lnTo>
                    <a:pt x="160" y="90"/>
                  </a:lnTo>
                  <a:lnTo>
                    <a:pt x="184" y="68"/>
                  </a:lnTo>
                  <a:lnTo>
                    <a:pt x="160" y="45"/>
                  </a:lnTo>
                  <a:close/>
                  <a:moveTo>
                    <a:pt x="275" y="45"/>
                  </a:moveTo>
                  <a:lnTo>
                    <a:pt x="251" y="68"/>
                  </a:lnTo>
                  <a:lnTo>
                    <a:pt x="275" y="90"/>
                  </a:lnTo>
                  <a:lnTo>
                    <a:pt x="298" y="68"/>
                  </a:lnTo>
                  <a:lnTo>
                    <a:pt x="275" y="45"/>
                  </a:lnTo>
                  <a:close/>
                  <a:moveTo>
                    <a:pt x="389" y="45"/>
                  </a:moveTo>
                  <a:lnTo>
                    <a:pt x="366" y="68"/>
                  </a:lnTo>
                  <a:lnTo>
                    <a:pt x="389" y="90"/>
                  </a:lnTo>
                  <a:lnTo>
                    <a:pt x="414" y="68"/>
                  </a:lnTo>
                  <a:lnTo>
                    <a:pt x="389" y="45"/>
                  </a:lnTo>
                  <a:close/>
                  <a:moveTo>
                    <a:pt x="505" y="45"/>
                  </a:moveTo>
                  <a:lnTo>
                    <a:pt x="480" y="68"/>
                  </a:lnTo>
                  <a:lnTo>
                    <a:pt x="505" y="90"/>
                  </a:lnTo>
                  <a:lnTo>
                    <a:pt x="528" y="68"/>
                  </a:lnTo>
                  <a:lnTo>
                    <a:pt x="505" y="45"/>
                  </a:lnTo>
                  <a:close/>
                  <a:moveTo>
                    <a:pt x="619" y="45"/>
                  </a:moveTo>
                  <a:lnTo>
                    <a:pt x="594" y="68"/>
                  </a:lnTo>
                  <a:lnTo>
                    <a:pt x="619" y="90"/>
                  </a:lnTo>
                  <a:lnTo>
                    <a:pt x="643" y="68"/>
                  </a:lnTo>
                  <a:lnTo>
                    <a:pt x="619" y="45"/>
                  </a:lnTo>
                  <a:close/>
                  <a:moveTo>
                    <a:pt x="734" y="45"/>
                  </a:moveTo>
                  <a:lnTo>
                    <a:pt x="710" y="68"/>
                  </a:lnTo>
                  <a:lnTo>
                    <a:pt x="734" y="90"/>
                  </a:lnTo>
                  <a:lnTo>
                    <a:pt x="757" y="68"/>
                  </a:lnTo>
                  <a:lnTo>
                    <a:pt x="734" y="45"/>
                  </a:lnTo>
                  <a:close/>
                  <a:moveTo>
                    <a:pt x="848" y="45"/>
                  </a:moveTo>
                  <a:lnTo>
                    <a:pt x="824" y="68"/>
                  </a:lnTo>
                  <a:lnTo>
                    <a:pt x="848" y="90"/>
                  </a:lnTo>
                  <a:lnTo>
                    <a:pt x="872" y="68"/>
                  </a:lnTo>
                  <a:lnTo>
                    <a:pt x="848" y="45"/>
                  </a:lnTo>
                  <a:close/>
                  <a:moveTo>
                    <a:pt x="962" y="45"/>
                  </a:moveTo>
                  <a:lnTo>
                    <a:pt x="939" y="68"/>
                  </a:lnTo>
                  <a:lnTo>
                    <a:pt x="962" y="90"/>
                  </a:lnTo>
                  <a:lnTo>
                    <a:pt x="986" y="68"/>
                  </a:lnTo>
                  <a:lnTo>
                    <a:pt x="962" y="45"/>
                  </a:lnTo>
                  <a:close/>
                  <a:moveTo>
                    <a:pt x="1077" y="45"/>
                  </a:moveTo>
                  <a:lnTo>
                    <a:pt x="1053" y="68"/>
                  </a:lnTo>
                  <a:lnTo>
                    <a:pt x="1077" y="90"/>
                  </a:lnTo>
                  <a:lnTo>
                    <a:pt x="1100" y="68"/>
                  </a:lnTo>
                  <a:lnTo>
                    <a:pt x="1077" y="45"/>
                  </a:lnTo>
                  <a:close/>
                  <a:moveTo>
                    <a:pt x="1191" y="45"/>
                  </a:moveTo>
                  <a:lnTo>
                    <a:pt x="1168" y="68"/>
                  </a:lnTo>
                  <a:lnTo>
                    <a:pt x="1191" y="90"/>
                  </a:lnTo>
                  <a:lnTo>
                    <a:pt x="1216" y="68"/>
                  </a:lnTo>
                  <a:lnTo>
                    <a:pt x="1191" y="45"/>
                  </a:lnTo>
                  <a:close/>
                  <a:moveTo>
                    <a:pt x="1306" y="45"/>
                  </a:moveTo>
                  <a:lnTo>
                    <a:pt x="1282" y="68"/>
                  </a:lnTo>
                  <a:lnTo>
                    <a:pt x="1307" y="90"/>
                  </a:lnTo>
                  <a:lnTo>
                    <a:pt x="1330" y="68"/>
                  </a:lnTo>
                  <a:lnTo>
                    <a:pt x="1306" y="45"/>
                  </a:lnTo>
                  <a:close/>
                  <a:moveTo>
                    <a:pt x="1421" y="45"/>
                  </a:moveTo>
                  <a:lnTo>
                    <a:pt x="1397" y="68"/>
                  </a:lnTo>
                  <a:lnTo>
                    <a:pt x="1421" y="90"/>
                  </a:lnTo>
                  <a:lnTo>
                    <a:pt x="1445" y="68"/>
                  </a:lnTo>
                  <a:lnTo>
                    <a:pt x="1421" y="45"/>
                  </a:lnTo>
                  <a:close/>
                  <a:moveTo>
                    <a:pt x="1536" y="45"/>
                  </a:moveTo>
                  <a:lnTo>
                    <a:pt x="1512" y="68"/>
                  </a:lnTo>
                  <a:lnTo>
                    <a:pt x="1536" y="90"/>
                  </a:lnTo>
                  <a:lnTo>
                    <a:pt x="1559" y="68"/>
                  </a:lnTo>
                  <a:lnTo>
                    <a:pt x="1536" y="45"/>
                  </a:lnTo>
                  <a:close/>
                  <a:moveTo>
                    <a:pt x="1650" y="45"/>
                  </a:moveTo>
                  <a:lnTo>
                    <a:pt x="1626" y="68"/>
                  </a:lnTo>
                  <a:lnTo>
                    <a:pt x="1650" y="90"/>
                  </a:lnTo>
                  <a:lnTo>
                    <a:pt x="1674" y="68"/>
                  </a:lnTo>
                  <a:lnTo>
                    <a:pt x="1650" y="45"/>
                  </a:lnTo>
                  <a:close/>
                  <a:moveTo>
                    <a:pt x="1764" y="45"/>
                  </a:moveTo>
                  <a:lnTo>
                    <a:pt x="1741" y="68"/>
                  </a:lnTo>
                  <a:lnTo>
                    <a:pt x="1764" y="90"/>
                  </a:lnTo>
                  <a:lnTo>
                    <a:pt x="1788" y="68"/>
                  </a:lnTo>
                  <a:lnTo>
                    <a:pt x="1764" y="45"/>
                  </a:lnTo>
                  <a:close/>
                  <a:moveTo>
                    <a:pt x="1879" y="45"/>
                  </a:moveTo>
                  <a:lnTo>
                    <a:pt x="1855" y="68"/>
                  </a:lnTo>
                  <a:lnTo>
                    <a:pt x="1879" y="90"/>
                  </a:lnTo>
                  <a:lnTo>
                    <a:pt x="1902" y="68"/>
                  </a:lnTo>
                  <a:lnTo>
                    <a:pt x="1879" y="45"/>
                  </a:lnTo>
                  <a:close/>
                  <a:moveTo>
                    <a:pt x="2018" y="68"/>
                  </a:moveTo>
                  <a:lnTo>
                    <a:pt x="1993" y="45"/>
                  </a:lnTo>
                  <a:lnTo>
                    <a:pt x="1970" y="68"/>
                  </a:lnTo>
                  <a:lnTo>
                    <a:pt x="1993" y="90"/>
                  </a:lnTo>
                  <a:lnTo>
                    <a:pt x="2018" y="68"/>
                  </a:lnTo>
                  <a:close/>
                  <a:moveTo>
                    <a:pt x="2018" y="178"/>
                  </a:moveTo>
                  <a:lnTo>
                    <a:pt x="1993" y="155"/>
                  </a:lnTo>
                  <a:lnTo>
                    <a:pt x="1970" y="178"/>
                  </a:lnTo>
                  <a:lnTo>
                    <a:pt x="1993" y="200"/>
                  </a:lnTo>
                  <a:lnTo>
                    <a:pt x="2018" y="178"/>
                  </a:lnTo>
                  <a:close/>
                  <a:moveTo>
                    <a:pt x="2018" y="288"/>
                  </a:moveTo>
                  <a:lnTo>
                    <a:pt x="1993" y="265"/>
                  </a:lnTo>
                  <a:lnTo>
                    <a:pt x="1970" y="288"/>
                  </a:lnTo>
                  <a:lnTo>
                    <a:pt x="1993" y="311"/>
                  </a:lnTo>
                  <a:lnTo>
                    <a:pt x="2018" y="288"/>
                  </a:lnTo>
                  <a:close/>
                  <a:moveTo>
                    <a:pt x="2018" y="398"/>
                  </a:moveTo>
                  <a:lnTo>
                    <a:pt x="1993" y="375"/>
                  </a:lnTo>
                  <a:lnTo>
                    <a:pt x="1970" y="398"/>
                  </a:lnTo>
                  <a:lnTo>
                    <a:pt x="1993" y="421"/>
                  </a:lnTo>
                  <a:lnTo>
                    <a:pt x="2018" y="398"/>
                  </a:lnTo>
                  <a:close/>
                  <a:moveTo>
                    <a:pt x="2018" y="508"/>
                  </a:moveTo>
                  <a:lnTo>
                    <a:pt x="1993" y="486"/>
                  </a:lnTo>
                  <a:lnTo>
                    <a:pt x="1970" y="508"/>
                  </a:lnTo>
                  <a:lnTo>
                    <a:pt x="1993" y="532"/>
                  </a:lnTo>
                  <a:lnTo>
                    <a:pt x="2018" y="508"/>
                  </a:lnTo>
                  <a:close/>
                  <a:moveTo>
                    <a:pt x="2018" y="619"/>
                  </a:moveTo>
                  <a:lnTo>
                    <a:pt x="1993" y="596"/>
                  </a:lnTo>
                  <a:lnTo>
                    <a:pt x="1970" y="619"/>
                  </a:lnTo>
                  <a:lnTo>
                    <a:pt x="1993" y="642"/>
                  </a:lnTo>
                  <a:lnTo>
                    <a:pt x="2018" y="619"/>
                  </a:lnTo>
                  <a:close/>
                  <a:moveTo>
                    <a:pt x="2018" y="730"/>
                  </a:moveTo>
                  <a:lnTo>
                    <a:pt x="1993" y="706"/>
                  </a:lnTo>
                  <a:lnTo>
                    <a:pt x="1970" y="730"/>
                  </a:lnTo>
                  <a:lnTo>
                    <a:pt x="1993" y="752"/>
                  </a:lnTo>
                  <a:lnTo>
                    <a:pt x="2018" y="730"/>
                  </a:lnTo>
                  <a:close/>
                  <a:moveTo>
                    <a:pt x="1960" y="785"/>
                  </a:moveTo>
                  <a:lnTo>
                    <a:pt x="1936" y="761"/>
                  </a:lnTo>
                  <a:lnTo>
                    <a:pt x="1913" y="785"/>
                  </a:lnTo>
                  <a:lnTo>
                    <a:pt x="1936" y="807"/>
                  </a:lnTo>
                  <a:lnTo>
                    <a:pt x="1960" y="785"/>
                  </a:lnTo>
                  <a:close/>
                  <a:moveTo>
                    <a:pt x="1902" y="840"/>
                  </a:moveTo>
                  <a:lnTo>
                    <a:pt x="1879" y="817"/>
                  </a:lnTo>
                  <a:lnTo>
                    <a:pt x="1855" y="840"/>
                  </a:lnTo>
                  <a:lnTo>
                    <a:pt x="1879" y="862"/>
                  </a:lnTo>
                  <a:lnTo>
                    <a:pt x="1902" y="840"/>
                  </a:lnTo>
                  <a:close/>
                  <a:moveTo>
                    <a:pt x="1822" y="917"/>
                  </a:moveTo>
                  <a:lnTo>
                    <a:pt x="1845" y="895"/>
                  </a:lnTo>
                  <a:lnTo>
                    <a:pt x="1822" y="872"/>
                  </a:lnTo>
                  <a:lnTo>
                    <a:pt x="1798" y="895"/>
                  </a:lnTo>
                  <a:lnTo>
                    <a:pt x="1822" y="917"/>
                  </a:lnTo>
                  <a:close/>
                  <a:moveTo>
                    <a:pt x="1707" y="917"/>
                  </a:moveTo>
                  <a:lnTo>
                    <a:pt x="1731" y="895"/>
                  </a:lnTo>
                  <a:lnTo>
                    <a:pt x="1707" y="872"/>
                  </a:lnTo>
                  <a:lnTo>
                    <a:pt x="1684" y="895"/>
                  </a:lnTo>
                  <a:lnTo>
                    <a:pt x="1707" y="917"/>
                  </a:lnTo>
                  <a:close/>
                  <a:moveTo>
                    <a:pt x="1593" y="917"/>
                  </a:moveTo>
                  <a:lnTo>
                    <a:pt x="1616" y="895"/>
                  </a:lnTo>
                  <a:lnTo>
                    <a:pt x="1593" y="872"/>
                  </a:lnTo>
                  <a:lnTo>
                    <a:pt x="1569" y="895"/>
                  </a:lnTo>
                  <a:lnTo>
                    <a:pt x="1593" y="917"/>
                  </a:lnTo>
                  <a:close/>
                  <a:moveTo>
                    <a:pt x="1478" y="917"/>
                  </a:moveTo>
                  <a:lnTo>
                    <a:pt x="1502" y="895"/>
                  </a:lnTo>
                  <a:lnTo>
                    <a:pt x="1478" y="872"/>
                  </a:lnTo>
                  <a:lnTo>
                    <a:pt x="1454" y="895"/>
                  </a:lnTo>
                  <a:lnTo>
                    <a:pt x="1478" y="917"/>
                  </a:lnTo>
                  <a:close/>
                  <a:moveTo>
                    <a:pt x="1364" y="917"/>
                  </a:moveTo>
                  <a:lnTo>
                    <a:pt x="1388" y="895"/>
                  </a:lnTo>
                  <a:lnTo>
                    <a:pt x="1364" y="872"/>
                  </a:lnTo>
                  <a:lnTo>
                    <a:pt x="1339" y="895"/>
                  </a:lnTo>
                  <a:lnTo>
                    <a:pt x="1364" y="917"/>
                  </a:lnTo>
                  <a:close/>
                  <a:moveTo>
                    <a:pt x="1248" y="917"/>
                  </a:moveTo>
                  <a:lnTo>
                    <a:pt x="1273" y="895"/>
                  </a:lnTo>
                  <a:lnTo>
                    <a:pt x="1248" y="872"/>
                  </a:lnTo>
                  <a:lnTo>
                    <a:pt x="1225" y="895"/>
                  </a:lnTo>
                  <a:lnTo>
                    <a:pt x="1248" y="917"/>
                  </a:lnTo>
                  <a:close/>
                  <a:moveTo>
                    <a:pt x="1134" y="917"/>
                  </a:moveTo>
                  <a:lnTo>
                    <a:pt x="1159" y="895"/>
                  </a:lnTo>
                  <a:lnTo>
                    <a:pt x="1134" y="872"/>
                  </a:lnTo>
                  <a:lnTo>
                    <a:pt x="1110" y="895"/>
                  </a:lnTo>
                  <a:lnTo>
                    <a:pt x="1134" y="917"/>
                  </a:lnTo>
                  <a:close/>
                  <a:moveTo>
                    <a:pt x="1020" y="917"/>
                  </a:moveTo>
                  <a:lnTo>
                    <a:pt x="1043" y="895"/>
                  </a:lnTo>
                  <a:lnTo>
                    <a:pt x="1020" y="872"/>
                  </a:lnTo>
                  <a:lnTo>
                    <a:pt x="996" y="895"/>
                  </a:lnTo>
                  <a:lnTo>
                    <a:pt x="1020" y="917"/>
                  </a:lnTo>
                  <a:close/>
                  <a:moveTo>
                    <a:pt x="905" y="917"/>
                  </a:moveTo>
                  <a:lnTo>
                    <a:pt x="929" y="895"/>
                  </a:lnTo>
                  <a:lnTo>
                    <a:pt x="905" y="872"/>
                  </a:lnTo>
                  <a:lnTo>
                    <a:pt x="882" y="895"/>
                  </a:lnTo>
                  <a:lnTo>
                    <a:pt x="905" y="917"/>
                  </a:lnTo>
                  <a:close/>
                  <a:moveTo>
                    <a:pt x="791" y="917"/>
                  </a:moveTo>
                  <a:lnTo>
                    <a:pt x="814" y="895"/>
                  </a:lnTo>
                  <a:lnTo>
                    <a:pt x="791" y="872"/>
                  </a:lnTo>
                  <a:lnTo>
                    <a:pt x="767" y="895"/>
                  </a:lnTo>
                  <a:lnTo>
                    <a:pt x="791" y="917"/>
                  </a:lnTo>
                  <a:close/>
                  <a:moveTo>
                    <a:pt x="676" y="917"/>
                  </a:moveTo>
                  <a:lnTo>
                    <a:pt x="700" y="895"/>
                  </a:lnTo>
                  <a:lnTo>
                    <a:pt x="676" y="872"/>
                  </a:lnTo>
                  <a:lnTo>
                    <a:pt x="653" y="895"/>
                  </a:lnTo>
                  <a:lnTo>
                    <a:pt x="676" y="917"/>
                  </a:lnTo>
                  <a:close/>
                  <a:moveTo>
                    <a:pt x="562" y="917"/>
                  </a:moveTo>
                  <a:lnTo>
                    <a:pt x="585" y="895"/>
                  </a:lnTo>
                  <a:lnTo>
                    <a:pt x="562" y="872"/>
                  </a:lnTo>
                  <a:lnTo>
                    <a:pt x="537" y="895"/>
                  </a:lnTo>
                  <a:lnTo>
                    <a:pt x="562" y="917"/>
                  </a:lnTo>
                  <a:close/>
                  <a:moveTo>
                    <a:pt x="446" y="917"/>
                  </a:moveTo>
                  <a:lnTo>
                    <a:pt x="471" y="895"/>
                  </a:lnTo>
                  <a:lnTo>
                    <a:pt x="446" y="872"/>
                  </a:lnTo>
                  <a:lnTo>
                    <a:pt x="423" y="895"/>
                  </a:lnTo>
                  <a:lnTo>
                    <a:pt x="446" y="917"/>
                  </a:lnTo>
                  <a:close/>
                  <a:moveTo>
                    <a:pt x="332" y="917"/>
                  </a:moveTo>
                  <a:lnTo>
                    <a:pt x="357" y="895"/>
                  </a:lnTo>
                  <a:lnTo>
                    <a:pt x="332" y="872"/>
                  </a:lnTo>
                  <a:lnTo>
                    <a:pt x="308" y="895"/>
                  </a:lnTo>
                  <a:lnTo>
                    <a:pt x="332" y="917"/>
                  </a:lnTo>
                  <a:close/>
                  <a:moveTo>
                    <a:pt x="241" y="895"/>
                  </a:moveTo>
                  <a:lnTo>
                    <a:pt x="218" y="872"/>
                  </a:lnTo>
                  <a:lnTo>
                    <a:pt x="194" y="895"/>
                  </a:lnTo>
                  <a:lnTo>
                    <a:pt x="218" y="917"/>
                  </a:lnTo>
                  <a:lnTo>
                    <a:pt x="241" y="895"/>
                  </a:lnTo>
                  <a:close/>
                </a:path>
              </a:pathLst>
            </a:custGeom>
            <a:solidFill>
              <a:srgbClr val="A67D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0" name="Freeform 1520"/>
            <p:cNvSpPr>
              <a:spLocks/>
            </p:cNvSpPr>
            <p:nvPr/>
          </p:nvSpPr>
          <p:spPr bwMode="auto">
            <a:xfrm flipH="1">
              <a:off x="6965570" y="313470"/>
              <a:ext cx="589182" cy="229341"/>
            </a:xfrm>
            <a:custGeom>
              <a:avLst/>
              <a:gdLst>
                <a:gd name="T0" fmla="*/ 150 w 2031"/>
                <a:gd name="T1" fmla="*/ 922 h 923"/>
                <a:gd name="T2" fmla="*/ 108 w 2031"/>
                <a:gd name="T3" fmla="*/ 913 h 923"/>
                <a:gd name="T4" fmla="*/ 80 w 2031"/>
                <a:gd name="T5" fmla="*/ 895 h 923"/>
                <a:gd name="T6" fmla="*/ 75 w 2031"/>
                <a:gd name="T7" fmla="*/ 897 h 923"/>
                <a:gd name="T8" fmla="*/ 34 w 2031"/>
                <a:gd name="T9" fmla="*/ 860 h 923"/>
                <a:gd name="T10" fmla="*/ 8 w 2031"/>
                <a:gd name="T11" fmla="*/ 812 h 923"/>
                <a:gd name="T12" fmla="*/ 0 w 2031"/>
                <a:gd name="T13" fmla="*/ 773 h 923"/>
                <a:gd name="T14" fmla="*/ 0 w 2031"/>
                <a:gd name="T15" fmla="*/ 686 h 923"/>
                <a:gd name="T16" fmla="*/ 0 w 2031"/>
                <a:gd name="T17" fmla="*/ 576 h 923"/>
                <a:gd name="T18" fmla="*/ 0 w 2031"/>
                <a:gd name="T19" fmla="*/ 465 h 923"/>
                <a:gd name="T20" fmla="*/ 0 w 2031"/>
                <a:gd name="T21" fmla="*/ 355 h 923"/>
                <a:gd name="T22" fmla="*/ 0 w 2031"/>
                <a:gd name="T23" fmla="*/ 245 h 923"/>
                <a:gd name="T24" fmla="*/ 0 w 2031"/>
                <a:gd name="T25" fmla="*/ 135 h 923"/>
                <a:gd name="T26" fmla="*/ 0 w 2031"/>
                <a:gd name="T27" fmla="*/ 24 h 923"/>
                <a:gd name="T28" fmla="*/ 0 w 2031"/>
                <a:gd name="T29" fmla="*/ 0 h 923"/>
                <a:gd name="T30" fmla="*/ 103 w 2031"/>
                <a:gd name="T31" fmla="*/ 35 h 923"/>
                <a:gd name="T32" fmla="*/ 207 w 2031"/>
                <a:gd name="T33" fmla="*/ 0 h 923"/>
                <a:gd name="T34" fmla="*/ 241 w 2031"/>
                <a:gd name="T35" fmla="*/ 13 h 923"/>
                <a:gd name="T36" fmla="*/ 308 w 2031"/>
                <a:gd name="T37" fmla="*/ 13 h 923"/>
                <a:gd name="T38" fmla="*/ 343 w 2031"/>
                <a:gd name="T39" fmla="*/ 0 h 923"/>
                <a:gd name="T40" fmla="*/ 446 w 2031"/>
                <a:gd name="T41" fmla="*/ 35 h 923"/>
                <a:gd name="T42" fmla="*/ 551 w 2031"/>
                <a:gd name="T43" fmla="*/ 0 h 923"/>
                <a:gd name="T44" fmla="*/ 585 w 2031"/>
                <a:gd name="T45" fmla="*/ 13 h 923"/>
                <a:gd name="T46" fmla="*/ 653 w 2031"/>
                <a:gd name="T47" fmla="*/ 13 h 923"/>
                <a:gd name="T48" fmla="*/ 686 w 2031"/>
                <a:gd name="T49" fmla="*/ 0 h 923"/>
                <a:gd name="T50" fmla="*/ 791 w 2031"/>
                <a:gd name="T51" fmla="*/ 35 h 923"/>
                <a:gd name="T52" fmla="*/ 895 w 2031"/>
                <a:gd name="T53" fmla="*/ 0 h 923"/>
                <a:gd name="T54" fmla="*/ 929 w 2031"/>
                <a:gd name="T55" fmla="*/ 13 h 923"/>
                <a:gd name="T56" fmla="*/ 996 w 2031"/>
                <a:gd name="T57" fmla="*/ 13 h 923"/>
                <a:gd name="T58" fmla="*/ 1031 w 2031"/>
                <a:gd name="T59" fmla="*/ 0 h 923"/>
                <a:gd name="T60" fmla="*/ 1134 w 2031"/>
                <a:gd name="T61" fmla="*/ 35 h 923"/>
                <a:gd name="T62" fmla="*/ 1238 w 2031"/>
                <a:gd name="T63" fmla="*/ 0 h 923"/>
                <a:gd name="T64" fmla="*/ 1273 w 2031"/>
                <a:gd name="T65" fmla="*/ 13 h 923"/>
                <a:gd name="T66" fmla="*/ 1339 w 2031"/>
                <a:gd name="T67" fmla="*/ 13 h 923"/>
                <a:gd name="T68" fmla="*/ 1374 w 2031"/>
                <a:gd name="T69" fmla="*/ 0 h 923"/>
                <a:gd name="T70" fmla="*/ 1478 w 2031"/>
                <a:gd name="T71" fmla="*/ 35 h 923"/>
                <a:gd name="T72" fmla="*/ 1582 w 2031"/>
                <a:gd name="T73" fmla="*/ 0 h 923"/>
                <a:gd name="T74" fmla="*/ 1616 w 2031"/>
                <a:gd name="T75" fmla="*/ 13 h 923"/>
                <a:gd name="T76" fmla="*/ 1684 w 2031"/>
                <a:gd name="T77" fmla="*/ 13 h 923"/>
                <a:gd name="T78" fmla="*/ 1717 w 2031"/>
                <a:gd name="T79" fmla="*/ 0 h 923"/>
                <a:gd name="T80" fmla="*/ 1822 w 2031"/>
                <a:gd name="T81" fmla="*/ 35 h 923"/>
                <a:gd name="T82" fmla="*/ 1926 w 2031"/>
                <a:gd name="T83" fmla="*/ 0 h 923"/>
                <a:gd name="T84" fmla="*/ 1960 w 2031"/>
                <a:gd name="T85" fmla="*/ 13 h 923"/>
                <a:gd name="T86" fmla="*/ 2031 w 2031"/>
                <a:gd name="T87" fmla="*/ 8 h 923"/>
                <a:gd name="T88" fmla="*/ 2031 w 2031"/>
                <a:gd name="T89" fmla="*/ 118 h 923"/>
                <a:gd name="T90" fmla="*/ 2031 w 2031"/>
                <a:gd name="T91" fmla="*/ 230 h 923"/>
                <a:gd name="T92" fmla="*/ 2031 w 2031"/>
                <a:gd name="T93" fmla="*/ 340 h 923"/>
                <a:gd name="T94" fmla="*/ 2031 w 2031"/>
                <a:gd name="T95" fmla="*/ 450 h 923"/>
                <a:gd name="T96" fmla="*/ 2031 w 2031"/>
                <a:gd name="T97" fmla="*/ 560 h 923"/>
                <a:gd name="T98" fmla="*/ 2031 w 2031"/>
                <a:gd name="T99" fmla="*/ 670 h 923"/>
                <a:gd name="T100" fmla="*/ 2031 w 2031"/>
                <a:gd name="T101" fmla="*/ 763 h 923"/>
                <a:gd name="T102" fmla="*/ 2027 w 2031"/>
                <a:gd name="T103" fmla="*/ 785 h 923"/>
                <a:gd name="T104" fmla="*/ 2027 w 2031"/>
                <a:gd name="T105" fmla="*/ 799 h 923"/>
                <a:gd name="T106" fmla="*/ 2014 w 2031"/>
                <a:gd name="T107" fmla="*/ 835 h 923"/>
                <a:gd name="T108" fmla="*/ 1993 w 2031"/>
                <a:gd name="T109" fmla="*/ 862 h 923"/>
                <a:gd name="T110" fmla="*/ 1991 w 2031"/>
                <a:gd name="T111" fmla="*/ 867 h 923"/>
                <a:gd name="T112" fmla="*/ 1960 w 2031"/>
                <a:gd name="T113" fmla="*/ 895 h 923"/>
                <a:gd name="T114" fmla="*/ 1929 w 2031"/>
                <a:gd name="T115" fmla="*/ 911 h 923"/>
                <a:gd name="T116" fmla="*/ 1898 w 2031"/>
                <a:gd name="T117" fmla="*/ 920 h 923"/>
                <a:gd name="T118" fmla="*/ 166 w 2031"/>
                <a:gd name="T119" fmla="*/ 923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1" h="923">
                  <a:moveTo>
                    <a:pt x="166" y="923"/>
                  </a:moveTo>
                  <a:lnTo>
                    <a:pt x="166" y="923"/>
                  </a:lnTo>
                  <a:lnTo>
                    <a:pt x="150" y="922"/>
                  </a:lnTo>
                  <a:lnTo>
                    <a:pt x="136" y="921"/>
                  </a:lnTo>
                  <a:lnTo>
                    <a:pt x="122" y="917"/>
                  </a:lnTo>
                  <a:lnTo>
                    <a:pt x="108" y="913"/>
                  </a:lnTo>
                  <a:lnTo>
                    <a:pt x="127" y="895"/>
                  </a:lnTo>
                  <a:lnTo>
                    <a:pt x="103" y="872"/>
                  </a:lnTo>
                  <a:lnTo>
                    <a:pt x="80" y="895"/>
                  </a:lnTo>
                  <a:lnTo>
                    <a:pt x="91" y="906"/>
                  </a:lnTo>
                  <a:lnTo>
                    <a:pt x="91" y="906"/>
                  </a:lnTo>
                  <a:lnTo>
                    <a:pt x="75" y="897"/>
                  </a:lnTo>
                  <a:lnTo>
                    <a:pt x="59" y="886"/>
                  </a:lnTo>
                  <a:lnTo>
                    <a:pt x="46" y="873"/>
                  </a:lnTo>
                  <a:lnTo>
                    <a:pt x="34" y="860"/>
                  </a:lnTo>
                  <a:lnTo>
                    <a:pt x="23" y="845"/>
                  </a:lnTo>
                  <a:lnTo>
                    <a:pt x="14" y="829"/>
                  </a:lnTo>
                  <a:lnTo>
                    <a:pt x="8" y="812"/>
                  </a:lnTo>
                  <a:lnTo>
                    <a:pt x="3" y="793"/>
                  </a:lnTo>
                  <a:lnTo>
                    <a:pt x="12" y="785"/>
                  </a:lnTo>
                  <a:lnTo>
                    <a:pt x="0" y="773"/>
                  </a:lnTo>
                  <a:lnTo>
                    <a:pt x="0" y="773"/>
                  </a:lnTo>
                  <a:lnTo>
                    <a:pt x="0" y="763"/>
                  </a:lnTo>
                  <a:lnTo>
                    <a:pt x="0" y="686"/>
                  </a:lnTo>
                  <a:lnTo>
                    <a:pt x="12" y="675"/>
                  </a:lnTo>
                  <a:lnTo>
                    <a:pt x="0" y="662"/>
                  </a:lnTo>
                  <a:lnTo>
                    <a:pt x="0" y="576"/>
                  </a:lnTo>
                  <a:lnTo>
                    <a:pt x="12" y="563"/>
                  </a:lnTo>
                  <a:lnTo>
                    <a:pt x="0" y="551"/>
                  </a:lnTo>
                  <a:lnTo>
                    <a:pt x="0" y="465"/>
                  </a:lnTo>
                  <a:lnTo>
                    <a:pt x="12" y="453"/>
                  </a:lnTo>
                  <a:lnTo>
                    <a:pt x="0" y="441"/>
                  </a:lnTo>
                  <a:lnTo>
                    <a:pt x="0" y="355"/>
                  </a:lnTo>
                  <a:lnTo>
                    <a:pt x="12" y="343"/>
                  </a:lnTo>
                  <a:lnTo>
                    <a:pt x="0" y="331"/>
                  </a:lnTo>
                  <a:lnTo>
                    <a:pt x="0" y="245"/>
                  </a:lnTo>
                  <a:lnTo>
                    <a:pt x="12" y="233"/>
                  </a:lnTo>
                  <a:lnTo>
                    <a:pt x="0" y="221"/>
                  </a:lnTo>
                  <a:lnTo>
                    <a:pt x="0" y="135"/>
                  </a:lnTo>
                  <a:lnTo>
                    <a:pt x="12" y="123"/>
                  </a:lnTo>
                  <a:lnTo>
                    <a:pt x="0" y="111"/>
                  </a:lnTo>
                  <a:lnTo>
                    <a:pt x="0" y="24"/>
                  </a:lnTo>
                  <a:lnTo>
                    <a:pt x="12" y="13"/>
                  </a:lnTo>
                  <a:lnTo>
                    <a:pt x="0" y="1"/>
                  </a:lnTo>
                  <a:lnTo>
                    <a:pt x="0" y="0"/>
                  </a:lnTo>
                  <a:lnTo>
                    <a:pt x="93" y="0"/>
                  </a:lnTo>
                  <a:lnTo>
                    <a:pt x="80" y="13"/>
                  </a:lnTo>
                  <a:lnTo>
                    <a:pt x="103" y="35"/>
                  </a:lnTo>
                  <a:lnTo>
                    <a:pt x="127" y="13"/>
                  </a:lnTo>
                  <a:lnTo>
                    <a:pt x="113" y="0"/>
                  </a:lnTo>
                  <a:lnTo>
                    <a:pt x="207" y="0"/>
                  </a:lnTo>
                  <a:lnTo>
                    <a:pt x="194" y="13"/>
                  </a:lnTo>
                  <a:lnTo>
                    <a:pt x="218" y="35"/>
                  </a:lnTo>
                  <a:lnTo>
                    <a:pt x="241" y="13"/>
                  </a:lnTo>
                  <a:lnTo>
                    <a:pt x="229" y="0"/>
                  </a:lnTo>
                  <a:lnTo>
                    <a:pt x="322" y="0"/>
                  </a:lnTo>
                  <a:lnTo>
                    <a:pt x="308" y="13"/>
                  </a:lnTo>
                  <a:lnTo>
                    <a:pt x="332" y="35"/>
                  </a:lnTo>
                  <a:lnTo>
                    <a:pt x="357" y="13"/>
                  </a:lnTo>
                  <a:lnTo>
                    <a:pt x="343" y="0"/>
                  </a:lnTo>
                  <a:lnTo>
                    <a:pt x="436" y="0"/>
                  </a:lnTo>
                  <a:lnTo>
                    <a:pt x="423" y="13"/>
                  </a:lnTo>
                  <a:lnTo>
                    <a:pt x="446" y="35"/>
                  </a:lnTo>
                  <a:lnTo>
                    <a:pt x="471" y="13"/>
                  </a:lnTo>
                  <a:lnTo>
                    <a:pt x="458" y="0"/>
                  </a:lnTo>
                  <a:lnTo>
                    <a:pt x="551" y="0"/>
                  </a:lnTo>
                  <a:lnTo>
                    <a:pt x="537" y="13"/>
                  </a:lnTo>
                  <a:lnTo>
                    <a:pt x="562" y="35"/>
                  </a:lnTo>
                  <a:lnTo>
                    <a:pt x="585" y="13"/>
                  </a:lnTo>
                  <a:lnTo>
                    <a:pt x="572" y="0"/>
                  </a:lnTo>
                  <a:lnTo>
                    <a:pt x="665" y="0"/>
                  </a:lnTo>
                  <a:lnTo>
                    <a:pt x="653" y="13"/>
                  </a:lnTo>
                  <a:lnTo>
                    <a:pt x="676" y="35"/>
                  </a:lnTo>
                  <a:lnTo>
                    <a:pt x="700" y="13"/>
                  </a:lnTo>
                  <a:lnTo>
                    <a:pt x="686" y="0"/>
                  </a:lnTo>
                  <a:lnTo>
                    <a:pt x="781" y="0"/>
                  </a:lnTo>
                  <a:lnTo>
                    <a:pt x="767" y="13"/>
                  </a:lnTo>
                  <a:lnTo>
                    <a:pt x="791" y="35"/>
                  </a:lnTo>
                  <a:lnTo>
                    <a:pt x="814" y="13"/>
                  </a:lnTo>
                  <a:lnTo>
                    <a:pt x="801" y="0"/>
                  </a:lnTo>
                  <a:lnTo>
                    <a:pt x="895" y="0"/>
                  </a:lnTo>
                  <a:lnTo>
                    <a:pt x="882" y="13"/>
                  </a:lnTo>
                  <a:lnTo>
                    <a:pt x="905" y="35"/>
                  </a:lnTo>
                  <a:lnTo>
                    <a:pt x="929" y="13"/>
                  </a:lnTo>
                  <a:lnTo>
                    <a:pt x="915" y="0"/>
                  </a:lnTo>
                  <a:lnTo>
                    <a:pt x="1010" y="0"/>
                  </a:lnTo>
                  <a:lnTo>
                    <a:pt x="996" y="13"/>
                  </a:lnTo>
                  <a:lnTo>
                    <a:pt x="1020" y="35"/>
                  </a:lnTo>
                  <a:lnTo>
                    <a:pt x="1043" y="13"/>
                  </a:lnTo>
                  <a:lnTo>
                    <a:pt x="1031" y="0"/>
                  </a:lnTo>
                  <a:lnTo>
                    <a:pt x="1124" y="0"/>
                  </a:lnTo>
                  <a:lnTo>
                    <a:pt x="1110" y="13"/>
                  </a:lnTo>
                  <a:lnTo>
                    <a:pt x="1134" y="35"/>
                  </a:lnTo>
                  <a:lnTo>
                    <a:pt x="1159" y="13"/>
                  </a:lnTo>
                  <a:lnTo>
                    <a:pt x="1145" y="0"/>
                  </a:lnTo>
                  <a:lnTo>
                    <a:pt x="1238" y="0"/>
                  </a:lnTo>
                  <a:lnTo>
                    <a:pt x="1225" y="13"/>
                  </a:lnTo>
                  <a:lnTo>
                    <a:pt x="1248" y="35"/>
                  </a:lnTo>
                  <a:lnTo>
                    <a:pt x="1273" y="13"/>
                  </a:lnTo>
                  <a:lnTo>
                    <a:pt x="1260" y="0"/>
                  </a:lnTo>
                  <a:lnTo>
                    <a:pt x="1353" y="0"/>
                  </a:lnTo>
                  <a:lnTo>
                    <a:pt x="1339" y="13"/>
                  </a:lnTo>
                  <a:lnTo>
                    <a:pt x="1364" y="35"/>
                  </a:lnTo>
                  <a:lnTo>
                    <a:pt x="1388" y="13"/>
                  </a:lnTo>
                  <a:lnTo>
                    <a:pt x="1374" y="0"/>
                  </a:lnTo>
                  <a:lnTo>
                    <a:pt x="1467" y="0"/>
                  </a:lnTo>
                  <a:lnTo>
                    <a:pt x="1454" y="13"/>
                  </a:lnTo>
                  <a:lnTo>
                    <a:pt x="1478" y="35"/>
                  </a:lnTo>
                  <a:lnTo>
                    <a:pt x="1502" y="13"/>
                  </a:lnTo>
                  <a:lnTo>
                    <a:pt x="1489" y="0"/>
                  </a:lnTo>
                  <a:lnTo>
                    <a:pt x="1582" y="0"/>
                  </a:lnTo>
                  <a:lnTo>
                    <a:pt x="1569" y="13"/>
                  </a:lnTo>
                  <a:lnTo>
                    <a:pt x="1593" y="35"/>
                  </a:lnTo>
                  <a:lnTo>
                    <a:pt x="1616" y="13"/>
                  </a:lnTo>
                  <a:lnTo>
                    <a:pt x="1603" y="0"/>
                  </a:lnTo>
                  <a:lnTo>
                    <a:pt x="1697" y="0"/>
                  </a:lnTo>
                  <a:lnTo>
                    <a:pt x="1684" y="13"/>
                  </a:lnTo>
                  <a:lnTo>
                    <a:pt x="1707" y="35"/>
                  </a:lnTo>
                  <a:lnTo>
                    <a:pt x="1731" y="13"/>
                  </a:lnTo>
                  <a:lnTo>
                    <a:pt x="1717" y="0"/>
                  </a:lnTo>
                  <a:lnTo>
                    <a:pt x="1812" y="0"/>
                  </a:lnTo>
                  <a:lnTo>
                    <a:pt x="1798" y="13"/>
                  </a:lnTo>
                  <a:lnTo>
                    <a:pt x="1822" y="35"/>
                  </a:lnTo>
                  <a:lnTo>
                    <a:pt x="1845" y="13"/>
                  </a:lnTo>
                  <a:lnTo>
                    <a:pt x="1833" y="0"/>
                  </a:lnTo>
                  <a:lnTo>
                    <a:pt x="1926" y="0"/>
                  </a:lnTo>
                  <a:lnTo>
                    <a:pt x="1913" y="13"/>
                  </a:lnTo>
                  <a:lnTo>
                    <a:pt x="1936" y="35"/>
                  </a:lnTo>
                  <a:lnTo>
                    <a:pt x="1960" y="13"/>
                  </a:lnTo>
                  <a:lnTo>
                    <a:pt x="1947" y="0"/>
                  </a:lnTo>
                  <a:lnTo>
                    <a:pt x="2031" y="0"/>
                  </a:lnTo>
                  <a:lnTo>
                    <a:pt x="2031" y="8"/>
                  </a:lnTo>
                  <a:lnTo>
                    <a:pt x="2027" y="13"/>
                  </a:lnTo>
                  <a:lnTo>
                    <a:pt x="2031" y="16"/>
                  </a:lnTo>
                  <a:lnTo>
                    <a:pt x="2031" y="118"/>
                  </a:lnTo>
                  <a:lnTo>
                    <a:pt x="2027" y="123"/>
                  </a:lnTo>
                  <a:lnTo>
                    <a:pt x="2031" y="126"/>
                  </a:lnTo>
                  <a:lnTo>
                    <a:pt x="2031" y="230"/>
                  </a:lnTo>
                  <a:lnTo>
                    <a:pt x="2027" y="233"/>
                  </a:lnTo>
                  <a:lnTo>
                    <a:pt x="2031" y="237"/>
                  </a:lnTo>
                  <a:lnTo>
                    <a:pt x="2031" y="340"/>
                  </a:lnTo>
                  <a:lnTo>
                    <a:pt x="2027" y="343"/>
                  </a:lnTo>
                  <a:lnTo>
                    <a:pt x="2031" y="347"/>
                  </a:lnTo>
                  <a:lnTo>
                    <a:pt x="2031" y="450"/>
                  </a:lnTo>
                  <a:lnTo>
                    <a:pt x="2027" y="453"/>
                  </a:lnTo>
                  <a:lnTo>
                    <a:pt x="2031" y="457"/>
                  </a:lnTo>
                  <a:lnTo>
                    <a:pt x="2031" y="560"/>
                  </a:lnTo>
                  <a:lnTo>
                    <a:pt x="2027" y="563"/>
                  </a:lnTo>
                  <a:lnTo>
                    <a:pt x="2031" y="568"/>
                  </a:lnTo>
                  <a:lnTo>
                    <a:pt x="2031" y="670"/>
                  </a:lnTo>
                  <a:lnTo>
                    <a:pt x="2027" y="675"/>
                  </a:lnTo>
                  <a:lnTo>
                    <a:pt x="2031" y="678"/>
                  </a:lnTo>
                  <a:lnTo>
                    <a:pt x="2031" y="763"/>
                  </a:lnTo>
                  <a:lnTo>
                    <a:pt x="2031" y="763"/>
                  </a:lnTo>
                  <a:lnTo>
                    <a:pt x="2030" y="781"/>
                  </a:lnTo>
                  <a:lnTo>
                    <a:pt x="2027" y="785"/>
                  </a:lnTo>
                  <a:lnTo>
                    <a:pt x="2029" y="787"/>
                  </a:lnTo>
                  <a:lnTo>
                    <a:pt x="2029" y="787"/>
                  </a:lnTo>
                  <a:lnTo>
                    <a:pt x="2027" y="799"/>
                  </a:lnTo>
                  <a:lnTo>
                    <a:pt x="2024" y="812"/>
                  </a:lnTo>
                  <a:lnTo>
                    <a:pt x="2019" y="824"/>
                  </a:lnTo>
                  <a:lnTo>
                    <a:pt x="2014" y="835"/>
                  </a:lnTo>
                  <a:lnTo>
                    <a:pt x="1993" y="817"/>
                  </a:lnTo>
                  <a:lnTo>
                    <a:pt x="1970" y="840"/>
                  </a:lnTo>
                  <a:lnTo>
                    <a:pt x="1993" y="862"/>
                  </a:lnTo>
                  <a:lnTo>
                    <a:pt x="2000" y="857"/>
                  </a:lnTo>
                  <a:lnTo>
                    <a:pt x="2000" y="857"/>
                  </a:lnTo>
                  <a:lnTo>
                    <a:pt x="1991" y="867"/>
                  </a:lnTo>
                  <a:lnTo>
                    <a:pt x="1981" y="878"/>
                  </a:lnTo>
                  <a:lnTo>
                    <a:pt x="1971" y="886"/>
                  </a:lnTo>
                  <a:lnTo>
                    <a:pt x="1960" y="895"/>
                  </a:lnTo>
                  <a:lnTo>
                    <a:pt x="1936" y="872"/>
                  </a:lnTo>
                  <a:lnTo>
                    <a:pt x="1913" y="895"/>
                  </a:lnTo>
                  <a:lnTo>
                    <a:pt x="1929" y="911"/>
                  </a:lnTo>
                  <a:lnTo>
                    <a:pt x="1929" y="911"/>
                  </a:lnTo>
                  <a:lnTo>
                    <a:pt x="1914" y="916"/>
                  </a:lnTo>
                  <a:lnTo>
                    <a:pt x="1898" y="920"/>
                  </a:lnTo>
                  <a:lnTo>
                    <a:pt x="1882" y="922"/>
                  </a:lnTo>
                  <a:lnTo>
                    <a:pt x="1865" y="923"/>
                  </a:lnTo>
                  <a:lnTo>
                    <a:pt x="166" y="9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1" name="Freeform 1521"/>
            <p:cNvSpPr>
              <a:spLocks/>
            </p:cNvSpPr>
            <p:nvPr/>
          </p:nvSpPr>
          <p:spPr bwMode="auto">
            <a:xfrm flipH="1">
              <a:off x="7500874" y="516749"/>
              <a:ext cx="13904" cy="10425"/>
            </a:xfrm>
            <a:custGeom>
              <a:avLst/>
              <a:gdLst>
                <a:gd name="T0" fmla="*/ 23 w 47"/>
                <a:gd name="T1" fmla="*/ 45 h 45"/>
                <a:gd name="T2" fmla="*/ 47 w 47"/>
                <a:gd name="T3" fmla="*/ 23 h 45"/>
                <a:gd name="T4" fmla="*/ 23 w 47"/>
                <a:gd name="T5" fmla="*/ 0 h 45"/>
                <a:gd name="T6" fmla="*/ 0 w 47"/>
                <a:gd name="T7" fmla="*/ 23 h 45"/>
                <a:gd name="T8" fmla="*/ 23 w 47"/>
                <a:gd name="T9" fmla="*/ 45 h 45"/>
              </a:gdLst>
              <a:ahLst/>
              <a:cxnLst>
                <a:cxn ang="0">
                  <a:pos x="T0" y="T1"/>
                </a:cxn>
                <a:cxn ang="0">
                  <a:pos x="T2" y="T3"/>
                </a:cxn>
                <a:cxn ang="0">
                  <a:pos x="T4" y="T5"/>
                </a:cxn>
                <a:cxn ang="0">
                  <a:pos x="T6" y="T7"/>
                </a:cxn>
                <a:cxn ang="0">
                  <a:pos x="T8" y="T9"/>
                </a:cxn>
              </a:cxnLst>
              <a:rect l="0" t="0" r="r" b="b"/>
              <a:pathLst>
                <a:path w="47" h="45">
                  <a:moveTo>
                    <a:pt x="23" y="45"/>
                  </a:moveTo>
                  <a:lnTo>
                    <a:pt x="47" y="23"/>
                  </a:lnTo>
                  <a:lnTo>
                    <a:pt x="23" y="0"/>
                  </a:lnTo>
                  <a:lnTo>
                    <a:pt x="0" y="23"/>
                  </a:lnTo>
                  <a:lnTo>
                    <a:pt x="23"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2" name="Freeform 1522"/>
            <p:cNvSpPr>
              <a:spLocks/>
            </p:cNvSpPr>
            <p:nvPr/>
          </p:nvSpPr>
          <p:spPr bwMode="auto">
            <a:xfrm flipH="1">
              <a:off x="7003806" y="351693"/>
              <a:ext cx="12166" cy="12162"/>
            </a:xfrm>
            <a:custGeom>
              <a:avLst/>
              <a:gdLst>
                <a:gd name="T0" fmla="*/ 24 w 47"/>
                <a:gd name="T1" fmla="*/ 0 h 45"/>
                <a:gd name="T2" fmla="*/ 0 w 47"/>
                <a:gd name="T3" fmla="*/ 23 h 45"/>
                <a:gd name="T4" fmla="*/ 24 w 47"/>
                <a:gd name="T5" fmla="*/ 45 h 45"/>
                <a:gd name="T6" fmla="*/ 47 w 47"/>
                <a:gd name="T7" fmla="*/ 23 h 45"/>
                <a:gd name="T8" fmla="*/ 24 w 47"/>
                <a:gd name="T9" fmla="*/ 0 h 45"/>
              </a:gdLst>
              <a:ahLst/>
              <a:cxnLst>
                <a:cxn ang="0">
                  <a:pos x="T0" y="T1"/>
                </a:cxn>
                <a:cxn ang="0">
                  <a:pos x="T2" y="T3"/>
                </a:cxn>
                <a:cxn ang="0">
                  <a:pos x="T4" y="T5"/>
                </a:cxn>
                <a:cxn ang="0">
                  <a:pos x="T6" y="T7"/>
                </a:cxn>
                <a:cxn ang="0">
                  <a:pos x="T8" y="T9"/>
                </a:cxn>
              </a:cxnLst>
              <a:rect l="0" t="0" r="r" b="b"/>
              <a:pathLst>
                <a:path w="47" h="45">
                  <a:moveTo>
                    <a:pt x="24" y="0"/>
                  </a:moveTo>
                  <a:lnTo>
                    <a:pt x="0" y="23"/>
                  </a:lnTo>
                  <a:lnTo>
                    <a:pt x="24" y="45"/>
                  </a:lnTo>
                  <a:lnTo>
                    <a:pt x="47" y="23"/>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3" name="Freeform 1523"/>
            <p:cNvSpPr>
              <a:spLocks/>
            </p:cNvSpPr>
            <p:nvPr/>
          </p:nvSpPr>
          <p:spPr bwMode="auto">
            <a:xfrm flipH="1">
              <a:off x="6986426" y="337794"/>
              <a:ext cx="13904" cy="12162"/>
            </a:xfrm>
            <a:custGeom>
              <a:avLst/>
              <a:gdLst>
                <a:gd name="T0" fmla="*/ 23 w 47"/>
                <a:gd name="T1" fmla="*/ 45 h 45"/>
                <a:gd name="T2" fmla="*/ 47 w 47"/>
                <a:gd name="T3" fmla="*/ 23 h 45"/>
                <a:gd name="T4" fmla="*/ 23 w 47"/>
                <a:gd name="T5" fmla="*/ 0 h 45"/>
                <a:gd name="T6" fmla="*/ 0 w 47"/>
                <a:gd name="T7" fmla="*/ 23 h 45"/>
                <a:gd name="T8" fmla="*/ 23 w 47"/>
                <a:gd name="T9" fmla="*/ 45 h 45"/>
              </a:gdLst>
              <a:ahLst/>
              <a:cxnLst>
                <a:cxn ang="0">
                  <a:pos x="T0" y="T1"/>
                </a:cxn>
                <a:cxn ang="0">
                  <a:pos x="T2" y="T3"/>
                </a:cxn>
                <a:cxn ang="0">
                  <a:pos x="T4" y="T5"/>
                </a:cxn>
                <a:cxn ang="0">
                  <a:pos x="T6" y="T7"/>
                </a:cxn>
                <a:cxn ang="0">
                  <a:pos x="T8" y="T9"/>
                </a:cxn>
              </a:cxnLst>
              <a:rect l="0" t="0" r="r" b="b"/>
              <a:pathLst>
                <a:path w="47" h="45">
                  <a:moveTo>
                    <a:pt x="23" y="45"/>
                  </a:moveTo>
                  <a:lnTo>
                    <a:pt x="47" y="23"/>
                  </a:lnTo>
                  <a:lnTo>
                    <a:pt x="23" y="0"/>
                  </a:lnTo>
                  <a:lnTo>
                    <a:pt x="0" y="23"/>
                  </a:lnTo>
                  <a:lnTo>
                    <a:pt x="23"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4" name="Freeform 1524"/>
            <p:cNvSpPr>
              <a:spLocks/>
            </p:cNvSpPr>
            <p:nvPr/>
          </p:nvSpPr>
          <p:spPr bwMode="auto">
            <a:xfrm flipH="1">
              <a:off x="7500874" y="351693"/>
              <a:ext cx="13904" cy="12162"/>
            </a:xfrm>
            <a:custGeom>
              <a:avLst/>
              <a:gdLst>
                <a:gd name="T0" fmla="*/ 0 w 47"/>
                <a:gd name="T1" fmla="*/ 23 h 45"/>
                <a:gd name="T2" fmla="*/ 23 w 47"/>
                <a:gd name="T3" fmla="*/ 45 h 45"/>
                <a:gd name="T4" fmla="*/ 47 w 47"/>
                <a:gd name="T5" fmla="*/ 23 h 45"/>
                <a:gd name="T6" fmla="*/ 23 w 47"/>
                <a:gd name="T7" fmla="*/ 0 h 45"/>
                <a:gd name="T8" fmla="*/ 0 w 47"/>
                <a:gd name="T9" fmla="*/ 23 h 45"/>
              </a:gdLst>
              <a:ahLst/>
              <a:cxnLst>
                <a:cxn ang="0">
                  <a:pos x="T0" y="T1"/>
                </a:cxn>
                <a:cxn ang="0">
                  <a:pos x="T2" y="T3"/>
                </a:cxn>
                <a:cxn ang="0">
                  <a:pos x="T4" y="T5"/>
                </a:cxn>
                <a:cxn ang="0">
                  <a:pos x="T6" y="T7"/>
                </a:cxn>
                <a:cxn ang="0">
                  <a:pos x="T8" y="T9"/>
                </a:cxn>
              </a:cxnLst>
              <a:rect l="0" t="0" r="r" b="b"/>
              <a:pathLst>
                <a:path w="47" h="45">
                  <a:moveTo>
                    <a:pt x="0" y="23"/>
                  </a:moveTo>
                  <a:lnTo>
                    <a:pt x="23" y="45"/>
                  </a:lnTo>
                  <a:lnTo>
                    <a:pt x="47" y="23"/>
                  </a:lnTo>
                  <a:lnTo>
                    <a:pt x="23"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5" name="Freeform 1525"/>
            <p:cNvSpPr>
              <a:spLocks/>
            </p:cNvSpPr>
            <p:nvPr/>
          </p:nvSpPr>
          <p:spPr bwMode="auto">
            <a:xfrm flipH="1">
              <a:off x="7518254" y="337794"/>
              <a:ext cx="12166" cy="12162"/>
            </a:xfrm>
            <a:custGeom>
              <a:avLst/>
              <a:gdLst>
                <a:gd name="T0" fmla="*/ 47 w 47"/>
                <a:gd name="T1" fmla="*/ 23 h 45"/>
                <a:gd name="T2" fmla="*/ 23 w 47"/>
                <a:gd name="T3" fmla="*/ 0 h 45"/>
                <a:gd name="T4" fmla="*/ 0 w 47"/>
                <a:gd name="T5" fmla="*/ 23 h 45"/>
                <a:gd name="T6" fmla="*/ 23 w 47"/>
                <a:gd name="T7" fmla="*/ 45 h 45"/>
                <a:gd name="T8" fmla="*/ 47 w 47"/>
                <a:gd name="T9" fmla="*/ 23 h 45"/>
              </a:gdLst>
              <a:ahLst/>
              <a:cxnLst>
                <a:cxn ang="0">
                  <a:pos x="T0" y="T1"/>
                </a:cxn>
                <a:cxn ang="0">
                  <a:pos x="T2" y="T3"/>
                </a:cxn>
                <a:cxn ang="0">
                  <a:pos x="T4" y="T5"/>
                </a:cxn>
                <a:cxn ang="0">
                  <a:pos x="T6" y="T7"/>
                </a:cxn>
                <a:cxn ang="0">
                  <a:pos x="T8" y="T9"/>
                </a:cxn>
              </a:cxnLst>
              <a:rect l="0" t="0" r="r" b="b"/>
              <a:pathLst>
                <a:path w="47" h="45">
                  <a:moveTo>
                    <a:pt x="47" y="23"/>
                  </a:moveTo>
                  <a:lnTo>
                    <a:pt x="23" y="0"/>
                  </a:lnTo>
                  <a:lnTo>
                    <a:pt x="0" y="23"/>
                  </a:lnTo>
                  <a:lnTo>
                    <a:pt x="23" y="45"/>
                  </a:lnTo>
                  <a:lnTo>
                    <a:pt x="47"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6" name="Freeform 1526"/>
            <p:cNvSpPr>
              <a:spLocks/>
            </p:cNvSpPr>
            <p:nvPr/>
          </p:nvSpPr>
          <p:spPr bwMode="auto">
            <a:xfrm flipH="1">
              <a:off x="7500874" y="488950"/>
              <a:ext cx="13904" cy="12162"/>
            </a:xfrm>
            <a:custGeom>
              <a:avLst/>
              <a:gdLst>
                <a:gd name="T0" fmla="*/ 23 w 47"/>
                <a:gd name="T1" fmla="*/ 46 h 46"/>
                <a:gd name="T2" fmla="*/ 47 w 47"/>
                <a:gd name="T3" fmla="*/ 24 h 46"/>
                <a:gd name="T4" fmla="*/ 23 w 47"/>
                <a:gd name="T5" fmla="*/ 0 h 46"/>
                <a:gd name="T6" fmla="*/ 0 w 47"/>
                <a:gd name="T7" fmla="*/ 24 h 46"/>
                <a:gd name="T8" fmla="*/ 23 w 47"/>
                <a:gd name="T9" fmla="*/ 46 h 46"/>
              </a:gdLst>
              <a:ahLst/>
              <a:cxnLst>
                <a:cxn ang="0">
                  <a:pos x="T0" y="T1"/>
                </a:cxn>
                <a:cxn ang="0">
                  <a:pos x="T2" y="T3"/>
                </a:cxn>
                <a:cxn ang="0">
                  <a:pos x="T4" y="T5"/>
                </a:cxn>
                <a:cxn ang="0">
                  <a:pos x="T6" y="T7"/>
                </a:cxn>
                <a:cxn ang="0">
                  <a:pos x="T8" y="T9"/>
                </a:cxn>
              </a:cxnLst>
              <a:rect l="0" t="0" r="r" b="b"/>
              <a:pathLst>
                <a:path w="47" h="46">
                  <a:moveTo>
                    <a:pt x="23" y="46"/>
                  </a:moveTo>
                  <a:lnTo>
                    <a:pt x="47" y="24"/>
                  </a:lnTo>
                  <a:lnTo>
                    <a:pt x="23" y="0"/>
                  </a:lnTo>
                  <a:lnTo>
                    <a:pt x="0" y="24"/>
                  </a:lnTo>
                  <a:lnTo>
                    <a:pt x="23"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7" name="Freeform 1527"/>
            <p:cNvSpPr>
              <a:spLocks/>
            </p:cNvSpPr>
            <p:nvPr/>
          </p:nvSpPr>
          <p:spPr bwMode="auto">
            <a:xfrm flipH="1">
              <a:off x="7518254" y="502850"/>
              <a:ext cx="12166" cy="10425"/>
            </a:xfrm>
            <a:custGeom>
              <a:avLst/>
              <a:gdLst>
                <a:gd name="T0" fmla="*/ 23 w 47"/>
                <a:gd name="T1" fmla="*/ 0 h 46"/>
                <a:gd name="T2" fmla="*/ 0 w 47"/>
                <a:gd name="T3" fmla="*/ 24 h 46"/>
                <a:gd name="T4" fmla="*/ 23 w 47"/>
                <a:gd name="T5" fmla="*/ 46 h 46"/>
                <a:gd name="T6" fmla="*/ 47 w 47"/>
                <a:gd name="T7" fmla="*/ 24 h 46"/>
                <a:gd name="T8" fmla="*/ 23 w 47"/>
                <a:gd name="T9" fmla="*/ 0 h 46"/>
              </a:gdLst>
              <a:ahLst/>
              <a:cxnLst>
                <a:cxn ang="0">
                  <a:pos x="T0" y="T1"/>
                </a:cxn>
                <a:cxn ang="0">
                  <a:pos x="T2" y="T3"/>
                </a:cxn>
                <a:cxn ang="0">
                  <a:pos x="T4" y="T5"/>
                </a:cxn>
                <a:cxn ang="0">
                  <a:pos x="T6" y="T7"/>
                </a:cxn>
                <a:cxn ang="0">
                  <a:pos x="T8" y="T9"/>
                </a:cxn>
              </a:cxnLst>
              <a:rect l="0" t="0" r="r" b="b"/>
              <a:pathLst>
                <a:path w="47" h="46">
                  <a:moveTo>
                    <a:pt x="23" y="0"/>
                  </a:moveTo>
                  <a:lnTo>
                    <a:pt x="0" y="24"/>
                  </a:lnTo>
                  <a:lnTo>
                    <a:pt x="23" y="46"/>
                  </a:lnTo>
                  <a:lnTo>
                    <a:pt x="47" y="24"/>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8" name="Freeform 1528"/>
            <p:cNvSpPr>
              <a:spLocks/>
            </p:cNvSpPr>
            <p:nvPr/>
          </p:nvSpPr>
          <p:spPr bwMode="auto">
            <a:xfrm flipH="1">
              <a:off x="7036828" y="379492"/>
              <a:ext cx="13904" cy="12162"/>
            </a:xfrm>
            <a:custGeom>
              <a:avLst/>
              <a:gdLst>
                <a:gd name="T0" fmla="*/ 23 w 47"/>
                <a:gd name="T1" fmla="*/ 0 h 46"/>
                <a:gd name="T2" fmla="*/ 0 w 47"/>
                <a:gd name="T3" fmla="*/ 23 h 46"/>
                <a:gd name="T4" fmla="*/ 23 w 47"/>
                <a:gd name="T5" fmla="*/ 46 h 46"/>
                <a:gd name="T6" fmla="*/ 47 w 47"/>
                <a:gd name="T7" fmla="*/ 23 h 46"/>
                <a:gd name="T8" fmla="*/ 23 w 47"/>
                <a:gd name="T9" fmla="*/ 0 h 46"/>
              </a:gdLst>
              <a:ahLst/>
              <a:cxnLst>
                <a:cxn ang="0">
                  <a:pos x="T0" y="T1"/>
                </a:cxn>
                <a:cxn ang="0">
                  <a:pos x="T2" y="T3"/>
                </a:cxn>
                <a:cxn ang="0">
                  <a:pos x="T4" y="T5"/>
                </a:cxn>
                <a:cxn ang="0">
                  <a:pos x="T6" y="T7"/>
                </a:cxn>
                <a:cxn ang="0">
                  <a:pos x="T8" y="T9"/>
                </a:cxn>
              </a:cxnLst>
              <a:rect l="0" t="0" r="r" b="b"/>
              <a:pathLst>
                <a:path w="47" h="46">
                  <a:moveTo>
                    <a:pt x="23" y="0"/>
                  </a:moveTo>
                  <a:lnTo>
                    <a:pt x="0" y="23"/>
                  </a:lnTo>
                  <a:lnTo>
                    <a:pt x="23" y="46"/>
                  </a:lnTo>
                  <a:lnTo>
                    <a:pt x="47" y="23"/>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9" name="Freeform 1529"/>
            <p:cNvSpPr>
              <a:spLocks/>
            </p:cNvSpPr>
            <p:nvPr/>
          </p:nvSpPr>
          <p:spPr bwMode="auto">
            <a:xfrm flipH="1">
              <a:off x="7019448" y="365593"/>
              <a:ext cx="13904" cy="12162"/>
            </a:xfrm>
            <a:custGeom>
              <a:avLst/>
              <a:gdLst>
                <a:gd name="T0" fmla="*/ 24 w 47"/>
                <a:gd name="T1" fmla="*/ 46 h 46"/>
                <a:gd name="T2" fmla="*/ 47 w 47"/>
                <a:gd name="T3" fmla="*/ 23 h 46"/>
                <a:gd name="T4" fmla="*/ 24 w 47"/>
                <a:gd name="T5" fmla="*/ 0 h 46"/>
                <a:gd name="T6" fmla="*/ 0 w 47"/>
                <a:gd name="T7" fmla="*/ 23 h 46"/>
                <a:gd name="T8" fmla="*/ 24 w 47"/>
                <a:gd name="T9" fmla="*/ 46 h 46"/>
              </a:gdLst>
              <a:ahLst/>
              <a:cxnLst>
                <a:cxn ang="0">
                  <a:pos x="T0" y="T1"/>
                </a:cxn>
                <a:cxn ang="0">
                  <a:pos x="T2" y="T3"/>
                </a:cxn>
                <a:cxn ang="0">
                  <a:pos x="T4" y="T5"/>
                </a:cxn>
                <a:cxn ang="0">
                  <a:pos x="T6" y="T7"/>
                </a:cxn>
                <a:cxn ang="0">
                  <a:pos x="T8" y="T9"/>
                </a:cxn>
              </a:cxnLst>
              <a:rect l="0" t="0" r="r" b="b"/>
              <a:pathLst>
                <a:path w="47" h="46">
                  <a:moveTo>
                    <a:pt x="24" y="46"/>
                  </a:moveTo>
                  <a:lnTo>
                    <a:pt x="47" y="23"/>
                  </a:lnTo>
                  <a:lnTo>
                    <a:pt x="24" y="0"/>
                  </a:lnTo>
                  <a:lnTo>
                    <a:pt x="0" y="23"/>
                  </a:lnTo>
                  <a:lnTo>
                    <a:pt x="2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0" name="Freeform 1530"/>
            <p:cNvSpPr>
              <a:spLocks/>
            </p:cNvSpPr>
            <p:nvPr/>
          </p:nvSpPr>
          <p:spPr bwMode="auto">
            <a:xfrm flipH="1">
              <a:off x="7467852" y="379492"/>
              <a:ext cx="13904" cy="12162"/>
            </a:xfrm>
            <a:custGeom>
              <a:avLst/>
              <a:gdLst>
                <a:gd name="T0" fmla="*/ 0 w 47"/>
                <a:gd name="T1" fmla="*/ 23 h 46"/>
                <a:gd name="T2" fmla="*/ 24 w 47"/>
                <a:gd name="T3" fmla="*/ 46 h 46"/>
                <a:gd name="T4" fmla="*/ 47 w 47"/>
                <a:gd name="T5" fmla="*/ 23 h 46"/>
                <a:gd name="T6" fmla="*/ 24 w 47"/>
                <a:gd name="T7" fmla="*/ 0 h 46"/>
                <a:gd name="T8" fmla="*/ 0 w 47"/>
                <a:gd name="T9" fmla="*/ 23 h 46"/>
              </a:gdLst>
              <a:ahLst/>
              <a:cxnLst>
                <a:cxn ang="0">
                  <a:pos x="T0" y="T1"/>
                </a:cxn>
                <a:cxn ang="0">
                  <a:pos x="T2" y="T3"/>
                </a:cxn>
                <a:cxn ang="0">
                  <a:pos x="T4" y="T5"/>
                </a:cxn>
                <a:cxn ang="0">
                  <a:pos x="T6" y="T7"/>
                </a:cxn>
                <a:cxn ang="0">
                  <a:pos x="T8" y="T9"/>
                </a:cxn>
              </a:cxnLst>
              <a:rect l="0" t="0" r="r" b="b"/>
              <a:pathLst>
                <a:path w="47" h="46">
                  <a:moveTo>
                    <a:pt x="0" y="23"/>
                  </a:moveTo>
                  <a:lnTo>
                    <a:pt x="24" y="46"/>
                  </a:lnTo>
                  <a:lnTo>
                    <a:pt x="47" y="23"/>
                  </a:lnTo>
                  <a:lnTo>
                    <a:pt x="24"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1" name="Freeform 1531"/>
            <p:cNvSpPr>
              <a:spLocks/>
            </p:cNvSpPr>
            <p:nvPr/>
          </p:nvSpPr>
          <p:spPr bwMode="auto">
            <a:xfrm flipH="1">
              <a:off x="7483494" y="365593"/>
              <a:ext cx="13904" cy="12162"/>
            </a:xfrm>
            <a:custGeom>
              <a:avLst/>
              <a:gdLst>
                <a:gd name="T0" fmla="*/ 47 w 47"/>
                <a:gd name="T1" fmla="*/ 23 h 46"/>
                <a:gd name="T2" fmla="*/ 24 w 47"/>
                <a:gd name="T3" fmla="*/ 0 h 46"/>
                <a:gd name="T4" fmla="*/ 0 w 47"/>
                <a:gd name="T5" fmla="*/ 23 h 46"/>
                <a:gd name="T6" fmla="*/ 24 w 47"/>
                <a:gd name="T7" fmla="*/ 46 h 46"/>
                <a:gd name="T8" fmla="*/ 47 w 47"/>
                <a:gd name="T9" fmla="*/ 23 h 46"/>
              </a:gdLst>
              <a:ahLst/>
              <a:cxnLst>
                <a:cxn ang="0">
                  <a:pos x="T0" y="T1"/>
                </a:cxn>
                <a:cxn ang="0">
                  <a:pos x="T2" y="T3"/>
                </a:cxn>
                <a:cxn ang="0">
                  <a:pos x="T4" y="T5"/>
                </a:cxn>
                <a:cxn ang="0">
                  <a:pos x="T6" y="T7"/>
                </a:cxn>
                <a:cxn ang="0">
                  <a:pos x="T8" y="T9"/>
                </a:cxn>
              </a:cxnLst>
              <a:rect l="0" t="0" r="r" b="b"/>
              <a:pathLst>
                <a:path w="47" h="46">
                  <a:moveTo>
                    <a:pt x="47" y="23"/>
                  </a:moveTo>
                  <a:lnTo>
                    <a:pt x="24" y="0"/>
                  </a:lnTo>
                  <a:lnTo>
                    <a:pt x="0" y="23"/>
                  </a:lnTo>
                  <a:lnTo>
                    <a:pt x="24" y="46"/>
                  </a:lnTo>
                  <a:lnTo>
                    <a:pt x="47"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2" name="Freeform 1532"/>
            <p:cNvSpPr>
              <a:spLocks/>
            </p:cNvSpPr>
            <p:nvPr/>
          </p:nvSpPr>
          <p:spPr bwMode="auto">
            <a:xfrm flipH="1">
              <a:off x="7069850" y="407291"/>
              <a:ext cx="13904" cy="10425"/>
            </a:xfrm>
            <a:custGeom>
              <a:avLst/>
              <a:gdLst>
                <a:gd name="T0" fmla="*/ 24 w 48"/>
                <a:gd name="T1" fmla="*/ 0 h 46"/>
                <a:gd name="T2" fmla="*/ 0 w 48"/>
                <a:gd name="T3" fmla="*/ 23 h 46"/>
                <a:gd name="T4" fmla="*/ 24 w 48"/>
                <a:gd name="T5" fmla="*/ 46 h 46"/>
                <a:gd name="T6" fmla="*/ 48 w 48"/>
                <a:gd name="T7" fmla="*/ 23 h 46"/>
                <a:gd name="T8" fmla="*/ 24 w 48"/>
                <a:gd name="T9" fmla="*/ 0 h 46"/>
              </a:gdLst>
              <a:ahLst/>
              <a:cxnLst>
                <a:cxn ang="0">
                  <a:pos x="T0" y="T1"/>
                </a:cxn>
                <a:cxn ang="0">
                  <a:pos x="T2" y="T3"/>
                </a:cxn>
                <a:cxn ang="0">
                  <a:pos x="T4" y="T5"/>
                </a:cxn>
                <a:cxn ang="0">
                  <a:pos x="T6" y="T7"/>
                </a:cxn>
                <a:cxn ang="0">
                  <a:pos x="T8" y="T9"/>
                </a:cxn>
              </a:cxnLst>
              <a:rect l="0" t="0" r="r" b="b"/>
              <a:pathLst>
                <a:path w="48" h="46">
                  <a:moveTo>
                    <a:pt x="24" y="0"/>
                  </a:moveTo>
                  <a:lnTo>
                    <a:pt x="0" y="23"/>
                  </a:lnTo>
                  <a:lnTo>
                    <a:pt x="24" y="46"/>
                  </a:lnTo>
                  <a:lnTo>
                    <a:pt x="48" y="23"/>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3" name="Freeform 1533"/>
            <p:cNvSpPr>
              <a:spLocks/>
            </p:cNvSpPr>
            <p:nvPr/>
          </p:nvSpPr>
          <p:spPr bwMode="auto">
            <a:xfrm flipH="1">
              <a:off x="7052470" y="393392"/>
              <a:ext cx="13904" cy="10425"/>
            </a:xfrm>
            <a:custGeom>
              <a:avLst/>
              <a:gdLst>
                <a:gd name="T0" fmla="*/ 23 w 47"/>
                <a:gd name="T1" fmla="*/ 46 h 46"/>
                <a:gd name="T2" fmla="*/ 47 w 47"/>
                <a:gd name="T3" fmla="*/ 23 h 46"/>
                <a:gd name="T4" fmla="*/ 23 w 47"/>
                <a:gd name="T5" fmla="*/ 0 h 46"/>
                <a:gd name="T6" fmla="*/ 0 w 47"/>
                <a:gd name="T7" fmla="*/ 23 h 46"/>
                <a:gd name="T8" fmla="*/ 23 w 47"/>
                <a:gd name="T9" fmla="*/ 46 h 46"/>
              </a:gdLst>
              <a:ahLst/>
              <a:cxnLst>
                <a:cxn ang="0">
                  <a:pos x="T0" y="T1"/>
                </a:cxn>
                <a:cxn ang="0">
                  <a:pos x="T2" y="T3"/>
                </a:cxn>
                <a:cxn ang="0">
                  <a:pos x="T4" y="T5"/>
                </a:cxn>
                <a:cxn ang="0">
                  <a:pos x="T6" y="T7"/>
                </a:cxn>
                <a:cxn ang="0">
                  <a:pos x="T8" y="T9"/>
                </a:cxn>
              </a:cxnLst>
              <a:rect l="0" t="0" r="r" b="b"/>
              <a:pathLst>
                <a:path w="47" h="46">
                  <a:moveTo>
                    <a:pt x="23" y="46"/>
                  </a:moveTo>
                  <a:lnTo>
                    <a:pt x="47" y="23"/>
                  </a:lnTo>
                  <a:lnTo>
                    <a:pt x="23" y="0"/>
                  </a:lnTo>
                  <a:lnTo>
                    <a:pt x="0" y="23"/>
                  </a:lnTo>
                  <a:lnTo>
                    <a:pt x="23"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4" name="Freeform 1534"/>
            <p:cNvSpPr>
              <a:spLocks/>
            </p:cNvSpPr>
            <p:nvPr/>
          </p:nvSpPr>
          <p:spPr bwMode="auto">
            <a:xfrm flipH="1">
              <a:off x="7434830" y="407291"/>
              <a:ext cx="13904" cy="10425"/>
            </a:xfrm>
            <a:custGeom>
              <a:avLst/>
              <a:gdLst>
                <a:gd name="T0" fmla="*/ 0 w 48"/>
                <a:gd name="T1" fmla="*/ 23 h 46"/>
                <a:gd name="T2" fmla="*/ 23 w 48"/>
                <a:gd name="T3" fmla="*/ 46 h 46"/>
                <a:gd name="T4" fmla="*/ 48 w 48"/>
                <a:gd name="T5" fmla="*/ 23 h 46"/>
                <a:gd name="T6" fmla="*/ 23 w 48"/>
                <a:gd name="T7" fmla="*/ 0 h 46"/>
                <a:gd name="T8" fmla="*/ 0 w 48"/>
                <a:gd name="T9" fmla="*/ 23 h 46"/>
              </a:gdLst>
              <a:ahLst/>
              <a:cxnLst>
                <a:cxn ang="0">
                  <a:pos x="T0" y="T1"/>
                </a:cxn>
                <a:cxn ang="0">
                  <a:pos x="T2" y="T3"/>
                </a:cxn>
                <a:cxn ang="0">
                  <a:pos x="T4" y="T5"/>
                </a:cxn>
                <a:cxn ang="0">
                  <a:pos x="T6" y="T7"/>
                </a:cxn>
                <a:cxn ang="0">
                  <a:pos x="T8" y="T9"/>
                </a:cxn>
              </a:cxnLst>
              <a:rect l="0" t="0" r="r" b="b"/>
              <a:pathLst>
                <a:path w="48" h="46">
                  <a:moveTo>
                    <a:pt x="0" y="23"/>
                  </a:moveTo>
                  <a:lnTo>
                    <a:pt x="23" y="46"/>
                  </a:lnTo>
                  <a:lnTo>
                    <a:pt x="48" y="23"/>
                  </a:lnTo>
                  <a:lnTo>
                    <a:pt x="23"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5" name="Freeform 1535"/>
            <p:cNvSpPr>
              <a:spLocks/>
            </p:cNvSpPr>
            <p:nvPr/>
          </p:nvSpPr>
          <p:spPr bwMode="auto">
            <a:xfrm flipH="1">
              <a:off x="7450472" y="393392"/>
              <a:ext cx="13904" cy="10425"/>
            </a:xfrm>
            <a:custGeom>
              <a:avLst/>
              <a:gdLst>
                <a:gd name="T0" fmla="*/ 49 w 49"/>
                <a:gd name="T1" fmla="*/ 23 h 46"/>
                <a:gd name="T2" fmla="*/ 24 w 49"/>
                <a:gd name="T3" fmla="*/ 0 h 46"/>
                <a:gd name="T4" fmla="*/ 0 w 49"/>
                <a:gd name="T5" fmla="*/ 23 h 46"/>
                <a:gd name="T6" fmla="*/ 24 w 49"/>
                <a:gd name="T7" fmla="*/ 46 h 46"/>
                <a:gd name="T8" fmla="*/ 49 w 49"/>
                <a:gd name="T9" fmla="*/ 23 h 46"/>
              </a:gdLst>
              <a:ahLst/>
              <a:cxnLst>
                <a:cxn ang="0">
                  <a:pos x="T0" y="T1"/>
                </a:cxn>
                <a:cxn ang="0">
                  <a:pos x="T2" y="T3"/>
                </a:cxn>
                <a:cxn ang="0">
                  <a:pos x="T4" y="T5"/>
                </a:cxn>
                <a:cxn ang="0">
                  <a:pos x="T6" y="T7"/>
                </a:cxn>
                <a:cxn ang="0">
                  <a:pos x="T8" y="T9"/>
                </a:cxn>
              </a:cxnLst>
              <a:rect l="0" t="0" r="r" b="b"/>
              <a:pathLst>
                <a:path w="49" h="46">
                  <a:moveTo>
                    <a:pt x="49" y="23"/>
                  </a:moveTo>
                  <a:lnTo>
                    <a:pt x="24" y="0"/>
                  </a:lnTo>
                  <a:lnTo>
                    <a:pt x="0" y="23"/>
                  </a:lnTo>
                  <a:lnTo>
                    <a:pt x="24" y="46"/>
                  </a:lnTo>
                  <a:lnTo>
                    <a:pt x="49"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6" name="Freeform 1536"/>
            <p:cNvSpPr>
              <a:spLocks/>
            </p:cNvSpPr>
            <p:nvPr/>
          </p:nvSpPr>
          <p:spPr bwMode="auto">
            <a:xfrm flipH="1">
              <a:off x="7102872" y="435090"/>
              <a:ext cx="13904" cy="10425"/>
            </a:xfrm>
            <a:custGeom>
              <a:avLst/>
              <a:gdLst>
                <a:gd name="T0" fmla="*/ 24 w 47"/>
                <a:gd name="T1" fmla="*/ 0 h 46"/>
                <a:gd name="T2" fmla="*/ 0 w 47"/>
                <a:gd name="T3" fmla="*/ 22 h 46"/>
                <a:gd name="T4" fmla="*/ 24 w 47"/>
                <a:gd name="T5" fmla="*/ 46 h 46"/>
                <a:gd name="T6" fmla="*/ 47 w 47"/>
                <a:gd name="T7" fmla="*/ 22 h 46"/>
                <a:gd name="T8" fmla="*/ 24 w 47"/>
                <a:gd name="T9" fmla="*/ 0 h 46"/>
              </a:gdLst>
              <a:ahLst/>
              <a:cxnLst>
                <a:cxn ang="0">
                  <a:pos x="T0" y="T1"/>
                </a:cxn>
                <a:cxn ang="0">
                  <a:pos x="T2" y="T3"/>
                </a:cxn>
                <a:cxn ang="0">
                  <a:pos x="T4" y="T5"/>
                </a:cxn>
                <a:cxn ang="0">
                  <a:pos x="T6" y="T7"/>
                </a:cxn>
                <a:cxn ang="0">
                  <a:pos x="T8" y="T9"/>
                </a:cxn>
              </a:cxnLst>
              <a:rect l="0" t="0" r="r" b="b"/>
              <a:pathLst>
                <a:path w="47" h="46">
                  <a:moveTo>
                    <a:pt x="24" y="0"/>
                  </a:moveTo>
                  <a:lnTo>
                    <a:pt x="0" y="22"/>
                  </a:lnTo>
                  <a:lnTo>
                    <a:pt x="24" y="46"/>
                  </a:lnTo>
                  <a:lnTo>
                    <a:pt x="47" y="22"/>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7" name="Freeform 1537"/>
            <p:cNvSpPr>
              <a:spLocks/>
            </p:cNvSpPr>
            <p:nvPr/>
          </p:nvSpPr>
          <p:spPr bwMode="auto">
            <a:xfrm flipH="1">
              <a:off x="7085492" y="421191"/>
              <a:ext cx="13904" cy="10425"/>
            </a:xfrm>
            <a:custGeom>
              <a:avLst/>
              <a:gdLst>
                <a:gd name="T0" fmla="*/ 24 w 47"/>
                <a:gd name="T1" fmla="*/ 46 h 46"/>
                <a:gd name="T2" fmla="*/ 47 w 47"/>
                <a:gd name="T3" fmla="*/ 23 h 46"/>
                <a:gd name="T4" fmla="*/ 24 w 47"/>
                <a:gd name="T5" fmla="*/ 0 h 46"/>
                <a:gd name="T6" fmla="*/ 0 w 47"/>
                <a:gd name="T7" fmla="*/ 23 h 46"/>
                <a:gd name="T8" fmla="*/ 24 w 47"/>
                <a:gd name="T9" fmla="*/ 46 h 46"/>
              </a:gdLst>
              <a:ahLst/>
              <a:cxnLst>
                <a:cxn ang="0">
                  <a:pos x="T0" y="T1"/>
                </a:cxn>
                <a:cxn ang="0">
                  <a:pos x="T2" y="T3"/>
                </a:cxn>
                <a:cxn ang="0">
                  <a:pos x="T4" y="T5"/>
                </a:cxn>
                <a:cxn ang="0">
                  <a:pos x="T6" y="T7"/>
                </a:cxn>
                <a:cxn ang="0">
                  <a:pos x="T8" y="T9"/>
                </a:cxn>
              </a:cxnLst>
              <a:rect l="0" t="0" r="r" b="b"/>
              <a:pathLst>
                <a:path w="47" h="46">
                  <a:moveTo>
                    <a:pt x="24" y="46"/>
                  </a:moveTo>
                  <a:lnTo>
                    <a:pt x="47" y="23"/>
                  </a:lnTo>
                  <a:lnTo>
                    <a:pt x="24" y="0"/>
                  </a:lnTo>
                  <a:lnTo>
                    <a:pt x="0" y="23"/>
                  </a:lnTo>
                  <a:lnTo>
                    <a:pt x="2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8" name="Freeform 1538"/>
            <p:cNvSpPr>
              <a:spLocks/>
            </p:cNvSpPr>
            <p:nvPr/>
          </p:nvSpPr>
          <p:spPr bwMode="auto">
            <a:xfrm flipH="1">
              <a:off x="7118514" y="421191"/>
              <a:ext cx="13904" cy="10425"/>
            </a:xfrm>
            <a:custGeom>
              <a:avLst/>
              <a:gdLst>
                <a:gd name="T0" fmla="*/ 48 w 48"/>
                <a:gd name="T1" fmla="*/ 23 h 46"/>
                <a:gd name="T2" fmla="*/ 24 w 48"/>
                <a:gd name="T3" fmla="*/ 0 h 46"/>
                <a:gd name="T4" fmla="*/ 0 w 48"/>
                <a:gd name="T5" fmla="*/ 23 h 46"/>
                <a:gd name="T6" fmla="*/ 24 w 48"/>
                <a:gd name="T7" fmla="*/ 46 h 46"/>
                <a:gd name="T8" fmla="*/ 48 w 48"/>
                <a:gd name="T9" fmla="*/ 23 h 46"/>
              </a:gdLst>
              <a:ahLst/>
              <a:cxnLst>
                <a:cxn ang="0">
                  <a:pos x="T0" y="T1"/>
                </a:cxn>
                <a:cxn ang="0">
                  <a:pos x="T2" y="T3"/>
                </a:cxn>
                <a:cxn ang="0">
                  <a:pos x="T4" y="T5"/>
                </a:cxn>
                <a:cxn ang="0">
                  <a:pos x="T6" y="T7"/>
                </a:cxn>
                <a:cxn ang="0">
                  <a:pos x="T8" y="T9"/>
                </a:cxn>
              </a:cxnLst>
              <a:rect l="0" t="0" r="r" b="b"/>
              <a:pathLst>
                <a:path w="48" h="46">
                  <a:moveTo>
                    <a:pt x="48" y="23"/>
                  </a:moveTo>
                  <a:lnTo>
                    <a:pt x="24" y="0"/>
                  </a:lnTo>
                  <a:lnTo>
                    <a:pt x="0" y="23"/>
                  </a:lnTo>
                  <a:lnTo>
                    <a:pt x="24" y="46"/>
                  </a:lnTo>
                  <a:lnTo>
                    <a:pt x="48"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9" name="Freeform 1539"/>
            <p:cNvSpPr>
              <a:spLocks/>
            </p:cNvSpPr>
            <p:nvPr/>
          </p:nvSpPr>
          <p:spPr bwMode="auto">
            <a:xfrm flipH="1">
              <a:off x="7135894" y="435090"/>
              <a:ext cx="13904" cy="10425"/>
            </a:xfrm>
            <a:custGeom>
              <a:avLst/>
              <a:gdLst>
                <a:gd name="T0" fmla="*/ 24 w 48"/>
                <a:gd name="T1" fmla="*/ 0 h 46"/>
                <a:gd name="T2" fmla="*/ 0 w 48"/>
                <a:gd name="T3" fmla="*/ 22 h 46"/>
                <a:gd name="T4" fmla="*/ 24 w 48"/>
                <a:gd name="T5" fmla="*/ 46 h 46"/>
                <a:gd name="T6" fmla="*/ 48 w 48"/>
                <a:gd name="T7" fmla="*/ 22 h 46"/>
                <a:gd name="T8" fmla="*/ 24 w 48"/>
                <a:gd name="T9" fmla="*/ 0 h 46"/>
              </a:gdLst>
              <a:ahLst/>
              <a:cxnLst>
                <a:cxn ang="0">
                  <a:pos x="T0" y="T1"/>
                </a:cxn>
                <a:cxn ang="0">
                  <a:pos x="T2" y="T3"/>
                </a:cxn>
                <a:cxn ang="0">
                  <a:pos x="T4" y="T5"/>
                </a:cxn>
                <a:cxn ang="0">
                  <a:pos x="T6" y="T7"/>
                </a:cxn>
                <a:cxn ang="0">
                  <a:pos x="T8" y="T9"/>
                </a:cxn>
              </a:cxnLst>
              <a:rect l="0" t="0" r="r" b="b"/>
              <a:pathLst>
                <a:path w="48" h="46">
                  <a:moveTo>
                    <a:pt x="24" y="0"/>
                  </a:moveTo>
                  <a:lnTo>
                    <a:pt x="0" y="22"/>
                  </a:lnTo>
                  <a:lnTo>
                    <a:pt x="24" y="46"/>
                  </a:lnTo>
                  <a:lnTo>
                    <a:pt x="48" y="22"/>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0" name="Freeform 1540"/>
            <p:cNvSpPr>
              <a:spLocks/>
            </p:cNvSpPr>
            <p:nvPr/>
          </p:nvSpPr>
          <p:spPr bwMode="auto">
            <a:xfrm flipH="1">
              <a:off x="7151536" y="421191"/>
              <a:ext cx="13904" cy="10425"/>
            </a:xfrm>
            <a:custGeom>
              <a:avLst/>
              <a:gdLst>
                <a:gd name="T0" fmla="*/ 49 w 49"/>
                <a:gd name="T1" fmla="*/ 23 h 46"/>
                <a:gd name="T2" fmla="*/ 25 w 49"/>
                <a:gd name="T3" fmla="*/ 0 h 46"/>
                <a:gd name="T4" fmla="*/ 0 w 49"/>
                <a:gd name="T5" fmla="*/ 23 h 46"/>
                <a:gd name="T6" fmla="*/ 25 w 49"/>
                <a:gd name="T7" fmla="*/ 46 h 46"/>
                <a:gd name="T8" fmla="*/ 49 w 49"/>
                <a:gd name="T9" fmla="*/ 23 h 46"/>
              </a:gdLst>
              <a:ahLst/>
              <a:cxnLst>
                <a:cxn ang="0">
                  <a:pos x="T0" y="T1"/>
                </a:cxn>
                <a:cxn ang="0">
                  <a:pos x="T2" y="T3"/>
                </a:cxn>
                <a:cxn ang="0">
                  <a:pos x="T4" y="T5"/>
                </a:cxn>
                <a:cxn ang="0">
                  <a:pos x="T6" y="T7"/>
                </a:cxn>
                <a:cxn ang="0">
                  <a:pos x="T8" y="T9"/>
                </a:cxn>
              </a:cxnLst>
              <a:rect l="0" t="0" r="r" b="b"/>
              <a:pathLst>
                <a:path w="49" h="46">
                  <a:moveTo>
                    <a:pt x="49" y="23"/>
                  </a:moveTo>
                  <a:lnTo>
                    <a:pt x="25" y="0"/>
                  </a:lnTo>
                  <a:lnTo>
                    <a:pt x="0" y="23"/>
                  </a:lnTo>
                  <a:lnTo>
                    <a:pt x="25" y="46"/>
                  </a:lnTo>
                  <a:lnTo>
                    <a:pt x="49"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1" name="Freeform 1541"/>
            <p:cNvSpPr>
              <a:spLocks/>
            </p:cNvSpPr>
            <p:nvPr/>
          </p:nvSpPr>
          <p:spPr bwMode="auto">
            <a:xfrm flipH="1">
              <a:off x="7168916" y="435090"/>
              <a:ext cx="13904" cy="10425"/>
            </a:xfrm>
            <a:custGeom>
              <a:avLst/>
              <a:gdLst>
                <a:gd name="T0" fmla="*/ 25 w 48"/>
                <a:gd name="T1" fmla="*/ 0 h 46"/>
                <a:gd name="T2" fmla="*/ 0 w 48"/>
                <a:gd name="T3" fmla="*/ 22 h 46"/>
                <a:gd name="T4" fmla="*/ 25 w 48"/>
                <a:gd name="T5" fmla="*/ 46 h 46"/>
                <a:gd name="T6" fmla="*/ 48 w 48"/>
                <a:gd name="T7" fmla="*/ 22 h 46"/>
                <a:gd name="T8" fmla="*/ 25 w 48"/>
                <a:gd name="T9" fmla="*/ 0 h 46"/>
              </a:gdLst>
              <a:ahLst/>
              <a:cxnLst>
                <a:cxn ang="0">
                  <a:pos x="T0" y="T1"/>
                </a:cxn>
                <a:cxn ang="0">
                  <a:pos x="T2" y="T3"/>
                </a:cxn>
                <a:cxn ang="0">
                  <a:pos x="T4" y="T5"/>
                </a:cxn>
                <a:cxn ang="0">
                  <a:pos x="T6" y="T7"/>
                </a:cxn>
                <a:cxn ang="0">
                  <a:pos x="T8" y="T9"/>
                </a:cxn>
              </a:cxnLst>
              <a:rect l="0" t="0" r="r" b="b"/>
              <a:pathLst>
                <a:path w="48" h="46">
                  <a:moveTo>
                    <a:pt x="25" y="0"/>
                  </a:moveTo>
                  <a:lnTo>
                    <a:pt x="0" y="22"/>
                  </a:lnTo>
                  <a:lnTo>
                    <a:pt x="25" y="46"/>
                  </a:lnTo>
                  <a:lnTo>
                    <a:pt x="48" y="22"/>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2" name="Freeform 1542"/>
            <p:cNvSpPr>
              <a:spLocks/>
            </p:cNvSpPr>
            <p:nvPr/>
          </p:nvSpPr>
          <p:spPr bwMode="auto">
            <a:xfrm flipH="1">
              <a:off x="7184558" y="421191"/>
              <a:ext cx="15642" cy="10425"/>
            </a:xfrm>
            <a:custGeom>
              <a:avLst/>
              <a:gdLst>
                <a:gd name="T0" fmla="*/ 48 w 48"/>
                <a:gd name="T1" fmla="*/ 23 h 46"/>
                <a:gd name="T2" fmla="*/ 23 w 48"/>
                <a:gd name="T3" fmla="*/ 0 h 46"/>
                <a:gd name="T4" fmla="*/ 0 w 48"/>
                <a:gd name="T5" fmla="*/ 23 h 46"/>
                <a:gd name="T6" fmla="*/ 23 w 48"/>
                <a:gd name="T7" fmla="*/ 46 h 46"/>
                <a:gd name="T8" fmla="*/ 48 w 48"/>
                <a:gd name="T9" fmla="*/ 23 h 46"/>
              </a:gdLst>
              <a:ahLst/>
              <a:cxnLst>
                <a:cxn ang="0">
                  <a:pos x="T0" y="T1"/>
                </a:cxn>
                <a:cxn ang="0">
                  <a:pos x="T2" y="T3"/>
                </a:cxn>
                <a:cxn ang="0">
                  <a:pos x="T4" y="T5"/>
                </a:cxn>
                <a:cxn ang="0">
                  <a:pos x="T6" y="T7"/>
                </a:cxn>
                <a:cxn ang="0">
                  <a:pos x="T8" y="T9"/>
                </a:cxn>
              </a:cxnLst>
              <a:rect l="0" t="0" r="r" b="b"/>
              <a:pathLst>
                <a:path w="48" h="46">
                  <a:moveTo>
                    <a:pt x="48" y="23"/>
                  </a:moveTo>
                  <a:lnTo>
                    <a:pt x="23" y="0"/>
                  </a:lnTo>
                  <a:lnTo>
                    <a:pt x="0" y="23"/>
                  </a:lnTo>
                  <a:lnTo>
                    <a:pt x="23" y="46"/>
                  </a:lnTo>
                  <a:lnTo>
                    <a:pt x="48"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3" name="Freeform 1543"/>
            <p:cNvSpPr>
              <a:spLocks/>
            </p:cNvSpPr>
            <p:nvPr/>
          </p:nvSpPr>
          <p:spPr bwMode="auto">
            <a:xfrm flipH="1">
              <a:off x="7201938" y="435090"/>
              <a:ext cx="13904" cy="10425"/>
            </a:xfrm>
            <a:custGeom>
              <a:avLst/>
              <a:gdLst>
                <a:gd name="T0" fmla="*/ 23 w 48"/>
                <a:gd name="T1" fmla="*/ 0 h 46"/>
                <a:gd name="T2" fmla="*/ 0 w 48"/>
                <a:gd name="T3" fmla="*/ 22 h 46"/>
                <a:gd name="T4" fmla="*/ 23 w 48"/>
                <a:gd name="T5" fmla="*/ 46 h 46"/>
                <a:gd name="T6" fmla="*/ 48 w 48"/>
                <a:gd name="T7" fmla="*/ 22 h 46"/>
                <a:gd name="T8" fmla="*/ 23 w 48"/>
                <a:gd name="T9" fmla="*/ 0 h 46"/>
              </a:gdLst>
              <a:ahLst/>
              <a:cxnLst>
                <a:cxn ang="0">
                  <a:pos x="T0" y="T1"/>
                </a:cxn>
                <a:cxn ang="0">
                  <a:pos x="T2" y="T3"/>
                </a:cxn>
                <a:cxn ang="0">
                  <a:pos x="T4" y="T5"/>
                </a:cxn>
                <a:cxn ang="0">
                  <a:pos x="T6" y="T7"/>
                </a:cxn>
                <a:cxn ang="0">
                  <a:pos x="T8" y="T9"/>
                </a:cxn>
              </a:cxnLst>
              <a:rect l="0" t="0" r="r" b="b"/>
              <a:pathLst>
                <a:path w="48" h="46">
                  <a:moveTo>
                    <a:pt x="23" y="0"/>
                  </a:moveTo>
                  <a:lnTo>
                    <a:pt x="0" y="22"/>
                  </a:lnTo>
                  <a:lnTo>
                    <a:pt x="23" y="46"/>
                  </a:lnTo>
                  <a:lnTo>
                    <a:pt x="48" y="22"/>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4" name="Freeform 1544"/>
            <p:cNvSpPr>
              <a:spLocks/>
            </p:cNvSpPr>
            <p:nvPr/>
          </p:nvSpPr>
          <p:spPr bwMode="auto">
            <a:xfrm flipH="1">
              <a:off x="7219318" y="421191"/>
              <a:ext cx="13904" cy="10425"/>
            </a:xfrm>
            <a:custGeom>
              <a:avLst/>
              <a:gdLst>
                <a:gd name="T0" fmla="*/ 49 w 49"/>
                <a:gd name="T1" fmla="*/ 23 h 46"/>
                <a:gd name="T2" fmla="*/ 24 w 49"/>
                <a:gd name="T3" fmla="*/ 0 h 46"/>
                <a:gd name="T4" fmla="*/ 0 w 49"/>
                <a:gd name="T5" fmla="*/ 23 h 46"/>
                <a:gd name="T6" fmla="*/ 24 w 49"/>
                <a:gd name="T7" fmla="*/ 46 h 46"/>
                <a:gd name="T8" fmla="*/ 49 w 49"/>
                <a:gd name="T9" fmla="*/ 23 h 46"/>
              </a:gdLst>
              <a:ahLst/>
              <a:cxnLst>
                <a:cxn ang="0">
                  <a:pos x="T0" y="T1"/>
                </a:cxn>
                <a:cxn ang="0">
                  <a:pos x="T2" y="T3"/>
                </a:cxn>
                <a:cxn ang="0">
                  <a:pos x="T4" y="T5"/>
                </a:cxn>
                <a:cxn ang="0">
                  <a:pos x="T6" y="T7"/>
                </a:cxn>
                <a:cxn ang="0">
                  <a:pos x="T8" y="T9"/>
                </a:cxn>
              </a:cxnLst>
              <a:rect l="0" t="0" r="r" b="b"/>
              <a:pathLst>
                <a:path w="49" h="46">
                  <a:moveTo>
                    <a:pt x="49" y="23"/>
                  </a:moveTo>
                  <a:lnTo>
                    <a:pt x="24" y="0"/>
                  </a:lnTo>
                  <a:lnTo>
                    <a:pt x="0" y="23"/>
                  </a:lnTo>
                  <a:lnTo>
                    <a:pt x="24" y="46"/>
                  </a:lnTo>
                  <a:lnTo>
                    <a:pt x="49"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5" name="Freeform 1545"/>
            <p:cNvSpPr>
              <a:spLocks/>
            </p:cNvSpPr>
            <p:nvPr/>
          </p:nvSpPr>
          <p:spPr bwMode="auto">
            <a:xfrm flipH="1">
              <a:off x="7234960" y="435090"/>
              <a:ext cx="13904" cy="10425"/>
            </a:xfrm>
            <a:custGeom>
              <a:avLst/>
              <a:gdLst>
                <a:gd name="T0" fmla="*/ 24 w 47"/>
                <a:gd name="T1" fmla="*/ 0 h 46"/>
                <a:gd name="T2" fmla="*/ 0 w 47"/>
                <a:gd name="T3" fmla="*/ 22 h 46"/>
                <a:gd name="T4" fmla="*/ 24 w 47"/>
                <a:gd name="T5" fmla="*/ 46 h 46"/>
                <a:gd name="T6" fmla="*/ 47 w 47"/>
                <a:gd name="T7" fmla="*/ 22 h 46"/>
                <a:gd name="T8" fmla="*/ 24 w 47"/>
                <a:gd name="T9" fmla="*/ 0 h 46"/>
              </a:gdLst>
              <a:ahLst/>
              <a:cxnLst>
                <a:cxn ang="0">
                  <a:pos x="T0" y="T1"/>
                </a:cxn>
                <a:cxn ang="0">
                  <a:pos x="T2" y="T3"/>
                </a:cxn>
                <a:cxn ang="0">
                  <a:pos x="T4" y="T5"/>
                </a:cxn>
                <a:cxn ang="0">
                  <a:pos x="T6" y="T7"/>
                </a:cxn>
                <a:cxn ang="0">
                  <a:pos x="T8" y="T9"/>
                </a:cxn>
              </a:cxnLst>
              <a:rect l="0" t="0" r="r" b="b"/>
              <a:pathLst>
                <a:path w="47" h="46">
                  <a:moveTo>
                    <a:pt x="24" y="0"/>
                  </a:moveTo>
                  <a:lnTo>
                    <a:pt x="0" y="22"/>
                  </a:lnTo>
                  <a:lnTo>
                    <a:pt x="24" y="46"/>
                  </a:lnTo>
                  <a:lnTo>
                    <a:pt x="47" y="22"/>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6" name="Freeform 1546"/>
            <p:cNvSpPr>
              <a:spLocks/>
            </p:cNvSpPr>
            <p:nvPr/>
          </p:nvSpPr>
          <p:spPr bwMode="auto">
            <a:xfrm flipH="1">
              <a:off x="7252340" y="421191"/>
              <a:ext cx="13904" cy="10425"/>
            </a:xfrm>
            <a:custGeom>
              <a:avLst/>
              <a:gdLst>
                <a:gd name="T0" fmla="*/ 47 w 47"/>
                <a:gd name="T1" fmla="*/ 23 h 46"/>
                <a:gd name="T2" fmla="*/ 24 w 47"/>
                <a:gd name="T3" fmla="*/ 0 h 46"/>
                <a:gd name="T4" fmla="*/ 0 w 47"/>
                <a:gd name="T5" fmla="*/ 23 h 46"/>
                <a:gd name="T6" fmla="*/ 24 w 47"/>
                <a:gd name="T7" fmla="*/ 46 h 46"/>
                <a:gd name="T8" fmla="*/ 47 w 47"/>
                <a:gd name="T9" fmla="*/ 23 h 46"/>
              </a:gdLst>
              <a:ahLst/>
              <a:cxnLst>
                <a:cxn ang="0">
                  <a:pos x="T0" y="T1"/>
                </a:cxn>
                <a:cxn ang="0">
                  <a:pos x="T2" y="T3"/>
                </a:cxn>
                <a:cxn ang="0">
                  <a:pos x="T4" y="T5"/>
                </a:cxn>
                <a:cxn ang="0">
                  <a:pos x="T6" y="T7"/>
                </a:cxn>
                <a:cxn ang="0">
                  <a:pos x="T8" y="T9"/>
                </a:cxn>
              </a:cxnLst>
              <a:rect l="0" t="0" r="r" b="b"/>
              <a:pathLst>
                <a:path w="47" h="46">
                  <a:moveTo>
                    <a:pt x="47" y="23"/>
                  </a:moveTo>
                  <a:lnTo>
                    <a:pt x="24" y="0"/>
                  </a:lnTo>
                  <a:lnTo>
                    <a:pt x="0" y="23"/>
                  </a:lnTo>
                  <a:lnTo>
                    <a:pt x="24" y="46"/>
                  </a:lnTo>
                  <a:lnTo>
                    <a:pt x="47"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7" name="Freeform 1547"/>
            <p:cNvSpPr>
              <a:spLocks/>
            </p:cNvSpPr>
            <p:nvPr/>
          </p:nvSpPr>
          <p:spPr bwMode="auto">
            <a:xfrm flipH="1">
              <a:off x="7267982" y="435090"/>
              <a:ext cx="13904" cy="10425"/>
            </a:xfrm>
            <a:custGeom>
              <a:avLst/>
              <a:gdLst>
                <a:gd name="T0" fmla="*/ 23 w 47"/>
                <a:gd name="T1" fmla="*/ 0 h 46"/>
                <a:gd name="T2" fmla="*/ 0 w 47"/>
                <a:gd name="T3" fmla="*/ 22 h 46"/>
                <a:gd name="T4" fmla="*/ 23 w 47"/>
                <a:gd name="T5" fmla="*/ 46 h 46"/>
                <a:gd name="T6" fmla="*/ 47 w 47"/>
                <a:gd name="T7" fmla="*/ 22 h 46"/>
                <a:gd name="T8" fmla="*/ 23 w 47"/>
                <a:gd name="T9" fmla="*/ 0 h 46"/>
              </a:gdLst>
              <a:ahLst/>
              <a:cxnLst>
                <a:cxn ang="0">
                  <a:pos x="T0" y="T1"/>
                </a:cxn>
                <a:cxn ang="0">
                  <a:pos x="T2" y="T3"/>
                </a:cxn>
                <a:cxn ang="0">
                  <a:pos x="T4" y="T5"/>
                </a:cxn>
                <a:cxn ang="0">
                  <a:pos x="T6" y="T7"/>
                </a:cxn>
                <a:cxn ang="0">
                  <a:pos x="T8" y="T9"/>
                </a:cxn>
              </a:cxnLst>
              <a:rect l="0" t="0" r="r" b="b"/>
              <a:pathLst>
                <a:path w="47" h="46">
                  <a:moveTo>
                    <a:pt x="23" y="0"/>
                  </a:moveTo>
                  <a:lnTo>
                    <a:pt x="0" y="22"/>
                  </a:lnTo>
                  <a:lnTo>
                    <a:pt x="23" y="46"/>
                  </a:lnTo>
                  <a:lnTo>
                    <a:pt x="47" y="22"/>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8" name="Freeform 1548"/>
            <p:cNvSpPr>
              <a:spLocks/>
            </p:cNvSpPr>
            <p:nvPr/>
          </p:nvSpPr>
          <p:spPr bwMode="auto">
            <a:xfrm flipH="1">
              <a:off x="7285362" y="421191"/>
              <a:ext cx="13904" cy="10425"/>
            </a:xfrm>
            <a:custGeom>
              <a:avLst/>
              <a:gdLst>
                <a:gd name="T0" fmla="*/ 47 w 47"/>
                <a:gd name="T1" fmla="*/ 23 h 46"/>
                <a:gd name="T2" fmla="*/ 23 w 47"/>
                <a:gd name="T3" fmla="*/ 0 h 46"/>
                <a:gd name="T4" fmla="*/ 0 w 47"/>
                <a:gd name="T5" fmla="*/ 23 h 46"/>
                <a:gd name="T6" fmla="*/ 23 w 47"/>
                <a:gd name="T7" fmla="*/ 46 h 46"/>
                <a:gd name="T8" fmla="*/ 47 w 47"/>
                <a:gd name="T9" fmla="*/ 23 h 46"/>
              </a:gdLst>
              <a:ahLst/>
              <a:cxnLst>
                <a:cxn ang="0">
                  <a:pos x="T0" y="T1"/>
                </a:cxn>
                <a:cxn ang="0">
                  <a:pos x="T2" y="T3"/>
                </a:cxn>
                <a:cxn ang="0">
                  <a:pos x="T4" y="T5"/>
                </a:cxn>
                <a:cxn ang="0">
                  <a:pos x="T6" y="T7"/>
                </a:cxn>
                <a:cxn ang="0">
                  <a:pos x="T8" y="T9"/>
                </a:cxn>
              </a:cxnLst>
              <a:rect l="0" t="0" r="r" b="b"/>
              <a:pathLst>
                <a:path w="47" h="46">
                  <a:moveTo>
                    <a:pt x="47" y="23"/>
                  </a:moveTo>
                  <a:lnTo>
                    <a:pt x="23" y="0"/>
                  </a:lnTo>
                  <a:lnTo>
                    <a:pt x="0" y="23"/>
                  </a:lnTo>
                  <a:lnTo>
                    <a:pt x="23" y="46"/>
                  </a:lnTo>
                  <a:lnTo>
                    <a:pt x="47"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9" name="Freeform 1549"/>
            <p:cNvSpPr>
              <a:spLocks/>
            </p:cNvSpPr>
            <p:nvPr/>
          </p:nvSpPr>
          <p:spPr bwMode="auto">
            <a:xfrm flipH="1">
              <a:off x="7301004" y="435090"/>
              <a:ext cx="13904" cy="10425"/>
            </a:xfrm>
            <a:custGeom>
              <a:avLst/>
              <a:gdLst>
                <a:gd name="T0" fmla="*/ 24 w 48"/>
                <a:gd name="T1" fmla="*/ 0 h 46"/>
                <a:gd name="T2" fmla="*/ 0 w 48"/>
                <a:gd name="T3" fmla="*/ 22 h 46"/>
                <a:gd name="T4" fmla="*/ 24 w 48"/>
                <a:gd name="T5" fmla="*/ 46 h 46"/>
                <a:gd name="T6" fmla="*/ 48 w 48"/>
                <a:gd name="T7" fmla="*/ 22 h 46"/>
                <a:gd name="T8" fmla="*/ 24 w 48"/>
                <a:gd name="T9" fmla="*/ 0 h 46"/>
              </a:gdLst>
              <a:ahLst/>
              <a:cxnLst>
                <a:cxn ang="0">
                  <a:pos x="T0" y="T1"/>
                </a:cxn>
                <a:cxn ang="0">
                  <a:pos x="T2" y="T3"/>
                </a:cxn>
                <a:cxn ang="0">
                  <a:pos x="T4" y="T5"/>
                </a:cxn>
                <a:cxn ang="0">
                  <a:pos x="T6" y="T7"/>
                </a:cxn>
                <a:cxn ang="0">
                  <a:pos x="T8" y="T9"/>
                </a:cxn>
              </a:cxnLst>
              <a:rect l="0" t="0" r="r" b="b"/>
              <a:pathLst>
                <a:path w="48" h="46">
                  <a:moveTo>
                    <a:pt x="24" y="0"/>
                  </a:moveTo>
                  <a:lnTo>
                    <a:pt x="0" y="22"/>
                  </a:lnTo>
                  <a:lnTo>
                    <a:pt x="24" y="46"/>
                  </a:lnTo>
                  <a:lnTo>
                    <a:pt x="48" y="22"/>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0" name="Freeform 1550"/>
            <p:cNvSpPr>
              <a:spLocks/>
            </p:cNvSpPr>
            <p:nvPr/>
          </p:nvSpPr>
          <p:spPr bwMode="auto">
            <a:xfrm flipH="1">
              <a:off x="7318384" y="421191"/>
              <a:ext cx="13904" cy="10425"/>
            </a:xfrm>
            <a:custGeom>
              <a:avLst/>
              <a:gdLst>
                <a:gd name="T0" fmla="*/ 47 w 47"/>
                <a:gd name="T1" fmla="*/ 23 h 46"/>
                <a:gd name="T2" fmla="*/ 24 w 47"/>
                <a:gd name="T3" fmla="*/ 0 h 46"/>
                <a:gd name="T4" fmla="*/ 0 w 47"/>
                <a:gd name="T5" fmla="*/ 23 h 46"/>
                <a:gd name="T6" fmla="*/ 24 w 47"/>
                <a:gd name="T7" fmla="*/ 46 h 46"/>
                <a:gd name="T8" fmla="*/ 47 w 47"/>
                <a:gd name="T9" fmla="*/ 23 h 46"/>
              </a:gdLst>
              <a:ahLst/>
              <a:cxnLst>
                <a:cxn ang="0">
                  <a:pos x="T0" y="T1"/>
                </a:cxn>
                <a:cxn ang="0">
                  <a:pos x="T2" y="T3"/>
                </a:cxn>
                <a:cxn ang="0">
                  <a:pos x="T4" y="T5"/>
                </a:cxn>
                <a:cxn ang="0">
                  <a:pos x="T6" y="T7"/>
                </a:cxn>
                <a:cxn ang="0">
                  <a:pos x="T8" y="T9"/>
                </a:cxn>
              </a:cxnLst>
              <a:rect l="0" t="0" r="r" b="b"/>
              <a:pathLst>
                <a:path w="47" h="46">
                  <a:moveTo>
                    <a:pt x="47" y="23"/>
                  </a:moveTo>
                  <a:lnTo>
                    <a:pt x="24" y="0"/>
                  </a:lnTo>
                  <a:lnTo>
                    <a:pt x="0" y="23"/>
                  </a:lnTo>
                  <a:lnTo>
                    <a:pt x="24" y="46"/>
                  </a:lnTo>
                  <a:lnTo>
                    <a:pt x="47"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1" name="Freeform 1551"/>
            <p:cNvSpPr>
              <a:spLocks/>
            </p:cNvSpPr>
            <p:nvPr/>
          </p:nvSpPr>
          <p:spPr bwMode="auto">
            <a:xfrm flipH="1">
              <a:off x="7334026" y="435090"/>
              <a:ext cx="13904" cy="10425"/>
            </a:xfrm>
            <a:custGeom>
              <a:avLst/>
              <a:gdLst>
                <a:gd name="T0" fmla="*/ 24 w 47"/>
                <a:gd name="T1" fmla="*/ 0 h 46"/>
                <a:gd name="T2" fmla="*/ 0 w 47"/>
                <a:gd name="T3" fmla="*/ 22 h 46"/>
                <a:gd name="T4" fmla="*/ 24 w 47"/>
                <a:gd name="T5" fmla="*/ 46 h 46"/>
                <a:gd name="T6" fmla="*/ 47 w 47"/>
                <a:gd name="T7" fmla="*/ 22 h 46"/>
                <a:gd name="T8" fmla="*/ 24 w 47"/>
                <a:gd name="T9" fmla="*/ 0 h 46"/>
              </a:gdLst>
              <a:ahLst/>
              <a:cxnLst>
                <a:cxn ang="0">
                  <a:pos x="T0" y="T1"/>
                </a:cxn>
                <a:cxn ang="0">
                  <a:pos x="T2" y="T3"/>
                </a:cxn>
                <a:cxn ang="0">
                  <a:pos x="T4" y="T5"/>
                </a:cxn>
                <a:cxn ang="0">
                  <a:pos x="T6" y="T7"/>
                </a:cxn>
                <a:cxn ang="0">
                  <a:pos x="T8" y="T9"/>
                </a:cxn>
              </a:cxnLst>
              <a:rect l="0" t="0" r="r" b="b"/>
              <a:pathLst>
                <a:path w="47" h="46">
                  <a:moveTo>
                    <a:pt x="24" y="0"/>
                  </a:moveTo>
                  <a:lnTo>
                    <a:pt x="0" y="22"/>
                  </a:lnTo>
                  <a:lnTo>
                    <a:pt x="24" y="46"/>
                  </a:lnTo>
                  <a:lnTo>
                    <a:pt x="47" y="22"/>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2" name="Freeform 1552"/>
            <p:cNvSpPr>
              <a:spLocks/>
            </p:cNvSpPr>
            <p:nvPr/>
          </p:nvSpPr>
          <p:spPr bwMode="auto">
            <a:xfrm flipH="1">
              <a:off x="7351406" y="421191"/>
              <a:ext cx="13904" cy="10425"/>
            </a:xfrm>
            <a:custGeom>
              <a:avLst/>
              <a:gdLst>
                <a:gd name="T0" fmla="*/ 47 w 47"/>
                <a:gd name="T1" fmla="*/ 23 h 46"/>
                <a:gd name="T2" fmla="*/ 23 w 47"/>
                <a:gd name="T3" fmla="*/ 0 h 46"/>
                <a:gd name="T4" fmla="*/ 0 w 47"/>
                <a:gd name="T5" fmla="*/ 23 h 46"/>
                <a:gd name="T6" fmla="*/ 23 w 47"/>
                <a:gd name="T7" fmla="*/ 46 h 46"/>
                <a:gd name="T8" fmla="*/ 47 w 47"/>
                <a:gd name="T9" fmla="*/ 23 h 46"/>
              </a:gdLst>
              <a:ahLst/>
              <a:cxnLst>
                <a:cxn ang="0">
                  <a:pos x="T0" y="T1"/>
                </a:cxn>
                <a:cxn ang="0">
                  <a:pos x="T2" y="T3"/>
                </a:cxn>
                <a:cxn ang="0">
                  <a:pos x="T4" y="T5"/>
                </a:cxn>
                <a:cxn ang="0">
                  <a:pos x="T6" y="T7"/>
                </a:cxn>
                <a:cxn ang="0">
                  <a:pos x="T8" y="T9"/>
                </a:cxn>
              </a:cxnLst>
              <a:rect l="0" t="0" r="r" b="b"/>
              <a:pathLst>
                <a:path w="47" h="46">
                  <a:moveTo>
                    <a:pt x="47" y="23"/>
                  </a:moveTo>
                  <a:lnTo>
                    <a:pt x="23" y="0"/>
                  </a:lnTo>
                  <a:lnTo>
                    <a:pt x="0" y="23"/>
                  </a:lnTo>
                  <a:lnTo>
                    <a:pt x="23" y="46"/>
                  </a:lnTo>
                  <a:lnTo>
                    <a:pt x="47"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3" name="Freeform 1553"/>
            <p:cNvSpPr>
              <a:spLocks/>
            </p:cNvSpPr>
            <p:nvPr/>
          </p:nvSpPr>
          <p:spPr bwMode="auto">
            <a:xfrm flipH="1">
              <a:off x="7368786" y="435090"/>
              <a:ext cx="13904" cy="10425"/>
            </a:xfrm>
            <a:custGeom>
              <a:avLst/>
              <a:gdLst>
                <a:gd name="T0" fmla="*/ 25 w 49"/>
                <a:gd name="T1" fmla="*/ 0 h 46"/>
                <a:gd name="T2" fmla="*/ 0 w 49"/>
                <a:gd name="T3" fmla="*/ 22 h 46"/>
                <a:gd name="T4" fmla="*/ 25 w 49"/>
                <a:gd name="T5" fmla="*/ 46 h 46"/>
                <a:gd name="T6" fmla="*/ 49 w 49"/>
                <a:gd name="T7" fmla="*/ 22 h 46"/>
                <a:gd name="T8" fmla="*/ 25 w 49"/>
                <a:gd name="T9" fmla="*/ 0 h 46"/>
              </a:gdLst>
              <a:ahLst/>
              <a:cxnLst>
                <a:cxn ang="0">
                  <a:pos x="T0" y="T1"/>
                </a:cxn>
                <a:cxn ang="0">
                  <a:pos x="T2" y="T3"/>
                </a:cxn>
                <a:cxn ang="0">
                  <a:pos x="T4" y="T5"/>
                </a:cxn>
                <a:cxn ang="0">
                  <a:pos x="T6" y="T7"/>
                </a:cxn>
                <a:cxn ang="0">
                  <a:pos x="T8" y="T9"/>
                </a:cxn>
              </a:cxnLst>
              <a:rect l="0" t="0" r="r" b="b"/>
              <a:pathLst>
                <a:path w="49" h="46">
                  <a:moveTo>
                    <a:pt x="25" y="0"/>
                  </a:moveTo>
                  <a:lnTo>
                    <a:pt x="0" y="22"/>
                  </a:lnTo>
                  <a:lnTo>
                    <a:pt x="25" y="46"/>
                  </a:lnTo>
                  <a:lnTo>
                    <a:pt x="49" y="22"/>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4" name="Freeform 1554"/>
            <p:cNvSpPr>
              <a:spLocks/>
            </p:cNvSpPr>
            <p:nvPr/>
          </p:nvSpPr>
          <p:spPr bwMode="auto">
            <a:xfrm flipH="1">
              <a:off x="7384428" y="421191"/>
              <a:ext cx="13904" cy="10425"/>
            </a:xfrm>
            <a:custGeom>
              <a:avLst/>
              <a:gdLst>
                <a:gd name="T0" fmla="*/ 48 w 48"/>
                <a:gd name="T1" fmla="*/ 23 h 46"/>
                <a:gd name="T2" fmla="*/ 25 w 48"/>
                <a:gd name="T3" fmla="*/ 0 h 46"/>
                <a:gd name="T4" fmla="*/ 0 w 48"/>
                <a:gd name="T5" fmla="*/ 23 h 46"/>
                <a:gd name="T6" fmla="*/ 25 w 48"/>
                <a:gd name="T7" fmla="*/ 46 h 46"/>
                <a:gd name="T8" fmla="*/ 48 w 48"/>
                <a:gd name="T9" fmla="*/ 23 h 46"/>
              </a:gdLst>
              <a:ahLst/>
              <a:cxnLst>
                <a:cxn ang="0">
                  <a:pos x="T0" y="T1"/>
                </a:cxn>
                <a:cxn ang="0">
                  <a:pos x="T2" y="T3"/>
                </a:cxn>
                <a:cxn ang="0">
                  <a:pos x="T4" y="T5"/>
                </a:cxn>
                <a:cxn ang="0">
                  <a:pos x="T6" y="T7"/>
                </a:cxn>
                <a:cxn ang="0">
                  <a:pos x="T8" y="T9"/>
                </a:cxn>
              </a:cxnLst>
              <a:rect l="0" t="0" r="r" b="b"/>
              <a:pathLst>
                <a:path w="48" h="46">
                  <a:moveTo>
                    <a:pt x="48" y="23"/>
                  </a:moveTo>
                  <a:lnTo>
                    <a:pt x="25" y="0"/>
                  </a:lnTo>
                  <a:lnTo>
                    <a:pt x="0" y="23"/>
                  </a:lnTo>
                  <a:lnTo>
                    <a:pt x="25" y="46"/>
                  </a:lnTo>
                  <a:lnTo>
                    <a:pt x="48"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5" name="Freeform 1555"/>
            <p:cNvSpPr>
              <a:spLocks/>
            </p:cNvSpPr>
            <p:nvPr/>
          </p:nvSpPr>
          <p:spPr bwMode="auto">
            <a:xfrm flipH="1">
              <a:off x="7401808" y="435090"/>
              <a:ext cx="13904" cy="10425"/>
            </a:xfrm>
            <a:custGeom>
              <a:avLst/>
              <a:gdLst>
                <a:gd name="T0" fmla="*/ 25 w 48"/>
                <a:gd name="T1" fmla="*/ 0 h 46"/>
                <a:gd name="T2" fmla="*/ 0 w 48"/>
                <a:gd name="T3" fmla="*/ 22 h 46"/>
                <a:gd name="T4" fmla="*/ 25 w 48"/>
                <a:gd name="T5" fmla="*/ 46 h 46"/>
                <a:gd name="T6" fmla="*/ 48 w 48"/>
                <a:gd name="T7" fmla="*/ 22 h 46"/>
                <a:gd name="T8" fmla="*/ 25 w 48"/>
                <a:gd name="T9" fmla="*/ 0 h 46"/>
              </a:gdLst>
              <a:ahLst/>
              <a:cxnLst>
                <a:cxn ang="0">
                  <a:pos x="T0" y="T1"/>
                </a:cxn>
                <a:cxn ang="0">
                  <a:pos x="T2" y="T3"/>
                </a:cxn>
                <a:cxn ang="0">
                  <a:pos x="T4" y="T5"/>
                </a:cxn>
                <a:cxn ang="0">
                  <a:pos x="T6" y="T7"/>
                </a:cxn>
                <a:cxn ang="0">
                  <a:pos x="T8" y="T9"/>
                </a:cxn>
              </a:cxnLst>
              <a:rect l="0" t="0" r="r" b="b"/>
              <a:pathLst>
                <a:path w="48" h="46">
                  <a:moveTo>
                    <a:pt x="25" y="0"/>
                  </a:moveTo>
                  <a:lnTo>
                    <a:pt x="0" y="22"/>
                  </a:lnTo>
                  <a:lnTo>
                    <a:pt x="25" y="46"/>
                  </a:lnTo>
                  <a:lnTo>
                    <a:pt x="48" y="22"/>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6" name="Freeform 1556"/>
            <p:cNvSpPr>
              <a:spLocks/>
            </p:cNvSpPr>
            <p:nvPr/>
          </p:nvSpPr>
          <p:spPr bwMode="auto">
            <a:xfrm flipH="1">
              <a:off x="7417450" y="421191"/>
              <a:ext cx="13904" cy="10425"/>
            </a:xfrm>
            <a:custGeom>
              <a:avLst/>
              <a:gdLst>
                <a:gd name="T0" fmla="*/ 48 w 48"/>
                <a:gd name="T1" fmla="*/ 23 h 46"/>
                <a:gd name="T2" fmla="*/ 23 w 48"/>
                <a:gd name="T3" fmla="*/ 0 h 46"/>
                <a:gd name="T4" fmla="*/ 0 w 48"/>
                <a:gd name="T5" fmla="*/ 23 h 46"/>
                <a:gd name="T6" fmla="*/ 23 w 48"/>
                <a:gd name="T7" fmla="*/ 46 h 46"/>
                <a:gd name="T8" fmla="*/ 48 w 48"/>
                <a:gd name="T9" fmla="*/ 23 h 46"/>
              </a:gdLst>
              <a:ahLst/>
              <a:cxnLst>
                <a:cxn ang="0">
                  <a:pos x="T0" y="T1"/>
                </a:cxn>
                <a:cxn ang="0">
                  <a:pos x="T2" y="T3"/>
                </a:cxn>
                <a:cxn ang="0">
                  <a:pos x="T4" y="T5"/>
                </a:cxn>
                <a:cxn ang="0">
                  <a:pos x="T6" y="T7"/>
                </a:cxn>
                <a:cxn ang="0">
                  <a:pos x="T8" y="T9"/>
                </a:cxn>
              </a:cxnLst>
              <a:rect l="0" t="0" r="r" b="b"/>
              <a:pathLst>
                <a:path w="48" h="46">
                  <a:moveTo>
                    <a:pt x="48" y="23"/>
                  </a:moveTo>
                  <a:lnTo>
                    <a:pt x="23" y="0"/>
                  </a:lnTo>
                  <a:lnTo>
                    <a:pt x="0" y="23"/>
                  </a:lnTo>
                  <a:lnTo>
                    <a:pt x="23" y="46"/>
                  </a:lnTo>
                  <a:lnTo>
                    <a:pt x="48"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7" name="Freeform 1557"/>
            <p:cNvSpPr>
              <a:spLocks/>
            </p:cNvSpPr>
            <p:nvPr/>
          </p:nvSpPr>
          <p:spPr bwMode="auto">
            <a:xfrm flipH="1">
              <a:off x="7434830" y="435090"/>
              <a:ext cx="13904" cy="10425"/>
            </a:xfrm>
            <a:custGeom>
              <a:avLst/>
              <a:gdLst>
                <a:gd name="T0" fmla="*/ 23 w 48"/>
                <a:gd name="T1" fmla="*/ 0 h 46"/>
                <a:gd name="T2" fmla="*/ 0 w 48"/>
                <a:gd name="T3" fmla="*/ 22 h 46"/>
                <a:gd name="T4" fmla="*/ 23 w 48"/>
                <a:gd name="T5" fmla="*/ 46 h 46"/>
                <a:gd name="T6" fmla="*/ 48 w 48"/>
                <a:gd name="T7" fmla="*/ 22 h 46"/>
                <a:gd name="T8" fmla="*/ 23 w 48"/>
                <a:gd name="T9" fmla="*/ 0 h 46"/>
              </a:gdLst>
              <a:ahLst/>
              <a:cxnLst>
                <a:cxn ang="0">
                  <a:pos x="T0" y="T1"/>
                </a:cxn>
                <a:cxn ang="0">
                  <a:pos x="T2" y="T3"/>
                </a:cxn>
                <a:cxn ang="0">
                  <a:pos x="T4" y="T5"/>
                </a:cxn>
                <a:cxn ang="0">
                  <a:pos x="T6" y="T7"/>
                </a:cxn>
                <a:cxn ang="0">
                  <a:pos x="T8" y="T9"/>
                </a:cxn>
              </a:cxnLst>
              <a:rect l="0" t="0" r="r" b="b"/>
              <a:pathLst>
                <a:path w="48" h="46">
                  <a:moveTo>
                    <a:pt x="23" y="0"/>
                  </a:moveTo>
                  <a:lnTo>
                    <a:pt x="0" y="22"/>
                  </a:lnTo>
                  <a:lnTo>
                    <a:pt x="23" y="46"/>
                  </a:lnTo>
                  <a:lnTo>
                    <a:pt x="48" y="22"/>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8" name="Freeform 1558"/>
            <p:cNvSpPr>
              <a:spLocks/>
            </p:cNvSpPr>
            <p:nvPr/>
          </p:nvSpPr>
          <p:spPr bwMode="auto">
            <a:xfrm flipH="1">
              <a:off x="7450472" y="421191"/>
              <a:ext cx="13904" cy="10425"/>
            </a:xfrm>
            <a:custGeom>
              <a:avLst/>
              <a:gdLst>
                <a:gd name="T0" fmla="*/ 49 w 49"/>
                <a:gd name="T1" fmla="*/ 23 h 46"/>
                <a:gd name="T2" fmla="*/ 24 w 49"/>
                <a:gd name="T3" fmla="*/ 0 h 46"/>
                <a:gd name="T4" fmla="*/ 0 w 49"/>
                <a:gd name="T5" fmla="*/ 23 h 46"/>
                <a:gd name="T6" fmla="*/ 24 w 49"/>
                <a:gd name="T7" fmla="*/ 46 h 46"/>
                <a:gd name="T8" fmla="*/ 49 w 49"/>
                <a:gd name="T9" fmla="*/ 23 h 46"/>
              </a:gdLst>
              <a:ahLst/>
              <a:cxnLst>
                <a:cxn ang="0">
                  <a:pos x="T0" y="T1"/>
                </a:cxn>
                <a:cxn ang="0">
                  <a:pos x="T2" y="T3"/>
                </a:cxn>
                <a:cxn ang="0">
                  <a:pos x="T4" y="T5"/>
                </a:cxn>
                <a:cxn ang="0">
                  <a:pos x="T6" y="T7"/>
                </a:cxn>
                <a:cxn ang="0">
                  <a:pos x="T8" y="T9"/>
                </a:cxn>
              </a:cxnLst>
              <a:rect l="0" t="0" r="r" b="b"/>
              <a:pathLst>
                <a:path w="49" h="46">
                  <a:moveTo>
                    <a:pt x="49" y="23"/>
                  </a:moveTo>
                  <a:lnTo>
                    <a:pt x="24" y="0"/>
                  </a:lnTo>
                  <a:lnTo>
                    <a:pt x="0" y="23"/>
                  </a:lnTo>
                  <a:lnTo>
                    <a:pt x="24" y="46"/>
                  </a:lnTo>
                  <a:lnTo>
                    <a:pt x="49"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9" name="Freeform 1559"/>
            <p:cNvSpPr>
              <a:spLocks/>
            </p:cNvSpPr>
            <p:nvPr/>
          </p:nvSpPr>
          <p:spPr bwMode="auto">
            <a:xfrm flipH="1">
              <a:off x="7417450" y="393392"/>
              <a:ext cx="13904" cy="10425"/>
            </a:xfrm>
            <a:custGeom>
              <a:avLst/>
              <a:gdLst>
                <a:gd name="T0" fmla="*/ 23 w 48"/>
                <a:gd name="T1" fmla="*/ 46 h 46"/>
                <a:gd name="T2" fmla="*/ 48 w 48"/>
                <a:gd name="T3" fmla="*/ 23 h 46"/>
                <a:gd name="T4" fmla="*/ 23 w 48"/>
                <a:gd name="T5" fmla="*/ 0 h 46"/>
                <a:gd name="T6" fmla="*/ 0 w 48"/>
                <a:gd name="T7" fmla="*/ 23 h 46"/>
                <a:gd name="T8" fmla="*/ 23 w 48"/>
                <a:gd name="T9" fmla="*/ 46 h 46"/>
              </a:gdLst>
              <a:ahLst/>
              <a:cxnLst>
                <a:cxn ang="0">
                  <a:pos x="T0" y="T1"/>
                </a:cxn>
                <a:cxn ang="0">
                  <a:pos x="T2" y="T3"/>
                </a:cxn>
                <a:cxn ang="0">
                  <a:pos x="T4" y="T5"/>
                </a:cxn>
                <a:cxn ang="0">
                  <a:pos x="T6" y="T7"/>
                </a:cxn>
                <a:cxn ang="0">
                  <a:pos x="T8" y="T9"/>
                </a:cxn>
              </a:cxnLst>
              <a:rect l="0" t="0" r="r" b="b"/>
              <a:pathLst>
                <a:path w="48" h="46">
                  <a:moveTo>
                    <a:pt x="23" y="46"/>
                  </a:moveTo>
                  <a:lnTo>
                    <a:pt x="48" y="23"/>
                  </a:lnTo>
                  <a:lnTo>
                    <a:pt x="23" y="0"/>
                  </a:lnTo>
                  <a:lnTo>
                    <a:pt x="0" y="23"/>
                  </a:lnTo>
                  <a:lnTo>
                    <a:pt x="23"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0" name="Freeform 1560"/>
            <p:cNvSpPr>
              <a:spLocks/>
            </p:cNvSpPr>
            <p:nvPr/>
          </p:nvSpPr>
          <p:spPr bwMode="auto">
            <a:xfrm flipH="1">
              <a:off x="7401808" y="407291"/>
              <a:ext cx="13904" cy="10425"/>
            </a:xfrm>
            <a:custGeom>
              <a:avLst/>
              <a:gdLst>
                <a:gd name="T0" fmla="*/ 0 w 48"/>
                <a:gd name="T1" fmla="*/ 23 h 46"/>
                <a:gd name="T2" fmla="*/ 25 w 48"/>
                <a:gd name="T3" fmla="*/ 46 h 46"/>
                <a:gd name="T4" fmla="*/ 48 w 48"/>
                <a:gd name="T5" fmla="*/ 23 h 46"/>
                <a:gd name="T6" fmla="*/ 25 w 48"/>
                <a:gd name="T7" fmla="*/ 0 h 46"/>
                <a:gd name="T8" fmla="*/ 0 w 48"/>
                <a:gd name="T9" fmla="*/ 23 h 46"/>
              </a:gdLst>
              <a:ahLst/>
              <a:cxnLst>
                <a:cxn ang="0">
                  <a:pos x="T0" y="T1"/>
                </a:cxn>
                <a:cxn ang="0">
                  <a:pos x="T2" y="T3"/>
                </a:cxn>
                <a:cxn ang="0">
                  <a:pos x="T4" y="T5"/>
                </a:cxn>
                <a:cxn ang="0">
                  <a:pos x="T6" y="T7"/>
                </a:cxn>
                <a:cxn ang="0">
                  <a:pos x="T8" y="T9"/>
                </a:cxn>
              </a:cxnLst>
              <a:rect l="0" t="0" r="r" b="b"/>
              <a:pathLst>
                <a:path w="48" h="46">
                  <a:moveTo>
                    <a:pt x="0" y="23"/>
                  </a:moveTo>
                  <a:lnTo>
                    <a:pt x="25" y="46"/>
                  </a:lnTo>
                  <a:lnTo>
                    <a:pt x="48" y="23"/>
                  </a:lnTo>
                  <a:lnTo>
                    <a:pt x="25"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1" name="Freeform 1561"/>
            <p:cNvSpPr>
              <a:spLocks/>
            </p:cNvSpPr>
            <p:nvPr/>
          </p:nvSpPr>
          <p:spPr bwMode="auto">
            <a:xfrm flipH="1">
              <a:off x="7384428" y="393392"/>
              <a:ext cx="13904" cy="10425"/>
            </a:xfrm>
            <a:custGeom>
              <a:avLst/>
              <a:gdLst>
                <a:gd name="T0" fmla="*/ 25 w 48"/>
                <a:gd name="T1" fmla="*/ 46 h 46"/>
                <a:gd name="T2" fmla="*/ 48 w 48"/>
                <a:gd name="T3" fmla="*/ 23 h 46"/>
                <a:gd name="T4" fmla="*/ 25 w 48"/>
                <a:gd name="T5" fmla="*/ 0 h 46"/>
                <a:gd name="T6" fmla="*/ 0 w 48"/>
                <a:gd name="T7" fmla="*/ 23 h 46"/>
                <a:gd name="T8" fmla="*/ 25 w 48"/>
                <a:gd name="T9" fmla="*/ 46 h 46"/>
              </a:gdLst>
              <a:ahLst/>
              <a:cxnLst>
                <a:cxn ang="0">
                  <a:pos x="T0" y="T1"/>
                </a:cxn>
                <a:cxn ang="0">
                  <a:pos x="T2" y="T3"/>
                </a:cxn>
                <a:cxn ang="0">
                  <a:pos x="T4" y="T5"/>
                </a:cxn>
                <a:cxn ang="0">
                  <a:pos x="T6" y="T7"/>
                </a:cxn>
                <a:cxn ang="0">
                  <a:pos x="T8" y="T9"/>
                </a:cxn>
              </a:cxnLst>
              <a:rect l="0" t="0" r="r" b="b"/>
              <a:pathLst>
                <a:path w="48" h="46">
                  <a:moveTo>
                    <a:pt x="25" y="46"/>
                  </a:moveTo>
                  <a:lnTo>
                    <a:pt x="48" y="23"/>
                  </a:lnTo>
                  <a:lnTo>
                    <a:pt x="25" y="0"/>
                  </a:lnTo>
                  <a:lnTo>
                    <a:pt x="0" y="23"/>
                  </a:lnTo>
                  <a:lnTo>
                    <a:pt x="25"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2" name="Freeform 1562"/>
            <p:cNvSpPr>
              <a:spLocks/>
            </p:cNvSpPr>
            <p:nvPr/>
          </p:nvSpPr>
          <p:spPr bwMode="auto">
            <a:xfrm flipH="1">
              <a:off x="7368786" y="407291"/>
              <a:ext cx="13904" cy="10425"/>
            </a:xfrm>
            <a:custGeom>
              <a:avLst/>
              <a:gdLst>
                <a:gd name="T0" fmla="*/ 0 w 49"/>
                <a:gd name="T1" fmla="*/ 23 h 46"/>
                <a:gd name="T2" fmla="*/ 25 w 49"/>
                <a:gd name="T3" fmla="*/ 46 h 46"/>
                <a:gd name="T4" fmla="*/ 49 w 49"/>
                <a:gd name="T5" fmla="*/ 23 h 46"/>
                <a:gd name="T6" fmla="*/ 25 w 49"/>
                <a:gd name="T7" fmla="*/ 0 h 46"/>
                <a:gd name="T8" fmla="*/ 0 w 49"/>
                <a:gd name="T9" fmla="*/ 23 h 46"/>
              </a:gdLst>
              <a:ahLst/>
              <a:cxnLst>
                <a:cxn ang="0">
                  <a:pos x="T0" y="T1"/>
                </a:cxn>
                <a:cxn ang="0">
                  <a:pos x="T2" y="T3"/>
                </a:cxn>
                <a:cxn ang="0">
                  <a:pos x="T4" y="T5"/>
                </a:cxn>
                <a:cxn ang="0">
                  <a:pos x="T6" y="T7"/>
                </a:cxn>
                <a:cxn ang="0">
                  <a:pos x="T8" y="T9"/>
                </a:cxn>
              </a:cxnLst>
              <a:rect l="0" t="0" r="r" b="b"/>
              <a:pathLst>
                <a:path w="49" h="46">
                  <a:moveTo>
                    <a:pt x="0" y="23"/>
                  </a:moveTo>
                  <a:lnTo>
                    <a:pt x="25" y="46"/>
                  </a:lnTo>
                  <a:lnTo>
                    <a:pt x="49" y="23"/>
                  </a:lnTo>
                  <a:lnTo>
                    <a:pt x="25"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3" name="Freeform 1563"/>
            <p:cNvSpPr>
              <a:spLocks/>
            </p:cNvSpPr>
            <p:nvPr/>
          </p:nvSpPr>
          <p:spPr bwMode="auto">
            <a:xfrm flipH="1">
              <a:off x="7351406" y="393392"/>
              <a:ext cx="13904" cy="10425"/>
            </a:xfrm>
            <a:custGeom>
              <a:avLst/>
              <a:gdLst>
                <a:gd name="T0" fmla="*/ 23 w 47"/>
                <a:gd name="T1" fmla="*/ 46 h 46"/>
                <a:gd name="T2" fmla="*/ 47 w 47"/>
                <a:gd name="T3" fmla="*/ 23 h 46"/>
                <a:gd name="T4" fmla="*/ 23 w 47"/>
                <a:gd name="T5" fmla="*/ 0 h 46"/>
                <a:gd name="T6" fmla="*/ 0 w 47"/>
                <a:gd name="T7" fmla="*/ 23 h 46"/>
                <a:gd name="T8" fmla="*/ 23 w 47"/>
                <a:gd name="T9" fmla="*/ 46 h 46"/>
              </a:gdLst>
              <a:ahLst/>
              <a:cxnLst>
                <a:cxn ang="0">
                  <a:pos x="T0" y="T1"/>
                </a:cxn>
                <a:cxn ang="0">
                  <a:pos x="T2" y="T3"/>
                </a:cxn>
                <a:cxn ang="0">
                  <a:pos x="T4" y="T5"/>
                </a:cxn>
                <a:cxn ang="0">
                  <a:pos x="T6" y="T7"/>
                </a:cxn>
                <a:cxn ang="0">
                  <a:pos x="T8" y="T9"/>
                </a:cxn>
              </a:cxnLst>
              <a:rect l="0" t="0" r="r" b="b"/>
              <a:pathLst>
                <a:path w="47" h="46">
                  <a:moveTo>
                    <a:pt x="23" y="46"/>
                  </a:moveTo>
                  <a:lnTo>
                    <a:pt x="47" y="23"/>
                  </a:lnTo>
                  <a:lnTo>
                    <a:pt x="23" y="0"/>
                  </a:lnTo>
                  <a:lnTo>
                    <a:pt x="0" y="23"/>
                  </a:lnTo>
                  <a:lnTo>
                    <a:pt x="23"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4" name="Freeform 1564"/>
            <p:cNvSpPr>
              <a:spLocks/>
            </p:cNvSpPr>
            <p:nvPr/>
          </p:nvSpPr>
          <p:spPr bwMode="auto">
            <a:xfrm flipH="1">
              <a:off x="7334026" y="407291"/>
              <a:ext cx="13904" cy="10425"/>
            </a:xfrm>
            <a:custGeom>
              <a:avLst/>
              <a:gdLst>
                <a:gd name="T0" fmla="*/ 0 w 47"/>
                <a:gd name="T1" fmla="*/ 23 h 46"/>
                <a:gd name="T2" fmla="*/ 24 w 47"/>
                <a:gd name="T3" fmla="*/ 46 h 46"/>
                <a:gd name="T4" fmla="*/ 47 w 47"/>
                <a:gd name="T5" fmla="*/ 23 h 46"/>
                <a:gd name="T6" fmla="*/ 24 w 47"/>
                <a:gd name="T7" fmla="*/ 0 h 46"/>
                <a:gd name="T8" fmla="*/ 0 w 47"/>
                <a:gd name="T9" fmla="*/ 23 h 46"/>
              </a:gdLst>
              <a:ahLst/>
              <a:cxnLst>
                <a:cxn ang="0">
                  <a:pos x="T0" y="T1"/>
                </a:cxn>
                <a:cxn ang="0">
                  <a:pos x="T2" y="T3"/>
                </a:cxn>
                <a:cxn ang="0">
                  <a:pos x="T4" y="T5"/>
                </a:cxn>
                <a:cxn ang="0">
                  <a:pos x="T6" y="T7"/>
                </a:cxn>
                <a:cxn ang="0">
                  <a:pos x="T8" y="T9"/>
                </a:cxn>
              </a:cxnLst>
              <a:rect l="0" t="0" r="r" b="b"/>
              <a:pathLst>
                <a:path w="47" h="46">
                  <a:moveTo>
                    <a:pt x="0" y="23"/>
                  </a:moveTo>
                  <a:lnTo>
                    <a:pt x="24" y="46"/>
                  </a:lnTo>
                  <a:lnTo>
                    <a:pt x="47" y="23"/>
                  </a:lnTo>
                  <a:lnTo>
                    <a:pt x="24"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5" name="Freeform 1565"/>
            <p:cNvSpPr>
              <a:spLocks/>
            </p:cNvSpPr>
            <p:nvPr/>
          </p:nvSpPr>
          <p:spPr bwMode="auto">
            <a:xfrm flipH="1">
              <a:off x="7318384" y="393392"/>
              <a:ext cx="13904" cy="10425"/>
            </a:xfrm>
            <a:custGeom>
              <a:avLst/>
              <a:gdLst>
                <a:gd name="T0" fmla="*/ 24 w 47"/>
                <a:gd name="T1" fmla="*/ 46 h 46"/>
                <a:gd name="T2" fmla="*/ 47 w 47"/>
                <a:gd name="T3" fmla="*/ 23 h 46"/>
                <a:gd name="T4" fmla="*/ 24 w 47"/>
                <a:gd name="T5" fmla="*/ 0 h 46"/>
                <a:gd name="T6" fmla="*/ 0 w 47"/>
                <a:gd name="T7" fmla="*/ 23 h 46"/>
                <a:gd name="T8" fmla="*/ 24 w 47"/>
                <a:gd name="T9" fmla="*/ 46 h 46"/>
              </a:gdLst>
              <a:ahLst/>
              <a:cxnLst>
                <a:cxn ang="0">
                  <a:pos x="T0" y="T1"/>
                </a:cxn>
                <a:cxn ang="0">
                  <a:pos x="T2" y="T3"/>
                </a:cxn>
                <a:cxn ang="0">
                  <a:pos x="T4" y="T5"/>
                </a:cxn>
                <a:cxn ang="0">
                  <a:pos x="T6" y="T7"/>
                </a:cxn>
                <a:cxn ang="0">
                  <a:pos x="T8" y="T9"/>
                </a:cxn>
              </a:cxnLst>
              <a:rect l="0" t="0" r="r" b="b"/>
              <a:pathLst>
                <a:path w="47" h="46">
                  <a:moveTo>
                    <a:pt x="24" y="46"/>
                  </a:moveTo>
                  <a:lnTo>
                    <a:pt x="47" y="23"/>
                  </a:lnTo>
                  <a:lnTo>
                    <a:pt x="24" y="0"/>
                  </a:lnTo>
                  <a:lnTo>
                    <a:pt x="0" y="23"/>
                  </a:lnTo>
                  <a:lnTo>
                    <a:pt x="2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6" name="Freeform 1566"/>
            <p:cNvSpPr>
              <a:spLocks/>
            </p:cNvSpPr>
            <p:nvPr/>
          </p:nvSpPr>
          <p:spPr bwMode="auto">
            <a:xfrm flipH="1">
              <a:off x="7301004" y="407291"/>
              <a:ext cx="13904" cy="10425"/>
            </a:xfrm>
            <a:custGeom>
              <a:avLst/>
              <a:gdLst>
                <a:gd name="T0" fmla="*/ 0 w 48"/>
                <a:gd name="T1" fmla="*/ 23 h 46"/>
                <a:gd name="T2" fmla="*/ 24 w 48"/>
                <a:gd name="T3" fmla="*/ 46 h 46"/>
                <a:gd name="T4" fmla="*/ 48 w 48"/>
                <a:gd name="T5" fmla="*/ 23 h 46"/>
                <a:gd name="T6" fmla="*/ 24 w 48"/>
                <a:gd name="T7" fmla="*/ 0 h 46"/>
                <a:gd name="T8" fmla="*/ 0 w 48"/>
                <a:gd name="T9" fmla="*/ 23 h 46"/>
              </a:gdLst>
              <a:ahLst/>
              <a:cxnLst>
                <a:cxn ang="0">
                  <a:pos x="T0" y="T1"/>
                </a:cxn>
                <a:cxn ang="0">
                  <a:pos x="T2" y="T3"/>
                </a:cxn>
                <a:cxn ang="0">
                  <a:pos x="T4" y="T5"/>
                </a:cxn>
                <a:cxn ang="0">
                  <a:pos x="T6" y="T7"/>
                </a:cxn>
                <a:cxn ang="0">
                  <a:pos x="T8" y="T9"/>
                </a:cxn>
              </a:cxnLst>
              <a:rect l="0" t="0" r="r" b="b"/>
              <a:pathLst>
                <a:path w="48" h="46">
                  <a:moveTo>
                    <a:pt x="0" y="23"/>
                  </a:moveTo>
                  <a:lnTo>
                    <a:pt x="24" y="46"/>
                  </a:lnTo>
                  <a:lnTo>
                    <a:pt x="48" y="23"/>
                  </a:lnTo>
                  <a:lnTo>
                    <a:pt x="24"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7" name="Freeform 1567"/>
            <p:cNvSpPr>
              <a:spLocks/>
            </p:cNvSpPr>
            <p:nvPr/>
          </p:nvSpPr>
          <p:spPr bwMode="auto">
            <a:xfrm flipH="1">
              <a:off x="7285362" y="393392"/>
              <a:ext cx="13904" cy="10425"/>
            </a:xfrm>
            <a:custGeom>
              <a:avLst/>
              <a:gdLst>
                <a:gd name="T0" fmla="*/ 23 w 47"/>
                <a:gd name="T1" fmla="*/ 46 h 46"/>
                <a:gd name="T2" fmla="*/ 47 w 47"/>
                <a:gd name="T3" fmla="*/ 23 h 46"/>
                <a:gd name="T4" fmla="*/ 23 w 47"/>
                <a:gd name="T5" fmla="*/ 0 h 46"/>
                <a:gd name="T6" fmla="*/ 0 w 47"/>
                <a:gd name="T7" fmla="*/ 23 h 46"/>
                <a:gd name="T8" fmla="*/ 23 w 47"/>
                <a:gd name="T9" fmla="*/ 46 h 46"/>
              </a:gdLst>
              <a:ahLst/>
              <a:cxnLst>
                <a:cxn ang="0">
                  <a:pos x="T0" y="T1"/>
                </a:cxn>
                <a:cxn ang="0">
                  <a:pos x="T2" y="T3"/>
                </a:cxn>
                <a:cxn ang="0">
                  <a:pos x="T4" y="T5"/>
                </a:cxn>
                <a:cxn ang="0">
                  <a:pos x="T6" y="T7"/>
                </a:cxn>
                <a:cxn ang="0">
                  <a:pos x="T8" y="T9"/>
                </a:cxn>
              </a:cxnLst>
              <a:rect l="0" t="0" r="r" b="b"/>
              <a:pathLst>
                <a:path w="47" h="46">
                  <a:moveTo>
                    <a:pt x="23" y="46"/>
                  </a:moveTo>
                  <a:lnTo>
                    <a:pt x="47" y="23"/>
                  </a:lnTo>
                  <a:lnTo>
                    <a:pt x="23" y="0"/>
                  </a:lnTo>
                  <a:lnTo>
                    <a:pt x="0" y="23"/>
                  </a:lnTo>
                  <a:lnTo>
                    <a:pt x="23"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8" name="Freeform 1568"/>
            <p:cNvSpPr>
              <a:spLocks/>
            </p:cNvSpPr>
            <p:nvPr/>
          </p:nvSpPr>
          <p:spPr bwMode="auto">
            <a:xfrm flipH="1">
              <a:off x="7267982" y="407291"/>
              <a:ext cx="13904" cy="10425"/>
            </a:xfrm>
            <a:custGeom>
              <a:avLst/>
              <a:gdLst>
                <a:gd name="T0" fmla="*/ 0 w 47"/>
                <a:gd name="T1" fmla="*/ 23 h 46"/>
                <a:gd name="T2" fmla="*/ 23 w 47"/>
                <a:gd name="T3" fmla="*/ 46 h 46"/>
                <a:gd name="T4" fmla="*/ 47 w 47"/>
                <a:gd name="T5" fmla="*/ 23 h 46"/>
                <a:gd name="T6" fmla="*/ 23 w 47"/>
                <a:gd name="T7" fmla="*/ 0 h 46"/>
                <a:gd name="T8" fmla="*/ 0 w 47"/>
                <a:gd name="T9" fmla="*/ 23 h 46"/>
              </a:gdLst>
              <a:ahLst/>
              <a:cxnLst>
                <a:cxn ang="0">
                  <a:pos x="T0" y="T1"/>
                </a:cxn>
                <a:cxn ang="0">
                  <a:pos x="T2" y="T3"/>
                </a:cxn>
                <a:cxn ang="0">
                  <a:pos x="T4" y="T5"/>
                </a:cxn>
                <a:cxn ang="0">
                  <a:pos x="T6" y="T7"/>
                </a:cxn>
                <a:cxn ang="0">
                  <a:pos x="T8" y="T9"/>
                </a:cxn>
              </a:cxnLst>
              <a:rect l="0" t="0" r="r" b="b"/>
              <a:pathLst>
                <a:path w="47" h="46">
                  <a:moveTo>
                    <a:pt x="0" y="23"/>
                  </a:moveTo>
                  <a:lnTo>
                    <a:pt x="23" y="46"/>
                  </a:lnTo>
                  <a:lnTo>
                    <a:pt x="47" y="23"/>
                  </a:lnTo>
                  <a:lnTo>
                    <a:pt x="23"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9" name="Freeform 1569"/>
            <p:cNvSpPr>
              <a:spLocks/>
            </p:cNvSpPr>
            <p:nvPr/>
          </p:nvSpPr>
          <p:spPr bwMode="auto">
            <a:xfrm flipH="1">
              <a:off x="7252340" y="393392"/>
              <a:ext cx="13904" cy="10425"/>
            </a:xfrm>
            <a:custGeom>
              <a:avLst/>
              <a:gdLst>
                <a:gd name="T0" fmla="*/ 24 w 47"/>
                <a:gd name="T1" fmla="*/ 46 h 46"/>
                <a:gd name="T2" fmla="*/ 47 w 47"/>
                <a:gd name="T3" fmla="*/ 23 h 46"/>
                <a:gd name="T4" fmla="*/ 24 w 47"/>
                <a:gd name="T5" fmla="*/ 0 h 46"/>
                <a:gd name="T6" fmla="*/ 0 w 47"/>
                <a:gd name="T7" fmla="*/ 23 h 46"/>
                <a:gd name="T8" fmla="*/ 24 w 47"/>
                <a:gd name="T9" fmla="*/ 46 h 46"/>
              </a:gdLst>
              <a:ahLst/>
              <a:cxnLst>
                <a:cxn ang="0">
                  <a:pos x="T0" y="T1"/>
                </a:cxn>
                <a:cxn ang="0">
                  <a:pos x="T2" y="T3"/>
                </a:cxn>
                <a:cxn ang="0">
                  <a:pos x="T4" y="T5"/>
                </a:cxn>
                <a:cxn ang="0">
                  <a:pos x="T6" y="T7"/>
                </a:cxn>
                <a:cxn ang="0">
                  <a:pos x="T8" y="T9"/>
                </a:cxn>
              </a:cxnLst>
              <a:rect l="0" t="0" r="r" b="b"/>
              <a:pathLst>
                <a:path w="47" h="46">
                  <a:moveTo>
                    <a:pt x="24" y="46"/>
                  </a:moveTo>
                  <a:lnTo>
                    <a:pt x="47" y="23"/>
                  </a:lnTo>
                  <a:lnTo>
                    <a:pt x="24" y="0"/>
                  </a:lnTo>
                  <a:lnTo>
                    <a:pt x="0" y="23"/>
                  </a:lnTo>
                  <a:lnTo>
                    <a:pt x="2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0" name="Freeform 1570"/>
            <p:cNvSpPr>
              <a:spLocks/>
            </p:cNvSpPr>
            <p:nvPr/>
          </p:nvSpPr>
          <p:spPr bwMode="auto">
            <a:xfrm flipH="1">
              <a:off x="7234960" y="407291"/>
              <a:ext cx="13904" cy="10425"/>
            </a:xfrm>
            <a:custGeom>
              <a:avLst/>
              <a:gdLst>
                <a:gd name="T0" fmla="*/ 0 w 47"/>
                <a:gd name="T1" fmla="*/ 23 h 46"/>
                <a:gd name="T2" fmla="*/ 24 w 47"/>
                <a:gd name="T3" fmla="*/ 46 h 46"/>
                <a:gd name="T4" fmla="*/ 47 w 47"/>
                <a:gd name="T5" fmla="*/ 23 h 46"/>
                <a:gd name="T6" fmla="*/ 24 w 47"/>
                <a:gd name="T7" fmla="*/ 0 h 46"/>
                <a:gd name="T8" fmla="*/ 0 w 47"/>
                <a:gd name="T9" fmla="*/ 23 h 46"/>
              </a:gdLst>
              <a:ahLst/>
              <a:cxnLst>
                <a:cxn ang="0">
                  <a:pos x="T0" y="T1"/>
                </a:cxn>
                <a:cxn ang="0">
                  <a:pos x="T2" y="T3"/>
                </a:cxn>
                <a:cxn ang="0">
                  <a:pos x="T4" y="T5"/>
                </a:cxn>
                <a:cxn ang="0">
                  <a:pos x="T6" y="T7"/>
                </a:cxn>
                <a:cxn ang="0">
                  <a:pos x="T8" y="T9"/>
                </a:cxn>
              </a:cxnLst>
              <a:rect l="0" t="0" r="r" b="b"/>
              <a:pathLst>
                <a:path w="47" h="46">
                  <a:moveTo>
                    <a:pt x="0" y="23"/>
                  </a:moveTo>
                  <a:lnTo>
                    <a:pt x="24" y="46"/>
                  </a:lnTo>
                  <a:lnTo>
                    <a:pt x="47" y="23"/>
                  </a:lnTo>
                  <a:lnTo>
                    <a:pt x="24"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1" name="Freeform 1571"/>
            <p:cNvSpPr>
              <a:spLocks/>
            </p:cNvSpPr>
            <p:nvPr/>
          </p:nvSpPr>
          <p:spPr bwMode="auto">
            <a:xfrm flipH="1">
              <a:off x="7219318" y="393392"/>
              <a:ext cx="13904" cy="10425"/>
            </a:xfrm>
            <a:custGeom>
              <a:avLst/>
              <a:gdLst>
                <a:gd name="T0" fmla="*/ 24 w 49"/>
                <a:gd name="T1" fmla="*/ 46 h 46"/>
                <a:gd name="T2" fmla="*/ 49 w 49"/>
                <a:gd name="T3" fmla="*/ 23 h 46"/>
                <a:gd name="T4" fmla="*/ 24 w 49"/>
                <a:gd name="T5" fmla="*/ 0 h 46"/>
                <a:gd name="T6" fmla="*/ 0 w 49"/>
                <a:gd name="T7" fmla="*/ 23 h 46"/>
                <a:gd name="T8" fmla="*/ 24 w 49"/>
                <a:gd name="T9" fmla="*/ 46 h 46"/>
              </a:gdLst>
              <a:ahLst/>
              <a:cxnLst>
                <a:cxn ang="0">
                  <a:pos x="T0" y="T1"/>
                </a:cxn>
                <a:cxn ang="0">
                  <a:pos x="T2" y="T3"/>
                </a:cxn>
                <a:cxn ang="0">
                  <a:pos x="T4" y="T5"/>
                </a:cxn>
                <a:cxn ang="0">
                  <a:pos x="T6" y="T7"/>
                </a:cxn>
                <a:cxn ang="0">
                  <a:pos x="T8" y="T9"/>
                </a:cxn>
              </a:cxnLst>
              <a:rect l="0" t="0" r="r" b="b"/>
              <a:pathLst>
                <a:path w="49" h="46">
                  <a:moveTo>
                    <a:pt x="24" y="46"/>
                  </a:moveTo>
                  <a:lnTo>
                    <a:pt x="49" y="23"/>
                  </a:lnTo>
                  <a:lnTo>
                    <a:pt x="24" y="0"/>
                  </a:lnTo>
                  <a:lnTo>
                    <a:pt x="0" y="23"/>
                  </a:lnTo>
                  <a:lnTo>
                    <a:pt x="2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2" name="Freeform 1572"/>
            <p:cNvSpPr>
              <a:spLocks/>
            </p:cNvSpPr>
            <p:nvPr/>
          </p:nvSpPr>
          <p:spPr bwMode="auto">
            <a:xfrm flipH="1">
              <a:off x="7201938" y="407291"/>
              <a:ext cx="13904" cy="10425"/>
            </a:xfrm>
            <a:custGeom>
              <a:avLst/>
              <a:gdLst>
                <a:gd name="T0" fmla="*/ 0 w 48"/>
                <a:gd name="T1" fmla="*/ 23 h 46"/>
                <a:gd name="T2" fmla="*/ 23 w 48"/>
                <a:gd name="T3" fmla="*/ 46 h 46"/>
                <a:gd name="T4" fmla="*/ 48 w 48"/>
                <a:gd name="T5" fmla="*/ 23 h 46"/>
                <a:gd name="T6" fmla="*/ 23 w 48"/>
                <a:gd name="T7" fmla="*/ 0 h 46"/>
                <a:gd name="T8" fmla="*/ 0 w 48"/>
                <a:gd name="T9" fmla="*/ 23 h 46"/>
              </a:gdLst>
              <a:ahLst/>
              <a:cxnLst>
                <a:cxn ang="0">
                  <a:pos x="T0" y="T1"/>
                </a:cxn>
                <a:cxn ang="0">
                  <a:pos x="T2" y="T3"/>
                </a:cxn>
                <a:cxn ang="0">
                  <a:pos x="T4" y="T5"/>
                </a:cxn>
                <a:cxn ang="0">
                  <a:pos x="T6" y="T7"/>
                </a:cxn>
                <a:cxn ang="0">
                  <a:pos x="T8" y="T9"/>
                </a:cxn>
              </a:cxnLst>
              <a:rect l="0" t="0" r="r" b="b"/>
              <a:pathLst>
                <a:path w="48" h="46">
                  <a:moveTo>
                    <a:pt x="0" y="23"/>
                  </a:moveTo>
                  <a:lnTo>
                    <a:pt x="23" y="46"/>
                  </a:lnTo>
                  <a:lnTo>
                    <a:pt x="48" y="23"/>
                  </a:lnTo>
                  <a:lnTo>
                    <a:pt x="23"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3" name="Freeform 1573"/>
            <p:cNvSpPr>
              <a:spLocks/>
            </p:cNvSpPr>
            <p:nvPr/>
          </p:nvSpPr>
          <p:spPr bwMode="auto">
            <a:xfrm flipH="1">
              <a:off x="7184558" y="393392"/>
              <a:ext cx="15642" cy="10425"/>
            </a:xfrm>
            <a:custGeom>
              <a:avLst/>
              <a:gdLst>
                <a:gd name="T0" fmla="*/ 23 w 48"/>
                <a:gd name="T1" fmla="*/ 46 h 46"/>
                <a:gd name="T2" fmla="*/ 48 w 48"/>
                <a:gd name="T3" fmla="*/ 23 h 46"/>
                <a:gd name="T4" fmla="*/ 23 w 48"/>
                <a:gd name="T5" fmla="*/ 0 h 46"/>
                <a:gd name="T6" fmla="*/ 0 w 48"/>
                <a:gd name="T7" fmla="*/ 23 h 46"/>
                <a:gd name="T8" fmla="*/ 23 w 48"/>
                <a:gd name="T9" fmla="*/ 46 h 46"/>
              </a:gdLst>
              <a:ahLst/>
              <a:cxnLst>
                <a:cxn ang="0">
                  <a:pos x="T0" y="T1"/>
                </a:cxn>
                <a:cxn ang="0">
                  <a:pos x="T2" y="T3"/>
                </a:cxn>
                <a:cxn ang="0">
                  <a:pos x="T4" y="T5"/>
                </a:cxn>
                <a:cxn ang="0">
                  <a:pos x="T6" y="T7"/>
                </a:cxn>
                <a:cxn ang="0">
                  <a:pos x="T8" y="T9"/>
                </a:cxn>
              </a:cxnLst>
              <a:rect l="0" t="0" r="r" b="b"/>
              <a:pathLst>
                <a:path w="48" h="46">
                  <a:moveTo>
                    <a:pt x="23" y="46"/>
                  </a:moveTo>
                  <a:lnTo>
                    <a:pt x="48" y="23"/>
                  </a:lnTo>
                  <a:lnTo>
                    <a:pt x="23" y="0"/>
                  </a:lnTo>
                  <a:lnTo>
                    <a:pt x="0" y="23"/>
                  </a:lnTo>
                  <a:lnTo>
                    <a:pt x="23"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4" name="Freeform 1574"/>
            <p:cNvSpPr>
              <a:spLocks/>
            </p:cNvSpPr>
            <p:nvPr/>
          </p:nvSpPr>
          <p:spPr bwMode="auto">
            <a:xfrm flipH="1">
              <a:off x="7168916" y="407291"/>
              <a:ext cx="13904" cy="10425"/>
            </a:xfrm>
            <a:custGeom>
              <a:avLst/>
              <a:gdLst>
                <a:gd name="T0" fmla="*/ 0 w 48"/>
                <a:gd name="T1" fmla="*/ 23 h 46"/>
                <a:gd name="T2" fmla="*/ 25 w 48"/>
                <a:gd name="T3" fmla="*/ 46 h 46"/>
                <a:gd name="T4" fmla="*/ 48 w 48"/>
                <a:gd name="T5" fmla="*/ 23 h 46"/>
                <a:gd name="T6" fmla="*/ 25 w 48"/>
                <a:gd name="T7" fmla="*/ 0 h 46"/>
                <a:gd name="T8" fmla="*/ 0 w 48"/>
                <a:gd name="T9" fmla="*/ 23 h 46"/>
              </a:gdLst>
              <a:ahLst/>
              <a:cxnLst>
                <a:cxn ang="0">
                  <a:pos x="T0" y="T1"/>
                </a:cxn>
                <a:cxn ang="0">
                  <a:pos x="T2" y="T3"/>
                </a:cxn>
                <a:cxn ang="0">
                  <a:pos x="T4" y="T5"/>
                </a:cxn>
                <a:cxn ang="0">
                  <a:pos x="T6" y="T7"/>
                </a:cxn>
                <a:cxn ang="0">
                  <a:pos x="T8" y="T9"/>
                </a:cxn>
              </a:cxnLst>
              <a:rect l="0" t="0" r="r" b="b"/>
              <a:pathLst>
                <a:path w="48" h="46">
                  <a:moveTo>
                    <a:pt x="0" y="23"/>
                  </a:moveTo>
                  <a:lnTo>
                    <a:pt x="25" y="46"/>
                  </a:lnTo>
                  <a:lnTo>
                    <a:pt x="48" y="23"/>
                  </a:lnTo>
                  <a:lnTo>
                    <a:pt x="25"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5" name="Freeform 1575"/>
            <p:cNvSpPr>
              <a:spLocks/>
            </p:cNvSpPr>
            <p:nvPr/>
          </p:nvSpPr>
          <p:spPr bwMode="auto">
            <a:xfrm flipH="1">
              <a:off x="7151536" y="393392"/>
              <a:ext cx="13904" cy="10425"/>
            </a:xfrm>
            <a:custGeom>
              <a:avLst/>
              <a:gdLst>
                <a:gd name="T0" fmla="*/ 25 w 49"/>
                <a:gd name="T1" fmla="*/ 46 h 46"/>
                <a:gd name="T2" fmla="*/ 49 w 49"/>
                <a:gd name="T3" fmla="*/ 23 h 46"/>
                <a:gd name="T4" fmla="*/ 25 w 49"/>
                <a:gd name="T5" fmla="*/ 0 h 46"/>
                <a:gd name="T6" fmla="*/ 0 w 49"/>
                <a:gd name="T7" fmla="*/ 23 h 46"/>
                <a:gd name="T8" fmla="*/ 25 w 49"/>
                <a:gd name="T9" fmla="*/ 46 h 46"/>
              </a:gdLst>
              <a:ahLst/>
              <a:cxnLst>
                <a:cxn ang="0">
                  <a:pos x="T0" y="T1"/>
                </a:cxn>
                <a:cxn ang="0">
                  <a:pos x="T2" y="T3"/>
                </a:cxn>
                <a:cxn ang="0">
                  <a:pos x="T4" y="T5"/>
                </a:cxn>
                <a:cxn ang="0">
                  <a:pos x="T6" y="T7"/>
                </a:cxn>
                <a:cxn ang="0">
                  <a:pos x="T8" y="T9"/>
                </a:cxn>
              </a:cxnLst>
              <a:rect l="0" t="0" r="r" b="b"/>
              <a:pathLst>
                <a:path w="49" h="46">
                  <a:moveTo>
                    <a:pt x="25" y="46"/>
                  </a:moveTo>
                  <a:lnTo>
                    <a:pt x="49" y="23"/>
                  </a:lnTo>
                  <a:lnTo>
                    <a:pt x="25" y="0"/>
                  </a:lnTo>
                  <a:lnTo>
                    <a:pt x="0" y="23"/>
                  </a:lnTo>
                  <a:lnTo>
                    <a:pt x="25"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6" name="Freeform 1576"/>
            <p:cNvSpPr>
              <a:spLocks/>
            </p:cNvSpPr>
            <p:nvPr/>
          </p:nvSpPr>
          <p:spPr bwMode="auto">
            <a:xfrm flipH="1">
              <a:off x="7135894" y="407291"/>
              <a:ext cx="13904" cy="10425"/>
            </a:xfrm>
            <a:custGeom>
              <a:avLst/>
              <a:gdLst>
                <a:gd name="T0" fmla="*/ 0 w 48"/>
                <a:gd name="T1" fmla="*/ 23 h 46"/>
                <a:gd name="T2" fmla="*/ 24 w 48"/>
                <a:gd name="T3" fmla="*/ 46 h 46"/>
                <a:gd name="T4" fmla="*/ 48 w 48"/>
                <a:gd name="T5" fmla="*/ 23 h 46"/>
                <a:gd name="T6" fmla="*/ 24 w 48"/>
                <a:gd name="T7" fmla="*/ 0 h 46"/>
                <a:gd name="T8" fmla="*/ 0 w 48"/>
                <a:gd name="T9" fmla="*/ 23 h 46"/>
              </a:gdLst>
              <a:ahLst/>
              <a:cxnLst>
                <a:cxn ang="0">
                  <a:pos x="T0" y="T1"/>
                </a:cxn>
                <a:cxn ang="0">
                  <a:pos x="T2" y="T3"/>
                </a:cxn>
                <a:cxn ang="0">
                  <a:pos x="T4" y="T5"/>
                </a:cxn>
                <a:cxn ang="0">
                  <a:pos x="T6" y="T7"/>
                </a:cxn>
                <a:cxn ang="0">
                  <a:pos x="T8" y="T9"/>
                </a:cxn>
              </a:cxnLst>
              <a:rect l="0" t="0" r="r" b="b"/>
              <a:pathLst>
                <a:path w="48" h="46">
                  <a:moveTo>
                    <a:pt x="0" y="23"/>
                  </a:moveTo>
                  <a:lnTo>
                    <a:pt x="24" y="46"/>
                  </a:lnTo>
                  <a:lnTo>
                    <a:pt x="48" y="23"/>
                  </a:lnTo>
                  <a:lnTo>
                    <a:pt x="24"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7" name="Freeform 1577"/>
            <p:cNvSpPr>
              <a:spLocks/>
            </p:cNvSpPr>
            <p:nvPr/>
          </p:nvSpPr>
          <p:spPr bwMode="auto">
            <a:xfrm flipH="1">
              <a:off x="7118514" y="393392"/>
              <a:ext cx="13904" cy="10425"/>
            </a:xfrm>
            <a:custGeom>
              <a:avLst/>
              <a:gdLst>
                <a:gd name="T0" fmla="*/ 24 w 48"/>
                <a:gd name="T1" fmla="*/ 46 h 46"/>
                <a:gd name="T2" fmla="*/ 48 w 48"/>
                <a:gd name="T3" fmla="*/ 23 h 46"/>
                <a:gd name="T4" fmla="*/ 24 w 48"/>
                <a:gd name="T5" fmla="*/ 0 h 46"/>
                <a:gd name="T6" fmla="*/ 0 w 48"/>
                <a:gd name="T7" fmla="*/ 23 h 46"/>
                <a:gd name="T8" fmla="*/ 24 w 48"/>
                <a:gd name="T9" fmla="*/ 46 h 46"/>
              </a:gdLst>
              <a:ahLst/>
              <a:cxnLst>
                <a:cxn ang="0">
                  <a:pos x="T0" y="T1"/>
                </a:cxn>
                <a:cxn ang="0">
                  <a:pos x="T2" y="T3"/>
                </a:cxn>
                <a:cxn ang="0">
                  <a:pos x="T4" y="T5"/>
                </a:cxn>
                <a:cxn ang="0">
                  <a:pos x="T6" y="T7"/>
                </a:cxn>
                <a:cxn ang="0">
                  <a:pos x="T8" y="T9"/>
                </a:cxn>
              </a:cxnLst>
              <a:rect l="0" t="0" r="r" b="b"/>
              <a:pathLst>
                <a:path w="48" h="46">
                  <a:moveTo>
                    <a:pt x="24" y="46"/>
                  </a:moveTo>
                  <a:lnTo>
                    <a:pt x="48" y="23"/>
                  </a:lnTo>
                  <a:lnTo>
                    <a:pt x="24" y="0"/>
                  </a:lnTo>
                  <a:lnTo>
                    <a:pt x="0" y="23"/>
                  </a:lnTo>
                  <a:lnTo>
                    <a:pt x="2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8" name="Freeform 1578"/>
            <p:cNvSpPr>
              <a:spLocks/>
            </p:cNvSpPr>
            <p:nvPr/>
          </p:nvSpPr>
          <p:spPr bwMode="auto">
            <a:xfrm flipH="1">
              <a:off x="7102872" y="407291"/>
              <a:ext cx="13904" cy="10425"/>
            </a:xfrm>
            <a:custGeom>
              <a:avLst/>
              <a:gdLst>
                <a:gd name="T0" fmla="*/ 0 w 47"/>
                <a:gd name="T1" fmla="*/ 23 h 46"/>
                <a:gd name="T2" fmla="*/ 24 w 47"/>
                <a:gd name="T3" fmla="*/ 46 h 46"/>
                <a:gd name="T4" fmla="*/ 47 w 47"/>
                <a:gd name="T5" fmla="*/ 23 h 46"/>
                <a:gd name="T6" fmla="*/ 24 w 47"/>
                <a:gd name="T7" fmla="*/ 0 h 46"/>
                <a:gd name="T8" fmla="*/ 0 w 47"/>
                <a:gd name="T9" fmla="*/ 23 h 46"/>
              </a:gdLst>
              <a:ahLst/>
              <a:cxnLst>
                <a:cxn ang="0">
                  <a:pos x="T0" y="T1"/>
                </a:cxn>
                <a:cxn ang="0">
                  <a:pos x="T2" y="T3"/>
                </a:cxn>
                <a:cxn ang="0">
                  <a:pos x="T4" y="T5"/>
                </a:cxn>
                <a:cxn ang="0">
                  <a:pos x="T6" y="T7"/>
                </a:cxn>
                <a:cxn ang="0">
                  <a:pos x="T8" y="T9"/>
                </a:cxn>
              </a:cxnLst>
              <a:rect l="0" t="0" r="r" b="b"/>
              <a:pathLst>
                <a:path w="47" h="46">
                  <a:moveTo>
                    <a:pt x="0" y="23"/>
                  </a:moveTo>
                  <a:lnTo>
                    <a:pt x="24" y="46"/>
                  </a:lnTo>
                  <a:lnTo>
                    <a:pt x="47" y="23"/>
                  </a:lnTo>
                  <a:lnTo>
                    <a:pt x="24"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9" name="Freeform 1579"/>
            <p:cNvSpPr>
              <a:spLocks/>
            </p:cNvSpPr>
            <p:nvPr/>
          </p:nvSpPr>
          <p:spPr bwMode="auto">
            <a:xfrm flipH="1">
              <a:off x="7085492" y="393392"/>
              <a:ext cx="13904" cy="10425"/>
            </a:xfrm>
            <a:custGeom>
              <a:avLst/>
              <a:gdLst>
                <a:gd name="T0" fmla="*/ 24 w 47"/>
                <a:gd name="T1" fmla="*/ 46 h 46"/>
                <a:gd name="T2" fmla="*/ 47 w 47"/>
                <a:gd name="T3" fmla="*/ 23 h 46"/>
                <a:gd name="T4" fmla="*/ 24 w 47"/>
                <a:gd name="T5" fmla="*/ 0 h 46"/>
                <a:gd name="T6" fmla="*/ 0 w 47"/>
                <a:gd name="T7" fmla="*/ 23 h 46"/>
                <a:gd name="T8" fmla="*/ 24 w 47"/>
                <a:gd name="T9" fmla="*/ 46 h 46"/>
              </a:gdLst>
              <a:ahLst/>
              <a:cxnLst>
                <a:cxn ang="0">
                  <a:pos x="T0" y="T1"/>
                </a:cxn>
                <a:cxn ang="0">
                  <a:pos x="T2" y="T3"/>
                </a:cxn>
                <a:cxn ang="0">
                  <a:pos x="T4" y="T5"/>
                </a:cxn>
                <a:cxn ang="0">
                  <a:pos x="T6" y="T7"/>
                </a:cxn>
                <a:cxn ang="0">
                  <a:pos x="T8" y="T9"/>
                </a:cxn>
              </a:cxnLst>
              <a:rect l="0" t="0" r="r" b="b"/>
              <a:pathLst>
                <a:path w="47" h="46">
                  <a:moveTo>
                    <a:pt x="24" y="46"/>
                  </a:moveTo>
                  <a:lnTo>
                    <a:pt x="47" y="23"/>
                  </a:lnTo>
                  <a:lnTo>
                    <a:pt x="24" y="0"/>
                  </a:lnTo>
                  <a:lnTo>
                    <a:pt x="0" y="23"/>
                  </a:lnTo>
                  <a:lnTo>
                    <a:pt x="2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0" name="Freeform 1580"/>
            <p:cNvSpPr>
              <a:spLocks/>
            </p:cNvSpPr>
            <p:nvPr/>
          </p:nvSpPr>
          <p:spPr bwMode="auto">
            <a:xfrm flipH="1">
              <a:off x="7052470" y="421191"/>
              <a:ext cx="13904" cy="10425"/>
            </a:xfrm>
            <a:custGeom>
              <a:avLst/>
              <a:gdLst>
                <a:gd name="T0" fmla="*/ 0 w 47"/>
                <a:gd name="T1" fmla="*/ 23 h 46"/>
                <a:gd name="T2" fmla="*/ 23 w 47"/>
                <a:gd name="T3" fmla="*/ 46 h 46"/>
                <a:gd name="T4" fmla="*/ 47 w 47"/>
                <a:gd name="T5" fmla="*/ 23 h 46"/>
                <a:gd name="T6" fmla="*/ 23 w 47"/>
                <a:gd name="T7" fmla="*/ 0 h 46"/>
                <a:gd name="T8" fmla="*/ 0 w 47"/>
                <a:gd name="T9" fmla="*/ 23 h 46"/>
              </a:gdLst>
              <a:ahLst/>
              <a:cxnLst>
                <a:cxn ang="0">
                  <a:pos x="T0" y="T1"/>
                </a:cxn>
                <a:cxn ang="0">
                  <a:pos x="T2" y="T3"/>
                </a:cxn>
                <a:cxn ang="0">
                  <a:pos x="T4" y="T5"/>
                </a:cxn>
                <a:cxn ang="0">
                  <a:pos x="T6" y="T7"/>
                </a:cxn>
                <a:cxn ang="0">
                  <a:pos x="T8" y="T9"/>
                </a:cxn>
              </a:cxnLst>
              <a:rect l="0" t="0" r="r" b="b"/>
              <a:pathLst>
                <a:path w="47" h="46">
                  <a:moveTo>
                    <a:pt x="0" y="23"/>
                  </a:moveTo>
                  <a:lnTo>
                    <a:pt x="23" y="46"/>
                  </a:lnTo>
                  <a:lnTo>
                    <a:pt x="47" y="23"/>
                  </a:lnTo>
                  <a:lnTo>
                    <a:pt x="23" y="0"/>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1" name="Freeform 1581"/>
            <p:cNvSpPr>
              <a:spLocks/>
            </p:cNvSpPr>
            <p:nvPr/>
          </p:nvSpPr>
          <p:spPr bwMode="auto">
            <a:xfrm flipH="1">
              <a:off x="7069850" y="435090"/>
              <a:ext cx="13904" cy="10425"/>
            </a:xfrm>
            <a:custGeom>
              <a:avLst/>
              <a:gdLst>
                <a:gd name="T0" fmla="*/ 24 w 48"/>
                <a:gd name="T1" fmla="*/ 0 h 46"/>
                <a:gd name="T2" fmla="*/ 0 w 48"/>
                <a:gd name="T3" fmla="*/ 22 h 46"/>
                <a:gd name="T4" fmla="*/ 24 w 48"/>
                <a:gd name="T5" fmla="*/ 46 h 46"/>
                <a:gd name="T6" fmla="*/ 48 w 48"/>
                <a:gd name="T7" fmla="*/ 22 h 46"/>
                <a:gd name="T8" fmla="*/ 24 w 48"/>
                <a:gd name="T9" fmla="*/ 0 h 46"/>
              </a:gdLst>
              <a:ahLst/>
              <a:cxnLst>
                <a:cxn ang="0">
                  <a:pos x="T0" y="T1"/>
                </a:cxn>
                <a:cxn ang="0">
                  <a:pos x="T2" y="T3"/>
                </a:cxn>
                <a:cxn ang="0">
                  <a:pos x="T4" y="T5"/>
                </a:cxn>
                <a:cxn ang="0">
                  <a:pos x="T6" y="T7"/>
                </a:cxn>
                <a:cxn ang="0">
                  <a:pos x="T8" y="T9"/>
                </a:cxn>
              </a:cxnLst>
              <a:rect l="0" t="0" r="r" b="b"/>
              <a:pathLst>
                <a:path w="48" h="46">
                  <a:moveTo>
                    <a:pt x="24" y="0"/>
                  </a:moveTo>
                  <a:lnTo>
                    <a:pt x="0" y="22"/>
                  </a:lnTo>
                  <a:lnTo>
                    <a:pt x="24" y="46"/>
                  </a:lnTo>
                  <a:lnTo>
                    <a:pt x="48" y="22"/>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2" name="Freeform 1582"/>
            <p:cNvSpPr>
              <a:spLocks/>
            </p:cNvSpPr>
            <p:nvPr/>
          </p:nvSpPr>
          <p:spPr bwMode="auto">
            <a:xfrm flipH="1">
              <a:off x="7052470" y="447252"/>
              <a:ext cx="13904" cy="12162"/>
            </a:xfrm>
            <a:custGeom>
              <a:avLst/>
              <a:gdLst>
                <a:gd name="T0" fmla="*/ 0 w 47"/>
                <a:gd name="T1" fmla="*/ 22 h 46"/>
                <a:gd name="T2" fmla="*/ 23 w 47"/>
                <a:gd name="T3" fmla="*/ 46 h 46"/>
                <a:gd name="T4" fmla="*/ 47 w 47"/>
                <a:gd name="T5" fmla="*/ 22 h 46"/>
                <a:gd name="T6" fmla="*/ 23 w 47"/>
                <a:gd name="T7" fmla="*/ 0 h 46"/>
                <a:gd name="T8" fmla="*/ 0 w 47"/>
                <a:gd name="T9" fmla="*/ 22 h 46"/>
              </a:gdLst>
              <a:ahLst/>
              <a:cxnLst>
                <a:cxn ang="0">
                  <a:pos x="T0" y="T1"/>
                </a:cxn>
                <a:cxn ang="0">
                  <a:pos x="T2" y="T3"/>
                </a:cxn>
                <a:cxn ang="0">
                  <a:pos x="T4" y="T5"/>
                </a:cxn>
                <a:cxn ang="0">
                  <a:pos x="T6" y="T7"/>
                </a:cxn>
                <a:cxn ang="0">
                  <a:pos x="T8" y="T9"/>
                </a:cxn>
              </a:cxnLst>
              <a:rect l="0" t="0" r="r" b="b"/>
              <a:pathLst>
                <a:path w="47" h="46">
                  <a:moveTo>
                    <a:pt x="0" y="22"/>
                  </a:moveTo>
                  <a:lnTo>
                    <a:pt x="23" y="46"/>
                  </a:lnTo>
                  <a:lnTo>
                    <a:pt x="47" y="22"/>
                  </a:lnTo>
                  <a:lnTo>
                    <a:pt x="23" y="0"/>
                  </a:lnTo>
                  <a:lnTo>
                    <a:pt x="0"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3" name="Freeform 1583"/>
            <p:cNvSpPr>
              <a:spLocks/>
            </p:cNvSpPr>
            <p:nvPr/>
          </p:nvSpPr>
          <p:spPr bwMode="auto">
            <a:xfrm flipH="1">
              <a:off x="7069850" y="461151"/>
              <a:ext cx="13904" cy="12162"/>
            </a:xfrm>
            <a:custGeom>
              <a:avLst/>
              <a:gdLst>
                <a:gd name="T0" fmla="*/ 24 w 48"/>
                <a:gd name="T1" fmla="*/ 0 h 46"/>
                <a:gd name="T2" fmla="*/ 0 w 48"/>
                <a:gd name="T3" fmla="*/ 23 h 46"/>
                <a:gd name="T4" fmla="*/ 24 w 48"/>
                <a:gd name="T5" fmla="*/ 46 h 46"/>
                <a:gd name="T6" fmla="*/ 48 w 48"/>
                <a:gd name="T7" fmla="*/ 23 h 46"/>
                <a:gd name="T8" fmla="*/ 24 w 48"/>
                <a:gd name="T9" fmla="*/ 0 h 46"/>
              </a:gdLst>
              <a:ahLst/>
              <a:cxnLst>
                <a:cxn ang="0">
                  <a:pos x="T0" y="T1"/>
                </a:cxn>
                <a:cxn ang="0">
                  <a:pos x="T2" y="T3"/>
                </a:cxn>
                <a:cxn ang="0">
                  <a:pos x="T4" y="T5"/>
                </a:cxn>
                <a:cxn ang="0">
                  <a:pos x="T6" y="T7"/>
                </a:cxn>
                <a:cxn ang="0">
                  <a:pos x="T8" y="T9"/>
                </a:cxn>
              </a:cxnLst>
              <a:rect l="0" t="0" r="r" b="b"/>
              <a:pathLst>
                <a:path w="48" h="46">
                  <a:moveTo>
                    <a:pt x="24" y="0"/>
                  </a:moveTo>
                  <a:lnTo>
                    <a:pt x="0" y="23"/>
                  </a:lnTo>
                  <a:lnTo>
                    <a:pt x="24" y="46"/>
                  </a:lnTo>
                  <a:lnTo>
                    <a:pt x="48" y="23"/>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4" name="Freeform 1584"/>
            <p:cNvSpPr>
              <a:spLocks/>
            </p:cNvSpPr>
            <p:nvPr/>
          </p:nvSpPr>
          <p:spPr bwMode="auto">
            <a:xfrm flipH="1">
              <a:off x="7085492" y="447252"/>
              <a:ext cx="13904" cy="12162"/>
            </a:xfrm>
            <a:custGeom>
              <a:avLst/>
              <a:gdLst>
                <a:gd name="T0" fmla="*/ 47 w 47"/>
                <a:gd name="T1" fmla="*/ 22 h 46"/>
                <a:gd name="T2" fmla="*/ 24 w 47"/>
                <a:gd name="T3" fmla="*/ 0 h 46"/>
                <a:gd name="T4" fmla="*/ 0 w 47"/>
                <a:gd name="T5" fmla="*/ 22 h 46"/>
                <a:gd name="T6" fmla="*/ 24 w 47"/>
                <a:gd name="T7" fmla="*/ 46 h 46"/>
                <a:gd name="T8" fmla="*/ 47 w 47"/>
                <a:gd name="T9" fmla="*/ 22 h 46"/>
              </a:gdLst>
              <a:ahLst/>
              <a:cxnLst>
                <a:cxn ang="0">
                  <a:pos x="T0" y="T1"/>
                </a:cxn>
                <a:cxn ang="0">
                  <a:pos x="T2" y="T3"/>
                </a:cxn>
                <a:cxn ang="0">
                  <a:pos x="T4" y="T5"/>
                </a:cxn>
                <a:cxn ang="0">
                  <a:pos x="T6" y="T7"/>
                </a:cxn>
                <a:cxn ang="0">
                  <a:pos x="T8" y="T9"/>
                </a:cxn>
              </a:cxnLst>
              <a:rect l="0" t="0" r="r" b="b"/>
              <a:pathLst>
                <a:path w="47" h="46">
                  <a:moveTo>
                    <a:pt x="47" y="22"/>
                  </a:moveTo>
                  <a:lnTo>
                    <a:pt x="24" y="0"/>
                  </a:lnTo>
                  <a:lnTo>
                    <a:pt x="0" y="22"/>
                  </a:lnTo>
                  <a:lnTo>
                    <a:pt x="24" y="46"/>
                  </a:lnTo>
                  <a:lnTo>
                    <a:pt x="47"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5" name="Freeform 1585"/>
            <p:cNvSpPr>
              <a:spLocks/>
            </p:cNvSpPr>
            <p:nvPr/>
          </p:nvSpPr>
          <p:spPr bwMode="auto">
            <a:xfrm flipH="1">
              <a:off x="7102872" y="461151"/>
              <a:ext cx="13904" cy="12162"/>
            </a:xfrm>
            <a:custGeom>
              <a:avLst/>
              <a:gdLst>
                <a:gd name="T0" fmla="*/ 24 w 47"/>
                <a:gd name="T1" fmla="*/ 0 h 46"/>
                <a:gd name="T2" fmla="*/ 0 w 47"/>
                <a:gd name="T3" fmla="*/ 23 h 46"/>
                <a:gd name="T4" fmla="*/ 24 w 47"/>
                <a:gd name="T5" fmla="*/ 46 h 46"/>
                <a:gd name="T6" fmla="*/ 47 w 47"/>
                <a:gd name="T7" fmla="*/ 23 h 46"/>
                <a:gd name="T8" fmla="*/ 24 w 47"/>
                <a:gd name="T9" fmla="*/ 0 h 46"/>
              </a:gdLst>
              <a:ahLst/>
              <a:cxnLst>
                <a:cxn ang="0">
                  <a:pos x="T0" y="T1"/>
                </a:cxn>
                <a:cxn ang="0">
                  <a:pos x="T2" y="T3"/>
                </a:cxn>
                <a:cxn ang="0">
                  <a:pos x="T4" y="T5"/>
                </a:cxn>
                <a:cxn ang="0">
                  <a:pos x="T6" y="T7"/>
                </a:cxn>
                <a:cxn ang="0">
                  <a:pos x="T8" y="T9"/>
                </a:cxn>
              </a:cxnLst>
              <a:rect l="0" t="0" r="r" b="b"/>
              <a:pathLst>
                <a:path w="47" h="46">
                  <a:moveTo>
                    <a:pt x="24" y="0"/>
                  </a:moveTo>
                  <a:lnTo>
                    <a:pt x="0" y="23"/>
                  </a:lnTo>
                  <a:lnTo>
                    <a:pt x="24" y="46"/>
                  </a:lnTo>
                  <a:lnTo>
                    <a:pt x="47" y="23"/>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6" name="Freeform 1586"/>
            <p:cNvSpPr>
              <a:spLocks/>
            </p:cNvSpPr>
            <p:nvPr/>
          </p:nvSpPr>
          <p:spPr bwMode="auto">
            <a:xfrm flipH="1">
              <a:off x="7118514" y="447252"/>
              <a:ext cx="13904" cy="12162"/>
            </a:xfrm>
            <a:custGeom>
              <a:avLst/>
              <a:gdLst>
                <a:gd name="T0" fmla="*/ 48 w 48"/>
                <a:gd name="T1" fmla="*/ 22 h 46"/>
                <a:gd name="T2" fmla="*/ 24 w 48"/>
                <a:gd name="T3" fmla="*/ 0 h 46"/>
                <a:gd name="T4" fmla="*/ 0 w 48"/>
                <a:gd name="T5" fmla="*/ 22 h 46"/>
                <a:gd name="T6" fmla="*/ 24 w 48"/>
                <a:gd name="T7" fmla="*/ 46 h 46"/>
                <a:gd name="T8" fmla="*/ 48 w 48"/>
                <a:gd name="T9" fmla="*/ 22 h 46"/>
              </a:gdLst>
              <a:ahLst/>
              <a:cxnLst>
                <a:cxn ang="0">
                  <a:pos x="T0" y="T1"/>
                </a:cxn>
                <a:cxn ang="0">
                  <a:pos x="T2" y="T3"/>
                </a:cxn>
                <a:cxn ang="0">
                  <a:pos x="T4" y="T5"/>
                </a:cxn>
                <a:cxn ang="0">
                  <a:pos x="T6" y="T7"/>
                </a:cxn>
                <a:cxn ang="0">
                  <a:pos x="T8" y="T9"/>
                </a:cxn>
              </a:cxnLst>
              <a:rect l="0" t="0" r="r" b="b"/>
              <a:pathLst>
                <a:path w="48" h="46">
                  <a:moveTo>
                    <a:pt x="48" y="22"/>
                  </a:moveTo>
                  <a:lnTo>
                    <a:pt x="24" y="0"/>
                  </a:lnTo>
                  <a:lnTo>
                    <a:pt x="0" y="22"/>
                  </a:lnTo>
                  <a:lnTo>
                    <a:pt x="24" y="46"/>
                  </a:lnTo>
                  <a:lnTo>
                    <a:pt x="48"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7" name="Freeform 1587"/>
            <p:cNvSpPr>
              <a:spLocks/>
            </p:cNvSpPr>
            <p:nvPr/>
          </p:nvSpPr>
          <p:spPr bwMode="auto">
            <a:xfrm flipH="1">
              <a:off x="7135894" y="461151"/>
              <a:ext cx="13904" cy="12162"/>
            </a:xfrm>
            <a:custGeom>
              <a:avLst/>
              <a:gdLst>
                <a:gd name="T0" fmla="*/ 24 w 48"/>
                <a:gd name="T1" fmla="*/ 0 h 46"/>
                <a:gd name="T2" fmla="*/ 0 w 48"/>
                <a:gd name="T3" fmla="*/ 23 h 46"/>
                <a:gd name="T4" fmla="*/ 24 w 48"/>
                <a:gd name="T5" fmla="*/ 46 h 46"/>
                <a:gd name="T6" fmla="*/ 48 w 48"/>
                <a:gd name="T7" fmla="*/ 23 h 46"/>
                <a:gd name="T8" fmla="*/ 24 w 48"/>
                <a:gd name="T9" fmla="*/ 0 h 46"/>
              </a:gdLst>
              <a:ahLst/>
              <a:cxnLst>
                <a:cxn ang="0">
                  <a:pos x="T0" y="T1"/>
                </a:cxn>
                <a:cxn ang="0">
                  <a:pos x="T2" y="T3"/>
                </a:cxn>
                <a:cxn ang="0">
                  <a:pos x="T4" y="T5"/>
                </a:cxn>
                <a:cxn ang="0">
                  <a:pos x="T6" y="T7"/>
                </a:cxn>
                <a:cxn ang="0">
                  <a:pos x="T8" y="T9"/>
                </a:cxn>
              </a:cxnLst>
              <a:rect l="0" t="0" r="r" b="b"/>
              <a:pathLst>
                <a:path w="48" h="46">
                  <a:moveTo>
                    <a:pt x="24" y="0"/>
                  </a:moveTo>
                  <a:lnTo>
                    <a:pt x="0" y="23"/>
                  </a:lnTo>
                  <a:lnTo>
                    <a:pt x="24" y="46"/>
                  </a:lnTo>
                  <a:lnTo>
                    <a:pt x="48" y="23"/>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8" name="Freeform 1588"/>
            <p:cNvSpPr>
              <a:spLocks/>
            </p:cNvSpPr>
            <p:nvPr/>
          </p:nvSpPr>
          <p:spPr bwMode="auto">
            <a:xfrm flipH="1">
              <a:off x="7151536" y="447252"/>
              <a:ext cx="13904" cy="12162"/>
            </a:xfrm>
            <a:custGeom>
              <a:avLst/>
              <a:gdLst>
                <a:gd name="T0" fmla="*/ 49 w 49"/>
                <a:gd name="T1" fmla="*/ 22 h 46"/>
                <a:gd name="T2" fmla="*/ 25 w 49"/>
                <a:gd name="T3" fmla="*/ 0 h 46"/>
                <a:gd name="T4" fmla="*/ 0 w 49"/>
                <a:gd name="T5" fmla="*/ 22 h 46"/>
                <a:gd name="T6" fmla="*/ 25 w 49"/>
                <a:gd name="T7" fmla="*/ 46 h 46"/>
                <a:gd name="T8" fmla="*/ 49 w 49"/>
                <a:gd name="T9" fmla="*/ 22 h 46"/>
              </a:gdLst>
              <a:ahLst/>
              <a:cxnLst>
                <a:cxn ang="0">
                  <a:pos x="T0" y="T1"/>
                </a:cxn>
                <a:cxn ang="0">
                  <a:pos x="T2" y="T3"/>
                </a:cxn>
                <a:cxn ang="0">
                  <a:pos x="T4" y="T5"/>
                </a:cxn>
                <a:cxn ang="0">
                  <a:pos x="T6" y="T7"/>
                </a:cxn>
                <a:cxn ang="0">
                  <a:pos x="T8" y="T9"/>
                </a:cxn>
              </a:cxnLst>
              <a:rect l="0" t="0" r="r" b="b"/>
              <a:pathLst>
                <a:path w="49" h="46">
                  <a:moveTo>
                    <a:pt x="49" y="22"/>
                  </a:moveTo>
                  <a:lnTo>
                    <a:pt x="25" y="0"/>
                  </a:lnTo>
                  <a:lnTo>
                    <a:pt x="0" y="22"/>
                  </a:lnTo>
                  <a:lnTo>
                    <a:pt x="25" y="46"/>
                  </a:lnTo>
                  <a:lnTo>
                    <a:pt x="49"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9" name="Freeform 1589"/>
            <p:cNvSpPr>
              <a:spLocks/>
            </p:cNvSpPr>
            <p:nvPr/>
          </p:nvSpPr>
          <p:spPr bwMode="auto">
            <a:xfrm flipH="1">
              <a:off x="7168916" y="461151"/>
              <a:ext cx="13904" cy="12162"/>
            </a:xfrm>
            <a:custGeom>
              <a:avLst/>
              <a:gdLst>
                <a:gd name="T0" fmla="*/ 25 w 48"/>
                <a:gd name="T1" fmla="*/ 0 h 46"/>
                <a:gd name="T2" fmla="*/ 0 w 48"/>
                <a:gd name="T3" fmla="*/ 23 h 46"/>
                <a:gd name="T4" fmla="*/ 25 w 48"/>
                <a:gd name="T5" fmla="*/ 46 h 46"/>
                <a:gd name="T6" fmla="*/ 48 w 48"/>
                <a:gd name="T7" fmla="*/ 23 h 46"/>
                <a:gd name="T8" fmla="*/ 25 w 48"/>
                <a:gd name="T9" fmla="*/ 0 h 46"/>
              </a:gdLst>
              <a:ahLst/>
              <a:cxnLst>
                <a:cxn ang="0">
                  <a:pos x="T0" y="T1"/>
                </a:cxn>
                <a:cxn ang="0">
                  <a:pos x="T2" y="T3"/>
                </a:cxn>
                <a:cxn ang="0">
                  <a:pos x="T4" y="T5"/>
                </a:cxn>
                <a:cxn ang="0">
                  <a:pos x="T6" y="T7"/>
                </a:cxn>
                <a:cxn ang="0">
                  <a:pos x="T8" y="T9"/>
                </a:cxn>
              </a:cxnLst>
              <a:rect l="0" t="0" r="r" b="b"/>
              <a:pathLst>
                <a:path w="48" h="46">
                  <a:moveTo>
                    <a:pt x="25" y="0"/>
                  </a:moveTo>
                  <a:lnTo>
                    <a:pt x="0" y="23"/>
                  </a:lnTo>
                  <a:lnTo>
                    <a:pt x="25" y="46"/>
                  </a:lnTo>
                  <a:lnTo>
                    <a:pt x="48" y="23"/>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0" name="Freeform 1590"/>
            <p:cNvSpPr>
              <a:spLocks/>
            </p:cNvSpPr>
            <p:nvPr/>
          </p:nvSpPr>
          <p:spPr bwMode="auto">
            <a:xfrm flipH="1">
              <a:off x="7184558" y="447252"/>
              <a:ext cx="15642" cy="12162"/>
            </a:xfrm>
            <a:custGeom>
              <a:avLst/>
              <a:gdLst>
                <a:gd name="T0" fmla="*/ 48 w 48"/>
                <a:gd name="T1" fmla="*/ 22 h 46"/>
                <a:gd name="T2" fmla="*/ 23 w 48"/>
                <a:gd name="T3" fmla="*/ 0 h 46"/>
                <a:gd name="T4" fmla="*/ 0 w 48"/>
                <a:gd name="T5" fmla="*/ 22 h 46"/>
                <a:gd name="T6" fmla="*/ 23 w 48"/>
                <a:gd name="T7" fmla="*/ 46 h 46"/>
                <a:gd name="T8" fmla="*/ 48 w 48"/>
                <a:gd name="T9" fmla="*/ 22 h 46"/>
              </a:gdLst>
              <a:ahLst/>
              <a:cxnLst>
                <a:cxn ang="0">
                  <a:pos x="T0" y="T1"/>
                </a:cxn>
                <a:cxn ang="0">
                  <a:pos x="T2" y="T3"/>
                </a:cxn>
                <a:cxn ang="0">
                  <a:pos x="T4" y="T5"/>
                </a:cxn>
                <a:cxn ang="0">
                  <a:pos x="T6" y="T7"/>
                </a:cxn>
                <a:cxn ang="0">
                  <a:pos x="T8" y="T9"/>
                </a:cxn>
              </a:cxnLst>
              <a:rect l="0" t="0" r="r" b="b"/>
              <a:pathLst>
                <a:path w="48" h="46">
                  <a:moveTo>
                    <a:pt x="48" y="22"/>
                  </a:moveTo>
                  <a:lnTo>
                    <a:pt x="23" y="0"/>
                  </a:lnTo>
                  <a:lnTo>
                    <a:pt x="0" y="22"/>
                  </a:lnTo>
                  <a:lnTo>
                    <a:pt x="23" y="46"/>
                  </a:lnTo>
                  <a:lnTo>
                    <a:pt x="48"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1" name="Freeform 1591"/>
            <p:cNvSpPr>
              <a:spLocks/>
            </p:cNvSpPr>
            <p:nvPr/>
          </p:nvSpPr>
          <p:spPr bwMode="auto">
            <a:xfrm flipH="1">
              <a:off x="7201938" y="461151"/>
              <a:ext cx="13904" cy="12162"/>
            </a:xfrm>
            <a:custGeom>
              <a:avLst/>
              <a:gdLst>
                <a:gd name="T0" fmla="*/ 23 w 48"/>
                <a:gd name="T1" fmla="*/ 0 h 46"/>
                <a:gd name="T2" fmla="*/ 0 w 48"/>
                <a:gd name="T3" fmla="*/ 23 h 46"/>
                <a:gd name="T4" fmla="*/ 23 w 48"/>
                <a:gd name="T5" fmla="*/ 46 h 46"/>
                <a:gd name="T6" fmla="*/ 48 w 48"/>
                <a:gd name="T7" fmla="*/ 23 h 46"/>
                <a:gd name="T8" fmla="*/ 23 w 48"/>
                <a:gd name="T9" fmla="*/ 0 h 46"/>
              </a:gdLst>
              <a:ahLst/>
              <a:cxnLst>
                <a:cxn ang="0">
                  <a:pos x="T0" y="T1"/>
                </a:cxn>
                <a:cxn ang="0">
                  <a:pos x="T2" y="T3"/>
                </a:cxn>
                <a:cxn ang="0">
                  <a:pos x="T4" y="T5"/>
                </a:cxn>
                <a:cxn ang="0">
                  <a:pos x="T6" y="T7"/>
                </a:cxn>
                <a:cxn ang="0">
                  <a:pos x="T8" y="T9"/>
                </a:cxn>
              </a:cxnLst>
              <a:rect l="0" t="0" r="r" b="b"/>
              <a:pathLst>
                <a:path w="48" h="46">
                  <a:moveTo>
                    <a:pt x="23" y="0"/>
                  </a:moveTo>
                  <a:lnTo>
                    <a:pt x="0" y="23"/>
                  </a:lnTo>
                  <a:lnTo>
                    <a:pt x="23" y="46"/>
                  </a:lnTo>
                  <a:lnTo>
                    <a:pt x="48" y="23"/>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2" name="Freeform 1592"/>
            <p:cNvSpPr>
              <a:spLocks/>
            </p:cNvSpPr>
            <p:nvPr/>
          </p:nvSpPr>
          <p:spPr bwMode="auto">
            <a:xfrm flipH="1">
              <a:off x="7219318" y="447252"/>
              <a:ext cx="13904" cy="12162"/>
            </a:xfrm>
            <a:custGeom>
              <a:avLst/>
              <a:gdLst>
                <a:gd name="T0" fmla="*/ 49 w 49"/>
                <a:gd name="T1" fmla="*/ 22 h 46"/>
                <a:gd name="T2" fmla="*/ 24 w 49"/>
                <a:gd name="T3" fmla="*/ 0 h 46"/>
                <a:gd name="T4" fmla="*/ 0 w 49"/>
                <a:gd name="T5" fmla="*/ 22 h 46"/>
                <a:gd name="T6" fmla="*/ 24 w 49"/>
                <a:gd name="T7" fmla="*/ 46 h 46"/>
                <a:gd name="T8" fmla="*/ 49 w 49"/>
                <a:gd name="T9" fmla="*/ 22 h 46"/>
              </a:gdLst>
              <a:ahLst/>
              <a:cxnLst>
                <a:cxn ang="0">
                  <a:pos x="T0" y="T1"/>
                </a:cxn>
                <a:cxn ang="0">
                  <a:pos x="T2" y="T3"/>
                </a:cxn>
                <a:cxn ang="0">
                  <a:pos x="T4" y="T5"/>
                </a:cxn>
                <a:cxn ang="0">
                  <a:pos x="T6" y="T7"/>
                </a:cxn>
                <a:cxn ang="0">
                  <a:pos x="T8" y="T9"/>
                </a:cxn>
              </a:cxnLst>
              <a:rect l="0" t="0" r="r" b="b"/>
              <a:pathLst>
                <a:path w="49" h="46">
                  <a:moveTo>
                    <a:pt x="49" y="22"/>
                  </a:moveTo>
                  <a:lnTo>
                    <a:pt x="24" y="0"/>
                  </a:lnTo>
                  <a:lnTo>
                    <a:pt x="0" y="22"/>
                  </a:lnTo>
                  <a:lnTo>
                    <a:pt x="24" y="46"/>
                  </a:lnTo>
                  <a:lnTo>
                    <a:pt x="49"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3" name="Freeform 1593"/>
            <p:cNvSpPr>
              <a:spLocks/>
            </p:cNvSpPr>
            <p:nvPr/>
          </p:nvSpPr>
          <p:spPr bwMode="auto">
            <a:xfrm flipH="1">
              <a:off x="7234960" y="461151"/>
              <a:ext cx="13904" cy="12162"/>
            </a:xfrm>
            <a:custGeom>
              <a:avLst/>
              <a:gdLst>
                <a:gd name="T0" fmla="*/ 24 w 47"/>
                <a:gd name="T1" fmla="*/ 0 h 46"/>
                <a:gd name="T2" fmla="*/ 0 w 47"/>
                <a:gd name="T3" fmla="*/ 23 h 46"/>
                <a:gd name="T4" fmla="*/ 24 w 47"/>
                <a:gd name="T5" fmla="*/ 46 h 46"/>
                <a:gd name="T6" fmla="*/ 47 w 47"/>
                <a:gd name="T7" fmla="*/ 23 h 46"/>
                <a:gd name="T8" fmla="*/ 24 w 47"/>
                <a:gd name="T9" fmla="*/ 0 h 46"/>
              </a:gdLst>
              <a:ahLst/>
              <a:cxnLst>
                <a:cxn ang="0">
                  <a:pos x="T0" y="T1"/>
                </a:cxn>
                <a:cxn ang="0">
                  <a:pos x="T2" y="T3"/>
                </a:cxn>
                <a:cxn ang="0">
                  <a:pos x="T4" y="T5"/>
                </a:cxn>
                <a:cxn ang="0">
                  <a:pos x="T6" y="T7"/>
                </a:cxn>
                <a:cxn ang="0">
                  <a:pos x="T8" y="T9"/>
                </a:cxn>
              </a:cxnLst>
              <a:rect l="0" t="0" r="r" b="b"/>
              <a:pathLst>
                <a:path w="47" h="46">
                  <a:moveTo>
                    <a:pt x="24" y="0"/>
                  </a:moveTo>
                  <a:lnTo>
                    <a:pt x="0" y="23"/>
                  </a:lnTo>
                  <a:lnTo>
                    <a:pt x="24" y="46"/>
                  </a:lnTo>
                  <a:lnTo>
                    <a:pt x="47" y="23"/>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4" name="Freeform 1594"/>
            <p:cNvSpPr>
              <a:spLocks/>
            </p:cNvSpPr>
            <p:nvPr/>
          </p:nvSpPr>
          <p:spPr bwMode="auto">
            <a:xfrm flipH="1">
              <a:off x="7252340" y="447252"/>
              <a:ext cx="13904" cy="12162"/>
            </a:xfrm>
            <a:custGeom>
              <a:avLst/>
              <a:gdLst>
                <a:gd name="T0" fmla="*/ 47 w 47"/>
                <a:gd name="T1" fmla="*/ 22 h 46"/>
                <a:gd name="T2" fmla="*/ 24 w 47"/>
                <a:gd name="T3" fmla="*/ 0 h 46"/>
                <a:gd name="T4" fmla="*/ 0 w 47"/>
                <a:gd name="T5" fmla="*/ 22 h 46"/>
                <a:gd name="T6" fmla="*/ 24 w 47"/>
                <a:gd name="T7" fmla="*/ 46 h 46"/>
                <a:gd name="T8" fmla="*/ 47 w 47"/>
                <a:gd name="T9" fmla="*/ 22 h 46"/>
              </a:gdLst>
              <a:ahLst/>
              <a:cxnLst>
                <a:cxn ang="0">
                  <a:pos x="T0" y="T1"/>
                </a:cxn>
                <a:cxn ang="0">
                  <a:pos x="T2" y="T3"/>
                </a:cxn>
                <a:cxn ang="0">
                  <a:pos x="T4" y="T5"/>
                </a:cxn>
                <a:cxn ang="0">
                  <a:pos x="T6" y="T7"/>
                </a:cxn>
                <a:cxn ang="0">
                  <a:pos x="T8" y="T9"/>
                </a:cxn>
              </a:cxnLst>
              <a:rect l="0" t="0" r="r" b="b"/>
              <a:pathLst>
                <a:path w="47" h="46">
                  <a:moveTo>
                    <a:pt x="47" y="22"/>
                  </a:moveTo>
                  <a:lnTo>
                    <a:pt x="24" y="0"/>
                  </a:lnTo>
                  <a:lnTo>
                    <a:pt x="0" y="22"/>
                  </a:lnTo>
                  <a:lnTo>
                    <a:pt x="24" y="46"/>
                  </a:lnTo>
                  <a:lnTo>
                    <a:pt x="47"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5" name="Freeform 1595"/>
            <p:cNvSpPr>
              <a:spLocks/>
            </p:cNvSpPr>
            <p:nvPr/>
          </p:nvSpPr>
          <p:spPr bwMode="auto">
            <a:xfrm flipH="1">
              <a:off x="7267982" y="461151"/>
              <a:ext cx="13904" cy="12162"/>
            </a:xfrm>
            <a:custGeom>
              <a:avLst/>
              <a:gdLst>
                <a:gd name="T0" fmla="*/ 23 w 47"/>
                <a:gd name="T1" fmla="*/ 0 h 46"/>
                <a:gd name="T2" fmla="*/ 0 w 47"/>
                <a:gd name="T3" fmla="*/ 23 h 46"/>
                <a:gd name="T4" fmla="*/ 23 w 47"/>
                <a:gd name="T5" fmla="*/ 46 h 46"/>
                <a:gd name="T6" fmla="*/ 47 w 47"/>
                <a:gd name="T7" fmla="*/ 23 h 46"/>
                <a:gd name="T8" fmla="*/ 23 w 47"/>
                <a:gd name="T9" fmla="*/ 0 h 46"/>
              </a:gdLst>
              <a:ahLst/>
              <a:cxnLst>
                <a:cxn ang="0">
                  <a:pos x="T0" y="T1"/>
                </a:cxn>
                <a:cxn ang="0">
                  <a:pos x="T2" y="T3"/>
                </a:cxn>
                <a:cxn ang="0">
                  <a:pos x="T4" y="T5"/>
                </a:cxn>
                <a:cxn ang="0">
                  <a:pos x="T6" y="T7"/>
                </a:cxn>
                <a:cxn ang="0">
                  <a:pos x="T8" y="T9"/>
                </a:cxn>
              </a:cxnLst>
              <a:rect l="0" t="0" r="r" b="b"/>
              <a:pathLst>
                <a:path w="47" h="46">
                  <a:moveTo>
                    <a:pt x="23" y="0"/>
                  </a:moveTo>
                  <a:lnTo>
                    <a:pt x="0" y="23"/>
                  </a:lnTo>
                  <a:lnTo>
                    <a:pt x="23" y="46"/>
                  </a:lnTo>
                  <a:lnTo>
                    <a:pt x="47" y="23"/>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6" name="Freeform 1596"/>
            <p:cNvSpPr>
              <a:spLocks/>
            </p:cNvSpPr>
            <p:nvPr/>
          </p:nvSpPr>
          <p:spPr bwMode="auto">
            <a:xfrm flipH="1">
              <a:off x="7285362" y="447252"/>
              <a:ext cx="13904" cy="12162"/>
            </a:xfrm>
            <a:custGeom>
              <a:avLst/>
              <a:gdLst>
                <a:gd name="T0" fmla="*/ 47 w 47"/>
                <a:gd name="T1" fmla="*/ 22 h 46"/>
                <a:gd name="T2" fmla="*/ 23 w 47"/>
                <a:gd name="T3" fmla="*/ 0 h 46"/>
                <a:gd name="T4" fmla="*/ 0 w 47"/>
                <a:gd name="T5" fmla="*/ 22 h 46"/>
                <a:gd name="T6" fmla="*/ 23 w 47"/>
                <a:gd name="T7" fmla="*/ 46 h 46"/>
                <a:gd name="T8" fmla="*/ 47 w 47"/>
                <a:gd name="T9" fmla="*/ 22 h 46"/>
              </a:gdLst>
              <a:ahLst/>
              <a:cxnLst>
                <a:cxn ang="0">
                  <a:pos x="T0" y="T1"/>
                </a:cxn>
                <a:cxn ang="0">
                  <a:pos x="T2" y="T3"/>
                </a:cxn>
                <a:cxn ang="0">
                  <a:pos x="T4" y="T5"/>
                </a:cxn>
                <a:cxn ang="0">
                  <a:pos x="T6" y="T7"/>
                </a:cxn>
                <a:cxn ang="0">
                  <a:pos x="T8" y="T9"/>
                </a:cxn>
              </a:cxnLst>
              <a:rect l="0" t="0" r="r" b="b"/>
              <a:pathLst>
                <a:path w="47" h="46">
                  <a:moveTo>
                    <a:pt x="47" y="22"/>
                  </a:moveTo>
                  <a:lnTo>
                    <a:pt x="23" y="0"/>
                  </a:lnTo>
                  <a:lnTo>
                    <a:pt x="0" y="22"/>
                  </a:lnTo>
                  <a:lnTo>
                    <a:pt x="23" y="46"/>
                  </a:lnTo>
                  <a:lnTo>
                    <a:pt x="47"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7" name="Freeform 1597"/>
            <p:cNvSpPr>
              <a:spLocks/>
            </p:cNvSpPr>
            <p:nvPr/>
          </p:nvSpPr>
          <p:spPr bwMode="auto">
            <a:xfrm flipH="1">
              <a:off x="7301004" y="461151"/>
              <a:ext cx="13904" cy="12162"/>
            </a:xfrm>
            <a:custGeom>
              <a:avLst/>
              <a:gdLst>
                <a:gd name="T0" fmla="*/ 24 w 48"/>
                <a:gd name="T1" fmla="*/ 0 h 46"/>
                <a:gd name="T2" fmla="*/ 0 w 48"/>
                <a:gd name="T3" fmla="*/ 23 h 46"/>
                <a:gd name="T4" fmla="*/ 24 w 48"/>
                <a:gd name="T5" fmla="*/ 46 h 46"/>
                <a:gd name="T6" fmla="*/ 48 w 48"/>
                <a:gd name="T7" fmla="*/ 23 h 46"/>
                <a:gd name="T8" fmla="*/ 24 w 48"/>
                <a:gd name="T9" fmla="*/ 0 h 46"/>
              </a:gdLst>
              <a:ahLst/>
              <a:cxnLst>
                <a:cxn ang="0">
                  <a:pos x="T0" y="T1"/>
                </a:cxn>
                <a:cxn ang="0">
                  <a:pos x="T2" y="T3"/>
                </a:cxn>
                <a:cxn ang="0">
                  <a:pos x="T4" y="T5"/>
                </a:cxn>
                <a:cxn ang="0">
                  <a:pos x="T6" y="T7"/>
                </a:cxn>
                <a:cxn ang="0">
                  <a:pos x="T8" y="T9"/>
                </a:cxn>
              </a:cxnLst>
              <a:rect l="0" t="0" r="r" b="b"/>
              <a:pathLst>
                <a:path w="48" h="46">
                  <a:moveTo>
                    <a:pt x="24" y="0"/>
                  </a:moveTo>
                  <a:lnTo>
                    <a:pt x="0" y="23"/>
                  </a:lnTo>
                  <a:lnTo>
                    <a:pt x="24" y="46"/>
                  </a:lnTo>
                  <a:lnTo>
                    <a:pt x="48" y="23"/>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8" name="Freeform 1598"/>
            <p:cNvSpPr>
              <a:spLocks/>
            </p:cNvSpPr>
            <p:nvPr/>
          </p:nvSpPr>
          <p:spPr bwMode="auto">
            <a:xfrm flipH="1">
              <a:off x="7318384" y="447252"/>
              <a:ext cx="13904" cy="12162"/>
            </a:xfrm>
            <a:custGeom>
              <a:avLst/>
              <a:gdLst>
                <a:gd name="T0" fmla="*/ 47 w 47"/>
                <a:gd name="T1" fmla="*/ 22 h 46"/>
                <a:gd name="T2" fmla="*/ 24 w 47"/>
                <a:gd name="T3" fmla="*/ 0 h 46"/>
                <a:gd name="T4" fmla="*/ 0 w 47"/>
                <a:gd name="T5" fmla="*/ 22 h 46"/>
                <a:gd name="T6" fmla="*/ 24 w 47"/>
                <a:gd name="T7" fmla="*/ 46 h 46"/>
                <a:gd name="T8" fmla="*/ 47 w 47"/>
                <a:gd name="T9" fmla="*/ 22 h 46"/>
              </a:gdLst>
              <a:ahLst/>
              <a:cxnLst>
                <a:cxn ang="0">
                  <a:pos x="T0" y="T1"/>
                </a:cxn>
                <a:cxn ang="0">
                  <a:pos x="T2" y="T3"/>
                </a:cxn>
                <a:cxn ang="0">
                  <a:pos x="T4" y="T5"/>
                </a:cxn>
                <a:cxn ang="0">
                  <a:pos x="T6" y="T7"/>
                </a:cxn>
                <a:cxn ang="0">
                  <a:pos x="T8" y="T9"/>
                </a:cxn>
              </a:cxnLst>
              <a:rect l="0" t="0" r="r" b="b"/>
              <a:pathLst>
                <a:path w="47" h="46">
                  <a:moveTo>
                    <a:pt x="47" y="22"/>
                  </a:moveTo>
                  <a:lnTo>
                    <a:pt x="24" y="0"/>
                  </a:lnTo>
                  <a:lnTo>
                    <a:pt x="0" y="22"/>
                  </a:lnTo>
                  <a:lnTo>
                    <a:pt x="24" y="46"/>
                  </a:lnTo>
                  <a:lnTo>
                    <a:pt x="47"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9" name="Freeform 1599"/>
            <p:cNvSpPr>
              <a:spLocks/>
            </p:cNvSpPr>
            <p:nvPr/>
          </p:nvSpPr>
          <p:spPr bwMode="auto">
            <a:xfrm flipH="1">
              <a:off x="7334026" y="461151"/>
              <a:ext cx="13904" cy="12162"/>
            </a:xfrm>
            <a:custGeom>
              <a:avLst/>
              <a:gdLst>
                <a:gd name="T0" fmla="*/ 24 w 47"/>
                <a:gd name="T1" fmla="*/ 0 h 46"/>
                <a:gd name="T2" fmla="*/ 0 w 47"/>
                <a:gd name="T3" fmla="*/ 23 h 46"/>
                <a:gd name="T4" fmla="*/ 24 w 47"/>
                <a:gd name="T5" fmla="*/ 46 h 46"/>
                <a:gd name="T6" fmla="*/ 47 w 47"/>
                <a:gd name="T7" fmla="*/ 23 h 46"/>
                <a:gd name="T8" fmla="*/ 24 w 47"/>
                <a:gd name="T9" fmla="*/ 0 h 46"/>
              </a:gdLst>
              <a:ahLst/>
              <a:cxnLst>
                <a:cxn ang="0">
                  <a:pos x="T0" y="T1"/>
                </a:cxn>
                <a:cxn ang="0">
                  <a:pos x="T2" y="T3"/>
                </a:cxn>
                <a:cxn ang="0">
                  <a:pos x="T4" y="T5"/>
                </a:cxn>
                <a:cxn ang="0">
                  <a:pos x="T6" y="T7"/>
                </a:cxn>
                <a:cxn ang="0">
                  <a:pos x="T8" y="T9"/>
                </a:cxn>
              </a:cxnLst>
              <a:rect l="0" t="0" r="r" b="b"/>
              <a:pathLst>
                <a:path w="47" h="46">
                  <a:moveTo>
                    <a:pt x="24" y="0"/>
                  </a:moveTo>
                  <a:lnTo>
                    <a:pt x="0" y="23"/>
                  </a:lnTo>
                  <a:lnTo>
                    <a:pt x="24" y="46"/>
                  </a:lnTo>
                  <a:lnTo>
                    <a:pt x="47" y="23"/>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0" name="Freeform 1600"/>
            <p:cNvSpPr>
              <a:spLocks/>
            </p:cNvSpPr>
            <p:nvPr/>
          </p:nvSpPr>
          <p:spPr bwMode="auto">
            <a:xfrm flipH="1">
              <a:off x="7351406" y="447252"/>
              <a:ext cx="13904" cy="12162"/>
            </a:xfrm>
            <a:custGeom>
              <a:avLst/>
              <a:gdLst>
                <a:gd name="T0" fmla="*/ 47 w 47"/>
                <a:gd name="T1" fmla="*/ 22 h 46"/>
                <a:gd name="T2" fmla="*/ 23 w 47"/>
                <a:gd name="T3" fmla="*/ 0 h 46"/>
                <a:gd name="T4" fmla="*/ 0 w 47"/>
                <a:gd name="T5" fmla="*/ 22 h 46"/>
                <a:gd name="T6" fmla="*/ 23 w 47"/>
                <a:gd name="T7" fmla="*/ 46 h 46"/>
                <a:gd name="T8" fmla="*/ 47 w 47"/>
                <a:gd name="T9" fmla="*/ 22 h 46"/>
              </a:gdLst>
              <a:ahLst/>
              <a:cxnLst>
                <a:cxn ang="0">
                  <a:pos x="T0" y="T1"/>
                </a:cxn>
                <a:cxn ang="0">
                  <a:pos x="T2" y="T3"/>
                </a:cxn>
                <a:cxn ang="0">
                  <a:pos x="T4" y="T5"/>
                </a:cxn>
                <a:cxn ang="0">
                  <a:pos x="T6" y="T7"/>
                </a:cxn>
                <a:cxn ang="0">
                  <a:pos x="T8" y="T9"/>
                </a:cxn>
              </a:cxnLst>
              <a:rect l="0" t="0" r="r" b="b"/>
              <a:pathLst>
                <a:path w="47" h="46">
                  <a:moveTo>
                    <a:pt x="47" y="22"/>
                  </a:moveTo>
                  <a:lnTo>
                    <a:pt x="23" y="0"/>
                  </a:lnTo>
                  <a:lnTo>
                    <a:pt x="0" y="22"/>
                  </a:lnTo>
                  <a:lnTo>
                    <a:pt x="23" y="46"/>
                  </a:lnTo>
                  <a:lnTo>
                    <a:pt x="47"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1" name="Freeform 1601"/>
            <p:cNvSpPr>
              <a:spLocks/>
            </p:cNvSpPr>
            <p:nvPr/>
          </p:nvSpPr>
          <p:spPr bwMode="auto">
            <a:xfrm flipH="1">
              <a:off x="7368786" y="461151"/>
              <a:ext cx="13904" cy="12162"/>
            </a:xfrm>
            <a:custGeom>
              <a:avLst/>
              <a:gdLst>
                <a:gd name="T0" fmla="*/ 25 w 49"/>
                <a:gd name="T1" fmla="*/ 0 h 46"/>
                <a:gd name="T2" fmla="*/ 0 w 49"/>
                <a:gd name="T3" fmla="*/ 23 h 46"/>
                <a:gd name="T4" fmla="*/ 25 w 49"/>
                <a:gd name="T5" fmla="*/ 46 h 46"/>
                <a:gd name="T6" fmla="*/ 49 w 49"/>
                <a:gd name="T7" fmla="*/ 23 h 46"/>
                <a:gd name="T8" fmla="*/ 25 w 49"/>
                <a:gd name="T9" fmla="*/ 0 h 46"/>
              </a:gdLst>
              <a:ahLst/>
              <a:cxnLst>
                <a:cxn ang="0">
                  <a:pos x="T0" y="T1"/>
                </a:cxn>
                <a:cxn ang="0">
                  <a:pos x="T2" y="T3"/>
                </a:cxn>
                <a:cxn ang="0">
                  <a:pos x="T4" y="T5"/>
                </a:cxn>
                <a:cxn ang="0">
                  <a:pos x="T6" y="T7"/>
                </a:cxn>
                <a:cxn ang="0">
                  <a:pos x="T8" y="T9"/>
                </a:cxn>
              </a:cxnLst>
              <a:rect l="0" t="0" r="r" b="b"/>
              <a:pathLst>
                <a:path w="49" h="46">
                  <a:moveTo>
                    <a:pt x="25" y="0"/>
                  </a:moveTo>
                  <a:lnTo>
                    <a:pt x="0" y="23"/>
                  </a:lnTo>
                  <a:lnTo>
                    <a:pt x="25" y="46"/>
                  </a:lnTo>
                  <a:lnTo>
                    <a:pt x="49" y="23"/>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2" name="Freeform 1602"/>
            <p:cNvSpPr>
              <a:spLocks/>
            </p:cNvSpPr>
            <p:nvPr/>
          </p:nvSpPr>
          <p:spPr bwMode="auto">
            <a:xfrm flipH="1">
              <a:off x="7384428" y="447252"/>
              <a:ext cx="13904" cy="12162"/>
            </a:xfrm>
            <a:custGeom>
              <a:avLst/>
              <a:gdLst>
                <a:gd name="T0" fmla="*/ 48 w 48"/>
                <a:gd name="T1" fmla="*/ 22 h 46"/>
                <a:gd name="T2" fmla="*/ 25 w 48"/>
                <a:gd name="T3" fmla="*/ 0 h 46"/>
                <a:gd name="T4" fmla="*/ 0 w 48"/>
                <a:gd name="T5" fmla="*/ 22 h 46"/>
                <a:gd name="T6" fmla="*/ 25 w 48"/>
                <a:gd name="T7" fmla="*/ 46 h 46"/>
                <a:gd name="T8" fmla="*/ 48 w 48"/>
                <a:gd name="T9" fmla="*/ 22 h 46"/>
              </a:gdLst>
              <a:ahLst/>
              <a:cxnLst>
                <a:cxn ang="0">
                  <a:pos x="T0" y="T1"/>
                </a:cxn>
                <a:cxn ang="0">
                  <a:pos x="T2" y="T3"/>
                </a:cxn>
                <a:cxn ang="0">
                  <a:pos x="T4" y="T5"/>
                </a:cxn>
                <a:cxn ang="0">
                  <a:pos x="T6" y="T7"/>
                </a:cxn>
                <a:cxn ang="0">
                  <a:pos x="T8" y="T9"/>
                </a:cxn>
              </a:cxnLst>
              <a:rect l="0" t="0" r="r" b="b"/>
              <a:pathLst>
                <a:path w="48" h="46">
                  <a:moveTo>
                    <a:pt x="48" y="22"/>
                  </a:moveTo>
                  <a:lnTo>
                    <a:pt x="25" y="0"/>
                  </a:lnTo>
                  <a:lnTo>
                    <a:pt x="0" y="22"/>
                  </a:lnTo>
                  <a:lnTo>
                    <a:pt x="25" y="46"/>
                  </a:lnTo>
                  <a:lnTo>
                    <a:pt x="48"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3" name="Freeform 1603"/>
            <p:cNvSpPr>
              <a:spLocks/>
            </p:cNvSpPr>
            <p:nvPr/>
          </p:nvSpPr>
          <p:spPr bwMode="auto">
            <a:xfrm flipH="1">
              <a:off x="7401808" y="461151"/>
              <a:ext cx="13904" cy="12162"/>
            </a:xfrm>
            <a:custGeom>
              <a:avLst/>
              <a:gdLst>
                <a:gd name="T0" fmla="*/ 25 w 48"/>
                <a:gd name="T1" fmla="*/ 0 h 46"/>
                <a:gd name="T2" fmla="*/ 0 w 48"/>
                <a:gd name="T3" fmla="*/ 23 h 46"/>
                <a:gd name="T4" fmla="*/ 25 w 48"/>
                <a:gd name="T5" fmla="*/ 46 h 46"/>
                <a:gd name="T6" fmla="*/ 48 w 48"/>
                <a:gd name="T7" fmla="*/ 23 h 46"/>
                <a:gd name="T8" fmla="*/ 25 w 48"/>
                <a:gd name="T9" fmla="*/ 0 h 46"/>
              </a:gdLst>
              <a:ahLst/>
              <a:cxnLst>
                <a:cxn ang="0">
                  <a:pos x="T0" y="T1"/>
                </a:cxn>
                <a:cxn ang="0">
                  <a:pos x="T2" y="T3"/>
                </a:cxn>
                <a:cxn ang="0">
                  <a:pos x="T4" y="T5"/>
                </a:cxn>
                <a:cxn ang="0">
                  <a:pos x="T6" y="T7"/>
                </a:cxn>
                <a:cxn ang="0">
                  <a:pos x="T8" y="T9"/>
                </a:cxn>
              </a:cxnLst>
              <a:rect l="0" t="0" r="r" b="b"/>
              <a:pathLst>
                <a:path w="48" h="46">
                  <a:moveTo>
                    <a:pt x="25" y="0"/>
                  </a:moveTo>
                  <a:lnTo>
                    <a:pt x="0" y="23"/>
                  </a:lnTo>
                  <a:lnTo>
                    <a:pt x="25" y="46"/>
                  </a:lnTo>
                  <a:lnTo>
                    <a:pt x="48" y="23"/>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4" name="Freeform 1604"/>
            <p:cNvSpPr>
              <a:spLocks/>
            </p:cNvSpPr>
            <p:nvPr/>
          </p:nvSpPr>
          <p:spPr bwMode="auto">
            <a:xfrm flipH="1">
              <a:off x="7417450" y="447252"/>
              <a:ext cx="13904" cy="12162"/>
            </a:xfrm>
            <a:custGeom>
              <a:avLst/>
              <a:gdLst>
                <a:gd name="T0" fmla="*/ 48 w 48"/>
                <a:gd name="T1" fmla="*/ 22 h 46"/>
                <a:gd name="T2" fmla="*/ 23 w 48"/>
                <a:gd name="T3" fmla="*/ 0 h 46"/>
                <a:gd name="T4" fmla="*/ 0 w 48"/>
                <a:gd name="T5" fmla="*/ 22 h 46"/>
                <a:gd name="T6" fmla="*/ 23 w 48"/>
                <a:gd name="T7" fmla="*/ 46 h 46"/>
                <a:gd name="T8" fmla="*/ 48 w 48"/>
                <a:gd name="T9" fmla="*/ 22 h 46"/>
              </a:gdLst>
              <a:ahLst/>
              <a:cxnLst>
                <a:cxn ang="0">
                  <a:pos x="T0" y="T1"/>
                </a:cxn>
                <a:cxn ang="0">
                  <a:pos x="T2" y="T3"/>
                </a:cxn>
                <a:cxn ang="0">
                  <a:pos x="T4" y="T5"/>
                </a:cxn>
                <a:cxn ang="0">
                  <a:pos x="T6" y="T7"/>
                </a:cxn>
                <a:cxn ang="0">
                  <a:pos x="T8" y="T9"/>
                </a:cxn>
              </a:cxnLst>
              <a:rect l="0" t="0" r="r" b="b"/>
              <a:pathLst>
                <a:path w="48" h="46">
                  <a:moveTo>
                    <a:pt x="48" y="22"/>
                  </a:moveTo>
                  <a:lnTo>
                    <a:pt x="23" y="0"/>
                  </a:lnTo>
                  <a:lnTo>
                    <a:pt x="0" y="22"/>
                  </a:lnTo>
                  <a:lnTo>
                    <a:pt x="23" y="46"/>
                  </a:lnTo>
                  <a:lnTo>
                    <a:pt x="48"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5" name="Freeform 1605"/>
            <p:cNvSpPr>
              <a:spLocks/>
            </p:cNvSpPr>
            <p:nvPr/>
          </p:nvSpPr>
          <p:spPr bwMode="auto">
            <a:xfrm flipH="1">
              <a:off x="7434830" y="461151"/>
              <a:ext cx="13904" cy="12162"/>
            </a:xfrm>
            <a:custGeom>
              <a:avLst/>
              <a:gdLst>
                <a:gd name="T0" fmla="*/ 23 w 48"/>
                <a:gd name="T1" fmla="*/ 0 h 46"/>
                <a:gd name="T2" fmla="*/ 0 w 48"/>
                <a:gd name="T3" fmla="*/ 23 h 46"/>
                <a:gd name="T4" fmla="*/ 23 w 48"/>
                <a:gd name="T5" fmla="*/ 46 h 46"/>
                <a:gd name="T6" fmla="*/ 48 w 48"/>
                <a:gd name="T7" fmla="*/ 23 h 46"/>
                <a:gd name="T8" fmla="*/ 23 w 48"/>
                <a:gd name="T9" fmla="*/ 0 h 46"/>
              </a:gdLst>
              <a:ahLst/>
              <a:cxnLst>
                <a:cxn ang="0">
                  <a:pos x="T0" y="T1"/>
                </a:cxn>
                <a:cxn ang="0">
                  <a:pos x="T2" y="T3"/>
                </a:cxn>
                <a:cxn ang="0">
                  <a:pos x="T4" y="T5"/>
                </a:cxn>
                <a:cxn ang="0">
                  <a:pos x="T6" y="T7"/>
                </a:cxn>
                <a:cxn ang="0">
                  <a:pos x="T8" y="T9"/>
                </a:cxn>
              </a:cxnLst>
              <a:rect l="0" t="0" r="r" b="b"/>
              <a:pathLst>
                <a:path w="48" h="46">
                  <a:moveTo>
                    <a:pt x="23" y="0"/>
                  </a:moveTo>
                  <a:lnTo>
                    <a:pt x="0" y="23"/>
                  </a:lnTo>
                  <a:lnTo>
                    <a:pt x="23" y="46"/>
                  </a:lnTo>
                  <a:lnTo>
                    <a:pt x="48" y="23"/>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6" name="Freeform 1606"/>
            <p:cNvSpPr>
              <a:spLocks/>
            </p:cNvSpPr>
            <p:nvPr/>
          </p:nvSpPr>
          <p:spPr bwMode="auto">
            <a:xfrm flipH="1">
              <a:off x="7450472" y="447252"/>
              <a:ext cx="13904" cy="12162"/>
            </a:xfrm>
            <a:custGeom>
              <a:avLst/>
              <a:gdLst>
                <a:gd name="T0" fmla="*/ 49 w 49"/>
                <a:gd name="T1" fmla="*/ 22 h 46"/>
                <a:gd name="T2" fmla="*/ 24 w 49"/>
                <a:gd name="T3" fmla="*/ 0 h 46"/>
                <a:gd name="T4" fmla="*/ 0 w 49"/>
                <a:gd name="T5" fmla="*/ 22 h 46"/>
                <a:gd name="T6" fmla="*/ 24 w 49"/>
                <a:gd name="T7" fmla="*/ 46 h 46"/>
                <a:gd name="T8" fmla="*/ 49 w 49"/>
                <a:gd name="T9" fmla="*/ 22 h 46"/>
              </a:gdLst>
              <a:ahLst/>
              <a:cxnLst>
                <a:cxn ang="0">
                  <a:pos x="T0" y="T1"/>
                </a:cxn>
                <a:cxn ang="0">
                  <a:pos x="T2" y="T3"/>
                </a:cxn>
                <a:cxn ang="0">
                  <a:pos x="T4" y="T5"/>
                </a:cxn>
                <a:cxn ang="0">
                  <a:pos x="T6" y="T7"/>
                </a:cxn>
                <a:cxn ang="0">
                  <a:pos x="T8" y="T9"/>
                </a:cxn>
              </a:cxnLst>
              <a:rect l="0" t="0" r="r" b="b"/>
              <a:pathLst>
                <a:path w="49" h="46">
                  <a:moveTo>
                    <a:pt x="49" y="22"/>
                  </a:moveTo>
                  <a:lnTo>
                    <a:pt x="24" y="0"/>
                  </a:lnTo>
                  <a:lnTo>
                    <a:pt x="0" y="22"/>
                  </a:lnTo>
                  <a:lnTo>
                    <a:pt x="24" y="46"/>
                  </a:lnTo>
                  <a:lnTo>
                    <a:pt x="49"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7" name="Freeform 1607"/>
            <p:cNvSpPr>
              <a:spLocks/>
            </p:cNvSpPr>
            <p:nvPr/>
          </p:nvSpPr>
          <p:spPr bwMode="auto">
            <a:xfrm flipH="1">
              <a:off x="7467852" y="461151"/>
              <a:ext cx="13904" cy="12162"/>
            </a:xfrm>
            <a:custGeom>
              <a:avLst/>
              <a:gdLst>
                <a:gd name="T0" fmla="*/ 24 w 47"/>
                <a:gd name="T1" fmla="*/ 0 h 46"/>
                <a:gd name="T2" fmla="*/ 0 w 47"/>
                <a:gd name="T3" fmla="*/ 23 h 46"/>
                <a:gd name="T4" fmla="*/ 24 w 47"/>
                <a:gd name="T5" fmla="*/ 46 h 46"/>
                <a:gd name="T6" fmla="*/ 47 w 47"/>
                <a:gd name="T7" fmla="*/ 23 h 46"/>
                <a:gd name="T8" fmla="*/ 24 w 47"/>
                <a:gd name="T9" fmla="*/ 0 h 46"/>
              </a:gdLst>
              <a:ahLst/>
              <a:cxnLst>
                <a:cxn ang="0">
                  <a:pos x="T0" y="T1"/>
                </a:cxn>
                <a:cxn ang="0">
                  <a:pos x="T2" y="T3"/>
                </a:cxn>
                <a:cxn ang="0">
                  <a:pos x="T4" y="T5"/>
                </a:cxn>
                <a:cxn ang="0">
                  <a:pos x="T6" y="T7"/>
                </a:cxn>
                <a:cxn ang="0">
                  <a:pos x="T8" y="T9"/>
                </a:cxn>
              </a:cxnLst>
              <a:rect l="0" t="0" r="r" b="b"/>
              <a:pathLst>
                <a:path w="47" h="46">
                  <a:moveTo>
                    <a:pt x="24" y="0"/>
                  </a:moveTo>
                  <a:lnTo>
                    <a:pt x="0" y="23"/>
                  </a:lnTo>
                  <a:lnTo>
                    <a:pt x="24" y="46"/>
                  </a:lnTo>
                  <a:lnTo>
                    <a:pt x="47" y="23"/>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8" name="Freeform 1608"/>
            <p:cNvSpPr>
              <a:spLocks/>
            </p:cNvSpPr>
            <p:nvPr/>
          </p:nvSpPr>
          <p:spPr bwMode="auto">
            <a:xfrm flipH="1">
              <a:off x="7483494" y="447252"/>
              <a:ext cx="13904" cy="12162"/>
            </a:xfrm>
            <a:custGeom>
              <a:avLst/>
              <a:gdLst>
                <a:gd name="T0" fmla="*/ 47 w 47"/>
                <a:gd name="T1" fmla="*/ 22 h 46"/>
                <a:gd name="T2" fmla="*/ 24 w 47"/>
                <a:gd name="T3" fmla="*/ 0 h 46"/>
                <a:gd name="T4" fmla="*/ 0 w 47"/>
                <a:gd name="T5" fmla="*/ 22 h 46"/>
                <a:gd name="T6" fmla="*/ 24 w 47"/>
                <a:gd name="T7" fmla="*/ 46 h 46"/>
                <a:gd name="T8" fmla="*/ 47 w 47"/>
                <a:gd name="T9" fmla="*/ 22 h 46"/>
              </a:gdLst>
              <a:ahLst/>
              <a:cxnLst>
                <a:cxn ang="0">
                  <a:pos x="T0" y="T1"/>
                </a:cxn>
                <a:cxn ang="0">
                  <a:pos x="T2" y="T3"/>
                </a:cxn>
                <a:cxn ang="0">
                  <a:pos x="T4" y="T5"/>
                </a:cxn>
                <a:cxn ang="0">
                  <a:pos x="T6" y="T7"/>
                </a:cxn>
                <a:cxn ang="0">
                  <a:pos x="T8" y="T9"/>
                </a:cxn>
              </a:cxnLst>
              <a:rect l="0" t="0" r="r" b="b"/>
              <a:pathLst>
                <a:path w="47" h="46">
                  <a:moveTo>
                    <a:pt x="47" y="22"/>
                  </a:moveTo>
                  <a:lnTo>
                    <a:pt x="24" y="0"/>
                  </a:lnTo>
                  <a:lnTo>
                    <a:pt x="0" y="22"/>
                  </a:lnTo>
                  <a:lnTo>
                    <a:pt x="24" y="46"/>
                  </a:lnTo>
                  <a:lnTo>
                    <a:pt x="47"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9" name="Freeform 1609"/>
            <p:cNvSpPr>
              <a:spLocks/>
            </p:cNvSpPr>
            <p:nvPr/>
          </p:nvSpPr>
          <p:spPr bwMode="auto">
            <a:xfrm flipH="1">
              <a:off x="7467852" y="435090"/>
              <a:ext cx="13904" cy="10425"/>
            </a:xfrm>
            <a:custGeom>
              <a:avLst/>
              <a:gdLst>
                <a:gd name="T0" fmla="*/ 24 w 47"/>
                <a:gd name="T1" fmla="*/ 46 h 46"/>
                <a:gd name="T2" fmla="*/ 47 w 47"/>
                <a:gd name="T3" fmla="*/ 22 h 46"/>
                <a:gd name="T4" fmla="*/ 24 w 47"/>
                <a:gd name="T5" fmla="*/ 0 h 46"/>
                <a:gd name="T6" fmla="*/ 0 w 47"/>
                <a:gd name="T7" fmla="*/ 22 h 46"/>
                <a:gd name="T8" fmla="*/ 24 w 47"/>
                <a:gd name="T9" fmla="*/ 46 h 46"/>
              </a:gdLst>
              <a:ahLst/>
              <a:cxnLst>
                <a:cxn ang="0">
                  <a:pos x="T0" y="T1"/>
                </a:cxn>
                <a:cxn ang="0">
                  <a:pos x="T2" y="T3"/>
                </a:cxn>
                <a:cxn ang="0">
                  <a:pos x="T4" y="T5"/>
                </a:cxn>
                <a:cxn ang="0">
                  <a:pos x="T6" y="T7"/>
                </a:cxn>
                <a:cxn ang="0">
                  <a:pos x="T8" y="T9"/>
                </a:cxn>
              </a:cxnLst>
              <a:rect l="0" t="0" r="r" b="b"/>
              <a:pathLst>
                <a:path w="47" h="46">
                  <a:moveTo>
                    <a:pt x="24" y="46"/>
                  </a:moveTo>
                  <a:lnTo>
                    <a:pt x="47" y="22"/>
                  </a:lnTo>
                  <a:lnTo>
                    <a:pt x="24" y="0"/>
                  </a:lnTo>
                  <a:lnTo>
                    <a:pt x="0" y="22"/>
                  </a:lnTo>
                  <a:lnTo>
                    <a:pt x="2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50" name="Freeform 1610"/>
            <p:cNvSpPr>
              <a:spLocks/>
            </p:cNvSpPr>
            <p:nvPr/>
          </p:nvSpPr>
          <p:spPr bwMode="auto">
            <a:xfrm flipH="1">
              <a:off x="7483494" y="421191"/>
              <a:ext cx="13904" cy="10425"/>
            </a:xfrm>
            <a:custGeom>
              <a:avLst/>
              <a:gdLst>
                <a:gd name="T0" fmla="*/ 47 w 47"/>
                <a:gd name="T1" fmla="*/ 23 h 46"/>
                <a:gd name="T2" fmla="*/ 24 w 47"/>
                <a:gd name="T3" fmla="*/ 0 h 46"/>
                <a:gd name="T4" fmla="*/ 0 w 47"/>
                <a:gd name="T5" fmla="*/ 23 h 46"/>
                <a:gd name="T6" fmla="*/ 24 w 47"/>
                <a:gd name="T7" fmla="*/ 46 h 46"/>
                <a:gd name="T8" fmla="*/ 47 w 47"/>
                <a:gd name="T9" fmla="*/ 23 h 46"/>
              </a:gdLst>
              <a:ahLst/>
              <a:cxnLst>
                <a:cxn ang="0">
                  <a:pos x="T0" y="T1"/>
                </a:cxn>
                <a:cxn ang="0">
                  <a:pos x="T2" y="T3"/>
                </a:cxn>
                <a:cxn ang="0">
                  <a:pos x="T4" y="T5"/>
                </a:cxn>
                <a:cxn ang="0">
                  <a:pos x="T6" y="T7"/>
                </a:cxn>
                <a:cxn ang="0">
                  <a:pos x="T8" y="T9"/>
                </a:cxn>
              </a:cxnLst>
              <a:rect l="0" t="0" r="r" b="b"/>
              <a:pathLst>
                <a:path w="47" h="46">
                  <a:moveTo>
                    <a:pt x="47" y="23"/>
                  </a:moveTo>
                  <a:lnTo>
                    <a:pt x="24" y="0"/>
                  </a:lnTo>
                  <a:lnTo>
                    <a:pt x="0" y="23"/>
                  </a:lnTo>
                  <a:lnTo>
                    <a:pt x="24" y="46"/>
                  </a:lnTo>
                  <a:lnTo>
                    <a:pt x="47"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51" name="Freeform 1611"/>
            <p:cNvSpPr>
              <a:spLocks/>
            </p:cNvSpPr>
            <p:nvPr/>
          </p:nvSpPr>
          <p:spPr bwMode="auto">
            <a:xfrm flipH="1">
              <a:off x="7467852" y="407291"/>
              <a:ext cx="13904" cy="10425"/>
            </a:xfrm>
            <a:custGeom>
              <a:avLst/>
              <a:gdLst>
                <a:gd name="T0" fmla="*/ 24 w 47"/>
                <a:gd name="T1" fmla="*/ 46 h 46"/>
                <a:gd name="T2" fmla="*/ 47 w 47"/>
                <a:gd name="T3" fmla="*/ 23 h 46"/>
                <a:gd name="T4" fmla="*/ 24 w 47"/>
                <a:gd name="T5" fmla="*/ 0 h 46"/>
                <a:gd name="T6" fmla="*/ 0 w 47"/>
                <a:gd name="T7" fmla="*/ 23 h 46"/>
                <a:gd name="T8" fmla="*/ 24 w 47"/>
                <a:gd name="T9" fmla="*/ 46 h 46"/>
              </a:gdLst>
              <a:ahLst/>
              <a:cxnLst>
                <a:cxn ang="0">
                  <a:pos x="T0" y="T1"/>
                </a:cxn>
                <a:cxn ang="0">
                  <a:pos x="T2" y="T3"/>
                </a:cxn>
                <a:cxn ang="0">
                  <a:pos x="T4" y="T5"/>
                </a:cxn>
                <a:cxn ang="0">
                  <a:pos x="T6" y="T7"/>
                </a:cxn>
                <a:cxn ang="0">
                  <a:pos x="T8" y="T9"/>
                </a:cxn>
              </a:cxnLst>
              <a:rect l="0" t="0" r="r" b="b"/>
              <a:pathLst>
                <a:path w="47" h="46">
                  <a:moveTo>
                    <a:pt x="24" y="46"/>
                  </a:moveTo>
                  <a:lnTo>
                    <a:pt x="47" y="23"/>
                  </a:lnTo>
                  <a:lnTo>
                    <a:pt x="24" y="0"/>
                  </a:lnTo>
                  <a:lnTo>
                    <a:pt x="0" y="23"/>
                  </a:lnTo>
                  <a:lnTo>
                    <a:pt x="2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grpSp>
    </p:spTree>
    <p:extLst>
      <p:ext uri="{BB962C8B-B14F-4D97-AF65-F5344CB8AC3E}">
        <p14:creationId xmlns:p14="http://schemas.microsoft.com/office/powerpoint/2010/main" val="16572510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3983" y="1566717"/>
            <a:ext cx="5736637" cy="2387600"/>
          </a:xfrm>
          <a:solidFill>
            <a:srgbClr val="EBEBEB"/>
          </a:solidFill>
        </p:spPr>
        <p:txBody>
          <a:bodyPr/>
          <a:lstStyle/>
          <a:p>
            <a:r>
              <a:rPr lang="en-US" dirty="0">
                <a:solidFill>
                  <a:schemeClr val="tx2"/>
                </a:solidFill>
                <a:latin typeface="Calibri"/>
                <a:cs typeface="Calibri"/>
              </a:rPr>
              <a:t>Coffee Break</a:t>
            </a:r>
          </a:p>
        </p:txBody>
      </p:sp>
      <p:sp>
        <p:nvSpPr>
          <p:cNvPr id="5" name="AutoShape 3"/>
          <p:cNvSpPr>
            <a:spLocks noChangeAspect="1" noChangeArrowheads="1" noTextEdit="1"/>
          </p:cNvSpPr>
          <p:nvPr/>
        </p:nvSpPr>
        <p:spPr bwMode="auto">
          <a:xfrm>
            <a:off x="5334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 name="Freeform 6"/>
          <p:cNvSpPr>
            <a:spLocks/>
          </p:cNvSpPr>
          <p:nvPr/>
        </p:nvSpPr>
        <p:spPr bwMode="auto">
          <a:xfrm>
            <a:off x="7116763" y="2413397"/>
            <a:ext cx="3163888" cy="2372916"/>
          </a:xfrm>
          <a:custGeom>
            <a:avLst/>
            <a:gdLst>
              <a:gd name="T0" fmla="*/ 7959 w 7971"/>
              <a:gd name="T1" fmla="*/ 4293 h 7971"/>
              <a:gd name="T2" fmla="*/ 7868 w 7971"/>
              <a:gd name="T3" fmla="*/ 4887 h 7971"/>
              <a:gd name="T4" fmla="*/ 7695 w 7971"/>
              <a:gd name="T5" fmla="*/ 5448 h 7971"/>
              <a:gd name="T6" fmla="*/ 7443 w 7971"/>
              <a:gd name="T7" fmla="*/ 5970 h 7971"/>
              <a:gd name="T8" fmla="*/ 7121 w 7971"/>
              <a:gd name="T9" fmla="*/ 6447 h 7971"/>
              <a:gd name="T10" fmla="*/ 6734 w 7971"/>
              <a:gd name="T11" fmla="*/ 6871 h 7971"/>
              <a:gd name="T12" fmla="*/ 6292 w 7971"/>
              <a:gd name="T13" fmla="*/ 7237 h 7971"/>
              <a:gd name="T14" fmla="*/ 5800 w 7971"/>
              <a:gd name="T15" fmla="*/ 7536 h 7971"/>
              <a:gd name="T16" fmla="*/ 5263 w 7971"/>
              <a:gd name="T17" fmla="*/ 7763 h 7971"/>
              <a:gd name="T18" fmla="*/ 4690 w 7971"/>
              <a:gd name="T19" fmla="*/ 7911 h 7971"/>
              <a:gd name="T20" fmla="*/ 4088 w 7971"/>
              <a:gd name="T21" fmla="*/ 7971 h 7971"/>
              <a:gd name="T22" fmla="*/ 3678 w 7971"/>
              <a:gd name="T23" fmla="*/ 7961 h 7971"/>
              <a:gd name="T24" fmla="*/ 3084 w 7971"/>
              <a:gd name="T25" fmla="*/ 7870 h 7971"/>
              <a:gd name="T26" fmla="*/ 2523 w 7971"/>
              <a:gd name="T27" fmla="*/ 7695 h 7971"/>
              <a:gd name="T28" fmla="*/ 2001 w 7971"/>
              <a:gd name="T29" fmla="*/ 7444 h 7971"/>
              <a:gd name="T30" fmla="*/ 1524 w 7971"/>
              <a:gd name="T31" fmla="*/ 7123 h 7971"/>
              <a:gd name="T32" fmla="*/ 1100 w 7971"/>
              <a:gd name="T33" fmla="*/ 6736 h 7971"/>
              <a:gd name="T34" fmla="*/ 735 w 7971"/>
              <a:gd name="T35" fmla="*/ 6294 h 7971"/>
              <a:gd name="T36" fmla="*/ 435 w 7971"/>
              <a:gd name="T37" fmla="*/ 5800 h 7971"/>
              <a:gd name="T38" fmla="*/ 208 w 7971"/>
              <a:gd name="T39" fmla="*/ 5265 h 7971"/>
              <a:gd name="T40" fmla="*/ 61 w 7971"/>
              <a:gd name="T41" fmla="*/ 4692 h 7971"/>
              <a:gd name="T42" fmla="*/ 0 w 7971"/>
              <a:gd name="T43" fmla="*/ 4090 h 7971"/>
              <a:gd name="T44" fmla="*/ 10 w 7971"/>
              <a:gd name="T45" fmla="*/ 3680 h 7971"/>
              <a:gd name="T46" fmla="*/ 101 w 7971"/>
              <a:gd name="T47" fmla="*/ 3086 h 7971"/>
              <a:gd name="T48" fmla="*/ 276 w 7971"/>
              <a:gd name="T49" fmla="*/ 2525 h 7971"/>
              <a:gd name="T50" fmla="*/ 527 w 7971"/>
              <a:gd name="T51" fmla="*/ 2003 h 7971"/>
              <a:gd name="T52" fmla="*/ 849 w 7971"/>
              <a:gd name="T53" fmla="*/ 1526 h 7971"/>
              <a:gd name="T54" fmla="*/ 1235 w 7971"/>
              <a:gd name="T55" fmla="*/ 1101 h 7971"/>
              <a:gd name="T56" fmla="*/ 1677 w 7971"/>
              <a:gd name="T57" fmla="*/ 735 h 7971"/>
              <a:gd name="T58" fmla="*/ 2171 w 7971"/>
              <a:gd name="T59" fmla="*/ 436 h 7971"/>
              <a:gd name="T60" fmla="*/ 2706 w 7971"/>
              <a:gd name="T61" fmla="*/ 210 h 7971"/>
              <a:gd name="T62" fmla="*/ 3279 w 7971"/>
              <a:gd name="T63" fmla="*/ 63 h 7971"/>
              <a:gd name="T64" fmla="*/ 3882 w 7971"/>
              <a:gd name="T65" fmla="*/ 2 h 7971"/>
              <a:gd name="T66" fmla="*/ 4291 w 7971"/>
              <a:gd name="T67" fmla="*/ 12 h 7971"/>
              <a:gd name="T68" fmla="*/ 4885 w 7971"/>
              <a:gd name="T69" fmla="*/ 103 h 7971"/>
              <a:gd name="T70" fmla="*/ 5446 w 7971"/>
              <a:gd name="T71" fmla="*/ 276 h 7971"/>
              <a:gd name="T72" fmla="*/ 5968 w 7971"/>
              <a:gd name="T73" fmla="*/ 528 h 7971"/>
              <a:gd name="T74" fmla="*/ 6445 w 7971"/>
              <a:gd name="T75" fmla="*/ 851 h 7971"/>
              <a:gd name="T76" fmla="*/ 6870 w 7971"/>
              <a:gd name="T77" fmla="*/ 1237 h 7971"/>
              <a:gd name="T78" fmla="*/ 7236 w 7971"/>
              <a:gd name="T79" fmla="*/ 1679 h 7971"/>
              <a:gd name="T80" fmla="*/ 7535 w 7971"/>
              <a:gd name="T81" fmla="*/ 2171 h 7971"/>
              <a:gd name="T82" fmla="*/ 7761 w 7971"/>
              <a:gd name="T83" fmla="*/ 2708 h 7971"/>
              <a:gd name="T84" fmla="*/ 7909 w 7971"/>
              <a:gd name="T85" fmla="*/ 3281 h 7971"/>
              <a:gd name="T86" fmla="*/ 7970 w 7971"/>
              <a:gd name="T87" fmla="*/ 3883 h 7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71" h="7971">
                <a:moveTo>
                  <a:pt x="7971" y="3986"/>
                </a:moveTo>
                <a:lnTo>
                  <a:pt x="7970" y="4090"/>
                </a:lnTo>
                <a:lnTo>
                  <a:pt x="7959" y="4293"/>
                </a:lnTo>
                <a:lnTo>
                  <a:pt x="7938" y="4494"/>
                </a:lnTo>
                <a:lnTo>
                  <a:pt x="7909" y="4692"/>
                </a:lnTo>
                <a:lnTo>
                  <a:pt x="7868" y="4887"/>
                </a:lnTo>
                <a:lnTo>
                  <a:pt x="7819" y="5077"/>
                </a:lnTo>
                <a:lnTo>
                  <a:pt x="7761" y="5265"/>
                </a:lnTo>
                <a:lnTo>
                  <a:pt x="7695" y="5448"/>
                </a:lnTo>
                <a:lnTo>
                  <a:pt x="7618" y="5627"/>
                </a:lnTo>
                <a:lnTo>
                  <a:pt x="7535" y="5800"/>
                </a:lnTo>
                <a:lnTo>
                  <a:pt x="7443" y="5970"/>
                </a:lnTo>
                <a:lnTo>
                  <a:pt x="7342" y="6135"/>
                </a:lnTo>
                <a:lnTo>
                  <a:pt x="7236" y="6294"/>
                </a:lnTo>
                <a:lnTo>
                  <a:pt x="7121" y="6447"/>
                </a:lnTo>
                <a:lnTo>
                  <a:pt x="6999" y="6595"/>
                </a:lnTo>
                <a:lnTo>
                  <a:pt x="6870" y="6736"/>
                </a:lnTo>
                <a:lnTo>
                  <a:pt x="6734" y="6871"/>
                </a:lnTo>
                <a:lnTo>
                  <a:pt x="6593" y="7001"/>
                </a:lnTo>
                <a:lnTo>
                  <a:pt x="6445" y="7123"/>
                </a:lnTo>
                <a:lnTo>
                  <a:pt x="6292" y="7237"/>
                </a:lnTo>
                <a:lnTo>
                  <a:pt x="6133" y="7344"/>
                </a:lnTo>
                <a:lnTo>
                  <a:pt x="5968" y="7444"/>
                </a:lnTo>
                <a:lnTo>
                  <a:pt x="5800" y="7536"/>
                </a:lnTo>
                <a:lnTo>
                  <a:pt x="5625" y="7620"/>
                </a:lnTo>
                <a:lnTo>
                  <a:pt x="5446" y="7695"/>
                </a:lnTo>
                <a:lnTo>
                  <a:pt x="5263" y="7763"/>
                </a:lnTo>
                <a:lnTo>
                  <a:pt x="5077" y="7821"/>
                </a:lnTo>
                <a:lnTo>
                  <a:pt x="4885" y="7870"/>
                </a:lnTo>
                <a:lnTo>
                  <a:pt x="4690" y="7911"/>
                </a:lnTo>
                <a:lnTo>
                  <a:pt x="4492" y="7940"/>
                </a:lnTo>
                <a:lnTo>
                  <a:pt x="4291" y="7961"/>
                </a:lnTo>
                <a:lnTo>
                  <a:pt x="4088" y="7971"/>
                </a:lnTo>
                <a:lnTo>
                  <a:pt x="3985" y="7971"/>
                </a:lnTo>
                <a:lnTo>
                  <a:pt x="3882" y="7971"/>
                </a:lnTo>
                <a:lnTo>
                  <a:pt x="3678" y="7961"/>
                </a:lnTo>
                <a:lnTo>
                  <a:pt x="3477" y="7940"/>
                </a:lnTo>
                <a:lnTo>
                  <a:pt x="3279" y="7911"/>
                </a:lnTo>
                <a:lnTo>
                  <a:pt x="3084" y="7870"/>
                </a:lnTo>
                <a:lnTo>
                  <a:pt x="2894" y="7821"/>
                </a:lnTo>
                <a:lnTo>
                  <a:pt x="2706" y="7763"/>
                </a:lnTo>
                <a:lnTo>
                  <a:pt x="2523" y="7695"/>
                </a:lnTo>
                <a:lnTo>
                  <a:pt x="2344" y="7620"/>
                </a:lnTo>
                <a:lnTo>
                  <a:pt x="2171" y="7536"/>
                </a:lnTo>
                <a:lnTo>
                  <a:pt x="2001" y="7444"/>
                </a:lnTo>
                <a:lnTo>
                  <a:pt x="1836" y="7344"/>
                </a:lnTo>
                <a:lnTo>
                  <a:pt x="1677" y="7237"/>
                </a:lnTo>
                <a:lnTo>
                  <a:pt x="1524" y="7123"/>
                </a:lnTo>
                <a:lnTo>
                  <a:pt x="1376" y="7001"/>
                </a:lnTo>
                <a:lnTo>
                  <a:pt x="1235" y="6871"/>
                </a:lnTo>
                <a:lnTo>
                  <a:pt x="1100" y="6736"/>
                </a:lnTo>
                <a:lnTo>
                  <a:pt x="970" y="6595"/>
                </a:lnTo>
                <a:lnTo>
                  <a:pt x="849" y="6447"/>
                </a:lnTo>
                <a:lnTo>
                  <a:pt x="735" y="6294"/>
                </a:lnTo>
                <a:lnTo>
                  <a:pt x="627" y="6135"/>
                </a:lnTo>
                <a:lnTo>
                  <a:pt x="527" y="5970"/>
                </a:lnTo>
                <a:lnTo>
                  <a:pt x="435" y="5800"/>
                </a:lnTo>
                <a:lnTo>
                  <a:pt x="351" y="5627"/>
                </a:lnTo>
                <a:lnTo>
                  <a:pt x="276" y="5448"/>
                </a:lnTo>
                <a:lnTo>
                  <a:pt x="208" y="5265"/>
                </a:lnTo>
                <a:lnTo>
                  <a:pt x="150" y="5077"/>
                </a:lnTo>
                <a:lnTo>
                  <a:pt x="101" y="4887"/>
                </a:lnTo>
                <a:lnTo>
                  <a:pt x="61" y="4692"/>
                </a:lnTo>
                <a:lnTo>
                  <a:pt x="31" y="4494"/>
                </a:lnTo>
                <a:lnTo>
                  <a:pt x="10" y="4293"/>
                </a:lnTo>
                <a:lnTo>
                  <a:pt x="0" y="4090"/>
                </a:lnTo>
                <a:lnTo>
                  <a:pt x="0" y="3986"/>
                </a:lnTo>
                <a:lnTo>
                  <a:pt x="0" y="3883"/>
                </a:lnTo>
                <a:lnTo>
                  <a:pt x="10" y="3680"/>
                </a:lnTo>
                <a:lnTo>
                  <a:pt x="31" y="3479"/>
                </a:lnTo>
                <a:lnTo>
                  <a:pt x="61" y="3281"/>
                </a:lnTo>
                <a:lnTo>
                  <a:pt x="101" y="3086"/>
                </a:lnTo>
                <a:lnTo>
                  <a:pt x="150" y="2895"/>
                </a:lnTo>
                <a:lnTo>
                  <a:pt x="208" y="2708"/>
                </a:lnTo>
                <a:lnTo>
                  <a:pt x="276" y="2525"/>
                </a:lnTo>
                <a:lnTo>
                  <a:pt x="351" y="2346"/>
                </a:lnTo>
                <a:lnTo>
                  <a:pt x="435" y="2171"/>
                </a:lnTo>
                <a:lnTo>
                  <a:pt x="527" y="2003"/>
                </a:lnTo>
                <a:lnTo>
                  <a:pt x="627" y="1838"/>
                </a:lnTo>
                <a:lnTo>
                  <a:pt x="735" y="1679"/>
                </a:lnTo>
                <a:lnTo>
                  <a:pt x="849" y="1526"/>
                </a:lnTo>
                <a:lnTo>
                  <a:pt x="970" y="1378"/>
                </a:lnTo>
                <a:lnTo>
                  <a:pt x="1100" y="1237"/>
                </a:lnTo>
                <a:lnTo>
                  <a:pt x="1235" y="1101"/>
                </a:lnTo>
                <a:lnTo>
                  <a:pt x="1376" y="972"/>
                </a:lnTo>
                <a:lnTo>
                  <a:pt x="1524" y="851"/>
                </a:lnTo>
                <a:lnTo>
                  <a:pt x="1677" y="735"/>
                </a:lnTo>
                <a:lnTo>
                  <a:pt x="1836" y="629"/>
                </a:lnTo>
                <a:lnTo>
                  <a:pt x="2001" y="528"/>
                </a:lnTo>
                <a:lnTo>
                  <a:pt x="2171" y="436"/>
                </a:lnTo>
                <a:lnTo>
                  <a:pt x="2344" y="353"/>
                </a:lnTo>
                <a:lnTo>
                  <a:pt x="2523" y="276"/>
                </a:lnTo>
                <a:lnTo>
                  <a:pt x="2706" y="210"/>
                </a:lnTo>
                <a:lnTo>
                  <a:pt x="2894" y="152"/>
                </a:lnTo>
                <a:lnTo>
                  <a:pt x="3084" y="103"/>
                </a:lnTo>
                <a:lnTo>
                  <a:pt x="3279" y="63"/>
                </a:lnTo>
                <a:lnTo>
                  <a:pt x="3477" y="33"/>
                </a:lnTo>
                <a:lnTo>
                  <a:pt x="3678" y="12"/>
                </a:lnTo>
                <a:lnTo>
                  <a:pt x="3882" y="2"/>
                </a:lnTo>
                <a:lnTo>
                  <a:pt x="3985" y="0"/>
                </a:lnTo>
                <a:lnTo>
                  <a:pt x="4088" y="2"/>
                </a:lnTo>
                <a:lnTo>
                  <a:pt x="4291" y="12"/>
                </a:lnTo>
                <a:lnTo>
                  <a:pt x="4492" y="33"/>
                </a:lnTo>
                <a:lnTo>
                  <a:pt x="4690" y="63"/>
                </a:lnTo>
                <a:lnTo>
                  <a:pt x="4885" y="103"/>
                </a:lnTo>
                <a:lnTo>
                  <a:pt x="5077" y="152"/>
                </a:lnTo>
                <a:lnTo>
                  <a:pt x="5263" y="210"/>
                </a:lnTo>
                <a:lnTo>
                  <a:pt x="5446" y="276"/>
                </a:lnTo>
                <a:lnTo>
                  <a:pt x="5625" y="353"/>
                </a:lnTo>
                <a:lnTo>
                  <a:pt x="5800" y="436"/>
                </a:lnTo>
                <a:lnTo>
                  <a:pt x="5968" y="528"/>
                </a:lnTo>
                <a:lnTo>
                  <a:pt x="6133" y="629"/>
                </a:lnTo>
                <a:lnTo>
                  <a:pt x="6292" y="735"/>
                </a:lnTo>
                <a:lnTo>
                  <a:pt x="6445" y="851"/>
                </a:lnTo>
                <a:lnTo>
                  <a:pt x="6593" y="972"/>
                </a:lnTo>
                <a:lnTo>
                  <a:pt x="6734" y="1101"/>
                </a:lnTo>
                <a:lnTo>
                  <a:pt x="6870" y="1237"/>
                </a:lnTo>
                <a:lnTo>
                  <a:pt x="6999" y="1378"/>
                </a:lnTo>
                <a:lnTo>
                  <a:pt x="7121" y="1526"/>
                </a:lnTo>
                <a:lnTo>
                  <a:pt x="7236" y="1679"/>
                </a:lnTo>
                <a:lnTo>
                  <a:pt x="7342" y="1838"/>
                </a:lnTo>
                <a:lnTo>
                  <a:pt x="7443" y="2003"/>
                </a:lnTo>
                <a:lnTo>
                  <a:pt x="7535" y="2171"/>
                </a:lnTo>
                <a:lnTo>
                  <a:pt x="7618" y="2346"/>
                </a:lnTo>
                <a:lnTo>
                  <a:pt x="7695" y="2525"/>
                </a:lnTo>
                <a:lnTo>
                  <a:pt x="7761" y="2708"/>
                </a:lnTo>
                <a:lnTo>
                  <a:pt x="7819" y="2895"/>
                </a:lnTo>
                <a:lnTo>
                  <a:pt x="7868" y="3086"/>
                </a:lnTo>
                <a:lnTo>
                  <a:pt x="7909" y="3281"/>
                </a:lnTo>
                <a:lnTo>
                  <a:pt x="7938" y="3479"/>
                </a:lnTo>
                <a:lnTo>
                  <a:pt x="7959" y="3680"/>
                </a:lnTo>
                <a:lnTo>
                  <a:pt x="7970" y="3883"/>
                </a:lnTo>
                <a:lnTo>
                  <a:pt x="7971" y="3986"/>
                </a:lnTo>
                <a:close/>
              </a:path>
            </a:pathLst>
          </a:custGeom>
          <a:solidFill>
            <a:srgbClr val="996A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 name="Freeform 7"/>
          <p:cNvSpPr>
            <a:spLocks/>
          </p:cNvSpPr>
          <p:nvPr/>
        </p:nvSpPr>
        <p:spPr bwMode="auto">
          <a:xfrm>
            <a:off x="6962777" y="2297907"/>
            <a:ext cx="3471863" cy="2603897"/>
          </a:xfrm>
          <a:custGeom>
            <a:avLst/>
            <a:gdLst>
              <a:gd name="T0" fmla="*/ 8736 w 8749"/>
              <a:gd name="T1" fmla="*/ 4712 h 8749"/>
              <a:gd name="T2" fmla="*/ 8637 w 8749"/>
              <a:gd name="T3" fmla="*/ 5364 h 8749"/>
              <a:gd name="T4" fmla="*/ 8445 w 8749"/>
              <a:gd name="T5" fmla="*/ 5979 h 8749"/>
              <a:gd name="T6" fmla="*/ 8169 w 8749"/>
              <a:gd name="T7" fmla="*/ 6552 h 8749"/>
              <a:gd name="T8" fmla="*/ 7816 w 8749"/>
              <a:gd name="T9" fmla="*/ 7076 h 8749"/>
              <a:gd name="T10" fmla="*/ 7392 w 8749"/>
              <a:gd name="T11" fmla="*/ 7543 h 8749"/>
              <a:gd name="T12" fmla="*/ 6907 w 8749"/>
              <a:gd name="T13" fmla="*/ 7943 h 8749"/>
              <a:gd name="T14" fmla="*/ 6365 w 8749"/>
              <a:gd name="T15" fmla="*/ 8271 h 8749"/>
              <a:gd name="T16" fmla="*/ 5777 w 8749"/>
              <a:gd name="T17" fmla="*/ 8520 h 8749"/>
              <a:gd name="T18" fmla="*/ 5148 w 8749"/>
              <a:gd name="T19" fmla="*/ 8682 h 8749"/>
              <a:gd name="T20" fmla="*/ 4487 w 8749"/>
              <a:gd name="T21" fmla="*/ 8749 h 8749"/>
              <a:gd name="T22" fmla="*/ 4037 w 8749"/>
              <a:gd name="T23" fmla="*/ 8738 h 8749"/>
              <a:gd name="T24" fmla="*/ 3385 w 8749"/>
              <a:gd name="T25" fmla="*/ 8638 h 8749"/>
              <a:gd name="T26" fmla="*/ 2770 w 8749"/>
              <a:gd name="T27" fmla="*/ 8447 h 8749"/>
              <a:gd name="T28" fmla="*/ 2197 w 8749"/>
              <a:gd name="T29" fmla="*/ 8170 h 8749"/>
              <a:gd name="T30" fmla="*/ 1673 w 8749"/>
              <a:gd name="T31" fmla="*/ 7817 h 8749"/>
              <a:gd name="T32" fmla="*/ 1207 w 8749"/>
              <a:gd name="T33" fmla="*/ 7394 h 8749"/>
              <a:gd name="T34" fmla="*/ 806 w 8749"/>
              <a:gd name="T35" fmla="*/ 6908 h 8749"/>
              <a:gd name="T36" fmla="*/ 478 w 8749"/>
              <a:gd name="T37" fmla="*/ 6367 h 8749"/>
              <a:gd name="T38" fmla="*/ 229 w 8749"/>
              <a:gd name="T39" fmla="*/ 5779 h 8749"/>
              <a:gd name="T40" fmla="*/ 67 w 8749"/>
              <a:gd name="T41" fmla="*/ 5150 h 8749"/>
              <a:gd name="T42" fmla="*/ 0 w 8749"/>
              <a:gd name="T43" fmla="*/ 4489 h 8749"/>
              <a:gd name="T44" fmla="*/ 12 w 8749"/>
              <a:gd name="T45" fmla="*/ 4039 h 8749"/>
              <a:gd name="T46" fmla="*/ 111 w 8749"/>
              <a:gd name="T47" fmla="*/ 3387 h 8749"/>
              <a:gd name="T48" fmla="*/ 302 w 8749"/>
              <a:gd name="T49" fmla="*/ 2772 h 8749"/>
              <a:gd name="T50" fmla="*/ 579 w 8749"/>
              <a:gd name="T51" fmla="*/ 2197 h 8749"/>
              <a:gd name="T52" fmla="*/ 932 w 8749"/>
              <a:gd name="T53" fmla="*/ 1674 h 8749"/>
              <a:gd name="T54" fmla="*/ 1356 w 8749"/>
              <a:gd name="T55" fmla="*/ 1208 h 8749"/>
              <a:gd name="T56" fmla="*/ 1842 w 8749"/>
              <a:gd name="T57" fmla="*/ 808 h 8749"/>
              <a:gd name="T58" fmla="*/ 2382 w 8749"/>
              <a:gd name="T59" fmla="*/ 479 h 8749"/>
              <a:gd name="T60" fmla="*/ 2971 w 8749"/>
              <a:gd name="T61" fmla="*/ 230 h 8749"/>
              <a:gd name="T62" fmla="*/ 3599 w 8749"/>
              <a:gd name="T63" fmla="*/ 69 h 8749"/>
              <a:gd name="T64" fmla="*/ 4260 w 8749"/>
              <a:gd name="T65" fmla="*/ 2 h 8749"/>
              <a:gd name="T66" fmla="*/ 4710 w 8749"/>
              <a:gd name="T67" fmla="*/ 13 h 8749"/>
              <a:gd name="T68" fmla="*/ 5362 w 8749"/>
              <a:gd name="T69" fmla="*/ 112 h 8749"/>
              <a:gd name="T70" fmla="*/ 5978 w 8749"/>
              <a:gd name="T71" fmla="*/ 304 h 8749"/>
              <a:gd name="T72" fmla="*/ 6552 w 8749"/>
              <a:gd name="T73" fmla="*/ 580 h 8749"/>
              <a:gd name="T74" fmla="*/ 7075 w 8749"/>
              <a:gd name="T75" fmla="*/ 934 h 8749"/>
              <a:gd name="T76" fmla="*/ 7541 w 8749"/>
              <a:gd name="T77" fmla="*/ 1357 h 8749"/>
              <a:gd name="T78" fmla="*/ 7941 w 8749"/>
              <a:gd name="T79" fmla="*/ 1842 h 8749"/>
              <a:gd name="T80" fmla="*/ 8270 w 8749"/>
              <a:gd name="T81" fmla="*/ 2384 h 8749"/>
              <a:gd name="T82" fmla="*/ 8519 w 8749"/>
              <a:gd name="T83" fmla="*/ 2972 h 8749"/>
              <a:gd name="T84" fmla="*/ 8680 w 8749"/>
              <a:gd name="T85" fmla="*/ 3601 h 8749"/>
              <a:gd name="T86" fmla="*/ 8747 w 8749"/>
              <a:gd name="T87" fmla="*/ 4262 h 8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49" h="8749">
                <a:moveTo>
                  <a:pt x="8749" y="4375"/>
                </a:moveTo>
                <a:lnTo>
                  <a:pt x="8747" y="4489"/>
                </a:lnTo>
                <a:lnTo>
                  <a:pt x="8736" y="4712"/>
                </a:lnTo>
                <a:lnTo>
                  <a:pt x="8714" y="4932"/>
                </a:lnTo>
                <a:lnTo>
                  <a:pt x="8680" y="5150"/>
                </a:lnTo>
                <a:lnTo>
                  <a:pt x="8637" y="5364"/>
                </a:lnTo>
                <a:lnTo>
                  <a:pt x="8583" y="5573"/>
                </a:lnTo>
                <a:lnTo>
                  <a:pt x="8519" y="5779"/>
                </a:lnTo>
                <a:lnTo>
                  <a:pt x="8445" y="5979"/>
                </a:lnTo>
                <a:lnTo>
                  <a:pt x="8362" y="6175"/>
                </a:lnTo>
                <a:lnTo>
                  <a:pt x="8270" y="6367"/>
                </a:lnTo>
                <a:lnTo>
                  <a:pt x="8169" y="6552"/>
                </a:lnTo>
                <a:lnTo>
                  <a:pt x="8059" y="6734"/>
                </a:lnTo>
                <a:lnTo>
                  <a:pt x="7941" y="6908"/>
                </a:lnTo>
                <a:lnTo>
                  <a:pt x="7816" y="7076"/>
                </a:lnTo>
                <a:lnTo>
                  <a:pt x="7682" y="7238"/>
                </a:lnTo>
                <a:lnTo>
                  <a:pt x="7541" y="7394"/>
                </a:lnTo>
                <a:lnTo>
                  <a:pt x="7392" y="7543"/>
                </a:lnTo>
                <a:lnTo>
                  <a:pt x="7237" y="7684"/>
                </a:lnTo>
                <a:lnTo>
                  <a:pt x="7075" y="7817"/>
                </a:lnTo>
                <a:lnTo>
                  <a:pt x="6907" y="7943"/>
                </a:lnTo>
                <a:lnTo>
                  <a:pt x="6732" y="8061"/>
                </a:lnTo>
                <a:lnTo>
                  <a:pt x="6552" y="8170"/>
                </a:lnTo>
                <a:lnTo>
                  <a:pt x="6365" y="8271"/>
                </a:lnTo>
                <a:lnTo>
                  <a:pt x="6175" y="8363"/>
                </a:lnTo>
                <a:lnTo>
                  <a:pt x="5978" y="8447"/>
                </a:lnTo>
                <a:lnTo>
                  <a:pt x="5777" y="8520"/>
                </a:lnTo>
                <a:lnTo>
                  <a:pt x="5572" y="8585"/>
                </a:lnTo>
                <a:lnTo>
                  <a:pt x="5362" y="8638"/>
                </a:lnTo>
                <a:lnTo>
                  <a:pt x="5148" y="8682"/>
                </a:lnTo>
                <a:lnTo>
                  <a:pt x="4932" y="8716"/>
                </a:lnTo>
                <a:lnTo>
                  <a:pt x="4710" y="8738"/>
                </a:lnTo>
                <a:lnTo>
                  <a:pt x="4487" y="8749"/>
                </a:lnTo>
                <a:lnTo>
                  <a:pt x="4374" y="8749"/>
                </a:lnTo>
                <a:lnTo>
                  <a:pt x="4260" y="8749"/>
                </a:lnTo>
                <a:lnTo>
                  <a:pt x="4037" y="8738"/>
                </a:lnTo>
                <a:lnTo>
                  <a:pt x="3817" y="8716"/>
                </a:lnTo>
                <a:lnTo>
                  <a:pt x="3599" y="8682"/>
                </a:lnTo>
                <a:lnTo>
                  <a:pt x="3385" y="8638"/>
                </a:lnTo>
                <a:lnTo>
                  <a:pt x="3177" y="8585"/>
                </a:lnTo>
                <a:lnTo>
                  <a:pt x="2971" y="8520"/>
                </a:lnTo>
                <a:lnTo>
                  <a:pt x="2770" y="8447"/>
                </a:lnTo>
                <a:lnTo>
                  <a:pt x="2574" y="8363"/>
                </a:lnTo>
                <a:lnTo>
                  <a:pt x="2382" y="8271"/>
                </a:lnTo>
                <a:lnTo>
                  <a:pt x="2197" y="8170"/>
                </a:lnTo>
                <a:lnTo>
                  <a:pt x="2015" y="8061"/>
                </a:lnTo>
                <a:lnTo>
                  <a:pt x="1842" y="7943"/>
                </a:lnTo>
                <a:lnTo>
                  <a:pt x="1673" y="7817"/>
                </a:lnTo>
                <a:lnTo>
                  <a:pt x="1511" y="7684"/>
                </a:lnTo>
                <a:lnTo>
                  <a:pt x="1356" y="7543"/>
                </a:lnTo>
                <a:lnTo>
                  <a:pt x="1207" y="7394"/>
                </a:lnTo>
                <a:lnTo>
                  <a:pt x="1065" y="7238"/>
                </a:lnTo>
                <a:lnTo>
                  <a:pt x="932" y="7076"/>
                </a:lnTo>
                <a:lnTo>
                  <a:pt x="806" y="6908"/>
                </a:lnTo>
                <a:lnTo>
                  <a:pt x="688" y="6734"/>
                </a:lnTo>
                <a:lnTo>
                  <a:pt x="579" y="6552"/>
                </a:lnTo>
                <a:lnTo>
                  <a:pt x="478" y="6367"/>
                </a:lnTo>
                <a:lnTo>
                  <a:pt x="386" y="6175"/>
                </a:lnTo>
                <a:lnTo>
                  <a:pt x="302" y="5979"/>
                </a:lnTo>
                <a:lnTo>
                  <a:pt x="229" y="5779"/>
                </a:lnTo>
                <a:lnTo>
                  <a:pt x="164" y="5573"/>
                </a:lnTo>
                <a:lnTo>
                  <a:pt x="111" y="5364"/>
                </a:lnTo>
                <a:lnTo>
                  <a:pt x="67" y="5150"/>
                </a:lnTo>
                <a:lnTo>
                  <a:pt x="34" y="4932"/>
                </a:lnTo>
                <a:lnTo>
                  <a:pt x="12" y="4712"/>
                </a:lnTo>
                <a:lnTo>
                  <a:pt x="0" y="4489"/>
                </a:lnTo>
                <a:lnTo>
                  <a:pt x="0" y="4375"/>
                </a:lnTo>
                <a:lnTo>
                  <a:pt x="0" y="4262"/>
                </a:lnTo>
                <a:lnTo>
                  <a:pt x="12" y="4039"/>
                </a:lnTo>
                <a:lnTo>
                  <a:pt x="34" y="3818"/>
                </a:lnTo>
                <a:lnTo>
                  <a:pt x="67" y="3601"/>
                </a:lnTo>
                <a:lnTo>
                  <a:pt x="111" y="3387"/>
                </a:lnTo>
                <a:lnTo>
                  <a:pt x="164" y="3177"/>
                </a:lnTo>
                <a:lnTo>
                  <a:pt x="229" y="2972"/>
                </a:lnTo>
                <a:lnTo>
                  <a:pt x="302" y="2772"/>
                </a:lnTo>
                <a:lnTo>
                  <a:pt x="386" y="2575"/>
                </a:lnTo>
                <a:lnTo>
                  <a:pt x="478" y="2384"/>
                </a:lnTo>
                <a:lnTo>
                  <a:pt x="579" y="2197"/>
                </a:lnTo>
                <a:lnTo>
                  <a:pt x="688" y="2017"/>
                </a:lnTo>
                <a:lnTo>
                  <a:pt x="806" y="1842"/>
                </a:lnTo>
                <a:lnTo>
                  <a:pt x="932" y="1674"/>
                </a:lnTo>
                <a:lnTo>
                  <a:pt x="1065" y="1512"/>
                </a:lnTo>
                <a:lnTo>
                  <a:pt x="1207" y="1357"/>
                </a:lnTo>
                <a:lnTo>
                  <a:pt x="1356" y="1208"/>
                </a:lnTo>
                <a:lnTo>
                  <a:pt x="1511" y="1067"/>
                </a:lnTo>
                <a:lnTo>
                  <a:pt x="1673" y="934"/>
                </a:lnTo>
                <a:lnTo>
                  <a:pt x="1842" y="808"/>
                </a:lnTo>
                <a:lnTo>
                  <a:pt x="2015" y="690"/>
                </a:lnTo>
                <a:lnTo>
                  <a:pt x="2197" y="580"/>
                </a:lnTo>
                <a:lnTo>
                  <a:pt x="2382" y="479"/>
                </a:lnTo>
                <a:lnTo>
                  <a:pt x="2574" y="387"/>
                </a:lnTo>
                <a:lnTo>
                  <a:pt x="2770" y="304"/>
                </a:lnTo>
                <a:lnTo>
                  <a:pt x="2971" y="230"/>
                </a:lnTo>
                <a:lnTo>
                  <a:pt x="3177" y="166"/>
                </a:lnTo>
                <a:lnTo>
                  <a:pt x="3385" y="112"/>
                </a:lnTo>
                <a:lnTo>
                  <a:pt x="3599" y="69"/>
                </a:lnTo>
                <a:lnTo>
                  <a:pt x="3817" y="35"/>
                </a:lnTo>
                <a:lnTo>
                  <a:pt x="4037" y="13"/>
                </a:lnTo>
                <a:lnTo>
                  <a:pt x="4260" y="2"/>
                </a:lnTo>
                <a:lnTo>
                  <a:pt x="4374" y="0"/>
                </a:lnTo>
                <a:lnTo>
                  <a:pt x="4487" y="2"/>
                </a:lnTo>
                <a:lnTo>
                  <a:pt x="4710" y="13"/>
                </a:lnTo>
                <a:lnTo>
                  <a:pt x="4932" y="35"/>
                </a:lnTo>
                <a:lnTo>
                  <a:pt x="5148" y="69"/>
                </a:lnTo>
                <a:lnTo>
                  <a:pt x="5362" y="112"/>
                </a:lnTo>
                <a:lnTo>
                  <a:pt x="5572" y="166"/>
                </a:lnTo>
                <a:lnTo>
                  <a:pt x="5777" y="230"/>
                </a:lnTo>
                <a:lnTo>
                  <a:pt x="5978" y="304"/>
                </a:lnTo>
                <a:lnTo>
                  <a:pt x="6175" y="387"/>
                </a:lnTo>
                <a:lnTo>
                  <a:pt x="6365" y="479"/>
                </a:lnTo>
                <a:lnTo>
                  <a:pt x="6552" y="580"/>
                </a:lnTo>
                <a:lnTo>
                  <a:pt x="6732" y="690"/>
                </a:lnTo>
                <a:lnTo>
                  <a:pt x="6907" y="808"/>
                </a:lnTo>
                <a:lnTo>
                  <a:pt x="7075" y="934"/>
                </a:lnTo>
                <a:lnTo>
                  <a:pt x="7237" y="1067"/>
                </a:lnTo>
                <a:lnTo>
                  <a:pt x="7392" y="1208"/>
                </a:lnTo>
                <a:lnTo>
                  <a:pt x="7541" y="1357"/>
                </a:lnTo>
                <a:lnTo>
                  <a:pt x="7682" y="1512"/>
                </a:lnTo>
                <a:lnTo>
                  <a:pt x="7816" y="1674"/>
                </a:lnTo>
                <a:lnTo>
                  <a:pt x="7941" y="1842"/>
                </a:lnTo>
                <a:lnTo>
                  <a:pt x="8059" y="2017"/>
                </a:lnTo>
                <a:lnTo>
                  <a:pt x="8169" y="2197"/>
                </a:lnTo>
                <a:lnTo>
                  <a:pt x="8270" y="2384"/>
                </a:lnTo>
                <a:lnTo>
                  <a:pt x="8362" y="2575"/>
                </a:lnTo>
                <a:lnTo>
                  <a:pt x="8445" y="2772"/>
                </a:lnTo>
                <a:lnTo>
                  <a:pt x="8519" y="2972"/>
                </a:lnTo>
                <a:lnTo>
                  <a:pt x="8583" y="3177"/>
                </a:lnTo>
                <a:lnTo>
                  <a:pt x="8637" y="3387"/>
                </a:lnTo>
                <a:lnTo>
                  <a:pt x="8680" y="3601"/>
                </a:lnTo>
                <a:lnTo>
                  <a:pt x="8714" y="3818"/>
                </a:lnTo>
                <a:lnTo>
                  <a:pt x="8736" y="4039"/>
                </a:lnTo>
                <a:lnTo>
                  <a:pt x="8747" y="4262"/>
                </a:lnTo>
                <a:lnTo>
                  <a:pt x="8749" y="4375"/>
                </a:lnTo>
                <a:close/>
              </a:path>
            </a:pathLst>
          </a:custGeom>
          <a:noFill/>
          <a:ln w="60325">
            <a:solidFill>
              <a:srgbClr val="996A4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 name="Freeform 8"/>
          <p:cNvSpPr>
            <a:spLocks/>
          </p:cNvSpPr>
          <p:nvPr/>
        </p:nvSpPr>
        <p:spPr bwMode="auto">
          <a:xfrm>
            <a:off x="6808789" y="2181226"/>
            <a:ext cx="3781425" cy="2836069"/>
          </a:xfrm>
          <a:custGeom>
            <a:avLst/>
            <a:gdLst>
              <a:gd name="T0" fmla="*/ 9512 w 9527"/>
              <a:gd name="T1" fmla="*/ 5130 h 9526"/>
              <a:gd name="T2" fmla="*/ 9405 w 9527"/>
              <a:gd name="T3" fmla="*/ 5839 h 9526"/>
              <a:gd name="T4" fmla="*/ 9196 w 9527"/>
              <a:gd name="T5" fmla="*/ 6510 h 9526"/>
              <a:gd name="T6" fmla="*/ 8895 w 9527"/>
              <a:gd name="T7" fmla="*/ 7135 h 9526"/>
              <a:gd name="T8" fmla="*/ 8510 w 9527"/>
              <a:gd name="T9" fmla="*/ 7704 h 9526"/>
              <a:gd name="T10" fmla="*/ 8049 w 9527"/>
              <a:gd name="T11" fmla="*/ 8212 h 9526"/>
              <a:gd name="T12" fmla="*/ 7520 w 9527"/>
              <a:gd name="T13" fmla="*/ 8649 h 9526"/>
              <a:gd name="T14" fmla="*/ 6932 w 9527"/>
              <a:gd name="T15" fmla="*/ 9006 h 9526"/>
              <a:gd name="T16" fmla="*/ 6291 w 9527"/>
              <a:gd name="T17" fmla="*/ 9277 h 9526"/>
              <a:gd name="T18" fmla="*/ 5606 w 9527"/>
              <a:gd name="T19" fmla="*/ 9452 h 9526"/>
              <a:gd name="T20" fmla="*/ 4886 w 9527"/>
              <a:gd name="T21" fmla="*/ 9526 h 9526"/>
              <a:gd name="T22" fmla="*/ 4396 w 9527"/>
              <a:gd name="T23" fmla="*/ 9513 h 9526"/>
              <a:gd name="T24" fmla="*/ 3687 w 9527"/>
              <a:gd name="T25" fmla="*/ 9406 h 9526"/>
              <a:gd name="T26" fmla="*/ 3016 w 9527"/>
              <a:gd name="T27" fmla="*/ 9197 h 9526"/>
              <a:gd name="T28" fmla="*/ 2391 w 9527"/>
              <a:gd name="T29" fmla="*/ 8896 h 9526"/>
              <a:gd name="T30" fmla="*/ 1822 w 9527"/>
              <a:gd name="T31" fmla="*/ 8511 h 9526"/>
              <a:gd name="T32" fmla="*/ 1314 w 9527"/>
              <a:gd name="T33" fmla="*/ 8050 h 9526"/>
              <a:gd name="T34" fmla="*/ 877 w 9527"/>
              <a:gd name="T35" fmla="*/ 7521 h 9526"/>
              <a:gd name="T36" fmla="*/ 520 w 9527"/>
              <a:gd name="T37" fmla="*/ 6933 h 9526"/>
              <a:gd name="T38" fmla="*/ 249 w 9527"/>
              <a:gd name="T39" fmla="*/ 6291 h 9526"/>
              <a:gd name="T40" fmla="*/ 74 w 9527"/>
              <a:gd name="T41" fmla="*/ 5607 h 9526"/>
              <a:gd name="T42" fmla="*/ 0 w 9527"/>
              <a:gd name="T43" fmla="*/ 4886 h 9526"/>
              <a:gd name="T44" fmla="*/ 13 w 9527"/>
              <a:gd name="T45" fmla="*/ 4396 h 9526"/>
              <a:gd name="T46" fmla="*/ 121 w 9527"/>
              <a:gd name="T47" fmla="*/ 3687 h 9526"/>
              <a:gd name="T48" fmla="*/ 329 w 9527"/>
              <a:gd name="T49" fmla="*/ 3017 h 9526"/>
              <a:gd name="T50" fmla="*/ 630 w 9527"/>
              <a:gd name="T51" fmla="*/ 2392 h 9526"/>
              <a:gd name="T52" fmla="*/ 1015 w 9527"/>
              <a:gd name="T53" fmla="*/ 1822 h 9526"/>
              <a:gd name="T54" fmla="*/ 1476 w 9527"/>
              <a:gd name="T55" fmla="*/ 1315 h 9526"/>
              <a:gd name="T56" fmla="*/ 2005 w 9527"/>
              <a:gd name="T57" fmla="*/ 878 h 9526"/>
              <a:gd name="T58" fmla="*/ 2594 w 9527"/>
              <a:gd name="T59" fmla="*/ 521 h 9526"/>
              <a:gd name="T60" fmla="*/ 3235 w 9527"/>
              <a:gd name="T61" fmla="*/ 250 h 9526"/>
              <a:gd name="T62" fmla="*/ 3919 w 9527"/>
              <a:gd name="T63" fmla="*/ 73 h 9526"/>
              <a:gd name="T64" fmla="*/ 4640 w 9527"/>
              <a:gd name="T65" fmla="*/ 1 h 9526"/>
              <a:gd name="T66" fmla="*/ 5130 w 9527"/>
              <a:gd name="T67" fmla="*/ 14 h 9526"/>
              <a:gd name="T68" fmla="*/ 5839 w 9527"/>
              <a:gd name="T69" fmla="*/ 121 h 9526"/>
              <a:gd name="T70" fmla="*/ 6509 w 9527"/>
              <a:gd name="T71" fmla="*/ 330 h 9526"/>
              <a:gd name="T72" fmla="*/ 7134 w 9527"/>
              <a:gd name="T73" fmla="*/ 631 h 9526"/>
              <a:gd name="T74" fmla="*/ 7704 w 9527"/>
              <a:gd name="T75" fmla="*/ 1016 h 9526"/>
              <a:gd name="T76" fmla="*/ 8211 w 9527"/>
              <a:gd name="T77" fmla="*/ 1477 h 9526"/>
              <a:gd name="T78" fmla="*/ 8648 w 9527"/>
              <a:gd name="T79" fmla="*/ 2006 h 9526"/>
              <a:gd name="T80" fmla="*/ 9006 w 9527"/>
              <a:gd name="T81" fmla="*/ 2594 h 9526"/>
              <a:gd name="T82" fmla="*/ 9276 w 9527"/>
              <a:gd name="T83" fmla="*/ 3235 h 9526"/>
              <a:gd name="T84" fmla="*/ 9453 w 9527"/>
              <a:gd name="T85" fmla="*/ 3920 h 9526"/>
              <a:gd name="T86" fmla="*/ 9525 w 9527"/>
              <a:gd name="T87" fmla="*/ 4640 h 9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27" h="9526">
                <a:moveTo>
                  <a:pt x="9527" y="4763"/>
                </a:moveTo>
                <a:lnTo>
                  <a:pt x="9525" y="4886"/>
                </a:lnTo>
                <a:lnTo>
                  <a:pt x="9512" y="5130"/>
                </a:lnTo>
                <a:lnTo>
                  <a:pt x="9489" y="5371"/>
                </a:lnTo>
                <a:lnTo>
                  <a:pt x="9453" y="5607"/>
                </a:lnTo>
                <a:lnTo>
                  <a:pt x="9405" y="5839"/>
                </a:lnTo>
                <a:lnTo>
                  <a:pt x="9346" y="6068"/>
                </a:lnTo>
                <a:lnTo>
                  <a:pt x="9276" y="6291"/>
                </a:lnTo>
                <a:lnTo>
                  <a:pt x="9196" y="6510"/>
                </a:lnTo>
                <a:lnTo>
                  <a:pt x="9105" y="6724"/>
                </a:lnTo>
                <a:lnTo>
                  <a:pt x="9006" y="6933"/>
                </a:lnTo>
                <a:lnTo>
                  <a:pt x="8895" y="7135"/>
                </a:lnTo>
                <a:lnTo>
                  <a:pt x="8776" y="7331"/>
                </a:lnTo>
                <a:lnTo>
                  <a:pt x="8648" y="7521"/>
                </a:lnTo>
                <a:lnTo>
                  <a:pt x="8510" y="7704"/>
                </a:lnTo>
                <a:lnTo>
                  <a:pt x="8365" y="7881"/>
                </a:lnTo>
                <a:lnTo>
                  <a:pt x="8211" y="8050"/>
                </a:lnTo>
                <a:lnTo>
                  <a:pt x="8049" y="8212"/>
                </a:lnTo>
                <a:lnTo>
                  <a:pt x="7880" y="8365"/>
                </a:lnTo>
                <a:lnTo>
                  <a:pt x="7704" y="8511"/>
                </a:lnTo>
                <a:lnTo>
                  <a:pt x="7520" y="8649"/>
                </a:lnTo>
                <a:lnTo>
                  <a:pt x="7331" y="8777"/>
                </a:lnTo>
                <a:lnTo>
                  <a:pt x="7134" y="8896"/>
                </a:lnTo>
                <a:lnTo>
                  <a:pt x="6932" y="9006"/>
                </a:lnTo>
                <a:lnTo>
                  <a:pt x="6723" y="9106"/>
                </a:lnTo>
                <a:lnTo>
                  <a:pt x="6509" y="9197"/>
                </a:lnTo>
                <a:lnTo>
                  <a:pt x="6291" y="9277"/>
                </a:lnTo>
                <a:lnTo>
                  <a:pt x="6067" y="9346"/>
                </a:lnTo>
                <a:lnTo>
                  <a:pt x="5839" y="9406"/>
                </a:lnTo>
                <a:lnTo>
                  <a:pt x="5606" y="9452"/>
                </a:lnTo>
                <a:lnTo>
                  <a:pt x="5370" y="9489"/>
                </a:lnTo>
                <a:lnTo>
                  <a:pt x="5130" y="9513"/>
                </a:lnTo>
                <a:lnTo>
                  <a:pt x="4886" y="9526"/>
                </a:lnTo>
                <a:lnTo>
                  <a:pt x="4763" y="9526"/>
                </a:lnTo>
                <a:lnTo>
                  <a:pt x="4640" y="9526"/>
                </a:lnTo>
                <a:lnTo>
                  <a:pt x="4396" y="9513"/>
                </a:lnTo>
                <a:lnTo>
                  <a:pt x="4155" y="9489"/>
                </a:lnTo>
                <a:lnTo>
                  <a:pt x="3919" y="9452"/>
                </a:lnTo>
                <a:lnTo>
                  <a:pt x="3687" y="9406"/>
                </a:lnTo>
                <a:lnTo>
                  <a:pt x="3458" y="9346"/>
                </a:lnTo>
                <a:lnTo>
                  <a:pt x="3235" y="9277"/>
                </a:lnTo>
                <a:lnTo>
                  <a:pt x="3016" y="9197"/>
                </a:lnTo>
                <a:lnTo>
                  <a:pt x="2802" y="9106"/>
                </a:lnTo>
                <a:lnTo>
                  <a:pt x="2594" y="9006"/>
                </a:lnTo>
                <a:lnTo>
                  <a:pt x="2391" y="8896"/>
                </a:lnTo>
                <a:lnTo>
                  <a:pt x="2196" y="8777"/>
                </a:lnTo>
                <a:lnTo>
                  <a:pt x="2005" y="8649"/>
                </a:lnTo>
                <a:lnTo>
                  <a:pt x="1822" y="8511"/>
                </a:lnTo>
                <a:lnTo>
                  <a:pt x="1645" y="8365"/>
                </a:lnTo>
                <a:lnTo>
                  <a:pt x="1476" y="8212"/>
                </a:lnTo>
                <a:lnTo>
                  <a:pt x="1314" y="8050"/>
                </a:lnTo>
                <a:lnTo>
                  <a:pt x="1161" y="7881"/>
                </a:lnTo>
                <a:lnTo>
                  <a:pt x="1015" y="7704"/>
                </a:lnTo>
                <a:lnTo>
                  <a:pt x="877" y="7521"/>
                </a:lnTo>
                <a:lnTo>
                  <a:pt x="749" y="7331"/>
                </a:lnTo>
                <a:lnTo>
                  <a:pt x="630" y="7135"/>
                </a:lnTo>
                <a:lnTo>
                  <a:pt x="520" y="6933"/>
                </a:lnTo>
                <a:lnTo>
                  <a:pt x="420" y="6724"/>
                </a:lnTo>
                <a:lnTo>
                  <a:pt x="329" y="6510"/>
                </a:lnTo>
                <a:lnTo>
                  <a:pt x="249" y="6291"/>
                </a:lnTo>
                <a:lnTo>
                  <a:pt x="180" y="6068"/>
                </a:lnTo>
                <a:lnTo>
                  <a:pt x="121" y="5839"/>
                </a:lnTo>
                <a:lnTo>
                  <a:pt x="74" y="5607"/>
                </a:lnTo>
                <a:lnTo>
                  <a:pt x="38" y="5371"/>
                </a:lnTo>
                <a:lnTo>
                  <a:pt x="13" y="5130"/>
                </a:lnTo>
                <a:lnTo>
                  <a:pt x="0" y="4886"/>
                </a:lnTo>
                <a:lnTo>
                  <a:pt x="0" y="4763"/>
                </a:lnTo>
                <a:lnTo>
                  <a:pt x="0" y="4640"/>
                </a:lnTo>
                <a:lnTo>
                  <a:pt x="13" y="4396"/>
                </a:lnTo>
                <a:lnTo>
                  <a:pt x="38" y="4156"/>
                </a:lnTo>
                <a:lnTo>
                  <a:pt x="74" y="3920"/>
                </a:lnTo>
                <a:lnTo>
                  <a:pt x="121" y="3687"/>
                </a:lnTo>
                <a:lnTo>
                  <a:pt x="180" y="3459"/>
                </a:lnTo>
                <a:lnTo>
                  <a:pt x="249" y="3235"/>
                </a:lnTo>
                <a:lnTo>
                  <a:pt x="329" y="3017"/>
                </a:lnTo>
                <a:lnTo>
                  <a:pt x="420" y="2803"/>
                </a:lnTo>
                <a:lnTo>
                  <a:pt x="520" y="2594"/>
                </a:lnTo>
                <a:lnTo>
                  <a:pt x="630" y="2392"/>
                </a:lnTo>
                <a:lnTo>
                  <a:pt x="749" y="2195"/>
                </a:lnTo>
                <a:lnTo>
                  <a:pt x="877" y="2006"/>
                </a:lnTo>
                <a:lnTo>
                  <a:pt x="1015" y="1822"/>
                </a:lnTo>
                <a:lnTo>
                  <a:pt x="1161" y="1646"/>
                </a:lnTo>
                <a:lnTo>
                  <a:pt x="1314" y="1477"/>
                </a:lnTo>
                <a:lnTo>
                  <a:pt x="1476" y="1315"/>
                </a:lnTo>
                <a:lnTo>
                  <a:pt x="1645" y="1161"/>
                </a:lnTo>
                <a:lnTo>
                  <a:pt x="1822" y="1016"/>
                </a:lnTo>
                <a:lnTo>
                  <a:pt x="2005" y="878"/>
                </a:lnTo>
                <a:lnTo>
                  <a:pt x="2196" y="750"/>
                </a:lnTo>
                <a:lnTo>
                  <a:pt x="2391" y="631"/>
                </a:lnTo>
                <a:lnTo>
                  <a:pt x="2594" y="521"/>
                </a:lnTo>
                <a:lnTo>
                  <a:pt x="2802" y="421"/>
                </a:lnTo>
                <a:lnTo>
                  <a:pt x="3016" y="330"/>
                </a:lnTo>
                <a:lnTo>
                  <a:pt x="3235" y="250"/>
                </a:lnTo>
                <a:lnTo>
                  <a:pt x="3458" y="180"/>
                </a:lnTo>
                <a:lnTo>
                  <a:pt x="3687" y="121"/>
                </a:lnTo>
                <a:lnTo>
                  <a:pt x="3919" y="73"/>
                </a:lnTo>
                <a:lnTo>
                  <a:pt x="4155" y="37"/>
                </a:lnTo>
                <a:lnTo>
                  <a:pt x="4396" y="14"/>
                </a:lnTo>
                <a:lnTo>
                  <a:pt x="4640" y="1"/>
                </a:lnTo>
                <a:lnTo>
                  <a:pt x="4763" y="0"/>
                </a:lnTo>
                <a:lnTo>
                  <a:pt x="4886" y="1"/>
                </a:lnTo>
                <a:lnTo>
                  <a:pt x="5130" y="14"/>
                </a:lnTo>
                <a:lnTo>
                  <a:pt x="5370" y="37"/>
                </a:lnTo>
                <a:lnTo>
                  <a:pt x="5606" y="73"/>
                </a:lnTo>
                <a:lnTo>
                  <a:pt x="5839" y="121"/>
                </a:lnTo>
                <a:lnTo>
                  <a:pt x="6067" y="180"/>
                </a:lnTo>
                <a:lnTo>
                  <a:pt x="6291" y="250"/>
                </a:lnTo>
                <a:lnTo>
                  <a:pt x="6509" y="330"/>
                </a:lnTo>
                <a:lnTo>
                  <a:pt x="6723" y="421"/>
                </a:lnTo>
                <a:lnTo>
                  <a:pt x="6932" y="521"/>
                </a:lnTo>
                <a:lnTo>
                  <a:pt x="7134" y="631"/>
                </a:lnTo>
                <a:lnTo>
                  <a:pt x="7331" y="750"/>
                </a:lnTo>
                <a:lnTo>
                  <a:pt x="7520" y="878"/>
                </a:lnTo>
                <a:lnTo>
                  <a:pt x="7704" y="1016"/>
                </a:lnTo>
                <a:lnTo>
                  <a:pt x="7880" y="1161"/>
                </a:lnTo>
                <a:lnTo>
                  <a:pt x="8049" y="1315"/>
                </a:lnTo>
                <a:lnTo>
                  <a:pt x="8211" y="1477"/>
                </a:lnTo>
                <a:lnTo>
                  <a:pt x="8365" y="1646"/>
                </a:lnTo>
                <a:lnTo>
                  <a:pt x="8510" y="1822"/>
                </a:lnTo>
                <a:lnTo>
                  <a:pt x="8648" y="2006"/>
                </a:lnTo>
                <a:lnTo>
                  <a:pt x="8776" y="2195"/>
                </a:lnTo>
                <a:lnTo>
                  <a:pt x="8895" y="2392"/>
                </a:lnTo>
                <a:lnTo>
                  <a:pt x="9006" y="2594"/>
                </a:lnTo>
                <a:lnTo>
                  <a:pt x="9105" y="2803"/>
                </a:lnTo>
                <a:lnTo>
                  <a:pt x="9196" y="3017"/>
                </a:lnTo>
                <a:lnTo>
                  <a:pt x="9276" y="3235"/>
                </a:lnTo>
                <a:lnTo>
                  <a:pt x="9346" y="3459"/>
                </a:lnTo>
                <a:lnTo>
                  <a:pt x="9405" y="3687"/>
                </a:lnTo>
                <a:lnTo>
                  <a:pt x="9453" y="3920"/>
                </a:lnTo>
                <a:lnTo>
                  <a:pt x="9489" y="4156"/>
                </a:lnTo>
                <a:lnTo>
                  <a:pt x="9512" y="4396"/>
                </a:lnTo>
                <a:lnTo>
                  <a:pt x="9525" y="4640"/>
                </a:lnTo>
                <a:lnTo>
                  <a:pt x="9527" y="4763"/>
                </a:lnTo>
                <a:close/>
              </a:path>
            </a:pathLst>
          </a:custGeom>
          <a:noFill/>
          <a:ln w="34925">
            <a:solidFill>
              <a:srgbClr val="996A4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 name="Freeform 9"/>
          <p:cNvSpPr>
            <a:spLocks/>
          </p:cNvSpPr>
          <p:nvPr/>
        </p:nvSpPr>
        <p:spPr bwMode="auto">
          <a:xfrm>
            <a:off x="6670677" y="2078832"/>
            <a:ext cx="4056063" cy="3042047"/>
          </a:xfrm>
          <a:custGeom>
            <a:avLst/>
            <a:gdLst>
              <a:gd name="T0" fmla="*/ 10203 w 10217"/>
              <a:gd name="T1" fmla="*/ 5502 h 10217"/>
              <a:gd name="T2" fmla="*/ 10088 w 10217"/>
              <a:gd name="T3" fmla="*/ 6263 h 10217"/>
              <a:gd name="T4" fmla="*/ 9863 w 10217"/>
              <a:gd name="T5" fmla="*/ 6982 h 10217"/>
              <a:gd name="T6" fmla="*/ 9541 w 10217"/>
              <a:gd name="T7" fmla="*/ 7652 h 10217"/>
              <a:gd name="T8" fmla="*/ 9129 w 10217"/>
              <a:gd name="T9" fmla="*/ 8263 h 10217"/>
              <a:gd name="T10" fmla="*/ 8633 w 10217"/>
              <a:gd name="T11" fmla="*/ 8807 h 10217"/>
              <a:gd name="T12" fmla="*/ 8067 w 10217"/>
              <a:gd name="T13" fmla="*/ 9275 h 10217"/>
              <a:gd name="T14" fmla="*/ 7435 w 10217"/>
              <a:gd name="T15" fmla="*/ 9659 h 10217"/>
              <a:gd name="T16" fmla="*/ 6748 w 10217"/>
              <a:gd name="T17" fmla="*/ 9949 h 10217"/>
              <a:gd name="T18" fmla="*/ 6014 w 10217"/>
              <a:gd name="T19" fmla="*/ 10138 h 10217"/>
              <a:gd name="T20" fmla="*/ 5241 w 10217"/>
              <a:gd name="T21" fmla="*/ 10216 h 10217"/>
              <a:gd name="T22" fmla="*/ 4715 w 10217"/>
              <a:gd name="T23" fmla="*/ 10203 h 10217"/>
              <a:gd name="T24" fmla="*/ 3954 w 10217"/>
              <a:gd name="T25" fmla="*/ 10086 h 10217"/>
              <a:gd name="T26" fmla="*/ 3235 w 10217"/>
              <a:gd name="T27" fmla="*/ 9863 h 10217"/>
              <a:gd name="T28" fmla="*/ 2565 w 10217"/>
              <a:gd name="T29" fmla="*/ 9541 h 10217"/>
              <a:gd name="T30" fmla="*/ 1955 w 10217"/>
              <a:gd name="T31" fmla="*/ 9128 h 10217"/>
              <a:gd name="T32" fmla="*/ 1410 w 10217"/>
              <a:gd name="T33" fmla="*/ 8633 h 10217"/>
              <a:gd name="T34" fmla="*/ 942 w 10217"/>
              <a:gd name="T35" fmla="*/ 8066 h 10217"/>
              <a:gd name="T36" fmla="*/ 559 w 10217"/>
              <a:gd name="T37" fmla="*/ 7434 h 10217"/>
              <a:gd name="T38" fmla="*/ 268 w 10217"/>
              <a:gd name="T39" fmla="*/ 6747 h 10217"/>
              <a:gd name="T40" fmla="*/ 79 w 10217"/>
              <a:gd name="T41" fmla="*/ 6013 h 10217"/>
              <a:gd name="T42" fmla="*/ 1 w 10217"/>
              <a:gd name="T43" fmla="*/ 5240 h 10217"/>
              <a:gd name="T44" fmla="*/ 14 w 10217"/>
              <a:gd name="T45" fmla="*/ 4715 h 10217"/>
              <a:gd name="T46" fmla="*/ 131 w 10217"/>
              <a:gd name="T47" fmla="*/ 3954 h 10217"/>
              <a:gd name="T48" fmla="*/ 354 w 10217"/>
              <a:gd name="T49" fmla="*/ 3235 h 10217"/>
              <a:gd name="T50" fmla="*/ 677 w 10217"/>
              <a:gd name="T51" fmla="*/ 2565 h 10217"/>
              <a:gd name="T52" fmla="*/ 1089 w 10217"/>
              <a:gd name="T53" fmla="*/ 1954 h 10217"/>
              <a:gd name="T54" fmla="*/ 1584 w 10217"/>
              <a:gd name="T55" fmla="*/ 1410 h 10217"/>
              <a:gd name="T56" fmla="*/ 2152 w 10217"/>
              <a:gd name="T57" fmla="*/ 942 h 10217"/>
              <a:gd name="T58" fmla="*/ 2783 w 10217"/>
              <a:gd name="T59" fmla="*/ 558 h 10217"/>
              <a:gd name="T60" fmla="*/ 3470 w 10217"/>
              <a:gd name="T61" fmla="*/ 267 h 10217"/>
              <a:gd name="T62" fmla="*/ 4205 w 10217"/>
              <a:gd name="T63" fmla="*/ 79 h 10217"/>
              <a:gd name="T64" fmla="*/ 4977 w 10217"/>
              <a:gd name="T65" fmla="*/ 1 h 10217"/>
              <a:gd name="T66" fmla="*/ 5502 w 10217"/>
              <a:gd name="T67" fmla="*/ 14 h 10217"/>
              <a:gd name="T68" fmla="*/ 6263 w 10217"/>
              <a:gd name="T69" fmla="*/ 129 h 10217"/>
              <a:gd name="T70" fmla="*/ 6982 w 10217"/>
              <a:gd name="T71" fmla="*/ 354 h 10217"/>
              <a:gd name="T72" fmla="*/ 7652 w 10217"/>
              <a:gd name="T73" fmla="*/ 676 h 10217"/>
              <a:gd name="T74" fmla="*/ 8263 w 10217"/>
              <a:gd name="T75" fmla="*/ 1089 h 10217"/>
              <a:gd name="T76" fmla="*/ 8807 w 10217"/>
              <a:gd name="T77" fmla="*/ 1584 h 10217"/>
              <a:gd name="T78" fmla="*/ 9275 w 10217"/>
              <a:gd name="T79" fmla="*/ 2150 h 10217"/>
              <a:gd name="T80" fmla="*/ 9659 w 10217"/>
              <a:gd name="T81" fmla="*/ 2783 h 10217"/>
              <a:gd name="T82" fmla="*/ 9950 w 10217"/>
              <a:gd name="T83" fmla="*/ 3470 h 10217"/>
              <a:gd name="T84" fmla="*/ 10138 w 10217"/>
              <a:gd name="T85" fmla="*/ 4203 h 10217"/>
              <a:gd name="T86" fmla="*/ 10216 w 10217"/>
              <a:gd name="T87" fmla="*/ 4976 h 10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17" h="10217">
                <a:moveTo>
                  <a:pt x="10217" y="5108"/>
                </a:moveTo>
                <a:lnTo>
                  <a:pt x="10216" y="5240"/>
                </a:lnTo>
                <a:lnTo>
                  <a:pt x="10203" y="5502"/>
                </a:lnTo>
                <a:lnTo>
                  <a:pt x="10177" y="5759"/>
                </a:lnTo>
                <a:lnTo>
                  <a:pt x="10138" y="6013"/>
                </a:lnTo>
                <a:lnTo>
                  <a:pt x="10088" y="6263"/>
                </a:lnTo>
                <a:lnTo>
                  <a:pt x="10024" y="6508"/>
                </a:lnTo>
                <a:lnTo>
                  <a:pt x="9950" y="6747"/>
                </a:lnTo>
                <a:lnTo>
                  <a:pt x="9863" y="6982"/>
                </a:lnTo>
                <a:lnTo>
                  <a:pt x="9766" y="7212"/>
                </a:lnTo>
                <a:lnTo>
                  <a:pt x="9659" y="7434"/>
                </a:lnTo>
                <a:lnTo>
                  <a:pt x="9541" y="7652"/>
                </a:lnTo>
                <a:lnTo>
                  <a:pt x="9414" y="7862"/>
                </a:lnTo>
                <a:lnTo>
                  <a:pt x="9275" y="8066"/>
                </a:lnTo>
                <a:lnTo>
                  <a:pt x="9129" y="8263"/>
                </a:lnTo>
                <a:lnTo>
                  <a:pt x="8972" y="8452"/>
                </a:lnTo>
                <a:lnTo>
                  <a:pt x="8807" y="8633"/>
                </a:lnTo>
                <a:lnTo>
                  <a:pt x="8633" y="8807"/>
                </a:lnTo>
                <a:lnTo>
                  <a:pt x="8452" y="8972"/>
                </a:lnTo>
                <a:lnTo>
                  <a:pt x="8263" y="9128"/>
                </a:lnTo>
                <a:lnTo>
                  <a:pt x="8067" y="9275"/>
                </a:lnTo>
                <a:lnTo>
                  <a:pt x="7862" y="9412"/>
                </a:lnTo>
                <a:lnTo>
                  <a:pt x="7652" y="9541"/>
                </a:lnTo>
                <a:lnTo>
                  <a:pt x="7435" y="9659"/>
                </a:lnTo>
                <a:lnTo>
                  <a:pt x="7212" y="9766"/>
                </a:lnTo>
                <a:lnTo>
                  <a:pt x="6982" y="9863"/>
                </a:lnTo>
                <a:lnTo>
                  <a:pt x="6748" y="9949"/>
                </a:lnTo>
                <a:lnTo>
                  <a:pt x="6508" y="10024"/>
                </a:lnTo>
                <a:lnTo>
                  <a:pt x="6263" y="10086"/>
                </a:lnTo>
                <a:lnTo>
                  <a:pt x="6014" y="10138"/>
                </a:lnTo>
                <a:lnTo>
                  <a:pt x="5760" y="10177"/>
                </a:lnTo>
                <a:lnTo>
                  <a:pt x="5502" y="10203"/>
                </a:lnTo>
                <a:lnTo>
                  <a:pt x="5241" y="10216"/>
                </a:lnTo>
                <a:lnTo>
                  <a:pt x="5109" y="10217"/>
                </a:lnTo>
                <a:lnTo>
                  <a:pt x="4977" y="10216"/>
                </a:lnTo>
                <a:lnTo>
                  <a:pt x="4715" y="10203"/>
                </a:lnTo>
                <a:lnTo>
                  <a:pt x="4459" y="10177"/>
                </a:lnTo>
                <a:lnTo>
                  <a:pt x="4205" y="10138"/>
                </a:lnTo>
                <a:lnTo>
                  <a:pt x="3954" y="10086"/>
                </a:lnTo>
                <a:lnTo>
                  <a:pt x="3709" y="10024"/>
                </a:lnTo>
                <a:lnTo>
                  <a:pt x="3470" y="9949"/>
                </a:lnTo>
                <a:lnTo>
                  <a:pt x="3235" y="9863"/>
                </a:lnTo>
                <a:lnTo>
                  <a:pt x="3006" y="9766"/>
                </a:lnTo>
                <a:lnTo>
                  <a:pt x="2783" y="9659"/>
                </a:lnTo>
                <a:lnTo>
                  <a:pt x="2565" y="9541"/>
                </a:lnTo>
                <a:lnTo>
                  <a:pt x="2355" y="9412"/>
                </a:lnTo>
                <a:lnTo>
                  <a:pt x="2152" y="9275"/>
                </a:lnTo>
                <a:lnTo>
                  <a:pt x="1955" y="9128"/>
                </a:lnTo>
                <a:lnTo>
                  <a:pt x="1765" y="8972"/>
                </a:lnTo>
                <a:lnTo>
                  <a:pt x="1584" y="8807"/>
                </a:lnTo>
                <a:lnTo>
                  <a:pt x="1410" y="8633"/>
                </a:lnTo>
                <a:lnTo>
                  <a:pt x="1246" y="8452"/>
                </a:lnTo>
                <a:lnTo>
                  <a:pt x="1089" y="8263"/>
                </a:lnTo>
                <a:lnTo>
                  <a:pt x="942" y="8066"/>
                </a:lnTo>
                <a:lnTo>
                  <a:pt x="805" y="7862"/>
                </a:lnTo>
                <a:lnTo>
                  <a:pt x="677" y="7652"/>
                </a:lnTo>
                <a:lnTo>
                  <a:pt x="559" y="7434"/>
                </a:lnTo>
                <a:lnTo>
                  <a:pt x="451" y="7212"/>
                </a:lnTo>
                <a:lnTo>
                  <a:pt x="354" y="6982"/>
                </a:lnTo>
                <a:lnTo>
                  <a:pt x="268" y="6747"/>
                </a:lnTo>
                <a:lnTo>
                  <a:pt x="193" y="6508"/>
                </a:lnTo>
                <a:lnTo>
                  <a:pt x="131" y="6263"/>
                </a:lnTo>
                <a:lnTo>
                  <a:pt x="79" y="6013"/>
                </a:lnTo>
                <a:lnTo>
                  <a:pt x="40" y="5759"/>
                </a:lnTo>
                <a:lnTo>
                  <a:pt x="14" y="5502"/>
                </a:lnTo>
                <a:lnTo>
                  <a:pt x="1" y="5240"/>
                </a:lnTo>
                <a:lnTo>
                  <a:pt x="0" y="5108"/>
                </a:lnTo>
                <a:lnTo>
                  <a:pt x="1" y="4976"/>
                </a:lnTo>
                <a:lnTo>
                  <a:pt x="14" y="4715"/>
                </a:lnTo>
                <a:lnTo>
                  <a:pt x="40" y="4457"/>
                </a:lnTo>
                <a:lnTo>
                  <a:pt x="79" y="4203"/>
                </a:lnTo>
                <a:lnTo>
                  <a:pt x="131" y="3954"/>
                </a:lnTo>
                <a:lnTo>
                  <a:pt x="193" y="3709"/>
                </a:lnTo>
                <a:lnTo>
                  <a:pt x="268" y="3470"/>
                </a:lnTo>
                <a:lnTo>
                  <a:pt x="354" y="3235"/>
                </a:lnTo>
                <a:lnTo>
                  <a:pt x="451" y="3006"/>
                </a:lnTo>
                <a:lnTo>
                  <a:pt x="559" y="2783"/>
                </a:lnTo>
                <a:lnTo>
                  <a:pt x="677" y="2565"/>
                </a:lnTo>
                <a:lnTo>
                  <a:pt x="805" y="2355"/>
                </a:lnTo>
                <a:lnTo>
                  <a:pt x="942" y="2150"/>
                </a:lnTo>
                <a:lnTo>
                  <a:pt x="1089" y="1954"/>
                </a:lnTo>
                <a:lnTo>
                  <a:pt x="1246" y="1765"/>
                </a:lnTo>
                <a:lnTo>
                  <a:pt x="1410" y="1584"/>
                </a:lnTo>
                <a:lnTo>
                  <a:pt x="1584" y="1410"/>
                </a:lnTo>
                <a:lnTo>
                  <a:pt x="1765" y="1245"/>
                </a:lnTo>
                <a:lnTo>
                  <a:pt x="1955" y="1089"/>
                </a:lnTo>
                <a:lnTo>
                  <a:pt x="2152" y="942"/>
                </a:lnTo>
                <a:lnTo>
                  <a:pt x="2355" y="803"/>
                </a:lnTo>
                <a:lnTo>
                  <a:pt x="2565" y="676"/>
                </a:lnTo>
                <a:lnTo>
                  <a:pt x="2783" y="558"/>
                </a:lnTo>
                <a:lnTo>
                  <a:pt x="3006" y="451"/>
                </a:lnTo>
                <a:lnTo>
                  <a:pt x="3235" y="354"/>
                </a:lnTo>
                <a:lnTo>
                  <a:pt x="3470" y="267"/>
                </a:lnTo>
                <a:lnTo>
                  <a:pt x="3709" y="193"/>
                </a:lnTo>
                <a:lnTo>
                  <a:pt x="3954" y="129"/>
                </a:lnTo>
                <a:lnTo>
                  <a:pt x="4205" y="79"/>
                </a:lnTo>
                <a:lnTo>
                  <a:pt x="4459" y="40"/>
                </a:lnTo>
                <a:lnTo>
                  <a:pt x="4715" y="14"/>
                </a:lnTo>
                <a:lnTo>
                  <a:pt x="4977" y="1"/>
                </a:lnTo>
                <a:lnTo>
                  <a:pt x="5109" y="0"/>
                </a:lnTo>
                <a:lnTo>
                  <a:pt x="5241" y="1"/>
                </a:lnTo>
                <a:lnTo>
                  <a:pt x="5502" y="14"/>
                </a:lnTo>
                <a:lnTo>
                  <a:pt x="5760" y="40"/>
                </a:lnTo>
                <a:lnTo>
                  <a:pt x="6014" y="79"/>
                </a:lnTo>
                <a:lnTo>
                  <a:pt x="6263" y="129"/>
                </a:lnTo>
                <a:lnTo>
                  <a:pt x="6508" y="193"/>
                </a:lnTo>
                <a:lnTo>
                  <a:pt x="6748" y="267"/>
                </a:lnTo>
                <a:lnTo>
                  <a:pt x="6982" y="354"/>
                </a:lnTo>
                <a:lnTo>
                  <a:pt x="7212" y="451"/>
                </a:lnTo>
                <a:lnTo>
                  <a:pt x="7435" y="558"/>
                </a:lnTo>
                <a:lnTo>
                  <a:pt x="7652" y="676"/>
                </a:lnTo>
                <a:lnTo>
                  <a:pt x="7862" y="803"/>
                </a:lnTo>
                <a:lnTo>
                  <a:pt x="8067" y="942"/>
                </a:lnTo>
                <a:lnTo>
                  <a:pt x="8263" y="1089"/>
                </a:lnTo>
                <a:lnTo>
                  <a:pt x="8452" y="1245"/>
                </a:lnTo>
                <a:lnTo>
                  <a:pt x="8633" y="1410"/>
                </a:lnTo>
                <a:lnTo>
                  <a:pt x="8807" y="1584"/>
                </a:lnTo>
                <a:lnTo>
                  <a:pt x="8972" y="1765"/>
                </a:lnTo>
                <a:lnTo>
                  <a:pt x="9129" y="1954"/>
                </a:lnTo>
                <a:lnTo>
                  <a:pt x="9275" y="2150"/>
                </a:lnTo>
                <a:lnTo>
                  <a:pt x="9414" y="2355"/>
                </a:lnTo>
                <a:lnTo>
                  <a:pt x="9541" y="2565"/>
                </a:lnTo>
                <a:lnTo>
                  <a:pt x="9659" y="2783"/>
                </a:lnTo>
                <a:lnTo>
                  <a:pt x="9766" y="3006"/>
                </a:lnTo>
                <a:lnTo>
                  <a:pt x="9863" y="3235"/>
                </a:lnTo>
                <a:lnTo>
                  <a:pt x="9950" y="3470"/>
                </a:lnTo>
                <a:lnTo>
                  <a:pt x="10024" y="3709"/>
                </a:lnTo>
                <a:lnTo>
                  <a:pt x="10088" y="3954"/>
                </a:lnTo>
                <a:lnTo>
                  <a:pt x="10138" y="4203"/>
                </a:lnTo>
                <a:lnTo>
                  <a:pt x="10177" y="4457"/>
                </a:lnTo>
                <a:lnTo>
                  <a:pt x="10203" y="4715"/>
                </a:lnTo>
                <a:lnTo>
                  <a:pt x="10216" y="4976"/>
                </a:lnTo>
                <a:lnTo>
                  <a:pt x="10217" y="5108"/>
                </a:lnTo>
                <a:close/>
              </a:path>
            </a:pathLst>
          </a:custGeom>
          <a:noFill/>
          <a:ln w="17463">
            <a:solidFill>
              <a:srgbClr val="996A4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 name="Freeform 10"/>
          <p:cNvSpPr>
            <a:spLocks/>
          </p:cNvSpPr>
          <p:nvPr/>
        </p:nvSpPr>
        <p:spPr bwMode="auto">
          <a:xfrm>
            <a:off x="6546852" y="1985963"/>
            <a:ext cx="4303713" cy="3227785"/>
          </a:xfrm>
          <a:custGeom>
            <a:avLst/>
            <a:gdLst>
              <a:gd name="T0" fmla="*/ 10829 w 10845"/>
              <a:gd name="T1" fmla="*/ 5839 h 10845"/>
              <a:gd name="T2" fmla="*/ 10706 w 10845"/>
              <a:gd name="T3" fmla="*/ 6647 h 10845"/>
              <a:gd name="T4" fmla="*/ 10469 w 10845"/>
              <a:gd name="T5" fmla="*/ 7410 h 10845"/>
              <a:gd name="T6" fmla="*/ 10127 w 10845"/>
              <a:gd name="T7" fmla="*/ 8122 h 10845"/>
              <a:gd name="T8" fmla="*/ 9689 w 10845"/>
              <a:gd name="T9" fmla="*/ 8770 h 10845"/>
              <a:gd name="T10" fmla="*/ 9164 w 10845"/>
              <a:gd name="T11" fmla="*/ 9348 h 10845"/>
              <a:gd name="T12" fmla="*/ 8563 w 10845"/>
              <a:gd name="T13" fmla="*/ 9844 h 10845"/>
              <a:gd name="T14" fmla="*/ 7891 w 10845"/>
              <a:gd name="T15" fmla="*/ 10251 h 10845"/>
              <a:gd name="T16" fmla="*/ 7163 w 10845"/>
              <a:gd name="T17" fmla="*/ 10560 h 10845"/>
              <a:gd name="T18" fmla="*/ 6382 w 10845"/>
              <a:gd name="T19" fmla="*/ 10761 h 10845"/>
              <a:gd name="T20" fmla="*/ 5563 w 10845"/>
              <a:gd name="T21" fmla="*/ 10844 h 10845"/>
              <a:gd name="T22" fmla="*/ 5006 w 10845"/>
              <a:gd name="T23" fmla="*/ 10829 h 10845"/>
              <a:gd name="T24" fmla="*/ 4198 w 10845"/>
              <a:gd name="T25" fmla="*/ 10706 h 10845"/>
              <a:gd name="T26" fmla="*/ 3435 w 10845"/>
              <a:gd name="T27" fmla="*/ 10469 h 10845"/>
              <a:gd name="T28" fmla="*/ 2723 w 10845"/>
              <a:gd name="T29" fmla="*/ 10127 h 10845"/>
              <a:gd name="T30" fmla="*/ 2075 w 10845"/>
              <a:gd name="T31" fmla="*/ 9689 h 10845"/>
              <a:gd name="T32" fmla="*/ 1497 w 10845"/>
              <a:gd name="T33" fmla="*/ 9164 h 10845"/>
              <a:gd name="T34" fmla="*/ 1001 w 10845"/>
              <a:gd name="T35" fmla="*/ 8561 h 10845"/>
              <a:gd name="T36" fmla="*/ 594 w 10845"/>
              <a:gd name="T37" fmla="*/ 7891 h 10845"/>
              <a:gd name="T38" fmla="*/ 285 w 10845"/>
              <a:gd name="T39" fmla="*/ 7161 h 10845"/>
              <a:gd name="T40" fmla="*/ 85 w 10845"/>
              <a:gd name="T41" fmla="*/ 6382 h 10845"/>
              <a:gd name="T42" fmla="*/ 2 w 10845"/>
              <a:gd name="T43" fmla="*/ 5562 h 10845"/>
              <a:gd name="T44" fmla="*/ 16 w 10845"/>
              <a:gd name="T45" fmla="*/ 5005 h 10845"/>
              <a:gd name="T46" fmla="*/ 139 w 10845"/>
              <a:gd name="T47" fmla="*/ 4197 h 10845"/>
              <a:gd name="T48" fmla="*/ 376 w 10845"/>
              <a:gd name="T49" fmla="*/ 3434 h 10845"/>
              <a:gd name="T50" fmla="*/ 718 w 10845"/>
              <a:gd name="T51" fmla="*/ 2723 h 10845"/>
              <a:gd name="T52" fmla="*/ 1156 w 10845"/>
              <a:gd name="T53" fmla="*/ 2074 h 10845"/>
              <a:gd name="T54" fmla="*/ 1681 w 10845"/>
              <a:gd name="T55" fmla="*/ 1497 h 10845"/>
              <a:gd name="T56" fmla="*/ 2284 w 10845"/>
              <a:gd name="T57" fmla="*/ 999 h 10845"/>
              <a:gd name="T58" fmla="*/ 2954 w 10845"/>
              <a:gd name="T59" fmla="*/ 593 h 10845"/>
              <a:gd name="T60" fmla="*/ 3684 w 10845"/>
              <a:gd name="T61" fmla="*/ 284 h 10845"/>
              <a:gd name="T62" fmla="*/ 4463 w 10845"/>
              <a:gd name="T63" fmla="*/ 84 h 10845"/>
              <a:gd name="T64" fmla="*/ 5283 w 10845"/>
              <a:gd name="T65" fmla="*/ 1 h 10845"/>
              <a:gd name="T66" fmla="*/ 5841 w 10845"/>
              <a:gd name="T67" fmla="*/ 16 h 10845"/>
              <a:gd name="T68" fmla="*/ 6648 w 10845"/>
              <a:gd name="T69" fmla="*/ 139 h 10845"/>
              <a:gd name="T70" fmla="*/ 7412 w 10845"/>
              <a:gd name="T71" fmla="*/ 376 h 10845"/>
              <a:gd name="T72" fmla="*/ 8122 w 10845"/>
              <a:gd name="T73" fmla="*/ 718 h 10845"/>
              <a:gd name="T74" fmla="*/ 8771 w 10845"/>
              <a:gd name="T75" fmla="*/ 1156 h 10845"/>
              <a:gd name="T76" fmla="*/ 9348 w 10845"/>
              <a:gd name="T77" fmla="*/ 1681 h 10845"/>
              <a:gd name="T78" fmla="*/ 9846 w 10845"/>
              <a:gd name="T79" fmla="*/ 2283 h 10845"/>
              <a:gd name="T80" fmla="*/ 10253 w 10845"/>
              <a:gd name="T81" fmla="*/ 2954 h 10845"/>
              <a:gd name="T82" fmla="*/ 10561 w 10845"/>
              <a:gd name="T83" fmla="*/ 3682 h 10845"/>
              <a:gd name="T84" fmla="*/ 10761 w 10845"/>
              <a:gd name="T85" fmla="*/ 4463 h 10845"/>
              <a:gd name="T86" fmla="*/ 10844 w 10845"/>
              <a:gd name="T87" fmla="*/ 5282 h 10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45" h="10845">
                <a:moveTo>
                  <a:pt x="10845" y="5422"/>
                </a:moveTo>
                <a:lnTo>
                  <a:pt x="10844" y="5562"/>
                </a:lnTo>
                <a:lnTo>
                  <a:pt x="10829" y="5839"/>
                </a:lnTo>
                <a:lnTo>
                  <a:pt x="10802" y="6113"/>
                </a:lnTo>
                <a:lnTo>
                  <a:pt x="10761" y="6382"/>
                </a:lnTo>
                <a:lnTo>
                  <a:pt x="10706" y="6647"/>
                </a:lnTo>
                <a:lnTo>
                  <a:pt x="10640" y="6907"/>
                </a:lnTo>
                <a:lnTo>
                  <a:pt x="10561" y="7161"/>
                </a:lnTo>
                <a:lnTo>
                  <a:pt x="10469" y="7410"/>
                </a:lnTo>
                <a:lnTo>
                  <a:pt x="10367" y="7654"/>
                </a:lnTo>
                <a:lnTo>
                  <a:pt x="10253" y="7891"/>
                </a:lnTo>
                <a:lnTo>
                  <a:pt x="10127" y="8122"/>
                </a:lnTo>
                <a:lnTo>
                  <a:pt x="9991" y="8345"/>
                </a:lnTo>
                <a:lnTo>
                  <a:pt x="9846" y="8561"/>
                </a:lnTo>
                <a:lnTo>
                  <a:pt x="9689" y="8770"/>
                </a:lnTo>
                <a:lnTo>
                  <a:pt x="9523" y="8971"/>
                </a:lnTo>
                <a:lnTo>
                  <a:pt x="9348" y="9164"/>
                </a:lnTo>
                <a:lnTo>
                  <a:pt x="9164" y="9348"/>
                </a:lnTo>
                <a:lnTo>
                  <a:pt x="8972" y="9523"/>
                </a:lnTo>
                <a:lnTo>
                  <a:pt x="8771" y="9689"/>
                </a:lnTo>
                <a:lnTo>
                  <a:pt x="8563" y="9844"/>
                </a:lnTo>
                <a:lnTo>
                  <a:pt x="8346" y="9991"/>
                </a:lnTo>
                <a:lnTo>
                  <a:pt x="8122" y="10127"/>
                </a:lnTo>
                <a:lnTo>
                  <a:pt x="7891" y="10251"/>
                </a:lnTo>
                <a:lnTo>
                  <a:pt x="7654" y="10365"/>
                </a:lnTo>
                <a:lnTo>
                  <a:pt x="7412" y="10469"/>
                </a:lnTo>
                <a:lnTo>
                  <a:pt x="7163" y="10560"/>
                </a:lnTo>
                <a:lnTo>
                  <a:pt x="6907" y="10639"/>
                </a:lnTo>
                <a:lnTo>
                  <a:pt x="6648" y="10706"/>
                </a:lnTo>
                <a:lnTo>
                  <a:pt x="6382" y="10761"/>
                </a:lnTo>
                <a:lnTo>
                  <a:pt x="6114" y="10801"/>
                </a:lnTo>
                <a:lnTo>
                  <a:pt x="5841" y="10829"/>
                </a:lnTo>
                <a:lnTo>
                  <a:pt x="5563" y="10844"/>
                </a:lnTo>
                <a:lnTo>
                  <a:pt x="5423" y="10845"/>
                </a:lnTo>
                <a:lnTo>
                  <a:pt x="5283" y="10844"/>
                </a:lnTo>
                <a:lnTo>
                  <a:pt x="5006" y="10829"/>
                </a:lnTo>
                <a:lnTo>
                  <a:pt x="4732" y="10801"/>
                </a:lnTo>
                <a:lnTo>
                  <a:pt x="4463" y="10761"/>
                </a:lnTo>
                <a:lnTo>
                  <a:pt x="4198" y="10706"/>
                </a:lnTo>
                <a:lnTo>
                  <a:pt x="3938" y="10639"/>
                </a:lnTo>
                <a:lnTo>
                  <a:pt x="3684" y="10560"/>
                </a:lnTo>
                <a:lnTo>
                  <a:pt x="3435" y="10469"/>
                </a:lnTo>
                <a:lnTo>
                  <a:pt x="3191" y="10365"/>
                </a:lnTo>
                <a:lnTo>
                  <a:pt x="2954" y="10251"/>
                </a:lnTo>
                <a:lnTo>
                  <a:pt x="2723" y="10127"/>
                </a:lnTo>
                <a:lnTo>
                  <a:pt x="2501" y="9991"/>
                </a:lnTo>
                <a:lnTo>
                  <a:pt x="2284" y="9844"/>
                </a:lnTo>
                <a:lnTo>
                  <a:pt x="2075" y="9689"/>
                </a:lnTo>
                <a:lnTo>
                  <a:pt x="1874" y="9523"/>
                </a:lnTo>
                <a:lnTo>
                  <a:pt x="1681" y="9348"/>
                </a:lnTo>
                <a:lnTo>
                  <a:pt x="1497" y="9164"/>
                </a:lnTo>
                <a:lnTo>
                  <a:pt x="1322" y="8971"/>
                </a:lnTo>
                <a:lnTo>
                  <a:pt x="1156" y="8770"/>
                </a:lnTo>
                <a:lnTo>
                  <a:pt x="1001" y="8561"/>
                </a:lnTo>
                <a:lnTo>
                  <a:pt x="854" y="8345"/>
                </a:lnTo>
                <a:lnTo>
                  <a:pt x="718" y="8122"/>
                </a:lnTo>
                <a:lnTo>
                  <a:pt x="594" y="7891"/>
                </a:lnTo>
                <a:lnTo>
                  <a:pt x="480" y="7654"/>
                </a:lnTo>
                <a:lnTo>
                  <a:pt x="376" y="7410"/>
                </a:lnTo>
                <a:lnTo>
                  <a:pt x="285" y="7161"/>
                </a:lnTo>
                <a:lnTo>
                  <a:pt x="206" y="6907"/>
                </a:lnTo>
                <a:lnTo>
                  <a:pt x="139" y="6647"/>
                </a:lnTo>
                <a:lnTo>
                  <a:pt x="85" y="6382"/>
                </a:lnTo>
                <a:lnTo>
                  <a:pt x="44" y="6113"/>
                </a:lnTo>
                <a:lnTo>
                  <a:pt x="16" y="5839"/>
                </a:lnTo>
                <a:lnTo>
                  <a:pt x="2" y="5562"/>
                </a:lnTo>
                <a:lnTo>
                  <a:pt x="0" y="5422"/>
                </a:lnTo>
                <a:lnTo>
                  <a:pt x="2" y="5282"/>
                </a:lnTo>
                <a:lnTo>
                  <a:pt x="16" y="5005"/>
                </a:lnTo>
                <a:lnTo>
                  <a:pt x="44" y="4731"/>
                </a:lnTo>
                <a:lnTo>
                  <a:pt x="85" y="4463"/>
                </a:lnTo>
                <a:lnTo>
                  <a:pt x="139" y="4197"/>
                </a:lnTo>
                <a:lnTo>
                  <a:pt x="206" y="3938"/>
                </a:lnTo>
                <a:lnTo>
                  <a:pt x="285" y="3682"/>
                </a:lnTo>
                <a:lnTo>
                  <a:pt x="376" y="3434"/>
                </a:lnTo>
                <a:lnTo>
                  <a:pt x="480" y="3191"/>
                </a:lnTo>
                <a:lnTo>
                  <a:pt x="594" y="2954"/>
                </a:lnTo>
                <a:lnTo>
                  <a:pt x="718" y="2723"/>
                </a:lnTo>
                <a:lnTo>
                  <a:pt x="854" y="2499"/>
                </a:lnTo>
                <a:lnTo>
                  <a:pt x="1001" y="2283"/>
                </a:lnTo>
                <a:lnTo>
                  <a:pt x="1156" y="2074"/>
                </a:lnTo>
                <a:lnTo>
                  <a:pt x="1322" y="1873"/>
                </a:lnTo>
                <a:lnTo>
                  <a:pt x="1497" y="1681"/>
                </a:lnTo>
                <a:lnTo>
                  <a:pt x="1681" y="1497"/>
                </a:lnTo>
                <a:lnTo>
                  <a:pt x="1874" y="1322"/>
                </a:lnTo>
                <a:lnTo>
                  <a:pt x="2075" y="1156"/>
                </a:lnTo>
                <a:lnTo>
                  <a:pt x="2284" y="999"/>
                </a:lnTo>
                <a:lnTo>
                  <a:pt x="2501" y="854"/>
                </a:lnTo>
                <a:lnTo>
                  <a:pt x="2723" y="718"/>
                </a:lnTo>
                <a:lnTo>
                  <a:pt x="2954" y="593"/>
                </a:lnTo>
                <a:lnTo>
                  <a:pt x="3191" y="478"/>
                </a:lnTo>
                <a:lnTo>
                  <a:pt x="3435" y="376"/>
                </a:lnTo>
                <a:lnTo>
                  <a:pt x="3684" y="284"/>
                </a:lnTo>
                <a:lnTo>
                  <a:pt x="3938" y="205"/>
                </a:lnTo>
                <a:lnTo>
                  <a:pt x="4198" y="139"/>
                </a:lnTo>
                <a:lnTo>
                  <a:pt x="4463" y="84"/>
                </a:lnTo>
                <a:lnTo>
                  <a:pt x="4732" y="43"/>
                </a:lnTo>
                <a:lnTo>
                  <a:pt x="5006" y="16"/>
                </a:lnTo>
                <a:lnTo>
                  <a:pt x="5283" y="1"/>
                </a:lnTo>
                <a:lnTo>
                  <a:pt x="5423" y="0"/>
                </a:lnTo>
                <a:lnTo>
                  <a:pt x="5563" y="1"/>
                </a:lnTo>
                <a:lnTo>
                  <a:pt x="5841" y="16"/>
                </a:lnTo>
                <a:lnTo>
                  <a:pt x="6114" y="43"/>
                </a:lnTo>
                <a:lnTo>
                  <a:pt x="6382" y="84"/>
                </a:lnTo>
                <a:lnTo>
                  <a:pt x="6648" y="139"/>
                </a:lnTo>
                <a:lnTo>
                  <a:pt x="6907" y="205"/>
                </a:lnTo>
                <a:lnTo>
                  <a:pt x="7163" y="284"/>
                </a:lnTo>
                <a:lnTo>
                  <a:pt x="7412" y="376"/>
                </a:lnTo>
                <a:lnTo>
                  <a:pt x="7654" y="478"/>
                </a:lnTo>
                <a:lnTo>
                  <a:pt x="7891" y="593"/>
                </a:lnTo>
                <a:lnTo>
                  <a:pt x="8122" y="718"/>
                </a:lnTo>
                <a:lnTo>
                  <a:pt x="8346" y="854"/>
                </a:lnTo>
                <a:lnTo>
                  <a:pt x="8563" y="999"/>
                </a:lnTo>
                <a:lnTo>
                  <a:pt x="8771" y="1156"/>
                </a:lnTo>
                <a:lnTo>
                  <a:pt x="8972" y="1322"/>
                </a:lnTo>
                <a:lnTo>
                  <a:pt x="9164" y="1497"/>
                </a:lnTo>
                <a:lnTo>
                  <a:pt x="9348" y="1681"/>
                </a:lnTo>
                <a:lnTo>
                  <a:pt x="9523" y="1873"/>
                </a:lnTo>
                <a:lnTo>
                  <a:pt x="9689" y="2074"/>
                </a:lnTo>
                <a:lnTo>
                  <a:pt x="9846" y="2283"/>
                </a:lnTo>
                <a:lnTo>
                  <a:pt x="9991" y="2499"/>
                </a:lnTo>
                <a:lnTo>
                  <a:pt x="10127" y="2723"/>
                </a:lnTo>
                <a:lnTo>
                  <a:pt x="10253" y="2954"/>
                </a:lnTo>
                <a:lnTo>
                  <a:pt x="10367" y="3191"/>
                </a:lnTo>
                <a:lnTo>
                  <a:pt x="10469" y="3434"/>
                </a:lnTo>
                <a:lnTo>
                  <a:pt x="10561" y="3682"/>
                </a:lnTo>
                <a:lnTo>
                  <a:pt x="10640" y="3938"/>
                </a:lnTo>
                <a:lnTo>
                  <a:pt x="10706" y="4197"/>
                </a:lnTo>
                <a:lnTo>
                  <a:pt x="10761" y="4463"/>
                </a:lnTo>
                <a:lnTo>
                  <a:pt x="10802" y="4731"/>
                </a:lnTo>
                <a:lnTo>
                  <a:pt x="10829" y="5005"/>
                </a:lnTo>
                <a:lnTo>
                  <a:pt x="10844" y="5282"/>
                </a:lnTo>
                <a:lnTo>
                  <a:pt x="10845" y="5422"/>
                </a:lnTo>
                <a:close/>
              </a:path>
            </a:pathLst>
          </a:custGeom>
          <a:noFill/>
          <a:ln w="9525">
            <a:solidFill>
              <a:srgbClr val="996A4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 name="Freeform 11"/>
          <p:cNvSpPr>
            <a:spLocks/>
          </p:cNvSpPr>
          <p:nvPr/>
        </p:nvSpPr>
        <p:spPr bwMode="auto">
          <a:xfrm>
            <a:off x="5994400" y="2340769"/>
            <a:ext cx="1371600" cy="327422"/>
          </a:xfrm>
          <a:custGeom>
            <a:avLst/>
            <a:gdLst>
              <a:gd name="T0" fmla="*/ 3457 w 3457"/>
              <a:gd name="T1" fmla="*/ 1100 h 1100"/>
              <a:gd name="T2" fmla="*/ 3455 w 3457"/>
              <a:gd name="T3" fmla="*/ 1062 h 1100"/>
              <a:gd name="T4" fmla="*/ 3449 w 3457"/>
              <a:gd name="T5" fmla="*/ 987 h 1100"/>
              <a:gd name="T6" fmla="*/ 3433 w 3457"/>
              <a:gd name="T7" fmla="*/ 916 h 1100"/>
              <a:gd name="T8" fmla="*/ 3411 w 3457"/>
              <a:gd name="T9" fmla="*/ 846 h 1100"/>
              <a:gd name="T10" fmla="*/ 3384 w 3457"/>
              <a:gd name="T11" fmla="*/ 780 h 1100"/>
              <a:gd name="T12" fmla="*/ 3349 w 3457"/>
              <a:gd name="T13" fmla="*/ 718 h 1100"/>
              <a:gd name="T14" fmla="*/ 3310 w 3457"/>
              <a:gd name="T15" fmla="*/ 659 h 1100"/>
              <a:gd name="T16" fmla="*/ 3265 w 3457"/>
              <a:gd name="T17" fmla="*/ 604 h 1100"/>
              <a:gd name="T18" fmla="*/ 3214 w 3457"/>
              <a:gd name="T19" fmla="*/ 554 h 1100"/>
              <a:gd name="T20" fmla="*/ 3160 w 3457"/>
              <a:gd name="T21" fmla="*/ 509 h 1100"/>
              <a:gd name="T22" fmla="*/ 3100 w 3457"/>
              <a:gd name="T23" fmla="*/ 469 h 1100"/>
              <a:gd name="T24" fmla="*/ 3038 w 3457"/>
              <a:gd name="T25" fmla="*/ 435 h 1100"/>
              <a:gd name="T26" fmla="*/ 2972 w 3457"/>
              <a:gd name="T27" fmla="*/ 408 h 1100"/>
              <a:gd name="T28" fmla="*/ 2903 w 3457"/>
              <a:gd name="T29" fmla="*/ 386 h 1100"/>
              <a:gd name="T30" fmla="*/ 2831 w 3457"/>
              <a:gd name="T31" fmla="*/ 372 h 1100"/>
              <a:gd name="T32" fmla="*/ 2757 w 3457"/>
              <a:gd name="T33" fmla="*/ 364 h 1100"/>
              <a:gd name="T34" fmla="*/ 2718 w 3457"/>
              <a:gd name="T35" fmla="*/ 363 h 1100"/>
              <a:gd name="T36" fmla="*/ 2666 w 3457"/>
              <a:gd name="T37" fmla="*/ 364 h 1100"/>
              <a:gd name="T38" fmla="*/ 2617 w 3457"/>
              <a:gd name="T39" fmla="*/ 370 h 1100"/>
              <a:gd name="T40" fmla="*/ 2581 w 3457"/>
              <a:gd name="T41" fmla="*/ 329 h 1100"/>
              <a:gd name="T42" fmla="*/ 2503 w 3457"/>
              <a:gd name="T43" fmla="*/ 251 h 1100"/>
              <a:gd name="T44" fmla="*/ 2417 w 3457"/>
              <a:gd name="T45" fmla="*/ 184 h 1100"/>
              <a:gd name="T46" fmla="*/ 2324 w 3457"/>
              <a:gd name="T47" fmla="*/ 125 h 1100"/>
              <a:gd name="T48" fmla="*/ 2224 w 3457"/>
              <a:gd name="T49" fmla="*/ 76 h 1100"/>
              <a:gd name="T50" fmla="*/ 2119 w 3457"/>
              <a:gd name="T51" fmla="*/ 40 h 1100"/>
              <a:gd name="T52" fmla="*/ 2009 w 3457"/>
              <a:gd name="T53" fmla="*/ 14 h 1100"/>
              <a:gd name="T54" fmla="*/ 1894 w 3457"/>
              <a:gd name="T55" fmla="*/ 1 h 1100"/>
              <a:gd name="T56" fmla="*/ 1835 w 3457"/>
              <a:gd name="T57" fmla="*/ 0 h 1100"/>
              <a:gd name="T58" fmla="*/ 1760 w 3457"/>
              <a:gd name="T59" fmla="*/ 1 h 1100"/>
              <a:gd name="T60" fmla="*/ 1615 w 3457"/>
              <a:gd name="T61" fmla="*/ 23 h 1100"/>
              <a:gd name="T62" fmla="*/ 1476 w 3457"/>
              <a:gd name="T63" fmla="*/ 64 h 1100"/>
              <a:gd name="T64" fmla="*/ 1348 w 3457"/>
              <a:gd name="T65" fmla="*/ 124 h 1100"/>
              <a:gd name="T66" fmla="*/ 1229 w 3457"/>
              <a:gd name="T67" fmla="*/ 201 h 1100"/>
              <a:gd name="T68" fmla="*/ 1122 w 3457"/>
              <a:gd name="T69" fmla="*/ 293 h 1100"/>
              <a:gd name="T70" fmla="*/ 1030 w 3457"/>
              <a:gd name="T71" fmla="*/ 399 h 1100"/>
              <a:gd name="T72" fmla="*/ 953 w 3457"/>
              <a:gd name="T73" fmla="*/ 517 h 1100"/>
              <a:gd name="T74" fmla="*/ 921 w 3457"/>
              <a:gd name="T75" fmla="*/ 580 h 1100"/>
              <a:gd name="T76" fmla="*/ 901 w 3457"/>
              <a:gd name="T77" fmla="*/ 579 h 1100"/>
              <a:gd name="T78" fmla="*/ 880 w 3457"/>
              <a:gd name="T79" fmla="*/ 579 h 1100"/>
              <a:gd name="T80" fmla="*/ 841 w 3457"/>
              <a:gd name="T81" fmla="*/ 580 h 1100"/>
              <a:gd name="T82" fmla="*/ 766 w 3457"/>
              <a:gd name="T83" fmla="*/ 589 h 1100"/>
              <a:gd name="T84" fmla="*/ 695 w 3457"/>
              <a:gd name="T85" fmla="*/ 609 h 1100"/>
              <a:gd name="T86" fmla="*/ 626 w 3457"/>
              <a:gd name="T87" fmla="*/ 637 h 1100"/>
              <a:gd name="T88" fmla="*/ 562 w 3457"/>
              <a:gd name="T89" fmla="*/ 674 h 1100"/>
              <a:gd name="T90" fmla="*/ 505 w 3457"/>
              <a:gd name="T91" fmla="*/ 718 h 1100"/>
              <a:gd name="T92" fmla="*/ 454 w 3457"/>
              <a:gd name="T93" fmla="*/ 768 h 1100"/>
              <a:gd name="T94" fmla="*/ 408 w 3457"/>
              <a:gd name="T95" fmla="*/ 825 h 1100"/>
              <a:gd name="T96" fmla="*/ 389 w 3457"/>
              <a:gd name="T97" fmla="*/ 855 h 1100"/>
              <a:gd name="T98" fmla="*/ 365 w 3457"/>
              <a:gd name="T99" fmla="*/ 849 h 1100"/>
              <a:gd name="T100" fmla="*/ 319 w 3457"/>
              <a:gd name="T101" fmla="*/ 841 h 1100"/>
              <a:gd name="T102" fmla="*/ 295 w 3457"/>
              <a:gd name="T103" fmla="*/ 841 h 1100"/>
              <a:gd name="T104" fmla="*/ 267 w 3457"/>
              <a:gd name="T105" fmla="*/ 841 h 1100"/>
              <a:gd name="T106" fmla="*/ 212 w 3457"/>
              <a:gd name="T107" fmla="*/ 851 h 1100"/>
              <a:gd name="T108" fmla="*/ 163 w 3457"/>
              <a:gd name="T109" fmla="*/ 871 h 1100"/>
              <a:gd name="T110" fmla="*/ 118 w 3457"/>
              <a:gd name="T111" fmla="*/ 898 h 1100"/>
              <a:gd name="T112" fmla="*/ 79 w 3457"/>
              <a:gd name="T113" fmla="*/ 933 h 1100"/>
              <a:gd name="T114" fmla="*/ 47 w 3457"/>
              <a:gd name="T115" fmla="*/ 974 h 1100"/>
              <a:gd name="T116" fmla="*/ 21 w 3457"/>
              <a:gd name="T117" fmla="*/ 1021 h 1100"/>
              <a:gd name="T118" fmla="*/ 5 w 3457"/>
              <a:gd name="T119" fmla="*/ 1073 h 1100"/>
              <a:gd name="T120" fmla="*/ 0 w 3457"/>
              <a:gd name="T121" fmla="*/ 1100 h 1100"/>
              <a:gd name="T122" fmla="*/ 3457 w 3457"/>
              <a:gd name="T123" fmla="*/ 110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57" h="1100">
                <a:moveTo>
                  <a:pt x="3457" y="1100"/>
                </a:moveTo>
                <a:lnTo>
                  <a:pt x="3455" y="1062"/>
                </a:lnTo>
                <a:lnTo>
                  <a:pt x="3449" y="987"/>
                </a:lnTo>
                <a:lnTo>
                  <a:pt x="3433" y="916"/>
                </a:lnTo>
                <a:lnTo>
                  <a:pt x="3411" y="846"/>
                </a:lnTo>
                <a:lnTo>
                  <a:pt x="3384" y="780"/>
                </a:lnTo>
                <a:lnTo>
                  <a:pt x="3349" y="718"/>
                </a:lnTo>
                <a:lnTo>
                  <a:pt x="3310" y="659"/>
                </a:lnTo>
                <a:lnTo>
                  <a:pt x="3265" y="604"/>
                </a:lnTo>
                <a:lnTo>
                  <a:pt x="3214" y="554"/>
                </a:lnTo>
                <a:lnTo>
                  <a:pt x="3160" y="509"/>
                </a:lnTo>
                <a:lnTo>
                  <a:pt x="3100" y="469"/>
                </a:lnTo>
                <a:lnTo>
                  <a:pt x="3038" y="435"/>
                </a:lnTo>
                <a:lnTo>
                  <a:pt x="2972" y="408"/>
                </a:lnTo>
                <a:lnTo>
                  <a:pt x="2903" y="386"/>
                </a:lnTo>
                <a:lnTo>
                  <a:pt x="2831" y="372"/>
                </a:lnTo>
                <a:lnTo>
                  <a:pt x="2757" y="364"/>
                </a:lnTo>
                <a:lnTo>
                  <a:pt x="2718" y="363"/>
                </a:lnTo>
                <a:lnTo>
                  <a:pt x="2666" y="364"/>
                </a:lnTo>
                <a:lnTo>
                  <a:pt x="2617" y="370"/>
                </a:lnTo>
                <a:lnTo>
                  <a:pt x="2581" y="329"/>
                </a:lnTo>
                <a:lnTo>
                  <a:pt x="2503" y="251"/>
                </a:lnTo>
                <a:lnTo>
                  <a:pt x="2417" y="184"/>
                </a:lnTo>
                <a:lnTo>
                  <a:pt x="2324" y="125"/>
                </a:lnTo>
                <a:lnTo>
                  <a:pt x="2224" y="76"/>
                </a:lnTo>
                <a:lnTo>
                  <a:pt x="2119" y="40"/>
                </a:lnTo>
                <a:lnTo>
                  <a:pt x="2009" y="14"/>
                </a:lnTo>
                <a:lnTo>
                  <a:pt x="1894" y="1"/>
                </a:lnTo>
                <a:lnTo>
                  <a:pt x="1835" y="0"/>
                </a:lnTo>
                <a:lnTo>
                  <a:pt x="1760" y="1"/>
                </a:lnTo>
                <a:lnTo>
                  <a:pt x="1615" y="23"/>
                </a:lnTo>
                <a:lnTo>
                  <a:pt x="1476" y="64"/>
                </a:lnTo>
                <a:lnTo>
                  <a:pt x="1348" y="124"/>
                </a:lnTo>
                <a:lnTo>
                  <a:pt x="1229" y="201"/>
                </a:lnTo>
                <a:lnTo>
                  <a:pt x="1122" y="293"/>
                </a:lnTo>
                <a:lnTo>
                  <a:pt x="1030" y="399"/>
                </a:lnTo>
                <a:lnTo>
                  <a:pt x="953" y="517"/>
                </a:lnTo>
                <a:lnTo>
                  <a:pt x="921" y="580"/>
                </a:lnTo>
                <a:lnTo>
                  <a:pt x="901" y="579"/>
                </a:lnTo>
                <a:lnTo>
                  <a:pt x="880" y="579"/>
                </a:lnTo>
                <a:lnTo>
                  <a:pt x="841" y="580"/>
                </a:lnTo>
                <a:lnTo>
                  <a:pt x="766" y="589"/>
                </a:lnTo>
                <a:lnTo>
                  <a:pt x="695" y="609"/>
                </a:lnTo>
                <a:lnTo>
                  <a:pt x="626" y="637"/>
                </a:lnTo>
                <a:lnTo>
                  <a:pt x="562" y="674"/>
                </a:lnTo>
                <a:lnTo>
                  <a:pt x="505" y="718"/>
                </a:lnTo>
                <a:lnTo>
                  <a:pt x="454" y="768"/>
                </a:lnTo>
                <a:lnTo>
                  <a:pt x="408" y="825"/>
                </a:lnTo>
                <a:lnTo>
                  <a:pt x="389" y="855"/>
                </a:lnTo>
                <a:lnTo>
                  <a:pt x="365" y="849"/>
                </a:lnTo>
                <a:lnTo>
                  <a:pt x="319" y="841"/>
                </a:lnTo>
                <a:lnTo>
                  <a:pt x="295" y="841"/>
                </a:lnTo>
                <a:lnTo>
                  <a:pt x="267" y="841"/>
                </a:lnTo>
                <a:lnTo>
                  <a:pt x="212" y="851"/>
                </a:lnTo>
                <a:lnTo>
                  <a:pt x="163" y="871"/>
                </a:lnTo>
                <a:lnTo>
                  <a:pt x="118" y="898"/>
                </a:lnTo>
                <a:lnTo>
                  <a:pt x="79" y="933"/>
                </a:lnTo>
                <a:lnTo>
                  <a:pt x="47" y="974"/>
                </a:lnTo>
                <a:lnTo>
                  <a:pt x="21" y="1021"/>
                </a:lnTo>
                <a:lnTo>
                  <a:pt x="5" y="1073"/>
                </a:lnTo>
                <a:lnTo>
                  <a:pt x="0" y="1100"/>
                </a:lnTo>
                <a:lnTo>
                  <a:pt x="3457" y="1100"/>
                </a:lnTo>
                <a:close/>
              </a:path>
            </a:pathLst>
          </a:custGeom>
          <a:solidFill>
            <a:srgbClr val="87D7FA"/>
          </a:solidFill>
          <a:ln>
            <a:noFill/>
          </a:ln>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4" name="Freeform 51"/>
          <p:cNvSpPr>
            <a:spLocks/>
          </p:cNvSpPr>
          <p:nvPr/>
        </p:nvSpPr>
        <p:spPr bwMode="auto">
          <a:xfrm>
            <a:off x="5638800" y="1233489"/>
            <a:ext cx="1447800" cy="397669"/>
          </a:xfrm>
          <a:custGeom>
            <a:avLst/>
            <a:gdLst>
              <a:gd name="T0" fmla="*/ 3632 w 3650"/>
              <a:gd name="T1" fmla="*/ 1305 h 1337"/>
              <a:gd name="T2" fmla="*/ 3650 w 3650"/>
              <a:gd name="T3" fmla="*/ 1199 h 1337"/>
              <a:gd name="T4" fmla="*/ 3637 w 3650"/>
              <a:gd name="T5" fmla="*/ 1105 h 1337"/>
              <a:gd name="T6" fmla="*/ 3579 w 3650"/>
              <a:gd name="T7" fmla="*/ 999 h 1337"/>
              <a:gd name="T8" fmla="*/ 3487 w 3650"/>
              <a:gd name="T9" fmla="*/ 923 h 1337"/>
              <a:gd name="T10" fmla="*/ 3369 w 3650"/>
              <a:gd name="T11" fmla="*/ 886 h 1337"/>
              <a:gd name="T12" fmla="*/ 3337 w 3650"/>
              <a:gd name="T13" fmla="*/ 885 h 1337"/>
              <a:gd name="T14" fmla="*/ 3325 w 3650"/>
              <a:gd name="T15" fmla="*/ 833 h 1337"/>
              <a:gd name="T16" fmla="*/ 3233 w 3650"/>
              <a:gd name="T17" fmla="*/ 644 h 1337"/>
              <a:gd name="T18" fmla="*/ 3085 w 3650"/>
              <a:gd name="T19" fmla="*/ 499 h 1337"/>
              <a:gd name="T20" fmla="*/ 2895 w 3650"/>
              <a:gd name="T21" fmla="*/ 409 h 1337"/>
              <a:gd name="T22" fmla="*/ 2733 w 3650"/>
              <a:gd name="T23" fmla="*/ 389 h 1337"/>
              <a:gd name="T24" fmla="*/ 2565 w 3650"/>
              <a:gd name="T25" fmla="*/ 411 h 1337"/>
              <a:gd name="T26" fmla="*/ 2489 w 3650"/>
              <a:gd name="T27" fmla="*/ 382 h 1337"/>
              <a:gd name="T28" fmla="*/ 2361 w 3650"/>
              <a:gd name="T29" fmla="*/ 216 h 1337"/>
              <a:gd name="T30" fmla="*/ 2191 w 3650"/>
              <a:gd name="T31" fmla="*/ 92 h 1337"/>
              <a:gd name="T32" fmla="*/ 1991 w 3650"/>
              <a:gd name="T33" fmla="*/ 17 h 1337"/>
              <a:gd name="T34" fmla="*/ 1825 w 3650"/>
              <a:gd name="T35" fmla="*/ 0 h 1337"/>
              <a:gd name="T36" fmla="*/ 1636 w 3650"/>
              <a:gd name="T37" fmla="*/ 22 h 1337"/>
              <a:gd name="T38" fmla="*/ 1412 w 3650"/>
              <a:gd name="T39" fmla="*/ 119 h 1337"/>
              <a:gd name="T40" fmla="*/ 1233 w 3650"/>
              <a:gd name="T41" fmla="*/ 280 h 1337"/>
              <a:gd name="T42" fmla="*/ 1110 w 3650"/>
              <a:gd name="T43" fmla="*/ 488 h 1337"/>
              <a:gd name="T44" fmla="*/ 1058 w 3650"/>
              <a:gd name="T45" fmla="*/ 535 h 1337"/>
              <a:gd name="T46" fmla="*/ 919 w 3650"/>
              <a:gd name="T47" fmla="*/ 504 h 1337"/>
              <a:gd name="T48" fmla="*/ 810 w 3650"/>
              <a:gd name="T49" fmla="*/ 496 h 1337"/>
              <a:gd name="T50" fmla="*/ 686 w 3650"/>
              <a:gd name="T51" fmla="*/ 505 h 1337"/>
              <a:gd name="T52" fmla="*/ 532 w 3650"/>
              <a:gd name="T53" fmla="*/ 545 h 1337"/>
              <a:gd name="T54" fmla="*/ 389 w 3650"/>
              <a:gd name="T55" fmla="*/ 614 h 1337"/>
              <a:gd name="T56" fmla="*/ 265 w 3650"/>
              <a:gd name="T57" fmla="*/ 707 h 1337"/>
              <a:gd name="T58" fmla="*/ 161 w 3650"/>
              <a:gd name="T59" fmla="*/ 821 h 1337"/>
              <a:gd name="T60" fmla="*/ 79 w 3650"/>
              <a:gd name="T61" fmla="*/ 955 h 1337"/>
              <a:gd name="T62" fmla="*/ 25 w 3650"/>
              <a:gd name="T63" fmla="*/ 1104 h 1337"/>
              <a:gd name="T64" fmla="*/ 0 w 3650"/>
              <a:gd name="T65" fmla="*/ 1265 h 1337"/>
              <a:gd name="T66" fmla="*/ 0 w 3650"/>
              <a:gd name="T67" fmla="*/ 1322 h 1337"/>
              <a:gd name="T68" fmla="*/ 3618 w 3650"/>
              <a:gd name="T69" fmla="*/ 1337 h 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50" h="1337">
                <a:moveTo>
                  <a:pt x="3618" y="1337"/>
                </a:moveTo>
                <a:lnTo>
                  <a:pt x="3632" y="1305"/>
                </a:lnTo>
                <a:lnTo>
                  <a:pt x="3649" y="1236"/>
                </a:lnTo>
                <a:lnTo>
                  <a:pt x="3650" y="1199"/>
                </a:lnTo>
                <a:lnTo>
                  <a:pt x="3649" y="1166"/>
                </a:lnTo>
                <a:lnTo>
                  <a:pt x="3637" y="1105"/>
                </a:lnTo>
                <a:lnTo>
                  <a:pt x="3613" y="1050"/>
                </a:lnTo>
                <a:lnTo>
                  <a:pt x="3579" y="999"/>
                </a:lnTo>
                <a:lnTo>
                  <a:pt x="3537" y="956"/>
                </a:lnTo>
                <a:lnTo>
                  <a:pt x="3487" y="923"/>
                </a:lnTo>
                <a:lnTo>
                  <a:pt x="3431" y="899"/>
                </a:lnTo>
                <a:lnTo>
                  <a:pt x="3369" y="886"/>
                </a:lnTo>
                <a:lnTo>
                  <a:pt x="3338" y="885"/>
                </a:lnTo>
                <a:lnTo>
                  <a:pt x="3337" y="885"/>
                </a:lnTo>
                <a:lnTo>
                  <a:pt x="3337" y="885"/>
                </a:lnTo>
                <a:lnTo>
                  <a:pt x="3325" y="833"/>
                </a:lnTo>
                <a:lnTo>
                  <a:pt x="3287" y="735"/>
                </a:lnTo>
                <a:lnTo>
                  <a:pt x="3233" y="644"/>
                </a:lnTo>
                <a:lnTo>
                  <a:pt x="3165" y="565"/>
                </a:lnTo>
                <a:lnTo>
                  <a:pt x="3085" y="499"/>
                </a:lnTo>
                <a:lnTo>
                  <a:pt x="2994" y="446"/>
                </a:lnTo>
                <a:lnTo>
                  <a:pt x="2895" y="409"/>
                </a:lnTo>
                <a:lnTo>
                  <a:pt x="2788" y="390"/>
                </a:lnTo>
                <a:lnTo>
                  <a:pt x="2733" y="389"/>
                </a:lnTo>
                <a:lnTo>
                  <a:pt x="2676" y="390"/>
                </a:lnTo>
                <a:lnTo>
                  <a:pt x="2565" y="411"/>
                </a:lnTo>
                <a:lnTo>
                  <a:pt x="2514" y="429"/>
                </a:lnTo>
                <a:lnTo>
                  <a:pt x="2489" y="382"/>
                </a:lnTo>
                <a:lnTo>
                  <a:pt x="2431" y="294"/>
                </a:lnTo>
                <a:lnTo>
                  <a:pt x="2361" y="216"/>
                </a:lnTo>
                <a:lnTo>
                  <a:pt x="2280" y="149"/>
                </a:lnTo>
                <a:lnTo>
                  <a:pt x="2191" y="92"/>
                </a:lnTo>
                <a:lnTo>
                  <a:pt x="2094" y="48"/>
                </a:lnTo>
                <a:lnTo>
                  <a:pt x="1991" y="17"/>
                </a:lnTo>
                <a:lnTo>
                  <a:pt x="1881" y="1"/>
                </a:lnTo>
                <a:lnTo>
                  <a:pt x="1825" y="0"/>
                </a:lnTo>
                <a:lnTo>
                  <a:pt x="1760" y="1"/>
                </a:lnTo>
                <a:lnTo>
                  <a:pt x="1636" y="22"/>
                </a:lnTo>
                <a:lnTo>
                  <a:pt x="1519" y="62"/>
                </a:lnTo>
                <a:lnTo>
                  <a:pt x="1412" y="119"/>
                </a:lnTo>
                <a:lnTo>
                  <a:pt x="1316" y="193"/>
                </a:lnTo>
                <a:lnTo>
                  <a:pt x="1233" y="280"/>
                </a:lnTo>
                <a:lnTo>
                  <a:pt x="1163" y="378"/>
                </a:lnTo>
                <a:lnTo>
                  <a:pt x="1110" y="488"/>
                </a:lnTo>
                <a:lnTo>
                  <a:pt x="1090" y="547"/>
                </a:lnTo>
                <a:lnTo>
                  <a:pt x="1058" y="535"/>
                </a:lnTo>
                <a:lnTo>
                  <a:pt x="989" y="517"/>
                </a:lnTo>
                <a:lnTo>
                  <a:pt x="919" y="504"/>
                </a:lnTo>
                <a:lnTo>
                  <a:pt x="847" y="497"/>
                </a:lnTo>
                <a:lnTo>
                  <a:pt x="810" y="496"/>
                </a:lnTo>
                <a:lnTo>
                  <a:pt x="768" y="497"/>
                </a:lnTo>
                <a:lnTo>
                  <a:pt x="686" y="505"/>
                </a:lnTo>
                <a:lnTo>
                  <a:pt x="607" y="522"/>
                </a:lnTo>
                <a:lnTo>
                  <a:pt x="532" y="545"/>
                </a:lnTo>
                <a:lnTo>
                  <a:pt x="459" y="577"/>
                </a:lnTo>
                <a:lnTo>
                  <a:pt x="389" y="614"/>
                </a:lnTo>
                <a:lnTo>
                  <a:pt x="326" y="657"/>
                </a:lnTo>
                <a:lnTo>
                  <a:pt x="265" y="707"/>
                </a:lnTo>
                <a:lnTo>
                  <a:pt x="210" y="762"/>
                </a:lnTo>
                <a:lnTo>
                  <a:pt x="161" y="821"/>
                </a:lnTo>
                <a:lnTo>
                  <a:pt x="117" y="886"/>
                </a:lnTo>
                <a:lnTo>
                  <a:pt x="79" y="955"/>
                </a:lnTo>
                <a:lnTo>
                  <a:pt x="48" y="1028"/>
                </a:lnTo>
                <a:lnTo>
                  <a:pt x="25" y="1104"/>
                </a:lnTo>
                <a:lnTo>
                  <a:pt x="9" y="1183"/>
                </a:lnTo>
                <a:lnTo>
                  <a:pt x="0" y="1265"/>
                </a:lnTo>
                <a:lnTo>
                  <a:pt x="0" y="1306"/>
                </a:lnTo>
                <a:lnTo>
                  <a:pt x="0" y="1322"/>
                </a:lnTo>
                <a:lnTo>
                  <a:pt x="0" y="1337"/>
                </a:lnTo>
                <a:lnTo>
                  <a:pt x="3618" y="1337"/>
                </a:lnTo>
                <a:close/>
              </a:path>
            </a:pathLst>
          </a:custGeom>
          <a:solidFill>
            <a:srgbClr val="87D7FA"/>
          </a:solidFill>
          <a:ln>
            <a:noFill/>
          </a:ln>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5" name="Freeform 52"/>
          <p:cNvSpPr>
            <a:spLocks/>
          </p:cNvSpPr>
          <p:nvPr/>
        </p:nvSpPr>
        <p:spPr bwMode="auto">
          <a:xfrm>
            <a:off x="9975851" y="5066111"/>
            <a:ext cx="1449388" cy="397669"/>
          </a:xfrm>
          <a:custGeom>
            <a:avLst/>
            <a:gdLst>
              <a:gd name="T0" fmla="*/ 3633 w 3651"/>
              <a:gd name="T1" fmla="*/ 1307 h 1338"/>
              <a:gd name="T2" fmla="*/ 3651 w 3651"/>
              <a:gd name="T3" fmla="*/ 1199 h 1338"/>
              <a:gd name="T4" fmla="*/ 3637 w 3651"/>
              <a:gd name="T5" fmla="*/ 1106 h 1338"/>
              <a:gd name="T6" fmla="*/ 3579 w 3651"/>
              <a:gd name="T7" fmla="*/ 999 h 1338"/>
              <a:gd name="T8" fmla="*/ 3486 w 3651"/>
              <a:gd name="T9" fmla="*/ 924 h 1338"/>
              <a:gd name="T10" fmla="*/ 3370 w 3651"/>
              <a:gd name="T11" fmla="*/ 888 h 1338"/>
              <a:gd name="T12" fmla="*/ 3337 w 3651"/>
              <a:gd name="T13" fmla="*/ 887 h 1338"/>
              <a:gd name="T14" fmla="*/ 3324 w 3651"/>
              <a:gd name="T15" fmla="*/ 834 h 1338"/>
              <a:gd name="T16" fmla="*/ 3232 w 3651"/>
              <a:gd name="T17" fmla="*/ 646 h 1338"/>
              <a:gd name="T18" fmla="*/ 3084 w 3651"/>
              <a:gd name="T19" fmla="*/ 499 h 1338"/>
              <a:gd name="T20" fmla="*/ 2895 w 3651"/>
              <a:gd name="T21" fmla="*/ 410 h 1338"/>
              <a:gd name="T22" fmla="*/ 2732 w 3651"/>
              <a:gd name="T23" fmla="*/ 389 h 1338"/>
              <a:gd name="T24" fmla="*/ 2565 w 3651"/>
              <a:gd name="T25" fmla="*/ 412 h 1338"/>
              <a:gd name="T26" fmla="*/ 2489 w 3651"/>
              <a:gd name="T27" fmla="*/ 383 h 1338"/>
              <a:gd name="T28" fmla="*/ 2360 w 3651"/>
              <a:gd name="T29" fmla="*/ 217 h 1338"/>
              <a:gd name="T30" fmla="*/ 2190 w 3651"/>
              <a:gd name="T31" fmla="*/ 92 h 1338"/>
              <a:gd name="T32" fmla="*/ 1990 w 3651"/>
              <a:gd name="T33" fmla="*/ 18 h 1338"/>
              <a:gd name="T34" fmla="*/ 1825 w 3651"/>
              <a:gd name="T35" fmla="*/ 0 h 1338"/>
              <a:gd name="T36" fmla="*/ 1637 w 3651"/>
              <a:gd name="T37" fmla="*/ 24 h 1338"/>
              <a:gd name="T38" fmla="*/ 1412 w 3651"/>
              <a:gd name="T39" fmla="*/ 121 h 1338"/>
              <a:gd name="T40" fmla="*/ 1232 w 3651"/>
              <a:gd name="T41" fmla="*/ 280 h 1338"/>
              <a:gd name="T42" fmla="*/ 1109 w 3651"/>
              <a:gd name="T43" fmla="*/ 489 h 1338"/>
              <a:gd name="T44" fmla="*/ 1057 w 3651"/>
              <a:gd name="T45" fmla="*/ 535 h 1338"/>
              <a:gd name="T46" fmla="*/ 919 w 3651"/>
              <a:gd name="T47" fmla="*/ 504 h 1338"/>
              <a:gd name="T48" fmla="*/ 810 w 3651"/>
              <a:gd name="T49" fmla="*/ 498 h 1338"/>
              <a:gd name="T50" fmla="*/ 687 w 3651"/>
              <a:gd name="T51" fmla="*/ 507 h 1338"/>
              <a:gd name="T52" fmla="*/ 531 w 3651"/>
              <a:gd name="T53" fmla="*/ 546 h 1338"/>
              <a:gd name="T54" fmla="*/ 390 w 3651"/>
              <a:gd name="T55" fmla="*/ 615 h 1338"/>
              <a:gd name="T56" fmla="*/ 265 w 3651"/>
              <a:gd name="T57" fmla="*/ 708 h 1338"/>
              <a:gd name="T58" fmla="*/ 160 w 3651"/>
              <a:gd name="T59" fmla="*/ 823 h 1338"/>
              <a:gd name="T60" fmla="*/ 79 w 3651"/>
              <a:gd name="T61" fmla="*/ 957 h 1338"/>
              <a:gd name="T62" fmla="*/ 24 w 3651"/>
              <a:gd name="T63" fmla="*/ 1104 h 1338"/>
              <a:gd name="T64" fmla="*/ 1 w 3651"/>
              <a:gd name="T65" fmla="*/ 1265 h 1338"/>
              <a:gd name="T66" fmla="*/ 0 w 3651"/>
              <a:gd name="T67" fmla="*/ 1324 h 1338"/>
              <a:gd name="T68" fmla="*/ 3617 w 3651"/>
              <a:gd name="T69" fmla="*/ 133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51" h="1338">
                <a:moveTo>
                  <a:pt x="3617" y="1338"/>
                </a:moveTo>
                <a:lnTo>
                  <a:pt x="3633" y="1307"/>
                </a:lnTo>
                <a:lnTo>
                  <a:pt x="3649" y="1237"/>
                </a:lnTo>
                <a:lnTo>
                  <a:pt x="3651" y="1199"/>
                </a:lnTo>
                <a:lnTo>
                  <a:pt x="3649" y="1168"/>
                </a:lnTo>
                <a:lnTo>
                  <a:pt x="3637" y="1106"/>
                </a:lnTo>
                <a:lnTo>
                  <a:pt x="3613" y="1050"/>
                </a:lnTo>
                <a:lnTo>
                  <a:pt x="3579" y="999"/>
                </a:lnTo>
                <a:lnTo>
                  <a:pt x="3537" y="958"/>
                </a:lnTo>
                <a:lnTo>
                  <a:pt x="3486" y="924"/>
                </a:lnTo>
                <a:lnTo>
                  <a:pt x="3430" y="900"/>
                </a:lnTo>
                <a:lnTo>
                  <a:pt x="3370" y="888"/>
                </a:lnTo>
                <a:lnTo>
                  <a:pt x="3337" y="887"/>
                </a:lnTo>
                <a:lnTo>
                  <a:pt x="3337" y="887"/>
                </a:lnTo>
                <a:lnTo>
                  <a:pt x="3336" y="887"/>
                </a:lnTo>
                <a:lnTo>
                  <a:pt x="3324" y="834"/>
                </a:lnTo>
                <a:lnTo>
                  <a:pt x="3287" y="735"/>
                </a:lnTo>
                <a:lnTo>
                  <a:pt x="3232" y="646"/>
                </a:lnTo>
                <a:lnTo>
                  <a:pt x="3165" y="567"/>
                </a:lnTo>
                <a:lnTo>
                  <a:pt x="3084" y="499"/>
                </a:lnTo>
                <a:lnTo>
                  <a:pt x="2994" y="447"/>
                </a:lnTo>
                <a:lnTo>
                  <a:pt x="2895" y="410"/>
                </a:lnTo>
                <a:lnTo>
                  <a:pt x="2788" y="392"/>
                </a:lnTo>
                <a:lnTo>
                  <a:pt x="2732" y="389"/>
                </a:lnTo>
                <a:lnTo>
                  <a:pt x="2675" y="392"/>
                </a:lnTo>
                <a:lnTo>
                  <a:pt x="2565" y="412"/>
                </a:lnTo>
                <a:lnTo>
                  <a:pt x="2514" y="429"/>
                </a:lnTo>
                <a:lnTo>
                  <a:pt x="2489" y="383"/>
                </a:lnTo>
                <a:lnTo>
                  <a:pt x="2430" y="296"/>
                </a:lnTo>
                <a:lnTo>
                  <a:pt x="2360" y="217"/>
                </a:lnTo>
                <a:lnTo>
                  <a:pt x="2279" y="149"/>
                </a:lnTo>
                <a:lnTo>
                  <a:pt x="2190" y="92"/>
                </a:lnTo>
                <a:lnTo>
                  <a:pt x="2094" y="48"/>
                </a:lnTo>
                <a:lnTo>
                  <a:pt x="1990" y="18"/>
                </a:lnTo>
                <a:lnTo>
                  <a:pt x="1882" y="1"/>
                </a:lnTo>
                <a:lnTo>
                  <a:pt x="1825" y="0"/>
                </a:lnTo>
                <a:lnTo>
                  <a:pt x="1760" y="3"/>
                </a:lnTo>
                <a:lnTo>
                  <a:pt x="1637" y="24"/>
                </a:lnTo>
                <a:lnTo>
                  <a:pt x="1520" y="64"/>
                </a:lnTo>
                <a:lnTo>
                  <a:pt x="1412" y="121"/>
                </a:lnTo>
                <a:lnTo>
                  <a:pt x="1315" y="193"/>
                </a:lnTo>
                <a:lnTo>
                  <a:pt x="1232" y="280"/>
                </a:lnTo>
                <a:lnTo>
                  <a:pt x="1162" y="379"/>
                </a:lnTo>
                <a:lnTo>
                  <a:pt x="1109" y="489"/>
                </a:lnTo>
                <a:lnTo>
                  <a:pt x="1090" y="547"/>
                </a:lnTo>
                <a:lnTo>
                  <a:pt x="1057" y="535"/>
                </a:lnTo>
                <a:lnTo>
                  <a:pt x="989" y="517"/>
                </a:lnTo>
                <a:lnTo>
                  <a:pt x="919" y="504"/>
                </a:lnTo>
                <a:lnTo>
                  <a:pt x="846" y="498"/>
                </a:lnTo>
                <a:lnTo>
                  <a:pt x="810" y="498"/>
                </a:lnTo>
                <a:lnTo>
                  <a:pt x="768" y="498"/>
                </a:lnTo>
                <a:lnTo>
                  <a:pt x="687" y="507"/>
                </a:lnTo>
                <a:lnTo>
                  <a:pt x="607" y="523"/>
                </a:lnTo>
                <a:lnTo>
                  <a:pt x="531" y="546"/>
                </a:lnTo>
                <a:lnTo>
                  <a:pt x="458" y="577"/>
                </a:lnTo>
                <a:lnTo>
                  <a:pt x="390" y="615"/>
                </a:lnTo>
                <a:lnTo>
                  <a:pt x="325" y="659"/>
                </a:lnTo>
                <a:lnTo>
                  <a:pt x="265" y="708"/>
                </a:lnTo>
                <a:lnTo>
                  <a:pt x="210" y="762"/>
                </a:lnTo>
                <a:lnTo>
                  <a:pt x="160" y="823"/>
                </a:lnTo>
                <a:lnTo>
                  <a:pt x="116" y="888"/>
                </a:lnTo>
                <a:lnTo>
                  <a:pt x="79" y="957"/>
                </a:lnTo>
                <a:lnTo>
                  <a:pt x="49" y="1029"/>
                </a:lnTo>
                <a:lnTo>
                  <a:pt x="24" y="1104"/>
                </a:lnTo>
                <a:lnTo>
                  <a:pt x="9" y="1184"/>
                </a:lnTo>
                <a:lnTo>
                  <a:pt x="1" y="1265"/>
                </a:lnTo>
                <a:lnTo>
                  <a:pt x="0" y="1308"/>
                </a:lnTo>
                <a:lnTo>
                  <a:pt x="0" y="1324"/>
                </a:lnTo>
                <a:lnTo>
                  <a:pt x="1" y="1338"/>
                </a:lnTo>
                <a:lnTo>
                  <a:pt x="3617" y="1338"/>
                </a:lnTo>
                <a:close/>
              </a:path>
            </a:pathLst>
          </a:custGeom>
          <a:solidFill>
            <a:srgbClr val="87D7FA"/>
          </a:solidFill>
          <a:ln>
            <a:noFill/>
          </a:ln>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6" name="Freeform 53"/>
          <p:cNvSpPr>
            <a:spLocks/>
          </p:cNvSpPr>
          <p:nvPr/>
        </p:nvSpPr>
        <p:spPr bwMode="auto">
          <a:xfrm>
            <a:off x="10085388" y="1528763"/>
            <a:ext cx="1644651" cy="392906"/>
          </a:xfrm>
          <a:custGeom>
            <a:avLst/>
            <a:gdLst>
              <a:gd name="T0" fmla="*/ 4144 w 4144"/>
              <a:gd name="T1" fmla="*/ 1274 h 1319"/>
              <a:gd name="T2" fmla="*/ 4117 w 4144"/>
              <a:gd name="T3" fmla="*/ 1099 h 1319"/>
              <a:gd name="T4" fmla="*/ 4057 w 4144"/>
              <a:gd name="T5" fmla="*/ 935 h 1319"/>
              <a:gd name="T6" fmla="*/ 3968 w 4144"/>
              <a:gd name="T7" fmla="*/ 790 h 1319"/>
              <a:gd name="T8" fmla="*/ 3853 w 4144"/>
              <a:gd name="T9" fmla="*/ 664 h 1319"/>
              <a:gd name="T10" fmla="*/ 3717 w 4144"/>
              <a:gd name="T11" fmla="*/ 563 h 1319"/>
              <a:gd name="T12" fmla="*/ 3563 w 4144"/>
              <a:gd name="T13" fmla="*/ 488 h 1319"/>
              <a:gd name="T14" fmla="*/ 3393 w 4144"/>
              <a:gd name="T15" fmla="*/ 445 h 1319"/>
              <a:gd name="T16" fmla="*/ 3259 w 4144"/>
              <a:gd name="T17" fmla="*/ 435 h 1319"/>
              <a:gd name="T18" fmla="*/ 3137 w 4144"/>
              <a:gd name="T19" fmla="*/ 444 h 1319"/>
              <a:gd name="T20" fmla="*/ 3001 w 4144"/>
              <a:gd name="T21" fmla="*/ 302 h 1319"/>
              <a:gd name="T22" fmla="*/ 2785 w 4144"/>
              <a:gd name="T23" fmla="*/ 150 h 1319"/>
              <a:gd name="T24" fmla="*/ 2540 w 4144"/>
              <a:gd name="T25" fmla="*/ 48 h 1319"/>
              <a:gd name="T26" fmla="*/ 2271 w 4144"/>
              <a:gd name="T27" fmla="*/ 1 h 1319"/>
              <a:gd name="T28" fmla="*/ 2154 w 4144"/>
              <a:gd name="T29" fmla="*/ 0 h 1319"/>
              <a:gd name="T30" fmla="*/ 1978 w 4144"/>
              <a:gd name="T31" fmla="*/ 19 h 1319"/>
              <a:gd name="T32" fmla="*/ 1811 w 4144"/>
              <a:gd name="T33" fmla="*/ 63 h 1319"/>
              <a:gd name="T34" fmla="*/ 1615 w 4144"/>
              <a:gd name="T35" fmla="*/ 149 h 1319"/>
              <a:gd name="T36" fmla="*/ 1345 w 4144"/>
              <a:gd name="T37" fmla="*/ 352 h 1319"/>
              <a:gd name="T38" fmla="*/ 1142 w 4144"/>
              <a:gd name="T39" fmla="*/ 620 h 1319"/>
              <a:gd name="T40" fmla="*/ 1080 w 4144"/>
              <a:gd name="T41" fmla="*/ 694 h 1319"/>
              <a:gd name="T42" fmla="*/ 1008 w 4144"/>
              <a:gd name="T43" fmla="*/ 696 h 1319"/>
              <a:gd name="T44" fmla="*/ 832 w 4144"/>
              <a:gd name="T45" fmla="*/ 731 h 1319"/>
              <a:gd name="T46" fmla="*/ 674 w 4144"/>
              <a:gd name="T47" fmla="*/ 808 h 1319"/>
              <a:gd name="T48" fmla="*/ 543 w 4144"/>
              <a:gd name="T49" fmla="*/ 921 h 1319"/>
              <a:gd name="T50" fmla="*/ 465 w 4144"/>
              <a:gd name="T51" fmla="*/ 1026 h 1319"/>
              <a:gd name="T52" fmla="*/ 382 w 4144"/>
              <a:gd name="T53" fmla="*/ 1008 h 1319"/>
              <a:gd name="T54" fmla="*/ 319 w 4144"/>
              <a:gd name="T55" fmla="*/ 1009 h 1319"/>
              <a:gd name="T56" fmla="*/ 194 w 4144"/>
              <a:gd name="T57" fmla="*/ 1044 h 1319"/>
              <a:gd name="T58" fmla="*/ 93 w 4144"/>
              <a:gd name="T59" fmla="*/ 1119 h 1319"/>
              <a:gd name="T60" fmla="*/ 25 w 4144"/>
              <a:gd name="T61" fmla="*/ 1224 h 1319"/>
              <a:gd name="T62" fmla="*/ 0 w 4144"/>
              <a:gd name="T6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44" h="1319">
                <a:moveTo>
                  <a:pt x="4144" y="1319"/>
                </a:moveTo>
                <a:lnTo>
                  <a:pt x="4144" y="1274"/>
                </a:lnTo>
                <a:lnTo>
                  <a:pt x="4135" y="1184"/>
                </a:lnTo>
                <a:lnTo>
                  <a:pt x="4117" y="1099"/>
                </a:lnTo>
                <a:lnTo>
                  <a:pt x="4091" y="1014"/>
                </a:lnTo>
                <a:lnTo>
                  <a:pt x="4057" y="935"/>
                </a:lnTo>
                <a:lnTo>
                  <a:pt x="4015" y="860"/>
                </a:lnTo>
                <a:lnTo>
                  <a:pt x="3968" y="790"/>
                </a:lnTo>
                <a:lnTo>
                  <a:pt x="3914" y="724"/>
                </a:lnTo>
                <a:lnTo>
                  <a:pt x="3853" y="664"/>
                </a:lnTo>
                <a:lnTo>
                  <a:pt x="3789" y="610"/>
                </a:lnTo>
                <a:lnTo>
                  <a:pt x="3717" y="563"/>
                </a:lnTo>
                <a:lnTo>
                  <a:pt x="3642" y="522"/>
                </a:lnTo>
                <a:lnTo>
                  <a:pt x="3563" y="488"/>
                </a:lnTo>
                <a:lnTo>
                  <a:pt x="3480" y="462"/>
                </a:lnTo>
                <a:lnTo>
                  <a:pt x="3393" y="445"/>
                </a:lnTo>
                <a:lnTo>
                  <a:pt x="3304" y="436"/>
                </a:lnTo>
                <a:lnTo>
                  <a:pt x="3259" y="435"/>
                </a:lnTo>
                <a:lnTo>
                  <a:pt x="3196" y="436"/>
                </a:lnTo>
                <a:lnTo>
                  <a:pt x="3137" y="444"/>
                </a:lnTo>
                <a:lnTo>
                  <a:pt x="3094" y="394"/>
                </a:lnTo>
                <a:lnTo>
                  <a:pt x="3001" y="302"/>
                </a:lnTo>
                <a:lnTo>
                  <a:pt x="2898" y="220"/>
                </a:lnTo>
                <a:lnTo>
                  <a:pt x="2785" y="150"/>
                </a:lnTo>
                <a:lnTo>
                  <a:pt x="2666" y="92"/>
                </a:lnTo>
                <a:lnTo>
                  <a:pt x="2540" y="48"/>
                </a:lnTo>
                <a:lnTo>
                  <a:pt x="2408" y="16"/>
                </a:lnTo>
                <a:lnTo>
                  <a:pt x="2271" y="1"/>
                </a:lnTo>
                <a:lnTo>
                  <a:pt x="2200" y="0"/>
                </a:lnTo>
                <a:lnTo>
                  <a:pt x="2154" y="0"/>
                </a:lnTo>
                <a:lnTo>
                  <a:pt x="2066" y="6"/>
                </a:lnTo>
                <a:lnTo>
                  <a:pt x="1978" y="19"/>
                </a:lnTo>
                <a:lnTo>
                  <a:pt x="1892" y="38"/>
                </a:lnTo>
                <a:lnTo>
                  <a:pt x="1811" y="63"/>
                </a:lnTo>
                <a:lnTo>
                  <a:pt x="1730" y="94"/>
                </a:lnTo>
                <a:lnTo>
                  <a:pt x="1615" y="149"/>
                </a:lnTo>
                <a:lnTo>
                  <a:pt x="1472" y="241"/>
                </a:lnTo>
                <a:lnTo>
                  <a:pt x="1345" y="352"/>
                </a:lnTo>
                <a:lnTo>
                  <a:pt x="1235" y="479"/>
                </a:lnTo>
                <a:lnTo>
                  <a:pt x="1142" y="620"/>
                </a:lnTo>
                <a:lnTo>
                  <a:pt x="1104" y="697"/>
                </a:lnTo>
                <a:lnTo>
                  <a:pt x="1080" y="694"/>
                </a:lnTo>
                <a:lnTo>
                  <a:pt x="1055" y="694"/>
                </a:lnTo>
                <a:lnTo>
                  <a:pt x="1008" y="696"/>
                </a:lnTo>
                <a:lnTo>
                  <a:pt x="918" y="707"/>
                </a:lnTo>
                <a:lnTo>
                  <a:pt x="832" y="731"/>
                </a:lnTo>
                <a:lnTo>
                  <a:pt x="751" y="764"/>
                </a:lnTo>
                <a:lnTo>
                  <a:pt x="674" y="808"/>
                </a:lnTo>
                <a:lnTo>
                  <a:pt x="605" y="860"/>
                </a:lnTo>
                <a:lnTo>
                  <a:pt x="543" y="921"/>
                </a:lnTo>
                <a:lnTo>
                  <a:pt x="489" y="989"/>
                </a:lnTo>
                <a:lnTo>
                  <a:pt x="465" y="1026"/>
                </a:lnTo>
                <a:lnTo>
                  <a:pt x="438" y="1018"/>
                </a:lnTo>
                <a:lnTo>
                  <a:pt x="382" y="1008"/>
                </a:lnTo>
                <a:lnTo>
                  <a:pt x="353" y="1008"/>
                </a:lnTo>
                <a:lnTo>
                  <a:pt x="319" y="1009"/>
                </a:lnTo>
                <a:lnTo>
                  <a:pt x="254" y="1021"/>
                </a:lnTo>
                <a:lnTo>
                  <a:pt x="194" y="1044"/>
                </a:lnTo>
                <a:lnTo>
                  <a:pt x="141" y="1077"/>
                </a:lnTo>
                <a:lnTo>
                  <a:pt x="93" y="1119"/>
                </a:lnTo>
                <a:lnTo>
                  <a:pt x="54" y="1169"/>
                </a:lnTo>
                <a:lnTo>
                  <a:pt x="25" y="1224"/>
                </a:lnTo>
                <a:lnTo>
                  <a:pt x="5" y="1287"/>
                </a:lnTo>
                <a:lnTo>
                  <a:pt x="0" y="1319"/>
                </a:lnTo>
                <a:lnTo>
                  <a:pt x="4144" y="1319"/>
                </a:lnTo>
                <a:close/>
              </a:path>
            </a:pathLst>
          </a:custGeom>
          <a:solidFill>
            <a:srgbClr val="87D7FA"/>
          </a:solidFill>
          <a:ln>
            <a:noFill/>
          </a:ln>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7" name="Freeform 54"/>
          <p:cNvSpPr>
            <a:spLocks/>
          </p:cNvSpPr>
          <p:nvPr/>
        </p:nvSpPr>
        <p:spPr bwMode="auto">
          <a:xfrm>
            <a:off x="5943602" y="4983957"/>
            <a:ext cx="1628775" cy="388144"/>
          </a:xfrm>
          <a:custGeom>
            <a:avLst/>
            <a:gdLst>
              <a:gd name="T0" fmla="*/ 4100 w 4101"/>
              <a:gd name="T1" fmla="*/ 1262 h 1307"/>
              <a:gd name="T2" fmla="*/ 4074 w 4101"/>
              <a:gd name="T3" fmla="*/ 1088 h 1307"/>
              <a:gd name="T4" fmla="*/ 4014 w 4101"/>
              <a:gd name="T5" fmla="*/ 927 h 1307"/>
              <a:gd name="T6" fmla="*/ 3926 w 4101"/>
              <a:gd name="T7" fmla="*/ 783 h 1307"/>
              <a:gd name="T8" fmla="*/ 3813 w 4101"/>
              <a:gd name="T9" fmla="*/ 659 h 1307"/>
              <a:gd name="T10" fmla="*/ 3679 w 4101"/>
              <a:gd name="T11" fmla="*/ 558 h 1307"/>
              <a:gd name="T12" fmla="*/ 3526 w 4101"/>
              <a:gd name="T13" fmla="*/ 485 h 1307"/>
              <a:gd name="T14" fmla="*/ 3358 w 4101"/>
              <a:gd name="T15" fmla="*/ 441 h 1307"/>
              <a:gd name="T16" fmla="*/ 3225 w 4101"/>
              <a:gd name="T17" fmla="*/ 432 h 1307"/>
              <a:gd name="T18" fmla="*/ 3104 w 4101"/>
              <a:gd name="T19" fmla="*/ 440 h 1307"/>
              <a:gd name="T20" fmla="*/ 2970 w 4101"/>
              <a:gd name="T21" fmla="*/ 300 h 1307"/>
              <a:gd name="T22" fmla="*/ 2757 w 4101"/>
              <a:gd name="T23" fmla="*/ 149 h 1307"/>
              <a:gd name="T24" fmla="*/ 2513 w 4101"/>
              <a:gd name="T25" fmla="*/ 48 h 1307"/>
              <a:gd name="T26" fmla="*/ 2246 w 4101"/>
              <a:gd name="T27" fmla="*/ 2 h 1307"/>
              <a:gd name="T28" fmla="*/ 2132 w 4101"/>
              <a:gd name="T29" fmla="*/ 2 h 1307"/>
              <a:gd name="T30" fmla="*/ 1957 w 4101"/>
              <a:gd name="T31" fmla="*/ 20 h 1307"/>
              <a:gd name="T32" fmla="*/ 1751 w 4101"/>
              <a:gd name="T33" fmla="*/ 78 h 1307"/>
              <a:gd name="T34" fmla="*/ 1458 w 4101"/>
              <a:gd name="T35" fmla="*/ 240 h 1307"/>
              <a:gd name="T36" fmla="*/ 1222 w 4101"/>
              <a:gd name="T37" fmla="*/ 475 h 1307"/>
              <a:gd name="T38" fmla="*/ 1093 w 4101"/>
              <a:gd name="T39" fmla="*/ 690 h 1307"/>
              <a:gd name="T40" fmla="*/ 1045 w 4101"/>
              <a:gd name="T41" fmla="*/ 689 h 1307"/>
              <a:gd name="T42" fmla="*/ 909 w 4101"/>
              <a:gd name="T43" fmla="*/ 702 h 1307"/>
              <a:gd name="T44" fmla="*/ 743 w 4101"/>
              <a:gd name="T45" fmla="*/ 757 h 1307"/>
              <a:gd name="T46" fmla="*/ 599 w 4101"/>
              <a:gd name="T47" fmla="*/ 853 h 1307"/>
              <a:gd name="T48" fmla="*/ 484 w 4101"/>
              <a:gd name="T49" fmla="*/ 980 h 1307"/>
              <a:gd name="T50" fmla="*/ 433 w 4101"/>
              <a:gd name="T51" fmla="*/ 1009 h 1307"/>
              <a:gd name="T52" fmla="*/ 350 w 4101"/>
              <a:gd name="T53" fmla="*/ 998 h 1307"/>
              <a:gd name="T54" fmla="*/ 252 w 4101"/>
              <a:gd name="T55" fmla="*/ 1011 h 1307"/>
              <a:gd name="T56" fmla="*/ 139 w 4101"/>
              <a:gd name="T57" fmla="*/ 1067 h 1307"/>
              <a:gd name="T58" fmla="*/ 55 w 4101"/>
              <a:gd name="T59" fmla="*/ 1158 h 1307"/>
              <a:gd name="T60" fmla="*/ 5 w 4101"/>
              <a:gd name="T61" fmla="*/ 1274 h 1307"/>
              <a:gd name="T62" fmla="*/ 4101 w 4101"/>
              <a:gd name="T63" fmla="*/ 1307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01" h="1307">
                <a:moveTo>
                  <a:pt x="4101" y="1307"/>
                </a:moveTo>
                <a:lnTo>
                  <a:pt x="4100" y="1262"/>
                </a:lnTo>
                <a:lnTo>
                  <a:pt x="4091" y="1173"/>
                </a:lnTo>
                <a:lnTo>
                  <a:pt x="4074" y="1088"/>
                </a:lnTo>
                <a:lnTo>
                  <a:pt x="4048" y="1006"/>
                </a:lnTo>
                <a:lnTo>
                  <a:pt x="4014" y="927"/>
                </a:lnTo>
                <a:lnTo>
                  <a:pt x="3974" y="853"/>
                </a:lnTo>
                <a:lnTo>
                  <a:pt x="3926" y="783"/>
                </a:lnTo>
                <a:lnTo>
                  <a:pt x="3873" y="718"/>
                </a:lnTo>
                <a:lnTo>
                  <a:pt x="3813" y="659"/>
                </a:lnTo>
                <a:lnTo>
                  <a:pt x="3749" y="606"/>
                </a:lnTo>
                <a:lnTo>
                  <a:pt x="3679" y="558"/>
                </a:lnTo>
                <a:lnTo>
                  <a:pt x="3605" y="518"/>
                </a:lnTo>
                <a:lnTo>
                  <a:pt x="3526" y="485"/>
                </a:lnTo>
                <a:lnTo>
                  <a:pt x="3444" y="459"/>
                </a:lnTo>
                <a:lnTo>
                  <a:pt x="3358" y="441"/>
                </a:lnTo>
                <a:lnTo>
                  <a:pt x="3270" y="432"/>
                </a:lnTo>
                <a:lnTo>
                  <a:pt x="3225" y="432"/>
                </a:lnTo>
                <a:lnTo>
                  <a:pt x="3164" y="433"/>
                </a:lnTo>
                <a:lnTo>
                  <a:pt x="3104" y="440"/>
                </a:lnTo>
                <a:lnTo>
                  <a:pt x="3062" y="391"/>
                </a:lnTo>
                <a:lnTo>
                  <a:pt x="2970" y="300"/>
                </a:lnTo>
                <a:lnTo>
                  <a:pt x="2867" y="219"/>
                </a:lnTo>
                <a:lnTo>
                  <a:pt x="2757" y="149"/>
                </a:lnTo>
                <a:lnTo>
                  <a:pt x="2639" y="92"/>
                </a:lnTo>
                <a:lnTo>
                  <a:pt x="2513" y="48"/>
                </a:lnTo>
                <a:lnTo>
                  <a:pt x="2382" y="17"/>
                </a:lnTo>
                <a:lnTo>
                  <a:pt x="2246" y="2"/>
                </a:lnTo>
                <a:lnTo>
                  <a:pt x="2178" y="0"/>
                </a:lnTo>
                <a:lnTo>
                  <a:pt x="2132" y="2"/>
                </a:lnTo>
                <a:lnTo>
                  <a:pt x="2044" y="8"/>
                </a:lnTo>
                <a:lnTo>
                  <a:pt x="1957" y="20"/>
                </a:lnTo>
                <a:lnTo>
                  <a:pt x="1873" y="39"/>
                </a:lnTo>
                <a:lnTo>
                  <a:pt x="1751" y="78"/>
                </a:lnTo>
                <a:lnTo>
                  <a:pt x="1598" y="148"/>
                </a:lnTo>
                <a:lnTo>
                  <a:pt x="1458" y="240"/>
                </a:lnTo>
                <a:lnTo>
                  <a:pt x="1331" y="349"/>
                </a:lnTo>
                <a:lnTo>
                  <a:pt x="1222" y="475"/>
                </a:lnTo>
                <a:lnTo>
                  <a:pt x="1130" y="615"/>
                </a:lnTo>
                <a:lnTo>
                  <a:pt x="1093" y="690"/>
                </a:lnTo>
                <a:lnTo>
                  <a:pt x="1068" y="689"/>
                </a:lnTo>
                <a:lnTo>
                  <a:pt x="1045" y="689"/>
                </a:lnTo>
                <a:lnTo>
                  <a:pt x="998" y="690"/>
                </a:lnTo>
                <a:lnTo>
                  <a:pt x="909" y="702"/>
                </a:lnTo>
                <a:lnTo>
                  <a:pt x="823" y="725"/>
                </a:lnTo>
                <a:lnTo>
                  <a:pt x="743" y="757"/>
                </a:lnTo>
                <a:lnTo>
                  <a:pt x="668" y="801"/>
                </a:lnTo>
                <a:lnTo>
                  <a:pt x="599" y="853"/>
                </a:lnTo>
                <a:lnTo>
                  <a:pt x="537" y="913"/>
                </a:lnTo>
                <a:lnTo>
                  <a:pt x="484" y="980"/>
                </a:lnTo>
                <a:lnTo>
                  <a:pt x="460" y="1017"/>
                </a:lnTo>
                <a:lnTo>
                  <a:pt x="433" y="1009"/>
                </a:lnTo>
                <a:lnTo>
                  <a:pt x="379" y="1000"/>
                </a:lnTo>
                <a:lnTo>
                  <a:pt x="350" y="998"/>
                </a:lnTo>
                <a:lnTo>
                  <a:pt x="316" y="1000"/>
                </a:lnTo>
                <a:lnTo>
                  <a:pt x="252" y="1011"/>
                </a:lnTo>
                <a:lnTo>
                  <a:pt x="193" y="1035"/>
                </a:lnTo>
                <a:lnTo>
                  <a:pt x="139" y="1067"/>
                </a:lnTo>
                <a:lnTo>
                  <a:pt x="92" y="1109"/>
                </a:lnTo>
                <a:lnTo>
                  <a:pt x="55" y="1158"/>
                </a:lnTo>
                <a:lnTo>
                  <a:pt x="25" y="1214"/>
                </a:lnTo>
                <a:lnTo>
                  <a:pt x="5" y="1274"/>
                </a:lnTo>
                <a:lnTo>
                  <a:pt x="0" y="1307"/>
                </a:lnTo>
                <a:lnTo>
                  <a:pt x="4101" y="1307"/>
                </a:lnTo>
                <a:close/>
              </a:path>
            </a:pathLst>
          </a:custGeom>
          <a:solidFill>
            <a:srgbClr val="87D7FA"/>
          </a:solidFill>
          <a:ln>
            <a:noFill/>
          </a:ln>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8" name="Freeform 55"/>
          <p:cNvSpPr>
            <a:spLocks/>
          </p:cNvSpPr>
          <p:nvPr/>
        </p:nvSpPr>
        <p:spPr bwMode="auto">
          <a:xfrm>
            <a:off x="10082213" y="2856310"/>
            <a:ext cx="1150939" cy="270272"/>
          </a:xfrm>
          <a:custGeom>
            <a:avLst/>
            <a:gdLst>
              <a:gd name="T0" fmla="*/ 0 w 2900"/>
              <a:gd name="T1" fmla="*/ 906 h 906"/>
              <a:gd name="T2" fmla="*/ 2900 w 2900"/>
              <a:gd name="T3" fmla="*/ 906 h 906"/>
              <a:gd name="T4" fmla="*/ 2881 w 2900"/>
              <a:gd name="T5" fmla="*/ 877 h 906"/>
              <a:gd name="T6" fmla="*/ 2832 w 2900"/>
              <a:gd name="T7" fmla="*/ 831 h 906"/>
              <a:gd name="T8" fmla="*/ 2772 w 2900"/>
              <a:gd name="T9" fmla="*/ 797 h 906"/>
              <a:gd name="T10" fmla="*/ 2705 w 2900"/>
              <a:gd name="T11" fmla="*/ 780 h 906"/>
              <a:gd name="T12" fmla="*/ 2668 w 2900"/>
              <a:gd name="T13" fmla="*/ 778 h 906"/>
              <a:gd name="T14" fmla="*/ 2633 w 2900"/>
              <a:gd name="T15" fmla="*/ 779 h 906"/>
              <a:gd name="T16" fmla="*/ 2569 w 2900"/>
              <a:gd name="T17" fmla="*/ 796 h 906"/>
              <a:gd name="T18" fmla="*/ 2539 w 2900"/>
              <a:gd name="T19" fmla="*/ 810 h 906"/>
              <a:gd name="T20" fmla="*/ 2527 w 2900"/>
              <a:gd name="T21" fmla="*/ 765 h 906"/>
              <a:gd name="T22" fmla="*/ 2491 w 2900"/>
              <a:gd name="T23" fmla="*/ 682 h 906"/>
              <a:gd name="T24" fmla="*/ 2443 w 2900"/>
              <a:gd name="T25" fmla="*/ 605 h 906"/>
              <a:gd name="T26" fmla="*/ 2382 w 2900"/>
              <a:gd name="T27" fmla="*/ 538 h 906"/>
              <a:gd name="T28" fmla="*/ 2312 w 2900"/>
              <a:gd name="T29" fmla="*/ 482 h 906"/>
              <a:gd name="T30" fmla="*/ 2233 w 2900"/>
              <a:gd name="T31" fmla="*/ 438 h 906"/>
              <a:gd name="T32" fmla="*/ 2146 w 2900"/>
              <a:gd name="T33" fmla="*/ 407 h 906"/>
              <a:gd name="T34" fmla="*/ 2054 w 2900"/>
              <a:gd name="T35" fmla="*/ 390 h 906"/>
              <a:gd name="T36" fmla="*/ 2005 w 2900"/>
              <a:gd name="T37" fmla="*/ 389 h 906"/>
              <a:gd name="T38" fmla="*/ 1971 w 2900"/>
              <a:gd name="T39" fmla="*/ 390 h 906"/>
              <a:gd name="T40" fmla="*/ 1937 w 2900"/>
              <a:gd name="T41" fmla="*/ 394 h 906"/>
              <a:gd name="T42" fmla="*/ 1909 w 2900"/>
              <a:gd name="T43" fmla="*/ 361 h 906"/>
              <a:gd name="T44" fmla="*/ 1848 w 2900"/>
              <a:gd name="T45" fmla="*/ 302 h 906"/>
              <a:gd name="T46" fmla="*/ 1780 w 2900"/>
              <a:gd name="T47" fmla="*/ 250 h 906"/>
              <a:gd name="T48" fmla="*/ 1708 w 2900"/>
              <a:gd name="T49" fmla="*/ 205 h 906"/>
              <a:gd name="T50" fmla="*/ 1630 w 2900"/>
              <a:gd name="T51" fmla="*/ 167 h 906"/>
              <a:gd name="T52" fmla="*/ 1547 w 2900"/>
              <a:gd name="T53" fmla="*/ 139 h 906"/>
              <a:gd name="T54" fmla="*/ 1462 w 2900"/>
              <a:gd name="T55" fmla="*/ 119 h 906"/>
              <a:gd name="T56" fmla="*/ 1372 w 2900"/>
              <a:gd name="T57" fmla="*/ 109 h 906"/>
              <a:gd name="T58" fmla="*/ 1327 w 2900"/>
              <a:gd name="T59" fmla="*/ 109 h 906"/>
              <a:gd name="T60" fmla="*/ 1287 w 2900"/>
              <a:gd name="T61" fmla="*/ 109 h 906"/>
              <a:gd name="T62" fmla="*/ 1209 w 2900"/>
              <a:gd name="T63" fmla="*/ 116 h 906"/>
              <a:gd name="T64" fmla="*/ 1134 w 2900"/>
              <a:gd name="T65" fmla="*/ 132 h 906"/>
              <a:gd name="T66" fmla="*/ 1061 w 2900"/>
              <a:gd name="T67" fmla="*/ 153 h 906"/>
              <a:gd name="T68" fmla="*/ 1026 w 2900"/>
              <a:gd name="T69" fmla="*/ 167 h 906"/>
              <a:gd name="T70" fmla="*/ 999 w 2900"/>
              <a:gd name="T71" fmla="*/ 131 h 906"/>
              <a:gd name="T72" fmla="*/ 930 w 2900"/>
              <a:gd name="T73" fmla="*/ 70 h 906"/>
              <a:gd name="T74" fmla="*/ 849 w 2900"/>
              <a:gd name="T75" fmla="*/ 26 h 906"/>
              <a:gd name="T76" fmla="*/ 757 w 2900"/>
              <a:gd name="T77" fmla="*/ 2 h 906"/>
              <a:gd name="T78" fmla="*/ 709 w 2900"/>
              <a:gd name="T79" fmla="*/ 0 h 906"/>
              <a:gd name="T80" fmla="*/ 668 w 2900"/>
              <a:gd name="T81" fmla="*/ 1 h 906"/>
              <a:gd name="T82" fmla="*/ 592 w 2900"/>
              <a:gd name="T83" fmla="*/ 17 h 906"/>
              <a:gd name="T84" fmla="*/ 523 w 2900"/>
              <a:gd name="T85" fmla="*/ 47 h 906"/>
              <a:gd name="T86" fmla="*/ 461 w 2900"/>
              <a:gd name="T87" fmla="*/ 88 h 906"/>
              <a:gd name="T88" fmla="*/ 409 w 2900"/>
              <a:gd name="T89" fmla="*/ 141 h 906"/>
              <a:gd name="T90" fmla="*/ 366 w 2900"/>
              <a:gd name="T91" fmla="*/ 203 h 906"/>
              <a:gd name="T92" fmla="*/ 338 w 2900"/>
              <a:gd name="T93" fmla="*/ 272 h 906"/>
              <a:gd name="T94" fmla="*/ 322 w 2900"/>
              <a:gd name="T95" fmla="*/ 348 h 906"/>
              <a:gd name="T96" fmla="*/ 321 w 2900"/>
              <a:gd name="T97" fmla="*/ 387 h 906"/>
              <a:gd name="T98" fmla="*/ 321 w 2900"/>
              <a:gd name="T99" fmla="*/ 413 h 906"/>
              <a:gd name="T100" fmla="*/ 324 w 2900"/>
              <a:gd name="T101" fmla="*/ 438 h 906"/>
              <a:gd name="T102" fmla="*/ 291 w 2900"/>
              <a:gd name="T103" fmla="*/ 455 h 906"/>
              <a:gd name="T104" fmla="*/ 228 w 2900"/>
              <a:gd name="T105" fmla="*/ 494 h 906"/>
              <a:gd name="T106" fmla="*/ 171 w 2900"/>
              <a:gd name="T107" fmla="*/ 542 h 906"/>
              <a:gd name="T108" fmla="*/ 121 w 2900"/>
              <a:gd name="T109" fmla="*/ 595 h 906"/>
              <a:gd name="T110" fmla="*/ 79 w 2900"/>
              <a:gd name="T111" fmla="*/ 656 h 906"/>
              <a:gd name="T112" fmla="*/ 45 w 2900"/>
              <a:gd name="T113" fmla="*/ 722 h 906"/>
              <a:gd name="T114" fmla="*/ 19 w 2900"/>
              <a:gd name="T115" fmla="*/ 792 h 906"/>
              <a:gd name="T116" fmla="*/ 3 w 2900"/>
              <a:gd name="T117" fmla="*/ 867 h 906"/>
              <a:gd name="T118" fmla="*/ 0 w 2900"/>
              <a:gd name="T119" fmla="*/ 90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00" h="906">
                <a:moveTo>
                  <a:pt x="0" y="906"/>
                </a:moveTo>
                <a:lnTo>
                  <a:pt x="2900" y="906"/>
                </a:lnTo>
                <a:lnTo>
                  <a:pt x="2881" y="877"/>
                </a:lnTo>
                <a:lnTo>
                  <a:pt x="2832" y="831"/>
                </a:lnTo>
                <a:lnTo>
                  <a:pt x="2772" y="797"/>
                </a:lnTo>
                <a:lnTo>
                  <a:pt x="2705" y="780"/>
                </a:lnTo>
                <a:lnTo>
                  <a:pt x="2668" y="778"/>
                </a:lnTo>
                <a:lnTo>
                  <a:pt x="2633" y="779"/>
                </a:lnTo>
                <a:lnTo>
                  <a:pt x="2569" y="796"/>
                </a:lnTo>
                <a:lnTo>
                  <a:pt x="2539" y="810"/>
                </a:lnTo>
                <a:lnTo>
                  <a:pt x="2527" y="765"/>
                </a:lnTo>
                <a:lnTo>
                  <a:pt x="2491" y="682"/>
                </a:lnTo>
                <a:lnTo>
                  <a:pt x="2443" y="605"/>
                </a:lnTo>
                <a:lnTo>
                  <a:pt x="2382" y="538"/>
                </a:lnTo>
                <a:lnTo>
                  <a:pt x="2312" y="482"/>
                </a:lnTo>
                <a:lnTo>
                  <a:pt x="2233" y="438"/>
                </a:lnTo>
                <a:lnTo>
                  <a:pt x="2146" y="407"/>
                </a:lnTo>
                <a:lnTo>
                  <a:pt x="2054" y="390"/>
                </a:lnTo>
                <a:lnTo>
                  <a:pt x="2005" y="389"/>
                </a:lnTo>
                <a:lnTo>
                  <a:pt x="1971" y="390"/>
                </a:lnTo>
                <a:lnTo>
                  <a:pt x="1937" y="394"/>
                </a:lnTo>
                <a:lnTo>
                  <a:pt x="1909" y="361"/>
                </a:lnTo>
                <a:lnTo>
                  <a:pt x="1848" y="302"/>
                </a:lnTo>
                <a:lnTo>
                  <a:pt x="1780" y="250"/>
                </a:lnTo>
                <a:lnTo>
                  <a:pt x="1708" y="205"/>
                </a:lnTo>
                <a:lnTo>
                  <a:pt x="1630" y="167"/>
                </a:lnTo>
                <a:lnTo>
                  <a:pt x="1547" y="139"/>
                </a:lnTo>
                <a:lnTo>
                  <a:pt x="1462" y="119"/>
                </a:lnTo>
                <a:lnTo>
                  <a:pt x="1372" y="109"/>
                </a:lnTo>
                <a:lnTo>
                  <a:pt x="1327" y="109"/>
                </a:lnTo>
                <a:lnTo>
                  <a:pt x="1287" y="109"/>
                </a:lnTo>
                <a:lnTo>
                  <a:pt x="1209" y="116"/>
                </a:lnTo>
                <a:lnTo>
                  <a:pt x="1134" y="132"/>
                </a:lnTo>
                <a:lnTo>
                  <a:pt x="1061" y="153"/>
                </a:lnTo>
                <a:lnTo>
                  <a:pt x="1026" y="167"/>
                </a:lnTo>
                <a:lnTo>
                  <a:pt x="999" y="131"/>
                </a:lnTo>
                <a:lnTo>
                  <a:pt x="930" y="70"/>
                </a:lnTo>
                <a:lnTo>
                  <a:pt x="849" y="26"/>
                </a:lnTo>
                <a:lnTo>
                  <a:pt x="757" y="2"/>
                </a:lnTo>
                <a:lnTo>
                  <a:pt x="709" y="0"/>
                </a:lnTo>
                <a:lnTo>
                  <a:pt x="668" y="1"/>
                </a:lnTo>
                <a:lnTo>
                  <a:pt x="592" y="17"/>
                </a:lnTo>
                <a:lnTo>
                  <a:pt x="523" y="47"/>
                </a:lnTo>
                <a:lnTo>
                  <a:pt x="461" y="88"/>
                </a:lnTo>
                <a:lnTo>
                  <a:pt x="409" y="141"/>
                </a:lnTo>
                <a:lnTo>
                  <a:pt x="366" y="203"/>
                </a:lnTo>
                <a:lnTo>
                  <a:pt x="338" y="272"/>
                </a:lnTo>
                <a:lnTo>
                  <a:pt x="322" y="348"/>
                </a:lnTo>
                <a:lnTo>
                  <a:pt x="321" y="387"/>
                </a:lnTo>
                <a:lnTo>
                  <a:pt x="321" y="413"/>
                </a:lnTo>
                <a:lnTo>
                  <a:pt x="324" y="438"/>
                </a:lnTo>
                <a:lnTo>
                  <a:pt x="291" y="455"/>
                </a:lnTo>
                <a:lnTo>
                  <a:pt x="228" y="494"/>
                </a:lnTo>
                <a:lnTo>
                  <a:pt x="171" y="542"/>
                </a:lnTo>
                <a:lnTo>
                  <a:pt x="121" y="595"/>
                </a:lnTo>
                <a:lnTo>
                  <a:pt x="79" y="656"/>
                </a:lnTo>
                <a:lnTo>
                  <a:pt x="45" y="722"/>
                </a:lnTo>
                <a:lnTo>
                  <a:pt x="19" y="792"/>
                </a:lnTo>
                <a:lnTo>
                  <a:pt x="3" y="867"/>
                </a:lnTo>
                <a:lnTo>
                  <a:pt x="0" y="906"/>
                </a:lnTo>
                <a:close/>
              </a:path>
            </a:pathLst>
          </a:custGeom>
          <a:solidFill>
            <a:srgbClr val="87D7FA"/>
          </a:solidFill>
          <a:ln>
            <a:noFill/>
          </a:ln>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9" name="Freeform 56"/>
          <p:cNvSpPr>
            <a:spLocks/>
          </p:cNvSpPr>
          <p:nvPr/>
        </p:nvSpPr>
        <p:spPr bwMode="auto">
          <a:xfrm>
            <a:off x="9113839" y="3265886"/>
            <a:ext cx="3078163" cy="1703785"/>
          </a:xfrm>
          <a:custGeom>
            <a:avLst/>
            <a:gdLst>
              <a:gd name="T0" fmla="*/ 7758 w 7758"/>
              <a:gd name="T1" fmla="*/ 1914 h 5725"/>
              <a:gd name="T2" fmla="*/ 3736 w 7758"/>
              <a:gd name="T3" fmla="*/ 1959 h 5725"/>
              <a:gd name="T4" fmla="*/ 2907 w 7758"/>
              <a:gd name="T5" fmla="*/ 0 h 5725"/>
              <a:gd name="T6" fmla="*/ 1169 w 7758"/>
              <a:gd name="T7" fmla="*/ 251 h 5725"/>
              <a:gd name="T8" fmla="*/ 0 w 7758"/>
              <a:gd name="T9" fmla="*/ 5316 h 5725"/>
              <a:gd name="T10" fmla="*/ 15 w 7758"/>
              <a:gd name="T11" fmla="*/ 5329 h 5725"/>
              <a:gd name="T12" fmla="*/ 140 w 7758"/>
              <a:gd name="T13" fmla="*/ 5410 h 5725"/>
              <a:gd name="T14" fmla="*/ 269 w 7758"/>
              <a:gd name="T15" fmla="*/ 5482 h 5725"/>
              <a:gd name="T16" fmla="*/ 434 w 7758"/>
              <a:gd name="T17" fmla="*/ 5560 h 5725"/>
              <a:gd name="T18" fmla="*/ 632 w 7758"/>
              <a:gd name="T19" fmla="*/ 5631 h 5725"/>
              <a:gd name="T20" fmla="*/ 801 w 7758"/>
              <a:gd name="T21" fmla="*/ 5675 h 5725"/>
              <a:gd name="T22" fmla="*/ 921 w 7758"/>
              <a:gd name="T23" fmla="*/ 5698 h 5725"/>
              <a:gd name="T24" fmla="*/ 1048 w 7758"/>
              <a:gd name="T25" fmla="*/ 5715 h 5725"/>
              <a:gd name="T26" fmla="*/ 1180 w 7758"/>
              <a:gd name="T27" fmla="*/ 5724 h 5725"/>
              <a:gd name="T28" fmla="*/ 1249 w 7758"/>
              <a:gd name="T29" fmla="*/ 5725 h 5725"/>
              <a:gd name="T30" fmla="*/ 1392 w 7758"/>
              <a:gd name="T31" fmla="*/ 5723 h 5725"/>
              <a:gd name="T32" fmla="*/ 1711 w 7758"/>
              <a:gd name="T33" fmla="*/ 5700 h 5725"/>
              <a:gd name="T34" fmla="*/ 2050 w 7758"/>
              <a:gd name="T35" fmla="*/ 5659 h 5725"/>
              <a:gd name="T36" fmla="*/ 2388 w 7758"/>
              <a:gd name="T37" fmla="*/ 5609 h 5725"/>
              <a:gd name="T38" fmla="*/ 2854 w 7758"/>
              <a:gd name="T39" fmla="*/ 5527 h 5725"/>
              <a:gd name="T40" fmla="*/ 3258 w 7758"/>
              <a:gd name="T41" fmla="*/ 5447 h 5725"/>
              <a:gd name="T42" fmla="*/ 3298 w 7758"/>
              <a:gd name="T43" fmla="*/ 5438 h 5725"/>
              <a:gd name="T44" fmla="*/ 7758 w 7758"/>
              <a:gd name="T45" fmla="*/ 5617 h 5725"/>
              <a:gd name="T46" fmla="*/ 7758 w 7758"/>
              <a:gd name="T47" fmla="*/ 1914 h 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58" h="5725">
                <a:moveTo>
                  <a:pt x="7758" y="1914"/>
                </a:moveTo>
                <a:lnTo>
                  <a:pt x="3736" y="1959"/>
                </a:lnTo>
                <a:lnTo>
                  <a:pt x="2907" y="0"/>
                </a:lnTo>
                <a:lnTo>
                  <a:pt x="1169" y="251"/>
                </a:lnTo>
                <a:lnTo>
                  <a:pt x="0" y="5316"/>
                </a:lnTo>
                <a:lnTo>
                  <a:pt x="15" y="5329"/>
                </a:lnTo>
                <a:lnTo>
                  <a:pt x="140" y="5410"/>
                </a:lnTo>
                <a:lnTo>
                  <a:pt x="269" y="5482"/>
                </a:lnTo>
                <a:lnTo>
                  <a:pt x="434" y="5560"/>
                </a:lnTo>
                <a:lnTo>
                  <a:pt x="632" y="5631"/>
                </a:lnTo>
                <a:lnTo>
                  <a:pt x="801" y="5675"/>
                </a:lnTo>
                <a:lnTo>
                  <a:pt x="921" y="5698"/>
                </a:lnTo>
                <a:lnTo>
                  <a:pt x="1048" y="5715"/>
                </a:lnTo>
                <a:lnTo>
                  <a:pt x="1180" y="5724"/>
                </a:lnTo>
                <a:lnTo>
                  <a:pt x="1249" y="5725"/>
                </a:lnTo>
                <a:lnTo>
                  <a:pt x="1392" y="5723"/>
                </a:lnTo>
                <a:lnTo>
                  <a:pt x="1711" y="5700"/>
                </a:lnTo>
                <a:lnTo>
                  <a:pt x="2050" y="5659"/>
                </a:lnTo>
                <a:lnTo>
                  <a:pt x="2388" y="5609"/>
                </a:lnTo>
                <a:lnTo>
                  <a:pt x="2854" y="5527"/>
                </a:lnTo>
                <a:lnTo>
                  <a:pt x="3258" y="5447"/>
                </a:lnTo>
                <a:lnTo>
                  <a:pt x="3298" y="5438"/>
                </a:lnTo>
                <a:lnTo>
                  <a:pt x="7758" y="5617"/>
                </a:lnTo>
                <a:lnTo>
                  <a:pt x="7758" y="1914"/>
                </a:lnTo>
                <a:close/>
              </a:path>
            </a:pathLst>
          </a:custGeom>
          <a:solidFill>
            <a:srgbClr val="EC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0" name="Freeform 57"/>
          <p:cNvSpPr>
            <a:spLocks/>
          </p:cNvSpPr>
          <p:nvPr/>
        </p:nvSpPr>
        <p:spPr bwMode="auto">
          <a:xfrm>
            <a:off x="9537701" y="3533776"/>
            <a:ext cx="327025" cy="1063229"/>
          </a:xfrm>
          <a:custGeom>
            <a:avLst/>
            <a:gdLst>
              <a:gd name="T0" fmla="*/ 230 w 827"/>
              <a:gd name="T1" fmla="*/ 0 h 3569"/>
              <a:gd name="T2" fmla="*/ 827 w 827"/>
              <a:gd name="T3" fmla="*/ 366 h 3569"/>
              <a:gd name="T4" fmla="*/ 0 w 827"/>
              <a:gd name="T5" fmla="*/ 3569 h 3569"/>
              <a:gd name="T6" fmla="*/ 230 w 827"/>
              <a:gd name="T7" fmla="*/ 0 h 3569"/>
            </a:gdLst>
            <a:ahLst/>
            <a:cxnLst>
              <a:cxn ang="0">
                <a:pos x="T0" y="T1"/>
              </a:cxn>
              <a:cxn ang="0">
                <a:pos x="T2" y="T3"/>
              </a:cxn>
              <a:cxn ang="0">
                <a:pos x="T4" y="T5"/>
              </a:cxn>
              <a:cxn ang="0">
                <a:pos x="T6" y="T7"/>
              </a:cxn>
            </a:cxnLst>
            <a:rect l="0" t="0" r="r" b="b"/>
            <a:pathLst>
              <a:path w="827" h="3569">
                <a:moveTo>
                  <a:pt x="230" y="0"/>
                </a:moveTo>
                <a:lnTo>
                  <a:pt x="827" y="366"/>
                </a:lnTo>
                <a:lnTo>
                  <a:pt x="0" y="3569"/>
                </a:lnTo>
                <a:lnTo>
                  <a:pt x="230" y="0"/>
                </a:lnTo>
                <a:close/>
              </a:path>
            </a:pathLst>
          </a:custGeom>
          <a:solidFill>
            <a:srgbClr val="BABF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1" name="Freeform 58"/>
          <p:cNvSpPr>
            <a:spLocks/>
          </p:cNvSpPr>
          <p:nvPr/>
        </p:nvSpPr>
        <p:spPr bwMode="auto">
          <a:xfrm>
            <a:off x="7473951" y="2201467"/>
            <a:ext cx="2239963" cy="2706291"/>
          </a:xfrm>
          <a:custGeom>
            <a:avLst/>
            <a:gdLst>
              <a:gd name="T0" fmla="*/ 5220 w 5645"/>
              <a:gd name="T1" fmla="*/ 8511 h 9095"/>
              <a:gd name="T2" fmla="*/ 5215 w 5645"/>
              <a:gd name="T3" fmla="*/ 8570 h 9095"/>
              <a:gd name="T4" fmla="*/ 5186 w 5645"/>
              <a:gd name="T5" fmla="*/ 8686 h 9095"/>
              <a:gd name="T6" fmla="*/ 5137 w 5645"/>
              <a:gd name="T7" fmla="*/ 8791 h 9095"/>
              <a:gd name="T8" fmla="*/ 5071 w 5645"/>
              <a:gd name="T9" fmla="*/ 8884 h 9095"/>
              <a:gd name="T10" fmla="*/ 4988 w 5645"/>
              <a:gd name="T11" fmla="*/ 8963 h 9095"/>
              <a:gd name="T12" fmla="*/ 4892 w 5645"/>
              <a:gd name="T13" fmla="*/ 9025 h 9095"/>
              <a:gd name="T14" fmla="*/ 4786 w 5645"/>
              <a:gd name="T15" fmla="*/ 9071 h 9095"/>
              <a:gd name="T16" fmla="*/ 4670 w 5645"/>
              <a:gd name="T17" fmla="*/ 9093 h 9095"/>
              <a:gd name="T18" fmla="*/ 4609 w 5645"/>
              <a:gd name="T19" fmla="*/ 9095 h 9095"/>
              <a:gd name="T20" fmla="*/ 1057 w 5645"/>
              <a:gd name="T21" fmla="*/ 9095 h 9095"/>
              <a:gd name="T22" fmla="*/ 997 w 5645"/>
              <a:gd name="T23" fmla="*/ 9093 h 9095"/>
              <a:gd name="T24" fmla="*/ 882 w 5645"/>
              <a:gd name="T25" fmla="*/ 9071 h 9095"/>
              <a:gd name="T26" fmla="*/ 774 w 5645"/>
              <a:gd name="T27" fmla="*/ 9027 h 9095"/>
              <a:gd name="T28" fmla="*/ 678 w 5645"/>
              <a:gd name="T29" fmla="*/ 8963 h 9095"/>
              <a:gd name="T30" fmla="*/ 596 w 5645"/>
              <a:gd name="T31" fmla="*/ 8885 h 9095"/>
              <a:gd name="T32" fmla="*/ 529 w 5645"/>
              <a:gd name="T33" fmla="*/ 8792 h 9095"/>
              <a:gd name="T34" fmla="*/ 481 w 5645"/>
              <a:gd name="T35" fmla="*/ 8687 h 9095"/>
              <a:gd name="T36" fmla="*/ 451 w 5645"/>
              <a:gd name="T37" fmla="*/ 8573 h 9095"/>
              <a:gd name="T38" fmla="*/ 446 w 5645"/>
              <a:gd name="T39" fmla="*/ 8512 h 9095"/>
              <a:gd name="T40" fmla="*/ 0 w 5645"/>
              <a:gd name="T41" fmla="*/ 0 h 9095"/>
              <a:gd name="T42" fmla="*/ 5645 w 5645"/>
              <a:gd name="T43" fmla="*/ 0 h 9095"/>
              <a:gd name="T44" fmla="*/ 5220 w 5645"/>
              <a:gd name="T45" fmla="*/ 8511 h 9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5" h="9095">
                <a:moveTo>
                  <a:pt x="5220" y="8511"/>
                </a:moveTo>
                <a:lnTo>
                  <a:pt x="5215" y="8570"/>
                </a:lnTo>
                <a:lnTo>
                  <a:pt x="5186" y="8686"/>
                </a:lnTo>
                <a:lnTo>
                  <a:pt x="5137" y="8791"/>
                </a:lnTo>
                <a:lnTo>
                  <a:pt x="5071" y="8884"/>
                </a:lnTo>
                <a:lnTo>
                  <a:pt x="4988" y="8963"/>
                </a:lnTo>
                <a:lnTo>
                  <a:pt x="4892" y="9025"/>
                </a:lnTo>
                <a:lnTo>
                  <a:pt x="4786" y="9071"/>
                </a:lnTo>
                <a:lnTo>
                  <a:pt x="4670" y="9093"/>
                </a:lnTo>
                <a:lnTo>
                  <a:pt x="4609" y="9095"/>
                </a:lnTo>
                <a:lnTo>
                  <a:pt x="1057" y="9095"/>
                </a:lnTo>
                <a:lnTo>
                  <a:pt x="997" y="9093"/>
                </a:lnTo>
                <a:lnTo>
                  <a:pt x="882" y="9071"/>
                </a:lnTo>
                <a:lnTo>
                  <a:pt x="774" y="9027"/>
                </a:lnTo>
                <a:lnTo>
                  <a:pt x="678" y="8963"/>
                </a:lnTo>
                <a:lnTo>
                  <a:pt x="596" y="8885"/>
                </a:lnTo>
                <a:lnTo>
                  <a:pt x="529" y="8792"/>
                </a:lnTo>
                <a:lnTo>
                  <a:pt x="481" y="8687"/>
                </a:lnTo>
                <a:lnTo>
                  <a:pt x="451" y="8573"/>
                </a:lnTo>
                <a:lnTo>
                  <a:pt x="446" y="8512"/>
                </a:lnTo>
                <a:lnTo>
                  <a:pt x="0" y="0"/>
                </a:lnTo>
                <a:lnTo>
                  <a:pt x="5645" y="0"/>
                </a:lnTo>
                <a:lnTo>
                  <a:pt x="5220" y="8511"/>
                </a:lnTo>
                <a:close/>
              </a:path>
            </a:pathLst>
          </a:custGeom>
          <a:solidFill>
            <a:srgbClr val="43B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274320" rIns="68580" bIns="34290" numCol="1" anchor="t" anchorCtr="0" compatLnSpc="1">
            <a:prstTxWarp prst="textNoShape">
              <a:avLst/>
            </a:prstTxWarp>
          </a:bodyPr>
          <a:lstStyle/>
          <a:p>
            <a:pPr algn="ctr" defTabSz="685766"/>
            <a:r>
              <a:rPr lang="en-US" sz="3000" dirty="0">
                <a:solidFill>
                  <a:srgbClr val="70AD47">
                    <a:lumMod val="50000"/>
                  </a:srgbClr>
                </a:solidFill>
              </a:rPr>
              <a:t>Let’s meet back in</a:t>
            </a:r>
          </a:p>
          <a:p>
            <a:pPr algn="ctr" defTabSz="685766"/>
            <a:r>
              <a:rPr lang="en-US" sz="2700" b="1" dirty="0">
                <a:solidFill>
                  <a:srgbClr val="70AD47">
                    <a:lumMod val="50000"/>
                  </a:srgbClr>
                </a:solidFill>
              </a:rPr>
              <a:t>15 </a:t>
            </a:r>
            <a:r>
              <a:rPr lang="en-US" sz="2700" b="1" dirty="0" err="1">
                <a:solidFill>
                  <a:srgbClr val="70AD47">
                    <a:lumMod val="50000"/>
                  </a:srgbClr>
                </a:solidFill>
              </a:rPr>
              <a:t>mins</a:t>
            </a:r>
            <a:endParaRPr lang="en-US" sz="3000" dirty="0">
              <a:solidFill>
                <a:srgbClr val="70AD47">
                  <a:lumMod val="50000"/>
                </a:srgbClr>
              </a:solidFill>
            </a:endParaRPr>
          </a:p>
        </p:txBody>
      </p:sp>
      <p:sp>
        <p:nvSpPr>
          <p:cNvPr id="222" name="Rectangle 59"/>
          <p:cNvSpPr>
            <a:spLocks noChangeArrowheads="1"/>
          </p:cNvSpPr>
          <p:nvPr/>
        </p:nvSpPr>
        <p:spPr bwMode="auto">
          <a:xfrm>
            <a:off x="7323138" y="2008586"/>
            <a:ext cx="2546351" cy="192881"/>
          </a:xfrm>
          <a:prstGeom prst="rect">
            <a:avLst/>
          </a:prstGeom>
          <a:solidFill>
            <a:srgbClr val="ECEF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3" name="Freeform 60"/>
          <p:cNvSpPr>
            <a:spLocks/>
          </p:cNvSpPr>
          <p:nvPr/>
        </p:nvSpPr>
        <p:spPr bwMode="auto">
          <a:xfrm>
            <a:off x="7537451" y="1679972"/>
            <a:ext cx="2117725" cy="328613"/>
          </a:xfrm>
          <a:custGeom>
            <a:avLst/>
            <a:gdLst>
              <a:gd name="T0" fmla="*/ 5336 w 5336"/>
              <a:gd name="T1" fmla="*/ 1101 h 1101"/>
              <a:gd name="T2" fmla="*/ 0 w 5336"/>
              <a:gd name="T3" fmla="*/ 1101 h 1101"/>
              <a:gd name="T4" fmla="*/ 0 w 5336"/>
              <a:gd name="T5" fmla="*/ 522 h 1101"/>
              <a:gd name="T6" fmla="*/ 3 w 5336"/>
              <a:gd name="T7" fmla="*/ 469 h 1101"/>
              <a:gd name="T8" fmla="*/ 22 w 5336"/>
              <a:gd name="T9" fmla="*/ 368 h 1101"/>
              <a:gd name="T10" fmla="*/ 60 w 5336"/>
              <a:gd name="T11" fmla="*/ 276 h 1101"/>
              <a:gd name="T12" fmla="*/ 114 w 5336"/>
              <a:gd name="T13" fmla="*/ 191 h 1101"/>
              <a:gd name="T14" fmla="*/ 183 w 5336"/>
              <a:gd name="T15" fmla="*/ 120 h 1101"/>
              <a:gd name="T16" fmla="*/ 263 w 5336"/>
              <a:gd name="T17" fmla="*/ 63 h 1101"/>
              <a:gd name="T18" fmla="*/ 354 w 5336"/>
              <a:gd name="T19" fmla="*/ 23 h 1101"/>
              <a:gd name="T20" fmla="*/ 454 w 5336"/>
              <a:gd name="T21" fmla="*/ 2 h 1101"/>
              <a:gd name="T22" fmla="*/ 507 w 5336"/>
              <a:gd name="T23" fmla="*/ 0 h 1101"/>
              <a:gd name="T24" fmla="*/ 4822 w 5336"/>
              <a:gd name="T25" fmla="*/ 0 h 1101"/>
              <a:gd name="T26" fmla="*/ 4875 w 5336"/>
              <a:gd name="T27" fmla="*/ 2 h 1101"/>
              <a:gd name="T28" fmla="*/ 4975 w 5336"/>
              <a:gd name="T29" fmla="*/ 23 h 1101"/>
              <a:gd name="T30" fmla="*/ 5067 w 5336"/>
              <a:gd name="T31" fmla="*/ 63 h 1101"/>
              <a:gd name="T32" fmla="*/ 5150 w 5336"/>
              <a:gd name="T33" fmla="*/ 120 h 1101"/>
              <a:gd name="T34" fmla="*/ 5219 w 5336"/>
              <a:gd name="T35" fmla="*/ 191 h 1101"/>
              <a:gd name="T36" fmla="*/ 5274 w 5336"/>
              <a:gd name="T37" fmla="*/ 276 h 1101"/>
              <a:gd name="T38" fmla="*/ 5314 w 5336"/>
              <a:gd name="T39" fmla="*/ 368 h 1101"/>
              <a:gd name="T40" fmla="*/ 5335 w 5336"/>
              <a:gd name="T41" fmla="*/ 469 h 1101"/>
              <a:gd name="T42" fmla="*/ 5336 w 5336"/>
              <a:gd name="T43" fmla="*/ 522 h 1101"/>
              <a:gd name="T44" fmla="*/ 5336 w 5336"/>
              <a:gd name="T45" fmla="*/ 1101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36" h="1101">
                <a:moveTo>
                  <a:pt x="5336" y="1101"/>
                </a:moveTo>
                <a:lnTo>
                  <a:pt x="0" y="1101"/>
                </a:lnTo>
                <a:lnTo>
                  <a:pt x="0" y="522"/>
                </a:lnTo>
                <a:lnTo>
                  <a:pt x="3" y="469"/>
                </a:lnTo>
                <a:lnTo>
                  <a:pt x="22" y="368"/>
                </a:lnTo>
                <a:lnTo>
                  <a:pt x="60" y="276"/>
                </a:lnTo>
                <a:lnTo>
                  <a:pt x="114" y="191"/>
                </a:lnTo>
                <a:lnTo>
                  <a:pt x="183" y="120"/>
                </a:lnTo>
                <a:lnTo>
                  <a:pt x="263" y="63"/>
                </a:lnTo>
                <a:lnTo>
                  <a:pt x="354" y="23"/>
                </a:lnTo>
                <a:lnTo>
                  <a:pt x="454" y="2"/>
                </a:lnTo>
                <a:lnTo>
                  <a:pt x="507" y="0"/>
                </a:lnTo>
                <a:lnTo>
                  <a:pt x="4822" y="0"/>
                </a:lnTo>
                <a:lnTo>
                  <a:pt x="4875" y="2"/>
                </a:lnTo>
                <a:lnTo>
                  <a:pt x="4975" y="23"/>
                </a:lnTo>
                <a:lnTo>
                  <a:pt x="5067" y="63"/>
                </a:lnTo>
                <a:lnTo>
                  <a:pt x="5150" y="120"/>
                </a:lnTo>
                <a:lnTo>
                  <a:pt x="5219" y="191"/>
                </a:lnTo>
                <a:lnTo>
                  <a:pt x="5274" y="276"/>
                </a:lnTo>
                <a:lnTo>
                  <a:pt x="5314" y="368"/>
                </a:lnTo>
                <a:lnTo>
                  <a:pt x="5335" y="469"/>
                </a:lnTo>
                <a:lnTo>
                  <a:pt x="5336" y="522"/>
                </a:lnTo>
                <a:lnTo>
                  <a:pt x="5336" y="1101"/>
                </a:lnTo>
                <a:close/>
              </a:path>
            </a:pathLst>
          </a:custGeom>
          <a:solidFill>
            <a:srgbClr val="EC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4" name="Rectangle 61"/>
          <p:cNvSpPr>
            <a:spLocks noChangeArrowheads="1"/>
          </p:cNvSpPr>
          <p:nvPr/>
        </p:nvSpPr>
        <p:spPr bwMode="auto">
          <a:xfrm>
            <a:off x="7537451" y="1925241"/>
            <a:ext cx="2117725" cy="83344"/>
          </a:xfrm>
          <a:prstGeom prst="rect">
            <a:avLst/>
          </a:prstGeom>
          <a:solidFill>
            <a:srgbClr val="BABF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5" name="Freeform 62"/>
          <p:cNvSpPr>
            <a:spLocks/>
          </p:cNvSpPr>
          <p:nvPr/>
        </p:nvSpPr>
        <p:spPr bwMode="auto">
          <a:xfrm>
            <a:off x="7219950" y="2927748"/>
            <a:ext cx="463551" cy="404813"/>
          </a:xfrm>
          <a:custGeom>
            <a:avLst/>
            <a:gdLst>
              <a:gd name="T0" fmla="*/ 1166 w 1166"/>
              <a:gd name="T1" fmla="*/ 967 h 1361"/>
              <a:gd name="T2" fmla="*/ 1165 w 1166"/>
              <a:gd name="T3" fmla="*/ 1007 h 1361"/>
              <a:gd name="T4" fmla="*/ 1148 w 1166"/>
              <a:gd name="T5" fmla="*/ 1084 h 1361"/>
              <a:gd name="T6" fmla="*/ 1118 w 1166"/>
              <a:gd name="T7" fmla="*/ 1155 h 1361"/>
              <a:gd name="T8" fmla="*/ 1077 w 1166"/>
              <a:gd name="T9" fmla="*/ 1217 h 1361"/>
              <a:gd name="T10" fmla="*/ 1023 w 1166"/>
              <a:gd name="T11" fmla="*/ 1272 h 1361"/>
              <a:gd name="T12" fmla="*/ 960 w 1166"/>
              <a:gd name="T13" fmla="*/ 1313 h 1361"/>
              <a:gd name="T14" fmla="*/ 889 w 1166"/>
              <a:gd name="T15" fmla="*/ 1343 h 1361"/>
              <a:gd name="T16" fmla="*/ 813 w 1166"/>
              <a:gd name="T17" fmla="*/ 1360 h 1361"/>
              <a:gd name="T18" fmla="*/ 772 w 1166"/>
              <a:gd name="T19" fmla="*/ 1361 h 1361"/>
              <a:gd name="T20" fmla="*/ 394 w 1166"/>
              <a:gd name="T21" fmla="*/ 1361 h 1361"/>
              <a:gd name="T22" fmla="*/ 352 w 1166"/>
              <a:gd name="T23" fmla="*/ 1360 h 1361"/>
              <a:gd name="T24" fmla="*/ 276 w 1166"/>
              <a:gd name="T25" fmla="*/ 1343 h 1361"/>
              <a:gd name="T26" fmla="*/ 205 w 1166"/>
              <a:gd name="T27" fmla="*/ 1313 h 1361"/>
              <a:gd name="T28" fmla="*/ 142 w 1166"/>
              <a:gd name="T29" fmla="*/ 1272 h 1361"/>
              <a:gd name="T30" fmla="*/ 89 w 1166"/>
              <a:gd name="T31" fmla="*/ 1217 h 1361"/>
              <a:gd name="T32" fmla="*/ 47 w 1166"/>
              <a:gd name="T33" fmla="*/ 1155 h 1361"/>
              <a:gd name="T34" fmla="*/ 17 w 1166"/>
              <a:gd name="T35" fmla="*/ 1084 h 1361"/>
              <a:gd name="T36" fmla="*/ 1 w 1166"/>
              <a:gd name="T37" fmla="*/ 1007 h 1361"/>
              <a:gd name="T38" fmla="*/ 0 w 1166"/>
              <a:gd name="T39" fmla="*/ 967 h 1361"/>
              <a:gd name="T40" fmla="*/ 0 w 1166"/>
              <a:gd name="T41" fmla="*/ 394 h 1361"/>
              <a:gd name="T42" fmla="*/ 1 w 1166"/>
              <a:gd name="T43" fmla="*/ 353 h 1361"/>
              <a:gd name="T44" fmla="*/ 17 w 1166"/>
              <a:gd name="T45" fmla="*/ 276 h 1361"/>
              <a:gd name="T46" fmla="*/ 47 w 1166"/>
              <a:gd name="T47" fmla="*/ 205 h 1361"/>
              <a:gd name="T48" fmla="*/ 89 w 1166"/>
              <a:gd name="T49" fmla="*/ 143 h 1361"/>
              <a:gd name="T50" fmla="*/ 142 w 1166"/>
              <a:gd name="T51" fmla="*/ 90 h 1361"/>
              <a:gd name="T52" fmla="*/ 205 w 1166"/>
              <a:gd name="T53" fmla="*/ 47 h 1361"/>
              <a:gd name="T54" fmla="*/ 276 w 1166"/>
              <a:gd name="T55" fmla="*/ 17 h 1361"/>
              <a:gd name="T56" fmla="*/ 352 w 1166"/>
              <a:gd name="T57" fmla="*/ 2 h 1361"/>
              <a:gd name="T58" fmla="*/ 394 w 1166"/>
              <a:gd name="T59" fmla="*/ 0 h 1361"/>
              <a:gd name="T60" fmla="*/ 772 w 1166"/>
              <a:gd name="T61" fmla="*/ 0 h 1361"/>
              <a:gd name="T62" fmla="*/ 813 w 1166"/>
              <a:gd name="T63" fmla="*/ 2 h 1361"/>
              <a:gd name="T64" fmla="*/ 889 w 1166"/>
              <a:gd name="T65" fmla="*/ 17 h 1361"/>
              <a:gd name="T66" fmla="*/ 960 w 1166"/>
              <a:gd name="T67" fmla="*/ 47 h 1361"/>
              <a:gd name="T68" fmla="*/ 1023 w 1166"/>
              <a:gd name="T69" fmla="*/ 90 h 1361"/>
              <a:gd name="T70" fmla="*/ 1077 w 1166"/>
              <a:gd name="T71" fmla="*/ 143 h 1361"/>
              <a:gd name="T72" fmla="*/ 1118 w 1166"/>
              <a:gd name="T73" fmla="*/ 205 h 1361"/>
              <a:gd name="T74" fmla="*/ 1148 w 1166"/>
              <a:gd name="T75" fmla="*/ 276 h 1361"/>
              <a:gd name="T76" fmla="*/ 1165 w 1166"/>
              <a:gd name="T77" fmla="*/ 353 h 1361"/>
              <a:gd name="T78" fmla="*/ 1166 w 1166"/>
              <a:gd name="T79" fmla="*/ 394 h 1361"/>
              <a:gd name="T80" fmla="*/ 1166 w 1166"/>
              <a:gd name="T81" fmla="*/ 967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6" h="1361">
                <a:moveTo>
                  <a:pt x="1166" y="967"/>
                </a:moveTo>
                <a:lnTo>
                  <a:pt x="1165" y="1007"/>
                </a:lnTo>
                <a:lnTo>
                  <a:pt x="1148" y="1084"/>
                </a:lnTo>
                <a:lnTo>
                  <a:pt x="1118" y="1155"/>
                </a:lnTo>
                <a:lnTo>
                  <a:pt x="1077" y="1217"/>
                </a:lnTo>
                <a:lnTo>
                  <a:pt x="1023" y="1272"/>
                </a:lnTo>
                <a:lnTo>
                  <a:pt x="960" y="1313"/>
                </a:lnTo>
                <a:lnTo>
                  <a:pt x="889" y="1343"/>
                </a:lnTo>
                <a:lnTo>
                  <a:pt x="813" y="1360"/>
                </a:lnTo>
                <a:lnTo>
                  <a:pt x="772" y="1361"/>
                </a:lnTo>
                <a:lnTo>
                  <a:pt x="394" y="1361"/>
                </a:lnTo>
                <a:lnTo>
                  <a:pt x="352" y="1360"/>
                </a:lnTo>
                <a:lnTo>
                  <a:pt x="276" y="1343"/>
                </a:lnTo>
                <a:lnTo>
                  <a:pt x="205" y="1313"/>
                </a:lnTo>
                <a:lnTo>
                  <a:pt x="142" y="1272"/>
                </a:lnTo>
                <a:lnTo>
                  <a:pt x="89" y="1217"/>
                </a:lnTo>
                <a:lnTo>
                  <a:pt x="47" y="1155"/>
                </a:lnTo>
                <a:lnTo>
                  <a:pt x="17" y="1084"/>
                </a:lnTo>
                <a:lnTo>
                  <a:pt x="1" y="1007"/>
                </a:lnTo>
                <a:lnTo>
                  <a:pt x="0" y="967"/>
                </a:lnTo>
                <a:lnTo>
                  <a:pt x="0" y="394"/>
                </a:lnTo>
                <a:lnTo>
                  <a:pt x="1" y="353"/>
                </a:lnTo>
                <a:lnTo>
                  <a:pt x="17" y="276"/>
                </a:lnTo>
                <a:lnTo>
                  <a:pt x="47" y="205"/>
                </a:lnTo>
                <a:lnTo>
                  <a:pt x="89" y="143"/>
                </a:lnTo>
                <a:lnTo>
                  <a:pt x="142" y="90"/>
                </a:lnTo>
                <a:lnTo>
                  <a:pt x="205" y="47"/>
                </a:lnTo>
                <a:lnTo>
                  <a:pt x="276" y="17"/>
                </a:lnTo>
                <a:lnTo>
                  <a:pt x="352" y="2"/>
                </a:lnTo>
                <a:lnTo>
                  <a:pt x="394" y="0"/>
                </a:lnTo>
                <a:lnTo>
                  <a:pt x="772" y="0"/>
                </a:lnTo>
                <a:lnTo>
                  <a:pt x="813" y="2"/>
                </a:lnTo>
                <a:lnTo>
                  <a:pt x="889" y="17"/>
                </a:lnTo>
                <a:lnTo>
                  <a:pt x="960" y="47"/>
                </a:lnTo>
                <a:lnTo>
                  <a:pt x="1023" y="90"/>
                </a:lnTo>
                <a:lnTo>
                  <a:pt x="1077" y="143"/>
                </a:lnTo>
                <a:lnTo>
                  <a:pt x="1118" y="205"/>
                </a:lnTo>
                <a:lnTo>
                  <a:pt x="1148" y="276"/>
                </a:lnTo>
                <a:lnTo>
                  <a:pt x="1165" y="353"/>
                </a:lnTo>
                <a:lnTo>
                  <a:pt x="1166" y="394"/>
                </a:lnTo>
                <a:lnTo>
                  <a:pt x="1166" y="967"/>
                </a:lnTo>
                <a:close/>
              </a:path>
            </a:pathLst>
          </a:custGeom>
          <a:solidFill>
            <a:srgbClr val="EC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6" name="Freeform 63"/>
          <p:cNvSpPr>
            <a:spLocks/>
          </p:cNvSpPr>
          <p:nvPr/>
        </p:nvSpPr>
        <p:spPr bwMode="auto">
          <a:xfrm>
            <a:off x="7219950" y="3429000"/>
            <a:ext cx="463551" cy="406004"/>
          </a:xfrm>
          <a:custGeom>
            <a:avLst/>
            <a:gdLst>
              <a:gd name="T0" fmla="*/ 1166 w 1166"/>
              <a:gd name="T1" fmla="*/ 967 h 1361"/>
              <a:gd name="T2" fmla="*/ 1165 w 1166"/>
              <a:gd name="T3" fmla="*/ 1007 h 1361"/>
              <a:gd name="T4" fmla="*/ 1148 w 1166"/>
              <a:gd name="T5" fmla="*/ 1084 h 1361"/>
              <a:gd name="T6" fmla="*/ 1118 w 1166"/>
              <a:gd name="T7" fmla="*/ 1155 h 1361"/>
              <a:gd name="T8" fmla="*/ 1077 w 1166"/>
              <a:gd name="T9" fmla="*/ 1217 h 1361"/>
              <a:gd name="T10" fmla="*/ 1023 w 1166"/>
              <a:gd name="T11" fmla="*/ 1272 h 1361"/>
              <a:gd name="T12" fmla="*/ 960 w 1166"/>
              <a:gd name="T13" fmla="*/ 1313 h 1361"/>
              <a:gd name="T14" fmla="*/ 889 w 1166"/>
              <a:gd name="T15" fmla="*/ 1343 h 1361"/>
              <a:gd name="T16" fmla="*/ 813 w 1166"/>
              <a:gd name="T17" fmla="*/ 1360 h 1361"/>
              <a:gd name="T18" fmla="*/ 772 w 1166"/>
              <a:gd name="T19" fmla="*/ 1361 h 1361"/>
              <a:gd name="T20" fmla="*/ 394 w 1166"/>
              <a:gd name="T21" fmla="*/ 1361 h 1361"/>
              <a:gd name="T22" fmla="*/ 352 w 1166"/>
              <a:gd name="T23" fmla="*/ 1360 h 1361"/>
              <a:gd name="T24" fmla="*/ 276 w 1166"/>
              <a:gd name="T25" fmla="*/ 1343 h 1361"/>
              <a:gd name="T26" fmla="*/ 205 w 1166"/>
              <a:gd name="T27" fmla="*/ 1313 h 1361"/>
              <a:gd name="T28" fmla="*/ 142 w 1166"/>
              <a:gd name="T29" fmla="*/ 1272 h 1361"/>
              <a:gd name="T30" fmla="*/ 89 w 1166"/>
              <a:gd name="T31" fmla="*/ 1217 h 1361"/>
              <a:gd name="T32" fmla="*/ 47 w 1166"/>
              <a:gd name="T33" fmla="*/ 1155 h 1361"/>
              <a:gd name="T34" fmla="*/ 17 w 1166"/>
              <a:gd name="T35" fmla="*/ 1084 h 1361"/>
              <a:gd name="T36" fmla="*/ 1 w 1166"/>
              <a:gd name="T37" fmla="*/ 1007 h 1361"/>
              <a:gd name="T38" fmla="*/ 0 w 1166"/>
              <a:gd name="T39" fmla="*/ 967 h 1361"/>
              <a:gd name="T40" fmla="*/ 0 w 1166"/>
              <a:gd name="T41" fmla="*/ 394 h 1361"/>
              <a:gd name="T42" fmla="*/ 1 w 1166"/>
              <a:gd name="T43" fmla="*/ 353 h 1361"/>
              <a:gd name="T44" fmla="*/ 17 w 1166"/>
              <a:gd name="T45" fmla="*/ 276 h 1361"/>
              <a:gd name="T46" fmla="*/ 47 w 1166"/>
              <a:gd name="T47" fmla="*/ 205 h 1361"/>
              <a:gd name="T48" fmla="*/ 89 w 1166"/>
              <a:gd name="T49" fmla="*/ 143 h 1361"/>
              <a:gd name="T50" fmla="*/ 142 w 1166"/>
              <a:gd name="T51" fmla="*/ 90 h 1361"/>
              <a:gd name="T52" fmla="*/ 205 w 1166"/>
              <a:gd name="T53" fmla="*/ 47 h 1361"/>
              <a:gd name="T54" fmla="*/ 276 w 1166"/>
              <a:gd name="T55" fmla="*/ 17 h 1361"/>
              <a:gd name="T56" fmla="*/ 352 w 1166"/>
              <a:gd name="T57" fmla="*/ 2 h 1361"/>
              <a:gd name="T58" fmla="*/ 394 w 1166"/>
              <a:gd name="T59" fmla="*/ 0 h 1361"/>
              <a:gd name="T60" fmla="*/ 772 w 1166"/>
              <a:gd name="T61" fmla="*/ 0 h 1361"/>
              <a:gd name="T62" fmla="*/ 813 w 1166"/>
              <a:gd name="T63" fmla="*/ 2 h 1361"/>
              <a:gd name="T64" fmla="*/ 889 w 1166"/>
              <a:gd name="T65" fmla="*/ 17 h 1361"/>
              <a:gd name="T66" fmla="*/ 960 w 1166"/>
              <a:gd name="T67" fmla="*/ 47 h 1361"/>
              <a:gd name="T68" fmla="*/ 1023 w 1166"/>
              <a:gd name="T69" fmla="*/ 90 h 1361"/>
              <a:gd name="T70" fmla="*/ 1077 w 1166"/>
              <a:gd name="T71" fmla="*/ 143 h 1361"/>
              <a:gd name="T72" fmla="*/ 1118 w 1166"/>
              <a:gd name="T73" fmla="*/ 205 h 1361"/>
              <a:gd name="T74" fmla="*/ 1148 w 1166"/>
              <a:gd name="T75" fmla="*/ 276 h 1361"/>
              <a:gd name="T76" fmla="*/ 1165 w 1166"/>
              <a:gd name="T77" fmla="*/ 353 h 1361"/>
              <a:gd name="T78" fmla="*/ 1166 w 1166"/>
              <a:gd name="T79" fmla="*/ 394 h 1361"/>
              <a:gd name="T80" fmla="*/ 1166 w 1166"/>
              <a:gd name="T81" fmla="*/ 967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6" h="1361">
                <a:moveTo>
                  <a:pt x="1166" y="967"/>
                </a:moveTo>
                <a:lnTo>
                  <a:pt x="1165" y="1007"/>
                </a:lnTo>
                <a:lnTo>
                  <a:pt x="1148" y="1084"/>
                </a:lnTo>
                <a:lnTo>
                  <a:pt x="1118" y="1155"/>
                </a:lnTo>
                <a:lnTo>
                  <a:pt x="1077" y="1217"/>
                </a:lnTo>
                <a:lnTo>
                  <a:pt x="1023" y="1272"/>
                </a:lnTo>
                <a:lnTo>
                  <a:pt x="960" y="1313"/>
                </a:lnTo>
                <a:lnTo>
                  <a:pt x="889" y="1343"/>
                </a:lnTo>
                <a:lnTo>
                  <a:pt x="813" y="1360"/>
                </a:lnTo>
                <a:lnTo>
                  <a:pt x="772" y="1361"/>
                </a:lnTo>
                <a:lnTo>
                  <a:pt x="394" y="1361"/>
                </a:lnTo>
                <a:lnTo>
                  <a:pt x="352" y="1360"/>
                </a:lnTo>
                <a:lnTo>
                  <a:pt x="276" y="1343"/>
                </a:lnTo>
                <a:lnTo>
                  <a:pt x="205" y="1313"/>
                </a:lnTo>
                <a:lnTo>
                  <a:pt x="142" y="1272"/>
                </a:lnTo>
                <a:lnTo>
                  <a:pt x="89" y="1217"/>
                </a:lnTo>
                <a:lnTo>
                  <a:pt x="47" y="1155"/>
                </a:lnTo>
                <a:lnTo>
                  <a:pt x="17" y="1084"/>
                </a:lnTo>
                <a:lnTo>
                  <a:pt x="1" y="1007"/>
                </a:lnTo>
                <a:lnTo>
                  <a:pt x="0" y="967"/>
                </a:lnTo>
                <a:lnTo>
                  <a:pt x="0" y="394"/>
                </a:lnTo>
                <a:lnTo>
                  <a:pt x="1" y="353"/>
                </a:lnTo>
                <a:lnTo>
                  <a:pt x="17" y="276"/>
                </a:lnTo>
                <a:lnTo>
                  <a:pt x="47" y="205"/>
                </a:lnTo>
                <a:lnTo>
                  <a:pt x="89" y="143"/>
                </a:lnTo>
                <a:lnTo>
                  <a:pt x="142" y="90"/>
                </a:lnTo>
                <a:lnTo>
                  <a:pt x="205" y="47"/>
                </a:lnTo>
                <a:lnTo>
                  <a:pt x="276" y="17"/>
                </a:lnTo>
                <a:lnTo>
                  <a:pt x="352" y="2"/>
                </a:lnTo>
                <a:lnTo>
                  <a:pt x="394" y="0"/>
                </a:lnTo>
                <a:lnTo>
                  <a:pt x="772" y="0"/>
                </a:lnTo>
                <a:lnTo>
                  <a:pt x="813" y="2"/>
                </a:lnTo>
                <a:lnTo>
                  <a:pt x="889" y="17"/>
                </a:lnTo>
                <a:lnTo>
                  <a:pt x="960" y="47"/>
                </a:lnTo>
                <a:lnTo>
                  <a:pt x="1023" y="90"/>
                </a:lnTo>
                <a:lnTo>
                  <a:pt x="1077" y="143"/>
                </a:lnTo>
                <a:lnTo>
                  <a:pt x="1118" y="205"/>
                </a:lnTo>
                <a:lnTo>
                  <a:pt x="1148" y="276"/>
                </a:lnTo>
                <a:lnTo>
                  <a:pt x="1165" y="353"/>
                </a:lnTo>
                <a:lnTo>
                  <a:pt x="1166" y="394"/>
                </a:lnTo>
                <a:lnTo>
                  <a:pt x="1166" y="967"/>
                </a:lnTo>
                <a:close/>
              </a:path>
            </a:pathLst>
          </a:custGeom>
          <a:solidFill>
            <a:srgbClr val="EC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7" name="Freeform 64"/>
          <p:cNvSpPr>
            <a:spLocks/>
          </p:cNvSpPr>
          <p:nvPr/>
        </p:nvSpPr>
        <p:spPr bwMode="auto">
          <a:xfrm>
            <a:off x="7272339" y="3931445"/>
            <a:ext cx="393700" cy="352425"/>
          </a:xfrm>
          <a:custGeom>
            <a:avLst/>
            <a:gdLst>
              <a:gd name="T0" fmla="*/ 992 w 992"/>
              <a:gd name="T1" fmla="*/ 793 h 1188"/>
              <a:gd name="T2" fmla="*/ 991 w 992"/>
              <a:gd name="T3" fmla="*/ 835 h 1188"/>
              <a:gd name="T4" fmla="*/ 976 w 992"/>
              <a:gd name="T5" fmla="*/ 911 h 1188"/>
              <a:gd name="T6" fmla="*/ 946 w 992"/>
              <a:gd name="T7" fmla="*/ 983 h 1188"/>
              <a:gd name="T8" fmla="*/ 903 w 992"/>
              <a:gd name="T9" fmla="*/ 1045 h 1188"/>
              <a:gd name="T10" fmla="*/ 850 w 992"/>
              <a:gd name="T11" fmla="*/ 1098 h 1188"/>
              <a:gd name="T12" fmla="*/ 788 w 992"/>
              <a:gd name="T13" fmla="*/ 1141 h 1188"/>
              <a:gd name="T14" fmla="*/ 716 w 992"/>
              <a:gd name="T15" fmla="*/ 1171 h 1188"/>
              <a:gd name="T16" fmla="*/ 640 w 992"/>
              <a:gd name="T17" fmla="*/ 1186 h 1188"/>
              <a:gd name="T18" fmla="*/ 598 w 992"/>
              <a:gd name="T19" fmla="*/ 1188 h 1188"/>
              <a:gd name="T20" fmla="*/ 394 w 992"/>
              <a:gd name="T21" fmla="*/ 1188 h 1188"/>
              <a:gd name="T22" fmla="*/ 352 w 992"/>
              <a:gd name="T23" fmla="*/ 1186 h 1188"/>
              <a:gd name="T24" fmla="*/ 276 w 992"/>
              <a:gd name="T25" fmla="*/ 1171 h 1188"/>
              <a:gd name="T26" fmla="*/ 204 w 992"/>
              <a:gd name="T27" fmla="*/ 1141 h 1188"/>
              <a:gd name="T28" fmla="*/ 142 w 992"/>
              <a:gd name="T29" fmla="*/ 1098 h 1188"/>
              <a:gd name="T30" fmla="*/ 89 w 992"/>
              <a:gd name="T31" fmla="*/ 1045 h 1188"/>
              <a:gd name="T32" fmla="*/ 46 w 992"/>
              <a:gd name="T33" fmla="*/ 983 h 1188"/>
              <a:gd name="T34" fmla="*/ 16 w 992"/>
              <a:gd name="T35" fmla="*/ 911 h 1188"/>
              <a:gd name="T36" fmla="*/ 1 w 992"/>
              <a:gd name="T37" fmla="*/ 835 h 1188"/>
              <a:gd name="T38" fmla="*/ 0 w 992"/>
              <a:gd name="T39" fmla="*/ 793 h 1188"/>
              <a:gd name="T40" fmla="*/ 0 w 992"/>
              <a:gd name="T41" fmla="*/ 394 h 1188"/>
              <a:gd name="T42" fmla="*/ 1 w 992"/>
              <a:gd name="T43" fmla="*/ 353 h 1188"/>
              <a:gd name="T44" fmla="*/ 16 w 992"/>
              <a:gd name="T45" fmla="*/ 276 h 1188"/>
              <a:gd name="T46" fmla="*/ 46 w 992"/>
              <a:gd name="T47" fmla="*/ 205 h 1188"/>
              <a:gd name="T48" fmla="*/ 89 w 992"/>
              <a:gd name="T49" fmla="*/ 143 h 1188"/>
              <a:gd name="T50" fmla="*/ 142 w 992"/>
              <a:gd name="T51" fmla="*/ 90 h 1188"/>
              <a:gd name="T52" fmla="*/ 204 w 992"/>
              <a:gd name="T53" fmla="*/ 47 h 1188"/>
              <a:gd name="T54" fmla="*/ 276 w 992"/>
              <a:gd name="T55" fmla="*/ 17 h 1188"/>
              <a:gd name="T56" fmla="*/ 352 w 992"/>
              <a:gd name="T57" fmla="*/ 2 h 1188"/>
              <a:gd name="T58" fmla="*/ 394 w 992"/>
              <a:gd name="T59" fmla="*/ 0 h 1188"/>
              <a:gd name="T60" fmla="*/ 598 w 992"/>
              <a:gd name="T61" fmla="*/ 0 h 1188"/>
              <a:gd name="T62" fmla="*/ 640 w 992"/>
              <a:gd name="T63" fmla="*/ 2 h 1188"/>
              <a:gd name="T64" fmla="*/ 716 w 992"/>
              <a:gd name="T65" fmla="*/ 17 h 1188"/>
              <a:gd name="T66" fmla="*/ 788 w 992"/>
              <a:gd name="T67" fmla="*/ 47 h 1188"/>
              <a:gd name="T68" fmla="*/ 850 w 992"/>
              <a:gd name="T69" fmla="*/ 90 h 1188"/>
              <a:gd name="T70" fmla="*/ 903 w 992"/>
              <a:gd name="T71" fmla="*/ 143 h 1188"/>
              <a:gd name="T72" fmla="*/ 946 w 992"/>
              <a:gd name="T73" fmla="*/ 205 h 1188"/>
              <a:gd name="T74" fmla="*/ 976 w 992"/>
              <a:gd name="T75" fmla="*/ 276 h 1188"/>
              <a:gd name="T76" fmla="*/ 991 w 992"/>
              <a:gd name="T77" fmla="*/ 353 h 1188"/>
              <a:gd name="T78" fmla="*/ 992 w 992"/>
              <a:gd name="T79" fmla="*/ 394 h 1188"/>
              <a:gd name="T80" fmla="*/ 992 w 992"/>
              <a:gd name="T81" fmla="*/ 79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2" h="1188">
                <a:moveTo>
                  <a:pt x="992" y="793"/>
                </a:moveTo>
                <a:lnTo>
                  <a:pt x="991" y="835"/>
                </a:lnTo>
                <a:lnTo>
                  <a:pt x="976" y="911"/>
                </a:lnTo>
                <a:lnTo>
                  <a:pt x="946" y="983"/>
                </a:lnTo>
                <a:lnTo>
                  <a:pt x="903" y="1045"/>
                </a:lnTo>
                <a:lnTo>
                  <a:pt x="850" y="1098"/>
                </a:lnTo>
                <a:lnTo>
                  <a:pt x="788" y="1141"/>
                </a:lnTo>
                <a:lnTo>
                  <a:pt x="716" y="1171"/>
                </a:lnTo>
                <a:lnTo>
                  <a:pt x="640" y="1186"/>
                </a:lnTo>
                <a:lnTo>
                  <a:pt x="598" y="1188"/>
                </a:lnTo>
                <a:lnTo>
                  <a:pt x="394" y="1188"/>
                </a:lnTo>
                <a:lnTo>
                  <a:pt x="352" y="1186"/>
                </a:lnTo>
                <a:lnTo>
                  <a:pt x="276" y="1171"/>
                </a:lnTo>
                <a:lnTo>
                  <a:pt x="204" y="1141"/>
                </a:lnTo>
                <a:lnTo>
                  <a:pt x="142" y="1098"/>
                </a:lnTo>
                <a:lnTo>
                  <a:pt x="89" y="1045"/>
                </a:lnTo>
                <a:lnTo>
                  <a:pt x="46" y="983"/>
                </a:lnTo>
                <a:lnTo>
                  <a:pt x="16" y="911"/>
                </a:lnTo>
                <a:lnTo>
                  <a:pt x="1" y="835"/>
                </a:lnTo>
                <a:lnTo>
                  <a:pt x="0" y="793"/>
                </a:lnTo>
                <a:lnTo>
                  <a:pt x="0" y="394"/>
                </a:lnTo>
                <a:lnTo>
                  <a:pt x="1" y="353"/>
                </a:lnTo>
                <a:lnTo>
                  <a:pt x="16" y="276"/>
                </a:lnTo>
                <a:lnTo>
                  <a:pt x="46" y="205"/>
                </a:lnTo>
                <a:lnTo>
                  <a:pt x="89" y="143"/>
                </a:lnTo>
                <a:lnTo>
                  <a:pt x="142" y="90"/>
                </a:lnTo>
                <a:lnTo>
                  <a:pt x="204" y="47"/>
                </a:lnTo>
                <a:lnTo>
                  <a:pt x="276" y="17"/>
                </a:lnTo>
                <a:lnTo>
                  <a:pt x="352" y="2"/>
                </a:lnTo>
                <a:lnTo>
                  <a:pt x="394" y="0"/>
                </a:lnTo>
                <a:lnTo>
                  <a:pt x="598" y="0"/>
                </a:lnTo>
                <a:lnTo>
                  <a:pt x="640" y="2"/>
                </a:lnTo>
                <a:lnTo>
                  <a:pt x="716" y="17"/>
                </a:lnTo>
                <a:lnTo>
                  <a:pt x="788" y="47"/>
                </a:lnTo>
                <a:lnTo>
                  <a:pt x="850" y="90"/>
                </a:lnTo>
                <a:lnTo>
                  <a:pt x="903" y="143"/>
                </a:lnTo>
                <a:lnTo>
                  <a:pt x="946" y="205"/>
                </a:lnTo>
                <a:lnTo>
                  <a:pt x="976" y="276"/>
                </a:lnTo>
                <a:lnTo>
                  <a:pt x="991" y="353"/>
                </a:lnTo>
                <a:lnTo>
                  <a:pt x="992" y="394"/>
                </a:lnTo>
                <a:lnTo>
                  <a:pt x="992" y="793"/>
                </a:lnTo>
                <a:close/>
              </a:path>
            </a:pathLst>
          </a:custGeom>
          <a:solidFill>
            <a:srgbClr val="EC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8" name="Freeform 65"/>
          <p:cNvSpPr>
            <a:spLocks/>
          </p:cNvSpPr>
          <p:nvPr/>
        </p:nvSpPr>
        <p:spPr bwMode="auto">
          <a:xfrm>
            <a:off x="7373939" y="4342211"/>
            <a:ext cx="377825" cy="340519"/>
          </a:xfrm>
          <a:custGeom>
            <a:avLst/>
            <a:gdLst>
              <a:gd name="T0" fmla="*/ 950 w 950"/>
              <a:gd name="T1" fmla="*/ 766 h 1146"/>
              <a:gd name="T2" fmla="*/ 949 w 950"/>
              <a:gd name="T3" fmla="*/ 805 h 1146"/>
              <a:gd name="T4" fmla="*/ 933 w 950"/>
              <a:gd name="T5" fmla="*/ 879 h 1146"/>
              <a:gd name="T6" fmla="*/ 904 w 950"/>
              <a:gd name="T7" fmla="*/ 947 h 1146"/>
              <a:gd name="T8" fmla="*/ 864 w 950"/>
              <a:gd name="T9" fmla="*/ 1008 h 1146"/>
              <a:gd name="T10" fmla="*/ 812 w 950"/>
              <a:gd name="T11" fmla="*/ 1059 h 1146"/>
              <a:gd name="T12" fmla="*/ 752 w 950"/>
              <a:gd name="T13" fmla="*/ 1100 h 1146"/>
              <a:gd name="T14" fmla="*/ 684 w 950"/>
              <a:gd name="T15" fmla="*/ 1129 h 1146"/>
              <a:gd name="T16" fmla="*/ 610 w 950"/>
              <a:gd name="T17" fmla="*/ 1144 h 1146"/>
              <a:gd name="T18" fmla="*/ 571 w 950"/>
              <a:gd name="T19" fmla="*/ 1146 h 1146"/>
              <a:gd name="T20" fmla="*/ 378 w 950"/>
              <a:gd name="T21" fmla="*/ 1146 h 1146"/>
              <a:gd name="T22" fmla="*/ 339 w 950"/>
              <a:gd name="T23" fmla="*/ 1144 h 1146"/>
              <a:gd name="T24" fmla="*/ 265 w 950"/>
              <a:gd name="T25" fmla="*/ 1129 h 1146"/>
              <a:gd name="T26" fmla="*/ 197 w 950"/>
              <a:gd name="T27" fmla="*/ 1100 h 1146"/>
              <a:gd name="T28" fmla="*/ 137 w 950"/>
              <a:gd name="T29" fmla="*/ 1059 h 1146"/>
              <a:gd name="T30" fmla="*/ 85 w 950"/>
              <a:gd name="T31" fmla="*/ 1008 h 1146"/>
              <a:gd name="T32" fmla="*/ 45 w 950"/>
              <a:gd name="T33" fmla="*/ 947 h 1146"/>
              <a:gd name="T34" fmla="*/ 15 w 950"/>
              <a:gd name="T35" fmla="*/ 879 h 1146"/>
              <a:gd name="T36" fmla="*/ 1 w 950"/>
              <a:gd name="T37" fmla="*/ 805 h 1146"/>
              <a:gd name="T38" fmla="*/ 0 w 950"/>
              <a:gd name="T39" fmla="*/ 766 h 1146"/>
              <a:gd name="T40" fmla="*/ 0 w 950"/>
              <a:gd name="T41" fmla="*/ 380 h 1146"/>
              <a:gd name="T42" fmla="*/ 1 w 950"/>
              <a:gd name="T43" fmla="*/ 341 h 1146"/>
              <a:gd name="T44" fmla="*/ 15 w 950"/>
              <a:gd name="T45" fmla="*/ 267 h 1146"/>
              <a:gd name="T46" fmla="*/ 45 w 950"/>
              <a:gd name="T47" fmla="*/ 198 h 1146"/>
              <a:gd name="T48" fmla="*/ 85 w 950"/>
              <a:gd name="T49" fmla="*/ 137 h 1146"/>
              <a:gd name="T50" fmla="*/ 137 w 950"/>
              <a:gd name="T51" fmla="*/ 87 h 1146"/>
              <a:gd name="T52" fmla="*/ 197 w 950"/>
              <a:gd name="T53" fmla="*/ 45 h 1146"/>
              <a:gd name="T54" fmla="*/ 265 w 950"/>
              <a:gd name="T55" fmla="*/ 17 h 1146"/>
              <a:gd name="T56" fmla="*/ 339 w 950"/>
              <a:gd name="T57" fmla="*/ 1 h 1146"/>
              <a:gd name="T58" fmla="*/ 378 w 950"/>
              <a:gd name="T59" fmla="*/ 0 h 1146"/>
              <a:gd name="T60" fmla="*/ 571 w 950"/>
              <a:gd name="T61" fmla="*/ 0 h 1146"/>
              <a:gd name="T62" fmla="*/ 610 w 950"/>
              <a:gd name="T63" fmla="*/ 1 h 1146"/>
              <a:gd name="T64" fmla="*/ 684 w 950"/>
              <a:gd name="T65" fmla="*/ 17 h 1146"/>
              <a:gd name="T66" fmla="*/ 752 w 950"/>
              <a:gd name="T67" fmla="*/ 45 h 1146"/>
              <a:gd name="T68" fmla="*/ 812 w 950"/>
              <a:gd name="T69" fmla="*/ 87 h 1146"/>
              <a:gd name="T70" fmla="*/ 864 w 950"/>
              <a:gd name="T71" fmla="*/ 137 h 1146"/>
              <a:gd name="T72" fmla="*/ 904 w 950"/>
              <a:gd name="T73" fmla="*/ 198 h 1146"/>
              <a:gd name="T74" fmla="*/ 933 w 950"/>
              <a:gd name="T75" fmla="*/ 267 h 1146"/>
              <a:gd name="T76" fmla="*/ 949 w 950"/>
              <a:gd name="T77" fmla="*/ 341 h 1146"/>
              <a:gd name="T78" fmla="*/ 950 w 950"/>
              <a:gd name="T79" fmla="*/ 380 h 1146"/>
              <a:gd name="T80" fmla="*/ 950 w 950"/>
              <a:gd name="T81" fmla="*/ 766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0" h="1146">
                <a:moveTo>
                  <a:pt x="950" y="766"/>
                </a:moveTo>
                <a:lnTo>
                  <a:pt x="949" y="805"/>
                </a:lnTo>
                <a:lnTo>
                  <a:pt x="933" y="879"/>
                </a:lnTo>
                <a:lnTo>
                  <a:pt x="904" y="947"/>
                </a:lnTo>
                <a:lnTo>
                  <a:pt x="864" y="1008"/>
                </a:lnTo>
                <a:lnTo>
                  <a:pt x="812" y="1059"/>
                </a:lnTo>
                <a:lnTo>
                  <a:pt x="752" y="1100"/>
                </a:lnTo>
                <a:lnTo>
                  <a:pt x="684" y="1129"/>
                </a:lnTo>
                <a:lnTo>
                  <a:pt x="610" y="1144"/>
                </a:lnTo>
                <a:lnTo>
                  <a:pt x="571" y="1146"/>
                </a:lnTo>
                <a:lnTo>
                  <a:pt x="378" y="1146"/>
                </a:lnTo>
                <a:lnTo>
                  <a:pt x="339" y="1144"/>
                </a:lnTo>
                <a:lnTo>
                  <a:pt x="265" y="1129"/>
                </a:lnTo>
                <a:lnTo>
                  <a:pt x="197" y="1100"/>
                </a:lnTo>
                <a:lnTo>
                  <a:pt x="137" y="1059"/>
                </a:lnTo>
                <a:lnTo>
                  <a:pt x="85" y="1008"/>
                </a:lnTo>
                <a:lnTo>
                  <a:pt x="45" y="947"/>
                </a:lnTo>
                <a:lnTo>
                  <a:pt x="15" y="879"/>
                </a:lnTo>
                <a:lnTo>
                  <a:pt x="1" y="805"/>
                </a:lnTo>
                <a:lnTo>
                  <a:pt x="0" y="766"/>
                </a:lnTo>
                <a:lnTo>
                  <a:pt x="0" y="380"/>
                </a:lnTo>
                <a:lnTo>
                  <a:pt x="1" y="341"/>
                </a:lnTo>
                <a:lnTo>
                  <a:pt x="15" y="267"/>
                </a:lnTo>
                <a:lnTo>
                  <a:pt x="45" y="198"/>
                </a:lnTo>
                <a:lnTo>
                  <a:pt x="85" y="137"/>
                </a:lnTo>
                <a:lnTo>
                  <a:pt x="137" y="87"/>
                </a:lnTo>
                <a:lnTo>
                  <a:pt x="197" y="45"/>
                </a:lnTo>
                <a:lnTo>
                  <a:pt x="265" y="17"/>
                </a:lnTo>
                <a:lnTo>
                  <a:pt x="339" y="1"/>
                </a:lnTo>
                <a:lnTo>
                  <a:pt x="378" y="0"/>
                </a:lnTo>
                <a:lnTo>
                  <a:pt x="571" y="0"/>
                </a:lnTo>
                <a:lnTo>
                  <a:pt x="610" y="1"/>
                </a:lnTo>
                <a:lnTo>
                  <a:pt x="684" y="17"/>
                </a:lnTo>
                <a:lnTo>
                  <a:pt x="752" y="45"/>
                </a:lnTo>
                <a:lnTo>
                  <a:pt x="812" y="87"/>
                </a:lnTo>
                <a:lnTo>
                  <a:pt x="864" y="137"/>
                </a:lnTo>
                <a:lnTo>
                  <a:pt x="904" y="198"/>
                </a:lnTo>
                <a:lnTo>
                  <a:pt x="933" y="267"/>
                </a:lnTo>
                <a:lnTo>
                  <a:pt x="949" y="341"/>
                </a:lnTo>
                <a:lnTo>
                  <a:pt x="950" y="380"/>
                </a:lnTo>
                <a:lnTo>
                  <a:pt x="950" y="766"/>
                </a:lnTo>
                <a:close/>
              </a:path>
            </a:pathLst>
          </a:custGeom>
          <a:solidFill>
            <a:srgbClr val="EC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9" name="Freeform 66"/>
          <p:cNvSpPr>
            <a:spLocks/>
          </p:cNvSpPr>
          <p:nvPr/>
        </p:nvSpPr>
        <p:spPr bwMode="auto">
          <a:xfrm>
            <a:off x="9209089" y="2983708"/>
            <a:ext cx="1057275" cy="565547"/>
          </a:xfrm>
          <a:custGeom>
            <a:avLst/>
            <a:gdLst>
              <a:gd name="T0" fmla="*/ 1144 w 2665"/>
              <a:gd name="T1" fmla="*/ 1898 h 1898"/>
              <a:gd name="T2" fmla="*/ 159 w 2665"/>
              <a:gd name="T3" fmla="*/ 1310 h 1898"/>
              <a:gd name="T4" fmla="*/ 124 w 2665"/>
              <a:gd name="T5" fmla="*/ 1287 h 1898"/>
              <a:gd name="T6" fmla="*/ 66 w 2665"/>
              <a:gd name="T7" fmla="*/ 1228 h 1898"/>
              <a:gd name="T8" fmla="*/ 24 w 2665"/>
              <a:gd name="T9" fmla="*/ 1158 h 1898"/>
              <a:gd name="T10" fmla="*/ 2 w 2665"/>
              <a:gd name="T11" fmla="*/ 1079 h 1898"/>
              <a:gd name="T12" fmla="*/ 0 w 2665"/>
              <a:gd name="T13" fmla="*/ 1038 h 1898"/>
              <a:gd name="T14" fmla="*/ 0 w 2665"/>
              <a:gd name="T15" fmla="*/ 335 h 1898"/>
              <a:gd name="T16" fmla="*/ 2 w 2665"/>
              <a:gd name="T17" fmla="*/ 294 h 1898"/>
              <a:gd name="T18" fmla="*/ 23 w 2665"/>
              <a:gd name="T19" fmla="*/ 213 h 1898"/>
              <a:gd name="T20" fmla="*/ 63 w 2665"/>
              <a:gd name="T21" fmla="*/ 142 h 1898"/>
              <a:gd name="T22" fmla="*/ 120 w 2665"/>
              <a:gd name="T23" fmla="*/ 81 h 1898"/>
              <a:gd name="T24" fmla="*/ 154 w 2665"/>
              <a:gd name="T25" fmla="*/ 57 h 1898"/>
              <a:gd name="T26" fmla="*/ 190 w 2665"/>
              <a:gd name="T27" fmla="*/ 35 h 1898"/>
              <a:gd name="T28" fmla="*/ 268 w 2665"/>
              <a:gd name="T29" fmla="*/ 7 h 1898"/>
              <a:gd name="T30" fmla="*/ 350 w 2665"/>
              <a:gd name="T31" fmla="*/ 0 h 1898"/>
              <a:gd name="T32" fmla="*/ 431 w 2665"/>
              <a:gd name="T33" fmla="*/ 11 h 1898"/>
              <a:gd name="T34" fmla="*/ 472 w 2665"/>
              <a:gd name="T35" fmla="*/ 27 h 1898"/>
              <a:gd name="T36" fmla="*/ 2665 w 2665"/>
              <a:gd name="T37" fmla="*/ 944 h 1898"/>
              <a:gd name="T38" fmla="*/ 1144 w 2665"/>
              <a:gd name="T39" fmla="*/ 1898 h 1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65" h="1898">
                <a:moveTo>
                  <a:pt x="1144" y="1898"/>
                </a:moveTo>
                <a:lnTo>
                  <a:pt x="159" y="1310"/>
                </a:lnTo>
                <a:lnTo>
                  <a:pt x="124" y="1287"/>
                </a:lnTo>
                <a:lnTo>
                  <a:pt x="66" y="1228"/>
                </a:lnTo>
                <a:lnTo>
                  <a:pt x="24" y="1158"/>
                </a:lnTo>
                <a:lnTo>
                  <a:pt x="2" y="1079"/>
                </a:lnTo>
                <a:lnTo>
                  <a:pt x="0" y="1038"/>
                </a:lnTo>
                <a:lnTo>
                  <a:pt x="0" y="335"/>
                </a:lnTo>
                <a:lnTo>
                  <a:pt x="2" y="294"/>
                </a:lnTo>
                <a:lnTo>
                  <a:pt x="23" y="213"/>
                </a:lnTo>
                <a:lnTo>
                  <a:pt x="63" y="142"/>
                </a:lnTo>
                <a:lnTo>
                  <a:pt x="120" y="81"/>
                </a:lnTo>
                <a:lnTo>
                  <a:pt x="154" y="57"/>
                </a:lnTo>
                <a:lnTo>
                  <a:pt x="190" y="35"/>
                </a:lnTo>
                <a:lnTo>
                  <a:pt x="268" y="7"/>
                </a:lnTo>
                <a:lnTo>
                  <a:pt x="350" y="0"/>
                </a:lnTo>
                <a:lnTo>
                  <a:pt x="431" y="11"/>
                </a:lnTo>
                <a:lnTo>
                  <a:pt x="472" y="27"/>
                </a:lnTo>
                <a:lnTo>
                  <a:pt x="2665" y="944"/>
                </a:lnTo>
                <a:lnTo>
                  <a:pt x="1144" y="1898"/>
                </a:lnTo>
                <a:close/>
              </a:path>
            </a:pathLst>
          </a:custGeom>
          <a:solidFill>
            <a:srgbClr val="EC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30" name="Freeform 67"/>
          <p:cNvSpPr>
            <a:spLocks/>
          </p:cNvSpPr>
          <p:nvPr/>
        </p:nvSpPr>
        <p:spPr bwMode="auto">
          <a:xfrm>
            <a:off x="7472364" y="2201466"/>
            <a:ext cx="2244725" cy="128588"/>
          </a:xfrm>
          <a:custGeom>
            <a:avLst/>
            <a:gdLst>
              <a:gd name="T0" fmla="*/ 5628 w 5656"/>
              <a:gd name="T1" fmla="*/ 433 h 433"/>
              <a:gd name="T2" fmla="*/ 23 w 5656"/>
              <a:gd name="T3" fmla="*/ 433 h 433"/>
              <a:gd name="T4" fmla="*/ 0 w 5656"/>
              <a:gd name="T5" fmla="*/ 0 h 433"/>
              <a:gd name="T6" fmla="*/ 5656 w 5656"/>
              <a:gd name="T7" fmla="*/ 0 h 433"/>
              <a:gd name="T8" fmla="*/ 5628 w 5656"/>
              <a:gd name="T9" fmla="*/ 433 h 433"/>
            </a:gdLst>
            <a:ahLst/>
            <a:cxnLst>
              <a:cxn ang="0">
                <a:pos x="T0" y="T1"/>
              </a:cxn>
              <a:cxn ang="0">
                <a:pos x="T2" y="T3"/>
              </a:cxn>
              <a:cxn ang="0">
                <a:pos x="T4" y="T5"/>
              </a:cxn>
              <a:cxn ang="0">
                <a:pos x="T6" y="T7"/>
              </a:cxn>
              <a:cxn ang="0">
                <a:pos x="T8" y="T9"/>
              </a:cxn>
            </a:cxnLst>
            <a:rect l="0" t="0" r="r" b="b"/>
            <a:pathLst>
              <a:path w="5656" h="433">
                <a:moveTo>
                  <a:pt x="5628" y="433"/>
                </a:moveTo>
                <a:lnTo>
                  <a:pt x="23" y="433"/>
                </a:lnTo>
                <a:lnTo>
                  <a:pt x="0" y="0"/>
                </a:lnTo>
                <a:lnTo>
                  <a:pt x="5656" y="0"/>
                </a:lnTo>
                <a:lnTo>
                  <a:pt x="5628" y="433"/>
                </a:lnTo>
                <a:close/>
              </a:path>
            </a:pathLst>
          </a:custGeom>
          <a:solidFill>
            <a:srgbClr val="39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Tree>
    <p:extLst>
      <p:ext uri="{BB962C8B-B14F-4D97-AF65-F5344CB8AC3E}">
        <p14:creationId xmlns:p14="http://schemas.microsoft.com/office/powerpoint/2010/main" val="3396879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End of Day 1</a:t>
            </a:r>
          </a:p>
        </p:txBody>
      </p:sp>
      <p:sp>
        <p:nvSpPr>
          <p:cNvPr id="5" name="Freeform 4"/>
          <p:cNvSpPr/>
          <p:nvPr/>
        </p:nvSpPr>
        <p:spPr>
          <a:xfrm>
            <a:off x="2258711" y="2193900"/>
            <a:ext cx="7818140" cy="2745789"/>
          </a:xfrm>
          <a:custGeom>
            <a:avLst/>
            <a:gdLst>
              <a:gd name="connsiteX0" fmla="*/ 0 w 4431323"/>
              <a:gd name="connsiteY0" fmla="*/ 23446 h 1711569"/>
              <a:gd name="connsiteX1" fmla="*/ 4431323 w 4431323"/>
              <a:gd name="connsiteY1" fmla="*/ 0 h 1711569"/>
              <a:gd name="connsiteX2" fmla="*/ 4314093 w 4431323"/>
              <a:gd name="connsiteY2" fmla="*/ 1711569 h 1711569"/>
              <a:gd name="connsiteX3" fmla="*/ 93785 w 4431323"/>
              <a:gd name="connsiteY3" fmla="*/ 1617785 h 1711569"/>
              <a:gd name="connsiteX4" fmla="*/ 0 w 4431323"/>
              <a:gd name="connsiteY4" fmla="*/ 23446 h 171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323" h="1711569">
                <a:moveTo>
                  <a:pt x="0" y="23446"/>
                </a:moveTo>
                <a:lnTo>
                  <a:pt x="4431323" y="0"/>
                </a:lnTo>
                <a:lnTo>
                  <a:pt x="4314093" y="1711569"/>
                </a:lnTo>
                <a:lnTo>
                  <a:pt x="93785" y="1617785"/>
                </a:lnTo>
                <a:lnTo>
                  <a:pt x="0" y="23446"/>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B2B2B"/>
                </a:solidFill>
                <a:latin typeface="Calibri"/>
                <a:cs typeface="Calibri"/>
              </a:rPr>
              <a:t>Flip 1: what you liked/enjoyed</a:t>
            </a:r>
          </a:p>
          <a:p>
            <a:pPr algn="ctr"/>
            <a:r>
              <a:rPr lang="en-US" sz="2800" b="1" dirty="0">
                <a:solidFill>
                  <a:srgbClr val="2B2B2B"/>
                </a:solidFill>
                <a:latin typeface="Calibri"/>
                <a:cs typeface="Calibri"/>
              </a:rPr>
              <a:t>Flip 2: Possible improvements/changes to Day 1</a:t>
            </a:r>
          </a:p>
        </p:txBody>
      </p:sp>
    </p:spTree>
    <p:extLst>
      <p:ext uri="{BB962C8B-B14F-4D97-AF65-F5344CB8AC3E}">
        <p14:creationId xmlns:p14="http://schemas.microsoft.com/office/powerpoint/2010/main" val="342497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Small Group Exercise – Impact on family</a:t>
            </a:r>
          </a:p>
        </p:txBody>
      </p:sp>
      <p:pic>
        <p:nvPicPr>
          <p:cNvPr id="5" name="Content Placeholder 4" descr="Screen Shot 2017-07-27 at 12.04.44.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61" t="1260" r="339" b="1672"/>
          <a:stretch/>
        </p:blipFill>
        <p:spPr>
          <a:xfrm>
            <a:off x="9305307" y="179081"/>
            <a:ext cx="2630233" cy="2275173"/>
          </a:xfrm>
        </p:spPr>
      </p:pic>
      <p:sp>
        <p:nvSpPr>
          <p:cNvPr id="6" name="Freeform 5"/>
          <p:cNvSpPr/>
          <p:nvPr/>
        </p:nvSpPr>
        <p:spPr>
          <a:xfrm>
            <a:off x="730753" y="1746250"/>
            <a:ext cx="3888871" cy="1580769"/>
          </a:xfrm>
          <a:custGeom>
            <a:avLst/>
            <a:gdLst>
              <a:gd name="connsiteX0" fmla="*/ 0 w 3677920"/>
              <a:gd name="connsiteY0" fmla="*/ 81280 h 1503680"/>
              <a:gd name="connsiteX1" fmla="*/ 3657600 w 3677920"/>
              <a:gd name="connsiteY1" fmla="*/ 0 h 1503680"/>
              <a:gd name="connsiteX2" fmla="*/ 3677920 w 3677920"/>
              <a:gd name="connsiteY2" fmla="*/ 1503680 h 1503680"/>
              <a:gd name="connsiteX3" fmla="*/ 467360 w 3677920"/>
              <a:gd name="connsiteY3" fmla="*/ 1442720 h 1503680"/>
              <a:gd name="connsiteX4" fmla="*/ 0 w 3677920"/>
              <a:gd name="connsiteY4" fmla="*/ 81280 h 150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7920" h="1503680">
                <a:moveTo>
                  <a:pt x="0" y="81280"/>
                </a:moveTo>
                <a:lnTo>
                  <a:pt x="3657600" y="0"/>
                </a:lnTo>
                <a:lnTo>
                  <a:pt x="3677920" y="1503680"/>
                </a:lnTo>
                <a:lnTo>
                  <a:pt x="467360" y="1442720"/>
                </a:lnTo>
                <a:lnTo>
                  <a:pt x="0" y="8128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300" b="1" dirty="0">
                <a:solidFill>
                  <a:srgbClr val="2B2B2B"/>
                </a:solidFill>
                <a:latin typeface="Calibri"/>
                <a:cs typeface="Calibri"/>
              </a:rPr>
              <a:t>Each group to discuss ONE relationship</a:t>
            </a:r>
          </a:p>
        </p:txBody>
      </p:sp>
      <p:sp>
        <p:nvSpPr>
          <p:cNvPr id="7" name="Freeform 6"/>
          <p:cNvSpPr/>
          <p:nvPr/>
        </p:nvSpPr>
        <p:spPr>
          <a:xfrm>
            <a:off x="521680" y="4215040"/>
            <a:ext cx="4618356" cy="2033360"/>
          </a:xfrm>
          <a:custGeom>
            <a:avLst/>
            <a:gdLst>
              <a:gd name="connsiteX0" fmla="*/ 0 w 3942080"/>
              <a:gd name="connsiteY0" fmla="*/ 0 h 1402080"/>
              <a:gd name="connsiteX1" fmla="*/ 3942080 w 3942080"/>
              <a:gd name="connsiteY1" fmla="*/ 40640 h 1402080"/>
              <a:gd name="connsiteX2" fmla="*/ 3799840 w 3942080"/>
              <a:gd name="connsiteY2" fmla="*/ 1402080 h 1402080"/>
              <a:gd name="connsiteX3" fmla="*/ 0 w 3942080"/>
              <a:gd name="connsiteY3" fmla="*/ 1341120 h 1402080"/>
              <a:gd name="connsiteX4" fmla="*/ 0 w 3942080"/>
              <a:gd name="connsiteY4" fmla="*/ 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0" h="1402080">
                <a:moveTo>
                  <a:pt x="0" y="0"/>
                </a:moveTo>
                <a:lnTo>
                  <a:pt x="3942080" y="40640"/>
                </a:lnTo>
                <a:lnTo>
                  <a:pt x="3799840" y="1402080"/>
                </a:lnTo>
                <a:lnTo>
                  <a:pt x="0" y="13411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b="1" dirty="0">
                <a:solidFill>
                  <a:srgbClr val="2B2B2B"/>
                </a:solidFill>
                <a:latin typeface="Calibri"/>
                <a:cs typeface="Calibri"/>
              </a:rPr>
              <a:t>Discuss for 5 mins and each group present your feedback </a:t>
            </a:r>
          </a:p>
        </p:txBody>
      </p:sp>
      <p:sp>
        <p:nvSpPr>
          <p:cNvPr id="8" name="Freeform 7"/>
          <p:cNvSpPr/>
          <p:nvPr/>
        </p:nvSpPr>
        <p:spPr>
          <a:xfrm>
            <a:off x="5300449" y="2619375"/>
            <a:ext cx="6335925" cy="3941993"/>
          </a:xfrm>
          <a:custGeom>
            <a:avLst/>
            <a:gdLst>
              <a:gd name="connsiteX0" fmla="*/ 0 w 7213600"/>
              <a:gd name="connsiteY0" fmla="*/ 365760 h 2682240"/>
              <a:gd name="connsiteX1" fmla="*/ 7213600 w 7213600"/>
              <a:gd name="connsiteY1" fmla="*/ 0 h 2682240"/>
              <a:gd name="connsiteX2" fmla="*/ 6664960 w 7213600"/>
              <a:gd name="connsiteY2" fmla="*/ 2682240 h 2682240"/>
              <a:gd name="connsiteX3" fmla="*/ 304800 w 7213600"/>
              <a:gd name="connsiteY3" fmla="*/ 2519680 h 2682240"/>
              <a:gd name="connsiteX4" fmla="*/ 0 w 7213600"/>
              <a:gd name="connsiteY4" fmla="*/ 365760 h 268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600" h="2682240">
                <a:moveTo>
                  <a:pt x="0" y="365760"/>
                </a:moveTo>
                <a:lnTo>
                  <a:pt x="7213600" y="0"/>
                </a:lnTo>
                <a:lnTo>
                  <a:pt x="6664960" y="2682240"/>
                </a:lnTo>
                <a:lnTo>
                  <a:pt x="304800" y="2519680"/>
                </a:lnTo>
                <a:lnTo>
                  <a:pt x="0" y="36576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100" b="1" dirty="0">
              <a:solidFill>
                <a:srgbClr val="2B2B2B"/>
              </a:solidFill>
              <a:latin typeface="Calibri"/>
              <a:cs typeface="Calibri"/>
            </a:endParaRPr>
          </a:p>
          <a:p>
            <a:pPr algn="ctr">
              <a:lnSpc>
                <a:spcPct val="120000"/>
              </a:lnSpc>
            </a:pPr>
            <a:r>
              <a:rPr lang="en-US" sz="2100" b="1" dirty="0">
                <a:solidFill>
                  <a:srgbClr val="2B2B2B"/>
                </a:solidFill>
                <a:latin typeface="Calibri"/>
                <a:cs typeface="Calibri"/>
              </a:rPr>
              <a:t>Imagine you are a family member… What is the impact (on you &amp; the family) of having a relative with an alcohol or a drug or a gambling problem on: </a:t>
            </a:r>
          </a:p>
          <a:p>
            <a:pPr algn="ctr">
              <a:lnSpc>
                <a:spcPct val="120000"/>
              </a:lnSpc>
            </a:pPr>
            <a:r>
              <a:rPr lang="en-US" sz="2100" b="1" dirty="0">
                <a:solidFill>
                  <a:srgbClr val="2B2B2B"/>
                </a:solidFill>
                <a:latin typeface="Calibri"/>
                <a:cs typeface="Calibri"/>
              </a:rPr>
              <a:t>1. Partners </a:t>
            </a:r>
          </a:p>
          <a:p>
            <a:pPr algn="ctr">
              <a:lnSpc>
                <a:spcPct val="120000"/>
              </a:lnSpc>
            </a:pPr>
            <a:r>
              <a:rPr lang="en-US" sz="2100" b="1" dirty="0">
                <a:solidFill>
                  <a:srgbClr val="2B2B2B"/>
                </a:solidFill>
                <a:latin typeface="Calibri"/>
                <a:cs typeface="Calibri"/>
              </a:rPr>
              <a:t>2. Parents</a:t>
            </a:r>
          </a:p>
          <a:p>
            <a:pPr algn="ctr">
              <a:lnSpc>
                <a:spcPct val="120000"/>
              </a:lnSpc>
            </a:pPr>
            <a:r>
              <a:rPr lang="en-US" sz="2100" b="1" dirty="0">
                <a:solidFill>
                  <a:srgbClr val="2B2B2B"/>
                </a:solidFill>
                <a:latin typeface="Calibri"/>
                <a:cs typeface="Calibri"/>
              </a:rPr>
              <a:t>3. Children/Siblings</a:t>
            </a:r>
          </a:p>
          <a:p>
            <a:pPr algn="ctr">
              <a:lnSpc>
                <a:spcPct val="120000"/>
              </a:lnSpc>
            </a:pPr>
            <a:endParaRPr lang="en-US" sz="2100" b="1" dirty="0">
              <a:solidFill>
                <a:srgbClr val="2B2B2B"/>
              </a:solidFill>
              <a:latin typeface="Calibri"/>
              <a:cs typeface="Calibri"/>
            </a:endParaRPr>
          </a:p>
        </p:txBody>
      </p:sp>
    </p:spTree>
    <p:extLst>
      <p:ext uri="{BB962C8B-B14F-4D97-AF65-F5344CB8AC3E}">
        <p14:creationId xmlns:p14="http://schemas.microsoft.com/office/powerpoint/2010/main" val="1552969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5"/>
            <a:ext cx="11296248" cy="1325563"/>
          </a:xfrm>
        </p:spPr>
        <p:txBody>
          <a:bodyPr/>
          <a:lstStyle/>
          <a:p>
            <a:r>
              <a:rPr lang="en-US" dirty="0">
                <a:latin typeface="Calibri"/>
                <a:cs typeface="Calibri"/>
              </a:rPr>
              <a:t>Formative Research </a:t>
            </a:r>
            <a:r>
              <a:rPr lang="en-US" sz="2400" dirty="0">
                <a:latin typeface="Calibri"/>
                <a:cs typeface="Calibri"/>
              </a:rPr>
              <a:t>- Detailed Interviews on what is was like to be an AFM</a:t>
            </a:r>
            <a:endParaRPr lang="en-US" sz="2400" dirty="0"/>
          </a:p>
        </p:txBody>
      </p:sp>
      <p:pic>
        <p:nvPicPr>
          <p:cNvPr id="11" name="Picture 10" descr="Screen Shot 2017-07-27 at 12.48.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934" y="1565023"/>
            <a:ext cx="10305029" cy="4393499"/>
          </a:xfrm>
          <a:prstGeom prst="rect">
            <a:avLst/>
          </a:prstGeom>
        </p:spPr>
      </p:pic>
    </p:spTree>
    <p:extLst>
      <p:ext uri="{BB962C8B-B14F-4D97-AF65-F5344CB8AC3E}">
        <p14:creationId xmlns:p14="http://schemas.microsoft.com/office/powerpoint/2010/main" val="342539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49" y="426133"/>
            <a:ext cx="9069090" cy="1325563"/>
          </a:xfrm>
        </p:spPr>
        <p:txBody>
          <a:bodyPr/>
          <a:lstStyle/>
          <a:p>
            <a:r>
              <a:rPr lang="en-US" dirty="0">
                <a:latin typeface="Calibri"/>
                <a:cs typeface="Calibri"/>
              </a:rPr>
              <a:t>What do family members say – the similarities</a:t>
            </a:r>
          </a:p>
        </p:txBody>
      </p:sp>
      <p:sp>
        <p:nvSpPr>
          <p:cNvPr id="4" name="Content Placeholder 3"/>
          <p:cNvSpPr>
            <a:spLocks noGrp="1"/>
          </p:cNvSpPr>
          <p:nvPr>
            <p:ph idx="1"/>
          </p:nvPr>
        </p:nvSpPr>
        <p:spPr>
          <a:xfrm>
            <a:off x="546759" y="1262633"/>
            <a:ext cx="10273641" cy="1402597"/>
          </a:xfrm>
        </p:spPr>
        <p:txBody>
          <a:bodyPr>
            <a:normAutofit fontScale="92500" lnSpcReduction="20000"/>
          </a:bodyPr>
          <a:lstStyle/>
          <a:p>
            <a:r>
              <a:rPr lang="en-US" sz="3000" b="1" dirty="0">
                <a:latin typeface="Calibri"/>
                <a:cs typeface="Calibri"/>
              </a:rPr>
              <a:t>People say extraordinarily similar things about what it is like to live with someone who has an addiction problem, seemingly irrespective of where they come from.</a:t>
            </a:r>
          </a:p>
          <a:p>
            <a:endParaRPr lang="en-US" dirty="0">
              <a:latin typeface="Calibri"/>
              <a:cs typeface="Calibri"/>
            </a:endParaRPr>
          </a:p>
        </p:txBody>
      </p:sp>
      <p:pic>
        <p:nvPicPr>
          <p:cNvPr id="5" name="Picture 4" descr="Screen Shot 2017-07-27 at 12.52.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8014" y="122907"/>
            <a:ext cx="1403986" cy="1841025"/>
          </a:xfrm>
          <a:prstGeom prst="rect">
            <a:avLst/>
          </a:prstGeom>
        </p:spPr>
      </p:pic>
      <p:sp>
        <p:nvSpPr>
          <p:cNvPr id="6" name="Rectangle 5"/>
          <p:cNvSpPr/>
          <p:nvPr/>
        </p:nvSpPr>
        <p:spPr>
          <a:xfrm>
            <a:off x="374512" y="2865301"/>
            <a:ext cx="2735567" cy="1937334"/>
          </a:xfrm>
          <a:prstGeom prst="rect">
            <a:avLst/>
          </a:prstGeom>
          <a:solidFill>
            <a:srgbClr val="FFC0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solidFill>
                  <a:srgbClr val="2B2B2B"/>
                </a:solidFill>
                <a:latin typeface="Calibri"/>
                <a:cs typeface="Calibri"/>
              </a:rPr>
              <a:t>Difficult to live with their relative</a:t>
            </a:r>
          </a:p>
        </p:txBody>
      </p:sp>
      <p:sp>
        <p:nvSpPr>
          <p:cNvPr id="7" name="Rectangle 6"/>
          <p:cNvSpPr/>
          <p:nvPr/>
        </p:nvSpPr>
        <p:spPr>
          <a:xfrm>
            <a:off x="3278762" y="4124748"/>
            <a:ext cx="2735567" cy="1937334"/>
          </a:xfrm>
          <a:prstGeom prst="rec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rgbClr val="2B2B2B"/>
                </a:solidFill>
                <a:latin typeface="Calibri"/>
                <a:cs typeface="Calibri"/>
              </a:rPr>
              <a:t>Affected the </a:t>
            </a:r>
            <a:r>
              <a:rPr lang="en-US" sz="2400" b="1" dirty="0" err="1">
                <a:solidFill>
                  <a:srgbClr val="2B2B2B"/>
                </a:solidFill>
                <a:latin typeface="Calibri"/>
                <a:cs typeface="Calibri"/>
              </a:rPr>
              <a:t>FMs</a:t>
            </a:r>
            <a:r>
              <a:rPr lang="en-US" sz="2400" b="1" dirty="0">
                <a:solidFill>
                  <a:srgbClr val="2B2B2B"/>
                </a:solidFill>
                <a:latin typeface="Calibri"/>
                <a:cs typeface="Calibri"/>
              </a:rPr>
              <a:t> physical health (sleeping, eating, headaches, gastric problems)</a:t>
            </a:r>
          </a:p>
        </p:txBody>
      </p:sp>
      <p:sp>
        <p:nvSpPr>
          <p:cNvPr id="8" name="Rectangle 7"/>
          <p:cNvSpPr/>
          <p:nvPr/>
        </p:nvSpPr>
        <p:spPr>
          <a:xfrm>
            <a:off x="6147519" y="3232795"/>
            <a:ext cx="2735567" cy="1937334"/>
          </a:xfrm>
          <a:prstGeom prst="rect">
            <a:avLst/>
          </a:prstGeom>
          <a:solidFill>
            <a:srgbClr val="FFC0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rgbClr val="2B2B2B"/>
                </a:solidFill>
                <a:latin typeface="Calibri"/>
                <a:cs typeface="Calibri"/>
              </a:rPr>
              <a:t>Impact on </a:t>
            </a:r>
            <a:r>
              <a:rPr lang="en-US" sz="2800" b="1" dirty="0" err="1">
                <a:solidFill>
                  <a:srgbClr val="2B2B2B"/>
                </a:solidFill>
                <a:latin typeface="Calibri"/>
                <a:cs typeface="Calibri"/>
              </a:rPr>
              <a:t>FMs</a:t>
            </a:r>
            <a:r>
              <a:rPr lang="en-US" sz="2800" b="1" dirty="0">
                <a:solidFill>
                  <a:srgbClr val="2B2B2B"/>
                </a:solidFill>
                <a:latin typeface="Calibri"/>
                <a:cs typeface="Calibri"/>
              </a:rPr>
              <a:t> own life due to aggression, violence</a:t>
            </a:r>
          </a:p>
        </p:txBody>
      </p:sp>
      <p:sp>
        <p:nvSpPr>
          <p:cNvPr id="10" name="Rectangle 9"/>
          <p:cNvSpPr/>
          <p:nvPr/>
        </p:nvSpPr>
        <p:spPr>
          <a:xfrm>
            <a:off x="9016276" y="4212028"/>
            <a:ext cx="2735567" cy="1937334"/>
          </a:xfrm>
          <a:prstGeom prst="rec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rgbClr val="2B2B2B"/>
                </a:solidFill>
                <a:latin typeface="Calibri"/>
                <a:cs typeface="Calibri"/>
              </a:rPr>
              <a:t>Very common to experience worry, anxiety and depression </a:t>
            </a:r>
          </a:p>
        </p:txBody>
      </p:sp>
      <p:sp>
        <p:nvSpPr>
          <p:cNvPr id="11" name="TextBox 10"/>
          <p:cNvSpPr txBox="1"/>
          <p:nvPr/>
        </p:nvSpPr>
        <p:spPr>
          <a:xfrm>
            <a:off x="407079" y="2930421"/>
            <a:ext cx="2507603" cy="1790813"/>
          </a:xfrm>
          <a:prstGeom prst="rect">
            <a:avLst/>
          </a:prstGeom>
        </p:spPr>
        <p:txBody>
          <a:bodyPr vert="horz" wrap="square" lIns="91440" tIns="45720" rIns="91440" bIns="45720" rtlCol="0">
            <a:normAutofit/>
          </a:bodyPr>
          <a:lstStyle/>
          <a:p>
            <a:pPr marL="0" indent="0">
              <a:buFontTx/>
              <a:buNone/>
            </a:pPr>
            <a:endParaRPr lang="en-US" sz="1700" b="0" dirty="0">
              <a:latin typeface="Calibri"/>
              <a:cs typeface="Calibri"/>
            </a:endParaRPr>
          </a:p>
        </p:txBody>
      </p:sp>
    </p:spTree>
    <p:extLst>
      <p:ext uri="{BB962C8B-B14F-4D97-AF65-F5344CB8AC3E}">
        <p14:creationId xmlns:p14="http://schemas.microsoft.com/office/powerpoint/2010/main" val="1334292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62" y="504684"/>
            <a:ext cx="2197605" cy="945293"/>
          </a:xfrm>
        </p:spPr>
        <p:txBody>
          <a:bodyPr/>
          <a:lstStyle/>
          <a:p>
            <a:r>
              <a:rPr lang="en-US" dirty="0">
                <a:latin typeface="Calibri"/>
                <a:cs typeface="Calibri"/>
              </a:rPr>
              <a:t>Coping</a:t>
            </a:r>
          </a:p>
        </p:txBody>
      </p:sp>
      <p:sp>
        <p:nvSpPr>
          <p:cNvPr id="5" name="Title 1"/>
          <p:cNvSpPr txBox="1">
            <a:spLocks/>
          </p:cNvSpPr>
          <p:nvPr/>
        </p:nvSpPr>
        <p:spPr>
          <a:xfrm>
            <a:off x="5835146" y="342353"/>
            <a:ext cx="2197605" cy="9452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b="1" dirty="0">
                <a:latin typeface="Calibri"/>
                <a:cs typeface="Calibri"/>
              </a:rPr>
              <a:t>Support</a:t>
            </a:r>
          </a:p>
        </p:txBody>
      </p:sp>
      <p:sp>
        <p:nvSpPr>
          <p:cNvPr id="7" name="Freeform 6"/>
          <p:cNvSpPr/>
          <p:nvPr/>
        </p:nvSpPr>
        <p:spPr>
          <a:xfrm>
            <a:off x="577670" y="1617482"/>
            <a:ext cx="3181350" cy="1181100"/>
          </a:xfrm>
          <a:custGeom>
            <a:avLst/>
            <a:gdLst>
              <a:gd name="connsiteX0" fmla="*/ 0 w 3181350"/>
              <a:gd name="connsiteY0" fmla="*/ 133350 h 1181100"/>
              <a:gd name="connsiteX1" fmla="*/ 0 w 3181350"/>
              <a:gd name="connsiteY1" fmla="*/ 133350 h 1181100"/>
              <a:gd name="connsiteX2" fmla="*/ 3181350 w 3181350"/>
              <a:gd name="connsiteY2" fmla="*/ 0 h 1181100"/>
              <a:gd name="connsiteX3" fmla="*/ 3028950 w 3181350"/>
              <a:gd name="connsiteY3" fmla="*/ 1104900 h 1181100"/>
              <a:gd name="connsiteX4" fmla="*/ 95250 w 3181350"/>
              <a:gd name="connsiteY4" fmla="*/ 1181100 h 1181100"/>
              <a:gd name="connsiteX5" fmla="*/ 0 w 3181350"/>
              <a:gd name="connsiteY5" fmla="*/ 13335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1181100">
                <a:moveTo>
                  <a:pt x="0" y="133350"/>
                </a:moveTo>
                <a:lnTo>
                  <a:pt x="0" y="133350"/>
                </a:lnTo>
                <a:lnTo>
                  <a:pt x="3181350" y="0"/>
                </a:lnTo>
                <a:lnTo>
                  <a:pt x="3028950" y="1104900"/>
                </a:lnTo>
                <a:lnTo>
                  <a:pt x="95250" y="1181100"/>
                </a:lnTo>
                <a:lnTo>
                  <a:pt x="0" y="13335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dirty="0">
                <a:solidFill>
                  <a:srgbClr val="2B2B2B"/>
                </a:solidFill>
                <a:latin typeface="Calibri"/>
                <a:cs typeface="Calibri"/>
              </a:rPr>
              <a:t>Putting up with it</a:t>
            </a:r>
          </a:p>
        </p:txBody>
      </p:sp>
      <p:sp>
        <p:nvSpPr>
          <p:cNvPr id="9" name="Freeform 8"/>
          <p:cNvSpPr/>
          <p:nvPr/>
        </p:nvSpPr>
        <p:spPr>
          <a:xfrm>
            <a:off x="494439" y="3387928"/>
            <a:ext cx="3677920" cy="1086658"/>
          </a:xfrm>
          <a:custGeom>
            <a:avLst/>
            <a:gdLst>
              <a:gd name="connsiteX0" fmla="*/ 0 w 3677920"/>
              <a:gd name="connsiteY0" fmla="*/ 81280 h 1503680"/>
              <a:gd name="connsiteX1" fmla="*/ 3657600 w 3677920"/>
              <a:gd name="connsiteY1" fmla="*/ 0 h 1503680"/>
              <a:gd name="connsiteX2" fmla="*/ 3677920 w 3677920"/>
              <a:gd name="connsiteY2" fmla="*/ 1503680 h 1503680"/>
              <a:gd name="connsiteX3" fmla="*/ 467360 w 3677920"/>
              <a:gd name="connsiteY3" fmla="*/ 1442720 h 1503680"/>
              <a:gd name="connsiteX4" fmla="*/ 0 w 3677920"/>
              <a:gd name="connsiteY4" fmla="*/ 81280 h 150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7920" h="1503680">
                <a:moveTo>
                  <a:pt x="0" y="81280"/>
                </a:moveTo>
                <a:lnTo>
                  <a:pt x="3657600" y="0"/>
                </a:lnTo>
                <a:lnTo>
                  <a:pt x="3677920" y="1503680"/>
                </a:lnTo>
                <a:lnTo>
                  <a:pt x="467360" y="1442720"/>
                </a:lnTo>
                <a:lnTo>
                  <a:pt x="0" y="8128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dirty="0">
                <a:solidFill>
                  <a:srgbClr val="2B2B2B"/>
                </a:solidFill>
                <a:latin typeface="Calibri"/>
                <a:cs typeface="Calibri"/>
              </a:rPr>
              <a:t>Distancing from it</a:t>
            </a:r>
          </a:p>
        </p:txBody>
      </p:sp>
      <p:sp>
        <p:nvSpPr>
          <p:cNvPr id="10" name="Freeform 9"/>
          <p:cNvSpPr/>
          <p:nvPr/>
        </p:nvSpPr>
        <p:spPr>
          <a:xfrm>
            <a:off x="602846" y="5012766"/>
            <a:ext cx="3942080" cy="977243"/>
          </a:xfrm>
          <a:custGeom>
            <a:avLst/>
            <a:gdLst>
              <a:gd name="connsiteX0" fmla="*/ 0 w 3942080"/>
              <a:gd name="connsiteY0" fmla="*/ 0 h 1402080"/>
              <a:gd name="connsiteX1" fmla="*/ 3942080 w 3942080"/>
              <a:gd name="connsiteY1" fmla="*/ 40640 h 1402080"/>
              <a:gd name="connsiteX2" fmla="*/ 3799840 w 3942080"/>
              <a:gd name="connsiteY2" fmla="*/ 1402080 h 1402080"/>
              <a:gd name="connsiteX3" fmla="*/ 0 w 3942080"/>
              <a:gd name="connsiteY3" fmla="*/ 1341120 h 1402080"/>
              <a:gd name="connsiteX4" fmla="*/ 0 w 3942080"/>
              <a:gd name="connsiteY4" fmla="*/ 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0" h="1402080">
                <a:moveTo>
                  <a:pt x="0" y="0"/>
                </a:moveTo>
                <a:lnTo>
                  <a:pt x="3942080" y="40640"/>
                </a:lnTo>
                <a:lnTo>
                  <a:pt x="3799840" y="1402080"/>
                </a:lnTo>
                <a:lnTo>
                  <a:pt x="0" y="1341120"/>
                </a:lnTo>
                <a:lnTo>
                  <a:pt x="0" y="0"/>
                </a:lnTo>
                <a:close/>
              </a:path>
            </a:pathLst>
          </a:cu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dirty="0">
                <a:solidFill>
                  <a:srgbClr val="2B2B2B"/>
                </a:solidFill>
                <a:latin typeface="Calibri"/>
                <a:cs typeface="Calibri"/>
              </a:rPr>
              <a:t>Standing up to it</a:t>
            </a:r>
          </a:p>
        </p:txBody>
      </p:sp>
      <p:sp>
        <p:nvSpPr>
          <p:cNvPr id="12" name="Freeform 11"/>
          <p:cNvSpPr/>
          <p:nvPr/>
        </p:nvSpPr>
        <p:spPr>
          <a:xfrm>
            <a:off x="4064001" y="1365001"/>
            <a:ext cx="7937500" cy="3191529"/>
          </a:xfrm>
          <a:custGeom>
            <a:avLst/>
            <a:gdLst>
              <a:gd name="connsiteX0" fmla="*/ 0 w 7213600"/>
              <a:gd name="connsiteY0" fmla="*/ 365760 h 2682240"/>
              <a:gd name="connsiteX1" fmla="*/ 7213600 w 7213600"/>
              <a:gd name="connsiteY1" fmla="*/ 0 h 2682240"/>
              <a:gd name="connsiteX2" fmla="*/ 6664960 w 7213600"/>
              <a:gd name="connsiteY2" fmla="*/ 2682240 h 2682240"/>
              <a:gd name="connsiteX3" fmla="*/ 304800 w 7213600"/>
              <a:gd name="connsiteY3" fmla="*/ 2519680 h 2682240"/>
              <a:gd name="connsiteX4" fmla="*/ 0 w 7213600"/>
              <a:gd name="connsiteY4" fmla="*/ 365760 h 268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600" h="2682240">
                <a:moveTo>
                  <a:pt x="0" y="365760"/>
                </a:moveTo>
                <a:lnTo>
                  <a:pt x="7213600" y="0"/>
                </a:lnTo>
                <a:lnTo>
                  <a:pt x="6664960" y="2682240"/>
                </a:lnTo>
                <a:lnTo>
                  <a:pt x="304800" y="2519680"/>
                </a:lnTo>
                <a:lnTo>
                  <a:pt x="0" y="36576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300" b="1" dirty="0">
                <a:solidFill>
                  <a:srgbClr val="2B2B2B"/>
                </a:solidFill>
                <a:latin typeface="Calibri"/>
                <a:cs typeface="Calibri"/>
              </a:rPr>
              <a:t>Influence of support: important.  </a:t>
            </a:r>
          </a:p>
          <a:p>
            <a:pPr algn="ctr">
              <a:lnSpc>
                <a:spcPct val="120000"/>
              </a:lnSpc>
            </a:pPr>
            <a:r>
              <a:rPr lang="en-US" sz="2300" b="1" dirty="0">
                <a:solidFill>
                  <a:srgbClr val="2B2B2B"/>
                </a:solidFill>
                <a:latin typeface="Calibri"/>
                <a:cs typeface="Calibri"/>
              </a:rPr>
              <a:t>If </a:t>
            </a:r>
            <a:r>
              <a:rPr lang="en-US" sz="2300" b="1" dirty="0" err="1">
                <a:solidFill>
                  <a:srgbClr val="2B2B2B"/>
                </a:solidFill>
                <a:latin typeface="Calibri"/>
                <a:cs typeface="Calibri"/>
              </a:rPr>
              <a:t>FMs</a:t>
            </a:r>
            <a:r>
              <a:rPr lang="en-US" sz="2300" b="1" dirty="0">
                <a:solidFill>
                  <a:srgbClr val="2B2B2B"/>
                </a:solidFill>
                <a:latin typeface="Calibri"/>
                <a:cs typeface="Calibri"/>
              </a:rPr>
              <a:t> get more support of the right type: i.e. that they find supportive, then it becomes easier to bear the problems resulting from living in this type of environment</a:t>
            </a:r>
          </a:p>
        </p:txBody>
      </p:sp>
      <p:sp>
        <p:nvSpPr>
          <p:cNvPr id="13" name="Content Placeholder 2"/>
          <p:cNvSpPr txBox="1">
            <a:spLocks/>
          </p:cNvSpPr>
          <p:nvPr/>
        </p:nvSpPr>
        <p:spPr>
          <a:xfrm>
            <a:off x="5607816" y="4685260"/>
            <a:ext cx="5844020" cy="1667716"/>
          </a:xfrm>
          <a:prstGeom prst="rect">
            <a:avLst/>
          </a:prstGeom>
        </p:spPr>
        <p:txBody>
          <a:bodyPr vert="horz" lIns="91440" tIns="45720" rIns="91440" bIns="45720" rtlCol="0">
            <a:noAutofit/>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endParaRPr lang="en-US" b="1" dirty="0"/>
          </a:p>
        </p:txBody>
      </p:sp>
      <p:sp>
        <p:nvSpPr>
          <p:cNvPr id="14" name="Freeform 13"/>
          <p:cNvSpPr/>
          <p:nvPr/>
        </p:nvSpPr>
        <p:spPr>
          <a:xfrm>
            <a:off x="5316100" y="4766660"/>
            <a:ext cx="6208946" cy="1720859"/>
          </a:xfrm>
          <a:custGeom>
            <a:avLst/>
            <a:gdLst>
              <a:gd name="connsiteX0" fmla="*/ 0 w 1971040"/>
              <a:gd name="connsiteY0" fmla="*/ 0 h 1361440"/>
              <a:gd name="connsiteX1" fmla="*/ 1971040 w 1971040"/>
              <a:gd name="connsiteY1" fmla="*/ 20320 h 1361440"/>
              <a:gd name="connsiteX2" fmla="*/ 1889760 w 1971040"/>
              <a:gd name="connsiteY2" fmla="*/ 1361440 h 1361440"/>
              <a:gd name="connsiteX3" fmla="*/ 40640 w 1971040"/>
              <a:gd name="connsiteY3" fmla="*/ 1259840 h 1361440"/>
              <a:gd name="connsiteX4" fmla="*/ 0 w 1971040"/>
              <a:gd name="connsiteY4" fmla="*/ 0 h 136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040" h="1361440">
                <a:moveTo>
                  <a:pt x="0" y="0"/>
                </a:moveTo>
                <a:lnTo>
                  <a:pt x="1971040" y="20320"/>
                </a:lnTo>
                <a:lnTo>
                  <a:pt x="1889760" y="1361440"/>
                </a:lnTo>
                <a:lnTo>
                  <a:pt x="40640" y="125984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dirty="0">
                <a:solidFill>
                  <a:srgbClr val="2B2B2B"/>
                </a:solidFill>
                <a:latin typeface="Calibri"/>
                <a:cs typeface="Calibri"/>
              </a:rPr>
              <a:t>AFINet developed a simple model, developed directly from the things that family members have said</a:t>
            </a:r>
          </a:p>
        </p:txBody>
      </p:sp>
    </p:spTree>
    <p:extLst>
      <p:ext uri="{BB962C8B-B14F-4D97-AF65-F5344CB8AC3E}">
        <p14:creationId xmlns:p14="http://schemas.microsoft.com/office/powerpoint/2010/main" val="2027343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221785"/>
            <a:ext cx="10515600" cy="1056969"/>
          </a:xfrm>
        </p:spPr>
        <p:txBody>
          <a:bodyPr/>
          <a:lstStyle/>
          <a:p>
            <a:r>
              <a:rPr lang="en-US" dirty="0">
                <a:latin typeface="Calibri"/>
                <a:cs typeface="Calibri"/>
              </a:rPr>
              <a:t>Stress-Strain-Information- Coping-Support </a:t>
            </a:r>
            <a:br>
              <a:rPr lang="en-US" dirty="0">
                <a:latin typeface="Calibri"/>
                <a:cs typeface="Calibri"/>
              </a:rPr>
            </a:br>
            <a:r>
              <a:rPr lang="en-US" dirty="0">
                <a:latin typeface="Calibri"/>
                <a:cs typeface="Calibri"/>
              </a:rPr>
              <a:t>(SSICS) Model</a:t>
            </a:r>
            <a:endParaRPr lang="en-US" b="1" dirty="0">
              <a:latin typeface="Calibri"/>
              <a:cs typeface="Calibri"/>
            </a:endParaRPr>
          </a:p>
        </p:txBody>
      </p:sp>
      <p:sp>
        <p:nvSpPr>
          <p:cNvPr id="5" name="Rounded Rectangle 4"/>
          <p:cNvSpPr/>
          <p:nvPr/>
        </p:nvSpPr>
        <p:spPr>
          <a:xfrm>
            <a:off x="669360" y="1575525"/>
            <a:ext cx="2647146" cy="2764039"/>
          </a:xfrm>
          <a:prstGeom prst="roundRect">
            <a:avLst/>
          </a:prstGeom>
          <a:solidFill>
            <a:srgbClr val="FFC000"/>
          </a:solid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2B2B2B"/>
                </a:solidFill>
                <a:latin typeface="Calibri"/>
                <a:cs typeface="Calibri"/>
              </a:rPr>
              <a:t>Stress</a:t>
            </a:r>
            <a:r>
              <a:rPr lang="en-US" sz="2400" b="1" dirty="0">
                <a:solidFill>
                  <a:srgbClr val="2B2B2B"/>
                </a:solidFill>
                <a:latin typeface="Calibri"/>
                <a:cs typeface="Calibri"/>
              </a:rPr>
              <a:t>:</a:t>
            </a:r>
          </a:p>
          <a:p>
            <a:pPr algn="ctr"/>
            <a:r>
              <a:rPr lang="en-US" sz="2400" b="1" dirty="0">
                <a:solidFill>
                  <a:srgbClr val="2B2B2B"/>
                </a:solidFill>
                <a:latin typeface="Calibri"/>
                <a:cs typeface="Calibri"/>
              </a:rPr>
              <a:t>Family members are stressed due to the impact of a relative’s substance misuse</a:t>
            </a:r>
          </a:p>
        </p:txBody>
      </p:sp>
      <p:sp>
        <p:nvSpPr>
          <p:cNvPr id="6" name="Oval 5"/>
          <p:cNvSpPr/>
          <p:nvPr/>
        </p:nvSpPr>
        <p:spPr>
          <a:xfrm>
            <a:off x="3887549" y="2781259"/>
            <a:ext cx="2647146" cy="2764039"/>
          </a:xfrm>
          <a:prstGeom prst="ellipse">
            <a:avLst/>
          </a:prstGeom>
          <a:solidFill>
            <a:srgbClr val="FFC000"/>
          </a:solid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2B2B2B"/>
                </a:solidFill>
                <a:latin typeface="Calibri"/>
                <a:cs typeface="Calibri"/>
              </a:rPr>
              <a:t>Strain</a:t>
            </a:r>
            <a:r>
              <a:rPr lang="en-US" sz="2400" b="1" dirty="0">
                <a:solidFill>
                  <a:srgbClr val="2B2B2B"/>
                </a:solidFill>
                <a:latin typeface="Calibri"/>
                <a:cs typeface="Calibri"/>
              </a:rPr>
              <a:t>: Physical or psychological health problems</a:t>
            </a:r>
          </a:p>
        </p:txBody>
      </p:sp>
      <p:sp>
        <p:nvSpPr>
          <p:cNvPr id="7" name="Rounded Rectangle 6"/>
          <p:cNvSpPr/>
          <p:nvPr/>
        </p:nvSpPr>
        <p:spPr>
          <a:xfrm>
            <a:off x="7349068" y="2781258"/>
            <a:ext cx="4321252" cy="1558305"/>
          </a:xfrm>
          <a:prstGeom prst="roundRect">
            <a:avLst/>
          </a:prstGeom>
          <a:solidFill>
            <a:srgbClr val="FFC000"/>
          </a:solid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2B2B2B"/>
                </a:solidFill>
                <a:latin typeface="Calibri"/>
                <a:cs typeface="Calibri"/>
              </a:rPr>
              <a:t>Coping</a:t>
            </a:r>
            <a:r>
              <a:rPr lang="en-US" sz="2400" b="1" dirty="0">
                <a:solidFill>
                  <a:srgbClr val="2B2B2B"/>
                </a:solidFill>
                <a:latin typeface="Calibri"/>
                <a:cs typeface="Calibri"/>
              </a:rPr>
              <a:t>:</a:t>
            </a:r>
          </a:p>
          <a:p>
            <a:pPr algn="ctr"/>
            <a:r>
              <a:rPr lang="en-US" sz="2400" b="1" dirty="0">
                <a:solidFill>
                  <a:srgbClr val="2B2B2B"/>
                </a:solidFill>
                <a:latin typeface="Calibri"/>
                <a:cs typeface="Calibri"/>
              </a:rPr>
              <a:t>How the family member copes with (responds to) the situation</a:t>
            </a:r>
          </a:p>
        </p:txBody>
      </p:sp>
      <p:sp>
        <p:nvSpPr>
          <p:cNvPr id="8" name="Rounded Rectangle 7"/>
          <p:cNvSpPr/>
          <p:nvPr/>
        </p:nvSpPr>
        <p:spPr>
          <a:xfrm>
            <a:off x="7349068" y="4488328"/>
            <a:ext cx="4325943" cy="1665556"/>
          </a:xfrm>
          <a:prstGeom prst="roundRect">
            <a:avLst/>
          </a:prstGeom>
          <a:solidFill>
            <a:srgbClr val="FFC000"/>
          </a:solid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2B2B2B"/>
              </a:solidFill>
              <a:latin typeface="Calibri"/>
              <a:cs typeface="Calibri"/>
            </a:endParaRPr>
          </a:p>
          <a:p>
            <a:pPr algn="ctr"/>
            <a:r>
              <a:rPr lang="en-US" sz="2400" b="1" u="sng" dirty="0">
                <a:solidFill>
                  <a:srgbClr val="2B2B2B"/>
                </a:solidFill>
                <a:latin typeface="Calibri"/>
                <a:cs typeface="Calibri"/>
              </a:rPr>
              <a:t>Support</a:t>
            </a:r>
            <a:r>
              <a:rPr lang="en-US" sz="2400" b="1" dirty="0">
                <a:solidFill>
                  <a:srgbClr val="2B2B2B"/>
                </a:solidFill>
                <a:latin typeface="Calibri"/>
                <a:cs typeface="Calibri"/>
              </a:rPr>
              <a:t>: </a:t>
            </a:r>
          </a:p>
          <a:p>
            <a:pPr algn="ctr"/>
            <a:r>
              <a:rPr lang="en-US" sz="2400" b="1" dirty="0">
                <a:solidFill>
                  <a:srgbClr val="2B2B2B"/>
                </a:solidFill>
                <a:latin typeface="Calibri"/>
                <a:cs typeface="Calibri"/>
              </a:rPr>
              <a:t>The level and quality of social support available to the family member</a:t>
            </a:r>
          </a:p>
          <a:p>
            <a:pPr algn="ctr"/>
            <a:endParaRPr lang="en-US" sz="2400" b="1" dirty="0">
              <a:solidFill>
                <a:srgbClr val="2B2B2B"/>
              </a:solidFill>
              <a:latin typeface="Calibri"/>
              <a:cs typeface="Calibri"/>
            </a:endParaRPr>
          </a:p>
        </p:txBody>
      </p:sp>
      <p:cxnSp>
        <p:nvCxnSpPr>
          <p:cNvPr id="9" name="Straight Connector 8"/>
          <p:cNvCxnSpPr>
            <a:cxnSpLocks/>
            <a:endCxn id="6" idx="1"/>
          </p:cNvCxnSpPr>
          <p:nvPr/>
        </p:nvCxnSpPr>
        <p:spPr>
          <a:xfrm>
            <a:off x="3349125" y="2053927"/>
            <a:ext cx="926090" cy="1132116"/>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V="1">
            <a:off x="5971822" y="1899519"/>
            <a:ext cx="1377246" cy="1132116"/>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6254044" y="5007427"/>
            <a:ext cx="1095024" cy="164013"/>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pic>
        <p:nvPicPr>
          <p:cNvPr id="15" name="Picture 14" descr="Screen Shot 2017-07-27 at 12.45.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45298"/>
            <a:ext cx="1351501" cy="1312702"/>
          </a:xfrm>
          <a:prstGeom prst="rect">
            <a:avLst/>
          </a:prstGeom>
        </p:spPr>
      </p:pic>
      <p:sp>
        <p:nvSpPr>
          <p:cNvPr id="16" name="TextBox 15"/>
          <p:cNvSpPr txBox="1"/>
          <p:nvPr/>
        </p:nvSpPr>
        <p:spPr>
          <a:xfrm>
            <a:off x="1400351" y="5613110"/>
            <a:ext cx="7759524" cy="964059"/>
          </a:xfrm>
          <a:prstGeom prst="rect">
            <a:avLst/>
          </a:prstGeom>
        </p:spPr>
        <p:txBody>
          <a:bodyPr vert="horz" wrap="square" lIns="91440" tIns="45720" rIns="91440" bIns="45720" rtlCol="0">
            <a:noAutofit/>
          </a:bodyPr>
          <a:lstStyle/>
          <a:p>
            <a:pPr marL="0" indent="0">
              <a:buFontTx/>
              <a:buNone/>
            </a:pPr>
            <a:r>
              <a:rPr lang="en-US" sz="2800" b="1" dirty="0">
                <a:latin typeface="Calibri"/>
                <a:cs typeface="Calibri"/>
              </a:rPr>
              <a:t>The SSICS Model is EVIDENCED BASED </a:t>
            </a:r>
          </a:p>
          <a:p>
            <a:pPr marL="0" indent="0">
              <a:buFontTx/>
              <a:buNone/>
            </a:pPr>
            <a:r>
              <a:rPr lang="en-US" sz="2800" b="1" dirty="0">
                <a:latin typeface="Calibri"/>
                <a:cs typeface="Calibri"/>
              </a:rPr>
              <a:t>and underpins the 5-Step Method </a:t>
            </a:r>
          </a:p>
        </p:txBody>
      </p:sp>
      <p:pic>
        <p:nvPicPr>
          <p:cNvPr id="18" name="Picture 17"/>
          <p:cNvPicPr>
            <a:picLocks noChangeAspect="1"/>
          </p:cNvPicPr>
          <p:nvPr/>
        </p:nvPicPr>
        <p:blipFill>
          <a:blip r:embed="rId3"/>
          <a:stretch>
            <a:fillRect/>
          </a:stretch>
        </p:blipFill>
        <p:spPr>
          <a:xfrm rot="1677960">
            <a:off x="8975218" y="817154"/>
            <a:ext cx="539973" cy="431978"/>
          </a:xfrm>
          <a:prstGeom prst="rect">
            <a:avLst/>
          </a:prstGeom>
          <a:noFill/>
        </p:spPr>
      </p:pic>
      <p:sp>
        <p:nvSpPr>
          <p:cNvPr id="19" name="Rounded Rectangle 6">
            <a:extLst>
              <a:ext uri="{FF2B5EF4-FFF2-40B4-BE49-F238E27FC236}">
                <a16:creationId xmlns:a16="http://schemas.microsoft.com/office/drawing/2014/main" id="{9BDCA6C9-E8AF-41A6-BBB7-4A89D81E543F}"/>
              </a:ext>
            </a:extLst>
          </p:cNvPr>
          <p:cNvSpPr/>
          <p:nvPr/>
        </p:nvSpPr>
        <p:spPr>
          <a:xfrm>
            <a:off x="7349068" y="1427519"/>
            <a:ext cx="4321252" cy="1132117"/>
          </a:xfrm>
          <a:prstGeom prst="roundRect">
            <a:avLst/>
          </a:prstGeom>
          <a:solidFill>
            <a:srgbClr val="FFC000"/>
          </a:solid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2B2B2B"/>
                </a:solidFill>
                <a:latin typeface="Calibri"/>
                <a:cs typeface="Calibri"/>
              </a:rPr>
              <a:t>Information</a:t>
            </a:r>
            <a:r>
              <a:rPr lang="en-US" sz="2400" b="1" dirty="0">
                <a:solidFill>
                  <a:srgbClr val="2B2B2B"/>
                </a:solidFill>
                <a:latin typeface="Calibri"/>
                <a:cs typeface="Calibri"/>
              </a:rPr>
              <a:t>:</a:t>
            </a:r>
          </a:p>
          <a:p>
            <a:pPr algn="ctr"/>
            <a:r>
              <a:rPr lang="en-US" sz="2400" b="1" dirty="0">
                <a:solidFill>
                  <a:srgbClr val="2B2B2B"/>
                </a:solidFill>
                <a:latin typeface="Calibri"/>
                <a:cs typeface="Calibri"/>
              </a:rPr>
              <a:t>Knowledge enables feelings of control</a:t>
            </a:r>
          </a:p>
        </p:txBody>
      </p:sp>
      <p:cxnSp>
        <p:nvCxnSpPr>
          <p:cNvPr id="23" name="Straight Connector 22">
            <a:extLst>
              <a:ext uri="{FF2B5EF4-FFF2-40B4-BE49-F238E27FC236}">
                <a16:creationId xmlns:a16="http://schemas.microsoft.com/office/drawing/2014/main" id="{E1CBB8A4-82D9-4E2A-853F-E122AC55D295}"/>
              </a:ext>
            </a:extLst>
          </p:cNvPr>
          <p:cNvCxnSpPr>
            <a:cxnSpLocks/>
            <a:endCxn id="7" idx="1"/>
          </p:cNvCxnSpPr>
          <p:nvPr/>
        </p:nvCxnSpPr>
        <p:spPr>
          <a:xfrm flipV="1">
            <a:off x="6534695" y="3560411"/>
            <a:ext cx="814373" cy="265955"/>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16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The Model</a:t>
            </a:r>
          </a:p>
        </p:txBody>
      </p:sp>
      <p:sp>
        <p:nvSpPr>
          <p:cNvPr id="8" name="Freeform 7"/>
          <p:cNvSpPr/>
          <p:nvPr/>
        </p:nvSpPr>
        <p:spPr>
          <a:xfrm>
            <a:off x="335280" y="1087120"/>
            <a:ext cx="11225953" cy="5770879"/>
          </a:xfrm>
          <a:custGeom>
            <a:avLst/>
            <a:gdLst>
              <a:gd name="connsiteX0" fmla="*/ 212651 w 4423144"/>
              <a:gd name="connsiteY0" fmla="*/ 0 h 4635795"/>
              <a:gd name="connsiteX1" fmla="*/ 4146697 w 4423144"/>
              <a:gd name="connsiteY1" fmla="*/ 63795 h 4635795"/>
              <a:gd name="connsiteX2" fmla="*/ 4423144 w 4423144"/>
              <a:gd name="connsiteY2" fmla="*/ 4167963 h 4635795"/>
              <a:gd name="connsiteX3" fmla="*/ 0 w 4423144"/>
              <a:gd name="connsiteY3" fmla="*/ 4635795 h 4635795"/>
              <a:gd name="connsiteX4" fmla="*/ 212651 w 4423144"/>
              <a:gd name="connsiteY4" fmla="*/ 0 h 463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144" h="4635795">
                <a:moveTo>
                  <a:pt x="212651" y="0"/>
                </a:moveTo>
                <a:lnTo>
                  <a:pt x="4146697" y="63795"/>
                </a:lnTo>
                <a:lnTo>
                  <a:pt x="4423144" y="4167963"/>
                </a:lnTo>
                <a:lnTo>
                  <a:pt x="0" y="4635795"/>
                </a:lnTo>
                <a:lnTo>
                  <a:pt x="212651"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B2B2B"/>
                </a:solidFill>
                <a:latin typeface="Calibri"/>
                <a:cs typeface="Calibri"/>
              </a:rPr>
              <a:t>In the </a:t>
            </a:r>
            <a:r>
              <a:rPr lang="en-US" sz="2800" b="1" dirty="0" err="1">
                <a:solidFill>
                  <a:srgbClr val="2B2B2B"/>
                </a:solidFill>
                <a:latin typeface="Calibri"/>
                <a:cs typeface="Calibri"/>
              </a:rPr>
              <a:t>SSICS</a:t>
            </a:r>
            <a:r>
              <a:rPr lang="en-US" sz="2800" b="1" dirty="0">
                <a:solidFill>
                  <a:srgbClr val="2B2B2B"/>
                </a:solidFill>
                <a:latin typeface="Calibri"/>
                <a:cs typeface="Calibri"/>
              </a:rPr>
              <a:t> model</a:t>
            </a:r>
          </a:p>
          <a:p>
            <a:pPr algn="ctr"/>
            <a:r>
              <a:rPr lang="en-US" sz="2800" b="1" dirty="0">
                <a:solidFill>
                  <a:srgbClr val="2B2B2B"/>
                </a:solidFill>
                <a:latin typeface="Calibri"/>
                <a:cs typeface="Calibri"/>
              </a:rPr>
              <a:t>Family members are BOTH part of the solution, </a:t>
            </a:r>
          </a:p>
          <a:p>
            <a:pPr algn="ctr"/>
            <a:r>
              <a:rPr lang="en-US" sz="2800" b="1" dirty="0">
                <a:solidFill>
                  <a:srgbClr val="2B2B2B"/>
                </a:solidFill>
                <a:latin typeface="Calibri"/>
                <a:cs typeface="Calibri"/>
              </a:rPr>
              <a:t>AND also have needs in their own right</a:t>
            </a:r>
          </a:p>
          <a:p>
            <a:endParaRPr lang="en-US" sz="2800" b="1" dirty="0">
              <a:solidFill>
                <a:srgbClr val="2B2B2B"/>
              </a:solidFill>
              <a:latin typeface="Calibri"/>
              <a:cs typeface="Calibri"/>
            </a:endParaRPr>
          </a:p>
          <a:p>
            <a:pPr algn="ctr"/>
            <a:r>
              <a:rPr lang="en-US" sz="2800" b="1" dirty="0">
                <a:solidFill>
                  <a:srgbClr val="2B2B2B"/>
                </a:solidFill>
                <a:latin typeface="Calibri"/>
                <a:cs typeface="Calibri"/>
              </a:rPr>
              <a:t>Family members are at the heart of the response</a:t>
            </a:r>
          </a:p>
          <a:p>
            <a:pPr algn="ctr"/>
            <a:r>
              <a:rPr lang="en-US" sz="2800" b="1" dirty="0" err="1">
                <a:solidFill>
                  <a:srgbClr val="2B2B2B"/>
                </a:solidFill>
                <a:latin typeface="Calibri"/>
                <a:cs typeface="Calibri"/>
              </a:rPr>
              <a:t>SSICS</a:t>
            </a:r>
            <a:r>
              <a:rPr lang="en-US" sz="2800" b="1" dirty="0">
                <a:solidFill>
                  <a:srgbClr val="2B2B2B"/>
                </a:solidFill>
                <a:latin typeface="Calibri"/>
                <a:cs typeface="Calibri"/>
              </a:rPr>
              <a:t> model doesn’t blame families</a:t>
            </a:r>
          </a:p>
          <a:p>
            <a:pPr algn="ctr"/>
            <a:endParaRPr lang="en-US" sz="2800" b="1" dirty="0">
              <a:solidFill>
                <a:srgbClr val="2B2B2B"/>
              </a:solidFill>
              <a:latin typeface="Calibri"/>
              <a:cs typeface="Calibri"/>
            </a:endParaRPr>
          </a:p>
          <a:p>
            <a:pPr algn="ctr"/>
            <a:r>
              <a:rPr lang="en-US" sz="2800" b="1" dirty="0" err="1">
                <a:solidFill>
                  <a:srgbClr val="2B2B2B"/>
                </a:solidFill>
                <a:latin typeface="Calibri"/>
                <a:cs typeface="Calibri"/>
              </a:rPr>
              <a:t>SSICS</a:t>
            </a:r>
            <a:r>
              <a:rPr lang="en-US" sz="2800" b="1" dirty="0">
                <a:solidFill>
                  <a:srgbClr val="2B2B2B"/>
                </a:solidFill>
                <a:latin typeface="Calibri"/>
                <a:cs typeface="Calibri"/>
              </a:rPr>
              <a:t> describes the harms to individuals and families. </a:t>
            </a:r>
          </a:p>
          <a:p>
            <a:pPr algn="ctr"/>
            <a:r>
              <a:rPr lang="en-US" sz="2800" b="1" dirty="0">
                <a:solidFill>
                  <a:srgbClr val="2B2B2B"/>
                </a:solidFill>
                <a:latin typeface="Calibri"/>
                <a:cs typeface="Calibri"/>
              </a:rPr>
              <a:t>The issue for us was how can these harms be reduced.  </a:t>
            </a:r>
          </a:p>
          <a:p>
            <a:pPr algn="ctr"/>
            <a:r>
              <a:rPr lang="en-US" sz="2800" b="1" dirty="0">
                <a:solidFill>
                  <a:srgbClr val="2B2B2B"/>
                </a:solidFill>
                <a:latin typeface="Calibri"/>
                <a:cs typeface="Calibri"/>
              </a:rPr>
              <a:t>This led to the development of the 5-Step Method</a:t>
            </a:r>
          </a:p>
        </p:txBody>
      </p:sp>
    </p:spTree>
    <p:extLst>
      <p:ext uri="{BB962C8B-B14F-4D97-AF65-F5344CB8AC3E}">
        <p14:creationId xmlns:p14="http://schemas.microsoft.com/office/powerpoint/2010/main" val="21406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179" y="1957959"/>
            <a:ext cx="11027641" cy="4165875"/>
          </a:xfrm>
        </p:spPr>
        <p:txBody>
          <a:bodyPr>
            <a:normAutofit fontScale="90000"/>
          </a:bodyPr>
          <a:lstStyle/>
          <a:p>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US" sz="6000" b="1" dirty="0">
                <a:solidFill>
                  <a:schemeClr val="tx1"/>
                </a:solidFill>
                <a:effectLst>
                  <a:outerShdw blurRad="38100" dist="38100" dir="2700000" algn="tl">
                    <a:srgbClr val="000000">
                      <a:alpha val="43137"/>
                    </a:srgbClr>
                  </a:outerShdw>
                </a:effectLst>
                <a:latin typeface="Calibri"/>
                <a:cs typeface="Calibri"/>
              </a:rPr>
              <a:t>Section 1</a:t>
            </a:r>
            <a:br>
              <a:rPr lang="en-US" sz="6000" b="1" dirty="0">
                <a:solidFill>
                  <a:schemeClr val="tx1"/>
                </a:solidFill>
                <a:effectLst>
                  <a:outerShdw blurRad="38100" dist="38100" dir="2700000" algn="tl">
                    <a:srgbClr val="000000">
                      <a:alpha val="43137"/>
                    </a:srgbClr>
                  </a:outerShdw>
                </a:effectLst>
                <a:latin typeface="Calibri"/>
                <a:cs typeface="Calibri"/>
              </a:rPr>
            </a:br>
            <a:br>
              <a:rPr lang="en-IE" sz="6000" b="1" dirty="0">
                <a:solidFill>
                  <a:schemeClr val="tx1"/>
                </a:solidFill>
                <a:effectLst>
                  <a:outerShdw blurRad="38100" dist="38100" dir="2700000" algn="tl">
                    <a:srgbClr val="000000">
                      <a:alpha val="43137"/>
                    </a:srgbClr>
                  </a:outerShdw>
                </a:effectLst>
                <a:latin typeface="Calibri"/>
                <a:cs typeface="Calibri"/>
              </a:rPr>
            </a:br>
            <a:r>
              <a:rPr lang="en-IE" sz="5300" b="1" dirty="0">
                <a:solidFill>
                  <a:schemeClr val="tx1"/>
                </a:solidFill>
                <a:effectLst>
                  <a:outerShdw blurRad="38100" dist="38100" dir="2700000" algn="tl">
                    <a:srgbClr val="000000">
                      <a:alpha val="43137"/>
                    </a:srgbClr>
                  </a:outerShdw>
                </a:effectLst>
                <a:latin typeface="Calibri"/>
                <a:cs typeface="Calibri"/>
              </a:rPr>
              <a:t>Introductions</a:t>
            </a:r>
            <a:br>
              <a:rPr lang="en-IE" sz="5300" b="1" dirty="0">
                <a:solidFill>
                  <a:schemeClr val="tx1"/>
                </a:solidFill>
                <a:effectLst>
                  <a:outerShdw blurRad="38100" dist="38100" dir="2700000" algn="tl">
                    <a:srgbClr val="000000">
                      <a:alpha val="43137"/>
                    </a:srgbClr>
                  </a:outerShdw>
                </a:effectLst>
                <a:latin typeface="Calibri"/>
                <a:cs typeface="Calibri"/>
              </a:rPr>
            </a:br>
            <a:r>
              <a:rPr lang="en-US" sz="5300" b="1" dirty="0" err="1">
                <a:solidFill>
                  <a:schemeClr val="tx1"/>
                </a:solidFill>
                <a:effectLst>
                  <a:outerShdw blurRad="38100" dist="38100" dir="2700000" algn="tl">
                    <a:srgbClr val="000000">
                      <a:alpha val="43137"/>
                    </a:srgbClr>
                  </a:outerShdw>
                </a:effectLst>
                <a:latin typeface="Calibri"/>
                <a:cs typeface="Calibri"/>
              </a:rPr>
              <a:t>AFINet</a:t>
            </a:r>
            <a:r>
              <a:rPr lang="en-US" sz="5300" b="1" dirty="0">
                <a:solidFill>
                  <a:schemeClr val="tx1"/>
                </a:solidFill>
                <a:effectLst>
                  <a:outerShdw blurRad="38100" dist="38100" dir="2700000" algn="tl">
                    <a:srgbClr val="000000">
                      <a:alpha val="43137"/>
                    </a:srgbClr>
                  </a:outerShdw>
                </a:effectLst>
                <a:latin typeface="Calibri"/>
                <a:cs typeface="Calibri"/>
              </a:rPr>
              <a:t> Website</a:t>
            </a:r>
            <a:br>
              <a:rPr lang="en-US" sz="5300" b="1" dirty="0">
                <a:solidFill>
                  <a:schemeClr val="tx1"/>
                </a:solidFill>
                <a:effectLst>
                  <a:outerShdw blurRad="38100" dist="38100" dir="2700000" algn="tl">
                    <a:srgbClr val="000000">
                      <a:alpha val="43137"/>
                    </a:srgbClr>
                  </a:outerShdw>
                </a:effectLst>
                <a:latin typeface="Calibri"/>
                <a:cs typeface="Calibri"/>
              </a:rPr>
            </a:br>
            <a:r>
              <a:rPr lang="en-US" sz="5300" b="1" dirty="0">
                <a:solidFill>
                  <a:schemeClr val="tx1"/>
                </a:solidFill>
                <a:effectLst>
                  <a:outerShdw blurRad="38100" dist="38100" dir="2700000" algn="tl">
                    <a:srgbClr val="000000">
                      <a:alpha val="43137"/>
                    </a:srgbClr>
                  </a:outerShdw>
                </a:effectLst>
                <a:latin typeface="Calibri"/>
                <a:cs typeface="Calibri"/>
              </a:rPr>
              <a:t>Objectives </a:t>
            </a:r>
            <a:br>
              <a:rPr lang="en-US" sz="5300" b="1" dirty="0">
                <a:solidFill>
                  <a:schemeClr val="tx1"/>
                </a:solidFill>
                <a:effectLst>
                  <a:outerShdw blurRad="38100" dist="38100" dir="2700000" algn="tl">
                    <a:srgbClr val="000000">
                      <a:alpha val="43137"/>
                    </a:srgbClr>
                  </a:outerShdw>
                </a:effectLst>
                <a:latin typeface="Calibri"/>
                <a:cs typeface="Calibri"/>
              </a:rPr>
            </a:br>
            <a:r>
              <a:rPr lang="en-US" sz="5300" b="1" dirty="0">
                <a:solidFill>
                  <a:schemeClr val="tx1"/>
                </a:solidFill>
                <a:effectLst>
                  <a:outerShdw blurRad="38100" dist="38100" dir="2700000" algn="tl">
                    <a:srgbClr val="000000">
                      <a:alpha val="43137"/>
                    </a:srgbClr>
                  </a:outerShdw>
                </a:effectLst>
                <a:latin typeface="Calibri"/>
                <a:cs typeface="Calibri"/>
              </a:rPr>
              <a:t>Timetable &amp; Materials</a:t>
            </a:r>
            <a:br>
              <a:rPr lang="en-IE" sz="5300" b="1" dirty="0">
                <a:solidFill>
                  <a:schemeClr val="tx1"/>
                </a:solidFill>
                <a:effectLst>
                  <a:outerShdw blurRad="38100" dist="38100" dir="2700000" algn="tl">
                    <a:srgbClr val="000000">
                      <a:alpha val="43137"/>
                    </a:srgbClr>
                  </a:outerShdw>
                </a:effectLst>
                <a:latin typeface="Calibri"/>
                <a:cs typeface="Calibri"/>
              </a:rPr>
            </a:br>
            <a:r>
              <a:rPr lang="en-IE" sz="5300" b="1" dirty="0">
                <a:solidFill>
                  <a:schemeClr val="tx1"/>
                </a:solidFill>
                <a:effectLst>
                  <a:outerShdw blurRad="38100" dist="38100" dir="2700000" algn="tl">
                    <a:srgbClr val="000000">
                      <a:alpha val="43137"/>
                    </a:srgbClr>
                  </a:outerShdw>
                </a:effectLst>
                <a:latin typeface="Calibri"/>
                <a:cs typeface="Calibri"/>
              </a:rPr>
              <a:t> </a:t>
            </a: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5" name="TextBox 4"/>
          <p:cNvSpPr txBox="1"/>
          <p:nvPr/>
        </p:nvSpPr>
        <p:spPr>
          <a:xfrm>
            <a:off x="1630947" y="1764632"/>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1790430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62" y="504684"/>
            <a:ext cx="4972154" cy="945293"/>
          </a:xfrm>
        </p:spPr>
        <p:txBody>
          <a:bodyPr/>
          <a:lstStyle/>
          <a:p>
            <a:r>
              <a:rPr lang="en-US" dirty="0">
                <a:latin typeface="Calibri"/>
                <a:cs typeface="Calibri"/>
              </a:rPr>
              <a:t>SSICS Model</a:t>
            </a:r>
          </a:p>
        </p:txBody>
      </p:sp>
      <p:sp>
        <p:nvSpPr>
          <p:cNvPr id="5" name="Title 1"/>
          <p:cNvSpPr txBox="1">
            <a:spLocks/>
          </p:cNvSpPr>
          <p:nvPr/>
        </p:nvSpPr>
        <p:spPr>
          <a:xfrm>
            <a:off x="5835146" y="342353"/>
            <a:ext cx="2197605" cy="9452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b="1" dirty="0">
              <a:latin typeface="Calibri"/>
              <a:cs typeface="Calibri"/>
            </a:endParaRPr>
          </a:p>
        </p:txBody>
      </p:sp>
      <p:sp>
        <p:nvSpPr>
          <p:cNvPr id="7" name="Freeform 6"/>
          <p:cNvSpPr/>
          <p:nvPr/>
        </p:nvSpPr>
        <p:spPr>
          <a:xfrm>
            <a:off x="2186335" y="1660651"/>
            <a:ext cx="7939797" cy="1181100"/>
          </a:xfrm>
          <a:custGeom>
            <a:avLst/>
            <a:gdLst>
              <a:gd name="connsiteX0" fmla="*/ 0 w 3181350"/>
              <a:gd name="connsiteY0" fmla="*/ 133350 h 1181100"/>
              <a:gd name="connsiteX1" fmla="*/ 0 w 3181350"/>
              <a:gd name="connsiteY1" fmla="*/ 133350 h 1181100"/>
              <a:gd name="connsiteX2" fmla="*/ 3181350 w 3181350"/>
              <a:gd name="connsiteY2" fmla="*/ 0 h 1181100"/>
              <a:gd name="connsiteX3" fmla="*/ 3028950 w 3181350"/>
              <a:gd name="connsiteY3" fmla="*/ 1104900 h 1181100"/>
              <a:gd name="connsiteX4" fmla="*/ 95250 w 3181350"/>
              <a:gd name="connsiteY4" fmla="*/ 1181100 h 1181100"/>
              <a:gd name="connsiteX5" fmla="*/ 0 w 3181350"/>
              <a:gd name="connsiteY5" fmla="*/ 13335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1181100">
                <a:moveTo>
                  <a:pt x="0" y="133350"/>
                </a:moveTo>
                <a:lnTo>
                  <a:pt x="0" y="133350"/>
                </a:lnTo>
                <a:lnTo>
                  <a:pt x="3181350" y="0"/>
                </a:lnTo>
                <a:lnTo>
                  <a:pt x="3028950" y="1104900"/>
                </a:lnTo>
                <a:lnTo>
                  <a:pt x="95250" y="1181100"/>
                </a:lnTo>
                <a:lnTo>
                  <a:pt x="0" y="13335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dirty="0">
                <a:solidFill>
                  <a:srgbClr val="2B2B2B"/>
                </a:solidFill>
                <a:latin typeface="Calibri"/>
                <a:cs typeface="Calibri"/>
              </a:rPr>
              <a:t>Vital that you understand the model</a:t>
            </a:r>
          </a:p>
        </p:txBody>
      </p:sp>
      <p:sp>
        <p:nvSpPr>
          <p:cNvPr id="9" name="Freeform 8"/>
          <p:cNvSpPr/>
          <p:nvPr/>
        </p:nvSpPr>
        <p:spPr>
          <a:xfrm>
            <a:off x="494438" y="3387928"/>
            <a:ext cx="7939797" cy="1086658"/>
          </a:xfrm>
          <a:custGeom>
            <a:avLst/>
            <a:gdLst>
              <a:gd name="connsiteX0" fmla="*/ 0 w 3677920"/>
              <a:gd name="connsiteY0" fmla="*/ 81280 h 1503680"/>
              <a:gd name="connsiteX1" fmla="*/ 3657600 w 3677920"/>
              <a:gd name="connsiteY1" fmla="*/ 0 h 1503680"/>
              <a:gd name="connsiteX2" fmla="*/ 3677920 w 3677920"/>
              <a:gd name="connsiteY2" fmla="*/ 1503680 h 1503680"/>
              <a:gd name="connsiteX3" fmla="*/ 467360 w 3677920"/>
              <a:gd name="connsiteY3" fmla="*/ 1442720 h 1503680"/>
              <a:gd name="connsiteX4" fmla="*/ 0 w 3677920"/>
              <a:gd name="connsiteY4" fmla="*/ 81280 h 150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7920" h="1503680">
                <a:moveTo>
                  <a:pt x="0" y="81280"/>
                </a:moveTo>
                <a:lnTo>
                  <a:pt x="3657600" y="0"/>
                </a:lnTo>
                <a:lnTo>
                  <a:pt x="3677920" y="1503680"/>
                </a:lnTo>
                <a:lnTo>
                  <a:pt x="467360" y="1442720"/>
                </a:lnTo>
                <a:lnTo>
                  <a:pt x="0" y="8128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dirty="0">
                <a:solidFill>
                  <a:srgbClr val="2B2B2B"/>
                </a:solidFill>
                <a:latin typeface="Calibri"/>
                <a:cs typeface="Calibri"/>
              </a:rPr>
              <a:t>Can explain the model simply to AFMs</a:t>
            </a:r>
          </a:p>
        </p:txBody>
      </p:sp>
      <p:sp>
        <p:nvSpPr>
          <p:cNvPr id="10" name="Freeform 9"/>
          <p:cNvSpPr/>
          <p:nvPr/>
        </p:nvSpPr>
        <p:spPr>
          <a:xfrm>
            <a:off x="2702579" y="4751896"/>
            <a:ext cx="8651221" cy="977243"/>
          </a:xfrm>
          <a:custGeom>
            <a:avLst/>
            <a:gdLst>
              <a:gd name="connsiteX0" fmla="*/ 0 w 3942080"/>
              <a:gd name="connsiteY0" fmla="*/ 0 h 1402080"/>
              <a:gd name="connsiteX1" fmla="*/ 3942080 w 3942080"/>
              <a:gd name="connsiteY1" fmla="*/ 40640 h 1402080"/>
              <a:gd name="connsiteX2" fmla="*/ 3799840 w 3942080"/>
              <a:gd name="connsiteY2" fmla="*/ 1402080 h 1402080"/>
              <a:gd name="connsiteX3" fmla="*/ 0 w 3942080"/>
              <a:gd name="connsiteY3" fmla="*/ 1341120 h 1402080"/>
              <a:gd name="connsiteX4" fmla="*/ 0 w 3942080"/>
              <a:gd name="connsiteY4" fmla="*/ 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0" h="1402080">
                <a:moveTo>
                  <a:pt x="0" y="0"/>
                </a:moveTo>
                <a:lnTo>
                  <a:pt x="3942080" y="40640"/>
                </a:lnTo>
                <a:lnTo>
                  <a:pt x="3799840" y="1402080"/>
                </a:lnTo>
                <a:lnTo>
                  <a:pt x="0" y="1341120"/>
                </a:lnTo>
                <a:lnTo>
                  <a:pt x="0" y="0"/>
                </a:lnTo>
                <a:close/>
              </a:path>
            </a:pathLst>
          </a:cu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dirty="0">
                <a:solidFill>
                  <a:srgbClr val="2B2B2B"/>
                </a:solidFill>
                <a:latin typeface="Calibri"/>
                <a:cs typeface="Calibri"/>
              </a:rPr>
              <a:t>The model links to Competency Framework, and to every Step</a:t>
            </a:r>
          </a:p>
        </p:txBody>
      </p:sp>
      <p:sp>
        <p:nvSpPr>
          <p:cNvPr id="13" name="Content Placeholder 2"/>
          <p:cNvSpPr txBox="1">
            <a:spLocks/>
          </p:cNvSpPr>
          <p:nvPr/>
        </p:nvSpPr>
        <p:spPr>
          <a:xfrm>
            <a:off x="5607816" y="4685260"/>
            <a:ext cx="5844020" cy="1667716"/>
          </a:xfrm>
          <a:prstGeom prst="rect">
            <a:avLst/>
          </a:prstGeom>
        </p:spPr>
        <p:txBody>
          <a:bodyPr vert="horz" lIns="91440" tIns="45720" rIns="91440" bIns="45720" rtlCol="0">
            <a:noAutofit/>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endParaRPr lang="en-US" b="1" dirty="0"/>
          </a:p>
        </p:txBody>
      </p:sp>
    </p:spTree>
    <p:extLst>
      <p:ext uri="{BB962C8B-B14F-4D97-AF65-F5344CB8AC3E}">
        <p14:creationId xmlns:p14="http://schemas.microsoft.com/office/powerpoint/2010/main" val="957305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5-Step Method - A Reminder! </a:t>
            </a:r>
          </a:p>
        </p:txBody>
      </p:sp>
      <p:sp>
        <p:nvSpPr>
          <p:cNvPr id="3" name="Content Placeholder 2"/>
          <p:cNvSpPr>
            <a:spLocks noGrp="1"/>
          </p:cNvSpPr>
          <p:nvPr>
            <p:ph idx="1"/>
          </p:nvPr>
        </p:nvSpPr>
        <p:spPr>
          <a:xfrm>
            <a:off x="552436" y="1417320"/>
            <a:ext cx="11057442" cy="4020239"/>
          </a:xfrm>
          <a:solidFill>
            <a:schemeClr val="accent1"/>
          </a:solidFill>
        </p:spPr>
        <p:txBody>
          <a:bodyPr>
            <a:normAutofit/>
          </a:bodyPr>
          <a:lstStyle/>
          <a:p>
            <a:r>
              <a:rPr lang="en-GB" sz="2000" b="1" dirty="0"/>
              <a:t>Step 1: Family member story -  Listen, reassure and explore concerns</a:t>
            </a:r>
            <a:br>
              <a:rPr lang="en-GB" sz="2000" dirty="0"/>
            </a:br>
            <a:endParaRPr lang="en-GB" sz="2000" dirty="0"/>
          </a:p>
          <a:p>
            <a:r>
              <a:rPr lang="en-GB" sz="2000" b="1" dirty="0"/>
              <a:t>Step 2: Identify relevant and targeted information </a:t>
            </a:r>
            <a:br>
              <a:rPr lang="en-GB" sz="2000" b="1" dirty="0"/>
            </a:br>
            <a:endParaRPr lang="en-GB" sz="2000" dirty="0"/>
          </a:p>
          <a:p>
            <a:r>
              <a:rPr lang="en-GB" sz="2000" b="1" dirty="0"/>
              <a:t>Step 3: Explore ways of coping and responding</a:t>
            </a:r>
            <a:br>
              <a:rPr lang="en-GB" sz="2000" dirty="0"/>
            </a:br>
            <a:endParaRPr lang="en-GB" sz="2000" dirty="0"/>
          </a:p>
          <a:p>
            <a:r>
              <a:rPr lang="en-GB" sz="2000" b="1" dirty="0"/>
              <a:t>Step 4: Explore and enhance support and communication</a:t>
            </a:r>
            <a:br>
              <a:rPr lang="en-GB" sz="2000" b="1" dirty="0"/>
            </a:br>
            <a:endParaRPr lang="en-GB" sz="2000" dirty="0"/>
          </a:p>
          <a:p>
            <a:r>
              <a:rPr lang="en-GB" sz="2000" b="1" dirty="0"/>
              <a:t>Step 5: Review previous steps and explore further needs</a:t>
            </a:r>
            <a:endParaRPr lang="en-GB" sz="2000" dirty="0"/>
          </a:p>
          <a:p>
            <a:endParaRPr lang="en-US" dirty="0"/>
          </a:p>
        </p:txBody>
      </p:sp>
      <p:sp>
        <p:nvSpPr>
          <p:cNvPr id="5" name="Rectangle 4"/>
          <p:cNvSpPr/>
          <p:nvPr/>
        </p:nvSpPr>
        <p:spPr>
          <a:xfrm>
            <a:off x="1501100" y="5824615"/>
            <a:ext cx="10401874" cy="954107"/>
          </a:xfrm>
          <a:prstGeom prst="rect">
            <a:avLst/>
          </a:prstGeom>
        </p:spPr>
        <p:txBody>
          <a:bodyPr wrap="square">
            <a:spAutoFit/>
          </a:bodyPr>
          <a:lstStyle/>
          <a:p>
            <a:r>
              <a:rPr lang="en-US" sz="2800" b="1" dirty="0">
                <a:latin typeface="Calibri"/>
                <a:cs typeface="Calibri"/>
              </a:rPr>
              <a:t>Derived from the SSICS model and what family members have told us</a:t>
            </a:r>
          </a:p>
        </p:txBody>
      </p:sp>
      <p:pic>
        <p:nvPicPr>
          <p:cNvPr id="6" name="Picture 5" descr="Screen Shot 2017-07-27 at 12.45.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18" y="5502679"/>
            <a:ext cx="1177482" cy="1143679"/>
          </a:xfrm>
          <a:prstGeom prst="rect">
            <a:avLst/>
          </a:prstGeom>
        </p:spPr>
      </p:pic>
    </p:spTree>
    <p:extLst>
      <p:ext uri="{BB962C8B-B14F-4D97-AF65-F5344CB8AC3E}">
        <p14:creationId xmlns:p14="http://schemas.microsoft.com/office/powerpoint/2010/main" val="363301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12535" y="580935"/>
            <a:ext cx="10515600" cy="790665"/>
          </a:xfrm>
        </p:spPr>
        <p:txBody>
          <a:bodyPr>
            <a:normAutofit/>
          </a:bodyPr>
          <a:lstStyle/>
          <a:p>
            <a:r>
              <a:rPr lang="en-GB" sz="3600" b="1" spc="100" dirty="0">
                <a:solidFill>
                  <a:schemeClr val="tx1"/>
                </a:solidFill>
                <a:latin typeface="Calibri" panose="020F0502020204030204" pitchFamily="34" charset="0"/>
                <a:cs typeface="Calibri" panose="020F0502020204030204" pitchFamily="34" charset="0"/>
              </a:rPr>
              <a:t>Research evidence – impact on family members</a:t>
            </a:r>
            <a:endParaRPr lang="en-IE" sz="3600" b="1" spc="100" dirty="0">
              <a:solidFill>
                <a:schemeClr val="tx1"/>
              </a:solidFill>
              <a:latin typeface="Calibri" panose="020F0502020204030204" pitchFamily="34" charset="0"/>
              <a:cs typeface="Calibri" panose="020F0502020204030204" pitchFamily="34" charset="0"/>
            </a:endParaRPr>
          </a:p>
        </p:txBody>
      </p:sp>
      <p:sp>
        <p:nvSpPr>
          <p:cNvPr id="4" name="Round Same Side Corner Rectangle 3"/>
          <p:cNvSpPr/>
          <p:nvPr/>
        </p:nvSpPr>
        <p:spPr>
          <a:xfrm>
            <a:off x="600456" y="1545336"/>
            <a:ext cx="2133600" cy="5334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a:ea typeface="Open Sans" panose="020B0606030504020204" pitchFamily="34" charset="0"/>
                <a:cs typeface="Calibri"/>
              </a:rPr>
              <a:t>Reduction in Symptoms</a:t>
            </a:r>
          </a:p>
        </p:txBody>
      </p:sp>
      <p:sp>
        <p:nvSpPr>
          <p:cNvPr id="5" name="Round Same Side Corner Rectangle 4"/>
          <p:cNvSpPr/>
          <p:nvPr/>
        </p:nvSpPr>
        <p:spPr>
          <a:xfrm>
            <a:off x="3548888" y="1545336"/>
            <a:ext cx="2133600" cy="533400"/>
          </a:xfrm>
          <a:prstGeom prst="round2Same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Calibri"/>
                <a:ea typeface="Open Sans" panose="020B0606030504020204" pitchFamily="34" charset="0"/>
                <a:cs typeface="Calibri"/>
              </a:rPr>
              <a:t>Change in coping behaviour</a:t>
            </a:r>
          </a:p>
        </p:txBody>
      </p:sp>
      <p:sp>
        <p:nvSpPr>
          <p:cNvPr id="6" name="Round Same Side Corner Rectangle 5"/>
          <p:cNvSpPr/>
          <p:nvPr/>
        </p:nvSpPr>
        <p:spPr>
          <a:xfrm>
            <a:off x="6497319" y="1545336"/>
            <a:ext cx="2409557" cy="533400"/>
          </a:xfrm>
          <a:prstGeom prst="round2Same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Calibri"/>
                <a:ea typeface="Open Sans" panose="020B0606030504020204" pitchFamily="34" charset="0"/>
                <a:cs typeface="Calibri"/>
              </a:rPr>
              <a:t>Lessening the impact of the problem</a:t>
            </a:r>
          </a:p>
        </p:txBody>
      </p:sp>
      <p:sp>
        <p:nvSpPr>
          <p:cNvPr id="8" name="Rectangle 7"/>
          <p:cNvSpPr/>
          <p:nvPr/>
        </p:nvSpPr>
        <p:spPr>
          <a:xfrm>
            <a:off x="600457" y="2078738"/>
            <a:ext cx="4449064" cy="4635115"/>
          </a:xfrm>
          <a:prstGeom prst="rect">
            <a:avLst/>
          </a:prstGeom>
          <a:solidFill>
            <a:schemeClr val="bg1">
              <a:lumMod val="95000"/>
            </a:schemeClr>
          </a:solidFill>
        </p:spPr>
        <p:txBody>
          <a:bodyPr wrap="square">
            <a:spAutoFit/>
          </a:bodyPr>
          <a:lstStyle/>
          <a:p>
            <a:pPr marL="285750" indent="-285750">
              <a:lnSpc>
                <a:spcPct val="90000"/>
              </a:lnSpc>
              <a:buFont typeface="Arial" panose="020B0604020202020204" pitchFamily="34" charset="0"/>
              <a:buChar char="•"/>
            </a:pPr>
            <a:r>
              <a:rPr lang="nl-NL" sz="2400" b="1" dirty="0">
                <a:latin typeface="Calibri"/>
                <a:cs typeface="Calibri"/>
              </a:rPr>
              <a:t>Family members typically show physical and psychological signs and symptoms </a:t>
            </a:r>
          </a:p>
          <a:p>
            <a:pPr marL="285750" indent="-285750">
              <a:lnSpc>
                <a:spcPct val="90000"/>
              </a:lnSpc>
              <a:buFont typeface="Arial" panose="020B0604020202020204" pitchFamily="34" charset="0"/>
              <a:buChar char="•"/>
            </a:pPr>
            <a:endParaRPr lang="nl-NL" sz="2400" b="1" dirty="0">
              <a:latin typeface="Calibri"/>
              <a:cs typeface="Calibri"/>
            </a:endParaRPr>
          </a:p>
          <a:p>
            <a:pPr marL="285750" indent="-285750">
              <a:lnSpc>
                <a:spcPct val="90000"/>
              </a:lnSpc>
              <a:buFont typeface="Arial" panose="020B0604020202020204" pitchFamily="34" charset="0"/>
              <a:buChar char="•"/>
            </a:pPr>
            <a:r>
              <a:rPr lang="nl-NL" sz="2400" b="1" dirty="0">
                <a:latin typeface="Calibri"/>
                <a:cs typeface="Calibri"/>
              </a:rPr>
              <a:t>Wide ranging signs and symptoms including stress, depression and anxiety</a:t>
            </a:r>
          </a:p>
          <a:p>
            <a:pPr marL="285750" indent="-285750">
              <a:lnSpc>
                <a:spcPct val="90000"/>
              </a:lnSpc>
              <a:buFont typeface="Arial" panose="020B0604020202020204" pitchFamily="34" charset="0"/>
              <a:buChar char="•"/>
            </a:pPr>
            <a:endParaRPr lang="nl-NL" sz="2400" b="1" dirty="0">
              <a:latin typeface="Calibri"/>
              <a:cs typeface="Calibri"/>
            </a:endParaRPr>
          </a:p>
          <a:p>
            <a:pPr marL="285750" indent="-285750">
              <a:lnSpc>
                <a:spcPct val="90000"/>
              </a:lnSpc>
              <a:buFont typeface="Arial" panose="020B0604020202020204" pitchFamily="34" charset="0"/>
              <a:buChar char="•"/>
            </a:pPr>
            <a:r>
              <a:rPr lang="nl-NL" sz="2400" b="1" dirty="0">
                <a:latin typeface="Calibri"/>
                <a:cs typeface="Calibri"/>
              </a:rPr>
              <a:t>After receiving 5-Step, research has found a </a:t>
            </a:r>
            <a:r>
              <a:rPr lang="en-US" sz="2400" b="1" dirty="0">
                <a:latin typeface="Calibri"/>
                <a:cs typeface="Calibri"/>
              </a:rPr>
              <a:t>significant decrease in both physical and psychological symptoms</a:t>
            </a:r>
            <a:endParaRPr lang="nl-NL" sz="2400" b="1" dirty="0">
              <a:latin typeface="Calibri"/>
              <a:cs typeface="Calibri"/>
            </a:endParaRPr>
          </a:p>
          <a:p>
            <a:pPr marL="285750" indent="-285750">
              <a:lnSpc>
                <a:spcPct val="90000"/>
              </a:lnSpc>
              <a:buFont typeface="Arial" panose="020B0604020202020204" pitchFamily="34" charset="0"/>
              <a:buChar char="•"/>
            </a:pPr>
            <a:endParaRPr lang="nl-NL" sz="2000" b="1" dirty="0">
              <a:latin typeface="Calibri"/>
              <a:cs typeface="Calibri"/>
            </a:endParaRPr>
          </a:p>
          <a:p>
            <a:pPr algn="just">
              <a:lnSpc>
                <a:spcPct val="90000"/>
              </a:lnSpc>
              <a:buNone/>
            </a:pPr>
            <a:r>
              <a:rPr lang="en-GB" sz="2000" dirty="0">
                <a:latin typeface="Calibri"/>
                <a:cs typeface="Calibri"/>
              </a:rPr>
              <a:t>	</a:t>
            </a:r>
            <a:endParaRPr lang="nl-NL" sz="2000" dirty="0">
              <a:latin typeface="Calibri"/>
              <a:cs typeface="Calibri"/>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173" y="701974"/>
            <a:ext cx="1096926" cy="1096926"/>
          </a:xfrm>
          <a:prstGeom prst="rect">
            <a:avLst/>
          </a:prstGeom>
        </p:spPr>
      </p:pic>
      <p:pic>
        <p:nvPicPr>
          <p:cNvPr id="13" name="Picture 12" descr="Screen Shot 2017-07-31 at 11.06.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641" y="2252472"/>
            <a:ext cx="3272911" cy="4122940"/>
          </a:xfrm>
          <a:prstGeom prst="rect">
            <a:avLst/>
          </a:prstGeom>
        </p:spPr>
      </p:pic>
      <p:sp>
        <p:nvSpPr>
          <p:cNvPr id="16" name="Rounded Rectangle 15"/>
          <p:cNvSpPr/>
          <p:nvPr/>
        </p:nvSpPr>
        <p:spPr>
          <a:xfrm>
            <a:off x="9617391" y="3391234"/>
            <a:ext cx="2063563" cy="1533618"/>
          </a:xfrm>
          <a:prstGeom prst="roundRect">
            <a:avLst/>
          </a:prstGeom>
          <a:blipFill>
            <a:blip r:embed="rId6">
              <a:extLst>
                <a:ext uri="{28A0092B-C50C-407E-A947-70E740481C1C}">
                  <a14:useLocalDpi xmlns:a14="http://schemas.microsoft.com/office/drawing/2010/main" val="0"/>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custDataLst>
      <p:tags r:id="rId1"/>
    </p:custDataLst>
    <p:extLst>
      <p:ext uri="{BB962C8B-B14F-4D97-AF65-F5344CB8AC3E}">
        <p14:creationId xmlns:p14="http://schemas.microsoft.com/office/powerpoint/2010/main" val="2584717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a:off x="600456" y="1545336"/>
            <a:ext cx="2133600" cy="533400"/>
          </a:xfrm>
          <a:prstGeom prst="round2Same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Calibri"/>
                <a:ea typeface="Open Sans" panose="020B0606030504020204" pitchFamily="34" charset="0"/>
                <a:cs typeface="Calibri"/>
              </a:rPr>
              <a:t>Reduction in symptoms</a:t>
            </a:r>
          </a:p>
        </p:txBody>
      </p:sp>
      <p:sp>
        <p:nvSpPr>
          <p:cNvPr id="5" name="Round Same Side Corner Rectangle 4"/>
          <p:cNvSpPr/>
          <p:nvPr/>
        </p:nvSpPr>
        <p:spPr>
          <a:xfrm>
            <a:off x="3548888" y="1545336"/>
            <a:ext cx="2133600" cy="533400"/>
          </a:xfrm>
          <a:prstGeom prst="round2SameRect">
            <a:avLst/>
          </a:prstGeom>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b="1" dirty="0">
              <a:solidFill>
                <a:srgbClr val="2B2B2B"/>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rgbClr val="2B2B2B"/>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rgbClr val="2B2B2B"/>
                </a:solidFill>
                <a:latin typeface="Calibri"/>
                <a:ea typeface="Open Sans" panose="020B0606030504020204" pitchFamily="34" charset="0"/>
                <a:cs typeface="Calibri"/>
              </a:rPr>
              <a:t>Change in coping behaviour</a:t>
            </a:r>
          </a:p>
          <a:p>
            <a:pPr algn="ctr"/>
            <a:endParaRPr lang="en-US" sz="1600" b="1" dirty="0">
              <a:solidFill>
                <a:srgbClr val="2B2B2B"/>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dirty="0">
              <a:solidFill>
                <a:srgbClr val="2B2B2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ound Same Side Corner Rectangle 5"/>
          <p:cNvSpPr/>
          <p:nvPr/>
        </p:nvSpPr>
        <p:spPr>
          <a:xfrm>
            <a:off x="6497319" y="1545336"/>
            <a:ext cx="2442123" cy="533400"/>
          </a:xfrm>
          <a:prstGeom prst="round2Same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Calibri"/>
                <a:ea typeface="Open Sans" panose="020B0606030504020204" pitchFamily="34" charset="0"/>
                <a:cs typeface="Calibri"/>
              </a:rPr>
              <a:t>Lessening the impact of the problem</a:t>
            </a:r>
          </a:p>
        </p:txBody>
      </p:sp>
      <p:sp>
        <p:nvSpPr>
          <p:cNvPr id="7" name="Rectangle 6"/>
          <p:cNvSpPr/>
          <p:nvPr/>
        </p:nvSpPr>
        <p:spPr>
          <a:xfrm>
            <a:off x="600456" y="2078736"/>
            <a:ext cx="10335768" cy="4194048"/>
          </a:xfrm>
          <a:prstGeom prst="rect">
            <a:avLst/>
          </a:prstGeom>
          <a:gradFill>
            <a:gsLst>
              <a:gs pos="5000">
                <a:schemeClr val="bg1"/>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3280" y="2236193"/>
            <a:ext cx="5030709" cy="4370427"/>
          </a:xfrm>
          <a:prstGeom prst="rect">
            <a:avLst/>
          </a:prstGeom>
        </p:spPr>
        <p:txBody>
          <a:bodyPr wrap="square">
            <a:spAutoFit/>
          </a:bodyPr>
          <a:lstStyle/>
          <a:p>
            <a:pPr marL="285750" indent="-285750">
              <a:buFont typeface="Arial" panose="020B0604020202020204" pitchFamily="34" charset="0"/>
              <a:buChar char="•"/>
            </a:pPr>
            <a:r>
              <a:rPr lang="en-IE" sz="2400" b="1" dirty="0">
                <a:latin typeface="Calibri"/>
                <a:cs typeface="Calibri"/>
              </a:rPr>
              <a:t>Different styles of coping behaviour (engaged, tolerant, withdrawal)</a:t>
            </a:r>
          </a:p>
          <a:p>
            <a:r>
              <a:rPr lang="en-IE" sz="2400" b="1" dirty="0">
                <a:latin typeface="Calibri"/>
                <a:cs typeface="Calibri"/>
              </a:rPr>
              <a:t>    (standing up, putting up, distancing)</a:t>
            </a:r>
          </a:p>
          <a:p>
            <a:pPr marL="285750" indent="-285750">
              <a:buFont typeface="Arial" panose="020B0604020202020204" pitchFamily="34" charset="0"/>
              <a:buChar char="•"/>
            </a:pPr>
            <a:endParaRPr lang="en-IE" sz="2400" b="1" dirty="0">
              <a:latin typeface="Calibri"/>
              <a:cs typeface="Calibri"/>
            </a:endParaRPr>
          </a:p>
          <a:p>
            <a:pPr marL="285750" indent="-285750">
              <a:buFont typeface="Arial" panose="020B0604020202020204" pitchFamily="34" charset="0"/>
              <a:buChar char="•"/>
            </a:pPr>
            <a:r>
              <a:rPr lang="en-IE" sz="2400" b="1" dirty="0">
                <a:latin typeface="Calibri"/>
                <a:cs typeface="Calibri"/>
              </a:rPr>
              <a:t>Research found a </a:t>
            </a:r>
            <a:r>
              <a:rPr lang="en-US" sz="2400" b="1" dirty="0">
                <a:latin typeface="Calibri"/>
                <a:cs typeface="Calibri"/>
              </a:rPr>
              <a:t>positive and significant change in own coping behaviour and behaviour to family member</a:t>
            </a:r>
          </a:p>
          <a:p>
            <a:endParaRPr lang="en-US" sz="2400" b="1" dirty="0">
              <a:latin typeface="Calibri"/>
              <a:cs typeface="Calibri"/>
            </a:endParaRPr>
          </a:p>
          <a:p>
            <a:pPr marL="285750" indent="-285750">
              <a:buFont typeface="Arial" panose="020B0604020202020204" pitchFamily="34" charset="0"/>
              <a:buChar char="•"/>
            </a:pPr>
            <a:r>
              <a:rPr lang="en-US" sz="2400" b="1" dirty="0">
                <a:latin typeface="Calibri"/>
                <a:cs typeface="Calibri"/>
              </a:rPr>
              <a:t>Links between coping and health </a:t>
            </a:r>
          </a:p>
          <a:p>
            <a:pPr marL="285750" indent="-285750">
              <a:buFont typeface="Arial" panose="020B0604020202020204" pitchFamily="34" charset="0"/>
              <a:buChar char="•"/>
            </a:pPr>
            <a:endParaRPr lang="en-IE" sz="2000" dirty="0">
              <a:latin typeface="Calibri"/>
              <a:cs typeface="Calibri"/>
            </a:endParaRPr>
          </a:p>
          <a:p>
            <a:pPr marL="285750" indent="-285750">
              <a:buFont typeface="Arial" panose="020B0604020202020204" pitchFamily="34" charset="0"/>
              <a:buChar char="•"/>
            </a:pPr>
            <a:endParaRPr lang="en-IE" dirty="0">
              <a:latin typeface="Calibri"/>
              <a:cs typeface="Calibri"/>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155" y="893641"/>
            <a:ext cx="981427" cy="981427"/>
          </a:xfrm>
          <a:prstGeom prst="rect">
            <a:avLst/>
          </a:prstGeom>
        </p:spPr>
      </p:pic>
      <p:sp>
        <p:nvSpPr>
          <p:cNvPr id="13" name="Title 1"/>
          <p:cNvSpPr txBox="1">
            <a:spLocks/>
          </p:cNvSpPr>
          <p:nvPr/>
        </p:nvSpPr>
        <p:spPr>
          <a:xfrm>
            <a:off x="463686" y="597215"/>
            <a:ext cx="10515600" cy="79066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600" kern="1200">
                <a:solidFill>
                  <a:schemeClr val="bg1"/>
                </a:solidFill>
                <a:latin typeface="+mj-lt"/>
                <a:ea typeface="+mj-ea"/>
                <a:cs typeface="+mj-cs"/>
              </a:defRPr>
            </a:lvl1pPr>
          </a:lstStyle>
          <a:p>
            <a:r>
              <a:rPr lang="en-GB" sz="3600" b="1" spc="100" dirty="0">
                <a:solidFill>
                  <a:schemeClr val="tx1"/>
                </a:solidFill>
                <a:latin typeface="Calibri" panose="020F0502020204030204" pitchFamily="34" charset="0"/>
                <a:cs typeface="Calibri" panose="020F0502020204030204" pitchFamily="34" charset="0"/>
              </a:rPr>
              <a:t>Research evidence – impact on family members</a:t>
            </a:r>
            <a:endParaRPr lang="en-IE" sz="3600" b="1" spc="100" dirty="0">
              <a:solidFill>
                <a:schemeClr val="tx1"/>
              </a:solidFill>
              <a:latin typeface="Calibri" panose="020F0502020204030204" pitchFamily="34" charset="0"/>
              <a:cs typeface="Calibri" panose="020F0502020204030204" pitchFamily="34" charset="0"/>
            </a:endParaRPr>
          </a:p>
        </p:txBody>
      </p:sp>
      <p:pic>
        <p:nvPicPr>
          <p:cNvPr id="15" name="Picture 14" descr="Screen Shot 2017-07-31 at 11.21.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013" y="2148975"/>
            <a:ext cx="3394947" cy="4118871"/>
          </a:xfrm>
          <a:prstGeom prst="rect">
            <a:avLst/>
          </a:prstGeom>
        </p:spPr>
      </p:pic>
    </p:spTree>
    <p:custDataLst>
      <p:tags r:id="rId1"/>
    </p:custDataLst>
    <p:extLst>
      <p:ext uri="{BB962C8B-B14F-4D97-AF65-F5344CB8AC3E}">
        <p14:creationId xmlns:p14="http://schemas.microsoft.com/office/powerpoint/2010/main" val="3059666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a:off x="737770" y="1683873"/>
            <a:ext cx="2133600" cy="533400"/>
          </a:xfrm>
          <a:prstGeom prst="round2Same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Calibri"/>
                <a:ea typeface="Open Sans" panose="020B0606030504020204" pitchFamily="34" charset="0"/>
                <a:cs typeface="Calibri"/>
              </a:rPr>
              <a:t>Reduction in symptoms</a:t>
            </a:r>
          </a:p>
        </p:txBody>
      </p:sp>
      <p:sp>
        <p:nvSpPr>
          <p:cNvPr id="5" name="Round Same Side Corner Rectangle 4"/>
          <p:cNvSpPr/>
          <p:nvPr/>
        </p:nvSpPr>
        <p:spPr>
          <a:xfrm>
            <a:off x="3548888" y="1724418"/>
            <a:ext cx="2133600" cy="533400"/>
          </a:xfrm>
          <a:prstGeom prst="round2Same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Calibri"/>
                <a:ea typeface="Open Sans" panose="020B0606030504020204" pitchFamily="34" charset="0"/>
                <a:cs typeface="Calibri"/>
              </a:rPr>
              <a:t>Change in coping behaviour</a:t>
            </a:r>
          </a:p>
        </p:txBody>
      </p:sp>
      <p:sp>
        <p:nvSpPr>
          <p:cNvPr id="6" name="Round Same Side Corner Rectangle 5"/>
          <p:cNvSpPr/>
          <p:nvPr/>
        </p:nvSpPr>
        <p:spPr>
          <a:xfrm>
            <a:off x="6513604" y="1659297"/>
            <a:ext cx="2263009" cy="668759"/>
          </a:xfrm>
          <a:prstGeom prst="round2SameRect">
            <a:avLst/>
          </a:prstGeom>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Calibri"/>
                <a:ea typeface="Open Sans" panose="020B0606030504020204" pitchFamily="34" charset="0"/>
                <a:cs typeface="Calibri"/>
              </a:rPr>
              <a:t>Lessening the impact of problem</a:t>
            </a:r>
          </a:p>
        </p:txBody>
      </p:sp>
      <p:sp>
        <p:nvSpPr>
          <p:cNvPr id="7" name="Rectangle 6"/>
          <p:cNvSpPr/>
          <p:nvPr/>
        </p:nvSpPr>
        <p:spPr>
          <a:xfrm>
            <a:off x="569863" y="2432921"/>
            <a:ext cx="10335768" cy="4194048"/>
          </a:xfrm>
          <a:prstGeom prst="rect">
            <a:avLst/>
          </a:prstGeom>
          <a:gradFill>
            <a:gsLst>
              <a:gs pos="5000">
                <a:schemeClr val="bg1"/>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741854" y="2809299"/>
            <a:ext cx="4892112" cy="3354765"/>
          </a:xfrm>
          <a:prstGeom prst="rect">
            <a:avLst/>
          </a:prstGeom>
        </p:spPr>
        <p:txBody>
          <a:bodyPr wrap="square">
            <a:spAutoFit/>
          </a:bodyPr>
          <a:lstStyle/>
          <a:p>
            <a:pPr marL="285750" indent="-285750">
              <a:buFont typeface="Arial"/>
              <a:buChar char="•"/>
            </a:pPr>
            <a:r>
              <a:rPr lang="en-US" sz="2400" b="1" dirty="0">
                <a:latin typeface="Calibri"/>
                <a:cs typeface="Calibri"/>
              </a:rPr>
              <a:t>Focusing on family member’s own life and needs</a:t>
            </a:r>
          </a:p>
          <a:p>
            <a:pPr marL="285750" indent="-285750">
              <a:buFont typeface="Arial"/>
              <a:buChar char="•"/>
            </a:pPr>
            <a:endParaRPr lang="en-US" sz="2400" b="1" dirty="0">
              <a:latin typeface="Calibri"/>
              <a:cs typeface="Calibri"/>
            </a:endParaRPr>
          </a:p>
          <a:p>
            <a:pPr marL="285750" indent="-285750">
              <a:buFont typeface="Arial"/>
              <a:buChar char="•"/>
            </a:pPr>
            <a:r>
              <a:rPr lang="en-US" sz="2400" b="1" dirty="0">
                <a:latin typeface="Calibri"/>
                <a:cs typeface="Calibri"/>
              </a:rPr>
              <a:t>Increasing resilience</a:t>
            </a:r>
          </a:p>
          <a:p>
            <a:pPr marL="285750" indent="-285750">
              <a:buFont typeface="Arial"/>
              <a:buChar char="•"/>
            </a:pPr>
            <a:endParaRPr lang="en-US" sz="2400" b="1" dirty="0">
              <a:latin typeface="Calibri"/>
              <a:cs typeface="Calibri"/>
            </a:endParaRPr>
          </a:p>
          <a:p>
            <a:pPr marL="285750" indent="-285750">
              <a:buFont typeface="Arial"/>
              <a:buChar char="•"/>
            </a:pPr>
            <a:r>
              <a:rPr lang="en-US" sz="2400" b="1" dirty="0">
                <a:latin typeface="Calibri"/>
                <a:cs typeface="Calibri"/>
              </a:rPr>
              <a:t>Increased awareness of effects on others e.g  others children and in the family</a:t>
            </a:r>
          </a:p>
          <a:p>
            <a:pPr marL="285750" indent="-285750">
              <a:buFont typeface="Arial"/>
              <a:buChar char="•"/>
            </a:pPr>
            <a:endParaRPr lang="en-US" sz="2000" dirty="0">
              <a:latin typeface="Calibri"/>
              <a:cs typeface="Calibri"/>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387" y="956018"/>
            <a:ext cx="998632" cy="998632"/>
          </a:xfrm>
          <a:prstGeom prst="rect">
            <a:avLst/>
          </a:prstGeom>
        </p:spPr>
      </p:pic>
      <p:sp>
        <p:nvSpPr>
          <p:cNvPr id="13" name="Title 1"/>
          <p:cNvSpPr txBox="1">
            <a:spLocks/>
          </p:cNvSpPr>
          <p:nvPr/>
        </p:nvSpPr>
        <p:spPr>
          <a:xfrm>
            <a:off x="512535" y="580935"/>
            <a:ext cx="10515600" cy="79066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600" kern="1200">
                <a:solidFill>
                  <a:schemeClr val="bg1"/>
                </a:solidFill>
                <a:latin typeface="+mj-lt"/>
                <a:ea typeface="+mj-ea"/>
                <a:cs typeface="+mj-cs"/>
              </a:defRPr>
            </a:lvl1pPr>
          </a:lstStyle>
          <a:p>
            <a:r>
              <a:rPr lang="en-GB" sz="3600" b="1" spc="100" dirty="0">
                <a:solidFill>
                  <a:schemeClr val="tx1"/>
                </a:solidFill>
                <a:latin typeface="Calibri" panose="020F0502020204030204" pitchFamily="34" charset="0"/>
                <a:cs typeface="Calibri" panose="020F0502020204030204" pitchFamily="34" charset="0"/>
              </a:rPr>
              <a:t>Research evidence – impact on family members</a:t>
            </a:r>
            <a:endParaRPr lang="en-IE" sz="3600" b="1" spc="100" dirty="0">
              <a:solidFill>
                <a:schemeClr val="tx1"/>
              </a:solidFill>
              <a:latin typeface="Calibri" panose="020F0502020204030204" pitchFamily="34" charset="0"/>
              <a:cs typeface="Calibri" panose="020F0502020204030204" pitchFamily="34" charset="0"/>
            </a:endParaRPr>
          </a:p>
        </p:txBody>
      </p:sp>
      <p:pic>
        <p:nvPicPr>
          <p:cNvPr id="12" name="Picture 11" descr="Screen Shot 2017-07-31 at 11.54.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039" y="2881581"/>
            <a:ext cx="4793592" cy="2513713"/>
          </a:xfrm>
          <a:prstGeom prst="rect">
            <a:avLst/>
          </a:prstGeom>
        </p:spPr>
      </p:pic>
    </p:spTree>
    <p:custDataLst>
      <p:tags r:id="rId1"/>
    </p:custDataLst>
    <p:extLst>
      <p:ext uri="{BB962C8B-B14F-4D97-AF65-F5344CB8AC3E}">
        <p14:creationId xmlns:p14="http://schemas.microsoft.com/office/powerpoint/2010/main" val="1819869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The Family Member Questionnaire</a:t>
            </a:r>
          </a:p>
        </p:txBody>
      </p:sp>
      <p:sp>
        <p:nvSpPr>
          <p:cNvPr id="4" name="Content Placeholder 3"/>
          <p:cNvSpPr>
            <a:spLocks noGrp="1"/>
          </p:cNvSpPr>
          <p:nvPr>
            <p:ph sz="half" idx="1"/>
          </p:nvPr>
        </p:nvSpPr>
        <p:spPr>
          <a:xfrm>
            <a:off x="603000" y="1445583"/>
            <a:ext cx="6187267" cy="5177084"/>
          </a:xfrm>
          <a:solidFill>
            <a:schemeClr val="accent1"/>
          </a:solidFill>
        </p:spPr>
        <p:txBody>
          <a:bodyPr/>
          <a:lstStyle/>
          <a:p>
            <a:pPr>
              <a:lnSpc>
                <a:spcPct val="100000"/>
              </a:lnSpc>
              <a:spcBef>
                <a:spcPts val="200"/>
              </a:spcBef>
            </a:pPr>
            <a:r>
              <a:rPr lang="en-GB" sz="2667" b="1" dirty="0">
                <a:latin typeface="Calibri" pitchFamily="34" charset="0"/>
                <a:cs typeface="Calibri" pitchFamily="34" charset="0"/>
              </a:rPr>
              <a:t>Evidence-based – developed specifically for the 5-Step Method</a:t>
            </a:r>
          </a:p>
          <a:p>
            <a:pPr>
              <a:lnSpc>
                <a:spcPct val="100000"/>
              </a:lnSpc>
              <a:spcBef>
                <a:spcPts val="200"/>
              </a:spcBef>
            </a:pPr>
            <a:r>
              <a:rPr lang="en-GB" sz="2667" b="1" dirty="0">
                <a:latin typeface="Calibri" pitchFamily="34" charset="0"/>
                <a:cs typeface="Calibri" pitchFamily="34" charset="0"/>
              </a:rPr>
              <a:t>Therapeutic tool – used and useful throughout the intervention</a:t>
            </a:r>
          </a:p>
          <a:p>
            <a:pPr>
              <a:lnSpc>
                <a:spcPct val="100000"/>
              </a:lnSpc>
              <a:spcBef>
                <a:spcPts val="200"/>
              </a:spcBef>
            </a:pPr>
            <a:r>
              <a:rPr lang="en-GB" sz="2667" b="1" dirty="0">
                <a:latin typeface="Calibri" pitchFamily="34" charset="0"/>
                <a:cs typeface="Calibri" pitchFamily="34" charset="0"/>
              </a:rPr>
              <a:t>Research tool to continue to build the evidence base about the 5-Step Method</a:t>
            </a:r>
          </a:p>
          <a:p>
            <a:pPr>
              <a:lnSpc>
                <a:spcPct val="100000"/>
              </a:lnSpc>
              <a:spcBef>
                <a:spcPts val="200"/>
              </a:spcBef>
            </a:pPr>
            <a:r>
              <a:rPr lang="en-GB" sz="2667" b="1" dirty="0">
                <a:latin typeface="Calibri" pitchFamily="34" charset="0"/>
                <a:cs typeface="Calibri" pitchFamily="34" charset="0"/>
              </a:rPr>
              <a:t>33 questions covering 5 areas that align with both the 5 Steps &amp; the SSICS model </a:t>
            </a:r>
          </a:p>
          <a:p>
            <a:pPr>
              <a:lnSpc>
                <a:spcPct val="100000"/>
              </a:lnSpc>
              <a:spcBef>
                <a:spcPts val="200"/>
              </a:spcBef>
            </a:pPr>
            <a:r>
              <a:rPr lang="en-GB" sz="2667" b="1" dirty="0">
                <a:latin typeface="Calibri" pitchFamily="34" charset="0"/>
                <a:cs typeface="Calibri" pitchFamily="34" charset="0"/>
              </a:rPr>
              <a:t>Engage family members in using the FMQ throughout your work with them </a:t>
            </a:r>
          </a:p>
          <a:p>
            <a:pPr algn="ctr">
              <a:buFont typeface="Wingdings" pitchFamily="2" charset="2"/>
              <a:buChar char="ü"/>
            </a:pPr>
            <a:endParaRPr lang="en-GB" sz="3200" b="1" dirty="0">
              <a:latin typeface="Calibri" pitchFamily="34" charset="0"/>
              <a:cs typeface="Calibri" pitchFamily="34" charset="0"/>
            </a:endParaRPr>
          </a:p>
          <a:p>
            <a:pPr>
              <a:buNone/>
            </a:pPr>
            <a:endParaRPr lang="en-GB" sz="3200" b="1" dirty="0">
              <a:latin typeface="Calibri" pitchFamily="34" charset="0"/>
              <a:cs typeface="Calibri" pitchFamily="34" charset="0"/>
            </a:endParaRPr>
          </a:p>
          <a:p>
            <a:pPr>
              <a:buNone/>
            </a:pPr>
            <a:endParaRPr lang="en-GB" dirty="0"/>
          </a:p>
        </p:txBody>
      </p:sp>
      <p:pic>
        <p:nvPicPr>
          <p:cNvPr id="8" name="Content Placeholder 7" descr="FMQ cropped.jpg"/>
          <p:cNvPicPr>
            <a:picLocks noGrp="1" noChangeAspect="1"/>
          </p:cNvPicPr>
          <p:nvPr>
            <p:ph sz="half" idx="2"/>
          </p:nvPr>
        </p:nvPicPr>
        <p:blipFill>
          <a:blip r:embed="rId2" cstate="print"/>
          <a:stretch>
            <a:fillRect/>
          </a:stretch>
        </p:blipFill>
        <p:spPr>
          <a:xfrm>
            <a:off x="6865105" y="1435589"/>
            <a:ext cx="5130675" cy="5199387"/>
          </a:xfrm>
        </p:spPr>
      </p:pic>
    </p:spTree>
    <p:extLst>
      <p:ext uri="{BB962C8B-B14F-4D97-AF65-F5344CB8AC3E}">
        <p14:creationId xmlns:p14="http://schemas.microsoft.com/office/powerpoint/2010/main" val="3880228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What does the FMQ tell us about how the 5-Step Method can help affected family members?</a:t>
            </a:r>
          </a:p>
        </p:txBody>
      </p:sp>
      <p:sp>
        <p:nvSpPr>
          <p:cNvPr id="4" name="Content Placeholder 3"/>
          <p:cNvSpPr>
            <a:spLocks noGrp="1"/>
          </p:cNvSpPr>
          <p:nvPr>
            <p:ph sz="half" idx="1"/>
          </p:nvPr>
        </p:nvSpPr>
        <p:spPr>
          <a:xfrm>
            <a:off x="5777166" y="1527718"/>
            <a:ext cx="6065429" cy="5040351"/>
          </a:xfrm>
          <a:solidFill>
            <a:schemeClr val="accent1"/>
          </a:solidFill>
        </p:spPr>
        <p:txBody>
          <a:bodyPr/>
          <a:lstStyle/>
          <a:p>
            <a:pPr algn="ctr">
              <a:buNone/>
            </a:pPr>
            <a:endParaRPr lang="en-GB" sz="3200" b="1" dirty="0">
              <a:latin typeface="Calibri" pitchFamily="34" charset="0"/>
              <a:cs typeface="Calibri" pitchFamily="34" charset="0"/>
            </a:endParaRPr>
          </a:p>
          <a:p>
            <a:pPr>
              <a:buNone/>
            </a:pPr>
            <a:endParaRPr lang="en-GB" sz="3200" b="1" dirty="0">
              <a:latin typeface="Calibri" pitchFamily="34" charset="0"/>
              <a:cs typeface="Calibri" pitchFamily="34" charset="0"/>
            </a:endParaRPr>
          </a:p>
          <a:p>
            <a:pPr>
              <a:buNone/>
            </a:pPr>
            <a:endParaRPr lang="en-GB" dirty="0"/>
          </a:p>
        </p:txBody>
      </p:sp>
      <p:pic>
        <p:nvPicPr>
          <p:cNvPr id="7" name="Picture 6" descr="FMQ scoring cropped.jpg"/>
          <p:cNvPicPr>
            <a:picLocks noChangeAspect="1"/>
          </p:cNvPicPr>
          <p:nvPr/>
        </p:nvPicPr>
        <p:blipFill>
          <a:blip r:embed="rId2" cstate="print"/>
          <a:stretch>
            <a:fillRect/>
          </a:stretch>
        </p:blipFill>
        <p:spPr>
          <a:xfrm>
            <a:off x="457126" y="1569648"/>
            <a:ext cx="5163852" cy="4953817"/>
          </a:xfrm>
          <a:prstGeom prst="rect">
            <a:avLst/>
          </a:prstGeom>
        </p:spPr>
      </p:pic>
      <p:sp>
        <p:nvSpPr>
          <p:cNvPr id="5" name="Content Placeholder 2">
            <a:extLst>
              <a:ext uri="{FF2B5EF4-FFF2-40B4-BE49-F238E27FC236}">
                <a16:creationId xmlns:a16="http://schemas.microsoft.com/office/drawing/2014/main" id="{94040ECE-28B6-43C3-9755-C76F357E37A7}"/>
              </a:ext>
            </a:extLst>
          </p:cNvPr>
          <p:cNvSpPr txBox="1">
            <a:spLocks/>
          </p:cNvSpPr>
          <p:nvPr/>
        </p:nvSpPr>
        <p:spPr>
          <a:xfrm>
            <a:off x="5777164" y="1527719"/>
            <a:ext cx="6221619" cy="4977948"/>
          </a:xfrm>
          <a:prstGeom prst="rect">
            <a:avLst/>
          </a:prstGeom>
        </p:spPr>
        <p:txBody>
          <a:bodyPr>
            <a:noAutofit/>
          </a:bodyPr>
          <a:lstStyle>
            <a:lvl1pPr marL="228600" indent="-228600" algn="l" defTabSz="914400" rtl="0" eaLnBrk="1" latinLnBrk="0" hangingPunct="1">
              <a:lnSpc>
                <a:spcPct val="120000"/>
              </a:lnSpc>
              <a:spcBef>
                <a:spcPts val="1000"/>
              </a:spcBef>
              <a:buClr>
                <a:schemeClr val="bg1">
                  <a:lumMod val="50000"/>
                </a:schemeClr>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bg1">
                  <a:lumMod val="50000"/>
                </a:schemeClr>
              </a:buClr>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3200" dirty="0">
                <a:latin typeface="Calibri"/>
                <a:cs typeface="Calibri"/>
              </a:rPr>
              <a:t>Key results of the 5-Step Method:</a:t>
            </a:r>
          </a:p>
          <a:p>
            <a:pPr lvl="1">
              <a:lnSpc>
                <a:spcPct val="100000"/>
              </a:lnSpc>
              <a:spcBef>
                <a:spcPts val="0"/>
              </a:spcBef>
            </a:pPr>
            <a:r>
              <a:rPr lang="en-US" sz="3200" dirty="0">
                <a:latin typeface="Calibri"/>
                <a:cs typeface="Calibri"/>
              </a:rPr>
              <a:t>4 out of 5 family members reported </a:t>
            </a:r>
            <a:r>
              <a:rPr lang="en-US" sz="3200" b="1" dirty="0">
                <a:latin typeface="Calibri"/>
                <a:cs typeface="Calibri"/>
              </a:rPr>
              <a:t>decrease</a:t>
            </a:r>
            <a:r>
              <a:rPr lang="en-US" sz="3200" dirty="0">
                <a:latin typeface="Calibri"/>
                <a:cs typeface="Calibri"/>
              </a:rPr>
              <a:t> in total family burden</a:t>
            </a:r>
          </a:p>
          <a:p>
            <a:pPr lvl="1">
              <a:lnSpc>
                <a:spcPct val="100000"/>
              </a:lnSpc>
              <a:spcBef>
                <a:spcPts val="0"/>
              </a:spcBef>
            </a:pPr>
            <a:r>
              <a:rPr lang="en-US" sz="3200" b="1" dirty="0">
                <a:latin typeface="Calibri"/>
                <a:cs typeface="Calibri"/>
              </a:rPr>
              <a:t>Decrease</a:t>
            </a:r>
            <a:r>
              <a:rPr lang="en-US" sz="3200" dirty="0">
                <a:latin typeface="Calibri"/>
                <a:cs typeface="Calibri"/>
              </a:rPr>
              <a:t> in family member symptoms</a:t>
            </a:r>
          </a:p>
          <a:p>
            <a:pPr lvl="1">
              <a:lnSpc>
                <a:spcPct val="100000"/>
              </a:lnSpc>
              <a:spcBef>
                <a:spcPts val="0"/>
              </a:spcBef>
            </a:pPr>
            <a:r>
              <a:rPr lang="en-US" sz="3200" b="1" dirty="0">
                <a:latin typeface="Calibri"/>
                <a:cs typeface="Calibri"/>
              </a:rPr>
              <a:t>Reduction</a:t>
            </a:r>
            <a:r>
              <a:rPr lang="en-US" sz="3200" dirty="0">
                <a:latin typeface="Calibri"/>
                <a:cs typeface="Calibri"/>
              </a:rPr>
              <a:t> in engaged style of coping</a:t>
            </a:r>
          </a:p>
          <a:p>
            <a:pPr lvl="1">
              <a:lnSpc>
                <a:spcPct val="100000"/>
              </a:lnSpc>
              <a:spcBef>
                <a:spcPts val="0"/>
              </a:spcBef>
            </a:pPr>
            <a:r>
              <a:rPr lang="en-US" sz="3200" b="1" dirty="0">
                <a:latin typeface="Calibri"/>
                <a:cs typeface="Calibri"/>
              </a:rPr>
              <a:t>Increase</a:t>
            </a:r>
            <a:r>
              <a:rPr lang="en-US" sz="3200" dirty="0">
                <a:latin typeface="Calibri"/>
                <a:cs typeface="Calibri"/>
              </a:rPr>
              <a:t> in positive support</a:t>
            </a:r>
          </a:p>
          <a:p>
            <a:pPr lvl="1">
              <a:lnSpc>
                <a:spcPct val="100000"/>
              </a:lnSpc>
              <a:spcBef>
                <a:spcPts val="0"/>
              </a:spcBef>
            </a:pPr>
            <a:r>
              <a:rPr lang="en-US" sz="3200" b="1" dirty="0">
                <a:latin typeface="Calibri"/>
                <a:cs typeface="Calibri"/>
              </a:rPr>
              <a:t>Decrease</a:t>
            </a:r>
            <a:r>
              <a:rPr lang="en-US" sz="3200" dirty="0">
                <a:latin typeface="Calibri"/>
                <a:cs typeface="Calibri"/>
              </a:rPr>
              <a:t> in unhelpful support</a:t>
            </a:r>
          </a:p>
          <a:p>
            <a:pPr lvl="1"/>
            <a:endParaRPr lang="en-US" sz="2000" dirty="0">
              <a:latin typeface="Calibri"/>
              <a:cs typeface="Calibri"/>
            </a:endParaRPr>
          </a:p>
          <a:p>
            <a:pPr lvl="1"/>
            <a:endParaRPr lang="en-US" sz="2000" dirty="0">
              <a:latin typeface="Calibri"/>
              <a:cs typeface="Calibri"/>
            </a:endParaRPr>
          </a:p>
        </p:txBody>
      </p:sp>
    </p:spTree>
    <p:extLst>
      <p:ext uri="{BB962C8B-B14F-4D97-AF65-F5344CB8AC3E}">
        <p14:creationId xmlns:p14="http://schemas.microsoft.com/office/powerpoint/2010/main" val="2851031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1679" y="352336"/>
            <a:ext cx="11185899" cy="1325563"/>
          </a:xfrm>
        </p:spPr>
        <p:txBody>
          <a:bodyPr/>
          <a:lstStyle/>
          <a:p>
            <a:r>
              <a:rPr lang="en-US" dirty="0"/>
              <a:t>Family Member Questionnaire – International Results</a:t>
            </a:r>
          </a:p>
        </p:txBody>
      </p:sp>
      <p:pic>
        <p:nvPicPr>
          <p:cNvPr id="2" name="Picture 1">
            <a:extLst>
              <a:ext uri="{FF2B5EF4-FFF2-40B4-BE49-F238E27FC236}">
                <a16:creationId xmlns:a16="http://schemas.microsoft.com/office/drawing/2014/main" id="{37FBD049-411B-4617-A6AB-E49BC0A1BC3B}"/>
              </a:ext>
            </a:extLst>
          </p:cNvPr>
          <p:cNvPicPr>
            <a:picLocks noChangeAspect="1"/>
          </p:cNvPicPr>
          <p:nvPr/>
        </p:nvPicPr>
        <p:blipFill>
          <a:blip r:embed="rId3"/>
          <a:stretch>
            <a:fillRect/>
          </a:stretch>
        </p:blipFill>
        <p:spPr>
          <a:xfrm>
            <a:off x="285750" y="1285874"/>
            <a:ext cx="8772525" cy="5391151"/>
          </a:xfrm>
          <a:prstGeom prst="rect">
            <a:avLst/>
          </a:prstGeom>
        </p:spPr>
      </p:pic>
      <p:pic>
        <p:nvPicPr>
          <p:cNvPr id="3" name="Picture 2">
            <a:extLst>
              <a:ext uri="{FF2B5EF4-FFF2-40B4-BE49-F238E27FC236}">
                <a16:creationId xmlns:a16="http://schemas.microsoft.com/office/drawing/2014/main" id="{A6E0DE54-8703-4C9E-A799-14C9310C274A}"/>
              </a:ext>
            </a:extLst>
          </p:cNvPr>
          <p:cNvPicPr>
            <a:picLocks noChangeAspect="1"/>
          </p:cNvPicPr>
          <p:nvPr/>
        </p:nvPicPr>
        <p:blipFill>
          <a:blip r:embed="rId4"/>
          <a:stretch>
            <a:fillRect/>
          </a:stretch>
        </p:blipFill>
        <p:spPr>
          <a:xfrm>
            <a:off x="9106991" y="1487793"/>
            <a:ext cx="2836516" cy="4676776"/>
          </a:xfrm>
          <a:prstGeom prst="rect">
            <a:avLst/>
          </a:prstGeom>
        </p:spPr>
      </p:pic>
    </p:spTree>
    <p:extLst>
      <p:ext uri="{BB962C8B-B14F-4D97-AF65-F5344CB8AC3E}">
        <p14:creationId xmlns:p14="http://schemas.microsoft.com/office/powerpoint/2010/main" val="3049754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223024"/>
            <a:ext cx="11277840" cy="1454875"/>
          </a:xfrm>
        </p:spPr>
        <p:txBody>
          <a:bodyPr/>
          <a:lstStyle/>
          <a:p>
            <a:r>
              <a:rPr lang="en-US" dirty="0">
                <a:latin typeface="Calibri"/>
                <a:cs typeface="Calibri"/>
              </a:rPr>
              <a:t>How to use the FMQ to support delivery of 5-Step Method</a:t>
            </a:r>
          </a:p>
        </p:txBody>
      </p:sp>
      <p:sp>
        <p:nvSpPr>
          <p:cNvPr id="4" name="Content Placeholder 3"/>
          <p:cNvSpPr>
            <a:spLocks noGrp="1"/>
          </p:cNvSpPr>
          <p:nvPr>
            <p:ph idx="1"/>
          </p:nvPr>
        </p:nvSpPr>
        <p:spPr>
          <a:xfrm>
            <a:off x="568719" y="1382752"/>
            <a:ext cx="11173515" cy="5252224"/>
          </a:xfrm>
          <a:solidFill>
            <a:schemeClr val="accent1"/>
          </a:solidFill>
        </p:spPr>
        <p:txBody>
          <a:bodyPr/>
          <a:lstStyle/>
          <a:p>
            <a:pPr>
              <a:spcBef>
                <a:spcPts val="0"/>
              </a:spcBef>
            </a:pPr>
            <a:r>
              <a:rPr lang="en-GB" sz="2800" b="1" dirty="0">
                <a:latin typeface="Calibri" pitchFamily="34" charset="0"/>
                <a:cs typeface="Calibri" pitchFamily="34" charset="0"/>
              </a:rPr>
              <a:t>Ask family members to complete before Step 1 (e.g. part of assessment) &amp; again towards the end of Step 5 </a:t>
            </a:r>
          </a:p>
          <a:p>
            <a:pPr>
              <a:spcBef>
                <a:spcPts val="0"/>
              </a:spcBef>
            </a:pPr>
            <a:r>
              <a:rPr lang="en-GB" sz="2800" b="1" dirty="0">
                <a:latin typeface="Calibri" pitchFamily="34" charset="0"/>
                <a:cs typeface="Calibri" pitchFamily="34" charset="0"/>
              </a:rPr>
              <a:t>If feasible, the FMQ can be completed at 1 or more agreed follow-up points, such as 3, 6, 12 months</a:t>
            </a:r>
          </a:p>
          <a:p>
            <a:pPr>
              <a:spcBef>
                <a:spcPts val="0"/>
              </a:spcBef>
            </a:pPr>
            <a:r>
              <a:rPr lang="en-GB" sz="2800" b="1" dirty="0">
                <a:latin typeface="Calibri" pitchFamily="34" charset="0"/>
                <a:cs typeface="Calibri" pitchFamily="34" charset="0"/>
              </a:rPr>
              <a:t>Family members should complete as independently as possible &amp; with as little assistance as possible </a:t>
            </a:r>
          </a:p>
          <a:p>
            <a:pPr>
              <a:spcBef>
                <a:spcPts val="0"/>
              </a:spcBef>
            </a:pPr>
            <a:r>
              <a:rPr lang="en-GB" sz="2800" b="1" dirty="0">
                <a:latin typeface="Calibri" pitchFamily="34" charset="0"/>
                <a:cs typeface="Calibri" pitchFamily="34" charset="0"/>
              </a:rPr>
              <a:t>Family members should select one response per question – the response that most closely relates to their situation</a:t>
            </a:r>
          </a:p>
          <a:p>
            <a:pPr>
              <a:spcBef>
                <a:spcPts val="0"/>
              </a:spcBef>
            </a:pPr>
            <a:r>
              <a:rPr lang="en-GB" sz="2800" b="1" dirty="0">
                <a:latin typeface="Calibri" pitchFamily="34" charset="0"/>
                <a:cs typeface="Calibri" pitchFamily="34" charset="0"/>
              </a:rPr>
              <a:t>Check it’s been fully &amp; correctly completed </a:t>
            </a:r>
          </a:p>
          <a:p>
            <a:pPr>
              <a:spcBef>
                <a:spcPts val="0"/>
              </a:spcBef>
            </a:pPr>
            <a:r>
              <a:rPr lang="en-GB" sz="2800" b="1" dirty="0">
                <a:latin typeface="Calibri" pitchFamily="34" charset="0"/>
                <a:cs typeface="Calibri" pitchFamily="34" charset="0"/>
              </a:rPr>
              <a:t>Do not change the FMQ in any way! </a:t>
            </a:r>
          </a:p>
          <a:p>
            <a:endParaRPr lang="en-GB" dirty="0"/>
          </a:p>
        </p:txBody>
      </p:sp>
      <p:pic>
        <p:nvPicPr>
          <p:cNvPr id="5" name="Picture 4"/>
          <p:cNvPicPr>
            <a:picLocks noChangeAspect="1"/>
          </p:cNvPicPr>
          <p:nvPr/>
        </p:nvPicPr>
        <p:blipFill>
          <a:blip r:embed="rId2" cstate="print"/>
          <a:stretch>
            <a:fillRect/>
          </a:stretch>
        </p:blipFill>
        <p:spPr>
          <a:xfrm>
            <a:off x="9765920" y="5263377"/>
            <a:ext cx="1991185" cy="1351777"/>
          </a:xfrm>
          <a:prstGeom prst="rect">
            <a:avLst/>
          </a:prstGeom>
        </p:spPr>
      </p:pic>
    </p:spTree>
    <p:extLst>
      <p:ext uri="{BB962C8B-B14F-4D97-AF65-F5344CB8AC3E}">
        <p14:creationId xmlns:p14="http://schemas.microsoft.com/office/powerpoint/2010/main" val="1000025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31" y="186667"/>
            <a:ext cx="10515600" cy="1096154"/>
          </a:xfrm>
        </p:spPr>
        <p:txBody>
          <a:bodyPr/>
          <a:lstStyle/>
          <a:p>
            <a:r>
              <a:rPr lang="en-US" dirty="0"/>
              <a:t>Where is the 5-Step Method working?</a:t>
            </a:r>
            <a:r>
              <a:rPr lang="en-GB" dirty="0"/>
              <a:t> </a:t>
            </a:r>
            <a:br>
              <a:rPr lang="en-GB" dirty="0"/>
            </a:br>
            <a:r>
              <a:rPr lang="en-GB" sz="2400" dirty="0"/>
              <a:t>131 courses run:  over 1700 people trained</a:t>
            </a:r>
            <a:endParaRPr lang="en-US" sz="2400" dirty="0"/>
          </a:p>
        </p:txBody>
      </p:sp>
      <p:sp>
        <p:nvSpPr>
          <p:cNvPr id="3" name="Content Placeholder 2"/>
          <p:cNvSpPr>
            <a:spLocks noGrp="1"/>
          </p:cNvSpPr>
          <p:nvPr>
            <p:ph idx="1"/>
          </p:nvPr>
        </p:nvSpPr>
        <p:spPr>
          <a:xfrm>
            <a:off x="2667748" y="1335636"/>
            <a:ext cx="1766241" cy="515901"/>
          </a:xfrm>
        </p:spPr>
        <p:txBody>
          <a:bodyPr>
            <a:noAutofit/>
          </a:bodyPr>
          <a:lstStyle/>
          <a:p>
            <a:pPr marL="0" indent="0">
              <a:lnSpc>
                <a:spcPct val="100000"/>
              </a:lnSpc>
              <a:buNone/>
            </a:pPr>
            <a:r>
              <a:rPr lang="en-US" sz="2400" b="1" dirty="0">
                <a:latin typeface="Calibri"/>
                <a:cs typeface="Calibri"/>
              </a:rPr>
              <a:t>Ireland </a:t>
            </a:r>
            <a:r>
              <a:rPr lang="en-US" b="1" dirty="0">
                <a:latin typeface="Calibri"/>
                <a:cs typeface="Calibri"/>
              </a:rPr>
              <a:t>(National Scheme) </a:t>
            </a:r>
          </a:p>
        </p:txBody>
      </p:sp>
      <p:sp>
        <p:nvSpPr>
          <p:cNvPr id="6" name="Content Placeholder 2"/>
          <p:cNvSpPr>
            <a:spLocks noGrp="1"/>
          </p:cNvSpPr>
          <p:nvPr>
            <p:ph sz="quarter" idx="11"/>
          </p:nvPr>
        </p:nvSpPr>
        <p:spPr>
          <a:xfrm>
            <a:off x="799530" y="1593587"/>
            <a:ext cx="1296669" cy="515901"/>
          </a:xfrm>
        </p:spPr>
        <p:txBody>
          <a:bodyPr>
            <a:noAutofit/>
          </a:bodyPr>
          <a:lstStyle/>
          <a:p>
            <a:pPr marL="0" indent="0">
              <a:buNone/>
            </a:pPr>
            <a:r>
              <a:rPr lang="en-US" sz="2400" b="1" dirty="0">
                <a:latin typeface="Calibri"/>
                <a:cs typeface="Calibri"/>
              </a:rPr>
              <a:t>Canada</a:t>
            </a:r>
          </a:p>
        </p:txBody>
      </p:sp>
      <p:sp>
        <p:nvSpPr>
          <p:cNvPr id="7" name="Content Placeholder 2"/>
          <p:cNvSpPr>
            <a:spLocks noGrp="1"/>
          </p:cNvSpPr>
          <p:nvPr>
            <p:ph idx="4294967295"/>
          </p:nvPr>
        </p:nvSpPr>
        <p:spPr>
          <a:xfrm>
            <a:off x="4660588" y="1388853"/>
            <a:ext cx="1296988" cy="756214"/>
          </a:xfrm>
          <a:prstGeom prst="rect">
            <a:avLst/>
          </a:prstGeom>
        </p:spPr>
        <p:txBody>
          <a:bodyPr>
            <a:noAutofit/>
          </a:bodyPr>
          <a:lstStyle/>
          <a:p>
            <a:pPr marL="0" indent="0">
              <a:buNone/>
            </a:pPr>
            <a:r>
              <a:rPr lang="en-US" sz="2400" b="1" dirty="0">
                <a:latin typeface="Calibri"/>
                <a:cs typeface="Calibri"/>
              </a:rPr>
              <a:t>England</a:t>
            </a:r>
          </a:p>
        </p:txBody>
      </p:sp>
      <p:sp>
        <p:nvSpPr>
          <p:cNvPr id="8" name="Content Placeholder 2"/>
          <p:cNvSpPr>
            <a:spLocks noGrp="1"/>
          </p:cNvSpPr>
          <p:nvPr>
            <p:ph idx="4294967295"/>
          </p:nvPr>
        </p:nvSpPr>
        <p:spPr>
          <a:xfrm>
            <a:off x="8490568" y="1490906"/>
            <a:ext cx="856456" cy="515938"/>
          </a:xfrm>
          <a:prstGeom prst="rect">
            <a:avLst/>
          </a:prstGeom>
        </p:spPr>
        <p:txBody>
          <a:bodyPr>
            <a:noAutofit/>
          </a:bodyPr>
          <a:lstStyle/>
          <a:p>
            <a:pPr marL="0" indent="0">
              <a:buNone/>
            </a:pPr>
            <a:r>
              <a:rPr lang="en-US" sz="2400" b="1" dirty="0">
                <a:latin typeface="Calibri"/>
                <a:cs typeface="Calibri"/>
              </a:rPr>
              <a:t>Italy</a:t>
            </a:r>
          </a:p>
        </p:txBody>
      </p:sp>
      <p:sp>
        <p:nvSpPr>
          <p:cNvPr id="9" name="Content Placeholder 2"/>
          <p:cNvSpPr>
            <a:spLocks noGrp="1"/>
          </p:cNvSpPr>
          <p:nvPr>
            <p:ph idx="4294967295"/>
          </p:nvPr>
        </p:nvSpPr>
        <p:spPr>
          <a:xfrm>
            <a:off x="10019714" y="3367509"/>
            <a:ext cx="1712912" cy="515938"/>
          </a:xfrm>
          <a:prstGeom prst="rect">
            <a:avLst/>
          </a:prstGeom>
        </p:spPr>
        <p:txBody>
          <a:bodyPr>
            <a:noAutofit/>
          </a:bodyPr>
          <a:lstStyle/>
          <a:p>
            <a:pPr marL="0" indent="0">
              <a:buNone/>
            </a:pPr>
            <a:r>
              <a:rPr lang="en-US" sz="2400" b="1" dirty="0">
                <a:latin typeface="Calibri"/>
                <a:cs typeface="Calibri"/>
              </a:rPr>
              <a:t>Hong Kong</a:t>
            </a:r>
          </a:p>
        </p:txBody>
      </p:sp>
      <p:sp>
        <p:nvSpPr>
          <p:cNvPr id="10" name="Content Placeholder 2"/>
          <p:cNvSpPr>
            <a:spLocks noGrp="1"/>
          </p:cNvSpPr>
          <p:nvPr>
            <p:ph idx="4294967295"/>
          </p:nvPr>
        </p:nvSpPr>
        <p:spPr>
          <a:xfrm>
            <a:off x="10088615" y="4938584"/>
            <a:ext cx="1522412" cy="515938"/>
          </a:xfrm>
          <a:prstGeom prst="rect">
            <a:avLst/>
          </a:prstGeom>
        </p:spPr>
        <p:txBody>
          <a:bodyPr>
            <a:noAutofit/>
          </a:bodyPr>
          <a:lstStyle/>
          <a:p>
            <a:pPr marL="0" indent="0">
              <a:buNone/>
            </a:pPr>
            <a:r>
              <a:rPr lang="en-US" sz="2400" b="1" dirty="0">
                <a:latin typeface="Calibri"/>
                <a:cs typeface="Calibri"/>
              </a:rPr>
              <a:t>Australia</a:t>
            </a:r>
          </a:p>
        </p:txBody>
      </p:sp>
      <p:sp>
        <p:nvSpPr>
          <p:cNvPr id="11" name="Content Placeholder 2"/>
          <p:cNvSpPr>
            <a:spLocks noGrp="1"/>
          </p:cNvSpPr>
          <p:nvPr>
            <p:ph idx="4294967295"/>
          </p:nvPr>
        </p:nvSpPr>
        <p:spPr>
          <a:xfrm>
            <a:off x="7859486" y="5865105"/>
            <a:ext cx="2211285" cy="992895"/>
          </a:xfrm>
          <a:prstGeom prst="rect">
            <a:avLst/>
          </a:prstGeom>
        </p:spPr>
        <p:txBody>
          <a:bodyPr>
            <a:noAutofit/>
          </a:bodyPr>
          <a:lstStyle/>
          <a:p>
            <a:pPr marL="0" indent="0">
              <a:spcBef>
                <a:spcPts val="0"/>
              </a:spcBef>
              <a:buNone/>
            </a:pPr>
            <a:r>
              <a:rPr lang="en-US" sz="2400" b="1" dirty="0">
                <a:latin typeface="Calibri"/>
                <a:cs typeface="Calibri"/>
              </a:rPr>
              <a:t>New Zealand </a:t>
            </a:r>
            <a:r>
              <a:rPr lang="en-US" sz="1800" b="1" dirty="0">
                <a:latin typeface="Calibri"/>
                <a:cs typeface="Calibri"/>
              </a:rPr>
              <a:t>(National Scheme)</a:t>
            </a:r>
          </a:p>
        </p:txBody>
      </p:sp>
      <p:sp>
        <p:nvSpPr>
          <p:cNvPr id="13" name="Content Placeholder 2"/>
          <p:cNvSpPr>
            <a:spLocks noGrp="1"/>
          </p:cNvSpPr>
          <p:nvPr>
            <p:ph idx="4294967295"/>
          </p:nvPr>
        </p:nvSpPr>
        <p:spPr>
          <a:xfrm>
            <a:off x="5547569" y="5966144"/>
            <a:ext cx="1712912" cy="662544"/>
          </a:xfrm>
          <a:prstGeom prst="rect">
            <a:avLst/>
          </a:prstGeom>
        </p:spPr>
        <p:txBody>
          <a:bodyPr>
            <a:noAutofit/>
          </a:bodyPr>
          <a:lstStyle/>
          <a:p>
            <a:pPr marL="0" indent="0">
              <a:buNone/>
            </a:pPr>
            <a:r>
              <a:rPr lang="en-US" sz="2400" b="1" dirty="0">
                <a:latin typeface="Calibri"/>
                <a:cs typeface="Calibri"/>
              </a:rPr>
              <a:t>India</a:t>
            </a:r>
          </a:p>
        </p:txBody>
      </p:sp>
      <p:sp>
        <p:nvSpPr>
          <p:cNvPr id="14" name="Content Placeholder 2"/>
          <p:cNvSpPr>
            <a:spLocks noGrp="1"/>
          </p:cNvSpPr>
          <p:nvPr>
            <p:ph idx="4294967295"/>
          </p:nvPr>
        </p:nvSpPr>
        <p:spPr>
          <a:xfrm>
            <a:off x="3945216" y="5979654"/>
            <a:ext cx="1712913" cy="662544"/>
          </a:xfrm>
          <a:prstGeom prst="rect">
            <a:avLst/>
          </a:prstGeom>
        </p:spPr>
        <p:txBody>
          <a:bodyPr>
            <a:noAutofit/>
          </a:bodyPr>
          <a:lstStyle/>
          <a:p>
            <a:pPr marL="0" indent="0">
              <a:buNone/>
            </a:pPr>
            <a:r>
              <a:rPr lang="en-US" sz="2400" b="1" dirty="0">
                <a:latin typeface="Calibri"/>
                <a:cs typeface="Calibri"/>
              </a:rPr>
              <a:t>Nigeria</a:t>
            </a:r>
          </a:p>
        </p:txBody>
      </p:sp>
      <p:sp>
        <p:nvSpPr>
          <p:cNvPr id="15" name="Content Placeholder 2"/>
          <p:cNvSpPr>
            <a:spLocks noGrp="1"/>
          </p:cNvSpPr>
          <p:nvPr>
            <p:ph idx="4294967295"/>
          </p:nvPr>
        </p:nvSpPr>
        <p:spPr>
          <a:xfrm>
            <a:off x="2418471" y="5979654"/>
            <a:ext cx="1714500" cy="662544"/>
          </a:xfrm>
          <a:prstGeom prst="rect">
            <a:avLst/>
          </a:prstGeom>
        </p:spPr>
        <p:txBody>
          <a:bodyPr>
            <a:noAutofit/>
          </a:bodyPr>
          <a:lstStyle/>
          <a:p>
            <a:pPr marL="0" indent="0">
              <a:buNone/>
            </a:pPr>
            <a:r>
              <a:rPr lang="en-US" sz="2400" b="1" dirty="0">
                <a:latin typeface="Calibri"/>
                <a:cs typeface="Calibri"/>
              </a:rPr>
              <a:t>Mexico</a:t>
            </a:r>
          </a:p>
        </p:txBody>
      </p:sp>
      <p:pic>
        <p:nvPicPr>
          <p:cNvPr id="5" name="Picture 4"/>
          <p:cNvPicPr>
            <a:picLocks noChangeAspect="1"/>
          </p:cNvPicPr>
          <p:nvPr/>
        </p:nvPicPr>
        <p:blipFill>
          <a:blip r:embed="rId3"/>
          <a:stretch>
            <a:fillRect/>
          </a:stretch>
        </p:blipFill>
        <p:spPr>
          <a:xfrm>
            <a:off x="837927" y="2162151"/>
            <a:ext cx="9063942" cy="3650291"/>
          </a:xfrm>
          <a:prstGeom prst="rect">
            <a:avLst/>
          </a:prstGeom>
        </p:spPr>
      </p:pic>
      <p:sp>
        <p:nvSpPr>
          <p:cNvPr id="12" name="TextBox 11"/>
          <p:cNvSpPr txBox="1"/>
          <p:nvPr/>
        </p:nvSpPr>
        <p:spPr>
          <a:xfrm>
            <a:off x="11509843" y="5655060"/>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4" name="Rectangle 3">
            <a:extLst>
              <a:ext uri="{FF2B5EF4-FFF2-40B4-BE49-F238E27FC236}">
                <a16:creationId xmlns:a16="http://schemas.microsoft.com/office/drawing/2014/main" id="{FADCEE44-327A-4D54-97CF-EDC2F2CBCB43}"/>
              </a:ext>
            </a:extLst>
          </p:cNvPr>
          <p:cNvSpPr/>
          <p:nvPr/>
        </p:nvSpPr>
        <p:spPr>
          <a:xfrm>
            <a:off x="6971714" y="1284179"/>
            <a:ext cx="6096000" cy="369332"/>
          </a:xfrm>
          <a:prstGeom prst="rect">
            <a:avLst/>
          </a:prstGeom>
        </p:spPr>
        <p:txBody>
          <a:bodyPr>
            <a:spAutoFit/>
          </a:bodyPr>
          <a:lstStyle/>
          <a:p>
            <a:pPr marL="355600" marR="17145" indent="-342900">
              <a:lnSpc>
                <a:spcPct val="100000"/>
              </a:lnSpc>
            </a:pPr>
            <a:r>
              <a:rPr lang="en-GB" dirty="0"/>
              <a:t>.</a:t>
            </a:r>
            <a:endParaRPr lang="en-US" spc="-5" dirty="0"/>
          </a:p>
        </p:txBody>
      </p:sp>
      <p:sp>
        <p:nvSpPr>
          <p:cNvPr id="16" name="Content Placeholder 2">
            <a:extLst>
              <a:ext uri="{FF2B5EF4-FFF2-40B4-BE49-F238E27FC236}">
                <a16:creationId xmlns:a16="http://schemas.microsoft.com/office/drawing/2014/main" id="{1E0A3A3A-D430-40AE-9B2D-86FB0BCE0C9D}"/>
              </a:ext>
            </a:extLst>
          </p:cNvPr>
          <p:cNvSpPr txBox="1">
            <a:spLocks/>
          </p:cNvSpPr>
          <p:nvPr/>
        </p:nvSpPr>
        <p:spPr>
          <a:xfrm>
            <a:off x="6553364" y="1366939"/>
            <a:ext cx="2117068" cy="756214"/>
          </a:xfrm>
          <a:prstGeom prst="rect">
            <a:avLst/>
          </a:prstGeom>
        </p:spPr>
        <p:txBody>
          <a:bodyPr>
            <a:noAutofit/>
          </a:bodyPr>
          <a:lstStyle>
            <a:lvl1pPr marL="228600" indent="-228600" algn="l" defTabSz="914400" rtl="0" eaLnBrk="1" latinLnBrk="0" hangingPunct="1">
              <a:lnSpc>
                <a:spcPct val="120000"/>
              </a:lnSpc>
              <a:spcBef>
                <a:spcPts val="1000"/>
              </a:spcBef>
              <a:buClr>
                <a:schemeClr val="bg1">
                  <a:lumMod val="50000"/>
                </a:schemeClr>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bg1">
                  <a:lumMod val="50000"/>
                </a:schemeClr>
              </a:buClr>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b="1" dirty="0">
                <a:latin typeface="Calibri"/>
                <a:cs typeface="Calibri"/>
              </a:rPr>
              <a:t>Holland</a:t>
            </a:r>
          </a:p>
          <a:p>
            <a:pPr marL="0" indent="0">
              <a:lnSpc>
                <a:spcPct val="100000"/>
              </a:lnSpc>
              <a:spcBef>
                <a:spcPts val="0"/>
              </a:spcBef>
              <a:buFont typeface="Arial" panose="020B0604020202020204" pitchFamily="34" charset="0"/>
              <a:buNone/>
            </a:pPr>
            <a:r>
              <a:rPr lang="en-US" b="1" dirty="0">
                <a:latin typeface="Calibri"/>
                <a:cs typeface="Calibri"/>
              </a:rPr>
              <a:t>(National Scheme)</a:t>
            </a:r>
          </a:p>
        </p:txBody>
      </p:sp>
    </p:spTree>
    <p:extLst>
      <p:ext uri="{BB962C8B-B14F-4D97-AF65-F5344CB8AC3E}">
        <p14:creationId xmlns:p14="http://schemas.microsoft.com/office/powerpoint/2010/main" val="258917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7031" y="1604447"/>
            <a:ext cx="5736637" cy="4682054"/>
          </a:xfrm>
          <a:solidFill>
            <a:srgbClr val="EBEBEB"/>
          </a:solidFill>
        </p:spPr>
        <p:txBody>
          <a:bodyPr>
            <a:noAutofit/>
          </a:bodyPr>
          <a:lstStyle/>
          <a:p>
            <a:r>
              <a:rPr lang="en-US" sz="2800" dirty="0">
                <a:latin typeface="Calibri"/>
                <a:cs typeface="Calibri"/>
              </a:rPr>
              <a:t>Let’s get started</a:t>
            </a:r>
          </a:p>
        </p:txBody>
      </p:sp>
      <p:sp>
        <p:nvSpPr>
          <p:cNvPr id="9" name="Subtitle 8"/>
          <p:cNvSpPr>
            <a:spLocks noGrp="1"/>
          </p:cNvSpPr>
          <p:nvPr>
            <p:ph type="subTitle" idx="1"/>
          </p:nvPr>
        </p:nvSpPr>
        <p:spPr>
          <a:xfrm>
            <a:off x="235527" y="1444675"/>
            <a:ext cx="8881038" cy="5163943"/>
          </a:xfrm>
          <a:solidFill>
            <a:srgbClr val="FFC000"/>
          </a:solidFill>
        </p:spPr>
        <p:txBody>
          <a:bodyPr>
            <a:normAutofit/>
          </a:bodyPr>
          <a:lstStyle/>
          <a:p>
            <a:pPr marL="342900" indent="-342900">
              <a:buFont typeface="Arial"/>
              <a:buChar char="•"/>
            </a:pPr>
            <a:endParaRPr lang="en-US" sz="2400" dirty="0">
              <a:latin typeface="Calibri"/>
              <a:cs typeface="Calibri"/>
            </a:endParaRPr>
          </a:p>
          <a:p>
            <a:r>
              <a:rPr lang="en-US" sz="2400" b="1" dirty="0">
                <a:latin typeface="Calibri"/>
                <a:cs typeface="Calibri"/>
              </a:rPr>
              <a:t>Introductions:</a:t>
            </a:r>
          </a:p>
          <a:p>
            <a:pPr marL="342900" indent="-342900">
              <a:buFont typeface="Arial"/>
              <a:buChar char="•"/>
            </a:pPr>
            <a:r>
              <a:rPr lang="en-US" sz="2400" b="1" dirty="0">
                <a:latin typeface="Calibri"/>
                <a:cs typeface="Calibri"/>
              </a:rPr>
              <a:t>Start off with, “Hello my name is…”</a:t>
            </a:r>
          </a:p>
          <a:p>
            <a:pPr marL="342900" indent="-342900">
              <a:buFont typeface="Arial"/>
              <a:buChar char="•"/>
            </a:pPr>
            <a:r>
              <a:rPr lang="en-US" sz="2400" b="1" dirty="0">
                <a:latin typeface="Calibri"/>
                <a:cs typeface="Calibri"/>
              </a:rPr>
              <a:t>Your role</a:t>
            </a:r>
          </a:p>
          <a:p>
            <a:pPr marL="342900" indent="-342900">
              <a:buFont typeface="Arial"/>
              <a:buChar char="•"/>
            </a:pPr>
            <a:r>
              <a:rPr lang="en-US" sz="2400" b="1" dirty="0">
                <a:latin typeface="Calibri"/>
                <a:cs typeface="Calibri"/>
              </a:rPr>
              <a:t>Number of YEARS WORKING WITH FAMILIES</a:t>
            </a:r>
          </a:p>
          <a:p>
            <a:pPr marL="342900" indent="-342900">
              <a:buFont typeface="Arial"/>
              <a:buChar char="•"/>
            </a:pPr>
            <a:r>
              <a:rPr lang="en-US" sz="2400" b="1" dirty="0">
                <a:latin typeface="Calibri"/>
                <a:cs typeface="Calibri"/>
              </a:rPr>
              <a:t>How do you work with families EG 1-1, phone, group</a:t>
            </a:r>
          </a:p>
          <a:p>
            <a:pPr marL="342900" indent="-342900">
              <a:buFont typeface="Arial"/>
              <a:buChar char="•"/>
            </a:pPr>
            <a:r>
              <a:rPr lang="en-US" sz="2400" b="1" dirty="0">
                <a:latin typeface="Calibri"/>
                <a:cs typeface="Calibri"/>
              </a:rPr>
              <a:t>One thing you want from the course - HOPES and FEARS</a:t>
            </a:r>
          </a:p>
          <a:p>
            <a:pPr marL="342900" indent="-342900">
              <a:buFont typeface="Arial"/>
              <a:buChar char="•"/>
            </a:pPr>
            <a:endParaRPr lang="en-US" sz="2400" dirty="0">
              <a:latin typeface="Calibri"/>
              <a:cs typeface="Calibri"/>
            </a:endParaRPr>
          </a:p>
          <a:p>
            <a:endParaRPr lang="en-US" dirty="0">
              <a:latin typeface="Calibri"/>
              <a:cs typeface="Calibri"/>
            </a:endParaRPr>
          </a:p>
        </p:txBody>
      </p:sp>
      <p:grpSp>
        <p:nvGrpSpPr>
          <p:cNvPr id="41" name="Group 40"/>
          <p:cNvGrpSpPr/>
          <p:nvPr/>
        </p:nvGrpSpPr>
        <p:grpSpPr>
          <a:xfrm>
            <a:off x="8520545" y="1691028"/>
            <a:ext cx="3061855" cy="4595472"/>
            <a:chOff x="4021138" y="1239838"/>
            <a:chExt cx="5529262" cy="5618163"/>
          </a:xfrm>
        </p:grpSpPr>
        <p:sp>
          <p:nvSpPr>
            <p:cNvPr id="42" name="Freeform 65"/>
            <p:cNvSpPr>
              <a:spLocks/>
            </p:cNvSpPr>
            <p:nvPr/>
          </p:nvSpPr>
          <p:spPr bwMode="auto">
            <a:xfrm>
              <a:off x="4229100" y="5148263"/>
              <a:ext cx="2670175" cy="1709738"/>
            </a:xfrm>
            <a:custGeom>
              <a:avLst/>
              <a:gdLst>
                <a:gd name="T0" fmla="*/ 1605 w 1682"/>
                <a:gd name="T1" fmla="*/ 454 h 1077"/>
                <a:gd name="T2" fmla="*/ 1532 w 1682"/>
                <a:gd name="T3" fmla="*/ 173 h 1077"/>
                <a:gd name="T4" fmla="*/ 1509 w 1682"/>
                <a:gd name="T5" fmla="*/ 512 h 1077"/>
                <a:gd name="T6" fmla="*/ 1447 w 1682"/>
                <a:gd name="T7" fmla="*/ 527 h 1077"/>
                <a:gd name="T8" fmla="*/ 1401 w 1682"/>
                <a:gd name="T9" fmla="*/ 0 h 1077"/>
                <a:gd name="T10" fmla="*/ 1274 w 1682"/>
                <a:gd name="T11" fmla="*/ 431 h 1077"/>
                <a:gd name="T12" fmla="*/ 1228 w 1682"/>
                <a:gd name="T13" fmla="*/ 415 h 1077"/>
                <a:gd name="T14" fmla="*/ 1193 w 1682"/>
                <a:gd name="T15" fmla="*/ 423 h 1077"/>
                <a:gd name="T16" fmla="*/ 1124 w 1682"/>
                <a:gd name="T17" fmla="*/ 438 h 1077"/>
                <a:gd name="T18" fmla="*/ 1039 w 1682"/>
                <a:gd name="T19" fmla="*/ 458 h 1077"/>
                <a:gd name="T20" fmla="*/ 970 w 1682"/>
                <a:gd name="T21" fmla="*/ 504 h 1077"/>
                <a:gd name="T22" fmla="*/ 924 w 1682"/>
                <a:gd name="T23" fmla="*/ 573 h 1077"/>
                <a:gd name="T24" fmla="*/ 905 w 1682"/>
                <a:gd name="T25" fmla="*/ 658 h 1077"/>
                <a:gd name="T26" fmla="*/ 866 w 1682"/>
                <a:gd name="T27" fmla="*/ 662 h 1077"/>
                <a:gd name="T28" fmla="*/ 774 w 1682"/>
                <a:gd name="T29" fmla="*/ 665 h 1077"/>
                <a:gd name="T30" fmla="*/ 681 w 1682"/>
                <a:gd name="T31" fmla="*/ 704 h 1077"/>
                <a:gd name="T32" fmla="*/ 604 w 1682"/>
                <a:gd name="T33" fmla="*/ 704 h 1077"/>
                <a:gd name="T34" fmla="*/ 512 w 1682"/>
                <a:gd name="T35" fmla="*/ 669 h 1077"/>
                <a:gd name="T36" fmla="*/ 420 w 1682"/>
                <a:gd name="T37" fmla="*/ 669 h 1077"/>
                <a:gd name="T38" fmla="*/ 350 w 1682"/>
                <a:gd name="T39" fmla="*/ 685 h 1077"/>
                <a:gd name="T40" fmla="*/ 262 w 1682"/>
                <a:gd name="T41" fmla="*/ 746 h 1077"/>
                <a:gd name="T42" fmla="*/ 193 w 1682"/>
                <a:gd name="T43" fmla="*/ 788 h 1077"/>
                <a:gd name="T44" fmla="*/ 135 w 1682"/>
                <a:gd name="T45" fmla="*/ 788 h 1077"/>
                <a:gd name="T46" fmla="*/ 96 w 1682"/>
                <a:gd name="T47" fmla="*/ 831 h 1077"/>
                <a:gd name="T48" fmla="*/ 96 w 1682"/>
                <a:gd name="T49" fmla="*/ 889 h 1077"/>
                <a:gd name="T50" fmla="*/ 135 w 1682"/>
                <a:gd name="T51" fmla="*/ 931 h 1077"/>
                <a:gd name="T52" fmla="*/ 173 w 1682"/>
                <a:gd name="T53" fmla="*/ 935 h 1077"/>
                <a:gd name="T54" fmla="*/ 173 w 1682"/>
                <a:gd name="T55" fmla="*/ 977 h 1077"/>
                <a:gd name="T56" fmla="*/ 108 w 1682"/>
                <a:gd name="T57" fmla="*/ 973 h 1077"/>
                <a:gd name="T58" fmla="*/ 50 w 1682"/>
                <a:gd name="T59" fmla="*/ 1000 h 1077"/>
                <a:gd name="T60" fmla="*/ 0 w 1682"/>
                <a:gd name="T61" fmla="*/ 1077 h 1077"/>
                <a:gd name="T62" fmla="*/ 1682 w 1682"/>
                <a:gd name="T63" fmla="*/ 450 h 1077"/>
                <a:gd name="T64" fmla="*/ 1640 w 1682"/>
                <a:gd name="T65" fmla="*/ 450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82" h="1077">
                  <a:moveTo>
                    <a:pt x="1640" y="450"/>
                  </a:moveTo>
                  <a:lnTo>
                    <a:pt x="1605" y="454"/>
                  </a:lnTo>
                  <a:lnTo>
                    <a:pt x="1605" y="173"/>
                  </a:lnTo>
                  <a:lnTo>
                    <a:pt x="1532" y="173"/>
                  </a:lnTo>
                  <a:lnTo>
                    <a:pt x="1532" y="488"/>
                  </a:lnTo>
                  <a:lnTo>
                    <a:pt x="1509" y="512"/>
                  </a:lnTo>
                  <a:lnTo>
                    <a:pt x="1490" y="538"/>
                  </a:lnTo>
                  <a:lnTo>
                    <a:pt x="1447" y="527"/>
                  </a:lnTo>
                  <a:lnTo>
                    <a:pt x="1401" y="519"/>
                  </a:lnTo>
                  <a:lnTo>
                    <a:pt x="1401" y="0"/>
                  </a:lnTo>
                  <a:lnTo>
                    <a:pt x="1274" y="0"/>
                  </a:lnTo>
                  <a:lnTo>
                    <a:pt x="1274" y="431"/>
                  </a:lnTo>
                  <a:lnTo>
                    <a:pt x="1255" y="419"/>
                  </a:lnTo>
                  <a:lnTo>
                    <a:pt x="1228" y="415"/>
                  </a:lnTo>
                  <a:lnTo>
                    <a:pt x="1213" y="415"/>
                  </a:lnTo>
                  <a:lnTo>
                    <a:pt x="1193" y="423"/>
                  </a:lnTo>
                  <a:lnTo>
                    <a:pt x="1170" y="446"/>
                  </a:lnTo>
                  <a:lnTo>
                    <a:pt x="1124" y="438"/>
                  </a:lnTo>
                  <a:lnTo>
                    <a:pt x="1078" y="442"/>
                  </a:lnTo>
                  <a:lnTo>
                    <a:pt x="1039" y="458"/>
                  </a:lnTo>
                  <a:lnTo>
                    <a:pt x="1001" y="477"/>
                  </a:lnTo>
                  <a:lnTo>
                    <a:pt x="970" y="504"/>
                  </a:lnTo>
                  <a:lnTo>
                    <a:pt x="943" y="535"/>
                  </a:lnTo>
                  <a:lnTo>
                    <a:pt x="924" y="573"/>
                  </a:lnTo>
                  <a:lnTo>
                    <a:pt x="909" y="612"/>
                  </a:lnTo>
                  <a:lnTo>
                    <a:pt x="905" y="658"/>
                  </a:lnTo>
                  <a:lnTo>
                    <a:pt x="905" y="673"/>
                  </a:lnTo>
                  <a:lnTo>
                    <a:pt x="866" y="662"/>
                  </a:lnTo>
                  <a:lnTo>
                    <a:pt x="828" y="662"/>
                  </a:lnTo>
                  <a:lnTo>
                    <a:pt x="774" y="665"/>
                  </a:lnTo>
                  <a:lnTo>
                    <a:pt x="728" y="681"/>
                  </a:lnTo>
                  <a:lnTo>
                    <a:pt x="681" y="704"/>
                  </a:lnTo>
                  <a:lnTo>
                    <a:pt x="643" y="731"/>
                  </a:lnTo>
                  <a:lnTo>
                    <a:pt x="604" y="704"/>
                  </a:lnTo>
                  <a:lnTo>
                    <a:pt x="558" y="685"/>
                  </a:lnTo>
                  <a:lnTo>
                    <a:pt x="512" y="669"/>
                  </a:lnTo>
                  <a:lnTo>
                    <a:pt x="458" y="665"/>
                  </a:lnTo>
                  <a:lnTo>
                    <a:pt x="420" y="669"/>
                  </a:lnTo>
                  <a:lnTo>
                    <a:pt x="385" y="673"/>
                  </a:lnTo>
                  <a:lnTo>
                    <a:pt x="350" y="685"/>
                  </a:lnTo>
                  <a:lnTo>
                    <a:pt x="316" y="704"/>
                  </a:lnTo>
                  <a:lnTo>
                    <a:pt x="262" y="746"/>
                  </a:lnTo>
                  <a:lnTo>
                    <a:pt x="216" y="800"/>
                  </a:lnTo>
                  <a:lnTo>
                    <a:pt x="193" y="788"/>
                  </a:lnTo>
                  <a:lnTo>
                    <a:pt x="166" y="785"/>
                  </a:lnTo>
                  <a:lnTo>
                    <a:pt x="135" y="788"/>
                  </a:lnTo>
                  <a:lnTo>
                    <a:pt x="112" y="804"/>
                  </a:lnTo>
                  <a:lnTo>
                    <a:pt x="96" y="831"/>
                  </a:lnTo>
                  <a:lnTo>
                    <a:pt x="89" y="862"/>
                  </a:lnTo>
                  <a:lnTo>
                    <a:pt x="96" y="889"/>
                  </a:lnTo>
                  <a:lnTo>
                    <a:pt x="112" y="915"/>
                  </a:lnTo>
                  <a:lnTo>
                    <a:pt x="135" y="931"/>
                  </a:lnTo>
                  <a:lnTo>
                    <a:pt x="166" y="939"/>
                  </a:lnTo>
                  <a:lnTo>
                    <a:pt x="173" y="935"/>
                  </a:lnTo>
                  <a:lnTo>
                    <a:pt x="173" y="954"/>
                  </a:lnTo>
                  <a:lnTo>
                    <a:pt x="173" y="977"/>
                  </a:lnTo>
                  <a:lnTo>
                    <a:pt x="135" y="973"/>
                  </a:lnTo>
                  <a:lnTo>
                    <a:pt x="108" y="973"/>
                  </a:lnTo>
                  <a:lnTo>
                    <a:pt x="89" y="981"/>
                  </a:lnTo>
                  <a:lnTo>
                    <a:pt x="50" y="1000"/>
                  </a:lnTo>
                  <a:lnTo>
                    <a:pt x="19" y="1035"/>
                  </a:lnTo>
                  <a:lnTo>
                    <a:pt x="0" y="1077"/>
                  </a:lnTo>
                  <a:lnTo>
                    <a:pt x="1682" y="1077"/>
                  </a:lnTo>
                  <a:lnTo>
                    <a:pt x="1682" y="450"/>
                  </a:lnTo>
                  <a:lnTo>
                    <a:pt x="1659" y="450"/>
                  </a:lnTo>
                  <a:lnTo>
                    <a:pt x="1640" y="4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3" name="Freeform 66"/>
            <p:cNvSpPr>
              <a:spLocks/>
            </p:cNvSpPr>
            <p:nvPr/>
          </p:nvSpPr>
          <p:spPr bwMode="auto">
            <a:xfrm>
              <a:off x="4859338" y="6040438"/>
              <a:ext cx="122238" cy="120650"/>
            </a:xfrm>
            <a:custGeom>
              <a:avLst/>
              <a:gdLst>
                <a:gd name="T0" fmla="*/ 38 w 77"/>
                <a:gd name="T1" fmla="*/ 76 h 76"/>
                <a:gd name="T2" fmla="*/ 54 w 77"/>
                <a:gd name="T3" fmla="*/ 73 h 76"/>
                <a:gd name="T4" fmla="*/ 65 w 77"/>
                <a:gd name="T5" fmla="*/ 65 h 76"/>
                <a:gd name="T6" fmla="*/ 73 w 77"/>
                <a:gd name="T7" fmla="*/ 53 h 76"/>
                <a:gd name="T8" fmla="*/ 77 w 77"/>
                <a:gd name="T9" fmla="*/ 38 h 76"/>
                <a:gd name="T10" fmla="*/ 73 w 77"/>
                <a:gd name="T11" fmla="*/ 23 h 76"/>
                <a:gd name="T12" fmla="*/ 65 w 77"/>
                <a:gd name="T13" fmla="*/ 11 h 76"/>
                <a:gd name="T14" fmla="*/ 54 w 77"/>
                <a:gd name="T15" fmla="*/ 3 h 76"/>
                <a:gd name="T16" fmla="*/ 38 w 77"/>
                <a:gd name="T17" fmla="*/ 0 h 76"/>
                <a:gd name="T18" fmla="*/ 23 w 77"/>
                <a:gd name="T19" fmla="*/ 3 h 76"/>
                <a:gd name="T20" fmla="*/ 11 w 77"/>
                <a:gd name="T21" fmla="*/ 11 h 76"/>
                <a:gd name="T22" fmla="*/ 3 w 77"/>
                <a:gd name="T23" fmla="*/ 23 h 76"/>
                <a:gd name="T24" fmla="*/ 0 w 77"/>
                <a:gd name="T25" fmla="*/ 38 h 76"/>
                <a:gd name="T26" fmla="*/ 3 w 77"/>
                <a:gd name="T27" fmla="*/ 53 h 76"/>
                <a:gd name="T28" fmla="*/ 11 w 77"/>
                <a:gd name="T29" fmla="*/ 65 h 76"/>
                <a:gd name="T30" fmla="*/ 23 w 77"/>
                <a:gd name="T31" fmla="*/ 73 h 76"/>
                <a:gd name="T32" fmla="*/ 38 w 77"/>
                <a:gd name="T33"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6">
                  <a:moveTo>
                    <a:pt x="38" y="76"/>
                  </a:moveTo>
                  <a:lnTo>
                    <a:pt x="54" y="73"/>
                  </a:lnTo>
                  <a:lnTo>
                    <a:pt x="65" y="65"/>
                  </a:lnTo>
                  <a:lnTo>
                    <a:pt x="73" y="53"/>
                  </a:lnTo>
                  <a:lnTo>
                    <a:pt x="77" y="38"/>
                  </a:lnTo>
                  <a:lnTo>
                    <a:pt x="73" y="23"/>
                  </a:lnTo>
                  <a:lnTo>
                    <a:pt x="65" y="11"/>
                  </a:lnTo>
                  <a:lnTo>
                    <a:pt x="54" y="3"/>
                  </a:lnTo>
                  <a:lnTo>
                    <a:pt x="38" y="0"/>
                  </a:lnTo>
                  <a:lnTo>
                    <a:pt x="23" y="3"/>
                  </a:lnTo>
                  <a:lnTo>
                    <a:pt x="11" y="11"/>
                  </a:lnTo>
                  <a:lnTo>
                    <a:pt x="3" y="23"/>
                  </a:lnTo>
                  <a:lnTo>
                    <a:pt x="0" y="38"/>
                  </a:lnTo>
                  <a:lnTo>
                    <a:pt x="3" y="53"/>
                  </a:lnTo>
                  <a:lnTo>
                    <a:pt x="11" y="65"/>
                  </a:lnTo>
                  <a:lnTo>
                    <a:pt x="23" y="73"/>
                  </a:lnTo>
                  <a:lnTo>
                    <a:pt x="38" y="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4" name="Freeform 67"/>
            <p:cNvSpPr>
              <a:spLocks/>
            </p:cNvSpPr>
            <p:nvPr/>
          </p:nvSpPr>
          <p:spPr bwMode="auto">
            <a:xfrm>
              <a:off x="5322888" y="5856288"/>
              <a:ext cx="287338" cy="280988"/>
            </a:xfrm>
            <a:custGeom>
              <a:avLst/>
              <a:gdLst>
                <a:gd name="T0" fmla="*/ 93 w 181"/>
                <a:gd name="T1" fmla="*/ 177 h 177"/>
                <a:gd name="T2" fmla="*/ 127 w 181"/>
                <a:gd name="T3" fmla="*/ 169 h 177"/>
                <a:gd name="T4" fmla="*/ 154 w 181"/>
                <a:gd name="T5" fmla="*/ 150 h 177"/>
                <a:gd name="T6" fmla="*/ 173 w 181"/>
                <a:gd name="T7" fmla="*/ 123 h 177"/>
                <a:gd name="T8" fmla="*/ 181 w 181"/>
                <a:gd name="T9" fmla="*/ 89 h 177"/>
                <a:gd name="T10" fmla="*/ 173 w 181"/>
                <a:gd name="T11" fmla="*/ 54 h 177"/>
                <a:gd name="T12" fmla="*/ 154 w 181"/>
                <a:gd name="T13" fmla="*/ 23 h 177"/>
                <a:gd name="T14" fmla="*/ 127 w 181"/>
                <a:gd name="T15" fmla="*/ 4 h 177"/>
                <a:gd name="T16" fmla="*/ 93 w 181"/>
                <a:gd name="T17" fmla="*/ 0 h 177"/>
                <a:gd name="T18" fmla="*/ 54 w 181"/>
                <a:gd name="T19" fmla="*/ 4 h 177"/>
                <a:gd name="T20" fmla="*/ 27 w 181"/>
                <a:gd name="T21" fmla="*/ 23 h 177"/>
                <a:gd name="T22" fmla="*/ 8 w 181"/>
                <a:gd name="T23" fmla="*/ 54 h 177"/>
                <a:gd name="T24" fmla="*/ 0 w 181"/>
                <a:gd name="T25" fmla="*/ 89 h 177"/>
                <a:gd name="T26" fmla="*/ 8 w 181"/>
                <a:gd name="T27" fmla="*/ 123 h 177"/>
                <a:gd name="T28" fmla="*/ 27 w 181"/>
                <a:gd name="T29" fmla="*/ 150 h 177"/>
                <a:gd name="T30" fmla="*/ 54 w 181"/>
                <a:gd name="T31" fmla="*/ 169 h 177"/>
                <a:gd name="T32" fmla="*/ 93 w 181"/>
                <a:gd name="T3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177">
                  <a:moveTo>
                    <a:pt x="93" y="177"/>
                  </a:moveTo>
                  <a:lnTo>
                    <a:pt x="127" y="169"/>
                  </a:lnTo>
                  <a:lnTo>
                    <a:pt x="154" y="150"/>
                  </a:lnTo>
                  <a:lnTo>
                    <a:pt x="173" y="123"/>
                  </a:lnTo>
                  <a:lnTo>
                    <a:pt x="181" y="89"/>
                  </a:lnTo>
                  <a:lnTo>
                    <a:pt x="173" y="54"/>
                  </a:lnTo>
                  <a:lnTo>
                    <a:pt x="154" y="23"/>
                  </a:lnTo>
                  <a:lnTo>
                    <a:pt x="127" y="4"/>
                  </a:lnTo>
                  <a:lnTo>
                    <a:pt x="93" y="0"/>
                  </a:lnTo>
                  <a:lnTo>
                    <a:pt x="54" y="4"/>
                  </a:lnTo>
                  <a:lnTo>
                    <a:pt x="27" y="23"/>
                  </a:lnTo>
                  <a:lnTo>
                    <a:pt x="8" y="54"/>
                  </a:lnTo>
                  <a:lnTo>
                    <a:pt x="0" y="89"/>
                  </a:lnTo>
                  <a:lnTo>
                    <a:pt x="8" y="123"/>
                  </a:lnTo>
                  <a:lnTo>
                    <a:pt x="27" y="150"/>
                  </a:lnTo>
                  <a:lnTo>
                    <a:pt x="54" y="169"/>
                  </a:lnTo>
                  <a:lnTo>
                    <a:pt x="93" y="1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5" name="Freeform 68"/>
            <p:cNvSpPr>
              <a:spLocks/>
            </p:cNvSpPr>
            <p:nvPr/>
          </p:nvSpPr>
          <p:spPr bwMode="auto">
            <a:xfrm>
              <a:off x="4021138" y="6675438"/>
              <a:ext cx="141288" cy="139700"/>
            </a:xfrm>
            <a:custGeom>
              <a:avLst/>
              <a:gdLst>
                <a:gd name="T0" fmla="*/ 43 w 89"/>
                <a:gd name="T1" fmla="*/ 0 h 88"/>
                <a:gd name="T2" fmla="*/ 27 w 89"/>
                <a:gd name="T3" fmla="*/ 3 h 88"/>
                <a:gd name="T4" fmla="*/ 12 w 89"/>
                <a:gd name="T5" fmla="*/ 15 h 88"/>
                <a:gd name="T6" fmla="*/ 4 w 89"/>
                <a:gd name="T7" fmla="*/ 27 h 88"/>
                <a:gd name="T8" fmla="*/ 0 w 89"/>
                <a:gd name="T9" fmla="*/ 46 h 88"/>
                <a:gd name="T10" fmla="*/ 4 w 89"/>
                <a:gd name="T11" fmla="*/ 61 h 88"/>
                <a:gd name="T12" fmla="*/ 12 w 89"/>
                <a:gd name="T13" fmla="*/ 77 h 88"/>
                <a:gd name="T14" fmla="*/ 27 w 89"/>
                <a:gd name="T15" fmla="*/ 84 h 88"/>
                <a:gd name="T16" fmla="*/ 43 w 89"/>
                <a:gd name="T17" fmla="*/ 88 h 88"/>
                <a:gd name="T18" fmla="*/ 62 w 89"/>
                <a:gd name="T19" fmla="*/ 84 h 88"/>
                <a:gd name="T20" fmla="*/ 73 w 89"/>
                <a:gd name="T21" fmla="*/ 77 h 88"/>
                <a:gd name="T22" fmla="*/ 85 w 89"/>
                <a:gd name="T23" fmla="*/ 61 h 88"/>
                <a:gd name="T24" fmla="*/ 89 w 89"/>
                <a:gd name="T25" fmla="*/ 46 h 88"/>
                <a:gd name="T26" fmla="*/ 85 w 89"/>
                <a:gd name="T27" fmla="*/ 27 h 88"/>
                <a:gd name="T28" fmla="*/ 73 w 89"/>
                <a:gd name="T29" fmla="*/ 15 h 88"/>
                <a:gd name="T30" fmla="*/ 62 w 89"/>
                <a:gd name="T31" fmla="*/ 3 h 88"/>
                <a:gd name="T32" fmla="*/ 43 w 89"/>
                <a:gd name="T3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88">
                  <a:moveTo>
                    <a:pt x="43" y="0"/>
                  </a:moveTo>
                  <a:lnTo>
                    <a:pt x="27" y="3"/>
                  </a:lnTo>
                  <a:lnTo>
                    <a:pt x="12" y="15"/>
                  </a:lnTo>
                  <a:lnTo>
                    <a:pt x="4" y="27"/>
                  </a:lnTo>
                  <a:lnTo>
                    <a:pt x="0" y="46"/>
                  </a:lnTo>
                  <a:lnTo>
                    <a:pt x="4" y="61"/>
                  </a:lnTo>
                  <a:lnTo>
                    <a:pt x="12" y="77"/>
                  </a:lnTo>
                  <a:lnTo>
                    <a:pt x="27" y="84"/>
                  </a:lnTo>
                  <a:lnTo>
                    <a:pt x="43" y="88"/>
                  </a:lnTo>
                  <a:lnTo>
                    <a:pt x="62" y="84"/>
                  </a:lnTo>
                  <a:lnTo>
                    <a:pt x="73" y="77"/>
                  </a:lnTo>
                  <a:lnTo>
                    <a:pt x="85" y="61"/>
                  </a:lnTo>
                  <a:lnTo>
                    <a:pt x="89" y="46"/>
                  </a:lnTo>
                  <a:lnTo>
                    <a:pt x="85" y="27"/>
                  </a:lnTo>
                  <a:lnTo>
                    <a:pt x="73" y="15"/>
                  </a:lnTo>
                  <a:lnTo>
                    <a:pt x="62" y="3"/>
                  </a:lnTo>
                  <a:lnTo>
                    <a:pt x="4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6" name="Freeform 69"/>
            <p:cNvSpPr>
              <a:spLocks/>
            </p:cNvSpPr>
            <p:nvPr/>
          </p:nvSpPr>
          <p:spPr bwMode="auto">
            <a:xfrm>
              <a:off x="5708650" y="5453063"/>
              <a:ext cx="261938" cy="263525"/>
            </a:xfrm>
            <a:custGeom>
              <a:avLst/>
              <a:gdLst>
                <a:gd name="T0" fmla="*/ 80 w 165"/>
                <a:gd name="T1" fmla="*/ 166 h 166"/>
                <a:gd name="T2" fmla="*/ 115 w 165"/>
                <a:gd name="T3" fmla="*/ 158 h 166"/>
                <a:gd name="T4" fmla="*/ 138 w 165"/>
                <a:gd name="T5" fmla="*/ 143 h 166"/>
                <a:gd name="T6" fmla="*/ 157 w 165"/>
                <a:gd name="T7" fmla="*/ 116 h 166"/>
                <a:gd name="T8" fmla="*/ 165 w 165"/>
                <a:gd name="T9" fmla="*/ 85 h 166"/>
                <a:gd name="T10" fmla="*/ 157 w 165"/>
                <a:gd name="T11" fmla="*/ 50 h 166"/>
                <a:gd name="T12" fmla="*/ 138 w 165"/>
                <a:gd name="T13" fmla="*/ 23 h 166"/>
                <a:gd name="T14" fmla="*/ 115 w 165"/>
                <a:gd name="T15" fmla="*/ 8 h 166"/>
                <a:gd name="T16" fmla="*/ 80 w 165"/>
                <a:gd name="T17" fmla="*/ 0 h 166"/>
                <a:gd name="T18" fmla="*/ 50 w 165"/>
                <a:gd name="T19" fmla="*/ 8 h 166"/>
                <a:gd name="T20" fmla="*/ 23 w 165"/>
                <a:gd name="T21" fmla="*/ 23 h 166"/>
                <a:gd name="T22" fmla="*/ 7 w 165"/>
                <a:gd name="T23" fmla="*/ 50 h 166"/>
                <a:gd name="T24" fmla="*/ 0 w 165"/>
                <a:gd name="T25" fmla="*/ 85 h 166"/>
                <a:gd name="T26" fmla="*/ 7 w 165"/>
                <a:gd name="T27" fmla="*/ 116 h 166"/>
                <a:gd name="T28" fmla="*/ 23 w 165"/>
                <a:gd name="T29" fmla="*/ 143 h 166"/>
                <a:gd name="T30" fmla="*/ 50 w 165"/>
                <a:gd name="T31" fmla="*/ 158 h 166"/>
                <a:gd name="T32" fmla="*/ 80 w 165"/>
                <a:gd name="T3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66">
                  <a:moveTo>
                    <a:pt x="80" y="166"/>
                  </a:moveTo>
                  <a:lnTo>
                    <a:pt x="115" y="158"/>
                  </a:lnTo>
                  <a:lnTo>
                    <a:pt x="138" y="143"/>
                  </a:lnTo>
                  <a:lnTo>
                    <a:pt x="157" y="116"/>
                  </a:lnTo>
                  <a:lnTo>
                    <a:pt x="165" y="85"/>
                  </a:lnTo>
                  <a:lnTo>
                    <a:pt x="157" y="50"/>
                  </a:lnTo>
                  <a:lnTo>
                    <a:pt x="138" y="23"/>
                  </a:lnTo>
                  <a:lnTo>
                    <a:pt x="115" y="8"/>
                  </a:lnTo>
                  <a:lnTo>
                    <a:pt x="80" y="0"/>
                  </a:lnTo>
                  <a:lnTo>
                    <a:pt x="50" y="8"/>
                  </a:lnTo>
                  <a:lnTo>
                    <a:pt x="23" y="23"/>
                  </a:lnTo>
                  <a:lnTo>
                    <a:pt x="7" y="50"/>
                  </a:lnTo>
                  <a:lnTo>
                    <a:pt x="0" y="85"/>
                  </a:lnTo>
                  <a:lnTo>
                    <a:pt x="7" y="116"/>
                  </a:lnTo>
                  <a:lnTo>
                    <a:pt x="23" y="143"/>
                  </a:lnTo>
                  <a:lnTo>
                    <a:pt x="50" y="158"/>
                  </a:lnTo>
                  <a:lnTo>
                    <a:pt x="80" y="1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7" name="Freeform 70"/>
            <p:cNvSpPr>
              <a:spLocks/>
            </p:cNvSpPr>
            <p:nvPr/>
          </p:nvSpPr>
          <p:spPr bwMode="auto">
            <a:xfrm>
              <a:off x="4430713" y="5843588"/>
              <a:ext cx="147638" cy="147638"/>
            </a:xfrm>
            <a:custGeom>
              <a:avLst/>
              <a:gdLst>
                <a:gd name="T0" fmla="*/ 46 w 93"/>
                <a:gd name="T1" fmla="*/ 93 h 93"/>
                <a:gd name="T2" fmla="*/ 62 w 93"/>
                <a:gd name="T3" fmla="*/ 89 h 93"/>
                <a:gd name="T4" fmla="*/ 77 w 93"/>
                <a:gd name="T5" fmla="*/ 81 h 93"/>
                <a:gd name="T6" fmla="*/ 89 w 93"/>
                <a:gd name="T7" fmla="*/ 66 h 93"/>
                <a:gd name="T8" fmla="*/ 93 w 93"/>
                <a:gd name="T9" fmla="*/ 47 h 93"/>
                <a:gd name="T10" fmla="*/ 89 w 93"/>
                <a:gd name="T11" fmla="*/ 31 h 93"/>
                <a:gd name="T12" fmla="*/ 77 w 93"/>
                <a:gd name="T13" fmla="*/ 16 h 93"/>
                <a:gd name="T14" fmla="*/ 62 w 93"/>
                <a:gd name="T15" fmla="*/ 4 h 93"/>
                <a:gd name="T16" fmla="*/ 46 w 93"/>
                <a:gd name="T17" fmla="*/ 0 h 93"/>
                <a:gd name="T18" fmla="*/ 27 w 93"/>
                <a:gd name="T19" fmla="*/ 4 h 93"/>
                <a:gd name="T20" fmla="*/ 12 w 93"/>
                <a:gd name="T21" fmla="*/ 16 h 93"/>
                <a:gd name="T22" fmla="*/ 0 w 93"/>
                <a:gd name="T23" fmla="*/ 31 h 93"/>
                <a:gd name="T24" fmla="*/ 0 w 93"/>
                <a:gd name="T25" fmla="*/ 47 h 93"/>
                <a:gd name="T26" fmla="*/ 0 w 93"/>
                <a:gd name="T27" fmla="*/ 66 h 93"/>
                <a:gd name="T28" fmla="*/ 12 w 93"/>
                <a:gd name="T29" fmla="*/ 81 h 93"/>
                <a:gd name="T30" fmla="*/ 27 w 93"/>
                <a:gd name="T31" fmla="*/ 89 h 93"/>
                <a:gd name="T32" fmla="*/ 46 w 93"/>
                <a:gd name="T33"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93">
                  <a:moveTo>
                    <a:pt x="46" y="93"/>
                  </a:moveTo>
                  <a:lnTo>
                    <a:pt x="62" y="89"/>
                  </a:lnTo>
                  <a:lnTo>
                    <a:pt x="77" y="81"/>
                  </a:lnTo>
                  <a:lnTo>
                    <a:pt x="89" y="66"/>
                  </a:lnTo>
                  <a:lnTo>
                    <a:pt x="93" y="47"/>
                  </a:lnTo>
                  <a:lnTo>
                    <a:pt x="89" y="31"/>
                  </a:lnTo>
                  <a:lnTo>
                    <a:pt x="77" y="16"/>
                  </a:lnTo>
                  <a:lnTo>
                    <a:pt x="62" y="4"/>
                  </a:lnTo>
                  <a:lnTo>
                    <a:pt x="46" y="0"/>
                  </a:lnTo>
                  <a:lnTo>
                    <a:pt x="27" y="4"/>
                  </a:lnTo>
                  <a:lnTo>
                    <a:pt x="12" y="16"/>
                  </a:lnTo>
                  <a:lnTo>
                    <a:pt x="0" y="31"/>
                  </a:lnTo>
                  <a:lnTo>
                    <a:pt x="0" y="47"/>
                  </a:lnTo>
                  <a:lnTo>
                    <a:pt x="0" y="66"/>
                  </a:lnTo>
                  <a:lnTo>
                    <a:pt x="12" y="81"/>
                  </a:lnTo>
                  <a:lnTo>
                    <a:pt x="27" y="89"/>
                  </a:lnTo>
                  <a:lnTo>
                    <a:pt x="46" y="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8" name="Freeform 71"/>
            <p:cNvSpPr>
              <a:spLocks/>
            </p:cNvSpPr>
            <p:nvPr/>
          </p:nvSpPr>
          <p:spPr bwMode="auto">
            <a:xfrm>
              <a:off x="6886575" y="5148263"/>
              <a:ext cx="2663825" cy="1709738"/>
            </a:xfrm>
            <a:custGeom>
              <a:avLst/>
              <a:gdLst>
                <a:gd name="T0" fmla="*/ 77 w 1678"/>
                <a:gd name="T1" fmla="*/ 454 h 1077"/>
                <a:gd name="T2" fmla="*/ 147 w 1678"/>
                <a:gd name="T3" fmla="*/ 173 h 1077"/>
                <a:gd name="T4" fmla="*/ 174 w 1678"/>
                <a:gd name="T5" fmla="*/ 512 h 1077"/>
                <a:gd name="T6" fmla="*/ 235 w 1678"/>
                <a:gd name="T7" fmla="*/ 527 h 1077"/>
                <a:gd name="T8" fmla="*/ 281 w 1678"/>
                <a:gd name="T9" fmla="*/ 0 h 1077"/>
                <a:gd name="T10" fmla="*/ 408 w 1678"/>
                <a:gd name="T11" fmla="*/ 431 h 1077"/>
                <a:gd name="T12" fmla="*/ 455 w 1678"/>
                <a:gd name="T13" fmla="*/ 415 h 1077"/>
                <a:gd name="T14" fmla="*/ 485 w 1678"/>
                <a:gd name="T15" fmla="*/ 423 h 1077"/>
                <a:gd name="T16" fmla="*/ 558 w 1678"/>
                <a:gd name="T17" fmla="*/ 438 h 1077"/>
                <a:gd name="T18" fmla="*/ 643 w 1678"/>
                <a:gd name="T19" fmla="*/ 458 h 1077"/>
                <a:gd name="T20" fmla="*/ 712 w 1678"/>
                <a:gd name="T21" fmla="*/ 504 h 1077"/>
                <a:gd name="T22" fmla="*/ 759 w 1678"/>
                <a:gd name="T23" fmla="*/ 573 h 1077"/>
                <a:gd name="T24" fmla="*/ 778 w 1678"/>
                <a:gd name="T25" fmla="*/ 658 h 1077"/>
                <a:gd name="T26" fmla="*/ 816 w 1678"/>
                <a:gd name="T27" fmla="*/ 662 h 1077"/>
                <a:gd name="T28" fmla="*/ 909 w 1678"/>
                <a:gd name="T29" fmla="*/ 665 h 1077"/>
                <a:gd name="T30" fmla="*/ 997 w 1678"/>
                <a:gd name="T31" fmla="*/ 704 h 1077"/>
                <a:gd name="T32" fmla="*/ 1078 w 1678"/>
                <a:gd name="T33" fmla="*/ 704 h 1077"/>
                <a:gd name="T34" fmla="*/ 1170 w 1678"/>
                <a:gd name="T35" fmla="*/ 669 h 1077"/>
                <a:gd name="T36" fmla="*/ 1259 w 1678"/>
                <a:gd name="T37" fmla="*/ 669 h 1077"/>
                <a:gd name="T38" fmla="*/ 1332 w 1678"/>
                <a:gd name="T39" fmla="*/ 685 h 1077"/>
                <a:gd name="T40" fmla="*/ 1421 w 1678"/>
                <a:gd name="T41" fmla="*/ 746 h 1077"/>
                <a:gd name="T42" fmla="*/ 1490 w 1678"/>
                <a:gd name="T43" fmla="*/ 788 h 1077"/>
                <a:gd name="T44" fmla="*/ 1544 w 1678"/>
                <a:gd name="T45" fmla="*/ 788 h 1077"/>
                <a:gd name="T46" fmla="*/ 1586 w 1678"/>
                <a:gd name="T47" fmla="*/ 831 h 1077"/>
                <a:gd name="T48" fmla="*/ 1586 w 1678"/>
                <a:gd name="T49" fmla="*/ 889 h 1077"/>
                <a:gd name="T50" fmla="*/ 1544 w 1678"/>
                <a:gd name="T51" fmla="*/ 931 h 1077"/>
                <a:gd name="T52" fmla="*/ 1509 w 1678"/>
                <a:gd name="T53" fmla="*/ 935 h 1077"/>
                <a:gd name="T54" fmla="*/ 1509 w 1678"/>
                <a:gd name="T55" fmla="*/ 977 h 1077"/>
                <a:gd name="T56" fmla="*/ 1571 w 1678"/>
                <a:gd name="T57" fmla="*/ 973 h 1077"/>
                <a:gd name="T58" fmla="*/ 1632 w 1678"/>
                <a:gd name="T59" fmla="*/ 1000 h 1077"/>
                <a:gd name="T60" fmla="*/ 1678 w 1678"/>
                <a:gd name="T61" fmla="*/ 1077 h 1077"/>
                <a:gd name="T62" fmla="*/ 0 w 1678"/>
                <a:gd name="T63" fmla="*/ 450 h 1077"/>
                <a:gd name="T64" fmla="*/ 43 w 1678"/>
                <a:gd name="T65" fmla="*/ 450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8" h="1077">
                  <a:moveTo>
                    <a:pt x="43" y="450"/>
                  </a:moveTo>
                  <a:lnTo>
                    <a:pt x="77" y="454"/>
                  </a:lnTo>
                  <a:lnTo>
                    <a:pt x="77" y="173"/>
                  </a:lnTo>
                  <a:lnTo>
                    <a:pt x="147" y="173"/>
                  </a:lnTo>
                  <a:lnTo>
                    <a:pt x="147" y="488"/>
                  </a:lnTo>
                  <a:lnTo>
                    <a:pt x="174" y="512"/>
                  </a:lnTo>
                  <a:lnTo>
                    <a:pt x="193" y="538"/>
                  </a:lnTo>
                  <a:lnTo>
                    <a:pt x="235" y="527"/>
                  </a:lnTo>
                  <a:lnTo>
                    <a:pt x="281" y="519"/>
                  </a:lnTo>
                  <a:lnTo>
                    <a:pt x="281" y="0"/>
                  </a:lnTo>
                  <a:lnTo>
                    <a:pt x="408" y="0"/>
                  </a:lnTo>
                  <a:lnTo>
                    <a:pt x="408" y="431"/>
                  </a:lnTo>
                  <a:lnTo>
                    <a:pt x="428" y="419"/>
                  </a:lnTo>
                  <a:lnTo>
                    <a:pt x="455" y="415"/>
                  </a:lnTo>
                  <a:lnTo>
                    <a:pt x="470" y="415"/>
                  </a:lnTo>
                  <a:lnTo>
                    <a:pt x="485" y="423"/>
                  </a:lnTo>
                  <a:lnTo>
                    <a:pt x="512" y="446"/>
                  </a:lnTo>
                  <a:lnTo>
                    <a:pt x="558" y="438"/>
                  </a:lnTo>
                  <a:lnTo>
                    <a:pt x="601" y="442"/>
                  </a:lnTo>
                  <a:lnTo>
                    <a:pt x="643" y="458"/>
                  </a:lnTo>
                  <a:lnTo>
                    <a:pt x="682" y="477"/>
                  </a:lnTo>
                  <a:lnTo>
                    <a:pt x="712" y="504"/>
                  </a:lnTo>
                  <a:lnTo>
                    <a:pt x="739" y="535"/>
                  </a:lnTo>
                  <a:lnTo>
                    <a:pt x="759" y="573"/>
                  </a:lnTo>
                  <a:lnTo>
                    <a:pt x="770" y="612"/>
                  </a:lnTo>
                  <a:lnTo>
                    <a:pt x="778" y="658"/>
                  </a:lnTo>
                  <a:lnTo>
                    <a:pt x="774" y="673"/>
                  </a:lnTo>
                  <a:lnTo>
                    <a:pt x="816" y="662"/>
                  </a:lnTo>
                  <a:lnTo>
                    <a:pt x="855" y="662"/>
                  </a:lnTo>
                  <a:lnTo>
                    <a:pt x="909" y="665"/>
                  </a:lnTo>
                  <a:lnTo>
                    <a:pt x="955" y="681"/>
                  </a:lnTo>
                  <a:lnTo>
                    <a:pt x="997" y="704"/>
                  </a:lnTo>
                  <a:lnTo>
                    <a:pt x="1036" y="731"/>
                  </a:lnTo>
                  <a:lnTo>
                    <a:pt x="1078" y="704"/>
                  </a:lnTo>
                  <a:lnTo>
                    <a:pt x="1124" y="685"/>
                  </a:lnTo>
                  <a:lnTo>
                    <a:pt x="1170" y="669"/>
                  </a:lnTo>
                  <a:lnTo>
                    <a:pt x="1224" y="665"/>
                  </a:lnTo>
                  <a:lnTo>
                    <a:pt x="1259" y="669"/>
                  </a:lnTo>
                  <a:lnTo>
                    <a:pt x="1297" y="673"/>
                  </a:lnTo>
                  <a:lnTo>
                    <a:pt x="1332" y="685"/>
                  </a:lnTo>
                  <a:lnTo>
                    <a:pt x="1363" y="704"/>
                  </a:lnTo>
                  <a:lnTo>
                    <a:pt x="1421" y="746"/>
                  </a:lnTo>
                  <a:lnTo>
                    <a:pt x="1467" y="800"/>
                  </a:lnTo>
                  <a:lnTo>
                    <a:pt x="1490" y="788"/>
                  </a:lnTo>
                  <a:lnTo>
                    <a:pt x="1517" y="785"/>
                  </a:lnTo>
                  <a:lnTo>
                    <a:pt x="1544" y="788"/>
                  </a:lnTo>
                  <a:lnTo>
                    <a:pt x="1571" y="804"/>
                  </a:lnTo>
                  <a:lnTo>
                    <a:pt x="1586" y="831"/>
                  </a:lnTo>
                  <a:lnTo>
                    <a:pt x="1594" y="862"/>
                  </a:lnTo>
                  <a:lnTo>
                    <a:pt x="1586" y="889"/>
                  </a:lnTo>
                  <a:lnTo>
                    <a:pt x="1571" y="915"/>
                  </a:lnTo>
                  <a:lnTo>
                    <a:pt x="1544" y="931"/>
                  </a:lnTo>
                  <a:lnTo>
                    <a:pt x="1517" y="939"/>
                  </a:lnTo>
                  <a:lnTo>
                    <a:pt x="1509" y="935"/>
                  </a:lnTo>
                  <a:lnTo>
                    <a:pt x="1509" y="954"/>
                  </a:lnTo>
                  <a:lnTo>
                    <a:pt x="1509" y="977"/>
                  </a:lnTo>
                  <a:lnTo>
                    <a:pt x="1548" y="973"/>
                  </a:lnTo>
                  <a:lnTo>
                    <a:pt x="1571" y="973"/>
                  </a:lnTo>
                  <a:lnTo>
                    <a:pt x="1594" y="981"/>
                  </a:lnTo>
                  <a:lnTo>
                    <a:pt x="1632" y="1000"/>
                  </a:lnTo>
                  <a:lnTo>
                    <a:pt x="1663" y="1035"/>
                  </a:lnTo>
                  <a:lnTo>
                    <a:pt x="1678" y="1077"/>
                  </a:lnTo>
                  <a:lnTo>
                    <a:pt x="0" y="1077"/>
                  </a:lnTo>
                  <a:lnTo>
                    <a:pt x="0" y="450"/>
                  </a:lnTo>
                  <a:lnTo>
                    <a:pt x="20" y="450"/>
                  </a:lnTo>
                  <a:lnTo>
                    <a:pt x="43" y="450"/>
                  </a:lnTo>
                  <a:close/>
                </a:path>
              </a:pathLst>
            </a:custGeom>
            <a:solidFill>
              <a:srgbClr val="EF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9" name="Freeform 72"/>
            <p:cNvSpPr>
              <a:spLocks/>
            </p:cNvSpPr>
            <p:nvPr/>
          </p:nvSpPr>
          <p:spPr bwMode="auto">
            <a:xfrm>
              <a:off x="8462963" y="5532438"/>
              <a:ext cx="122238" cy="122238"/>
            </a:xfrm>
            <a:custGeom>
              <a:avLst/>
              <a:gdLst>
                <a:gd name="T0" fmla="*/ 39 w 77"/>
                <a:gd name="T1" fmla="*/ 77 h 77"/>
                <a:gd name="T2" fmla="*/ 23 w 77"/>
                <a:gd name="T3" fmla="*/ 73 h 77"/>
                <a:gd name="T4" fmla="*/ 8 w 77"/>
                <a:gd name="T5" fmla="*/ 66 h 77"/>
                <a:gd name="T6" fmla="*/ 0 w 77"/>
                <a:gd name="T7" fmla="*/ 54 h 77"/>
                <a:gd name="T8" fmla="*/ 0 w 77"/>
                <a:gd name="T9" fmla="*/ 39 h 77"/>
                <a:gd name="T10" fmla="*/ 0 w 77"/>
                <a:gd name="T11" fmla="*/ 23 h 77"/>
                <a:gd name="T12" fmla="*/ 8 w 77"/>
                <a:gd name="T13" fmla="*/ 12 h 77"/>
                <a:gd name="T14" fmla="*/ 23 w 77"/>
                <a:gd name="T15" fmla="*/ 4 h 77"/>
                <a:gd name="T16" fmla="*/ 39 w 77"/>
                <a:gd name="T17" fmla="*/ 0 h 77"/>
                <a:gd name="T18" fmla="*/ 50 w 77"/>
                <a:gd name="T19" fmla="*/ 4 h 77"/>
                <a:gd name="T20" fmla="*/ 66 w 77"/>
                <a:gd name="T21" fmla="*/ 12 h 77"/>
                <a:gd name="T22" fmla="*/ 73 w 77"/>
                <a:gd name="T23" fmla="*/ 23 h 77"/>
                <a:gd name="T24" fmla="*/ 77 w 77"/>
                <a:gd name="T25" fmla="*/ 39 h 77"/>
                <a:gd name="T26" fmla="*/ 73 w 77"/>
                <a:gd name="T27" fmla="*/ 54 h 77"/>
                <a:gd name="T28" fmla="*/ 66 w 77"/>
                <a:gd name="T29" fmla="*/ 66 h 77"/>
                <a:gd name="T30" fmla="*/ 50 w 77"/>
                <a:gd name="T31" fmla="*/ 73 h 77"/>
                <a:gd name="T32" fmla="*/ 39 w 77"/>
                <a:gd name="T33"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7">
                  <a:moveTo>
                    <a:pt x="39" y="77"/>
                  </a:moveTo>
                  <a:lnTo>
                    <a:pt x="23" y="73"/>
                  </a:lnTo>
                  <a:lnTo>
                    <a:pt x="8" y="66"/>
                  </a:lnTo>
                  <a:lnTo>
                    <a:pt x="0" y="54"/>
                  </a:lnTo>
                  <a:lnTo>
                    <a:pt x="0" y="39"/>
                  </a:lnTo>
                  <a:lnTo>
                    <a:pt x="0" y="23"/>
                  </a:lnTo>
                  <a:lnTo>
                    <a:pt x="8" y="12"/>
                  </a:lnTo>
                  <a:lnTo>
                    <a:pt x="23" y="4"/>
                  </a:lnTo>
                  <a:lnTo>
                    <a:pt x="39" y="0"/>
                  </a:lnTo>
                  <a:lnTo>
                    <a:pt x="50" y="4"/>
                  </a:lnTo>
                  <a:lnTo>
                    <a:pt x="66" y="12"/>
                  </a:lnTo>
                  <a:lnTo>
                    <a:pt x="73" y="23"/>
                  </a:lnTo>
                  <a:lnTo>
                    <a:pt x="77" y="39"/>
                  </a:lnTo>
                  <a:lnTo>
                    <a:pt x="73" y="54"/>
                  </a:lnTo>
                  <a:lnTo>
                    <a:pt x="66" y="66"/>
                  </a:lnTo>
                  <a:lnTo>
                    <a:pt x="50" y="73"/>
                  </a:lnTo>
                  <a:lnTo>
                    <a:pt x="39" y="77"/>
                  </a:lnTo>
                  <a:close/>
                </a:path>
              </a:pathLst>
            </a:custGeom>
            <a:solidFill>
              <a:srgbClr val="EF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0" name="Freeform 73"/>
            <p:cNvSpPr>
              <a:spLocks/>
            </p:cNvSpPr>
            <p:nvPr/>
          </p:nvSpPr>
          <p:spPr bwMode="auto">
            <a:xfrm>
              <a:off x="8218488" y="6015038"/>
              <a:ext cx="280988" cy="287338"/>
            </a:xfrm>
            <a:custGeom>
              <a:avLst/>
              <a:gdLst>
                <a:gd name="T0" fmla="*/ 89 w 177"/>
                <a:gd name="T1" fmla="*/ 181 h 181"/>
                <a:gd name="T2" fmla="*/ 54 w 177"/>
                <a:gd name="T3" fmla="*/ 173 h 181"/>
                <a:gd name="T4" fmla="*/ 24 w 177"/>
                <a:gd name="T5" fmla="*/ 154 h 181"/>
                <a:gd name="T6" fmla="*/ 4 w 177"/>
                <a:gd name="T7" fmla="*/ 127 h 181"/>
                <a:gd name="T8" fmla="*/ 0 w 177"/>
                <a:gd name="T9" fmla="*/ 92 h 181"/>
                <a:gd name="T10" fmla="*/ 4 w 177"/>
                <a:gd name="T11" fmla="*/ 54 h 181"/>
                <a:gd name="T12" fmla="*/ 24 w 177"/>
                <a:gd name="T13" fmla="*/ 27 h 181"/>
                <a:gd name="T14" fmla="*/ 54 w 177"/>
                <a:gd name="T15" fmla="*/ 8 h 181"/>
                <a:gd name="T16" fmla="*/ 89 w 177"/>
                <a:gd name="T17" fmla="*/ 0 h 181"/>
                <a:gd name="T18" fmla="*/ 124 w 177"/>
                <a:gd name="T19" fmla="*/ 8 h 181"/>
                <a:gd name="T20" fmla="*/ 151 w 177"/>
                <a:gd name="T21" fmla="*/ 27 h 181"/>
                <a:gd name="T22" fmla="*/ 170 w 177"/>
                <a:gd name="T23" fmla="*/ 54 h 181"/>
                <a:gd name="T24" fmla="*/ 177 w 177"/>
                <a:gd name="T25" fmla="*/ 92 h 181"/>
                <a:gd name="T26" fmla="*/ 170 w 177"/>
                <a:gd name="T27" fmla="*/ 127 h 181"/>
                <a:gd name="T28" fmla="*/ 151 w 177"/>
                <a:gd name="T29" fmla="*/ 154 h 181"/>
                <a:gd name="T30" fmla="*/ 124 w 177"/>
                <a:gd name="T31" fmla="*/ 173 h 181"/>
                <a:gd name="T32" fmla="*/ 89 w 177"/>
                <a:gd name="T33"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81">
                  <a:moveTo>
                    <a:pt x="89" y="181"/>
                  </a:moveTo>
                  <a:lnTo>
                    <a:pt x="54" y="173"/>
                  </a:lnTo>
                  <a:lnTo>
                    <a:pt x="24" y="154"/>
                  </a:lnTo>
                  <a:lnTo>
                    <a:pt x="4" y="127"/>
                  </a:lnTo>
                  <a:lnTo>
                    <a:pt x="0" y="92"/>
                  </a:lnTo>
                  <a:lnTo>
                    <a:pt x="4" y="54"/>
                  </a:lnTo>
                  <a:lnTo>
                    <a:pt x="24" y="27"/>
                  </a:lnTo>
                  <a:lnTo>
                    <a:pt x="54" y="8"/>
                  </a:lnTo>
                  <a:lnTo>
                    <a:pt x="89" y="0"/>
                  </a:lnTo>
                  <a:lnTo>
                    <a:pt x="124" y="8"/>
                  </a:lnTo>
                  <a:lnTo>
                    <a:pt x="151" y="27"/>
                  </a:lnTo>
                  <a:lnTo>
                    <a:pt x="170" y="54"/>
                  </a:lnTo>
                  <a:lnTo>
                    <a:pt x="177" y="92"/>
                  </a:lnTo>
                  <a:lnTo>
                    <a:pt x="170" y="127"/>
                  </a:lnTo>
                  <a:lnTo>
                    <a:pt x="151" y="154"/>
                  </a:lnTo>
                  <a:lnTo>
                    <a:pt x="124" y="173"/>
                  </a:lnTo>
                  <a:lnTo>
                    <a:pt x="89" y="181"/>
                  </a:lnTo>
                  <a:close/>
                </a:path>
              </a:pathLst>
            </a:custGeom>
            <a:solidFill>
              <a:srgbClr val="EF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1" name="Freeform 74"/>
            <p:cNvSpPr>
              <a:spLocks/>
            </p:cNvSpPr>
            <p:nvPr/>
          </p:nvSpPr>
          <p:spPr bwMode="auto">
            <a:xfrm>
              <a:off x="7851775" y="5783263"/>
              <a:ext cx="147638" cy="146050"/>
            </a:xfrm>
            <a:custGeom>
              <a:avLst/>
              <a:gdLst>
                <a:gd name="T0" fmla="*/ 47 w 93"/>
                <a:gd name="T1" fmla="*/ 92 h 92"/>
                <a:gd name="T2" fmla="*/ 27 w 93"/>
                <a:gd name="T3" fmla="*/ 88 h 92"/>
                <a:gd name="T4" fmla="*/ 12 w 93"/>
                <a:gd name="T5" fmla="*/ 77 h 92"/>
                <a:gd name="T6" fmla="*/ 0 w 93"/>
                <a:gd name="T7" fmla="*/ 62 h 92"/>
                <a:gd name="T8" fmla="*/ 0 w 93"/>
                <a:gd name="T9" fmla="*/ 46 h 92"/>
                <a:gd name="T10" fmla="*/ 0 w 93"/>
                <a:gd name="T11" fmla="*/ 27 h 92"/>
                <a:gd name="T12" fmla="*/ 12 w 93"/>
                <a:gd name="T13" fmla="*/ 11 h 92"/>
                <a:gd name="T14" fmla="*/ 27 w 93"/>
                <a:gd name="T15" fmla="*/ 0 h 92"/>
                <a:gd name="T16" fmla="*/ 47 w 93"/>
                <a:gd name="T17" fmla="*/ 0 h 92"/>
                <a:gd name="T18" fmla="*/ 62 w 93"/>
                <a:gd name="T19" fmla="*/ 0 h 92"/>
                <a:gd name="T20" fmla="*/ 77 w 93"/>
                <a:gd name="T21" fmla="*/ 11 h 92"/>
                <a:gd name="T22" fmla="*/ 89 w 93"/>
                <a:gd name="T23" fmla="*/ 27 h 92"/>
                <a:gd name="T24" fmla="*/ 93 w 93"/>
                <a:gd name="T25" fmla="*/ 46 h 92"/>
                <a:gd name="T26" fmla="*/ 89 w 93"/>
                <a:gd name="T27" fmla="*/ 62 h 92"/>
                <a:gd name="T28" fmla="*/ 77 w 93"/>
                <a:gd name="T29" fmla="*/ 77 h 92"/>
                <a:gd name="T30" fmla="*/ 62 w 93"/>
                <a:gd name="T31" fmla="*/ 88 h 92"/>
                <a:gd name="T32" fmla="*/ 47 w 93"/>
                <a:gd name="T3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92">
                  <a:moveTo>
                    <a:pt x="47" y="92"/>
                  </a:moveTo>
                  <a:lnTo>
                    <a:pt x="27" y="88"/>
                  </a:lnTo>
                  <a:lnTo>
                    <a:pt x="12" y="77"/>
                  </a:lnTo>
                  <a:lnTo>
                    <a:pt x="0" y="62"/>
                  </a:lnTo>
                  <a:lnTo>
                    <a:pt x="0" y="46"/>
                  </a:lnTo>
                  <a:lnTo>
                    <a:pt x="0" y="27"/>
                  </a:lnTo>
                  <a:lnTo>
                    <a:pt x="12" y="11"/>
                  </a:lnTo>
                  <a:lnTo>
                    <a:pt x="27" y="0"/>
                  </a:lnTo>
                  <a:lnTo>
                    <a:pt x="47" y="0"/>
                  </a:lnTo>
                  <a:lnTo>
                    <a:pt x="62" y="0"/>
                  </a:lnTo>
                  <a:lnTo>
                    <a:pt x="77" y="11"/>
                  </a:lnTo>
                  <a:lnTo>
                    <a:pt x="89" y="27"/>
                  </a:lnTo>
                  <a:lnTo>
                    <a:pt x="93" y="46"/>
                  </a:lnTo>
                  <a:lnTo>
                    <a:pt x="89" y="62"/>
                  </a:lnTo>
                  <a:lnTo>
                    <a:pt x="77" y="77"/>
                  </a:lnTo>
                  <a:lnTo>
                    <a:pt x="62" y="88"/>
                  </a:lnTo>
                  <a:lnTo>
                    <a:pt x="47" y="92"/>
                  </a:lnTo>
                  <a:close/>
                </a:path>
              </a:pathLst>
            </a:custGeom>
            <a:solidFill>
              <a:srgbClr val="EF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2" name="Rectangle 75"/>
            <p:cNvSpPr>
              <a:spLocks noChangeArrowheads="1"/>
            </p:cNvSpPr>
            <p:nvPr/>
          </p:nvSpPr>
          <p:spPr bwMode="auto">
            <a:xfrm>
              <a:off x="6148388" y="5105400"/>
              <a:ext cx="384175" cy="98425"/>
            </a:xfrm>
            <a:prstGeom prst="rect">
              <a:avLst/>
            </a:prstGeom>
            <a:solidFill>
              <a:srgbClr val="4D70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3" name="Freeform 76"/>
            <p:cNvSpPr>
              <a:spLocks/>
            </p:cNvSpPr>
            <p:nvPr/>
          </p:nvSpPr>
          <p:spPr bwMode="auto">
            <a:xfrm>
              <a:off x="5983288" y="4916488"/>
              <a:ext cx="622300" cy="212725"/>
            </a:xfrm>
            <a:custGeom>
              <a:avLst/>
              <a:gdLst>
                <a:gd name="T0" fmla="*/ 392 w 392"/>
                <a:gd name="T1" fmla="*/ 65 h 134"/>
                <a:gd name="T2" fmla="*/ 385 w 392"/>
                <a:gd name="T3" fmla="*/ 92 h 134"/>
                <a:gd name="T4" fmla="*/ 369 w 392"/>
                <a:gd name="T5" fmla="*/ 115 h 134"/>
                <a:gd name="T6" fmla="*/ 350 w 392"/>
                <a:gd name="T7" fmla="*/ 127 h 134"/>
                <a:gd name="T8" fmla="*/ 323 w 392"/>
                <a:gd name="T9" fmla="*/ 134 h 134"/>
                <a:gd name="T10" fmla="*/ 69 w 392"/>
                <a:gd name="T11" fmla="*/ 134 h 134"/>
                <a:gd name="T12" fmla="*/ 42 w 392"/>
                <a:gd name="T13" fmla="*/ 127 h 134"/>
                <a:gd name="T14" fmla="*/ 19 w 392"/>
                <a:gd name="T15" fmla="*/ 115 h 134"/>
                <a:gd name="T16" fmla="*/ 7 w 392"/>
                <a:gd name="T17" fmla="*/ 92 h 134"/>
                <a:gd name="T18" fmla="*/ 0 w 392"/>
                <a:gd name="T19" fmla="*/ 65 h 134"/>
                <a:gd name="T20" fmla="*/ 7 w 392"/>
                <a:gd name="T21" fmla="*/ 38 h 134"/>
                <a:gd name="T22" fmla="*/ 19 w 392"/>
                <a:gd name="T23" fmla="*/ 19 h 134"/>
                <a:gd name="T24" fmla="*/ 42 w 392"/>
                <a:gd name="T25" fmla="*/ 4 h 134"/>
                <a:gd name="T26" fmla="*/ 69 w 392"/>
                <a:gd name="T27" fmla="*/ 0 h 134"/>
                <a:gd name="T28" fmla="*/ 323 w 392"/>
                <a:gd name="T29" fmla="*/ 0 h 134"/>
                <a:gd name="T30" fmla="*/ 350 w 392"/>
                <a:gd name="T31" fmla="*/ 4 h 134"/>
                <a:gd name="T32" fmla="*/ 369 w 392"/>
                <a:gd name="T33" fmla="*/ 19 h 134"/>
                <a:gd name="T34" fmla="*/ 385 w 392"/>
                <a:gd name="T35" fmla="*/ 38 h 134"/>
                <a:gd name="T36" fmla="*/ 392 w 392"/>
                <a:gd name="T37" fmla="*/ 6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2" h="134">
                  <a:moveTo>
                    <a:pt x="392" y="65"/>
                  </a:moveTo>
                  <a:lnTo>
                    <a:pt x="385" y="92"/>
                  </a:lnTo>
                  <a:lnTo>
                    <a:pt x="369" y="115"/>
                  </a:lnTo>
                  <a:lnTo>
                    <a:pt x="350" y="127"/>
                  </a:lnTo>
                  <a:lnTo>
                    <a:pt x="323" y="134"/>
                  </a:lnTo>
                  <a:lnTo>
                    <a:pt x="69" y="134"/>
                  </a:lnTo>
                  <a:lnTo>
                    <a:pt x="42" y="127"/>
                  </a:lnTo>
                  <a:lnTo>
                    <a:pt x="19" y="115"/>
                  </a:lnTo>
                  <a:lnTo>
                    <a:pt x="7" y="92"/>
                  </a:lnTo>
                  <a:lnTo>
                    <a:pt x="0" y="65"/>
                  </a:lnTo>
                  <a:lnTo>
                    <a:pt x="7" y="38"/>
                  </a:lnTo>
                  <a:lnTo>
                    <a:pt x="19" y="19"/>
                  </a:lnTo>
                  <a:lnTo>
                    <a:pt x="42" y="4"/>
                  </a:lnTo>
                  <a:lnTo>
                    <a:pt x="69" y="0"/>
                  </a:lnTo>
                  <a:lnTo>
                    <a:pt x="323" y="0"/>
                  </a:lnTo>
                  <a:lnTo>
                    <a:pt x="350" y="4"/>
                  </a:lnTo>
                  <a:lnTo>
                    <a:pt x="369" y="19"/>
                  </a:lnTo>
                  <a:lnTo>
                    <a:pt x="385" y="38"/>
                  </a:lnTo>
                  <a:lnTo>
                    <a:pt x="392" y="65"/>
                  </a:lnTo>
                  <a:close/>
                </a:path>
              </a:pathLst>
            </a:custGeom>
            <a:solidFill>
              <a:srgbClr val="F369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4" name="Rectangle 77"/>
            <p:cNvSpPr>
              <a:spLocks noChangeArrowheads="1"/>
            </p:cNvSpPr>
            <p:nvPr/>
          </p:nvSpPr>
          <p:spPr bwMode="auto">
            <a:xfrm>
              <a:off x="7259638" y="5105400"/>
              <a:ext cx="385763" cy="98425"/>
            </a:xfrm>
            <a:prstGeom prst="rect">
              <a:avLst/>
            </a:prstGeom>
            <a:solidFill>
              <a:srgbClr val="668A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5" name="Freeform 78"/>
            <p:cNvSpPr>
              <a:spLocks/>
            </p:cNvSpPr>
            <p:nvPr/>
          </p:nvSpPr>
          <p:spPr bwMode="auto">
            <a:xfrm>
              <a:off x="7094538" y="4916488"/>
              <a:ext cx="617538" cy="212725"/>
            </a:xfrm>
            <a:custGeom>
              <a:avLst/>
              <a:gdLst>
                <a:gd name="T0" fmla="*/ 389 w 389"/>
                <a:gd name="T1" fmla="*/ 65 h 134"/>
                <a:gd name="T2" fmla="*/ 385 w 389"/>
                <a:gd name="T3" fmla="*/ 92 h 134"/>
                <a:gd name="T4" fmla="*/ 370 w 389"/>
                <a:gd name="T5" fmla="*/ 115 h 134"/>
                <a:gd name="T6" fmla="*/ 347 w 389"/>
                <a:gd name="T7" fmla="*/ 127 h 134"/>
                <a:gd name="T8" fmla="*/ 324 w 389"/>
                <a:gd name="T9" fmla="*/ 134 h 134"/>
                <a:gd name="T10" fmla="*/ 66 w 389"/>
                <a:gd name="T11" fmla="*/ 134 h 134"/>
                <a:gd name="T12" fmla="*/ 43 w 389"/>
                <a:gd name="T13" fmla="*/ 127 h 134"/>
                <a:gd name="T14" fmla="*/ 20 w 389"/>
                <a:gd name="T15" fmla="*/ 115 h 134"/>
                <a:gd name="T16" fmla="*/ 4 w 389"/>
                <a:gd name="T17" fmla="*/ 92 h 134"/>
                <a:gd name="T18" fmla="*/ 0 w 389"/>
                <a:gd name="T19" fmla="*/ 65 h 134"/>
                <a:gd name="T20" fmla="*/ 4 w 389"/>
                <a:gd name="T21" fmla="*/ 38 h 134"/>
                <a:gd name="T22" fmla="*/ 20 w 389"/>
                <a:gd name="T23" fmla="*/ 19 h 134"/>
                <a:gd name="T24" fmla="*/ 43 w 389"/>
                <a:gd name="T25" fmla="*/ 4 h 134"/>
                <a:gd name="T26" fmla="*/ 66 w 389"/>
                <a:gd name="T27" fmla="*/ 0 h 134"/>
                <a:gd name="T28" fmla="*/ 324 w 389"/>
                <a:gd name="T29" fmla="*/ 0 h 134"/>
                <a:gd name="T30" fmla="*/ 347 w 389"/>
                <a:gd name="T31" fmla="*/ 4 h 134"/>
                <a:gd name="T32" fmla="*/ 370 w 389"/>
                <a:gd name="T33" fmla="*/ 19 h 134"/>
                <a:gd name="T34" fmla="*/ 385 w 389"/>
                <a:gd name="T35" fmla="*/ 38 h 134"/>
                <a:gd name="T36" fmla="*/ 389 w 389"/>
                <a:gd name="T37" fmla="*/ 6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9" h="134">
                  <a:moveTo>
                    <a:pt x="389" y="65"/>
                  </a:moveTo>
                  <a:lnTo>
                    <a:pt x="385" y="92"/>
                  </a:lnTo>
                  <a:lnTo>
                    <a:pt x="370" y="115"/>
                  </a:lnTo>
                  <a:lnTo>
                    <a:pt x="347" y="127"/>
                  </a:lnTo>
                  <a:lnTo>
                    <a:pt x="324" y="134"/>
                  </a:lnTo>
                  <a:lnTo>
                    <a:pt x="66" y="134"/>
                  </a:lnTo>
                  <a:lnTo>
                    <a:pt x="43" y="127"/>
                  </a:lnTo>
                  <a:lnTo>
                    <a:pt x="20" y="115"/>
                  </a:lnTo>
                  <a:lnTo>
                    <a:pt x="4" y="92"/>
                  </a:lnTo>
                  <a:lnTo>
                    <a:pt x="0" y="65"/>
                  </a:lnTo>
                  <a:lnTo>
                    <a:pt x="4" y="38"/>
                  </a:lnTo>
                  <a:lnTo>
                    <a:pt x="20" y="19"/>
                  </a:lnTo>
                  <a:lnTo>
                    <a:pt x="43" y="4"/>
                  </a:lnTo>
                  <a:lnTo>
                    <a:pt x="66" y="0"/>
                  </a:lnTo>
                  <a:lnTo>
                    <a:pt x="324" y="0"/>
                  </a:lnTo>
                  <a:lnTo>
                    <a:pt x="347" y="4"/>
                  </a:lnTo>
                  <a:lnTo>
                    <a:pt x="370" y="19"/>
                  </a:lnTo>
                  <a:lnTo>
                    <a:pt x="385" y="38"/>
                  </a:lnTo>
                  <a:lnTo>
                    <a:pt x="389" y="65"/>
                  </a:lnTo>
                  <a:close/>
                </a:path>
              </a:pathLst>
            </a:custGeom>
            <a:solidFill>
              <a:srgbClr val="F8A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6" name="Freeform 79"/>
            <p:cNvSpPr>
              <a:spLocks/>
            </p:cNvSpPr>
            <p:nvPr/>
          </p:nvSpPr>
          <p:spPr bwMode="auto">
            <a:xfrm>
              <a:off x="6502400" y="1239838"/>
              <a:ext cx="390525" cy="3236913"/>
            </a:xfrm>
            <a:custGeom>
              <a:avLst/>
              <a:gdLst>
                <a:gd name="T0" fmla="*/ 246 w 246"/>
                <a:gd name="T1" fmla="*/ 0 h 2039"/>
                <a:gd name="T2" fmla="*/ 208 w 246"/>
                <a:gd name="T3" fmla="*/ 11 h 2039"/>
                <a:gd name="T4" fmla="*/ 177 w 246"/>
                <a:gd name="T5" fmla="*/ 27 h 2039"/>
                <a:gd name="T6" fmla="*/ 146 w 246"/>
                <a:gd name="T7" fmla="*/ 46 h 2039"/>
                <a:gd name="T8" fmla="*/ 119 w 246"/>
                <a:gd name="T9" fmla="*/ 73 h 2039"/>
                <a:gd name="T10" fmla="*/ 96 w 246"/>
                <a:gd name="T11" fmla="*/ 108 h 2039"/>
                <a:gd name="T12" fmla="*/ 77 w 246"/>
                <a:gd name="T13" fmla="*/ 142 h 2039"/>
                <a:gd name="T14" fmla="*/ 42 w 246"/>
                <a:gd name="T15" fmla="*/ 215 h 2039"/>
                <a:gd name="T16" fmla="*/ 23 w 246"/>
                <a:gd name="T17" fmla="*/ 296 h 2039"/>
                <a:gd name="T18" fmla="*/ 8 w 246"/>
                <a:gd name="T19" fmla="*/ 369 h 2039"/>
                <a:gd name="T20" fmla="*/ 4 w 246"/>
                <a:gd name="T21" fmla="*/ 400 h 2039"/>
                <a:gd name="T22" fmla="*/ 0 w 246"/>
                <a:gd name="T23" fmla="*/ 431 h 2039"/>
                <a:gd name="T24" fmla="*/ 0 w 246"/>
                <a:gd name="T25" fmla="*/ 454 h 2039"/>
                <a:gd name="T26" fmla="*/ 0 w 246"/>
                <a:gd name="T27" fmla="*/ 469 h 2039"/>
                <a:gd name="T28" fmla="*/ 0 w 246"/>
                <a:gd name="T29" fmla="*/ 2039 h 2039"/>
                <a:gd name="T30" fmla="*/ 246 w 246"/>
                <a:gd name="T31" fmla="*/ 2039 h 2039"/>
                <a:gd name="T32" fmla="*/ 246 w 246"/>
                <a:gd name="T33"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2039">
                  <a:moveTo>
                    <a:pt x="246" y="0"/>
                  </a:moveTo>
                  <a:lnTo>
                    <a:pt x="208" y="11"/>
                  </a:lnTo>
                  <a:lnTo>
                    <a:pt x="177" y="27"/>
                  </a:lnTo>
                  <a:lnTo>
                    <a:pt x="146" y="46"/>
                  </a:lnTo>
                  <a:lnTo>
                    <a:pt x="119" y="73"/>
                  </a:lnTo>
                  <a:lnTo>
                    <a:pt x="96" y="108"/>
                  </a:lnTo>
                  <a:lnTo>
                    <a:pt x="77" y="142"/>
                  </a:lnTo>
                  <a:lnTo>
                    <a:pt x="42" y="215"/>
                  </a:lnTo>
                  <a:lnTo>
                    <a:pt x="23" y="296"/>
                  </a:lnTo>
                  <a:lnTo>
                    <a:pt x="8" y="369"/>
                  </a:lnTo>
                  <a:lnTo>
                    <a:pt x="4" y="400"/>
                  </a:lnTo>
                  <a:lnTo>
                    <a:pt x="0" y="431"/>
                  </a:lnTo>
                  <a:lnTo>
                    <a:pt x="0" y="454"/>
                  </a:lnTo>
                  <a:lnTo>
                    <a:pt x="0" y="469"/>
                  </a:lnTo>
                  <a:lnTo>
                    <a:pt x="0" y="2039"/>
                  </a:lnTo>
                  <a:lnTo>
                    <a:pt x="246" y="2039"/>
                  </a:lnTo>
                  <a:lnTo>
                    <a:pt x="246" y="0"/>
                  </a:lnTo>
                  <a:close/>
                </a:path>
              </a:pathLst>
            </a:custGeom>
            <a:solidFill>
              <a:srgbClr val="F369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7" name="Freeform 80"/>
            <p:cNvSpPr>
              <a:spLocks/>
            </p:cNvSpPr>
            <p:nvPr/>
          </p:nvSpPr>
          <p:spPr bwMode="auto">
            <a:xfrm>
              <a:off x="6892925" y="1239838"/>
              <a:ext cx="396875" cy="3236913"/>
            </a:xfrm>
            <a:custGeom>
              <a:avLst/>
              <a:gdLst>
                <a:gd name="T0" fmla="*/ 0 w 250"/>
                <a:gd name="T1" fmla="*/ 0 h 2039"/>
                <a:gd name="T2" fmla="*/ 39 w 250"/>
                <a:gd name="T3" fmla="*/ 11 h 2039"/>
                <a:gd name="T4" fmla="*/ 73 w 250"/>
                <a:gd name="T5" fmla="*/ 27 h 2039"/>
                <a:gd name="T6" fmla="*/ 100 w 250"/>
                <a:gd name="T7" fmla="*/ 46 h 2039"/>
                <a:gd name="T8" fmla="*/ 127 w 250"/>
                <a:gd name="T9" fmla="*/ 73 h 2039"/>
                <a:gd name="T10" fmla="*/ 150 w 250"/>
                <a:gd name="T11" fmla="*/ 108 h 2039"/>
                <a:gd name="T12" fmla="*/ 173 w 250"/>
                <a:gd name="T13" fmla="*/ 142 h 2039"/>
                <a:gd name="T14" fmla="*/ 204 w 250"/>
                <a:gd name="T15" fmla="*/ 215 h 2039"/>
                <a:gd name="T16" fmla="*/ 227 w 250"/>
                <a:gd name="T17" fmla="*/ 296 h 2039"/>
                <a:gd name="T18" fmla="*/ 239 w 250"/>
                <a:gd name="T19" fmla="*/ 369 h 2039"/>
                <a:gd name="T20" fmla="*/ 243 w 250"/>
                <a:gd name="T21" fmla="*/ 400 h 2039"/>
                <a:gd name="T22" fmla="*/ 247 w 250"/>
                <a:gd name="T23" fmla="*/ 431 h 2039"/>
                <a:gd name="T24" fmla="*/ 247 w 250"/>
                <a:gd name="T25" fmla="*/ 454 h 2039"/>
                <a:gd name="T26" fmla="*/ 250 w 250"/>
                <a:gd name="T27" fmla="*/ 469 h 2039"/>
                <a:gd name="T28" fmla="*/ 250 w 250"/>
                <a:gd name="T29" fmla="*/ 2039 h 2039"/>
                <a:gd name="T30" fmla="*/ 0 w 250"/>
                <a:gd name="T31" fmla="*/ 2039 h 2039"/>
                <a:gd name="T32" fmla="*/ 0 w 250"/>
                <a:gd name="T33"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0" h="2039">
                  <a:moveTo>
                    <a:pt x="0" y="0"/>
                  </a:moveTo>
                  <a:lnTo>
                    <a:pt x="39" y="11"/>
                  </a:lnTo>
                  <a:lnTo>
                    <a:pt x="73" y="27"/>
                  </a:lnTo>
                  <a:lnTo>
                    <a:pt x="100" y="46"/>
                  </a:lnTo>
                  <a:lnTo>
                    <a:pt x="127" y="73"/>
                  </a:lnTo>
                  <a:lnTo>
                    <a:pt x="150" y="108"/>
                  </a:lnTo>
                  <a:lnTo>
                    <a:pt x="173" y="142"/>
                  </a:lnTo>
                  <a:lnTo>
                    <a:pt x="204" y="215"/>
                  </a:lnTo>
                  <a:lnTo>
                    <a:pt x="227" y="296"/>
                  </a:lnTo>
                  <a:lnTo>
                    <a:pt x="239" y="369"/>
                  </a:lnTo>
                  <a:lnTo>
                    <a:pt x="243" y="400"/>
                  </a:lnTo>
                  <a:lnTo>
                    <a:pt x="247" y="431"/>
                  </a:lnTo>
                  <a:lnTo>
                    <a:pt x="247" y="454"/>
                  </a:lnTo>
                  <a:lnTo>
                    <a:pt x="250" y="469"/>
                  </a:lnTo>
                  <a:lnTo>
                    <a:pt x="250" y="2039"/>
                  </a:lnTo>
                  <a:lnTo>
                    <a:pt x="0" y="2039"/>
                  </a:lnTo>
                  <a:lnTo>
                    <a:pt x="0" y="0"/>
                  </a:lnTo>
                  <a:close/>
                </a:path>
              </a:pathLst>
            </a:custGeom>
            <a:solidFill>
              <a:srgbClr val="F8A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8" name="Rectangle 81"/>
            <p:cNvSpPr>
              <a:spLocks noChangeArrowheads="1"/>
            </p:cNvSpPr>
            <p:nvPr/>
          </p:nvSpPr>
          <p:spPr bwMode="auto">
            <a:xfrm>
              <a:off x="6502400" y="2973388"/>
              <a:ext cx="390525" cy="42863"/>
            </a:xfrm>
            <a:prstGeom prst="rect">
              <a:avLst/>
            </a:prstGeom>
            <a:solidFill>
              <a:srgbClr val="F0EE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9" name="Rectangle 82"/>
            <p:cNvSpPr>
              <a:spLocks noChangeArrowheads="1"/>
            </p:cNvSpPr>
            <p:nvPr/>
          </p:nvSpPr>
          <p:spPr bwMode="auto">
            <a:xfrm>
              <a:off x="6892925" y="2973388"/>
              <a:ext cx="396875" cy="42863"/>
            </a:xfrm>
            <a:prstGeom prst="rect">
              <a:avLst/>
            </a:prstGeom>
            <a:solidFill>
              <a:srgbClr val="E9E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0" name="Rectangle 83"/>
            <p:cNvSpPr>
              <a:spLocks noChangeArrowheads="1"/>
            </p:cNvSpPr>
            <p:nvPr/>
          </p:nvSpPr>
          <p:spPr bwMode="auto">
            <a:xfrm>
              <a:off x="6502400" y="2149475"/>
              <a:ext cx="390525" cy="49213"/>
            </a:xfrm>
            <a:prstGeom prst="rect">
              <a:avLst/>
            </a:prstGeom>
            <a:solidFill>
              <a:srgbClr val="F0EE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1" name="Rectangle 84"/>
            <p:cNvSpPr>
              <a:spLocks noChangeArrowheads="1"/>
            </p:cNvSpPr>
            <p:nvPr/>
          </p:nvSpPr>
          <p:spPr bwMode="auto">
            <a:xfrm>
              <a:off x="6892925" y="2149475"/>
              <a:ext cx="396875" cy="49213"/>
            </a:xfrm>
            <a:prstGeom prst="rect">
              <a:avLst/>
            </a:prstGeom>
            <a:solidFill>
              <a:srgbClr val="E9E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2" name="Freeform 85"/>
            <p:cNvSpPr>
              <a:spLocks/>
            </p:cNvSpPr>
            <p:nvPr/>
          </p:nvSpPr>
          <p:spPr bwMode="auto">
            <a:xfrm>
              <a:off x="6069013" y="1728788"/>
              <a:ext cx="219075" cy="2765425"/>
            </a:xfrm>
            <a:custGeom>
              <a:avLst/>
              <a:gdLst>
                <a:gd name="T0" fmla="*/ 23 w 138"/>
                <a:gd name="T1" fmla="*/ 1742 h 1742"/>
                <a:gd name="T2" fmla="*/ 138 w 138"/>
                <a:gd name="T3" fmla="*/ 1742 h 1742"/>
                <a:gd name="T4" fmla="*/ 138 w 138"/>
                <a:gd name="T5" fmla="*/ 0 h 1742"/>
                <a:gd name="T6" fmla="*/ 127 w 138"/>
                <a:gd name="T7" fmla="*/ 4 h 1742"/>
                <a:gd name="T8" fmla="*/ 115 w 138"/>
                <a:gd name="T9" fmla="*/ 15 h 1742"/>
                <a:gd name="T10" fmla="*/ 100 w 138"/>
                <a:gd name="T11" fmla="*/ 38 h 1742"/>
                <a:gd name="T12" fmla="*/ 92 w 138"/>
                <a:gd name="T13" fmla="*/ 54 h 1742"/>
                <a:gd name="T14" fmla="*/ 81 w 138"/>
                <a:gd name="T15" fmla="*/ 73 h 1742"/>
                <a:gd name="T16" fmla="*/ 57 w 138"/>
                <a:gd name="T17" fmla="*/ 138 h 1742"/>
                <a:gd name="T18" fmla="*/ 34 w 138"/>
                <a:gd name="T19" fmla="*/ 207 h 1742"/>
                <a:gd name="T20" fmla="*/ 19 w 138"/>
                <a:gd name="T21" fmla="*/ 273 h 1742"/>
                <a:gd name="T22" fmla="*/ 11 w 138"/>
                <a:gd name="T23" fmla="*/ 338 h 1742"/>
                <a:gd name="T24" fmla="*/ 7 w 138"/>
                <a:gd name="T25" fmla="*/ 373 h 1742"/>
                <a:gd name="T26" fmla="*/ 7 w 138"/>
                <a:gd name="T27" fmla="*/ 415 h 1742"/>
                <a:gd name="T28" fmla="*/ 4 w 138"/>
                <a:gd name="T29" fmla="*/ 504 h 1742"/>
                <a:gd name="T30" fmla="*/ 0 w 138"/>
                <a:gd name="T31" fmla="*/ 604 h 1742"/>
                <a:gd name="T32" fmla="*/ 0 w 138"/>
                <a:gd name="T33" fmla="*/ 711 h 1742"/>
                <a:gd name="T34" fmla="*/ 0 w 138"/>
                <a:gd name="T35" fmla="*/ 823 h 1742"/>
                <a:gd name="T36" fmla="*/ 0 w 138"/>
                <a:gd name="T37" fmla="*/ 938 h 1742"/>
                <a:gd name="T38" fmla="*/ 0 w 138"/>
                <a:gd name="T39" fmla="*/ 1058 h 1742"/>
                <a:gd name="T40" fmla="*/ 0 w 138"/>
                <a:gd name="T41" fmla="*/ 1173 h 1742"/>
                <a:gd name="T42" fmla="*/ 4 w 138"/>
                <a:gd name="T43" fmla="*/ 1284 h 1742"/>
                <a:gd name="T44" fmla="*/ 4 w 138"/>
                <a:gd name="T45" fmla="*/ 1388 h 1742"/>
                <a:gd name="T46" fmla="*/ 4 w 138"/>
                <a:gd name="T47" fmla="*/ 1485 h 1742"/>
                <a:gd name="T48" fmla="*/ 7 w 138"/>
                <a:gd name="T49" fmla="*/ 1569 h 1742"/>
                <a:gd name="T50" fmla="*/ 7 w 138"/>
                <a:gd name="T51" fmla="*/ 1608 h 1742"/>
                <a:gd name="T52" fmla="*/ 7 w 138"/>
                <a:gd name="T53" fmla="*/ 1638 h 1742"/>
                <a:gd name="T54" fmla="*/ 7 w 138"/>
                <a:gd name="T55" fmla="*/ 1669 h 1742"/>
                <a:gd name="T56" fmla="*/ 7 w 138"/>
                <a:gd name="T57" fmla="*/ 1692 h 1742"/>
                <a:gd name="T58" fmla="*/ 7 w 138"/>
                <a:gd name="T59" fmla="*/ 1711 h 1742"/>
                <a:gd name="T60" fmla="*/ 11 w 138"/>
                <a:gd name="T61" fmla="*/ 1727 h 1742"/>
                <a:gd name="T62" fmla="*/ 11 w 138"/>
                <a:gd name="T63" fmla="*/ 1735 h 1742"/>
                <a:gd name="T64" fmla="*/ 11 w 138"/>
                <a:gd name="T65" fmla="*/ 1738 h 1742"/>
                <a:gd name="T66" fmla="*/ 23 w 138"/>
                <a:gd name="T67" fmla="*/ 1742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1742">
                  <a:moveTo>
                    <a:pt x="23" y="1742"/>
                  </a:moveTo>
                  <a:lnTo>
                    <a:pt x="138" y="1742"/>
                  </a:lnTo>
                  <a:lnTo>
                    <a:pt x="138" y="0"/>
                  </a:lnTo>
                  <a:lnTo>
                    <a:pt x="127" y="4"/>
                  </a:lnTo>
                  <a:lnTo>
                    <a:pt x="115" y="15"/>
                  </a:lnTo>
                  <a:lnTo>
                    <a:pt x="100" y="38"/>
                  </a:lnTo>
                  <a:lnTo>
                    <a:pt x="92" y="54"/>
                  </a:lnTo>
                  <a:lnTo>
                    <a:pt x="81" y="73"/>
                  </a:lnTo>
                  <a:lnTo>
                    <a:pt x="57" y="138"/>
                  </a:lnTo>
                  <a:lnTo>
                    <a:pt x="34" y="207"/>
                  </a:lnTo>
                  <a:lnTo>
                    <a:pt x="19" y="273"/>
                  </a:lnTo>
                  <a:lnTo>
                    <a:pt x="11" y="338"/>
                  </a:lnTo>
                  <a:lnTo>
                    <a:pt x="7" y="373"/>
                  </a:lnTo>
                  <a:lnTo>
                    <a:pt x="7" y="415"/>
                  </a:lnTo>
                  <a:lnTo>
                    <a:pt x="4" y="504"/>
                  </a:lnTo>
                  <a:lnTo>
                    <a:pt x="0" y="604"/>
                  </a:lnTo>
                  <a:lnTo>
                    <a:pt x="0" y="711"/>
                  </a:lnTo>
                  <a:lnTo>
                    <a:pt x="0" y="823"/>
                  </a:lnTo>
                  <a:lnTo>
                    <a:pt x="0" y="938"/>
                  </a:lnTo>
                  <a:lnTo>
                    <a:pt x="0" y="1058"/>
                  </a:lnTo>
                  <a:lnTo>
                    <a:pt x="0" y="1173"/>
                  </a:lnTo>
                  <a:lnTo>
                    <a:pt x="4" y="1284"/>
                  </a:lnTo>
                  <a:lnTo>
                    <a:pt x="4" y="1388"/>
                  </a:lnTo>
                  <a:lnTo>
                    <a:pt x="4" y="1485"/>
                  </a:lnTo>
                  <a:lnTo>
                    <a:pt x="7" y="1569"/>
                  </a:lnTo>
                  <a:lnTo>
                    <a:pt x="7" y="1608"/>
                  </a:lnTo>
                  <a:lnTo>
                    <a:pt x="7" y="1638"/>
                  </a:lnTo>
                  <a:lnTo>
                    <a:pt x="7" y="1669"/>
                  </a:lnTo>
                  <a:lnTo>
                    <a:pt x="7" y="1692"/>
                  </a:lnTo>
                  <a:lnTo>
                    <a:pt x="7" y="1711"/>
                  </a:lnTo>
                  <a:lnTo>
                    <a:pt x="11" y="1727"/>
                  </a:lnTo>
                  <a:lnTo>
                    <a:pt x="11" y="1735"/>
                  </a:lnTo>
                  <a:lnTo>
                    <a:pt x="11" y="1738"/>
                  </a:lnTo>
                  <a:lnTo>
                    <a:pt x="23" y="1742"/>
                  </a:lnTo>
                  <a:close/>
                </a:path>
              </a:pathLst>
            </a:custGeom>
            <a:solidFill>
              <a:srgbClr val="C4D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3" name="Freeform 86"/>
            <p:cNvSpPr>
              <a:spLocks/>
            </p:cNvSpPr>
            <p:nvPr/>
          </p:nvSpPr>
          <p:spPr bwMode="auto">
            <a:xfrm>
              <a:off x="6288088" y="1728788"/>
              <a:ext cx="220663" cy="2765425"/>
            </a:xfrm>
            <a:custGeom>
              <a:avLst/>
              <a:gdLst>
                <a:gd name="T0" fmla="*/ 116 w 139"/>
                <a:gd name="T1" fmla="*/ 1742 h 1742"/>
                <a:gd name="T2" fmla="*/ 131 w 139"/>
                <a:gd name="T3" fmla="*/ 1738 h 1742"/>
                <a:gd name="T4" fmla="*/ 131 w 139"/>
                <a:gd name="T5" fmla="*/ 1735 h 1742"/>
                <a:gd name="T6" fmla="*/ 131 w 139"/>
                <a:gd name="T7" fmla="*/ 1727 h 1742"/>
                <a:gd name="T8" fmla="*/ 131 w 139"/>
                <a:gd name="T9" fmla="*/ 1711 h 1742"/>
                <a:gd name="T10" fmla="*/ 131 w 139"/>
                <a:gd name="T11" fmla="*/ 1692 h 1742"/>
                <a:gd name="T12" fmla="*/ 131 w 139"/>
                <a:gd name="T13" fmla="*/ 1669 h 1742"/>
                <a:gd name="T14" fmla="*/ 131 w 139"/>
                <a:gd name="T15" fmla="*/ 1638 h 1742"/>
                <a:gd name="T16" fmla="*/ 131 w 139"/>
                <a:gd name="T17" fmla="*/ 1608 h 1742"/>
                <a:gd name="T18" fmla="*/ 131 w 139"/>
                <a:gd name="T19" fmla="*/ 1569 h 1742"/>
                <a:gd name="T20" fmla="*/ 135 w 139"/>
                <a:gd name="T21" fmla="*/ 1485 h 1742"/>
                <a:gd name="T22" fmla="*/ 135 w 139"/>
                <a:gd name="T23" fmla="*/ 1388 h 1742"/>
                <a:gd name="T24" fmla="*/ 139 w 139"/>
                <a:gd name="T25" fmla="*/ 1284 h 1742"/>
                <a:gd name="T26" fmla="*/ 139 w 139"/>
                <a:gd name="T27" fmla="*/ 1173 h 1742"/>
                <a:gd name="T28" fmla="*/ 139 w 139"/>
                <a:gd name="T29" fmla="*/ 1058 h 1742"/>
                <a:gd name="T30" fmla="*/ 139 w 139"/>
                <a:gd name="T31" fmla="*/ 938 h 1742"/>
                <a:gd name="T32" fmla="*/ 139 w 139"/>
                <a:gd name="T33" fmla="*/ 823 h 1742"/>
                <a:gd name="T34" fmla="*/ 139 w 139"/>
                <a:gd name="T35" fmla="*/ 711 h 1742"/>
                <a:gd name="T36" fmla="*/ 139 w 139"/>
                <a:gd name="T37" fmla="*/ 604 h 1742"/>
                <a:gd name="T38" fmla="*/ 135 w 139"/>
                <a:gd name="T39" fmla="*/ 504 h 1742"/>
                <a:gd name="T40" fmla="*/ 135 w 139"/>
                <a:gd name="T41" fmla="*/ 411 h 1742"/>
                <a:gd name="T42" fmla="*/ 131 w 139"/>
                <a:gd name="T43" fmla="*/ 373 h 1742"/>
                <a:gd name="T44" fmla="*/ 131 w 139"/>
                <a:gd name="T45" fmla="*/ 338 h 1742"/>
                <a:gd name="T46" fmla="*/ 120 w 139"/>
                <a:gd name="T47" fmla="*/ 273 h 1742"/>
                <a:gd name="T48" fmla="*/ 104 w 139"/>
                <a:gd name="T49" fmla="*/ 207 h 1742"/>
                <a:gd name="T50" fmla="*/ 81 w 139"/>
                <a:gd name="T51" fmla="*/ 138 h 1742"/>
                <a:gd name="T52" fmla="*/ 58 w 139"/>
                <a:gd name="T53" fmla="*/ 73 h 1742"/>
                <a:gd name="T54" fmla="*/ 46 w 139"/>
                <a:gd name="T55" fmla="*/ 54 h 1742"/>
                <a:gd name="T56" fmla="*/ 39 w 139"/>
                <a:gd name="T57" fmla="*/ 38 h 1742"/>
                <a:gd name="T58" fmla="*/ 23 w 139"/>
                <a:gd name="T59" fmla="*/ 15 h 1742"/>
                <a:gd name="T60" fmla="*/ 12 w 139"/>
                <a:gd name="T61" fmla="*/ 4 h 1742"/>
                <a:gd name="T62" fmla="*/ 0 w 139"/>
                <a:gd name="T63" fmla="*/ 0 h 1742"/>
                <a:gd name="T64" fmla="*/ 0 w 139"/>
                <a:gd name="T65" fmla="*/ 1742 h 1742"/>
                <a:gd name="T66" fmla="*/ 116 w 139"/>
                <a:gd name="T67" fmla="*/ 1742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742">
                  <a:moveTo>
                    <a:pt x="116" y="1742"/>
                  </a:moveTo>
                  <a:lnTo>
                    <a:pt x="131" y="1738"/>
                  </a:lnTo>
                  <a:lnTo>
                    <a:pt x="131" y="1735"/>
                  </a:lnTo>
                  <a:lnTo>
                    <a:pt x="131" y="1727"/>
                  </a:lnTo>
                  <a:lnTo>
                    <a:pt x="131" y="1711"/>
                  </a:lnTo>
                  <a:lnTo>
                    <a:pt x="131" y="1692"/>
                  </a:lnTo>
                  <a:lnTo>
                    <a:pt x="131" y="1669"/>
                  </a:lnTo>
                  <a:lnTo>
                    <a:pt x="131" y="1638"/>
                  </a:lnTo>
                  <a:lnTo>
                    <a:pt x="131" y="1608"/>
                  </a:lnTo>
                  <a:lnTo>
                    <a:pt x="131" y="1569"/>
                  </a:lnTo>
                  <a:lnTo>
                    <a:pt x="135" y="1485"/>
                  </a:lnTo>
                  <a:lnTo>
                    <a:pt x="135" y="1388"/>
                  </a:lnTo>
                  <a:lnTo>
                    <a:pt x="139" y="1284"/>
                  </a:lnTo>
                  <a:lnTo>
                    <a:pt x="139" y="1173"/>
                  </a:lnTo>
                  <a:lnTo>
                    <a:pt x="139" y="1058"/>
                  </a:lnTo>
                  <a:lnTo>
                    <a:pt x="139" y="938"/>
                  </a:lnTo>
                  <a:lnTo>
                    <a:pt x="139" y="823"/>
                  </a:lnTo>
                  <a:lnTo>
                    <a:pt x="139" y="711"/>
                  </a:lnTo>
                  <a:lnTo>
                    <a:pt x="139" y="604"/>
                  </a:lnTo>
                  <a:lnTo>
                    <a:pt x="135" y="504"/>
                  </a:lnTo>
                  <a:lnTo>
                    <a:pt x="135" y="411"/>
                  </a:lnTo>
                  <a:lnTo>
                    <a:pt x="131" y="373"/>
                  </a:lnTo>
                  <a:lnTo>
                    <a:pt x="131" y="338"/>
                  </a:lnTo>
                  <a:lnTo>
                    <a:pt x="120" y="273"/>
                  </a:lnTo>
                  <a:lnTo>
                    <a:pt x="104" y="207"/>
                  </a:lnTo>
                  <a:lnTo>
                    <a:pt x="81" y="138"/>
                  </a:lnTo>
                  <a:lnTo>
                    <a:pt x="58" y="73"/>
                  </a:lnTo>
                  <a:lnTo>
                    <a:pt x="46" y="54"/>
                  </a:lnTo>
                  <a:lnTo>
                    <a:pt x="39" y="38"/>
                  </a:lnTo>
                  <a:lnTo>
                    <a:pt x="23" y="15"/>
                  </a:lnTo>
                  <a:lnTo>
                    <a:pt x="12" y="4"/>
                  </a:lnTo>
                  <a:lnTo>
                    <a:pt x="0" y="0"/>
                  </a:lnTo>
                  <a:lnTo>
                    <a:pt x="0" y="1742"/>
                  </a:lnTo>
                  <a:lnTo>
                    <a:pt x="116" y="1742"/>
                  </a:lnTo>
                  <a:close/>
                </a:path>
              </a:pathLst>
            </a:custGeom>
            <a:solidFill>
              <a:srgbClr val="EDEE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4" name="Rectangle 87"/>
            <p:cNvSpPr>
              <a:spLocks noChangeArrowheads="1"/>
            </p:cNvSpPr>
            <p:nvPr/>
          </p:nvSpPr>
          <p:spPr bwMode="auto">
            <a:xfrm>
              <a:off x="6069013" y="3590925"/>
              <a:ext cx="219075" cy="55563"/>
            </a:xfrm>
            <a:prstGeom prst="rect">
              <a:avLst/>
            </a:prstGeom>
            <a:solidFill>
              <a:srgbClr val="232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5" name="Rectangle 88"/>
            <p:cNvSpPr>
              <a:spLocks noChangeArrowheads="1"/>
            </p:cNvSpPr>
            <p:nvPr/>
          </p:nvSpPr>
          <p:spPr bwMode="auto">
            <a:xfrm>
              <a:off x="6288088" y="3590925"/>
              <a:ext cx="220663" cy="55563"/>
            </a:xfrm>
            <a:prstGeom prst="rect">
              <a:avLst/>
            </a:prstGeom>
            <a:solidFill>
              <a:srgbClr val="4E51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6" name="Rectangle 89"/>
            <p:cNvSpPr>
              <a:spLocks noChangeArrowheads="1"/>
            </p:cNvSpPr>
            <p:nvPr/>
          </p:nvSpPr>
          <p:spPr bwMode="auto">
            <a:xfrm>
              <a:off x="6069013" y="2968625"/>
              <a:ext cx="219075" cy="53975"/>
            </a:xfrm>
            <a:prstGeom prst="rect">
              <a:avLst/>
            </a:prstGeom>
            <a:solidFill>
              <a:srgbClr val="232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7" name="Rectangle 90"/>
            <p:cNvSpPr>
              <a:spLocks noChangeArrowheads="1"/>
            </p:cNvSpPr>
            <p:nvPr/>
          </p:nvSpPr>
          <p:spPr bwMode="auto">
            <a:xfrm>
              <a:off x="6288088" y="2968625"/>
              <a:ext cx="220663" cy="53975"/>
            </a:xfrm>
            <a:prstGeom prst="rect">
              <a:avLst/>
            </a:prstGeom>
            <a:solidFill>
              <a:srgbClr val="4E51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8" name="Freeform 91"/>
            <p:cNvSpPr>
              <a:spLocks/>
            </p:cNvSpPr>
            <p:nvPr/>
          </p:nvSpPr>
          <p:spPr bwMode="auto">
            <a:xfrm>
              <a:off x="6075363" y="2327275"/>
              <a:ext cx="212725" cy="53975"/>
            </a:xfrm>
            <a:custGeom>
              <a:avLst/>
              <a:gdLst>
                <a:gd name="T0" fmla="*/ 134 w 134"/>
                <a:gd name="T1" fmla="*/ 34 h 34"/>
                <a:gd name="T2" fmla="*/ 134 w 134"/>
                <a:gd name="T3" fmla="*/ 3 h 34"/>
                <a:gd name="T4" fmla="*/ 3 w 134"/>
                <a:gd name="T5" fmla="*/ 0 h 34"/>
                <a:gd name="T6" fmla="*/ 0 w 134"/>
                <a:gd name="T7" fmla="*/ 34 h 34"/>
                <a:gd name="T8" fmla="*/ 134 w 134"/>
                <a:gd name="T9" fmla="*/ 34 h 34"/>
              </a:gdLst>
              <a:ahLst/>
              <a:cxnLst>
                <a:cxn ang="0">
                  <a:pos x="T0" y="T1"/>
                </a:cxn>
                <a:cxn ang="0">
                  <a:pos x="T2" y="T3"/>
                </a:cxn>
                <a:cxn ang="0">
                  <a:pos x="T4" y="T5"/>
                </a:cxn>
                <a:cxn ang="0">
                  <a:pos x="T6" y="T7"/>
                </a:cxn>
                <a:cxn ang="0">
                  <a:pos x="T8" y="T9"/>
                </a:cxn>
              </a:cxnLst>
              <a:rect l="0" t="0" r="r" b="b"/>
              <a:pathLst>
                <a:path w="134" h="34">
                  <a:moveTo>
                    <a:pt x="134" y="34"/>
                  </a:moveTo>
                  <a:lnTo>
                    <a:pt x="134" y="3"/>
                  </a:lnTo>
                  <a:lnTo>
                    <a:pt x="3" y="0"/>
                  </a:lnTo>
                  <a:lnTo>
                    <a:pt x="0" y="34"/>
                  </a:lnTo>
                  <a:lnTo>
                    <a:pt x="134" y="34"/>
                  </a:lnTo>
                  <a:close/>
                </a:path>
              </a:pathLst>
            </a:custGeom>
            <a:solidFill>
              <a:srgbClr val="2326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9" name="Freeform 92"/>
            <p:cNvSpPr>
              <a:spLocks/>
            </p:cNvSpPr>
            <p:nvPr/>
          </p:nvSpPr>
          <p:spPr bwMode="auto">
            <a:xfrm>
              <a:off x="6288088" y="2327275"/>
              <a:ext cx="214313" cy="53975"/>
            </a:xfrm>
            <a:custGeom>
              <a:avLst/>
              <a:gdLst>
                <a:gd name="T0" fmla="*/ 135 w 135"/>
                <a:gd name="T1" fmla="*/ 34 h 34"/>
                <a:gd name="T2" fmla="*/ 135 w 135"/>
                <a:gd name="T3" fmla="*/ 0 h 34"/>
                <a:gd name="T4" fmla="*/ 0 w 135"/>
                <a:gd name="T5" fmla="*/ 3 h 34"/>
                <a:gd name="T6" fmla="*/ 0 w 135"/>
                <a:gd name="T7" fmla="*/ 34 h 34"/>
                <a:gd name="T8" fmla="*/ 135 w 135"/>
                <a:gd name="T9" fmla="*/ 34 h 34"/>
              </a:gdLst>
              <a:ahLst/>
              <a:cxnLst>
                <a:cxn ang="0">
                  <a:pos x="T0" y="T1"/>
                </a:cxn>
                <a:cxn ang="0">
                  <a:pos x="T2" y="T3"/>
                </a:cxn>
                <a:cxn ang="0">
                  <a:pos x="T4" y="T5"/>
                </a:cxn>
                <a:cxn ang="0">
                  <a:pos x="T6" y="T7"/>
                </a:cxn>
                <a:cxn ang="0">
                  <a:pos x="T8" y="T9"/>
                </a:cxn>
              </a:cxnLst>
              <a:rect l="0" t="0" r="r" b="b"/>
              <a:pathLst>
                <a:path w="135" h="34">
                  <a:moveTo>
                    <a:pt x="135" y="34"/>
                  </a:moveTo>
                  <a:lnTo>
                    <a:pt x="135" y="0"/>
                  </a:lnTo>
                  <a:lnTo>
                    <a:pt x="0" y="3"/>
                  </a:lnTo>
                  <a:lnTo>
                    <a:pt x="0" y="34"/>
                  </a:lnTo>
                  <a:lnTo>
                    <a:pt x="135" y="34"/>
                  </a:lnTo>
                  <a:close/>
                </a:path>
              </a:pathLst>
            </a:custGeom>
            <a:solidFill>
              <a:srgbClr val="4E51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0" name="Freeform 93"/>
            <p:cNvSpPr>
              <a:spLocks/>
            </p:cNvSpPr>
            <p:nvPr/>
          </p:nvSpPr>
          <p:spPr bwMode="auto">
            <a:xfrm>
              <a:off x="7272338" y="1728788"/>
              <a:ext cx="219075" cy="2765425"/>
            </a:xfrm>
            <a:custGeom>
              <a:avLst/>
              <a:gdLst>
                <a:gd name="T0" fmla="*/ 27 w 138"/>
                <a:gd name="T1" fmla="*/ 1742 h 1742"/>
                <a:gd name="T2" fmla="*/ 138 w 138"/>
                <a:gd name="T3" fmla="*/ 1742 h 1742"/>
                <a:gd name="T4" fmla="*/ 138 w 138"/>
                <a:gd name="T5" fmla="*/ 0 h 1742"/>
                <a:gd name="T6" fmla="*/ 131 w 138"/>
                <a:gd name="T7" fmla="*/ 4 h 1742"/>
                <a:gd name="T8" fmla="*/ 115 w 138"/>
                <a:gd name="T9" fmla="*/ 15 h 1742"/>
                <a:gd name="T10" fmla="*/ 100 w 138"/>
                <a:gd name="T11" fmla="*/ 38 h 1742"/>
                <a:gd name="T12" fmla="*/ 92 w 138"/>
                <a:gd name="T13" fmla="*/ 54 h 1742"/>
                <a:gd name="T14" fmla="*/ 85 w 138"/>
                <a:gd name="T15" fmla="*/ 73 h 1742"/>
                <a:gd name="T16" fmla="*/ 58 w 138"/>
                <a:gd name="T17" fmla="*/ 138 h 1742"/>
                <a:gd name="T18" fmla="*/ 35 w 138"/>
                <a:gd name="T19" fmla="*/ 207 h 1742"/>
                <a:gd name="T20" fmla="*/ 19 w 138"/>
                <a:gd name="T21" fmla="*/ 273 h 1742"/>
                <a:gd name="T22" fmla="*/ 11 w 138"/>
                <a:gd name="T23" fmla="*/ 338 h 1742"/>
                <a:gd name="T24" fmla="*/ 8 w 138"/>
                <a:gd name="T25" fmla="*/ 373 h 1742"/>
                <a:gd name="T26" fmla="*/ 8 w 138"/>
                <a:gd name="T27" fmla="*/ 415 h 1742"/>
                <a:gd name="T28" fmla="*/ 4 w 138"/>
                <a:gd name="T29" fmla="*/ 504 h 1742"/>
                <a:gd name="T30" fmla="*/ 4 w 138"/>
                <a:gd name="T31" fmla="*/ 604 h 1742"/>
                <a:gd name="T32" fmla="*/ 0 w 138"/>
                <a:gd name="T33" fmla="*/ 711 h 1742"/>
                <a:gd name="T34" fmla="*/ 0 w 138"/>
                <a:gd name="T35" fmla="*/ 823 h 1742"/>
                <a:gd name="T36" fmla="*/ 0 w 138"/>
                <a:gd name="T37" fmla="*/ 938 h 1742"/>
                <a:gd name="T38" fmla="*/ 0 w 138"/>
                <a:gd name="T39" fmla="*/ 1058 h 1742"/>
                <a:gd name="T40" fmla="*/ 4 w 138"/>
                <a:gd name="T41" fmla="*/ 1173 h 1742"/>
                <a:gd name="T42" fmla="*/ 4 w 138"/>
                <a:gd name="T43" fmla="*/ 1284 h 1742"/>
                <a:gd name="T44" fmla="*/ 4 w 138"/>
                <a:gd name="T45" fmla="*/ 1388 h 1742"/>
                <a:gd name="T46" fmla="*/ 8 w 138"/>
                <a:gd name="T47" fmla="*/ 1485 h 1742"/>
                <a:gd name="T48" fmla="*/ 8 w 138"/>
                <a:gd name="T49" fmla="*/ 1569 h 1742"/>
                <a:gd name="T50" fmla="*/ 8 w 138"/>
                <a:gd name="T51" fmla="*/ 1608 h 1742"/>
                <a:gd name="T52" fmla="*/ 8 w 138"/>
                <a:gd name="T53" fmla="*/ 1638 h 1742"/>
                <a:gd name="T54" fmla="*/ 11 w 138"/>
                <a:gd name="T55" fmla="*/ 1669 h 1742"/>
                <a:gd name="T56" fmla="*/ 11 w 138"/>
                <a:gd name="T57" fmla="*/ 1692 h 1742"/>
                <a:gd name="T58" fmla="*/ 11 w 138"/>
                <a:gd name="T59" fmla="*/ 1711 h 1742"/>
                <a:gd name="T60" fmla="*/ 11 w 138"/>
                <a:gd name="T61" fmla="*/ 1727 h 1742"/>
                <a:gd name="T62" fmla="*/ 11 w 138"/>
                <a:gd name="T63" fmla="*/ 1735 h 1742"/>
                <a:gd name="T64" fmla="*/ 11 w 138"/>
                <a:gd name="T65" fmla="*/ 1738 h 1742"/>
                <a:gd name="T66" fmla="*/ 27 w 138"/>
                <a:gd name="T67" fmla="*/ 1742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1742">
                  <a:moveTo>
                    <a:pt x="27" y="1742"/>
                  </a:moveTo>
                  <a:lnTo>
                    <a:pt x="138" y="1742"/>
                  </a:lnTo>
                  <a:lnTo>
                    <a:pt x="138" y="0"/>
                  </a:lnTo>
                  <a:lnTo>
                    <a:pt x="131" y="4"/>
                  </a:lnTo>
                  <a:lnTo>
                    <a:pt x="115" y="15"/>
                  </a:lnTo>
                  <a:lnTo>
                    <a:pt x="100" y="38"/>
                  </a:lnTo>
                  <a:lnTo>
                    <a:pt x="92" y="54"/>
                  </a:lnTo>
                  <a:lnTo>
                    <a:pt x="85" y="73"/>
                  </a:lnTo>
                  <a:lnTo>
                    <a:pt x="58" y="138"/>
                  </a:lnTo>
                  <a:lnTo>
                    <a:pt x="35" y="207"/>
                  </a:lnTo>
                  <a:lnTo>
                    <a:pt x="19" y="273"/>
                  </a:lnTo>
                  <a:lnTo>
                    <a:pt x="11" y="338"/>
                  </a:lnTo>
                  <a:lnTo>
                    <a:pt x="8" y="373"/>
                  </a:lnTo>
                  <a:lnTo>
                    <a:pt x="8" y="415"/>
                  </a:lnTo>
                  <a:lnTo>
                    <a:pt x="4" y="504"/>
                  </a:lnTo>
                  <a:lnTo>
                    <a:pt x="4" y="604"/>
                  </a:lnTo>
                  <a:lnTo>
                    <a:pt x="0" y="711"/>
                  </a:lnTo>
                  <a:lnTo>
                    <a:pt x="0" y="823"/>
                  </a:lnTo>
                  <a:lnTo>
                    <a:pt x="0" y="938"/>
                  </a:lnTo>
                  <a:lnTo>
                    <a:pt x="0" y="1058"/>
                  </a:lnTo>
                  <a:lnTo>
                    <a:pt x="4" y="1173"/>
                  </a:lnTo>
                  <a:lnTo>
                    <a:pt x="4" y="1284"/>
                  </a:lnTo>
                  <a:lnTo>
                    <a:pt x="4" y="1388"/>
                  </a:lnTo>
                  <a:lnTo>
                    <a:pt x="8" y="1485"/>
                  </a:lnTo>
                  <a:lnTo>
                    <a:pt x="8" y="1569"/>
                  </a:lnTo>
                  <a:lnTo>
                    <a:pt x="8" y="1608"/>
                  </a:lnTo>
                  <a:lnTo>
                    <a:pt x="8" y="1638"/>
                  </a:lnTo>
                  <a:lnTo>
                    <a:pt x="11" y="1669"/>
                  </a:lnTo>
                  <a:lnTo>
                    <a:pt x="11" y="1692"/>
                  </a:lnTo>
                  <a:lnTo>
                    <a:pt x="11" y="1711"/>
                  </a:lnTo>
                  <a:lnTo>
                    <a:pt x="11" y="1727"/>
                  </a:lnTo>
                  <a:lnTo>
                    <a:pt x="11" y="1735"/>
                  </a:lnTo>
                  <a:lnTo>
                    <a:pt x="11" y="1738"/>
                  </a:lnTo>
                  <a:lnTo>
                    <a:pt x="27" y="1742"/>
                  </a:lnTo>
                  <a:close/>
                </a:path>
              </a:pathLst>
            </a:custGeom>
            <a:solidFill>
              <a:srgbClr val="C4D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1" name="Freeform 94"/>
            <p:cNvSpPr>
              <a:spLocks/>
            </p:cNvSpPr>
            <p:nvPr/>
          </p:nvSpPr>
          <p:spPr bwMode="auto">
            <a:xfrm>
              <a:off x="7491413" y="1728788"/>
              <a:ext cx="227013" cy="2765425"/>
            </a:xfrm>
            <a:custGeom>
              <a:avLst/>
              <a:gdLst>
                <a:gd name="T0" fmla="*/ 116 w 143"/>
                <a:gd name="T1" fmla="*/ 1742 h 1742"/>
                <a:gd name="T2" fmla="*/ 131 w 143"/>
                <a:gd name="T3" fmla="*/ 1738 h 1742"/>
                <a:gd name="T4" fmla="*/ 131 w 143"/>
                <a:gd name="T5" fmla="*/ 1735 h 1742"/>
                <a:gd name="T6" fmla="*/ 131 w 143"/>
                <a:gd name="T7" fmla="*/ 1727 h 1742"/>
                <a:gd name="T8" fmla="*/ 131 w 143"/>
                <a:gd name="T9" fmla="*/ 1711 h 1742"/>
                <a:gd name="T10" fmla="*/ 131 w 143"/>
                <a:gd name="T11" fmla="*/ 1692 h 1742"/>
                <a:gd name="T12" fmla="*/ 131 w 143"/>
                <a:gd name="T13" fmla="*/ 1669 h 1742"/>
                <a:gd name="T14" fmla="*/ 131 w 143"/>
                <a:gd name="T15" fmla="*/ 1638 h 1742"/>
                <a:gd name="T16" fmla="*/ 135 w 143"/>
                <a:gd name="T17" fmla="*/ 1608 h 1742"/>
                <a:gd name="T18" fmla="*/ 135 w 143"/>
                <a:gd name="T19" fmla="*/ 1569 h 1742"/>
                <a:gd name="T20" fmla="*/ 135 w 143"/>
                <a:gd name="T21" fmla="*/ 1485 h 1742"/>
                <a:gd name="T22" fmla="*/ 135 w 143"/>
                <a:gd name="T23" fmla="*/ 1388 h 1742"/>
                <a:gd name="T24" fmla="*/ 139 w 143"/>
                <a:gd name="T25" fmla="*/ 1284 h 1742"/>
                <a:gd name="T26" fmla="*/ 139 w 143"/>
                <a:gd name="T27" fmla="*/ 1173 h 1742"/>
                <a:gd name="T28" fmla="*/ 139 w 143"/>
                <a:gd name="T29" fmla="*/ 1058 h 1742"/>
                <a:gd name="T30" fmla="*/ 143 w 143"/>
                <a:gd name="T31" fmla="*/ 938 h 1742"/>
                <a:gd name="T32" fmla="*/ 143 w 143"/>
                <a:gd name="T33" fmla="*/ 823 h 1742"/>
                <a:gd name="T34" fmla="*/ 139 w 143"/>
                <a:gd name="T35" fmla="*/ 711 h 1742"/>
                <a:gd name="T36" fmla="*/ 139 w 143"/>
                <a:gd name="T37" fmla="*/ 604 h 1742"/>
                <a:gd name="T38" fmla="*/ 139 w 143"/>
                <a:gd name="T39" fmla="*/ 504 h 1742"/>
                <a:gd name="T40" fmla="*/ 135 w 143"/>
                <a:gd name="T41" fmla="*/ 411 h 1742"/>
                <a:gd name="T42" fmla="*/ 131 w 143"/>
                <a:gd name="T43" fmla="*/ 373 h 1742"/>
                <a:gd name="T44" fmla="*/ 131 w 143"/>
                <a:gd name="T45" fmla="*/ 338 h 1742"/>
                <a:gd name="T46" fmla="*/ 124 w 143"/>
                <a:gd name="T47" fmla="*/ 273 h 1742"/>
                <a:gd name="T48" fmla="*/ 108 w 143"/>
                <a:gd name="T49" fmla="*/ 207 h 1742"/>
                <a:gd name="T50" fmla="*/ 85 w 143"/>
                <a:gd name="T51" fmla="*/ 138 h 1742"/>
                <a:gd name="T52" fmla="*/ 58 w 143"/>
                <a:gd name="T53" fmla="*/ 73 h 1742"/>
                <a:gd name="T54" fmla="*/ 50 w 143"/>
                <a:gd name="T55" fmla="*/ 54 h 1742"/>
                <a:gd name="T56" fmla="*/ 43 w 143"/>
                <a:gd name="T57" fmla="*/ 38 h 1742"/>
                <a:gd name="T58" fmla="*/ 27 w 143"/>
                <a:gd name="T59" fmla="*/ 15 h 1742"/>
                <a:gd name="T60" fmla="*/ 12 w 143"/>
                <a:gd name="T61" fmla="*/ 4 h 1742"/>
                <a:gd name="T62" fmla="*/ 0 w 143"/>
                <a:gd name="T63" fmla="*/ 0 h 1742"/>
                <a:gd name="T64" fmla="*/ 0 w 143"/>
                <a:gd name="T65" fmla="*/ 1742 h 1742"/>
                <a:gd name="T66" fmla="*/ 116 w 143"/>
                <a:gd name="T67" fmla="*/ 1742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1742">
                  <a:moveTo>
                    <a:pt x="116" y="1742"/>
                  </a:moveTo>
                  <a:lnTo>
                    <a:pt x="131" y="1738"/>
                  </a:lnTo>
                  <a:lnTo>
                    <a:pt x="131" y="1735"/>
                  </a:lnTo>
                  <a:lnTo>
                    <a:pt x="131" y="1727"/>
                  </a:lnTo>
                  <a:lnTo>
                    <a:pt x="131" y="1711"/>
                  </a:lnTo>
                  <a:lnTo>
                    <a:pt x="131" y="1692"/>
                  </a:lnTo>
                  <a:lnTo>
                    <a:pt x="131" y="1669"/>
                  </a:lnTo>
                  <a:lnTo>
                    <a:pt x="131" y="1638"/>
                  </a:lnTo>
                  <a:lnTo>
                    <a:pt x="135" y="1608"/>
                  </a:lnTo>
                  <a:lnTo>
                    <a:pt x="135" y="1569"/>
                  </a:lnTo>
                  <a:lnTo>
                    <a:pt x="135" y="1485"/>
                  </a:lnTo>
                  <a:lnTo>
                    <a:pt x="135" y="1388"/>
                  </a:lnTo>
                  <a:lnTo>
                    <a:pt x="139" y="1284"/>
                  </a:lnTo>
                  <a:lnTo>
                    <a:pt x="139" y="1173"/>
                  </a:lnTo>
                  <a:lnTo>
                    <a:pt x="139" y="1058"/>
                  </a:lnTo>
                  <a:lnTo>
                    <a:pt x="143" y="938"/>
                  </a:lnTo>
                  <a:lnTo>
                    <a:pt x="143" y="823"/>
                  </a:lnTo>
                  <a:lnTo>
                    <a:pt x="139" y="711"/>
                  </a:lnTo>
                  <a:lnTo>
                    <a:pt x="139" y="604"/>
                  </a:lnTo>
                  <a:lnTo>
                    <a:pt x="139" y="504"/>
                  </a:lnTo>
                  <a:lnTo>
                    <a:pt x="135" y="411"/>
                  </a:lnTo>
                  <a:lnTo>
                    <a:pt x="131" y="373"/>
                  </a:lnTo>
                  <a:lnTo>
                    <a:pt x="131" y="338"/>
                  </a:lnTo>
                  <a:lnTo>
                    <a:pt x="124" y="273"/>
                  </a:lnTo>
                  <a:lnTo>
                    <a:pt x="108" y="207"/>
                  </a:lnTo>
                  <a:lnTo>
                    <a:pt x="85" y="138"/>
                  </a:lnTo>
                  <a:lnTo>
                    <a:pt x="58" y="73"/>
                  </a:lnTo>
                  <a:lnTo>
                    <a:pt x="50" y="54"/>
                  </a:lnTo>
                  <a:lnTo>
                    <a:pt x="43" y="38"/>
                  </a:lnTo>
                  <a:lnTo>
                    <a:pt x="27" y="15"/>
                  </a:lnTo>
                  <a:lnTo>
                    <a:pt x="12" y="4"/>
                  </a:lnTo>
                  <a:lnTo>
                    <a:pt x="0" y="0"/>
                  </a:lnTo>
                  <a:lnTo>
                    <a:pt x="0" y="1742"/>
                  </a:lnTo>
                  <a:lnTo>
                    <a:pt x="116" y="1742"/>
                  </a:lnTo>
                  <a:close/>
                </a:path>
              </a:pathLst>
            </a:custGeom>
            <a:solidFill>
              <a:srgbClr val="EDEE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2" name="Rectangle 95"/>
            <p:cNvSpPr>
              <a:spLocks noChangeArrowheads="1"/>
            </p:cNvSpPr>
            <p:nvPr/>
          </p:nvSpPr>
          <p:spPr bwMode="auto">
            <a:xfrm>
              <a:off x="7278688" y="3590925"/>
              <a:ext cx="212725" cy="55563"/>
            </a:xfrm>
            <a:prstGeom prst="rect">
              <a:avLst/>
            </a:prstGeom>
            <a:solidFill>
              <a:srgbClr val="232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3" name="Rectangle 96"/>
            <p:cNvSpPr>
              <a:spLocks noChangeArrowheads="1"/>
            </p:cNvSpPr>
            <p:nvPr/>
          </p:nvSpPr>
          <p:spPr bwMode="auto">
            <a:xfrm>
              <a:off x="7491413" y="3590925"/>
              <a:ext cx="220663" cy="55563"/>
            </a:xfrm>
            <a:prstGeom prst="rect">
              <a:avLst/>
            </a:prstGeom>
            <a:solidFill>
              <a:srgbClr val="4E51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4" name="Rectangle 97"/>
            <p:cNvSpPr>
              <a:spLocks noChangeArrowheads="1"/>
            </p:cNvSpPr>
            <p:nvPr/>
          </p:nvSpPr>
          <p:spPr bwMode="auto">
            <a:xfrm>
              <a:off x="7272338" y="2968625"/>
              <a:ext cx="219075" cy="53975"/>
            </a:xfrm>
            <a:prstGeom prst="rect">
              <a:avLst/>
            </a:prstGeom>
            <a:solidFill>
              <a:srgbClr val="232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5" name="Rectangle 98"/>
            <p:cNvSpPr>
              <a:spLocks noChangeArrowheads="1"/>
            </p:cNvSpPr>
            <p:nvPr/>
          </p:nvSpPr>
          <p:spPr bwMode="auto">
            <a:xfrm>
              <a:off x="7491413" y="2968625"/>
              <a:ext cx="227013" cy="53975"/>
            </a:xfrm>
            <a:prstGeom prst="rect">
              <a:avLst/>
            </a:prstGeom>
            <a:solidFill>
              <a:srgbClr val="4E51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6" name="Freeform 99"/>
            <p:cNvSpPr>
              <a:spLocks/>
            </p:cNvSpPr>
            <p:nvPr/>
          </p:nvSpPr>
          <p:spPr bwMode="auto">
            <a:xfrm>
              <a:off x="7285038" y="2327275"/>
              <a:ext cx="206375" cy="53975"/>
            </a:xfrm>
            <a:custGeom>
              <a:avLst/>
              <a:gdLst>
                <a:gd name="T0" fmla="*/ 130 w 130"/>
                <a:gd name="T1" fmla="*/ 34 h 34"/>
                <a:gd name="T2" fmla="*/ 130 w 130"/>
                <a:gd name="T3" fmla="*/ 3 h 34"/>
                <a:gd name="T4" fmla="*/ 0 w 130"/>
                <a:gd name="T5" fmla="*/ 0 h 34"/>
                <a:gd name="T6" fmla="*/ 0 w 130"/>
                <a:gd name="T7" fmla="*/ 34 h 34"/>
                <a:gd name="T8" fmla="*/ 130 w 130"/>
                <a:gd name="T9" fmla="*/ 34 h 34"/>
              </a:gdLst>
              <a:ahLst/>
              <a:cxnLst>
                <a:cxn ang="0">
                  <a:pos x="T0" y="T1"/>
                </a:cxn>
                <a:cxn ang="0">
                  <a:pos x="T2" y="T3"/>
                </a:cxn>
                <a:cxn ang="0">
                  <a:pos x="T4" y="T5"/>
                </a:cxn>
                <a:cxn ang="0">
                  <a:pos x="T6" y="T7"/>
                </a:cxn>
                <a:cxn ang="0">
                  <a:pos x="T8" y="T9"/>
                </a:cxn>
              </a:cxnLst>
              <a:rect l="0" t="0" r="r" b="b"/>
              <a:pathLst>
                <a:path w="130" h="34">
                  <a:moveTo>
                    <a:pt x="130" y="34"/>
                  </a:moveTo>
                  <a:lnTo>
                    <a:pt x="130" y="3"/>
                  </a:lnTo>
                  <a:lnTo>
                    <a:pt x="0" y="0"/>
                  </a:lnTo>
                  <a:lnTo>
                    <a:pt x="0" y="34"/>
                  </a:lnTo>
                  <a:lnTo>
                    <a:pt x="130" y="34"/>
                  </a:lnTo>
                  <a:close/>
                </a:path>
              </a:pathLst>
            </a:custGeom>
            <a:solidFill>
              <a:srgbClr val="2326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7" name="Freeform 100"/>
            <p:cNvSpPr>
              <a:spLocks/>
            </p:cNvSpPr>
            <p:nvPr/>
          </p:nvSpPr>
          <p:spPr bwMode="auto">
            <a:xfrm>
              <a:off x="7491413" y="2327275"/>
              <a:ext cx="214313" cy="53975"/>
            </a:xfrm>
            <a:custGeom>
              <a:avLst/>
              <a:gdLst>
                <a:gd name="T0" fmla="*/ 135 w 135"/>
                <a:gd name="T1" fmla="*/ 34 h 34"/>
                <a:gd name="T2" fmla="*/ 135 w 135"/>
                <a:gd name="T3" fmla="*/ 0 h 34"/>
                <a:gd name="T4" fmla="*/ 0 w 135"/>
                <a:gd name="T5" fmla="*/ 3 h 34"/>
                <a:gd name="T6" fmla="*/ 0 w 135"/>
                <a:gd name="T7" fmla="*/ 34 h 34"/>
                <a:gd name="T8" fmla="*/ 135 w 135"/>
                <a:gd name="T9" fmla="*/ 34 h 34"/>
              </a:gdLst>
              <a:ahLst/>
              <a:cxnLst>
                <a:cxn ang="0">
                  <a:pos x="T0" y="T1"/>
                </a:cxn>
                <a:cxn ang="0">
                  <a:pos x="T2" y="T3"/>
                </a:cxn>
                <a:cxn ang="0">
                  <a:pos x="T4" y="T5"/>
                </a:cxn>
                <a:cxn ang="0">
                  <a:pos x="T6" y="T7"/>
                </a:cxn>
                <a:cxn ang="0">
                  <a:pos x="T8" y="T9"/>
                </a:cxn>
              </a:cxnLst>
              <a:rect l="0" t="0" r="r" b="b"/>
              <a:pathLst>
                <a:path w="135" h="34">
                  <a:moveTo>
                    <a:pt x="135" y="34"/>
                  </a:moveTo>
                  <a:lnTo>
                    <a:pt x="135" y="0"/>
                  </a:lnTo>
                  <a:lnTo>
                    <a:pt x="0" y="3"/>
                  </a:lnTo>
                  <a:lnTo>
                    <a:pt x="0" y="34"/>
                  </a:lnTo>
                  <a:lnTo>
                    <a:pt x="135" y="34"/>
                  </a:lnTo>
                  <a:close/>
                </a:path>
              </a:pathLst>
            </a:custGeom>
            <a:solidFill>
              <a:srgbClr val="4E51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8" name="Freeform 101"/>
            <p:cNvSpPr>
              <a:spLocks/>
            </p:cNvSpPr>
            <p:nvPr/>
          </p:nvSpPr>
          <p:spPr bwMode="auto">
            <a:xfrm>
              <a:off x="5811838" y="2913063"/>
              <a:ext cx="812800" cy="2198688"/>
            </a:xfrm>
            <a:custGeom>
              <a:avLst/>
              <a:gdLst>
                <a:gd name="T0" fmla="*/ 446 w 512"/>
                <a:gd name="T1" fmla="*/ 396 h 1385"/>
                <a:gd name="T2" fmla="*/ 423 w 512"/>
                <a:gd name="T3" fmla="*/ 504 h 1385"/>
                <a:gd name="T4" fmla="*/ 385 w 512"/>
                <a:gd name="T5" fmla="*/ 604 h 1385"/>
                <a:gd name="T6" fmla="*/ 343 w 512"/>
                <a:gd name="T7" fmla="*/ 689 h 1385"/>
                <a:gd name="T8" fmla="*/ 293 w 512"/>
                <a:gd name="T9" fmla="*/ 762 h 1385"/>
                <a:gd name="T10" fmla="*/ 239 w 512"/>
                <a:gd name="T11" fmla="*/ 827 h 1385"/>
                <a:gd name="T12" fmla="*/ 189 w 512"/>
                <a:gd name="T13" fmla="*/ 877 h 1385"/>
                <a:gd name="T14" fmla="*/ 139 w 512"/>
                <a:gd name="T15" fmla="*/ 923 h 1385"/>
                <a:gd name="T16" fmla="*/ 96 w 512"/>
                <a:gd name="T17" fmla="*/ 958 h 1385"/>
                <a:gd name="T18" fmla="*/ 62 w 512"/>
                <a:gd name="T19" fmla="*/ 992 h 1385"/>
                <a:gd name="T20" fmla="*/ 39 w 512"/>
                <a:gd name="T21" fmla="*/ 1027 h 1385"/>
                <a:gd name="T22" fmla="*/ 23 w 512"/>
                <a:gd name="T23" fmla="*/ 1066 h 1385"/>
                <a:gd name="T24" fmla="*/ 15 w 512"/>
                <a:gd name="T25" fmla="*/ 1104 h 1385"/>
                <a:gd name="T26" fmla="*/ 12 w 512"/>
                <a:gd name="T27" fmla="*/ 1135 h 1385"/>
                <a:gd name="T28" fmla="*/ 12 w 512"/>
                <a:gd name="T29" fmla="*/ 1158 h 1385"/>
                <a:gd name="T30" fmla="*/ 15 w 512"/>
                <a:gd name="T31" fmla="*/ 1177 h 1385"/>
                <a:gd name="T32" fmla="*/ 15 w 512"/>
                <a:gd name="T33" fmla="*/ 1181 h 1385"/>
                <a:gd name="T34" fmla="*/ 0 w 512"/>
                <a:gd name="T35" fmla="*/ 1181 h 1385"/>
                <a:gd name="T36" fmla="*/ 0 w 512"/>
                <a:gd name="T37" fmla="*/ 1250 h 1385"/>
                <a:gd name="T38" fmla="*/ 512 w 512"/>
                <a:gd name="T39" fmla="*/ 1385 h 1385"/>
                <a:gd name="T40" fmla="*/ 512 w 512"/>
                <a:gd name="T41" fmla="*/ 0 h 1385"/>
                <a:gd name="T42" fmla="*/ 508 w 512"/>
                <a:gd name="T43" fmla="*/ 19 h 1385"/>
                <a:gd name="T44" fmla="*/ 504 w 512"/>
                <a:gd name="T45" fmla="*/ 42 h 1385"/>
                <a:gd name="T46" fmla="*/ 497 w 512"/>
                <a:gd name="T47" fmla="*/ 96 h 1385"/>
                <a:gd name="T48" fmla="*/ 485 w 512"/>
                <a:gd name="T49" fmla="*/ 162 h 1385"/>
                <a:gd name="T50" fmla="*/ 473 w 512"/>
                <a:gd name="T51" fmla="*/ 227 h 1385"/>
                <a:gd name="T52" fmla="*/ 462 w 512"/>
                <a:gd name="T53" fmla="*/ 292 h 1385"/>
                <a:gd name="T54" fmla="*/ 458 w 512"/>
                <a:gd name="T55" fmla="*/ 319 h 1385"/>
                <a:gd name="T56" fmla="*/ 454 w 512"/>
                <a:gd name="T57" fmla="*/ 346 h 1385"/>
                <a:gd name="T58" fmla="*/ 450 w 512"/>
                <a:gd name="T59" fmla="*/ 365 h 1385"/>
                <a:gd name="T60" fmla="*/ 450 w 512"/>
                <a:gd name="T61" fmla="*/ 381 h 1385"/>
                <a:gd name="T62" fmla="*/ 446 w 512"/>
                <a:gd name="T63" fmla="*/ 392 h 1385"/>
                <a:gd name="T64" fmla="*/ 446 w 512"/>
                <a:gd name="T65" fmla="*/ 396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1385">
                  <a:moveTo>
                    <a:pt x="446" y="396"/>
                  </a:moveTo>
                  <a:lnTo>
                    <a:pt x="423" y="504"/>
                  </a:lnTo>
                  <a:lnTo>
                    <a:pt x="385" y="604"/>
                  </a:lnTo>
                  <a:lnTo>
                    <a:pt x="343" y="689"/>
                  </a:lnTo>
                  <a:lnTo>
                    <a:pt x="293" y="762"/>
                  </a:lnTo>
                  <a:lnTo>
                    <a:pt x="239" y="827"/>
                  </a:lnTo>
                  <a:lnTo>
                    <a:pt x="189" y="877"/>
                  </a:lnTo>
                  <a:lnTo>
                    <a:pt x="139" y="923"/>
                  </a:lnTo>
                  <a:lnTo>
                    <a:pt x="96" y="958"/>
                  </a:lnTo>
                  <a:lnTo>
                    <a:pt x="62" y="992"/>
                  </a:lnTo>
                  <a:lnTo>
                    <a:pt x="39" y="1027"/>
                  </a:lnTo>
                  <a:lnTo>
                    <a:pt x="23" y="1066"/>
                  </a:lnTo>
                  <a:lnTo>
                    <a:pt x="15" y="1104"/>
                  </a:lnTo>
                  <a:lnTo>
                    <a:pt x="12" y="1135"/>
                  </a:lnTo>
                  <a:lnTo>
                    <a:pt x="12" y="1158"/>
                  </a:lnTo>
                  <a:lnTo>
                    <a:pt x="15" y="1177"/>
                  </a:lnTo>
                  <a:lnTo>
                    <a:pt x="15" y="1181"/>
                  </a:lnTo>
                  <a:lnTo>
                    <a:pt x="0" y="1181"/>
                  </a:lnTo>
                  <a:lnTo>
                    <a:pt x="0" y="1250"/>
                  </a:lnTo>
                  <a:lnTo>
                    <a:pt x="512" y="1385"/>
                  </a:lnTo>
                  <a:lnTo>
                    <a:pt x="512" y="0"/>
                  </a:lnTo>
                  <a:lnTo>
                    <a:pt x="508" y="19"/>
                  </a:lnTo>
                  <a:lnTo>
                    <a:pt x="504" y="42"/>
                  </a:lnTo>
                  <a:lnTo>
                    <a:pt x="497" y="96"/>
                  </a:lnTo>
                  <a:lnTo>
                    <a:pt x="485" y="162"/>
                  </a:lnTo>
                  <a:lnTo>
                    <a:pt x="473" y="227"/>
                  </a:lnTo>
                  <a:lnTo>
                    <a:pt x="462" y="292"/>
                  </a:lnTo>
                  <a:lnTo>
                    <a:pt x="458" y="319"/>
                  </a:lnTo>
                  <a:lnTo>
                    <a:pt x="454" y="346"/>
                  </a:lnTo>
                  <a:lnTo>
                    <a:pt x="450" y="365"/>
                  </a:lnTo>
                  <a:lnTo>
                    <a:pt x="450" y="381"/>
                  </a:lnTo>
                  <a:lnTo>
                    <a:pt x="446" y="392"/>
                  </a:lnTo>
                  <a:lnTo>
                    <a:pt x="446" y="396"/>
                  </a:lnTo>
                  <a:close/>
                </a:path>
              </a:pathLst>
            </a:custGeom>
            <a:solidFill>
              <a:srgbClr val="757D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9" name="Freeform 102"/>
            <p:cNvSpPr>
              <a:spLocks/>
            </p:cNvSpPr>
            <p:nvPr/>
          </p:nvSpPr>
          <p:spPr bwMode="auto">
            <a:xfrm>
              <a:off x="5824538" y="3859213"/>
              <a:ext cx="647700" cy="922338"/>
            </a:xfrm>
            <a:custGeom>
              <a:avLst/>
              <a:gdLst>
                <a:gd name="T0" fmla="*/ 373 w 408"/>
                <a:gd name="T1" fmla="*/ 0 h 581"/>
                <a:gd name="T2" fmla="*/ 319 w 408"/>
                <a:gd name="T3" fmla="*/ 93 h 581"/>
                <a:gd name="T4" fmla="*/ 258 w 408"/>
                <a:gd name="T5" fmla="*/ 177 h 581"/>
                <a:gd name="T6" fmla="*/ 184 w 408"/>
                <a:gd name="T7" fmla="*/ 262 h 581"/>
                <a:gd name="T8" fmla="*/ 107 w 408"/>
                <a:gd name="T9" fmla="*/ 331 h 581"/>
                <a:gd name="T10" fmla="*/ 65 w 408"/>
                <a:gd name="T11" fmla="*/ 373 h 581"/>
                <a:gd name="T12" fmla="*/ 38 w 408"/>
                <a:gd name="T13" fmla="*/ 412 h 581"/>
                <a:gd name="T14" fmla="*/ 15 w 408"/>
                <a:gd name="T15" fmla="*/ 450 h 581"/>
                <a:gd name="T16" fmla="*/ 7 w 408"/>
                <a:gd name="T17" fmla="*/ 485 h 581"/>
                <a:gd name="T18" fmla="*/ 0 w 408"/>
                <a:gd name="T19" fmla="*/ 520 h 581"/>
                <a:gd name="T20" fmla="*/ 0 w 408"/>
                <a:gd name="T21" fmla="*/ 546 h 581"/>
                <a:gd name="T22" fmla="*/ 4 w 408"/>
                <a:gd name="T23" fmla="*/ 566 h 581"/>
                <a:gd name="T24" fmla="*/ 4 w 408"/>
                <a:gd name="T25" fmla="*/ 581 h 581"/>
                <a:gd name="T26" fmla="*/ 31 w 408"/>
                <a:gd name="T27" fmla="*/ 581 h 581"/>
                <a:gd name="T28" fmla="*/ 34 w 408"/>
                <a:gd name="T29" fmla="*/ 527 h 581"/>
                <a:gd name="T30" fmla="*/ 42 w 408"/>
                <a:gd name="T31" fmla="*/ 481 h 581"/>
                <a:gd name="T32" fmla="*/ 57 w 408"/>
                <a:gd name="T33" fmla="*/ 443 h 581"/>
                <a:gd name="T34" fmla="*/ 77 w 408"/>
                <a:gd name="T35" fmla="*/ 412 h 581"/>
                <a:gd name="T36" fmla="*/ 96 w 408"/>
                <a:gd name="T37" fmla="*/ 385 h 581"/>
                <a:gd name="T38" fmla="*/ 115 w 408"/>
                <a:gd name="T39" fmla="*/ 366 h 581"/>
                <a:gd name="T40" fmla="*/ 127 w 408"/>
                <a:gd name="T41" fmla="*/ 358 h 581"/>
                <a:gd name="T42" fmla="*/ 131 w 408"/>
                <a:gd name="T43" fmla="*/ 354 h 581"/>
                <a:gd name="T44" fmla="*/ 184 w 408"/>
                <a:gd name="T45" fmla="*/ 300 h 581"/>
                <a:gd name="T46" fmla="*/ 235 w 408"/>
                <a:gd name="T47" fmla="*/ 250 h 581"/>
                <a:gd name="T48" fmla="*/ 277 w 408"/>
                <a:gd name="T49" fmla="*/ 204 h 581"/>
                <a:gd name="T50" fmla="*/ 311 w 408"/>
                <a:gd name="T51" fmla="*/ 158 h 581"/>
                <a:gd name="T52" fmla="*/ 342 w 408"/>
                <a:gd name="T53" fmla="*/ 116 h 581"/>
                <a:gd name="T54" fmla="*/ 369 w 408"/>
                <a:gd name="T55" fmla="*/ 73 h 581"/>
                <a:gd name="T56" fmla="*/ 388 w 408"/>
                <a:gd name="T57" fmla="*/ 39 h 581"/>
                <a:gd name="T58" fmla="*/ 408 w 408"/>
                <a:gd name="T59" fmla="*/ 0 h 581"/>
                <a:gd name="T60" fmla="*/ 373 w 408"/>
                <a:gd name="T61"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8" h="581">
                  <a:moveTo>
                    <a:pt x="373" y="0"/>
                  </a:moveTo>
                  <a:lnTo>
                    <a:pt x="319" y="93"/>
                  </a:lnTo>
                  <a:lnTo>
                    <a:pt x="258" y="177"/>
                  </a:lnTo>
                  <a:lnTo>
                    <a:pt x="184" y="262"/>
                  </a:lnTo>
                  <a:lnTo>
                    <a:pt x="107" y="331"/>
                  </a:lnTo>
                  <a:lnTo>
                    <a:pt x="65" y="373"/>
                  </a:lnTo>
                  <a:lnTo>
                    <a:pt x="38" y="412"/>
                  </a:lnTo>
                  <a:lnTo>
                    <a:pt x="15" y="450"/>
                  </a:lnTo>
                  <a:lnTo>
                    <a:pt x="7" y="485"/>
                  </a:lnTo>
                  <a:lnTo>
                    <a:pt x="0" y="520"/>
                  </a:lnTo>
                  <a:lnTo>
                    <a:pt x="0" y="546"/>
                  </a:lnTo>
                  <a:lnTo>
                    <a:pt x="4" y="566"/>
                  </a:lnTo>
                  <a:lnTo>
                    <a:pt x="4" y="581"/>
                  </a:lnTo>
                  <a:lnTo>
                    <a:pt x="31" y="581"/>
                  </a:lnTo>
                  <a:lnTo>
                    <a:pt x="34" y="527"/>
                  </a:lnTo>
                  <a:lnTo>
                    <a:pt x="42" y="481"/>
                  </a:lnTo>
                  <a:lnTo>
                    <a:pt x="57" y="443"/>
                  </a:lnTo>
                  <a:lnTo>
                    <a:pt x="77" y="412"/>
                  </a:lnTo>
                  <a:lnTo>
                    <a:pt x="96" y="385"/>
                  </a:lnTo>
                  <a:lnTo>
                    <a:pt x="115" y="366"/>
                  </a:lnTo>
                  <a:lnTo>
                    <a:pt x="127" y="358"/>
                  </a:lnTo>
                  <a:lnTo>
                    <a:pt x="131" y="354"/>
                  </a:lnTo>
                  <a:lnTo>
                    <a:pt x="184" y="300"/>
                  </a:lnTo>
                  <a:lnTo>
                    <a:pt x="235" y="250"/>
                  </a:lnTo>
                  <a:lnTo>
                    <a:pt x="277" y="204"/>
                  </a:lnTo>
                  <a:lnTo>
                    <a:pt x="311" y="158"/>
                  </a:lnTo>
                  <a:lnTo>
                    <a:pt x="342" y="116"/>
                  </a:lnTo>
                  <a:lnTo>
                    <a:pt x="369" y="73"/>
                  </a:lnTo>
                  <a:lnTo>
                    <a:pt x="388" y="39"/>
                  </a:lnTo>
                  <a:lnTo>
                    <a:pt x="408" y="0"/>
                  </a:lnTo>
                  <a:lnTo>
                    <a:pt x="373" y="0"/>
                  </a:lnTo>
                  <a:close/>
                </a:path>
              </a:pathLst>
            </a:custGeom>
            <a:solidFill>
              <a:srgbClr val="1516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0" name="Rectangle 103"/>
            <p:cNvSpPr>
              <a:spLocks noChangeArrowheads="1"/>
            </p:cNvSpPr>
            <p:nvPr/>
          </p:nvSpPr>
          <p:spPr bwMode="auto">
            <a:xfrm>
              <a:off x="6191250" y="4622800"/>
              <a:ext cx="219075" cy="49213"/>
            </a:xfrm>
            <a:prstGeom prst="rect">
              <a:avLst/>
            </a:prstGeom>
            <a:solidFill>
              <a:srgbClr val="1516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1" name="Rectangle 104"/>
            <p:cNvSpPr>
              <a:spLocks noChangeArrowheads="1"/>
            </p:cNvSpPr>
            <p:nvPr/>
          </p:nvSpPr>
          <p:spPr bwMode="auto">
            <a:xfrm>
              <a:off x="6129338" y="4689475"/>
              <a:ext cx="280988" cy="49213"/>
            </a:xfrm>
            <a:prstGeom prst="rect">
              <a:avLst/>
            </a:prstGeom>
            <a:solidFill>
              <a:srgbClr val="1516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2" name="Freeform 105"/>
            <p:cNvSpPr>
              <a:spLocks/>
            </p:cNvSpPr>
            <p:nvPr/>
          </p:nvSpPr>
          <p:spPr bwMode="auto">
            <a:xfrm>
              <a:off x="7162800" y="2913063"/>
              <a:ext cx="806450" cy="2198688"/>
            </a:xfrm>
            <a:custGeom>
              <a:avLst/>
              <a:gdLst>
                <a:gd name="T0" fmla="*/ 61 w 508"/>
                <a:gd name="T1" fmla="*/ 396 h 1385"/>
                <a:gd name="T2" fmla="*/ 88 w 508"/>
                <a:gd name="T3" fmla="*/ 504 h 1385"/>
                <a:gd name="T4" fmla="*/ 123 w 508"/>
                <a:gd name="T5" fmla="*/ 604 h 1385"/>
                <a:gd name="T6" fmla="*/ 169 w 508"/>
                <a:gd name="T7" fmla="*/ 689 h 1385"/>
                <a:gd name="T8" fmla="*/ 219 w 508"/>
                <a:gd name="T9" fmla="*/ 762 h 1385"/>
                <a:gd name="T10" fmla="*/ 269 w 508"/>
                <a:gd name="T11" fmla="*/ 827 h 1385"/>
                <a:gd name="T12" fmla="*/ 323 w 508"/>
                <a:gd name="T13" fmla="*/ 877 h 1385"/>
                <a:gd name="T14" fmla="*/ 373 w 508"/>
                <a:gd name="T15" fmla="*/ 923 h 1385"/>
                <a:gd name="T16" fmla="*/ 415 w 508"/>
                <a:gd name="T17" fmla="*/ 958 h 1385"/>
                <a:gd name="T18" fmla="*/ 446 w 508"/>
                <a:gd name="T19" fmla="*/ 992 h 1385"/>
                <a:gd name="T20" fmla="*/ 469 w 508"/>
                <a:gd name="T21" fmla="*/ 1027 h 1385"/>
                <a:gd name="T22" fmla="*/ 485 w 508"/>
                <a:gd name="T23" fmla="*/ 1066 h 1385"/>
                <a:gd name="T24" fmla="*/ 492 w 508"/>
                <a:gd name="T25" fmla="*/ 1104 h 1385"/>
                <a:gd name="T26" fmla="*/ 496 w 508"/>
                <a:gd name="T27" fmla="*/ 1135 h 1385"/>
                <a:gd name="T28" fmla="*/ 496 w 508"/>
                <a:gd name="T29" fmla="*/ 1158 h 1385"/>
                <a:gd name="T30" fmla="*/ 496 w 508"/>
                <a:gd name="T31" fmla="*/ 1177 h 1385"/>
                <a:gd name="T32" fmla="*/ 496 w 508"/>
                <a:gd name="T33" fmla="*/ 1181 h 1385"/>
                <a:gd name="T34" fmla="*/ 508 w 508"/>
                <a:gd name="T35" fmla="*/ 1181 h 1385"/>
                <a:gd name="T36" fmla="*/ 508 w 508"/>
                <a:gd name="T37" fmla="*/ 1250 h 1385"/>
                <a:gd name="T38" fmla="*/ 0 w 508"/>
                <a:gd name="T39" fmla="*/ 1385 h 1385"/>
                <a:gd name="T40" fmla="*/ 0 w 508"/>
                <a:gd name="T41" fmla="*/ 0 h 1385"/>
                <a:gd name="T42" fmla="*/ 0 w 508"/>
                <a:gd name="T43" fmla="*/ 19 h 1385"/>
                <a:gd name="T44" fmla="*/ 3 w 508"/>
                <a:gd name="T45" fmla="*/ 42 h 1385"/>
                <a:gd name="T46" fmla="*/ 15 w 508"/>
                <a:gd name="T47" fmla="*/ 96 h 1385"/>
                <a:gd name="T48" fmla="*/ 27 w 508"/>
                <a:gd name="T49" fmla="*/ 162 h 1385"/>
                <a:gd name="T50" fmla="*/ 34 w 508"/>
                <a:gd name="T51" fmla="*/ 227 h 1385"/>
                <a:gd name="T52" fmla="*/ 46 w 508"/>
                <a:gd name="T53" fmla="*/ 292 h 1385"/>
                <a:gd name="T54" fmla="*/ 50 w 508"/>
                <a:gd name="T55" fmla="*/ 319 h 1385"/>
                <a:gd name="T56" fmla="*/ 53 w 508"/>
                <a:gd name="T57" fmla="*/ 346 h 1385"/>
                <a:gd name="T58" fmla="*/ 57 w 508"/>
                <a:gd name="T59" fmla="*/ 365 h 1385"/>
                <a:gd name="T60" fmla="*/ 61 w 508"/>
                <a:gd name="T61" fmla="*/ 381 h 1385"/>
                <a:gd name="T62" fmla="*/ 61 w 508"/>
                <a:gd name="T63" fmla="*/ 392 h 1385"/>
                <a:gd name="T64" fmla="*/ 61 w 508"/>
                <a:gd name="T65" fmla="*/ 396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8" h="1385">
                  <a:moveTo>
                    <a:pt x="61" y="396"/>
                  </a:moveTo>
                  <a:lnTo>
                    <a:pt x="88" y="504"/>
                  </a:lnTo>
                  <a:lnTo>
                    <a:pt x="123" y="604"/>
                  </a:lnTo>
                  <a:lnTo>
                    <a:pt x="169" y="689"/>
                  </a:lnTo>
                  <a:lnTo>
                    <a:pt x="219" y="762"/>
                  </a:lnTo>
                  <a:lnTo>
                    <a:pt x="269" y="827"/>
                  </a:lnTo>
                  <a:lnTo>
                    <a:pt x="323" y="877"/>
                  </a:lnTo>
                  <a:lnTo>
                    <a:pt x="373" y="923"/>
                  </a:lnTo>
                  <a:lnTo>
                    <a:pt x="415" y="958"/>
                  </a:lnTo>
                  <a:lnTo>
                    <a:pt x="446" y="992"/>
                  </a:lnTo>
                  <a:lnTo>
                    <a:pt x="469" y="1027"/>
                  </a:lnTo>
                  <a:lnTo>
                    <a:pt x="485" y="1066"/>
                  </a:lnTo>
                  <a:lnTo>
                    <a:pt x="492" y="1104"/>
                  </a:lnTo>
                  <a:lnTo>
                    <a:pt x="496" y="1135"/>
                  </a:lnTo>
                  <a:lnTo>
                    <a:pt x="496" y="1158"/>
                  </a:lnTo>
                  <a:lnTo>
                    <a:pt x="496" y="1177"/>
                  </a:lnTo>
                  <a:lnTo>
                    <a:pt x="496" y="1181"/>
                  </a:lnTo>
                  <a:lnTo>
                    <a:pt x="508" y="1181"/>
                  </a:lnTo>
                  <a:lnTo>
                    <a:pt x="508" y="1250"/>
                  </a:lnTo>
                  <a:lnTo>
                    <a:pt x="0" y="1385"/>
                  </a:lnTo>
                  <a:lnTo>
                    <a:pt x="0" y="0"/>
                  </a:lnTo>
                  <a:lnTo>
                    <a:pt x="0" y="19"/>
                  </a:lnTo>
                  <a:lnTo>
                    <a:pt x="3" y="42"/>
                  </a:lnTo>
                  <a:lnTo>
                    <a:pt x="15" y="96"/>
                  </a:lnTo>
                  <a:lnTo>
                    <a:pt x="27" y="162"/>
                  </a:lnTo>
                  <a:lnTo>
                    <a:pt x="34" y="227"/>
                  </a:lnTo>
                  <a:lnTo>
                    <a:pt x="46" y="292"/>
                  </a:lnTo>
                  <a:lnTo>
                    <a:pt x="50" y="319"/>
                  </a:lnTo>
                  <a:lnTo>
                    <a:pt x="53" y="346"/>
                  </a:lnTo>
                  <a:lnTo>
                    <a:pt x="57" y="365"/>
                  </a:lnTo>
                  <a:lnTo>
                    <a:pt x="61" y="381"/>
                  </a:lnTo>
                  <a:lnTo>
                    <a:pt x="61" y="392"/>
                  </a:lnTo>
                  <a:lnTo>
                    <a:pt x="61" y="396"/>
                  </a:lnTo>
                  <a:close/>
                </a:path>
              </a:pathLst>
            </a:custGeom>
            <a:solidFill>
              <a:srgbClr val="A9AF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3" name="Freeform 106"/>
            <p:cNvSpPr>
              <a:spLocks/>
            </p:cNvSpPr>
            <p:nvPr/>
          </p:nvSpPr>
          <p:spPr bwMode="auto">
            <a:xfrm>
              <a:off x="7315200" y="3859213"/>
              <a:ext cx="641350" cy="922338"/>
            </a:xfrm>
            <a:custGeom>
              <a:avLst/>
              <a:gdLst>
                <a:gd name="T0" fmla="*/ 296 w 404"/>
                <a:gd name="T1" fmla="*/ 331 h 581"/>
                <a:gd name="T2" fmla="*/ 219 w 404"/>
                <a:gd name="T3" fmla="*/ 262 h 581"/>
                <a:gd name="T4" fmla="*/ 150 w 404"/>
                <a:gd name="T5" fmla="*/ 177 h 581"/>
                <a:gd name="T6" fmla="*/ 84 w 404"/>
                <a:gd name="T7" fmla="*/ 93 h 581"/>
                <a:gd name="T8" fmla="*/ 31 w 404"/>
                <a:gd name="T9" fmla="*/ 0 h 581"/>
                <a:gd name="T10" fmla="*/ 0 w 404"/>
                <a:gd name="T11" fmla="*/ 0 h 581"/>
                <a:gd name="T12" fmla="*/ 15 w 404"/>
                <a:gd name="T13" fmla="*/ 39 h 581"/>
                <a:gd name="T14" fmla="*/ 38 w 404"/>
                <a:gd name="T15" fmla="*/ 73 h 581"/>
                <a:gd name="T16" fmla="*/ 65 w 404"/>
                <a:gd name="T17" fmla="*/ 116 h 581"/>
                <a:gd name="T18" fmla="*/ 96 w 404"/>
                <a:gd name="T19" fmla="*/ 158 h 581"/>
                <a:gd name="T20" fmla="*/ 131 w 404"/>
                <a:gd name="T21" fmla="*/ 204 h 581"/>
                <a:gd name="T22" fmla="*/ 173 w 404"/>
                <a:gd name="T23" fmla="*/ 250 h 581"/>
                <a:gd name="T24" fmla="*/ 219 w 404"/>
                <a:gd name="T25" fmla="*/ 300 h 581"/>
                <a:gd name="T26" fmla="*/ 273 w 404"/>
                <a:gd name="T27" fmla="*/ 354 h 581"/>
                <a:gd name="T28" fmla="*/ 277 w 404"/>
                <a:gd name="T29" fmla="*/ 358 h 581"/>
                <a:gd name="T30" fmla="*/ 292 w 404"/>
                <a:gd name="T31" fmla="*/ 366 h 581"/>
                <a:gd name="T32" fmla="*/ 308 w 404"/>
                <a:gd name="T33" fmla="*/ 385 h 581"/>
                <a:gd name="T34" fmla="*/ 327 w 404"/>
                <a:gd name="T35" fmla="*/ 412 h 581"/>
                <a:gd name="T36" fmla="*/ 346 w 404"/>
                <a:gd name="T37" fmla="*/ 443 h 581"/>
                <a:gd name="T38" fmla="*/ 362 w 404"/>
                <a:gd name="T39" fmla="*/ 481 h 581"/>
                <a:gd name="T40" fmla="*/ 373 w 404"/>
                <a:gd name="T41" fmla="*/ 527 h 581"/>
                <a:gd name="T42" fmla="*/ 373 w 404"/>
                <a:gd name="T43" fmla="*/ 581 h 581"/>
                <a:gd name="T44" fmla="*/ 400 w 404"/>
                <a:gd name="T45" fmla="*/ 581 h 581"/>
                <a:gd name="T46" fmla="*/ 404 w 404"/>
                <a:gd name="T47" fmla="*/ 566 h 581"/>
                <a:gd name="T48" fmla="*/ 404 w 404"/>
                <a:gd name="T49" fmla="*/ 546 h 581"/>
                <a:gd name="T50" fmla="*/ 404 w 404"/>
                <a:gd name="T51" fmla="*/ 520 h 581"/>
                <a:gd name="T52" fmla="*/ 400 w 404"/>
                <a:gd name="T53" fmla="*/ 485 h 581"/>
                <a:gd name="T54" fmla="*/ 389 w 404"/>
                <a:gd name="T55" fmla="*/ 450 h 581"/>
                <a:gd name="T56" fmla="*/ 369 w 404"/>
                <a:gd name="T57" fmla="*/ 412 h 581"/>
                <a:gd name="T58" fmla="*/ 338 w 404"/>
                <a:gd name="T59" fmla="*/ 373 h 581"/>
                <a:gd name="T60" fmla="*/ 296 w 404"/>
                <a:gd name="T61" fmla="*/ 331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4" h="581">
                  <a:moveTo>
                    <a:pt x="296" y="331"/>
                  </a:moveTo>
                  <a:lnTo>
                    <a:pt x="219" y="262"/>
                  </a:lnTo>
                  <a:lnTo>
                    <a:pt x="150" y="177"/>
                  </a:lnTo>
                  <a:lnTo>
                    <a:pt x="84" y="93"/>
                  </a:lnTo>
                  <a:lnTo>
                    <a:pt x="31" y="0"/>
                  </a:lnTo>
                  <a:lnTo>
                    <a:pt x="0" y="0"/>
                  </a:lnTo>
                  <a:lnTo>
                    <a:pt x="15" y="39"/>
                  </a:lnTo>
                  <a:lnTo>
                    <a:pt x="38" y="73"/>
                  </a:lnTo>
                  <a:lnTo>
                    <a:pt x="65" y="116"/>
                  </a:lnTo>
                  <a:lnTo>
                    <a:pt x="96" y="158"/>
                  </a:lnTo>
                  <a:lnTo>
                    <a:pt x="131" y="204"/>
                  </a:lnTo>
                  <a:lnTo>
                    <a:pt x="173" y="250"/>
                  </a:lnTo>
                  <a:lnTo>
                    <a:pt x="219" y="300"/>
                  </a:lnTo>
                  <a:lnTo>
                    <a:pt x="273" y="354"/>
                  </a:lnTo>
                  <a:lnTo>
                    <a:pt x="277" y="358"/>
                  </a:lnTo>
                  <a:lnTo>
                    <a:pt x="292" y="366"/>
                  </a:lnTo>
                  <a:lnTo>
                    <a:pt x="308" y="385"/>
                  </a:lnTo>
                  <a:lnTo>
                    <a:pt x="327" y="412"/>
                  </a:lnTo>
                  <a:lnTo>
                    <a:pt x="346" y="443"/>
                  </a:lnTo>
                  <a:lnTo>
                    <a:pt x="362" y="481"/>
                  </a:lnTo>
                  <a:lnTo>
                    <a:pt x="373" y="527"/>
                  </a:lnTo>
                  <a:lnTo>
                    <a:pt x="373" y="581"/>
                  </a:lnTo>
                  <a:lnTo>
                    <a:pt x="400" y="581"/>
                  </a:lnTo>
                  <a:lnTo>
                    <a:pt x="404" y="566"/>
                  </a:lnTo>
                  <a:lnTo>
                    <a:pt x="404" y="546"/>
                  </a:lnTo>
                  <a:lnTo>
                    <a:pt x="404" y="520"/>
                  </a:lnTo>
                  <a:lnTo>
                    <a:pt x="400" y="485"/>
                  </a:lnTo>
                  <a:lnTo>
                    <a:pt x="389" y="450"/>
                  </a:lnTo>
                  <a:lnTo>
                    <a:pt x="369" y="412"/>
                  </a:lnTo>
                  <a:lnTo>
                    <a:pt x="338" y="373"/>
                  </a:lnTo>
                  <a:lnTo>
                    <a:pt x="296" y="331"/>
                  </a:lnTo>
                  <a:close/>
                </a:path>
              </a:pathLst>
            </a:custGeom>
            <a:solidFill>
              <a:srgbClr val="1516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4" name="Rectangle 107"/>
            <p:cNvSpPr>
              <a:spLocks noChangeArrowheads="1"/>
            </p:cNvSpPr>
            <p:nvPr/>
          </p:nvSpPr>
          <p:spPr bwMode="auto">
            <a:xfrm>
              <a:off x="7369175" y="4622800"/>
              <a:ext cx="220663" cy="49213"/>
            </a:xfrm>
            <a:prstGeom prst="rect">
              <a:avLst/>
            </a:prstGeom>
            <a:solidFill>
              <a:srgbClr val="1516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5" name="Rectangle 108"/>
            <p:cNvSpPr>
              <a:spLocks noChangeArrowheads="1"/>
            </p:cNvSpPr>
            <p:nvPr/>
          </p:nvSpPr>
          <p:spPr bwMode="auto">
            <a:xfrm>
              <a:off x="7369175" y="4689475"/>
              <a:ext cx="280988" cy="49213"/>
            </a:xfrm>
            <a:prstGeom prst="rect">
              <a:avLst/>
            </a:prstGeom>
            <a:solidFill>
              <a:srgbClr val="1516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6" name="Freeform 109"/>
            <p:cNvSpPr>
              <a:spLocks/>
            </p:cNvSpPr>
            <p:nvPr/>
          </p:nvSpPr>
          <p:spPr bwMode="auto">
            <a:xfrm>
              <a:off x="6611938" y="2149475"/>
              <a:ext cx="280988" cy="2998788"/>
            </a:xfrm>
            <a:custGeom>
              <a:avLst/>
              <a:gdLst>
                <a:gd name="T0" fmla="*/ 89 w 177"/>
                <a:gd name="T1" fmla="*/ 0 h 1889"/>
                <a:gd name="T2" fmla="*/ 81 w 177"/>
                <a:gd name="T3" fmla="*/ 12 h 1889"/>
                <a:gd name="T4" fmla="*/ 50 w 177"/>
                <a:gd name="T5" fmla="*/ 123 h 1889"/>
                <a:gd name="T6" fmla="*/ 31 w 177"/>
                <a:gd name="T7" fmla="*/ 231 h 1889"/>
                <a:gd name="T8" fmla="*/ 16 w 177"/>
                <a:gd name="T9" fmla="*/ 335 h 1889"/>
                <a:gd name="T10" fmla="*/ 4 w 177"/>
                <a:gd name="T11" fmla="*/ 427 h 1889"/>
                <a:gd name="T12" fmla="*/ 4 w 177"/>
                <a:gd name="T13" fmla="*/ 469 h 1889"/>
                <a:gd name="T14" fmla="*/ 0 w 177"/>
                <a:gd name="T15" fmla="*/ 508 h 1889"/>
                <a:gd name="T16" fmla="*/ 0 w 177"/>
                <a:gd name="T17" fmla="*/ 539 h 1889"/>
                <a:gd name="T18" fmla="*/ 0 w 177"/>
                <a:gd name="T19" fmla="*/ 566 h 1889"/>
                <a:gd name="T20" fmla="*/ 0 w 177"/>
                <a:gd name="T21" fmla="*/ 589 h 1889"/>
                <a:gd name="T22" fmla="*/ 0 w 177"/>
                <a:gd name="T23" fmla="*/ 608 h 1889"/>
                <a:gd name="T24" fmla="*/ 0 w 177"/>
                <a:gd name="T25" fmla="*/ 616 h 1889"/>
                <a:gd name="T26" fmla="*/ 0 w 177"/>
                <a:gd name="T27" fmla="*/ 619 h 1889"/>
                <a:gd name="T28" fmla="*/ 0 w 177"/>
                <a:gd name="T29" fmla="*/ 1889 h 1889"/>
                <a:gd name="T30" fmla="*/ 177 w 177"/>
                <a:gd name="T31" fmla="*/ 1889 h 1889"/>
                <a:gd name="T32" fmla="*/ 177 w 177"/>
                <a:gd name="T33" fmla="*/ 0 h 1889"/>
                <a:gd name="T34" fmla="*/ 89 w 177"/>
                <a:gd name="T35" fmla="*/ 0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1889">
                  <a:moveTo>
                    <a:pt x="89" y="0"/>
                  </a:moveTo>
                  <a:lnTo>
                    <a:pt x="81" y="12"/>
                  </a:lnTo>
                  <a:lnTo>
                    <a:pt x="50" y="123"/>
                  </a:lnTo>
                  <a:lnTo>
                    <a:pt x="31" y="231"/>
                  </a:lnTo>
                  <a:lnTo>
                    <a:pt x="16" y="335"/>
                  </a:lnTo>
                  <a:lnTo>
                    <a:pt x="4" y="427"/>
                  </a:lnTo>
                  <a:lnTo>
                    <a:pt x="4" y="469"/>
                  </a:lnTo>
                  <a:lnTo>
                    <a:pt x="0" y="508"/>
                  </a:lnTo>
                  <a:lnTo>
                    <a:pt x="0" y="539"/>
                  </a:lnTo>
                  <a:lnTo>
                    <a:pt x="0" y="566"/>
                  </a:lnTo>
                  <a:lnTo>
                    <a:pt x="0" y="589"/>
                  </a:lnTo>
                  <a:lnTo>
                    <a:pt x="0" y="608"/>
                  </a:lnTo>
                  <a:lnTo>
                    <a:pt x="0" y="616"/>
                  </a:lnTo>
                  <a:lnTo>
                    <a:pt x="0" y="619"/>
                  </a:lnTo>
                  <a:lnTo>
                    <a:pt x="0" y="1889"/>
                  </a:lnTo>
                  <a:lnTo>
                    <a:pt x="177" y="1889"/>
                  </a:lnTo>
                  <a:lnTo>
                    <a:pt x="177" y="0"/>
                  </a:lnTo>
                  <a:lnTo>
                    <a:pt x="89" y="0"/>
                  </a:lnTo>
                  <a:close/>
                </a:path>
              </a:pathLst>
            </a:custGeom>
            <a:solidFill>
              <a:srgbClr val="AFB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7" name="Freeform 110"/>
            <p:cNvSpPr>
              <a:spLocks/>
            </p:cNvSpPr>
            <p:nvPr/>
          </p:nvSpPr>
          <p:spPr bwMode="auto">
            <a:xfrm>
              <a:off x="6892925" y="2149475"/>
              <a:ext cx="280988" cy="2998788"/>
            </a:xfrm>
            <a:custGeom>
              <a:avLst/>
              <a:gdLst>
                <a:gd name="T0" fmla="*/ 96 w 177"/>
                <a:gd name="T1" fmla="*/ 12 h 1889"/>
                <a:gd name="T2" fmla="*/ 89 w 177"/>
                <a:gd name="T3" fmla="*/ 0 h 1889"/>
                <a:gd name="T4" fmla="*/ 0 w 177"/>
                <a:gd name="T5" fmla="*/ 0 h 1889"/>
                <a:gd name="T6" fmla="*/ 0 w 177"/>
                <a:gd name="T7" fmla="*/ 1889 h 1889"/>
                <a:gd name="T8" fmla="*/ 177 w 177"/>
                <a:gd name="T9" fmla="*/ 1889 h 1889"/>
                <a:gd name="T10" fmla="*/ 177 w 177"/>
                <a:gd name="T11" fmla="*/ 619 h 1889"/>
                <a:gd name="T12" fmla="*/ 177 w 177"/>
                <a:gd name="T13" fmla="*/ 619 h 1889"/>
                <a:gd name="T14" fmla="*/ 177 w 177"/>
                <a:gd name="T15" fmla="*/ 608 h 1889"/>
                <a:gd name="T16" fmla="*/ 177 w 177"/>
                <a:gd name="T17" fmla="*/ 589 h 1889"/>
                <a:gd name="T18" fmla="*/ 177 w 177"/>
                <a:gd name="T19" fmla="*/ 569 h 1889"/>
                <a:gd name="T20" fmla="*/ 177 w 177"/>
                <a:gd name="T21" fmla="*/ 539 h 1889"/>
                <a:gd name="T22" fmla="*/ 177 w 177"/>
                <a:gd name="T23" fmla="*/ 508 h 1889"/>
                <a:gd name="T24" fmla="*/ 173 w 177"/>
                <a:gd name="T25" fmla="*/ 469 h 1889"/>
                <a:gd name="T26" fmla="*/ 170 w 177"/>
                <a:gd name="T27" fmla="*/ 427 h 1889"/>
                <a:gd name="T28" fmla="*/ 162 w 177"/>
                <a:gd name="T29" fmla="*/ 335 h 1889"/>
                <a:gd name="T30" fmla="*/ 147 w 177"/>
                <a:gd name="T31" fmla="*/ 235 h 1889"/>
                <a:gd name="T32" fmla="*/ 127 w 177"/>
                <a:gd name="T33" fmla="*/ 123 h 1889"/>
                <a:gd name="T34" fmla="*/ 96 w 177"/>
                <a:gd name="T35" fmla="*/ 12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1889">
                  <a:moveTo>
                    <a:pt x="96" y="12"/>
                  </a:moveTo>
                  <a:lnTo>
                    <a:pt x="89" y="0"/>
                  </a:lnTo>
                  <a:lnTo>
                    <a:pt x="0" y="0"/>
                  </a:lnTo>
                  <a:lnTo>
                    <a:pt x="0" y="1889"/>
                  </a:lnTo>
                  <a:lnTo>
                    <a:pt x="177" y="1889"/>
                  </a:lnTo>
                  <a:lnTo>
                    <a:pt x="177" y="619"/>
                  </a:lnTo>
                  <a:lnTo>
                    <a:pt x="177" y="619"/>
                  </a:lnTo>
                  <a:lnTo>
                    <a:pt x="177" y="608"/>
                  </a:lnTo>
                  <a:lnTo>
                    <a:pt x="177" y="589"/>
                  </a:lnTo>
                  <a:lnTo>
                    <a:pt x="177" y="569"/>
                  </a:lnTo>
                  <a:lnTo>
                    <a:pt x="177" y="539"/>
                  </a:lnTo>
                  <a:lnTo>
                    <a:pt x="177" y="508"/>
                  </a:lnTo>
                  <a:lnTo>
                    <a:pt x="173" y="469"/>
                  </a:lnTo>
                  <a:lnTo>
                    <a:pt x="170" y="427"/>
                  </a:lnTo>
                  <a:lnTo>
                    <a:pt x="162" y="335"/>
                  </a:lnTo>
                  <a:lnTo>
                    <a:pt x="147" y="235"/>
                  </a:lnTo>
                  <a:lnTo>
                    <a:pt x="127" y="123"/>
                  </a:lnTo>
                  <a:lnTo>
                    <a:pt x="96" y="12"/>
                  </a:lnTo>
                  <a:close/>
                </a:path>
              </a:pathLst>
            </a:custGeom>
            <a:solidFill>
              <a:srgbClr val="D2DC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8" name="Rectangle 111"/>
            <p:cNvSpPr>
              <a:spLocks noChangeArrowheads="1"/>
            </p:cNvSpPr>
            <p:nvPr/>
          </p:nvSpPr>
          <p:spPr bwMode="auto">
            <a:xfrm>
              <a:off x="6581775" y="5270500"/>
              <a:ext cx="311150" cy="103188"/>
            </a:xfrm>
            <a:prstGeom prst="rect">
              <a:avLst/>
            </a:prstGeom>
            <a:solidFill>
              <a:srgbClr val="2626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9" name="Rectangle 112"/>
            <p:cNvSpPr>
              <a:spLocks noChangeArrowheads="1"/>
            </p:cNvSpPr>
            <p:nvPr/>
          </p:nvSpPr>
          <p:spPr bwMode="auto">
            <a:xfrm>
              <a:off x="6892925" y="5270500"/>
              <a:ext cx="312738" cy="103188"/>
            </a:xfrm>
            <a:prstGeom prst="rect">
              <a:avLst/>
            </a:prstGeom>
            <a:solidFill>
              <a:srgbClr val="2626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0" name="Freeform 113"/>
            <p:cNvSpPr>
              <a:spLocks/>
            </p:cNvSpPr>
            <p:nvPr/>
          </p:nvSpPr>
          <p:spPr bwMode="auto">
            <a:xfrm>
              <a:off x="6704013" y="2351088"/>
              <a:ext cx="188913" cy="244475"/>
            </a:xfrm>
            <a:custGeom>
              <a:avLst/>
              <a:gdLst>
                <a:gd name="T0" fmla="*/ 119 w 119"/>
                <a:gd name="T1" fmla="*/ 154 h 154"/>
                <a:gd name="T2" fmla="*/ 119 w 119"/>
                <a:gd name="T3" fmla="*/ 0 h 154"/>
                <a:gd name="T4" fmla="*/ 96 w 119"/>
                <a:gd name="T5" fmla="*/ 0 h 154"/>
                <a:gd name="T6" fmla="*/ 73 w 119"/>
                <a:gd name="T7" fmla="*/ 4 h 154"/>
                <a:gd name="T8" fmla="*/ 46 w 119"/>
                <a:gd name="T9" fmla="*/ 19 h 154"/>
                <a:gd name="T10" fmla="*/ 27 w 119"/>
                <a:gd name="T11" fmla="*/ 35 h 154"/>
                <a:gd name="T12" fmla="*/ 15 w 119"/>
                <a:gd name="T13" fmla="*/ 54 h 154"/>
                <a:gd name="T14" fmla="*/ 11 w 119"/>
                <a:gd name="T15" fmla="*/ 65 h 154"/>
                <a:gd name="T16" fmla="*/ 11 w 119"/>
                <a:gd name="T17" fmla="*/ 81 h 154"/>
                <a:gd name="T18" fmla="*/ 4 w 119"/>
                <a:gd name="T19" fmla="*/ 115 h 154"/>
                <a:gd name="T20" fmla="*/ 4 w 119"/>
                <a:gd name="T21" fmla="*/ 131 h 154"/>
                <a:gd name="T22" fmla="*/ 0 w 119"/>
                <a:gd name="T23" fmla="*/ 142 h 154"/>
                <a:gd name="T24" fmla="*/ 0 w 119"/>
                <a:gd name="T25" fmla="*/ 150 h 154"/>
                <a:gd name="T26" fmla="*/ 0 w 119"/>
                <a:gd name="T27" fmla="*/ 154 h 154"/>
                <a:gd name="T28" fmla="*/ 119 w 119"/>
                <a:gd name="T2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54">
                  <a:moveTo>
                    <a:pt x="119" y="154"/>
                  </a:moveTo>
                  <a:lnTo>
                    <a:pt x="119" y="0"/>
                  </a:lnTo>
                  <a:lnTo>
                    <a:pt x="96" y="0"/>
                  </a:lnTo>
                  <a:lnTo>
                    <a:pt x="73" y="4"/>
                  </a:lnTo>
                  <a:lnTo>
                    <a:pt x="46" y="19"/>
                  </a:lnTo>
                  <a:lnTo>
                    <a:pt x="27" y="35"/>
                  </a:lnTo>
                  <a:lnTo>
                    <a:pt x="15" y="54"/>
                  </a:lnTo>
                  <a:lnTo>
                    <a:pt x="11" y="65"/>
                  </a:lnTo>
                  <a:lnTo>
                    <a:pt x="11" y="81"/>
                  </a:lnTo>
                  <a:lnTo>
                    <a:pt x="4" y="115"/>
                  </a:lnTo>
                  <a:lnTo>
                    <a:pt x="4" y="131"/>
                  </a:lnTo>
                  <a:lnTo>
                    <a:pt x="0" y="142"/>
                  </a:lnTo>
                  <a:lnTo>
                    <a:pt x="0" y="150"/>
                  </a:lnTo>
                  <a:lnTo>
                    <a:pt x="0" y="154"/>
                  </a:lnTo>
                  <a:lnTo>
                    <a:pt x="119" y="154"/>
                  </a:lnTo>
                  <a:close/>
                </a:path>
              </a:pathLst>
            </a:custGeom>
            <a:solidFill>
              <a:srgbClr val="4D70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1" name="Freeform 114"/>
            <p:cNvSpPr>
              <a:spLocks/>
            </p:cNvSpPr>
            <p:nvPr/>
          </p:nvSpPr>
          <p:spPr bwMode="auto">
            <a:xfrm>
              <a:off x="6892925" y="2351088"/>
              <a:ext cx="190500" cy="244475"/>
            </a:xfrm>
            <a:custGeom>
              <a:avLst/>
              <a:gdLst>
                <a:gd name="T0" fmla="*/ 120 w 120"/>
                <a:gd name="T1" fmla="*/ 154 h 154"/>
                <a:gd name="T2" fmla="*/ 120 w 120"/>
                <a:gd name="T3" fmla="*/ 150 h 154"/>
                <a:gd name="T4" fmla="*/ 116 w 120"/>
                <a:gd name="T5" fmla="*/ 142 h 154"/>
                <a:gd name="T6" fmla="*/ 116 w 120"/>
                <a:gd name="T7" fmla="*/ 131 h 154"/>
                <a:gd name="T8" fmla="*/ 112 w 120"/>
                <a:gd name="T9" fmla="*/ 115 h 154"/>
                <a:gd name="T10" fmla="*/ 108 w 120"/>
                <a:gd name="T11" fmla="*/ 85 h 154"/>
                <a:gd name="T12" fmla="*/ 104 w 120"/>
                <a:gd name="T13" fmla="*/ 73 h 154"/>
                <a:gd name="T14" fmla="*/ 104 w 120"/>
                <a:gd name="T15" fmla="*/ 62 h 154"/>
                <a:gd name="T16" fmla="*/ 93 w 120"/>
                <a:gd name="T17" fmla="*/ 39 h 154"/>
                <a:gd name="T18" fmla="*/ 73 w 120"/>
                <a:gd name="T19" fmla="*/ 19 h 154"/>
                <a:gd name="T20" fmla="*/ 43 w 120"/>
                <a:gd name="T21" fmla="*/ 8 h 154"/>
                <a:gd name="T22" fmla="*/ 23 w 120"/>
                <a:gd name="T23" fmla="*/ 4 h 154"/>
                <a:gd name="T24" fmla="*/ 0 w 120"/>
                <a:gd name="T25" fmla="*/ 0 h 154"/>
                <a:gd name="T26" fmla="*/ 0 w 120"/>
                <a:gd name="T27" fmla="*/ 154 h 154"/>
                <a:gd name="T28" fmla="*/ 120 w 120"/>
                <a:gd name="T2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54">
                  <a:moveTo>
                    <a:pt x="120" y="154"/>
                  </a:moveTo>
                  <a:lnTo>
                    <a:pt x="120" y="150"/>
                  </a:lnTo>
                  <a:lnTo>
                    <a:pt x="116" y="142"/>
                  </a:lnTo>
                  <a:lnTo>
                    <a:pt x="116" y="131"/>
                  </a:lnTo>
                  <a:lnTo>
                    <a:pt x="112" y="115"/>
                  </a:lnTo>
                  <a:lnTo>
                    <a:pt x="108" y="85"/>
                  </a:lnTo>
                  <a:lnTo>
                    <a:pt x="104" y="73"/>
                  </a:lnTo>
                  <a:lnTo>
                    <a:pt x="104" y="62"/>
                  </a:lnTo>
                  <a:lnTo>
                    <a:pt x="93" y="39"/>
                  </a:lnTo>
                  <a:lnTo>
                    <a:pt x="73" y="19"/>
                  </a:lnTo>
                  <a:lnTo>
                    <a:pt x="43" y="8"/>
                  </a:lnTo>
                  <a:lnTo>
                    <a:pt x="23" y="4"/>
                  </a:lnTo>
                  <a:lnTo>
                    <a:pt x="0" y="0"/>
                  </a:lnTo>
                  <a:lnTo>
                    <a:pt x="0" y="154"/>
                  </a:lnTo>
                  <a:lnTo>
                    <a:pt x="120" y="154"/>
                  </a:lnTo>
                  <a:close/>
                </a:path>
              </a:pathLst>
            </a:custGeom>
            <a:solidFill>
              <a:srgbClr val="668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2" name="Freeform 115"/>
            <p:cNvSpPr>
              <a:spLocks/>
            </p:cNvSpPr>
            <p:nvPr/>
          </p:nvSpPr>
          <p:spPr bwMode="auto">
            <a:xfrm>
              <a:off x="6740525" y="1941513"/>
              <a:ext cx="152400" cy="227013"/>
            </a:xfrm>
            <a:custGeom>
              <a:avLst/>
              <a:gdLst>
                <a:gd name="T0" fmla="*/ 96 w 96"/>
                <a:gd name="T1" fmla="*/ 143 h 143"/>
                <a:gd name="T2" fmla="*/ 96 w 96"/>
                <a:gd name="T3" fmla="*/ 0 h 143"/>
                <a:gd name="T4" fmla="*/ 77 w 96"/>
                <a:gd name="T5" fmla="*/ 4 h 143"/>
                <a:gd name="T6" fmla="*/ 65 w 96"/>
                <a:gd name="T7" fmla="*/ 8 h 143"/>
                <a:gd name="T8" fmla="*/ 54 w 96"/>
                <a:gd name="T9" fmla="*/ 20 h 143"/>
                <a:gd name="T10" fmla="*/ 42 w 96"/>
                <a:gd name="T11" fmla="*/ 39 h 143"/>
                <a:gd name="T12" fmla="*/ 31 w 96"/>
                <a:gd name="T13" fmla="*/ 62 h 143"/>
                <a:gd name="T14" fmla="*/ 15 w 96"/>
                <a:gd name="T15" fmla="*/ 96 h 143"/>
                <a:gd name="T16" fmla="*/ 0 w 96"/>
                <a:gd name="T17" fmla="*/ 143 h 143"/>
                <a:gd name="T18" fmla="*/ 96 w 9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43">
                  <a:moveTo>
                    <a:pt x="96" y="143"/>
                  </a:moveTo>
                  <a:lnTo>
                    <a:pt x="96" y="0"/>
                  </a:lnTo>
                  <a:lnTo>
                    <a:pt x="77" y="4"/>
                  </a:lnTo>
                  <a:lnTo>
                    <a:pt x="65" y="8"/>
                  </a:lnTo>
                  <a:lnTo>
                    <a:pt x="54" y="20"/>
                  </a:lnTo>
                  <a:lnTo>
                    <a:pt x="42" y="39"/>
                  </a:lnTo>
                  <a:lnTo>
                    <a:pt x="31" y="62"/>
                  </a:lnTo>
                  <a:lnTo>
                    <a:pt x="15" y="96"/>
                  </a:lnTo>
                  <a:lnTo>
                    <a:pt x="0" y="143"/>
                  </a:lnTo>
                  <a:lnTo>
                    <a:pt x="96" y="143"/>
                  </a:lnTo>
                  <a:close/>
                </a:path>
              </a:pathLst>
            </a:custGeom>
            <a:solidFill>
              <a:srgbClr val="131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3" name="Freeform 116"/>
            <p:cNvSpPr>
              <a:spLocks/>
            </p:cNvSpPr>
            <p:nvPr/>
          </p:nvSpPr>
          <p:spPr bwMode="auto">
            <a:xfrm>
              <a:off x="6892925" y="1941513"/>
              <a:ext cx="152400" cy="227013"/>
            </a:xfrm>
            <a:custGeom>
              <a:avLst/>
              <a:gdLst>
                <a:gd name="T0" fmla="*/ 0 w 96"/>
                <a:gd name="T1" fmla="*/ 143 h 143"/>
                <a:gd name="T2" fmla="*/ 0 w 96"/>
                <a:gd name="T3" fmla="*/ 0 h 143"/>
                <a:gd name="T4" fmla="*/ 19 w 96"/>
                <a:gd name="T5" fmla="*/ 4 h 143"/>
                <a:gd name="T6" fmla="*/ 27 w 96"/>
                <a:gd name="T7" fmla="*/ 8 h 143"/>
                <a:gd name="T8" fmla="*/ 39 w 96"/>
                <a:gd name="T9" fmla="*/ 20 h 143"/>
                <a:gd name="T10" fmla="*/ 50 w 96"/>
                <a:gd name="T11" fmla="*/ 39 h 143"/>
                <a:gd name="T12" fmla="*/ 66 w 96"/>
                <a:gd name="T13" fmla="*/ 62 h 143"/>
                <a:gd name="T14" fmla="*/ 77 w 96"/>
                <a:gd name="T15" fmla="*/ 96 h 143"/>
                <a:gd name="T16" fmla="*/ 96 w 96"/>
                <a:gd name="T17" fmla="*/ 143 h 143"/>
                <a:gd name="T18" fmla="*/ 0 w 9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43">
                  <a:moveTo>
                    <a:pt x="0" y="143"/>
                  </a:moveTo>
                  <a:lnTo>
                    <a:pt x="0" y="0"/>
                  </a:lnTo>
                  <a:lnTo>
                    <a:pt x="19" y="4"/>
                  </a:lnTo>
                  <a:lnTo>
                    <a:pt x="27" y="8"/>
                  </a:lnTo>
                  <a:lnTo>
                    <a:pt x="39" y="20"/>
                  </a:lnTo>
                  <a:lnTo>
                    <a:pt x="50" y="39"/>
                  </a:lnTo>
                  <a:lnTo>
                    <a:pt x="66" y="62"/>
                  </a:lnTo>
                  <a:lnTo>
                    <a:pt x="77" y="96"/>
                  </a:lnTo>
                  <a:lnTo>
                    <a:pt x="96" y="143"/>
                  </a:lnTo>
                  <a:lnTo>
                    <a:pt x="0" y="143"/>
                  </a:lnTo>
                  <a:close/>
                </a:path>
              </a:pathLst>
            </a:custGeom>
            <a:solidFill>
              <a:srgbClr val="252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4" name="Freeform 117"/>
            <p:cNvSpPr>
              <a:spLocks/>
            </p:cNvSpPr>
            <p:nvPr/>
          </p:nvSpPr>
          <p:spPr bwMode="auto">
            <a:xfrm>
              <a:off x="6618288" y="2797175"/>
              <a:ext cx="274638" cy="36513"/>
            </a:xfrm>
            <a:custGeom>
              <a:avLst/>
              <a:gdLst>
                <a:gd name="T0" fmla="*/ 173 w 173"/>
                <a:gd name="T1" fmla="*/ 23 h 23"/>
                <a:gd name="T2" fmla="*/ 173 w 173"/>
                <a:gd name="T3" fmla="*/ 0 h 23"/>
                <a:gd name="T4" fmla="*/ 4 w 173"/>
                <a:gd name="T5" fmla="*/ 0 h 23"/>
                <a:gd name="T6" fmla="*/ 0 w 173"/>
                <a:gd name="T7" fmla="*/ 23 h 23"/>
                <a:gd name="T8" fmla="*/ 173 w 173"/>
                <a:gd name="T9" fmla="*/ 23 h 23"/>
              </a:gdLst>
              <a:ahLst/>
              <a:cxnLst>
                <a:cxn ang="0">
                  <a:pos x="T0" y="T1"/>
                </a:cxn>
                <a:cxn ang="0">
                  <a:pos x="T2" y="T3"/>
                </a:cxn>
                <a:cxn ang="0">
                  <a:pos x="T4" y="T5"/>
                </a:cxn>
                <a:cxn ang="0">
                  <a:pos x="T6" y="T7"/>
                </a:cxn>
                <a:cxn ang="0">
                  <a:pos x="T8" y="T9"/>
                </a:cxn>
              </a:cxnLst>
              <a:rect l="0" t="0" r="r" b="b"/>
              <a:pathLst>
                <a:path w="173" h="23">
                  <a:moveTo>
                    <a:pt x="173" y="23"/>
                  </a:moveTo>
                  <a:lnTo>
                    <a:pt x="173" y="0"/>
                  </a:lnTo>
                  <a:lnTo>
                    <a:pt x="4" y="0"/>
                  </a:lnTo>
                  <a:lnTo>
                    <a:pt x="0" y="23"/>
                  </a:lnTo>
                  <a:lnTo>
                    <a:pt x="173" y="23"/>
                  </a:lnTo>
                  <a:close/>
                </a:path>
              </a:pathLst>
            </a:custGeom>
            <a:solidFill>
              <a:srgbClr val="848F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5" name="Freeform 118"/>
            <p:cNvSpPr>
              <a:spLocks/>
            </p:cNvSpPr>
            <p:nvPr/>
          </p:nvSpPr>
          <p:spPr bwMode="auto">
            <a:xfrm>
              <a:off x="6892925" y="2797175"/>
              <a:ext cx="274638" cy="36513"/>
            </a:xfrm>
            <a:custGeom>
              <a:avLst/>
              <a:gdLst>
                <a:gd name="T0" fmla="*/ 173 w 173"/>
                <a:gd name="T1" fmla="*/ 23 h 23"/>
                <a:gd name="T2" fmla="*/ 170 w 173"/>
                <a:gd name="T3" fmla="*/ 0 h 23"/>
                <a:gd name="T4" fmla="*/ 0 w 173"/>
                <a:gd name="T5" fmla="*/ 0 h 23"/>
                <a:gd name="T6" fmla="*/ 0 w 173"/>
                <a:gd name="T7" fmla="*/ 23 h 23"/>
                <a:gd name="T8" fmla="*/ 173 w 173"/>
                <a:gd name="T9" fmla="*/ 23 h 23"/>
              </a:gdLst>
              <a:ahLst/>
              <a:cxnLst>
                <a:cxn ang="0">
                  <a:pos x="T0" y="T1"/>
                </a:cxn>
                <a:cxn ang="0">
                  <a:pos x="T2" y="T3"/>
                </a:cxn>
                <a:cxn ang="0">
                  <a:pos x="T4" y="T5"/>
                </a:cxn>
                <a:cxn ang="0">
                  <a:pos x="T6" y="T7"/>
                </a:cxn>
                <a:cxn ang="0">
                  <a:pos x="T8" y="T9"/>
                </a:cxn>
              </a:cxnLst>
              <a:rect l="0" t="0" r="r" b="b"/>
              <a:pathLst>
                <a:path w="173" h="23">
                  <a:moveTo>
                    <a:pt x="173" y="23"/>
                  </a:moveTo>
                  <a:lnTo>
                    <a:pt x="170" y="0"/>
                  </a:lnTo>
                  <a:lnTo>
                    <a:pt x="0" y="0"/>
                  </a:lnTo>
                  <a:lnTo>
                    <a:pt x="0" y="23"/>
                  </a:lnTo>
                  <a:lnTo>
                    <a:pt x="173" y="23"/>
                  </a:lnTo>
                  <a:close/>
                </a:path>
              </a:pathLst>
            </a:custGeom>
            <a:solidFill>
              <a:srgbClr val="9AA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6" name="Rectangle 119"/>
            <p:cNvSpPr>
              <a:spLocks noChangeArrowheads="1"/>
            </p:cNvSpPr>
            <p:nvPr/>
          </p:nvSpPr>
          <p:spPr bwMode="auto">
            <a:xfrm>
              <a:off x="6611938" y="3267075"/>
              <a:ext cx="280988" cy="42863"/>
            </a:xfrm>
            <a:prstGeom prst="rect">
              <a:avLst/>
            </a:prstGeom>
            <a:solidFill>
              <a:srgbClr val="848F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7" name="Rectangle 120"/>
            <p:cNvSpPr>
              <a:spLocks noChangeArrowheads="1"/>
            </p:cNvSpPr>
            <p:nvPr/>
          </p:nvSpPr>
          <p:spPr bwMode="auto">
            <a:xfrm>
              <a:off x="6892925" y="3267075"/>
              <a:ext cx="280988" cy="42863"/>
            </a:xfrm>
            <a:prstGeom prst="rect">
              <a:avLst/>
            </a:prstGeom>
            <a:solidFill>
              <a:srgbClr val="9AA3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8" name="Rectangle 121"/>
            <p:cNvSpPr>
              <a:spLocks noChangeArrowheads="1"/>
            </p:cNvSpPr>
            <p:nvPr/>
          </p:nvSpPr>
          <p:spPr bwMode="auto">
            <a:xfrm>
              <a:off x="6611938" y="3736975"/>
              <a:ext cx="280988" cy="42863"/>
            </a:xfrm>
            <a:prstGeom prst="rect">
              <a:avLst/>
            </a:prstGeom>
            <a:solidFill>
              <a:srgbClr val="848F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9" name="Rectangle 122"/>
            <p:cNvSpPr>
              <a:spLocks noChangeArrowheads="1"/>
            </p:cNvSpPr>
            <p:nvPr/>
          </p:nvSpPr>
          <p:spPr bwMode="auto">
            <a:xfrm>
              <a:off x="6892925" y="3736975"/>
              <a:ext cx="280988" cy="42863"/>
            </a:xfrm>
            <a:prstGeom prst="rect">
              <a:avLst/>
            </a:prstGeom>
            <a:solidFill>
              <a:srgbClr val="9AA3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0" name="Rectangle 123"/>
            <p:cNvSpPr>
              <a:spLocks noChangeArrowheads="1"/>
            </p:cNvSpPr>
            <p:nvPr/>
          </p:nvSpPr>
          <p:spPr bwMode="auto">
            <a:xfrm>
              <a:off x="6611938" y="4206875"/>
              <a:ext cx="280988" cy="42863"/>
            </a:xfrm>
            <a:prstGeom prst="rect">
              <a:avLst/>
            </a:prstGeom>
            <a:solidFill>
              <a:srgbClr val="848F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1" name="Rectangle 124"/>
            <p:cNvSpPr>
              <a:spLocks noChangeArrowheads="1"/>
            </p:cNvSpPr>
            <p:nvPr/>
          </p:nvSpPr>
          <p:spPr bwMode="auto">
            <a:xfrm>
              <a:off x="6892925" y="4206875"/>
              <a:ext cx="280988" cy="42863"/>
            </a:xfrm>
            <a:prstGeom prst="rect">
              <a:avLst/>
            </a:prstGeom>
            <a:solidFill>
              <a:srgbClr val="9AA3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2" name="Rectangle 125"/>
            <p:cNvSpPr>
              <a:spLocks noChangeArrowheads="1"/>
            </p:cNvSpPr>
            <p:nvPr/>
          </p:nvSpPr>
          <p:spPr bwMode="auto">
            <a:xfrm>
              <a:off x="6611938" y="4678363"/>
              <a:ext cx="280988" cy="42863"/>
            </a:xfrm>
            <a:prstGeom prst="rect">
              <a:avLst/>
            </a:prstGeom>
            <a:solidFill>
              <a:srgbClr val="848F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3" name="Rectangle 126"/>
            <p:cNvSpPr>
              <a:spLocks noChangeArrowheads="1"/>
            </p:cNvSpPr>
            <p:nvPr/>
          </p:nvSpPr>
          <p:spPr bwMode="auto">
            <a:xfrm>
              <a:off x="6892925" y="4678363"/>
              <a:ext cx="280988" cy="42863"/>
            </a:xfrm>
            <a:prstGeom prst="rect">
              <a:avLst/>
            </a:prstGeom>
            <a:solidFill>
              <a:srgbClr val="9AA3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4" name="Freeform 127"/>
            <p:cNvSpPr>
              <a:spLocks/>
            </p:cNvSpPr>
            <p:nvPr/>
          </p:nvSpPr>
          <p:spPr bwMode="auto">
            <a:xfrm>
              <a:off x="7381875" y="4365625"/>
              <a:ext cx="201613" cy="201613"/>
            </a:xfrm>
            <a:custGeom>
              <a:avLst/>
              <a:gdLst>
                <a:gd name="T0" fmla="*/ 127 w 127"/>
                <a:gd name="T1" fmla="*/ 66 h 127"/>
                <a:gd name="T2" fmla="*/ 119 w 127"/>
                <a:gd name="T3" fmla="*/ 89 h 127"/>
                <a:gd name="T4" fmla="*/ 108 w 127"/>
                <a:gd name="T5" fmla="*/ 108 h 127"/>
                <a:gd name="T6" fmla="*/ 85 w 127"/>
                <a:gd name="T7" fmla="*/ 124 h 127"/>
                <a:gd name="T8" fmla="*/ 62 w 127"/>
                <a:gd name="T9" fmla="*/ 127 h 127"/>
                <a:gd name="T10" fmla="*/ 39 w 127"/>
                <a:gd name="T11" fmla="*/ 124 h 127"/>
                <a:gd name="T12" fmla="*/ 16 w 127"/>
                <a:gd name="T13" fmla="*/ 108 h 127"/>
                <a:gd name="T14" fmla="*/ 4 w 127"/>
                <a:gd name="T15" fmla="*/ 89 h 127"/>
                <a:gd name="T16" fmla="*/ 0 w 127"/>
                <a:gd name="T17" fmla="*/ 66 h 127"/>
                <a:gd name="T18" fmla="*/ 4 w 127"/>
                <a:gd name="T19" fmla="*/ 39 h 127"/>
                <a:gd name="T20" fmla="*/ 16 w 127"/>
                <a:gd name="T21" fmla="*/ 20 h 127"/>
                <a:gd name="T22" fmla="*/ 39 w 127"/>
                <a:gd name="T23" fmla="*/ 8 h 127"/>
                <a:gd name="T24" fmla="*/ 62 w 127"/>
                <a:gd name="T25" fmla="*/ 0 h 127"/>
                <a:gd name="T26" fmla="*/ 85 w 127"/>
                <a:gd name="T27" fmla="*/ 8 h 127"/>
                <a:gd name="T28" fmla="*/ 108 w 127"/>
                <a:gd name="T29" fmla="*/ 20 h 127"/>
                <a:gd name="T30" fmla="*/ 119 w 127"/>
                <a:gd name="T31" fmla="*/ 39 h 127"/>
                <a:gd name="T32" fmla="*/ 127 w 127"/>
                <a:gd name="T33" fmla="*/ 6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6"/>
                  </a:moveTo>
                  <a:lnTo>
                    <a:pt x="119" y="89"/>
                  </a:lnTo>
                  <a:lnTo>
                    <a:pt x="108" y="108"/>
                  </a:lnTo>
                  <a:lnTo>
                    <a:pt x="85" y="124"/>
                  </a:lnTo>
                  <a:lnTo>
                    <a:pt x="62" y="127"/>
                  </a:lnTo>
                  <a:lnTo>
                    <a:pt x="39" y="124"/>
                  </a:lnTo>
                  <a:lnTo>
                    <a:pt x="16" y="108"/>
                  </a:lnTo>
                  <a:lnTo>
                    <a:pt x="4" y="89"/>
                  </a:lnTo>
                  <a:lnTo>
                    <a:pt x="0" y="66"/>
                  </a:lnTo>
                  <a:lnTo>
                    <a:pt x="4" y="39"/>
                  </a:lnTo>
                  <a:lnTo>
                    <a:pt x="16" y="20"/>
                  </a:lnTo>
                  <a:lnTo>
                    <a:pt x="39" y="8"/>
                  </a:lnTo>
                  <a:lnTo>
                    <a:pt x="62" y="0"/>
                  </a:lnTo>
                  <a:lnTo>
                    <a:pt x="85" y="8"/>
                  </a:lnTo>
                  <a:lnTo>
                    <a:pt x="108" y="20"/>
                  </a:lnTo>
                  <a:lnTo>
                    <a:pt x="119" y="39"/>
                  </a:lnTo>
                  <a:lnTo>
                    <a:pt x="127" y="66"/>
                  </a:lnTo>
                  <a:close/>
                </a:path>
              </a:pathLst>
            </a:custGeom>
            <a:solidFill>
              <a:srgbClr val="757D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5" name="Rectangle 128"/>
            <p:cNvSpPr>
              <a:spLocks noChangeArrowheads="1"/>
            </p:cNvSpPr>
            <p:nvPr/>
          </p:nvSpPr>
          <p:spPr bwMode="auto">
            <a:xfrm>
              <a:off x="6862763" y="2797175"/>
              <a:ext cx="30163" cy="2357438"/>
            </a:xfrm>
            <a:prstGeom prst="rect">
              <a:avLst/>
            </a:prstGeom>
            <a:solidFill>
              <a:srgbClr val="848F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6" name="Rectangle 129"/>
            <p:cNvSpPr>
              <a:spLocks noChangeArrowheads="1"/>
            </p:cNvSpPr>
            <p:nvPr/>
          </p:nvSpPr>
          <p:spPr bwMode="auto">
            <a:xfrm>
              <a:off x="6892925" y="2797175"/>
              <a:ext cx="25400" cy="2357438"/>
            </a:xfrm>
            <a:prstGeom prst="rect">
              <a:avLst/>
            </a:prstGeom>
            <a:solidFill>
              <a:srgbClr val="9AA3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7" name="Freeform 130"/>
            <p:cNvSpPr>
              <a:spLocks/>
            </p:cNvSpPr>
            <p:nvPr/>
          </p:nvSpPr>
          <p:spPr bwMode="auto">
            <a:xfrm>
              <a:off x="6515100" y="4764088"/>
              <a:ext cx="377825" cy="542925"/>
            </a:xfrm>
            <a:custGeom>
              <a:avLst/>
              <a:gdLst>
                <a:gd name="T0" fmla="*/ 0 w 238"/>
                <a:gd name="T1" fmla="*/ 342 h 342"/>
                <a:gd name="T2" fmla="*/ 238 w 238"/>
                <a:gd name="T3" fmla="*/ 342 h 342"/>
                <a:gd name="T4" fmla="*/ 238 w 238"/>
                <a:gd name="T5" fmla="*/ 3 h 342"/>
                <a:gd name="T6" fmla="*/ 234 w 238"/>
                <a:gd name="T7" fmla="*/ 3 h 342"/>
                <a:gd name="T8" fmla="*/ 227 w 238"/>
                <a:gd name="T9" fmla="*/ 3 h 342"/>
                <a:gd name="T10" fmla="*/ 215 w 238"/>
                <a:gd name="T11" fmla="*/ 0 h 342"/>
                <a:gd name="T12" fmla="*/ 200 w 238"/>
                <a:gd name="T13" fmla="*/ 0 h 342"/>
                <a:gd name="T14" fmla="*/ 161 w 238"/>
                <a:gd name="T15" fmla="*/ 3 h 342"/>
                <a:gd name="T16" fmla="*/ 119 w 238"/>
                <a:gd name="T17" fmla="*/ 7 h 342"/>
                <a:gd name="T18" fmla="*/ 77 w 238"/>
                <a:gd name="T19" fmla="*/ 19 h 342"/>
                <a:gd name="T20" fmla="*/ 38 w 238"/>
                <a:gd name="T21" fmla="*/ 38 h 342"/>
                <a:gd name="T22" fmla="*/ 23 w 238"/>
                <a:gd name="T23" fmla="*/ 50 h 342"/>
                <a:gd name="T24" fmla="*/ 11 w 238"/>
                <a:gd name="T25" fmla="*/ 69 h 342"/>
                <a:gd name="T26" fmla="*/ 3 w 238"/>
                <a:gd name="T27" fmla="*/ 88 h 342"/>
                <a:gd name="T28" fmla="*/ 0 w 238"/>
                <a:gd name="T29" fmla="*/ 111 h 342"/>
                <a:gd name="T30" fmla="*/ 0 w 238"/>
                <a:gd name="T31"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342">
                  <a:moveTo>
                    <a:pt x="0" y="342"/>
                  </a:moveTo>
                  <a:lnTo>
                    <a:pt x="238" y="342"/>
                  </a:lnTo>
                  <a:lnTo>
                    <a:pt x="238" y="3"/>
                  </a:lnTo>
                  <a:lnTo>
                    <a:pt x="234" y="3"/>
                  </a:lnTo>
                  <a:lnTo>
                    <a:pt x="227" y="3"/>
                  </a:lnTo>
                  <a:lnTo>
                    <a:pt x="215" y="0"/>
                  </a:lnTo>
                  <a:lnTo>
                    <a:pt x="200" y="0"/>
                  </a:lnTo>
                  <a:lnTo>
                    <a:pt x="161" y="3"/>
                  </a:lnTo>
                  <a:lnTo>
                    <a:pt x="119" y="7"/>
                  </a:lnTo>
                  <a:lnTo>
                    <a:pt x="77" y="19"/>
                  </a:lnTo>
                  <a:lnTo>
                    <a:pt x="38" y="38"/>
                  </a:lnTo>
                  <a:lnTo>
                    <a:pt x="23" y="50"/>
                  </a:lnTo>
                  <a:lnTo>
                    <a:pt x="11" y="69"/>
                  </a:lnTo>
                  <a:lnTo>
                    <a:pt x="3" y="88"/>
                  </a:lnTo>
                  <a:lnTo>
                    <a:pt x="0" y="111"/>
                  </a:lnTo>
                  <a:lnTo>
                    <a:pt x="0" y="342"/>
                  </a:lnTo>
                  <a:close/>
                </a:path>
              </a:pathLst>
            </a:custGeom>
            <a:solidFill>
              <a:srgbClr val="ABB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8" name="Freeform 131"/>
            <p:cNvSpPr>
              <a:spLocks/>
            </p:cNvSpPr>
            <p:nvPr/>
          </p:nvSpPr>
          <p:spPr bwMode="auto">
            <a:xfrm>
              <a:off x="6892925" y="4764088"/>
              <a:ext cx="373063" cy="542925"/>
            </a:xfrm>
            <a:custGeom>
              <a:avLst/>
              <a:gdLst>
                <a:gd name="T0" fmla="*/ 235 w 235"/>
                <a:gd name="T1" fmla="*/ 342 h 342"/>
                <a:gd name="T2" fmla="*/ 0 w 235"/>
                <a:gd name="T3" fmla="*/ 342 h 342"/>
                <a:gd name="T4" fmla="*/ 0 w 235"/>
                <a:gd name="T5" fmla="*/ 3 h 342"/>
                <a:gd name="T6" fmla="*/ 0 w 235"/>
                <a:gd name="T7" fmla="*/ 3 h 342"/>
                <a:gd name="T8" fmla="*/ 8 w 235"/>
                <a:gd name="T9" fmla="*/ 3 h 342"/>
                <a:gd name="T10" fmla="*/ 19 w 235"/>
                <a:gd name="T11" fmla="*/ 3 h 342"/>
                <a:gd name="T12" fmla="*/ 35 w 235"/>
                <a:gd name="T13" fmla="*/ 0 h 342"/>
                <a:gd name="T14" fmla="*/ 73 w 235"/>
                <a:gd name="T15" fmla="*/ 3 h 342"/>
                <a:gd name="T16" fmla="*/ 116 w 235"/>
                <a:gd name="T17" fmla="*/ 7 h 342"/>
                <a:gd name="T18" fmla="*/ 162 w 235"/>
                <a:gd name="T19" fmla="*/ 19 h 342"/>
                <a:gd name="T20" fmla="*/ 200 w 235"/>
                <a:gd name="T21" fmla="*/ 38 h 342"/>
                <a:gd name="T22" fmla="*/ 212 w 235"/>
                <a:gd name="T23" fmla="*/ 53 h 342"/>
                <a:gd name="T24" fmla="*/ 227 w 235"/>
                <a:gd name="T25" fmla="*/ 69 h 342"/>
                <a:gd name="T26" fmla="*/ 231 w 235"/>
                <a:gd name="T27" fmla="*/ 88 h 342"/>
                <a:gd name="T28" fmla="*/ 235 w 235"/>
                <a:gd name="T29" fmla="*/ 111 h 342"/>
                <a:gd name="T30" fmla="*/ 235 w 235"/>
                <a:gd name="T31"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342">
                  <a:moveTo>
                    <a:pt x="235" y="342"/>
                  </a:moveTo>
                  <a:lnTo>
                    <a:pt x="0" y="342"/>
                  </a:lnTo>
                  <a:lnTo>
                    <a:pt x="0" y="3"/>
                  </a:lnTo>
                  <a:lnTo>
                    <a:pt x="0" y="3"/>
                  </a:lnTo>
                  <a:lnTo>
                    <a:pt x="8" y="3"/>
                  </a:lnTo>
                  <a:lnTo>
                    <a:pt x="19" y="3"/>
                  </a:lnTo>
                  <a:lnTo>
                    <a:pt x="35" y="0"/>
                  </a:lnTo>
                  <a:lnTo>
                    <a:pt x="73" y="3"/>
                  </a:lnTo>
                  <a:lnTo>
                    <a:pt x="116" y="7"/>
                  </a:lnTo>
                  <a:lnTo>
                    <a:pt x="162" y="19"/>
                  </a:lnTo>
                  <a:lnTo>
                    <a:pt x="200" y="38"/>
                  </a:lnTo>
                  <a:lnTo>
                    <a:pt x="212" y="53"/>
                  </a:lnTo>
                  <a:lnTo>
                    <a:pt x="227" y="69"/>
                  </a:lnTo>
                  <a:lnTo>
                    <a:pt x="231" y="88"/>
                  </a:lnTo>
                  <a:lnTo>
                    <a:pt x="235" y="111"/>
                  </a:lnTo>
                  <a:lnTo>
                    <a:pt x="235" y="342"/>
                  </a:lnTo>
                  <a:close/>
                </a:path>
              </a:pathLst>
            </a:custGeom>
            <a:solidFill>
              <a:srgbClr val="C3C6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9" name="Rectangle 132"/>
            <p:cNvSpPr>
              <a:spLocks noChangeArrowheads="1"/>
            </p:cNvSpPr>
            <p:nvPr/>
          </p:nvSpPr>
          <p:spPr bwMode="auto">
            <a:xfrm>
              <a:off x="6594475" y="5403850"/>
              <a:ext cx="244475" cy="61913"/>
            </a:xfrm>
            <a:prstGeom prst="rect">
              <a:avLst/>
            </a:prstGeom>
            <a:solidFill>
              <a:srgbClr val="4D70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0" name="Freeform 133"/>
            <p:cNvSpPr>
              <a:spLocks/>
            </p:cNvSpPr>
            <p:nvPr/>
          </p:nvSpPr>
          <p:spPr bwMode="auto">
            <a:xfrm>
              <a:off x="6557963" y="5300663"/>
              <a:ext cx="317500" cy="109538"/>
            </a:xfrm>
            <a:custGeom>
              <a:avLst/>
              <a:gdLst>
                <a:gd name="T0" fmla="*/ 200 w 200"/>
                <a:gd name="T1" fmla="*/ 35 h 69"/>
                <a:gd name="T2" fmla="*/ 196 w 200"/>
                <a:gd name="T3" fmla="*/ 46 h 69"/>
                <a:gd name="T4" fmla="*/ 188 w 200"/>
                <a:gd name="T5" fmla="*/ 58 h 69"/>
                <a:gd name="T6" fmla="*/ 177 w 200"/>
                <a:gd name="T7" fmla="*/ 65 h 69"/>
                <a:gd name="T8" fmla="*/ 165 w 200"/>
                <a:gd name="T9" fmla="*/ 69 h 69"/>
                <a:gd name="T10" fmla="*/ 34 w 200"/>
                <a:gd name="T11" fmla="*/ 69 h 69"/>
                <a:gd name="T12" fmla="*/ 23 w 200"/>
                <a:gd name="T13" fmla="*/ 65 h 69"/>
                <a:gd name="T14" fmla="*/ 11 w 200"/>
                <a:gd name="T15" fmla="*/ 58 h 69"/>
                <a:gd name="T16" fmla="*/ 3 w 200"/>
                <a:gd name="T17" fmla="*/ 46 h 69"/>
                <a:gd name="T18" fmla="*/ 0 w 200"/>
                <a:gd name="T19" fmla="*/ 35 h 69"/>
                <a:gd name="T20" fmla="*/ 3 w 200"/>
                <a:gd name="T21" fmla="*/ 19 h 69"/>
                <a:gd name="T22" fmla="*/ 11 w 200"/>
                <a:gd name="T23" fmla="*/ 8 h 69"/>
                <a:gd name="T24" fmla="*/ 23 w 200"/>
                <a:gd name="T25" fmla="*/ 0 h 69"/>
                <a:gd name="T26" fmla="*/ 34 w 200"/>
                <a:gd name="T27" fmla="*/ 0 h 69"/>
                <a:gd name="T28" fmla="*/ 165 w 200"/>
                <a:gd name="T29" fmla="*/ 0 h 69"/>
                <a:gd name="T30" fmla="*/ 177 w 200"/>
                <a:gd name="T31" fmla="*/ 0 h 69"/>
                <a:gd name="T32" fmla="*/ 188 w 200"/>
                <a:gd name="T33" fmla="*/ 8 h 69"/>
                <a:gd name="T34" fmla="*/ 196 w 200"/>
                <a:gd name="T35" fmla="*/ 19 h 69"/>
                <a:gd name="T36" fmla="*/ 200 w 200"/>
                <a:gd name="T37"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69">
                  <a:moveTo>
                    <a:pt x="200" y="35"/>
                  </a:moveTo>
                  <a:lnTo>
                    <a:pt x="196" y="46"/>
                  </a:lnTo>
                  <a:lnTo>
                    <a:pt x="188" y="58"/>
                  </a:lnTo>
                  <a:lnTo>
                    <a:pt x="177" y="65"/>
                  </a:lnTo>
                  <a:lnTo>
                    <a:pt x="165" y="69"/>
                  </a:lnTo>
                  <a:lnTo>
                    <a:pt x="34" y="69"/>
                  </a:lnTo>
                  <a:lnTo>
                    <a:pt x="23" y="65"/>
                  </a:lnTo>
                  <a:lnTo>
                    <a:pt x="11" y="58"/>
                  </a:lnTo>
                  <a:lnTo>
                    <a:pt x="3" y="46"/>
                  </a:lnTo>
                  <a:lnTo>
                    <a:pt x="0" y="35"/>
                  </a:lnTo>
                  <a:lnTo>
                    <a:pt x="3" y="19"/>
                  </a:lnTo>
                  <a:lnTo>
                    <a:pt x="11" y="8"/>
                  </a:lnTo>
                  <a:lnTo>
                    <a:pt x="23" y="0"/>
                  </a:lnTo>
                  <a:lnTo>
                    <a:pt x="34" y="0"/>
                  </a:lnTo>
                  <a:lnTo>
                    <a:pt x="165" y="0"/>
                  </a:lnTo>
                  <a:lnTo>
                    <a:pt x="177" y="0"/>
                  </a:lnTo>
                  <a:lnTo>
                    <a:pt x="188" y="8"/>
                  </a:lnTo>
                  <a:lnTo>
                    <a:pt x="196" y="19"/>
                  </a:lnTo>
                  <a:lnTo>
                    <a:pt x="200" y="35"/>
                  </a:lnTo>
                  <a:close/>
                </a:path>
              </a:pathLst>
            </a:custGeom>
            <a:solidFill>
              <a:srgbClr val="F369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1" name="Rectangle 134"/>
            <p:cNvSpPr>
              <a:spLocks noChangeArrowheads="1"/>
            </p:cNvSpPr>
            <p:nvPr/>
          </p:nvSpPr>
          <p:spPr bwMode="auto">
            <a:xfrm>
              <a:off x="6942138" y="5403850"/>
              <a:ext cx="244475" cy="61913"/>
            </a:xfrm>
            <a:prstGeom prst="rect">
              <a:avLst/>
            </a:prstGeom>
            <a:solidFill>
              <a:srgbClr val="668A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2" name="Freeform 135"/>
            <p:cNvSpPr>
              <a:spLocks/>
            </p:cNvSpPr>
            <p:nvPr/>
          </p:nvSpPr>
          <p:spPr bwMode="auto">
            <a:xfrm>
              <a:off x="6905625" y="5300663"/>
              <a:ext cx="317500" cy="103188"/>
            </a:xfrm>
            <a:custGeom>
              <a:avLst/>
              <a:gdLst>
                <a:gd name="T0" fmla="*/ 200 w 200"/>
                <a:gd name="T1" fmla="*/ 35 h 65"/>
                <a:gd name="T2" fmla="*/ 196 w 200"/>
                <a:gd name="T3" fmla="*/ 46 h 65"/>
                <a:gd name="T4" fmla="*/ 189 w 200"/>
                <a:gd name="T5" fmla="*/ 58 h 65"/>
                <a:gd name="T6" fmla="*/ 177 w 200"/>
                <a:gd name="T7" fmla="*/ 65 h 65"/>
                <a:gd name="T8" fmla="*/ 165 w 200"/>
                <a:gd name="T9" fmla="*/ 65 h 65"/>
                <a:gd name="T10" fmla="*/ 35 w 200"/>
                <a:gd name="T11" fmla="*/ 65 h 65"/>
                <a:gd name="T12" fmla="*/ 23 w 200"/>
                <a:gd name="T13" fmla="*/ 65 h 65"/>
                <a:gd name="T14" fmla="*/ 11 w 200"/>
                <a:gd name="T15" fmla="*/ 58 h 65"/>
                <a:gd name="T16" fmla="*/ 4 w 200"/>
                <a:gd name="T17" fmla="*/ 46 h 65"/>
                <a:gd name="T18" fmla="*/ 0 w 200"/>
                <a:gd name="T19" fmla="*/ 35 h 65"/>
                <a:gd name="T20" fmla="*/ 4 w 200"/>
                <a:gd name="T21" fmla="*/ 19 h 65"/>
                <a:gd name="T22" fmla="*/ 11 w 200"/>
                <a:gd name="T23" fmla="*/ 8 h 65"/>
                <a:gd name="T24" fmla="*/ 23 w 200"/>
                <a:gd name="T25" fmla="*/ 0 h 65"/>
                <a:gd name="T26" fmla="*/ 35 w 200"/>
                <a:gd name="T27" fmla="*/ 0 h 65"/>
                <a:gd name="T28" fmla="*/ 165 w 200"/>
                <a:gd name="T29" fmla="*/ 0 h 65"/>
                <a:gd name="T30" fmla="*/ 177 w 200"/>
                <a:gd name="T31" fmla="*/ 0 h 65"/>
                <a:gd name="T32" fmla="*/ 189 w 200"/>
                <a:gd name="T33" fmla="*/ 8 h 65"/>
                <a:gd name="T34" fmla="*/ 196 w 200"/>
                <a:gd name="T35" fmla="*/ 19 h 65"/>
                <a:gd name="T36" fmla="*/ 200 w 200"/>
                <a:gd name="T37"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65">
                  <a:moveTo>
                    <a:pt x="200" y="35"/>
                  </a:moveTo>
                  <a:lnTo>
                    <a:pt x="196" y="46"/>
                  </a:lnTo>
                  <a:lnTo>
                    <a:pt x="189" y="58"/>
                  </a:lnTo>
                  <a:lnTo>
                    <a:pt x="177" y="65"/>
                  </a:lnTo>
                  <a:lnTo>
                    <a:pt x="165" y="65"/>
                  </a:lnTo>
                  <a:lnTo>
                    <a:pt x="35" y="65"/>
                  </a:lnTo>
                  <a:lnTo>
                    <a:pt x="23" y="65"/>
                  </a:lnTo>
                  <a:lnTo>
                    <a:pt x="11" y="58"/>
                  </a:lnTo>
                  <a:lnTo>
                    <a:pt x="4" y="46"/>
                  </a:lnTo>
                  <a:lnTo>
                    <a:pt x="0" y="35"/>
                  </a:lnTo>
                  <a:lnTo>
                    <a:pt x="4" y="19"/>
                  </a:lnTo>
                  <a:lnTo>
                    <a:pt x="11" y="8"/>
                  </a:lnTo>
                  <a:lnTo>
                    <a:pt x="23" y="0"/>
                  </a:lnTo>
                  <a:lnTo>
                    <a:pt x="35" y="0"/>
                  </a:lnTo>
                  <a:lnTo>
                    <a:pt x="165" y="0"/>
                  </a:lnTo>
                  <a:lnTo>
                    <a:pt x="177" y="0"/>
                  </a:lnTo>
                  <a:lnTo>
                    <a:pt x="189" y="8"/>
                  </a:lnTo>
                  <a:lnTo>
                    <a:pt x="196" y="19"/>
                  </a:lnTo>
                  <a:lnTo>
                    <a:pt x="200" y="35"/>
                  </a:lnTo>
                  <a:close/>
                </a:path>
              </a:pathLst>
            </a:custGeom>
            <a:solidFill>
              <a:srgbClr val="F8A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grpSp>
      <p:sp>
        <p:nvSpPr>
          <p:cNvPr id="3" name="TextBox 2"/>
          <p:cNvSpPr txBox="1"/>
          <p:nvPr/>
        </p:nvSpPr>
        <p:spPr>
          <a:xfrm>
            <a:off x="2249981" y="2043249"/>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pic>
        <p:nvPicPr>
          <p:cNvPr id="113" name="Content Placeholder 6"/>
          <p:cNvPicPr>
            <a:picLocks noChangeAspect="1"/>
          </p:cNvPicPr>
          <p:nvPr/>
        </p:nvPicPr>
        <p:blipFill>
          <a:blip r:embed="rId3"/>
          <a:srcRect t="9046" b="9046"/>
          <a:stretch>
            <a:fillRect/>
          </a:stretch>
        </p:blipFill>
        <p:spPr>
          <a:xfrm>
            <a:off x="380586" y="180415"/>
            <a:ext cx="5499202" cy="1350841"/>
          </a:xfrm>
          <a:prstGeom prst="rect">
            <a:avLst/>
          </a:prstGeom>
        </p:spPr>
      </p:pic>
    </p:spTree>
    <p:extLst>
      <p:ext uri="{BB962C8B-B14F-4D97-AF65-F5344CB8AC3E}">
        <p14:creationId xmlns:p14="http://schemas.microsoft.com/office/powerpoint/2010/main" val="4017368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Key principles of 5-Step Method</a:t>
            </a:r>
          </a:p>
        </p:txBody>
      </p:sp>
      <p:pic>
        <p:nvPicPr>
          <p:cNvPr id="6" name="Picture 5" descr="Screen Shot 2017-07-31 at 12.27.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40" y="1364789"/>
            <a:ext cx="10908320" cy="4912276"/>
          </a:xfrm>
          <a:prstGeom prst="rect">
            <a:avLst/>
          </a:prstGeom>
        </p:spPr>
      </p:pic>
    </p:spTree>
    <p:extLst>
      <p:ext uri="{BB962C8B-B14F-4D97-AF65-F5344CB8AC3E}">
        <p14:creationId xmlns:p14="http://schemas.microsoft.com/office/powerpoint/2010/main" val="1873634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17289" y="601704"/>
            <a:ext cx="10515600" cy="1325563"/>
          </a:xfrm>
        </p:spPr>
        <p:txBody>
          <a:bodyPr/>
          <a:lstStyle/>
          <a:p>
            <a:r>
              <a:rPr lang="en-US" dirty="0">
                <a:latin typeface="Calibri"/>
                <a:cs typeface="Calibri"/>
              </a:rPr>
              <a:t>Evidence: Drug and Alcohol Finding</a:t>
            </a:r>
          </a:p>
        </p:txBody>
      </p:sp>
      <p:sp>
        <p:nvSpPr>
          <p:cNvPr id="2" name="Rectangle 1">
            <a:extLst>
              <a:ext uri="{FF2B5EF4-FFF2-40B4-BE49-F238E27FC236}">
                <a16:creationId xmlns:a16="http://schemas.microsoft.com/office/drawing/2014/main" id="{74102129-7A20-4310-8099-916F4EDA1D65}"/>
              </a:ext>
            </a:extLst>
          </p:cNvPr>
          <p:cNvSpPr/>
          <p:nvPr/>
        </p:nvSpPr>
        <p:spPr>
          <a:xfrm>
            <a:off x="3048000" y="1613119"/>
            <a:ext cx="6096000" cy="2800767"/>
          </a:xfrm>
          <a:prstGeom prst="rect">
            <a:avLst/>
          </a:prstGeom>
        </p:spPr>
        <p:txBody>
          <a:bodyPr>
            <a:spAutoFit/>
          </a:bodyPr>
          <a:lstStyle/>
          <a:p>
            <a:pPr algn="ctr"/>
            <a:r>
              <a:rPr lang="en-GB" sz="1400" i="1" dirty="0"/>
              <a:t>The headline from this evidence is that </a:t>
            </a:r>
            <a:r>
              <a:rPr lang="en-IN" sz="1400" dirty="0"/>
              <a:t>simply putting on training courses </a:t>
            </a:r>
          </a:p>
          <a:p>
            <a:pPr algn="ctr"/>
            <a:r>
              <a:rPr lang="en-IN" dirty="0"/>
              <a:t>“</a:t>
            </a:r>
            <a:r>
              <a:rPr lang="en-GB" b="1" i="1" dirty="0"/>
              <a:t>typically fail[s] to sustainably or appreciably improve practice or outcomes, leading to the ‘implementation gap’ between research-tested interventions and real life</a:t>
            </a:r>
            <a:r>
              <a:rPr lang="en-IN" dirty="0"/>
              <a:t>”, and </a:t>
            </a:r>
          </a:p>
          <a:p>
            <a:pPr algn="ctr"/>
            <a:r>
              <a:rPr lang="en-IN" dirty="0"/>
              <a:t>that “</a:t>
            </a:r>
            <a:r>
              <a:rPr lang="en-GB" b="1" i="1" dirty="0"/>
              <a:t>sending counsellors away on a course is often a waste, without post-workshop feedback on their performance with clients, ideally allied with expert coaching</a:t>
            </a:r>
            <a:r>
              <a:rPr lang="en-IN" b="1" i="1" dirty="0"/>
              <a:t>.</a:t>
            </a:r>
            <a:r>
              <a:rPr lang="en-IN" i="1" dirty="0"/>
              <a:t>” </a:t>
            </a:r>
          </a:p>
          <a:p>
            <a:pPr algn="ctr"/>
            <a:endParaRPr lang="en-IN" b="1" i="1" dirty="0">
              <a:latin typeface="Calibri" pitchFamily="34" charset="0"/>
              <a:cs typeface="Calibri" pitchFamily="34" charset="0"/>
            </a:endParaRPr>
          </a:p>
        </p:txBody>
      </p:sp>
      <p:sp>
        <p:nvSpPr>
          <p:cNvPr id="3" name="Oval 2">
            <a:extLst>
              <a:ext uri="{FF2B5EF4-FFF2-40B4-BE49-F238E27FC236}">
                <a16:creationId xmlns:a16="http://schemas.microsoft.com/office/drawing/2014/main" id="{4AC12C6C-E9D8-4B2D-82A3-45C5FCBE595E}"/>
              </a:ext>
            </a:extLst>
          </p:cNvPr>
          <p:cNvSpPr/>
          <p:nvPr/>
        </p:nvSpPr>
        <p:spPr>
          <a:xfrm>
            <a:off x="942109" y="4930733"/>
            <a:ext cx="9402619" cy="1802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i="1" dirty="0">
                <a:solidFill>
                  <a:schemeClr val="tx1"/>
                </a:solidFill>
                <a:latin typeface="Calibri" pitchFamily="34" charset="0"/>
                <a:cs typeface="Calibri" pitchFamily="34" charset="0"/>
              </a:rPr>
              <a:t>So 5SM has developed competency framework and method of expert feedback to make sure there is no implementation gap/training dilution effect…more on this later</a:t>
            </a:r>
            <a:endParaRPr lang="en-US" sz="2400" b="1" dirty="0">
              <a:solidFill>
                <a:schemeClr val="tx1"/>
              </a:solidFill>
              <a:latin typeface="Calibri" pitchFamily="34" charset="0"/>
              <a:cs typeface="Calibri" pitchFamily="34" charset="0"/>
            </a:endParaRPr>
          </a:p>
        </p:txBody>
      </p:sp>
      <p:sp>
        <p:nvSpPr>
          <p:cNvPr id="4" name="Rectangle 3">
            <a:extLst>
              <a:ext uri="{FF2B5EF4-FFF2-40B4-BE49-F238E27FC236}">
                <a16:creationId xmlns:a16="http://schemas.microsoft.com/office/drawing/2014/main" id="{23D3AB0A-2312-402E-A581-AAA8BBAB151C}"/>
              </a:ext>
            </a:extLst>
          </p:cNvPr>
          <p:cNvSpPr/>
          <p:nvPr/>
        </p:nvSpPr>
        <p:spPr>
          <a:xfrm>
            <a:off x="212435" y="1320800"/>
            <a:ext cx="11203710" cy="345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chemeClr val="tx1"/>
                </a:solidFill>
              </a:rPr>
              <a:t>The headline from this evidence is that </a:t>
            </a:r>
            <a:r>
              <a:rPr lang="en-IN" sz="2400" b="1" dirty="0">
                <a:solidFill>
                  <a:schemeClr val="tx1"/>
                </a:solidFill>
              </a:rPr>
              <a:t>simply putting on training courses </a:t>
            </a:r>
          </a:p>
          <a:p>
            <a:pPr algn="ctr"/>
            <a:r>
              <a:rPr lang="en-IN" sz="2400" b="1" dirty="0">
                <a:solidFill>
                  <a:schemeClr val="tx1"/>
                </a:solidFill>
              </a:rPr>
              <a:t>“</a:t>
            </a:r>
            <a:r>
              <a:rPr lang="en-GB" sz="2400" b="1" i="1" dirty="0">
                <a:solidFill>
                  <a:schemeClr val="tx1"/>
                </a:solidFill>
              </a:rPr>
              <a:t>typically fail[s] to sustainably or appreciably improve practice or outcomes, leading to the ‘implementation gap’ between research-tested interventions and real life</a:t>
            </a:r>
            <a:r>
              <a:rPr lang="en-IN" sz="2400" b="1" dirty="0">
                <a:solidFill>
                  <a:schemeClr val="tx1"/>
                </a:solidFill>
              </a:rPr>
              <a:t>”, and </a:t>
            </a:r>
          </a:p>
          <a:p>
            <a:pPr algn="ctr"/>
            <a:r>
              <a:rPr lang="en-IN" sz="2400" b="1" dirty="0">
                <a:solidFill>
                  <a:schemeClr val="tx1"/>
                </a:solidFill>
              </a:rPr>
              <a:t>that “</a:t>
            </a:r>
            <a:r>
              <a:rPr lang="en-GB" sz="2400" b="1" i="1" dirty="0">
                <a:solidFill>
                  <a:schemeClr val="tx1"/>
                </a:solidFill>
              </a:rPr>
              <a:t>sending counsellors away on a course is often a waste, without post-workshop feedback on their performance with clients, ideally allied with expert coaching</a:t>
            </a:r>
            <a:r>
              <a:rPr lang="en-IN" sz="2400" b="1" i="1" dirty="0">
                <a:solidFill>
                  <a:schemeClr val="tx1"/>
                </a:solidFill>
              </a:rPr>
              <a:t>.” </a:t>
            </a:r>
          </a:p>
          <a:p>
            <a:pPr algn="ctr"/>
            <a:endParaRPr lang="en-GB" dirty="0"/>
          </a:p>
        </p:txBody>
      </p:sp>
    </p:spTree>
    <p:extLst>
      <p:ext uri="{BB962C8B-B14F-4D97-AF65-F5344CB8AC3E}">
        <p14:creationId xmlns:p14="http://schemas.microsoft.com/office/powerpoint/2010/main" val="1025702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Review  &amp; Next Steps</a:t>
            </a:r>
          </a:p>
        </p:txBody>
      </p:sp>
      <p:sp>
        <p:nvSpPr>
          <p:cNvPr id="6" name="Freeform 5"/>
          <p:cNvSpPr/>
          <p:nvPr/>
        </p:nvSpPr>
        <p:spPr>
          <a:xfrm>
            <a:off x="493823" y="1350461"/>
            <a:ext cx="5210119" cy="1068499"/>
          </a:xfrm>
          <a:custGeom>
            <a:avLst/>
            <a:gdLst>
              <a:gd name="connsiteX0" fmla="*/ 0 w 5412260"/>
              <a:gd name="connsiteY0" fmla="*/ 296562 h 3509319"/>
              <a:gd name="connsiteX1" fmla="*/ 5412260 w 5412260"/>
              <a:gd name="connsiteY1" fmla="*/ 0 h 3509319"/>
              <a:gd name="connsiteX2" fmla="*/ 4819136 w 5412260"/>
              <a:gd name="connsiteY2" fmla="*/ 3509319 h 3509319"/>
              <a:gd name="connsiteX3" fmla="*/ 24714 w 5412260"/>
              <a:gd name="connsiteY3" fmla="*/ 3089189 h 3509319"/>
              <a:gd name="connsiteX4" fmla="*/ 0 w 5412260"/>
              <a:gd name="connsiteY4" fmla="*/ 296562 h 350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2260" h="3509319">
                <a:moveTo>
                  <a:pt x="0" y="296562"/>
                </a:moveTo>
                <a:lnTo>
                  <a:pt x="5412260" y="0"/>
                </a:lnTo>
                <a:lnTo>
                  <a:pt x="4819136" y="3509319"/>
                </a:lnTo>
                <a:lnTo>
                  <a:pt x="24714" y="3089189"/>
                </a:lnTo>
                <a:lnTo>
                  <a:pt x="0" y="296562"/>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1. Can you explain the 5-Steps?</a:t>
            </a:r>
          </a:p>
        </p:txBody>
      </p:sp>
      <p:sp>
        <p:nvSpPr>
          <p:cNvPr id="7" name="Freeform 6"/>
          <p:cNvSpPr/>
          <p:nvPr/>
        </p:nvSpPr>
        <p:spPr>
          <a:xfrm flipH="1">
            <a:off x="1268853" y="3697996"/>
            <a:ext cx="4986078" cy="1301278"/>
          </a:xfrm>
          <a:custGeom>
            <a:avLst/>
            <a:gdLst>
              <a:gd name="connsiteX0" fmla="*/ 0 w 5412260"/>
              <a:gd name="connsiteY0" fmla="*/ 296562 h 3509319"/>
              <a:gd name="connsiteX1" fmla="*/ 5412260 w 5412260"/>
              <a:gd name="connsiteY1" fmla="*/ 0 h 3509319"/>
              <a:gd name="connsiteX2" fmla="*/ 4819136 w 5412260"/>
              <a:gd name="connsiteY2" fmla="*/ 3509319 h 3509319"/>
              <a:gd name="connsiteX3" fmla="*/ 24714 w 5412260"/>
              <a:gd name="connsiteY3" fmla="*/ 3089189 h 3509319"/>
              <a:gd name="connsiteX4" fmla="*/ 0 w 5412260"/>
              <a:gd name="connsiteY4" fmla="*/ 296562 h 350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2260" h="3509319">
                <a:moveTo>
                  <a:pt x="0" y="296562"/>
                </a:moveTo>
                <a:lnTo>
                  <a:pt x="5412260" y="0"/>
                </a:lnTo>
                <a:lnTo>
                  <a:pt x="4819136" y="3509319"/>
                </a:lnTo>
                <a:lnTo>
                  <a:pt x="24714" y="3089189"/>
                </a:lnTo>
                <a:lnTo>
                  <a:pt x="0" y="296562"/>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3. Can you explain the research and the outcomes?</a:t>
            </a:r>
          </a:p>
        </p:txBody>
      </p:sp>
      <p:grpSp>
        <p:nvGrpSpPr>
          <p:cNvPr id="9" name="Group 8"/>
          <p:cNvGrpSpPr/>
          <p:nvPr/>
        </p:nvGrpSpPr>
        <p:grpSpPr>
          <a:xfrm>
            <a:off x="8298787" y="438262"/>
            <a:ext cx="2906676" cy="2091266"/>
            <a:chOff x="4193959" y="1376773"/>
            <a:chExt cx="4616123" cy="3005816"/>
          </a:xfrm>
        </p:grpSpPr>
        <p:sp>
          <p:nvSpPr>
            <p:cNvPr id="10" name="Rectangle 9"/>
            <p:cNvSpPr/>
            <p:nvPr/>
          </p:nvSpPr>
          <p:spPr>
            <a:xfrm>
              <a:off x="4863458" y="2760375"/>
              <a:ext cx="892731" cy="992661"/>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350" dirty="0">
                <a:solidFill>
                  <a:prstClr val="white"/>
                </a:solidFill>
              </a:endParaRPr>
            </a:p>
          </p:txBody>
        </p:sp>
        <p:sp>
          <p:nvSpPr>
            <p:cNvPr id="11" name="Rectangle 10"/>
            <p:cNvSpPr/>
            <p:nvPr/>
          </p:nvSpPr>
          <p:spPr>
            <a:xfrm>
              <a:off x="7291322" y="3041698"/>
              <a:ext cx="756084" cy="840718"/>
            </a:xfrm>
            <a:prstGeom prst="rect">
              <a:avLst/>
            </a:prstGeom>
            <a:solidFill>
              <a:srgbClr val="DB4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350" dirty="0">
                <a:solidFill>
                  <a:prstClr val="white"/>
                </a:solidFill>
              </a:endParaRPr>
            </a:p>
          </p:txBody>
        </p:sp>
        <p:sp>
          <p:nvSpPr>
            <p:cNvPr id="12" name="Rectangle 11"/>
            <p:cNvSpPr/>
            <p:nvPr/>
          </p:nvSpPr>
          <p:spPr>
            <a:xfrm>
              <a:off x="5246366" y="1681014"/>
              <a:ext cx="756084" cy="840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350" dirty="0">
                <a:solidFill>
                  <a:prstClr val="white"/>
                </a:solidFill>
              </a:endParaRPr>
            </a:p>
          </p:txBody>
        </p:sp>
        <p:grpSp>
          <p:nvGrpSpPr>
            <p:cNvPr id="13" name="Group 12"/>
            <p:cNvGrpSpPr/>
            <p:nvPr/>
          </p:nvGrpSpPr>
          <p:grpSpPr>
            <a:xfrm>
              <a:off x="4193959" y="1376773"/>
              <a:ext cx="4616123" cy="3005816"/>
              <a:chOff x="9516954" y="5115728"/>
              <a:chExt cx="2348038" cy="1528939"/>
            </a:xfrm>
          </p:grpSpPr>
          <p:sp>
            <p:nvSpPr>
              <p:cNvPr id="14" name="Freeform 631"/>
              <p:cNvSpPr>
                <a:spLocks noEditPoints="1"/>
              </p:cNvSpPr>
              <p:nvPr/>
            </p:nvSpPr>
            <p:spPr bwMode="auto">
              <a:xfrm flipH="1">
                <a:off x="9516954" y="5671706"/>
                <a:ext cx="1115796" cy="806168"/>
              </a:xfrm>
              <a:custGeom>
                <a:avLst/>
                <a:gdLst>
                  <a:gd name="T0" fmla="*/ 352 w 3853"/>
                  <a:gd name="T1" fmla="*/ 2444 h 3250"/>
                  <a:gd name="T2" fmla="*/ 142 w 3853"/>
                  <a:gd name="T3" fmla="*/ 2131 h 3250"/>
                  <a:gd name="T4" fmla="*/ 24 w 3853"/>
                  <a:gd name="T5" fmla="*/ 1781 h 3250"/>
                  <a:gd name="T6" fmla="*/ 4 w 3853"/>
                  <a:gd name="T7" fmla="*/ 1451 h 3250"/>
                  <a:gd name="T8" fmla="*/ 79 w 3853"/>
                  <a:gd name="T9" fmla="*/ 1103 h 3250"/>
                  <a:gd name="T10" fmla="*/ 241 w 3853"/>
                  <a:gd name="T11" fmla="*/ 788 h 3250"/>
                  <a:gd name="T12" fmla="*/ 481 w 3853"/>
                  <a:gd name="T13" fmla="*/ 515 h 3250"/>
                  <a:gd name="T14" fmla="*/ 787 w 3853"/>
                  <a:gd name="T15" fmla="*/ 290 h 3250"/>
                  <a:gd name="T16" fmla="*/ 1149 w 3853"/>
                  <a:gd name="T17" fmla="*/ 124 h 3250"/>
                  <a:gd name="T18" fmla="*/ 1553 w 3853"/>
                  <a:gd name="T19" fmla="*/ 24 h 3250"/>
                  <a:gd name="T20" fmla="*/ 1989 w 3853"/>
                  <a:gd name="T21" fmla="*/ 1 h 3250"/>
                  <a:gd name="T22" fmla="*/ 2376 w 3853"/>
                  <a:gd name="T23" fmla="*/ 47 h 3250"/>
                  <a:gd name="T24" fmla="*/ 2776 w 3853"/>
                  <a:gd name="T25" fmla="*/ 168 h 3250"/>
                  <a:gd name="T26" fmla="*/ 3129 w 3853"/>
                  <a:gd name="T27" fmla="*/ 354 h 3250"/>
                  <a:gd name="T28" fmla="*/ 3424 w 3853"/>
                  <a:gd name="T29" fmla="*/ 595 h 3250"/>
                  <a:gd name="T30" fmla="*/ 3649 w 3853"/>
                  <a:gd name="T31" fmla="*/ 881 h 3250"/>
                  <a:gd name="T32" fmla="*/ 3796 w 3853"/>
                  <a:gd name="T33" fmla="*/ 1204 h 3250"/>
                  <a:gd name="T34" fmla="*/ 3853 w 3853"/>
                  <a:gd name="T35" fmla="*/ 1552 h 3250"/>
                  <a:gd name="T36" fmla="*/ 3821 w 3853"/>
                  <a:gd name="T37" fmla="*/ 1870 h 3250"/>
                  <a:gd name="T38" fmla="*/ 3696 w 3853"/>
                  <a:gd name="T39" fmla="*/ 2200 h 3250"/>
                  <a:gd name="T40" fmla="*/ 3489 w 3853"/>
                  <a:gd name="T41" fmla="*/ 2494 h 3250"/>
                  <a:gd name="T42" fmla="*/ 3211 w 3853"/>
                  <a:gd name="T43" fmla="*/ 2741 h 3250"/>
                  <a:gd name="T44" fmla="*/ 2872 w 3853"/>
                  <a:gd name="T45" fmla="*/ 2935 h 3250"/>
                  <a:gd name="T46" fmla="*/ 2486 w 3853"/>
                  <a:gd name="T47" fmla="*/ 3064 h 3250"/>
                  <a:gd name="T48" fmla="*/ 2062 w 3853"/>
                  <a:gd name="T49" fmla="*/ 3123 h 3250"/>
                  <a:gd name="T50" fmla="*/ 1665 w 3853"/>
                  <a:gd name="T51" fmla="*/ 3107 h 3250"/>
                  <a:gd name="T52" fmla="*/ 1238 w 3853"/>
                  <a:gd name="T53" fmla="*/ 3015 h 3250"/>
                  <a:gd name="T54" fmla="*/ 879 w 3853"/>
                  <a:gd name="T55" fmla="*/ 3077 h 3250"/>
                  <a:gd name="T56" fmla="*/ 453 w 3853"/>
                  <a:gd name="T57" fmla="*/ 3208 h 3250"/>
                  <a:gd name="T58" fmla="*/ 48 w 3853"/>
                  <a:gd name="T59" fmla="*/ 3250 h 3250"/>
                  <a:gd name="T60" fmla="*/ 174 w 3853"/>
                  <a:gd name="T61" fmla="*/ 3178 h 3250"/>
                  <a:gd name="T62" fmla="*/ 383 w 3853"/>
                  <a:gd name="T63" fmla="*/ 2998 h 3250"/>
                  <a:gd name="T64" fmla="*/ 571 w 3853"/>
                  <a:gd name="T65" fmla="*/ 2657 h 3250"/>
                  <a:gd name="T66" fmla="*/ 1862 w 3853"/>
                  <a:gd name="T67" fmla="*/ 2475 h 3250"/>
                  <a:gd name="T68" fmla="*/ 1965 w 3853"/>
                  <a:gd name="T69" fmla="*/ 2369 h 3250"/>
                  <a:gd name="T70" fmla="*/ 1954 w 3853"/>
                  <a:gd name="T71" fmla="*/ 2237 h 3250"/>
                  <a:gd name="T72" fmla="*/ 1832 w 3853"/>
                  <a:gd name="T73" fmla="*/ 2150 h 3250"/>
                  <a:gd name="T74" fmla="*/ 1699 w 3853"/>
                  <a:gd name="T75" fmla="*/ 2173 h 3250"/>
                  <a:gd name="T76" fmla="*/ 1623 w 3853"/>
                  <a:gd name="T77" fmla="*/ 2281 h 3250"/>
                  <a:gd name="T78" fmla="*/ 1658 w 3853"/>
                  <a:gd name="T79" fmla="*/ 2423 h 3250"/>
                  <a:gd name="T80" fmla="*/ 1784 w 3853"/>
                  <a:gd name="T81" fmla="*/ 1717 h 3250"/>
                  <a:gd name="T82" fmla="*/ 1845 w 3853"/>
                  <a:gd name="T83" fmla="*/ 1874 h 3250"/>
                  <a:gd name="T84" fmla="*/ 1834 w 3853"/>
                  <a:gd name="T85" fmla="*/ 1988 h 3250"/>
                  <a:gd name="T86" fmla="*/ 2005 w 3853"/>
                  <a:gd name="T87" fmla="*/ 1889 h 3250"/>
                  <a:gd name="T88" fmla="*/ 2058 w 3853"/>
                  <a:gd name="T89" fmla="*/ 1734 h 3250"/>
                  <a:gd name="T90" fmla="*/ 2006 w 3853"/>
                  <a:gd name="T91" fmla="*/ 1568 h 3250"/>
                  <a:gd name="T92" fmla="*/ 1899 w 3853"/>
                  <a:gd name="T93" fmla="*/ 1318 h 3250"/>
                  <a:gd name="T94" fmla="*/ 1926 w 3853"/>
                  <a:gd name="T95" fmla="*/ 1108 h 3250"/>
                  <a:gd name="T96" fmla="*/ 2030 w 3853"/>
                  <a:gd name="T97" fmla="*/ 963 h 3250"/>
                  <a:gd name="T98" fmla="*/ 2135 w 3853"/>
                  <a:gd name="T99" fmla="*/ 925 h 3250"/>
                  <a:gd name="T100" fmla="*/ 2248 w 3853"/>
                  <a:gd name="T101" fmla="*/ 938 h 3250"/>
                  <a:gd name="T102" fmla="*/ 2354 w 3853"/>
                  <a:gd name="T103" fmla="*/ 1002 h 3250"/>
                  <a:gd name="T104" fmla="*/ 2411 w 3853"/>
                  <a:gd name="T105" fmla="*/ 1114 h 3250"/>
                  <a:gd name="T106" fmla="*/ 2411 w 3853"/>
                  <a:gd name="T107" fmla="*/ 1295 h 3250"/>
                  <a:gd name="T108" fmla="*/ 2490 w 3853"/>
                  <a:gd name="T109" fmla="*/ 992 h 3250"/>
                  <a:gd name="T110" fmla="*/ 2226 w 3853"/>
                  <a:gd name="T111" fmla="*/ 834 h 3250"/>
                  <a:gd name="T112" fmla="*/ 1965 w 3853"/>
                  <a:gd name="T113" fmla="*/ 793 h 3250"/>
                  <a:gd name="T114" fmla="*/ 1745 w 3853"/>
                  <a:gd name="T115" fmla="*/ 830 h 3250"/>
                  <a:gd name="T116" fmla="*/ 1593 w 3853"/>
                  <a:gd name="T117" fmla="*/ 944 h 3250"/>
                  <a:gd name="T118" fmla="*/ 1520 w 3853"/>
                  <a:gd name="T119" fmla="*/ 1106 h 3250"/>
                  <a:gd name="T120" fmla="*/ 1526 w 3853"/>
                  <a:gd name="T121" fmla="*/ 1290 h 3250"/>
                  <a:gd name="T122" fmla="*/ 1680 w 3853"/>
                  <a:gd name="T123" fmla="*/ 1561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53" h="3250">
                    <a:moveTo>
                      <a:pt x="571" y="2657"/>
                    </a:moveTo>
                    <a:lnTo>
                      <a:pt x="571" y="2657"/>
                    </a:lnTo>
                    <a:lnTo>
                      <a:pt x="536" y="2629"/>
                    </a:lnTo>
                    <a:lnTo>
                      <a:pt x="504" y="2600"/>
                    </a:lnTo>
                    <a:lnTo>
                      <a:pt x="471" y="2570"/>
                    </a:lnTo>
                    <a:lnTo>
                      <a:pt x="440" y="2539"/>
                    </a:lnTo>
                    <a:lnTo>
                      <a:pt x="409" y="2508"/>
                    </a:lnTo>
                    <a:lnTo>
                      <a:pt x="380" y="2477"/>
                    </a:lnTo>
                    <a:lnTo>
                      <a:pt x="352" y="2444"/>
                    </a:lnTo>
                    <a:lnTo>
                      <a:pt x="324" y="2412"/>
                    </a:lnTo>
                    <a:lnTo>
                      <a:pt x="298" y="2379"/>
                    </a:lnTo>
                    <a:lnTo>
                      <a:pt x="273" y="2345"/>
                    </a:lnTo>
                    <a:lnTo>
                      <a:pt x="248" y="2310"/>
                    </a:lnTo>
                    <a:lnTo>
                      <a:pt x="224" y="2276"/>
                    </a:lnTo>
                    <a:lnTo>
                      <a:pt x="203" y="2240"/>
                    </a:lnTo>
                    <a:lnTo>
                      <a:pt x="182" y="2205"/>
                    </a:lnTo>
                    <a:lnTo>
                      <a:pt x="162" y="2168"/>
                    </a:lnTo>
                    <a:lnTo>
                      <a:pt x="142" y="2131"/>
                    </a:lnTo>
                    <a:lnTo>
                      <a:pt x="124" y="2093"/>
                    </a:lnTo>
                    <a:lnTo>
                      <a:pt x="108" y="2056"/>
                    </a:lnTo>
                    <a:lnTo>
                      <a:pt x="92" y="2018"/>
                    </a:lnTo>
                    <a:lnTo>
                      <a:pt x="77" y="1979"/>
                    </a:lnTo>
                    <a:lnTo>
                      <a:pt x="64" y="1940"/>
                    </a:lnTo>
                    <a:lnTo>
                      <a:pt x="52" y="1901"/>
                    </a:lnTo>
                    <a:lnTo>
                      <a:pt x="41" y="1861"/>
                    </a:lnTo>
                    <a:lnTo>
                      <a:pt x="31" y="1821"/>
                    </a:lnTo>
                    <a:lnTo>
                      <a:pt x="24" y="1781"/>
                    </a:lnTo>
                    <a:lnTo>
                      <a:pt x="17" y="1740"/>
                    </a:lnTo>
                    <a:lnTo>
                      <a:pt x="11" y="1699"/>
                    </a:lnTo>
                    <a:lnTo>
                      <a:pt x="7" y="1658"/>
                    </a:lnTo>
                    <a:lnTo>
                      <a:pt x="3" y="1617"/>
                    </a:lnTo>
                    <a:lnTo>
                      <a:pt x="1" y="1575"/>
                    </a:lnTo>
                    <a:lnTo>
                      <a:pt x="1" y="1533"/>
                    </a:lnTo>
                    <a:lnTo>
                      <a:pt x="2" y="1491"/>
                    </a:lnTo>
                    <a:lnTo>
                      <a:pt x="2" y="1491"/>
                    </a:lnTo>
                    <a:lnTo>
                      <a:pt x="4" y="1451"/>
                    </a:lnTo>
                    <a:lnTo>
                      <a:pt x="8" y="1411"/>
                    </a:lnTo>
                    <a:lnTo>
                      <a:pt x="12" y="1371"/>
                    </a:lnTo>
                    <a:lnTo>
                      <a:pt x="18" y="1332"/>
                    </a:lnTo>
                    <a:lnTo>
                      <a:pt x="26" y="1293"/>
                    </a:lnTo>
                    <a:lnTo>
                      <a:pt x="34" y="1254"/>
                    </a:lnTo>
                    <a:lnTo>
                      <a:pt x="43" y="1215"/>
                    </a:lnTo>
                    <a:lnTo>
                      <a:pt x="54" y="1178"/>
                    </a:lnTo>
                    <a:lnTo>
                      <a:pt x="65" y="1140"/>
                    </a:lnTo>
                    <a:lnTo>
                      <a:pt x="79" y="1103"/>
                    </a:lnTo>
                    <a:lnTo>
                      <a:pt x="92" y="1066"/>
                    </a:lnTo>
                    <a:lnTo>
                      <a:pt x="107" y="1030"/>
                    </a:lnTo>
                    <a:lnTo>
                      <a:pt x="123" y="994"/>
                    </a:lnTo>
                    <a:lnTo>
                      <a:pt x="140" y="958"/>
                    </a:lnTo>
                    <a:lnTo>
                      <a:pt x="158" y="924"/>
                    </a:lnTo>
                    <a:lnTo>
                      <a:pt x="177" y="889"/>
                    </a:lnTo>
                    <a:lnTo>
                      <a:pt x="197" y="855"/>
                    </a:lnTo>
                    <a:lnTo>
                      <a:pt x="219" y="821"/>
                    </a:lnTo>
                    <a:lnTo>
                      <a:pt x="241" y="788"/>
                    </a:lnTo>
                    <a:lnTo>
                      <a:pt x="264" y="755"/>
                    </a:lnTo>
                    <a:lnTo>
                      <a:pt x="288" y="723"/>
                    </a:lnTo>
                    <a:lnTo>
                      <a:pt x="313" y="692"/>
                    </a:lnTo>
                    <a:lnTo>
                      <a:pt x="339" y="660"/>
                    </a:lnTo>
                    <a:lnTo>
                      <a:pt x="366" y="630"/>
                    </a:lnTo>
                    <a:lnTo>
                      <a:pt x="394" y="600"/>
                    </a:lnTo>
                    <a:lnTo>
                      <a:pt x="422" y="571"/>
                    </a:lnTo>
                    <a:lnTo>
                      <a:pt x="451" y="543"/>
                    </a:lnTo>
                    <a:lnTo>
                      <a:pt x="481" y="515"/>
                    </a:lnTo>
                    <a:lnTo>
                      <a:pt x="513" y="487"/>
                    </a:lnTo>
                    <a:lnTo>
                      <a:pt x="544" y="460"/>
                    </a:lnTo>
                    <a:lnTo>
                      <a:pt x="577" y="434"/>
                    </a:lnTo>
                    <a:lnTo>
                      <a:pt x="610" y="408"/>
                    </a:lnTo>
                    <a:lnTo>
                      <a:pt x="644" y="383"/>
                    </a:lnTo>
                    <a:lnTo>
                      <a:pt x="679" y="359"/>
                    </a:lnTo>
                    <a:lnTo>
                      <a:pt x="715" y="335"/>
                    </a:lnTo>
                    <a:lnTo>
                      <a:pt x="750" y="312"/>
                    </a:lnTo>
                    <a:lnTo>
                      <a:pt x="787" y="290"/>
                    </a:lnTo>
                    <a:lnTo>
                      <a:pt x="826" y="268"/>
                    </a:lnTo>
                    <a:lnTo>
                      <a:pt x="864" y="248"/>
                    </a:lnTo>
                    <a:lnTo>
                      <a:pt x="902" y="227"/>
                    </a:lnTo>
                    <a:lnTo>
                      <a:pt x="942" y="208"/>
                    </a:lnTo>
                    <a:lnTo>
                      <a:pt x="982" y="190"/>
                    </a:lnTo>
                    <a:lnTo>
                      <a:pt x="1023" y="172"/>
                    </a:lnTo>
                    <a:lnTo>
                      <a:pt x="1065" y="155"/>
                    </a:lnTo>
                    <a:lnTo>
                      <a:pt x="1106" y="139"/>
                    </a:lnTo>
                    <a:lnTo>
                      <a:pt x="1149" y="124"/>
                    </a:lnTo>
                    <a:lnTo>
                      <a:pt x="1191" y="110"/>
                    </a:lnTo>
                    <a:lnTo>
                      <a:pt x="1235" y="96"/>
                    </a:lnTo>
                    <a:lnTo>
                      <a:pt x="1279" y="83"/>
                    </a:lnTo>
                    <a:lnTo>
                      <a:pt x="1324" y="71"/>
                    </a:lnTo>
                    <a:lnTo>
                      <a:pt x="1369" y="60"/>
                    </a:lnTo>
                    <a:lnTo>
                      <a:pt x="1415" y="50"/>
                    </a:lnTo>
                    <a:lnTo>
                      <a:pt x="1459" y="41"/>
                    </a:lnTo>
                    <a:lnTo>
                      <a:pt x="1507" y="32"/>
                    </a:lnTo>
                    <a:lnTo>
                      <a:pt x="1553" y="24"/>
                    </a:lnTo>
                    <a:lnTo>
                      <a:pt x="1600" y="18"/>
                    </a:lnTo>
                    <a:lnTo>
                      <a:pt x="1648" y="13"/>
                    </a:lnTo>
                    <a:lnTo>
                      <a:pt x="1695" y="8"/>
                    </a:lnTo>
                    <a:lnTo>
                      <a:pt x="1743" y="4"/>
                    </a:lnTo>
                    <a:lnTo>
                      <a:pt x="1793" y="2"/>
                    </a:lnTo>
                    <a:lnTo>
                      <a:pt x="1841" y="0"/>
                    </a:lnTo>
                    <a:lnTo>
                      <a:pt x="1890" y="0"/>
                    </a:lnTo>
                    <a:lnTo>
                      <a:pt x="1940" y="0"/>
                    </a:lnTo>
                    <a:lnTo>
                      <a:pt x="1989" y="1"/>
                    </a:lnTo>
                    <a:lnTo>
                      <a:pt x="1989" y="1"/>
                    </a:lnTo>
                    <a:lnTo>
                      <a:pt x="2039" y="3"/>
                    </a:lnTo>
                    <a:lnTo>
                      <a:pt x="2089" y="6"/>
                    </a:lnTo>
                    <a:lnTo>
                      <a:pt x="2137" y="10"/>
                    </a:lnTo>
                    <a:lnTo>
                      <a:pt x="2185" y="16"/>
                    </a:lnTo>
                    <a:lnTo>
                      <a:pt x="2233" y="22"/>
                    </a:lnTo>
                    <a:lnTo>
                      <a:pt x="2282" y="30"/>
                    </a:lnTo>
                    <a:lnTo>
                      <a:pt x="2329" y="37"/>
                    </a:lnTo>
                    <a:lnTo>
                      <a:pt x="2376" y="47"/>
                    </a:lnTo>
                    <a:lnTo>
                      <a:pt x="2422" y="57"/>
                    </a:lnTo>
                    <a:lnTo>
                      <a:pt x="2468" y="68"/>
                    </a:lnTo>
                    <a:lnTo>
                      <a:pt x="2514" y="79"/>
                    </a:lnTo>
                    <a:lnTo>
                      <a:pt x="2559" y="92"/>
                    </a:lnTo>
                    <a:lnTo>
                      <a:pt x="2604" y="105"/>
                    </a:lnTo>
                    <a:lnTo>
                      <a:pt x="2647" y="120"/>
                    </a:lnTo>
                    <a:lnTo>
                      <a:pt x="2691" y="136"/>
                    </a:lnTo>
                    <a:lnTo>
                      <a:pt x="2734" y="151"/>
                    </a:lnTo>
                    <a:lnTo>
                      <a:pt x="2776" y="168"/>
                    </a:lnTo>
                    <a:lnTo>
                      <a:pt x="2818" y="185"/>
                    </a:lnTo>
                    <a:lnTo>
                      <a:pt x="2858" y="204"/>
                    </a:lnTo>
                    <a:lnTo>
                      <a:pt x="2900" y="223"/>
                    </a:lnTo>
                    <a:lnTo>
                      <a:pt x="2939" y="243"/>
                    </a:lnTo>
                    <a:lnTo>
                      <a:pt x="2978" y="264"/>
                    </a:lnTo>
                    <a:lnTo>
                      <a:pt x="3018" y="285"/>
                    </a:lnTo>
                    <a:lnTo>
                      <a:pt x="3055" y="307"/>
                    </a:lnTo>
                    <a:lnTo>
                      <a:pt x="3092" y="330"/>
                    </a:lnTo>
                    <a:lnTo>
                      <a:pt x="3129" y="354"/>
                    </a:lnTo>
                    <a:lnTo>
                      <a:pt x="3165" y="378"/>
                    </a:lnTo>
                    <a:lnTo>
                      <a:pt x="3199" y="402"/>
                    </a:lnTo>
                    <a:lnTo>
                      <a:pt x="3234" y="428"/>
                    </a:lnTo>
                    <a:lnTo>
                      <a:pt x="3268" y="454"/>
                    </a:lnTo>
                    <a:lnTo>
                      <a:pt x="3300" y="481"/>
                    </a:lnTo>
                    <a:lnTo>
                      <a:pt x="3333" y="508"/>
                    </a:lnTo>
                    <a:lnTo>
                      <a:pt x="3363" y="536"/>
                    </a:lnTo>
                    <a:lnTo>
                      <a:pt x="3393" y="565"/>
                    </a:lnTo>
                    <a:lnTo>
                      <a:pt x="3424" y="595"/>
                    </a:lnTo>
                    <a:lnTo>
                      <a:pt x="3452" y="624"/>
                    </a:lnTo>
                    <a:lnTo>
                      <a:pt x="3480" y="654"/>
                    </a:lnTo>
                    <a:lnTo>
                      <a:pt x="3507" y="685"/>
                    </a:lnTo>
                    <a:lnTo>
                      <a:pt x="3533" y="717"/>
                    </a:lnTo>
                    <a:lnTo>
                      <a:pt x="3558" y="748"/>
                    </a:lnTo>
                    <a:lnTo>
                      <a:pt x="3582" y="780"/>
                    </a:lnTo>
                    <a:lnTo>
                      <a:pt x="3605" y="814"/>
                    </a:lnTo>
                    <a:lnTo>
                      <a:pt x="3628" y="846"/>
                    </a:lnTo>
                    <a:lnTo>
                      <a:pt x="3649" y="881"/>
                    </a:lnTo>
                    <a:lnTo>
                      <a:pt x="3669" y="914"/>
                    </a:lnTo>
                    <a:lnTo>
                      <a:pt x="3690" y="950"/>
                    </a:lnTo>
                    <a:lnTo>
                      <a:pt x="3708" y="984"/>
                    </a:lnTo>
                    <a:lnTo>
                      <a:pt x="3725" y="1020"/>
                    </a:lnTo>
                    <a:lnTo>
                      <a:pt x="3741" y="1056"/>
                    </a:lnTo>
                    <a:lnTo>
                      <a:pt x="3757" y="1092"/>
                    </a:lnTo>
                    <a:lnTo>
                      <a:pt x="3771" y="1129"/>
                    </a:lnTo>
                    <a:lnTo>
                      <a:pt x="3784" y="1166"/>
                    </a:lnTo>
                    <a:lnTo>
                      <a:pt x="3796" y="1204"/>
                    </a:lnTo>
                    <a:lnTo>
                      <a:pt x="3807" y="1240"/>
                    </a:lnTo>
                    <a:lnTo>
                      <a:pt x="3816" y="1279"/>
                    </a:lnTo>
                    <a:lnTo>
                      <a:pt x="3825" y="1317"/>
                    </a:lnTo>
                    <a:lnTo>
                      <a:pt x="3833" y="1356"/>
                    </a:lnTo>
                    <a:lnTo>
                      <a:pt x="3840" y="1395"/>
                    </a:lnTo>
                    <a:lnTo>
                      <a:pt x="3844" y="1434"/>
                    </a:lnTo>
                    <a:lnTo>
                      <a:pt x="3849" y="1474"/>
                    </a:lnTo>
                    <a:lnTo>
                      <a:pt x="3851" y="1512"/>
                    </a:lnTo>
                    <a:lnTo>
                      <a:pt x="3853" y="1552"/>
                    </a:lnTo>
                    <a:lnTo>
                      <a:pt x="3853" y="1593"/>
                    </a:lnTo>
                    <a:lnTo>
                      <a:pt x="3852" y="1633"/>
                    </a:lnTo>
                    <a:lnTo>
                      <a:pt x="3852" y="1633"/>
                    </a:lnTo>
                    <a:lnTo>
                      <a:pt x="3850" y="1673"/>
                    </a:lnTo>
                    <a:lnTo>
                      <a:pt x="3847" y="1713"/>
                    </a:lnTo>
                    <a:lnTo>
                      <a:pt x="3842" y="1753"/>
                    </a:lnTo>
                    <a:lnTo>
                      <a:pt x="3835" y="1792"/>
                    </a:lnTo>
                    <a:lnTo>
                      <a:pt x="3829" y="1831"/>
                    </a:lnTo>
                    <a:lnTo>
                      <a:pt x="3821" y="1870"/>
                    </a:lnTo>
                    <a:lnTo>
                      <a:pt x="3811" y="1909"/>
                    </a:lnTo>
                    <a:lnTo>
                      <a:pt x="3801" y="1947"/>
                    </a:lnTo>
                    <a:lnTo>
                      <a:pt x="3788" y="1984"/>
                    </a:lnTo>
                    <a:lnTo>
                      <a:pt x="3776" y="2021"/>
                    </a:lnTo>
                    <a:lnTo>
                      <a:pt x="3762" y="2058"/>
                    </a:lnTo>
                    <a:lnTo>
                      <a:pt x="3747" y="2095"/>
                    </a:lnTo>
                    <a:lnTo>
                      <a:pt x="3731" y="2130"/>
                    </a:lnTo>
                    <a:lnTo>
                      <a:pt x="3714" y="2166"/>
                    </a:lnTo>
                    <a:lnTo>
                      <a:pt x="3696" y="2200"/>
                    </a:lnTo>
                    <a:lnTo>
                      <a:pt x="3676" y="2235"/>
                    </a:lnTo>
                    <a:lnTo>
                      <a:pt x="3656" y="2269"/>
                    </a:lnTo>
                    <a:lnTo>
                      <a:pt x="3636" y="2303"/>
                    </a:lnTo>
                    <a:lnTo>
                      <a:pt x="3613" y="2336"/>
                    </a:lnTo>
                    <a:lnTo>
                      <a:pt x="3590" y="2369"/>
                    </a:lnTo>
                    <a:lnTo>
                      <a:pt x="3566" y="2401"/>
                    </a:lnTo>
                    <a:lnTo>
                      <a:pt x="3541" y="2433"/>
                    </a:lnTo>
                    <a:lnTo>
                      <a:pt x="3516" y="2464"/>
                    </a:lnTo>
                    <a:lnTo>
                      <a:pt x="3489" y="2494"/>
                    </a:lnTo>
                    <a:lnTo>
                      <a:pt x="3461" y="2524"/>
                    </a:lnTo>
                    <a:lnTo>
                      <a:pt x="3433" y="2553"/>
                    </a:lnTo>
                    <a:lnTo>
                      <a:pt x="3404" y="2582"/>
                    </a:lnTo>
                    <a:lnTo>
                      <a:pt x="3373" y="2611"/>
                    </a:lnTo>
                    <a:lnTo>
                      <a:pt x="3342" y="2638"/>
                    </a:lnTo>
                    <a:lnTo>
                      <a:pt x="3310" y="2665"/>
                    </a:lnTo>
                    <a:lnTo>
                      <a:pt x="3278" y="2691"/>
                    </a:lnTo>
                    <a:lnTo>
                      <a:pt x="3244" y="2717"/>
                    </a:lnTo>
                    <a:lnTo>
                      <a:pt x="3211" y="2741"/>
                    </a:lnTo>
                    <a:lnTo>
                      <a:pt x="3176" y="2766"/>
                    </a:lnTo>
                    <a:lnTo>
                      <a:pt x="3140" y="2789"/>
                    </a:lnTo>
                    <a:lnTo>
                      <a:pt x="3104" y="2813"/>
                    </a:lnTo>
                    <a:lnTo>
                      <a:pt x="3067" y="2834"/>
                    </a:lnTo>
                    <a:lnTo>
                      <a:pt x="3029" y="2856"/>
                    </a:lnTo>
                    <a:lnTo>
                      <a:pt x="2991" y="2876"/>
                    </a:lnTo>
                    <a:lnTo>
                      <a:pt x="2951" y="2897"/>
                    </a:lnTo>
                    <a:lnTo>
                      <a:pt x="2912" y="2916"/>
                    </a:lnTo>
                    <a:lnTo>
                      <a:pt x="2872" y="2935"/>
                    </a:lnTo>
                    <a:lnTo>
                      <a:pt x="2831" y="2952"/>
                    </a:lnTo>
                    <a:lnTo>
                      <a:pt x="2790" y="2969"/>
                    </a:lnTo>
                    <a:lnTo>
                      <a:pt x="2748" y="2985"/>
                    </a:lnTo>
                    <a:lnTo>
                      <a:pt x="2706" y="3001"/>
                    </a:lnTo>
                    <a:lnTo>
                      <a:pt x="2663" y="3015"/>
                    </a:lnTo>
                    <a:lnTo>
                      <a:pt x="2619" y="3029"/>
                    </a:lnTo>
                    <a:lnTo>
                      <a:pt x="2575" y="3042"/>
                    </a:lnTo>
                    <a:lnTo>
                      <a:pt x="2531" y="3053"/>
                    </a:lnTo>
                    <a:lnTo>
                      <a:pt x="2486" y="3064"/>
                    </a:lnTo>
                    <a:lnTo>
                      <a:pt x="2440" y="3074"/>
                    </a:lnTo>
                    <a:lnTo>
                      <a:pt x="2394" y="3084"/>
                    </a:lnTo>
                    <a:lnTo>
                      <a:pt x="2348" y="3092"/>
                    </a:lnTo>
                    <a:lnTo>
                      <a:pt x="2301" y="3100"/>
                    </a:lnTo>
                    <a:lnTo>
                      <a:pt x="2254" y="3106"/>
                    </a:lnTo>
                    <a:lnTo>
                      <a:pt x="2207" y="3112"/>
                    </a:lnTo>
                    <a:lnTo>
                      <a:pt x="2158" y="3116"/>
                    </a:lnTo>
                    <a:lnTo>
                      <a:pt x="2110" y="3120"/>
                    </a:lnTo>
                    <a:lnTo>
                      <a:pt x="2062" y="3123"/>
                    </a:lnTo>
                    <a:lnTo>
                      <a:pt x="2014" y="3125"/>
                    </a:lnTo>
                    <a:lnTo>
                      <a:pt x="1964" y="3125"/>
                    </a:lnTo>
                    <a:lnTo>
                      <a:pt x="1915" y="3125"/>
                    </a:lnTo>
                    <a:lnTo>
                      <a:pt x="1864" y="3124"/>
                    </a:lnTo>
                    <a:lnTo>
                      <a:pt x="1864" y="3124"/>
                    </a:lnTo>
                    <a:lnTo>
                      <a:pt x="1814" y="3121"/>
                    </a:lnTo>
                    <a:lnTo>
                      <a:pt x="1763" y="3117"/>
                    </a:lnTo>
                    <a:lnTo>
                      <a:pt x="1714" y="3113"/>
                    </a:lnTo>
                    <a:lnTo>
                      <a:pt x="1665" y="3107"/>
                    </a:lnTo>
                    <a:lnTo>
                      <a:pt x="1615" y="3101"/>
                    </a:lnTo>
                    <a:lnTo>
                      <a:pt x="1566" y="3093"/>
                    </a:lnTo>
                    <a:lnTo>
                      <a:pt x="1518" y="3085"/>
                    </a:lnTo>
                    <a:lnTo>
                      <a:pt x="1471" y="3076"/>
                    </a:lnTo>
                    <a:lnTo>
                      <a:pt x="1422" y="3065"/>
                    </a:lnTo>
                    <a:lnTo>
                      <a:pt x="1376" y="3055"/>
                    </a:lnTo>
                    <a:lnTo>
                      <a:pt x="1329" y="3042"/>
                    </a:lnTo>
                    <a:lnTo>
                      <a:pt x="1284" y="3029"/>
                    </a:lnTo>
                    <a:lnTo>
                      <a:pt x="1238" y="3015"/>
                    </a:lnTo>
                    <a:lnTo>
                      <a:pt x="1194" y="2999"/>
                    </a:lnTo>
                    <a:lnTo>
                      <a:pt x="1150" y="2984"/>
                    </a:lnTo>
                    <a:lnTo>
                      <a:pt x="1106" y="2967"/>
                    </a:lnTo>
                    <a:lnTo>
                      <a:pt x="1106" y="2967"/>
                    </a:lnTo>
                    <a:lnTo>
                      <a:pt x="1071" y="2987"/>
                    </a:lnTo>
                    <a:lnTo>
                      <a:pt x="1031" y="3007"/>
                    </a:lnTo>
                    <a:lnTo>
                      <a:pt x="986" y="3030"/>
                    </a:lnTo>
                    <a:lnTo>
                      <a:pt x="934" y="3053"/>
                    </a:lnTo>
                    <a:lnTo>
                      <a:pt x="879" y="3077"/>
                    </a:lnTo>
                    <a:lnTo>
                      <a:pt x="819" y="3101"/>
                    </a:lnTo>
                    <a:lnTo>
                      <a:pt x="754" y="3126"/>
                    </a:lnTo>
                    <a:lnTo>
                      <a:pt x="685" y="3148"/>
                    </a:lnTo>
                    <a:lnTo>
                      <a:pt x="648" y="3159"/>
                    </a:lnTo>
                    <a:lnTo>
                      <a:pt x="611" y="3170"/>
                    </a:lnTo>
                    <a:lnTo>
                      <a:pt x="573" y="3180"/>
                    </a:lnTo>
                    <a:lnTo>
                      <a:pt x="534" y="3191"/>
                    </a:lnTo>
                    <a:lnTo>
                      <a:pt x="495" y="3199"/>
                    </a:lnTo>
                    <a:lnTo>
                      <a:pt x="453" y="3208"/>
                    </a:lnTo>
                    <a:lnTo>
                      <a:pt x="412" y="3217"/>
                    </a:lnTo>
                    <a:lnTo>
                      <a:pt x="369" y="3223"/>
                    </a:lnTo>
                    <a:lnTo>
                      <a:pt x="325" y="3229"/>
                    </a:lnTo>
                    <a:lnTo>
                      <a:pt x="282" y="3236"/>
                    </a:lnTo>
                    <a:lnTo>
                      <a:pt x="236" y="3240"/>
                    </a:lnTo>
                    <a:lnTo>
                      <a:pt x="190" y="3245"/>
                    </a:lnTo>
                    <a:lnTo>
                      <a:pt x="144" y="3248"/>
                    </a:lnTo>
                    <a:lnTo>
                      <a:pt x="96" y="3250"/>
                    </a:lnTo>
                    <a:lnTo>
                      <a:pt x="48" y="3250"/>
                    </a:lnTo>
                    <a:lnTo>
                      <a:pt x="0" y="3250"/>
                    </a:lnTo>
                    <a:lnTo>
                      <a:pt x="0" y="3250"/>
                    </a:lnTo>
                    <a:lnTo>
                      <a:pt x="17" y="3246"/>
                    </a:lnTo>
                    <a:lnTo>
                      <a:pt x="37" y="3240"/>
                    </a:lnTo>
                    <a:lnTo>
                      <a:pt x="64" y="3231"/>
                    </a:lnTo>
                    <a:lnTo>
                      <a:pt x="95" y="3218"/>
                    </a:lnTo>
                    <a:lnTo>
                      <a:pt x="132" y="3200"/>
                    </a:lnTo>
                    <a:lnTo>
                      <a:pt x="153" y="3190"/>
                    </a:lnTo>
                    <a:lnTo>
                      <a:pt x="174" y="3178"/>
                    </a:lnTo>
                    <a:lnTo>
                      <a:pt x="195" y="3164"/>
                    </a:lnTo>
                    <a:lnTo>
                      <a:pt x="218" y="3150"/>
                    </a:lnTo>
                    <a:lnTo>
                      <a:pt x="240" y="3133"/>
                    </a:lnTo>
                    <a:lnTo>
                      <a:pt x="264" y="3115"/>
                    </a:lnTo>
                    <a:lnTo>
                      <a:pt x="287" y="3096"/>
                    </a:lnTo>
                    <a:lnTo>
                      <a:pt x="311" y="3074"/>
                    </a:lnTo>
                    <a:lnTo>
                      <a:pt x="334" y="3051"/>
                    </a:lnTo>
                    <a:lnTo>
                      <a:pt x="359" y="3025"/>
                    </a:lnTo>
                    <a:lnTo>
                      <a:pt x="383" y="2998"/>
                    </a:lnTo>
                    <a:lnTo>
                      <a:pt x="405" y="2970"/>
                    </a:lnTo>
                    <a:lnTo>
                      <a:pt x="429" y="2939"/>
                    </a:lnTo>
                    <a:lnTo>
                      <a:pt x="451" y="2906"/>
                    </a:lnTo>
                    <a:lnTo>
                      <a:pt x="473" y="2870"/>
                    </a:lnTo>
                    <a:lnTo>
                      <a:pt x="495" y="2832"/>
                    </a:lnTo>
                    <a:lnTo>
                      <a:pt x="515" y="2792"/>
                    </a:lnTo>
                    <a:lnTo>
                      <a:pt x="534" y="2750"/>
                    </a:lnTo>
                    <a:lnTo>
                      <a:pt x="553" y="2705"/>
                    </a:lnTo>
                    <a:lnTo>
                      <a:pt x="571" y="2657"/>
                    </a:lnTo>
                    <a:lnTo>
                      <a:pt x="571" y="2657"/>
                    </a:lnTo>
                    <a:close/>
                    <a:moveTo>
                      <a:pt x="1759" y="2483"/>
                    </a:moveTo>
                    <a:lnTo>
                      <a:pt x="1759" y="2483"/>
                    </a:lnTo>
                    <a:lnTo>
                      <a:pt x="1777" y="2487"/>
                    </a:lnTo>
                    <a:lnTo>
                      <a:pt x="1795" y="2488"/>
                    </a:lnTo>
                    <a:lnTo>
                      <a:pt x="1813" y="2487"/>
                    </a:lnTo>
                    <a:lnTo>
                      <a:pt x="1830" y="2484"/>
                    </a:lnTo>
                    <a:lnTo>
                      <a:pt x="1846" y="2480"/>
                    </a:lnTo>
                    <a:lnTo>
                      <a:pt x="1862" y="2475"/>
                    </a:lnTo>
                    <a:lnTo>
                      <a:pt x="1878" y="2468"/>
                    </a:lnTo>
                    <a:lnTo>
                      <a:pt x="1894" y="2460"/>
                    </a:lnTo>
                    <a:lnTo>
                      <a:pt x="1907" y="2450"/>
                    </a:lnTo>
                    <a:lnTo>
                      <a:pt x="1919" y="2439"/>
                    </a:lnTo>
                    <a:lnTo>
                      <a:pt x="1932" y="2427"/>
                    </a:lnTo>
                    <a:lnTo>
                      <a:pt x="1942" y="2414"/>
                    </a:lnTo>
                    <a:lnTo>
                      <a:pt x="1952" y="2400"/>
                    </a:lnTo>
                    <a:lnTo>
                      <a:pt x="1960" y="2385"/>
                    </a:lnTo>
                    <a:lnTo>
                      <a:pt x="1965" y="2369"/>
                    </a:lnTo>
                    <a:lnTo>
                      <a:pt x="1970" y="2352"/>
                    </a:lnTo>
                    <a:lnTo>
                      <a:pt x="1970" y="2352"/>
                    </a:lnTo>
                    <a:lnTo>
                      <a:pt x="1973" y="2334"/>
                    </a:lnTo>
                    <a:lnTo>
                      <a:pt x="1974" y="2317"/>
                    </a:lnTo>
                    <a:lnTo>
                      <a:pt x="1973" y="2301"/>
                    </a:lnTo>
                    <a:lnTo>
                      <a:pt x="1971" y="2283"/>
                    </a:lnTo>
                    <a:lnTo>
                      <a:pt x="1966" y="2267"/>
                    </a:lnTo>
                    <a:lnTo>
                      <a:pt x="1961" y="2252"/>
                    </a:lnTo>
                    <a:lnTo>
                      <a:pt x="1954" y="2237"/>
                    </a:lnTo>
                    <a:lnTo>
                      <a:pt x="1945" y="2223"/>
                    </a:lnTo>
                    <a:lnTo>
                      <a:pt x="1935" y="2210"/>
                    </a:lnTo>
                    <a:lnTo>
                      <a:pt x="1924" y="2197"/>
                    </a:lnTo>
                    <a:lnTo>
                      <a:pt x="1912" y="2186"/>
                    </a:lnTo>
                    <a:lnTo>
                      <a:pt x="1897" y="2177"/>
                    </a:lnTo>
                    <a:lnTo>
                      <a:pt x="1882" y="2167"/>
                    </a:lnTo>
                    <a:lnTo>
                      <a:pt x="1867" y="2159"/>
                    </a:lnTo>
                    <a:lnTo>
                      <a:pt x="1850" y="2154"/>
                    </a:lnTo>
                    <a:lnTo>
                      <a:pt x="1832" y="2150"/>
                    </a:lnTo>
                    <a:lnTo>
                      <a:pt x="1832" y="2150"/>
                    </a:lnTo>
                    <a:lnTo>
                      <a:pt x="1814" y="2146"/>
                    </a:lnTo>
                    <a:lnTo>
                      <a:pt x="1797" y="2145"/>
                    </a:lnTo>
                    <a:lnTo>
                      <a:pt x="1779" y="2146"/>
                    </a:lnTo>
                    <a:lnTo>
                      <a:pt x="1762" y="2149"/>
                    </a:lnTo>
                    <a:lnTo>
                      <a:pt x="1745" y="2153"/>
                    </a:lnTo>
                    <a:lnTo>
                      <a:pt x="1730" y="2158"/>
                    </a:lnTo>
                    <a:lnTo>
                      <a:pt x="1714" y="2165"/>
                    </a:lnTo>
                    <a:lnTo>
                      <a:pt x="1699" y="2173"/>
                    </a:lnTo>
                    <a:lnTo>
                      <a:pt x="1686" y="2183"/>
                    </a:lnTo>
                    <a:lnTo>
                      <a:pt x="1674" y="2194"/>
                    </a:lnTo>
                    <a:lnTo>
                      <a:pt x="1661" y="2206"/>
                    </a:lnTo>
                    <a:lnTo>
                      <a:pt x="1651" y="2219"/>
                    </a:lnTo>
                    <a:lnTo>
                      <a:pt x="1642" y="2233"/>
                    </a:lnTo>
                    <a:lnTo>
                      <a:pt x="1634" y="2248"/>
                    </a:lnTo>
                    <a:lnTo>
                      <a:pt x="1628" y="2264"/>
                    </a:lnTo>
                    <a:lnTo>
                      <a:pt x="1623" y="2281"/>
                    </a:lnTo>
                    <a:lnTo>
                      <a:pt x="1623" y="2281"/>
                    </a:lnTo>
                    <a:lnTo>
                      <a:pt x="1620" y="2299"/>
                    </a:lnTo>
                    <a:lnTo>
                      <a:pt x="1619" y="2316"/>
                    </a:lnTo>
                    <a:lnTo>
                      <a:pt x="1620" y="2333"/>
                    </a:lnTo>
                    <a:lnTo>
                      <a:pt x="1622" y="2349"/>
                    </a:lnTo>
                    <a:lnTo>
                      <a:pt x="1627" y="2366"/>
                    </a:lnTo>
                    <a:lnTo>
                      <a:pt x="1632" y="2381"/>
                    </a:lnTo>
                    <a:lnTo>
                      <a:pt x="1639" y="2396"/>
                    </a:lnTo>
                    <a:lnTo>
                      <a:pt x="1648" y="2410"/>
                    </a:lnTo>
                    <a:lnTo>
                      <a:pt x="1658" y="2423"/>
                    </a:lnTo>
                    <a:lnTo>
                      <a:pt x="1669" y="2436"/>
                    </a:lnTo>
                    <a:lnTo>
                      <a:pt x="1682" y="2447"/>
                    </a:lnTo>
                    <a:lnTo>
                      <a:pt x="1695" y="2456"/>
                    </a:lnTo>
                    <a:lnTo>
                      <a:pt x="1710" y="2466"/>
                    </a:lnTo>
                    <a:lnTo>
                      <a:pt x="1725" y="2472"/>
                    </a:lnTo>
                    <a:lnTo>
                      <a:pt x="1741" y="2479"/>
                    </a:lnTo>
                    <a:lnTo>
                      <a:pt x="1759" y="2483"/>
                    </a:lnTo>
                    <a:lnTo>
                      <a:pt x="1759" y="2483"/>
                    </a:lnTo>
                    <a:close/>
                    <a:moveTo>
                      <a:pt x="1784" y="1717"/>
                    </a:moveTo>
                    <a:lnTo>
                      <a:pt x="1784" y="1717"/>
                    </a:lnTo>
                    <a:lnTo>
                      <a:pt x="1804" y="1748"/>
                    </a:lnTo>
                    <a:lnTo>
                      <a:pt x="1821" y="1779"/>
                    </a:lnTo>
                    <a:lnTo>
                      <a:pt x="1829" y="1795"/>
                    </a:lnTo>
                    <a:lnTo>
                      <a:pt x="1835" y="1811"/>
                    </a:lnTo>
                    <a:lnTo>
                      <a:pt x="1840" y="1827"/>
                    </a:lnTo>
                    <a:lnTo>
                      <a:pt x="1843" y="1842"/>
                    </a:lnTo>
                    <a:lnTo>
                      <a:pt x="1845" y="1858"/>
                    </a:lnTo>
                    <a:lnTo>
                      <a:pt x="1845" y="1874"/>
                    </a:lnTo>
                    <a:lnTo>
                      <a:pt x="1843" y="1890"/>
                    </a:lnTo>
                    <a:lnTo>
                      <a:pt x="1839" y="1907"/>
                    </a:lnTo>
                    <a:lnTo>
                      <a:pt x="1832" y="1924"/>
                    </a:lnTo>
                    <a:lnTo>
                      <a:pt x="1823" y="1941"/>
                    </a:lnTo>
                    <a:lnTo>
                      <a:pt x="1811" y="1958"/>
                    </a:lnTo>
                    <a:lnTo>
                      <a:pt x="1795" y="1977"/>
                    </a:lnTo>
                    <a:lnTo>
                      <a:pt x="1811" y="1993"/>
                    </a:lnTo>
                    <a:lnTo>
                      <a:pt x="1811" y="1993"/>
                    </a:lnTo>
                    <a:lnTo>
                      <a:pt x="1834" y="1988"/>
                    </a:lnTo>
                    <a:lnTo>
                      <a:pt x="1858" y="1981"/>
                    </a:lnTo>
                    <a:lnTo>
                      <a:pt x="1880" y="1974"/>
                    </a:lnTo>
                    <a:lnTo>
                      <a:pt x="1901" y="1965"/>
                    </a:lnTo>
                    <a:lnTo>
                      <a:pt x="1922" y="1955"/>
                    </a:lnTo>
                    <a:lnTo>
                      <a:pt x="1941" y="1944"/>
                    </a:lnTo>
                    <a:lnTo>
                      <a:pt x="1959" y="1933"/>
                    </a:lnTo>
                    <a:lnTo>
                      <a:pt x="1975" y="1920"/>
                    </a:lnTo>
                    <a:lnTo>
                      <a:pt x="1991" y="1904"/>
                    </a:lnTo>
                    <a:lnTo>
                      <a:pt x="2005" y="1889"/>
                    </a:lnTo>
                    <a:lnTo>
                      <a:pt x="2018" y="1872"/>
                    </a:lnTo>
                    <a:lnTo>
                      <a:pt x="2029" y="1855"/>
                    </a:lnTo>
                    <a:lnTo>
                      <a:pt x="2038" y="1835"/>
                    </a:lnTo>
                    <a:lnTo>
                      <a:pt x="2046" y="1815"/>
                    </a:lnTo>
                    <a:lnTo>
                      <a:pt x="2052" y="1793"/>
                    </a:lnTo>
                    <a:lnTo>
                      <a:pt x="2056" y="1771"/>
                    </a:lnTo>
                    <a:lnTo>
                      <a:pt x="2056" y="1771"/>
                    </a:lnTo>
                    <a:lnTo>
                      <a:pt x="2058" y="1752"/>
                    </a:lnTo>
                    <a:lnTo>
                      <a:pt x="2058" y="1734"/>
                    </a:lnTo>
                    <a:lnTo>
                      <a:pt x="2058" y="1715"/>
                    </a:lnTo>
                    <a:lnTo>
                      <a:pt x="2056" y="1698"/>
                    </a:lnTo>
                    <a:lnTo>
                      <a:pt x="2053" y="1681"/>
                    </a:lnTo>
                    <a:lnTo>
                      <a:pt x="2048" y="1665"/>
                    </a:lnTo>
                    <a:lnTo>
                      <a:pt x="2043" y="1647"/>
                    </a:lnTo>
                    <a:lnTo>
                      <a:pt x="2037" y="1631"/>
                    </a:lnTo>
                    <a:lnTo>
                      <a:pt x="2029" y="1615"/>
                    </a:lnTo>
                    <a:lnTo>
                      <a:pt x="2023" y="1600"/>
                    </a:lnTo>
                    <a:lnTo>
                      <a:pt x="2006" y="1568"/>
                    </a:lnTo>
                    <a:lnTo>
                      <a:pt x="1969" y="1504"/>
                    </a:lnTo>
                    <a:lnTo>
                      <a:pt x="1950" y="1470"/>
                    </a:lnTo>
                    <a:lnTo>
                      <a:pt x="1933" y="1435"/>
                    </a:lnTo>
                    <a:lnTo>
                      <a:pt x="1925" y="1417"/>
                    </a:lnTo>
                    <a:lnTo>
                      <a:pt x="1918" y="1398"/>
                    </a:lnTo>
                    <a:lnTo>
                      <a:pt x="1912" y="1380"/>
                    </a:lnTo>
                    <a:lnTo>
                      <a:pt x="1907" y="1359"/>
                    </a:lnTo>
                    <a:lnTo>
                      <a:pt x="1903" y="1339"/>
                    </a:lnTo>
                    <a:lnTo>
                      <a:pt x="1899" y="1318"/>
                    </a:lnTo>
                    <a:lnTo>
                      <a:pt x="1897" y="1295"/>
                    </a:lnTo>
                    <a:lnTo>
                      <a:pt x="1896" y="1273"/>
                    </a:lnTo>
                    <a:lnTo>
                      <a:pt x="1896" y="1249"/>
                    </a:lnTo>
                    <a:lnTo>
                      <a:pt x="1898" y="1224"/>
                    </a:lnTo>
                    <a:lnTo>
                      <a:pt x="1901" y="1199"/>
                    </a:lnTo>
                    <a:lnTo>
                      <a:pt x="1907" y="1172"/>
                    </a:lnTo>
                    <a:lnTo>
                      <a:pt x="1907" y="1172"/>
                    </a:lnTo>
                    <a:lnTo>
                      <a:pt x="1916" y="1139"/>
                    </a:lnTo>
                    <a:lnTo>
                      <a:pt x="1926" y="1108"/>
                    </a:lnTo>
                    <a:lnTo>
                      <a:pt x="1938" y="1078"/>
                    </a:lnTo>
                    <a:lnTo>
                      <a:pt x="1952" y="1051"/>
                    </a:lnTo>
                    <a:lnTo>
                      <a:pt x="1966" y="1028"/>
                    </a:lnTo>
                    <a:lnTo>
                      <a:pt x="1983" y="1006"/>
                    </a:lnTo>
                    <a:lnTo>
                      <a:pt x="1992" y="996"/>
                    </a:lnTo>
                    <a:lnTo>
                      <a:pt x="2001" y="987"/>
                    </a:lnTo>
                    <a:lnTo>
                      <a:pt x="2010" y="978"/>
                    </a:lnTo>
                    <a:lnTo>
                      <a:pt x="2020" y="969"/>
                    </a:lnTo>
                    <a:lnTo>
                      <a:pt x="2030" y="963"/>
                    </a:lnTo>
                    <a:lnTo>
                      <a:pt x="2041" y="955"/>
                    </a:lnTo>
                    <a:lnTo>
                      <a:pt x="2052" y="950"/>
                    </a:lnTo>
                    <a:lnTo>
                      <a:pt x="2063" y="944"/>
                    </a:lnTo>
                    <a:lnTo>
                      <a:pt x="2074" y="939"/>
                    </a:lnTo>
                    <a:lnTo>
                      <a:pt x="2085" y="935"/>
                    </a:lnTo>
                    <a:lnTo>
                      <a:pt x="2098" y="931"/>
                    </a:lnTo>
                    <a:lnTo>
                      <a:pt x="2110" y="928"/>
                    </a:lnTo>
                    <a:lnTo>
                      <a:pt x="2122" y="926"/>
                    </a:lnTo>
                    <a:lnTo>
                      <a:pt x="2135" y="925"/>
                    </a:lnTo>
                    <a:lnTo>
                      <a:pt x="2148" y="924"/>
                    </a:lnTo>
                    <a:lnTo>
                      <a:pt x="2162" y="924"/>
                    </a:lnTo>
                    <a:lnTo>
                      <a:pt x="2175" y="924"/>
                    </a:lnTo>
                    <a:lnTo>
                      <a:pt x="2190" y="926"/>
                    </a:lnTo>
                    <a:lnTo>
                      <a:pt x="2203" y="927"/>
                    </a:lnTo>
                    <a:lnTo>
                      <a:pt x="2218" y="930"/>
                    </a:lnTo>
                    <a:lnTo>
                      <a:pt x="2218" y="930"/>
                    </a:lnTo>
                    <a:lnTo>
                      <a:pt x="2233" y="934"/>
                    </a:lnTo>
                    <a:lnTo>
                      <a:pt x="2248" y="938"/>
                    </a:lnTo>
                    <a:lnTo>
                      <a:pt x="2262" y="942"/>
                    </a:lnTo>
                    <a:lnTo>
                      <a:pt x="2275" y="948"/>
                    </a:lnTo>
                    <a:lnTo>
                      <a:pt x="2288" y="953"/>
                    </a:lnTo>
                    <a:lnTo>
                      <a:pt x="2301" y="960"/>
                    </a:lnTo>
                    <a:lnTo>
                      <a:pt x="2312" y="967"/>
                    </a:lnTo>
                    <a:lnTo>
                      <a:pt x="2323" y="975"/>
                    </a:lnTo>
                    <a:lnTo>
                      <a:pt x="2333" y="983"/>
                    </a:lnTo>
                    <a:lnTo>
                      <a:pt x="2343" y="992"/>
                    </a:lnTo>
                    <a:lnTo>
                      <a:pt x="2354" y="1002"/>
                    </a:lnTo>
                    <a:lnTo>
                      <a:pt x="2362" y="1011"/>
                    </a:lnTo>
                    <a:lnTo>
                      <a:pt x="2370" y="1022"/>
                    </a:lnTo>
                    <a:lnTo>
                      <a:pt x="2378" y="1034"/>
                    </a:lnTo>
                    <a:lnTo>
                      <a:pt x="2385" y="1046"/>
                    </a:lnTo>
                    <a:lnTo>
                      <a:pt x="2392" y="1058"/>
                    </a:lnTo>
                    <a:lnTo>
                      <a:pt x="2397" y="1072"/>
                    </a:lnTo>
                    <a:lnTo>
                      <a:pt x="2402" y="1085"/>
                    </a:lnTo>
                    <a:lnTo>
                      <a:pt x="2406" y="1100"/>
                    </a:lnTo>
                    <a:lnTo>
                      <a:pt x="2411" y="1114"/>
                    </a:lnTo>
                    <a:lnTo>
                      <a:pt x="2413" y="1130"/>
                    </a:lnTo>
                    <a:lnTo>
                      <a:pt x="2416" y="1146"/>
                    </a:lnTo>
                    <a:lnTo>
                      <a:pt x="2417" y="1163"/>
                    </a:lnTo>
                    <a:lnTo>
                      <a:pt x="2419" y="1180"/>
                    </a:lnTo>
                    <a:lnTo>
                      <a:pt x="2419" y="1198"/>
                    </a:lnTo>
                    <a:lnTo>
                      <a:pt x="2419" y="1217"/>
                    </a:lnTo>
                    <a:lnTo>
                      <a:pt x="2417" y="1235"/>
                    </a:lnTo>
                    <a:lnTo>
                      <a:pt x="2416" y="1254"/>
                    </a:lnTo>
                    <a:lnTo>
                      <a:pt x="2411" y="1295"/>
                    </a:lnTo>
                    <a:lnTo>
                      <a:pt x="2402" y="1339"/>
                    </a:lnTo>
                    <a:lnTo>
                      <a:pt x="2425" y="1344"/>
                    </a:lnTo>
                    <a:lnTo>
                      <a:pt x="2562" y="1114"/>
                    </a:lnTo>
                    <a:lnTo>
                      <a:pt x="2562" y="1114"/>
                    </a:lnTo>
                    <a:lnTo>
                      <a:pt x="2552" y="1088"/>
                    </a:lnTo>
                    <a:lnTo>
                      <a:pt x="2541" y="1063"/>
                    </a:lnTo>
                    <a:lnTo>
                      <a:pt x="2526" y="1038"/>
                    </a:lnTo>
                    <a:lnTo>
                      <a:pt x="2509" y="1015"/>
                    </a:lnTo>
                    <a:lnTo>
                      <a:pt x="2490" y="992"/>
                    </a:lnTo>
                    <a:lnTo>
                      <a:pt x="2469" y="969"/>
                    </a:lnTo>
                    <a:lnTo>
                      <a:pt x="2445" y="949"/>
                    </a:lnTo>
                    <a:lnTo>
                      <a:pt x="2420" y="928"/>
                    </a:lnTo>
                    <a:lnTo>
                      <a:pt x="2393" y="910"/>
                    </a:lnTo>
                    <a:lnTo>
                      <a:pt x="2362" y="892"/>
                    </a:lnTo>
                    <a:lnTo>
                      <a:pt x="2331" y="875"/>
                    </a:lnTo>
                    <a:lnTo>
                      <a:pt x="2297" y="860"/>
                    </a:lnTo>
                    <a:lnTo>
                      <a:pt x="2263" y="846"/>
                    </a:lnTo>
                    <a:lnTo>
                      <a:pt x="2226" y="834"/>
                    </a:lnTo>
                    <a:lnTo>
                      <a:pt x="2186" y="822"/>
                    </a:lnTo>
                    <a:lnTo>
                      <a:pt x="2146" y="814"/>
                    </a:lnTo>
                    <a:lnTo>
                      <a:pt x="2146" y="814"/>
                    </a:lnTo>
                    <a:lnTo>
                      <a:pt x="2115" y="807"/>
                    </a:lnTo>
                    <a:lnTo>
                      <a:pt x="2083" y="803"/>
                    </a:lnTo>
                    <a:lnTo>
                      <a:pt x="2053" y="799"/>
                    </a:lnTo>
                    <a:lnTo>
                      <a:pt x="2023" y="795"/>
                    </a:lnTo>
                    <a:lnTo>
                      <a:pt x="1993" y="794"/>
                    </a:lnTo>
                    <a:lnTo>
                      <a:pt x="1965" y="793"/>
                    </a:lnTo>
                    <a:lnTo>
                      <a:pt x="1938" y="793"/>
                    </a:lnTo>
                    <a:lnTo>
                      <a:pt x="1912" y="794"/>
                    </a:lnTo>
                    <a:lnTo>
                      <a:pt x="1885" y="796"/>
                    </a:lnTo>
                    <a:lnTo>
                      <a:pt x="1860" y="800"/>
                    </a:lnTo>
                    <a:lnTo>
                      <a:pt x="1835" y="804"/>
                    </a:lnTo>
                    <a:lnTo>
                      <a:pt x="1812" y="808"/>
                    </a:lnTo>
                    <a:lnTo>
                      <a:pt x="1789" y="815"/>
                    </a:lnTo>
                    <a:lnTo>
                      <a:pt x="1767" y="822"/>
                    </a:lnTo>
                    <a:lnTo>
                      <a:pt x="1745" y="830"/>
                    </a:lnTo>
                    <a:lnTo>
                      <a:pt x="1725" y="839"/>
                    </a:lnTo>
                    <a:lnTo>
                      <a:pt x="1705" y="848"/>
                    </a:lnTo>
                    <a:lnTo>
                      <a:pt x="1687" y="860"/>
                    </a:lnTo>
                    <a:lnTo>
                      <a:pt x="1669" y="871"/>
                    </a:lnTo>
                    <a:lnTo>
                      <a:pt x="1652" y="884"/>
                    </a:lnTo>
                    <a:lnTo>
                      <a:pt x="1636" y="898"/>
                    </a:lnTo>
                    <a:lnTo>
                      <a:pt x="1621" y="912"/>
                    </a:lnTo>
                    <a:lnTo>
                      <a:pt x="1606" y="928"/>
                    </a:lnTo>
                    <a:lnTo>
                      <a:pt x="1593" y="944"/>
                    </a:lnTo>
                    <a:lnTo>
                      <a:pt x="1581" y="962"/>
                    </a:lnTo>
                    <a:lnTo>
                      <a:pt x="1569" y="980"/>
                    </a:lnTo>
                    <a:lnTo>
                      <a:pt x="1558" y="998"/>
                    </a:lnTo>
                    <a:lnTo>
                      <a:pt x="1549" y="1019"/>
                    </a:lnTo>
                    <a:lnTo>
                      <a:pt x="1540" y="1039"/>
                    </a:lnTo>
                    <a:lnTo>
                      <a:pt x="1532" y="1061"/>
                    </a:lnTo>
                    <a:lnTo>
                      <a:pt x="1526" y="1084"/>
                    </a:lnTo>
                    <a:lnTo>
                      <a:pt x="1520" y="1106"/>
                    </a:lnTo>
                    <a:lnTo>
                      <a:pt x="1520" y="1106"/>
                    </a:lnTo>
                    <a:lnTo>
                      <a:pt x="1516" y="1129"/>
                    </a:lnTo>
                    <a:lnTo>
                      <a:pt x="1513" y="1151"/>
                    </a:lnTo>
                    <a:lnTo>
                      <a:pt x="1511" y="1171"/>
                    </a:lnTo>
                    <a:lnTo>
                      <a:pt x="1511" y="1192"/>
                    </a:lnTo>
                    <a:lnTo>
                      <a:pt x="1512" y="1212"/>
                    </a:lnTo>
                    <a:lnTo>
                      <a:pt x="1513" y="1233"/>
                    </a:lnTo>
                    <a:lnTo>
                      <a:pt x="1517" y="1252"/>
                    </a:lnTo>
                    <a:lnTo>
                      <a:pt x="1521" y="1272"/>
                    </a:lnTo>
                    <a:lnTo>
                      <a:pt x="1526" y="1290"/>
                    </a:lnTo>
                    <a:lnTo>
                      <a:pt x="1532" y="1308"/>
                    </a:lnTo>
                    <a:lnTo>
                      <a:pt x="1539" y="1328"/>
                    </a:lnTo>
                    <a:lnTo>
                      <a:pt x="1546" y="1346"/>
                    </a:lnTo>
                    <a:lnTo>
                      <a:pt x="1555" y="1363"/>
                    </a:lnTo>
                    <a:lnTo>
                      <a:pt x="1564" y="1382"/>
                    </a:lnTo>
                    <a:lnTo>
                      <a:pt x="1584" y="1417"/>
                    </a:lnTo>
                    <a:lnTo>
                      <a:pt x="1605" y="1453"/>
                    </a:lnTo>
                    <a:lnTo>
                      <a:pt x="1630" y="1489"/>
                    </a:lnTo>
                    <a:lnTo>
                      <a:pt x="1680" y="1561"/>
                    </a:lnTo>
                    <a:lnTo>
                      <a:pt x="1707" y="1598"/>
                    </a:lnTo>
                    <a:lnTo>
                      <a:pt x="1733" y="1637"/>
                    </a:lnTo>
                    <a:lnTo>
                      <a:pt x="1759" y="1676"/>
                    </a:lnTo>
                    <a:lnTo>
                      <a:pt x="1784" y="1717"/>
                    </a:lnTo>
                    <a:lnTo>
                      <a:pt x="1784" y="1717"/>
                    </a:lnTo>
                    <a:close/>
                  </a:path>
                </a:pathLst>
              </a:custGeom>
              <a:solidFill>
                <a:srgbClr val="349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5" name="Freeform 632"/>
              <p:cNvSpPr>
                <a:spLocks noEditPoints="1"/>
              </p:cNvSpPr>
              <p:nvPr/>
            </p:nvSpPr>
            <p:spPr bwMode="auto">
              <a:xfrm flipH="1">
                <a:off x="10587562" y="5122678"/>
                <a:ext cx="954162" cy="863503"/>
              </a:xfrm>
              <a:custGeom>
                <a:avLst/>
                <a:gdLst>
                  <a:gd name="T0" fmla="*/ 2498 w 3291"/>
                  <a:gd name="T1" fmla="*/ 1 h 3483"/>
                  <a:gd name="T2" fmla="*/ 2699 w 3291"/>
                  <a:gd name="T3" fmla="*/ 46 h 3483"/>
                  <a:gd name="T4" fmla="*/ 2869 w 3291"/>
                  <a:gd name="T5" fmla="*/ 152 h 3483"/>
                  <a:gd name="T6" fmla="*/ 2996 w 3291"/>
                  <a:gd name="T7" fmla="*/ 306 h 3483"/>
                  <a:gd name="T8" fmla="*/ 3062 w 3291"/>
                  <a:gd name="T9" fmla="*/ 501 h 3483"/>
                  <a:gd name="T10" fmla="*/ 3286 w 3291"/>
                  <a:gd name="T11" fmla="*/ 2135 h 3483"/>
                  <a:gd name="T12" fmla="*/ 3230 w 3291"/>
                  <a:gd name="T13" fmla="*/ 2325 h 3483"/>
                  <a:gd name="T14" fmla="*/ 3113 w 3291"/>
                  <a:gd name="T15" fmla="*/ 2483 h 3483"/>
                  <a:gd name="T16" fmla="*/ 2945 w 3291"/>
                  <a:gd name="T17" fmla="*/ 2598 h 3483"/>
                  <a:gd name="T18" fmla="*/ 2479 w 3291"/>
                  <a:gd name="T19" fmla="*/ 2689 h 3483"/>
                  <a:gd name="T20" fmla="*/ 2584 w 3291"/>
                  <a:gd name="T21" fmla="*/ 2970 h 3483"/>
                  <a:gd name="T22" fmla="*/ 2700 w 3291"/>
                  <a:gd name="T23" fmla="*/ 3162 h 3483"/>
                  <a:gd name="T24" fmla="*/ 2865 w 3291"/>
                  <a:gd name="T25" fmla="*/ 3346 h 3483"/>
                  <a:gd name="T26" fmla="*/ 3053 w 3291"/>
                  <a:gd name="T27" fmla="*/ 3482 h 3483"/>
                  <a:gd name="T28" fmla="*/ 2874 w 3291"/>
                  <a:gd name="T29" fmla="*/ 3469 h 3483"/>
                  <a:gd name="T30" fmla="*/ 2605 w 3291"/>
                  <a:gd name="T31" fmla="*/ 3392 h 3483"/>
                  <a:gd name="T32" fmla="*/ 2365 w 3291"/>
                  <a:gd name="T33" fmla="*/ 3249 h 3483"/>
                  <a:gd name="T34" fmla="*/ 2217 w 3291"/>
                  <a:gd name="T35" fmla="*/ 3109 h 3483"/>
                  <a:gd name="T36" fmla="*/ 2084 w 3291"/>
                  <a:gd name="T37" fmla="*/ 2922 h 3483"/>
                  <a:gd name="T38" fmla="*/ 915 w 3291"/>
                  <a:gd name="T39" fmla="*/ 2906 h 3483"/>
                  <a:gd name="T40" fmla="*/ 703 w 3291"/>
                  <a:gd name="T41" fmla="*/ 2899 h 3483"/>
                  <a:gd name="T42" fmla="*/ 513 w 3291"/>
                  <a:gd name="T43" fmla="*/ 2827 h 3483"/>
                  <a:gd name="T44" fmla="*/ 360 w 3291"/>
                  <a:gd name="T45" fmla="*/ 2698 h 3483"/>
                  <a:gd name="T46" fmla="*/ 258 w 3291"/>
                  <a:gd name="T47" fmla="*/ 2525 h 3483"/>
                  <a:gd name="T48" fmla="*/ 2 w 3291"/>
                  <a:gd name="T49" fmla="*/ 894 h 3483"/>
                  <a:gd name="T50" fmla="*/ 19 w 3291"/>
                  <a:gd name="T51" fmla="*/ 693 h 3483"/>
                  <a:gd name="T52" fmla="*/ 103 w 3291"/>
                  <a:gd name="T53" fmla="*/ 514 h 3483"/>
                  <a:gd name="T54" fmla="*/ 244 w 3291"/>
                  <a:gd name="T55" fmla="*/ 372 h 3483"/>
                  <a:gd name="T56" fmla="*/ 429 w 3291"/>
                  <a:gd name="T57" fmla="*/ 283 h 3483"/>
                  <a:gd name="T58" fmla="*/ 1536 w 3291"/>
                  <a:gd name="T59" fmla="*/ 2083 h 3483"/>
                  <a:gd name="T60" fmla="*/ 1624 w 3291"/>
                  <a:gd name="T61" fmla="*/ 2202 h 3483"/>
                  <a:gd name="T62" fmla="*/ 1791 w 3291"/>
                  <a:gd name="T63" fmla="*/ 2241 h 3483"/>
                  <a:gd name="T64" fmla="*/ 1935 w 3291"/>
                  <a:gd name="T65" fmla="*/ 2195 h 3483"/>
                  <a:gd name="T66" fmla="*/ 2027 w 3291"/>
                  <a:gd name="T67" fmla="*/ 2074 h 3483"/>
                  <a:gd name="T68" fmla="*/ 2023 w 3291"/>
                  <a:gd name="T69" fmla="*/ 1954 h 3483"/>
                  <a:gd name="T70" fmla="*/ 1928 w 3291"/>
                  <a:gd name="T71" fmla="*/ 1840 h 3483"/>
                  <a:gd name="T72" fmla="*/ 1798 w 3291"/>
                  <a:gd name="T73" fmla="*/ 1804 h 3483"/>
                  <a:gd name="T74" fmla="*/ 1677 w 3291"/>
                  <a:gd name="T75" fmla="*/ 1828 h 3483"/>
                  <a:gd name="T76" fmla="*/ 1555 w 3291"/>
                  <a:gd name="T77" fmla="*/ 1934 h 3483"/>
                  <a:gd name="T78" fmla="*/ 1532 w 3291"/>
                  <a:gd name="T79" fmla="*/ 2061 h 3483"/>
                  <a:gd name="T80" fmla="*/ 1151 w 3291"/>
                  <a:gd name="T81" fmla="*/ 1367 h 3483"/>
                  <a:gd name="T82" fmla="*/ 1254 w 3291"/>
                  <a:gd name="T83" fmla="*/ 1474 h 3483"/>
                  <a:gd name="T84" fmla="*/ 1455 w 3291"/>
                  <a:gd name="T85" fmla="*/ 1590 h 3483"/>
                  <a:gd name="T86" fmla="*/ 1518 w 3291"/>
                  <a:gd name="T87" fmla="*/ 1658 h 3483"/>
                  <a:gd name="T88" fmla="*/ 1904 w 3291"/>
                  <a:gd name="T89" fmla="*/ 1529 h 3483"/>
                  <a:gd name="T90" fmla="*/ 1826 w 3291"/>
                  <a:gd name="T91" fmla="*/ 1429 h 3483"/>
                  <a:gd name="T92" fmla="*/ 1606 w 3291"/>
                  <a:gd name="T93" fmla="*/ 1295 h 3483"/>
                  <a:gd name="T94" fmla="*/ 1517 w 3291"/>
                  <a:gd name="T95" fmla="*/ 1219 h 3483"/>
                  <a:gd name="T96" fmla="*/ 1517 w 3291"/>
                  <a:gd name="T97" fmla="*/ 1148 h 3483"/>
                  <a:gd name="T98" fmla="*/ 1586 w 3291"/>
                  <a:gd name="T99" fmla="*/ 1096 h 3483"/>
                  <a:gd name="T100" fmla="*/ 1691 w 3291"/>
                  <a:gd name="T101" fmla="*/ 1078 h 3483"/>
                  <a:gd name="T102" fmla="*/ 1830 w 3291"/>
                  <a:gd name="T103" fmla="*/ 1123 h 3483"/>
                  <a:gd name="T104" fmla="*/ 1959 w 3291"/>
                  <a:gd name="T105" fmla="*/ 1210 h 3483"/>
                  <a:gd name="T106" fmla="*/ 1985 w 3291"/>
                  <a:gd name="T107" fmla="*/ 838 h 3483"/>
                  <a:gd name="T108" fmla="*/ 1719 w 3291"/>
                  <a:gd name="T109" fmla="*/ 760 h 3483"/>
                  <a:gd name="T110" fmla="*/ 1507 w 3291"/>
                  <a:gd name="T111" fmla="*/ 772 h 3483"/>
                  <a:gd name="T112" fmla="*/ 1341 w 3291"/>
                  <a:gd name="T113" fmla="*/ 828 h 3483"/>
                  <a:gd name="T114" fmla="*/ 1213 w 3291"/>
                  <a:gd name="T115" fmla="*/ 920 h 3483"/>
                  <a:gd name="T116" fmla="*/ 1130 w 3291"/>
                  <a:gd name="T117" fmla="*/ 1047 h 3483"/>
                  <a:gd name="T118" fmla="*/ 1106 w 3291"/>
                  <a:gd name="T119" fmla="*/ 1206 h 3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91" h="3483">
                    <a:moveTo>
                      <a:pt x="519" y="263"/>
                    </a:moveTo>
                    <a:lnTo>
                      <a:pt x="2376" y="6"/>
                    </a:lnTo>
                    <a:lnTo>
                      <a:pt x="2376" y="6"/>
                    </a:lnTo>
                    <a:lnTo>
                      <a:pt x="2406" y="2"/>
                    </a:lnTo>
                    <a:lnTo>
                      <a:pt x="2437" y="1"/>
                    </a:lnTo>
                    <a:lnTo>
                      <a:pt x="2468" y="0"/>
                    </a:lnTo>
                    <a:lnTo>
                      <a:pt x="2498" y="1"/>
                    </a:lnTo>
                    <a:lnTo>
                      <a:pt x="2528" y="3"/>
                    </a:lnTo>
                    <a:lnTo>
                      <a:pt x="2557" y="7"/>
                    </a:lnTo>
                    <a:lnTo>
                      <a:pt x="2586" y="13"/>
                    </a:lnTo>
                    <a:lnTo>
                      <a:pt x="2616" y="19"/>
                    </a:lnTo>
                    <a:lnTo>
                      <a:pt x="2644" y="27"/>
                    </a:lnTo>
                    <a:lnTo>
                      <a:pt x="2672" y="36"/>
                    </a:lnTo>
                    <a:lnTo>
                      <a:pt x="2699" y="46"/>
                    </a:lnTo>
                    <a:lnTo>
                      <a:pt x="2726" y="58"/>
                    </a:lnTo>
                    <a:lnTo>
                      <a:pt x="2751" y="71"/>
                    </a:lnTo>
                    <a:lnTo>
                      <a:pt x="2777" y="85"/>
                    </a:lnTo>
                    <a:lnTo>
                      <a:pt x="2801" y="100"/>
                    </a:lnTo>
                    <a:lnTo>
                      <a:pt x="2824" y="116"/>
                    </a:lnTo>
                    <a:lnTo>
                      <a:pt x="2848" y="134"/>
                    </a:lnTo>
                    <a:lnTo>
                      <a:pt x="2869" y="152"/>
                    </a:lnTo>
                    <a:lnTo>
                      <a:pt x="2890" y="171"/>
                    </a:lnTo>
                    <a:lnTo>
                      <a:pt x="2911" y="192"/>
                    </a:lnTo>
                    <a:lnTo>
                      <a:pt x="2930" y="212"/>
                    </a:lnTo>
                    <a:lnTo>
                      <a:pt x="2948" y="235"/>
                    </a:lnTo>
                    <a:lnTo>
                      <a:pt x="2964" y="258"/>
                    </a:lnTo>
                    <a:lnTo>
                      <a:pt x="2981" y="281"/>
                    </a:lnTo>
                    <a:lnTo>
                      <a:pt x="2996" y="306"/>
                    </a:lnTo>
                    <a:lnTo>
                      <a:pt x="3009" y="332"/>
                    </a:lnTo>
                    <a:lnTo>
                      <a:pt x="3022" y="358"/>
                    </a:lnTo>
                    <a:lnTo>
                      <a:pt x="3032" y="385"/>
                    </a:lnTo>
                    <a:lnTo>
                      <a:pt x="3042" y="413"/>
                    </a:lnTo>
                    <a:lnTo>
                      <a:pt x="3050" y="441"/>
                    </a:lnTo>
                    <a:lnTo>
                      <a:pt x="3056" y="470"/>
                    </a:lnTo>
                    <a:lnTo>
                      <a:pt x="3062" y="501"/>
                    </a:lnTo>
                    <a:lnTo>
                      <a:pt x="3284" y="1988"/>
                    </a:lnTo>
                    <a:lnTo>
                      <a:pt x="3284" y="1988"/>
                    </a:lnTo>
                    <a:lnTo>
                      <a:pt x="3288" y="2017"/>
                    </a:lnTo>
                    <a:lnTo>
                      <a:pt x="3290" y="2047"/>
                    </a:lnTo>
                    <a:lnTo>
                      <a:pt x="3291" y="2076"/>
                    </a:lnTo>
                    <a:lnTo>
                      <a:pt x="3290" y="2105"/>
                    </a:lnTo>
                    <a:lnTo>
                      <a:pt x="3286" y="2135"/>
                    </a:lnTo>
                    <a:lnTo>
                      <a:pt x="3283" y="2163"/>
                    </a:lnTo>
                    <a:lnTo>
                      <a:pt x="3277" y="2191"/>
                    </a:lnTo>
                    <a:lnTo>
                      <a:pt x="3271" y="2219"/>
                    </a:lnTo>
                    <a:lnTo>
                      <a:pt x="3263" y="2246"/>
                    </a:lnTo>
                    <a:lnTo>
                      <a:pt x="3253" y="2273"/>
                    </a:lnTo>
                    <a:lnTo>
                      <a:pt x="3243" y="2299"/>
                    </a:lnTo>
                    <a:lnTo>
                      <a:pt x="3230" y="2325"/>
                    </a:lnTo>
                    <a:lnTo>
                      <a:pt x="3217" y="2349"/>
                    </a:lnTo>
                    <a:lnTo>
                      <a:pt x="3202" y="2373"/>
                    </a:lnTo>
                    <a:lnTo>
                      <a:pt x="3187" y="2397"/>
                    </a:lnTo>
                    <a:lnTo>
                      <a:pt x="3170" y="2420"/>
                    </a:lnTo>
                    <a:lnTo>
                      <a:pt x="3152" y="2442"/>
                    </a:lnTo>
                    <a:lnTo>
                      <a:pt x="3133" y="2463"/>
                    </a:lnTo>
                    <a:lnTo>
                      <a:pt x="3113" y="2483"/>
                    </a:lnTo>
                    <a:lnTo>
                      <a:pt x="3091" y="2503"/>
                    </a:lnTo>
                    <a:lnTo>
                      <a:pt x="3069" y="2521"/>
                    </a:lnTo>
                    <a:lnTo>
                      <a:pt x="3046" y="2538"/>
                    </a:lnTo>
                    <a:lnTo>
                      <a:pt x="3022" y="2555"/>
                    </a:lnTo>
                    <a:lnTo>
                      <a:pt x="2997" y="2571"/>
                    </a:lnTo>
                    <a:lnTo>
                      <a:pt x="2971" y="2585"/>
                    </a:lnTo>
                    <a:lnTo>
                      <a:pt x="2945" y="2598"/>
                    </a:lnTo>
                    <a:lnTo>
                      <a:pt x="2917" y="2610"/>
                    </a:lnTo>
                    <a:lnTo>
                      <a:pt x="2889" y="2619"/>
                    </a:lnTo>
                    <a:lnTo>
                      <a:pt x="2861" y="2629"/>
                    </a:lnTo>
                    <a:lnTo>
                      <a:pt x="2831" y="2637"/>
                    </a:lnTo>
                    <a:lnTo>
                      <a:pt x="2802" y="2643"/>
                    </a:lnTo>
                    <a:lnTo>
                      <a:pt x="2770" y="2649"/>
                    </a:lnTo>
                    <a:lnTo>
                      <a:pt x="2479" y="2689"/>
                    </a:lnTo>
                    <a:lnTo>
                      <a:pt x="2479" y="2689"/>
                    </a:lnTo>
                    <a:lnTo>
                      <a:pt x="2489" y="2727"/>
                    </a:lnTo>
                    <a:lnTo>
                      <a:pt x="2502" y="2771"/>
                    </a:lnTo>
                    <a:lnTo>
                      <a:pt x="2519" y="2817"/>
                    </a:lnTo>
                    <a:lnTo>
                      <a:pt x="2537" y="2866"/>
                    </a:lnTo>
                    <a:lnTo>
                      <a:pt x="2559" y="2917"/>
                    </a:lnTo>
                    <a:lnTo>
                      <a:pt x="2584" y="2970"/>
                    </a:lnTo>
                    <a:lnTo>
                      <a:pt x="2598" y="2997"/>
                    </a:lnTo>
                    <a:lnTo>
                      <a:pt x="2612" y="3024"/>
                    </a:lnTo>
                    <a:lnTo>
                      <a:pt x="2628" y="3052"/>
                    </a:lnTo>
                    <a:lnTo>
                      <a:pt x="2645" y="3079"/>
                    </a:lnTo>
                    <a:lnTo>
                      <a:pt x="2662" y="3108"/>
                    </a:lnTo>
                    <a:lnTo>
                      <a:pt x="2681" y="3135"/>
                    </a:lnTo>
                    <a:lnTo>
                      <a:pt x="2700" y="3162"/>
                    </a:lnTo>
                    <a:lnTo>
                      <a:pt x="2720" y="3190"/>
                    </a:lnTo>
                    <a:lnTo>
                      <a:pt x="2741" y="3217"/>
                    </a:lnTo>
                    <a:lnTo>
                      <a:pt x="2764" y="3244"/>
                    </a:lnTo>
                    <a:lnTo>
                      <a:pt x="2787" y="3270"/>
                    </a:lnTo>
                    <a:lnTo>
                      <a:pt x="2812" y="3295"/>
                    </a:lnTo>
                    <a:lnTo>
                      <a:pt x="2838" y="3321"/>
                    </a:lnTo>
                    <a:lnTo>
                      <a:pt x="2865" y="3346"/>
                    </a:lnTo>
                    <a:lnTo>
                      <a:pt x="2893" y="3371"/>
                    </a:lnTo>
                    <a:lnTo>
                      <a:pt x="2922" y="3395"/>
                    </a:lnTo>
                    <a:lnTo>
                      <a:pt x="2953" y="3419"/>
                    </a:lnTo>
                    <a:lnTo>
                      <a:pt x="2985" y="3440"/>
                    </a:lnTo>
                    <a:lnTo>
                      <a:pt x="3018" y="3462"/>
                    </a:lnTo>
                    <a:lnTo>
                      <a:pt x="3053" y="3482"/>
                    </a:lnTo>
                    <a:lnTo>
                      <a:pt x="3053" y="3482"/>
                    </a:lnTo>
                    <a:lnTo>
                      <a:pt x="3044" y="3483"/>
                    </a:lnTo>
                    <a:lnTo>
                      <a:pt x="3021" y="3483"/>
                    </a:lnTo>
                    <a:lnTo>
                      <a:pt x="2984" y="3481"/>
                    </a:lnTo>
                    <a:lnTo>
                      <a:pt x="2960" y="3480"/>
                    </a:lnTo>
                    <a:lnTo>
                      <a:pt x="2933" y="3478"/>
                    </a:lnTo>
                    <a:lnTo>
                      <a:pt x="2905" y="3474"/>
                    </a:lnTo>
                    <a:lnTo>
                      <a:pt x="2874" y="3469"/>
                    </a:lnTo>
                    <a:lnTo>
                      <a:pt x="2840" y="3464"/>
                    </a:lnTo>
                    <a:lnTo>
                      <a:pt x="2805" y="3456"/>
                    </a:lnTo>
                    <a:lnTo>
                      <a:pt x="2767" y="3447"/>
                    </a:lnTo>
                    <a:lnTo>
                      <a:pt x="2729" y="3436"/>
                    </a:lnTo>
                    <a:lnTo>
                      <a:pt x="2688" y="3423"/>
                    </a:lnTo>
                    <a:lnTo>
                      <a:pt x="2647" y="3409"/>
                    </a:lnTo>
                    <a:lnTo>
                      <a:pt x="2605" y="3392"/>
                    </a:lnTo>
                    <a:lnTo>
                      <a:pt x="2562" y="3372"/>
                    </a:lnTo>
                    <a:lnTo>
                      <a:pt x="2519" y="3349"/>
                    </a:lnTo>
                    <a:lnTo>
                      <a:pt x="2475" y="3325"/>
                    </a:lnTo>
                    <a:lnTo>
                      <a:pt x="2432" y="3297"/>
                    </a:lnTo>
                    <a:lnTo>
                      <a:pt x="2409" y="3281"/>
                    </a:lnTo>
                    <a:lnTo>
                      <a:pt x="2388" y="3266"/>
                    </a:lnTo>
                    <a:lnTo>
                      <a:pt x="2365" y="3249"/>
                    </a:lnTo>
                    <a:lnTo>
                      <a:pt x="2344" y="3232"/>
                    </a:lnTo>
                    <a:lnTo>
                      <a:pt x="2323" y="3213"/>
                    </a:lnTo>
                    <a:lnTo>
                      <a:pt x="2301" y="3194"/>
                    </a:lnTo>
                    <a:lnTo>
                      <a:pt x="2280" y="3174"/>
                    </a:lnTo>
                    <a:lnTo>
                      <a:pt x="2259" y="3153"/>
                    </a:lnTo>
                    <a:lnTo>
                      <a:pt x="2238" y="3131"/>
                    </a:lnTo>
                    <a:lnTo>
                      <a:pt x="2217" y="3109"/>
                    </a:lnTo>
                    <a:lnTo>
                      <a:pt x="2197" y="3085"/>
                    </a:lnTo>
                    <a:lnTo>
                      <a:pt x="2177" y="3060"/>
                    </a:lnTo>
                    <a:lnTo>
                      <a:pt x="2158" y="3034"/>
                    </a:lnTo>
                    <a:lnTo>
                      <a:pt x="2139" y="3008"/>
                    </a:lnTo>
                    <a:lnTo>
                      <a:pt x="2120" y="2980"/>
                    </a:lnTo>
                    <a:lnTo>
                      <a:pt x="2102" y="2951"/>
                    </a:lnTo>
                    <a:lnTo>
                      <a:pt x="2084" y="2922"/>
                    </a:lnTo>
                    <a:lnTo>
                      <a:pt x="2066" y="2890"/>
                    </a:lnTo>
                    <a:lnTo>
                      <a:pt x="2049" y="2858"/>
                    </a:lnTo>
                    <a:lnTo>
                      <a:pt x="2032" y="2825"/>
                    </a:lnTo>
                    <a:lnTo>
                      <a:pt x="2017" y="2790"/>
                    </a:lnTo>
                    <a:lnTo>
                      <a:pt x="2001" y="2754"/>
                    </a:lnTo>
                    <a:lnTo>
                      <a:pt x="915" y="2906"/>
                    </a:lnTo>
                    <a:lnTo>
                      <a:pt x="915" y="2906"/>
                    </a:lnTo>
                    <a:lnTo>
                      <a:pt x="884" y="2909"/>
                    </a:lnTo>
                    <a:lnTo>
                      <a:pt x="853" y="2911"/>
                    </a:lnTo>
                    <a:lnTo>
                      <a:pt x="822" y="2912"/>
                    </a:lnTo>
                    <a:lnTo>
                      <a:pt x="792" y="2911"/>
                    </a:lnTo>
                    <a:lnTo>
                      <a:pt x="762" y="2908"/>
                    </a:lnTo>
                    <a:lnTo>
                      <a:pt x="732" y="2905"/>
                    </a:lnTo>
                    <a:lnTo>
                      <a:pt x="703" y="2899"/>
                    </a:lnTo>
                    <a:lnTo>
                      <a:pt x="674" y="2893"/>
                    </a:lnTo>
                    <a:lnTo>
                      <a:pt x="646" y="2885"/>
                    </a:lnTo>
                    <a:lnTo>
                      <a:pt x="618" y="2875"/>
                    </a:lnTo>
                    <a:lnTo>
                      <a:pt x="591" y="2865"/>
                    </a:lnTo>
                    <a:lnTo>
                      <a:pt x="564" y="2854"/>
                    </a:lnTo>
                    <a:lnTo>
                      <a:pt x="538" y="2841"/>
                    </a:lnTo>
                    <a:lnTo>
                      <a:pt x="513" y="2827"/>
                    </a:lnTo>
                    <a:lnTo>
                      <a:pt x="489" y="2812"/>
                    </a:lnTo>
                    <a:lnTo>
                      <a:pt x="465" y="2795"/>
                    </a:lnTo>
                    <a:lnTo>
                      <a:pt x="442" y="2778"/>
                    </a:lnTo>
                    <a:lnTo>
                      <a:pt x="420" y="2760"/>
                    </a:lnTo>
                    <a:lnTo>
                      <a:pt x="399" y="2740"/>
                    </a:lnTo>
                    <a:lnTo>
                      <a:pt x="379" y="2720"/>
                    </a:lnTo>
                    <a:lnTo>
                      <a:pt x="360" y="2698"/>
                    </a:lnTo>
                    <a:lnTo>
                      <a:pt x="342" y="2677"/>
                    </a:lnTo>
                    <a:lnTo>
                      <a:pt x="325" y="2653"/>
                    </a:lnTo>
                    <a:lnTo>
                      <a:pt x="309" y="2629"/>
                    </a:lnTo>
                    <a:lnTo>
                      <a:pt x="295" y="2604"/>
                    </a:lnTo>
                    <a:lnTo>
                      <a:pt x="281" y="2579"/>
                    </a:lnTo>
                    <a:lnTo>
                      <a:pt x="269" y="2552"/>
                    </a:lnTo>
                    <a:lnTo>
                      <a:pt x="258" y="2525"/>
                    </a:lnTo>
                    <a:lnTo>
                      <a:pt x="249" y="2498"/>
                    </a:lnTo>
                    <a:lnTo>
                      <a:pt x="240" y="2469"/>
                    </a:lnTo>
                    <a:lnTo>
                      <a:pt x="233" y="2440"/>
                    </a:lnTo>
                    <a:lnTo>
                      <a:pt x="228" y="2411"/>
                    </a:lnTo>
                    <a:lnTo>
                      <a:pt x="5" y="924"/>
                    </a:lnTo>
                    <a:lnTo>
                      <a:pt x="5" y="924"/>
                    </a:lnTo>
                    <a:lnTo>
                      <a:pt x="2" y="894"/>
                    </a:lnTo>
                    <a:lnTo>
                      <a:pt x="0" y="865"/>
                    </a:lnTo>
                    <a:lnTo>
                      <a:pt x="0" y="835"/>
                    </a:lnTo>
                    <a:lnTo>
                      <a:pt x="1" y="806"/>
                    </a:lnTo>
                    <a:lnTo>
                      <a:pt x="3" y="777"/>
                    </a:lnTo>
                    <a:lnTo>
                      <a:pt x="6" y="748"/>
                    </a:lnTo>
                    <a:lnTo>
                      <a:pt x="12" y="720"/>
                    </a:lnTo>
                    <a:lnTo>
                      <a:pt x="19" y="693"/>
                    </a:lnTo>
                    <a:lnTo>
                      <a:pt x="28" y="665"/>
                    </a:lnTo>
                    <a:lnTo>
                      <a:pt x="37" y="639"/>
                    </a:lnTo>
                    <a:lnTo>
                      <a:pt x="48" y="612"/>
                    </a:lnTo>
                    <a:lnTo>
                      <a:pt x="60" y="587"/>
                    </a:lnTo>
                    <a:lnTo>
                      <a:pt x="72" y="562"/>
                    </a:lnTo>
                    <a:lnTo>
                      <a:pt x="87" y="537"/>
                    </a:lnTo>
                    <a:lnTo>
                      <a:pt x="103" y="514"/>
                    </a:lnTo>
                    <a:lnTo>
                      <a:pt x="121" y="491"/>
                    </a:lnTo>
                    <a:lnTo>
                      <a:pt x="139" y="469"/>
                    </a:lnTo>
                    <a:lnTo>
                      <a:pt x="158" y="448"/>
                    </a:lnTo>
                    <a:lnTo>
                      <a:pt x="177" y="427"/>
                    </a:lnTo>
                    <a:lnTo>
                      <a:pt x="198" y="408"/>
                    </a:lnTo>
                    <a:lnTo>
                      <a:pt x="221" y="389"/>
                    </a:lnTo>
                    <a:lnTo>
                      <a:pt x="244" y="372"/>
                    </a:lnTo>
                    <a:lnTo>
                      <a:pt x="268" y="356"/>
                    </a:lnTo>
                    <a:lnTo>
                      <a:pt x="292" y="341"/>
                    </a:lnTo>
                    <a:lnTo>
                      <a:pt x="318" y="327"/>
                    </a:lnTo>
                    <a:lnTo>
                      <a:pt x="345" y="314"/>
                    </a:lnTo>
                    <a:lnTo>
                      <a:pt x="372" y="302"/>
                    </a:lnTo>
                    <a:lnTo>
                      <a:pt x="400" y="291"/>
                    </a:lnTo>
                    <a:lnTo>
                      <a:pt x="429" y="283"/>
                    </a:lnTo>
                    <a:lnTo>
                      <a:pt x="458" y="275"/>
                    </a:lnTo>
                    <a:lnTo>
                      <a:pt x="489" y="269"/>
                    </a:lnTo>
                    <a:lnTo>
                      <a:pt x="519" y="263"/>
                    </a:lnTo>
                    <a:lnTo>
                      <a:pt x="519" y="263"/>
                    </a:lnTo>
                    <a:close/>
                    <a:moveTo>
                      <a:pt x="1532" y="2061"/>
                    </a:moveTo>
                    <a:lnTo>
                      <a:pt x="1532" y="2061"/>
                    </a:lnTo>
                    <a:lnTo>
                      <a:pt x="1536" y="2083"/>
                    </a:lnTo>
                    <a:lnTo>
                      <a:pt x="1543" y="2102"/>
                    </a:lnTo>
                    <a:lnTo>
                      <a:pt x="1552" y="2123"/>
                    </a:lnTo>
                    <a:lnTo>
                      <a:pt x="1562" y="2141"/>
                    </a:lnTo>
                    <a:lnTo>
                      <a:pt x="1575" y="2158"/>
                    </a:lnTo>
                    <a:lnTo>
                      <a:pt x="1589" y="2173"/>
                    </a:lnTo>
                    <a:lnTo>
                      <a:pt x="1606" y="2189"/>
                    </a:lnTo>
                    <a:lnTo>
                      <a:pt x="1624" y="2202"/>
                    </a:lnTo>
                    <a:lnTo>
                      <a:pt x="1643" y="2213"/>
                    </a:lnTo>
                    <a:lnTo>
                      <a:pt x="1664" y="2223"/>
                    </a:lnTo>
                    <a:lnTo>
                      <a:pt x="1687" y="2231"/>
                    </a:lnTo>
                    <a:lnTo>
                      <a:pt x="1711" y="2236"/>
                    </a:lnTo>
                    <a:lnTo>
                      <a:pt x="1736" y="2240"/>
                    </a:lnTo>
                    <a:lnTo>
                      <a:pt x="1763" y="2243"/>
                    </a:lnTo>
                    <a:lnTo>
                      <a:pt x="1791" y="2241"/>
                    </a:lnTo>
                    <a:lnTo>
                      <a:pt x="1820" y="2239"/>
                    </a:lnTo>
                    <a:lnTo>
                      <a:pt x="1820" y="2239"/>
                    </a:lnTo>
                    <a:lnTo>
                      <a:pt x="1845" y="2234"/>
                    </a:lnTo>
                    <a:lnTo>
                      <a:pt x="1870" y="2227"/>
                    </a:lnTo>
                    <a:lnTo>
                      <a:pt x="1893" y="2219"/>
                    </a:lnTo>
                    <a:lnTo>
                      <a:pt x="1914" y="2208"/>
                    </a:lnTo>
                    <a:lnTo>
                      <a:pt x="1935" y="2195"/>
                    </a:lnTo>
                    <a:lnTo>
                      <a:pt x="1953" y="2181"/>
                    </a:lnTo>
                    <a:lnTo>
                      <a:pt x="1969" y="2166"/>
                    </a:lnTo>
                    <a:lnTo>
                      <a:pt x="1985" y="2149"/>
                    </a:lnTo>
                    <a:lnTo>
                      <a:pt x="1999" y="2131"/>
                    </a:lnTo>
                    <a:lnTo>
                      <a:pt x="2010" y="2113"/>
                    </a:lnTo>
                    <a:lnTo>
                      <a:pt x="2019" y="2094"/>
                    </a:lnTo>
                    <a:lnTo>
                      <a:pt x="2027" y="2074"/>
                    </a:lnTo>
                    <a:lnTo>
                      <a:pt x="2031" y="2054"/>
                    </a:lnTo>
                    <a:lnTo>
                      <a:pt x="2034" y="2033"/>
                    </a:lnTo>
                    <a:lnTo>
                      <a:pt x="2036" y="2013"/>
                    </a:lnTo>
                    <a:lnTo>
                      <a:pt x="2033" y="1992"/>
                    </a:lnTo>
                    <a:lnTo>
                      <a:pt x="2033" y="1992"/>
                    </a:lnTo>
                    <a:lnTo>
                      <a:pt x="2029" y="1973"/>
                    </a:lnTo>
                    <a:lnTo>
                      <a:pt x="2023" y="1954"/>
                    </a:lnTo>
                    <a:lnTo>
                      <a:pt x="2015" y="1935"/>
                    </a:lnTo>
                    <a:lnTo>
                      <a:pt x="2005" y="1916"/>
                    </a:lnTo>
                    <a:lnTo>
                      <a:pt x="1993" y="1899"/>
                    </a:lnTo>
                    <a:lnTo>
                      <a:pt x="1980" y="1883"/>
                    </a:lnTo>
                    <a:lnTo>
                      <a:pt x="1964" y="1867"/>
                    </a:lnTo>
                    <a:lnTo>
                      <a:pt x="1947" y="1853"/>
                    </a:lnTo>
                    <a:lnTo>
                      <a:pt x="1928" y="1840"/>
                    </a:lnTo>
                    <a:lnTo>
                      <a:pt x="1908" y="1829"/>
                    </a:lnTo>
                    <a:lnTo>
                      <a:pt x="1885" y="1819"/>
                    </a:lnTo>
                    <a:lnTo>
                      <a:pt x="1863" y="1812"/>
                    </a:lnTo>
                    <a:lnTo>
                      <a:pt x="1837" y="1807"/>
                    </a:lnTo>
                    <a:lnTo>
                      <a:pt x="1825" y="1805"/>
                    </a:lnTo>
                    <a:lnTo>
                      <a:pt x="1811" y="1804"/>
                    </a:lnTo>
                    <a:lnTo>
                      <a:pt x="1798" y="1804"/>
                    </a:lnTo>
                    <a:lnTo>
                      <a:pt x="1784" y="1804"/>
                    </a:lnTo>
                    <a:lnTo>
                      <a:pt x="1770" y="1805"/>
                    </a:lnTo>
                    <a:lnTo>
                      <a:pt x="1756" y="1806"/>
                    </a:lnTo>
                    <a:lnTo>
                      <a:pt x="1756" y="1806"/>
                    </a:lnTo>
                    <a:lnTo>
                      <a:pt x="1728" y="1812"/>
                    </a:lnTo>
                    <a:lnTo>
                      <a:pt x="1701" y="1818"/>
                    </a:lnTo>
                    <a:lnTo>
                      <a:pt x="1677" y="1828"/>
                    </a:lnTo>
                    <a:lnTo>
                      <a:pt x="1654" y="1839"/>
                    </a:lnTo>
                    <a:lnTo>
                      <a:pt x="1633" y="1851"/>
                    </a:lnTo>
                    <a:lnTo>
                      <a:pt x="1614" y="1865"/>
                    </a:lnTo>
                    <a:lnTo>
                      <a:pt x="1596" y="1881"/>
                    </a:lnTo>
                    <a:lnTo>
                      <a:pt x="1580" y="1897"/>
                    </a:lnTo>
                    <a:lnTo>
                      <a:pt x="1567" y="1915"/>
                    </a:lnTo>
                    <a:lnTo>
                      <a:pt x="1555" y="1934"/>
                    </a:lnTo>
                    <a:lnTo>
                      <a:pt x="1545" y="1954"/>
                    </a:lnTo>
                    <a:lnTo>
                      <a:pt x="1539" y="1975"/>
                    </a:lnTo>
                    <a:lnTo>
                      <a:pt x="1533" y="1995"/>
                    </a:lnTo>
                    <a:lnTo>
                      <a:pt x="1531" y="2017"/>
                    </a:lnTo>
                    <a:lnTo>
                      <a:pt x="1531" y="2038"/>
                    </a:lnTo>
                    <a:lnTo>
                      <a:pt x="1532" y="2061"/>
                    </a:lnTo>
                    <a:lnTo>
                      <a:pt x="1532" y="2061"/>
                    </a:lnTo>
                    <a:close/>
                    <a:moveTo>
                      <a:pt x="1111" y="1258"/>
                    </a:moveTo>
                    <a:lnTo>
                      <a:pt x="1111" y="1258"/>
                    </a:lnTo>
                    <a:lnTo>
                      <a:pt x="1116" y="1281"/>
                    </a:lnTo>
                    <a:lnTo>
                      <a:pt x="1122" y="1305"/>
                    </a:lnTo>
                    <a:lnTo>
                      <a:pt x="1130" y="1327"/>
                    </a:lnTo>
                    <a:lnTo>
                      <a:pt x="1139" y="1347"/>
                    </a:lnTo>
                    <a:lnTo>
                      <a:pt x="1151" y="1367"/>
                    </a:lnTo>
                    <a:lnTo>
                      <a:pt x="1162" y="1384"/>
                    </a:lnTo>
                    <a:lnTo>
                      <a:pt x="1175" y="1401"/>
                    </a:lnTo>
                    <a:lnTo>
                      <a:pt x="1190" y="1418"/>
                    </a:lnTo>
                    <a:lnTo>
                      <a:pt x="1204" y="1433"/>
                    </a:lnTo>
                    <a:lnTo>
                      <a:pt x="1220" y="1447"/>
                    </a:lnTo>
                    <a:lnTo>
                      <a:pt x="1237" y="1461"/>
                    </a:lnTo>
                    <a:lnTo>
                      <a:pt x="1254" y="1474"/>
                    </a:lnTo>
                    <a:lnTo>
                      <a:pt x="1271" y="1486"/>
                    </a:lnTo>
                    <a:lnTo>
                      <a:pt x="1288" y="1496"/>
                    </a:lnTo>
                    <a:lnTo>
                      <a:pt x="1324" y="1518"/>
                    </a:lnTo>
                    <a:lnTo>
                      <a:pt x="1359" y="1537"/>
                    </a:lnTo>
                    <a:lnTo>
                      <a:pt x="1394" y="1556"/>
                    </a:lnTo>
                    <a:lnTo>
                      <a:pt x="1425" y="1573"/>
                    </a:lnTo>
                    <a:lnTo>
                      <a:pt x="1455" y="1590"/>
                    </a:lnTo>
                    <a:lnTo>
                      <a:pt x="1468" y="1600"/>
                    </a:lnTo>
                    <a:lnTo>
                      <a:pt x="1479" y="1609"/>
                    </a:lnTo>
                    <a:lnTo>
                      <a:pt x="1490" y="1618"/>
                    </a:lnTo>
                    <a:lnTo>
                      <a:pt x="1499" y="1627"/>
                    </a:lnTo>
                    <a:lnTo>
                      <a:pt x="1507" y="1638"/>
                    </a:lnTo>
                    <a:lnTo>
                      <a:pt x="1514" y="1648"/>
                    </a:lnTo>
                    <a:lnTo>
                      <a:pt x="1518" y="1658"/>
                    </a:lnTo>
                    <a:lnTo>
                      <a:pt x="1521" y="1670"/>
                    </a:lnTo>
                    <a:lnTo>
                      <a:pt x="1538" y="1784"/>
                    </a:lnTo>
                    <a:lnTo>
                      <a:pt x="1937" y="1729"/>
                    </a:lnTo>
                    <a:lnTo>
                      <a:pt x="1913" y="1563"/>
                    </a:lnTo>
                    <a:lnTo>
                      <a:pt x="1913" y="1563"/>
                    </a:lnTo>
                    <a:lnTo>
                      <a:pt x="1909" y="1546"/>
                    </a:lnTo>
                    <a:lnTo>
                      <a:pt x="1904" y="1529"/>
                    </a:lnTo>
                    <a:lnTo>
                      <a:pt x="1897" y="1513"/>
                    </a:lnTo>
                    <a:lnTo>
                      <a:pt x="1889" y="1497"/>
                    </a:lnTo>
                    <a:lnTo>
                      <a:pt x="1879" y="1483"/>
                    </a:lnTo>
                    <a:lnTo>
                      <a:pt x="1866" y="1468"/>
                    </a:lnTo>
                    <a:lnTo>
                      <a:pt x="1854" y="1455"/>
                    </a:lnTo>
                    <a:lnTo>
                      <a:pt x="1840" y="1442"/>
                    </a:lnTo>
                    <a:lnTo>
                      <a:pt x="1826" y="1429"/>
                    </a:lnTo>
                    <a:lnTo>
                      <a:pt x="1810" y="1418"/>
                    </a:lnTo>
                    <a:lnTo>
                      <a:pt x="1794" y="1406"/>
                    </a:lnTo>
                    <a:lnTo>
                      <a:pt x="1778" y="1394"/>
                    </a:lnTo>
                    <a:lnTo>
                      <a:pt x="1743" y="1372"/>
                    </a:lnTo>
                    <a:lnTo>
                      <a:pt x="1707" y="1352"/>
                    </a:lnTo>
                    <a:lnTo>
                      <a:pt x="1637" y="1314"/>
                    </a:lnTo>
                    <a:lnTo>
                      <a:pt x="1606" y="1295"/>
                    </a:lnTo>
                    <a:lnTo>
                      <a:pt x="1577" y="1277"/>
                    </a:lnTo>
                    <a:lnTo>
                      <a:pt x="1563" y="1267"/>
                    </a:lnTo>
                    <a:lnTo>
                      <a:pt x="1551" y="1258"/>
                    </a:lnTo>
                    <a:lnTo>
                      <a:pt x="1541" y="1249"/>
                    </a:lnTo>
                    <a:lnTo>
                      <a:pt x="1531" y="1239"/>
                    </a:lnTo>
                    <a:lnTo>
                      <a:pt x="1523" y="1230"/>
                    </a:lnTo>
                    <a:lnTo>
                      <a:pt x="1517" y="1219"/>
                    </a:lnTo>
                    <a:lnTo>
                      <a:pt x="1513" y="1209"/>
                    </a:lnTo>
                    <a:lnTo>
                      <a:pt x="1511" y="1198"/>
                    </a:lnTo>
                    <a:lnTo>
                      <a:pt x="1511" y="1198"/>
                    </a:lnTo>
                    <a:lnTo>
                      <a:pt x="1509" y="1184"/>
                    </a:lnTo>
                    <a:lnTo>
                      <a:pt x="1509" y="1171"/>
                    </a:lnTo>
                    <a:lnTo>
                      <a:pt x="1513" y="1159"/>
                    </a:lnTo>
                    <a:lnTo>
                      <a:pt x="1517" y="1148"/>
                    </a:lnTo>
                    <a:lnTo>
                      <a:pt x="1523" y="1138"/>
                    </a:lnTo>
                    <a:lnTo>
                      <a:pt x="1531" y="1129"/>
                    </a:lnTo>
                    <a:lnTo>
                      <a:pt x="1540" y="1121"/>
                    </a:lnTo>
                    <a:lnTo>
                      <a:pt x="1550" y="1113"/>
                    </a:lnTo>
                    <a:lnTo>
                      <a:pt x="1561" y="1107"/>
                    </a:lnTo>
                    <a:lnTo>
                      <a:pt x="1573" y="1101"/>
                    </a:lnTo>
                    <a:lnTo>
                      <a:pt x="1586" y="1096"/>
                    </a:lnTo>
                    <a:lnTo>
                      <a:pt x="1599" y="1091"/>
                    </a:lnTo>
                    <a:lnTo>
                      <a:pt x="1613" y="1087"/>
                    </a:lnTo>
                    <a:lnTo>
                      <a:pt x="1626" y="1084"/>
                    </a:lnTo>
                    <a:lnTo>
                      <a:pt x="1655" y="1080"/>
                    </a:lnTo>
                    <a:lnTo>
                      <a:pt x="1655" y="1080"/>
                    </a:lnTo>
                    <a:lnTo>
                      <a:pt x="1672" y="1078"/>
                    </a:lnTo>
                    <a:lnTo>
                      <a:pt x="1691" y="1078"/>
                    </a:lnTo>
                    <a:lnTo>
                      <a:pt x="1710" y="1081"/>
                    </a:lnTo>
                    <a:lnTo>
                      <a:pt x="1729" y="1084"/>
                    </a:lnTo>
                    <a:lnTo>
                      <a:pt x="1750" y="1089"/>
                    </a:lnTo>
                    <a:lnTo>
                      <a:pt x="1770" y="1096"/>
                    </a:lnTo>
                    <a:lnTo>
                      <a:pt x="1790" y="1104"/>
                    </a:lnTo>
                    <a:lnTo>
                      <a:pt x="1810" y="1113"/>
                    </a:lnTo>
                    <a:lnTo>
                      <a:pt x="1830" y="1123"/>
                    </a:lnTo>
                    <a:lnTo>
                      <a:pt x="1851" y="1133"/>
                    </a:lnTo>
                    <a:lnTo>
                      <a:pt x="1870" y="1145"/>
                    </a:lnTo>
                    <a:lnTo>
                      <a:pt x="1889" y="1157"/>
                    </a:lnTo>
                    <a:lnTo>
                      <a:pt x="1908" y="1170"/>
                    </a:lnTo>
                    <a:lnTo>
                      <a:pt x="1926" y="1183"/>
                    </a:lnTo>
                    <a:lnTo>
                      <a:pt x="1943" y="1197"/>
                    </a:lnTo>
                    <a:lnTo>
                      <a:pt x="1959" y="1210"/>
                    </a:lnTo>
                    <a:lnTo>
                      <a:pt x="2158" y="953"/>
                    </a:lnTo>
                    <a:lnTo>
                      <a:pt x="2158" y="953"/>
                    </a:lnTo>
                    <a:lnTo>
                      <a:pt x="2125" y="926"/>
                    </a:lnTo>
                    <a:lnTo>
                      <a:pt x="2091" y="901"/>
                    </a:lnTo>
                    <a:lnTo>
                      <a:pt x="2057" y="879"/>
                    </a:lnTo>
                    <a:lnTo>
                      <a:pt x="2021" y="857"/>
                    </a:lnTo>
                    <a:lnTo>
                      <a:pt x="1985" y="838"/>
                    </a:lnTo>
                    <a:lnTo>
                      <a:pt x="1948" y="820"/>
                    </a:lnTo>
                    <a:lnTo>
                      <a:pt x="1911" y="805"/>
                    </a:lnTo>
                    <a:lnTo>
                      <a:pt x="1874" y="792"/>
                    </a:lnTo>
                    <a:lnTo>
                      <a:pt x="1836" y="780"/>
                    </a:lnTo>
                    <a:lnTo>
                      <a:pt x="1798" y="772"/>
                    </a:lnTo>
                    <a:lnTo>
                      <a:pt x="1759" y="764"/>
                    </a:lnTo>
                    <a:lnTo>
                      <a:pt x="1719" y="760"/>
                    </a:lnTo>
                    <a:lnTo>
                      <a:pt x="1680" y="757"/>
                    </a:lnTo>
                    <a:lnTo>
                      <a:pt x="1641" y="757"/>
                    </a:lnTo>
                    <a:lnTo>
                      <a:pt x="1600" y="759"/>
                    </a:lnTo>
                    <a:lnTo>
                      <a:pt x="1560" y="763"/>
                    </a:lnTo>
                    <a:lnTo>
                      <a:pt x="1560" y="763"/>
                    </a:lnTo>
                    <a:lnTo>
                      <a:pt x="1533" y="767"/>
                    </a:lnTo>
                    <a:lnTo>
                      <a:pt x="1507" y="772"/>
                    </a:lnTo>
                    <a:lnTo>
                      <a:pt x="1481" y="777"/>
                    </a:lnTo>
                    <a:lnTo>
                      <a:pt x="1457" y="784"/>
                    </a:lnTo>
                    <a:lnTo>
                      <a:pt x="1432" y="791"/>
                    </a:lnTo>
                    <a:lnTo>
                      <a:pt x="1409" y="799"/>
                    </a:lnTo>
                    <a:lnTo>
                      <a:pt x="1386" y="808"/>
                    </a:lnTo>
                    <a:lnTo>
                      <a:pt x="1364" y="817"/>
                    </a:lnTo>
                    <a:lnTo>
                      <a:pt x="1341" y="828"/>
                    </a:lnTo>
                    <a:lnTo>
                      <a:pt x="1321" y="839"/>
                    </a:lnTo>
                    <a:lnTo>
                      <a:pt x="1301" y="851"/>
                    </a:lnTo>
                    <a:lnTo>
                      <a:pt x="1282" y="862"/>
                    </a:lnTo>
                    <a:lnTo>
                      <a:pt x="1263" y="876"/>
                    </a:lnTo>
                    <a:lnTo>
                      <a:pt x="1245" y="891"/>
                    </a:lnTo>
                    <a:lnTo>
                      <a:pt x="1229" y="905"/>
                    </a:lnTo>
                    <a:lnTo>
                      <a:pt x="1213" y="920"/>
                    </a:lnTo>
                    <a:lnTo>
                      <a:pt x="1198" y="936"/>
                    </a:lnTo>
                    <a:lnTo>
                      <a:pt x="1184" y="953"/>
                    </a:lnTo>
                    <a:lnTo>
                      <a:pt x="1172" y="970"/>
                    </a:lnTo>
                    <a:lnTo>
                      <a:pt x="1159" y="989"/>
                    </a:lnTo>
                    <a:lnTo>
                      <a:pt x="1149" y="1007"/>
                    </a:lnTo>
                    <a:lnTo>
                      <a:pt x="1139" y="1027"/>
                    </a:lnTo>
                    <a:lnTo>
                      <a:pt x="1130" y="1047"/>
                    </a:lnTo>
                    <a:lnTo>
                      <a:pt x="1124" y="1068"/>
                    </a:lnTo>
                    <a:lnTo>
                      <a:pt x="1118" y="1089"/>
                    </a:lnTo>
                    <a:lnTo>
                      <a:pt x="1112" y="1111"/>
                    </a:lnTo>
                    <a:lnTo>
                      <a:pt x="1109" y="1133"/>
                    </a:lnTo>
                    <a:lnTo>
                      <a:pt x="1107" y="1157"/>
                    </a:lnTo>
                    <a:lnTo>
                      <a:pt x="1106" y="1181"/>
                    </a:lnTo>
                    <a:lnTo>
                      <a:pt x="1106" y="1206"/>
                    </a:lnTo>
                    <a:lnTo>
                      <a:pt x="1108" y="1232"/>
                    </a:lnTo>
                    <a:lnTo>
                      <a:pt x="1111" y="1258"/>
                    </a:lnTo>
                    <a:lnTo>
                      <a:pt x="1111" y="12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6" name="Freeform 633"/>
              <p:cNvSpPr>
                <a:spLocks noEditPoints="1"/>
              </p:cNvSpPr>
              <p:nvPr/>
            </p:nvSpPr>
            <p:spPr bwMode="auto">
              <a:xfrm flipH="1">
                <a:off x="10670986" y="5708192"/>
                <a:ext cx="1194006" cy="936475"/>
              </a:xfrm>
              <a:custGeom>
                <a:avLst/>
                <a:gdLst>
                  <a:gd name="T0" fmla="*/ 110 w 4121"/>
                  <a:gd name="T1" fmla="*/ 1849 h 3773"/>
                  <a:gd name="T2" fmla="*/ 560 w 4121"/>
                  <a:gd name="T3" fmla="*/ 1428 h 3773"/>
                  <a:gd name="T4" fmla="*/ 583 w 4121"/>
                  <a:gd name="T5" fmla="*/ 1171 h 3773"/>
                  <a:gd name="T6" fmla="*/ 746 w 4121"/>
                  <a:gd name="T7" fmla="*/ 811 h 3773"/>
                  <a:gd name="T8" fmla="*/ 1073 w 4121"/>
                  <a:gd name="T9" fmla="*/ 587 h 3773"/>
                  <a:gd name="T10" fmla="*/ 1434 w 4121"/>
                  <a:gd name="T11" fmla="*/ 536 h 3773"/>
                  <a:gd name="T12" fmla="*/ 1747 w 4121"/>
                  <a:gd name="T13" fmla="*/ 641 h 3773"/>
                  <a:gd name="T14" fmla="*/ 1886 w 4121"/>
                  <a:gd name="T15" fmla="*/ 460 h 3773"/>
                  <a:gd name="T16" fmla="*/ 2248 w 4121"/>
                  <a:gd name="T17" fmla="*/ 88 h 3773"/>
                  <a:gd name="T18" fmla="*/ 2495 w 4121"/>
                  <a:gd name="T19" fmla="*/ 10 h 3773"/>
                  <a:gd name="T20" fmla="*/ 2907 w 4121"/>
                  <a:gd name="T21" fmla="*/ 49 h 3773"/>
                  <a:gd name="T22" fmla="*/ 3156 w 4121"/>
                  <a:gd name="T23" fmla="*/ 193 h 3773"/>
                  <a:gd name="T24" fmla="*/ 3365 w 4121"/>
                  <a:gd name="T25" fmla="*/ 470 h 3773"/>
                  <a:gd name="T26" fmla="*/ 3429 w 4121"/>
                  <a:gd name="T27" fmla="*/ 832 h 3773"/>
                  <a:gd name="T28" fmla="*/ 3490 w 4121"/>
                  <a:gd name="T29" fmla="*/ 1036 h 3773"/>
                  <a:gd name="T30" fmla="*/ 3782 w 4121"/>
                  <a:gd name="T31" fmla="*/ 1191 h 3773"/>
                  <a:gd name="T32" fmla="*/ 4026 w 4121"/>
                  <a:gd name="T33" fmla="*/ 1489 h 3773"/>
                  <a:gd name="T34" fmla="*/ 4121 w 4121"/>
                  <a:gd name="T35" fmla="*/ 1914 h 3773"/>
                  <a:gd name="T36" fmla="*/ 3972 w 4121"/>
                  <a:gd name="T37" fmla="*/ 2367 h 3773"/>
                  <a:gd name="T38" fmla="*/ 3542 w 4121"/>
                  <a:gd name="T39" fmla="*/ 2710 h 3773"/>
                  <a:gd name="T40" fmla="*/ 3229 w 4121"/>
                  <a:gd name="T41" fmla="*/ 2775 h 3773"/>
                  <a:gd name="T42" fmla="*/ 3084 w 4121"/>
                  <a:gd name="T43" fmla="*/ 3035 h 3773"/>
                  <a:gd name="T44" fmla="*/ 2956 w 4121"/>
                  <a:gd name="T45" fmla="*/ 3335 h 3773"/>
                  <a:gd name="T46" fmla="*/ 3193 w 4121"/>
                  <a:gd name="T47" fmla="*/ 3633 h 3773"/>
                  <a:gd name="T48" fmla="*/ 3453 w 4121"/>
                  <a:gd name="T49" fmla="*/ 3773 h 3773"/>
                  <a:gd name="T50" fmla="*/ 3054 w 4121"/>
                  <a:gd name="T51" fmla="*/ 3729 h 3773"/>
                  <a:gd name="T52" fmla="*/ 2410 w 4121"/>
                  <a:gd name="T53" fmla="*/ 3499 h 3773"/>
                  <a:gd name="T54" fmla="*/ 2109 w 4121"/>
                  <a:gd name="T55" fmla="*/ 3497 h 3773"/>
                  <a:gd name="T56" fmla="*/ 1823 w 4121"/>
                  <a:gd name="T57" fmla="*/ 3388 h 3773"/>
                  <a:gd name="T58" fmla="*/ 1593 w 4121"/>
                  <a:gd name="T59" fmla="*/ 3191 h 3773"/>
                  <a:gd name="T60" fmla="*/ 1326 w 4121"/>
                  <a:gd name="T61" fmla="*/ 3176 h 3773"/>
                  <a:gd name="T62" fmla="*/ 985 w 4121"/>
                  <a:gd name="T63" fmla="*/ 3235 h 3773"/>
                  <a:gd name="T64" fmla="*/ 494 w 4121"/>
                  <a:gd name="T65" fmla="*/ 3108 h 3773"/>
                  <a:gd name="T66" fmla="*/ 233 w 4121"/>
                  <a:gd name="T67" fmla="*/ 2898 h 3773"/>
                  <a:gd name="T68" fmla="*/ 14 w 4121"/>
                  <a:gd name="T69" fmla="*/ 2438 h 3773"/>
                  <a:gd name="T70" fmla="*/ 2151 w 4121"/>
                  <a:gd name="T71" fmla="*/ 2671 h 3773"/>
                  <a:gd name="T72" fmla="*/ 2319 w 4121"/>
                  <a:gd name="T73" fmla="*/ 2762 h 3773"/>
                  <a:gd name="T74" fmla="*/ 2475 w 4121"/>
                  <a:gd name="T75" fmla="*/ 2675 h 3773"/>
                  <a:gd name="T76" fmla="*/ 2486 w 4121"/>
                  <a:gd name="T77" fmla="*/ 2501 h 3773"/>
                  <a:gd name="T78" fmla="*/ 2327 w 4121"/>
                  <a:gd name="T79" fmla="*/ 2397 h 3773"/>
                  <a:gd name="T80" fmla="*/ 2163 w 4121"/>
                  <a:gd name="T81" fmla="*/ 2467 h 3773"/>
                  <a:gd name="T82" fmla="*/ 1455 w 4121"/>
                  <a:gd name="T83" fmla="*/ 1532 h 3773"/>
                  <a:gd name="T84" fmla="*/ 1584 w 4121"/>
                  <a:gd name="T85" fmla="*/ 1806 h 3773"/>
                  <a:gd name="T86" fmla="*/ 1940 w 4121"/>
                  <a:gd name="T87" fmla="*/ 2045 h 3773"/>
                  <a:gd name="T88" fmla="*/ 2287 w 4121"/>
                  <a:gd name="T89" fmla="*/ 2229 h 3773"/>
                  <a:gd name="T90" fmla="*/ 2132 w 4121"/>
                  <a:gd name="T91" fmla="*/ 1968 h 3773"/>
                  <a:gd name="T92" fmla="*/ 1812 w 4121"/>
                  <a:gd name="T93" fmla="*/ 1667 h 3773"/>
                  <a:gd name="T94" fmla="*/ 1749 w 4121"/>
                  <a:gd name="T95" fmla="*/ 1426 h 3773"/>
                  <a:gd name="T96" fmla="*/ 1845 w 4121"/>
                  <a:gd name="T97" fmla="*/ 1328 h 3773"/>
                  <a:gd name="T98" fmla="*/ 2007 w 4121"/>
                  <a:gd name="T99" fmla="*/ 1372 h 3773"/>
                  <a:gd name="T100" fmla="*/ 2072 w 4121"/>
                  <a:gd name="T101" fmla="*/ 1546 h 3773"/>
                  <a:gd name="T102" fmla="*/ 2003 w 4121"/>
                  <a:gd name="T103" fmla="*/ 1651 h 3773"/>
                  <a:gd name="T104" fmla="*/ 2114 w 4121"/>
                  <a:gd name="T105" fmla="*/ 1721 h 3773"/>
                  <a:gd name="T106" fmla="*/ 2254 w 4121"/>
                  <a:gd name="T107" fmla="*/ 1704 h 3773"/>
                  <a:gd name="T108" fmla="*/ 2345 w 4121"/>
                  <a:gd name="T109" fmla="*/ 1535 h 3773"/>
                  <a:gd name="T110" fmla="*/ 2289 w 4121"/>
                  <a:gd name="T111" fmla="*/ 1377 h 3773"/>
                  <a:gd name="T112" fmla="*/ 2119 w 4121"/>
                  <a:gd name="T113" fmla="*/ 1243 h 3773"/>
                  <a:gd name="T114" fmla="*/ 1829 w 4121"/>
                  <a:gd name="T115" fmla="*/ 1204 h 3773"/>
                  <a:gd name="T116" fmla="*/ 1585 w 4121"/>
                  <a:gd name="T117" fmla="*/ 1262 h 3773"/>
                  <a:gd name="T118" fmla="*/ 1468 w 4121"/>
                  <a:gd name="T119" fmla="*/ 1373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21" h="3773">
                    <a:moveTo>
                      <a:pt x="1" y="2252"/>
                    </a:moveTo>
                    <a:lnTo>
                      <a:pt x="1" y="2252"/>
                    </a:lnTo>
                    <a:lnTo>
                      <a:pt x="4" y="2205"/>
                    </a:lnTo>
                    <a:lnTo>
                      <a:pt x="9" y="2158"/>
                    </a:lnTo>
                    <a:lnTo>
                      <a:pt x="17" y="2113"/>
                    </a:lnTo>
                    <a:lnTo>
                      <a:pt x="27" y="2067"/>
                    </a:lnTo>
                    <a:lnTo>
                      <a:pt x="40" y="2022"/>
                    </a:lnTo>
                    <a:lnTo>
                      <a:pt x="54" y="1978"/>
                    </a:lnTo>
                    <a:lnTo>
                      <a:pt x="71" y="1934"/>
                    </a:lnTo>
                    <a:lnTo>
                      <a:pt x="89" y="1891"/>
                    </a:lnTo>
                    <a:lnTo>
                      <a:pt x="110" y="1849"/>
                    </a:lnTo>
                    <a:lnTo>
                      <a:pt x="134" y="1809"/>
                    </a:lnTo>
                    <a:lnTo>
                      <a:pt x="159" y="1769"/>
                    </a:lnTo>
                    <a:lnTo>
                      <a:pt x="187" y="1730"/>
                    </a:lnTo>
                    <a:lnTo>
                      <a:pt x="216" y="1694"/>
                    </a:lnTo>
                    <a:lnTo>
                      <a:pt x="246" y="1658"/>
                    </a:lnTo>
                    <a:lnTo>
                      <a:pt x="280" y="1623"/>
                    </a:lnTo>
                    <a:lnTo>
                      <a:pt x="314" y="1590"/>
                    </a:lnTo>
                    <a:lnTo>
                      <a:pt x="314" y="1590"/>
                    </a:lnTo>
                    <a:lnTo>
                      <a:pt x="530" y="1443"/>
                    </a:lnTo>
                    <a:lnTo>
                      <a:pt x="530" y="1443"/>
                    </a:lnTo>
                    <a:lnTo>
                      <a:pt x="560" y="1428"/>
                    </a:lnTo>
                    <a:lnTo>
                      <a:pt x="592" y="1415"/>
                    </a:lnTo>
                    <a:lnTo>
                      <a:pt x="592" y="1415"/>
                    </a:lnTo>
                    <a:lnTo>
                      <a:pt x="584" y="1373"/>
                    </a:lnTo>
                    <a:lnTo>
                      <a:pt x="578" y="1332"/>
                    </a:lnTo>
                    <a:lnTo>
                      <a:pt x="577" y="1310"/>
                    </a:lnTo>
                    <a:lnTo>
                      <a:pt x="576" y="1289"/>
                    </a:lnTo>
                    <a:lnTo>
                      <a:pt x="576" y="1268"/>
                    </a:lnTo>
                    <a:lnTo>
                      <a:pt x="576" y="1247"/>
                    </a:lnTo>
                    <a:lnTo>
                      <a:pt x="576" y="1247"/>
                    </a:lnTo>
                    <a:lnTo>
                      <a:pt x="578" y="1209"/>
                    </a:lnTo>
                    <a:lnTo>
                      <a:pt x="583" y="1171"/>
                    </a:lnTo>
                    <a:lnTo>
                      <a:pt x="589" y="1133"/>
                    </a:lnTo>
                    <a:lnTo>
                      <a:pt x="597" y="1097"/>
                    </a:lnTo>
                    <a:lnTo>
                      <a:pt x="607" y="1062"/>
                    </a:lnTo>
                    <a:lnTo>
                      <a:pt x="620" y="1027"/>
                    </a:lnTo>
                    <a:lnTo>
                      <a:pt x="633" y="994"/>
                    </a:lnTo>
                    <a:lnTo>
                      <a:pt x="648" y="960"/>
                    </a:lnTo>
                    <a:lnTo>
                      <a:pt x="664" y="929"/>
                    </a:lnTo>
                    <a:lnTo>
                      <a:pt x="682" y="898"/>
                    </a:lnTo>
                    <a:lnTo>
                      <a:pt x="703" y="869"/>
                    </a:lnTo>
                    <a:lnTo>
                      <a:pt x="724" y="839"/>
                    </a:lnTo>
                    <a:lnTo>
                      <a:pt x="746" y="811"/>
                    </a:lnTo>
                    <a:lnTo>
                      <a:pt x="770" y="784"/>
                    </a:lnTo>
                    <a:lnTo>
                      <a:pt x="796" y="759"/>
                    </a:lnTo>
                    <a:lnTo>
                      <a:pt x="823" y="735"/>
                    </a:lnTo>
                    <a:lnTo>
                      <a:pt x="850" y="712"/>
                    </a:lnTo>
                    <a:lnTo>
                      <a:pt x="879" y="689"/>
                    </a:lnTo>
                    <a:lnTo>
                      <a:pt x="909" y="669"/>
                    </a:lnTo>
                    <a:lnTo>
                      <a:pt x="939" y="649"/>
                    </a:lnTo>
                    <a:lnTo>
                      <a:pt x="972" y="632"/>
                    </a:lnTo>
                    <a:lnTo>
                      <a:pt x="1004" y="616"/>
                    </a:lnTo>
                    <a:lnTo>
                      <a:pt x="1038" y="600"/>
                    </a:lnTo>
                    <a:lnTo>
                      <a:pt x="1073" y="587"/>
                    </a:lnTo>
                    <a:lnTo>
                      <a:pt x="1108" y="574"/>
                    </a:lnTo>
                    <a:lnTo>
                      <a:pt x="1143" y="564"/>
                    </a:lnTo>
                    <a:lnTo>
                      <a:pt x="1180" y="554"/>
                    </a:lnTo>
                    <a:lnTo>
                      <a:pt x="1218" y="547"/>
                    </a:lnTo>
                    <a:lnTo>
                      <a:pt x="1255" y="541"/>
                    </a:lnTo>
                    <a:lnTo>
                      <a:pt x="1293" y="537"/>
                    </a:lnTo>
                    <a:lnTo>
                      <a:pt x="1332" y="534"/>
                    </a:lnTo>
                    <a:lnTo>
                      <a:pt x="1371" y="533"/>
                    </a:lnTo>
                    <a:lnTo>
                      <a:pt x="1371" y="533"/>
                    </a:lnTo>
                    <a:lnTo>
                      <a:pt x="1403" y="534"/>
                    </a:lnTo>
                    <a:lnTo>
                      <a:pt x="1434" y="536"/>
                    </a:lnTo>
                    <a:lnTo>
                      <a:pt x="1464" y="539"/>
                    </a:lnTo>
                    <a:lnTo>
                      <a:pt x="1495" y="545"/>
                    </a:lnTo>
                    <a:lnTo>
                      <a:pt x="1525" y="550"/>
                    </a:lnTo>
                    <a:lnTo>
                      <a:pt x="1554" y="558"/>
                    </a:lnTo>
                    <a:lnTo>
                      <a:pt x="1583" y="566"/>
                    </a:lnTo>
                    <a:lnTo>
                      <a:pt x="1612" y="576"/>
                    </a:lnTo>
                    <a:lnTo>
                      <a:pt x="1640" y="587"/>
                    </a:lnTo>
                    <a:lnTo>
                      <a:pt x="1667" y="599"/>
                    </a:lnTo>
                    <a:lnTo>
                      <a:pt x="1694" y="612"/>
                    </a:lnTo>
                    <a:lnTo>
                      <a:pt x="1721" y="626"/>
                    </a:lnTo>
                    <a:lnTo>
                      <a:pt x="1747" y="641"/>
                    </a:lnTo>
                    <a:lnTo>
                      <a:pt x="1772" y="657"/>
                    </a:lnTo>
                    <a:lnTo>
                      <a:pt x="1796" y="674"/>
                    </a:lnTo>
                    <a:lnTo>
                      <a:pt x="1820" y="693"/>
                    </a:lnTo>
                    <a:lnTo>
                      <a:pt x="1820" y="693"/>
                    </a:lnTo>
                    <a:lnTo>
                      <a:pt x="1824" y="658"/>
                    </a:lnTo>
                    <a:lnTo>
                      <a:pt x="1831" y="623"/>
                    </a:lnTo>
                    <a:lnTo>
                      <a:pt x="1839" y="590"/>
                    </a:lnTo>
                    <a:lnTo>
                      <a:pt x="1849" y="556"/>
                    </a:lnTo>
                    <a:lnTo>
                      <a:pt x="1859" y="524"/>
                    </a:lnTo>
                    <a:lnTo>
                      <a:pt x="1872" y="492"/>
                    </a:lnTo>
                    <a:lnTo>
                      <a:pt x="1886" y="460"/>
                    </a:lnTo>
                    <a:lnTo>
                      <a:pt x="1901" y="429"/>
                    </a:lnTo>
                    <a:lnTo>
                      <a:pt x="1918" y="399"/>
                    </a:lnTo>
                    <a:lnTo>
                      <a:pt x="1935" y="369"/>
                    </a:lnTo>
                    <a:lnTo>
                      <a:pt x="1956" y="340"/>
                    </a:lnTo>
                    <a:lnTo>
                      <a:pt x="1976" y="312"/>
                    </a:lnTo>
                    <a:lnTo>
                      <a:pt x="1998" y="284"/>
                    </a:lnTo>
                    <a:lnTo>
                      <a:pt x="2022" y="258"/>
                    </a:lnTo>
                    <a:lnTo>
                      <a:pt x="2047" y="234"/>
                    </a:lnTo>
                    <a:lnTo>
                      <a:pt x="2072" y="209"/>
                    </a:lnTo>
                    <a:lnTo>
                      <a:pt x="2072" y="209"/>
                    </a:lnTo>
                    <a:lnTo>
                      <a:pt x="2248" y="88"/>
                    </a:lnTo>
                    <a:lnTo>
                      <a:pt x="2248" y="88"/>
                    </a:lnTo>
                    <a:lnTo>
                      <a:pt x="2272" y="77"/>
                    </a:lnTo>
                    <a:lnTo>
                      <a:pt x="2297" y="66"/>
                    </a:lnTo>
                    <a:lnTo>
                      <a:pt x="2320" y="56"/>
                    </a:lnTo>
                    <a:lnTo>
                      <a:pt x="2345" y="47"/>
                    </a:lnTo>
                    <a:lnTo>
                      <a:pt x="2370" y="39"/>
                    </a:lnTo>
                    <a:lnTo>
                      <a:pt x="2394" y="32"/>
                    </a:lnTo>
                    <a:lnTo>
                      <a:pt x="2419" y="25"/>
                    </a:lnTo>
                    <a:lnTo>
                      <a:pt x="2444" y="19"/>
                    </a:lnTo>
                    <a:lnTo>
                      <a:pt x="2469" y="14"/>
                    </a:lnTo>
                    <a:lnTo>
                      <a:pt x="2495" y="10"/>
                    </a:lnTo>
                    <a:lnTo>
                      <a:pt x="2520" y="6"/>
                    </a:lnTo>
                    <a:lnTo>
                      <a:pt x="2546" y="4"/>
                    </a:lnTo>
                    <a:lnTo>
                      <a:pt x="2573" y="1"/>
                    </a:lnTo>
                    <a:lnTo>
                      <a:pt x="2598" y="0"/>
                    </a:lnTo>
                    <a:lnTo>
                      <a:pt x="2624" y="0"/>
                    </a:lnTo>
                    <a:lnTo>
                      <a:pt x="2651" y="0"/>
                    </a:lnTo>
                    <a:lnTo>
                      <a:pt x="2651" y="0"/>
                    </a:lnTo>
                    <a:lnTo>
                      <a:pt x="2855" y="33"/>
                    </a:lnTo>
                    <a:lnTo>
                      <a:pt x="2855" y="33"/>
                    </a:lnTo>
                    <a:lnTo>
                      <a:pt x="2881" y="40"/>
                    </a:lnTo>
                    <a:lnTo>
                      <a:pt x="2907" y="49"/>
                    </a:lnTo>
                    <a:lnTo>
                      <a:pt x="2932" y="59"/>
                    </a:lnTo>
                    <a:lnTo>
                      <a:pt x="2956" y="68"/>
                    </a:lnTo>
                    <a:lnTo>
                      <a:pt x="2980" y="79"/>
                    </a:lnTo>
                    <a:lnTo>
                      <a:pt x="3003" y="91"/>
                    </a:lnTo>
                    <a:lnTo>
                      <a:pt x="3027" y="104"/>
                    </a:lnTo>
                    <a:lnTo>
                      <a:pt x="3049" y="117"/>
                    </a:lnTo>
                    <a:lnTo>
                      <a:pt x="3072" y="130"/>
                    </a:lnTo>
                    <a:lnTo>
                      <a:pt x="3093" y="145"/>
                    </a:lnTo>
                    <a:lnTo>
                      <a:pt x="3114" y="160"/>
                    </a:lnTo>
                    <a:lnTo>
                      <a:pt x="3136" y="176"/>
                    </a:lnTo>
                    <a:lnTo>
                      <a:pt x="3156" y="193"/>
                    </a:lnTo>
                    <a:lnTo>
                      <a:pt x="3175" y="210"/>
                    </a:lnTo>
                    <a:lnTo>
                      <a:pt x="3195" y="228"/>
                    </a:lnTo>
                    <a:lnTo>
                      <a:pt x="3214" y="248"/>
                    </a:lnTo>
                    <a:lnTo>
                      <a:pt x="3214" y="248"/>
                    </a:lnTo>
                    <a:lnTo>
                      <a:pt x="3240" y="276"/>
                    </a:lnTo>
                    <a:lnTo>
                      <a:pt x="3266" y="306"/>
                    </a:lnTo>
                    <a:lnTo>
                      <a:pt x="3288" y="337"/>
                    </a:lnTo>
                    <a:lnTo>
                      <a:pt x="3311" y="369"/>
                    </a:lnTo>
                    <a:lnTo>
                      <a:pt x="3330" y="402"/>
                    </a:lnTo>
                    <a:lnTo>
                      <a:pt x="3349" y="436"/>
                    </a:lnTo>
                    <a:lnTo>
                      <a:pt x="3365" y="470"/>
                    </a:lnTo>
                    <a:lnTo>
                      <a:pt x="3379" y="506"/>
                    </a:lnTo>
                    <a:lnTo>
                      <a:pt x="3393" y="541"/>
                    </a:lnTo>
                    <a:lnTo>
                      <a:pt x="3404" y="578"/>
                    </a:lnTo>
                    <a:lnTo>
                      <a:pt x="3413" y="615"/>
                    </a:lnTo>
                    <a:lnTo>
                      <a:pt x="3421" y="653"/>
                    </a:lnTo>
                    <a:lnTo>
                      <a:pt x="3426" y="690"/>
                    </a:lnTo>
                    <a:lnTo>
                      <a:pt x="3430" y="728"/>
                    </a:lnTo>
                    <a:lnTo>
                      <a:pt x="3431" y="766"/>
                    </a:lnTo>
                    <a:lnTo>
                      <a:pt x="3431" y="805"/>
                    </a:lnTo>
                    <a:lnTo>
                      <a:pt x="3431" y="805"/>
                    </a:lnTo>
                    <a:lnTo>
                      <a:pt x="3429" y="832"/>
                    </a:lnTo>
                    <a:lnTo>
                      <a:pt x="3426" y="859"/>
                    </a:lnTo>
                    <a:lnTo>
                      <a:pt x="3423" y="886"/>
                    </a:lnTo>
                    <a:lnTo>
                      <a:pt x="3418" y="912"/>
                    </a:lnTo>
                    <a:lnTo>
                      <a:pt x="3413" y="939"/>
                    </a:lnTo>
                    <a:lnTo>
                      <a:pt x="3407" y="965"/>
                    </a:lnTo>
                    <a:lnTo>
                      <a:pt x="3399" y="991"/>
                    </a:lnTo>
                    <a:lnTo>
                      <a:pt x="3392" y="1016"/>
                    </a:lnTo>
                    <a:lnTo>
                      <a:pt x="3392" y="1016"/>
                    </a:lnTo>
                    <a:lnTo>
                      <a:pt x="3460" y="1027"/>
                    </a:lnTo>
                    <a:lnTo>
                      <a:pt x="3460" y="1027"/>
                    </a:lnTo>
                    <a:lnTo>
                      <a:pt x="3490" y="1036"/>
                    </a:lnTo>
                    <a:lnTo>
                      <a:pt x="3519" y="1046"/>
                    </a:lnTo>
                    <a:lnTo>
                      <a:pt x="3547" y="1058"/>
                    </a:lnTo>
                    <a:lnTo>
                      <a:pt x="3576" y="1068"/>
                    </a:lnTo>
                    <a:lnTo>
                      <a:pt x="3604" y="1081"/>
                    </a:lnTo>
                    <a:lnTo>
                      <a:pt x="3630" y="1094"/>
                    </a:lnTo>
                    <a:lnTo>
                      <a:pt x="3657" y="1108"/>
                    </a:lnTo>
                    <a:lnTo>
                      <a:pt x="3683" y="1123"/>
                    </a:lnTo>
                    <a:lnTo>
                      <a:pt x="3708" y="1140"/>
                    </a:lnTo>
                    <a:lnTo>
                      <a:pt x="3734" y="1156"/>
                    </a:lnTo>
                    <a:lnTo>
                      <a:pt x="3757" y="1173"/>
                    </a:lnTo>
                    <a:lnTo>
                      <a:pt x="3782" y="1191"/>
                    </a:lnTo>
                    <a:lnTo>
                      <a:pt x="3805" y="1211"/>
                    </a:lnTo>
                    <a:lnTo>
                      <a:pt x="3828" y="1231"/>
                    </a:lnTo>
                    <a:lnTo>
                      <a:pt x="3850" y="1252"/>
                    </a:lnTo>
                    <a:lnTo>
                      <a:pt x="3872" y="1274"/>
                    </a:lnTo>
                    <a:lnTo>
                      <a:pt x="3872" y="1274"/>
                    </a:lnTo>
                    <a:lnTo>
                      <a:pt x="3902" y="1306"/>
                    </a:lnTo>
                    <a:lnTo>
                      <a:pt x="3931" y="1340"/>
                    </a:lnTo>
                    <a:lnTo>
                      <a:pt x="3958" y="1376"/>
                    </a:lnTo>
                    <a:lnTo>
                      <a:pt x="3983" y="1413"/>
                    </a:lnTo>
                    <a:lnTo>
                      <a:pt x="4005" y="1451"/>
                    </a:lnTo>
                    <a:lnTo>
                      <a:pt x="4026" y="1489"/>
                    </a:lnTo>
                    <a:lnTo>
                      <a:pt x="4046" y="1529"/>
                    </a:lnTo>
                    <a:lnTo>
                      <a:pt x="4062" y="1569"/>
                    </a:lnTo>
                    <a:lnTo>
                      <a:pt x="4077" y="1610"/>
                    </a:lnTo>
                    <a:lnTo>
                      <a:pt x="4089" y="1653"/>
                    </a:lnTo>
                    <a:lnTo>
                      <a:pt x="4101" y="1696"/>
                    </a:lnTo>
                    <a:lnTo>
                      <a:pt x="4108" y="1738"/>
                    </a:lnTo>
                    <a:lnTo>
                      <a:pt x="4115" y="1782"/>
                    </a:lnTo>
                    <a:lnTo>
                      <a:pt x="4118" y="1825"/>
                    </a:lnTo>
                    <a:lnTo>
                      <a:pt x="4121" y="1870"/>
                    </a:lnTo>
                    <a:lnTo>
                      <a:pt x="4121" y="1914"/>
                    </a:lnTo>
                    <a:lnTo>
                      <a:pt x="4121" y="1914"/>
                    </a:lnTo>
                    <a:lnTo>
                      <a:pt x="4117" y="1957"/>
                    </a:lnTo>
                    <a:lnTo>
                      <a:pt x="4113" y="2001"/>
                    </a:lnTo>
                    <a:lnTo>
                      <a:pt x="4105" y="2045"/>
                    </a:lnTo>
                    <a:lnTo>
                      <a:pt x="4096" y="2088"/>
                    </a:lnTo>
                    <a:lnTo>
                      <a:pt x="4085" y="2130"/>
                    </a:lnTo>
                    <a:lnTo>
                      <a:pt x="4070" y="2171"/>
                    </a:lnTo>
                    <a:lnTo>
                      <a:pt x="4055" y="2212"/>
                    </a:lnTo>
                    <a:lnTo>
                      <a:pt x="4038" y="2252"/>
                    </a:lnTo>
                    <a:lnTo>
                      <a:pt x="4018" y="2292"/>
                    </a:lnTo>
                    <a:lnTo>
                      <a:pt x="3996" y="2330"/>
                    </a:lnTo>
                    <a:lnTo>
                      <a:pt x="3972" y="2367"/>
                    </a:lnTo>
                    <a:lnTo>
                      <a:pt x="3947" y="2403"/>
                    </a:lnTo>
                    <a:lnTo>
                      <a:pt x="3919" y="2439"/>
                    </a:lnTo>
                    <a:lnTo>
                      <a:pt x="3890" y="2472"/>
                    </a:lnTo>
                    <a:lnTo>
                      <a:pt x="3858" y="2505"/>
                    </a:lnTo>
                    <a:lnTo>
                      <a:pt x="3826" y="2535"/>
                    </a:lnTo>
                    <a:lnTo>
                      <a:pt x="3826" y="2535"/>
                    </a:lnTo>
                    <a:lnTo>
                      <a:pt x="3623" y="2674"/>
                    </a:lnTo>
                    <a:lnTo>
                      <a:pt x="3623" y="2674"/>
                    </a:lnTo>
                    <a:lnTo>
                      <a:pt x="3597" y="2687"/>
                    </a:lnTo>
                    <a:lnTo>
                      <a:pt x="3569" y="2699"/>
                    </a:lnTo>
                    <a:lnTo>
                      <a:pt x="3542" y="2710"/>
                    </a:lnTo>
                    <a:lnTo>
                      <a:pt x="3515" y="2719"/>
                    </a:lnTo>
                    <a:lnTo>
                      <a:pt x="3487" y="2729"/>
                    </a:lnTo>
                    <a:lnTo>
                      <a:pt x="3459" y="2738"/>
                    </a:lnTo>
                    <a:lnTo>
                      <a:pt x="3431" y="2745"/>
                    </a:lnTo>
                    <a:lnTo>
                      <a:pt x="3403" y="2752"/>
                    </a:lnTo>
                    <a:lnTo>
                      <a:pt x="3375" y="2758"/>
                    </a:lnTo>
                    <a:lnTo>
                      <a:pt x="3346" y="2763"/>
                    </a:lnTo>
                    <a:lnTo>
                      <a:pt x="3318" y="2767"/>
                    </a:lnTo>
                    <a:lnTo>
                      <a:pt x="3288" y="2770"/>
                    </a:lnTo>
                    <a:lnTo>
                      <a:pt x="3259" y="2772"/>
                    </a:lnTo>
                    <a:lnTo>
                      <a:pt x="3229" y="2775"/>
                    </a:lnTo>
                    <a:lnTo>
                      <a:pt x="3200" y="2775"/>
                    </a:lnTo>
                    <a:lnTo>
                      <a:pt x="3169" y="2775"/>
                    </a:lnTo>
                    <a:lnTo>
                      <a:pt x="3169" y="2775"/>
                    </a:lnTo>
                    <a:lnTo>
                      <a:pt x="3164" y="2808"/>
                    </a:lnTo>
                    <a:lnTo>
                      <a:pt x="3156" y="2842"/>
                    </a:lnTo>
                    <a:lnTo>
                      <a:pt x="3148" y="2875"/>
                    </a:lnTo>
                    <a:lnTo>
                      <a:pt x="3138" y="2907"/>
                    </a:lnTo>
                    <a:lnTo>
                      <a:pt x="3127" y="2940"/>
                    </a:lnTo>
                    <a:lnTo>
                      <a:pt x="3113" y="2972"/>
                    </a:lnTo>
                    <a:lnTo>
                      <a:pt x="3100" y="3003"/>
                    </a:lnTo>
                    <a:lnTo>
                      <a:pt x="3084" y="3035"/>
                    </a:lnTo>
                    <a:lnTo>
                      <a:pt x="3068" y="3065"/>
                    </a:lnTo>
                    <a:lnTo>
                      <a:pt x="3051" y="3094"/>
                    </a:lnTo>
                    <a:lnTo>
                      <a:pt x="3031" y="3123"/>
                    </a:lnTo>
                    <a:lnTo>
                      <a:pt x="3011" y="3151"/>
                    </a:lnTo>
                    <a:lnTo>
                      <a:pt x="2990" y="3178"/>
                    </a:lnTo>
                    <a:lnTo>
                      <a:pt x="2968" y="3205"/>
                    </a:lnTo>
                    <a:lnTo>
                      <a:pt x="2944" y="3231"/>
                    </a:lnTo>
                    <a:lnTo>
                      <a:pt x="2919" y="3256"/>
                    </a:lnTo>
                    <a:lnTo>
                      <a:pt x="2919" y="3256"/>
                    </a:lnTo>
                    <a:lnTo>
                      <a:pt x="2937" y="3296"/>
                    </a:lnTo>
                    <a:lnTo>
                      <a:pt x="2956" y="3335"/>
                    </a:lnTo>
                    <a:lnTo>
                      <a:pt x="2976" y="3371"/>
                    </a:lnTo>
                    <a:lnTo>
                      <a:pt x="2997" y="3405"/>
                    </a:lnTo>
                    <a:lnTo>
                      <a:pt x="3018" y="3438"/>
                    </a:lnTo>
                    <a:lnTo>
                      <a:pt x="3039" y="3468"/>
                    </a:lnTo>
                    <a:lnTo>
                      <a:pt x="3061" y="3497"/>
                    </a:lnTo>
                    <a:lnTo>
                      <a:pt x="3083" y="3523"/>
                    </a:lnTo>
                    <a:lnTo>
                      <a:pt x="3104" y="3549"/>
                    </a:lnTo>
                    <a:lnTo>
                      <a:pt x="3127" y="3572"/>
                    </a:lnTo>
                    <a:lnTo>
                      <a:pt x="3149" y="3594"/>
                    </a:lnTo>
                    <a:lnTo>
                      <a:pt x="3172" y="3614"/>
                    </a:lnTo>
                    <a:lnTo>
                      <a:pt x="3193" y="3633"/>
                    </a:lnTo>
                    <a:lnTo>
                      <a:pt x="3215" y="3650"/>
                    </a:lnTo>
                    <a:lnTo>
                      <a:pt x="3237" y="3667"/>
                    </a:lnTo>
                    <a:lnTo>
                      <a:pt x="3257" y="3681"/>
                    </a:lnTo>
                    <a:lnTo>
                      <a:pt x="3277" y="3694"/>
                    </a:lnTo>
                    <a:lnTo>
                      <a:pt x="3297" y="3706"/>
                    </a:lnTo>
                    <a:lnTo>
                      <a:pt x="3334" y="3727"/>
                    </a:lnTo>
                    <a:lnTo>
                      <a:pt x="3367" y="3743"/>
                    </a:lnTo>
                    <a:lnTo>
                      <a:pt x="3396" y="3755"/>
                    </a:lnTo>
                    <a:lnTo>
                      <a:pt x="3420" y="3764"/>
                    </a:lnTo>
                    <a:lnTo>
                      <a:pt x="3438" y="3770"/>
                    </a:lnTo>
                    <a:lnTo>
                      <a:pt x="3453" y="3773"/>
                    </a:lnTo>
                    <a:lnTo>
                      <a:pt x="3453" y="3773"/>
                    </a:lnTo>
                    <a:lnTo>
                      <a:pt x="3411" y="3772"/>
                    </a:lnTo>
                    <a:lnTo>
                      <a:pt x="3369" y="3770"/>
                    </a:lnTo>
                    <a:lnTo>
                      <a:pt x="3328" y="3768"/>
                    </a:lnTo>
                    <a:lnTo>
                      <a:pt x="3287" y="3765"/>
                    </a:lnTo>
                    <a:lnTo>
                      <a:pt x="3247" y="3760"/>
                    </a:lnTo>
                    <a:lnTo>
                      <a:pt x="3206" y="3755"/>
                    </a:lnTo>
                    <a:lnTo>
                      <a:pt x="3167" y="3750"/>
                    </a:lnTo>
                    <a:lnTo>
                      <a:pt x="3129" y="3743"/>
                    </a:lnTo>
                    <a:lnTo>
                      <a:pt x="3091" y="3737"/>
                    </a:lnTo>
                    <a:lnTo>
                      <a:pt x="3054" y="3729"/>
                    </a:lnTo>
                    <a:lnTo>
                      <a:pt x="2981" y="3713"/>
                    </a:lnTo>
                    <a:lnTo>
                      <a:pt x="2910" y="3696"/>
                    </a:lnTo>
                    <a:lnTo>
                      <a:pt x="2843" y="3676"/>
                    </a:lnTo>
                    <a:lnTo>
                      <a:pt x="2778" y="3656"/>
                    </a:lnTo>
                    <a:lnTo>
                      <a:pt x="2716" y="3634"/>
                    </a:lnTo>
                    <a:lnTo>
                      <a:pt x="2657" y="3611"/>
                    </a:lnTo>
                    <a:lnTo>
                      <a:pt x="2601" y="3589"/>
                    </a:lnTo>
                    <a:lnTo>
                      <a:pt x="2548" y="3566"/>
                    </a:lnTo>
                    <a:lnTo>
                      <a:pt x="2499" y="3543"/>
                    </a:lnTo>
                    <a:lnTo>
                      <a:pt x="2453" y="3521"/>
                    </a:lnTo>
                    <a:lnTo>
                      <a:pt x="2410" y="3499"/>
                    </a:lnTo>
                    <a:lnTo>
                      <a:pt x="2410" y="3499"/>
                    </a:lnTo>
                    <a:lnTo>
                      <a:pt x="2371" y="3503"/>
                    </a:lnTo>
                    <a:lnTo>
                      <a:pt x="2333" y="3507"/>
                    </a:lnTo>
                    <a:lnTo>
                      <a:pt x="2293" y="3509"/>
                    </a:lnTo>
                    <a:lnTo>
                      <a:pt x="2254" y="3510"/>
                    </a:lnTo>
                    <a:lnTo>
                      <a:pt x="2254" y="3510"/>
                    </a:lnTo>
                    <a:lnTo>
                      <a:pt x="2225" y="3509"/>
                    </a:lnTo>
                    <a:lnTo>
                      <a:pt x="2196" y="3508"/>
                    </a:lnTo>
                    <a:lnTo>
                      <a:pt x="2167" y="3506"/>
                    </a:lnTo>
                    <a:lnTo>
                      <a:pt x="2137" y="3501"/>
                    </a:lnTo>
                    <a:lnTo>
                      <a:pt x="2109" y="3497"/>
                    </a:lnTo>
                    <a:lnTo>
                      <a:pt x="2081" y="3492"/>
                    </a:lnTo>
                    <a:lnTo>
                      <a:pt x="2054" y="3485"/>
                    </a:lnTo>
                    <a:lnTo>
                      <a:pt x="2026" y="3478"/>
                    </a:lnTo>
                    <a:lnTo>
                      <a:pt x="1999" y="3470"/>
                    </a:lnTo>
                    <a:lnTo>
                      <a:pt x="1974" y="3460"/>
                    </a:lnTo>
                    <a:lnTo>
                      <a:pt x="1947" y="3451"/>
                    </a:lnTo>
                    <a:lnTo>
                      <a:pt x="1922" y="3440"/>
                    </a:lnTo>
                    <a:lnTo>
                      <a:pt x="1896" y="3428"/>
                    </a:lnTo>
                    <a:lnTo>
                      <a:pt x="1872" y="3416"/>
                    </a:lnTo>
                    <a:lnTo>
                      <a:pt x="1847" y="3402"/>
                    </a:lnTo>
                    <a:lnTo>
                      <a:pt x="1823" y="3388"/>
                    </a:lnTo>
                    <a:lnTo>
                      <a:pt x="1800" y="3374"/>
                    </a:lnTo>
                    <a:lnTo>
                      <a:pt x="1776" y="3359"/>
                    </a:lnTo>
                    <a:lnTo>
                      <a:pt x="1754" y="3343"/>
                    </a:lnTo>
                    <a:lnTo>
                      <a:pt x="1731" y="3325"/>
                    </a:lnTo>
                    <a:lnTo>
                      <a:pt x="1710" y="3308"/>
                    </a:lnTo>
                    <a:lnTo>
                      <a:pt x="1690" y="3290"/>
                    </a:lnTo>
                    <a:lnTo>
                      <a:pt x="1668" y="3271"/>
                    </a:lnTo>
                    <a:lnTo>
                      <a:pt x="1649" y="3252"/>
                    </a:lnTo>
                    <a:lnTo>
                      <a:pt x="1630" y="3232"/>
                    </a:lnTo>
                    <a:lnTo>
                      <a:pt x="1611" y="3212"/>
                    </a:lnTo>
                    <a:lnTo>
                      <a:pt x="1593" y="3191"/>
                    </a:lnTo>
                    <a:lnTo>
                      <a:pt x="1576" y="3170"/>
                    </a:lnTo>
                    <a:lnTo>
                      <a:pt x="1560" y="3147"/>
                    </a:lnTo>
                    <a:lnTo>
                      <a:pt x="1544" y="3126"/>
                    </a:lnTo>
                    <a:lnTo>
                      <a:pt x="1528" y="3102"/>
                    </a:lnTo>
                    <a:lnTo>
                      <a:pt x="1514" y="3079"/>
                    </a:lnTo>
                    <a:lnTo>
                      <a:pt x="1444" y="3127"/>
                    </a:lnTo>
                    <a:lnTo>
                      <a:pt x="1444" y="3127"/>
                    </a:lnTo>
                    <a:lnTo>
                      <a:pt x="1415" y="3141"/>
                    </a:lnTo>
                    <a:lnTo>
                      <a:pt x="1386" y="3154"/>
                    </a:lnTo>
                    <a:lnTo>
                      <a:pt x="1357" y="3165"/>
                    </a:lnTo>
                    <a:lnTo>
                      <a:pt x="1326" y="3176"/>
                    </a:lnTo>
                    <a:lnTo>
                      <a:pt x="1297" y="3187"/>
                    </a:lnTo>
                    <a:lnTo>
                      <a:pt x="1267" y="3196"/>
                    </a:lnTo>
                    <a:lnTo>
                      <a:pt x="1237" y="3204"/>
                    </a:lnTo>
                    <a:lnTo>
                      <a:pt x="1205" y="3211"/>
                    </a:lnTo>
                    <a:lnTo>
                      <a:pt x="1175" y="3217"/>
                    </a:lnTo>
                    <a:lnTo>
                      <a:pt x="1143" y="3223"/>
                    </a:lnTo>
                    <a:lnTo>
                      <a:pt x="1112" y="3227"/>
                    </a:lnTo>
                    <a:lnTo>
                      <a:pt x="1081" y="3230"/>
                    </a:lnTo>
                    <a:lnTo>
                      <a:pt x="1049" y="3232"/>
                    </a:lnTo>
                    <a:lnTo>
                      <a:pt x="1017" y="3235"/>
                    </a:lnTo>
                    <a:lnTo>
                      <a:pt x="985" y="3235"/>
                    </a:lnTo>
                    <a:lnTo>
                      <a:pt x="953" y="3235"/>
                    </a:lnTo>
                    <a:lnTo>
                      <a:pt x="953" y="3235"/>
                    </a:lnTo>
                    <a:lnTo>
                      <a:pt x="704" y="3195"/>
                    </a:lnTo>
                    <a:lnTo>
                      <a:pt x="704" y="3195"/>
                    </a:lnTo>
                    <a:lnTo>
                      <a:pt x="672" y="3185"/>
                    </a:lnTo>
                    <a:lnTo>
                      <a:pt x="641" y="3174"/>
                    </a:lnTo>
                    <a:lnTo>
                      <a:pt x="611" y="3163"/>
                    </a:lnTo>
                    <a:lnTo>
                      <a:pt x="580" y="3150"/>
                    </a:lnTo>
                    <a:lnTo>
                      <a:pt x="551" y="3137"/>
                    </a:lnTo>
                    <a:lnTo>
                      <a:pt x="522" y="3123"/>
                    </a:lnTo>
                    <a:lnTo>
                      <a:pt x="494" y="3108"/>
                    </a:lnTo>
                    <a:lnTo>
                      <a:pt x="466" y="3092"/>
                    </a:lnTo>
                    <a:lnTo>
                      <a:pt x="439" y="3075"/>
                    </a:lnTo>
                    <a:lnTo>
                      <a:pt x="413" y="3057"/>
                    </a:lnTo>
                    <a:lnTo>
                      <a:pt x="386" y="3039"/>
                    </a:lnTo>
                    <a:lnTo>
                      <a:pt x="362" y="3020"/>
                    </a:lnTo>
                    <a:lnTo>
                      <a:pt x="337" y="2999"/>
                    </a:lnTo>
                    <a:lnTo>
                      <a:pt x="312" y="2978"/>
                    </a:lnTo>
                    <a:lnTo>
                      <a:pt x="289" y="2956"/>
                    </a:lnTo>
                    <a:lnTo>
                      <a:pt x="265" y="2932"/>
                    </a:lnTo>
                    <a:lnTo>
                      <a:pt x="265" y="2932"/>
                    </a:lnTo>
                    <a:lnTo>
                      <a:pt x="233" y="2898"/>
                    </a:lnTo>
                    <a:lnTo>
                      <a:pt x="202" y="2861"/>
                    </a:lnTo>
                    <a:lnTo>
                      <a:pt x="174" y="2823"/>
                    </a:lnTo>
                    <a:lnTo>
                      <a:pt x="147" y="2784"/>
                    </a:lnTo>
                    <a:lnTo>
                      <a:pt x="124" y="2744"/>
                    </a:lnTo>
                    <a:lnTo>
                      <a:pt x="101" y="2702"/>
                    </a:lnTo>
                    <a:lnTo>
                      <a:pt x="81" y="2660"/>
                    </a:lnTo>
                    <a:lnTo>
                      <a:pt x="63" y="2617"/>
                    </a:lnTo>
                    <a:lnTo>
                      <a:pt x="47" y="2574"/>
                    </a:lnTo>
                    <a:lnTo>
                      <a:pt x="34" y="2529"/>
                    </a:lnTo>
                    <a:lnTo>
                      <a:pt x="23" y="2484"/>
                    </a:lnTo>
                    <a:lnTo>
                      <a:pt x="14" y="2438"/>
                    </a:lnTo>
                    <a:lnTo>
                      <a:pt x="7" y="2392"/>
                    </a:lnTo>
                    <a:lnTo>
                      <a:pt x="3" y="2346"/>
                    </a:lnTo>
                    <a:lnTo>
                      <a:pt x="0" y="2298"/>
                    </a:lnTo>
                    <a:lnTo>
                      <a:pt x="1" y="2252"/>
                    </a:lnTo>
                    <a:lnTo>
                      <a:pt x="1" y="2252"/>
                    </a:lnTo>
                    <a:close/>
                    <a:moveTo>
                      <a:pt x="2126" y="2602"/>
                    </a:moveTo>
                    <a:lnTo>
                      <a:pt x="2126" y="2602"/>
                    </a:lnTo>
                    <a:lnTo>
                      <a:pt x="2130" y="2620"/>
                    </a:lnTo>
                    <a:lnTo>
                      <a:pt x="2135" y="2637"/>
                    </a:lnTo>
                    <a:lnTo>
                      <a:pt x="2142" y="2655"/>
                    </a:lnTo>
                    <a:lnTo>
                      <a:pt x="2151" y="2671"/>
                    </a:lnTo>
                    <a:lnTo>
                      <a:pt x="2161" y="2685"/>
                    </a:lnTo>
                    <a:lnTo>
                      <a:pt x="2172" y="2699"/>
                    </a:lnTo>
                    <a:lnTo>
                      <a:pt x="2185" y="2712"/>
                    </a:lnTo>
                    <a:lnTo>
                      <a:pt x="2198" y="2724"/>
                    </a:lnTo>
                    <a:lnTo>
                      <a:pt x="2214" y="2734"/>
                    </a:lnTo>
                    <a:lnTo>
                      <a:pt x="2229" y="2742"/>
                    </a:lnTo>
                    <a:lnTo>
                      <a:pt x="2246" y="2750"/>
                    </a:lnTo>
                    <a:lnTo>
                      <a:pt x="2263" y="2755"/>
                    </a:lnTo>
                    <a:lnTo>
                      <a:pt x="2281" y="2758"/>
                    </a:lnTo>
                    <a:lnTo>
                      <a:pt x="2300" y="2762"/>
                    </a:lnTo>
                    <a:lnTo>
                      <a:pt x="2319" y="2762"/>
                    </a:lnTo>
                    <a:lnTo>
                      <a:pt x="2338" y="2759"/>
                    </a:lnTo>
                    <a:lnTo>
                      <a:pt x="2338" y="2759"/>
                    </a:lnTo>
                    <a:lnTo>
                      <a:pt x="2357" y="2756"/>
                    </a:lnTo>
                    <a:lnTo>
                      <a:pt x="2375" y="2752"/>
                    </a:lnTo>
                    <a:lnTo>
                      <a:pt x="2393" y="2744"/>
                    </a:lnTo>
                    <a:lnTo>
                      <a:pt x="2410" y="2737"/>
                    </a:lnTo>
                    <a:lnTo>
                      <a:pt x="2426" y="2726"/>
                    </a:lnTo>
                    <a:lnTo>
                      <a:pt x="2439" y="2715"/>
                    </a:lnTo>
                    <a:lnTo>
                      <a:pt x="2453" y="2703"/>
                    </a:lnTo>
                    <a:lnTo>
                      <a:pt x="2465" y="2689"/>
                    </a:lnTo>
                    <a:lnTo>
                      <a:pt x="2475" y="2675"/>
                    </a:lnTo>
                    <a:lnTo>
                      <a:pt x="2484" y="2659"/>
                    </a:lnTo>
                    <a:lnTo>
                      <a:pt x="2492" y="2643"/>
                    </a:lnTo>
                    <a:lnTo>
                      <a:pt x="2497" y="2627"/>
                    </a:lnTo>
                    <a:lnTo>
                      <a:pt x="2501" y="2609"/>
                    </a:lnTo>
                    <a:lnTo>
                      <a:pt x="2503" y="2591"/>
                    </a:lnTo>
                    <a:lnTo>
                      <a:pt x="2504" y="2573"/>
                    </a:lnTo>
                    <a:lnTo>
                      <a:pt x="2502" y="2554"/>
                    </a:lnTo>
                    <a:lnTo>
                      <a:pt x="2502" y="2554"/>
                    </a:lnTo>
                    <a:lnTo>
                      <a:pt x="2499" y="2536"/>
                    </a:lnTo>
                    <a:lnTo>
                      <a:pt x="2494" y="2518"/>
                    </a:lnTo>
                    <a:lnTo>
                      <a:pt x="2486" y="2501"/>
                    </a:lnTo>
                    <a:lnTo>
                      <a:pt x="2477" y="2485"/>
                    </a:lnTo>
                    <a:lnTo>
                      <a:pt x="2467" y="2471"/>
                    </a:lnTo>
                    <a:lnTo>
                      <a:pt x="2456" y="2457"/>
                    </a:lnTo>
                    <a:lnTo>
                      <a:pt x="2444" y="2444"/>
                    </a:lnTo>
                    <a:lnTo>
                      <a:pt x="2429" y="2433"/>
                    </a:lnTo>
                    <a:lnTo>
                      <a:pt x="2414" y="2424"/>
                    </a:lnTo>
                    <a:lnTo>
                      <a:pt x="2399" y="2415"/>
                    </a:lnTo>
                    <a:lnTo>
                      <a:pt x="2382" y="2408"/>
                    </a:lnTo>
                    <a:lnTo>
                      <a:pt x="2364" y="2403"/>
                    </a:lnTo>
                    <a:lnTo>
                      <a:pt x="2346" y="2399"/>
                    </a:lnTo>
                    <a:lnTo>
                      <a:pt x="2327" y="2397"/>
                    </a:lnTo>
                    <a:lnTo>
                      <a:pt x="2308" y="2397"/>
                    </a:lnTo>
                    <a:lnTo>
                      <a:pt x="2289" y="2398"/>
                    </a:lnTo>
                    <a:lnTo>
                      <a:pt x="2289" y="2398"/>
                    </a:lnTo>
                    <a:lnTo>
                      <a:pt x="2270" y="2401"/>
                    </a:lnTo>
                    <a:lnTo>
                      <a:pt x="2251" y="2406"/>
                    </a:lnTo>
                    <a:lnTo>
                      <a:pt x="2234" y="2413"/>
                    </a:lnTo>
                    <a:lnTo>
                      <a:pt x="2217" y="2421"/>
                    </a:lnTo>
                    <a:lnTo>
                      <a:pt x="2202" y="2431"/>
                    </a:lnTo>
                    <a:lnTo>
                      <a:pt x="2188" y="2442"/>
                    </a:lnTo>
                    <a:lnTo>
                      <a:pt x="2176" y="2454"/>
                    </a:lnTo>
                    <a:lnTo>
                      <a:pt x="2163" y="2467"/>
                    </a:lnTo>
                    <a:lnTo>
                      <a:pt x="2153" y="2482"/>
                    </a:lnTo>
                    <a:lnTo>
                      <a:pt x="2144" y="2497"/>
                    </a:lnTo>
                    <a:lnTo>
                      <a:pt x="2137" y="2513"/>
                    </a:lnTo>
                    <a:lnTo>
                      <a:pt x="2132" y="2529"/>
                    </a:lnTo>
                    <a:lnTo>
                      <a:pt x="2127" y="2547"/>
                    </a:lnTo>
                    <a:lnTo>
                      <a:pt x="2125" y="2565"/>
                    </a:lnTo>
                    <a:lnTo>
                      <a:pt x="2125" y="2583"/>
                    </a:lnTo>
                    <a:lnTo>
                      <a:pt x="2126" y="2602"/>
                    </a:lnTo>
                    <a:lnTo>
                      <a:pt x="2126" y="2602"/>
                    </a:lnTo>
                    <a:close/>
                    <a:moveTo>
                      <a:pt x="1455" y="1532"/>
                    </a:moveTo>
                    <a:lnTo>
                      <a:pt x="1455" y="1532"/>
                    </a:lnTo>
                    <a:lnTo>
                      <a:pt x="1458" y="1551"/>
                    </a:lnTo>
                    <a:lnTo>
                      <a:pt x="1462" y="1572"/>
                    </a:lnTo>
                    <a:lnTo>
                      <a:pt x="1465" y="1590"/>
                    </a:lnTo>
                    <a:lnTo>
                      <a:pt x="1471" y="1608"/>
                    </a:lnTo>
                    <a:lnTo>
                      <a:pt x="1482" y="1643"/>
                    </a:lnTo>
                    <a:lnTo>
                      <a:pt x="1495" y="1675"/>
                    </a:lnTo>
                    <a:lnTo>
                      <a:pt x="1509" y="1705"/>
                    </a:lnTo>
                    <a:lnTo>
                      <a:pt x="1526" y="1732"/>
                    </a:lnTo>
                    <a:lnTo>
                      <a:pt x="1544" y="1758"/>
                    </a:lnTo>
                    <a:lnTo>
                      <a:pt x="1563" y="1783"/>
                    </a:lnTo>
                    <a:lnTo>
                      <a:pt x="1584" y="1806"/>
                    </a:lnTo>
                    <a:lnTo>
                      <a:pt x="1606" y="1827"/>
                    </a:lnTo>
                    <a:lnTo>
                      <a:pt x="1629" y="1847"/>
                    </a:lnTo>
                    <a:lnTo>
                      <a:pt x="1653" y="1866"/>
                    </a:lnTo>
                    <a:lnTo>
                      <a:pt x="1677" y="1884"/>
                    </a:lnTo>
                    <a:lnTo>
                      <a:pt x="1702" y="1901"/>
                    </a:lnTo>
                    <a:lnTo>
                      <a:pt x="1728" y="1917"/>
                    </a:lnTo>
                    <a:lnTo>
                      <a:pt x="1755" y="1933"/>
                    </a:lnTo>
                    <a:lnTo>
                      <a:pt x="1808" y="1965"/>
                    </a:lnTo>
                    <a:lnTo>
                      <a:pt x="1861" y="1995"/>
                    </a:lnTo>
                    <a:lnTo>
                      <a:pt x="1914" y="2027"/>
                    </a:lnTo>
                    <a:lnTo>
                      <a:pt x="1940" y="2045"/>
                    </a:lnTo>
                    <a:lnTo>
                      <a:pt x="1966" y="2062"/>
                    </a:lnTo>
                    <a:lnTo>
                      <a:pt x="1989" y="2080"/>
                    </a:lnTo>
                    <a:lnTo>
                      <a:pt x="2013" y="2100"/>
                    </a:lnTo>
                    <a:lnTo>
                      <a:pt x="2036" y="2121"/>
                    </a:lnTo>
                    <a:lnTo>
                      <a:pt x="2058" y="2143"/>
                    </a:lnTo>
                    <a:lnTo>
                      <a:pt x="2078" y="2167"/>
                    </a:lnTo>
                    <a:lnTo>
                      <a:pt x="2097" y="2192"/>
                    </a:lnTo>
                    <a:lnTo>
                      <a:pt x="2115" y="2219"/>
                    </a:lnTo>
                    <a:lnTo>
                      <a:pt x="2131" y="2249"/>
                    </a:lnTo>
                    <a:lnTo>
                      <a:pt x="2287" y="2229"/>
                    </a:lnTo>
                    <a:lnTo>
                      <a:pt x="2287" y="2229"/>
                    </a:lnTo>
                    <a:lnTo>
                      <a:pt x="2282" y="2200"/>
                    </a:lnTo>
                    <a:lnTo>
                      <a:pt x="2274" y="2172"/>
                    </a:lnTo>
                    <a:lnTo>
                      <a:pt x="2264" y="2145"/>
                    </a:lnTo>
                    <a:lnTo>
                      <a:pt x="2253" y="2120"/>
                    </a:lnTo>
                    <a:lnTo>
                      <a:pt x="2239" y="2095"/>
                    </a:lnTo>
                    <a:lnTo>
                      <a:pt x="2225" y="2073"/>
                    </a:lnTo>
                    <a:lnTo>
                      <a:pt x="2209" y="2050"/>
                    </a:lnTo>
                    <a:lnTo>
                      <a:pt x="2191" y="2028"/>
                    </a:lnTo>
                    <a:lnTo>
                      <a:pt x="2172" y="2008"/>
                    </a:lnTo>
                    <a:lnTo>
                      <a:pt x="2152" y="1987"/>
                    </a:lnTo>
                    <a:lnTo>
                      <a:pt x="2132" y="1968"/>
                    </a:lnTo>
                    <a:lnTo>
                      <a:pt x="2109" y="1948"/>
                    </a:lnTo>
                    <a:lnTo>
                      <a:pt x="2066" y="1911"/>
                    </a:lnTo>
                    <a:lnTo>
                      <a:pt x="2020" y="1873"/>
                    </a:lnTo>
                    <a:lnTo>
                      <a:pt x="1974" y="1836"/>
                    </a:lnTo>
                    <a:lnTo>
                      <a:pt x="1929" y="1797"/>
                    </a:lnTo>
                    <a:lnTo>
                      <a:pt x="1906" y="1777"/>
                    </a:lnTo>
                    <a:lnTo>
                      <a:pt x="1886" y="1756"/>
                    </a:lnTo>
                    <a:lnTo>
                      <a:pt x="1866" y="1736"/>
                    </a:lnTo>
                    <a:lnTo>
                      <a:pt x="1847" y="1713"/>
                    </a:lnTo>
                    <a:lnTo>
                      <a:pt x="1829" y="1690"/>
                    </a:lnTo>
                    <a:lnTo>
                      <a:pt x="1812" y="1667"/>
                    </a:lnTo>
                    <a:lnTo>
                      <a:pt x="1797" y="1642"/>
                    </a:lnTo>
                    <a:lnTo>
                      <a:pt x="1784" y="1616"/>
                    </a:lnTo>
                    <a:lnTo>
                      <a:pt x="1772" y="1589"/>
                    </a:lnTo>
                    <a:lnTo>
                      <a:pt x="1763" y="1561"/>
                    </a:lnTo>
                    <a:lnTo>
                      <a:pt x="1755" y="1531"/>
                    </a:lnTo>
                    <a:lnTo>
                      <a:pt x="1749" y="1498"/>
                    </a:lnTo>
                    <a:lnTo>
                      <a:pt x="1749" y="1498"/>
                    </a:lnTo>
                    <a:lnTo>
                      <a:pt x="1747" y="1479"/>
                    </a:lnTo>
                    <a:lnTo>
                      <a:pt x="1746" y="1459"/>
                    </a:lnTo>
                    <a:lnTo>
                      <a:pt x="1747" y="1442"/>
                    </a:lnTo>
                    <a:lnTo>
                      <a:pt x="1749" y="1426"/>
                    </a:lnTo>
                    <a:lnTo>
                      <a:pt x="1754" y="1411"/>
                    </a:lnTo>
                    <a:lnTo>
                      <a:pt x="1758" y="1397"/>
                    </a:lnTo>
                    <a:lnTo>
                      <a:pt x="1765" y="1385"/>
                    </a:lnTo>
                    <a:lnTo>
                      <a:pt x="1772" y="1373"/>
                    </a:lnTo>
                    <a:lnTo>
                      <a:pt x="1780" y="1363"/>
                    </a:lnTo>
                    <a:lnTo>
                      <a:pt x="1789" y="1355"/>
                    </a:lnTo>
                    <a:lnTo>
                      <a:pt x="1799" y="1347"/>
                    </a:lnTo>
                    <a:lnTo>
                      <a:pt x="1809" y="1340"/>
                    </a:lnTo>
                    <a:lnTo>
                      <a:pt x="1821" y="1335"/>
                    </a:lnTo>
                    <a:lnTo>
                      <a:pt x="1832" y="1331"/>
                    </a:lnTo>
                    <a:lnTo>
                      <a:pt x="1845" y="1328"/>
                    </a:lnTo>
                    <a:lnTo>
                      <a:pt x="1857" y="1325"/>
                    </a:lnTo>
                    <a:lnTo>
                      <a:pt x="1857" y="1325"/>
                    </a:lnTo>
                    <a:lnTo>
                      <a:pt x="1875" y="1323"/>
                    </a:lnTo>
                    <a:lnTo>
                      <a:pt x="1892" y="1324"/>
                    </a:lnTo>
                    <a:lnTo>
                      <a:pt x="1910" y="1326"/>
                    </a:lnTo>
                    <a:lnTo>
                      <a:pt x="1926" y="1330"/>
                    </a:lnTo>
                    <a:lnTo>
                      <a:pt x="1943" y="1335"/>
                    </a:lnTo>
                    <a:lnTo>
                      <a:pt x="1961" y="1342"/>
                    </a:lnTo>
                    <a:lnTo>
                      <a:pt x="1977" y="1350"/>
                    </a:lnTo>
                    <a:lnTo>
                      <a:pt x="1993" y="1360"/>
                    </a:lnTo>
                    <a:lnTo>
                      <a:pt x="2007" y="1372"/>
                    </a:lnTo>
                    <a:lnTo>
                      <a:pt x="2021" y="1385"/>
                    </a:lnTo>
                    <a:lnTo>
                      <a:pt x="2034" y="1399"/>
                    </a:lnTo>
                    <a:lnTo>
                      <a:pt x="2044" y="1414"/>
                    </a:lnTo>
                    <a:lnTo>
                      <a:pt x="2054" y="1431"/>
                    </a:lnTo>
                    <a:lnTo>
                      <a:pt x="2062" y="1450"/>
                    </a:lnTo>
                    <a:lnTo>
                      <a:pt x="2069" y="1469"/>
                    </a:lnTo>
                    <a:lnTo>
                      <a:pt x="2072" y="1489"/>
                    </a:lnTo>
                    <a:lnTo>
                      <a:pt x="2072" y="1489"/>
                    </a:lnTo>
                    <a:lnTo>
                      <a:pt x="2075" y="1511"/>
                    </a:lnTo>
                    <a:lnTo>
                      <a:pt x="2073" y="1534"/>
                    </a:lnTo>
                    <a:lnTo>
                      <a:pt x="2072" y="1546"/>
                    </a:lnTo>
                    <a:lnTo>
                      <a:pt x="2070" y="1556"/>
                    </a:lnTo>
                    <a:lnTo>
                      <a:pt x="2068" y="1568"/>
                    </a:lnTo>
                    <a:lnTo>
                      <a:pt x="2064" y="1580"/>
                    </a:lnTo>
                    <a:lnTo>
                      <a:pt x="2060" y="1592"/>
                    </a:lnTo>
                    <a:lnTo>
                      <a:pt x="2055" y="1603"/>
                    </a:lnTo>
                    <a:lnTo>
                      <a:pt x="2049" y="1613"/>
                    </a:lnTo>
                    <a:lnTo>
                      <a:pt x="2042" y="1622"/>
                    </a:lnTo>
                    <a:lnTo>
                      <a:pt x="2034" y="1631"/>
                    </a:lnTo>
                    <a:lnTo>
                      <a:pt x="2025" y="1639"/>
                    </a:lnTo>
                    <a:lnTo>
                      <a:pt x="2014" y="1646"/>
                    </a:lnTo>
                    <a:lnTo>
                      <a:pt x="2003" y="1651"/>
                    </a:lnTo>
                    <a:lnTo>
                      <a:pt x="2003" y="1651"/>
                    </a:lnTo>
                    <a:lnTo>
                      <a:pt x="2013" y="1662"/>
                    </a:lnTo>
                    <a:lnTo>
                      <a:pt x="2023" y="1672"/>
                    </a:lnTo>
                    <a:lnTo>
                      <a:pt x="2033" y="1681"/>
                    </a:lnTo>
                    <a:lnTo>
                      <a:pt x="2043" y="1689"/>
                    </a:lnTo>
                    <a:lnTo>
                      <a:pt x="2054" y="1696"/>
                    </a:lnTo>
                    <a:lnTo>
                      <a:pt x="2066" y="1702"/>
                    </a:lnTo>
                    <a:lnTo>
                      <a:pt x="2078" y="1709"/>
                    </a:lnTo>
                    <a:lnTo>
                      <a:pt x="2089" y="1713"/>
                    </a:lnTo>
                    <a:lnTo>
                      <a:pt x="2101" y="1717"/>
                    </a:lnTo>
                    <a:lnTo>
                      <a:pt x="2114" y="1721"/>
                    </a:lnTo>
                    <a:lnTo>
                      <a:pt x="2126" y="1724"/>
                    </a:lnTo>
                    <a:lnTo>
                      <a:pt x="2139" y="1725"/>
                    </a:lnTo>
                    <a:lnTo>
                      <a:pt x="2151" y="1726"/>
                    </a:lnTo>
                    <a:lnTo>
                      <a:pt x="2164" y="1727"/>
                    </a:lnTo>
                    <a:lnTo>
                      <a:pt x="2177" y="1726"/>
                    </a:lnTo>
                    <a:lnTo>
                      <a:pt x="2189" y="1725"/>
                    </a:lnTo>
                    <a:lnTo>
                      <a:pt x="2189" y="1725"/>
                    </a:lnTo>
                    <a:lnTo>
                      <a:pt x="2206" y="1722"/>
                    </a:lnTo>
                    <a:lnTo>
                      <a:pt x="2223" y="1717"/>
                    </a:lnTo>
                    <a:lnTo>
                      <a:pt x="2238" y="1712"/>
                    </a:lnTo>
                    <a:lnTo>
                      <a:pt x="2254" y="1704"/>
                    </a:lnTo>
                    <a:lnTo>
                      <a:pt x="2269" y="1696"/>
                    </a:lnTo>
                    <a:lnTo>
                      <a:pt x="2282" y="1686"/>
                    </a:lnTo>
                    <a:lnTo>
                      <a:pt x="2296" y="1674"/>
                    </a:lnTo>
                    <a:lnTo>
                      <a:pt x="2307" y="1661"/>
                    </a:lnTo>
                    <a:lnTo>
                      <a:pt x="2317" y="1647"/>
                    </a:lnTo>
                    <a:lnTo>
                      <a:pt x="2326" y="1632"/>
                    </a:lnTo>
                    <a:lnTo>
                      <a:pt x="2333" y="1615"/>
                    </a:lnTo>
                    <a:lnTo>
                      <a:pt x="2339" y="1596"/>
                    </a:lnTo>
                    <a:lnTo>
                      <a:pt x="2343" y="1577"/>
                    </a:lnTo>
                    <a:lnTo>
                      <a:pt x="2345" y="1556"/>
                    </a:lnTo>
                    <a:lnTo>
                      <a:pt x="2345" y="1535"/>
                    </a:lnTo>
                    <a:lnTo>
                      <a:pt x="2343" y="1511"/>
                    </a:lnTo>
                    <a:lnTo>
                      <a:pt x="2343" y="1511"/>
                    </a:lnTo>
                    <a:lnTo>
                      <a:pt x="2340" y="1496"/>
                    </a:lnTo>
                    <a:lnTo>
                      <a:pt x="2337" y="1482"/>
                    </a:lnTo>
                    <a:lnTo>
                      <a:pt x="2333" y="1467"/>
                    </a:lnTo>
                    <a:lnTo>
                      <a:pt x="2327" y="1452"/>
                    </a:lnTo>
                    <a:lnTo>
                      <a:pt x="2321" y="1437"/>
                    </a:lnTo>
                    <a:lnTo>
                      <a:pt x="2315" y="1421"/>
                    </a:lnTo>
                    <a:lnTo>
                      <a:pt x="2307" y="1406"/>
                    </a:lnTo>
                    <a:lnTo>
                      <a:pt x="2298" y="1392"/>
                    </a:lnTo>
                    <a:lnTo>
                      <a:pt x="2289" y="1377"/>
                    </a:lnTo>
                    <a:lnTo>
                      <a:pt x="2278" y="1363"/>
                    </a:lnTo>
                    <a:lnTo>
                      <a:pt x="2266" y="1349"/>
                    </a:lnTo>
                    <a:lnTo>
                      <a:pt x="2254" y="1335"/>
                    </a:lnTo>
                    <a:lnTo>
                      <a:pt x="2241" y="1322"/>
                    </a:lnTo>
                    <a:lnTo>
                      <a:pt x="2226" y="1309"/>
                    </a:lnTo>
                    <a:lnTo>
                      <a:pt x="2211" y="1296"/>
                    </a:lnTo>
                    <a:lnTo>
                      <a:pt x="2195" y="1284"/>
                    </a:lnTo>
                    <a:lnTo>
                      <a:pt x="2178" y="1272"/>
                    </a:lnTo>
                    <a:lnTo>
                      <a:pt x="2160" y="1263"/>
                    </a:lnTo>
                    <a:lnTo>
                      <a:pt x="2140" y="1252"/>
                    </a:lnTo>
                    <a:lnTo>
                      <a:pt x="2119" y="1243"/>
                    </a:lnTo>
                    <a:lnTo>
                      <a:pt x="2098" y="1235"/>
                    </a:lnTo>
                    <a:lnTo>
                      <a:pt x="2077" y="1227"/>
                    </a:lnTo>
                    <a:lnTo>
                      <a:pt x="2053" y="1220"/>
                    </a:lnTo>
                    <a:lnTo>
                      <a:pt x="2029" y="1214"/>
                    </a:lnTo>
                    <a:lnTo>
                      <a:pt x="2003" y="1210"/>
                    </a:lnTo>
                    <a:lnTo>
                      <a:pt x="1977" y="1205"/>
                    </a:lnTo>
                    <a:lnTo>
                      <a:pt x="1949" y="1203"/>
                    </a:lnTo>
                    <a:lnTo>
                      <a:pt x="1921" y="1201"/>
                    </a:lnTo>
                    <a:lnTo>
                      <a:pt x="1891" y="1201"/>
                    </a:lnTo>
                    <a:lnTo>
                      <a:pt x="1860" y="1202"/>
                    </a:lnTo>
                    <a:lnTo>
                      <a:pt x="1829" y="1204"/>
                    </a:lnTo>
                    <a:lnTo>
                      <a:pt x="1795" y="1208"/>
                    </a:lnTo>
                    <a:lnTo>
                      <a:pt x="1795" y="1208"/>
                    </a:lnTo>
                    <a:lnTo>
                      <a:pt x="1766" y="1212"/>
                    </a:lnTo>
                    <a:lnTo>
                      <a:pt x="1738" y="1216"/>
                    </a:lnTo>
                    <a:lnTo>
                      <a:pt x="1712" y="1222"/>
                    </a:lnTo>
                    <a:lnTo>
                      <a:pt x="1688" y="1227"/>
                    </a:lnTo>
                    <a:lnTo>
                      <a:pt x="1664" y="1234"/>
                    </a:lnTo>
                    <a:lnTo>
                      <a:pt x="1642" y="1240"/>
                    </a:lnTo>
                    <a:lnTo>
                      <a:pt x="1621" y="1247"/>
                    </a:lnTo>
                    <a:lnTo>
                      <a:pt x="1602" y="1254"/>
                    </a:lnTo>
                    <a:lnTo>
                      <a:pt x="1585" y="1262"/>
                    </a:lnTo>
                    <a:lnTo>
                      <a:pt x="1569" y="1270"/>
                    </a:lnTo>
                    <a:lnTo>
                      <a:pt x="1554" y="1279"/>
                    </a:lnTo>
                    <a:lnTo>
                      <a:pt x="1539" y="1288"/>
                    </a:lnTo>
                    <a:lnTo>
                      <a:pt x="1527" y="1297"/>
                    </a:lnTo>
                    <a:lnTo>
                      <a:pt x="1516" y="1307"/>
                    </a:lnTo>
                    <a:lnTo>
                      <a:pt x="1506" y="1318"/>
                    </a:lnTo>
                    <a:lnTo>
                      <a:pt x="1496" y="1328"/>
                    </a:lnTo>
                    <a:lnTo>
                      <a:pt x="1488" y="1338"/>
                    </a:lnTo>
                    <a:lnTo>
                      <a:pt x="1480" y="1350"/>
                    </a:lnTo>
                    <a:lnTo>
                      <a:pt x="1473" y="1361"/>
                    </a:lnTo>
                    <a:lnTo>
                      <a:pt x="1468" y="1373"/>
                    </a:lnTo>
                    <a:lnTo>
                      <a:pt x="1463" y="1385"/>
                    </a:lnTo>
                    <a:lnTo>
                      <a:pt x="1460" y="1397"/>
                    </a:lnTo>
                    <a:lnTo>
                      <a:pt x="1456" y="1410"/>
                    </a:lnTo>
                    <a:lnTo>
                      <a:pt x="1454" y="1423"/>
                    </a:lnTo>
                    <a:lnTo>
                      <a:pt x="1451" y="1448"/>
                    </a:lnTo>
                    <a:lnTo>
                      <a:pt x="1450" y="1475"/>
                    </a:lnTo>
                    <a:lnTo>
                      <a:pt x="1452" y="1504"/>
                    </a:lnTo>
                    <a:lnTo>
                      <a:pt x="1455" y="1532"/>
                    </a:lnTo>
                    <a:lnTo>
                      <a:pt x="1455" y="1532"/>
                    </a:lnTo>
                    <a:close/>
                  </a:path>
                </a:pathLst>
              </a:custGeom>
              <a:solidFill>
                <a:srgbClr val="F1C4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sp>
            <p:nvSpPr>
              <p:cNvPr id="17" name="Freeform 634"/>
              <p:cNvSpPr>
                <a:spLocks noEditPoints="1"/>
              </p:cNvSpPr>
              <p:nvPr/>
            </p:nvSpPr>
            <p:spPr bwMode="auto">
              <a:xfrm flipH="1">
                <a:off x="9735942" y="5115728"/>
                <a:ext cx="938520" cy="774894"/>
              </a:xfrm>
              <a:custGeom>
                <a:avLst/>
                <a:gdLst>
                  <a:gd name="T0" fmla="*/ 42 w 3243"/>
                  <a:gd name="T1" fmla="*/ 1248 h 3123"/>
                  <a:gd name="T2" fmla="*/ 171 w 3243"/>
                  <a:gd name="T3" fmla="*/ 1043 h 3123"/>
                  <a:gd name="T4" fmla="*/ 382 w 3243"/>
                  <a:gd name="T5" fmla="*/ 893 h 3123"/>
                  <a:gd name="T6" fmla="*/ 398 w 3243"/>
                  <a:gd name="T7" fmla="*/ 656 h 3123"/>
                  <a:gd name="T8" fmla="*/ 562 w 3243"/>
                  <a:gd name="T9" fmla="*/ 400 h 3123"/>
                  <a:gd name="T10" fmla="*/ 982 w 3243"/>
                  <a:gd name="T11" fmla="*/ 249 h 3123"/>
                  <a:gd name="T12" fmla="*/ 1267 w 3243"/>
                  <a:gd name="T13" fmla="*/ 174 h 3123"/>
                  <a:gd name="T14" fmla="*/ 1620 w 3243"/>
                  <a:gd name="T15" fmla="*/ 2 h 3123"/>
                  <a:gd name="T16" fmla="*/ 2016 w 3243"/>
                  <a:gd name="T17" fmla="*/ 118 h 3123"/>
                  <a:gd name="T18" fmla="*/ 2174 w 3243"/>
                  <a:gd name="T19" fmla="*/ 323 h 3123"/>
                  <a:gd name="T20" fmla="*/ 2534 w 3243"/>
                  <a:gd name="T21" fmla="*/ 320 h 3123"/>
                  <a:gd name="T22" fmla="*/ 2826 w 3243"/>
                  <a:gd name="T23" fmla="*/ 504 h 3123"/>
                  <a:gd name="T24" fmla="*/ 2963 w 3243"/>
                  <a:gd name="T25" fmla="*/ 789 h 3123"/>
                  <a:gd name="T26" fmla="*/ 2937 w 3243"/>
                  <a:gd name="T27" fmla="*/ 1077 h 3123"/>
                  <a:gd name="T28" fmla="*/ 3088 w 3243"/>
                  <a:gd name="T29" fmla="*/ 1254 h 3123"/>
                  <a:gd name="T30" fmla="*/ 3224 w 3243"/>
                  <a:gd name="T31" fmla="*/ 1489 h 3123"/>
                  <a:gd name="T32" fmla="*/ 3228 w 3243"/>
                  <a:gd name="T33" fmla="*/ 1759 h 3123"/>
                  <a:gd name="T34" fmla="*/ 3081 w 3243"/>
                  <a:gd name="T35" fmla="*/ 2018 h 3123"/>
                  <a:gd name="T36" fmla="*/ 2685 w 3243"/>
                  <a:gd name="T37" fmla="*/ 2186 h 3123"/>
                  <a:gd name="T38" fmla="*/ 2560 w 3243"/>
                  <a:gd name="T39" fmla="*/ 2370 h 3123"/>
                  <a:gd name="T40" fmla="*/ 2266 w 3243"/>
                  <a:gd name="T41" fmla="*/ 2673 h 3123"/>
                  <a:gd name="T42" fmla="*/ 1941 w 3243"/>
                  <a:gd name="T43" fmla="*/ 2744 h 3123"/>
                  <a:gd name="T44" fmla="*/ 1557 w 3243"/>
                  <a:gd name="T45" fmla="*/ 2607 h 3123"/>
                  <a:gd name="T46" fmla="*/ 1322 w 3243"/>
                  <a:gd name="T47" fmla="*/ 2858 h 3123"/>
                  <a:gd name="T48" fmla="*/ 939 w 3243"/>
                  <a:gd name="T49" fmla="*/ 3057 h 3123"/>
                  <a:gd name="T50" fmla="*/ 744 w 3243"/>
                  <a:gd name="T51" fmla="*/ 3045 h 3123"/>
                  <a:gd name="T52" fmla="*/ 997 w 3243"/>
                  <a:gd name="T53" fmla="*/ 2733 h 3123"/>
                  <a:gd name="T54" fmla="*/ 698 w 3243"/>
                  <a:gd name="T55" fmla="*/ 2599 h 3123"/>
                  <a:gd name="T56" fmla="*/ 503 w 3243"/>
                  <a:gd name="T57" fmla="*/ 2342 h 3123"/>
                  <a:gd name="T58" fmla="*/ 453 w 3243"/>
                  <a:gd name="T59" fmla="*/ 2078 h 3123"/>
                  <a:gd name="T60" fmla="*/ 157 w 3243"/>
                  <a:gd name="T61" fmla="*/ 1884 h 3123"/>
                  <a:gd name="T62" fmla="*/ 9 w 3243"/>
                  <a:gd name="T63" fmla="*/ 1574 h 3123"/>
                  <a:gd name="T64" fmla="*/ 1559 w 3243"/>
                  <a:gd name="T65" fmla="*/ 2112 h 3123"/>
                  <a:gd name="T66" fmla="*/ 1660 w 3243"/>
                  <a:gd name="T67" fmla="*/ 2016 h 3123"/>
                  <a:gd name="T68" fmla="*/ 1632 w 3243"/>
                  <a:gd name="T69" fmla="*/ 1893 h 3123"/>
                  <a:gd name="T70" fmla="*/ 1509 w 3243"/>
                  <a:gd name="T71" fmla="*/ 1848 h 3123"/>
                  <a:gd name="T72" fmla="*/ 1397 w 3243"/>
                  <a:gd name="T73" fmla="*/ 1933 h 3123"/>
                  <a:gd name="T74" fmla="*/ 1414 w 3243"/>
                  <a:gd name="T75" fmla="*/ 2058 h 3123"/>
                  <a:gd name="T76" fmla="*/ 1418 w 3243"/>
                  <a:gd name="T77" fmla="*/ 1409 h 3123"/>
                  <a:gd name="T78" fmla="*/ 1490 w 3243"/>
                  <a:gd name="T79" fmla="*/ 1566 h 3123"/>
                  <a:gd name="T80" fmla="*/ 1492 w 3243"/>
                  <a:gd name="T81" fmla="*/ 1692 h 3123"/>
                  <a:gd name="T82" fmla="*/ 1599 w 3243"/>
                  <a:gd name="T83" fmla="*/ 1732 h 3123"/>
                  <a:gd name="T84" fmla="*/ 1682 w 3243"/>
                  <a:gd name="T85" fmla="*/ 1674 h 3123"/>
                  <a:gd name="T86" fmla="*/ 1687 w 3243"/>
                  <a:gd name="T87" fmla="*/ 1470 h 3123"/>
                  <a:gd name="T88" fmla="*/ 1575 w 3243"/>
                  <a:gd name="T89" fmla="*/ 1302 h 3123"/>
                  <a:gd name="T90" fmla="*/ 1493 w 3243"/>
                  <a:gd name="T91" fmla="*/ 1126 h 3123"/>
                  <a:gd name="T92" fmla="*/ 1582 w 3243"/>
                  <a:gd name="T93" fmla="*/ 1037 h 3123"/>
                  <a:gd name="T94" fmla="*/ 1733 w 3243"/>
                  <a:gd name="T95" fmla="*/ 1051 h 3123"/>
                  <a:gd name="T96" fmla="*/ 1835 w 3243"/>
                  <a:gd name="T97" fmla="*/ 1167 h 3123"/>
                  <a:gd name="T98" fmla="*/ 1911 w 3243"/>
                  <a:gd name="T99" fmla="*/ 1209 h 3123"/>
                  <a:gd name="T100" fmla="*/ 2005 w 3243"/>
                  <a:gd name="T101" fmla="*/ 1160 h 3123"/>
                  <a:gd name="T102" fmla="*/ 1975 w 3243"/>
                  <a:gd name="T103" fmla="*/ 984 h 3123"/>
                  <a:gd name="T104" fmla="*/ 1841 w 3243"/>
                  <a:gd name="T105" fmla="*/ 879 h 3123"/>
                  <a:gd name="T106" fmla="*/ 1641 w 3243"/>
                  <a:gd name="T107" fmla="*/ 831 h 3123"/>
                  <a:gd name="T108" fmla="*/ 1443 w 3243"/>
                  <a:gd name="T109" fmla="*/ 861 h 3123"/>
                  <a:gd name="T110" fmla="*/ 1312 w 3243"/>
                  <a:gd name="T111" fmla="*/ 964 h 3123"/>
                  <a:gd name="T112" fmla="*/ 1268 w 3243"/>
                  <a:gd name="T113" fmla="*/ 1106 h 3123"/>
                  <a:gd name="T114" fmla="*/ 1360 w 3243"/>
                  <a:gd name="T115" fmla="*/ 1341 h 3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43" h="3123">
                    <a:moveTo>
                      <a:pt x="1" y="1449"/>
                    </a:moveTo>
                    <a:lnTo>
                      <a:pt x="1" y="1449"/>
                    </a:lnTo>
                    <a:lnTo>
                      <a:pt x="4" y="1407"/>
                    </a:lnTo>
                    <a:lnTo>
                      <a:pt x="6" y="1386"/>
                    </a:lnTo>
                    <a:lnTo>
                      <a:pt x="9" y="1366"/>
                    </a:lnTo>
                    <a:lnTo>
                      <a:pt x="14" y="1345"/>
                    </a:lnTo>
                    <a:lnTo>
                      <a:pt x="18" y="1326"/>
                    </a:lnTo>
                    <a:lnTo>
                      <a:pt x="23" y="1307"/>
                    </a:lnTo>
                    <a:lnTo>
                      <a:pt x="28" y="1286"/>
                    </a:lnTo>
                    <a:lnTo>
                      <a:pt x="35" y="1267"/>
                    </a:lnTo>
                    <a:lnTo>
                      <a:pt x="42" y="1248"/>
                    </a:lnTo>
                    <a:lnTo>
                      <a:pt x="50" y="1229"/>
                    </a:lnTo>
                    <a:lnTo>
                      <a:pt x="58" y="1209"/>
                    </a:lnTo>
                    <a:lnTo>
                      <a:pt x="67" y="1191"/>
                    </a:lnTo>
                    <a:lnTo>
                      <a:pt x="78" y="1173"/>
                    </a:lnTo>
                    <a:lnTo>
                      <a:pt x="99" y="1136"/>
                    </a:lnTo>
                    <a:lnTo>
                      <a:pt x="99" y="1136"/>
                    </a:lnTo>
                    <a:lnTo>
                      <a:pt x="111" y="1116"/>
                    </a:lnTo>
                    <a:lnTo>
                      <a:pt x="126" y="1097"/>
                    </a:lnTo>
                    <a:lnTo>
                      <a:pt x="140" y="1079"/>
                    </a:lnTo>
                    <a:lnTo>
                      <a:pt x="155" y="1061"/>
                    </a:lnTo>
                    <a:lnTo>
                      <a:pt x="171" y="1043"/>
                    </a:lnTo>
                    <a:lnTo>
                      <a:pt x="187" y="1027"/>
                    </a:lnTo>
                    <a:lnTo>
                      <a:pt x="204" y="1011"/>
                    </a:lnTo>
                    <a:lnTo>
                      <a:pt x="222" y="994"/>
                    </a:lnTo>
                    <a:lnTo>
                      <a:pt x="240" y="979"/>
                    </a:lnTo>
                    <a:lnTo>
                      <a:pt x="259" y="965"/>
                    </a:lnTo>
                    <a:lnTo>
                      <a:pt x="278" y="951"/>
                    </a:lnTo>
                    <a:lnTo>
                      <a:pt x="299" y="938"/>
                    </a:lnTo>
                    <a:lnTo>
                      <a:pt x="319" y="925"/>
                    </a:lnTo>
                    <a:lnTo>
                      <a:pt x="339" y="915"/>
                    </a:lnTo>
                    <a:lnTo>
                      <a:pt x="360" y="903"/>
                    </a:lnTo>
                    <a:lnTo>
                      <a:pt x="382" y="893"/>
                    </a:lnTo>
                    <a:lnTo>
                      <a:pt x="382" y="893"/>
                    </a:lnTo>
                    <a:lnTo>
                      <a:pt x="378" y="868"/>
                    </a:lnTo>
                    <a:lnTo>
                      <a:pt x="376" y="843"/>
                    </a:lnTo>
                    <a:lnTo>
                      <a:pt x="376" y="818"/>
                    </a:lnTo>
                    <a:lnTo>
                      <a:pt x="376" y="792"/>
                    </a:lnTo>
                    <a:lnTo>
                      <a:pt x="376" y="792"/>
                    </a:lnTo>
                    <a:lnTo>
                      <a:pt x="377" y="766"/>
                    </a:lnTo>
                    <a:lnTo>
                      <a:pt x="380" y="737"/>
                    </a:lnTo>
                    <a:lnTo>
                      <a:pt x="385" y="710"/>
                    </a:lnTo>
                    <a:lnTo>
                      <a:pt x="392" y="683"/>
                    </a:lnTo>
                    <a:lnTo>
                      <a:pt x="398" y="656"/>
                    </a:lnTo>
                    <a:lnTo>
                      <a:pt x="407" y="631"/>
                    </a:lnTo>
                    <a:lnTo>
                      <a:pt x="417" y="605"/>
                    </a:lnTo>
                    <a:lnTo>
                      <a:pt x="429" y="579"/>
                    </a:lnTo>
                    <a:lnTo>
                      <a:pt x="441" y="554"/>
                    </a:lnTo>
                    <a:lnTo>
                      <a:pt x="454" y="530"/>
                    </a:lnTo>
                    <a:lnTo>
                      <a:pt x="470" y="506"/>
                    </a:lnTo>
                    <a:lnTo>
                      <a:pt x="486" y="484"/>
                    </a:lnTo>
                    <a:lnTo>
                      <a:pt x="503" y="461"/>
                    </a:lnTo>
                    <a:lnTo>
                      <a:pt x="522" y="440"/>
                    </a:lnTo>
                    <a:lnTo>
                      <a:pt x="541" y="420"/>
                    </a:lnTo>
                    <a:lnTo>
                      <a:pt x="562" y="400"/>
                    </a:lnTo>
                    <a:lnTo>
                      <a:pt x="690" y="313"/>
                    </a:lnTo>
                    <a:lnTo>
                      <a:pt x="690" y="313"/>
                    </a:lnTo>
                    <a:lnTo>
                      <a:pt x="725" y="297"/>
                    </a:lnTo>
                    <a:lnTo>
                      <a:pt x="760" y="283"/>
                    </a:lnTo>
                    <a:lnTo>
                      <a:pt x="795" y="272"/>
                    </a:lnTo>
                    <a:lnTo>
                      <a:pt x="831" y="262"/>
                    </a:lnTo>
                    <a:lnTo>
                      <a:pt x="868" y="256"/>
                    </a:lnTo>
                    <a:lnTo>
                      <a:pt x="905" y="251"/>
                    </a:lnTo>
                    <a:lnTo>
                      <a:pt x="944" y="249"/>
                    </a:lnTo>
                    <a:lnTo>
                      <a:pt x="982" y="249"/>
                    </a:lnTo>
                    <a:lnTo>
                      <a:pt x="982" y="249"/>
                    </a:lnTo>
                    <a:lnTo>
                      <a:pt x="1130" y="272"/>
                    </a:lnTo>
                    <a:lnTo>
                      <a:pt x="1130" y="272"/>
                    </a:lnTo>
                    <a:lnTo>
                      <a:pt x="1158" y="282"/>
                    </a:lnTo>
                    <a:lnTo>
                      <a:pt x="1185" y="291"/>
                    </a:lnTo>
                    <a:lnTo>
                      <a:pt x="1185" y="291"/>
                    </a:lnTo>
                    <a:lnTo>
                      <a:pt x="1196" y="271"/>
                    </a:lnTo>
                    <a:lnTo>
                      <a:pt x="1208" y="250"/>
                    </a:lnTo>
                    <a:lnTo>
                      <a:pt x="1222" y="230"/>
                    </a:lnTo>
                    <a:lnTo>
                      <a:pt x="1235" y="210"/>
                    </a:lnTo>
                    <a:lnTo>
                      <a:pt x="1251" y="192"/>
                    </a:lnTo>
                    <a:lnTo>
                      <a:pt x="1267" y="174"/>
                    </a:lnTo>
                    <a:lnTo>
                      <a:pt x="1283" y="156"/>
                    </a:lnTo>
                    <a:lnTo>
                      <a:pt x="1301" y="140"/>
                    </a:lnTo>
                    <a:lnTo>
                      <a:pt x="1301" y="140"/>
                    </a:lnTo>
                    <a:lnTo>
                      <a:pt x="1420" y="59"/>
                    </a:lnTo>
                    <a:lnTo>
                      <a:pt x="1420" y="59"/>
                    </a:lnTo>
                    <a:lnTo>
                      <a:pt x="1453" y="44"/>
                    </a:lnTo>
                    <a:lnTo>
                      <a:pt x="1485" y="31"/>
                    </a:lnTo>
                    <a:lnTo>
                      <a:pt x="1518" y="20"/>
                    </a:lnTo>
                    <a:lnTo>
                      <a:pt x="1552" y="13"/>
                    </a:lnTo>
                    <a:lnTo>
                      <a:pt x="1585" y="6"/>
                    </a:lnTo>
                    <a:lnTo>
                      <a:pt x="1620" y="2"/>
                    </a:lnTo>
                    <a:lnTo>
                      <a:pt x="1655" y="0"/>
                    </a:lnTo>
                    <a:lnTo>
                      <a:pt x="1691" y="0"/>
                    </a:lnTo>
                    <a:lnTo>
                      <a:pt x="1691" y="0"/>
                    </a:lnTo>
                    <a:lnTo>
                      <a:pt x="1828" y="21"/>
                    </a:lnTo>
                    <a:lnTo>
                      <a:pt x="1828" y="21"/>
                    </a:lnTo>
                    <a:lnTo>
                      <a:pt x="1862" y="32"/>
                    </a:lnTo>
                    <a:lnTo>
                      <a:pt x="1896" y="46"/>
                    </a:lnTo>
                    <a:lnTo>
                      <a:pt x="1927" y="61"/>
                    </a:lnTo>
                    <a:lnTo>
                      <a:pt x="1959" y="78"/>
                    </a:lnTo>
                    <a:lnTo>
                      <a:pt x="1988" y="97"/>
                    </a:lnTo>
                    <a:lnTo>
                      <a:pt x="2016" y="118"/>
                    </a:lnTo>
                    <a:lnTo>
                      <a:pt x="2043" y="141"/>
                    </a:lnTo>
                    <a:lnTo>
                      <a:pt x="2069" y="166"/>
                    </a:lnTo>
                    <a:lnTo>
                      <a:pt x="2069" y="166"/>
                    </a:lnTo>
                    <a:lnTo>
                      <a:pt x="2086" y="183"/>
                    </a:lnTo>
                    <a:lnTo>
                      <a:pt x="2101" y="202"/>
                    </a:lnTo>
                    <a:lnTo>
                      <a:pt x="2116" y="220"/>
                    </a:lnTo>
                    <a:lnTo>
                      <a:pt x="2129" y="240"/>
                    </a:lnTo>
                    <a:lnTo>
                      <a:pt x="2142" y="260"/>
                    </a:lnTo>
                    <a:lnTo>
                      <a:pt x="2153" y="281"/>
                    </a:lnTo>
                    <a:lnTo>
                      <a:pt x="2164" y="301"/>
                    </a:lnTo>
                    <a:lnTo>
                      <a:pt x="2174" y="323"/>
                    </a:lnTo>
                    <a:lnTo>
                      <a:pt x="2174" y="323"/>
                    </a:lnTo>
                    <a:lnTo>
                      <a:pt x="2199" y="315"/>
                    </a:lnTo>
                    <a:lnTo>
                      <a:pt x="2224" y="310"/>
                    </a:lnTo>
                    <a:lnTo>
                      <a:pt x="2249" y="304"/>
                    </a:lnTo>
                    <a:lnTo>
                      <a:pt x="2275" y="301"/>
                    </a:lnTo>
                    <a:lnTo>
                      <a:pt x="2301" y="298"/>
                    </a:lnTo>
                    <a:lnTo>
                      <a:pt x="2327" y="296"/>
                    </a:lnTo>
                    <a:lnTo>
                      <a:pt x="2354" y="296"/>
                    </a:lnTo>
                    <a:lnTo>
                      <a:pt x="2379" y="296"/>
                    </a:lnTo>
                    <a:lnTo>
                      <a:pt x="2379" y="296"/>
                    </a:lnTo>
                    <a:lnTo>
                      <a:pt x="2534" y="320"/>
                    </a:lnTo>
                    <a:lnTo>
                      <a:pt x="2534" y="320"/>
                    </a:lnTo>
                    <a:lnTo>
                      <a:pt x="2574" y="332"/>
                    </a:lnTo>
                    <a:lnTo>
                      <a:pt x="2611" y="348"/>
                    </a:lnTo>
                    <a:lnTo>
                      <a:pt x="2648" y="365"/>
                    </a:lnTo>
                    <a:lnTo>
                      <a:pt x="2681" y="384"/>
                    </a:lnTo>
                    <a:lnTo>
                      <a:pt x="2715" y="405"/>
                    </a:lnTo>
                    <a:lnTo>
                      <a:pt x="2747" y="429"/>
                    </a:lnTo>
                    <a:lnTo>
                      <a:pt x="2778" y="454"/>
                    </a:lnTo>
                    <a:lnTo>
                      <a:pt x="2807" y="483"/>
                    </a:lnTo>
                    <a:lnTo>
                      <a:pt x="2807" y="483"/>
                    </a:lnTo>
                    <a:lnTo>
                      <a:pt x="2826" y="504"/>
                    </a:lnTo>
                    <a:lnTo>
                      <a:pt x="2845" y="527"/>
                    </a:lnTo>
                    <a:lnTo>
                      <a:pt x="2863" y="551"/>
                    </a:lnTo>
                    <a:lnTo>
                      <a:pt x="2880" y="574"/>
                    </a:lnTo>
                    <a:lnTo>
                      <a:pt x="2894" y="599"/>
                    </a:lnTo>
                    <a:lnTo>
                      <a:pt x="2908" y="625"/>
                    </a:lnTo>
                    <a:lnTo>
                      <a:pt x="2921" y="651"/>
                    </a:lnTo>
                    <a:lnTo>
                      <a:pt x="2931" y="678"/>
                    </a:lnTo>
                    <a:lnTo>
                      <a:pt x="2941" y="705"/>
                    </a:lnTo>
                    <a:lnTo>
                      <a:pt x="2950" y="733"/>
                    </a:lnTo>
                    <a:lnTo>
                      <a:pt x="2957" y="761"/>
                    </a:lnTo>
                    <a:lnTo>
                      <a:pt x="2963" y="789"/>
                    </a:lnTo>
                    <a:lnTo>
                      <a:pt x="2967" y="818"/>
                    </a:lnTo>
                    <a:lnTo>
                      <a:pt x="2970" y="846"/>
                    </a:lnTo>
                    <a:lnTo>
                      <a:pt x="2971" y="876"/>
                    </a:lnTo>
                    <a:lnTo>
                      <a:pt x="2971" y="905"/>
                    </a:lnTo>
                    <a:lnTo>
                      <a:pt x="2971" y="905"/>
                    </a:lnTo>
                    <a:lnTo>
                      <a:pt x="2968" y="934"/>
                    </a:lnTo>
                    <a:lnTo>
                      <a:pt x="2965" y="963"/>
                    </a:lnTo>
                    <a:lnTo>
                      <a:pt x="2961" y="992"/>
                    </a:lnTo>
                    <a:lnTo>
                      <a:pt x="2954" y="1021"/>
                    </a:lnTo>
                    <a:lnTo>
                      <a:pt x="2946" y="1050"/>
                    </a:lnTo>
                    <a:lnTo>
                      <a:pt x="2937" y="1077"/>
                    </a:lnTo>
                    <a:lnTo>
                      <a:pt x="2927" y="1105"/>
                    </a:lnTo>
                    <a:lnTo>
                      <a:pt x="2915" y="1131"/>
                    </a:lnTo>
                    <a:lnTo>
                      <a:pt x="2915" y="1131"/>
                    </a:lnTo>
                    <a:lnTo>
                      <a:pt x="2938" y="1142"/>
                    </a:lnTo>
                    <a:lnTo>
                      <a:pt x="2962" y="1155"/>
                    </a:lnTo>
                    <a:lnTo>
                      <a:pt x="2985" y="1169"/>
                    </a:lnTo>
                    <a:lnTo>
                      <a:pt x="3007" y="1183"/>
                    </a:lnTo>
                    <a:lnTo>
                      <a:pt x="3029" y="1200"/>
                    </a:lnTo>
                    <a:lnTo>
                      <a:pt x="3049" y="1217"/>
                    </a:lnTo>
                    <a:lnTo>
                      <a:pt x="3069" y="1234"/>
                    </a:lnTo>
                    <a:lnTo>
                      <a:pt x="3088" y="1254"/>
                    </a:lnTo>
                    <a:lnTo>
                      <a:pt x="3088" y="1254"/>
                    </a:lnTo>
                    <a:lnTo>
                      <a:pt x="3108" y="1274"/>
                    </a:lnTo>
                    <a:lnTo>
                      <a:pt x="3125" y="1296"/>
                    </a:lnTo>
                    <a:lnTo>
                      <a:pt x="3142" y="1317"/>
                    </a:lnTo>
                    <a:lnTo>
                      <a:pt x="3157" y="1340"/>
                    </a:lnTo>
                    <a:lnTo>
                      <a:pt x="3171" y="1364"/>
                    </a:lnTo>
                    <a:lnTo>
                      <a:pt x="3185" y="1388"/>
                    </a:lnTo>
                    <a:lnTo>
                      <a:pt x="3196" y="1412"/>
                    </a:lnTo>
                    <a:lnTo>
                      <a:pt x="3207" y="1437"/>
                    </a:lnTo>
                    <a:lnTo>
                      <a:pt x="3216" y="1463"/>
                    </a:lnTo>
                    <a:lnTo>
                      <a:pt x="3224" y="1489"/>
                    </a:lnTo>
                    <a:lnTo>
                      <a:pt x="3231" y="1516"/>
                    </a:lnTo>
                    <a:lnTo>
                      <a:pt x="3235" y="1542"/>
                    </a:lnTo>
                    <a:lnTo>
                      <a:pt x="3240" y="1569"/>
                    </a:lnTo>
                    <a:lnTo>
                      <a:pt x="3242" y="1596"/>
                    </a:lnTo>
                    <a:lnTo>
                      <a:pt x="3243" y="1624"/>
                    </a:lnTo>
                    <a:lnTo>
                      <a:pt x="3243" y="1651"/>
                    </a:lnTo>
                    <a:lnTo>
                      <a:pt x="3243" y="1651"/>
                    </a:lnTo>
                    <a:lnTo>
                      <a:pt x="3241" y="1678"/>
                    </a:lnTo>
                    <a:lnTo>
                      <a:pt x="3239" y="1705"/>
                    </a:lnTo>
                    <a:lnTo>
                      <a:pt x="3234" y="1732"/>
                    </a:lnTo>
                    <a:lnTo>
                      <a:pt x="3228" y="1759"/>
                    </a:lnTo>
                    <a:lnTo>
                      <a:pt x="3221" y="1785"/>
                    </a:lnTo>
                    <a:lnTo>
                      <a:pt x="3212" y="1811"/>
                    </a:lnTo>
                    <a:lnTo>
                      <a:pt x="3203" y="1837"/>
                    </a:lnTo>
                    <a:lnTo>
                      <a:pt x="3192" y="1862"/>
                    </a:lnTo>
                    <a:lnTo>
                      <a:pt x="3179" y="1885"/>
                    </a:lnTo>
                    <a:lnTo>
                      <a:pt x="3166" y="1909"/>
                    </a:lnTo>
                    <a:lnTo>
                      <a:pt x="3151" y="1933"/>
                    </a:lnTo>
                    <a:lnTo>
                      <a:pt x="3136" y="1956"/>
                    </a:lnTo>
                    <a:lnTo>
                      <a:pt x="3118" y="1977"/>
                    </a:lnTo>
                    <a:lnTo>
                      <a:pt x="3100" y="1998"/>
                    </a:lnTo>
                    <a:lnTo>
                      <a:pt x="3081" y="2018"/>
                    </a:lnTo>
                    <a:lnTo>
                      <a:pt x="3060" y="2038"/>
                    </a:lnTo>
                    <a:lnTo>
                      <a:pt x="3060" y="2038"/>
                    </a:lnTo>
                    <a:lnTo>
                      <a:pt x="2935" y="2123"/>
                    </a:lnTo>
                    <a:lnTo>
                      <a:pt x="2935" y="2123"/>
                    </a:lnTo>
                    <a:lnTo>
                      <a:pt x="2900" y="2139"/>
                    </a:lnTo>
                    <a:lnTo>
                      <a:pt x="2865" y="2152"/>
                    </a:lnTo>
                    <a:lnTo>
                      <a:pt x="2830" y="2164"/>
                    </a:lnTo>
                    <a:lnTo>
                      <a:pt x="2795" y="2173"/>
                    </a:lnTo>
                    <a:lnTo>
                      <a:pt x="2759" y="2179"/>
                    </a:lnTo>
                    <a:lnTo>
                      <a:pt x="2723" y="2183"/>
                    </a:lnTo>
                    <a:lnTo>
                      <a:pt x="2685" y="2186"/>
                    </a:lnTo>
                    <a:lnTo>
                      <a:pt x="2648" y="2186"/>
                    </a:lnTo>
                    <a:lnTo>
                      <a:pt x="2648" y="2186"/>
                    </a:lnTo>
                    <a:lnTo>
                      <a:pt x="2612" y="2180"/>
                    </a:lnTo>
                    <a:lnTo>
                      <a:pt x="2612" y="2180"/>
                    </a:lnTo>
                    <a:lnTo>
                      <a:pt x="2608" y="2208"/>
                    </a:lnTo>
                    <a:lnTo>
                      <a:pt x="2604" y="2236"/>
                    </a:lnTo>
                    <a:lnTo>
                      <a:pt x="2597" y="2263"/>
                    </a:lnTo>
                    <a:lnTo>
                      <a:pt x="2589" y="2290"/>
                    </a:lnTo>
                    <a:lnTo>
                      <a:pt x="2581" y="2317"/>
                    </a:lnTo>
                    <a:lnTo>
                      <a:pt x="2571" y="2344"/>
                    </a:lnTo>
                    <a:lnTo>
                      <a:pt x="2560" y="2370"/>
                    </a:lnTo>
                    <a:lnTo>
                      <a:pt x="2548" y="2395"/>
                    </a:lnTo>
                    <a:lnTo>
                      <a:pt x="2534" y="2420"/>
                    </a:lnTo>
                    <a:lnTo>
                      <a:pt x="2520" y="2445"/>
                    </a:lnTo>
                    <a:lnTo>
                      <a:pt x="2504" y="2468"/>
                    </a:lnTo>
                    <a:lnTo>
                      <a:pt x="2487" y="2491"/>
                    </a:lnTo>
                    <a:lnTo>
                      <a:pt x="2469" y="2514"/>
                    </a:lnTo>
                    <a:lnTo>
                      <a:pt x="2450" y="2535"/>
                    </a:lnTo>
                    <a:lnTo>
                      <a:pt x="2430" y="2556"/>
                    </a:lnTo>
                    <a:lnTo>
                      <a:pt x="2409" y="2575"/>
                    </a:lnTo>
                    <a:lnTo>
                      <a:pt x="2409" y="2575"/>
                    </a:lnTo>
                    <a:lnTo>
                      <a:pt x="2266" y="2673"/>
                    </a:lnTo>
                    <a:lnTo>
                      <a:pt x="2266" y="2673"/>
                    </a:lnTo>
                    <a:lnTo>
                      <a:pt x="2227" y="2691"/>
                    </a:lnTo>
                    <a:lnTo>
                      <a:pt x="2189" y="2706"/>
                    </a:lnTo>
                    <a:lnTo>
                      <a:pt x="2148" y="2718"/>
                    </a:lnTo>
                    <a:lnTo>
                      <a:pt x="2128" y="2723"/>
                    </a:lnTo>
                    <a:lnTo>
                      <a:pt x="2108" y="2729"/>
                    </a:lnTo>
                    <a:lnTo>
                      <a:pt x="2088" y="2733"/>
                    </a:lnTo>
                    <a:lnTo>
                      <a:pt x="2068" y="2736"/>
                    </a:lnTo>
                    <a:lnTo>
                      <a:pt x="2026" y="2742"/>
                    </a:lnTo>
                    <a:lnTo>
                      <a:pt x="1983" y="2744"/>
                    </a:lnTo>
                    <a:lnTo>
                      <a:pt x="1941" y="2744"/>
                    </a:lnTo>
                    <a:lnTo>
                      <a:pt x="1941" y="2744"/>
                    </a:lnTo>
                    <a:lnTo>
                      <a:pt x="1777" y="2718"/>
                    </a:lnTo>
                    <a:lnTo>
                      <a:pt x="1777" y="2718"/>
                    </a:lnTo>
                    <a:lnTo>
                      <a:pt x="1747" y="2708"/>
                    </a:lnTo>
                    <a:lnTo>
                      <a:pt x="1718" y="2697"/>
                    </a:lnTo>
                    <a:lnTo>
                      <a:pt x="1688" y="2686"/>
                    </a:lnTo>
                    <a:lnTo>
                      <a:pt x="1660" y="2671"/>
                    </a:lnTo>
                    <a:lnTo>
                      <a:pt x="1633" y="2657"/>
                    </a:lnTo>
                    <a:lnTo>
                      <a:pt x="1608" y="2641"/>
                    </a:lnTo>
                    <a:lnTo>
                      <a:pt x="1582" y="2625"/>
                    </a:lnTo>
                    <a:lnTo>
                      <a:pt x="1557" y="2607"/>
                    </a:lnTo>
                    <a:lnTo>
                      <a:pt x="1557" y="2607"/>
                    </a:lnTo>
                    <a:lnTo>
                      <a:pt x="1543" y="2629"/>
                    </a:lnTo>
                    <a:lnTo>
                      <a:pt x="1522" y="2657"/>
                    </a:lnTo>
                    <a:lnTo>
                      <a:pt x="1498" y="2689"/>
                    </a:lnTo>
                    <a:lnTo>
                      <a:pt x="1469" y="2723"/>
                    </a:lnTo>
                    <a:lnTo>
                      <a:pt x="1433" y="2760"/>
                    </a:lnTo>
                    <a:lnTo>
                      <a:pt x="1414" y="2779"/>
                    </a:lnTo>
                    <a:lnTo>
                      <a:pt x="1392" y="2799"/>
                    </a:lnTo>
                    <a:lnTo>
                      <a:pt x="1370" y="2818"/>
                    </a:lnTo>
                    <a:lnTo>
                      <a:pt x="1346" y="2839"/>
                    </a:lnTo>
                    <a:lnTo>
                      <a:pt x="1322" y="2858"/>
                    </a:lnTo>
                    <a:lnTo>
                      <a:pt x="1295" y="2879"/>
                    </a:lnTo>
                    <a:lnTo>
                      <a:pt x="1267" y="2898"/>
                    </a:lnTo>
                    <a:lnTo>
                      <a:pt x="1236" y="2918"/>
                    </a:lnTo>
                    <a:lnTo>
                      <a:pt x="1205" y="2937"/>
                    </a:lnTo>
                    <a:lnTo>
                      <a:pt x="1172" y="2957"/>
                    </a:lnTo>
                    <a:lnTo>
                      <a:pt x="1138" y="2975"/>
                    </a:lnTo>
                    <a:lnTo>
                      <a:pt x="1102" y="2993"/>
                    </a:lnTo>
                    <a:lnTo>
                      <a:pt x="1064" y="3011"/>
                    </a:lnTo>
                    <a:lnTo>
                      <a:pt x="1023" y="3027"/>
                    </a:lnTo>
                    <a:lnTo>
                      <a:pt x="982" y="3043"/>
                    </a:lnTo>
                    <a:lnTo>
                      <a:pt x="939" y="3057"/>
                    </a:lnTo>
                    <a:lnTo>
                      <a:pt x="894" y="3071"/>
                    </a:lnTo>
                    <a:lnTo>
                      <a:pt x="847" y="3084"/>
                    </a:lnTo>
                    <a:lnTo>
                      <a:pt x="799" y="3096"/>
                    </a:lnTo>
                    <a:lnTo>
                      <a:pt x="748" y="3106"/>
                    </a:lnTo>
                    <a:lnTo>
                      <a:pt x="696" y="3115"/>
                    </a:lnTo>
                    <a:lnTo>
                      <a:pt x="642" y="3123"/>
                    </a:lnTo>
                    <a:lnTo>
                      <a:pt x="642" y="3123"/>
                    </a:lnTo>
                    <a:lnTo>
                      <a:pt x="651" y="3116"/>
                    </a:lnTo>
                    <a:lnTo>
                      <a:pt x="678" y="3097"/>
                    </a:lnTo>
                    <a:lnTo>
                      <a:pt x="719" y="3066"/>
                    </a:lnTo>
                    <a:lnTo>
                      <a:pt x="744" y="3045"/>
                    </a:lnTo>
                    <a:lnTo>
                      <a:pt x="771" y="3022"/>
                    </a:lnTo>
                    <a:lnTo>
                      <a:pt x="800" y="2995"/>
                    </a:lnTo>
                    <a:lnTo>
                      <a:pt x="831" y="2967"/>
                    </a:lnTo>
                    <a:lnTo>
                      <a:pt x="863" y="2935"/>
                    </a:lnTo>
                    <a:lnTo>
                      <a:pt x="896" y="2900"/>
                    </a:lnTo>
                    <a:lnTo>
                      <a:pt x="929" y="2864"/>
                    </a:lnTo>
                    <a:lnTo>
                      <a:pt x="963" y="2824"/>
                    </a:lnTo>
                    <a:lnTo>
                      <a:pt x="995" y="2782"/>
                    </a:lnTo>
                    <a:lnTo>
                      <a:pt x="1028" y="2736"/>
                    </a:lnTo>
                    <a:lnTo>
                      <a:pt x="1028" y="2736"/>
                    </a:lnTo>
                    <a:lnTo>
                      <a:pt x="997" y="2733"/>
                    </a:lnTo>
                    <a:lnTo>
                      <a:pt x="967" y="2728"/>
                    </a:lnTo>
                    <a:lnTo>
                      <a:pt x="937" y="2720"/>
                    </a:lnTo>
                    <a:lnTo>
                      <a:pt x="908" y="2713"/>
                    </a:lnTo>
                    <a:lnTo>
                      <a:pt x="879" y="2703"/>
                    </a:lnTo>
                    <a:lnTo>
                      <a:pt x="850" y="2691"/>
                    </a:lnTo>
                    <a:lnTo>
                      <a:pt x="824" y="2679"/>
                    </a:lnTo>
                    <a:lnTo>
                      <a:pt x="797" y="2665"/>
                    </a:lnTo>
                    <a:lnTo>
                      <a:pt x="771" y="2650"/>
                    </a:lnTo>
                    <a:lnTo>
                      <a:pt x="746" y="2635"/>
                    </a:lnTo>
                    <a:lnTo>
                      <a:pt x="721" y="2618"/>
                    </a:lnTo>
                    <a:lnTo>
                      <a:pt x="698" y="2599"/>
                    </a:lnTo>
                    <a:lnTo>
                      <a:pt x="674" y="2580"/>
                    </a:lnTo>
                    <a:lnTo>
                      <a:pt x="653" y="2560"/>
                    </a:lnTo>
                    <a:lnTo>
                      <a:pt x="632" y="2539"/>
                    </a:lnTo>
                    <a:lnTo>
                      <a:pt x="612" y="2517"/>
                    </a:lnTo>
                    <a:lnTo>
                      <a:pt x="594" y="2494"/>
                    </a:lnTo>
                    <a:lnTo>
                      <a:pt x="576" y="2471"/>
                    </a:lnTo>
                    <a:lnTo>
                      <a:pt x="559" y="2446"/>
                    </a:lnTo>
                    <a:lnTo>
                      <a:pt x="543" y="2421"/>
                    </a:lnTo>
                    <a:lnTo>
                      <a:pt x="527" y="2396"/>
                    </a:lnTo>
                    <a:lnTo>
                      <a:pt x="515" y="2369"/>
                    </a:lnTo>
                    <a:lnTo>
                      <a:pt x="503" y="2342"/>
                    </a:lnTo>
                    <a:lnTo>
                      <a:pt x="491" y="2315"/>
                    </a:lnTo>
                    <a:lnTo>
                      <a:pt x="481" y="2287"/>
                    </a:lnTo>
                    <a:lnTo>
                      <a:pt x="474" y="2259"/>
                    </a:lnTo>
                    <a:lnTo>
                      <a:pt x="467" y="2231"/>
                    </a:lnTo>
                    <a:lnTo>
                      <a:pt x="461" y="2202"/>
                    </a:lnTo>
                    <a:lnTo>
                      <a:pt x="457" y="2173"/>
                    </a:lnTo>
                    <a:lnTo>
                      <a:pt x="453" y="2143"/>
                    </a:lnTo>
                    <a:lnTo>
                      <a:pt x="452" y="2114"/>
                    </a:lnTo>
                    <a:lnTo>
                      <a:pt x="453" y="2084"/>
                    </a:lnTo>
                    <a:lnTo>
                      <a:pt x="453" y="2084"/>
                    </a:lnTo>
                    <a:lnTo>
                      <a:pt x="453" y="2078"/>
                    </a:lnTo>
                    <a:lnTo>
                      <a:pt x="453" y="2078"/>
                    </a:lnTo>
                    <a:lnTo>
                      <a:pt x="414" y="2064"/>
                    </a:lnTo>
                    <a:lnTo>
                      <a:pt x="377" y="2047"/>
                    </a:lnTo>
                    <a:lnTo>
                      <a:pt x="340" y="2030"/>
                    </a:lnTo>
                    <a:lnTo>
                      <a:pt x="305" y="2010"/>
                    </a:lnTo>
                    <a:lnTo>
                      <a:pt x="272" y="1987"/>
                    </a:lnTo>
                    <a:lnTo>
                      <a:pt x="239" y="1963"/>
                    </a:lnTo>
                    <a:lnTo>
                      <a:pt x="209" y="1936"/>
                    </a:lnTo>
                    <a:lnTo>
                      <a:pt x="179" y="1907"/>
                    </a:lnTo>
                    <a:lnTo>
                      <a:pt x="179" y="1907"/>
                    </a:lnTo>
                    <a:lnTo>
                      <a:pt x="157" y="1884"/>
                    </a:lnTo>
                    <a:lnTo>
                      <a:pt x="137" y="1859"/>
                    </a:lnTo>
                    <a:lnTo>
                      <a:pt x="118" y="1834"/>
                    </a:lnTo>
                    <a:lnTo>
                      <a:pt x="100" y="1808"/>
                    </a:lnTo>
                    <a:lnTo>
                      <a:pt x="83" y="1781"/>
                    </a:lnTo>
                    <a:lnTo>
                      <a:pt x="69" y="1753"/>
                    </a:lnTo>
                    <a:lnTo>
                      <a:pt x="55" y="1724"/>
                    </a:lnTo>
                    <a:lnTo>
                      <a:pt x="43" y="1695"/>
                    </a:lnTo>
                    <a:lnTo>
                      <a:pt x="32" y="1666"/>
                    </a:lnTo>
                    <a:lnTo>
                      <a:pt x="23" y="1636"/>
                    </a:lnTo>
                    <a:lnTo>
                      <a:pt x="15" y="1606"/>
                    </a:lnTo>
                    <a:lnTo>
                      <a:pt x="9" y="1574"/>
                    </a:lnTo>
                    <a:lnTo>
                      <a:pt x="5" y="1543"/>
                    </a:lnTo>
                    <a:lnTo>
                      <a:pt x="1" y="1512"/>
                    </a:lnTo>
                    <a:lnTo>
                      <a:pt x="0" y="1480"/>
                    </a:lnTo>
                    <a:lnTo>
                      <a:pt x="1" y="1449"/>
                    </a:lnTo>
                    <a:lnTo>
                      <a:pt x="1" y="1449"/>
                    </a:lnTo>
                    <a:close/>
                    <a:moveTo>
                      <a:pt x="1504" y="2114"/>
                    </a:moveTo>
                    <a:lnTo>
                      <a:pt x="1504" y="2114"/>
                    </a:lnTo>
                    <a:lnTo>
                      <a:pt x="1518" y="2115"/>
                    </a:lnTo>
                    <a:lnTo>
                      <a:pt x="1533" y="2115"/>
                    </a:lnTo>
                    <a:lnTo>
                      <a:pt x="1546" y="2114"/>
                    </a:lnTo>
                    <a:lnTo>
                      <a:pt x="1559" y="2112"/>
                    </a:lnTo>
                    <a:lnTo>
                      <a:pt x="1573" y="2108"/>
                    </a:lnTo>
                    <a:lnTo>
                      <a:pt x="1585" y="2103"/>
                    </a:lnTo>
                    <a:lnTo>
                      <a:pt x="1596" y="2097"/>
                    </a:lnTo>
                    <a:lnTo>
                      <a:pt x="1608" y="2089"/>
                    </a:lnTo>
                    <a:lnTo>
                      <a:pt x="1619" y="2082"/>
                    </a:lnTo>
                    <a:lnTo>
                      <a:pt x="1628" y="2073"/>
                    </a:lnTo>
                    <a:lnTo>
                      <a:pt x="1637" y="2062"/>
                    </a:lnTo>
                    <a:lnTo>
                      <a:pt x="1645" y="2053"/>
                    </a:lnTo>
                    <a:lnTo>
                      <a:pt x="1651" y="2041"/>
                    </a:lnTo>
                    <a:lnTo>
                      <a:pt x="1656" y="2029"/>
                    </a:lnTo>
                    <a:lnTo>
                      <a:pt x="1660" y="2016"/>
                    </a:lnTo>
                    <a:lnTo>
                      <a:pt x="1664" y="2003"/>
                    </a:lnTo>
                    <a:lnTo>
                      <a:pt x="1664" y="2003"/>
                    </a:lnTo>
                    <a:lnTo>
                      <a:pt x="1665" y="1990"/>
                    </a:lnTo>
                    <a:lnTo>
                      <a:pt x="1666" y="1976"/>
                    </a:lnTo>
                    <a:lnTo>
                      <a:pt x="1665" y="1963"/>
                    </a:lnTo>
                    <a:lnTo>
                      <a:pt x="1662" y="1950"/>
                    </a:lnTo>
                    <a:lnTo>
                      <a:pt x="1658" y="1937"/>
                    </a:lnTo>
                    <a:lnTo>
                      <a:pt x="1654" y="1925"/>
                    </a:lnTo>
                    <a:lnTo>
                      <a:pt x="1647" y="1914"/>
                    </a:lnTo>
                    <a:lnTo>
                      <a:pt x="1640" y="1903"/>
                    </a:lnTo>
                    <a:lnTo>
                      <a:pt x="1632" y="1893"/>
                    </a:lnTo>
                    <a:lnTo>
                      <a:pt x="1623" y="1883"/>
                    </a:lnTo>
                    <a:lnTo>
                      <a:pt x="1613" y="1875"/>
                    </a:lnTo>
                    <a:lnTo>
                      <a:pt x="1602" y="1867"/>
                    </a:lnTo>
                    <a:lnTo>
                      <a:pt x="1590" y="1861"/>
                    </a:lnTo>
                    <a:lnTo>
                      <a:pt x="1577" y="1855"/>
                    </a:lnTo>
                    <a:lnTo>
                      <a:pt x="1565" y="1851"/>
                    </a:lnTo>
                    <a:lnTo>
                      <a:pt x="1550" y="1849"/>
                    </a:lnTo>
                    <a:lnTo>
                      <a:pt x="1550" y="1849"/>
                    </a:lnTo>
                    <a:lnTo>
                      <a:pt x="1537" y="1846"/>
                    </a:lnTo>
                    <a:lnTo>
                      <a:pt x="1522" y="1846"/>
                    </a:lnTo>
                    <a:lnTo>
                      <a:pt x="1509" y="1848"/>
                    </a:lnTo>
                    <a:lnTo>
                      <a:pt x="1495" y="1850"/>
                    </a:lnTo>
                    <a:lnTo>
                      <a:pt x="1482" y="1854"/>
                    </a:lnTo>
                    <a:lnTo>
                      <a:pt x="1470" y="1858"/>
                    </a:lnTo>
                    <a:lnTo>
                      <a:pt x="1458" y="1865"/>
                    </a:lnTo>
                    <a:lnTo>
                      <a:pt x="1446" y="1871"/>
                    </a:lnTo>
                    <a:lnTo>
                      <a:pt x="1436" y="1880"/>
                    </a:lnTo>
                    <a:lnTo>
                      <a:pt x="1426" y="1889"/>
                    </a:lnTo>
                    <a:lnTo>
                      <a:pt x="1417" y="1898"/>
                    </a:lnTo>
                    <a:lnTo>
                      <a:pt x="1409" y="1909"/>
                    </a:lnTo>
                    <a:lnTo>
                      <a:pt x="1402" y="1920"/>
                    </a:lnTo>
                    <a:lnTo>
                      <a:pt x="1397" y="1933"/>
                    </a:lnTo>
                    <a:lnTo>
                      <a:pt x="1392" y="1945"/>
                    </a:lnTo>
                    <a:lnTo>
                      <a:pt x="1389" y="1959"/>
                    </a:lnTo>
                    <a:lnTo>
                      <a:pt x="1389" y="1959"/>
                    </a:lnTo>
                    <a:lnTo>
                      <a:pt x="1388" y="1972"/>
                    </a:lnTo>
                    <a:lnTo>
                      <a:pt x="1388" y="1985"/>
                    </a:lnTo>
                    <a:lnTo>
                      <a:pt x="1389" y="1998"/>
                    </a:lnTo>
                    <a:lnTo>
                      <a:pt x="1391" y="2011"/>
                    </a:lnTo>
                    <a:lnTo>
                      <a:pt x="1395" y="2024"/>
                    </a:lnTo>
                    <a:lnTo>
                      <a:pt x="1400" y="2035"/>
                    </a:lnTo>
                    <a:lnTo>
                      <a:pt x="1406" y="2047"/>
                    </a:lnTo>
                    <a:lnTo>
                      <a:pt x="1414" y="2058"/>
                    </a:lnTo>
                    <a:lnTo>
                      <a:pt x="1421" y="2069"/>
                    </a:lnTo>
                    <a:lnTo>
                      <a:pt x="1430" y="2078"/>
                    </a:lnTo>
                    <a:lnTo>
                      <a:pt x="1441" y="2086"/>
                    </a:lnTo>
                    <a:lnTo>
                      <a:pt x="1452" y="2095"/>
                    </a:lnTo>
                    <a:lnTo>
                      <a:pt x="1464" y="2101"/>
                    </a:lnTo>
                    <a:lnTo>
                      <a:pt x="1476" y="2107"/>
                    </a:lnTo>
                    <a:lnTo>
                      <a:pt x="1490" y="2111"/>
                    </a:lnTo>
                    <a:lnTo>
                      <a:pt x="1504" y="2114"/>
                    </a:lnTo>
                    <a:lnTo>
                      <a:pt x="1504" y="2114"/>
                    </a:lnTo>
                    <a:close/>
                    <a:moveTo>
                      <a:pt x="1418" y="1409"/>
                    </a:moveTo>
                    <a:lnTo>
                      <a:pt x="1418" y="1409"/>
                    </a:lnTo>
                    <a:lnTo>
                      <a:pt x="1433" y="1425"/>
                    </a:lnTo>
                    <a:lnTo>
                      <a:pt x="1445" y="1442"/>
                    </a:lnTo>
                    <a:lnTo>
                      <a:pt x="1456" y="1457"/>
                    </a:lnTo>
                    <a:lnTo>
                      <a:pt x="1465" y="1471"/>
                    </a:lnTo>
                    <a:lnTo>
                      <a:pt x="1473" y="1485"/>
                    </a:lnTo>
                    <a:lnTo>
                      <a:pt x="1479" y="1499"/>
                    </a:lnTo>
                    <a:lnTo>
                      <a:pt x="1483" y="1512"/>
                    </a:lnTo>
                    <a:lnTo>
                      <a:pt x="1487" y="1526"/>
                    </a:lnTo>
                    <a:lnTo>
                      <a:pt x="1489" y="1539"/>
                    </a:lnTo>
                    <a:lnTo>
                      <a:pt x="1490" y="1552"/>
                    </a:lnTo>
                    <a:lnTo>
                      <a:pt x="1490" y="1566"/>
                    </a:lnTo>
                    <a:lnTo>
                      <a:pt x="1489" y="1580"/>
                    </a:lnTo>
                    <a:lnTo>
                      <a:pt x="1485" y="1609"/>
                    </a:lnTo>
                    <a:lnTo>
                      <a:pt x="1480" y="1641"/>
                    </a:lnTo>
                    <a:lnTo>
                      <a:pt x="1480" y="1641"/>
                    </a:lnTo>
                    <a:lnTo>
                      <a:pt x="1479" y="1654"/>
                    </a:lnTo>
                    <a:lnTo>
                      <a:pt x="1479" y="1661"/>
                    </a:lnTo>
                    <a:lnTo>
                      <a:pt x="1480" y="1667"/>
                    </a:lnTo>
                    <a:lnTo>
                      <a:pt x="1482" y="1674"/>
                    </a:lnTo>
                    <a:lnTo>
                      <a:pt x="1484" y="1680"/>
                    </a:lnTo>
                    <a:lnTo>
                      <a:pt x="1488" y="1686"/>
                    </a:lnTo>
                    <a:lnTo>
                      <a:pt x="1492" y="1692"/>
                    </a:lnTo>
                    <a:lnTo>
                      <a:pt x="1498" y="1699"/>
                    </a:lnTo>
                    <a:lnTo>
                      <a:pt x="1503" y="1704"/>
                    </a:lnTo>
                    <a:lnTo>
                      <a:pt x="1511" y="1709"/>
                    </a:lnTo>
                    <a:lnTo>
                      <a:pt x="1521" y="1714"/>
                    </a:lnTo>
                    <a:lnTo>
                      <a:pt x="1531" y="1719"/>
                    </a:lnTo>
                    <a:lnTo>
                      <a:pt x="1544" y="1722"/>
                    </a:lnTo>
                    <a:lnTo>
                      <a:pt x="1558" y="1727"/>
                    </a:lnTo>
                    <a:lnTo>
                      <a:pt x="1574" y="1729"/>
                    </a:lnTo>
                    <a:lnTo>
                      <a:pt x="1574" y="1729"/>
                    </a:lnTo>
                    <a:lnTo>
                      <a:pt x="1586" y="1731"/>
                    </a:lnTo>
                    <a:lnTo>
                      <a:pt x="1599" y="1732"/>
                    </a:lnTo>
                    <a:lnTo>
                      <a:pt x="1610" y="1732"/>
                    </a:lnTo>
                    <a:lnTo>
                      <a:pt x="1621" y="1731"/>
                    </a:lnTo>
                    <a:lnTo>
                      <a:pt x="1630" y="1730"/>
                    </a:lnTo>
                    <a:lnTo>
                      <a:pt x="1639" y="1727"/>
                    </a:lnTo>
                    <a:lnTo>
                      <a:pt x="1647" y="1722"/>
                    </a:lnTo>
                    <a:lnTo>
                      <a:pt x="1655" y="1718"/>
                    </a:lnTo>
                    <a:lnTo>
                      <a:pt x="1662" y="1711"/>
                    </a:lnTo>
                    <a:lnTo>
                      <a:pt x="1667" y="1704"/>
                    </a:lnTo>
                    <a:lnTo>
                      <a:pt x="1673" y="1695"/>
                    </a:lnTo>
                    <a:lnTo>
                      <a:pt x="1677" y="1684"/>
                    </a:lnTo>
                    <a:lnTo>
                      <a:pt x="1682" y="1674"/>
                    </a:lnTo>
                    <a:lnTo>
                      <a:pt x="1686" y="1661"/>
                    </a:lnTo>
                    <a:lnTo>
                      <a:pt x="1690" y="1646"/>
                    </a:lnTo>
                    <a:lnTo>
                      <a:pt x="1693" y="1629"/>
                    </a:lnTo>
                    <a:lnTo>
                      <a:pt x="1693" y="1629"/>
                    </a:lnTo>
                    <a:lnTo>
                      <a:pt x="1696" y="1602"/>
                    </a:lnTo>
                    <a:lnTo>
                      <a:pt x="1699" y="1578"/>
                    </a:lnTo>
                    <a:lnTo>
                      <a:pt x="1700" y="1553"/>
                    </a:lnTo>
                    <a:lnTo>
                      <a:pt x="1699" y="1530"/>
                    </a:lnTo>
                    <a:lnTo>
                      <a:pt x="1696" y="1508"/>
                    </a:lnTo>
                    <a:lnTo>
                      <a:pt x="1692" y="1489"/>
                    </a:lnTo>
                    <a:lnTo>
                      <a:pt x="1687" y="1470"/>
                    </a:lnTo>
                    <a:lnTo>
                      <a:pt x="1682" y="1452"/>
                    </a:lnTo>
                    <a:lnTo>
                      <a:pt x="1675" y="1436"/>
                    </a:lnTo>
                    <a:lnTo>
                      <a:pt x="1668" y="1421"/>
                    </a:lnTo>
                    <a:lnTo>
                      <a:pt x="1660" y="1406"/>
                    </a:lnTo>
                    <a:lnTo>
                      <a:pt x="1653" y="1393"/>
                    </a:lnTo>
                    <a:lnTo>
                      <a:pt x="1644" y="1380"/>
                    </a:lnTo>
                    <a:lnTo>
                      <a:pt x="1636" y="1368"/>
                    </a:lnTo>
                    <a:lnTo>
                      <a:pt x="1619" y="1348"/>
                    </a:lnTo>
                    <a:lnTo>
                      <a:pt x="1619" y="1348"/>
                    </a:lnTo>
                    <a:lnTo>
                      <a:pt x="1598" y="1325"/>
                    </a:lnTo>
                    <a:lnTo>
                      <a:pt x="1575" y="1302"/>
                    </a:lnTo>
                    <a:lnTo>
                      <a:pt x="1553" y="1277"/>
                    </a:lnTo>
                    <a:lnTo>
                      <a:pt x="1541" y="1263"/>
                    </a:lnTo>
                    <a:lnTo>
                      <a:pt x="1530" y="1250"/>
                    </a:lnTo>
                    <a:lnTo>
                      <a:pt x="1521" y="1236"/>
                    </a:lnTo>
                    <a:lnTo>
                      <a:pt x="1512" y="1222"/>
                    </a:lnTo>
                    <a:lnTo>
                      <a:pt x="1504" y="1207"/>
                    </a:lnTo>
                    <a:lnTo>
                      <a:pt x="1499" y="1192"/>
                    </a:lnTo>
                    <a:lnTo>
                      <a:pt x="1494" y="1177"/>
                    </a:lnTo>
                    <a:lnTo>
                      <a:pt x="1492" y="1161"/>
                    </a:lnTo>
                    <a:lnTo>
                      <a:pt x="1491" y="1143"/>
                    </a:lnTo>
                    <a:lnTo>
                      <a:pt x="1493" y="1126"/>
                    </a:lnTo>
                    <a:lnTo>
                      <a:pt x="1493" y="1126"/>
                    </a:lnTo>
                    <a:lnTo>
                      <a:pt x="1497" y="1112"/>
                    </a:lnTo>
                    <a:lnTo>
                      <a:pt x="1501" y="1099"/>
                    </a:lnTo>
                    <a:lnTo>
                      <a:pt x="1508" y="1087"/>
                    </a:lnTo>
                    <a:lnTo>
                      <a:pt x="1515" y="1077"/>
                    </a:lnTo>
                    <a:lnTo>
                      <a:pt x="1524" y="1068"/>
                    </a:lnTo>
                    <a:lnTo>
                      <a:pt x="1534" y="1059"/>
                    </a:lnTo>
                    <a:lnTo>
                      <a:pt x="1544" y="1052"/>
                    </a:lnTo>
                    <a:lnTo>
                      <a:pt x="1556" y="1046"/>
                    </a:lnTo>
                    <a:lnTo>
                      <a:pt x="1568" y="1041"/>
                    </a:lnTo>
                    <a:lnTo>
                      <a:pt x="1582" y="1037"/>
                    </a:lnTo>
                    <a:lnTo>
                      <a:pt x="1596" y="1034"/>
                    </a:lnTo>
                    <a:lnTo>
                      <a:pt x="1611" y="1032"/>
                    </a:lnTo>
                    <a:lnTo>
                      <a:pt x="1627" y="1032"/>
                    </a:lnTo>
                    <a:lnTo>
                      <a:pt x="1642" y="1032"/>
                    </a:lnTo>
                    <a:lnTo>
                      <a:pt x="1658" y="1033"/>
                    </a:lnTo>
                    <a:lnTo>
                      <a:pt x="1675" y="1035"/>
                    </a:lnTo>
                    <a:lnTo>
                      <a:pt x="1675" y="1035"/>
                    </a:lnTo>
                    <a:lnTo>
                      <a:pt x="1692" y="1039"/>
                    </a:lnTo>
                    <a:lnTo>
                      <a:pt x="1706" y="1042"/>
                    </a:lnTo>
                    <a:lnTo>
                      <a:pt x="1721" y="1046"/>
                    </a:lnTo>
                    <a:lnTo>
                      <a:pt x="1733" y="1051"/>
                    </a:lnTo>
                    <a:lnTo>
                      <a:pt x="1745" y="1056"/>
                    </a:lnTo>
                    <a:lnTo>
                      <a:pt x="1755" y="1061"/>
                    </a:lnTo>
                    <a:lnTo>
                      <a:pt x="1764" y="1067"/>
                    </a:lnTo>
                    <a:lnTo>
                      <a:pt x="1773" y="1073"/>
                    </a:lnTo>
                    <a:lnTo>
                      <a:pt x="1780" y="1079"/>
                    </a:lnTo>
                    <a:lnTo>
                      <a:pt x="1787" y="1085"/>
                    </a:lnTo>
                    <a:lnTo>
                      <a:pt x="1798" y="1099"/>
                    </a:lnTo>
                    <a:lnTo>
                      <a:pt x="1808" y="1113"/>
                    </a:lnTo>
                    <a:lnTo>
                      <a:pt x="1816" y="1127"/>
                    </a:lnTo>
                    <a:lnTo>
                      <a:pt x="1829" y="1154"/>
                    </a:lnTo>
                    <a:lnTo>
                      <a:pt x="1835" y="1167"/>
                    </a:lnTo>
                    <a:lnTo>
                      <a:pt x="1843" y="1178"/>
                    </a:lnTo>
                    <a:lnTo>
                      <a:pt x="1852" y="1189"/>
                    </a:lnTo>
                    <a:lnTo>
                      <a:pt x="1857" y="1193"/>
                    </a:lnTo>
                    <a:lnTo>
                      <a:pt x="1862" y="1196"/>
                    </a:lnTo>
                    <a:lnTo>
                      <a:pt x="1869" y="1201"/>
                    </a:lnTo>
                    <a:lnTo>
                      <a:pt x="1876" y="1204"/>
                    </a:lnTo>
                    <a:lnTo>
                      <a:pt x="1884" y="1206"/>
                    </a:lnTo>
                    <a:lnTo>
                      <a:pt x="1893" y="1207"/>
                    </a:lnTo>
                    <a:lnTo>
                      <a:pt x="1893" y="1207"/>
                    </a:lnTo>
                    <a:lnTo>
                      <a:pt x="1902" y="1208"/>
                    </a:lnTo>
                    <a:lnTo>
                      <a:pt x="1911" y="1209"/>
                    </a:lnTo>
                    <a:lnTo>
                      <a:pt x="1921" y="1209"/>
                    </a:lnTo>
                    <a:lnTo>
                      <a:pt x="1931" y="1208"/>
                    </a:lnTo>
                    <a:lnTo>
                      <a:pt x="1940" y="1206"/>
                    </a:lnTo>
                    <a:lnTo>
                      <a:pt x="1950" y="1203"/>
                    </a:lnTo>
                    <a:lnTo>
                      <a:pt x="1959" y="1200"/>
                    </a:lnTo>
                    <a:lnTo>
                      <a:pt x="1968" y="1195"/>
                    </a:lnTo>
                    <a:lnTo>
                      <a:pt x="1977" y="1190"/>
                    </a:lnTo>
                    <a:lnTo>
                      <a:pt x="1985" y="1184"/>
                    </a:lnTo>
                    <a:lnTo>
                      <a:pt x="1992" y="1177"/>
                    </a:lnTo>
                    <a:lnTo>
                      <a:pt x="1999" y="1169"/>
                    </a:lnTo>
                    <a:lnTo>
                      <a:pt x="2005" y="1160"/>
                    </a:lnTo>
                    <a:lnTo>
                      <a:pt x="2010" y="1150"/>
                    </a:lnTo>
                    <a:lnTo>
                      <a:pt x="2014" y="1139"/>
                    </a:lnTo>
                    <a:lnTo>
                      <a:pt x="2017" y="1127"/>
                    </a:lnTo>
                    <a:lnTo>
                      <a:pt x="2017" y="1127"/>
                    </a:lnTo>
                    <a:lnTo>
                      <a:pt x="2019" y="1109"/>
                    </a:lnTo>
                    <a:lnTo>
                      <a:pt x="2018" y="1089"/>
                    </a:lnTo>
                    <a:lnTo>
                      <a:pt x="2015" y="1069"/>
                    </a:lnTo>
                    <a:lnTo>
                      <a:pt x="2009" y="1047"/>
                    </a:lnTo>
                    <a:lnTo>
                      <a:pt x="2000" y="1027"/>
                    </a:lnTo>
                    <a:lnTo>
                      <a:pt x="1989" y="1005"/>
                    </a:lnTo>
                    <a:lnTo>
                      <a:pt x="1975" y="984"/>
                    </a:lnTo>
                    <a:lnTo>
                      <a:pt x="1967" y="973"/>
                    </a:lnTo>
                    <a:lnTo>
                      <a:pt x="1958" y="962"/>
                    </a:lnTo>
                    <a:lnTo>
                      <a:pt x="1948" y="951"/>
                    </a:lnTo>
                    <a:lnTo>
                      <a:pt x="1937" y="942"/>
                    </a:lnTo>
                    <a:lnTo>
                      <a:pt x="1926" y="932"/>
                    </a:lnTo>
                    <a:lnTo>
                      <a:pt x="1914" y="922"/>
                    </a:lnTo>
                    <a:lnTo>
                      <a:pt x="1902" y="912"/>
                    </a:lnTo>
                    <a:lnTo>
                      <a:pt x="1887" y="904"/>
                    </a:lnTo>
                    <a:lnTo>
                      <a:pt x="1872" y="895"/>
                    </a:lnTo>
                    <a:lnTo>
                      <a:pt x="1858" y="886"/>
                    </a:lnTo>
                    <a:lnTo>
                      <a:pt x="1841" y="879"/>
                    </a:lnTo>
                    <a:lnTo>
                      <a:pt x="1824" y="871"/>
                    </a:lnTo>
                    <a:lnTo>
                      <a:pt x="1806" y="864"/>
                    </a:lnTo>
                    <a:lnTo>
                      <a:pt x="1788" y="857"/>
                    </a:lnTo>
                    <a:lnTo>
                      <a:pt x="1768" y="852"/>
                    </a:lnTo>
                    <a:lnTo>
                      <a:pt x="1748" y="846"/>
                    </a:lnTo>
                    <a:lnTo>
                      <a:pt x="1727" y="842"/>
                    </a:lnTo>
                    <a:lnTo>
                      <a:pt x="1704" y="838"/>
                    </a:lnTo>
                    <a:lnTo>
                      <a:pt x="1704" y="838"/>
                    </a:lnTo>
                    <a:lnTo>
                      <a:pt x="1683" y="835"/>
                    </a:lnTo>
                    <a:lnTo>
                      <a:pt x="1662" y="832"/>
                    </a:lnTo>
                    <a:lnTo>
                      <a:pt x="1641" y="831"/>
                    </a:lnTo>
                    <a:lnTo>
                      <a:pt x="1621" y="830"/>
                    </a:lnTo>
                    <a:lnTo>
                      <a:pt x="1601" y="830"/>
                    </a:lnTo>
                    <a:lnTo>
                      <a:pt x="1582" y="830"/>
                    </a:lnTo>
                    <a:lnTo>
                      <a:pt x="1563" y="832"/>
                    </a:lnTo>
                    <a:lnTo>
                      <a:pt x="1544" y="834"/>
                    </a:lnTo>
                    <a:lnTo>
                      <a:pt x="1526" y="837"/>
                    </a:lnTo>
                    <a:lnTo>
                      <a:pt x="1508" y="840"/>
                    </a:lnTo>
                    <a:lnTo>
                      <a:pt x="1491" y="844"/>
                    </a:lnTo>
                    <a:lnTo>
                      <a:pt x="1474" y="849"/>
                    </a:lnTo>
                    <a:lnTo>
                      <a:pt x="1458" y="854"/>
                    </a:lnTo>
                    <a:lnTo>
                      <a:pt x="1443" y="861"/>
                    </a:lnTo>
                    <a:lnTo>
                      <a:pt x="1427" y="867"/>
                    </a:lnTo>
                    <a:lnTo>
                      <a:pt x="1412" y="875"/>
                    </a:lnTo>
                    <a:lnTo>
                      <a:pt x="1399" y="882"/>
                    </a:lnTo>
                    <a:lnTo>
                      <a:pt x="1386" y="891"/>
                    </a:lnTo>
                    <a:lnTo>
                      <a:pt x="1373" y="899"/>
                    </a:lnTo>
                    <a:lnTo>
                      <a:pt x="1361" y="909"/>
                    </a:lnTo>
                    <a:lnTo>
                      <a:pt x="1350" y="919"/>
                    </a:lnTo>
                    <a:lnTo>
                      <a:pt x="1338" y="930"/>
                    </a:lnTo>
                    <a:lnTo>
                      <a:pt x="1328" y="940"/>
                    </a:lnTo>
                    <a:lnTo>
                      <a:pt x="1319" y="952"/>
                    </a:lnTo>
                    <a:lnTo>
                      <a:pt x="1312" y="964"/>
                    </a:lnTo>
                    <a:lnTo>
                      <a:pt x="1303" y="976"/>
                    </a:lnTo>
                    <a:lnTo>
                      <a:pt x="1296" y="989"/>
                    </a:lnTo>
                    <a:lnTo>
                      <a:pt x="1290" y="1003"/>
                    </a:lnTo>
                    <a:lnTo>
                      <a:pt x="1285" y="1017"/>
                    </a:lnTo>
                    <a:lnTo>
                      <a:pt x="1279" y="1031"/>
                    </a:lnTo>
                    <a:lnTo>
                      <a:pt x="1276" y="1045"/>
                    </a:lnTo>
                    <a:lnTo>
                      <a:pt x="1272" y="1060"/>
                    </a:lnTo>
                    <a:lnTo>
                      <a:pt x="1272" y="1060"/>
                    </a:lnTo>
                    <a:lnTo>
                      <a:pt x="1270" y="1075"/>
                    </a:lnTo>
                    <a:lnTo>
                      <a:pt x="1269" y="1091"/>
                    </a:lnTo>
                    <a:lnTo>
                      <a:pt x="1268" y="1106"/>
                    </a:lnTo>
                    <a:lnTo>
                      <a:pt x="1269" y="1121"/>
                    </a:lnTo>
                    <a:lnTo>
                      <a:pt x="1270" y="1135"/>
                    </a:lnTo>
                    <a:lnTo>
                      <a:pt x="1271" y="1149"/>
                    </a:lnTo>
                    <a:lnTo>
                      <a:pt x="1277" y="1177"/>
                    </a:lnTo>
                    <a:lnTo>
                      <a:pt x="1285" y="1204"/>
                    </a:lnTo>
                    <a:lnTo>
                      <a:pt x="1295" y="1231"/>
                    </a:lnTo>
                    <a:lnTo>
                      <a:pt x="1306" y="1256"/>
                    </a:lnTo>
                    <a:lnTo>
                      <a:pt x="1318" y="1280"/>
                    </a:lnTo>
                    <a:lnTo>
                      <a:pt x="1332" y="1301"/>
                    </a:lnTo>
                    <a:lnTo>
                      <a:pt x="1345" y="1323"/>
                    </a:lnTo>
                    <a:lnTo>
                      <a:pt x="1360" y="1341"/>
                    </a:lnTo>
                    <a:lnTo>
                      <a:pt x="1373" y="1358"/>
                    </a:lnTo>
                    <a:lnTo>
                      <a:pt x="1398" y="1389"/>
                    </a:lnTo>
                    <a:lnTo>
                      <a:pt x="1418" y="1409"/>
                    </a:lnTo>
                    <a:lnTo>
                      <a:pt x="1418" y="1409"/>
                    </a:lnTo>
                    <a:close/>
                  </a:path>
                </a:pathLst>
              </a:custGeom>
              <a:solidFill>
                <a:srgbClr val="8E44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dirty="0">
                  <a:solidFill>
                    <a:prstClr val="black"/>
                  </a:solidFill>
                </a:endParaRPr>
              </a:p>
            </p:txBody>
          </p:sp>
        </p:grpSp>
      </p:grpSp>
      <p:sp>
        <p:nvSpPr>
          <p:cNvPr id="18" name="TextBox 17"/>
          <p:cNvSpPr txBox="1"/>
          <p:nvPr/>
        </p:nvSpPr>
        <p:spPr>
          <a:xfrm>
            <a:off x="8298787" y="577212"/>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19" name="Freeform 6">
            <a:extLst>
              <a:ext uri="{FF2B5EF4-FFF2-40B4-BE49-F238E27FC236}">
                <a16:creationId xmlns:a16="http://schemas.microsoft.com/office/drawing/2014/main" id="{FA04664F-E88E-46FD-B6C5-31D668E539E4}"/>
              </a:ext>
            </a:extLst>
          </p:cNvPr>
          <p:cNvSpPr/>
          <p:nvPr/>
        </p:nvSpPr>
        <p:spPr>
          <a:xfrm flipH="1">
            <a:off x="397439" y="2598212"/>
            <a:ext cx="5342960" cy="920532"/>
          </a:xfrm>
          <a:custGeom>
            <a:avLst/>
            <a:gdLst>
              <a:gd name="connsiteX0" fmla="*/ 0 w 5412260"/>
              <a:gd name="connsiteY0" fmla="*/ 296562 h 3509319"/>
              <a:gd name="connsiteX1" fmla="*/ 5412260 w 5412260"/>
              <a:gd name="connsiteY1" fmla="*/ 0 h 3509319"/>
              <a:gd name="connsiteX2" fmla="*/ 4819136 w 5412260"/>
              <a:gd name="connsiteY2" fmla="*/ 3509319 h 3509319"/>
              <a:gd name="connsiteX3" fmla="*/ 24714 w 5412260"/>
              <a:gd name="connsiteY3" fmla="*/ 3089189 h 3509319"/>
              <a:gd name="connsiteX4" fmla="*/ 0 w 5412260"/>
              <a:gd name="connsiteY4" fmla="*/ 296562 h 350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2260" h="3509319">
                <a:moveTo>
                  <a:pt x="0" y="296562"/>
                </a:moveTo>
                <a:lnTo>
                  <a:pt x="5412260" y="0"/>
                </a:lnTo>
                <a:lnTo>
                  <a:pt x="4819136" y="3509319"/>
                </a:lnTo>
                <a:lnTo>
                  <a:pt x="24714" y="3089189"/>
                </a:lnTo>
                <a:lnTo>
                  <a:pt x="0" y="296562"/>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B2B2B"/>
                </a:solidFill>
                <a:latin typeface="Calibri"/>
                <a:cs typeface="Calibri"/>
              </a:rPr>
              <a:t>2. </a:t>
            </a:r>
            <a:r>
              <a:rPr lang="en-US" sz="2400" b="1" dirty="0">
                <a:solidFill>
                  <a:srgbClr val="2B2B2B"/>
                </a:solidFill>
                <a:latin typeface="Calibri"/>
                <a:cs typeface="Calibri"/>
              </a:rPr>
              <a:t>Can you explain the SSICS model?</a:t>
            </a:r>
          </a:p>
        </p:txBody>
      </p:sp>
      <p:sp>
        <p:nvSpPr>
          <p:cNvPr id="21" name="Freeform 6">
            <a:extLst>
              <a:ext uri="{FF2B5EF4-FFF2-40B4-BE49-F238E27FC236}">
                <a16:creationId xmlns:a16="http://schemas.microsoft.com/office/drawing/2014/main" id="{18152223-2425-470A-B60B-600BAF0423A9}"/>
              </a:ext>
            </a:extLst>
          </p:cNvPr>
          <p:cNvSpPr/>
          <p:nvPr/>
        </p:nvSpPr>
        <p:spPr>
          <a:xfrm flipH="1">
            <a:off x="258846" y="5026703"/>
            <a:ext cx="5533727" cy="1284081"/>
          </a:xfrm>
          <a:custGeom>
            <a:avLst/>
            <a:gdLst>
              <a:gd name="connsiteX0" fmla="*/ 0 w 5412260"/>
              <a:gd name="connsiteY0" fmla="*/ 296562 h 3509319"/>
              <a:gd name="connsiteX1" fmla="*/ 5412260 w 5412260"/>
              <a:gd name="connsiteY1" fmla="*/ 0 h 3509319"/>
              <a:gd name="connsiteX2" fmla="*/ 4819136 w 5412260"/>
              <a:gd name="connsiteY2" fmla="*/ 3509319 h 3509319"/>
              <a:gd name="connsiteX3" fmla="*/ 24714 w 5412260"/>
              <a:gd name="connsiteY3" fmla="*/ 3089189 h 3509319"/>
              <a:gd name="connsiteX4" fmla="*/ 0 w 5412260"/>
              <a:gd name="connsiteY4" fmla="*/ 296562 h 350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2260" h="3509319">
                <a:moveTo>
                  <a:pt x="0" y="296562"/>
                </a:moveTo>
                <a:lnTo>
                  <a:pt x="5412260" y="0"/>
                </a:lnTo>
                <a:lnTo>
                  <a:pt x="4819136" y="3509319"/>
                </a:lnTo>
                <a:lnTo>
                  <a:pt x="24714" y="3089189"/>
                </a:lnTo>
                <a:lnTo>
                  <a:pt x="0" y="296562"/>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4. Can you explain why 5SM is different </a:t>
            </a:r>
          </a:p>
          <a:p>
            <a:pPr algn="ctr"/>
            <a:r>
              <a:rPr lang="en-US" sz="2400" b="1" dirty="0">
                <a:solidFill>
                  <a:srgbClr val="2B2B2B"/>
                </a:solidFill>
                <a:latin typeface="Calibri"/>
                <a:cs typeface="Calibri"/>
              </a:rPr>
              <a:t>to other approaches?</a:t>
            </a:r>
          </a:p>
        </p:txBody>
      </p:sp>
      <p:sp>
        <p:nvSpPr>
          <p:cNvPr id="3" name="Rectangle 2">
            <a:extLst>
              <a:ext uri="{FF2B5EF4-FFF2-40B4-BE49-F238E27FC236}">
                <a16:creationId xmlns:a16="http://schemas.microsoft.com/office/drawing/2014/main" id="{75BC64F8-827C-401B-8D7B-C4BD56FE4C99}"/>
              </a:ext>
            </a:extLst>
          </p:cNvPr>
          <p:cNvSpPr/>
          <p:nvPr/>
        </p:nvSpPr>
        <p:spPr>
          <a:xfrm>
            <a:off x="7148945" y="3197683"/>
            <a:ext cx="3888334" cy="1829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B2B2B"/>
                </a:solidFill>
                <a:latin typeface="Calibri"/>
                <a:cs typeface="Calibri"/>
              </a:rPr>
              <a:t>See 5SM Website</a:t>
            </a:r>
          </a:p>
          <a:p>
            <a:pPr algn="ctr"/>
            <a:endParaRPr lang="en-US" b="1" dirty="0">
              <a:solidFill>
                <a:srgbClr val="2B2B2B"/>
              </a:solidFill>
              <a:latin typeface="Calibri"/>
              <a:cs typeface="Calibri"/>
            </a:endParaRPr>
          </a:p>
          <a:p>
            <a:pPr algn="ctr"/>
            <a:r>
              <a:rPr lang="en-US" b="1" dirty="0">
                <a:solidFill>
                  <a:srgbClr val="2B2B2B"/>
                </a:solidFill>
                <a:latin typeface="Calibri"/>
                <a:cs typeface="Calibri"/>
              </a:rPr>
              <a:t>Articles </a:t>
            </a:r>
          </a:p>
          <a:p>
            <a:pPr algn="ctr"/>
            <a:r>
              <a:rPr lang="en-US" b="1" dirty="0">
                <a:solidFill>
                  <a:srgbClr val="2B2B2B"/>
                </a:solidFill>
                <a:latin typeface="Calibri"/>
                <a:cs typeface="Calibri"/>
              </a:rPr>
              <a:t>Video of this section</a:t>
            </a:r>
          </a:p>
          <a:p>
            <a:pPr algn="ctr"/>
            <a:r>
              <a:rPr lang="en-US" b="1" dirty="0">
                <a:solidFill>
                  <a:srgbClr val="2B2B2B"/>
                </a:solidFill>
                <a:latin typeface="Calibri"/>
                <a:cs typeface="Calibri"/>
              </a:rPr>
              <a:t>Video Round Table Discussion</a:t>
            </a:r>
            <a:endParaRPr lang="en-GB" dirty="0"/>
          </a:p>
        </p:txBody>
      </p:sp>
    </p:spTree>
    <p:extLst>
      <p:ext uri="{BB962C8B-B14F-4D97-AF65-F5344CB8AC3E}">
        <p14:creationId xmlns:p14="http://schemas.microsoft.com/office/powerpoint/2010/main" val="760236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85" y="1980925"/>
            <a:ext cx="11110383" cy="2743200"/>
          </a:xfrm>
        </p:spPr>
        <p:txBody>
          <a:bodyPr>
            <a:normAutofit fontScale="90000"/>
          </a:bodyPr>
          <a:lstStyle/>
          <a:p>
            <a:r>
              <a:rPr lang="en-US" sz="6000" b="1" dirty="0">
                <a:solidFill>
                  <a:schemeClr val="tx1"/>
                </a:solidFill>
                <a:effectLst>
                  <a:outerShdw blurRad="38100" dist="38100" dir="2700000" algn="tl">
                    <a:srgbClr val="000000">
                      <a:alpha val="43137"/>
                    </a:srgbClr>
                  </a:outerShdw>
                </a:effectLst>
                <a:latin typeface="Calibri"/>
                <a:cs typeface="Calibri"/>
              </a:rPr>
              <a:t>Section 3</a:t>
            </a: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GB" sz="6000" b="1" dirty="0">
                <a:solidFill>
                  <a:schemeClr val="tx1"/>
                </a:solidFill>
                <a:effectLst>
                  <a:outerShdw blurRad="38100" dist="38100" dir="2700000" algn="tl">
                    <a:srgbClr val="000000">
                      <a:alpha val="43137"/>
                    </a:srgbClr>
                  </a:outerShdw>
                </a:effectLst>
                <a:latin typeface="Calibri"/>
                <a:cs typeface="Calibri"/>
              </a:rPr>
              <a:t>Introduction to</a:t>
            </a:r>
            <a:br>
              <a:rPr lang="en-GB" sz="6000" b="1" dirty="0">
                <a:solidFill>
                  <a:schemeClr val="tx1"/>
                </a:solidFill>
                <a:effectLst>
                  <a:outerShdw blurRad="38100" dist="38100" dir="2700000" algn="tl">
                    <a:srgbClr val="000000">
                      <a:alpha val="43137"/>
                    </a:srgbClr>
                  </a:outerShdw>
                </a:effectLst>
                <a:latin typeface="Calibri"/>
                <a:cs typeface="Calibri"/>
              </a:rPr>
            </a:br>
            <a:r>
              <a:rPr lang="en-GB" sz="6000" b="1" dirty="0">
                <a:solidFill>
                  <a:schemeClr val="tx1"/>
                </a:solidFill>
                <a:effectLst>
                  <a:outerShdw blurRad="38100" dist="38100" dir="2700000" algn="tl">
                    <a:srgbClr val="000000">
                      <a:alpha val="43137"/>
                    </a:srgbClr>
                  </a:outerShdw>
                </a:effectLst>
                <a:latin typeface="Calibri"/>
                <a:cs typeface="Calibri"/>
              </a:rPr>
              <a:t>Competency Framework</a:t>
            </a:r>
            <a:endParaRPr lang="en-IE" sz="6000" b="1" dirty="0">
              <a:solidFill>
                <a:schemeClr val="tx1"/>
              </a:solidFill>
              <a:effectLst>
                <a:outerShdw blurRad="38100" dist="38100" dir="2700000" algn="tl">
                  <a:srgbClr val="000000">
                    <a:alpha val="43137"/>
                  </a:srgbClr>
                </a:outerShdw>
              </a:effectLst>
              <a:latin typeface="Calibri"/>
              <a:cs typeface="Calibri"/>
            </a:endParaRP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382439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What is the Competency Framework? </a:t>
            </a:r>
          </a:p>
        </p:txBody>
      </p:sp>
      <p:sp>
        <p:nvSpPr>
          <p:cNvPr id="4" name="Content Placeholder 3"/>
          <p:cNvSpPr>
            <a:spLocks noGrp="1"/>
          </p:cNvSpPr>
          <p:nvPr>
            <p:ph idx="1"/>
          </p:nvPr>
        </p:nvSpPr>
        <p:spPr>
          <a:xfrm>
            <a:off x="568719" y="1349300"/>
            <a:ext cx="11173515" cy="5107257"/>
          </a:xfrm>
          <a:solidFill>
            <a:schemeClr val="accent1"/>
          </a:solidFill>
        </p:spPr>
        <p:txBody>
          <a:bodyPr/>
          <a:lstStyle/>
          <a:p>
            <a:pPr>
              <a:lnSpc>
                <a:spcPct val="100000"/>
              </a:lnSpc>
              <a:spcBef>
                <a:spcPts val="200"/>
              </a:spcBef>
            </a:pPr>
            <a:r>
              <a:rPr lang="en-US" sz="2000" b="1" dirty="0">
                <a:latin typeface="Calibri"/>
                <a:cs typeface="Calibri"/>
              </a:rPr>
              <a:t>This matches the SSICS </a:t>
            </a:r>
          </a:p>
          <a:p>
            <a:pPr>
              <a:lnSpc>
                <a:spcPct val="100000"/>
              </a:lnSpc>
              <a:spcBef>
                <a:spcPts val="200"/>
              </a:spcBef>
            </a:pPr>
            <a:r>
              <a:rPr lang="en-GB" sz="2000" b="1" dirty="0">
                <a:latin typeface="Calibri" pitchFamily="34" charset="0"/>
                <a:cs typeface="Calibri" pitchFamily="34" charset="0"/>
              </a:rPr>
              <a:t>The practitioner should always be in the control of the process and the family member should be in control of the content. </a:t>
            </a:r>
          </a:p>
          <a:p>
            <a:pPr marL="0" indent="0" algn="ctr">
              <a:buNone/>
            </a:pPr>
            <a:endParaRPr lang="en-GB" sz="3200" b="1" dirty="0">
              <a:latin typeface="Calibri" pitchFamily="34" charset="0"/>
              <a:cs typeface="Calibri" pitchFamily="34" charset="0"/>
            </a:endParaRPr>
          </a:p>
          <a:p>
            <a:pPr>
              <a:buNone/>
            </a:pPr>
            <a:endParaRPr lang="en-GB" sz="3200" b="1" dirty="0">
              <a:latin typeface="Calibri" pitchFamily="34" charset="0"/>
              <a:cs typeface="Calibri" pitchFamily="34" charset="0"/>
            </a:endParaRPr>
          </a:p>
          <a:p>
            <a:pPr>
              <a:buNone/>
            </a:pPr>
            <a:endParaRPr lang="en-GB" dirty="0"/>
          </a:p>
        </p:txBody>
      </p:sp>
      <p:graphicFrame>
        <p:nvGraphicFramePr>
          <p:cNvPr id="5" name="Diagram 4"/>
          <p:cNvGraphicFramePr/>
          <p:nvPr>
            <p:extLst>
              <p:ext uri="{D42A27DB-BD31-4B8C-83A1-F6EECF244321}">
                <p14:modId xmlns:p14="http://schemas.microsoft.com/office/powerpoint/2010/main" val="1562245598"/>
              </p:ext>
            </p:extLst>
          </p:nvPr>
        </p:nvGraphicFramePr>
        <p:xfrm>
          <a:off x="719021" y="2497874"/>
          <a:ext cx="9958039" cy="3958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3510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7"/>
            <a:ext cx="10515600" cy="1868351"/>
          </a:xfrm>
        </p:spPr>
        <p:txBody>
          <a:bodyPr/>
          <a:lstStyle/>
          <a:p>
            <a:r>
              <a:rPr lang="en-US" dirty="0">
                <a:latin typeface="Calibri"/>
                <a:cs typeface="Calibri"/>
              </a:rPr>
              <a:t>5-Step Method: Key Processes</a:t>
            </a:r>
          </a:p>
        </p:txBody>
      </p:sp>
      <p:sp>
        <p:nvSpPr>
          <p:cNvPr id="4" name="Content Placeholder 3"/>
          <p:cNvSpPr>
            <a:spLocks noGrp="1"/>
          </p:cNvSpPr>
          <p:nvPr>
            <p:ph idx="1"/>
          </p:nvPr>
        </p:nvSpPr>
        <p:spPr>
          <a:xfrm>
            <a:off x="257718" y="1308409"/>
            <a:ext cx="11484516" cy="5549591"/>
          </a:xfrm>
          <a:solidFill>
            <a:schemeClr val="accent1"/>
          </a:solidFill>
        </p:spPr>
        <p:txBody>
          <a:bodyPr/>
          <a:lstStyle/>
          <a:p>
            <a:pPr lvl="0"/>
            <a:r>
              <a:rPr lang="en-GB" sz="3200" b="1" dirty="0"/>
              <a:t>Structuring all of the intervention sessions to ensure that everything is covered</a:t>
            </a:r>
          </a:p>
          <a:p>
            <a:pPr lvl="0"/>
            <a:r>
              <a:rPr lang="en-GB" sz="3200" b="1" dirty="0"/>
              <a:t>Maintaining focus on the affected family member throughout (as opposed to focusing on the relative with the substance use or gambling problem)</a:t>
            </a:r>
          </a:p>
          <a:p>
            <a:pPr lvl="0"/>
            <a:r>
              <a:rPr lang="en-GB" sz="3200" b="1" dirty="0"/>
              <a:t>Resisting the urge to tell a family member what to do or to try to fix things for them </a:t>
            </a:r>
          </a:p>
          <a:p>
            <a:pPr lvl="0"/>
            <a:r>
              <a:rPr lang="en-GB" sz="3200" b="1" dirty="0"/>
              <a:t>Applying core counselling skills to each of the Steps  </a:t>
            </a:r>
          </a:p>
          <a:p>
            <a:endParaRPr lang="en-GB" dirty="0"/>
          </a:p>
        </p:txBody>
      </p:sp>
    </p:spTree>
    <p:extLst>
      <p:ext uri="{BB962C8B-B14F-4D97-AF65-F5344CB8AC3E}">
        <p14:creationId xmlns:p14="http://schemas.microsoft.com/office/powerpoint/2010/main" val="4195071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a:cs typeface="Calibri"/>
              </a:rPr>
              <a:t>5-Step Method: Competency Based</a:t>
            </a:r>
          </a:p>
        </p:txBody>
      </p:sp>
      <p:sp>
        <p:nvSpPr>
          <p:cNvPr id="5" name="Freeform 4"/>
          <p:cNvSpPr/>
          <p:nvPr/>
        </p:nvSpPr>
        <p:spPr>
          <a:xfrm>
            <a:off x="382772" y="1275917"/>
            <a:ext cx="11426455" cy="2446338"/>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tx1"/>
                </a:solidFill>
              </a:rPr>
              <a:t>Table 1: 5-Step Criteria</a:t>
            </a:r>
          </a:p>
          <a:p>
            <a:r>
              <a:rPr lang="en-GB" sz="2000" b="1" dirty="0">
                <a:solidFill>
                  <a:schemeClr val="tx1"/>
                </a:solidFill>
              </a:rPr>
              <a:t>Key Principle: In reviewing each Step, the key question is:  From listening to this recording, have you demonstrated enough skill to become a 5-Step Method Practitioner?  </a:t>
            </a:r>
          </a:p>
          <a:p>
            <a:endParaRPr lang="en-GB" sz="2000" b="1" dirty="0">
              <a:solidFill>
                <a:schemeClr val="tx1"/>
              </a:solidFill>
            </a:endParaRPr>
          </a:p>
          <a:p>
            <a:r>
              <a:rPr lang="x-none" sz="2000" b="1" dirty="0">
                <a:solidFill>
                  <a:schemeClr val="tx1"/>
                </a:solidFill>
              </a:rPr>
              <a:t>Did </a:t>
            </a:r>
            <a:r>
              <a:rPr lang="en-GB" sz="2000" b="1" dirty="0">
                <a:solidFill>
                  <a:schemeClr val="tx1"/>
                </a:solidFill>
              </a:rPr>
              <a:t>you</a:t>
            </a:r>
            <a:r>
              <a:rPr lang="x-none" sz="2000" b="1" dirty="0">
                <a:solidFill>
                  <a:schemeClr val="tx1"/>
                </a:solidFill>
              </a:rPr>
              <a:t> structure the session so that all aspects of the Step being undertaken were covered and did </a:t>
            </a:r>
            <a:r>
              <a:rPr lang="en-GB" sz="2000" b="1" dirty="0">
                <a:solidFill>
                  <a:schemeClr val="tx1"/>
                </a:solidFill>
              </a:rPr>
              <a:t>you </a:t>
            </a:r>
            <a:r>
              <a:rPr lang="x-none" sz="2000" b="1" dirty="0">
                <a:solidFill>
                  <a:schemeClr val="tx1"/>
                </a:solidFill>
              </a:rPr>
              <a:t>ask the right questions?</a:t>
            </a:r>
            <a:endParaRPr lang="en-GB" sz="2000" b="1" dirty="0">
              <a:solidFill>
                <a:schemeClr val="tx1"/>
              </a:solidFill>
            </a:endParaRPr>
          </a:p>
          <a:p>
            <a:r>
              <a:rPr lang="en-GB" sz="2000" b="1" dirty="0">
                <a:solidFill>
                  <a:schemeClr val="tx1"/>
                </a:solidFill>
              </a:rPr>
              <a:t>If I just listen to myself and not the Family Member, would I hear evidence of good 5-Step practice?</a:t>
            </a:r>
            <a:endParaRPr lang="en-US" sz="2000" b="1" dirty="0">
              <a:solidFill>
                <a:schemeClr val="tx1"/>
              </a:solidFill>
              <a:latin typeface="Calibri"/>
              <a:cs typeface="Calibri"/>
            </a:endParaRPr>
          </a:p>
        </p:txBody>
      </p:sp>
      <p:sp>
        <p:nvSpPr>
          <p:cNvPr id="12" name="Freeform 4">
            <a:extLst>
              <a:ext uri="{FF2B5EF4-FFF2-40B4-BE49-F238E27FC236}">
                <a16:creationId xmlns:a16="http://schemas.microsoft.com/office/drawing/2014/main" id="{CC237E5F-1470-4EF9-A07F-B97B00E94356}"/>
              </a:ext>
            </a:extLst>
          </p:cNvPr>
          <p:cNvSpPr/>
          <p:nvPr/>
        </p:nvSpPr>
        <p:spPr>
          <a:xfrm>
            <a:off x="382773" y="3880767"/>
            <a:ext cx="11426454" cy="1855015"/>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tx1"/>
                </a:solidFill>
              </a:rPr>
              <a:t>Table 2: Counselling &amp; Other Skills</a:t>
            </a:r>
          </a:p>
          <a:p>
            <a:pPr algn="ctr"/>
            <a:endParaRPr lang="en-GB" b="1" dirty="0">
              <a:solidFill>
                <a:schemeClr val="tx1"/>
              </a:solidFill>
            </a:endParaRPr>
          </a:p>
          <a:p>
            <a:r>
              <a:rPr lang="en-GB" sz="2000" b="1" dirty="0">
                <a:solidFill>
                  <a:schemeClr val="tx1"/>
                </a:solidFill>
              </a:rPr>
              <a:t>Key Principle: Have I demonstrated enough competency in counselling skills? </a:t>
            </a:r>
            <a:r>
              <a:rPr lang="en-GB" sz="2000" dirty="0">
                <a:solidFill>
                  <a:schemeClr val="tx1"/>
                </a:solidFill>
              </a:rPr>
              <a:t> </a:t>
            </a:r>
          </a:p>
          <a:p>
            <a:r>
              <a:rPr lang="en-GB" sz="2000" b="1" dirty="0">
                <a:solidFill>
                  <a:schemeClr val="tx1"/>
                </a:solidFill>
              </a:rPr>
              <a:t>You may want to ask yourself some questions “</a:t>
            </a:r>
            <a:r>
              <a:rPr lang="en-GB" sz="2000" b="1" i="1" dirty="0">
                <a:solidFill>
                  <a:schemeClr val="tx1"/>
                </a:solidFill>
              </a:rPr>
              <a:t>Did I create the conditions in the session that allowed the FM to explore the issues?</a:t>
            </a:r>
            <a:r>
              <a:rPr lang="en-GB" sz="2000" b="1" dirty="0">
                <a:solidFill>
                  <a:schemeClr val="tx1"/>
                </a:solidFill>
              </a:rPr>
              <a:t>”; “</a:t>
            </a:r>
            <a:r>
              <a:rPr lang="en-GB" sz="2000" b="1" i="1" dirty="0">
                <a:solidFill>
                  <a:schemeClr val="tx1"/>
                </a:solidFill>
              </a:rPr>
              <a:t>Was there evidence from what the family member said that they felt this was a positive session and would come back”.</a:t>
            </a:r>
            <a:endParaRPr lang="en-US" sz="2000" dirty="0">
              <a:solidFill>
                <a:schemeClr val="tx1"/>
              </a:solidFill>
              <a:latin typeface="Calibri"/>
              <a:cs typeface="Calibri"/>
            </a:endParaRPr>
          </a:p>
        </p:txBody>
      </p:sp>
      <p:sp>
        <p:nvSpPr>
          <p:cNvPr id="13" name="Freeform 4">
            <a:extLst>
              <a:ext uri="{FF2B5EF4-FFF2-40B4-BE49-F238E27FC236}">
                <a16:creationId xmlns:a16="http://schemas.microsoft.com/office/drawing/2014/main" id="{4D3CB8CF-D0C0-4A9E-A764-92B074E7B269}"/>
              </a:ext>
            </a:extLst>
          </p:cNvPr>
          <p:cNvSpPr/>
          <p:nvPr/>
        </p:nvSpPr>
        <p:spPr>
          <a:xfrm>
            <a:off x="521679" y="5947857"/>
            <a:ext cx="11060721" cy="766564"/>
          </a:xfrm>
          <a:custGeom>
            <a:avLst/>
            <a:gdLst>
              <a:gd name="connsiteX0" fmla="*/ 0 w 2926080"/>
              <a:gd name="connsiteY0" fmla="*/ 0 h 2214880"/>
              <a:gd name="connsiteX1" fmla="*/ 0 w 2926080"/>
              <a:gd name="connsiteY1" fmla="*/ 2214880 h 2214880"/>
              <a:gd name="connsiteX2" fmla="*/ 2926080 w 2926080"/>
              <a:gd name="connsiteY2" fmla="*/ 2153920 h 2214880"/>
              <a:gd name="connsiteX3" fmla="*/ 2926080 w 2926080"/>
              <a:gd name="connsiteY3" fmla="*/ 20320 h 2214880"/>
              <a:gd name="connsiteX4" fmla="*/ 0 w 2926080"/>
              <a:gd name="connsiteY4" fmla="*/ 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214880">
                <a:moveTo>
                  <a:pt x="0" y="0"/>
                </a:moveTo>
                <a:lnTo>
                  <a:pt x="0" y="2214880"/>
                </a:lnTo>
                <a:lnTo>
                  <a:pt x="2926080" y="2153920"/>
                </a:lnTo>
                <a:lnTo>
                  <a:pt x="2926080" y="203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tx1"/>
                </a:solidFill>
              </a:rPr>
              <a:t>See Handout: Common Problems</a:t>
            </a:r>
          </a:p>
          <a:p>
            <a:pPr algn="ctr"/>
            <a:r>
              <a:rPr lang="en-GB" b="1" dirty="0">
                <a:solidFill>
                  <a:schemeClr val="tx1"/>
                </a:solidFill>
              </a:rPr>
              <a:t>Gives Good Tips and Guidance and Suggested Sentences</a:t>
            </a:r>
          </a:p>
          <a:p>
            <a:endParaRPr lang="en-GB" b="1" dirty="0">
              <a:solidFill>
                <a:schemeClr val="tx1"/>
              </a:solidFill>
            </a:endParaRPr>
          </a:p>
          <a:p>
            <a:endParaRPr lang="en-GB" sz="2000" b="1" dirty="0">
              <a:solidFill>
                <a:schemeClr val="tx1"/>
              </a:solidFill>
            </a:endParaRPr>
          </a:p>
        </p:txBody>
      </p:sp>
    </p:spTree>
    <p:extLst>
      <p:ext uri="{BB962C8B-B14F-4D97-AF65-F5344CB8AC3E}">
        <p14:creationId xmlns:p14="http://schemas.microsoft.com/office/powerpoint/2010/main" val="3959652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7"/>
            <a:ext cx="10515600" cy="1868351"/>
          </a:xfrm>
        </p:spPr>
        <p:txBody>
          <a:bodyPr/>
          <a:lstStyle/>
          <a:p>
            <a:r>
              <a:rPr lang="en-US" dirty="0">
                <a:latin typeface="Calibri"/>
                <a:cs typeface="Calibri"/>
              </a:rPr>
              <a:t>Why is the Competency Framework important?</a:t>
            </a:r>
          </a:p>
        </p:txBody>
      </p:sp>
      <p:sp>
        <p:nvSpPr>
          <p:cNvPr id="4" name="Content Placeholder 3"/>
          <p:cNvSpPr>
            <a:spLocks noGrp="1"/>
          </p:cNvSpPr>
          <p:nvPr>
            <p:ph idx="1"/>
          </p:nvPr>
        </p:nvSpPr>
        <p:spPr>
          <a:xfrm>
            <a:off x="568719" y="1583473"/>
            <a:ext cx="11173515" cy="4873083"/>
          </a:xfrm>
          <a:solidFill>
            <a:schemeClr val="accent1"/>
          </a:solidFill>
        </p:spPr>
        <p:txBody>
          <a:bodyPr/>
          <a:lstStyle/>
          <a:p>
            <a:r>
              <a:rPr lang="en-GB" sz="3200" b="1" dirty="0">
                <a:solidFill>
                  <a:schemeClr val="tx1"/>
                </a:solidFill>
                <a:latin typeface="Calibri" pitchFamily="34" charset="0"/>
                <a:cs typeface="Calibri" pitchFamily="34" charset="0"/>
              </a:rPr>
              <a:t>Constant reminder of all of the competencies/skills required to deliver the whole 5-Step Method intervention</a:t>
            </a:r>
          </a:p>
          <a:p>
            <a:r>
              <a:rPr lang="en-GB" sz="3200" b="1" dirty="0">
                <a:solidFill>
                  <a:schemeClr val="tx1"/>
                </a:solidFill>
                <a:latin typeface="Calibri" pitchFamily="34" charset="0"/>
                <a:cs typeface="Calibri" pitchFamily="34" charset="0"/>
              </a:rPr>
              <a:t>Minimises the ‘training dilution effect’ &amp; ensures practitioners can maintain fidelity to the evidence-based intervention </a:t>
            </a:r>
          </a:p>
          <a:p>
            <a:r>
              <a:rPr lang="en-GB" sz="3200" b="1" dirty="0">
                <a:solidFill>
                  <a:schemeClr val="tx1"/>
                </a:solidFill>
                <a:latin typeface="Calibri" pitchFamily="34" charset="0"/>
                <a:cs typeface="Calibri" pitchFamily="34" charset="0"/>
              </a:rPr>
              <a:t>Supports ongoing professional development &amp; reflective practice (can be used to support clinical supervision)</a:t>
            </a:r>
          </a:p>
          <a:p>
            <a:endParaRPr lang="en-GB" dirty="0"/>
          </a:p>
        </p:txBody>
      </p:sp>
    </p:spTree>
    <p:extLst>
      <p:ext uri="{BB962C8B-B14F-4D97-AF65-F5344CB8AC3E}">
        <p14:creationId xmlns:p14="http://schemas.microsoft.com/office/powerpoint/2010/main" val="73797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346" y="524108"/>
            <a:ext cx="11027641" cy="903248"/>
          </a:xfrm>
        </p:spPr>
        <p:txBody>
          <a:bodyPr>
            <a:normAutofit fontScale="90000"/>
          </a:bodyPr>
          <a:lstStyle/>
          <a:p>
            <a:r>
              <a:rPr lang="en-GB" sz="6000" b="1" dirty="0">
                <a:solidFill>
                  <a:schemeClr val="tx1"/>
                </a:solidFill>
                <a:latin typeface="Calibri"/>
                <a:cs typeface="Calibri"/>
              </a:rPr>
              <a:t>Practitioner Competency Framework</a:t>
            </a:r>
            <a:endParaRPr lang="en-IE" sz="5300" b="1" dirty="0">
              <a:solidFill>
                <a:schemeClr val="tx1"/>
              </a:solidFill>
              <a:latin typeface="Calibri"/>
              <a:cs typeface="Calibri"/>
            </a:endParaRPr>
          </a:p>
        </p:txBody>
      </p:sp>
      <p:sp>
        <p:nvSpPr>
          <p:cNvPr id="3" name="TextBox 2"/>
          <p:cNvSpPr txBox="1"/>
          <p:nvPr/>
        </p:nvSpPr>
        <p:spPr>
          <a:xfrm>
            <a:off x="992228" y="734167"/>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
        <p:nvSpPr>
          <p:cNvPr id="5" name="TextBox 4"/>
          <p:cNvSpPr txBox="1"/>
          <p:nvPr/>
        </p:nvSpPr>
        <p:spPr>
          <a:xfrm>
            <a:off x="1630947" y="1764632"/>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pic>
        <p:nvPicPr>
          <p:cNvPr id="7" name="Picture 6" descr="Skills Framework cropped.jpg"/>
          <p:cNvPicPr>
            <a:picLocks noChangeAspect="1"/>
          </p:cNvPicPr>
          <p:nvPr/>
        </p:nvPicPr>
        <p:blipFill>
          <a:blip r:embed="rId4" cstate="print"/>
          <a:stretch>
            <a:fillRect/>
          </a:stretch>
        </p:blipFill>
        <p:spPr>
          <a:xfrm>
            <a:off x="915885" y="1642351"/>
            <a:ext cx="10291091" cy="4702693"/>
          </a:xfrm>
          <a:prstGeom prst="rect">
            <a:avLst/>
          </a:prstGeom>
        </p:spPr>
      </p:pic>
    </p:spTree>
    <p:custDataLst>
      <p:tags r:id="rId1"/>
    </p:custDataLst>
    <p:extLst>
      <p:ext uri="{BB962C8B-B14F-4D97-AF65-F5344CB8AC3E}">
        <p14:creationId xmlns:p14="http://schemas.microsoft.com/office/powerpoint/2010/main" val="3095576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445216"/>
            <a:ext cx="10515600" cy="2743200"/>
          </a:xfrm>
        </p:spPr>
        <p:txBody>
          <a:bodyPr>
            <a:normAutofit/>
          </a:bodyPr>
          <a:lstStyle/>
          <a:p>
            <a:r>
              <a:rPr lang="en-US" sz="6000" b="1" dirty="0">
                <a:solidFill>
                  <a:schemeClr val="tx1"/>
                </a:solidFill>
                <a:effectLst>
                  <a:outerShdw blurRad="38100" dist="38100" dir="2700000" algn="tl">
                    <a:srgbClr val="000000">
                      <a:alpha val="43137"/>
                    </a:srgbClr>
                  </a:outerShdw>
                </a:effectLst>
                <a:latin typeface="Calibri"/>
                <a:cs typeface="Calibri"/>
              </a:rPr>
              <a:t>Section 4</a:t>
            </a: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US" sz="6000" b="1" dirty="0">
                <a:solidFill>
                  <a:schemeClr val="tx1"/>
                </a:solidFill>
                <a:effectLst>
                  <a:outerShdw blurRad="38100" dist="38100" dir="2700000" algn="tl">
                    <a:srgbClr val="000000">
                      <a:alpha val="43137"/>
                    </a:srgbClr>
                  </a:outerShdw>
                </a:effectLst>
                <a:latin typeface="Calibri"/>
                <a:cs typeface="Calibri"/>
              </a:rPr>
              <a:t>K</a:t>
            </a:r>
            <a:r>
              <a:rPr lang="en-IE" sz="6000" b="1" dirty="0">
                <a:solidFill>
                  <a:schemeClr val="tx1"/>
                </a:solidFill>
                <a:effectLst>
                  <a:outerShdw blurRad="38100" dist="38100" dir="2700000" algn="tl">
                    <a:srgbClr val="000000">
                      <a:alpha val="43137"/>
                    </a:srgbClr>
                  </a:outerShdw>
                </a:effectLst>
                <a:latin typeface="Calibri"/>
                <a:cs typeface="Calibri"/>
              </a:rPr>
              <a:t>ey Counselling Skills</a:t>
            </a: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41591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598697"/>
            <a:ext cx="10515600" cy="1079201"/>
          </a:xfrm>
        </p:spPr>
        <p:txBody>
          <a:bodyPr/>
          <a:lstStyle/>
          <a:p>
            <a:r>
              <a:rPr lang="en-US" dirty="0">
                <a:latin typeface="Calibri"/>
                <a:cs typeface="Calibri"/>
              </a:rPr>
              <a:t>Who are AFINet UK?</a:t>
            </a:r>
          </a:p>
        </p:txBody>
      </p:sp>
      <p:grpSp>
        <p:nvGrpSpPr>
          <p:cNvPr id="5" name="Group 4"/>
          <p:cNvGrpSpPr/>
          <p:nvPr/>
        </p:nvGrpSpPr>
        <p:grpSpPr>
          <a:xfrm>
            <a:off x="157539" y="1210155"/>
            <a:ext cx="3369271" cy="3058656"/>
            <a:chOff x="979013" y="2359214"/>
            <a:chExt cx="2433609" cy="2433608"/>
          </a:xfrm>
        </p:grpSpPr>
        <p:pic>
          <p:nvPicPr>
            <p:cNvPr id="6" name="Picture 5"/>
            <p:cNvPicPr>
              <a:picLocks noChangeAspect="1"/>
            </p:cNvPicPr>
            <p:nvPr/>
          </p:nvPicPr>
          <p:blipFill>
            <a:blip r:embed="rId2"/>
            <a:stretch>
              <a:fillRect/>
            </a:stretch>
          </p:blipFill>
          <p:spPr>
            <a:xfrm>
              <a:off x="979013" y="2359214"/>
              <a:ext cx="2433609" cy="2433607"/>
            </a:xfrm>
            <a:prstGeom prst="rect">
              <a:avLst/>
            </a:prstGeom>
          </p:spPr>
        </p:pic>
        <p:sp>
          <p:nvSpPr>
            <p:cNvPr id="7" name="Oval 6"/>
            <p:cNvSpPr/>
            <p:nvPr/>
          </p:nvSpPr>
          <p:spPr>
            <a:xfrm>
              <a:off x="979014" y="2359214"/>
              <a:ext cx="2433608" cy="2433608"/>
            </a:xfrm>
            <a:prstGeom prst="ellipse">
              <a:avLst/>
            </a:prstGeom>
            <a:no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p:cNvPicPr>
            <a:picLocks noChangeAspect="1"/>
          </p:cNvPicPr>
          <p:nvPr/>
        </p:nvPicPr>
        <p:blipFill>
          <a:blip r:embed="rId3"/>
          <a:stretch>
            <a:fillRect/>
          </a:stretch>
        </p:blipFill>
        <p:spPr>
          <a:xfrm>
            <a:off x="4231398" y="1349600"/>
            <a:ext cx="2512540" cy="2585753"/>
          </a:xfrm>
          <a:prstGeom prst="rect">
            <a:avLst/>
          </a:prstGeom>
        </p:spPr>
      </p:pic>
      <p:sp>
        <p:nvSpPr>
          <p:cNvPr id="12" name="Freeform 11"/>
          <p:cNvSpPr/>
          <p:nvPr/>
        </p:nvSpPr>
        <p:spPr>
          <a:xfrm>
            <a:off x="7799976" y="1673417"/>
            <a:ext cx="3508310" cy="2500604"/>
          </a:xfrm>
          <a:custGeom>
            <a:avLst/>
            <a:gdLst>
              <a:gd name="connsiteX0" fmla="*/ 0 w 3508310"/>
              <a:gd name="connsiteY0" fmla="*/ 18661 h 2500604"/>
              <a:gd name="connsiteX1" fmla="*/ 3508310 w 3508310"/>
              <a:gd name="connsiteY1" fmla="*/ 0 h 2500604"/>
              <a:gd name="connsiteX2" fmla="*/ 3209730 w 3508310"/>
              <a:gd name="connsiteY2" fmla="*/ 2500604 h 2500604"/>
              <a:gd name="connsiteX3" fmla="*/ 261257 w 3508310"/>
              <a:gd name="connsiteY3" fmla="*/ 2481943 h 2500604"/>
              <a:gd name="connsiteX4" fmla="*/ 0 w 3508310"/>
              <a:gd name="connsiteY4" fmla="*/ 18661 h 2500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310" h="2500604">
                <a:moveTo>
                  <a:pt x="0" y="18661"/>
                </a:moveTo>
                <a:lnTo>
                  <a:pt x="3508310" y="0"/>
                </a:lnTo>
                <a:lnTo>
                  <a:pt x="3209730" y="2500604"/>
                </a:lnTo>
                <a:lnTo>
                  <a:pt x="261257" y="2481943"/>
                </a:lnTo>
                <a:lnTo>
                  <a:pt x="0" y="18661"/>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B2B2B"/>
                </a:solidFill>
                <a:latin typeface="Calibri"/>
                <a:cs typeface="Calibri"/>
              </a:rPr>
              <a:t>Richard Velleman</a:t>
            </a:r>
          </a:p>
          <a:p>
            <a:pPr algn="ctr"/>
            <a:r>
              <a:rPr lang="en-US" sz="2800" b="1" dirty="0">
                <a:solidFill>
                  <a:srgbClr val="2B2B2B"/>
                </a:solidFill>
                <a:latin typeface="Calibri"/>
                <a:cs typeface="Calibri"/>
              </a:rPr>
              <a:t>Jim Orford</a:t>
            </a:r>
          </a:p>
          <a:p>
            <a:pPr algn="ctr"/>
            <a:r>
              <a:rPr lang="en-US" sz="2800" b="1" dirty="0">
                <a:solidFill>
                  <a:srgbClr val="2B2B2B"/>
                </a:solidFill>
                <a:latin typeface="Calibri"/>
                <a:cs typeface="Calibri"/>
              </a:rPr>
              <a:t>Lorna Templeton</a:t>
            </a:r>
          </a:p>
          <a:p>
            <a:pPr algn="ctr"/>
            <a:r>
              <a:rPr lang="en-US" sz="2800" b="1" dirty="0">
                <a:solidFill>
                  <a:srgbClr val="2B2B2B"/>
                </a:solidFill>
                <a:latin typeface="Calibri"/>
                <a:cs typeface="Calibri"/>
              </a:rPr>
              <a:t>Gill Velleman</a:t>
            </a:r>
          </a:p>
        </p:txBody>
      </p:sp>
      <p:sp>
        <p:nvSpPr>
          <p:cNvPr id="14" name="Freeform 13"/>
          <p:cNvSpPr/>
          <p:nvPr/>
        </p:nvSpPr>
        <p:spPr>
          <a:xfrm>
            <a:off x="5649337" y="4436843"/>
            <a:ext cx="2379216" cy="2068497"/>
          </a:xfrm>
          <a:custGeom>
            <a:avLst/>
            <a:gdLst>
              <a:gd name="connsiteX0" fmla="*/ 17756 w 2379216"/>
              <a:gd name="connsiteY0" fmla="*/ 62144 h 2068497"/>
              <a:gd name="connsiteX1" fmla="*/ 2352583 w 2379216"/>
              <a:gd name="connsiteY1" fmla="*/ 0 h 2068497"/>
              <a:gd name="connsiteX2" fmla="*/ 2379216 w 2379216"/>
              <a:gd name="connsiteY2" fmla="*/ 2068497 h 2068497"/>
              <a:gd name="connsiteX3" fmla="*/ 0 w 2379216"/>
              <a:gd name="connsiteY3" fmla="*/ 2024109 h 2068497"/>
              <a:gd name="connsiteX4" fmla="*/ 17756 w 2379216"/>
              <a:gd name="connsiteY4" fmla="*/ 62144 h 2068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216" h="2068497">
                <a:moveTo>
                  <a:pt x="17756" y="62144"/>
                </a:moveTo>
                <a:lnTo>
                  <a:pt x="2352583" y="0"/>
                </a:lnTo>
                <a:lnTo>
                  <a:pt x="2379216" y="2068497"/>
                </a:lnTo>
                <a:lnTo>
                  <a:pt x="0" y="2024109"/>
                </a:lnTo>
                <a:lnTo>
                  <a:pt x="17756" y="62144"/>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Clinical Psychologists, Researchers, Consultants</a:t>
            </a:r>
          </a:p>
        </p:txBody>
      </p:sp>
      <p:sp>
        <p:nvSpPr>
          <p:cNvPr id="3" name="Rectangle 2">
            <a:extLst>
              <a:ext uri="{FF2B5EF4-FFF2-40B4-BE49-F238E27FC236}">
                <a16:creationId xmlns:a16="http://schemas.microsoft.com/office/drawing/2014/main" id="{88501200-79F3-477B-B085-DDC2A0CBAF81}"/>
              </a:ext>
            </a:extLst>
          </p:cNvPr>
          <p:cNvSpPr/>
          <p:nvPr/>
        </p:nvSpPr>
        <p:spPr>
          <a:xfrm>
            <a:off x="4895400" y="459260"/>
            <a:ext cx="4841390" cy="703078"/>
          </a:xfrm>
          <a:prstGeom prst="rect">
            <a:avLst/>
          </a:prstGeom>
        </p:spPr>
        <p:txBody>
          <a:bodyPr wrap="none">
            <a:spAutoFit/>
          </a:bodyPr>
          <a:lstStyle/>
          <a:p>
            <a:pPr>
              <a:lnSpc>
                <a:spcPct val="107000"/>
              </a:lnSpc>
              <a:spcAft>
                <a:spcPts val="800"/>
              </a:spcAft>
            </a:pPr>
            <a:r>
              <a:rPr lang="en-GB" sz="4000" u="sng" dirty="0">
                <a:latin typeface="Arial" panose="020B0604020202020204" pitchFamily="34" charset="0"/>
                <a:ea typeface="Calibri" panose="020F0502020204030204" pitchFamily="34" charset="0"/>
                <a:cs typeface="Times New Roman" panose="02020603050405020304" pitchFamily="18" charset="0"/>
              </a:rPr>
              <a:t>http://afinetwork.info</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rPr>
              <a:t>/</a:t>
            </a:r>
            <a:endParaRPr lang="en-GB" dirty="0">
              <a:latin typeface="Arial" panose="020B0604020202020204" pitchFamily="34" charset="0"/>
              <a:ea typeface="Calibri" panose="020F0502020204030204" pitchFamily="34" charset="0"/>
              <a:cs typeface="Times New Roman" panose="02020603050405020304" pitchFamily="18" charset="0"/>
            </a:endParaRPr>
          </a:p>
        </p:txBody>
      </p:sp>
      <p:sp>
        <p:nvSpPr>
          <p:cNvPr id="13" name="Freeform 13">
            <a:extLst>
              <a:ext uri="{FF2B5EF4-FFF2-40B4-BE49-F238E27FC236}">
                <a16:creationId xmlns:a16="http://schemas.microsoft.com/office/drawing/2014/main" id="{F65CC6B3-A59F-49C2-97A2-1D8AC9020F8B}"/>
              </a:ext>
            </a:extLst>
          </p:cNvPr>
          <p:cNvSpPr/>
          <p:nvPr/>
        </p:nvSpPr>
        <p:spPr>
          <a:xfrm>
            <a:off x="8315095" y="4440487"/>
            <a:ext cx="3508310" cy="2068497"/>
          </a:xfrm>
          <a:custGeom>
            <a:avLst/>
            <a:gdLst>
              <a:gd name="connsiteX0" fmla="*/ 17756 w 2379216"/>
              <a:gd name="connsiteY0" fmla="*/ 62144 h 2068497"/>
              <a:gd name="connsiteX1" fmla="*/ 2352583 w 2379216"/>
              <a:gd name="connsiteY1" fmla="*/ 0 h 2068497"/>
              <a:gd name="connsiteX2" fmla="*/ 2379216 w 2379216"/>
              <a:gd name="connsiteY2" fmla="*/ 2068497 h 2068497"/>
              <a:gd name="connsiteX3" fmla="*/ 0 w 2379216"/>
              <a:gd name="connsiteY3" fmla="*/ 2024109 h 2068497"/>
              <a:gd name="connsiteX4" fmla="*/ 17756 w 2379216"/>
              <a:gd name="connsiteY4" fmla="*/ 62144 h 2068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216" h="2068497">
                <a:moveTo>
                  <a:pt x="17756" y="62144"/>
                </a:moveTo>
                <a:lnTo>
                  <a:pt x="2352583" y="0"/>
                </a:lnTo>
                <a:lnTo>
                  <a:pt x="2379216" y="2068497"/>
                </a:lnTo>
                <a:lnTo>
                  <a:pt x="0" y="2024109"/>
                </a:lnTo>
                <a:lnTo>
                  <a:pt x="17756" y="62144"/>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AFINet: You can join and access all the materials and videos. </a:t>
            </a:r>
          </a:p>
          <a:p>
            <a:pPr algn="ctr"/>
            <a:r>
              <a:rPr lang="en-US" sz="2400" b="1" dirty="0">
                <a:solidFill>
                  <a:srgbClr val="2B2B2B"/>
                </a:solidFill>
                <a:latin typeface="Calibri"/>
                <a:cs typeface="Calibri"/>
              </a:rPr>
              <a:t>There is a 5-Step Method Page</a:t>
            </a:r>
          </a:p>
        </p:txBody>
      </p:sp>
      <p:pic>
        <p:nvPicPr>
          <p:cNvPr id="19" name="Picture 18">
            <a:extLst>
              <a:ext uri="{FF2B5EF4-FFF2-40B4-BE49-F238E27FC236}">
                <a16:creationId xmlns:a16="http://schemas.microsoft.com/office/drawing/2014/main" id="{A16B800F-750D-4C73-9F95-0FD8B648B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293734" y="3903677"/>
            <a:ext cx="2289127" cy="2914198"/>
          </a:xfrm>
          <a:prstGeom prst="rect">
            <a:avLst/>
          </a:prstGeom>
        </p:spPr>
      </p:pic>
    </p:spTree>
    <p:extLst>
      <p:ext uri="{BB962C8B-B14F-4D97-AF65-F5344CB8AC3E}">
        <p14:creationId xmlns:p14="http://schemas.microsoft.com/office/powerpoint/2010/main" val="820738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1679" y="352336"/>
            <a:ext cx="11152579" cy="1325563"/>
          </a:xfrm>
        </p:spPr>
        <p:txBody>
          <a:bodyPr/>
          <a:lstStyle/>
          <a:p>
            <a:pPr algn="ctr"/>
            <a:r>
              <a:rPr lang="en-US" dirty="0">
                <a:latin typeface="Calibri"/>
                <a:cs typeface="Calibri"/>
              </a:rPr>
              <a:t>Two sets of Competencies: </a:t>
            </a:r>
            <a:br>
              <a:rPr lang="en-US" dirty="0">
                <a:latin typeface="Calibri"/>
                <a:cs typeface="Calibri"/>
              </a:rPr>
            </a:br>
            <a:br>
              <a:rPr lang="en-US" dirty="0">
                <a:latin typeface="Calibri"/>
                <a:cs typeface="Calibri"/>
              </a:rPr>
            </a:br>
            <a:r>
              <a:rPr lang="en-US" dirty="0">
                <a:latin typeface="Calibri"/>
                <a:cs typeface="Calibri"/>
              </a:rPr>
              <a:t>The nature of high quality 5-Step Method delivery</a:t>
            </a:r>
          </a:p>
        </p:txBody>
      </p:sp>
      <p:sp>
        <p:nvSpPr>
          <p:cNvPr id="10" name="Content Placeholder 2"/>
          <p:cNvSpPr txBox="1">
            <a:spLocks/>
          </p:cNvSpPr>
          <p:nvPr/>
        </p:nvSpPr>
        <p:spPr>
          <a:xfrm>
            <a:off x="7257345" y="2706255"/>
            <a:ext cx="4416913" cy="3264000"/>
          </a:xfrm>
          <a:prstGeom prst="rect">
            <a:avLst/>
          </a:prstGeom>
          <a:solidFill>
            <a:srgbClr val="FFC000"/>
          </a:solidFill>
          <a:ln w="12700">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Wingdings" pitchFamily="2" charset="2"/>
              <a:buChar char="ü"/>
            </a:pPr>
            <a:r>
              <a:rPr lang="en-GB" sz="5333" b="1" i="1" dirty="0">
                <a:latin typeface="Calibri" panose="020F0502020204030204" pitchFamily="34" charset="0"/>
                <a:cs typeface="Calibri" panose="020F0502020204030204" pitchFamily="34" charset="0"/>
              </a:rPr>
              <a:t> Sets of Competencies for each of the 5 Steps in the 5-Step Method</a:t>
            </a:r>
          </a:p>
          <a:p>
            <a:pPr marL="0" indent="0">
              <a:lnSpc>
                <a:spcPct val="100000"/>
              </a:lnSpc>
              <a:spcBef>
                <a:spcPts val="0"/>
              </a:spcBef>
              <a:spcAft>
                <a:spcPts val="600"/>
              </a:spcAft>
              <a:buFont typeface="Wingdings" pitchFamily="2" charset="2"/>
              <a:buChar char="ü"/>
            </a:pPr>
            <a:endParaRPr lang="en-GB" b="1" i="1" dirty="0"/>
          </a:p>
          <a:p>
            <a:pPr marL="0" indent="0">
              <a:lnSpc>
                <a:spcPct val="100000"/>
              </a:lnSpc>
              <a:spcBef>
                <a:spcPts val="0"/>
              </a:spcBef>
              <a:spcAft>
                <a:spcPts val="600"/>
              </a:spcAft>
              <a:buFont typeface="Wingdings" pitchFamily="2" charset="2"/>
              <a:buChar char="ü"/>
            </a:pPr>
            <a:endParaRPr lang="en-GB" b="1" i="1" dirty="0"/>
          </a:p>
        </p:txBody>
      </p:sp>
      <p:sp>
        <p:nvSpPr>
          <p:cNvPr id="6" name="Content Placeholder 2">
            <a:extLst>
              <a:ext uri="{FF2B5EF4-FFF2-40B4-BE49-F238E27FC236}">
                <a16:creationId xmlns:a16="http://schemas.microsoft.com/office/drawing/2014/main" id="{F0838CFB-B38D-49A1-B166-AA7CBCA4CD87}"/>
              </a:ext>
            </a:extLst>
          </p:cNvPr>
          <p:cNvSpPr txBox="1">
            <a:spLocks/>
          </p:cNvSpPr>
          <p:nvPr/>
        </p:nvSpPr>
        <p:spPr>
          <a:xfrm>
            <a:off x="352949" y="2706253"/>
            <a:ext cx="4272000" cy="3264000"/>
          </a:xfrm>
          <a:prstGeom prst="rect">
            <a:avLst/>
          </a:prstGeom>
          <a:solidFill>
            <a:srgbClr val="FFC000"/>
          </a:solidFill>
          <a:ln w="12700">
            <a:solidFill>
              <a:schemeClr val="tx1"/>
            </a:solidFill>
          </a:ln>
        </p:spPr>
        <p:txBody>
          <a:bodyPr vert="horz" lIns="91440" tIns="45720" rIns="91440" bIns="45720" rtlCol="0">
            <a:normAutofit/>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Wingdings" pitchFamily="2" charset="2"/>
              <a:buChar char="ü"/>
            </a:pPr>
            <a:r>
              <a:rPr lang="en-GB" sz="5333" b="1" i="1" dirty="0">
                <a:latin typeface="Calibri" pitchFamily="34" charset="0"/>
                <a:cs typeface="Calibri" pitchFamily="34" charset="0"/>
              </a:rPr>
              <a:t> Core Counselling Competencies</a:t>
            </a:r>
            <a:endParaRPr lang="en-US" sz="5333" b="1" dirty="0">
              <a:latin typeface="Calibri" pitchFamily="34" charset="0"/>
              <a:cs typeface="Calibri" pitchFamily="34" charset="0"/>
            </a:endParaRPr>
          </a:p>
          <a:p>
            <a:pPr marL="0" indent="0">
              <a:lnSpc>
                <a:spcPct val="100000"/>
              </a:lnSpc>
              <a:spcBef>
                <a:spcPts val="0"/>
              </a:spcBef>
              <a:spcAft>
                <a:spcPts val="600"/>
              </a:spcAft>
              <a:buFont typeface="Wingdings" pitchFamily="2" charset="2"/>
              <a:buChar char="ü"/>
            </a:pPr>
            <a:endParaRPr lang="en-GB" b="1" i="1" dirty="0"/>
          </a:p>
          <a:p>
            <a:pPr marL="0" indent="0">
              <a:lnSpc>
                <a:spcPct val="100000"/>
              </a:lnSpc>
              <a:spcBef>
                <a:spcPts val="0"/>
              </a:spcBef>
              <a:spcAft>
                <a:spcPts val="600"/>
              </a:spcAft>
              <a:buFont typeface="Wingdings" pitchFamily="2" charset="2"/>
              <a:buChar char="ü"/>
            </a:pPr>
            <a:endParaRPr lang="en-GB" b="1" i="1" dirty="0"/>
          </a:p>
        </p:txBody>
      </p:sp>
      <p:sp>
        <p:nvSpPr>
          <p:cNvPr id="2" name="Cross 1">
            <a:extLst>
              <a:ext uri="{FF2B5EF4-FFF2-40B4-BE49-F238E27FC236}">
                <a16:creationId xmlns:a16="http://schemas.microsoft.com/office/drawing/2014/main" id="{186F202A-93A5-4856-A6A9-BD8C99BF0256}"/>
              </a:ext>
            </a:extLst>
          </p:cNvPr>
          <p:cNvSpPr/>
          <p:nvPr/>
        </p:nvSpPr>
        <p:spPr>
          <a:xfrm>
            <a:off x="5019675" y="3429000"/>
            <a:ext cx="1842944" cy="1752600"/>
          </a:xfrm>
          <a:prstGeom prst="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4800" b="1" dirty="0">
                <a:solidFill>
                  <a:schemeClr val="tx1"/>
                </a:solidFill>
                <a:latin typeface="Calibri" panose="020F0502020204030204" pitchFamily="34" charset="0"/>
                <a:cs typeface="Calibri" panose="020F0502020204030204" pitchFamily="34" charset="0"/>
              </a:rPr>
              <a:t>Plus</a:t>
            </a:r>
          </a:p>
        </p:txBody>
      </p:sp>
    </p:spTree>
    <p:extLst>
      <p:ext uri="{BB962C8B-B14F-4D97-AF65-F5344CB8AC3E}">
        <p14:creationId xmlns:p14="http://schemas.microsoft.com/office/powerpoint/2010/main" val="1240504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1679" y="352336"/>
            <a:ext cx="11152579" cy="1325563"/>
          </a:xfrm>
        </p:spPr>
        <p:txBody>
          <a:bodyPr/>
          <a:lstStyle/>
          <a:p>
            <a:r>
              <a:rPr lang="en-US" dirty="0">
                <a:latin typeface="Calibri"/>
                <a:cs typeface="Calibri"/>
              </a:rPr>
              <a:t>Key Principles behind the Core </a:t>
            </a:r>
            <a:r>
              <a:rPr lang="en-GB" dirty="0">
                <a:latin typeface="Calibri"/>
                <a:cs typeface="Calibri"/>
              </a:rPr>
              <a:t>Counselling</a:t>
            </a:r>
            <a:r>
              <a:rPr lang="en-US" dirty="0">
                <a:latin typeface="Calibri"/>
                <a:cs typeface="Calibri"/>
              </a:rPr>
              <a:t> Competencies</a:t>
            </a:r>
          </a:p>
        </p:txBody>
      </p:sp>
      <p:sp>
        <p:nvSpPr>
          <p:cNvPr id="8" name="Freeform 7"/>
          <p:cNvSpPr/>
          <p:nvPr/>
        </p:nvSpPr>
        <p:spPr>
          <a:xfrm>
            <a:off x="352947" y="1891387"/>
            <a:ext cx="5219179" cy="4364909"/>
          </a:xfrm>
          <a:custGeom>
            <a:avLst/>
            <a:gdLst>
              <a:gd name="connsiteX0" fmla="*/ 212651 w 4423144"/>
              <a:gd name="connsiteY0" fmla="*/ 0 h 4635795"/>
              <a:gd name="connsiteX1" fmla="*/ 4146697 w 4423144"/>
              <a:gd name="connsiteY1" fmla="*/ 63795 h 4635795"/>
              <a:gd name="connsiteX2" fmla="*/ 4423144 w 4423144"/>
              <a:gd name="connsiteY2" fmla="*/ 4167963 h 4635795"/>
              <a:gd name="connsiteX3" fmla="*/ 0 w 4423144"/>
              <a:gd name="connsiteY3" fmla="*/ 4635795 h 4635795"/>
              <a:gd name="connsiteX4" fmla="*/ 212651 w 4423144"/>
              <a:gd name="connsiteY4" fmla="*/ 0 h 463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144" h="4635795">
                <a:moveTo>
                  <a:pt x="212651" y="0"/>
                </a:moveTo>
                <a:lnTo>
                  <a:pt x="4146697" y="63795"/>
                </a:lnTo>
                <a:lnTo>
                  <a:pt x="4423144" y="4167963"/>
                </a:lnTo>
                <a:lnTo>
                  <a:pt x="0" y="4635795"/>
                </a:lnTo>
                <a:lnTo>
                  <a:pt x="212651"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ü"/>
            </a:pPr>
            <a:r>
              <a:rPr lang="en-GB" sz="3600" b="1" i="1" dirty="0">
                <a:solidFill>
                  <a:schemeClr val="tx1"/>
                </a:solidFill>
                <a:latin typeface="Calibri" pitchFamily="34" charset="0"/>
                <a:cs typeface="Calibri" pitchFamily="34" charset="0"/>
              </a:rPr>
              <a:t>Does the practitioner demonstrate enough competence in the application of the core counselling skills?</a:t>
            </a:r>
            <a:endParaRPr lang="en-US" sz="3600" b="1" dirty="0">
              <a:solidFill>
                <a:schemeClr val="tx1"/>
              </a:solidFill>
              <a:latin typeface="Calibri" pitchFamily="34" charset="0"/>
              <a:cs typeface="Calibri" pitchFamily="34" charset="0"/>
            </a:endParaRPr>
          </a:p>
        </p:txBody>
      </p:sp>
      <p:sp>
        <p:nvSpPr>
          <p:cNvPr id="10" name="Content Placeholder 2"/>
          <p:cNvSpPr txBox="1">
            <a:spLocks/>
          </p:cNvSpPr>
          <p:nvPr/>
        </p:nvSpPr>
        <p:spPr>
          <a:xfrm>
            <a:off x="5943601" y="1393901"/>
            <a:ext cx="5878099" cy="5241075"/>
          </a:xfrm>
          <a:prstGeom prst="rect">
            <a:avLst/>
          </a:prstGeom>
          <a:solidFill>
            <a:srgbClr val="FFC000"/>
          </a:solidFill>
          <a:ln w="12700">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Wingdings" pitchFamily="2" charset="2"/>
              <a:buChar char="ü"/>
            </a:pPr>
            <a:r>
              <a:rPr lang="en-GB" b="1" i="1" dirty="0"/>
              <a:t>Would I want to attend a counselling session with this person?</a:t>
            </a:r>
          </a:p>
          <a:p>
            <a:pPr marL="0" indent="0">
              <a:lnSpc>
                <a:spcPct val="100000"/>
              </a:lnSpc>
              <a:spcBef>
                <a:spcPts val="0"/>
              </a:spcBef>
              <a:spcAft>
                <a:spcPts val="600"/>
              </a:spcAft>
              <a:buFont typeface="Wingdings" pitchFamily="2" charset="2"/>
              <a:buChar char="ü"/>
            </a:pPr>
            <a:endParaRPr lang="en-GB" b="1" i="1" dirty="0"/>
          </a:p>
          <a:p>
            <a:pPr marL="0" indent="0">
              <a:lnSpc>
                <a:spcPct val="100000"/>
              </a:lnSpc>
              <a:spcBef>
                <a:spcPts val="0"/>
              </a:spcBef>
              <a:spcAft>
                <a:spcPts val="600"/>
              </a:spcAft>
              <a:buFont typeface="Wingdings" pitchFamily="2" charset="2"/>
              <a:buChar char="ü"/>
            </a:pPr>
            <a:r>
              <a:rPr lang="en-GB" b="1" i="1" dirty="0"/>
              <a:t>Does the practitioner create the conditions in the session that allows the affected family member to explore the issues?</a:t>
            </a:r>
          </a:p>
          <a:p>
            <a:pPr marL="0" indent="0">
              <a:lnSpc>
                <a:spcPct val="100000"/>
              </a:lnSpc>
              <a:spcBef>
                <a:spcPts val="0"/>
              </a:spcBef>
              <a:spcAft>
                <a:spcPts val="600"/>
              </a:spcAft>
              <a:buFont typeface="Wingdings" pitchFamily="2" charset="2"/>
              <a:buChar char="ü"/>
            </a:pPr>
            <a:endParaRPr lang="en-GB" b="1" i="1" dirty="0"/>
          </a:p>
          <a:p>
            <a:pPr marL="0" indent="0">
              <a:lnSpc>
                <a:spcPct val="100000"/>
              </a:lnSpc>
              <a:spcBef>
                <a:spcPts val="0"/>
              </a:spcBef>
              <a:spcAft>
                <a:spcPts val="600"/>
              </a:spcAft>
              <a:buFont typeface="Wingdings" pitchFamily="2" charset="2"/>
              <a:buChar char="ü"/>
            </a:pPr>
            <a:r>
              <a:rPr lang="en-GB" b="1" i="1" dirty="0"/>
              <a:t>Is there evidence from what the family member said that they felt it was a positive session and will come back for further sessions?</a:t>
            </a:r>
            <a:endParaRPr lang="en-US" sz="2400" b="1" dirty="0">
              <a:latin typeface="Calibri"/>
              <a:cs typeface="Calibri"/>
            </a:endParaRPr>
          </a:p>
        </p:txBody>
      </p:sp>
    </p:spTree>
    <p:extLst>
      <p:ext uri="{BB962C8B-B14F-4D97-AF65-F5344CB8AC3E}">
        <p14:creationId xmlns:p14="http://schemas.microsoft.com/office/powerpoint/2010/main" val="724803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98" y="333865"/>
            <a:ext cx="10628420" cy="876100"/>
          </a:xfrm>
        </p:spPr>
        <p:txBody>
          <a:bodyPr>
            <a:normAutofit/>
          </a:bodyPr>
          <a:lstStyle/>
          <a:p>
            <a:pPr algn="ctr"/>
            <a:r>
              <a:rPr lang="en-US" dirty="0">
                <a:latin typeface="Calibri" panose="020F0502020204030204" pitchFamily="34" charset="0"/>
                <a:cs typeface="Calibri" panose="020F0502020204030204" pitchFamily="34" charset="0"/>
              </a:rPr>
              <a:t>Counselling Skills Evidence Base</a:t>
            </a:r>
          </a:p>
        </p:txBody>
      </p:sp>
      <p:graphicFrame>
        <p:nvGraphicFramePr>
          <p:cNvPr id="5" name="Table 5">
            <a:extLst>
              <a:ext uri="{FF2B5EF4-FFF2-40B4-BE49-F238E27FC236}">
                <a16:creationId xmlns:a16="http://schemas.microsoft.com/office/drawing/2014/main" id="{47CF2A00-66C2-4E15-806D-C0C5F042780B}"/>
              </a:ext>
            </a:extLst>
          </p:cNvPr>
          <p:cNvGraphicFramePr>
            <a:graphicFrameLocks noGrp="1"/>
          </p:cNvGraphicFramePr>
          <p:nvPr>
            <p:ph sz="half" idx="1"/>
            <p:extLst>
              <p:ext uri="{D42A27DB-BD31-4B8C-83A1-F6EECF244321}">
                <p14:modId xmlns:p14="http://schemas.microsoft.com/office/powerpoint/2010/main" val="1071162356"/>
              </p:ext>
            </p:extLst>
          </p:nvPr>
        </p:nvGraphicFramePr>
        <p:xfrm>
          <a:off x="257716" y="1466817"/>
          <a:ext cx="11706304" cy="5602849"/>
        </p:xfrm>
        <a:graphic>
          <a:graphicData uri="http://schemas.openxmlformats.org/drawingml/2006/table">
            <a:tbl>
              <a:tblPr bandRow="1">
                <a:tableStyleId>{5C22544A-7EE6-4342-B048-85BDC9FD1C3A}</a:tableStyleId>
              </a:tblPr>
              <a:tblGrid>
                <a:gridCol w="5853152">
                  <a:extLst>
                    <a:ext uri="{9D8B030D-6E8A-4147-A177-3AD203B41FA5}">
                      <a16:colId xmlns:a16="http://schemas.microsoft.com/office/drawing/2014/main" val="3629905647"/>
                    </a:ext>
                  </a:extLst>
                </a:gridCol>
                <a:gridCol w="5853152">
                  <a:extLst>
                    <a:ext uri="{9D8B030D-6E8A-4147-A177-3AD203B41FA5}">
                      <a16:colId xmlns:a16="http://schemas.microsoft.com/office/drawing/2014/main" val="4077401343"/>
                    </a:ext>
                  </a:extLst>
                </a:gridCol>
              </a:tblGrid>
              <a:tr h="22150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latin typeface="Calibri" panose="020F0502020204030204" pitchFamily="34" charset="0"/>
                          <a:cs typeface="Calibri" panose="020F0502020204030204" pitchFamily="34" charset="0"/>
                        </a:rPr>
                        <a:t>Carl Rogers seminal paper (1956)  ‘The necessary and sufficient conditions of therapeutic .. change’:</a:t>
                      </a:r>
                      <a:endParaRPr lang="en-GB" sz="3200" dirty="0">
                        <a:latin typeface="Calibri" panose="020F0502020204030204" pitchFamily="34" charset="0"/>
                        <a:cs typeface="Calibri" panose="020F0502020204030204" pitchFamily="34" charset="0"/>
                      </a:endParaRPr>
                    </a:p>
                  </a:txBody>
                  <a:tcPr marL="121920" marR="121920" marT="60960" marB="60960">
                    <a:solidFill>
                      <a:srgbClr val="FFC000"/>
                    </a:solidFill>
                  </a:tcPr>
                </a:tc>
                <a:tc>
                  <a:txBody>
                    <a:bodyPr/>
                    <a:lstStyle/>
                    <a:p>
                      <a:r>
                        <a:rPr lang="en-US" sz="3200" b="1" dirty="0">
                          <a:latin typeface="Calibri" panose="020F0502020204030204" pitchFamily="34" charset="0"/>
                          <a:cs typeface="Calibri" panose="020F0502020204030204" pitchFamily="34" charset="0"/>
                        </a:rPr>
                        <a:t>Truax and Carkhuff (1969) –     ‘Towards effective counselling and psychotherapy’.</a:t>
                      </a:r>
                      <a:endParaRPr lang="en-GB" sz="3200" b="1" dirty="0">
                        <a:latin typeface="Calibri" panose="020F0502020204030204" pitchFamily="34" charset="0"/>
                        <a:cs typeface="Calibri" panose="020F0502020204030204" pitchFamily="34" charset="0"/>
                      </a:endParaRPr>
                    </a:p>
                  </a:txBody>
                  <a:tcPr marL="121920" marR="121920" marT="60960" marB="60960">
                    <a:solidFill>
                      <a:schemeClr val="accent1">
                        <a:lumMod val="60000"/>
                        <a:lumOff val="40000"/>
                      </a:schemeClr>
                    </a:solidFill>
                  </a:tcPr>
                </a:tc>
                <a:extLst>
                  <a:ext uri="{0D108BD9-81ED-4DB2-BD59-A6C34878D82A}">
                    <a16:rowId xmlns:a16="http://schemas.microsoft.com/office/drawing/2014/main" val="2548110920"/>
                  </a:ext>
                </a:extLst>
              </a:tr>
              <a:tr h="65149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latin typeface="Calibri" panose="020F0502020204030204" pitchFamily="34" charset="0"/>
                          <a:cs typeface="Calibri" panose="020F0502020204030204" pitchFamily="34" charset="0"/>
                        </a:rPr>
                        <a:t>Warmth, Empathy, Genuineness</a:t>
                      </a:r>
                      <a:endParaRPr lang="en-GB" sz="3200" dirty="0">
                        <a:latin typeface="Calibri" panose="020F0502020204030204" pitchFamily="34" charset="0"/>
                        <a:cs typeface="Calibri" panose="020F0502020204030204" pitchFamily="34" charset="0"/>
                      </a:endParaRPr>
                    </a:p>
                  </a:txBody>
                  <a:tcPr marL="121920" marR="121920" marT="60960" marB="60960"/>
                </a:tc>
                <a:tc>
                  <a:txBody>
                    <a:bodyPr/>
                    <a:lstStyle/>
                    <a:p>
                      <a:endParaRPr lang="en-GB" sz="2100" b="1" kern="1200" dirty="0">
                        <a:solidFill>
                          <a:schemeClr val="tx1"/>
                        </a:solidFill>
                        <a:latin typeface="Calibri" panose="020F0502020204030204" pitchFamily="34" charset="0"/>
                        <a:ea typeface="+mn-ea"/>
                        <a:cs typeface="Calibri" panose="020F0502020204030204" pitchFamily="34" charset="0"/>
                      </a:endParaRPr>
                    </a:p>
                  </a:txBody>
                  <a:tcPr marL="121920" marR="121920" marT="60960" marB="60960"/>
                </a:tc>
                <a:extLst>
                  <a:ext uri="{0D108BD9-81ED-4DB2-BD59-A6C34878D82A}">
                    <a16:rowId xmlns:a16="http://schemas.microsoft.com/office/drawing/2014/main" val="4089298346"/>
                  </a:ext>
                </a:extLst>
              </a:tr>
              <a:tr h="2736275">
                <a:tc gridSpan="2">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3200" b="1" dirty="0">
                          <a:latin typeface="Calibri" panose="020F0502020204030204" pitchFamily="34" charset="0"/>
                          <a:cs typeface="Calibri" panose="020F0502020204030204" pitchFamily="34" charset="0"/>
                        </a:rPr>
                        <a:t>Later research: more than this is needed: </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b="1" dirty="0">
                          <a:latin typeface="Calibri" panose="020F0502020204030204" pitchFamily="34" charset="0"/>
                          <a:cs typeface="Calibri" panose="020F0502020204030204" pitchFamily="34" charset="0"/>
                        </a:rPr>
                        <a:t>the importance of: careful listening; </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b="1" dirty="0">
                          <a:latin typeface="Calibri" panose="020F0502020204030204" pitchFamily="34" charset="0"/>
                          <a:cs typeface="Calibri" panose="020F0502020204030204" pitchFamily="34" charset="0"/>
                        </a:rPr>
                        <a:t>structure; </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b="1" dirty="0">
                          <a:latin typeface="Calibri" panose="020F0502020204030204" pitchFamily="34" charset="0"/>
                          <a:cs typeface="Calibri" panose="020F0502020204030204" pitchFamily="34" charset="0"/>
                        </a:rPr>
                        <a:t>and help to change</a:t>
                      </a:r>
                    </a:p>
                  </a:txBody>
                  <a:tcPr marL="121920" marR="121920" marT="60960" marB="60960">
                    <a:solidFill>
                      <a:schemeClr val="accent2">
                        <a:lumMod val="60000"/>
                        <a:lumOff val="40000"/>
                      </a:schemeClr>
                    </a:solidFill>
                  </a:tcPr>
                </a:tc>
                <a:tc hMerge="1">
                  <a:txBody>
                    <a:bodyPr/>
                    <a:lstStyle/>
                    <a:p>
                      <a:endParaRPr lang="en-GB" dirty="0"/>
                    </a:p>
                  </a:txBody>
                  <a:tcPr/>
                </a:tc>
                <a:extLst>
                  <a:ext uri="{0D108BD9-81ED-4DB2-BD59-A6C34878D82A}">
                    <a16:rowId xmlns:a16="http://schemas.microsoft.com/office/drawing/2014/main" val="2020650437"/>
                  </a:ext>
                </a:extLst>
              </a:tr>
            </a:tbl>
          </a:graphicData>
        </a:graphic>
      </p:graphicFrame>
    </p:spTree>
    <p:extLst>
      <p:ext uri="{BB962C8B-B14F-4D97-AF65-F5344CB8AC3E}">
        <p14:creationId xmlns:p14="http://schemas.microsoft.com/office/powerpoint/2010/main" val="1161188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193597"/>
            <a:ext cx="11252787" cy="1250128"/>
          </a:xfrm>
        </p:spPr>
        <p:txBody>
          <a:bodyPr>
            <a:normAutofit/>
          </a:bodyPr>
          <a:lstStyle/>
          <a:p>
            <a:pPr algn="ctr"/>
            <a:r>
              <a:rPr lang="en-US" dirty="0"/>
              <a:t>Counselling Skills Evidence Base</a:t>
            </a:r>
            <a:endParaRPr lang="en-IE" cap="all" spc="100" dirty="0">
              <a:solidFill>
                <a:schemeClr val="accent2">
                  <a:lumMod val="75000"/>
                </a:schemeClr>
              </a:solidFill>
              <a:latin typeface="Tw Cen MT" panose="020B0602020104020603" pitchFamily="34" charset="0"/>
            </a:endParaRPr>
          </a:p>
        </p:txBody>
      </p:sp>
      <p:sp>
        <p:nvSpPr>
          <p:cNvPr id="25" name="Rectangle 24"/>
          <p:cNvSpPr/>
          <p:nvPr/>
        </p:nvSpPr>
        <p:spPr>
          <a:xfrm>
            <a:off x="4204802" y="1434445"/>
            <a:ext cx="3353207" cy="522612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1" dirty="0"/>
          </a:p>
        </p:txBody>
      </p:sp>
      <p:sp>
        <p:nvSpPr>
          <p:cNvPr id="26" name="Rectangle 25"/>
          <p:cNvSpPr/>
          <p:nvPr/>
        </p:nvSpPr>
        <p:spPr>
          <a:xfrm>
            <a:off x="615665" y="1434445"/>
            <a:ext cx="3234179" cy="5138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8" name="TextBox 27"/>
          <p:cNvSpPr txBox="1"/>
          <p:nvPr/>
        </p:nvSpPr>
        <p:spPr>
          <a:xfrm>
            <a:off x="8044721" y="2913631"/>
            <a:ext cx="3870779" cy="4637039"/>
          </a:xfrm>
          <a:prstGeom prst="rect">
            <a:avLst/>
          </a:prstGeom>
          <a:noFill/>
        </p:spPr>
        <p:txBody>
          <a:bodyPr wrap="square" rtlCol="0">
            <a:spAutoFit/>
          </a:bodyPr>
          <a:lstStyle/>
          <a:p>
            <a:pPr>
              <a:buClr>
                <a:schemeClr val="bg1"/>
              </a:buClr>
            </a:pPr>
            <a:r>
              <a:rPr lang="en-US" sz="2133" b="1" dirty="0">
                <a:latin typeface="Calibri" panose="020F0502020204030204" pitchFamily="34" charset="0"/>
                <a:cs typeface="Calibri" panose="020F0502020204030204" pitchFamily="34" charset="0"/>
              </a:rPr>
              <a:t>Some people are ‘naturals’ at this by virtue of their personalities, values and skills – BUT non-naturals can be trained</a:t>
            </a:r>
          </a:p>
          <a:p>
            <a:pPr>
              <a:buClr>
                <a:schemeClr val="bg1"/>
              </a:buClr>
            </a:pPr>
            <a:endParaRPr lang="en-US" sz="2133" b="1" dirty="0">
              <a:latin typeface="Calibri" panose="020F0502020204030204" pitchFamily="34" charset="0"/>
              <a:cs typeface="Calibri" panose="020F0502020204030204" pitchFamily="34" charset="0"/>
            </a:endParaRPr>
          </a:p>
          <a:p>
            <a:pPr>
              <a:buClr>
                <a:schemeClr val="bg1"/>
              </a:buClr>
            </a:pPr>
            <a:r>
              <a:rPr lang="en-US" sz="2133" b="1" dirty="0">
                <a:latin typeface="Calibri" panose="020F0502020204030204" pitchFamily="34" charset="0"/>
                <a:cs typeface="Calibri" panose="020F0502020204030204" pitchFamily="34" charset="0"/>
              </a:rPr>
              <a:t>See: </a:t>
            </a:r>
            <a:r>
              <a:rPr lang="en-US" sz="2133" b="1" dirty="0">
                <a:latin typeface="Calibri" panose="020F0502020204030204" pitchFamily="34" charset="0"/>
                <a:cs typeface="Calibri" panose="020F0502020204030204" pitchFamily="34" charset="0"/>
                <a:hlinkClick r:id="rId4"/>
              </a:rPr>
              <a:t>www.findings.org.uk</a:t>
            </a:r>
            <a:r>
              <a:rPr lang="en-US" sz="2133" b="1"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and see their  </a:t>
            </a:r>
            <a:r>
              <a:rPr lang="en-GB" sz="2133" b="1" u="sng" dirty="0">
                <a:latin typeface="Calibri" panose="020F0502020204030204" pitchFamily="34" charset="0"/>
                <a:cs typeface="Calibri" panose="020F0502020204030204" pitchFamily="34" charset="0"/>
                <a:hlinkClick r:id="rId5" tooltip="Go or return to Alcohol Treatment Matrix. Opens new window"/>
              </a:rPr>
              <a:t>Alcohol Treatment Matrix</a:t>
            </a:r>
            <a:r>
              <a:rPr lang="en-GB" sz="2133" b="1" dirty="0">
                <a:latin typeface="Calibri" panose="020F0502020204030204" pitchFamily="34" charset="0"/>
                <a:cs typeface="Calibri" panose="020F0502020204030204" pitchFamily="34" charset="0"/>
              </a:rPr>
              <a:t> </a:t>
            </a:r>
          </a:p>
          <a:p>
            <a:pPr>
              <a:buClr>
                <a:schemeClr val="bg1"/>
              </a:buClr>
            </a:pPr>
            <a:r>
              <a:rPr lang="en-GB" sz="2133" b="1" dirty="0">
                <a:latin typeface="Calibri" panose="020F0502020204030204" pitchFamily="34" charset="0"/>
                <a:cs typeface="Calibri" panose="020F0502020204030204" pitchFamily="34" charset="0"/>
              </a:rPr>
              <a:t>cell B4: Practitioners: </a:t>
            </a:r>
            <a:endParaRPr lang="en-US" sz="2133" b="1" dirty="0">
              <a:latin typeface="Calibri" panose="020F0502020204030204" pitchFamily="34" charset="0"/>
              <a:cs typeface="Calibri" panose="020F0502020204030204" pitchFamily="34" charset="0"/>
            </a:endParaRPr>
          </a:p>
          <a:p>
            <a:pPr>
              <a:buClr>
                <a:schemeClr val="bg1"/>
              </a:buClr>
            </a:pPr>
            <a:r>
              <a:rPr lang="en-GB" sz="2133" b="1" dirty="0">
                <a:latin typeface="Calibri" panose="020F0502020204030204" pitchFamily="34" charset="0"/>
                <a:cs typeface="Calibri" panose="020F0502020204030204" pitchFamily="34" charset="0"/>
              </a:rPr>
              <a:t>Psychosocial therapies</a:t>
            </a:r>
            <a:endParaRPr lang="en-GB" sz="2133" dirty="0">
              <a:latin typeface="Calibri" panose="020F0502020204030204" pitchFamily="34" charset="0"/>
              <a:cs typeface="Calibri" panose="020F0502020204030204" pitchFamily="34" charset="0"/>
            </a:endParaRPr>
          </a:p>
          <a:p>
            <a:pPr>
              <a:buClr>
                <a:schemeClr val="bg1"/>
              </a:buClr>
            </a:pPr>
            <a:endParaRPr lang="en-US" sz="1400" b="1" dirty="0">
              <a:latin typeface="Calibri"/>
              <a:cs typeface="Calibri"/>
            </a:endParaRPr>
          </a:p>
          <a:p>
            <a:pPr>
              <a:buClr>
                <a:schemeClr val="bg1"/>
              </a:buClr>
            </a:pPr>
            <a:endParaRPr lang="en-US" sz="1400" b="1" dirty="0">
              <a:latin typeface="Calibri"/>
              <a:cs typeface="Calibri"/>
            </a:endParaRPr>
          </a:p>
          <a:p>
            <a:pPr>
              <a:buClr>
                <a:schemeClr val="bg1"/>
              </a:buClr>
            </a:pPr>
            <a:endParaRPr lang="en-US" sz="1351" dirty="0"/>
          </a:p>
          <a:p>
            <a:pPr>
              <a:buClr>
                <a:schemeClr val="bg1"/>
              </a:buClr>
            </a:pPr>
            <a:endParaRPr lang="en-US" sz="1351" dirty="0">
              <a:solidFill>
                <a:schemeClr val="bg1"/>
              </a:solidFill>
            </a:endParaRPr>
          </a:p>
          <a:p>
            <a:pPr>
              <a:buClr>
                <a:schemeClr val="bg1"/>
              </a:buClr>
            </a:pPr>
            <a:endParaRPr lang="en-US" sz="1351" dirty="0">
              <a:solidFill>
                <a:schemeClr val="bg1"/>
              </a:solidFill>
            </a:endParaRPr>
          </a:p>
          <a:p>
            <a:pPr>
              <a:buClr>
                <a:schemeClr val="bg1"/>
              </a:buClr>
            </a:pPr>
            <a:endParaRPr lang="en-US" sz="1351" dirty="0">
              <a:solidFill>
                <a:schemeClr val="bg1"/>
              </a:solidFill>
            </a:endParaRPr>
          </a:p>
        </p:txBody>
      </p:sp>
      <p:sp>
        <p:nvSpPr>
          <p:cNvPr id="29" name="Rectangle 28"/>
          <p:cNvSpPr/>
          <p:nvPr/>
        </p:nvSpPr>
        <p:spPr>
          <a:xfrm>
            <a:off x="8044721" y="1493212"/>
            <a:ext cx="3729744" cy="1077026"/>
          </a:xfrm>
          <a:prstGeom prst="rect">
            <a:avLst/>
          </a:prstGeom>
        </p:spPr>
        <p:txBody>
          <a:bodyPr wrap="square">
            <a:spAutoFit/>
          </a:bodyPr>
          <a:lstStyle/>
          <a:p>
            <a:r>
              <a:rPr lang="en-US" sz="2133" b="1" dirty="0">
                <a:latin typeface="Calibri" panose="020F0502020204030204" pitchFamily="34" charset="0"/>
                <a:cs typeface="Calibri" panose="020F0502020204030204" pitchFamily="34" charset="0"/>
              </a:rPr>
              <a:t>These are the </a:t>
            </a:r>
            <a:r>
              <a:rPr lang="en-US" sz="2133" b="1" u="sng" dirty="0">
                <a:latin typeface="Calibri" panose="020F0502020204030204" pitchFamily="34" charset="0"/>
                <a:cs typeface="Calibri" panose="020F0502020204030204" pitchFamily="34" charset="0"/>
              </a:rPr>
              <a:t>most important skills </a:t>
            </a:r>
            <a:r>
              <a:rPr lang="en-US" sz="2133" b="1" dirty="0">
                <a:latin typeface="Calibri" panose="020F0502020204030204" pitchFamily="34" charset="0"/>
                <a:cs typeface="Calibri" panose="020F0502020204030204" pitchFamily="34" charset="0"/>
              </a:rPr>
              <a:t>– regardless of the intervention</a:t>
            </a:r>
            <a:r>
              <a:rPr lang="en-US" sz="2000" b="1" dirty="0">
                <a:solidFill>
                  <a:schemeClr val="bg1"/>
                </a:solidFill>
                <a:latin typeface="Calibri" panose="020F0502020204030204" pitchFamily="34" charset="0"/>
                <a:cs typeface="Calibri" panose="020F0502020204030204" pitchFamily="34" charset="0"/>
              </a:rPr>
              <a:t>	</a:t>
            </a:r>
          </a:p>
        </p:txBody>
      </p:sp>
      <p:sp>
        <p:nvSpPr>
          <p:cNvPr id="30" name="TextBox 29"/>
          <p:cNvSpPr txBox="1"/>
          <p:nvPr/>
        </p:nvSpPr>
        <p:spPr>
          <a:xfrm>
            <a:off x="640273" y="2179977"/>
            <a:ext cx="3214819" cy="1631216"/>
          </a:xfrm>
          <a:prstGeom prst="rect">
            <a:avLst/>
          </a:prstGeom>
          <a:noFill/>
        </p:spPr>
        <p:txBody>
          <a:bodyPr wrap="square" rtlCol="0">
            <a:spAutoFit/>
          </a:bodyPr>
          <a:lstStyle/>
          <a:p>
            <a:pPr>
              <a:buClr>
                <a:schemeClr val="bg1"/>
              </a:buClr>
            </a:pPr>
            <a:r>
              <a:rPr lang="en-US" sz="2000" b="1" dirty="0">
                <a:latin typeface="Calibri"/>
                <a:cs typeface="Calibri"/>
              </a:rPr>
              <a:t>Careful and active listening, silences, expression of emotions, positive encouragement, expressing hope and optimism</a:t>
            </a:r>
          </a:p>
        </p:txBody>
      </p:sp>
      <p:sp>
        <p:nvSpPr>
          <p:cNvPr id="31" name="TextBox 30"/>
          <p:cNvSpPr txBox="1"/>
          <p:nvPr/>
        </p:nvSpPr>
        <p:spPr>
          <a:xfrm>
            <a:off x="4228705" y="2149634"/>
            <a:ext cx="3122299" cy="2146870"/>
          </a:xfrm>
          <a:prstGeom prst="rect">
            <a:avLst/>
          </a:prstGeom>
          <a:noFill/>
        </p:spPr>
        <p:txBody>
          <a:bodyPr wrap="square" rtlCol="0">
            <a:spAutoFit/>
          </a:bodyPr>
          <a:lstStyle/>
          <a:p>
            <a:r>
              <a:rPr lang="ga-IE" sz="2000" b="1" dirty="0">
                <a:latin typeface="Calibri"/>
                <a:cs typeface="Calibri"/>
              </a:rPr>
              <a:t>Relationship is key – Family member should feel comfortable with the counsellor (warm, trusting, empathy, respect, genuiness)</a:t>
            </a:r>
            <a:endParaRPr lang="en-GB" sz="2000" b="1" dirty="0">
              <a:latin typeface="Calibri"/>
              <a:cs typeface="Calibri"/>
            </a:endParaRPr>
          </a:p>
          <a:p>
            <a:endParaRPr lang="en-IE" sz="1351" dirty="0">
              <a:solidFill>
                <a:schemeClr val="bg1"/>
              </a:solidFill>
            </a:endParaRPr>
          </a:p>
        </p:txBody>
      </p:sp>
      <p:sp>
        <p:nvSpPr>
          <p:cNvPr id="36" name="Rectangle 35"/>
          <p:cNvSpPr/>
          <p:nvPr/>
        </p:nvSpPr>
        <p:spPr>
          <a:xfrm>
            <a:off x="1254578" y="1601403"/>
            <a:ext cx="2427839" cy="523220"/>
          </a:xfrm>
          <a:prstGeom prst="rect">
            <a:avLst/>
          </a:prstGeom>
        </p:spPr>
        <p:txBody>
          <a:bodyPr wrap="square">
            <a:spAutoFit/>
          </a:bodyPr>
          <a:lstStyle/>
          <a:p>
            <a:r>
              <a:rPr lang="en-US" sz="2800" b="1" dirty="0">
                <a:latin typeface="Calibri"/>
                <a:cs typeface="Calibri"/>
              </a:rPr>
              <a:t>Listening</a:t>
            </a:r>
          </a:p>
        </p:txBody>
      </p:sp>
      <p:sp>
        <p:nvSpPr>
          <p:cNvPr id="37" name="Rectangle 36"/>
          <p:cNvSpPr/>
          <p:nvPr/>
        </p:nvSpPr>
        <p:spPr>
          <a:xfrm>
            <a:off x="4345836" y="1520201"/>
            <a:ext cx="2958029" cy="523220"/>
          </a:xfrm>
          <a:prstGeom prst="rect">
            <a:avLst/>
          </a:prstGeom>
        </p:spPr>
        <p:txBody>
          <a:bodyPr wrap="square">
            <a:spAutoFit/>
          </a:bodyPr>
          <a:lstStyle/>
          <a:p>
            <a:r>
              <a:rPr lang="en-US" sz="2800" b="1" dirty="0">
                <a:latin typeface="Calibri"/>
                <a:cs typeface="Calibri"/>
              </a:rPr>
              <a:t>Relationship</a:t>
            </a:r>
          </a:p>
        </p:txBody>
      </p:sp>
      <p:pic>
        <p:nvPicPr>
          <p:cNvPr id="5" name="Picture 4" descr="Screen Shot 2017-07-31 at 12.59.5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811" y="4377520"/>
            <a:ext cx="3169656" cy="2213861"/>
          </a:xfrm>
          <a:prstGeom prst="rect">
            <a:avLst/>
          </a:prstGeom>
        </p:spPr>
      </p:pic>
      <p:pic>
        <p:nvPicPr>
          <p:cNvPr id="7" name="Picture 6" descr="Screen Shot 2017-07-31 at 13.07.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9722" y="4195710"/>
            <a:ext cx="3260039" cy="2464855"/>
          </a:xfrm>
          <a:prstGeom prst="rect">
            <a:avLst/>
          </a:prstGeom>
        </p:spPr>
      </p:pic>
      <p:pic>
        <p:nvPicPr>
          <p:cNvPr id="1026" name="Picture 2" descr="Matrix cell logo">
            <a:extLst>
              <a:ext uri="{FF2B5EF4-FFF2-40B4-BE49-F238E27FC236}">
                <a16:creationId xmlns:a16="http://schemas.microsoft.com/office/drawing/2014/main" id="{203A24EF-0205-4256-810D-5C9745CABA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75934" y="-800241"/>
            <a:ext cx="335868" cy="2204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775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07" y="284087"/>
            <a:ext cx="11252787" cy="881384"/>
          </a:xfrm>
        </p:spPr>
        <p:txBody>
          <a:bodyPr>
            <a:normAutofit/>
          </a:bodyPr>
          <a:lstStyle/>
          <a:p>
            <a:pPr algn="ctr"/>
            <a:r>
              <a:rPr lang="en-US" dirty="0"/>
              <a:t>5-Step Method: Counselling Skills Evidence Base</a:t>
            </a:r>
            <a:endParaRPr lang="en-IE" cap="all" spc="100" dirty="0">
              <a:solidFill>
                <a:schemeClr val="accent2">
                  <a:lumMod val="75000"/>
                </a:schemeClr>
              </a:solidFill>
              <a:latin typeface="Tw Cen MT" panose="020B0602020104020603" pitchFamily="34" charset="0"/>
            </a:endParaRPr>
          </a:p>
        </p:txBody>
      </p:sp>
      <p:sp>
        <p:nvSpPr>
          <p:cNvPr id="29" name="Rectangle 28"/>
          <p:cNvSpPr/>
          <p:nvPr/>
        </p:nvSpPr>
        <p:spPr>
          <a:xfrm>
            <a:off x="7904815" y="1311564"/>
            <a:ext cx="3634448" cy="2677656"/>
          </a:xfrm>
          <a:prstGeom prst="rect">
            <a:avLst/>
          </a:prstGeom>
          <a:solidFill>
            <a:schemeClr val="accent2">
              <a:lumMod val="60000"/>
              <a:lumOff val="40000"/>
            </a:schemeClr>
          </a:solidFill>
          <a:ln>
            <a:solidFill>
              <a:schemeClr val="tx1"/>
            </a:solidFill>
            <a:prstDash val="solid"/>
          </a:ln>
        </p:spPr>
        <p:txBody>
          <a:bodyPr wrap="square">
            <a:spAutoFit/>
          </a:bodyPr>
          <a:lstStyle/>
          <a:p>
            <a:pPr algn="ctr"/>
            <a:r>
              <a:rPr lang="en-US" sz="2400" b="1" dirty="0">
                <a:latin typeface="Calibri" panose="020F0502020204030204" pitchFamily="34" charset="0"/>
                <a:cs typeface="Calibri" panose="020F0502020204030204" pitchFamily="34" charset="0"/>
              </a:rPr>
              <a:t>Motivational Interviewing (MI)</a:t>
            </a:r>
            <a:endParaRPr lang="en-US" sz="2400" b="1" dirty="0">
              <a:solidFill>
                <a:schemeClr val="bg1"/>
              </a:solidFill>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Uses a client-centered style to elicit </a:t>
            </a:r>
            <a:r>
              <a:rPr lang="en-GB" sz="2400" b="1" dirty="0">
                <a:latin typeface="Calibri" panose="020F0502020204030204" pitchFamily="34" charset="0"/>
                <a:cs typeface="Calibri" panose="020F0502020204030204" pitchFamily="34" charset="0"/>
              </a:rPr>
              <a:t>behaviour</a:t>
            </a:r>
            <a:r>
              <a:rPr lang="en-US" sz="2400" b="1" dirty="0">
                <a:latin typeface="Calibri" panose="020F0502020204030204" pitchFamily="34" charset="0"/>
                <a:cs typeface="Calibri" panose="020F0502020204030204" pitchFamily="34" charset="0"/>
              </a:rPr>
              <a:t> change by helping people to explore and resolve ambivalence</a:t>
            </a:r>
            <a:endParaRPr lang="en-US" sz="2400" b="1" dirty="0">
              <a:solidFill>
                <a:schemeClr val="bg1"/>
              </a:solidFill>
              <a:latin typeface="Calibri" panose="020F0502020204030204" pitchFamily="34" charset="0"/>
              <a:cs typeface="Calibri" panose="020F0502020204030204" pitchFamily="34" charset="0"/>
            </a:endParaRPr>
          </a:p>
        </p:txBody>
      </p:sp>
      <p:sp>
        <p:nvSpPr>
          <p:cNvPr id="30" name="TextBox 29"/>
          <p:cNvSpPr txBox="1"/>
          <p:nvPr/>
        </p:nvSpPr>
        <p:spPr>
          <a:xfrm>
            <a:off x="640275" y="1400488"/>
            <a:ext cx="3107267" cy="2308324"/>
          </a:xfrm>
          <a:prstGeom prst="rect">
            <a:avLst/>
          </a:prstGeom>
          <a:solidFill>
            <a:schemeClr val="accent1">
              <a:lumMod val="60000"/>
              <a:lumOff val="40000"/>
            </a:schemeClr>
          </a:solidFill>
          <a:ln>
            <a:solidFill>
              <a:schemeClr val="tx1"/>
            </a:solidFill>
            <a:prstDash val="solid"/>
          </a:ln>
        </p:spPr>
        <p:txBody>
          <a:bodyPr wrap="square" rtlCol="0">
            <a:spAutoFit/>
          </a:bodyPr>
          <a:lstStyle/>
          <a:p>
            <a:pPr algn="ctr">
              <a:buClr>
                <a:schemeClr val="bg1"/>
              </a:buClr>
            </a:pPr>
            <a:r>
              <a:rPr lang="en-US" sz="2400" b="1" dirty="0">
                <a:latin typeface="Calibri"/>
                <a:cs typeface="Calibri"/>
              </a:rPr>
              <a:t>Client-</a:t>
            </a:r>
            <a:r>
              <a:rPr lang="en-GB" sz="2400" b="1" dirty="0">
                <a:latin typeface="Calibri"/>
                <a:cs typeface="Calibri"/>
              </a:rPr>
              <a:t>Centred</a:t>
            </a:r>
          </a:p>
          <a:p>
            <a:pPr>
              <a:buClr>
                <a:schemeClr val="bg1"/>
              </a:buClr>
            </a:pPr>
            <a:endParaRPr lang="en-US" sz="2400" b="1" dirty="0">
              <a:latin typeface="Calibri"/>
              <a:cs typeface="Calibri"/>
            </a:endParaRPr>
          </a:p>
          <a:p>
            <a:pPr>
              <a:buClr>
                <a:schemeClr val="bg1"/>
              </a:buClr>
            </a:pPr>
            <a:r>
              <a:rPr lang="en-US" sz="2400" b="1" dirty="0">
                <a:latin typeface="Calibri"/>
                <a:cs typeface="Calibri"/>
              </a:rPr>
              <a:t>Careful and active listening; building a warm and trusting relationship</a:t>
            </a:r>
          </a:p>
        </p:txBody>
      </p:sp>
      <p:sp>
        <p:nvSpPr>
          <p:cNvPr id="31" name="TextBox 30"/>
          <p:cNvSpPr txBox="1"/>
          <p:nvPr/>
        </p:nvSpPr>
        <p:spPr>
          <a:xfrm>
            <a:off x="3974356" y="1311565"/>
            <a:ext cx="3700608" cy="3254865"/>
          </a:xfrm>
          <a:prstGeom prst="rect">
            <a:avLst/>
          </a:prstGeom>
          <a:solidFill>
            <a:schemeClr val="accent1">
              <a:lumMod val="60000"/>
              <a:lumOff val="40000"/>
            </a:schemeClr>
          </a:solidFill>
          <a:ln>
            <a:solidFill>
              <a:schemeClr val="tx1"/>
            </a:solidFill>
            <a:prstDash val="solid"/>
          </a:ln>
        </p:spPr>
        <p:txBody>
          <a:bodyPr wrap="square" rtlCol="0">
            <a:spAutoFit/>
          </a:bodyPr>
          <a:lstStyle/>
          <a:p>
            <a:pPr algn="ctr"/>
            <a:r>
              <a:rPr lang="en-GB" sz="2400" b="1" dirty="0">
                <a:latin typeface="Calibri"/>
                <a:cs typeface="Calibri"/>
              </a:rPr>
              <a:t>Cognitive Behavioural Therapy (CBT)</a:t>
            </a:r>
          </a:p>
          <a:p>
            <a:endParaRPr lang="en-US" sz="2400" b="1" dirty="0">
              <a:latin typeface="Calibri"/>
              <a:cs typeface="Calibri"/>
            </a:endParaRPr>
          </a:p>
          <a:p>
            <a:r>
              <a:rPr lang="en-US" sz="2400" b="1" dirty="0">
                <a:latin typeface="Calibri"/>
                <a:cs typeface="Calibri"/>
              </a:rPr>
              <a:t>Emphasis on </a:t>
            </a:r>
            <a:r>
              <a:rPr lang="en-GB" sz="2400" b="1" u="sng" dirty="0">
                <a:latin typeface="Calibri"/>
                <a:cs typeface="Calibri"/>
              </a:rPr>
              <a:t>Behaviour</a:t>
            </a:r>
            <a:r>
              <a:rPr lang="en-US" sz="2400" b="1" u="sng" dirty="0">
                <a:latin typeface="Calibri"/>
                <a:cs typeface="Calibri"/>
              </a:rPr>
              <a:t> </a:t>
            </a:r>
            <a:r>
              <a:rPr lang="en-US" sz="2400" b="1" dirty="0">
                <a:latin typeface="Calibri"/>
                <a:cs typeface="Calibri"/>
              </a:rPr>
              <a:t>– what the family member is doing; and </a:t>
            </a:r>
          </a:p>
          <a:p>
            <a:r>
              <a:rPr lang="en-US" sz="2400" b="1" u="sng" dirty="0">
                <a:latin typeface="Calibri"/>
                <a:cs typeface="Calibri"/>
              </a:rPr>
              <a:t>Cognition </a:t>
            </a:r>
            <a:r>
              <a:rPr lang="en-US" sz="2400" b="1" dirty="0">
                <a:latin typeface="Calibri"/>
                <a:cs typeface="Calibri"/>
              </a:rPr>
              <a:t>– what the family members thinking</a:t>
            </a:r>
            <a:endParaRPr lang="en-GB" sz="2400" b="1" dirty="0">
              <a:latin typeface="Calibri"/>
              <a:cs typeface="Calibri"/>
            </a:endParaRPr>
          </a:p>
          <a:p>
            <a:endParaRPr lang="en-IE" sz="1351" dirty="0">
              <a:solidFill>
                <a:schemeClr val="bg1"/>
              </a:solidFill>
            </a:endParaRPr>
          </a:p>
        </p:txBody>
      </p:sp>
      <p:pic>
        <p:nvPicPr>
          <p:cNvPr id="16" name="Picture 15">
            <a:extLst>
              <a:ext uri="{FF2B5EF4-FFF2-40B4-BE49-F238E27FC236}">
                <a16:creationId xmlns:a16="http://schemas.microsoft.com/office/drawing/2014/main" id="{C958D6A7-4DDB-473F-8DA2-6F5E57855DC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0276" y="4008581"/>
            <a:ext cx="2883033" cy="2410691"/>
          </a:xfrm>
          <a:prstGeom prst="rect">
            <a:avLst/>
          </a:prstGeom>
          <a:noFill/>
          <a:ln>
            <a:noFill/>
          </a:ln>
        </p:spPr>
      </p:pic>
      <p:pic>
        <p:nvPicPr>
          <p:cNvPr id="20" name="Picture 19">
            <a:extLst>
              <a:ext uri="{FF2B5EF4-FFF2-40B4-BE49-F238E27FC236}">
                <a16:creationId xmlns:a16="http://schemas.microsoft.com/office/drawing/2014/main" id="{4D64BDDD-B9F0-4AB3-B229-91378D238F7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974356" y="4866808"/>
            <a:ext cx="3329509" cy="1552465"/>
          </a:xfrm>
          <a:prstGeom prst="rect">
            <a:avLst/>
          </a:prstGeom>
          <a:noFill/>
          <a:ln>
            <a:noFill/>
          </a:ln>
        </p:spPr>
      </p:pic>
      <p:pic>
        <p:nvPicPr>
          <p:cNvPr id="21" name="Picture 20">
            <a:extLst>
              <a:ext uri="{FF2B5EF4-FFF2-40B4-BE49-F238E27FC236}">
                <a16:creationId xmlns:a16="http://schemas.microsoft.com/office/drawing/2014/main" id="{FD174A6D-7FA7-4EB4-A0D8-ADF514FA913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754914" y="4327161"/>
            <a:ext cx="3784349" cy="2198569"/>
          </a:xfrm>
          <a:prstGeom prst="rect">
            <a:avLst/>
          </a:prstGeom>
          <a:noFill/>
          <a:ln>
            <a:noFill/>
          </a:ln>
        </p:spPr>
      </p:pic>
    </p:spTree>
    <p:custDataLst>
      <p:tags r:id="rId1"/>
    </p:custDataLst>
    <p:extLst>
      <p:ext uri="{BB962C8B-B14F-4D97-AF65-F5344CB8AC3E}">
        <p14:creationId xmlns:p14="http://schemas.microsoft.com/office/powerpoint/2010/main" val="61661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What are the Core </a:t>
            </a:r>
            <a:r>
              <a:rPr lang="en-GB" dirty="0">
                <a:latin typeface="Calibri"/>
                <a:cs typeface="Calibri"/>
              </a:rPr>
              <a:t>Counselling</a:t>
            </a:r>
            <a:r>
              <a:rPr lang="en-US" dirty="0">
                <a:latin typeface="Calibri"/>
                <a:cs typeface="Calibri"/>
              </a:rPr>
              <a:t> Competencies?</a:t>
            </a:r>
          </a:p>
        </p:txBody>
      </p:sp>
      <p:sp>
        <p:nvSpPr>
          <p:cNvPr id="4" name="Content Placeholder 3"/>
          <p:cNvSpPr>
            <a:spLocks noGrp="1"/>
          </p:cNvSpPr>
          <p:nvPr>
            <p:ph idx="1"/>
          </p:nvPr>
        </p:nvSpPr>
        <p:spPr>
          <a:xfrm>
            <a:off x="568719" y="1338145"/>
            <a:ext cx="11173515" cy="5352587"/>
          </a:xfrm>
          <a:solidFill>
            <a:schemeClr val="accent1"/>
          </a:solidFill>
        </p:spPr>
        <p:txBody>
          <a:bodyPr/>
          <a:lstStyle/>
          <a:p>
            <a:pPr algn="ctr">
              <a:buFont typeface="Wingdings" pitchFamily="2" charset="2"/>
              <a:buChar char="ü"/>
            </a:pPr>
            <a:endParaRPr lang="en-GB" sz="3200" b="1" dirty="0">
              <a:latin typeface="Calibri" pitchFamily="34" charset="0"/>
              <a:cs typeface="Calibri" pitchFamily="34" charset="0"/>
            </a:endParaRPr>
          </a:p>
          <a:p>
            <a:pPr>
              <a:buNone/>
            </a:pPr>
            <a:endParaRPr lang="en-GB" sz="3200" b="1" dirty="0">
              <a:latin typeface="Calibri" pitchFamily="34" charset="0"/>
              <a:cs typeface="Calibri" pitchFamily="34" charset="0"/>
            </a:endParaRPr>
          </a:p>
          <a:p>
            <a:pPr>
              <a:buNone/>
            </a:pPr>
            <a:endParaRPr lang="en-GB" dirty="0"/>
          </a:p>
        </p:txBody>
      </p:sp>
      <p:graphicFrame>
        <p:nvGraphicFramePr>
          <p:cNvPr id="7" name="Diagram 6"/>
          <p:cNvGraphicFramePr/>
          <p:nvPr/>
        </p:nvGraphicFramePr>
        <p:xfrm>
          <a:off x="722969" y="1460810"/>
          <a:ext cx="10874299" cy="5174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1554" name="Picture 2" descr="C:\Users\Lorna\AppData\Local\Microsoft\Windows\INetCache\IE\ST3MQU5D\vittmann[1].png"/>
          <p:cNvPicPr>
            <a:picLocks noChangeAspect="1" noChangeArrowheads="1"/>
          </p:cNvPicPr>
          <p:nvPr/>
        </p:nvPicPr>
        <p:blipFill>
          <a:blip r:embed="rId7" cstate="print"/>
          <a:srcRect/>
          <a:stretch>
            <a:fillRect/>
          </a:stretch>
        </p:blipFill>
        <p:spPr bwMode="auto">
          <a:xfrm>
            <a:off x="5007429" y="3610999"/>
            <a:ext cx="2155371" cy="1451655"/>
          </a:xfrm>
          <a:prstGeom prst="rect">
            <a:avLst/>
          </a:prstGeom>
          <a:noFill/>
        </p:spPr>
      </p:pic>
    </p:spTree>
    <p:extLst>
      <p:ext uri="{BB962C8B-B14F-4D97-AF65-F5344CB8AC3E}">
        <p14:creationId xmlns:p14="http://schemas.microsoft.com/office/powerpoint/2010/main" val="3209798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6"/>
            <a:ext cx="10515600" cy="975723"/>
          </a:xfrm>
        </p:spPr>
        <p:txBody>
          <a:bodyPr>
            <a:normAutofit fontScale="90000"/>
          </a:bodyPr>
          <a:lstStyle/>
          <a:p>
            <a:pPr algn="ctr"/>
            <a:r>
              <a:rPr lang="en-US" dirty="0"/>
              <a:t>Counselling Competencies – </a:t>
            </a:r>
            <a:br>
              <a:rPr lang="en-US" dirty="0"/>
            </a:br>
            <a:r>
              <a:rPr lang="en-US" dirty="0"/>
              <a:t>Assessment criteria</a:t>
            </a:r>
          </a:p>
        </p:txBody>
      </p:sp>
      <p:sp>
        <p:nvSpPr>
          <p:cNvPr id="4" name="Content Placeholder 3"/>
          <p:cNvSpPr>
            <a:spLocks noGrp="1"/>
          </p:cNvSpPr>
          <p:nvPr>
            <p:ph idx="1"/>
          </p:nvPr>
        </p:nvSpPr>
        <p:spPr>
          <a:xfrm>
            <a:off x="239843" y="1328060"/>
            <a:ext cx="11494959" cy="5280561"/>
          </a:xfrm>
          <a:solidFill>
            <a:schemeClr val="accent1"/>
          </a:solidFill>
        </p:spPr>
        <p:txBody>
          <a:bodyPr>
            <a:normAutofit fontScale="40000" lnSpcReduction="20000"/>
          </a:bodyPr>
          <a:lstStyle/>
          <a:p>
            <a:pPr>
              <a:spcBef>
                <a:spcPts val="0"/>
              </a:spcBef>
            </a:pPr>
            <a:r>
              <a:rPr lang="en-US" sz="5000" b="1" dirty="0">
                <a:solidFill>
                  <a:schemeClr val="tx1"/>
                </a:solidFill>
              </a:rPr>
              <a:t>1.1 - </a:t>
            </a:r>
            <a:r>
              <a:rPr lang="en-GB" sz="5000" b="1" dirty="0">
                <a:solidFill>
                  <a:schemeClr val="tx1"/>
                </a:solidFill>
              </a:rPr>
              <a:t>Make a relationship of trust (warmth, genuineness, and empathy)</a:t>
            </a:r>
            <a:r>
              <a:rPr lang="en-IE" sz="5000" b="1" dirty="0">
                <a:solidFill>
                  <a:schemeClr val="tx1"/>
                </a:solidFill>
              </a:rPr>
              <a:t> </a:t>
            </a:r>
            <a:r>
              <a:rPr lang="en-GB" sz="5000" b="1" dirty="0">
                <a:solidFill>
                  <a:schemeClr val="tx1"/>
                </a:solidFill>
              </a:rPr>
              <a:t>so that it creates the right conditions for the family member to talk.</a:t>
            </a:r>
          </a:p>
          <a:p>
            <a:pPr marL="0" indent="0">
              <a:spcBef>
                <a:spcPts val="0"/>
              </a:spcBef>
              <a:buNone/>
            </a:pPr>
            <a:endParaRPr lang="en-IE" sz="5000" b="1" dirty="0">
              <a:solidFill>
                <a:schemeClr val="tx1"/>
              </a:solidFill>
            </a:endParaRPr>
          </a:p>
          <a:p>
            <a:r>
              <a:rPr lang="en-IE" sz="5000" b="1" dirty="0">
                <a:solidFill>
                  <a:schemeClr val="tx1"/>
                </a:solidFill>
              </a:rPr>
              <a:t>1.2 - </a:t>
            </a:r>
            <a:r>
              <a:rPr lang="en-GB" sz="5000" b="1" dirty="0">
                <a:solidFill>
                  <a:schemeClr val="tx1"/>
                </a:solidFill>
              </a:rPr>
              <a:t>Careful listening and summarising, the giving of minimal encouragers, the asking of appropriate open and closed questions and probing, reflecting both the verbal and emotional content.</a:t>
            </a:r>
          </a:p>
          <a:p>
            <a:pPr>
              <a:spcBef>
                <a:spcPts val="0"/>
              </a:spcBef>
            </a:pPr>
            <a:endParaRPr lang="en-GB" sz="5000" b="1" dirty="0">
              <a:solidFill>
                <a:schemeClr val="tx1"/>
              </a:solidFill>
            </a:endParaRPr>
          </a:p>
          <a:p>
            <a:pPr>
              <a:spcBef>
                <a:spcPts val="0"/>
              </a:spcBef>
            </a:pPr>
            <a:r>
              <a:rPr lang="en-GB" sz="5000" b="1" dirty="0">
                <a:solidFill>
                  <a:schemeClr val="tx1"/>
                </a:solidFill>
              </a:rPr>
              <a:t>1.3 - Allowing silences, and the expression of emotions - anger, anxiety, depression, sadness: expression of feelings can be cathartic, alter feelings and improve self-esteem.</a:t>
            </a:r>
          </a:p>
          <a:p>
            <a:pPr>
              <a:spcBef>
                <a:spcPts val="0"/>
              </a:spcBef>
            </a:pPr>
            <a:endParaRPr lang="en-GB" sz="5000" b="1" dirty="0">
              <a:solidFill>
                <a:schemeClr val="tx1"/>
              </a:solidFill>
            </a:endParaRPr>
          </a:p>
          <a:p>
            <a:pPr>
              <a:spcBef>
                <a:spcPts val="0"/>
              </a:spcBef>
            </a:pPr>
            <a:r>
              <a:rPr lang="en-GB" sz="5000" b="1" dirty="0">
                <a:solidFill>
                  <a:schemeClr val="tx1"/>
                </a:solidFill>
              </a:rPr>
              <a:t>1.4 - Offering positive encouragement, reassurance and support, reminding people of their strengths, and expressing hope and optimism that change is possible.</a:t>
            </a:r>
          </a:p>
          <a:p>
            <a:pPr>
              <a:spcBef>
                <a:spcPts val="0"/>
              </a:spcBef>
            </a:pPr>
            <a:endParaRPr lang="en-IE" sz="5000" b="1" dirty="0">
              <a:solidFill>
                <a:schemeClr val="tx1"/>
              </a:solidFill>
            </a:endParaRPr>
          </a:p>
          <a:p>
            <a:pPr>
              <a:spcBef>
                <a:spcPts val="0"/>
              </a:spcBef>
            </a:pPr>
            <a:r>
              <a:rPr lang="en-IE" sz="5000" b="1" dirty="0">
                <a:solidFill>
                  <a:schemeClr val="tx1"/>
                </a:solidFill>
              </a:rPr>
              <a:t>1.5 – </a:t>
            </a:r>
            <a:r>
              <a:rPr lang="ga-IE" sz="5000" b="1" dirty="0">
                <a:solidFill>
                  <a:schemeClr val="tx1"/>
                </a:solidFill>
              </a:rPr>
              <a:t>Management of issues associated with risk and safety if relevant – e.g. </a:t>
            </a:r>
            <a:r>
              <a:rPr lang="en-GB" sz="5000" b="1" dirty="0">
                <a:solidFill>
                  <a:schemeClr val="tx1"/>
                </a:solidFill>
              </a:rPr>
              <a:t>d</a:t>
            </a:r>
            <a:r>
              <a:rPr lang="ga-IE" sz="5000" b="1" dirty="0">
                <a:solidFill>
                  <a:schemeClr val="tx1"/>
                </a:solidFill>
              </a:rPr>
              <a:t>omestic abuse and violence, safegaurding concerns and/or mental health</a:t>
            </a:r>
            <a:r>
              <a:rPr lang="en-GB" sz="5000" b="1" dirty="0">
                <a:solidFill>
                  <a:schemeClr val="tx1"/>
                </a:solidFill>
              </a:rPr>
              <a:t> or other circumstances of FM and/or key others which contain potential risks.</a:t>
            </a:r>
            <a:endParaRPr lang="en-IE" sz="5000" b="1" dirty="0">
              <a:solidFill>
                <a:schemeClr val="tx1"/>
              </a:solidFill>
            </a:endParaRPr>
          </a:p>
          <a:p>
            <a:endParaRPr lang="en-IE" dirty="0"/>
          </a:p>
          <a:p>
            <a:endParaRPr lang="en-US" dirty="0"/>
          </a:p>
        </p:txBody>
      </p:sp>
      <p:pic>
        <p:nvPicPr>
          <p:cNvPr id="5" name="Picture 4"/>
          <p:cNvPicPr>
            <a:picLocks noChangeAspect="1"/>
          </p:cNvPicPr>
          <p:nvPr/>
        </p:nvPicPr>
        <p:blipFill>
          <a:blip r:embed="rId3"/>
          <a:stretch>
            <a:fillRect/>
          </a:stretch>
        </p:blipFill>
        <p:spPr>
          <a:xfrm>
            <a:off x="9238532" y="151183"/>
            <a:ext cx="2953469" cy="1176876"/>
          </a:xfrm>
          <a:prstGeom prst="rect">
            <a:avLst/>
          </a:prstGeom>
        </p:spPr>
      </p:pic>
    </p:spTree>
    <p:extLst>
      <p:ext uri="{BB962C8B-B14F-4D97-AF65-F5344CB8AC3E}">
        <p14:creationId xmlns:p14="http://schemas.microsoft.com/office/powerpoint/2010/main" val="2923880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941506"/>
            <a:ext cx="11494008" cy="2743200"/>
          </a:xfrm>
        </p:spPr>
        <p:txBody>
          <a:bodyPr>
            <a:normAutofit fontScale="90000"/>
          </a:bodyPr>
          <a:lstStyle/>
          <a:p>
            <a:r>
              <a:rPr lang="en-US" sz="6000" b="1" dirty="0">
                <a:solidFill>
                  <a:schemeClr val="tx1"/>
                </a:solidFill>
                <a:effectLst>
                  <a:outerShdw blurRad="38100" dist="38100" dir="2700000" algn="tl">
                    <a:srgbClr val="000000">
                      <a:alpha val="43137"/>
                    </a:srgbClr>
                  </a:outerShdw>
                </a:effectLst>
                <a:latin typeface="Calibri"/>
                <a:cs typeface="Calibri"/>
              </a:rPr>
              <a:t>Section 5</a:t>
            </a: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US" sz="5300" b="1" dirty="0">
                <a:solidFill>
                  <a:schemeClr val="tx1"/>
                </a:solidFill>
                <a:latin typeface="Calibri" panose="020F0502020204030204" pitchFamily="34" charset="0"/>
                <a:cs typeface="Calibri" panose="020F0502020204030204" pitchFamily="34" charset="0"/>
              </a:rPr>
              <a:t>Delivering Online</a:t>
            </a:r>
            <a:br>
              <a:rPr lang="en-US" sz="53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5300" b="1" dirty="0">
                <a:solidFill>
                  <a:schemeClr val="tx1"/>
                </a:solidFill>
                <a:latin typeface="Calibri" panose="020F0502020204030204" pitchFamily="34" charset="0"/>
                <a:cs typeface="Calibri" panose="020F0502020204030204" pitchFamily="34" charset="0"/>
              </a:rPr>
              <a:t>Preparing for a 5-Step Method Intervention  </a:t>
            </a:r>
            <a:br>
              <a:rPr lang="en-US" sz="5300" b="1" dirty="0">
                <a:solidFill>
                  <a:schemeClr val="tx1"/>
                </a:solidFill>
                <a:latin typeface="Calibri" panose="020F0502020204030204" pitchFamily="34" charset="0"/>
                <a:cs typeface="Calibri" panose="020F0502020204030204" pitchFamily="34" charset="0"/>
              </a:rPr>
            </a:br>
            <a:r>
              <a:rPr lang="en-US" sz="5300" b="1" dirty="0">
                <a:solidFill>
                  <a:schemeClr val="tx1"/>
                </a:solidFill>
                <a:latin typeface="Calibri" panose="020F0502020204030204" pitchFamily="34" charset="0"/>
                <a:cs typeface="Calibri" panose="020F0502020204030204" pitchFamily="34" charset="0"/>
              </a:rPr>
              <a:t>FMQ</a:t>
            </a:r>
            <a:br>
              <a:rPr lang="en-US" sz="5300" b="1" dirty="0">
                <a:solidFill>
                  <a:schemeClr val="tx1"/>
                </a:solidFill>
                <a:latin typeface="Calibri" panose="020F0502020204030204" pitchFamily="34" charset="0"/>
                <a:cs typeface="Calibri" panose="020F0502020204030204" pitchFamily="34" charset="0"/>
              </a:rPr>
            </a:br>
            <a:r>
              <a:rPr lang="en-US" sz="5300" b="1" dirty="0">
                <a:solidFill>
                  <a:schemeClr val="tx1"/>
                </a:solidFill>
                <a:latin typeface="Calibri" panose="020F0502020204030204" pitchFamily="34" charset="0"/>
                <a:cs typeface="Calibri" panose="020F0502020204030204" pitchFamily="34" charset="0"/>
              </a:rPr>
              <a:t>Starting the Session</a:t>
            </a:r>
            <a:br>
              <a:rPr lang="en-US" sz="5300" dirty="0">
                <a:latin typeface="Calibri" panose="020F0502020204030204" pitchFamily="34" charset="0"/>
                <a:cs typeface="Calibri" panose="020F0502020204030204" pitchFamily="34" charset="0"/>
              </a:rPr>
            </a:br>
            <a:endParaRPr lang="en-IE" sz="53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2314048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6"/>
            <a:ext cx="10515600" cy="975723"/>
          </a:xfrm>
        </p:spPr>
        <p:txBody>
          <a:bodyPr>
            <a:normAutofit/>
          </a:bodyPr>
          <a:lstStyle/>
          <a:p>
            <a:pPr algn="ctr"/>
            <a:r>
              <a:rPr lang="en-US" dirty="0"/>
              <a:t>Delivering 5-Step Method Online</a:t>
            </a:r>
          </a:p>
        </p:txBody>
      </p:sp>
      <p:sp>
        <p:nvSpPr>
          <p:cNvPr id="4" name="Content Placeholder 3"/>
          <p:cNvSpPr>
            <a:spLocks noGrp="1"/>
          </p:cNvSpPr>
          <p:nvPr>
            <p:ph idx="1"/>
          </p:nvPr>
        </p:nvSpPr>
        <p:spPr>
          <a:xfrm>
            <a:off x="267075" y="1299913"/>
            <a:ext cx="11494959" cy="5280561"/>
          </a:xfrm>
          <a:solidFill>
            <a:schemeClr val="accent1"/>
          </a:solidFill>
        </p:spPr>
        <p:txBody>
          <a:bodyPr>
            <a:normAutofit/>
          </a:bodyPr>
          <a:lstStyle/>
          <a:p>
            <a:endParaRPr lang="en-IE" dirty="0"/>
          </a:p>
          <a:p>
            <a:r>
              <a:rPr lang="en-US" dirty="0"/>
              <a:t>, </a:t>
            </a:r>
          </a:p>
        </p:txBody>
      </p:sp>
      <p:pic>
        <p:nvPicPr>
          <p:cNvPr id="5" name="Picture 4"/>
          <p:cNvPicPr>
            <a:picLocks noChangeAspect="1"/>
          </p:cNvPicPr>
          <p:nvPr/>
        </p:nvPicPr>
        <p:blipFill>
          <a:blip r:embed="rId3"/>
          <a:stretch>
            <a:fillRect/>
          </a:stretch>
        </p:blipFill>
        <p:spPr>
          <a:xfrm>
            <a:off x="9238532" y="151183"/>
            <a:ext cx="2953469" cy="1176876"/>
          </a:xfrm>
          <a:prstGeom prst="rect">
            <a:avLst/>
          </a:prstGeom>
        </p:spPr>
      </p:pic>
      <p:sp>
        <p:nvSpPr>
          <p:cNvPr id="3" name="Rectangle 2">
            <a:extLst>
              <a:ext uri="{FF2B5EF4-FFF2-40B4-BE49-F238E27FC236}">
                <a16:creationId xmlns:a16="http://schemas.microsoft.com/office/drawing/2014/main" id="{D83FC634-9ACA-49B4-9BD4-E6CD44B23E25}"/>
              </a:ext>
            </a:extLst>
          </p:cNvPr>
          <p:cNvSpPr/>
          <p:nvPr/>
        </p:nvSpPr>
        <p:spPr>
          <a:xfrm>
            <a:off x="549111" y="1538356"/>
            <a:ext cx="5230368" cy="2512436"/>
          </a:xfrm>
          <a:prstGeom prst="rect">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sz="2400" b="1" dirty="0">
              <a:solidFill>
                <a:schemeClr val="tx1"/>
              </a:solidFill>
            </a:endParaRPr>
          </a:p>
          <a:p>
            <a:r>
              <a:rPr lang="en-NZ" sz="2400" b="1" dirty="0">
                <a:solidFill>
                  <a:schemeClr val="tx1"/>
                </a:solidFill>
              </a:rPr>
              <a:t>ON the 5SM Website:</a:t>
            </a:r>
          </a:p>
          <a:p>
            <a:r>
              <a:rPr lang="en-NZ" sz="2400" b="1" dirty="0">
                <a:solidFill>
                  <a:schemeClr val="tx1"/>
                </a:solidFill>
              </a:rPr>
              <a:t>Practitioner’s Online Manual</a:t>
            </a:r>
            <a:endParaRPr lang="en-GB" sz="2400" b="1" dirty="0">
              <a:solidFill>
                <a:schemeClr val="tx1"/>
              </a:solidFill>
            </a:endParaRPr>
          </a:p>
          <a:p>
            <a:r>
              <a:rPr lang="en-NZ" sz="2400" b="1" dirty="0">
                <a:solidFill>
                  <a:schemeClr val="tx1"/>
                </a:solidFill>
              </a:rPr>
              <a:t>Family Drug Support, Aotearoa, New Zealand</a:t>
            </a:r>
            <a:endParaRPr lang="en-GB" sz="2400" b="1" dirty="0">
              <a:solidFill>
                <a:schemeClr val="tx1"/>
              </a:solidFill>
            </a:endParaRPr>
          </a:p>
          <a:p>
            <a:r>
              <a:rPr lang="en-NZ" sz="2400" b="1" dirty="0">
                <a:solidFill>
                  <a:schemeClr val="tx1"/>
                </a:solidFill>
              </a:rPr>
              <a:t> 5-STEP METHOD: Steps to Success</a:t>
            </a:r>
            <a:endParaRPr lang="en-GB" sz="2400" b="1" dirty="0">
              <a:solidFill>
                <a:schemeClr val="tx1"/>
              </a:solidFill>
            </a:endParaRPr>
          </a:p>
          <a:p>
            <a:r>
              <a:rPr lang="en-NZ" sz="2400" b="1" dirty="0">
                <a:solidFill>
                  <a:schemeClr val="tx1"/>
                </a:solidFill>
              </a:rPr>
              <a:t> </a:t>
            </a:r>
            <a:r>
              <a:rPr lang="en-NZ" sz="2400" b="1" i="1" dirty="0" err="1">
                <a:solidFill>
                  <a:schemeClr val="tx1"/>
                </a:solidFill>
              </a:rPr>
              <a:t>Maahiranga</a:t>
            </a:r>
            <a:r>
              <a:rPr lang="en-NZ" sz="2400" b="1" i="1" dirty="0">
                <a:solidFill>
                  <a:schemeClr val="tx1"/>
                </a:solidFill>
              </a:rPr>
              <a:t> </a:t>
            </a:r>
            <a:r>
              <a:rPr lang="en-NZ" sz="2400" b="1" i="1" dirty="0" err="1">
                <a:solidFill>
                  <a:schemeClr val="tx1"/>
                </a:solidFill>
              </a:rPr>
              <a:t>ki</a:t>
            </a:r>
            <a:r>
              <a:rPr lang="en-NZ" sz="2400" b="1" i="1" dirty="0">
                <a:solidFill>
                  <a:schemeClr val="tx1"/>
                </a:solidFill>
              </a:rPr>
              <a:t> </a:t>
            </a:r>
            <a:r>
              <a:rPr lang="en-NZ" sz="2400" b="1" i="1" dirty="0" err="1">
                <a:solidFill>
                  <a:schemeClr val="tx1"/>
                </a:solidFill>
              </a:rPr>
              <a:t>te</a:t>
            </a:r>
            <a:r>
              <a:rPr lang="en-NZ" sz="2400" b="1" i="1" dirty="0">
                <a:solidFill>
                  <a:schemeClr val="tx1"/>
                </a:solidFill>
              </a:rPr>
              <a:t> </a:t>
            </a:r>
            <a:r>
              <a:rPr lang="en-NZ" sz="2400" b="1" i="1" dirty="0" err="1">
                <a:solidFill>
                  <a:schemeClr val="tx1"/>
                </a:solidFill>
              </a:rPr>
              <a:t>angitu</a:t>
            </a:r>
            <a:endParaRPr lang="en-GB" sz="2400" b="1" dirty="0">
              <a:solidFill>
                <a:schemeClr val="tx1"/>
              </a:solidFill>
            </a:endParaRPr>
          </a:p>
          <a:p>
            <a:r>
              <a:rPr lang="en-NZ" sz="2400" b="1" dirty="0">
                <a:solidFill>
                  <a:schemeClr val="tx1"/>
                </a:solidFill>
              </a:rPr>
              <a:t> </a:t>
            </a:r>
            <a:r>
              <a:rPr lang="en-NZ" b="1" dirty="0">
                <a:solidFill>
                  <a:schemeClr val="tx1"/>
                </a:solidFill>
              </a:rPr>
              <a:t> </a:t>
            </a:r>
            <a:endParaRPr lang="en-GB" b="1" dirty="0">
              <a:solidFill>
                <a:schemeClr val="tx1"/>
              </a:solidFill>
            </a:endParaRPr>
          </a:p>
          <a:p>
            <a:pPr algn="ctr"/>
            <a:endParaRPr lang="en-GB" dirty="0"/>
          </a:p>
        </p:txBody>
      </p:sp>
      <p:sp>
        <p:nvSpPr>
          <p:cNvPr id="6" name="Speech Bubble: Rectangle 5">
            <a:extLst>
              <a:ext uri="{FF2B5EF4-FFF2-40B4-BE49-F238E27FC236}">
                <a16:creationId xmlns:a16="http://schemas.microsoft.com/office/drawing/2014/main" id="{7EB674A5-EE88-4D4C-B031-AC8C52EE8F24}"/>
              </a:ext>
            </a:extLst>
          </p:cNvPr>
          <p:cNvSpPr/>
          <p:nvPr/>
        </p:nvSpPr>
        <p:spPr>
          <a:xfrm>
            <a:off x="5923845" y="1435619"/>
            <a:ext cx="3099816" cy="1426464"/>
          </a:xfrm>
          <a:prstGeom prst="wedgeRect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What do you think the differences might be?</a:t>
            </a:r>
          </a:p>
        </p:txBody>
      </p:sp>
      <p:sp>
        <p:nvSpPr>
          <p:cNvPr id="7" name="Rectangle 6">
            <a:extLst>
              <a:ext uri="{FF2B5EF4-FFF2-40B4-BE49-F238E27FC236}">
                <a16:creationId xmlns:a16="http://schemas.microsoft.com/office/drawing/2014/main" id="{892A56BD-28AD-458E-8A8F-2F3B881EC22A}"/>
              </a:ext>
            </a:extLst>
          </p:cNvPr>
          <p:cNvSpPr/>
          <p:nvPr/>
        </p:nvSpPr>
        <p:spPr>
          <a:xfrm>
            <a:off x="549110" y="4261089"/>
            <a:ext cx="5906554" cy="1865391"/>
          </a:xfrm>
          <a:prstGeom prst="rect">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sz="2400" b="1" dirty="0">
              <a:solidFill>
                <a:schemeClr val="tx1"/>
              </a:solidFill>
            </a:endParaRPr>
          </a:p>
          <a:p>
            <a:r>
              <a:rPr lang="en-NZ" sz="2400" b="1" dirty="0">
                <a:solidFill>
                  <a:schemeClr val="tx1"/>
                </a:solidFill>
              </a:rPr>
              <a:t>ON the 5SM Website:</a:t>
            </a:r>
          </a:p>
          <a:p>
            <a:r>
              <a:rPr lang="en-GB" sz="2400" b="1" dirty="0">
                <a:solidFill>
                  <a:schemeClr val="tx1"/>
                </a:solidFill>
              </a:rPr>
              <a:t>Demonstrations of FMQ &amp; Step 4 Network Diagram Online</a:t>
            </a:r>
          </a:p>
          <a:p>
            <a:r>
              <a:rPr lang="en-NZ" b="1" dirty="0">
                <a:solidFill>
                  <a:schemeClr val="tx1"/>
                </a:solidFill>
              </a:rPr>
              <a:t> </a:t>
            </a:r>
            <a:endParaRPr lang="en-GB" b="1" dirty="0">
              <a:solidFill>
                <a:schemeClr val="tx1"/>
              </a:solidFill>
            </a:endParaRPr>
          </a:p>
          <a:p>
            <a:pPr algn="ctr"/>
            <a:endParaRPr lang="en-GB" dirty="0"/>
          </a:p>
        </p:txBody>
      </p:sp>
      <p:pic>
        <p:nvPicPr>
          <p:cNvPr id="8" name="Picture 7">
            <a:extLst>
              <a:ext uri="{FF2B5EF4-FFF2-40B4-BE49-F238E27FC236}">
                <a16:creationId xmlns:a16="http://schemas.microsoft.com/office/drawing/2014/main" id="{EF9E7E08-1CBC-4551-9878-B464CBA44B7C}"/>
              </a:ext>
            </a:extLst>
          </p:cNvPr>
          <p:cNvPicPr>
            <a:picLocks noChangeAspect="1"/>
          </p:cNvPicPr>
          <p:nvPr/>
        </p:nvPicPr>
        <p:blipFill>
          <a:blip r:embed="rId4"/>
          <a:stretch>
            <a:fillRect/>
          </a:stretch>
        </p:blipFill>
        <p:spPr>
          <a:xfrm>
            <a:off x="8662218" y="4645152"/>
            <a:ext cx="3005526" cy="2035371"/>
          </a:xfrm>
          <a:prstGeom prst="rect">
            <a:avLst/>
          </a:prstGeom>
        </p:spPr>
      </p:pic>
      <p:pic>
        <p:nvPicPr>
          <p:cNvPr id="9" name="Picture 8">
            <a:extLst>
              <a:ext uri="{FF2B5EF4-FFF2-40B4-BE49-F238E27FC236}">
                <a16:creationId xmlns:a16="http://schemas.microsoft.com/office/drawing/2014/main" id="{AD6B26F6-CA72-44BC-90E1-AAB8A05B4FC0}"/>
              </a:ext>
            </a:extLst>
          </p:cNvPr>
          <p:cNvPicPr>
            <a:picLocks noChangeAspect="1"/>
          </p:cNvPicPr>
          <p:nvPr/>
        </p:nvPicPr>
        <p:blipFill>
          <a:blip r:embed="rId5"/>
          <a:stretch>
            <a:fillRect/>
          </a:stretch>
        </p:blipFill>
        <p:spPr>
          <a:xfrm>
            <a:off x="8662218" y="2969643"/>
            <a:ext cx="2930639" cy="1769878"/>
          </a:xfrm>
          <a:prstGeom prst="rect">
            <a:avLst/>
          </a:prstGeom>
        </p:spPr>
      </p:pic>
    </p:spTree>
    <p:extLst>
      <p:ext uri="{BB962C8B-B14F-4D97-AF65-F5344CB8AC3E}">
        <p14:creationId xmlns:p14="http://schemas.microsoft.com/office/powerpoint/2010/main" val="3426804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cap="all" spc="100" dirty="0">
                <a:solidFill>
                  <a:schemeClr val="accent2">
                    <a:lumMod val="75000"/>
                  </a:schemeClr>
                </a:solidFill>
                <a:latin typeface="Tw Cen MT" panose="020B0602020104020603" pitchFamily="34" charset="0"/>
              </a:rPr>
              <a:t>Pre step 1 &amp;  STARTING Step 1: key tips</a:t>
            </a:r>
          </a:p>
        </p:txBody>
      </p:sp>
      <p:sp>
        <p:nvSpPr>
          <p:cNvPr id="23" name="Rectangle 22"/>
          <p:cNvSpPr/>
          <p:nvPr/>
        </p:nvSpPr>
        <p:spPr>
          <a:xfrm>
            <a:off x="9304849" y="1336684"/>
            <a:ext cx="2650308" cy="51588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p:cNvSpPr/>
          <p:nvPr/>
        </p:nvSpPr>
        <p:spPr>
          <a:xfrm>
            <a:off x="6551527" y="1332753"/>
            <a:ext cx="2646676" cy="51326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5" name="Rectangle 24"/>
          <p:cNvSpPr/>
          <p:nvPr/>
        </p:nvSpPr>
        <p:spPr>
          <a:xfrm>
            <a:off x="3631401" y="1270591"/>
            <a:ext cx="2694295" cy="514140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1"/>
          </a:p>
        </p:txBody>
      </p:sp>
      <p:sp>
        <p:nvSpPr>
          <p:cNvPr id="26" name="Rectangle 25"/>
          <p:cNvSpPr/>
          <p:nvPr/>
        </p:nvSpPr>
        <p:spPr>
          <a:xfrm>
            <a:off x="327164" y="1366840"/>
            <a:ext cx="3109721" cy="50985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28" name="TextBox 27"/>
          <p:cNvSpPr txBox="1"/>
          <p:nvPr/>
        </p:nvSpPr>
        <p:spPr>
          <a:xfrm>
            <a:off x="317211" y="2237240"/>
            <a:ext cx="3208035" cy="3748077"/>
          </a:xfrm>
          <a:prstGeom prst="rect">
            <a:avLst/>
          </a:prstGeom>
          <a:solidFill>
            <a:schemeClr val="bg1">
              <a:lumMod val="75000"/>
            </a:schemeClr>
          </a:solidFill>
        </p:spPr>
        <p:txBody>
          <a:bodyPr wrap="square" rtlCol="0">
            <a:spAutoFit/>
          </a:bodyPr>
          <a:lstStyle/>
          <a:p>
            <a:pPr marL="285744" indent="-285744">
              <a:buClr>
                <a:schemeClr val="bg1"/>
              </a:buClr>
              <a:buFont typeface="Arial" panose="020B0604020202020204" pitchFamily="34" charset="0"/>
              <a:buChar char="•"/>
            </a:pPr>
            <a:r>
              <a:rPr lang="en-US" sz="1867" b="1" dirty="0">
                <a:latin typeface="Calibri"/>
                <a:cs typeface="Calibri"/>
              </a:rPr>
              <a:t>May want to pre send Consent/Information Sheet &amp; FMQ to fill in/do on zoom</a:t>
            </a:r>
          </a:p>
          <a:p>
            <a:pPr marL="285744" indent="-285744">
              <a:buClr>
                <a:schemeClr val="bg1"/>
              </a:buClr>
              <a:buFont typeface="Arial" panose="020B0604020202020204" pitchFamily="34" charset="0"/>
              <a:buChar char="•"/>
            </a:pPr>
            <a:r>
              <a:rPr lang="en-US" sz="1867" b="1" dirty="0">
                <a:latin typeface="Calibri"/>
                <a:cs typeface="Calibri"/>
              </a:rPr>
              <a:t>Ensure you have enough time – up to 75mins, clock in the room,  phone off.</a:t>
            </a:r>
          </a:p>
          <a:p>
            <a:pPr marL="285744" indent="-285744">
              <a:buClr>
                <a:schemeClr val="bg1"/>
              </a:buClr>
              <a:buFont typeface="Arial" panose="020B0604020202020204" pitchFamily="34" charset="0"/>
              <a:buChar char="•"/>
            </a:pPr>
            <a:r>
              <a:rPr lang="en-US" sz="1867" b="1" dirty="0">
                <a:latin typeface="Calibri"/>
                <a:cs typeface="Calibri"/>
              </a:rPr>
              <a:t>Check paper work  e.g. Consent Form, FMQ, Self Help Handbook,  Competency Form/Checklist</a:t>
            </a:r>
          </a:p>
          <a:p>
            <a:pPr>
              <a:buClr>
                <a:schemeClr val="bg1"/>
              </a:buClr>
            </a:pPr>
            <a:endParaRPr lang="en-US" sz="1351" dirty="0">
              <a:latin typeface="Calibri"/>
              <a:cs typeface="Calibri"/>
            </a:endParaRPr>
          </a:p>
        </p:txBody>
      </p:sp>
      <p:sp>
        <p:nvSpPr>
          <p:cNvPr id="29" name="Rectangle 28"/>
          <p:cNvSpPr/>
          <p:nvPr/>
        </p:nvSpPr>
        <p:spPr>
          <a:xfrm>
            <a:off x="317211" y="1383939"/>
            <a:ext cx="3208035" cy="830997"/>
          </a:xfrm>
          <a:prstGeom prst="rect">
            <a:avLst/>
          </a:prstGeom>
          <a:solidFill>
            <a:schemeClr val="bg1">
              <a:lumMod val="75000"/>
            </a:schemeClr>
          </a:solidFill>
          <a:ln w="12700">
            <a:solidFill>
              <a:schemeClr val="tx1"/>
            </a:solidFill>
          </a:ln>
        </p:spPr>
        <p:txBody>
          <a:bodyPr wrap="square">
            <a:spAutoFit/>
          </a:bodyPr>
          <a:lstStyle/>
          <a:p>
            <a:r>
              <a:rPr lang="en-US" sz="2400" b="1" dirty="0">
                <a:latin typeface="Calibri"/>
                <a:cs typeface="Calibri"/>
              </a:rPr>
              <a:t>Practical and preparation issues</a:t>
            </a:r>
          </a:p>
        </p:txBody>
      </p:sp>
      <p:sp>
        <p:nvSpPr>
          <p:cNvPr id="30" name="TextBox 29"/>
          <p:cNvSpPr txBox="1"/>
          <p:nvPr/>
        </p:nvSpPr>
        <p:spPr>
          <a:xfrm>
            <a:off x="3540812" y="2507712"/>
            <a:ext cx="2882160" cy="2762423"/>
          </a:xfrm>
          <a:prstGeom prst="rect">
            <a:avLst/>
          </a:prstGeom>
          <a:noFill/>
        </p:spPr>
        <p:txBody>
          <a:bodyPr wrap="square" rtlCol="0">
            <a:spAutoFit/>
          </a:bodyPr>
          <a:lstStyle/>
          <a:p>
            <a:pPr marL="285744" indent="-285744">
              <a:buClr>
                <a:schemeClr val="bg1"/>
              </a:buClr>
              <a:buFont typeface="Arial" panose="020B0604020202020204" pitchFamily="34" charset="0"/>
              <a:buChar char="•"/>
            </a:pPr>
            <a:r>
              <a:rPr lang="en-US" sz="2000" b="1" dirty="0">
                <a:latin typeface="Calibri"/>
                <a:cs typeface="Calibri"/>
              </a:rPr>
              <a:t>Set the agenda- today I’d like to cover </a:t>
            </a:r>
            <a:r>
              <a:rPr lang="en-US" sz="2000" b="1" dirty="0" err="1">
                <a:latin typeface="Calibri"/>
                <a:cs typeface="Calibri"/>
              </a:rPr>
              <a:t>x,y</a:t>
            </a:r>
            <a:endParaRPr lang="en-US" sz="2000" b="1" dirty="0">
              <a:latin typeface="Calibri"/>
              <a:cs typeface="Calibri"/>
            </a:endParaRPr>
          </a:p>
          <a:p>
            <a:pPr marL="285744" indent="-285744">
              <a:buClr>
                <a:schemeClr val="bg1"/>
              </a:buClr>
              <a:buFont typeface="Arial" panose="020B0604020202020204" pitchFamily="34" charset="0"/>
              <a:buChar char="•"/>
            </a:pPr>
            <a:r>
              <a:rPr lang="en-US" sz="2000" b="1" dirty="0">
                <a:latin typeface="Calibri"/>
                <a:cs typeface="Calibri"/>
              </a:rPr>
              <a:t>Explain structure/ process – 5 Steps and SSICS model. See handbook.</a:t>
            </a:r>
            <a:endParaRPr lang="en-US" sz="2000" b="1" dirty="0">
              <a:highlight>
                <a:srgbClr val="FF00FF"/>
              </a:highlight>
              <a:latin typeface="Calibri"/>
              <a:cs typeface="Calibri"/>
            </a:endParaRPr>
          </a:p>
          <a:p>
            <a:pPr marL="285744" indent="-285744">
              <a:buClr>
                <a:schemeClr val="bg1"/>
              </a:buClr>
              <a:buFont typeface="Arial" panose="020B0604020202020204" pitchFamily="34" charset="0"/>
              <a:buChar char="•"/>
            </a:pPr>
            <a:r>
              <a:rPr lang="en-US" sz="2000" b="1" dirty="0">
                <a:latin typeface="Calibri"/>
                <a:cs typeface="Calibri"/>
              </a:rPr>
              <a:t>Explain confidentiality</a:t>
            </a:r>
          </a:p>
          <a:p>
            <a:pPr marL="285744" indent="-285744">
              <a:buClr>
                <a:schemeClr val="bg1"/>
              </a:buClr>
              <a:buFont typeface="Arial" panose="020B0604020202020204" pitchFamily="34" charset="0"/>
              <a:buChar char="•"/>
            </a:pPr>
            <a:endParaRPr lang="en-US" sz="2000" b="1" dirty="0">
              <a:latin typeface="Calibri"/>
              <a:cs typeface="Calibri"/>
            </a:endParaRPr>
          </a:p>
          <a:p>
            <a:pPr>
              <a:buClr>
                <a:schemeClr val="bg1"/>
              </a:buClr>
            </a:pPr>
            <a:endParaRPr lang="en-US" sz="1351" dirty="0">
              <a:solidFill>
                <a:schemeClr val="bg1"/>
              </a:solidFill>
              <a:latin typeface="Calibri"/>
              <a:cs typeface="Calibri"/>
            </a:endParaRPr>
          </a:p>
        </p:txBody>
      </p:sp>
      <p:sp>
        <p:nvSpPr>
          <p:cNvPr id="31" name="TextBox 30"/>
          <p:cNvSpPr txBox="1"/>
          <p:nvPr/>
        </p:nvSpPr>
        <p:spPr>
          <a:xfrm>
            <a:off x="6561871" y="2117390"/>
            <a:ext cx="2593175" cy="2597827"/>
          </a:xfrm>
          <a:prstGeom prst="rect">
            <a:avLst/>
          </a:prstGeom>
          <a:solidFill>
            <a:schemeClr val="accent3">
              <a:lumMod val="40000"/>
              <a:lumOff val="60000"/>
            </a:schemeClr>
          </a:solidFill>
        </p:spPr>
        <p:txBody>
          <a:bodyPr wrap="square" rtlCol="0">
            <a:spAutoFit/>
          </a:bodyPr>
          <a:lstStyle/>
          <a:p>
            <a:r>
              <a:rPr lang="ga-IE" sz="2133" b="1" dirty="0">
                <a:latin typeface="Calibri"/>
                <a:cs typeface="Calibri"/>
              </a:rPr>
              <a:t>Warm welcome. Four key principles – listen actively, develop empathy, deal with emotions, express and promote realistic optimism</a:t>
            </a:r>
            <a:endParaRPr lang="en-GB" sz="2133" b="1" dirty="0">
              <a:latin typeface="Calibri"/>
              <a:cs typeface="Calibri"/>
            </a:endParaRPr>
          </a:p>
          <a:p>
            <a:endParaRPr lang="en-IE" sz="1351" dirty="0">
              <a:solidFill>
                <a:schemeClr val="bg1"/>
              </a:solidFill>
            </a:endParaRPr>
          </a:p>
        </p:txBody>
      </p:sp>
      <p:sp>
        <p:nvSpPr>
          <p:cNvPr id="32" name="TextBox 31"/>
          <p:cNvSpPr txBox="1"/>
          <p:nvPr/>
        </p:nvSpPr>
        <p:spPr>
          <a:xfrm>
            <a:off x="9375617" y="2173463"/>
            <a:ext cx="2300667" cy="1733488"/>
          </a:xfrm>
          <a:prstGeom prst="rect">
            <a:avLst/>
          </a:prstGeom>
          <a:noFill/>
        </p:spPr>
        <p:txBody>
          <a:bodyPr wrap="square" rtlCol="0">
            <a:spAutoFit/>
          </a:bodyPr>
          <a:lstStyle/>
          <a:p>
            <a:r>
              <a:rPr lang="en-US" sz="2133" b="1" dirty="0">
                <a:latin typeface="Calibri"/>
                <a:cs typeface="Calibri"/>
              </a:rPr>
              <a:t>Give copy of self-help handbook and encourage usage. Check safety</a:t>
            </a:r>
            <a:endParaRPr lang="en-IE" sz="2133" b="1" dirty="0">
              <a:latin typeface="Calibri"/>
              <a:cs typeface="Calibri"/>
            </a:endParaRPr>
          </a:p>
        </p:txBody>
      </p:sp>
      <p:sp>
        <p:nvSpPr>
          <p:cNvPr id="36" name="Rectangle 35"/>
          <p:cNvSpPr/>
          <p:nvPr/>
        </p:nvSpPr>
        <p:spPr>
          <a:xfrm>
            <a:off x="3672420" y="1328430"/>
            <a:ext cx="2632416" cy="1015663"/>
          </a:xfrm>
          <a:prstGeom prst="rect">
            <a:avLst/>
          </a:prstGeom>
          <a:ln w="12700">
            <a:solidFill>
              <a:schemeClr val="tx1"/>
            </a:solidFill>
          </a:ln>
        </p:spPr>
        <p:txBody>
          <a:bodyPr wrap="square">
            <a:spAutoFit/>
          </a:bodyPr>
          <a:lstStyle/>
          <a:p>
            <a:r>
              <a:rPr lang="en-US" sz="2000" b="1" dirty="0">
                <a:latin typeface="Calibri"/>
                <a:cs typeface="Calibri"/>
              </a:rPr>
              <a:t>Agenda Setting, Introduction to 5-Step and to confidentiality</a:t>
            </a:r>
          </a:p>
        </p:txBody>
      </p:sp>
      <p:sp>
        <p:nvSpPr>
          <p:cNvPr id="37" name="Rectangle 36"/>
          <p:cNvSpPr/>
          <p:nvPr/>
        </p:nvSpPr>
        <p:spPr>
          <a:xfrm>
            <a:off x="6546751" y="1366842"/>
            <a:ext cx="2563091" cy="830997"/>
          </a:xfrm>
          <a:prstGeom prst="rect">
            <a:avLst/>
          </a:prstGeom>
          <a:ln w="12700">
            <a:solidFill>
              <a:schemeClr val="tx1"/>
            </a:solidFill>
          </a:ln>
        </p:spPr>
        <p:txBody>
          <a:bodyPr wrap="square">
            <a:spAutoFit/>
          </a:bodyPr>
          <a:lstStyle/>
          <a:p>
            <a:r>
              <a:rPr lang="en-US" sz="2400" b="1" dirty="0">
                <a:latin typeface="Calibri"/>
                <a:cs typeface="Calibri"/>
              </a:rPr>
              <a:t>Use basic counselling skills</a:t>
            </a:r>
          </a:p>
        </p:txBody>
      </p:sp>
      <p:sp>
        <p:nvSpPr>
          <p:cNvPr id="38" name="Rectangle 37"/>
          <p:cNvSpPr/>
          <p:nvPr/>
        </p:nvSpPr>
        <p:spPr>
          <a:xfrm>
            <a:off x="9294243" y="1332753"/>
            <a:ext cx="2650308" cy="830997"/>
          </a:xfrm>
          <a:prstGeom prst="rect">
            <a:avLst/>
          </a:prstGeom>
          <a:ln w="12700">
            <a:solidFill>
              <a:schemeClr val="tx1"/>
            </a:solidFill>
          </a:ln>
        </p:spPr>
        <p:txBody>
          <a:bodyPr wrap="square">
            <a:spAutoFit/>
          </a:bodyPr>
          <a:lstStyle/>
          <a:p>
            <a:r>
              <a:rPr lang="en-US" sz="2400" b="1" dirty="0">
                <a:latin typeface="Calibri"/>
                <a:cs typeface="Calibri"/>
              </a:rPr>
              <a:t>Self-help Handbook</a:t>
            </a:r>
            <a:endParaRPr lang="en-IE" sz="2400" b="1" dirty="0">
              <a:latin typeface="Calibri"/>
              <a:cs typeface="Calibri"/>
            </a:endParaRPr>
          </a:p>
        </p:txBody>
      </p:sp>
      <p:pic>
        <p:nvPicPr>
          <p:cNvPr id="40" name="Content Placeholder 5" descr="photo for information systems - approved.jpg"/>
          <p:cNvPicPr>
            <a:picLocks noChangeAspect="1"/>
          </p:cNvPicPr>
          <p:nvPr/>
        </p:nvPicPr>
        <p:blipFill rotWithShape="1">
          <a:blip r:embed="rId4" cstate="print">
            <a:extLst>
              <a:ext uri="{28A0092B-C50C-407E-A947-70E740481C1C}">
                <a14:useLocalDpi xmlns:a14="http://schemas.microsoft.com/office/drawing/2010/main" val="0"/>
              </a:ext>
            </a:extLst>
          </a:blip>
          <a:srcRect t="26538" b="22478"/>
          <a:stretch/>
        </p:blipFill>
        <p:spPr>
          <a:xfrm>
            <a:off x="357502" y="5715847"/>
            <a:ext cx="3109721" cy="1100125"/>
          </a:xfrm>
          <a:prstGeom prst="rect">
            <a:avLst/>
          </a:prstGeom>
        </p:spPr>
      </p:pic>
      <p:pic>
        <p:nvPicPr>
          <p:cNvPr id="41" name="Content Placeholder 2" descr="CAPACITY-BUILDING-.png"/>
          <p:cNvPicPr>
            <a:picLocks noChangeAspect="1"/>
          </p:cNvPicPr>
          <p:nvPr/>
        </p:nvPicPr>
        <p:blipFill rotWithShape="1">
          <a:blip r:embed="rId5" cstate="print">
            <a:extLst>
              <a:ext uri="{28A0092B-C50C-407E-A947-70E740481C1C}">
                <a14:useLocalDpi xmlns:a14="http://schemas.microsoft.com/office/drawing/2010/main" val="0"/>
              </a:ext>
            </a:extLst>
          </a:blip>
          <a:srcRect l="7273" t="-5290" r="12950" b="30734"/>
          <a:stretch/>
        </p:blipFill>
        <p:spPr>
          <a:xfrm>
            <a:off x="3616509" y="4859209"/>
            <a:ext cx="2750616" cy="1713275"/>
          </a:xfrm>
          <a:prstGeom prst="rect">
            <a:avLst/>
          </a:prstGeom>
        </p:spPr>
      </p:pic>
      <p:pic>
        <p:nvPicPr>
          <p:cNvPr id="4" name="Picture 3" descr="Screen Shot 2017-07-31 at 15.42.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3213" y="3860799"/>
            <a:ext cx="2354963" cy="2755308"/>
          </a:xfrm>
          <a:prstGeom prst="rect">
            <a:avLst/>
          </a:prstGeom>
        </p:spPr>
      </p:pic>
      <p:pic>
        <p:nvPicPr>
          <p:cNvPr id="6" name="Picture 5"/>
          <p:cNvPicPr>
            <a:picLocks noChangeAspect="1"/>
          </p:cNvPicPr>
          <p:nvPr/>
        </p:nvPicPr>
        <p:blipFill>
          <a:blip r:embed="rId7"/>
          <a:stretch>
            <a:fillRect/>
          </a:stretch>
        </p:blipFill>
        <p:spPr>
          <a:xfrm>
            <a:off x="6626983" y="4859209"/>
            <a:ext cx="2571221" cy="1528651"/>
          </a:xfrm>
          <a:prstGeom prst="rect">
            <a:avLst/>
          </a:prstGeom>
        </p:spPr>
      </p:pic>
    </p:spTree>
    <p:custDataLst>
      <p:tags r:id="rId1"/>
    </p:custDataLst>
    <p:extLst>
      <p:ext uri="{BB962C8B-B14F-4D97-AF65-F5344CB8AC3E}">
        <p14:creationId xmlns:p14="http://schemas.microsoft.com/office/powerpoint/2010/main" val="203472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9" grpId="0" animBg="1"/>
      <p:bldP spid="36"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000"/>
            <a:ext cx="10515600" cy="1325563"/>
          </a:xfrm>
        </p:spPr>
        <p:txBody>
          <a:bodyPr/>
          <a:lstStyle/>
          <a:p>
            <a:pPr algn="ctr"/>
            <a:r>
              <a:rPr lang="en-GB" sz="2800" dirty="0"/>
              <a:t>WEBSITE: </a:t>
            </a:r>
            <a:br>
              <a:rPr lang="en-GB" sz="2800" dirty="0"/>
            </a:br>
            <a:r>
              <a:rPr lang="en-GB" sz="2800" dirty="0"/>
              <a:t>http://afinetwork.info/5-step-method-resources-introduction</a:t>
            </a:r>
          </a:p>
        </p:txBody>
      </p:sp>
      <p:pic>
        <p:nvPicPr>
          <p:cNvPr id="72" name="Picture 71" descr="Graphical user interface, text&#10;&#10;Description automatically generated">
            <a:extLst>
              <a:ext uri="{FF2B5EF4-FFF2-40B4-BE49-F238E27FC236}">
                <a16:creationId xmlns:a16="http://schemas.microsoft.com/office/drawing/2014/main" id="{D8428A87-0841-463B-BC1A-FEA3251A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45" y="1207008"/>
            <a:ext cx="5245608" cy="5524230"/>
          </a:xfrm>
          <a:prstGeom prst="rect">
            <a:avLst/>
          </a:prstGeom>
        </p:spPr>
      </p:pic>
      <p:pic>
        <p:nvPicPr>
          <p:cNvPr id="76" name="Content Placeholder 75" descr="Diagram, text&#10;&#10;Description automatically generated">
            <a:extLst>
              <a:ext uri="{FF2B5EF4-FFF2-40B4-BE49-F238E27FC236}">
                <a16:creationId xmlns:a16="http://schemas.microsoft.com/office/drawing/2014/main" id="{C1112C77-8538-4D18-BE44-FDC9097B65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41848" y="1207008"/>
            <a:ext cx="6035040" cy="5534992"/>
          </a:xfrm>
        </p:spPr>
      </p:pic>
    </p:spTree>
    <p:extLst>
      <p:ext uri="{BB962C8B-B14F-4D97-AF65-F5344CB8AC3E}">
        <p14:creationId xmlns:p14="http://schemas.microsoft.com/office/powerpoint/2010/main" val="889234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055" y="288836"/>
            <a:ext cx="10515600" cy="1325563"/>
          </a:xfrm>
        </p:spPr>
        <p:txBody>
          <a:bodyPr/>
          <a:lstStyle/>
          <a:p>
            <a:r>
              <a:rPr lang="en-US" dirty="0">
                <a:latin typeface="Calibri"/>
                <a:cs typeface="Calibri"/>
              </a:rPr>
              <a:t>Benefits of the Family Member Questionnaire</a:t>
            </a:r>
          </a:p>
        </p:txBody>
      </p:sp>
      <p:sp>
        <p:nvSpPr>
          <p:cNvPr id="4" name="Content Placeholder 3"/>
          <p:cNvSpPr>
            <a:spLocks noGrp="1"/>
          </p:cNvSpPr>
          <p:nvPr>
            <p:ph idx="1"/>
          </p:nvPr>
        </p:nvSpPr>
        <p:spPr>
          <a:xfrm>
            <a:off x="366614" y="1391324"/>
            <a:ext cx="5971017" cy="5022925"/>
          </a:xfrm>
          <a:solidFill>
            <a:srgbClr val="FFC000"/>
          </a:solidFill>
          <a:ln w="12700">
            <a:solidFill>
              <a:schemeClr val="accent1"/>
            </a:solidFill>
          </a:ln>
        </p:spPr>
        <p:txBody>
          <a:bodyPr>
            <a:noAutofit/>
          </a:bodyPr>
          <a:lstStyle/>
          <a:p>
            <a:pPr marL="285744" indent="-285744">
              <a:buFont typeface="Arial"/>
              <a:buChar char="•"/>
            </a:pPr>
            <a:r>
              <a:rPr lang="en-US" sz="2400" b="1" dirty="0">
                <a:solidFill>
                  <a:schemeClr val="tx1"/>
                </a:solidFill>
                <a:latin typeface="Calibri"/>
                <a:cs typeface="Calibri"/>
              </a:rPr>
              <a:t>To assess the AFM at the beginning</a:t>
            </a:r>
          </a:p>
          <a:p>
            <a:pPr marL="285744" indent="-285744">
              <a:buFont typeface="Arial"/>
              <a:buChar char="•"/>
            </a:pPr>
            <a:r>
              <a:rPr lang="en-US" sz="2400" b="1" dirty="0">
                <a:solidFill>
                  <a:schemeClr val="tx1"/>
                </a:solidFill>
                <a:latin typeface="Calibri"/>
                <a:cs typeface="Calibri"/>
              </a:rPr>
              <a:t>To help the FM think about/articulate issues</a:t>
            </a:r>
          </a:p>
          <a:p>
            <a:pPr marL="285744" indent="-285744">
              <a:buFont typeface="Arial"/>
              <a:buChar char="•"/>
            </a:pPr>
            <a:r>
              <a:rPr lang="en-US" sz="2400" b="1" dirty="0">
                <a:solidFill>
                  <a:schemeClr val="tx1"/>
                </a:solidFill>
                <a:latin typeface="Calibri"/>
                <a:cs typeface="Calibri"/>
              </a:rPr>
              <a:t>To help and direct all 5 Steps</a:t>
            </a:r>
          </a:p>
          <a:p>
            <a:pPr marL="285744" indent="-285744">
              <a:buFont typeface="Arial"/>
              <a:buChar char="•"/>
            </a:pPr>
            <a:r>
              <a:rPr lang="en-US" sz="2400" b="1" dirty="0">
                <a:solidFill>
                  <a:schemeClr val="tx1"/>
                </a:solidFill>
                <a:latin typeface="Calibri"/>
                <a:cs typeface="Calibri"/>
              </a:rPr>
              <a:t>To show the benefits of the intervention</a:t>
            </a:r>
          </a:p>
          <a:p>
            <a:pPr marL="285744" indent="-285744">
              <a:buFont typeface="Arial"/>
              <a:buChar char="•"/>
            </a:pPr>
            <a:r>
              <a:rPr lang="en-US" sz="2400" b="1" dirty="0">
                <a:solidFill>
                  <a:schemeClr val="tx1"/>
                </a:solidFill>
                <a:latin typeface="Calibri"/>
                <a:cs typeface="Calibri"/>
              </a:rPr>
              <a:t>To help develop the evidence base</a:t>
            </a:r>
          </a:p>
          <a:p>
            <a:pPr marL="0" indent="0">
              <a:buNone/>
            </a:pPr>
            <a:endParaRPr lang="en-US" sz="2400" b="1" dirty="0">
              <a:solidFill>
                <a:schemeClr val="tx1"/>
              </a:solidFill>
              <a:latin typeface="Calibri"/>
              <a:cs typeface="Calibri"/>
            </a:endParaRPr>
          </a:p>
          <a:p>
            <a:pPr marL="0" indent="0" algn="ctr">
              <a:buNone/>
            </a:pPr>
            <a:r>
              <a:rPr lang="en-US" sz="2400" b="1" dirty="0">
                <a:solidFill>
                  <a:schemeClr val="tx1"/>
                </a:solidFill>
                <a:latin typeface="Calibri"/>
                <a:cs typeface="Calibri"/>
              </a:rPr>
              <a:t>Any issues/queries about how to use/introduce?</a:t>
            </a:r>
          </a:p>
          <a:p>
            <a:pPr marL="285744" indent="-285744">
              <a:buFont typeface="Arial"/>
              <a:buChar char="•"/>
            </a:pPr>
            <a:endParaRPr lang="en-US" sz="2400" dirty="0">
              <a:latin typeface="Calibri"/>
              <a:cs typeface="Calibri"/>
            </a:endParaRPr>
          </a:p>
        </p:txBody>
      </p:sp>
      <p:sp>
        <p:nvSpPr>
          <p:cNvPr id="12" name="Content Placeholder 3"/>
          <p:cNvSpPr>
            <a:spLocks noGrp="1"/>
          </p:cNvSpPr>
          <p:nvPr>
            <p:ph sz="quarter" idx="4294967295"/>
          </p:nvPr>
        </p:nvSpPr>
        <p:spPr>
          <a:xfrm>
            <a:off x="6428348" y="1391325"/>
            <a:ext cx="5458853" cy="5022924"/>
          </a:xfrm>
          <a:prstGeom prst="rect">
            <a:avLst/>
          </a:prstGeom>
          <a:solidFill>
            <a:srgbClr val="FFC000"/>
          </a:solidFill>
          <a:ln w="12700">
            <a:solidFill>
              <a:schemeClr val="tx1"/>
            </a:solidFill>
          </a:ln>
        </p:spPr>
        <p:txBody>
          <a:bodyPr>
            <a:normAutofit fontScale="92500"/>
          </a:bodyPr>
          <a:lstStyle/>
          <a:p>
            <a:pPr marL="0" indent="0" algn="ctr">
              <a:buNone/>
            </a:pPr>
            <a:r>
              <a:rPr lang="en-US" sz="2800" b="1" dirty="0">
                <a:latin typeface="Calibri"/>
                <a:cs typeface="Calibri"/>
              </a:rPr>
              <a:t>Exercise in pairs</a:t>
            </a:r>
          </a:p>
          <a:p>
            <a:pPr marL="342891" indent="-342891">
              <a:buFont typeface="Arial"/>
              <a:buChar char="•"/>
            </a:pPr>
            <a:r>
              <a:rPr lang="en-US" sz="2800" b="1" dirty="0">
                <a:latin typeface="Calibri"/>
                <a:cs typeface="Calibri"/>
              </a:rPr>
              <a:t>1 person is Practitioner</a:t>
            </a:r>
          </a:p>
          <a:p>
            <a:pPr marL="342891" indent="-342891">
              <a:buFont typeface="Arial"/>
              <a:buChar char="•"/>
            </a:pPr>
            <a:r>
              <a:rPr lang="en-US" sz="2800" b="1" dirty="0">
                <a:latin typeface="Calibri"/>
                <a:cs typeface="Calibri"/>
              </a:rPr>
              <a:t>1 person is FM</a:t>
            </a:r>
          </a:p>
          <a:p>
            <a:pPr marL="342891" indent="-342891">
              <a:buFont typeface="Arial"/>
              <a:buChar char="•"/>
            </a:pPr>
            <a:r>
              <a:rPr lang="en-US" sz="2800" b="1" dirty="0">
                <a:latin typeface="Calibri"/>
                <a:cs typeface="Calibri"/>
              </a:rPr>
              <a:t>Do FMQ for ‘real’ (5-10 questions then swap) – make sure you ask the name of the family member </a:t>
            </a:r>
          </a:p>
          <a:p>
            <a:pPr marL="342891" indent="-342891">
              <a:buFont typeface="Arial"/>
              <a:buChar char="•"/>
            </a:pPr>
            <a:r>
              <a:rPr lang="en-US" sz="2800" b="1" dirty="0">
                <a:latin typeface="Calibri"/>
                <a:cs typeface="Calibri"/>
              </a:rPr>
              <a:t>Do for 6 minutes each (bell will go)</a:t>
            </a:r>
          </a:p>
          <a:p>
            <a:pPr marL="342891" indent="-342891">
              <a:buFont typeface="Arial"/>
              <a:buChar char="•"/>
            </a:pPr>
            <a:r>
              <a:rPr lang="en-US" sz="2800" b="1" dirty="0">
                <a:latin typeface="Calibri"/>
                <a:cs typeface="Calibri"/>
              </a:rPr>
              <a:t>Feedback to each other then feedback in big group</a:t>
            </a:r>
          </a:p>
          <a:p>
            <a:pPr marL="342891" indent="-342891">
              <a:buFont typeface="Arial"/>
              <a:buChar char="•"/>
            </a:pPr>
            <a:endParaRPr lang="en-US" sz="2000" b="1" dirty="0">
              <a:latin typeface="Calibri"/>
              <a:cs typeface="Calibri"/>
            </a:endParaRPr>
          </a:p>
          <a:p>
            <a:pPr marL="342891" indent="-342891">
              <a:buFont typeface="Arial"/>
              <a:buChar char="•"/>
            </a:pPr>
            <a:endParaRPr lang="en-US" sz="2000" b="1" dirty="0">
              <a:latin typeface="Calibri"/>
              <a:cs typeface="Calibri"/>
            </a:endParaRPr>
          </a:p>
        </p:txBody>
      </p:sp>
      <p:sp>
        <p:nvSpPr>
          <p:cNvPr id="7" name="TextBox 6"/>
          <p:cNvSpPr txBox="1"/>
          <p:nvPr/>
        </p:nvSpPr>
        <p:spPr>
          <a:xfrm>
            <a:off x="6982281" y="1735345"/>
            <a:ext cx="4656811" cy="4550583"/>
          </a:xfrm>
          <a:prstGeom prst="rect">
            <a:avLst/>
          </a:prstGeom>
        </p:spPr>
        <p:txBody>
          <a:bodyPr vert="horz" wrap="square" lIns="91440" tIns="45720" rIns="91440" bIns="45720" rtlCol="0">
            <a:normAutofit/>
          </a:bodyPr>
          <a:lstStyle/>
          <a:p>
            <a:endParaRPr lang="en-US" sz="1700" dirty="0">
              <a:latin typeface="Segoe UI Semibold"/>
              <a:cs typeface="Segoe UI Semibold"/>
            </a:endParaRPr>
          </a:p>
        </p:txBody>
      </p:sp>
      <p:sp>
        <p:nvSpPr>
          <p:cNvPr id="8" name="TextBox 7"/>
          <p:cNvSpPr txBox="1"/>
          <p:nvPr/>
        </p:nvSpPr>
        <p:spPr>
          <a:xfrm>
            <a:off x="7363204" y="1935131"/>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
        <p:nvSpPr>
          <p:cNvPr id="10" name="TextBox 9"/>
          <p:cNvSpPr txBox="1"/>
          <p:nvPr/>
        </p:nvSpPr>
        <p:spPr>
          <a:xfrm>
            <a:off x="7605117" y="2464269"/>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
        <p:nvSpPr>
          <p:cNvPr id="11" name="TextBox 10"/>
          <p:cNvSpPr txBox="1"/>
          <p:nvPr/>
        </p:nvSpPr>
        <p:spPr>
          <a:xfrm>
            <a:off x="7181771" y="2267732"/>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Tree>
    <p:extLst>
      <p:ext uri="{BB962C8B-B14F-4D97-AF65-F5344CB8AC3E}">
        <p14:creationId xmlns:p14="http://schemas.microsoft.com/office/powerpoint/2010/main" val="11329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bg/>
                                          </p:spTgt>
                                        </p:tgtEl>
                                        <p:attrNameLst>
                                          <p:attrName>style.visibility</p:attrName>
                                        </p:attrNameLst>
                                      </p:cBhvr>
                                      <p:to>
                                        <p:strVal val="visible"/>
                                      </p:to>
                                    </p:set>
                                    <p:animEffect transition="in" filter="fade">
                                      <p:cBhvr>
                                        <p:cTn id="32" dur="500"/>
                                        <p:tgtEl>
                                          <p:spTgt spid="12">
                                            <p:bg/>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fade">
                                      <p:cBhvr>
                                        <p:cTn id="43" dur="500"/>
                                        <p:tgtEl>
                                          <p:spTgt spid="12">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xEl>
                                              <p:pRg st="3" end="3"/>
                                            </p:txEl>
                                          </p:spTgt>
                                        </p:tgtEl>
                                        <p:attrNameLst>
                                          <p:attrName>style.visibility</p:attrName>
                                        </p:attrNameLst>
                                      </p:cBhvr>
                                      <p:to>
                                        <p:strVal val="visible"/>
                                      </p:to>
                                    </p:set>
                                    <p:animEffect transition="in" filter="fade">
                                      <p:cBhvr>
                                        <p:cTn id="46" dur="500"/>
                                        <p:tgtEl>
                                          <p:spTgt spid="12">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xEl>
                                              <p:pRg st="4" end="4"/>
                                            </p:txEl>
                                          </p:spTgt>
                                        </p:tgtEl>
                                        <p:attrNameLst>
                                          <p:attrName>style.visibility</p:attrName>
                                        </p:attrNameLst>
                                      </p:cBhvr>
                                      <p:to>
                                        <p:strVal val="visible"/>
                                      </p:to>
                                    </p:set>
                                    <p:animEffect transition="in" filter="fade">
                                      <p:cBhvr>
                                        <p:cTn id="49" dur="500"/>
                                        <p:tgtEl>
                                          <p:spTgt spid="12">
                                            <p:txEl>
                                              <p:pRg st="4" end="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xEl>
                                              <p:pRg st="5" end="5"/>
                                            </p:txEl>
                                          </p:spTgt>
                                        </p:tgtEl>
                                        <p:attrNameLst>
                                          <p:attrName>style.visibility</p:attrName>
                                        </p:attrNameLst>
                                      </p:cBhvr>
                                      <p:to>
                                        <p:strVal val="visible"/>
                                      </p:to>
                                    </p:set>
                                    <p:animEffect transition="in" filter="fade">
                                      <p:cBhvr>
                                        <p:cTn id="5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2"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055" y="99123"/>
            <a:ext cx="10515600" cy="1107083"/>
          </a:xfrm>
        </p:spPr>
        <p:txBody>
          <a:bodyPr/>
          <a:lstStyle/>
          <a:p>
            <a:pPr algn="ctr"/>
            <a:r>
              <a:rPr lang="en-US" dirty="0" err="1">
                <a:latin typeface="Calibri"/>
                <a:cs typeface="Calibri"/>
              </a:rPr>
              <a:t>FMQ</a:t>
            </a:r>
            <a:r>
              <a:rPr lang="en-US" dirty="0">
                <a:latin typeface="Calibri"/>
                <a:cs typeface="Calibri"/>
              </a:rPr>
              <a:t> - </a:t>
            </a:r>
            <a:r>
              <a:rPr lang="en-GB" dirty="0">
                <a:solidFill>
                  <a:schemeClr val="tx1"/>
                </a:solidFill>
              </a:rPr>
              <a:t>Key Points as a Therapeutic Practice Tool</a:t>
            </a:r>
            <a:br>
              <a:rPr lang="en-GB" dirty="0">
                <a:solidFill>
                  <a:schemeClr val="tx1"/>
                </a:solidFill>
              </a:rPr>
            </a:br>
            <a:br>
              <a:rPr lang="en-GB" dirty="0">
                <a:solidFill>
                  <a:schemeClr val="tx1"/>
                </a:solidFill>
              </a:rPr>
            </a:br>
            <a:br>
              <a:rPr lang="en-GB" sz="3733" dirty="0">
                <a:solidFill>
                  <a:schemeClr val="tx1"/>
                </a:solidFill>
              </a:rPr>
            </a:br>
            <a:br>
              <a:rPr lang="en-GB" dirty="0">
                <a:solidFill>
                  <a:schemeClr val="tx1"/>
                </a:solidFill>
              </a:rPr>
            </a:br>
            <a:endParaRPr lang="en-US" dirty="0">
              <a:latin typeface="Calibri"/>
              <a:cs typeface="Calibri"/>
            </a:endParaRPr>
          </a:p>
        </p:txBody>
      </p:sp>
      <p:sp>
        <p:nvSpPr>
          <p:cNvPr id="4" name="Content Placeholder 3"/>
          <p:cNvSpPr>
            <a:spLocks noGrp="1"/>
          </p:cNvSpPr>
          <p:nvPr>
            <p:ph idx="1"/>
          </p:nvPr>
        </p:nvSpPr>
        <p:spPr>
          <a:xfrm>
            <a:off x="552908" y="1262392"/>
            <a:ext cx="5554360" cy="5526413"/>
          </a:xfrm>
          <a:solidFill>
            <a:srgbClr val="FFC000"/>
          </a:solidFill>
          <a:ln w="19050">
            <a:solidFill>
              <a:schemeClr val="accent1"/>
            </a:solidFill>
          </a:ln>
        </p:spPr>
        <p:txBody>
          <a:bodyPr>
            <a:noAutofit/>
          </a:bodyPr>
          <a:lstStyle/>
          <a:p>
            <a:pPr marL="285744" indent="-285744">
              <a:lnSpc>
                <a:spcPct val="100000"/>
              </a:lnSpc>
              <a:spcBef>
                <a:spcPts val="0"/>
              </a:spcBef>
              <a:buFont typeface="Arial"/>
              <a:buChar char="•"/>
            </a:pPr>
            <a:r>
              <a:rPr lang="en-GB" sz="2133" b="1" dirty="0">
                <a:solidFill>
                  <a:schemeClr val="tx1"/>
                </a:solidFill>
                <a:latin typeface="Calibri" panose="020F0502020204030204" pitchFamily="34" charset="0"/>
                <a:cs typeface="Calibri" panose="020F0502020204030204" pitchFamily="34" charset="0"/>
              </a:rPr>
              <a:t>Important to explain to the Family Member why you are doing the FMQ</a:t>
            </a:r>
          </a:p>
          <a:p>
            <a:pPr marL="0" indent="0">
              <a:lnSpc>
                <a:spcPct val="100000"/>
              </a:lnSpc>
              <a:spcBef>
                <a:spcPts val="0"/>
              </a:spcBef>
              <a:buNone/>
            </a:pPr>
            <a:endParaRPr lang="en-GB" sz="2133" b="1" dirty="0">
              <a:solidFill>
                <a:schemeClr val="tx1"/>
              </a:solidFill>
              <a:latin typeface="Calibri" panose="020F0502020204030204" pitchFamily="34" charset="0"/>
              <a:cs typeface="Calibri" panose="020F0502020204030204" pitchFamily="34" charset="0"/>
            </a:endParaRPr>
          </a:p>
          <a:p>
            <a:pPr marL="285744" indent="-285744">
              <a:lnSpc>
                <a:spcPct val="100000"/>
              </a:lnSpc>
              <a:spcBef>
                <a:spcPts val="0"/>
              </a:spcBef>
              <a:buFont typeface="Arial"/>
              <a:buChar char="•"/>
            </a:pPr>
            <a:r>
              <a:rPr lang="en-GB" sz="2133" b="1" dirty="0">
                <a:solidFill>
                  <a:schemeClr val="tx1"/>
                </a:solidFill>
                <a:latin typeface="Calibri" panose="020F0502020204030204" pitchFamily="34" charset="0"/>
                <a:cs typeface="Calibri" panose="020F0502020204030204" pitchFamily="34" charset="0"/>
              </a:rPr>
              <a:t>Important to explain confidentiality and that no names are shown (only a random number)</a:t>
            </a:r>
          </a:p>
          <a:p>
            <a:pPr marL="0" indent="0">
              <a:lnSpc>
                <a:spcPct val="100000"/>
              </a:lnSpc>
              <a:spcBef>
                <a:spcPts val="0"/>
              </a:spcBef>
              <a:buNone/>
            </a:pPr>
            <a:endParaRPr lang="en-GB" sz="2133" b="1" dirty="0">
              <a:solidFill>
                <a:schemeClr val="tx1"/>
              </a:solidFill>
              <a:latin typeface="Calibri" panose="020F0502020204030204" pitchFamily="34" charset="0"/>
              <a:cs typeface="Calibri" panose="020F0502020204030204" pitchFamily="34" charset="0"/>
            </a:endParaRPr>
          </a:p>
          <a:p>
            <a:pPr marL="285744" indent="-285744">
              <a:lnSpc>
                <a:spcPct val="100000"/>
              </a:lnSpc>
              <a:spcBef>
                <a:spcPts val="0"/>
              </a:spcBef>
              <a:buFont typeface="Arial"/>
              <a:buChar char="•"/>
            </a:pPr>
            <a:r>
              <a:rPr lang="en-GB" sz="2133" b="1" dirty="0">
                <a:solidFill>
                  <a:schemeClr val="tx1"/>
                </a:solidFill>
                <a:latin typeface="Calibri" panose="020F0502020204030204" pitchFamily="34" charset="0"/>
                <a:cs typeface="Calibri" panose="020F0502020204030204" pitchFamily="34" charset="0"/>
              </a:rPr>
              <a:t>Completing it normalising the experiences of the Family Member (if it is on a questionnaire, I can’t be the only person experiencing this)</a:t>
            </a:r>
          </a:p>
          <a:p>
            <a:pPr marL="0" indent="0">
              <a:buNone/>
            </a:pPr>
            <a:endParaRPr lang="en-US" sz="2400" b="1" dirty="0">
              <a:solidFill>
                <a:schemeClr val="tx1"/>
              </a:solidFill>
              <a:latin typeface="Calibri" panose="020F0502020204030204" pitchFamily="34" charset="0"/>
              <a:cs typeface="Calibri" panose="020F0502020204030204" pitchFamily="34" charset="0"/>
            </a:endParaRPr>
          </a:p>
          <a:p>
            <a:pPr marL="285744" indent="-285744">
              <a:buFont typeface="Arial"/>
              <a:buChar char="•"/>
            </a:pPr>
            <a:endParaRPr lang="en-US" sz="2400" b="1" dirty="0">
              <a:solidFill>
                <a:schemeClr val="tx1"/>
              </a:solidFill>
              <a:latin typeface="Calibri"/>
              <a:cs typeface="Calibri"/>
            </a:endParaRPr>
          </a:p>
        </p:txBody>
      </p:sp>
      <p:sp>
        <p:nvSpPr>
          <p:cNvPr id="12" name="Content Placeholder 3"/>
          <p:cNvSpPr>
            <a:spLocks noGrp="1"/>
          </p:cNvSpPr>
          <p:nvPr>
            <p:ph sz="quarter" idx="4294967295"/>
          </p:nvPr>
        </p:nvSpPr>
        <p:spPr>
          <a:xfrm>
            <a:off x="6117108" y="1206206"/>
            <a:ext cx="5816507" cy="5526413"/>
          </a:xfrm>
          <a:prstGeom prst="rect">
            <a:avLst/>
          </a:prstGeom>
          <a:solidFill>
            <a:srgbClr val="FFC000"/>
          </a:solidFill>
          <a:ln w="12700">
            <a:solidFill>
              <a:schemeClr val="tx1"/>
            </a:solidFill>
          </a:ln>
        </p:spPr>
        <p:txBody>
          <a:bodyPr>
            <a:noAutofit/>
          </a:bodyPr>
          <a:lstStyle/>
          <a:p>
            <a:pPr marL="285744" indent="-285744">
              <a:lnSpc>
                <a:spcPct val="100000"/>
              </a:lnSpc>
              <a:spcBef>
                <a:spcPts val="0"/>
              </a:spcBef>
              <a:buFont typeface="Arial"/>
              <a:buChar char="•"/>
            </a:pPr>
            <a:r>
              <a:rPr lang="en-GB" sz="2400" b="1" dirty="0">
                <a:solidFill>
                  <a:schemeClr val="tx1"/>
                </a:solidFill>
                <a:latin typeface="Calibri" panose="020F0502020204030204" pitchFamily="34" charset="0"/>
                <a:cs typeface="Calibri" panose="020F0502020204030204" pitchFamily="34" charset="0"/>
              </a:rPr>
              <a:t>It aids discussion with the family member about items that they might not have thought relevant or necessary to discuss</a:t>
            </a:r>
          </a:p>
          <a:p>
            <a:pPr marL="0" indent="0">
              <a:lnSpc>
                <a:spcPct val="100000"/>
              </a:lnSpc>
              <a:spcBef>
                <a:spcPts val="0"/>
              </a:spcBef>
              <a:buNone/>
            </a:pPr>
            <a:r>
              <a:rPr lang="en-GB" sz="2400" b="1" dirty="0">
                <a:solidFill>
                  <a:schemeClr val="tx1"/>
                </a:solidFill>
                <a:latin typeface="Calibri" panose="020F0502020204030204" pitchFamily="34" charset="0"/>
                <a:cs typeface="Calibri" panose="020F0502020204030204" pitchFamily="34" charset="0"/>
              </a:rPr>
              <a:t> </a:t>
            </a:r>
          </a:p>
          <a:p>
            <a:pPr marL="285744" indent="-285744">
              <a:lnSpc>
                <a:spcPct val="100000"/>
              </a:lnSpc>
              <a:spcBef>
                <a:spcPts val="0"/>
              </a:spcBef>
              <a:buFont typeface="Arial"/>
              <a:buChar char="•"/>
            </a:pPr>
            <a:r>
              <a:rPr lang="en-GB" sz="2400" b="1" dirty="0">
                <a:solidFill>
                  <a:schemeClr val="tx1"/>
                </a:solidFill>
                <a:latin typeface="Calibri" panose="020F0502020204030204" pitchFamily="34" charset="0"/>
                <a:cs typeface="Calibri" panose="020F0502020204030204" pitchFamily="34" charset="0"/>
              </a:rPr>
              <a:t>Importantly the answers given to the </a:t>
            </a:r>
            <a:r>
              <a:rPr lang="en-GB" sz="2400" b="1" dirty="0" err="1">
                <a:solidFill>
                  <a:schemeClr val="tx1"/>
                </a:solidFill>
                <a:latin typeface="Calibri" panose="020F0502020204030204" pitchFamily="34" charset="0"/>
                <a:cs typeface="Calibri" panose="020F0502020204030204" pitchFamily="34" charset="0"/>
              </a:rPr>
              <a:t>FMQ</a:t>
            </a:r>
            <a:r>
              <a:rPr lang="en-GB" sz="2400" b="1" dirty="0">
                <a:solidFill>
                  <a:schemeClr val="tx1"/>
                </a:solidFill>
                <a:latin typeface="Calibri" panose="020F0502020204030204" pitchFamily="34" charset="0"/>
                <a:cs typeface="Calibri" panose="020F0502020204030204" pitchFamily="34" charset="0"/>
              </a:rPr>
              <a:t> helps discussion of each of the Steps</a:t>
            </a:r>
          </a:p>
          <a:p>
            <a:pPr marL="0" indent="0">
              <a:lnSpc>
                <a:spcPct val="100000"/>
              </a:lnSpc>
              <a:spcBef>
                <a:spcPts val="0"/>
              </a:spcBef>
              <a:buNone/>
            </a:pPr>
            <a:endParaRPr lang="en-GB" sz="2400" b="1" dirty="0">
              <a:solidFill>
                <a:schemeClr val="tx1"/>
              </a:solidFill>
              <a:latin typeface="Calibri" panose="020F0502020204030204" pitchFamily="34" charset="0"/>
              <a:cs typeface="Calibri" panose="020F0502020204030204" pitchFamily="34" charset="0"/>
            </a:endParaRPr>
          </a:p>
          <a:p>
            <a:pPr marL="285744" indent="-285744">
              <a:lnSpc>
                <a:spcPct val="100000"/>
              </a:lnSpc>
              <a:spcBef>
                <a:spcPts val="0"/>
              </a:spcBef>
              <a:buFont typeface="Arial"/>
              <a:buChar char="•"/>
            </a:pPr>
            <a:r>
              <a:rPr lang="en-GB" sz="2400" b="1" dirty="0">
                <a:solidFill>
                  <a:schemeClr val="tx1"/>
                </a:solidFill>
                <a:latin typeface="Calibri" panose="020F0502020204030204" pitchFamily="34" charset="0"/>
                <a:cs typeface="Calibri" panose="020F0502020204030204" pitchFamily="34" charset="0"/>
              </a:rPr>
              <a:t>Family Members find re-doing it in Step 5 very valuable - it validates the changes they have made</a:t>
            </a:r>
          </a:p>
          <a:p>
            <a:pPr marL="0" indent="0">
              <a:lnSpc>
                <a:spcPct val="100000"/>
              </a:lnSpc>
              <a:spcBef>
                <a:spcPts val="0"/>
              </a:spcBef>
              <a:buNone/>
            </a:pPr>
            <a:endParaRPr lang="en-GB" sz="2400" b="1" dirty="0">
              <a:solidFill>
                <a:schemeClr val="tx1"/>
              </a:solidFill>
              <a:latin typeface="Calibri" panose="020F0502020204030204" pitchFamily="34" charset="0"/>
              <a:cs typeface="Calibri" panose="020F0502020204030204" pitchFamily="34" charset="0"/>
            </a:endParaRPr>
          </a:p>
          <a:p>
            <a:pPr marL="285744" indent="-285744">
              <a:lnSpc>
                <a:spcPct val="100000"/>
              </a:lnSpc>
              <a:spcBef>
                <a:spcPts val="0"/>
              </a:spcBef>
              <a:buFont typeface="Arial"/>
              <a:buChar char="•"/>
            </a:pPr>
            <a:r>
              <a:rPr lang="en-GB" sz="2400" b="1" dirty="0">
                <a:solidFill>
                  <a:schemeClr val="tx1"/>
                </a:solidFill>
                <a:latin typeface="Calibri" panose="020F0502020204030204" pitchFamily="34" charset="0"/>
                <a:cs typeface="Calibri" panose="020F0502020204030204" pitchFamily="34" charset="0"/>
              </a:rPr>
              <a:t>Can use the </a:t>
            </a:r>
            <a:r>
              <a:rPr lang="en-GB" sz="2400" b="1" dirty="0" err="1">
                <a:solidFill>
                  <a:schemeClr val="tx1"/>
                </a:solidFill>
                <a:latin typeface="Calibri" panose="020F0502020204030204" pitchFamily="34" charset="0"/>
                <a:cs typeface="Calibri" panose="020F0502020204030204" pitchFamily="34" charset="0"/>
              </a:rPr>
              <a:t>FMQ</a:t>
            </a:r>
            <a:r>
              <a:rPr lang="en-GB" sz="2400" b="1" dirty="0">
                <a:solidFill>
                  <a:schemeClr val="tx1"/>
                </a:solidFill>
                <a:latin typeface="Calibri" panose="020F0502020204030204" pitchFamily="34" charset="0"/>
                <a:cs typeface="Calibri" panose="020F0502020204030204" pitchFamily="34" charset="0"/>
              </a:rPr>
              <a:t> on-line and through automated tools such as smarts survey</a:t>
            </a:r>
            <a:endParaRPr lang="en-US" sz="2400" b="1" dirty="0">
              <a:solidFill>
                <a:schemeClr val="tx1"/>
              </a:solidFill>
              <a:latin typeface="Calibri" panose="020F0502020204030204" pitchFamily="34" charset="0"/>
              <a:cs typeface="Calibri" panose="020F0502020204030204" pitchFamily="34" charset="0"/>
            </a:endParaRPr>
          </a:p>
        </p:txBody>
      </p:sp>
      <p:sp>
        <p:nvSpPr>
          <p:cNvPr id="7" name="TextBox 6"/>
          <p:cNvSpPr txBox="1"/>
          <p:nvPr/>
        </p:nvSpPr>
        <p:spPr>
          <a:xfrm>
            <a:off x="6982281" y="1735345"/>
            <a:ext cx="4656811" cy="4550583"/>
          </a:xfrm>
          <a:prstGeom prst="rect">
            <a:avLst/>
          </a:prstGeom>
        </p:spPr>
        <p:txBody>
          <a:bodyPr vert="horz" wrap="square" lIns="91440" tIns="45720" rIns="91440" bIns="45720" rtlCol="0">
            <a:normAutofit/>
          </a:bodyPr>
          <a:lstStyle/>
          <a:p>
            <a:endParaRPr lang="en-US" sz="1700" dirty="0">
              <a:latin typeface="Segoe UI Semibold"/>
              <a:cs typeface="Segoe UI Semibold"/>
            </a:endParaRPr>
          </a:p>
        </p:txBody>
      </p:sp>
      <p:sp>
        <p:nvSpPr>
          <p:cNvPr id="8" name="TextBox 7"/>
          <p:cNvSpPr txBox="1"/>
          <p:nvPr/>
        </p:nvSpPr>
        <p:spPr>
          <a:xfrm>
            <a:off x="7363204" y="1935131"/>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
        <p:nvSpPr>
          <p:cNvPr id="10" name="TextBox 9"/>
          <p:cNvSpPr txBox="1"/>
          <p:nvPr/>
        </p:nvSpPr>
        <p:spPr>
          <a:xfrm>
            <a:off x="7605117" y="2464269"/>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
        <p:nvSpPr>
          <p:cNvPr id="11" name="TextBox 10"/>
          <p:cNvSpPr txBox="1"/>
          <p:nvPr/>
        </p:nvSpPr>
        <p:spPr>
          <a:xfrm>
            <a:off x="7181771" y="2267732"/>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
        <p:nvSpPr>
          <p:cNvPr id="3" name="Flowchart: Sequential Access Storage 2">
            <a:extLst>
              <a:ext uri="{FF2B5EF4-FFF2-40B4-BE49-F238E27FC236}">
                <a16:creationId xmlns:a16="http://schemas.microsoft.com/office/drawing/2014/main" id="{B53FC624-8C94-4EE7-98F4-4D13B2C812EF}"/>
              </a:ext>
            </a:extLst>
          </p:cNvPr>
          <p:cNvSpPr/>
          <p:nvPr/>
        </p:nvSpPr>
        <p:spPr>
          <a:xfrm>
            <a:off x="552909" y="5225437"/>
            <a:ext cx="5338692" cy="1507183"/>
          </a:xfrm>
          <a:prstGeom prst="flowChartMagnetic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b="1" dirty="0">
                <a:solidFill>
                  <a:schemeClr val="tx1"/>
                </a:solidFill>
              </a:rPr>
              <a:t>“</a:t>
            </a:r>
            <a:r>
              <a:rPr lang="en-GB" sz="1867" b="1" i="1" dirty="0">
                <a:solidFill>
                  <a:schemeClr val="tx1"/>
                </a:solidFill>
              </a:rPr>
              <a:t>The FMQ </a:t>
            </a:r>
            <a:r>
              <a:rPr lang="en-GB" sz="1867" b="1" i="1">
                <a:solidFill>
                  <a:schemeClr val="tx1"/>
                </a:solidFill>
              </a:rPr>
              <a:t>is indispensable </a:t>
            </a:r>
            <a:r>
              <a:rPr lang="en-GB" sz="1867" b="1" i="1" dirty="0">
                <a:solidFill>
                  <a:schemeClr val="tx1"/>
                </a:solidFill>
              </a:rPr>
              <a:t>to the 5-Step Method” </a:t>
            </a:r>
            <a:r>
              <a:rPr lang="en-GB" sz="1867" b="1" dirty="0">
                <a:solidFill>
                  <a:schemeClr val="tx1"/>
                </a:solidFill>
              </a:rPr>
              <a:t>Practitioner, Republic of Ireland</a:t>
            </a:r>
            <a:endParaRPr lang="en-GB" sz="2400" b="1" dirty="0">
              <a:solidFill>
                <a:schemeClr val="tx1"/>
              </a:solidFill>
            </a:endParaRPr>
          </a:p>
        </p:txBody>
      </p:sp>
    </p:spTree>
    <p:extLst>
      <p:ext uri="{BB962C8B-B14F-4D97-AF65-F5344CB8AC3E}">
        <p14:creationId xmlns:p14="http://schemas.microsoft.com/office/powerpoint/2010/main" val="3897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bg/>
                                          </p:spTgt>
                                        </p:tgtEl>
                                        <p:attrNameLst>
                                          <p:attrName>style.visibility</p:attrName>
                                        </p:attrNameLst>
                                      </p:cBhvr>
                                      <p:to>
                                        <p:strVal val="visible"/>
                                      </p:to>
                                    </p:set>
                                    <p:animEffect transition="in" filter="fade">
                                      <p:cBhvr>
                                        <p:cTn id="25" dur="500"/>
                                        <p:tgtEl>
                                          <p:spTgt spid="1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2"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055" y="99122"/>
            <a:ext cx="10515600" cy="584820"/>
          </a:xfrm>
        </p:spPr>
        <p:txBody>
          <a:bodyPr/>
          <a:lstStyle/>
          <a:p>
            <a:pPr algn="ctr"/>
            <a:r>
              <a:rPr lang="en-GB" dirty="0">
                <a:solidFill>
                  <a:schemeClr val="tx1"/>
                </a:solidFill>
              </a:rPr>
              <a:t>FMQ- Key Points as a Research Tool</a:t>
            </a:r>
            <a:br>
              <a:rPr lang="en-GB" dirty="0">
                <a:solidFill>
                  <a:schemeClr val="tx1"/>
                </a:solidFill>
              </a:rPr>
            </a:br>
            <a:endParaRPr lang="en-US" dirty="0">
              <a:latin typeface="Calibri"/>
              <a:cs typeface="Calibri"/>
            </a:endParaRPr>
          </a:p>
        </p:txBody>
      </p:sp>
      <p:sp>
        <p:nvSpPr>
          <p:cNvPr id="4" name="Content Placeholder 3"/>
          <p:cNvSpPr>
            <a:spLocks noGrp="1"/>
          </p:cNvSpPr>
          <p:nvPr>
            <p:ph idx="1"/>
          </p:nvPr>
        </p:nvSpPr>
        <p:spPr>
          <a:xfrm>
            <a:off x="304800" y="921835"/>
            <a:ext cx="6032833" cy="5837044"/>
          </a:xfrm>
          <a:solidFill>
            <a:srgbClr val="FFC000"/>
          </a:solidFill>
          <a:ln w="12700">
            <a:solidFill>
              <a:schemeClr val="accent1"/>
            </a:solidFill>
          </a:ln>
        </p:spPr>
        <p:txBody>
          <a:bodyPr>
            <a:noAutofit/>
          </a:bodyPr>
          <a:lstStyle/>
          <a:p>
            <a:pPr marL="342891" indent="-342891">
              <a:buFont typeface="Arial"/>
              <a:buChar char="•"/>
            </a:pPr>
            <a:r>
              <a:rPr lang="en-GB" sz="2400" b="1" dirty="0">
                <a:solidFill>
                  <a:schemeClr val="tx1"/>
                </a:solidFill>
                <a:latin typeface="Calibri" panose="020F0502020204030204" pitchFamily="34" charset="0"/>
                <a:cs typeface="Calibri" panose="020F0502020204030204" pitchFamily="34" charset="0"/>
              </a:rPr>
              <a:t>Every family member filling it in adds to the body of evidence</a:t>
            </a:r>
          </a:p>
          <a:p>
            <a:pPr marL="342891" indent="-342891">
              <a:buFont typeface="Arial"/>
              <a:buChar char="•"/>
            </a:pPr>
            <a:r>
              <a:rPr lang="en-GB" sz="2400" b="1" dirty="0">
                <a:solidFill>
                  <a:schemeClr val="tx1"/>
                </a:solidFill>
                <a:latin typeface="Calibri" panose="020F0502020204030204" pitchFamily="34" charset="0"/>
                <a:cs typeface="Calibri" panose="020F0502020204030204" pitchFamily="34" charset="0"/>
              </a:rPr>
              <a:t>Especially important to get evidence of effectiveness of the Method in routine practice (as opposed to a research trial) </a:t>
            </a:r>
          </a:p>
          <a:p>
            <a:pPr marL="342891" indent="-342891">
              <a:buFont typeface="Arial"/>
              <a:buChar char="•"/>
            </a:pPr>
            <a:r>
              <a:rPr lang="en-GB" sz="2400" b="1" dirty="0">
                <a:solidFill>
                  <a:schemeClr val="tx1"/>
                </a:solidFill>
                <a:latin typeface="Calibri" panose="020F0502020204030204" pitchFamily="34" charset="0"/>
                <a:cs typeface="Calibri" panose="020F0502020204030204" pitchFamily="34" charset="0"/>
              </a:rPr>
              <a:t>Shows the impact of the Method at all of the individual, team, service, organisational and country levels</a:t>
            </a:r>
          </a:p>
          <a:p>
            <a:pPr marL="342891" indent="-342891">
              <a:buFont typeface="Arial"/>
              <a:buChar char="•"/>
            </a:pPr>
            <a:r>
              <a:rPr lang="en-GB" sz="2400" b="1" dirty="0">
                <a:solidFill>
                  <a:schemeClr val="tx1"/>
                </a:solidFill>
                <a:latin typeface="Calibri" panose="020F0502020204030204" pitchFamily="34" charset="0"/>
                <a:cs typeface="Calibri" panose="020F0502020204030204" pitchFamily="34" charset="0"/>
              </a:rPr>
              <a:t>It helps for funders to know outcomes </a:t>
            </a:r>
          </a:p>
        </p:txBody>
      </p:sp>
      <p:sp>
        <p:nvSpPr>
          <p:cNvPr id="12" name="Content Placeholder 3"/>
          <p:cNvSpPr>
            <a:spLocks noGrp="1"/>
          </p:cNvSpPr>
          <p:nvPr>
            <p:ph sz="quarter" idx="4294967295"/>
          </p:nvPr>
        </p:nvSpPr>
        <p:spPr>
          <a:xfrm>
            <a:off x="6433015" y="921834"/>
            <a:ext cx="5454187" cy="5837044"/>
          </a:xfrm>
          <a:prstGeom prst="rect">
            <a:avLst/>
          </a:prstGeom>
          <a:solidFill>
            <a:srgbClr val="FFC000"/>
          </a:solidFill>
          <a:ln w="12700">
            <a:solidFill>
              <a:schemeClr val="tx1"/>
            </a:solidFill>
          </a:ln>
        </p:spPr>
        <p:txBody>
          <a:bodyPr>
            <a:normAutofit/>
          </a:bodyPr>
          <a:lstStyle/>
          <a:p>
            <a:pPr marL="342891" indent="-342891">
              <a:buFont typeface="Arial"/>
              <a:buChar char="•"/>
            </a:pPr>
            <a:endParaRPr lang="en-GB" sz="2400" b="1" dirty="0">
              <a:solidFill>
                <a:schemeClr val="tx1"/>
              </a:solidFill>
              <a:latin typeface="Calibri" panose="020F0502020204030204" pitchFamily="34" charset="0"/>
              <a:cs typeface="Calibri" panose="020F0502020204030204" pitchFamily="34" charset="0"/>
            </a:endParaRPr>
          </a:p>
          <a:p>
            <a:pPr marL="342891" indent="-342891">
              <a:buFont typeface="Arial"/>
              <a:buChar char="•"/>
            </a:pPr>
            <a:r>
              <a:rPr lang="en-GB" sz="2400" b="1" dirty="0">
                <a:solidFill>
                  <a:schemeClr val="tx1"/>
                </a:solidFill>
                <a:latin typeface="Calibri" panose="020F0502020204030204" pitchFamily="34" charset="0"/>
                <a:cs typeface="Calibri" panose="020F0502020204030204" pitchFamily="34" charset="0"/>
              </a:rPr>
              <a:t>BUT - ensure that you have got the answers to all Qs and to the demographics</a:t>
            </a:r>
          </a:p>
          <a:p>
            <a:pPr marL="342891" indent="-342891">
              <a:buFont typeface="Arial"/>
              <a:buChar char="•"/>
            </a:pPr>
            <a:r>
              <a:rPr lang="en-GB" sz="2400" b="1" dirty="0">
                <a:solidFill>
                  <a:schemeClr val="tx1"/>
                </a:solidFill>
                <a:latin typeface="Calibri" panose="020F0502020204030204" pitchFamily="34" charset="0"/>
                <a:cs typeface="Calibri" panose="020F0502020204030204" pitchFamily="34" charset="0"/>
              </a:rPr>
              <a:t>AND - organisations need a system in place to record and collate the data</a:t>
            </a:r>
            <a:br>
              <a:rPr lang="en-GB" sz="2400" b="1" dirty="0">
                <a:solidFill>
                  <a:schemeClr val="tx1"/>
                </a:solidFill>
                <a:latin typeface="Calibri" panose="020F0502020204030204" pitchFamily="34" charset="0"/>
                <a:cs typeface="Calibri" panose="020F0502020204030204" pitchFamily="34" charset="0"/>
              </a:rPr>
            </a:br>
            <a:r>
              <a:rPr lang="en-GB" sz="2400" b="1" dirty="0">
                <a:solidFill>
                  <a:schemeClr val="tx1"/>
                </a:solidFill>
                <a:latin typeface="Calibri" panose="020F0502020204030204" pitchFamily="34" charset="0"/>
                <a:cs typeface="Calibri" panose="020F0502020204030204" pitchFamily="34" charset="0"/>
              </a:rPr>
              <a:t> </a:t>
            </a:r>
            <a:br>
              <a:rPr lang="en-GB" sz="2400" b="1" dirty="0">
                <a:solidFill>
                  <a:schemeClr val="tx1"/>
                </a:solidFill>
                <a:latin typeface="Calibri" panose="020F0502020204030204" pitchFamily="34" charset="0"/>
                <a:cs typeface="Calibri" panose="020F0502020204030204" pitchFamily="34" charset="0"/>
              </a:rPr>
            </a:br>
            <a:br>
              <a:rPr lang="en-GB" sz="2400" dirty="0">
                <a:solidFill>
                  <a:schemeClr val="tx1"/>
                </a:solidFill>
                <a:latin typeface="Calibri" panose="020F0502020204030204" pitchFamily="34" charset="0"/>
                <a:cs typeface="Calibri" panose="020F0502020204030204" pitchFamily="34" charset="0"/>
              </a:rPr>
            </a:br>
            <a:endParaRPr lang="en-US" sz="2400" b="1" dirty="0">
              <a:latin typeface="Calibri" panose="020F0502020204030204" pitchFamily="34" charset="0"/>
              <a:cs typeface="Calibri" panose="020F0502020204030204" pitchFamily="34" charset="0"/>
            </a:endParaRPr>
          </a:p>
          <a:p>
            <a:pPr marL="342891" indent="-342891">
              <a:buFont typeface="Arial"/>
              <a:buChar char="•"/>
            </a:pPr>
            <a:endParaRPr lang="en-US" sz="2000" b="1" dirty="0">
              <a:latin typeface="Calibri"/>
              <a:cs typeface="Calibri"/>
            </a:endParaRPr>
          </a:p>
        </p:txBody>
      </p:sp>
      <p:sp>
        <p:nvSpPr>
          <p:cNvPr id="7" name="TextBox 6"/>
          <p:cNvSpPr txBox="1"/>
          <p:nvPr/>
        </p:nvSpPr>
        <p:spPr>
          <a:xfrm>
            <a:off x="6982281" y="1735345"/>
            <a:ext cx="4656811" cy="4550583"/>
          </a:xfrm>
          <a:prstGeom prst="rect">
            <a:avLst/>
          </a:prstGeom>
        </p:spPr>
        <p:txBody>
          <a:bodyPr vert="horz" wrap="square" lIns="91440" tIns="45720" rIns="91440" bIns="45720" rtlCol="0">
            <a:normAutofit/>
          </a:bodyPr>
          <a:lstStyle/>
          <a:p>
            <a:endParaRPr lang="en-US" sz="1700" dirty="0">
              <a:latin typeface="Segoe UI Semibold"/>
              <a:cs typeface="Segoe UI Semibold"/>
            </a:endParaRPr>
          </a:p>
        </p:txBody>
      </p:sp>
      <p:sp>
        <p:nvSpPr>
          <p:cNvPr id="8" name="TextBox 7"/>
          <p:cNvSpPr txBox="1"/>
          <p:nvPr/>
        </p:nvSpPr>
        <p:spPr>
          <a:xfrm>
            <a:off x="7363204" y="1935131"/>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
        <p:nvSpPr>
          <p:cNvPr id="10" name="TextBox 9"/>
          <p:cNvSpPr txBox="1"/>
          <p:nvPr/>
        </p:nvSpPr>
        <p:spPr>
          <a:xfrm>
            <a:off x="7605117" y="2464269"/>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
        <p:nvSpPr>
          <p:cNvPr id="11" name="TextBox 10"/>
          <p:cNvSpPr txBox="1"/>
          <p:nvPr/>
        </p:nvSpPr>
        <p:spPr>
          <a:xfrm>
            <a:off x="7181771" y="2267732"/>
            <a:ext cx="914400" cy="914400"/>
          </a:xfrm>
          <a:prstGeom prst="rect">
            <a:avLst/>
          </a:prstGeom>
        </p:spPr>
        <p:txBody>
          <a:bodyPr vert="horz" wrap="none" lIns="91440" tIns="45720" rIns="91440" bIns="45720" rtlCol="0">
            <a:normAutofit/>
          </a:bodyPr>
          <a:lstStyle/>
          <a:p>
            <a:endParaRPr lang="en-US" sz="1700" dirty="0">
              <a:latin typeface="Segoe UI Semibold"/>
              <a:cs typeface="Segoe UI Semibold"/>
            </a:endParaRPr>
          </a:p>
        </p:txBody>
      </p:sp>
    </p:spTree>
    <p:extLst>
      <p:ext uri="{BB962C8B-B14F-4D97-AF65-F5344CB8AC3E}">
        <p14:creationId xmlns:p14="http://schemas.microsoft.com/office/powerpoint/2010/main" val="345867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2"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59792" y="1957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a:r>
              <a:rPr lang="en-US" b="1" dirty="0">
                <a:latin typeface="Calibri"/>
                <a:cs typeface="Calibri"/>
              </a:rPr>
              <a:t>Starting and Ending the Session</a:t>
            </a:r>
          </a:p>
        </p:txBody>
      </p:sp>
      <p:sp>
        <p:nvSpPr>
          <p:cNvPr id="6" name="TextBox 5"/>
          <p:cNvSpPr txBox="1"/>
          <p:nvPr/>
        </p:nvSpPr>
        <p:spPr>
          <a:xfrm>
            <a:off x="568718" y="1447716"/>
            <a:ext cx="10861281" cy="4733628"/>
          </a:xfrm>
          <a:prstGeom prst="rect">
            <a:avLst/>
          </a:prstGeom>
          <a:solidFill>
            <a:schemeClr val="accent1"/>
          </a:solidFill>
        </p:spPr>
        <p:txBody>
          <a:bodyPr vert="horz" wrap="square" lIns="91440" tIns="45720" rIns="91440" bIns="45720" rtlCol="0">
            <a:normAutofit/>
          </a:bodyPr>
          <a:lstStyle/>
          <a:p>
            <a:pPr marL="0" indent="0" algn="ctr">
              <a:buFontTx/>
              <a:buNone/>
            </a:pPr>
            <a:r>
              <a:rPr lang="en-US" sz="4000" b="1" dirty="0">
                <a:latin typeface="Calibri"/>
                <a:cs typeface="Calibri"/>
              </a:rPr>
              <a:t>Watch and Rate the Trainer Demonstration</a:t>
            </a:r>
            <a:r>
              <a:rPr lang="en-US" sz="3200" b="0" dirty="0">
                <a:latin typeface="Calibri"/>
                <a:cs typeface="Calibri"/>
              </a:rPr>
              <a:t> </a:t>
            </a:r>
          </a:p>
          <a:p>
            <a:pPr marL="0" indent="0" algn="ctr">
              <a:buFontTx/>
              <a:buNone/>
            </a:pPr>
            <a:endParaRPr lang="en-US" sz="3200" b="0" dirty="0">
              <a:latin typeface="Calibri"/>
              <a:cs typeface="Calibri"/>
            </a:endParaRPr>
          </a:p>
          <a:p>
            <a:pPr marL="0" indent="0" algn="ctr">
              <a:buFontTx/>
              <a:buNone/>
            </a:pPr>
            <a:endParaRPr lang="en-US" sz="3200" b="0" dirty="0">
              <a:latin typeface="Calibri"/>
              <a:cs typeface="Calibri"/>
            </a:endParaRPr>
          </a:p>
        </p:txBody>
      </p:sp>
      <p:pic>
        <p:nvPicPr>
          <p:cNvPr id="3" name="Picture 2">
            <a:extLst>
              <a:ext uri="{FF2B5EF4-FFF2-40B4-BE49-F238E27FC236}">
                <a16:creationId xmlns:a16="http://schemas.microsoft.com/office/drawing/2014/main" id="{41188EB0-4AEC-4814-BA24-C7676DAF819A}"/>
              </a:ext>
            </a:extLst>
          </p:cNvPr>
          <p:cNvPicPr>
            <a:picLocks noChangeAspect="1"/>
          </p:cNvPicPr>
          <p:nvPr/>
        </p:nvPicPr>
        <p:blipFill>
          <a:blip r:embed="rId4"/>
          <a:stretch>
            <a:fillRect/>
          </a:stretch>
        </p:blipFill>
        <p:spPr>
          <a:xfrm>
            <a:off x="659792" y="2142630"/>
            <a:ext cx="4163929" cy="2572735"/>
          </a:xfrm>
          <a:prstGeom prst="rect">
            <a:avLst/>
          </a:prstGeom>
        </p:spPr>
      </p:pic>
      <p:pic>
        <p:nvPicPr>
          <p:cNvPr id="4" name="Picture 3">
            <a:extLst>
              <a:ext uri="{FF2B5EF4-FFF2-40B4-BE49-F238E27FC236}">
                <a16:creationId xmlns:a16="http://schemas.microsoft.com/office/drawing/2014/main" id="{6C86EF0A-5D62-4274-B0ED-AEEC76FCCDFD}"/>
              </a:ext>
            </a:extLst>
          </p:cNvPr>
          <p:cNvPicPr>
            <a:picLocks noChangeAspect="1"/>
          </p:cNvPicPr>
          <p:nvPr/>
        </p:nvPicPr>
        <p:blipFill>
          <a:blip r:embed="rId4"/>
          <a:stretch>
            <a:fillRect/>
          </a:stretch>
        </p:blipFill>
        <p:spPr>
          <a:xfrm>
            <a:off x="5327544" y="3078734"/>
            <a:ext cx="4163929" cy="2572735"/>
          </a:xfrm>
          <a:prstGeom prst="rect">
            <a:avLst/>
          </a:prstGeom>
        </p:spPr>
      </p:pic>
      <p:sp>
        <p:nvSpPr>
          <p:cNvPr id="9" name="Speech Bubble: Rectangle 8">
            <a:extLst>
              <a:ext uri="{FF2B5EF4-FFF2-40B4-BE49-F238E27FC236}">
                <a16:creationId xmlns:a16="http://schemas.microsoft.com/office/drawing/2014/main" id="{3FF8F240-08A6-42DA-8E31-B0429C70AF3F}"/>
              </a:ext>
            </a:extLst>
          </p:cNvPr>
          <p:cNvSpPr/>
          <p:nvPr/>
        </p:nvSpPr>
        <p:spPr>
          <a:xfrm>
            <a:off x="9646920" y="2182622"/>
            <a:ext cx="1627632" cy="1630426"/>
          </a:xfrm>
          <a:prstGeom prst="wedgeRectCallou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Getting the beginning of the session right is vital</a:t>
            </a:r>
          </a:p>
        </p:txBody>
      </p:sp>
    </p:spTree>
    <p:custDataLst>
      <p:tags r:id="rId1"/>
    </p:custDataLst>
    <p:extLst>
      <p:ext uri="{BB962C8B-B14F-4D97-AF65-F5344CB8AC3E}">
        <p14:creationId xmlns:p14="http://schemas.microsoft.com/office/powerpoint/2010/main" val="1381469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8" y="352335"/>
            <a:ext cx="10780306" cy="659047"/>
          </a:xfrm>
        </p:spPr>
        <p:txBody>
          <a:bodyPr/>
          <a:lstStyle/>
          <a:p>
            <a:r>
              <a:rPr lang="en-US" dirty="0">
                <a:latin typeface="Calibri"/>
                <a:cs typeface="Calibri"/>
              </a:rPr>
              <a:t>FMQ:  5SM Website</a:t>
            </a:r>
          </a:p>
        </p:txBody>
      </p:sp>
      <p:sp>
        <p:nvSpPr>
          <p:cNvPr id="4" name="Content Placeholder 3"/>
          <p:cNvSpPr>
            <a:spLocks noGrp="1"/>
          </p:cNvSpPr>
          <p:nvPr>
            <p:ph sz="quarter" idx="11"/>
          </p:nvPr>
        </p:nvSpPr>
        <p:spPr>
          <a:xfrm>
            <a:off x="521678" y="1444475"/>
            <a:ext cx="11315687" cy="5223164"/>
          </a:xfrm>
          <a:solidFill>
            <a:srgbClr val="FFC000"/>
          </a:solidFill>
        </p:spPr>
        <p:txBody>
          <a:bodyPr/>
          <a:lstStyle/>
          <a:p>
            <a:endParaRPr lang="en-US" sz="2400" b="1" dirty="0">
              <a:latin typeface="Calibri"/>
              <a:cs typeface="Calibri"/>
            </a:endParaRPr>
          </a:p>
          <a:p>
            <a:endParaRPr lang="en-US" sz="2000" dirty="0">
              <a:latin typeface="Calibri"/>
              <a:cs typeface="Calibri"/>
            </a:endParaRPr>
          </a:p>
        </p:txBody>
      </p:sp>
      <p:sp>
        <p:nvSpPr>
          <p:cNvPr id="3" name="Double Wave 2">
            <a:extLst>
              <a:ext uri="{FF2B5EF4-FFF2-40B4-BE49-F238E27FC236}">
                <a16:creationId xmlns:a16="http://schemas.microsoft.com/office/drawing/2014/main" id="{20B017C1-A6A7-4505-A937-F0EDF6594E91}"/>
              </a:ext>
            </a:extLst>
          </p:cNvPr>
          <p:cNvSpPr/>
          <p:nvPr/>
        </p:nvSpPr>
        <p:spPr>
          <a:xfrm>
            <a:off x="658838" y="2048256"/>
            <a:ext cx="6821424" cy="3474720"/>
          </a:xfrm>
          <a:prstGeom prst="double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See 5SM Website: </a:t>
            </a:r>
          </a:p>
          <a:p>
            <a:pPr algn="ctr"/>
            <a:r>
              <a:rPr lang="en-GB" sz="2800" b="1" dirty="0">
                <a:solidFill>
                  <a:schemeClr val="tx1"/>
                </a:solidFill>
              </a:rPr>
              <a:t>Video Presentation of this Step </a:t>
            </a:r>
          </a:p>
          <a:p>
            <a:pPr algn="ctr"/>
            <a:r>
              <a:rPr lang="en-GB" sz="2800" b="1" dirty="0">
                <a:solidFill>
                  <a:schemeClr val="tx1"/>
                </a:solidFill>
              </a:rPr>
              <a:t>Video Expert Panel Discussion </a:t>
            </a:r>
          </a:p>
          <a:p>
            <a:pPr algn="ctr"/>
            <a:r>
              <a:rPr lang="en-GB" sz="2800" b="1" dirty="0">
                <a:solidFill>
                  <a:schemeClr val="tx1"/>
                </a:solidFill>
              </a:rPr>
              <a:t>Demonstrations delivering online via word and via online survey</a:t>
            </a:r>
          </a:p>
          <a:p>
            <a:pPr algn="ctr"/>
            <a:r>
              <a:rPr lang="en-GB" sz="2800" b="1" dirty="0">
                <a:solidFill>
                  <a:schemeClr val="tx1"/>
                </a:solidFill>
              </a:rPr>
              <a:t>Guidance</a:t>
            </a:r>
          </a:p>
        </p:txBody>
      </p:sp>
      <p:pic>
        <p:nvPicPr>
          <p:cNvPr id="5" name="Picture 4">
            <a:extLst>
              <a:ext uri="{FF2B5EF4-FFF2-40B4-BE49-F238E27FC236}">
                <a16:creationId xmlns:a16="http://schemas.microsoft.com/office/drawing/2014/main" id="{611943C5-37A7-472A-B5E1-98176176F228}"/>
              </a:ext>
            </a:extLst>
          </p:cNvPr>
          <p:cNvPicPr>
            <a:picLocks noChangeAspect="1"/>
          </p:cNvPicPr>
          <p:nvPr/>
        </p:nvPicPr>
        <p:blipFill>
          <a:blip r:embed="rId2"/>
          <a:stretch>
            <a:fillRect/>
          </a:stretch>
        </p:blipFill>
        <p:spPr>
          <a:xfrm>
            <a:off x="7762786" y="4007316"/>
            <a:ext cx="3955237" cy="2575783"/>
          </a:xfrm>
          <a:prstGeom prst="rect">
            <a:avLst/>
          </a:prstGeom>
        </p:spPr>
      </p:pic>
      <p:pic>
        <p:nvPicPr>
          <p:cNvPr id="6" name="Picture 5">
            <a:extLst>
              <a:ext uri="{FF2B5EF4-FFF2-40B4-BE49-F238E27FC236}">
                <a16:creationId xmlns:a16="http://schemas.microsoft.com/office/drawing/2014/main" id="{60817166-AB50-4BDF-8ABC-BE4B9F852402}"/>
              </a:ext>
            </a:extLst>
          </p:cNvPr>
          <p:cNvPicPr>
            <a:picLocks noChangeAspect="1"/>
          </p:cNvPicPr>
          <p:nvPr/>
        </p:nvPicPr>
        <p:blipFill>
          <a:blip r:embed="rId3"/>
          <a:stretch>
            <a:fillRect/>
          </a:stretch>
        </p:blipFill>
        <p:spPr>
          <a:xfrm>
            <a:off x="7690104" y="1529483"/>
            <a:ext cx="4147260" cy="2393294"/>
          </a:xfrm>
          <a:prstGeom prst="rect">
            <a:avLst/>
          </a:prstGeom>
        </p:spPr>
      </p:pic>
    </p:spTree>
    <p:extLst>
      <p:ext uri="{BB962C8B-B14F-4D97-AF65-F5344CB8AC3E}">
        <p14:creationId xmlns:p14="http://schemas.microsoft.com/office/powerpoint/2010/main" val="377780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228" y="3681062"/>
            <a:ext cx="10515600" cy="2743200"/>
          </a:xfrm>
        </p:spPr>
        <p:txBody>
          <a:bodyPr>
            <a:normAutofit fontScale="90000"/>
          </a:bodyPr>
          <a:lstStyle/>
          <a:p>
            <a:r>
              <a:rPr lang="en-US" sz="6000" b="1" dirty="0">
                <a:solidFill>
                  <a:schemeClr val="tx1"/>
                </a:solidFill>
                <a:effectLst>
                  <a:outerShdw blurRad="38100" dist="38100" dir="2700000" algn="tl">
                    <a:srgbClr val="000000">
                      <a:alpha val="43137"/>
                    </a:srgbClr>
                  </a:outerShdw>
                </a:effectLst>
                <a:latin typeface="Calibri"/>
                <a:cs typeface="Calibri"/>
              </a:rPr>
              <a:t>Section 6</a:t>
            </a: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IE" sz="6000" b="1" dirty="0">
                <a:solidFill>
                  <a:schemeClr val="tx1"/>
                </a:solidFill>
                <a:effectLst>
                  <a:outerShdw blurRad="38100" dist="38100" dir="2700000" algn="tl">
                    <a:srgbClr val="000000">
                      <a:alpha val="43137"/>
                    </a:srgbClr>
                  </a:outerShdw>
                </a:effectLst>
                <a:latin typeface="Calibri"/>
                <a:cs typeface="Calibri"/>
              </a:rPr>
              <a:t>Step 1</a:t>
            </a:r>
            <a:br>
              <a:rPr lang="en-IE" sz="6000" b="1" dirty="0">
                <a:solidFill>
                  <a:schemeClr val="tx1"/>
                </a:solidFill>
                <a:effectLst>
                  <a:outerShdw blurRad="38100" dist="38100" dir="2700000" algn="tl">
                    <a:srgbClr val="000000">
                      <a:alpha val="43137"/>
                    </a:srgbClr>
                  </a:outerShdw>
                </a:effectLst>
                <a:latin typeface="Calibri"/>
                <a:cs typeface="Calibri"/>
              </a:rPr>
            </a:br>
            <a:r>
              <a:rPr lang="en-IE" sz="6000" b="1" dirty="0">
                <a:solidFill>
                  <a:schemeClr val="tx1"/>
                </a:solidFill>
                <a:effectLst>
                  <a:outerShdw blurRad="38100" dist="38100" dir="2700000" algn="tl">
                    <a:srgbClr val="000000">
                      <a:alpha val="43137"/>
                    </a:srgbClr>
                  </a:outerShdw>
                </a:effectLst>
                <a:latin typeface="Calibri"/>
                <a:cs typeface="Calibri"/>
              </a:rPr>
              <a:t>Family Member Story</a:t>
            </a:r>
            <a:br>
              <a:rPr lang="en-IE" sz="6000" b="1" dirty="0">
                <a:solidFill>
                  <a:schemeClr val="tx1"/>
                </a:solidFill>
                <a:effectLst>
                  <a:outerShdw blurRad="38100" dist="38100" dir="2700000" algn="tl">
                    <a:srgbClr val="000000">
                      <a:alpha val="43137"/>
                    </a:srgbClr>
                  </a:outerShdw>
                </a:effectLst>
                <a:latin typeface="Calibri"/>
                <a:cs typeface="Calibri"/>
              </a:rPr>
            </a:br>
            <a:r>
              <a:rPr lang="en-IE" sz="6000" b="1" dirty="0">
                <a:solidFill>
                  <a:schemeClr val="tx1"/>
                </a:solidFill>
                <a:effectLst>
                  <a:outerShdw blurRad="38100" dist="38100" dir="2700000" algn="tl">
                    <a:srgbClr val="000000">
                      <a:alpha val="43137"/>
                    </a:srgbClr>
                  </a:outerShdw>
                </a:effectLst>
                <a:latin typeface="Calibri"/>
                <a:cs typeface="Calibri"/>
              </a:rPr>
              <a:t>Listen, reassure and explore concerns</a:t>
            </a:r>
            <a:br>
              <a:rPr lang="en-IE" sz="6000" b="1" dirty="0">
                <a:solidFill>
                  <a:schemeClr val="tx1"/>
                </a:solidFill>
                <a:effectLst>
                  <a:outerShdw blurRad="38100" dist="38100" dir="2700000" algn="tl">
                    <a:srgbClr val="000000">
                      <a:alpha val="43137"/>
                    </a:srgbClr>
                  </a:outerShdw>
                </a:effectLst>
                <a:latin typeface="Calibri"/>
                <a:cs typeface="Calibri"/>
              </a:rPr>
            </a:br>
            <a:br>
              <a:rPr lang="en-US" sz="6000" dirty="0">
                <a:latin typeface="Calibri"/>
                <a:cs typeface="Calibri"/>
              </a:rPr>
            </a:br>
            <a:endParaRPr lang="en-IE" sz="6000" b="1" dirty="0">
              <a:solidFill>
                <a:schemeClr val="tx1"/>
              </a:solidFill>
              <a:effectLst>
                <a:outerShdw blurRad="38100" dist="38100" dir="2700000" algn="tl">
                  <a:srgbClr val="000000">
                    <a:alpha val="43137"/>
                  </a:srgbClr>
                </a:outerShdw>
              </a:effectLst>
              <a:latin typeface="Calibri"/>
              <a:cs typeface="Calibri"/>
            </a:endParaRP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1641505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Calibri"/>
                <a:cs typeface="Calibri"/>
              </a:rPr>
              <a:t>Step 1: Family Member’s story</a:t>
            </a:r>
          </a:p>
        </p:txBody>
      </p:sp>
      <p:sp>
        <p:nvSpPr>
          <p:cNvPr id="7" name="Rounded Rectangular Callout 258">
            <a:extLst>
              <a:ext uri="{FF2B5EF4-FFF2-40B4-BE49-F238E27FC236}">
                <a16:creationId xmlns:a16="http://schemas.microsoft.com/office/drawing/2014/main" id="{8AF080BE-0421-454A-B3DF-1208DF0F696F}"/>
              </a:ext>
            </a:extLst>
          </p:cNvPr>
          <p:cNvSpPr/>
          <p:nvPr/>
        </p:nvSpPr>
        <p:spPr>
          <a:xfrm>
            <a:off x="5340752" y="1790780"/>
            <a:ext cx="6729757" cy="2743203"/>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33" b="1" dirty="0">
                <a:latin typeface="Calibri"/>
                <a:cs typeface="Calibri"/>
              </a:rPr>
              <a:t>Family Member </a:t>
            </a:r>
            <a:r>
              <a:rPr lang="en-US" sz="2133" b="1" i="1" dirty="0">
                <a:latin typeface="Calibri"/>
                <a:cs typeface="Calibri"/>
              </a:rPr>
              <a:t>“Thanks, this is the first time I have spoken to someone and it was nice not to be judged and to reflect on what was stressing me”</a:t>
            </a:r>
          </a:p>
          <a:p>
            <a:pPr algn="ctr"/>
            <a:endParaRPr lang="en-US" sz="2133" b="1" dirty="0">
              <a:latin typeface="Calibri"/>
              <a:cs typeface="Calibri"/>
            </a:endParaRPr>
          </a:p>
          <a:p>
            <a:pPr algn="ctr"/>
            <a:r>
              <a:rPr lang="en-US" sz="2133" b="1" dirty="0">
                <a:latin typeface="Calibri"/>
                <a:cs typeface="Calibri"/>
              </a:rPr>
              <a:t>Practitioner</a:t>
            </a:r>
            <a:r>
              <a:rPr lang="en-US" sz="2133" b="1" i="1" dirty="0">
                <a:latin typeface="Calibri"/>
                <a:cs typeface="Calibri"/>
              </a:rPr>
              <a:t> “I </a:t>
            </a:r>
            <a:r>
              <a:rPr lang="en-US" sz="2133" b="1" i="1" dirty="0" err="1">
                <a:latin typeface="Calibri"/>
                <a:cs typeface="Calibri"/>
              </a:rPr>
              <a:t>realised</a:t>
            </a:r>
            <a:r>
              <a:rPr lang="en-US" sz="2133" b="1" i="1" dirty="0">
                <a:latin typeface="Calibri"/>
                <a:cs typeface="Calibri"/>
              </a:rPr>
              <a:t> how important it was to fully understand the family member’s story and the impact it had on them, and to not rush the session”</a:t>
            </a:r>
          </a:p>
        </p:txBody>
      </p:sp>
      <p:pic>
        <p:nvPicPr>
          <p:cNvPr id="10" name="Picture 9" descr="time to listen.jpg"/>
          <p:cNvPicPr>
            <a:picLocks noChangeAspect="1"/>
          </p:cNvPicPr>
          <p:nvPr/>
        </p:nvPicPr>
        <p:blipFill>
          <a:blip r:embed="rId2" cstate="print"/>
          <a:stretch>
            <a:fillRect/>
          </a:stretch>
        </p:blipFill>
        <p:spPr>
          <a:xfrm>
            <a:off x="8668686" y="-86958"/>
            <a:ext cx="3277988" cy="1733551"/>
          </a:xfrm>
          <a:prstGeom prst="rect">
            <a:avLst/>
          </a:prstGeom>
        </p:spPr>
      </p:pic>
      <p:sp>
        <p:nvSpPr>
          <p:cNvPr id="11" name="Rounded Rectangular Callout 258">
            <a:extLst>
              <a:ext uri="{FF2B5EF4-FFF2-40B4-BE49-F238E27FC236}">
                <a16:creationId xmlns:a16="http://schemas.microsoft.com/office/drawing/2014/main" id="{8AF080BE-0421-454A-B3DF-1208DF0F696F}"/>
              </a:ext>
            </a:extLst>
          </p:cNvPr>
          <p:cNvSpPr/>
          <p:nvPr/>
        </p:nvSpPr>
        <p:spPr>
          <a:xfrm>
            <a:off x="5160724" y="4910203"/>
            <a:ext cx="6785949" cy="1947796"/>
          </a:xfrm>
          <a:prstGeom prst="horizontalScroll">
            <a:avLst/>
          </a:prstGeom>
          <a:solidFill>
            <a:schemeClr val="accent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33" b="1" dirty="0">
                <a:solidFill>
                  <a:schemeClr val="tx1"/>
                </a:solidFill>
                <a:latin typeface="Calibri"/>
                <a:cs typeface="Calibri"/>
              </a:rPr>
              <a:t>Remember that </a:t>
            </a:r>
          </a:p>
          <a:p>
            <a:pPr algn="ctr"/>
            <a:r>
              <a:rPr lang="en-US" sz="2133" b="1" dirty="0">
                <a:solidFill>
                  <a:schemeClr val="tx1"/>
                </a:solidFill>
                <a:latin typeface="Calibri"/>
                <a:cs typeface="Calibri"/>
              </a:rPr>
              <a:t>the practitioner is in control of the process </a:t>
            </a:r>
          </a:p>
          <a:p>
            <a:pPr algn="ctr"/>
            <a:r>
              <a:rPr lang="en-US" sz="2133" b="1" dirty="0">
                <a:solidFill>
                  <a:schemeClr val="tx1"/>
                </a:solidFill>
                <a:latin typeface="Calibri"/>
                <a:cs typeface="Calibri"/>
              </a:rPr>
              <a:t>but the family member is in charge of the content </a:t>
            </a:r>
          </a:p>
        </p:txBody>
      </p:sp>
      <p:graphicFrame>
        <p:nvGraphicFramePr>
          <p:cNvPr id="8" name="Diagram 7">
            <a:extLst>
              <a:ext uri="{FF2B5EF4-FFF2-40B4-BE49-F238E27FC236}">
                <a16:creationId xmlns:a16="http://schemas.microsoft.com/office/drawing/2014/main" id="{A52EB88A-57F9-4729-9CE5-21EB58E0265A}"/>
              </a:ext>
            </a:extLst>
          </p:cNvPr>
          <p:cNvGraphicFramePr/>
          <p:nvPr>
            <p:extLst>
              <p:ext uri="{D42A27DB-BD31-4B8C-83A1-F6EECF244321}">
                <p14:modId xmlns:p14="http://schemas.microsoft.com/office/powerpoint/2010/main" val="2179692143"/>
              </p:ext>
            </p:extLst>
          </p:nvPr>
        </p:nvGraphicFramePr>
        <p:xfrm>
          <a:off x="245330" y="1540702"/>
          <a:ext cx="5095423" cy="5098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3912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libri"/>
                <a:cs typeface="Calibri"/>
              </a:rPr>
              <a:t>Step 1: Other Tips and Key Points </a:t>
            </a:r>
          </a:p>
        </p:txBody>
      </p:sp>
      <p:pic>
        <p:nvPicPr>
          <p:cNvPr id="5" name="Content Placeholder 4"/>
          <p:cNvPicPr>
            <a:picLocks noGrp="1" noChangeAspect="1"/>
          </p:cNvPicPr>
          <p:nvPr>
            <p:ph idx="1"/>
          </p:nvPr>
        </p:nvPicPr>
        <p:blipFill rotWithShape="1">
          <a:blip r:embed="rId2"/>
          <a:srcRect l="-341" t="523" r="436" b="-523"/>
          <a:stretch/>
        </p:blipFill>
        <p:spPr>
          <a:xfrm>
            <a:off x="10333787" y="4070960"/>
            <a:ext cx="1689800" cy="1979112"/>
          </a:xfrm>
        </p:spPr>
      </p:pic>
      <p:sp>
        <p:nvSpPr>
          <p:cNvPr id="4" name="Content Placeholder 3"/>
          <p:cNvSpPr>
            <a:spLocks noGrp="1"/>
          </p:cNvSpPr>
          <p:nvPr>
            <p:ph sz="quarter" idx="11"/>
          </p:nvPr>
        </p:nvSpPr>
        <p:spPr>
          <a:xfrm>
            <a:off x="367695" y="1316667"/>
            <a:ext cx="11655892" cy="5370764"/>
          </a:xfrm>
          <a:solidFill>
            <a:schemeClr val="accent1">
              <a:lumMod val="60000"/>
              <a:lumOff val="40000"/>
            </a:schemeClr>
          </a:solidFill>
        </p:spPr>
        <p:txBody>
          <a:bodyPr/>
          <a:lstStyle/>
          <a:p>
            <a:pPr marL="342891" indent="-342891">
              <a:buFont typeface="+mj-lt"/>
              <a:buAutoNum type="arabicPeriod"/>
            </a:pPr>
            <a:r>
              <a:rPr lang="en-US" sz="2300" b="1" dirty="0">
                <a:latin typeface="Calibri"/>
                <a:cs typeface="Calibri"/>
              </a:rPr>
              <a:t>This Step is about identifying the stressors and identifying the strain - the way these stressors affect both this AFM and others in the family. </a:t>
            </a:r>
          </a:p>
          <a:p>
            <a:pPr marL="342891" indent="-342891">
              <a:buFont typeface="+mj-lt"/>
              <a:buAutoNum type="arabicPeriod"/>
            </a:pPr>
            <a:r>
              <a:rPr lang="en-US" sz="2300" b="1" dirty="0">
                <a:latin typeface="Calibri"/>
                <a:cs typeface="Calibri"/>
              </a:rPr>
              <a:t>Remember it may be difficult for the FM to talk, as may fear being blamed and judged. DON’T RUSH and don’t rush TO FIX. Get the STORY.</a:t>
            </a:r>
          </a:p>
          <a:p>
            <a:pPr marL="342891" indent="-342891">
              <a:buFont typeface="+mj-lt"/>
              <a:buAutoNum type="arabicPeriod"/>
            </a:pPr>
            <a:r>
              <a:rPr lang="en-US" sz="2300" b="1" dirty="0">
                <a:latin typeface="Calibri"/>
                <a:cs typeface="Calibri"/>
              </a:rPr>
              <a:t>Remember your core counselling skills – the style you adopt will determine the relationship through all the steps. KEEP ON TRACK by using </a:t>
            </a:r>
            <a:r>
              <a:rPr lang="en-GB" sz="2300" b="1" dirty="0">
                <a:latin typeface="Calibri"/>
                <a:cs typeface="Calibri"/>
              </a:rPr>
              <a:t>summarising</a:t>
            </a:r>
            <a:r>
              <a:rPr lang="en-US" sz="2300" b="1" dirty="0">
                <a:latin typeface="Calibri"/>
                <a:cs typeface="Calibri"/>
              </a:rPr>
              <a:t> skills and probing questions.</a:t>
            </a:r>
          </a:p>
          <a:p>
            <a:pPr marL="342891" indent="-342891">
              <a:buFont typeface="+mj-lt"/>
              <a:buAutoNum type="arabicPeriod"/>
            </a:pPr>
            <a:r>
              <a:rPr lang="en-US" sz="2300" b="1" dirty="0">
                <a:latin typeface="Calibri"/>
                <a:cs typeface="Calibri"/>
              </a:rPr>
              <a:t>Some stressors are more common in some groups: e.g. parents feeling a failure, spouses/partners at risk of domestic abuse, children frightened and confused. </a:t>
            </a:r>
            <a:br>
              <a:rPr lang="en-US" sz="2300" b="1" dirty="0">
                <a:latin typeface="Calibri"/>
                <a:cs typeface="Calibri"/>
              </a:rPr>
            </a:br>
            <a:r>
              <a:rPr lang="en-GB" sz="2300" b="1" dirty="0">
                <a:latin typeface="Calibri"/>
                <a:cs typeface="Calibri"/>
              </a:rPr>
              <a:t>Normalise</a:t>
            </a:r>
            <a:r>
              <a:rPr lang="en-US" sz="2300" b="1" dirty="0">
                <a:latin typeface="Calibri"/>
                <a:cs typeface="Calibri"/>
              </a:rPr>
              <a:t> their experience.</a:t>
            </a:r>
          </a:p>
          <a:p>
            <a:pPr marL="342891" indent="-342891">
              <a:buFont typeface="+mj-lt"/>
              <a:buAutoNum type="arabicPeriod"/>
            </a:pPr>
            <a:r>
              <a:rPr lang="en-US" sz="2300" b="1" dirty="0">
                <a:latin typeface="Calibri"/>
                <a:cs typeface="Calibri"/>
              </a:rPr>
              <a:t>Check whether safe to take handbook home. If domestic abuse – THINK SAFETY.</a:t>
            </a:r>
          </a:p>
          <a:p>
            <a:pPr marL="342891" indent="-342891">
              <a:buFont typeface="+mj-lt"/>
              <a:buAutoNum type="arabicPeriod"/>
            </a:pPr>
            <a:r>
              <a:rPr lang="en-US" sz="2300" b="1" dirty="0">
                <a:latin typeface="Calibri"/>
                <a:cs typeface="Calibri"/>
              </a:rPr>
              <a:t>Find out the information needs for this FM so you can prepare for Step 2.</a:t>
            </a:r>
          </a:p>
        </p:txBody>
      </p:sp>
    </p:spTree>
    <p:extLst>
      <p:ext uri="{BB962C8B-B14F-4D97-AF65-F5344CB8AC3E}">
        <p14:creationId xmlns:p14="http://schemas.microsoft.com/office/powerpoint/2010/main" val="2273999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77" y="186668"/>
            <a:ext cx="11553587" cy="1325563"/>
          </a:xfrm>
        </p:spPr>
        <p:txBody>
          <a:bodyPr>
            <a:normAutofit/>
          </a:bodyPr>
          <a:lstStyle/>
          <a:p>
            <a:r>
              <a:rPr lang="en-US" dirty="0">
                <a:latin typeface="Calibri"/>
                <a:cs typeface="Calibri"/>
              </a:rPr>
              <a:t>Self Help Handbook Step 1 – </a:t>
            </a:r>
            <a:br>
              <a:rPr lang="en-US" dirty="0">
                <a:latin typeface="Calibri"/>
                <a:cs typeface="Calibri"/>
              </a:rPr>
            </a:br>
            <a:r>
              <a:rPr lang="en-US" dirty="0">
                <a:latin typeface="Calibri"/>
                <a:cs typeface="Calibri"/>
              </a:rPr>
              <a:t>About you and problems you are having </a:t>
            </a:r>
          </a:p>
        </p:txBody>
      </p:sp>
      <p:sp>
        <p:nvSpPr>
          <p:cNvPr id="4" name="Content Placeholder 3"/>
          <p:cNvSpPr>
            <a:spLocks noGrp="1"/>
          </p:cNvSpPr>
          <p:nvPr>
            <p:ph sz="quarter" idx="11"/>
          </p:nvPr>
        </p:nvSpPr>
        <p:spPr>
          <a:xfrm>
            <a:off x="429245" y="1450812"/>
            <a:ext cx="4956985" cy="512763"/>
          </a:xfrm>
        </p:spPr>
        <p:txBody>
          <a:bodyPr/>
          <a:lstStyle/>
          <a:p>
            <a:r>
              <a:rPr lang="en-US" sz="2000" b="1" dirty="0">
                <a:latin typeface="Calibri"/>
                <a:cs typeface="Calibri"/>
              </a:rPr>
              <a:t>How the behaviour of your relative affects you and your family - stresses</a:t>
            </a:r>
          </a:p>
        </p:txBody>
      </p:sp>
      <p:sp>
        <p:nvSpPr>
          <p:cNvPr id="41" name="Content Placeholder 3"/>
          <p:cNvSpPr txBox="1">
            <a:spLocks/>
          </p:cNvSpPr>
          <p:nvPr/>
        </p:nvSpPr>
        <p:spPr>
          <a:xfrm>
            <a:off x="5749614" y="1389393"/>
            <a:ext cx="5460697" cy="512763"/>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Clr>
                <a:schemeClr val="bg1">
                  <a:lumMod val="50000"/>
                </a:schemeClr>
              </a:buClr>
              <a:buFontTx/>
              <a:buNone/>
              <a:defRPr sz="1700" kern="1200">
                <a:solidFill>
                  <a:schemeClr val="tx2"/>
                </a:solidFill>
                <a:latin typeface="Segoe UI Semibold"/>
                <a:ea typeface="+mn-ea"/>
                <a:cs typeface="Segoe UI Semibold"/>
              </a:defRPr>
            </a:lvl1pPr>
            <a:lvl2pPr marL="457200" indent="0" algn="l" defTabSz="914400" rtl="0" eaLnBrk="1" latinLnBrk="0" hangingPunct="1">
              <a:lnSpc>
                <a:spcPct val="120000"/>
              </a:lnSpc>
              <a:spcBef>
                <a:spcPts val="500"/>
              </a:spcBef>
              <a:buClr>
                <a:schemeClr val="bg1">
                  <a:lumMod val="50000"/>
                </a:schemeClr>
              </a:buClr>
              <a:buFontTx/>
              <a:buNone/>
              <a:defRPr sz="1600" kern="1200">
                <a:solidFill>
                  <a:schemeClr val="tx2"/>
                </a:solidFill>
                <a:latin typeface="Segoe UI Semibold"/>
                <a:ea typeface="+mn-ea"/>
                <a:cs typeface="Segoe UI Semibold"/>
              </a:defRPr>
            </a:lvl2pPr>
            <a:lvl3pPr marL="9144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3pPr>
            <a:lvl4pPr marL="13716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4pPr>
            <a:lvl5pPr marL="18288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Calibri"/>
                <a:cs typeface="Calibri"/>
              </a:rPr>
              <a:t>How the behaviour of your relative affects you and your family - health</a:t>
            </a:r>
          </a:p>
        </p:txBody>
      </p:sp>
      <p:graphicFrame>
        <p:nvGraphicFramePr>
          <p:cNvPr id="16" name="Table 15">
            <a:extLst>
              <a:ext uri="{FF2B5EF4-FFF2-40B4-BE49-F238E27FC236}">
                <a16:creationId xmlns:a16="http://schemas.microsoft.com/office/drawing/2014/main" id="{5B6E2DD3-FC09-4B50-BD8B-D41819B78AD8}"/>
              </a:ext>
            </a:extLst>
          </p:cNvPr>
          <p:cNvGraphicFramePr>
            <a:graphicFrameLocks noGrp="1"/>
          </p:cNvGraphicFramePr>
          <p:nvPr>
            <p:extLst>
              <p:ext uri="{D42A27DB-BD31-4B8C-83A1-F6EECF244321}">
                <p14:modId xmlns:p14="http://schemas.microsoft.com/office/powerpoint/2010/main" val="2209293452"/>
              </p:ext>
            </p:extLst>
          </p:nvPr>
        </p:nvGraphicFramePr>
        <p:xfrm>
          <a:off x="5599303" y="2209262"/>
          <a:ext cx="5326380" cy="4351338"/>
        </p:xfrm>
        <a:graphic>
          <a:graphicData uri="http://schemas.openxmlformats.org/drawingml/2006/table">
            <a:tbl>
              <a:tblPr/>
              <a:tblGrid>
                <a:gridCol w="1320679">
                  <a:extLst>
                    <a:ext uri="{9D8B030D-6E8A-4147-A177-3AD203B41FA5}">
                      <a16:colId xmlns:a16="http://schemas.microsoft.com/office/drawing/2014/main" val="3426988159"/>
                    </a:ext>
                  </a:extLst>
                </a:gridCol>
                <a:gridCol w="105941">
                  <a:extLst>
                    <a:ext uri="{9D8B030D-6E8A-4147-A177-3AD203B41FA5}">
                      <a16:colId xmlns:a16="http://schemas.microsoft.com/office/drawing/2014/main" val="4196621157"/>
                    </a:ext>
                  </a:extLst>
                </a:gridCol>
                <a:gridCol w="1949880">
                  <a:extLst>
                    <a:ext uri="{9D8B030D-6E8A-4147-A177-3AD203B41FA5}">
                      <a16:colId xmlns:a16="http://schemas.microsoft.com/office/drawing/2014/main" val="1184412938"/>
                    </a:ext>
                  </a:extLst>
                </a:gridCol>
                <a:gridCol w="1949880">
                  <a:extLst>
                    <a:ext uri="{9D8B030D-6E8A-4147-A177-3AD203B41FA5}">
                      <a16:colId xmlns:a16="http://schemas.microsoft.com/office/drawing/2014/main" val="2261484709"/>
                    </a:ext>
                  </a:extLst>
                </a:gridCol>
              </a:tblGrid>
              <a:tr h="1520864">
                <a:tc>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b="1">
                          <a:effectLst/>
                          <a:latin typeface="Arial" panose="020B0604020202020204" pitchFamily="34" charset="0"/>
                          <a:ea typeface="Times New Roman" panose="02020603050405020304" pitchFamily="18" charset="0"/>
                          <a:cs typeface="Times New Roman" panose="02020603050405020304" pitchFamily="18" charset="0"/>
                        </a:rPr>
                        <a:t>Exercise 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Think about how your relative’s behaviour affects you and (if applicable) others in your family/network. Think about how your physical and mental health, along with your everyday life, has been affected and write down some of these problems or effects, and the impact on you and others.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6147911"/>
                  </a:ext>
                </a:extLst>
              </a:tr>
              <a:tr h="591554">
                <a:tc gridSpan="2">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100" b="1">
                          <a:effectLst/>
                          <a:latin typeface="Arial" panose="020B0604020202020204" pitchFamily="34" charset="0"/>
                          <a:ea typeface="Times New Roman" panose="02020603050405020304" pitchFamily="18" charset="0"/>
                          <a:cs typeface="Times New Roman" panose="02020603050405020304" pitchFamily="18" charset="0"/>
                        </a:rPr>
                        <a:t>Health and other problems that I or others have</a:t>
                      </a:r>
                      <a:endParaRPr lang="en-GB"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b="1">
                          <a:effectLst/>
                          <a:latin typeface="Arial" panose="020B0604020202020204" pitchFamily="34" charset="0"/>
                          <a:ea typeface="Times New Roman" panose="02020603050405020304" pitchFamily="18" charset="0"/>
                          <a:cs typeface="Times New Roman" panose="02020603050405020304" pitchFamily="18" charset="0"/>
                        </a:rPr>
                        <a:t>How I feel about this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b="1">
                          <a:effectLst/>
                          <a:latin typeface="Arial" panose="020B0604020202020204" pitchFamily="34" charset="0"/>
                          <a:ea typeface="Times New Roman" panose="02020603050405020304" pitchFamily="18" charset="0"/>
                          <a:cs typeface="Times New Roman" panose="02020603050405020304" pitchFamily="18" charset="0"/>
                        </a:rPr>
                        <a:t>How I think others feel about this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591245"/>
                  </a:ext>
                </a:extLst>
              </a:tr>
              <a:tr h="1081231">
                <a:tc gridSpan="2">
                  <a:txBody>
                    <a:bodyPr/>
                    <a:lstStyle/>
                    <a:p>
                      <a:pPr marL="342900" lvl="0" indent="-342900">
                        <a:lnSpc>
                          <a:spcPct val="115000"/>
                        </a:lnSpc>
                        <a:buFont typeface="Symbol" panose="05050102010706020507" pitchFamily="18" charset="2"/>
                        <a:buChar char=""/>
                      </a:pPr>
                      <a:r>
                        <a:rPr lang="en-GB" sz="1200">
                          <a:effectLst/>
                          <a:latin typeface="Arial" panose="020B0604020202020204" pitchFamily="34" charset="0"/>
                          <a:ea typeface="Times New Roman" panose="02020603050405020304" pitchFamily="18" charset="0"/>
                          <a:cs typeface="Times New Roman" panose="02020603050405020304" pitchFamily="18" charset="0"/>
                        </a:rPr>
                        <a:t>I sleep really badly &amp; I have started having palpitations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342900" lvl="0" indent="-342900">
                        <a:lnSpc>
                          <a:spcPct val="115000"/>
                        </a:lnSpc>
                        <a:buFont typeface="Symbol" panose="05050102010706020507" pitchFamily="18" charset="2"/>
                        <a:buChar char=""/>
                      </a:pPr>
                      <a:r>
                        <a:rPr lang="en-GB" sz="1200">
                          <a:effectLst/>
                          <a:latin typeface="Arial" panose="020B0604020202020204" pitchFamily="34" charset="0"/>
                          <a:ea typeface="Times New Roman" panose="02020603050405020304" pitchFamily="18" charset="0"/>
                          <a:cs typeface="Times New Roman" panose="02020603050405020304" pitchFamily="18" charset="0"/>
                        </a:rPr>
                        <a:t>I’m exhausted &amp; lose my temper easily</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200025" marR="111760" indent="-180340">
                        <a:lnSpc>
                          <a:spcPct val="115000"/>
                        </a:lnSpc>
                        <a:spcAft>
                          <a:spcPts val="0"/>
                        </a:spcAft>
                        <a:tabLst>
                          <a:tab pos="457200" algn="l"/>
                          <a:tab pos="914400" algn="l"/>
                          <a:tab pos="1641475" algn="l"/>
                          <a:tab pos="1828800" algn="l"/>
                          <a:tab pos="2286000" algn="l"/>
                          <a:tab pos="2743200" algn="l"/>
                          <a:tab pos="3200400" algn="l"/>
                          <a:tab pos="3657600" algn="l"/>
                          <a:tab pos="4114800" algn="l"/>
                          <a:tab pos="4572000" algn="l"/>
                          <a:tab pos="5029200" algn="l"/>
                          <a:tab pos="5486400" algn="l"/>
                          <a:tab pos="59436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My partner doesn’t understand why I lose my temper so much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979977"/>
                  </a:ext>
                </a:extLst>
              </a:tr>
              <a:tr h="1157689">
                <a:tc gridSpan="2">
                  <a:txBody>
                    <a:bodyPr/>
                    <a:lstStyle/>
                    <a:p>
                      <a:pPr marL="342900" lvl="0" indent="-342900">
                        <a:spcAft>
                          <a:spcPts val="0"/>
                        </a:spcAft>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I feel really listless and low; I often find myself crying</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200025" indent="-180340">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Just wrung out &amp; disinterested in almost everything</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My children don’t understand why I don’t want to play with them</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00025" indent="-180340">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3453010"/>
                  </a:ext>
                </a:extLst>
              </a:tr>
            </a:tbl>
          </a:graphicData>
        </a:graphic>
      </p:graphicFrame>
      <p:graphicFrame>
        <p:nvGraphicFramePr>
          <p:cNvPr id="17" name="Object 16">
            <a:extLst>
              <a:ext uri="{FF2B5EF4-FFF2-40B4-BE49-F238E27FC236}">
                <a16:creationId xmlns:a16="http://schemas.microsoft.com/office/drawing/2014/main" id="{261D22A3-8F83-493E-9906-E83DC327FA24}"/>
              </a:ext>
            </a:extLst>
          </p:cNvPr>
          <p:cNvGraphicFramePr>
            <a:graphicFrameLocks noChangeAspect="1"/>
          </p:cNvGraphicFramePr>
          <p:nvPr>
            <p:extLst>
              <p:ext uri="{D42A27DB-BD31-4B8C-83A1-F6EECF244321}">
                <p14:modId xmlns:p14="http://schemas.microsoft.com/office/powerpoint/2010/main" val="4246926146"/>
              </p:ext>
            </p:extLst>
          </p:nvPr>
        </p:nvGraphicFramePr>
        <p:xfrm>
          <a:off x="5599303" y="2209262"/>
          <a:ext cx="723900" cy="777875"/>
        </p:xfrm>
        <a:graphic>
          <a:graphicData uri="http://schemas.openxmlformats.org/presentationml/2006/ole">
            <mc:AlternateContent xmlns:mc="http://schemas.openxmlformats.org/markup-compatibility/2006">
              <mc:Choice xmlns:v="urn:schemas-microsoft-com:vml" Requires="v">
                <p:oleObj spid="_x0000_s1048" name="Picture" r:id="rId4" imgW="1344168" imgH="1542288" progId="Word.Picture.8">
                  <p:embed/>
                </p:oleObj>
              </mc:Choice>
              <mc:Fallback>
                <p:oleObj name="Picture" r:id="rId4" imgW="1344168" imgH="1542288" progId="Word.Picture.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303" y="2209262"/>
                        <a:ext cx="723900" cy="77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Table 20">
            <a:extLst>
              <a:ext uri="{FF2B5EF4-FFF2-40B4-BE49-F238E27FC236}">
                <a16:creationId xmlns:a16="http://schemas.microsoft.com/office/drawing/2014/main" id="{6ECA0D17-177D-4341-959A-5ED9BA911595}"/>
              </a:ext>
            </a:extLst>
          </p:cNvPr>
          <p:cNvGraphicFramePr>
            <a:graphicFrameLocks noGrp="1"/>
          </p:cNvGraphicFramePr>
          <p:nvPr>
            <p:extLst>
              <p:ext uri="{D42A27DB-BD31-4B8C-83A1-F6EECF244321}">
                <p14:modId xmlns:p14="http://schemas.microsoft.com/office/powerpoint/2010/main" val="3677941599"/>
              </p:ext>
            </p:extLst>
          </p:nvPr>
        </p:nvGraphicFramePr>
        <p:xfrm>
          <a:off x="497412" y="2212744"/>
          <a:ext cx="4723224" cy="4351338"/>
        </p:xfrm>
        <a:graphic>
          <a:graphicData uri="http://schemas.openxmlformats.org/drawingml/2006/table">
            <a:tbl>
              <a:tblPr/>
              <a:tblGrid>
                <a:gridCol w="1040043">
                  <a:extLst>
                    <a:ext uri="{9D8B030D-6E8A-4147-A177-3AD203B41FA5}">
                      <a16:colId xmlns:a16="http://schemas.microsoft.com/office/drawing/2014/main" val="768376408"/>
                    </a:ext>
                  </a:extLst>
                </a:gridCol>
                <a:gridCol w="85333">
                  <a:extLst>
                    <a:ext uri="{9D8B030D-6E8A-4147-A177-3AD203B41FA5}">
                      <a16:colId xmlns:a16="http://schemas.microsoft.com/office/drawing/2014/main" val="1509998251"/>
                    </a:ext>
                  </a:extLst>
                </a:gridCol>
                <a:gridCol w="1759161">
                  <a:extLst>
                    <a:ext uri="{9D8B030D-6E8A-4147-A177-3AD203B41FA5}">
                      <a16:colId xmlns:a16="http://schemas.microsoft.com/office/drawing/2014/main" val="2974158197"/>
                    </a:ext>
                  </a:extLst>
                </a:gridCol>
                <a:gridCol w="1838687">
                  <a:extLst>
                    <a:ext uri="{9D8B030D-6E8A-4147-A177-3AD203B41FA5}">
                      <a16:colId xmlns:a16="http://schemas.microsoft.com/office/drawing/2014/main" val="875606080"/>
                    </a:ext>
                  </a:extLst>
                </a:gridCol>
              </a:tblGrid>
              <a:tr h="904041">
                <a:tc>
                  <a:txBody>
                    <a:bodyPr/>
                    <a:lstStyle/>
                    <a:p>
                      <a:pPr>
                        <a:lnSpc>
                          <a:spcPct val="115000"/>
                        </a:lnSpc>
                      </a:pPr>
                      <a:br>
                        <a:rPr lang="en-GB" sz="1000">
                          <a:effectLst/>
                          <a:latin typeface="Arial" panose="020B0604020202020204" pitchFamily="34" charset="0"/>
                          <a:ea typeface="Times New Roman" panose="02020603050405020304" pitchFamily="18" charset="0"/>
                          <a:cs typeface="Times New Roman" panose="02020603050405020304" pitchFamily="18" charset="0"/>
                        </a:rPr>
                      </a:b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pPr>
                      <a:r>
                        <a:rPr lang="en-GB" sz="1000" b="1">
                          <a:effectLst/>
                          <a:latin typeface="Arial" panose="020B0604020202020204" pitchFamily="34" charset="0"/>
                          <a:ea typeface="Times New Roman" panose="02020603050405020304" pitchFamily="18" charset="0"/>
                          <a:cs typeface="Times New Roman" panose="02020603050405020304" pitchFamily="18" charset="0"/>
                        </a:rPr>
                        <a:t>Exercise 1 </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Think about how the relative’s alcohol, drug or gambling behaviour affects you, and also (if applicable) others close to you/them.  Write down some of these problems and the impact on you and others.</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54177621"/>
                  </a:ext>
                </a:extLst>
              </a:tr>
              <a:tr h="536454">
                <a:tc gridSpan="2">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effectLst/>
                          <a:latin typeface="Arial" panose="020B0604020202020204" pitchFamily="34" charset="0"/>
                          <a:ea typeface="Times New Roman" panose="02020603050405020304" pitchFamily="18" charset="0"/>
                          <a:cs typeface="Times New Roman" panose="02020603050405020304" pitchFamily="18" charset="0"/>
                        </a:rPr>
                        <a:t>Stressful behaviour of your relative</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effectLst/>
                          <a:latin typeface="Arial" panose="020B0604020202020204" pitchFamily="34" charset="0"/>
                          <a:ea typeface="Times New Roman" panose="02020603050405020304" pitchFamily="18" charset="0"/>
                          <a:cs typeface="Times New Roman" panose="02020603050405020304" pitchFamily="18" charset="0"/>
                        </a:rPr>
                        <a:t>How I feel about this</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effectLst/>
                          <a:latin typeface="Arial" panose="020B0604020202020204" pitchFamily="34" charset="0"/>
                          <a:ea typeface="Times New Roman" panose="02020603050405020304" pitchFamily="18" charset="0"/>
                          <a:cs typeface="Times New Roman" panose="02020603050405020304" pitchFamily="18" charset="0"/>
                        </a:rPr>
                        <a:t>How I think others feel about this</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623044"/>
                  </a:ext>
                </a:extLst>
              </a:tr>
              <a:tr h="1639215">
                <a:tc gridSpan="2">
                  <a:txBody>
                    <a:bodyPr/>
                    <a:lstStyle/>
                    <a:p>
                      <a:pPr marL="342900" lvl="0" indent="-342900">
                        <a:lnSpc>
                          <a:spcPct val="115000"/>
                        </a:lnSpc>
                        <a:buFont typeface="Symbol" panose="05050102010706020507" pitchFamily="18" charset="2"/>
                        <a:buChar char=""/>
                      </a:pPr>
                      <a:r>
                        <a:rPr lang="en-GB" sz="1000">
                          <a:effectLst/>
                          <a:latin typeface="Arial" panose="020B0604020202020204" pitchFamily="34" charset="0"/>
                          <a:ea typeface="Times New Roman" panose="02020603050405020304" pitchFamily="18" charset="0"/>
                          <a:cs typeface="Times New Roman" panose="02020603050405020304" pitchFamily="18" charset="0"/>
                        </a:rPr>
                        <a:t>My partner does not spend time with us – his gambling always seems to come first</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342900" lvl="0" indent="-342900">
                        <a:lnSpc>
                          <a:spcPct val="115000"/>
                        </a:lnSpc>
                        <a:buFont typeface="Symbol" panose="05050102010706020507" pitchFamily="18" charset="2"/>
                        <a:buChar char=""/>
                      </a:pPr>
                      <a:r>
                        <a:rPr lang="en-GB" sz="1000">
                          <a:effectLst/>
                          <a:latin typeface="Arial" panose="020B0604020202020204" pitchFamily="34" charset="0"/>
                          <a:ea typeface="Times New Roman" panose="02020603050405020304" pitchFamily="18" charset="0"/>
                          <a:cs typeface="Times New Roman" panose="02020603050405020304" pitchFamily="18" charset="0"/>
                        </a:rPr>
                        <a:t>Angry &amp; upset – why do we always seem to come second?</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Symbol" panose="05050102010706020507" pitchFamily="18" charset="2"/>
                        <a:buChar char=""/>
                      </a:pPr>
                      <a:r>
                        <a:rPr lang="en-GB" sz="1000">
                          <a:effectLst/>
                          <a:latin typeface="Arial" panose="020B0604020202020204" pitchFamily="34" charset="0"/>
                          <a:ea typeface="Times New Roman" panose="02020603050405020304" pitchFamily="18" charset="0"/>
                          <a:cs typeface="Times New Roman" panose="02020603050405020304" pitchFamily="18" charset="0"/>
                        </a:rPr>
                        <a:t>Our children feel neglected &amp; confused</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4677500"/>
                  </a:ext>
                </a:extLst>
              </a:tr>
              <a:tr h="1271628">
                <a:tc gridSpan="2">
                  <a:txBody>
                    <a:bodyPr/>
                    <a:lstStyle/>
                    <a:p>
                      <a:pPr marL="342900" lvl="0" indent="-342900">
                        <a:lnSpc>
                          <a:spcPct val="115000"/>
                        </a:lnSpc>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My daughter steals money to fund her drug use</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p>
                      <a:pPr marL="205105" indent="-180340">
                        <a:lnSpc>
                          <a:spcPct val="1150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342900" lvl="0" indent="-342900">
                        <a:lnSpc>
                          <a:spcPct val="115000"/>
                        </a:lnSpc>
                        <a:buFont typeface="Symbol" panose="05050102010706020507" pitchFamily="18" charset="2"/>
                        <a:buChar char=""/>
                      </a:pPr>
                      <a:r>
                        <a:rPr lang="en-GB" sz="1000">
                          <a:effectLst/>
                          <a:latin typeface="Arial" panose="020B0604020202020204" pitchFamily="34" charset="0"/>
                          <a:ea typeface="Times New Roman" panose="02020603050405020304" pitchFamily="18" charset="0"/>
                          <a:cs typeface="Times New Roman" panose="02020603050405020304" pitchFamily="18" charset="0"/>
                        </a:rPr>
                        <a:t>I feel that I have to give her money so that she won’t steal and get caught</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Symbol" panose="05050102010706020507" pitchFamily="18" charset="2"/>
                        <a:buChar char=""/>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Angry with her for putting me in this position, and with me for giving her the money</a:t>
                      </a:r>
                      <a:endParaRPr lang="en-GB"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33" marR="59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576634"/>
                  </a:ext>
                </a:extLst>
              </a:tr>
            </a:tbl>
          </a:graphicData>
        </a:graphic>
      </p:graphicFrame>
      <p:graphicFrame>
        <p:nvGraphicFramePr>
          <p:cNvPr id="22" name="Object 21">
            <a:extLst>
              <a:ext uri="{FF2B5EF4-FFF2-40B4-BE49-F238E27FC236}">
                <a16:creationId xmlns:a16="http://schemas.microsoft.com/office/drawing/2014/main" id="{58804249-18CB-4949-9E4C-B264C43B5AB4}"/>
              </a:ext>
            </a:extLst>
          </p:cNvPr>
          <p:cNvGraphicFramePr>
            <a:graphicFrameLocks noChangeAspect="1"/>
          </p:cNvGraphicFramePr>
          <p:nvPr>
            <p:extLst>
              <p:ext uri="{D42A27DB-BD31-4B8C-83A1-F6EECF244321}">
                <p14:modId xmlns:p14="http://schemas.microsoft.com/office/powerpoint/2010/main" val="884416111"/>
              </p:ext>
            </p:extLst>
          </p:nvPr>
        </p:nvGraphicFramePr>
        <p:xfrm>
          <a:off x="496824" y="2212744"/>
          <a:ext cx="723900" cy="906463"/>
        </p:xfrm>
        <a:graphic>
          <a:graphicData uri="http://schemas.openxmlformats.org/presentationml/2006/ole">
            <mc:AlternateContent xmlns:mc="http://schemas.openxmlformats.org/markup-compatibility/2006">
              <mc:Choice xmlns:v="urn:schemas-microsoft-com:vml" Requires="v">
                <p:oleObj spid="_x0000_s1049" name="Picture" r:id="rId6" imgW="1344168" imgH="1542288" progId="Word.Picture.8">
                  <p:embed/>
                </p:oleObj>
              </mc:Choice>
              <mc:Fallback>
                <p:oleObj name="Picture" r:id="rId6" imgW="1344168" imgH="1542288" progId="Word.Picture.8">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24" y="2212744"/>
                        <a:ext cx="723900"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9929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52336"/>
            <a:ext cx="11734800" cy="599643"/>
          </a:xfrm>
        </p:spPr>
        <p:txBody>
          <a:bodyPr/>
          <a:lstStyle/>
          <a:p>
            <a:r>
              <a:rPr lang="en-US" dirty="0">
                <a:latin typeface="Calibri"/>
                <a:cs typeface="Calibri"/>
              </a:rPr>
              <a:t>Step 1 Competencies - </a:t>
            </a:r>
            <a:r>
              <a:rPr lang="en-US" dirty="0"/>
              <a:t>Listen, Reassure, &amp; Explore Concerns</a:t>
            </a:r>
            <a:endParaRPr lang="en-US" dirty="0">
              <a:latin typeface="Calibri"/>
              <a:cs typeface="Calibri"/>
            </a:endParaRPr>
          </a:p>
        </p:txBody>
      </p:sp>
      <p:sp>
        <p:nvSpPr>
          <p:cNvPr id="4" name="Content Placeholder 3"/>
          <p:cNvSpPr>
            <a:spLocks noGrp="1"/>
          </p:cNvSpPr>
          <p:nvPr>
            <p:ph idx="1"/>
          </p:nvPr>
        </p:nvSpPr>
        <p:spPr>
          <a:xfrm>
            <a:off x="304800" y="951979"/>
            <a:ext cx="11658600" cy="5716452"/>
          </a:xfrm>
          <a:solidFill>
            <a:schemeClr val="accent1"/>
          </a:solidFill>
        </p:spPr>
        <p:txBody>
          <a:bodyPr/>
          <a:lstStyle/>
          <a:p>
            <a:pPr marL="342891" indent="-342891">
              <a:spcBef>
                <a:spcPts val="0"/>
              </a:spcBef>
              <a:buClrTx/>
              <a:buFont typeface="+mj-lt"/>
              <a:buAutoNum type="arabicPeriod"/>
            </a:pPr>
            <a:r>
              <a:rPr lang="en-GB" sz="2000" b="1" dirty="0">
                <a:solidFill>
                  <a:schemeClr val="tx1"/>
                </a:solidFill>
                <a:latin typeface="Calibri" panose="020F0502020204030204" pitchFamily="34" charset="0"/>
                <a:cs typeface="Calibri" pitchFamily="34" charset="0"/>
              </a:rPr>
              <a:t>Beginning session – remember, you have a number of tasks to cover</a:t>
            </a:r>
            <a:r>
              <a:rPr lang="en-GB" sz="2000" dirty="0">
                <a:solidFill>
                  <a:schemeClr val="tx1"/>
                </a:solidFill>
                <a:latin typeface="Calibri" panose="020F0502020204030204" pitchFamily="34" charset="0"/>
                <a:cs typeface="Calibri" pitchFamily="34" charset="0"/>
              </a:rPr>
              <a:t>:  warm welcome, set a clear and structured agenda for the session, communicate this to the FM and ensure that this agenda is followed throughout the session. Introduce 5-Step Method and relate it to the Stress-Strain-Coping-Support Model, confidentiality, purpose of Step 1 and complete </a:t>
            </a:r>
            <a:r>
              <a:rPr lang="en-GB" sz="2000" dirty="0" err="1">
                <a:solidFill>
                  <a:schemeClr val="tx1"/>
                </a:solidFill>
                <a:latin typeface="Calibri" panose="020F0502020204030204" pitchFamily="34" charset="0"/>
                <a:cs typeface="Calibri" panose="020F0502020204030204" pitchFamily="34" charset="0"/>
              </a:rPr>
              <a:t>FMQ</a:t>
            </a:r>
            <a:r>
              <a:rPr lang="en-GB" sz="2000" dirty="0">
                <a:solidFill>
                  <a:schemeClr val="tx1"/>
                </a:solidFill>
                <a:latin typeface="Calibri" panose="020F0502020204030204" pitchFamily="34" charset="0"/>
                <a:cs typeface="Calibri" panose="020F0502020204030204" pitchFamily="34" charset="0"/>
              </a:rPr>
              <a:t> (if not already completed).   </a:t>
            </a:r>
          </a:p>
          <a:p>
            <a:pPr marL="342891" indent="-342891">
              <a:spcBef>
                <a:spcPts val="0"/>
              </a:spcBef>
              <a:buClrTx/>
              <a:buFont typeface="+mj-lt"/>
              <a:buAutoNum type="arabicPeriod"/>
            </a:pPr>
            <a:r>
              <a:rPr lang="en-GB" sz="2000" b="1" dirty="0">
                <a:solidFill>
                  <a:schemeClr val="tx1"/>
                </a:solidFill>
                <a:latin typeface="Calibri" panose="020F0502020204030204" pitchFamily="34" charset="0"/>
                <a:cs typeface="Calibri" panose="020F0502020204030204" pitchFamily="34" charset="0"/>
              </a:rPr>
              <a:t>Allow FM to describe their situation and tell their story. </a:t>
            </a:r>
            <a:r>
              <a:rPr lang="en-GB" sz="2000" dirty="0">
                <a:solidFill>
                  <a:schemeClr val="tx1"/>
                </a:solidFill>
                <a:latin typeface="Calibri" panose="020F0502020204030204" pitchFamily="34" charset="0"/>
                <a:cs typeface="Calibri" panose="020F0502020204030204" pitchFamily="34" charset="0"/>
              </a:rPr>
              <a:t>Listen to and ask about the FM’s concerns, fears and emotions. Ongoing summarising to check understanding of the situation. As necessary, use the FMQ to guide the session.</a:t>
            </a:r>
          </a:p>
          <a:p>
            <a:pPr marL="342891" indent="-342891">
              <a:spcBef>
                <a:spcPts val="0"/>
              </a:spcBef>
              <a:buClrTx/>
              <a:buFont typeface="+mj-lt"/>
              <a:buAutoNum type="arabicPeriod"/>
            </a:pPr>
            <a:r>
              <a:rPr lang="en-GB" sz="2000" b="1" dirty="0">
                <a:solidFill>
                  <a:schemeClr val="tx1"/>
                </a:solidFill>
                <a:latin typeface="Calibri" panose="020F0502020204030204" pitchFamily="34" charset="0"/>
                <a:cs typeface="Calibri" panose="020F0502020204030204" pitchFamily="34" charset="0"/>
              </a:rPr>
              <a:t>Identify relevant stresses and how the FM has been affected. </a:t>
            </a:r>
            <a:r>
              <a:rPr lang="en-GB" sz="2000" dirty="0">
                <a:solidFill>
                  <a:schemeClr val="tx1"/>
                </a:solidFill>
                <a:latin typeface="Calibri" panose="020F0502020204030204" pitchFamily="34" charset="0"/>
                <a:cs typeface="Calibri" panose="020F0502020204030204" pitchFamily="34" charset="0"/>
              </a:rPr>
              <a:t>As necessary, use </a:t>
            </a:r>
            <a:r>
              <a:rPr lang="en-GB" sz="2000" dirty="0" err="1">
                <a:solidFill>
                  <a:schemeClr val="tx1"/>
                </a:solidFill>
                <a:latin typeface="Calibri" pitchFamily="34" charset="0"/>
                <a:cs typeface="Calibri" pitchFamily="34" charset="0"/>
              </a:rPr>
              <a:t>FMQ</a:t>
            </a:r>
            <a:r>
              <a:rPr lang="en-GB" sz="2000" dirty="0">
                <a:solidFill>
                  <a:schemeClr val="tx1"/>
                </a:solidFill>
                <a:latin typeface="Calibri" pitchFamily="34" charset="0"/>
                <a:cs typeface="Calibri" pitchFamily="34" charset="0"/>
              </a:rPr>
              <a:t> to guide the session.</a:t>
            </a:r>
          </a:p>
          <a:p>
            <a:pPr marL="342891" indent="-342891">
              <a:spcBef>
                <a:spcPts val="0"/>
              </a:spcBef>
              <a:buClrTx/>
              <a:buFont typeface="+mj-lt"/>
              <a:buAutoNum type="arabicPeriod"/>
            </a:pPr>
            <a:r>
              <a:rPr lang="en-GB" sz="2000" b="1" dirty="0">
                <a:solidFill>
                  <a:schemeClr val="tx1"/>
                </a:solidFill>
                <a:latin typeface="Calibri" pitchFamily="34" charset="0"/>
                <a:cs typeface="Calibri" pitchFamily="34" charset="0"/>
              </a:rPr>
              <a:t>Gain an overview of family/network structure, and use this to identify how others have been affected by these relevant stresses.</a:t>
            </a:r>
          </a:p>
          <a:p>
            <a:pPr marL="342891" indent="-342891">
              <a:lnSpc>
                <a:spcPct val="100000"/>
              </a:lnSpc>
              <a:spcBef>
                <a:spcPts val="0"/>
              </a:spcBef>
              <a:buClrTx/>
              <a:buFont typeface="+mj-lt"/>
              <a:buAutoNum type="arabicPeriod"/>
            </a:pPr>
            <a:r>
              <a:rPr lang="en-GB" sz="2000" b="1" dirty="0">
                <a:solidFill>
                  <a:schemeClr val="tx1"/>
                </a:solidFill>
                <a:latin typeface="Calibri" pitchFamily="34" charset="0"/>
                <a:cs typeface="Calibri" pitchFamily="34" charset="0"/>
              </a:rPr>
              <a:t>Normalise</a:t>
            </a:r>
            <a:r>
              <a:rPr lang="en-US" sz="2000" b="1" dirty="0">
                <a:solidFill>
                  <a:schemeClr val="tx1"/>
                </a:solidFill>
                <a:latin typeface="Calibri" pitchFamily="34" charset="0"/>
                <a:cs typeface="Calibri" pitchFamily="34" charset="0"/>
              </a:rPr>
              <a:t> the experience of </a:t>
            </a:r>
            <a:r>
              <a:rPr lang="en-US" sz="2000" b="1" dirty="0" err="1">
                <a:solidFill>
                  <a:schemeClr val="tx1"/>
                </a:solidFill>
                <a:latin typeface="Calibri" pitchFamily="34" charset="0"/>
                <a:cs typeface="Calibri" pitchFamily="34" charset="0"/>
              </a:rPr>
              <a:t>FMs</a:t>
            </a:r>
            <a:r>
              <a:rPr lang="en-US" sz="2000" dirty="0">
                <a:solidFill>
                  <a:schemeClr val="tx1"/>
                </a:solidFill>
                <a:latin typeface="Calibri" pitchFamily="34" charset="0"/>
                <a:cs typeface="Calibri" pitchFamily="34" charset="0"/>
              </a:rPr>
              <a:t>; give the FM an indication that they are not alone in their experiences.</a:t>
            </a:r>
          </a:p>
          <a:p>
            <a:pPr marL="342891" indent="-342891">
              <a:lnSpc>
                <a:spcPct val="100000"/>
              </a:lnSpc>
              <a:spcBef>
                <a:spcPts val="0"/>
              </a:spcBef>
              <a:buClrTx/>
              <a:buFont typeface="+mj-lt"/>
              <a:buAutoNum type="arabicPeriod"/>
            </a:pPr>
            <a:r>
              <a:rPr lang="en-GB" sz="2000" b="1" dirty="0">
                <a:solidFill>
                  <a:schemeClr val="tx1"/>
                </a:solidFill>
                <a:latin typeface="Calibri" panose="020F0502020204030204" pitchFamily="34" charset="0"/>
                <a:cs typeface="Calibri" pitchFamily="34" charset="0"/>
              </a:rPr>
              <a:t>Ending session – remember, you have a number of tasks to cover: </a:t>
            </a:r>
            <a:r>
              <a:rPr lang="en-GB" sz="2000" dirty="0">
                <a:solidFill>
                  <a:schemeClr val="tx1"/>
                </a:solidFill>
                <a:latin typeface="Calibri" panose="020F0502020204030204" pitchFamily="34" charset="0"/>
                <a:cs typeface="Calibri" pitchFamily="34" charset="0"/>
              </a:rPr>
              <a:t>summarise the main FM issues, use of handbook (and any risk issues with it being taken home). Check if session was helpful. Give purpose of next session on Step 2 and clarify what the information needs might be. Practical issues of contact and date of next session. </a:t>
            </a:r>
          </a:p>
          <a:p>
            <a:pPr marL="342891" indent="-342891">
              <a:lnSpc>
                <a:spcPct val="100000"/>
              </a:lnSpc>
              <a:spcBef>
                <a:spcPts val="0"/>
              </a:spcBef>
              <a:buClrTx/>
              <a:buFont typeface="+mj-lt"/>
              <a:buAutoNum type="arabicPeriod"/>
            </a:pPr>
            <a:r>
              <a:rPr lang="en-GB" sz="2000" b="1" dirty="0">
                <a:solidFill>
                  <a:schemeClr val="tx1"/>
                </a:solidFill>
                <a:latin typeface="Calibri" panose="020F0502020204030204" pitchFamily="34" charset="0"/>
                <a:cs typeface="Calibri" pitchFamily="34" charset="0"/>
              </a:rPr>
              <a:t>Remember the core counselling competencies, self-help handbook, structure, &amp; time management. </a:t>
            </a:r>
          </a:p>
          <a:p>
            <a:endParaRPr lang="en-GB" sz="2200" dirty="0"/>
          </a:p>
        </p:txBody>
      </p:sp>
    </p:spTree>
    <p:extLst>
      <p:ext uri="{BB962C8B-B14F-4D97-AF65-F5344CB8AC3E}">
        <p14:creationId xmlns:p14="http://schemas.microsoft.com/office/powerpoint/2010/main" val="1211858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Objectives of the training</a:t>
            </a:r>
          </a:p>
        </p:txBody>
      </p:sp>
      <p:sp>
        <p:nvSpPr>
          <p:cNvPr id="5" name="Title 1"/>
          <p:cNvSpPr>
            <a:spLocks noGrp="1"/>
          </p:cNvSpPr>
          <p:nvPr>
            <p:ph idx="1"/>
          </p:nvPr>
        </p:nvSpPr>
        <p:spPr>
          <a:xfrm>
            <a:off x="374484" y="1335505"/>
            <a:ext cx="8789639" cy="5313319"/>
          </a:xfrm>
          <a:solidFill>
            <a:srgbClr val="FFC000"/>
          </a:solidFill>
        </p:spPr>
        <p:txBody>
          <a:bodyPr>
            <a:normAutofit fontScale="92500" lnSpcReduction="20000"/>
          </a:bodyPr>
          <a:lstStyle/>
          <a:p>
            <a:pPr marL="457200" indent="-457200">
              <a:lnSpc>
                <a:spcPct val="100000"/>
              </a:lnSpc>
              <a:spcAft>
                <a:spcPts val="2400"/>
              </a:spcAft>
              <a:buFont typeface="+mj-lt"/>
              <a:buAutoNum type="arabicPeriod"/>
            </a:pPr>
            <a:r>
              <a:rPr lang="en-US" sz="2800" b="1" dirty="0">
                <a:latin typeface="Calibri"/>
                <a:cs typeface="Calibri"/>
              </a:rPr>
              <a:t>Understand the Stress-Strain-Information- Coping-Support model and the 5-Step Method</a:t>
            </a:r>
          </a:p>
          <a:p>
            <a:pPr marL="457200" indent="-457200">
              <a:lnSpc>
                <a:spcPct val="100000"/>
              </a:lnSpc>
              <a:spcAft>
                <a:spcPts val="2400"/>
              </a:spcAft>
              <a:buFont typeface="+mj-lt"/>
              <a:buAutoNum type="arabicPeriod"/>
            </a:pPr>
            <a:r>
              <a:rPr lang="en-US" sz="2800" b="1" dirty="0">
                <a:latin typeface="Calibri"/>
                <a:cs typeface="Calibri"/>
              </a:rPr>
              <a:t>Understand delivery of the 5-Step Method with adult family members</a:t>
            </a:r>
          </a:p>
          <a:p>
            <a:pPr marL="457200" indent="-457200">
              <a:lnSpc>
                <a:spcPct val="100000"/>
              </a:lnSpc>
              <a:spcAft>
                <a:spcPts val="2400"/>
              </a:spcAft>
              <a:buFont typeface="+mj-lt"/>
              <a:buAutoNum type="arabicPeriod"/>
            </a:pPr>
            <a:r>
              <a:rPr lang="en-US" sz="2800" b="1" dirty="0">
                <a:latin typeface="Calibri"/>
                <a:cs typeface="Calibri"/>
              </a:rPr>
              <a:t>Skills practice, exercises and discussion to support this</a:t>
            </a:r>
          </a:p>
          <a:p>
            <a:pPr marL="457200" indent="-457200">
              <a:lnSpc>
                <a:spcPct val="100000"/>
              </a:lnSpc>
              <a:spcAft>
                <a:spcPts val="2400"/>
              </a:spcAft>
              <a:buFont typeface="+mj-lt"/>
              <a:buAutoNum type="arabicPeriod"/>
            </a:pPr>
            <a:r>
              <a:rPr lang="en-US" sz="2800" b="1" dirty="0">
                <a:latin typeface="Calibri"/>
                <a:cs typeface="Calibri"/>
              </a:rPr>
              <a:t>Understand competence and accreditation process and </a:t>
            </a:r>
            <a:r>
              <a:rPr lang="en-GB" sz="2800" b="1" dirty="0">
                <a:latin typeface="Calibri"/>
                <a:cs typeface="Calibri"/>
              </a:rPr>
              <a:t>organisational</a:t>
            </a:r>
            <a:r>
              <a:rPr lang="en-US" sz="2800" b="1" dirty="0">
                <a:latin typeface="Calibri"/>
                <a:cs typeface="Calibri"/>
              </a:rPr>
              <a:t> procedures</a:t>
            </a:r>
          </a:p>
          <a:p>
            <a:pPr marL="457200" indent="-457200">
              <a:lnSpc>
                <a:spcPct val="100000"/>
              </a:lnSpc>
              <a:spcAft>
                <a:spcPts val="2400"/>
              </a:spcAft>
              <a:buFont typeface="+mj-lt"/>
              <a:buAutoNum type="arabicPeriod"/>
            </a:pPr>
            <a:r>
              <a:rPr lang="en-US" sz="2800" b="1" dirty="0">
                <a:latin typeface="Calibri"/>
                <a:cs typeface="Calibri"/>
              </a:rPr>
              <a:t>Knowledge of Extra Resources/Videos on the 5-Step Method Website</a:t>
            </a:r>
          </a:p>
          <a:p>
            <a:endParaRPr lang="en-US" sz="2400" dirty="0">
              <a:latin typeface="Calibri"/>
              <a:cs typeface="Calibri"/>
            </a:endParaRPr>
          </a:p>
        </p:txBody>
      </p:sp>
      <p:grpSp>
        <p:nvGrpSpPr>
          <p:cNvPr id="7" name="Group 6"/>
          <p:cNvGrpSpPr/>
          <p:nvPr/>
        </p:nvGrpSpPr>
        <p:grpSpPr>
          <a:xfrm>
            <a:off x="9601200" y="2090435"/>
            <a:ext cx="2590800" cy="4266010"/>
            <a:chOff x="5211763" y="528638"/>
            <a:chExt cx="5975350" cy="5688013"/>
          </a:xfrm>
        </p:grpSpPr>
        <p:sp>
          <p:nvSpPr>
            <p:cNvPr id="8" name="Freeform 6"/>
            <p:cNvSpPr>
              <a:spLocks/>
            </p:cNvSpPr>
            <p:nvPr/>
          </p:nvSpPr>
          <p:spPr bwMode="auto">
            <a:xfrm>
              <a:off x="5605463" y="2690813"/>
              <a:ext cx="4240213" cy="3525838"/>
            </a:xfrm>
            <a:custGeom>
              <a:avLst/>
              <a:gdLst>
                <a:gd name="T0" fmla="*/ 567 w 10683"/>
                <a:gd name="T1" fmla="*/ 6525 h 8881"/>
                <a:gd name="T2" fmla="*/ 540 w 10683"/>
                <a:gd name="T3" fmla="*/ 8735 h 8881"/>
                <a:gd name="T4" fmla="*/ 685 w 10683"/>
                <a:gd name="T5" fmla="*/ 8880 h 8881"/>
                <a:gd name="T6" fmla="*/ 7085 w 10683"/>
                <a:gd name="T7" fmla="*/ 8854 h 8881"/>
                <a:gd name="T8" fmla="*/ 7156 w 10683"/>
                <a:gd name="T9" fmla="*/ 6262 h 8881"/>
                <a:gd name="T10" fmla="*/ 8719 w 10683"/>
                <a:gd name="T11" fmla="*/ 8625 h 8881"/>
                <a:gd name="T12" fmla="*/ 10521 w 10683"/>
                <a:gd name="T13" fmla="*/ 8695 h 8881"/>
                <a:gd name="T14" fmla="*/ 10635 w 10683"/>
                <a:gd name="T15" fmla="*/ 8648 h 8881"/>
                <a:gd name="T16" fmla="*/ 10683 w 10683"/>
                <a:gd name="T17" fmla="*/ 8533 h 8881"/>
                <a:gd name="T18" fmla="*/ 10596 w 10683"/>
                <a:gd name="T19" fmla="*/ 1483 h 8881"/>
                <a:gd name="T20" fmla="*/ 10487 w 10683"/>
                <a:gd name="T21" fmla="*/ 1457 h 8881"/>
                <a:gd name="T22" fmla="*/ 10343 w 10683"/>
                <a:gd name="T23" fmla="*/ 1602 h 8881"/>
                <a:gd name="T24" fmla="*/ 9016 w 10683"/>
                <a:gd name="T25" fmla="*/ 6083 h 8881"/>
                <a:gd name="T26" fmla="*/ 8871 w 10683"/>
                <a:gd name="T27" fmla="*/ 5938 h 8881"/>
                <a:gd name="T28" fmla="*/ 6902 w 10683"/>
                <a:gd name="T29" fmla="*/ 5964 h 8881"/>
                <a:gd name="T30" fmla="*/ 6832 w 10683"/>
                <a:gd name="T31" fmla="*/ 8557 h 8881"/>
                <a:gd name="T32" fmla="*/ 2914 w 10683"/>
                <a:gd name="T33" fmla="*/ 6771 h 8881"/>
                <a:gd name="T34" fmla="*/ 3028 w 10683"/>
                <a:gd name="T35" fmla="*/ 6617 h 8881"/>
                <a:gd name="T36" fmla="*/ 3167 w 10683"/>
                <a:gd name="T37" fmla="*/ 5244 h 8881"/>
                <a:gd name="T38" fmla="*/ 3664 w 10683"/>
                <a:gd name="T39" fmla="*/ 5593 h 8881"/>
                <a:gd name="T40" fmla="*/ 4115 w 10683"/>
                <a:gd name="T41" fmla="*/ 5675 h 8881"/>
                <a:gd name="T42" fmla="*/ 4644 w 10683"/>
                <a:gd name="T43" fmla="*/ 5558 h 8881"/>
                <a:gd name="T44" fmla="*/ 5032 w 10683"/>
                <a:gd name="T45" fmla="*/ 5329 h 8881"/>
                <a:gd name="T46" fmla="*/ 5344 w 10683"/>
                <a:gd name="T47" fmla="*/ 5369 h 8881"/>
                <a:gd name="T48" fmla="*/ 5813 w 10683"/>
                <a:gd name="T49" fmla="*/ 5276 h 8881"/>
                <a:gd name="T50" fmla="*/ 6245 w 10683"/>
                <a:gd name="T51" fmla="*/ 4984 h 8881"/>
                <a:gd name="T52" fmla="*/ 6525 w 10683"/>
                <a:gd name="T53" fmla="*/ 4538 h 8881"/>
                <a:gd name="T54" fmla="*/ 6600 w 10683"/>
                <a:gd name="T55" fmla="*/ 4090 h 8881"/>
                <a:gd name="T56" fmla="*/ 6457 w 10683"/>
                <a:gd name="T57" fmla="*/ 3530 h 8881"/>
                <a:gd name="T58" fmla="*/ 6679 w 10683"/>
                <a:gd name="T59" fmla="*/ 3010 h 8881"/>
                <a:gd name="T60" fmla="*/ 6722 w 10683"/>
                <a:gd name="T61" fmla="*/ 2530 h 8881"/>
                <a:gd name="T62" fmla="*/ 6544 w 10683"/>
                <a:gd name="T63" fmla="*/ 2007 h 8881"/>
                <a:gd name="T64" fmla="*/ 6159 w 10683"/>
                <a:gd name="T65" fmla="*/ 1611 h 8881"/>
                <a:gd name="T66" fmla="*/ 5885 w 10683"/>
                <a:gd name="T67" fmla="*/ 1330 h 8881"/>
                <a:gd name="T68" fmla="*/ 5695 w 10683"/>
                <a:gd name="T69" fmla="*/ 866 h 8881"/>
                <a:gd name="T70" fmla="*/ 5344 w 10683"/>
                <a:gd name="T71" fmla="*/ 514 h 8881"/>
                <a:gd name="T72" fmla="*/ 4919 w 10683"/>
                <a:gd name="T73" fmla="*/ 333 h 8881"/>
                <a:gd name="T74" fmla="*/ 4471 w 10683"/>
                <a:gd name="T75" fmla="*/ 317 h 8881"/>
                <a:gd name="T76" fmla="*/ 4080 w 10683"/>
                <a:gd name="T77" fmla="*/ 297 h 8881"/>
                <a:gd name="T78" fmla="*/ 3676 w 10683"/>
                <a:gd name="T79" fmla="*/ 68 h 8881"/>
                <a:gd name="T80" fmla="*/ 3268 w 10683"/>
                <a:gd name="T81" fmla="*/ 0 h 8881"/>
                <a:gd name="T82" fmla="*/ 2826 w 10683"/>
                <a:gd name="T83" fmla="*/ 81 h 8881"/>
                <a:gd name="T84" fmla="*/ 2473 w 10683"/>
                <a:gd name="T85" fmla="*/ 236 h 8881"/>
                <a:gd name="T86" fmla="*/ 2101 w 10683"/>
                <a:gd name="T87" fmla="*/ 196 h 8881"/>
                <a:gd name="T88" fmla="*/ 1589 w 10683"/>
                <a:gd name="T89" fmla="*/ 332 h 8881"/>
                <a:gd name="T90" fmla="*/ 1184 w 10683"/>
                <a:gd name="T91" fmla="*/ 659 h 8881"/>
                <a:gd name="T92" fmla="*/ 941 w 10683"/>
                <a:gd name="T93" fmla="*/ 1129 h 8881"/>
                <a:gd name="T94" fmla="*/ 670 w 10683"/>
                <a:gd name="T95" fmla="*/ 1429 h 8881"/>
                <a:gd name="T96" fmla="*/ 109 w 10683"/>
                <a:gd name="T97" fmla="*/ 2026 h 8881"/>
                <a:gd name="T98" fmla="*/ 0 w 10683"/>
                <a:gd name="T99" fmla="*/ 2578 h 8881"/>
                <a:gd name="T100" fmla="*/ 165 w 10683"/>
                <a:gd name="T101" fmla="*/ 3164 h 8881"/>
                <a:gd name="T102" fmla="*/ 488 w 10683"/>
                <a:gd name="T103" fmla="*/ 3536 h 8881"/>
                <a:gd name="T104" fmla="*/ 987 w 10683"/>
                <a:gd name="T105" fmla="*/ 3769 h 8881"/>
                <a:gd name="T106" fmla="*/ 1430 w 10683"/>
                <a:gd name="T107" fmla="*/ 3786 h 8881"/>
                <a:gd name="T108" fmla="*/ 1823 w 10683"/>
                <a:gd name="T109" fmla="*/ 4189 h 8881"/>
                <a:gd name="T110" fmla="*/ 2298 w 10683"/>
                <a:gd name="T111" fmla="*/ 4372 h 8881"/>
                <a:gd name="T112" fmla="*/ 2704 w 10683"/>
                <a:gd name="T113" fmla="*/ 4371 h 8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83" h="8881">
                  <a:moveTo>
                    <a:pt x="702" y="6455"/>
                  </a:moveTo>
                  <a:lnTo>
                    <a:pt x="685" y="6455"/>
                  </a:lnTo>
                  <a:lnTo>
                    <a:pt x="654" y="6462"/>
                  </a:lnTo>
                  <a:lnTo>
                    <a:pt x="611" y="6481"/>
                  </a:lnTo>
                  <a:lnTo>
                    <a:pt x="567" y="6525"/>
                  </a:lnTo>
                  <a:lnTo>
                    <a:pt x="546" y="6568"/>
                  </a:lnTo>
                  <a:lnTo>
                    <a:pt x="540" y="6600"/>
                  </a:lnTo>
                  <a:lnTo>
                    <a:pt x="540" y="6617"/>
                  </a:lnTo>
                  <a:lnTo>
                    <a:pt x="540" y="8719"/>
                  </a:lnTo>
                  <a:lnTo>
                    <a:pt x="540" y="8735"/>
                  </a:lnTo>
                  <a:lnTo>
                    <a:pt x="546" y="8767"/>
                  </a:lnTo>
                  <a:lnTo>
                    <a:pt x="567" y="8810"/>
                  </a:lnTo>
                  <a:lnTo>
                    <a:pt x="611" y="8854"/>
                  </a:lnTo>
                  <a:lnTo>
                    <a:pt x="654" y="8874"/>
                  </a:lnTo>
                  <a:lnTo>
                    <a:pt x="685" y="8880"/>
                  </a:lnTo>
                  <a:lnTo>
                    <a:pt x="702" y="8881"/>
                  </a:lnTo>
                  <a:lnTo>
                    <a:pt x="6994" y="8881"/>
                  </a:lnTo>
                  <a:lnTo>
                    <a:pt x="7010" y="8880"/>
                  </a:lnTo>
                  <a:lnTo>
                    <a:pt x="7042" y="8874"/>
                  </a:lnTo>
                  <a:lnTo>
                    <a:pt x="7085" y="8854"/>
                  </a:lnTo>
                  <a:lnTo>
                    <a:pt x="7129" y="8810"/>
                  </a:lnTo>
                  <a:lnTo>
                    <a:pt x="7148" y="8767"/>
                  </a:lnTo>
                  <a:lnTo>
                    <a:pt x="7155" y="8735"/>
                  </a:lnTo>
                  <a:lnTo>
                    <a:pt x="7156" y="8719"/>
                  </a:lnTo>
                  <a:lnTo>
                    <a:pt x="7156" y="6262"/>
                  </a:lnTo>
                  <a:lnTo>
                    <a:pt x="8692" y="6262"/>
                  </a:lnTo>
                  <a:lnTo>
                    <a:pt x="8692" y="8533"/>
                  </a:lnTo>
                  <a:lnTo>
                    <a:pt x="8693" y="8550"/>
                  </a:lnTo>
                  <a:lnTo>
                    <a:pt x="8700" y="8582"/>
                  </a:lnTo>
                  <a:lnTo>
                    <a:pt x="8719" y="8625"/>
                  </a:lnTo>
                  <a:lnTo>
                    <a:pt x="8763" y="8669"/>
                  </a:lnTo>
                  <a:lnTo>
                    <a:pt x="8806" y="8688"/>
                  </a:lnTo>
                  <a:lnTo>
                    <a:pt x="8837" y="8695"/>
                  </a:lnTo>
                  <a:lnTo>
                    <a:pt x="8854" y="8695"/>
                  </a:lnTo>
                  <a:lnTo>
                    <a:pt x="10521" y="8695"/>
                  </a:lnTo>
                  <a:lnTo>
                    <a:pt x="10536" y="8695"/>
                  </a:lnTo>
                  <a:lnTo>
                    <a:pt x="10567" y="8688"/>
                  </a:lnTo>
                  <a:lnTo>
                    <a:pt x="10597" y="8677"/>
                  </a:lnTo>
                  <a:lnTo>
                    <a:pt x="10623" y="8658"/>
                  </a:lnTo>
                  <a:lnTo>
                    <a:pt x="10635" y="8648"/>
                  </a:lnTo>
                  <a:lnTo>
                    <a:pt x="10646" y="8636"/>
                  </a:lnTo>
                  <a:lnTo>
                    <a:pt x="10663" y="8609"/>
                  </a:lnTo>
                  <a:lnTo>
                    <a:pt x="10675" y="8581"/>
                  </a:lnTo>
                  <a:lnTo>
                    <a:pt x="10681" y="8550"/>
                  </a:lnTo>
                  <a:lnTo>
                    <a:pt x="10683" y="8533"/>
                  </a:lnTo>
                  <a:lnTo>
                    <a:pt x="10666" y="1618"/>
                  </a:lnTo>
                  <a:lnTo>
                    <a:pt x="10666" y="1601"/>
                  </a:lnTo>
                  <a:lnTo>
                    <a:pt x="10659" y="1570"/>
                  </a:lnTo>
                  <a:lnTo>
                    <a:pt x="10640" y="1527"/>
                  </a:lnTo>
                  <a:lnTo>
                    <a:pt x="10596" y="1483"/>
                  </a:lnTo>
                  <a:lnTo>
                    <a:pt x="10553" y="1464"/>
                  </a:lnTo>
                  <a:lnTo>
                    <a:pt x="10521" y="1457"/>
                  </a:lnTo>
                  <a:lnTo>
                    <a:pt x="10504" y="1456"/>
                  </a:lnTo>
                  <a:lnTo>
                    <a:pt x="10504" y="1456"/>
                  </a:lnTo>
                  <a:lnTo>
                    <a:pt x="10487" y="1457"/>
                  </a:lnTo>
                  <a:lnTo>
                    <a:pt x="10456" y="1464"/>
                  </a:lnTo>
                  <a:lnTo>
                    <a:pt x="10413" y="1483"/>
                  </a:lnTo>
                  <a:lnTo>
                    <a:pt x="10369" y="1527"/>
                  </a:lnTo>
                  <a:lnTo>
                    <a:pt x="10350" y="1570"/>
                  </a:lnTo>
                  <a:lnTo>
                    <a:pt x="10343" y="1602"/>
                  </a:lnTo>
                  <a:lnTo>
                    <a:pt x="10342" y="1618"/>
                  </a:lnTo>
                  <a:lnTo>
                    <a:pt x="10357" y="8371"/>
                  </a:lnTo>
                  <a:lnTo>
                    <a:pt x="9016" y="8371"/>
                  </a:lnTo>
                  <a:lnTo>
                    <a:pt x="9016" y="6100"/>
                  </a:lnTo>
                  <a:lnTo>
                    <a:pt x="9016" y="6083"/>
                  </a:lnTo>
                  <a:lnTo>
                    <a:pt x="9009" y="6051"/>
                  </a:lnTo>
                  <a:lnTo>
                    <a:pt x="8989" y="6008"/>
                  </a:lnTo>
                  <a:lnTo>
                    <a:pt x="8945" y="5964"/>
                  </a:lnTo>
                  <a:lnTo>
                    <a:pt x="8902" y="5944"/>
                  </a:lnTo>
                  <a:lnTo>
                    <a:pt x="8871" y="5938"/>
                  </a:lnTo>
                  <a:lnTo>
                    <a:pt x="8854" y="5938"/>
                  </a:lnTo>
                  <a:lnTo>
                    <a:pt x="6994" y="5938"/>
                  </a:lnTo>
                  <a:lnTo>
                    <a:pt x="6977" y="5938"/>
                  </a:lnTo>
                  <a:lnTo>
                    <a:pt x="6945" y="5944"/>
                  </a:lnTo>
                  <a:lnTo>
                    <a:pt x="6902" y="5964"/>
                  </a:lnTo>
                  <a:lnTo>
                    <a:pt x="6858" y="6008"/>
                  </a:lnTo>
                  <a:lnTo>
                    <a:pt x="6838" y="6051"/>
                  </a:lnTo>
                  <a:lnTo>
                    <a:pt x="6832" y="6083"/>
                  </a:lnTo>
                  <a:lnTo>
                    <a:pt x="6832" y="6100"/>
                  </a:lnTo>
                  <a:lnTo>
                    <a:pt x="6832" y="8557"/>
                  </a:lnTo>
                  <a:lnTo>
                    <a:pt x="864" y="8557"/>
                  </a:lnTo>
                  <a:lnTo>
                    <a:pt x="864" y="6779"/>
                  </a:lnTo>
                  <a:lnTo>
                    <a:pt x="2866" y="6779"/>
                  </a:lnTo>
                  <a:lnTo>
                    <a:pt x="2883" y="6778"/>
                  </a:lnTo>
                  <a:lnTo>
                    <a:pt x="2914" y="6771"/>
                  </a:lnTo>
                  <a:lnTo>
                    <a:pt x="2957" y="6752"/>
                  </a:lnTo>
                  <a:lnTo>
                    <a:pt x="3001" y="6708"/>
                  </a:lnTo>
                  <a:lnTo>
                    <a:pt x="3020" y="6665"/>
                  </a:lnTo>
                  <a:lnTo>
                    <a:pt x="3027" y="6633"/>
                  </a:lnTo>
                  <a:lnTo>
                    <a:pt x="3028" y="6617"/>
                  </a:lnTo>
                  <a:lnTo>
                    <a:pt x="3028" y="5050"/>
                  </a:lnTo>
                  <a:lnTo>
                    <a:pt x="3041" y="5073"/>
                  </a:lnTo>
                  <a:lnTo>
                    <a:pt x="3055" y="5095"/>
                  </a:lnTo>
                  <a:lnTo>
                    <a:pt x="3089" y="5147"/>
                  </a:lnTo>
                  <a:lnTo>
                    <a:pt x="3167" y="5244"/>
                  </a:lnTo>
                  <a:lnTo>
                    <a:pt x="3251" y="5334"/>
                  </a:lnTo>
                  <a:lnTo>
                    <a:pt x="3344" y="5413"/>
                  </a:lnTo>
                  <a:lnTo>
                    <a:pt x="3444" y="5483"/>
                  </a:lnTo>
                  <a:lnTo>
                    <a:pt x="3552" y="5544"/>
                  </a:lnTo>
                  <a:lnTo>
                    <a:pt x="3664" y="5593"/>
                  </a:lnTo>
                  <a:lnTo>
                    <a:pt x="3782" y="5631"/>
                  </a:lnTo>
                  <a:lnTo>
                    <a:pt x="3843" y="5646"/>
                  </a:lnTo>
                  <a:lnTo>
                    <a:pt x="3911" y="5659"/>
                  </a:lnTo>
                  <a:lnTo>
                    <a:pt x="4047" y="5674"/>
                  </a:lnTo>
                  <a:lnTo>
                    <a:pt x="4115" y="5675"/>
                  </a:lnTo>
                  <a:lnTo>
                    <a:pt x="4176" y="5675"/>
                  </a:lnTo>
                  <a:lnTo>
                    <a:pt x="4298" y="5662"/>
                  </a:lnTo>
                  <a:lnTo>
                    <a:pt x="4417" y="5639"/>
                  </a:lnTo>
                  <a:lnTo>
                    <a:pt x="4533" y="5605"/>
                  </a:lnTo>
                  <a:lnTo>
                    <a:pt x="4644" y="5558"/>
                  </a:lnTo>
                  <a:lnTo>
                    <a:pt x="4751" y="5502"/>
                  </a:lnTo>
                  <a:lnTo>
                    <a:pt x="4852" y="5436"/>
                  </a:lnTo>
                  <a:lnTo>
                    <a:pt x="4948" y="5360"/>
                  </a:lnTo>
                  <a:lnTo>
                    <a:pt x="4992" y="5318"/>
                  </a:lnTo>
                  <a:lnTo>
                    <a:pt x="5032" y="5329"/>
                  </a:lnTo>
                  <a:lnTo>
                    <a:pt x="5072" y="5339"/>
                  </a:lnTo>
                  <a:lnTo>
                    <a:pt x="5139" y="5352"/>
                  </a:lnTo>
                  <a:lnTo>
                    <a:pt x="5275" y="5368"/>
                  </a:lnTo>
                  <a:lnTo>
                    <a:pt x="5344" y="5369"/>
                  </a:lnTo>
                  <a:lnTo>
                    <a:pt x="5344" y="5369"/>
                  </a:lnTo>
                  <a:lnTo>
                    <a:pt x="5399" y="5368"/>
                  </a:lnTo>
                  <a:lnTo>
                    <a:pt x="5506" y="5359"/>
                  </a:lnTo>
                  <a:lnTo>
                    <a:pt x="5611" y="5339"/>
                  </a:lnTo>
                  <a:lnTo>
                    <a:pt x="5713" y="5312"/>
                  </a:lnTo>
                  <a:lnTo>
                    <a:pt x="5813" y="5276"/>
                  </a:lnTo>
                  <a:lnTo>
                    <a:pt x="5909" y="5232"/>
                  </a:lnTo>
                  <a:lnTo>
                    <a:pt x="6001" y="5181"/>
                  </a:lnTo>
                  <a:lnTo>
                    <a:pt x="6087" y="5121"/>
                  </a:lnTo>
                  <a:lnTo>
                    <a:pt x="6170" y="5057"/>
                  </a:lnTo>
                  <a:lnTo>
                    <a:pt x="6245" y="4984"/>
                  </a:lnTo>
                  <a:lnTo>
                    <a:pt x="6315" y="4905"/>
                  </a:lnTo>
                  <a:lnTo>
                    <a:pt x="6378" y="4822"/>
                  </a:lnTo>
                  <a:lnTo>
                    <a:pt x="6435" y="4733"/>
                  </a:lnTo>
                  <a:lnTo>
                    <a:pt x="6483" y="4638"/>
                  </a:lnTo>
                  <a:lnTo>
                    <a:pt x="6525" y="4538"/>
                  </a:lnTo>
                  <a:lnTo>
                    <a:pt x="6557" y="4434"/>
                  </a:lnTo>
                  <a:lnTo>
                    <a:pt x="6570" y="4381"/>
                  </a:lnTo>
                  <a:lnTo>
                    <a:pt x="6582" y="4323"/>
                  </a:lnTo>
                  <a:lnTo>
                    <a:pt x="6596" y="4206"/>
                  </a:lnTo>
                  <a:lnTo>
                    <a:pt x="6600" y="4090"/>
                  </a:lnTo>
                  <a:lnTo>
                    <a:pt x="6592" y="3973"/>
                  </a:lnTo>
                  <a:lnTo>
                    <a:pt x="6574" y="3858"/>
                  </a:lnTo>
                  <a:lnTo>
                    <a:pt x="6546" y="3745"/>
                  </a:lnTo>
                  <a:lnTo>
                    <a:pt x="6507" y="3636"/>
                  </a:lnTo>
                  <a:lnTo>
                    <a:pt x="6457" y="3530"/>
                  </a:lnTo>
                  <a:lnTo>
                    <a:pt x="6428" y="3478"/>
                  </a:lnTo>
                  <a:lnTo>
                    <a:pt x="6477" y="3418"/>
                  </a:lnTo>
                  <a:lnTo>
                    <a:pt x="6561" y="3291"/>
                  </a:lnTo>
                  <a:lnTo>
                    <a:pt x="6629" y="3154"/>
                  </a:lnTo>
                  <a:lnTo>
                    <a:pt x="6679" y="3010"/>
                  </a:lnTo>
                  <a:lnTo>
                    <a:pt x="6697" y="2935"/>
                  </a:lnTo>
                  <a:lnTo>
                    <a:pt x="6710" y="2875"/>
                  </a:lnTo>
                  <a:lnTo>
                    <a:pt x="6724" y="2760"/>
                  </a:lnTo>
                  <a:lnTo>
                    <a:pt x="6728" y="2644"/>
                  </a:lnTo>
                  <a:lnTo>
                    <a:pt x="6722" y="2530"/>
                  </a:lnTo>
                  <a:lnTo>
                    <a:pt x="6705" y="2419"/>
                  </a:lnTo>
                  <a:lnTo>
                    <a:pt x="6679" y="2310"/>
                  </a:lnTo>
                  <a:lnTo>
                    <a:pt x="6643" y="2205"/>
                  </a:lnTo>
                  <a:lnTo>
                    <a:pt x="6599" y="2104"/>
                  </a:lnTo>
                  <a:lnTo>
                    <a:pt x="6544" y="2007"/>
                  </a:lnTo>
                  <a:lnTo>
                    <a:pt x="6483" y="1915"/>
                  </a:lnTo>
                  <a:lnTo>
                    <a:pt x="6413" y="1829"/>
                  </a:lnTo>
                  <a:lnTo>
                    <a:pt x="6336" y="1749"/>
                  </a:lnTo>
                  <a:lnTo>
                    <a:pt x="6251" y="1676"/>
                  </a:lnTo>
                  <a:lnTo>
                    <a:pt x="6159" y="1611"/>
                  </a:lnTo>
                  <a:lnTo>
                    <a:pt x="6062" y="1553"/>
                  </a:lnTo>
                  <a:lnTo>
                    <a:pt x="5957" y="1504"/>
                  </a:lnTo>
                  <a:lnTo>
                    <a:pt x="5903" y="1483"/>
                  </a:lnTo>
                  <a:lnTo>
                    <a:pt x="5899" y="1431"/>
                  </a:lnTo>
                  <a:lnTo>
                    <a:pt x="5885" y="1330"/>
                  </a:lnTo>
                  <a:lnTo>
                    <a:pt x="5861" y="1230"/>
                  </a:lnTo>
                  <a:lnTo>
                    <a:pt x="5831" y="1133"/>
                  </a:lnTo>
                  <a:lnTo>
                    <a:pt x="5793" y="1041"/>
                  </a:lnTo>
                  <a:lnTo>
                    <a:pt x="5748" y="952"/>
                  </a:lnTo>
                  <a:lnTo>
                    <a:pt x="5695" y="866"/>
                  </a:lnTo>
                  <a:lnTo>
                    <a:pt x="5637" y="785"/>
                  </a:lnTo>
                  <a:lnTo>
                    <a:pt x="5572" y="709"/>
                  </a:lnTo>
                  <a:lnTo>
                    <a:pt x="5502" y="638"/>
                  </a:lnTo>
                  <a:lnTo>
                    <a:pt x="5426" y="573"/>
                  </a:lnTo>
                  <a:lnTo>
                    <a:pt x="5344" y="514"/>
                  </a:lnTo>
                  <a:lnTo>
                    <a:pt x="5257" y="462"/>
                  </a:lnTo>
                  <a:lnTo>
                    <a:pt x="5167" y="415"/>
                  </a:lnTo>
                  <a:lnTo>
                    <a:pt x="5071" y="376"/>
                  </a:lnTo>
                  <a:lnTo>
                    <a:pt x="4971" y="346"/>
                  </a:lnTo>
                  <a:lnTo>
                    <a:pt x="4919" y="333"/>
                  </a:lnTo>
                  <a:lnTo>
                    <a:pt x="4852" y="320"/>
                  </a:lnTo>
                  <a:lnTo>
                    <a:pt x="4717" y="306"/>
                  </a:lnTo>
                  <a:lnTo>
                    <a:pt x="4649" y="305"/>
                  </a:lnTo>
                  <a:lnTo>
                    <a:pt x="4590" y="305"/>
                  </a:lnTo>
                  <a:lnTo>
                    <a:pt x="4471" y="317"/>
                  </a:lnTo>
                  <a:lnTo>
                    <a:pt x="4353" y="339"/>
                  </a:lnTo>
                  <a:lnTo>
                    <a:pt x="4239" y="372"/>
                  </a:lnTo>
                  <a:lnTo>
                    <a:pt x="4183" y="394"/>
                  </a:lnTo>
                  <a:lnTo>
                    <a:pt x="4149" y="361"/>
                  </a:lnTo>
                  <a:lnTo>
                    <a:pt x="4080" y="297"/>
                  </a:lnTo>
                  <a:lnTo>
                    <a:pt x="4007" y="240"/>
                  </a:lnTo>
                  <a:lnTo>
                    <a:pt x="3929" y="187"/>
                  </a:lnTo>
                  <a:lnTo>
                    <a:pt x="3848" y="142"/>
                  </a:lnTo>
                  <a:lnTo>
                    <a:pt x="3763" y="101"/>
                  </a:lnTo>
                  <a:lnTo>
                    <a:pt x="3676" y="68"/>
                  </a:lnTo>
                  <a:lnTo>
                    <a:pt x="3585" y="41"/>
                  </a:lnTo>
                  <a:lnTo>
                    <a:pt x="3540" y="30"/>
                  </a:lnTo>
                  <a:lnTo>
                    <a:pt x="3473" y="16"/>
                  </a:lnTo>
                  <a:lnTo>
                    <a:pt x="3336" y="2"/>
                  </a:lnTo>
                  <a:lnTo>
                    <a:pt x="3268" y="0"/>
                  </a:lnTo>
                  <a:lnTo>
                    <a:pt x="3217" y="0"/>
                  </a:lnTo>
                  <a:lnTo>
                    <a:pt x="3117" y="9"/>
                  </a:lnTo>
                  <a:lnTo>
                    <a:pt x="3018" y="25"/>
                  </a:lnTo>
                  <a:lnTo>
                    <a:pt x="2922" y="50"/>
                  </a:lnTo>
                  <a:lnTo>
                    <a:pt x="2826" y="81"/>
                  </a:lnTo>
                  <a:lnTo>
                    <a:pt x="2734" y="120"/>
                  </a:lnTo>
                  <a:lnTo>
                    <a:pt x="2646" y="166"/>
                  </a:lnTo>
                  <a:lnTo>
                    <a:pt x="2560" y="219"/>
                  </a:lnTo>
                  <a:lnTo>
                    <a:pt x="2519" y="249"/>
                  </a:lnTo>
                  <a:lnTo>
                    <a:pt x="2473" y="236"/>
                  </a:lnTo>
                  <a:lnTo>
                    <a:pt x="2427" y="226"/>
                  </a:lnTo>
                  <a:lnTo>
                    <a:pt x="2359" y="212"/>
                  </a:lnTo>
                  <a:lnTo>
                    <a:pt x="2223" y="197"/>
                  </a:lnTo>
                  <a:lnTo>
                    <a:pt x="2156" y="196"/>
                  </a:lnTo>
                  <a:lnTo>
                    <a:pt x="2101" y="196"/>
                  </a:lnTo>
                  <a:lnTo>
                    <a:pt x="1992" y="206"/>
                  </a:lnTo>
                  <a:lnTo>
                    <a:pt x="1887" y="225"/>
                  </a:lnTo>
                  <a:lnTo>
                    <a:pt x="1785" y="252"/>
                  </a:lnTo>
                  <a:lnTo>
                    <a:pt x="1685" y="288"/>
                  </a:lnTo>
                  <a:lnTo>
                    <a:pt x="1589" y="332"/>
                  </a:lnTo>
                  <a:lnTo>
                    <a:pt x="1499" y="384"/>
                  </a:lnTo>
                  <a:lnTo>
                    <a:pt x="1412" y="442"/>
                  </a:lnTo>
                  <a:lnTo>
                    <a:pt x="1330" y="508"/>
                  </a:lnTo>
                  <a:lnTo>
                    <a:pt x="1254" y="580"/>
                  </a:lnTo>
                  <a:lnTo>
                    <a:pt x="1184" y="659"/>
                  </a:lnTo>
                  <a:lnTo>
                    <a:pt x="1120" y="743"/>
                  </a:lnTo>
                  <a:lnTo>
                    <a:pt x="1064" y="832"/>
                  </a:lnTo>
                  <a:lnTo>
                    <a:pt x="1015" y="927"/>
                  </a:lnTo>
                  <a:lnTo>
                    <a:pt x="974" y="1026"/>
                  </a:lnTo>
                  <a:lnTo>
                    <a:pt x="941" y="1129"/>
                  </a:lnTo>
                  <a:lnTo>
                    <a:pt x="930" y="1182"/>
                  </a:lnTo>
                  <a:lnTo>
                    <a:pt x="914" y="1258"/>
                  </a:lnTo>
                  <a:lnTo>
                    <a:pt x="905" y="1334"/>
                  </a:lnTo>
                  <a:lnTo>
                    <a:pt x="823" y="1360"/>
                  </a:lnTo>
                  <a:lnTo>
                    <a:pt x="670" y="1429"/>
                  </a:lnTo>
                  <a:lnTo>
                    <a:pt x="528" y="1517"/>
                  </a:lnTo>
                  <a:lnTo>
                    <a:pt x="400" y="1622"/>
                  </a:lnTo>
                  <a:lnTo>
                    <a:pt x="286" y="1742"/>
                  </a:lnTo>
                  <a:lnTo>
                    <a:pt x="188" y="1878"/>
                  </a:lnTo>
                  <a:lnTo>
                    <a:pt x="109" y="2026"/>
                  </a:lnTo>
                  <a:lnTo>
                    <a:pt x="51" y="2187"/>
                  </a:lnTo>
                  <a:lnTo>
                    <a:pt x="30" y="2271"/>
                  </a:lnTo>
                  <a:lnTo>
                    <a:pt x="17" y="2332"/>
                  </a:lnTo>
                  <a:lnTo>
                    <a:pt x="3" y="2457"/>
                  </a:lnTo>
                  <a:lnTo>
                    <a:pt x="0" y="2578"/>
                  </a:lnTo>
                  <a:lnTo>
                    <a:pt x="9" y="2701"/>
                  </a:lnTo>
                  <a:lnTo>
                    <a:pt x="32" y="2822"/>
                  </a:lnTo>
                  <a:lnTo>
                    <a:pt x="64" y="2939"/>
                  </a:lnTo>
                  <a:lnTo>
                    <a:pt x="109" y="3054"/>
                  </a:lnTo>
                  <a:lnTo>
                    <a:pt x="165" y="3164"/>
                  </a:lnTo>
                  <a:lnTo>
                    <a:pt x="199" y="3219"/>
                  </a:lnTo>
                  <a:lnTo>
                    <a:pt x="234" y="3270"/>
                  </a:lnTo>
                  <a:lnTo>
                    <a:pt x="310" y="3368"/>
                  </a:lnTo>
                  <a:lnTo>
                    <a:pt x="396" y="3457"/>
                  </a:lnTo>
                  <a:lnTo>
                    <a:pt x="488" y="3536"/>
                  </a:lnTo>
                  <a:lnTo>
                    <a:pt x="589" y="3606"/>
                  </a:lnTo>
                  <a:lnTo>
                    <a:pt x="695" y="3667"/>
                  </a:lnTo>
                  <a:lnTo>
                    <a:pt x="808" y="3716"/>
                  </a:lnTo>
                  <a:lnTo>
                    <a:pt x="926" y="3754"/>
                  </a:lnTo>
                  <a:lnTo>
                    <a:pt x="987" y="3769"/>
                  </a:lnTo>
                  <a:lnTo>
                    <a:pt x="1054" y="3782"/>
                  </a:lnTo>
                  <a:lnTo>
                    <a:pt x="1190" y="3797"/>
                  </a:lnTo>
                  <a:lnTo>
                    <a:pt x="1259" y="3798"/>
                  </a:lnTo>
                  <a:lnTo>
                    <a:pt x="1344" y="3797"/>
                  </a:lnTo>
                  <a:lnTo>
                    <a:pt x="1430" y="3786"/>
                  </a:lnTo>
                  <a:lnTo>
                    <a:pt x="1464" y="3841"/>
                  </a:lnTo>
                  <a:lnTo>
                    <a:pt x="1540" y="3942"/>
                  </a:lnTo>
                  <a:lnTo>
                    <a:pt x="1626" y="4034"/>
                  </a:lnTo>
                  <a:lnTo>
                    <a:pt x="1720" y="4117"/>
                  </a:lnTo>
                  <a:lnTo>
                    <a:pt x="1823" y="4189"/>
                  </a:lnTo>
                  <a:lnTo>
                    <a:pt x="1932" y="4252"/>
                  </a:lnTo>
                  <a:lnTo>
                    <a:pt x="2047" y="4304"/>
                  </a:lnTo>
                  <a:lnTo>
                    <a:pt x="2169" y="4344"/>
                  </a:lnTo>
                  <a:lnTo>
                    <a:pt x="2231" y="4358"/>
                  </a:lnTo>
                  <a:lnTo>
                    <a:pt x="2298" y="4372"/>
                  </a:lnTo>
                  <a:lnTo>
                    <a:pt x="2434" y="4386"/>
                  </a:lnTo>
                  <a:lnTo>
                    <a:pt x="2502" y="4388"/>
                  </a:lnTo>
                  <a:lnTo>
                    <a:pt x="2552" y="4386"/>
                  </a:lnTo>
                  <a:lnTo>
                    <a:pt x="2653" y="4379"/>
                  </a:lnTo>
                  <a:lnTo>
                    <a:pt x="2704" y="4371"/>
                  </a:lnTo>
                  <a:lnTo>
                    <a:pt x="2704" y="6455"/>
                  </a:lnTo>
                  <a:lnTo>
                    <a:pt x="702" y="64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 name="Freeform 7"/>
            <p:cNvSpPr>
              <a:spLocks/>
            </p:cNvSpPr>
            <p:nvPr/>
          </p:nvSpPr>
          <p:spPr bwMode="auto">
            <a:xfrm>
              <a:off x="5734050" y="2819400"/>
              <a:ext cx="2413000" cy="1995488"/>
            </a:xfrm>
            <a:custGeom>
              <a:avLst/>
              <a:gdLst>
                <a:gd name="T0" fmla="*/ 3544 w 6080"/>
                <a:gd name="T1" fmla="*/ 4994 h 5027"/>
                <a:gd name="T2" fmla="*/ 3150 w 6080"/>
                <a:gd name="T3" fmla="*/ 4774 h 5027"/>
                <a:gd name="T4" fmla="*/ 2937 w 6080"/>
                <a:gd name="T5" fmla="*/ 4475 h 5027"/>
                <a:gd name="T6" fmla="*/ 2858 w 6080"/>
                <a:gd name="T7" fmla="*/ 4030 h 5027"/>
                <a:gd name="T8" fmla="*/ 2915 w 6080"/>
                <a:gd name="T9" fmla="*/ 3764 h 5027"/>
                <a:gd name="T10" fmla="*/ 2834 w 6080"/>
                <a:gd name="T11" fmla="*/ 3593 h 5027"/>
                <a:gd name="T12" fmla="*/ 2670 w 6080"/>
                <a:gd name="T13" fmla="*/ 3598 h 5027"/>
                <a:gd name="T14" fmla="*/ 2178 w 6080"/>
                <a:gd name="T15" fmla="*/ 3740 h 5027"/>
                <a:gd name="T16" fmla="*/ 1824 w 6080"/>
                <a:gd name="T17" fmla="*/ 3671 h 5027"/>
                <a:gd name="T18" fmla="*/ 1418 w 6080"/>
                <a:gd name="T19" fmla="*/ 3350 h 5027"/>
                <a:gd name="T20" fmla="*/ 1258 w 6080"/>
                <a:gd name="T21" fmla="*/ 3133 h 5027"/>
                <a:gd name="T22" fmla="*/ 1099 w 6080"/>
                <a:gd name="T23" fmla="*/ 3136 h 5027"/>
                <a:gd name="T24" fmla="*/ 733 w 6080"/>
                <a:gd name="T25" fmla="*/ 3128 h 5027"/>
                <a:gd name="T26" fmla="*/ 362 w 6080"/>
                <a:gd name="T27" fmla="*/ 2956 h 5027"/>
                <a:gd name="T28" fmla="*/ 124 w 6080"/>
                <a:gd name="T29" fmla="*/ 2679 h 5027"/>
                <a:gd name="T30" fmla="*/ 0 w 6080"/>
                <a:gd name="T31" fmla="*/ 2245 h 5027"/>
                <a:gd name="T32" fmla="*/ 89 w 6080"/>
                <a:gd name="T33" fmla="*/ 1819 h 5027"/>
                <a:gd name="T34" fmla="*/ 567 w 6080"/>
                <a:gd name="T35" fmla="*/ 1359 h 5027"/>
                <a:gd name="T36" fmla="*/ 879 w 6080"/>
                <a:gd name="T37" fmla="*/ 1220 h 5027"/>
                <a:gd name="T38" fmla="*/ 922 w 6080"/>
                <a:gd name="T39" fmla="*/ 928 h 5027"/>
                <a:gd name="T40" fmla="*/ 1063 w 6080"/>
                <a:gd name="T41" fmla="*/ 602 h 5027"/>
                <a:gd name="T42" fmla="*/ 1344 w 6080"/>
                <a:gd name="T43" fmla="*/ 335 h 5027"/>
                <a:gd name="T44" fmla="*/ 1711 w 6080"/>
                <a:gd name="T45" fmla="*/ 204 h 5027"/>
                <a:gd name="T46" fmla="*/ 2034 w 6080"/>
                <a:gd name="T47" fmla="*/ 218 h 5027"/>
                <a:gd name="T48" fmla="*/ 2256 w 6080"/>
                <a:gd name="T49" fmla="*/ 267 h 5027"/>
                <a:gd name="T50" fmla="*/ 2504 w 6080"/>
                <a:gd name="T51" fmla="*/ 111 h 5027"/>
                <a:gd name="T52" fmla="*/ 2902 w 6080"/>
                <a:gd name="T53" fmla="*/ 0 h 5027"/>
                <a:gd name="T54" fmla="*/ 3186 w 6080"/>
                <a:gd name="T55" fmla="*/ 31 h 5027"/>
                <a:gd name="T56" fmla="*/ 3545 w 6080"/>
                <a:gd name="T57" fmla="*/ 218 h 5027"/>
                <a:gd name="T58" fmla="*/ 3728 w 6080"/>
                <a:gd name="T59" fmla="*/ 405 h 5027"/>
                <a:gd name="T60" fmla="*/ 3872 w 6080"/>
                <a:gd name="T61" fmla="*/ 420 h 5027"/>
                <a:gd name="T62" fmla="*/ 4268 w 6080"/>
                <a:gd name="T63" fmla="*/ 306 h 5027"/>
                <a:gd name="T64" fmla="*/ 4566 w 6080"/>
                <a:gd name="T65" fmla="*/ 336 h 5027"/>
                <a:gd name="T66" fmla="*/ 4925 w 6080"/>
                <a:gd name="T67" fmla="*/ 523 h 5027"/>
                <a:gd name="T68" fmla="*/ 5168 w 6080"/>
                <a:gd name="T69" fmla="*/ 836 h 5027"/>
                <a:gd name="T70" fmla="*/ 5257 w 6080"/>
                <a:gd name="T71" fmla="*/ 1230 h 5027"/>
                <a:gd name="T72" fmla="*/ 5351 w 6080"/>
                <a:gd name="T73" fmla="*/ 1427 h 5027"/>
                <a:gd name="T74" fmla="*/ 5669 w 6080"/>
                <a:gd name="T75" fmla="*/ 1566 h 5027"/>
                <a:gd name="T76" fmla="*/ 5965 w 6080"/>
                <a:gd name="T77" fmla="*/ 1888 h 5027"/>
                <a:gd name="T78" fmla="*/ 6080 w 6080"/>
                <a:gd name="T79" fmla="*/ 2311 h 5027"/>
                <a:gd name="T80" fmla="*/ 5991 w 6080"/>
                <a:gd name="T81" fmla="*/ 2739 h 5027"/>
                <a:gd name="T82" fmla="*/ 5741 w 6080"/>
                <a:gd name="T83" fmla="*/ 3093 h 5027"/>
                <a:gd name="T84" fmla="*/ 5848 w 6080"/>
                <a:gd name="T85" fmla="*/ 3360 h 5027"/>
                <a:gd name="T86" fmla="*/ 5951 w 6080"/>
                <a:gd name="T87" fmla="*/ 3840 h 5027"/>
                <a:gd name="T88" fmla="*/ 5865 w 6080"/>
                <a:gd name="T89" fmla="*/ 4178 h 5027"/>
                <a:gd name="T90" fmla="*/ 5632 w 6080"/>
                <a:gd name="T91" fmla="*/ 4489 h 5027"/>
                <a:gd name="T92" fmla="*/ 5295 w 6080"/>
                <a:gd name="T93" fmla="*/ 4678 h 5027"/>
                <a:gd name="T94" fmla="*/ 5020 w 6080"/>
                <a:gd name="T95" fmla="*/ 4721 h 5027"/>
                <a:gd name="T96" fmla="*/ 4679 w 6080"/>
                <a:gd name="T97" fmla="*/ 4656 h 5027"/>
                <a:gd name="T98" fmla="*/ 4538 w 6080"/>
                <a:gd name="T99" fmla="*/ 4668 h 5027"/>
                <a:gd name="T100" fmla="*/ 4310 w 6080"/>
                <a:gd name="T101" fmla="*/ 4870 h 5027"/>
                <a:gd name="T102" fmla="*/ 3842 w 6080"/>
                <a:gd name="T103" fmla="*/ 5027 h 5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80" h="5027">
                  <a:moveTo>
                    <a:pt x="3791" y="5027"/>
                  </a:moveTo>
                  <a:lnTo>
                    <a:pt x="3741" y="5027"/>
                  </a:lnTo>
                  <a:lnTo>
                    <a:pt x="3640" y="5015"/>
                  </a:lnTo>
                  <a:lnTo>
                    <a:pt x="3589" y="5005"/>
                  </a:lnTo>
                  <a:lnTo>
                    <a:pt x="3544" y="4994"/>
                  </a:lnTo>
                  <a:lnTo>
                    <a:pt x="3456" y="4966"/>
                  </a:lnTo>
                  <a:lnTo>
                    <a:pt x="3373" y="4930"/>
                  </a:lnTo>
                  <a:lnTo>
                    <a:pt x="3294" y="4884"/>
                  </a:lnTo>
                  <a:lnTo>
                    <a:pt x="3219" y="4832"/>
                  </a:lnTo>
                  <a:lnTo>
                    <a:pt x="3150" y="4774"/>
                  </a:lnTo>
                  <a:lnTo>
                    <a:pt x="3086" y="4708"/>
                  </a:lnTo>
                  <a:lnTo>
                    <a:pt x="3029" y="4635"/>
                  </a:lnTo>
                  <a:lnTo>
                    <a:pt x="3003" y="4596"/>
                  </a:lnTo>
                  <a:lnTo>
                    <a:pt x="2979" y="4556"/>
                  </a:lnTo>
                  <a:lnTo>
                    <a:pt x="2937" y="4475"/>
                  </a:lnTo>
                  <a:lnTo>
                    <a:pt x="2904" y="4389"/>
                  </a:lnTo>
                  <a:lnTo>
                    <a:pt x="2879" y="4302"/>
                  </a:lnTo>
                  <a:lnTo>
                    <a:pt x="2863" y="4213"/>
                  </a:lnTo>
                  <a:lnTo>
                    <a:pt x="2857" y="4122"/>
                  </a:lnTo>
                  <a:lnTo>
                    <a:pt x="2858" y="4030"/>
                  </a:lnTo>
                  <a:lnTo>
                    <a:pt x="2870" y="3939"/>
                  </a:lnTo>
                  <a:lnTo>
                    <a:pt x="2879" y="3894"/>
                  </a:lnTo>
                  <a:lnTo>
                    <a:pt x="2891" y="3842"/>
                  </a:lnTo>
                  <a:lnTo>
                    <a:pt x="2909" y="3789"/>
                  </a:lnTo>
                  <a:lnTo>
                    <a:pt x="2915" y="3764"/>
                  </a:lnTo>
                  <a:lnTo>
                    <a:pt x="2917" y="3715"/>
                  </a:lnTo>
                  <a:lnTo>
                    <a:pt x="2902" y="3668"/>
                  </a:lnTo>
                  <a:lnTo>
                    <a:pt x="2875" y="3627"/>
                  </a:lnTo>
                  <a:lnTo>
                    <a:pt x="2857" y="3610"/>
                  </a:lnTo>
                  <a:lnTo>
                    <a:pt x="2834" y="3593"/>
                  </a:lnTo>
                  <a:lnTo>
                    <a:pt x="2782" y="3576"/>
                  </a:lnTo>
                  <a:lnTo>
                    <a:pt x="2756" y="3574"/>
                  </a:lnTo>
                  <a:lnTo>
                    <a:pt x="2733" y="3575"/>
                  </a:lnTo>
                  <a:lnTo>
                    <a:pt x="2690" y="3588"/>
                  </a:lnTo>
                  <a:lnTo>
                    <a:pt x="2670" y="3598"/>
                  </a:lnTo>
                  <a:lnTo>
                    <a:pt x="2613" y="3632"/>
                  </a:lnTo>
                  <a:lnTo>
                    <a:pt x="2495" y="3685"/>
                  </a:lnTo>
                  <a:lnTo>
                    <a:pt x="2371" y="3720"/>
                  </a:lnTo>
                  <a:lnTo>
                    <a:pt x="2243" y="3738"/>
                  </a:lnTo>
                  <a:lnTo>
                    <a:pt x="2178" y="3740"/>
                  </a:lnTo>
                  <a:lnTo>
                    <a:pt x="2127" y="3738"/>
                  </a:lnTo>
                  <a:lnTo>
                    <a:pt x="2026" y="3728"/>
                  </a:lnTo>
                  <a:lnTo>
                    <a:pt x="1977" y="3718"/>
                  </a:lnTo>
                  <a:lnTo>
                    <a:pt x="1924" y="3705"/>
                  </a:lnTo>
                  <a:lnTo>
                    <a:pt x="1824" y="3671"/>
                  </a:lnTo>
                  <a:lnTo>
                    <a:pt x="1729" y="3626"/>
                  </a:lnTo>
                  <a:lnTo>
                    <a:pt x="1640" y="3570"/>
                  </a:lnTo>
                  <a:lnTo>
                    <a:pt x="1558" y="3505"/>
                  </a:lnTo>
                  <a:lnTo>
                    <a:pt x="1484" y="3431"/>
                  </a:lnTo>
                  <a:lnTo>
                    <a:pt x="1418" y="3350"/>
                  </a:lnTo>
                  <a:lnTo>
                    <a:pt x="1361" y="3259"/>
                  </a:lnTo>
                  <a:lnTo>
                    <a:pt x="1337" y="3211"/>
                  </a:lnTo>
                  <a:lnTo>
                    <a:pt x="1326" y="3190"/>
                  </a:lnTo>
                  <a:lnTo>
                    <a:pt x="1295" y="3156"/>
                  </a:lnTo>
                  <a:lnTo>
                    <a:pt x="1258" y="3133"/>
                  </a:lnTo>
                  <a:lnTo>
                    <a:pt x="1214" y="3121"/>
                  </a:lnTo>
                  <a:lnTo>
                    <a:pt x="1192" y="3120"/>
                  </a:lnTo>
                  <a:lnTo>
                    <a:pt x="1172" y="3120"/>
                  </a:lnTo>
                  <a:lnTo>
                    <a:pt x="1153" y="3124"/>
                  </a:lnTo>
                  <a:lnTo>
                    <a:pt x="1099" y="3136"/>
                  </a:lnTo>
                  <a:lnTo>
                    <a:pt x="989" y="3149"/>
                  </a:lnTo>
                  <a:lnTo>
                    <a:pt x="935" y="3150"/>
                  </a:lnTo>
                  <a:lnTo>
                    <a:pt x="884" y="3150"/>
                  </a:lnTo>
                  <a:lnTo>
                    <a:pt x="783" y="3138"/>
                  </a:lnTo>
                  <a:lnTo>
                    <a:pt x="733" y="3128"/>
                  </a:lnTo>
                  <a:lnTo>
                    <a:pt x="687" y="3118"/>
                  </a:lnTo>
                  <a:lnTo>
                    <a:pt x="600" y="3089"/>
                  </a:lnTo>
                  <a:lnTo>
                    <a:pt x="516" y="3053"/>
                  </a:lnTo>
                  <a:lnTo>
                    <a:pt x="437" y="3009"/>
                  </a:lnTo>
                  <a:lnTo>
                    <a:pt x="362" y="2956"/>
                  </a:lnTo>
                  <a:lnTo>
                    <a:pt x="293" y="2897"/>
                  </a:lnTo>
                  <a:lnTo>
                    <a:pt x="230" y="2831"/>
                  </a:lnTo>
                  <a:lnTo>
                    <a:pt x="173" y="2759"/>
                  </a:lnTo>
                  <a:lnTo>
                    <a:pt x="148" y="2720"/>
                  </a:lnTo>
                  <a:lnTo>
                    <a:pt x="124" y="2679"/>
                  </a:lnTo>
                  <a:lnTo>
                    <a:pt x="81" y="2598"/>
                  </a:lnTo>
                  <a:lnTo>
                    <a:pt x="48" y="2512"/>
                  </a:lnTo>
                  <a:lnTo>
                    <a:pt x="24" y="2425"/>
                  </a:lnTo>
                  <a:lnTo>
                    <a:pt x="7" y="2336"/>
                  </a:lnTo>
                  <a:lnTo>
                    <a:pt x="0" y="2245"/>
                  </a:lnTo>
                  <a:lnTo>
                    <a:pt x="3" y="2155"/>
                  </a:lnTo>
                  <a:lnTo>
                    <a:pt x="13" y="2063"/>
                  </a:lnTo>
                  <a:lnTo>
                    <a:pt x="22" y="2017"/>
                  </a:lnTo>
                  <a:lnTo>
                    <a:pt x="39" y="1948"/>
                  </a:lnTo>
                  <a:lnTo>
                    <a:pt x="89" y="1819"/>
                  </a:lnTo>
                  <a:lnTo>
                    <a:pt x="156" y="1701"/>
                  </a:lnTo>
                  <a:lnTo>
                    <a:pt x="239" y="1593"/>
                  </a:lnTo>
                  <a:lnTo>
                    <a:pt x="336" y="1500"/>
                  </a:lnTo>
                  <a:lnTo>
                    <a:pt x="446" y="1421"/>
                  </a:lnTo>
                  <a:lnTo>
                    <a:pt x="567" y="1359"/>
                  </a:lnTo>
                  <a:lnTo>
                    <a:pt x="698" y="1313"/>
                  </a:lnTo>
                  <a:lnTo>
                    <a:pt x="766" y="1299"/>
                  </a:lnTo>
                  <a:lnTo>
                    <a:pt x="795" y="1293"/>
                  </a:lnTo>
                  <a:lnTo>
                    <a:pt x="844" y="1264"/>
                  </a:lnTo>
                  <a:lnTo>
                    <a:pt x="879" y="1220"/>
                  </a:lnTo>
                  <a:lnTo>
                    <a:pt x="899" y="1168"/>
                  </a:lnTo>
                  <a:lnTo>
                    <a:pt x="900" y="1138"/>
                  </a:lnTo>
                  <a:lnTo>
                    <a:pt x="900" y="1085"/>
                  </a:lnTo>
                  <a:lnTo>
                    <a:pt x="912" y="980"/>
                  </a:lnTo>
                  <a:lnTo>
                    <a:pt x="922" y="928"/>
                  </a:lnTo>
                  <a:lnTo>
                    <a:pt x="931" y="888"/>
                  </a:lnTo>
                  <a:lnTo>
                    <a:pt x="956" y="812"/>
                  </a:lnTo>
                  <a:lnTo>
                    <a:pt x="985" y="738"/>
                  </a:lnTo>
                  <a:lnTo>
                    <a:pt x="1022" y="668"/>
                  </a:lnTo>
                  <a:lnTo>
                    <a:pt x="1063" y="602"/>
                  </a:lnTo>
                  <a:lnTo>
                    <a:pt x="1111" y="540"/>
                  </a:lnTo>
                  <a:lnTo>
                    <a:pt x="1163" y="481"/>
                  </a:lnTo>
                  <a:lnTo>
                    <a:pt x="1219" y="428"/>
                  </a:lnTo>
                  <a:lnTo>
                    <a:pt x="1280" y="379"/>
                  </a:lnTo>
                  <a:lnTo>
                    <a:pt x="1344" y="335"/>
                  </a:lnTo>
                  <a:lnTo>
                    <a:pt x="1412" y="297"/>
                  </a:lnTo>
                  <a:lnTo>
                    <a:pt x="1483" y="265"/>
                  </a:lnTo>
                  <a:lnTo>
                    <a:pt x="1557" y="238"/>
                  </a:lnTo>
                  <a:lnTo>
                    <a:pt x="1632" y="217"/>
                  </a:lnTo>
                  <a:lnTo>
                    <a:pt x="1711" y="204"/>
                  </a:lnTo>
                  <a:lnTo>
                    <a:pt x="1792" y="196"/>
                  </a:lnTo>
                  <a:lnTo>
                    <a:pt x="1832" y="196"/>
                  </a:lnTo>
                  <a:lnTo>
                    <a:pt x="1882" y="196"/>
                  </a:lnTo>
                  <a:lnTo>
                    <a:pt x="1983" y="208"/>
                  </a:lnTo>
                  <a:lnTo>
                    <a:pt x="2034" y="218"/>
                  </a:lnTo>
                  <a:lnTo>
                    <a:pt x="2103" y="235"/>
                  </a:lnTo>
                  <a:lnTo>
                    <a:pt x="2169" y="258"/>
                  </a:lnTo>
                  <a:lnTo>
                    <a:pt x="2197" y="267"/>
                  </a:lnTo>
                  <a:lnTo>
                    <a:pt x="2227" y="269"/>
                  </a:lnTo>
                  <a:lnTo>
                    <a:pt x="2256" y="267"/>
                  </a:lnTo>
                  <a:lnTo>
                    <a:pt x="2310" y="248"/>
                  </a:lnTo>
                  <a:lnTo>
                    <a:pt x="2333" y="230"/>
                  </a:lnTo>
                  <a:lnTo>
                    <a:pt x="2366" y="203"/>
                  </a:lnTo>
                  <a:lnTo>
                    <a:pt x="2433" y="153"/>
                  </a:lnTo>
                  <a:lnTo>
                    <a:pt x="2504" y="111"/>
                  </a:lnTo>
                  <a:lnTo>
                    <a:pt x="2580" y="74"/>
                  </a:lnTo>
                  <a:lnTo>
                    <a:pt x="2657" y="46"/>
                  </a:lnTo>
                  <a:lnTo>
                    <a:pt x="2738" y="24"/>
                  </a:lnTo>
                  <a:lnTo>
                    <a:pt x="2819" y="8"/>
                  </a:lnTo>
                  <a:lnTo>
                    <a:pt x="2902" y="0"/>
                  </a:lnTo>
                  <a:lnTo>
                    <a:pt x="2944" y="0"/>
                  </a:lnTo>
                  <a:lnTo>
                    <a:pt x="2994" y="2"/>
                  </a:lnTo>
                  <a:lnTo>
                    <a:pt x="3095" y="12"/>
                  </a:lnTo>
                  <a:lnTo>
                    <a:pt x="3146" y="22"/>
                  </a:lnTo>
                  <a:lnTo>
                    <a:pt x="3186" y="31"/>
                  </a:lnTo>
                  <a:lnTo>
                    <a:pt x="3264" y="56"/>
                  </a:lnTo>
                  <a:lnTo>
                    <a:pt x="3339" y="87"/>
                  </a:lnTo>
                  <a:lnTo>
                    <a:pt x="3412" y="125"/>
                  </a:lnTo>
                  <a:lnTo>
                    <a:pt x="3480" y="169"/>
                  </a:lnTo>
                  <a:lnTo>
                    <a:pt x="3545" y="218"/>
                  </a:lnTo>
                  <a:lnTo>
                    <a:pt x="3605" y="274"/>
                  </a:lnTo>
                  <a:lnTo>
                    <a:pt x="3661" y="335"/>
                  </a:lnTo>
                  <a:lnTo>
                    <a:pt x="3686" y="367"/>
                  </a:lnTo>
                  <a:lnTo>
                    <a:pt x="3698" y="381"/>
                  </a:lnTo>
                  <a:lnTo>
                    <a:pt x="3728" y="405"/>
                  </a:lnTo>
                  <a:lnTo>
                    <a:pt x="3760" y="422"/>
                  </a:lnTo>
                  <a:lnTo>
                    <a:pt x="3797" y="429"/>
                  </a:lnTo>
                  <a:lnTo>
                    <a:pt x="3815" y="431"/>
                  </a:lnTo>
                  <a:lnTo>
                    <a:pt x="3834" y="429"/>
                  </a:lnTo>
                  <a:lnTo>
                    <a:pt x="3872" y="420"/>
                  </a:lnTo>
                  <a:lnTo>
                    <a:pt x="3890" y="411"/>
                  </a:lnTo>
                  <a:lnTo>
                    <a:pt x="3940" y="387"/>
                  </a:lnTo>
                  <a:lnTo>
                    <a:pt x="4047" y="346"/>
                  </a:lnTo>
                  <a:lnTo>
                    <a:pt x="4157" y="319"/>
                  </a:lnTo>
                  <a:lnTo>
                    <a:pt x="4268" y="306"/>
                  </a:lnTo>
                  <a:lnTo>
                    <a:pt x="4325" y="305"/>
                  </a:lnTo>
                  <a:lnTo>
                    <a:pt x="4376" y="305"/>
                  </a:lnTo>
                  <a:lnTo>
                    <a:pt x="4476" y="317"/>
                  </a:lnTo>
                  <a:lnTo>
                    <a:pt x="4525" y="326"/>
                  </a:lnTo>
                  <a:lnTo>
                    <a:pt x="4566" y="336"/>
                  </a:lnTo>
                  <a:lnTo>
                    <a:pt x="4646" y="361"/>
                  </a:lnTo>
                  <a:lnTo>
                    <a:pt x="4722" y="393"/>
                  </a:lnTo>
                  <a:lnTo>
                    <a:pt x="4793" y="431"/>
                  </a:lnTo>
                  <a:lnTo>
                    <a:pt x="4862" y="473"/>
                  </a:lnTo>
                  <a:lnTo>
                    <a:pt x="4925" y="523"/>
                  </a:lnTo>
                  <a:lnTo>
                    <a:pt x="4984" y="577"/>
                  </a:lnTo>
                  <a:lnTo>
                    <a:pt x="5038" y="635"/>
                  </a:lnTo>
                  <a:lnTo>
                    <a:pt x="5086" y="699"/>
                  </a:lnTo>
                  <a:lnTo>
                    <a:pt x="5130" y="765"/>
                  </a:lnTo>
                  <a:lnTo>
                    <a:pt x="5168" y="836"/>
                  </a:lnTo>
                  <a:lnTo>
                    <a:pt x="5199" y="910"/>
                  </a:lnTo>
                  <a:lnTo>
                    <a:pt x="5224" y="987"/>
                  </a:lnTo>
                  <a:lnTo>
                    <a:pt x="5242" y="1066"/>
                  </a:lnTo>
                  <a:lnTo>
                    <a:pt x="5253" y="1147"/>
                  </a:lnTo>
                  <a:lnTo>
                    <a:pt x="5257" y="1230"/>
                  </a:lnTo>
                  <a:lnTo>
                    <a:pt x="5256" y="1273"/>
                  </a:lnTo>
                  <a:lnTo>
                    <a:pt x="5257" y="1302"/>
                  </a:lnTo>
                  <a:lnTo>
                    <a:pt x="5273" y="1354"/>
                  </a:lnTo>
                  <a:lnTo>
                    <a:pt x="5305" y="1396"/>
                  </a:lnTo>
                  <a:lnTo>
                    <a:pt x="5351" y="1427"/>
                  </a:lnTo>
                  <a:lnTo>
                    <a:pt x="5378" y="1436"/>
                  </a:lnTo>
                  <a:lnTo>
                    <a:pt x="5423" y="1448"/>
                  </a:lnTo>
                  <a:lnTo>
                    <a:pt x="5511" y="1481"/>
                  </a:lnTo>
                  <a:lnTo>
                    <a:pt x="5593" y="1519"/>
                  </a:lnTo>
                  <a:lnTo>
                    <a:pt x="5669" y="1566"/>
                  </a:lnTo>
                  <a:lnTo>
                    <a:pt x="5741" y="1619"/>
                  </a:lnTo>
                  <a:lnTo>
                    <a:pt x="5807" y="1679"/>
                  </a:lnTo>
                  <a:lnTo>
                    <a:pt x="5866" y="1744"/>
                  </a:lnTo>
                  <a:lnTo>
                    <a:pt x="5918" y="1814"/>
                  </a:lnTo>
                  <a:lnTo>
                    <a:pt x="5965" y="1888"/>
                  </a:lnTo>
                  <a:lnTo>
                    <a:pt x="6004" y="1967"/>
                  </a:lnTo>
                  <a:lnTo>
                    <a:pt x="6035" y="2048"/>
                  </a:lnTo>
                  <a:lnTo>
                    <a:pt x="6058" y="2134"/>
                  </a:lnTo>
                  <a:lnTo>
                    <a:pt x="6073" y="2221"/>
                  </a:lnTo>
                  <a:lnTo>
                    <a:pt x="6080" y="2311"/>
                  </a:lnTo>
                  <a:lnTo>
                    <a:pt x="6078" y="2402"/>
                  </a:lnTo>
                  <a:lnTo>
                    <a:pt x="6067" y="2494"/>
                  </a:lnTo>
                  <a:lnTo>
                    <a:pt x="6057" y="2541"/>
                  </a:lnTo>
                  <a:lnTo>
                    <a:pt x="6040" y="2608"/>
                  </a:lnTo>
                  <a:lnTo>
                    <a:pt x="5991" y="2739"/>
                  </a:lnTo>
                  <a:lnTo>
                    <a:pt x="5922" y="2860"/>
                  </a:lnTo>
                  <a:lnTo>
                    <a:pt x="5837" y="2969"/>
                  </a:lnTo>
                  <a:lnTo>
                    <a:pt x="5787" y="3018"/>
                  </a:lnTo>
                  <a:lnTo>
                    <a:pt x="5767" y="3040"/>
                  </a:lnTo>
                  <a:lnTo>
                    <a:pt x="5741" y="3093"/>
                  </a:lnTo>
                  <a:lnTo>
                    <a:pt x="5736" y="3150"/>
                  </a:lnTo>
                  <a:lnTo>
                    <a:pt x="5751" y="3207"/>
                  </a:lnTo>
                  <a:lnTo>
                    <a:pt x="5768" y="3232"/>
                  </a:lnTo>
                  <a:lnTo>
                    <a:pt x="5798" y="3273"/>
                  </a:lnTo>
                  <a:lnTo>
                    <a:pt x="5848" y="3360"/>
                  </a:lnTo>
                  <a:lnTo>
                    <a:pt x="5888" y="3451"/>
                  </a:lnTo>
                  <a:lnTo>
                    <a:pt x="5920" y="3544"/>
                  </a:lnTo>
                  <a:lnTo>
                    <a:pt x="5940" y="3641"/>
                  </a:lnTo>
                  <a:lnTo>
                    <a:pt x="5951" y="3740"/>
                  </a:lnTo>
                  <a:lnTo>
                    <a:pt x="5951" y="3840"/>
                  </a:lnTo>
                  <a:lnTo>
                    <a:pt x="5939" y="3938"/>
                  </a:lnTo>
                  <a:lnTo>
                    <a:pt x="5930" y="3989"/>
                  </a:lnTo>
                  <a:lnTo>
                    <a:pt x="5920" y="4027"/>
                  </a:lnTo>
                  <a:lnTo>
                    <a:pt x="5896" y="4104"/>
                  </a:lnTo>
                  <a:lnTo>
                    <a:pt x="5865" y="4178"/>
                  </a:lnTo>
                  <a:lnTo>
                    <a:pt x="5829" y="4248"/>
                  </a:lnTo>
                  <a:lnTo>
                    <a:pt x="5787" y="4314"/>
                  </a:lnTo>
                  <a:lnTo>
                    <a:pt x="5741" y="4376"/>
                  </a:lnTo>
                  <a:lnTo>
                    <a:pt x="5689" y="4434"/>
                  </a:lnTo>
                  <a:lnTo>
                    <a:pt x="5632" y="4489"/>
                  </a:lnTo>
                  <a:lnTo>
                    <a:pt x="5571" y="4537"/>
                  </a:lnTo>
                  <a:lnTo>
                    <a:pt x="5507" y="4581"/>
                  </a:lnTo>
                  <a:lnTo>
                    <a:pt x="5439" y="4620"/>
                  </a:lnTo>
                  <a:lnTo>
                    <a:pt x="5369" y="4652"/>
                  </a:lnTo>
                  <a:lnTo>
                    <a:pt x="5295" y="4678"/>
                  </a:lnTo>
                  <a:lnTo>
                    <a:pt x="5218" y="4699"/>
                  </a:lnTo>
                  <a:lnTo>
                    <a:pt x="5141" y="4713"/>
                  </a:lnTo>
                  <a:lnTo>
                    <a:pt x="5060" y="4720"/>
                  </a:lnTo>
                  <a:lnTo>
                    <a:pt x="5020" y="4721"/>
                  </a:lnTo>
                  <a:lnTo>
                    <a:pt x="5020" y="4721"/>
                  </a:lnTo>
                  <a:lnTo>
                    <a:pt x="4968" y="4720"/>
                  </a:lnTo>
                  <a:lnTo>
                    <a:pt x="4867" y="4708"/>
                  </a:lnTo>
                  <a:lnTo>
                    <a:pt x="4818" y="4699"/>
                  </a:lnTo>
                  <a:lnTo>
                    <a:pt x="4748" y="4681"/>
                  </a:lnTo>
                  <a:lnTo>
                    <a:pt x="4679" y="4656"/>
                  </a:lnTo>
                  <a:lnTo>
                    <a:pt x="4651" y="4647"/>
                  </a:lnTo>
                  <a:lnTo>
                    <a:pt x="4621" y="4646"/>
                  </a:lnTo>
                  <a:lnTo>
                    <a:pt x="4604" y="4646"/>
                  </a:lnTo>
                  <a:lnTo>
                    <a:pt x="4570" y="4653"/>
                  </a:lnTo>
                  <a:lnTo>
                    <a:pt x="4538" y="4668"/>
                  </a:lnTo>
                  <a:lnTo>
                    <a:pt x="4511" y="4688"/>
                  </a:lnTo>
                  <a:lnTo>
                    <a:pt x="4498" y="4701"/>
                  </a:lnTo>
                  <a:lnTo>
                    <a:pt x="4464" y="4740"/>
                  </a:lnTo>
                  <a:lnTo>
                    <a:pt x="4390" y="4809"/>
                  </a:lnTo>
                  <a:lnTo>
                    <a:pt x="4310" y="4870"/>
                  </a:lnTo>
                  <a:lnTo>
                    <a:pt x="4224" y="4920"/>
                  </a:lnTo>
                  <a:lnTo>
                    <a:pt x="4134" y="4962"/>
                  </a:lnTo>
                  <a:lnTo>
                    <a:pt x="4039" y="4994"/>
                  </a:lnTo>
                  <a:lnTo>
                    <a:pt x="3942" y="5015"/>
                  </a:lnTo>
                  <a:lnTo>
                    <a:pt x="3842" y="5027"/>
                  </a:lnTo>
                  <a:lnTo>
                    <a:pt x="3791" y="50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 name="Freeform 8"/>
            <p:cNvSpPr>
              <a:spLocks/>
            </p:cNvSpPr>
            <p:nvPr/>
          </p:nvSpPr>
          <p:spPr bwMode="auto">
            <a:xfrm>
              <a:off x="6951663" y="3371850"/>
              <a:ext cx="1068388" cy="1355725"/>
            </a:xfrm>
            <a:custGeom>
              <a:avLst/>
              <a:gdLst>
                <a:gd name="T0" fmla="*/ 876 w 2694"/>
                <a:gd name="T1" fmla="*/ 3410 h 3414"/>
                <a:gd name="T2" fmla="*/ 1098 w 2694"/>
                <a:gd name="T3" fmla="*/ 3351 h 3414"/>
                <a:gd name="T4" fmla="*/ 1104 w 2694"/>
                <a:gd name="T5" fmla="*/ 3207 h 3414"/>
                <a:gd name="T6" fmla="*/ 1258 w 2694"/>
                <a:gd name="T7" fmla="*/ 3089 h 3414"/>
                <a:gd name="T8" fmla="*/ 1398 w 2694"/>
                <a:gd name="T9" fmla="*/ 3117 h 3414"/>
                <a:gd name="T10" fmla="*/ 1512 w 2694"/>
                <a:gd name="T11" fmla="*/ 2918 h 3414"/>
                <a:gd name="T12" fmla="*/ 1417 w 2694"/>
                <a:gd name="T13" fmla="*/ 2809 h 3414"/>
                <a:gd name="T14" fmla="*/ 1441 w 2694"/>
                <a:gd name="T15" fmla="*/ 2617 h 3414"/>
                <a:gd name="T16" fmla="*/ 1560 w 2694"/>
                <a:gd name="T17" fmla="*/ 2538 h 3414"/>
                <a:gd name="T18" fmla="*/ 1499 w 2694"/>
                <a:gd name="T19" fmla="*/ 2316 h 3414"/>
                <a:gd name="T20" fmla="*/ 1357 w 2694"/>
                <a:gd name="T21" fmla="*/ 2309 h 3414"/>
                <a:gd name="T22" fmla="*/ 1238 w 2694"/>
                <a:gd name="T23" fmla="*/ 2156 h 3414"/>
                <a:gd name="T24" fmla="*/ 1267 w 2694"/>
                <a:gd name="T25" fmla="*/ 2017 h 3414"/>
                <a:gd name="T26" fmla="*/ 1073 w 2694"/>
                <a:gd name="T27" fmla="*/ 1904 h 3414"/>
                <a:gd name="T28" fmla="*/ 1172 w 2694"/>
                <a:gd name="T29" fmla="*/ 1821 h 3414"/>
                <a:gd name="T30" fmla="*/ 1433 w 2694"/>
                <a:gd name="T31" fmla="*/ 1930 h 3414"/>
                <a:gd name="T32" fmla="*/ 1812 w 2694"/>
                <a:gd name="T33" fmla="*/ 2096 h 3414"/>
                <a:gd name="T34" fmla="*/ 1951 w 2694"/>
                <a:gd name="T35" fmla="*/ 1903 h 3414"/>
                <a:gd name="T36" fmla="*/ 2159 w 2694"/>
                <a:gd name="T37" fmla="*/ 1795 h 3414"/>
                <a:gd name="T38" fmla="*/ 2394 w 2694"/>
                <a:gd name="T39" fmla="*/ 1562 h 3414"/>
                <a:gd name="T40" fmla="*/ 2500 w 2694"/>
                <a:gd name="T41" fmla="*/ 1353 h 3414"/>
                <a:gd name="T42" fmla="*/ 2694 w 2694"/>
                <a:gd name="T43" fmla="*/ 1213 h 3414"/>
                <a:gd name="T44" fmla="*/ 2527 w 2694"/>
                <a:gd name="T45" fmla="*/ 836 h 3414"/>
                <a:gd name="T46" fmla="*/ 2418 w 2694"/>
                <a:gd name="T47" fmla="*/ 574 h 3414"/>
                <a:gd name="T48" fmla="*/ 2271 w 2694"/>
                <a:gd name="T49" fmla="*/ 191 h 3414"/>
                <a:gd name="T50" fmla="*/ 2037 w 2694"/>
                <a:gd name="T51" fmla="*/ 231 h 3414"/>
                <a:gd name="T52" fmla="*/ 1812 w 2694"/>
                <a:gd name="T53" fmla="*/ 157 h 3414"/>
                <a:gd name="T54" fmla="*/ 1480 w 2694"/>
                <a:gd name="T55" fmla="*/ 157 h 3414"/>
                <a:gd name="T56" fmla="*/ 1255 w 2694"/>
                <a:gd name="T57" fmla="*/ 231 h 3414"/>
                <a:gd name="T58" fmla="*/ 1021 w 2694"/>
                <a:gd name="T59" fmla="*/ 191 h 3414"/>
                <a:gd name="T60" fmla="*/ 873 w 2694"/>
                <a:gd name="T61" fmla="*/ 574 h 3414"/>
                <a:gd name="T62" fmla="*/ 765 w 2694"/>
                <a:gd name="T63" fmla="*/ 836 h 3414"/>
                <a:gd name="T64" fmla="*/ 597 w 2694"/>
                <a:gd name="T65" fmla="*/ 1213 h 3414"/>
                <a:gd name="T66" fmla="*/ 792 w 2694"/>
                <a:gd name="T67" fmla="*/ 1353 h 3414"/>
                <a:gd name="T68" fmla="*/ 898 w 2694"/>
                <a:gd name="T69" fmla="*/ 1562 h 3414"/>
                <a:gd name="T70" fmla="*/ 1025 w 2694"/>
                <a:gd name="T71" fmla="*/ 1904 h 3414"/>
                <a:gd name="T72" fmla="*/ 833 w 2694"/>
                <a:gd name="T73" fmla="*/ 1974 h 3414"/>
                <a:gd name="T74" fmla="*/ 735 w 2694"/>
                <a:gd name="T75" fmla="*/ 1974 h 3414"/>
                <a:gd name="T76" fmla="*/ 612 w 2694"/>
                <a:gd name="T77" fmla="*/ 1867 h 3414"/>
                <a:gd name="T78" fmla="*/ 432 w 2694"/>
                <a:gd name="T79" fmla="*/ 1931 h 3414"/>
                <a:gd name="T80" fmla="*/ 404 w 2694"/>
                <a:gd name="T81" fmla="*/ 2092 h 3414"/>
                <a:gd name="T82" fmla="*/ 284 w 2694"/>
                <a:gd name="T83" fmla="*/ 2200 h 3414"/>
                <a:gd name="T84" fmla="*/ 122 w 2694"/>
                <a:gd name="T85" fmla="*/ 2209 h 3414"/>
                <a:gd name="T86" fmla="*/ 38 w 2694"/>
                <a:gd name="T87" fmla="*/ 2384 h 3414"/>
                <a:gd name="T88" fmla="*/ 132 w 2694"/>
                <a:gd name="T89" fmla="*/ 2520 h 3414"/>
                <a:gd name="T90" fmla="*/ 124 w 2694"/>
                <a:gd name="T91" fmla="*/ 2679 h 3414"/>
                <a:gd name="T92" fmla="*/ 15 w 2694"/>
                <a:gd name="T93" fmla="*/ 2802 h 3414"/>
                <a:gd name="T94" fmla="*/ 80 w 2694"/>
                <a:gd name="T95" fmla="*/ 2983 h 3414"/>
                <a:gd name="T96" fmla="*/ 241 w 2694"/>
                <a:gd name="T97" fmla="*/ 3010 h 3414"/>
                <a:gd name="T98" fmla="*/ 350 w 2694"/>
                <a:gd name="T99" fmla="*/ 3130 h 3414"/>
                <a:gd name="T100" fmla="*/ 358 w 2694"/>
                <a:gd name="T101" fmla="*/ 3292 h 3414"/>
                <a:gd name="T102" fmla="*/ 534 w 2694"/>
                <a:gd name="T103" fmla="*/ 3375 h 3414"/>
                <a:gd name="T104" fmla="*/ 730 w 2694"/>
                <a:gd name="T105" fmla="*/ 3290 h 3414"/>
                <a:gd name="T106" fmla="*/ 828 w 2694"/>
                <a:gd name="T107" fmla="*/ 3290 h 3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4" h="3414">
                  <a:moveTo>
                    <a:pt x="828" y="3290"/>
                  </a:moveTo>
                  <a:lnTo>
                    <a:pt x="837" y="3414"/>
                  </a:lnTo>
                  <a:lnTo>
                    <a:pt x="876" y="3410"/>
                  </a:lnTo>
                  <a:lnTo>
                    <a:pt x="951" y="3397"/>
                  </a:lnTo>
                  <a:lnTo>
                    <a:pt x="1026" y="3378"/>
                  </a:lnTo>
                  <a:lnTo>
                    <a:pt x="1098" y="3351"/>
                  </a:lnTo>
                  <a:lnTo>
                    <a:pt x="1131" y="3334"/>
                  </a:lnTo>
                  <a:lnTo>
                    <a:pt x="1076" y="3222"/>
                  </a:lnTo>
                  <a:lnTo>
                    <a:pt x="1104" y="3207"/>
                  </a:lnTo>
                  <a:lnTo>
                    <a:pt x="1160" y="3173"/>
                  </a:lnTo>
                  <a:lnTo>
                    <a:pt x="1210" y="3133"/>
                  </a:lnTo>
                  <a:lnTo>
                    <a:pt x="1258" y="3089"/>
                  </a:lnTo>
                  <a:lnTo>
                    <a:pt x="1279" y="3064"/>
                  </a:lnTo>
                  <a:lnTo>
                    <a:pt x="1374" y="3146"/>
                  </a:lnTo>
                  <a:lnTo>
                    <a:pt x="1398" y="3117"/>
                  </a:lnTo>
                  <a:lnTo>
                    <a:pt x="1442" y="3055"/>
                  </a:lnTo>
                  <a:lnTo>
                    <a:pt x="1480" y="2989"/>
                  </a:lnTo>
                  <a:lnTo>
                    <a:pt x="1512" y="2918"/>
                  </a:lnTo>
                  <a:lnTo>
                    <a:pt x="1525" y="2880"/>
                  </a:lnTo>
                  <a:lnTo>
                    <a:pt x="1407" y="2841"/>
                  </a:lnTo>
                  <a:lnTo>
                    <a:pt x="1417" y="2809"/>
                  </a:lnTo>
                  <a:lnTo>
                    <a:pt x="1432" y="2745"/>
                  </a:lnTo>
                  <a:lnTo>
                    <a:pt x="1440" y="2681"/>
                  </a:lnTo>
                  <a:lnTo>
                    <a:pt x="1441" y="2617"/>
                  </a:lnTo>
                  <a:lnTo>
                    <a:pt x="1440" y="2586"/>
                  </a:lnTo>
                  <a:lnTo>
                    <a:pt x="1564" y="2577"/>
                  </a:lnTo>
                  <a:lnTo>
                    <a:pt x="1560" y="2538"/>
                  </a:lnTo>
                  <a:lnTo>
                    <a:pt x="1547" y="2461"/>
                  </a:lnTo>
                  <a:lnTo>
                    <a:pt x="1527" y="2388"/>
                  </a:lnTo>
                  <a:lnTo>
                    <a:pt x="1499" y="2316"/>
                  </a:lnTo>
                  <a:lnTo>
                    <a:pt x="1483" y="2281"/>
                  </a:lnTo>
                  <a:lnTo>
                    <a:pt x="1371" y="2337"/>
                  </a:lnTo>
                  <a:lnTo>
                    <a:pt x="1357" y="2309"/>
                  </a:lnTo>
                  <a:lnTo>
                    <a:pt x="1322" y="2254"/>
                  </a:lnTo>
                  <a:lnTo>
                    <a:pt x="1283" y="2204"/>
                  </a:lnTo>
                  <a:lnTo>
                    <a:pt x="1238" y="2156"/>
                  </a:lnTo>
                  <a:lnTo>
                    <a:pt x="1214" y="2134"/>
                  </a:lnTo>
                  <a:lnTo>
                    <a:pt x="1296" y="2040"/>
                  </a:lnTo>
                  <a:lnTo>
                    <a:pt x="1267" y="2017"/>
                  </a:lnTo>
                  <a:lnTo>
                    <a:pt x="1208" y="1973"/>
                  </a:lnTo>
                  <a:lnTo>
                    <a:pt x="1143" y="1935"/>
                  </a:lnTo>
                  <a:lnTo>
                    <a:pt x="1073" y="1904"/>
                  </a:lnTo>
                  <a:lnTo>
                    <a:pt x="1037" y="1891"/>
                  </a:lnTo>
                  <a:lnTo>
                    <a:pt x="1133" y="1795"/>
                  </a:lnTo>
                  <a:lnTo>
                    <a:pt x="1172" y="1821"/>
                  </a:lnTo>
                  <a:lnTo>
                    <a:pt x="1255" y="1867"/>
                  </a:lnTo>
                  <a:lnTo>
                    <a:pt x="1341" y="1903"/>
                  </a:lnTo>
                  <a:lnTo>
                    <a:pt x="1433" y="1930"/>
                  </a:lnTo>
                  <a:lnTo>
                    <a:pt x="1480" y="1939"/>
                  </a:lnTo>
                  <a:lnTo>
                    <a:pt x="1480" y="2096"/>
                  </a:lnTo>
                  <a:lnTo>
                    <a:pt x="1812" y="2096"/>
                  </a:lnTo>
                  <a:lnTo>
                    <a:pt x="1812" y="1939"/>
                  </a:lnTo>
                  <a:lnTo>
                    <a:pt x="1858" y="1930"/>
                  </a:lnTo>
                  <a:lnTo>
                    <a:pt x="1951" y="1903"/>
                  </a:lnTo>
                  <a:lnTo>
                    <a:pt x="2037" y="1867"/>
                  </a:lnTo>
                  <a:lnTo>
                    <a:pt x="2120" y="1821"/>
                  </a:lnTo>
                  <a:lnTo>
                    <a:pt x="2159" y="1795"/>
                  </a:lnTo>
                  <a:lnTo>
                    <a:pt x="2271" y="1907"/>
                  </a:lnTo>
                  <a:lnTo>
                    <a:pt x="2504" y="1672"/>
                  </a:lnTo>
                  <a:lnTo>
                    <a:pt x="2394" y="1562"/>
                  </a:lnTo>
                  <a:lnTo>
                    <a:pt x="2418" y="1523"/>
                  </a:lnTo>
                  <a:lnTo>
                    <a:pt x="2464" y="1440"/>
                  </a:lnTo>
                  <a:lnTo>
                    <a:pt x="2500" y="1353"/>
                  </a:lnTo>
                  <a:lnTo>
                    <a:pt x="2527" y="1261"/>
                  </a:lnTo>
                  <a:lnTo>
                    <a:pt x="2538" y="1213"/>
                  </a:lnTo>
                  <a:lnTo>
                    <a:pt x="2694" y="1213"/>
                  </a:lnTo>
                  <a:lnTo>
                    <a:pt x="2694" y="883"/>
                  </a:lnTo>
                  <a:lnTo>
                    <a:pt x="2538" y="883"/>
                  </a:lnTo>
                  <a:lnTo>
                    <a:pt x="2527" y="836"/>
                  </a:lnTo>
                  <a:lnTo>
                    <a:pt x="2500" y="744"/>
                  </a:lnTo>
                  <a:lnTo>
                    <a:pt x="2464" y="656"/>
                  </a:lnTo>
                  <a:lnTo>
                    <a:pt x="2418" y="574"/>
                  </a:lnTo>
                  <a:lnTo>
                    <a:pt x="2394" y="535"/>
                  </a:lnTo>
                  <a:lnTo>
                    <a:pt x="2504" y="424"/>
                  </a:lnTo>
                  <a:lnTo>
                    <a:pt x="2271" y="191"/>
                  </a:lnTo>
                  <a:lnTo>
                    <a:pt x="2159" y="301"/>
                  </a:lnTo>
                  <a:lnTo>
                    <a:pt x="2120" y="275"/>
                  </a:lnTo>
                  <a:lnTo>
                    <a:pt x="2037" y="231"/>
                  </a:lnTo>
                  <a:lnTo>
                    <a:pt x="1951" y="195"/>
                  </a:lnTo>
                  <a:lnTo>
                    <a:pt x="1858" y="167"/>
                  </a:lnTo>
                  <a:lnTo>
                    <a:pt x="1812" y="157"/>
                  </a:lnTo>
                  <a:lnTo>
                    <a:pt x="1812" y="0"/>
                  </a:lnTo>
                  <a:lnTo>
                    <a:pt x="1480" y="0"/>
                  </a:lnTo>
                  <a:lnTo>
                    <a:pt x="1480" y="157"/>
                  </a:lnTo>
                  <a:lnTo>
                    <a:pt x="1433" y="167"/>
                  </a:lnTo>
                  <a:lnTo>
                    <a:pt x="1341" y="195"/>
                  </a:lnTo>
                  <a:lnTo>
                    <a:pt x="1255" y="231"/>
                  </a:lnTo>
                  <a:lnTo>
                    <a:pt x="1172" y="275"/>
                  </a:lnTo>
                  <a:lnTo>
                    <a:pt x="1133" y="301"/>
                  </a:lnTo>
                  <a:lnTo>
                    <a:pt x="1021" y="191"/>
                  </a:lnTo>
                  <a:lnTo>
                    <a:pt x="788" y="424"/>
                  </a:lnTo>
                  <a:lnTo>
                    <a:pt x="898" y="535"/>
                  </a:lnTo>
                  <a:lnTo>
                    <a:pt x="873" y="574"/>
                  </a:lnTo>
                  <a:lnTo>
                    <a:pt x="828" y="656"/>
                  </a:lnTo>
                  <a:lnTo>
                    <a:pt x="792" y="744"/>
                  </a:lnTo>
                  <a:lnTo>
                    <a:pt x="765" y="836"/>
                  </a:lnTo>
                  <a:lnTo>
                    <a:pt x="754" y="883"/>
                  </a:lnTo>
                  <a:lnTo>
                    <a:pt x="597" y="883"/>
                  </a:lnTo>
                  <a:lnTo>
                    <a:pt x="597" y="1213"/>
                  </a:lnTo>
                  <a:lnTo>
                    <a:pt x="754" y="1213"/>
                  </a:lnTo>
                  <a:lnTo>
                    <a:pt x="765" y="1261"/>
                  </a:lnTo>
                  <a:lnTo>
                    <a:pt x="792" y="1353"/>
                  </a:lnTo>
                  <a:lnTo>
                    <a:pt x="828" y="1440"/>
                  </a:lnTo>
                  <a:lnTo>
                    <a:pt x="873" y="1523"/>
                  </a:lnTo>
                  <a:lnTo>
                    <a:pt x="898" y="1562"/>
                  </a:lnTo>
                  <a:lnTo>
                    <a:pt x="788" y="1672"/>
                  </a:lnTo>
                  <a:lnTo>
                    <a:pt x="1021" y="1907"/>
                  </a:lnTo>
                  <a:lnTo>
                    <a:pt x="1025" y="1904"/>
                  </a:lnTo>
                  <a:lnTo>
                    <a:pt x="990" y="2007"/>
                  </a:lnTo>
                  <a:lnTo>
                    <a:pt x="938" y="1991"/>
                  </a:lnTo>
                  <a:lnTo>
                    <a:pt x="833" y="1974"/>
                  </a:lnTo>
                  <a:lnTo>
                    <a:pt x="781" y="1973"/>
                  </a:lnTo>
                  <a:lnTo>
                    <a:pt x="758" y="1973"/>
                  </a:lnTo>
                  <a:lnTo>
                    <a:pt x="735" y="1974"/>
                  </a:lnTo>
                  <a:lnTo>
                    <a:pt x="726" y="1850"/>
                  </a:lnTo>
                  <a:lnTo>
                    <a:pt x="688" y="1854"/>
                  </a:lnTo>
                  <a:lnTo>
                    <a:pt x="612" y="1867"/>
                  </a:lnTo>
                  <a:lnTo>
                    <a:pt x="538" y="1887"/>
                  </a:lnTo>
                  <a:lnTo>
                    <a:pt x="467" y="1915"/>
                  </a:lnTo>
                  <a:lnTo>
                    <a:pt x="432" y="1931"/>
                  </a:lnTo>
                  <a:lnTo>
                    <a:pt x="487" y="2043"/>
                  </a:lnTo>
                  <a:lnTo>
                    <a:pt x="459" y="2057"/>
                  </a:lnTo>
                  <a:lnTo>
                    <a:pt x="404" y="2092"/>
                  </a:lnTo>
                  <a:lnTo>
                    <a:pt x="352" y="2131"/>
                  </a:lnTo>
                  <a:lnTo>
                    <a:pt x="306" y="2175"/>
                  </a:lnTo>
                  <a:lnTo>
                    <a:pt x="284" y="2200"/>
                  </a:lnTo>
                  <a:lnTo>
                    <a:pt x="189" y="2118"/>
                  </a:lnTo>
                  <a:lnTo>
                    <a:pt x="166" y="2147"/>
                  </a:lnTo>
                  <a:lnTo>
                    <a:pt x="122" y="2209"/>
                  </a:lnTo>
                  <a:lnTo>
                    <a:pt x="83" y="2275"/>
                  </a:lnTo>
                  <a:lnTo>
                    <a:pt x="52" y="2346"/>
                  </a:lnTo>
                  <a:lnTo>
                    <a:pt x="38" y="2384"/>
                  </a:lnTo>
                  <a:lnTo>
                    <a:pt x="157" y="2424"/>
                  </a:lnTo>
                  <a:lnTo>
                    <a:pt x="146" y="2455"/>
                  </a:lnTo>
                  <a:lnTo>
                    <a:pt x="132" y="2520"/>
                  </a:lnTo>
                  <a:lnTo>
                    <a:pt x="124" y="2583"/>
                  </a:lnTo>
                  <a:lnTo>
                    <a:pt x="122" y="2647"/>
                  </a:lnTo>
                  <a:lnTo>
                    <a:pt x="124" y="2679"/>
                  </a:lnTo>
                  <a:lnTo>
                    <a:pt x="0" y="2687"/>
                  </a:lnTo>
                  <a:lnTo>
                    <a:pt x="3" y="2726"/>
                  </a:lnTo>
                  <a:lnTo>
                    <a:pt x="15" y="2802"/>
                  </a:lnTo>
                  <a:lnTo>
                    <a:pt x="36" y="2876"/>
                  </a:lnTo>
                  <a:lnTo>
                    <a:pt x="63" y="2948"/>
                  </a:lnTo>
                  <a:lnTo>
                    <a:pt x="80" y="2983"/>
                  </a:lnTo>
                  <a:lnTo>
                    <a:pt x="192" y="2927"/>
                  </a:lnTo>
                  <a:lnTo>
                    <a:pt x="207" y="2955"/>
                  </a:lnTo>
                  <a:lnTo>
                    <a:pt x="241" y="3010"/>
                  </a:lnTo>
                  <a:lnTo>
                    <a:pt x="280" y="3062"/>
                  </a:lnTo>
                  <a:lnTo>
                    <a:pt x="325" y="3108"/>
                  </a:lnTo>
                  <a:lnTo>
                    <a:pt x="350" y="3130"/>
                  </a:lnTo>
                  <a:lnTo>
                    <a:pt x="268" y="3225"/>
                  </a:lnTo>
                  <a:lnTo>
                    <a:pt x="297" y="3248"/>
                  </a:lnTo>
                  <a:lnTo>
                    <a:pt x="358" y="3292"/>
                  </a:lnTo>
                  <a:lnTo>
                    <a:pt x="425" y="3331"/>
                  </a:lnTo>
                  <a:lnTo>
                    <a:pt x="496" y="3362"/>
                  </a:lnTo>
                  <a:lnTo>
                    <a:pt x="534" y="3375"/>
                  </a:lnTo>
                  <a:lnTo>
                    <a:pt x="573" y="3257"/>
                  </a:lnTo>
                  <a:lnTo>
                    <a:pt x="625" y="3273"/>
                  </a:lnTo>
                  <a:lnTo>
                    <a:pt x="730" y="3290"/>
                  </a:lnTo>
                  <a:lnTo>
                    <a:pt x="781" y="3291"/>
                  </a:lnTo>
                  <a:lnTo>
                    <a:pt x="805" y="3291"/>
                  </a:lnTo>
                  <a:lnTo>
                    <a:pt x="828" y="32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 name="Freeform 9"/>
            <p:cNvSpPr>
              <a:spLocks/>
            </p:cNvSpPr>
            <p:nvPr/>
          </p:nvSpPr>
          <p:spPr bwMode="auto">
            <a:xfrm>
              <a:off x="7594600" y="4160838"/>
              <a:ext cx="434975" cy="434975"/>
            </a:xfrm>
            <a:custGeom>
              <a:avLst/>
              <a:gdLst>
                <a:gd name="T0" fmla="*/ 187 w 1097"/>
                <a:gd name="T1" fmla="*/ 847 h 1095"/>
                <a:gd name="T2" fmla="*/ 289 w 1097"/>
                <a:gd name="T3" fmla="*/ 939 h 1095"/>
                <a:gd name="T4" fmla="*/ 287 w 1097"/>
                <a:gd name="T5" fmla="*/ 1040 h 1095"/>
                <a:gd name="T6" fmla="*/ 442 w 1097"/>
                <a:gd name="T7" fmla="*/ 1095 h 1095"/>
                <a:gd name="T8" fmla="*/ 504 w 1097"/>
                <a:gd name="T9" fmla="*/ 1015 h 1095"/>
                <a:gd name="T10" fmla="*/ 580 w 1097"/>
                <a:gd name="T11" fmla="*/ 1016 h 1095"/>
                <a:gd name="T12" fmla="*/ 626 w 1097"/>
                <a:gd name="T13" fmla="*/ 1011 h 1095"/>
                <a:gd name="T14" fmla="*/ 660 w 1097"/>
                <a:gd name="T15" fmla="*/ 1094 h 1095"/>
                <a:gd name="T16" fmla="*/ 814 w 1097"/>
                <a:gd name="T17" fmla="*/ 1038 h 1095"/>
                <a:gd name="T18" fmla="*/ 812 w 1097"/>
                <a:gd name="T19" fmla="*/ 935 h 1095"/>
                <a:gd name="T20" fmla="*/ 913 w 1097"/>
                <a:gd name="T21" fmla="*/ 843 h 1095"/>
                <a:gd name="T22" fmla="*/ 1014 w 1097"/>
                <a:gd name="T23" fmla="*/ 855 h 1095"/>
                <a:gd name="T24" fmla="*/ 1084 w 1097"/>
                <a:gd name="T25" fmla="*/ 707 h 1095"/>
                <a:gd name="T26" fmla="*/ 1009 w 1097"/>
                <a:gd name="T27" fmla="*/ 636 h 1095"/>
                <a:gd name="T28" fmla="*/ 1016 w 1097"/>
                <a:gd name="T29" fmla="*/ 497 h 1095"/>
                <a:gd name="T30" fmla="*/ 1096 w 1097"/>
                <a:gd name="T31" fmla="*/ 435 h 1095"/>
                <a:gd name="T32" fmla="*/ 1040 w 1097"/>
                <a:gd name="T33" fmla="*/ 281 h 1095"/>
                <a:gd name="T34" fmla="*/ 937 w 1097"/>
                <a:gd name="T35" fmla="*/ 285 h 1095"/>
                <a:gd name="T36" fmla="*/ 845 w 1097"/>
                <a:gd name="T37" fmla="*/ 182 h 1095"/>
                <a:gd name="T38" fmla="*/ 856 w 1097"/>
                <a:gd name="T39" fmla="*/ 81 h 1095"/>
                <a:gd name="T40" fmla="*/ 709 w 1097"/>
                <a:gd name="T41" fmla="*/ 13 h 1095"/>
                <a:gd name="T42" fmla="*/ 638 w 1097"/>
                <a:gd name="T43" fmla="*/ 87 h 1095"/>
                <a:gd name="T44" fmla="*/ 549 w 1097"/>
                <a:gd name="T45" fmla="*/ 77 h 1095"/>
                <a:gd name="T46" fmla="*/ 486 w 1097"/>
                <a:gd name="T47" fmla="*/ 83 h 1095"/>
                <a:gd name="T48" fmla="*/ 454 w 1097"/>
                <a:gd name="T49" fmla="*/ 88 h 1095"/>
                <a:gd name="T50" fmla="*/ 383 w 1097"/>
                <a:gd name="T51" fmla="*/ 14 h 1095"/>
                <a:gd name="T52" fmla="*/ 236 w 1097"/>
                <a:gd name="T53" fmla="*/ 85 h 1095"/>
                <a:gd name="T54" fmla="*/ 248 w 1097"/>
                <a:gd name="T55" fmla="*/ 185 h 1095"/>
                <a:gd name="T56" fmla="*/ 157 w 1097"/>
                <a:gd name="T57" fmla="*/ 289 h 1095"/>
                <a:gd name="T58" fmla="*/ 55 w 1097"/>
                <a:gd name="T59" fmla="*/ 285 h 1095"/>
                <a:gd name="T60" fmla="*/ 0 w 1097"/>
                <a:gd name="T61" fmla="*/ 442 h 1095"/>
                <a:gd name="T62" fmla="*/ 81 w 1097"/>
                <a:gd name="T63" fmla="*/ 505 h 1095"/>
                <a:gd name="T64" fmla="*/ 88 w 1097"/>
                <a:gd name="T65" fmla="*/ 641 h 1095"/>
                <a:gd name="T66" fmla="*/ 15 w 1097"/>
                <a:gd name="T67" fmla="*/ 713 h 1095"/>
                <a:gd name="T68" fmla="*/ 86 w 1097"/>
                <a:gd name="T69" fmla="*/ 86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7" h="1095">
                  <a:moveTo>
                    <a:pt x="160" y="810"/>
                  </a:moveTo>
                  <a:lnTo>
                    <a:pt x="187" y="847"/>
                  </a:lnTo>
                  <a:lnTo>
                    <a:pt x="252" y="912"/>
                  </a:lnTo>
                  <a:lnTo>
                    <a:pt x="289" y="939"/>
                  </a:lnTo>
                  <a:lnTo>
                    <a:pt x="241" y="1013"/>
                  </a:lnTo>
                  <a:lnTo>
                    <a:pt x="287" y="1040"/>
                  </a:lnTo>
                  <a:lnTo>
                    <a:pt x="388" y="1082"/>
                  </a:lnTo>
                  <a:lnTo>
                    <a:pt x="442" y="1095"/>
                  </a:lnTo>
                  <a:lnTo>
                    <a:pt x="459" y="1008"/>
                  </a:lnTo>
                  <a:lnTo>
                    <a:pt x="504" y="1015"/>
                  </a:lnTo>
                  <a:lnTo>
                    <a:pt x="549" y="1017"/>
                  </a:lnTo>
                  <a:lnTo>
                    <a:pt x="580" y="1016"/>
                  </a:lnTo>
                  <a:lnTo>
                    <a:pt x="609" y="1012"/>
                  </a:lnTo>
                  <a:lnTo>
                    <a:pt x="626" y="1011"/>
                  </a:lnTo>
                  <a:lnTo>
                    <a:pt x="642" y="1007"/>
                  </a:lnTo>
                  <a:lnTo>
                    <a:pt x="660" y="1094"/>
                  </a:lnTo>
                  <a:lnTo>
                    <a:pt x="714" y="1081"/>
                  </a:lnTo>
                  <a:lnTo>
                    <a:pt x="814" y="1038"/>
                  </a:lnTo>
                  <a:lnTo>
                    <a:pt x="861" y="1009"/>
                  </a:lnTo>
                  <a:lnTo>
                    <a:pt x="812" y="935"/>
                  </a:lnTo>
                  <a:lnTo>
                    <a:pt x="848" y="910"/>
                  </a:lnTo>
                  <a:lnTo>
                    <a:pt x="913" y="843"/>
                  </a:lnTo>
                  <a:lnTo>
                    <a:pt x="940" y="806"/>
                  </a:lnTo>
                  <a:lnTo>
                    <a:pt x="1014" y="855"/>
                  </a:lnTo>
                  <a:lnTo>
                    <a:pt x="1042" y="808"/>
                  </a:lnTo>
                  <a:lnTo>
                    <a:pt x="1084" y="707"/>
                  </a:lnTo>
                  <a:lnTo>
                    <a:pt x="1097" y="653"/>
                  </a:lnTo>
                  <a:lnTo>
                    <a:pt x="1009" y="636"/>
                  </a:lnTo>
                  <a:lnTo>
                    <a:pt x="1016" y="589"/>
                  </a:lnTo>
                  <a:lnTo>
                    <a:pt x="1016" y="497"/>
                  </a:lnTo>
                  <a:lnTo>
                    <a:pt x="1009" y="453"/>
                  </a:lnTo>
                  <a:lnTo>
                    <a:pt x="1096" y="435"/>
                  </a:lnTo>
                  <a:lnTo>
                    <a:pt x="1083" y="382"/>
                  </a:lnTo>
                  <a:lnTo>
                    <a:pt x="1040" y="281"/>
                  </a:lnTo>
                  <a:lnTo>
                    <a:pt x="1010" y="234"/>
                  </a:lnTo>
                  <a:lnTo>
                    <a:pt x="937" y="285"/>
                  </a:lnTo>
                  <a:lnTo>
                    <a:pt x="910" y="247"/>
                  </a:lnTo>
                  <a:lnTo>
                    <a:pt x="845" y="182"/>
                  </a:lnTo>
                  <a:lnTo>
                    <a:pt x="806" y="155"/>
                  </a:lnTo>
                  <a:lnTo>
                    <a:pt x="856" y="81"/>
                  </a:lnTo>
                  <a:lnTo>
                    <a:pt x="810" y="54"/>
                  </a:lnTo>
                  <a:lnTo>
                    <a:pt x="709" y="13"/>
                  </a:lnTo>
                  <a:lnTo>
                    <a:pt x="655" y="0"/>
                  </a:lnTo>
                  <a:lnTo>
                    <a:pt x="638" y="87"/>
                  </a:lnTo>
                  <a:lnTo>
                    <a:pt x="593" y="79"/>
                  </a:lnTo>
                  <a:lnTo>
                    <a:pt x="549" y="77"/>
                  </a:lnTo>
                  <a:lnTo>
                    <a:pt x="517" y="79"/>
                  </a:lnTo>
                  <a:lnTo>
                    <a:pt x="486" y="83"/>
                  </a:lnTo>
                  <a:lnTo>
                    <a:pt x="471" y="84"/>
                  </a:lnTo>
                  <a:lnTo>
                    <a:pt x="454" y="88"/>
                  </a:lnTo>
                  <a:lnTo>
                    <a:pt x="437" y="1"/>
                  </a:lnTo>
                  <a:lnTo>
                    <a:pt x="383" y="14"/>
                  </a:lnTo>
                  <a:lnTo>
                    <a:pt x="282" y="55"/>
                  </a:lnTo>
                  <a:lnTo>
                    <a:pt x="236" y="85"/>
                  </a:lnTo>
                  <a:lnTo>
                    <a:pt x="285" y="159"/>
                  </a:lnTo>
                  <a:lnTo>
                    <a:pt x="248" y="185"/>
                  </a:lnTo>
                  <a:lnTo>
                    <a:pt x="183" y="251"/>
                  </a:lnTo>
                  <a:lnTo>
                    <a:pt x="157" y="289"/>
                  </a:lnTo>
                  <a:lnTo>
                    <a:pt x="83" y="239"/>
                  </a:lnTo>
                  <a:lnTo>
                    <a:pt x="55" y="285"/>
                  </a:lnTo>
                  <a:lnTo>
                    <a:pt x="13" y="386"/>
                  </a:lnTo>
                  <a:lnTo>
                    <a:pt x="0" y="442"/>
                  </a:lnTo>
                  <a:lnTo>
                    <a:pt x="87" y="459"/>
                  </a:lnTo>
                  <a:lnTo>
                    <a:pt x="81" y="505"/>
                  </a:lnTo>
                  <a:lnTo>
                    <a:pt x="81" y="597"/>
                  </a:lnTo>
                  <a:lnTo>
                    <a:pt x="88" y="641"/>
                  </a:lnTo>
                  <a:lnTo>
                    <a:pt x="2" y="659"/>
                  </a:lnTo>
                  <a:lnTo>
                    <a:pt x="15" y="713"/>
                  </a:lnTo>
                  <a:lnTo>
                    <a:pt x="57" y="814"/>
                  </a:lnTo>
                  <a:lnTo>
                    <a:pt x="86" y="860"/>
                  </a:lnTo>
                  <a:lnTo>
                    <a:pt x="160" y="8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 name="Freeform 10"/>
            <p:cNvSpPr>
              <a:spLocks/>
            </p:cNvSpPr>
            <p:nvPr/>
          </p:nvSpPr>
          <p:spPr bwMode="auto">
            <a:xfrm>
              <a:off x="6578600" y="3609975"/>
              <a:ext cx="595313" cy="593725"/>
            </a:xfrm>
            <a:custGeom>
              <a:avLst/>
              <a:gdLst>
                <a:gd name="T0" fmla="*/ 424 w 1497"/>
                <a:gd name="T1" fmla="*/ 1289 h 1496"/>
                <a:gd name="T2" fmla="*/ 565 w 1497"/>
                <a:gd name="T3" fmla="*/ 1351 h 1496"/>
                <a:gd name="T4" fmla="*/ 566 w 1497"/>
                <a:gd name="T5" fmla="*/ 1474 h 1496"/>
                <a:gd name="T6" fmla="*/ 701 w 1497"/>
                <a:gd name="T7" fmla="*/ 1496 h 1496"/>
                <a:gd name="T8" fmla="*/ 802 w 1497"/>
                <a:gd name="T9" fmla="*/ 1495 h 1496"/>
                <a:gd name="T10" fmla="*/ 841 w 1497"/>
                <a:gd name="T11" fmla="*/ 1370 h 1496"/>
                <a:gd name="T12" fmla="*/ 989 w 1497"/>
                <a:gd name="T13" fmla="*/ 1331 h 1496"/>
                <a:gd name="T14" fmla="*/ 1052 w 1497"/>
                <a:gd name="T15" fmla="*/ 1299 h 1496"/>
                <a:gd name="T16" fmla="*/ 1133 w 1497"/>
                <a:gd name="T17" fmla="*/ 1390 h 1496"/>
                <a:gd name="T18" fmla="*/ 1223 w 1497"/>
                <a:gd name="T19" fmla="*/ 1326 h 1496"/>
                <a:gd name="T20" fmla="*/ 1327 w 1497"/>
                <a:gd name="T21" fmla="*/ 1222 h 1496"/>
                <a:gd name="T22" fmla="*/ 1253 w 1497"/>
                <a:gd name="T23" fmla="*/ 1123 h 1496"/>
                <a:gd name="T24" fmla="*/ 1330 w 1497"/>
                <a:gd name="T25" fmla="*/ 989 h 1496"/>
                <a:gd name="T26" fmla="*/ 1358 w 1497"/>
                <a:gd name="T27" fmla="*/ 901 h 1496"/>
                <a:gd name="T28" fmla="*/ 1483 w 1497"/>
                <a:gd name="T29" fmla="*/ 895 h 1496"/>
                <a:gd name="T30" fmla="*/ 1497 w 1497"/>
                <a:gd name="T31" fmla="*/ 749 h 1496"/>
                <a:gd name="T32" fmla="*/ 1488 w 1497"/>
                <a:gd name="T33" fmla="*/ 638 h 1496"/>
                <a:gd name="T34" fmla="*/ 1365 w 1497"/>
                <a:gd name="T35" fmla="*/ 624 h 1496"/>
                <a:gd name="T36" fmla="*/ 1317 w 1497"/>
                <a:gd name="T37" fmla="*/ 477 h 1496"/>
                <a:gd name="T38" fmla="*/ 1389 w 1497"/>
                <a:gd name="T39" fmla="*/ 363 h 1496"/>
                <a:gd name="T40" fmla="*/ 1326 w 1497"/>
                <a:gd name="T41" fmla="*/ 272 h 1496"/>
                <a:gd name="T42" fmla="*/ 1222 w 1497"/>
                <a:gd name="T43" fmla="*/ 169 h 1496"/>
                <a:gd name="T44" fmla="*/ 1122 w 1497"/>
                <a:gd name="T45" fmla="*/ 243 h 1496"/>
                <a:gd name="T46" fmla="*/ 989 w 1497"/>
                <a:gd name="T47" fmla="*/ 166 h 1496"/>
                <a:gd name="T48" fmla="*/ 901 w 1497"/>
                <a:gd name="T49" fmla="*/ 138 h 1496"/>
                <a:gd name="T50" fmla="*/ 885 w 1497"/>
                <a:gd name="T51" fmla="*/ 12 h 1496"/>
                <a:gd name="T52" fmla="*/ 749 w 1497"/>
                <a:gd name="T53" fmla="*/ 0 h 1496"/>
                <a:gd name="T54" fmla="*/ 638 w 1497"/>
                <a:gd name="T55" fmla="*/ 8 h 1496"/>
                <a:gd name="T56" fmla="*/ 604 w 1497"/>
                <a:gd name="T57" fmla="*/ 135 h 1496"/>
                <a:gd name="T58" fmla="*/ 463 w 1497"/>
                <a:gd name="T59" fmla="*/ 187 h 1496"/>
                <a:gd name="T60" fmla="*/ 424 w 1497"/>
                <a:gd name="T61" fmla="*/ 209 h 1496"/>
                <a:gd name="T62" fmla="*/ 332 w 1497"/>
                <a:gd name="T63" fmla="*/ 126 h 1496"/>
                <a:gd name="T64" fmla="*/ 218 w 1497"/>
                <a:gd name="T65" fmla="*/ 219 h 1496"/>
                <a:gd name="T66" fmla="*/ 146 w 1497"/>
                <a:gd name="T67" fmla="*/ 302 h 1496"/>
                <a:gd name="T68" fmla="*/ 207 w 1497"/>
                <a:gd name="T69" fmla="*/ 424 h 1496"/>
                <a:gd name="T70" fmla="*/ 145 w 1497"/>
                <a:gd name="T71" fmla="*/ 565 h 1496"/>
                <a:gd name="T72" fmla="*/ 22 w 1497"/>
                <a:gd name="T73" fmla="*/ 567 h 1496"/>
                <a:gd name="T74" fmla="*/ 2 w 1497"/>
                <a:gd name="T75" fmla="*/ 673 h 1496"/>
                <a:gd name="T76" fmla="*/ 2 w 1497"/>
                <a:gd name="T77" fmla="*/ 821 h 1496"/>
                <a:gd name="T78" fmla="*/ 126 w 1497"/>
                <a:gd name="T79" fmla="*/ 841 h 1496"/>
                <a:gd name="T80" fmla="*/ 146 w 1497"/>
                <a:gd name="T81" fmla="*/ 933 h 1496"/>
                <a:gd name="T82" fmla="*/ 209 w 1497"/>
                <a:gd name="T83" fmla="*/ 1072 h 1496"/>
                <a:gd name="T84" fmla="*/ 126 w 1497"/>
                <a:gd name="T85" fmla="*/ 1164 h 1496"/>
                <a:gd name="T86" fmla="*/ 219 w 1497"/>
                <a:gd name="T87" fmla="*/ 1278 h 1496"/>
                <a:gd name="T88" fmla="*/ 303 w 1497"/>
                <a:gd name="T89" fmla="*/ 1350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7" h="1496">
                  <a:moveTo>
                    <a:pt x="373" y="1254"/>
                  </a:moveTo>
                  <a:lnTo>
                    <a:pt x="424" y="1289"/>
                  </a:lnTo>
                  <a:lnTo>
                    <a:pt x="507" y="1330"/>
                  </a:lnTo>
                  <a:lnTo>
                    <a:pt x="565" y="1351"/>
                  </a:lnTo>
                  <a:lnTo>
                    <a:pt x="595" y="1359"/>
                  </a:lnTo>
                  <a:lnTo>
                    <a:pt x="566" y="1474"/>
                  </a:lnTo>
                  <a:lnTo>
                    <a:pt x="610" y="1484"/>
                  </a:lnTo>
                  <a:lnTo>
                    <a:pt x="701" y="1496"/>
                  </a:lnTo>
                  <a:lnTo>
                    <a:pt x="748" y="1496"/>
                  </a:lnTo>
                  <a:lnTo>
                    <a:pt x="802" y="1495"/>
                  </a:lnTo>
                  <a:lnTo>
                    <a:pt x="858" y="1488"/>
                  </a:lnTo>
                  <a:lnTo>
                    <a:pt x="841" y="1370"/>
                  </a:lnTo>
                  <a:lnTo>
                    <a:pt x="892" y="1361"/>
                  </a:lnTo>
                  <a:lnTo>
                    <a:pt x="989" y="1331"/>
                  </a:lnTo>
                  <a:lnTo>
                    <a:pt x="1033" y="1309"/>
                  </a:lnTo>
                  <a:lnTo>
                    <a:pt x="1052" y="1299"/>
                  </a:lnTo>
                  <a:lnTo>
                    <a:pt x="1072" y="1287"/>
                  </a:lnTo>
                  <a:lnTo>
                    <a:pt x="1133" y="1390"/>
                  </a:lnTo>
                  <a:lnTo>
                    <a:pt x="1165" y="1370"/>
                  </a:lnTo>
                  <a:lnTo>
                    <a:pt x="1223" y="1326"/>
                  </a:lnTo>
                  <a:lnTo>
                    <a:pt x="1278" y="1277"/>
                  </a:lnTo>
                  <a:lnTo>
                    <a:pt x="1327" y="1222"/>
                  </a:lnTo>
                  <a:lnTo>
                    <a:pt x="1349" y="1194"/>
                  </a:lnTo>
                  <a:lnTo>
                    <a:pt x="1253" y="1123"/>
                  </a:lnTo>
                  <a:lnTo>
                    <a:pt x="1288" y="1072"/>
                  </a:lnTo>
                  <a:lnTo>
                    <a:pt x="1330" y="989"/>
                  </a:lnTo>
                  <a:lnTo>
                    <a:pt x="1350" y="931"/>
                  </a:lnTo>
                  <a:lnTo>
                    <a:pt x="1358" y="901"/>
                  </a:lnTo>
                  <a:lnTo>
                    <a:pt x="1474" y="930"/>
                  </a:lnTo>
                  <a:lnTo>
                    <a:pt x="1483" y="895"/>
                  </a:lnTo>
                  <a:lnTo>
                    <a:pt x="1493" y="823"/>
                  </a:lnTo>
                  <a:lnTo>
                    <a:pt x="1497" y="749"/>
                  </a:lnTo>
                  <a:lnTo>
                    <a:pt x="1493" y="676"/>
                  </a:lnTo>
                  <a:lnTo>
                    <a:pt x="1488" y="638"/>
                  </a:lnTo>
                  <a:lnTo>
                    <a:pt x="1371" y="655"/>
                  </a:lnTo>
                  <a:lnTo>
                    <a:pt x="1365" y="624"/>
                  </a:lnTo>
                  <a:lnTo>
                    <a:pt x="1350" y="563"/>
                  </a:lnTo>
                  <a:lnTo>
                    <a:pt x="1317" y="477"/>
                  </a:lnTo>
                  <a:lnTo>
                    <a:pt x="1288" y="424"/>
                  </a:lnTo>
                  <a:lnTo>
                    <a:pt x="1389" y="363"/>
                  </a:lnTo>
                  <a:lnTo>
                    <a:pt x="1370" y="332"/>
                  </a:lnTo>
                  <a:lnTo>
                    <a:pt x="1326" y="272"/>
                  </a:lnTo>
                  <a:lnTo>
                    <a:pt x="1277" y="218"/>
                  </a:lnTo>
                  <a:lnTo>
                    <a:pt x="1222" y="169"/>
                  </a:lnTo>
                  <a:lnTo>
                    <a:pt x="1194" y="147"/>
                  </a:lnTo>
                  <a:lnTo>
                    <a:pt x="1122" y="243"/>
                  </a:lnTo>
                  <a:lnTo>
                    <a:pt x="1072" y="208"/>
                  </a:lnTo>
                  <a:lnTo>
                    <a:pt x="989" y="166"/>
                  </a:lnTo>
                  <a:lnTo>
                    <a:pt x="930" y="145"/>
                  </a:lnTo>
                  <a:lnTo>
                    <a:pt x="901" y="138"/>
                  </a:lnTo>
                  <a:lnTo>
                    <a:pt x="929" y="22"/>
                  </a:lnTo>
                  <a:lnTo>
                    <a:pt x="885" y="12"/>
                  </a:lnTo>
                  <a:lnTo>
                    <a:pt x="794" y="0"/>
                  </a:lnTo>
                  <a:lnTo>
                    <a:pt x="749" y="0"/>
                  </a:lnTo>
                  <a:lnTo>
                    <a:pt x="693" y="2"/>
                  </a:lnTo>
                  <a:lnTo>
                    <a:pt x="638" y="8"/>
                  </a:lnTo>
                  <a:lnTo>
                    <a:pt x="656" y="126"/>
                  </a:lnTo>
                  <a:lnTo>
                    <a:pt x="604" y="135"/>
                  </a:lnTo>
                  <a:lnTo>
                    <a:pt x="508" y="166"/>
                  </a:lnTo>
                  <a:lnTo>
                    <a:pt x="463" y="187"/>
                  </a:lnTo>
                  <a:lnTo>
                    <a:pt x="443" y="197"/>
                  </a:lnTo>
                  <a:lnTo>
                    <a:pt x="424" y="209"/>
                  </a:lnTo>
                  <a:lnTo>
                    <a:pt x="363" y="107"/>
                  </a:lnTo>
                  <a:lnTo>
                    <a:pt x="332" y="126"/>
                  </a:lnTo>
                  <a:lnTo>
                    <a:pt x="272" y="170"/>
                  </a:lnTo>
                  <a:lnTo>
                    <a:pt x="218" y="219"/>
                  </a:lnTo>
                  <a:lnTo>
                    <a:pt x="168" y="274"/>
                  </a:lnTo>
                  <a:lnTo>
                    <a:pt x="146" y="302"/>
                  </a:lnTo>
                  <a:lnTo>
                    <a:pt x="242" y="374"/>
                  </a:lnTo>
                  <a:lnTo>
                    <a:pt x="207" y="424"/>
                  </a:lnTo>
                  <a:lnTo>
                    <a:pt x="166" y="507"/>
                  </a:lnTo>
                  <a:lnTo>
                    <a:pt x="145" y="565"/>
                  </a:lnTo>
                  <a:lnTo>
                    <a:pt x="137" y="595"/>
                  </a:lnTo>
                  <a:lnTo>
                    <a:pt x="22" y="567"/>
                  </a:lnTo>
                  <a:lnTo>
                    <a:pt x="14" y="602"/>
                  </a:lnTo>
                  <a:lnTo>
                    <a:pt x="2" y="673"/>
                  </a:lnTo>
                  <a:lnTo>
                    <a:pt x="0" y="747"/>
                  </a:lnTo>
                  <a:lnTo>
                    <a:pt x="2" y="821"/>
                  </a:lnTo>
                  <a:lnTo>
                    <a:pt x="8" y="858"/>
                  </a:lnTo>
                  <a:lnTo>
                    <a:pt x="126" y="841"/>
                  </a:lnTo>
                  <a:lnTo>
                    <a:pt x="131" y="873"/>
                  </a:lnTo>
                  <a:lnTo>
                    <a:pt x="146" y="933"/>
                  </a:lnTo>
                  <a:lnTo>
                    <a:pt x="179" y="1019"/>
                  </a:lnTo>
                  <a:lnTo>
                    <a:pt x="209" y="1072"/>
                  </a:lnTo>
                  <a:lnTo>
                    <a:pt x="106" y="1133"/>
                  </a:lnTo>
                  <a:lnTo>
                    <a:pt x="126" y="1164"/>
                  </a:lnTo>
                  <a:lnTo>
                    <a:pt x="170" y="1224"/>
                  </a:lnTo>
                  <a:lnTo>
                    <a:pt x="219" y="1278"/>
                  </a:lnTo>
                  <a:lnTo>
                    <a:pt x="273" y="1327"/>
                  </a:lnTo>
                  <a:lnTo>
                    <a:pt x="303" y="1350"/>
                  </a:lnTo>
                  <a:lnTo>
                    <a:pt x="373" y="12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 name="Freeform 11"/>
            <p:cNvSpPr>
              <a:spLocks/>
            </p:cNvSpPr>
            <p:nvPr/>
          </p:nvSpPr>
          <p:spPr bwMode="auto">
            <a:xfrm>
              <a:off x="6237288" y="3757613"/>
              <a:ext cx="298450" cy="298450"/>
            </a:xfrm>
            <a:custGeom>
              <a:avLst/>
              <a:gdLst>
                <a:gd name="T0" fmla="*/ 110 w 750"/>
                <a:gd name="T1" fmla="*/ 563 h 749"/>
                <a:gd name="T2" fmla="*/ 130 w 750"/>
                <a:gd name="T3" fmla="*/ 591 h 749"/>
                <a:gd name="T4" fmla="*/ 180 w 750"/>
                <a:gd name="T5" fmla="*/ 636 h 749"/>
                <a:gd name="T6" fmla="*/ 210 w 750"/>
                <a:gd name="T7" fmla="*/ 655 h 749"/>
                <a:gd name="T8" fmla="*/ 191 w 750"/>
                <a:gd name="T9" fmla="*/ 709 h 749"/>
                <a:gd name="T10" fmla="*/ 246 w 750"/>
                <a:gd name="T11" fmla="*/ 729 h 749"/>
                <a:gd name="T12" fmla="*/ 302 w 750"/>
                <a:gd name="T13" fmla="*/ 749 h 749"/>
                <a:gd name="T14" fmla="*/ 321 w 750"/>
                <a:gd name="T15" fmla="*/ 696 h 749"/>
                <a:gd name="T16" fmla="*/ 349 w 750"/>
                <a:gd name="T17" fmla="*/ 699 h 749"/>
                <a:gd name="T18" fmla="*/ 375 w 750"/>
                <a:gd name="T19" fmla="*/ 701 h 749"/>
                <a:gd name="T20" fmla="*/ 416 w 750"/>
                <a:gd name="T21" fmla="*/ 698 h 749"/>
                <a:gd name="T22" fmla="*/ 456 w 750"/>
                <a:gd name="T23" fmla="*/ 690 h 749"/>
                <a:gd name="T24" fmla="*/ 481 w 750"/>
                <a:gd name="T25" fmla="*/ 741 h 749"/>
                <a:gd name="T26" fmla="*/ 588 w 750"/>
                <a:gd name="T27" fmla="*/ 690 h 749"/>
                <a:gd name="T28" fmla="*/ 565 w 750"/>
                <a:gd name="T29" fmla="*/ 640 h 749"/>
                <a:gd name="T30" fmla="*/ 591 w 750"/>
                <a:gd name="T31" fmla="*/ 619 h 749"/>
                <a:gd name="T32" fmla="*/ 638 w 750"/>
                <a:gd name="T33" fmla="*/ 569 h 749"/>
                <a:gd name="T34" fmla="*/ 656 w 750"/>
                <a:gd name="T35" fmla="*/ 540 h 749"/>
                <a:gd name="T36" fmla="*/ 709 w 750"/>
                <a:gd name="T37" fmla="*/ 559 h 749"/>
                <a:gd name="T38" fmla="*/ 750 w 750"/>
                <a:gd name="T39" fmla="*/ 447 h 749"/>
                <a:gd name="T40" fmla="*/ 697 w 750"/>
                <a:gd name="T41" fmla="*/ 427 h 749"/>
                <a:gd name="T42" fmla="*/ 701 w 750"/>
                <a:gd name="T43" fmla="*/ 394 h 749"/>
                <a:gd name="T44" fmla="*/ 699 w 750"/>
                <a:gd name="T45" fmla="*/ 325 h 749"/>
                <a:gd name="T46" fmla="*/ 691 w 750"/>
                <a:gd name="T47" fmla="*/ 292 h 749"/>
                <a:gd name="T48" fmla="*/ 743 w 750"/>
                <a:gd name="T49" fmla="*/ 269 h 749"/>
                <a:gd name="T50" fmla="*/ 692 w 750"/>
                <a:gd name="T51" fmla="*/ 160 h 749"/>
                <a:gd name="T52" fmla="*/ 640 w 750"/>
                <a:gd name="T53" fmla="*/ 185 h 749"/>
                <a:gd name="T54" fmla="*/ 620 w 750"/>
                <a:gd name="T55" fmla="*/ 158 h 749"/>
                <a:gd name="T56" fmla="*/ 570 w 750"/>
                <a:gd name="T57" fmla="*/ 112 h 749"/>
                <a:gd name="T58" fmla="*/ 540 w 750"/>
                <a:gd name="T59" fmla="*/ 93 h 749"/>
                <a:gd name="T60" fmla="*/ 560 w 750"/>
                <a:gd name="T61" fmla="*/ 40 h 749"/>
                <a:gd name="T62" fmla="*/ 504 w 750"/>
                <a:gd name="T63" fmla="*/ 19 h 749"/>
                <a:gd name="T64" fmla="*/ 448 w 750"/>
                <a:gd name="T65" fmla="*/ 0 h 749"/>
                <a:gd name="T66" fmla="*/ 429 w 750"/>
                <a:gd name="T67" fmla="*/ 53 h 749"/>
                <a:gd name="T68" fmla="*/ 402 w 750"/>
                <a:gd name="T69" fmla="*/ 49 h 749"/>
                <a:gd name="T70" fmla="*/ 375 w 750"/>
                <a:gd name="T71" fmla="*/ 47 h 749"/>
                <a:gd name="T72" fmla="*/ 333 w 750"/>
                <a:gd name="T73" fmla="*/ 50 h 749"/>
                <a:gd name="T74" fmla="*/ 293 w 750"/>
                <a:gd name="T75" fmla="*/ 58 h 749"/>
                <a:gd name="T76" fmla="*/ 270 w 750"/>
                <a:gd name="T77" fmla="*/ 7 h 749"/>
                <a:gd name="T78" fmla="*/ 162 w 750"/>
                <a:gd name="T79" fmla="*/ 58 h 749"/>
                <a:gd name="T80" fmla="*/ 185 w 750"/>
                <a:gd name="T81" fmla="*/ 108 h 749"/>
                <a:gd name="T82" fmla="*/ 158 w 750"/>
                <a:gd name="T83" fmla="*/ 129 h 749"/>
                <a:gd name="T84" fmla="*/ 113 w 750"/>
                <a:gd name="T85" fmla="*/ 180 h 749"/>
                <a:gd name="T86" fmla="*/ 95 w 750"/>
                <a:gd name="T87" fmla="*/ 208 h 749"/>
                <a:gd name="T88" fmla="*/ 41 w 750"/>
                <a:gd name="T89" fmla="*/ 189 h 749"/>
                <a:gd name="T90" fmla="*/ 0 w 750"/>
                <a:gd name="T91" fmla="*/ 302 h 749"/>
                <a:gd name="T92" fmla="*/ 53 w 750"/>
                <a:gd name="T93" fmla="*/ 321 h 749"/>
                <a:gd name="T94" fmla="*/ 49 w 750"/>
                <a:gd name="T95" fmla="*/ 355 h 749"/>
                <a:gd name="T96" fmla="*/ 52 w 750"/>
                <a:gd name="T97" fmla="*/ 423 h 749"/>
                <a:gd name="T98" fmla="*/ 60 w 750"/>
                <a:gd name="T99" fmla="*/ 456 h 749"/>
                <a:gd name="T100" fmla="*/ 8 w 750"/>
                <a:gd name="T101" fmla="*/ 479 h 749"/>
                <a:gd name="T102" fmla="*/ 58 w 750"/>
                <a:gd name="T103" fmla="*/ 588 h 749"/>
                <a:gd name="T104" fmla="*/ 110 w 750"/>
                <a:gd name="T105" fmla="*/ 563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0" h="749">
                  <a:moveTo>
                    <a:pt x="110" y="563"/>
                  </a:moveTo>
                  <a:lnTo>
                    <a:pt x="130" y="591"/>
                  </a:lnTo>
                  <a:lnTo>
                    <a:pt x="180" y="636"/>
                  </a:lnTo>
                  <a:lnTo>
                    <a:pt x="210" y="655"/>
                  </a:lnTo>
                  <a:lnTo>
                    <a:pt x="191" y="709"/>
                  </a:lnTo>
                  <a:lnTo>
                    <a:pt x="246" y="729"/>
                  </a:lnTo>
                  <a:lnTo>
                    <a:pt x="302" y="749"/>
                  </a:lnTo>
                  <a:lnTo>
                    <a:pt x="321" y="696"/>
                  </a:lnTo>
                  <a:lnTo>
                    <a:pt x="349" y="699"/>
                  </a:lnTo>
                  <a:lnTo>
                    <a:pt x="375" y="701"/>
                  </a:lnTo>
                  <a:lnTo>
                    <a:pt x="416" y="698"/>
                  </a:lnTo>
                  <a:lnTo>
                    <a:pt x="456" y="690"/>
                  </a:lnTo>
                  <a:lnTo>
                    <a:pt x="481" y="741"/>
                  </a:lnTo>
                  <a:lnTo>
                    <a:pt x="588" y="690"/>
                  </a:lnTo>
                  <a:lnTo>
                    <a:pt x="565" y="640"/>
                  </a:lnTo>
                  <a:lnTo>
                    <a:pt x="591" y="619"/>
                  </a:lnTo>
                  <a:lnTo>
                    <a:pt x="638" y="569"/>
                  </a:lnTo>
                  <a:lnTo>
                    <a:pt x="656" y="540"/>
                  </a:lnTo>
                  <a:lnTo>
                    <a:pt x="709" y="559"/>
                  </a:lnTo>
                  <a:lnTo>
                    <a:pt x="750" y="447"/>
                  </a:lnTo>
                  <a:lnTo>
                    <a:pt x="697" y="427"/>
                  </a:lnTo>
                  <a:lnTo>
                    <a:pt x="701" y="394"/>
                  </a:lnTo>
                  <a:lnTo>
                    <a:pt x="699" y="325"/>
                  </a:lnTo>
                  <a:lnTo>
                    <a:pt x="691" y="292"/>
                  </a:lnTo>
                  <a:lnTo>
                    <a:pt x="743" y="269"/>
                  </a:lnTo>
                  <a:lnTo>
                    <a:pt x="692" y="160"/>
                  </a:lnTo>
                  <a:lnTo>
                    <a:pt x="640" y="185"/>
                  </a:lnTo>
                  <a:lnTo>
                    <a:pt x="620" y="158"/>
                  </a:lnTo>
                  <a:lnTo>
                    <a:pt x="570" y="112"/>
                  </a:lnTo>
                  <a:lnTo>
                    <a:pt x="540" y="93"/>
                  </a:lnTo>
                  <a:lnTo>
                    <a:pt x="560" y="40"/>
                  </a:lnTo>
                  <a:lnTo>
                    <a:pt x="504" y="19"/>
                  </a:lnTo>
                  <a:lnTo>
                    <a:pt x="448" y="0"/>
                  </a:lnTo>
                  <a:lnTo>
                    <a:pt x="429" y="53"/>
                  </a:lnTo>
                  <a:lnTo>
                    <a:pt x="402" y="49"/>
                  </a:lnTo>
                  <a:lnTo>
                    <a:pt x="375" y="47"/>
                  </a:lnTo>
                  <a:lnTo>
                    <a:pt x="333" y="50"/>
                  </a:lnTo>
                  <a:lnTo>
                    <a:pt x="293" y="58"/>
                  </a:lnTo>
                  <a:lnTo>
                    <a:pt x="270" y="7"/>
                  </a:lnTo>
                  <a:lnTo>
                    <a:pt x="162" y="58"/>
                  </a:lnTo>
                  <a:lnTo>
                    <a:pt x="185" y="108"/>
                  </a:lnTo>
                  <a:lnTo>
                    <a:pt x="158" y="129"/>
                  </a:lnTo>
                  <a:lnTo>
                    <a:pt x="113" y="180"/>
                  </a:lnTo>
                  <a:lnTo>
                    <a:pt x="95" y="208"/>
                  </a:lnTo>
                  <a:lnTo>
                    <a:pt x="41" y="189"/>
                  </a:lnTo>
                  <a:lnTo>
                    <a:pt x="0" y="302"/>
                  </a:lnTo>
                  <a:lnTo>
                    <a:pt x="53" y="321"/>
                  </a:lnTo>
                  <a:lnTo>
                    <a:pt x="49" y="355"/>
                  </a:lnTo>
                  <a:lnTo>
                    <a:pt x="52" y="423"/>
                  </a:lnTo>
                  <a:lnTo>
                    <a:pt x="60" y="456"/>
                  </a:lnTo>
                  <a:lnTo>
                    <a:pt x="8" y="479"/>
                  </a:lnTo>
                  <a:lnTo>
                    <a:pt x="58" y="588"/>
                  </a:lnTo>
                  <a:lnTo>
                    <a:pt x="110" y="5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 name="Freeform 12"/>
            <p:cNvSpPr>
              <a:spLocks/>
            </p:cNvSpPr>
            <p:nvPr/>
          </p:nvSpPr>
          <p:spPr bwMode="auto">
            <a:xfrm>
              <a:off x="5802313" y="3457575"/>
              <a:ext cx="449263" cy="449263"/>
            </a:xfrm>
            <a:custGeom>
              <a:avLst/>
              <a:gdLst>
                <a:gd name="T0" fmla="*/ 605 w 1131"/>
                <a:gd name="T1" fmla="*/ 1133 h 1133"/>
                <a:gd name="T2" fmla="*/ 768 w 1131"/>
                <a:gd name="T3" fmla="*/ 1098 h 1133"/>
                <a:gd name="T4" fmla="*/ 779 w 1131"/>
                <a:gd name="T5" fmla="*/ 994 h 1133"/>
                <a:gd name="T6" fmla="*/ 894 w 1131"/>
                <a:gd name="T7" fmla="*/ 914 h 1133"/>
                <a:gd name="T8" fmla="*/ 994 w 1131"/>
                <a:gd name="T9" fmla="*/ 939 h 1133"/>
                <a:gd name="T10" fmla="*/ 1085 w 1131"/>
                <a:gd name="T11" fmla="*/ 800 h 1133"/>
                <a:gd name="T12" fmla="*/ 1019 w 1131"/>
                <a:gd name="T13" fmla="*/ 718 h 1133"/>
                <a:gd name="T14" fmla="*/ 1043 w 1131"/>
                <a:gd name="T15" fmla="*/ 580 h 1133"/>
                <a:gd name="T16" fmla="*/ 1131 w 1131"/>
                <a:gd name="T17" fmla="*/ 527 h 1133"/>
                <a:gd name="T18" fmla="*/ 1096 w 1131"/>
                <a:gd name="T19" fmla="*/ 363 h 1133"/>
                <a:gd name="T20" fmla="*/ 993 w 1131"/>
                <a:gd name="T21" fmla="*/ 354 h 1133"/>
                <a:gd name="T22" fmla="*/ 914 w 1131"/>
                <a:gd name="T23" fmla="*/ 239 h 1133"/>
                <a:gd name="T24" fmla="*/ 938 w 1131"/>
                <a:gd name="T25" fmla="*/ 138 h 1133"/>
                <a:gd name="T26" fmla="*/ 799 w 1131"/>
                <a:gd name="T27" fmla="*/ 48 h 1133"/>
                <a:gd name="T28" fmla="*/ 717 w 1131"/>
                <a:gd name="T29" fmla="*/ 114 h 1133"/>
                <a:gd name="T30" fmla="*/ 604 w 1131"/>
                <a:gd name="T31" fmla="*/ 91 h 1133"/>
                <a:gd name="T32" fmla="*/ 549 w 1131"/>
                <a:gd name="T33" fmla="*/ 90 h 1133"/>
                <a:gd name="T34" fmla="*/ 526 w 1131"/>
                <a:gd name="T35" fmla="*/ 0 h 1133"/>
                <a:gd name="T36" fmla="*/ 363 w 1131"/>
                <a:gd name="T37" fmla="*/ 37 h 1133"/>
                <a:gd name="T38" fmla="*/ 352 w 1131"/>
                <a:gd name="T39" fmla="*/ 140 h 1133"/>
                <a:gd name="T40" fmla="*/ 237 w 1131"/>
                <a:gd name="T41" fmla="*/ 219 h 1133"/>
                <a:gd name="T42" fmla="*/ 137 w 1131"/>
                <a:gd name="T43" fmla="*/ 195 h 1133"/>
                <a:gd name="T44" fmla="*/ 48 w 1131"/>
                <a:gd name="T45" fmla="*/ 333 h 1133"/>
                <a:gd name="T46" fmla="*/ 113 w 1131"/>
                <a:gd name="T47" fmla="*/ 416 h 1133"/>
                <a:gd name="T48" fmla="*/ 88 w 1131"/>
                <a:gd name="T49" fmla="*/ 555 h 1133"/>
                <a:gd name="T50" fmla="*/ 0 w 1131"/>
                <a:gd name="T51" fmla="*/ 607 h 1133"/>
                <a:gd name="T52" fmla="*/ 35 w 1131"/>
                <a:gd name="T53" fmla="*/ 770 h 1133"/>
                <a:gd name="T54" fmla="*/ 138 w 1131"/>
                <a:gd name="T55" fmla="*/ 781 h 1133"/>
                <a:gd name="T56" fmla="*/ 218 w 1131"/>
                <a:gd name="T57" fmla="*/ 895 h 1133"/>
                <a:gd name="T58" fmla="*/ 193 w 1131"/>
                <a:gd name="T59" fmla="*/ 996 h 1133"/>
                <a:gd name="T60" fmla="*/ 332 w 1131"/>
                <a:gd name="T61" fmla="*/ 1085 h 1133"/>
                <a:gd name="T62" fmla="*/ 415 w 1131"/>
                <a:gd name="T63" fmla="*/ 1019 h 1133"/>
                <a:gd name="T64" fmla="*/ 529 w 1131"/>
                <a:gd name="T65" fmla="*/ 1044 h 1133"/>
                <a:gd name="T66" fmla="*/ 583 w 1131"/>
                <a:gd name="T67" fmla="*/ 1044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1" h="1133">
                  <a:moveTo>
                    <a:pt x="600" y="1044"/>
                  </a:moveTo>
                  <a:lnTo>
                    <a:pt x="605" y="1133"/>
                  </a:lnTo>
                  <a:lnTo>
                    <a:pt x="662" y="1127"/>
                  </a:lnTo>
                  <a:lnTo>
                    <a:pt x="768" y="1098"/>
                  </a:lnTo>
                  <a:lnTo>
                    <a:pt x="819" y="1075"/>
                  </a:lnTo>
                  <a:lnTo>
                    <a:pt x="779" y="994"/>
                  </a:lnTo>
                  <a:lnTo>
                    <a:pt x="820" y="971"/>
                  </a:lnTo>
                  <a:lnTo>
                    <a:pt x="894" y="914"/>
                  </a:lnTo>
                  <a:lnTo>
                    <a:pt x="926" y="880"/>
                  </a:lnTo>
                  <a:lnTo>
                    <a:pt x="994" y="939"/>
                  </a:lnTo>
                  <a:lnTo>
                    <a:pt x="1029" y="897"/>
                  </a:lnTo>
                  <a:lnTo>
                    <a:pt x="1085" y="800"/>
                  </a:lnTo>
                  <a:lnTo>
                    <a:pt x="1104" y="747"/>
                  </a:lnTo>
                  <a:lnTo>
                    <a:pt x="1019" y="718"/>
                  </a:lnTo>
                  <a:lnTo>
                    <a:pt x="1031" y="672"/>
                  </a:lnTo>
                  <a:lnTo>
                    <a:pt x="1043" y="580"/>
                  </a:lnTo>
                  <a:lnTo>
                    <a:pt x="1042" y="533"/>
                  </a:lnTo>
                  <a:lnTo>
                    <a:pt x="1131" y="527"/>
                  </a:lnTo>
                  <a:lnTo>
                    <a:pt x="1126" y="471"/>
                  </a:lnTo>
                  <a:lnTo>
                    <a:pt x="1096" y="363"/>
                  </a:lnTo>
                  <a:lnTo>
                    <a:pt x="1073" y="313"/>
                  </a:lnTo>
                  <a:lnTo>
                    <a:pt x="993" y="354"/>
                  </a:lnTo>
                  <a:lnTo>
                    <a:pt x="971" y="313"/>
                  </a:lnTo>
                  <a:lnTo>
                    <a:pt x="914" y="239"/>
                  </a:lnTo>
                  <a:lnTo>
                    <a:pt x="879" y="206"/>
                  </a:lnTo>
                  <a:lnTo>
                    <a:pt x="938" y="138"/>
                  </a:lnTo>
                  <a:lnTo>
                    <a:pt x="895" y="104"/>
                  </a:lnTo>
                  <a:lnTo>
                    <a:pt x="799" y="48"/>
                  </a:lnTo>
                  <a:lnTo>
                    <a:pt x="745" y="29"/>
                  </a:lnTo>
                  <a:lnTo>
                    <a:pt x="717" y="114"/>
                  </a:lnTo>
                  <a:lnTo>
                    <a:pt x="679" y="103"/>
                  </a:lnTo>
                  <a:lnTo>
                    <a:pt x="604" y="91"/>
                  </a:lnTo>
                  <a:lnTo>
                    <a:pt x="566" y="90"/>
                  </a:lnTo>
                  <a:lnTo>
                    <a:pt x="549" y="90"/>
                  </a:lnTo>
                  <a:lnTo>
                    <a:pt x="532" y="91"/>
                  </a:lnTo>
                  <a:lnTo>
                    <a:pt x="526" y="0"/>
                  </a:lnTo>
                  <a:lnTo>
                    <a:pt x="470" y="7"/>
                  </a:lnTo>
                  <a:lnTo>
                    <a:pt x="363" y="37"/>
                  </a:lnTo>
                  <a:lnTo>
                    <a:pt x="312" y="59"/>
                  </a:lnTo>
                  <a:lnTo>
                    <a:pt x="352" y="140"/>
                  </a:lnTo>
                  <a:lnTo>
                    <a:pt x="311" y="162"/>
                  </a:lnTo>
                  <a:lnTo>
                    <a:pt x="237" y="219"/>
                  </a:lnTo>
                  <a:lnTo>
                    <a:pt x="205" y="254"/>
                  </a:lnTo>
                  <a:lnTo>
                    <a:pt x="137" y="195"/>
                  </a:lnTo>
                  <a:lnTo>
                    <a:pt x="102" y="237"/>
                  </a:lnTo>
                  <a:lnTo>
                    <a:pt x="48" y="333"/>
                  </a:lnTo>
                  <a:lnTo>
                    <a:pt x="27" y="387"/>
                  </a:lnTo>
                  <a:lnTo>
                    <a:pt x="113" y="416"/>
                  </a:lnTo>
                  <a:lnTo>
                    <a:pt x="100" y="462"/>
                  </a:lnTo>
                  <a:lnTo>
                    <a:pt x="88" y="555"/>
                  </a:lnTo>
                  <a:lnTo>
                    <a:pt x="89" y="600"/>
                  </a:lnTo>
                  <a:lnTo>
                    <a:pt x="0" y="607"/>
                  </a:lnTo>
                  <a:lnTo>
                    <a:pt x="5" y="663"/>
                  </a:lnTo>
                  <a:lnTo>
                    <a:pt x="35" y="770"/>
                  </a:lnTo>
                  <a:lnTo>
                    <a:pt x="58" y="821"/>
                  </a:lnTo>
                  <a:lnTo>
                    <a:pt x="138" y="781"/>
                  </a:lnTo>
                  <a:lnTo>
                    <a:pt x="161" y="821"/>
                  </a:lnTo>
                  <a:lnTo>
                    <a:pt x="218" y="895"/>
                  </a:lnTo>
                  <a:lnTo>
                    <a:pt x="253" y="927"/>
                  </a:lnTo>
                  <a:lnTo>
                    <a:pt x="193" y="996"/>
                  </a:lnTo>
                  <a:lnTo>
                    <a:pt x="236" y="1029"/>
                  </a:lnTo>
                  <a:lnTo>
                    <a:pt x="332" y="1085"/>
                  </a:lnTo>
                  <a:lnTo>
                    <a:pt x="386" y="1105"/>
                  </a:lnTo>
                  <a:lnTo>
                    <a:pt x="415" y="1019"/>
                  </a:lnTo>
                  <a:lnTo>
                    <a:pt x="452" y="1031"/>
                  </a:lnTo>
                  <a:lnTo>
                    <a:pt x="529" y="1044"/>
                  </a:lnTo>
                  <a:lnTo>
                    <a:pt x="566" y="1044"/>
                  </a:lnTo>
                  <a:lnTo>
                    <a:pt x="583" y="1044"/>
                  </a:lnTo>
                  <a:lnTo>
                    <a:pt x="600" y="10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5" name="Freeform 13"/>
            <p:cNvSpPr>
              <a:spLocks/>
            </p:cNvSpPr>
            <p:nvPr/>
          </p:nvSpPr>
          <p:spPr bwMode="auto">
            <a:xfrm>
              <a:off x="6146800" y="3006725"/>
              <a:ext cx="677863" cy="676275"/>
            </a:xfrm>
            <a:custGeom>
              <a:avLst/>
              <a:gdLst>
                <a:gd name="T0" fmla="*/ 477 w 1708"/>
                <a:gd name="T1" fmla="*/ 1486 h 1707"/>
                <a:gd name="T2" fmla="*/ 616 w 1708"/>
                <a:gd name="T3" fmla="*/ 1551 h 1707"/>
                <a:gd name="T4" fmla="*/ 730 w 1708"/>
                <a:gd name="T5" fmla="*/ 1580 h 1707"/>
                <a:gd name="T6" fmla="*/ 866 w 1708"/>
                <a:gd name="T7" fmla="*/ 1705 h 1707"/>
                <a:gd name="T8" fmla="*/ 998 w 1708"/>
                <a:gd name="T9" fmla="*/ 1576 h 1707"/>
                <a:gd name="T10" fmla="*/ 1111 w 1708"/>
                <a:gd name="T11" fmla="*/ 1545 h 1707"/>
                <a:gd name="T12" fmla="*/ 1248 w 1708"/>
                <a:gd name="T13" fmla="*/ 1477 h 1707"/>
                <a:gd name="T14" fmla="*/ 1371 w 1708"/>
                <a:gd name="T15" fmla="*/ 1545 h 1707"/>
                <a:gd name="T16" fmla="*/ 1467 w 1708"/>
                <a:gd name="T17" fmla="*/ 1262 h 1707"/>
                <a:gd name="T18" fmla="*/ 1524 w 1708"/>
                <a:gd name="T19" fmla="*/ 1164 h 1707"/>
                <a:gd name="T20" fmla="*/ 1573 w 1708"/>
                <a:gd name="T21" fmla="*/ 1017 h 1707"/>
                <a:gd name="T22" fmla="*/ 1708 w 1708"/>
                <a:gd name="T23" fmla="*/ 977 h 1707"/>
                <a:gd name="T24" fmla="*/ 1577 w 1708"/>
                <a:gd name="T25" fmla="*/ 709 h 1707"/>
                <a:gd name="T26" fmla="*/ 1546 w 1708"/>
                <a:gd name="T27" fmla="*/ 596 h 1707"/>
                <a:gd name="T28" fmla="*/ 1477 w 1708"/>
                <a:gd name="T29" fmla="*/ 460 h 1707"/>
                <a:gd name="T30" fmla="*/ 1545 w 1708"/>
                <a:gd name="T31" fmla="*/ 337 h 1707"/>
                <a:gd name="T32" fmla="*/ 1264 w 1708"/>
                <a:gd name="T33" fmla="*/ 241 h 1707"/>
                <a:gd name="T34" fmla="*/ 1164 w 1708"/>
                <a:gd name="T35" fmla="*/ 184 h 1707"/>
                <a:gd name="T36" fmla="*/ 1019 w 1708"/>
                <a:gd name="T37" fmla="*/ 134 h 1707"/>
                <a:gd name="T38" fmla="*/ 977 w 1708"/>
                <a:gd name="T39" fmla="*/ 0 h 1707"/>
                <a:gd name="T40" fmla="*/ 709 w 1708"/>
                <a:gd name="T41" fmla="*/ 2 h 1707"/>
                <a:gd name="T42" fmla="*/ 673 w 1708"/>
                <a:gd name="T43" fmla="*/ 138 h 1707"/>
                <a:gd name="T44" fmla="*/ 527 w 1708"/>
                <a:gd name="T45" fmla="*/ 193 h 1707"/>
                <a:gd name="T46" fmla="*/ 429 w 1708"/>
                <a:gd name="T47" fmla="*/ 251 h 1707"/>
                <a:gd name="T48" fmla="*/ 150 w 1708"/>
                <a:gd name="T49" fmla="*/ 355 h 1707"/>
                <a:gd name="T50" fmla="*/ 220 w 1708"/>
                <a:gd name="T51" fmla="*/ 475 h 1707"/>
                <a:gd name="T52" fmla="*/ 157 w 1708"/>
                <a:gd name="T53" fmla="*/ 614 h 1707"/>
                <a:gd name="T54" fmla="*/ 128 w 1708"/>
                <a:gd name="T55" fmla="*/ 728 h 1707"/>
                <a:gd name="T56" fmla="*/ 4 w 1708"/>
                <a:gd name="T57" fmla="*/ 999 h 1707"/>
                <a:gd name="T58" fmla="*/ 140 w 1708"/>
                <a:gd name="T59" fmla="*/ 1035 h 1707"/>
                <a:gd name="T60" fmla="*/ 193 w 1708"/>
                <a:gd name="T61" fmla="*/ 1180 h 1707"/>
                <a:gd name="T62" fmla="*/ 253 w 1708"/>
                <a:gd name="T63" fmla="*/ 1279 h 1707"/>
                <a:gd name="T64" fmla="*/ 356 w 1708"/>
                <a:gd name="T65" fmla="*/ 1558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8" h="1707">
                  <a:moveTo>
                    <a:pt x="446" y="1466"/>
                  </a:moveTo>
                  <a:lnTo>
                    <a:pt x="477" y="1486"/>
                  </a:lnTo>
                  <a:lnTo>
                    <a:pt x="544" y="1523"/>
                  </a:lnTo>
                  <a:lnTo>
                    <a:pt x="616" y="1551"/>
                  </a:lnTo>
                  <a:lnTo>
                    <a:pt x="691" y="1572"/>
                  </a:lnTo>
                  <a:lnTo>
                    <a:pt x="730" y="1580"/>
                  </a:lnTo>
                  <a:lnTo>
                    <a:pt x="731" y="1707"/>
                  </a:lnTo>
                  <a:lnTo>
                    <a:pt x="866" y="1705"/>
                  </a:lnTo>
                  <a:lnTo>
                    <a:pt x="1000" y="1704"/>
                  </a:lnTo>
                  <a:lnTo>
                    <a:pt x="998" y="1576"/>
                  </a:lnTo>
                  <a:lnTo>
                    <a:pt x="1037" y="1568"/>
                  </a:lnTo>
                  <a:lnTo>
                    <a:pt x="1111" y="1545"/>
                  </a:lnTo>
                  <a:lnTo>
                    <a:pt x="1182" y="1513"/>
                  </a:lnTo>
                  <a:lnTo>
                    <a:pt x="1248" y="1477"/>
                  </a:lnTo>
                  <a:lnTo>
                    <a:pt x="1279" y="1455"/>
                  </a:lnTo>
                  <a:lnTo>
                    <a:pt x="1371" y="1545"/>
                  </a:lnTo>
                  <a:lnTo>
                    <a:pt x="1559" y="1351"/>
                  </a:lnTo>
                  <a:lnTo>
                    <a:pt x="1467" y="1262"/>
                  </a:lnTo>
                  <a:lnTo>
                    <a:pt x="1488" y="1231"/>
                  </a:lnTo>
                  <a:lnTo>
                    <a:pt x="1524" y="1164"/>
                  </a:lnTo>
                  <a:lnTo>
                    <a:pt x="1553" y="1091"/>
                  </a:lnTo>
                  <a:lnTo>
                    <a:pt x="1573" y="1017"/>
                  </a:lnTo>
                  <a:lnTo>
                    <a:pt x="1581" y="978"/>
                  </a:lnTo>
                  <a:lnTo>
                    <a:pt x="1708" y="977"/>
                  </a:lnTo>
                  <a:lnTo>
                    <a:pt x="1704" y="707"/>
                  </a:lnTo>
                  <a:lnTo>
                    <a:pt x="1577" y="709"/>
                  </a:lnTo>
                  <a:lnTo>
                    <a:pt x="1569" y="671"/>
                  </a:lnTo>
                  <a:lnTo>
                    <a:pt x="1546" y="596"/>
                  </a:lnTo>
                  <a:lnTo>
                    <a:pt x="1515" y="526"/>
                  </a:lnTo>
                  <a:lnTo>
                    <a:pt x="1477" y="460"/>
                  </a:lnTo>
                  <a:lnTo>
                    <a:pt x="1457" y="427"/>
                  </a:lnTo>
                  <a:lnTo>
                    <a:pt x="1545" y="337"/>
                  </a:lnTo>
                  <a:lnTo>
                    <a:pt x="1353" y="149"/>
                  </a:lnTo>
                  <a:lnTo>
                    <a:pt x="1264" y="241"/>
                  </a:lnTo>
                  <a:lnTo>
                    <a:pt x="1231" y="220"/>
                  </a:lnTo>
                  <a:lnTo>
                    <a:pt x="1164" y="184"/>
                  </a:lnTo>
                  <a:lnTo>
                    <a:pt x="1092" y="155"/>
                  </a:lnTo>
                  <a:lnTo>
                    <a:pt x="1019" y="134"/>
                  </a:lnTo>
                  <a:lnTo>
                    <a:pt x="980" y="127"/>
                  </a:lnTo>
                  <a:lnTo>
                    <a:pt x="977" y="0"/>
                  </a:lnTo>
                  <a:lnTo>
                    <a:pt x="844" y="1"/>
                  </a:lnTo>
                  <a:lnTo>
                    <a:pt x="709" y="2"/>
                  </a:lnTo>
                  <a:lnTo>
                    <a:pt x="710" y="130"/>
                  </a:lnTo>
                  <a:lnTo>
                    <a:pt x="673" y="138"/>
                  </a:lnTo>
                  <a:lnTo>
                    <a:pt x="597" y="162"/>
                  </a:lnTo>
                  <a:lnTo>
                    <a:pt x="527" y="193"/>
                  </a:lnTo>
                  <a:lnTo>
                    <a:pt x="461" y="229"/>
                  </a:lnTo>
                  <a:lnTo>
                    <a:pt x="429" y="251"/>
                  </a:lnTo>
                  <a:lnTo>
                    <a:pt x="338" y="162"/>
                  </a:lnTo>
                  <a:lnTo>
                    <a:pt x="150" y="355"/>
                  </a:lnTo>
                  <a:lnTo>
                    <a:pt x="241" y="444"/>
                  </a:lnTo>
                  <a:lnTo>
                    <a:pt x="220" y="475"/>
                  </a:lnTo>
                  <a:lnTo>
                    <a:pt x="185" y="543"/>
                  </a:lnTo>
                  <a:lnTo>
                    <a:pt x="157" y="614"/>
                  </a:lnTo>
                  <a:lnTo>
                    <a:pt x="136" y="689"/>
                  </a:lnTo>
                  <a:lnTo>
                    <a:pt x="128" y="728"/>
                  </a:lnTo>
                  <a:lnTo>
                    <a:pt x="0" y="729"/>
                  </a:lnTo>
                  <a:lnTo>
                    <a:pt x="4" y="999"/>
                  </a:lnTo>
                  <a:lnTo>
                    <a:pt x="132" y="998"/>
                  </a:lnTo>
                  <a:lnTo>
                    <a:pt x="140" y="1035"/>
                  </a:lnTo>
                  <a:lnTo>
                    <a:pt x="163" y="1109"/>
                  </a:lnTo>
                  <a:lnTo>
                    <a:pt x="193" y="1180"/>
                  </a:lnTo>
                  <a:lnTo>
                    <a:pt x="231" y="1246"/>
                  </a:lnTo>
                  <a:lnTo>
                    <a:pt x="253" y="1279"/>
                  </a:lnTo>
                  <a:lnTo>
                    <a:pt x="163" y="1370"/>
                  </a:lnTo>
                  <a:lnTo>
                    <a:pt x="356" y="1558"/>
                  </a:lnTo>
                  <a:lnTo>
                    <a:pt x="446" y="1466"/>
                  </a:lnTo>
                  <a:close/>
                </a:path>
              </a:pathLst>
            </a:custGeom>
            <a:solidFill>
              <a:srgbClr val="F7F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6" name="Freeform 14"/>
            <p:cNvSpPr>
              <a:spLocks/>
            </p:cNvSpPr>
            <p:nvPr/>
          </p:nvSpPr>
          <p:spPr bwMode="auto">
            <a:xfrm>
              <a:off x="6853238" y="3011488"/>
              <a:ext cx="515938" cy="515938"/>
            </a:xfrm>
            <a:custGeom>
              <a:avLst/>
              <a:gdLst>
                <a:gd name="T0" fmla="*/ 751 w 1301"/>
                <a:gd name="T1" fmla="*/ 1302 h 1302"/>
                <a:gd name="T2" fmla="*/ 846 w 1301"/>
                <a:gd name="T3" fmla="*/ 1280 h 1302"/>
                <a:gd name="T4" fmla="*/ 964 w 1301"/>
                <a:gd name="T5" fmla="*/ 1229 h 1302"/>
                <a:gd name="T6" fmla="*/ 938 w 1301"/>
                <a:gd name="T7" fmla="*/ 1124 h 1302"/>
                <a:gd name="T8" fmla="*/ 1064 w 1301"/>
                <a:gd name="T9" fmla="*/ 1020 h 1302"/>
                <a:gd name="T10" fmla="*/ 1182 w 1301"/>
                <a:gd name="T11" fmla="*/ 1040 h 1302"/>
                <a:gd name="T12" fmla="*/ 1232 w 1301"/>
                <a:gd name="T13" fmla="*/ 959 h 1302"/>
                <a:gd name="T14" fmla="*/ 1281 w 1301"/>
                <a:gd name="T15" fmla="*/ 839 h 1302"/>
                <a:gd name="T16" fmla="*/ 1188 w 1301"/>
                <a:gd name="T17" fmla="*/ 782 h 1302"/>
                <a:gd name="T18" fmla="*/ 1204 w 1301"/>
                <a:gd name="T19" fmla="*/ 619 h 1302"/>
                <a:gd name="T20" fmla="*/ 1301 w 1301"/>
                <a:gd name="T21" fmla="*/ 550 h 1302"/>
                <a:gd name="T22" fmla="*/ 1279 w 1301"/>
                <a:gd name="T23" fmla="*/ 455 h 1302"/>
                <a:gd name="T24" fmla="*/ 1228 w 1301"/>
                <a:gd name="T25" fmla="*/ 337 h 1302"/>
                <a:gd name="T26" fmla="*/ 1123 w 1301"/>
                <a:gd name="T27" fmla="*/ 363 h 1302"/>
                <a:gd name="T28" fmla="*/ 1020 w 1301"/>
                <a:gd name="T29" fmla="*/ 237 h 1302"/>
                <a:gd name="T30" fmla="*/ 1039 w 1301"/>
                <a:gd name="T31" fmla="*/ 119 h 1302"/>
                <a:gd name="T32" fmla="*/ 959 w 1301"/>
                <a:gd name="T33" fmla="*/ 69 h 1302"/>
                <a:gd name="T34" fmla="*/ 838 w 1301"/>
                <a:gd name="T35" fmla="*/ 20 h 1302"/>
                <a:gd name="T36" fmla="*/ 781 w 1301"/>
                <a:gd name="T37" fmla="*/ 113 h 1302"/>
                <a:gd name="T38" fmla="*/ 683 w 1301"/>
                <a:gd name="T39" fmla="*/ 99 h 1302"/>
                <a:gd name="T40" fmla="*/ 627 w 1301"/>
                <a:gd name="T41" fmla="*/ 97 h 1302"/>
                <a:gd name="T42" fmla="*/ 584 w 1301"/>
                <a:gd name="T43" fmla="*/ 101 h 1302"/>
                <a:gd name="T44" fmla="*/ 549 w 1301"/>
                <a:gd name="T45" fmla="*/ 0 h 1302"/>
                <a:gd name="T46" fmla="*/ 455 w 1301"/>
                <a:gd name="T47" fmla="*/ 22 h 1302"/>
                <a:gd name="T48" fmla="*/ 335 w 1301"/>
                <a:gd name="T49" fmla="*/ 73 h 1302"/>
                <a:gd name="T50" fmla="*/ 363 w 1301"/>
                <a:gd name="T51" fmla="*/ 178 h 1302"/>
                <a:gd name="T52" fmla="*/ 237 w 1301"/>
                <a:gd name="T53" fmla="*/ 282 h 1302"/>
                <a:gd name="T54" fmla="*/ 119 w 1301"/>
                <a:gd name="T55" fmla="*/ 262 h 1302"/>
                <a:gd name="T56" fmla="*/ 68 w 1301"/>
                <a:gd name="T57" fmla="*/ 342 h 1302"/>
                <a:gd name="T58" fmla="*/ 19 w 1301"/>
                <a:gd name="T59" fmla="*/ 463 h 1302"/>
                <a:gd name="T60" fmla="*/ 112 w 1301"/>
                <a:gd name="T61" fmla="*/ 520 h 1302"/>
                <a:gd name="T62" fmla="*/ 97 w 1301"/>
                <a:gd name="T63" fmla="*/ 683 h 1302"/>
                <a:gd name="T64" fmla="*/ 0 w 1301"/>
                <a:gd name="T65" fmla="*/ 752 h 1302"/>
                <a:gd name="T66" fmla="*/ 22 w 1301"/>
                <a:gd name="T67" fmla="*/ 847 h 1302"/>
                <a:gd name="T68" fmla="*/ 72 w 1301"/>
                <a:gd name="T69" fmla="*/ 966 h 1302"/>
                <a:gd name="T70" fmla="*/ 177 w 1301"/>
                <a:gd name="T71" fmla="*/ 939 h 1302"/>
                <a:gd name="T72" fmla="*/ 281 w 1301"/>
                <a:gd name="T73" fmla="*/ 1064 h 1302"/>
                <a:gd name="T74" fmla="*/ 261 w 1301"/>
                <a:gd name="T75" fmla="*/ 1182 h 1302"/>
                <a:gd name="T76" fmla="*/ 342 w 1301"/>
                <a:gd name="T77" fmla="*/ 1233 h 1302"/>
                <a:gd name="T78" fmla="*/ 462 w 1301"/>
                <a:gd name="T79" fmla="*/ 1282 h 1302"/>
                <a:gd name="T80" fmla="*/ 519 w 1301"/>
                <a:gd name="T81" fmla="*/ 1189 h 1302"/>
                <a:gd name="T82" fmla="*/ 618 w 1301"/>
                <a:gd name="T83" fmla="*/ 1204 h 1302"/>
                <a:gd name="T84" fmla="*/ 674 w 1301"/>
                <a:gd name="T85" fmla="*/ 1204 h 1302"/>
                <a:gd name="T86" fmla="*/ 716 w 1301"/>
                <a:gd name="T87" fmla="*/ 1200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1" h="1302">
                  <a:moveTo>
                    <a:pt x="735" y="1198"/>
                  </a:moveTo>
                  <a:lnTo>
                    <a:pt x="751" y="1302"/>
                  </a:lnTo>
                  <a:lnTo>
                    <a:pt x="784" y="1296"/>
                  </a:lnTo>
                  <a:lnTo>
                    <a:pt x="846" y="1280"/>
                  </a:lnTo>
                  <a:lnTo>
                    <a:pt x="907" y="1257"/>
                  </a:lnTo>
                  <a:lnTo>
                    <a:pt x="964" y="1229"/>
                  </a:lnTo>
                  <a:lnTo>
                    <a:pt x="992" y="1213"/>
                  </a:lnTo>
                  <a:lnTo>
                    <a:pt x="938" y="1124"/>
                  </a:lnTo>
                  <a:lnTo>
                    <a:pt x="983" y="1094"/>
                  </a:lnTo>
                  <a:lnTo>
                    <a:pt x="1064" y="1020"/>
                  </a:lnTo>
                  <a:lnTo>
                    <a:pt x="1097" y="978"/>
                  </a:lnTo>
                  <a:lnTo>
                    <a:pt x="1182" y="1040"/>
                  </a:lnTo>
                  <a:lnTo>
                    <a:pt x="1200" y="1014"/>
                  </a:lnTo>
                  <a:lnTo>
                    <a:pt x="1232" y="959"/>
                  </a:lnTo>
                  <a:lnTo>
                    <a:pt x="1259" y="901"/>
                  </a:lnTo>
                  <a:lnTo>
                    <a:pt x="1281" y="839"/>
                  </a:lnTo>
                  <a:lnTo>
                    <a:pt x="1289" y="806"/>
                  </a:lnTo>
                  <a:lnTo>
                    <a:pt x="1188" y="782"/>
                  </a:lnTo>
                  <a:lnTo>
                    <a:pt x="1200" y="727"/>
                  </a:lnTo>
                  <a:lnTo>
                    <a:pt x="1204" y="619"/>
                  </a:lnTo>
                  <a:lnTo>
                    <a:pt x="1197" y="567"/>
                  </a:lnTo>
                  <a:lnTo>
                    <a:pt x="1301" y="550"/>
                  </a:lnTo>
                  <a:lnTo>
                    <a:pt x="1294" y="517"/>
                  </a:lnTo>
                  <a:lnTo>
                    <a:pt x="1279" y="455"/>
                  </a:lnTo>
                  <a:lnTo>
                    <a:pt x="1257" y="394"/>
                  </a:lnTo>
                  <a:lnTo>
                    <a:pt x="1228" y="337"/>
                  </a:lnTo>
                  <a:lnTo>
                    <a:pt x="1213" y="309"/>
                  </a:lnTo>
                  <a:lnTo>
                    <a:pt x="1123" y="363"/>
                  </a:lnTo>
                  <a:lnTo>
                    <a:pt x="1094" y="318"/>
                  </a:lnTo>
                  <a:lnTo>
                    <a:pt x="1020" y="237"/>
                  </a:lnTo>
                  <a:lnTo>
                    <a:pt x="977" y="204"/>
                  </a:lnTo>
                  <a:lnTo>
                    <a:pt x="1039" y="119"/>
                  </a:lnTo>
                  <a:lnTo>
                    <a:pt x="1013" y="101"/>
                  </a:lnTo>
                  <a:lnTo>
                    <a:pt x="959" y="69"/>
                  </a:lnTo>
                  <a:lnTo>
                    <a:pt x="900" y="42"/>
                  </a:lnTo>
                  <a:lnTo>
                    <a:pt x="838" y="20"/>
                  </a:lnTo>
                  <a:lnTo>
                    <a:pt x="806" y="12"/>
                  </a:lnTo>
                  <a:lnTo>
                    <a:pt x="781" y="113"/>
                  </a:lnTo>
                  <a:lnTo>
                    <a:pt x="748" y="107"/>
                  </a:lnTo>
                  <a:lnTo>
                    <a:pt x="683" y="99"/>
                  </a:lnTo>
                  <a:lnTo>
                    <a:pt x="650" y="97"/>
                  </a:lnTo>
                  <a:lnTo>
                    <a:pt x="627" y="97"/>
                  </a:lnTo>
                  <a:lnTo>
                    <a:pt x="604" y="100"/>
                  </a:lnTo>
                  <a:lnTo>
                    <a:pt x="584" y="101"/>
                  </a:lnTo>
                  <a:lnTo>
                    <a:pt x="565" y="104"/>
                  </a:lnTo>
                  <a:lnTo>
                    <a:pt x="549" y="0"/>
                  </a:lnTo>
                  <a:lnTo>
                    <a:pt x="517" y="7"/>
                  </a:lnTo>
                  <a:lnTo>
                    <a:pt x="455" y="22"/>
                  </a:lnTo>
                  <a:lnTo>
                    <a:pt x="394" y="44"/>
                  </a:lnTo>
                  <a:lnTo>
                    <a:pt x="335" y="73"/>
                  </a:lnTo>
                  <a:lnTo>
                    <a:pt x="308" y="88"/>
                  </a:lnTo>
                  <a:lnTo>
                    <a:pt x="363" y="178"/>
                  </a:lnTo>
                  <a:lnTo>
                    <a:pt x="317" y="208"/>
                  </a:lnTo>
                  <a:lnTo>
                    <a:pt x="237" y="282"/>
                  </a:lnTo>
                  <a:lnTo>
                    <a:pt x="203" y="324"/>
                  </a:lnTo>
                  <a:lnTo>
                    <a:pt x="119" y="262"/>
                  </a:lnTo>
                  <a:lnTo>
                    <a:pt x="101" y="288"/>
                  </a:lnTo>
                  <a:lnTo>
                    <a:pt x="68" y="342"/>
                  </a:lnTo>
                  <a:lnTo>
                    <a:pt x="41" y="402"/>
                  </a:lnTo>
                  <a:lnTo>
                    <a:pt x="19" y="463"/>
                  </a:lnTo>
                  <a:lnTo>
                    <a:pt x="11" y="495"/>
                  </a:lnTo>
                  <a:lnTo>
                    <a:pt x="112" y="520"/>
                  </a:lnTo>
                  <a:lnTo>
                    <a:pt x="101" y="574"/>
                  </a:lnTo>
                  <a:lnTo>
                    <a:pt x="97" y="683"/>
                  </a:lnTo>
                  <a:lnTo>
                    <a:pt x="103" y="736"/>
                  </a:lnTo>
                  <a:lnTo>
                    <a:pt x="0" y="752"/>
                  </a:lnTo>
                  <a:lnTo>
                    <a:pt x="5" y="784"/>
                  </a:lnTo>
                  <a:lnTo>
                    <a:pt x="22" y="847"/>
                  </a:lnTo>
                  <a:lnTo>
                    <a:pt x="44" y="908"/>
                  </a:lnTo>
                  <a:lnTo>
                    <a:pt x="72" y="966"/>
                  </a:lnTo>
                  <a:lnTo>
                    <a:pt x="88" y="993"/>
                  </a:lnTo>
                  <a:lnTo>
                    <a:pt x="177" y="939"/>
                  </a:lnTo>
                  <a:lnTo>
                    <a:pt x="207" y="984"/>
                  </a:lnTo>
                  <a:lnTo>
                    <a:pt x="281" y="1064"/>
                  </a:lnTo>
                  <a:lnTo>
                    <a:pt x="324" y="1098"/>
                  </a:lnTo>
                  <a:lnTo>
                    <a:pt x="261" y="1182"/>
                  </a:lnTo>
                  <a:lnTo>
                    <a:pt x="287" y="1200"/>
                  </a:lnTo>
                  <a:lnTo>
                    <a:pt x="342" y="1233"/>
                  </a:lnTo>
                  <a:lnTo>
                    <a:pt x="400" y="1260"/>
                  </a:lnTo>
                  <a:lnTo>
                    <a:pt x="462" y="1282"/>
                  </a:lnTo>
                  <a:lnTo>
                    <a:pt x="495" y="1290"/>
                  </a:lnTo>
                  <a:lnTo>
                    <a:pt x="519" y="1189"/>
                  </a:lnTo>
                  <a:lnTo>
                    <a:pt x="552" y="1197"/>
                  </a:lnTo>
                  <a:lnTo>
                    <a:pt x="618" y="1204"/>
                  </a:lnTo>
                  <a:lnTo>
                    <a:pt x="650" y="1204"/>
                  </a:lnTo>
                  <a:lnTo>
                    <a:pt x="674" y="1204"/>
                  </a:lnTo>
                  <a:lnTo>
                    <a:pt x="697" y="1203"/>
                  </a:lnTo>
                  <a:lnTo>
                    <a:pt x="716" y="1200"/>
                  </a:lnTo>
                  <a:lnTo>
                    <a:pt x="735" y="11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7" name="Freeform 15"/>
            <p:cNvSpPr>
              <a:spLocks/>
            </p:cNvSpPr>
            <p:nvPr/>
          </p:nvSpPr>
          <p:spPr bwMode="auto">
            <a:xfrm>
              <a:off x="7389813" y="3028950"/>
              <a:ext cx="301625" cy="301625"/>
            </a:xfrm>
            <a:custGeom>
              <a:avLst/>
              <a:gdLst>
                <a:gd name="T0" fmla="*/ 195 w 760"/>
                <a:gd name="T1" fmla="*/ 652 h 761"/>
                <a:gd name="T2" fmla="*/ 223 w 760"/>
                <a:gd name="T3" fmla="*/ 670 h 761"/>
                <a:gd name="T4" fmla="*/ 287 w 760"/>
                <a:gd name="T5" fmla="*/ 696 h 761"/>
                <a:gd name="T6" fmla="*/ 320 w 760"/>
                <a:gd name="T7" fmla="*/ 704 h 761"/>
                <a:gd name="T8" fmla="*/ 320 w 760"/>
                <a:gd name="T9" fmla="*/ 761 h 761"/>
                <a:gd name="T10" fmla="*/ 441 w 760"/>
                <a:gd name="T11" fmla="*/ 761 h 761"/>
                <a:gd name="T12" fmla="*/ 441 w 760"/>
                <a:gd name="T13" fmla="*/ 704 h 761"/>
                <a:gd name="T14" fmla="*/ 475 w 760"/>
                <a:gd name="T15" fmla="*/ 696 h 761"/>
                <a:gd name="T16" fmla="*/ 538 w 760"/>
                <a:gd name="T17" fmla="*/ 670 h 761"/>
                <a:gd name="T18" fmla="*/ 567 w 760"/>
                <a:gd name="T19" fmla="*/ 652 h 761"/>
                <a:gd name="T20" fmla="*/ 607 w 760"/>
                <a:gd name="T21" fmla="*/ 692 h 761"/>
                <a:gd name="T22" fmla="*/ 691 w 760"/>
                <a:gd name="T23" fmla="*/ 606 h 761"/>
                <a:gd name="T24" fmla="*/ 651 w 760"/>
                <a:gd name="T25" fmla="*/ 566 h 761"/>
                <a:gd name="T26" fmla="*/ 669 w 760"/>
                <a:gd name="T27" fmla="*/ 538 h 761"/>
                <a:gd name="T28" fmla="*/ 696 w 760"/>
                <a:gd name="T29" fmla="*/ 474 h 761"/>
                <a:gd name="T30" fmla="*/ 704 w 760"/>
                <a:gd name="T31" fmla="*/ 441 h 761"/>
                <a:gd name="T32" fmla="*/ 760 w 760"/>
                <a:gd name="T33" fmla="*/ 441 h 761"/>
                <a:gd name="T34" fmla="*/ 760 w 760"/>
                <a:gd name="T35" fmla="*/ 320 h 761"/>
                <a:gd name="T36" fmla="*/ 704 w 760"/>
                <a:gd name="T37" fmla="*/ 320 h 761"/>
                <a:gd name="T38" fmla="*/ 696 w 760"/>
                <a:gd name="T39" fmla="*/ 286 h 761"/>
                <a:gd name="T40" fmla="*/ 669 w 760"/>
                <a:gd name="T41" fmla="*/ 223 h 761"/>
                <a:gd name="T42" fmla="*/ 651 w 760"/>
                <a:gd name="T43" fmla="*/ 194 h 761"/>
                <a:gd name="T44" fmla="*/ 691 w 760"/>
                <a:gd name="T45" fmla="*/ 154 h 761"/>
                <a:gd name="T46" fmla="*/ 607 w 760"/>
                <a:gd name="T47" fmla="*/ 69 h 761"/>
                <a:gd name="T48" fmla="*/ 567 w 760"/>
                <a:gd name="T49" fmla="*/ 109 h 761"/>
                <a:gd name="T50" fmla="*/ 538 w 760"/>
                <a:gd name="T51" fmla="*/ 91 h 761"/>
                <a:gd name="T52" fmla="*/ 475 w 760"/>
                <a:gd name="T53" fmla="*/ 65 h 761"/>
                <a:gd name="T54" fmla="*/ 441 w 760"/>
                <a:gd name="T55" fmla="*/ 57 h 761"/>
                <a:gd name="T56" fmla="*/ 441 w 760"/>
                <a:gd name="T57" fmla="*/ 0 h 761"/>
                <a:gd name="T58" fmla="*/ 320 w 760"/>
                <a:gd name="T59" fmla="*/ 0 h 761"/>
                <a:gd name="T60" fmla="*/ 320 w 760"/>
                <a:gd name="T61" fmla="*/ 57 h 761"/>
                <a:gd name="T62" fmla="*/ 287 w 760"/>
                <a:gd name="T63" fmla="*/ 65 h 761"/>
                <a:gd name="T64" fmla="*/ 223 w 760"/>
                <a:gd name="T65" fmla="*/ 91 h 761"/>
                <a:gd name="T66" fmla="*/ 195 w 760"/>
                <a:gd name="T67" fmla="*/ 109 h 761"/>
                <a:gd name="T68" fmla="*/ 154 w 760"/>
                <a:gd name="T69" fmla="*/ 69 h 761"/>
                <a:gd name="T70" fmla="*/ 69 w 760"/>
                <a:gd name="T71" fmla="*/ 154 h 761"/>
                <a:gd name="T72" fmla="*/ 109 w 760"/>
                <a:gd name="T73" fmla="*/ 194 h 761"/>
                <a:gd name="T74" fmla="*/ 91 w 760"/>
                <a:gd name="T75" fmla="*/ 223 h 761"/>
                <a:gd name="T76" fmla="*/ 65 w 760"/>
                <a:gd name="T77" fmla="*/ 286 h 761"/>
                <a:gd name="T78" fmla="*/ 57 w 760"/>
                <a:gd name="T79" fmla="*/ 320 h 761"/>
                <a:gd name="T80" fmla="*/ 0 w 760"/>
                <a:gd name="T81" fmla="*/ 320 h 761"/>
                <a:gd name="T82" fmla="*/ 0 w 760"/>
                <a:gd name="T83" fmla="*/ 441 h 761"/>
                <a:gd name="T84" fmla="*/ 57 w 760"/>
                <a:gd name="T85" fmla="*/ 441 h 761"/>
                <a:gd name="T86" fmla="*/ 65 w 760"/>
                <a:gd name="T87" fmla="*/ 474 h 761"/>
                <a:gd name="T88" fmla="*/ 91 w 760"/>
                <a:gd name="T89" fmla="*/ 538 h 761"/>
                <a:gd name="T90" fmla="*/ 109 w 760"/>
                <a:gd name="T91" fmla="*/ 566 h 761"/>
                <a:gd name="T92" fmla="*/ 69 w 760"/>
                <a:gd name="T93" fmla="*/ 606 h 761"/>
                <a:gd name="T94" fmla="*/ 154 w 760"/>
                <a:gd name="T95" fmla="*/ 692 h 761"/>
                <a:gd name="T96" fmla="*/ 195 w 760"/>
                <a:gd name="T97" fmla="*/ 65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0" h="761">
                  <a:moveTo>
                    <a:pt x="195" y="652"/>
                  </a:moveTo>
                  <a:lnTo>
                    <a:pt x="223" y="670"/>
                  </a:lnTo>
                  <a:lnTo>
                    <a:pt x="287" y="696"/>
                  </a:lnTo>
                  <a:lnTo>
                    <a:pt x="320" y="704"/>
                  </a:lnTo>
                  <a:lnTo>
                    <a:pt x="320" y="761"/>
                  </a:lnTo>
                  <a:lnTo>
                    <a:pt x="441" y="761"/>
                  </a:lnTo>
                  <a:lnTo>
                    <a:pt x="441" y="704"/>
                  </a:lnTo>
                  <a:lnTo>
                    <a:pt x="475" y="696"/>
                  </a:lnTo>
                  <a:lnTo>
                    <a:pt x="538" y="670"/>
                  </a:lnTo>
                  <a:lnTo>
                    <a:pt x="567" y="652"/>
                  </a:lnTo>
                  <a:lnTo>
                    <a:pt x="607" y="692"/>
                  </a:lnTo>
                  <a:lnTo>
                    <a:pt x="691" y="606"/>
                  </a:lnTo>
                  <a:lnTo>
                    <a:pt x="651" y="566"/>
                  </a:lnTo>
                  <a:lnTo>
                    <a:pt x="669" y="538"/>
                  </a:lnTo>
                  <a:lnTo>
                    <a:pt x="696" y="474"/>
                  </a:lnTo>
                  <a:lnTo>
                    <a:pt x="704" y="441"/>
                  </a:lnTo>
                  <a:lnTo>
                    <a:pt x="760" y="441"/>
                  </a:lnTo>
                  <a:lnTo>
                    <a:pt x="760" y="320"/>
                  </a:lnTo>
                  <a:lnTo>
                    <a:pt x="704" y="320"/>
                  </a:lnTo>
                  <a:lnTo>
                    <a:pt x="696" y="286"/>
                  </a:lnTo>
                  <a:lnTo>
                    <a:pt x="669" y="223"/>
                  </a:lnTo>
                  <a:lnTo>
                    <a:pt x="651" y="194"/>
                  </a:lnTo>
                  <a:lnTo>
                    <a:pt x="691" y="154"/>
                  </a:lnTo>
                  <a:lnTo>
                    <a:pt x="607" y="69"/>
                  </a:lnTo>
                  <a:lnTo>
                    <a:pt x="567" y="109"/>
                  </a:lnTo>
                  <a:lnTo>
                    <a:pt x="538" y="91"/>
                  </a:lnTo>
                  <a:lnTo>
                    <a:pt x="475" y="65"/>
                  </a:lnTo>
                  <a:lnTo>
                    <a:pt x="441" y="57"/>
                  </a:lnTo>
                  <a:lnTo>
                    <a:pt x="441" y="0"/>
                  </a:lnTo>
                  <a:lnTo>
                    <a:pt x="320" y="0"/>
                  </a:lnTo>
                  <a:lnTo>
                    <a:pt x="320" y="57"/>
                  </a:lnTo>
                  <a:lnTo>
                    <a:pt x="287" y="65"/>
                  </a:lnTo>
                  <a:lnTo>
                    <a:pt x="223" y="91"/>
                  </a:lnTo>
                  <a:lnTo>
                    <a:pt x="195" y="109"/>
                  </a:lnTo>
                  <a:lnTo>
                    <a:pt x="154" y="69"/>
                  </a:lnTo>
                  <a:lnTo>
                    <a:pt x="69" y="154"/>
                  </a:lnTo>
                  <a:lnTo>
                    <a:pt x="109" y="194"/>
                  </a:lnTo>
                  <a:lnTo>
                    <a:pt x="91" y="223"/>
                  </a:lnTo>
                  <a:lnTo>
                    <a:pt x="65" y="286"/>
                  </a:lnTo>
                  <a:lnTo>
                    <a:pt x="57" y="320"/>
                  </a:lnTo>
                  <a:lnTo>
                    <a:pt x="0" y="320"/>
                  </a:lnTo>
                  <a:lnTo>
                    <a:pt x="0" y="441"/>
                  </a:lnTo>
                  <a:lnTo>
                    <a:pt x="57" y="441"/>
                  </a:lnTo>
                  <a:lnTo>
                    <a:pt x="65" y="474"/>
                  </a:lnTo>
                  <a:lnTo>
                    <a:pt x="91" y="538"/>
                  </a:lnTo>
                  <a:lnTo>
                    <a:pt x="109" y="566"/>
                  </a:lnTo>
                  <a:lnTo>
                    <a:pt x="69" y="606"/>
                  </a:lnTo>
                  <a:lnTo>
                    <a:pt x="154" y="692"/>
                  </a:lnTo>
                  <a:lnTo>
                    <a:pt x="195" y="6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8" name="Freeform 16"/>
            <p:cNvSpPr>
              <a:spLocks/>
            </p:cNvSpPr>
            <p:nvPr/>
          </p:nvSpPr>
          <p:spPr bwMode="auto">
            <a:xfrm>
              <a:off x="6724650" y="2873375"/>
              <a:ext cx="215900" cy="215900"/>
            </a:xfrm>
            <a:custGeom>
              <a:avLst/>
              <a:gdLst>
                <a:gd name="T0" fmla="*/ 292 w 545"/>
                <a:gd name="T1" fmla="*/ 544 h 544"/>
                <a:gd name="T2" fmla="*/ 371 w 545"/>
                <a:gd name="T3" fmla="*/ 527 h 544"/>
                <a:gd name="T4" fmla="*/ 375 w 545"/>
                <a:gd name="T5" fmla="*/ 478 h 544"/>
                <a:gd name="T6" fmla="*/ 431 w 545"/>
                <a:gd name="T7" fmla="*/ 439 h 544"/>
                <a:gd name="T8" fmla="*/ 479 w 545"/>
                <a:gd name="T9" fmla="*/ 451 h 544"/>
                <a:gd name="T10" fmla="*/ 523 w 545"/>
                <a:gd name="T11" fmla="*/ 385 h 544"/>
                <a:gd name="T12" fmla="*/ 490 w 545"/>
                <a:gd name="T13" fmla="*/ 345 h 544"/>
                <a:gd name="T14" fmla="*/ 503 w 545"/>
                <a:gd name="T15" fmla="*/ 277 h 544"/>
                <a:gd name="T16" fmla="*/ 545 w 545"/>
                <a:gd name="T17" fmla="*/ 253 h 544"/>
                <a:gd name="T18" fmla="*/ 528 w 545"/>
                <a:gd name="T19" fmla="*/ 174 h 544"/>
                <a:gd name="T20" fmla="*/ 479 w 545"/>
                <a:gd name="T21" fmla="*/ 170 h 544"/>
                <a:gd name="T22" fmla="*/ 440 w 545"/>
                <a:gd name="T23" fmla="*/ 114 h 544"/>
                <a:gd name="T24" fmla="*/ 451 w 545"/>
                <a:gd name="T25" fmla="*/ 66 h 544"/>
                <a:gd name="T26" fmla="*/ 385 w 545"/>
                <a:gd name="T27" fmla="*/ 22 h 544"/>
                <a:gd name="T28" fmla="*/ 345 w 545"/>
                <a:gd name="T29" fmla="*/ 54 h 544"/>
                <a:gd name="T30" fmla="*/ 273 w 545"/>
                <a:gd name="T31" fmla="*/ 43 h 544"/>
                <a:gd name="T32" fmla="*/ 257 w 545"/>
                <a:gd name="T33" fmla="*/ 43 h 544"/>
                <a:gd name="T34" fmla="*/ 226 w 545"/>
                <a:gd name="T35" fmla="*/ 2 h 544"/>
                <a:gd name="T36" fmla="*/ 151 w 545"/>
                <a:gd name="T37" fmla="*/ 27 h 544"/>
                <a:gd name="T38" fmla="*/ 151 w 545"/>
                <a:gd name="T39" fmla="*/ 78 h 544"/>
                <a:gd name="T40" fmla="*/ 99 w 545"/>
                <a:gd name="T41" fmla="*/ 122 h 544"/>
                <a:gd name="T42" fmla="*/ 50 w 545"/>
                <a:gd name="T43" fmla="*/ 113 h 544"/>
                <a:gd name="T44" fmla="*/ 13 w 545"/>
                <a:gd name="T45" fmla="*/ 185 h 544"/>
                <a:gd name="T46" fmla="*/ 48 w 545"/>
                <a:gd name="T47" fmla="*/ 222 h 544"/>
                <a:gd name="T48" fmla="*/ 43 w 545"/>
                <a:gd name="T49" fmla="*/ 288 h 544"/>
                <a:gd name="T50" fmla="*/ 3 w 545"/>
                <a:gd name="T51" fmla="*/ 319 h 544"/>
                <a:gd name="T52" fmla="*/ 28 w 545"/>
                <a:gd name="T53" fmla="*/ 394 h 544"/>
                <a:gd name="T54" fmla="*/ 78 w 545"/>
                <a:gd name="T55" fmla="*/ 394 h 544"/>
                <a:gd name="T56" fmla="*/ 122 w 545"/>
                <a:gd name="T57" fmla="*/ 446 h 544"/>
                <a:gd name="T58" fmla="*/ 114 w 545"/>
                <a:gd name="T59" fmla="*/ 495 h 544"/>
                <a:gd name="T60" fmla="*/ 186 w 545"/>
                <a:gd name="T61" fmla="*/ 531 h 544"/>
                <a:gd name="T62" fmla="*/ 236 w 545"/>
                <a:gd name="T63" fmla="*/ 500 h 544"/>
                <a:gd name="T64" fmla="*/ 280 w 545"/>
                <a:gd name="T65" fmla="*/ 50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5" h="544">
                  <a:moveTo>
                    <a:pt x="289" y="501"/>
                  </a:moveTo>
                  <a:lnTo>
                    <a:pt x="292" y="544"/>
                  </a:lnTo>
                  <a:lnTo>
                    <a:pt x="319" y="542"/>
                  </a:lnTo>
                  <a:lnTo>
                    <a:pt x="371" y="527"/>
                  </a:lnTo>
                  <a:lnTo>
                    <a:pt x="394" y="516"/>
                  </a:lnTo>
                  <a:lnTo>
                    <a:pt x="375" y="478"/>
                  </a:lnTo>
                  <a:lnTo>
                    <a:pt x="396" y="466"/>
                  </a:lnTo>
                  <a:lnTo>
                    <a:pt x="431" y="439"/>
                  </a:lnTo>
                  <a:lnTo>
                    <a:pt x="446" y="422"/>
                  </a:lnTo>
                  <a:lnTo>
                    <a:pt x="479" y="451"/>
                  </a:lnTo>
                  <a:lnTo>
                    <a:pt x="495" y="430"/>
                  </a:lnTo>
                  <a:lnTo>
                    <a:pt x="523" y="385"/>
                  </a:lnTo>
                  <a:lnTo>
                    <a:pt x="532" y="359"/>
                  </a:lnTo>
                  <a:lnTo>
                    <a:pt x="490" y="345"/>
                  </a:lnTo>
                  <a:lnTo>
                    <a:pt x="497" y="323"/>
                  </a:lnTo>
                  <a:lnTo>
                    <a:pt x="503" y="277"/>
                  </a:lnTo>
                  <a:lnTo>
                    <a:pt x="502" y="255"/>
                  </a:lnTo>
                  <a:lnTo>
                    <a:pt x="545" y="253"/>
                  </a:lnTo>
                  <a:lnTo>
                    <a:pt x="542" y="225"/>
                  </a:lnTo>
                  <a:lnTo>
                    <a:pt x="528" y="174"/>
                  </a:lnTo>
                  <a:lnTo>
                    <a:pt x="517" y="150"/>
                  </a:lnTo>
                  <a:lnTo>
                    <a:pt x="479" y="170"/>
                  </a:lnTo>
                  <a:lnTo>
                    <a:pt x="467" y="149"/>
                  </a:lnTo>
                  <a:lnTo>
                    <a:pt x="440" y="114"/>
                  </a:lnTo>
                  <a:lnTo>
                    <a:pt x="423" y="98"/>
                  </a:lnTo>
                  <a:lnTo>
                    <a:pt x="451" y="66"/>
                  </a:lnTo>
                  <a:lnTo>
                    <a:pt x="432" y="49"/>
                  </a:lnTo>
                  <a:lnTo>
                    <a:pt x="385" y="22"/>
                  </a:lnTo>
                  <a:lnTo>
                    <a:pt x="359" y="13"/>
                  </a:lnTo>
                  <a:lnTo>
                    <a:pt x="345" y="54"/>
                  </a:lnTo>
                  <a:lnTo>
                    <a:pt x="309" y="44"/>
                  </a:lnTo>
                  <a:lnTo>
                    <a:pt x="273" y="43"/>
                  </a:lnTo>
                  <a:lnTo>
                    <a:pt x="265" y="43"/>
                  </a:lnTo>
                  <a:lnTo>
                    <a:pt x="257" y="43"/>
                  </a:lnTo>
                  <a:lnTo>
                    <a:pt x="253" y="0"/>
                  </a:lnTo>
                  <a:lnTo>
                    <a:pt x="226" y="2"/>
                  </a:lnTo>
                  <a:lnTo>
                    <a:pt x="175" y="17"/>
                  </a:lnTo>
                  <a:lnTo>
                    <a:pt x="151" y="27"/>
                  </a:lnTo>
                  <a:lnTo>
                    <a:pt x="170" y="66"/>
                  </a:lnTo>
                  <a:lnTo>
                    <a:pt x="151" y="78"/>
                  </a:lnTo>
                  <a:lnTo>
                    <a:pt x="114" y="105"/>
                  </a:lnTo>
                  <a:lnTo>
                    <a:pt x="99" y="122"/>
                  </a:lnTo>
                  <a:lnTo>
                    <a:pt x="66" y="93"/>
                  </a:lnTo>
                  <a:lnTo>
                    <a:pt x="50" y="113"/>
                  </a:lnTo>
                  <a:lnTo>
                    <a:pt x="24" y="159"/>
                  </a:lnTo>
                  <a:lnTo>
                    <a:pt x="13" y="185"/>
                  </a:lnTo>
                  <a:lnTo>
                    <a:pt x="55" y="199"/>
                  </a:lnTo>
                  <a:lnTo>
                    <a:pt x="48" y="222"/>
                  </a:lnTo>
                  <a:lnTo>
                    <a:pt x="43" y="266"/>
                  </a:lnTo>
                  <a:lnTo>
                    <a:pt x="43" y="288"/>
                  </a:lnTo>
                  <a:lnTo>
                    <a:pt x="0" y="292"/>
                  </a:lnTo>
                  <a:lnTo>
                    <a:pt x="3" y="319"/>
                  </a:lnTo>
                  <a:lnTo>
                    <a:pt x="17" y="369"/>
                  </a:lnTo>
                  <a:lnTo>
                    <a:pt x="28" y="394"/>
                  </a:lnTo>
                  <a:lnTo>
                    <a:pt x="66" y="374"/>
                  </a:lnTo>
                  <a:lnTo>
                    <a:pt x="78" y="394"/>
                  </a:lnTo>
                  <a:lnTo>
                    <a:pt x="105" y="430"/>
                  </a:lnTo>
                  <a:lnTo>
                    <a:pt x="122" y="446"/>
                  </a:lnTo>
                  <a:lnTo>
                    <a:pt x="94" y="478"/>
                  </a:lnTo>
                  <a:lnTo>
                    <a:pt x="114" y="495"/>
                  </a:lnTo>
                  <a:lnTo>
                    <a:pt x="160" y="521"/>
                  </a:lnTo>
                  <a:lnTo>
                    <a:pt x="186" y="531"/>
                  </a:lnTo>
                  <a:lnTo>
                    <a:pt x="200" y="490"/>
                  </a:lnTo>
                  <a:lnTo>
                    <a:pt x="236" y="500"/>
                  </a:lnTo>
                  <a:lnTo>
                    <a:pt x="273" y="501"/>
                  </a:lnTo>
                  <a:lnTo>
                    <a:pt x="280" y="501"/>
                  </a:lnTo>
                  <a:lnTo>
                    <a:pt x="289" y="5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9" name="Freeform 20"/>
            <p:cNvSpPr>
              <a:spLocks/>
            </p:cNvSpPr>
            <p:nvPr/>
          </p:nvSpPr>
          <p:spPr bwMode="auto">
            <a:xfrm>
              <a:off x="6754813" y="3786188"/>
              <a:ext cx="242888" cy="241300"/>
            </a:xfrm>
            <a:custGeom>
              <a:avLst/>
              <a:gdLst>
                <a:gd name="T0" fmla="*/ 305 w 609"/>
                <a:gd name="T1" fmla="*/ 609 h 609"/>
                <a:gd name="T2" fmla="*/ 277 w 609"/>
                <a:gd name="T3" fmla="*/ 607 h 609"/>
                <a:gd name="T4" fmla="*/ 223 w 609"/>
                <a:gd name="T5" fmla="*/ 598 h 609"/>
                <a:gd name="T6" fmla="*/ 174 w 609"/>
                <a:gd name="T7" fmla="*/ 579 h 609"/>
                <a:gd name="T8" fmla="*/ 127 w 609"/>
                <a:gd name="T9" fmla="*/ 552 h 609"/>
                <a:gd name="T10" fmla="*/ 87 w 609"/>
                <a:gd name="T11" fmla="*/ 518 h 609"/>
                <a:gd name="T12" fmla="*/ 53 w 609"/>
                <a:gd name="T13" fmla="*/ 476 h 609"/>
                <a:gd name="T14" fmla="*/ 26 w 609"/>
                <a:gd name="T15" fmla="*/ 430 h 609"/>
                <a:gd name="T16" fmla="*/ 9 w 609"/>
                <a:gd name="T17" fmla="*/ 377 h 609"/>
                <a:gd name="T18" fmla="*/ 4 w 609"/>
                <a:gd name="T19" fmla="*/ 349 h 609"/>
                <a:gd name="T20" fmla="*/ 0 w 609"/>
                <a:gd name="T21" fmla="*/ 324 h 609"/>
                <a:gd name="T22" fmla="*/ 1 w 609"/>
                <a:gd name="T23" fmla="*/ 276 h 609"/>
                <a:gd name="T24" fmla="*/ 9 w 609"/>
                <a:gd name="T25" fmla="*/ 228 h 609"/>
                <a:gd name="T26" fmla="*/ 25 w 609"/>
                <a:gd name="T27" fmla="*/ 184 h 609"/>
                <a:gd name="T28" fmla="*/ 47 w 609"/>
                <a:gd name="T29" fmla="*/ 142 h 609"/>
                <a:gd name="T30" fmla="*/ 74 w 609"/>
                <a:gd name="T31" fmla="*/ 105 h 609"/>
                <a:gd name="T32" fmla="*/ 108 w 609"/>
                <a:gd name="T33" fmla="*/ 72 h 609"/>
                <a:gd name="T34" fmla="*/ 147 w 609"/>
                <a:gd name="T35" fmla="*/ 44 h 609"/>
                <a:gd name="T36" fmla="*/ 167 w 609"/>
                <a:gd name="T37" fmla="*/ 32 h 609"/>
                <a:gd name="T38" fmla="*/ 188 w 609"/>
                <a:gd name="T39" fmla="*/ 22 h 609"/>
                <a:gd name="T40" fmla="*/ 235 w 609"/>
                <a:gd name="T41" fmla="*/ 7 h 609"/>
                <a:gd name="T42" fmla="*/ 261 w 609"/>
                <a:gd name="T43" fmla="*/ 3 h 609"/>
                <a:gd name="T44" fmla="*/ 283 w 609"/>
                <a:gd name="T45" fmla="*/ 0 h 609"/>
                <a:gd name="T46" fmla="*/ 305 w 609"/>
                <a:gd name="T47" fmla="*/ 0 h 609"/>
                <a:gd name="T48" fmla="*/ 333 w 609"/>
                <a:gd name="T49" fmla="*/ 1 h 609"/>
                <a:gd name="T50" fmla="*/ 386 w 609"/>
                <a:gd name="T51" fmla="*/ 10 h 609"/>
                <a:gd name="T52" fmla="*/ 437 w 609"/>
                <a:gd name="T53" fmla="*/ 29 h 609"/>
                <a:gd name="T54" fmla="*/ 482 w 609"/>
                <a:gd name="T55" fmla="*/ 57 h 609"/>
                <a:gd name="T56" fmla="*/ 522 w 609"/>
                <a:gd name="T57" fmla="*/ 90 h 609"/>
                <a:gd name="T58" fmla="*/ 556 w 609"/>
                <a:gd name="T59" fmla="*/ 132 h 609"/>
                <a:gd name="T60" fmla="*/ 583 w 609"/>
                <a:gd name="T61" fmla="*/ 178 h 609"/>
                <a:gd name="T62" fmla="*/ 602 w 609"/>
                <a:gd name="T63" fmla="*/ 232 h 609"/>
                <a:gd name="T64" fmla="*/ 607 w 609"/>
                <a:gd name="T65" fmla="*/ 259 h 609"/>
                <a:gd name="T66" fmla="*/ 609 w 609"/>
                <a:gd name="T67" fmla="*/ 285 h 609"/>
                <a:gd name="T68" fmla="*/ 609 w 609"/>
                <a:gd name="T69" fmla="*/ 333 h 609"/>
                <a:gd name="T70" fmla="*/ 600 w 609"/>
                <a:gd name="T71" fmla="*/ 381 h 609"/>
                <a:gd name="T72" fmla="*/ 585 w 609"/>
                <a:gd name="T73" fmla="*/ 425 h 609"/>
                <a:gd name="T74" fmla="*/ 564 w 609"/>
                <a:gd name="T75" fmla="*/ 466 h 609"/>
                <a:gd name="T76" fmla="*/ 535 w 609"/>
                <a:gd name="T77" fmla="*/ 504 h 609"/>
                <a:gd name="T78" fmla="*/ 502 w 609"/>
                <a:gd name="T79" fmla="*/ 537 h 609"/>
                <a:gd name="T80" fmla="*/ 464 w 609"/>
                <a:gd name="T81" fmla="*/ 565 h 609"/>
                <a:gd name="T82" fmla="*/ 443 w 609"/>
                <a:gd name="T83" fmla="*/ 576 h 609"/>
                <a:gd name="T84" fmla="*/ 421 w 609"/>
                <a:gd name="T85" fmla="*/ 587 h 609"/>
                <a:gd name="T86" fmla="*/ 375 w 609"/>
                <a:gd name="T87" fmla="*/ 601 h 609"/>
                <a:gd name="T88" fmla="*/ 350 w 609"/>
                <a:gd name="T89" fmla="*/ 606 h 609"/>
                <a:gd name="T90" fmla="*/ 327 w 609"/>
                <a:gd name="T91" fmla="*/ 609 h 609"/>
                <a:gd name="T92" fmla="*/ 305 w 609"/>
                <a:gd name="T93"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9" h="609">
                  <a:moveTo>
                    <a:pt x="305" y="609"/>
                  </a:moveTo>
                  <a:lnTo>
                    <a:pt x="277" y="607"/>
                  </a:lnTo>
                  <a:lnTo>
                    <a:pt x="223" y="598"/>
                  </a:lnTo>
                  <a:lnTo>
                    <a:pt x="174" y="579"/>
                  </a:lnTo>
                  <a:lnTo>
                    <a:pt x="127" y="552"/>
                  </a:lnTo>
                  <a:lnTo>
                    <a:pt x="87" y="518"/>
                  </a:lnTo>
                  <a:lnTo>
                    <a:pt x="53" y="476"/>
                  </a:lnTo>
                  <a:lnTo>
                    <a:pt x="26" y="430"/>
                  </a:lnTo>
                  <a:lnTo>
                    <a:pt x="9" y="377"/>
                  </a:lnTo>
                  <a:lnTo>
                    <a:pt x="4" y="349"/>
                  </a:lnTo>
                  <a:lnTo>
                    <a:pt x="0" y="324"/>
                  </a:lnTo>
                  <a:lnTo>
                    <a:pt x="1" y="276"/>
                  </a:lnTo>
                  <a:lnTo>
                    <a:pt x="9" y="228"/>
                  </a:lnTo>
                  <a:lnTo>
                    <a:pt x="25" y="184"/>
                  </a:lnTo>
                  <a:lnTo>
                    <a:pt x="47" y="142"/>
                  </a:lnTo>
                  <a:lnTo>
                    <a:pt x="74" y="105"/>
                  </a:lnTo>
                  <a:lnTo>
                    <a:pt x="108" y="72"/>
                  </a:lnTo>
                  <a:lnTo>
                    <a:pt x="147" y="44"/>
                  </a:lnTo>
                  <a:lnTo>
                    <a:pt x="167" y="32"/>
                  </a:lnTo>
                  <a:lnTo>
                    <a:pt x="188" y="22"/>
                  </a:lnTo>
                  <a:lnTo>
                    <a:pt x="235" y="7"/>
                  </a:lnTo>
                  <a:lnTo>
                    <a:pt x="261" y="3"/>
                  </a:lnTo>
                  <a:lnTo>
                    <a:pt x="283" y="0"/>
                  </a:lnTo>
                  <a:lnTo>
                    <a:pt x="305" y="0"/>
                  </a:lnTo>
                  <a:lnTo>
                    <a:pt x="333" y="1"/>
                  </a:lnTo>
                  <a:lnTo>
                    <a:pt x="386" y="10"/>
                  </a:lnTo>
                  <a:lnTo>
                    <a:pt x="437" y="29"/>
                  </a:lnTo>
                  <a:lnTo>
                    <a:pt x="482" y="57"/>
                  </a:lnTo>
                  <a:lnTo>
                    <a:pt x="522" y="90"/>
                  </a:lnTo>
                  <a:lnTo>
                    <a:pt x="556" y="132"/>
                  </a:lnTo>
                  <a:lnTo>
                    <a:pt x="583" y="178"/>
                  </a:lnTo>
                  <a:lnTo>
                    <a:pt x="602" y="232"/>
                  </a:lnTo>
                  <a:lnTo>
                    <a:pt x="607" y="259"/>
                  </a:lnTo>
                  <a:lnTo>
                    <a:pt x="609" y="285"/>
                  </a:lnTo>
                  <a:lnTo>
                    <a:pt x="609" y="333"/>
                  </a:lnTo>
                  <a:lnTo>
                    <a:pt x="600" y="381"/>
                  </a:lnTo>
                  <a:lnTo>
                    <a:pt x="585" y="425"/>
                  </a:lnTo>
                  <a:lnTo>
                    <a:pt x="564" y="466"/>
                  </a:lnTo>
                  <a:lnTo>
                    <a:pt x="535" y="504"/>
                  </a:lnTo>
                  <a:lnTo>
                    <a:pt x="502" y="537"/>
                  </a:lnTo>
                  <a:lnTo>
                    <a:pt x="464" y="565"/>
                  </a:lnTo>
                  <a:lnTo>
                    <a:pt x="443" y="576"/>
                  </a:lnTo>
                  <a:lnTo>
                    <a:pt x="421" y="587"/>
                  </a:lnTo>
                  <a:lnTo>
                    <a:pt x="375" y="601"/>
                  </a:lnTo>
                  <a:lnTo>
                    <a:pt x="350" y="606"/>
                  </a:lnTo>
                  <a:lnTo>
                    <a:pt x="327" y="609"/>
                  </a:lnTo>
                  <a:lnTo>
                    <a:pt x="305" y="6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0" name="Freeform 21"/>
            <p:cNvSpPr>
              <a:spLocks/>
            </p:cNvSpPr>
            <p:nvPr/>
          </p:nvSpPr>
          <p:spPr bwMode="auto">
            <a:xfrm>
              <a:off x="7370763" y="3554413"/>
              <a:ext cx="468313" cy="468313"/>
            </a:xfrm>
            <a:custGeom>
              <a:avLst/>
              <a:gdLst>
                <a:gd name="T0" fmla="*/ 590 w 1180"/>
                <a:gd name="T1" fmla="*/ 1179 h 1179"/>
                <a:gd name="T2" fmla="*/ 590 w 1180"/>
                <a:gd name="T3" fmla="*/ 1179 h 1179"/>
                <a:gd name="T4" fmla="*/ 529 w 1180"/>
                <a:gd name="T5" fmla="*/ 1177 h 1179"/>
                <a:gd name="T6" fmla="*/ 414 w 1180"/>
                <a:gd name="T7" fmla="*/ 1154 h 1179"/>
                <a:gd name="T8" fmla="*/ 309 w 1180"/>
                <a:gd name="T9" fmla="*/ 1108 h 1179"/>
                <a:gd name="T10" fmla="*/ 214 w 1180"/>
                <a:gd name="T11" fmla="*/ 1045 h 1179"/>
                <a:gd name="T12" fmla="*/ 134 w 1180"/>
                <a:gd name="T13" fmla="*/ 966 h 1179"/>
                <a:gd name="T14" fmla="*/ 70 w 1180"/>
                <a:gd name="T15" fmla="*/ 871 h 1179"/>
                <a:gd name="T16" fmla="*/ 26 w 1180"/>
                <a:gd name="T17" fmla="*/ 765 h 1179"/>
                <a:gd name="T18" fmla="*/ 3 w 1180"/>
                <a:gd name="T19" fmla="*/ 651 h 1179"/>
                <a:gd name="T20" fmla="*/ 0 w 1180"/>
                <a:gd name="T21" fmla="*/ 590 h 1179"/>
                <a:gd name="T22" fmla="*/ 3 w 1180"/>
                <a:gd name="T23" fmla="*/ 529 h 1179"/>
                <a:gd name="T24" fmla="*/ 26 w 1180"/>
                <a:gd name="T25" fmla="*/ 413 h 1179"/>
                <a:gd name="T26" fmla="*/ 70 w 1180"/>
                <a:gd name="T27" fmla="*/ 308 h 1179"/>
                <a:gd name="T28" fmla="*/ 134 w 1180"/>
                <a:gd name="T29" fmla="*/ 214 h 1179"/>
                <a:gd name="T30" fmla="*/ 214 w 1180"/>
                <a:gd name="T31" fmla="*/ 133 h 1179"/>
                <a:gd name="T32" fmla="*/ 309 w 1180"/>
                <a:gd name="T33" fmla="*/ 70 h 1179"/>
                <a:gd name="T34" fmla="*/ 414 w 1180"/>
                <a:gd name="T35" fmla="*/ 26 h 1179"/>
                <a:gd name="T36" fmla="*/ 529 w 1180"/>
                <a:gd name="T37" fmla="*/ 1 h 1179"/>
                <a:gd name="T38" fmla="*/ 590 w 1180"/>
                <a:gd name="T39" fmla="*/ 0 h 1179"/>
                <a:gd name="T40" fmla="*/ 590 w 1180"/>
                <a:gd name="T41" fmla="*/ 0 h 1179"/>
                <a:gd name="T42" fmla="*/ 651 w 1180"/>
                <a:gd name="T43" fmla="*/ 1 h 1179"/>
                <a:gd name="T44" fmla="*/ 766 w 1180"/>
                <a:gd name="T45" fmla="*/ 26 h 1179"/>
                <a:gd name="T46" fmla="*/ 871 w 1180"/>
                <a:gd name="T47" fmla="*/ 70 h 1179"/>
                <a:gd name="T48" fmla="*/ 966 w 1180"/>
                <a:gd name="T49" fmla="*/ 133 h 1179"/>
                <a:gd name="T50" fmla="*/ 1046 w 1180"/>
                <a:gd name="T51" fmla="*/ 214 h 1179"/>
                <a:gd name="T52" fmla="*/ 1110 w 1180"/>
                <a:gd name="T53" fmla="*/ 308 h 1179"/>
                <a:gd name="T54" fmla="*/ 1154 w 1180"/>
                <a:gd name="T55" fmla="*/ 413 h 1179"/>
                <a:gd name="T56" fmla="*/ 1177 w 1180"/>
                <a:gd name="T57" fmla="*/ 529 h 1179"/>
                <a:gd name="T58" fmla="*/ 1180 w 1180"/>
                <a:gd name="T59" fmla="*/ 590 h 1179"/>
                <a:gd name="T60" fmla="*/ 1177 w 1180"/>
                <a:gd name="T61" fmla="*/ 651 h 1179"/>
                <a:gd name="T62" fmla="*/ 1154 w 1180"/>
                <a:gd name="T63" fmla="*/ 765 h 1179"/>
                <a:gd name="T64" fmla="*/ 1110 w 1180"/>
                <a:gd name="T65" fmla="*/ 871 h 1179"/>
                <a:gd name="T66" fmla="*/ 1046 w 1180"/>
                <a:gd name="T67" fmla="*/ 966 h 1179"/>
                <a:gd name="T68" fmla="*/ 966 w 1180"/>
                <a:gd name="T69" fmla="*/ 1045 h 1179"/>
                <a:gd name="T70" fmla="*/ 871 w 1180"/>
                <a:gd name="T71" fmla="*/ 1108 h 1179"/>
                <a:gd name="T72" fmla="*/ 766 w 1180"/>
                <a:gd name="T73" fmla="*/ 1154 h 1179"/>
                <a:gd name="T74" fmla="*/ 651 w 1180"/>
                <a:gd name="T75" fmla="*/ 1177 h 1179"/>
                <a:gd name="T76" fmla="*/ 590 w 1180"/>
                <a:gd name="T77"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0" h="1179">
                  <a:moveTo>
                    <a:pt x="590" y="1179"/>
                  </a:moveTo>
                  <a:lnTo>
                    <a:pt x="590" y="1179"/>
                  </a:lnTo>
                  <a:lnTo>
                    <a:pt x="529" y="1177"/>
                  </a:lnTo>
                  <a:lnTo>
                    <a:pt x="414" y="1154"/>
                  </a:lnTo>
                  <a:lnTo>
                    <a:pt x="309" y="1108"/>
                  </a:lnTo>
                  <a:lnTo>
                    <a:pt x="214" y="1045"/>
                  </a:lnTo>
                  <a:lnTo>
                    <a:pt x="134" y="966"/>
                  </a:lnTo>
                  <a:lnTo>
                    <a:pt x="70" y="871"/>
                  </a:lnTo>
                  <a:lnTo>
                    <a:pt x="26" y="765"/>
                  </a:lnTo>
                  <a:lnTo>
                    <a:pt x="3" y="651"/>
                  </a:lnTo>
                  <a:lnTo>
                    <a:pt x="0" y="590"/>
                  </a:lnTo>
                  <a:lnTo>
                    <a:pt x="3" y="529"/>
                  </a:lnTo>
                  <a:lnTo>
                    <a:pt x="26" y="413"/>
                  </a:lnTo>
                  <a:lnTo>
                    <a:pt x="70" y="308"/>
                  </a:lnTo>
                  <a:lnTo>
                    <a:pt x="134" y="214"/>
                  </a:lnTo>
                  <a:lnTo>
                    <a:pt x="214" y="133"/>
                  </a:lnTo>
                  <a:lnTo>
                    <a:pt x="309" y="70"/>
                  </a:lnTo>
                  <a:lnTo>
                    <a:pt x="414" y="26"/>
                  </a:lnTo>
                  <a:lnTo>
                    <a:pt x="529" y="1"/>
                  </a:lnTo>
                  <a:lnTo>
                    <a:pt x="590" y="0"/>
                  </a:lnTo>
                  <a:lnTo>
                    <a:pt x="590" y="0"/>
                  </a:lnTo>
                  <a:lnTo>
                    <a:pt x="651" y="1"/>
                  </a:lnTo>
                  <a:lnTo>
                    <a:pt x="766" y="26"/>
                  </a:lnTo>
                  <a:lnTo>
                    <a:pt x="871" y="70"/>
                  </a:lnTo>
                  <a:lnTo>
                    <a:pt x="966" y="133"/>
                  </a:lnTo>
                  <a:lnTo>
                    <a:pt x="1046" y="214"/>
                  </a:lnTo>
                  <a:lnTo>
                    <a:pt x="1110" y="308"/>
                  </a:lnTo>
                  <a:lnTo>
                    <a:pt x="1154" y="413"/>
                  </a:lnTo>
                  <a:lnTo>
                    <a:pt x="1177" y="529"/>
                  </a:lnTo>
                  <a:lnTo>
                    <a:pt x="1180" y="590"/>
                  </a:lnTo>
                  <a:lnTo>
                    <a:pt x="1177" y="651"/>
                  </a:lnTo>
                  <a:lnTo>
                    <a:pt x="1154" y="765"/>
                  </a:lnTo>
                  <a:lnTo>
                    <a:pt x="1110" y="871"/>
                  </a:lnTo>
                  <a:lnTo>
                    <a:pt x="1046" y="966"/>
                  </a:lnTo>
                  <a:lnTo>
                    <a:pt x="966" y="1045"/>
                  </a:lnTo>
                  <a:lnTo>
                    <a:pt x="871" y="1108"/>
                  </a:lnTo>
                  <a:lnTo>
                    <a:pt x="766" y="1154"/>
                  </a:lnTo>
                  <a:lnTo>
                    <a:pt x="651" y="1177"/>
                  </a:lnTo>
                  <a:lnTo>
                    <a:pt x="590" y="11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 name="Freeform 22"/>
            <p:cNvSpPr>
              <a:spLocks/>
            </p:cNvSpPr>
            <p:nvPr/>
          </p:nvSpPr>
          <p:spPr bwMode="auto">
            <a:xfrm>
              <a:off x="6289675" y="3811588"/>
              <a:ext cx="192088" cy="190500"/>
            </a:xfrm>
            <a:custGeom>
              <a:avLst/>
              <a:gdLst>
                <a:gd name="T0" fmla="*/ 242 w 483"/>
                <a:gd name="T1" fmla="*/ 482 h 482"/>
                <a:gd name="T2" fmla="*/ 222 w 483"/>
                <a:gd name="T3" fmla="*/ 481 h 482"/>
                <a:gd name="T4" fmla="*/ 181 w 483"/>
                <a:gd name="T5" fmla="*/ 474 h 482"/>
                <a:gd name="T6" fmla="*/ 160 w 483"/>
                <a:gd name="T7" fmla="*/ 468 h 482"/>
                <a:gd name="T8" fmla="*/ 137 w 483"/>
                <a:gd name="T9" fmla="*/ 459 h 482"/>
                <a:gd name="T10" fmla="*/ 96 w 483"/>
                <a:gd name="T11" fmla="*/ 433 h 482"/>
                <a:gd name="T12" fmla="*/ 61 w 483"/>
                <a:gd name="T13" fmla="*/ 402 h 482"/>
                <a:gd name="T14" fmla="*/ 34 w 483"/>
                <a:gd name="T15" fmla="*/ 364 h 482"/>
                <a:gd name="T16" fmla="*/ 15 w 483"/>
                <a:gd name="T17" fmla="*/ 321 h 482"/>
                <a:gd name="T18" fmla="*/ 3 w 483"/>
                <a:gd name="T19" fmla="*/ 277 h 482"/>
                <a:gd name="T20" fmla="*/ 0 w 483"/>
                <a:gd name="T21" fmla="*/ 229 h 482"/>
                <a:gd name="T22" fmla="*/ 8 w 483"/>
                <a:gd name="T23" fmla="*/ 183 h 482"/>
                <a:gd name="T24" fmla="*/ 16 w 483"/>
                <a:gd name="T25" fmla="*/ 159 h 482"/>
                <a:gd name="T26" fmla="*/ 30 w 483"/>
                <a:gd name="T27" fmla="*/ 123 h 482"/>
                <a:gd name="T28" fmla="*/ 77 w 483"/>
                <a:gd name="T29" fmla="*/ 65 h 482"/>
                <a:gd name="T30" fmla="*/ 137 w 483"/>
                <a:gd name="T31" fmla="*/ 23 h 482"/>
                <a:gd name="T32" fmla="*/ 205 w 483"/>
                <a:gd name="T33" fmla="*/ 3 h 482"/>
                <a:gd name="T34" fmla="*/ 242 w 483"/>
                <a:gd name="T35" fmla="*/ 0 h 482"/>
                <a:gd name="T36" fmla="*/ 262 w 483"/>
                <a:gd name="T37" fmla="*/ 1 h 482"/>
                <a:gd name="T38" fmla="*/ 304 w 483"/>
                <a:gd name="T39" fmla="*/ 8 h 482"/>
                <a:gd name="T40" fmla="*/ 324 w 483"/>
                <a:gd name="T41" fmla="*/ 14 h 482"/>
                <a:gd name="T42" fmla="*/ 348 w 483"/>
                <a:gd name="T43" fmla="*/ 23 h 482"/>
                <a:gd name="T44" fmla="*/ 388 w 483"/>
                <a:gd name="T45" fmla="*/ 49 h 482"/>
                <a:gd name="T46" fmla="*/ 423 w 483"/>
                <a:gd name="T47" fmla="*/ 82 h 482"/>
                <a:gd name="T48" fmla="*/ 450 w 483"/>
                <a:gd name="T49" fmla="*/ 118 h 482"/>
                <a:gd name="T50" fmla="*/ 470 w 483"/>
                <a:gd name="T51" fmla="*/ 161 h 482"/>
                <a:gd name="T52" fmla="*/ 481 w 483"/>
                <a:gd name="T53" fmla="*/ 206 h 482"/>
                <a:gd name="T54" fmla="*/ 483 w 483"/>
                <a:gd name="T55" fmla="*/ 253 h 482"/>
                <a:gd name="T56" fmla="*/ 476 w 483"/>
                <a:gd name="T57" fmla="*/ 299 h 482"/>
                <a:gd name="T58" fmla="*/ 468 w 483"/>
                <a:gd name="T59" fmla="*/ 324 h 482"/>
                <a:gd name="T60" fmla="*/ 453 w 483"/>
                <a:gd name="T61" fmla="*/ 359 h 482"/>
                <a:gd name="T62" fmla="*/ 407 w 483"/>
                <a:gd name="T63" fmla="*/ 417 h 482"/>
                <a:gd name="T64" fmla="*/ 348 w 483"/>
                <a:gd name="T65" fmla="*/ 459 h 482"/>
                <a:gd name="T66" fmla="*/ 279 w 483"/>
                <a:gd name="T67" fmla="*/ 480 h 482"/>
                <a:gd name="T68" fmla="*/ 242 w 483"/>
                <a:gd name="T69" fmla="*/ 48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3" h="482">
                  <a:moveTo>
                    <a:pt x="242" y="482"/>
                  </a:moveTo>
                  <a:lnTo>
                    <a:pt x="222" y="481"/>
                  </a:lnTo>
                  <a:lnTo>
                    <a:pt x="181" y="474"/>
                  </a:lnTo>
                  <a:lnTo>
                    <a:pt x="160" y="468"/>
                  </a:lnTo>
                  <a:lnTo>
                    <a:pt x="137" y="459"/>
                  </a:lnTo>
                  <a:lnTo>
                    <a:pt x="96" y="433"/>
                  </a:lnTo>
                  <a:lnTo>
                    <a:pt x="61" y="402"/>
                  </a:lnTo>
                  <a:lnTo>
                    <a:pt x="34" y="364"/>
                  </a:lnTo>
                  <a:lnTo>
                    <a:pt x="15" y="321"/>
                  </a:lnTo>
                  <a:lnTo>
                    <a:pt x="3" y="277"/>
                  </a:lnTo>
                  <a:lnTo>
                    <a:pt x="0" y="229"/>
                  </a:lnTo>
                  <a:lnTo>
                    <a:pt x="8" y="183"/>
                  </a:lnTo>
                  <a:lnTo>
                    <a:pt x="16" y="159"/>
                  </a:lnTo>
                  <a:lnTo>
                    <a:pt x="30" y="123"/>
                  </a:lnTo>
                  <a:lnTo>
                    <a:pt x="77" y="65"/>
                  </a:lnTo>
                  <a:lnTo>
                    <a:pt x="137" y="23"/>
                  </a:lnTo>
                  <a:lnTo>
                    <a:pt x="205" y="3"/>
                  </a:lnTo>
                  <a:lnTo>
                    <a:pt x="242" y="0"/>
                  </a:lnTo>
                  <a:lnTo>
                    <a:pt x="262" y="1"/>
                  </a:lnTo>
                  <a:lnTo>
                    <a:pt x="304" y="8"/>
                  </a:lnTo>
                  <a:lnTo>
                    <a:pt x="324" y="14"/>
                  </a:lnTo>
                  <a:lnTo>
                    <a:pt x="348" y="23"/>
                  </a:lnTo>
                  <a:lnTo>
                    <a:pt x="388" y="49"/>
                  </a:lnTo>
                  <a:lnTo>
                    <a:pt x="423" y="82"/>
                  </a:lnTo>
                  <a:lnTo>
                    <a:pt x="450" y="118"/>
                  </a:lnTo>
                  <a:lnTo>
                    <a:pt x="470" y="161"/>
                  </a:lnTo>
                  <a:lnTo>
                    <a:pt x="481" y="206"/>
                  </a:lnTo>
                  <a:lnTo>
                    <a:pt x="483" y="253"/>
                  </a:lnTo>
                  <a:lnTo>
                    <a:pt x="476" y="299"/>
                  </a:lnTo>
                  <a:lnTo>
                    <a:pt x="468" y="324"/>
                  </a:lnTo>
                  <a:lnTo>
                    <a:pt x="453" y="359"/>
                  </a:lnTo>
                  <a:lnTo>
                    <a:pt x="407" y="417"/>
                  </a:lnTo>
                  <a:lnTo>
                    <a:pt x="348" y="459"/>
                  </a:lnTo>
                  <a:lnTo>
                    <a:pt x="279" y="480"/>
                  </a:lnTo>
                  <a:lnTo>
                    <a:pt x="242" y="482"/>
                  </a:lnTo>
                  <a:close/>
                </a:path>
              </a:pathLst>
            </a:custGeom>
            <a:solidFill>
              <a:srgbClr val="F7F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 name="Freeform 23"/>
            <p:cNvSpPr>
              <a:spLocks/>
            </p:cNvSpPr>
            <p:nvPr/>
          </p:nvSpPr>
          <p:spPr bwMode="auto">
            <a:xfrm>
              <a:off x="5945188" y="3600450"/>
              <a:ext cx="165100" cy="163513"/>
            </a:xfrm>
            <a:custGeom>
              <a:avLst/>
              <a:gdLst>
                <a:gd name="T0" fmla="*/ 208 w 416"/>
                <a:gd name="T1" fmla="*/ 415 h 415"/>
                <a:gd name="T2" fmla="*/ 174 w 416"/>
                <a:gd name="T3" fmla="*/ 414 h 415"/>
                <a:gd name="T4" fmla="*/ 142 w 416"/>
                <a:gd name="T5" fmla="*/ 405 h 415"/>
                <a:gd name="T6" fmla="*/ 121 w 416"/>
                <a:gd name="T7" fmla="*/ 397 h 415"/>
                <a:gd name="T8" fmla="*/ 86 w 416"/>
                <a:gd name="T9" fmla="*/ 376 h 415"/>
                <a:gd name="T10" fmla="*/ 55 w 416"/>
                <a:gd name="T11" fmla="*/ 350 h 415"/>
                <a:gd name="T12" fmla="*/ 32 w 416"/>
                <a:gd name="T13" fmla="*/ 318 h 415"/>
                <a:gd name="T14" fmla="*/ 14 w 416"/>
                <a:gd name="T15" fmla="*/ 283 h 415"/>
                <a:gd name="T16" fmla="*/ 3 w 416"/>
                <a:gd name="T17" fmla="*/ 244 h 415"/>
                <a:gd name="T18" fmla="*/ 0 w 416"/>
                <a:gd name="T19" fmla="*/ 204 h 415"/>
                <a:gd name="T20" fmla="*/ 5 w 416"/>
                <a:gd name="T21" fmla="*/ 162 h 415"/>
                <a:gd name="T22" fmla="*/ 11 w 416"/>
                <a:gd name="T23" fmla="*/ 142 h 415"/>
                <a:gd name="T24" fmla="*/ 23 w 416"/>
                <a:gd name="T25" fmla="*/ 110 h 415"/>
                <a:gd name="T26" fmla="*/ 62 w 416"/>
                <a:gd name="T27" fmla="*/ 59 h 415"/>
                <a:gd name="T28" fmla="*/ 115 w 416"/>
                <a:gd name="T29" fmla="*/ 21 h 415"/>
                <a:gd name="T30" fmla="*/ 176 w 416"/>
                <a:gd name="T31" fmla="*/ 2 h 415"/>
                <a:gd name="T32" fmla="*/ 208 w 416"/>
                <a:gd name="T33" fmla="*/ 0 h 415"/>
                <a:gd name="T34" fmla="*/ 208 w 416"/>
                <a:gd name="T35" fmla="*/ 0 h 415"/>
                <a:gd name="T36" fmla="*/ 241 w 416"/>
                <a:gd name="T37" fmla="*/ 2 h 415"/>
                <a:gd name="T38" fmla="*/ 273 w 416"/>
                <a:gd name="T39" fmla="*/ 11 h 415"/>
                <a:gd name="T40" fmla="*/ 294 w 416"/>
                <a:gd name="T41" fmla="*/ 18 h 415"/>
                <a:gd name="T42" fmla="*/ 329 w 416"/>
                <a:gd name="T43" fmla="*/ 39 h 415"/>
                <a:gd name="T44" fmla="*/ 360 w 416"/>
                <a:gd name="T45" fmla="*/ 66 h 415"/>
                <a:gd name="T46" fmla="*/ 384 w 416"/>
                <a:gd name="T47" fmla="*/ 98 h 415"/>
                <a:gd name="T48" fmla="*/ 401 w 416"/>
                <a:gd name="T49" fmla="*/ 134 h 415"/>
                <a:gd name="T50" fmla="*/ 413 w 416"/>
                <a:gd name="T51" fmla="*/ 171 h 415"/>
                <a:gd name="T52" fmla="*/ 416 w 416"/>
                <a:gd name="T53" fmla="*/ 212 h 415"/>
                <a:gd name="T54" fmla="*/ 410 w 416"/>
                <a:gd name="T55" fmla="*/ 253 h 415"/>
                <a:gd name="T56" fmla="*/ 404 w 416"/>
                <a:gd name="T57" fmla="*/ 274 h 415"/>
                <a:gd name="T58" fmla="*/ 392 w 416"/>
                <a:gd name="T59" fmla="*/ 305 h 415"/>
                <a:gd name="T60" fmla="*/ 353 w 416"/>
                <a:gd name="T61" fmla="*/ 357 h 415"/>
                <a:gd name="T62" fmla="*/ 300 w 416"/>
                <a:gd name="T63" fmla="*/ 394 h 415"/>
                <a:gd name="T64" fmla="*/ 241 w 416"/>
                <a:gd name="T65" fmla="*/ 414 h 415"/>
                <a:gd name="T66" fmla="*/ 208 w 416"/>
                <a:gd name="T67"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415">
                  <a:moveTo>
                    <a:pt x="208" y="415"/>
                  </a:moveTo>
                  <a:lnTo>
                    <a:pt x="174" y="414"/>
                  </a:lnTo>
                  <a:lnTo>
                    <a:pt x="142" y="405"/>
                  </a:lnTo>
                  <a:lnTo>
                    <a:pt x="121" y="397"/>
                  </a:lnTo>
                  <a:lnTo>
                    <a:pt x="86" y="376"/>
                  </a:lnTo>
                  <a:lnTo>
                    <a:pt x="55" y="350"/>
                  </a:lnTo>
                  <a:lnTo>
                    <a:pt x="32" y="318"/>
                  </a:lnTo>
                  <a:lnTo>
                    <a:pt x="14" y="283"/>
                  </a:lnTo>
                  <a:lnTo>
                    <a:pt x="3" y="244"/>
                  </a:lnTo>
                  <a:lnTo>
                    <a:pt x="0" y="204"/>
                  </a:lnTo>
                  <a:lnTo>
                    <a:pt x="5" y="162"/>
                  </a:lnTo>
                  <a:lnTo>
                    <a:pt x="11" y="142"/>
                  </a:lnTo>
                  <a:lnTo>
                    <a:pt x="23" y="110"/>
                  </a:lnTo>
                  <a:lnTo>
                    <a:pt x="62" y="59"/>
                  </a:lnTo>
                  <a:lnTo>
                    <a:pt x="115" y="21"/>
                  </a:lnTo>
                  <a:lnTo>
                    <a:pt x="176" y="2"/>
                  </a:lnTo>
                  <a:lnTo>
                    <a:pt x="208" y="0"/>
                  </a:lnTo>
                  <a:lnTo>
                    <a:pt x="208" y="0"/>
                  </a:lnTo>
                  <a:lnTo>
                    <a:pt x="241" y="2"/>
                  </a:lnTo>
                  <a:lnTo>
                    <a:pt x="273" y="11"/>
                  </a:lnTo>
                  <a:lnTo>
                    <a:pt x="294" y="18"/>
                  </a:lnTo>
                  <a:lnTo>
                    <a:pt x="329" y="39"/>
                  </a:lnTo>
                  <a:lnTo>
                    <a:pt x="360" y="66"/>
                  </a:lnTo>
                  <a:lnTo>
                    <a:pt x="384" y="98"/>
                  </a:lnTo>
                  <a:lnTo>
                    <a:pt x="401" y="134"/>
                  </a:lnTo>
                  <a:lnTo>
                    <a:pt x="413" y="171"/>
                  </a:lnTo>
                  <a:lnTo>
                    <a:pt x="416" y="212"/>
                  </a:lnTo>
                  <a:lnTo>
                    <a:pt x="410" y="253"/>
                  </a:lnTo>
                  <a:lnTo>
                    <a:pt x="404" y="274"/>
                  </a:lnTo>
                  <a:lnTo>
                    <a:pt x="392" y="305"/>
                  </a:lnTo>
                  <a:lnTo>
                    <a:pt x="353" y="357"/>
                  </a:lnTo>
                  <a:lnTo>
                    <a:pt x="300" y="394"/>
                  </a:lnTo>
                  <a:lnTo>
                    <a:pt x="241" y="414"/>
                  </a:lnTo>
                  <a:lnTo>
                    <a:pt x="208" y="415"/>
                  </a:lnTo>
                  <a:close/>
                </a:path>
              </a:pathLst>
            </a:custGeom>
            <a:solidFill>
              <a:srgbClr val="F7F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3" name="Freeform 24"/>
            <p:cNvSpPr>
              <a:spLocks/>
            </p:cNvSpPr>
            <p:nvPr/>
          </p:nvSpPr>
          <p:spPr bwMode="auto">
            <a:xfrm>
              <a:off x="6269038" y="3128963"/>
              <a:ext cx="433388" cy="431800"/>
            </a:xfrm>
            <a:custGeom>
              <a:avLst/>
              <a:gdLst>
                <a:gd name="T0" fmla="*/ 544 w 1088"/>
                <a:gd name="T1" fmla="*/ 1088 h 1088"/>
                <a:gd name="T2" fmla="*/ 490 w 1088"/>
                <a:gd name="T3" fmla="*/ 1087 h 1088"/>
                <a:gd name="T4" fmla="*/ 383 w 1088"/>
                <a:gd name="T5" fmla="*/ 1064 h 1088"/>
                <a:gd name="T6" fmla="*/ 286 w 1088"/>
                <a:gd name="T7" fmla="*/ 1024 h 1088"/>
                <a:gd name="T8" fmla="*/ 201 w 1088"/>
                <a:gd name="T9" fmla="*/ 967 h 1088"/>
                <a:gd name="T10" fmla="*/ 127 w 1088"/>
                <a:gd name="T11" fmla="*/ 893 h 1088"/>
                <a:gd name="T12" fmla="*/ 67 w 1088"/>
                <a:gd name="T13" fmla="*/ 808 h 1088"/>
                <a:gd name="T14" fmla="*/ 26 w 1088"/>
                <a:gd name="T15" fmla="*/ 712 h 1088"/>
                <a:gd name="T16" fmla="*/ 2 w 1088"/>
                <a:gd name="T17" fmla="*/ 607 h 1088"/>
                <a:gd name="T18" fmla="*/ 0 w 1088"/>
                <a:gd name="T19" fmla="*/ 551 h 1088"/>
                <a:gd name="T20" fmla="*/ 1 w 1088"/>
                <a:gd name="T21" fmla="*/ 495 h 1088"/>
                <a:gd name="T22" fmla="*/ 22 w 1088"/>
                <a:gd name="T23" fmla="*/ 389 h 1088"/>
                <a:gd name="T24" fmla="*/ 62 w 1088"/>
                <a:gd name="T25" fmla="*/ 291 h 1088"/>
                <a:gd name="T26" fmla="*/ 119 w 1088"/>
                <a:gd name="T27" fmla="*/ 203 h 1088"/>
                <a:gd name="T28" fmla="*/ 193 w 1088"/>
                <a:gd name="T29" fmla="*/ 129 h 1088"/>
                <a:gd name="T30" fmla="*/ 278 w 1088"/>
                <a:gd name="T31" fmla="*/ 68 h 1088"/>
                <a:gd name="T32" fmla="*/ 375 w 1088"/>
                <a:gd name="T33" fmla="*/ 26 h 1088"/>
                <a:gd name="T34" fmla="*/ 482 w 1088"/>
                <a:gd name="T35" fmla="*/ 3 h 1088"/>
                <a:gd name="T36" fmla="*/ 538 w 1088"/>
                <a:gd name="T37" fmla="*/ 0 h 1088"/>
                <a:gd name="T38" fmla="*/ 538 w 1088"/>
                <a:gd name="T39" fmla="*/ 0 h 1088"/>
                <a:gd name="T40" fmla="*/ 541 w 1088"/>
                <a:gd name="T41" fmla="*/ 0 h 1088"/>
                <a:gd name="T42" fmla="*/ 544 w 1088"/>
                <a:gd name="T43" fmla="*/ 0 h 1088"/>
                <a:gd name="T44" fmla="*/ 600 w 1088"/>
                <a:gd name="T45" fmla="*/ 2 h 1088"/>
                <a:gd name="T46" fmla="*/ 705 w 1088"/>
                <a:gd name="T47" fmla="*/ 24 h 1088"/>
                <a:gd name="T48" fmla="*/ 802 w 1088"/>
                <a:gd name="T49" fmla="*/ 64 h 1088"/>
                <a:gd name="T50" fmla="*/ 889 w 1088"/>
                <a:gd name="T51" fmla="*/ 121 h 1088"/>
                <a:gd name="T52" fmla="*/ 963 w 1088"/>
                <a:gd name="T53" fmla="*/ 193 h 1088"/>
                <a:gd name="T54" fmla="*/ 1021 w 1088"/>
                <a:gd name="T55" fmla="*/ 280 h 1088"/>
                <a:gd name="T56" fmla="*/ 1064 w 1088"/>
                <a:gd name="T57" fmla="*/ 376 h 1088"/>
                <a:gd name="T58" fmla="*/ 1086 w 1088"/>
                <a:gd name="T59" fmla="*/ 481 h 1088"/>
                <a:gd name="T60" fmla="*/ 1088 w 1088"/>
                <a:gd name="T61" fmla="*/ 537 h 1088"/>
                <a:gd name="T62" fmla="*/ 1087 w 1088"/>
                <a:gd name="T63" fmla="*/ 593 h 1088"/>
                <a:gd name="T64" fmla="*/ 1068 w 1088"/>
                <a:gd name="T65" fmla="*/ 699 h 1088"/>
                <a:gd name="T66" fmla="*/ 1027 w 1088"/>
                <a:gd name="T67" fmla="*/ 797 h 1088"/>
                <a:gd name="T68" fmla="*/ 969 w 1088"/>
                <a:gd name="T69" fmla="*/ 886 h 1088"/>
                <a:gd name="T70" fmla="*/ 897 w 1088"/>
                <a:gd name="T71" fmla="*/ 959 h 1088"/>
                <a:gd name="T72" fmla="*/ 811 w 1088"/>
                <a:gd name="T73" fmla="*/ 1020 h 1088"/>
                <a:gd name="T74" fmla="*/ 714 w 1088"/>
                <a:gd name="T75" fmla="*/ 1062 h 1088"/>
                <a:gd name="T76" fmla="*/ 607 w 1088"/>
                <a:gd name="T77" fmla="*/ 1085 h 1088"/>
                <a:gd name="T78" fmla="*/ 552 w 1088"/>
                <a:gd name="T79" fmla="*/ 1088 h 1088"/>
                <a:gd name="T80" fmla="*/ 552 w 1088"/>
                <a:gd name="T81" fmla="*/ 1088 h 1088"/>
                <a:gd name="T82" fmla="*/ 548 w 1088"/>
                <a:gd name="T83" fmla="*/ 1088 h 1088"/>
                <a:gd name="T84" fmla="*/ 544 w 1088"/>
                <a:gd name="T85" fmla="*/ 1088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8" h="1088">
                  <a:moveTo>
                    <a:pt x="544" y="1088"/>
                  </a:moveTo>
                  <a:lnTo>
                    <a:pt x="490" y="1087"/>
                  </a:lnTo>
                  <a:lnTo>
                    <a:pt x="383" y="1064"/>
                  </a:lnTo>
                  <a:lnTo>
                    <a:pt x="286" y="1024"/>
                  </a:lnTo>
                  <a:lnTo>
                    <a:pt x="201" y="967"/>
                  </a:lnTo>
                  <a:lnTo>
                    <a:pt x="127" y="893"/>
                  </a:lnTo>
                  <a:lnTo>
                    <a:pt x="67" y="808"/>
                  </a:lnTo>
                  <a:lnTo>
                    <a:pt x="26" y="712"/>
                  </a:lnTo>
                  <a:lnTo>
                    <a:pt x="2" y="607"/>
                  </a:lnTo>
                  <a:lnTo>
                    <a:pt x="0" y="551"/>
                  </a:lnTo>
                  <a:lnTo>
                    <a:pt x="1" y="495"/>
                  </a:lnTo>
                  <a:lnTo>
                    <a:pt x="22" y="389"/>
                  </a:lnTo>
                  <a:lnTo>
                    <a:pt x="62" y="291"/>
                  </a:lnTo>
                  <a:lnTo>
                    <a:pt x="119" y="203"/>
                  </a:lnTo>
                  <a:lnTo>
                    <a:pt x="193" y="129"/>
                  </a:lnTo>
                  <a:lnTo>
                    <a:pt x="278" y="68"/>
                  </a:lnTo>
                  <a:lnTo>
                    <a:pt x="375" y="26"/>
                  </a:lnTo>
                  <a:lnTo>
                    <a:pt x="482" y="3"/>
                  </a:lnTo>
                  <a:lnTo>
                    <a:pt x="538" y="0"/>
                  </a:lnTo>
                  <a:lnTo>
                    <a:pt x="538" y="0"/>
                  </a:lnTo>
                  <a:lnTo>
                    <a:pt x="541" y="0"/>
                  </a:lnTo>
                  <a:lnTo>
                    <a:pt x="544" y="0"/>
                  </a:lnTo>
                  <a:lnTo>
                    <a:pt x="600" y="2"/>
                  </a:lnTo>
                  <a:lnTo>
                    <a:pt x="705" y="24"/>
                  </a:lnTo>
                  <a:lnTo>
                    <a:pt x="802" y="64"/>
                  </a:lnTo>
                  <a:lnTo>
                    <a:pt x="889" y="121"/>
                  </a:lnTo>
                  <a:lnTo>
                    <a:pt x="963" y="193"/>
                  </a:lnTo>
                  <a:lnTo>
                    <a:pt x="1021" y="280"/>
                  </a:lnTo>
                  <a:lnTo>
                    <a:pt x="1064" y="376"/>
                  </a:lnTo>
                  <a:lnTo>
                    <a:pt x="1086" y="481"/>
                  </a:lnTo>
                  <a:lnTo>
                    <a:pt x="1088" y="537"/>
                  </a:lnTo>
                  <a:lnTo>
                    <a:pt x="1087" y="593"/>
                  </a:lnTo>
                  <a:lnTo>
                    <a:pt x="1068" y="699"/>
                  </a:lnTo>
                  <a:lnTo>
                    <a:pt x="1027" y="797"/>
                  </a:lnTo>
                  <a:lnTo>
                    <a:pt x="969" y="886"/>
                  </a:lnTo>
                  <a:lnTo>
                    <a:pt x="897" y="959"/>
                  </a:lnTo>
                  <a:lnTo>
                    <a:pt x="811" y="1020"/>
                  </a:lnTo>
                  <a:lnTo>
                    <a:pt x="714" y="1062"/>
                  </a:lnTo>
                  <a:lnTo>
                    <a:pt x="607" y="1085"/>
                  </a:lnTo>
                  <a:lnTo>
                    <a:pt x="552" y="1088"/>
                  </a:lnTo>
                  <a:lnTo>
                    <a:pt x="552" y="1088"/>
                  </a:lnTo>
                  <a:lnTo>
                    <a:pt x="548" y="1088"/>
                  </a:lnTo>
                  <a:lnTo>
                    <a:pt x="544" y="10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4" name="Freeform 25"/>
            <p:cNvSpPr>
              <a:spLocks/>
            </p:cNvSpPr>
            <p:nvPr/>
          </p:nvSpPr>
          <p:spPr bwMode="auto">
            <a:xfrm>
              <a:off x="6340475" y="3200400"/>
              <a:ext cx="290513" cy="288925"/>
            </a:xfrm>
            <a:custGeom>
              <a:avLst/>
              <a:gdLst>
                <a:gd name="T0" fmla="*/ 362 w 731"/>
                <a:gd name="T1" fmla="*/ 0 h 730"/>
                <a:gd name="T2" fmla="*/ 325 w 731"/>
                <a:gd name="T3" fmla="*/ 2 h 730"/>
                <a:gd name="T4" fmla="*/ 253 w 731"/>
                <a:gd name="T5" fmla="*/ 17 h 730"/>
                <a:gd name="T6" fmla="*/ 187 w 731"/>
                <a:gd name="T7" fmla="*/ 46 h 730"/>
                <a:gd name="T8" fmla="*/ 130 w 731"/>
                <a:gd name="T9" fmla="*/ 86 h 730"/>
                <a:gd name="T10" fmla="*/ 81 w 731"/>
                <a:gd name="T11" fmla="*/ 136 h 730"/>
                <a:gd name="T12" fmla="*/ 42 w 731"/>
                <a:gd name="T13" fmla="*/ 195 h 730"/>
                <a:gd name="T14" fmla="*/ 16 w 731"/>
                <a:gd name="T15" fmla="*/ 261 h 730"/>
                <a:gd name="T16" fmla="*/ 2 w 731"/>
                <a:gd name="T17" fmla="*/ 332 h 730"/>
                <a:gd name="T18" fmla="*/ 0 w 731"/>
                <a:gd name="T19" fmla="*/ 370 h 730"/>
                <a:gd name="T20" fmla="*/ 3 w 731"/>
                <a:gd name="T21" fmla="*/ 407 h 730"/>
                <a:gd name="T22" fmla="*/ 19 w 731"/>
                <a:gd name="T23" fmla="*/ 477 h 730"/>
                <a:gd name="T24" fmla="*/ 46 w 731"/>
                <a:gd name="T25" fmla="*/ 542 h 730"/>
                <a:gd name="T26" fmla="*/ 86 w 731"/>
                <a:gd name="T27" fmla="*/ 600 h 730"/>
                <a:gd name="T28" fmla="*/ 135 w 731"/>
                <a:gd name="T29" fmla="*/ 648 h 730"/>
                <a:gd name="T30" fmla="*/ 194 w 731"/>
                <a:gd name="T31" fmla="*/ 687 h 730"/>
                <a:gd name="T32" fmla="*/ 258 w 731"/>
                <a:gd name="T33" fmla="*/ 714 h 730"/>
                <a:gd name="T34" fmla="*/ 330 w 731"/>
                <a:gd name="T35" fmla="*/ 729 h 730"/>
                <a:gd name="T36" fmla="*/ 366 w 731"/>
                <a:gd name="T37" fmla="*/ 730 h 730"/>
                <a:gd name="T38" fmla="*/ 369 w 731"/>
                <a:gd name="T39" fmla="*/ 730 h 730"/>
                <a:gd name="T40" fmla="*/ 371 w 731"/>
                <a:gd name="T41" fmla="*/ 730 h 730"/>
                <a:gd name="T42" fmla="*/ 371 w 731"/>
                <a:gd name="T43" fmla="*/ 730 h 730"/>
                <a:gd name="T44" fmla="*/ 409 w 731"/>
                <a:gd name="T45" fmla="*/ 729 h 730"/>
                <a:gd name="T46" fmla="*/ 480 w 731"/>
                <a:gd name="T47" fmla="*/ 713 h 730"/>
                <a:gd name="T48" fmla="*/ 545 w 731"/>
                <a:gd name="T49" fmla="*/ 685 h 730"/>
                <a:gd name="T50" fmla="*/ 603 w 731"/>
                <a:gd name="T51" fmla="*/ 644 h 730"/>
                <a:gd name="T52" fmla="*/ 652 w 731"/>
                <a:gd name="T53" fmla="*/ 594 h 730"/>
                <a:gd name="T54" fmla="*/ 690 w 731"/>
                <a:gd name="T55" fmla="*/ 536 h 730"/>
                <a:gd name="T56" fmla="*/ 717 w 731"/>
                <a:gd name="T57" fmla="*/ 469 h 730"/>
                <a:gd name="T58" fmla="*/ 731 w 731"/>
                <a:gd name="T59" fmla="*/ 398 h 730"/>
                <a:gd name="T60" fmla="*/ 731 w 731"/>
                <a:gd name="T61" fmla="*/ 361 h 730"/>
                <a:gd name="T62" fmla="*/ 730 w 731"/>
                <a:gd name="T63" fmla="*/ 323 h 730"/>
                <a:gd name="T64" fmla="*/ 715 w 731"/>
                <a:gd name="T65" fmla="*/ 253 h 730"/>
                <a:gd name="T66" fmla="*/ 686 w 731"/>
                <a:gd name="T67" fmla="*/ 188 h 730"/>
                <a:gd name="T68" fmla="*/ 647 w 731"/>
                <a:gd name="T69" fmla="*/ 130 h 730"/>
                <a:gd name="T70" fmla="*/ 598 w 731"/>
                <a:gd name="T71" fmla="*/ 81 h 730"/>
                <a:gd name="T72" fmla="*/ 540 w 731"/>
                <a:gd name="T73" fmla="*/ 43 h 730"/>
                <a:gd name="T74" fmla="*/ 475 w 731"/>
                <a:gd name="T75" fmla="*/ 16 h 730"/>
                <a:gd name="T76" fmla="*/ 404 w 731"/>
                <a:gd name="T77" fmla="*/ 2 h 730"/>
                <a:gd name="T78" fmla="*/ 366 w 731"/>
                <a:gd name="T79" fmla="*/ 0 h 730"/>
                <a:gd name="T80" fmla="*/ 365 w 731"/>
                <a:gd name="T81" fmla="*/ 0 h 730"/>
                <a:gd name="T82" fmla="*/ 362 w 731"/>
                <a:gd name="T83" fmla="*/ 0 h 730"/>
                <a:gd name="T84" fmla="*/ 362 w 731"/>
                <a:gd name="T85"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1" h="730">
                  <a:moveTo>
                    <a:pt x="362" y="0"/>
                  </a:moveTo>
                  <a:lnTo>
                    <a:pt x="325" y="2"/>
                  </a:lnTo>
                  <a:lnTo>
                    <a:pt x="253" y="17"/>
                  </a:lnTo>
                  <a:lnTo>
                    <a:pt x="187" y="46"/>
                  </a:lnTo>
                  <a:lnTo>
                    <a:pt x="130" y="86"/>
                  </a:lnTo>
                  <a:lnTo>
                    <a:pt x="81" y="136"/>
                  </a:lnTo>
                  <a:lnTo>
                    <a:pt x="42" y="195"/>
                  </a:lnTo>
                  <a:lnTo>
                    <a:pt x="16" y="261"/>
                  </a:lnTo>
                  <a:lnTo>
                    <a:pt x="2" y="332"/>
                  </a:lnTo>
                  <a:lnTo>
                    <a:pt x="0" y="370"/>
                  </a:lnTo>
                  <a:lnTo>
                    <a:pt x="3" y="407"/>
                  </a:lnTo>
                  <a:lnTo>
                    <a:pt x="19" y="477"/>
                  </a:lnTo>
                  <a:lnTo>
                    <a:pt x="46" y="542"/>
                  </a:lnTo>
                  <a:lnTo>
                    <a:pt x="86" y="600"/>
                  </a:lnTo>
                  <a:lnTo>
                    <a:pt x="135" y="648"/>
                  </a:lnTo>
                  <a:lnTo>
                    <a:pt x="194" y="687"/>
                  </a:lnTo>
                  <a:lnTo>
                    <a:pt x="258" y="714"/>
                  </a:lnTo>
                  <a:lnTo>
                    <a:pt x="330" y="729"/>
                  </a:lnTo>
                  <a:lnTo>
                    <a:pt x="366" y="730"/>
                  </a:lnTo>
                  <a:lnTo>
                    <a:pt x="369" y="730"/>
                  </a:lnTo>
                  <a:lnTo>
                    <a:pt x="371" y="730"/>
                  </a:lnTo>
                  <a:lnTo>
                    <a:pt x="371" y="730"/>
                  </a:lnTo>
                  <a:lnTo>
                    <a:pt x="409" y="729"/>
                  </a:lnTo>
                  <a:lnTo>
                    <a:pt x="480" y="713"/>
                  </a:lnTo>
                  <a:lnTo>
                    <a:pt x="545" y="685"/>
                  </a:lnTo>
                  <a:lnTo>
                    <a:pt x="603" y="644"/>
                  </a:lnTo>
                  <a:lnTo>
                    <a:pt x="652" y="594"/>
                  </a:lnTo>
                  <a:lnTo>
                    <a:pt x="690" y="536"/>
                  </a:lnTo>
                  <a:lnTo>
                    <a:pt x="717" y="469"/>
                  </a:lnTo>
                  <a:lnTo>
                    <a:pt x="731" y="398"/>
                  </a:lnTo>
                  <a:lnTo>
                    <a:pt x="731" y="361"/>
                  </a:lnTo>
                  <a:lnTo>
                    <a:pt x="730" y="323"/>
                  </a:lnTo>
                  <a:lnTo>
                    <a:pt x="715" y="253"/>
                  </a:lnTo>
                  <a:lnTo>
                    <a:pt x="686" y="188"/>
                  </a:lnTo>
                  <a:lnTo>
                    <a:pt x="647" y="130"/>
                  </a:lnTo>
                  <a:lnTo>
                    <a:pt x="598" y="81"/>
                  </a:lnTo>
                  <a:lnTo>
                    <a:pt x="540" y="43"/>
                  </a:lnTo>
                  <a:lnTo>
                    <a:pt x="475" y="16"/>
                  </a:lnTo>
                  <a:lnTo>
                    <a:pt x="404" y="2"/>
                  </a:lnTo>
                  <a:lnTo>
                    <a:pt x="366" y="0"/>
                  </a:lnTo>
                  <a:lnTo>
                    <a:pt x="365" y="0"/>
                  </a:lnTo>
                  <a:lnTo>
                    <a:pt x="362" y="0"/>
                  </a:lnTo>
                  <a:lnTo>
                    <a:pt x="3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5" name="Freeform 26"/>
            <p:cNvSpPr>
              <a:spLocks/>
            </p:cNvSpPr>
            <p:nvPr/>
          </p:nvSpPr>
          <p:spPr bwMode="auto">
            <a:xfrm>
              <a:off x="7005638" y="3162300"/>
              <a:ext cx="212725" cy="212725"/>
            </a:xfrm>
            <a:custGeom>
              <a:avLst/>
              <a:gdLst>
                <a:gd name="T0" fmla="*/ 268 w 537"/>
                <a:gd name="T1" fmla="*/ 536 h 536"/>
                <a:gd name="T2" fmla="*/ 237 w 537"/>
                <a:gd name="T3" fmla="*/ 535 h 536"/>
                <a:gd name="T4" fmla="*/ 205 w 537"/>
                <a:gd name="T5" fmla="*/ 528 h 536"/>
                <a:gd name="T6" fmla="*/ 179 w 537"/>
                <a:gd name="T7" fmla="*/ 521 h 536"/>
                <a:gd name="T8" fmla="*/ 130 w 537"/>
                <a:gd name="T9" fmla="*/ 499 h 536"/>
                <a:gd name="T10" fmla="*/ 88 w 537"/>
                <a:gd name="T11" fmla="*/ 468 h 536"/>
                <a:gd name="T12" fmla="*/ 53 w 537"/>
                <a:gd name="T13" fmla="*/ 429 h 536"/>
                <a:gd name="T14" fmla="*/ 27 w 537"/>
                <a:gd name="T15" fmla="*/ 385 h 536"/>
                <a:gd name="T16" fmla="*/ 9 w 537"/>
                <a:gd name="T17" fmla="*/ 337 h 536"/>
                <a:gd name="T18" fmla="*/ 0 w 537"/>
                <a:gd name="T19" fmla="*/ 285 h 536"/>
                <a:gd name="T20" fmla="*/ 3 w 537"/>
                <a:gd name="T21" fmla="*/ 232 h 536"/>
                <a:gd name="T22" fmla="*/ 8 w 537"/>
                <a:gd name="T23" fmla="*/ 204 h 536"/>
                <a:gd name="T24" fmla="*/ 14 w 537"/>
                <a:gd name="T25" fmla="*/ 184 h 536"/>
                <a:gd name="T26" fmla="*/ 30 w 537"/>
                <a:gd name="T27" fmla="*/ 143 h 536"/>
                <a:gd name="T28" fmla="*/ 53 w 537"/>
                <a:gd name="T29" fmla="*/ 108 h 536"/>
                <a:gd name="T30" fmla="*/ 80 w 537"/>
                <a:gd name="T31" fmla="*/ 77 h 536"/>
                <a:gd name="T32" fmla="*/ 111 w 537"/>
                <a:gd name="T33" fmla="*/ 50 h 536"/>
                <a:gd name="T34" fmla="*/ 146 w 537"/>
                <a:gd name="T35" fmla="*/ 29 h 536"/>
                <a:gd name="T36" fmla="*/ 185 w 537"/>
                <a:gd name="T37" fmla="*/ 13 h 536"/>
                <a:gd name="T38" fmla="*/ 226 w 537"/>
                <a:gd name="T39" fmla="*/ 3 h 536"/>
                <a:gd name="T40" fmla="*/ 246 w 537"/>
                <a:gd name="T41" fmla="*/ 1 h 536"/>
                <a:gd name="T42" fmla="*/ 257 w 537"/>
                <a:gd name="T43" fmla="*/ 1 h 536"/>
                <a:gd name="T44" fmla="*/ 268 w 537"/>
                <a:gd name="T45" fmla="*/ 0 h 536"/>
                <a:gd name="T46" fmla="*/ 299 w 537"/>
                <a:gd name="T47" fmla="*/ 1 h 536"/>
                <a:gd name="T48" fmla="*/ 332 w 537"/>
                <a:gd name="T49" fmla="*/ 7 h 536"/>
                <a:gd name="T50" fmla="*/ 358 w 537"/>
                <a:gd name="T51" fmla="*/ 15 h 536"/>
                <a:gd name="T52" fmla="*/ 407 w 537"/>
                <a:gd name="T53" fmla="*/ 38 h 536"/>
                <a:gd name="T54" fmla="*/ 448 w 537"/>
                <a:gd name="T55" fmla="*/ 70 h 536"/>
                <a:gd name="T56" fmla="*/ 483 w 537"/>
                <a:gd name="T57" fmla="*/ 107 h 536"/>
                <a:gd name="T58" fmla="*/ 509 w 537"/>
                <a:gd name="T59" fmla="*/ 151 h 536"/>
                <a:gd name="T60" fmla="*/ 528 w 537"/>
                <a:gd name="T61" fmla="*/ 199 h 536"/>
                <a:gd name="T62" fmla="*/ 537 w 537"/>
                <a:gd name="T63" fmla="*/ 251 h 536"/>
                <a:gd name="T64" fmla="*/ 534 w 537"/>
                <a:gd name="T65" fmla="*/ 304 h 536"/>
                <a:gd name="T66" fmla="*/ 529 w 537"/>
                <a:gd name="T67" fmla="*/ 331 h 536"/>
                <a:gd name="T68" fmla="*/ 522 w 537"/>
                <a:gd name="T69" fmla="*/ 352 h 536"/>
                <a:gd name="T70" fmla="*/ 505 w 537"/>
                <a:gd name="T71" fmla="*/ 392 h 536"/>
                <a:gd name="T72" fmla="*/ 483 w 537"/>
                <a:gd name="T73" fmla="*/ 427 h 536"/>
                <a:gd name="T74" fmla="*/ 456 w 537"/>
                <a:gd name="T75" fmla="*/ 460 h 536"/>
                <a:gd name="T76" fmla="*/ 425 w 537"/>
                <a:gd name="T77" fmla="*/ 486 h 536"/>
                <a:gd name="T78" fmla="*/ 390 w 537"/>
                <a:gd name="T79" fmla="*/ 506 h 536"/>
                <a:gd name="T80" fmla="*/ 351 w 537"/>
                <a:gd name="T81" fmla="*/ 523 h 536"/>
                <a:gd name="T82" fmla="*/ 311 w 537"/>
                <a:gd name="T83" fmla="*/ 532 h 536"/>
                <a:gd name="T84" fmla="*/ 290 w 537"/>
                <a:gd name="T85" fmla="*/ 535 h 536"/>
                <a:gd name="T86" fmla="*/ 280 w 537"/>
                <a:gd name="T87" fmla="*/ 536 h 536"/>
                <a:gd name="T88" fmla="*/ 268 w 537"/>
                <a:gd name="T89" fmla="*/ 53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7" h="536">
                  <a:moveTo>
                    <a:pt x="268" y="536"/>
                  </a:moveTo>
                  <a:lnTo>
                    <a:pt x="237" y="535"/>
                  </a:lnTo>
                  <a:lnTo>
                    <a:pt x="205" y="528"/>
                  </a:lnTo>
                  <a:lnTo>
                    <a:pt x="179" y="521"/>
                  </a:lnTo>
                  <a:lnTo>
                    <a:pt x="130" y="499"/>
                  </a:lnTo>
                  <a:lnTo>
                    <a:pt x="88" y="468"/>
                  </a:lnTo>
                  <a:lnTo>
                    <a:pt x="53" y="429"/>
                  </a:lnTo>
                  <a:lnTo>
                    <a:pt x="27" y="385"/>
                  </a:lnTo>
                  <a:lnTo>
                    <a:pt x="9" y="337"/>
                  </a:lnTo>
                  <a:lnTo>
                    <a:pt x="0" y="285"/>
                  </a:lnTo>
                  <a:lnTo>
                    <a:pt x="3" y="232"/>
                  </a:lnTo>
                  <a:lnTo>
                    <a:pt x="8" y="204"/>
                  </a:lnTo>
                  <a:lnTo>
                    <a:pt x="14" y="184"/>
                  </a:lnTo>
                  <a:lnTo>
                    <a:pt x="30" y="143"/>
                  </a:lnTo>
                  <a:lnTo>
                    <a:pt x="53" y="108"/>
                  </a:lnTo>
                  <a:lnTo>
                    <a:pt x="80" y="77"/>
                  </a:lnTo>
                  <a:lnTo>
                    <a:pt x="111" y="50"/>
                  </a:lnTo>
                  <a:lnTo>
                    <a:pt x="146" y="29"/>
                  </a:lnTo>
                  <a:lnTo>
                    <a:pt x="185" y="13"/>
                  </a:lnTo>
                  <a:lnTo>
                    <a:pt x="226" y="3"/>
                  </a:lnTo>
                  <a:lnTo>
                    <a:pt x="246" y="1"/>
                  </a:lnTo>
                  <a:lnTo>
                    <a:pt x="257" y="1"/>
                  </a:lnTo>
                  <a:lnTo>
                    <a:pt x="268" y="0"/>
                  </a:lnTo>
                  <a:lnTo>
                    <a:pt x="299" y="1"/>
                  </a:lnTo>
                  <a:lnTo>
                    <a:pt x="332" y="7"/>
                  </a:lnTo>
                  <a:lnTo>
                    <a:pt x="358" y="15"/>
                  </a:lnTo>
                  <a:lnTo>
                    <a:pt x="407" y="38"/>
                  </a:lnTo>
                  <a:lnTo>
                    <a:pt x="448" y="70"/>
                  </a:lnTo>
                  <a:lnTo>
                    <a:pt x="483" y="107"/>
                  </a:lnTo>
                  <a:lnTo>
                    <a:pt x="509" y="151"/>
                  </a:lnTo>
                  <a:lnTo>
                    <a:pt x="528" y="199"/>
                  </a:lnTo>
                  <a:lnTo>
                    <a:pt x="537" y="251"/>
                  </a:lnTo>
                  <a:lnTo>
                    <a:pt x="534" y="304"/>
                  </a:lnTo>
                  <a:lnTo>
                    <a:pt x="529" y="331"/>
                  </a:lnTo>
                  <a:lnTo>
                    <a:pt x="522" y="352"/>
                  </a:lnTo>
                  <a:lnTo>
                    <a:pt x="505" y="392"/>
                  </a:lnTo>
                  <a:lnTo>
                    <a:pt x="483" y="427"/>
                  </a:lnTo>
                  <a:lnTo>
                    <a:pt x="456" y="460"/>
                  </a:lnTo>
                  <a:lnTo>
                    <a:pt x="425" y="486"/>
                  </a:lnTo>
                  <a:lnTo>
                    <a:pt x="390" y="506"/>
                  </a:lnTo>
                  <a:lnTo>
                    <a:pt x="351" y="523"/>
                  </a:lnTo>
                  <a:lnTo>
                    <a:pt x="311" y="532"/>
                  </a:lnTo>
                  <a:lnTo>
                    <a:pt x="290" y="535"/>
                  </a:lnTo>
                  <a:lnTo>
                    <a:pt x="280" y="536"/>
                  </a:lnTo>
                  <a:lnTo>
                    <a:pt x="268" y="5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6" name="Freeform 27"/>
            <p:cNvSpPr>
              <a:spLocks/>
            </p:cNvSpPr>
            <p:nvPr/>
          </p:nvSpPr>
          <p:spPr bwMode="auto">
            <a:xfrm>
              <a:off x="7443788" y="3084513"/>
              <a:ext cx="193675" cy="192088"/>
            </a:xfrm>
            <a:custGeom>
              <a:avLst/>
              <a:gdLst>
                <a:gd name="T0" fmla="*/ 242 w 486"/>
                <a:gd name="T1" fmla="*/ 486 h 486"/>
                <a:gd name="T2" fmla="*/ 217 w 486"/>
                <a:gd name="T3" fmla="*/ 485 h 486"/>
                <a:gd name="T4" fmla="*/ 169 w 486"/>
                <a:gd name="T5" fmla="*/ 476 h 486"/>
                <a:gd name="T6" fmla="*/ 127 w 486"/>
                <a:gd name="T7" fmla="*/ 457 h 486"/>
                <a:gd name="T8" fmla="*/ 88 w 486"/>
                <a:gd name="T9" fmla="*/ 431 h 486"/>
                <a:gd name="T10" fmla="*/ 55 w 486"/>
                <a:gd name="T11" fmla="*/ 398 h 486"/>
                <a:gd name="T12" fmla="*/ 28 w 486"/>
                <a:gd name="T13" fmla="*/ 359 h 486"/>
                <a:gd name="T14" fmla="*/ 10 w 486"/>
                <a:gd name="T15" fmla="*/ 315 h 486"/>
                <a:gd name="T16" fmla="*/ 1 w 486"/>
                <a:gd name="T17" fmla="*/ 269 h 486"/>
                <a:gd name="T18" fmla="*/ 0 w 486"/>
                <a:gd name="T19" fmla="*/ 243 h 486"/>
                <a:gd name="T20" fmla="*/ 1 w 486"/>
                <a:gd name="T21" fmla="*/ 218 h 486"/>
                <a:gd name="T22" fmla="*/ 10 w 486"/>
                <a:gd name="T23" fmla="*/ 171 h 486"/>
                <a:gd name="T24" fmla="*/ 28 w 486"/>
                <a:gd name="T25" fmla="*/ 127 h 486"/>
                <a:gd name="T26" fmla="*/ 55 w 486"/>
                <a:gd name="T27" fmla="*/ 88 h 486"/>
                <a:gd name="T28" fmla="*/ 88 w 486"/>
                <a:gd name="T29" fmla="*/ 56 h 486"/>
                <a:gd name="T30" fmla="*/ 127 w 486"/>
                <a:gd name="T31" fmla="*/ 30 h 486"/>
                <a:gd name="T32" fmla="*/ 169 w 486"/>
                <a:gd name="T33" fmla="*/ 11 h 486"/>
                <a:gd name="T34" fmla="*/ 217 w 486"/>
                <a:gd name="T35" fmla="*/ 2 h 486"/>
                <a:gd name="T36" fmla="*/ 242 w 486"/>
                <a:gd name="T37" fmla="*/ 0 h 486"/>
                <a:gd name="T38" fmla="*/ 268 w 486"/>
                <a:gd name="T39" fmla="*/ 2 h 486"/>
                <a:gd name="T40" fmla="*/ 315 w 486"/>
                <a:gd name="T41" fmla="*/ 11 h 486"/>
                <a:gd name="T42" fmla="*/ 359 w 486"/>
                <a:gd name="T43" fmla="*/ 30 h 486"/>
                <a:gd name="T44" fmla="*/ 397 w 486"/>
                <a:gd name="T45" fmla="*/ 56 h 486"/>
                <a:gd name="T46" fmla="*/ 430 w 486"/>
                <a:gd name="T47" fmla="*/ 88 h 486"/>
                <a:gd name="T48" fmla="*/ 456 w 486"/>
                <a:gd name="T49" fmla="*/ 127 h 486"/>
                <a:gd name="T50" fmla="*/ 474 w 486"/>
                <a:gd name="T51" fmla="*/ 171 h 486"/>
                <a:gd name="T52" fmla="*/ 484 w 486"/>
                <a:gd name="T53" fmla="*/ 218 h 486"/>
                <a:gd name="T54" fmla="*/ 486 w 486"/>
                <a:gd name="T55" fmla="*/ 243 h 486"/>
                <a:gd name="T56" fmla="*/ 484 w 486"/>
                <a:gd name="T57" fmla="*/ 269 h 486"/>
                <a:gd name="T58" fmla="*/ 474 w 486"/>
                <a:gd name="T59" fmla="*/ 315 h 486"/>
                <a:gd name="T60" fmla="*/ 456 w 486"/>
                <a:gd name="T61" fmla="*/ 359 h 486"/>
                <a:gd name="T62" fmla="*/ 430 w 486"/>
                <a:gd name="T63" fmla="*/ 398 h 486"/>
                <a:gd name="T64" fmla="*/ 397 w 486"/>
                <a:gd name="T65" fmla="*/ 431 h 486"/>
                <a:gd name="T66" fmla="*/ 359 w 486"/>
                <a:gd name="T67" fmla="*/ 457 h 486"/>
                <a:gd name="T68" fmla="*/ 315 w 486"/>
                <a:gd name="T69" fmla="*/ 476 h 486"/>
                <a:gd name="T70" fmla="*/ 268 w 486"/>
                <a:gd name="T71" fmla="*/ 485 h 486"/>
                <a:gd name="T72" fmla="*/ 242 w 486"/>
                <a:gd name="T73"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6" h="486">
                  <a:moveTo>
                    <a:pt x="242" y="486"/>
                  </a:moveTo>
                  <a:lnTo>
                    <a:pt x="217" y="485"/>
                  </a:lnTo>
                  <a:lnTo>
                    <a:pt x="169" y="476"/>
                  </a:lnTo>
                  <a:lnTo>
                    <a:pt x="127" y="457"/>
                  </a:lnTo>
                  <a:lnTo>
                    <a:pt x="88" y="431"/>
                  </a:lnTo>
                  <a:lnTo>
                    <a:pt x="55" y="398"/>
                  </a:lnTo>
                  <a:lnTo>
                    <a:pt x="28" y="359"/>
                  </a:lnTo>
                  <a:lnTo>
                    <a:pt x="10" y="315"/>
                  </a:lnTo>
                  <a:lnTo>
                    <a:pt x="1" y="269"/>
                  </a:lnTo>
                  <a:lnTo>
                    <a:pt x="0" y="243"/>
                  </a:lnTo>
                  <a:lnTo>
                    <a:pt x="1" y="218"/>
                  </a:lnTo>
                  <a:lnTo>
                    <a:pt x="10" y="171"/>
                  </a:lnTo>
                  <a:lnTo>
                    <a:pt x="28" y="127"/>
                  </a:lnTo>
                  <a:lnTo>
                    <a:pt x="55" y="88"/>
                  </a:lnTo>
                  <a:lnTo>
                    <a:pt x="88" y="56"/>
                  </a:lnTo>
                  <a:lnTo>
                    <a:pt x="127" y="30"/>
                  </a:lnTo>
                  <a:lnTo>
                    <a:pt x="169" y="11"/>
                  </a:lnTo>
                  <a:lnTo>
                    <a:pt x="217" y="2"/>
                  </a:lnTo>
                  <a:lnTo>
                    <a:pt x="242" y="0"/>
                  </a:lnTo>
                  <a:lnTo>
                    <a:pt x="268" y="2"/>
                  </a:lnTo>
                  <a:lnTo>
                    <a:pt x="315" y="11"/>
                  </a:lnTo>
                  <a:lnTo>
                    <a:pt x="359" y="30"/>
                  </a:lnTo>
                  <a:lnTo>
                    <a:pt x="397" y="56"/>
                  </a:lnTo>
                  <a:lnTo>
                    <a:pt x="430" y="88"/>
                  </a:lnTo>
                  <a:lnTo>
                    <a:pt x="456" y="127"/>
                  </a:lnTo>
                  <a:lnTo>
                    <a:pt x="474" y="171"/>
                  </a:lnTo>
                  <a:lnTo>
                    <a:pt x="484" y="218"/>
                  </a:lnTo>
                  <a:lnTo>
                    <a:pt x="486" y="243"/>
                  </a:lnTo>
                  <a:lnTo>
                    <a:pt x="484" y="269"/>
                  </a:lnTo>
                  <a:lnTo>
                    <a:pt x="474" y="315"/>
                  </a:lnTo>
                  <a:lnTo>
                    <a:pt x="456" y="359"/>
                  </a:lnTo>
                  <a:lnTo>
                    <a:pt x="430" y="398"/>
                  </a:lnTo>
                  <a:lnTo>
                    <a:pt x="397" y="431"/>
                  </a:lnTo>
                  <a:lnTo>
                    <a:pt x="359" y="457"/>
                  </a:lnTo>
                  <a:lnTo>
                    <a:pt x="315" y="476"/>
                  </a:lnTo>
                  <a:lnTo>
                    <a:pt x="268" y="485"/>
                  </a:lnTo>
                  <a:lnTo>
                    <a:pt x="242" y="486"/>
                  </a:lnTo>
                  <a:close/>
                </a:path>
              </a:pathLst>
            </a:custGeom>
            <a:solidFill>
              <a:srgbClr val="F7F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7" name="Freeform 28"/>
            <p:cNvSpPr>
              <a:spLocks/>
            </p:cNvSpPr>
            <p:nvPr/>
          </p:nvSpPr>
          <p:spPr bwMode="auto">
            <a:xfrm>
              <a:off x="6788150" y="2936875"/>
              <a:ext cx="88900" cy="88900"/>
            </a:xfrm>
            <a:custGeom>
              <a:avLst/>
              <a:gdLst>
                <a:gd name="T0" fmla="*/ 112 w 223"/>
                <a:gd name="T1" fmla="*/ 223 h 223"/>
                <a:gd name="T2" fmla="*/ 93 w 223"/>
                <a:gd name="T3" fmla="*/ 221 h 223"/>
                <a:gd name="T4" fmla="*/ 77 w 223"/>
                <a:gd name="T5" fmla="*/ 216 h 223"/>
                <a:gd name="T6" fmla="*/ 56 w 223"/>
                <a:gd name="T7" fmla="*/ 208 h 223"/>
                <a:gd name="T8" fmla="*/ 23 w 223"/>
                <a:gd name="T9" fmla="*/ 180 h 223"/>
                <a:gd name="T10" fmla="*/ 4 w 223"/>
                <a:gd name="T11" fmla="*/ 141 h 223"/>
                <a:gd name="T12" fmla="*/ 0 w 223"/>
                <a:gd name="T13" fmla="*/ 98 h 223"/>
                <a:gd name="T14" fmla="*/ 7 w 223"/>
                <a:gd name="T15" fmla="*/ 76 h 223"/>
                <a:gd name="T16" fmla="*/ 13 w 223"/>
                <a:gd name="T17" fmla="*/ 59 h 223"/>
                <a:gd name="T18" fmla="*/ 34 w 223"/>
                <a:gd name="T19" fmla="*/ 31 h 223"/>
                <a:gd name="T20" fmla="*/ 62 w 223"/>
                <a:gd name="T21" fmla="*/ 11 h 223"/>
                <a:gd name="T22" fmla="*/ 95 w 223"/>
                <a:gd name="T23" fmla="*/ 1 h 223"/>
                <a:gd name="T24" fmla="*/ 112 w 223"/>
                <a:gd name="T25" fmla="*/ 0 h 223"/>
                <a:gd name="T26" fmla="*/ 112 w 223"/>
                <a:gd name="T27" fmla="*/ 0 h 223"/>
                <a:gd name="T28" fmla="*/ 130 w 223"/>
                <a:gd name="T29" fmla="*/ 1 h 223"/>
                <a:gd name="T30" fmla="*/ 147 w 223"/>
                <a:gd name="T31" fmla="*/ 6 h 223"/>
                <a:gd name="T32" fmla="*/ 167 w 223"/>
                <a:gd name="T33" fmla="*/ 14 h 223"/>
                <a:gd name="T34" fmla="*/ 201 w 223"/>
                <a:gd name="T35" fmla="*/ 42 h 223"/>
                <a:gd name="T36" fmla="*/ 219 w 223"/>
                <a:gd name="T37" fmla="*/ 81 h 223"/>
                <a:gd name="T38" fmla="*/ 223 w 223"/>
                <a:gd name="T39" fmla="*/ 124 h 223"/>
                <a:gd name="T40" fmla="*/ 217 w 223"/>
                <a:gd name="T41" fmla="*/ 146 h 223"/>
                <a:gd name="T42" fmla="*/ 210 w 223"/>
                <a:gd name="T43" fmla="*/ 163 h 223"/>
                <a:gd name="T44" fmla="*/ 189 w 223"/>
                <a:gd name="T45" fmla="*/ 191 h 223"/>
                <a:gd name="T46" fmla="*/ 162 w 223"/>
                <a:gd name="T47" fmla="*/ 211 h 223"/>
                <a:gd name="T48" fmla="*/ 128 w 223"/>
                <a:gd name="T49" fmla="*/ 221 h 223"/>
                <a:gd name="T50" fmla="*/ 112 w 223"/>
                <a:gd name="T5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3" h="223">
                  <a:moveTo>
                    <a:pt x="112" y="223"/>
                  </a:moveTo>
                  <a:lnTo>
                    <a:pt x="93" y="221"/>
                  </a:lnTo>
                  <a:lnTo>
                    <a:pt x="77" y="216"/>
                  </a:lnTo>
                  <a:lnTo>
                    <a:pt x="56" y="208"/>
                  </a:lnTo>
                  <a:lnTo>
                    <a:pt x="23" y="180"/>
                  </a:lnTo>
                  <a:lnTo>
                    <a:pt x="4" y="141"/>
                  </a:lnTo>
                  <a:lnTo>
                    <a:pt x="0" y="98"/>
                  </a:lnTo>
                  <a:lnTo>
                    <a:pt x="7" y="76"/>
                  </a:lnTo>
                  <a:lnTo>
                    <a:pt x="13" y="59"/>
                  </a:lnTo>
                  <a:lnTo>
                    <a:pt x="34" y="31"/>
                  </a:lnTo>
                  <a:lnTo>
                    <a:pt x="62" y="11"/>
                  </a:lnTo>
                  <a:lnTo>
                    <a:pt x="95" y="1"/>
                  </a:lnTo>
                  <a:lnTo>
                    <a:pt x="112" y="0"/>
                  </a:lnTo>
                  <a:lnTo>
                    <a:pt x="112" y="0"/>
                  </a:lnTo>
                  <a:lnTo>
                    <a:pt x="130" y="1"/>
                  </a:lnTo>
                  <a:lnTo>
                    <a:pt x="147" y="6"/>
                  </a:lnTo>
                  <a:lnTo>
                    <a:pt x="167" y="14"/>
                  </a:lnTo>
                  <a:lnTo>
                    <a:pt x="201" y="42"/>
                  </a:lnTo>
                  <a:lnTo>
                    <a:pt x="219" y="81"/>
                  </a:lnTo>
                  <a:lnTo>
                    <a:pt x="223" y="124"/>
                  </a:lnTo>
                  <a:lnTo>
                    <a:pt x="217" y="146"/>
                  </a:lnTo>
                  <a:lnTo>
                    <a:pt x="210" y="163"/>
                  </a:lnTo>
                  <a:lnTo>
                    <a:pt x="189" y="191"/>
                  </a:lnTo>
                  <a:lnTo>
                    <a:pt x="162" y="211"/>
                  </a:lnTo>
                  <a:lnTo>
                    <a:pt x="128" y="221"/>
                  </a:lnTo>
                  <a:lnTo>
                    <a:pt x="112" y="223"/>
                  </a:lnTo>
                  <a:close/>
                </a:path>
              </a:pathLst>
            </a:custGeom>
            <a:solidFill>
              <a:srgbClr val="F7F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8" name="Freeform 68"/>
            <p:cNvSpPr>
              <a:spLocks/>
            </p:cNvSpPr>
            <p:nvPr/>
          </p:nvSpPr>
          <p:spPr bwMode="auto">
            <a:xfrm>
              <a:off x="5819775" y="3268663"/>
              <a:ext cx="4025900" cy="2947988"/>
            </a:xfrm>
            <a:custGeom>
              <a:avLst/>
              <a:gdLst>
                <a:gd name="T0" fmla="*/ 162 w 10143"/>
                <a:gd name="T1" fmla="*/ 7425 h 7425"/>
                <a:gd name="T2" fmla="*/ 114 w 10143"/>
                <a:gd name="T3" fmla="*/ 7418 h 7425"/>
                <a:gd name="T4" fmla="*/ 27 w 10143"/>
                <a:gd name="T5" fmla="*/ 7354 h 7425"/>
                <a:gd name="T6" fmla="*/ 0 w 10143"/>
                <a:gd name="T7" fmla="*/ 7279 h 7425"/>
                <a:gd name="T8" fmla="*/ 0 w 10143"/>
                <a:gd name="T9" fmla="*/ 5161 h 7425"/>
                <a:gd name="T10" fmla="*/ 6 w 10143"/>
                <a:gd name="T11" fmla="*/ 5112 h 7425"/>
                <a:gd name="T12" fmla="*/ 71 w 10143"/>
                <a:gd name="T13" fmla="*/ 5025 h 7425"/>
                <a:gd name="T14" fmla="*/ 145 w 10143"/>
                <a:gd name="T15" fmla="*/ 4999 h 7425"/>
                <a:gd name="T16" fmla="*/ 2164 w 10143"/>
                <a:gd name="T17" fmla="*/ 4999 h 7425"/>
                <a:gd name="T18" fmla="*/ 2164 w 10143"/>
                <a:gd name="T19" fmla="*/ 2846 h 7425"/>
                <a:gd name="T20" fmla="*/ 2191 w 10143"/>
                <a:gd name="T21" fmla="*/ 2771 h 7425"/>
                <a:gd name="T22" fmla="*/ 2278 w 10143"/>
                <a:gd name="T23" fmla="*/ 2708 h 7425"/>
                <a:gd name="T24" fmla="*/ 2326 w 10143"/>
                <a:gd name="T25" fmla="*/ 2701 h 7425"/>
                <a:gd name="T26" fmla="*/ 2374 w 10143"/>
                <a:gd name="T27" fmla="*/ 2708 h 7425"/>
                <a:gd name="T28" fmla="*/ 2461 w 10143"/>
                <a:gd name="T29" fmla="*/ 2771 h 7425"/>
                <a:gd name="T30" fmla="*/ 2487 w 10143"/>
                <a:gd name="T31" fmla="*/ 2846 h 7425"/>
                <a:gd name="T32" fmla="*/ 2488 w 10143"/>
                <a:gd name="T33" fmla="*/ 5161 h 7425"/>
                <a:gd name="T34" fmla="*/ 2480 w 10143"/>
                <a:gd name="T35" fmla="*/ 5209 h 7425"/>
                <a:gd name="T36" fmla="*/ 2417 w 10143"/>
                <a:gd name="T37" fmla="*/ 5296 h 7425"/>
                <a:gd name="T38" fmla="*/ 2343 w 10143"/>
                <a:gd name="T39" fmla="*/ 5322 h 7425"/>
                <a:gd name="T40" fmla="*/ 324 w 10143"/>
                <a:gd name="T41" fmla="*/ 5323 h 7425"/>
                <a:gd name="T42" fmla="*/ 6292 w 10143"/>
                <a:gd name="T43" fmla="*/ 7101 h 7425"/>
                <a:gd name="T44" fmla="*/ 6292 w 10143"/>
                <a:gd name="T45" fmla="*/ 4627 h 7425"/>
                <a:gd name="T46" fmla="*/ 6318 w 10143"/>
                <a:gd name="T47" fmla="*/ 4552 h 7425"/>
                <a:gd name="T48" fmla="*/ 6405 w 10143"/>
                <a:gd name="T49" fmla="*/ 4488 h 7425"/>
                <a:gd name="T50" fmla="*/ 6454 w 10143"/>
                <a:gd name="T51" fmla="*/ 4482 h 7425"/>
                <a:gd name="T52" fmla="*/ 8331 w 10143"/>
                <a:gd name="T53" fmla="*/ 4482 h 7425"/>
                <a:gd name="T54" fmla="*/ 8405 w 10143"/>
                <a:gd name="T55" fmla="*/ 4508 h 7425"/>
                <a:gd name="T56" fmla="*/ 8469 w 10143"/>
                <a:gd name="T57" fmla="*/ 4595 h 7425"/>
                <a:gd name="T58" fmla="*/ 8476 w 10143"/>
                <a:gd name="T59" fmla="*/ 4644 h 7425"/>
                <a:gd name="T60" fmla="*/ 9817 w 10143"/>
                <a:gd name="T61" fmla="*/ 6915 h 7425"/>
                <a:gd name="T62" fmla="*/ 9803 w 10143"/>
                <a:gd name="T63" fmla="*/ 146 h 7425"/>
                <a:gd name="T64" fmla="*/ 9829 w 10143"/>
                <a:gd name="T65" fmla="*/ 71 h 7425"/>
                <a:gd name="T66" fmla="*/ 9916 w 10143"/>
                <a:gd name="T67" fmla="*/ 8 h 7425"/>
                <a:gd name="T68" fmla="*/ 9964 w 10143"/>
                <a:gd name="T69" fmla="*/ 0 h 7425"/>
                <a:gd name="T70" fmla="*/ 9981 w 10143"/>
                <a:gd name="T71" fmla="*/ 1 h 7425"/>
                <a:gd name="T72" fmla="*/ 10056 w 10143"/>
                <a:gd name="T73" fmla="*/ 27 h 7425"/>
                <a:gd name="T74" fmla="*/ 10119 w 10143"/>
                <a:gd name="T75" fmla="*/ 114 h 7425"/>
                <a:gd name="T76" fmla="*/ 10126 w 10143"/>
                <a:gd name="T77" fmla="*/ 162 h 7425"/>
                <a:gd name="T78" fmla="*/ 10141 w 10143"/>
                <a:gd name="T79" fmla="*/ 7094 h 7425"/>
                <a:gd name="T80" fmla="*/ 10123 w 10143"/>
                <a:gd name="T81" fmla="*/ 7153 h 7425"/>
                <a:gd name="T82" fmla="*/ 10095 w 10143"/>
                <a:gd name="T83" fmla="*/ 7192 h 7425"/>
                <a:gd name="T84" fmla="*/ 10057 w 10143"/>
                <a:gd name="T85" fmla="*/ 7221 h 7425"/>
                <a:gd name="T86" fmla="*/ 9996 w 10143"/>
                <a:gd name="T87" fmla="*/ 7239 h 7425"/>
                <a:gd name="T88" fmla="*/ 8314 w 10143"/>
                <a:gd name="T89" fmla="*/ 7239 h 7425"/>
                <a:gd name="T90" fmla="*/ 8266 w 10143"/>
                <a:gd name="T91" fmla="*/ 7232 h 7425"/>
                <a:gd name="T92" fmla="*/ 8179 w 10143"/>
                <a:gd name="T93" fmla="*/ 7169 h 7425"/>
                <a:gd name="T94" fmla="*/ 8153 w 10143"/>
                <a:gd name="T95" fmla="*/ 7094 h 7425"/>
                <a:gd name="T96" fmla="*/ 8152 w 10143"/>
                <a:gd name="T97" fmla="*/ 4806 h 7425"/>
                <a:gd name="T98" fmla="*/ 6616 w 10143"/>
                <a:gd name="T99" fmla="*/ 7263 h 7425"/>
                <a:gd name="T100" fmla="*/ 6608 w 10143"/>
                <a:gd name="T101" fmla="*/ 7311 h 7425"/>
                <a:gd name="T102" fmla="*/ 6545 w 10143"/>
                <a:gd name="T103" fmla="*/ 7398 h 7425"/>
                <a:gd name="T104" fmla="*/ 6470 w 10143"/>
                <a:gd name="T105" fmla="*/ 7424 h 7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143" h="7425">
                  <a:moveTo>
                    <a:pt x="6454" y="7425"/>
                  </a:moveTo>
                  <a:lnTo>
                    <a:pt x="162" y="7425"/>
                  </a:lnTo>
                  <a:lnTo>
                    <a:pt x="145" y="7424"/>
                  </a:lnTo>
                  <a:lnTo>
                    <a:pt x="114" y="7418"/>
                  </a:lnTo>
                  <a:lnTo>
                    <a:pt x="71" y="7398"/>
                  </a:lnTo>
                  <a:lnTo>
                    <a:pt x="27" y="7354"/>
                  </a:lnTo>
                  <a:lnTo>
                    <a:pt x="6" y="7311"/>
                  </a:lnTo>
                  <a:lnTo>
                    <a:pt x="0" y="7279"/>
                  </a:lnTo>
                  <a:lnTo>
                    <a:pt x="0" y="7263"/>
                  </a:lnTo>
                  <a:lnTo>
                    <a:pt x="0" y="5161"/>
                  </a:lnTo>
                  <a:lnTo>
                    <a:pt x="0" y="5144"/>
                  </a:lnTo>
                  <a:lnTo>
                    <a:pt x="6" y="5112"/>
                  </a:lnTo>
                  <a:lnTo>
                    <a:pt x="27" y="5069"/>
                  </a:lnTo>
                  <a:lnTo>
                    <a:pt x="71" y="5025"/>
                  </a:lnTo>
                  <a:lnTo>
                    <a:pt x="114" y="5006"/>
                  </a:lnTo>
                  <a:lnTo>
                    <a:pt x="145" y="4999"/>
                  </a:lnTo>
                  <a:lnTo>
                    <a:pt x="162" y="4999"/>
                  </a:lnTo>
                  <a:lnTo>
                    <a:pt x="2164" y="4999"/>
                  </a:lnTo>
                  <a:lnTo>
                    <a:pt x="2164" y="2863"/>
                  </a:lnTo>
                  <a:lnTo>
                    <a:pt x="2164" y="2846"/>
                  </a:lnTo>
                  <a:lnTo>
                    <a:pt x="2170" y="2814"/>
                  </a:lnTo>
                  <a:lnTo>
                    <a:pt x="2191" y="2771"/>
                  </a:lnTo>
                  <a:lnTo>
                    <a:pt x="2234" y="2727"/>
                  </a:lnTo>
                  <a:lnTo>
                    <a:pt x="2278" y="2708"/>
                  </a:lnTo>
                  <a:lnTo>
                    <a:pt x="2309" y="2701"/>
                  </a:lnTo>
                  <a:lnTo>
                    <a:pt x="2326" y="2701"/>
                  </a:lnTo>
                  <a:lnTo>
                    <a:pt x="2343" y="2701"/>
                  </a:lnTo>
                  <a:lnTo>
                    <a:pt x="2374" y="2708"/>
                  </a:lnTo>
                  <a:lnTo>
                    <a:pt x="2417" y="2727"/>
                  </a:lnTo>
                  <a:lnTo>
                    <a:pt x="2461" y="2771"/>
                  </a:lnTo>
                  <a:lnTo>
                    <a:pt x="2480" y="2814"/>
                  </a:lnTo>
                  <a:lnTo>
                    <a:pt x="2487" y="2846"/>
                  </a:lnTo>
                  <a:lnTo>
                    <a:pt x="2488" y="2863"/>
                  </a:lnTo>
                  <a:lnTo>
                    <a:pt x="2488" y="5161"/>
                  </a:lnTo>
                  <a:lnTo>
                    <a:pt x="2487" y="5177"/>
                  </a:lnTo>
                  <a:lnTo>
                    <a:pt x="2480" y="5209"/>
                  </a:lnTo>
                  <a:lnTo>
                    <a:pt x="2461" y="5252"/>
                  </a:lnTo>
                  <a:lnTo>
                    <a:pt x="2417" y="5296"/>
                  </a:lnTo>
                  <a:lnTo>
                    <a:pt x="2374" y="5315"/>
                  </a:lnTo>
                  <a:lnTo>
                    <a:pt x="2343" y="5322"/>
                  </a:lnTo>
                  <a:lnTo>
                    <a:pt x="2326" y="5323"/>
                  </a:lnTo>
                  <a:lnTo>
                    <a:pt x="324" y="5323"/>
                  </a:lnTo>
                  <a:lnTo>
                    <a:pt x="324" y="7101"/>
                  </a:lnTo>
                  <a:lnTo>
                    <a:pt x="6292" y="7101"/>
                  </a:lnTo>
                  <a:lnTo>
                    <a:pt x="6292" y="4644"/>
                  </a:lnTo>
                  <a:lnTo>
                    <a:pt x="6292" y="4627"/>
                  </a:lnTo>
                  <a:lnTo>
                    <a:pt x="6298" y="4595"/>
                  </a:lnTo>
                  <a:lnTo>
                    <a:pt x="6318" y="4552"/>
                  </a:lnTo>
                  <a:lnTo>
                    <a:pt x="6362" y="4508"/>
                  </a:lnTo>
                  <a:lnTo>
                    <a:pt x="6405" y="4488"/>
                  </a:lnTo>
                  <a:lnTo>
                    <a:pt x="6437" y="4482"/>
                  </a:lnTo>
                  <a:lnTo>
                    <a:pt x="6454" y="4482"/>
                  </a:lnTo>
                  <a:lnTo>
                    <a:pt x="8314" y="4482"/>
                  </a:lnTo>
                  <a:lnTo>
                    <a:pt x="8331" y="4482"/>
                  </a:lnTo>
                  <a:lnTo>
                    <a:pt x="8362" y="4488"/>
                  </a:lnTo>
                  <a:lnTo>
                    <a:pt x="8405" y="4508"/>
                  </a:lnTo>
                  <a:lnTo>
                    <a:pt x="8449" y="4552"/>
                  </a:lnTo>
                  <a:lnTo>
                    <a:pt x="8469" y="4595"/>
                  </a:lnTo>
                  <a:lnTo>
                    <a:pt x="8476" y="4627"/>
                  </a:lnTo>
                  <a:lnTo>
                    <a:pt x="8476" y="4644"/>
                  </a:lnTo>
                  <a:lnTo>
                    <a:pt x="8476" y="6915"/>
                  </a:lnTo>
                  <a:lnTo>
                    <a:pt x="9817" y="6915"/>
                  </a:lnTo>
                  <a:lnTo>
                    <a:pt x="9802" y="162"/>
                  </a:lnTo>
                  <a:lnTo>
                    <a:pt x="9803" y="146"/>
                  </a:lnTo>
                  <a:lnTo>
                    <a:pt x="9810" y="114"/>
                  </a:lnTo>
                  <a:lnTo>
                    <a:pt x="9829" y="71"/>
                  </a:lnTo>
                  <a:lnTo>
                    <a:pt x="9873" y="27"/>
                  </a:lnTo>
                  <a:lnTo>
                    <a:pt x="9916" y="8"/>
                  </a:lnTo>
                  <a:lnTo>
                    <a:pt x="9947" y="1"/>
                  </a:lnTo>
                  <a:lnTo>
                    <a:pt x="9964" y="0"/>
                  </a:lnTo>
                  <a:lnTo>
                    <a:pt x="9964" y="0"/>
                  </a:lnTo>
                  <a:lnTo>
                    <a:pt x="9981" y="1"/>
                  </a:lnTo>
                  <a:lnTo>
                    <a:pt x="10013" y="8"/>
                  </a:lnTo>
                  <a:lnTo>
                    <a:pt x="10056" y="27"/>
                  </a:lnTo>
                  <a:lnTo>
                    <a:pt x="10100" y="71"/>
                  </a:lnTo>
                  <a:lnTo>
                    <a:pt x="10119" y="114"/>
                  </a:lnTo>
                  <a:lnTo>
                    <a:pt x="10126" y="145"/>
                  </a:lnTo>
                  <a:lnTo>
                    <a:pt x="10126" y="162"/>
                  </a:lnTo>
                  <a:lnTo>
                    <a:pt x="10143" y="7077"/>
                  </a:lnTo>
                  <a:lnTo>
                    <a:pt x="10141" y="7094"/>
                  </a:lnTo>
                  <a:lnTo>
                    <a:pt x="10135" y="7125"/>
                  </a:lnTo>
                  <a:lnTo>
                    <a:pt x="10123" y="7153"/>
                  </a:lnTo>
                  <a:lnTo>
                    <a:pt x="10106" y="7180"/>
                  </a:lnTo>
                  <a:lnTo>
                    <a:pt x="10095" y="7192"/>
                  </a:lnTo>
                  <a:lnTo>
                    <a:pt x="10083" y="7202"/>
                  </a:lnTo>
                  <a:lnTo>
                    <a:pt x="10057" y="7221"/>
                  </a:lnTo>
                  <a:lnTo>
                    <a:pt x="10027" y="7232"/>
                  </a:lnTo>
                  <a:lnTo>
                    <a:pt x="9996" y="7239"/>
                  </a:lnTo>
                  <a:lnTo>
                    <a:pt x="9981" y="7239"/>
                  </a:lnTo>
                  <a:lnTo>
                    <a:pt x="8314" y="7239"/>
                  </a:lnTo>
                  <a:lnTo>
                    <a:pt x="8297" y="7239"/>
                  </a:lnTo>
                  <a:lnTo>
                    <a:pt x="8266" y="7232"/>
                  </a:lnTo>
                  <a:lnTo>
                    <a:pt x="8223" y="7213"/>
                  </a:lnTo>
                  <a:lnTo>
                    <a:pt x="8179" y="7169"/>
                  </a:lnTo>
                  <a:lnTo>
                    <a:pt x="8160" y="7126"/>
                  </a:lnTo>
                  <a:lnTo>
                    <a:pt x="8153" y="7094"/>
                  </a:lnTo>
                  <a:lnTo>
                    <a:pt x="8152" y="7077"/>
                  </a:lnTo>
                  <a:lnTo>
                    <a:pt x="8152" y="4806"/>
                  </a:lnTo>
                  <a:lnTo>
                    <a:pt x="6616" y="4806"/>
                  </a:lnTo>
                  <a:lnTo>
                    <a:pt x="6616" y="7263"/>
                  </a:lnTo>
                  <a:lnTo>
                    <a:pt x="6615" y="7279"/>
                  </a:lnTo>
                  <a:lnTo>
                    <a:pt x="6608" y="7311"/>
                  </a:lnTo>
                  <a:lnTo>
                    <a:pt x="6589" y="7354"/>
                  </a:lnTo>
                  <a:lnTo>
                    <a:pt x="6545" y="7398"/>
                  </a:lnTo>
                  <a:lnTo>
                    <a:pt x="6502" y="7418"/>
                  </a:lnTo>
                  <a:lnTo>
                    <a:pt x="6470" y="7424"/>
                  </a:lnTo>
                  <a:lnTo>
                    <a:pt x="6454" y="7425"/>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9" name="Freeform 69"/>
            <p:cNvSpPr>
              <a:spLocks noEditPoints="1"/>
            </p:cNvSpPr>
            <p:nvPr/>
          </p:nvSpPr>
          <p:spPr bwMode="auto">
            <a:xfrm>
              <a:off x="9355138" y="1814513"/>
              <a:ext cx="822325" cy="755650"/>
            </a:xfrm>
            <a:custGeom>
              <a:avLst/>
              <a:gdLst>
                <a:gd name="T0" fmla="*/ 1603 w 2070"/>
                <a:gd name="T1" fmla="*/ 438 h 1907"/>
                <a:gd name="T2" fmla="*/ 1724 w 2070"/>
                <a:gd name="T3" fmla="*/ 245 h 1907"/>
                <a:gd name="T4" fmla="*/ 1886 w 2070"/>
                <a:gd name="T5" fmla="*/ 208 h 1907"/>
                <a:gd name="T6" fmla="*/ 1905 w 2070"/>
                <a:gd name="T7" fmla="*/ 267 h 1907"/>
                <a:gd name="T8" fmla="*/ 1799 w 2070"/>
                <a:gd name="T9" fmla="*/ 381 h 1907"/>
                <a:gd name="T10" fmla="*/ 903 w 2070"/>
                <a:gd name="T11" fmla="*/ 268 h 1907"/>
                <a:gd name="T12" fmla="*/ 916 w 2070"/>
                <a:gd name="T13" fmla="*/ 201 h 1907"/>
                <a:gd name="T14" fmla="*/ 1060 w 2070"/>
                <a:gd name="T15" fmla="*/ 160 h 1907"/>
                <a:gd name="T16" fmla="*/ 1183 w 2070"/>
                <a:gd name="T17" fmla="*/ 236 h 1907"/>
                <a:gd name="T18" fmla="*/ 1074 w 2070"/>
                <a:gd name="T19" fmla="*/ 325 h 1907"/>
                <a:gd name="T20" fmla="*/ 212 w 2070"/>
                <a:gd name="T21" fmla="*/ 338 h 1907"/>
                <a:gd name="T22" fmla="*/ 158 w 2070"/>
                <a:gd name="T23" fmla="*/ 237 h 1907"/>
                <a:gd name="T24" fmla="*/ 242 w 2070"/>
                <a:gd name="T25" fmla="*/ 196 h 1907"/>
                <a:gd name="T26" fmla="*/ 402 w 2070"/>
                <a:gd name="T27" fmla="*/ 305 h 1907"/>
                <a:gd name="T28" fmla="*/ 315 w 2070"/>
                <a:gd name="T29" fmla="*/ 402 h 1907"/>
                <a:gd name="T30" fmla="*/ 1905 w 2070"/>
                <a:gd name="T31" fmla="*/ 48 h 1907"/>
                <a:gd name="T32" fmla="*/ 1712 w 2070"/>
                <a:gd name="T33" fmla="*/ 68 h 1907"/>
                <a:gd name="T34" fmla="*/ 1558 w 2070"/>
                <a:gd name="T35" fmla="*/ 192 h 1907"/>
                <a:gd name="T36" fmla="*/ 1436 w 2070"/>
                <a:gd name="T37" fmla="*/ 442 h 1907"/>
                <a:gd name="T38" fmla="*/ 1270 w 2070"/>
                <a:gd name="T39" fmla="*/ 388 h 1907"/>
                <a:gd name="T40" fmla="*/ 1340 w 2070"/>
                <a:gd name="T41" fmla="*/ 227 h 1907"/>
                <a:gd name="T42" fmla="*/ 1263 w 2070"/>
                <a:gd name="T43" fmla="*/ 88 h 1907"/>
                <a:gd name="T44" fmla="*/ 1064 w 2070"/>
                <a:gd name="T45" fmla="*/ 0 h 1907"/>
                <a:gd name="T46" fmla="*/ 897 w 2070"/>
                <a:gd name="T47" fmla="*/ 30 h 1907"/>
                <a:gd name="T48" fmla="*/ 746 w 2070"/>
                <a:gd name="T49" fmla="*/ 165 h 1907"/>
                <a:gd name="T50" fmla="*/ 735 w 2070"/>
                <a:gd name="T51" fmla="*/ 284 h 1907"/>
                <a:gd name="T52" fmla="*/ 786 w 2070"/>
                <a:gd name="T53" fmla="*/ 425 h 1907"/>
                <a:gd name="T54" fmla="*/ 587 w 2070"/>
                <a:gd name="T55" fmla="*/ 320 h 1907"/>
                <a:gd name="T56" fmla="*/ 465 w 2070"/>
                <a:gd name="T57" fmla="*/ 140 h 1907"/>
                <a:gd name="T58" fmla="*/ 256 w 2070"/>
                <a:gd name="T59" fmla="*/ 40 h 1907"/>
                <a:gd name="T60" fmla="*/ 109 w 2070"/>
                <a:gd name="T61" fmla="*/ 70 h 1907"/>
                <a:gd name="T62" fmla="*/ 0 w 2070"/>
                <a:gd name="T63" fmla="*/ 257 h 1907"/>
                <a:gd name="T64" fmla="*/ 100 w 2070"/>
                <a:gd name="T65" fmla="*/ 449 h 1907"/>
                <a:gd name="T66" fmla="*/ 306 w 2070"/>
                <a:gd name="T67" fmla="*/ 565 h 1907"/>
                <a:gd name="T68" fmla="*/ 535 w 2070"/>
                <a:gd name="T69" fmla="*/ 673 h 1907"/>
                <a:gd name="T70" fmla="*/ 661 w 2070"/>
                <a:gd name="T71" fmla="*/ 1723 h 1907"/>
                <a:gd name="T72" fmla="*/ 701 w 2070"/>
                <a:gd name="T73" fmla="*/ 1895 h 1907"/>
                <a:gd name="T74" fmla="*/ 789 w 2070"/>
                <a:gd name="T75" fmla="*/ 1893 h 1907"/>
                <a:gd name="T76" fmla="*/ 820 w 2070"/>
                <a:gd name="T77" fmla="*/ 1772 h 1907"/>
                <a:gd name="T78" fmla="*/ 700 w 2070"/>
                <a:gd name="T79" fmla="*/ 687 h 1907"/>
                <a:gd name="T80" fmla="*/ 969 w 2070"/>
                <a:gd name="T81" fmla="*/ 542 h 1907"/>
                <a:gd name="T82" fmla="*/ 1101 w 2070"/>
                <a:gd name="T83" fmla="*/ 542 h 1907"/>
                <a:gd name="T84" fmla="*/ 1371 w 2070"/>
                <a:gd name="T85" fmla="*/ 687 h 1907"/>
                <a:gd name="T86" fmla="*/ 1249 w 2070"/>
                <a:gd name="T87" fmla="*/ 1772 h 1907"/>
                <a:gd name="T88" fmla="*/ 1280 w 2070"/>
                <a:gd name="T89" fmla="*/ 1893 h 1907"/>
                <a:gd name="T90" fmla="*/ 1368 w 2070"/>
                <a:gd name="T91" fmla="*/ 1895 h 1907"/>
                <a:gd name="T92" fmla="*/ 1409 w 2070"/>
                <a:gd name="T93" fmla="*/ 1723 h 1907"/>
                <a:gd name="T94" fmla="*/ 1534 w 2070"/>
                <a:gd name="T95" fmla="*/ 673 h 1907"/>
                <a:gd name="T96" fmla="*/ 1764 w 2070"/>
                <a:gd name="T97" fmla="*/ 565 h 1907"/>
                <a:gd name="T98" fmla="*/ 1970 w 2070"/>
                <a:gd name="T99" fmla="*/ 449 h 1907"/>
                <a:gd name="T100" fmla="*/ 2070 w 2070"/>
                <a:gd name="T101" fmla="*/ 257 h 1907"/>
                <a:gd name="T102" fmla="*/ 1961 w 2070"/>
                <a:gd name="T103" fmla="*/ 7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70" h="1907">
                  <a:moveTo>
                    <a:pt x="1799" y="381"/>
                  </a:moveTo>
                  <a:lnTo>
                    <a:pt x="1756" y="402"/>
                  </a:lnTo>
                  <a:lnTo>
                    <a:pt x="1656" y="430"/>
                  </a:lnTo>
                  <a:lnTo>
                    <a:pt x="1603" y="438"/>
                  </a:lnTo>
                  <a:lnTo>
                    <a:pt x="1624" y="386"/>
                  </a:lnTo>
                  <a:lnTo>
                    <a:pt x="1669" y="305"/>
                  </a:lnTo>
                  <a:lnTo>
                    <a:pt x="1694" y="275"/>
                  </a:lnTo>
                  <a:lnTo>
                    <a:pt x="1724" y="245"/>
                  </a:lnTo>
                  <a:lnTo>
                    <a:pt x="1778" y="210"/>
                  </a:lnTo>
                  <a:lnTo>
                    <a:pt x="1829" y="196"/>
                  </a:lnTo>
                  <a:lnTo>
                    <a:pt x="1869" y="201"/>
                  </a:lnTo>
                  <a:lnTo>
                    <a:pt x="1886" y="208"/>
                  </a:lnTo>
                  <a:lnTo>
                    <a:pt x="1899" y="217"/>
                  </a:lnTo>
                  <a:lnTo>
                    <a:pt x="1913" y="237"/>
                  </a:lnTo>
                  <a:lnTo>
                    <a:pt x="1911" y="246"/>
                  </a:lnTo>
                  <a:lnTo>
                    <a:pt x="1905" y="267"/>
                  </a:lnTo>
                  <a:lnTo>
                    <a:pt x="1886" y="306"/>
                  </a:lnTo>
                  <a:lnTo>
                    <a:pt x="1857" y="338"/>
                  </a:lnTo>
                  <a:lnTo>
                    <a:pt x="1821" y="368"/>
                  </a:lnTo>
                  <a:lnTo>
                    <a:pt x="1799" y="381"/>
                  </a:lnTo>
                  <a:close/>
                  <a:moveTo>
                    <a:pt x="1035" y="338"/>
                  </a:moveTo>
                  <a:lnTo>
                    <a:pt x="995" y="325"/>
                  </a:lnTo>
                  <a:lnTo>
                    <a:pt x="938" y="296"/>
                  </a:lnTo>
                  <a:lnTo>
                    <a:pt x="903" y="268"/>
                  </a:lnTo>
                  <a:lnTo>
                    <a:pt x="886" y="245"/>
                  </a:lnTo>
                  <a:lnTo>
                    <a:pt x="886" y="236"/>
                  </a:lnTo>
                  <a:lnTo>
                    <a:pt x="889" y="226"/>
                  </a:lnTo>
                  <a:lnTo>
                    <a:pt x="916" y="201"/>
                  </a:lnTo>
                  <a:lnTo>
                    <a:pt x="959" y="176"/>
                  </a:lnTo>
                  <a:lnTo>
                    <a:pt x="1009" y="160"/>
                  </a:lnTo>
                  <a:lnTo>
                    <a:pt x="1035" y="158"/>
                  </a:lnTo>
                  <a:lnTo>
                    <a:pt x="1060" y="160"/>
                  </a:lnTo>
                  <a:lnTo>
                    <a:pt x="1111" y="176"/>
                  </a:lnTo>
                  <a:lnTo>
                    <a:pt x="1153" y="201"/>
                  </a:lnTo>
                  <a:lnTo>
                    <a:pt x="1181" y="226"/>
                  </a:lnTo>
                  <a:lnTo>
                    <a:pt x="1183" y="236"/>
                  </a:lnTo>
                  <a:lnTo>
                    <a:pt x="1183" y="245"/>
                  </a:lnTo>
                  <a:lnTo>
                    <a:pt x="1168" y="268"/>
                  </a:lnTo>
                  <a:lnTo>
                    <a:pt x="1131" y="296"/>
                  </a:lnTo>
                  <a:lnTo>
                    <a:pt x="1074" y="325"/>
                  </a:lnTo>
                  <a:lnTo>
                    <a:pt x="1035" y="338"/>
                  </a:lnTo>
                  <a:close/>
                  <a:moveTo>
                    <a:pt x="272" y="381"/>
                  </a:moveTo>
                  <a:lnTo>
                    <a:pt x="250" y="368"/>
                  </a:lnTo>
                  <a:lnTo>
                    <a:pt x="212" y="338"/>
                  </a:lnTo>
                  <a:lnTo>
                    <a:pt x="184" y="306"/>
                  </a:lnTo>
                  <a:lnTo>
                    <a:pt x="164" y="267"/>
                  </a:lnTo>
                  <a:lnTo>
                    <a:pt x="158" y="246"/>
                  </a:lnTo>
                  <a:lnTo>
                    <a:pt x="158" y="237"/>
                  </a:lnTo>
                  <a:lnTo>
                    <a:pt x="172" y="217"/>
                  </a:lnTo>
                  <a:lnTo>
                    <a:pt x="185" y="208"/>
                  </a:lnTo>
                  <a:lnTo>
                    <a:pt x="201" y="201"/>
                  </a:lnTo>
                  <a:lnTo>
                    <a:pt x="242" y="196"/>
                  </a:lnTo>
                  <a:lnTo>
                    <a:pt x="291" y="210"/>
                  </a:lnTo>
                  <a:lnTo>
                    <a:pt x="347" y="245"/>
                  </a:lnTo>
                  <a:lnTo>
                    <a:pt x="376" y="275"/>
                  </a:lnTo>
                  <a:lnTo>
                    <a:pt x="402" y="305"/>
                  </a:lnTo>
                  <a:lnTo>
                    <a:pt x="447" y="386"/>
                  </a:lnTo>
                  <a:lnTo>
                    <a:pt x="466" y="438"/>
                  </a:lnTo>
                  <a:lnTo>
                    <a:pt x="413" y="430"/>
                  </a:lnTo>
                  <a:lnTo>
                    <a:pt x="315" y="402"/>
                  </a:lnTo>
                  <a:lnTo>
                    <a:pt x="272" y="381"/>
                  </a:lnTo>
                  <a:close/>
                  <a:moveTo>
                    <a:pt x="1961" y="70"/>
                  </a:moveTo>
                  <a:lnTo>
                    <a:pt x="1944" y="61"/>
                  </a:lnTo>
                  <a:lnTo>
                    <a:pt x="1905" y="48"/>
                  </a:lnTo>
                  <a:lnTo>
                    <a:pt x="1861" y="40"/>
                  </a:lnTo>
                  <a:lnTo>
                    <a:pt x="1814" y="40"/>
                  </a:lnTo>
                  <a:lnTo>
                    <a:pt x="1764" y="49"/>
                  </a:lnTo>
                  <a:lnTo>
                    <a:pt x="1712" y="68"/>
                  </a:lnTo>
                  <a:lnTo>
                    <a:pt x="1659" y="97"/>
                  </a:lnTo>
                  <a:lnTo>
                    <a:pt x="1606" y="140"/>
                  </a:lnTo>
                  <a:lnTo>
                    <a:pt x="1578" y="167"/>
                  </a:lnTo>
                  <a:lnTo>
                    <a:pt x="1558" y="192"/>
                  </a:lnTo>
                  <a:lnTo>
                    <a:pt x="1519" y="250"/>
                  </a:lnTo>
                  <a:lnTo>
                    <a:pt x="1484" y="320"/>
                  </a:lnTo>
                  <a:lnTo>
                    <a:pt x="1451" y="399"/>
                  </a:lnTo>
                  <a:lnTo>
                    <a:pt x="1436" y="442"/>
                  </a:lnTo>
                  <a:lnTo>
                    <a:pt x="1385" y="438"/>
                  </a:lnTo>
                  <a:lnTo>
                    <a:pt x="1284" y="425"/>
                  </a:lnTo>
                  <a:lnTo>
                    <a:pt x="1236" y="415"/>
                  </a:lnTo>
                  <a:lnTo>
                    <a:pt x="1270" y="388"/>
                  </a:lnTo>
                  <a:lnTo>
                    <a:pt x="1314" y="335"/>
                  </a:lnTo>
                  <a:lnTo>
                    <a:pt x="1335" y="284"/>
                  </a:lnTo>
                  <a:lnTo>
                    <a:pt x="1341" y="243"/>
                  </a:lnTo>
                  <a:lnTo>
                    <a:pt x="1340" y="227"/>
                  </a:lnTo>
                  <a:lnTo>
                    <a:pt x="1339" y="206"/>
                  </a:lnTo>
                  <a:lnTo>
                    <a:pt x="1323" y="165"/>
                  </a:lnTo>
                  <a:lnTo>
                    <a:pt x="1298" y="125"/>
                  </a:lnTo>
                  <a:lnTo>
                    <a:pt x="1263" y="88"/>
                  </a:lnTo>
                  <a:lnTo>
                    <a:pt x="1222" y="56"/>
                  </a:lnTo>
                  <a:lnTo>
                    <a:pt x="1174" y="30"/>
                  </a:lnTo>
                  <a:lnTo>
                    <a:pt x="1121" y="11"/>
                  </a:lnTo>
                  <a:lnTo>
                    <a:pt x="1064" y="0"/>
                  </a:lnTo>
                  <a:lnTo>
                    <a:pt x="1035" y="0"/>
                  </a:lnTo>
                  <a:lnTo>
                    <a:pt x="1006" y="0"/>
                  </a:lnTo>
                  <a:lnTo>
                    <a:pt x="949" y="11"/>
                  </a:lnTo>
                  <a:lnTo>
                    <a:pt x="897" y="30"/>
                  </a:lnTo>
                  <a:lnTo>
                    <a:pt x="847" y="56"/>
                  </a:lnTo>
                  <a:lnTo>
                    <a:pt x="806" y="88"/>
                  </a:lnTo>
                  <a:lnTo>
                    <a:pt x="771" y="125"/>
                  </a:lnTo>
                  <a:lnTo>
                    <a:pt x="746" y="165"/>
                  </a:lnTo>
                  <a:lnTo>
                    <a:pt x="732" y="206"/>
                  </a:lnTo>
                  <a:lnTo>
                    <a:pt x="729" y="227"/>
                  </a:lnTo>
                  <a:lnTo>
                    <a:pt x="729" y="243"/>
                  </a:lnTo>
                  <a:lnTo>
                    <a:pt x="735" y="284"/>
                  </a:lnTo>
                  <a:lnTo>
                    <a:pt x="757" y="335"/>
                  </a:lnTo>
                  <a:lnTo>
                    <a:pt x="801" y="388"/>
                  </a:lnTo>
                  <a:lnTo>
                    <a:pt x="834" y="415"/>
                  </a:lnTo>
                  <a:lnTo>
                    <a:pt x="786" y="425"/>
                  </a:lnTo>
                  <a:lnTo>
                    <a:pt x="685" y="438"/>
                  </a:lnTo>
                  <a:lnTo>
                    <a:pt x="634" y="442"/>
                  </a:lnTo>
                  <a:lnTo>
                    <a:pt x="619" y="399"/>
                  </a:lnTo>
                  <a:lnTo>
                    <a:pt x="587" y="320"/>
                  </a:lnTo>
                  <a:lnTo>
                    <a:pt x="551" y="250"/>
                  </a:lnTo>
                  <a:lnTo>
                    <a:pt x="512" y="192"/>
                  </a:lnTo>
                  <a:lnTo>
                    <a:pt x="491" y="167"/>
                  </a:lnTo>
                  <a:lnTo>
                    <a:pt x="465" y="140"/>
                  </a:lnTo>
                  <a:lnTo>
                    <a:pt x="412" y="97"/>
                  </a:lnTo>
                  <a:lnTo>
                    <a:pt x="359" y="68"/>
                  </a:lnTo>
                  <a:lnTo>
                    <a:pt x="306" y="49"/>
                  </a:lnTo>
                  <a:lnTo>
                    <a:pt x="256" y="40"/>
                  </a:lnTo>
                  <a:lnTo>
                    <a:pt x="208" y="40"/>
                  </a:lnTo>
                  <a:lnTo>
                    <a:pt x="164" y="48"/>
                  </a:lnTo>
                  <a:lnTo>
                    <a:pt x="125" y="61"/>
                  </a:lnTo>
                  <a:lnTo>
                    <a:pt x="109" y="70"/>
                  </a:lnTo>
                  <a:lnTo>
                    <a:pt x="79" y="90"/>
                  </a:lnTo>
                  <a:lnTo>
                    <a:pt x="32" y="138"/>
                  </a:lnTo>
                  <a:lnTo>
                    <a:pt x="6" y="195"/>
                  </a:lnTo>
                  <a:lnTo>
                    <a:pt x="0" y="257"/>
                  </a:lnTo>
                  <a:lnTo>
                    <a:pt x="6" y="288"/>
                  </a:lnTo>
                  <a:lnTo>
                    <a:pt x="18" y="324"/>
                  </a:lnTo>
                  <a:lnTo>
                    <a:pt x="52" y="390"/>
                  </a:lnTo>
                  <a:lnTo>
                    <a:pt x="100" y="449"/>
                  </a:lnTo>
                  <a:lnTo>
                    <a:pt x="160" y="498"/>
                  </a:lnTo>
                  <a:lnTo>
                    <a:pt x="195" y="519"/>
                  </a:lnTo>
                  <a:lnTo>
                    <a:pt x="230" y="537"/>
                  </a:lnTo>
                  <a:lnTo>
                    <a:pt x="306" y="565"/>
                  </a:lnTo>
                  <a:lnTo>
                    <a:pt x="387" y="585"/>
                  </a:lnTo>
                  <a:lnTo>
                    <a:pt x="473" y="596"/>
                  </a:lnTo>
                  <a:lnTo>
                    <a:pt x="517" y="599"/>
                  </a:lnTo>
                  <a:lnTo>
                    <a:pt x="535" y="673"/>
                  </a:lnTo>
                  <a:lnTo>
                    <a:pt x="567" y="834"/>
                  </a:lnTo>
                  <a:lnTo>
                    <a:pt x="606" y="1090"/>
                  </a:lnTo>
                  <a:lnTo>
                    <a:pt x="643" y="1431"/>
                  </a:lnTo>
                  <a:lnTo>
                    <a:pt x="661" y="1723"/>
                  </a:lnTo>
                  <a:lnTo>
                    <a:pt x="665" y="1830"/>
                  </a:lnTo>
                  <a:lnTo>
                    <a:pt x="666" y="1847"/>
                  </a:lnTo>
                  <a:lnTo>
                    <a:pt x="679" y="1874"/>
                  </a:lnTo>
                  <a:lnTo>
                    <a:pt x="701" y="1895"/>
                  </a:lnTo>
                  <a:lnTo>
                    <a:pt x="729" y="1907"/>
                  </a:lnTo>
                  <a:lnTo>
                    <a:pt x="745" y="1907"/>
                  </a:lnTo>
                  <a:lnTo>
                    <a:pt x="762" y="1905"/>
                  </a:lnTo>
                  <a:lnTo>
                    <a:pt x="789" y="1893"/>
                  </a:lnTo>
                  <a:lnTo>
                    <a:pt x="810" y="1870"/>
                  </a:lnTo>
                  <a:lnTo>
                    <a:pt x="821" y="1842"/>
                  </a:lnTo>
                  <a:lnTo>
                    <a:pt x="821" y="1826"/>
                  </a:lnTo>
                  <a:lnTo>
                    <a:pt x="820" y="1772"/>
                  </a:lnTo>
                  <a:lnTo>
                    <a:pt x="807" y="1523"/>
                  </a:lnTo>
                  <a:lnTo>
                    <a:pt x="776" y="1169"/>
                  </a:lnTo>
                  <a:lnTo>
                    <a:pt x="735" y="878"/>
                  </a:lnTo>
                  <a:lnTo>
                    <a:pt x="700" y="687"/>
                  </a:lnTo>
                  <a:lnTo>
                    <a:pt x="678" y="596"/>
                  </a:lnTo>
                  <a:lnTo>
                    <a:pt x="755" y="589"/>
                  </a:lnTo>
                  <a:lnTo>
                    <a:pt x="902" y="561"/>
                  </a:lnTo>
                  <a:lnTo>
                    <a:pt x="969" y="542"/>
                  </a:lnTo>
                  <a:lnTo>
                    <a:pt x="1003" y="530"/>
                  </a:lnTo>
                  <a:lnTo>
                    <a:pt x="1035" y="516"/>
                  </a:lnTo>
                  <a:lnTo>
                    <a:pt x="1068" y="530"/>
                  </a:lnTo>
                  <a:lnTo>
                    <a:pt x="1101" y="542"/>
                  </a:lnTo>
                  <a:lnTo>
                    <a:pt x="1169" y="561"/>
                  </a:lnTo>
                  <a:lnTo>
                    <a:pt x="1315" y="589"/>
                  </a:lnTo>
                  <a:lnTo>
                    <a:pt x="1392" y="596"/>
                  </a:lnTo>
                  <a:lnTo>
                    <a:pt x="1371" y="687"/>
                  </a:lnTo>
                  <a:lnTo>
                    <a:pt x="1335" y="878"/>
                  </a:lnTo>
                  <a:lnTo>
                    <a:pt x="1295" y="1169"/>
                  </a:lnTo>
                  <a:lnTo>
                    <a:pt x="1262" y="1523"/>
                  </a:lnTo>
                  <a:lnTo>
                    <a:pt x="1249" y="1772"/>
                  </a:lnTo>
                  <a:lnTo>
                    <a:pt x="1248" y="1826"/>
                  </a:lnTo>
                  <a:lnTo>
                    <a:pt x="1249" y="1842"/>
                  </a:lnTo>
                  <a:lnTo>
                    <a:pt x="1260" y="1870"/>
                  </a:lnTo>
                  <a:lnTo>
                    <a:pt x="1280" y="1893"/>
                  </a:lnTo>
                  <a:lnTo>
                    <a:pt x="1309" y="1905"/>
                  </a:lnTo>
                  <a:lnTo>
                    <a:pt x="1324" y="1907"/>
                  </a:lnTo>
                  <a:lnTo>
                    <a:pt x="1340" y="1907"/>
                  </a:lnTo>
                  <a:lnTo>
                    <a:pt x="1368" y="1895"/>
                  </a:lnTo>
                  <a:lnTo>
                    <a:pt x="1390" y="1874"/>
                  </a:lnTo>
                  <a:lnTo>
                    <a:pt x="1403" y="1847"/>
                  </a:lnTo>
                  <a:lnTo>
                    <a:pt x="1405" y="1830"/>
                  </a:lnTo>
                  <a:lnTo>
                    <a:pt x="1409" y="1723"/>
                  </a:lnTo>
                  <a:lnTo>
                    <a:pt x="1428" y="1431"/>
                  </a:lnTo>
                  <a:lnTo>
                    <a:pt x="1463" y="1090"/>
                  </a:lnTo>
                  <a:lnTo>
                    <a:pt x="1502" y="834"/>
                  </a:lnTo>
                  <a:lnTo>
                    <a:pt x="1534" y="673"/>
                  </a:lnTo>
                  <a:lnTo>
                    <a:pt x="1552" y="599"/>
                  </a:lnTo>
                  <a:lnTo>
                    <a:pt x="1597" y="596"/>
                  </a:lnTo>
                  <a:lnTo>
                    <a:pt x="1682" y="585"/>
                  </a:lnTo>
                  <a:lnTo>
                    <a:pt x="1764" y="565"/>
                  </a:lnTo>
                  <a:lnTo>
                    <a:pt x="1839" y="537"/>
                  </a:lnTo>
                  <a:lnTo>
                    <a:pt x="1874" y="519"/>
                  </a:lnTo>
                  <a:lnTo>
                    <a:pt x="1909" y="498"/>
                  </a:lnTo>
                  <a:lnTo>
                    <a:pt x="1970" y="449"/>
                  </a:lnTo>
                  <a:lnTo>
                    <a:pt x="2018" y="390"/>
                  </a:lnTo>
                  <a:lnTo>
                    <a:pt x="2053" y="324"/>
                  </a:lnTo>
                  <a:lnTo>
                    <a:pt x="2063" y="288"/>
                  </a:lnTo>
                  <a:lnTo>
                    <a:pt x="2070" y="257"/>
                  </a:lnTo>
                  <a:lnTo>
                    <a:pt x="2064" y="195"/>
                  </a:lnTo>
                  <a:lnTo>
                    <a:pt x="2037" y="138"/>
                  </a:lnTo>
                  <a:lnTo>
                    <a:pt x="1992" y="90"/>
                  </a:lnTo>
                  <a:lnTo>
                    <a:pt x="1961" y="70"/>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0" name="Freeform 70"/>
            <p:cNvSpPr>
              <a:spLocks/>
            </p:cNvSpPr>
            <p:nvPr/>
          </p:nvSpPr>
          <p:spPr bwMode="auto">
            <a:xfrm>
              <a:off x="8901113" y="1062038"/>
              <a:ext cx="1730375" cy="1519238"/>
            </a:xfrm>
            <a:custGeom>
              <a:avLst/>
              <a:gdLst>
                <a:gd name="T0" fmla="*/ 773 w 4361"/>
                <a:gd name="T1" fmla="*/ 3822 h 3828"/>
                <a:gd name="T2" fmla="*/ 697 w 4361"/>
                <a:gd name="T3" fmla="*/ 3779 h 3828"/>
                <a:gd name="T4" fmla="*/ 338 w 4361"/>
                <a:gd name="T5" fmla="*/ 3347 h 3828"/>
                <a:gd name="T6" fmla="*/ 71 w 4361"/>
                <a:gd name="T7" fmla="*/ 2736 h 3828"/>
                <a:gd name="T8" fmla="*/ 0 w 4361"/>
                <a:gd name="T9" fmla="*/ 2180 h 3828"/>
                <a:gd name="T10" fmla="*/ 67 w 4361"/>
                <a:gd name="T11" fmla="*/ 1635 h 3828"/>
                <a:gd name="T12" fmla="*/ 315 w 4361"/>
                <a:gd name="T13" fmla="*/ 1049 h 3828"/>
                <a:gd name="T14" fmla="*/ 714 w 4361"/>
                <a:gd name="T15" fmla="*/ 566 h 3828"/>
                <a:gd name="T16" fmla="*/ 1237 w 4361"/>
                <a:gd name="T17" fmla="*/ 213 h 3828"/>
                <a:gd name="T18" fmla="*/ 1850 w 4361"/>
                <a:gd name="T19" fmla="*/ 24 h 3828"/>
                <a:gd name="T20" fmla="*/ 2293 w 4361"/>
                <a:gd name="T21" fmla="*/ 1 h 3828"/>
                <a:gd name="T22" fmla="*/ 2930 w 4361"/>
                <a:gd name="T23" fmla="*/ 132 h 3828"/>
                <a:gd name="T24" fmla="*/ 3485 w 4361"/>
                <a:gd name="T25" fmla="*/ 432 h 3828"/>
                <a:gd name="T26" fmla="*/ 3928 w 4361"/>
                <a:gd name="T27" fmla="*/ 876 h 3828"/>
                <a:gd name="T28" fmla="*/ 4230 w 4361"/>
                <a:gd name="T29" fmla="*/ 1430 h 3828"/>
                <a:gd name="T30" fmla="*/ 4360 w 4361"/>
                <a:gd name="T31" fmla="*/ 2068 h 3828"/>
                <a:gd name="T32" fmla="*/ 4338 w 4361"/>
                <a:gd name="T33" fmla="*/ 2515 h 3828"/>
                <a:gd name="T34" fmla="*/ 4141 w 4361"/>
                <a:gd name="T35" fmla="*/ 3141 h 3828"/>
                <a:gd name="T36" fmla="*/ 3763 w 4361"/>
                <a:gd name="T37" fmla="*/ 3683 h 3828"/>
                <a:gd name="T38" fmla="*/ 3637 w 4361"/>
                <a:gd name="T39" fmla="*/ 3795 h 3828"/>
                <a:gd name="T40" fmla="*/ 3532 w 4361"/>
                <a:gd name="T41" fmla="*/ 3813 h 3828"/>
                <a:gd name="T42" fmla="*/ 3433 w 4361"/>
                <a:gd name="T43" fmla="*/ 3769 h 3828"/>
                <a:gd name="T44" fmla="*/ 3387 w 4361"/>
                <a:gd name="T45" fmla="*/ 3710 h 3828"/>
                <a:gd name="T46" fmla="*/ 3370 w 4361"/>
                <a:gd name="T47" fmla="*/ 3605 h 3828"/>
                <a:gd name="T48" fmla="*/ 3413 w 4361"/>
                <a:gd name="T49" fmla="*/ 3507 h 3828"/>
                <a:gd name="T50" fmla="*/ 3615 w 4361"/>
                <a:gd name="T51" fmla="*/ 3286 h 3828"/>
                <a:gd name="T52" fmla="*/ 3879 w 4361"/>
                <a:gd name="T53" fmla="*/ 2811 h 3828"/>
                <a:gd name="T54" fmla="*/ 3989 w 4361"/>
                <a:gd name="T55" fmla="*/ 2274 h 3828"/>
                <a:gd name="T56" fmla="*/ 3970 w 4361"/>
                <a:gd name="T57" fmla="*/ 1905 h 3828"/>
                <a:gd name="T58" fmla="*/ 3812 w 4361"/>
                <a:gd name="T59" fmla="*/ 1395 h 3828"/>
                <a:gd name="T60" fmla="*/ 3520 w 4361"/>
                <a:gd name="T61" fmla="*/ 964 h 3828"/>
                <a:gd name="T62" fmla="*/ 3118 w 4361"/>
                <a:gd name="T63" fmla="*/ 632 h 3828"/>
                <a:gd name="T64" fmla="*/ 2632 w 4361"/>
                <a:gd name="T65" fmla="*/ 427 h 3828"/>
                <a:gd name="T66" fmla="*/ 2181 w 4361"/>
                <a:gd name="T67" fmla="*/ 370 h 3828"/>
                <a:gd name="T68" fmla="*/ 1729 w 4361"/>
                <a:gd name="T69" fmla="*/ 427 h 3828"/>
                <a:gd name="T70" fmla="*/ 1243 w 4361"/>
                <a:gd name="T71" fmla="*/ 632 h 3828"/>
                <a:gd name="T72" fmla="*/ 841 w 4361"/>
                <a:gd name="T73" fmla="*/ 964 h 3828"/>
                <a:gd name="T74" fmla="*/ 550 w 4361"/>
                <a:gd name="T75" fmla="*/ 1395 h 3828"/>
                <a:gd name="T76" fmla="*/ 391 w 4361"/>
                <a:gd name="T77" fmla="*/ 1905 h 3828"/>
                <a:gd name="T78" fmla="*/ 373 w 4361"/>
                <a:gd name="T79" fmla="*/ 2274 h 3828"/>
                <a:gd name="T80" fmla="*/ 487 w 4361"/>
                <a:gd name="T81" fmla="*/ 2817 h 3828"/>
                <a:gd name="T82" fmla="*/ 760 w 4361"/>
                <a:gd name="T83" fmla="*/ 3301 h 3828"/>
                <a:gd name="T84" fmla="*/ 963 w 4361"/>
                <a:gd name="T85" fmla="*/ 3520 h 3828"/>
                <a:gd name="T86" fmla="*/ 1007 w 4361"/>
                <a:gd name="T87" fmla="*/ 3618 h 3828"/>
                <a:gd name="T88" fmla="*/ 992 w 4361"/>
                <a:gd name="T89" fmla="*/ 3723 h 3828"/>
                <a:gd name="T90" fmla="*/ 945 w 4361"/>
                <a:gd name="T91" fmla="*/ 3783 h 3828"/>
                <a:gd name="T92" fmla="*/ 842 w 4361"/>
                <a:gd name="T93" fmla="*/ 3827 h 3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61" h="3828">
                  <a:moveTo>
                    <a:pt x="823" y="3828"/>
                  </a:moveTo>
                  <a:lnTo>
                    <a:pt x="806" y="3827"/>
                  </a:lnTo>
                  <a:lnTo>
                    <a:pt x="773" y="3822"/>
                  </a:lnTo>
                  <a:lnTo>
                    <a:pt x="741" y="3809"/>
                  </a:lnTo>
                  <a:lnTo>
                    <a:pt x="710" y="3791"/>
                  </a:lnTo>
                  <a:lnTo>
                    <a:pt x="697" y="3779"/>
                  </a:lnTo>
                  <a:lnTo>
                    <a:pt x="616" y="3700"/>
                  </a:lnTo>
                  <a:lnTo>
                    <a:pt x="468" y="3530"/>
                  </a:lnTo>
                  <a:lnTo>
                    <a:pt x="338" y="3347"/>
                  </a:lnTo>
                  <a:lnTo>
                    <a:pt x="229" y="3153"/>
                  </a:lnTo>
                  <a:lnTo>
                    <a:pt x="140" y="2948"/>
                  </a:lnTo>
                  <a:lnTo>
                    <a:pt x="71" y="2736"/>
                  </a:lnTo>
                  <a:lnTo>
                    <a:pt x="26" y="2517"/>
                  </a:lnTo>
                  <a:lnTo>
                    <a:pt x="3" y="2294"/>
                  </a:lnTo>
                  <a:lnTo>
                    <a:pt x="0" y="2180"/>
                  </a:lnTo>
                  <a:lnTo>
                    <a:pt x="3" y="2068"/>
                  </a:lnTo>
                  <a:lnTo>
                    <a:pt x="25" y="1848"/>
                  </a:lnTo>
                  <a:lnTo>
                    <a:pt x="67" y="1635"/>
                  </a:lnTo>
                  <a:lnTo>
                    <a:pt x="132" y="1430"/>
                  </a:lnTo>
                  <a:lnTo>
                    <a:pt x="215" y="1235"/>
                  </a:lnTo>
                  <a:lnTo>
                    <a:pt x="315" y="1049"/>
                  </a:lnTo>
                  <a:lnTo>
                    <a:pt x="433" y="876"/>
                  </a:lnTo>
                  <a:lnTo>
                    <a:pt x="566" y="714"/>
                  </a:lnTo>
                  <a:lnTo>
                    <a:pt x="714" y="566"/>
                  </a:lnTo>
                  <a:lnTo>
                    <a:pt x="876" y="432"/>
                  </a:lnTo>
                  <a:lnTo>
                    <a:pt x="1050" y="314"/>
                  </a:lnTo>
                  <a:lnTo>
                    <a:pt x="1237" y="213"/>
                  </a:lnTo>
                  <a:lnTo>
                    <a:pt x="1431" y="132"/>
                  </a:lnTo>
                  <a:lnTo>
                    <a:pt x="1636" y="67"/>
                  </a:lnTo>
                  <a:lnTo>
                    <a:pt x="1850" y="24"/>
                  </a:lnTo>
                  <a:lnTo>
                    <a:pt x="2069" y="1"/>
                  </a:lnTo>
                  <a:lnTo>
                    <a:pt x="2181" y="0"/>
                  </a:lnTo>
                  <a:lnTo>
                    <a:pt x="2293" y="1"/>
                  </a:lnTo>
                  <a:lnTo>
                    <a:pt x="2513" y="24"/>
                  </a:lnTo>
                  <a:lnTo>
                    <a:pt x="2726" y="67"/>
                  </a:lnTo>
                  <a:lnTo>
                    <a:pt x="2930" y="132"/>
                  </a:lnTo>
                  <a:lnTo>
                    <a:pt x="3126" y="213"/>
                  </a:lnTo>
                  <a:lnTo>
                    <a:pt x="3312" y="314"/>
                  </a:lnTo>
                  <a:lnTo>
                    <a:pt x="3485" y="432"/>
                  </a:lnTo>
                  <a:lnTo>
                    <a:pt x="3647" y="566"/>
                  </a:lnTo>
                  <a:lnTo>
                    <a:pt x="3795" y="714"/>
                  </a:lnTo>
                  <a:lnTo>
                    <a:pt x="3928" y="876"/>
                  </a:lnTo>
                  <a:lnTo>
                    <a:pt x="4046" y="1049"/>
                  </a:lnTo>
                  <a:lnTo>
                    <a:pt x="4147" y="1235"/>
                  </a:lnTo>
                  <a:lnTo>
                    <a:pt x="4230" y="1430"/>
                  </a:lnTo>
                  <a:lnTo>
                    <a:pt x="4294" y="1635"/>
                  </a:lnTo>
                  <a:lnTo>
                    <a:pt x="4337" y="1848"/>
                  </a:lnTo>
                  <a:lnTo>
                    <a:pt x="4360" y="2068"/>
                  </a:lnTo>
                  <a:lnTo>
                    <a:pt x="4361" y="2180"/>
                  </a:lnTo>
                  <a:lnTo>
                    <a:pt x="4360" y="2294"/>
                  </a:lnTo>
                  <a:lnTo>
                    <a:pt x="4338" y="2515"/>
                  </a:lnTo>
                  <a:lnTo>
                    <a:pt x="4293" y="2732"/>
                  </a:lnTo>
                  <a:lnTo>
                    <a:pt x="4228" y="2940"/>
                  </a:lnTo>
                  <a:lnTo>
                    <a:pt x="4141" y="3141"/>
                  </a:lnTo>
                  <a:lnTo>
                    <a:pt x="4035" y="3333"/>
                  </a:lnTo>
                  <a:lnTo>
                    <a:pt x="3908" y="3515"/>
                  </a:lnTo>
                  <a:lnTo>
                    <a:pt x="3763" y="3683"/>
                  </a:lnTo>
                  <a:lnTo>
                    <a:pt x="3682" y="3762"/>
                  </a:lnTo>
                  <a:lnTo>
                    <a:pt x="3668" y="3775"/>
                  </a:lnTo>
                  <a:lnTo>
                    <a:pt x="3637" y="3795"/>
                  </a:lnTo>
                  <a:lnTo>
                    <a:pt x="3602" y="3808"/>
                  </a:lnTo>
                  <a:lnTo>
                    <a:pt x="3567" y="3813"/>
                  </a:lnTo>
                  <a:lnTo>
                    <a:pt x="3532" y="3813"/>
                  </a:lnTo>
                  <a:lnTo>
                    <a:pt x="3497" y="3805"/>
                  </a:lnTo>
                  <a:lnTo>
                    <a:pt x="3463" y="3789"/>
                  </a:lnTo>
                  <a:lnTo>
                    <a:pt x="3433" y="3769"/>
                  </a:lnTo>
                  <a:lnTo>
                    <a:pt x="3419" y="3756"/>
                  </a:lnTo>
                  <a:lnTo>
                    <a:pt x="3407" y="3741"/>
                  </a:lnTo>
                  <a:lnTo>
                    <a:pt x="3387" y="3710"/>
                  </a:lnTo>
                  <a:lnTo>
                    <a:pt x="3375" y="3675"/>
                  </a:lnTo>
                  <a:lnTo>
                    <a:pt x="3369" y="3640"/>
                  </a:lnTo>
                  <a:lnTo>
                    <a:pt x="3370" y="3605"/>
                  </a:lnTo>
                  <a:lnTo>
                    <a:pt x="3378" y="3570"/>
                  </a:lnTo>
                  <a:lnTo>
                    <a:pt x="3392" y="3537"/>
                  </a:lnTo>
                  <a:lnTo>
                    <a:pt x="3413" y="3507"/>
                  </a:lnTo>
                  <a:lnTo>
                    <a:pt x="3427" y="3493"/>
                  </a:lnTo>
                  <a:lnTo>
                    <a:pt x="3493" y="3428"/>
                  </a:lnTo>
                  <a:lnTo>
                    <a:pt x="3615" y="3286"/>
                  </a:lnTo>
                  <a:lnTo>
                    <a:pt x="3718" y="3137"/>
                  </a:lnTo>
                  <a:lnTo>
                    <a:pt x="3808" y="2978"/>
                  </a:lnTo>
                  <a:lnTo>
                    <a:pt x="3879" y="2811"/>
                  </a:lnTo>
                  <a:lnTo>
                    <a:pt x="3934" y="2637"/>
                  </a:lnTo>
                  <a:lnTo>
                    <a:pt x="3970" y="2458"/>
                  </a:lnTo>
                  <a:lnTo>
                    <a:pt x="3989" y="2274"/>
                  </a:lnTo>
                  <a:lnTo>
                    <a:pt x="3991" y="2180"/>
                  </a:lnTo>
                  <a:lnTo>
                    <a:pt x="3989" y="2088"/>
                  </a:lnTo>
                  <a:lnTo>
                    <a:pt x="3970" y="1905"/>
                  </a:lnTo>
                  <a:lnTo>
                    <a:pt x="3934" y="1729"/>
                  </a:lnTo>
                  <a:lnTo>
                    <a:pt x="3880" y="1559"/>
                  </a:lnTo>
                  <a:lnTo>
                    <a:pt x="3812" y="1395"/>
                  </a:lnTo>
                  <a:lnTo>
                    <a:pt x="3729" y="1242"/>
                  </a:lnTo>
                  <a:lnTo>
                    <a:pt x="3632" y="1097"/>
                  </a:lnTo>
                  <a:lnTo>
                    <a:pt x="3520" y="964"/>
                  </a:lnTo>
                  <a:lnTo>
                    <a:pt x="3397" y="841"/>
                  </a:lnTo>
                  <a:lnTo>
                    <a:pt x="3264" y="731"/>
                  </a:lnTo>
                  <a:lnTo>
                    <a:pt x="3118" y="632"/>
                  </a:lnTo>
                  <a:lnTo>
                    <a:pt x="2965" y="549"/>
                  </a:lnTo>
                  <a:lnTo>
                    <a:pt x="2802" y="480"/>
                  </a:lnTo>
                  <a:lnTo>
                    <a:pt x="2632" y="427"/>
                  </a:lnTo>
                  <a:lnTo>
                    <a:pt x="2456" y="391"/>
                  </a:lnTo>
                  <a:lnTo>
                    <a:pt x="2275" y="371"/>
                  </a:lnTo>
                  <a:lnTo>
                    <a:pt x="2181" y="370"/>
                  </a:lnTo>
                  <a:lnTo>
                    <a:pt x="2088" y="371"/>
                  </a:lnTo>
                  <a:lnTo>
                    <a:pt x="1905" y="391"/>
                  </a:lnTo>
                  <a:lnTo>
                    <a:pt x="1729" y="427"/>
                  </a:lnTo>
                  <a:lnTo>
                    <a:pt x="1559" y="480"/>
                  </a:lnTo>
                  <a:lnTo>
                    <a:pt x="1397" y="549"/>
                  </a:lnTo>
                  <a:lnTo>
                    <a:pt x="1243" y="632"/>
                  </a:lnTo>
                  <a:lnTo>
                    <a:pt x="1098" y="731"/>
                  </a:lnTo>
                  <a:lnTo>
                    <a:pt x="964" y="841"/>
                  </a:lnTo>
                  <a:lnTo>
                    <a:pt x="841" y="964"/>
                  </a:lnTo>
                  <a:lnTo>
                    <a:pt x="731" y="1097"/>
                  </a:lnTo>
                  <a:lnTo>
                    <a:pt x="633" y="1242"/>
                  </a:lnTo>
                  <a:lnTo>
                    <a:pt x="550" y="1395"/>
                  </a:lnTo>
                  <a:lnTo>
                    <a:pt x="481" y="1559"/>
                  </a:lnTo>
                  <a:lnTo>
                    <a:pt x="428" y="1729"/>
                  </a:lnTo>
                  <a:lnTo>
                    <a:pt x="391" y="1905"/>
                  </a:lnTo>
                  <a:lnTo>
                    <a:pt x="373" y="2088"/>
                  </a:lnTo>
                  <a:lnTo>
                    <a:pt x="371" y="2180"/>
                  </a:lnTo>
                  <a:lnTo>
                    <a:pt x="373" y="2274"/>
                  </a:lnTo>
                  <a:lnTo>
                    <a:pt x="393" y="2460"/>
                  </a:lnTo>
                  <a:lnTo>
                    <a:pt x="430" y="2641"/>
                  </a:lnTo>
                  <a:lnTo>
                    <a:pt x="487" y="2817"/>
                  </a:lnTo>
                  <a:lnTo>
                    <a:pt x="561" y="2987"/>
                  </a:lnTo>
                  <a:lnTo>
                    <a:pt x="652" y="3149"/>
                  </a:lnTo>
                  <a:lnTo>
                    <a:pt x="760" y="3301"/>
                  </a:lnTo>
                  <a:lnTo>
                    <a:pt x="883" y="3441"/>
                  </a:lnTo>
                  <a:lnTo>
                    <a:pt x="950" y="3507"/>
                  </a:lnTo>
                  <a:lnTo>
                    <a:pt x="963" y="3520"/>
                  </a:lnTo>
                  <a:lnTo>
                    <a:pt x="985" y="3550"/>
                  </a:lnTo>
                  <a:lnTo>
                    <a:pt x="999" y="3583"/>
                  </a:lnTo>
                  <a:lnTo>
                    <a:pt x="1007" y="3618"/>
                  </a:lnTo>
                  <a:lnTo>
                    <a:pt x="1008" y="3653"/>
                  </a:lnTo>
                  <a:lnTo>
                    <a:pt x="1003" y="3688"/>
                  </a:lnTo>
                  <a:lnTo>
                    <a:pt x="992" y="3723"/>
                  </a:lnTo>
                  <a:lnTo>
                    <a:pt x="972" y="3754"/>
                  </a:lnTo>
                  <a:lnTo>
                    <a:pt x="959" y="3769"/>
                  </a:lnTo>
                  <a:lnTo>
                    <a:pt x="945" y="3783"/>
                  </a:lnTo>
                  <a:lnTo>
                    <a:pt x="914" y="3805"/>
                  </a:lnTo>
                  <a:lnTo>
                    <a:pt x="879" y="3820"/>
                  </a:lnTo>
                  <a:lnTo>
                    <a:pt x="842" y="3827"/>
                  </a:lnTo>
                  <a:lnTo>
                    <a:pt x="823" y="3828"/>
                  </a:lnTo>
                  <a:close/>
                </a:path>
              </a:pathLst>
            </a:custGeom>
            <a:solidFill>
              <a:srgbClr val="CDE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1" name="Freeform 71"/>
            <p:cNvSpPr>
              <a:spLocks/>
            </p:cNvSpPr>
            <p:nvPr/>
          </p:nvSpPr>
          <p:spPr bwMode="auto">
            <a:xfrm>
              <a:off x="9345613" y="2605088"/>
              <a:ext cx="841375" cy="144463"/>
            </a:xfrm>
            <a:custGeom>
              <a:avLst/>
              <a:gdLst>
                <a:gd name="T0" fmla="*/ 2122 w 2122"/>
                <a:gd name="T1" fmla="*/ 182 h 365"/>
                <a:gd name="T2" fmla="*/ 2122 w 2122"/>
                <a:gd name="T3" fmla="*/ 201 h 365"/>
                <a:gd name="T4" fmla="*/ 2114 w 2122"/>
                <a:gd name="T5" fmla="*/ 236 h 365"/>
                <a:gd name="T6" fmla="*/ 2099 w 2122"/>
                <a:gd name="T7" fmla="*/ 270 h 365"/>
                <a:gd name="T8" fmla="*/ 2080 w 2122"/>
                <a:gd name="T9" fmla="*/ 298 h 365"/>
                <a:gd name="T10" fmla="*/ 2055 w 2122"/>
                <a:gd name="T11" fmla="*/ 323 h 365"/>
                <a:gd name="T12" fmla="*/ 2027 w 2122"/>
                <a:gd name="T13" fmla="*/ 342 h 365"/>
                <a:gd name="T14" fmla="*/ 1993 w 2122"/>
                <a:gd name="T15" fmla="*/ 357 h 365"/>
                <a:gd name="T16" fmla="*/ 1958 w 2122"/>
                <a:gd name="T17" fmla="*/ 365 h 365"/>
                <a:gd name="T18" fmla="*/ 1939 w 2122"/>
                <a:gd name="T19" fmla="*/ 365 h 365"/>
                <a:gd name="T20" fmla="*/ 183 w 2122"/>
                <a:gd name="T21" fmla="*/ 365 h 365"/>
                <a:gd name="T22" fmla="*/ 163 w 2122"/>
                <a:gd name="T23" fmla="*/ 365 h 365"/>
                <a:gd name="T24" fmla="*/ 128 w 2122"/>
                <a:gd name="T25" fmla="*/ 357 h 365"/>
                <a:gd name="T26" fmla="*/ 96 w 2122"/>
                <a:gd name="T27" fmla="*/ 342 h 365"/>
                <a:gd name="T28" fmla="*/ 66 w 2122"/>
                <a:gd name="T29" fmla="*/ 323 h 365"/>
                <a:gd name="T30" fmla="*/ 41 w 2122"/>
                <a:gd name="T31" fmla="*/ 298 h 365"/>
                <a:gd name="T32" fmla="*/ 22 w 2122"/>
                <a:gd name="T33" fmla="*/ 270 h 365"/>
                <a:gd name="T34" fmla="*/ 8 w 2122"/>
                <a:gd name="T35" fmla="*/ 236 h 365"/>
                <a:gd name="T36" fmla="*/ 1 w 2122"/>
                <a:gd name="T37" fmla="*/ 201 h 365"/>
                <a:gd name="T38" fmla="*/ 0 w 2122"/>
                <a:gd name="T39" fmla="*/ 182 h 365"/>
                <a:gd name="T40" fmla="*/ 1 w 2122"/>
                <a:gd name="T41" fmla="*/ 164 h 365"/>
                <a:gd name="T42" fmla="*/ 8 w 2122"/>
                <a:gd name="T43" fmla="*/ 127 h 365"/>
                <a:gd name="T44" fmla="*/ 22 w 2122"/>
                <a:gd name="T45" fmla="*/ 95 h 365"/>
                <a:gd name="T46" fmla="*/ 41 w 2122"/>
                <a:gd name="T47" fmla="*/ 66 h 365"/>
                <a:gd name="T48" fmla="*/ 66 w 2122"/>
                <a:gd name="T49" fmla="*/ 40 h 365"/>
                <a:gd name="T50" fmla="*/ 96 w 2122"/>
                <a:gd name="T51" fmla="*/ 21 h 365"/>
                <a:gd name="T52" fmla="*/ 128 w 2122"/>
                <a:gd name="T53" fmla="*/ 8 h 365"/>
                <a:gd name="T54" fmla="*/ 163 w 2122"/>
                <a:gd name="T55" fmla="*/ 0 h 365"/>
                <a:gd name="T56" fmla="*/ 183 w 2122"/>
                <a:gd name="T57" fmla="*/ 0 h 365"/>
                <a:gd name="T58" fmla="*/ 1939 w 2122"/>
                <a:gd name="T59" fmla="*/ 0 h 365"/>
                <a:gd name="T60" fmla="*/ 1958 w 2122"/>
                <a:gd name="T61" fmla="*/ 0 h 365"/>
                <a:gd name="T62" fmla="*/ 1993 w 2122"/>
                <a:gd name="T63" fmla="*/ 8 h 365"/>
                <a:gd name="T64" fmla="*/ 2027 w 2122"/>
                <a:gd name="T65" fmla="*/ 21 h 365"/>
                <a:gd name="T66" fmla="*/ 2055 w 2122"/>
                <a:gd name="T67" fmla="*/ 40 h 365"/>
                <a:gd name="T68" fmla="*/ 2080 w 2122"/>
                <a:gd name="T69" fmla="*/ 66 h 365"/>
                <a:gd name="T70" fmla="*/ 2099 w 2122"/>
                <a:gd name="T71" fmla="*/ 95 h 365"/>
                <a:gd name="T72" fmla="*/ 2114 w 2122"/>
                <a:gd name="T73" fmla="*/ 127 h 365"/>
                <a:gd name="T74" fmla="*/ 2122 w 2122"/>
                <a:gd name="T75" fmla="*/ 164 h 365"/>
                <a:gd name="T76" fmla="*/ 2122 w 2122"/>
                <a:gd name="T77" fmla="*/ 18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2" h="365">
                  <a:moveTo>
                    <a:pt x="2122" y="182"/>
                  </a:moveTo>
                  <a:lnTo>
                    <a:pt x="2122" y="201"/>
                  </a:lnTo>
                  <a:lnTo>
                    <a:pt x="2114" y="236"/>
                  </a:lnTo>
                  <a:lnTo>
                    <a:pt x="2099" y="270"/>
                  </a:lnTo>
                  <a:lnTo>
                    <a:pt x="2080" y="298"/>
                  </a:lnTo>
                  <a:lnTo>
                    <a:pt x="2055" y="323"/>
                  </a:lnTo>
                  <a:lnTo>
                    <a:pt x="2027" y="342"/>
                  </a:lnTo>
                  <a:lnTo>
                    <a:pt x="1993" y="357"/>
                  </a:lnTo>
                  <a:lnTo>
                    <a:pt x="1958" y="365"/>
                  </a:lnTo>
                  <a:lnTo>
                    <a:pt x="1939" y="365"/>
                  </a:lnTo>
                  <a:lnTo>
                    <a:pt x="183" y="365"/>
                  </a:lnTo>
                  <a:lnTo>
                    <a:pt x="163" y="365"/>
                  </a:lnTo>
                  <a:lnTo>
                    <a:pt x="128" y="357"/>
                  </a:lnTo>
                  <a:lnTo>
                    <a:pt x="96" y="342"/>
                  </a:lnTo>
                  <a:lnTo>
                    <a:pt x="66" y="323"/>
                  </a:lnTo>
                  <a:lnTo>
                    <a:pt x="41" y="298"/>
                  </a:lnTo>
                  <a:lnTo>
                    <a:pt x="22" y="270"/>
                  </a:lnTo>
                  <a:lnTo>
                    <a:pt x="8" y="236"/>
                  </a:lnTo>
                  <a:lnTo>
                    <a:pt x="1" y="201"/>
                  </a:lnTo>
                  <a:lnTo>
                    <a:pt x="0" y="182"/>
                  </a:lnTo>
                  <a:lnTo>
                    <a:pt x="1" y="164"/>
                  </a:lnTo>
                  <a:lnTo>
                    <a:pt x="8" y="127"/>
                  </a:lnTo>
                  <a:lnTo>
                    <a:pt x="22" y="95"/>
                  </a:lnTo>
                  <a:lnTo>
                    <a:pt x="41" y="66"/>
                  </a:lnTo>
                  <a:lnTo>
                    <a:pt x="66" y="40"/>
                  </a:lnTo>
                  <a:lnTo>
                    <a:pt x="96" y="21"/>
                  </a:lnTo>
                  <a:lnTo>
                    <a:pt x="128" y="8"/>
                  </a:lnTo>
                  <a:lnTo>
                    <a:pt x="163" y="0"/>
                  </a:lnTo>
                  <a:lnTo>
                    <a:pt x="183" y="0"/>
                  </a:lnTo>
                  <a:lnTo>
                    <a:pt x="1939" y="0"/>
                  </a:lnTo>
                  <a:lnTo>
                    <a:pt x="1958" y="0"/>
                  </a:lnTo>
                  <a:lnTo>
                    <a:pt x="1993" y="8"/>
                  </a:lnTo>
                  <a:lnTo>
                    <a:pt x="2027" y="21"/>
                  </a:lnTo>
                  <a:lnTo>
                    <a:pt x="2055" y="40"/>
                  </a:lnTo>
                  <a:lnTo>
                    <a:pt x="2080" y="66"/>
                  </a:lnTo>
                  <a:lnTo>
                    <a:pt x="2099" y="95"/>
                  </a:lnTo>
                  <a:lnTo>
                    <a:pt x="2114" y="127"/>
                  </a:lnTo>
                  <a:lnTo>
                    <a:pt x="2122" y="164"/>
                  </a:lnTo>
                  <a:lnTo>
                    <a:pt x="2122" y="182"/>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2" name="Freeform 72"/>
            <p:cNvSpPr>
              <a:spLocks/>
            </p:cNvSpPr>
            <p:nvPr/>
          </p:nvSpPr>
          <p:spPr bwMode="auto">
            <a:xfrm>
              <a:off x="9345613" y="2790825"/>
              <a:ext cx="841375" cy="144463"/>
            </a:xfrm>
            <a:custGeom>
              <a:avLst/>
              <a:gdLst>
                <a:gd name="T0" fmla="*/ 2122 w 2122"/>
                <a:gd name="T1" fmla="*/ 181 h 364"/>
                <a:gd name="T2" fmla="*/ 2122 w 2122"/>
                <a:gd name="T3" fmla="*/ 201 h 364"/>
                <a:gd name="T4" fmla="*/ 2114 w 2122"/>
                <a:gd name="T5" fmla="*/ 236 h 364"/>
                <a:gd name="T6" fmla="*/ 2099 w 2122"/>
                <a:gd name="T7" fmla="*/ 269 h 364"/>
                <a:gd name="T8" fmla="*/ 2080 w 2122"/>
                <a:gd name="T9" fmla="*/ 298 h 364"/>
                <a:gd name="T10" fmla="*/ 2055 w 2122"/>
                <a:gd name="T11" fmla="*/ 323 h 364"/>
                <a:gd name="T12" fmla="*/ 2027 w 2122"/>
                <a:gd name="T13" fmla="*/ 342 h 364"/>
                <a:gd name="T14" fmla="*/ 1993 w 2122"/>
                <a:gd name="T15" fmla="*/ 356 h 364"/>
                <a:gd name="T16" fmla="*/ 1958 w 2122"/>
                <a:gd name="T17" fmla="*/ 364 h 364"/>
                <a:gd name="T18" fmla="*/ 1939 w 2122"/>
                <a:gd name="T19" fmla="*/ 364 h 364"/>
                <a:gd name="T20" fmla="*/ 183 w 2122"/>
                <a:gd name="T21" fmla="*/ 364 h 364"/>
                <a:gd name="T22" fmla="*/ 163 w 2122"/>
                <a:gd name="T23" fmla="*/ 364 h 364"/>
                <a:gd name="T24" fmla="*/ 128 w 2122"/>
                <a:gd name="T25" fmla="*/ 356 h 364"/>
                <a:gd name="T26" fmla="*/ 96 w 2122"/>
                <a:gd name="T27" fmla="*/ 342 h 364"/>
                <a:gd name="T28" fmla="*/ 66 w 2122"/>
                <a:gd name="T29" fmla="*/ 323 h 364"/>
                <a:gd name="T30" fmla="*/ 41 w 2122"/>
                <a:gd name="T31" fmla="*/ 298 h 364"/>
                <a:gd name="T32" fmla="*/ 22 w 2122"/>
                <a:gd name="T33" fmla="*/ 269 h 364"/>
                <a:gd name="T34" fmla="*/ 8 w 2122"/>
                <a:gd name="T35" fmla="*/ 236 h 364"/>
                <a:gd name="T36" fmla="*/ 1 w 2122"/>
                <a:gd name="T37" fmla="*/ 201 h 364"/>
                <a:gd name="T38" fmla="*/ 0 w 2122"/>
                <a:gd name="T39" fmla="*/ 181 h 364"/>
                <a:gd name="T40" fmla="*/ 1 w 2122"/>
                <a:gd name="T41" fmla="*/ 163 h 364"/>
                <a:gd name="T42" fmla="*/ 8 w 2122"/>
                <a:gd name="T43" fmla="*/ 127 h 364"/>
                <a:gd name="T44" fmla="*/ 22 w 2122"/>
                <a:gd name="T45" fmla="*/ 94 h 364"/>
                <a:gd name="T46" fmla="*/ 41 w 2122"/>
                <a:gd name="T47" fmla="*/ 66 h 364"/>
                <a:gd name="T48" fmla="*/ 66 w 2122"/>
                <a:gd name="T49" fmla="*/ 40 h 364"/>
                <a:gd name="T50" fmla="*/ 96 w 2122"/>
                <a:gd name="T51" fmla="*/ 21 h 364"/>
                <a:gd name="T52" fmla="*/ 128 w 2122"/>
                <a:gd name="T53" fmla="*/ 8 h 364"/>
                <a:gd name="T54" fmla="*/ 163 w 2122"/>
                <a:gd name="T55" fmla="*/ 0 h 364"/>
                <a:gd name="T56" fmla="*/ 183 w 2122"/>
                <a:gd name="T57" fmla="*/ 0 h 364"/>
                <a:gd name="T58" fmla="*/ 1939 w 2122"/>
                <a:gd name="T59" fmla="*/ 0 h 364"/>
                <a:gd name="T60" fmla="*/ 1958 w 2122"/>
                <a:gd name="T61" fmla="*/ 0 h 364"/>
                <a:gd name="T62" fmla="*/ 1993 w 2122"/>
                <a:gd name="T63" fmla="*/ 8 h 364"/>
                <a:gd name="T64" fmla="*/ 2027 w 2122"/>
                <a:gd name="T65" fmla="*/ 21 h 364"/>
                <a:gd name="T66" fmla="*/ 2055 w 2122"/>
                <a:gd name="T67" fmla="*/ 40 h 364"/>
                <a:gd name="T68" fmla="*/ 2080 w 2122"/>
                <a:gd name="T69" fmla="*/ 66 h 364"/>
                <a:gd name="T70" fmla="*/ 2099 w 2122"/>
                <a:gd name="T71" fmla="*/ 94 h 364"/>
                <a:gd name="T72" fmla="*/ 2114 w 2122"/>
                <a:gd name="T73" fmla="*/ 127 h 364"/>
                <a:gd name="T74" fmla="*/ 2122 w 2122"/>
                <a:gd name="T75" fmla="*/ 163 h 364"/>
                <a:gd name="T76" fmla="*/ 2122 w 2122"/>
                <a:gd name="T77" fmla="*/ 18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2" h="364">
                  <a:moveTo>
                    <a:pt x="2122" y="181"/>
                  </a:moveTo>
                  <a:lnTo>
                    <a:pt x="2122" y="201"/>
                  </a:lnTo>
                  <a:lnTo>
                    <a:pt x="2114" y="236"/>
                  </a:lnTo>
                  <a:lnTo>
                    <a:pt x="2099" y="269"/>
                  </a:lnTo>
                  <a:lnTo>
                    <a:pt x="2080" y="298"/>
                  </a:lnTo>
                  <a:lnTo>
                    <a:pt x="2055" y="323"/>
                  </a:lnTo>
                  <a:lnTo>
                    <a:pt x="2027" y="342"/>
                  </a:lnTo>
                  <a:lnTo>
                    <a:pt x="1993" y="356"/>
                  </a:lnTo>
                  <a:lnTo>
                    <a:pt x="1958" y="364"/>
                  </a:lnTo>
                  <a:lnTo>
                    <a:pt x="1939" y="364"/>
                  </a:lnTo>
                  <a:lnTo>
                    <a:pt x="183" y="364"/>
                  </a:lnTo>
                  <a:lnTo>
                    <a:pt x="163" y="364"/>
                  </a:lnTo>
                  <a:lnTo>
                    <a:pt x="128" y="356"/>
                  </a:lnTo>
                  <a:lnTo>
                    <a:pt x="96" y="342"/>
                  </a:lnTo>
                  <a:lnTo>
                    <a:pt x="66" y="323"/>
                  </a:lnTo>
                  <a:lnTo>
                    <a:pt x="41" y="298"/>
                  </a:lnTo>
                  <a:lnTo>
                    <a:pt x="22" y="269"/>
                  </a:lnTo>
                  <a:lnTo>
                    <a:pt x="8" y="236"/>
                  </a:lnTo>
                  <a:lnTo>
                    <a:pt x="1" y="201"/>
                  </a:lnTo>
                  <a:lnTo>
                    <a:pt x="0" y="181"/>
                  </a:lnTo>
                  <a:lnTo>
                    <a:pt x="1" y="163"/>
                  </a:lnTo>
                  <a:lnTo>
                    <a:pt x="8" y="127"/>
                  </a:lnTo>
                  <a:lnTo>
                    <a:pt x="22" y="94"/>
                  </a:lnTo>
                  <a:lnTo>
                    <a:pt x="41" y="66"/>
                  </a:lnTo>
                  <a:lnTo>
                    <a:pt x="66" y="40"/>
                  </a:lnTo>
                  <a:lnTo>
                    <a:pt x="96" y="21"/>
                  </a:lnTo>
                  <a:lnTo>
                    <a:pt x="128" y="8"/>
                  </a:lnTo>
                  <a:lnTo>
                    <a:pt x="163" y="0"/>
                  </a:lnTo>
                  <a:lnTo>
                    <a:pt x="183" y="0"/>
                  </a:lnTo>
                  <a:lnTo>
                    <a:pt x="1939" y="0"/>
                  </a:lnTo>
                  <a:lnTo>
                    <a:pt x="1958" y="0"/>
                  </a:lnTo>
                  <a:lnTo>
                    <a:pt x="1993" y="8"/>
                  </a:lnTo>
                  <a:lnTo>
                    <a:pt x="2027" y="21"/>
                  </a:lnTo>
                  <a:lnTo>
                    <a:pt x="2055" y="40"/>
                  </a:lnTo>
                  <a:lnTo>
                    <a:pt x="2080" y="66"/>
                  </a:lnTo>
                  <a:lnTo>
                    <a:pt x="2099" y="94"/>
                  </a:lnTo>
                  <a:lnTo>
                    <a:pt x="2114" y="127"/>
                  </a:lnTo>
                  <a:lnTo>
                    <a:pt x="2122" y="163"/>
                  </a:lnTo>
                  <a:lnTo>
                    <a:pt x="2122" y="181"/>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3" name="Freeform 73"/>
            <p:cNvSpPr>
              <a:spLocks/>
            </p:cNvSpPr>
            <p:nvPr/>
          </p:nvSpPr>
          <p:spPr bwMode="auto">
            <a:xfrm>
              <a:off x="9345613" y="2978150"/>
              <a:ext cx="841375" cy="144463"/>
            </a:xfrm>
            <a:custGeom>
              <a:avLst/>
              <a:gdLst>
                <a:gd name="T0" fmla="*/ 2122 w 2122"/>
                <a:gd name="T1" fmla="*/ 182 h 365"/>
                <a:gd name="T2" fmla="*/ 2122 w 2122"/>
                <a:gd name="T3" fmla="*/ 201 h 365"/>
                <a:gd name="T4" fmla="*/ 2114 w 2122"/>
                <a:gd name="T5" fmla="*/ 236 h 365"/>
                <a:gd name="T6" fmla="*/ 2099 w 2122"/>
                <a:gd name="T7" fmla="*/ 270 h 365"/>
                <a:gd name="T8" fmla="*/ 2080 w 2122"/>
                <a:gd name="T9" fmla="*/ 298 h 365"/>
                <a:gd name="T10" fmla="*/ 2055 w 2122"/>
                <a:gd name="T11" fmla="*/ 323 h 365"/>
                <a:gd name="T12" fmla="*/ 2027 w 2122"/>
                <a:gd name="T13" fmla="*/ 342 h 365"/>
                <a:gd name="T14" fmla="*/ 1993 w 2122"/>
                <a:gd name="T15" fmla="*/ 357 h 365"/>
                <a:gd name="T16" fmla="*/ 1958 w 2122"/>
                <a:gd name="T17" fmla="*/ 365 h 365"/>
                <a:gd name="T18" fmla="*/ 1939 w 2122"/>
                <a:gd name="T19" fmla="*/ 365 h 365"/>
                <a:gd name="T20" fmla="*/ 183 w 2122"/>
                <a:gd name="T21" fmla="*/ 365 h 365"/>
                <a:gd name="T22" fmla="*/ 163 w 2122"/>
                <a:gd name="T23" fmla="*/ 365 h 365"/>
                <a:gd name="T24" fmla="*/ 128 w 2122"/>
                <a:gd name="T25" fmla="*/ 357 h 365"/>
                <a:gd name="T26" fmla="*/ 96 w 2122"/>
                <a:gd name="T27" fmla="*/ 342 h 365"/>
                <a:gd name="T28" fmla="*/ 66 w 2122"/>
                <a:gd name="T29" fmla="*/ 323 h 365"/>
                <a:gd name="T30" fmla="*/ 41 w 2122"/>
                <a:gd name="T31" fmla="*/ 298 h 365"/>
                <a:gd name="T32" fmla="*/ 22 w 2122"/>
                <a:gd name="T33" fmla="*/ 270 h 365"/>
                <a:gd name="T34" fmla="*/ 8 w 2122"/>
                <a:gd name="T35" fmla="*/ 236 h 365"/>
                <a:gd name="T36" fmla="*/ 1 w 2122"/>
                <a:gd name="T37" fmla="*/ 201 h 365"/>
                <a:gd name="T38" fmla="*/ 0 w 2122"/>
                <a:gd name="T39" fmla="*/ 182 h 365"/>
                <a:gd name="T40" fmla="*/ 1 w 2122"/>
                <a:gd name="T41" fmla="*/ 164 h 365"/>
                <a:gd name="T42" fmla="*/ 8 w 2122"/>
                <a:gd name="T43" fmla="*/ 127 h 365"/>
                <a:gd name="T44" fmla="*/ 22 w 2122"/>
                <a:gd name="T45" fmla="*/ 95 h 365"/>
                <a:gd name="T46" fmla="*/ 41 w 2122"/>
                <a:gd name="T47" fmla="*/ 66 h 365"/>
                <a:gd name="T48" fmla="*/ 66 w 2122"/>
                <a:gd name="T49" fmla="*/ 42 h 365"/>
                <a:gd name="T50" fmla="*/ 96 w 2122"/>
                <a:gd name="T51" fmla="*/ 21 h 365"/>
                <a:gd name="T52" fmla="*/ 128 w 2122"/>
                <a:gd name="T53" fmla="*/ 8 h 365"/>
                <a:gd name="T54" fmla="*/ 163 w 2122"/>
                <a:gd name="T55" fmla="*/ 0 h 365"/>
                <a:gd name="T56" fmla="*/ 183 w 2122"/>
                <a:gd name="T57" fmla="*/ 0 h 365"/>
                <a:gd name="T58" fmla="*/ 1939 w 2122"/>
                <a:gd name="T59" fmla="*/ 0 h 365"/>
                <a:gd name="T60" fmla="*/ 1958 w 2122"/>
                <a:gd name="T61" fmla="*/ 0 h 365"/>
                <a:gd name="T62" fmla="*/ 1993 w 2122"/>
                <a:gd name="T63" fmla="*/ 8 h 365"/>
                <a:gd name="T64" fmla="*/ 2027 w 2122"/>
                <a:gd name="T65" fmla="*/ 21 h 365"/>
                <a:gd name="T66" fmla="*/ 2055 w 2122"/>
                <a:gd name="T67" fmla="*/ 42 h 365"/>
                <a:gd name="T68" fmla="*/ 2080 w 2122"/>
                <a:gd name="T69" fmla="*/ 66 h 365"/>
                <a:gd name="T70" fmla="*/ 2099 w 2122"/>
                <a:gd name="T71" fmla="*/ 95 h 365"/>
                <a:gd name="T72" fmla="*/ 2114 w 2122"/>
                <a:gd name="T73" fmla="*/ 127 h 365"/>
                <a:gd name="T74" fmla="*/ 2122 w 2122"/>
                <a:gd name="T75" fmla="*/ 164 h 365"/>
                <a:gd name="T76" fmla="*/ 2122 w 2122"/>
                <a:gd name="T77" fmla="*/ 18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2" h="365">
                  <a:moveTo>
                    <a:pt x="2122" y="182"/>
                  </a:moveTo>
                  <a:lnTo>
                    <a:pt x="2122" y="201"/>
                  </a:lnTo>
                  <a:lnTo>
                    <a:pt x="2114" y="236"/>
                  </a:lnTo>
                  <a:lnTo>
                    <a:pt x="2099" y="270"/>
                  </a:lnTo>
                  <a:lnTo>
                    <a:pt x="2080" y="298"/>
                  </a:lnTo>
                  <a:lnTo>
                    <a:pt x="2055" y="323"/>
                  </a:lnTo>
                  <a:lnTo>
                    <a:pt x="2027" y="342"/>
                  </a:lnTo>
                  <a:lnTo>
                    <a:pt x="1993" y="357"/>
                  </a:lnTo>
                  <a:lnTo>
                    <a:pt x="1958" y="365"/>
                  </a:lnTo>
                  <a:lnTo>
                    <a:pt x="1939" y="365"/>
                  </a:lnTo>
                  <a:lnTo>
                    <a:pt x="183" y="365"/>
                  </a:lnTo>
                  <a:lnTo>
                    <a:pt x="163" y="365"/>
                  </a:lnTo>
                  <a:lnTo>
                    <a:pt x="128" y="357"/>
                  </a:lnTo>
                  <a:lnTo>
                    <a:pt x="96" y="342"/>
                  </a:lnTo>
                  <a:lnTo>
                    <a:pt x="66" y="323"/>
                  </a:lnTo>
                  <a:lnTo>
                    <a:pt x="41" y="298"/>
                  </a:lnTo>
                  <a:lnTo>
                    <a:pt x="22" y="270"/>
                  </a:lnTo>
                  <a:lnTo>
                    <a:pt x="8" y="236"/>
                  </a:lnTo>
                  <a:lnTo>
                    <a:pt x="1" y="201"/>
                  </a:lnTo>
                  <a:lnTo>
                    <a:pt x="0" y="182"/>
                  </a:lnTo>
                  <a:lnTo>
                    <a:pt x="1" y="164"/>
                  </a:lnTo>
                  <a:lnTo>
                    <a:pt x="8" y="127"/>
                  </a:lnTo>
                  <a:lnTo>
                    <a:pt x="22" y="95"/>
                  </a:lnTo>
                  <a:lnTo>
                    <a:pt x="41" y="66"/>
                  </a:lnTo>
                  <a:lnTo>
                    <a:pt x="66" y="42"/>
                  </a:lnTo>
                  <a:lnTo>
                    <a:pt x="96" y="21"/>
                  </a:lnTo>
                  <a:lnTo>
                    <a:pt x="128" y="8"/>
                  </a:lnTo>
                  <a:lnTo>
                    <a:pt x="163" y="0"/>
                  </a:lnTo>
                  <a:lnTo>
                    <a:pt x="183" y="0"/>
                  </a:lnTo>
                  <a:lnTo>
                    <a:pt x="1939" y="0"/>
                  </a:lnTo>
                  <a:lnTo>
                    <a:pt x="1958" y="0"/>
                  </a:lnTo>
                  <a:lnTo>
                    <a:pt x="1993" y="8"/>
                  </a:lnTo>
                  <a:lnTo>
                    <a:pt x="2027" y="21"/>
                  </a:lnTo>
                  <a:lnTo>
                    <a:pt x="2055" y="42"/>
                  </a:lnTo>
                  <a:lnTo>
                    <a:pt x="2080" y="66"/>
                  </a:lnTo>
                  <a:lnTo>
                    <a:pt x="2099" y="95"/>
                  </a:lnTo>
                  <a:lnTo>
                    <a:pt x="2114" y="127"/>
                  </a:lnTo>
                  <a:lnTo>
                    <a:pt x="2122" y="164"/>
                  </a:lnTo>
                  <a:lnTo>
                    <a:pt x="2122" y="182"/>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4" name="Freeform 74"/>
            <p:cNvSpPr>
              <a:spLocks/>
            </p:cNvSpPr>
            <p:nvPr/>
          </p:nvSpPr>
          <p:spPr bwMode="auto">
            <a:xfrm>
              <a:off x="9502775" y="3167063"/>
              <a:ext cx="527050" cy="228600"/>
            </a:xfrm>
            <a:custGeom>
              <a:avLst/>
              <a:gdLst>
                <a:gd name="T0" fmla="*/ 0 w 1330"/>
                <a:gd name="T1" fmla="*/ 0 h 577"/>
                <a:gd name="T2" fmla="*/ 0 w 1330"/>
                <a:gd name="T3" fmla="*/ 105 h 577"/>
                <a:gd name="T4" fmla="*/ 2 w 1330"/>
                <a:gd name="T5" fmla="*/ 153 h 577"/>
                <a:gd name="T6" fmla="*/ 21 w 1330"/>
                <a:gd name="T7" fmla="*/ 245 h 577"/>
                <a:gd name="T8" fmla="*/ 56 w 1330"/>
                <a:gd name="T9" fmla="*/ 330 h 577"/>
                <a:gd name="T10" fmla="*/ 107 w 1330"/>
                <a:gd name="T11" fmla="*/ 406 h 577"/>
                <a:gd name="T12" fmla="*/ 172 w 1330"/>
                <a:gd name="T13" fmla="*/ 469 h 577"/>
                <a:gd name="T14" fmla="*/ 247 w 1330"/>
                <a:gd name="T15" fmla="*/ 520 h 577"/>
                <a:gd name="T16" fmla="*/ 331 w 1330"/>
                <a:gd name="T17" fmla="*/ 556 h 577"/>
                <a:gd name="T18" fmla="*/ 423 w 1330"/>
                <a:gd name="T19" fmla="*/ 575 h 577"/>
                <a:gd name="T20" fmla="*/ 472 w 1330"/>
                <a:gd name="T21" fmla="*/ 577 h 577"/>
                <a:gd name="T22" fmla="*/ 857 w 1330"/>
                <a:gd name="T23" fmla="*/ 577 h 577"/>
                <a:gd name="T24" fmla="*/ 906 w 1330"/>
                <a:gd name="T25" fmla="*/ 575 h 577"/>
                <a:gd name="T26" fmla="*/ 998 w 1330"/>
                <a:gd name="T27" fmla="*/ 556 h 577"/>
                <a:gd name="T28" fmla="*/ 1083 w 1330"/>
                <a:gd name="T29" fmla="*/ 520 h 577"/>
                <a:gd name="T30" fmla="*/ 1158 w 1330"/>
                <a:gd name="T31" fmla="*/ 469 h 577"/>
                <a:gd name="T32" fmla="*/ 1223 w 1330"/>
                <a:gd name="T33" fmla="*/ 406 h 577"/>
                <a:gd name="T34" fmla="*/ 1273 w 1330"/>
                <a:gd name="T35" fmla="*/ 330 h 577"/>
                <a:gd name="T36" fmla="*/ 1309 w 1330"/>
                <a:gd name="T37" fmla="*/ 245 h 577"/>
                <a:gd name="T38" fmla="*/ 1328 w 1330"/>
                <a:gd name="T39" fmla="*/ 153 h 577"/>
                <a:gd name="T40" fmla="*/ 1330 w 1330"/>
                <a:gd name="T41" fmla="*/ 105 h 577"/>
                <a:gd name="T42" fmla="*/ 1330 w 1330"/>
                <a:gd name="T43" fmla="*/ 0 h 577"/>
                <a:gd name="T44" fmla="*/ 0 w 1330"/>
                <a:gd name="T45"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0" h="577">
                  <a:moveTo>
                    <a:pt x="0" y="0"/>
                  </a:moveTo>
                  <a:lnTo>
                    <a:pt x="0" y="105"/>
                  </a:lnTo>
                  <a:lnTo>
                    <a:pt x="2" y="153"/>
                  </a:lnTo>
                  <a:lnTo>
                    <a:pt x="21" y="245"/>
                  </a:lnTo>
                  <a:lnTo>
                    <a:pt x="56" y="330"/>
                  </a:lnTo>
                  <a:lnTo>
                    <a:pt x="107" y="406"/>
                  </a:lnTo>
                  <a:lnTo>
                    <a:pt x="172" y="469"/>
                  </a:lnTo>
                  <a:lnTo>
                    <a:pt x="247" y="520"/>
                  </a:lnTo>
                  <a:lnTo>
                    <a:pt x="331" y="556"/>
                  </a:lnTo>
                  <a:lnTo>
                    <a:pt x="423" y="575"/>
                  </a:lnTo>
                  <a:lnTo>
                    <a:pt x="472" y="577"/>
                  </a:lnTo>
                  <a:lnTo>
                    <a:pt x="857" y="577"/>
                  </a:lnTo>
                  <a:lnTo>
                    <a:pt x="906" y="575"/>
                  </a:lnTo>
                  <a:lnTo>
                    <a:pt x="998" y="556"/>
                  </a:lnTo>
                  <a:lnTo>
                    <a:pt x="1083" y="520"/>
                  </a:lnTo>
                  <a:lnTo>
                    <a:pt x="1158" y="469"/>
                  </a:lnTo>
                  <a:lnTo>
                    <a:pt x="1223" y="406"/>
                  </a:lnTo>
                  <a:lnTo>
                    <a:pt x="1273" y="330"/>
                  </a:lnTo>
                  <a:lnTo>
                    <a:pt x="1309" y="245"/>
                  </a:lnTo>
                  <a:lnTo>
                    <a:pt x="1328" y="153"/>
                  </a:lnTo>
                  <a:lnTo>
                    <a:pt x="1330" y="105"/>
                  </a:lnTo>
                  <a:lnTo>
                    <a:pt x="1330" y="0"/>
                  </a:lnTo>
                  <a:lnTo>
                    <a:pt x="0" y="0"/>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5" name="Freeform 75"/>
            <p:cNvSpPr>
              <a:spLocks/>
            </p:cNvSpPr>
            <p:nvPr/>
          </p:nvSpPr>
          <p:spPr bwMode="auto">
            <a:xfrm>
              <a:off x="10766425" y="1954213"/>
              <a:ext cx="420688" cy="128588"/>
            </a:xfrm>
            <a:custGeom>
              <a:avLst/>
              <a:gdLst>
                <a:gd name="T0" fmla="*/ 896 w 1058"/>
                <a:gd name="T1" fmla="*/ 325 h 325"/>
                <a:gd name="T2" fmla="*/ 896 w 1058"/>
                <a:gd name="T3" fmla="*/ 325 h 325"/>
                <a:gd name="T4" fmla="*/ 162 w 1058"/>
                <a:gd name="T5" fmla="*/ 324 h 325"/>
                <a:gd name="T6" fmla="*/ 145 w 1058"/>
                <a:gd name="T7" fmla="*/ 324 h 325"/>
                <a:gd name="T8" fmla="*/ 114 w 1058"/>
                <a:gd name="T9" fmla="*/ 317 h 325"/>
                <a:gd name="T10" fmla="*/ 71 w 1058"/>
                <a:gd name="T11" fmla="*/ 298 h 325"/>
                <a:gd name="T12" fmla="*/ 27 w 1058"/>
                <a:gd name="T13" fmla="*/ 254 h 325"/>
                <a:gd name="T14" fmla="*/ 7 w 1058"/>
                <a:gd name="T15" fmla="*/ 210 h 325"/>
                <a:gd name="T16" fmla="*/ 0 w 1058"/>
                <a:gd name="T17" fmla="*/ 179 h 325"/>
                <a:gd name="T18" fmla="*/ 0 w 1058"/>
                <a:gd name="T19" fmla="*/ 162 h 325"/>
                <a:gd name="T20" fmla="*/ 0 w 1058"/>
                <a:gd name="T21" fmla="*/ 145 h 325"/>
                <a:gd name="T22" fmla="*/ 7 w 1058"/>
                <a:gd name="T23" fmla="*/ 114 h 325"/>
                <a:gd name="T24" fmla="*/ 27 w 1058"/>
                <a:gd name="T25" fmla="*/ 71 h 325"/>
                <a:gd name="T26" fmla="*/ 71 w 1058"/>
                <a:gd name="T27" fmla="*/ 27 h 325"/>
                <a:gd name="T28" fmla="*/ 114 w 1058"/>
                <a:gd name="T29" fmla="*/ 7 h 325"/>
                <a:gd name="T30" fmla="*/ 145 w 1058"/>
                <a:gd name="T31" fmla="*/ 1 h 325"/>
                <a:gd name="T32" fmla="*/ 162 w 1058"/>
                <a:gd name="T33" fmla="*/ 0 h 325"/>
                <a:gd name="T34" fmla="*/ 162 w 1058"/>
                <a:gd name="T35" fmla="*/ 0 h 325"/>
                <a:gd name="T36" fmla="*/ 896 w 1058"/>
                <a:gd name="T37" fmla="*/ 1 h 325"/>
                <a:gd name="T38" fmla="*/ 913 w 1058"/>
                <a:gd name="T39" fmla="*/ 2 h 325"/>
                <a:gd name="T40" fmla="*/ 944 w 1058"/>
                <a:gd name="T41" fmla="*/ 9 h 325"/>
                <a:gd name="T42" fmla="*/ 987 w 1058"/>
                <a:gd name="T43" fmla="*/ 28 h 325"/>
                <a:gd name="T44" fmla="*/ 1031 w 1058"/>
                <a:gd name="T45" fmla="*/ 72 h 325"/>
                <a:gd name="T46" fmla="*/ 1050 w 1058"/>
                <a:gd name="T47" fmla="*/ 115 h 325"/>
                <a:gd name="T48" fmla="*/ 1057 w 1058"/>
                <a:gd name="T49" fmla="*/ 147 h 325"/>
                <a:gd name="T50" fmla="*/ 1058 w 1058"/>
                <a:gd name="T51" fmla="*/ 163 h 325"/>
                <a:gd name="T52" fmla="*/ 1057 w 1058"/>
                <a:gd name="T53" fmla="*/ 180 h 325"/>
                <a:gd name="T54" fmla="*/ 1050 w 1058"/>
                <a:gd name="T55" fmla="*/ 212 h 325"/>
                <a:gd name="T56" fmla="*/ 1031 w 1058"/>
                <a:gd name="T57" fmla="*/ 255 h 325"/>
                <a:gd name="T58" fmla="*/ 987 w 1058"/>
                <a:gd name="T59" fmla="*/ 298 h 325"/>
                <a:gd name="T60" fmla="*/ 944 w 1058"/>
                <a:gd name="T61" fmla="*/ 319 h 325"/>
                <a:gd name="T62" fmla="*/ 913 w 1058"/>
                <a:gd name="T63" fmla="*/ 325 h 325"/>
                <a:gd name="T64" fmla="*/ 896 w 1058"/>
                <a:gd name="T65"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8" h="325">
                  <a:moveTo>
                    <a:pt x="896" y="325"/>
                  </a:moveTo>
                  <a:lnTo>
                    <a:pt x="896" y="325"/>
                  </a:lnTo>
                  <a:lnTo>
                    <a:pt x="162" y="324"/>
                  </a:lnTo>
                  <a:lnTo>
                    <a:pt x="145" y="324"/>
                  </a:lnTo>
                  <a:lnTo>
                    <a:pt x="114" y="317"/>
                  </a:lnTo>
                  <a:lnTo>
                    <a:pt x="71" y="298"/>
                  </a:lnTo>
                  <a:lnTo>
                    <a:pt x="27" y="254"/>
                  </a:lnTo>
                  <a:lnTo>
                    <a:pt x="7" y="210"/>
                  </a:lnTo>
                  <a:lnTo>
                    <a:pt x="0" y="179"/>
                  </a:lnTo>
                  <a:lnTo>
                    <a:pt x="0" y="162"/>
                  </a:lnTo>
                  <a:lnTo>
                    <a:pt x="0" y="145"/>
                  </a:lnTo>
                  <a:lnTo>
                    <a:pt x="7" y="114"/>
                  </a:lnTo>
                  <a:lnTo>
                    <a:pt x="27" y="71"/>
                  </a:lnTo>
                  <a:lnTo>
                    <a:pt x="71" y="27"/>
                  </a:lnTo>
                  <a:lnTo>
                    <a:pt x="114" y="7"/>
                  </a:lnTo>
                  <a:lnTo>
                    <a:pt x="145" y="1"/>
                  </a:lnTo>
                  <a:lnTo>
                    <a:pt x="162" y="0"/>
                  </a:lnTo>
                  <a:lnTo>
                    <a:pt x="162" y="0"/>
                  </a:lnTo>
                  <a:lnTo>
                    <a:pt x="896" y="1"/>
                  </a:lnTo>
                  <a:lnTo>
                    <a:pt x="913" y="2"/>
                  </a:lnTo>
                  <a:lnTo>
                    <a:pt x="944" y="9"/>
                  </a:lnTo>
                  <a:lnTo>
                    <a:pt x="987" y="28"/>
                  </a:lnTo>
                  <a:lnTo>
                    <a:pt x="1031" y="72"/>
                  </a:lnTo>
                  <a:lnTo>
                    <a:pt x="1050" y="115"/>
                  </a:lnTo>
                  <a:lnTo>
                    <a:pt x="1057" y="147"/>
                  </a:lnTo>
                  <a:lnTo>
                    <a:pt x="1058" y="163"/>
                  </a:lnTo>
                  <a:lnTo>
                    <a:pt x="1057" y="180"/>
                  </a:lnTo>
                  <a:lnTo>
                    <a:pt x="1050" y="212"/>
                  </a:lnTo>
                  <a:lnTo>
                    <a:pt x="1031" y="255"/>
                  </a:lnTo>
                  <a:lnTo>
                    <a:pt x="987" y="298"/>
                  </a:lnTo>
                  <a:lnTo>
                    <a:pt x="944" y="319"/>
                  </a:lnTo>
                  <a:lnTo>
                    <a:pt x="913" y="325"/>
                  </a:lnTo>
                  <a:lnTo>
                    <a:pt x="896" y="325"/>
                  </a:lnTo>
                  <a:close/>
                </a:path>
              </a:pathLst>
            </a:custGeom>
            <a:solidFill>
              <a:srgbClr val="CDE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6" name="Freeform 76"/>
            <p:cNvSpPr>
              <a:spLocks/>
            </p:cNvSpPr>
            <p:nvPr/>
          </p:nvSpPr>
          <p:spPr bwMode="auto">
            <a:xfrm>
              <a:off x="8332788" y="1954213"/>
              <a:ext cx="427038" cy="128588"/>
            </a:xfrm>
            <a:custGeom>
              <a:avLst/>
              <a:gdLst>
                <a:gd name="T0" fmla="*/ 916 w 1078"/>
                <a:gd name="T1" fmla="*/ 325 h 325"/>
                <a:gd name="T2" fmla="*/ 916 w 1078"/>
                <a:gd name="T3" fmla="*/ 325 h 325"/>
                <a:gd name="T4" fmla="*/ 162 w 1078"/>
                <a:gd name="T5" fmla="*/ 324 h 325"/>
                <a:gd name="T6" fmla="*/ 145 w 1078"/>
                <a:gd name="T7" fmla="*/ 323 h 325"/>
                <a:gd name="T8" fmla="*/ 114 w 1078"/>
                <a:gd name="T9" fmla="*/ 316 h 325"/>
                <a:gd name="T10" fmla="*/ 71 w 1078"/>
                <a:gd name="T11" fmla="*/ 297 h 325"/>
                <a:gd name="T12" fmla="*/ 27 w 1078"/>
                <a:gd name="T13" fmla="*/ 253 h 325"/>
                <a:gd name="T14" fmla="*/ 8 w 1078"/>
                <a:gd name="T15" fmla="*/ 210 h 325"/>
                <a:gd name="T16" fmla="*/ 1 w 1078"/>
                <a:gd name="T17" fmla="*/ 178 h 325"/>
                <a:gd name="T18" fmla="*/ 0 w 1078"/>
                <a:gd name="T19" fmla="*/ 162 h 325"/>
                <a:gd name="T20" fmla="*/ 1 w 1078"/>
                <a:gd name="T21" fmla="*/ 145 h 325"/>
                <a:gd name="T22" fmla="*/ 8 w 1078"/>
                <a:gd name="T23" fmla="*/ 113 h 325"/>
                <a:gd name="T24" fmla="*/ 27 w 1078"/>
                <a:gd name="T25" fmla="*/ 70 h 325"/>
                <a:gd name="T26" fmla="*/ 71 w 1078"/>
                <a:gd name="T27" fmla="*/ 26 h 325"/>
                <a:gd name="T28" fmla="*/ 114 w 1078"/>
                <a:gd name="T29" fmla="*/ 6 h 325"/>
                <a:gd name="T30" fmla="*/ 146 w 1078"/>
                <a:gd name="T31" fmla="*/ 0 h 325"/>
                <a:gd name="T32" fmla="*/ 162 w 1078"/>
                <a:gd name="T33" fmla="*/ 0 h 325"/>
                <a:gd name="T34" fmla="*/ 162 w 1078"/>
                <a:gd name="T35" fmla="*/ 0 h 325"/>
                <a:gd name="T36" fmla="*/ 916 w 1078"/>
                <a:gd name="T37" fmla="*/ 1 h 325"/>
                <a:gd name="T38" fmla="*/ 933 w 1078"/>
                <a:gd name="T39" fmla="*/ 1 h 325"/>
                <a:gd name="T40" fmla="*/ 964 w 1078"/>
                <a:gd name="T41" fmla="*/ 8 h 325"/>
                <a:gd name="T42" fmla="*/ 1008 w 1078"/>
                <a:gd name="T43" fmla="*/ 27 h 325"/>
                <a:gd name="T44" fmla="*/ 1051 w 1078"/>
                <a:gd name="T45" fmla="*/ 71 h 325"/>
                <a:gd name="T46" fmla="*/ 1072 w 1078"/>
                <a:gd name="T47" fmla="*/ 115 h 325"/>
                <a:gd name="T48" fmla="*/ 1078 w 1078"/>
                <a:gd name="T49" fmla="*/ 146 h 325"/>
                <a:gd name="T50" fmla="*/ 1078 w 1078"/>
                <a:gd name="T51" fmla="*/ 163 h 325"/>
                <a:gd name="T52" fmla="*/ 1078 w 1078"/>
                <a:gd name="T53" fmla="*/ 180 h 325"/>
                <a:gd name="T54" fmla="*/ 1072 w 1078"/>
                <a:gd name="T55" fmla="*/ 211 h 325"/>
                <a:gd name="T56" fmla="*/ 1051 w 1078"/>
                <a:gd name="T57" fmla="*/ 254 h 325"/>
                <a:gd name="T58" fmla="*/ 1007 w 1078"/>
                <a:gd name="T59" fmla="*/ 298 h 325"/>
                <a:gd name="T60" fmla="*/ 964 w 1078"/>
                <a:gd name="T61" fmla="*/ 318 h 325"/>
                <a:gd name="T62" fmla="*/ 933 w 1078"/>
                <a:gd name="T63" fmla="*/ 324 h 325"/>
                <a:gd name="T64" fmla="*/ 916 w 1078"/>
                <a:gd name="T65"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8" h="325">
                  <a:moveTo>
                    <a:pt x="916" y="325"/>
                  </a:moveTo>
                  <a:lnTo>
                    <a:pt x="916" y="325"/>
                  </a:lnTo>
                  <a:lnTo>
                    <a:pt x="162" y="324"/>
                  </a:lnTo>
                  <a:lnTo>
                    <a:pt x="145" y="323"/>
                  </a:lnTo>
                  <a:lnTo>
                    <a:pt x="114" y="316"/>
                  </a:lnTo>
                  <a:lnTo>
                    <a:pt x="71" y="297"/>
                  </a:lnTo>
                  <a:lnTo>
                    <a:pt x="27" y="253"/>
                  </a:lnTo>
                  <a:lnTo>
                    <a:pt x="8" y="210"/>
                  </a:lnTo>
                  <a:lnTo>
                    <a:pt x="1" y="178"/>
                  </a:lnTo>
                  <a:lnTo>
                    <a:pt x="0" y="162"/>
                  </a:lnTo>
                  <a:lnTo>
                    <a:pt x="1" y="145"/>
                  </a:lnTo>
                  <a:lnTo>
                    <a:pt x="8" y="113"/>
                  </a:lnTo>
                  <a:lnTo>
                    <a:pt x="27" y="70"/>
                  </a:lnTo>
                  <a:lnTo>
                    <a:pt x="71" y="26"/>
                  </a:lnTo>
                  <a:lnTo>
                    <a:pt x="114" y="6"/>
                  </a:lnTo>
                  <a:lnTo>
                    <a:pt x="146" y="0"/>
                  </a:lnTo>
                  <a:lnTo>
                    <a:pt x="162" y="0"/>
                  </a:lnTo>
                  <a:lnTo>
                    <a:pt x="162" y="0"/>
                  </a:lnTo>
                  <a:lnTo>
                    <a:pt x="916" y="1"/>
                  </a:lnTo>
                  <a:lnTo>
                    <a:pt x="933" y="1"/>
                  </a:lnTo>
                  <a:lnTo>
                    <a:pt x="964" y="8"/>
                  </a:lnTo>
                  <a:lnTo>
                    <a:pt x="1008" y="27"/>
                  </a:lnTo>
                  <a:lnTo>
                    <a:pt x="1051" y="71"/>
                  </a:lnTo>
                  <a:lnTo>
                    <a:pt x="1072" y="115"/>
                  </a:lnTo>
                  <a:lnTo>
                    <a:pt x="1078" y="146"/>
                  </a:lnTo>
                  <a:lnTo>
                    <a:pt x="1078" y="163"/>
                  </a:lnTo>
                  <a:lnTo>
                    <a:pt x="1078" y="180"/>
                  </a:lnTo>
                  <a:lnTo>
                    <a:pt x="1072" y="211"/>
                  </a:lnTo>
                  <a:lnTo>
                    <a:pt x="1051" y="254"/>
                  </a:lnTo>
                  <a:lnTo>
                    <a:pt x="1007" y="298"/>
                  </a:lnTo>
                  <a:lnTo>
                    <a:pt x="964" y="318"/>
                  </a:lnTo>
                  <a:lnTo>
                    <a:pt x="933" y="324"/>
                  </a:lnTo>
                  <a:lnTo>
                    <a:pt x="916" y="325"/>
                  </a:lnTo>
                  <a:close/>
                </a:path>
              </a:pathLst>
            </a:custGeom>
            <a:solidFill>
              <a:srgbClr val="CDE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7" name="Freeform 77"/>
            <p:cNvSpPr>
              <a:spLocks/>
            </p:cNvSpPr>
            <p:nvPr/>
          </p:nvSpPr>
          <p:spPr bwMode="auto">
            <a:xfrm>
              <a:off x="9701213" y="528638"/>
              <a:ext cx="130175" cy="403225"/>
            </a:xfrm>
            <a:custGeom>
              <a:avLst/>
              <a:gdLst>
                <a:gd name="T0" fmla="*/ 162 w 325"/>
                <a:gd name="T1" fmla="*/ 1016 h 1016"/>
                <a:gd name="T2" fmla="*/ 162 w 325"/>
                <a:gd name="T3" fmla="*/ 1016 h 1016"/>
                <a:gd name="T4" fmla="*/ 145 w 325"/>
                <a:gd name="T5" fmla="*/ 1015 h 1016"/>
                <a:gd name="T6" fmla="*/ 114 w 325"/>
                <a:gd name="T7" fmla="*/ 1009 h 1016"/>
                <a:gd name="T8" fmla="*/ 71 w 325"/>
                <a:gd name="T9" fmla="*/ 989 h 1016"/>
                <a:gd name="T10" fmla="*/ 27 w 325"/>
                <a:gd name="T11" fmla="*/ 945 h 1016"/>
                <a:gd name="T12" fmla="*/ 8 w 325"/>
                <a:gd name="T13" fmla="*/ 902 h 1016"/>
                <a:gd name="T14" fmla="*/ 1 w 325"/>
                <a:gd name="T15" fmla="*/ 871 h 1016"/>
                <a:gd name="T16" fmla="*/ 0 w 325"/>
                <a:gd name="T17" fmla="*/ 854 h 1016"/>
                <a:gd name="T18" fmla="*/ 1 w 325"/>
                <a:gd name="T19" fmla="*/ 162 h 1016"/>
                <a:gd name="T20" fmla="*/ 3 w 325"/>
                <a:gd name="T21" fmla="*/ 145 h 1016"/>
                <a:gd name="T22" fmla="*/ 9 w 325"/>
                <a:gd name="T23" fmla="*/ 113 h 1016"/>
                <a:gd name="T24" fmla="*/ 29 w 325"/>
                <a:gd name="T25" fmla="*/ 70 h 1016"/>
                <a:gd name="T26" fmla="*/ 73 w 325"/>
                <a:gd name="T27" fmla="*/ 27 h 1016"/>
                <a:gd name="T28" fmla="*/ 115 w 325"/>
                <a:gd name="T29" fmla="*/ 7 h 1016"/>
                <a:gd name="T30" fmla="*/ 146 w 325"/>
                <a:gd name="T31" fmla="*/ 0 h 1016"/>
                <a:gd name="T32" fmla="*/ 163 w 325"/>
                <a:gd name="T33" fmla="*/ 0 h 1016"/>
                <a:gd name="T34" fmla="*/ 163 w 325"/>
                <a:gd name="T35" fmla="*/ 0 h 1016"/>
                <a:gd name="T36" fmla="*/ 180 w 325"/>
                <a:gd name="T37" fmla="*/ 0 h 1016"/>
                <a:gd name="T38" fmla="*/ 213 w 325"/>
                <a:gd name="T39" fmla="*/ 7 h 1016"/>
                <a:gd name="T40" fmla="*/ 255 w 325"/>
                <a:gd name="T41" fmla="*/ 27 h 1016"/>
                <a:gd name="T42" fmla="*/ 298 w 325"/>
                <a:gd name="T43" fmla="*/ 71 h 1016"/>
                <a:gd name="T44" fmla="*/ 319 w 325"/>
                <a:gd name="T45" fmla="*/ 114 h 1016"/>
                <a:gd name="T46" fmla="*/ 325 w 325"/>
                <a:gd name="T47" fmla="*/ 145 h 1016"/>
                <a:gd name="T48" fmla="*/ 325 w 325"/>
                <a:gd name="T49" fmla="*/ 162 h 1016"/>
                <a:gd name="T50" fmla="*/ 324 w 325"/>
                <a:gd name="T51" fmla="*/ 854 h 1016"/>
                <a:gd name="T52" fmla="*/ 324 w 325"/>
                <a:gd name="T53" fmla="*/ 871 h 1016"/>
                <a:gd name="T54" fmla="*/ 318 w 325"/>
                <a:gd name="T55" fmla="*/ 902 h 1016"/>
                <a:gd name="T56" fmla="*/ 297 w 325"/>
                <a:gd name="T57" fmla="*/ 945 h 1016"/>
                <a:gd name="T58" fmla="*/ 254 w 325"/>
                <a:gd name="T59" fmla="*/ 989 h 1016"/>
                <a:gd name="T60" fmla="*/ 210 w 325"/>
                <a:gd name="T61" fmla="*/ 1009 h 1016"/>
                <a:gd name="T62" fmla="*/ 179 w 325"/>
                <a:gd name="T63" fmla="*/ 1015 h 1016"/>
                <a:gd name="T64" fmla="*/ 162 w 325"/>
                <a:gd name="T65" fmla="*/ 10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1016">
                  <a:moveTo>
                    <a:pt x="162" y="1016"/>
                  </a:moveTo>
                  <a:lnTo>
                    <a:pt x="162" y="1016"/>
                  </a:lnTo>
                  <a:lnTo>
                    <a:pt x="145" y="1015"/>
                  </a:lnTo>
                  <a:lnTo>
                    <a:pt x="114" y="1009"/>
                  </a:lnTo>
                  <a:lnTo>
                    <a:pt x="71" y="989"/>
                  </a:lnTo>
                  <a:lnTo>
                    <a:pt x="27" y="945"/>
                  </a:lnTo>
                  <a:lnTo>
                    <a:pt x="8" y="902"/>
                  </a:lnTo>
                  <a:lnTo>
                    <a:pt x="1" y="871"/>
                  </a:lnTo>
                  <a:lnTo>
                    <a:pt x="0" y="854"/>
                  </a:lnTo>
                  <a:lnTo>
                    <a:pt x="1" y="162"/>
                  </a:lnTo>
                  <a:lnTo>
                    <a:pt x="3" y="145"/>
                  </a:lnTo>
                  <a:lnTo>
                    <a:pt x="9" y="113"/>
                  </a:lnTo>
                  <a:lnTo>
                    <a:pt x="29" y="70"/>
                  </a:lnTo>
                  <a:lnTo>
                    <a:pt x="73" y="27"/>
                  </a:lnTo>
                  <a:lnTo>
                    <a:pt x="115" y="7"/>
                  </a:lnTo>
                  <a:lnTo>
                    <a:pt x="146" y="0"/>
                  </a:lnTo>
                  <a:lnTo>
                    <a:pt x="163" y="0"/>
                  </a:lnTo>
                  <a:lnTo>
                    <a:pt x="163" y="0"/>
                  </a:lnTo>
                  <a:lnTo>
                    <a:pt x="180" y="0"/>
                  </a:lnTo>
                  <a:lnTo>
                    <a:pt x="213" y="7"/>
                  </a:lnTo>
                  <a:lnTo>
                    <a:pt x="255" y="27"/>
                  </a:lnTo>
                  <a:lnTo>
                    <a:pt x="298" y="71"/>
                  </a:lnTo>
                  <a:lnTo>
                    <a:pt x="319" y="114"/>
                  </a:lnTo>
                  <a:lnTo>
                    <a:pt x="325" y="145"/>
                  </a:lnTo>
                  <a:lnTo>
                    <a:pt x="325" y="162"/>
                  </a:lnTo>
                  <a:lnTo>
                    <a:pt x="324" y="854"/>
                  </a:lnTo>
                  <a:lnTo>
                    <a:pt x="324" y="871"/>
                  </a:lnTo>
                  <a:lnTo>
                    <a:pt x="318" y="902"/>
                  </a:lnTo>
                  <a:lnTo>
                    <a:pt x="297" y="945"/>
                  </a:lnTo>
                  <a:lnTo>
                    <a:pt x="254" y="989"/>
                  </a:lnTo>
                  <a:lnTo>
                    <a:pt x="210" y="1009"/>
                  </a:lnTo>
                  <a:lnTo>
                    <a:pt x="179" y="1015"/>
                  </a:lnTo>
                  <a:lnTo>
                    <a:pt x="162" y="1016"/>
                  </a:lnTo>
                  <a:close/>
                </a:path>
              </a:pathLst>
            </a:custGeom>
            <a:solidFill>
              <a:srgbClr val="CDE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8" name="Freeform 78"/>
            <p:cNvSpPr>
              <a:spLocks/>
            </p:cNvSpPr>
            <p:nvPr/>
          </p:nvSpPr>
          <p:spPr bwMode="auto">
            <a:xfrm>
              <a:off x="10494963" y="960438"/>
              <a:ext cx="307975" cy="309563"/>
            </a:xfrm>
            <a:custGeom>
              <a:avLst/>
              <a:gdLst>
                <a:gd name="T0" fmla="*/ 160 w 779"/>
                <a:gd name="T1" fmla="*/ 780 h 780"/>
                <a:gd name="T2" fmla="*/ 129 w 779"/>
                <a:gd name="T3" fmla="*/ 778 h 780"/>
                <a:gd name="T4" fmla="*/ 85 w 779"/>
                <a:gd name="T5" fmla="*/ 761 h 780"/>
                <a:gd name="T6" fmla="*/ 57 w 779"/>
                <a:gd name="T7" fmla="*/ 744 h 780"/>
                <a:gd name="T8" fmla="*/ 46 w 779"/>
                <a:gd name="T9" fmla="*/ 732 h 780"/>
                <a:gd name="T10" fmla="*/ 34 w 779"/>
                <a:gd name="T11" fmla="*/ 719 h 780"/>
                <a:gd name="T12" fmla="*/ 16 w 779"/>
                <a:gd name="T13" fmla="*/ 693 h 780"/>
                <a:gd name="T14" fmla="*/ 0 w 779"/>
                <a:gd name="T15" fmla="*/ 648 h 780"/>
                <a:gd name="T16" fmla="*/ 0 w 779"/>
                <a:gd name="T17" fmla="*/ 586 h 780"/>
                <a:gd name="T18" fmla="*/ 16 w 779"/>
                <a:gd name="T19" fmla="*/ 542 h 780"/>
                <a:gd name="T20" fmla="*/ 34 w 779"/>
                <a:gd name="T21" fmla="*/ 514 h 780"/>
                <a:gd name="T22" fmla="*/ 46 w 779"/>
                <a:gd name="T23" fmla="*/ 503 h 780"/>
                <a:gd name="T24" fmla="*/ 504 w 779"/>
                <a:gd name="T25" fmla="*/ 45 h 780"/>
                <a:gd name="T26" fmla="*/ 516 w 779"/>
                <a:gd name="T27" fmla="*/ 34 h 780"/>
                <a:gd name="T28" fmla="*/ 543 w 779"/>
                <a:gd name="T29" fmla="*/ 15 h 780"/>
                <a:gd name="T30" fmla="*/ 587 w 779"/>
                <a:gd name="T31" fmla="*/ 0 h 780"/>
                <a:gd name="T32" fmla="*/ 650 w 779"/>
                <a:gd name="T33" fmla="*/ 0 h 780"/>
                <a:gd name="T34" fmla="*/ 695 w 779"/>
                <a:gd name="T35" fmla="*/ 15 h 780"/>
                <a:gd name="T36" fmla="*/ 721 w 779"/>
                <a:gd name="T37" fmla="*/ 34 h 780"/>
                <a:gd name="T38" fmla="*/ 734 w 779"/>
                <a:gd name="T39" fmla="*/ 45 h 780"/>
                <a:gd name="T40" fmla="*/ 746 w 779"/>
                <a:gd name="T41" fmla="*/ 57 h 780"/>
                <a:gd name="T42" fmla="*/ 762 w 779"/>
                <a:gd name="T43" fmla="*/ 84 h 780"/>
                <a:gd name="T44" fmla="*/ 779 w 779"/>
                <a:gd name="T45" fmla="*/ 128 h 780"/>
                <a:gd name="T46" fmla="*/ 779 w 779"/>
                <a:gd name="T47" fmla="*/ 190 h 780"/>
                <a:gd name="T48" fmla="*/ 762 w 779"/>
                <a:gd name="T49" fmla="*/ 236 h 780"/>
                <a:gd name="T50" fmla="*/ 744 w 779"/>
                <a:gd name="T51" fmla="*/ 262 h 780"/>
                <a:gd name="T52" fmla="*/ 734 w 779"/>
                <a:gd name="T53" fmla="*/ 275 h 780"/>
                <a:gd name="T54" fmla="*/ 274 w 779"/>
                <a:gd name="T55" fmla="*/ 732 h 780"/>
                <a:gd name="T56" fmla="*/ 262 w 779"/>
                <a:gd name="T57" fmla="*/ 744 h 780"/>
                <a:gd name="T58" fmla="*/ 235 w 779"/>
                <a:gd name="T59" fmla="*/ 761 h 780"/>
                <a:gd name="T60" fmla="*/ 191 w 779"/>
                <a:gd name="T61" fmla="*/ 778 h 780"/>
                <a:gd name="T62" fmla="*/ 160 w 779"/>
                <a:gd name="T63"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9" h="780">
                  <a:moveTo>
                    <a:pt x="160" y="780"/>
                  </a:moveTo>
                  <a:lnTo>
                    <a:pt x="129" y="778"/>
                  </a:lnTo>
                  <a:lnTo>
                    <a:pt x="85" y="761"/>
                  </a:lnTo>
                  <a:lnTo>
                    <a:pt x="57" y="744"/>
                  </a:lnTo>
                  <a:lnTo>
                    <a:pt x="46" y="732"/>
                  </a:lnTo>
                  <a:lnTo>
                    <a:pt x="34" y="719"/>
                  </a:lnTo>
                  <a:lnTo>
                    <a:pt x="16" y="693"/>
                  </a:lnTo>
                  <a:lnTo>
                    <a:pt x="0" y="648"/>
                  </a:lnTo>
                  <a:lnTo>
                    <a:pt x="0" y="586"/>
                  </a:lnTo>
                  <a:lnTo>
                    <a:pt x="16" y="542"/>
                  </a:lnTo>
                  <a:lnTo>
                    <a:pt x="34" y="514"/>
                  </a:lnTo>
                  <a:lnTo>
                    <a:pt x="46" y="503"/>
                  </a:lnTo>
                  <a:lnTo>
                    <a:pt x="504" y="45"/>
                  </a:lnTo>
                  <a:lnTo>
                    <a:pt x="516" y="34"/>
                  </a:lnTo>
                  <a:lnTo>
                    <a:pt x="543" y="15"/>
                  </a:lnTo>
                  <a:lnTo>
                    <a:pt x="587" y="0"/>
                  </a:lnTo>
                  <a:lnTo>
                    <a:pt x="650" y="0"/>
                  </a:lnTo>
                  <a:lnTo>
                    <a:pt x="695" y="15"/>
                  </a:lnTo>
                  <a:lnTo>
                    <a:pt x="721" y="34"/>
                  </a:lnTo>
                  <a:lnTo>
                    <a:pt x="734" y="45"/>
                  </a:lnTo>
                  <a:lnTo>
                    <a:pt x="746" y="57"/>
                  </a:lnTo>
                  <a:lnTo>
                    <a:pt x="762" y="84"/>
                  </a:lnTo>
                  <a:lnTo>
                    <a:pt x="779" y="128"/>
                  </a:lnTo>
                  <a:lnTo>
                    <a:pt x="779" y="190"/>
                  </a:lnTo>
                  <a:lnTo>
                    <a:pt x="762" y="236"/>
                  </a:lnTo>
                  <a:lnTo>
                    <a:pt x="744" y="262"/>
                  </a:lnTo>
                  <a:lnTo>
                    <a:pt x="734" y="275"/>
                  </a:lnTo>
                  <a:lnTo>
                    <a:pt x="274" y="732"/>
                  </a:lnTo>
                  <a:lnTo>
                    <a:pt x="262" y="744"/>
                  </a:lnTo>
                  <a:lnTo>
                    <a:pt x="235" y="761"/>
                  </a:lnTo>
                  <a:lnTo>
                    <a:pt x="191" y="778"/>
                  </a:lnTo>
                  <a:lnTo>
                    <a:pt x="160" y="780"/>
                  </a:lnTo>
                  <a:close/>
                </a:path>
              </a:pathLst>
            </a:custGeom>
            <a:solidFill>
              <a:srgbClr val="CDE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9" name="Freeform 79"/>
            <p:cNvSpPr>
              <a:spLocks/>
            </p:cNvSpPr>
            <p:nvPr/>
          </p:nvSpPr>
          <p:spPr bwMode="auto">
            <a:xfrm>
              <a:off x="8710613" y="1042988"/>
              <a:ext cx="307975" cy="309563"/>
            </a:xfrm>
            <a:custGeom>
              <a:avLst/>
              <a:gdLst>
                <a:gd name="T0" fmla="*/ 618 w 778"/>
                <a:gd name="T1" fmla="*/ 779 h 779"/>
                <a:gd name="T2" fmla="*/ 587 w 778"/>
                <a:gd name="T3" fmla="*/ 778 h 779"/>
                <a:gd name="T4" fmla="*/ 543 w 778"/>
                <a:gd name="T5" fmla="*/ 761 h 779"/>
                <a:gd name="T6" fmla="*/ 516 w 778"/>
                <a:gd name="T7" fmla="*/ 743 h 779"/>
                <a:gd name="T8" fmla="*/ 503 w 778"/>
                <a:gd name="T9" fmla="*/ 733 h 779"/>
                <a:gd name="T10" fmla="*/ 46 w 778"/>
                <a:gd name="T11" fmla="*/ 275 h 779"/>
                <a:gd name="T12" fmla="*/ 35 w 778"/>
                <a:gd name="T13" fmla="*/ 263 h 779"/>
                <a:gd name="T14" fmla="*/ 17 w 778"/>
                <a:gd name="T15" fmla="*/ 236 h 779"/>
                <a:gd name="T16" fmla="*/ 0 w 778"/>
                <a:gd name="T17" fmla="*/ 192 h 779"/>
                <a:gd name="T18" fmla="*/ 0 w 778"/>
                <a:gd name="T19" fmla="*/ 130 h 779"/>
                <a:gd name="T20" fmla="*/ 17 w 778"/>
                <a:gd name="T21" fmla="*/ 86 h 779"/>
                <a:gd name="T22" fmla="*/ 34 w 778"/>
                <a:gd name="T23" fmla="*/ 59 h 779"/>
                <a:gd name="T24" fmla="*/ 46 w 778"/>
                <a:gd name="T25" fmla="*/ 47 h 779"/>
                <a:gd name="T26" fmla="*/ 59 w 778"/>
                <a:gd name="T27" fmla="*/ 35 h 779"/>
                <a:gd name="T28" fmla="*/ 84 w 778"/>
                <a:gd name="T29" fmla="*/ 17 h 779"/>
                <a:gd name="T30" fmla="*/ 129 w 778"/>
                <a:gd name="T31" fmla="*/ 2 h 779"/>
                <a:gd name="T32" fmla="*/ 191 w 778"/>
                <a:gd name="T33" fmla="*/ 0 h 779"/>
                <a:gd name="T34" fmla="*/ 236 w 778"/>
                <a:gd name="T35" fmla="*/ 17 h 779"/>
                <a:gd name="T36" fmla="*/ 263 w 778"/>
                <a:gd name="T37" fmla="*/ 35 h 779"/>
                <a:gd name="T38" fmla="*/ 275 w 778"/>
                <a:gd name="T39" fmla="*/ 47 h 779"/>
                <a:gd name="T40" fmla="*/ 732 w 778"/>
                <a:gd name="T41" fmla="*/ 503 h 779"/>
                <a:gd name="T42" fmla="*/ 744 w 778"/>
                <a:gd name="T43" fmla="*/ 515 h 779"/>
                <a:gd name="T44" fmla="*/ 762 w 778"/>
                <a:gd name="T45" fmla="*/ 542 h 779"/>
                <a:gd name="T46" fmla="*/ 778 w 778"/>
                <a:gd name="T47" fmla="*/ 586 h 779"/>
                <a:gd name="T48" fmla="*/ 778 w 778"/>
                <a:gd name="T49" fmla="*/ 648 h 779"/>
                <a:gd name="T50" fmla="*/ 762 w 778"/>
                <a:gd name="T51" fmla="*/ 692 h 779"/>
                <a:gd name="T52" fmla="*/ 744 w 778"/>
                <a:gd name="T53" fmla="*/ 720 h 779"/>
                <a:gd name="T54" fmla="*/ 732 w 778"/>
                <a:gd name="T55" fmla="*/ 733 h 779"/>
                <a:gd name="T56" fmla="*/ 721 w 778"/>
                <a:gd name="T57" fmla="*/ 743 h 779"/>
                <a:gd name="T58" fmla="*/ 694 w 778"/>
                <a:gd name="T59" fmla="*/ 761 h 779"/>
                <a:gd name="T60" fmla="*/ 650 w 778"/>
                <a:gd name="T61" fmla="*/ 778 h 779"/>
                <a:gd name="T62" fmla="*/ 618 w 778"/>
                <a:gd name="T63"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8" h="779">
                  <a:moveTo>
                    <a:pt x="618" y="779"/>
                  </a:moveTo>
                  <a:lnTo>
                    <a:pt x="587" y="778"/>
                  </a:lnTo>
                  <a:lnTo>
                    <a:pt x="543" y="761"/>
                  </a:lnTo>
                  <a:lnTo>
                    <a:pt x="516" y="743"/>
                  </a:lnTo>
                  <a:lnTo>
                    <a:pt x="503" y="733"/>
                  </a:lnTo>
                  <a:lnTo>
                    <a:pt x="46" y="275"/>
                  </a:lnTo>
                  <a:lnTo>
                    <a:pt x="35" y="263"/>
                  </a:lnTo>
                  <a:lnTo>
                    <a:pt x="17" y="236"/>
                  </a:lnTo>
                  <a:lnTo>
                    <a:pt x="0" y="192"/>
                  </a:lnTo>
                  <a:lnTo>
                    <a:pt x="0" y="130"/>
                  </a:lnTo>
                  <a:lnTo>
                    <a:pt x="17" y="86"/>
                  </a:lnTo>
                  <a:lnTo>
                    <a:pt x="34" y="59"/>
                  </a:lnTo>
                  <a:lnTo>
                    <a:pt x="46" y="47"/>
                  </a:lnTo>
                  <a:lnTo>
                    <a:pt x="59" y="35"/>
                  </a:lnTo>
                  <a:lnTo>
                    <a:pt x="84" y="17"/>
                  </a:lnTo>
                  <a:lnTo>
                    <a:pt x="129" y="2"/>
                  </a:lnTo>
                  <a:lnTo>
                    <a:pt x="191" y="0"/>
                  </a:lnTo>
                  <a:lnTo>
                    <a:pt x="236" y="17"/>
                  </a:lnTo>
                  <a:lnTo>
                    <a:pt x="263" y="35"/>
                  </a:lnTo>
                  <a:lnTo>
                    <a:pt x="275" y="47"/>
                  </a:lnTo>
                  <a:lnTo>
                    <a:pt x="732" y="503"/>
                  </a:lnTo>
                  <a:lnTo>
                    <a:pt x="744" y="515"/>
                  </a:lnTo>
                  <a:lnTo>
                    <a:pt x="762" y="542"/>
                  </a:lnTo>
                  <a:lnTo>
                    <a:pt x="778" y="586"/>
                  </a:lnTo>
                  <a:lnTo>
                    <a:pt x="778" y="648"/>
                  </a:lnTo>
                  <a:lnTo>
                    <a:pt x="762" y="692"/>
                  </a:lnTo>
                  <a:lnTo>
                    <a:pt x="744" y="720"/>
                  </a:lnTo>
                  <a:lnTo>
                    <a:pt x="732" y="733"/>
                  </a:lnTo>
                  <a:lnTo>
                    <a:pt x="721" y="743"/>
                  </a:lnTo>
                  <a:lnTo>
                    <a:pt x="694" y="761"/>
                  </a:lnTo>
                  <a:lnTo>
                    <a:pt x="650" y="778"/>
                  </a:lnTo>
                  <a:lnTo>
                    <a:pt x="618" y="779"/>
                  </a:lnTo>
                  <a:close/>
                </a:path>
              </a:pathLst>
            </a:custGeom>
            <a:solidFill>
              <a:srgbClr val="CDE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0" name="Freeform 80"/>
            <p:cNvSpPr>
              <a:spLocks/>
            </p:cNvSpPr>
            <p:nvPr/>
          </p:nvSpPr>
          <p:spPr bwMode="auto">
            <a:xfrm>
              <a:off x="5734050" y="2819400"/>
              <a:ext cx="2413000" cy="1995488"/>
            </a:xfrm>
            <a:custGeom>
              <a:avLst/>
              <a:gdLst>
                <a:gd name="T0" fmla="*/ 2857 w 6080"/>
                <a:gd name="T1" fmla="*/ 3610 h 5027"/>
                <a:gd name="T2" fmla="*/ 2915 w 6080"/>
                <a:gd name="T3" fmla="*/ 3764 h 5027"/>
                <a:gd name="T4" fmla="*/ 2870 w 6080"/>
                <a:gd name="T5" fmla="*/ 3939 h 5027"/>
                <a:gd name="T6" fmla="*/ 2879 w 6080"/>
                <a:gd name="T7" fmla="*/ 4302 h 5027"/>
                <a:gd name="T8" fmla="*/ 3003 w 6080"/>
                <a:gd name="T9" fmla="*/ 4596 h 5027"/>
                <a:gd name="T10" fmla="*/ 3219 w 6080"/>
                <a:gd name="T11" fmla="*/ 4832 h 5027"/>
                <a:gd name="T12" fmla="*/ 3544 w 6080"/>
                <a:gd name="T13" fmla="*/ 4994 h 5027"/>
                <a:gd name="T14" fmla="*/ 3791 w 6080"/>
                <a:gd name="T15" fmla="*/ 5027 h 5027"/>
                <a:gd name="T16" fmla="*/ 4134 w 6080"/>
                <a:gd name="T17" fmla="*/ 4962 h 5027"/>
                <a:gd name="T18" fmla="*/ 4464 w 6080"/>
                <a:gd name="T19" fmla="*/ 4740 h 5027"/>
                <a:gd name="T20" fmla="*/ 4605 w 6080"/>
                <a:gd name="T21" fmla="*/ 4646 h 5027"/>
                <a:gd name="T22" fmla="*/ 4818 w 6080"/>
                <a:gd name="T23" fmla="*/ 4699 h 5027"/>
                <a:gd name="T24" fmla="*/ 5060 w 6080"/>
                <a:gd name="T25" fmla="*/ 4720 h 5027"/>
                <a:gd name="T26" fmla="*/ 5369 w 6080"/>
                <a:gd name="T27" fmla="*/ 4652 h 5027"/>
                <a:gd name="T28" fmla="*/ 5632 w 6080"/>
                <a:gd name="T29" fmla="*/ 4489 h 5027"/>
                <a:gd name="T30" fmla="*/ 5829 w 6080"/>
                <a:gd name="T31" fmla="*/ 4248 h 5027"/>
                <a:gd name="T32" fmla="*/ 5930 w 6080"/>
                <a:gd name="T33" fmla="*/ 3989 h 5027"/>
                <a:gd name="T34" fmla="*/ 5940 w 6080"/>
                <a:gd name="T35" fmla="*/ 3641 h 5027"/>
                <a:gd name="T36" fmla="*/ 5798 w 6080"/>
                <a:gd name="T37" fmla="*/ 3273 h 5027"/>
                <a:gd name="T38" fmla="*/ 5741 w 6080"/>
                <a:gd name="T39" fmla="*/ 3093 h 5027"/>
                <a:gd name="T40" fmla="*/ 5922 w 6080"/>
                <a:gd name="T41" fmla="*/ 2860 h 5027"/>
                <a:gd name="T42" fmla="*/ 6067 w 6080"/>
                <a:gd name="T43" fmla="*/ 2494 h 5027"/>
                <a:gd name="T44" fmla="*/ 6058 w 6080"/>
                <a:gd name="T45" fmla="*/ 2134 h 5027"/>
                <a:gd name="T46" fmla="*/ 5918 w 6080"/>
                <a:gd name="T47" fmla="*/ 1814 h 5027"/>
                <a:gd name="T48" fmla="*/ 5669 w 6080"/>
                <a:gd name="T49" fmla="*/ 1566 h 5027"/>
                <a:gd name="T50" fmla="*/ 5378 w 6080"/>
                <a:gd name="T51" fmla="*/ 1436 h 5027"/>
                <a:gd name="T52" fmla="*/ 5257 w 6080"/>
                <a:gd name="T53" fmla="*/ 1302 h 5027"/>
                <a:gd name="T54" fmla="*/ 5242 w 6080"/>
                <a:gd name="T55" fmla="*/ 1066 h 5027"/>
                <a:gd name="T56" fmla="*/ 5130 w 6080"/>
                <a:gd name="T57" fmla="*/ 765 h 5027"/>
                <a:gd name="T58" fmla="*/ 4925 w 6080"/>
                <a:gd name="T59" fmla="*/ 523 h 5027"/>
                <a:gd name="T60" fmla="*/ 4646 w 6080"/>
                <a:gd name="T61" fmla="*/ 361 h 5027"/>
                <a:gd name="T62" fmla="*/ 4403 w 6080"/>
                <a:gd name="T63" fmla="*/ 308 h 5027"/>
                <a:gd name="T64" fmla="*/ 4080 w 6080"/>
                <a:gd name="T65" fmla="*/ 337 h 5027"/>
                <a:gd name="T66" fmla="*/ 3864 w 6080"/>
                <a:gd name="T67" fmla="*/ 424 h 5027"/>
                <a:gd name="T68" fmla="*/ 3686 w 6080"/>
                <a:gd name="T69" fmla="*/ 367 h 5027"/>
                <a:gd name="T70" fmla="*/ 3480 w 6080"/>
                <a:gd name="T71" fmla="*/ 169 h 5027"/>
                <a:gd name="T72" fmla="*/ 3186 w 6080"/>
                <a:gd name="T73" fmla="*/ 31 h 5027"/>
                <a:gd name="T74" fmla="*/ 2944 w 6080"/>
                <a:gd name="T75" fmla="*/ 0 h 5027"/>
                <a:gd name="T76" fmla="*/ 2657 w 6080"/>
                <a:gd name="T77" fmla="*/ 46 h 5027"/>
                <a:gd name="T78" fmla="*/ 2366 w 6080"/>
                <a:gd name="T79" fmla="*/ 203 h 5027"/>
                <a:gd name="T80" fmla="*/ 2234 w 6080"/>
                <a:gd name="T81" fmla="*/ 270 h 5027"/>
                <a:gd name="T82" fmla="*/ 2034 w 6080"/>
                <a:gd name="T83" fmla="*/ 218 h 5027"/>
                <a:gd name="T84" fmla="*/ 1792 w 6080"/>
                <a:gd name="T85" fmla="*/ 196 h 5027"/>
                <a:gd name="T86" fmla="*/ 1483 w 6080"/>
                <a:gd name="T87" fmla="*/ 265 h 5027"/>
                <a:gd name="T88" fmla="*/ 1219 w 6080"/>
                <a:gd name="T89" fmla="*/ 428 h 5027"/>
                <a:gd name="T90" fmla="*/ 1022 w 6080"/>
                <a:gd name="T91" fmla="*/ 668 h 5027"/>
                <a:gd name="T92" fmla="*/ 922 w 6080"/>
                <a:gd name="T93" fmla="*/ 928 h 5027"/>
                <a:gd name="T94" fmla="*/ 899 w 6080"/>
                <a:gd name="T95" fmla="*/ 1168 h 5027"/>
                <a:gd name="T96" fmla="*/ 766 w 6080"/>
                <a:gd name="T97" fmla="*/ 1299 h 5027"/>
                <a:gd name="T98" fmla="*/ 336 w 6080"/>
                <a:gd name="T99" fmla="*/ 1500 h 5027"/>
                <a:gd name="T100" fmla="*/ 39 w 6080"/>
                <a:gd name="T101" fmla="*/ 1948 h 5027"/>
                <a:gd name="T102" fmla="*/ 0 w 6080"/>
                <a:gd name="T103" fmla="*/ 2245 h 5027"/>
                <a:gd name="T104" fmla="*/ 81 w 6080"/>
                <a:gd name="T105" fmla="*/ 2598 h 5027"/>
                <a:gd name="T106" fmla="*/ 230 w 6080"/>
                <a:gd name="T107" fmla="*/ 2831 h 5027"/>
                <a:gd name="T108" fmla="*/ 516 w 6080"/>
                <a:gd name="T109" fmla="*/ 3053 h 5027"/>
                <a:gd name="T110" fmla="*/ 786 w 6080"/>
                <a:gd name="T111" fmla="*/ 3140 h 5027"/>
                <a:gd name="T112" fmla="*/ 1153 w 6080"/>
                <a:gd name="T113" fmla="*/ 3124 h 5027"/>
                <a:gd name="T114" fmla="*/ 1324 w 6080"/>
                <a:gd name="T115" fmla="*/ 3186 h 5027"/>
                <a:gd name="T116" fmla="*/ 1484 w 6080"/>
                <a:gd name="T117" fmla="*/ 3431 h 5027"/>
                <a:gd name="T118" fmla="*/ 1824 w 6080"/>
                <a:gd name="T119" fmla="*/ 3671 h 5027"/>
                <a:gd name="T120" fmla="*/ 2127 w 6080"/>
                <a:gd name="T121" fmla="*/ 3738 h 5027"/>
                <a:gd name="T122" fmla="*/ 2495 w 6080"/>
                <a:gd name="T123" fmla="*/ 3685 h 5027"/>
                <a:gd name="T124" fmla="*/ 2733 w 6080"/>
                <a:gd name="T125" fmla="*/ 3575 h 5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80" h="5027">
                  <a:moveTo>
                    <a:pt x="2756" y="3574"/>
                  </a:moveTo>
                  <a:lnTo>
                    <a:pt x="2782" y="3576"/>
                  </a:lnTo>
                  <a:lnTo>
                    <a:pt x="2834" y="3593"/>
                  </a:lnTo>
                  <a:lnTo>
                    <a:pt x="2857" y="3610"/>
                  </a:lnTo>
                  <a:lnTo>
                    <a:pt x="2875" y="3627"/>
                  </a:lnTo>
                  <a:lnTo>
                    <a:pt x="2902" y="3668"/>
                  </a:lnTo>
                  <a:lnTo>
                    <a:pt x="2917" y="3715"/>
                  </a:lnTo>
                  <a:lnTo>
                    <a:pt x="2915" y="3764"/>
                  </a:lnTo>
                  <a:lnTo>
                    <a:pt x="2909" y="3789"/>
                  </a:lnTo>
                  <a:lnTo>
                    <a:pt x="2891" y="3842"/>
                  </a:lnTo>
                  <a:lnTo>
                    <a:pt x="2879" y="3894"/>
                  </a:lnTo>
                  <a:lnTo>
                    <a:pt x="2870" y="3939"/>
                  </a:lnTo>
                  <a:lnTo>
                    <a:pt x="2858" y="4030"/>
                  </a:lnTo>
                  <a:lnTo>
                    <a:pt x="2857" y="4122"/>
                  </a:lnTo>
                  <a:lnTo>
                    <a:pt x="2863" y="4213"/>
                  </a:lnTo>
                  <a:lnTo>
                    <a:pt x="2879" y="4302"/>
                  </a:lnTo>
                  <a:lnTo>
                    <a:pt x="2904" y="4389"/>
                  </a:lnTo>
                  <a:lnTo>
                    <a:pt x="2937" y="4475"/>
                  </a:lnTo>
                  <a:lnTo>
                    <a:pt x="2979" y="4556"/>
                  </a:lnTo>
                  <a:lnTo>
                    <a:pt x="3003" y="4596"/>
                  </a:lnTo>
                  <a:lnTo>
                    <a:pt x="3029" y="4635"/>
                  </a:lnTo>
                  <a:lnTo>
                    <a:pt x="3086" y="4708"/>
                  </a:lnTo>
                  <a:lnTo>
                    <a:pt x="3150" y="4774"/>
                  </a:lnTo>
                  <a:lnTo>
                    <a:pt x="3219" y="4832"/>
                  </a:lnTo>
                  <a:lnTo>
                    <a:pt x="3294" y="4884"/>
                  </a:lnTo>
                  <a:lnTo>
                    <a:pt x="3373" y="4930"/>
                  </a:lnTo>
                  <a:lnTo>
                    <a:pt x="3456" y="4966"/>
                  </a:lnTo>
                  <a:lnTo>
                    <a:pt x="3544" y="4994"/>
                  </a:lnTo>
                  <a:lnTo>
                    <a:pt x="3589" y="5005"/>
                  </a:lnTo>
                  <a:lnTo>
                    <a:pt x="3640" y="5015"/>
                  </a:lnTo>
                  <a:lnTo>
                    <a:pt x="3741" y="5027"/>
                  </a:lnTo>
                  <a:lnTo>
                    <a:pt x="3791" y="5027"/>
                  </a:lnTo>
                  <a:lnTo>
                    <a:pt x="3842" y="5027"/>
                  </a:lnTo>
                  <a:lnTo>
                    <a:pt x="3942" y="5015"/>
                  </a:lnTo>
                  <a:lnTo>
                    <a:pt x="4039" y="4994"/>
                  </a:lnTo>
                  <a:lnTo>
                    <a:pt x="4134" y="4962"/>
                  </a:lnTo>
                  <a:lnTo>
                    <a:pt x="4224" y="4920"/>
                  </a:lnTo>
                  <a:lnTo>
                    <a:pt x="4310" y="4870"/>
                  </a:lnTo>
                  <a:lnTo>
                    <a:pt x="4390" y="4809"/>
                  </a:lnTo>
                  <a:lnTo>
                    <a:pt x="4464" y="4740"/>
                  </a:lnTo>
                  <a:lnTo>
                    <a:pt x="4498" y="4701"/>
                  </a:lnTo>
                  <a:lnTo>
                    <a:pt x="4516" y="4683"/>
                  </a:lnTo>
                  <a:lnTo>
                    <a:pt x="4557" y="4657"/>
                  </a:lnTo>
                  <a:lnTo>
                    <a:pt x="4605" y="4646"/>
                  </a:lnTo>
                  <a:lnTo>
                    <a:pt x="4655" y="4648"/>
                  </a:lnTo>
                  <a:lnTo>
                    <a:pt x="4679" y="4656"/>
                  </a:lnTo>
                  <a:lnTo>
                    <a:pt x="4748" y="4681"/>
                  </a:lnTo>
                  <a:lnTo>
                    <a:pt x="4818" y="4699"/>
                  </a:lnTo>
                  <a:lnTo>
                    <a:pt x="4867" y="4708"/>
                  </a:lnTo>
                  <a:lnTo>
                    <a:pt x="4968" y="4720"/>
                  </a:lnTo>
                  <a:lnTo>
                    <a:pt x="5020" y="4721"/>
                  </a:lnTo>
                  <a:lnTo>
                    <a:pt x="5060" y="4720"/>
                  </a:lnTo>
                  <a:lnTo>
                    <a:pt x="5141" y="4713"/>
                  </a:lnTo>
                  <a:lnTo>
                    <a:pt x="5218" y="4699"/>
                  </a:lnTo>
                  <a:lnTo>
                    <a:pt x="5295" y="4678"/>
                  </a:lnTo>
                  <a:lnTo>
                    <a:pt x="5369" y="4652"/>
                  </a:lnTo>
                  <a:lnTo>
                    <a:pt x="5439" y="4620"/>
                  </a:lnTo>
                  <a:lnTo>
                    <a:pt x="5507" y="4581"/>
                  </a:lnTo>
                  <a:lnTo>
                    <a:pt x="5571" y="4537"/>
                  </a:lnTo>
                  <a:lnTo>
                    <a:pt x="5632" y="4489"/>
                  </a:lnTo>
                  <a:lnTo>
                    <a:pt x="5689" y="4434"/>
                  </a:lnTo>
                  <a:lnTo>
                    <a:pt x="5741" y="4376"/>
                  </a:lnTo>
                  <a:lnTo>
                    <a:pt x="5787" y="4314"/>
                  </a:lnTo>
                  <a:lnTo>
                    <a:pt x="5829" y="4248"/>
                  </a:lnTo>
                  <a:lnTo>
                    <a:pt x="5865" y="4178"/>
                  </a:lnTo>
                  <a:lnTo>
                    <a:pt x="5896" y="4104"/>
                  </a:lnTo>
                  <a:lnTo>
                    <a:pt x="5920" y="4027"/>
                  </a:lnTo>
                  <a:lnTo>
                    <a:pt x="5930" y="3989"/>
                  </a:lnTo>
                  <a:lnTo>
                    <a:pt x="5939" y="3938"/>
                  </a:lnTo>
                  <a:lnTo>
                    <a:pt x="5951" y="3840"/>
                  </a:lnTo>
                  <a:lnTo>
                    <a:pt x="5951" y="3740"/>
                  </a:lnTo>
                  <a:lnTo>
                    <a:pt x="5940" y="3641"/>
                  </a:lnTo>
                  <a:lnTo>
                    <a:pt x="5920" y="3544"/>
                  </a:lnTo>
                  <a:lnTo>
                    <a:pt x="5888" y="3451"/>
                  </a:lnTo>
                  <a:lnTo>
                    <a:pt x="5848" y="3360"/>
                  </a:lnTo>
                  <a:lnTo>
                    <a:pt x="5798" y="3273"/>
                  </a:lnTo>
                  <a:lnTo>
                    <a:pt x="5768" y="3232"/>
                  </a:lnTo>
                  <a:lnTo>
                    <a:pt x="5751" y="3207"/>
                  </a:lnTo>
                  <a:lnTo>
                    <a:pt x="5736" y="3150"/>
                  </a:lnTo>
                  <a:lnTo>
                    <a:pt x="5741" y="3093"/>
                  </a:lnTo>
                  <a:lnTo>
                    <a:pt x="5767" y="3040"/>
                  </a:lnTo>
                  <a:lnTo>
                    <a:pt x="5787" y="3018"/>
                  </a:lnTo>
                  <a:lnTo>
                    <a:pt x="5837" y="2969"/>
                  </a:lnTo>
                  <a:lnTo>
                    <a:pt x="5922" y="2860"/>
                  </a:lnTo>
                  <a:lnTo>
                    <a:pt x="5991" y="2739"/>
                  </a:lnTo>
                  <a:lnTo>
                    <a:pt x="6040" y="2608"/>
                  </a:lnTo>
                  <a:lnTo>
                    <a:pt x="6057" y="2541"/>
                  </a:lnTo>
                  <a:lnTo>
                    <a:pt x="6067" y="2494"/>
                  </a:lnTo>
                  <a:lnTo>
                    <a:pt x="6078" y="2402"/>
                  </a:lnTo>
                  <a:lnTo>
                    <a:pt x="6080" y="2311"/>
                  </a:lnTo>
                  <a:lnTo>
                    <a:pt x="6073" y="2221"/>
                  </a:lnTo>
                  <a:lnTo>
                    <a:pt x="6058" y="2134"/>
                  </a:lnTo>
                  <a:lnTo>
                    <a:pt x="6035" y="2048"/>
                  </a:lnTo>
                  <a:lnTo>
                    <a:pt x="6004" y="1967"/>
                  </a:lnTo>
                  <a:lnTo>
                    <a:pt x="5965" y="1888"/>
                  </a:lnTo>
                  <a:lnTo>
                    <a:pt x="5918" y="1814"/>
                  </a:lnTo>
                  <a:lnTo>
                    <a:pt x="5866" y="1744"/>
                  </a:lnTo>
                  <a:lnTo>
                    <a:pt x="5807" y="1679"/>
                  </a:lnTo>
                  <a:lnTo>
                    <a:pt x="5741" y="1619"/>
                  </a:lnTo>
                  <a:lnTo>
                    <a:pt x="5669" y="1566"/>
                  </a:lnTo>
                  <a:lnTo>
                    <a:pt x="5593" y="1519"/>
                  </a:lnTo>
                  <a:lnTo>
                    <a:pt x="5511" y="1481"/>
                  </a:lnTo>
                  <a:lnTo>
                    <a:pt x="5423" y="1448"/>
                  </a:lnTo>
                  <a:lnTo>
                    <a:pt x="5378" y="1436"/>
                  </a:lnTo>
                  <a:lnTo>
                    <a:pt x="5351" y="1427"/>
                  </a:lnTo>
                  <a:lnTo>
                    <a:pt x="5305" y="1396"/>
                  </a:lnTo>
                  <a:lnTo>
                    <a:pt x="5273" y="1354"/>
                  </a:lnTo>
                  <a:lnTo>
                    <a:pt x="5257" y="1302"/>
                  </a:lnTo>
                  <a:lnTo>
                    <a:pt x="5256" y="1273"/>
                  </a:lnTo>
                  <a:lnTo>
                    <a:pt x="5257" y="1230"/>
                  </a:lnTo>
                  <a:lnTo>
                    <a:pt x="5253" y="1147"/>
                  </a:lnTo>
                  <a:lnTo>
                    <a:pt x="5242" y="1066"/>
                  </a:lnTo>
                  <a:lnTo>
                    <a:pt x="5224" y="987"/>
                  </a:lnTo>
                  <a:lnTo>
                    <a:pt x="5199" y="910"/>
                  </a:lnTo>
                  <a:lnTo>
                    <a:pt x="5168" y="836"/>
                  </a:lnTo>
                  <a:lnTo>
                    <a:pt x="5130" y="765"/>
                  </a:lnTo>
                  <a:lnTo>
                    <a:pt x="5086" y="699"/>
                  </a:lnTo>
                  <a:lnTo>
                    <a:pt x="5038" y="635"/>
                  </a:lnTo>
                  <a:lnTo>
                    <a:pt x="4984" y="577"/>
                  </a:lnTo>
                  <a:lnTo>
                    <a:pt x="4925" y="523"/>
                  </a:lnTo>
                  <a:lnTo>
                    <a:pt x="4862" y="473"/>
                  </a:lnTo>
                  <a:lnTo>
                    <a:pt x="4793" y="431"/>
                  </a:lnTo>
                  <a:lnTo>
                    <a:pt x="4722" y="393"/>
                  </a:lnTo>
                  <a:lnTo>
                    <a:pt x="4646" y="361"/>
                  </a:lnTo>
                  <a:lnTo>
                    <a:pt x="4566" y="336"/>
                  </a:lnTo>
                  <a:lnTo>
                    <a:pt x="4525" y="326"/>
                  </a:lnTo>
                  <a:lnTo>
                    <a:pt x="4485" y="318"/>
                  </a:lnTo>
                  <a:lnTo>
                    <a:pt x="4403" y="308"/>
                  </a:lnTo>
                  <a:lnTo>
                    <a:pt x="4322" y="305"/>
                  </a:lnTo>
                  <a:lnTo>
                    <a:pt x="4240" y="309"/>
                  </a:lnTo>
                  <a:lnTo>
                    <a:pt x="4160" y="319"/>
                  </a:lnTo>
                  <a:lnTo>
                    <a:pt x="4080" y="337"/>
                  </a:lnTo>
                  <a:lnTo>
                    <a:pt x="4003" y="362"/>
                  </a:lnTo>
                  <a:lnTo>
                    <a:pt x="3926" y="393"/>
                  </a:lnTo>
                  <a:lnTo>
                    <a:pt x="3890" y="411"/>
                  </a:lnTo>
                  <a:lnTo>
                    <a:pt x="3864" y="424"/>
                  </a:lnTo>
                  <a:lnTo>
                    <a:pt x="3807" y="431"/>
                  </a:lnTo>
                  <a:lnTo>
                    <a:pt x="3753" y="419"/>
                  </a:lnTo>
                  <a:lnTo>
                    <a:pt x="3705" y="389"/>
                  </a:lnTo>
                  <a:lnTo>
                    <a:pt x="3686" y="367"/>
                  </a:lnTo>
                  <a:lnTo>
                    <a:pt x="3661" y="335"/>
                  </a:lnTo>
                  <a:lnTo>
                    <a:pt x="3605" y="274"/>
                  </a:lnTo>
                  <a:lnTo>
                    <a:pt x="3545" y="218"/>
                  </a:lnTo>
                  <a:lnTo>
                    <a:pt x="3480" y="169"/>
                  </a:lnTo>
                  <a:lnTo>
                    <a:pt x="3412" y="125"/>
                  </a:lnTo>
                  <a:lnTo>
                    <a:pt x="3339" y="87"/>
                  </a:lnTo>
                  <a:lnTo>
                    <a:pt x="3264" y="56"/>
                  </a:lnTo>
                  <a:lnTo>
                    <a:pt x="3186" y="31"/>
                  </a:lnTo>
                  <a:lnTo>
                    <a:pt x="3146" y="22"/>
                  </a:lnTo>
                  <a:lnTo>
                    <a:pt x="3095" y="12"/>
                  </a:lnTo>
                  <a:lnTo>
                    <a:pt x="2994" y="2"/>
                  </a:lnTo>
                  <a:lnTo>
                    <a:pt x="2944" y="0"/>
                  </a:lnTo>
                  <a:lnTo>
                    <a:pt x="2902" y="0"/>
                  </a:lnTo>
                  <a:lnTo>
                    <a:pt x="2819" y="8"/>
                  </a:lnTo>
                  <a:lnTo>
                    <a:pt x="2738" y="24"/>
                  </a:lnTo>
                  <a:lnTo>
                    <a:pt x="2657" y="46"/>
                  </a:lnTo>
                  <a:lnTo>
                    <a:pt x="2580" y="74"/>
                  </a:lnTo>
                  <a:lnTo>
                    <a:pt x="2504" y="111"/>
                  </a:lnTo>
                  <a:lnTo>
                    <a:pt x="2433" y="153"/>
                  </a:lnTo>
                  <a:lnTo>
                    <a:pt x="2366" y="203"/>
                  </a:lnTo>
                  <a:lnTo>
                    <a:pt x="2333" y="230"/>
                  </a:lnTo>
                  <a:lnTo>
                    <a:pt x="2315" y="244"/>
                  </a:lnTo>
                  <a:lnTo>
                    <a:pt x="2276" y="262"/>
                  </a:lnTo>
                  <a:lnTo>
                    <a:pt x="2234" y="270"/>
                  </a:lnTo>
                  <a:lnTo>
                    <a:pt x="2189" y="266"/>
                  </a:lnTo>
                  <a:lnTo>
                    <a:pt x="2169" y="258"/>
                  </a:lnTo>
                  <a:lnTo>
                    <a:pt x="2103" y="235"/>
                  </a:lnTo>
                  <a:lnTo>
                    <a:pt x="2034" y="218"/>
                  </a:lnTo>
                  <a:lnTo>
                    <a:pt x="1983" y="208"/>
                  </a:lnTo>
                  <a:lnTo>
                    <a:pt x="1882" y="196"/>
                  </a:lnTo>
                  <a:lnTo>
                    <a:pt x="1832" y="196"/>
                  </a:lnTo>
                  <a:lnTo>
                    <a:pt x="1792" y="196"/>
                  </a:lnTo>
                  <a:lnTo>
                    <a:pt x="1711" y="204"/>
                  </a:lnTo>
                  <a:lnTo>
                    <a:pt x="1632" y="217"/>
                  </a:lnTo>
                  <a:lnTo>
                    <a:pt x="1557" y="238"/>
                  </a:lnTo>
                  <a:lnTo>
                    <a:pt x="1483" y="265"/>
                  </a:lnTo>
                  <a:lnTo>
                    <a:pt x="1412" y="297"/>
                  </a:lnTo>
                  <a:lnTo>
                    <a:pt x="1344" y="335"/>
                  </a:lnTo>
                  <a:lnTo>
                    <a:pt x="1280" y="379"/>
                  </a:lnTo>
                  <a:lnTo>
                    <a:pt x="1219" y="428"/>
                  </a:lnTo>
                  <a:lnTo>
                    <a:pt x="1163" y="481"/>
                  </a:lnTo>
                  <a:lnTo>
                    <a:pt x="1111" y="540"/>
                  </a:lnTo>
                  <a:lnTo>
                    <a:pt x="1063" y="602"/>
                  </a:lnTo>
                  <a:lnTo>
                    <a:pt x="1022" y="668"/>
                  </a:lnTo>
                  <a:lnTo>
                    <a:pt x="985" y="738"/>
                  </a:lnTo>
                  <a:lnTo>
                    <a:pt x="956" y="812"/>
                  </a:lnTo>
                  <a:lnTo>
                    <a:pt x="931" y="888"/>
                  </a:lnTo>
                  <a:lnTo>
                    <a:pt x="922" y="928"/>
                  </a:lnTo>
                  <a:lnTo>
                    <a:pt x="912" y="980"/>
                  </a:lnTo>
                  <a:lnTo>
                    <a:pt x="900" y="1085"/>
                  </a:lnTo>
                  <a:lnTo>
                    <a:pt x="900" y="1138"/>
                  </a:lnTo>
                  <a:lnTo>
                    <a:pt x="899" y="1168"/>
                  </a:lnTo>
                  <a:lnTo>
                    <a:pt x="879" y="1220"/>
                  </a:lnTo>
                  <a:lnTo>
                    <a:pt x="844" y="1264"/>
                  </a:lnTo>
                  <a:lnTo>
                    <a:pt x="795" y="1293"/>
                  </a:lnTo>
                  <a:lnTo>
                    <a:pt x="766" y="1299"/>
                  </a:lnTo>
                  <a:lnTo>
                    <a:pt x="698" y="1313"/>
                  </a:lnTo>
                  <a:lnTo>
                    <a:pt x="567" y="1359"/>
                  </a:lnTo>
                  <a:lnTo>
                    <a:pt x="446" y="1421"/>
                  </a:lnTo>
                  <a:lnTo>
                    <a:pt x="336" y="1500"/>
                  </a:lnTo>
                  <a:lnTo>
                    <a:pt x="239" y="1593"/>
                  </a:lnTo>
                  <a:lnTo>
                    <a:pt x="156" y="1701"/>
                  </a:lnTo>
                  <a:lnTo>
                    <a:pt x="89" y="1819"/>
                  </a:lnTo>
                  <a:lnTo>
                    <a:pt x="39" y="1948"/>
                  </a:lnTo>
                  <a:lnTo>
                    <a:pt x="22" y="2017"/>
                  </a:lnTo>
                  <a:lnTo>
                    <a:pt x="13" y="2063"/>
                  </a:lnTo>
                  <a:lnTo>
                    <a:pt x="3" y="2155"/>
                  </a:lnTo>
                  <a:lnTo>
                    <a:pt x="0" y="2245"/>
                  </a:lnTo>
                  <a:lnTo>
                    <a:pt x="7" y="2336"/>
                  </a:lnTo>
                  <a:lnTo>
                    <a:pt x="24" y="2425"/>
                  </a:lnTo>
                  <a:lnTo>
                    <a:pt x="48" y="2512"/>
                  </a:lnTo>
                  <a:lnTo>
                    <a:pt x="81" y="2598"/>
                  </a:lnTo>
                  <a:lnTo>
                    <a:pt x="124" y="2679"/>
                  </a:lnTo>
                  <a:lnTo>
                    <a:pt x="148" y="2720"/>
                  </a:lnTo>
                  <a:lnTo>
                    <a:pt x="173" y="2759"/>
                  </a:lnTo>
                  <a:lnTo>
                    <a:pt x="230" y="2831"/>
                  </a:lnTo>
                  <a:lnTo>
                    <a:pt x="293" y="2897"/>
                  </a:lnTo>
                  <a:lnTo>
                    <a:pt x="362" y="2956"/>
                  </a:lnTo>
                  <a:lnTo>
                    <a:pt x="437" y="3009"/>
                  </a:lnTo>
                  <a:lnTo>
                    <a:pt x="516" y="3053"/>
                  </a:lnTo>
                  <a:lnTo>
                    <a:pt x="600" y="3089"/>
                  </a:lnTo>
                  <a:lnTo>
                    <a:pt x="687" y="3118"/>
                  </a:lnTo>
                  <a:lnTo>
                    <a:pt x="733" y="3128"/>
                  </a:lnTo>
                  <a:lnTo>
                    <a:pt x="786" y="3140"/>
                  </a:lnTo>
                  <a:lnTo>
                    <a:pt x="891" y="3150"/>
                  </a:lnTo>
                  <a:lnTo>
                    <a:pt x="997" y="3149"/>
                  </a:lnTo>
                  <a:lnTo>
                    <a:pt x="1102" y="3136"/>
                  </a:lnTo>
                  <a:lnTo>
                    <a:pt x="1153" y="3124"/>
                  </a:lnTo>
                  <a:lnTo>
                    <a:pt x="1181" y="3119"/>
                  </a:lnTo>
                  <a:lnTo>
                    <a:pt x="1236" y="3125"/>
                  </a:lnTo>
                  <a:lnTo>
                    <a:pt x="1285" y="3149"/>
                  </a:lnTo>
                  <a:lnTo>
                    <a:pt x="1324" y="3186"/>
                  </a:lnTo>
                  <a:lnTo>
                    <a:pt x="1337" y="3211"/>
                  </a:lnTo>
                  <a:lnTo>
                    <a:pt x="1361" y="3259"/>
                  </a:lnTo>
                  <a:lnTo>
                    <a:pt x="1418" y="3350"/>
                  </a:lnTo>
                  <a:lnTo>
                    <a:pt x="1484" y="3431"/>
                  </a:lnTo>
                  <a:lnTo>
                    <a:pt x="1558" y="3505"/>
                  </a:lnTo>
                  <a:lnTo>
                    <a:pt x="1640" y="3570"/>
                  </a:lnTo>
                  <a:lnTo>
                    <a:pt x="1729" y="3626"/>
                  </a:lnTo>
                  <a:lnTo>
                    <a:pt x="1824" y="3671"/>
                  </a:lnTo>
                  <a:lnTo>
                    <a:pt x="1924" y="3705"/>
                  </a:lnTo>
                  <a:lnTo>
                    <a:pt x="1977" y="3718"/>
                  </a:lnTo>
                  <a:lnTo>
                    <a:pt x="2026" y="3728"/>
                  </a:lnTo>
                  <a:lnTo>
                    <a:pt x="2127" y="3738"/>
                  </a:lnTo>
                  <a:lnTo>
                    <a:pt x="2178" y="3740"/>
                  </a:lnTo>
                  <a:lnTo>
                    <a:pt x="2243" y="3738"/>
                  </a:lnTo>
                  <a:lnTo>
                    <a:pt x="2371" y="3720"/>
                  </a:lnTo>
                  <a:lnTo>
                    <a:pt x="2495" y="3685"/>
                  </a:lnTo>
                  <a:lnTo>
                    <a:pt x="2613" y="3632"/>
                  </a:lnTo>
                  <a:lnTo>
                    <a:pt x="2670" y="3598"/>
                  </a:lnTo>
                  <a:lnTo>
                    <a:pt x="2690" y="3588"/>
                  </a:lnTo>
                  <a:lnTo>
                    <a:pt x="2733" y="3575"/>
                  </a:lnTo>
                  <a:lnTo>
                    <a:pt x="2756" y="35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1" name="Freeform 81"/>
            <p:cNvSpPr>
              <a:spLocks/>
            </p:cNvSpPr>
            <p:nvPr/>
          </p:nvSpPr>
          <p:spPr bwMode="auto">
            <a:xfrm>
              <a:off x="5605463" y="2690813"/>
              <a:ext cx="2670175" cy="2252663"/>
            </a:xfrm>
            <a:custGeom>
              <a:avLst/>
              <a:gdLst>
                <a:gd name="T0" fmla="*/ 3843 w 6728"/>
                <a:gd name="T1" fmla="*/ 5646 h 5675"/>
                <a:gd name="T2" fmla="*/ 3444 w 6728"/>
                <a:gd name="T3" fmla="*/ 5483 h 5675"/>
                <a:gd name="T4" fmla="*/ 3089 w 6728"/>
                <a:gd name="T5" fmla="*/ 5147 h 5675"/>
                <a:gd name="T6" fmla="*/ 2941 w 6728"/>
                <a:gd name="T7" fmla="*/ 4871 h 5675"/>
                <a:gd name="T8" fmla="*/ 2858 w 6728"/>
                <a:gd name="T9" fmla="*/ 4485 h 5675"/>
                <a:gd name="T10" fmla="*/ 2628 w 6728"/>
                <a:gd name="T11" fmla="*/ 4383 h 5675"/>
                <a:gd name="T12" fmla="*/ 2169 w 6728"/>
                <a:gd name="T13" fmla="*/ 4344 h 5675"/>
                <a:gd name="T14" fmla="*/ 1720 w 6728"/>
                <a:gd name="T15" fmla="*/ 4117 h 5675"/>
                <a:gd name="T16" fmla="*/ 1430 w 6728"/>
                <a:gd name="T17" fmla="*/ 3786 h 5675"/>
                <a:gd name="T18" fmla="*/ 1042 w 6728"/>
                <a:gd name="T19" fmla="*/ 3780 h 5675"/>
                <a:gd name="T20" fmla="*/ 695 w 6728"/>
                <a:gd name="T21" fmla="*/ 3667 h 5675"/>
                <a:gd name="T22" fmla="*/ 310 w 6728"/>
                <a:gd name="T23" fmla="*/ 3368 h 5675"/>
                <a:gd name="T24" fmla="*/ 109 w 6728"/>
                <a:gd name="T25" fmla="*/ 3054 h 5675"/>
                <a:gd name="T26" fmla="*/ 0 w 6728"/>
                <a:gd name="T27" fmla="*/ 2578 h 5675"/>
                <a:gd name="T28" fmla="*/ 51 w 6728"/>
                <a:gd name="T29" fmla="*/ 2187 h 5675"/>
                <a:gd name="T30" fmla="*/ 400 w 6728"/>
                <a:gd name="T31" fmla="*/ 1622 h 5675"/>
                <a:gd name="T32" fmla="*/ 905 w 6728"/>
                <a:gd name="T33" fmla="*/ 1334 h 5675"/>
                <a:gd name="T34" fmla="*/ 974 w 6728"/>
                <a:gd name="T35" fmla="*/ 1026 h 5675"/>
                <a:gd name="T36" fmla="*/ 1184 w 6728"/>
                <a:gd name="T37" fmla="*/ 659 h 5675"/>
                <a:gd name="T38" fmla="*/ 1499 w 6728"/>
                <a:gd name="T39" fmla="*/ 384 h 5675"/>
                <a:gd name="T40" fmla="*/ 1887 w 6728"/>
                <a:gd name="T41" fmla="*/ 225 h 5675"/>
                <a:gd name="T42" fmla="*/ 2223 w 6728"/>
                <a:gd name="T43" fmla="*/ 197 h 5675"/>
                <a:gd name="T44" fmla="*/ 2519 w 6728"/>
                <a:gd name="T45" fmla="*/ 249 h 5675"/>
                <a:gd name="T46" fmla="*/ 2826 w 6728"/>
                <a:gd name="T47" fmla="*/ 81 h 5675"/>
                <a:gd name="T48" fmla="*/ 3217 w 6728"/>
                <a:gd name="T49" fmla="*/ 0 h 5675"/>
                <a:gd name="T50" fmla="*/ 3540 w 6728"/>
                <a:gd name="T51" fmla="*/ 30 h 5675"/>
                <a:gd name="T52" fmla="*/ 3848 w 6728"/>
                <a:gd name="T53" fmla="*/ 142 h 5675"/>
                <a:gd name="T54" fmla="*/ 4149 w 6728"/>
                <a:gd name="T55" fmla="*/ 361 h 5675"/>
                <a:gd name="T56" fmla="*/ 4407 w 6728"/>
                <a:gd name="T57" fmla="*/ 328 h 5675"/>
                <a:gd name="T58" fmla="*/ 4779 w 6728"/>
                <a:gd name="T59" fmla="*/ 311 h 5675"/>
                <a:gd name="T60" fmla="*/ 5071 w 6728"/>
                <a:gd name="T61" fmla="*/ 376 h 5675"/>
                <a:gd name="T62" fmla="*/ 5426 w 6728"/>
                <a:gd name="T63" fmla="*/ 573 h 5675"/>
                <a:gd name="T64" fmla="*/ 5695 w 6728"/>
                <a:gd name="T65" fmla="*/ 866 h 5675"/>
                <a:gd name="T66" fmla="*/ 5861 w 6728"/>
                <a:gd name="T67" fmla="*/ 1230 h 5675"/>
                <a:gd name="T68" fmla="*/ 5957 w 6728"/>
                <a:gd name="T69" fmla="*/ 1504 h 5675"/>
                <a:gd name="T70" fmla="*/ 6336 w 6728"/>
                <a:gd name="T71" fmla="*/ 1749 h 5675"/>
                <a:gd name="T72" fmla="*/ 6599 w 6728"/>
                <a:gd name="T73" fmla="*/ 2104 h 5675"/>
                <a:gd name="T74" fmla="*/ 6722 w 6728"/>
                <a:gd name="T75" fmla="*/ 2530 h 5675"/>
                <a:gd name="T76" fmla="*/ 6697 w 6728"/>
                <a:gd name="T77" fmla="*/ 2935 h 5675"/>
                <a:gd name="T78" fmla="*/ 6477 w 6728"/>
                <a:gd name="T79" fmla="*/ 3418 h 5675"/>
                <a:gd name="T80" fmla="*/ 6546 w 6728"/>
                <a:gd name="T81" fmla="*/ 3745 h 5675"/>
                <a:gd name="T82" fmla="*/ 6596 w 6728"/>
                <a:gd name="T83" fmla="*/ 4206 h 5675"/>
                <a:gd name="T84" fmla="*/ 6525 w 6728"/>
                <a:gd name="T85" fmla="*/ 4538 h 5675"/>
                <a:gd name="T86" fmla="*/ 6315 w 6728"/>
                <a:gd name="T87" fmla="*/ 4905 h 5675"/>
                <a:gd name="T88" fmla="*/ 6001 w 6728"/>
                <a:gd name="T89" fmla="*/ 5181 h 5675"/>
                <a:gd name="T90" fmla="*/ 5611 w 6728"/>
                <a:gd name="T91" fmla="*/ 5339 h 5675"/>
                <a:gd name="T92" fmla="*/ 5344 w 6728"/>
                <a:gd name="T93" fmla="*/ 5369 h 5675"/>
                <a:gd name="T94" fmla="*/ 5032 w 6728"/>
                <a:gd name="T95" fmla="*/ 5329 h 5675"/>
                <a:gd name="T96" fmla="*/ 4751 w 6728"/>
                <a:gd name="T97" fmla="*/ 5502 h 5675"/>
                <a:gd name="T98" fmla="*/ 4298 w 6728"/>
                <a:gd name="T99" fmla="*/ 566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28" h="5675">
                  <a:moveTo>
                    <a:pt x="4115" y="5675"/>
                  </a:moveTo>
                  <a:lnTo>
                    <a:pt x="4047" y="5674"/>
                  </a:lnTo>
                  <a:lnTo>
                    <a:pt x="3911" y="5659"/>
                  </a:lnTo>
                  <a:lnTo>
                    <a:pt x="3843" y="5646"/>
                  </a:lnTo>
                  <a:lnTo>
                    <a:pt x="3782" y="5631"/>
                  </a:lnTo>
                  <a:lnTo>
                    <a:pt x="3664" y="5593"/>
                  </a:lnTo>
                  <a:lnTo>
                    <a:pt x="3552" y="5544"/>
                  </a:lnTo>
                  <a:lnTo>
                    <a:pt x="3444" y="5483"/>
                  </a:lnTo>
                  <a:lnTo>
                    <a:pt x="3344" y="5413"/>
                  </a:lnTo>
                  <a:lnTo>
                    <a:pt x="3251" y="5334"/>
                  </a:lnTo>
                  <a:lnTo>
                    <a:pt x="3167" y="5244"/>
                  </a:lnTo>
                  <a:lnTo>
                    <a:pt x="3089" y="5147"/>
                  </a:lnTo>
                  <a:lnTo>
                    <a:pt x="3055" y="5095"/>
                  </a:lnTo>
                  <a:lnTo>
                    <a:pt x="3028" y="5051"/>
                  </a:lnTo>
                  <a:lnTo>
                    <a:pt x="2980" y="4963"/>
                  </a:lnTo>
                  <a:lnTo>
                    <a:pt x="2941" y="4871"/>
                  </a:lnTo>
                  <a:lnTo>
                    <a:pt x="2909" y="4777"/>
                  </a:lnTo>
                  <a:lnTo>
                    <a:pt x="2884" y="4681"/>
                  </a:lnTo>
                  <a:lnTo>
                    <a:pt x="2867" y="4583"/>
                  </a:lnTo>
                  <a:lnTo>
                    <a:pt x="2858" y="4485"/>
                  </a:lnTo>
                  <a:lnTo>
                    <a:pt x="2857" y="4385"/>
                  </a:lnTo>
                  <a:lnTo>
                    <a:pt x="2860" y="4336"/>
                  </a:lnTo>
                  <a:lnTo>
                    <a:pt x="2783" y="4357"/>
                  </a:lnTo>
                  <a:lnTo>
                    <a:pt x="2628" y="4383"/>
                  </a:lnTo>
                  <a:lnTo>
                    <a:pt x="2468" y="4388"/>
                  </a:lnTo>
                  <a:lnTo>
                    <a:pt x="2310" y="4373"/>
                  </a:lnTo>
                  <a:lnTo>
                    <a:pt x="2231" y="4358"/>
                  </a:lnTo>
                  <a:lnTo>
                    <a:pt x="2169" y="4344"/>
                  </a:lnTo>
                  <a:lnTo>
                    <a:pt x="2047" y="4304"/>
                  </a:lnTo>
                  <a:lnTo>
                    <a:pt x="1932" y="4252"/>
                  </a:lnTo>
                  <a:lnTo>
                    <a:pt x="1823" y="4189"/>
                  </a:lnTo>
                  <a:lnTo>
                    <a:pt x="1720" y="4117"/>
                  </a:lnTo>
                  <a:lnTo>
                    <a:pt x="1626" y="4034"/>
                  </a:lnTo>
                  <a:lnTo>
                    <a:pt x="1540" y="3942"/>
                  </a:lnTo>
                  <a:lnTo>
                    <a:pt x="1464" y="3841"/>
                  </a:lnTo>
                  <a:lnTo>
                    <a:pt x="1430" y="3786"/>
                  </a:lnTo>
                  <a:lnTo>
                    <a:pt x="1374" y="3794"/>
                  </a:lnTo>
                  <a:lnTo>
                    <a:pt x="1264" y="3799"/>
                  </a:lnTo>
                  <a:lnTo>
                    <a:pt x="1153" y="3794"/>
                  </a:lnTo>
                  <a:lnTo>
                    <a:pt x="1042" y="3780"/>
                  </a:lnTo>
                  <a:lnTo>
                    <a:pt x="987" y="3769"/>
                  </a:lnTo>
                  <a:lnTo>
                    <a:pt x="926" y="3754"/>
                  </a:lnTo>
                  <a:lnTo>
                    <a:pt x="808" y="3716"/>
                  </a:lnTo>
                  <a:lnTo>
                    <a:pt x="695" y="3667"/>
                  </a:lnTo>
                  <a:lnTo>
                    <a:pt x="589" y="3606"/>
                  </a:lnTo>
                  <a:lnTo>
                    <a:pt x="488" y="3536"/>
                  </a:lnTo>
                  <a:lnTo>
                    <a:pt x="396" y="3457"/>
                  </a:lnTo>
                  <a:lnTo>
                    <a:pt x="310" y="3368"/>
                  </a:lnTo>
                  <a:lnTo>
                    <a:pt x="234" y="3270"/>
                  </a:lnTo>
                  <a:lnTo>
                    <a:pt x="199" y="3219"/>
                  </a:lnTo>
                  <a:lnTo>
                    <a:pt x="165" y="3164"/>
                  </a:lnTo>
                  <a:lnTo>
                    <a:pt x="109" y="3054"/>
                  </a:lnTo>
                  <a:lnTo>
                    <a:pt x="64" y="2939"/>
                  </a:lnTo>
                  <a:lnTo>
                    <a:pt x="32" y="2822"/>
                  </a:lnTo>
                  <a:lnTo>
                    <a:pt x="9" y="2701"/>
                  </a:lnTo>
                  <a:lnTo>
                    <a:pt x="0" y="2578"/>
                  </a:lnTo>
                  <a:lnTo>
                    <a:pt x="3" y="2457"/>
                  </a:lnTo>
                  <a:lnTo>
                    <a:pt x="17" y="2332"/>
                  </a:lnTo>
                  <a:lnTo>
                    <a:pt x="30" y="2271"/>
                  </a:lnTo>
                  <a:lnTo>
                    <a:pt x="51" y="2187"/>
                  </a:lnTo>
                  <a:lnTo>
                    <a:pt x="109" y="2026"/>
                  </a:lnTo>
                  <a:lnTo>
                    <a:pt x="188" y="1878"/>
                  </a:lnTo>
                  <a:lnTo>
                    <a:pt x="286" y="1742"/>
                  </a:lnTo>
                  <a:lnTo>
                    <a:pt x="400" y="1622"/>
                  </a:lnTo>
                  <a:lnTo>
                    <a:pt x="528" y="1517"/>
                  </a:lnTo>
                  <a:lnTo>
                    <a:pt x="670" y="1429"/>
                  </a:lnTo>
                  <a:lnTo>
                    <a:pt x="823" y="1360"/>
                  </a:lnTo>
                  <a:lnTo>
                    <a:pt x="905" y="1334"/>
                  </a:lnTo>
                  <a:lnTo>
                    <a:pt x="914" y="1258"/>
                  </a:lnTo>
                  <a:lnTo>
                    <a:pt x="930" y="1182"/>
                  </a:lnTo>
                  <a:lnTo>
                    <a:pt x="941" y="1129"/>
                  </a:lnTo>
                  <a:lnTo>
                    <a:pt x="974" y="1026"/>
                  </a:lnTo>
                  <a:lnTo>
                    <a:pt x="1015" y="927"/>
                  </a:lnTo>
                  <a:lnTo>
                    <a:pt x="1064" y="832"/>
                  </a:lnTo>
                  <a:lnTo>
                    <a:pt x="1120" y="743"/>
                  </a:lnTo>
                  <a:lnTo>
                    <a:pt x="1184" y="659"/>
                  </a:lnTo>
                  <a:lnTo>
                    <a:pt x="1254" y="580"/>
                  </a:lnTo>
                  <a:lnTo>
                    <a:pt x="1330" y="508"/>
                  </a:lnTo>
                  <a:lnTo>
                    <a:pt x="1412" y="442"/>
                  </a:lnTo>
                  <a:lnTo>
                    <a:pt x="1499" y="384"/>
                  </a:lnTo>
                  <a:lnTo>
                    <a:pt x="1589" y="332"/>
                  </a:lnTo>
                  <a:lnTo>
                    <a:pt x="1685" y="288"/>
                  </a:lnTo>
                  <a:lnTo>
                    <a:pt x="1785" y="252"/>
                  </a:lnTo>
                  <a:lnTo>
                    <a:pt x="1887" y="225"/>
                  </a:lnTo>
                  <a:lnTo>
                    <a:pt x="1992" y="206"/>
                  </a:lnTo>
                  <a:lnTo>
                    <a:pt x="2101" y="196"/>
                  </a:lnTo>
                  <a:lnTo>
                    <a:pt x="2156" y="196"/>
                  </a:lnTo>
                  <a:lnTo>
                    <a:pt x="2223" y="197"/>
                  </a:lnTo>
                  <a:lnTo>
                    <a:pt x="2359" y="212"/>
                  </a:lnTo>
                  <a:lnTo>
                    <a:pt x="2427" y="226"/>
                  </a:lnTo>
                  <a:lnTo>
                    <a:pt x="2473" y="236"/>
                  </a:lnTo>
                  <a:lnTo>
                    <a:pt x="2519" y="249"/>
                  </a:lnTo>
                  <a:lnTo>
                    <a:pt x="2560" y="219"/>
                  </a:lnTo>
                  <a:lnTo>
                    <a:pt x="2646" y="166"/>
                  </a:lnTo>
                  <a:lnTo>
                    <a:pt x="2734" y="120"/>
                  </a:lnTo>
                  <a:lnTo>
                    <a:pt x="2826" y="81"/>
                  </a:lnTo>
                  <a:lnTo>
                    <a:pt x="2922" y="50"/>
                  </a:lnTo>
                  <a:lnTo>
                    <a:pt x="3018" y="25"/>
                  </a:lnTo>
                  <a:lnTo>
                    <a:pt x="3117" y="9"/>
                  </a:lnTo>
                  <a:lnTo>
                    <a:pt x="3217" y="0"/>
                  </a:lnTo>
                  <a:lnTo>
                    <a:pt x="3268" y="0"/>
                  </a:lnTo>
                  <a:lnTo>
                    <a:pt x="3336" y="2"/>
                  </a:lnTo>
                  <a:lnTo>
                    <a:pt x="3473" y="16"/>
                  </a:lnTo>
                  <a:lnTo>
                    <a:pt x="3540" y="30"/>
                  </a:lnTo>
                  <a:lnTo>
                    <a:pt x="3585" y="41"/>
                  </a:lnTo>
                  <a:lnTo>
                    <a:pt x="3676" y="68"/>
                  </a:lnTo>
                  <a:lnTo>
                    <a:pt x="3763" y="101"/>
                  </a:lnTo>
                  <a:lnTo>
                    <a:pt x="3848" y="142"/>
                  </a:lnTo>
                  <a:lnTo>
                    <a:pt x="3929" y="187"/>
                  </a:lnTo>
                  <a:lnTo>
                    <a:pt x="4007" y="240"/>
                  </a:lnTo>
                  <a:lnTo>
                    <a:pt x="4080" y="297"/>
                  </a:lnTo>
                  <a:lnTo>
                    <a:pt x="4149" y="361"/>
                  </a:lnTo>
                  <a:lnTo>
                    <a:pt x="4183" y="394"/>
                  </a:lnTo>
                  <a:lnTo>
                    <a:pt x="4226" y="378"/>
                  </a:lnTo>
                  <a:lnTo>
                    <a:pt x="4315" y="349"/>
                  </a:lnTo>
                  <a:lnTo>
                    <a:pt x="4407" y="328"/>
                  </a:lnTo>
                  <a:lnTo>
                    <a:pt x="4499" y="313"/>
                  </a:lnTo>
                  <a:lnTo>
                    <a:pt x="4592" y="306"/>
                  </a:lnTo>
                  <a:lnTo>
                    <a:pt x="4686" y="305"/>
                  </a:lnTo>
                  <a:lnTo>
                    <a:pt x="4779" y="311"/>
                  </a:lnTo>
                  <a:lnTo>
                    <a:pt x="4872" y="324"/>
                  </a:lnTo>
                  <a:lnTo>
                    <a:pt x="4919" y="333"/>
                  </a:lnTo>
                  <a:lnTo>
                    <a:pt x="4971" y="346"/>
                  </a:lnTo>
                  <a:lnTo>
                    <a:pt x="5071" y="376"/>
                  </a:lnTo>
                  <a:lnTo>
                    <a:pt x="5167" y="415"/>
                  </a:lnTo>
                  <a:lnTo>
                    <a:pt x="5257" y="462"/>
                  </a:lnTo>
                  <a:lnTo>
                    <a:pt x="5344" y="514"/>
                  </a:lnTo>
                  <a:lnTo>
                    <a:pt x="5426" y="573"/>
                  </a:lnTo>
                  <a:lnTo>
                    <a:pt x="5502" y="638"/>
                  </a:lnTo>
                  <a:lnTo>
                    <a:pt x="5572" y="709"/>
                  </a:lnTo>
                  <a:lnTo>
                    <a:pt x="5637" y="785"/>
                  </a:lnTo>
                  <a:lnTo>
                    <a:pt x="5695" y="866"/>
                  </a:lnTo>
                  <a:lnTo>
                    <a:pt x="5748" y="952"/>
                  </a:lnTo>
                  <a:lnTo>
                    <a:pt x="5793" y="1041"/>
                  </a:lnTo>
                  <a:lnTo>
                    <a:pt x="5831" y="1133"/>
                  </a:lnTo>
                  <a:lnTo>
                    <a:pt x="5861" y="1230"/>
                  </a:lnTo>
                  <a:lnTo>
                    <a:pt x="5885" y="1330"/>
                  </a:lnTo>
                  <a:lnTo>
                    <a:pt x="5899" y="1431"/>
                  </a:lnTo>
                  <a:lnTo>
                    <a:pt x="5903" y="1483"/>
                  </a:lnTo>
                  <a:lnTo>
                    <a:pt x="5957" y="1504"/>
                  </a:lnTo>
                  <a:lnTo>
                    <a:pt x="6062" y="1553"/>
                  </a:lnTo>
                  <a:lnTo>
                    <a:pt x="6159" y="1611"/>
                  </a:lnTo>
                  <a:lnTo>
                    <a:pt x="6251" y="1676"/>
                  </a:lnTo>
                  <a:lnTo>
                    <a:pt x="6336" y="1749"/>
                  </a:lnTo>
                  <a:lnTo>
                    <a:pt x="6413" y="1829"/>
                  </a:lnTo>
                  <a:lnTo>
                    <a:pt x="6483" y="1915"/>
                  </a:lnTo>
                  <a:lnTo>
                    <a:pt x="6544" y="2007"/>
                  </a:lnTo>
                  <a:lnTo>
                    <a:pt x="6599" y="2104"/>
                  </a:lnTo>
                  <a:lnTo>
                    <a:pt x="6643" y="2205"/>
                  </a:lnTo>
                  <a:lnTo>
                    <a:pt x="6679" y="2310"/>
                  </a:lnTo>
                  <a:lnTo>
                    <a:pt x="6705" y="2419"/>
                  </a:lnTo>
                  <a:lnTo>
                    <a:pt x="6722" y="2530"/>
                  </a:lnTo>
                  <a:lnTo>
                    <a:pt x="6728" y="2644"/>
                  </a:lnTo>
                  <a:lnTo>
                    <a:pt x="6724" y="2760"/>
                  </a:lnTo>
                  <a:lnTo>
                    <a:pt x="6710" y="2875"/>
                  </a:lnTo>
                  <a:lnTo>
                    <a:pt x="6697" y="2935"/>
                  </a:lnTo>
                  <a:lnTo>
                    <a:pt x="6679" y="3010"/>
                  </a:lnTo>
                  <a:lnTo>
                    <a:pt x="6629" y="3154"/>
                  </a:lnTo>
                  <a:lnTo>
                    <a:pt x="6561" y="3291"/>
                  </a:lnTo>
                  <a:lnTo>
                    <a:pt x="6477" y="3418"/>
                  </a:lnTo>
                  <a:lnTo>
                    <a:pt x="6428" y="3478"/>
                  </a:lnTo>
                  <a:lnTo>
                    <a:pt x="6457" y="3530"/>
                  </a:lnTo>
                  <a:lnTo>
                    <a:pt x="6507" y="3636"/>
                  </a:lnTo>
                  <a:lnTo>
                    <a:pt x="6546" y="3745"/>
                  </a:lnTo>
                  <a:lnTo>
                    <a:pt x="6574" y="3858"/>
                  </a:lnTo>
                  <a:lnTo>
                    <a:pt x="6592" y="3973"/>
                  </a:lnTo>
                  <a:lnTo>
                    <a:pt x="6600" y="4090"/>
                  </a:lnTo>
                  <a:lnTo>
                    <a:pt x="6596" y="4206"/>
                  </a:lnTo>
                  <a:lnTo>
                    <a:pt x="6582" y="4323"/>
                  </a:lnTo>
                  <a:lnTo>
                    <a:pt x="6570" y="4381"/>
                  </a:lnTo>
                  <a:lnTo>
                    <a:pt x="6557" y="4434"/>
                  </a:lnTo>
                  <a:lnTo>
                    <a:pt x="6525" y="4538"/>
                  </a:lnTo>
                  <a:lnTo>
                    <a:pt x="6483" y="4638"/>
                  </a:lnTo>
                  <a:lnTo>
                    <a:pt x="6435" y="4733"/>
                  </a:lnTo>
                  <a:lnTo>
                    <a:pt x="6378" y="4822"/>
                  </a:lnTo>
                  <a:lnTo>
                    <a:pt x="6315" y="4905"/>
                  </a:lnTo>
                  <a:lnTo>
                    <a:pt x="6245" y="4984"/>
                  </a:lnTo>
                  <a:lnTo>
                    <a:pt x="6170" y="5057"/>
                  </a:lnTo>
                  <a:lnTo>
                    <a:pt x="6087" y="5121"/>
                  </a:lnTo>
                  <a:lnTo>
                    <a:pt x="6001" y="5181"/>
                  </a:lnTo>
                  <a:lnTo>
                    <a:pt x="5909" y="5232"/>
                  </a:lnTo>
                  <a:lnTo>
                    <a:pt x="5813" y="5276"/>
                  </a:lnTo>
                  <a:lnTo>
                    <a:pt x="5713" y="5312"/>
                  </a:lnTo>
                  <a:lnTo>
                    <a:pt x="5611" y="5339"/>
                  </a:lnTo>
                  <a:lnTo>
                    <a:pt x="5506" y="5359"/>
                  </a:lnTo>
                  <a:lnTo>
                    <a:pt x="5399" y="5368"/>
                  </a:lnTo>
                  <a:lnTo>
                    <a:pt x="5344" y="5369"/>
                  </a:lnTo>
                  <a:lnTo>
                    <a:pt x="5344" y="5369"/>
                  </a:lnTo>
                  <a:lnTo>
                    <a:pt x="5275" y="5368"/>
                  </a:lnTo>
                  <a:lnTo>
                    <a:pt x="5139" y="5352"/>
                  </a:lnTo>
                  <a:lnTo>
                    <a:pt x="5072" y="5339"/>
                  </a:lnTo>
                  <a:lnTo>
                    <a:pt x="5032" y="5329"/>
                  </a:lnTo>
                  <a:lnTo>
                    <a:pt x="4992" y="5318"/>
                  </a:lnTo>
                  <a:lnTo>
                    <a:pt x="4948" y="5360"/>
                  </a:lnTo>
                  <a:lnTo>
                    <a:pt x="4852" y="5436"/>
                  </a:lnTo>
                  <a:lnTo>
                    <a:pt x="4751" y="5502"/>
                  </a:lnTo>
                  <a:lnTo>
                    <a:pt x="4644" y="5558"/>
                  </a:lnTo>
                  <a:lnTo>
                    <a:pt x="4533" y="5605"/>
                  </a:lnTo>
                  <a:lnTo>
                    <a:pt x="4417" y="5639"/>
                  </a:lnTo>
                  <a:lnTo>
                    <a:pt x="4298" y="5662"/>
                  </a:lnTo>
                  <a:lnTo>
                    <a:pt x="4176" y="5675"/>
                  </a:lnTo>
                  <a:lnTo>
                    <a:pt x="4115" y="56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2" name="Freeform 82"/>
            <p:cNvSpPr>
              <a:spLocks/>
            </p:cNvSpPr>
            <p:nvPr/>
          </p:nvSpPr>
          <p:spPr bwMode="auto">
            <a:xfrm>
              <a:off x="6049963" y="2216150"/>
              <a:ext cx="323850" cy="446088"/>
            </a:xfrm>
            <a:custGeom>
              <a:avLst/>
              <a:gdLst>
                <a:gd name="T0" fmla="*/ 652 w 815"/>
                <a:gd name="T1" fmla="*/ 1123 h 1123"/>
                <a:gd name="T2" fmla="*/ 631 w 815"/>
                <a:gd name="T3" fmla="*/ 1123 h 1123"/>
                <a:gd name="T4" fmla="*/ 593 w 815"/>
                <a:gd name="T5" fmla="*/ 1113 h 1123"/>
                <a:gd name="T6" fmla="*/ 556 w 815"/>
                <a:gd name="T7" fmla="*/ 1094 h 1123"/>
                <a:gd name="T8" fmla="*/ 526 w 815"/>
                <a:gd name="T9" fmla="*/ 1064 h 1123"/>
                <a:gd name="T10" fmla="*/ 513 w 815"/>
                <a:gd name="T11" fmla="*/ 1046 h 1123"/>
                <a:gd name="T12" fmla="*/ 25 w 815"/>
                <a:gd name="T13" fmla="*/ 246 h 1123"/>
                <a:gd name="T14" fmla="*/ 17 w 815"/>
                <a:gd name="T15" fmla="*/ 232 h 1123"/>
                <a:gd name="T16" fmla="*/ 7 w 815"/>
                <a:gd name="T17" fmla="*/ 202 h 1123"/>
                <a:gd name="T18" fmla="*/ 0 w 815"/>
                <a:gd name="T19" fmla="*/ 155 h 1123"/>
                <a:gd name="T20" fmla="*/ 16 w 815"/>
                <a:gd name="T21" fmla="*/ 94 h 1123"/>
                <a:gd name="T22" fmla="*/ 42 w 815"/>
                <a:gd name="T23" fmla="*/ 55 h 1123"/>
                <a:gd name="T24" fmla="*/ 65 w 815"/>
                <a:gd name="T25" fmla="*/ 33 h 1123"/>
                <a:gd name="T26" fmla="*/ 79 w 815"/>
                <a:gd name="T27" fmla="*/ 24 h 1123"/>
                <a:gd name="T28" fmla="*/ 94 w 815"/>
                <a:gd name="T29" fmla="*/ 15 h 1123"/>
                <a:gd name="T30" fmla="*/ 123 w 815"/>
                <a:gd name="T31" fmla="*/ 5 h 1123"/>
                <a:gd name="T32" fmla="*/ 171 w 815"/>
                <a:gd name="T33" fmla="*/ 0 h 1123"/>
                <a:gd name="T34" fmla="*/ 231 w 815"/>
                <a:gd name="T35" fmla="*/ 14 h 1123"/>
                <a:gd name="T36" fmla="*/ 271 w 815"/>
                <a:gd name="T37" fmla="*/ 40 h 1123"/>
                <a:gd name="T38" fmla="*/ 293 w 815"/>
                <a:gd name="T39" fmla="*/ 63 h 1123"/>
                <a:gd name="T40" fmla="*/ 302 w 815"/>
                <a:gd name="T41" fmla="*/ 77 h 1123"/>
                <a:gd name="T42" fmla="*/ 791 w 815"/>
                <a:gd name="T43" fmla="*/ 877 h 1123"/>
                <a:gd name="T44" fmla="*/ 799 w 815"/>
                <a:gd name="T45" fmla="*/ 891 h 1123"/>
                <a:gd name="T46" fmla="*/ 809 w 815"/>
                <a:gd name="T47" fmla="*/ 923 h 1123"/>
                <a:gd name="T48" fmla="*/ 815 w 815"/>
                <a:gd name="T49" fmla="*/ 969 h 1123"/>
                <a:gd name="T50" fmla="*/ 800 w 815"/>
                <a:gd name="T51" fmla="*/ 1030 h 1123"/>
                <a:gd name="T52" fmla="*/ 774 w 815"/>
                <a:gd name="T53" fmla="*/ 1069 h 1123"/>
                <a:gd name="T54" fmla="*/ 751 w 815"/>
                <a:gd name="T55" fmla="*/ 1091 h 1123"/>
                <a:gd name="T56" fmla="*/ 736 w 815"/>
                <a:gd name="T57" fmla="*/ 1100 h 1123"/>
                <a:gd name="T58" fmla="*/ 717 w 815"/>
                <a:gd name="T59" fmla="*/ 1111 h 1123"/>
                <a:gd name="T60" fmla="*/ 674 w 815"/>
                <a:gd name="T61" fmla="*/ 1123 h 1123"/>
                <a:gd name="T62" fmla="*/ 652 w 815"/>
                <a:gd name="T63"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5" h="1123">
                  <a:moveTo>
                    <a:pt x="652" y="1123"/>
                  </a:moveTo>
                  <a:lnTo>
                    <a:pt x="631" y="1123"/>
                  </a:lnTo>
                  <a:lnTo>
                    <a:pt x="593" y="1113"/>
                  </a:lnTo>
                  <a:lnTo>
                    <a:pt x="556" y="1094"/>
                  </a:lnTo>
                  <a:lnTo>
                    <a:pt x="526" y="1064"/>
                  </a:lnTo>
                  <a:lnTo>
                    <a:pt x="513" y="1046"/>
                  </a:lnTo>
                  <a:lnTo>
                    <a:pt x="25" y="246"/>
                  </a:lnTo>
                  <a:lnTo>
                    <a:pt x="17" y="232"/>
                  </a:lnTo>
                  <a:lnTo>
                    <a:pt x="7" y="202"/>
                  </a:lnTo>
                  <a:lnTo>
                    <a:pt x="0" y="155"/>
                  </a:lnTo>
                  <a:lnTo>
                    <a:pt x="16" y="94"/>
                  </a:lnTo>
                  <a:lnTo>
                    <a:pt x="42" y="55"/>
                  </a:lnTo>
                  <a:lnTo>
                    <a:pt x="65" y="33"/>
                  </a:lnTo>
                  <a:lnTo>
                    <a:pt x="79" y="24"/>
                  </a:lnTo>
                  <a:lnTo>
                    <a:pt x="94" y="15"/>
                  </a:lnTo>
                  <a:lnTo>
                    <a:pt x="123" y="5"/>
                  </a:lnTo>
                  <a:lnTo>
                    <a:pt x="171" y="0"/>
                  </a:lnTo>
                  <a:lnTo>
                    <a:pt x="231" y="14"/>
                  </a:lnTo>
                  <a:lnTo>
                    <a:pt x="271" y="40"/>
                  </a:lnTo>
                  <a:lnTo>
                    <a:pt x="293" y="63"/>
                  </a:lnTo>
                  <a:lnTo>
                    <a:pt x="302" y="77"/>
                  </a:lnTo>
                  <a:lnTo>
                    <a:pt x="791" y="877"/>
                  </a:lnTo>
                  <a:lnTo>
                    <a:pt x="799" y="891"/>
                  </a:lnTo>
                  <a:lnTo>
                    <a:pt x="809" y="923"/>
                  </a:lnTo>
                  <a:lnTo>
                    <a:pt x="815" y="969"/>
                  </a:lnTo>
                  <a:lnTo>
                    <a:pt x="800" y="1030"/>
                  </a:lnTo>
                  <a:lnTo>
                    <a:pt x="774" y="1069"/>
                  </a:lnTo>
                  <a:lnTo>
                    <a:pt x="751" y="1091"/>
                  </a:lnTo>
                  <a:lnTo>
                    <a:pt x="736" y="1100"/>
                  </a:lnTo>
                  <a:lnTo>
                    <a:pt x="717" y="1111"/>
                  </a:lnTo>
                  <a:lnTo>
                    <a:pt x="674" y="1123"/>
                  </a:lnTo>
                  <a:lnTo>
                    <a:pt x="652" y="1123"/>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3" name="Freeform 83"/>
            <p:cNvSpPr>
              <a:spLocks/>
            </p:cNvSpPr>
            <p:nvPr/>
          </p:nvSpPr>
          <p:spPr bwMode="auto">
            <a:xfrm>
              <a:off x="7178675" y="2106613"/>
              <a:ext cx="193675" cy="498475"/>
            </a:xfrm>
            <a:custGeom>
              <a:avLst/>
              <a:gdLst>
                <a:gd name="T0" fmla="*/ 163 w 487"/>
                <a:gd name="T1" fmla="*/ 1253 h 1253"/>
                <a:gd name="T2" fmla="*/ 149 w 487"/>
                <a:gd name="T3" fmla="*/ 1253 h 1253"/>
                <a:gd name="T4" fmla="*/ 135 w 487"/>
                <a:gd name="T5" fmla="*/ 1251 h 1253"/>
                <a:gd name="T6" fmla="*/ 118 w 487"/>
                <a:gd name="T7" fmla="*/ 1247 h 1253"/>
                <a:gd name="T8" fmla="*/ 88 w 487"/>
                <a:gd name="T9" fmla="*/ 1235 h 1253"/>
                <a:gd name="T10" fmla="*/ 49 w 487"/>
                <a:gd name="T11" fmla="*/ 1208 h 1253"/>
                <a:gd name="T12" fmla="*/ 13 w 487"/>
                <a:gd name="T13" fmla="*/ 1157 h 1253"/>
                <a:gd name="T14" fmla="*/ 1 w 487"/>
                <a:gd name="T15" fmla="*/ 1112 h 1253"/>
                <a:gd name="T16" fmla="*/ 0 w 487"/>
                <a:gd name="T17" fmla="*/ 1080 h 1253"/>
                <a:gd name="T18" fmla="*/ 2 w 487"/>
                <a:gd name="T19" fmla="*/ 1063 h 1253"/>
                <a:gd name="T20" fmla="*/ 166 w 487"/>
                <a:gd name="T21" fmla="*/ 133 h 1253"/>
                <a:gd name="T22" fmla="*/ 170 w 487"/>
                <a:gd name="T23" fmla="*/ 117 h 1253"/>
                <a:gd name="T24" fmla="*/ 181 w 487"/>
                <a:gd name="T25" fmla="*/ 87 h 1253"/>
                <a:gd name="T26" fmla="*/ 208 w 487"/>
                <a:gd name="T27" fmla="*/ 48 h 1253"/>
                <a:gd name="T28" fmla="*/ 259 w 487"/>
                <a:gd name="T29" fmla="*/ 13 h 1253"/>
                <a:gd name="T30" fmla="*/ 304 w 487"/>
                <a:gd name="T31" fmla="*/ 0 h 1253"/>
                <a:gd name="T32" fmla="*/ 337 w 487"/>
                <a:gd name="T33" fmla="*/ 0 h 1253"/>
                <a:gd name="T34" fmla="*/ 354 w 487"/>
                <a:gd name="T35" fmla="*/ 3 h 1253"/>
                <a:gd name="T36" fmla="*/ 370 w 487"/>
                <a:gd name="T37" fmla="*/ 5 h 1253"/>
                <a:gd name="T38" fmla="*/ 400 w 487"/>
                <a:gd name="T39" fmla="*/ 17 h 1253"/>
                <a:gd name="T40" fmla="*/ 439 w 487"/>
                <a:gd name="T41" fmla="*/ 44 h 1253"/>
                <a:gd name="T42" fmla="*/ 474 w 487"/>
                <a:gd name="T43" fmla="*/ 95 h 1253"/>
                <a:gd name="T44" fmla="*/ 487 w 487"/>
                <a:gd name="T45" fmla="*/ 141 h 1253"/>
                <a:gd name="T46" fmla="*/ 487 w 487"/>
                <a:gd name="T47" fmla="*/ 174 h 1253"/>
                <a:gd name="T48" fmla="*/ 486 w 487"/>
                <a:gd name="T49" fmla="*/ 189 h 1253"/>
                <a:gd name="T50" fmla="*/ 321 w 487"/>
                <a:gd name="T51" fmla="*/ 1120 h 1253"/>
                <a:gd name="T52" fmla="*/ 315 w 487"/>
                <a:gd name="T53" fmla="*/ 1148 h 1253"/>
                <a:gd name="T54" fmla="*/ 286 w 487"/>
                <a:gd name="T55" fmla="*/ 1196 h 1253"/>
                <a:gd name="T56" fmla="*/ 243 w 487"/>
                <a:gd name="T57" fmla="*/ 1233 h 1253"/>
                <a:gd name="T58" fmla="*/ 192 w 487"/>
                <a:gd name="T59" fmla="*/ 1252 h 1253"/>
                <a:gd name="T60" fmla="*/ 163 w 487"/>
                <a:gd name="T61" fmla="*/ 1253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7" h="1253">
                  <a:moveTo>
                    <a:pt x="163" y="1253"/>
                  </a:moveTo>
                  <a:lnTo>
                    <a:pt x="149" y="1253"/>
                  </a:lnTo>
                  <a:lnTo>
                    <a:pt x="135" y="1251"/>
                  </a:lnTo>
                  <a:lnTo>
                    <a:pt x="118" y="1247"/>
                  </a:lnTo>
                  <a:lnTo>
                    <a:pt x="88" y="1235"/>
                  </a:lnTo>
                  <a:lnTo>
                    <a:pt x="49" y="1208"/>
                  </a:lnTo>
                  <a:lnTo>
                    <a:pt x="13" y="1157"/>
                  </a:lnTo>
                  <a:lnTo>
                    <a:pt x="1" y="1112"/>
                  </a:lnTo>
                  <a:lnTo>
                    <a:pt x="0" y="1080"/>
                  </a:lnTo>
                  <a:lnTo>
                    <a:pt x="2" y="1063"/>
                  </a:lnTo>
                  <a:lnTo>
                    <a:pt x="166" y="133"/>
                  </a:lnTo>
                  <a:lnTo>
                    <a:pt x="170" y="117"/>
                  </a:lnTo>
                  <a:lnTo>
                    <a:pt x="181" y="87"/>
                  </a:lnTo>
                  <a:lnTo>
                    <a:pt x="208" y="48"/>
                  </a:lnTo>
                  <a:lnTo>
                    <a:pt x="259" y="13"/>
                  </a:lnTo>
                  <a:lnTo>
                    <a:pt x="304" y="0"/>
                  </a:lnTo>
                  <a:lnTo>
                    <a:pt x="337" y="0"/>
                  </a:lnTo>
                  <a:lnTo>
                    <a:pt x="354" y="3"/>
                  </a:lnTo>
                  <a:lnTo>
                    <a:pt x="370" y="5"/>
                  </a:lnTo>
                  <a:lnTo>
                    <a:pt x="400" y="17"/>
                  </a:lnTo>
                  <a:lnTo>
                    <a:pt x="439" y="44"/>
                  </a:lnTo>
                  <a:lnTo>
                    <a:pt x="474" y="95"/>
                  </a:lnTo>
                  <a:lnTo>
                    <a:pt x="487" y="141"/>
                  </a:lnTo>
                  <a:lnTo>
                    <a:pt x="487" y="174"/>
                  </a:lnTo>
                  <a:lnTo>
                    <a:pt x="486" y="189"/>
                  </a:lnTo>
                  <a:lnTo>
                    <a:pt x="321" y="1120"/>
                  </a:lnTo>
                  <a:lnTo>
                    <a:pt x="315" y="1148"/>
                  </a:lnTo>
                  <a:lnTo>
                    <a:pt x="286" y="1196"/>
                  </a:lnTo>
                  <a:lnTo>
                    <a:pt x="243" y="1233"/>
                  </a:lnTo>
                  <a:lnTo>
                    <a:pt x="192" y="1252"/>
                  </a:lnTo>
                  <a:lnTo>
                    <a:pt x="163" y="1253"/>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4" name="Freeform 84"/>
            <p:cNvSpPr>
              <a:spLocks/>
            </p:cNvSpPr>
            <p:nvPr/>
          </p:nvSpPr>
          <p:spPr bwMode="auto">
            <a:xfrm>
              <a:off x="7866063" y="2482850"/>
              <a:ext cx="385763" cy="403225"/>
            </a:xfrm>
            <a:custGeom>
              <a:avLst/>
              <a:gdLst>
                <a:gd name="T0" fmla="*/ 503 w 972"/>
                <a:gd name="T1" fmla="*/ 726 h 1016"/>
                <a:gd name="T2" fmla="*/ 279 w 972"/>
                <a:gd name="T3" fmla="*/ 966 h 1016"/>
                <a:gd name="T4" fmla="*/ 267 w 972"/>
                <a:gd name="T5" fmla="*/ 977 h 1016"/>
                <a:gd name="T6" fmla="*/ 239 w 972"/>
                <a:gd name="T7" fmla="*/ 997 h 1016"/>
                <a:gd name="T8" fmla="*/ 209 w 972"/>
                <a:gd name="T9" fmla="*/ 1010 h 1016"/>
                <a:gd name="T10" fmla="*/ 176 w 972"/>
                <a:gd name="T11" fmla="*/ 1016 h 1016"/>
                <a:gd name="T12" fmla="*/ 161 w 972"/>
                <a:gd name="T13" fmla="*/ 1016 h 1016"/>
                <a:gd name="T14" fmla="*/ 131 w 972"/>
                <a:gd name="T15" fmla="*/ 1015 h 1016"/>
                <a:gd name="T16" fmla="*/ 74 w 972"/>
                <a:gd name="T17" fmla="*/ 993 h 1016"/>
                <a:gd name="T18" fmla="*/ 51 w 972"/>
                <a:gd name="T19" fmla="*/ 974 h 1016"/>
                <a:gd name="T20" fmla="*/ 38 w 972"/>
                <a:gd name="T21" fmla="*/ 961 h 1016"/>
                <a:gd name="T22" fmla="*/ 19 w 972"/>
                <a:gd name="T23" fmla="*/ 935 h 1016"/>
                <a:gd name="T24" fmla="*/ 1 w 972"/>
                <a:gd name="T25" fmla="*/ 891 h 1016"/>
                <a:gd name="T26" fmla="*/ 0 w 972"/>
                <a:gd name="T27" fmla="*/ 828 h 1016"/>
                <a:gd name="T28" fmla="*/ 14 w 972"/>
                <a:gd name="T29" fmla="*/ 784 h 1016"/>
                <a:gd name="T30" fmla="*/ 31 w 972"/>
                <a:gd name="T31" fmla="*/ 757 h 1016"/>
                <a:gd name="T32" fmla="*/ 43 w 972"/>
                <a:gd name="T33" fmla="*/ 744 h 1016"/>
                <a:gd name="T34" fmla="*/ 692 w 972"/>
                <a:gd name="T35" fmla="*/ 51 h 1016"/>
                <a:gd name="T36" fmla="*/ 704 w 972"/>
                <a:gd name="T37" fmla="*/ 39 h 1016"/>
                <a:gd name="T38" fmla="*/ 731 w 972"/>
                <a:gd name="T39" fmla="*/ 21 h 1016"/>
                <a:gd name="T40" fmla="*/ 775 w 972"/>
                <a:gd name="T41" fmla="*/ 3 h 1016"/>
                <a:gd name="T42" fmla="*/ 837 w 972"/>
                <a:gd name="T43" fmla="*/ 0 h 1016"/>
                <a:gd name="T44" fmla="*/ 881 w 972"/>
                <a:gd name="T45" fmla="*/ 16 h 1016"/>
                <a:gd name="T46" fmla="*/ 909 w 972"/>
                <a:gd name="T47" fmla="*/ 33 h 1016"/>
                <a:gd name="T48" fmla="*/ 922 w 972"/>
                <a:gd name="T49" fmla="*/ 44 h 1016"/>
                <a:gd name="T50" fmla="*/ 933 w 972"/>
                <a:gd name="T51" fmla="*/ 56 h 1016"/>
                <a:gd name="T52" fmla="*/ 953 w 972"/>
                <a:gd name="T53" fmla="*/ 82 h 1016"/>
                <a:gd name="T54" fmla="*/ 970 w 972"/>
                <a:gd name="T55" fmla="*/ 126 h 1016"/>
                <a:gd name="T56" fmla="*/ 972 w 972"/>
                <a:gd name="T57" fmla="*/ 188 h 1016"/>
                <a:gd name="T58" fmla="*/ 957 w 972"/>
                <a:gd name="T59" fmla="*/ 232 h 1016"/>
                <a:gd name="T60" fmla="*/ 940 w 972"/>
                <a:gd name="T61" fmla="*/ 261 h 1016"/>
                <a:gd name="T62" fmla="*/ 929 w 972"/>
                <a:gd name="T63" fmla="*/ 272 h 1016"/>
                <a:gd name="T64" fmla="*/ 503 w 972"/>
                <a:gd name="T65" fmla="*/ 72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2" h="1016">
                  <a:moveTo>
                    <a:pt x="503" y="726"/>
                  </a:moveTo>
                  <a:lnTo>
                    <a:pt x="279" y="966"/>
                  </a:lnTo>
                  <a:lnTo>
                    <a:pt x="267" y="977"/>
                  </a:lnTo>
                  <a:lnTo>
                    <a:pt x="239" y="997"/>
                  </a:lnTo>
                  <a:lnTo>
                    <a:pt x="209" y="1010"/>
                  </a:lnTo>
                  <a:lnTo>
                    <a:pt x="176" y="1016"/>
                  </a:lnTo>
                  <a:lnTo>
                    <a:pt x="161" y="1016"/>
                  </a:lnTo>
                  <a:lnTo>
                    <a:pt x="131" y="1015"/>
                  </a:lnTo>
                  <a:lnTo>
                    <a:pt x="74" y="993"/>
                  </a:lnTo>
                  <a:lnTo>
                    <a:pt x="51" y="974"/>
                  </a:lnTo>
                  <a:lnTo>
                    <a:pt x="38" y="961"/>
                  </a:lnTo>
                  <a:lnTo>
                    <a:pt x="19" y="935"/>
                  </a:lnTo>
                  <a:lnTo>
                    <a:pt x="1" y="891"/>
                  </a:lnTo>
                  <a:lnTo>
                    <a:pt x="0" y="828"/>
                  </a:lnTo>
                  <a:lnTo>
                    <a:pt x="14" y="784"/>
                  </a:lnTo>
                  <a:lnTo>
                    <a:pt x="31" y="757"/>
                  </a:lnTo>
                  <a:lnTo>
                    <a:pt x="43" y="744"/>
                  </a:lnTo>
                  <a:lnTo>
                    <a:pt x="692" y="51"/>
                  </a:lnTo>
                  <a:lnTo>
                    <a:pt x="704" y="39"/>
                  </a:lnTo>
                  <a:lnTo>
                    <a:pt x="731" y="21"/>
                  </a:lnTo>
                  <a:lnTo>
                    <a:pt x="775" y="3"/>
                  </a:lnTo>
                  <a:lnTo>
                    <a:pt x="837" y="0"/>
                  </a:lnTo>
                  <a:lnTo>
                    <a:pt x="881" y="16"/>
                  </a:lnTo>
                  <a:lnTo>
                    <a:pt x="909" y="33"/>
                  </a:lnTo>
                  <a:lnTo>
                    <a:pt x="922" y="44"/>
                  </a:lnTo>
                  <a:lnTo>
                    <a:pt x="933" y="56"/>
                  </a:lnTo>
                  <a:lnTo>
                    <a:pt x="953" y="82"/>
                  </a:lnTo>
                  <a:lnTo>
                    <a:pt x="970" y="126"/>
                  </a:lnTo>
                  <a:lnTo>
                    <a:pt x="972" y="188"/>
                  </a:lnTo>
                  <a:lnTo>
                    <a:pt x="957" y="232"/>
                  </a:lnTo>
                  <a:lnTo>
                    <a:pt x="940" y="261"/>
                  </a:lnTo>
                  <a:lnTo>
                    <a:pt x="929" y="272"/>
                  </a:lnTo>
                  <a:lnTo>
                    <a:pt x="503" y="726"/>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5" name="Freeform 85"/>
            <p:cNvSpPr>
              <a:spLocks/>
            </p:cNvSpPr>
            <p:nvPr/>
          </p:nvSpPr>
          <p:spPr bwMode="auto">
            <a:xfrm>
              <a:off x="8305800" y="3375025"/>
              <a:ext cx="495300" cy="165100"/>
            </a:xfrm>
            <a:custGeom>
              <a:avLst/>
              <a:gdLst>
                <a:gd name="T0" fmla="*/ 162 w 1247"/>
                <a:gd name="T1" fmla="*/ 415 h 415"/>
                <a:gd name="T2" fmla="*/ 131 w 1247"/>
                <a:gd name="T3" fmla="*/ 413 h 415"/>
                <a:gd name="T4" fmla="*/ 76 w 1247"/>
                <a:gd name="T5" fmla="*/ 391 h 415"/>
                <a:gd name="T6" fmla="*/ 33 w 1247"/>
                <a:gd name="T7" fmla="*/ 352 h 415"/>
                <a:gd name="T8" fmla="*/ 6 w 1247"/>
                <a:gd name="T9" fmla="*/ 299 h 415"/>
                <a:gd name="T10" fmla="*/ 1 w 1247"/>
                <a:gd name="T11" fmla="*/ 268 h 415"/>
                <a:gd name="T12" fmla="*/ 0 w 1247"/>
                <a:gd name="T13" fmla="*/ 253 h 415"/>
                <a:gd name="T14" fmla="*/ 2 w 1247"/>
                <a:gd name="T15" fmla="*/ 220 h 415"/>
                <a:gd name="T16" fmla="*/ 18 w 1247"/>
                <a:gd name="T17" fmla="*/ 175 h 415"/>
                <a:gd name="T18" fmla="*/ 58 w 1247"/>
                <a:gd name="T19" fmla="*/ 127 h 415"/>
                <a:gd name="T20" fmla="*/ 98 w 1247"/>
                <a:gd name="T21" fmla="*/ 104 h 415"/>
                <a:gd name="T22" fmla="*/ 129 w 1247"/>
                <a:gd name="T23" fmla="*/ 93 h 415"/>
                <a:gd name="T24" fmla="*/ 146 w 1247"/>
                <a:gd name="T25" fmla="*/ 92 h 415"/>
                <a:gd name="T26" fmla="*/ 1068 w 1247"/>
                <a:gd name="T27" fmla="*/ 1 h 415"/>
                <a:gd name="T28" fmla="*/ 1085 w 1247"/>
                <a:gd name="T29" fmla="*/ 0 h 415"/>
                <a:gd name="T30" fmla="*/ 1117 w 1247"/>
                <a:gd name="T31" fmla="*/ 4 h 415"/>
                <a:gd name="T32" fmla="*/ 1161 w 1247"/>
                <a:gd name="T33" fmla="*/ 19 h 415"/>
                <a:gd name="T34" fmla="*/ 1209 w 1247"/>
                <a:gd name="T35" fmla="*/ 58 h 415"/>
                <a:gd name="T36" fmla="*/ 1234 w 1247"/>
                <a:gd name="T37" fmla="*/ 100 h 415"/>
                <a:gd name="T38" fmla="*/ 1243 w 1247"/>
                <a:gd name="T39" fmla="*/ 130 h 415"/>
                <a:gd name="T40" fmla="*/ 1245 w 1247"/>
                <a:gd name="T41" fmla="*/ 146 h 415"/>
                <a:gd name="T42" fmla="*/ 1247 w 1247"/>
                <a:gd name="T43" fmla="*/ 163 h 415"/>
                <a:gd name="T44" fmla="*/ 1243 w 1247"/>
                <a:gd name="T45" fmla="*/ 196 h 415"/>
                <a:gd name="T46" fmla="*/ 1227 w 1247"/>
                <a:gd name="T47" fmla="*/ 240 h 415"/>
                <a:gd name="T48" fmla="*/ 1188 w 1247"/>
                <a:gd name="T49" fmla="*/ 288 h 415"/>
                <a:gd name="T50" fmla="*/ 1147 w 1247"/>
                <a:gd name="T51" fmla="*/ 312 h 415"/>
                <a:gd name="T52" fmla="*/ 1116 w 1247"/>
                <a:gd name="T53" fmla="*/ 321 h 415"/>
                <a:gd name="T54" fmla="*/ 1100 w 1247"/>
                <a:gd name="T55" fmla="*/ 324 h 415"/>
                <a:gd name="T56" fmla="*/ 177 w 1247"/>
                <a:gd name="T57" fmla="*/ 415 h 415"/>
                <a:gd name="T58" fmla="*/ 170 w 1247"/>
                <a:gd name="T59" fmla="*/ 415 h 415"/>
                <a:gd name="T60" fmla="*/ 162 w 1247"/>
                <a:gd name="T61"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7" h="415">
                  <a:moveTo>
                    <a:pt x="162" y="415"/>
                  </a:moveTo>
                  <a:lnTo>
                    <a:pt x="131" y="413"/>
                  </a:lnTo>
                  <a:lnTo>
                    <a:pt x="76" y="391"/>
                  </a:lnTo>
                  <a:lnTo>
                    <a:pt x="33" y="352"/>
                  </a:lnTo>
                  <a:lnTo>
                    <a:pt x="6" y="299"/>
                  </a:lnTo>
                  <a:lnTo>
                    <a:pt x="1" y="268"/>
                  </a:lnTo>
                  <a:lnTo>
                    <a:pt x="0" y="253"/>
                  </a:lnTo>
                  <a:lnTo>
                    <a:pt x="2" y="220"/>
                  </a:lnTo>
                  <a:lnTo>
                    <a:pt x="18" y="175"/>
                  </a:lnTo>
                  <a:lnTo>
                    <a:pt x="58" y="127"/>
                  </a:lnTo>
                  <a:lnTo>
                    <a:pt x="98" y="104"/>
                  </a:lnTo>
                  <a:lnTo>
                    <a:pt x="129" y="93"/>
                  </a:lnTo>
                  <a:lnTo>
                    <a:pt x="146" y="92"/>
                  </a:lnTo>
                  <a:lnTo>
                    <a:pt x="1068" y="1"/>
                  </a:lnTo>
                  <a:lnTo>
                    <a:pt x="1085" y="0"/>
                  </a:lnTo>
                  <a:lnTo>
                    <a:pt x="1117" y="4"/>
                  </a:lnTo>
                  <a:lnTo>
                    <a:pt x="1161" y="19"/>
                  </a:lnTo>
                  <a:lnTo>
                    <a:pt x="1209" y="58"/>
                  </a:lnTo>
                  <a:lnTo>
                    <a:pt x="1234" y="100"/>
                  </a:lnTo>
                  <a:lnTo>
                    <a:pt x="1243" y="130"/>
                  </a:lnTo>
                  <a:lnTo>
                    <a:pt x="1245" y="146"/>
                  </a:lnTo>
                  <a:lnTo>
                    <a:pt x="1247" y="163"/>
                  </a:lnTo>
                  <a:lnTo>
                    <a:pt x="1243" y="196"/>
                  </a:lnTo>
                  <a:lnTo>
                    <a:pt x="1227" y="240"/>
                  </a:lnTo>
                  <a:lnTo>
                    <a:pt x="1188" y="288"/>
                  </a:lnTo>
                  <a:lnTo>
                    <a:pt x="1147" y="312"/>
                  </a:lnTo>
                  <a:lnTo>
                    <a:pt x="1116" y="321"/>
                  </a:lnTo>
                  <a:lnTo>
                    <a:pt x="1100" y="324"/>
                  </a:lnTo>
                  <a:lnTo>
                    <a:pt x="177" y="415"/>
                  </a:lnTo>
                  <a:lnTo>
                    <a:pt x="170" y="415"/>
                  </a:lnTo>
                  <a:lnTo>
                    <a:pt x="162" y="415"/>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6" name="Freeform 86"/>
            <p:cNvSpPr>
              <a:spLocks/>
            </p:cNvSpPr>
            <p:nvPr/>
          </p:nvSpPr>
          <p:spPr bwMode="auto">
            <a:xfrm>
              <a:off x="5211763" y="2994025"/>
              <a:ext cx="419100" cy="273050"/>
            </a:xfrm>
            <a:custGeom>
              <a:avLst/>
              <a:gdLst>
                <a:gd name="T0" fmla="*/ 896 w 1057"/>
                <a:gd name="T1" fmla="*/ 685 h 685"/>
                <a:gd name="T2" fmla="*/ 878 w 1057"/>
                <a:gd name="T3" fmla="*/ 685 h 685"/>
                <a:gd name="T4" fmla="*/ 842 w 1057"/>
                <a:gd name="T5" fmla="*/ 676 h 685"/>
                <a:gd name="T6" fmla="*/ 824 w 1057"/>
                <a:gd name="T7" fmla="*/ 669 h 685"/>
                <a:gd name="T8" fmla="*/ 89 w 1057"/>
                <a:gd name="T9" fmla="*/ 307 h 685"/>
                <a:gd name="T10" fmla="*/ 75 w 1057"/>
                <a:gd name="T11" fmla="*/ 299 h 685"/>
                <a:gd name="T12" fmla="*/ 49 w 1057"/>
                <a:gd name="T13" fmla="*/ 280 h 685"/>
                <a:gd name="T14" fmla="*/ 19 w 1057"/>
                <a:gd name="T15" fmla="*/ 242 h 685"/>
                <a:gd name="T16" fmla="*/ 0 w 1057"/>
                <a:gd name="T17" fmla="*/ 184 h 685"/>
                <a:gd name="T18" fmla="*/ 1 w 1057"/>
                <a:gd name="T19" fmla="*/ 137 h 685"/>
                <a:gd name="T20" fmla="*/ 9 w 1057"/>
                <a:gd name="T21" fmla="*/ 105 h 685"/>
                <a:gd name="T22" fmla="*/ 15 w 1057"/>
                <a:gd name="T23" fmla="*/ 90 h 685"/>
                <a:gd name="T24" fmla="*/ 24 w 1057"/>
                <a:gd name="T25" fmla="*/ 75 h 685"/>
                <a:gd name="T26" fmla="*/ 44 w 1057"/>
                <a:gd name="T27" fmla="*/ 50 h 685"/>
                <a:gd name="T28" fmla="*/ 80 w 1057"/>
                <a:gd name="T29" fmla="*/ 21 h 685"/>
                <a:gd name="T30" fmla="*/ 140 w 1057"/>
                <a:gd name="T31" fmla="*/ 0 h 685"/>
                <a:gd name="T32" fmla="*/ 186 w 1057"/>
                <a:gd name="T33" fmla="*/ 1 h 685"/>
                <a:gd name="T34" fmla="*/ 217 w 1057"/>
                <a:gd name="T35" fmla="*/ 10 h 685"/>
                <a:gd name="T36" fmla="*/ 233 w 1057"/>
                <a:gd name="T37" fmla="*/ 17 h 685"/>
                <a:gd name="T38" fmla="*/ 968 w 1057"/>
                <a:gd name="T39" fmla="*/ 378 h 685"/>
                <a:gd name="T40" fmla="*/ 982 w 1057"/>
                <a:gd name="T41" fmla="*/ 386 h 685"/>
                <a:gd name="T42" fmla="*/ 1008 w 1057"/>
                <a:gd name="T43" fmla="*/ 405 h 685"/>
                <a:gd name="T44" fmla="*/ 1038 w 1057"/>
                <a:gd name="T45" fmla="*/ 443 h 685"/>
                <a:gd name="T46" fmla="*/ 1057 w 1057"/>
                <a:gd name="T47" fmla="*/ 501 h 685"/>
                <a:gd name="T48" fmla="*/ 1056 w 1057"/>
                <a:gd name="T49" fmla="*/ 549 h 685"/>
                <a:gd name="T50" fmla="*/ 1048 w 1057"/>
                <a:gd name="T51" fmla="*/ 580 h 685"/>
                <a:gd name="T52" fmla="*/ 1042 w 1057"/>
                <a:gd name="T53" fmla="*/ 596 h 685"/>
                <a:gd name="T54" fmla="*/ 1030 w 1057"/>
                <a:gd name="T55" fmla="*/ 617 h 685"/>
                <a:gd name="T56" fmla="*/ 999 w 1057"/>
                <a:gd name="T57" fmla="*/ 649 h 685"/>
                <a:gd name="T58" fmla="*/ 961 w 1057"/>
                <a:gd name="T59" fmla="*/ 672 h 685"/>
                <a:gd name="T60" fmla="*/ 919 w 1057"/>
                <a:gd name="T61" fmla="*/ 685 h 685"/>
                <a:gd name="T62" fmla="*/ 896 w 1057"/>
                <a:gd name="T63" fmla="*/ 68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7" h="685">
                  <a:moveTo>
                    <a:pt x="896" y="685"/>
                  </a:moveTo>
                  <a:lnTo>
                    <a:pt x="878" y="685"/>
                  </a:lnTo>
                  <a:lnTo>
                    <a:pt x="842" y="676"/>
                  </a:lnTo>
                  <a:lnTo>
                    <a:pt x="824" y="669"/>
                  </a:lnTo>
                  <a:lnTo>
                    <a:pt x="89" y="307"/>
                  </a:lnTo>
                  <a:lnTo>
                    <a:pt x="75" y="299"/>
                  </a:lnTo>
                  <a:lnTo>
                    <a:pt x="49" y="280"/>
                  </a:lnTo>
                  <a:lnTo>
                    <a:pt x="19" y="242"/>
                  </a:lnTo>
                  <a:lnTo>
                    <a:pt x="0" y="184"/>
                  </a:lnTo>
                  <a:lnTo>
                    <a:pt x="1" y="137"/>
                  </a:lnTo>
                  <a:lnTo>
                    <a:pt x="9" y="105"/>
                  </a:lnTo>
                  <a:lnTo>
                    <a:pt x="15" y="90"/>
                  </a:lnTo>
                  <a:lnTo>
                    <a:pt x="24" y="75"/>
                  </a:lnTo>
                  <a:lnTo>
                    <a:pt x="44" y="50"/>
                  </a:lnTo>
                  <a:lnTo>
                    <a:pt x="80" y="21"/>
                  </a:lnTo>
                  <a:lnTo>
                    <a:pt x="140" y="0"/>
                  </a:lnTo>
                  <a:lnTo>
                    <a:pt x="186" y="1"/>
                  </a:lnTo>
                  <a:lnTo>
                    <a:pt x="217" y="10"/>
                  </a:lnTo>
                  <a:lnTo>
                    <a:pt x="233" y="17"/>
                  </a:lnTo>
                  <a:lnTo>
                    <a:pt x="968" y="378"/>
                  </a:lnTo>
                  <a:lnTo>
                    <a:pt x="982" y="386"/>
                  </a:lnTo>
                  <a:lnTo>
                    <a:pt x="1008" y="405"/>
                  </a:lnTo>
                  <a:lnTo>
                    <a:pt x="1038" y="443"/>
                  </a:lnTo>
                  <a:lnTo>
                    <a:pt x="1057" y="501"/>
                  </a:lnTo>
                  <a:lnTo>
                    <a:pt x="1056" y="549"/>
                  </a:lnTo>
                  <a:lnTo>
                    <a:pt x="1048" y="580"/>
                  </a:lnTo>
                  <a:lnTo>
                    <a:pt x="1042" y="596"/>
                  </a:lnTo>
                  <a:lnTo>
                    <a:pt x="1030" y="617"/>
                  </a:lnTo>
                  <a:lnTo>
                    <a:pt x="999" y="649"/>
                  </a:lnTo>
                  <a:lnTo>
                    <a:pt x="961" y="672"/>
                  </a:lnTo>
                  <a:lnTo>
                    <a:pt x="919" y="685"/>
                  </a:lnTo>
                  <a:lnTo>
                    <a:pt x="896" y="685"/>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7" name="Freeform 87"/>
            <p:cNvSpPr>
              <a:spLocks/>
            </p:cNvSpPr>
            <p:nvPr/>
          </p:nvSpPr>
          <p:spPr bwMode="auto">
            <a:xfrm>
              <a:off x="5248275" y="4179888"/>
              <a:ext cx="427038" cy="255588"/>
            </a:xfrm>
            <a:custGeom>
              <a:avLst/>
              <a:gdLst>
                <a:gd name="T0" fmla="*/ 161 w 1076"/>
                <a:gd name="T1" fmla="*/ 647 h 647"/>
                <a:gd name="T2" fmla="*/ 137 w 1076"/>
                <a:gd name="T3" fmla="*/ 646 h 647"/>
                <a:gd name="T4" fmla="*/ 93 w 1076"/>
                <a:gd name="T5" fmla="*/ 631 h 647"/>
                <a:gd name="T6" fmla="*/ 53 w 1076"/>
                <a:gd name="T7" fmla="*/ 607 h 647"/>
                <a:gd name="T8" fmla="*/ 23 w 1076"/>
                <a:gd name="T9" fmla="*/ 570 h 647"/>
                <a:gd name="T10" fmla="*/ 12 w 1076"/>
                <a:gd name="T11" fmla="*/ 548 h 647"/>
                <a:gd name="T12" fmla="*/ 6 w 1076"/>
                <a:gd name="T13" fmla="*/ 533 h 647"/>
                <a:gd name="T14" fmla="*/ 0 w 1076"/>
                <a:gd name="T15" fmla="*/ 500 h 647"/>
                <a:gd name="T16" fmla="*/ 1 w 1076"/>
                <a:gd name="T17" fmla="*/ 454 h 647"/>
                <a:gd name="T18" fmla="*/ 23 w 1076"/>
                <a:gd name="T19" fmla="*/ 395 h 647"/>
                <a:gd name="T20" fmla="*/ 56 w 1076"/>
                <a:gd name="T21" fmla="*/ 360 h 647"/>
                <a:gd name="T22" fmla="*/ 82 w 1076"/>
                <a:gd name="T23" fmla="*/ 342 h 647"/>
                <a:gd name="T24" fmla="*/ 97 w 1076"/>
                <a:gd name="T25" fmla="*/ 336 h 647"/>
                <a:gd name="T26" fmla="*/ 850 w 1076"/>
                <a:gd name="T27" fmla="*/ 13 h 647"/>
                <a:gd name="T28" fmla="*/ 866 w 1076"/>
                <a:gd name="T29" fmla="*/ 7 h 647"/>
                <a:gd name="T30" fmla="*/ 897 w 1076"/>
                <a:gd name="T31" fmla="*/ 0 h 647"/>
                <a:gd name="T32" fmla="*/ 945 w 1076"/>
                <a:gd name="T33" fmla="*/ 1 h 647"/>
                <a:gd name="T34" fmla="*/ 1002 w 1076"/>
                <a:gd name="T35" fmla="*/ 25 h 647"/>
                <a:gd name="T36" fmla="*/ 1037 w 1076"/>
                <a:gd name="T37" fmla="*/ 56 h 647"/>
                <a:gd name="T38" fmla="*/ 1055 w 1076"/>
                <a:gd name="T39" fmla="*/ 83 h 647"/>
                <a:gd name="T40" fmla="*/ 1063 w 1076"/>
                <a:gd name="T41" fmla="*/ 97 h 647"/>
                <a:gd name="T42" fmla="*/ 1069 w 1076"/>
                <a:gd name="T43" fmla="*/ 113 h 647"/>
                <a:gd name="T44" fmla="*/ 1076 w 1076"/>
                <a:gd name="T45" fmla="*/ 145 h 647"/>
                <a:gd name="T46" fmla="*/ 1074 w 1076"/>
                <a:gd name="T47" fmla="*/ 192 h 647"/>
                <a:gd name="T48" fmla="*/ 1051 w 1076"/>
                <a:gd name="T49" fmla="*/ 250 h 647"/>
                <a:gd name="T50" fmla="*/ 1019 w 1076"/>
                <a:gd name="T51" fmla="*/ 285 h 647"/>
                <a:gd name="T52" fmla="*/ 993 w 1076"/>
                <a:gd name="T53" fmla="*/ 303 h 647"/>
                <a:gd name="T54" fmla="*/ 977 w 1076"/>
                <a:gd name="T55" fmla="*/ 310 h 647"/>
                <a:gd name="T56" fmla="*/ 224 w 1076"/>
                <a:gd name="T57" fmla="*/ 633 h 647"/>
                <a:gd name="T58" fmla="*/ 209 w 1076"/>
                <a:gd name="T59" fmla="*/ 639 h 647"/>
                <a:gd name="T60" fmla="*/ 176 w 1076"/>
                <a:gd name="T61" fmla="*/ 646 h 647"/>
                <a:gd name="T62" fmla="*/ 161 w 1076"/>
                <a:gd name="T63" fmla="*/ 647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6" h="647">
                  <a:moveTo>
                    <a:pt x="161" y="647"/>
                  </a:moveTo>
                  <a:lnTo>
                    <a:pt x="137" y="646"/>
                  </a:lnTo>
                  <a:lnTo>
                    <a:pt x="93" y="631"/>
                  </a:lnTo>
                  <a:lnTo>
                    <a:pt x="53" y="607"/>
                  </a:lnTo>
                  <a:lnTo>
                    <a:pt x="23" y="570"/>
                  </a:lnTo>
                  <a:lnTo>
                    <a:pt x="12" y="548"/>
                  </a:lnTo>
                  <a:lnTo>
                    <a:pt x="6" y="533"/>
                  </a:lnTo>
                  <a:lnTo>
                    <a:pt x="0" y="500"/>
                  </a:lnTo>
                  <a:lnTo>
                    <a:pt x="1" y="454"/>
                  </a:lnTo>
                  <a:lnTo>
                    <a:pt x="23" y="395"/>
                  </a:lnTo>
                  <a:lnTo>
                    <a:pt x="56" y="360"/>
                  </a:lnTo>
                  <a:lnTo>
                    <a:pt x="82" y="342"/>
                  </a:lnTo>
                  <a:lnTo>
                    <a:pt x="97" y="336"/>
                  </a:lnTo>
                  <a:lnTo>
                    <a:pt x="850" y="13"/>
                  </a:lnTo>
                  <a:lnTo>
                    <a:pt x="866" y="7"/>
                  </a:lnTo>
                  <a:lnTo>
                    <a:pt x="897" y="0"/>
                  </a:lnTo>
                  <a:lnTo>
                    <a:pt x="945" y="1"/>
                  </a:lnTo>
                  <a:lnTo>
                    <a:pt x="1002" y="25"/>
                  </a:lnTo>
                  <a:lnTo>
                    <a:pt x="1037" y="56"/>
                  </a:lnTo>
                  <a:lnTo>
                    <a:pt x="1055" y="83"/>
                  </a:lnTo>
                  <a:lnTo>
                    <a:pt x="1063" y="97"/>
                  </a:lnTo>
                  <a:lnTo>
                    <a:pt x="1069" y="113"/>
                  </a:lnTo>
                  <a:lnTo>
                    <a:pt x="1076" y="145"/>
                  </a:lnTo>
                  <a:lnTo>
                    <a:pt x="1074" y="192"/>
                  </a:lnTo>
                  <a:lnTo>
                    <a:pt x="1051" y="250"/>
                  </a:lnTo>
                  <a:lnTo>
                    <a:pt x="1019" y="285"/>
                  </a:lnTo>
                  <a:lnTo>
                    <a:pt x="993" y="303"/>
                  </a:lnTo>
                  <a:lnTo>
                    <a:pt x="977" y="310"/>
                  </a:lnTo>
                  <a:lnTo>
                    <a:pt x="224" y="633"/>
                  </a:lnTo>
                  <a:lnTo>
                    <a:pt x="209" y="639"/>
                  </a:lnTo>
                  <a:lnTo>
                    <a:pt x="176" y="646"/>
                  </a:lnTo>
                  <a:lnTo>
                    <a:pt x="161" y="647"/>
                  </a:lnTo>
                  <a:close/>
                </a:path>
              </a:pathLst>
            </a:custGeom>
            <a:solidFill>
              <a:srgbClr val="18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8" name="Freeform 88"/>
            <p:cNvSpPr>
              <a:spLocks/>
            </p:cNvSpPr>
            <p:nvPr/>
          </p:nvSpPr>
          <p:spPr bwMode="auto">
            <a:xfrm>
              <a:off x="7188200" y="3371850"/>
              <a:ext cx="831850" cy="831850"/>
            </a:xfrm>
            <a:custGeom>
              <a:avLst/>
              <a:gdLst>
                <a:gd name="T0" fmla="*/ 883 w 2097"/>
                <a:gd name="T1" fmla="*/ 2096 h 2096"/>
                <a:gd name="T2" fmla="*/ 836 w 2097"/>
                <a:gd name="T3" fmla="*/ 1930 h 2096"/>
                <a:gd name="T4" fmla="*/ 658 w 2097"/>
                <a:gd name="T5" fmla="*/ 1867 h 2096"/>
                <a:gd name="T6" fmla="*/ 536 w 2097"/>
                <a:gd name="T7" fmla="*/ 1795 h 2096"/>
                <a:gd name="T8" fmla="*/ 437 w 2097"/>
                <a:gd name="T9" fmla="*/ 1890 h 2096"/>
                <a:gd name="T10" fmla="*/ 428 w 2097"/>
                <a:gd name="T11" fmla="*/ 1904 h 2096"/>
                <a:gd name="T12" fmla="*/ 191 w 2097"/>
                <a:gd name="T13" fmla="*/ 1672 h 2096"/>
                <a:gd name="T14" fmla="*/ 276 w 2097"/>
                <a:gd name="T15" fmla="*/ 1523 h 2096"/>
                <a:gd name="T16" fmla="*/ 195 w 2097"/>
                <a:gd name="T17" fmla="*/ 1353 h 2096"/>
                <a:gd name="T18" fmla="*/ 157 w 2097"/>
                <a:gd name="T19" fmla="*/ 1213 h 2096"/>
                <a:gd name="T20" fmla="*/ 0 w 2097"/>
                <a:gd name="T21" fmla="*/ 883 h 2096"/>
                <a:gd name="T22" fmla="*/ 168 w 2097"/>
                <a:gd name="T23" fmla="*/ 836 h 2096"/>
                <a:gd name="T24" fmla="*/ 231 w 2097"/>
                <a:gd name="T25" fmla="*/ 656 h 2096"/>
                <a:gd name="T26" fmla="*/ 301 w 2097"/>
                <a:gd name="T27" fmla="*/ 535 h 2096"/>
                <a:gd name="T28" fmla="*/ 424 w 2097"/>
                <a:gd name="T29" fmla="*/ 191 h 2096"/>
                <a:gd name="T30" fmla="*/ 575 w 2097"/>
                <a:gd name="T31" fmla="*/ 275 h 2096"/>
                <a:gd name="T32" fmla="*/ 744 w 2097"/>
                <a:gd name="T33" fmla="*/ 195 h 2096"/>
                <a:gd name="T34" fmla="*/ 883 w 2097"/>
                <a:gd name="T35" fmla="*/ 157 h 2096"/>
                <a:gd name="T36" fmla="*/ 1215 w 2097"/>
                <a:gd name="T37" fmla="*/ 0 h 2096"/>
                <a:gd name="T38" fmla="*/ 1261 w 2097"/>
                <a:gd name="T39" fmla="*/ 167 h 2096"/>
                <a:gd name="T40" fmla="*/ 1440 w 2097"/>
                <a:gd name="T41" fmla="*/ 231 h 2096"/>
                <a:gd name="T42" fmla="*/ 1562 w 2097"/>
                <a:gd name="T43" fmla="*/ 301 h 2096"/>
                <a:gd name="T44" fmla="*/ 1907 w 2097"/>
                <a:gd name="T45" fmla="*/ 424 h 2096"/>
                <a:gd name="T46" fmla="*/ 1821 w 2097"/>
                <a:gd name="T47" fmla="*/ 574 h 2096"/>
                <a:gd name="T48" fmla="*/ 1903 w 2097"/>
                <a:gd name="T49" fmla="*/ 744 h 2096"/>
                <a:gd name="T50" fmla="*/ 1941 w 2097"/>
                <a:gd name="T51" fmla="*/ 883 h 2096"/>
                <a:gd name="T52" fmla="*/ 2097 w 2097"/>
                <a:gd name="T53" fmla="*/ 1213 h 2096"/>
                <a:gd name="T54" fmla="*/ 1930 w 2097"/>
                <a:gd name="T55" fmla="*/ 1261 h 2096"/>
                <a:gd name="T56" fmla="*/ 1867 w 2097"/>
                <a:gd name="T57" fmla="*/ 1440 h 2096"/>
                <a:gd name="T58" fmla="*/ 1797 w 2097"/>
                <a:gd name="T59" fmla="*/ 1562 h 2096"/>
                <a:gd name="T60" fmla="*/ 1674 w 2097"/>
                <a:gd name="T61" fmla="*/ 1907 h 2096"/>
                <a:gd name="T62" fmla="*/ 1523 w 2097"/>
                <a:gd name="T63" fmla="*/ 1821 h 2096"/>
                <a:gd name="T64" fmla="*/ 1354 w 2097"/>
                <a:gd name="T65" fmla="*/ 1903 h 2096"/>
                <a:gd name="T66" fmla="*/ 1215 w 2097"/>
                <a:gd name="T67" fmla="*/ 1939 h 2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7" h="2096">
                  <a:moveTo>
                    <a:pt x="1215" y="2096"/>
                  </a:moveTo>
                  <a:lnTo>
                    <a:pt x="883" y="2096"/>
                  </a:lnTo>
                  <a:lnTo>
                    <a:pt x="883" y="1939"/>
                  </a:lnTo>
                  <a:lnTo>
                    <a:pt x="836" y="1930"/>
                  </a:lnTo>
                  <a:lnTo>
                    <a:pt x="744" y="1903"/>
                  </a:lnTo>
                  <a:lnTo>
                    <a:pt x="658" y="1867"/>
                  </a:lnTo>
                  <a:lnTo>
                    <a:pt x="575" y="1821"/>
                  </a:lnTo>
                  <a:lnTo>
                    <a:pt x="536" y="1795"/>
                  </a:lnTo>
                  <a:lnTo>
                    <a:pt x="440" y="1891"/>
                  </a:lnTo>
                  <a:lnTo>
                    <a:pt x="437" y="1890"/>
                  </a:lnTo>
                  <a:lnTo>
                    <a:pt x="433" y="1889"/>
                  </a:lnTo>
                  <a:lnTo>
                    <a:pt x="428" y="1904"/>
                  </a:lnTo>
                  <a:lnTo>
                    <a:pt x="424" y="1907"/>
                  </a:lnTo>
                  <a:lnTo>
                    <a:pt x="191" y="1672"/>
                  </a:lnTo>
                  <a:lnTo>
                    <a:pt x="301" y="1562"/>
                  </a:lnTo>
                  <a:lnTo>
                    <a:pt x="276" y="1523"/>
                  </a:lnTo>
                  <a:lnTo>
                    <a:pt x="231" y="1440"/>
                  </a:lnTo>
                  <a:lnTo>
                    <a:pt x="195" y="1353"/>
                  </a:lnTo>
                  <a:lnTo>
                    <a:pt x="168" y="1261"/>
                  </a:lnTo>
                  <a:lnTo>
                    <a:pt x="157" y="1213"/>
                  </a:lnTo>
                  <a:lnTo>
                    <a:pt x="0" y="1213"/>
                  </a:lnTo>
                  <a:lnTo>
                    <a:pt x="0" y="883"/>
                  </a:lnTo>
                  <a:lnTo>
                    <a:pt x="157" y="883"/>
                  </a:lnTo>
                  <a:lnTo>
                    <a:pt x="168" y="836"/>
                  </a:lnTo>
                  <a:lnTo>
                    <a:pt x="195" y="744"/>
                  </a:lnTo>
                  <a:lnTo>
                    <a:pt x="231" y="656"/>
                  </a:lnTo>
                  <a:lnTo>
                    <a:pt x="276" y="574"/>
                  </a:lnTo>
                  <a:lnTo>
                    <a:pt x="301" y="535"/>
                  </a:lnTo>
                  <a:lnTo>
                    <a:pt x="191" y="424"/>
                  </a:lnTo>
                  <a:lnTo>
                    <a:pt x="424" y="191"/>
                  </a:lnTo>
                  <a:lnTo>
                    <a:pt x="536" y="301"/>
                  </a:lnTo>
                  <a:lnTo>
                    <a:pt x="575" y="275"/>
                  </a:lnTo>
                  <a:lnTo>
                    <a:pt x="658" y="231"/>
                  </a:lnTo>
                  <a:lnTo>
                    <a:pt x="744" y="195"/>
                  </a:lnTo>
                  <a:lnTo>
                    <a:pt x="836" y="167"/>
                  </a:lnTo>
                  <a:lnTo>
                    <a:pt x="883" y="157"/>
                  </a:lnTo>
                  <a:lnTo>
                    <a:pt x="883" y="0"/>
                  </a:lnTo>
                  <a:lnTo>
                    <a:pt x="1215" y="0"/>
                  </a:lnTo>
                  <a:lnTo>
                    <a:pt x="1215" y="157"/>
                  </a:lnTo>
                  <a:lnTo>
                    <a:pt x="1261" y="167"/>
                  </a:lnTo>
                  <a:lnTo>
                    <a:pt x="1354" y="195"/>
                  </a:lnTo>
                  <a:lnTo>
                    <a:pt x="1440" y="231"/>
                  </a:lnTo>
                  <a:lnTo>
                    <a:pt x="1523" y="275"/>
                  </a:lnTo>
                  <a:lnTo>
                    <a:pt x="1562" y="301"/>
                  </a:lnTo>
                  <a:lnTo>
                    <a:pt x="1674" y="191"/>
                  </a:lnTo>
                  <a:lnTo>
                    <a:pt x="1907" y="424"/>
                  </a:lnTo>
                  <a:lnTo>
                    <a:pt x="1797" y="535"/>
                  </a:lnTo>
                  <a:lnTo>
                    <a:pt x="1821" y="574"/>
                  </a:lnTo>
                  <a:lnTo>
                    <a:pt x="1867" y="656"/>
                  </a:lnTo>
                  <a:lnTo>
                    <a:pt x="1903" y="744"/>
                  </a:lnTo>
                  <a:lnTo>
                    <a:pt x="1930" y="836"/>
                  </a:lnTo>
                  <a:lnTo>
                    <a:pt x="1941" y="883"/>
                  </a:lnTo>
                  <a:lnTo>
                    <a:pt x="2097" y="883"/>
                  </a:lnTo>
                  <a:lnTo>
                    <a:pt x="2097" y="1213"/>
                  </a:lnTo>
                  <a:lnTo>
                    <a:pt x="1941" y="1213"/>
                  </a:lnTo>
                  <a:lnTo>
                    <a:pt x="1930" y="1261"/>
                  </a:lnTo>
                  <a:lnTo>
                    <a:pt x="1903" y="1353"/>
                  </a:lnTo>
                  <a:lnTo>
                    <a:pt x="1867" y="1440"/>
                  </a:lnTo>
                  <a:lnTo>
                    <a:pt x="1821" y="1523"/>
                  </a:lnTo>
                  <a:lnTo>
                    <a:pt x="1797" y="1562"/>
                  </a:lnTo>
                  <a:lnTo>
                    <a:pt x="1907" y="1672"/>
                  </a:lnTo>
                  <a:lnTo>
                    <a:pt x="1674" y="1907"/>
                  </a:lnTo>
                  <a:lnTo>
                    <a:pt x="1562" y="1795"/>
                  </a:lnTo>
                  <a:lnTo>
                    <a:pt x="1523" y="1821"/>
                  </a:lnTo>
                  <a:lnTo>
                    <a:pt x="1440" y="1867"/>
                  </a:lnTo>
                  <a:lnTo>
                    <a:pt x="1354" y="1903"/>
                  </a:lnTo>
                  <a:lnTo>
                    <a:pt x="1261" y="1930"/>
                  </a:lnTo>
                  <a:lnTo>
                    <a:pt x="1215" y="1939"/>
                  </a:lnTo>
                  <a:lnTo>
                    <a:pt x="1215" y="20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9" name="Freeform 89"/>
            <p:cNvSpPr>
              <a:spLocks/>
            </p:cNvSpPr>
            <p:nvPr/>
          </p:nvSpPr>
          <p:spPr bwMode="auto">
            <a:xfrm>
              <a:off x="7370763" y="3554413"/>
              <a:ext cx="468313" cy="468313"/>
            </a:xfrm>
            <a:custGeom>
              <a:avLst/>
              <a:gdLst>
                <a:gd name="T0" fmla="*/ 590 w 1180"/>
                <a:gd name="T1" fmla="*/ 0 h 1179"/>
                <a:gd name="T2" fmla="*/ 529 w 1180"/>
                <a:gd name="T3" fmla="*/ 1 h 1179"/>
                <a:gd name="T4" fmla="*/ 414 w 1180"/>
                <a:gd name="T5" fmla="*/ 26 h 1179"/>
                <a:gd name="T6" fmla="*/ 309 w 1180"/>
                <a:gd name="T7" fmla="*/ 70 h 1179"/>
                <a:gd name="T8" fmla="*/ 214 w 1180"/>
                <a:gd name="T9" fmla="*/ 133 h 1179"/>
                <a:gd name="T10" fmla="*/ 134 w 1180"/>
                <a:gd name="T11" fmla="*/ 214 h 1179"/>
                <a:gd name="T12" fmla="*/ 70 w 1180"/>
                <a:gd name="T13" fmla="*/ 308 h 1179"/>
                <a:gd name="T14" fmla="*/ 26 w 1180"/>
                <a:gd name="T15" fmla="*/ 413 h 1179"/>
                <a:gd name="T16" fmla="*/ 3 w 1180"/>
                <a:gd name="T17" fmla="*/ 529 h 1179"/>
                <a:gd name="T18" fmla="*/ 0 w 1180"/>
                <a:gd name="T19" fmla="*/ 590 h 1179"/>
                <a:gd name="T20" fmla="*/ 3 w 1180"/>
                <a:gd name="T21" fmla="*/ 651 h 1179"/>
                <a:gd name="T22" fmla="*/ 26 w 1180"/>
                <a:gd name="T23" fmla="*/ 765 h 1179"/>
                <a:gd name="T24" fmla="*/ 70 w 1180"/>
                <a:gd name="T25" fmla="*/ 871 h 1179"/>
                <a:gd name="T26" fmla="*/ 134 w 1180"/>
                <a:gd name="T27" fmla="*/ 966 h 1179"/>
                <a:gd name="T28" fmla="*/ 214 w 1180"/>
                <a:gd name="T29" fmla="*/ 1045 h 1179"/>
                <a:gd name="T30" fmla="*/ 309 w 1180"/>
                <a:gd name="T31" fmla="*/ 1108 h 1179"/>
                <a:gd name="T32" fmla="*/ 414 w 1180"/>
                <a:gd name="T33" fmla="*/ 1154 h 1179"/>
                <a:gd name="T34" fmla="*/ 529 w 1180"/>
                <a:gd name="T35" fmla="*/ 1177 h 1179"/>
                <a:gd name="T36" fmla="*/ 590 w 1180"/>
                <a:gd name="T37" fmla="*/ 1179 h 1179"/>
                <a:gd name="T38" fmla="*/ 590 w 1180"/>
                <a:gd name="T39" fmla="*/ 1179 h 1179"/>
                <a:gd name="T40" fmla="*/ 651 w 1180"/>
                <a:gd name="T41" fmla="*/ 1177 h 1179"/>
                <a:gd name="T42" fmla="*/ 766 w 1180"/>
                <a:gd name="T43" fmla="*/ 1154 h 1179"/>
                <a:gd name="T44" fmla="*/ 871 w 1180"/>
                <a:gd name="T45" fmla="*/ 1108 h 1179"/>
                <a:gd name="T46" fmla="*/ 966 w 1180"/>
                <a:gd name="T47" fmla="*/ 1045 h 1179"/>
                <a:gd name="T48" fmla="*/ 1046 w 1180"/>
                <a:gd name="T49" fmla="*/ 966 h 1179"/>
                <a:gd name="T50" fmla="*/ 1110 w 1180"/>
                <a:gd name="T51" fmla="*/ 871 h 1179"/>
                <a:gd name="T52" fmla="*/ 1154 w 1180"/>
                <a:gd name="T53" fmla="*/ 765 h 1179"/>
                <a:gd name="T54" fmla="*/ 1177 w 1180"/>
                <a:gd name="T55" fmla="*/ 651 h 1179"/>
                <a:gd name="T56" fmla="*/ 1180 w 1180"/>
                <a:gd name="T57" fmla="*/ 590 h 1179"/>
                <a:gd name="T58" fmla="*/ 1177 w 1180"/>
                <a:gd name="T59" fmla="*/ 529 h 1179"/>
                <a:gd name="T60" fmla="*/ 1154 w 1180"/>
                <a:gd name="T61" fmla="*/ 413 h 1179"/>
                <a:gd name="T62" fmla="*/ 1110 w 1180"/>
                <a:gd name="T63" fmla="*/ 308 h 1179"/>
                <a:gd name="T64" fmla="*/ 1046 w 1180"/>
                <a:gd name="T65" fmla="*/ 214 h 1179"/>
                <a:gd name="T66" fmla="*/ 966 w 1180"/>
                <a:gd name="T67" fmla="*/ 133 h 1179"/>
                <a:gd name="T68" fmla="*/ 871 w 1180"/>
                <a:gd name="T69" fmla="*/ 70 h 1179"/>
                <a:gd name="T70" fmla="*/ 766 w 1180"/>
                <a:gd name="T71" fmla="*/ 26 h 1179"/>
                <a:gd name="T72" fmla="*/ 651 w 1180"/>
                <a:gd name="T73" fmla="*/ 1 h 1179"/>
                <a:gd name="T74" fmla="*/ 590 w 1180"/>
                <a:gd name="T75" fmla="*/ 0 h 1179"/>
                <a:gd name="T76" fmla="*/ 590 w 1180"/>
                <a:gd name="T77"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0" h="1179">
                  <a:moveTo>
                    <a:pt x="590" y="0"/>
                  </a:moveTo>
                  <a:lnTo>
                    <a:pt x="529" y="1"/>
                  </a:lnTo>
                  <a:lnTo>
                    <a:pt x="414" y="26"/>
                  </a:lnTo>
                  <a:lnTo>
                    <a:pt x="309" y="70"/>
                  </a:lnTo>
                  <a:lnTo>
                    <a:pt x="214" y="133"/>
                  </a:lnTo>
                  <a:lnTo>
                    <a:pt x="134" y="214"/>
                  </a:lnTo>
                  <a:lnTo>
                    <a:pt x="70" y="308"/>
                  </a:lnTo>
                  <a:lnTo>
                    <a:pt x="26" y="413"/>
                  </a:lnTo>
                  <a:lnTo>
                    <a:pt x="3" y="529"/>
                  </a:lnTo>
                  <a:lnTo>
                    <a:pt x="0" y="590"/>
                  </a:lnTo>
                  <a:lnTo>
                    <a:pt x="3" y="651"/>
                  </a:lnTo>
                  <a:lnTo>
                    <a:pt x="26" y="765"/>
                  </a:lnTo>
                  <a:lnTo>
                    <a:pt x="70" y="871"/>
                  </a:lnTo>
                  <a:lnTo>
                    <a:pt x="134" y="966"/>
                  </a:lnTo>
                  <a:lnTo>
                    <a:pt x="214" y="1045"/>
                  </a:lnTo>
                  <a:lnTo>
                    <a:pt x="309" y="1108"/>
                  </a:lnTo>
                  <a:lnTo>
                    <a:pt x="414" y="1154"/>
                  </a:lnTo>
                  <a:lnTo>
                    <a:pt x="529" y="1177"/>
                  </a:lnTo>
                  <a:lnTo>
                    <a:pt x="590" y="1179"/>
                  </a:lnTo>
                  <a:lnTo>
                    <a:pt x="590" y="1179"/>
                  </a:lnTo>
                  <a:lnTo>
                    <a:pt x="651" y="1177"/>
                  </a:lnTo>
                  <a:lnTo>
                    <a:pt x="766" y="1154"/>
                  </a:lnTo>
                  <a:lnTo>
                    <a:pt x="871" y="1108"/>
                  </a:lnTo>
                  <a:lnTo>
                    <a:pt x="966" y="1045"/>
                  </a:lnTo>
                  <a:lnTo>
                    <a:pt x="1046" y="966"/>
                  </a:lnTo>
                  <a:lnTo>
                    <a:pt x="1110" y="871"/>
                  </a:lnTo>
                  <a:lnTo>
                    <a:pt x="1154" y="765"/>
                  </a:lnTo>
                  <a:lnTo>
                    <a:pt x="1177" y="651"/>
                  </a:lnTo>
                  <a:lnTo>
                    <a:pt x="1180" y="590"/>
                  </a:lnTo>
                  <a:lnTo>
                    <a:pt x="1177" y="529"/>
                  </a:lnTo>
                  <a:lnTo>
                    <a:pt x="1154" y="413"/>
                  </a:lnTo>
                  <a:lnTo>
                    <a:pt x="1110" y="308"/>
                  </a:lnTo>
                  <a:lnTo>
                    <a:pt x="1046" y="214"/>
                  </a:lnTo>
                  <a:lnTo>
                    <a:pt x="966" y="133"/>
                  </a:lnTo>
                  <a:lnTo>
                    <a:pt x="871" y="70"/>
                  </a:lnTo>
                  <a:lnTo>
                    <a:pt x="766" y="26"/>
                  </a:lnTo>
                  <a:lnTo>
                    <a:pt x="651" y="1"/>
                  </a:lnTo>
                  <a:lnTo>
                    <a:pt x="590" y="0"/>
                  </a:lnTo>
                  <a:lnTo>
                    <a:pt x="5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0" name="Freeform 90"/>
            <p:cNvSpPr>
              <a:spLocks/>
            </p:cNvSpPr>
            <p:nvPr/>
          </p:nvSpPr>
          <p:spPr bwMode="auto">
            <a:xfrm>
              <a:off x="7389813" y="3028950"/>
              <a:ext cx="301625" cy="301625"/>
            </a:xfrm>
            <a:custGeom>
              <a:avLst/>
              <a:gdLst>
                <a:gd name="T0" fmla="*/ 441 w 760"/>
                <a:gd name="T1" fmla="*/ 761 h 761"/>
                <a:gd name="T2" fmla="*/ 320 w 760"/>
                <a:gd name="T3" fmla="*/ 761 h 761"/>
                <a:gd name="T4" fmla="*/ 320 w 760"/>
                <a:gd name="T5" fmla="*/ 704 h 761"/>
                <a:gd name="T6" fmla="*/ 287 w 760"/>
                <a:gd name="T7" fmla="*/ 696 h 761"/>
                <a:gd name="T8" fmla="*/ 223 w 760"/>
                <a:gd name="T9" fmla="*/ 670 h 761"/>
                <a:gd name="T10" fmla="*/ 195 w 760"/>
                <a:gd name="T11" fmla="*/ 652 h 761"/>
                <a:gd name="T12" fmla="*/ 154 w 760"/>
                <a:gd name="T13" fmla="*/ 692 h 761"/>
                <a:gd name="T14" fmla="*/ 69 w 760"/>
                <a:gd name="T15" fmla="*/ 606 h 761"/>
                <a:gd name="T16" fmla="*/ 109 w 760"/>
                <a:gd name="T17" fmla="*/ 566 h 761"/>
                <a:gd name="T18" fmla="*/ 91 w 760"/>
                <a:gd name="T19" fmla="*/ 538 h 761"/>
                <a:gd name="T20" fmla="*/ 65 w 760"/>
                <a:gd name="T21" fmla="*/ 474 h 761"/>
                <a:gd name="T22" fmla="*/ 57 w 760"/>
                <a:gd name="T23" fmla="*/ 441 h 761"/>
                <a:gd name="T24" fmla="*/ 0 w 760"/>
                <a:gd name="T25" fmla="*/ 441 h 761"/>
                <a:gd name="T26" fmla="*/ 0 w 760"/>
                <a:gd name="T27" fmla="*/ 320 h 761"/>
                <a:gd name="T28" fmla="*/ 57 w 760"/>
                <a:gd name="T29" fmla="*/ 320 h 761"/>
                <a:gd name="T30" fmla="*/ 65 w 760"/>
                <a:gd name="T31" fmla="*/ 286 h 761"/>
                <a:gd name="T32" fmla="*/ 91 w 760"/>
                <a:gd name="T33" fmla="*/ 223 h 761"/>
                <a:gd name="T34" fmla="*/ 109 w 760"/>
                <a:gd name="T35" fmla="*/ 194 h 761"/>
                <a:gd name="T36" fmla="*/ 69 w 760"/>
                <a:gd name="T37" fmla="*/ 154 h 761"/>
                <a:gd name="T38" fmla="*/ 154 w 760"/>
                <a:gd name="T39" fmla="*/ 69 h 761"/>
                <a:gd name="T40" fmla="*/ 195 w 760"/>
                <a:gd name="T41" fmla="*/ 109 h 761"/>
                <a:gd name="T42" fmla="*/ 223 w 760"/>
                <a:gd name="T43" fmla="*/ 91 h 761"/>
                <a:gd name="T44" fmla="*/ 287 w 760"/>
                <a:gd name="T45" fmla="*/ 65 h 761"/>
                <a:gd name="T46" fmla="*/ 320 w 760"/>
                <a:gd name="T47" fmla="*/ 57 h 761"/>
                <a:gd name="T48" fmla="*/ 320 w 760"/>
                <a:gd name="T49" fmla="*/ 0 h 761"/>
                <a:gd name="T50" fmla="*/ 441 w 760"/>
                <a:gd name="T51" fmla="*/ 0 h 761"/>
                <a:gd name="T52" fmla="*/ 441 w 760"/>
                <a:gd name="T53" fmla="*/ 57 h 761"/>
                <a:gd name="T54" fmla="*/ 475 w 760"/>
                <a:gd name="T55" fmla="*/ 65 h 761"/>
                <a:gd name="T56" fmla="*/ 538 w 760"/>
                <a:gd name="T57" fmla="*/ 91 h 761"/>
                <a:gd name="T58" fmla="*/ 567 w 760"/>
                <a:gd name="T59" fmla="*/ 109 h 761"/>
                <a:gd name="T60" fmla="*/ 607 w 760"/>
                <a:gd name="T61" fmla="*/ 69 h 761"/>
                <a:gd name="T62" fmla="*/ 691 w 760"/>
                <a:gd name="T63" fmla="*/ 154 h 761"/>
                <a:gd name="T64" fmla="*/ 651 w 760"/>
                <a:gd name="T65" fmla="*/ 194 h 761"/>
                <a:gd name="T66" fmla="*/ 669 w 760"/>
                <a:gd name="T67" fmla="*/ 223 h 761"/>
                <a:gd name="T68" fmla="*/ 696 w 760"/>
                <a:gd name="T69" fmla="*/ 286 h 761"/>
                <a:gd name="T70" fmla="*/ 704 w 760"/>
                <a:gd name="T71" fmla="*/ 320 h 761"/>
                <a:gd name="T72" fmla="*/ 760 w 760"/>
                <a:gd name="T73" fmla="*/ 320 h 761"/>
                <a:gd name="T74" fmla="*/ 760 w 760"/>
                <a:gd name="T75" fmla="*/ 441 h 761"/>
                <a:gd name="T76" fmla="*/ 704 w 760"/>
                <a:gd name="T77" fmla="*/ 441 h 761"/>
                <a:gd name="T78" fmla="*/ 696 w 760"/>
                <a:gd name="T79" fmla="*/ 474 h 761"/>
                <a:gd name="T80" fmla="*/ 669 w 760"/>
                <a:gd name="T81" fmla="*/ 538 h 761"/>
                <a:gd name="T82" fmla="*/ 651 w 760"/>
                <a:gd name="T83" fmla="*/ 566 h 761"/>
                <a:gd name="T84" fmla="*/ 691 w 760"/>
                <a:gd name="T85" fmla="*/ 606 h 761"/>
                <a:gd name="T86" fmla="*/ 607 w 760"/>
                <a:gd name="T87" fmla="*/ 692 h 761"/>
                <a:gd name="T88" fmla="*/ 567 w 760"/>
                <a:gd name="T89" fmla="*/ 652 h 761"/>
                <a:gd name="T90" fmla="*/ 538 w 760"/>
                <a:gd name="T91" fmla="*/ 670 h 761"/>
                <a:gd name="T92" fmla="*/ 475 w 760"/>
                <a:gd name="T93" fmla="*/ 696 h 761"/>
                <a:gd name="T94" fmla="*/ 441 w 760"/>
                <a:gd name="T95" fmla="*/ 704 h 761"/>
                <a:gd name="T96" fmla="*/ 441 w 760"/>
                <a:gd name="T97" fmla="*/ 761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0" h="761">
                  <a:moveTo>
                    <a:pt x="441" y="761"/>
                  </a:moveTo>
                  <a:lnTo>
                    <a:pt x="320" y="761"/>
                  </a:lnTo>
                  <a:lnTo>
                    <a:pt x="320" y="704"/>
                  </a:lnTo>
                  <a:lnTo>
                    <a:pt x="287" y="696"/>
                  </a:lnTo>
                  <a:lnTo>
                    <a:pt x="223" y="670"/>
                  </a:lnTo>
                  <a:lnTo>
                    <a:pt x="195" y="652"/>
                  </a:lnTo>
                  <a:lnTo>
                    <a:pt x="154" y="692"/>
                  </a:lnTo>
                  <a:lnTo>
                    <a:pt x="69" y="606"/>
                  </a:lnTo>
                  <a:lnTo>
                    <a:pt x="109" y="566"/>
                  </a:lnTo>
                  <a:lnTo>
                    <a:pt x="91" y="538"/>
                  </a:lnTo>
                  <a:lnTo>
                    <a:pt x="65" y="474"/>
                  </a:lnTo>
                  <a:lnTo>
                    <a:pt x="57" y="441"/>
                  </a:lnTo>
                  <a:lnTo>
                    <a:pt x="0" y="441"/>
                  </a:lnTo>
                  <a:lnTo>
                    <a:pt x="0" y="320"/>
                  </a:lnTo>
                  <a:lnTo>
                    <a:pt x="57" y="320"/>
                  </a:lnTo>
                  <a:lnTo>
                    <a:pt x="65" y="286"/>
                  </a:lnTo>
                  <a:lnTo>
                    <a:pt x="91" y="223"/>
                  </a:lnTo>
                  <a:lnTo>
                    <a:pt x="109" y="194"/>
                  </a:lnTo>
                  <a:lnTo>
                    <a:pt x="69" y="154"/>
                  </a:lnTo>
                  <a:lnTo>
                    <a:pt x="154" y="69"/>
                  </a:lnTo>
                  <a:lnTo>
                    <a:pt x="195" y="109"/>
                  </a:lnTo>
                  <a:lnTo>
                    <a:pt x="223" y="91"/>
                  </a:lnTo>
                  <a:lnTo>
                    <a:pt x="287" y="65"/>
                  </a:lnTo>
                  <a:lnTo>
                    <a:pt x="320" y="57"/>
                  </a:lnTo>
                  <a:lnTo>
                    <a:pt x="320" y="0"/>
                  </a:lnTo>
                  <a:lnTo>
                    <a:pt x="441" y="0"/>
                  </a:lnTo>
                  <a:lnTo>
                    <a:pt x="441" y="57"/>
                  </a:lnTo>
                  <a:lnTo>
                    <a:pt x="475" y="65"/>
                  </a:lnTo>
                  <a:lnTo>
                    <a:pt x="538" y="91"/>
                  </a:lnTo>
                  <a:lnTo>
                    <a:pt x="567" y="109"/>
                  </a:lnTo>
                  <a:lnTo>
                    <a:pt x="607" y="69"/>
                  </a:lnTo>
                  <a:lnTo>
                    <a:pt x="691" y="154"/>
                  </a:lnTo>
                  <a:lnTo>
                    <a:pt x="651" y="194"/>
                  </a:lnTo>
                  <a:lnTo>
                    <a:pt x="669" y="223"/>
                  </a:lnTo>
                  <a:lnTo>
                    <a:pt x="696" y="286"/>
                  </a:lnTo>
                  <a:lnTo>
                    <a:pt x="704" y="320"/>
                  </a:lnTo>
                  <a:lnTo>
                    <a:pt x="760" y="320"/>
                  </a:lnTo>
                  <a:lnTo>
                    <a:pt x="760" y="441"/>
                  </a:lnTo>
                  <a:lnTo>
                    <a:pt x="704" y="441"/>
                  </a:lnTo>
                  <a:lnTo>
                    <a:pt x="696" y="474"/>
                  </a:lnTo>
                  <a:lnTo>
                    <a:pt x="669" y="538"/>
                  </a:lnTo>
                  <a:lnTo>
                    <a:pt x="651" y="566"/>
                  </a:lnTo>
                  <a:lnTo>
                    <a:pt x="691" y="606"/>
                  </a:lnTo>
                  <a:lnTo>
                    <a:pt x="607" y="692"/>
                  </a:lnTo>
                  <a:lnTo>
                    <a:pt x="567" y="652"/>
                  </a:lnTo>
                  <a:lnTo>
                    <a:pt x="538" y="670"/>
                  </a:lnTo>
                  <a:lnTo>
                    <a:pt x="475" y="696"/>
                  </a:lnTo>
                  <a:lnTo>
                    <a:pt x="441" y="704"/>
                  </a:lnTo>
                  <a:lnTo>
                    <a:pt x="441" y="7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1" name="Freeform 91"/>
            <p:cNvSpPr>
              <a:spLocks/>
            </p:cNvSpPr>
            <p:nvPr/>
          </p:nvSpPr>
          <p:spPr bwMode="auto">
            <a:xfrm>
              <a:off x="7443788" y="3084513"/>
              <a:ext cx="193675" cy="192088"/>
            </a:xfrm>
            <a:custGeom>
              <a:avLst/>
              <a:gdLst>
                <a:gd name="T0" fmla="*/ 242 w 486"/>
                <a:gd name="T1" fmla="*/ 0 h 486"/>
                <a:gd name="T2" fmla="*/ 217 w 486"/>
                <a:gd name="T3" fmla="*/ 2 h 486"/>
                <a:gd name="T4" fmla="*/ 169 w 486"/>
                <a:gd name="T5" fmla="*/ 11 h 486"/>
                <a:gd name="T6" fmla="*/ 127 w 486"/>
                <a:gd name="T7" fmla="*/ 30 h 486"/>
                <a:gd name="T8" fmla="*/ 88 w 486"/>
                <a:gd name="T9" fmla="*/ 56 h 486"/>
                <a:gd name="T10" fmla="*/ 55 w 486"/>
                <a:gd name="T11" fmla="*/ 88 h 486"/>
                <a:gd name="T12" fmla="*/ 28 w 486"/>
                <a:gd name="T13" fmla="*/ 127 h 486"/>
                <a:gd name="T14" fmla="*/ 10 w 486"/>
                <a:gd name="T15" fmla="*/ 171 h 486"/>
                <a:gd name="T16" fmla="*/ 1 w 486"/>
                <a:gd name="T17" fmla="*/ 218 h 486"/>
                <a:gd name="T18" fmla="*/ 0 w 486"/>
                <a:gd name="T19" fmla="*/ 243 h 486"/>
                <a:gd name="T20" fmla="*/ 1 w 486"/>
                <a:gd name="T21" fmla="*/ 269 h 486"/>
                <a:gd name="T22" fmla="*/ 10 w 486"/>
                <a:gd name="T23" fmla="*/ 315 h 486"/>
                <a:gd name="T24" fmla="*/ 28 w 486"/>
                <a:gd name="T25" fmla="*/ 359 h 486"/>
                <a:gd name="T26" fmla="*/ 55 w 486"/>
                <a:gd name="T27" fmla="*/ 398 h 486"/>
                <a:gd name="T28" fmla="*/ 88 w 486"/>
                <a:gd name="T29" fmla="*/ 431 h 486"/>
                <a:gd name="T30" fmla="*/ 127 w 486"/>
                <a:gd name="T31" fmla="*/ 457 h 486"/>
                <a:gd name="T32" fmla="*/ 169 w 486"/>
                <a:gd name="T33" fmla="*/ 476 h 486"/>
                <a:gd name="T34" fmla="*/ 217 w 486"/>
                <a:gd name="T35" fmla="*/ 485 h 486"/>
                <a:gd name="T36" fmla="*/ 242 w 486"/>
                <a:gd name="T37" fmla="*/ 486 h 486"/>
                <a:gd name="T38" fmla="*/ 268 w 486"/>
                <a:gd name="T39" fmla="*/ 485 h 486"/>
                <a:gd name="T40" fmla="*/ 315 w 486"/>
                <a:gd name="T41" fmla="*/ 476 h 486"/>
                <a:gd name="T42" fmla="*/ 359 w 486"/>
                <a:gd name="T43" fmla="*/ 457 h 486"/>
                <a:gd name="T44" fmla="*/ 397 w 486"/>
                <a:gd name="T45" fmla="*/ 431 h 486"/>
                <a:gd name="T46" fmla="*/ 430 w 486"/>
                <a:gd name="T47" fmla="*/ 398 h 486"/>
                <a:gd name="T48" fmla="*/ 456 w 486"/>
                <a:gd name="T49" fmla="*/ 359 h 486"/>
                <a:gd name="T50" fmla="*/ 474 w 486"/>
                <a:gd name="T51" fmla="*/ 315 h 486"/>
                <a:gd name="T52" fmla="*/ 484 w 486"/>
                <a:gd name="T53" fmla="*/ 269 h 486"/>
                <a:gd name="T54" fmla="*/ 486 w 486"/>
                <a:gd name="T55" fmla="*/ 243 h 486"/>
                <a:gd name="T56" fmla="*/ 484 w 486"/>
                <a:gd name="T57" fmla="*/ 218 h 486"/>
                <a:gd name="T58" fmla="*/ 474 w 486"/>
                <a:gd name="T59" fmla="*/ 171 h 486"/>
                <a:gd name="T60" fmla="*/ 456 w 486"/>
                <a:gd name="T61" fmla="*/ 127 h 486"/>
                <a:gd name="T62" fmla="*/ 430 w 486"/>
                <a:gd name="T63" fmla="*/ 88 h 486"/>
                <a:gd name="T64" fmla="*/ 397 w 486"/>
                <a:gd name="T65" fmla="*/ 56 h 486"/>
                <a:gd name="T66" fmla="*/ 359 w 486"/>
                <a:gd name="T67" fmla="*/ 30 h 486"/>
                <a:gd name="T68" fmla="*/ 315 w 486"/>
                <a:gd name="T69" fmla="*/ 11 h 486"/>
                <a:gd name="T70" fmla="*/ 268 w 486"/>
                <a:gd name="T71" fmla="*/ 2 h 486"/>
                <a:gd name="T72" fmla="*/ 242 w 486"/>
                <a:gd name="T7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6" h="486">
                  <a:moveTo>
                    <a:pt x="242" y="0"/>
                  </a:moveTo>
                  <a:lnTo>
                    <a:pt x="217" y="2"/>
                  </a:lnTo>
                  <a:lnTo>
                    <a:pt x="169" y="11"/>
                  </a:lnTo>
                  <a:lnTo>
                    <a:pt x="127" y="30"/>
                  </a:lnTo>
                  <a:lnTo>
                    <a:pt x="88" y="56"/>
                  </a:lnTo>
                  <a:lnTo>
                    <a:pt x="55" y="88"/>
                  </a:lnTo>
                  <a:lnTo>
                    <a:pt x="28" y="127"/>
                  </a:lnTo>
                  <a:lnTo>
                    <a:pt x="10" y="171"/>
                  </a:lnTo>
                  <a:lnTo>
                    <a:pt x="1" y="218"/>
                  </a:lnTo>
                  <a:lnTo>
                    <a:pt x="0" y="243"/>
                  </a:lnTo>
                  <a:lnTo>
                    <a:pt x="1" y="269"/>
                  </a:lnTo>
                  <a:lnTo>
                    <a:pt x="10" y="315"/>
                  </a:lnTo>
                  <a:lnTo>
                    <a:pt x="28" y="359"/>
                  </a:lnTo>
                  <a:lnTo>
                    <a:pt x="55" y="398"/>
                  </a:lnTo>
                  <a:lnTo>
                    <a:pt x="88" y="431"/>
                  </a:lnTo>
                  <a:lnTo>
                    <a:pt x="127" y="457"/>
                  </a:lnTo>
                  <a:lnTo>
                    <a:pt x="169" y="476"/>
                  </a:lnTo>
                  <a:lnTo>
                    <a:pt x="217" y="485"/>
                  </a:lnTo>
                  <a:lnTo>
                    <a:pt x="242" y="486"/>
                  </a:lnTo>
                  <a:lnTo>
                    <a:pt x="268" y="485"/>
                  </a:lnTo>
                  <a:lnTo>
                    <a:pt x="315" y="476"/>
                  </a:lnTo>
                  <a:lnTo>
                    <a:pt x="359" y="457"/>
                  </a:lnTo>
                  <a:lnTo>
                    <a:pt x="397" y="431"/>
                  </a:lnTo>
                  <a:lnTo>
                    <a:pt x="430" y="398"/>
                  </a:lnTo>
                  <a:lnTo>
                    <a:pt x="456" y="359"/>
                  </a:lnTo>
                  <a:lnTo>
                    <a:pt x="474" y="315"/>
                  </a:lnTo>
                  <a:lnTo>
                    <a:pt x="484" y="269"/>
                  </a:lnTo>
                  <a:lnTo>
                    <a:pt x="486" y="243"/>
                  </a:lnTo>
                  <a:lnTo>
                    <a:pt x="484" y="218"/>
                  </a:lnTo>
                  <a:lnTo>
                    <a:pt x="474" y="171"/>
                  </a:lnTo>
                  <a:lnTo>
                    <a:pt x="456" y="127"/>
                  </a:lnTo>
                  <a:lnTo>
                    <a:pt x="430" y="88"/>
                  </a:lnTo>
                  <a:lnTo>
                    <a:pt x="397" y="56"/>
                  </a:lnTo>
                  <a:lnTo>
                    <a:pt x="359" y="30"/>
                  </a:lnTo>
                  <a:lnTo>
                    <a:pt x="315" y="11"/>
                  </a:lnTo>
                  <a:lnTo>
                    <a:pt x="268" y="2"/>
                  </a:lnTo>
                  <a:lnTo>
                    <a:pt x="242" y="0"/>
                  </a:lnTo>
                  <a:close/>
                </a:path>
              </a:pathLst>
            </a:custGeom>
            <a:solidFill>
              <a:srgbClr val="B3C6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2" name="Freeform 92"/>
            <p:cNvSpPr>
              <a:spLocks/>
            </p:cNvSpPr>
            <p:nvPr/>
          </p:nvSpPr>
          <p:spPr bwMode="auto">
            <a:xfrm>
              <a:off x="6237288" y="3757613"/>
              <a:ext cx="298450" cy="298450"/>
            </a:xfrm>
            <a:custGeom>
              <a:avLst/>
              <a:gdLst>
                <a:gd name="T0" fmla="*/ 302 w 750"/>
                <a:gd name="T1" fmla="*/ 749 h 749"/>
                <a:gd name="T2" fmla="*/ 246 w 750"/>
                <a:gd name="T3" fmla="*/ 729 h 749"/>
                <a:gd name="T4" fmla="*/ 191 w 750"/>
                <a:gd name="T5" fmla="*/ 709 h 749"/>
                <a:gd name="T6" fmla="*/ 210 w 750"/>
                <a:gd name="T7" fmla="*/ 655 h 749"/>
                <a:gd name="T8" fmla="*/ 180 w 750"/>
                <a:gd name="T9" fmla="*/ 636 h 749"/>
                <a:gd name="T10" fmla="*/ 130 w 750"/>
                <a:gd name="T11" fmla="*/ 591 h 749"/>
                <a:gd name="T12" fmla="*/ 110 w 750"/>
                <a:gd name="T13" fmla="*/ 563 h 749"/>
                <a:gd name="T14" fmla="*/ 58 w 750"/>
                <a:gd name="T15" fmla="*/ 588 h 749"/>
                <a:gd name="T16" fmla="*/ 8 w 750"/>
                <a:gd name="T17" fmla="*/ 479 h 749"/>
                <a:gd name="T18" fmla="*/ 60 w 750"/>
                <a:gd name="T19" fmla="*/ 456 h 749"/>
                <a:gd name="T20" fmla="*/ 52 w 750"/>
                <a:gd name="T21" fmla="*/ 423 h 749"/>
                <a:gd name="T22" fmla="*/ 49 w 750"/>
                <a:gd name="T23" fmla="*/ 355 h 749"/>
                <a:gd name="T24" fmla="*/ 53 w 750"/>
                <a:gd name="T25" fmla="*/ 321 h 749"/>
                <a:gd name="T26" fmla="*/ 0 w 750"/>
                <a:gd name="T27" fmla="*/ 302 h 749"/>
                <a:gd name="T28" fmla="*/ 41 w 750"/>
                <a:gd name="T29" fmla="*/ 189 h 749"/>
                <a:gd name="T30" fmla="*/ 95 w 750"/>
                <a:gd name="T31" fmla="*/ 208 h 749"/>
                <a:gd name="T32" fmla="*/ 113 w 750"/>
                <a:gd name="T33" fmla="*/ 180 h 749"/>
                <a:gd name="T34" fmla="*/ 158 w 750"/>
                <a:gd name="T35" fmla="*/ 129 h 749"/>
                <a:gd name="T36" fmla="*/ 185 w 750"/>
                <a:gd name="T37" fmla="*/ 108 h 749"/>
                <a:gd name="T38" fmla="*/ 162 w 750"/>
                <a:gd name="T39" fmla="*/ 58 h 749"/>
                <a:gd name="T40" fmla="*/ 270 w 750"/>
                <a:gd name="T41" fmla="*/ 7 h 749"/>
                <a:gd name="T42" fmla="*/ 293 w 750"/>
                <a:gd name="T43" fmla="*/ 58 h 749"/>
                <a:gd name="T44" fmla="*/ 333 w 750"/>
                <a:gd name="T45" fmla="*/ 50 h 749"/>
                <a:gd name="T46" fmla="*/ 375 w 750"/>
                <a:gd name="T47" fmla="*/ 47 h 749"/>
                <a:gd name="T48" fmla="*/ 402 w 750"/>
                <a:gd name="T49" fmla="*/ 49 h 749"/>
                <a:gd name="T50" fmla="*/ 429 w 750"/>
                <a:gd name="T51" fmla="*/ 53 h 749"/>
                <a:gd name="T52" fmla="*/ 448 w 750"/>
                <a:gd name="T53" fmla="*/ 0 h 749"/>
                <a:gd name="T54" fmla="*/ 504 w 750"/>
                <a:gd name="T55" fmla="*/ 19 h 749"/>
                <a:gd name="T56" fmla="*/ 560 w 750"/>
                <a:gd name="T57" fmla="*/ 40 h 749"/>
                <a:gd name="T58" fmla="*/ 540 w 750"/>
                <a:gd name="T59" fmla="*/ 93 h 749"/>
                <a:gd name="T60" fmla="*/ 570 w 750"/>
                <a:gd name="T61" fmla="*/ 112 h 749"/>
                <a:gd name="T62" fmla="*/ 620 w 750"/>
                <a:gd name="T63" fmla="*/ 158 h 749"/>
                <a:gd name="T64" fmla="*/ 640 w 750"/>
                <a:gd name="T65" fmla="*/ 185 h 749"/>
                <a:gd name="T66" fmla="*/ 692 w 750"/>
                <a:gd name="T67" fmla="*/ 160 h 749"/>
                <a:gd name="T68" fmla="*/ 743 w 750"/>
                <a:gd name="T69" fmla="*/ 269 h 749"/>
                <a:gd name="T70" fmla="*/ 691 w 750"/>
                <a:gd name="T71" fmla="*/ 292 h 749"/>
                <a:gd name="T72" fmla="*/ 699 w 750"/>
                <a:gd name="T73" fmla="*/ 325 h 749"/>
                <a:gd name="T74" fmla="*/ 701 w 750"/>
                <a:gd name="T75" fmla="*/ 394 h 749"/>
                <a:gd name="T76" fmla="*/ 697 w 750"/>
                <a:gd name="T77" fmla="*/ 427 h 749"/>
                <a:gd name="T78" fmla="*/ 750 w 750"/>
                <a:gd name="T79" fmla="*/ 447 h 749"/>
                <a:gd name="T80" fmla="*/ 709 w 750"/>
                <a:gd name="T81" fmla="*/ 559 h 749"/>
                <a:gd name="T82" fmla="*/ 656 w 750"/>
                <a:gd name="T83" fmla="*/ 540 h 749"/>
                <a:gd name="T84" fmla="*/ 638 w 750"/>
                <a:gd name="T85" fmla="*/ 569 h 749"/>
                <a:gd name="T86" fmla="*/ 591 w 750"/>
                <a:gd name="T87" fmla="*/ 619 h 749"/>
                <a:gd name="T88" fmla="*/ 565 w 750"/>
                <a:gd name="T89" fmla="*/ 640 h 749"/>
                <a:gd name="T90" fmla="*/ 588 w 750"/>
                <a:gd name="T91" fmla="*/ 690 h 749"/>
                <a:gd name="T92" fmla="*/ 481 w 750"/>
                <a:gd name="T93" fmla="*/ 741 h 749"/>
                <a:gd name="T94" fmla="*/ 456 w 750"/>
                <a:gd name="T95" fmla="*/ 690 h 749"/>
                <a:gd name="T96" fmla="*/ 416 w 750"/>
                <a:gd name="T97" fmla="*/ 698 h 749"/>
                <a:gd name="T98" fmla="*/ 375 w 750"/>
                <a:gd name="T99" fmla="*/ 701 h 749"/>
                <a:gd name="T100" fmla="*/ 349 w 750"/>
                <a:gd name="T101" fmla="*/ 699 h 749"/>
                <a:gd name="T102" fmla="*/ 321 w 750"/>
                <a:gd name="T103" fmla="*/ 696 h 749"/>
                <a:gd name="T104" fmla="*/ 302 w 750"/>
                <a:gd name="T105" fmla="*/ 749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0" h="749">
                  <a:moveTo>
                    <a:pt x="302" y="749"/>
                  </a:moveTo>
                  <a:lnTo>
                    <a:pt x="246" y="729"/>
                  </a:lnTo>
                  <a:lnTo>
                    <a:pt x="191" y="709"/>
                  </a:lnTo>
                  <a:lnTo>
                    <a:pt x="210" y="655"/>
                  </a:lnTo>
                  <a:lnTo>
                    <a:pt x="180" y="636"/>
                  </a:lnTo>
                  <a:lnTo>
                    <a:pt x="130" y="591"/>
                  </a:lnTo>
                  <a:lnTo>
                    <a:pt x="110" y="563"/>
                  </a:lnTo>
                  <a:lnTo>
                    <a:pt x="58" y="588"/>
                  </a:lnTo>
                  <a:lnTo>
                    <a:pt x="8" y="479"/>
                  </a:lnTo>
                  <a:lnTo>
                    <a:pt x="60" y="456"/>
                  </a:lnTo>
                  <a:lnTo>
                    <a:pt x="52" y="423"/>
                  </a:lnTo>
                  <a:lnTo>
                    <a:pt x="49" y="355"/>
                  </a:lnTo>
                  <a:lnTo>
                    <a:pt x="53" y="321"/>
                  </a:lnTo>
                  <a:lnTo>
                    <a:pt x="0" y="302"/>
                  </a:lnTo>
                  <a:lnTo>
                    <a:pt x="41" y="189"/>
                  </a:lnTo>
                  <a:lnTo>
                    <a:pt x="95" y="208"/>
                  </a:lnTo>
                  <a:lnTo>
                    <a:pt x="113" y="180"/>
                  </a:lnTo>
                  <a:lnTo>
                    <a:pt x="158" y="129"/>
                  </a:lnTo>
                  <a:lnTo>
                    <a:pt x="185" y="108"/>
                  </a:lnTo>
                  <a:lnTo>
                    <a:pt x="162" y="58"/>
                  </a:lnTo>
                  <a:lnTo>
                    <a:pt x="270" y="7"/>
                  </a:lnTo>
                  <a:lnTo>
                    <a:pt x="293" y="58"/>
                  </a:lnTo>
                  <a:lnTo>
                    <a:pt x="333" y="50"/>
                  </a:lnTo>
                  <a:lnTo>
                    <a:pt x="375" y="47"/>
                  </a:lnTo>
                  <a:lnTo>
                    <a:pt x="402" y="49"/>
                  </a:lnTo>
                  <a:lnTo>
                    <a:pt x="429" y="53"/>
                  </a:lnTo>
                  <a:lnTo>
                    <a:pt x="448" y="0"/>
                  </a:lnTo>
                  <a:lnTo>
                    <a:pt x="504" y="19"/>
                  </a:lnTo>
                  <a:lnTo>
                    <a:pt x="560" y="40"/>
                  </a:lnTo>
                  <a:lnTo>
                    <a:pt x="540" y="93"/>
                  </a:lnTo>
                  <a:lnTo>
                    <a:pt x="570" y="112"/>
                  </a:lnTo>
                  <a:lnTo>
                    <a:pt x="620" y="158"/>
                  </a:lnTo>
                  <a:lnTo>
                    <a:pt x="640" y="185"/>
                  </a:lnTo>
                  <a:lnTo>
                    <a:pt x="692" y="160"/>
                  </a:lnTo>
                  <a:lnTo>
                    <a:pt x="743" y="269"/>
                  </a:lnTo>
                  <a:lnTo>
                    <a:pt x="691" y="292"/>
                  </a:lnTo>
                  <a:lnTo>
                    <a:pt x="699" y="325"/>
                  </a:lnTo>
                  <a:lnTo>
                    <a:pt x="701" y="394"/>
                  </a:lnTo>
                  <a:lnTo>
                    <a:pt x="697" y="427"/>
                  </a:lnTo>
                  <a:lnTo>
                    <a:pt x="750" y="447"/>
                  </a:lnTo>
                  <a:lnTo>
                    <a:pt x="709" y="559"/>
                  </a:lnTo>
                  <a:lnTo>
                    <a:pt x="656" y="540"/>
                  </a:lnTo>
                  <a:lnTo>
                    <a:pt x="638" y="569"/>
                  </a:lnTo>
                  <a:lnTo>
                    <a:pt x="591" y="619"/>
                  </a:lnTo>
                  <a:lnTo>
                    <a:pt x="565" y="640"/>
                  </a:lnTo>
                  <a:lnTo>
                    <a:pt x="588" y="690"/>
                  </a:lnTo>
                  <a:lnTo>
                    <a:pt x="481" y="741"/>
                  </a:lnTo>
                  <a:lnTo>
                    <a:pt x="456" y="690"/>
                  </a:lnTo>
                  <a:lnTo>
                    <a:pt x="416" y="698"/>
                  </a:lnTo>
                  <a:lnTo>
                    <a:pt x="375" y="701"/>
                  </a:lnTo>
                  <a:lnTo>
                    <a:pt x="349" y="699"/>
                  </a:lnTo>
                  <a:lnTo>
                    <a:pt x="321" y="696"/>
                  </a:lnTo>
                  <a:lnTo>
                    <a:pt x="302" y="7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3" name="Freeform 93"/>
            <p:cNvSpPr>
              <a:spLocks/>
            </p:cNvSpPr>
            <p:nvPr/>
          </p:nvSpPr>
          <p:spPr bwMode="auto">
            <a:xfrm>
              <a:off x="6289675" y="3811588"/>
              <a:ext cx="192088" cy="190500"/>
            </a:xfrm>
            <a:custGeom>
              <a:avLst/>
              <a:gdLst>
                <a:gd name="T0" fmla="*/ 242 w 483"/>
                <a:gd name="T1" fmla="*/ 0 h 482"/>
                <a:gd name="T2" fmla="*/ 205 w 483"/>
                <a:gd name="T3" fmla="*/ 3 h 482"/>
                <a:gd name="T4" fmla="*/ 137 w 483"/>
                <a:gd name="T5" fmla="*/ 23 h 482"/>
                <a:gd name="T6" fmla="*/ 77 w 483"/>
                <a:gd name="T7" fmla="*/ 65 h 482"/>
                <a:gd name="T8" fmla="*/ 30 w 483"/>
                <a:gd name="T9" fmla="*/ 123 h 482"/>
                <a:gd name="T10" fmla="*/ 16 w 483"/>
                <a:gd name="T11" fmla="*/ 159 h 482"/>
                <a:gd name="T12" fmla="*/ 8 w 483"/>
                <a:gd name="T13" fmla="*/ 183 h 482"/>
                <a:gd name="T14" fmla="*/ 0 w 483"/>
                <a:gd name="T15" fmla="*/ 229 h 482"/>
                <a:gd name="T16" fmla="*/ 3 w 483"/>
                <a:gd name="T17" fmla="*/ 277 h 482"/>
                <a:gd name="T18" fmla="*/ 15 w 483"/>
                <a:gd name="T19" fmla="*/ 321 h 482"/>
                <a:gd name="T20" fmla="*/ 34 w 483"/>
                <a:gd name="T21" fmla="*/ 364 h 482"/>
                <a:gd name="T22" fmla="*/ 61 w 483"/>
                <a:gd name="T23" fmla="*/ 402 h 482"/>
                <a:gd name="T24" fmla="*/ 96 w 483"/>
                <a:gd name="T25" fmla="*/ 433 h 482"/>
                <a:gd name="T26" fmla="*/ 137 w 483"/>
                <a:gd name="T27" fmla="*/ 459 h 482"/>
                <a:gd name="T28" fmla="*/ 160 w 483"/>
                <a:gd name="T29" fmla="*/ 468 h 482"/>
                <a:gd name="T30" fmla="*/ 181 w 483"/>
                <a:gd name="T31" fmla="*/ 474 h 482"/>
                <a:gd name="T32" fmla="*/ 222 w 483"/>
                <a:gd name="T33" fmla="*/ 481 h 482"/>
                <a:gd name="T34" fmla="*/ 242 w 483"/>
                <a:gd name="T35" fmla="*/ 482 h 482"/>
                <a:gd name="T36" fmla="*/ 279 w 483"/>
                <a:gd name="T37" fmla="*/ 480 h 482"/>
                <a:gd name="T38" fmla="*/ 348 w 483"/>
                <a:gd name="T39" fmla="*/ 459 h 482"/>
                <a:gd name="T40" fmla="*/ 407 w 483"/>
                <a:gd name="T41" fmla="*/ 417 h 482"/>
                <a:gd name="T42" fmla="*/ 453 w 483"/>
                <a:gd name="T43" fmla="*/ 359 h 482"/>
                <a:gd name="T44" fmla="*/ 468 w 483"/>
                <a:gd name="T45" fmla="*/ 324 h 482"/>
                <a:gd name="T46" fmla="*/ 476 w 483"/>
                <a:gd name="T47" fmla="*/ 299 h 482"/>
                <a:gd name="T48" fmla="*/ 483 w 483"/>
                <a:gd name="T49" fmla="*/ 253 h 482"/>
                <a:gd name="T50" fmla="*/ 481 w 483"/>
                <a:gd name="T51" fmla="*/ 206 h 482"/>
                <a:gd name="T52" fmla="*/ 470 w 483"/>
                <a:gd name="T53" fmla="*/ 161 h 482"/>
                <a:gd name="T54" fmla="*/ 450 w 483"/>
                <a:gd name="T55" fmla="*/ 118 h 482"/>
                <a:gd name="T56" fmla="*/ 423 w 483"/>
                <a:gd name="T57" fmla="*/ 82 h 482"/>
                <a:gd name="T58" fmla="*/ 388 w 483"/>
                <a:gd name="T59" fmla="*/ 49 h 482"/>
                <a:gd name="T60" fmla="*/ 348 w 483"/>
                <a:gd name="T61" fmla="*/ 23 h 482"/>
                <a:gd name="T62" fmla="*/ 324 w 483"/>
                <a:gd name="T63" fmla="*/ 14 h 482"/>
                <a:gd name="T64" fmla="*/ 304 w 483"/>
                <a:gd name="T65" fmla="*/ 8 h 482"/>
                <a:gd name="T66" fmla="*/ 262 w 483"/>
                <a:gd name="T67" fmla="*/ 1 h 482"/>
                <a:gd name="T68" fmla="*/ 242 w 483"/>
                <a:gd name="T69"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3" h="482">
                  <a:moveTo>
                    <a:pt x="242" y="0"/>
                  </a:moveTo>
                  <a:lnTo>
                    <a:pt x="205" y="3"/>
                  </a:lnTo>
                  <a:lnTo>
                    <a:pt x="137" y="23"/>
                  </a:lnTo>
                  <a:lnTo>
                    <a:pt x="77" y="65"/>
                  </a:lnTo>
                  <a:lnTo>
                    <a:pt x="30" y="123"/>
                  </a:lnTo>
                  <a:lnTo>
                    <a:pt x="16" y="159"/>
                  </a:lnTo>
                  <a:lnTo>
                    <a:pt x="8" y="183"/>
                  </a:lnTo>
                  <a:lnTo>
                    <a:pt x="0" y="229"/>
                  </a:lnTo>
                  <a:lnTo>
                    <a:pt x="3" y="277"/>
                  </a:lnTo>
                  <a:lnTo>
                    <a:pt x="15" y="321"/>
                  </a:lnTo>
                  <a:lnTo>
                    <a:pt x="34" y="364"/>
                  </a:lnTo>
                  <a:lnTo>
                    <a:pt x="61" y="402"/>
                  </a:lnTo>
                  <a:lnTo>
                    <a:pt x="96" y="433"/>
                  </a:lnTo>
                  <a:lnTo>
                    <a:pt x="137" y="459"/>
                  </a:lnTo>
                  <a:lnTo>
                    <a:pt x="160" y="468"/>
                  </a:lnTo>
                  <a:lnTo>
                    <a:pt x="181" y="474"/>
                  </a:lnTo>
                  <a:lnTo>
                    <a:pt x="222" y="481"/>
                  </a:lnTo>
                  <a:lnTo>
                    <a:pt x="242" y="482"/>
                  </a:lnTo>
                  <a:lnTo>
                    <a:pt x="279" y="480"/>
                  </a:lnTo>
                  <a:lnTo>
                    <a:pt x="348" y="459"/>
                  </a:lnTo>
                  <a:lnTo>
                    <a:pt x="407" y="417"/>
                  </a:lnTo>
                  <a:lnTo>
                    <a:pt x="453" y="359"/>
                  </a:lnTo>
                  <a:lnTo>
                    <a:pt x="468" y="324"/>
                  </a:lnTo>
                  <a:lnTo>
                    <a:pt x="476" y="299"/>
                  </a:lnTo>
                  <a:lnTo>
                    <a:pt x="483" y="253"/>
                  </a:lnTo>
                  <a:lnTo>
                    <a:pt x="481" y="206"/>
                  </a:lnTo>
                  <a:lnTo>
                    <a:pt x="470" y="161"/>
                  </a:lnTo>
                  <a:lnTo>
                    <a:pt x="450" y="118"/>
                  </a:lnTo>
                  <a:lnTo>
                    <a:pt x="423" y="82"/>
                  </a:lnTo>
                  <a:lnTo>
                    <a:pt x="388" y="49"/>
                  </a:lnTo>
                  <a:lnTo>
                    <a:pt x="348" y="23"/>
                  </a:lnTo>
                  <a:lnTo>
                    <a:pt x="324" y="14"/>
                  </a:lnTo>
                  <a:lnTo>
                    <a:pt x="304" y="8"/>
                  </a:lnTo>
                  <a:lnTo>
                    <a:pt x="262" y="1"/>
                  </a:lnTo>
                  <a:lnTo>
                    <a:pt x="242" y="0"/>
                  </a:lnTo>
                  <a:close/>
                </a:path>
              </a:pathLst>
            </a:custGeom>
            <a:solidFill>
              <a:srgbClr val="A625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4" name="Freeform 94"/>
            <p:cNvSpPr>
              <a:spLocks/>
            </p:cNvSpPr>
            <p:nvPr/>
          </p:nvSpPr>
          <p:spPr bwMode="auto">
            <a:xfrm>
              <a:off x="6578600" y="3609975"/>
              <a:ext cx="595313" cy="593725"/>
            </a:xfrm>
            <a:custGeom>
              <a:avLst/>
              <a:gdLst>
                <a:gd name="T0" fmla="*/ 701 w 1497"/>
                <a:gd name="T1" fmla="*/ 1496 h 1496"/>
                <a:gd name="T2" fmla="*/ 566 w 1497"/>
                <a:gd name="T3" fmla="*/ 1474 h 1496"/>
                <a:gd name="T4" fmla="*/ 565 w 1497"/>
                <a:gd name="T5" fmla="*/ 1351 h 1496"/>
                <a:gd name="T6" fmla="*/ 424 w 1497"/>
                <a:gd name="T7" fmla="*/ 1289 h 1496"/>
                <a:gd name="T8" fmla="*/ 303 w 1497"/>
                <a:gd name="T9" fmla="*/ 1350 h 1496"/>
                <a:gd name="T10" fmla="*/ 219 w 1497"/>
                <a:gd name="T11" fmla="*/ 1278 h 1496"/>
                <a:gd name="T12" fmla="*/ 126 w 1497"/>
                <a:gd name="T13" fmla="*/ 1164 h 1496"/>
                <a:gd name="T14" fmla="*/ 209 w 1497"/>
                <a:gd name="T15" fmla="*/ 1072 h 1496"/>
                <a:gd name="T16" fmla="*/ 146 w 1497"/>
                <a:gd name="T17" fmla="*/ 933 h 1496"/>
                <a:gd name="T18" fmla="*/ 126 w 1497"/>
                <a:gd name="T19" fmla="*/ 841 h 1496"/>
                <a:gd name="T20" fmla="*/ 2 w 1497"/>
                <a:gd name="T21" fmla="*/ 821 h 1496"/>
                <a:gd name="T22" fmla="*/ 2 w 1497"/>
                <a:gd name="T23" fmla="*/ 673 h 1496"/>
                <a:gd name="T24" fmla="*/ 22 w 1497"/>
                <a:gd name="T25" fmla="*/ 567 h 1496"/>
                <a:gd name="T26" fmla="*/ 145 w 1497"/>
                <a:gd name="T27" fmla="*/ 565 h 1496"/>
                <a:gd name="T28" fmla="*/ 207 w 1497"/>
                <a:gd name="T29" fmla="*/ 424 h 1496"/>
                <a:gd name="T30" fmla="*/ 146 w 1497"/>
                <a:gd name="T31" fmla="*/ 302 h 1496"/>
                <a:gd name="T32" fmla="*/ 218 w 1497"/>
                <a:gd name="T33" fmla="*/ 219 h 1496"/>
                <a:gd name="T34" fmla="*/ 332 w 1497"/>
                <a:gd name="T35" fmla="*/ 126 h 1496"/>
                <a:gd name="T36" fmla="*/ 424 w 1497"/>
                <a:gd name="T37" fmla="*/ 209 h 1496"/>
                <a:gd name="T38" fmla="*/ 463 w 1497"/>
                <a:gd name="T39" fmla="*/ 187 h 1496"/>
                <a:gd name="T40" fmla="*/ 604 w 1497"/>
                <a:gd name="T41" fmla="*/ 135 h 1496"/>
                <a:gd name="T42" fmla="*/ 638 w 1497"/>
                <a:gd name="T43" fmla="*/ 8 h 1496"/>
                <a:gd name="T44" fmla="*/ 749 w 1497"/>
                <a:gd name="T45" fmla="*/ 0 h 1496"/>
                <a:gd name="T46" fmla="*/ 885 w 1497"/>
                <a:gd name="T47" fmla="*/ 12 h 1496"/>
                <a:gd name="T48" fmla="*/ 901 w 1497"/>
                <a:gd name="T49" fmla="*/ 138 h 1496"/>
                <a:gd name="T50" fmla="*/ 989 w 1497"/>
                <a:gd name="T51" fmla="*/ 166 h 1496"/>
                <a:gd name="T52" fmla="*/ 1122 w 1497"/>
                <a:gd name="T53" fmla="*/ 243 h 1496"/>
                <a:gd name="T54" fmla="*/ 1222 w 1497"/>
                <a:gd name="T55" fmla="*/ 169 h 1496"/>
                <a:gd name="T56" fmla="*/ 1326 w 1497"/>
                <a:gd name="T57" fmla="*/ 272 h 1496"/>
                <a:gd name="T58" fmla="*/ 1389 w 1497"/>
                <a:gd name="T59" fmla="*/ 363 h 1496"/>
                <a:gd name="T60" fmla="*/ 1317 w 1497"/>
                <a:gd name="T61" fmla="*/ 477 h 1496"/>
                <a:gd name="T62" fmla="*/ 1365 w 1497"/>
                <a:gd name="T63" fmla="*/ 624 h 1496"/>
                <a:gd name="T64" fmla="*/ 1488 w 1497"/>
                <a:gd name="T65" fmla="*/ 638 h 1496"/>
                <a:gd name="T66" fmla="*/ 1497 w 1497"/>
                <a:gd name="T67" fmla="*/ 749 h 1496"/>
                <a:gd name="T68" fmla="*/ 1483 w 1497"/>
                <a:gd name="T69" fmla="*/ 895 h 1496"/>
                <a:gd name="T70" fmla="*/ 1358 w 1497"/>
                <a:gd name="T71" fmla="*/ 901 h 1496"/>
                <a:gd name="T72" fmla="*/ 1330 w 1497"/>
                <a:gd name="T73" fmla="*/ 989 h 1496"/>
                <a:gd name="T74" fmla="*/ 1253 w 1497"/>
                <a:gd name="T75" fmla="*/ 1123 h 1496"/>
                <a:gd name="T76" fmla="*/ 1327 w 1497"/>
                <a:gd name="T77" fmla="*/ 1222 h 1496"/>
                <a:gd name="T78" fmla="*/ 1223 w 1497"/>
                <a:gd name="T79" fmla="*/ 1326 h 1496"/>
                <a:gd name="T80" fmla="*/ 1133 w 1497"/>
                <a:gd name="T81" fmla="*/ 1390 h 1496"/>
                <a:gd name="T82" fmla="*/ 1052 w 1497"/>
                <a:gd name="T83" fmla="*/ 1299 h 1496"/>
                <a:gd name="T84" fmla="*/ 989 w 1497"/>
                <a:gd name="T85" fmla="*/ 1331 h 1496"/>
                <a:gd name="T86" fmla="*/ 841 w 1497"/>
                <a:gd name="T87" fmla="*/ 1370 h 1496"/>
                <a:gd name="T88" fmla="*/ 802 w 1497"/>
                <a:gd name="T89" fmla="*/ 1495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7" h="1496">
                  <a:moveTo>
                    <a:pt x="748" y="1496"/>
                  </a:moveTo>
                  <a:lnTo>
                    <a:pt x="701" y="1496"/>
                  </a:lnTo>
                  <a:lnTo>
                    <a:pt x="610" y="1484"/>
                  </a:lnTo>
                  <a:lnTo>
                    <a:pt x="566" y="1474"/>
                  </a:lnTo>
                  <a:lnTo>
                    <a:pt x="595" y="1359"/>
                  </a:lnTo>
                  <a:lnTo>
                    <a:pt x="565" y="1351"/>
                  </a:lnTo>
                  <a:lnTo>
                    <a:pt x="507" y="1330"/>
                  </a:lnTo>
                  <a:lnTo>
                    <a:pt x="424" y="1289"/>
                  </a:lnTo>
                  <a:lnTo>
                    <a:pt x="373" y="1254"/>
                  </a:lnTo>
                  <a:lnTo>
                    <a:pt x="303" y="1350"/>
                  </a:lnTo>
                  <a:lnTo>
                    <a:pt x="273" y="1327"/>
                  </a:lnTo>
                  <a:lnTo>
                    <a:pt x="219" y="1278"/>
                  </a:lnTo>
                  <a:lnTo>
                    <a:pt x="170" y="1224"/>
                  </a:lnTo>
                  <a:lnTo>
                    <a:pt x="126" y="1164"/>
                  </a:lnTo>
                  <a:lnTo>
                    <a:pt x="106" y="1133"/>
                  </a:lnTo>
                  <a:lnTo>
                    <a:pt x="209" y="1072"/>
                  </a:lnTo>
                  <a:lnTo>
                    <a:pt x="179" y="1019"/>
                  </a:lnTo>
                  <a:lnTo>
                    <a:pt x="146" y="933"/>
                  </a:lnTo>
                  <a:lnTo>
                    <a:pt x="131" y="873"/>
                  </a:lnTo>
                  <a:lnTo>
                    <a:pt x="126" y="841"/>
                  </a:lnTo>
                  <a:lnTo>
                    <a:pt x="8" y="858"/>
                  </a:lnTo>
                  <a:lnTo>
                    <a:pt x="2" y="821"/>
                  </a:lnTo>
                  <a:lnTo>
                    <a:pt x="0" y="747"/>
                  </a:lnTo>
                  <a:lnTo>
                    <a:pt x="2" y="673"/>
                  </a:lnTo>
                  <a:lnTo>
                    <a:pt x="14" y="602"/>
                  </a:lnTo>
                  <a:lnTo>
                    <a:pt x="22" y="567"/>
                  </a:lnTo>
                  <a:lnTo>
                    <a:pt x="137" y="595"/>
                  </a:lnTo>
                  <a:lnTo>
                    <a:pt x="145" y="565"/>
                  </a:lnTo>
                  <a:lnTo>
                    <a:pt x="166" y="507"/>
                  </a:lnTo>
                  <a:lnTo>
                    <a:pt x="207" y="424"/>
                  </a:lnTo>
                  <a:lnTo>
                    <a:pt x="242" y="374"/>
                  </a:lnTo>
                  <a:lnTo>
                    <a:pt x="146" y="302"/>
                  </a:lnTo>
                  <a:lnTo>
                    <a:pt x="168" y="274"/>
                  </a:lnTo>
                  <a:lnTo>
                    <a:pt x="218" y="219"/>
                  </a:lnTo>
                  <a:lnTo>
                    <a:pt x="272" y="170"/>
                  </a:lnTo>
                  <a:lnTo>
                    <a:pt x="332" y="126"/>
                  </a:lnTo>
                  <a:lnTo>
                    <a:pt x="363" y="107"/>
                  </a:lnTo>
                  <a:lnTo>
                    <a:pt x="424" y="209"/>
                  </a:lnTo>
                  <a:lnTo>
                    <a:pt x="443" y="197"/>
                  </a:lnTo>
                  <a:lnTo>
                    <a:pt x="463" y="187"/>
                  </a:lnTo>
                  <a:lnTo>
                    <a:pt x="508" y="166"/>
                  </a:lnTo>
                  <a:lnTo>
                    <a:pt x="604" y="135"/>
                  </a:lnTo>
                  <a:lnTo>
                    <a:pt x="656" y="126"/>
                  </a:lnTo>
                  <a:lnTo>
                    <a:pt x="638" y="8"/>
                  </a:lnTo>
                  <a:lnTo>
                    <a:pt x="693" y="2"/>
                  </a:lnTo>
                  <a:lnTo>
                    <a:pt x="749" y="0"/>
                  </a:lnTo>
                  <a:lnTo>
                    <a:pt x="794" y="0"/>
                  </a:lnTo>
                  <a:lnTo>
                    <a:pt x="885" y="12"/>
                  </a:lnTo>
                  <a:lnTo>
                    <a:pt x="929" y="22"/>
                  </a:lnTo>
                  <a:lnTo>
                    <a:pt x="901" y="138"/>
                  </a:lnTo>
                  <a:lnTo>
                    <a:pt x="930" y="145"/>
                  </a:lnTo>
                  <a:lnTo>
                    <a:pt x="989" y="166"/>
                  </a:lnTo>
                  <a:lnTo>
                    <a:pt x="1072" y="208"/>
                  </a:lnTo>
                  <a:lnTo>
                    <a:pt x="1122" y="243"/>
                  </a:lnTo>
                  <a:lnTo>
                    <a:pt x="1194" y="147"/>
                  </a:lnTo>
                  <a:lnTo>
                    <a:pt x="1222" y="169"/>
                  </a:lnTo>
                  <a:lnTo>
                    <a:pt x="1277" y="218"/>
                  </a:lnTo>
                  <a:lnTo>
                    <a:pt x="1326" y="272"/>
                  </a:lnTo>
                  <a:lnTo>
                    <a:pt x="1370" y="332"/>
                  </a:lnTo>
                  <a:lnTo>
                    <a:pt x="1389" y="363"/>
                  </a:lnTo>
                  <a:lnTo>
                    <a:pt x="1288" y="424"/>
                  </a:lnTo>
                  <a:lnTo>
                    <a:pt x="1317" y="477"/>
                  </a:lnTo>
                  <a:lnTo>
                    <a:pt x="1350" y="563"/>
                  </a:lnTo>
                  <a:lnTo>
                    <a:pt x="1365" y="624"/>
                  </a:lnTo>
                  <a:lnTo>
                    <a:pt x="1371" y="655"/>
                  </a:lnTo>
                  <a:lnTo>
                    <a:pt x="1488" y="638"/>
                  </a:lnTo>
                  <a:lnTo>
                    <a:pt x="1493" y="676"/>
                  </a:lnTo>
                  <a:lnTo>
                    <a:pt x="1497" y="749"/>
                  </a:lnTo>
                  <a:lnTo>
                    <a:pt x="1493" y="823"/>
                  </a:lnTo>
                  <a:lnTo>
                    <a:pt x="1483" y="895"/>
                  </a:lnTo>
                  <a:lnTo>
                    <a:pt x="1474" y="930"/>
                  </a:lnTo>
                  <a:lnTo>
                    <a:pt x="1358" y="901"/>
                  </a:lnTo>
                  <a:lnTo>
                    <a:pt x="1350" y="931"/>
                  </a:lnTo>
                  <a:lnTo>
                    <a:pt x="1330" y="989"/>
                  </a:lnTo>
                  <a:lnTo>
                    <a:pt x="1288" y="1072"/>
                  </a:lnTo>
                  <a:lnTo>
                    <a:pt x="1253" y="1123"/>
                  </a:lnTo>
                  <a:lnTo>
                    <a:pt x="1349" y="1194"/>
                  </a:lnTo>
                  <a:lnTo>
                    <a:pt x="1327" y="1222"/>
                  </a:lnTo>
                  <a:lnTo>
                    <a:pt x="1278" y="1277"/>
                  </a:lnTo>
                  <a:lnTo>
                    <a:pt x="1223" y="1326"/>
                  </a:lnTo>
                  <a:lnTo>
                    <a:pt x="1165" y="1370"/>
                  </a:lnTo>
                  <a:lnTo>
                    <a:pt x="1133" y="1390"/>
                  </a:lnTo>
                  <a:lnTo>
                    <a:pt x="1072" y="1287"/>
                  </a:lnTo>
                  <a:lnTo>
                    <a:pt x="1052" y="1299"/>
                  </a:lnTo>
                  <a:lnTo>
                    <a:pt x="1033" y="1309"/>
                  </a:lnTo>
                  <a:lnTo>
                    <a:pt x="989" y="1331"/>
                  </a:lnTo>
                  <a:lnTo>
                    <a:pt x="892" y="1361"/>
                  </a:lnTo>
                  <a:lnTo>
                    <a:pt x="841" y="1370"/>
                  </a:lnTo>
                  <a:lnTo>
                    <a:pt x="858" y="1488"/>
                  </a:lnTo>
                  <a:lnTo>
                    <a:pt x="802" y="1495"/>
                  </a:lnTo>
                  <a:lnTo>
                    <a:pt x="748" y="14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5" name="Freeform 95"/>
            <p:cNvSpPr>
              <a:spLocks/>
            </p:cNvSpPr>
            <p:nvPr/>
          </p:nvSpPr>
          <p:spPr bwMode="auto">
            <a:xfrm>
              <a:off x="6754813" y="3786188"/>
              <a:ext cx="242888" cy="241300"/>
            </a:xfrm>
            <a:custGeom>
              <a:avLst/>
              <a:gdLst>
                <a:gd name="T0" fmla="*/ 305 w 609"/>
                <a:gd name="T1" fmla="*/ 0 h 609"/>
                <a:gd name="T2" fmla="*/ 283 w 609"/>
                <a:gd name="T3" fmla="*/ 0 h 609"/>
                <a:gd name="T4" fmla="*/ 261 w 609"/>
                <a:gd name="T5" fmla="*/ 3 h 609"/>
                <a:gd name="T6" fmla="*/ 235 w 609"/>
                <a:gd name="T7" fmla="*/ 7 h 609"/>
                <a:gd name="T8" fmla="*/ 188 w 609"/>
                <a:gd name="T9" fmla="*/ 22 h 609"/>
                <a:gd name="T10" fmla="*/ 167 w 609"/>
                <a:gd name="T11" fmla="*/ 32 h 609"/>
                <a:gd name="T12" fmla="*/ 147 w 609"/>
                <a:gd name="T13" fmla="*/ 44 h 609"/>
                <a:gd name="T14" fmla="*/ 108 w 609"/>
                <a:gd name="T15" fmla="*/ 72 h 609"/>
                <a:gd name="T16" fmla="*/ 74 w 609"/>
                <a:gd name="T17" fmla="*/ 105 h 609"/>
                <a:gd name="T18" fmla="*/ 47 w 609"/>
                <a:gd name="T19" fmla="*/ 142 h 609"/>
                <a:gd name="T20" fmla="*/ 25 w 609"/>
                <a:gd name="T21" fmla="*/ 184 h 609"/>
                <a:gd name="T22" fmla="*/ 9 w 609"/>
                <a:gd name="T23" fmla="*/ 228 h 609"/>
                <a:gd name="T24" fmla="*/ 1 w 609"/>
                <a:gd name="T25" fmla="*/ 276 h 609"/>
                <a:gd name="T26" fmla="*/ 0 w 609"/>
                <a:gd name="T27" fmla="*/ 324 h 609"/>
                <a:gd name="T28" fmla="*/ 4 w 609"/>
                <a:gd name="T29" fmla="*/ 349 h 609"/>
                <a:gd name="T30" fmla="*/ 9 w 609"/>
                <a:gd name="T31" fmla="*/ 377 h 609"/>
                <a:gd name="T32" fmla="*/ 26 w 609"/>
                <a:gd name="T33" fmla="*/ 430 h 609"/>
                <a:gd name="T34" fmla="*/ 53 w 609"/>
                <a:gd name="T35" fmla="*/ 476 h 609"/>
                <a:gd name="T36" fmla="*/ 87 w 609"/>
                <a:gd name="T37" fmla="*/ 518 h 609"/>
                <a:gd name="T38" fmla="*/ 127 w 609"/>
                <a:gd name="T39" fmla="*/ 552 h 609"/>
                <a:gd name="T40" fmla="*/ 174 w 609"/>
                <a:gd name="T41" fmla="*/ 579 h 609"/>
                <a:gd name="T42" fmla="*/ 223 w 609"/>
                <a:gd name="T43" fmla="*/ 598 h 609"/>
                <a:gd name="T44" fmla="*/ 277 w 609"/>
                <a:gd name="T45" fmla="*/ 607 h 609"/>
                <a:gd name="T46" fmla="*/ 305 w 609"/>
                <a:gd name="T47" fmla="*/ 609 h 609"/>
                <a:gd name="T48" fmla="*/ 327 w 609"/>
                <a:gd name="T49" fmla="*/ 609 h 609"/>
                <a:gd name="T50" fmla="*/ 350 w 609"/>
                <a:gd name="T51" fmla="*/ 606 h 609"/>
                <a:gd name="T52" fmla="*/ 375 w 609"/>
                <a:gd name="T53" fmla="*/ 601 h 609"/>
                <a:gd name="T54" fmla="*/ 421 w 609"/>
                <a:gd name="T55" fmla="*/ 587 h 609"/>
                <a:gd name="T56" fmla="*/ 443 w 609"/>
                <a:gd name="T57" fmla="*/ 576 h 609"/>
                <a:gd name="T58" fmla="*/ 464 w 609"/>
                <a:gd name="T59" fmla="*/ 565 h 609"/>
                <a:gd name="T60" fmla="*/ 502 w 609"/>
                <a:gd name="T61" fmla="*/ 537 h 609"/>
                <a:gd name="T62" fmla="*/ 535 w 609"/>
                <a:gd name="T63" fmla="*/ 504 h 609"/>
                <a:gd name="T64" fmla="*/ 564 w 609"/>
                <a:gd name="T65" fmla="*/ 466 h 609"/>
                <a:gd name="T66" fmla="*/ 585 w 609"/>
                <a:gd name="T67" fmla="*/ 425 h 609"/>
                <a:gd name="T68" fmla="*/ 600 w 609"/>
                <a:gd name="T69" fmla="*/ 381 h 609"/>
                <a:gd name="T70" fmla="*/ 609 w 609"/>
                <a:gd name="T71" fmla="*/ 333 h 609"/>
                <a:gd name="T72" fmla="*/ 609 w 609"/>
                <a:gd name="T73" fmla="*/ 285 h 609"/>
                <a:gd name="T74" fmla="*/ 607 w 609"/>
                <a:gd name="T75" fmla="*/ 259 h 609"/>
                <a:gd name="T76" fmla="*/ 602 w 609"/>
                <a:gd name="T77" fmla="*/ 232 h 609"/>
                <a:gd name="T78" fmla="*/ 583 w 609"/>
                <a:gd name="T79" fmla="*/ 178 h 609"/>
                <a:gd name="T80" fmla="*/ 556 w 609"/>
                <a:gd name="T81" fmla="*/ 132 h 609"/>
                <a:gd name="T82" fmla="*/ 522 w 609"/>
                <a:gd name="T83" fmla="*/ 90 h 609"/>
                <a:gd name="T84" fmla="*/ 482 w 609"/>
                <a:gd name="T85" fmla="*/ 57 h 609"/>
                <a:gd name="T86" fmla="*/ 437 w 609"/>
                <a:gd name="T87" fmla="*/ 29 h 609"/>
                <a:gd name="T88" fmla="*/ 386 w 609"/>
                <a:gd name="T89" fmla="*/ 10 h 609"/>
                <a:gd name="T90" fmla="*/ 333 w 609"/>
                <a:gd name="T91" fmla="*/ 1 h 609"/>
                <a:gd name="T92" fmla="*/ 305 w 609"/>
                <a:gd name="T93"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9" h="609">
                  <a:moveTo>
                    <a:pt x="305" y="0"/>
                  </a:moveTo>
                  <a:lnTo>
                    <a:pt x="283" y="0"/>
                  </a:lnTo>
                  <a:lnTo>
                    <a:pt x="261" y="3"/>
                  </a:lnTo>
                  <a:lnTo>
                    <a:pt x="235" y="7"/>
                  </a:lnTo>
                  <a:lnTo>
                    <a:pt x="188" y="22"/>
                  </a:lnTo>
                  <a:lnTo>
                    <a:pt x="167" y="32"/>
                  </a:lnTo>
                  <a:lnTo>
                    <a:pt x="147" y="44"/>
                  </a:lnTo>
                  <a:lnTo>
                    <a:pt x="108" y="72"/>
                  </a:lnTo>
                  <a:lnTo>
                    <a:pt x="74" y="105"/>
                  </a:lnTo>
                  <a:lnTo>
                    <a:pt x="47" y="142"/>
                  </a:lnTo>
                  <a:lnTo>
                    <a:pt x="25" y="184"/>
                  </a:lnTo>
                  <a:lnTo>
                    <a:pt x="9" y="228"/>
                  </a:lnTo>
                  <a:lnTo>
                    <a:pt x="1" y="276"/>
                  </a:lnTo>
                  <a:lnTo>
                    <a:pt x="0" y="324"/>
                  </a:lnTo>
                  <a:lnTo>
                    <a:pt x="4" y="349"/>
                  </a:lnTo>
                  <a:lnTo>
                    <a:pt x="9" y="377"/>
                  </a:lnTo>
                  <a:lnTo>
                    <a:pt x="26" y="430"/>
                  </a:lnTo>
                  <a:lnTo>
                    <a:pt x="53" y="476"/>
                  </a:lnTo>
                  <a:lnTo>
                    <a:pt x="87" y="518"/>
                  </a:lnTo>
                  <a:lnTo>
                    <a:pt x="127" y="552"/>
                  </a:lnTo>
                  <a:lnTo>
                    <a:pt x="174" y="579"/>
                  </a:lnTo>
                  <a:lnTo>
                    <a:pt x="223" y="598"/>
                  </a:lnTo>
                  <a:lnTo>
                    <a:pt x="277" y="607"/>
                  </a:lnTo>
                  <a:lnTo>
                    <a:pt x="305" y="609"/>
                  </a:lnTo>
                  <a:lnTo>
                    <a:pt x="327" y="609"/>
                  </a:lnTo>
                  <a:lnTo>
                    <a:pt x="350" y="606"/>
                  </a:lnTo>
                  <a:lnTo>
                    <a:pt x="375" y="601"/>
                  </a:lnTo>
                  <a:lnTo>
                    <a:pt x="421" y="587"/>
                  </a:lnTo>
                  <a:lnTo>
                    <a:pt x="443" y="576"/>
                  </a:lnTo>
                  <a:lnTo>
                    <a:pt x="464" y="565"/>
                  </a:lnTo>
                  <a:lnTo>
                    <a:pt x="502" y="537"/>
                  </a:lnTo>
                  <a:lnTo>
                    <a:pt x="535" y="504"/>
                  </a:lnTo>
                  <a:lnTo>
                    <a:pt x="564" y="466"/>
                  </a:lnTo>
                  <a:lnTo>
                    <a:pt x="585" y="425"/>
                  </a:lnTo>
                  <a:lnTo>
                    <a:pt x="600" y="381"/>
                  </a:lnTo>
                  <a:lnTo>
                    <a:pt x="609" y="333"/>
                  </a:lnTo>
                  <a:lnTo>
                    <a:pt x="609" y="285"/>
                  </a:lnTo>
                  <a:lnTo>
                    <a:pt x="607" y="259"/>
                  </a:lnTo>
                  <a:lnTo>
                    <a:pt x="602" y="232"/>
                  </a:lnTo>
                  <a:lnTo>
                    <a:pt x="583" y="178"/>
                  </a:lnTo>
                  <a:lnTo>
                    <a:pt x="556" y="132"/>
                  </a:lnTo>
                  <a:lnTo>
                    <a:pt x="522" y="90"/>
                  </a:lnTo>
                  <a:lnTo>
                    <a:pt x="482" y="57"/>
                  </a:lnTo>
                  <a:lnTo>
                    <a:pt x="437" y="29"/>
                  </a:lnTo>
                  <a:lnTo>
                    <a:pt x="386" y="10"/>
                  </a:lnTo>
                  <a:lnTo>
                    <a:pt x="333" y="1"/>
                  </a:lnTo>
                  <a:lnTo>
                    <a:pt x="3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6" name="Freeform 97"/>
            <p:cNvSpPr>
              <a:spLocks/>
            </p:cNvSpPr>
            <p:nvPr/>
          </p:nvSpPr>
          <p:spPr bwMode="auto">
            <a:xfrm>
              <a:off x="7358063" y="4121150"/>
              <a:ext cx="4763" cy="6350"/>
            </a:xfrm>
            <a:custGeom>
              <a:avLst/>
              <a:gdLst>
                <a:gd name="T0" fmla="*/ 0 w 12"/>
                <a:gd name="T1" fmla="*/ 15 h 15"/>
                <a:gd name="T2" fmla="*/ 5 w 12"/>
                <a:gd name="T3" fmla="*/ 0 h 15"/>
                <a:gd name="T4" fmla="*/ 9 w 12"/>
                <a:gd name="T5" fmla="*/ 1 h 15"/>
                <a:gd name="T6" fmla="*/ 12 w 12"/>
                <a:gd name="T7" fmla="*/ 2 h 15"/>
                <a:gd name="T8" fmla="*/ 0 w 12"/>
                <a:gd name="T9" fmla="*/ 15 h 15"/>
              </a:gdLst>
              <a:ahLst/>
              <a:cxnLst>
                <a:cxn ang="0">
                  <a:pos x="T0" y="T1"/>
                </a:cxn>
                <a:cxn ang="0">
                  <a:pos x="T2" y="T3"/>
                </a:cxn>
                <a:cxn ang="0">
                  <a:pos x="T4" y="T5"/>
                </a:cxn>
                <a:cxn ang="0">
                  <a:pos x="T6" y="T7"/>
                </a:cxn>
                <a:cxn ang="0">
                  <a:pos x="T8" y="T9"/>
                </a:cxn>
              </a:cxnLst>
              <a:rect l="0" t="0" r="r" b="b"/>
              <a:pathLst>
                <a:path w="12" h="15">
                  <a:moveTo>
                    <a:pt x="0" y="15"/>
                  </a:moveTo>
                  <a:lnTo>
                    <a:pt x="5" y="0"/>
                  </a:lnTo>
                  <a:lnTo>
                    <a:pt x="9" y="1"/>
                  </a:lnTo>
                  <a:lnTo>
                    <a:pt x="12" y="2"/>
                  </a:lnTo>
                  <a:lnTo>
                    <a:pt x="0" y="15"/>
                  </a:lnTo>
                  <a:close/>
                </a:path>
              </a:pathLst>
            </a:custGeom>
            <a:solidFill>
              <a:srgbClr val="A221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7" name="Freeform 99"/>
            <p:cNvSpPr>
              <a:spLocks/>
            </p:cNvSpPr>
            <p:nvPr/>
          </p:nvSpPr>
          <p:spPr bwMode="auto">
            <a:xfrm>
              <a:off x="5802313" y="3457575"/>
              <a:ext cx="449263" cy="449263"/>
            </a:xfrm>
            <a:custGeom>
              <a:avLst/>
              <a:gdLst>
                <a:gd name="T0" fmla="*/ 600 w 1131"/>
                <a:gd name="T1" fmla="*/ 1044 h 1133"/>
                <a:gd name="T2" fmla="*/ 566 w 1131"/>
                <a:gd name="T3" fmla="*/ 1044 h 1133"/>
                <a:gd name="T4" fmla="*/ 452 w 1131"/>
                <a:gd name="T5" fmla="*/ 1031 h 1133"/>
                <a:gd name="T6" fmla="*/ 386 w 1131"/>
                <a:gd name="T7" fmla="*/ 1105 h 1133"/>
                <a:gd name="T8" fmla="*/ 236 w 1131"/>
                <a:gd name="T9" fmla="*/ 1029 h 1133"/>
                <a:gd name="T10" fmla="*/ 253 w 1131"/>
                <a:gd name="T11" fmla="*/ 927 h 1133"/>
                <a:gd name="T12" fmla="*/ 161 w 1131"/>
                <a:gd name="T13" fmla="*/ 821 h 1133"/>
                <a:gd name="T14" fmla="*/ 58 w 1131"/>
                <a:gd name="T15" fmla="*/ 821 h 1133"/>
                <a:gd name="T16" fmla="*/ 5 w 1131"/>
                <a:gd name="T17" fmla="*/ 663 h 1133"/>
                <a:gd name="T18" fmla="*/ 89 w 1131"/>
                <a:gd name="T19" fmla="*/ 600 h 1133"/>
                <a:gd name="T20" fmla="*/ 100 w 1131"/>
                <a:gd name="T21" fmla="*/ 462 h 1133"/>
                <a:gd name="T22" fmla="*/ 27 w 1131"/>
                <a:gd name="T23" fmla="*/ 387 h 1133"/>
                <a:gd name="T24" fmla="*/ 102 w 1131"/>
                <a:gd name="T25" fmla="*/ 237 h 1133"/>
                <a:gd name="T26" fmla="*/ 205 w 1131"/>
                <a:gd name="T27" fmla="*/ 254 h 1133"/>
                <a:gd name="T28" fmla="*/ 311 w 1131"/>
                <a:gd name="T29" fmla="*/ 162 h 1133"/>
                <a:gd name="T30" fmla="*/ 312 w 1131"/>
                <a:gd name="T31" fmla="*/ 59 h 1133"/>
                <a:gd name="T32" fmla="*/ 470 w 1131"/>
                <a:gd name="T33" fmla="*/ 7 h 1133"/>
                <a:gd name="T34" fmla="*/ 532 w 1131"/>
                <a:gd name="T35" fmla="*/ 91 h 1133"/>
                <a:gd name="T36" fmla="*/ 566 w 1131"/>
                <a:gd name="T37" fmla="*/ 90 h 1133"/>
                <a:gd name="T38" fmla="*/ 679 w 1131"/>
                <a:gd name="T39" fmla="*/ 103 h 1133"/>
                <a:gd name="T40" fmla="*/ 745 w 1131"/>
                <a:gd name="T41" fmla="*/ 29 h 1133"/>
                <a:gd name="T42" fmla="*/ 895 w 1131"/>
                <a:gd name="T43" fmla="*/ 104 h 1133"/>
                <a:gd name="T44" fmla="*/ 879 w 1131"/>
                <a:gd name="T45" fmla="*/ 206 h 1133"/>
                <a:gd name="T46" fmla="*/ 971 w 1131"/>
                <a:gd name="T47" fmla="*/ 313 h 1133"/>
                <a:gd name="T48" fmla="*/ 1073 w 1131"/>
                <a:gd name="T49" fmla="*/ 313 h 1133"/>
                <a:gd name="T50" fmla="*/ 1126 w 1131"/>
                <a:gd name="T51" fmla="*/ 471 h 1133"/>
                <a:gd name="T52" fmla="*/ 1042 w 1131"/>
                <a:gd name="T53" fmla="*/ 533 h 1133"/>
                <a:gd name="T54" fmla="*/ 1031 w 1131"/>
                <a:gd name="T55" fmla="*/ 672 h 1133"/>
                <a:gd name="T56" fmla="*/ 1104 w 1131"/>
                <a:gd name="T57" fmla="*/ 747 h 1133"/>
                <a:gd name="T58" fmla="*/ 1029 w 1131"/>
                <a:gd name="T59" fmla="*/ 897 h 1133"/>
                <a:gd name="T60" fmla="*/ 926 w 1131"/>
                <a:gd name="T61" fmla="*/ 880 h 1133"/>
                <a:gd name="T62" fmla="*/ 820 w 1131"/>
                <a:gd name="T63" fmla="*/ 971 h 1133"/>
                <a:gd name="T64" fmla="*/ 819 w 1131"/>
                <a:gd name="T65" fmla="*/ 1075 h 1133"/>
                <a:gd name="T66" fmla="*/ 662 w 1131"/>
                <a:gd name="T67" fmla="*/ 1127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1" h="1133">
                  <a:moveTo>
                    <a:pt x="605" y="1133"/>
                  </a:moveTo>
                  <a:lnTo>
                    <a:pt x="600" y="1044"/>
                  </a:lnTo>
                  <a:lnTo>
                    <a:pt x="583" y="1044"/>
                  </a:lnTo>
                  <a:lnTo>
                    <a:pt x="566" y="1044"/>
                  </a:lnTo>
                  <a:lnTo>
                    <a:pt x="529" y="1044"/>
                  </a:lnTo>
                  <a:lnTo>
                    <a:pt x="452" y="1031"/>
                  </a:lnTo>
                  <a:lnTo>
                    <a:pt x="415" y="1019"/>
                  </a:lnTo>
                  <a:lnTo>
                    <a:pt x="386" y="1105"/>
                  </a:lnTo>
                  <a:lnTo>
                    <a:pt x="332" y="1085"/>
                  </a:lnTo>
                  <a:lnTo>
                    <a:pt x="236" y="1029"/>
                  </a:lnTo>
                  <a:lnTo>
                    <a:pt x="193" y="996"/>
                  </a:lnTo>
                  <a:lnTo>
                    <a:pt x="253" y="927"/>
                  </a:lnTo>
                  <a:lnTo>
                    <a:pt x="218" y="895"/>
                  </a:lnTo>
                  <a:lnTo>
                    <a:pt x="161" y="821"/>
                  </a:lnTo>
                  <a:lnTo>
                    <a:pt x="138" y="781"/>
                  </a:lnTo>
                  <a:lnTo>
                    <a:pt x="58" y="821"/>
                  </a:lnTo>
                  <a:lnTo>
                    <a:pt x="35" y="770"/>
                  </a:lnTo>
                  <a:lnTo>
                    <a:pt x="5" y="663"/>
                  </a:lnTo>
                  <a:lnTo>
                    <a:pt x="0" y="607"/>
                  </a:lnTo>
                  <a:lnTo>
                    <a:pt x="89" y="600"/>
                  </a:lnTo>
                  <a:lnTo>
                    <a:pt x="88" y="555"/>
                  </a:lnTo>
                  <a:lnTo>
                    <a:pt x="100" y="462"/>
                  </a:lnTo>
                  <a:lnTo>
                    <a:pt x="113" y="416"/>
                  </a:lnTo>
                  <a:lnTo>
                    <a:pt x="27" y="387"/>
                  </a:lnTo>
                  <a:lnTo>
                    <a:pt x="48" y="333"/>
                  </a:lnTo>
                  <a:lnTo>
                    <a:pt x="102" y="237"/>
                  </a:lnTo>
                  <a:lnTo>
                    <a:pt x="137" y="195"/>
                  </a:lnTo>
                  <a:lnTo>
                    <a:pt x="205" y="254"/>
                  </a:lnTo>
                  <a:lnTo>
                    <a:pt x="237" y="219"/>
                  </a:lnTo>
                  <a:lnTo>
                    <a:pt x="311" y="162"/>
                  </a:lnTo>
                  <a:lnTo>
                    <a:pt x="352" y="140"/>
                  </a:lnTo>
                  <a:lnTo>
                    <a:pt x="312" y="59"/>
                  </a:lnTo>
                  <a:lnTo>
                    <a:pt x="363" y="37"/>
                  </a:lnTo>
                  <a:lnTo>
                    <a:pt x="470" y="7"/>
                  </a:lnTo>
                  <a:lnTo>
                    <a:pt x="526" y="0"/>
                  </a:lnTo>
                  <a:lnTo>
                    <a:pt x="532" y="91"/>
                  </a:lnTo>
                  <a:lnTo>
                    <a:pt x="549" y="90"/>
                  </a:lnTo>
                  <a:lnTo>
                    <a:pt x="566" y="90"/>
                  </a:lnTo>
                  <a:lnTo>
                    <a:pt x="604" y="91"/>
                  </a:lnTo>
                  <a:lnTo>
                    <a:pt x="679" y="103"/>
                  </a:lnTo>
                  <a:lnTo>
                    <a:pt x="717" y="114"/>
                  </a:lnTo>
                  <a:lnTo>
                    <a:pt x="745" y="29"/>
                  </a:lnTo>
                  <a:lnTo>
                    <a:pt x="799" y="48"/>
                  </a:lnTo>
                  <a:lnTo>
                    <a:pt x="895" y="104"/>
                  </a:lnTo>
                  <a:lnTo>
                    <a:pt x="938" y="138"/>
                  </a:lnTo>
                  <a:lnTo>
                    <a:pt x="879" y="206"/>
                  </a:lnTo>
                  <a:lnTo>
                    <a:pt x="914" y="239"/>
                  </a:lnTo>
                  <a:lnTo>
                    <a:pt x="971" y="313"/>
                  </a:lnTo>
                  <a:lnTo>
                    <a:pt x="993" y="354"/>
                  </a:lnTo>
                  <a:lnTo>
                    <a:pt x="1073" y="313"/>
                  </a:lnTo>
                  <a:lnTo>
                    <a:pt x="1096" y="363"/>
                  </a:lnTo>
                  <a:lnTo>
                    <a:pt x="1126" y="471"/>
                  </a:lnTo>
                  <a:lnTo>
                    <a:pt x="1131" y="527"/>
                  </a:lnTo>
                  <a:lnTo>
                    <a:pt x="1042" y="533"/>
                  </a:lnTo>
                  <a:lnTo>
                    <a:pt x="1043" y="580"/>
                  </a:lnTo>
                  <a:lnTo>
                    <a:pt x="1031" y="672"/>
                  </a:lnTo>
                  <a:lnTo>
                    <a:pt x="1019" y="718"/>
                  </a:lnTo>
                  <a:lnTo>
                    <a:pt x="1104" y="747"/>
                  </a:lnTo>
                  <a:lnTo>
                    <a:pt x="1085" y="800"/>
                  </a:lnTo>
                  <a:lnTo>
                    <a:pt x="1029" y="897"/>
                  </a:lnTo>
                  <a:lnTo>
                    <a:pt x="994" y="939"/>
                  </a:lnTo>
                  <a:lnTo>
                    <a:pt x="926" y="880"/>
                  </a:lnTo>
                  <a:lnTo>
                    <a:pt x="894" y="914"/>
                  </a:lnTo>
                  <a:lnTo>
                    <a:pt x="820" y="971"/>
                  </a:lnTo>
                  <a:lnTo>
                    <a:pt x="779" y="994"/>
                  </a:lnTo>
                  <a:lnTo>
                    <a:pt x="819" y="1075"/>
                  </a:lnTo>
                  <a:lnTo>
                    <a:pt x="768" y="1098"/>
                  </a:lnTo>
                  <a:lnTo>
                    <a:pt x="662" y="1127"/>
                  </a:lnTo>
                  <a:lnTo>
                    <a:pt x="605" y="11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8" name="Freeform 100"/>
            <p:cNvSpPr>
              <a:spLocks/>
            </p:cNvSpPr>
            <p:nvPr/>
          </p:nvSpPr>
          <p:spPr bwMode="auto">
            <a:xfrm>
              <a:off x="5945188" y="3600450"/>
              <a:ext cx="165100" cy="163513"/>
            </a:xfrm>
            <a:custGeom>
              <a:avLst/>
              <a:gdLst>
                <a:gd name="T0" fmla="*/ 208 w 416"/>
                <a:gd name="T1" fmla="*/ 0 h 415"/>
                <a:gd name="T2" fmla="*/ 176 w 416"/>
                <a:gd name="T3" fmla="*/ 2 h 415"/>
                <a:gd name="T4" fmla="*/ 115 w 416"/>
                <a:gd name="T5" fmla="*/ 21 h 415"/>
                <a:gd name="T6" fmla="*/ 62 w 416"/>
                <a:gd name="T7" fmla="*/ 59 h 415"/>
                <a:gd name="T8" fmla="*/ 23 w 416"/>
                <a:gd name="T9" fmla="*/ 110 h 415"/>
                <a:gd name="T10" fmla="*/ 11 w 416"/>
                <a:gd name="T11" fmla="*/ 142 h 415"/>
                <a:gd name="T12" fmla="*/ 5 w 416"/>
                <a:gd name="T13" fmla="*/ 162 h 415"/>
                <a:gd name="T14" fmla="*/ 0 w 416"/>
                <a:gd name="T15" fmla="*/ 204 h 415"/>
                <a:gd name="T16" fmla="*/ 3 w 416"/>
                <a:gd name="T17" fmla="*/ 244 h 415"/>
                <a:gd name="T18" fmla="*/ 14 w 416"/>
                <a:gd name="T19" fmla="*/ 283 h 415"/>
                <a:gd name="T20" fmla="*/ 32 w 416"/>
                <a:gd name="T21" fmla="*/ 318 h 415"/>
                <a:gd name="T22" fmla="*/ 55 w 416"/>
                <a:gd name="T23" fmla="*/ 350 h 415"/>
                <a:gd name="T24" fmla="*/ 86 w 416"/>
                <a:gd name="T25" fmla="*/ 376 h 415"/>
                <a:gd name="T26" fmla="*/ 121 w 416"/>
                <a:gd name="T27" fmla="*/ 397 h 415"/>
                <a:gd name="T28" fmla="*/ 142 w 416"/>
                <a:gd name="T29" fmla="*/ 405 h 415"/>
                <a:gd name="T30" fmla="*/ 174 w 416"/>
                <a:gd name="T31" fmla="*/ 414 h 415"/>
                <a:gd name="T32" fmla="*/ 208 w 416"/>
                <a:gd name="T33" fmla="*/ 415 h 415"/>
                <a:gd name="T34" fmla="*/ 241 w 416"/>
                <a:gd name="T35" fmla="*/ 414 h 415"/>
                <a:gd name="T36" fmla="*/ 300 w 416"/>
                <a:gd name="T37" fmla="*/ 394 h 415"/>
                <a:gd name="T38" fmla="*/ 353 w 416"/>
                <a:gd name="T39" fmla="*/ 357 h 415"/>
                <a:gd name="T40" fmla="*/ 392 w 416"/>
                <a:gd name="T41" fmla="*/ 305 h 415"/>
                <a:gd name="T42" fmla="*/ 404 w 416"/>
                <a:gd name="T43" fmla="*/ 274 h 415"/>
                <a:gd name="T44" fmla="*/ 410 w 416"/>
                <a:gd name="T45" fmla="*/ 253 h 415"/>
                <a:gd name="T46" fmla="*/ 416 w 416"/>
                <a:gd name="T47" fmla="*/ 212 h 415"/>
                <a:gd name="T48" fmla="*/ 413 w 416"/>
                <a:gd name="T49" fmla="*/ 171 h 415"/>
                <a:gd name="T50" fmla="*/ 401 w 416"/>
                <a:gd name="T51" fmla="*/ 134 h 415"/>
                <a:gd name="T52" fmla="*/ 384 w 416"/>
                <a:gd name="T53" fmla="*/ 98 h 415"/>
                <a:gd name="T54" fmla="*/ 360 w 416"/>
                <a:gd name="T55" fmla="*/ 66 h 415"/>
                <a:gd name="T56" fmla="*/ 329 w 416"/>
                <a:gd name="T57" fmla="*/ 39 h 415"/>
                <a:gd name="T58" fmla="*/ 294 w 416"/>
                <a:gd name="T59" fmla="*/ 18 h 415"/>
                <a:gd name="T60" fmla="*/ 273 w 416"/>
                <a:gd name="T61" fmla="*/ 11 h 415"/>
                <a:gd name="T62" fmla="*/ 241 w 416"/>
                <a:gd name="T63" fmla="*/ 2 h 415"/>
                <a:gd name="T64" fmla="*/ 208 w 416"/>
                <a:gd name="T65" fmla="*/ 0 h 415"/>
                <a:gd name="T66" fmla="*/ 208 w 416"/>
                <a:gd name="T6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415">
                  <a:moveTo>
                    <a:pt x="208" y="0"/>
                  </a:moveTo>
                  <a:lnTo>
                    <a:pt x="176" y="2"/>
                  </a:lnTo>
                  <a:lnTo>
                    <a:pt x="115" y="21"/>
                  </a:lnTo>
                  <a:lnTo>
                    <a:pt x="62" y="59"/>
                  </a:lnTo>
                  <a:lnTo>
                    <a:pt x="23" y="110"/>
                  </a:lnTo>
                  <a:lnTo>
                    <a:pt x="11" y="142"/>
                  </a:lnTo>
                  <a:lnTo>
                    <a:pt x="5" y="162"/>
                  </a:lnTo>
                  <a:lnTo>
                    <a:pt x="0" y="204"/>
                  </a:lnTo>
                  <a:lnTo>
                    <a:pt x="3" y="244"/>
                  </a:lnTo>
                  <a:lnTo>
                    <a:pt x="14" y="283"/>
                  </a:lnTo>
                  <a:lnTo>
                    <a:pt x="32" y="318"/>
                  </a:lnTo>
                  <a:lnTo>
                    <a:pt x="55" y="350"/>
                  </a:lnTo>
                  <a:lnTo>
                    <a:pt x="86" y="376"/>
                  </a:lnTo>
                  <a:lnTo>
                    <a:pt x="121" y="397"/>
                  </a:lnTo>
                  <a:lnTo>
                    <a:pt x="142" y="405"/>
                  </a:lnTo>
                  <a:lnTo>
                    <a:pt x="174" y="414"/>
                  </a:lnTo>
                  <a:lnTo>
                    <a:pt x="208" y="415"/>
                  </a:lnTo>
                  <a:lnTo>
                    <a:pt x="241" y="414"/>
                  </a:lnTo>
                  <a:lnTo>
                    <a:pt x="300" y="394"/>
                  </a:lnTo>
                  <a:lnTo>
                    <a:pt x="353" y="357"/>
                  </a:lnTo>
                  <a:lnTo>
                    <a:pt x="392" y="305"/>
                  </a:lnTo>
                  <a:lnTo>
                    <a:pt x="404" y="274"/>
                  </a:lnTo>
                  <a:lnTo>
                    <a:pt x="410" y="253"/>
                  </a:lnTo>
                  <a:lnTo>
                    <a:pt x="416" y="212"/>
                  </a:lnTo>
                  <a:lnTo>
                    <a:pt x="413" y="171"/>
                  </a:lnTo>
                  <a:lnTo>
                    <a:pt x="401" y="134"/>
                  </a:lnTo>
                  <a:lnTo>
                    <a:pt x="384" y="98"/>
                  </a:lnTo>
                  <a:lnTo>
                    <a:pt x="360" y="66"/>
                  </a:lnTo>
                  <a:lnTo>
                    <a:pt x="329" y="39"/>
                  </a:lnTo>
                  <a:lnTo>
                    <a:pt x="294" y="18"/>
                  </a:lnTo>
                  <a:lnTo>
                    <a:pt x="273" y="11"/>
                  </a:lnTo>
                  <a:lnTo>
                    <a:pt x="241" y="2"/>
                  </a:lnTo>
                  <a:lnTo>
                    <a:pt x="208" y="0"/>
                  </a:lnTo>
                  <a:lnTo>
                    <a:pt x="208" y="0"/>
                  </a:lnTo>
                  <a:close/>
                </a:path>
              </a:pathLst>
            </a:custGeom>
            <a:solidFill>
              <a:srgbClr val="EDA3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59" name="Freeform 101"/>
            <p:cNvSpPr>
              <a:spLocks/>
            </p:cNvSpPr>
            <p:nvPr/>
          </p:nvSpPr>
          <p:spPr bwMode="auto">
            <a:xfrm>
              <a:off x="6853238" y="3011488"/>
              <a:ext cx="515938" cy="515938"/>
            </a:xfrm>
            <a:custGeom>
              <a:avLst/>
              <a:gdLst>
                <a:gd name="T0" fmla="*/ 735 w 1301"/>
                <a:gd name="T1" fmla="*/ 1198 h 1302"/>
                <a:gd name="T2" fmla="*/ 697 w 1301"/>
                <a:gd name="T3" fmla="*/ 1203 h 1302"/>
                <a:gd name="T4" fmla="*/ 650 w 1301"/>
                <a:gd name="T5" fmla="*/ 1204 h 1302"/>
                <a:gd name="T6" fmla="*/ 552 w 1301"/>
                <a:gd name="T7" fmla="*/ 1197 h 1302"/>
                <a:gd name="T8" fmla="*/ 495 w 1301"/>
                <a:gd name="T9" fmla="*/ 1290 h 1302"/>
                <a:gd name="T10" fmla="*/ 400 w 1301"/>
                <a:gd name="T11" fmla="*/ 1260 h 1302"/>
                <a:gd name="T12" fmla="*/ 287 w 1301"/>
                <a:gd name="T13" fmla="*/ 1200 h 1302"/>
                <a:gd name="T14" fmla="*/ 324 w 1301"/>
                <a:gd name="T15" fmla="*/ 1098 h 1302"/>
                <a:gd name="T16" fmla="*/ 207 w 1301"/>
                <a:gd name="T17" fmla="*/ 984 h 1302"/>
                <a:gd name="T18" fmla="*/ 88 w 1301"/>
                <a:gd name="T19" fmla="*/ 993 h 1302"/>
                <a:gd name="T20" fmla="*/ 44 w 1301"/>
                <a:gd name="T21" fmla="*/ 908 h 1302"/>
                <a:gd name="T22" fmla="*/ 5 w 1301"/>
                <a:gd name="T23" fmla="*/ 784 h 1302"/>
                <a:gd name="T24" fmla="*/ 103 w 1301"/>
                <a:gd name="T25" fmla="*/ 736 h 1302"/>
                <a:gd name="T26" fmla="*/ 101 w 1301"/>
                <a:gd name="T27" fmla="*/ 574 h 1302"/>
                <a:gd name="T28" fmla="*/ 11 w 1301"/>
                <a:gd name="T29" fmla="*/ 495 h 1302"/>
                <a:gd name="T30" fmla="*/ 41 w 1301"/>
                <a:gd name="T31" fmla="*/ 402 h 1302"/>
                <a:gd name="T32" fmla="*/ 101 w 1301"/>
                <a:gd name="T33" fmla="*/ 288 h 1302"/>
                <a:gd name="T34" fmla="*/ 203 w 1301"/>
                <a:gd name="T35" fmla="*/ 324 h 1302"/>
                <a:gd name="T36" fmla="*/ 317 w 1301"/>
                <a:gd name="T37" fmla="*/ 208 h 1302"/>
                <a:gd name="T38" fmla="*/ 308 w 1301"/>
                <a:gd name="T39" fmla="*/ 88 h 1302"/>
                <a:gd name="T40" fmla="*/ 394 w 1301"/>
                <a:gd name="T41" fmla="*/ 44 h 1302"/>
                <a:gd name="T42" fmla="*/ 517 w 1301"/>
                <a:gd name="T43" fmla="*/ 7 h 1302"/>
                <a:gd name="T44" fmla="*/ 565 w 1301"/>
                <a:gd name="T45" fmla="*/ 104 h 1302"/>
                <a:gd name="T46" fmla="*/ 604 w 1301"/>
                <a:gd name="T47" fmla="*/ 100 h 1302"/>
                <a:gd name="T48" fmla="*/ 650 w 1301"/>
                <a:gd name="T49" fmla="*/ 97 h 1302"/>
                <a:gd name="T50" fmla="*/ 748 w 1301"/>
                <a:gd name="T51" fmla="*/ 107 h 1302"/>
                <a:gd name="T52" fmla="*/ 806 w 1301"/>
                <a:gd name="T53" fmla="*/ 12 h 1302"/>
                <a:gd name="T54" fmla="*/ 900 w 1301"/>
                <a:gd name="T55" fmla="*/ 42 h 1302"/>
                <a:gd name="T56" fmla="*/ 1013 w 1301"/>
                <a:gd name="T57" fmla="*/ 101 h 1302"/>
                <a:gd name="T58" fmla="*/ 977 w 1301"/>
                <a:gd name="T59" fmla="*/ 204 h 1302"/>
                <a:gd name="T60" fmla="*/ 1094 w 1301"/>
                <a:gd name="T61" fmla="*/ 318 h 1302"/>
                <a:gd name="T62" fmla="*/ 1213 w 1301"/>
                <a:gd name="T63" fmla="*/ 309 h 1302"/>
                <a:gd name="T64" fmla="*/ 1257 w 1301"/>
                <a:gd name="T65" fmla="*/ 394 h 1302"/>
                <a:gd name="T66" fmla="*/ 1294 w 1301"/>
                <a:gd name="T67" fmla="*/ 517 h 1302"/>
                <a:gd name="T68" fmla="*/ 1197 w 1301"/>
                <a:gd name="T69" fmla="*/ 567 h 1302"/>
                <a:gd name="T70" fmla="*/ 1200 w 1301"/>
                <a:gd name="T71" fmla="*/ 727 h 1302"/>
                <a:gd name="T72" fmla="*/ 1289 w 1301"/>
                <a:gd name="T73" fmla="*/ 806 h 1302"/>
                <a:gd name="T74" fmla="*/ 1259 w 1301"/>
                <a:gd name="T75" fmla="*/ 901 h 1302"/>
                <a:gd name="T76" fmla="*/ 1200 w 1301"/>
                <a:gd name="T77" fmla="*/ 1014 h 1302"/>
                <a:gd name="T78" fmla="*/ 1097 w 1301"/>
                <a:gd name="T79" fmla="*/ 978 h 1302"/>
                <a:gd name="T80" fmla="*/ 983 w 1301"/>
                <a:gd name="T81" fmla="*/ 1094 h 1302"/>
                <a:gd name="T82" fmla="*/ 992 w 1301"/>
                <a:gd name="T83" fmla="*/ 1213 h 1302"/>
                <a:gd name="T84" fmla="*/ 907 w 1301"/>
                <a:gd name="T85" fmla="*/ 1257 h 1302"/>
                <a:gd name="T86" fmla="*/ 784 w 1301"/>
                <a:gd name="T87" fmla="*/ 1296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1" h="1302">
                  <a:moveTo>
                    <a:pt x="751" y="1302"/>
                  </a:moveTo>
                  <a:lnTo>
                    <a:pt x="735" y="1198"/>
                  </a:lnTo>
                  <a:lnTo>
                    <a:pt x="716" y="1200"/>
                  </a:lnTo>
                  <a:lnTo>
                    <a:pt x="697" y="1203"/>
                  </a:lnTo>
                  <a:lnTo>
                    <a:pt x="674" y="1204"/>
                  </a:lnTo>
                  <a:lnTo>
                    <a:pt x="650" y="1204"/>
                  </a:lnTo>
                  <a:lnTo>
                    <a:pt x="618" y="1204"/>
                  </a:lnTo>
                  <a:lnTo>
                    <a:pt x="552" y="1197"/>
                  </a:lnTo>
                  <a:lnTo>
                    <a:pt x="519" y="1189"/>
                  </a:lnTo>
                  <a:lnTo>
                    <a:pt x="495" y="1290"/>
                  </a:lnTo>
                  <a:lnTo>
                    <a:pt x="462" y="1282"/>
                  </a:lnTo>
                  <a:lnTo>
                    <a:pt x="400" y="1260"/>
                  </a:lnTo>
                  <a:lnTo>
                    <a:pt x="342" y="1233"/>
                  </a:lnTo>
                  <a:lnTo>
                    <a:pt x="287" y="1200"/>
                  </a:lnTo>
                  <a:lnTo>
                    <a:pt x="261" y="1182"/>
                  </a:lnTo>
                  <a:lnTo>
                    <a:pt x="324" y="1098"/>
                  </a:lnTo>
                  <a:lnTo>
                    <a:pt x="281" y="1064"/>
                  </a:lnTo>
                  <a:lnTo>
                    <a:pt x="207" y="984"/>
                  </a:lnTo>
                  <a:lnTo>
                    <a:pt x="177" y="939"/>
                  </a:lnTo>
                  <a:lnTo>
                    <a:pt x="88" y="993"/>
                  </a:lnTo>
                  <a:lnTo>
                    <a:pt x="72" y="966"/>
                  </a:lnTo>
                  <a:lnTo>
                    <a:pt x="44" y="908"/>
                  </a:lnTo>
                  <a:lnTo>
                    <a:pt x="22" y="847"/>
                  </a:lnTo>
                  <a:lnTo>
                    <a:pt x="5" y="784"/>
                  </a:lnTo>
                  <a:lnTo>
                    <a:pt x="0" y="752"/>
                  </a:lnTo>
                  <a:lnTo>
                    <a:pt x="103" y="736"/>
                  </a:lnTo>
                  <a:lnTo>
                    <a:pt x="97" y="683"/>
                  </a:lnTo>
                  <a:lnTo>
                    <a:pt x="101" y="574"/>
                  </a:lnTo>
                  <a:lnTo>
                    <a:pt x="112" y="520"/>
                  </a:lnTo>
                  <a:lnTo>
                    <a:pt x="11" y="495"/>
                  </a:lnTo>
                  <a:lnTo>
                    <a:pt x="19" y="463"/>
                  </a:lnTo>
                  <a:lnTo>
                    <a:pt x="41" y="402"/>
                  </a:lnTo>
                  <a:lnTo>
                    <a:pt x="68" y="342"/>
                  </a:lnTo>
                  <a:lnTo>
                    <a:pt x="101" y="288"/>
                  </a:lnTo>
                  <a:lnTo>
                    <a:pt x="119" y="262"/>
                  </a:lnTo>
                  <a:lnTo>
                    <a:pt x="203" y="324"/>
                  </a:lnTo>
                  <a:lnTo>
                    <a:pt x="237" y="282"/>
                  </a:lnTo>
                  <a:lnTo>
                    <a:pt x="317" y="208"/>
                  </a:lnTo>
                  <a:lnTo>
                    <a:pt x="363" y="178"/>
                  </a:lnTo>
                  <a:lnTo>
                    <a:pt x="308" y="88"/>
                  </a:lnTo>
                  <a:lnTo>
                    <a:pt x="335" y="73"/>
                  </a:lnTo>
                  <a:lnTo>
                    <a:pt x="394" y="44"/>
                  </a:lnTo>
                  <a:lnTo>
                    <a:pt x="455" y="22"/>
                  </a:lnTo>
                  <a:lnTo>
                    <a:pt x="517" y="7"/>
                  </a:lnTo>
                  <a:lnTo>
                    <a:pt x="549" y="0"/>
                  </a:lnTo>
                  <a:lnTo>
                    <a:pt x="565" y="104"/>
                  </a:lnTo>
                  <a:lnTo>
                    <a:pt x="584" y="101"/>
                  </a:lnTo>
                  <a:lnTo>
                    <a:pt x="604" y="100"/>
                  </a:lnTo>
                  <a:lnTo>
                    <a:pt x="627" y="97"/>
                  </a:lnTo>
                  <a:lnTo>
                    <a:pt x="650" y="97"/>
                  </a:lnTo>
                  <a:lnTo>
                    <a:pt x="683" y="99"/>
                  </a:lnTo>
                  <a:lnTo>
                    <a:pt x="748" y="107"/>
                  </a:lnTo>
                  <a:lnTo>
                    <a:pt x="781" y="113"/>
                  </a:lnTo>
                  <a:lnTo>
                    <a:pt x="806" y="12"/>
                  </a:lnTo>
                  <a:lnTo>
                    <a:pt x="838" y="20"/>
                  </a:lnTo>
                  <a:lnTo>
                    <a:pt x="900" y="42"/>
                  </a:lnTo>
                  <a:lnTo>
                    <a:pt x="959" y="69"/>
                  </a:lnTo>
                  <a:lnTo>
                    <a:pt x="1013" y="101"/>
                  </a:lnTo>
                  <a:lnTo>
                    <a:pt x="1039" y="119"/>
                  </a:lnTo>
                  <a:lnTo>
                    <a:pt x="977" y="204"/>
                  </a:lnTo>
                  <a:lnTo>
                    <a:pt x="1020" y="237"/>
                  </a:lnTo>
                  <a:lnTo>
                    <a:pt x="1094" y="318"/>
                  </a:lnTo>
                  <a:lnTo>
                    <a:pt x="1123" y="363"/>
                  </a:lnTo>
                  <a:lnTo>
                    <a:pt x="1213" y="309"/>
                  </a:lnTo>
                  <a:lnTo>
                    <a:pt x="1228" y="337"/>
                  </a:lnTo>
                  <a:lnTo>
                    <a:pt x="1257" y="394"/>
                  </a:lnTo>
                  <a:lnTo>
                    <a:pt x="1279" y="455"/>
                  </a:lnTo>
                  <a:lnTo>
                    <a:pt x="1294" y="517"/>
                  </a:lnTo>
                  <a:lnTo>
                    <a:pt x="1301" y="550"/>
                  </a:lnTo>
                  <a:lnTo>
                    <a:pt x="1197" y="567"/>
                  </a:lnTo>
                  <a:lnTo>
                    <a:pt x="1204" y="619"/>
                  </a:lnTo>
                  <a:lnTo>
                    <a:pt x="1200" y="727"/>
                  </a:lnTo>
                  <a:lnTo>
                    <a:pt x="1188" y="782"/>
                  </a:lnTo>
                  <a:lnTo>
                    <a:pt x="1289" y="806"/>
                  </a:lnTo>
                  <a:lnTo>
                    <a:pt x="1281" y="839"/>
                  </a:lnTo>
                  <a:lnTo>
                    <a:pt x="1259" y="901"/>
                  </a:lnTo>
                  <a:lnTo>
                    <a:pt x="1232" y="959"/>
                  </a:lnTo>
                  <a:lnTo>
                    <a:pt x="1200" y="1014"/>
                  </a:lnTo>
                  <a:lnTo>
                    <a:pt x="1182" y="1040"/>
                  </a:lnTo>
                  <a:lnTo>
                    <a:pt x="1097" y="978"/>
                  </a:lnTo>
                  <a:lnTo>
                    <a:pt x="1064" y="1020"/>
                  </a:lnTo>
                  <a:lnTo>
                    <a:pt x="983" y="1094"/>
                  </a:lnTo>
                  <a:lnTo>
                    <a:pt x="938" y="1124"/>
                  </a:lnTo>
                  <a:lnTo>
                    <a:pt x="992" y="1213"/>
                  </a:lnTo>
                  <a:lnTo>
                    <a:pt x="964" y="1229"/>
                  </a:lnTo>
                  <a:lnTo>
                    <a:pt x="907" y="1257"/>
                  </a:lnTo>
                  <a:lnTo>
                    <a:pt x="846" y="1280"/>
                  </a:lnTo>
                  <a:lnTo>
                    <a:pt x="784" y="1296"/>
                  </a:lnTo>
                  <a:lnTo>
                    <a:pt x="751" y="13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0" name="Freeform 102"/>
            <p:cNvSpPr>
              <a:spLocks/>
            </p:cNvSpPr>
            <p:nvPr/>
          </p:nvSpPr>
          <p:spPr bwMode="auto">
            <a:xfrm>
              <a:off x="7005638" y="3162300"/>
              <a:ext cx="212725" cy="212725"/>
            </a:xfrm>
            <a:custGeom>
              <a:avLst/>
              <a:gdLst>
                <a:gd name="T0" fmla="*/ 268 w 537"/>
                <a:gd name="T1" fmla="*/ 0 h 536"/>
                <a:gd name="T2" fmla="*/ 257 w 537"/>
                <a:gd name="T3" fmla="*/ 1 h 536"/>
                <a:gd name="T4" fmla="*/ 246 w 537"/>
                <a:gd name="T5" fmla="*/ 1 h 536"/>
                <a:gd name="T6" fmla="*/ 226 w 537"/>
                <a:gd name="T7" fmla="*/ 3 h 536"/>
                <a:gd name="T8" fmla="*/ 185 w 537"/>
                <a:gd name="T9" fmla="*/ 13 h 536"/>
                <a:gd name="T10" fmla="*/ 146 w 537"/>
                <a:gd name="T11" fmla="*/ 29 h 536"/>
                <a:gd name="T12" fmla="*/ 111 w 537"/>
                <a:gd name="T13" fmla="*/ 50 h 536"/>
                <a:gd name="T14" fmla="*/ 80 w 537"/>
                <a:gd name="T15" fmla="*/ 77 h 536"/>
                <a:gd name="T16" fmla="*/ 53 w 537"/>
                <a:gd name="T17" fmla="*/ 108 h 536"/>
                <a:gd name="T18" fmla="*/ 30 w 537"/>
                <a:gd name="T19" fmla="*/ 143 h 536"/>
                <a:gd name="T20" fmla="*/ 14 w 537"/>
                <a:gd name="T21" fmla="*/ 184 h 536"/>
                <a:gd name="T22" fmla="*/ 8 w 537"/>
                <a:gd name="T23" fmla="*/ 204 h 536"/>
                <a:gd name="T24" fmla="*/ 3 w 537"/>
                <a:gd name="T25" fmla="*/ 232 h 536"/>
                <a:gd name="T26" fmla="*/ 0 w 537"/>
                <a:gd name="T27" fmla="*/ 285 h 536"/>
                <a:gd name="T28" fmla="*/ 9 w 537"/>
                <a:gd name="T29" fmla="*/ 337 h 536"/>
                <a:gd name="T30" fmla="*/ 27 w 537"/>
                <a:gd name="T31" fmla="*/ 385 h 536"/>
                <a:gd name="T32" fmla="*/ 53 w 537"/>
                <a:gd name="T33" fmla="*/ 429 h 536"/>
                <a:gd name="T34" fmla="*/ 88 w 537"/>
                <a:gd name="T35" fmla="*/ 468 h 536"/>
                <a:gd name="T36" fmla="*/ 130 w 537"/>
                <a:gd name="T37" fmla="*/ 499 h 536"/>
                <a:gd name="T38" fmla="*/ 179 w 537"/>
                <a:gd name="T39" fmla="*/ 521 h 536"/>
                <a:gd name="T40" fmla="*/ 205 w 537"/>
                <a:gd name="T41" fmla="*/ 528 h 536"/>
                <a:gd name="T42" fmla="*/ 237 w 537"/>
                <a:gd name="T43" fmla="*/ 535 h 536"/>
                <a:gd name="T44" fmla="*/ 268 w 537"/>
                <a:gd name="T45" fmla="*/ 536 h 536"/>
                <a:gd name="T46" fmla="*/ 280 w 537"/>
                <a:gd name="T47" fmla="*/ 536 h 536"/>
                <a:gd name="T48" fmla="*/ 290 w 537"/>
                <a:gd name="T49" fmla="*/ 535 h 536"/>
                <a:gd name="T50" fmla="*/ 311 w 537"/>
                <a:gd name="T51" fmla="*/ 532 h 536"/>
                <a:gd name="T52" fmla="*/ 351 w 537"/>
                <a:gd name="T53" fmla="*/ 523 h 536"/>
                <a:gd name="T54" fmla="*/ 390 w 537"/>
                <a:gd name="T55" fmla="*/ 506 h 536"/>
                <a:gd name="T56" fmla="*/ 425 w 537"/>
                <a:gd name="T57" fmla="*/ 486 h 536"/>
                <a:gd name="T58" fmla="*/ 456 w 537"/>
                <a:gd name="T59" fmla="*/ 460 h 536"/>
                <a:gd name="T60" fmla="*/ 483 w 537"/>
                <a:gd name="T61" fmla="*/ 427 h 536"/>
                <a:gd name="T62" fmla="*/ 505 w 537"/>
                <a:gd name="T63" fmla="*/ 392 h 536"/>
                <a:gd name="T64" fmla="*/ 522 w 537"/>
                <a:gd name="T65" fmla="*/ 352 h 536"/>
                <a:gd name="T66" fmla="*/ 529 w 537"/>
                <a:gd name="T67" fmla="*/ 331 h 536"/>
                <a:gd name="T68" fmla="*/ 534 w 537"/>
                <a:gd name="T69" fmla="*/ 304 h 536"/>
                <a:gd name="T70" fmla="*/ 537 w 537"/>
                <a:gd name="T71" fmla="*/ 251 h 536"/>
                <a:gd name="T72" fmla="*/ 528 w 537"/>
                <a:gd name="T73" fmla="*/ 199 h 536"/>
                <a:gd name="T74" fmla="*/ 509 w 537"/>
                <a:gd name="T75" fmla="*/ 151 h 536"/>
                <a:gd name="T76" fmla="*/ 483 w 537"/>
                <a:gd name="T77" fmla="*/ 107 h 536"/>
                <a:gd name="T78" fmla="*/ 448 w 537"/>
                <a:gd name="T79" fmla="*/ 70 h 536"/>
                <a:gd name="T80" fmla="*/ 407 w 537"/>
                <a:gd name="T81" fmla="*/ 38 h 536"/>
                <a:gd name="T82" fmla="*/ 358 w 537"/>
                <a:gd name="T83" fmla="*/ 15 h 536"/>
                <a:gd name="T84" fmla="*/ 332 w 537"/>
                <a:gd name="T85" fmla="*/ 7 h 536"/>
                <a:gd name="T86" fmla="*/ 299 w 537"/>
                <a:gd name="T87" fmla="*/ 1 h 536"/>
                <a:gd name="T88" fmla="*/ 268 w 537"/>
                <a:gd name="T8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7" h="536">
                  <a:moveTo>
                    <a:pt x="268" y="0"/>
                  </a:moveTo>
                  <a:lnTo>
                    <a:pt x="257" y="1"/>
                  </a:lnTo>
                  <a:lnTo>
                    <a:pt x="246" y="1"/>
                  </a:lnTo>
                  <a:lnTo>
                    <a:pt x="226" y="3"/>
                  </a:lnTo>
                  <a:lnTo>
                    <a:pt x="185" y="13"/>
                  </a:lnTo>
                  <a:lnTo>
                    <a:pt x="146" y="29"/>
                  </a:lnTo>
                  <a:lnTo>
                    <a:pt x="111" y="50"/>
                  </a:lnTo>
                  <a:lnTo>
                    <a:pt x="80" y="77"/>
                  </a:lnTo>
                  <a:lnTo>
                    <a:pt x="53" y="108"/>
                  </a:lnTo>
                  <a:lnTo>
                    <a:pt x="30" y="143"/>
                  </a:lnTo>
                  <a:lnTo>
                    <a:pt x="14" y="184"/>
                  </a:lnTo>
                  <a:lnTo>
                    <a:pt x="8" y="204"/>
                  </a:lnTo>
                  <a:lnTo>
                    <a:pt x="3" y="232"/>
                  </a:lnTo>
                  <a:lnTo>
                    <a:pt x="0" y="285"/>
                  </a:lnTo>
                  <a:lnTo>
                    <a:pt x="9" y="337"/>
                  </a:lnTo>
                  <a:lnTo>
                    <a:pt x="27" y="385"/>
                  </a:lnTo>
                  <a:lnTo>
                    <a:pt x="53" y="429"/>
                  </a:lnTo>
                  <a:lnTo>
                    <a:pt x="88" y="468"/>
                  </a:lnTo>
                  <a:lnTo>
                    <a:pt x="130" y="499"/>
                  </a:lnTo>
                  <a:lnTo>
                    <a:pt x="179" y="521"/>
                  </a:lnTo>
                  <a:lnTo>
                    <a:pt x="205" y="528"/>
                  </a:lnTo>
                  <a:lnTo>
                    <a:pt x="237" y="535"/>
                  </a:lnTo>
                  <a:lnTo>
                    <a:pt x="268" y="536"/>
                  </a:lnTo>
                  <a:lnTo>
                    <a:pt x="280" y="536"/>
                  </a:lnTo>
                  <a:lnTo>
                    <a:pt x="290" y="535"/>
                  </a:lnTo>
                  <a:lnTo>
                    <a:pt x="311" y="532"/>
                  </a:lnTo>
                  <a:lnTo>
                    <a:pt x="351" y="523"/>
                  </a:lnTo>
                  <a:lnTo>
                    <a:pt x="390" y="506"/>
                  </a:lnTo>
                  <a:lnTo>
                    <a:pt x="425" y="486"/>
                  </a:lnTo>
                  <a:lnTo>
                    <a:pt x="456" y="460"/>
                  </a:lnTo>
                  <a:lnTo>
                    <a:pt x="483" y="427"/>
                  </a:lnTo>
                  <a:lnTo>
                    <a:pt x="505" y="392"/>
                  </a:lnTo>
                  <a:lnTo>
                    <a:pt x="522" y="352"/>
                  </a:lnTo>
                  <a:lnTo>
                    <a:pt x="529" y="331"/>
                  </a:lnTo>
                  <a:lnTo>
                    <a:pt x="534" y="304"/>
                  </a:lnTo>
                  <a:lnTo>
                    <a:pt x="537" y="251"/>
                  </a:lnTo>
                  <a:lnTo>
                    <a:pt x="528" y="199"/>
                  </a:lnTo>
                  <a:lnTo>
                    <a:pt x="509" y="151"/>
                  </a:lnTo>
                  <a:lnTo>
                    <a:pt x="483" y="107"/>
                  </a:lnTo>
                  <a:lnTo>
                    <a:pt x="448" y="70"/>
                  </a:lnTo>
                  <a:lnTo>
                    <a:pt x="407" y="38"/>
                  </a:lnTo>
                  <a:lnTo>
                    <a:pt x="358" y="15"/>
                  </a:lnTo>
                  <a:lnTo>
                    <a:pt x="332" y="7"/>
                  </a:lnTo>
                  <a:lnTo>
                    <a:pt x="299" y="1"/>
                  </a:lnTo>
                  <a:lnTo>
                    <a:pt x="268" y="0"/>
                  </a:lnTo>
                  <a:close/>
                </a:path>
              </a:pathLst>
            </a:custGeom>
            <a:solidFill>
              <a:srgbClr val="E42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1" name="Freeform 103"/>
            <p:cNvSpPr>
              <a:spLocks/>
            </p:cNvSpPr>
            <p:nvPr/>
          </p:nvSpPr>
          <p:spPr bwMode="auto">
            <a:xfrm>
              <a:off x="6724650" y="2873375"/>
              <a:ext cx="215900" cy="215900"/>
            </a:xfrm>
            <a:custGeom>
              <a:avLst/>
              <a:gdLst>
                <a:gd name="T0" fmla="*/ 289 w 545"/>
                <a:gd name="T1" fmla="*/ 501 h 544"/>
                <a:gd name="T2" fmla="*/ 273 w 545"/>
                <a:gd name="T3" fmla="*/ 501 h 544"/>
                <a:gd name="T4" fmla="*/ 200 w 545"/>
                <a:gd name="T5" fmla="*/ 490 h 544"/>
                <a:gd name="T6" fmla="*/ 160 w 545"/>
                <a:gd name="T7" fmla="*/ 521 h 544"/>
                <a:gd name="T8" fmla="*/ 94 w 545"/>
                <a:gd name="T9" fmla="*/ 478 h 544"/>
                <a:gd name="T10" fmla="*/ 105 w 545"/>
                <a:gd name="T11" fmla="*/ 430 h 544"/>
                <a:gd name="T12" fmla="*/ 66 w 545"/>
                <a:gd name="T13" fmla="*/ 374 h 544"/>
                <a:gd name="T14" fmla="*/ 17 w 545"/>
                <a:gd name="T15" fmla="*/ 369 h 544"/>
                <a:gd name="T16" fmla="*/ 0 w 545"/>
                <a:gd name="T17" fmla="*/ 292 h 544"/>
                <a:gd name="T18" fmla="*/ 43 w 545"/>
                <a:gd name="T19" fmla="*/ 266 h 544"/>
                <a:gd name="T20" fmla="*/ 55 w 545"/>
                <a:gd name="T21" fmla="*/ 199 h 544"/>
                <a:gd name="T22" fmla="*/ 24 w 545"/>
                <a:gd name="T23" fmla="*/ 159 h 544"/>
                <a:gd name="T24" fmla="*/ 66 w 545"/>
                <a:gd name="T25" fmla="*/ 93 h 544"/>
                <a:gd name="T26" fmla="*/ 114 w 545"/>
                <a:gd name="T27" fmla="*/ 105 h 544"/>
                <a:gd name="T28" fmla="*/ 170 w 545"/>
                <a:gd name="T29" fmla="*/ 66 h 544"/>
                <a:gd name="T30" fmla="*/ 175 w 545"/>
                <a:gd name="T31" fmla="*/ 17 h 544"/>
                <a:gd name="T32" fmla="*/ 253 w 545"/>
                <a:gd name="T33" fmla="*/ 0 h 544"/>
                <a:gd name="T34" fmla="*/ 265 w 545"/>
                <a:gd name="T35" fmla="*/ 43 h 544"/>
                <a:gd name="T36" fmla="*/ 309 w 545"/>
                <a:gd name="T37" fmla="*/ 44 h 544"/>
                <a:gd name="T38" fmla="*/ 359 w 545"/>
                <a:gd name="T39" fmla="*/ 13 h 544"/>
                <a:gd name="T40" fmla="*/ 432 w 545"/>
                <a:gd name="T41" fmla="*/ 49 h 544"/>
                <a:gd name="T42" fmla="*/ 423 w 545"/>
                <a:gd name="T43" fmla="*/ 98 h 544"/>
                <a:gd name="T44" fmla="*/ 467 w 545"/>
                <a:gd name="T45" fmla="*/ 149 h 544"/>
                <a:gd name="T46" fmla="*/ 517 w 545"/>
                <a:gd name="T47" fmla="*/ 150 h 544"/>
                <a:gd name="T48" fmla="*/ 542 w 545"/>
                <a:gd name="T49" fmla="*/ 225 h 544"/>
                <a:gd name="T50" fmla="*/ 502 w 545"/>
                <a:gd name="T51" fmla="*/ 255 h 544"/>
                <a:gd name="T52" fmla="*/ 497 w 545"/>
                <a:gd name="T53" fmla="*/ 323 h 544"/>
                <a:gd name="T54" fmla="*/ 532 w 545"/>
                <a:gd name="T55" fmla="*/ 359 h 544"/>
                <a:gd name="T56" fmla="*/ 495 w 545"/>
                <a:gd name="T57" fmla="*/ 430 h 544"/>
                <a:gd name="T58" fmla="*/ 446 w 545"/>
                <a:gd name="T59" fmla="*/ 422 h 544"/>
                <a:gd name="T60" fmla="*/ 396 w 545"/>
                <a:gd name="T61" fmla="*/ 466 h 544"/>
                <a:gd name="T62" fmla="*/ 394 w 545"/>
                <a:gd name="T63" fmla="*/ 516 h 544"/>
                <a:gd name="T64" fmla="*/ 319 w 545"/>
                <a:gd name="T65" fmla="*/ 54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5" h="544">
                  <a:moveTo>
                    <a:pt x="292" y="544"/>
                  </a:moveTo>
                  <a:lnTo>
                    <a:pt x="289" y="501"/>
                  </a:lnTo>
                  <a:lnTo>
                    <a:pt x="280" y="501"/>
                  </a:lnTo>
                  <a:lnTo>
                    <a:pt x="273" y="501"/>
                  </a:lnTo>
                  <a:lnTo>
                    <a:pt x="236" y="500"/>
                  </a:lnTo>
                  <a:lnTo>
                    <a:pt x="200" y="490"/>
                  </a:lnTo>
                  <a:lnTo>
                    <a:pt x="186" y="531"/>
                  </a:lnTo>
                  <a:lnTo>
                    <a:pt x="160" y="521"/>
                  </a:lnTo>
                  <a:lnTo>
                    <a:pt x="114" y="495"/>
                  </a:lnTo>
                  <a:lnTo>
                    <a:pt x="94" y="478"/>
                  </a:lnTo>
                  <a:lnTo>
                    <a:pt x="122" y="446"/>
                  </a:lnTo>
                  <a:lnTo>
                    <a:pt x="105" y="430"/>
                  </a:lnTo>
                  <a:lnTo>
                    <a:pt x="78" y="394"/>
                  </a:lnTo>
                  <a:lnTo>
                    <a:pt x="66" y="374"/>
                  </a:lnTo>
                  <a:lnTo>
                    <a:pt x="28" y="394"/>
                  </a:lnTo>
                  <a:lnTo>
                    <a:pt x="17" y="369"/>
                  </a:lnTo>
                  <a:lnTo>
                    <a:pt x="3" y="319"/>
                  </a:lnTo>
                  <a:lnTo>
                    <a:pt x="0" y="292"/>
                  </a:lnTo>
                  <a:lnTo>
                    <a:pt x="43" y="288"/>
                  </a:lnTo>
                  <a:lnTo>
                    <a:pt x="43" y="266"/>
                  </a:lnTo>
                  <a:lnTo>
                    <a:pt x="48" y="222"/>
                  </a:lnTo>
                  <a:lnTo>
                    <a:pt x="55" y="199"/>
                  </a:lnTo>
                  <a:lnTo>
                    <a:pt x="13" y="185"/>
                  </a:lnTo>
                  <a:lnTo>
                    <a:pt x="24" y="159"/>
                  </a:lnTo>
                  <a:lnTo>
                    <a:pt x="50" y="113"/>
                  </a:lnTo>
                  <a:lnTo>
                    <a:pt x="66" y="93"/>
                  </a:lnTo>
                  <a:lnTo>
                    <a:pt x="99" y="122"/>
                  </a:lnTo>
                  <a:lnTo>
                    <a:pt x="114" y="105"/>
                  </a:lnTo>
                  <a:lnTo>
                    <a:pt x="151" y="78"/>
                  </a:lnTo>
                  <a:lnTo>
                    <a:pt x="170" y="66"/>
                  </a:lnTo>
                  <a:lnTo>
                    <a:pt x="151" y="27"/>
                  </a:lnTo>
                  <a:lnTo>
                    <a:pt x="175" y="17"/>
                  </a:lnTo>
                  <a:lnTo>
                    <a:pt x="226" y="2"/>
                  </a:lnTo>
                  <a:lnTo>
                    <a:pt x="253" y="0"/>
                  </a:lnTo>
                  <a:lnTo>
                    <a:pt x="257" y="43"/>
                  </a:lnTo>
                  <a:lnTo>
                    <a:pt x="265" y="43"/>
                  </a:lnTo>
                  <a:lnTo>
                    <a:pt x="273" y="43"/>
                  </a:lnTo>
                  <a:lnTo>
                    <a:pt x="309" y="44"/>
                  </a:lnTo>
                  <a:lnTo>
                    <a:pt x="345" y="54"/>
                  </a:lnTo>
                  <a:lnTo>
                    <a:pt x="359" y="13"/>
                  </a:lnTo>
                  <a:lnTo>
                    <a:pt x="385" y="22"/>
                  </a:lnTo>
                  <a:lnTo>
                    <a:pt x="432" y="49"/>
                  </a:lnTo>
                  <a:lnTo>
                    <a:pt x="451" y="66"/>
                  </a:lnTo>
                  <a:lnTo>
                    <a:pt x="423" y="98"/>
                  </a:lnTo>
                  <a:lnTo>
                    <a:pt x="440" y="114"/>
                  </a:lnTo>
                  <a:lnTo>
                    <a:pt x="467" y="149"/>
                  </a:lnTo>
                  <a:lnTo>
                    <a:pt x="479" y="170"/>
                  </a:lnTo>
                  <a:lnTo>
                    <a:pt x="517" y="150"/>
                  </a:lnTo>
                  <a:lnTo>
                    <a:pt x="528" y="174"/>
                  </a:lnTo>
                  <a:lnTo>
                    <a:pt x="542" y="225"/>
                  </a:lnTo>
                  <a:lnTo>
                    <a:pt x="545" y="253"/>
                  </a:lnTo>
                  <a:lnTo>
                    <a:pt x="502" y="255"/>
                  </a:lnTo>
                  <a:lnTo>
                    <a:pt x="503" y="277"/>
                  </a:lnTo>
                  <a:lnTo>
                    <a:pt x="497" y="323"/>
                  </a:lnTo>
                  <a:lnTo>
                    <a:pt x="490" y="345"/>
                  </a:lnTo>
                  <a:lnTo>
                    <a:pt x="532" y="359"/>
                  </a:lnTo>
                  <a:lnTo>
                    <a:pt x="523" y="385"/>
                  </a:lnTo>
                  <a:lnTo>
                    <a:pt x="495" y="430"/>
                  </a:lnTo>
                  <a:lnTo>
                    <a:pt x="479" y="451"/>
                  </a:lnTo>
                  <a:lnTo>
                    <a:pt x="446" y="422"/>
                  </a:lnTo>
                  <a:lnTo>
                    <a:pt x="431" y="439"/>
                  </a:lnTo>
                  <a:lnTo>
                    <a:pt x="396" y="466"/>
                  </a:lnTo>
                  <a:lnTo>
                    <a:pt x="375" y="478"/>
                  </a:lnTo>
                  <a:lnTo>
                    <a:pt x="394" y="516"/>
                  </a:lnTo>
                  <a:lnTo>
                    <a:pt x="371" y="527"/>
                  </a:lnTo>
                  <a:lnTo>
                    <a:pt x="319" y="542"/>
                  </a:lnTo>
                  <a:lnTo>
                    <a:pt x="292" y="5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2" name="Freeform 104"/>
            <p:cNvSpPr>
              <a:spLocks/>
            </p:cNvSpPr>
            <p:nvPr/>
          </p:nvSpPr>
          <p:spPr bwMode="auto">
            <a:xfrm>
              <a:off x="6788150" y="2936875"/>
              <a:ext cx="88900" cy="88900"/>
            </a:xfrm>
            <a:custGeom>
              <a:avLst/>
              <a:gdLst>
                <a:gd name="T0" fmla="*/ 112 w 223"/>
                <a:gd name="T1" fmla="*/ 0 h 223"/>
                <a:gd name="T2" fmla="*/ 95 w 223"/>
                <a:gd name="T3" fmla="*/ 1 h 223"/>
                <a:gd name="T4" fmla="*/ 62 w 223"/>
                <a:gd name="T5" fmla="*/ 11 h 223"/>
                <a:gd name="T6" fmla="*/ 34 w 223"/>
                <a:gd name="T7" fmla="*/ 31 h 223"/>
                <a:gd name="T8" fmla="*/ 13 w 223"/>
                <a:gd name="T9" fmla="*/ 59 h 223"/>
                <a:gd name="T10" fmla="*/ 7 w 223"/>
                <a:gd name="T11" fmla="*/ 76 h 223"/>
                <a:gd name="T12" fmla="*/ 0 w 223"/>
                <a:gd name="T13" fmla="*/ 98 h 223"/>
                <a:gd name="T14" fmla="*/ 4 w 223"/>
                <a:gd name="T15" fmla="*/ 141 h 223"/>
                <a:gd name="T16" fmla="*/ 23 w 223"/>
                <a:gd name="T17" fmla="*/ 180 h 223"/>
                <a:gd name="T18" fmla="*/ 56 w 223"/>
                <a:gd name="T19" fmla="*/ 208 h 223"/>
                <a:gd name="T20" fmla="*/ 77 w 223"/>
                <a:gd name="T21" fmla="*/ 216 h 223"/>
                <a:gd name="T22" fmla="*/ 93 w 223"/>
                <a:gd name="T23" fmla="*/ 221 h 223"/>
                <a:gd name="T24" fmla="*/ 112 w 223"/>
                <a:gd name="T25" fmla="*/ 223 h 223"/>
                <a:gd name="T26" fmla="*/ 128 w 223"/>
                <a:gd name="T27" fmla="*/ 221 h 223"/>
                <a:gd name="T28" fmla="*/ 162 w 223"/>
                <a:gd name="T29" fmla="*/ 211 h 223"/>
                <a:gd name="T30" fmla="*/ 189 w 223"/>
                <a:gd name="T31" fmla="*/ 191 h 223"/>
                <a:gd name="T32" fmla="*/ 210 w 223"/>
                <a:gd name="T33" fmla="*/ 163 h 223"/>
                <a:gd name="T34" fmla="*/ 217 w 223"/>
                <a:gd name="T35" fmla="*/ 146 h 223"/>
                <a:gd name="T36" fmla="*/ 223 w 223"/>
                <a:gd name="T37" fmla="*/ 124 h 223"/>
                <a:gd name="T38" fmla="*/ 219 w 223"/>
                <a:gd name="T39" fmla="*/ 81 h 223"/>
                <a:gd name="T40" fmla="*/ 201 w 223"/>
                <a:gd name="T41" fmla="*/ 42 h 223"/>
                <a:gd name="T42" fmla="*/ 167 w 223"/>
                <a:gd name="T43" fmla="*/ 14 h 223"/>
                <a:gd name="T44" fmla="*/ 147 w 223"/>
                <a:gd name="T45" fmla="*/ 6 h 223"/>
                <a:gd name="T46" fmla="*/ 130 w 223"/>
                <a:gd name="T47" fmla="*/ 1 h 223"/>
                <a:gd name="T48" fmla="*/ 112 w 223"/>
                <a:gd name="T49" fmla="*/ 0 h 223"/>
                <a:gd name="T50" fmla="*/ 112 w 223"/>
                <a:gd name="T5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3" h="223">
                  <a:moveTo>
                    <a:pt x="112" y="0"/>
                  </a:moveTo>
                  <a:lnTo>
                    <a:pt x="95" y="1"/>
                  </a:lnTo>
                  <a:lnTo>
                    <a:pt x="62" y="11"/>
                  </a:lnTo>
                  <a:lnTo>
                    <a:pt x="34" y="31"/>
                  </a:lnTo>
                  <a:lnTo>
                    <a:pt x="13" y="59"/>
                  </a:lnTo>
                  <a:lnTo>
                    <a:pt x="7" y="76"/>
                  </a:lnTo>
                  <a:lnTo>
                    <a:pt x="0" y="98"/>
                  </a:lnTo>
                  <a:lnTo>
                    <a:pt x="4" y="141"/>
                  </a:lnTo>
                  <a:lnTo>
                    <a:pt x="23" y="180"/>
                  </a:lnTo>
                  <a:lnTo>
                    <a:pt x="56" y="208"/>
                  </a:lnTo>
                  <a:lnTo>
                    <a:pt x="77" y="216"/>
                  </a:lnTo>
                  <a:lnTo>
                    <a:pt x="93" y="221"/>
                  </a:lnTo>
                  <a:lnTo>
                    <a:pt x="112" y="223"/>
                  </a:lnTo>
                  <a:lnTo>
                    <a:pt x="128" y="221"/>
                  </a:lnTo>
                  <a:lnTo>
                    <a:pt x="162" y="211"/>
                  </a:lnTo>
                  <a:lnTo>
                    <a:pt x="189" y="191"/>
                  </a:lnTo>
                  <a:lnTo>
                    <a:pt x="210" y="163"/>
                  </a:lnTo>
                  <a:lnTo>
                    <a:pt x="217" y="146"/>
                  </a:lnTo>
                  <a:lnTo>
                    <a:pt x="223" y="124"/>
                  </a:lnTo>
                  <a:lnTo>
                    <a:pt x="219" y="81"/>
                  </a:lnTo>
                  <a:lnTo>
                    <a:pt x="201" y="42"/>
                  </a:lnTo>
                  <a:lnTo>
                    <a:pt x="167" y="14"/>
                  </a:lnTo>
                  <a:lnTo>
                    <a:pt x="147" y="6"/>
                  </a:lnTo>
                  <a:lnTo>
                    <a:pt x="130" y="1"/>
                  </a:lnTo>
                  <a:lnTo>
                    <a:pt x="112" y="0"/>
                  </a:lnTo>
                  <a:lnTo>
                    <a:pt x="112" y="0"/>
                  </a:lnTo>
                  <a:close/>
                </a:path>
              </a:pathLst>
            </a:custGeom>
            <a:solidFill>
              <a:srgbClr val="EA6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3" name="Freeform 105"/>
            <p:cNvSpPr>
              <a:spLocks/>
            </p:cNvSpPr>
            <p:nvPr/>
          </p:nvSpPr>
          <p:spPr bwMode="auto">
            <a:xfrm>
              <a:off x="6146800" y="3006725"/>
              <a:ext cx="677863" cy="676275"/>
            </a:xfrm>
            <a:custGeom>
              <a:avLst/>
              <a:gdLst>
                <a:gd name="T0" fmla="*/ 730 w 1708"/>
                <a:gd name="T1" fmla="*/ 1580 h 1707"/>
                <a:gd name="T2" fmla="*/ 616 w 1708"/>
                <a:gd name="T3" fmla="*/ 1551 h 1707"/>
                <a:gd name="T4" fmla="*/ 477 w 1708"/>
                <a:gd name="T5" fmla="*/ 1486 h 1707"/>
                <a:gd name="T6" fmla="*/ 356 w 1708"/>
                <a:gd name="T7" fmla="*/ 1558 h 1707"/>
                <a:gd name="T8" fmla="*/ 253 w 1708"/>
                <a:gd name="T9" fmla="*/ 1279 h 1707"/>
                <a:gd name="T10" fmla="*/ 193 w 1708"/>
                <a:gd name="T11" fmla="*/ 1180 h 1707"/>
                <a:gd name="T12" fmla="*/ 140 w 1708"/>
                <a:gd name="T13" fmla="*/ 1035 h 1707"/>
                <a:gd name="T14" fmla="*/ 4 w 1708"/>
                <a:gd name="T15" fmla="*/ 999 h 1707"/>
                <a:gd name="T16" fmla="*/ 128 w 1708"/>
                <a:gd name="T17" fmla="*/ 728 h 1707"/>
                <a:gd name="T18" fmla="*/ 157 w 1708"/>
                <a:gd name="T19" fmla="*/ 614 h 1707"/>
                <a:gd name="T20" fmla="*/ 220 w 1708"/>
                <a:gd name="T21" fmla="*/ 475 h 1707"/>
                <a:gd name="T22" fmla="*/ 150 w 1708"/>
                <a:gd name="T23" fmla="*/ 355 h 1707"/>
                <a:gd name="T24" fmla="*/ 429 w 1708"/>
                <a:gd name="T25" fmla="*/ 251 h 1707"/>
                <a:gd name="T26" fmla="*/ 527 w 1708"/>
                <a:gd name="T27" fmla="*/ 193 h 1707"/>
                <a:gd name="T28" fmla="*/ 673 w 1708"/>
                <a:gd name="T29" fmla="*/ 138 h 1707"/>
                <a:gd name="T30" fmla="*/ 709 w 1708"/>
                <a:gd name="T31" fmla="*/ 2 h 1707"/>
                <a:gd name="T32" fmla="*/ 977 w 1708"/>
                <a:gd name="T33" fmla="*/ 0 h 1707"/>
                <a:gd name="T34" fmla="*/ 1019 w 1708"/>
                <a:gd name="T35" fmla="*/ 134 h 1707"/>
                <a:gd name="T36" fmla="*/ 1164 w 1708"/>
                <a:gd name="T37" fmla="*/ 184 h 1707"/>
                <a:gd name="T38" fmla="*/ 1264 w 1708"/>
                <a:gd name="T39" fmla="*/ 241 h 1707"/>
                <a:gd name="T40" fmla="*/ 1545 w 1708"/>
                <a:gd name="T41" fmla="*/ 337 h 1707"/>
                <a:gd name="T42" fmla="*/ 1477 w 1708"/>
                <a:gd name="T43" fmla="*/ 460 h 1707"/>
                <a:gd name="T44" fmla="*/ 1546 w 1708"/>
                <a:gd name="T45" fmla="*/ 596 h 1707"/>
                <a:gd name="T46" fmla="*/ 1577 w 1708"/>
                <a:gd name="T47" fmla="*/ 709 h 1707"/>
                <a:gd name="T48" fmla="*/ 1708 w 1708"/>
                <a:gd name="T49" fmla="*/ 977 h 1707"/>
                <a:gd name="T50" fmla="*/ 1573 w 1708"/>
                <a:gd name="T51" fmla="*/ 1017 h 1707"/>
                <a:gd name="T52" fmla="*/ 1524 w 1708"/>
                <a:gd name="T53" fmla="*/ 1164 h 1707"/>
                <a:gd name="T54" fmla="*/ 1467 w 1708"/>
                <a:gd name="T55" fmla="*/ 1262 h 1707"/>
                <a:gd name="T56" fmla="*/ 1371 w 1708"/>
                <a:gd name="T57" fmla="*/ 1545 h 1707"/>
                <a:gd name="T58" fmla="*/ 1248 w 1708"/>
                <a:gd name="T59" fmla="*/ 1477 h 1707"/>
                <a:gd name="T60" fmla="*/ 1111 w 1708"/>
                <a:gd name="T61" fmla="*/ 1545 h 1707"/>
                <a:gd name="T62" fmla="*/ 998 w 1708"/>
                <a:gd name="T63" fmla="*/ 1576 h 1707"/>
                <a:gd name="T64" fmla="*/ 866 w 1708"/>
                <a:gd name="T65" fmla="*/ 1705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8" h="1707">
                  <a:moveTo>
                    <a:pt x="731" y="1707"/>
                  </a:moveTo>
                  <a:lnTo>
                    <a:pt x="730" y="1580"/>
                  </a:lnTo>
                  <a:lnTo>
                    <a:pt x="691" y="1572"/>
                  </a:lnTo>
                  <a:lnTo>
                    <a:pt x="616" y="1551"/>
                  </a:lnTo>
                  <a:lnTo>
                    <a:pt x="544" y="1523"/>
                  </a:lnTo>
                  <a:lnTo>
                    <a:pt x="477" y="1486"/>
                  </a:lnTo>
                  <a:lnTo>
                    <a:pt x="446" y="1466"/>
                  </a:lnTo>
                  <a:lnTo>
                    <a:pt x="356" y="1558"/>
                  </a:lnTo>
                  <a:lnTo>
                    <a:pt x="163" y="1370"/>
                  </a:lnTo>
                  <a:lnTo>
                    <a:pt x="253" y="1279"/>
                  </a:lnTo>
                  <a:lnTo>
                    <a:pt x="231" y="1246"/>
                  </a:lnTo>
                  <a:lnTo>
                    <a:pt x="193" y="1180"/>
                  </a:lnTo>
                  <a:lnTo>
                    <a:pt x="163" y="1109"/>
                  </a:lnTo>
                  <a:lnTo>
                    <a:pt x="140" y="1035"/>
                  </a:lnTo>
                  <a:lnTo>
                    <a:pt x="132" y="998"/>
                  </a:lnTo>
                  <a:lnTo>
                    <a:pt x="4" y="999"/>
                  </a:lnTo>
                  <a:lnTo>
                    <a:pt x="0" y="729"/>
                  </a:lnTo>
                  <a:lnTo>
                    <a:pt x="128" y="728"/>
                  </a:lnTo>
                  <a:lnTo>
                    <a:pt x="136" y="689"/>
                  </a:lnTo>
                  <a:lnTo>
                    <a:pt x="157" y="614"/>
                  </a:lnTo>
                  <a:lnTo>
                    <a:pt x="185" y="543"/>
                  </a:lnTo>
                  <a:lnTo>
                    <a:pt x="220" y="475"/>
                  </a:lnTo>
                  <a:lnTo>
                    <a:pt x="241" y="444"/>
                  </a:lnTo>
                  <a:lnTo>
                    <a:pt x="150" y="355"/>
                  </a:lnTo>
                  <a:lnTo>
                    <a:pt x="338" y="162"/>
                  </a:lnTo>
                  <a:lnTo>
                    <a:pt x="429" y="251"/>
                  </a:lnTo>
                  <a:lnTo>
                    <a:pt x="461" y="229"/>
                  </a:lnTo>
                  <a:lnTo>
                    <a:pt x="527" y="193"/>
                  </a:lnTo>
                  <a:lnTo>
                    <a:pt x="597" y="162"/>
                  </a:lnTo>
                  <a:lnTo>
                    <a:pt x="673" y="138"/>
                  </a:lnTo>
                  <a:lnTo>
                    <a:pt x="710" y="130"/>
                  </a:lnTo>
                  <a:lnTo>
                    <a:pt x="709" y="2"/>
                  </a:lnTo>
                  <a:lnTo>
                    <a:pt x="844" y="1"/>
                  </a:lnTo>
                  <a:lnTo>
                    <a:pt x="977" y="0"/>
                  </a:lnTo>
                  <a:lnTo>
                    <a:pt x="980" y="127"/>
                  </a:lnTo>
                  <a:lnTo>
                    <a:pt x="1019" y="134"/>
                  </a:lnTo>
                  <a:lnTo>
                    <a:pt x="1092" y="155"/>
                  </a:lnTo>
                  <a:lnTo>
                    <a:pt x="1164" y="184"/>
                  </a:lnTo>
                  <a:lnTo>
                    <a:pt x="1231" y="220"/>
                  </a:lnTo>
                  <a:lnTo>
                    <a:pt x="1264" y="241"/>
                  </a:lnTo>
                  <a:lnTo>
                    <a:pt x="1353" y="149"/>
                  </a:lnTo>
                  <a:lnTo>
                    <a:pt x="1545" y="337"/>
                  </a:lnTo>
                  <a:lnTo>
                    <a:pt x="1457" y="427"/>
                  </a:lnTo>
                  <a:lnTo>
                    <a:pt x="1477" y="460"/>
                  </a:lnTo>
                  <a:lnTo>
                    <a:pt x="1515" y="526"/>
                  </a:lnTo>
                  <a:lnTo>
                    <a:pt x="1546" y="596"/>
                  </a:lnTo>
                  <a:lnTo>
                    <a:pt x="1569" y="671"/>
                  </a:lnTo>
                  <a:lnTo>
                    <a:pt x="1577" y="709"/>
                  </a:lnTo>
                  <a:lnTo>
                    <a:pt x="1704" y="707"/>
                  </a:lnTo>
                  <a:lnTo>
                    <a:pt x="1708" y="977"/>
                  </a:lnTo>
                  <a:lnTo>
                    <a:pt x="1581" y="978"/>
                  </a:lnTo>
                  <a:lnTo>
                    <a:pt x="1573" y="1017"/>
                  </a:lnTo>
                  <a:lnTo>
                    <a:pt x="1553" y="1091"/>
                  </a:lnTo>
                  <a:lnTo>
                    <a:pt x="1524" y="1164"/>
                  </a:lnTo>
                  <a:lnTo>
                    <a:pt x="1488" y="1231"/>
                  </a:lnTo>
                  <a:lnTo>
                    <a:pt x="1467" y="1262"/>
                  </a:lnTo>
                  <a:lnTo>
                    <a:pt x="1559" y="1351"/>
                  </a:lnTo>
                  <a:lnTo>
                    <a:pt x="1371" y="1545"/>
                  </a:lnTo>
                  <a:lnTo>
                    <a:pt x="1279" y="1455"/>
                  </a:lnTo>
                  <a:lnTo>
                    <a:pt x="1248" y="1477"/>
                  </a:lnTo>
                  <a:lnTo>
                    <a:pt x="1182" y="1513"/>
                  </a:lnTo>
                  <a:lnTo>
                    <a:pt x="1111" y="1545"/>
                  </a:lnTo>
                  <a:lnTo>
                    <a:pt x="1037" y="1568"/>
                  </a:lnTo>
                  <a:lnTo>
                    <a:pt x="998" y="1576"/>
                  </a:lnTo>
                  <a:lnTo>
                    <a:pt x="1000" y="1704"/>
                  </a:lnTo>
                  <a:lnTo>
                    <a:pt x="866" y="1705"/>
                  </a:lnTo>
                  <a:lnTo>
                    <a:pt x="731" y="170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4" name="Freeform 106"/>
            <p:cNvSpPr>
              <a:spLocks/>
            </p:cNvSpPr>
            <p:nvPr/>
          </p:nvSpPr>
          <p:spPr bwMode="auto">
            <a:xfrm>
              <a:off x="6269038" y="3128963"/>
              <a:ext cx="433388" cy="431800"/>
            </a:xfrm>
            <a:custGeom>
              <a:avLst/>
              <a:gdLst>
                <a:gd name="T0" fmla="*/ 538 w 1088"/>
                <a:gd name="T1" fmla="*/ 0 h 1088"/>
                <a:gd name="T2" fmla="*/ 482 w 1088"/>
                <a:gd name="T3" fmla="*/ 3 h 1088"/>
                <a:gd name="T4" fmla="*/ 375 w 1088"/>
                <a:gd name="T5" fmla="*/ 26 h 1088"/>
                <a:gd name="T6" fmla="*/ 278 w 1088"/>
                <a:gd name="T7" fmla="*/ 68 h 1088"/>
                <a:gd name="T8" fmla="*/ 193 w 1088"/>
                <a:gd name="T9" fmla="*/ 129 h 1088"/>
                <a:gd name="T10" fmla="*/ 119 w 1088"/>
                <a:gd name="T11" fmla="*/ 203 h 1088"/>
                <a:gd name="T12" fmla="*/ 62 w 1088"/>
                <a:gd name="T13" fmla="*/ 291 h 1088"/>
                <a:gd name="T14" fmla="*/ 22 w 1088"/>
                <a:gd name="T15" fmla="*/ 389 h 1088"/>
                <a:gd name="T16" fmla="*/ 1 w 1088"/>
                <a:gd name="T17" fmla="*/ 495 h 1088"/>
                <a:gd name="T18" fmla="*/ 0 w 1088"/>
                <a:gd name="T19" fmla="*/ 551 h 1088"/>
                <a:gd name="T20" fmla="*/ 2 w 1088"/>
                <a:gd name="T21" fmla="*/ 607 h 1088"/>
                <a:gd name="T22" fmla="*/ 26 w 1088"/>
                <a:gd name="T23" fmla="*/ 712 h 1088"/>
                <a:gd name="T24" fmla="*/ 67 w 1088"/>
                <a:gd name="T25" fmla="*/ 808 h 1088"/>
                <a:gd name="T26" fmla="*/ 127 w 1088"/>
                <a:gd name="T27" fmla="*/ 893 h 1088"/>
                <a:gd name="T28" fmla="*/ 201 w 1088"/>
                <a:gd name="T29" fmla="*/ 967 h 1088"/>
                <a:gd name="T30" fmla="*/ 286 w 1088"/>
                <a:gd name="T31" fmla="*/ 1024 h 1088"/>
                <a:gd name="T32" fmla="*/ 383 w 1088"/>
                <a:gd name="T33" fmla="*/ 1064 h 1088"/>
                <a:gd name="T34" fmla="*/ 490 w 1088"/>
                <a:gd name="T35" fmla="*/ 1087 h 1088"/>
                <a:gd name="T36" fmla="*/ 544 w 1088"/>
                <a:gd name="T37" fmla="*/ 1088 h 1088"/>
                <a:gd name="T38" fmla="*/ 548 w 1088"/>
                <a:gd name="T39" fmla="*/ 1088 h 1088"/>
                <a:gd name="T40" fmla="*/ 552 w 1088"/>
                <a:gd name="T41" fmla="*/ 1088 h 1088"/>
                <a:gd name="T42" fmla="*/ 552 w 1088"/>
                <a:gd name="T43" fmla="*/ 1088 h 1088"/>
                <a:gd name="T44" fmla="*/ 607 w 1088"/>
                <a:gd name="T45" fmla="*/ 1085 h 1088"/>
                <a:gd name="T46" fmla="*/ 714 w 1088"/>
                <a:gd name="T47" fmla="*/ 1062 h 1088"/>
                <a:gd name="T48" fmla="*/ 811 w 1088"/>
                <a:gd name="T49" fmla="*/ 1020 h 1088"/>
                <a:gd name="T50" fmla="*/ 897 w 1088"/>
                <a:gd name="T51" fmla="*/ 959 h 1088"/>
                <a:gd name="T52" fmla="*/ 969 w 1088"/>
                <a:gd name="T53" fmla="*/ 886 h 1088"/>
                <a:gd name="T54" fmla="*/ 1027 w 1088"/>
                <a:gd name="T55" fmla="*/ 797 h 1088"/>
                <a:gd name="T56" fmla="*/ 1068 w 1088"/>
                <a:gd name="T57" fmla="*/ 699 h 1088"/>
                <a:gd name="T58" fmla="*/ 1087 w 1088"/>
                <a:gd name="T59" fmla="*/ 593 h 1088"/>
                <a:gd name="T60" fmla="*/ 1088 w 1088"/>
                <a:gd name="T61" fmla="*/ 537 h 1088"/>
                <a:gd name="T62" fmla="*/ 1086 w 1088"/>
                <a:gd name="T63" fmla="*/ 481 h 1088"/>
                <a:gd name="T64" fmla="*/ 1064 w 1088"/>
                <a:gd name="T65" fmla="*/ 376 h 1088"/>
                <a:gd name="T66" fmla="*/ 1021 w 1088"/>
                <a:gd name="T67" fmla="*/ 280 h 1088"/>
                <a:gd name="T68" fmla="*/ 963 w 1088"/>
                <a:gd name="T69" fmla="*/ 193 h 1088"/>
                <a:gd name="T70" fmla="*/ 889 w 1088"/>
                <a:gd name="T71" fmla="*/ 121 h 1088"/>
                <a:gd name="T72" fmla="*/ 802 w 1088"/>
                <a:gd name="T73" fmla="*/ 64 h 1088"/>
                <a:gd name="T74" fmla="*/ 705 w 1088"/>
                <a:gd name="T75" fmla="*/ 24 h 1088"/>
                <a:gd name="T76" fmla="*/ 600 w 1088"/>
                <a:gd name="T77" fmla="*/ 2 h 1088"/>
                <a:gd name="T78" fmla="*/ 544 w 1088"/>
                <a:gd name="T79" fmla="*/ 0 h 1088"/>
                <a:gd name="T80" fmla="*/ 541 w 1088"/>
                <a:gd name="T81" fmla="*/ 0 h 1088"/>
                <a:gd name="T82" fmla="*/ 538 w 1088"/>
                <a:gd name="T83" fmla="*/ 0 h 1088"/>
                <a:gd name="T84" fmla="*/ 538 w 1088"/>
                <a:gd name="T85"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8" h="1088">
                  <a:moveTo>
                    <a:pt x="538" y="0"/>
                  </a:moveTo>
                  <a:lnTo>
                    <a:pt x="482" y="3"/>
                  </a:lnTo>
                  <a:lnTo>
                    <a:pt x="375" y="26"/>
                  </a:lnTo>
                  <a:lnTo>
                    <a:pt x="278" y="68"/>
                  </a:lnTo>
                  <a:lnTo>
                    <a:pt x="193" y="129"/>
                  </a:lnTo>
                  <a:lnTo>
                    <a:pt x="119" y="203"/>
                  </a:lnTo>
                  <a:lnTo>
                    <a:pt x="62" y="291"/>
                  </a:lnTo>
                  <a:lnTo>
                    <a:pt x="22" y="389"/>
                  </a:lnTo>
                  <a:lnTo>
                    <a:pt x="1" y="495"/>
                  </a:lnTo>
                  <a:lnTo>
                    <a:pt x="0" y="551"/>
                  </a:lnTo>
                  <a:lnTo>
                    <a:pt x="2" y="607"/>
                  </a:lnTo>
                  <a:lnTo>
                    <a:pt x="26" y="712"/>
                  </a:lnTo>
                  <a:lnTo>
                    <a:pt x="67" y="808"/>
                  </a:lnTo>
                  <a:lnTo>
                    <a:pt x="127" y="893"/>
                  </a:lnTo>
                  <a:lnTo>
                    <a:pt x="201" y="967"/>
                  </a:lnTo>
                  <a:lnTo>
                    <a:pt x="286" y="1024"/>
                  </a:lnTo>
                  <a:lnTo>
                    <a:pt x="383" y="1064"/>
                  </a:lnTo>
                  <a:lnTo>
                    <a:pt x="490" y="1087"/>
                  </a:lnTo>
                  <a:lnTo>
                    <a:pt x="544" y="1088"/>
                  </a:lnTo>
                  <a:lnTo>
                    <a:pt x="548" y="1088"/>
                  </a:lnTo>
                  <a:lnTo>
                    <a:pt x="552" y="1088"/>
                  </a:lnTo>
                  <a:lnTo>
                    <a:pt x="552" y="1088"/>
                  </a:lnTo>
                  <a:lnTo>
                    <a:pt x="607" y="1085"/>
                  </a:lnTo>
                  <a:lnTo>
                    <a:pt x="714" y="1062"/>
                  </a:lnTo>
                  <a:lnTo>
                    <a:pt x="811" y="1020"/>
                  </a:lnTo>
                  <a:lnTo>
                    <a:pt x="897" y="959"/>
                  </a:lnTo>
                  <a:lnTo>
                    <a:pt x="969" y="886"/>
                  </a:lnTo>
                  <a:lnTo>
                    <a:pt x="1027" y="797"/>
                  </a:lnTo>
                  <a:lnTo>
                    <a:pt x="1068" y="699"/>
                  </a:lnTo>
                  <a:lnTo>
                    <a:pt x="1087" y="593"/>
                  </a:lnTo>
                  <a:lnTo>
                    <a:pt x="1088" y="537"/>
                  </a:lnTo>
                  <a:lnTo>
                    <a:pt x="1086" y="481"/>
                  </a:lnTo>
                  <a:lnTo>
                    <a:pt x="1064" y="376"/>
                  </a:lnTo>
                  <a:lnTo>
                    <a:pt x="1021" y="280"/>
                  </a:lnTo>
                  <a:lnTo>
                    <a:pt x="963" y="193"/>
                  </a:lnTo>
                  <a:lnTo>
                    <a:pt x="889" y="121"/>
                  </a:lnTo>
                  <a:lnTo>
                    <a:pt x="802" y="64"/>
                  </a:lnTo>
                  <a:lnTo>
                    <a:pt x="705" y="24"/>
                  </a:lnTo>
                  <a:lnTo>
                    <a:pt x="600" y="2"/>
                  </a:lnTo>
                  <a:lnTo>
                    <a:pt x="544" y="0"/>
                  </a:lnTo>
                  <a:lnTo>
                    <a:pt x="541" y="0"/>
                  </a:lnTo>
                  <a:lnTo>
                    <a:pt x="538" y="0"/>
                  </a:lnTo>
                  <a:lnTo>
                    <a:pt x="5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65" name="Freeform 107"/>
            <p:cNvSpPr>
              <a:spLocks/>
            </p:cNvSpPr>
            <p:nvPr/>
          </p:nvSpPr>
          <p:spPr bwMode="auto">
            <a:xfrm>
              <a:off x="6340475" y="3200400"/>
              <a:ext cx="290513" cy="288925"/>
            </a:xfrm>
            <a:custGeom>
              <a:avLst/>
              <a:gdLst>
                <a:gd name="T0" fmla="*/ 366 w 731"/>
                <a:gd name="T1" fmla="*/ 730 h 730"/>
                <a:gd name="T2" fmla="*/ 330 w 731"/>
                <a:gd name="T3" fmla="*/ 729 h 730"/>
                <a:gd name="T4" fmla="*/ 258 w 731"/>
                <a:gd name="T5" fmla="*/ 714 h 730"/>
                <a:gd name="T6" fmla="*/ 194 w 731"/>
                <a:gd name="T7" fmla="*/ 687 h 730"/>
                <a:gd name="T8" fmla="*/ 135 w 731"/>
                <a:gd name="T9" fmla="*/ 648 h 730"/>
                <a:gd name="T10" fmla="*/ 86 w 731"/>
                <a:gd name="T11" fmla="*/ 600 h 730"/>
                <a:gd name="T12" fmla="*/ 46 w 731"/>
                <a:gd name="T13" fmla="*/ 542 h 730"/>
                <a:gd name="T14" fmla="*/ 19 w 731"/>
                <a:gd name="T15" fmla="*/ 477 h 730"/>
                <a:gd name="T16" fmla="*/ 3 w 731"/>
                <a:gd name="T17" fmla="*/ 407 h 730"/>
                <a:gd name="T18" fmla="*/ 0 w 731"/>
                <a:gd name="T19" fmla="*/ 370 h 730"/>
                <a:gd name="T20" fmla="*/ 2 w 731"/>
                <a:gd name="T21" fmla="*/ 332 h 730"/>
                <a:gd name="T22" fmla="*/ 16 w 731"/>
                <a:gd name="T23" fmla="*/ 261 h 730"/>
                <a:gd name="T24" fmla="*/ 42 w 731"/>
                <a:gd name="T25" fmla="*/ 195 h 730"/>
                <a:gd name="T26" fmla="*/ 81 w 731"/>
                <a:gd name="T27" fmla="*/ 136 h 730"/>
                <a:gd name="T28" fmla="*/ 130 w 731"/>
                <a:gd name="T29" fmla="*/ 86 h 730"/>
                <a:gd name="T30" fmla="*/ 187 w 731"/>
                <a:gd name="T31" fmla="*/ 46 h 730"/>
                <a:gd name="T32" fmla="*/ 253 w 731"/>
                <a:gd name="T33" fmla="*/ 17 h 730"/>
                <a:gd name="T34" fmla="*/ 325 w 731"/>
                <a:gd name="T35" fmla="*/ 2 h 730"/>
                <a:gd name="T36" fmla="*/ 362 w 731"/>
                <a:gd name="T37" fmla="*/ 0 h 730"/>
                <a:gd name="T38" fmla="*/ 362 w 731"/>
                <a:gd name="T39" fmla="*/ 0 h 730"/>
                <a:gd name="T40" fmla="*/ 365 w 731"/>
                <a:gd name="T41" fmla="*/ 0 h 730"/>
                <a:gd name="T42" fmla="*/ 366 w 731"/>
                <a:gd name="T43" fmla="*/ 0 h 730"/>
                <a:gd name="T44" fmla="*/ 404 w 731"/>
                <a:gd name="T45" fmla="*/ 2 h 730"/>
                <a:gd name="T46" fmla="*/ 475 w 731"/>
                <a:gd name="T47" fmla="*/ 16 h 730"/>
                <a:gd name="T48" fmla="*/ 540 w 731"/>
                <a:gd name="T49" fmla="*/ 43 h 730"/>
                <a:gd name="T50" fmla="*/ 598 w 731"/>
                <a:gd name="T51" fmla="*/ 81 h 730"/>
                <a:gd name="T52" fmla="*/ 647 w 731"/>
                <a:gd name="T53" fmla="*/ 130 h 730"/>
                <a:gd name="T54" fmla="*/ 686 w 731"/>
                <a:gd name="T55" fmla="*/ 188 h 730"/>
                <a:gd name="T56" fmla="*/ 715 w 731"/>
                <a:gd name="T57" fmla="*/ 253 h 730"/>
                <a:gd name="T58" fmla="*/ 730 w 731"/>
                <a:gd name="T59" fmla="*/ 323 h 730"/>
                <a:gd name="T60" fmla="*/ 731 w 731"/>
                <a:gd name="T61" fmla="*/ 361 h 730"/>
                <a:gd name="T62" fmla="*/ 731 w 731"/>
                <a:gd name="T63" fmla="*/ 398 h 730"/>
                <a:gd name="T64" fmla="*/ 717 w 731"/>
                <a:gd name="T65" fmla="*/ 469 h 730"/>
                <a:gd name="T66" fmla="*/ 690 w 731"/>
                <a:gd name="T67" fmla="*/ 536 h 730"/>
                <a:gd name="T68" fmla="*/ 652 w 731"/>
                <a:gd name="T69" fmla="*/ 594 h 730"/>
                <a:gd name="T70" fmla="*/ 603 w 731"/>
                <a:gd name="T71" fmla="*/ 644 h 730"/>
                <a:gd name="T72" fmla="*/ 545 w 731"/>
                <a:gd name="T73" fmla="*/ 685 h 730"/>
                <a:gd name="T74" fmla="*/ 480 w 731"/>
                <a:gd name="T75" fmla="*/ 713 h 730"/>
                <a:gd name="T76" fmla="*/ 409 w 731"/>
                <a:gd name="T77" fmla="*/ 729 h 730"/>
                <a:gd name="T78" fmla="*/ 371 w 731"/>
                <a:gd name="T79" fmla="*/ 730 h 730"/>
                <a:gd name="T80" fmla="*/ 371 w 731"/>
                <a:gd name="T81" fmla="*/ 730 h 730"/>
                <a:gd name="T82" fmla="*/ 369 w 731"/>
                <a:gd name="T83" fmla="*/ 730 h 730"/>
                <a:gd name="T84" fmla="*/ 366 w 731"/>
                <a:gd name="T85" fmla="*/ 73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1" h="730">
                  <a:moveTo>
                    <a:pt x="366" y="730"/>
                  </a:moveTo>
                  <a:lnTo>
                    <a:pt x="330" y="729"/>
                  </a:lnTo>
                  <a:lnTo>
                    <a:pt x="258" y="714"/>
                  </a:lnTo>
                  <a:lnTo>
                    <a:pt x="194" y="687"/>
                  </a:lnTo>
                  <a:lnTo>
                    <a:pt x="135" y="648"/>
                  </a:lnTo>
                  <a:lnTo>
                    <a:pt x="86" y="600"/>
                  </a:lnTo>
                  <a:lnTo>
                    <a:pt x="46" y="542"/>
                  </a:lnTo>
                  <a:lnTo>
                    <a:pt x="19" y="477"/>
                  </a:lnTo>
                  <a:lnTo>
                    <a:pt x="3" y="407"/>
                  </a:lnTo>
                  <a:lnTo>
                    <a:pt x="0" y="370"/>
                  </a:lnTo>
                  <a:lnTo>
                    <a:pt x="2" y="332"/>
                  </a:lnTo>
                  <a:lnTo>
                    <a:pt x="16" y="261"/>
                  </a:lnTo>
                  <a:lnTo>
                    <a:pt x="42" y="195"/>
                  </a:lnTo>
                  <a:lnTo>
                    <a:pt x="81" y="136"/>
                  </a:lnTo>
                  <a:lnTo>
                    <a:pt x="130" y="86"/>
                  </a:lnTo>
                  <a:lnTo>
                    <a:pt x="187" y="46"/>
                  </a:lnTo>
                  <a:lnTo>
                    <a:pt x="253" y="17"/>
                  </a:lnTo>
                  <a:lnTo>
                    <a:pt x="325" y="2"/>
                  </a:lnTo>
                  <a:lnTo>
                    <a:pt x="362" y="0"/>
                  </a:lnTo>
                  <a:lnTo>
                    <a:pt x="362" y="0"/>
                  </a:lnTo>
                  <a:lnTo>
                    <a:pt x="365" y="0"/>
                  </a:lnTo>
                  <a:lnTo>
                    <a:pt x="366" y="0"/>
                  </a:lnTo>
                  <a:lnTo>
                    <a:pt x="404" y="2"/>
                  </a:lnTo>
                  <a:lnTo>
                    <a:pt x="475" y="16"/>
                  </a:lnTo>
                  <a:lnTo>
                    <a:pt x="540" y="43"/>
                  </a:lnTo>
                  <a:lnTo>
                    <a:pt x="598" y="81"/>
                  </a:lnTo>
                  <a:lnTo>
                    <a:pt x="647" y="130"/>
                  </a:lnTo>
                  <a:lnTo>
                    <a:pt x="686" y="188"/>
                  </a:lnTo>
                  <a:lnTo>
                    <a:pt x="715" y="253"/>
                  </a:lnTo>
                  <a:lnTo>
                    <a:pt x="730" y="323"/>
                  </a:lnTo>
                  <a:lnTo>
                    <a:pt x="731" y="361"/>
                  </a:lnTo>
                  <a:lnTo>
                    <a:pt x="731" y="398"/>
                  </a:lnTo>
                  <a:lnTo>
                    <a:pt x="717" y="469"/>
                  </a:lnTo>
                  <a:lnTo>
                    <a:pt x="690" y="536"/>
                  </a:lnTo>
                  <a:lnTo>
                    <a:pt x="652" y="594"/>
                  </a:lnTo>
                  <a:lnTo>
                    <a:pt x="603" y="644"/>
                  </a:lnTo>
                  <a:lnTo>
                    <a:pt x="545" y="685"/>
                  </a:lnTo>
                  <a:lnTo>
                    <a:pt x="480" y="713"/>
                  </a:lnTo>
                  <a:lnTo>
                    <a:pt x="409" y="729"/>
                  </a:lnTo>
                  <a:lnTo>
                    <a:pt x="371" y="730"/>
                  </a:lnTo>
                  <a:lnTo>
                    <a:pt x="371" y="730"/>
                  </a:lnTo>
                  <a:lnTo>
                    <a:pt x="369" y="730"/>
                  </a:lnTo>
                  <a:lnTo>
                    <a:pt x="366" y="730"/>
                  </a:lnTo>
                  <a:close/>
                </a:path>
              </a:pathLst>
            </a:custGeom>
            <a:solidFill>
              <a:srgbClr val="EA6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grpSp>
    </p:spTree>
    <p:extLst>
      <p:ext uri="{BB962C8B-B14F-4D97-AF65-F5344CB8AC3E}">
        <p14:creationId xmlns:p14="http://schemas.microsoft.com/office/powerpoint/2010/main" val="688744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6"/>
            <a:ext cx="11287463" cy="1030416"/>
          </a:xfrm>
        </p:spPr>
        <p:txBody>
          <a:bodyPr/>
          <a:lstStyle/>
          <a:p>
            <a:r>
              <a:rPr lang="en-US" dirty="0">
                <a:latin typeface="Calibri"/>
                <a:cs typeface="Calibri"/>
              </a:rPr>
              <a:t>Structuring the beginning of each session and each Step</a:t>
            </a:r>
          </a:p>
        </p:txBody>
      </p:sp>
      <p:sp>
        <p:nvSpPr>
          <p:cNvPr id="4" name="Content Placeholder 3"/>
          <p:cNvSpPr>
            <a:spLocks noGrp="1"/>
          </p:cNvSpPr>
          <p:nvPr>
            <p:ph sz="half" idx="1"/>
          </p:nvPr>
        </p:nvSpPr>
        <p:spPr>
          <a:xfrm>
            <a:off x="434899" y="977296"/>
            <a:ext cx="11553901" cy="5602515"/>
          </a:xfrm>
          <a:solidFill>
            <a:schemeClr val="accent1"/>
          </a:solidFill>
        </p:spPr>
        <p:txBody>
          <a:bodyPr/>
          <a:lstStyle/>
          <a:p>
            <a:pPr>
              <a:lnSpc>
                <a:spcPct val="100000"/>
              </a:lnSpc>
              <a:spcBef>
                <a:spcPts val="0"/>
              </a:spcBef>
            </a:pPr>
            <a:r>
              <a:rPr lang="en-GB" sz="3200" b="1" dirty="0">
                <a:latin typeface="Calibri" pitchFamily="34" charset="0"/>
                <a:cs typeface="Calibri" pitchFamily="34" charset="0"/>
              </a:rPr>
              <a:t>Should take at least 5 minutes.</a:t>
            </a:r>
          </a:p>
          <a:p>
            <a:pPr>
              <a:lnSpc>
                <a:spcPct val="100000"/>
              </a:lnSpc>
              <a:spcBef>
                <a:spcPts val="0"/>
              </a:spcBef>
            </a:pPr>
            <a:r>
              <a:rPr lang="en-GB" sz="3200" b="1" dirty="0">
                <a:latin typeface="Calibri" pitchFamily="34" charset="0"/>
                <a:cs typeface="Calibri" pitchFamily="34" charset="0"/>
              </a:rPr>
              <a:t>Welcome family member.  Keep any ‘check-in’ as brief as possible. </a:t>
            </a:r>
            <a:r>
              <a:rPr lang="en-GB" sz="3200" b="1" u="sng" dirty="0">
                <a:latin typeface="Calibri" pitchFamily="34" charset="0"/>
                <a:cs typeface="Calibri" pitchFamily="34" charset="0"/>
              </a:rPr>
              <a:t>For Step 1</a:t>
            </a:r>
            <a:r>
              <a:rPr lang="en-GB" sz="3200" b="1" dirty="0">
                <a:latin typeface="Calibri" pitchFamily="34" charset="0"/>
                <a:cs typeface="Calibri" pitchFamily="34" charset="0"/>
              </a:rPr>
              <a:t>, cover or remind about confidentiality, and Complete the </a:t>
            </a:r>
            <a:r>
              <a:rPr lang="en-GB" sz="3200" b="1" dirty="0" err="1">
                <a:latin typeface="Calibri" pitchFamily="34" charset="0"/>
                <a:cs typeface="Calibri" pitchFamily="34" charset="0"/>
              </a:rPr>
              <a:t>FMQ</a:t>
            </a:r>
            <a:r>
              <a:rPr lang="en-GB" sz="3200" b="1" dirty="0">
                <a:latin typeface="Calibri" pitchFamily="34" charset="0"/>
                <a:cs typeface="Calibri" pitchFamily="34" charset="0"/>
              </a:rPr>
              <a:t> if this has not been done. </a:t>
            </a:r>
          </a:p>
          <a:p>
            <a:pPr>
              <a:lnSpc>
                <a:spcPct val="100000"/>
              </a:lnSpc>
              <a:spcBef>
                <a:spcPts val="0"/>
              </a:spcBef>
            </a:pPr>
            <a:r>
              <a:rPr lang="en-GB" sz="3200" b="1" dirty="0">
                <a:latin typeface="Calibri" pitchFamily="34" charset="0"/>
                <a:cs typeface="Calibri" pitchFamily="34" charset="0"/>
              </a:rPr>
              <a:t>Set a clear &amp; structured agenda for the session, explain this structure to the family member so they understand what will happen, ensure good time management throughout. </a:t>
            </a:r>
          </a:p>
          <a:p>
            <a:pPr>
              <a:lnSpc>
                <a:spcPct val="100000"/>
              </a:lnSpc>
              <a:spcBef>
                <a:spcPts val="0"/>
              </a:spcBef>
            </a:pPr>
            <a:r>
              <a:rPr lang="en-GB" sz="3200" b="1" dirty="0">
                <a:latin typeface="Calibri" pitchFamily="34" charset="0"/>
                <a:cs typeface="Calibri" pitchFamily="34" charset="0"/>
              </a:rPr>
              <a:t>Give an overview of the Step to be covered, relate it to the </a:t>
            </a:r>
            <a:r>
              <a:rPr lang="en-GB" sz="3200" b="1" dirty="0" err="1">
                <a:latin typeface="Calibri" pitchFamily="34" charset="0"/>
                <a:cs typeface="Calibri" pitchFamily="34" charset="0"/>
              </a:rPr>
              <a:t>SSCS</a:t>
            </a:r>
            <a:r>
              <a:rPr lang="en-GB" sz="3200" b="1" dirty="0">
                <a:latin typeface="Calibri" pitchFamily="34" charset="0"/>
                <a:cs typeface="Calibri" pitchFamily="34" charset="0"/>
              </a:rPr>
              <a:t> model, and to the 5-Step Method.</a:t>
            </a:r>
          </a:p>
          <a:p>
            <a:pPr>
              <a:lnSpc>
                <a:spcPct val="100000"/>
              </a:lnSpc>
              <a:spcBef>
                <a:spcPts val="0"/>
              </a:spcBef>
            </a:pPr>
            <a:r>
              <a:rPr lang="en-GB" sz="3200" b="1" dirty="0">
                <a:latin typeface="Calibri" pitchFamily="34" charset="0"/>
                <a:cs typeface="Calibri" pitchFamily="34" charset="0"/>
              </a:rPr>
              <a:t>Refer to the self-help handbook if appropriate. </a:t>
            </a:r>
          </a:p>
          <a:p>
            <a:pPr>
              <a:lnSpc>
                <a:spcPct val="100000"/>
              </a:lnSpc>
              <a:spcBef>
                <a:spcPts val="0"/>
              </a:spcBef>
            </a:pPr>
            <a:r>
              <a:rPr lang="en-GB" sz="3200" b="1" dirty="0">
                <a:latin typeface="Calibri" pitchFamily="34" charset="0"/>
                <a:cs typeface="Calibri" pitchFamily="34" charset="0"/>
              </a:rPr>
              <a:t>Always check risk &amp; safety issues – they can change over sessions.  </a:t>
            </a:r>
          </a:p>
          <a:p>
            <a:endParaRPr lang="en-GB" sz="3200" dirty="0">
              <a:latin typeface="Calibri" pitchFamily="34" charset="0"/>
              <a:cs typeface="Calibri" pitchFamily="34" charset="0"/>
            </a:endParaRPr>
          </a:p>
          <a:p>
            <a:endParaRPr lang="en-GB" sz="3200" dirty="0">
              <a:latin typeface="Calibri" pitchFamily="34" charset="0"/>
              <a:cs typeface="Calibri" pitchFamily="34" charset="0"/>
            </a:endParaRPr>
          </a:p>
          <a:p>
            <a:endParaRPr lang="en-GB" dirty="0"/>
          </a:p>
        </p:txBody>
      </p:sp>
    </p:spTree>
    <p:extLst>
      <p:ext uri="{BB962C8B-B14F-4D97-AF65-F5344CB8AC3E}">
        <p14:creationId xmlns:p14="http://schemas.microsoft.com/office/powerpoint/2010/main" val="1020861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6"/>
            <a:ext cx="11227735" cy="1325563"/>
          </a:xfrm>
        </p:spPr>
        <p:txBody>
          <a:bodyPr/>
          <a:lstStyle/>
          <a:p>
            <a:r>
              <a:rPr lang="en-US" dirty="0">
                <a:latin typeface="Calibri"/>
                <a:cs typeface="Calibri"/>
              </a:rPr>
              <a:t>Structuring the ending of each session and each Step</a:t>
            </a:r>
          </a:p>
        </p:txBody>
      </p:sp>
      <p:sp>
        <p:nvSpPr>
          <p:cNvPr id="4" name="Content Placeholder 3"/>
          <p:cNvSpPr>
            <a:spLocks noGrp="1"/>
          </p:cNvSpPr>
          <p:nvPr>
            <p:ph sz="half" idx="1"/>
          </p:nvPr>
        </p:nvSpPr>
        <p:spPr>
          <a:xfrm>
            <a:off x="602999" y="1616928"/>
            <a:ext cx="11038875" cy="5153987"/>
          </a:xfrm>
          <a:solidFill>
            <a:schemeClr val="accent1"/>
          </a:solidFill>
        </p:spPr>
        <p:txBody>
          <a:bodyPr/>
          <a:lstStyle/>
          <a:p>
            <a:pPr>
              <a:lnSpc>
                <a:spcPct val="100000"/>
              </a:lnSpc>
              <a:spcBef>
                <a:spcPts val="200"/>
              </a:spcBef>
            </a:pPr>
            <a:r>
              <a:rPr lang="en-GB" sz="3200" b="1" dirty="0">
                <a:latin typeface="Calibri" pitchFamily="34" charset="0"/>
                <a:cs typeface="Calibri" pitchFamily="34" charset="0"/>
              </a:rPr>
              <a:t>Should take at least 5 minutes.</a:t>
            </a:r>
          </a:p>
          <a:p>
            <a:pPr>
              <a:lnSpc>
                <a:spcPct val="100000"/>
              </a:lnSpc>
              <a:spcBef>
                <a:spcPts val="200"/>
              </a:spcBef>
            </a:pPr>
            <a:r>
              <a:rPr lang="en-GB" sz="3200" b="1" dirty="0">
                <a:latin typeface="Calibri" pitchFamily="34" charset="0"/>
                <a:cs typeface="Calibri" pitchFamily="34" charset="0"/>
              </a:rPr>
              <a:t>Summarise the main issues that have been discussed. </a:t>
            </a:r>
          </a:p>
          <a:p>
            <a:pPr>
              <a:lnSpc>
                <a:spcPct val="100000"/>
              </a:lnSpc>
              <a:spcBef>
                <a:spcPts val="200"/>
              </a:spcBef>
            </a:pPr>
            <a:r>
              <a:rPr lang="en-GB" sz="3200" b="1" dirty="0">
                <a:latin typeface="Calibri" pitchFamily="34" charset="0"/>
                <a:cs typeface="Calibri" pitchFamily="34" charset="0"/>
              </a:rPr>
              <a:t>Check how the family member found the session. </a:t>
            </a:r>
          </a:p>
          <a:p>
            <a:pPr>
              <a:lnSpc>
                <a:spcPct val="100000"/>
              </a:lnSpc>
              <a:spcBef>
                <a:spcPts val="200"/>
              </a:spcBef>
            </a:pPr>
            <a:r>
              <a:rPr lang="en-GB" sz="3200" b="1" dirty="0">
                <a:latin typeface="Calibri" pitchFamily="34" charset="0"/>
                <a:cs typeface="Calibri" pitchFamily="34" charset="0"/>
              </a:rPr>
              <a:t>Check in about risk if this has not been done. </a:t>
            </a:r>
          </a:p>
          <a:p>
            <a:pPr>
              <a:lnSpc>
                <a:spcPct val="100000"/>
              </a:lnSpc>
              <a:spcBef>
                <a:spcPts val="200"/>
              </a:spcBef>
            </a:pPr>
            <a:r>
              <a:rPr lang="en-GB" sz="3200" b="1" dirty="0">
                <a:latin typeface="Calibri" pitchFamily="34" charset="0"/>
                <a:cs typeface="Calibri" pitchFamily="34" charset="0"/>
              </a:rPr>
              <a:t>Agree any ongoing use of the self-help handbook. </a:t>
            </a:r>
          </a:p>
          <a:p>
            <a:pPr>
              <a:lnSpc>
                <a:spcPct val="100000"/>
              </a:lnSpc>
              <a:spcBef>
                <a:spcPts val="200"/>
              </a:spcBef>
            </a:pPr>
            <a:r>
              <a:rPr lang="en-GB" sz="3200" b="1" dirty="0">
                <a:latin typeface="Calibri" pitchFamily="34" charset="0"/>
                <a:cs typeface="Calibri" pitchFamily="34" charset="0"/>
              </a:rPr>
              <a:t>Give an overview of the next session. </a:t>
            </a:r>
          </a:p>
          <a:p>
            <a:pPr>
              <a:lnSpc>
                <a:spcPct val="100000"/>
              </a:lnSpc>
              <a:spcBef>
                <a:spcPts val="200"/>
              </a:spcBef>
            </a:pPr>
            <a:r>
              <a:rPr lang="en-GB" sz="3200" b="1" dirty="0">
                <a:latin typeface="Calibri" pitchFamily="34" charset="0"/>
                <a:cs typeface="Calibri" pitchFamily="34" charset="0"/>
              </a:rPr>
              <a:t>Make the practical arrangements for the next session (or any follow-up if it is Step 5). </a:t>
            </a:r>
          </a:p>
          <a:p>
            <a:pPr>
              <a:lnSpc>
                <a:spcPct val="100000"/>
              </a:lnSpc>
              <a:spcBef>
                <a:spcPts val="200"/>
              </a:spcBef>
            </a:pPr>
            <a:r>
              <a:rPr lang="en-GB" sz="3200" b="1" u="sng" dirty="0">
                <a:latin typeface="Calibri" pitchFamily="34" charset="0"/>
                <a:cs typeface="Calibri" pitchFamily="34" charset="0"/>
              </a:rPr>
              <a:t>By end of Step 1</a:t>
            </a:r>
            <a:r>
              <a:rPr lang="en-GB" sz="3200" b="1" dirty="0">
                <a:latin typeface="Calibri" pitchFamily="34" charset="0"/>
                <a:cs typeface="Calibri" pitchFamily="34" charset="0"/>
              </a:rPr>
              <a:t>: start to identify questions &amp; information needs to be covered in Step 2. </a:t>
            </a:r>
          </a:p>
          <a:p>
            <a:endParaRPr lang="en-GB" sz="3200" dirty="0">
              <a:latin typeface="Calibri" pitchFamily="34" charset="0"/>
              <a:cs typeface="Calibri" pitchFamily="34" charset="0"/>
            </a:endParaRPr>
          </a:p>
          <a:p>
            <a:endParaRPr lang="en-GB" dirty="0"/>
          </a:p>
        </p:txBody>
      </p:sp>
    </p:spTree>
    <p:extLst>
      <p:ext uri="{BB962C8B-B14F-4D97-AF65-F5344CB8AC3E}">
        <p14:creationId xmlns:p14="http://schemas.microsoft.com/office/powerpoint/2010/main" val="3943719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198436"/>
            <a:ext cx="11351666" cy="1325563"/>
          </a:xfrm>
        </p:spPr>
        <p:txBody>
          <a:bodyPr/>
          <a:lstStyle/>
          <a:p>
            <a:r>
              <a:rPr lang="en-US" dirty="0">
                <a:latin typeface="Calibri"/>
                <a:cs typeface="Calibri"/>
              </a:rPr>
              <a:t>Step 1: Assessment- Introducing Scoring and Competency Assessment</a:t>
            </a:r>
          </a:p>
        </p:txBody>
      </p:sp>
      <p:sp>
        <p:nvSpPr>
          <p:cNvPr id="7" name="Rectangle 6"/>
          <p:cNvSpPr/>
          <p:nvPr/>
        </p:nvSpPr>
        <p:spPr>
          <a:xfrm>
            <a:off x="401782" y="1343891"/>
            <a:ext cx="5503072" cy="5347854"/>
          </a:xfrm>
          <a:prstGeom prst="rect">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endParaRPr lang="en-US" sz="2800" b="1" dirty="0">
              <a:solidFill>
                <a:srgbClr val="2B2B2B"/>
              </a:solidFill>
              <a:latin typeface="Calibri" panose="020F0502020204030204" pitchFamily="34" charset="0"/>
              <a:cs typeface="Calibri" panose="020F0502020204030204" pitchFamily="34" charset="0"/>
            </a:endParaRPr>
          </a:p>
          <a:p>
            <a:pPr lvl="0" algn="ctr">
              <a:lnSpc>
                <a:spcPct val="120000"/>
              </a:lnSpc>
            </a:pPr>
            <a:r>
              <a:rPr lang="en-US" sz="2800" b="1" dirty="0">
                <a:solidFill>
                  <a:srgbClr val="2B2B2B"/>
                </a:solidFill>
                <a:latin typeface="Calibri" panose="020F0502020204030204" pitchFamily="34" charset="0"/>
                <a:cs typeface="Calibri" panose="020F0502020204030204" pitchFamily="34" charset="0"/>
              </a:rPr>
              <a:t>Scoring System </a:t>
            </a:r>
            <a:endParaRPr lang="en-GB" sz="2800" b="1" dirty="0">
              <a:solidFill>
                <a:schemeClr val="tx1"/>
              </a:solidFill>
              <a:latin typeface="Calibri" panose="020F0502020204030204" pitchFamily="34" charset="0"/>
              <a:cs typeface="Calibri" panose="020F0502020204030204" pitchFamily="34" charset="0"/>
            </a:endParaRPr>
          </a:p>
          <a:p>
            <a:pPr>
              <a:lnSpc>
                <a:spcPct val="120000"/>
              </a:lnSpc>
            </a:pPr>
            <a:r>
              <a:rPr lang="en-GB" sz="2800" b="1" dirty="0">
                <a:solidFill>
                  <a:schemeClr val="tx1"/>
                </a:solidFill>
                <a:latin typeface="Calibri" panose="020F0502020204030204" pitchFamily="34" charset="0"/>
                <a:cs typeface="Calibri" panose="020F0502020204030204" pitchFamily="34" charset="0"/>
              </a:rPr>
              <a:t>0 = No Evidence</a:t>
            </a:r>
          </a:p>
          <a:p>
            <a:pPr>
              <a:lnSpc>
                <a:spcPct val="120000"/>
              </a:lnSpc>
            </a:pPr>
            <a:r>
              <a:rPr lang="en-GB" sz="2800" b="1" dirty="0">
                <a:solidFill>
                  <a:schemeClr val="tx1"/>
                </a:solidFill>
                <a:latin typeface="Calibri" panose="020F0502020204030204" pitchFamily="34" charset="0"/>
                <a:cs typeface="Calibri" panose="020F0502020204030204" pitchFamily="34" charset="0"/>
              </a:rPr>
              <a:t>1 = Very Poor   </a:t>
            </a:r>
          </a:p>
          <a:p>
            <a:pPr>
              <a:lnSpc>
                <a:spcPct val="120000"/>
              </a:lnSpc>
            </a:pPr>
            <a:r>
              <a:rPr lang="en-GB" sz="2800" b="1" dirty="0">
                <a:solidFill>
                  <a:schemeClr val="tx1"/>
                </a:solidFill>
                <a:latin typeface="Calibri" panose="020F0502020204030204" pitchFamily="34" charset="0"/>
                <a:cs typeface="Calibri" panose="020F0502020204030204" pitchFamily="34" charset="0"/>
              </a:rPr>
              <a:t>2 = Poor  </a:t>
            </a:r>
          </a:p>
          <a:p>
            <a:pPr>
              <a:lnSpc>
                <a:spcPct val="120000"/>
              </a:lnSpc>
            </a:pPr>
            <a:r>
              <a:rPr lang="en-GB" sz="2800" b="1" dirty="0">
                <a:solidFill>
                  <a:schemeClr val="tx1"/>
                </a:solidFill>
                <a:latin typeface="Calibri" panose="020F0502020204030204" pitchFamily="34" charset="0"/>
                <a:cs typeface="Calibri" panose="020F0502020204030204" pitchFamily="34" charset="0"/>
              </a:rPr>
              <a:t>3 = Acceptable  </a:t>
            </a:r>
          </a:p>
          <a:p>
            <a:pPr>
              <a:lnSpc>
                <a:spcPct val="120000"/>
              </a:lnSpc>
            </a:pPr>
            <a:r>
              <a:rPr lang="en-GB" sz="2800" b="1" dirty="0">
                <a:solidFill>
                  <a:schemeClr val="tx1"/>
                </a:solidFill>
                <a:latin typeface="Calibri" panose="020F0502020204030204" pitchFamily="34" charset="0"/>
                <a:cs typeface="Calibri" panose="020F0502020204030204" pitchFamily="34" charset="0"/>
              </a:rPr>
              <a:t>4 = Good  </a:t>
            </a:r>
          </a:p>
          <a:p>
            <a:pPr>
              <a:lnSpc>
                <a:spcPct val="120000"/>
              </a:lnSpc>
            </a:pPr>
            <a:r>
              <a:rPr lang="en-GB" sz="2800" b="1" dirty="0">
                <a:solidFill>
                  <a:schemeClr val="tx1"/>
                </a:solidFill>
                <a:latin typeface="Calibri" panose="020F0502020204030204" pitchFamily="34" charset="0"/>
                <a:cs typeface="Calibri" panose="020F0502020204030204" pitchFamily="34" charset="0"/>
              </a:rPr>
              <a:t>5 = Excellent  </a:t>
            </a:r>
          </a:p>
          <a:p>
            <a:pPr>
              <a:lnSpc>
                <a:spcPct val="120000"/>
              </a:lnSpc>
            </a:pPr>
            <a:r>
              <a:rPr lang="en-GB" sz="2400" b="1" dirty="0">
                <a:solidFill>
                  <a:schemeClr val="tx1"/>
                </a:solidFill>
                <a:latin typeface="Calibri" panose="020F0502020204030204" pitchFamily="34" charset="0"/>
                <a:cs typeface="Calibri" panose="020F0502020204030204" pitchFamily="34" charset="0"/>
              </a:rPr>
              <a:t>Can use .5 scores as necessary e.g. 3.5</a:t>
            </a:r>
          </a:p>
          <a:p>
            <a:pPr>
              <a:lnSpc>
                <a:spcPct val="120000"/>
              </a:lnSpc>
            </a:pPr>
            <a:r>
              <a:rPr lang="en-GB" sz="2800" b="1" dirty="0">
                <a:solidFill>
                  <a:schemeClr val="tx1"/>
                </a:solidFill>
                <a:latin typeface="Calibri" panose="020F0502020204030204" pitchFamily="34" charset="0"/>
                <a:cs typeface="Calibri" panose="020F0502020204030204" pitchFamily="34" charset="0"/>
              </a:rPr>
              <a:t>Pass is 65% and mainly 3.5’s and above</a:t>
            </a:r>
          </a:p>
          <a:p>
            <a:pPr>
              <a:lnSpc>
                <a:spcPct val="120000"/>
              </a:lnSpc>
            </a:pPr>
            <a:endParaRPr lang="en-GB" sz="2800" dirty="0">
              <a:solidFill>
                <a:schemeClr val="tx1"/>
              </a:solidFill>
              <a:latin typeface="Calibri" panose="020F0502020204030204" pitchFamily="34" charset="0"/>
              <a:cs typeface="Calibri" panose="020F0502020204030204" pitchFamily="34" charset="0"/>
            </a:endParaRPr>
          </a:p>
        </p:txBody>
      </p:sp>
      <p:sp>
        <p:nvSpPr>
          <p:cNvPr id="8" name="Rectangle 7"/>
          <p:cNvSpPr/>
          <p:nvPr/>
        </p:nvSpPr>
        <p:spPr>
          <a:xfrm>
            <a:off x="6230318" y="1343891"/>
            <a:ext cx="5880166" cy="5347854"/>
          </a:xfrm>
          <a:prstGeom prst="rect">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r>
              <a:rPr lang="en-US" sz="3200" b="1" dirty="0">
                <a:solidFill>
                  <a:schemeClr val="tx1"/>
                </a:solidFill>
                <a:latin typeface="Calibri" panose="020F0502020204030204" pitchFamily="34" charset="0"/>
                <a:cs typeface="Calibri" panose="020F0502020204030204" pitchFamily="34" charset="0"/>
              </a:rPr>
              <a:t>Tips</a:t>
            </a:r>
          </a:p>
          <a:p>
            <a:pPr marL="457200" lvl="0" indent="-457200">
              <a:buFont typeface="Arial" panose="020B0604020202020204" pitchFamily="34" charset="0"/>
              <a:buChar char="•"/>
            </a:pPr>
            <a:r>
              <a:rPr lang="en-GB" sz="3200" b="1" dirty="0">
                <a:solidFill>
                  <a:schemeClr val="tx1"/>
                </a:solidFill>
                <a:latin typeface="Calibri" panose="020F0502020204030204" pitchFamily="34" charset="0"/>
                <a:cs typeface="Calibri" panose="020F0502020204030204" pitchFamily="34" charset="0"/>
              </a:rPr>
              <a:t>See competency sheet and checklist.</a:t>
            </a:r>
          </a:p>
          <a:p>
            <a:pPr marL="457200" lvl="0" indent="-457200">
              <a:buFont typeface="Arial" panose="020B0604020202020204" pitchFamily="34" charset="0"/>
              <a:buChar char="•"/>
            </a:pPr>
            <a:r>
              <a:rPr lang="en-GB" sz="3200" b="1" dirty="0">
                <a:solidFill>
                  <a:schemeClr val="tx1"/>
                </a:solidFill>
                <a:latin typeface="Calibri" panose="020F0502020204030204" pitchFamily="34" charset="0"/>
                <a:cs typeface="Calibri" panose="020F0502020204030204" pitchFamily="34" charset="0"/>
              </a:rPr>
              <a:t>Write down the evidence. </a:t>
            </a:r>
          </a:p>
          <a:p>
            <a:pPr marL="457200" lvl="0" indent="-457200">
              <a:buFont typeface="Arial" panose="020B0604020202020204" pitchFamily="34" charset="0"/>
              <a:buChar char="•"/>
            </a:pPr>
            <a:r>
              <a:rPr lang="en-GB" sz="3200" b="1" dirty="0">
                <a:solidFill>
                  <a:schemeClr val="tx1"/>
                </a:solidFill>
                <a:latin typeface="Calibri" panose="020F0502020204030204" pitchFamily="34" charset="0"/>
                <a:cs typeface="Calibri" panose="020F0502020204030204" pitchFamily="34" charset="0"/>
              </a:rPr>
              <a:t>Relate what the practitioner is saying to the competence. </a:t>
            </a:r>
          </a:p>
          <a:p>
            <a:pPr marL="457200" lvl="0" indent="-457200">
              <a:buFont typeface="Arial" panose="020B0604020202020204" pitchFamily="34" charset="0"/>
              <a:buChar char="•"/>
            </a:pPr>
            <a:r>
              <a:rPr lang="en-GB" sz="3200" b="1" dirty="0">
                <a:solidFill>
                  <a:schemeClr val="tx1"/>
                </a:solidFill>
                <a:latin typeface="Calibri" panose="020F0502020204030204" pitchFamily="34" charset="0"/>
                <a:cs typeface="Calibri" panose="020F0502020204030204" pitchFamily="34" charset="0"/>
              </a:rPr>
              <a:t>If the score is less than 5, state how the practitioner would have to improve in order to get a 5. </a:t>
            </a:r>
          </a:p>
          <a:p>
            <a:pPr marL="457200" lvl="0" indent="-457200">
              <a:buFont typeface="Arial" panose="020B0604020202020204" pitchFamily="34" charset="0"/>
              <a:buChar char="•"/>
            </a:pPr>
            <a:r>
              <a:rPr lang="en-GB" sz="3200" b="1" dirty="0">
                <a:solidFill>
                  <a:schemeClr val="tx1"/>
                </a:solidFill>
                <a:latin typeface="Calibri" panose="020F0502020204030204" pitchFamily="34" charset="0"/>
                <a:cs typeface="Calibri" panose="020F0502020204030204" pitchFamily="34" charset="0"/>
              </a:rPr>
              <a:t>See Good Practice Example</a:t>
            </a:r>
          </a:p>
        </p:txBody>
      </p:sp>
    </p:spTree>
    <p:extLst>
      <p:ext uri="{BB962C8B-B14F-4D97-AF65-F5344CB8AC3E}">
        <p14:creationId xmlns:p14="http://schemas.microsoft.com/office/powerpoint/2010/main" val="1809244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Step 1: DVD Skills Practice Assessment</a:t>
            </a:r>
          </a:p>
        </p:txBody>
      </p:sp>
      <p:pic>
        <p:nvPicPr>
          <p:cNvPr id="5" name="Content Placeholder 4"/>
          <p:cNvPicPr>
            <a:picLocks noGrp="1" noChangeAspect="1"/>
          </p:cNvPicPr>
          <p:nvPr>
            <p:ph idx="1"/>
          </p:nvPr>
        </p:nvPicPr>
        <p:blipFill rotWithShape="1">
          <a:blip r:embed="rId2"/>
          <a:srcRect l="-2427" t="23522" r="-3383" b="13410"/>
          <a:stretch/>
        </p:blipFill>
        <p:spPr>
          <a:xfrm>
            <a:off x="9137962" y="333151"/>
            <a:ext cx="2683738" cy="1599651"/>
          </a:xfrm>
        </p:spPr>
      </p:pic>
      <p:sp>
        <p:nvSpPr>
          <p:cNvPr id="6" name="Freeform 5"/>
          <p:cNvSpPr/>
          <p:nvPr/>
        </p:nvSpPr>
        <p:spPr>
          <a:xfrm>
            <a:off x="438204" y="1677899"/>
            <a:ext cx="11383496" cy="4741438"/>
          </a:xfrm>
          <a:custGeom>
            <a:avLst/>
            <a:gdLst>
              <a:gd name="connsiteX0" fmla="*/ 0 w 7213600"/>
              <a:gd name="connsiteY0" fmla="*/ 365760 h 2682240"/>
              <a:gd name="connsiteX1" fmla="*/ 7213600 w 7213600"/>
              <a:gd name="connsiteY1" fmla="*/ 0 h 2682240"/>
              <a:gd name="connsiteX2" fmla="*/ 6664960 w 7213600"/>
              <a:gd name="connsiteY2" fmla="*/ 2682240 h 2682240"/>
              <a:gd name="connsiteX3" fmla="*/ 304800 w 7213600"/>
              <a:gd name="connsiteY3" fmla="*/ 2519680 h 2682240"/>
              <a:gd name="connsiteX4" fmla="*/ 0 w 7213600"/>
              <a:gd name="connsiteY4" fmla="*/ 365760 h 268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600" h="2682240">
                <a:moveTo>
                  <a:pt x="0" y="365760"/>
                </a:moveTo>
                <a:lnTo>
                  <a:pt x="7213600" y="0"/>
                </a:lnTo>
                <a:lnTo>
                  <a:pt x="6664960" y="2682240"/>
                </a:lnTo>
                <a:lnTo>
                  <a:pt x="304800" y="2519680"/>
                </a:lnTo>
                <a:lnTo>
                  <a:pt x="0" y="36576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a:solidFill>
                  <a:schemeClr val="tx1"/>
                </a:solidFill>
                <a:latin typeface="Calibri"/>
                <a:cs typeface="Calibri"/>
              </a:rPr>
              <a:t>Watch the DVD Clip</a:t>
            </a:r>
          </a:p>
          <a:p>
            <a:pPr algn="ctr">
              <a:lnSpc>
                <a:spcPct val="120000"/>
              </a:lnSpc>
            </a:pPr>
            <a:r>
              <a:rPr lang="en-US" sz="2400" b="1" dirty="0">
                <a:solidFill>
                  <a:srgbClr val="2B2B2B"/>
                </a:solidFill>
                <a:latin typeface="Calibri"/>
                <a:cs typeface="Calibri"/>
              </a:rPr>
              <a:t>The DVD is not perfect and works with straightforward scenarios.</a:t>
            </a:r>
          </a:p>
          <a:p>
            <a:pPr algn="ctr">
              <a:lnSpc>
                <a:spcPct val="120000"/>
              </a:lnSpc>
            </a:pPr>
            <a:r>
              <a:rPr lang="en-US" sz="2400" b="1" dirty="0">
                <a:solidFill>
                  <a:srgbClr val="2B2B2B"/>
                </a:solidFill>
                <a:latin typeface="Calibri"/>
                <a:cs typeface="Calibri"/>
              </a:rPr>
              <a:t>Aims to clearly illustrate the steps. </a:t>
            </a:r>
          </a:p>
          <a:p>
            <a:pPr algn="ctr">
              <a:lnSpc>
                <a:spcPct val="120000"/>
              </a:lnSpc>
            </a:pPr>
            <a:r>
              <a:rPr lang="en-US" sz="2400" b="1" dirty="0">
                <a:solidFill>
                  <a:srgbClr val="2B2B2B"/>
                </a:solidFill>
                <a:latin typeface="Calibri"/>
                <a:cs typeface="Calibri"/>
              </a:rPr>
              <a:t>Produced before we clarified the criteria; and usually no space in such short clips </a:t>
            </a:r>
          </a:p>
          <a:p>
            <a:pPr algn="ctr">
              <a:lnSpc>
                <a:spcPct val="120000"/>
              </a:lnSpc>
            </a:pPr>
            <a:r>
              <a:rPr lang="en-US" sz="2400" b="1" dirty="0">
                <a:solidFill>
                  <a:srgbClr val="2B2B2B"/>
                </a:solidFill>
                <a:latin typeface="Calibri"/>
                <a:cs typeface="Calibri"/>
              </a:rPr>
              <a:t>to demonstrate opening or ending correctly.</a:t>
            </a:r>
          </a:p>
          <a:p>
            <a:pPr algn="ctr">
              <a:lnSpc>
                <a:spcPct val="120000"/>
              </a:lnSpc>
            </a:pPr>
            <a:r>
              <a:rPr lang="en-US" sz="2400" b="1" dirty="0">
                <a:solidFill>
                  <a:srgbClr val="2B2B2B"/>
                </a:solidFill>
                <a:latin typeface="Calibri"/>
                <a:cs typeface="Calibri"/>
              </a:rPr>
              <a:t>All Clips are less than 10mins so account for this in your scoring.</a:t>
            </a:r>
          </a:p>
          <a:p>
            <a:pPr algn="ctr">
              <a:lnSpc>
                <a:spcPct val="120000"/>
              </a:lnSpc>
            </a:pPr>
            <a:r>
              <a:rPr lang="en-US" sz="2400" b="1" dirty="0">
                <a:solidFill>
                  <a:srgbClr val="2B2B2B"/>
                </a:solidFill>
                <a:latin typeface="Calibri"/>
                <a:cs typeface="Calibri"/>
              </a:rPr>
              <a:t>Notice the process of ‘eliciting the story’.</a:t>
            </a:r>
          </a:p>
          <a:p>
            <a:pPr algn="ctr">
              <a:lnSpc>
                <a:spcPct val="120000"/>
              </a:lnSpc>
            </a:pPr>
            <a:r>
              <a:rPr lang="en-US" sz="2400" b="1" dirty="0">
                <a:solidFill>
                  <a:srgbClr val="2B2B2B"/>
                </a:solidFill>
                <a:latin typeface="Calibri"/>
                <a:cs typeface="Calibri"/>
              </a:rPr>
              <a:t>Trainers remind of setting the agenda – see p18 of P Handbook</a:t>
            </a:r>
          </a:p>
        </p:txBody>
      </p:sp>
    </p:spTree>
    <p:extLst>
      <p:ext uri="{BB962C8B-B14F-4D97-AF65-F5344CB8AC3E}">
        <p14:creationId xmlns:p14="http://schemas.microsoft.com/office/powerpoint/2010/main" val="42253143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latin typeface="Calibri"/>
                <a:cs typeface="Calibri"/>
              </a:rPr>
              <a:t>Step 1: DVD Skills Practice Assessment</a:t>
            </a:r>
          </a:p>
        </p:txBody>
      </p:sp>
      <p:pic>
        <p:nvPicPr>
          <p:cNvPr id="6" name="Content Placeholder 4"/>
          <p:cNvPicPr>
            <a:picLocks noChangeAspect="1"/>
          </p:cNvPicPr>
          <p:nvPr/>
        </p:nvPicPr>
        <p:blipFill rotWithShape="1">
          <a:blip r:embed="rId2"/>
          <a:srcRect l="-2427" t="23522" r="-3383" b="13410"/>
          <a:stretch/>
        </p:blipFill>
        <p:spPr>
          <a:xfrm>
            <a:off x="9137962" y="333151"/>
            <a:ext cx="2683738" cy="1599651"/>
          </a:xfrm>
          <a:prstGeom prst="rect">
            <a:avLst/>
          </a:prstGeom>
        </p:spPr>
      </p:pic>
      <p:sp>
        <p:nvSpPr>
          <p:cNvPr id="8" name="Freeform 7"/>
          <p:cNvSpPr/>
          <p:nvPr/>
        </p:nvSpPr>
        <p:spPr>
          <a:xfrm>
            <a:off x="352946" y="1891386"/>
            <a:ext cx="5219179" cy="4364909"/>
          </a:xfrm>
          <a:custGeom>
            <a:avLst/>
            <a:gdLst>
              <a:gd name="connsiteX0" fmla="*/ 212651 w 4423144"/>
              <a:gd name="connsiteY0" fmla="*/ 0 h 4635795"/>
              <a:gd name="connsiteX1" fmla="*/ 4146697 w 4423144"/>
              <a:gd name="connsiteY1" fmla="*/ 63795 h 4635795"/>
              <a:gd name="connsiteX2" fmla="*/ 4423144 w 4423144"/>
              <a:gd name="connsiteY2" fmla="*/ 4167963 h 4635795"/>
              <a:gd name="connsiteX3" fmla="*/ 0 w 4423144"/>
              <a:gd name="connsiteY3" fmla="*/ 4635795 h 4635795"/>
              <a:gd name="connsiteX4" fmla="*/ 212651 w 4423144"/>
              <a:gd name="connsiteY4" fmla="*/ 0 h 463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144" h="4635795">
                <a:moveTo>
                  <a:pt x="212651" y="0"/>
                </a:moveTo>
                <a:lnTo>
                  <a:pt x="4146697" y="63795"/>
                </a:lnTo>
                <a:lnTo>
                  <a:pt x="4423144" y="4167963"/>
                </a:lnTo>
                <a:lnTo>
                  <a:pt x="0" y="4635795"/>
                </a:lnTo>
                <a:lnTo>
                  <a:pt x="212651"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While watching Step 1, use one copy </a:t>
            </a:r>
          </a:p>
          <a:p>
            <a:pPr algn="ctr"/>
            <a:r>
              <a:rPr lang="en-US" sz="2400" b="1" dirty="0">
                <a:solidFill>
                  <a:srgbClr val="2B2B2B"/>
                </a:solidFill>
                <a:latin typeface="Calibri"/>
                <a:cs typeface="Calibri"/>
              </a:rPr>
              <a:t>of the blank assessment sheet </a:t>
            </a:r>
          </a:p>
          <a:p>
            <a:pPr algn="ctr"/>
            <a:r>
              <a:rPr lang="en-US" sz="2400" b="1" dirty="0">
                <a:solidFill>
                  <a:srgbClr val="2B2B2B"/>
                </a:solidFill>
                <a:latin typeface="Calibri"/>
                <a:cs typeface="Calibri"/>
              </a:rPr>
              <a:t>to assess Richard’s delivery of Step 1. </a:t>
            </a:r>
          </a:p>
          <a:p>
            <a:pPr algn="ctr"/>
            <a:endParaRPr lang="en-US" sz="2400" b="1" dirty="0">
              <a:solidFill>
                <a:srgbClr val="2B2B2B"/>
              </a:solidFill>
              <a:latin typeface="Calibri"/>
              <a:cs typeface="Calibri"/>
            </a:endParaRPr>
          </a:p>
          <a:p>
            <a:pPr algn="ctr"/>
            <a:r>
              <a:rPr lang="en-US" sz="2400" b="1" dirty="0">
                <a:solidFill>
                  <a:srgbClr val="2B2B2B"/>
                </a:solidFill>
                <a:latin typeface="Calibri"/>
                <a:cs typeface="Calibri"/>
              </a:rPr>
              <a:t>Only assess against 1.2, 1.3, 1.4 &amp; 1.5</a:t>
            </a:r>
          </a:p>
        </p:txBody>
      </p:sp>
      <p:sp>
        <p:nvSpPr>
          <p:cNvPr id="10" name="Content Placeholder 2"/>
          <p:cNvSpPr txBox="1">
            <a:spLocks/>
          </p:cNvSpPr>
          <p:nvPr/>
        </p:nvSpPr>
        <p:spPr>
          <a:xfrm>
            <a:off x="5943600" y="2305557"/>
            <a:ext cx="5878099" cy="3463876"/>
          </a:xfrm>
          <a:prstGeom prst="rect">
            <a:avLst/>
          </a:prstGeom>
          <a:solidFill>
            <a:srgbClr val="FFC000"/>
          </a:solidFill>
          <a:ln w="12700">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b="1" dirty="0">
              <a:latin typeface="Calibri"/>
              <a:cs typeface="Calibri"/>
            </a:endParaRPr>
          </a:p>
          <a:p>
            <a:pPr marL="0" indent="0" algn="ctr">
              <a:lnSpc>
                <a:spcPct val="100000"/>
              </a:lnSpc>
              <a:spcBef>
                <a:spcPts val="0"/>
              </a:spcBef>
              <a:spcAft>
                <a:spcPts val="600"/>
              </a:spcAft>
              <a:buNone/>
            </a:pPr>
            <a:r>
              <a:rPr lang="en-US" b="1" dirty="0">
                <a:latin typeface="Calibri"/>
                <a:cs typeface="Calibri"/>
              </a:rPr>
              <a:t>Group discussion on skills used by Richard in Step 1</a:t>
            </a:r>
          </a:p>
          <a:p>
            <a:pPr marL="0" indent="0" algn="ctr">
              <a:lnSpc>
                <a:spcPct val="100000"/>
              </a:lnSpc>
              <a:spcBef>
                <a:spcPts val="0"/>
              </a:spcBef>
              <a:spcAft>
                <a:spcPts val="600"/>
              </a:spcAft>
              <a:buNone/>
            </a:pPr>
            <a:r>
              <a:rPr lang="en-US" b="1" dirty="0">
                <a:latin typeface="Calibri"/>
                <a:cs typeface="Calibri"/>
              </a:rPr>
              <a:t>See p18 P Handbook</a:t>
            </a:r>
          </a:p>
          <a:p>
            <a:pPr marL="0" indent="0" algn="ctr">
              <a:lnSpc>
                <a:spcPct val="100000"/>
              </a:lnSpc>
              <a:spcBef>
                <a:spcPts val="0"/>
              </a:spcBef>
              <a:spcAft>
                <a:spcPts val="600"/>
              </a:spcAft>
              <a:buNone/>
            </a:pPr>
            <a:r>
              <a:rPr lang="en-US" b="1" dirty="0">
                <a:latin typeface="Calibri"/>
                <a:cs typeface="Calibri"/>
              </a:rPr>
              <a:t>Step 1. See 8 Model DVD Assessment.</a:t>
            </a:r>
          </a:p>
          <a:p>
            <a:pPr marL="0" indent="0" algn="ctr">
              <a:lnSpc>
                <a:spcPct val="100000"/>
              </a:lnSpc>
              <a:spcBef>
                <a:spcPts val="0"/>
              </a:spcBef>
              <a:spcAft>
                <a:spcPts val="600"/>
              </a:spcAft>
              <a:buNone/>
            </a:pPr>
            <a:r>
              <a:rPr lang="en-US" b="1" dirty="0">
                <a:latin typeface="Calibri"/>
                <a:cs typeface="Calibri"/>
              </a:rPr>
              <a:t>Compare yours to handout.</a:t>
            </a:r>
          </a:p>
          <a:p>
            <a:pPr marL="0" indent="0" algn="ctr">
              <a:lnSpc>
                <a:spcPct val="100000"/>
              </a:lnSpc>
              <a:spcBef>
                <a:spcPts val="0"/>
              </a:spcBef>
              <a:spcAft>
                <a:spcPts val="600"/>
              </a:spcAft>
              <a:buNone/>
            </a:pPr>
            <a:r>
              <a:rPr lang="en-US" b="1" dirty="0">
                <a:latin typeface="Calibri"/>
                <a:cs typeface="Calibri"/>
              </a:rPr>
              <a:t>Evidence and Improvements</a:t>
            </a:r>
          </a:p>
          <a:p>
            <a:pPr marL="0" indent="0" algn="ctr">
              <a:lnSpc>
                <a:spcPct val="100000"/>
              </a:lnSpc>
              <a:spcBef>
                <a:spcPts val="0"/>
              </a:spcBef>
              <a:spcAft>
                <a:spcPts val="600"/>
              </a:spcAft>
              <a:buNone/>
            </a:pPr>
            <a:endParaRPr lang="en-US" sz="2400" b="1" dirty="0">
              <a:latin typeface="Calibri"/>
              <a:cs typeface="Calibri"/>
            </a:endParaRPr>
          </a:p>
        </p:txBody>
      </p:sp>
    </p:spTree>
    <p:extLst>
      <p:ext uri="{BB962C8B-B14F-4D97-AF65-F5344CB8AC3E}">
        <p14:creationId xmlns:p14="http://schemas.microsoft.com/office/powerpoint/2010/main" val="37531548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312" y="199935"/>
            <a:ext cx="10515600" cy="1325563"/>
          </a:xfrm>
        </p:spPr>
        <p:txBody>
          <a:bodyPr/>
          <a:lstStyle/>
          <a:p>
            <a:r>
              <a:rPr lang="en-US" b="1" dirty="0">
                <a:latin typeface="Calibri"/>
                <a:cs typeface="Calibri"/>
              </a:rPr>
              <a:t>5-Step Competency Assessment DVD Step 1</a:t>
            </a:r>
            <a:br>
              <a:rPr lang="en-US" b="1" dirty="0">
                <a:latin typeface="Calibri"/>
                <a:cs typeface="Calibri"/>
              </a:rPr>
            </a:br>
            <a:endParaRPr lang="en-US" dirty="0"/>
          </a:p>
        </p:txBody>
      </p:sp>
      <p:pic>
        <p:nvPicPr>
          <p:cNvPr id="5" name="Content Placeholder 4" descr="Screen Shot 2017-07-31 at 16.40.5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9888" t="24592" r="31330" b="7531"/>
          <a:stretch/>
        </p:blipFill>
        <p:spPr>
          <a:xfrm>
            <a:off x="604312" y="1246909"/>
            <a:ext cx="10700997" cy="5352234"/>
          </a:xfrm>
        </p:spPr>
      </p:pic>
    </p:spTree>
    <p:extLst>
      <p:ext uri="{BB962C8B-B14F-4D97-AF65-F5344CB8AC3E}">
        <p14:creationId xmlns:p14="http://schemas.microsoft.com/office/powerpoint/2010/main" val="42669380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8" y="352335"/>
            <a:ext cx="8947786" cy="659047"/>
          </a:xfrm>
        </p:spPr>
        <p:txBody>
          <a:bodyPr/>
          <a:lstStyle/>
          <a:p>
            <a:r>
              <a:rPr lang="en-US" dirty="0">
                <a:latin typeface="Calibri"/>
                <a:cs typeface="Calibri"/>
              </a:rPr>
              <a:t>Step 1:  Giving Feedback and Skills Practice</a:t>
            </a:r>
          </a:p>
        </p:txBody>
      </p:sp>
      <p:pic>
        <p:nvPicPr>
          <p:cNvPr id="6" name="Content Placeholder 4"/>
          <p:cNvPicPr>
            <a:picLocks noGrp="1" noChangeAspect="1"/>
          </p:cNvPicPr>
          <p:nvPr>
            <p:ph idx="1"/>
          </p:nvPr>
        </p:nvPicPr>
        <p:blipFill>
          <a:blip r:embed="rId2"/>
          <a:srcRect t="20118" b="20118"/>
          <a:stretch>
            <a:fillRect/>
          </a:stretch>
        </p:blipFill>
        <p:spPr>
          <a:xfrm>
            <a:off x="9310255" y="275487"/>
            <a:ext cx="2613654" cy="1290078"/>
          </a:xfrm>
        </p:spPr>
      </p:pic>
      <p:sp>
        <p:nvSpPr>
          <p:cNvPr id="4" name="Content Placeholder 3"/>
          <p:cNvSpPr>
            <a:spLocks noGrp="1"/>
          </p:cNvSpPr>
          <p:nvPr>
            <p:ph sz="quarter" idx="11"/>
          </p:nvPr>
        </p:nvSpPr>
        <p:spPr>
          <a:xfrm>
            <a:off x="608221" y="1343891"/>
            <a:ext cx="11315687" cy="5223164"/>
          </a:xfrm>
        </p:spPr>
        <p:txBody>
          <a:bodyPr/>
          <a:lstStyle/>
          <a:p>
            <a:r>
              <a:rPr lang="en-US" sz="2800" b="1" dirty="0">
                <a:latin typeface="Calibri"/>
                <a:cs typeface="Calibri"/>
              </a:rPr>
              <a:t>Trainer Demonstration of Feedback</a:t>
            </a:r>
          </a:p>
          <a:p>
            <a:r>
              <a:rPr lang="en-US" sz="2800" b="1" dirty="0">
                <a:latin typeface="Calibri"/>
                <a:cs typeface="Calibri"/>
              </a:rPr>
              <a:t>Skills Practice Prepare </a:t>
            </a:r>
          </a:p>
          <a:p>
            <a:pPr marL="342900" indent="-342900">
              <a:buFont typeface="Arial" panose="020B0604020202020204" pitchFamily="34" charset="0"/>
              <a:buChar char="•"/>
            </a:pPr>
            <a:r>
              <a:rPr lang="en-US" sz="2400" b="1" dirty="0">
                <a:latin typeface="Calibri"/>
                <a:cs typeface="Calibri"/>
              </a:rPr>
              <a:t>Groups of 3: Agree roles:  1. Family Member.  2. Practitioner. 3. Observer</a:t>
            </a:r>
          </a:p>
          <a:p>
            <a:pPr marL="342900" indent="-342900">
              <a:buFont typeface="Arial" panose="020B0604020202020204" pitchFamily="34" charset="0"/>
              <a:buChar char="•"/>
            </a:pPr>
            <a:r>
              <a:rPr lang="en-US" sz="2400" b="1" dirty="0">
                <a:latin typeface="Calibri"/>
                <a:cs typeface="Calibri"/>
              </a:rPr>
              <a:t> You will swap so everyone will take each role in turn</a:t>
            </a:r>
          </a:p>
          <a:p>
            <a:pPr marL="342900" indent="-342900">
              <a:buFont typeface="Arial" panose="020B0604020202020204" pitchFamily="34" charset="0"/>
              <a:buChar char="•"/>
            </a:pPr>
            <a:r>
              <a:rPr lang="en-US" sz="2400" b="1" dirty="0">
                <a:latin typeface="Calibri"/>
                <a:cs typeface="Calibri"/>
              </a:rPr>
              <a:t>Practice Step 1, focus on 1.2 &amp; 1.3. Gain an understanding of their situation, acknowledge emotion, identify their stresses and how they have been affected. </a:t>
            </a:r>
          </a:p>
          <a:p>
            <a:pPr marL="342900" indent="-342900">
              <a:buFont typeface="Arial" panose="020B0604020202020204" pitchFamily="34" charset="0"/>
              <a:buChar char="•"/>
            </a:pPr>
            <a:r>
              <a:rPr lang="en-US" sz="2400" b="1" dirty="0">
                <a:latin typeface="Calibri"/>
                <a:cs typeface="Calibri"/>
              </a:rPr>
              <a:t>Observer should use the assessment sheet as a tool for feedback. </a:t>
            </a:r>
          </a:p>
          <a:p>
            <a:pPr marL="342900" indent="-342900">
              <a:buFont typeface="Arial" panose="020B0604020202020204" pitchFamily="34" charset="0"/>
              <a:buChar char="•"/>
            </a:pPr>
            <a:r>
              <a:rPr lang="en-US" sz="2400" b="1" dirty="0">
                <a:latin typeface="Calibri"/>
                <a:cs typeface="Calibri"/>
              </a:rPr>
              <a:t>Practice: 8-10 </a:t>
            </a:r>
            <a:r>
              <a:rPr lang="en-US" sz="2400" b="1" dirty="0" err="1">
                <a:latin typeface="Calibri"/>
                <a:cs typeface="Calibri"/>
              </a:rPr>
              <a:t>mins</a:t>
            </a:r>
            <a:r>
              <a:rPr lang="en-US" sz="2400" b="1" dirty="0">
                <a:latin typeface="Calibri"/>
                <a:cs typeface="Calibri"/>
              </a:rPr>
              <a:t> (will let you know when time is up); then 3 </a:t>
            </a:r>
            <a:r>
              <a:rPr lang="en-US" sz="2400" b="1" dirty="0" err="1">
                <a:latin typeface="Calibri"/>
                <a:cs typeface="Calibri"/>
              </a:rPr>
              <a:t>mins</a:t>
            </a:r>
            <a:r>
              <a:rPr lang="en-US" sz="2400" b="1" dirty="0">
                <a:latin typeface="Calibri"/>
                <a:cs typeface="Calibri"/>
              </a:rPr>
              <a:t> for observer and FM feedback</a:t>
            </a:r>
          </a:p>
          <a:p>
            <a:endParaRPr lang="en-US" sz="2400" b="1" dirty="0">
              <a:latin typeface="Calibri"/>
              <a:cs typeface="Calibri"/>
            </a:endParaRPr>
          </a:p>
          <a:p>
            <a:endParaRPr lang="en-US" sz="2400" b="1" dirty="0">
              <a:latin typeface="Calibri"/>
              <a:cs typeface="Calibri"/>
            </a:endParaRPr>
          </a:p>
          <a:p>
            <a:endParaRPr lang="en-US" sz="2000" dirty="0">
              <a:latin typeface="Calibri"/>
              <a:cs typeface="Calibri"/>
            </a:endParaRPr>
          </a:p>
        </p:txBody>
      </p:sp>
    </p:spTree>
    <p:extLst>
      <p:ext uri="{BB962C8B-B14F-4D97-AF65-F5344CB8AC3E}">
        <p14:creationId xmlns:p14="http://schemas.microsoft.com/office/powerpoint/2010/main" val="1020637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8" y="352335"/>
            <a:ext cx="10780306" cy="659047"/>
          </a:xfrm>
        </p:spPr>
        <p:txBody>
          <a:bodyPr/>
          <a:lstStyle/>
          <a:p>
            <a:r>
              <a:rPr lang="en-US" dirty="0">
                <a:latin typeface="Calibri"/>
                <a:cs typeface="Calibri"/>
              </a:rPr>
              <a:t>Step 1:  Feedback &amp; 5SM Website</a:t>
            </a:r>
          </a:p>
        </p:txBody>
      </p:sp>
      <p:sp>
        <p:nvSpPr>
          <p:cNvPr id="4" name="Content Placeholder 3"/>
          <p:cNvSpPr>
            <a:spLocks noGrp="1"/>
          </p:cNvSpPr>
          <p:nvPr>
            <p:ph sz="quarter" idx="11"/>
          </p:nvPr>
        </p:nvSpPr>
        <p:spPr>
          <a:xfrm>
            <a:off x="370477" y="1417043"/>
            <a:ext cx="11315687" cy="5223164"/>
          </a:xfrm>
          <a:solidFill>
            <a:srgbClr val="FFC000"/>
          </a:solidFill>
        </p:spPr>
        <p:txBody>
          <a:bodyPr/>
          <a:lstStyle/>
          <a:p>
            <a:pPr marL="571500" indent="-571500">
              <a:lnSpc>
                <a:spcPct val="100000"/>
              </a:lnSpc>
              <a:spcBef>
                <a:spcPts val="0"/>
              </a:spcBef>
              <a:spcAft>
                <a:spcPts val="600"/>
              </a:spcAft>
              <a:buFont typeface="Arial" panose="020B0604020202020204" pitchFamily="34" charset="0"/>
              <a:buChar char="•"/>
            </a:pPr>
            <a:r>
              <a:rPr lang="en-US" sz="4000" b="1" dirty="0">
                <a:latin typeface="Calibri"/>
                <a:cs typeface="Calibri"/>
              </a:rPr>
              <a:t>Group feedback </a:t>
            </a:r>
            <a:endParaRPr lang="en-US" sz="2400" b="1" dirty="0">
              <a:latin typeface="Calibri"/>
              <a:cs typeface="Calibri"/>
            </a:endParaRPr>
          </a:p>
          <a:p>
            <a:endParaRPr lang="en-US" sz="2400" b="1" dirty="0">
              <a:latin typeface="Calibri"/>
              <a:cs typeface="Calibri"/>
            </a:endParaRPr>
          </a:p>
          <a:p>
            <a:endParaRPr lang="en-US" sz="2000" dirty="0">
              <a:latin typeface="Calibri"/>
              <a:cs typeface="Calibri"/>
            </a:endParaRPr>
          </a:p>
        </p:txBody>
      </p:sp>
      <p:sp>
        <p:nvSpPr>
          <p:cNvPr id="3" name="Double Wave 2">
            <a:extLst>
              <a:ext uri="{FF2B5EF4-FFF2-40B4-BE49-F238E27FC236}">
                <a16:creationId xmlns:a16="http://schemas.microsoft.com/office/drawing/2014/main" id="{20B017C1-A6A7-4505-A937-F0EDF6594E91}"/>
              </a:ext>
            </a:extLst>
          </p:cNvPr>
          <p:cNvSpPr/>
          <p:nvPr/>
        </p:nvSpPr>
        <p:spPr>
          <a:xfrm>
            <a:off x="370477" y="2093976"/>
            <a:ext cx="7200755" cy="4017432"/>
          </a:xfrm>
          <a:prstGeom prst="double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See 5SM Website: </a:t>
            </a:r>
          </a:p>
          <a:p>
            <a:pPr algn="ctr"/>
            <a:r>
              <a:rPr lang="en-GB" sz="2800" b="1" dirty="0">
                <a:solidFill>
                  <a:schemeClr val="tx1"/>
                </a:solidFill>
              </a:rPr>
              <a:t>Video Presentation of this Step </a:t>
            </a:r>
          </a:p>
          <a:p>
            <a:pPr algn="ctr"/>
            <a:r>
              <a:rPr lang="en-GB" sz="2800" b="1" dirty="0">
                <a:solidFill>
                  <a:schemeClr val="tx1"/>
                </a:solidFill>
              </a:rPr>
              <a:t>Video Expert Panel Discussion </a:t>
            </a:r>
          </a:p>
          <a:p>
            <a:pPr algn="ctr"/>
            <a:r>
              <a:rPr lang="en-GB" sz="2800" b="1" dirty="0">
                <a:solidFill>
                  <a:schemeClr val="tx1"/>
                </a:solidFill>
              </a:rPr>
              <a:t>Demonstrations</a:t>
            </a:r>
          </a:p>
          <a:p>
            <a:pPr algn="ctr"/>
            <a:r>
              <a:rPr lang="en-GB" sz="2800" b="1" dirty="0">
                <a:solidFill>
                  <a:schemeClr val="tx1"/>
                </a:solidFill>
              </a:rPr>
              <a:t>Guidance</a:t>
            </a:r>
          </a:p>
          <a:p>
            <a:pPr algn="ctr"/>
            <a:r>
              <a:rPr lang="en-GB" sz="2800" b="1" dirty="0">
                <a:solidFill>
                  <a:schemeClr val="tx1"/>
                </a:solidFill>
              </a:rPr>
              <a:t>Common Problems</a:t>
            </a:r>
          </a:p>
        </p:txBody>
      </p:sp>
      <p:pic>
        <p:nvPicPr>
          <p:cNvPr id="5" name="Picture 4">
            <a:extLst>
              <a:ext uri="{FF2B5EF4-FFF2-40B4-BE49-F238E27FC236}">
                <a16:creationId xmlns:a16="http://schemas.microsoft.com/office/drawing/2014/main" id="{8403979A-6A49-4E77-ABFC-1B4F5AB4EE02}"/>
              </a:ext>
            </a:extLst>
          </p:cNvPr>
          <p:cNvPicPr>
            <a:picLocks noChangeAspect="1"/>
          </p:cNvPicPr>
          <p:nvPr/>
        </p:nvPicPr>
        <p:blipFill>
          <a:blip r:embed="rId2"/>
          <a:stretch>
            <a:fillRect/>
          </a:stretch>
        </p:blipFill>
        <p:spPr>
          <a:xfrm>
            <a:off x="7616853" y="1438960"/>
            <a:ext cx="4084518" cy="2575783"/>
          </a:xfrm>
          <a:prstGeom prst="rect">
            <a:avLst/>
          </a:prstGeom>
        </p:spPr>
      </p:pic>
      <p:pic>
        <p:nvPicPr>
          <p:cNvPr id="6" name="Picture 5">
            <a:extLst>
              <a:ext uri="{FF2B5EF4-FFF2-40B4-BE49-F238E27FC236}">
                <a16:creationId xmlns:a16="http://schemas.microsoft.com/office/drawing/2014/main" id="{C1BEBFE5-FA0E-4588-A147-5535A73B59C4}"/>
              </a:ext>
            </a:extLst>
          </p:cNvPr>
          <p:cNvPicPr>
            <a:picLocks noChangeAspect="1"/>
          </p:cNvPicPr>
          <p:nvPr/>
        </p:nvPicPr>
        <p:blipFill>
          <a:blip r:embed="rId3"/>
          <a:stretch>
            <a:fillRect/>
          </a:stretch>
        </p:blipFill>
        <p:spPr>
          <a:xfrm>
            <a:off x="7540719" y="4014743"/>
            <a:ext cx="4160652" cy="2575783"/>
          </a:xfrm>
          <a:prstGeom prst="rect">
            <a:avLst/>
          </a:prstGeom>
        </p:spPr>
      </p:pic>
    </p:spTree>
    <p:extLst>
      <p:ext uri="{BB962C8B-B14F-4D97-AF65-F5344CB8AC3E}">
        <p14:creationId xmlns:p14="http://schemas.microsoft.com/office/powerpoint/2010/main" val="30866166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854" y="2221832"/>
            <a:ext cx="10515600" cy="2743200"/>
          </a:xfrm>
        </p:spPr>
        <p:txBody>
          <a:bodyPr>
            <a:normAutofit fontScale="90000"/>
          </a:bodyPr>
          <a:lstStyle/>
          <a:p>
            <a:r>
              <a:rPr lang="en-US" sz="6000" b="1" dirty="0">
                <a:solidFill>
                  <a:schemeClr val="tx1"/>
                </a:solidFill>
                <a:effectLst>
                  <a:outerShdw blurRad="38100" dist="38100" dir="2700000" algn="tl">
                    <a:srgbClr val="000000">
                      <a:alpha val="43137"/>
                    </a:srgbClr>
                  </a:outerShdw>
                </a:effectLst>
                <a:latin typeface="Calibri"/>
                <a:cs typeface="Calibri"/>
              </a:rPr>
              <a:t>Section 7</a:t>
            </a: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IE" sz="6000" b="1" dirty="0">
                <a:solidFill>
                  <a:schemeClr val="tx1"/>
                </a:solidFill>
                <a:effectLst>
                  <a:outerShdw blurRad="38100" dist="38100" dir="2700000" algn="tl">
                    <a:srgbClr val="000000">
                      <a:alpha val="43137"/>
                    </a:srgbClr>
                  </a:outerShdw>
                </a:effectLst>
                <a:latin typeface="Calibri"/>
                <a:cs typeface="Calibri"/>
              </a:rPr>
              <a:t>Step 2</a:t>
            </a:r>
            <a:br>
              <a:rPr lang="en-IE" sz="6000" b="1" dirty="0">
                <a:solidFill>
                  <a:schemeClr val="tx1"/>
                </a:solidFill>
                <a:effectLst>
                  <a:outerShdw blurRad="38100" dist="38100" dir="2700000" algn="tl">
                    <a:srgbClr val="000000">
                      <a:alpha val="43137"/>
                    </a:srgbClr>
                  </a:outerShdw>
                </a:effectLst>
                <a:latin typeface="Calibri"/>
                <a:cs typeface="Calibri"/>
              </a:rPr>
            </a:br>
            <a:r>
              <a:rPr lang="en-IE" sz="6000" b="1" dirty="0">
                <a:solidFill>
                  <a:schemeClr val="tx1"/>
                </a:solidFill>
                <a:effectLst>
                  <a:outerShdw blurRad="38100" dist="38100" dir="2700000" algn="tl">
                    <a:srgbClr val="000000">
                      <a:alpha val="43137"/>
                    </a:srgbClr>
                  </a:outerShdw>
                </a:effectLst>
                <a:latin typeface="Calibri"/>
                <a:cs typeface="Calibri"/>
              </a:rPr>
              <a:t>Providing Relevant and Targeted Information</a:t>
            </a: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5" name="TextBox 4"/>
          <p:cNvSpPr txBox="1"/>
          <p:nvPr/>
        </p:nvSpPr>
        <p:spPr>
          <a:xfrm>
            <a:off x="1630947" y="1764632"/>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102859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a:cs typeface="Calibri"/>
              </a:rPr>
              <a:t>Step 2: Providing relevant information</a:t>
            </a:r>
          </a:p>
        </p:txBody>
      </p:sp>
      <p:sp>
        <p:nvSpPr>
          <p:cNvPr id="7" name="Rounded Rectangular Callout 258">
            <a:extLst>
              <a:ext uri="{FF2B5EF4-FFF2-40B4-BE49-F238E27FC236}">
                <a16:creationId xmlns:a16="http://schemas.microsoft.com/office/drawing/2014/main" id="{8AF080BE-0421-454A-B3DF-1208DF0F696F}"/>
              </a:ext>
            </a:extLst>
          </p:cNvPr>
          <p:cNvSpPr/>
          <p:nvPr/>
        </p:nvSpPr>
        <p:spPr>
          <a:xfrm>
            <a:off x="5310909" y="1432239"/>
            <a:ext cx="6635760" cy="1694007"/>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33" b="1" dirty="0">
                <a:latin typeface="Calibri"/>
                <a:cs typeface="Calibri"/>
              </a:rPr>
              <a:t>Family Member: </a:t>
            </a:r>
            <a:r>
              <a:rPr lang="en-US" sz="2133" b="1" i="1" dirty="0">
                <a:latin typeface="Calibri"/>
                <a:cs typeface="Calibri"/>
              </a:rPr>
              <a:t>“I found it really useful to understand about the cycle of change and how common it is for people to relapse - this really helped me….</a:t>
            </a:r>
          </a:p>
          <a:p>
            <a:pPr algn="ctr"/>
            <a:r>
              <a:rPr lang="en-US" sz="2133" b="1" i="1" dirty="0">
                <a:latin typeface="Calibri"/>
                <a:cs typeface="Calibri"/>
              </a:rPr>
              <a:t>It also helped to discuss information &amp; techniques to remain calm when talking to my son”</a:t>
            </a:r>
          </a:p>
        </p:txBody>
      </p:sp>
      <p:pic>
        <p:nvPicPr>
          <p:cNvPr id="157704" name="Picture 8" descr="C:\Users\Lorna\AppData\Local\Microsoft\Windows\INetCache\IE\APZWPI7E\Info_Sign.svg[1].png"/>
          <p:cNvPicPr>
            <a:picLocks noChangeAspect="1" noChangeArrowheads="1"/>
          </p:cNvPicPr>
          <p:nvPr/>
        </p:nvPicPr>
        <p:blipFill>
          <a:blip r:embed="rId2" cstate="print"/>
          <a:srcRect/>
          <a:stretch>
            <a:fillRect/>
          </a:stretch>
        </p:blipFill>
        <p:spPr bwMode="auto">
          <a:xfrm>
            <a:off x="10221091" y="286189"/>
            <a:ext cx="1587500" cy="1254513"/>
          </a:xfrm>
          <a:prstGeom prst="rect">
            <a:avLst/>
          </a:prstGeom>
          <a:noFill/>
        </p:spPr>
      </p:pic>
      <p:sp>
        <p:nvSpPr>
          <p:cNvPr id="16" name="Rounded Rectangular Callout 258">
            <a:extLst>
              <a:ext uri="{FF2B5EF4-FFF2-40B4-BE49-F238E27FC236}">
                <a16:creationId xmlns:a16="http://schemas.microsoft.com/office/drawing/2014/main" id="{8AF080BE-0421-454A-B3DF-1208DF0F696F}"/>
              </a:ext>
            </a:extLst>
          </p:cNvPr>
          <p:cNvSpPr/>
          <p:nvPr/>
        </p:nvSpPr>
        <p:spPr>
          <a:xfrm>
            <a:off x="5779479" y="5213629"/>
            <a:ext cx="5847707" cy="1695081"/>
          </a:xfrm>
          <a:prstGeom prst="horizontalScroll">
            <a:avLst/>
          </a:prstGeom>
          <a:solidFill>
            <a:schemeClr val="accent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Calibri"/>
                <a:cs typeface="Calibri"/>
              </a:rPr>
              <a:t>Remember that </a:t>
            </a:r>
          </a:p>
          <a:p>
            <a:pPr algn="ctr"/>
            <a:r>
              <a:rPr lang="en-US" sz="2000" b="1" dirty="0">
                <a:solidFill>
                  <a:schemeClr val="tx1"/>
                </a:solidFill>
                <a:latin typeface="Calibri"/>
                <a:cs typeface="Calibri"/>
              </a:rPr>
              <a:t>the practitioner is in control of the process </a:t>
            </a:r>
          </a:p>
          <a:p>
            <a:pPr algn="ctr"/>
            <a:r>
              <a:rPr lang="en-US" sz="2000" b="1" dirty="0">
                <a:solidFill>
                  <a:schemeClr val="tx1"/>
                </a:solidFill>
                <a:latin typeface="Calibri"/>
                <a:cs typeface="Calibri"/>
              </a:rPr>
              <a:t>But the family member is in charge of the content</a:t>
            </a:r>
          </a:p>
        </p:txBody>
      </p:sp>
      <p:sp>
        <p:nvSpPr>
          <p:cNvPr id="8" name="Rounded Rectangular Callout 258">
            <a:extLst>
              <a:ext uri="{FF2B5EF4-FFF2-40B4-BE49-F238E27FC236}">
                <a16:creationId xmlns:a16="http://schemas.microsoft.com/office/drawing/2014/main" id="{2E436D37-AE09-4A01-973C-CA69052A198F}"/>
              </a:ext>
            </a:extLst>
          </p:cNvPr>
          <p:cNvSpPr/>
          <p:nvPr/>
        </p:nvSpPr>
        <p:spPr>
          <a:xfrm>
            <a:off x="5310911" y="3513871"/>
            <a:ext cx="6635760" cy="1575364"/>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33" b="1" dirty="0">
                <a:latin typeface="Calibri"/>
                <a:cs typeface="Calibri"/>
              </a:rPr>
              <a:t>Practitioner: </a:t>
            </a:r>
            <a:r>
              <a:rPr lang="en-US" sz="2133" b="1" i="1" dirty="0">
                <a:latin typeface="Calibri"/>
                <a:cs typeface="Calibri"/>
              </a:rPr>
              <a:t>“I  really wanted to make sure the information was relevant to the family member, so it was good to have gone over this at the end of Step 1. I also made sure she knew about some key websites giving some accurate information”</a:t>
            </a:r>
          </a:p>
        </p:txBody>
      </p:sp>
      <p:graphicFrame>
        <p:nvGraphicFramePr>
          <p:cNvPr id="9" name="Diagram 8">
            <a:extLst>
              <a:ext uri="{FF2B5EF4-FFF2-40B4-BE49-F238E27FC236}">
                <a16:creationId xmlns:a16="http://schemas.microsoft.com/office/drawing/2014/main" id="{333A7301-E932-4EEB-8C9C-2BFC5B3B3964}"/>
              </a:ext>
            </a:extLst>
          </p:cNvPr>
          <p:cNvGraphicFramePr/>
          <p:nvPr>
            <p:extLst>
              <p:ext uri="{D42A27DB-BD31-4B8C-83A1-F6EECF244321}">
                <p14:modId xmlns:p14="http://schemas.microsoft.com/office/powerpoint/2010/main" val="489072926"/>
              </p:ext>
            </p:extLst>
          </p:nvPr>
        </p:nvGraphicFramePr>
        <p:xfrm>
          <a:off x="245330" y="1540702"/>
          <a:ext cx="5249343" cy="5098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8864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553" y="325603"/>
            <a:ext cx="3614238" cy="1303455"/>
          </a:xfrm>
        </p:spPr>
        <p:txBody>
          <a:bodyPr/>
          <a:lstStyle/>
          <a:p>
            <a:r>
              <a:rPr lang="en-US" dirty="0">
                <a:latin typeface="Calibri"/>
                <a:cs typeface="Calibri"/>
              </a:rPr>
              <a:t>Timetable – Day 1</a:t>
            </a:r>
          </a:p>
        </p:txBody>
      </p:sp>
      <p:sp>
        <p:nvSpPr>
          <p:cNvPr id="4" name="Content Placeholder 3"/>
          <p:cNvSpPr>
            <a:spLocks noGrp="1"/>
          </p:cNvSpPr>
          <p:nvPr>
            <p:ph idx="1"/>
          </p:nvPr>
        </p:nvSpPr>
        <p:spPr>
          <a:xfrm>
            <a:off x="254000" y="1443038"/>
            <a:ext cx="11938000" cy="5200650"/>
          </a:xfrm>
          <a:solidFill>
            <a:srgbClr val="FFC000"/>
          </a:solidFill>
        </p:spPr>
        <p:txBody>
          <a:bodyPr>
            <a:normAutofit fontScale="92500"/>
          </a:bodyPr>
          <a:lstStyle/>
          <a:p>
            <a:r>
              <a:rPr lang="en-US" sz="2400" b="1" dirty="0"/>
              <a:t>Introductions, Housekeeping and Materials</a:t>
            </a:r>
          </a:p>
          <a:p>
            <a:r>
              <a:rPr lang="en-US" sz="2400" b="1" dirty="0"/>
              <a:t>Introduction to the Stress-Strain-Coping-Support Model &amp; 5-Step Method Research</a:t>
            </a:r>
          </a:p>
          <a:p>
            <a:r>
              <a:rPr lang="en-US" sz="2400" b="1" dirty="0"/>
              <a:t>Break</a:t>
            </a:r>
          </a:p>
          <a:p>
            <a:r>
              <a:rPr lang="en-US" sz="2400" b="1" dirty="0"/>
              <a:t>Counselling skills, Family Member Questionnaire, pre Step 1 and Starting the Session</a:t>
            </a:r>
          </a:p>
          <a:p>
            <a:r>
              <a:rPr lang="en-US" sz="2400" b="1" dirty="0"/>
              <a:t>Lunch</a:t>
            </a:r>
          </a:p>
          <a:p>
            <a:r>
              <a:rPr lang="en-US" sz="2400" b="1" dirty="0"/>
              <a:t>Step 1: Eliciting the Family Member’s story </a:t>
            </a:r>
          </a:p>
          <a:p>
            <a:r>
              <a:rPr lang="en-US" sz="2400" b="1" dirty="0"/>
              <a:t>Giving Feedback and Break</a:t>
            </a:r>
          </a:p>
          <a:p>
            <a:r>
              <a:rPr lang="en-US" sz="2400" b="1" dirty="0"/>
              <a:t>Start Step 2: Providing Information </a:t>
            </a:r>
          </a:p>
          <a:p>
            <a:r>
              <a:rPr lang="en-US" sz="2400" b="1" dirty="0"/>
              <a:t>Review of Day 1</a:t>
            </a:r>
          </a:p>
          <a:p>
            <a:endParaRPr lang="en-US" sz="1900" dirty="0"/>
          </a:p>
          <a:p>
            <a:endParaRPr lang="en-US" sz="1900" dirty="0"/>
          </a:p>
        </p:txBody>
      </p:sp>
      <p:grpSp>
        <p:nvGrpSpPr>
          <p:cNvPr id="5" name="Group 4"/>
          <p:cNvGrpSpPr/>
          <p:nvPr/>
        </p:nvGrpSpPr>
        <p:grpSpPr>
          <a:xfrm>
            <a:off x="7752903" y="4342722"/>
            <a:ext cx="4034148" cy="2039085"/>
            <a:chOff x="526281" y="-513547"/>
            <a:chExt cx="2629594" cy="1963296"/>
          </a:xfrm>
        </p:grpSpPr>
        <p:sp>
          <p:nvSpPr>
            <p:cNvPr id="6" name="Freeform 2524"/>
            <p:cNvSpPr>
              <a:spLocks/>
            </p:cNvSpPr>
            <p:nvPr/>
          </p:nvSpPr>
          <p:spPr bwMode="auto">
            <a:xfrm flipH="1">
              <a:off x="1761999" y="-240771"/>
              <a:ext cx="1070608" cy="609838"/>
            </a:xfrm>
            <a:custGeom>
              <a:avLst/>
              <a:gdLst>
                <a:gd name="T0" fmla="*/ 3075 w 3693"/>
                <a:gd name="T1" fmla="*/ 0 h 2456"/>
                <a:gd name="T2" fmla="*/ 21 w 3693"/>
                <a:gd name="T3" fmla="*/ 1473 h 2456"/>
                <a:gd name="T4" fmla="*/ 4 w 3693"/>
                <a:gd name="T5" fmla="*/ 1577 h 2456"/>
                <a:gd name="T6" fmla="*/ 0 w 3693"/>
                <a:gd name="T7" fmla="*/ 1586 h 2456"/>
                <a:gd name="T8" fmla="*/ 1144 w 3693"/>
                <a:gd name="T9" fmla="*/ 2330 h 2456"/>
                <a:gd name="T10" fmla="*/ 1640 w 3693"/>
                <a:gd name="T11" fmla="*/ 2456 h 2456"/>
                <a:gd name="T12" fmla="*/ 3693 w 3693"/>
                <a:gd name="T13" fmla="*/ 1465 h 2456"/>
                <a:gd name="T14" fmla="*/ 3075 w 3693"/>
                <a:gd name="T15" fmla="*/ 0 h 2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93" h="2456">
                  <a:moveTo>
                    <a:pt x="3075" y="0"/>
                  </a:moveTo>
                  <a:lnTo>
                    <a:pt x="21" y="1473"/>
                  </a:lnTo>
                  <a:lnTo>
                    <a:pt x="4" y="1577"/>
                  </a:lnTo>
                  <a:lnTo>
                    <a:pt x="0" y="1586"/>
                  </a:lnTo>
                  <a:lnTo>
                    <a:pt x="1144" y="2330"/>
                  </a:lnTo>
                  <a:lnTo>
                    <a:pt x="1640" y="2456"/>
                  </a:lnTo>
                  <a:lnTo>
                    <a:pt x="3693" y="1465"/>
                  </a:lnTo>
                  <a:lnTo>
                    <a:pt x="3075" y="0"/>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7" name="Freeform 2525"/>
            <p:cNvSpPr>
              <a:spLocks/>
            </p:cNvSpPr>
            <p:nvPr/>
          </p:nvSpPr>
          <p:spPr bwMode="auto">
            <a:xfrm flipH="1">
              <a:off x="2229521" y="-68765"/>
              <a:ext cx="926354" cy="814855"/>
            </a:xfrm>
            <a:custGeom>
              <a:avLst/>
              <a:gdLst>
                <a:gd name="T0" fmla="*/ 2276 w 3194"/>
                <a:gd name="T1" fmla="*/ 0 h 3282"/>
                <a:gd name="T2" fmla="*/ 0 w 3194"/>
                <a:gd name="T3" fmla="*/ 1090 h 3282"/>
                <a:gd name="T4" fmla="*/ 0 w 3194"/>
                <a:gd name="T5" fmla="*/ 3282 h 3282"/>
                <a:gd name="T6" fmla="*/ 3194 w 3194"/>
                <a:gd name="T7" fmla="*/ 1750 h 3282"/>
                <a:gd name="T8" fmla="*/ 2276 w 3194"/>
                <a:gd name="T9" fmla="*/ 0 h 3282"/>
              </a:gdLst>
              <a:ahLst/>
              <a:cxnLst>
                <a:cxn ang="0">
                  <a:pos x="T0" y="T1"/>
                </a:cxn>
                <a:cxn ang="0">
                  <a:pos x="T2" y="T3"/>
                </a:cxn>
                <a:cxn ang="0">
                  <a:pos x="T4" y="T5"/>
                </a:cxn>
                <a:cxn ang="0">
                  <a:pos x="T6" y="T7"/>
                </a:cxn>
                <a:cxn ang="0">
                  <a:pos x="T8" y="T9"/>
                </a:cxn>
              </a:cxnLst>
              <a:rect l="0" t="0" r="r" b="b"/>
              <a:pathLst>
                <a:path w="3194" h="3282">
                  <a:moveTo>
                    <a:pt x="2276" y="0"/>
                  </a:moveTo>
                  <a:lnTo>
                    <a:pt x="0" y="1090"/>
                  </a:lnTo>
                  <a:lnTo>
                    <a:pt x="0" y="3282"/>
                  </a:lnTo>
                  <a:lnTo>
                    <a:pt x="3194" y="1750"/>
                  </a:lnTo>
                  <a:lnTo>
                    <a:pt x="2276" y="0"/>
                  </a:lnTo>
                  <a:close/>
                </a:path>
              </a:pathLst>
            </a:custGeom>
            <a:solidFill>
              <a:srgbClr val="489A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 name="Freeform 2526"/>
            <p:cNvSpPr>
              <a:spLocks/>
            </p:cNvSpPr>
            <p:nvPr/>
          </p:nvSpPr>
          <p:spPr bwMode="auto">
            <a:xfrm flipH="1">
              <a:off x="1101559" y="-153899"/>
              <a:ext cx="757768" cy="302313"/>
            </a:xfrm>
            <a:custGeom>
              <a:avLst/>
              <a:gdLst>
                <a:gd name="T0" fmla="*/ 1777 w 2617"/>
                <a:gd name="T1" fmla="*/ 1140 h 1214"/>
                <a:gd name="T2" fmla="*/ 1770 w 2617"/>
                <a:gd name="T3" fmla="*/ 1145 h 1214"/>
                <a:gd name="T4" fmla="*/ 1753 w 2617"/>
                <a:gd name="T5" fmla="*/ 1156 h 1214"/>
                <a:gd name="T6" fmla="*/ 1727 w 2617"/>
                <a:gd name="T7" fmla="*/ 1167 h 1214"/>
                <a:gd name="T8" fmla="*/ 1675 w 2617"/>
                <a:gd name="T9" fmla="*/ 1180 h 1214"/>
                <a:gd name="T10" fmla="*/ 1585 w 2617"/>
                <a:gd name="T11" fmla="*/ 1193 h 1214"/>
                <a:gd name="T12" fmla="*/ 1475 w 2617"/>
                <a:gd name="T13" fmla="*/ 1203 h 1214"/>
                <a:gd name="T14" fmla="*/ 1348 w 2617"/>
                <a:gd name="T15" fmla="*/ 1210 h 1214"/>
                <a:gd name="T16" fmla="*/ 1207 w 2617"/>
                <a:gd name="T17" fmla="*/ 1213 h 1214"/>
                <a:gd name="T18" fmla="*/ 1059 w 2617"/>
                <a:gd name="T19" fmla="*/ 1214 h 1214"/>
                <a:gd name="T20" fmla="*/ 907 w 2617"/>
                <a:gd name="T21" fmla="*/ 1212 h 1214"/>
                <a:gd name="T22" fmla="*/ 603 w 2617"/>
                <a:gd name="T23" fmla="*/ 1200 h 1214"/>
                <a:gd name="T24" fmla="*/ 461 w 2617"/>
                <a:gd name="T25" fmla="*/ 1190 h 1214"/>
                <a:gd name="T26" fmla="*/ 331 w 2617"/>
                <a:gd name="T27" fmla="*/ 1178 h 1214"/>
                <a:gd name="T28" fmla="*/ 217 w 2617"/>
                <a:gd name="T29" fmla="*/ 1166 h 1214"/>
                <a:gd name="T30" fmla="*/ 124 w 2617"/>
                <a:gd name="T31" fmla="*/ 1151 h 1214"/>
                <a:gd name="T32" fmla="*/ 53 w 2617"/>
                <a:gd name="T33" fmla="*/ 1135 h 1214"/>
                <a:gd name="T34" fmla="*/ 28 w 2617"/>
                <a:gd name="T35" fmla="*/ 1127 h 1214"/>
                <a:gd name="T36" fmla="*/ 11 w 2617"/>
                <a:gd name="T37" fmla="*/ 1118 h 1214"/>
                <a:gd name="T38" fmla="*/ 6 w 2617"/>
                <a:gd name="T39" fmla="*/ 1114 h 1214"/>
                <a:gd name="T40" fmla="*/ 0 w 2617"/>
                <a:gd name="T41" fmla="*/ 1105 h 1214"/>
                <a:gd name="T42" fmla="*/ 3 w 2617"/>
                <a:gd name="T43" fmla="*/ 1097 h 1214"/>
                <a:gd name="T44" fmla="*/ 11 w 2617"/>
                <a:gd name="T45" fmla="*/ 1090 h 1214"/>
                <a:gd name="T46" fmla="*/ 36 w 2617"/>
                <a:gd name="T47" fmla="*/ 1079 h 1214"/>
                <a:gd name="T48" fmla="*/ 89 w 2617"/>
                <a:gd name="T49" fmla="*/ 1066 h 1214"/>
                <a:gd name="T50" fmla="*/ 161 w 2617"/>
                <a:gd name="T51" fmla="*/ 1054 h 1214"/>
                <a:gd name="T52" fmla="*/ 296 w 2617"/>
                <a:gd name="T53" fmla="*/ 1038 h 1214"/>
                <a:gd name="T54" fmla="*/ 512 w 2617"/>
                <a:gd name="T55" fmla="*/ 1015 h 1214"/>
                <a:gd name="T56" fmla="*/ 737 w 2617"/>
                <a:gd name="T57" fmla="*/ 993 h 1214"/>
                <a:gd name="T58" fmla="*/ 898 w 2617"/>
                <a:gd name="T59" fmla="*/ 972 h 1214"/>
                <a:gd name="T60" fmla="*/ 994 w 2617"/>
                <a:gd name="T61" fmla="*/ 957 h 1214"/>
                <a:gd name="T62" fmla="*/ 1076 w 2617"/>
                <a:gd name="T63" fmla="*/ 941 h 1214"/>
                <a:gd name="T64" fmla="*/ 1141 w 2617"/>
                <a:gd name="T65" fmla="*/ 923 h 1214"/>
                <a:gd name="T66" fmla="*/ 1177 w 2617"/>
                <a:gd name="T67" fmla="*/ 907 h 1214"/>
                <a:gd name="T68" fmla="*/ 1194 w 2617"/>
                <a:gd name="T69" fmla="*/ 896 h 1214"/>
                <a:gd name="T70" fmla="*/ 1837 w 2617"/>
                <a:gd name="T71" fmla="*/ 226 h 1214"/>
                <a:gd name="T72" fmla="*/ 1870 w 2617"/>
                <a:gd name="T73" fmla="*/ 193 h 1214"/>
                <a:gd name="T74" fmla="*/ 1938 w 2617"/>
                <a:gd name="T75" fmla="*/ 134 h 1214"/>
                <a:gd name="T76" fmla="*/ 2002 w 2617"/>
                <a:gd name="T77" fmla="*/ 88 h 1214"/>
                <a:gd name="T78" fmla="*/ 2063 w 2617"/>
                <a:gd name="T79" fmla="*/ 52 h 1214"/>
                <a:gd name="T80" fmla="*/ 2123 w 2617"/>
                <a:gd name="T81" fmla="*/ 26 h 1214"/>
                <a:gd name="T82" fmla="*/ 2180 w 2617"/>
                <a:gd name="T83" fmla="*/ 10 h 1214"/>
                <a:gd name="T84" fmla="*/ 2234 w 2617"/>
                <a:gd name="T85" fmla="*/ 1 h 1214"/>
                <a:gd name="T86" fmla="*/ 2287 w 2617"/>
                <a:gd name="T87" fmla="*/ 0 h 1214"/>
                <a:gd name="T88" fmla="*/ 2336 w 2617"/>
                <a:gd name="T89" fmla="*/ 6 h 1214"/>
                <a:gd name="T90" fmla="*/ 2383 w 2617"/>
                <a:gd name="T91" fmla="*/ 17 h 1214"/>
                <a:gd name="T92" fmla="*/ 2427 w 2617"/>
                <a:gd name="T93" fmla="*/ 32 h 1214"/>
                <a:gd name="T94" fmla="*/ 2468 w 2617"/>
                <a:gd name="T95" fmla="*/ 50 h 1214"/>
                <a:gd name="T96" fmla="*/ 2506 w 2617"/>
                <a:gd name="T97" fmla="*/ 72 h 1214"/>
                <a:gd name="T98" fmla="*/ 2558 w 2617"/>
                <a:gd name="T99" fmla="*/ 106 h 1214"/>
                <a:gd name="T100" fmla="*/ 2617 w 2617"/>
                <a:gd name="T101" fmla="*/ 153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17" h="1214">
                  <a:moveTo>
                    <a:pt x="2617" y="153"/>
                  </a:moveTo>
                  <a:lnTo>
                    <a:pt x="1777" y="1140"/>
                  </a:lnTo>
                  <a:lnTo>
                    <a:pt x="1777" y="1140"/>
                  </a:lnTo>
                  <a:lnTo>
                    <a:pt x="1770" y="1145"/>
                  </a:lnTo>
                  <a:lnTo>
                    <a:pt x="1763" y="1151"/>
                  </a:lnTo>
                  <a:lnTo>
                    <a:pt x="1753" y="1156"/>
                  </a:lnTo>
                  <a:lnTo>
                    <a:pt x="1740" y="1161"/>
                  </a:lnTo>
                  <a:lnTo>
                    <a:pt x="1727" y="1167"/>
                  </a:lnTo>
                  <a:lnTo>
                    <a:pt x="1711" y="1171"/>
                  </a:lnTo>
                  <a:lnTo>
                    <a:pt x="1675" y="1180"/>
                  </a:lnTo>
                  <a:lnTo>
                    <a:pt x="1634" y="1186"/>
                  </a:lnTo>
                  <a:lnTo>
                    <a:pt x="1585" y="1193"/>
                  </a:lnTo>
                  <a:lnTo>
                    <a:pt x="1533" y="1198"/>
                  </a:lnTo>
                  <a:lnTo>
                    <a:pt x="1475" y="1203"/>
                  </a:lnTo>
                  <a:lnTo>
                    <a:pt x="1414" y="1207"/>
                  </a:lnTo>
                  <a:lnTo>
                    <a:pt x="1348" y="1210"/>
                  </a:lnTo>
                  <a:lnTo>
                    <a:pt x="1279" y="1212"/>
                  </a:lnTo>
                  <a:lnTo>
                    <a:pt x="1207" y="1213"/>
                  </a:lnTo>
                  <a:lnTo>
                    <a:pt x="1134" y="1214"/>
                  </a:lnTo>
                  <a:lnTo>
                    <a:pt x="1059" y="1214"/>
                  </a:lnTo>
                  <a:lnTo>
                    <a:pt x="983" y="1213"/>
                  </a:lnTo>
                  <a:lnTo>
                    <a:pt x="907" y="1212"/>
                  </a:lnTo>
                  <a:lnTo>
                    <a:pt x="753" y="1207"/>
                  </a:lnTo>
                  <a:lnTo>
                    <a:pt x="603" y="1200"/>
                  </a:lnTo>
                  <a:lnTo>
                    <a:pt x="531" y="1195"/>
                  </a:lnTo>
                  <a:lnTo>
                    <a:pt x="461" y="1190"/>
                  </a:lnTo>
                  <a:lnTo>
                    <a:pt x="395" y="1185"/>
                  </a:lnTo>
                  <a:lnTo>
                    <a:pt x="331" y="1178"/>
                  </a:lnTo>
                  <a:lnTo>
                    <a:pt x="272" y="1172"/>
                  </a:lnTo>
                  <a:lnTo>
                    <a:pt x="217" y="1166"/>
                  </a:lnTo>
                  <a:lnTo>
                    <a:pt x="167" y="1159"/>
                  </a:lnTo>
                  <a:lnTo>
                    <a:pt x="124" y="1151"/>
                  </a:lnTo>
                  <a:lnTo>
                    <a:pt x="86" y="1143"/>
                  </a:lnTo>
                  <a:lnTo>
                    <a:pt x="53" y="1135"/>
                  </a:lnTo>
                  <a:lnTo>
                    <a:pt x="40" y="1131"/>
                  </a:lnTo>
                  <a:lnTo>
                    <a:pt x="28" y="1127"/>
                  </a:lnTo>
                  <a:lnTo>
                    <a:pt x="19" y="1122"/>
                  </a:lnTo>
                  <a:lnTo>
                    <a:pt x="11" y="1118"/>
                  </a:lnTo>
                  <a:lnTo>
                    <a:pt x="11" y="1118"/>
                  </a:lnTo>
                  <a:lnTo>
                    <a:pt x="6" y="1114"/>
                  </a:lnTo>
                  <a:lnTo>
                    <a:pt x="3" y="1109"/>
                  </a:lnTo>
                  <a:lnTo>
                    <a:pt x="0" y="1105"/>
                  </a:lnTo>
                  <a:lnTo>
                    <a:pt x="0" y="1102"/>
                  </a:lnTo>
                  <a:lnTo>
                    <a:pt x="3" y="1097"/>
                  </a:lnTo>
                  <a:lnTo>
                    <a:pt x="6" y="1094"/>
                  </a:lnTo>
                  <a:lnTo>
                    <a:pt x="11" y="1090"/>
                  </a:lnTo>
                  <a:lnTo>
                    <a:pt x="18" y="1087"/>
                  </a:lnTo>
                  <a:lnTo>
                    <a:pt x="36" y="1079"/>
                  </a:lnTo>
                  <a:lnTo>
                    <a:pt x="60" y="1073"/>
                  </a:lnTo>
                  <a:lnTo>
                    <a:pt x="89" y="1066"/>
                  </a:lnTo>
                  <a:lnTo>
                    <a:pt x="123" y="1061"/>
                  </a:lnTo>
                  <a:lnTo>
                    <a:pt x="161" y="1054"/>
                  </a:lnTo>
                  <a:lnTo>
                    <a:pt x="202" y="1049"/>
                  </a:lnTo>
                  <a:lnTo>
                    <a:pt x="296" y="1038"/>
                  </a:lnTo>
                  <a:lnTo>
                    <a:pt x="401" y="1027"/>
                  </a:lnTo>
                  <a:lnTo>
                    <a:pt x="512" y="1015"/>
                  </a:lnTo>
                  <a:lnTo>
                    <a:pt x="625" y="1005"/>
                  </a:lnTo>
                  <a:lnTo>
                    <a:pt x="737" y="993"/>
                  </a:lnTo>
                  <a:lnTo>
                    <a:pt x="846" y="980"/>
                  </a:lnTo>
                  <a:lnTo>
                    <a:pt x="898" y="972"/>
                  </a:lnTo>
                  <a:lnTo>
                    <a:pt x="947" y="965"/>
                  </a:lnTo>
                  <a:lnTo>
                    <a:pt x="994" y="957"/>
                  </a:lnTo>
                  <a:lnTo>
                    <a:pt x="1037" y="950"/>
                  </a:lnTo>
                  <a:lnTo>
                    <a:pt x="1076" y="941"/>
                  </a:lnTo>
                  <a:lnTo>
                    <a:pt x="1111" y="932"/>
                  </a:lnTo>
                  <a:lnTo>
                    <a:pt x="1141" y="923"/>
                  </a:lnTo>
                  <a:lnTo>
                    <a:pt x="1167" y="912"/>
                  </a:lnTo>
                  <a:lnTo>
                    <a:pt x="1177" y="907"/>
                  </a:lnTo>
                  <a:lnTo>
                    <a:pt x="1186" y="901"/>
                  </a:lnTo>
                  <a:lnTo>
                    <a:pt x="1194" y="896"/>
                  </a:lnTo>
                  <a:lnTo>
                    <a:pt x="1199" y="890"/>
                  </a:lnTo>
                  <a:lnTo>
                    <a:pt x="1837" y="226"/>
                  </a:lnTo>
                  <a:lnTo>
                    <a:pt x="1837" y="226"/>
                  </a:lnTo>
                  <a:lnTo>
                    <a:pt x="1870" y="193"/>
                  </a:lnTo>
                  <a:lnTo>
                    <a:pt x="1904" y="161"/>
                  </a:lnTo>
                  <a:lnTo>
                    <a:pt x="1938" y="134"/>
                  </a:lnTo>
                  <a:lnTo>
                    <a:pt x="1969" y="109"/>
                  </a:lnTo>
                  <a:lnTo>
                    <a:pt x="2002" y="88"/>
                  </a:lnTo>
                  <a:lnTo>
                    <a:pt x="2032" y="68"/>
                  </a:lnTo>
                  <a:lnTo>
                    <a:pt x="2063" y="52"/>
                  </a:lnTo>
                  <a:lnTo>
                    <a:pt x="2094" y="38"/>
                  </a:lnTo>
                  <a:lnTo>
                    <a:pt x="2123" y="26"/>
                  </a:lnTo>
                  <a:lnTo>
                    <a:pt x="2152" y="17"/>
                  </a:lnTo>
                  <a:lnTo>
                    <a:pt x="2180" y="10"/>
                  </a:lnTo>
                  <a:lnTo>
                    <a:pt x="2207" y="5"/>
                  </a:lnTo>
                  <a:lnTo>
                    <a:pt x="2234" y="1"/>
                  </a:lnTo>
                  <a:lnTo>
                    <a:pt x="2261" y="0"/>
                  </a:lnTo>
                  <a:lnTo>
                    <a:pt x="2287" y="0"/>
                  </a:lnTo>
                  <a:lnTo>
                    <a:pt x="2311" y="2"/>
                  </a:lnTo>
                  <a:lnTo>
                    <a:pt x="2336" y="6"/>
                  </a:lnTo>
                  <a:lnTo>
                    <a:pt x="2359" y="11"/>
                  </a:lnTo>
                  <a:lnTo>
                    <a:pt x="2383" y="17"/>
                  </a:lnTo>
                  <a:lnTo>
                    <a:pt x="2405" y="24"/>
                  </a:lnTo>
                  <a:lnTo>
                    <a:pt x="2427" y="32"/>
                  </a:lnTo>
                  <a:lnTo>
                    <a:pt x="2448" y="40"/>
                  </a:lnTo>
                  <a:lnTo>
                    <a:pt x="2468" y="50"/>
                  </a:lnTo>
                  <a:lnTo>
                    <a:pt x="2487" y="61"/>
                  </a:lnTo>
                  <a:lnTo>
                    <a:pt x="2506" y="72"/>
                  </a:lnTo>
                  <a:lnTo>
                    <a:pt x="2524" y="82"/>
                  </a:lnTo>
                  <a:lnTo>
                    <a:pt x="2558" y="106"/>
                  </a:lnTo>
                  <a:lnTo>
                    <a:pt x="2589" y="130"/>
                  </a:lnTo>
                  <a:lnTo>
                    <a:pt x="2617" y="153"/>
                  </a:lnTo>
                  <a:lnTo>
                    <a:pt x="2617" y="153"/>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 name="Freeform 2527"/>
            <p:cNvSpPr>
              <a:spLocks/>
            </p:cNvSpPr>
            <p:nvPr/>
          </p:nvSpPr>
          <p:spPr bwMode="auto">
            <a:xfrm flipH="1">
              <a:off x="1032039" y="-513547"/>
              <a:ext cx="1023682" cy="656749"/>
            </a:xfrm>
            <a:custGeom>
              <a:avLst/>
              <a:gdLst>
                <a:gd name="T0" fmla="*/ 3078 w 3532"/>
                <a:gd name="T1" fmla="*/ 1204 h 2651"/>
                <a:gd name="T2" fmla="*/ 3105 w 3532"/>
                <a:gd name="T3" fmla="*/ 1116 h 2651"/>
                <a:gd name="T4" fmla="*/ 3110 w 3532"/>
                <a:gd name="T5" fmla="*/ 1029 h 2651"/>
                <a:gd name="T6" fmla="*/ 3094 w 3532"/>
                <a:gd name="T7" fmla="*/ 946 h 2651"/>
                <a:gd name="T8" fmla="*/ 3059 w 3532"/>
                <a:gd name="T9" fmla="*/ 875 h 2651"/>
                <a:gd name="T10" fmla="*/ 3006 w 3532"/>
                <a:gd name="T11" fmla="*/ 818 h 2651"/>
                <a:gd name="T12" fmla="*/ 2939 w 3532"/>
                <a:gd name="T13" fmla="*/ 785 h 2651"/>
                <a:gd name="T14" fmla="*/ 2856 w 3532"/>
                <a:gd name="T15" fmla="*/ 778 h 2651"/>
                <a:gd name="T16" fmla="*/ 2787 w 3532"/>
                <a:gd name="T17" fmla="*/ 796 h 2651"/>
                <a:gd name="T18" fmla="*/ 2826 w 3532"/>
                <a:gd name="T19" fmla="*/ 714 h 2651"/>
                <a:gd name="T20" fmla="*/ 2830 w 3532"/>
                <a:gd name="T21" fmla="*/ 631 h 2651"/>
                <a:gd name="T22" fmla="*/ 2805 w 3532"/>
                <a:gd name="T23" fmla="*/ 551 h 2651"/>
                <a:gd name="T24" fmla="*/ 2756 w 3532"/>
                <a:gd name="T25" fmla="*/ 478 h 2651"/>
                <a:gd name="T26" fmla="*/ 2689 w 3532"/>
                <a:gd name="T27" fmla="*/ 419 h 2651"/>
                <a:gd name="T28" fmla="*/ 2611 w 3532"/>
                <a:gd name="T29" fmla="*/ 379 h 2651"/>
                <a:gd name="T30" fmla="*/ 2525 w 3532"/>
                <a:gd name="T31" fmla="*/ 363 h 2651"/>
                <a:gd name="T32" fmla="*/ 2438 w 3532"/>
                <a:gd name="T33" fmla="*/ 376 h 2651"/>
                <a:gd name="T34" fmla="*/ 2462 w 3532"/>
                <a:gd name="T35" fmla="*/ 313 h 2651"/>
                <a:gd name="T36" fmla="*/ 2460 w 3532"/>
                <a:gd name="T37" fmla="*/ 231 h 2651"/>
                <a:gd name="T38" fmla="*/ 2424 w 3532"/>
                <a:gd name="T39" fmla="*/ 154 h 2651"/>
                <a:gd name="T40" fmla="*/ 2363 w 3532"/>
                <a:gd name="T41" fmla="*/ 88 h 2651"/>
                <a:gd name="T42" fmla="*/ 2281 w 3532"/>
                <a:gd name="T43" fmla="*/ 38 h 2651"/>
                <a:gd name="T44" fmla="*/ 2185 w 3532"/>
                <a:gd name="T45" fmla="*/ 7 h 2651"/>
                <a:gd name="T46" fmla="*/ 2084 w 3532"/>
                <a:gd name="T47" fmla="*/ 1 h 2651"/>
                <a:gd name="T48" fmla="*/ 1986 w 3532"/>
                <a:gd name="T49" fmla="*/ 24 h 2651"/>
                <a:gd name="T50" fmla="*/ 776 w 3532"/>
                <a:gd name="T51" fmla="*/ 631 h 2651"/>
                <a:gd name="T52" fmla="*/ 655 w 3532"/>
                <a:gd name="T53" fmla="*/ 705 h 2651"/>
                <a:gd name="T54" fmla="*/ 537 w 3532"/>
                <a:gd name="T55" fmla="*/ 795 h 2651"/>
                <a:gd name="T56" fmla="*/ 399 w 3532"/>
                <a:gd name="T57" fmla="*/ 920 h 2651"/>
                <a:gd name="T58" fmla="*/ 212 w 3532"/>
                <a:gd name="T59" fmla="*/ 1133 h 2651"/>
                <a:gd name="T60" fmla="*/ 95 w 3532"/>
                <a:gd name="T61" fmla="*/ 1307 h 2651"/>
                <a:gd name="T62" fmla="*/ 63 w 3532"/>
                <a:gd name="T63" fmla="*/ 1371 h 2651"/>
                <a:gd name="T64" fmla="*/ 23 w 3532"/>
                <a:gd name="T65" fmla="*/ 1491 h 2651"/>
                <a:gd name="T66" fmla="*/ 2 w 3532"/>
                <a:gd name="T67" fmla="*/ 1608 h 2651"/>
                <a:gd name="T68" fmla="*/ 2 w 3532"/>
                <a:gd name="T69" fmla="*/ 1721 h 2651"/>
                <a:gd name="T70" fmla="*/ 19 w 3532"/>
                <a:gd name="T71" fmla="*/ 1831 h 2651"/>
                <a:gd name="T72" fmla="*/ 51 w 3532"/>
                <a:gd name="T73" fmla="*/ 1937 h 2651"/>
                <a:gd name="T74" fmla="*/ 97 w 3532"/>
                <a:gd name="T75" fmla="*/ 2038 h 2651"/>
                <a:gd name="T76" fmla="*/ 154 w 3532"/>
                <a:gd name="T77" fmla="*/ 2132 h 2651"/>
                <a:gd name="T78" fmla="*/ 220 w 3532"/>
                <a:gd name="T79" fmla="*/ 2220 h 2651"/>
                <a:gd name="T80" fmla="*/ 375 w 3532"/>
                <a:gd name="T81" fmla="*/ 2375 h 2651"/>
                <a:gd name="T82" fmla="*/ 545 w 3532"/>
                <a:gd name="T83" fmla="*/ 2494 h 2651"/>
                <a:gd name="T84" fmla="*/ 717 w 3532"/>
                <a:gd name="T85" fmla="*/ 2576 h 2651"/>
                <a:gd name="T86" fmla="*/ 837 w 3532"/>
                <a:gd name="T87" fmla="*/ 2608 h 2651"/>
                <a:gd name="T88" fmla="*/ 982 w 3532"/>
                <a:gd name="T89" fmla="*/ 2623 h 2651"/>
                <a:gd name="T90" fmla="*/ 1263 w 3532"/>
                <a:gd name="T91" fmla="*/ 2650 h 2651"/>
                <a:gd name="T92" fmla="*/ 1420 w 3532"/>
                <a:gd name="T93" fmla="*/ 2646 h 2651"/>
                <a:gd name="T94" fmla="*/ 1509 w 3532"/>
                <a:gd name="T95" fmla="*/ 2625 h 2651"/>
                <a:gd name="T96" fmla="*/ 3333 w 3532"/>
                <a:gd name="T97" fmla="*/ 1758 h 2651"/>
                <a:gd name="T98" fmla="*/ 3387 w 3532"/>
                <a:gd name="T99" fmla="*/ 1728 h 2651"/>
                <a:gd name="T100" fmla="*/ 3445 w 3532"/>
                <a:gd name="T101" fmla="*/ 1683 h 2651"/>
                <a:gd name="T102" fmla="*/ 3488 w 3532"/>
                <a:gd name="T103" fmla="*/ 1633 h 2651"/>
                <a:gd name="T104" fmla="*/ 3516 w 3532"/>
                <a:gd name="T105" fmla="*/ 1580 h 2651"/>
                <a:gd name="T106" fmla="*/ 3529 w 3532"/>
                <a:gd name="T107" fmla="*/ 1526 h 2651"/>
                <a:gd name="T108" fmla="*/ 3532 w 3532"/>
                <a:gd name="T109" fmla="*/ 1470 h 2651"/>
                <a:gd name="T110" fmla="*/ 3521 w 3532"/>
                <a:gd name="T111" fmla="*/ 1416 h 2651"/>
                <a:gd name="T112" fmla="*/ 3479 w 3532"/>
                <a:gd name="T113" fmla="*/ 1328 h 2651"/>
                <a:gd name="T114" fmla="*/ 3399 w 3532"/>
                <a:gd name="T115" fmla="*/ 1247 h 2651"/>
                <a:gd name="T116" fmla="*/ 3334 w 3532"/>
                <a:gd name="T117" fmla="*/ 1213 h 2651"/>
                <a:gd name="T118" fmla="*/ 3277 w 3532"/>
                <a:gd name="T119" fmla="*/ 1195 h 2651"/>
                <a:gd name="T120" fmla="*/ 3216 w 3532"/>
                <a:gd name="T121" fmla="*/ 1189 h 2651"/>
                <a:gd name="T122" fmla="*/ 3151 w 3532"/>
                <a:gd name="T123" fmla="*/ 1196 h 2651"/>
                <a:gd name="T124" fmla="*/ 3085 w 3532"/>
                <a:gd name="T125" fmla="*/ 1217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32" h="2651">
                  <a:moveTo>
                    <a:pt x="3067" y="1224"/>
                  </a:moveTo>
                  <a:lnTo>
                    <a:pt x="3067" y="1224"/>
                  </a:lnTo>
                  <a:lnTo>
                    <a:pt x="3067" y="1224"/>
                  </a:lnTo>
                  <a:lnTo>
                    <a:pt x="3078" y="1204"/>
                  </a:lnTo>
                  <a:lnTo>
                    <a:pt x="3087" y="1182"/>
                  </a:lnTo>
                  <a:lnTo>
                    <a:pt x="3095" y="1161"/>
                  </a:lnTo>
                  <a:lnTo>
                    <a:pt x="3101" y="1138"/>
                  </a:lnTo>
                  <a:lnTo>
                    <a:pt x="3105" y="1116"/>
                  </a:lnTo>
                  <a:lnTo>
                    <a:pt x="3109" y="1095"/>
                  </a:lnTo>
                  <a:lnTo>
                    <a:pt x="3111" y="1072"/>
                  </a:lnTo>
                  <a:lnTo>
                    <a:pt x="3111" y="1051"/>
                  </a:lnTo>
                  <a:lnTo>
                    <a:pt x="3110" y="1029"/>
                  </a:lnTo>
                  <a:lnTo>
                    <a:pt x="3109" y="1007"/>
                  </a:lnTo>
                  <a:lnTo>
                    <a:pt x="3105" y="987"/>
                  </a:lnTo>
                  <a:lnTo>
                    <a:pt x="3100" y="966"/>
                  </a:lnTo>
                  <a:lnTo>
                    <a:pt x="3094" y="946"/>
                  </a:lnTo>
                  <a:lnTo>
                    <a:pt x="3087" y="928"/>
                  </a:lnTo>
                  <a:lnTo>
                    <a:pt x="3079" y="909"/>
                  </a:lnTo>
                  <a:lnTo>
                    <a:pt x="3069" y="891"/>
                  </a:lnTo>
                  <a:lnTo>
                    <a:pt x="3059" y="875"/>
                  </a:lnTo>
                  <a:lnTo>
                    <a:pt x="3048" y="858"/>
                  </a:lnTo>
                  <a:lnTo>
                    <a:pt x="3035" y="844"/>
                  </a:lnTo>
                  <a:lnTo>
                    <a:pt x="3021" y="830"/>
                  </a:lnTo>
                  <a:lnTo>
                    <a:pt x="3006" y="818"/>
                  </a:lnTo>
                  <a:lnTo>
                    <a:pt x="2991" y="808"/>
                  </a:lnTo>
                  <a:lnTo>
                    <a:pt x="2975" y="799"/>
                  </a:lnTo>
                  <a:lnTo>
                    <a:pt x="2957" y="791"/>
                  </a:lnTo>
                  <a:lnTo>
                    <a:pt x="2939" y="785"/>
                  </a:lnTo>
                  <a:lnTo>
                    <a:pt x="2919" y="781"/>
                  </a:lnTo>
                  <a:lnTo>
                    <a:pt x="2899" y="778"/>
                  </a:lnTo>
                  <a:lnTo>
                    <a:pt x="2879" y="777"/>
                  </a:lnTo>
                  <a:lnTo>
                    <a:pt x="2856" y="778"/>
                  </a:lnTo>
                  <a:lnTo>
                    <a:pt x="2834" y="783"/>
                  </a:lnTo>
                  <a:lnTo>
                    <a:pt x="2811" y="788"/>
                  </a:lnTo>
                  <a:lnTo>
                    <a:pt x="2787" y="796"/>
                  </a:lnTo>
                  <a:lnTo>
                    <a:pt x="2787" y="796"/>
                  </a:lnTo>
                  <a:lnTo>
                    <a:pt x="2800" y="776"/>
                  </a:lnTo>
                  <a:lnTo>
                    <a:pt x="2811" y="756"/>
                  </a:lnTo>
                  <a:lnTo>
                    <a:pt x="2819" y="735"/>
                  </a:lnTo>
                  <a:lnTo>
                    <a:pt x="2826" y="714"/>
                  </a:lnTo>
                  <a:lnTo>
                    <a:pt x="2830" y="693"/>
                  </a:lnTo>
                  <a:lnTo>
                    <a:pt x="2831" y="673"/>
                  </a:lnTo>
                  <a:lnTo>
                    <a:pt x="2831" y="651"/>
                  </a:lnTo>
                  <a:lnTo>
                    <a:pt x="2830" y="631"/>
                  </a:lnTo>
                  <a:lnTo>
                    <a:pt x="2826" y="610"/>
                  </a:lnTo>
                  <a:lnTo>
                    <a:pt x="2820" y="590"/>
                  </a:lnTo>
                  <a:lnTo>
                    <a:pt x="2814" y="570"/>
                  </a:lnTo>
                  <a:lnTo>
                    <a:pt x="2805" y="551"/>
                  </a:lnTo>
                  <a:lnTo>
                    <a:pt x="2794" y="531"/>
                  </a:lnTo>
                  <a:lnTo>
                    <a:pt x="2783" y="513"/>
                  </a:lnTo>
                  <a:lnTo>
                    <a:pt x="2770" y="494"/>
                  </a:lnTo>
                  <a:lnTo>
                    <a:pt x="2756" y="478"/>
                  </a:lnTo>
                  <a:lnTo>
                    <a:pt x="2741" y="462"/>
                  </a:lnTo>
                  <a:lnTo>
                    <a:pt x="2725" y="447"/>
                  </a:lnTo>
                  <a:lnTo>
                    <a:pt x="2708" y="433"/>
                  </a:lnTo>
                  <a:lnTo>
                    <a:pt x="2689" y="419"/>
                  </a:lnTo>
                  <a:lnTo>
                    <a:pt x="2671" y="407"/>
                  </a:lnTo>
                  <a:lnTo>
                    <a:pt x="2651" y="396"/>
                  </a:lnTo>
                  <a:lnTo>
                    <a:pt x="2631" y="388"/>
                  </a:lnTo>
                  <a:lnTo>
                    <a:pt x="2611" y="379"/>
                  </a:lnTo>
                  <a:lnTo>
                    <a:pt x="2589" y="372"/>
                  </a:lnTo>
                  <a:lnTo>
                    <a:pt x="2568" y="368"/>
                  </a:lnTo>
                  <a:lnTo>
                    <a:pt x="2547" y="365"/>
                  </a:lnTo>
                  <a:lnTo>
                    <a:pt x="2525" y="363"/>
                  </a:lnTo>
                  <a:lnTo>
                    <a:pt x="2503" y="363"/>
                  </a:lnTo>
                  <a:lnTo>
                    <a:pt x="2481" y="365"/>
                  </a:lnTo>
                  <a:lnTo>
                    <a:pt x="2459" y="369"/>
                  </a:lnTo>
                  <a:lnTo>
                    <a:pt x="2438" y="376"/>
                  </a:lnTo>
                  <a:lnTo>
                    <a:pt x="2438" y="376"/>
                  </a:lnTo>
                  <a:lnTo>
                    <a:pt x="2449" y="355"/>
                  </a:lnTo>
                  <a:lnTo>
                    <a:pt x="2457" y="334"/>
                  </a:lnTo>
                  <a:lnTo>
                    <a:pt x="2462" y="313"/>
                  </a:lnTo>
                  <a:lnTo>
                    <a:pt x="2466" y="293"/>
                  </a:lnTo>
                  <a:lnTo>
                    <a:pt x="2466" y="272"/>
                  </a:lnTo>
                  <a:lnTo>
                    <a:pt x="2465" y="252"/>
                  </a:lnTo>
                  <a:lnTo>
                    <a:pt x="2460" y="231"/>
                  </a:lnTo>
                  <a:lnTo>
                    <a:pt x="2455" y="212"/>
                  </a:lnTo>
                  <a:lnTo>
                    <a:pt x="2446" y="192"/>
                  </a:lnTo>
                  <a:lnTo>
                    <a:pt x="2437" y="173"/>
                  </a:lnTo>
                  <a:lnTo>
                    <a:pt x="2424" y="154"/>
                  </a:lnTo>
                  <a:lnTo>
                    <a:pt x="2411" y="137"/>
                  </a:lnTo>
                  <a:lnTo>
                    <a:pt x="2396" y="120"/>
                  </a:lnTo>
                  <a:lnTo>
                    <a:pt x="2379" y="104"/>
                  </a:lnTo>
                  <a:lnTo>
                    <a:pt x="2363" y="88"/>
                  </a:lnTo>
                  <a:lnTo>
                    <a:pt x="2344" y="74"/>
                  </a:lnTo>
                  <a:lnTo>
                    <a:pt x="2323" y="61"/>
                  </a:lnTo>
                  <a:lnTo>
                    <a:pt x="2302" y="50"/>
                  </a:lnTo>
                  <a:lnTo>
                    <a:pt x="2281" y="38"/>
                  </a:lnTo>
                  <a:lnTo>
                    <a:pt x="2257" y="28"/>
                  </a:lnTo>
                  <a:lnTo>
                    <a:pt x="2234" y="19"/>
                  </a:lnTo>
                  <a:lnTo>
                    <a:pt x="2210" y="13"/>
                  </a:lnTo>
                  <a:lnTo>
                    <a:pt x="2185" y="7"/>
                  </a:lnTo>
                  <a:lnTo>
                    <a:pt x="2161" y="3"/>
                  </a:lnTo>
                  <a:lnTo>
                    <a:pt x="2136" y="1"/>
                  </a:lnTo>
                  <a:lnTo>
                    <a:pt x="2110" y="0"/>
                  </a:lnTo>
                  <a:lnTo>
                    <a:pt x="2084" y="1"/>
                  </a:lnTo>
                  <a:lnTo>
                    <a:pt x="2060" y="3"/>
                  </a:lnTo>
                  <a:lnTo>
                    <a:pt x="2035" y="9"/>
                  </a:lnTo>
                  <a:lnTo>
                    <a:pt x="2009" y="15"/>
                  </a:lnTo>
                  <a:lnTo>
                    <a:pt x="1986" y="24"/>
                  </a:lnTo>
                  <a:lnTo>
                    <a:pt x="1961" y="34"/>
                  </a:lnTo>
                  <a:lnTo>
                    <a:pt x="807" y="614"/>
                  </a:lnTo>
                  <a:lnTo>
                    <a:pt x="807" y="614"/>
                  </a:lnTo>
                  <a:lnTo>
                    <a:pt x="776" y="631"/>
                  </a:lnTo>
                  <a:lnTo>
                    <a:pt x="746" y="647"/>
                  </a:lnTo>
                  <a:lnTo>
                    <a:pt x="716" y="665"/>
                  </a:lnTo>
                  <a:lnTo>
                    <a:pt x="685" y="685"/>
                  </a:lnTo>
                  <a:lnTo>
                    <a:pt x="655" y="705"/>
                  </a:lnTo>
                  <a:lnTo>
                    <a:pt x="625" y="726"/>
                  </a:lnTo>
                  <a:lnTo>
                    <a:pt x="596" y="748"/>
                  </a:lnTo>
                  <a:lnTo>
                    <a:pt x="567" y="771"/>
                  </a:lnTo>
                  <a:lnTo>
                    <a:pt x="537" y="795"/>
                  </a:lnTo>
                  <a:lnTo>
                    <a:pt x="509" y="818"/>
                  </a:lnTo>
                  <a:lnTo>
                    <a:pt x="481" y="843"/>
                  </a:lnTo>
                  <a:lnTo>
                    <a:pt x="453" y="868"/>
                  </a:lnTo>
                  <a:lnTo>
                    <a:pt x="399" y="920"/>
                  </a:lnTo>
                  <a:lnTo>
                    <a:pt x="348" y="973"/>
                  </a:lnTo>
                  <a:lnTo>
                    <a:pt x="300" y="1026"/>
                  </a:lnTo>
                  <a:lnTo>
                    <a:pt x="254" y="1080"/>
                  </a:lnTo>
                  <a:lnTo>
                    <a:pt x="212" y="1133"/>
                  </a:lnTo>
                  <a:lnTo>
                    <a:pt x="173" y="1185"/>
                  </a:lnTo>
                  <a:lnTo>
                    <a:pt x="139" y="1235"/>
                  </a:lnTo>
                  <a:lnTo>
                    <a:pt x="109" y="1284"/>
                  </a:lnTo>
                  <a:lnTo>
                    <a:pt x="95" y="1307"/>
                  </a:lnTo>
                  <a:lnTo>
                    <a:pt x="83" y="1329"/>
                  </a:lnTo>
                  <a:lnTo>
                    <a:pt x="73" y="1351"/>
                  </a:lnTo>
                  <a:lnTo>
                    <a:pt x="63" y="1371"/>
                  </a:lnTo>
                  <a:lnTo>
                    <a:pt x="63" y="1371"/>
                  </a:lnTo>
                  <a:lnTo>
                    <a:pt x="51" y="1402"/>
                  </a:lnTo>
                  <a:lnTo>
                    <a:pt x="40" y="1432"/>
                  </a:lnTo>
                  <a:lnTo>
                    <a:pt x="30" y="1461"/>
                  </a:lnTo>
                  <a:lnTo>
                    <a:pt x="23" y="1491"/>
                  </a:lnTo>
                  <a:lnTo>
                    <a:pt x="16" y="1520"/>
                  </a:lnTo>
                  <a:lnTo>
                    <a:pt x="10" y="1550"/>
                  </a:lnTo>
                  <a:lnTo>
                    <a:pt x="6" y="1579"/>
                  </a:lnTo>
                  <a:lnTo>
                    <a:pt x="2" y="1608"/>
                  </a:lnTo>
                  <a:lnTo>
                    <a:pt x="1" y="1636"/>
                  </a:lnTo>
                  <a:lnTo>
                    <a:pt x="0" y="1665"/>
                  </a:lnTo>
                  <a:lnTo>
                    <a:pt x="1" y="1693"/>
                  </a:lnTo>
                  <a:lnTo>
                    <a:pt x="2" y="1721"/>
                  </a:lnTo>
                  <a:lnTo>
                    <a:pt x="5" y="1749"/>
                  </a:lnTo>
                  <a:lnTo>
                    <a:pt x="9" y="1776"/>
                  </a:lnTo>
                  <a:lnTo>
                    <a:pt x="14" y="1804"/>
                  </a:lnTo>
                  <a:lnTo>
                    <a:pt x="19" y="1831"/>
                  </a:lnTo>
                  <a:lnTo>
                    <a:pt x="26" y="1858"/>
                  </a:lnTo>
                  <a:lnTo>
                    <a:pt x="34" y="1884"/>
                  </a:lnTo>
                  <a:lnTo>
                    <a:pt x="42" y="1911"/>
                  </a:lnTo>
                  <a:lnTo>
                    <a:pt x="51" y="1937"/>
                  </a:lnTo>
                  <a:lnTo>
                    <a:pt x="62" y="1962"/>
                  </a:lnTo>
                  <a:lnTo>
                    <a:pt x="72" y="1988"/>
                  </a:lnTo>
                  <a:lnTo>
                    <a:pt x="84" y="2013"/>
                  </a:lnTo>
                  <a:lnTo>
                    <a:pt x="97" y="2038"/>
                  </a:lnTo>
                  <a:lnTo>
                    <a:pt x="110" y="2061"/>
                  </a:lnTo>
                  <a:lnTo>
                    <a:pt x="123" y="2085"/>
                  </a:lnTo>
                  <a:lnTo>
                    <a:pt x="138" y="2109"/>
                  </a:lnTo>
                  <a:lnTo>
                    <a:pt x="154" y="2132"/>
                  </a:lnTo>
                  <a:lnTo>
                    <a:pt x="169" y="2154"/>
                  </a:lnTo>
                  <a:lnTo>
                    <a:pt x="186" y="2177"/>
                  </a:lnTo>
                  <a:lnTo>
                    <a:pt x="203" y="2199"/>
                  </a:lnTo>
                  <a:lnTo>
                    <a:pt x="220" y="2220"/>
                  </a:lnTo>
                  <a:lnTo>
                    <a:pt x="257" y="2261"/>
                  </a:lnTo>
                  <a:lnTo>
                    <a:pt x="295" y="2301"/>
                  </a:lnTo>
                  <a:lnTo>
                    <a:pt x="334" y="2339"/>
                  </a:lnTo>
                  <a:lnTo>
                    <a:pt x="375" y="2375"/>
                  </a:lnTo>
                  <a:lnTo>
                    <a:pt x="417" y="2408"/>
                  </a:lnTo>
                  <a:lnTo>
                    <a:pt x="459" y="2439"/>
                  </a:lnTo>
                  <a:lnTo>
                    <a:pt x="503" y="2469"/>
                  </a:lnTo>
                  <a:lnTo>
                    <a:pt x="545" y="2494"/>
                  </a:lnTo>
                  <a:lnTo>
                    <a:pt x="589" y="2519"/>
                  </a:lnTo>
                  <a:lnTo>
                    <a:pt x="632" y="2541"/>
                  </a:lnTo>
                  <a:lnTo>
                    <a:pt x="675" y="2559"/>
                  </a:lnTo>
                  <a:lnTo>
                    <a:pt x="717" y="2576"/>
                  </a:lnTo>
                  <a:lnTo>
                    <a:pt x="758" y="2589"/>
                  </a:lnTo>
                  <a:lnTo>
                    <a:pt x="798" y="2600"/>
                  </a:lnTo>
                  <a:lnTo>
                    <a:pt x="818" y="2605"/>
                  </a:lnTo>
                  <a:lnTo>
                    <a:pt x="837" y="2608"/>
                  </a:lnTo>
                  <a:lnTo>
                    <a:pt x="855" y="2611"/>
                  </a:lnTo>
                  <a:lnTo>
                    <a:pt x="874" y="2612"/>
                  </a:lnTo>
                  <a:lnTo>
                    <a:pt x="874" y="2612"/>
                  </a:lnTo>
                  <a:lnTo>
                    <a:pt x="982" y="2623"/>
                  </a:lnTo>
                  <a:lnTo>
                    <a:pt x="1083" y="2634"/>
                  </a:lnTo>
                  <a:lnTo>
                    <a:pt x="1177" y="2643"/>
                  </a:lnTo>
                  <a:lnTo>
                    <a:pt x="1221" y="2648"/>
                  </a:lnTo>
                  <a:lnTo>
                    <a:pt x="1263" y="2650"/>
                  </a:lnTo>
                  <a:lnTo>
                    <a:pt x="1305" y="2651"/>
                  </a:lnTo>
                  <a:lnTo>
                    <a:pt x="1345" y="2651"/>
                  </a:lnTo>
                  <a:lnTo>
                    <a:pt x="1383" y="2649"/>
                  </a:lnTo>
                  <a:lnTo>
                    <a:pt x="1420" y="2646"/>
                  </a:lnTo>
                  <a:lnTo>
                    <a:pt x="1457" y="2639"/>
                  </a:lnTo>
                  <a:lnTo>
                    <a:pt x="1474" y="2635"/>
                  </a:lnTo>
                  <a:lnTo>
                    <a:pt x="1492" y="2630"/>
                  </a:lnTo>
                  <a:lnTo>
                    <a:pt x="1509" y="2625"/>
                  </a:lnTo>
                  <a:lnTo>
                    <a:pt x="1526" y="2619"/>
                  </a:lnTo>
                  <a:lnTo>
                    <a:pt x="1543" y="2612"/>
                  </a:lnTo>
                  <a:lnTo>
                    <a:pt x="1559" y="2605"/>
                  </a:lnTo>
                  <a:lnTo>
                    <a:pt x="3333" y="1758"/>
                  </a:lnTo>
                  <a:lnTo>
                    <a:pt x="3333" y="1758"/>
                  </a:lnTo>
                  <a:lnTo>
                    <a:pt x="3352" y="1748"/>
                  </a:lnTo>
                  <a:lnTo>
                    <a:pt x="3370" y="1739"/>
                  </a:lnTo>
                  <a:lnTo>
                    <a:pt x="3387" y="1728"/>
                  </a:lnTo>
                  <a:lnTo>
                    <a:pt x="3404" y="1717"/>
                  </a:lnTo>
                  <a:lnTo>
                    <a:pt x="3418" y="1706"/>
                  </a:lnTo>
                  <a:lnTo>
                    <a:pt x="3433" y="1694"/>
                  </a:lnTo>
                  <a:lnTo>
                    <a:pt x="3445" y="1683"/>
                  </a:lnTo>
                  <a:lnTo>
                    <a:pt x="3457" y="1670"/>
                  </a:lnTo>
                  <a:lnTo>
                    <a:pt x="3469" y="1659"/>
                  </a:lnTo>
                  <a:lnTo>
                    <a:pt x="3479" y="1646"/>
                  </a:lnTo>
                  <a:lnTo>
                    <a:pt x="3488" y="1633"/>
                  </a:lnTo>
                  <a:lnTo>
                    <a:pt x="3496" y="1620"/>
                  </a:lnTo>
                  <a:lnTo>
                    <a:pt x="3503" y="1607"/>
                  </a:lnTo>
                  <a:lnTo>
                    <a:pt x="3510" y="1594"/>
                  </a:lnTo>
                  <a:lnTo>
                    <a:pt x="3516" y="1580"/>
                  </a:lnTo>
                  <a:lnTo>
                    <a:pt x="3520" y="1567"/>
                  </a:lnTo>
                  <a:lnTo>
                    <a:pt x="3524" y="1553"/>
                  </a:lnTo>
                  <a:lnTo>
                    <a:pt x="3527" y="1539"/>
                  </a:lnTo>
                  <a:lnTo>
                    <a:pt x="3529" y="1526"/>
                  </a:lnTo>
                  <a:lnTo>
                    <a:pt x="3532" y="1512"/>
                  </a:lnTo>
                  <a:lnTo>
                    <a:pt x="3532" y="1498"/>
                  </a:lnTo>
                  <a:lnTo>
                    <a:pt x="3532" y="1484"/>
                  </a:lnTo>
                  <a:lnTo>
                    <a:pt x="3532" y="1470"/>
                  </a:lnTo>
                  <a:lnTo>
                    <a:pt x="3529" y="1457"/>
                  </a:lnTo>
                  <a:lnTo>
                    <a:pt x="3527" y="1443"/>
                  </a:lnTo>
                  <a:lnTo>
                    <a:pt x="3525" y="1430"/>
                  </a:lnTo>
                  <a:lnTo>
                    <a:pt x="3521" y="1416"/>
                  </a:lnTo>
                  <a:lnTo>
                    <a:pt x="3517" y="1403"/>
                  </a:lnTo>
                  <a:lnTo>
                    <a:pt x="3507" y="1377"/>
                  </a:lnTo>
                  <a:lnTo>
                    <a:pt x="3493" y="1352"/>
                  </a:lnTo>
                  <a:lnTo>
                    <a:pt x="3479" y="1328"/>
                  </a:lnTo>
                  <a:lnTo>
                    <a:pt x="3462" y="1305"/>
                  </a:lnTo>
                  <a:lnTo>
                    <a:pt x="3443" y="1285"/>
                  </a:lnTo>
                  <a:lnTo>
                    <a:pt x="3422" y="1266"/>
                  </a:lnTo>
                  <a:lnTo>
                    <a:pt x="3399" y="1247"/>
                  </a:lnTo>
                  <a:lnTo>
                    <a:pt x="3374" y="1232"/>
                  </a:lnTo>
                  <a:lnTo>
                    <a:pt x="3361" y="1224"/>
                  </a:lnTo>
                  <a:lnTo>
                    <a:pt x="3349" y="1218"/>
                  </a:lnTo>
                  <a:lnTo>
                    <a:pt x="3334" y="1213"/>
                  </a:lnTo>
                  <a:lnTo>
                    <a:pt x="3321" y="1207"/>
                  </a:lnTo>
                  <a:lnTo>
                    <a:pt x="3306" y="1203"/>
                  </a:lnTo>
                  <a:lnTo>
                    <a:pt x="3293" y="1199"/>
                  </a:lnTo>
                  <a:lnTo>
                    <a:pt x="3277" y="1195"/>
                  </a:lnTo>
                  <a:lnTo>
                    <a:pt x="3262" y="1193"/>
                  </a:lnTo>
                  <a:lnTo>
                    <a:pt x="3247" y="1191"/>
                  </a:lnTo>
                  <a:lnTo>
                    <a:pt x="3232" y="1190"/>
                  </a:lnTo>
                  <a:lnTo>
                    <a:pt x="3216" y="1189"/>
                  </a:lnTo>
                  <a:lnTo>
                    <a:pt x="3199" y="1190"/>
                  </a:lnTo>
                  <a:lnTo>
                    <a:pt x="3184" y="1191"/>
                  </a:lnTo>
                  <a:lnTo>
                    <a:pt x="3168" y="1193"/>
                  </a:lnTo>
                  <a:lnTo>
                    <a:pt x="3151" y="1196"/>
                  </a:lnTo>
                  <a:lnTo>
                    <a:pt x="3134" y="1200"/>
                  </a:lnTo>
                  <a:lnTo>
                    <a:pt x="3118" y="1205"/>
                  </a:lnTo>
                  <a:lnTo>
                    <a:pt x="3102" y="1210"/>
                  </a:lnTo>
                  <a:lnTo>
                    <a:pt x="3085" y="1217"/>
                  </a:lnTo>
                  <a:lnTo>
                    <a:pt x="3067" y="1224"/>
                  </a:lnTo>
                  <a:lnTo>
                    <a:pt x="3067" y="1224"/>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 name="Freeform 2528"/>
            <p:cNvSpPr>
              <a:spLocks/>
            </p:cNvSpPr>
            <p:nvPr/>
          </p:nvSpPr>
          <p:spPr bwMode="auto">
            <a:xfrm flipH="1">
              <a:off x="1176293" y="-40966"/>
              <a:ext cx="312840" cy="125095"/>
            </a:xfrm>
            <a:custGeom>
              <a:avLst/>
              <a:gdLst>
                <a:gd name="T0" fmla="*/ 1076 w 1076"/>
                <a:gd name="T1" fmla="*/ 0 h 503"/>
                <a:gd name="T2" fmla="*/ 1076 w 1076"/>
                <a:gd name="T3" fmla="*/ 0 h 503"/>
                <a:gd name="T4" fmla="*/ 883 w 1076"/>
                <a:gd name="T5" fmla="*/ 91 h 503"/>
                <a:gd name="T6" fmla="*/ 516 w 1076"/>
                <a:gd name="T7" fmla="*/ 263 h 503"/>
                <a:gd name="T8" fmla="*/ 0 w 1076"/>
                <a:gd name="T9" fmla="*/ 503 h 503"/>
                <a:gd name="T10" fmla="*/ 980 w 1076"/>
                <a:gd name="T11" fmla="*/ 114 h 503"/>
                <a:gd name="T12" fmla="*/ 1076 w 1076"/>
                <a:gd name="T13" fmla="*/ 0 h 503"/>
              </a:gdLst>
              <a:ahLst/>
              <a:cxnLst>
                <a:cxn ang="0">
                  <a:pos x="T0" y="T1"/>
                </a:cxn>
                <a:cxn ang="0">
                  <a:pos x="T2" y="T3"/>
                </a:cxn>
                <a:cxn ang="0">
                  <a:pos x="T4" y="T5"/>
                </a:cxn>
                <a:cxn ang="0">
                  <a:pos x="T6" y="T7"/>
                </a:cxn>
                <a:cxn ang="0">
                  <a:pos x="T8" y="T9"/>
                </a:cxn>
                <a:cxn ang="0">
                  <a:pos x="T10" y="T11"/>
                </a:cxn>
                <a:cxn ang="0">
                  <a:pos x="T12" y="T13"/>
                </a:cxn>
              </a:cxnLst>
              <a:rect l="0" t="0" r="r" b="b"/>
              <a:pathLst>
                <a:path w="1076" h="503">
                  <a:moveTo>
                    <a:pt x="1076" y="0"/>
                  </a:moveTo>
                  <a:lnTo>
                    <a:pt x="1076" y="0"/>
                  </a:lnTo>
                  <a:lnTo>
                    <a:pt x="883" y="91"/>
                  </a:lnTo>
                  <a:lnTo>
                    <a:pt x="516" y="263"/>
                  </a:lnTo>
                  <a:lnTo>
                    <a:pt x="0" y="503"/>
                  </a:lnTo>
                  <a:lnTo>
                    <a:pt x="980" y="114"/>
                  </a:lnTo>
                  <a:lnTo>
                    <a:pt x="1076" y="0"/>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 name="Freeform 2529"/>
            <p:cNvSpPr>
              <a:spLocks noEditPoints="1"/>
            </p:cNvSpPr>
            <p:nvPr/>
          </p:nvSpPr>
          <p:spPr bwMode="auto">
            <a:xfrm flipH="1">
              <a:off x="1143271" y="-437100"/>
              <a:ext cx="338910" cy="284939"/>
            </a:xfrm>
            <a:custGeom>
              <a:avLst/>
              <a:gdLst>
                <a:gd name="T0" fmla="*/ 0 w 1170"/>
                <a:gd name="T1" fmla="*/ 254 h 1151"/>
                <a:gd name="T2" fmla="*/ 0 w 1170"/>
                <a:gd name="T3" fmla="*/ 254 h 1151"/>
                <a:gd name="T4" fmla="*/ 485 w 1170"/>
                <a:gd name="T5" fmla="*/ 0 h 1151"/>
                <a:gd name="T6" fmla="*/ 485 w 1170"/>
                <a:gd name="T7" fmla="*/ 0 h 1151"/>
                <a:gd name="T8" fmla="*/ 480 w 1170"/>
                <a:gd name="T9" fmla="*/ 17 h 1151"/>
                <a:gd name="T10" fmla="*/ 474 w 1170"/>
                <a:gd name="T11" fmla="*/ 33 h 1151"/>
                <a:gd name="T12" fmla="*/ 468 w 1170"/>
                <a:gd name="T13" fmla="*/ 50 h 1151"/>
                <a:gd name="T14" fmla="*/ 459 w 1170"/>
                <a:gd name="T15" fmla="*/ 67 h 1151"/>
                <a:gd name="T16" fmla="*/ 459 w 1170"/>
                <a:gd name="T17" fmla="*/ 67 h 1151"/>
                <a:gd name="T18" fmla="*/ 476 w 1170"/>
                <a:gd name="T19" fmla="*/ 61 h 1151"/>
                <a:gd name="T20" fmla="*/ 491 w 1170"/>
                <a:gd name="T21" fmla="*/ 58 h 1151"/>
                <a:gd name="T22" fmla="*/ 480 w 1170"/>
                <a:gd name="T23" fmla="*/ 62 h 1151"/>
                <a:gd name="T24" fmla="*/ 480 w 1170"/>
                <a:gd name="T25" fmla="*/ 62 h 1151"/>
                <a:gd name="T26" fmla="*/ 314 w 1170"/>
                <a:gd name="T27" fmla="*/ 129 h 1151"/>
                <a:gd name="T28" fmla="*/ 159 w 1170"/>
                <a:gd name="T29" fmla="*/ 191 h 1151"/>
                <a:gd name="T30" fmla="*/ 0 w 1170"/>
                <a:gd name="T31" fmla="*/ 254 h 1151"/>
                <a:gd name="T32" fmla="*/ 0 w 1170"/>
                <a:gd name="T33" fmla="*/ 254 h 1151"/>
                <a:gd name="T34" fmla="*/ 1088 w 1170"/>
                <a:gd name="T35" fmla="*/ 915 h 1151"/>
                <a:gd name="T36" fmla="*/ 1088 w 1170"/>
                <a:gd name="T37" fmla="*/ 915 h 1151"/>
                <a:gd name="T38" fmla="*/ 1088 w 1170"/>
                <a:gd name="T39" fmla="*/ 915 h 1151"/>
                <a:gd name="T40" fmla="*/ 1100 w 1170"/>
                <a:gd name="T41" fmla="*/ 891 h 1151"/>
                <a:gd name="T42" fmla="*/ 1111 w 1170"/>
                <a:gd name="T43" fmla="*/ 866 h 1151"/>
                <a:gd name="T44" fmla="*/ 1111 w 1170"/>
                <a:gd name="T45" fmla="*/ 866 h 1151"/>
                <a:gd name="T46" fmla="*/ 934 w 1170"/>
                <a:gd name="T47" fmla="*/ 962 h 1151"/>
                <a:gd name="T48" fmla="*/ 765 w 1170"/>
                <a:gd name="T49" fmla="*/ 1054 h 1151"/>
                <a:gd name="T50" fmla="*/ 588 w 1170"/>
                <a:gd name="T51" fmla="*/ 1151 h 1151"/>
                <a:gd name="T52" fmla="*/ 588 w 1170"/>
                <a:gd name="T53" fmla="*/ 1151 h 1151"/>
                <a:gd name="T54" fmla="*/ 655 w 1170"/>
                <a:gd name="T55" fmla="*/ 1122 h 1151"/>
                <a:gd name="T56" fmla="*/ 815 w 1170"/>
                <a:gd name="T57" fmla="*/ 1052 h 1151"/>
                <a:gd name="T58" fmla="*/ 1007 w 1170"/>
                <a:gd name="T59" fmla="*/ 964 h 1151"/>
                <a:gd name="T60" fmla="*/ 1096 w 1170"/>
                <a:gd name="T61" fmla="*/ 923 h 1151"/>
                <a:gd name="T62" fmla="*/ 1170 w 1170"/>
                <a:gd name="T63" fmla="*/ 888 h 1151"/>
                <a:gd name="T64" fmla="*/ 1170 w 1170"/>
                <a:gd name="T65" fmla="*/ 888 h 1151"/>
                <a:gd name="T66" fmla="*/ 1169 w 1170"/>
                <a:gd name="T67" fmla="*/ 888 h 1151"/>
                <a:gd name="T68" fmla="*/ 1170 w 1170"/>
                <a:gd name="T69" fmla="*/ 887 h 1151"/>
                <a:gd name="T70" fmla="*/ 1170 w 1170"/>
                <a:gd name="T71" fmla="*/ 887 h 1151"/>
                <a:gd name="T72" fmla="*/ 1150 w 1170"/>
                <a:gd name="T73" fmla="*/ 893 h 1151"/>
                <a:gd name="T74" fmla="*/ 1130 w 1170"/>
                <a:gd name="T75" fmla="*/ 899 h 1151"/>
                <a:gd name="T76" fmla="*/ 1109 w 1170"/>
                <a:gd name="T77" fmla="*/ 907 h 1151"/>
                <a:gd name="T78" fmla="*/ 1088 w 1170"/>
                <a:gd name="T79" fmla="*/ 915 h 1151"/>
                <a:gd name="T80" fmla="*/ 1088 w 1170"/>
                <a:gd name="T81" fmla="*/ 915 h 1151"/>
                <a:gd name="T82" fmla="*/ 904 w 1170"/>
                <a:gd name="T83" fmla="*/ 468 h 1151"/>
                <a:gd name="T84" fmla="*/ 904 w 1170"/>
                <a:gd name="T85" fmla="*/ 468 h 1151"/>
                <a:gd name="T86" fmla="*/ 882 w 1170"/>
                <a:gd name="T87" fmla="*/ 469 h 1151"/>
                <a:gd name="T88" fmla="*/ 858 w 1170"/>
                <a:gd name="T89" fmla="*/ 473 h 1151"/>
                <a:gd name="T90" fmla="*/ 833 w 1170"/>
                <a:gd name="T91" fmla="*/ 478 h 1151"/>
                <a:gd name="T92" fmla="*/ 808 w 1170"/>
                <a:gd name="T93" fmla="*/ 487 h 1151"/>
                <a:gd name="T94" fmla="*/ 808 w 1170"/>
                <a:gd name="T95" fmla="*/ 487 h 1151"/>
                <a:gd name="T96" fmla="*/ 819 w 1170"/>
                <a:gd name="T97" fmla="*/ 472 h 1151"/>
                <a:gd name="T98" fmla="*/ 828 w 1170"/>
                <a:gd name="T99" fmla="*/ 455 h 1151"/>
                <a:gd name="T100" fmla="*/ 835 w 1170"/>
                <a:gd name="T101" fmla="*/ 440 h 1151"/>
                <a:gd name="T102" fmla="*/ 841 w 1170"/>
                <a:gd name="T103" fmla="*/ 424 h 1151"/>
                <a:gd name="T104" fmla="*/ 841 w 1170"/>
                <a:gd name="T105" fmla="*/ 424 h 1151"/>
                <a:gd name="T106" fmla="*/ 276 w 1170"/>
                <a:gd name="T107" fmla="*/ 716 h 1151"/>
                <a:gd name="T108" fmla="*/ 276 w 1170"/>
                <a:gd name="T109" fmla="*/ 716 h 1151"/>
                <a:gd name="T110" fmla="*/ 477 w 1170"/>
                <a:gd name="T111" fmla="*/ 638 h 1151"/>
                <a:gd name="T112" fmla="*/ 904 w 1170"/>
                <a:gd name="T113" fmla="*/ 468 h 1151"/>
                <a:gd name="T114" fmla="*/ 904 w 1170"/>
                <a:gd name="T115" fmla="*/ 468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0" h="1151">
                  <a:moveTo>
                    <a:pt x="0" y="254"/>
                  </a:moveTo>
                  <a:lnTo>
                    <a:pt x="0" y="254"/>
                  </a:lnTo>
                  <a:lnTo>
                    <a:pt x="485" y="0"/>
                  </a:lnTo>
                  <a:lnTo>
                    <a:pt x="485" y="0"/>
                  </a:lnTo>
                  <a:lnTo>
                    <a:pt x="480" y="17"/>
                  </a:lnTo>
                  <a:lnTo>
                    <a:pt x="474" y="33"/>
                  </a:lnTo>
                  <a:lnTo>
                    <a:pt x="468" y="50"/>
                  </a:lnTo>
                  <a:lnTo>
                    <a:pt x="459" y="67"/>
                  </a:lnTo>
                  <a:lnTo>
                    <a:pt x="459" y="67"/>
                  </a:lnTo>
                  <a:lnTo>
                    <a:pt x="476" y="61"/>
                  </a:lnTo>
                  <a:lnTo>
                    <a:pt x="491" y="58"/>
                  </a:lnTo>
                  <a:lnTo>
                    <a:pt x="480" y="62"/>
                  </a:lnTo>
                  <a:lnTo>
                    <a:pt x="480" y="62"/>
                  </a:lnTo>
                  <a:lnTo>
                    <a:pt x="314" y="129"/>
                  </a:lnTo>
                  <a:lnTo>
                    <a:pt x="159" y="191"/>
                  </a:lnTo>
                  <a:lnTo>
                    <a:pt x="0" y="254"/>
                  </a:lnTo>
                  <a:lnTo>
                    <a:pt x="0" y="254"/>
                  </a:lnTo>
                  <a:close/>
                  <a:moveTo>
                    <a:pt x="1088" y="915"/>
                  </a:moveTo>
                  <a:lnTo>
                    <a:pt x="1088" y="915"/>
                  </a:lnTo>
                  <a:lnTo>
                    <a:pt x="1088" y="915"/>
                  </a:lnTo>
                  <a:lnTo>
                    <a:pt x="1100" y="891"/>
                  </a:lnTo>
                  <a:lnTo>
                    <a:pt x="1111" y="866"/>
                  </a:lnTo>
                  <a:lnTo>
                    <a:pt x="1111" y="866"/>
                  </a:lnTo>
                  <a:lnTo>
                    <a:pt x="934" y="962"/>
                  </a:lnTo>
                  <a:lnTo>
                    <a:pt x="765" y="1054"/>
                  </a:lnTo>
                  <a:lnTo>
                    <a:pt x="588" y="1151"/>
                  </a:lnTo>
                  <a:lnTo>
                    <a:pt x="588" y="1151"/>
                  </a:lnTo>
                  <a:lnTo>
                    <a:pt x="655" y="1122"/>
                  </a:lnTo>
                  <a:lnTo>
                    <a:pt x="815" y="1052"/>
                  </a:lnTo>
                  <a:lnTo>
                    <a:pt x="1007" y="964"/>
                  </a:lnTo>
                  <a:lnTo>
                    <a:pt x="1096" y="923"/>
                  </a:lnTo>
                  <a:lnTo>
                    <a:pt x="1170" y="888"/>
                  </a:lnTo>
                  <a:lnTo>
                    <a:pt x="1170" y="888"/>
                  </a:lnTo>
                  <a:lnTo>
                    <a:pt x="1169" y="888"/>
                  </a:lnTo>
                  <a:lnTo>
                    <a:pt x="1170" y="887"/>
                  </a:lnTo>
                  <a:lnTo>
                    <a:pt x="1170" y="887"/>
                  </a:lnTo>
                  <a:lnTo>
                    <a:pt x="1150" y="893"/>
                  </a:lnTo>
                  <a:lnTo>
                    <a:pt x="1130" y="899"/>
                  </a:lnTo>
                  <a:lnTo>
                    <a:pt x="1109" y="907"/>
                  </a:lnTo>
                  <a:lnTo>
                    <a:pt x="1088" y="915"/>
                  </a:lnTo>
                  <a:lnTo>
                    <a:pt x="1088" y="915"/>
                  </a:lnTo>
                  <a:close/>
                  <a:moveTo>
                    <a:pt x="904" y="468"/>
                  </a:moveTo>
                  <a:lnTo>
                    <a:pt x="904" y="468"/>
                  </a:lnTo>
                  <a:lnTo>
                    <a:pt x="882" y="469"/>
                  </a:lnTo>
                  <a:lnTo>
                    <a:pt x="858" y="473"/>
                  </a:lnTo>
                  <a:lnTo>
                    <a:pt x="833" y="478"/>
                  </a:lnTo>
                  <a:lnTo>
                    <a:pt x="808" y="487"/>
                  </a:lnTo>
                  <a:lnTo>
                    <a:pt x="808" y="487"/>
                  </a:lnTo>
                  <a:lnTo>
                    <a:pt x="819" y="472"/>
                  </a:lnTo>
                  <a:lnTo>
                    <a:pt x="828" y="455"/>
                  </a:lnTo>
                  <a:lnTo>
                    <a:pt x="835" y="440"/>
                  </a:lnTo>
                  <a:lnTo>
                    <a:pt x="841" y="424"/>
                  </a:lnTo>
                  <a:lnTo>
                    <a:pt x="841" y="424"/>
                  </a:lnTo>
                  <a:lnTo>
                    <a:pt x="276" y="716"/>
                  </a:lnTo>
                  <a:lnTo>
                    <a:pt x="276" y="716"/>
                  </a:lnTo>
                  <a:lnTo>
                    <a:pt x="477" y="638"/>
                  </a:lnTo>
                  <a:lnTo>
                    <a:pt x="904" y="468"/>
                  </a:lnTo>
                  <a:lnTo>
                    <a:pt x="904" y="468"/>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 name="Freeform 2530"/>
            <p:cNvSpPr>
              <a:spLocks/>
            </p:cNvSpPr>
            <p:nvPr/>
          </p:nvSpPr>
          <p:spPr bwMode="auto">
            <a:xfrm flipH="1">
              <a:off x="2123503" y="-103514"/>
              <a:ext cx="55616" cy="38223"/>
            </a:xfrm>
            <a:custGeom>
              <a:avLst/>
              <a:gdLst>
                <a:gd name="T0" fmla="*/ 190 w 190"/>
                <a:gd name="T1" fmla="*/ 77 h 150"/>
                <a:gd name="T2" fmla="*/ 150 w 190"/>
                <a:gd name="T3" fmla="*/ 0 h 150"/>
                <a:gd name="T4" fmla="*/ 0 w 190"/>
                <a:gd name="T5" fmla="*/ 73 h 150"/>
                <a:gd name="T6" fmla="*/ 39 w 190"/>
                <a:gd name="T7" fmla="*/ 150 h 150"/>
                <a:gd name="T8" fmla="*/ 190 w 190"/>
                <a:gd name="T9" fmla="*/ 77 h 150"/>
              </a:gdLst>
              <a:ahLst/>
              <a:cxnLst>
                <a:cxn ang="0">
                  <a:pos x="T0" y="T1"/>
                </a:cxn>
                <a:cxn ang="0">
                  <a:pos x="T2" y="T3"/>
                </a:cxn>
                <a:cxn ang="0">
                  <a:pos x="T4" y="T5"/>
                </a:cxn>
                <a:cxn ang="0">
                  <a:pos x="T6" y="T7"/>
                </a:cxn>
                <a:cxn ang="0">
                  <a:pos x="T8" y="T9"/>
                </a:cxn>
              </a:cxnLst>
              <a:rect l="0" t="0" r="r" b="b"/>
              <a:pathLst>
                <a:path w="190" h="150">
                  <a:moveTo>
                    <a:pt x="190" y="77"/>
                  </a:moveTo>
                  <a:lnTo>
                    <a:pt x="150" y="0"/>
                  </a:lnTo>
                  <a:lnTo>
                    <a:pt x="0" y="73"/>
                  </a:lnTo>
                  <a:lnTo>
                    <a:pt x="39" y="150"/>
                  </a:lnTo>
                  <a:lnTo>
                    <a:pt x="190" y="77"/>
                  </a:lnTo>
                  <a:close/>
                </a:path>
              </a:pathLst>
            </a:custGeom>
            <a:solidFill>
              <a:srgbClr val="81B4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 name="Freeform 2531"/>
            <p:cNvSpPr>
              <a:spLocks/>
            </p:cNvSpPr>
            <p:nvPr/>
          </p:nvSpPr>
          <p:spPr bwMode="auto">
            <a:xfrm flipH="1">
              <a:off x="1869755" y="-183435"/>
              <a:ext cx="418858" cy="436095"/>
            </a:xfrm>
            <a:custGeom>
              <a:avLst/>
              <a:gdLst>
                <a:gd name="T0" fmla="*/ 1451 w 1451"/>
                <a:gd name="T1" fmla="*/ 1413 h 1759"/>
                <a:gd name="T2" fmla="*/ 720 w 1451"/>
                <a:gd name="T3" fmla="*/ 0 h 1759"/>
                <a:gd name="T4" fmla="*/ 0 w 1451"/>
                <a:gd name="T5" fmla="*/ 346 h 1759"/>
                <a:gd name="T6" fmla="*/ 732 w 1451"/>
                <a:gd name="T7" fmla="*/ 1759 h 1759"/>
                <a:gd name="T8" fmla="*/ 1451 w 1451"/>
                <a:gd name="T9" fmla="*/ 1413 h 1759"/>
              </a:gdLst>
              <a:ahLst/>
              <a:cxnLst>
                <a:cxn ang="0">
                  <a:pos x="T0" y="T1"/>
                </a:cxn>
                <a:cxn ang="0">
                  <a:pos x="T2" y="T3"/>
                </a:cxn>
                <a:cxn ang="0">
                  <a:pos x="T4" y="T5"/>
                </a:cxn>
                <a:cxn ang="0">
                  <a:pos x="T6" y="T7"/>
                </a:cxn>
                <a:cxn ang="0">
                  <a:pos x="T8" y="T9"/>
                </a:cxn>
              </a:cxnLst>
              <a:rect l="0" t="0" r="r" b="b"/>
              <a:pathLst>
                <a:path w="1451" h="1759">
                  <a:moveTo>
                    <a:pt x="1451" y="1413"/>
                  </a:moveTo>
                  <a:lnTo>
                    <a:pt x="720" y="0"/>
                  </a:lnTo>
                  <a:lnTo>
                    <a:pt x="0" y="346"/>
                  </a:lnTo>
                  <a:lnTo>
                    <a:pt x="732" y="1759"/>
                  </a:lnTo>
                  <a:lnTo>
                    <a:pt x="1451" y="1413"/>
                  </a:lnTo>
                  <a:close/>
                </a:path>
              </a:pathLst>
            </a:custGeom>
            <a:solidFill>
              <a:srgbClr val="F99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 name="Freeform 2532"/>
            <p:cNvSpPr>
              <a:spLocks/>
            </p:cNvSpPr>
            <p:nvPr/>
          </p:nvSpPr>
          <p:spPr bwMode="auto">
            <a:xfrm flipH="1">
              <a:off x="1918419" y="-94826"/>
              <a:ext cx="319792" cy="262352"/>
            </a:xfrm>
            <a:custGeom>
              <a:avLst/>
              <a:gdLst>
                <a:gd name="T0" fmla="*/ 1031 w 1101"/>
                <a:gd name="T1" fmla="*/ 270 h 1060"/>
                <a:gd name="T2" fmla="*/ 983 w 1101"/>
                <a:gd name="T3" fmla="*/ 203 h 1060"/>
                <a:gd name="T4" fmla="*/ 930 w 1101"/>
                <a:gd name="T5" fmla="*/ 146 h 1060"/>
                <a:gd name="T6" fmla="*/ 867 w 1101"/>
                <a:gd name="T7" fmla="*/ 96 h 1060"/>
                <a:gd name="T8" fmla="*/ 798 w 1101"/>
                <a:gd name="T9" fmla="*/ 57 h 1060"/>
                <a:gd name="T10" fmla="*/ 725 w 1101"/>
                <a:gd name="T11" fmla="*/ 28 h 1060"/>
                <a:gd name="T12" fmla="*/ 675 w 1101"/>
                <a:gd name="T13" fmla="*/ 14 h 1060"/>
                <a:gd name="T14" fmla="*/ 596 w 1101"/>
                <a:gd name="T15" fmla="*/ 2 h 1060"/>
                <a:gd name="T16" fmla="*/ 516 w 1101"/>
                <a:gd name="T17" fmla="*/ 1 h 1060"/>
                <a:gd name="T18" fmla="*/ 436 w 1101"/>
                <a:gd name="T19" fmla="*/ 12 h 1060"/>
                <a:gd name="T20" fmla="*/ 356 w 1101"/>
                <a:gd name="T21" fmla="*/ 34 h 1060"/>
                <a:gd name="T22" fmla="*/ 305 w 1101"/>
                <a:gd name="T23" fmla="*/ 56 h 1060"/>
                <a:gd name="T24" fmla="*/ 233 w 1101"/>
                <a:gd name="T25" fmla="*/ 97 h 1060"/>
                <a:gd name="T26" fmla="*/ 169 w 1101"/>
                <a:gd name="T27" fmla="*/ 148 h 1060"/>
                <a:gd name="T28" fmla="*/ 115 w 1101"/>
                <a:gd name="T29" fmla="*/ 205 h 1060"/>
                <a:gd name="T30" fmla="*/ 71 w 1101"/>
                <a:gd name="T31" fmla="*/ 269 h 1060"/>
                <a:gd name="T32" fmla="*/ 38 w 1101"/>
                <a:gd name="T33" fmla="*/ 338 h 1060"/>
                <a:gd name="T34" fmla="*/ 21 w 1101"/>
                <a:gd name="T35" fmla="*/ 386 h 1060"/>
                <a:gd name="T36" fmla="*/ 4 w 1101"/>
                <a:gd name="T37" fmla="*/ 461 h 1060"/>
                <a:gd name="T38" fmla="*/ 0 w 1101"/>
                <a:gd name="T39" fmla="*/ 538 h 1060"/>
                <a:gd name="T40" fmla="*/ 6 w 1101"/>
                <a:gd name="T41" fmla="*/ 615 h 1060"/>
                <a:gd name="T42" fmla="*/ 25 w 1101"/>
                <a:gd name="T43" fmla="*/ 692 h 1060"/>
                <a:gd name="T44" fmla="*/ 58 w 1101"/>
                <a:gd name="T45" fmla="*/ 766 h 1060"/>
                <a:gd name="T46" fmla="*/ 85 w 1101"/>
                <a:gd name="T47" fmla="*/ 814 h 1060"/>
                <a:gd name="T48" fmla="*/ 134 w 1101"/>
                <a:gd name="T49" fmla="*/ 878 h 1060"/>
                <a:gd name="T50" fmla="*/ 191 w 1101"/>
                <a:gd name="T51" fmla="*/ 933 h 1060"/>
                <a:gd name="T52" fmla="*/ 257 w 1101"/>
                <a:gd name="T53" fmla="*/ 978 h 1060"/>
                <a:gd name="T54" fmla="*/ 326 w 1101"/>
                <a:gd name="T55" fmla="*/ 1015 h 1060"/>
                <a:gd name="T56" fmla="*/ 375 w 1101"/>
                <a:gd name="T57" fmla="*/ 1033 h 1060"/>
                <a:gd name="T58" fmla="*/ 453 w 1101"/>
                <a:gd name="T59" fmla="*/ 1052 h 1060"/>
                <a:gd name="T60" fmla="*/ 531 w 1101"/>
                <a:gd name="T61" fmla="*/ 1060 h 1060"/>
                <a:gd name="T62" fmla="*/ 612 w 1101"/>
                <a:gd name="T63" fmla="*/ 1057 h 1060"/>
                <a:gd name="T64" fmla="*/ 692 w 1101"/>
                <a:gd name="T65" fmla="*/ 1043 h 1060"/>
                <a:gd name="T66" fmla="*/ 770 w 1101"/>
                <a:gd name="T67" fmla="*/ 1016 h 1060"/>
                <a:gd name="T68" fmla="*/ 821 w 1101"/>
                <a:gd name="T69" fmla="*/ 992 h 1060"/>
                <a:gd name="T70" fmla="*/ 890 w 1101"/>
                <a:gd name="T71" fmla="*/ 948 h 1060"/>
                <a:gd name="T72" fmla="*/ 951 w 1101"/>
                <a:gd name="T73" fmla="*/ 895 h 1060"/>
                <a:gd name="T74" fmla="*/ 1001 w 1101"/>
                <a:gd name="T75" fmla="*/ 835 h 1060"/>
                <a:gd name="T76" fmla="*/ 1042 w 1101"/>
                <a:gd name="T77" fmla="*/ 769 h 1060"/>
                <a:gd name="T78" fmla="*/ 1072 w 1101"/>
                <a:gd name="T79" fmla="*/ 698 h 1060"/>
                <a:gd name="T80" fmla="*/ 1087 w 1101"/>
                <a:gd name="T81" fmla="*/ 650 h 1060"/>
                <a:gd name="T82" fmla="*/ 1099 w 1101"/>
                <a:gd name="T83" fmla="*/ 574 h 1060"/>
                <a:gd name="T84" fmla="*/ 1100 w 1101"/>
                <a:gd name="T85" fmla="*/ 498 h 1060"/>
                <a:gd name="T86" fmla="*/ 1089 w 1101"/>
                <a:gd name="T87" fmla="*/ 420 h 1060"/>
                <a:gd name="T88" fmla="*/ 1066 w 1101"/>
                <a:gd name="T89" fmla="*/ 344 h 1060"/>
                <a:gd name="T90" fmla="*/ 1043 w 1101"/>
                <a:gd name="T91" fmla="*/ 29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1" h="1060">
                  <a:moveTo>
                    <a:pt x="1043" y="293"/>
                  </a:moveTo>
                  <a:lnTo>
                    <a:pt x="1043" y="293"/>
                  </a:lnTo>
                  <a:lnTo>
                    <a:pt x="1031" y="270"/>
                  </a:lnTo>
                  <a:lnTo>
                    <a:pt x="1016" y="247"/>
                  </a:lnTo>
                  <a:lnTo>
                    <a:pt x="1000" y="224"/>
                  </a:lnTo>
                  <a:lnTo>
                    <a:pt x="983" y="203"/>
                  </a:lnTo>
                  <a:lnTo>
                    <a:pt x="967" y="183"/>
                  </a:lnTo>
                  <a:lnTo>
                    <a:pt x="949" y="164"/>
                  </a:lnTo>
                  <a:lnTo>
                    <a:pt x="930" y="146"/>
                  </a:lnTo>
                  <a:lnTo>
                    <a:pt x="909" y="128"/>
                  </a:lnTo>
                  <a:lnTo>
                    <a:pt x="888" y="112"/>
                  </a:lnTo>
                  <a:lnTo>
                    <a:pt x="867" y="96"/>
                  </a:lnTo>
                  <a:lnTo>
                    <a:pt x="844" y="82"/>
                  </a:lnTo>
                  <a:lnTo>
                    <a:pt x="822" y="69"/>
                  </a:lnTo>
                  <a:lnTo>
                    <a:pt x="798" y="57"/>
                  </a:lnTo>
                  <a:lnTo>
                    <a:pt x="775" y="46"/>
                  </a:lnTo>
                  <a:lnTo>
                    <a:pt x="750" y="36"/>
                  </a:lnTo>
                  <a:lnTo>
                    <a:pt x="725" y="28"/>
                  </a:lnTo>
                  <a:lnTo>
                    <a:pt x="725" y="28"/>
                  </a:lnTo>
                  <a:lnTo>
                    <a:pt x="700" y="20"/>
                  </a:lnTo>
                  <a:lnTo>
                    <a:pt x="675" y="14"/>
                  </a:lnTo>
                  <a:lnTo>
                    <a:pt x="649" y="8"/>
                  </a:lnTo>
                  <a:lnTo>
                    <a:pt x="622" y="5"/>
                  </a:lnTo>
                  <a:lnTo>
                    <a:pt x="596" y="2"/>
                  </a:lnTo>
                  <a:lnTo>
                    <a:pt x="570" y="1"/>
                  </a:lnTo>
                  <a:lnTo>
                    <a:pt x="543" y="0"/>
                  </a:lnTo>
                  <a:lnTo>
                    <a:pt x="516" y="1"/>
                  </a:lnTo>
                  <a:lnTo>
                    <a:pt x="490" y="3"/>
                  </a:lnTo>
                  <a:lnTo>
                    <a:pt x="463" y="7"/>
                  </a:lnTo>
                  <a:lnTo>
                    <a:pt x="436" y="12"/>
                  </a:lnTo>
                  <a:lnTo>
                    <a:pt x="409" y="18"/>
                  </a:lnTo>
                  <a:lnTo>
                    <a:pt x="383" y="26"/>
                  </a:lnTo>
                  <a:lnTo>
                    <a:pt x="356" y="34"/>
                  </a:lnTo>
                  <a:lnTo>
                    <a:pt x="331" y="44"/>
                  </a:lnTo>
                  <a:lnTo>
                    <a:pt x="305" y="56"/>
                  </a:lnTo>
                  <a:lnTo>
                    <a:pt x="305" y="56"/>
                  </a:lnTo>
                  <a:lnTo>
                    <a:pt x="280" y="69"/>
                  </a:lnTo>
                  <a:lnTo>
                    <a:pt x="255" y="83"/>
                  </a:lnTo>
                  <a:lnTo>
                    <a:pt x="233" y="97"/>
                  </a:lnTo>
                  <a:lnTo>
                    <a:pt x="211" y="113"/>
                  </a:lnTo>
                  <a:lnTo>
                    <a:pt x="189" y="129"/>
                  </a:lnTo>
                  <a:lnTo>
                    <a:pt x="169" y="148"/>
                  </a:lnTo>
                  <a:lnTo>
                    <a:pt x="150" y="166"/>
                  </a:lnTo>
                  <a:lnTo>
                    <a:pt x="132" y="185"/>
                  </a:lnTo>
                  <a:lnTo>
                    <a:pt x="115" y="205"/>
                  </a:lnTo>
                  <a:lnTo>
                    <a:pt x="99" y="225"/>
                  </a:lnTo>
                  <a:lnTo>
                    <a:pt x="85" y="247"/>
                  </a:lnTo>
                  <a:lnTo>
                    <a:pt x="71" y="269"/>
                  </a:lnTo>
                  <a:lnTo>
                    <a:pt x="59" y="291"/>
                  </a:lnTo>
                  <a:lnTo>
                    <a:pt x="48" y="315"/>
                  </a:lnTo>
                  <a:lnTo>
                    <a:pt x="38" y="338"/>
                  </a:lnTo>
                  <a:lnTo>
                    <a:pt x="29" y="362"/>
                  </a:lnTo>
                  <a:lnTo>
                    <a:pt x="29" y="362"/>
                  </a:lnTo>
                  <a:lnTo>
                    <a:pt x="21" y="386"/>
                  </a:lnTo>
                  <a:lnTo>
                    <a:pt x="14" y="411"/>
                  </a:lnTo>
                  <a:lnTo>
                    <a:pt x="9" y="436"/>
                  </a:lnTo>
                  <a:lnTo>
                    <a:pt x="4" y="461"/>
                  </a:lnTo>
                  <a:lnTo>
                    <a:pt x="2" y="487"/>
                  </a:lnTo>
                  <a:lnTo>
                    <a:pt x="0" y="512"/>
                  </a:lnTo>
                  <a:lnTo>
                    <a:pt x="0" y="538"/>
                  </a:lnTo>
                  <a:lnTo>
                    <a:pt x="1" y="563"/>
                  </a:lnTo>
                  <a:lnTo>
                    <a:pt x="3" y="589"/>
                  </a:lnTo>
                  <a:lnTo>
                    <a:pt x="6" y="615"/>
                  </a:lnTo>
                  <a:lnTo>
                    <a:pt x="12" y="641"/>
                  </a:lnTo>
                  <a:lnTo>
                    <a:pt x="18" y="666"/>
                  </a:lnTo>
                  <a:lnTo>
                    <a:pt x="25" y="692"/>
                  </a:lnTo>
                  <a:lnTo>
                    <a:pt x="36" y="717"/>
                  </a:lnTo>
                  <a:lnTo>
                    <a:pt x="46" y="742"/>
                  </a:lnTo>
                  <a:lnTo>
                    <a:pt x="58" y="766"/>
                  </a:lnTo>
                  <a:lnTo>
                    <a:pt x="58" y="766"/>
                  </a:lnTo>
                  <a:lnTo>
                    <a:pt x="71" y="791"/>
                  </a:lnTo>
                  <a:lnTo>
                    <a:pt x="85" y="814"/>
                  </a:lnTo>
                  <a:lnTo>
                    <a:pt x="101" y="837"/>
                  </a:lnTo>
                  <a:lnTo>
                    <a:pt x="117" y="857"/>
                  </a:lnTo>
                  <a:lnTo>
                    <a:pt x="134" y="878"/>
                  </a:lnTo>
                  <a:lnTo>
                    <a:pt x="153" y="897"/>
                  </a:lnTo>
                  <a:lnTo>
                    <a:pt x="172" y="915"/>
                  </a:lnTo>
                  <a:lnTo>
                    <a:pt x="191" y="933"/>
                  </a:lnTo>
                  <a:lnTo>
                    <a:pt x="213" y="949"/>
                  </a:lnTo>
                  <a:lnTo>
                    <a:pt x="234" y="964"/>
                  </a:lnTo>
                  <a:lnTo>
                    <a:pt x="257" y="978"/>
                  </a:lnTo>
                  <a:lnTo>
                    <a:pt x="279" y="991"/>
                  </a:lnTo>
                  <a:lnTo>
                    <a:pt x="303" y="1004"/>
                  </a:lnTo>
                  <a:lnTo>
                    <a:pt x="326" y="1015"/>
                  </a:lnTo>
                  <a:lnTo>
                    <a:pt x="351" y="1025"/>
                  </a:lnTo>
                  <a:lnTo>
                    <a:pt x="375" y="1033"/>
                  </a:lnTo>
                  <a:lnTo>
                    <a:pt x="375" y="1033"/>
                  </a:lnTo>
                  <a:lnTo>
                    <a:pt x="401" y="1041"/>
                  </a:lnTo>
                  <a:lnTo>
                    <a:pt x="426" y="1047"/>
                  </a:lnTo>
                  <a:lnTo>
                    <a:pt x="453" y="1052"/>
                  </a:lnTo>
                  <a:lnTo>
                    <a:pt x="479" y="1056"/>
                  </a:lnTo>
                  <a:lnTo>
                    <a:pt x="504" y="1059"/>
                  </a:lnTo>
                  <a:lnTo>
                    <a:pt x="531" y="1060"/>
                  </a:lnTo>
                  <a:lnTo>
                    <a:pt x="558" y="1060"/>
                  </a:lnTo>
                  <a:lnTo>
                    <a:pt x="585" y="1059"/>
                  </a:lnTo>
                  <a:lnTo>
                    <a:pt x="612" y="1057"/>
                  </a:lnTo>
                  <a:lnTo>
                    <a:pt x="638" y="1054"/>
                  </a:lnTo>
                  <a:lnTo>
                    <a:pt x="665" y="1049"/>
                  </a:lnTo>
                  <a:lnTo>
                    <a:pt x="692" y="1043"/>
                  </a:lnTo>
                  <a:lnTo>
                    <a:pt x="718" y="1035"/>
                  </a:lnTo>
                  <a:lnTo>
                    <a:pt x="745" y="1027"/>
                  </a:lnTo>
                  <a:lnTo>
                    <a:pt x="770" y="1016"/>
                  </a:lnTo>
                  <a:lnTo>
                    <a:pt x="796" y="1005"/>
                  </a:lnTo>
                  <a:lnTo>
                    <a:pt x="796" y="1005"/>
                  </a:lnTo>
                  <a:lnTo>
                    <a:pt x="821" y="992"/>
                  </a:lnTo>
                  <a:lnTo>
                    <a:pt x="845" y="978"/>
                  </a:lnTo>
                  <a:lnTo>
                    <a:pt x="868" y="963"/>
                  </a:lnTo>
                  <a:lnTo>
                    <a:pt x="890" y="948"/>
                  </a:lnTo>
                  <a:lnTo>
                    <a:pt x="912" y="931"/>
                  </a:lnTo>
                  <a:lnTo>
                    <a:pt x="932" y="913"/>
                  </a:lnTo>
                  <a:lnTo>
                    <a:pt x="951" y="895"/>
                  </a:lnTo>
                  <a:lnTo>
                    <a:pt x="969" y="876"/>
                  </a:lnTo>
                  <a:lnTo>
                    <a:pt x="986" y="855"/>
                  </a:lnTo>
                  <a:lnTo>
                    <a:pt x="1001" y="835"/>
                  </a:lnTo>
                  <a:lnTo>
                    <a:pt x="1016" y="814"/>
                  </a:lnTo>
                  <a:lnTo>
                    <a:pt x="1029" y="791"/>
                  </a:lnTo>
                  <a:lnTo>
                    <a:pt x="1042" y="769"/>
                  </a:lnTo>
                  <a:lnTo>
                    <a:pt x="1053" y="746"/>
                  </a:lnTo>
                  <a:lnTo>
                    <a:pt x="1063" y="722"/>
                  </a:lnTo>
                  <a:lnTo>
                    <a:pt x="1072" y="698"/>
                  </a:lnTo>
                  <a:lnTo>
                    <a:pt x="1072" y="698"/>
                  </a:lnTo>
                  <a:lnTo>
                    <a:pt x="1080" y="675"/>
                  </a:lnTo>
                  <a:lnTo>
                    <a:pt x="1087" y="650"/>
                  </a:lnTo>
                  <a:lnTo>
                    <a:pt x="1092" y="625"/>
                  </a:lnTo>
                  <a:lnTo>
                    <a:pt x="1097" y="599"/>
                  </a:lnTo>
                  <a:lnTo>
                    <a:pt x="1099" y="574"/>
                  </a:lnTo>
                  <a:lnTo>
                    <a:pt x="1101" y="548"/>
                  </a:lnTo>
                  <a:lnTo>
                    <a:pt x="1101" y="523"/>
                  </a:lnTo>
                  <a:lnTo>
                    <a:pt x="1100" y="498"/>
                  </a:lnTo>
                  <a:lnTo>
                    <a:pt x="1098" y="472"/>
                  </a:lnTo>
                  <a:lnTo>
                    <a:pt x="1095" y="446"/>
                  </a:lnTo>
                  <a:lnTo>
                    <a:pt x="1089" y="420"/>
                  </a:lnTo>
                  <a:lnTo>
                    <a:pt x="1083" y="394"/>
                  </a:lnTo>
                  <a:lnTo>
                    <a:pt x="1075" y="369"/>
                  </a:lnTo>
                  <a:lnTo>
                    <a:pt x="1066" y="344"/>
                  </a:lnTo>
                  <a:lnTo>
                    <a:pt x="1055" y="318"/>
                  </a:lnTo>
                  <a:lnTo>
                    <a:pt x="1043" y="293"/>
                  </a:lnTo>
                  <a:lnTo>
                    <a:pt x="1043"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5" name="Freeform 2533"/>
            <p:cNvSpPr>
              <a:spLocks/>
            </p:cNvSpPr>
            <p:nvPr/>
          </p:nvSpPr>
          <p:spPr bwMode="auto">
            <a:xfrm flipH="1">
              <a:off x="1937537" y="-79189"/>
              <a:ext cx="281556" cy="231078"/>
            </a:xfrm>
            <a:custGeom>
              <a:avLst/>
              <a:gdLst>
                <a:gd name="T0" fmla="*/ 905 w 968"/>
                <a:gd name="T1" fmla="*/ 236 h 931"/>
                <a:gd name="T2" fmla="*/ 865 w 968"/>
                <a:gd name="T3" fmla="*/ 178 h 931"/>
                <a:gd name="T4" fmla="*/ 817 w 968"/>
                <a:gd name="T5" fmla="*/ 127 h 931"/>
                <a:gd name="T6" fmla="*/ 762 w 968"/>
                <a:gd name="T7" fmla="*/ 84 h 931"/>
                <a:gd name="T8" fmla="*/ 701 w 968"/>
                <a:gd name="T9" fmla="*/ 49 h 931"/>
                <a:gd name="T10" fmla="*/ 637 w 968"/>
                <a:gd name="T11" fmla="*/ 23 h 931"/>
                <a:gd name="T12" fmla="*/ 570 w 968"/>
                <a:gd name="T13" fmla="*/ 7 h 931"/>
                <a:gd name="T14" fmla="*/ 500 w 968"/>
                <a:gd name="T15" fmla="*/ 0 h 931"/>
                <a:gd name="T16" fmla="*/ 430 w 968"/>
                <a:gd name="T17" fmla="*/ 2 h 931"/>
                <a:gd name="T18" fmla="*/ 359 w 968"/>
                <a:gd name="T19" fmla="*/ 15 h 931"/>
                <a:gd name="T20" fmla="*/ 290 w 968"/>
                <a:gd name="T21" fmla="*/ 38 h 931"/>
                <a:gd name="T22" fmla="*/ 246 w 968"/>
                <a:gd name="T23" fmla="*/ 60 h 931"/>
                <a:gd name="T24" fmla="*/ 185 w 968"/>
                <a:gd name="T25" fmla="*/ 99 h 931"/>
                <a:gd name="T26" fmla="*/ 132 w 968"/>
                <a:gd name="T27" fmla="*/ 145 h 931"/>
                <a:gd name="T28" fmla="*/ 87 w 968"/>
                <a:gd name="T29" fmla="*/ 197 h 931"/>
                <a:gd name="T30" fmla="*/ 52 w 968"/>
                <a:gd name="T31" fmla="*/ 255 h 931"/>
                <a:gd name="T32" fmla="*/ 25 w 968"/>
                <a:gd name="T33" fmla="*/ 317 h 931"/>
                <a:gd name="T34" fmla="*/ 8 w 968"/>
                <a:gd name="T35" fmla="*/ 382 h 931"/>
                <a:gd name="T36" fmla="*/ 0 w 968"/>
                <a:gd name="T37" fmla="*/ 449 h 931"/>
                <a:gd name="T38" fmla="*/ 2 w 968"/>
                <a:gd name="T39" fmla="*/ 517 h 931"/>
                <a:gd name="T40" fmla="*/ 16 w 968"/>
                <a:gd name="T41" fmla="*/ 585 h 931"/>
                <a:gd name="T42" fmla="*/ 39 w 968"/>
                <a:gd name="T43" fmla="*/ 652 h 931"/>
                <a:gd name="T44" fmla="*/ 62 w 968"/>
                <a:gd name="T45" fmla="*/ 694 h 931"/>
                <a:gd name="T46" fmla="*/ 102 w 968"/>
                <a:gd name="T47" fmla="*/ 753 h 931"/>
                <a:gd name="T48" fmla="*/ 150 w 968"/>
                <a:gd name="T49" fmla="*/ 804 h 931"/>
                <a:gd name="T50" fmla="*/ 205 w 968"/>
                <a:gd name="T51" fmla="*/ 847 h 931"/>
                <a:gd name="T52" fmla="*/ 266 w 968"/>
                <a:gd name="T53" fmla="*/ 882 h 931"/>
                <a:gd name="T54" fmla="*/ 330 w 968"/>
                <a:gd name="T55" fmla="*/ 907 h 931"/>
                <a:gd name="T56" fmla="*/ 397 w 968"/>
                <a:gd name="T57" fmla="*/ 924 h 931"/>
                <a:gd name="T58" fmla="*/ 467 w 968"/>
                <a:gd name="T59" fmla="*/ 931 h 931"/>
                <a:gd name="T60" fmla="*/ 537 w 968"/>
                <a:gd name="T61" fmla="*/ 928 h 931"/>
                <a:gd name="T62" fmla="*/ 608 w 968"/>
                <a:gd name="T63" fmla="*/ 915 h 931"/>
                <a:gd name="T64" fmla="*/ 676 w 968"/>
                <a:gd name="T65" fmla="*/ 893 h 931"/>
                <a:gd name="T66" fmla="*/ 721 w 968"/>
                <a:gd name="T67" fmla="*/ 871 h 931"/>
                <a:gd name="T68" fmla="*/ 782 w 968"/>
                <a:gd name="T69" fmla="*/ 832 h 931"/>
                <a:gd name="T70" fmla="*/ 836 w 968"/>
                <a:gd name="T71" fmla="*/ 786 h 931"/>
                <a:gd name="T72" fmla="*/ 879 w 968"/>
                <a:gd name="T73" fmla="*/ 733 h 931"/>
                <a:gd name="T74" fmla="*/ 915 w 968"/>
                <a:gd name="T75" fmla="*/ 676 h 931"/>
                <a:gd name="T76" fmla="*/ 942 w 968"/>
                <a:gd name="T77" fmla="*/ 613 h 931"/>
                <a:gd name="T78" fmla="*/ 960 w 968"/>
                <a:gd name="T79" fmla="*/ 548 h 931"/>
                <a:gd name="T80" fmla="*/ 967 w 968"/>
                <a:gd name="T81" fmla="*/ 481 h 931"/>
                <a:gd name="T82" fmla="*/ 965 w 968"/>
                <a:gd name="T83" fmla="*/ 413 h 931"/>
                <a:gd name="T84" fmla="*/ 951 w 968"/>
                <a:gd name="T85" fmla="*/ 346 h 931"/>
                <a:gd name="T86" fmla="*/ 928 w 968"/>
                <a:gd name="T87" fmla="*/ 279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8" h="931">
                  <a:moveTo>
                    <a:pt x="916" y="258"/>
                  </a:moveTo>
                  <a:lnTo>
                    <a:pt x="916" y="258"/>
                  </a:lnTo>
                  <a:lnTo>
                    <a:pt x="905" y="236"/>
                  </a:lnTo>
                  <a:lnTo>
                    <a:pt x="893" y="216"/>
                  </a:lnTo>
                  <a:lnTo>
                    <a:pt x="878" y="196"/>
                  </a:lnTo>
                  <a:lnTo>
                    <a:pt x="865" y="178"/>
                  </a:lnTo>
                  <a:lnTo>
                    <a:pt x="849" y="160"/>
                  </a:lnTo>
                  <a:lnTo>
                    <a:pt x="833" y="143"/>
                  </a:lnTo>
                  <a:lnTo>
                    <a:pt x="817" y="127"/>
                  </a:lnTo>
                  <a:lnTo>
                    <a:pt x="799" y="112"/>
                  </a:lnTo>
                  <a:lnTo>
                    <a:pt x="781" y="98"/>
                  </a:lnTo>
                  <a:lnTo>
                    <a:pt x="762" y="84"/>
                  </a:lnTo>
                  <a:lnTo>
                    <a:pt x="743" y="72"/>
                  </a:lnTo>
                  <a:lnTo>
                    <a:pt x="722" y="60"/>
                  </a:lnTo>
                  <a:lnTo>
                    <a:pt x="701" y="49"/>
                  </a:lnTo>
                  <a:lnTo>
                    <a:pt x="681" y="40"/>
                  </a:lnTo>
                  <a:lnTo>
                    <a:pt x="660" y="31"/>
                  </a:lnTo>
                  <a:lnTo>
                    <a:pt x="637" y="23"/>
                  </a:lnTo>
                  <a:lnTo>
                    <a:pt x="615" y="17"/>
                  </a:lnTo>
                  <a:lnTo>
                    <a:pt x="592" y="11"/>
                  </a:lnTo>
                  <a:lnTo>
                    <a:pt x="570" y="7"/>
                  </a:lnTo>
                  <a:lnTo>
                    <a:pt x="546" y="4"/>
                  </a:lnTo>
                  <a:lnTo>
                    <a:pt x="524" y="1"/>
                  </a:lnTo>
                  <a:lnTo>
                    <a:pt x="500" y="0"/>
                  </a:lnTo>
                  <a:lnTo>
                    <a:pt x="477" y="0"/>
                  </a:lnTo>
                  <a:lnTo>
                    <a:pt x="453" y="1"/>
                  </a:lnTo>
                  <a:lnTo>
                    <a:pt x="430" y="2"/>
                  </a:lnTo>
                  <a:lnTo>
                    <a:pt x="406" y="5"/>
                  </a:lnTo>
                  <a:lnTo>
                    <a:pt x="382" y="9"/>
                  </a:lnTo>
                  <a:lnTo>
                    <a:pt x="359" y="15"/>
                  </a:lnTo>
                  <a:lnTo>
                    <a:pt x="336" y="21"/>
                  </a:lnTo>
                  <a:lnTo>
                    <a:pt x="313" y="29"/>
                  </a:lnTo>
                  <a:lnTo>
                    <a:pt x="290" y="38"/>
                  </a:lnTo>
                  <a:lnTo>
                    <a:pt x="268" y="48"/>
                  </a:lnTo>
                  <a:lnTo>
                    <a:pt x="268" y="48"/>
                  </a:lnTo>
                  <a:lnTo>
                    <a:pt x="246" y="60"/>
                  </a:lnTo>
                  <a:lnTo>
                    <a:pt x="224" y="72"/>
                  </a:lnTo>
                  <a:lnTo>
                    <a:pt x="204" y="85"/>
                  </a:lnTo>
                  <a:lnTo>
                    <a:pt x="185" y="99"/>
                  </a:lnTo>
                  <a:lnTo>
                    <a:pt x="166" y="113"/>
                  </a:lnTo>
                  <a:lnTo>
                    <a:pt x="148" y="129"/>
                  </a:lnTo>
                  <a:lnTo>
                    <a:pt x="132" y="145"/>
                  </a:lnTo>
                  <a:lnTo>
                    <a:pt x="115" y="162"/>
                  </a:lnTo>
                  <a:lnTo>
                    <a:pt x="101" y="180"/>
                  </a:lnTo>
                  <a:lnTo>
                    <a:pt x="87" y="197"/>
                  </a:lnTo>
                  <a:lnTo>
                    <a:pt x="74" y="217"/>
                  </a:lnTo>
                  <a:lnTo>
                    <a:pt x="63" y="236"/>
                  </a:lnTo>
                  <a:lnTo>
                    <a:pt x="52" y="255"/>
                  </a:lnTo>
                  <a:lnTo>
                    <a:pt x="41" y="276"/>
                  </a:lnTo>
                  <a:lnTo>
                    <a:pt x="32" y="297"/>
                  </a:lnTo>
                  <a:lnTo>
                    <a:pt x="25" y="317"/>
                  </a:lnTo>
                  <a:lnTo>
                    <a:pt x="18" y="339"/>
                  </a:lnTo>
                  <a:lnTo>
                    <a:pt x="12" y="360"/>
                  </a:lnTo>
                  <a:lnTo>
                    <a:pt x="8" y="382"/>
                  </a:lnTo>
                  <a:lnTo>
                    <a:pt x="3" y="405"/>
                  </a:lnTo>
                  <a:lnTo>
                    <a:pt x="1" y="427"/>
                  </a:lnTo>
                  <a:lnTo>
                    <a:pt x="0" y="449"/>
                  </a:lnTo>
                  <a:lnTo>
                    <a:pt x="0" y="471"/>
                  </a:lnTo>
                  <a:lnTo>
                    <a:pt x="0" y="494"/>
                  </a:lnTo>
                  <a:lnTo>
                    <a:pt x="2" y="517"/>
                  </a:lnTo>
                  <a:lnTo>
                    <a:pt x="6" y="539"/>
                  </a:lnTo>
                  <a:lnTo>
                    <a:pt x="10" y="562"/>
                  </a:lnTo>
                  <a:lnTo>
                    <a:pt x="16" y="585"/>
                  </a:lnTo>
                  <a:lnTo>
                    <a:pt x="22" y="608"/>
                  </a:lnTo>
                  <a:lnTo>
                    <a:pt x="30" y="629"/>
                  </a:lnTo>
                  <a:lnTo>
                    <a:pt x="39" y="652"/>
                  </a:lnTo>
                  <a:lnTo>
                    <a:pt x="50" y="673"/>
                  </a:lnTo>
                  <a:lnTo>
                    <a:pt x="50" y="673"/>
                  </a:lnTo>
                  <a:lnTo>
                    <a:pt x="62" y="694"/>
                  </a:lnTo>
                  <a:lnTo>
                    <a:pt x="75" y="714"/>
                  </a:lnTo>
                  <a:lnTo>
                    <a:pt x="89" y="734"/>
                  </a:lnTo>
                  <a:lnTo>
                    <a:pt x="102" y="753"/>
                  </a:lnTo>
                  <a:lnTo>
                    <a:pt x="118" y="771"/>
                  </a:lnTo>
                  <a:lnTo>
                    <a:pt x="133" y="788"/>
                  </a:lnTo>
                  <a:lnTo>
                    <a:pt x="150" y="804"/>
                  </a:lnTo>
                  <a:lnTo>
                    <a:pt x="168" y="819"/>
                  </a:lnTo>
                  <a:lnTo>
                    <a:pt x="186" y="833"/>
                  </a:lnTo>
                  <a:lnTo>
                    <a:pt x="205" y="847"/>
                  </a:lnTo>
                  <a:lnTo>
                    <a:pt x="225" y="859"/>
                  </a:lnTo>
                  <a:lnTo>
                    <a:pt x="244" y="871"/>
                  </a:lnTo>
                  <a:lnTo>
                    <a:pt x="266" y="882"/>
                  </a:lnTo>
                  <a:lnTo>
                    <a:pt x="286" y="890"/>
                  </a:lnTo>
                  <a:lnTo>
                    <a:pt x="308" y="899"/>
                  </a:lnTo>
                  <a:lnTo>
                    <a:pt x="330" y="907"/>
                  </a:lnTo>
                  <a:lnTo>
                    <a:pt x="352" y="914"/>
                  </a:lnTo>
                  <a:lnTo>
                    <a:pt x="375" y="920"/>
                  </a:lnTo>
                  <a:lnTo>
                    <a:pt x="397" y="924"/>
                  </a:lnTo>
                  <a:lnTo>
                    <a:pt x="421" y="927"/>
                  </a:lnTo>
                  <a:lnTo>
                    <a:pt x="443" y="929"/>
                  </a:lnTo>
                  <a:lnTo>
                    <a:pt x="467" y="931"/>
                  </a:lnTo>
                  <a:lnTo>
                    <a:pt x="490" y="931"/>
                  </a:lnTo>
                  <a:lnTo>
                    <a:pt x="514" y="930"/>
                  </a:lnTo>
                  <a:lnTo>
                    <a:pt x="537" y="928"/>
                  </a:lnTo>
                  <a:lnTo>
                    <a:pt x="561" y="925"/>
                  </a:lnTo>
                  <a:lnTo>
                    <a:pt x="584" y="921"/>
                  </a:lnTo>
                  <a:lnTo>
                    <a:pt x="608" y="915"/>
                  </a:lnTo>
                  <a:lnTo>
                    <a:pt x="630" y="909"/>
                  </a:lnTo>
                  <a:lnTo>
                    <a:pt x="654" y="901"/>
                  </a:lnTo>
                  <a:lnTo>
                    <a:pt x="676" y="893"/>
                  </a:lnTo>
                  <a:lnTo>
                    <a:pt x="699" y="882"/>
                  </a:lnTo>
                  <a:lnTo>
                    <a:pt x="699" y="882"/>
                  </a:lnTo>
                  <a:lnTo>
                    <a:pt x="721" y="871"/>
                  </a:lnTo>
                  <a:lnTo>
                    <a:pt x="743" y="859"/>
                  </a:lnTo>
                  <a:lnTo>
                    <a:pt x="763" y="846"/>
                  </a:lnTo>
                  <a:lnTo>
                    <a:pt x="782" y="832"/>
                  </a:lnTo>
                  <a:lnTo>
                    <a:pt x="801" y="817"/>
                  </a:lnTo>
                  <a:lnTo>
                    <a:pt x="819" y="802"/>
                  </a:lnTo>
                  <a:lnTo>
                    <a:pt x="836" y="786"/>
                  </a:lnTo>
                  <a:lnTo>
                    <a:pt x="851" y="768"/>
                  </a:lnTo>
                  <a:lnTo>
                    <a:pt x="866" y="751"/>
                  </a:lnTo>
                  <a:lnTo>
                    <a:pt x="879" y="733"/>
                  </a:lnTo>
                  <a:lnTo>
                    <a:pt x="893" y="714"/>
                  </a:lnTo>
                  <a:lnTo>
                    <a:pt x="904" y="695"/>
                  </a:lnTo>
                  <a:lnTo>
                    <a:pt x="915" y="676"/>
                  </a:lnTo>
                  <a:lnTo>
                    <a:pt x="925" y="655"/>
                  </a:lnTo>
                  <a:lnTo>
                    <a:pt x="934" y="635"/>
                  </a:lnTo>
                  <a:lnTo>
                    <a:pt x="942" y="613"/>
                  </a:lnTo>
                  <a:lnTo>
                    <a:pt x="949" y="592"/>
                  </a:lnTo>
                  <a:lnTo>
                    <a:pt x="955" y="571"/>
                  </a:lnTo>
                  <a:lnTo>
                    <a:pt x="960" y="548"/>
                  </a:lnTo>
                  <a:lnTo>
                    <a:pt x="964" y="527"/>
                  </a:lnTo>
                  <a:lnTo>
                    <a:pt x="966" y="504"/>
                  </a:lnTo>
                  <a:lnTo>
                    <a:pt x="967" y="481"/>
                  </a:lnTo>
                  <a:lnTo>
                    <a:pt x="968" y="458"/>
                  </a:lnTo>
                  <a:lnTo>
                    <a:pt x="967" y="436"/>
                  </a:lnTo>
                  <a:lnTo>
                    <a:pt x="965" y="413"/>
                  </a:lnTo>
                  <a:lnTo>
                    <a:pt x="961" y="390"/>
                  </a:lnTo>
                  <a:lnTo>
                    <a:pt x="957" y="369"/>
                  </a:lnTo>
                  <a:lnTo>
                    <a:pt x="951" y="346"/>
                  </a:lnTo>
                  <a:lnTo>
                    <a:pt x="944" y="324"/>
                  </a:lnTo>
                  <a:lnTo>
                    <a:pt x="937" y="301"/>
                  </a:lnTo>
                  <a:lnTo>
                    <a:pt x="928" y="279"/>
                  </a:lnTo>
                  <a:lnTo>
                    <a:pt x="916" y="258"/>
                  </a:lnTo>
                  <a:lnTo>
                    <a:pt x="916" y="258"/>
                  </a:lnTo>
                  <a:close/>
                </a:path>
              </a:pathLst>
            </a:custGeom>
            <a:solidFill>
              <a:srgbClr val="ED7B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6" name="Freeform 2534"/>
            <p:cNvSpPr>
              <a:spLocks/>
            </p:cNvSpPr>
            <p:nvPr/>
          </p:nvSpPr>
          <p:spPr bwMode="auto">
            <a:xfrm flipH="1">
              <a:off x="1937537" y="-79189"/>
              <a:ext cx="281556" cy="231078"/>
            </a:xfrm>
            <a:custGeom>
              <a:avLst/>
              <a:gdLst>
                <a:gd name="T0" fmla="*/ 900 w 971"/>
                <a:gd name="T1" fmla="*/ 230 h 935"/>
                <a:gd name="T2" fmla="*/ 815 w 971"/>
                <a:gd name="T3" fmla="*/ 128 h 935"/>
                <a:gd name="T4" fmla="*/ 708 w 971"/>
                <a:gd name="T5" fmla="*/ 54 h 935"/>
                <a:gd name="T6" fmla="*/ 584 w 971"/>
                <a:gd name="T7" fmla="*/ 12 h 935"/>
                <a:gd name="T8" fmla="*/ 485 w 971"/>
                <a:gd name="T9" fmla="*/ 3 h 935"/>
                <a:gd name="T10" fmla="*/ 377 w 971"/>
                <a:gd name="T11" fmla="*/ 15 h 935"/>
                <a:gd name="T12" fmla="*/ 270 w 971"/>
                <a:gd name="T13" fmla="*/ 51 h 935"/>
                <a:gd name="T14" fmla="*/ 183 w 971"/>
                <a:gd name="T15" fmla="*/ 105 h 935"/>
                <a:gd name="T16" fmla="*/ 91 w 971"/>
                <a:gd name="T17" fmla="*/ 199 h 935"/>
                <a:gd name="T18" fmla="*/ 31 w 971"/>
                <a:gd name="T19" fmla="*/ 311 h 935"/>
                <a:gd name="T20" fmla="*/ 4 w 971"/>
                <a:gd name="T21" fmla="*/ 436 h 935"/>
                <a:gd name="T22" fmla="*/ 5 w 971"/>
                <a:gd name="T23" fmla="*/ 520 h 935"/>
                <a:gd name="T24" fmla="*/ 31 w 971"/>
                <a:gd name="T25" fmla="*/ 624 h 935"/>
                <a:gd name="T26" fmla="*/ 70 w 971"/>
                <a:gd name="T27" fmla="*/ 705 h 935"/>
                <a:gd name="T28" fmla="*/ 156 w 971"/>
                <a:gd name="T29" fmla="*/ 806 h 935"/>
                <a:gd name="T30" fmla="*/ 263 w 971"/>
                <a:gd name="T31" fmla="*/ 881 h 935"/>
                <a:gd name="T32" fmla="*/ 388 w 971"/>
                <a:gd name="T33" fmla="*/ 923 h 935"/>
                <a:gd name="T34" fmla="*/ 485 w 971"/>
                <a:gd name="T35" fmla="*/ 932 h 935"/>
                <a:gd name="T36" fmla="*/ 594 w 971"/>
                <a:gd name="T37" fmla="*/ 921 h 935"/>
                <a:gd name="T38" fmla="*/ 701 w 971"/>
                <a:gd name="T39" fmla="*/ 884 h 935"/>
                <a:gd name="T40" fmla="*/ 788 w 971"/>
                <a:gd name="T41" fmla="*/ 830 h 935"/>
                <a:gd name="T42" fmla="*/ 880 w 971"/>
                <a:gd name="T43" fmla="*/ 736 h 935"/>
                <a:gd name="T44" fmla="*/ 941 w 971"/>
                <a:gd name="T45" fmla="*/ 622 h 935"/>
                <a:gd name="T46" fmla="*/ 967 w 971"/>
                <a:gd name="T47" fmla="*/ 499 h 935"/>
                <a:gd name="T48" fmla="*/ 966 w 971"/>
                <a:gd name="T49" fmla="*/ 415 h 935"/>
                <a:gd name="T50" fmla="*/ 940 w 971"/>
                <a:gd name="T51" fmla="*/ 310 h 935"/>
                <a:gd name="T52" fmla="*/ 920 w 971"/>
                <a:gd name="T53" fmla="*/ 259 h 935"/>
                <a:gd name="T54" fmla="*/ 951 w 971"/>
                <a:gd name="T55" fmla="*/ 336 h 935"/>
                <a:gd name="T56" fmla="*/ 970 w 971"/>
                <a:gd name="T57" fmla="*/ 441 h 935"/>
                <a:gd name="T58" fmla="*/ 967 w 971"/>
                <a:gd name="T59" fmla="*/ 531 h 935"/>
                <a:gd name="T60" fmla="*/ 931 w 971"/>
                <a:gd name="T61" fmla="*/ 653 h 935"/>
                <a:gd name="T62" fmla="*/ 862 w 971"/>
                <a:gd name="T63" fmla="*/ 763 h 935"/>
                <a:gd name="T64" fmla="*/ 763 w 971"/>
                <a:gd name="T65" fmla="*/ 851 h 935"/>
                <a:gd name="T66" fmla="*/ 676 w 971"/>
                <a:gd name="T67" fmla="*/ 897 h 935"/>
                <a:gd name="T68" fmla="*/ 567 w 971"/>
                <a:gd name="T69" fmla="*/ 928 h 935"/>
                <a:gd name="T70" fmla="*/ 485 w 971"/>
                <a:gd name="T71" fmla="*/ 935 h 935"/>
                <a:gd name="T72" fmla="*/ 354 w 971"/>
                <a:gd name="T73" fmla="*/ 917 h 935"/>
                <a:gd name="T74" fmla="*/ 233 w 971"/>
                <a:gd name="T75" fmla="*/ 867 h 935"/>
                <a:gd name="T76" fmla="*/ 130 w 971"/>
                <a:gd name="T77" fmla="*/ 786 h 935"/>
                <a:gd name="T78" fmla="*/ 51 w 971"/>
                <a:gd name="T79" fmla="*/ 675 h 935"/>
                <a:gd name="T80" fmla="*/ 20 w 971"/>
                <a:gd name="T81" fmla="*/ 599 h 935"/>
                <a:gd name="T82" fmla="*/ 1 w 971"/>
                <a:gd name="T83" fmla="*/ 494 h 935"/>
                <a:gd name="T84" fmla="*/ 5 w 971"/>
                <a:gd name="T85" fmla="*/ 404 h 935"/>
                <a:gd name="T86" fmla="*/ 40 w 971"/>
                <a:gd name="T87" fmla="*/ 281 h 935"/>
                <a:gd name="T88" fmla="*/ 110 w 971"/>
                <a:gd name="T89" fmla="*/ 172 h 935"/>
                <a:gd name="T90" fmla="*/ 208 w 971"/>
                <a:gd name="T91" fmla="*/ 84 h 935"/>
                <a:gd name="T92" fmla="*/ 296 w 971"/>
                <a:gd name="T93" fmla="*/ 37 h 935"/>
                <a:gd name="T94" fmla="*/ 404 w 971"/>
                <a:gd name="T95" fmla="*/ 7 h 935"/>
                <a:gd name="T96" fmla="*/ 485 w 971"/>
                <a:gd name="T97" fmla="*/ 0 h 935"/>
                <a:gd name="T98" fmla="*/ 617 w 971"/>
                <a:gd name="T99" fmla="*/ 18 h 935"/>
                <a:gd name="T100" fmla="*/ 738 w 971"/>
                <a:gd name="T101" fmla="*/ 68 h 935"/>
                <a:gd name="T102" fmla="*/ 841 w 971"/>
                <a:gd name="T103" fmla="*/ 149 h 935"/>
                <a:gd name="T104" fmla="*/ 920 w 971"/>
                <a:gd name="T105" fmla="*/ 259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1" h="935">
                  <a:moveTo>
                    <a:pt x="918" y="260"/>
                  </a:moveTo>
                  <a:lnTo>
                    <a:pt x="917" y="260"/>
                  </a:lnTo>
                  <a:lnTo>
                    <a:pt x="917" y="260"/>
                  </a:lnTo>
                  <a:lnTo>
                    <a:pt x="900" y="230"/>
                  </a:lnTo>
                  <a:lnTo>
                    <a:pt x="883" y="202"/>
                  </a:lnTo>
                  <a:lnTo>
                    <a:pt x="861" y="175"/>
                  </a:lnTo>
                  <a:lnTo>
                    <a:pt x="839" y="151"/>
                  </a:lnTo>
                  <a:lnTo>
                    <a:pt x="815" y="128"/>
                  </a:lnTo>
                  <a:lnTo>
                    <a:pt x="791" y="107"/>
                  </a:lnTo>
                  <a:lnTo>
                    <a:pt x="764" y="88"/>
                  </a:lnTo>
                  <a:lnTo>
                    <a:pt x="737" y="71"/>
                  </a:lnTo>
                  <a:lnTo>
                    <a:pt x="708" y="54"/>
                  </a:lnTo>
                  <a:lnTo>
                    <a:pt x="677" y="42"/>
                  </a:lnTo>
                  <a:lnTo>
                    <a:pt x="647" y="30"/>
                  </a:lnTo>
                  <a:lnTo>
                    <a:pt x="616" y="20"/>
                  </a:lnTo>
                  <a:lnTo>
                    <a:pt x="584" y="12"/>
                  </a:lnTo>
                  <a:lnTo>
                    <a:pt x="552" y="7"/>
                  </a:lnTo>
                  <a:lnTo>
                    <a:pt x="518" y="4"/>
                  </a:lnTo>
                  <a:lnTo>
                    <a:pt x="485" y="3"/>
                  </a:lnTo>
                  <a:lnTo>
                    <a:pt x="485" y="3"/>
                  </a:lnTo>
                  <a:lnTo>
                    <a:pt x="459" y="4"/>
                  </a:lnTo>
                  <a:lnTo>
                    <a:pt x="430" y="6"/>
                  </a:lnTo>
                  <a:lnTo>
                    <a:pt x="404" y="9"/>
                  </a:lnTo>
                  <a:lnTo>
                    <a:pt x="377" y="15"/>
                  </a:lnTo>
                  <a:lnTo>
                    <a:pt x="350" y="21"/>
                  </a:lnTo>
                  <a:lnTo>
                    <a:pt x="323" y="30"/>
                  </a:lnTo>
                  <a:lnTo>
                    <a:pt x="296" y="39"/>
                  </a:lnTo>
                  <a:lnTo>
                    <a:pt x="270" y="51"/>
                  </a:lnTo>
                  <a:lnTo>
                    <a:pt x="270" y="51"/>
                  </a:lnTo>
                  <a:lnTo>
                    <a:pt x="240" y="67"/>
                  </a:lnTo>
                  <a:lnTo>
                    <a:pt x="211" y="86"/>
                  </a:lnTo>
                  <a:lnTo>
                    <a:pt x="183" y="105"/>
                  </a:lnTo>
                  <a:lnTo>
                    <a:pt x="157" y="127"/>
                  </a:lnTo>
                  <a:lnTo>
                    <a:pt x="133" y="149"/>
                  </a:lnTo>
                  <a:lnTo>
                    <a:pt x="111" y="174"/>
                  </a:lnTo>
                  <a:lnTo>
                    <a:pt x="91" y="199"/>
                  </a:lnTo>
                  <a:lnTo>
                    <a:pt x="73" y="226"/>
                  </a:lnTo>
                  <a:lnTo>
                    <a:pt x="57" y="254"/>
                  </a:lnTo>
                  <a:lnTo>
                    <a:pt x="42" y="282"/>
                  </a:lnTo>
                  <a:lnTo>
                    <a:pt x="31" y="311"/>
                  </a:lnTo>
                  <a:lnTo>
                    <a:pt x="21" y="342"/>
                  </a:lnTo>
                  <a:lnTo>
                    <a:pt x="13" y="373"/>
                  </a:lnTo>
                  <a:lnTo>
                    <a:pt x="8" y="404"/>
                  </a:lnTo>
                  <a:lnTo>
                    <a:pt x="4" y="436"/>
                  </a:lnTo>
                  <a:lnTo>
                    <a:pt x="3" y="468"/>
                  </a:lnTo>
                  <a:lnTo>
                    <a:pt x="3" y="468"/>
                  </a:lnTo>
                  <a:lnTo>
                    <a:pt x="3" y="494"/>
                  </a:lnTo>
                  <a:lnTo>
                    <a:pt x="5" y="520"/>
                  </a:lnTo>
                  <a:lnTo>
                    <a:pt x="10" y="546"/>
                  </a:lnTo>
                  <a:lnTo>
                    <a:pt x="15" y="573"/>
                  </a:lnTo>
                  <a:lnTo>
                    <a:pt x="22" y="599"/>
                  </a:lnTo>
                  <a:lnTo>
                    <a:pt x="31" y="624"/>
                  </a:lnTo>
                  <a:lnTo>
                    <a:pt x="41" y="649"/>
                  </a:lnTo>
                  <a:lnTo>
                    <a:pt x="54" y="674"/>
                  </a:lnTo>
                  <a:lnTo>
                    <a:pt x="54" y="674"/>
                  </a:lnTo>
                  <a:lnTo>
                    <a:pt x="70" y="705"/>
                  </a:lnTo>
                  <a:lnTo>
                    <a:pt x="89" y="733"/>
                  </a:lnTo>
                  <a:lnTo>
                    <a:pt x="110" y="759"/>
                  </a:lnTo>
                  <a:lnTo>
                    <a:pt x="132" y="783"/>
                  </a:lnTo>
                  <a:lnTo>
                    <a:pt x="156" y="806"/>
                  </a:lnTo>
                  <a:lnTo>
                    <a:pt x="180" y="828"/>
                  </a:lnTo>
                  <a:lnTo>
                    <a:pt x="207" y="847"/>
                  </a:lnTo>
                  <a:lnTo>
                    <a:pt x="235" y="864"/>
                  </a:lnTo>
                  <a:lnTo>
                    <a:pt x="263" y="881"/>
                  </a:lnTo>
                  <a:lnTo>
                    <a:pt x="294" y="894"/>
                  </a:lnTo>
                  <a:lnTo>
                    <a:pt x="324" y="905"/>
                  </a:lnTo>
                  <a:lnTo>
                    <a:pt x="355" y="915"/>
                  </a:lnTo>
                  <a:lnTo>
                    <a:pt x="388" y="923"/>
                  </a:lnTo>
                  <a:lnTo>
                    <a:pt x="420" y="928"/>
                  </a:lnTo>
                  <a:lnTo>
                    <a:pt x="453" y="931"/>
                  </a:lnTo>
                  <a:lnTo>
                    <a:pt x="485" y="932"/>
                  </a:lnTo>
                  <a:lnTo>
                    <a:pt x="485" y="932"/>
                  </a:lnTo>
                  <a:lnTo>
                    <a:pt x="513" y="931"/>
                  </a:lnTo>
                  <a:lnTo>
                    <a:pt x="540" y="929"/>
                  </a:lnTo>
                  <a:lnTo>
                    <a:pt x="567" y="926"/>
                  </a:lnTo>
                  <a:lnTo>
                    <a:pt x="594" y="921"/>
                  </a:lnTo>
                  <a:lnTo>
                    <a:pt x="621" y="913"/>
                  </a:lnTo>
                  <a:lnTo>
                    <a:pt x="648" y="905"/>
                  </a:lnTo>
                  <a:lnTo>
                    <a:pt x="675" y="895"/>
                  </a:lnTo>
                  <a:lnTo>
                    <a:pt x="701" y="884"/>
                  </a:lnTo>
                  <a:lnTo>
                    <a:pt x="701" y="884"/>
                  </a:lnTo>
                  <a:lnTo>
                    <a:pt x="732" y="868"/>
                  </a:lnTo>
                  <a:lnTo>
                    <a:pt x="761" y="849"/>
                  </a:lnTo>
                  <a:lnTo>
                    <a:pt x="788" y="830"/>
                  </a:lnTo>
                  <a:lnTo>
                    <a:pt x="814" y="808"/>
                  </a:lnTo>
                  <a:lnTo>
                    <a:pt x="838" y="786"/>
                  </a:lnTo>
                  <a:lnTo>
                    <a:pt x="860" y="761"/>
                  </a:lnTo>
                  <a:lnTo>
                    <a:pt x="880" y="736"/>
                  </a:lnTo>
                  <a:lnTo>
                    <a:pt x="898" y="709"/>
                  </a:lnTo>
                  <a:lnTo>
                    <a:pt x="914" y="681"/>
                  </a:lnTo>
                  <a:lnTo>
                    <a:pt x="929" y="653"/>
                  </a:lnTo>
                  <a:lnTo>
                    <a:pt x="941" y="622"/>
                  </a:lnTo>
                  <a:lnTo>
                    <a:pt x="950" y="592"/>
                  </a:lnTo>
                  <a:lnTo>
                    <a:pt x="958" y="562"/>
                  </a:lnTo>
                  <a:lnTo>
                    <a:pt x="963" y="531"/>
                  </a:lnTo>
                  <a:lnTo>
                    <a:pt x="967" y="499"/>
                  </a:lnTo>
                  <a:lnTo>
                    <a:pt x="968" y="467"/>
                  </a:lnTo>
                  <a:lnTo>
                    <a:pt x="968" y="467"/>
                  </a:lnTo>
                  <a:lnTo>
                    <a:pt x="968" y="441"/>
                  </a:lnTo>
                  <a:lnTo>
                    <a:pt x="966" y="415"/>
                  </a:lnTo>
                  <a:lnTo>
                    <a:pt x="961" y="388"/>
                  </a:lnTo>
                  <a:lnTo>
                    <a:pt x="955" y="362"/>
                  </a:lnTo>
                  <a:lnTo>
                    <a:pt x="949" y="336"/>
                  </a:lnTo>
                  <a:lnTo>
                    <a:pt x="940" y="310"/>
                  </a:lnTo>
                  <a:lnTo>
                    <a:pt x="930" y="286"/>
                  </a:lnTo>
                  <a:lnTo>
                    <a:pt x="917" y="260"/>
                  </a:lnTo>
                  <a:lnTo>
                    <a:pt x="918" y="260"/>
                  </a:lnTo>
                  <a:lnTo>
                    <a:pt x="920" y="259"/>
                  </a:lnTo>
                  <a:lnTo>
                    <a:pt x="920" y="259"/>
                  </a:lnTo>
                  <a:lnTo>
                    <a:pt x="932" y="284"/>
                  </a:lnTo>
                  <a:lnTo>
                    <a:pt x="942" y="310"/>
                  </a:lnTo>
                  <a:lnTo>
                    <a:pt x="951" y="336"/>
                  </a:lnTo>
                  <a:lnTo>
                    <a:pt x="958" y="362"/>
                  </a:lnTo>
                  <a:lnTo>
                    <a:pt x="963" y="388"/>
                  </a:lnTo>
                  <a:lnTo>
                    <a:pt x="968" y="414"/>
                  </a:lnTo>
                  <a:lnTo>
                    <a:pt x="970" y="441"/>
                  </a:lnTo>
                  <a:lnTo>
                    <a:pt x="971" y="467"/>
                  </a:lnTo>
                  <a:lnTo>
                    <a:pt x="971" y="467"/>
                  </a:lnTo>
                  <a:lnTo>
                    <a:pt x="970" y="499"/>
                  </a:lnTo>
                  <a:lnTo>
                    <a:pt x="967" y="531"/>
                  </a:lnTo>
                  <a:lnTo>
                    <a:pt x="961" y="562"/>
                  </a:lnTo>
                  <a:lnTo>
                    <a:pt x="953" y="593"/>
                  </a:lnTo>
                  <a:lnTo>
                    <a:pt x="943" y="624"/>
                  </a:lnTo>
                  <a:lnTo>
                    <a:pt x="931" y="653"/>
                  </a:lnTo>
                  <a:lnTo>
                    <a:pt x="916" y="682"/>
                  </a:lnTo>
                  <a:lnTo>
                    <a:pt x="900" y="710"/>
                  </a:lnTo>
                  <a:lnTo>
                    <a:pt x="881" y="737"/>
                  </a:lnTo>
                  <a:lnTo>
                    <a:pt x="862" y="763"/>
                  </a:lnTo>
                  <a:lnTo>
                    <a:pt x="840" y="787"/>
                  </a:lnTo>
                  <a:lnTo>
                    <a:pt x="815" y="809"/>
                  </a:lnTo>
                  <a:lnTo>
                    <a:pt x="789" y="831"/>
                  </a:lnTo>
                  <a:lnTo>
                    <a:pt x="763" y="851"/>
                  </a:lnTo>
                  <a:lnTo>
                    <a:pt x="733" y="869"/>
                  </a:lnTo>
                  <a:lnTo>
                    <a:pt x="702" y="885"/>
                  </a:lnTo>
                  <a:lnTo>
                    <a:pt x="702" y="885"/>
                  </a:lnTo>
                  <a:lnTo>
                    <a:pt x="676" y="897"/>
                  </a:lnTo>
                  <a:lnTo>
                    <a:pt x="649" y="908"/>
                  </a:lnTo>
                  <a:lnTo>
                    <a:pt x="622" y="915"/>
                  </a:lnTo>
                  <a:lnTo>
                    <a:pt x="595" y="923"/>
                  </a:lnTo>
                  <a:lnTo>
                    <a:pt x="567" y="928"/>
                  </a:lnTo>
                  <a:lnTo>
                    <a:pt x="540" y="931"/>
                  </a:lnTo>
                  <a:lnTo>
                    <a:pt x="513" y="933"/>
                  </a:lnTo>
                  <a:lnTo>
                    <a:pt x="485" y="935"/>
                  </a:lnTo>
                  <a:lnTo>
                    <a:pt x="485" y="935"/>
                  </a:lnTo>
                  <a:lnTo>
                    <a:pt x="453" y="933"/>
                  </a:lnTo>
                  <a:lnTo>
                    <a:pt x="419" y="930"/>
                  </a:lnTo>
                  <a:lnTo>
                    <a:pt x="387" y="925"/>
                  </a:lnTo>
                  <a:lnTo>
                    <a:pt x="354" y="917"/>
                  </a:lnTo>
                  <a:lnTo>
                    <a:pt x="323" y="908"/>
                  </a:lnTo>
                  <a:lnTo>
                    <a:pt x="292" y="896"/>
                  </a:lnTo>
                  <a:lnTo>
                    <a:pt x="262" y="882"/>
                  </a:lnTo>
                  <a:lnTo>
                    <a:pt x="233" y="867"/>
                  </a:lnTo>
                  <a:lnTo>
                    <a:pt x="206" y="849"/>
                  </a:lnTo>
                  <a:lnTo>
                    <a:pt x="179" y="830"/>
                  </a:lnTo>
                  <a:lnTo>
                    <a:pt x="153" y="808"/>
                  </a:lnTo>
                  <a:lnTo>
                    <a:pt x="130" y="786"/>
                  </a:lnTo>
                  <a:lnTo>
                    <a:pt x="107" y="761"/>
                  </a:lnTo>
                  <a:lnTo>
                    <a:pt x="87" y="734"/>
                  </a:lnTo>
                  <a:lnTo>
                    <a:pt x="68" y="706"/>
                  </a:lnTo>
                  <a:lnTo>
                    <a:pt x="51" y="675"/>
                  </a:lnTo>
                  <a:lnTo>
                    <a:pt x="51" y="675"/>
                  </a:lnTo>
                  <a:lnTo>
                    <a:pt x="39" y="651"/>
                  </a:lnTo>
                  <a:lnTo>
                    <a:pt x="29" y="625"/>
                  </a:lnTo>
                  <a:lnTo>
                    <a:pt x="20" y="599"/>
                  </a:lnTo>
                  <a:lnTo>
                    <a:pt x="13" y="573"/>
                  </a:lnTo>
                  <a:lnTo>
                    <a:pt x="8" y="547"/>
                  </a:lnTo>
                  <a:lnTo>
                    <a:pt x="3" y="520"/>
                  </a:lnTo>
                  <a:lnTo>
                    <a:pt x="1" y="494"/>
                  </a:lnTo>
                  <a:lnTo>
                    <a:pt x="0" y="468"/>
                  </a:lnTo>
                  <a:lnTo>
                    <a:pt x="0" y="468"/>
                  </a:lnTo>
                  <a:lnTo>
                    <a:pt x="1" y="436"/>
                  </a:lnTo>
                  <a:lnTo>
                    <a:pt x="5" y="404"/>
                  </a:lnTo>
                  <a:lnTo>
                    <a:pt x="11" y="372"/>
                  </a:lnTo>
                  <a:lnTo>
                    <a:pt x="19" y="342"/>
                  </a:lnTo>
                  <a:lnTo>
                    <a:pt x="28" y="311"/>
                  </a:lnTo>
                  <a:lnTo>
                    <a:pt x="40" y="281"/>
                  </a:lnTo>
                  <a:lnTo>
                    <a:pt x="55" y="253"/>
                  </a:lnTo>
                  <a:lnTo>
                    <a:pt x="70" y="225"/>
                  </a:lnTo>
                  <a:lnTo>
                    <a:pt x="89" y="198"/>
                  </a:lnTo>
                  <a:lnTo>
                    <a:pt x="110" y="172"/>
                  </a:lnTo>
                  <a:lnTo>
                    <a:pt x="131" y="148"/>
                  </a:lnTo>
                  <a:lnTo>
                    <a:pt x="156" y="125"/>
                  </a:lnTo>
                  <a:lnTo>
                    <a:pt x="181" y="103"/>
                  </a:lnTo>
                  <a:lnTo>
                    <a:pt x="208" y="84"/>
                  </a:lnTo>
                  <a:lnTo>
                    <a:pt x="238" y="65"/>
                  </a:lnTo>
                  <a:lnTo>
                    <a:pt x="269" y="49"/>
                  </a:lnTo>
                  <a:lnTo>
                    <a:pt x="269" y="49"/>
                  </a:lnTo>
                  <a:lnTo>
                    <a:pt x="296" y="37"/>
                  </a:lnTo>
                  <a:lnTo>
                    <a:pt x="322" y="27"/>
                  </a:lnTo>
                  <a:lnTo>
                    <a:pt x="349" y="19"/>
                  </a:lnTo>
                  <a:lnTo>
                    <a:pt x="375" y="12"/>
                  </a:lnTo>
                  <a:lnTo>
                    <a:pt x="404" y="7"/>
                  </a:lnTo>
                  <a:lnTo>
                    <a:pt x="430" y="3"/>
                  </a:lnTo>
                  <a:lnTo>
                    <a:pt x="457" y="0"/>
                  </a:lnTo>
                  <a:lnTo>
                    <a:pt x="485" y="0"/>
                  </a:lnTo>
                  <a:lnTo>
                    <a:pt x="485" y="0"/>
                  </a:lnTo>
                  <a:lnTo>
                    <a:pt x="518" y="2"/>
                  </a:lnTo>
                  <a:lnTo>
                    <a:pt x="552" y="5"/>
                  </a:lnTo>
                  <a:lnTo>
                    <a:pt x="584" y="10"/>
                  </a:lnTo>
                  <a:lnTo>
                    <a:pt x="617" y="18"/>
                  </a:lnTo>
                  <a:lnTo>
                    <a:pt x="648" y="27"/>
                  </a:lnTo>
                  <a:lnTo>
                    <a:pt x="678" y="39"/>
                  </a:lnTo>
                  <a:lnTo>
                    <a:pt x="709" y="52"/>
                  </a:lnTo>
                  <a:lnTo>
                    <a:pt x="738" y="68"/>
                  </a:lnTo>
                  <a:lnTo>
                    <a:pt x="765" y="86"/>
                  </a:lnTo>
                  <a:lnTo>
                    <a:pt x="792" y="105"/>
                  </a:lnTo>
                  <a:lnTo>
                    <a:pt x="817" y="127"/>
                  </a:lnTo>
                  <a:lnTo>
                    <a:pt x="841" y="149"/>
                  </a:lnTo>
                  <a:lnTo>
                    <a:pt x="863" y="174"/>
                  </a:lnTo>
                  <a:lnTo>
                    <a:pt x="884" y="201"/>
                  </a:lnTo>
                  <a:lnTo>
                    <a:pt x="903" y="229"/>
                  </a:lnTo>
                  <a:lnTo>
                    <a:pt x="920" y="259"/>
                  </a:lnTo>
                  <a:lnTo>
                    <a:pt x="918" y="260"/>
                  </a:lnTo>
                  <a:close/>
                </a:path>
              </a:pathLst>
            </a:custGeom>
            <a:solidFill>
              <a:srgbClr val="ED7B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7" name="Freeform 2535"/>
            <p:cNvSpPr>
              <a:spLocks/>
            </p:cNvSpPr>
            <p:nvPr/>
          </p:nvSpPr>
          <p:spPr bwMode="auto">
            <a:xfrm flipH="1">
              <a:off x="1960131" y="32006"/>
              <a:ext cx="118184" cy="36486"/>
            </a:xfrm>
            <a:custGeom>
              <a:avLst/>
              <a:gdLst>
                <a:gd name="T0" fmla="*/ 0 w 411"/>
                <a:gd name="T1" fmla="*/ 25 h 147"/>
                <a:gd name="T2" fmla="*/ 403 w 411"/>
                <a:gd name="T3" fmla="*/ 147 h 147"/>
                <a:gd name="T4" fmla="*/ 411 w 411"/>
                <a:gd name="T5" fmla="*/ 120 h 147"/>
                <a:gd name="T6" fmla="*/ 8 w 411"/>
                <a:gd name="T7" fmla="*/ 0 h 147"/>
                <a:gd name="T8" fmla="*/ 0 w 411"/>
                <a:gd name="T9" fmla="*/ 25 h 147"/>
              </a:gdLst>
              <a:ahLst/>
              <a:cxnLst>
                <a:cxn ang="0">
                  <a:pos x="T0" y="T1"/>
                </a:cxn>
                <a:cxn ang="0">
                  <a:pos x="T2" y="T3"/>
                </a:cxn>
                <a:cxn ang="0">
                  <a:pos x="T4" y="T5"/>
                </a:cxn>
                <a:cxn ang="0">
                  <a:pos x="T6" y="T7"/>
                </a:cxn>
                <a:cxn ang="0">
                  <a:pos x="T8" y="T9"/>
                </a:cxn>
              </a:cxnLst>
              <a:rect l="0" t="0" r="r" b="b"/>
              <a:pathLst>
                <a:path w="411" h="147">
                  <a:moveTo>
                    <a:pt x="0" y="25"/>
                  </a:moveTo>
                  <a:lnTo>
                    <a:pt x="403" y="147"/>
                  </a:lnTo>
                  <a:lnTo>
                    <a:pt x="411" y="120"/>
                  </a:lnTo>
                  <a:lnTo>
                    <a:pt x="8" y="0"/>
                  </a:lnTo>
                  <a:lnTo>
                    <a:pt x="0" y="25"/>
                  </a:lnTo>
                  <a:close/>
                </a:path>
              </a:pathLst>
            </a:custGeom>
            <a:solidFill>
              <a:srgbClr val="FBA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8" name="Freeform 2536"/>
            <p:cNvSpPr>
              <a:spLocks/>
            </p:cNvSpPr>
            <p:nvPr/>
          </p:nvSpPr>
          <p:spPr bwMode="auto">
            <a:xfrm flipH="1">
              <a:off x="1994891" y="32006"/>
              <a:ext cx="88638" cy="60810"/>
            </a:xfrm>
            <a:custGeom>
              <a:avLst/>
              <a:gdLst>
                <a:gd name="T0" fmla="*/ 26 w 306"/>
                <a:gd name="T1" fmla="*/ 3 h 243"/>
                <a:gd name="T2" fmla="*/ 26 w 306"/>
                <a:gd name="T3" fmla="*/ 3 h 243"/>
                <a:gd name="T4" fmla="*/ 20 w 306"/>
                <a:gd name="T5" fmla="*/ 0 h 243"/>
                <a:gd name="T6" fmla="*/ 13 w 306"/>
                <a:gd name="T7" fmla="*/ 0 h 243"/>
                <a:gd name="T8" fmla="*/ 8 w 306"/>
                <a:gd name="T9" fmla="*/ 2 h 243"/>
                <a:gd name="T10" fmla="*/ 3 w 306"/>
                <a:gd name="T11" fmla="*/ 5 h 243"/>
                <a:gd name="T12" fmla="*/ 3 w 306"/>
                <a:gd name="T13" fmla="*/ 5 h 243"/>
                <a:gd name="T14" fmla="*/ 0 w 306"/>
                <a:gd name="T15" fmla="*/ 11 h 243"/>
                <a:gd name="T16" fmla="*/ 0 w 306"/>
                <a:gd name="T17" fmla="*/ 17 h 243"/>
                <a:gd name="T18" fmla="*/ 1 w 306"/>
                <a:gd name="T19" fmla="*/ 23 h 243"/>
                <a:gd name="T20" fmla="*/ 5 w 306"/>
                <a:gd name="T21" fmla="*/ 28 h 243"/>
                <a:gd name="T22" fmla="*/ 280 w 306"/>
                <a:gd name="T23" fmla="*/ 240 h 243"/>
                <a:gd name="T24" fmla="*/ 280 w 306"/>
                <a:gd name="T25" fmla="*/ 240 h 243"/>
                <a:gd name="T26" fmla="*/ 286 w 306"/>
                <a:gd name="T27" fmla="*/ 243 h 243"/>
                <a:gd name="T28" fmla="*/ 291 w 306"/>
                <a:gd name="T29" fmla="*/ 243 h 243"/>
                <a:gd name="T30" fmla="*/ 298 w 306"/>
                <a:gd name="T31" fmla="*/ 242 h 243"/>
                <a:gd name="T32" fmla="*/ 303 w 306"/>
                <a:gd name="T33" fmla="*/ 237 h 243"/>
                <a:gd name="T34" fmla="*/ 303 w 306"/>
                <a:gd name="T35" fmla="*/ 237 h 243"/>
                <a:gd name="T36" fmla="*/ 306 w 306"/>
                <a:gd name="T37" fmla="*/ 232 h 243"/>
                <a:gd name="T38" fmla="*/ 306 w 306"/>
                <a:gd name="T39" fmla="*/ 226 h 243"/>
                <a:gd name="T40" fmla="*/ 304 w 306"/>
                <a:gd name="T41" fmla="*/ 220 h 243"/>
                <a:gd name="T42" fmla="*/ 300 w 306"/>
                <a:gd name="T43" fmla="*/ 216 h 243"/>
                <a:gd name="T44" fmla="*/ 26 w 306"/>
                <a:gd name="T45" fmla="*/ 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6" h="243">
                  <a:moveTo>
                    <a:pt x="26" y="3"/>
                  </a:moveTo>
                  <a:lnTo>
                    <a:pt x="26" y="3"/>
                  </a:lnTo>
                  <a:lnTo>
                    <a:pt x="20" y="0"/>
                  </a:lnTo>
                  <a:lnTo>
                    <a:pt x="13" y="0"/>
                  </a:lnTo>
                  <a:lnTo>
                    <a:pt x="8" y="2"/>
                  </a:lnTo>
                  <a:lnTo>
                    <a:pt x="3" y="5"/>
                  </a:lnTo>
                  <a:lnTo>
                    <a:pt x="3" y="5"/>
                  </a:lnTo>
                  <a:lnTo>
                    <a:pt x="0" y="11"/>
                  </a:lnTo>
                  <a:lnTo>
                    <a:pt x="0" y="17"/>
                  </a:lnTo>
                  <a:lnTo>
                    <a:pt x="1" y="23"/>
                  </a:lnTo>
                  <a:lnTo>
                    <a:pt x="5" y="28"/>
                  </a:lnTo>
                  <a:lnTo>
                    <a:pt x="280" y="240"/>
                  </a:lnTo>
                  <a:lnTo>
                    <a:pt x="280" y="240"/>
                  </a:lnTo>
                  <a:lnTo>
                    <a:pt x="286" y="243"/>
                  </a:lnTo>
                  <a:lnTo>
                    <a:pt x="291" y="243"/>
                  </a:lnTo>
                  <a:lnTo>
                    <a:pt x="298" y="242"/>
                  </a:lnTo>
                  <a:lnTo>
                    <a:pt x="303" y="237"/>
                  </a:lnTo>
                  <a:lnTo>
                    <a:pt x="303" y="237"/>
                  </a:lnTo>
                  <a:lnTo>
                    <a:pt x="306" y="232"/>
                  </a:lnTo>
                  <a:lnTo>
                    <a:pt x="306" y="226"/>
                  </a:lnTo>
                  <a:lnTo>
                    <a:pt x="304" y="220"/>
                  </a:lnTo>
                  <a:lnTo>
                    <a:pt x="300" y="216"/>
                  </a:lnTo>
                  <a:lnTo>
                    <a:pt x="2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9" name="Freeform 2537"/>
            <p:cNvSpPr>
              <a:spLocks/>
            </p:cNvSpPr>
            <p:nvPr/>
          </p:nvSpPr>
          <p:spPr bwMode="auto">
            <a:xfrm flipH="1">
              <a:off x="2060935" y="-16642"/>
              <a:ext cx="22594" cy="57335"/>
            </a:xfrm>
            <a:custGeom>
              <a:avLst/>
              <a:gdLst>
                <a:gd name="T0" fmla="*/ 0 w 77"/>
                <a:gd name="T1" fmla="*/ 210 h 229"/>
                <a:gd name="T2" fmla="*/ 0 w 77"/>
                <a:gd name="T3" fmla="*/ 210 h 229"/>
                <a:gd name="T4" fmla="*/ 0 w 77"/>
                <a:gd name="T5" fmla="*/ 216 h 229"/>
                <a:gd name="T6" fmla="*/ 2 w 77"/>
                <a:gd name="T7" fmla="*/ 222 h 229"/>
                <a:gd name="T8" fmla="*/ 6 w 77"/>
                <a:gd name="T9" fmla="*/ 226 h 229"/>
                <a:gd name="T10" fmla="*/ 12 w 77"/>
                <a:gd name="T11" fmla="*/ 228 h 229"/>
                <a:gd name="T12" fmla="*/ 12 w 77"/>
                <a:gd name="T13" fmla="*/ 228 h 229"/>
                <a:gd name="T14" fmla="*/ 19 w 77"/>
                <a:gd name="T15" fmla="*/ 229 h 229"/>
                <a:gd name="T16" fmla="*/ 24 w 77"/>
                <a:gd name="T17" fmla="*/ 226 h 229"/>
                <a:gd name="T18" fmla="*/ 29 w 77"/>
                <a:gd name="T19" fmla="*/ 223 h 229"/>
                <a:gd name="T20" fmla="*/ 31 w 77"/>
                <a:gd name="T21" fmla="*/ 216 h 229"/>
                <a:gd name="T22" fmla="*/ 76 w 77"/>
                <a:gd name="T23" fmla="*/ 19 h 229"/>
                <a:gd name="T24" fmla="*/ 76 w 77"/>
                <a:gd name="T25" fmla="*/ 19 h 229"/>
                <a:gd name="T26" fmla="*/ 77 w 77"/>
                <a:gd name="T27" fmla="*/ 13 h 229"/>
                <a:gd name="T28" fmla="*/ 74 w 77"/>
                <a:gd name="T29" fmla="*/ 8 h 229"/>
                <a:gd name="T30" fmla="*/ 70 w 77"/>
                <a:gd name="T31" fmla="*/ 3 h 229"/>
                <a:gd name="T32" fmla="*/ 64 w 77"/>
                <a:gd name="T33" fmla="*/ 0 h 229"/>
                <a:gd name="T34" fmla="*/ 64 w 77"/>
                <a:gd name="T35" fmla="*/ 0 h 229"/>
                <a:gd name="T36" fmla="*/ 58 w 77"/>
                <a:gd name="T37" fmla="*/ 0 h 229"/>
                <a:gd name="T38" fmla="*/ 52 w 77"/>
                <a:gd name="T39" fmla="*/ 2 h 229"/>
                <a:gd name="T40" fmla="*/ 48 w 77"/>
                <a:gd name="T41" fmla="*/ 7 h 229"/>
                <a:gd name="T42" fmla="*/ 45 w 77"/>
                <a:gd name="T43" fmla="*/ 12 h 229"/>
                <a:gd name="T44" fmla="*/ 0 w 77"/>
                <a:gd name="T45" fmla="*/ 2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229">
                  <a:moveTo>
                    <a:pt x="0" y="210"/>
                  </a:moveTo>
                  <a:lnTo>
                    <a:pt x="0" y="210"/>
                  </a:lnTo>
                  <a:lnTo>
                    <a:pt x="0" y="216"/>
                  </a:lnTo>
                  <a:lnTo>
                    <a:pt x="2" y="222"/>
                  </a:lnTo>
                  <a:lnTo>
                    <a:pt x="6" y="226"/>
                  </a:lnTo>
                  <a:lnTo>
                    <a:pt x="12" y="228"/>
                  </a:lnTo>
                  <a:lnTo>
                    <a:pt x="12" y="228"/>
                  </a:lnTo>
                  <a:lnTo>
                    <a:pt x="19" y="229"/>
                  </a:lnTo>
                  <a:lnTo>
                    <a:pt x="24" y="226"/>
                  </a:lnTo>
                  <a:lnTo>
                    <a:pt x="29" y="223"/>
                  </a:lnTo>
                  <a:lnTo>
                    <a:pt x="31" y="216"/>
                  </a:lnTo>
                  <a:lnTo>
                    <a:pt x="76" y="19"/>
                  </a:lnTo>
                  <a:lnTo>
                    <a:pt x="76" y="19"/>
                  </a:lnTo>
                  <a:lnTo>
                    <a:pt x="77" y="13"/>
                  </a:lnTo>
                  <a:lnTo>
                    <a:pt x="74" y="8"/>
                  </a:lnTo>
                  <a:lnTo>
                    <a:pt x="70" y="3"/>
                  </a:lnTo>
                  <a:lnTo>
                    <a:pt x="64" y="0"/>
                  </a:lnTo>
                  <a:lnTo>
                    <a:pt x="64" y="0"/>
                  </a:lnTo>
                  <a:lnTo>
                    <a:pt x="58" y="0"/>
                  </a:lnTo>
                  <a:lnTo>
                    <a:pt x="52" y="2"/>
                  </a:lnTo>
                  <a:lnTo>
                    <a:pt x="48" y="7"/>
                  </a:lnTo>
                  <a:lnTo>
                    <a:pt x="45" y="12"/>
                  </a:lnTo>
                  <a:lnTo>
                    <a:pt x="0"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0" name="Freeform 2538"/>
            <p:cNvSpPr>
              <a:spLocks/>
            </p:cNvSpPr>
            <p:nvPr/>
          </p:nvSpPr>
          <p:spPr bwMode="auto">
            <a:xfrm flipH="1">
              <a:off x="1947965" y="-18379"/>
              <a:ext cx="26070" cy="13899"/>
            </a:xfrm>
            <a:custGeom>
              <a:avLst/>
              <a:gdLst>
                <a:gd name="T0" fmla="*/ 82 w 91"/>
                <a:gd name="T1" fmla="*/ 29 h 58"/>
                <a:gd name="T2" fmla="*/ 82 w 91"/>
                <a:gd name="T3" fmla="*/ 29 h 58"/>
                <a:gd name="T4" fmla="*/ 87 w 91"/>
                <a:gd name="T5" fmla="*/ 24 h 58"/>
                <a:gd name="T6" fmla="*/ 90 w 91"/>
                <a:gd name="T7" fmla="*/ 20 h 58"/>
                <a:gd name="T8" fmla="*/ 91 w 91"/>
                <a:gd name="T9" fmla="*/ 14 h 58"/>
                <a:gd name="T10" fmla="*/ 89 w 91"/>
                <a:gd name="T11" fmla="*/ 8 h 58"/>
                <a:gd name="T12" fmla="*/ 89 w 91"/>
                <a:gd name="T13" fmla="*/ 8 h 58"/>
                <a:gd name="T14" fmla="*/ 86 w 91"/>
                <a:gd name="T15" fmla="*/ 3 h 58"/>
                <a:gd name="T16" fmla="*/ 80 w 91"/>
                <a:gd name="T17" fmla="*/ 0 h 58"/>
                <a:gd name="T18" fmla="*/ 73 w 91"/>
                <a:gd name="T19" fmla="*/ 0 h 58"/>
                <a:gd name="T20" fmla="*/ 68 w 91"/>
                <a:gd name="T21" fmla="*/ 1 h 58"/>
                <a:gd name="T22" fmla="*/ 8 w 91"/>
                <a:gd name="T23" fmla="*/ 29 h 58"/>
                <a:gd name="T24" fmla="*/ 8 w 91"/>
                <a:gd name="T25" fmla="*/ 29 h 58"/>
                <a:gd name="T26" fmla="*/ 4 w 91"/>
                <a:gd name="T27" fmla="*/ 33 h 58"/>
                <a:gd name="T28" fmla="*/ 0 w 91"/>
                <a:gd name="T29" fmla="*/ 37 h 58"/>
                <a:gd name="T30" fmla="*/ 0 w 91"/>
                <a:gd name="T31" fmla="*/ 44 h 58"/>
                <a:gd name="T32" fmla="*/ 2 w 91"/>
                <a:gd name="T33" fmla="*/ 49 h 58"/>
                <a:gd name="T34" fmla="*/ 2 w 91"/>
                <a:gd name="T35" fmla="*/ 49 h 58"/>
                <a:gd name="T36" fmla="*/ 6 w 91"/>
                <a:gd name="T37" fmla="*/ 55 h 58"/>
                <a:gd name="T38" fmla="*/ 11 w 91"/>
                <a:gd name="T39" fmla="*/ 58 h 58"/>
                <a:gd name="T40" fmla="*/ 17 w 91"/>
                <a:gd name="T41" fmla="*/ 58 h 58"/>
                <a:gd name="T42" fmla="*/ 23 w 91"/>
                <a:gd name="T43" fmla="*/ 57 h 58"/>
                <a:gd name="T44" fmla="*/ 82 w 91"/>
                <a:gd name="T4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58">
                  <a:moveTo>
                    <a:pt x="82" y="29"/>
                  </a:moveTo>
                  <a:lnTo>
                    <a:pt x="82" y="29"/>
                  </a:lnTo>
                  <a:lnTo>
                    <a:pt x="87" y="24"/>
                  </a:lnTo>
                  <a:lnTo>
                    <a:pt x="90" y="20"/>
                  </a:lnTo>
                  <a:lnTo>
                    <a:pt x="91" y="14"/>
                  </a:lnTo>
                  <a:lnTo>
                    <a:pt x="89" y="8"/>
                  </a:lnTo>
                  <a:lnTo>
                    <a:pt x="89" y="8"/>
                  </a:lnTo>
                  <a:lnTo>
                    <a:pt x="86" y="3"/>
                  </a:lnTo>
                  <a:lnTo>
                    <a:pt x="80" y="0"/>
                  </a:lnTo>
                  <a:lnTo>
                    <a:pt x="73" y="0"/>
                  </a:lnTo>
                  <a:lnTo>
                    <a:pt x="68" y="1"/>
                  </a:lnTo>
                  <a:lnTo>
                    <a:pt x="8" y="29"/>
                  </a:lnTo>
                  <a:lnTo>
                    <a:pt x="8" y="29"/>
                  </a:lnTo>
                  <a:lnTo>
                    <a:pt x="4" y="33"/>
                  </a:lnTo>
                  <a:lnTo>
                    <a:pt x="0" y="37"/>
                  </a:lnTo>
                  <a:lnTo>
                    <a:pt x="0" y="44"/>
                  </a:lnTo>
                  <a:lnTo>
                    <a:pt x="2" y="49"/>
                  </a:lnTo>
                  <a:lnTo>
                    <a:pt x="2" y="49"/>
                  </a:lnTo>
                  <a:lnTo>
                    <a:pt x="6" y="55"/>
                  </a:lnTo>
                  <a:lnTo>
                    <a:pt x="11" y="58"/>
                  </a:lnTo>
                  <a:lnTo>
                    <a:pt x="17" y="58"/>
                  </a:lnTo>
                  <a:lnTo>
                    <a:pt x="23" y="57"/>
                  </a:lnTo>
                  <a:lnTo>
                    <a:pt x="82"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 name="Freeform 2539"/>
            <p:cNvSpPr>
              <a:spLocks/>
            </p:cNvSpPr>
            <p:nvPr/>
          </p:nvSpPr>
          <p:spPr bwMode="auto">
            <a:xfrm flipH="1">
              <a:off x="2126979" y="-70502"/>
              <a:ext cx="19118" cy="20849"/>
            </a:xfrm>
            <a:custGeom>
              <a:avLst/>
              <a:gdLst>
                <a:gd name="T0" fmla="*/ 32 w 62"/>
                <a:gd name="T1" fmla="*/ 9 h 87"/>
                <a:gd name="T2" fmla="*/ 32 w 62"/>
                <a:gd name="T3" fmla="*/ 9 h 87"/>
                <a:gd name="T4" fmla="*/ 27 w 62"/>
                <a:gd name="T5" fmla="*/ 3 h 87"/>
                <a:gd name="T6" fmla="*/ 22 w 62"/>
                <a:gd name="T7" fmla="*/ 0 h 87"/>
                <a:gd name="T8" fmla="*/ 16 w 62"/>
                <a:gd name="T9" fmla="*/ 0 h 87"/>
                <a:gd name="T10" fmla="*/ 9 w 62"/>
                <a:gd name="T11" fmla="*/ 1 h 87"/>
                <a:gd name="T12" fmla="*/ 9 w 62"/>
                <a:gd name="T13" fmla="*/ 1 h 87"/>
                <a:gd name="T14" fmla="*/ 5 w 62"/>
                <a:gd name="T15" fmla="*/ 5 h 87"/>
                <a:gd name="T16" fmla="*/ 1 w 62"/>
                <a:gd name="T17" fmla="*/ 11 h 87"/>
                <a:gd name="T18" fmla="*/ 0 w 62"/>
                <a:gd name="T19" fmla="*/ 16 h 87"/>
                <a:gd name="T20" fmla="*/ 2 w 62"/>
                <a:gd name="T21" fmla="*/ 23 h 87"/>
                <a:gd name="T22" fmla="*/ 32 w 62"/>
                <a:gd name="T23" fmla="*/ 79 h 87"/>
                <a:gd name="T24" fmla="*/ 32 w 62"/>
                <a:gd name="T25" fmla="*/ 79 h 87"/>
                <a:gd name="T26" fmla="*/ 35 w 62"/>
                <a:gd name="T27" fmla="*/ 83 h 87"/>
                <a:gd name="T28" fmla="*/ 41 w 62"/>
                <a:gd name="T29" fmla="*/ 86 h 87"/>
                <a:gd name="T30" fmla="*/ 47 w 62"/>
                <a:gd name="T31" fmla="*/ 87 h 87"/>
                <a:gd name="T32" fmla="*/ 53 w 62"/>
                <a:gd name="T33" fmla="*/ 85 h 87"/>
                <a:gd name="T34" fmla="*/ 53 w 62"/>
                <a:gd name="T35" fmla="*/ 85 h 87"/>
                <a:gd name="T36" fmla="*/ 59 w 62"/>
                <a:gd name="T37" fmla="*/ 82 h 87"/>
                <a:gd name="T38" fmla="*/ 61 w 62"/>
                <a:gd name="T39" fmla="*/ 77 h 87"/>
                <a:gd name="T40" fmla="*/ 62 w 62"/>
                <a:gd name="T41" fmla="*/ 71 h 87"/>
                <a:gd name="T42" fmla="*/ 61 w 62"/>
                <a:gd name="T43" fmla="*/ 65 h 87"/>
                <a:gd name="T44" fmla="*/ 32 w 62"/>
                <a:gd name="T45"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87">
                  <a:moveTo>
                    <a:pt x="32" y="9"/>
                  </a:moveTo>
                  <a:lnTo>
                    <a:pt x="32" y="9"/>
                  </a:lnTo>
                  <a:lnTo>
                    <a:pt x="27" y="3"/>
                  </a:lnTo>
                  <a:lnTo>
                    <a:pt x="22" y="0"/>
                  </a:lnTo>
                  <a:lnTo>
                    <a:pt x="16" y="0"/>
                  </a:lnTo>
                  <a:lnTo>
                    <a:pt x="9" y="1"/>
                  </a:lnTo>
                  <a:lnTo>
                    <a:pt x="9" y="1"/>
                  </a:lnTo>
                  <a:lnTo>
                    <a:pt x="5" y="5"/>
                  </a:lnTo>
                  <a:lnTo>
                    <a:pt x="1" y="11"/>
                  </a:lnTo>
                  <a:lnTo>
                    <a:pt x="0" y="16"/>
                  </a:lnTo>
                  <a:lnTo>
                    <a:pt x="2" y="23"/>
                  </a:lnTo>
                  <a:lnTo>
                    <a:pt x="32" y="79"/>
                  </a:lnTo>
                  <a:lnTo>
                    <a:pt x="32" y="79"/>
                  </a:lnTo>
                  <a:lnTo>
                    <a:pt x="35" y="83"/>
                  </a:lnTo>
                  <a:lnTo>
                    <a:pt x="41" y="86"/>
                  </a:lnTo>
                  <a:lnTo>
                    <a:pt x="47" y="87"/>
                  </a:lnTo>
                  <a:lnTo>
                    <a:pt x="53" y="85"/>
                  </a:lnTo>
                  <a:lnTo>
                    <a:pt x="53" y="85"/>
                  </a:lnTo>
                  <a:lnTo>
                    <a:pt x="59" y="82"/>
                  </a:lnTo>
                  <a:lnTo>
                    <a:pt x="61" y="77"/>
                  </a:lnTo>
                  <a:lnTo>
                    <a:pt x="62" y="71"/>
                  </a:lnTo>
                  <a:lnTo>
                    <a:pt x="61" y="65"/>
                  </a:lnTo>
                  <a:lnTo>
                    <a:pt x="3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 name="Freeform 2540"/>
            <p:cNvSpPr>
              <a:spLocks/>
            </p:cNvSpPr>
            <p:nvPr/>
          </p:nvSpPr>
          <p:spPr bwMode="auto">
            <a:xfrm flipH="1">
              <a:off x="2182595" y="77179"/>
              <a:ext cx="26070" cy="15637"/>
            </a:xfrm>
            <a:custGeom>
              <a:avLst/>
              <a:gdLst>
                <a:gd name="T0" fmla="*/ 9 w 92"/>
                <a:gd name="T1" fmla="*/ 30 h 60"/>
                <a:gd name="T2" fmla="*/ 9 w 92"/>
                <a:gd name="T3" fmla="*/ 30 h 60"/>
                <a:gd name="T4" fmla="*/ 4 w 92"/>
                <a:gd name="T5" fmla="*/ 34 h 60"/>
                <a:gd name="T6" fmla="*/ 1 w 92"/>
                <a:gd name="T7" fmla="*/ 39 h 60"/>
                <a:gd name="T8" fmla="*/ 0 w 92"/>
                <a:gd name="T9" fmla="*/ 45 h 60"/>
                <a:gd name="T10" fmla="*/ 2 w 92"/>
                <a:gd name="T11" fmla="*/ 51 h 60"/>
                <a:gd name="T12" fmla="*/ 2 w 92"/>
                <a:gd name="T13" fmla="*/ 51 h 60"/>
                <a:gd name="T14" fmla="*/ 5 w 92"/>
                <a:gd name="T15" fmla="*/ 56 h 60"/>
                <a:gd name="T16" fmla="*/ 11 w 92"/>
                <a:gd name="T17" fmla="*/ 58 h 60"/>
                <a:gd name="T18" fmla="*/ 18 w 92"/>
                <a:gd name="T19" fmla="*/ 60 h 60"/>
                <a:gd name="T20" fmla="*/ 23 w 92"/>
                <a:gd name="T21" fmla="*/ 58 h 60"/>
                <a:gd name="T22" fmla="*/ 83 w 92"/>
                <a:gd name="T23" fmla="*/ 30 h 60"/>
                <a:gd name="T24" fmla="*/ 83 w 92"/>
                <a:gd name="T25" fmla="*/ 30 h 60"/>
                <a:gd name="T26" fmla="*/ 87 w 92"/>
                <a:gd name="T27" fmla="*/ 26 h 60"/>
                <a:gd name="T28" fmla="*/ 90 w 92"/>
                <a:gd name="T29" fmla="*/ 21 h 60"/>
                <a:gd name="T30" fmla="*/ 92 w 92"/>
                <a:gd name="T31" fmla="*/ 15 h 60"/>
                <a:gd name="T32" fmla="*/ 89 w 92"/>
                <a:gd name="T33" fmla="*/ 9 h 60"/>
                <a:gd name="T34" fmla="*/ 89 w 92"/>
                <a:gd name="T35" fmla="*/ 9 h 60"/>
                <a:gd name="T36" fmla="*/ 86 w 92"/>
                <a:gd name="T37" fmla="*/ 4 h 60"/>
                <a:gd name="T38" fmla="*/ 80 w 92"/>
                <a:gd name="T39" fmla="*/ 1 h 60"/>
                <a:gd name="T40" fmla="*/ 74 w 92"/>
                <a:gd name="T41" fmla="*/ 0 h 60"/>
                <a:gd name="T42" fmla="*/ 68 w 92"/>
                <a:gd name="T43" fmla="*/ 2 h 60"/>
                <a:gd name="T44" fmla="*/ 9 w 92"/>
                <a:gd name="T4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 h="60">
                  <a:moveTo>
                    <a:pt x="9" y="30"/>
                  </a:moveTo>
                  <a:lnTo>
                    <a:pt x="9" y="30"/>
                  </a:lnTo>
                  <a:lnTo>
                    <a:pt x="4" y="34"/>
                  </a:lnTo>
                  <a:lnTo>
                    <a:pt x="1" y="39"/>
                  </a:lnTo>
                  <a:lnTo>
                    <a:pt x="0" y="45"/>
                  </a:lnTo>
                  <a:lnTo>
                    <a:pt x="2" y="51"/>
                  </a:lnTo>
                  <a:lnTo>
                    <a:pt x="2" y="51"/>
                  </a:lnTo>
                  <a:lnTo>
                    <a:pt x="5" y="56"/>
                  </a:lnTo>
                  <a:lnTo>
                    <a:pt x="11" y="58"/>
                  </a:lnTo>
                  <a:lnTo>
                    <a:pt x="18" y="60"/>
                  </a:lnTo>
                  <a:lnTo>
                    <a:pt x="23" y="58"/>
                  </a:lnTo>
                  <a:lnTo>
                    <a:pt x="83" y="30"/>
                  </a:lnTo>
                  <a:lnTo>
                    <a:pt x="83" y="30"/>
                  </a:lnTo>
                  <a:lnTo>
                    <a:pt x="87" y="26"/>
                  </a:lnTo>
                  <a:lnTo>
                    <a:pt x="90" y="21"/>
                  </a:lnTo>
                  <a:lnTo>
                    <a:pt x="92" y="15"/>
                  </a:lnTo>
                  <a:lnTo>
                    <a:pt x="89" y="9"/>
                  </a:lnTo>
                  <a:lnTo>
                    <a:pt x="89" y="9"/>
                  </a:lnTo>
                  <a:lnTo>
                    <a:pt x="86" y="4"/>
                  </a:lnTo>
                  <a:lnTo>
                    <a:pt x="80" y="1"/>
                  </a:lnTo>
                  <a:lnTo>
                    <a:pt x="74" y="0"/>
                  </a:lnTo>
                  <a:lnTo>
                    <a:pt x="68" y="2"/>
                  </a:lnTo>
                  <a:lnTo>
                    <a:pt x="9"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3" name="Freeform 2541"/>
            <p:cNvSpPr>
              <a:spLocks/>
            </p:cNvSpPr>
            <p:nvPr/>
          </p:nvSpPr>
          <p:spPr bwMode="auto">
            <a:xfrm flipH="1">
              <a:off x="2010533" y="122352"/>
              <a:ext cx="19118" cy="20849"/>
            </a:xfrm>
            <a:custGeom>
              <a:avLst/>
              <a:gdLst>
                <a:gd name="T0" fmla="*/ 30 w 62"/>
                <a:gd name="T1" fmla="*/ 78 h 87"/>
                <a:gd name="T2" fmla="*/ 30 w 62"/>
                <a:gd name="T3" fmla="*/ 78 h 87"/>
                <a:gd name="T4" fmla="*/ 35 w 62"/>
                <a:gd name="T5" fmla="*/ 83 h 87"/>
                <a:gd name="T6" fmla="*/ 40 w 62"/>
                <a:gd name="T7" fmla="*/ 86 h 87"/>
                <a:gd name="T8" fmla="*/ 46 w 62"/>
                <a:gd name="T9" fmla="*/ 87 h 87"/>
                <a:gd name="T10" fmla="*/ 53 w 62"/>
                <a:gd name="T11" fmla="*/ 85 h 87"/>
                <a:gd name="T12" fmla="*/ 53 w 62"/>
                <a:gd name="T13" fmla="*/ 85 h 87"/>
                <a:gd name="T14" fmla="*/ 57 w 62"/>
                <a:gd name="T15" fmla="*/ 82 h 87"/>
                <a:gd name="T16" fmla="*/ 61 w 62"/>
                <a:gd name="T17" fmla="*/ 76 h 87"/>
                <a:gd name="T18" fmla="*/ 62 w 62"/>
                <a:gd name="T19" fmla="*/ 71 h 87"/>
                <a:gd name="T20" fmla="*/ 59 w 62"/>
                <a:gd name="T21" fmla="*/ 64 h 87"/>
                <a:gd name="T22" fmla="*/ 30 w 62"/>
                <a:gd name="T23" fmla="*/ 8 h 87"/>
                <a:gd name="T24" fmla="*/ 30 w 62"/>
                <a:gd name="T25" fmla="*/ 8 h 87"/>
                <a:gd name="T26" fmla="*/ 27 w 62"/>
                <a:gd name="T27" fmla="*/ 3 h 87"/>
                <a:gd name="T28" fmla="*/ 21 w 62"/>
                <a:gd name="T29" fmla="*/ 1 h 87"/>
                <a:gd name="T30" fmla="*/ 15 w 62"/>
                <a:gd name="T31" fmla="*/ 0 h 87"/>
                <a:gd name="T32" fmla="*/ 9 w 62"/>
                <a:gd name="T33" fmla="*/ 1 h 87"/>
                <a:gd name="T34" fmla="*/ 9 w 62"/>
                <a:gd name="T35" fmla="*/ 1 h 87"/>
                <a:gd name="T36" fmla="*/ 3 w 62"/>
                <a:gd name="T37" fmla="*/ 5 h 87"/>
                <a:gd name="T38" fmla="*/ 1 w 62"/>
                <a:gd name="T39" fmla="*/ 10 h 87"/>
                <a:gd name="T40" fmla="*/ 0 w 62"/>
                <a:gd name="T41" fmla="*/ 16 h 87"/>
                <a:gd name="T42" fmla="*/ 1 w 62"/>
                <a:gd name="T43" fmla="*/ 22 h 87"/>
                <a:gd name="T44" fmla="*/ 30 w 62"/>
                <a:gd name="T45" fmla="*/ 7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87">
                  <a:moveTo>
                    <a:pt x="30" y="78"/>
                  </a:moveTo>
                  <a:lnTo>
                    <a:pt x="30" y="78"/>
                  </a:lnTo>
                  <a:lnTo>
                    <a:pt x="35" y="83"/>
                  </a:lnTo>
                  <a:lnTo>
                    <a:pt x="40" y="86"/>
                  </a:lnTo>
                  <a:lnTo>
                    <a:pt x="46" y="87"/>
                  </a:lnTo>
                  <a:lnTo>
                    <a:pt x="53" y="85"/>
                  </a:lnTo>
                  <a:lnTo>
                    <a:pt x="53" y="85"/>
                  </a:lnTo>
                  <a:lnTo>
                    <a:pt x="57" y="82"/>
                  </a:lnTo>
                  <a:lnTo>
                    <a:pt x="61" y="76"/>
                  </a:lnTo>
                  <a:lnTo>
                    <a:pt x="62" y="71"/>
                  </a:lnTo>
                  <a:lnTo>
                    <a:pt x="59" y="64"/>
                  </a:lnTo>
                  <a:lnTo>
                    <a:pt x="30" y="8"/>
                  </a:lnTo>
                  <a:lnTo>
                    <a:pt x="30" y="8"/>
                  </a:lnTo>
                  <a:lnTo>
                    <a:pt x="27" y="3"/>
                  </a:lnTo>
                  <a:lnTo>
                    <a:pt x="21" y="1"/>
                  </a:lnTo>
                  <a:lnTo>
                    <a:pt x="15" y="0"/>
                  </a:lnTo>
                  <a:lnTo>
                    <a:pt x="9" y="1"/>
                  </a:lnTo>
                  <a:lnTo>
                    <a:pt x="9" y="1"/>
                  </a:lnTo>
                  <a:lnTo>
                    <a:pt x="3" y="5"/>
                  </a:lnTo>
                  <a:lnTo>
                    <a:pt x="1" y="10"/>
                  </a:lnTo>
                  <a:lnTo>
                    <a:pt x="0" y="16"/>
                  </a:lnTo>
                  <a:lnTo>
                    <a:pt x="1" y="22"/>
                  </a:lnTo>
                  <a:lnTo>
                    <a:pt x="3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4" name="Freeform 2542"/>
            <p:cNvSpPr>
              <a:spLocks/>
            </p:cNvSpPr>
            <p:nvPr/>
          </p:nvSpPr>
          <p:spPr bwMode="auto">
            <a:xfrm flipH="1">
              <a:off x="1996629" y="-63553"/>
              <a:ext cx="19118" cy="20849"/>
            </a:xfrm>
            <a:custGeom>
              <a:avLst/>
              <a:gdLst>
                <a:gd name="T0" fmla="*/ 65 w 67"/>
                <a:gd name="T1" fmla="*/ 25 h 83"/>
                <a:gd name="T2" fmla="*/ 65 w 67"/>
                <a:gd name="T3" fmla="*/ 25 h 83"/>
                <a:gd name="T4" fmla="*/ 67 w 67"/>
                <a:gd name="T5" fmla="*/ 18 h 83"/>
                <a:gd name="T6" fmla="*/ 67 w 67"/>
                <a:gd name="T7" fmla="*/ 13 h 83"/>
                <a:gd name="T8" fmla="*/ 65 w 67"/>
                <a:gd name="T9" fmla="*/ 8 h 83"/>
                <a:gd name="T10" fmla="*/ 60 w 67"/>
                <a:gd name="T11" fmla="*/ 3 h 83"/>
                <a:gd name="T12" fmla="*/ 60 w 67"/>
                <a:gd name="T13" fmla="*/ 3 h 83"/>
                <a:gd name="T14" fmla="*/ 55 w 67"/>
                <a:gd name="T15" fmla="*/ 0 h 83"/>
                <a:gd name="T16" fmla="*/ 48 w 67"/>
                <a:gd name="T17" fmla="*/ 1 h 83"/>
                <a:gd name="T18" fmla="*/ 42 w 67"/>
                <a:gd name="T19" fmla="*/ 3 h 83"/>
                <a:gd name="T20" fmla="*/ 38 w 67"/>
                <a:gd name="T21" fmla="*/ 8 h 83"/>
                <a:gd name="T22" fmla="*/ 2 w 67"/>
                <a:gd name="T23" fmla="*/ 59 h 83"/>
                <a:gd name="T24" fmla="*/ 2 w 67"/>
                <a:gd name="T25" fmla="*/ 59 h 83"/>
                <a:gd name="T26" fmla="*/ 0 w 67"/>
                <a:gd name="T27" fmla="*/ 66 h 83"/>
                <a:gd name="T28" fmla="*/ 0 w 67"/>
                <a:gd name="T29" fmla="*/ 71 h 83"/>
                <a:gd name="T30" fmla="*/ 2 w 67"/>
                <a:gd name="T31" fmla="*/ 77 h 83"/>
                <a:gd name="T32" fmla="*/ 7 w 67"/>
                <a:gd name="T33" fmla="*/ 81 h 83"/>
                <a:gd name="T34" fmla="*/ 7 w 67"/>
                <a:gd name="T35" fmla="*/ 81 h 83"/>
                <a:gd name="T36" fmla="*/ 12 w 67"/>
                <a:gd name="T37" fmla="*/ 83 h 83"/>
                <a:gd name="T38" fmla="*/ 19 w 67"/>
                <a:gd name="T39" fmla="*/ 83 h 83"/>
                <a:gd name="T40" fmla="*/ 24 w 67"/>
                <a:gd name="T41" fmla="*/ 81 h 83"/>
                <a:gd name="T42" fmla="*/ 29 w 67"/>
                <a:gd name="T43" fmla="*/ 77 h 83"/>
                <a:gd name="T44" fmla="*/ 65 w 67"/>
                <a:gd name="T45" fmla="*/ 2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83">
                  <a:moveTo>
                    <a:pt x="65" y="25"/>
                  </a:moveTo>
                  <a:lnTo>
                    <a:pt x="65" y="25"/>
                  </a:lnTo>
                  <a:lnTo>
                    <a:pt x="67" y="18"/>
                  </a:lnTo>
                  <a:lnTo>
                    <a:pt x="67" y="13"/>
                  </a:lnTo>
                  <a:lnTo>
                    <a:pt x="65" y="8"/>
                  </a:lnTo>
                  <a:lnTo>
                    <a:pt x="60" y="3"/>
                  </a:lnTo>
                  <a:lnTo>
                    <a:pt x="60" y="3"/>
                  </a:lnTo>
                  <a:lnTo>
                    <a:pt x="55" y="0"/>
                  </a:lnTo>
                  <a:lnTo>
                    <a:pt x="48" y="1"/>
                  </a:lnTo>
                  <a:lnTo>
                    <a:pt x="42" y="3"/>
                  </a:lnTo>
                  <a:lnTo>
                    <a:pt x="38" y="8"/>
                  </a:lnTo>
                  <a:lnTo>
                    <a:pt x="2" y="59"/>
                  </a:lnTo>
                  <a:lnTo>
                    <a:pt x="2" y="59"/>
                  </a:lnTo>
                  <a:lnTo>
                    <a:pt x="0" y="66"/>
                  </a:lnTo>
                  <a:lnTo>
                    <a:pt x="0" y="71"/>
                  </a:lnTo>
                  <a:lnTo>
                    <a:pt x="2" y="77"/>
                  </a:lnTo>
                  <a:lnTo>
                    <a:pt x="7" y="81"/>
                  </a:lnTo>
                  <a:lnTo>
                    <a:pt x="7" y="81"/>
                  </a:lnTo>
                  <a:lnTo>
                    <a:pt x="12" y="83"/>
                  </a:lnTo>
                  <a:lnTo>
                    <a:pt x="19" y="83"/>
                  </a:lnTo>
                  <a:lnTo>
                    <a:pt x="24" y="81"/>
                  </a:lnTo>
                  <a:lnTo>
                    <a:pt x="29" y="77"/>
                  </a:lnTo>
                  <a:lnTo>
                    <a:pt x="65"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5" name="Freeform 2543"/>
            <p:cNvSpPr>
              <a:spLocks/>
            </p:cNvSpPr>
            <p:nvPr/>
          </p:nvSpPr>
          <p:spPr bwMode="auto">
            <a:xfrm flipH="1">
              <a:off x="2173905" y="-30541"/>
              <a:ext cx="26070" cy="15637"/>
            </a:xfrm>
            <a:custGeom>
              <a:avLst/>
              <a:gdLst>
                <a:gd name="T0" fmla="*/ 25 w 86"/>
                <a:gd name="T1" fmla="*/ 2 h 65"/>
                <a:gd name="T2" fmla="*/ 25 w 86"/>
                <a:gd name="T3" fmla="*/ 2 h 65"/>
                <a:gd name="T4" fmla="*/ 19 w 86"/>
                <a:gd name="T5" fmla="*/ 0 h 65"/>
                <a:gd name="T6" fmla="*/ 13 w 86"/>
                <a:gd name="T7" fmla="*/ 0 h 65"/>
                <a:gd name="T8" fmla="*/ 7 w 86"/>
                <a:gd name="T9" fmla="*/ 2 h 65"/>
                <a:gd name="T10" fmla="*/ 2 w 86"/>
                <a:gd name="T11" fmla="*/ 6 h 65"/>
                <a:gd name="T12" fmla="*/ 2 w 86"/>
                <a:gd name="T13" fmla="*/ 6 h 65"/>
                <a:gd name="T14" fmla="*/ 0 w 86"/>
                <a:gd name="T15" fmla="*/ 12 h 65"/>
                <a:gd name="T16" fmla="*/ 0 w 86"/>
                <a:gd name="T17" fmla="*/ 18 h 65"/>
                <a:gd name="T18" fmla="*/ 2 w 86"/>
                <a:gd name="T19" fmla="*/ 24 h 65"/>
                <a:gd name="T20" fmla="*/ 7 w 86"/>
                <a:gd name="T21" fmla="*/ 28 h 65"/>
                <a:gd name="T22" fmla="*/ 62 w 86"/>
                <a:gd name="T23" fmla="*/ 62 h 65"/>
                <a:gd name="T24" fmla="*/ 62 w 86"/>
                <a:gd name="T25" fmla="*/ 62 h 65"/>
                <a:gd name="T26" fmla="*/ 67 w 86"/>
                <a:gd name="T27" fmla="*/ 65 h 65"/>
                <a:gd name="T28" fmla="*/ 74 w 86"/>
                <a:gd name="T29" fmla="*/ 65 h 65"/>
                <a:gd name="T30" fmla="*/ 80 w 86"/>
                <a:gd name="T31" fmla="*/ 62 h 65"/>
                <a:gd name="T32" fmla="*/ 84 w 86"/>
                <a:gd name="T33" fmla="*/ 58 h 65"/>
                <a:gd name="T34" fmla="*/ 84 w 86"/>
                <a:gd name="T35" fmla="*/ 58 h 65"/>
                <a:gd name="T36" fmla="*/ 86 w 86"/>
                <a:gd name="T37" fmla="*/ 53 h 65"/>
                <a:gd name="T38" fmla="*/ 86 w 86"/>
                <a:gd name="T39" fmla="*/ 46 h 65"/>
                <a:gd name="T40" fmla="*/ 84 w 86"/>
                <a:gd name="T41" fmla="*/ 41 h 65"/>
                <a:gd name="T42" fmla="*/ 80 w 86"/>
                <a:gd name="T43" fmla="*/ 37 h 65"/>
                <a:gd name="T44" fmla="*/ 25 w 86"/>
                <a:gd name="T45"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65">
                  <a:moveTo>
                    <a:pt x="25" y="2"/>
                  </a:moveTo>
                  <a:lnTo>
                    <a:pt x="25" y="2"/>
                  </a:lnTo>
                  <a:lnTo>
                    <a:pt x="19" y="0"/>
                  </a:lnTo>
                  <a:lnTo>
                    <a:pt x="13" y="0"/>
                  </a:lnTo>
                  <a:lnTo>
                    <a:pt x="7" y="2"/>
                  </a:lnTo>
                  <a:lnTo>
                    <a:pt x="2" y="6"/>
                  </a:lnTo>
                  <a:lnTo>
                    <a:pt x="2" y="6"/>
                  </a:lnTo>
                  <a:lnTo>
                    <a:pt x="0" y="12"/>
                  </a:lnTo>
                  <a:lnTo>
                    <a:pt x="0" y="18"/>
                  </a:lnTo>
                  <a:lnTo>
                    <a:pt x="2" y="24"/>
                  </a:lnTo>
                  <a:lnTo>
                    <a:pt x="7" y="28"/>
                  </a:lnTo>
                  <a:lnTo>
                    <a:pt x="62" y="62"/>
                  </a:lnTo>
                  <a:lnTo>
                    <a:pt x="62" y="62"/>
                  </a:lnTo>
                  <a:lnTo>
                    <a:pt x="67" y="65"/>
                  </a:lnTo>
                  <a:lnTo>
                    <a:pt x="74" y="65"/>
                  </a:lnTo>
                  <a:lnTo>
                    <a:pt x="80" y="62"/>
                  </a:lnTo>
                  <a:lnTo>
                    <a:pt x="84" y="58"/>
                  </a:lnTo>
                  <a:lnTo>
                    <a:pt x="84" y="58"/>
                  </a:lnTo>
                  <a:lnTo>
                    <a:pt x="86" y="53"/>
                  </a:lnTo>
                  <a:lnTo>
                    <a:pt x="86" y="46"/>
                  </a:lnTo>
                  <a:lnTo>
                    <a:pt x="84" y="41"/>
                  </a:lnTo>
                  <a:lnTo>
                    <a:pt x="80" y="37"/>
                  </a:ln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6" name="Freeform 2544"/>
            <p:cNvSpPr>
              <a:spLocks/>
            </p:cNvSpPr>
            <p:nvPr/>
          </p:nvSpPr>
          <p:spPr bwMode="auto">
            <a:xfrm flipH="1">
              <a:off x="2140883" y="115403"/>
              <a:ext cx="19118" cy="20849"/>
            </a:xfrm>
            <a:custGeom>
              <a:avLst/>
              <a:gdLst>
                <a:gd name="T0" fmla="*/ 2 w 67"/>
                <a:gd name="T1" fmla="*/ 59 h 83"/>
                <a:gd name="T2" fmla="*/ 2 w 67"/>
                <a:gd name="T3" fmla="*/ 59 h 83"/>
                <a:gd name="T4" fmla="*/ 0 w 67"/>
                <a:gd name="T5" fmla="*/ 64 h 83"/>
                <a:gd name="T6" fmla="*/ 0 w 67"/>
                <a:gd name="T7" fmla="*/ 71 h 83"/>
                <a:gd name="T8" fmla="*/ 2 w 67"/>
                <a:gd name="T9" fmla="*/ 76 h 83"/>
                <a:gd name="T10" fmla="*/ 6 w 67"/>
                <a:gd name="T11" fmla="*/ 81 h 83"/>
                <a:gd name="T12" fmla="*/ 6 w 67"/>
                <a:gd name="T13" fmla="*/ 81 h 83"/>
                <a:gd name="T14" fmla="*/ 12 w 67"/>
                <a:gd name="T15" fmla="*/ 83 h 83"/>
                <a:gd name="T16" fmla="*/ 19 w 67"/>
                <a:gd name="T17" fmla="*/ 83 h 83"/>
                <a:gd name="T18" fmla="*/ 24 w 67"/>
                <a:gd name="T19" fmla="*/ 81 h 83"/>
                <a:gd name="T20" fmla="*/ 29 w 67"/>
                <a:gd name="T21" fmla="*/ 76 h 83"/>
                <a:gd name="T22" fmla="*/ 65 w 67"/>
                <a:gd name="T23" fmla="*/ 23 h 83"/>
                <a:gd name="T24" fmla="*/ 65 w 67"/>
                <a:gd name="T25" fmla="*/ 23 h 83"/>
                <a:gd name="T26" fmla="*/ 67 w 67"/>
                <a:gd name="T27" fmla="*/ 18 h 83"/>
                <a:gd name="T28" fmla="*/ 67 w 67"/>
                <a:gd name="T29" fmla="*/ 12 h 83"/>
                <a:gd name="T30" fmla="*/ 65 w 67"/>
                <a:gd name="T31" fmla="*/ 6 h 83"/>
                <a:gd name="T32" fmla="*/ 60 w 67"/>
                <a:gd name="T33" fmla="*/ 2 h 83"/>
                <a:gd name="T34" fmla="*/ 60 w 67"/>
                <a:gd name="T35" fmla="*/ 2 h 83"/>
                <a:gd name="T36" fmla="*/ 55 w 67"/>
                <a:gd name="T37" fmla="*/ 0 h 83"/>
                <a:gd name="T38" fmla="*/ 48 w 67"/>
                <a:gd name="T39" fmla="*/ 0 h 83"/>
                <a:gd name="T40" fmla="*/ 42 w 67"/>
                <a:gd name="T41" fmla="*/ 2 h 83"/>
                <a:gd name="T42" fmla="*/ 38 w 67"/>
                <a:gd name="T43" fmla="*/ 6 h 83"/>
                <a:gd name="T44" fmla="*/ 2 w 67"/>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83">
                  <a:moveTo>
                    <a:pt x="2" y="59"/>
                  </a:moveTo>
                  <a:lnTo>
                    <a:pt x="2" y="59"/>
                  </a:lnTo>
                  <a:lnTo>
                    <a:pt x="0" y="64"/>
                  </a:lnTo>
                  <a:lnTo>
                    <a:pt x="0" y="71"/>
                  </a:lnTo>
                  <a:lnTo>
                    <a:pt x="2" y="76"/>
                  </a:lnTo>
                  <a:lnTo>
                    <a:pt x="6" y="81"/>
                  </a:lnTo>
                  <a:lnTo>
                    <a:pt x="6" y="81"/>
                  </a:lnTo>
                  <a:lnTo>
                    <a:pt x="12" y="83"/>
                  </a:lnTo>
                  <a:lnTo>
                    <a:pt x="19" y="83"/>
                  </a:lnTo>
                  <a:lnTo>
                    <a:pt x="24" y="81"/>
                  </a:lnTo>
                  <a:lnTo>
                    <a:pt x="29" y="76"/>
                  </a:lnTo>
                  <a:lnTo>
                    <a:pt x="65" y="23"/>
                  </a:lnTo>
                  <a:lnTo>
                    <a:pt x="65" y="23"/>
                  </a:lnTo>
                  <a:lnTo>
                    <a:pt x="67" y="18"/>
                  </a:lnTo>
                  <a:lnTo>
                    <a:pt x="67" y="12"/>
                  </a:lnTo>
                  <a:lnTo>
                    <a:pt x="65" y="6"/>
                  </a:lnTo>
                  <a:lnTo>
                    <a:pt x="60" y="2"/>
                  </a:lnTo>
                  <a:lnTo>
                    <a:pt x="60" y="2"/>
                  </a:lnTo>
                  <a:lnTo>
                    <a:pt x="55" y="0"/>
                  </a:lnTo>
                  <a:lnTo>
                    <a:pt x="48" y="0"/>
                  </a:lnTo>
                  <a:lnTo>
                    <a:pt x="42" y="2"/>
                  </a:lnTo>
                  <a:lnTo>
                    <a:pt x="38" y="6"/>
                  </a:lnTo>
                  <a:lnTo>
                    <a:pt x="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7" name="Freeform 2545"/>
            <p:cNvSpPr>
              <a:spLocks/>
            </p:cNvSpPr>
            <p:nvPr/>
          </p:nvSpPr>
          <p:spPr bwMode="auto">
            <a:xfrm flipH="1">
              <a:off x="1956655" y="87604"/>
              <a:ext cx="24332" cy="17374"/>
            </a:xfrm>
            <a:custGeom>
              <a:avLst/>
              <a:gdLst>
                <a:gd name="T0" fmla="*/ 61 w 86"/>
                <a:gd name="T1" fmla="*/ 64 h 66"/>
                <a:gd name="T2" fmla="*/ 61 w 86"/>
                <a:gd name="T3" fmla="*/ 64 h 66"/>
                <a:gd name="T4" fmla="*/ 67 w 86"/>
                <a:gd name="T5" fmla="*/ 66 h 66"/>
                <a:gd name="T6" fmla="*/ 74 w 86"/>
                <a:gd name="T7" fmla="*/ 66 h 66"/>
                <a:gd name="T8" fmla="*/ 79 w 86"/>
                <a:gd name="T9" fmla="*/ 64 h 66"/>
                <a:gd name="T10" fmla="*/ 84 w 86"/>
                <a:gd name="T11" fmla="*/ 60 h 66"/>
                <a:gd name="T12" fmla="*/ 84 w 86"/>
                <a:gd name="T13" fmla="*/ 60 h 66"/>
                <a:gd name="T14" fmla="*/ 86 w 86"/>
                <a:gd name="T15" fmla="*/ 53 h 66"/>
                <a:gd name="T16" fmla="*/ 86 w 86"/>
                <a:gd name="T17" fmla="*/ 48 h 66"/>
                <a:gd name="T18" fmla="*/ 84 w 86"/>
                <a:gd name="T19" fmla="*/ 42 h 66"/>
                <a:gd name="T20" fmla="*/ 79 w 86"/>
                <a:gd name="T21" fmla="*/ 38 h 66"/>
                <a:gd name="T22" fmla="*/ 24 w 86"/>
                <a:gd name="T23" fmla="*/ 2 h 66"/>
                <a:gd name="T24" fmla="*/ 24 w 86"/>
                <a:gd name="T25" fmla="*/ 2 h 66"/>
                <a:gd name="T26" fmla="*/ 19 w 86"/>
                <a:gd name="T27" fmla="*/ 0 h 66"/>
                <a:gd name="T28" fmla="*/ 12 w 86"/>
                <a:gd name="T29" fmla="*/ 0 h 66"/>
                <a:gd name="T30" fmla="*/ 6 w 86"/>
                <a:gd name="T31" fmla="*/ 2 h 66"/>
                <a:gd name="T32" fmla="*/ 2 w 86"/>
                <a:gd name="T33" fmla="*/ 7 h 66"/>
                <a:gd name="T34" fmla="*/ 2 w 86"/>
                <a:gd name="T35" fmla="*/ 7 h 66"/>
                <a:gd name="T36" fmla="*/ 0 w 86"/>
                <a:gd name="T37" fmla="*/ 13 h 66"/>
                <a:gd name="T38" fmla="*/ 0 w 86"/>
                <a:gd name="T39" fmla="*/ 19 h 66"/>
                <a:gd name="T40" fmla="*/ 2 w 86"/>
                <a:gd name="T41" fmla="*/ 24 h 66"/>
                <a:gd name="T42" fmla="*/ 6 w 86"/>
                <a:gd name="T43" fmla="*/ 28 h 66"/>
                <a:gd name="T44" fmla="*/ 61 w 86"/>
                <a:gd name="T45"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66">
                  <a:moveTo>
                    <a:pt x="61" y="64"/>
                  </a:moveTo>
                  <a:lnTo>
                    <a:pt x="61" y="64"/>
                  </a:lnTo>
                  <a:lnTo>
                    <a:pt x="67" y="66"/>
                  </a:lnTo>
                  <a:lnTo>
                    <a:pt x="74" y="66"/>
                  </a:lnTo>
                  <a:lnTo>
                    <a:pt x="79" y="64"/>
                  </a:lnTo>
                  <a:lnTo>
                    <a:pt x="84" y="60"/>
                  </a:lnTo>
                  <a:lnTo>
                    <a:pt x="84" y="60"/>
                  </a:lnTo>
                  <a:lnTo>
                    <a:pt x="86" y="53"/>
                  </a:lnTo>
                  <a:lnTo>
                    <a:pt x="86" y="48"/>
                  </a:lnTo>
                  <a:lnTo>
                    <a:pt x="84" y="42"/>
                  </a:lnTo>
                  <a:lnTo>
                    <a:pt x="79" y="38"/>
                  </a:lnTo>
                  <a:lnTo>
                    <a:pt x="24" y="2"/>
                  </a:lnTo>
                  <a:lnTo>
                    <a:pt x="24" y="2"/>
                  </a:lnTo>
                  <a:lnTo>
                    <a:pt x="19" y="0"/>
                  </a:lnTo>
                  <a:lnTo>
                    <a:pt x="12" y="0"/>
                  </a:lnTo>
                  <a:lnTo>
                    <a:pt x="6" y="2"/>
                  </a:lnTo>
                  <a:lnTo>
                    <a:pt x="2" y="7"/>
                  </a:lnTo>
                  <a:lnTo>
                    <a:pt x="2" y="7"/>
                  </a:lnTo>
                  <a:lnTo>
                    <a:pt x="0" y="13"/>
                  </a:lnTo>
                  <a:lnTo>
                    <a:pt x="0" y="19"/>
                  </a:lnTo>
                  <a:lnTo>
                    <a:pt x="2" y="24"/>
                  </a:lnTo>
                  <a:lnTo>
                    <a:pt x="6" y="28"/>
                  </a:lnTo>
                  <a:lnTo>
                    <a:pt x="6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8" name="Freeform 2546"/>
            <p:cNvSpPr>
              <a:spLocks/>
            </p:cNvSpPr>
            <p:nvPr/>
          </p:nvSpPr>
          <p:spPr bwMode="auto">
            <a:xfrm flipH="1">
              <a:off x="2064411" y="-82664"/>
              <a:ext cx="10428" cy="22587"/>
            </a:xfrm>
            <a:custGeom>
              <a:avLst/>
              <a:gdLst>
                <a:gd name="T0" fmla="*/ 35 w 35"/>
                <a:gd name="T1" fmla="*/ 18 h 94"/>
                <a:gd name="T2" fmla="*/ 35 w 35"/>
                <a:gd name="T3" fmla="*/ 18 h 94"/>
                <a:gd name="T4" fmla="*/ 34 w 35"/>
                <a:gd name="T5" fmla="*/ 11 h 94"/>
                <a:gd name="T6" fmla="*/ 31 w 35"/>
                <a:gd name="T7" fmla="*/ 6 h 94"/>
                <a:gd name="T8" fmla="*/ 26 w 35"/>
                <a:gd name="T9" fmla="*/ 3 h 94"/>
                <a:gd name="T10" fmla="*/ 20 w 35"/>
                <a:gd name="T11" fmla="*/ 0 h 94"/>
                <a:gd name="T12" fmla="*/ 20 w 35"/>
                <a:gd name="T13" fmla="*/ 0 h 94"/>
                <a:gd name="T14" fmla="*/ 14 w 35"/>
                <a:gd name="T15" fmla="*/ 2 h 94"/>
                <a:gd name="T16" fmla="*/ 9 w 35"/>
                <a:gd name="T17" fmla="*/ 5 h 94"/>
                <a:gd name="T18" fmla="*/ 5 w 35"/>
                <a:gd name="T19" fmla="*/ 9 h 94"/>
                <a:gd name="T20" fmla="*/ 3 w 35"/>
                <a:gd name="T21" fmla="*/ 16 h 94"/>
                <a:gd name="T22" fmla="*/ 0 w 35"/>
                <a:gd name="T23" fmla="*/ 78 h 94"/>
                <a:gd name="T24" fmla="*/ 0 w 35"/>
                <a:gd name="T25" fmla="*/ 78 h 94"/>
                <a:gd name="T26" fmla="*/ 0 w 35"/>
                <a:gd name="T27" fmla="*/ 85 h 94"/>
                <a:gd name="T28" fmla="*/ 3 w 35"/>
                <a:gd name="T29" fmla="*/ 90 h 94"/>
                <a:gd name="T30" fmla="*/ 9 w 35"/>
                <a:gd name="T31" fmla="*/ 93 h 94"/>
                <a:gd name="T32" fmla="*/ 14 w 35"/>
                <a:gd name="T33" fmla="*/ 94 h 94"/>
                <a:gd name="T34" fmla="*/ 14 w 35"/>
                <a:gd name="T35" fmla="*/ 94 h 94"/>
                <a:gd name="T36" fmla="*/ 21 w 35"/>
                <a:gd name="T37" fmla="*/ 94 h 94"/>
                <a:gd name="T38" fmla="*/ 26 w 35"/>
                <a:gd name="T39" fmla="*/ 91 h 94"/>
                <a:gd name="T40" fmla="*/ 30 w 35"/>
                <a:gd name="T41" fmla="*/ 86 h 94"/>
                <a:gd name="T42" fmla="*/ 31 w 35"/>
                <a:gd name="T43" fmla="*/ 80 h 94"/>
                <a:gd name="T44" fmla="*/ 35 w 35"/>
                <a:gd name="T45"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94">
                  <a:moveTo>
                    <a:pt x="35" y="18"/>
                  </a:moveTo>
                  <a:lnTo>
                    <a:pt x="35" y="18"/>
                  </a:lnTo>
                  <a:lnTo>
                    <a:pt x="34" y="11"/>
                  </a:lnTo>
                  <a:lnTo>
                    <a:pt x="31" y="6"/>
                  </a:lnTo>
                  <a:lnTo>
                    <a:pt x="26" y="3"/>
                  </a:lnTo>
                  <a:lnTo>
                    <a:pt x="20" y="0"/>
                  </a:lnTo>
                  <a:lnTo>
                    <a:pt x="20" y="0"/>
                  </a:lnTo>
                  <a:lnTo>
                    <a:pt x="14" y="2"/>
                  </a:lnTo>
                  <a:lnTo>
                    <a:pt x="9" y="5"/>
                  </a:lnTo>
                  <a:lnTo>
                    <a:pt x="5" y="9"/>
                  </a:lnTo>
                  <a:lnTo>
                    <a:pt x="3" y="16"/>
                  </a:lnTo>
                  <a:lnTo>
                    <a:pt x="0" y="78"/>
                  </a:lnTo>
                  <a:lnTo>
                    <a:pt x="0" y="78"/>
                  </a:lnTo>
                  <a:lnTo>
                    <a:pt x="0" y="85"/>
                  </a:lnTo>
                  <a:lnTo>
                    <a:pt x="3" y="90"/>
                  </a:lnTo>
                  <a:lnTo>
                    <a:pt x="9" y="93"/>
                  </a:lnTo>
                  <a:lnTo>
                    <a:pt x="14" y="94"/>
                  </a:lnTo>
                  <a:lnTo>
                    <a:pt x="14" y="94"/>
                  </a:lnTo>
                  <a:lnTo>
                    <a:pt x="21" y="94"/>
                  </a:lnTo>
                  <a:lnTo>
                    <a:pt x="26" y="91"/>
                  </a:lnTo>
                  <a:lnTo>
                    <a:pt x="30" y="86"/>
                  </a:lnTo>
                  <a:lnTo>
                    <a:pt x="31" y="80"/>
                  </a:lnTo>
                  <a:lnTo>
                    <a:pt x="3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9" name="Freeform 2547"/>
            <p:cNvSpPr>
              <a:spLocks/>
            </p:cNvSpPr>
            <p:nvPr/>
          </p:nvSpPr>
          <p:spPr bwMode="auto">
            <a:xfrm flipH="1">
              <a:off x="2194761" y="25056"/>
              <a:ext cx="27808" cy="8687"/>
            </a:xfrm>
            <a:custGeom>
              <a:avLst/>
              <a:gdLst>
                <a:gd name="T0" fmla="*/ 17 w 98"/>
                <a:gd name="T1" fmla="*/ 0 h 35"/>
                <a:gd name="T2" fmla="*/ 17 w 98"/>
                <a:gd name="T3" fmla="*/ 0 h 35"/>
                <a:gd name="T4" fmla="*/ 11 w 98"/>
                <a:gd name="T5" fmla="*/ 1 h 35"/>
                <a:gd name="T6" fmla="*/ 6 w 98"/>
                <a:gd name="T7" fmla="*/ 4 h 35"/>
                <a:gd name="T8" fmla="*/ 2 w 98"/>
                <a:gd name="T9" fmla="*/ 8 h 35"/>
                <a:gd name="T10" fmla="*/ 0 w 98"/>
                <a:gd name="T11" fmla="*/ 15 h 35"/>
                <a:gd name="T12" fmla="*/ 0 w 98"/>
                <a:gd name="T13" fmla="*/ 15 h 35"/>
                <a:gd name="T14" fmla="*/ 1 w 98"/>
                <a:gd name="T15" fmla="*/ 21 h 35"/>
                <a:gd name="T16" fmla="*/ 5 w 98"/>
                <a:gd name="T17" fmla="*/ 26 h 35"/>
                <a:gd name="T18" fmla="*/ 9 w 98"/>
                <a:gd name="T19" fmla="*/ 30 h 35"/>
                <a:gd name="T20" fmla="*/ 16 w 98"/>
                <a:gd name="T21" fmla="*/ 31 h 35"/>
                <a:gd name="T22" fmla="*/ 81 w 98"/>
                <a:gd name="T23" fmla="*/ 35 h 35"/>
                <a:gd name="T24" fmla="*/ 81 w 98"/>
                <a:gd name="T25" fmla="*/ 35 h 35"/>
                <a:gd name="T26" fmla="*/ 87 w 98"/>
                <a:gd name="T27" fmla="*/ 34 h 35"/>
                <a:gd name="T28" fmla="*/ 92 w 98"/>
                <a:gd name="T29" fmla="*/ 31 h 35"/>
                <a:gd name="T30" fmla="*/ 97 w 98"/>
                <a:gd name="T31" fmla="*/ 27 h 35"/>
                <a:gd name="T32" fmla="*/ 98 w 98"/>
                <a:gd name="T33" fmla="*/ 20 h 35"/>
                <a:gd name="T34" fmla="*/ 98 w 98"/>
                <a:gd name="T35" fmla="*/ 20 h 35"/>
                <a:gd name="T36" fmla="*/ 97 w 98"/>
                <a:gd name="T37" fmla="*/ 15 h 35"/>
                <a:gd name="T38" fmla="*/ 94 w 98"/>
                <a:gd name="T39" fmla="*/ 9 h 35"/>
                <a:gd name="T40" fmla="*/ 89 w 98"/>
                <a:gd name="T41" fmla="*/ 5 h 35"/>
                <a:gd name="T42" fmla="*/ 83 w 98"/>
                <a:gd name="T43" fmla="*/ 4 h 35"/>
                <a:gd name="T44" fmla="*/ 17 w 98"/>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35">
                  <a:moveTo>
                    <a:pt x="17" y="0"/>
                  </a:moveTo>
                  <a:lnTo>
                    <a:pt x="17" y="0"/>
                  </a:lnTo>
                  <a:lnTo>
                    <a:pt x="11" y="1"/>
                  </a:lnTo>
                  <a:lnTo>
                    <a:pt x="6" y="4"/>
                  </a:lnTo>
                  <a:lnTo>
                    <a:pt x="2" y="8"/>
                  </a:lnTo>
                  <a:lnTo>
                    <a:pt x="0" y="15"/>
                  </a:lnTo>
                  <a:lnTo>
                    <a:pt x="0" y="15"/>
                  </a:lnTo>
                  <a:lnTo>
                    <a:pt x="1" y="21"/>
                  </a:lnTo>
                  <a:lnTo>
                    <a:pt x="5" y="26"/>
                  </a:lnTo>
                  <a:lnTo>
                    <a:pt x="9" y="30"/>
                  </a:lnTo>
                  <a:lnTo>
                    <a:pt x="16" y="31"/>
                  </a:lnTo>
                  <a:lnTo>
                    <a:pt x="81" y="35"/>
                  </a:lnTo>
                  <a:lnTo>
                    <a:pt x="81" y="35"/>
                  </a:lnTo>
                  <a:lnTo>
                    <a:pt x="87" y="34"/>
                  </a:lnTo>
                  <a:lnTo>
                    <a:pt x="92" y="31"/>
                  </a:lnTo>
                  <a:lnTo>
                    <a:pt x="97" y="27"/>
                  </a:lnTo>
                  <a:lnTo>
                    <a:pt x="98" y="20"/>
                  </a:lnTo>
                  <a:lnTo>
                    <a:pt x="98" y="20"/>
                  </a:lnTo>
                  <a:lnTo>
                    <a:pt x="97" y="15"/>
                  </a:lnTo>
                  <a:lnTo>
                    <a:pt x="94" y="9"/>
                  </a:lnTo>
                  <a:lnTo>
                    <a:pt x="89" y="5"/>
                  </a:lnTo>
                  <a:lnTo>
                    <a:pt x="83" y="4"/>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0" name="Freeform 2548"/>
            <p:cNvSpPr>
              <a:spLocks/>
            </p:cNvSpPr>
            <p:nvPr/>
          </p:nvSpPr>
          <p:spPr bwMode="auto">
            <a:xfrm flipH="1">
              <a:off x="2080053" y="132777"/>
              <a:ext cx="12166" cy="22587"/>
            </a:xfrm>
            <a:custGeom>
              <a:avLst/>
              <a:gdLst>
                <a:gd name="T0" fmla="*/ 0 w 37"/>
                <a:gd name="T1" fmla="*/ 77 h 94"/>
                <a:gd name="T2" fmla="*/ 0 w 37"/>
                <a:gd name="T3" fmla="*/ 77 h 94"/>
                <a:gd name="T4" fmla="*/ 2 w 37"/>
                <a:gd name="T5" fmla="*/ 84 h 94"/>
                <a:gd name="T6" fmla="*/ 5 w 37"/>
                <a:gd name="T7" fmla="*/ 88 h 94"/>
                <a:gd name="T8" fmla="*/ 9 w 37"/>
                <a:gd name="T9" fmla="*/ 92 h 94"/>
                <a:gd name="T10" fmla="*/ 16 w 37"/>
                <a:gd name="T11" fmla="*/ 94 h 94"/>
                <a:gd name="T12" fmla="*/ 16 w 37"/>
                <a:gd name="T13" fmla="*/ 94 h 94"/>
                <a:gd name="T14" fmla="*/ 22 w 37"/>
                <a:gd name="T15" fmla="*/ 94 h 94"/>
                <a:gd name="T16" fmla="*/ 27 w 37"/>
                <a:gd name="T17" fmla="*/ 90 h 94"/>
                <a:gd name="T18" fmla="*/ 31 w 37"/>
                <a:gd name="T19" fmla="*/ 85 h 94"/>
                <a:gd name="T20" fmla="*/ 33 w 37"/>
                <a:gd name="T21" fmla="*/ 79 h 94"/>
                <a:gd name="T22" fmla="*/ 37 w 37"/>
                <a:gd name="T23" fmla="*/ 17 h 94"/>
                <a:gd name="T24" fmla="*/ 37 w 37"/>
                <a:gd name="T25" fmla="*/ 17 h 94"/>
                <a:gd name="T26" fmla="*/ 36 w 37"/>
                <a:gd name="T27" fmla="*/ 10 h 94"/>
                <a:gd name="T28" fmla="*/ 33 w 37"/>
                <a:gd name="T29" fmla="*/ 5 h 94"/>
                <a:gd name="T30" fmla="*/ 28 w 37"/>
                <a:gd name="T31" fmla="*/ 2 h 94"/>
                <a:gd name="T32" fmla="*/ 22 w 37"/>
                <a:gd name="T33" fmla="*/ 0 h 94"/>
                <a:gd name="T34" fmla="*/ 22 w 37"/>
                <a:gd name="T35" fmla="*/ 0 h 94"/>
                <a:gd name="T36" fmla="*/ 15 w 37"/>
                <a:gd name="T37" fmla="*/ 1 h 94"/>
                <a:gd name="T38" fmla="*/ 11 w 37"/>
                <a:gd name="T39" fmla="*/ 4 h 94"/>
                <a:gd name="T40" fmla="*/ 6 w 37"/>
                <a:gd name="T41" fmla="*/ 8 h 94"/>
                <a:gd name="T42" fmla="*/ 5 w 37"/>
                <a:gd name="T43" fmla="*/ 15 h 94"/>
                <a:gd name="T44" fmla="*/ 0 w 37"/>
                <a:gd name="T45" fmla="*/ 7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94">
                  <a:moveTo>
                    <a:pt x="0" y="77"/>
                  </a:moveTo>
                  <a:lnTo>
                    <a:pt x="0" y="77"/>
                  </a:lnTo>
                  <a:lnTo>
                    <a:pt x="2" y="84"/>
                  </a:lnTo>
                  <a:lnTo>
                    <a:pt x="5" y="88"/>
                  </a:lnTo>
                  <a:lnTo>
                    <a:pt x="9" y="92"/>
                  </a:lnTo>
                  <a:lnTo>
                    <a:pt x="16" y="94"/>
                  </a:lnTo>
                  <a:lnTo>
                    <a:pt x="16" y="94"/>
                  </a:lnTo>
                  <a:lnTo>
                    <a:pt x="22" y="94"/>
                  </a:lnTo>
                  <a:lnTo>
                    <a:pt x="27" y="90"/>
                  </a:lnTo>
                  <a:lnTo>
                    <a:pt x="31" y="85"/>
                  </a:lnTo>
                  <a:lnTo>
                    <a:pt x="33" y="79"/>
                  </a:lnTo>
                  <a:lnTo>
                    <a:pt x="37" y="17"/>
                  </a:lnTo>
                  <a:lnTo>
                    <a:pt x="37" y="17"/>
                  </a:lnTo>
                  <a:lnTo>
                    <a:pt x="36" y="10"/>
                  </a:lnTo>
                  <a:lnTo>
                    <a:pt x="33" y="5"/>
                  </a:lnTo>
                  <a:lnTo>
                    <a:pt x="28" y="2"/>
                  </a:lnTo>
                  <a:lnTo>
                    <a:pt x="22" y="0"/>
                  </a:lnTo>
                  <a:lnTo>
                    <a:pt x="22" y="0"/>
                  </a:lnTo>
                  <a:lnTo>
                    <a:pt x="15" y="1"/>
                  </a:lnTo>
                  <a:lnTo>
                    <a:pt x="11" y="4"/>
                  </a:lnTo>
                  <a:lnTo>
                    <a:pt x="6" y="8"/>
                  </a:lnTo>
                  <a:lnTo>
                    <a:pt x="5" y="15"/>
                  </a:lnTo>
                  <a:lnTo>
                    <a:pt x="0"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1" name="Freeform 2549"/>
            <p:cNvSpPr>
              <a:spLocks/>
            </p:cNvSpPr>
            <p:nvPr/>
          </p:nvSpPr>
          <p:spPr bwMode="auto">
            <a:xfrm flipH="1">
              <a:off x="1934061" y="38956"/>
              <a:ext cx="27808" cy="8687"/>
            </a:xfrm>
            <a:custGeom>
              <a:avLst/>
              <a:gdLst>
                <a:gd name="T0" fmla="*/ 81 w 98"/>
                <a:gd name="T1" fmla="*/ 34 h 34"/>
                <a:gd name="T2" fmla="*/ 81 w 98"/>
                <a:gd name="T3" fmla="*/ 34 h 34"/>
                <a:gd name="T4" fmla="*/ 86 w 98"/>
                <a:gd name="T5" fmla="*/ 33 h 34"/>
                <a:gd name="T6" fmla="*/ 92 w 98"/>
                <a:gd name="T7" fmla="*/ 31 h 34"/>
                <a:gd name="T8" fmla="*/ 97 w 98"/>
                <a:gd name="T9" fmla="*/ 26 h 34"/>
                <a:gd name="T10" fmla="*/ 98 w 98"/>
                <a:gd name="T11" fmla="*/ 20 h 34"/>
                <a:gd name="T12" fmla="*/ 98 w 98"/>
                <a:gd name="T13" fmla="*/ 20 h 34"/>
                <a:gd name="T14" fmla="*/ 97 w 98"/>
                <a:gd name="T15" fmla="*/ 14 h 34"/>
                <a:gd name="T16" fmla="*/ 93 w 98"/>
                <a:gd name="T17" fmla="*/ 8 h 34"/>
                <a:gd name="T18" fmla="*/ 89 w 98"/>
                <a:gd name="T19" fmla="*/ 5 h 34"/>
                <a:gd name="T20" fmla="*/ 83 w 98"/>
                <a:gd name="T21" fmla="*/ 3 h 34"/>
                <a:gd name="T22" fmla="*/ 17 w 98"/>
                <a:gd name="T23" fmla="*/ 0 h 34"/>
                <a:gd name="T24" fmla="*/ 17 w 98"/>
                <a:gd name="T25" fmla="*/ 0 h 34"/>
                <a:gd name="T26" fmla="*/ 11 w 98"/>
                <a:gd name="T27" fmla="*/ 1 h 34"/>
                <a:gd name="T28" fmla="*/ 6 w 98"/>
                <a:gd name="T29" fmla="*/ 3 h 34"/>
                <a:gd name="T30" fmla="*/ 1 w 98"/>
                <a:gd name="T31" fmla="*/ 8 h 34"/>
                <a:gd name="T32" fmla="*/ 0 w 98"/>
                <a:gd name="T33" fmla="*/ 14 h 34"/>
                <a:gd name="T34" fmla="*/ 0 w 98"/>
                <a:gd name="T35" fmla="*/ 14 h 34"/>
                <a:gd name="T36" fmla="*/ 1 w 98"/>
                <a:gd name="T37" fmla="*/ 20 h 34"/>
                <a:gd name="T38" fmla="*/ 5 w 98"/>
                <a:gd name="T39" fmla="*/ 26 h 34"/>
                <a:gd name="T40" fmla="*/ 9 w 98"/>
                <a:gd name="T41" fmla="*/ 29 h 34"/>
                <a:gd name="T42" fmla="*/ 15 w 98"/>
                <a:gd name="T43" fmla="*/ 31 h 34"/>
                <a:gd name="T44" fmla="*/ 81 w 98"/>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34">
                  <a:moveTo>
                    <a:pt x="81" y="34"/>
                  </a:moveTo>
                  <a:lnTo>
                    <a:pt x="81" y="34"/>
                  </a:lnTo>
                  <a:lnTo>
                    <a:pt x="86" y="33"/>
                  </a:lnTo>
                  <a:lnTo>
                    <a:pt x="92" y="31"/>
                  </a:lnTo>
                  <a:lnTo>
                    <a:pt x="97" y="26"/>
                  </a:lnTo>
                  <a:lnTo>
                    <a:pt x="98" y="20"/>
                  </a:lnTo>
                  <a:lnTo>
                    <a:pt x="98" y="20"/>
                  </a:lnTo>
                  <a:lnTo>
                    <a:pt x="97" y="14"/>
                  </a:lnTo>
                  <a:lnTo>
                    <a:pt x="93" y="8"/>
                  </a:lnTo>
                  <a:lnTo>
                    <a:pt x="89" y="5"/>
                  </a:lnTo>
                  <a:lnTo>
                    <a:pt x="83" y="3"/>
                  </a:lnTo>
                  <a:lnTo>
                    <a:pt x="17" y="0"/>
                  </a:lnTo>
                  <a:lnTo>
                    <a:pt x="17" y="0"/>
                  </a:lnTo>
                  <a:lnTo>
                    <a:pt x="11" y="1"/>
                  </a:lnTo>
                  <a:lnTo>
                    <a:pt x="6" y="3"/>
                  </a:lnTo>
                  <a:lnTo>
                    <a:pt x="1" y="8"/>
                  </a:lnTo>
                  <a:lnTo>
                    <a:pt x="0" y="14"/>
                  </a:lnTo>
                  <a:lnTo>
                    <a:pt x="0" y="14"/>
                  </a:lnTo>
                  <a:lnTo>
                    <a:pt x="1" y="20"/>
                  </a:lnTo>
                  <a:lnTo>
                    <a:pt x="5" y="26"/>
                  </a:lnTo>
                  <a:lnTo>
                    <a:pt x="9" y="29"/>
                  </a:lnTo>
                  <a:lnTo>
                    <a:pt x="15" y="31"/>
                  </a:lnTo>
                  <a:lnTo>
                    <a:pt x="8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2" name="Freeform 2550"/>
            <p:cNvSpPr>
              <a:spLocks/>
            </p:cNvSpPr>
            <p:nvPr/>
          </p:nvSpPr>
          <p:spPr bwMode="auto">
            <a:xfrm flipH="1">
              <a:off x="2168691" y="-155636"/>
              <a:ext cx="311102" cy="500380"/>
            </a:xfrm>
            <a:custGeom>
              <a:avLst/>
              <a:gdLst>
                <a:gd name="T0" fmla="*/ 939 w 1073"/>
                <a:gd name="T1" fmla="*/ 0 h 2013"/>
                <a:gd name="T2" fmla="*/ 0 w 1073"/>
                <a:gd name="T3" fmla="*/ 450 h 2013"/>
                <a:gd name="T4" fmla="*/ 820 w 1073"/>
                <a:gd name="T5" fmla="*/ 2013 h 2013"/>
                <a:gd name="T6" fmla="*/ 1073 w 1073"/>
                <a:gd name="T7" fmla="*/ 1892 h 2013"/>
                <a:gd name="T8" fmla="*/ 939 w 1073"/>
                <a:gd name="T9" fmla="*/ 0 h 2013"/>
              </a:gdLst>
              <a:ahLst/>
              <a:cxnLst>
                <a:cxn ang="0">
                  <a:pos x="T0" y="T1"/>
                </a:cxn>
                <a:cxn ang="0">
                  <a:pos x="T2" y="T3"/>
                </a:cxn>
                <a:cxn ang="0">
                  <a:pos x="T4" y="T5"/>
                </a:cxn>
                <a:cxn ang="0">
                  <a:pos x="T6" y="T7"/>
                </a:cxn>
                <a:cxn ang="0">
                  <a:pos x="T8" y="T9"/>
                </a:cxn>
              </a:cxnLst>
              <a:rect l="0" t="0" r="r" b="b"/>
              <a:pathLst>
                <a:path w="1073" h="2013">
                  <a:moveTo>
                    <a:pt x="939" y="0"/>
                  </a:moveTo>
                  <a:lnTo>
                    <a:pt x="0" y="450"/>
                  </a:lnTo>
                  <a:lnTo>
                    <a:pt x="820" y="2013"/>
                  </a:lnTo>
                  <a:lnTo>
                    <a:pt x="1073" y="1892"/>
                  </a:lnTo>
                  <a:lnTo>
                    <a:pt x="9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3" name="Freeform 2551"/>
            <p:cNvSpPr>
              <a:spLocks/>
            </p:cNvSpPr>
            <p:nvPr/>
          </p:nvSpPr>
          <p:spPr bwMode="auto">
            <a:xfrm flipH="1">
              <a:off x="2168691" y="137989"/>
              <a:ext cx="133826" cy="206754"/>
            </a:xfrm>
            <a:custGeom>
              <a:avLst/>
              <a:gdLst>
                <a:gd name="T0" fmla="*/ 414 w 456"/>
                <a:gd name="T1" fmla="*/ 9 h 832"/>
                <a:gd name="T2" fmla="*/ 414 w 456"/>
                <a:gd name="T3" fmla="*/ 9 h 832"/>
                <a:gd name="T4" fmla="*/ 395 w 456"/>
                <a:gd name="T5" fmla="*/ 6 h 832"/>
                <a:gd name="T6" fmla="*/ 377 w 456"/>
                <a:gd name="T7" fmla="*/ 4 h 832"/>
                <a:gd name="T8" fmla="*/ 360 w 456"/>
                <a:gd name="T9" fmla="*/ 1 h 832"/>
                <a:gd name="T10" fmla="*/ 343 w 456"/>
                <a:gd name="T11" fmla="*/ 0 h 832"/>
                <a:gd name="T12" fmla="*/ 326 w 456"/>
                <a:gd name="T13" fmla="*/ 0 h 832"/>
                <a:gd name="T14" fmla="*/ 310 w 456"/>
                <a:gd name="T15" fmla="*/ 1 h 832"/>
                <a:gd name="T16" fmla="*/ 295 w 456"/>
                <a:gd name="T17" fmla="*/ 2 h 832"/>
                <a:gd name="T18" fmla="*/ 280 w 456"/>
                <a:gd name="T19" fmla="*/ 4 h 832"/>
                <a:gd name="T20" fmla="*/ 266 w 456"/>
                <a:gd name="T21" fmla="*/ 6 h 832"/>
                <a:gd name="T22" fmla="*/ 251 w 456"/>
                <a:gd name="T23" fmla="*/ 9 h 832"/>
                <a:gd name="T24" fmla="*/ 224 w 456"/>
                <a:gd name="T25" fmla="*/ 17 h 832"/>
                <a:gd name="T26" fmla="*/ 199 w 456"/>
                <a:gd name="T27" fmla="*/ 25 h 832"/>
                <a:gd name="T28" fmla="*/ 176 w 456"/>
                <a:gd name="T29" fmla="*/ 37 h 832"/>
                <a:gd name="T30" fmla="*/ 154 w 456"/>
                <a:gd name="T31" fmla="*/ 50 h 832"/>
                <a:gd name="T32" fmla="*/ 134 w 456"/>
                <a:gd name="T33" fmla="*/ 65 h 832"/>
                <a:gd name="T34" fmla="*/ 116 w 456"/>
                <a:gd name="T35" fmla="*/ 81 h 832"/>
                <a:gd name="T36" fmla="*/ 99 w 456"/>
                <a:gd name="T37" fmla="*/ 99 h 832"/>
                <a:gd name="T38" fmla="*/ 84 w 456"/>
                <a:gd name="T39" fmla="*/ 118 h 832"/>
                <a:gd name="T40" fmla="*/ 69 w 456"/>
                <a:gd name="T41" fmla="*/ 137 h 832"/>
                <a:gd name="T42" fmla="*/ 57 w 456"/>
                <a:gd name="T43" fmla="*/ 158 h 832"/>
                <a:gd name="T44" fmla="*/ 46 w 456"/>
                <a:gd name="T45" fmla="*/ 180 h 832"/>
                <a:gd name="T46" fmla="*/ 36 w 456"/>
                <a:gd name="T47" fmla="*/ 202 h 832"/>
                <a:gd name="T48" fmla="*/ 28 w 456"/>
                <a:gd name="T49" fmla="*/ 225 h 832"/>
                <a:gd name="T50" fmla="*/ 20 w 456"/>
                <a:gd name="T51" fmla="*/ 248 h 832"/>
                <a:gd name="T52" fmla="*/ 14 w 456"/>
                <a:gd name="T53" fmla="*/ 270 h 832"/>
                <a:gd name="T54" fmla="*/ 9 w 456"/>
                <a:gd name="T55" fmla="*/ 293 h 832"/>
                <a:gd name="T56" fmla="*/ 5 w 456"/>
                <a:gd name="T57" fmla="*/ 316 h 832"/>
                <a:gd name="T58" fmla="*/ 2 w 456"/>
                <a:gd name="T59" fmla="*/ 338 h 832"/>
                <a:gd name="T60" fmla="*/ 1 w 456"/>
                <a:gd name="T61" fmla="*/ 360 h 832"/>
                <a:gd name="T62" fmla="*/ 0 w 456"/>
                <a:gd name="T63" fmla="*/ 382 h 832"/>
                <a:gd name="T64" fmla="*/ 0 w 456"/>
                <a:gd name="T65" fmla="*/ 402 h 832"/>
                <a:gd name="T66" fmla="*/ 1 w 456"/>
                <a:gd name="T67" fmla="*/ 421 h 832"/>
                <a:gd name="T68" fmla="*/ 2 w 456"/>
                <a:gd name="T69" fmla="*/ 440 h 832"/>
                <a:gd name="T70" fmla="*/ 4 w 456"/>
                <a:gd name="T71" fmla="*/ 457 h 832"/>
                <a:gd name="T72" fmla="*/ 7 w 456"/>
                <a:gd name="T73" fmla="*/ 472 h 832"/>
                <a:gd name="T74" fmla="*/ 12 w 456"/>
                <a:gd name="T75" fmla="*/ 487 h 832"/>
                <a:gd name="T76" fmla="*/ 16 w 456"/>
                <a:gd name="T77" fmla="*/ 499 h 832"/>
                <a:gd name="T78" fmla="*/ 203 w 456"/>
                <a:gd name="T79" fmla="*/ 832 h 832"/>
                <a:gd name="T80" fmla="*/ 456 w 456"/>
                <a:gd name="T81" fmla="*/ 711 h 832"/>
                <a:gd name="T82" fmla="*/ 414 w 456"/>
                <a:gd name="T83" fmla="*/ 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6" h="832">
                  <a:moveTo>
                    <a:pt x="414" y="9"/>
                  </a:moveTo>
                  <a:lnTo>
                    <a:pt x="414" y="9"/>
                  </a:lnTo>
                  <a:lnTo>
                    <a:pt x="395" y="6"/>
                  </a:lnTo>
                  <a:lnTo>
                    <a:pt x="377" y="4"/>
                  </a:lnTo>
                  <a:lnTo>
                    <a:pt x="360" y="1"/>
                  </a:lnTo>
                  <a:lnTo>
                    <a:pt x="343" y="0"/>
                  </a:lnTo>
                  <a:lnTo>
                    <a:pt x="326" y="0"/>
                  </a:lnTo>
                  <a:lnTo>
                    <a:pt x="310" y="1"/>
                  </a:lnTo>
                  <a:lnTo>
                    <a:pt x="295" y="2"/>
                  </a:lnTo>
                  <a:lnTo>
                    <a:pt x="280" y="4"/>
                  </a:lnTo>
                  <a:lnTo>
                    <a:pt x="266" y="6"/>
                  </a:lnTo>
                  <a:lnTo>
                    <a:pt x="251" y="9"/>
                  </a:lnTo>
                  <a:lnTo>
                    <a:pt x="224" y="17"/>
                  </a:lnTo>
                  <a:lnTo>
                    <a:pt x="199" y="25"/>
                  </a:lnTo>
                  <a:lnTo>
                    <a:pt x="176" y="37"/>
                  </a:lnTo>
                  <a:lnTo>
                    <a:pt x="154" y="50"/>
                  </a:lnTo>
                  <a:lnTo>
                    <a:pt x="134" y="65"/>
                  </a:lnTo>
                  <a:lnTo>
                    <a:pt x="116" y="81"/>
                  </a:lnTo>
                  <a:lnTo>
                    <a:pt x="99" y="99"/>
                  </a:lnTo>
                  <a:lnTo>
                    <a:pt x="84" y="118"/>
                  </a:lnTo>
                  <a:lnTo>
                    <a:pt x="69" y="137"/>
                  </a:lnTo>
                  <a:lnTo>
                    <a:pt x="57" y="158"/>
                  </a:lnTo>
                  <a:lnTo>
                    <a:pt x="46" y="180"/>
                  </a:lnTo>
                  <a:lnTo>
                    <a:pt x="36" y="202"/>
                  </a:lnTo>
                  <a:lnTo>
                    <a:pt x="28" y="225"/>
                  </a:lnTo>
                  <a:lnTo>
                    <a:pt x="20" y="248"/>
                  </a:lnTo>
                  <a:lnTo>
                    <a:pt x="14" y="270"/>
                  </a:lnTo>
                  <a:lnTo>
                    <a:pt x="9" y="293"/>
                  </a:lnTo>
                  <a:lnTo>
                    <a:pt x="5" y="316"/>
                  </a:lnTo>
                  <a:lnTo>
                    <a:pt x="2" y="338"/>
                  </a:lnTo>
                  <a:lnTo>
                    <a:pt x="1" y="360"/>
                  </a:lnTo>
                  <a:lnTo>
                    <a:pt x="0" y="382"/>
                  </a:lnTo>
                  <a:lnTo>
                    <a:pt x="0" y="402"/>
                  </a:lnTo>
                  <a:lnTo>
                    <a:pt x="1" y="421"/>
                  </a:lnTo>
                  <a:lnTo>
                    <a:pt x="2" y="440"/>
                  </a:lnTo>
                  <a:lnTo>
                    <a:pt x="4" y="457"/>
                  </a:lnTo>
                  <a:lnTo>
                    <a:pt x="7" y="472"/>
                  </a:lnTo>
                  <a:lnTo>
                    <a:pt x="12" y="487"/>
                  </a:lnTo>
                  <a:lnTo>
                    <a:pt x="16" y="499"/>
                  </a:lnTo>
                  <a:lnTo>
                    <a:pt x="203" y="832"/>
                  </a:lnTo>
                  <a:lnTo>
                    <a:pt x="456" y="711"/>
                  </a:lnTo>
                  <a:lnTo>
                    <a:pt x="414" y="9"/>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4" name="Freeform 2552"/>
            <p:cNvSpPr>
              <a:spLocks/>
            </p:cNvSpPr>
            <p:nvPr/>
          </p:nvSpPr>
          <p:spPr bwMode="auto">
            <a:xfrm flipH="1">
              <a:off x="2229521" y="261347"/>
              <a:ext cx="926354" cy="484743"/>
            </a:xfrm>
            <a:custGeom>
              <a:avLst/>
              <a:gdLst>
                <a:gd name="T0" fmla="*/ 2975 w 3194"/>
                <a:gd name="T1" fmla="*/ 0 h 1952"/>
                <a:gd name="T2" fmla="*/ 0 w 3194"/>
                <a:gd name="T3" fmla="*/ 1426 h 1952"/>
                <a:gd name="T4" fmla="*/ 0 w 3194"/>
                <a:gd name="T5" fmla="*/ 1952 h 1952"/>
                <a:gd name="T6" fmla="*/ 3194 w 3194"/>
                <a:gd name="T7" fmla="*/ 420 h 1952"/>
                <a:gd name="T8" fmla="*/ 2975 w 3194"/>
                <a:gd name="T9" fmla="*/ 0 h 1952"/>
              </a:gdLst>
              <a:ahLst/>
              <a:cxnLst>
                <a:cxn ang="0">
                  <a:pos x="T0" y="T1"/>
                </a:cxn>
                <a:cxn ang="0">
                  <a:pos x="T2" y="T3"/>
                </a:cxn>
                <a:cxn ang="0">
                  <a:pos x="T4" y="T5"/>
                </a:cxn>
                <a:cxn ang="0">
                  <a:pos x="T6" y="T7"/>
                </a:cxn>
                <a:cxn ang="0">
                  <a:pos x="T8" y="T9"/>
                </a:cxn>
              </a:cxnLst>
              <a:rect l="0" t="0" r="r" b="b"/>
              <a:pathLst>
                <a:path w="3194" h="1952">
                  <a:moveTo>
                    <a:pt x="2975" y="0"/>
                  </a:moveTo>
                  <a:lnTo>
                    <a:pt x="0" y="1426"/>
                  </a:lnTo>
                  <a:lnTo>
                    <a:pt x="0" y="1952"/>
                  </a:lnTo>
                  <a:lnTo>
                    <a:pt x="3194" y="420"/>
                  </a:lnTo>
                  <a:lnTo>
                    <a:pt x="2975" y="0"/>
                  </a:lnTo>
                  <a:close/>
                </a:path>
              </a:pathLst>
            </a:custGeom>
            <a:solidFill>
              <a:srgbClr val="358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5" name="Freeform 2553"/>
            <p:cNvSpPr>
              <a:spLocks/>
            </p:cNvSpPr>
            <p:nvPr/>
          </p:nvSpPr>
          <p:spPr bwMode="auto">
            <a:xfrm flipH="1">
              <a:off x="1659457" y="139727"/>
              <a:ext cx="620466" cy="622000"/>
            </a:xfrm>
            <a:custGeom>
              <a:avLst/>
              <a:gdLst>
                <a:gd name="T0" fmla="*/ 520 w 2146"/>
                <a:gd name="T1" fmla="*/ 103 h 2507"/>
                <a:gd name="T2" fmla="*/ 2146 w 2146"/>
                <a:gd name="T3" fmla="*/ 2059 h 2507"/>
                <a:gd name="T4" fmla="*/ 1808 w 2146"/>
                <a:gd name="T5" fmla="*/ 2507 h 2507"/>
                <a:gd name="T6" fmla="*/ 78 w 2146"/>
                <a:gd name="T7" fmla="*/ 438 h 2507"/>
                <a:gd name="T8" fmla="*/ 78 w 2146"/>
                <a:gd name="T9" fmla="*/ 438 h 2507"/>
                <a:gd name="T10" fmla="*/ 66 w 2146"/>
                <a:gd name="T11" fmla="*/ 423 h 2507"/>
                <a:gd name="T12" fmla="*/ 55 w 2146"/>
                <a:gd name="T13" fmla="*/ 409 h 2507"/>
                <a:gd name="T14" fmla="*/ 45 w 2146"/>
                <a:gd name="T15" fmla="*/ 395 h 2507"/>
                <a:gd name="T16" fmla="*/ 36 w 2146"/>
                <a:gd name="T17" fmla="*/ 380 h 2507"/>
                <a:gd name="T18" fmla="*/ 28 w 2146"/>
                <a:gd name="T19" fmla="*/ 366 h 2507"/>
                <a:gd name="T20" fmla="*/ 21 w 2146"/>
                <a:gd name="T21" fmla="*/ 352 h 2507"/>
                <a:gd name="T22" fmla="*/ 15 w 2146"/>
                <a:gd name="T23" fmla="*/ 338 h 2507"/>
                <a:gd name="T24" fmla="*/ 11 w 2146"/>
                <a:gd name="T25" fmla="*/ 324 h 2507"/>
                <a:gd name="T26" fmla="*/ 6 w 2146"/>
                <a:gd name="T27" fmla="*/ 310 h 2507"/>
                <a:gd name="T28" fmla="*/ 3 w 2146"/>
                <a:gd name="T29" fmla="*/ 296 h 2507"/>
                <a:gd name="T30" fmla="*/ 1 w 2146"/>
                <a:gd name="T31" fmla="*/ 283 h 2507"/>
                <a:gd name="T32" fmla="*/ 0 w 2146"/>
                <a:gd name="T33" fmla="*/ 269 h 2507"/>
                <a:gd name="T34" fmla="*/ 0 w 2146"/>
                <a:gd name="T35" fmla="*/ 256 h 2507"/>
                <a:gd name="T36" fmla="*/ 0 w 2146"/>
                <a:gd name="T37" fmla="*/ 243 h 2507"/>
                <a:gd name="T38" fmla="*/ 1 w 2146"/>
                <a:gd name="T39" fmla="*/ 230 h 2507"/>
                <a:gd name="T40" fmla="*/ 3 w 2146"/>
                <a:gd name="T41" fmla="*/ 217 h 2507"/>
                <a:gd name="T42" fmla="*/ 5 w 2146"/>
                <a:gd name="T43" fmla="*/ 205 h 2507"/>
                <a:gd name="T44" fmla="*/ 9 w 2146"/>
                <a:gd name="T45" fmla="*/ 193 h 2507"/>
                <a:gd name="T46" fmla="*/ 13 w 2146"/>
                <a:gd name="T47" fmla="*/ 181 h 2507"/>
                <a:gd name="T48" fmla="*/ 18 w 2146"/>
                <a:gd name="T49" fmla="*/ 169 h 2507"/>
                <a:gd name="T50" fmla="*/ 23 w 2146"/>
                <a:gd name="T51" fmla="*/ 158 h 2507"/>
                <a:gd name="T52" fmla="*/ 29 w 2146"/>
                <a:gd name="T53" fmla="*/ 147 h 2507"/>
                <a:gd name="T54" fmla="*/ 42 w 2146"/>
                <a:gd name="T55" fmla="*/ 126 h 2507"/>
                <a:gd name="T56" fmla="*/ 58 w 2146"/>
                <a:gd name="T57" fmla="*/ 106 h 2507"/>
                <a:gd name="T58" fmla="*/ 76 w 2146"/>
                <a:gd name="T59" fmla="*/ 87 h 2507"/>
                <a:gd name="T60" fmla="*/ 96 w 2146"/>
                <a:gd name="T61" fmla="*/ 71 h 2507"/>
                <a:gd name="T62" fmla="*/ 117 w 2146"/>
                <a:gd name="T63" fmla="*/ 55 h 2507"/>
                <a:gd name="T64" fmla="*/ 140 w 2146"/>
                <a:gd name="T65" fmla="*/ 42 h 2507"/>
                <a:gd name="T66" fmla="*/ 163 w 2146"/>
                <a:gd name="T67" fmla="*/ 30 h 2507"/>
                <a:gd name="T68" fmla="*/ 189 w 2146"/>
                <a:gd name="T69" fmla="*/ 20 h 2507"/>
                <a:gd name="T70" fmla="*/ 215 w 2146"/>
                <a:gd name="T71" fmla="*/ 12 h 2507"/>
                <a:gd name="T72" fmla="*/ 241 w 2146"/>
                <a:gd name="T73" fmla="*/ 5 h 2507"/>
                <a:gd name="T74" fmla="*/ 268 w 2146"/>
                <a:gd name="T75" fmla="*/ 2 h 2507"/>
                <a:gd name="T76" fmla="*/ 295 w 2146"/>
                <a:gd name="T77" fmla="*/ 0 h 2507"/>
                <a:gd name="T78" fmla="*/ 323 w 2146"/>
                <a:gd name="T79" fmla="*/ 1 h 2507"/>
                <a:gd name="T80" fmla="*/ 350 w 2146"/>
                <a:gd name="T81" fmla="*/ 4 h 2507"/>
                <a:gd name="T82" fmla="*/ 363 w 2146"/>
                <a:gd name="T83" fmla="*/ 7 h 2507"/>
                <a:gd name="T84" fmla="*/ 377 w 2146"/>
                <a:gd name="T85" fmla="*/ 9 h 2507"/>
                <a:gd name="T86" fmla="*/ 390 w 2146"/>
                <a:gd name="T87" fmla="*/ 14 h 2507"/>
                <a:gd name="T88" fmla="*/ 402 w 2146"/>
                <a:gd name="T89" fmla="*/ 18 h 2507"/>
                <a:gd name="T90" fmla="*/ 416 w 2146"/>
                <a:gd name="T91" fmla="*/ 23 h 2507"/>
                <a:gd name="T92" fmla="*/ 428 w 2146"/>
                <a:gd name="T93" fmla="*/ 30 h 2507"/>
                <a:gd name="T94" fmla="*/ 441 w 2146"/>
                <a:gd name="T95" fmla="*/ 36 h 2507"/>
                <a:gd name="T96" fmla="*/ 453 w 2146"/>
                <a:gd name="T97" fmla="*/ 43 h 2507"/>
                <a:gd name="T98" fmla="*/ 465 w 2146"/>
                <a:gd name="T99" fmla="*/ 52 h 2507"/>
                <a:gd name="T100" fmla="*/ 476 w 2146"/>
                <a:gd name="T101" fmla="*/ 60 h 2507"/>
                <a:gd name="T102" fmla="*/ 488 w 2146"/>
                <a:gd name="T103" fmla="*/ 70 h 2507"/>
                <a:gd name="T104" fmla="*/ 499 w 2146"/>
                <a:gd name="T105" fmla="*/ 81 h 2507"/>
                <a:gd name="T106" fmla="*/ 510 w 2146"/>
                <a:gd name="T107" fmla="*/ 92 h 2507"/>
                <a:gd name="T108" fmla="*/ 520 w 2146"/>
                <a:gd name="T109" fmla="*/ 103 h 2507"/>
                <a:gd name="T110" fmla="*/ 520 w 2146"/>
                <a:gd name="T111" fmla="*/ 103 h 2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46" h="2507">
                  <a:moveTo>
                    <a:pt x="520" y="103"/>
                  </a:moveTo>
                  <a:lnTo>
                    <a:pt x="2146" y="2059"/>
                  </a:lnTo>
                  <a:lnTo>
                    <a:pt x="1808" y="2507"/>
                  </a:lnTo>
                  <a:lnTo>
                    <a:pt x="78" y="438"/>
                  </a:lnTo>
                  <a:lnTo>
                    <a:pt x="78" y="438"/>
                  </a:lnTo>
                  <a:lnTo>
                    <a:pt x="66" y="423"/>
                  </a:lnTo>
                  <a:lnTo>
                    <a:pt x="55" y="409"/>
                  </a:lnTo>
                  <a:lnTo>
                    <a:pt x="45" y="395"/>
                  </a:lnTo>
                  <a:lnTo>
                    <a:pt x="36" y="380"/>
                  </a:lnTo>
                  <a:lnTo>
                    <a:pt x="28" y="366"/>
                  </a:lnTo>
                  <a:lnTo>
                    <a:pt x="21" y="352"/>
                  </a:lnTo>
                  <a:lnTo>
                    <a:pt x="15" y="338"/>
                  </a:lnTo>
                  <a:lnTo>
                    <a:pt x="11" y="324"/>
                  </a:lnTo>
                  <a:lnTo>
                    <a:pt x="6" y="310"/>
                  </a:lnTo>
                  <a:lnTo>
                    <a:pt x="3" y="296"/>
                  </a:lnTo>
                  <a:lnTo>
                    <a:pt x="1" y="283"/>
                  </a:lnTo>
                  <a:lnTo>
                    <a:pt x="0" y="269"/>
                  </a:lnTo>
                  <a:lnTo>
                    <a:pt x="0" y="256"/>
                  </a:lnTo>
                  <a:lnTo>
                    <a:pt x="0" y="243"/>
                  </a:lnTo>
                  <a:lnTo>
                    <a:pt x="1" y="230"/>
                  </a:lnTo>
                  <a:lnTo>
                    <a:pt x="3" y="217"/>
                  </a:lnTo>
                  <a:lnTo>
                    <a:pt x="5" y="205"/>
                  </a:lnTo>
                  <a:lnTo>
                    <a:pt x="9" y="193"/>
                  </a:lnTo>
                  <a:lnTo>
                    <a:pt x="13" y="181"/>
                  </a:lnTo>
                  <a:lnTo>
                    <a:pt x="18" y="169"/>
                  </a:lnTo>
                  <a:lnTo>
                    <a:pt x="23" y="158"/>
                  </a:lnTo>
                  <a:lnTo>
                    <a:pt x="29" y="147"/>
                  </a:lnTo>
                  <a:lnTo>
                    <a:pt x="42" y="126"/>
                  </a:lnTo>
                  <a:lnTo>
                    <a:pt x="58" y="106"/>
                  </a:lnTo>
                  <a:lnTo>
                    <a:pt x="76" y="87"/>
                  </a:lnTo>
                  <a:lnTo>
                    <a:pt x="96" y="71"/>
                  </a:lnTo>
                  <a:lnTo>
                    <a:pt x="117" y="55"/>
                  </a:lnTo>
                  <a:lnTo>
                    <a:pt x="140" y="42"/>
                  </a:lnTo>
                  <a:lnTo>
                    <a:pt x="163" y="30"/>
                  </a:lnTo>
                  <a:lnTo>
                    <a:pt x="189" y="20"/>
                  </a:lnTo>
                  <a:lnTo>
                    <a:pt x="215" y="12"/>
                  </a:lnTo>
                  <a:lnTo>
                    <a:pt x="241" y="5"/>
                  </a:lnTo>
                  <a:lnTo>
                    <a:pt x="268" y="2"/>
                  </a:lnTo>
                  <a:lnTo>
                    <a:pt x="295" y="0"/>
                  </a:lnTo>
                  <a:lnTo>
                    <a:pt x="323" y="1"/>
                  </a:lnTo>
                  <a:lnTo>
                    <a:pt x="350" y="4"/>
                  </a:lnTo>
                  <a:lnTo>
                    <a:pt x="363" y="7"/>
                  </a:lnTo>
                  <a:lnTo>
                    <a:pt x="377" y="9"/>
                  </a:lnTo>
                  <a:lnTo>
                    <a:pt x="390" y="14"/>
                  </a:lnTo>
                  <a:lnTo>
                    <a:pt x="402" y="18"/>
                  </a:lnTo>
                  <a:lnTo>
                    <a:pt x="416" y="23"/>
                  </a:lnTo>
                  <a:lnTo>
                    <a:pt x="428" y="30"/>
                  </a:lnTo>
                  <a:lnTo>
                    <a:pt x="441" y="36"/>
                  </a:lnTo>
                  <a:lnTo>
                    <a:pt x="453" y="43"/>
                  </a:lnTo>
                  <a:lnTo>
                    <a:pt x="465" y="52"/>
                  </a:lnTo>
                  <a:lnTo>
                    <a:pt x="476" y="60"/>
                  </a:lnTo>
                  <a:lnTo>
                    <a:pt x="488" y="70"/>
                  </a:lnTo>
                  <a:lnTo>
                    <a:pt x="499" y="81"/>
                  </a:lnTo>
                  <a:lnTo>
                    <a:pt x="510" y="92"/>
                  </a:lnTo>
                  <a:lnTo>
                    <a:pt x="520" y="103"/>
                  </a:lnTo>
                  <a:lnTo>
                    <a:pt x="520" y="103"/>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6" name="Freeform 2554"/>
            <p:cNvSpPr>
              <a:spLocks/>
            </p:cNvSpPr>
            <p:nvPr/>
          </p:nvSpPr>
          <p:spPr bwMode="auto">
            <a:xfrm flipH="1">
              <a:off x="722675" y="798213"/>
              <a:ext cx="837716" cy="578564"/>
            </a:xfrm>
            <a:custGeom>
              <a:avLst/>
              <a:gdLst>
                <a:gd name="T0" fmla="*/ 1132 w 2887"/>
                <a:gd name="T1" fmla="*/ 0 h 2334"/>
                <a:gd name="T2" fmla="*/ 2873 w 2887"/>
                <a:gd name="T3" fmla="*/ 2007 h 2334"/>
                <a:gd name="T4" fmla="*/ 2887 w 2887"/>
                <a:gd name="T5" fmla="*/ 2082 h 2334"/>
                <a:gd name="T6" fmla="*/ 2887 w 2887"/>
                <a:gd name="T7" fmla="*/ 2092 h 2334"/>
                <a:gd name="T8" fmla="*/ 1530 w 2887"/>
                <a:gd name="T9" fmla="*/ 2334 h 2334"/>
                <a:gd name="T10" fmla="*/ 1024 w 2887"/>
                <a:gd name="T11" fmla="*/ 2260 h 2334"/>
                <a:gd name="T12" fmla="*/ 0 w 2887"/>
                <a:gd name="T13" fmla="*/ 1079 h 2334"/>
                <a:gd name="T14" fmla="*/ 1132 w 2887"/>
                <a:gd name="T15" fmla="*/ 0 h 2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7" h="2334">
                  <a:moveTo>
                    <a:pt x="1132" y="0"/>
                  </a:moveTo>
                  <a:lnTo>
                    <a:pt x="2873" y="2007"/>
                  </a:lnTo>
                  <a:lnTo>
                    <a:pt x="2887" y="2082"/>
                  </a:lnTo>
                  <a:lnTo>
                    <a:pt x="2887" y="2092"/>
                  </a:lnTo>
                  <a:lnTo>
                    <a:pt x="1530" y="2334"/>
                  </a:lnTo>
                  <a:lnTo>
                    <a:pt x="1024" y="2260"/>
                  </a:lnTo>
                  <a:lnTo>
                    <a:pt x="0" y="1079"/>
                  </a:lnTo>
                  <a:lnTo>
                    <a:pt x="1132" y="0"/>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7" name="Freeform 2555"/>
            <p:cNvSpPr>
              <a:spLocks/>
            </p:cNvSpPr>
            <p:nvPr/>
          </p:nvSpPr>
          <p:spPr bwMode="auto">
            <a:xfrm flipH="1">
              <a:off x="1468277" y="780839"/>
              <a:ext cx="759506" cy="288414"/>
            </a:xfrm>
            <a:custGeom>
              <a:avLst/>
              <a:gdLst>
                <a:gd name="T0" fmla="*/ 1179 w 2621"/>
                <a:gd name="T1" fmla="*/ 889 h 1162"/>
                <a:gd name="T2" fmla="*/ 1195 w 2621"/>
                <a:gd name="T3" fmla="*/ 898 h 1162"/>
                <a:gd name="T4" fmla="*/ 1247 w 2621"/>
                <a:gd name="T5" fmla="*/ 916 h 1162"/>
                <a:gd name="T6" fmla="*/ 1359 w 2621"/>
                <a:gd name="T7" fmla="*/ 951 h 1162"/>
                <a:gd name="T8" fmla="*/ 1560 w 2621"/>
                <a:gd name="T9" fmla="*/ 1006 h 1162"/>
                <a:gd name="T10" fmla="*/ 1797 w 2621"/>
                <a:gd name="T11" fmla="*/ 1062 h 1162"/>
                <a:gd name="T12" fmla="*/ 2042 w 2621"/>
                <a:gd name="T13" fmla="*/ 1112 h 1162"/>
                <a:gd name="T14" fmla="*/ 2160 w 2621"/>
                <a:gd name="T15" fmla="*/ 1131 h 1162"/>
                <a:gd name="T16" fmla="*/ 2272 w 2621"/>
                <a:gd name="T17" fmla="*/ 1147 h 1162"/>
                <a:gd name="T18" fmla="*/ 2373 w 2621"/>
                <a:gd name="T19" fmla="*/ 1157 h 1162"/>
                <a:gd name="T20" fmla="*/ 2462 w 2621"/>
                <a:gd name="T21" fmla="*/ 1162 h 1162"/>
                <a:gd name="T22" fmla="*/ 2534 w 2621"/>
                <a:gd name="T23" fmla="*/ 1158 h 1162"/>
                <a:gd name="T24" fmla="*/ 2562 w 2621"/>
                <a:gd name="T25" fmla="*/ 1153 h 1162"/>
                <a:gd name="T26" fmla="*/ 2585 w 2621"/>
                <a:gd name="T27" fmla="*/ 1146 h 1162"/>
                <a:gd name="T28" fmla="*/ 2603 w 2621"/>
                <a:gd name="T29" fmla="*/ 1137 h 1162"/>
                <a:gd name="T30" fmla="*/ 2615 w 2621"/>
                <a:gd name="T31" fmla="*/ 1125 h 1162"/>
                <a:gd name="T32" fmla="*/ 2618 w 2621"/>
                <a:gd name="T33" fmla="*/ 1118 h 1162"/>
                <a:gd name="T34" fmla="*/ 2621 w 2621"/>
                <a:gd name="T35" fmla="*/ 1103 h 1162"/>
                <a:gd name="T36" fmla="*/ 2618 w 2621"/>
                <a:gd name="T37" fmla="*/ 1086 h 1162"/>
                <a:gd name="T38" fmla="*/ 2609 w 2621"/>
                <a:gd name="T39" fmla="*/ 1068 h 1162"/>
                <a:gd name="T40" fmla="*/ 2597 w 2621"/>
                <a:gd name="T41" fmla="*/ 1048 h 1162"/>
                <a:gd name="T42" fmla="*/ 2569 w 2621"/>
                <a:gd name="T43" fmla="*/ 1016 h 1162"/>
                <a:gd name="T44" fmla="*/ 2517 w 2621"/>
                <a:gd name="T45" fmla="*/ 969 h 1162"/>
                <a:gd name="T46" fmla="*/ 2452 w 2621"/>
                <a:gd name="T47" fmla="*/ 919 h 1162"/>
                <a:gd name="T48" fmla="*/ 2376 w 2621"/>
                <a:gd name="T49" fmla="*/ 866 h 1162"/>
                <a:gd name="T50" fmla="*/ 2291 w 2621"/>
                <a:gd name="T51" fmla="*/ 812 h 1162"/>
                <a:gd name="T52" fmla="*/ 2109 w 2621"/>
                <a:gd name="T53" fmla="*/ 704 h 1162"/>
                <a:gd name="T54" fmla="*/ 1926 w 2621"/>
                <a:gd name="T55" fmla="*/ 603 h 1162"/>
                <a:gd name="T56" fmla="*/ 1763 w 2621"/>
                <a:gd name="T57" fmla="*/ 518 h 1162"/>
                <a:gd name="T58" fmla="*/ 1605 w 2621"/>
                <a:gd name="T59" fmla="*/ 440 h 1162"/>
                <a:gd name="T60" fmla="*/ 747 w 2621"/>
                <a:gd name="T61" fmla="*/ 74 h 1162"/>
                <a:gd name="T62" fmla="*/ 658 w 2621"/>
                <a:gd name="T63" fmla="*/ 41 h 1162"/>
                <a:gd name="T64" fmla="*/ 577 w 2621"/>
                <a:gd name="T65" fmla="*/ 18 h 1162"/>
                <a:gd name="T66" fmla="*/ 502 w 2621"/>
                <a:gd name="T67" fmla="*/ 4 h 1162"/>
                <a:gd name="T68" fmla="*/ 434 w 2621"/>
                <a:gd name="T69" fmla="*/ 0 h 1162"/>
                <a:gd name="T70" fmla="*/ 372 w 2621"/>
                <a:gd name="T71" fmla="*/ 3 h 1162"/>
                <a:gd name="T72" fmla="*/ 316 w 2621"/>
                <a:gd name="T73" fmla="*/ 13 h 1162"/>
                <a:gd name="T74" fmla="*/ 264 w 2621"/>
                <a:gd name="T75" fmla="*/ 29 h 1162"/>
                <a:gd name="T76" fmla="*/ 220 w 2621"/>
                <a:gd name="T77" fmla="*/ 50 h 1162"/>
                <a:gd name="T78" fmla="*/ 178 w 2621"/>
                <a:gd name="T79" fmla="*/ 76 h 1162"/>
                <a:gd name="T80" fmla="*/ 142 w 2621"/>
                <a:gd name="T81" fmla="*/ 105 h 1162"/>
                <a:gd name="T82" fmla="*/ 110 w 2621"/>
                <a:gd name="T83" fmla="*/ 138 h 1162"/>
                <a:gd name="T84" fmla="*/ 82 w 2621"/>
                <a:gd name="T85" fmla="*/ 171 h 1162"/>
                <a:gd name="T86" fmla="*/ 57 w 2621"/>
                <a:gd name="T87" fmla="*/ 205 h 1162"/>
                <a:gd name="T88" fmla="*/ 16 w 2621"/>
                <a:gd name="T89" fmla="*/ 273 h 1162"/>
                <a:gd name="T90" fmla="*/ 0 w 2621"/>
                <a:gd name="T91" fmla="*/ 30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1" h="1162">
                  <a:moveTo>
                    <a:pt x="0" y="304"/>
                  </a:moveTo>
                  <a:lnTo>
                    <a:pt x="1179" y="889"/>
                  </a:lnTo>
                  <a:lnTo>
                    <a:pt x="1179" y="889"/>
                  </a:lnTo>
                  <a:lnTo>
                    <a:pt x="1195" y="898"/>
                  </a:lnTo>
                  <a:lnTo>
                    <a:pt x="1219" y="907"/>
                  </a:lnTo>
                  <a:lnTo>
                    <a:pt x="1247" y="916"/>
                  </a:lnTo>
                  <a:lnTo>
                    <a:pt x="1280" y="927"/>
                  </a:lnTo>
                  <a:lnTo>
                    <a:pt x="1359" y="951"/>
                  </a:lnTo>
                  <a:lnTo>
                    <a:pt x="1455" y="978"/>
                  </a:lnTo>
                  <a:lnTo>
                    <a:pt x="1560" y="1006"/>
                  </a:lnTo>
                  <a:lnTo>
                    <a:pt x="1676" y="1034"/>
                  </a:lnTo>
                  <a:lnTo>
                    <a:pt x="1797" y="1062"/>
                  </a:lnTo>
                  <a:lnTo>
                    <a:pt x="1919" y="1088"/>
                  </a:lnTo>
                  <a:lnTo>
                    <a:pt x="2042" y="1112"/>
                  </a:lnTo>
                  <a:lnTo>
                    <a:pt x="2102" y="1122"/>
                  </a:lnTo>
                  <a:lnTo>
                    <a:pt x="2160" y="1131"/>
                  </a:lnTo>
                  <a:lnTo>
                    <a:pt x="2217" y="1140"/>
                  </a:lnTo>
                  <a:lnTo>
                    <a:pt x="2272" y="1147"/>
                  </a:lnTo>
                  <a:lnTo>
                    <a:pt x="2324" y="1153"/>
                  </a:lnTo>
                  <a:lnTo>
                    <a:pt x="2373" y="1157"/>
                  </a:lnTo>
                  <a:lnTo>
                    <a:pt x="2419" y="1160"/>
                  </a:lnTo>
                  <a:lnTo>
                    <a:pt x="2462" y="1162"/>
                  </a:lnTo>
                  <a:lnTo>
                    <a:pt x="2500" y="1160"/>
                  </a:lnTo>
                  <a:lnTo>
                    <a:pt x="2534" y="1158"/>
                  </a:lnTo>
                  <a:lnTo>
                    <a:pt x="2548" y="1156"/>
                  </a:lnTo>
                  <a:lnTo>
                    <a:pt x="2562" y="1153"/>
                  </a:lnTo>
                  <a:lnTo>
                    <a:pt x="2574" y="1150"/>
                  </a:lnTo>
                  <a:lnTo>
                    <a:pt x="2585" y="1146"/>
                  </a:lnTo>
                  <a:lnTo>
                    <a:pt x="2595" y="1142"/>
                  </a:lnTo>
                  <a:lnTo>
                    <a:pt x="2603" y="1137"/>
                  </a:lnTo>
                  <a:lnTo>
                    <a:pt x="2610" y="1131"/>
                  </a:lnTo>
                  <a:lnTo>
                    <a:pt x="2615" y="1125"/>
                  </a:lnTo>
                  <a:lnTo>
                    <a:pt x="2615" y="1125"/>
                  </a:lnTo>
                  <a:lnTo>
                    <a:pt x="2618" y="1118"/>
                  </a:lnTo>
                  <a:lnTo>
                    <a:pt x="2620" y="1111"/>
                  </a:lnTo>
                  <a:lnTo>
                    <a:pt x="2621" y="1103"/>
                  </a:lnTo>
                  <a:lnTo>
                    <a:pt x="2620" y="1095"/>
                  </a:lnTo>
                  <a:lnTo>
                    <a:pt x="2618" y="1086"/>
                  </a:lnTo>
                  <a:lnTo>
                    <a:pt x="2615" y="1077"/>
                  </a:lnTo>
                  <a:lnTo>
                    <a:pt x="2609" y="1068"/>
                  </a:lnTo>
                  <a:lnTo>
                    <a:pt x="2603" y="1058"/>
                  </a:lnTo>
                  <a:lnTo>
                    <a:pt x="2597" y="1048"/>
                  </a:lnTo>
                  <a:lnTo>
                    <a:pt x="2588" y="1037"/>
                  </a:lnTo>
                  <a:lnTo>
                    <a:pt x="2569" y="1016"/>
                  </a:lnTo>
                  <a:lnTo>
                    <a:pt x="2544" y="993"/>
                  </a:lnTo>
                  <a:lnTo>
                    <a:pt x="2517" y="969"/>
                  </a:lnTo>
                  <a:lnTo>
                    <a:pt x="2486" y="944"/>
                  </a:lnTo>
                  <a:lnTo>
                    <a:pt x="2452" y="919"/>
                  </a:lnTo>
                  <a:lnTo>
                    <a:pt x="2415" y="893"/>
                  </a:lnTo>
                  <a:lnTo>
                    <a:pt x="2376" y="866"/>
                  </a:lnTo>
                  <a:lnTo>
                    <a:pt x="2334" y="839"/>
                  </a:lnTo>
                  <a:lnTo>
                    <a:pt x="2291" y="812"/>
                  </a:lnTo>
                  <a:lnTo>
                    <a:pt x="2202" y="758"/>
                  </a:lnTo>
                  <a:lnTo>
                    <a:pt x="2109" y="704"/>
                  </a:lnTo>
                  <a:lnTo>
                    <a:pt x="2016" y="652"/>
                  </a:lnTo>
                  <a:lnTo>
                    <a:pt x="1926" y="603"/>
                  </a:lnTo>
                  <a:lnTo>
                    <a:pt x="1841" y="558"/>
                  </a:lnTo>
                  <a:lnTo>
                    <a:pt x="1763" y="518"/>
                  </a:lnTo>
                  <a:lnTo>
                    <a:pt x="1696" y="484"/>
                  </a:lnTo>
                  <a:lnTo>
                    <a:pt x="1605" y="440"/>
                  </a:lnTo>
                  <a:lnTo>
                    <a:pt x="747" y="74"/>
                  </a:lnTo>
                  <a:lnTo>
                    <a:pt x="747" y="74"/>
                  </a:lnTo>
                  <a:lnTo>
                    <a:pt x="702" y="56"/>
                  </a:lnTo>
                  <a:lnTo>
                    <a:pt x="658" y="41"/>
                  </a:lnTo>
                  <a:lnTo>
                    <a:pt x="617" y="28"/>
                  </a:lnTo>
                  <a:lnTo>
                    <a:pt x="577" y="18"/>
                  </a:lnTo>
                  <a:lnTo>
                    <a:pt x="538" y="9"/>
                  </a:lnTo>
                  <a:lnTo>
                    <a:pt x="502" y="4"/>
                  </a:lnTo>
                  <a:lnTo>
                    <a:pt x="467" y="1"/>
                  </a:lnTo>
                  <a:lnTo>
                    <a:pt x="434" y="0"/>
                  </a:lnTo>
                  <a:lnTo>
                    <a:pt x="402" y="0"/>
                  </a:lnTo>
                  <a:lnTo>
                    <a:pt x="372" y="3"/>
                  </a:lnTo>
                  <a:lnTo>
                    <a:pt x="343" y="6"/>
                  </a:lnTo>
                  <a:lnTo>
                    <a:pt x="316" y="13"/>
                  </a:lnTo>
                  <a:lnTo>
                    <a:pt x="289" y="20"/>
                  </a:lnTo>
                  <a:lnTo>
                    <a:pt x="264" y="29"/>
                  </a:lnTo>
                  <a:lnTo>
                    <a:pt x="241" y="38"/>
                  </a:lnTo>
                  <a:lnTo>
                    <a:pt x="220" y="50"/>
                  </a:lnTo>
                  <a:lnTo>
                    <a:pt x="198" y="62"/>
                  </a:lnTo>
                  <a:lnTo>
                    <a:pt x="178" y="76"/>
                  </a:lnTo>
                  <a:lnTo>
                    <a:pt x="159" y="90"/>
                  </a:lnTo>
                  <a:lnTo>
                    <a:pt x="142" y="105"/>
                  </a:lnTo>
                  <a:lnTo>
                    <a:pt x="125" y="122"/>
                  </a:lnTo>
                  <a:lnTo>
                    <a:pt x="110" y="138"/>
                  </a:lnTo>
                  <a:lnTo>
                    <a:pt x="95" y="154"/>
                  </a:lnTo>
                  <a:lnTo>
                    <a:pt x="82" y="171"/>
                  </a:lnTo>
                  <a:lnTo>
                    <a:pt x="68" y="189"/>
                  </a:lnTo>
                  <a:lnTo>
                    <a:pt x="57" y="205"/>
                  </a:lnTo>
                  <a:lnTo>
                    <a:pt x="36" y="239"/>
                  </a:lnTo>
                  <a:lnTo>
                    <a:pt x="16" y="273"/>
                  </a:lnTo>
                  <a:lnTo>
                    <a:pt x="0" y="304"/>
                  </a:lnTo>
                  <a:lnTo>
                    <a:pt x="0" y="304"/>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8" name="Freeform 2556"/>
            <p:cNvSpPr>
              <a:spLocks/>
            </p:cNvSpPr>
            <p:nvPr/>
          </p:nvSpPr>
          <p:spPr bwMode="auto">
            <a:xfrm flipH="1">
              <a:off x="1183245" y="261347"/>
              <a:ext cx="1187054" cy="816592"/>
            </a:xfrm>
            <a:custGeom>
              <a:avLst/>
              <a:gdLst>
                <a:gd name="T0" fmla="*/ 1338 w 4097"/>
                <a:gd name="T1" fmla="*/ 1066 h 3288"/>
                <a:gd name="T2" fmla="*/ 1356 w 4097"/>
                <a:gd name="T3" fmla="*/ 982 h 3288"/>
                <a:gd name="T4" fmla="*/ 1401 w 4097"/>
                <a:gd name="T5" fmla="*/ 911 h 3288"/>
                <a:gd name="T6" fmla="*/ 1469 w 4097"/>
                <a:gd name="T7" fmla="*/ 857 h 3288"/>
                <a:gd name="T8" fmla="*/ 1551 w 4097"/>
                <a:gd name="T9" fmla="*/ 821 h 3288"/>
                <a:gd name="T10" fmla="*/ 1641 w 4097"/>
                <a:gd name="T11" fmla="*/ 806 h 3288"/>
                <a:gd name="T12" fmla="*/ 1734 w 4097"/>
                <a:gd name="T13" fmla="*/ 815 h 3288"/>
                <a:gd name="T14" fmla="*/ 1823 w 4097"/>
                <a:gd name="T15" fmla="*/ 850 h 3288"/>
                <a:gd name="T16" fmla="*/ 1883 w 4097"/>
                <a:gd name="T17" fmla="*/ 894 h 3288"/>
                <a:gd name="T18" fmla="*/ 1879 w 4097"/>
                <a:gd name="T19" fmla="*/ 805 h 3288"/>
                <a:gd name="T20" fmla="*/ 1906 w 4097"/>
                <a:gd name="T21" fmla="*/ 727 h 3288"/>
                <a:gd name="T22" fmla="*/ 1957 w 4097"/>
                <a:gd name="T23" fmla="*/ 662 h 3288"/>
                <a:gd name="T24" fmla="*/ 2027 w 4097"/>
                <a:gd name="T25" fmla="*/ 615 h 3288"/>
                <a:gd name="T26" fmla="*/ 2109 w 4097"/>
                <a:gd name="T27" fmla="*/ 584 h 3288"/>
                <a:gd name="T28" fmla="*/ 2199 w 4097"/>
                <a:gd name="T29" fmla="*/ 575 h 3288"/>
                <a:gd name="T30" fmla="*/ 2289 w 4097"/>
                <a:gd name="T31" fmla="*/ 588 h 3288"/>
                <a:gd name="T32" fmla="*/ 2374 w 4097"/>
                <a:gd name="T33" fmla="*/ 625 h 3288"/>
                <a:gd name="T34" fmla="*/ 2380 w 4097"/>
                <a:gd name="T35" fmla="*/ 562 h 3288"/>
                <a:gd name="T36" fmla="*/ 2414 w 4097"/>
                <a:gd name="T37" fmla="*/ 487 h 3288"/>
                <a:gd name="T38" fmla="*/ 2474 w 4097"/>
                <a:gd name="T39" fmla="*/ 429 h 3288"/>
                <a:gd name="T40" fmla="*/ 2550 w 4097"/>
                <a:gd name="T41" fmla="*/ 389 h 3288"/>
                <a:gd name="T42" fmla="*/ 2636 w 4097"/>
                <a:gd name="T43" fmla="*/ 369 h 3288"/>
                <a:gd name="T44" fmla="*/ 2727 w 4097"/>
                <a:gd name="T45" fmla="*/ 373 h 3288"/>
                <a:gd name="T46" fmla="*/ 2815 w 4097"/>
                <a:gd name="T47" fmla="*/ 402 h 3288"/>
                <a:gd name="T48" fmla="*/ 2893 w 4097"/>
                <a:gd name="T49" fmla="*/ 459 h 3288"/>
                <a:gd name="T50" fmla="*/ 3750 w 4097"/>
                <a:gd name="T51" fmla="*/ 1480 h 3288"/>
                <a:gd name="T52" fmla="*/ 3830 w 4097"/>
                <a:gd name="T53" fmla="*/ 1595 h 3288"/>
                <a:gd name="T54" fmla="*/ 3901 w 4097"/>
                <a:gd name="T55" fmla="*/ 1721 h 3288"/>
                <a:gd name="T56" fmla="*/ 3976 w 4097"/>
                <a:gd name="T57" fmla="*/ 1890 h 3288"/>
                <a:gd name="T58" fmla="*/ 4060 w 4097"/>
                <a:gd name="T59" fmla="*/ 2158 h 3288"/>
                <a:gd name="T60" fmla="*/ 4095 w 4097"/>
                <a:gd name="T61" fmla="*/ 2362 h 3288"/>
                <a:gd name="T62" fmla="*/ 4097 w 4097"/>
                <a:gd name="T63" fmla="*/ 2433 h 3288"/>
                <a:gd name="T64" fmla="*/ 4085 w 4097"/>
                <a:gd name="T65" fmla="*/ 2558 h 3288"/>
                <a:gd name="T66" fmla="*/ 4054 w 4097"/>
                <a:gd name="T67" fmla="*/ 2673 h 3288"/>
                <a:gd name="T68" fmla="*/ 4008 w 4097"/>
                <a:gd name="T69" fmla="*/ 2778 h 3288"/>
                <a:gd name="T70" fmla="*/ 3947 w 4097"/>
                <a:gd name="T71" fmla="*/ 2872 h 3288"/>
                <a:gd name="T72" fmla="*/ 3874 w 4097"/>
                <a:gd name="T73" fmla="*/ 2957 h 3288"/>
                <a:gd name="T74" fmla="*/ 3791 w 4097"/>
                <a:gd name="T75" fmla="*/ 3031 h 3288"/>
                <a:gd name="T76" fmla="*/ 3699 w 4097"/>
                <a:gd name="T77" fmla="*/ 3096 h 3288"/>
                <a:gd name="T78" fmla="*/ 3601 w 4097"/>
                <a:gd name="T79" fmla="*/ 3151 h 3288"/>
                <a:gd name="T80" fmla="*/ 3396 w 4097"/>
                <a:gd name="T81" fmla="*/ 3233 h 3288"/>
                <a:gd name="T82" fmla="*/ 3189 w 4097"/>
                <a:gd name="T83" fmla="*/ 3279 h 3288"/>
                <a:gd name="T84" fmla="*/ 2999 w 4097"/>
                <a:gd name="T85" fmla="*/ 3287 h 3288"/>
                <a:gd name="T86" fmla="*/ 2875 w 4097"/>
                <a:gd name="T87" fmla="*/ 3270 h 3288"/>
                <a:gd name="T88" fmla="*/ 2737 w 4097"/>
                <a:gd name="T89" fmla="*/ 3228 h 3288"/>
                <a:gd name="T90" fmla="*/ 2524 w 4097"/>
                <a:gd name="T91" fmla="*/ 3148 h 3288"/>
                <a:gd name="T92" fmla="*/ 2390 w 4097"/>
                <a:gd name="T93" fmla="*/ 3078 h 3288"/>
                <a:gd name="T94" fmla="*/ 2280 w 4097"/>
                <a:gd name="T95" fmla="*/ 2989 h 3288"/>
                <a:gd name="T96" fmla="*/ 76 w 4097"/>
                <a:gd name="T97" fmla="*/ 439 h 3288"/>
                <a:gd name="T98" fmla="*/ 35 w 4097"/>
                <a:gd name="T99" fmla="*/ 376 h 3288"/>
                <a:gd name="T100" fmla="*/ 10 w 4097"/>
                <a:gd name="T101" fmla="*/ 317 h 3288"/>
                <a:gd name="T102" fmla="*/ 0 w 4097"/>
                <a:gd name="T103" fmla="*/ 259 h 3288"/>
                <a:gd name="T104" fmla="*/ 4 w 4097"/>
                <a:gd name="T105" fmla="*/ 205 h 3288"/>
                <a:gd name="T106" fmla="*/ 19 w 4097"/>
                <a:gd name="T107" fmla="*/ 157 h 3288"/>
                <a:gd name="T108" fmla="*/ 45 w 4097"/>
                <a:gd name="T109" fmla="*/ 112 h 3288"/>
                <a:gd name="T110" fmla="*/ 111 w 4097"/>
                <a:gd name="T111" fmla="*/ 51 h 3288"/>
                <a:gd name="T112" fmla="*/ 210 w 4097"/>
                <a:gd name="T113" fmla="*/ 9 h 3288"/>
                <a:gd name="T114" fmla="*/ 320 w 4097"/>
                <a:gd name="T115" fmla="*/ 1 h 3288"/>
                <a:gd name="T116" fmla="*/ 376 w 4097"/>
                <a:gd name="T117" fmla="*/ 13 h 3288"/>
                <a:gd name="T118" fmla="*/ 431 w 4097"/>
                <a:gd name="T119" fmla="*/ 36 h 3288"/>
                <a:gd name="T120" fmla="*/ 483 w 4097"/>
                <a:gd name="T121" fmla="*/ 70 h 3288"/>
                <a:gd name="T122" fmla="*/ 529 w 4097"/>
                <a:gd name="T123" fmla="*/ 117 h 3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97" h="3288">
                  <a:moveTo>
                    <a:pt x="529" y="117"/>
                  </a:moveTo>
                  <a:lnTo>
                    <a:pt x="1338" y="1089"/>
                  </a:lnTo>
                  <a:lnTo>
                    <a:pt x="1338" y="1089"/>
                  </a:lnTo>
                  <a:lnTo>
                    <a:pt x="1338" y="1066"/>
                  </a:lnTo>
                  <a:lnTo>
                    <a:pt x="1340" y="1043"/>
                  </a:lnTo>
                  <a:lnTo>
                    <a:pt x="1343" y="1022"/>
                  </a:lnTo>
                  <a:lnTo>
                    <a:pt x="1349" y="1001"/>
                  </a:lnTo>
                  <a:lnTo>
                    <a:pt x="1356" y="982"/>
                  </a:lnTo>
                  <a:lnTo>
                    <a:pt x="1365" y="962"/>
                  </a:lnTo>
                  <a:lnTo>
                    <a:pt x="1376" y="944"/>
                  </a:lnTo>
                  <a:lnTo>
                    <a:pt x="1388" y="927"/>
                  </a:lnTo>
                  <a:lnTo>
                    <a:pt x="1401" y="911"/>
                  </a:lnTo>
                  <a:lnTo>
                    <a:pt x="1417" y="895"/>
                  </a:lnTo>
                  <a:lnTo>
                    <a:pt x="1433" y="881"/>
                  </a:lnTo>
                  <a:lnTo>
                    <a:pt x="1451" y="868"/>
                  </a:lnTo>
                  <a:lnTo>
                    <a:pt x="1469" y="857"/>
                  </a:lnTo>
                  <a:lnTo>
                    <a:pt x="1489" y="846"/>
                  </a:lnTo>
                  <a:lnTo>
                    <a:pt x="1509" y="836"/>
                  </a:lnTo>
                  <a:lnTo>
                    <a:pt x="1529" y="827"/>
                  </a:lnTo>
                  <a:lnTo>
                    <a:pt x="1551" y="821"/>
                  </a:lnTo>
                  <a:lnTo>
                    <a:pt x="1573" y="815"/>
                  </a:lnTo>
                  <a:lnTo>
                    <a:pt x="1595" y="811"/>
                  </a:lnTo>
                  <a:lnTo>
                    <a:pt x="1619" y="808"/>
                  </a:lnTo>
                  <a:lnTo>
                    <a:pt x="1641" y="806"/>
                  </a:lnTo>
                  <a:lnTo>
                    <a:pt x="1665" y="806"/>
                  </a:lnTo>
                  <a:lnTo>
                    <a:pt x="1688" y="808"/>
                  </a:lnTo>
                  <a:lnTo>
                    <a:pt x="1711" y="810"/>
                  </a:lnTo>
                  <a:lnTo>
                    <a:pt x="1734" y="815"/>
                  </a:lnTo>
                  <a:lnTo>
                    <a:pt x="1757" y="821"/>
                  </a:lnTo>
                  <a:lnTo>
                    <a:pt x="1779" y="830"/>
                  </a:lnTo>
                  <a:lnTo>
                    <a:pt x="1802" y="838"/>
                  </a:lnTo>
                  <a:lnTo>
                    <a:pt x="1823" y="850"/>
                  </a:lnTo>
                  <a:lnTo>
                    <a:pt x="1843" y="863"/>
                  </a:lnTo>
                  <a:lnTo>
                    <a:pt x="1863" y="878"/>
                  </a:lnTo>
                  <a:lnTo>
                    <a:pt x="1883" y="894"/>
                  </a:lnTo>
                  <a:lnTo>
                    <a:pt x="1883" y="894"/>
                  </a:lnTo>
                  <a:lnTo>
                    <a:pt x="1878" y="872"/>
                  </a:lnTo>
                  <a:lnTo>
                    <a:pt x="1877" y="848"/>
                  </a:lnTo>
                  <a:lnTo>
                    <a:pt x="1877" y="826"/>
                  </a:lnTo>
                  <a:lnTo>
                    <a:pt x="1879" y="805"/>
                  </a:lnTo>
                  <a:lnTo>
                    <a:pt x="1883" y="784"/>
                  </a:lnTo>
                  <a:lnTo>
                    <a:pt x="1889" y="765"/>
                  </a:lnTo>
                  <a:lnTo>
                    <a:pt x="1896" y="745"/>
                  </a:lnTo>
                  <a:lnTo>
                    <a:pt x="1906" y="727"/>
                  </a:lnTo>
                  <a:lnTo>
                    <a:pt x="1916" y="710"/>
                  </a:lnTo>
                  <a:lnTo>
                    <a:pt x="1929" y="692"/>
                  </a:lnTo>
                  <a:lnTo>
                    <a:pt x="1942" y="677"/>
                  </a:lnTo>
                  <a:lnTo>
                    <a:pt x="1957" y="662"/>
                  </a:lnTo>
                  <a:lnTo>
                    <a:pt x="1973" y="649"/>
                  </a:lnTo>
                  <a:lnTo>
                    <a:pt x="1990" y="636"/>
                  </a:lnTo>
                  <a:lnTo>
                    <a:pt x="2008" y="624"/>
                  </a:lnTo>
                  <a:lnTo>
                    <a:pt x="2027" y="615"/>
                  </a:lnTo>
                  <a:lnTo>
                    <a:pt x="2046" y="605"/>
                  </a:lnTo>
                  <a:lnTo>
                    <a:pt x="2067" y="597"/>
                  </a:lnTo>
                  <a:lnTo>
                    <a:pt x="2088" y="590"/>
                  </a:lnTo>
                  <a:lnTo>
                    <a:pt x="2109" y="584"/>
                  </a:lnTo>
                  <a:lnTo>
                    <a:pt x="2132" y="580"/>
                  </a:lnTo>
                  <a:lnTo>
                    <a:pt x="2153" y="577"/>
                  </a:lnTo>
                  <a:lnTo>
                    <a:pt x="2175" y="575"/>
                  </a:lnTo>
                  <a:lnTo>
                    <a:pt x="2199" y="575"/>
                  </a:lnTo>
                  <a:lnTo>
                    <a:pt x="2221" y="576"/>
                  </a:lnTo>
                  <a:lnTo>
                    <a:pt x="2244" y="578"/>
                  </a:lnTo>
                  <a:lnTo>
                    <a:pt x="2266" y="582"/>
                  </a:lnTo>
                  <a:lnTo>
                    <a:pt x="2289" y="588"/>
                  </a:lnTo>
                  <a:lnTo>
                    <a:pt x="2310" y="595"/>
                  </a:lnTo>
                  <a:lnTo>
                    <a:pt x="2332" y="604"/>
                  </a:lnTo>
                  <a:lnTo>
                    <a:pt x="2353" y="614"/>
                  </a:lnTo>
                  <a:lnTo>
                    <a:pt x="2374" y="625"/>
                  </a:lnTo>
                  <a:lnTo>
                    <a:pt x="2374" y="625"/>
                  </a:lnTo>
                  <a:lnTo>
                    <a:pt x="2374" y="604"/>
                  </a:lnTo>
                  <a:lnTo>
                    <a:pt x="2375" y="582"/>
                  </a:lnTo>
                  <a:lnTo>
                    <a:pt x="2380" y="562"/>
                  </a:lnTo>
                  <a:lnTo>
                    <a:pt x="2386" y="541"/>
                  </a:lnTo>
                  <a:lnTo>
                    <a:pt x="2394" y="523"/>
                  </a:lnTo>
                  <a:lnTo>
                    <a:pt x="2403" y="504"/>
                  </a:lnTo>
                  <a:lnTo>
                    <a:pt x="2414" y="487"/>
                  </a:lnTo>
                  <a:lnTo>
                    <a:pt x="2428" y="471"/>
                  </a:lnTo>
                  <a:lnTo>
                    <a:pt x="2441" y="456"/>
                  </a:lnTo>
                  <a:lnTo>
                    <a:pt x="2457" y="442"/>
                  </a:lnTo>
                  <a:lnTo>
                    <a:pt x="2474" y="429"/>
                  </a:lnTo>
                  <a:lnTo>
                    <a:pt x="2491" y="417"/>
                  </a:lnTo>
                  <a:lnTo>
                    <a:pt x="2510" y="406"/>
                  </a:lnTo>
                  <a:lnTo>
                    <a:pt x="2529" y="398"/>
                  </a:lnTo>
                  <a:lnTo>
                    <a:pt x="2550" y="389"/>
                  </a:lnTo>
                  <a:lnTo>
                    <a:pt x="2570" y="382"/>
                  </a:lnTo>
                  <a:lnTo>
                    <a:pt x="2592" y="376"/>
                  </a:lnTo>
                  <a:lnTo>
                    <a:pt x="2614" y="372"/>
                  </a:lnTo>
                  <a:lnTo>
                    <a:pt x="2636" y="369"/>
                  </a:lnTo>
                  <a:lnTo>
                    <a:pt x="2659" y="368"/>
                  </a:lnTo>
                  <a:lnTo>
                    <a:pt x="2681" y="368"/>
                  </a:lnTo>
                  <a:lnTo>
                    <a:pt x="2704" y="369"/>
                  </a:lnTo>
                  <a:lnTo>
                    <a:pt x="2727" y="373"/>
                  </a:lnTo>
                  <a:lnTo>
                    <a:pt x="2750" y="378"/>
                  </a:lnTo>
                  <a:lnTo>
                    <a:pt x="2771" y="385"/>
                  </a:lnTo>
                  <a:lnTo>
                    <a:pt x="2793" y="392"/>
                  </a:lnTo>
                  <a:lnTo>
                    <a:pt x="2815" y="402"/>
                  </a:lnTo>
                  <a:lnTo>
                    <a:pt x="2835" y="414"/>
                  </a:lnTo>
                  <a:lnTo>
                    <a:pt x="2855" y="427"/>
                  </a:lnTo>
                  <a:lnTo>
                    <a:pt x="2874" y="442"/>
                  </a:lnTo>
                  <a:lnTo>
                    <a:pt x="2893" y="459"/>
                  </a:lnTo>
                  <a:lnTo>
                    <a:pt x="2910" y="479"/>
                  </a:lnTo>
                  <a:lnTo>
                    <a:pt x="3729" y="1454"/>
                  </a:lnTo>
                  <a:lnTo>
                    <a:pt x="3729" y="1454"/>
                  </a:lnTo>
                  <a:lnTo>
                    <a:pt x="3750" y="1480"/>
                  </a:lnTo>
                  <a:lnTo>
                    <a:pt x="3772" y="1507"/>
                  </a:lnTo>
                  <a:lnTo>
                    <a:pt x="3792" y="1536"/>
                  </a:lnTo>
                  <a:lnTo>
                    <a:pt x="3811" y="1565"/>
                  </a:lnTo>
                  <a:lnTo>
                    <a:pt x="3830" y="1595"/>
                  </a:lnTo>
                  <a:lnTo>
                    <a:pt x="3849" y="1625"/>
                  </a:lnTo>
                  <a:lnTo>
                    <a:pt x="3867" y="1657"/>
                  </a:lnTo>
                  <a:lnTo>
                    <a:pt x="3884" y="1689"/>
                  </a:lnTo>
                  <a:lnTo>
                    <a:pt x="3901" y="1721"/>
                  </a:lnTo>
                  <a:lnTo>
                    <a:pt x="3917" y="1755"/>
                  </a:lnTo>
                  <a:lnTo>
                    <a:pt x="3933" y="1788"/>
                  </a:lnTo>
                  <a:lnTo>
                    <a:pt x="3948" y="1822"/>
                  </a:lnTo>
                  <a:lnTo>
                    <a:pt x="3976" y="1890"/>
                  </a:lnTo>
                  <a:lnTo>
                    <a:pt x="4001" y="1958"/>
                  </a:lnTo>
                  <a:lnTo>
                    <a:pt x="4023" y="2026"/>
                  </a:lnTo>
                  <a:lnTo>
                    <a:pt x="4043" y="2093"/>
                  </a:lnTo>
                  <a:lnTo>
                    <a:pt x="4060" y="2158"/>
                  </a:lnTo>
                  <a:lnTo>
                    <a:pt x="4073" y="2220"/>
                  </a:lnTo>
                  <a:lnTo>
                    <a:pt x="4085" y="2280"/>
                  </a:lnTo>
                  <a:lnTo>
                    <a:pt x="4091" y="2335"/>
                  </a:lnTo>
                  <a:lnTo>
                    <a:pt x="4095" y="2362"/>
                  </a:lnTo>
                  <a:lnTo>
                    <a:pt x="4096" y="2387"/>
                  </a:lnTo>
                  <a:lnTo>
                    <a:pt x="4097" y="2410"/>
                  </a:lnTo>
                  <a:lnTo>
                    <a:pt x="4097" y="2433"/>
                  </a:lnTo>
                  <a:lnTo>
                    <a:pt x="4097" y="2433"/>
                  </a:lnTo>
                  <a:lnTo>
                    <a:pt x="4096" y="2466"/>
                  </a:lnTo>
                  <a:lnTo>
                    <a:pt x="4094" y="2497"/>
                  </a:lnTo>
                  <a:lnTo>
                    <a:pt x="4090" y="2528"/>
                  </a:lnTo>
                  <a:lnTo>
                    <a:pt x="4085" y="2558"/>
                  </a:lnTo>
                  <a:lnTo>
                    <a:pt x="4079" y="2588"/>
                  </a:lnTo>
                  <a:lnTo>
                    <a:pt x="4072" y="2617"/>
                  </a:lnTo>
                  <a:lnTo>
                    <a:pt x="4063" y="2646"/>
                  </a:lnTo>
                  <a:lnTo>
                    <a:pt x="4054" y="2673"/>
                  </a:lnTo>
                  <a:lnTo>
                    <a:pt x="4044" y="2700"/>
                  </a:lnTo>
                  <a:lnTo>
                    <a:pt x="4033" y="2727"/>
                  </a:lnTo>
                  <a:lnTo>
                    <a:pt x="4021" y="2753"/>
                  </a:lnTo>
                  <a:lnTo>
                    <a:pt x="4008" y="2778"/>
                  </a:lnTo>
                  <a:lnTo>
                    <a:pt x="3994" y="2802"/>
                  </a:lnTo>
                  <a:lnTo>
                    <a:pt x="3979" y="2826"/>
                  </a:lnTo>
                  <a:lnTo>
                    <a:pt x="3963" y="2849"/>
                  </a:lnTo>
                  <a:lnTo>
                    <a:pt x="3947" y="2872"/>
                  </a:lnTo>
                  <a:lnTo>
                    <a:pt x="3930" y="2894"/>
                  </a:lnTo>
                  <a:lnTo>
                    <a:pt x="3912" y="2916"/>
                  </a:lnTo>
                  <a:lnTo>
                    <a:pt x="3893" y="2936"/>
                  </a:lnTo>
                  <a:lnTo>
                    <a:pt x="3874" y="2957"/>
                  </a:lnTo>
                  <a:lnTo>
                    <a:pt x="3854" y="2976"/>
                  </a:lnTo>
                  <a:lnTo>
                    <a:pt x="3833" y="2995"/>
                  </a:lnTo>
                  <a:lnTo>
                    <a:pt x="3812" y="3013"/>
                  </a:lnTo>
                  <a:lnTo>
                    <a:pt x="3791" y="3031"/>
                  </a:lnTo>
                  <a:lnTo>
                    <a:pt x="3768" y="3048"/>
                  </a:lnTo>
                  <a:lnTo>
                    <a:pt x="3746" y="3065"/>
                  </a:lnTo>
                  <a:lnTo>
                    <a:pt x="3722" y="3081"/>
                  </a:lnTo>
                  <a:lnTo>
                    <a:pt x="3699" y="3096"/>
                  </a:lnTo>
                  <a:lnTo>
                    <a:pt x="3675" y="3110"/>
                  </a:lnTo>
                  <a:lnTo>
                    <a:pt x="3651" y="3124"/>
                  </a:lnTo>
                  <a:lnTo>
                    <a:pt x="3626" y="3138"/>
                  </a:lnTo>
                  <a:lnTo>
                    <a:pt x="3601" y="3151"/>
                  </a:lnTo>
                  <a:lnTo>
                    <a:pt x="3551" y="3175"/>
                  </a:lnTo>
                  <a:lnTo>
                    <a:pt x="3499" y="3197"/>
                  </a:lnTo>
                  <a:lnTo>
                    <a:pt x="3447" y="3216"/>
                  </a:lnTo>
                  <a:lnTo>
                    <a:pt x="3396" y="3233"/>
                  </a:lnTo>
                  <a:lnTo>
                    <a:pt x="3343" y="3248"/>
                  </a:lnTo>
                  <a:lnTo>
                    <a:pt x="3292" y="3260"/>
                  </a:lnTo>
                  <a:lnTo>
                    <a:pt x="3240" y="3270"/>
                  </a:lnTo>
                  <a:lnTo>
                    <a:pt x="3189" y="3279"/>
                  </a:lnTo>
                  <a:lnTo>
                    <a:pt x="3139" y="3284"/>
                  </a:lnTo>
                  <a:lnTo>
                    <a:pt x="3091" y="3287"/>
                  </a:lnTo>
                  <a:lnTo>
                    <a:pt x="3044" y="3288"/>
                  </a:lnTo>
                  <a:lnTo>
                    <a:pt x="2999" y="3287"/>
                  </a:lnTo>
                  <a:lnTo>
                    <a:pt x="2955" y="3284"/>
                  </a:lnTo>
                  <a:lnTo>
                    <a:pt x="2915" y="3278"/>
                  </a:lnTo>
                  <a:lnTo>
                    <a:pt x="2894" y="3274"/>
                  </a:lnTo>
                  <a:lnTo>
                    <a:pt x="2875" y="3270"/>
                  </a:lnTo>
                  <a:lnTo>
                    <a:pt x="2857" y="3266"/>
                  </a:lnTo>
                  <a:lnTo>
                    <a:pt x="2839" y="3260"/>
                  </a:lnTo>
                  <a:lnTo>
                    <a:pt x="2839" y="3260"/>
                  </a:lnTo>
                  <a:lnTo>
                    <a:pt x="2737" y="3228"/>
                  </a:lnTo>
                  <a:lnTo>
                    <a:pt x="2645" y="3196"/>
                  </a:lnTo>
                  <a:lnTo>
                    <a:pt x="2603" y="3180"/>
                  </a:lnTo>
                  <a:lnTo>
                    <a:pt x="2562" y="3164"/>
                  </a:lnTo>
                  <a:lnTo>
                    <a:pt x="2524" y="3148"/>
                  </a:lnTo>
                  <a:lnTo>
                    <a:pt x="2487" y="3132"/>
                  </a:lnTo>
                  <a:lnTo>
                    <a:pt x="2454" y="3115"/>
                  </a:lnTo>
                  <a:lnTo>
                    <a:pt x="2420" y="3096"/>
                  </a:lnTo>
                  <a:lnTo>
                    <a:pt x="2390" y="3078"/>
                  </a:lnTo>
                  <a:lnTo>
                    <a:pt x="2360" y="3057"/>
                  </a:lnTo>
                  <a:lnTo>
                    <a:pt x="2332" y="3036"/>
                  </a:lnTo>
                  <a:lnTo>
                    <a:pt x="2305" y="3013"/>
                  </a:lnTo>
                  <a:lnTo>
                    <a:pt x="2280" y="2989"/>
                  </a:lnTo>
                  <a:lnTo>
                    <a:pt x="2256" y="2962"/>
                  </a:lnTo>
                  <a:lnTo>
                    <a:pt x="90" y="455"/>
                  </a:lnTo>
                  <a:lnTo>
                    <a:pt x="90" y="455"/>
                  </a:lnTo>
                  <a:lnTo>
                    <a:pt x="76" y="439"/>
                  </a:lnTo>
                  <a:lnTo>
                    <a:pt x="64" y="422"/>
                  </a:lnTo>
                  <a:lnTo>
                    <a:pt x="53" y="407"/>
                  </a:lnTo>
                  <a:lnTo>
                    <a:pt x="44" y="392"/>
                  </a:lnTo>
                  <a:lnTo>
                    <a:pt x="35" y="376"/>
                  </a:lnTo>
                  <a:lnTo>
                    <a:pt x="27" y="361"/>
                  </a:lnTo>
                  <a:lnTo>
                    <a:pt x="20" y="346"/>
                  </a:lnTo>
                  <a:lnTo>
                    <a:pt x="15" y="331"/>
                  </a:lnTo>
                  <a:lnTo>
                    <a:pt x="10" y="317"/>
                  </a:lnTo>
                  <a:lnTo>
                    <a:pt x="6" y="301"/>
                  </a:lnTo>
                  <a:lnTo>
                    <a:pt x="4" y="287"/>
                  </a:lnTo>
                  <a:lnTo>
                    <a:pt x="1" y="272"/>
                  </a:lnTo>
                  <a:lnTo>
                    <a:pt x="0" y="259"/>
                  </a:lnTo>
                  <a:lnTo>
                    <a:pt x="0" y="245"/>
                  </a:lnTo>
                  <a:lnTo>
                    <a:pt x="0" y="231"/>
                  </a:lnTo>
                  <a:lnTo>
                    <a:pt x="1" y="218"/>
                  </a:lnTo>
                  <a:lnTo>
                    <a:pt x="4" y="205"/>
                  </a:lnTo>
                  <a:lnTo>
                    <a:pt x="7" y="192"/>
                  </a:lnTo>
                  <a:lnTo>
                    <a:pt x="10" y="180"/>
                  </a:lnTo>
                  <a:lnTo>
                    <a:pt x="15" y="169"/>
                  </a:lnTo>
                  <a:lnTo>
                    <a:pt x="19" y="157"/>
                  </a:lnTo>
                  <a:lnTo>
                    <a:pt x="25" y="145"/>
                  </a:lnTo>
                  <a:lnTo>
                    <a:pt x="32" y="134"/>
                  </a:lnTo>
                  <a:lnTo>
                    <a:pt x="38" y="123"/>
                  </a:lnTo>
                  <a:lnTo>
                    <a:pt x="45" y="112"/>
                  </a:lnTo>
                  <a:lnTo>
                    <a:pt x="54" y="103"/>
                  </a:lnTo>
                  <a:lnTo>
                    <a:pt x="71" y="84"/>
                  </a:lnTo>
                  <a:lnTo>
                    <a:pt x="90" y="67"/>
                  </a:lnTo>
                  <a:lnTo>
                    <a:pt x="111" y="51"/>
                  </a:lnTo>
                  <a:lnTo>
                    <a:pt x="135" y="38"/>
                  </a:lnTo>
                  <a:lnTo>
                    <a:pt x="158" y="26"/>
                  </a:lnTo>
                  <a:lnTo>
                    <a:pt x="184" y="16"/>
                  </a:lnTo>
                  <a:lnTo>
                    <a:pt x="210" y="9"/>
                  </a:lnTo>
                  <a:lnTo>
                    <a:pt x="237" y="3"/>
                  </a:lnTo>
                  <a:lnTo>
                    <a:pt x="265" y="0"/>
                  </a:lnTo>
                  <a:lnTo>
                    <a:pt x="292" y="0"/>
                  </a:lnTo>
                  <a:lnTo>
                    <a:pt x="320" y="1"/>
                  </a:lnTo>
                  <a:lnTo>
                    <a:pt x="334" y="3"/>
                  </a:lnTo>
                  <a:lnTo>
                    <a:pt x="349" y="6"/>
                  </a:lnTo>
                  <a:lnTo>
                    <a:pt x="363" y="9"/>
                  </a:lnTo>
                  <a:lnTo>
                    <a:pt x="376" y="13"/>
                  </a:lnTo>
                  <a:lnTo>
                    <a:pt x="391" y="17"/>
                  </a:lnTo>
                  <a:lnTo>
                    <a:pt x="404" y="23"/>
                  </a:lnTo>
                  <a:lnTo>
                    <a:pt x="417" y="29"/>
                  </a:lnTo>
                  <a:lnTo>
                    <a:pt x="431" y="36"/>
                  </a:lnTo>
                  <a:lnTo>
                    <a:pt x="444" y="43"/>
                  </a:lnTo>
                  <a:lnTo>
                    <a:pt x="457" y="51"/>
                  </a:lnTo>
                  <a:lnTo>
                    <a:pt x="470" y="61"/>
                  </a:lnTo>
                  <a:lnTo>
                    <a:pt x="483" y="70"/>
                  </a:lnTo>
                  <a:lnTo>
                    <a:pt x="494" y="80"/>
                  </a:lnTo>
                  <a:lnTo>
                    <a:pt x="506" y="92"/>
                  </a:lnTo>
                  <a:lnTo>
                    <a:pt x="517" y="104"/>
                  </a:lnTo>
                  <a:lnTo>
                    <a:pt x="529" y="117"/>
                  </a:lnTo>
                  <a:lnTo>
                    <a:pt x="529" y="117"/>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9" name="Freeform 2557"/>
            <p:cNvSpPr>
              <a:spLocks noEditPoints="1"/>
            </p:cNvSpPr>
            <p:nvPr/>
          </p:nvSpPr>
          <p:spPr bwMode="auto">
            <a:xfrm flipH="1">
              <a:off x="1595151" y="287408"/>
              <a:ext cx="623942" cy="370073"/>
            </a:xfrm>
            <a:custGeom>
              <a:avLst/>
              <a:gdLst>
                <a:gd name="T0" fmla="*/ 2158 w 2158"/>
                <a:gd name="T1" fmla="*/ 854 h 1491"/>
                <a:gd name="T2" fmla="*/ 1858 w 2158"/>
                <a:gd name="T3" fmla="*/ 483 h 1491"/>
                <a:gd name="T4" fmla="*/ 1856 w 2158"/>
                <a:gd name="T5" fmla="*/ 503 h 1491"/>
                <a:gd name="T6" fmla="*/ 1857 w 2158"/>
                <a:gd name="T7" fmla="*/ 523 h 1491"/>
                <a:gd name="T8" fmla="*/ 1828 w 2158"/>
                <a:gd name="T9" fmla="*/ 507 h 1491"/>
                <a:gd name="T10" fmla="*/ 1797 w 2158"/>
                <a:gd name="T11" fmla="*/ 494 h 1491"/>
                <a:gd name="T12" fmla="*/ 1922 w 2158"/>
                <a:gd name="T13" fmla="*/ 620 h 1491"/>
                <a:gd name="T14" fmla="*/ 2158 w 2158"/>
                <a:gd name="T15" fmla="*/ 854 h 1491"/>
                <a:gd name="T16" fmla="*/ 0 w 2158"/>
                <a:gd name="T17" fmla="*/ 0 h 1491"/>
                <a:gd name="T18" fmla="*/ 9 w 2158"/>
                <a:gd name="T19" fmla="*/ 7 h 1491"/>
                <a:gd name="T20" fmla="*/ 43 w 2158"/>
                <a:gd name="T21" fmla="*/ 40 h 1491"/>
                <a:gd name="T22" fmla="*/ 125 w 2158"/>
                <a:gd name="T23" fmla="*/ 128 h 1491"/>
                <a:gd name="T24" fmla="*/ 280 w 2158"/>
                <a:gd name="T25" fmla="*/ 305 h 1491"/>
                <a:gd name="T26" fmla="*/ 470 w 2158"/>
                <a:gd name="T27" fmla="*/ 529 h 1491"/>
                <a:gd name="T28" fmla="*/ 678 w 2158"/>
                <a:gd name="T29" fmla="*/ 776 h 1491"/>
                <a:gd name="T30" fmla="*/ 881 w 2158"/>
                <a:gd name="T31" fmla="*/ 1023 h 1491"/>
                <a:gd name="T32" fmla="*/ 1062 w 2158"/>
                <a:gd name="T33" fmla="*/ 1248 h 1491"/>
                <a:gd name="T34" fmla="*/ 1200 w 2158"/>
                <a:gd name="T35" fmla="*/ 1426 h 1491"/>
                <a:gd name="T36" fmla="*/ 1247 w 2158"/>
                <a:gd name="T37" fmla="*/ 1491 h 1491"/>
                <a:gd name="T38" fmla="*/ 1134 w 2158"/>
                <a:gd name="T39" fmla="*/ 1367 h 1491"/>
                <a:gd name="T40" fmla="*/ 967 w 2158"/>
                <a:gd name="T41" fmla="*/ 1176 h 1491"/>
                <a:gd name="T42" fmla="*/ 551 w 2158"/>
                <a:gd name="T43" fmla="*/ 688 h 1491"/>
                <a:gd name="T44" fmla="*/ 254 w 2158"/>
                <a:gd name="T45" fmla="*/ 329 h 1491"/>
                <a:gd name="T46" fmla="*/ 102 w 2158"/>
                <a:gd name="T47" fmla="*/ 142 h 1491"/>
                <a:gd name="T48" fmla="*/ 28 w 2158"/>
                <a:gd name="T49" fmla="*/ 46 h 1491"/>
                <a:gd name="T50" fmla="*/ 4 w 2158"/>
                <a:gd name="T51" fmla="*/ 9 h 1491"/>
                <a:gd name="T52" fmla="*/ 0 w 2158"/>
                <a:gd name="T53" fmla="*/ 0 h 1491"/>
                <a:gd name="T54" fmla="*/ 1279 w 2158"/>
                <a:gd name="T55" fmla="*/ 672 h 1491"/>
                <a:gd name="T56" fmla="*/ 1305 w 2158"/>
                <a:gd name="T57" fmla="*/ 701 h 1491"/>
                <a:gd name="T58" fmla="*/ 1344 w 2158"/>
                <a:gd name="T59" fmla="*/ 750 h 1491"/>
                <a:gd name="T60" fmla="*/ 1362 w 2158"/>
                <a:gd name="T61" fmla="*/ 773 h 1491"/>
                <a:gd name="T62" fmla="*/ 1360 w 2158"/>
                <a:gd name="T63" fmla="*/ 744 h 1491"/>
                <a:gd name="T64" fmla="*/ 1360 w 2158"/>
                <a:gd name="T65" fmla="*/ 717 h 1491"/>
                <a:gd name="T66" fmla="*/ 1422 w 2158"/>
                <a:gd name="T67" fmla="*/ 792 h 1491"/>
                <a:gd name="T68" fmla="*/ 1542 w 2158"/>
                <a:gd name="T69" fmla="*/ 952 h 1491"/>
                <a:gd name="T70" fmla="*/ 1644 w 2158"/>
                <a:gd name="T71" fmla="*/ 1095 h 1491"/>
                <a:gd name="T72" fmla="*/ 1714 w 2158"/>
                <a:gd name="T73" fmla="*/ 1196 h 1491"/>
                <a:gd name="T74" fmla="*/ 1665 w 2158"/>
                <a:gd name="T75" fmla="*/ 1147 h 1491"/>
                <a:gd name="T76" fmla="*/ 1546 w 2158"/>
                <a:gd name="T77" fmla="*/ 1019 h 1491"/>
                <a:gd name="T78" fmla="*/ 1475 w 2158"/>
                <a:gd name="T79" fmla="*/ 938 h 1491"/>
                <a:gd name="T80" fmla="*/ 1403 w 2158"/>
                <a:gd name="T81" fmla="*/ 851 h 1491"/>
                <a:gd name="T82" fmla="*/ 1336 w 2158"/>
                <a:gd name="T83" fmla="*/ 760 h 1491"/>
                <a:gd name="T84" fmla="*/ 1279 w 2158"/>
                <a:gd name="T85" fmla="*/ 672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8" h="1491">
                  <a:moveTo>
                    <a:pt x="2158" y="854"/>
                  </a:moveTo>
                  <a:lnTo>
                    <a:pt x="2158" y="854"/>
                  </a:lnTo>
                  <a:lnTo>
                    <a:pt x="2061" y="734"/>
                  </a:lnTo>
                  <a:lnTo>
                    <a:pt x="1858" y="483"/>
                  </a:lnTo>
                  <a:lnTo>
                    <a:pt x="1858" y="483"/>
                  </a:lnTo>
                  <a:lnTo>
                    <a:pt x="1856" y="503"/>
                  </a:lnTo>
                  <a:lnTo>
                    <a:pt x="1857" y="523"/>
                  </a:lnTo>
                  <a:lnTo>
                    <a:pt x="1857" y="523"/>
                  </a:lnTo>
                  <a:lnTo>
                    <a:pt x="1842" y="516"/>
                  </a:lnTo>
                  <a:lnTo>
                    <a:pt x="1828" y="507"/>
                  </a:lnTo>
                  <a:lnTo>
                    <a:pt x="1813" y="501"/>
                  </a:lnTo>
                  <a:lnTo>
                    <a:pt x="1797" y="494"/>
                  </a:lnTo>
                  <a:lnTo>
                    <a:pt x="1797" y="494"/>
                  </a:lnTo>
                  <a:lnTo>
                    <a:pt x="1922" y="620"/>
                  </a:lnTo>
                  <a:lnTo>
                    <a:pt x="2039" y="735"/>
                  </a:lnTo>
                  <a:lnTo>
                    <a:pt x="2158" y="854"/>
                  </a:lnTo>
                  <a:lnTo>
                    <a:pt x="2158" y="854"/>
                  </a:lnTo>
                  <a:close/>
                  <a:moveTo>
                    <a:pt x="0" y="0"/>
                  </a:moveTo>
                  <a:lnTo>
                    <a:pt x="0" y="0"/>
                  </a:lnTo>
                  <a:lnTo>
                    <a:pt x="9" y="7"/>
                  </a:lnTo>
                  <a:lnTo>
                    <a:pt x="24" y="20"/>
                  </a:lnTo>
                  <a:lnTo>
                    <a:pt x="43" y="40"/>
                  </a:lnTo>
                  <a:lnTo>
                    <a:pt x="67" y="64"/>
                  </a:lnTo>
                  <a:lnTo>
                    <a:pt x="125" y="128"/>
                  </a:lnTo>
                  <a:lnTo>
                    <a:pt x="197" y="209"/>
                  </a:lnTo>
                  <a:lnTo>
                    <a:pt x="280" y="305"/>
                  </a:lnTo>
                  <a:lnTo>
                    <a:pt x="372" y="413"/>
                  </a:lnTo>
                  <a:lnTo>
                    <a:pt x="470" y="529"/>
                  </a:lnTo>
                  <a:lnTo>
                    <a:pt x="574" y="651"/>
                  </a:lnTo>
                  <a:lnTo>
                    <a:pt x="678" y="776"/>
                  </a:lnTo>
                  <a:lnTo>
                    <a:pt x="781" y="901"/>
                  </a:lnTo>
                  <a:lnTo>
                    <a:pt x="881" y="1023"/>
                  </a:lnTo>
                  <a:lnTo>
                    <a:pt x="975" y="1140"/>
                  </a:lnTo>
                  <a:lnTo>
                    <a:pt x="1062" y="1248"/>
                  </a:lnTo>
                  <a:lnTo>
                    <a:pt x="1137" y="1344"/>
                  </a:lnTo>
                  <a:lnTo>
                    <a:pt x="1200" y="1426"/>
                  </a:lnTo>
                  <a:lnTo>
                    <a:pt x="1247" y="1491"/>
                  </a:lnTo>
                  <a:lnTo>
                    <a:pt x="1247" y="1491"/>
                  </a:lnTo>
                  <a:lnTo>
                    <a:pt x="1200" y="1439"/>
                  </a:lnTo>
                  <a:lnTo>
                    <a:pt x="1134" y="1367"/>
                  </a:lnTo>
                  <a:lnTo>
                    <a:pt x="1057" y="1278"/>
                  </a:lnTo>
                  <a:lnTo>
                    <a:pt x="967" y="1176"/>
                  </a:lnTo>
                  <a:lnTo>
                    <a:pt x="765" y="940"/>
                  </a:lnTo>
                  <a:lnTo>
                    <a:pt x="551" y="688"/>
                  </a:lnTo>
                  <a:lnTo>
                    <a:pt x="346" y="441"/>
                  </a:lnTo>
                  <a:lnTo>
                    <a:pt x="254" y="329"/>
                  </a:lnTo>
                  <a:lnTo>
                    <a:pt x="171" y="229"/>
                  </a:lnTo>
                  <a:lnTo>
                    <a:pt x="102" y="142"/>
                  </a:lnTo>
                  <a:lnTo>
                    <a:pt x="49" y="73"/>
                  </a:lnTo>
                  <a:lnTo>
                    <a:pt x="28" y="46"/>
                  </a:lnTo>
                  <a:lnTo>
                    <a:pt x="14" y="25"/>
                  </a:lnTo>
                  <a:lnTo>
                    <a:pt x="4" y="9"/>
                  </a:lnTo>
                  <a:lnTo>
                    <a:pt x="0" y="0"/>
                  </a:lnTo>
                  <a:lnTo>
                    <a:pt x="0" y="0"/>
                  </a:lnTo>
                  <a:close/>
                  <a:moveTo>
                    <a:pt x="1279" y="672"/>
                  </a:moveTo>
                  <a:lnTo>
                    <a:pt x="1279" y="672"/>
                  </a:lnTo>
                  <a:lnTo>
                    <a:pt x="1293" y="688"/>
                  </a:lnTo>
                  <a:lnTo>
                    <a:pt x="1305" y="701"/>
                  </a:lnTo>
                  <a:lnTo>
                    <a:pt x="1326" y="726"/>
                  </a:lnTo>
                  <a:lnTo>
                    <a:pt x="1344" y="750"/>
                  </a:lnTo>
                  <a:lnTo>
                    <a:pt x="1362" y="773"/>
                  </a:lnTo>
                  <a:lnTo>
                    <a:pt x="1362" y="773"/>
                  </a:lnTo>
                  <a:lnTo>
                    <a:pt x="1360" y="759"/>
                  </a:lnTo>
                  <a:lnTo>
                    <a:pt x="1360" y="744"/>
                  </a:lnTo>
                  <a:lnTo>
                    <a:pt x="1360" y="717"/>
                  </a:lnTo>
                  <a:lnTo>
                    <a:pt x="1360" y="717"/>
                  </a:lnTo>
                  <a:lnTo>
                    <a:pt x="1390" y="753"/>
                  </a:lnTo>
                  <a:lnTo>
                    <a:pt x="1422" y="792"/>
                  </a:lnTo>
                  <a:lnTo>
                    <a:pt x="1482" y="872"/>
                  </a:lnTo>
                  <a:lnTo>
                    <a:pt x="1542" y="952"/>
                  </a:lnTo>
                  <a:lnTo>
                    <a:pt x="1597" y="1028"/>
                  </a:lnTo>
                  <a:lnTo>
                    <a:pt x="1644" y="1095"/>
                  </a:lnTo>
                  <a:lnTo>
                    <a:pt x="1681" y="1148"/>
                  </a:lnTo>
                  <a:lnTo>
                    <a:pt x="1714" y="1196"/>
                  </a:lnTo>
                  <a:lnTo>
                    <a:pt x="1714" y="1196"/>
                  </a:lnTo>
                  <a:lnTo>
                    <a:pt x="1665" y="1147"/>
                  </a:lnTo>
                  <a:lnTo>
                    <a:pt x="1611" y="1090"/>
                  </a:lnTo>
                  <a:lnTo>
                    <a:pt x="1546" y="1019"/>
                  </a:lnTo>
                  <a:lnTo>
                    <a:pt x="1511" y="980"/>
                  </a:lnTo>
                  <a:lnTo>
                    <a:pt x="1475" y="938"/>
                  </a:lnTo>
                  <a:lnTo>
                    <a:pt x="1438" y="895"/>
                  </a:lnTo>
                  <a:lnTo>
                    <a:pt x="1403" y="851"/>
                  </a:lnTo>
                  <a:lnTo>
                    <a:pt x="1369" y="805"/>
                  </a:lnTo>
                  <a:lnTo>
                    <a:pt x="1336" y="760"/>
                  </a:lnTo>
                  <a:lnTo>
                    <a:pt x="1306" y="716"/>
                  </a:lnTo>
                  <a:lnTo>
                    <a:pt x="1279" y="672"/>
                  </a:lnTo>
                  <a:lnTo>
                    <a:pt x="1279" y="672"/>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0" name="Freeform 2558"/>
            <p:cNvSpPr>
              <a:spLocks/>
            </p:cNvSpPr>
            <p:nvPr/>
          </p:nvSpPr>
          <p:spPr bwMode="auto">
            <a:xfrm flipH="1">
              <a:off x="892999" y="878135"/>
              <a:ext cx="604824" cy="477793"/>
            </a:xfrm>
            <a:custGeom>
              <a:avLst/>
              <a:gdLst>
                <a:gd name="T0" fmla="*/ 2091 w 2091"/>
                <a:gd name="T1" fmla="*/ 811 h 1928"/>
                <a:gd name="T2" fmla="*/ 1400 w 2091"/>
                <a:gd name="T3" fmla="*/ 0 h 1928"/>
                <a:gd name="T4" fmla="*/ 0 w 2091"/>
                <a:gd name="T5" fmla="*/ 1117 h 1928"/>
                <a:gd name="T6" fmla="*/ 691 w 2091"/>
                <a:gd name="T7" fmla="*/ 1928 h 1928"/>
                <a:gd name="T8" fmla="*/ 2091 w 2091"/>
                <a:gd name="T9" fmla="*/ 811 h 1928"/>
              </a:gdLst>
              <a:ahLst/>
              <a:cxnLst>
                <a:cxn ang="0">
                  <a:pos x="T0" y="T1"/>
                </a:cxn>
                <a:cxn ang="0">
                  <a:pos x="T2" y="T3"/>
                </a:cxn>
                <a:cxn ang="0">
                  <a:pos x="T4" y="T5"/>
                </a:cxn>
                <a:cxn ang="0">
                  <a:pos x="T6" y="T7"/>
                </a:cxn>
                <a:cxn ang="0">
                  <a:pos x="T8" y="T9"/>
                </a:cxn>
              </a:cxnLst>
              <a:rect l="0" t="0" r="r" b="b"/>
              <a:pathLst>
                <a:path w="2091" h="1928">
                  <a:moveTo>
                    <a:pt x="2091" y="811"/>
                  </a:moveTo>
                  <a:lnTo>
                    <a:pt x="1400" y="0"/>
                  </a:lnTo>
                  <a:lnTo>
                    <a:pt x="0" y="1117"/>
                  </a:lnTo>
                  <a:lnTo>
                    <a:pt x="691" y="1928"/>
                  </a:lnTo>
                  <a:lnTo>
                    <a:pt x="2091" y="8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1" name="Freeform 2559"/>
            <p:cNvSpPr>
              <a:spLocks/>
            </p:cNvSpPr>
            <p:nvPr/>
          </p:nvSpPr>
          <p:spPr bwMode="auto">
            <a:xfrm flipH="1">
              <a:off x="526281" y="1013654"/>
              <a:ext cx="846406" cy="436095"/>
            </a:xfrm>
            <a:custGeom>
              <a:avLst/>
              <a:gdLst>
                <a:gd name="T0" fmla="*/ 1650 w 2921"/>
                <a:gd name="T1" fmla="*/ 0 h 1756"/>
                <a:gd name="T2" fmla="*/ 2921 w 2921"/>
                <a:gd name="T3" fmla="*/ 1460 h 1756"/>
                <a:gd name="T4" fmla="*/ 2921 w 2921"/>
                <a:gd name="T5" fmla="*/ 1756 h 1756"/>
                <a:gd name="T6" fmla="*/ 382 w 2921"/>
                <a:gd name="T7" fmla="*/ 1756 h 1756"/>
                <a:gd name="T8" fmla="*/ 0 w 2921"/>
                <a:gd name="T9" fmla="*/ 1319 h 1756"/>
                <a:gd name="T10" fmla="*/ 1650 w 2921"/>
                <a:gd name="T11" fmla="*/ 0 h 1756"/>
              </a:gdLst>
              <a:ahLst/>
              <a:cxnLst>
                <a:cxn ang="0">
                  <a:pos x="T0" y="T1"/>
                </a:cxn>
                <a:cxn ang="0">
                  <a:pos x="T2" y="T3"/>
                </a:cxn>
                <a:cxn ang="0">
                  <a:pos x="T4" y="T5"/>
                </a:cxn>
                <a:cxn ang="0">
                  <a:pos x="T6" y="T7"/>
                </a:cxn>
                <a:cxn ang="0">
                  <a:pos x="T8" y="T9"/>
                </a:cxn>
                <a:cxn ang="0">
                  <a:pos x="T10" y="T11"/>
                </a:cxn>
              </a:cxnLst>
              <a:rect l="0" t="0" r="r" b="b"/>
              <a:pathLst>
                <a:path w="2921" h="1756">
                  <a:moveTo>
                    <a:pt x="1650" y="0"/>
                  </a:moveTo>
                  <a:lnTo>
                    <a:pt x="2921" y="1460"/>
                  </a:lnTo>
                  <a:lnTo>
                    <a:pt x="2921" y="1756"/>
                  </a:lnTo>
                  <a:lnTo>
                    <a:pt x="382" y="1756"/>
                  </a:lnTo>
                  <a:lnTo>
                    <a:pt x="0" y="1319"/>
                  </a:lnTo>
                  <a:lnTo>
                    <a:pt x="1650" y="0"/>
                  </a:lnTo>
                  <a:close/>
                </a:path>
              </a:pathLst>
            </a:custGeom>
            <a:solidFill>
              <a:srgbClr val="489A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2" name="Freeform 2560"/>
            <p:cNvSpPr>
              <a:spLocks/>
            </p:cNvSpPr>
            <p:nvPr/>
          </p:nvSpPr>
          <p:spPr bwMode="auto">
            <a:xfrm flipH="1">
              <a:off x="1061585" y="1258632"/>
              <a:ext cx="311102" cy="191117"/>
            </a:xfrm>
            <a:custGeom>
              <a:avLst/>
              <a:gdLst>
                <a:gd name="T0" fmla="*/ 1069 w 1069"/>
                <a:gd name="T1" fmla="*/ 769 h 769"/>
                <a:gd name="T2" fmla="*/ 414 w 1069"/>
                <a:gd name="T3" fmla="*/ 0 h 769"/>
                <a:gd name="T4" fmla="*/ 0 w 1069"/>
                <a:gd name="T5" fmla="*/ 332 h 769"/>
                <a:gd name="T6" fmla="*/ 382 w 1069"/>
                <a:gd name="T7" fmla="*/ 769 h 769"/>
                <a:gd name="T8" fmla="*/ 1069 w 1069"/>
                <a:gd name="T9" fmla="*/ 769 h 769"/>
              </a:gdLst>
              <a:ahLst/>
              <a:cxnLst>
                <a:cxn ang="0">
                  <a:pos x="T0" y="T1"/>
                </a:cxn>
                <a:cxn ang="0">
                  <a:pos x="T2" y="T3"/>
                </a:cxn>
                <a:cxn ang="0">
                  <a:pos x="T4" y="T5"/>
                </a:cxn>
                <a:cxn ang="0">
                  <a:pos x="T6" y="T7"/>
                </a:cxn>
                <a:cxn ang="0">
                  <a:pos x="T8" y="T9"/>
                </a:cxn>
              </a:cxnLst>
              <a:rect l="0" t="0" r="r" b="b"/>
              <a:pathLst>
                <a:path w="1069" h="769">
                  <a:moveTo>
                    <a:pt x="1069" y="769"/>
                  </a:moveTo>
                  <a:lnTo>
                    <a:pt x="414" y="0"/>
                  </a:lnTo>
                  <a:lnTo>
                    <a:pt x="0" y="332"/>
                  </a:lnTo>
                  <a:lnTo>
                    <a:pt x="382" y="769"/>
                  </a:lnTo>
                  <a:lnTo>
                    <a:pt x="1069" y="769"/>
                  </a:lnTo>
                  <a:close/>
                </a:path>
              </a:pathLst>
            </a:custGeom>
            <a:solidFill>
              <a:srgbClr val="358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3" name="Freeform 2561"/>
            <p:cNvSpPr>
              <a:spLocks/>
            </p:cNvSpPr>
            <p:nvPr/>
          </p:nvSpPr>
          <p:spPr bwMode="auto">
            <a:xfrm flipH="1">
              <a:off x="1252765" y="1097051"/>
              <a:ext cx="245058" cy="220654"/>
            </a:xfrm>
            <a:custGeom>
              <a:avLst/>
              <a:gdLst>
                <a:gd name="T0" fmla="*/ 848 w 848"/>
                <a:gd name="T1" fmla="*/ 652 h 886"/>
                <a:gd name="T2" fmla="*/ 292 w 848"/>
                <a:gd name="T3" fmla="*/ 0 h 886"/>
                <a:gd name="T4" fmla="*/ 0 w 848"/>
                <a:gd name="T5" fmla="*/ 232 h 886"/>
                <a:gd name="T6" fmla="*/ 556 w 848"/>
                <a:gd name="T7" fmla="*/ 886 h 886"/>
                <a:gd name="T8" fmla="*/ 848 w 848"/>
                <a:gd name="T9" fmla="*/ 652 h 886"/>
              </a:gdLst>
              <a:ahLst/>
              <a:cxnLst>
                <a:cxn ang="0">
                  <a:pos x="T0" y="T1"/>
                </a:cxn>
                <a:cxn ang="0">
                  <a:pos x="T2" y="T3"/>
                </a:cxn>
                <a:cxn ang="0">
                  <a:pos x="T4" y="T5"/>
                </a:cxn>
                <a:cxn ang="0">
                  <a:pos x="T6" y="T7"/>
                </a:cxn>
                <a:cxn ang="0">
                  <a:pos x="T8" y="T9"/>
                </a:cxn>
              </a:cxnLst>
              <a:rect l="0" t="0" r="r" b="b"/>
              <a:pathLst>
                <a:path w="848" h="886">
                  <a:moveTo>
                    <a:pt x="848" y="652"/>
                  </a:moveTo>
                  <a:lnTo>
                    <a:pt x="292" y="0"/>
                  </a:lnTo>
                  <a:lnTo>
                    <a:pt x="0" y="232"/>
                  </a:lnTo>
                  <a:lnTo>
                    <a:pt x="556" y="886"/>
                  </a:lnTo>
                  <a:lnTo>
                    <a:pt x="848" y="652"/>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4" name="Freeform 2562"/>
            <p:cNvSpPr>
              <a:spLocks/>
            </p:cNvSpPr>
            <p:nvPr/>
          </p:nvSpPr>
          <p:spPr bwMode="auto">
            <a:xfrm flipH="1">
              <a:off x="1468277" y="1067515"/>
              <a:ext cx="88638" cy="76447"/>
            </a:xfrm>
            <a:custGeom>
              <a:avLst/>
              <a:gdLst>
                <a:gd name="T0" fmla="*/ 264 w 306"/>
                <a:gd name="T1" fmla="*/ 304 h 304"/>
                <a:gd name="T2" fmla="*/ 0 w 306"/>
                <a:gd name="T3" fmla="*/ 0 h 304"/>
                <a:gd name="T4" fmla="*/ 0 w 306"/>
                <a:gd name="T5" fmla="*/ 0 h 304"/>
                <a:gd name="T6" fmla="*/ 15 w 306"/>
                <a:gd name="T7" fmla="*/ 5 h 304"/>
                <a:gd name="T8" fmla="*/ 30 w 306"/>
                <a:gd name="T9" fmla="*/ 12 h 304"/>
                <a:gd name="T10" fmla="*/ 47 w 306"/>
                <a:gd name="T11" fmla="*/ 21 h 304"/>
                <a:gd name="T12" fmla="*/ 65 w 306"/>
                <a:gd name="T13" fmla="*/ 33 h 304"/>
                <a:gd name="T14" fmla="*/ 83 w 306"/>
                <a:gd name="T15" fmla="*/ 47 h 304"/>
                <a:gd name="T16" fmla="*/ 102 w 306"/>
                <a:gd name="T17" fmla="*/ 63 h 304"/>
                <a:gd name="T18" fmla="*/ 122 w 306"/>
                <a:gd name="T19" fmla="*/ 80 h 304"/>
                <a:gd name="T20" fmla="*/ 141 w 306"/>
                <a:gd name="T21" fmla="*/ 99 h 304"/>
                <a:gd name="T22" fmla="*/ 183 w 306"/>
                <a:gd name="T23" fmla="*/ 139 h 304"/>
                <a:gd name="T24" fmla="*/ 224 w 306"/>
                <a:gd name="T25" fmla="*/ 182 h 304"/>
                <a:gd name="T26" fmla="*/ 266 w 306"/>
                <a:gd name="T27" fmla="*/ 226 h 304"/>
                <a:gd name="T28" fmla="*/ 306 w 306"/>
                <a:gd name="T29" fmla="*/ 269 h 304"/>
                <a:gd name="T30" fmla="*/ 264 w 306"/>
                <a:gd name="T3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6" h="304">
                  <a:moveTo>
                    <a:pt x="264" y="304"/>
                  </a:moveTo>
                  <a:lnTo>
                    <a:pt x="0" y="0"/>
                  </a:lnTo>
                  <a:lnTo>
                    <a:pt x="0" y="0"/>
                  </a:lnTo>
                  <a:lnTo>
                    <a:pt x="15" y="5"/>
                  </a:lnTo>
                  <a:lnTo>
                    <a:pt x="30" y="12"/>
                  </a:lnTo>
                  <a:lnTo>
                    <a:pt x="47" y="21"/>
                  </a:lnTo>
                  <a:lnTo>
                    <a:pt x="65" y="33"/>
                  </a:lnTo>
                  <a:lnTo>
                    <a:pt x="83" y="47"/>
                  </a:lnTo>
                  <a:lnTo>
                    <a:pt x="102" y="63"/>
                  </a:lnTo>
                  <a:lnTo>
                    <a:pt x="122" y="80"/>
                  </a:lnTo>
                  <a:lnTo>
                    <a:pt x="141" y="99"/>
                  </a:lnTo>
                  <a:lnTo>
                    <a:pt x="183" y="139"/>
                  </a:lnTo>
                  <a:lnTo>
                    <a:pt x="224" y="182"/>
                  </a:lnTo>
                  <a:lnTo>
                    <a:pt x="266" y="226"/>
                  </a:lnTo>
                  <a:lnTo>
                    <a:pt x="306" y="269"/>
                  </a:lnTo>
                  <a:lnTo>
                    <a:pt x="264" y="304"/>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5" name="Freeform 2563"/>
            <p:cNvSpPr>
              <a:spLocks/>
            </p:cNvSpPr>
            <p:nvPr/>
          </p:nvSpPr>
          <p:spPr bwMode="auto">
            <a:xfrm flipH="1">
              <a:off x="1548225" y="1067515"/>
              <a:ext cx="10428" cy="3475"/>
            </a:xfrm>
            <a:custGeom>
              <a:avLst/>
              <a:gdLst>
                <a:gd name="T0" fmla="*/ 37 w 37"/>
                <a:gd name="T1" fmla="*/ 12 h 12"/>
                <a:gd name="T2" fmla="*/ 37 w 37"/>
                <a:gd name="T3" fmla="*/ 12 h 12"/>
                <a:gd name="T4" fmla="*/ 0 w 37"/>
                <a:gd name="T5" fmla="*/ 0 h 12"/>
                <a:gd name="T6" fmla="*/ 0 w 37"/>
                <a:gd name="T7" fmla="*/ 0 h 12"/>
                <a:gd name="T8" fmla="*/ 8 w 37"/>
                <a:gd name="T9" fmla="*/ 1 h 12"/>
                <a:gd name="T10" fmla="*/ 17 w 37"/>
                <a:gd name="T11" fmla="*/ 4 h 12"/>
                <a:gd name="T12" fmla="*/ 27 w 37"/>
                <a:gd name="T13" fmla="*/ 8 h 12"/>
                <a:gd name="T14" fmla="*/ 37 w 37"/>
                <a:gd name="T15" fmla="*/ 12 h 12"/>
                <a:gd name="T16" fmla="*/ 37 w 37"/>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7" y="12"/>
                  </a:moveTo>
                  <a:lnTo>
                    <a:pt x="37" y="12"/>
                  </a:lnTo>
                  <a:lnTo>
                    <a:pt x="0" y="0"/>
                  </a:lnTo>
                  <a:lnTo>
                    <a:pt x="0" y="0"/>
                  </a:lnTo>
                  <a:lnTo>
                    <a:pt x="8" y="1"/>
                  </a:lnTo>
                  <a:lnTo>
                    <a:pt x="17" y="4"/>
                  </a:lnTo>
                  <a:lnTo>
                    <a:pt x="27" y="8"/>
                  </a:lnTo>
                  <a:lnTo>
                    <a:pt x="37" y="12"/>
                  </a:lnTo>
                  <a:lnTo>
                    <a:pt x="37" y="12"/>
                  </a:lnTo>
                  <a:close/>
                </a:path>
              </a:pathLst>
            </a:custGeom>
            <a:solidFill>
              <a:srgbClr val="C7A3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6" name="Freeform 2564"/>
            <p:cNvSpPr>
              <a:spLocks/>
            </p:cNvSpPr>
            <p:nvPr/>
          </p:nvSpPr>
          <p:spPr bwMode="auto">
            <a:xfrm flipH="1">
              <a:off x="1775903" y="124090"/>
              <a:ext cx="83424" cy="38223"/>
            </a:xfrm>
            <a:custGeom>
              <a:avLst/>
              <a:gdLst>
                <a:gd name="T0" fmla="*/ 283 w 283"/>
                <a:gd name="T1" fmla="*/ 18 h 156"/>
                <a:gd name="T2" fmla="*/ 283 w 283"/>
                <a:gd name="T3" fmla="*/ 18 h 156"/>
                <a:gd name="T4" fmla="*/ 224 w 283"/>
                <a:gd name="T5" fmla="*/ 0 h 156"/>
                <a:gd name="T6" fmla="*/ 0 w 283"/>
                <a:gd name="T7" fmla="*/ 156 h 156"/>
                <a:gd name="T8" fmla="*/ 283 w 283"/>
                <a:gd name="T9" fmla="*/ 18 h 156"/>
              </a:gdLst>
              <a:ahLst/>
              <a:cxnLst>
                <a:cxn ang="0">
                  <a:pos x="T0" y="T1"/>
                </a:cxn>
                <a:cxn ang="0">
                  <a:pos x="T2" y="T3"/>
                </a:cxn>
                <a:cxn ang="0">
                  <a:pos x="T4" y="T5"/>
                </a:cxn>
                <a:cxn ang="0">
                  <a:pos x="T6" y="T7"/>
                </a:cxn>
                <a:cxn ang="0">
                  <a:pos x="T8" y="T9"/>
                </a:cxn>
              </a:cxnLst>
              <a:rect l="0" t="0" r="r" b="b"/>
              <a:pathLst>
                <a:path w="283" h="156">
                  <a:moveTo>
                    <a:pt x="283" y="18"/>
                  </a:moveTo>
                  <a:lnTo>
                    <a:pt x="283" y="18"/>
                  </a:lnTo>
                  <a:lnTo>
                    <a:pt x="224" y="0"/>
                  </a:lnTo>
                  <a:lnTo>
                    <a:pt x="0" y="156"/>
                  </a:lnTo>
                  <a:lnTo>
                    <a:pt x="283" y="18"/>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7" name="Freeform 2565"/>
            <p:cNvSpPr>
              <a:spLocks/>
            </p:cNvSpPr>
            <p:nvPr/>
          </p:nvSpPr>
          <p:spPr bwMode="auto">
            <a:xfrm flipH="1">
              <a:off x="1689003" y="124090"/>
              <a:ext cx="121660" cy="19112"/>
            </a:xfrm>
            <a:custGeom>
              <a:avLst/>
              <a:gdLst>
                <a:gd name="T0" fmla="*/ 422 w 422"/>
                <a:gd name="T1" fmla="*/ 80 h 80"/>
                <a:gd name="T2" fmla="*/ 422 w 422"/>
                <a:gd name="T3" fmla="*/ 80 h 80"/>
                <a:gd name="T4" fmla="*/ 372 w 422"/>
                <a:gd name="T5" fmla="*/ 72 h 80"/>
                <a:gd name="T6" fmla="*/ 324 w 422"/>
                <a:gd name="T7" fmla="*/ 65 h 80"/>
                <a:gd name="T8" fmla="*/ 277 w 422"/>
                <a:gd name="T9" fmla="*/ 56 h 80"/>
                <a:gd name="T10" fmla="*/ 231 w 422"/>
                <a:gd name="T11" fmla="*/ 47 h 80"/>
                <a:gd name="T12" fmla="*/ 186 w 422"/>
                <a:gd name="T13" fmla="*/ 37 h 80"/>
                <a:gd name="T14" fmla="*/ 141 w 422"/>
                <a:gd name="T15" fmla="*/ 25 h 80"/>
                <a:gd name="T16" fmla="*/ 99 w 422"/>
                <a:gd name="T17" fmla="*/ 13 h 80"/>
                <a:gd name="T18" fmla="*/ 57 w 422"/>
                <a:gd name="T19" fmla="*/ 0 h 80"/>
                <a:gd name="T20" fmla="*/ 0 w 422"/>
                <a:gd name="T21" fmla="*/ 40 h 80"/>
                <a:gd name="T22" fmla="*/ 0 w 422"/>
                <a:gd name="T23" fmla="*/ 40 h 80"/>
                <a:gd name="T24" fmla="*/ 41 w 422"/>
                <a:gd name="T25" fmla="*/ 47 h 80"/>
                <a:gd name="T26" fmla="*/ 87 w 422"/>
                <a:gd name="T27" fmla="*/ 52 h 80"/>
                <a:gd name="T28" fmla="*/ 188 w 422"/>
                <a:gd name="T29" fmla="*/ 63 h 80"/>
                <a:gd name="T30" fmla="*/ 300 w 422"/>
                <a:gd name="T31" fmla="*/ 72 h 80"/>
                <a:gd name="T32" fmla="*/ 422 w 422"/>
                <a:gd name="T33" fmla="*/ 80 h 80"/>
                <a:gd name="T34" fmla="*/ 422 w 422"/>
                <a:gd name="T3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2" h="80">
                  <a:moveTo>
                    <a:pt x="422" y="80"/>
                  </a:moveTo>
                  <a:lnTo>
                    <a:pt x="422" y="80"/>
                  </a:lnTo>
                  <a:lnTo>
                    <a:pt x="372" y="72"/>
                  </a:lnTo>
                  <a:lnTo>
                    <a:pt x="324" y="65"/>
                  </a:lnTo>
                  <a:lnTo>
                    <a:pt x="277" y="56"/>
                  </a:lnTo>
                  <a:lnTo>
                    <a:pt x="231" y="47"/>
                  </a:lnTo>
                  <a:lnTo>
                    <a:pt x="186" y="37"/>
                  </a:lnTo>
                  <a:lnTo>
                    <a:pt x="141" y="25"/>
                  </a:lnTo>
                  <a:lnTo>
                    <a:pt x="99" y="13"/>
                  </a:lnTo>
                  <a:lnTo>
                    <a:pt x="57" y="0"/>
                  </a:lnTo>
                  <a:lnTo>
                    <a:pt x="0" y="40"/>
                  </a:lnTo>
                  <a:lnTo>
                    <a:pt x="0" y="40"/>
                  </a:lnTo>
                  <a:lnTo>
                    <a:pt x="41" y="47"/>
                  </a:lnTo>
                  <a:lnTo>
                    <a:pt x="87" y="52"/>
                  </a:lnTo>
                  <a:lnTo>
                    <a:pt x="188" y="63"/>
                  </a:lnTo>
                  <a:lnTo>
                    <a:pt x="300" y="72"/>
                  </a:lnTo>
                  <a:lnTo>
                    <a:pt x="422" y="80"/>
                  </a:lnTo>
                  <a:lnTo>
                    <a:pt x="422" y="80"/>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8" name="Freeform 2566"/>
            <p:cNvSpPr>
              <a:spLocks/>
            </p:cNvSpPr>
            <p:nvPr/>
          </p:nvSpPr>
          <p:spPr bwMode="auto">
            <a:xfrm flipH="1">
              <a:off x="1690741" y="124090"/>
              <a:ext cx="118184" cy="19112"/>
            </a:xfrm>
            <a:custGeom>
              <a:avLst/>
              <a:gdLst>
                <a:gd name="T0" fmla="*/ 412 w 412"/>
                <a:gd name="T1" fmla="*/ 79 h 79"/>
                <a:gd name="T2" fmla="*/ 412 w 412"/>
                <a:gd name="T3" fmla="*/ 79 h 79"/>
                <a:gd name="T4" fmla="*/ 364 w 412"/>
                <a:gd name="T5" fmla="*/ 71 h 79"/>
                <a:gd name="T6" fmla="*/ 316 w 412"/>
                <a:gd name="T7" fmla="*/ 64 h 79"/>
                <a:gd name="T8" fmla="*/ 270 w 412"/>
                <a:gd name="T9" fmla="*/ 55 h 79"/>
                <a:gd name="T10" fmla="*/ 226 w 412"/>
                <a:gd name="T11" fmla="*/ 45 h 79"/>
                <a:gd name="T12" fmla="*/ 181 w 412"/>
                <a:gd name="T13" fmla="*/ 36 h 79"/>
                <a:gd name="T14" fmla="*/ 138 w 412"/>
                <a:gd name="T15" fmla="*/ 25 h 79"/>
                <a:gd name="T16" fmla="*/ 97 w 412"/>
                <a:gd name="T17" fmla="*/ 13 h 79"/>
                <a:gd name="T18" fmla="*/ 55 w 412"/>
                <a:gd name="T19" fmla="*/ 0 h 79"/>
                <a:gd name="T20" fmla="*/ 0 w 412"/>
                <a:gd name="T21" fmla="*/ 38 h 79"/>
                <a:gd name="T22" fmla="*/ 0 w 412"/>
                <a:gd name="T23" fmla="*/ 38 h 79"/>
                <a:gd name="T24" fmla="*/ 27 w 412"/>
                <a:gd name="T25" fmla="*/ 41 h 79"/>
                <a:gd name="T26" fmla="*/ 27 w 412"/>
                <a:gd name="T27" fmla="*/ 41 h 79"/>
                <a:gd name="T28" fmla="*/ 134 w 412"/>
                <a:gd name="T29" fmla="*/ 52 h 79"/>
                <a:gd name="T30" fmla="*/ 233 w 412"/>
                <a:gd name="T31" fmla="*/ 63 h 79"/>
                <a:gd name="T32" fmla="*/ 325 w 412"/>
                <a:gd name="T33" fmla="*/ 72 h 79"/>
                <a:gd name="T34" fmla="*/ 369 w 412"/>
                <a:gd name="T35" fmla="*/ 76 h 79"/>
                <a:gd name="T36" fmla="*/ 412 w 412"/>
                <a:gd name="T37" fmla="*/ 79 h 79"/>
                <a:gd name="T38" fmla="*/ 412 w 412"/>
                <a:gd name="T3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2" h="79">
                  <a:moveTo>
                    <a:pt x="412" y="79"/>
                  </a:moveTo>
                  <a:lnTo>
                    <a:pt x="412" y="79"/>
                  </a:lnTo>
                  <a:lnTo>
                    <a:pt x="364" y="71"/>
                  </a:lnTo>
                  <a:lnTo>
                    <a:pt x="316" y="64"/>
                  </a:lnTo>
                  <a:lnTo>
                    <a:pt x="270" y="55"/>
                  </a:lnTo>
                  <a:lnTo>
                    <a:pt x="226" y="45"/>
                  </a:lnTo>
                  <a:lnTo>
                    <a:pt x="181" y="36"/>
                  </a:lnTo>
                  <a:lnTo>
                    <a:pt x="138" y="25"/>
                  </a:lnTo>
                  <a:lnTo>
                    <a:pt x="97" y="13"/>
                  </a:lnTo>
                  <a:lnTo>
                    <a:pt x="55" y="0"/>
                  </a:lnTo>
                  <a:lnTo>
                    <a:pt x="0" y="38"/>
                  </a:lnTo>
                  <a:lnTo>
                    <a:pt x="0" y="38"/>
                  </a:lnTo>
                  <a:lnTo>
                    <a:pt x="27" y="41"/>
                  </a:lnTo>
                  <a:lnTo>
                    <a:pt x="27" y="41"/>
                  </a:lnTo>
                  <a:lnTo>
                    <a:pt x="134" y="52"/>
                  </a:lnTo>
                  <a:lnTo>
                    <a:pt x="233" y="63"/>
                  </a:lnTo>
                  <a:lnTo>
                    <a:pt x="325" y="72"/>
                  </a:lnTo>
                  <a:lnTo>
                    <a:pt x="369" y="76"/>
                  </a:lnTo>
                  <a:lnTo>
                    <a:pt x="412" y="79"/>
                  </a:lnTo>
                  <a:lnTo>
                    <a:pt x="412" y="79"/>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grpSp>
    </p:spTree>
    <p:extLst>
      <p:ext uri="{BB962C8B-B14F-4D97-AF65-F5344CB8AC3E}">
        <p14:creationId xmlns:p14="http://schemas.microsoft.com/office/powerpoint/2010/main" val="1009691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18655"/>
            <a:ext cx="10515600" cy="1006908"/>
          </a:xfrm>
        </p:spPr>
        <p:txBody>
          <a:bodyPr>
            <a:normAutofit/>
          </a:bodyPr>
          <a:lstStyle/>
          <a:p>
            <a:r>
              <a:rPr lang="en-IE" sz="5333" spc="100" dirty="0">
                <a:solidFill>
                  <a:schemeClr val="accent2">
                    <a:lumMod val="75000"/>
                  </a:schemeClr>
                </a:solidFill>
              </a:rPr>
              <a:t>Step 2: Providing Information</a:t>
            </a:r>
          </a:p>
        </p:txBody>
      </p:sp>
      <p:sp>
        <p:nvSpPr>
          <p:cNvPr id="23" name="Rectangle 22"/>
          <p:cNvSpPr/>
          <p:nvPr/>
        </p:nvSpPr>
        <p:spPr>
          <a:xfrm>
            <a:off x="9272657" y="1291190"/>
            <a:ext cx="2379859" cy="54736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p:cNvSpPr/>
          <p:nvPr/>
        </p:nvSpPr>
        <p:spPr>
          <a:xfrm>
            <a:off x="6476818" y="1257244"/>
            <a:ext cx="2646676" cy="55076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5" name="Rectangle 24"/>
          <p:cNvSpPr/>
          <p:nvPr/>
        </p:nvSpPr>
        <p:spPr>
          <a:xfrm>
            <a:off x="3664838" y="1257245"/>
            <a:ext cx="2694295" cy="514140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1"/>
          </a:p>
        </p:txBody>
      </p:sp>
      <p:sp>
        <p:nvSpPr>
          <p:cNvPr id="26" name="Rectangle 25"/>
          <p:cNvSpPr/>
          <p:nvPr/>
        </p:nvSpPr>
        <p:spPr>
          <a:xfrm>
            <a:off x="615667" y="1232311"/>
            <a:ext cx="2835699" cy="53401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buFont typeface="Arial" panose="020B0604020202020204" pitchFamily="34" charset="0"/>
              <a:buChar char="•"/>
            </a:pPr>
            <a:r>
              <a:rPr lang="en-US" sz="1867" b="1" dirty="0">
                <a:solidFill>
                  <a:schemeClr val="tx1"/>
                </a:solidFill>
                <a:latin typeface="Calibri" panose="020F0502020204030204" pitchFamily="34" charset="0"/>
                <a:cs typeface="Calibri" panose="020F0502020204030204" pitchFamily="34" charset="0"/>
              </a:rPr>
              <a:t>Can’t be an alcoholic because…it’s about the problems it causes rather than labelling. </a:t>
            </a:r>
          </a:p>
          <a:p>
            <a:pPr marL="285744" indent="-285744">
              <a:buFont typeface="Arial" panose="020B0604020202020204" pitchFamily="34" charset="0"/>
              <a:buChar char="•"/>
            </a:pPr>
            <a:r>
              <a:rPr lang="en-US" sz="1867" b="1" dirty="0">
                <a:solidFill>
                  <a:schemeClr val="tx1"/>
                </a:solidFill>
                <a:latin typeface="Calibri" panose="020F0502020204030204" pitchFamily="34" charset="0"/>
                <a:cs typeface="Calibri" panose="020F0502020204030204" pitchFamily="34" charset="0"/>
              </a:rPr>
              <a:t>Must hit rock bottom</a:t>
            </a:r>
          </a:p>
          <a:p>
            <a:pPr marL="285744" indent="-285744">
              <a:buFont typeface="Arial" panose="020B0604020202020204" pitchFamily="34" charset="0"/>
              <a:buChar char="•"/>
            </a:pPr>
            <a:r>
              <a:rPr lang="en-US" sz="1867" b="1" dirty="0">
                <a:solidFill>
                  <a:schemeClr val="tx1"/>
                </a:solidFill>
                <a:latin typeface="Calibri" panose="020F0502020204030204" pitchFamily="34" charset="0"/>
                <a:cs typeface="Calibri" panose="020F0502020204030204" pitchFamily="34" charset="0"/>
              </a:rPr>
              <a:t>Evidence from Blue light project on Change Resistant Drinkers /Nudge Factors</a:t>
            </a:r>
          </a:p>
          <a:p>
            <a:pPr marL="285744" indent="-285744">
              <a:buFont typeface="Arial" panose="020B0604020202020204" pitchFamily="34" charset="0"/>
              <a:buChar char="•"/>
            </a:pPr>
            <a:r>
              <a:rPr lang="en-US" sz="1867" b="1" dirty="0">
                <a:solidFill>
                  <a:schemeClr val="tx1"/>
                </a:solidFill>
                <a:latin typeface="Calibri" panose="020F0502020204030204" pitchFamily="34" charset="0"/>
                <a:cs typeface="Calibri" panose="020F0502020204030204" pitchFamily="34" charset="0"/>
              </a:rPr>
              <a:t>Information for FM /Others and User: Cycle of Change can be useful</a:t>
            </a:r>
          </a:p>
        </p:txBody>
      </p:sp>
      <p:sp>
        <p:nvSpPr>
          <p:cNvPr id="29" name="Rectangle 28"/>
          <p:cNvSpPr/>
          <p:nvPr/>
        </p:nvSpPr>
        <p:spPr>
          <a:xfrm>
            <a:off x="608211" y="1216989"/>
            <a:ext cx="2795352" cy="830997"/>
          </a:xfrm>
          <a:prstGeom prst="rect">
            <a:avLst/>
          </a:prstGeom>
          <a:solidFill>
            <a:schemeClr val="bg1">
              <a:lumMod val="65000"/>
            </a:schemeClr>
          </a:solidFill>
        </p:spPr>
        <p:txBody>
          <a:bodyPr wrap="square">
            <a:spAutoFit/>
          </a:bodyPr>
          <a:lstStyle/>
          <a:p>
            <a:r>
              <a:rPr lang="en-US" sz="2400" b="1" dirty="0">
                <a:latin typeface="Calibri"/>
                <a:cs typeface="Calibri"/>
              </a:rPr>
              <a:t>Giving Information/ Dispel Myths</a:t>
            </a:r>
          </a:p>
        </p:txBody>
      </p:sp>
      <p:sp>
        <p:nvSpPr>
          <p:cNvPr id="30" name="TextBox 29"/>
          <p:cNvSpPr txBox="1"/>
          <p:nvPr/>
        </p:nvSpPr>
        <p:spPr>
          <a:xfrm>
            <a:off x="3614593" y="1722189"/>
            <a:ext cx="2577911" cy="3374642"/>
          </a:xfrm>
          <a:prstGeom prst="rect">
            <a:avLst/>
          </a:prstGeom>
          <a:noFill/>
        </p:spPr>
        <p:txBody>
          <a:bodyPr wrap="square" rtlCol="0">
            <a:spAutoFit/>
          </a:bodyPr>
          <a:lstStyle/>
          <a:p>
            <a:pPr marL="285744" indent="-285744">
              <a:buClr>
                <a:schemeClr val="tx1"/>
              </a:buClr>
              <a:buFont typeface="Arial" panose="020B0604020202020204" pitchFamily="34" charset="0"/>
              <a:buChar char="•"/>
            </a:pPr>
            <a:r>
              <a:rPr lang="en-US" sz="2133" b="1" dirty="0">
                <a:latin typeface="Calibri"/>
                <a:cs typeface="Calibri"/>
              </a:rPr>
              <a:t>Providing information that is targeted and relevant to family members has been show to reduce stress linked to misconceptions or lack of knowledge  </a:t>
            </a:r>
          </a:p>
        </p:txBody>
      </p:sp>
      <p:sp>
        <p:nvSpPr>
          <p:cNvPr id="31" name="TextBox 30"/>
          <p:cNvSpPr txBox="1"/>
          <p:nvPr/>
        </p:nvSpPr>
        <p:spPr>
          <a:xfrm>
            <a:off x="6561871" y="2117389"/>
            <a:ext cx="2593175" cy="2146870"/>
          </a:xfrm>
          <a:prstGeom prst="rect">
            <a:avLst/>
          </a:prstGeom>
          <a:noFill/>
        </p:spPr>
        <p:txBody>
          <a:bodyPr wrap="square" rtlCol="0">
            <a:spAutoFit/>
          </a:bodyPr>
          <a:lstStyle/>
          <a:p>
            <a:pPr marL="285744" indent="-285744">
              <a:buFont typeface="Arial" panose="020B0604020202020204" pitchFamily="34" charset="0"/>
              <a:buChar char="•"/>
            </a:pPr>
            <a:r>
              <a:rPr lang="ga-IE" sz="2400" b="1" dirty="0">
                <a:latin typeface="Calibri"/>
                <a:cs typeface="Calibri"/>
              </a:rPr>
              <a:t>Family members report that they feel more in control after Step 2</a:t>
            </a:r>
            <a:endParaRPr lang="en-GB" sz="2400" b="1" dirty="0">
              <a:latin typeface="Calibri"/>
              <a:cs typeface="Calibri"/>
            </a:endParaRPr>
          </a:p>
          <a:p>
            <a:endParaRPr lang="en-IE" sz="1351" dirty="0">
              <a:solidFill>
                <a:schemeClr val="bg1"/>
              </a:solidFill>
            </a:endParaRPr>
          </a:p>
        </p:txBody>
      </p:sp>
      <p:sp>
        <p:nvSpPr>
          <p:cNvPr id="32" name="TextBox 31"/>
          <p:cNvSpPr txBox="1"/>
          <p:nvPr/>
        </p:nvSpPr>
        <p:spPr>
          <a:xfrm>
            <a:off x="9304209" y="1947689"/>
            <a:ext cx="2300667" cy="2308324"/>
          </a:xfrm>
          <a:prstGeom prst="rect">
            <a:avLst/>
          </a:prstGeom>
          <a:noFill/>
        </p:spPr>
        <p:txBody>
          <a:bodyPr wrap="square" rtlCol="0">
            <a:spAutoFit/>
          </a:bodyPr>
          <a:lstStyle/>
          <a:p>
            <a:r>
              <a:rPr lang="en-US" sz="2400" b="1" dirty="0">
                <a:latin typeface="Calibri"/>
                <a:cs typeface="Calibri"/>
              </a:rPr>
              <a:t>Remember that you are providing information and NOT giving advice</a:t>
            </a:r>
            <a:endParaRPr lang="en-IE" sz="2400" b="1" dirty="0">
              <a:latin typeface="Calibri"/>
              <a:cs typeface="Calibri"/>
            </a:endParaRPr>
          </a:p>
        </p:txBody>
      </p:sp>
      <p:sp>
        <p:nvSpPr>
          <p:cNvPr id="36" name="Rectangle 35"/>
          <p:cNvSpPr/>
          <p:nvPr/>
        </p:nvSpPr>
        <p:spPr>
          <a:xfrm>
            <a:off x="3633940" y="1248474"/>
            <a:ext cx="2632416" cy="461665"/>
          </a:xfrm>
          <a:prstGeom prst="rect">
            <a:avLst/>
          </a:prstGeom>
        </p:spPr>
        <p:txBody>
          <a:bodyPr wrap="square">
            <a:spAutoFit/>
          </a:bodyPr>
          <a:lstStyle/>
          <a:p>
            <a:r>
              <a:rPr lang="en-US" sz="2400" b="1" dirty="0">
                <a:latin typeface="Calibri"/>
                <a:cs typeface="Calibri"/>
              </a:rPr>
              <a:t>Reduce stress</a:t>
            </a:r>
          </a:p>
        </p:txBody>
      </p:sp>
      <p:sp>
        <p:nvSpPr>
          <p:cNvPr id="37" name="Rectangle 36"/>
          <p:cNvSpPr/>
          <p:nvPr/>
        </p:nvSpPr>
        <p:spPr>
          <a:xfrm>
            <a:off x="6546751" y="1366841"/>
            <a:ext cx="2563091" cy="461665"/>
          </a:xfrm>
          <a:prstGeom prst="rect">
            <a:avLst/>
          </a:prstGeom>
        </p:spPr>
        <p:txBody>
          <a:bodyPr wrap="square">
            <a:spAutoFit/>
          </a:bodyPr>
          <a:lstStyle/>
          <a:p>
            <a:r>
              <a:rPr lang="en-US" sz="2400" b="1" dirty="0">
                <a:latin typeface="Calibri"/>
                <a:cs typeface="Calibri"/>
              </a:rPr>
              <a:t>Does Step 2 work?</a:t>
            </a:r>
          </a:p>
        </p:txBody>
      </p:sp>
      <p:sp>
        <p:nvSpPr>
          <p:cNvPr id="38" name="Rectangle 37"/>
          <p:cNvSpPr/>
          <p:nvPr/>
        </p:nvSpPr>
        <p:spPr>
          <a:xfrm>
            <a:off x="9345379" y="1431080"/>
            <a:ext cx="2337403" cy="461665"/>
          </a:xfrm>
          <a:prstGeom prst="rect">
            <a:avLst/>
          </a:prstGeom>
        </p:spPr>
        <p:txBody>
          <a:bodyPr wrap="square">
            <a:spAutoFit/>
          </a:bodyPr>
          <a:lstStyle/>
          <a:p>
            <a:r>
              <a:rPr lang="en-US" sz="2400" b="1" dirty="0">
                <a:latin typeface="Calibri"/>
                <a:cs typeface="Calibri"/>
              </a:rPr>
              <a:t>No advice!</a:t>
            </a:r>
            <a:endParaRPr lang="en-IE" sz="2400" b="1" dirty="0">
              <a:latin typeface="Calibri"/>
              <a:cs typeface="Calibri"/>
            </a:endParaRPr>
          </a:p>
        </p:txBody>
      </p:sp>
      <p:pic>
        <p:nvPicPr>
          <p:cNvPr id="40" name="Content Placeholder 5" descr="photo for information systems - approved.jpg"/>
          <p:cNvPicPr>
            <a:picLocks noChangeAspect="1"/>
          </p:cNvPicPr>
          <p:nvPr/>
        </p:nvPicPr>
        <p:blipFill rotWithShape="1">
          <a:blip r:embed="rId4" cstate="print">
            <a:extLst>
              <a:ext uri="{28A0092B-C50C-407E-A947-70E740481C1C}">
                <a14:useLocalDpi xmlns:a14="http://schemas.microsoft.com/office/drawing/2010/main" val="0"/>
              </a:ext>
            </a:extLst>
          </a:blip>
          <a:srcRect t="26538" b="22478"/>
          <a:stretch/>
        </p:blipFill>
        <p:spPr>
          <a:xfrm>
            <a:off x="672974" y="5789710"/>
            <a:ext cx="2721085" cy="975145"/>
          </a:xfrm>
          <a:prstGeom prst="rect">
            <a:avLst/>
          </a:prstGeom>
        </p:spPr>
      </p:pic>
      <p:pic>
        <p:nvPicPr>
          <p:cNvPr id="3" name="Picture 2"/>
          <p:cNvPicPr>
            <a:picLocks noChangeAspect="1"/>
          </p:cNvPicPr>
          <p:nvPr/>
        </p:nvPicPr>
        <p:blipFill>
          <a:blip r:embed="rId5"/>
          <a:stretch>
            <a:fillRect/>
          </a:stretch>
        </p:blipFill>
        <p:spPr>
          <a:xfrm>
            <a:off x="6700415" y="4394658"/>
            <a:ext cx="2361212" cy="2370197"/>
          </a:xfrm>
          <a:prstGeom prst="rect">
            <a:avLst/>
          </a:prstGeom>
        </p:spPr>
      </p:pic>
      <p:pic>
        <p:nvPicPr>
          <p:cNvPr id="5" name="Picture 4"/>
          <p:cNvPicPr>
            <a:picLocks noChangeAspect="1"/>
          </p:cNvPicPr>
          <p:nvPr/>
        </p:nvPicPr>
        <p:blipFill>
          <a:blip r:embed="rId6"/>
          <a:stretch>
            <a:fillRect/>
          </a:stretch>
        </p:blipFill>
        <p:spPr>
          <a:xfrm>
            <a:off x="9304211" y="4658580"/>
            <a:ext cx="2361213" cy="2118184"/>
          </a:xfrm>
          <a:prstGeom prst="rect">
            <a:avLst/>
          </a:prstGeom>
        </p:spPr>
      </p:pic>
      <p:pic>
        <p:nvPicPr>
          <p:cNvPr id="18" name="Picture 17">
            <a:extLst>
              <a:ext uri="{FF2B5EF4-FFF2-40B4-BE49-F238E27FC236}">
                <a16:creationId xmlns:a16="http://schemas.microsoft.com/office/drawing/2014/main" id="{43885D49-5AA5-41A7-9EA8-83C2C5C67F7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676459" y="5456545"/>
            <a:ext cx="2679271" cy="1308311"/>
          </a:xfrm>
          <a:prstGeom prst="rect">
            <a:avLst/>
          </a:prstGeom>
          <a:noFill/>
          <a:ln>
            <a:noFill/>
          </a:ln>
        </p:spPr>
      </p:pic>
    </p:spTree>
    <p:custDataLst>
      <p:tags r:id="rId1"/>
    </p:custDataLst>
    <p:extLst>
      <p:ext uri="{BB962C8B-B14F-4D97-AF65-F5344CB8AC3E}">
        <p14:creationId xmlns:p14="http://schemas.microsoft.com/office/powerpoint/2010/main" val="33585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9" grpId="0" animBg="1"/>
      <p:bldP spid="36" grpId="0"/>
      <p:bldP spid="37" grpId="0"/>
      <p:bldP spid="3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181629"/>
            <a:ext cx="11053287" cy="607513"/>
          </a:xfrm>
        </p:spPr>
        <p:txBody>
          <a:bodyPr/>
          <a:lstStyle/>
          <a:p>
            <a:r>
              <a:rPr lang="en-US" dirty="0">
                <a:latin typeface="Calibri"/>
                <a:cs typeface="Calibri"/>
              </a:rPr>
              <a:t>Step 2 Competencies</a:t>
            </a:r>
          </a:p>
        </p:txBody>
      </p:sp>
      <p:sp>
        <p:nvSpPr>
          <p:cNvPr id="4" name="Content Placeholder 3"/>
          <p:cNvSpPr>
            <a:spLocks noGrp="1"/>
          </p:cNvSpPr>
          <p:nvPr>
            <p:ph idx="1"/>
          </p:nvPr>
        </p:nvSpPr>
        <p:spPr>
          <a:xfrm>
            <a:off x="1" y="701459"/>
            <a:ext cx="12191999" cy="6156541"/>
          </a:xfrm>
          <a:solidFill>
            <a:schemeClr val="accent1"/>
          </a:solidFill>
        </p:spPr>
        <p:txBody>
          <a:bodyPr/>
          <a:lstStyle/>
          <a:p>
            <a:pPr marL="342891" indent="-342891">
              <a:lnSpc>
                <a:spcPct val="100000"/>
              </a:lnSpc>
              <a:spcBef>
                <a:spcPts val="0"/>
              </a:spcBef>
              <a:buClrTx/>
              <a:buFont typeface="+mj-lt"/>
              <a:buAutoNum type="arabicPeriod"/>
            </a:pPr>
            <a:r>
              <a:rPr lang="en-GB" sz="2000" b="1" dirty="0">
                <a:solidFill>
                  <a:schemeClr val="tx1"/>
                </a:solidFill>
                <a:latin typeface="Calibri" panose="020F0502020204030204" pitchFamily="34" charset="0"/>
                <a:cs typeface="Calibri" pitchFamily="34" charset="0"/>
              </a:rPr>
              <a:t>Beginning session – remember, you have a number of tasks to cover</a:t>
            </a:r>
            <a:r>
              <a:rPr lang="en-GB" sz="2000" dirty="0">
                <a:solidFill>
                  <a:schemeClr val="tx1"/>
                </a:solidFill>
                <a:latin typeface="Calibri" panose="020F0502020204030204" pitchFamily="34" charset="0"/>
                <a:cs typeface="Calibri" pitchFamily="34" charset="0"/>
              </a:rPr>
              <a:t>:  warm welcome, set a clear and structured agenda for the session, communicate this to the FM and ensure that this agenda is followed throughout the session. Check if previous session helpful. Give purpose of Step 2 and relate it to the Stress-Strain-Coping-Support Model. </a:t>
            </a:r>
          </a:p>
          <a:p>
            <a:pPr marL="342891" indent="-342891">
              <a:lnSpc>
                <a:spcPct val="100000"/>
              </a:lnSpc>
              <a:spcBef>
                <a:spcPts val="0"/>
              </a:spcBef>
              <a:buClrTx/>
              <a:buFont typeface="+mj-lt"/>
              <a:buAutoNum type="arabicPeriod"/>
            </a:pPr>
            <a:r>
              <a:rPr lang="en-GB" sz="2000" b="1" dirty="0">
                <a:solidFill>
                  <a:schemeClr val="tx1"/>
                </a:solidFill>
                <a:latin typeface="Calibri" panose="020F0502020204030204" pitchFamily="34" charset="0"/>
                <a:cs typeface="Calibri" pitchFamily="34" charset="0"/>
              </a:rPr>
              <a:t>Provide targeted &amp; relevant </a:t>
            </a:r>
            <a:r>
              <a:rPr lang="en-GB" sz="2000" b="1" u="sng" dirty="0">
                <a:solidFill>
                  <a:schemeClr val="tx1"/>
                </a:solidFill>
                <a:latin typeface="Calibri" panose="020F0502020204030204" pitchFamily="34" charset="0"/>
                <a:cs typeface="Calibri" pitchFamily="34" charset="0"/>
              </a:rPr>
              <a:t>Addiction-related information</a:t>
            </a:r>
            <a:r>
              <a:rPr lang="en-GB" sz="2000" b="1" dirty="0">
                <a:solidFill>
                  <a:schemeClr val="tx1"/>
                </a:solidFill>
                <a:latin typeface="Calibri" panose="020F0502020204030204" pitchFamily="34" charset="0"/>
                <a:cs typeface="Calibri" pitchFamily="34" charset="0"/>
              </a:rPr>
              <a:t>, using the elicit, provide, elicit process </a:t>
            </a:r>
            <a:r>
              <a:rPr lang="en-GB" sz="2000" dirty="0">
                <a:solidFill>
                  <a:schemeClr val="tx1"/>
                </a:solidFill>
                <a:latin typeface="Calibri" panose="020F0502020204030204" pitchFamily="34" charset="0"/>
                <a:cs typeface="Calibri" pitchFamily="34" charset="0"/>
              </a:rPr>
              <a:t>(see next slide) and discuss this with FM. (About the substances or behaviours involved – e.g. details of drugs, units of alcohol, forms of gambling - or about addiction/dependence – e.g. how difficult it is to give up, reasons for relapse). As necessary, utilise answers to </a:t>
            </a:r>
            <a:r>
              <a:rPr lang="en-GB" sz="2000" dirty="0" err="1">
                <a:solidFill>
                  <a:schemeClr val="tx1"/>
                </a:solidFill>
                <a:latin typeface="Calibri" panose="020F0502020204030204" pitchFamily="34" charset="0"/>
                <a:cs typeface="Calibri" panose="020F0502020204030204" pitchFamily="34" charset="0"/>
              </a:rPr>
              <a:t>FMQ</a:t>
            </a:r>
            <a:r>
              <a:rPr lang="en-GB" sz="2000" dirty="0">
                <a:solidFill>
                  <a:schemeClr val="tx1"/>
                </a:solidFill>
                <a:latin typeface="Calibri" panose="020F0502020204030204" pitchFamily="34" charset="0"/>
                <a:cs typeface="Calibri" panose="020F0502020204030204" pitchFamily="34" charset="0"/>
              </a:rPr>
              <a:t> to guide the session.</a:t>
            </a:r>
          </a:p>
          <a:p>
            <a:pPr marL="342891" indent="-342891">
              <a:lnSpc>
                <a:spcPct val="100000"/>
              </a:lnSpc>
              <a:spcBef>
                <a:spcPts val="0"/>
              </a:spcBef>
              <a:buClrTx/>
              <a:buFont typeface="+mj-lt"/>
              <a:buAutoNum type="arabicPeriod"/>
            </a:pPr>
            <a:r>
              <a:rPr lang="en-GB" sz="2000" b="1" dirty="0">
                <a:solidFill>
                  <a:schemeClr val="tx1"/>
                </a:solidFill>
                <a:latin typeface="Calibri" pitchFamily="34" charset="0"/>
                <a:cs typeface="Calibri" pitchFamily="34" charset="0"/>
              </a:rPr>
              <a:t>Provide targeted &amp; relevant </a:t>
            </a:r>
            <a:r>
              <a:rPr lang="en-GB" sz="2000" b="1" u="sng" dirty="0">
                <a:solidFill>
                  <a:schemeClr val="tx1"/>
                </a:solidFill>
                <a:latin typeface="Calibri" panose="020F0502020204030204" pitchFamily="34" charset="0"/>
                <a:cs typeface="Calibri" pitchFamily="34" charset="0"/>
              </a:rPr>
              <a:t>General information</a:t>
            </a:r>
            <a:r>
              <a:rPr lang="en-GB" sz="2000" b="1" dirty="0">
                <a:solidFill>
                  <a:schemeClr val="tx1"/>
                </a:solidFill>
                <a:latin typeface="Calibri" panose="020F0502020204030204" pitchFamily="34" charset="0"/>
                <a:cs typeface="Calibri" pitchFamily="34" charset="0"/>
              </a:rPr>
              <a:t>, using the elicit, provide, elicit process</a:t>
            </a:r>
            <a:r>
              <a:rPr lang="en-GB" sz="2000" dirty="0">
                <a:solidFill>
                  <a:schemeClr val="tx1"/>
                </a:solidFill>
                <a:latin typeface="Calibri" panose="020F0502020204030204" pitchFamily="34" charset="0"/>
                <a:cs typeface="Calibri" pitchFamily="34" charset="0"/>
              </a:rPr>
              <a:t> and discuss this with FM. (About anything not directly addiction related - e.g. anxiety, sleeping and other health issues, housing, debt management, benefits, educational courses). As necessary, utilise answers to </a:t>
            </a:r>
            <a:r>
              <a:rPr lang="en-GB" sz="2000" dirty="0" err="1">
                <a:solidFill>
                  <a:schemeClr val="tx1"/>
                </a:solidFill>
                <a:latin typeface="Calibri" panose="020F0502020204030204" pitchFamily="34" charset="0"/>
                <a:cs typeface="Calibri" panose="020F0502020204030204" pitchFamily="34" charset="0"/>
              </a:rPr>
              <a:t>FMQ</a:t>
            </a:r>
            <a:r>
              <a:rPr lang="en-GB" sz="2000" dirty="0">
                <a:solidFill>
                  <a:schemeClr val="tx1"/>
                </a:solidFill>
                <a:latin typeface="Calibri" panose="020F0502020204030204" pitchFamily="34" charset="0"/>
                <a:cs typeface="Calibri" panose="020F0502020204030204" pitchFamily="34" charset="0"/>
              </a:rPr>
              <a:t> to guide the session.</a:t>
            </a:r>
          </a:p>
          <a:p>
            <a:pPr marL="342891" indent="-342891">
              <a:lnSpc>
                <a:spcPct val="100000"/>
              </a:lnSpc>
              <a:spcBef>
                <a:spcPts val="0"/>
              </a:spcBef>
              <a:buClrTx/>
              <a:buFont typeface="+mj-lt"/>
              <a:buAutoNum type="arabicPeriod"/>
            </a:pPr>
            <a:r>
              <a:rPr lang="en-GB" sz="2000" b="1" dirty="0">
                <a:solidFill>
                  <a:schemeClr val="tx1"/>
                </a:solidFill>
                <a:latin typeface="Calibri" panose="020F0502020204030204" pitchFamily="34" charset="0"/>
                <a:cs typeface="Calibri" panose="020F0502020204030204" pitchFamily="34" charset="0"/>
              </a:rPr>
              <a:t>Identify areas where FM feels other family members may need information </a:t>
            </a:r>
            <a:r>
              <a:rPr lang="en-GB" sz="2000" dirty="0">
                <a:solidFill>
                  <a:schemeClr val="tx1"/>
                </a:solidFill>
                <a:latin typeface="Calibri" panose="020F0502020204030204" pitchFamily="34" charset="0"/>
                <a:cs typeface="Calibri" panose="020F0502020204030204" pitchFamily="34" charset="0"/>
              </a:rPr>
              <a:t>- both addiction and general information., and provide targeted &amp; relevant information for them.</a:t>
            </a:r>
          </a:p>
          <a:p>
            <a:pPr marL="342891" indent="-342891">
              <a:lnSpc>
                <a:spcPct val="100000"/>
              </a:lnSpc>
              <a:spcBef>
                <a:spcPts val="0"/>
              </a:spcBef>
              <a:buClrTx/>
              <a:buFont typeface="+mj-lt"/>
              <a:buAutoNum type="arabicPeriod"/>
            </a:pPr>
            <a:r>
              <a:rPr lang="en-GB" sz="2000" b="1" dirty="0">
                <a:solidFill>
                  <a:schemeClr val="tx1"/>
                </a:solidFill>
                <a:latin typeface="Calibri" panose="020F0502020204030204" pitchFamily="34" charset="0"/>
                <a:cs typeface="Calibri" panose="020F0502020204030204" pitchFamily="34" charset="0"/>
              </a:rPr>
              <a:t>Support FM to find out more for themselves about identified issues </a:t>
            </a:r>
            <a:r>
              <a:rPr lang="en-GB" sz="2000" dirty="0">
                <a:solidFill>
                  <a:schemeClr val="tx1"/>
                </a:solidFill>
                <a:latin typeface="Calibri" panose="020F0502020204030204" pitchFamily="34" charset="0"/>
                <a:cs typeface="Calibri" panose="020F0502020204030204" pitchFamily="34" charset="0"/>
              </a:rPr>
              <a:t>e.g. FM could use websites, reading, library, organisations, etc.</a:t>
            </a:r>
          </a:p>
          <a:p>
            <a:pPr marL="342891" indent="-342891">
              <a:lnSpc>
                <a:spcPct val="100000"/>
              </a:lnSpc>
              <a:spcBef>
                <a:spcPts val="0"/>
              </a:spcBef>
              <a:buClrTx/>
              <a:buFont typeface="+mj-lt"/>
              <a:buAutoNum type="arabicPeriod"/>
            </a:pPr>
            <a:r>
              <a:rPr lang="en-GB" sz="2000" b="1" dirty="0">
                <a:solidFill>
                  <a:schemeClr val="tx1"/>
                </a:solidFill>
                <a:latin typeface="Calibri" pitchFamily="34" charset="0"/>
                <a:cs typeface="Calibri" pitchFamily="34" charset="0"/>
              </a:rPr>
              <a:t>Ending session – a number of tasks to cover</a:t>
            </a:r>
            <a:r>
              <a:rPr lang="en-GB" sz="2000" dirty="0">
                <a:solidFill>
                  <a:schemeClr val="tx1"/>
                </a:solidFill>
                <a:latin typeface="Calibri" panose="020F0502020204030204" pitchFamily="34" charset="0"/>
                <a:cs typeface="Calibri" pitchFamily="34" charset="0"/>
              </a:rPr>
              <a:t>: summarise the main FM issues, use of S-H handbook, check if session was helpful, explain purpose of next session (Step 3). Practical issues of contact and date of next session.</a:t>
            </a:r>
          </a:p>
          <a:p>
            <a:pPr marL="342891" indent="-342891">
              <a:lnSpc>
                <a:spcPct val="100000"/>
              </a:lnSpc>
              <a:spcBef>
                <a:spcPts val="0"/>
              </a:spcBef>
              <a:buClrTx/>
              <a:buFont typeface="+mj-lt"/>
              <a:buAutoNum type="arabicPeriod"/>
            </a:pPr>
            <a:r>
              <a:rPr lang="en-GB" sz="2000" b="1" dirty="0">
                <a:solidFill>
                  <a:schemeClr val="tx1"/>
                </a:solidFill>
                <a:latin typeface="Calibri" panose="020F0502020204030204" pitchFamily="34" charset="0"/>
                <a:cs typeface="Calibri" pitchFamily="34" charset="0"/>
              </a:rPr>
              <a:t>Remember the core counselling competencies, self-help handbook, structure, &amp; time management. </a:t>
            </a:r>
          </a:p>
          <a:p>
            <a:endParaRPr lang="en-GB" dirty="0">
              <a:solidFill>
                <a:schemeClr val="tx1"/>
              </a:solidFill>
            </a:endParaRPr>
          </a:p>
        </p:txBody>
      </p:sp>
    </p:spTree>
    <p:extLst>
      <p:ext uri="{BB962C8B-B14F-4D97-AF65-F5344CB8AC3E}">
        <p14:creationId xmlns:p14="http://schemas.microsoft.com/office/powerpoint/2010/main" val="2605210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181629"/>
            <a:ext cx="11053287" cy="607513"/>
          </a:xfrm>
        </p:spPr>
        <p:txBody>
          <a:bodyPr/>
          <a:lstStyle/>
          <a:p>
            <a:r>
              <a:rPr lang="en-US" dirty="0">
                <a:latin typeface="Calibri"/>
                <a:cs typeface="Calibri"/>
              </a:rPr>
              <a:t>Starting and Ending a Step 2 Session</a:t>
            </a:r>
          </a:p>
        </p:txBody>
      </p:sp>
      <p:sp>
        <p:nvSpPr>
          <p:cNvPr id="4" name="Content Placeholder 3"/>
          <p:cNvSpPr>
            <a:spLocks noGrp="1"/>
          </p:cNvSpPr>
          <p:nvPr>
            <p:ph idx="1"/>
          </p:nvPr>
        </p:nvSpPr>
        <p:spPr>
          <a:xfrm>
            <a:off x="235132" y="789142"/>
            <a:ext cx="11861075" cy="5887231"/>
          </a:xfrm>
          <a:solidFill>
            <a:schemeClr val="accent1"/>
          </a:solidFill>
        </p:spPr>
        <p:txBody>
          <a:bodyPr/>
          <a:lstStyle/>
          <a:p>
            <a:pPr marL="0" indent="0">
              <a:lnSpc>
                <a:spcPct val="100000"/>
              </a:lnSpc>
              <a:spcBef>
                <a:spcPts val="0"/>
              </a:spcBef>
              <a:buClrTx/>
              <a:buNone/>
            </a:pPr>
            <a:r>
              <a:rPr lang="en-GB" sz="2133" b="1" dirty="0">
                <a:solidFill>
                  <a:schemeClr val="tx1"/>
                </a:solidFill>
                <a:latin typeface="Calibri" panose="020F0502020204030204" pitchFamily="34" charset="0"/>
                <a:cs typeface="Calibri" pitchFamily="34" charset="0"/>
              </a:rPr>
              <a:t>Getting </a:t>
            </a:r>
            <a:r>
              <a:rPr lang="en-GB" sz="2133" b="1" dirty="0">
                <a:latin typeface="Calibri" panose="020F0502020204030204" pitchFamily="34" charset="0"/>
                <a:cs typeface="Calibri" panose="020F0502020204030204" pitchFamily="34" charset="0"/>
              </a:rPr>
              <a:t>the start and end of every session ‘right’ is really important</a:t>
            </a:r>
            <a:r>
              <a:rPr lang="en-GB" sz="2133" dirty="0">
                <a:latin typeface="Calibri" panose="020F0502020204030204" pitchFamily="34" charset="0"/>
                <a:cs typeface="Calibri" panose="020F0502020204030204" pitchFamily="34" charset="0"/>
              </a:rPr>
              <a:t>, as it gives </a:t>
            </a:r>
            <a:r>
              <a:rPr lang="en-GB" sz="2133" b="1" dirty="0">
                <a:latin typeface="Calibri" panose="020F0502020204030204" pitchFamily="34" charset="0"/>
                <a:cs typeface="Calibri" panose="020F0502020204030204" pitchFamily="34" charset="0"/>
              </a:rPr>
              <a:t>structure</a:t>
            </a:r>
            <a:r>
              <a:rPr lang="en-GB" sz="2133" dirty="0">
                <a:latin typeface="Calibri" panose="020F0502020204030204" pitchFamily="34" charset="0"/>
                <a:cs typeface="Calibri" panose="020F0502020204030204" pitchFamily="34" charset="0"/>
              </a:rPr>
              <a:t> to the sessions; this can </a:t>
            </a:r>
            <a:r>
              <a:rPr lang="en-GB" sz="2133" b="1" dirty="0">
                <a:latin typeface="Calibri" panose="020F0502020204030204" pitchFamily="34" charset="0"/>
                <a:cs typeface="Calibri" panose="020F0502020204030204" pitchFamily="34" charset="0"/>
              </a:rPr>
              <a:t>aid time management</a:t>
            </a:r>
            <a:r>
              <a:rPr lang="en-GB" sz="2133" dirty="0">
                <a:latin typeface="Calibri" panose="020F0502020204030204" pitchFamily="34" charset="0"/>
                <a:cs typeface="Calibri" panose="020F0502020204030204" pitchFamily="34" charset="0"/>
              </a:rPr>
              <a:t> and </a:t>
            </a:r>
            <a:r>
              <a:rPr lang="en-GB" sz="2133" b="1" dirty="0">
                <a:latin typeface="Calibri" panose="020F0502020204030204" pitchFamily="34" charset="0"/>
                <a:cs typeface="Calibri" panose="020F0502020204030204" pitchFamily="34" charset="0"/>
              </a:rPr>
              <a:t>ensure that you cover all that is required for each Step</a:t>
            </a:r>
            <a:r>
              <a:rPr lang="en-GB" sz="2133" dirty="0">
                <a:latin typeface="Calibri" panose="020F0502020204030204" pitchFamily="34" charset="0"/>
                <a:cs typeface="Calibri" panose="020F0502020204030204" pitchFamily="34" charset="0"/>
              </a:rPr>
              <a:t>.</a:t>
            </a:r>
            <a:endParaRPr lang="en-GB" sz="2133" b="1" dirty="0">
              <a:solidFill>
                <a:schemeClr val="tx1"/>
              </a:solidFill>
              <a:latin typeface="Calibri" panose="020F0502020204030204" pitchFamily="34" charset="0"/>
              <a:cs typeface="Calibri" pitchFamily="34" charset="0"/>
            </a:endParaRPr>
          </a:p>
          <a:p>
            <a:pPr marL="0" indent="0">
              <a:lnSpc>
                <a:spcPct val="100000"/>
              </a:lnSpc>
              <a:spcBef>
                <a:spcPts val="800"/>
              </a:spcBef>
              <a:buClrTx/>
              <a:buNone/>
            </a:pPr>
            <a:endParaRPr lang="en-GB" sz="2000" b="1" dirty="0">
              <a:solidFill>
                <a:schemeClr val="tx1"/>
              </a:solidFill>
              <a:latin typeface="Calibri" panose="020F0502020204030204" pitchFamily="34" charset="0"/>
              <a:cs typeface="Calibri" pitchFamily="34" charset="0"/>
            </a:endParaRPr>
          </a:p>
          <a:p>
            <a:pPr>
              <a:lnSpc>
                <a:spcPct val="100000"/>
              </a:lnSpc>
              <a:spcBef>
                <a:spcPts val="800"/>
              </a:spcBef>
            </a:pPr>
            <a:endParaRPr lang="en-GB" dirty="0">
              <a:solidFill>
                <a:schemeClr val="tx1"/>
              </a:solidFill>
              <a:latin typeface="Calibri" panose="020F0502020204030204" pitchFamily="34" charset="0"/>
              <a:cs typeface="Calibri" panose="020F0502020204030204" pitchFamily="34" charset="0"/>
            </a:endParaRPr>
          </a:p>
        </p:txBody>
      </p:sp>
      <p:graphicFrame>
        <p:nvGraphicFramePr>
          <p:cNvPr id="3" name="Table 4">
            <a:extLst>
              <a:ext uri="{FF2B5EF4-FFF2-40B4-BE49-F238E27FC236}">
                <a16:creationId xmlns:a16="http://schemas.microsoft.com/office/drawing/2014/main" id="{117F9BAA-F8B7-4D71-88E3-26EB4BC23AF9}"/>
              </a:ext>
            </a:extLst>
          </p:cNvPr>
          <p:cNvGraphicFramePr>
            <a:graphicFrameLocks noGrp="1"/>
          </p:cNvGraphicFramePr>
          <p:nvPr/>
        </p:nvGraphicFramePr>
        <p:xfrm>
          <a:off x="235133" y="1665406"/>
          <a:ext cx="11861075" cy="5075029"/>
        </p:xfrm>
        <a:graphic>
          <a:graphicData uri="http://schemas.openxmlformats.org/drawingml/2006/table">
            <a:tbl>
              <a:tblPr firstRow="1" bandRow="1">
                <a:tableStyleId>{5C22544A-7EE6-4342-B048-85BDC9FD1C3A}</a:tableStyleId>
              </a:tblPr>
              <a:tblGrid>
                <a:gridCol w="6370311">
                  <a:extLst>
                    <a:ext uri="{9D8B030D-6E8A-4147-A177-3AD203B41FA5}">
                      <a16:colId xmlns:a16="http://schemas.microsoft.com/office/drawing/2014/main" val="2126611387"/>
                    </a:ext>
                  </a:extLst>
                </a:gridCol>
                <a:gridCol w="5490764">
                  <a:extLst>
                    <a:ext uri="{9D8B030D-6E8A-4147-A177-3AD203B41FA5}">
                      <a16:colId xmlns:a16="http://schemas.microsoft.com/office/drawing/2014/main" val="961186573"/>
                    </a:ext>
                  </a:extLst>
                </a:gridCol>
              </a:tblGrid>
              <a:tr h="50750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100" b="1" u="sng" dirty="0">
                          <a:solidFill>
                            <a:schemeClr val="tx1"/>
                          </a:solidFill>
                          <a:latin typeface="Calibri" panose="020F0502020204030204" pitchFamily="34" charset="0"/>
                          <a:cs typeface="Calibri" pitchFamily="34" charset="0"/>
                        </a:rPr>
                        <a:t>Beginning Step 2:</a:t>
                      </a:r>
                    </a:p>
                    <a:p>
                      <a:pPr marL="285750" lvl="0" indent="-285750">
                        <a:lnSpc>
                          <a:spcPct val="100000"/>
                        </a:lnSpc>
                        <a:spcBef>
                          <a:spcPts val="600"/>
                        </a:spcBef>
                        <a:buFont typeface="Arial" panose="020B0604020202020204" pitchFamily="34" charset="0"/>
                        <a:buChar char="•"/>
                      </a:pPr>
                      <a:r>
                        <a:rPr lang="en-GB" sz="2100" b="1" dirty="0">
                          <a:solidFill>
                            <a:schemeClr val="tx1"/>
                          </a:solidFill>
                          <a:latin typeface="Calibri" panose="020F0502020204030204" pitchFamily="34" charset="0"/>
                          <a:cs typeface="Calibri" pitchFamily="34" charset="0"/>
                        </a:rPr>
                        <a:t>warmly welcome</a:t>
                      </a:r>
                      <a:r>
                        <a:rPr lang="en-GB" sz="2100" dirty="0">
                          <a:solidFill>
                            <a:schemeClr val="tx1"/>
                          </a:solidFill>
                          <a:latin typeface="Calibri" panose="020F0502020204030204" pitchFamily="34" charset="0"/>
                          <a:cs typeface="Calibri" panose="020F0502020204030204" pitchFamily="34" charset="0"/>
                        </a:rPr>
                        <a:t> the family member, </a:t>
                      </a:r>
                    </a:p>
                    <a:p>
                      <a:pPr marL="285750" lvl="0" indent="-285750">
                        <a:lnSpc>
                          <a:spcPct val="100000"/>
                        </a:lnSpc>
                        <a:spcBef>
                          <a:spcPts val="600"/>
                        </a:spcBef>
                        <a:buFont typeface="Arial" panose="020B0604020202020204" pitchFamily="34" charset="0"/>
                        <a:buChar char="•"/>
                      </a:pPr>
                      <a:r>
                        <a:rPr lang="en-GB" sz="2100" b="1" dirty="0">
                          <a:solidFill>
                            <a:schemeClr val="tx1"/>
                          </a:solidFill>
                          <a:latin typeface="Calibri" panose="020F0502020204030204" pitchFamily="34" charset="0"/>
                          <a:cs typeface="Calibri" panose="020F0502020204030204" pitchFamily="34" charset="0"/>
                        </a:rPr>
                        <a:t>set a clear and structured agenda</a:t>
                      </a:r>
                      <a:r>
                        <a:rPr lang="en-GB" sz="2100" dirty="0">
                          <a:solidFill>
                            <a:schemeClr val="tx1"/>
                          </a:solidFill>
                          <a:latin typeface="Calibri" panose="020F0502020204030204" pitchFamily="34" charset="0"/>
                          <a:cs typeface="Calibri" panose="020F0502020204030204" pitchFamily="34" charset="0"/>
                        </a:rPr>
                        <a:t> for the session, </a:t>
                      </a:r>
                    </a:p>
                    <a:p>
                      <a:pPr marL="285750" lvl="0" indent="-285750">
                        <a:lnSpc>
                          <a:spcPct val="100000"/>
                        </a:lnSpc>
                        <a:spcBef>
                          <a:spcPts val="600"/>
                        </a:spcBef>
                        <a:buFont typeface="Arial" panose="020B0604020202020204" pitchFamily="34" charset="0"/>
                        <a:buChar char="•"/>
                      </a:pPr>
                      <a:r>
                        <a:rPr lang="en-GB" sz="2100" b="1" dirty="0">
                          <a:solidFill>
                            <a:schemeClr val="tx1"/>
                          </a:solidFill>
                          <a:latin typeface="Calibri" panose="020F0502020204030204" pitchFamily="34" charset="0"/>
                          <a:cs typeface="Calibri" panose="020F0502020204030204" pitchFamily="34" charset="0"/>
                        </a:rPr>
                        <a:t>communicate this</a:t>
                      </a:r>
                      <a:r>
                        <a:rPr lang="en-GB" sz="2100" dirty="0">
                          <a:solidFill>
                            <a:schemeClr val="tx1"/>
                          </a:solidFill>
                          <a:latin typeface="Calibri" panose="020F0502020204030204" pitchFamily="34" charset="0"/>
                          <a:cs typeface="Calibri" panose="020F0502020204030204" pitchFamily="34" charset="0"/>
                        </a:rPr>
                        <a:t> to the family member </a:t>
                      </a:r>
                    </a:p>
                    <a:p>
                      <a:pPr marL="285750" lvl="0" indent="-285750">
                        <a:lnSpc>
                          <a:spcPct val="100000"/>
                        </a:lnSpc>
                        <a:spcBef>
                          <a:spcPts val="600"/>
                        </a:spcBef>
                        <a:buFont typeface="Arial" panose="020B0604020202020204" pitchFamily="34" charset="0"/>
                        <a:buChar char="•"/>
                      </a:pPr>
                      <a:r>
                        <a:rPr lang="en-GB" sz="2100" dirty="0">
                          <a:solidFill>
                            <a:schemeClr val="tx1"/>
                          </a:solidFill>
                          <a:latin typeface="Calibri" panose="020F0502020204030204" pitchFamily="34" charset="0"/>
                          <a:cs typeface="Calibri" panose="020F0502020204030204" pitchFamily="34" charset="0"/>
                        </a:rPr>
                        <a:t>and </a:t>
                      </a:r>
                      <a:r>
                        <a:rPr lang="en-GB" sz="2100" b="1" dirty="0">
                          <a:solidFill>
                            <a:schemeClr val="tx1"/>
                          </a:solidFill>
                          <a:latin typeface="Calibri" panose="020F0502020204030204" pitchFamily="34" charset="0"/>
                          <a:cs typeface="Calibri" panose="020F0502020204030204" pitchFamily="34" charset="0"/>
                        </a:rPr>
                        <a:t>ensure that this agenda is followed</a:t>
                      </a:r>
                      <a:r>
                        <a:rPr lang="en-GB" sz="2100" dirty="0">
                          <a:solidFill>
                            <a:schemeClr val="tx1"/>
                          </a:solidFill>
                          <a:latin typeface="Calibri" panose="020F0502020204030204" pitchFamily="34" charset="0"/>
                          <a:cs typeface="Calibri" panose="020F0502020204030204" pitchFamily="34" charset="0"/>
                        </a:rPr>
                        <a:t> throughout the session, </a:t>
                      </a:r>
                    </a:p>
                    <a:p>
                      <a:pPr marL="285750" lvl="0" indent="-285750">
                        <a:lnSpc>
                          <a:spcPct val="100000"/>
                        </a:lnSpc>
                        <a:spcBef>
                          <a:spcPts val="600"/>
                        </a:spcBef>
                        <a:buFont typeface="Arial" panose="020B0604020202020204" pitchFamily="34" charset="0"/>
                        <a:buChar char="•"/>
                      </a:pPr>
                      <a:r>
                        <a:rPr lang="en-GB" sz="2100" b="1" dirty="0">
                          <a:solidFill>
                            <a:schemeClr val="tx1"/>
                          </a:solidFill>
                          <a:latin typeface="Calibri" panose="020F0502020204030204" pitchFamily="34" charset="0"/>
                          <a:cs typeface="Calibri" panose="020F0502020204030204" pitchFamily="34" charset="0"/>
                        </a:rPr>
                        <a:t>check if the previous session</a:t>
                      </a:r>
                      <a:r>
                        <a:rPr lang="en-GB" sz="2100" dirty="0">
                          <a:solidFill>
                            <a:schemeClr val="tx1"/>
                          </a:solidFill>
                          <a:latin typeface="Calibri" panose="020F0502020204030204" pitchFamily="34" charset="0"/>
                          <a:cs typeface="Calibri" panose="020F0502020204030204" pitchFamily="34" charset="0"/>
                        </a:rPr>
                        <a:t> (i.e. Step 1) </a:t>
                      </a:r>
                      <a:r>
                        <a:rPr lang="en-GB" sz="2100" b="1" dirty="0">
                          <a:solidFill>
                            <a:schemeClr val="tx1"/>
                          </a:solidFill>
                          <a:latin typeface="Calibri" panose="020F0502020204030204" pitchFamily="34" charset="0"/>
                          <a:cs typeface="Calibri" panose="020F0502020204030204" pitchFamily="34" charset="0"/>
                        </a:rPr>
                        <a:t>was helpful</a:t>
                      </a:r>
                      <a:r>
                        <a:rPr lang="en-GB" sz="2100" dirty="0">
                          <a:solidFill>
                            <a:schemeClr val="tx1"/>
                          </a:solidFill>
                          <a:latin typeface="Calibri" panose="020F0502020204030204" pitchFamily="34" charset="0"/>
                          <a:cs typeface="Calibri" panose="020F0502020204030204" pitchFamily="34" charset="0"/>
                        </a:rPr>
                        <a:t> and if the family member has any questions, </a:t>
                      </a:r>
                    </a:p>
                    <a:p>
                      <a:pPr marL="285750" lvl="0" indent="-285750">
                        <a:lnSpc>
                          <a:spcPct val="100000"/>
                        </a:lnSpc>
                        <a:spcBef>
                          <a:spcPts val="600"/>
                        </a:spcBef>
                        <a:buFont typeface="Arial" panose="020B0604020202020204" pitchFamily="34" charset="0"/>
                        <a:buChar char="•"/>
                      </a:pPr>
                      <a:r>
                        <a:rPr lang="en-GB" sz="2100" dirty="0">
                          <a:solidFill>
                            <a:schemeClr val="tx1"/>
                          </a:solidFill>
                          <a:latin typeface="Calibri" panose="020F0502020204030204" pitchFamily="34" charset="0"/>
                          <a:cs typeface="Calibri" panose="020F0502020204030204" pitchFamily="34" charset="0"/>
                        </a:rPr>
                        <a:t>and </a:t>
                      </a:r>
                      <a:r>
                        <a:rPr lang="en-GB" sz="2100" b="1" dirty="0">
                          <a:solidFill>
                            <a:schemeClr val="tx1"/>
                          </a:solidFill>
                          <a:latin typeface="Calibri" panose="020F0502020204030204" pitchFamily="34" charset="0"/>
                          <a:cs typeface="Calibri" panose="020F0502020204030204" pitchFamily="34" charset="0"/>
                        </a:rPr>
                        <a:t>give an overview of Step 2</a:t>
                      </a:r>
                      <a:r>
                        <a:rPr lang="en-GB" sz="2100" dirty="0">
                          <a:solidFill>
                            <a:schemeClr val="tx1"/>
                          </a:solidFill>
                          <a:latin typeface="Calibri" panose="020F0502020204030204" pitchFamily="34" charset="0"/>
                          <a:cs typeface="Calibri" panose="020F0502020204030204" pitchFamily="34" charset="0"/>
                        </a:rPr>
                        <a:t> and </a:t>
                      </a:r>
                      <a:r>
                        <a:rPr lang="en-GB" sz="2100" b="1" dirty="0">
                          <a:solidFill>
                            <a:schemeClr val="tx1"/>
                          </a:solidFill>
                          <a:latin typeface="Calibri" panose="020F0502020204030204" pitchFamily="34" charset="0"/>
                          <a:cs typeface="Calibri" pitchFamily="34" charset="0"/>
                        </a:rPr>
                        <a:t>how it relates to the Stress-Strain-Coping-Support Model</a:t>
                      </a:r>
                      <a:r>
                        <a:rPr lang="en-GB" sz="2100" dirty="0">
                          <a:solidFill>
                            <a:schemeClr val="tx1"/>
                          </a:solidFill>
                          <a:latin typeface="Calibri" panose="020F0502020204030204" pitchFamily="34" charset="0"/>
                          <a:cs typeface="Calibri" panose="020F0502020204030204" pitchFamily="34" charset="0"/>
                        </a:rPr>
                        <a:t>. </a:t>
                      </a:r>
                    </a:p>
                    <a:p>
                      <a:pPr marL="285750" indent="-285750">
                        <a:lnSpc>
                          <a:spcPct val="100000"/>
                        </a:lnSpc>
                        <a:spcBef>
                          <a:spcPts val="600"/>
                        </a:spcBef>
                        <a:buFont typeface="Arial" panose="020B0604020202020204" pitchFamily="34" charset="0"/>
                        <a:buChar char="•"/>
                      </a:pPr>
                      <a:r>
                        <a:rPr lang="en-GB" sz="2100" dirty="0">
                          <a:solidFill>
                            <a:schemeClr val="tx1"/>
                          </a:solidFill>
                          <a:latin typeface="Calibri" panose="020F0502020204030204" pitchFamily="34" charset="0"/>
                          <a:cs typeface="Calibri" panose="020F0502020204030204" pitchFamily="34" charset="0"/>
                        </a:rPr>
                        <a:t>Maybe see if anything has changed with regards to risk and safety (or elsewhere in session if prefer).</a:t>
                      </a:r>
                    </a:p>
                  </a:txBody>
                  <a:tcPr marL="121920" marR="121920" marT="60960" marB="60960"/>
                </a:tc>
                <a:tc>
                  <a:txBody>
                    <a:bodyPr/>
                    <a:lstStyle/>
                    <a:p>
                      <a:pPr marL="0" indent="0">
                        <a:lnSpc>
                          <a:spcPct val="100000"/>
                        </a:lnSpc>
                        <a:spcBef>
                          <a:spcPts val="600"/>
                        </a:spcBef>
                        <a:buNone/>
                      </a:pPr>
                      <a:r>
                        <a:rPr lang="en-GB" sz="2100" u="sng" dirty="0">
                          <a:solidFill>
                            <a:schemeClr val="tx1"/>
                          </a:solidFill>
                          <a:latin typeface="Calibri" panose="020F0502020204030204" pitchFamily="34" charset="0"/>
                          <a:cs typeface="Calibri" panose="020F0502020204030204" pitchFamily="34" charset="0"/>
                        </a:rPr>
                        <a:t>Ending Step 2:</a:t>
                      </a:r>
                    </a:p>
                    <a:p>
                      <a:pPr marL="285750" lvl="0" indent="-285750">
                        <a:lnSpc>
                          <a:spcPct val="100000"/>
                        </a:lnSpc>
                        <a:spcBef>
                          <a:spcPts val="600"/>
                        </a:spcBef>
                        <a:buFont typeface="Arial" panose="020B0604020202020204" pitchFamily="34" charset="0"/>
                        <a:buChar char="•"/>
                      </a:pPr>
                      <a:r>
                        <a:rPr lang="en-GB" sz="2100" dirty="0">
                          <a:solidFill>
                            <a:schemeClr val="tx1"/>
                          </a:solidFill>
                          <a:latin typeface="Calibri" panose="020F0502020204030204" pitchFamily="34" charset="0"/>
                          <a:cs typeface="Calibri" panose="020F0502020204030204" pitchFamily="34" charset="0"/>
                        </a:rPr>
                        <a:t>get the FM to summarise the main issues that the FM has raised (adding in anything that you thing the FM has missed),</a:t>
                      </a:r>
                    </a:p>
                    <a:p>
                      <a:pPr marL="285750" lvl="0" indent="-285750">
                        <a:lnSpc>
                          <a:spcPct val="100000"/>
                        </a:lnSpc>
                        <a:spcBef>
                          <a:spcPts val="600"/>
                        </a:spcBef>
                        <a:buFont typeface="Arial" panose="020B0604020202020204" pitchFamily="34" charset="0"/>
                        <a:buChar char="•"/>
                      </a:pPr>
                      <a:r>
                        <a:rPr lang="en-GB" sz="2100" dirty="0">
                          <a:solidFill>
                            <a:schemeClr val="tx1"/>
                          </a:solidFill>
                          <a:latin typeface="Calibri" panose="020F0502020204030204" pitchFamily="34" charset="0"/>
                          <a:cs typeface="Calibri" panose="020F0502020204030204" pitchFamily="34" charset="0"/>
                        </a:rPr>
                        <a:t>check if session was helpful,  </a:t>
                      </a:r>
                    </a:p>
                    <a:p>
                      <a:pPr marL="285750" lvl="0" indent="-285750">
                        <a:lnSpc>
                          <a:spcPct val="100000"/>
                        </a:lnSpc>
                        <a:spcBef>
                          <a:spcPts val="600"/>
                        </a:spcBef>
                        <a:buFont typeface="Arial" panose="020B0604020202020204" pitchFamily="34" charset="0"/>
                        <a:buChar char="•"/>
                      </a:pPr>
                      <a:r>
                        <a:rPr lang="en-GB" sz="2100" dirty="0">
                          <a:solidFill>
                            <a:schemeClr val="tx1"/>
                          </a:solidFill>
                          <a:latin typeface="Calibri" panose="020F0502020204030204" pitchFamily="34" charset="0"/>
                          <a:cs typeface="Calibri" panose="020F0502020204030204" pitchFamily="34" charset="0"/>
                        </a:rPr>
                        <a:t>reiterate the use of the S-H handbook, </a:t>
                      </a:r>
                    </a:p>
                    <a:p>
                      <a:pPr marL="285750" lvl="0" indent="-285750">
                        <a:lnSpc>
                          <a:spcPct val="100000"/>
                        </a:lnSpc>
                        <a:spcBef>
                          <a:spcPts val="600"/>
                        </a:spcBef>
                        <a:buFont typeface="Arial" panose="020B0604020202020204" pitchFamily="34" charset="0"/>
                        <a:buChar char="•"/>
                      </a:pPr>
                      <a:r>
                        <a:rPr lang="en-GB" sz="2100" dirty="0">
                          <a:solidFill>
                            <a:schemeClr val="tx1"/>
                          </a:solidFill>
                          <a:latin typeface="Calibri" panose="020F0502020204030204" pitchFamily="34" charset="0"/>
                          <a:cs typeface="Calibri" panose="020F0502020204030204" pitchFamily="34" charset="0"/>
                        </a:rPr>
                        <a:t>explain purpose of next session (Step 3) and how it fits into the </a:t>
                      </a:r>
                      <a:r>
                        <a:rPr lang="en-GB" sz="2100" dirty="0" err="1">
                          <a:solidFill>
                            <a:schemeClr val="tx1"/>
                          </a:solidFill>
                          <a:latin typeface="Calibri" panose="020F0502020204030204" pitchFamily="34" charset="0"/>
                          <a:cs typeface="Calibri" panose="020F0502020204030204" pitchFamily="34" charset="0"/>
                        </a:rPr>
                        <a:t>SSCS</a:t>
                      </a:r>
                      <a:r>
                        <a:rPr lang="en-GB" sz="2100" dirty="0">
                          <a:solidFill>
                            <a:schemeClr val="tx1"/>
                          </a:solidFill>
                          <a:latin typeface="Calibri" panose="020F0502020204030204" pitchFamily="34" charset="0"/>
                          <a:cs typeface="Calibri" panose="020F0502020204030204" pitchFamily="34" charset="0"/>
                        </a:rPr>
                        <a:t> Model. </a:t>
                      </a:r>
                    </a:p>
                    <a:p>
                      <a:pPr marL="285750" lvl="0" indent="-285750">
                        <a:lnSpc>
                          <a:spcPct val="100000"/>
                        </a:lnSpc>
                        <a:spcBef>
                          <a:spcPts val="600"/>
                        </a:spcBef>
                        <a:buFont typeface="Arial" panose="020B0604020202020204" pitchFamily="34" charset="0"/>
                        <a:buChar char="•"/>
                      </a:pPr>
                      <a:r>
                        <a:rPr lang="en-GB" sz="2100" dirty="0">
                          <a:solidFill>
                            <a:schemeClr val="tx1"/>
                          </a:solidFill>
                          <a:latin typeface="Calibri" panose="020F0502020204030204" pitchFamily="34" charset="0"/>
                          <a:cs typeface="Calibri" panose="020F0502020204030204" pitchFamily="34" charset="0"/>
                        </a:rPr>
                        <a:t>cover the practical issues of the date of next session and how to make emergency contact in between if needed.</a:t>
                      </a:r>
                    </a:p>
                    <a:p>
                      <a:endParaRPr lang="en-GB" sz="2400" dirty="0"/>
                    </a:p>
                  </a:txBody>
                  <a:tcPr marL="121920" marR="121920" marT="60960" marB="60960"/>
                </a:tc>
                <a:extLst>
                  <a:ext uri="{0D108BD9-81ED-4DB2-BD59-A6C34878D82A}">
                    <a16:rowId xmlns:a16="http://schemas.microsoft.com/office/drawing/2014/main" val="1251842854"/>
                  </a:ext>
                </a:extLst>
              </a:tr>
            </a:tbl>
          </a:graphicData>
        </a:graphic>
      </p:graphicFrame>
    </p:spTree>
    <p:extLst>
      <p:ext uri="{BB962C8B-B14F-4D97-AF65-F5344CB8AC3E}">
        <p14:creationId xmlns:p14="http://schemas.microsoft.com/office/powerpoint/2010/main" val="10676510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6"/>
            <a:ext cx="10515600" cy="687325"/>
          </a:xfrm>
        </p:spPr>
        <p:txBody>
          <a:bodyPr/>
          <a:lstStyle/>
          <a:p>
            <a:r>
              <a:rPr lang="en-US" sz="4400" dirty="0">
                <a:latin typeface="Calibri"/>
                <a:cs typeface="Calibri"/>
              </a:rPr>
              <a:t>Step 2: The ‘Elicit, Provide, Elicit’ process</a:t>
            </a:r>
          </a:p>
        </p:txBody>
      </p:sp>
      <p:graphicFrame>
        <p:nvGraphicFramePr>
          <p:cNvPr id="8" name="Diagram 7"/>
          <p:cNvGraphicFramePr/>
          <p:nvPr/>
        </p:nvGraphicFramePr>
        <p:xfrm>
          <a:off x="659297" y="2655517"/>
          <a:ext cx="10753195" cy="3850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D9E667E-1229-43F6-AB8B-7E16267E748C}"/>
              </a:ext>
            </a:extLst>
          </p:cNvPr>
          <p:cNvSpPr txBox="1"/>
          <p:nvPr/>
        </p:nvSpPr>
        <p:spPr>
          <a:xfrm>
            <a:off x="521680" y="1465546"/>
            <a:ext cx="10238179" cy="1039660"/>
          </a:xfrm>
          <a:prstGeom prst="rect">
            <a:avLst/>
          </a:prstGeom>
        </p:spPr>
        <p:txBody>
          <a:bodyPr vert="horz" wrap="square" lIns="91440" tIns="45720" rIns="91440" bIns="45720" rtlCol="0">
            <a:normAutofit/>
          </a:bodyPr>
          <a:lstStyle/>
          <a:p>
            <a:r>
              <a:rPr lang="en-US" sz="2800" b="1" dirty="0">
                <a:latin typeface="Calibri" panose="020F0502020204030204" pitchFamily="34" charset="0"/>
                <a:cs typeface="Calibri" panose="020F0502020204030204" pitchFamily="34" charset="0"/>
              </a:rPr>
              <a:t>A similar technique </a:t>
            </a:r>
            <a:r>
              <a:rPr lang="en-GB" sz="2800" b="1" dirty="0">
                <a:latin typeface="Calibri" panose="020F0502020204030204" pitchFamily="34" charset="0"/>
                <a:cs typeface="Calibri" panose="020F0502020204030204" pitchFamily="34" charset="0"/>
              </a:rPr>
              <a:t>to the one used in Motivational Interviewing</a:t>
            </a:r>
            <a:r>
              <a:rPr lang="en-US" sz="2800" b="1" dirty="0">
                <a:latin typeface="Calibri" panose="020F0502020204030204" pitchFamily="34" charset="0"/>
                <a:cs typeface="Calibri" panose="020F0502020204030204" pitchFamily="34" charset="0"/>
              </a:rPr>
              <a:t>, </a:t>
            </a:r>
            <a:r>
              <a:rPr lang="en-GB" sz="2800" b="1" dirty="0">
                <a:latin typeface="Calibri" panose="020F0502020204030204" pitchFamily="34" charset="0"/>
                <a:cs typeface="Calibri" panose="020F0502020204030204" pitchFamily="34" charset="0"/>
              </a:rPr>
              <a:t>it ensures that information is Targeted and Relevant</a:t>
            </a: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40405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6"/>
            <a:ext cx="10515600" cy="1098293"/>
          </a:xfrm>
        </p:spPr>
        <p:txBody>
          <a:bodyPr>
            <a:normAutofit/>
          </a:bodyPr>
          <a:lstStyle/>
          <a:p>
            <a:r>
              <a:rPr lang="en-US" sz="4800" dirty="0">
                <a:latin typeface="Calibri"/>
                <a:cs typeface="Calibri"/>
              </a:rPr>
              <a:t>Step 2: Tips and Key Points </a:t>
            </a:r>
          </a:p>
        </p:txBody>
      </p:sp>
      <p:sp>
        <p:nvSpPr>
          <p:cNvPr id="4" name="Content Placeholder 3"/>
          <p:cNvSpPr>
            <a:spLocks noGrp="1"/>
          </p:cNvSpPr>
          <p:nvPr>
            <p:ph sz="quarter" idx="11"/>
          </p:nvPr>
        </p:nvSpPr>
        <p:spPr>
          <a:xfrm>
            <a:off x="560613" y="1450627"/>
            <a:ext cx="10515599" cy="5407372"/>
          </a:xfrm>
          <a:solidFill>
            <a:srgbClr val="FFC000"/>
          </a:solidFill>
        </p:spPr>
        <p:txBody>
          <a:bodyPr/>
          <a:lstStyle/>
          <a:p>
            <a:pPr marL="342891" indent="-342891">
              <a:buClrTx/>
              <a:buFont typeface="+mj-lt"/>
              <a:buAutoNum type="arabicPeriod"/>
            </a:pPr>
            <a:r>
              <a:rPr lang="en-US" sz="2400" b="1" dirty="0">
                <a:latin typeface="Calibri"/>
                <a:cs typeface="Calibri"/>
              </a:rPr>
              <a:t>BE PREPARED. Have information that the family member asked for </a:t>
            </a:r>
          </a:p>
          <a:p>
            <a:pPr>
              <a:buClrTx/>
            </a:pPr>
            <a:r>
              <a:rPr lang="en-US" sz="2400" b="1" dirty="0">
                <a:latin typeface="Calibri"/>
                <a:cs typeface="Calibri"/>
              </a:rPr>
              <a:t>in Step 1 or that you discussed in relation to the FMQ.</a:t>
            </a:r>
          </a:p>
          <a:p>
            <a:pPr>
              <a:buClrTx/>
            </a:pPr>
            <a:r>
              <a:rPr lang="en-US" sz="2400" b="1" dirty="0">
                <a:latin typeface="Calibri"/>
                <a:cs typeface="Calibri"/>
              </a:rPr>
              <a:t>2. Check what the family member already knows.</a:t>
            </a:r>
          </a:p>
          <a:p>
            <a:pPr>
              <a:buClrTx/>
            </a:pPr>
            <a:r>
              <a:rPr lang="en-US" sz="2400" b="1" dirty="0">
                <a:latin typeface="Calibri"/>
                <a:cs typeface="Calibri"/>
              </a:rPr>
              <a:t>3. Tailor the information to their need, dispel myths; and empower them to look for themselves. TARGET it.</a:t>
            </a:r>
          </a:p>
          <a:p>
            <a:pPr>
              <a:buClrTx/>
            </a:pPr>
            <a:r>
              <a:rPr lang="en-US" sz="2400" b="1" dirty="0">
                <a:latin typeface="Calibri"/>
                <a:cs typeface="Calibri"/>
              </a:rPr>
              <a:t>4. You don’t have to know everything. Can use the practitioner's handbook.</a:t>
            </a:r>
          </a:p>
          <a:p>
            <a:pPr>
              <a:buClrTx/>
            </a:pPr>
            <a:r>
              <a:rPr lang="en-US" sz="2400" b="1" dirty="0">
                <a:latin typeface="Calibri"/>
                <a:cs typeface="Calibri"/>
              </a:rPr>
              <a:t>5. Can ask the family member to do exercises in the self help manual.</a:t>
            </a:r>
          </a:p>
          <a:p>
            <a:pPr>
              <a:buClrTx/>
            </a:pPr>
            <a:r>
              <a:rPr lang="en-US" sz="2400" b="1" dirty="0">
                <a:latin typeface="Calibri"/>
                <a:cs typeface="Calibri"/>
              </a:rPr>
              <a:t>6. ALWAYS check if domestic abuse – it may not be safe for the  family member to take information home.</a:t>
            </a:r>
          </a:p>
        </p:txBody>
      </p:sp>
      <p:pic>
        <p:nvPicPr>
          <p:cNvPr id="7" name="Content Placeholder 4"/>
          <p:cNvPicPr>
            <a:picLocks noChangeAspect="1"/>
          </p:cNvPicPr>
          <p:nvPr/>
        </p:nvPicPr>
        <p:blipFill rotWithShape="1">
          <a:blip r:embed="rId2"/>
          <a:srcRect l="-341" t="523" r="436" b="-523"/>
          <a:stretch/>
        </p:blipFill>
        <p:spPr>
          <a:xfrm>
            <a:off x="9777645" y="159083"/>
            <a:ext cx="2214724" cy="2583087"/>
          </a:xfrm>
          <a:prstGeom prst="rect">
            <a:avLst/>
          </a:prstGeom>
        </p:spPr>
      </p:pic>
    </p:spTree>
    <p:extLst>
      <p:ext uri="{BB962C8B-B14F-4D97-AF65-F5344CB8AC3E}">
        <p14:creationId xmlns:p14="http://schemas.microsoft.com/office/powerpoint/2010/main" val="34380773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62" y="186668"/>
            <a:ext cx="12016839" cy="1325563"/>
          </a:xfrm>
        </p:spPr>
        <p:txBody>
          <a:bodyPr>
            <a:normAutofit/>
          </a:bodyPr>
          <a:lstStyle/>
          <a:p>
            <a:r>
              <a:rPr lang="en-US" sz="3733">
                <a:latin typeface="Calibri"/>
                <a:cs typeface="Calibri"/>
              </a:rPr>
              <a:t>Self Help Handbook Step 2 – </a:t>
            </a:r>
            <a:br>
              <a:rPr lang="en-US" sz="3733">
                <a:latin typeface="Calibri"/>
                <a:cs typeface="Calibri"/>
              </a:rPr>
            </a:br>
            <a:r>
              <a:rPr lang="en-US" sz="3733">
                <a:latin typeface="Calibri"/>
                <a:cs typeface="Calibri"/>
              </a:rPr>
              <a:t>Increasing your knowledge and understanding</a:t>
            </a:r>
            <a:endParaRPr lang="en-US" sz="3733" dirty="0">
              <a:latin typeface="Calibri"/>
              <a:cs typeface="Calibri"/>
            </a:endParaRPr>
          </a:p>
        </p:txBody>
      </p:sp>
      <p:sp>
        <p:nvSpPr>
          <p:cNvPr id="4" name="Content Placeholder 3"/>
          <p:cNvSpPr>
            <a:spLocks noGrp="1"/>
          </p:cNvSpPr>
          <p:nvPr>
            <p:ph sz="quarter" idx="11"/>
          </p:nvPr>
        </p:nvSpPr>
        <p:spPr>
          <a:xfrm>
            <a:off x="429243" y="1568529"/>
            <a:ext cx="5666756" cy="512763"/>
          </a:xfrm>
        </p:spPr>
        <p:txBody>
          <a:bodyPr/>
          <a:lstStyle/>
          <a:p>
            <a:r>
              <a:rPr lang="en-US" sz="2133" b="1">
                <a:latin typeface="Calibri"/>
                <a:cs typeface="Calibri"/>
              </a:rPr>
              <a:t>What would help you increase your knowledge?</a:t>
            </a:r>
            <a:endParaRPr lang="en-US" sz="2133" b="1" dirty="0">
              <a:latin typeface="Calibri"/>
              <a:cs typeface="Calibri"/>
            </a:endParaRPr>
          </a:p>
        </p:txBody>
      </p:sp>
      <p:sp>
        <p:nvSpPr>
          <p:cNvPr id="41" name="Content Placeholder 3"/>
          <p:cNvSpPr txBox="1">
            <a:spLocks/>
          </p:cNvSpPr>
          <p:nvPr/>
        </p:nvSpPr>
        <p:spPr>
          <a:xfrm>
            <a:off x="6183581" y="1568529"/>
            <a:ext cx="5444703" cy="512763"/>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Clr>
                <a:schemeClr val="bg1">
                  <a:lumMod val="50000"/>
                </a:schemeClr>
              </a:buClr>
              <a:buFontTx/>
              <a:buNone/>
              <a:defRPr sz="1700" kern="1200">
                <a:solidFill>
                  <a:schemeClr val="tx2"/>
                </a:solidFill>
                <a:latin typeface="Segoe UI Semibold"/>
                <a:ea typeface="+mn-ea"/>
                <a:cs typeface="Segoe UI Semibold"/>
              </a:defRPr>
            </a:lvl1pPr>
            <a:lvl2pPr marL="457200" indent="0" algn="l" defTabSz="914400" rtl="0" eaLnBrk="1" latinLnBrk="0" hangingPunct="1">
              <a:lnSpc>
                <a:spcPct val="120000"/>
              </a:lnSpc>
              <a:spcBef>
                <a:spcPts val="500"/>
              </a:spcBef>
              <a:buClr>
                <a:schemeClr val="bg1">
                  <a:lumMod val="50000"/>
                </a:schemeClr>
              </a:buClr>
              <a:buFontTx/>
              <a:buNone/>
              <a:defRPr sz="1600" kern="1200">
                <a:solidFill>
                  <a:schemeClr val="tx2"/>
                </a:solidFill>
                <a:latin typeface="Segoe UI Semibold"/>
                <a:ea typeface="+mn-ea"/>
                <a:cs typeface="Segoe UI Semibold"/>
              </a:defRPr>
            </a:lvl2pPr>
            <a:lvl3pPr marL="9144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3pPr>
            <a:lvl4pPr marL="13716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4pPr>
            <a:lvl5pPr marL="18288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33" b="1" dirty="0">
                <a:latin typeface="Calibri"/>
                <a:cs typeface="Calibri"/>
              </a:rPr>
              <a:t>What you have found out? What has helped?</a:t>
            </a:r>
          </a:p>
        </p:txBody>
      </p:sp>
      <p:graphicFrame>
        <p:nvGraphicFramePr>
          <p:cNvPr id="14" name="Table 13">
            <a:extLst>
              <a:ext uri="{FF2B5EF4-FFF2-40B4-BE49-F238E27FC236}">
                <a16:creationId xmlns:a16="http://schemas.microsoft.com/office/drawing/2014/main" id="{ACE7E73B-92F1-4AC7-A18A-4098F68CDC8A}"/>
              </a:ext>
            </a:extLst>
          </p:cNvPr>
          <p:cNvGraphicFramePr>
            <a:graphicFrameLocks noGrp="1"/>
          </p:cNvGraphicFramePr>
          <p:nvPr>
            <p:extLst>
              <p:ext uri="{D42A27DB-BD31-4B8C-83A1-F6EECF244321}">
                <p14:modId xmlns:p14="http://schemas.microsoft.com/office/powerpoint/2010/main" val="1229010236"/>
              </p:ext>
            </p:extLst>
          </p:nvPr>
        </p:nvGraphicFramePr>
        <p:xfrm>
          <a:off x="583962" y="2081291"/>
          <a:ext cx="5044440" cy="4475763"/>
        </p:xfrm>
        <a:graphic>
          <a:graphicData uri="http://schemas.openxmlformats.org/drawingml/2006/table">
            <a:tbl>
              <a:tblPr/>
              <a:tblGrid>
                <a:gridCol w="865226">
                  <a:extLst>
                    <a:ext uri="{9D8B030D-6E8A-4147-A177-3AD203B41FA5}">
                      <a16:colId xmlns:a16="http://schemas.microsoft.com/office/drawing/2014/main" val="2452602859"/>
                    </a:ext>
                  </a:extLst>
                </a:gridCol>
                <a:gridCol w="4179214">
                  <a:extLst>
                    <a:ext uri="{9D8B030D-6E8A-4147-A177-3AD203B41FA5}">
                      <a16:colId xmlns:a16="http://schemas.microsoft.com/office/drawing/2014/main" val="3080401511"/>
                    </a:ext>
                  </a:extLst>
                </a:gridCol>
              </a:tblGrid>
              <a:tr h="1242223">
                <a:tc>
                  <a:txBody>
                    <a:bodyPr/>
                    <a:lstStyle/>
                    <a:p>
                      <a:pPr algn="l">
                        <a:lnSpc>
                          <a:spcPct val="115000"/>
                        </a:lnSpc>
                      </a:pPr>
                      <a:endParaRPr lang="en-GB" sz="1200" cap="sma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r>
                        <a:rPr lang="en-GB" sz="1200" b="1" cap="small" dirty="0">
                          <a:effectLst/>
                          <a:latin typeface="Arial" panose="020B0604020202020204" pitchFamily="34" charset="0"/>
                          <a:ea typeface="Times New Roman" panose="02020603050405020304" pitchFamily="18" charset="0"/>
                          <a:cs typeface="Times New Roman" panose="02020603050405020304" pitchFamily="18" charset="0"/>
                        </a:rPr>
                        <a:t>Exercise 3</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kern="1200" dirty="0">
                          <a:solidFill>
                            <a:schemeClr val="tx1"/>
                          </a:solidFill>
                          <a:effectLst/>
                          <a:latin typeface="Arial" panose="020B0604020202020204" pitchFamily="34" charset="0"/>
                          <a:ea typeface="+mn-ea"/>
                          <a:cs typeface="Arial" panose="020B0604020202020204" pitchFamily="34" charset="0"/>
                        </a:rPr>
                        <a:t>Think about what questions you might have that would help increase your knowledge and understanding about what is going on. you could look back over step 1, or at the answers you gave to the FMQ, to help you think about questions you have or what information you might want. If you want, write your questions below.</a:t>
                      </a:r>
                      <a:endParaRPr lang="en-GB" sz="1200" cap="small"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762402"/>
                  </a:ext>
                </a:extLst>
              </a:tr>
              <a:tr h="3021422">
                <a:tc gridSpan="2">
                  <a:txBody>
                    <a:bodyPr/>
                    <a:lstStyle/>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p>
                      <a:pPr algn="l">
                        <a:lnSpc>
                          <a:spcPct val="115000"/>
                        </a:lnSpc>
                      </a:pPr>
                      <a:r>
                        <a:rPr lang="en-GB" sz="1200" cap="small"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cap="small"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460096138"/>
                  </a:ext>
                </a:extLst>
              </a:tr>
            </a:tbl>
          </a:graphicData>
        </a:graphic>
      </p:graphicFrame>
      <p:graphicFrame>
        <p:nvGraphicFramePr>
          <p:cNvPr id="15" name="Object 14">
            <a:extLst>
              <a:ext uri="{FF2B5EF4-FFF2-40B4-BE49-F238E27FC236}">
                <a16:creationId xmlns:a16="http://schemas.microsoft.com/office/drawing/2014/main" id="{26DF3830-0183-4815-908D-44D050669E96}"/>
              </a:ext>
            </a:extLst>
          </p:cNvPr>
          <p:cNvGraphicFramePr>
            <a:graphicFrameLocks noChangeAspect="1"/>
          </p:cNvGraphicFramePr>
          <p:nvPr>
            <p:extLst>
              <p:ext uri="{D42A27DB-BD31-4B8C-83A1-F6EECF244321}">
                <p14:modId xmlns:p14="http://schemas.microsoft.com/office/powerpoint/2010/main" val="3252581380"/>
              </p:ext>
            </p:extLst>
          </p:nvPr>
        </p:nvGraphicFramePr>
        <p:xfrm>
          <a:off x="656527" y="2218255"/>
          <a:ext cx="784225" cy="922338"/>
        </p:xfrm>
        <a:graphic>
          <a:graphicData uri="http://schemas.openxmlformats.org/presentationml/2006/ole">
            <mc:AlternateContent xmlns:mc="http://schemas.openxmlformats.org/markup-compatibility/2006">
              <mc:Choice xmlns:v="urn:schemas-microsoft-com:vml" Requires="v">
                <p:oleObj spid="_x0000_s2084" name="Picture" r:id="rId4" imgW="1344168" imgH="1542288" progId="Word.Picture.8">
                  <p:embed/>
                </p:oleObj>
              </mc:Choice>
              <mc:Fallback>
                <p:oleObj name="Picture" r:id="rId4" imgW="1344168" imgH="1542288" progId="Word.Pictur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27" y="2218255"/>
                        <a:ext cx="784225" cy="92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Table 27">
            <a:extLst>
              <a:ext uri="{FF2B5EF4-FFF2-40B4-BE49-F238E27FC236}">
                <a16:creationId xmlns:a16="http://schemas.microsoft.com/office/drawing/2014/main" id="{992CA82B-662D-4859-B431-A1BAA2563C98}"/>
              </a:ext>
            </a:extLst>
          </p:cNvPr>
          <p:cNvGraphicFramePr>
            <a:graphicFrameLocks noGrp="1"/>
          </p:cNvGraphicFramePr>
          <p:nvPr>
            <p:extLst>
              <p:ext uri="{D42A27DB-BD31-4B8C-83A1-F6EECF244321}">
                <p14:modId xmlns:p14="http://schemas.microsoft.com/office/powerpoint/2010/main" val="3056318917"/>
              </p:ext>
            </p:extLst>
          </p:nvPr>
        </p:nvGraphicFramePr>
        <p:xfrm>
          <a:off x="6250718" y="1996709"/>
          <a:ext cx="5377566" cy="4348228"/>
        </p:xfrm>
        <a:graphic>
          <a:graphicData uri="http://schemas.openxmlformats.org/drawingml/2006/table">
            <a:tbl>
              <a:tblPr/>
              <a:tblGrid>
                <a:gridCol w="1013330">
                  <a:extLst>
                    <a:ext uri="{9D8B030D-6E8A-4147-A177-3AD203B41FA5}">
                      <a16:colId xmlns:a16="http://schemas.microsoft.com/office/drawing/2014/main" val="1767994615"/>
                    </a:ext>
                  </a:extLst>
                </a:gridCol>
                <a:gridCol w="4364236">
                  <a:extLst>
                    <a:ext uri="{9D8B030D-6E8A-4147-A177-3AD203B41FA5}">
                      <a16:colId xmlns:a16="http://schemas.microsoft.com/office/drawing/2014/main" val="208122437"/>
                    </a:ext>
                  </a:extLst>
                </a:gridCol>
              </a:tblGrid>
              <a:tr h="1014356">
                <a:tc>
                  <a:txBody>
                    <a:bodyPr/>
                    <a:lstStyle/>
                    <a:p>
                      <a:pPr algn="l">
                        <a:lnSpc>
                          <a:spcPct val="115000"/>
                        </a:lnSpc>
                      </a:pP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r>
                        <a:rPr lang="en-GB" sz="1200" b="1" dirty="0">
                          <a:effectLst/>
                          <a:latin typeface="Arial" panose="020B0604020202020204" pitchFamily="34" charset="0"/>
                          <a:ea typeface="Times New Roman" panose="02020603050405020304" pitchFamily="18" charset="0"/>
                          <a:cs typeface="Times New Roman" panose="02020603050405020304" pitchFamily="18" charset="0"/>
                        </a:rPr>
                        <a:t>Exercise 4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This exercise can help you summarise the information that you have found out, and how helpful this has been.  If you find it useful, look back at the questions you wrote down in Exercise 3 and see if they have been answered.</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4973119"/>
                  </a:ext>
                </a:extLst>
              </a:tr>
              <a:tr h="1014356">
                <a:tc gridSpan="2">
                  <a:txBody>
                    <a:bodyPr/>
                    <a:lstStyle/>
                    <a:p>
                      <a:pPr algn="l">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What have I learned?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235396239"/>
                  </a:ext>
                </a:extLst>
              </a:tr>
              <a:tr h="1220577">
                <a:tc gridSpan="2">
                  <a:txBody>
                    <a:bodyPr/>
                    <a:lstStyle/>
                    <a:p>
                      <a:pPr marL="228600" algn="l">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How has what I have learned helped me?  Have I increased my knowledge and understanding?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331807570"/>
                  </a:ext>
                </a:extLst>
              </a:tr>
              <a:tr h="1014356">
                <a:tc gridSpan="2">
                  <a:txBody>
                    <a:bodyPr/>
                    <a:lstStyle/>
                    <a:p>
                      <a:pPr algn="l">
                        <a:lnSpc>
                          <a:spcPct val="115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Do I still have questions and information needs?  What can I do about this?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pPr>
                      <a:r>
                        <a:rPr lang="en-GB"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35561740"/>
                  </a:ext>
                </a:extLst>
              </a:tr>
            </a:tbl>
          </a:graphicData>
        </a:graphic>
      </p:graphicFrame>
      <p:graphicFrame>
        <p:nvGraphicFramePr>
          <p:cNvPr id="29" name="Object 28">
            <a:extLst>
              <a:ext uri="{FF2B5EF4-FFF2-40B4-BE49-F238E27FC236}">
                <a16:creationId xmlns:a16="http://schemas.microsoft.com/office/drawing/2014/main" id="{E9376713-15A6-45FB-B63A-89A390CDD7B6}"/>
              </a:ext>
            </a:extLst>
          </p:cNvPr>
          <p:cNvGraphicFramePr>
            <a:graphicFrameLocks noChangeAspect="1"/>
          </p:cNvGraphicFramePr>
          <p:nvPr>
            <p:extLst>
              <p:ext uri="{D42A27DB-BD31-4B8C-83A1-F6EECF244321}">
                <p14:modId xmlns:p14="http://schemas.microsoft.com/office/powerpoint/2010/main" val="1191379403"/>
              </p:ext>
            </p:extLst>
          </p:nvPr>
        </p:nvGraphicFramePr>
        <p:xfrm>
          <a:off x="6380439" y="1962715"/>
          <a:ext cx="675752" cy="806329"/>
        </p:xfrm>
        <a:graphic>
          <a:graphicData uri="http://schemas.openxmlformats.org/presentationml/2006/ole">
            <mc:AlternateContent xmlns:mc="http://schemas.openxmlformats.org/markup-compatibility/2006">
              <mc:Choice xmlns:v="urn:schemas-microsoft-com:vml" Requires="v">
                <p:oleObj spid="_x0000_s2085" name="Picture" r:id="rId6" imgW="1344168" imgH="1542288" progId="Word.Picture.8">
                  <p:embed/>
                </p:oleObj>
              </mc:Choice>
              <mc:Fallback>
                <p:oleObj name="Picture" r:id="rId6" imgW="1344168" imgH="1542288" progId="Word.Picture.8">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439" y="1962715"/>
                        <a:ext cx="675752" cy="806329"/>
                      </a:xfrm>
                      <a:prstGeom prst="rect">
                        <a:avLst/>
                      </a:prstGeom>
                      <a:noFill/>
                    </p:spPr>
                  </p:pic>
                </p:oleObj>
              </mc:Fallback>
            </mc:AlternateContent>
          </a:graphicData>
        </a:graphic>
      </p:graphicFrame>
    </p:spTree>
    <p:extLst>
      <p:ext uri="{BB962C8B-B14F-4D97-AF65-F5344CB8AC3E}">
        <p14:creationId xmlns:p14="http://schemas.microsoft.com/office/powerpoint/2010/main" val="32165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latin typeface="Calibri"/>
                <a:cs typeface="Calibri"/>
              </a:rPr>
              <a:t>Step 2: DVD Skills Practice Assessment</a:t>
            </a:r>
          </a:p>
        </p:txBody>
      </p:sp>
      <p:pic>
        <p:nvPicPr>
          <p:cNvPr id="6" name="Content Placeholder 4"/>
          <p:cNvPicPr>
            <a:picLocks noChangeAspect="1"/>
          </p:cNvPicPr>
          <p:nvPr/>
        </p:nvPicPr>
        <p:blipFill rotWithShape="1">
          <a:blip r:embed="rId3"/>
          <a:srcRect l="-2427" t="23522" r="-3383" b="13410"/>
          <a:stretch/>
        </p:blipFill>
        <p:spPr>
          <a:xfrm>
            <a:off x="9137962" y="333151"/>
            <a:ext cx="2683738" cy="1599651"/>
          </a:xfrm>
          <a:prstGeom prst="rect">
            <a:avLst/>
          </a:prstGeom>
        </p:spPr>
      </p:pic>
      <p:sp>
        <p:nvSpPr>
          <p:cNvPr id="8" name="Freeform 7"/>
          <p:cNvSpPr/>
          <p:nvPr/>
        </p:nvSpPr>
        <p:spPr>
          <a:xfrm>
            <a:off x="352947" y="1891386"/>
            <a:ext cx="4790554" cy="4195089"/>
          </a:xfrm>
          <a:custGeom>
            <a:avLst/>
            <a:gdLst>
              <a:gd name="connsiteX0" fmla="*/ 212651 w 4423144"/>
              <a:gd name="connsiteY0" fmla="*/ 0 h 4635795"/>
              <a:gd name="connsiteX1" fmla="*/ 4146697 w 4423144"/>
              <a:gd name="connsiteY1" fmla="*/ 63795 h 4635795"/>
              <a:gd name="connsiteX2" fmla="*/ 4423144 w 4423144"/>
              <a:gd name="connsiteY2" fmla="*/ 4167963 h 4635795"/>
              <a:gd name="connsiteX3" fmla="*/ 0 w 4423144"/>
              <a:gd name="connsiteY3" fmla="*/ 4635795 h 4635795"/>
              <a:gd name="connsiteX4" fmla="*/ 212651 w 4423144"/>
              <a:gd name="connsiteY4" fmla="*/ 0 h 463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144" h="4635795">
                <a:moveTo>
                  <a:pt x="212651" y="0"/>
                </a:moveTo>
                <a:lnTo>
                  <a:pt x="4146697" y="63795"/>
                </a:lnTo>
                <a:lnTo>
                  <a:pt x="4423144" y="4167963"/>
                </a:lnTo>
                <a:lnTo>
                  <a:pt x="0" y="4635795"/>
                </a:lnTo>
                <a:lnTo>
                  <a:pt x="212651"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Watch the DVD clip and use copy </a:t>
            </a:r>
          </a:p>
          <a:p>
            <a:pPr algn="ctr"/>
            <a:r>
              <a:rPr lang="en-US" sz="2400" b="1" dirty="0">
                <a:solidFill>
                  <a:srgbClr val="2B2B2B"/>
                </a:solidFill>
                <a:latin typeface="Calibri"/>
                <a:cs typeface="Calibri"/>
              </a:rPr>
              <a:t>of the assessment sheet to assess </a:t>
            </a:r>
          </a:p>
          <a:p>
            <a:pPr algn="ctr"/>
            <a:r>
              <a:rPr lang="en-US" sz="2400" b="1" dirty="0">
                <a:solidFill>
                  <a:srgbClr val="2B2B2B"/>
                </a:solidFill>
                <a:latin typeface="Calibri"/>
                <a:cs typeface="Calibri"/>
              </a:rPr>
              <a:t>Jan’s delivery of Step 2. </a:t>
            </a:r>
          </a:p>
          <a:p>
            <a:pPr algn="ctr"/>
            <a:endParaRPr lang="en-US" sz="2400" b="1" dirty="0">
              <a:solidFill>
                <a:srgbClr val="2B2B2B"/>
              </a:solidFill>
              <a:latin typeface="Calibri"/>
              <a:cs typeface="Calibri"/>
            </a:endParaRPr>
          </a:p>
          <a:p>
            <a:pPr algn="ctr"/>
            <a:r>
              <a:rPr lang="en-US" sz="2400" b="1" dirty="0">
                <a:solidFill>
                  <a:srgbClr val="2B2B2B"/>
                </a:solidFill>
                <a:latin typeface="Calibri"/>
                <a:cs typeface="Calibri"/>
              </a:rPr>
              <a:t>Only assess against 2.2, 2.3 &amp; 2.4</a:t>
            </a:r>
          </a:p>
          <a:p>
            <a:pPr algn="ctr"/>
            <a:r>
              <a:rPr lang="en-US" sz="2400" b="1" dirty="0">
                <a:solidFill>
                  <a:srgbClr val="2B2B2B"/>
                </a:solidFill>
                <a:latin typeface="Calibri"/>
                <a:cs typeface="Calibri"/>
              </a:rPr>
              <a:t>Trainer remind of setting the agenda, see p22 P handbook</a:t>
            </a:r>
          </a:p>
        </p:txBody>
      </p:sp>
      <p:sp>
        <p:nvSpPr>
          <p:cNvPr id="10" name="Content Placeholder 2"/>
          <p:cNvSpPr txBox="1">
            <a:spLocks/>
          </p:cNvSpPr>
          <p:nvPr/>
        </p:nvSpPr>
        <p:spPr>
          <a:xfrm>
            <a:off x="5600700" y="2305556"/>
            <a:ext cx="6115051" cy="4052381"/>
          </a:xfrm>
          <a:prstGeom prst="rect">
            <a:avLst/>
          </a:prstGeom>
          <a:solidFill>
            <a:srgbClr val="FFC000"/>
          </a:solidFill>
          <a:ln w="12700">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2400" b="1" dirty="0">
              <a:latin typeface="Calibri"/>
              <a:cs typeface="Calibri"/>
            </a:endParaRPr>
          </a:p>
          <a:p>
            <a:pPr marL="0" indent="0" algn="ctr">
              <a:lnSpc>
                <a:spcPct val="100000"/>
              </a:lnSpc>
              <a:spcBef>
                <a:spcPts val="0"/>
              </a:spcBef>
              <a:spcAft>
                <a:spcPts val="600"/>
              </a:spcAft>
              <a:buNone/>
            </a:pPr>
            <a:r>
              <a:rPr lang="en-US" sz="2400" b="1" dirty="0">
                <a:latin typeface="Calibri"/>
                <a:cs typeface="Calibri"/>
              </a:rPr>
              <a:t>Group discussion on skills used by Jan in Step 2</a:t>
            </a:r>
          </a:p>
          <a:p>
            <a:pPr marL="0" indent="0" algn="ctr">
              <a:lnSpc>
                <a:spcPct val="100000"/>
              </a:lnSpc>
              <a:spcBef>
                <a:spcPts val="0"/>
              </a:spcBef>
              <a:spcAft>
                <a:spcPts val="600"/>
              </a:spcAft>
              <a:buNone/>
            </a:pPr>
            <a:endParaRPr lang="en-US" sz="2400" b="1" dirty="0">
              <a:latin typeface="Calibri"/>
              <a:cs typeface="Calibri"/>
            </a:endParaRPr>
          </a:p>
          <a:p>
            <a:pPr marL="0" indent="0" algn="ctr">
              <a:lnSpc>
                <a:spcPct val="100000"/>
              </a:lnSpc>
              <a:spcBef>
                <a:spcPts val="0"/>
              </a:spcBef>
              <a:spcAft>
                <a:spcPts val="600"/>
              </a:spcAft>
              <a:buNone/>
            </a:pPr>
            <a:r>
              <a:rPr lang="en-US" sz="2400" b="1" dirty="0">
                <a:latin typeface="Calibri"/>
                <a:cs typeface="Calibri"/>
              </a:rPr>
              <a:t>See p22 P Handbook</a:t>
            </a:r>
          </a:p>
          <a:p>
            <a:pPr marL="0" indent="0" algn="ctr">
              <a:lnSpc>
                <a:spcPct val="100000"/>
              </a:lnSpc>
              <a:spcBef>
                <a:spcPts val="0"/>
              </a:spcBef>
              <a:spcAft>
                <a:spcPts val="600"/>
              </a:spcAft>
              <a:buNone/>
            </a:pPr>
            <a:r>
              <a:rPr lang="en-US" sz="2400" b="1" dirty="0">
                <a:latin typeface="Calibri"/>
                <a:cs typeface="Calibri"/>
              </a:rPr>
              <a:t>See Sheet 9:</a:t>
            </a:r>
          </a:p>
          <a:p>
            <a:pPr marL="0" indent="0" algn="ctr">
              <a:lnSpc>
                <a:spcPct val="100000"/>
              </a:lnSpc>
              <a:spcBef>
                <a:spcPts val="0"/>
              </a:spcBef>
              <a:spcAft>
                <a:spcPts val="600"/>
              </a:spcAft>
              <a:buNone/>
            </a:pPr>
            <a:r>
              <a:rPr lang="en-US" sz="2400" b="1" dirty="0">
                <a:latin typeface="Calibri"/>
                <a:cs typeface="Calibri"/>
              </a:rPr>
              <a:t>Common Problems/Feedback Statements</a:t>
            </a:r>
          </a:p>
          <a:p>
            <a:pPr marL="0" indent="0" algn="ctr">
              <a:lnSpc>
                <a:spcPct val="100000"/>
              </a:lnSpc>
              <a:spcBef>
                <a:spcPts val="0"/>
              </a:spcBef>
              <a:spcAft>
                <a:spcPts val="600"/>
              </a:spcAft>
              <a:buNone/>
            </a:pPr>
            <a:r>
              <a:rPr lang="en-US" sz="2400" b="1" dirty="0">
                <a:latin typeface="Calibri"/>
                <a:cs typeface="Calibri"/>
              </a:rPr>
              <a:t>Lowest scores of all 5-Steps. </a:t>
            </a:r>
          </a:p>
          <a:p>
            <a:pPr marL="0" indent="0" algn="ctr">
              <a:lnSpc>
                <a:spcPct val="100000"/>
              </a:lnSpc>
              <a:spcBef>
                <a:spcPts val="0"/>
              </a:spcBef>
              <a:spcAft>
                <a:spcPts val="600"/>
              </a:spcAft>
              <a:buNone/>
            </a:pPr>
            <a:r>
              <a:rPr lang="en-US" sz="2400" b="1" dirty="0">
                <a:latin typeface="Calibri"/>
                <a:cs typeface="Calibri"/>
              </a:rPr>
              <a:t>Not </a:t>
            </a:r>
            <a:r>
              <a:rPr lang="en-US" sz="2400" b="1" dirty="0" err="1">
                <a:latin typeface="Calibri"/>
                <a:cs typeface="Calibri"/>
              </a:rPr>
              <a:t>utilise</a:t>
            </a:r>
            <a:r>
              <a:rPr lang="en-US" sz="2400" b="1" dirty="0">
                <a:latin typeface="Calibri"/>
                <a:cs typeface="Calibri"/>
              </a:rPr>
              <a:t> FMQ or prepared from Step 1/ Targeting/ Information on non addiction/Needs of Other FMs/Not empowering </a:t>
            </a:r>
          </a:p>
          <a:p>
            <a:pPr marL="0" indent="0" algn="ctr">
              <a:lnSpc>
                <a:spcPct val="100000"/>
              </a:lnSpc>
              <a:spcBef>
                <a:spcPts val="0"/>
              </a:spcBef>
              <a:spcAft>
                <a:spcPts val="600"/>
              </a:spcAft>
              <a:buNone/>
            </a:pPr>
            <a:endParaRPr lang="en-US" sz="2400" b="1" dirty="0">
              <a:latin typeface="Calibri"/>
              <a:cs typeface="Calibri"/>
            </a:endParaRPr>
          </a:p>
        </p:txBody>
      </p:sp>
    </p:spTree>
    <p:extLst>
      <p:ext uri="{BB962C8B-B14F-4D97-AF65-F5344CB8AC3E}">
        <p14:creationId xmlns:p14="http://schemas.microsoft.com/office/powerpoint/2010/main" val="2161601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121398"/>
            <a:ext cx="10515600" cy="1325563"/>
          </a:xfrm>
        </p:spPr>
        <p:txBody>
          <a:bodyPr/>
          <a:lstStyle/>
          <a:p>
            <a:r>
              <a:rPr lang="en-US" dirty="0">
                <a:latin typeface="Calibri"/>
                <a:cs typeface="Calibri"/>
              </a:rPr>
              <a:t>Step 2 – Master Scoring</a:t>
            </a:r>
          </a:p>
        </p:txBody>
      </p:sp>
      <p:graphicFrame>
        <p:nvGraphicFramePr>
          <p:cNvPr id="8" name="Table 7"/>
          <p:cNvGraphicFramePr>
            <a:graphicFrameLocks noGrp="1"/>
          </p:cNvGraphicFramePr>
          <p:nvPr/>
        </p:nvGraphicFramePr>
        <p:xfrm>
          <a:off x="265815" y="874410"/>
          <a:ext cx="11926186" cy="6103110"/>
        </p:xfrm>
        <a:graphic>
          <a:graphicData uri="http://schemas.openxmlformats.org/drawingml/2006/table">
            <a:tbl>
              <a:tblPr firstRow="1" bandRow="1">
                <a:tableStyleId>{08FB837D-C827-4EFA-A057-4D05807E0F7C}</a:tableStyleId>
              </a:tblPr>
              <a:tblGrid>
                <a:gridCol w="10126715">
                  <a:extLst>
                    <a:ext uri="{9D8B030D-6E8A-4147-A177-3AD203B41FA5}">
                      <a16:colId xmlns:a16="http://schemas.microsoft.com/office/drawing/2014/main" val="20000"/>
                    </a:ext>
                  </a:extLst>
                </a:gridCol>
                <a:gridCol w="1799471">
                  <a:extLst>
                    <a:ext uri="{9D8B030D-6E8A-4147-A177-3AD203B41FA5}">
                      <a16:colId xmlns:a16="http://schemas.microsoft.com/office/drawing/2014/main" val="20001"/>
                    </a:ext>
                  </a:extLst>
                </a:gridCol>
              </a:tblGrid>
              <a:tr h="708382">
                <a:tc>
                  <a:txBody>
                    <a:bodyPr/>
                    <a:lstStyle/>
                    <a:p>
                      <a:r>
                        <a:rPr lang="en-US" sz="2400" b="1" dirty="0">
                          <a:solidFill>
                            <a:schemeClr val="tx1"/>
                          </a:solidFill>
                          <a:latin typeface="Calibri"/>
                          <a:cs typeface="Calibri"/>
                        </a:rPr>
                        <a:t>Criteria</a:t>
                      </a:r>
                    </a:p>
                  </a:txBody>
                  <a:tcPr>
                    <a:solidFill>
                      <a:schemeClr val="accent1"/>
                    </a:solidFill>
                  </a:tcPr>
                </a:tc>
                <a:tc>
                  <a:txBody>
                    <a:bodyPr/>
                    <a:lstStyle/>
                    <a:p>
                      <a:r>
                        <a:rPr lang="en-US" sz="2400" b="1" dirty="0">
                          <a:solidFill>
                            <a:schemeClr val="tx1"/>
                          </a:solidFill>
                          <a:latin typeface="Calibri"/>
                          <a:cs typeface="Calibri"/>
                        </a:rPr>
                        <a:t>Master</a:t>
                      </a:r>
                      <a:r>
                        <a:rPr lang="en-US" sz="2400" b="1" baseline="0" dirty="0">
                          <a:solidFill>
                            <a:schemeClr val="tx1"/>
                          </a:solidFill>
                          <a:latin typeface="Calibri"/>
                          <a:cs typeface="Calibri"/>
                        </a:rPr>
                        <a:t> Score</a:t>
                      </a:r>
                      <a:endParaRPr lang="en-US" sz="2400" b="1" dirty="0">
                        <a:solidFill>
                          <a:schemeClr val="tx1"/>
                        </a:solidFill>
                        <a:latin typeface="Calibri"/>
                        <a:cs typeface="Calibri"/>
                      </a:endParaRPr>
                    </a:p>
                  </a:txBody>
                  <a:tcPr>
                    <a:solidFill>
                      <a:schemeClr val="accent1"/>
                    </a:solidFill>
                  </a:tcPr>
                </a:tc>
                <a:extLst>
                  <a:ext uri="{0D108BD9-81ED-4DB2-BD59-A6C34878D82A}">
                    <a16:rowId xmlns:a16="http://schemas.microsoft.com/office/drawing/2014/main" val="10000"/>
                  </a:ext>
                </a:extLst>
              </a:tr>
              <a:tr h="341073">
                <a:tc>
                  <a:txBody>
                    <a:bodyPr/>
                    <a:lstStyle/>
                    <a:p>
                      <a:pPr marL="0" indent="0">
                        <a:lnSpc>
                          <a:spcPct val="100000"/>
                        </a:lnSpc>
                        <a:spcBef>
                          <a:spcPts val="0"/>
                        </a:spcBef>
                        <a:spcAft>
                          <a:spcPts val="600"/>
                        </a:spcAft>
                        <a:buNone/>
                      </a:pPr>
                      <a:endParaRPr lang="en-US" sz="2000" b="1" dirty="0">
                        <a:latin typeface="Calibri"/>
                        <a:cs typeface="Calibri"/>
                      </a:endParaRPr>
                    </a:p>
                  </a:txBody>
                  <a:tcPr>
                    <a:solidFill>
                      <a:schemeClr val="accent1"/>
                    </a:solidFill>
                  </a:tcPr>
                </a:tc>
                <a:tc>
                  <a:txBody>
                    <a:bodyPr/>
                    <a:lstStyle/>
                    <a:p>
                      <a:endParaRPr lang="en-US" sz="2000" b="1" dirty="0">
                        <a:latin typeface="Calibri"/>
                        <a:cs typeface="Calibri"/>
                      </a:endParaRPr>
                    </a:p>
                  </a:txBody>
                  <a:tcPr>
                    <a:solidFill>
                      <a:schemeClr val="accent1"/>
                    </a:solidFill>
                  </a:tcPr>
                </a:tc>
                <a:extLst>
                  <a:ext uri="{0D108BD9-81ED-4DB2-BD59-A6C34878D82A}">
                    <a16:rowId xmlns:a16="http://schemas.microsoft.com/office/drawing/2014/main" val="10001"/>
                  </a:ext>
                </a:extLst>
              </a:tr>
              <a:tr h="1390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a:cs typeface="Calibri"/>
                        </a:rPr>
                        <a:t>Identify/check areas where FM needs more Addiction-related information (about the substances or behaviours involved -details of drugs, units of alcohol, forms of gambling, for example - or about addiction/dependence - e.g. how difficult it is to give up, reasons for relapse etc.), present targeted &amp; relevant information to FM, and discuss this with FM. </a:t>
                      </a:r>
                      <a:r>
                        <a:rPr lang="en-US" sz="2000" b="1" dirty="0" err="1">
                          <a:latin typeface="Calibri"/>
                          <a:cs typeface="Calibri"/>
                        </a:rPr>
                        <a:t>Utilise</a:t>
                      </a:r>
                      <a:r>
                        <a:rPr lang="en-US" sz="2000" b="1" dirty="0">
                          <a:latin typeface="Calibri"/>
                          <a:cs typeface="Calibri"/>
                        </a:rPr>
                        <a:t> results of FMQ to guide the session.</a:t>
                      </a:r>
                    </a:p>
                  </a:txBody>
                  <a:tcPr>
                    <a:solidFill>
                      <a:schemeClr val="accent1"/>
                    </a:solidFill>
                  </a:tcPr>
                </a:tc>
                <a:tc>
                  <a:txBody>
                    <a:bodyPr/>
                    <a:lstStyle/>
                    <a:p>
                      <a:r>
                        <a:rPr lang="en-US" sz="2000" b="1" dirty="0">
                          <a:latin typeface="Calibri"/>
                          <a:cs typeface="Calibri"/>
                        </a:rPr>
                        <a:t>4.0 - 4.5</a:t>
                      </a:r>
                    </a:p>
                  </a:txBody>
                  <a:tcPr>
                    <a:solidFill>
                      <a:schemeClr val="accent1"/>
                    </a:solidFill>
                  </a:tcPr>
                </a:tc>
                <a:extLst>
                  <a:ext uri="{0D108BD9-81ED-4DB2-BD59-A6C34878D82A}">
                    <a16:rowId xmlns:a16="http://schemas.microsoft.com/office/drawing/2014/main" val="10002"/>
                  </a:ext>
                </a:extLst>
              </a:tr>
              <a:tr h="1128164">
                <a:tc>
                  <a:txBody>
                    <a:bodyPr/>
                    <a:lstStyle/>
                    <a:p>
                      <a:r>
                        <a:rPr lang="en-US" sz="2000" b="1" dirty="0">
                          <a:latin typeface="Calibri"/>
                          <a:cs typeface="Calibri"/>
                        </a:rPr>
                        <a:t>Identify/check areas where FM needs more General information (about anything not directly addiction related - e.g. anxiety, sleeping and other health issues, housing, debt management, benefits, educational courses.), present targeted &amp; relevant information to FM, and discuss this with FM. </a:t>
                      </a:r>
                      <a:r>
                        <a:rPr lang="en-US" sz="2000" b="1" dirty="0" err="1">
                          <a:latin typeface="Calibri"/>
                          <a:cs typeface="Calibri"/>
                        </a:rPr>
                        <a:t>Utilise</a:t>
                      </a:r>
                      <a:r>
                        <a:rPr lang="en-US" sz="2000" b="1" dirty="0">
                          <a:latin typeface="Calibri"/>
                          <a:cs typeface="Calibri"/>
                        </a:rPr>
                        <a:t> results of FMQ to guide the session</a:t>
                      </a:r>
                    </a:p>
                  </a:txBody>
                  <a:tcPr>
                    <a:solidFill>
                      <a:schemeClr val="accent1"/>
                    </a:solidFill>
                  </a:tcPr>
                </a:tc>
                <a:tc>
                  <a:txBody>
                    <a:bodyPr/>
                    <a:lstStyle/>
                    <a:p>
                      <a:r>
                        <a:rPr lang="en-US" sz="2000" b="1" dirty="0">
                          <a:latin typeface="Calibri"/>
                          <a:cs typeface="Calibri"/>
                        </a:rPr>
                        <a:t>3.5 – 4.0</a:t>
                      </a:r>
                    </a:p>
                  </a:txBody>
                  <a:tcPr>
                    <a:solidFill>
                      <a:schemeClr val="accent1"/>
                    </a:solidFill>
                  </a:tcPr>
                </a:tc>
                <a:extLst>
                  <a:ext uri="{0D108BD9-81ED-4DB2-BD59-A6C34878D82A}">
                    <a16:rowId xmlns:a16="http://schemas.microsoft.com/office/drawing/2014/main" val="10003"/>
                  </a:ext>
                </a:extLst>
              </a:tr>
              <a:tr h="1209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a:cs typeface="Calibri"/>
                        </a:rPr>
                        <a:t>Identify/check areas where FM feels other family members may need information - both addiction and general information.</a:t>
                      </a:r>
                    </a:p>
                  </a:txBody>
                  <a:tcPr>
                    <a:solidFill>
                      <a:schemeClr val="accent1"/>
                    </a:solidFill>
                  </a:tcPr>
                </a:tc>
                <a:tc>
                  <a:txBody>
                    <a:bodyPr/>
                    <a:lstStyle/>
                    <a:p>
                      <a:r>
                        <a:rPr lang="en-US" sz="2000" b="1" dirty="0">
                          <a:latin typeface="Calibri"/>
                          <a:cs typeface="Calibri"/>
                        </a:rPr>
                        <a:t>N/A</a:t>
                      </a:r>
                    </a:p>
                  </a:txBody>
                  <a:tcPr>
                    <a:solidFill>
                      <a:schemeClr val="accent1"/>
                    </a:solidFill>
                  </a:tcPr>
                </a:tc>
                <a:extLst>
                  <a:ext uri="{0D108BD9-81ED-4DB2-BD59-A6C34878D82A}">
                    <a16:rowId xmlns:a16="http://schemas.microsoft.com/office/drawing/2014/main" val="10004"/>
                  </a:ext>
                </a:extLst>
              </a:tr>
              <a:tr h="7487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dirty="0">
                        <a:latin typeface="Calibri"/>
                        <a:cs typeface="Calibri"/>
                      </a:endParaRPr>
                    </a:p>
                  </a:txBody>
                  <a:tcPr>
                    <a:solidFill>
                      <a:schemeClr val="accent1"/>
                    </a:solidFill>
                  </a:tcPr>
                </a:tc>
                <a:tc>
                  <a:txBody>
                    <a:bodyPr/>
                    <a:lstStyle/>
                    <a:p>
                      <a:endParaRPr lang="en-US" sz="2000" b="1" dirty="0">
                        <a:latin typeface="Calibri"/>
                        <a:cs typeface="Calibri"/>
                      </a:endParaRPr>
                    </a:p>
                  </a:txBody>
                  <a:tcPr>
                    <a:solidFill>
                      <a:schemeClr val="accen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103620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2 – Check in</a:t>
            </a:r>
          </a:p>
        </p:txBody>
      </p:sp>
      <p:pic>
        <p:nvPicPr>
          <p:cNvPr id="5" name="Picture 4" descr="Screen Shot 2017-07-27 at 12.52.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191" y="217017"/>
            <a:ext cx="1403986" cy="1841025"/>
          </a:xfrm>
          <a:prstGeom prst="rect">
            <a:avLst/>
          </a:prstGeom>
        </p:spPr>
      </p:pic>
      <p:sp>
        <p:nvSpPr>
          <p:cNvPr id="7" name="Freeform 6"/>
          <p:cNvSpPr/>
          <p:nvPr/>
        </p:nvSpPr>
        <p:spPr>
          <a:xfrm>
            <a:off x="995941" y="1757212"/>
            <a:ext cx="3942080" cy="1402080"/>
          </a:xfrm>
          <a:custGeom>
            <a:avLst/>
            <a:gdLst>
              <a:gd name="connsiteX0" fmla="*/ 0 w 3942080"/>
              <a:gd name="connsiteY0" fmla="*/ 0 h 1402080"/>
              <a:gd name="connsiteX1" fmla="*/ 3942080 w 3942080"/>
              <a:gd name="connsiteY1" fmla="*/ 40640 h 1402080"/>
              <a:gd name="connsiteX2" fmla="*/ 3799840 w 3942080"/>
              <a:gd name="connsiteY2" fmla="*/ 1402080 h 1402080"/>
              <a:gd name="connsiteX3" fmla="*/ 0 w 3942080"/>
              <a:gd name="connsiteY3" fmla="*/ 1341120 h 1402080"/>
              <a:gd name="connsiteX4" fmla="*/ 0 w 3942080"/>
              <a:gd name="connsiteY4" fmla="*/ 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0" h="1402080">
                <a:moveTo>
                  <a:pt x="0" y="0"/>
                </a:moveTo>
                <a:lnTo>
                  <a:pt x="3942080" y="40640"/>
                </a:lnTo>
                <a:lnTo>
                  <a:pt x="3799840" y="1402080"/>
                </a:lnTo>
                <a:lnTo>
                  <a:pt x="0" y="13411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a:solidFill>
                  <a:srgbClr val="2B2B2B"/>
                </a:solidFill>
                <a:latin typeface="Calibri"/>
                <a:cs typeface="Calibri"/>
              </a:rPr>
              <a:t>Q and A</a:t>
            </a:r>
          </a:p>
        </p:txBody>
      </p:sp>
      <p:sp>
        <p:nvSpPr>
          <p:cNvPr id="9" name="Freeform 8"/>
          <p:cNvSpPr/>
          <p:nvPr/>
        </p:nvSpPr>
        <p:spPr>
          <a:xfrm>
            <a:off x="5877689" y="2614977"/>
            <a:ext cx="3942080" cy="1402080"/>
          </a:xfrm>
          <a:custGeom>
            <a:avLst/>
            <a:gdLst>
              <a:gd name="connsiteX0" fmla="*/ 0 w 3942080"/>
              <a:gd name="connsiteY0" fmla="*/ 0 h 1402080"/>
              <a:gd name="connsiteX1" fmla="*/ 3942080 w 3942080"/>
              <a:gd name="connsiteY1" fmla="*/ 40640 h 1402080"/>
              <a:gd name="connsiteX2" fmla="*/ 3799840 w 3942080"/>
              <a:gd name="connsiteY2" fmla="*/ 1402080 h 1402080"/>
              <a:gd name="connsiteX3" fmla="*/ 0 w 3942080"/>
              <a:gd name="connsiteY3" fmla="*/ 1341120 h 1402080"/>
              <a:gd name="connsiteX4" fmla="*/ 0 w 3942080"/>
              <a:gd name="connsiteY4" fmla="*/ 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0" h="1402080">
                <a:moveTo>
                  <a:pt x="0" y="0"/>
                </a:moveTo>
                <a:lnTo>
                  <a:pt x="3942080" y="40640"/>
                </a:lnTo>
                <a:lnTo>
                  <a:pt x="3799840" y="1402080"/>
                </a:lnTo>
                <a:lnTo>
                  <a:pt x="0" y="13411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srgbClr val="2B2B2B"/>
                </a:solidFill>
                <a:latin typeface="Calibri"/>
                <a:cs typeface="Calibri"/>
              </a:rPr>
              <a:t>How confident are you feeling?</a:t>
            </a:r>
          </a:p>
        </p:txBody>
      </p:sp>
      <p:sp>
        <p:nvSpPr>
          <p:cNvPr id="10" name="Freeform 9"/>
          <p:cNvSpPr/>
          <p:nvPr/>
        </p:nvSpPr>
        <p:spPr>
          <a:xfrm>
            <a:off x="3486293" y="4627428"/>
            <a:ext cx="3942080" cy="1402080"/>
          </a:xfrm>
          <a:custGeom>
            <a:avLst/>
            <a:gdLst>
              <a:gd name="connsiteX0" fmla="*/ 0 w 3942080"/>
              <a:gd name="connsiteY0" fmla="*/ 0 h 1402080"/>
              <a:gd name="connsiteX1" fmla="*/ 3942080 w 3942080"/>
              <a:gd name="connsiteY1" fmla="*/ 40640 h 1402080"/>
              <a:gd name="connsiteX2" fmla="*/ 3799840 w 3942080"/>
              <a:gd name="connsiteY2" fmla="*/ 1402080 h 1402080"/>
              <a:gd name="connsiteX3" fmla="*/ 0 w 3942080"/>
              <a:gd name="connsiteY3" fmla="*/ 1341120 h 1402080"/>
              <a:gd name="connsiteX4" fmla="*/ 0 w 3942080"/>
              <a:gd name="connsiteY4" fmla="*/ 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0" h="1402080">
                <a:moveTo>
                  <a:pt x="0" y="0"/>
                </a:moveTo>
                <a:lnTo>
                  <a:pt x="3942080" y="40640"/>
                </a:lnTo>
                <a:lnTo>
                  <a:pt x="3799840" y="1402080"/>
                </a:lnTo>
                <a:lnTo>
                  <a:pt x="0" y="134112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srgbClr val="2B2B2B"/>
                </a:solidFill>
                <a:latin typeface="Calibri"/>
                <a:cs typeface="Calibri"/>
              </a:rPr>
              <a:t>Summary of key issues</a:t>
            </a:r>
          </a:p>
        </p:txBody>
      </p:sp>
    </p:spTree>
    <p:extLst>
      <p:ext uri="{BB962C8B-B14F-4D97-AF65-F5344CB8AC3E}">
        <p14:creationId xmlns:p14="http://schemas.microsoft.com/office/powerpoint/2010/main" val="36713435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rotWithShape="1">
          <a:blip r:embed="rId3"/>
          <a:srcRect l="-568" t="-2280" r="1134" b="1"/>
          <a:stretch/>
        </p:blipFill>
        <p:spPr>
          <a:xfrm>
            <a:off x="446002" y="2460446"/>
            <a:ext cx="4118246" cy="2916381"/>
          </a:xfrm>
          <a:prstGeom prst="rect">
            <a:avLst/>
          </a:prstGeom>
        </p:spPr>
      </p:pic>
      <p:sp>
        <p:nvSpPr>
          <p:cNvPr id="9" name="Title 1"/>
          <p:cNvSpPr>
            <a:spLocks noGrp="1"/>
          </p:cNvSpPr>
          <p:nvPr>
            <p:ph type="title"/>
          </p:nvPr>
        </p:nvSpPr>
        <p:spPr>
          <a:xfrm>
            <a:off x="541523" y="332493"/>
            <a:ext cx="10515600" cy="1325563"/>
          </a:xfrm>
        </p:spPr>
        <p:txBody>
          <a:bodyPr/>
          <a:lstStyle/>
          <a:p>
            <a:r>
              <a:rPr lang="en-US" dirty="0">
                <a:latin typeface="Calibri"/>
                <a:cs typeface="Calibri"/>
              </a:rPr>
              <a:t>Exercise</a:t>
            </a:r>
          </a:p>
        </p:txBody>
      </p:sp>
      <p:sp>
        <p:nvSpPr>
          <p:cNvPr id="6" name="Content Placeholder 3"/>
          <p:cNvSpPr>
            <a:spLocks noGrp="1"/>
          </p:cNvSpPr>
          <p:nvPr>
            <p:ph idx="1"/>
          </p:nvPr>
        </p:nvSpPr>
        <p:spPr>
          <a:xfrm>
            <a:off x="560615" y="1743721"/>
            <a:ext cx="3808926" cy="512762"/>
          </a:xfrm>
        </p:spPr>
        <p:txBody>
          <a:bodyPr>
            <a:normAutofit fontScale="92500" lnSpcReduction="10000"/>
          </a:bodyPr>
          <a:lstStyle/>
          <a:p>
            <a:r>
              <a:rPr lang="en-US" sz="2800" b="1" dirty="0">
                <a:latin typeface="Calibri"/>
                <a:cs typeface="Calibri"/>
              </a:rPr>
              <a:t>Small Group Exercise</a:t>
            </a:r>
          </a:p>
        </p:txBody>
      </p:sp>
      <p:sp>
        <p:nvSpPr>
          <p:cNvPr id="7" name="Freeform 6"/>
          <p:cNvSpPr/>
          <p:nvPr/>
        </p:nvSpPr>
        <p:spPr>
          <a:xfrm>
            <a:off x="5455087" y="1512588"/>
            <a:ext cx="6395739" cy="2368061"/>
          </a:xfrm>
          <a:custGeom>
            <a:avLst/>
            <a:gdLst>
              <a:gd name="connsiteX0" fmla="*/ 0 w 5931877"/>
              <a:gd name="connsiteY0" fmla="*/ 586154 h 2368061"/>
              <a:gd name="connsiteX1" fmla="*/ 46892 w 5931877"/>
              <a:gd name="connsiteY1" fmla="*/ 562708 h 2368061"/>
              <a:gd name="connsiteX2" fmla="*/ 5931877 w 5931877"/>
              <a:gd name="connsiteY2" fmla="*/ 0 h 2368061"/>
              <a:gd name="connsiteX3" fmla="*/ 5275385 w 5931877"/>
              <a:gd name="connsiteY3" fmla="*/ 2368061 h 2368061"/>
              <a:gd name="connsiteX4" fmla="*/ 70339 w 5931877"/>
              <a:gd name="connsiteY4" fmla="*/ 1969477 h 2368061"/>
              <a:gd name="connsiteX5" fmla="*/ 0 w 5931877"/>
              <a:gd name="connsiteY5" fmla="*/ 586154 h 23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1877" h="2368061">
                <a:moveTo>
                  <a:pt x="0" y="586154"/>
                </a:moveTo>
                <a:lnTo>
                  <a:pt x="46892" y="562708"/>
                </a:lnTo>
                <a:lnTo>
                  <a:pt x="5931877" y="0"/>
                </a:lnTo>
                <a:lnTo>
                  <a:pt x="5275385" y="2368061"/>
                </a:lnTo>
                <a:lnTo>
                  <a:pt x="70339" y="1969477"/>
                </a:lnTo>
                <a:lnTo>
                  <a:pt x="0" y="586154"/>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2B2B2B"/>
                </a:solidFill>
                <a:latin typeface="Calibri"/>
                <a:cs typeface="Calibri"/>
              </a:rPr>
              <a:t>In small groups, summarise each of the following:</a:t>
            </a:r>
          </a:p>
        </p:txBody>
      </p:sp>
      <p:sp>
        <p:nvSpPr>
          <p:cNvPr id="8" name="Freeform 7"/>
          <p:cNvSpPr/>
          <p:nvPr/>
        </p:nvSpPr>
        <p:spPr>
          <a:xfrm>
            <a:off x="4716077" y="4173360"/>
            <a:ext cx="7209692" cy="2019986"/>
          </a:xfrm>
          <a:custGeom>
            <a:avLst/>
            <a:gdLst>
              <a:gd name="connsiteX0" fmla="*/ 0 w 4431323"/>
              <a:gd name="connsiteY0" fmla="*/ 23446 h 1711569"/>
              <a:gd name="connsiteX1" fmla="*/ 4431323 w 4431323"/>
              <a:gd name="connsiteY1" fmla="*/ 0 h 1711569"/>
              <a:gd name="connsiteX2" fmla="*/ 4314093 w 4431323"/>
              <a:gd name="connsiteY2" fmla="*/ 1711569 h 1711569"/>
              <a:gd name="connsiteX3" fmla="*/ 93785 w 4431323"/>
              <a:gd name="connsiteY3" fmla="*/ 1617785 h 1711569"/>
              <a:gd name="connsiteX4" fmla="*/ 0 w 4431323"/>
              <a:gd name="connsiteY4" fmla="*/ 23446 h 171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323" h="1711569">
                <a:moveTo>
                  <a:pt x="0" y="23446"/>
                </a:moveTo>
                <a:lnTo>
                  <a:pt x="4431323" y="0"/>
                </a:lnTo>
                <a:lnTo>
                  <a:pt x="4314093" y="1711569"/>
                </a:lnTo>
                <a:lnTo>
                  <a:pt x="93785" y="1617785"/>
                </a:lnTo>
                <a:lnTo>
                  <a:pt x="0" y="23446"/>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lphaLcPeriod"/>
            </a:pPr>
            <a:endParaRPr lang="en-US" sz="2800" dirty="0">
              <a:solidFill>
                <a:srgbClr val="2B2B2B"/>
              </a:solidFill>
              <a:latin typeface="Calibri"/>
              <a:cs typeface="Calibri"/>
            </a:endParaRPr>
          </a:p>
          <a:p>
            <a:pPr marL="514350" indent="-514350" algn="ctr">
              <a:buAutoNum type="alphaLcPeriod"/>
            </a:pPr>
            <a:r>
              <a:rPr lang="en-US" sz="2800" dirty="0">
                <a:solidFill>
                  <a:srgbClr val="2B2B2B"/>
                </a:solidFill>
                <a:latin typeface="Calibri"/>
                <a:cs typeface="Calibri"/>
              </a:rPr>
              <a:t>The SSCS Model</a:t>
            </a:r>
          </a:p>
          <a:p>
            <a:pPr marL="514350" indent="-514350" algn="ctr">
              <a:buAutoNum type="alphaLcPeriod"/>
            </a:pPr>
            <a:r>
              <a:rPr lang="en-US" sz="2800" dirty="0">
                <a:solidFill>
                  <a:srgbClr val="2B2B2B"/>
                </a:solidFill>
                <a:latin typeface="Calibri"/>
                <a:cs typeface="Calibri"/>
              </a:rPr>
              <a:t>5-Step Method</a:t>
            </a:r>
          </a:p>
          <a:p>
            <a:pPr marL="514350" indent="-514350" algn="ctr">
              <a:buAutoNum type="alphaLcPeriod"/>
            </a:pPr>
            <a:r>
              <a:rPr lang="en-US" sz="2800" dirty="0">
                <a:solidFill>
                  <a:srgbClr val="2B2B2B"/>
                </a:solidFill>
                <a:latin typeface="Calibri"/>
                <a:cs typeface="Calibri"/>
              </a:rPr>
              <a:t>Step 1</a:t>
            </a:r>
          </a:p>
          <a:p>
            <a:pPr algn="ctr"/>
            <a:endParaRPr lang="en-US" sz="2800" dirty="0">
              <a:solidFill>
                <a:srgbClr val="2B2B2B"/>
              </a:solidFill>
              <a:latin typeface="Calibri"/>
              <a:cs typeface="Calibri"/>
            </a:endParaRPr>
          </a:p>
        </p:txBody>
      </p:sp>
    </p:spTree>
    <p:extLst>
      <p:ext uri="{BB962C8B-B14F-4D97-AF65-F5344CB8AC3E}">
        <p14:creationId xmlns:p14="http://schemas.microsoft.com/office/powerpoint/2010/main" val="3433320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022553" y="325603"/>
            <a:ext cx="3614238" cy="1303455"/>
          </a:xfrm>
        </p:spPr>
        <p:txBody>
          <a:bodyPr/>
          <a:lstStyle/>
          <a:p>
            <a:r>
              <a:rPr lang="en-US" dirty="0">
                <a:latin typeface="Calibri"/>
                <a:cs typeface="Calibri"/>
              </a:rPr>
              <a:t>Timetable – Day 2</a:t>
            </a:r>
          </a:p>
        </p:txBody>
      </p:sp>
      <p:grpSp>
        <p:nvGrpSpPr>
          <p:cNvPr id="6" name="Group 5"/>
          <p:cNvGrpSpPr/>
          <p:nvPr/>
        </p:nvGrpSpPr>
        <p:grpSpPr>
          <a:xfrm>
            <a:off x="5829672" y="2521374"/>
            <a:ext cx="6029250" cy="3062831"/>
            <a:chOff x="526281" y="-513547"/>
            <a:chExt cx="2629594" cy="1963296"/>
          </a:xfrm>
        </p:grpSpPr>
        <p:sp>
          <p:nvSpPr>
            <p:cNvPr id="7" name="Freeform 2524"/>
            <p:cNvSpPr>
              <a:spLocks/>
            </p:cNvSpPr>
            <p:nvPr/>
          </p:nvSpPr>
          <p:spPr bwMode="auto">
            <a:xfrm flipH="1">
              <a:off x="1761999" y="-240771"/>
              <a:ext cx="1070608" cy="609838"/>
            </a:xfrm>
            <a:custGeom>
              <a:avLst/>
              <a:gdLst>
                <a:gd name="T0" fmla="*/ 3075 w 3693"/>
                <a:gd name="T1" fmla="*/ 0 h 2456"/>
                <a:gd name="T2" fmla="*/ 21 w 3693"/>
                <a:gd name="T3" fmla="*/ 1473 h 2456"/>
                <a:gd name="T4" fmla="*/ 4 w 3693"/>
                <a:gd name="T5" fmla="*/ 1577 h 2456"/>
                <a:gd name="T6" fmla="*/ 0 w 3693"/>
                <a:gd name="T7" fmla="*/ 1586 h 2456"/>
                <a:gd name="T8" fmla="*/ 1144 w 3693"/>
                <a:gd name="T9" fmla="*/ 2330 h 2456"/>
                <a:gd name="T10" fmla="*/ 1640 w 3693"/>
                <a:gd name="T11" fmla="*/ 2456 h 2456"/>
                <a:gd name="T12" fmla="*/ 3693 w 3693"/>
                <a:gd name="T13" fmla="*/ 1465 h 2456"/>
                <a:gd name="T14" fmla="*/ 3075 w 3693"/>
                <a:gd name="T15" fmla="*/ 0 h 2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93" h="2456">
                  <a:moveTo>
                    <a:pt x="3075" y="0"/>
                  </a:moveTo>
                  <a:lnTo>
                    <a:pt x="21" y="1473"/>
                  </a:lnTo>
                  <a:lnTo>
                    <a:pt x="4" y="1577"/>
                  </a:lnTo>
                  <a:lnTo>
                    <a:pt x="0" y="1586"/>
                  </a:lnTo>
                  <a:lnTo>
                    <a:pt x="1144" y="2330"/>
                  </a:lnTo>
                  <a:lnTo>
                    <a:pt x="1640" y="2456"/>
                  </a:lnTo>
                  <a:lnTo>
                    <a:pt x="3693" y="1465"/>
                  </a:lnTo>
                  <a:lnTo>
                    <a:pt x="3075" y="0"/>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8" name="Freeform 2525"/>
            <p:cNvSpPr>
              <a:spLocks/>
            </p:cNvSpPr>
            <p:nvPr/>
          </p:nvSpPr>
          <p:spPr bwMode="auto">
            <a:xfrm flipH="1">
              <a:off x="2229521" y="-68765"/>
              <a:ext cx="926354" cy="814855"/>
            </a:xfrm>
            <a:custGeom>
              <a:avLst/>
              <a:gdLst>
                <a:gd name="T0" fmla="*/ 2276 w 3194"/>
                <a:gd name="T1" fmla="*/ 0 h 3282"/>
                <a:gd name="T2" fmla="*/ 0 w 3194"/>
                <a:gd name="T3" fmla="*/ 1090 h 3282"/>
                <a:gd name="T4" fmla="*/ 0 w 3194"/>
                <a:gd name="T5" fmla="*/ 3282 h 3282"/>
                <a:gd name="T6" fmla="*/ 3194 w 3194"/>
                <a:gd name="T7" fmla="*/ 1750 h 3282"/>
                <a:gd name="T8" fmla="*/ 2276 w 3194"/>
                <a:gd name="T9" fmla="*/ 0 h 3282"/>
              </a:gdLst>
              <a:ahLst/>
              <a:cxnLst>
                <a:cxn ang="0">
                  <a:pos x="T0" y="T1"/>
                </a:cxn>
                <a:cxn ang="0">
                  <a:pos x="T2" y="T3"/>
                </a:cxn>
                <a:cxn ang="0">
                  <a:pos x="T4" y="T5"/>
                </a:cxn>
                <a:cxn ang="0">
                  <a:pos x="T6" y="T7"/>
                </a:cxn>
                <a:cxn ang="0">
                  <a:pos x="T8" y="T9"/>
                </a:cxn>
              </a:cxnLst>
              <a:rect l="0" t="0" r="r" b="b"/>
              <a:pathLst>
                <a:path w="3194" h="3282">
                  <a:moveTo>
                    <a:pt x="2276" y="0"/>
                  </a:moveTo>
                  <a:lnTo>
                    <a:pt x="0" y="1090"/>
                  </a:lnTo>
                  <a:lnTo>
                    <a:pt x="0" y="3282"/>
                  </a:lnTo>
                  <a:lnTo>
                    <a:pt x="3194" y="1750"/>
                  </a:lnTo>
                  <a:lnTo>
                    <a:pt x="2276" y="0"/>
                  </a:lnTo>
                  <a:close/>
                </a:path>
              </a:pathLst>
            </a:custGeom>
            <a:solidFill>
              <a:srgbClr val="489A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9" name="Freeform 2526"/>
            <p:cNvSpPr>
              <a:spLocks/>
            </p:cNvSpPr>
            <p:nvPr/>
          </p:nvSpPr>
          <p:spPr bwMode="auto">
            <a:xfrm flipH="1">
              <a:off x="1101559" y="-153899"/>
              <a:ext cx="757768" cy="302313"/>
            </a:xfrm>
            <a:custGeom>
              <a:avLst/>
              <a:gdLst>
                <a:gd name="T0" fmla="*/ 1777 w 2617"/>
                <a:gd name="T1" fmla="*/ 1140 h 1214"/>
                <a:gd name="T2" fmla="*/ 1770 w 2617"/>
                <a:gd name="T3" fmla="*/ 1145 h 1214"/>
                <a:gd name="T4" fmla="*/ 1753 w 2617"/>
                <a:gd name="T5" fmla="*/ 1156 h 1214"/>
                <a:gd name="T6" fmla="*/ 1727 w 2617"/>
                <a:gd name="T7" fmla="*/ 1167 h 1214"/>
                <a:gd name="T8" fmla="*/ 1675 w 2617"/>
                <a:gd name="T9" fmla="*/ 1180 h 1214"/>
                <a:gd name="T10" fmla="*/ 1585 w 2617"/>
                <a:gd name="T11" fmla="*/ 1193 h 1214"/>
                <a:gd name="T12" fmla="*/ 1475 w 2617"/>
                <a:gd name="T13" fmla="*/ 1203 h 1214"/>
                <a:gd name="T14" fmla="*/ 1348 w 2617"/>
                <a:gd name="T15" fmla="*/ 1210 h 1214"/>
                <a:gd name="T16" fmla="*/ 1207 w 2617"/>
                <a:gd name="T17" fmla="*/ 1213 h 1214"/>
                <a:gd name="T18" fmla="*/ 1059 w 2617"/>
                <a:gd name="T19" fmla="*/ 1214 h 1214"/>
                <a:gd name="T20" fmla="*/ 907 w 2617"/>
                <a:gd name="T21" fmla="*/ 1212 h 1214"/>
                <a:gd name="T22" fmla="*/ 603 w 2617"/>
                <a:gd name="T23" fmla="*/ 1200 h 1214"/>
                <a:gd name="T24" fmla="*/ 461 w 2617"/>
                <a:gd name="T25" fmla="*/ 1190 h 1214"/>
                <a:gd name="T26" fmla="*/ 331 w 2617"/>
                <a:gd name="T27" fmla="*/ 1178 h 1214"/>
                <a:gd name="T28" fmla="*/ 217 w 2617"/>
                <a:gd name="T29" fmla="*/ 1166 h 1214"/>
                <a:gd name="T30" fmla="*/ 124 w 2617"/>
                <a:gd name="T31" fmla="*/ 1151 h 1214"/>
                <a:gd name="T32" fmla="*/ 53 w 2617"/>
                <a:gd name="T33" fmla="*/ 1135 h 1214"/>
                <a:gd name="T34" fmla="*/ 28 w 2617"/>
                <a:gd name="T35" fmla="*/ 1127 h 1214"/>
                <a:gd name="T36" fmla="*/ 11 w 2617"/>
                <a:gd name="T37" fmla="*/ 1118 h 1214"/>
                <a:gd name="T38" fmla="*/ 6 w 2617"/>
                <a:gd name="T39" fmla="*/ 1114 h 1214"/>
                <a:gd name="T40" fmla="*/ 0 w 2617"/>
                <a:gd name="T41" fmla="*/ 1105 h 1214"/>
                <a:gd name="T42" fmla="*/ 3 w 2617"/>
                <a:gd name="T43" fmla="*/ 1097 h 1214"/>
                <a:gd name="T44" fmla="*/ 11 w 2617"/>
                <a:gd name="T45" fmla="*/ 1090 h 1214"/>
                <a:gd name="T46" fmla="*/ 36 w 2617"/>
                <a:gd name="T47" fmla="*/ 1079 h 1214"/>
                <a:gd name="T48" fmla="*/ 89 w 2617"/>
                <a:gd name="T49" fmla="*/ 1066 h 1214"/>
                <a:gd name="T50" fmla="*/ 161 w 2617"/>
                <a:gd name="T51" fmla="*/ 1054 h 1214"/>
                <a:gd name="T52" fmla="*/ 296 w 2617"/>
                <a:gd name="T53" fmla="*/ 1038 h 1214"/>
                <a:gd name="T54" fmla="*/ 512 w 2617"/>
                <a:gd name="T55" fmla="*/ 1015 h 1214"/>
                <a:gd name="T56" fmla="*/ 737 w 2617"/>
                <a:gd name="T57" fmla="*/ 993 h 1214"/>
                <a:gd name="T58" fmla="*/ 898 w 2617"/>
                <a:gd name="T59" fmla="*/ 972 h 1214"/>
                <a:gd name="T60" fmla="*/ 994 w 2617"/>
                <a:gd name="T61" fmla="*/ 957 h 1214"/>
                <a:gd name="T62" fmla="*/ 1076 w 2617"/>
                <a:gd name="T63" fmla="*/ 941 h 1214"/>
                <a:gd name="T64" fmla="*/ 1141 w 2617"/>
                <a:gd name="T65" fmla="*/ 923 h 1214"/>
                <a:gd name="T66" fmla="*/ 1177 w 2617"/>
                <a:gd name="T67" fmla="*/ 907 h 1214"/>
                <a:gd name="T68" fmla="*/ 1194 w 2617"/>
                <a:gd name="T69" fmla="*/ 896 h 1214"/>
                <a:gd name="T70" fmla="*/ 1837 w 2617"/>
                <a:gd name="T71" fmla="*/ 226 h 1214"/>
                <a:gd name="T72" fmla="*/ 1870 w 2617"/>
                <a:gd name="T73" fmla="*/ 193 h 1214"/>
                <a:gd name="T74" fmla="*/ 1938 w 2617"/>
                <a:gd name="T75" fmla="*/ 134 h 1214"/>
                <a:gd name="T76" fmla="*/ 2002 w 2617"/>
                <a:gd name="T77" fmla="*/ 88 h 1214"/>
                <a:gd name="T78" fmla="*/ 2063 w 2617"/>
                <a:gd name="T79" fmla="*/ 52 h 1214"/>
                <a:gd name="T80" fmla="*/ 2123 w 2617"/>
                <a:gd name="T81" fmla="*/ 26 h 1214"/>
                <a:gd name="T82" fmla="*/ 2180 w 2617"/>
                <a:gd name="T83" fmla="*/ 10 h 1214"/>
                <a:gd name="T84" fmla="*/ 2234 w 2617"/>
                <a:gd name="T85" fmla="*/ 1 h 1214"/>
                <a:gd name="T86" fmla="*/ 2287 w 2617"/>
                <a:gd name="T87" fmla="*/ 0 h 1214"/>
                <a:gd name="T88" fmla="*/ 2336 w 2617"/>
                <a:gd name="T89" fmla="*/ 6 h 1214"/>
                <a:gd name="T90" fmla="*/ 2383 w 2617"/>
                <a:gd name="T91" fmla="*/ 17 h 1214"/>
                <a:gd name="T92" fmla="*/ 2427 w 2617"/>
                <a:gd name="T93" fmla="*/ 32 h 1214"/>
                <a:gd name="T94" fmla="*/ 2468 w 2617"/>
                <a:gd name="T95" fmla="*/ 50 h 1214"/>
                <a:gd name="T96" fmla="*/ 2506 w 2617"/>
                <a:gd name="T97" fmla="*/ 72 h 1214"/>
                <a:gd name="T98" fmla="*/ 2558 w 2617"/>
                <a:gd name="T99" fmla="*/ 106 h 1214"/>
                <a:gd name="T100" fmla="*/ 2617 w 2617"/>
                <a:gd name="T101" fmla="*/ 153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17" h="1214">
                  <a:moveTo>
                    <a:pt x="2617" y="153"/>
                  </a:moveTo>
                  <a:lnTo>
                    <a:pt x="1777" y="1140"/>
                  </a:lnTo>
                  <a:lnTo>
                    <a:pt x="1777" y="1140"/>
                  </a:lnTo>
                  <a:lnTo>
                    <a:pt x="1770" y="1145"/>
                  </a:lnTo>
                  <a:lnTo>
                    <a:pt x="1763" y="1151"/>
                  </a:lnTo>
                  <a:lnTo>
                    <a:pt x="1753" y="1156"/>
                  </a:lnTo>
                  <a:lnTo>
                    <a:pt x="1740" y="1161"/>
                  </a:lnTo>
                  <a:lnTo>
                    <a:pt x="1727" y="1167"/>
                  </a:lnTo>
                  <a:lnTo>
                    <a:pt x="1711" y="1171"/>
                  </a:lnTo>
                  <a:lnTo>
                    <a:pt x="1675" y="1180"/>
                  </a:lnTo>
                  <a:lnTo>
                    <a:pt x="1634" y="1186"/>
                  </a:lnTo>
                  <a:lnTo>
                    <a:pt x="1585" y="1193"/>
                  </a:lnTo>
                  <a:lnTo>
                    <a:pt x="1533" y="1198"/>
                  </a:lnTo>
                  <a:lnTo>
                    <a:pt x="1475" y="1203"/>
                  </a:lnTo>
                  <a:lnTo>
                    <a:pt x="1414" y="1207"/>
                  </a:lnTo>
                  <a:lnTo>
                    <a:pt x="1348" y="1210"/>
                  </a:lnTo>
                  <a:lnTo>
                    <a:pt x="1279" y="1212"/>
                  </a:lnTo>
                  <a:lnTo>
                    <a:pt x="1207" y="1213"/>
                  </a:lnTo>
                  <a:lnTo>
                    <a:pt x="1134" y="1214"/>
                  </a:lnTo>
                  <a:lnTo>
                    <a:pt x="1059" y="1214"/>
                  </a:lnTo>
                  <a:lnTo>
                    <a:pt x="983" y="1213"/>
                  </a:lnTo>
                  <a:lnTo>
                    <a:pt x="907" y="1212"/>
                  </a:lnTo>
                  <a:lnTo>
                    <a:pt x="753" y="1207"/>
                  </a:lnTo>
                  <a:lnTo>
                    <a:pt x="603" y="1200"/>
                  </a:lnTo>
                  <a:lnTo>
                    <a:pt x="531" y="1195"/>
                  </a:lnTo>
                  <a:lnTo>
                    <a:pt x="461" y="1190"/>
                  </a:lnTo>
                  <a:lnTo>
                    <a:pt x="395" y="1185"/>
                  </a:lnTo>
                  <a:lnTo>
                    <a:pt x="331" y="1178"/>
                  </a:lnTo>
                  <a:lnTo>
                    <a:pt x="272" y="1172"/>
                  </a:lnTo>
                  <a:lnTo>
                    <a:pt x="217" y="1166"/>
                  </a:lnTo>
                  <a:lnTo>
                    <a:pt x="167" y="1159"/>
                  </a:lnTo>
                  <a:lnTo>
                    <a:pt x="124" y="1151"/>
                  </a:lnTo>
                  <a:lnTo>
                    <a:pt x="86" y="1143"/>
                  </a:lnTo>
                  <a:lnTo>
                    <a:pt x="53" y="1135"/>
                  </a:lnTo>
                  <a:lnTo>
                    <a:pt x="40" y="1131"/>
                  </a:lnTo>
                  <a:lnTo>
                    <a:pt x="28" y="1127"/>
                  </a:lnTo>
                  <a:lnTo>
                    <a:pt x="19" y="1122"/>
                  </a:lnTo>
                  <a:lnTo>
                    <a:pt x="11" y="1118"/>
                  </a:lnTo>
                  <a:lnTo>
                    <a:pt x="11" y="1118"/>
                  </a:lnTo>
                  <a:lnTo>
                    <a:pt x="6" y="1114"/>
                  </a:lnTo>
                  <a:lnTo>
                    <a:pt x="3" y="1109"/>
                  </a:lnTo>
                  <a:lnTo>
                    <a:pt x="0" y="1105"/>
                  </a:lnTo>
                  <a:lnTo>
                    <a:pt x="0" y="1102"/>
                  </a:lnTo>
                  <a:lnTo>
                    <a:pt x="3" y="1097"/>
                  </a:lnTo>
                  <a:lnTo>
                    <a:pt x="6" y="1094"/>
                  </a:lnTo>
                  <a:lnTo>
                    <a:pt x="11" y="1090"/>
                  </a:lnTo>
                  <a:lnTo>
                    <a:pt x="18" y="1087"/>
                  </a:lnTo>
                  <a:lnTo>
                    <a:pt x="36" y="1079"/>
                  </a:lnTo>
                  <a:lnTo>
                    <a:pt x="60" y="1073"/>
                  </a:lnTo>
                  <a:lnTo>
                    <a:pt x="89" y="1066"/>
                  </a:lnTo>
                  <a:lnTo>
                    <a:pt x="123" y="1061"/>
                  </a:lnTo>
                  <a:lnTo>
                    <a:pt x="161" y="1054"/>
                  </a:lnTo>
                  <a:lnTo>
                    <a:pt x="202" y="1049"/>
                  </a:lnTo>
                  <a:lnTo>
                    <a:pt x="296" y="1038"/>
                  </a:lnTo>
                  <a:lnTo>
                    <a:pt x="401" y="1027"/>
                  </a:lnTo>
                  <a:lnTo>
                    <a:pt x="512" y="1015"/>
                  </a:lnTo>
                  <a:lnTo>
                    <a:pt x="625" y="1005"/>
                  </a:lnTo>
                  <a:lnTo>
                    <a:pt x="737" y="993"/>
                  </a:lnTo>
                  <a:lnTo>
                    <a:pt x="846" y="980"/>
                  </a:lnTo>
                  <a:lnTo>
                    <a:pt x="898" y="972"/>
                  </a:lnTo>
                  <a:lnTo>
                    <a:pt x="947" y="965"/>
                  </a:lnTo>
                  <a:lnTo>
                    <a:pt x="994" y="957"/>
                  </a:lnTo>
                  <a:lnTo>
                    <a:pt x="1037" y="950"/>
                  </a:lnTo>
                  <a:lnTo>
                    <a:pt x="1076" y="941"/>
                  </a:lnTo>
                  <a:lnTo>
                    <a:pt x="1111" y="932"/>
                  </a:lnTo>
                  <a:lnTo>
                    <a:pt x="1141" y="923"/>
                  </a:lnTo>
                  <a:lnTo>
                    <a:pt x="1167" y="912"/>
                  </a:lnTo>
                  <a:lnTo>
                    <a:pt x="1177" y="907"/>
                  </a:lnTo>
                  <a:lnTo>
                    <a:pt x="1186" y="901"/>
                  </a:lnTo>
                  <a:lnTo>
                    <a:pt x="1194" y="896"/>
                  </a:lnTo>
                  <a:lnTo>
                    <a:pt x="1199" y="890"/>
                  </a:lnTo>
                  <a:lnTo>
                    <a:pt x="1837" y="226"/>
                  </a:lnTo>
                  <a:lnTo>
                    <a:pt x="1837" y="226"/>
                  </a:lnTo>
                  <a:lnTo>
                    <a:pt x="1870" y="193"/>
                  </a:lnTo>
                  <a:lnTo>
                    <a:pt x="1904" y="161"/>
                  </a:lnTo>
                  <a:lnTo>
                    <a:pt x="1938" y="134"/>
                  </a:lnTo>
                  <a:lnTo>
                    <a:pt x="1969" y="109"/>
                  </a:lnTo>
                  <a:lnTo>
                    <a:pt x="2002" y="88"/>
                  </a:lnTo>
                  <a:lnTo>
                    <a:pt x="2032" y="68"/>
                  </a:lnTo>
                  <a:lnTo>
                    <a:pt x="2063" y="52"/>
                  </a:lnTo>
                  <a:lnTo>
                    <a:pt x="2094" y="38"/>
                  </a:lnTo>
                  <a:lnTo>
                    <a:pt x="2123" y="26"/>
                  </a:lnTo>
                  <a:lnTo>
                    <a:pt x="2152" y="17"/>
                  </a:lnTo>
                  <a:lnTo>
                    <a:pt x="2180" y="10"/>
                  </a:lnTo>
                  <a:lnTo>
                    <a:pt x="2207" y="5"/>
                  </a:lnTo>
                  <a:lnTo>
                    <a:pt x="2234" y="1"/>
                  </a:lnTo>
                  <a:lnTo>
                    <a:pt x="2261" y="0"/>
                  </a:lnTo>
                  <a:lnTo>
                    <a:pt x="2287" y="0"/>
                  </a:lnTo>
                  <a:lnTo>
                    <a:pt x="2311" y="2"/>
                  </a:lnTo>
                  <a:lnTo>
                    <a:pt x="2336" y="6"/>
                  </a:lnTo>
                  <a:lnTo>
                    <a:pt x="2359" y="11"/>
                  </a:lnTo>
                  <a:lnTo>
                    <a:pt x="2383" y="17"/>
                  </a:lnTo>
                  <a:lnTo>
                    <a:pt x="2405" y="24"/>
                  </a:lnTo>
                  <a:lnTo>
                    <a:pt x="2427" y="32"/>
                  </a:lnTo>
                  <a:lnTo>
                    <a:pt x="2448" y="40"/>
                  </a:lnTo>
                  <a:lnTo>
                    <a:pt x="2468" y="50"/>
                  </a:lnTo>
                  <a:lnTo>
                    <a:pt x="2487" y="61"/>
                  </a:lnTo>
                  <a:lnTo>
                    <a:pt x="2506" y="72"/>
                  </a:lnTo>
                  <a:lnTo>
                    <a:pt x="2524" y="82"/>
                  </a:lnTo>
                  <a:lnTo>
                    <a:pt x="2558" y="106"/>
                  </a:lnTo>
                  <a:lnTo>
                    <a:pt x="2589" y="130"/>
                  </a:lnTo>
                  <a:lnTo>
                    <a:pt x="2617" y="153"/>
                  </a:lnTo>
                  <a:lnTo>
                    <a:pt x="2617" y="153"/>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0" name="Freeform 2527"/>
            <p:cNvSpPr>
              <a:spLocks/>
            </p:cNvSpPr>
            <p:nvPr/>
          </p:nvSpPr>
          <p:spPr bwMode="auto">
            <a:xfrm flipH="1">
              <a:off x="1032039" y="-513547"/>
              <a:ext cx="1023682" cy="656749"/>
            </a:xfrm>
            <a:custGeom>
              <a:avLst/>
              <a:gdLst>
                <a:gd name="T0" fmla="*/ 3078 w 3532"/>
                <a:gd name="T1" fmla="*/ 1204 h 2651"/>
                <a:gd name="T2" fmla="*/ 3105 w 3532"/>
                <a:gd name="T3" fmla="*/ 1116 h 2651"/>
                <a:gd name="T4" fmla="*/ 3110 w 3532"/>
                <a:gd name="T5" fmla="*/ 1029 h 2651"/>
                <a:gd name="T6" fmla="*/ 3094 w 3532"/>
                <a:gd name="T7" fmla="*/ 946 h 2651"/>
                <a:gd name="T8" fmla="*/ 3059 w 3532"/>
                <a:gd name="T9" fmla="*/ 875 h 2651"/>
                <a:gd name="T10" fmla="*/ 3006 w 3532"/>
                <a:gd name="T11" fmla="*/ 818 h 2651"/>
                <a:gd name="T12" fmla="*/ 2939 w 3532"/>
                <a:gd name="T13" fmla="*/ 785 h 2651"/>
                <a:gd name="T14" fmla="*/ 2856 w 3532"/>
                <a:gd name="T15" fmla="*/ 778 h 2651"/>
                <a:gd name="T16" fmla="*/ 2787 w 3532"/>
                <a:gd name="T17" fmla="*/ 796 h 2651"/>
                <a:gd name="T18" fmla="*/ 2826 w 3532"/>
                <a:gd name="T19" fmla="*/ 714 h 2651"/>
                <a:gd name="T20" fmla="*/ 2830 w 3532"/>
                <a:gd name="T21" fmla="*/ 631 h 2651"/>
                <a:gd name="T22" fmla="*/ 2805 w 3532"/>
                <a:gd name="T23" fmla="*/ 551 h 2651"/>
                <a:gd name="T24" fmla="*/ 2756 w 3532"/>
                <a:gd name="T25" fmla="*/ 478 h 2651"/>
                <a:gd name="T26" fmla="*/ 2689 w 3532"/>
                <a:gd name="T27" fmla="*/ 419 h 2651"/>
                <a:gd name="T28" fmla="*/ 2611 w 3532"/>
                <a:gd name="T29" fmla="*/ 379 h 2651"/>
                <a:gd name="T30" fmla="*/ 2525 w 3532"/>
                <a:gd name="T31" fmla="*/ 363 h 2651"/>
                <a:gd name="T32" fmla="*/ 2438 w 3532"/>
                <a:gd name="T33" fmla="*/ 376 h 2651"/>
                <a:gd name="T34" fmla="*/ 2462 w 3532"/>
                <a:gd name="T35" fmla="*/ 313 h 2651"/>
                <a:gd name="T36" fmla="*/ 2460 w 3532"/>
                <a:gd name="T37" fmla="*/ 231 h 2651"/>
                <a:gd name="T38" fmla="*/ 2424 w 3532"/>
                <a:gd name="T39" fmla="*/ 154 h 2651"/>
                <a:gd name="T40" fmla="*/ 2363 w 3532"/>
                <a:gd name="T41" fmla="*/ 88 h 2651"/>
                <a:gd name="T42" fmla="*/ 2281 w 3532"/>
                <a:gd name="T43" fmla="*/ 38 h 2651"/>
                <a:gd name="T44" fmla="*/ 2185 w 3532"/>
                <a:gd name="T45" fmla="*/ 7 h 2651"/>
                <a:gd name="T46" fmla="*/ 2084 w 3532"/>
                <a:gd name="T47" fmla="*/ 1 h 2651"/>
                <a:gd name="T48" fmla="*/ 1986 w 3532"/>
                <a:gd name="T49" fmla="*/ 24 h 2651"/>
                <a:gd name="T50" fmla="*/ 776 w 3532"/>
                <a:gd name="T51" fmla="*/ 631 h 2651"/>
                <a:gd name="T52" fmla="*/ 655 w 3532"/>
                <a:gd name="T53" fmla="*/ 705 h 2651"/>
                <a:gd name="T54" fmla="*/ 537 w 3532"/>
                <a:gd name="T55" fmla="*/ 795 h 2651"/>
                <a:gd name="T56" fmla="*/ 399 w 3532"/>
                <a:gd name="T57" fmla="*/ 920 h 2651"/>
                <a:gd name="T58" fmla="*/ 212 w 3532"/>
                <a:gd name="T59" fmla="*/ 1133 h 2651"/>
                <a:gd name="T60" fmla="*/ 95 w 3532"/>
                <a:gd name="T61" fmla="*/ 1307 h 2651"/>
                <a:gd name="T62" fmla="*/ 63 w 3532"/>
                <a:gd name="T63" fmla="*/ 1371 h 2651"/>
                <a:gd name="T64" fmla="*/ 23 w 3532"/>
                <a:gd name="T65" fmla="*/ 1491 h 2651"/>
                <a:gd name="T66" fmla="*/ 2 w 3532"/>
                <a:gd name="T67" fmla="*/ 1608 h 2651"/>
                <a:gd name="T68" fmla="*/ 2 w 3532"/>
                <a:gd name="T69" fmla="*/ 1721 h 2651"/>
                <a:gd name="T70" fmla="*/ 19 w 3532"/>
                <a:gd name="T71" fmla="*/ 1831 h 2651"/>
                <a:gd name="T72" fmla="*/ 51 w 3532"/>
                <a:gd name="T73" fmla="*/ 1937 h 2651"/>
                <a:gd name="T74" fmla="*/ 97 w 3532"/>
                <a:gd name="T75" fmla="*/ 2038 h 2651"/>
                <a:gd name="T76" fmla="*/ 154 w 3532"/>
                <a:gd name="T77" fmla="*/ 2132 h 2651"/>
                <a:gd name="T78" fmla="*/ 220 w 3532"/>
                <a:gd name="T79" fmla="*/ 2220 h 2651"/>
                <a:gd name="T80" fmla="*/ 375 w 3532"/>
                <a:gd name="T81" fmla="*/ 2375 h 2651"/>
                <a:gd name="T82" fmla="*/ 545 w 3532"/>
                <a:gd name="T83" fmla="*/ 2494 h 2651"/>
                <a:gd name="T84" fmla="*/ 717 w 3532"/>
                <a:gd name="T85" fmla="*/ 2576 h 2651"/>
                <a:gd name="T86" fmla="*/ 837 w 3532"/>
                <a:gd name="T87" fmla="*/ 2608 h 2651"/>
                <a:gd name="T88" fmla="*/ 982 w 3532"/>
                <a:gd name="T89" fmla="*/ 2623 h 2651"/>
                <a:gd name="T90" fmla="*/ 1263 w 3532"/>
                <a:gd name="T91" fmla="*/ 2650 h 2651"/>
                <a:gd name="T92" fmla="*/ 1420 w 3532"/>
                <a:gd name="T93" fmla="*/ 2646 h 2651"/>
                <a:gd name="T94" fmla="*/ 1509 w 3532"/>
                <a:gd name="T95" fmla="*/ 2625 h 2651"/>
                <a:gd name="T96" fmla="*/ 3333 w 3532"/>
                <a:gd name="T97" fmla="*/ 1758 h 2651"/>
                <a:gd name="T98" fmla="*/ 3387 w 3532"/>
                <a:gd name="T99" fmla="*/ 1728 h 2651"/>
                <a:gd name="T100" fmla="*/ 3445 w 3532"/>
                <a:gd name="T101" fmla="*/ 1683 h 2651"/>
                <a:gd name="T102" fmla="*/ 3488 w 3532"/>
                <a:gd name="T103" fmla="*/ 1633 h 2651"/>
                <a:gd name="T104" fmla="*/ 3516 w 3532"/>
                <a:gd name="T105" fmla="*/ 1580 h 2651"/>
                <a:gd name="T106" fmla="*/ 3529 w 3532"/>
                <a:gd name="T107" fmla="*/ 1526 h 2651"/>
                <a:gd name="T108" fmla="*/ 3532 w 3532"/>
                <a:gd name="T109" fmla="*/ 1470 h 2651"/>
                <a:gd name="T110" fmla="*/ 3521 w 3532"/>
                <a:gd name="T111" fmla="*/ 1416 h 2651"/>
                <a:gd name="T112" fmla="*/ 3479 w 3532"/>
                <a:gd name="T113" fmla="*/ 1328 h 2651"/>
                <a:gd name="T114" fmla="*/ 3399 w 3532"/>
                <a:gd name="T115" fmla="*/ 1247 h 2651"/>
                <a:gd name="T116" fmla="*/ 3334 w 3532"/>
                <a:gd name="T117" fmla="*/ 1213 h 2651"/>
                <a:gd name="T118" fmla="*/ 3277 w 3532"/>
                <a:gd name="T119" fmla="*/ 1195 h 2651"/>
                <a:gd name="T120" fmla="*/ 3216 w 3532"/>
                <a:gd name="T121" fmla="*/ 1189 h 2651"/>
                <a:gd name="T122" fmla="*/ 3151 w 3532"/>
                <a:gd name="T123" fmla="*/ 1196 h 2651"/>
                <a:gd name="T124" fmla="*/ 3085 w 3532"/>
                <a:gd name="T125" fmla="*/ 1217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32" h="2651">
                  <a:moveTo>
                    <a:pt x="3067" y="1224"/>
                  </a:moveTo>
                  <a:lnTo>
                    <a:pt x="3067" y="1224"/>
                  </a:lnTo>
                  <a:lnTo>
                    <a:pt x="3067" y="1224"/>
                  </a:lnTo>
                  <a:lnTo>
                    <a:pt x="3078" y="1204"/>
                  </a:lnTo>
                  <a:lnTo>
                    <a:pt x="3087" y="1182"/>
                  </a:lnTo>
                  <a:lnTo>
                    <a:pt x="3095" y="1161"/>
                  </a:lnTo>
                  <a:lnTo>
                    <a:pt x="3101" y="1138"/>
                  </a:lnTo>
                  <a:lnTo>
                    <a:pt x="3105" y="1116"/>
                  </a:lnTo>
                  <a:lnTo>
                    <a:pt x="3109" y="1095"/>
                  </a:lnTo>
                  <a:lnTo>
                    <a:pt x="3111" y="1072"/>
                  </a:lnTo>
                  <a:lnTo>
                    <a:pt x="3111" y="1051"/>
                  </a:lnTo>
                  <a:lnTo>
                    <a:pt x="3110" y="1029"/>
                  </a:lnTo>
                  <a:lnTo>
                    <a:pt x="3109" y="1007"/>
                  </a:lnTo>
                  <a:lnTo>
                    <a:pt x="3105" y="987"/>
                  </a:lnTo>
                  <a:lnTo>
                    <a:pt x="3100" y="966"/>
                  </a:lnTo>
                  <a:lnTo>
                    <a:pt x="3094" y="946"/>
                  </a:lnTo>
                  <a:lnTo>
                    <a:pt x="3087" y="928"/>
                  </a:lnTo>
                  <a:lnTo>
                    <a:pt x="3079" y="909"/>
                  </a:lnTo>
                  <a:lnTo>
                    <a:pt x="3069" y="891"/>
                  </a:lnTo>
                  <a:lnTo>
                    <a:pt x="3059" y="875"/>
                  </a:lnTo>
                  <a:lnTo>
                    <a:pt x="3048" y="858"/>
                  </a:lnTo>
                  <a:lnTo>
                    <a:pt x="3035" y="844"/>
                  </a:lnTo>
                  <a:lnTo>
                    <a:pt x="3021" y="830"/>
                  </a:lnTo>
                  <a:lnTo>
                    <a:pt x="3006" y="818"/>
                  </a:lnTo>
                  <a:lnTo>
                    <a:pt x="2991" y="808"/>
                  </a:lnTo>
                  <a:lnTo>
                    <a:pt x="2975" y="799"/>
                  </a:lnTo>
                  <a:lnTo>
                    <a:pt x="2957" y="791"/>
                  </a:lnTo>
                  <a:lnTo>
                    <a:pt x="2939" y="785"/>
                  </a:lnTo>
                  <a:lnTo>
                    <a:pt x="2919" y="781"/>
                  </a:lnTo>
                  <a:lnTo>
                    <a:pt x="2899" y="778"/>
                  </a:lnTo>
                  <a:lnTo>
                    <a:pt x="2879" y="777"/>
                  </a:lnTo>
                  <a:lnTo>
                    <a:pt x="2856" y="778"/>
                  </a:lnTo>
                  <a:lnTo>
                    <a:pt x="2834" y="783"/>
                  </a:lnTo>
                  <a:lnTo>
                    <a:pt x="2811" y="788"/>
                  </a:lnTo>
                  <a:lnTo>
                    <a:pt x="2787" y="796"/>
                  </a:lnTo>
                  <a:lnTo>
                    <a:pt x="2787" y="796"/>
                  </a:lnTo>
                  <a:lnTo>
                    <a:pt x="2800" y="776"/>
                  </a:lnTo>
                  <a:lnTo>
                    <a:pt x="2811" y="756"/>
                  </a:lnTo>
                  <a:lnTo>
                    <a:pt x="2819" y="735"/>
                  </a:lnTo>
                  <a:lnTo>
                    <a:pt x="2826" y="714"/>
                  </a:lnTo>
                  <a:lnTo>
                    <a:pt x="2830" y="693"/>
                  </a:lnTo>
                  <a:lnTo>
                    <a:pt x="2831" y="673"/>
                  </a:lnTo>
                  <a:lnTo>
                    <a:pt x="2831" y="651"/>
                  </a:lnTo>
                  <a:lnTo>
                    <a:pt x="2830" y="631"/>
                  </a:lnTo>
                  <a:lnTo>
                    <a:pt x="2826" y="610"/>
                  </a:lnTo>
                  <a:lnTo>
                    <a:pt x="2820" y="590"/>
                  </a:lnTo>
                  <a:lnTo>
                    <a:pt x="2814" y="570"/>
                  </a:lnTo>
                  <a:lnTo>
                    <a:pt x="2805" y="551"/>
                  </a:lnTo>
                  <a:lnTo>
                    <a:pt x="2794" y="531"/>
                  </a:lnTo>
                  <a:lnTo>
                    <a:pt x="2783" y="513"/>
                  </a:lnTo>
                  <a:lnTo>
                    <a:pt x="2770" y="494"/>
                  </a:lnTo>
                  <a:lnTo>
                    <a:pt x="2756" y="478"/>
                  </a:lnTo>
                  <a:lnTo>
                    <a:pt x="2741" y="462"/>
                  </a:lnTo>
                  <a:lnTo>
                    <a:pt x="2725" y="447"/>
                  </a:lnTo>
                  <a:lnTo>
                    <a:pt x="2708" y="433"/>
                  </a:lnTo>
                  <a:lnTo>
                    <a:pt x="2689" y="419"/>
                  </a:lnTo>
                  <a:lnTo>
                    <a:pt x="2671" y="407"/>
                  </a:lnTo>
                  <a:lnTo>
                    <a:pt x="2651" y="396"/>
                  </a:lnTo>
                  <a:lnTo>
                    <a:pt x="2631" y="388"/>
                  </a:lnTo>
                  <a:lnTo>
                    <a:pt x="2611" y="379"/>
                  </a:lnTo>
                  <a:lnTo>
                    <a:pt x="2589" y="372"/>
                  </a:lnTo>
                  <a:lnTo>
                    <a:pt x="2568" y="368"/>
                  </a:lnTo>
                  <a:lnTo>
                    <a:pt x="2547" y="365"/>
                  </a:lnTo>
                  <a:lnTo>
                    <a:pt x="2525" y="363"/>
                  </a:lnTo>
                  <a:lnTo>
                    <a:pt x="2503" y="363"/>
                  </a:lnTo>
                  <a:lnTo>
                    <a:pt x="2481" y="365"/>
                  </a:lnTo>
                  <a:lnTo>
                    <a:pt x="2459" y="369"/>
                  </a:lnTo>
                  <a:lnTo>
                    <a:pt x="2438" y="376"/>
                  </a:lnTo>
                  <a:lnTo>
                    <a:pt x="2438" y="376"/>
                  </a:lnTo>
                  <a:lnTo>
                    <a:pt x="2449" y="355"/>
                  </a:lnTo>
                  <a:lnTo>
                    <a:pt x="2457" y="334"/>
                  </a:lnTo>
                  <a:lnTo>
                    <a:pt x="2462" y="313"/>
                  </a:lnTo>
                  <a:lnTo>
                    <a:pt x="2466" y="293"/>
                  </a:lnTo>
                  <a:lnTo>
                    <a:pt x="2466" y="272"/>
                  </a:lnTo>
                  <a:lnTo>
                    <a:pt x="2465" y="252"/>
                  </a:lnTo>
                  <a:lnTo>
                    <a:pt x="2460" y="231"/>
                  </a:lnTo>
                  <a:lnTo>
                    <a:pt x="2455" y="212"/>
                  </a:lnTo>
                  <a:lnTo>
                    <a:pt x="2446" y="192"/>
                  </a:lnTo>
                  <a:lnTo>
                    <a:pt x="2437" y="173"/>
                  </a:lnTo>
                  <a:lnTo>
                    <a:pt x="2424" y="154"/>
                  </a:lnTo>
                  <a:lnTo>
                    <a:pt x="2411" y="137"/>
                  </a:lnTo>
                  <a:lnTo>
                    <a:pt x="2396" y="120"/>
                  </a:lnTo>
                  <a:lnTo>
                    <a:pt x="2379" y="104"/>
                  </a:lnTo>
                  <a:lnTo>
                    <a:pt x="2363" y="88"/>
                  </a:lnTo>
                  <a:lnTo>
                    <a:pt x="2344" y="74"/>
                  </a:lnTo>
                  <a:lnTo>
                    <a:pt x="2323" y="61"/>
                  </a:lnTo>
                  <a:lnTo>
                    <a:pt x="2302" y="50"/>
                  </a:lnTo>
                  <a:lnTo>
                    <a:pt x="2281" y="38"/>
                  </a:lnTo>
                  <a:lnTo>
                    <a:pt x="2257" y="28"/>
                  </a:lnTo>
                  <a:lnTo>
                    <a:pt x="2234" y="19"/>
                  </a:lnTo>
                  <a:lnTo>
                    <a:pt x="2210" y="13"/>
                  </a:lnTo>
                  <a:lnTo>
                    <a:pt x="2185" y="7"/>
                  </a:lnTo>
                  <a:lnTo>
                    <a:pt x="2161" y="3"/>
                  </a:lnTo>
                  <a:lnTo>
                    <a:pt x="2136" y="1"/>
                  </a:lnTo>
                  <a:lnTo>
                    <a:pt x="2110" y="0"/>
                  </a:lnTo>
                  <a:lnTo>
                    <a:pt x="2084" y="1"/>
                  </a:lnTo>
                  <a:lnTo>
                    <a:pt x="2060" y="3"/>
                  </a:lnTo>
                  <a:lnTo>
                    <a:pt x="2035" y="9"/>
                  </a:lnTo>
                  <a:lnTo>
                    <a:pt x="2009" y="15"/>
                  </a:lnTo>
                  <a:lnTo>
                    <a:pt x="1986" y="24"/>
                  </a:lnTo>
                  <a:lnTo>
                    <a:pt x="1961" y="34"/>
                  </a:lnTo>
                  <a:lnTo>
                    <a:pt x="807" y="614"/>
                  </a:lnTo>
                  <a:lnTo>
                    <a:pt x="807" y="614"/>
                  </a:lnTo>
                  <a:lnTo>
                    <a:pt x="776" y="631"/>
                  </a:lnTo>
                  <a:lnTo>
                    <a:pt x="746" y="647"/>
                  </a:lnTo>
                  <a:lnTo>
                    <a:pt x="716" y="665"/>
                  </a:lnTo>
                  <a:lnTo>
                    <a:pt x="685" y="685"/>
                  </a:lnTo>
                  <a:lnTo>
                    <a:pt x="655" y="705"/>
                  </a:lnTo>
                  <a:lnTo>
                    <a:pt x="625" y="726"/>
                  </a:lnTo>
                  <a:lnTo>
                    <a:pt x="596" y="748"/>
                  </a:lnTo>
                  <a:lnTo>
                    <a:pt x="567" y="771"/>
                  </a:lnTo>
                  <a:lnTo>
                    <a:pt x="537" y="795"/>
                  </a:lnTo>
                  <a:lnTo>
                    <a:pt x="509" y="818"/>
                  </a:lnTo>
                  <a:lnTo>
                    <a:pt x="481" y="843"/>
                  </a:lnTo>
                  <a:lnTo>
                    <a:pt x="453" y="868"/>
                  </a:lnTo>
                  <a:lnTo>
                    <a:pt x="399" y="920"/>
                  </a:lnTo>
                  <a:lnTo>
                    <a:pt x="348" y="973"/>
                  </a:lnTo>
                  <a:lnTo>
                    <a:pt x="300" y="1026"/>
                  </a:lnTo>
                  <a:lnTo>
                    <a:pt x="254" y="1080"/>
                  </a:lnTo>
                  <a:lnTo>
                    <a:pt x="212" y="1133"/>
                  </a:lnTo>
                  <a:lnTo>
                    <a:pt x="173" y="1185"/>
                  </a:lnTo>
                  <a:lnTo>
                    <a:pt x="139" y="1235"/>
                  </a:lnTo>
                  <a:lnTo>
                    <a:pt x="109" y="1284"/>
                  </a:lnTo>
                  <a:lnTo>
                    <a:pt x="95" y="1307"/>
                  </a:lnTo>
                  <a:lnTo>
                    <a:pt x="83" y="1329"/>
                  </a:lnTo>
                  <a:lnTo>
                    <a:pt x="73" y="1351"/>
                  </a:lnTo>
                  <a:lnTo>
                    <a:pt x="63" y="1371"/>
                  </a:lnTo>
                  <a:lnTo>
                    <a:pt x="63" y="1371"/>
                  </a:lnTo>
                  <a:lnTo>
                    <a:pt x="51" y="1402"/>
                  </a:lnTo>
                  <a:lnTo>
                    <a:pt x="40" y="1432"/>
                  </a:lnTo>
                  <a:lnTo>
                    <a:pt x="30" y="1461"/>
                  </a:lnTo>
                  <a:lnTo>
                    <a:pt x="23" y="1491"/>
                  </a:lnTo>
                  <a:lnTo>
                    <a:pt x="16" y="1520"/>
                  </a:lnTo>
                  <a:lnTo>
                    <a:pt x="10" y="1550"/>
                  </a:lnTo>
                  <a:lnTo>
                    <a:pt x="6" y="1579"/>
                  </a:lnTo>
                  <a:lnTo>
                    <a:pt x="2" y="1608"/>
                  </a:lnTo>
                  <a:lnTo>
                    <a:pt x="1" y="1636"/>
                  </a:lnTo>
                  <a:lnTo>
                    <a:pt x="0" y="1665"/>
                  </a:lnTo>
                  <a:lnTo>
                    <a:pt x="1" y="1693"/>
                  </a:lnTo>
                  <a:lnTo>
                    <a:pt x="2" y="1721"/>
                  </a:lnTo>
                  <a:lnTo>
                    <a:pt x="5" y="1749"/>
                  </a:lnTo>
                  <a:lnTo>
                    <a:pt x="9" y="1776"/>
                  </a:lnTo>
                  <a:lnTo>
                    <a:pt x="14" y="1804"/>
                  </a:lnTo>
                  <a:lnTo>
                    <a:pt x="19" y="1831"/>
                  </a:lnTo>
                  <a:lnTo>
                    <a:pt x="26" y="1858"/>
                  </a:lnTo>
                  <a:lnTo>
                    <a:pt x="34" y="1884"/>
                  </a:lnTo>
                  <a:lnTo>
                    <a:pt x="42" y="1911"/>
                  </a:lnTo>
                  <a:lnTo>
                    <a:pt x="51" y="1937"/>
                  </a:lnTo>
                  <a:lnTo>
                    <a:pt x="62" y="1962"/>
                  </a:lnTo>
                  <a:lnTo>
                    <a:pt x="72" y="1988"/>
                  </a:lnTo>
                  <a:lnTo>
                    <a:pt x="84" y="2013"/>
                  </a:lnTo>
                  <a:lnTo>
                    <a:pt x="97" y="2038"/>
                  </a:lnTo>
                  <a:lnTo>
                    <a:pt x="110" y="2061"/>
                  </a:lnTo>
                  <a:lnTo>
                    <a:pt x="123" y="2085"/>
                  </a:lnTo>
                  <a:lnTo>
                    <a:pt x="138" y="2109"/>
                  </a:lnTo>
                  <a:lnTo>
                    <a:pt x="154" y="2132"/>
                  </a:lnTo>
                  <a:lnTo>
                    <a:pt x="169" y="2154"/>
                  </a:lnTo>
                  <a:lnTo>
                    <a:pt x="186" y="2177"/>
                  </a:lnTo>
                  <a:lnTo>
                    <a:pt x="203" y="2199"/>
                  </a:lnTo>
                  <a:lnTo>
                    <a:pt x="220" y="2220"/>
                  </a:lnTo>
                  <a:lnTo>
                    <a:pt x="257" y="2261"/>
                  </a:lnTo>
                  <a:lnTo>
                    <a:pt x="295" y="2301"/>
                  </a:lnTo>
                  <a:lnTo>
                    <a:pt x="334" y="2339"/>
                  </a:lnTo>
                  <a:lnTo>
                    <a:pt x="375" y="2375"/>
                  </a:lnTo>
                  <a:lnTo>
                    <a:pt x="417" y="2408"/>
                  </a:lnTo>
                  <a:lnTo>
                    <a:pt x="459" y="2439"/>
                  </a:lnTo>
                  <a:lnTo>
                    <a:pt x="503" y="2469"/>
                  </a:lnTo>
                  <a:lnTo>
                    <a:pt x="545" y="2494"/>
                  </a:lnTo>
                  <a:lnTo>
                    <a:pt x="589" y="2519"/>
                  </a:lnTo>
                  <a:lnTo>
                    <a:pt x="632" y="2541"/>
                  </a:lnTo>
                  <a:lnTo>
                    <a:pt x="675" y="2559"/>
                  </a:lnTo>
                  <a:lnTo>
                    <a:pt x="717" y="2576"/>
                  </a:lnTo>
                  <a:lnTo>
                    <a:pt x="758" y="2589"/>
                  </a:lnTo>
                  <a:lnTo>
                    <a:pt x="798" y="2600"/>
                  </a:lnTo>
                  <a:lnTo>
                    <a:pt x="818" y="2605"/>
                  </a:lnTo>
                  <a:lnTo>
                    <a:pt x="837" y="2608"/>
                  </a:lnTo>
                  <a:lnTo>
                    <a:pt x="855" y="2611"/>
                  </a:lnTo>
                  <a:lnTo>
                    <a:pt x="874" y="2612"/>
                  </a:lnTo>
                  <a:lnTo>
                    <a:pt x="874" y="2612"/>
                  </a:lnTo>
                  <a:lnTo>
                    <a:pt x="982" y="2623"/>
                  </a:lnTo>
                  <a:lnTo>
                    <a:pt x="1083" y="2634"/>
                  </a:lnTo>
                  <a:lnTo>
                    <a:pt x="1177" y="2643"/>
                  </a:lnTo>
                  <a:lnTo>
                    <a:pt x="1221" y="2648"/>
                  </a:lnTo>
                  <a:lnTo>
                    <a:pt x="1263" y="2650"/>
                  </a:lnTo>
                  <a:lnTo>
                    <a:pt x="1305" y="2651"/>
                  </a:lnTo>
                  <a:lnTo>
                    <a:pt x="1345" y="2651"/>
                  </a:lnTo>
                  <a:lnTo>
                    <a:pt x="1383" y="2649"/>
                  </a:lnTo>
                  <a:lnTo>
                    <a:pt x="1420" y="2646"/>
                  </a:lnTo>
                  <a:lnTo>
                    <a:pt x="1457" y="2639"/>
                  </a:lnTo>
                  <a:lnTo>
                    <a:pt x="1474" y="2635"/>
                  </a:lnTo>
                  <a:lnTo>
                    <a:pt x="1492" y="2630"/>
                  </a:lnTo>
                  <a:lnTo>
                    <a:pt x="1509" y="2625"/>
                  </a:lnTo>
                  <a:lnTo>
                    <a:pt x="1526" y="2619"/>
                  </a:lnTo>
                  <a:lnTo>
                    <a:pt x="1543" y="2612"/>
                  </a:lnTo>
                  <a:lnTo>
                    <a:pt x="1559" y="2605"/>
                  </a:lnTo>
                  <a:lnTo>
                    <a:pt x="3333" y="1758"/>
                  </a:lnTo>
                  <a:lnTo>
                    <a:pt x="3333" y="1758"/>
                  </a:lnTo>
                  <a:lnTo>
                    <a:pt x="3352" y="1748"/>
                  </a:lnTo>
                  <a:lnTo>
                    <a:pt x="3370" y="1739"/>
                  </a:lnTo>
                  <a:lnTo>
                    <a:pt x="3387" y="1728"/>
                  </a:lnTo>
                  <a:lnTo>
                    <a:pt x="3404" y="1717"/>
                  </a:lnTo>
                  <a:lnTo>
                    <a:pt x="3418" y="1706"/>
                  </a:lnTo>
                  <a:lnTo>
                    <a:pt x="3433" y="1694"/>
                  </a:lnTo>
                  <a:lnTo>
                    <a:pt x="3445" y="1683"/>
                  </a:lnTo>
                  <a:lnTo>
                    <a:pt x="3457" y="1670"/>
                  </a:lnTo>
                  <a:lnTo>
                    <a:pt x="3469" y="1659"/>
                  </a:lnTo>
                  <a:lnTo>
                    <a:pt x="3479" y="1646"/>
                  </a:lnTo>
                  <a:lnTo>
                    <a:pt x="3488" y="1633"/>
                  </a:lnTo>
                  <a:lnTo>
                    <a:pt x="3496" y="1620"/>
                  </a:lnTo>
                  <a:lnTo>
                    <a:pt x="3503" y="1607"/>
                  </a:lnTo>
                  <a:lnTo>
                    <a:pt x="3510" y="1594"/>
                  </a:lnTo>
                  <a:lnTo>
                    <a:pt x="3516" y="1580"/>
                  </a:lnTo>
                  <a:lnTo>
                    <a:pt x="3520" y="1567"/>
                  </a:lnTo>
                  <a:lnTo>
                    <a:pt x="3524" y="1553"/>
                  </a:lnTo>
                  <a:lnTo>
                    <a:pt x="3527" y="1539"/>
                  </a:lnTo>
                  <a:lnTo>
                    <a:pt x="3529" y="1526"/>
                  </a:lnTo>
                  <a:lnTo>
                    <a:pt x="3532" y="1512"/>
                  </a:lnTo>
                  <a:lnTo>
                    <a:pt x="3532" y="1498"/>
                  </a:lnTo>
                  <a:lnTo>
                    <a:pt x="3532" y="1484"/>
                  </a:lnTo>
                  <a:lnTo>
                    <a:pt x="3532" y="1470"/>
                  </a:lnTo>
                  <a:lnTo>
                    <a:pt x="3529" y="1457"/>
                  </a:lnTo>
                  <a:lnTo>
                    <a:pt x="3527" y="1443"/>
                  </a:lnTo>
                  <a:lnTo>
                    <a:pt x="3525" y="1430"/>
                  </a:lnTo>
                  <a:lnTo>
                    <a:pt x="3521" y="1416"/>
                  </a:lnTo>
                  <a:lnTo>
                    <a:pt x="3517" y="1403"/>
                  </a:lnTo>
                  <a:lnTo>
                    <a:pt x="3507" y="1377"/>
                  </a:lnTo>
                  <a:lnTo>
                    <a:pt x="3493" y="1352"/>
                  </a:lnTo>
                  <a:lnTo>
                    <a:pt x="3479" y="1328"/>
                  </a:lnTo>
                  <a:lnTo>
                    <a:pt x="3462" y="1305"/>
                  </a:lnTo>
                  <a:lnTo>
                    <a:pt x="3443" y="1285"/>
                  </a:lnTo>
                  <a:lnTo>
                    <a:pt x="3422" y="1266"/>
                  </a:lnTo>
                  <a:lnTo>
                    <a:pt x="3399" y="1247"/>
                  </a:lnTo>
                  <a:lnTo>
                    <a:pt x="3374" y="1232"/>
                  </a:lnTo>
                  <a:lnTo>
                    <a:pt x="3361" y="1224"/>
                  </a:lnTo>
                  <a:lnTo>
                    <a:pt x="3349" y="1218"/>
                  </a:lnTo>
                  <a:lnTo>
                    <a:pt x="3334" y="1213"/>
                  </a:lnTo>
                  <a:lnTo>
                    <a:pt x="3321" y="1207"/>
                  </a:lnTo>
                  <a:lnTo>
                    <a:pt x="3306" y="1203"/>
                  </a:lnTo>
                  <a:lnTo>
                    <a:pt x="3293" y="1199"/>
                  </a:lnTo>
                  <a:lnTo>
                    <a:pt x="3277" y="1195"/>
                  </a:lnTo>
                  <a:lnTo>
                    <a:pt x="3262" y="1193"/>
                  </a:lnTo>
                  <a:lnTo>
                    <a:pt x="3247" y="1191"/>
                  </a:lnTo>
                  <a:lnTo>
                    <a:pt x="3232" y="1190"/>
                  </a:lnTo>
                  <a:lnTo>
                    <a:pt x="3216" y="1189"/>
                  </a:lnTo>
                  <a:lnTo>
                    <a:pt x="3199" y="1190"/>
                  </a:lnTo>
                  <a:lnTo>
                    <a:pt x="3184" y="1191"/>
                  </a:lnTo>
                  <a:lnTo>
                    <a:pt x="3168" y="1193"/>
                  </a:lnTo>
                  <a:lnTo>
                    <a:pt x="3151" y="1196"/>
                  </a:lnTo>
                  <a:lnTo>
                    <a:pt x="3134" y="1200"/>
                  </a:lnTo>
                  <a:lnTo>
                    <a:pt x="3118" y="1205"/>
                  </a:lnTo>
                  <a:lnTo>
                    <a:pt x="3102" y="1210"/>
                  </a:lnTo>
                  <a:lnTo>
                    <a:pt x="3085" y="1217"/>
                  </a:lnTo>
                  <a:lnTo>
                    <a:pt x="3067" y="1224"/>
                  </a:lnTo>
                  <a:lnTo>
                    <a:pt x="3067" y="1224"/>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1" name="Freeform 2528"/>
            <p:cNvSpPr>
              <a:spLocks/>
            </p:cNvSpPr>
            <p:nvPr/>
          </p:nvSpPr>
          <p:spPr bwMode="auto">
            <a:xfrm flipH="1">
              <a:off x="1176293" y="-40966"/>
              <a:ext cx="312840" cy="125095"/>
            </a:xfrm>
            <a:custGeom>
              <a:avLst/>
              <a:gdLst>
                <a:gd name="T0" fmla="*/ 1076 w 1076"/>
                <a:gd name="T1" fmla="*/ 0 h 503"/>
                <a:gd name="T2" fmla="*/ 1076 w 1076"/>
                <a:gd name="T3" fmla="*/ 0 h 503"/>
                <a:gd name="T4" fmla="*/ 883 w 1076"/>
                <a:gd name="T5" fmla="*/ 91 h 503"/>
                <a:gd name="T6" fmla="*/ 516 w 1076"/>
                <a:gd name="T7" fmla="*/ 263 h 503"/>
                <a:gd name="T8" fmla="*/ 0 w 1076"/>
                <a:gd name="T9" fmla="*/ 503 h 503"/>
                <a:gd name="T10" fmla="*/ 980 w 1076"/>
                <a:gd name="T11" fmla="*/ 114 h 503"/>
                <a:gd name="T12" fmla="*/ 1076 w 1076"/>
                <a:gd name="T13" fmla="*/ 0 h 503"/>
              </a:gdLst>
              <a:ahLst/>
              <a:cxnLst>
                <a:cxn ang="0">
                  <a:pos x="T0" y="T1"/>
                </a:cxn>
                <a:cxn ang="0">
                  <a:pos x="T2" y="T3"/>
                </a:cxn>
                <a:cxn ang="0">
                  <a:pos x="T4" y="T5"/>
                </a:cxn>
                <a:cxn ang="0">
                  <a:pos x="T6" y="T7"/>
                </a:cxn>
                <a:cxn ang="0">
                  <a:pos x="T8" y="T9"/>
                </a:cxn>
                <a:cxn ang="0">
                  <a:pos x="T10" y="T11"/>
                </a:cxn>
                <a:cxn ang="0">
                  <a:pos x="T12" y="T13"/>
                </a:cxn>
              </a:cxnLst>
              <a:rect l="0" t="0" r="r" b="b"/>
              <a:pathLst>
                <a:path w="1076" h="503">
                  <a:moveTo>
                    <a:pt x="1076" y="0"/>
                  </a:moveTo>
                  <a:lnTo>
                    <a:pt x="1076" y="0"/>
                  </a:lnTo>
                  <a:lnTo>
                    <a:pt x="883" y="91"/>
                  </a:lnTo>
                  <a:lnTo>
                    <a:pt x="516" y="263"/>
                  </a:lnTo>
                  <a:lnTo>
                    <a:pt x="0" y="503"/>
                  </a:lnTo>
                  <a:lnTo>
                    <a:pt x="980" y="114"/>
                  </a:lnTo>
                  <a:lnTo>
                    <a:pt x="1076" y="0"/>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2" name="Freeform 2529"/>
            <p:cNvSpPr>
              <a:spLocks noEditPoints="1"/>
            </p:cNvSpPr>
            <p:nvPr/>
          </p:nvSpPr>
          <p:spPr bwMode="auto">
            <a:xfrm flipH="1">
              <a:off x="1143271" y="-437100"/>
              <a:ext cx="338910" cy="284939"/>
            </a:xfrm>
            <a:custGeom>
              <a:avLst/>
              <a:gdLst>
                <a:gd name="T0" fmla="*/ 0 w 1170"/>
                <a:gd name="T1" fmla="*/ 254 h 1151"/>
                <a:gd name="T2" fmla="*/ 0 w 1170"/>
                <a:gd name="T3" fmla="*/ 254 h 1151"/>
                <a:gd name="T4" fmla="*/ 485 w 1170"/>
                <a:gd name="T5" fmla="*/ 0 h 1151"/>
                <a:gd name="T6" fmla="*/ 485 w 1170"/>
                <a:gd name="T7" fmla="*/ 0 h 1151"/>
                <a:gd name="T8" fmla="*/ 480 w 1170"/>
                <a:gd name="T9" fmla="*/ 17 h 1151"/>
                <a:gd name="T10" fmla="*/ 474 w 1170"/>
                <a:gd name="T11" fmla="*/ 33 h 1151"/>
                <a:gd name="T12" fmla="*/ 468 w 1170"/>
                <a:gd name="T13" fmla="*/ 50 h 1151"/>
                <a:gd name="T14" fmla="*/ 459 w 1170"/>
                <a:gd name="T15" fmla="*/ 67 h 1151"/>
                <a:gd name="T16" fmla="*/ 459 w 1170"/>
                <a:gd name="T17" fmla="*/ 67 h 1151"/>
                <a:gd name="T18" fmla="*/ 476 w 1170"/>
                <a:gd name="T19" fmla="*/ 61 h 1151"/>
                <a:gd name="T20" fmla="*/ 491 w 1170"/>
                <a:gd name="T21" fmla="*/ 58 h 1151"/>
                <a:gd name="T22" fmla="*/ 480 w 1170"/>
                <a:gd name="T23" fmla="*/ 62 h 1151"/>
                <a:gd name="T24" fmla="*/ 480 w 1170"/>
                <a:gd name="T25" fmla="*/ 62 h 1151"/>
                <a:gd name="T26" fmla="*/ 314 w 1170"/>
                <a:gd name="T27" fmla="*/ 129 h 1151"/>
                <a:gd name="T28" fmla="*/ 159 w 1170"/>
                <a:gd name="T29" fmla="*/ 191 h 1151"/>
                <a:gd name="T30" fmla="*/ 0 w 1170"/>
                <a:gd name="T31" fmla="*/ 254 h 1151"/>
                <a:gd name="T32" fmla="*/ 0 w 1170"/>
                <a:gd name="T33" fmla="*/ 254 h 1151"/>
                <a:gd name="T34" fmla="*/ 1088 w 1170"/>
                <a:gd name="T35" fmla="*/ 915 h 1151"/>
                <a:gd name="T36" fmla="*/ 1088 w 1170"/>
                <a:gd name="T37" fmla="*/ 915 h 1151"/>
                <a:gd name="T38" fmla="*/ 1088 w 1170"/>
                <a:gd name="T39" fmla="*/ 915 h 1151"/>
                <a:gd name="T40" fmla="*/ 1100 w 1170"/>
                <a:gd name="T41" fmla="*/ 891 h 1151"/>
                <a:gd name="T42" fmla="*/ 1111 w 1170"/>
                <a:gd name="T43" fmla="*/ 866 h 1151"/>
                <a:gd name="T44" fmla="*/ 1111 w 1170"/>
                <a:gd name="T45" fmla="*/ 866 h 1151"/>
                <a:gd name="T46" fmla="*/ 934 w 1170"/>
                <a:gd name="T47" fmla="*/ 962 h 1151"/>
                <a:gd name="T48" fmla="*/ 765 w 1170"/>
                <a:gd name="T49" fmla="*/ 1054 h 1151"/>
                <a:gd name="T50" fmla="*/ 588 w 1170"/>
                <a:gd name="T51" fmla="*/ 1151 h 1151"/>
                <a:gd name="T52" fmla="*/ 588 w 1170"/>
                <a:gd name="T53" fmla="*/ 1151 h 1151"/>
                <a:gd name="T54" fmla="*/ 655 w 1170"/>
                <a:gd name="T55" fmla="*/ 1122 h 1151"/>
                <a:gd name="T56" fmla="*/ 815 w 1170"/>
                <a:gd name="T57" fmla="*/ 1052 h 1151"/>
                <a:gd name="T58" fmla="*/ 1007 w 1170"/>
                <a:gd name="T59" fmla="*/ 964 h 1151"/>
                <a:gd name="T60" fmla="*/ 1096 w 1170"/>
                <a:gd name="T61" fmla="*/ 923 h 1151"/>
                <a:gd name="T62" fmla="*/ 1170 w 1170"/>
                <a:gd name="T63" fmla="*/ 888 h 1151"/>
                <a:gd name="T64" fmla="*/ 1170 w 1170"/>
                <a:gd name="T65" fmla="*/ 888 h 1151"/>
                <a:gd name="T66" fmla="*/ 1169 w 1170"/>
                <a:gd name="T67" fmla="*/ 888 h 1151"/>
                <a:gd name="T68" fmla="*/ 1170 w 1170"/>
                <a:gd name="T69" fmla="*/ 887 h 1151"/>
                <a:gd name="T70" fmla="*/ 1170 w 1170"/>
                <a:gd name="T71" fmla="*/ 887 h 1151"/>
                <a:gd name="T72" fmla="*/ 1150 w 1170"/>
                <a:gd name="T73" fmla="*/ 893 h 1151"/>
                <a:gd name="T74" fmla="*/ 1130 w 1170"/>
                <a:gd name="T75" fmla="*/ 899 h 1151"/>
                <a:gd name="T76" fmla="*/ 1109 w 1170"/>
                <a:gd name="T77" fmla="*/ 907 h 1151"/>
                <a:gd name="T78" fmla="*/ 1088 w 1170"/>
                <a:gd name="T79" fmla="*/ 915 h 1151"/>
                <a:gd name="T80" fmla="*/ 1088 w 1170"/>
                <a:gd name="T81" fmla="*/ 915 h 1151"/>
                <a:gd name="T82" fmla="*/ 904 w 1170"/>
                <a:gd name="T83" fmla="*/ 468 h 1151"/>
                <a:gd name="T84" fmla="*/ 904 w 1170"/>
                <a:gd name="T85" fmla="*/ 468 h 1151"/>
                <a:gd name="T86" fmla="*/ 882 w 1170"/>
                <a:gd name="T87" fmla="*/ 469 h 1151"/>
                <a:gd name="T88" fmla="*/ 858 w 1170"/>
                <a:gd name="T89" fmla="*/ 473 h 1151"/>
                <a:gd name="T90" fmla="*/ 833 w 1170"/>
                <a:gd name="T91" fmla="*/ 478 h 1151"/>
                <a:gd name="T92" fmla="*/ 808 w 1170"/>
                <a:gd name="T93" fmla="*/ 487 h 1151"/>
                <a:gd name="T94" fmla="*/ 808 w 1170"/>
                <a:gd name="T95" fmla="*/ 487 h 1151"/>
                <a:gd name="T96" fmla="*/ 819 w 1170"/>
                <a:gd name="T97" fmla="*/ 472 h 1151"/>
                <a:gd name="T98" fmla="*/ 828 w 1170"/>
                <a:gd name="T99" fmla="*/ 455 h 1151"/>
                <a:gd name="T100" fmla="*/ 835 w 1170"/>
                <a:gd name="T101" fmla="*/ 440 h 1151"/>
                <a:gd name="T102" fmla="*/ 841 w 1170"/>
                <a:gd name="T103" fmla="*/ 424 h 1151"/>
                <a:gd name="T104" fmla="*/ 841 w 1170"/>
                <a:gd name="T105" fmla="*/ 424 h 1151"/>
                <a:gd name="T106" fmla="*/ 276 w 1170"/>
                <a:gd name="T107" fmla="*/ 716 h 1151"/>
                <a:gd name="T108" fmla="*/ 276 w 1170"/>
                <a:gd name="T109" fmla="*/ 716 h 1151"/>
                <a:gd name="T110" fmla="*/ 477 w 1170"/>
                <a:gd name="T111" fmla="*/ 638 h 1151"/>
                <a:gd name="T112" fmla="*/ 904 w 1170"/>
                <a:gd name="T113" fmla="*/ 468 h 1151"/>
                <a:gd name="T114" fmla="*/ 904 w 1170"/>
                <a:gd name="T115" fmla="*/ 468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0" h="1151">
                  <a:moveTo>
                    <a:pt x="0" y="254"/>
                  </a:moveTo>
                  <a:lnTo>
                    <a:pt x="0" y="254"/>
                  </a:lnTo>
                  <a:lnTo>
                    <a:pt x="485" y="0"/>
                  </a:lnTo>
                  <a:lnTo>
                    <a:pt x="485" y="0"/>
                  </a:lnTo>
                  <a:lnTo>
                    <a:pt x="480" y="17"/>
                  </a:lnTo>
                  <a:lnTo>
                    <a:pt x="474" y="33"/>
                  </a:lnTo>
                  <a:lnTo>
                    <a:pt x="468" y="50"/>
                  </a:lnTo>
                  <a:lnTo>
                    <a:pt x="459" y="67"/>
                  </a:lnTo>
                  <a:lnTo>
                    <a:pt x="459" y="67"/>
                  </a:lnTo>
                  <a:lnTo>
                    <a:pt x="476" y="61"/>
                  </a:lnTo>
                  <a:lnTo>
                    <a:pt x="491" y="58"/>
                  </a:lnTo>
                  <a:lnTo>
                    <a:pt x="480" y="62"/>
                  </a:lnTo>
                  <a:lnTo>
                    <a:pt x="480" y="62"/>
                  </a:lnTo>
                  <a:lnTo>
                    <a:pt x="314" y="129"/>
                  </a:lnTo>
                  <a:lnTo>
                    <a:pt x="159" y="191"/>
                  </a:lnTo>
                  <a:lnTo>
                    <a:pt x="0" y="254"/>
                  </a:lnTo>
                  <a:lnTo>
                    <a:pt x="0" y="254"/>
                  </a:lnTo>
                  <a:close/>
                  <a:moveTo>
                    <a:pt x="1088" y="915"/>
                  </a:moveTo>
                  <a:lnTo>
                    <a:pt x="1088" y="915"/>
                  </a:lnTo>
                  <a:lnTo>
                    <a:pt x="1088" y="915"/>
                  </a:lnTo>
                  <a:lnTo>
                    <a:pt x="1100" y="891"/>
                  </a:lnTo>
                  <a:lnTo>
                    <a:pt x="1111" y="866"/>
                  </a:lnTo>
                  <a:lnTo>
                    <a:pt x="1111" y="866"/>
                  </a:lnTo>
                  <a:lnTo>
                    <a:pt x="934" y="962"/>
                  </a:lnTo>
                  <a:lnTo>
                    <a:pt x="765" y="1054"/>
                  </a:lnTo>
                  <a:lnTo>
                    <a:pt x="588" y="1151"/>
                  </a:lnTo>
                  <a:lnTo>
                    <a:pt x="588" y="1151"/>
                  </a:lnTo>
                  <a:lnTo>
                    <a:pt x="655" y="1122"/>
                  </a:lnTo>
                  <a:lnTo>
                    <a:pt x="815" y="1052"/>
                  </a:lnTo>
                  <a:lnTo>
                    <a:pt x="1007" y="964"/>
                  </a:lnTo>
                  <a:lnTo>
                    <a:pt x="1096" y="923"/>
                  </a:lnTo>
                  <a:lnTo>
                    <a:pt x="1170" y="888"/>
                  </a:lnTo>
                  <a:lnTo>
                    <a:pt x="1170" y="888"/>
                  </a:lnTo>
                  <a:lnTo>
                    <a:pt x="1169" y="888"/>
                  </a:lnTo>
                  <a:lnTo>
                    <a:pt x="1170" y="887"/>
                  </a:lnTo>
                  <a:lnTo>
                    <a:pt x="1170" y="887"/>
                  </a:lnTo>
                  <a:lnTo>
                    <a:pt x="1150" y="893"/>
                  </a:lnTo>
                  <a:lnTo>
                    <a:pt x="1130" y="899"/>
                  </a:lnTo>
                  <a:lnTo>
                    <a:pt x="1109" y="907"/>
                  </a:lnTo>
                  <a:lnTo>
                    <a:pt x="1088" y="915"/>
                  </a:lnTo>
                  <a:lnTo>
                    <a:pt x="1088" y="915"/>
                  </a:lnTo>
                  <a:close/>
                  <a:moveTo>
                    <a:pt x="904" y="468"/>
                  </a:moveTo>
                  <a:lnTo>
                    <a:pt x="904" y="468"/>
                  </a:lnTo>
                  <a:lnTo>
                    <a:pt x="882" y="469"/>
                  </a:lnTo>
                  <a:lnTo>
                    <a:pt x="858" y="473"/>
                  </a:lnTo>
                  <a:lnTo>
                    <a:pt x="833" y="478"/>
                  </a:lnTo>
                  <a:lnTo>
                    <a:pt x="808" y="487"/>
                  </a:lnTo>
                  <a:lnTo>
                    <a:pt x="808" y="487"/>
                  </a:lnTo>
                  <a:lnTo>
                    <a:pt x="819" y="472"/>
                  </a:lnTo>
                  <a:lnTo>
                    <a:pt x="828" y="455"/>
                  </a:lnTo>
                  <a:lnTo>
                    <a:pt x="835" y="440"/>
                  </a:lnTo>
                  <a:lnTo>
                    <a:pt x="841" y="424"/>
                  </a:lnTo>
                  <a:lnTo>
                    <a:pt x="841" y="424"/>
                  </a:lnTo>
                  <a:lnTo>
                    <a:pt x="276" y="716"/>
                  </a:lnTo>
                  <a:lnTo>
                    <a:pt x="276" y="716"/>
                  </a:lnTo>
                  <a:lnTo>
                    <a:pt x="477" y="638"/>
                  </a:lnTo>
                  <a:lnTo>
                    <a:pt x="904" y="468"/>
                  </a:lnTo>
                  <a:lnTo>
                    <a:pt x="904" y="468"/>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3" name="Freeform 2530"/>
            <p:cNvSpPr>
              <a:spLocks/>
            </p:cNvSpPr>
            <p:nvPr/>
          </p:nvSpPr>
          <p:spPr bwMode="auto">
            <a:xfrm flipH="1">
              <a:off x="2123503" y="-103514"/>
              <a:ext cx="55616" cy="38223"/>
            </a:xfrm>
            <a:custGeom>
              <a:avLst/>
              <a:gdLst>
                <a:gd name="T0" fmla="*/ 190 w 190"/>
                <a:gd name="T1" fmla="*/ 77 h 150"/>
                <a:gd name="T2" fmla="*/ 150 w 190"/>
                <a:gd name="T3" fmla="*/ 0 h 150"/>
                <a:gd name="T4" fmla="*/ 0 w 190"/>
                <a:gd name="T5" fmla="*/ 73 h 150"/>
                <a:gd name="T6" fmla="*/ 39 w 190"/>
                <a:gd name="T7" fmla="*/ 150 h 150"/>
                <a:gd name="T8" fmla="*/ 190 w 190"/>
                <a:gd name="T9" fmla="*/ 77 h 150"/>
              </a:gdLst>
              <a:ahLst/>
              <a:cxnLst>
                <a:cxn ang="0">
                  <a:pos x="T0" y="T1"/>
                </a:cxn>
                <a:cxn ang="0">
                  <a:pos x="T2" y="T3"/>
                </a:cxn>
                <a:cxn ang="0">
                  <a:pos x="T4" y="T5"/>
                </a:cxn>
                <a:cxn ang="0">
                  <a:pos x="T6" y="T7"/>
                </a:cxn>
                <a:cxn ang="0">
                  <a:pos x="T8" y="T9"/>
                </a:cxn>
              </a:cxnLst>
              <a:rect l="0" t="0" r="r" b="b"/>
              <a:pathLst>
                <a:path w="190" h="150">
                  <a:moveTo>
                    <a:pt x="190" y="77"/>
                  </a:moveTo>
                  <a:lnTo>
                    <a:pt x="150" y="0"/>
                  </a:lnTo>
                  <a:lnTo>
                    <a:pt x="0" y="73"/>
                  </a:lnTo>
                  <a:lnTo>
                    <a:pt x="39" y="150"/>
                  </a:lnTo>
                  <a:lnTo>
                    <a:pt x="190" y="77"/>
                  </a:lnTo>
                  <a:close/>
                </a:path>
              </a:pathLst>
            </a:custGeom>
            <a:solidFill>
              <a:srgbClr val="81B4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4" name="Freeform 2531"/>
            <p:cNvSpPr>
              <a:spLocks/>
            </p:cNvSpPr>
            <p:nvPr/>
          </p:nvSpPr>
          <p:spPr bwMode="auto">
            <a:xfrm flipH="1">
              <a:off x="1869755" y="-183435"/>
              <a:ext cx="418858" cy="436095"/>
            </a:xfrm>
            <a:custGeom>
              <a:avLst/>
              <a:gdLst>
                <a:gd name="T0" fmla="*/ 1451 w 1451"/>
                <a:gd name="T1" fmla="*/ 1413 h 1759"/>
                <a:gd name="T2" fmla="*/ 720 w 1451"/>
                <a:gd name="T3" fmla="*/ 0 h 1759"/>
                <a:gd name="T4" fmla="*/ 0 w 1451"/>
                <a:gd name="T5" fmla="*/ 346 h 1759"/>
                <a:gd name="T6" fmla="*/ 732 w 1451"/>
                <a:gd name="T7" fmla="*/ 1759 h 1759"/>
                <a:gd name="T8" fmla="*/ 1451 w 1451"/>
                <a:gd name="T9" fmla="*/ 1413 h 1759"/>
              </a:gdLst>
              <a:ahLst/>
              <a:cxnLst>
                <a:cxn ang="0">
                  <a:pos x="T0" y="T1"/>
                </a:cxn>
                <a:cxn ang="0">
                  <a:pos x="T2" y="T3"/>
                </a:cxn>
                <a:cxn ang="0">
                  <a:pos x="T4" y="T5"/>
                </a:cxn>
                <a:cxn ang="0">
                  <a:pos x="T6" y="T7"/>
                </a:cxn>
                <a:cxn ang="0">
                  <a:pos x="T8" y="T9"/>
                </a:cxn>
              </a:cxnLst>
              <a:rect l="0" t="0" r="r" b="b"/>
              <a:pathLst>
                <a:path w="1451" h="1759">
                  <a:moveTo>
                    <a:pt x="1451" y="1413"/>
                  </a:moveTo>
                  <a:lnTo>
                    <a:pt x="720" y="0"/>
                  </a:lnTo>
                  <a:lnTo>
                    <a:pt x="0" y="346"/>
                  </a:lnTo>
                  <a:lnTo>
                    <a:pt x="732" y="1759"/>
                  </a:lnTo>
                  <a:lnTo>
                    <a:pt x="1451" y="1413"/>
                  </a:lnTo>
                  <a:close/>
                </a:path>
              </a:pathLst>
            </a:custGeom>
            <a:solidFill>
              <a:srgbClr val="F99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5" name="Freeform 2532"/>
            <p:cNvSpPr>
              <a:spLocks/>
            </p:cNvSpPr>
            <p:nvPr/>
          </p:nvSpPr>
          <p:spPr bwMode="auto">
            <a:xfrm flipH="1">
              <a:off x="1918419" y="-94826"/>
              <a:ext cx="319792" cy="262352"/>
            </a:xfrm>
            <a:custGeom>
              <a:avLst/>
              <a:gdLst>
                <a:gd name="T0" fmla="*/ 1031 w 1101"/>
                <a:gd name="T1" fmla="*/ 270 h 1060"/>
                <a:gd name="T2" fmla="*/ 983 w 1101"/>
                <a:gd name="T3" fmla="*/ 203 h 1060"/>
                <a:gd name="T4" fmla="*/ 930 w 1101"/>
                <a:gd name="T5" fmla="*/ 146 h 1060"/>
                <a:gd name="T6" fmla="*/ 867 w 1101"/>
                <a:gd name="T7" fmla="*/ 96 h 1060"/>
                <a:gd name="T8" fmla="*/ 798 w 1101"/>
                <a:gd name="T9" fmla="*/ 57 h 1060"/>
                <a:gd name="T10" fmla="*/ 725 w 1101"/>
                <a:gd name="T11" fmla="*/ 28 h 1060"/>
                <a:gd name="T12" fmla="*/ 675 w 1101"/>
                <a:gd name="T13" fmla="*/ 14 h 1060"/>
                <a:gd name="T14" fmla="*/ 596 w 1101"/>
                <a:gd name="T15" fmla="*/ 2 h 1060"/>
                <a:gd name="T16" fmla="*/ 516 w 1101"/>
                <a:gd name="T17" fmla="*/ 1 h 1060"/>
                <a:gd name="T18" fmla="*/ 436 w 1101"/>
                <a:gd name="T19" fmla="*/ 12 h 1060"/>
                <a:gd name="T20" fmla="*/ 356 w 1101"/>
                <a:gd name="T21" fmla="*/ 34 h 1060"/>
                <a:gd name="T22" fmla="*/ 305 w 1101"/>
                <a:gd name="T23" fmla="*/ 56 h 1060"/>
                <a:gd name="T24" fmla="*/ 233 w 1101"/>
                <a:gd name="T25" fmla="*/ 97 h 1060"/>
                <a:gd name="T26" fmla="*/ 169 w 1101"/>
                <a:gd name="T27" fmla="*/ 148 h 1060"/>
                <a:gd name="T28" fmla="*/ 115 w 1101"/>
                <a:gd name="T29" fmla="*/ 205 h 1060"/>
                <a:gd name="T30" fmla="*/ 71 w 1101"/>
                <a:gd name="T31" fmla="*/ 269 h 1060"/>
                <a:gd name="T32" fmla="*/ 38 w 1101"/>
                <a:gd name="T33" fmla="*/ 338 h 1060"/>
                <a:gd name="T34" fmla="*/ 21 w 1101"/>
                <a:gd name="T35" fmla="*/ 386 h 1060"/>
                <a:gd name="T36" fmla="*/ 4 w 1101"/>
                <a:gd name="T37" fmla="*/ 461 h 1060"/>
                <a:gd name="T38" fmla="*/ 0 w 1101"/>
                <a:gd name="T39" fmla="*/ 538 h 1060"/>
                <a:gd name="T40" fmla="*/ 6 w 1101"/>
                <a:gd name="T41" fmla="*/ 615 h 1060"/>
                <a:gd name="T42" fmla="*/ 25 w 1101"/>
                <a:gd name="T43" fmla="*/ 692 h 1060"/>
                <a:gd name="T44" fmla="*/ 58 w 1101"/>
                <a:gd name="T45" fmla="*/ 766 h 1060"/>
                <a:gd name="T46" fmla="*/ 85 w 1101"/>
                <a:gd name="T47" fmla="*/ 814 h 1060"/>
                <a:gd name="T48" fmla="*/ 134 w 1101"/>
                <a:gd name="T49" fmla="*/ 878 h 1060"/>
                <a:gd name="T50" fmla="*/ 191 w 1101"/>
                <a:gd name="T51" fmla="*/ 933 h 1060"/>
                <a:gd name="T52" fmla="*/ 257 w 1101"/>
                <a:gd name="T53" fmla="*/ 978 h 1060"/>
                <a:gd name="T54" fmla="*/ 326 w 1101"/>
                <a:gd name="T55" fmla="*/ 1015 h 1060"/>
                <a:gd name="T56" fmla="*/ 375 w 1101"/>
                <a:gd name="T57" fmla="*/ 1033 h 1060"/>
                <a:gd name="T58" fmla="*/ 453 w 1101"/>
                <a:gd name="T59" fmla="*/ 1052 h 1060"/>
                <a:gd name="T60" fmla="*/ 531 w 1101"/>
                <a:gd name="T61" fmla="*/ 1060 h 1060"/>
                <a:gd name="T62" fmla="*/ 612 w 1101"/>
                <a:gd name="T63" fmla="*/ 1057 h 1060"/>
                <a:gd name="T64" fmla="*/ 692 w 1101"/>
                <a:gd name="T65" fmla="*/ 1043 h 1060"/>
                <a:gd name="T66" fmla="*/ 770 w 1101"/>
                <a:gd name="T67" fmla="*/ 1016 h 1060"/>
                <a:gd name="T68" fmla="*/ 821 w 1101"/>
                <a:gd name="T69" fmla="*/ 992 h 1060"/>
                <a:gd name="T70" fmla="*/ 890 w 1101"/>
                <a:gd name="T71" fmla="*/ 948 h 1060"/>
                <a:gd name="T72" fmla="*/ 951 w 1101"/>
                <a:gd name="T73" fmla="*/ 895 h 1060"/>
                <a:gd name="T74" fmla="*/ 1001 w 1101"/>
                <a:gd name="T75" fmla="*/ 835 h 1060"/>
                <a:gd name="T76" fmla="*/ 1042 w 1101"/>
                <a:gd name="T77" fmla="*/ 769 h 1060"/>
                <a:gd name="T78" fmla="*/ 1072 w 1101"/>
                <a:gd name="T79" fmla="*/ 698 h 1060"/>
                <a:gd name="T80" fmla="*/ 1087 w 1101"/>
                <a:gd name="T81" fmla="*/ 650 h 1060"/>
                <a:gd name="T82" fmla="*/ 1099 w 1101"/>
                <a:gd name="T83" fmla="*/ 574 h 1060"/>
                <a:gd name="T84" fmla="*/ 1100 w 1101"/>
                <a:gd name="T85" fmla="*/ 498 h 1060"/>
                <a:gd name="T86" fmla="*/ 1089 w 1101"/>
                <a:gd name="T87" fmla="*/ 420 h 1060"/>
                <a:gd name="T88" fmla="*/ 1066 w 1101"/>
                <a:gd name="T89" fmla="*/ 344 h 1060"/>
                <a:gd name="T90" fmla="*/ 1043 w 1101"/>
                <a:gd name="T91" fmla="*/ 29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1" h="1060">
                  <a:moveTo>
                    <a:pt x="1043" y="293"/>
                  </a:moveTo>
                  <a:lnTo>
                    <a:pt x="1043" y="293"/>
                  </a:lnTo>
                  <a:lnTo>
                    <a:pt x="1031" y="270"/>
                  </a:lnTo>
                  <a:lnTo>
                    <a:pt x="1016" y="247"/>
                  </a:lnTo>
                  <a:lnTo>
                    <a:pt x="1000" y="224"/>
                  </a:lnTo>
                  <a:lnTo>
                    <a:pt x="983" y="203"/>
                  </a:lnTo>
                  <a:lnTo>
                    <a:pt x="967" y="183"/>
                  </a:lnTo>
                  <a:lnTo>
                    <a:pt x="949" y="164"/>
                  </a:lnTo>
                  <a:lnTo>
                    <a:pt x="930" y="146"/>
                  </a:lnTo>
                  <a:lnTo>
                    <a:pt x="909" y="128"/>
                  </a:lnTo>
                  <a:lnTo>
                    <a:pt x="888" y="112"/>
                  </a:lnTo>
                  <a:lnTo>
                    <a:pt x="867" y="96"/>
                  </a:lnTo>
                  <a:lnTo>
                    <a:pt x="844" y="82"/>
                  </a:lnTo>
                  <a:lnTo>
                    <a:pt x="822" y="69"/>
                  </a:lnTo>
                  <a:lnTo>
                    <a:pt x="798" y="57"/>
                  </a:lnTo>
                  <a:lnTo>
                    <a:pt x="775" y="46"/>
                  </a:lnTo>
                  <a:lnTo>
                    <a:pt x="750" y="36"/>
                  </a:lnTo>
                  <a:lnTo>
                    <a:pt x="725" y="28"/>
                  </a:lnTo>
                  <a:lnTo>
                    <a:pt x="725" y="28"/>
                  </a:lnTo>
                  <a:lnTo>
                    <a:pt x="700" y="20"/>
                  </a:lnTo>
                  <a:lnTo>
                    <a:pt x="675" y="14"/>
                  </a:lnTo>
                  <a:lnTo>
                    <a:pt x="649" y="8"/>
                  </a:lnTo>
                  <a:lnTo>
                    <a:pt x="622" y="5"/>
                  </a:lnTo>
                  <a:lnTo>
                    <a:pt x="596" y="2"/>
                  </a:lnTo>
                  <a:lnTo>
                    <a:pt x="570" y="1"/>
                  </a:lnTo>
                  <a:lnTo>
                    <a:pt x="543" y="0"/>
                  </a:lnTo>
                  <a:lnTo>
                    <a:pt x="516" y="1"/>
                  </a:lnTo>
                  <a:lnTo>
                    <a:pt x="490" y="3"/>
                  </a:lnTo>
                  <a:lnTo>
                    <a:pt x="463" y="7"/>
                  </a:lnTo>
                  <a:lnTo>
                    <a:pt x="436" y="12"/>
                  </a:lnTo>
                  <a:lnTo>
                    <a:pt x="409" y="18"/>
                  </a:lnTo>
                  <a:lnTo>
                    <a:pt x="383" y="26"/>
                  </a:lnTo>
                  <a:lnTo>
                    <a:pt x="356" y="34"/>
                  </a:lnTo>
                  <a:lnTo>
                    <a:pt x="331" y="44"/>
                  </a:lnTo>
                  <a:lnTo>
                    <a:pt x="305" y="56"/>
                  </a:lnTo>
                  <a:lnTo>
                    <a:pt x="305" y="56"/>
                  </a:lnTo>
                  <a:lnTo>
                    <a:pt x="280" y="69"/>
                  </a:lnTo>
                  <a:lnTo>
                    <a:pt x="255" y="83"/>
                  </a:lnTo>
                  <a:lnTo>
                    <a:pt x="233" y="97"/>
                  </a:lnTo>
                  <a:lnTo>
                    <a:pt x="211" y="113"/>
                  </a:lnTo>
                  <a:lnTo>
                    <a:pt x="189" y="129"/>
                  </a:lnTo>
                  <a:lnTo>
                    <a:pt x="169" y="148"/>
                  </a:lnTo>
                  <a:lnTo>
                    <a:pt x="150" y="166"/>
                  </a:lnTo>
                  <a:lnTo>
                    <a:pt x="132" y="185"/>
                  </a:lnTo>
                  <a:lnTo>
                    <a:pt x="115" y="205"/>
                  </a:lnTo>
                  <a:lnTo>
                    <a:pt x="99" y="225"/>
                  </a:lnTo>
                  <a:lnTo>
                    <a:pt x="85" y="247"/>
                  </a:lnTo>
                  <a:lnTo>
                    <a:pt x="71" y="269"/>
                  </a:lnTo>
                  <a:lnTo>
                    <a:pt x="59" y="291"/>
                  </a:lnTo>
                  <a:lnTo>
                    <a:pt x="48" y="315"/>
                  </a:lnTo>
                  <a:lnTo>
                    <a:pt x="38" y="338"/>
                  </a:lnTo>
                  <a:lnTo>
                    <a:pt x="29" y="362"/>
                  </a:lnTo>
                  <a:lnTo>
                    <a:pt x="29" y="362"/>
                  </a:lnTo>
                  <a:lnTo>
                    <a:pt x="21" y="386"/>
                  </a:lnTo>
                  <a:lnTo>
                    <a:pt x="14" y="411"/>
                  </a:lnTo>
                  <a:lnTo>
                    <a:pt x="9" y="436"/>
                  </a:lnTo>
                  <a:lnTo>
                    <a:pt x="4" y="461"/>
                  </a:lnTo>
                  <a:lnTo>
                    <a:pt x="2" y="487"/>
                  </a:lnTo>
                  <a:lnTo>
                    <a:pt x="0" y="512"/>
                  </a:lnTo>
                  <a:lnTo>
                    <a:pt x="0" y="538"/>
                  </a:lnTo>
                  <a:lnTo>
                    <a:pt x="1" y="563"/>
                  </a:lnTo>
                  <a:lnTo>
                    <a:pt x="3" y="589"/>
                  </a:lnTo>
                  <a:lnTo>
                    <a:pt x="6" y="615"/>
                  </a:lnTo>
                  <a:lnTo>
                    <a:pt x="12" y="641"/>
                  </a:lnTo>
                  <a:lnTo>
                    <a:pt x="18" y="666"/>
                  </a:lnTo>
                  <a:lnTo>
                    <a:pt x="25" y="692"/>
                  </a:lnTo>
                  <a:lnTo>
                    <a:pt x="36" y="717"/>
                  </a:lnTo>
                  <a:lnTo>
                    <a:pt x="46" y="742"/>
                  </a:lnTo>
                  <a:lnTo>
                    <a:pt x="58" y="766"/>
                  </a:lnTo>
                  <a:lnTo>
                    <a:pt x="58" y="766"/>
                  </a:lnTo>
                  <a:lnTo>
                    <a:pt x="71" y="791"/>
                  </a:lnTo>
                  <a:lnTo>
                    <a:pt x="85" y="814"/>
                  </a:lnTo>
                  <a:lnTo>
                    <a:pt x="101" y="837"/>
                  </a:lnTo>
                  <a:lnTo>
                    <a:pt x="117" y="857"/>
                  </a:lnTo>
                  <a:lnTo>
                    <a:pt x="134" y="878"/>
                  </a:lnTo>
                  <a:lnTo>
                    <a:pt x="153" y="897"/>
                  </a:lnTo>
                  <a:lnTo>
                    <a:pt x="172" y="915"/>
                  </a:lnTo>
                  <a:lnTo>
                    <a:pt x="191" y="933"/>
                  </a:lnTo>
                  <a:lnTo>
                    <a:pt x="213" y="949"/>
                  </a:lnTo>
                  <a:lnTo>
                    <a:pt x="234" y="964"/>
                  </a:lnTo>
                  <a:lnTo>
                    <a:pt x="257" y="978"/>
                  </a:lnTo>
                  <a:lnTo>
                    <a:pt x="279" y="991"/>
                  </a:lnTo>
                  <a:lnTo>
                    <a:pt x="303" y="1004"/>
                  </a:lnTo>
                  <a:lnTo>
                    <a:pt x="326" y="1015"/>
                  </a:lnTo>
                  <a:lnTo>
                    <a:pt x="351" y="1025"/>
                  </a:lnTo>
                  <a:lnTo>
                    <a:pt x="375" y="1033"/>
                  </a:lnTo>
                  <a:lnTo>
                    <a:pt x="375" y="1033"/>
                  </a:lnTo>
                  <a:lnTo>
                    <a:pt x="401" y="1041"/>
                  </a:lnTo>
                  <a:lnTo>
                    <a:pt x="426" y="1047"/>
                  </a:lnTo>
                  <a:lnTo>
                    <a:pt x="453" y="1052"/>
                  </a:lnTo>
                  <a:lnTo>
                    <a:pt x="479" y="1056"/>
                  </a:lnTo>
                  <a:lnTo>
                    <a:pt x="504" y="1059"/>
                  </a:lnTo>
                  <a:lnTo>
                    <a:pt x="531" y="1060"/>
                  </a:lnTo>
                  <a:lnTo>
                    <a:pt x="558" y="1060"/>
                  </a:lnTo>
                  <a:lnTo>
                    <a:pt x="585" y="1059"/>
                  </a:lnTo>
                  <a:lnTo>
                    <a:pt x="612" y="1057"/>
                  </a:lnTo>
                  <a:lnTo>
                    <a:pt x="638" y="1054"/>
                  </a:lnTo>
                  <a:lnTo>
                    <a:pt x="665" y="1049"/>
                  </a:lnTo>
                  <a:lnTo>
                    <a:pt x="692" y="1043"/>
                  </a:lnTo>
                  <a:lnTo>
                    <a:pt x="718" y="1035"/>
                  </a:lnTo>
                  <a:lnTo>
                    <a:pt x="745" y="1027"/>
                  </a:lnTo>
                  <a:lnTo>
                    <a:pt x="770" y="1016"/>
                  </a:lnTo>
                  <a:lnTo>
                    <a:pt x="796" y="1005"/>
                  </a:lnTo>
                  <a:lnTo>
                    <a:pt x="796" y="1005"/>
                  </a:lnTo>
                  <a:lnTo>
                    <a:pt x="821" y="992"/>
                  </a:lnTo>
                  <a:lnTo>
                    <a:pt x="845" y="978"/>
                  </a:lnTo>
                  <a:lnTo>
                    <a:pt x="868" y="963"/>
                  </a:lnTo>
                  <a:lnTo>
                    <a:pt x="890" y="948"/>
                  </a:lnTo>
                  <a:lnTo>
                    <a:pt x="912" y="931"/>
                  </a:lnTo>
                  <a:lnTo>
                    <a:pt x="932" y="913"/>
                  </a:lnTo>
                  <a:lnTo>
                    <a:pt x="951" y="895"/>
                  </a:lnTo>
                  <a:lnTo>
                    <a:pt x="969" y="876"/>
                  </a:lnTo>
                  <a:lnTo>
                    <a:pt x="986" y="855"/>
                  </a:lnTo>
                  <a:lnTo>
                    <a:pt x="1001" y="835"/>
                  </a:lnTo>
                  <a:lnTo>
                    <a:pt x="1016" y="814"/>
                  </a:lnTo>
                  <a:lnTo>
                    <a:pt x="1029" y="791"/>
                  </a:lnTo>
                  <a:lnTo>
                    <a:pt x="1042" y="769"/>
                  </a:lnTo>
                  <a:lnTo>
                    <a:pt x="1053" y="746"/>
                  </a:lnTo>
                  <a:lnTo>
                    <a:pt x="1063" y="722"/>
                  </a:lnTo>
                  <a:lnTo>
                    <a:pt x="1072" y="698"/>
                  </a:lnTo>
                  <a:lnTo>
                    <a:pt x="1072" y="698"/>
                  </a:lnTo>
                  <a:lnTo>
                    <a:pt x="1080" y="675"/>
                  </a:lnTo>
                  <a:lnTo>
                    <a:pt x="1087" y="650"/>
                  </a:lnTo>
                  <a:lnTo>
                    <a:pt x="1092" y="625"/>
                  </a:lnTo>
                  <a:lnTo>
                    <a:pt x="1097" y="599"/>
                  </a:lnTo>
                  <a:lnTo>
                    <a:pt x="1099" y="574"/>
                  </a:lnTo>
                  <a:lnTo>
                    <a:pt x="1101" y="548"/>
                  </a:lnTo>
                  <a:lnTo>
                    <a:pt x="1101" y="523"/>
                  </a:lnTo>
                  <a:lnTo>
                    <a:pt x="1100" y="498"/>
                  </a:lnTo>
                  <a:lnTo>
                    <a:pt x="1098" y="472"/>
                  </a:lnTo>
                  <a:lnTo>
                    <a:pt x="1095" y="446"/>
                  </a:lnTo>
                  <a:lnTo>
                    <a:pt x="1089" y="420"/>
                  </a:lnTo>
                  <a:lnTo>
                    <a:pt x="1083" y="394"/>
                  </a:lnTo>
                  <a:lnTo>
                    <a:pt x="1075" y="369"/>
                  </a:lnTo>
                  <a:lnTo>
                    <a:pt x="1066" y="344"/>
                  </a:lnTo>
                  <a:lnTo>
                    <a:pt x="1055" y="318"/>
                  </a:lnTo>
                  <a:lnTo>
                    <a:pt x="1043" y="293"/>
                  </a:lnTo>
                  <a:lnTo>
                    <a:pt x="1043"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6" name="Freeform 2533"/>
            <p:cNvSpPr>
              <a:spLocks/>
            </p:cNvSpPr>
            <p:nvPr/>
          </p:nvSpPr>
          <p:spPr bwMode="auto">
            <a:xfrm flipH="1">
              <a:off x="1937537" y="-79189"/>
              <a:ext cx="281556" cy="231078"/>
            </a:xfrm>
            <a:custGeom>
              <a:avLst/>
              <a:gdLst>
                <a:gd name="T0" fmla="*/ 905 w 968"/>
                <a:gd name="T1" fmla="*/ 236 h 931"/>
                <a:gd name="T2" fmla="*/ 865 w 968"/>
                <a:gd name="T3" fmla="*/ 178 h 931"/>
                <a:gd name="T4" fmla="*/ 817 w 968"/>
                <a:gd name="T5" fmla="*/ 127 h 931"/>
                <a:gd name="T6" fmla="*/ 762 w 968"/>
                <a:gd name="T7" fmla="*/ 84 h 931"/>
                <a:gd name="T8" fmla="*/ 701 w 968"/>
                <a:gd name="T9" fmla="*/ 49 h 931"/>
                <a:gd name="T10" fmla="*/ 637 w 968"/>
                <a:gd name="T11" fmla="*/ 23 h 931"/>
                <a:gd name="T12" fmla="*/ 570 w 968"/>
                <a:gd name="T13" fmla="*/ 7 h 931"/>
                <a:gd name="T14" fmla="*/ 500 w 968"/>
                <a:gd name="T15" fmla="*/ 0 h 931"/>
                <a:gd name="T16" fmla="*/ 430 w 968"/>
                <a:gd name="T17" fmla="*/ 2 h 931"/>
                <a:gd name="T18" fmla="*/ 359 w 968"/>
                <a:gd name="T19" fmla="*/ 15 h 931"/>
                <a:gd name="T20" fmla="*/ 290 w 968"/>
                <a:gd name="T21" fmla="*/ 38 h 931"/>
                <a:gd name="T22" fmla="*/ 246 w 968"/>
                <a:gd name="T23" fmla="*/ 60 h 931"/>
                <a:gd name="T24" fmla="*/ 185 w 968"/>
                <a:gd name="T25" fmla="*/ 99 h 931"/>
                <a:gd name="T26" fmla="*/ 132 w 968"/>
                <a:gd name="T27" fmla="*/ 145 h 931"/>
                <a:gd name="T28" fmla="*/ 87 w 968"/>
                <a:gd name="T29" fmla="*/ 197 h 931"/>
                <a:gd name="T30" fmla="*/ 52 w 968"/>
                <a:gd name="T31" fmla="*/ 255 h 931"/>
                <a:gd name="T32" fmla="*/ 25 w 968"/>
                <a:gd name="T33" fmla="*/ 317 h 931"/>
                <a:gd name="T34" fmla="*/ 8 w 968"/>
                <a:gd name="T35" fmla="*/ 382 h 931"/>
                <a:gd name="T36" fmla="*/ 0 w 968"/>
                <a:gd name="T37" fmla="*/ 449 h 931"/>
                <a:gd name="T38" fmla="*/ 2 w 968"/>
                <a:gd name="T39" fmla="*/ 517 h 931"/>
                <a:gd name="T40" fmla="*/ 16 w 968"/>
                <a:gd name="T41" fmla="*/ 585 h 931"/>
                <a:gd name="T42" fmla="*/ 39 w 968"/>
                <a:gd name="T43" fmla="*/ 652 h 931"/>
                <a:gd name="T44" fmla="*/ 62 w 968"/>
                <a:gd name="T45" fmla="*/ 694 h 931"/>
                <a:gd name="T46" fmla="*/ 102 w 968"/>
                <a:gd name="T47" fmla="*/ 753 h 931"/>
                <a:gd name="T48" fmla="*/ 150 w 968"/>
                <a:gd name="T49" fmla="*/ 804 h 931"/>
                <a:gd name="T50" fmla="*/ 205 w 968"/>
                <a:gd name="T51" fmla="*/ 847 h 931"/>
                <a:gd name="T52" fmla="*/ 266 w 968"/>
                <a:gd name="T53" fmla="*/ 882 h 931"/>
                <a:gd name="T54" fmla="*/ 330 w 968"/>
                <a:gd name="T55" fmla="*/ 907 h 931"/>
                <a:gd name="T56" fmla="*/ 397 w 968"/>
                <a:gd name="T57" fmla="*/ 924 h 931"/>
                <a:gd name="T58" fmla="*/ 467 w 968"/>
                <a:gd name="T59" fmla="*/ 931 h 931"/>
                <a:gd name="T60" fmla="*/ 537 w 968"/>
                <a:gd name="T61" fmla="*/ 928 h 931"/>
                <a:gd name="T62" fmla="*/ 608 w 968"/>
                <a:gd name="T63" fmla="*/ 915 h 931"/>
                <a:gd name="T64" fmla="*/ 676 w 968"/>
                <a:gd name="T65" fmla="*/ 893 h 931"/>
                <a:gd name="T66" fmla="*/ 721 w 968"/>
                <a:gd name="T67" fmla="*/ 871 h 931"/>
                <a:gd name="T68" fmla="*/ 782 w 968"/>
                <a:gd name="T69" fmla="*/ 832 h 931"/>
                <a:gd name="T70" fmla="*/ 836 w 968"/>
                <a:gd name="T71" fmla="*/ 786 h 931"/>
                <a:gd name="T72" fmla="*/ 879 w 968"/>
                <a:gd name="T73" fmla="*/ 733 h 931"/>
                <a:gd name="T74" fmla="*/ 915 w 968"/>
                <a:gd name="T75" fmla="*/ 676 h 931"/>
                <a:gd name="T76" fmla="*/ 942 w 968"/>
                <a:gd name="T77" fmla="*/ 613 h 931"/>
                <a:gd name="T78" fmla="*/ 960 w 968"/>
                <a:gd name="T79" fmla="*/ 548 h 931"/>
                <a:gd name="T80" fmla="*/ 967 w 968"/>
                <a:gd name="T81" fmla="*/ 481 h 931"/>
                <a:gd name="T82" fmla="*/ 965 w 968"/>
                <a:gd name="T83" fmla="*/ 413 h 931"/>
                <a:gd name="T84" fmla="*/ 951 w 968"/>
                <a:gd name="T85" fmla="*/ 346 h 931"/>
                <a:gd name="T86" fmla="*/ 928 w 968"/>
                <a:gd name="T87" fmla="*/ 279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8" h="931">
                  <a:moveTo>
                    <a:pt x="916" y="258"/>
                  </a:moveTo>
                  <a:lnTo>
                    <a:pt x="916" y="258"/>
                  </a:lnTo>
                  <a:lnTo>
                    <a:pt x="905" y="236"/>
                  </a:lnTo>
                  <a:lnTo>
                    <a:pt x="893" y="216"/>
                  </a:lnTo>
                  <a:lnTo>
                    <a:pt x="878" y="196"/>
                  </a:lnTo>
                  <a:lnTo>
                    <a:pt x="865" y="178"/>
                  </a:lnTo>
                  <a:lnTo>
                    <a:pt x="849" y="160"/>
                  </a:lnTo>
                  <a:lnTo>
                    <a:pt x="833" y="143"/>
                  </a:lnTo>
                  <a:lnTo>
                    <a:pt x="817" y="127"/>
                  </a:lnTo>
                  <a:lnTo>
                    <a:pt x="799" y="112"/>
                  </a:lnTo>
                  <a:lnTo>
                    <a:pt x="781" y="98"/>
                  </a:lnTo>
                  <a:lnTo>
                    <a:pt x="762" y="84"/>
                  </a:lnTo>
                  <a:lnTo>
                    <a:pt x="743" y="72"/>
                  </a:lnTo>
                  <a:lnTo>
                    <a:pt x="722" y="60"/>
                  </a:lnTo>
                  <a:lnTo>
                    <a:pt x="701" y="49"/>
                  </a:lnTo>
                  <a:lnTo>
                    <a:pt x="681" y="40"/>
                  </a:lnTo>
                  <a:lnTo>
                    <a:pt x="660" y="31"/>
                  </a:lnTo>
                  <a:lnTo>
                    <a:pt x="637" y="23"/>
                  </a:lnTo>
                  <a:lnTo>
                    <a:pt x="615" y="17"/>
                  </a:lnTo>
                  <a:lnTo>
                    <a:pt x="592" y="11"/>
                  </a:lnTo>
                  <a:lnTo>
                    <a:pt x="570" y="7"/>
                  </a:lnTo>
                  <a:lnTo>
                    <a:pt x="546" y="4"/>
                  </a:lnTo>
                  <a:lnTo>
                    <a:pt x="524" y="1"/>
                  </a:lnTo>
                  <a:lnTo>
                    <a:pt x="500" y="0"/>
                  </a:lnTo>
                  <a:lnTo>
                    <a:pt x="477" y="0"/>
                  </a:lnTo>
                  <a:lnTo>
                    <a:pt x="453" y="1"/>
                  </a:lnTo>
                  <a:lnTo>
                    <a:pt x="430" y="2"/>
                  </a:lnTo>
                  <a:lnTo>
                    <a:pt x="406" y="5"/>
                  </a:lnTo>
                  <a:lnTo>
                    <a:pt x="382" y="9"/>
                  </a:lnTo>
                  <a:lnTo>
                    <a:pt x="359" y="15"/>
                  </a:lnTo>
                  <a:lnTo>
                    <a:pt x="336" y="21"/>
                  </a:lnTo>
                  <a:lnTo>
                    <a:pt x="313" y="29"/>
                  </a:lnTo>
                  <a:lnTo>
                    <a:pt x="290" y="38"/>
                  </a:lnTo>
                  <a:lnTo>
                    <a:pt x="268" y="48"/>
                  </a:lnTo>
                  <a:lnTo>
                    <a:pt x="268" y="48"/>
                  </a:lnTo>
                  <a:lnTo>
                    <a:pt x="246" y="60"/>
                  </a:lnTo>
                  <a:lnTo>
                    <a:pt x="224" y="72"/>
                  </a:lnTo>
                  <a:lnTo>
                    <a:pt x="204" y="85"/>
                  </a:lnTo>
                  <a:lnTo>
                    <a:pt x="185" y="99"/>
                  </a:lnTo>
                  <a:lnTo>
                    <a:pt x="166" y="113"/>
                  </a:lnTo>
                  <a:lnTo>
                    <a:pt x="148" y="129"/>
                  </a:lnTo>
                  <a:lnTo>
                    <a:pt x="132" y="145"/>
                  </a:lnTo>
                  <a:lnTo>
                    <a:pt x="115" y="162"/>
                  </a:lnTo>
                  <a:lnTo>
                    <a:pt x="101" y="180"/>
                  </a:lnTo>
                  <a:lnTo>
                    <a:pt x="87" y="197"/>
                  </a:lnTo>
                  <a:lnTo>
                    <a:pt x="74" y="217"/>
                  </a:lnTo>
                  <a:lnTo>
                    <a:pt x="63" y="236"/>
                  </a:lnTo>
                  <a:lnTo>
                    <a:pt x="52" y="255"/>
                  </a:lnTo>
                  <a:lnTo>
                    <a:pt x="41" y="276"/>
                  </a:lnTo>
                  <a:lnTo>
                    <a:pt x="32" y="297"/>
                  </a:lnTo>
                  <a:lnTo>
                    <a:pt x="25" y="317"/>
                  </a:lnTo>
                  <a:lnTo>
                    <a:pt x="18" y="339"/>
                  </a:lnTo>
                  <a:lnTo>
                    <a:pt x="12" y="360"/>
                  </a:lnTo>
                  <a:lnTo>
                    <a:pt x="8" y="382"/>
                  </a:lnTo>
                  <a:lnTo>
                    <a:pt x="3" y="405"/>
                  </a:lnTo>
                  <a:lnTo>
                    <a:pt x="1" y="427"/>
                  </a:lnTo>
                  <a:lnTo>
                    <a:pt x="0" y="449"/>
                  </a:lnTo>
                  <a:lnTo>
                    <a:pt x="0" y="471"/>
                  </a:lnTo>
                  <a:lnTo>
                    <a:pt x="0" y="494"/>
                  </a:lnTo>
                  <a:lnTo>
                    <a:pt x="2" y="517"/>
                  </a:lnTo>
                  <a:lnTo>
                    <a:pt x="6" y="539"/>
                  </a:lnTo>
                  <a:lnTo>
                    <a:pt x="10" y="562"/>
                  </a:lnTo>
                  <a:lnTo>
                    <a:pt x="16" y="585"/>
                  </a:lnTo>
                  <a:lnTo>
                    <a:pt x="22" y="608"/>
                  </a:lnTo>
                  <a:lnTo>
                    <a:pt x="30" y="629"/>
                  </a:lnTo>
                  <a:lnTo>
                    <a:pt x="39" y="652"/>
                  </a:lnTo>
                  <a:lnTo>
                    <a:pt x="50" y="673"/>
                  </a:lnTo>
                  <a:lnTo>
                    <a:pt x="50" y="673"/>
                  </a:lnTo>
                  <a:lnTo>
                    <a:pt x="62" y="694"/>
                  </a:lnTo>
                  <a:lnTo>
                    <a:pt x="75" y="714"/>
                  </a:lnTo>
                  <a:lnTo>
                    <a:pt x="89" y="734"/>
                  </a:lnTo>
                  <a:lnTo>
                    <a:pt x="102" y="753"/>
                  </a:lnTo>
                  <a:lnTo>
                    <a:pt x="118" y="771"/>
                  </a:lnTo>
                  <a:lnTo>
                    <a:pt x="133" y="788"/>
                  </a:lnTo>
                  <a:lnTo>
                    <a:pt x="150" y="804"/>
                  </a:lnTo>
                  <a:lnTo>
                    <a:pt x="168" y="819"/>
                  </a:lnTo>
                  <a:lnTo>
                    <a:pt x="186" y="833"/>
                  </a:lnTo>
                  <a:lnTo>
                    <a:pt x="205" y="847"/>
                  </a:lnTo>
                  <a:lnTo>
                    <a:pt x="225" y="859"/>
                  </a:lnTo>
                  <a:lnTo>
                    <a:pt x="244" y="871"/>
                  </a:lnTo>
                  <a:lnTo>
                    <a:pt x="266" y="882"/>
                  </a:lnTo>
                  <a:lnTo>
                    <a:pt x="286" y="890"/>
                  </a:lnTo>
                  <a:lnTo>
                    <a:pt x="308" y="899"/>
                  </a:lnTo>
                  <a:lnTo>
                    <a:pt x="330" y="907"/>
                  </a:lnTo>
                  <a:lnTo>
                    <a:pt x="352" y="914"/>
                  </a:lnTo>
                  <a:lnTo>
                    <a:pt x="375" y="920"/>
                  </a:lnTo>
                  <a:lnTo>
                    <a:pt x="397" y="924"/>
                  </a:lnTo>
                  <a:lnTo>
                    <a:pt x="421" y="927"/>
                  </a:lnTo>
                  <a:lnTo>
                    <a:pt x="443" y="929"/>
                  </a:lnTo>
                  <a:lnTo>
                    <a:pt x="467" y="931"/>
                  </a:lnTo>
                  <a:lnTo>
                    <a:pt x="490" y="931"/>
                  </a:lnTo>
                  <a:lnTo>
                    <a:pt x="514" y="930"/>
                  </a:lnTo>
                  <a:lnTo>
                    <a:pt x="537" y="928"/>
                  </a:lnTo>
                  <a:lnTo>
                    <a:pt x="561" y="925"/>
                  </a:lnTo>
                  <a:lnTo>
                    <a:pt x="584" y="921"/>
                  </a:lnTo>
                  <a:lnTo>
                    <a:pt x="608" y="915"/>
                  </a:lnTo>
                  <a:lnTo>
                    <a:pt x="630" y="909"/>
                  </a:lnTo>
                  <a:lnTo>
                    <a:pt x="654" y="901"/>
                  </a:lnTo>
                  <a:lnTo>
                    <a:pt x="676" y="893"/>
                  </a:lnTo>
                  <a:lnTo>
                    <a:pt x="699" y="882"/>
                  </a:lnTo>
                  <a:lnTo>
                    <a:pt x="699" y="882"/>
                  </a:lnTo>
                  <a:lnTo>
                    <a:pt x="721" y="871"/>
                  </a:lnTo>
                  <a:lnTo>
                    <a:pt x="743" y="859"/>
                  </a:lnTo>
                  <a:lnTo>
                    <a:pt x="763" y="846"/>
                  </a:lnTo>
                  <a:lnTo>
                    <a:pt x="782" y="832"/>
                  </a:lnTo>
                  <a:lnTo>
                    <a:pt x="801" y="817"/>
                  </a:lnTo>
                  <a:lnTo>
                    <a:pt x="819" y="802"/>
                  </a:lnTo>
                  <a:lnTo>
                    <a:pt x="836" y="786"/>
                  </a:lnTo>
                  <a:lnTo>
                    <a:pt x="851" y="768"/>
                  </a:lnTo>
                  <a:lnTo>
                    <a:pt x="866" y="751"/>
                  </a:lnTo>
                  <a:lnTo>
                    <a:pt x="879" y="733"/>
                  </a:lnTo>
                  <a:lnTo>
                    <a:pt x="893" y="714"/>
                  </a:lnTo>
                  <a:lnTo>
                    <a:pt x="904" y="695"/>
                  </a:lnTo>
                  <a:lnTo>
                    <a:pt x="915" y="676"/>
                  </a:lnTo>
                  <a:lnTo>
                    <a:pt x="925" y="655"/>
                  </a:lnTo>
                  <a:lnTo>
                    <a:pt x="934" y="635"/>
                  </a:lnTo>
                  <a:lnTo>
                    <a:pt x="942" y="613"/>
                  </a:lnTo>
                  <a:lnTo>
                    <a:pt x="949" y="592"/>
                  </a:lnTo>
                  <a:lnTo>
                    <a:pt x="955" y="571"/>
                  </a:lnTo>
                  <a:lnTo>
                    <a:pt x="960" y="548"/>
                  </a:lnTo>
                  <a:lnTo>
                    <a:pt x="964" y="527"/>
                  </a:lnTo>
                  <a:lnTo>
                    <a:pt x="966" y="504"/>
                  </a:lnTo>
                  <a:lnTo>
                    <a:pt x="967" y="481"/>
                  </a:lnTo>
                  <a:lnTo>
                    <a:pt x="968" y="458"/>
                  </a:lnTo>
                  <a:lnTo>
                    <a:pt x="967" y="436"/>
                  </a:lnTo>
                  <a:lnTo>
                    <a:pt x="965" y="413"/>
                  </a:lnTo>
                  <a:lnTo>
                    <a:pt x="961" y="390"/>
                  </a:lnTo>
                  <a:lnTo>
                    <a:pt x="957" y="369"/>
                  </a:lnTo>
                  <a:lnTo>
                    <a:pt x="951" y="346"/>
                  </a:lnTo>
                  <a:lnTo>
                    <a:pt x="944" y="324"/>
                  </a:lnTo>
                  <a:lnTo>
                    <a:pt x="937" y="301"/>
                  </a:lnTo>
                  <a:lnTo>
                    <a:pt x="928" y="279"/>
                  </a:lnTo>
                  <a:lnTo>
                    <a:pt x="916" y="258"/>
                  </a:lnTo>
                  <a:lnTo>
                    <a:pt x="916" y="258"/>
                  </a:lnTo>
                  <a:close/>
                </a:path>
              </a:pathLst>
            </a:custGeom>
            <a:solidFill>
              <a:srgbClr val="ED7B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7" name="Freeform 2534"/>
            <p:cNvSpPr>
              <a:spLocks/>
            </p:cNvSpPr>
            <p:nvPr/>
          </p:nvSpPr>
          <p:spPr bwMode="auto">
            <a:xfrm flipH="1">
              <a:off x="1937537" y="-79189"/>
              <a:ext cx="281556" cy="231078"/>
            </a:xfrm>
            <a:custGeom>
              <a:avLst/>
              <a:gdLst>
                <a:gd name="T0" fmla="*/ 900 w 971"/>
                <a:gd name="T1" fmla="*/ 230 h 935"/>
                <a:gd name="T2" fmla="*/ 815 w 971"/>
                <a:gd name="T3" fmla="*/ 128 h 935"/>
                <a:gd name="T4" fmla="*/ 708 w 971"/>
                <a:gd name="T5" fmla="*/ 54 h 935"/>
                <a:gd name="T6" fmla="*/ 584 w 971"/>
                <a:gd name="T7" fmla="*/ 12 h 935"/>
                <a:gd name="T8" fmla="*/ 485 w 971"/>
                <a:gd name="T9" fmla="*/ 3 h 935"/>
                <a:gd name="T10" fmla="*/ 377 w 971"/>
                <a:gd name="T11" fmla="*/ 15 h 935"/>
                <a:gd name="T12" fmla="*/ 270 w 971"/>
                <a:gd name="T13" fmla="*/ 51 h 935"/>
                <a:gd name="T14" fmla="*/ 183 w 971"/>
                <a:gd name="T15" fmla="*/ 105 h 935"/>
                <a:gd name="T16" fmla="*/ 91 w 971"/>
                <a:gd name="T17" fmla="*/ 199 h 935"/>
                <a:gd name="T18" fmla="*/ 31 w 971"/>
                <a:gd name="T19" fmla="*/ 311 h 935"/>
                <a:gd name="T20" fmla="*/ 4 w 971"/>
                <a:gd name="T21" fmla="*/ 436 h 935"/>
                <a:gd name="T22" fmla="*/ 5 w 971"/>
                <a:gd name="T23" fmla="*/ 520 h 935"/>
                <a:gd name="T24" fmla="*/ 31 w 971"/>
                <a:gd name="T25" fmla="*/ 624 h 935"/>
                <a:gd name="T26" fmla="*/ 70 w 971"/>
                <a:gd name="T27" fmla="*/ 705 h 935"/>
                <a:gd name="T28" fmla="*/ 156 w 971"/>
                <a:gd name="T29" fmla="*/ 806 h 935"/>
                <a:gd name="T30" fmla="*/ 263 w 971"/>
                <a:gd name="T31" fmla="*/ 881 h 935"/>
                <a:gd name="T32" fmla="*/ 388 w 971"/>
                <a:gd name="T33" fmla="*/ 923 h 935"/>
                <a:gd name="T34" fmla="*/ 485 w 971"/>
                <a:gd name="T35" fmla="*/ 932 h 935"/>
                <a:gd name="T36" fmla="*/ 594 w 971"/>
                <a:gd name="T37" fmla="*/ 921 h 935"/>
                <a:gd name="T38" fmla="*/ 701 w 971"/>
                <a:gd name="T39" fmla="*/ 884 h 935"/>
                <a:gd name="T40" fmla="*/ 788 w 971"/>
                <a:gd name="T41" fmla="*/ 830 h 935"/>
                <a:gd name="T42" fmla="*/ 880 w 971"/>
                <a:gd name="T43" fmla="*/ 736 h 935"/>
                <a:gd name="T44" fmla="*/ 941 w 971"/>
                <a:gd name="T45" fmla="*/ 622 h 935"/>
                <a:gd name="T46" fmla="*/ 967 w 971"/>
                <a:gd name="T47" fmla="*/ 499 h 935"/>
                <a:gd name="T48" fmla="*/ 966 w 971"/>
                <a:gd name="T49" fmla="*/ 415 h 935"/>
                <a:gd name="T50" fmla="*/ 940 w 971"/>
                <a:gd name="T51" fmla="*/ 310 h 935"/>
                <a:gd name="T52" fmla="*/ 920 w 971"/>
                <a:gd name="T53" fmla="*/ 259 h 935"/>
                <a:gd name="T54" fmla="*/ 951 w 971"/>
                <a:gd name="T55" fmla="*/ 336 h 935"/>
                <a:gd name="T56" fmla="*/ 970 w 971"/>
                <a:gd name="T57" fmla="*/ 441 h 935"/>
                <a:gd name="T58" fmla="*/ 967 w 971"/>
                <a:gd name="T59" fmla="*/ 531 h 935"/>
                <a:gd name="T60" fmla="*/ 931 w 971"/>
                <a:gd name="T61" fmla="*/ 653 h 935"/>
                <a:gd name="T62" fmla="*/ 862 w 971"/>
                <a:gd name="T63" fmla="*/ 763 h 935"/>
                <a:gd name="T64" fmla="*/ 763 w 971"/>
                <a:gd name="T65" fmla="*/ 851 h 935"/>
                <a:gd name="T66" fmla="*/ 676 w 971"/>
                <a:gd name="T67" fmla="*/ 897 h 935"/>
                <a:gd name="T68" fmla="*/ 567 w 971"/>
                <a:gd name="T69" fmla="*/ 928 h 935"/>
                <a:gd name="T70" fmla="*/ 485 w 971"/>
                <a:gd name="T71" fmla="*/ 935 h 935"/>
                <a:gd name="T72" fmla="*/ 354 w 971"/>
                <a:gd name="T73" fmla="*/ 917 h 935"/>
                <a:gd name="T74" fmla="*/ 233 w 971"/>
                <a:gd name="T75" fmla="*/ 867 h 935"/>
                <a:gd name="T76" fmla="*/ 130 w 971"/>
                <a:gd name="T77" fmla="*/ 786 h 935"/>
                <a:gd name="T78" fmla="*/ 51 w 971"/>
                <a:gd name="T79" fmla="*/ 675 h 935"/>
                <a:gd name="T80" fmla="*/ 20 w 971"/>
                <a:gd name="T81" fmla="*/ 599 h 935"/>
                <a:gd name="T82" fmla="*/ 1 w 971"/>
                <a:gd name="T83" fmla="*/ 494 h 935"/>
                <a:gd name="T84" fmla="*/ 5 w 971"/>
                <a:gd name="T85" fmla="*/ 404 h 935"/>
                <a:gd name="T86" fmla="*/ 40 w 971"/>
                <a:gd name="T87" fmla="*/ 281 h 935"/>
                <a:gd name="T88" fmla="*/ 110 w 971"/>
                <a:gd name="T89" fmla="*/ 172 h 935"/>
                <a:gd name="T90" fmla="*/ 208 w 971"/>
                <a:gd name="T91" fmla="*/ 84 h 935"/>
                <a:gd name="T92" fmla="*/ 296 w 971"/>
                <a:gd name="T93" fmla="*/ 37 h 935"/>
                <a:gd name="T94" fmla="*/ 404 w 971"/>
                <a:gd name="T95" fmla="*/ 7 h 935"/>
                <a:gd name="T96" fmla="*/ 485 w 971"/>
                <a:gd name="T97" fmla="*/ 0 h 935"/>
                <a:gd name="T98" fmla="*/ 617 w 971"/>
                <a:gd name="T99" fmla="*/ 18 h 935"/>
                <a:gd name="T100" fmla="*/ 738 w 971"/>
                <a:gd name="T101" fmla="*/ 68 h 935"/>
                <a:gd name="T102" fmla="*/ 841 w 971"/>
                <a:gd name="T103" fmla="*/ 149 h 935"/>
                <a:gd name="T104" fmla="*/ 920 w 971"/>
                <a:gd name="T105" fmla="*/ 259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1" h="935">
                  <a:moveTo>
                    <a:pt x="918" y="260"/>
                  </a:moveTo>
                  <a:lnTo>
                    <a:pt x="917" y="260"/>
                  </a:lnTo>
                  <a:lnTo>
                    <a:pt x="917" y="260"/>
                  </a:lnTo>
                  <a:lnTo>
                    <a:pt x="900" y="230"/>
                  </a:lnTo>
                  <a:lnTo>
                    <a:pt x="883" y="202"/>
                  </a:lnTo>
                  <a:lnTo>
                    <a:pt x="861" y="175"/>
                  </a:lnTo>
                  <a:lnTo>
                    <a:pt x="839" y="151"/>
                  </a:lnTo>
                  <a:lnTo>
                    <a:pt x="815" y="128"/>
                  </a:lnTo>
                  <a:lnTo>
                    <a:pt x="791" y="107"/>
                  </a:lnTo>
                  <a:lnTo>
                    <a:pt x="764" y="88"/>
                  </a:lnTo>
                  <a:lnTo>
                    <a:pt x="737" y="71"/>
                  </a:lnTo>
                  <a:lnTo>
                    <a:pt x="708" y="54"/>
                  </a:lnTo>
                  <a:lnTo>
                    <a:pt x="677" y="42"/>
                  </a:lnTo>
                  <a:lnTo>
                    <a:pt x="647" y="30"/>
                  </a:lnTo>
                  <a:lnTo>
                    <a:pt x="616" y="20"/>
                  </a:lnTo>
                  <a:lnTo>
                    <a:pt x="584" y="12"/>
                  </a:lnTo>
                  <a:lnTo>
                    <a:pt x="552" y="7"/>
                  </a:lnTo>
                  <a:lnTo>
                    <a:pt x="518" y="4"/>
                  </a:lnTo>
                  <a:lnTo>
                    <a:pt x="485" y="3"/>
                  </a:lnTo>
                  <a:lnTo>
                    <a:pt x="485" y="3"/>
                  </a:lnTo>
                  <a:lnTo>
                    <a:pt x="459" y="4"/>
                  </a:lnTo>
                  <a:lnTo>
                    <a:pt x="430" y="6"/>
                  </a:lnTo>
                  <a:lnTo>
                    <a:pt x="404" y="9"/>
                  </a:lnTo>
                  <a:lnTo>
                    <a:pt x="377" y="15"/>
                  </a:lnTo>
                  <a:lnTo>
                    <a:pt x="350" y="21"/>
                  </a:lnTo>
                  <a:lnTo>
                    <a:pt x="323" y="30"/>
                  </a:lnTo>
                  <a:lnTo>
                    <a:pt x="296" y="39"/>
                  </a:lnTo>
                  <a:lnTo>
                    <a:pt x="270" y="51"/>
                  </a:lnTo>
                  <a:lnTo>
                    <a:pt x="270" y="51"/>
                  </a:lnTo>
                  <a:lnTo>
                    <a:pt x="240" y="67"/>
                  </a:lnTo>
                  <a:lnTo>
                    <a:pt x="211" y="86"/>
                  </a:lnTo>
                  <a:lnTo>
                    <a:pt x="183" y="105"/>
                  </a:lnTo>
                  <a:lnTo>
                    <a:pt x="157" y="127"/>
                  </a:lnTo>
                  <a:lnTo>
                    <a:pt x="133" y="149"/>
                  </a:lnTo>
                  <a:lnTo>
                    <a:pt x="111" y="174"/>
                  </a:lnTo>
                  <a:lnTo>
                    <a:pt x="91" y="199"/>
                  </a:lnTo>
                  <a:lnTo>
                    <a:pt x="73" y="226"/>
                  </a:lnTo>
                  <a:lnTo>
                    <a:pt x="57" y="254"/>
                  </a:lnTo>
                  <a:lnTo>
                    <a:pt x="42" y="282"/>
                  </a:lnTo>
                  <a:lnTo>
                    <a:pt x="31" y="311"/>
                  </a:lnTo>
                  <a:lnTo>
                    <a:pt x="21" y="342"/>
                  </a:lnTo>
                  <a:lnTo>
                    <a:pt x="13" y="373"/>
                  </a:lnTo>
                  <a:lnTo>
                    <a:pt x="8" y="404"/>
                  </a:lnTo>
                  <a:lnTo>
                    <a:pt x="4" y="436"/>
                  </a:lnTo>
                  <a:lnTo>
                    <a:pt x="3" y="468"/>
                  </a:lnTo>
                  <a:lnTo>
                    <a:pt x="3" y="468"/>
                  </a:lnTo>
                  <a:lnTo>
                    <a:pt x="3" y="494"/>
                  </a:lnTo>
                  <a:lnTo>
                    <a:pt x="5" y="520"/>
                  </a:lnTo>
                  <a:lnTo>
                    <a:pt x="10" y="546"/>
                  </a:lnTo>
                  <a:lnTo>
                    <a:pt x="15" y="573"/>
                  </a:lnTo>
                  <a:lnTo>
                    <a:pt x="22" y="599"/>
                  </a:lnTo>
                  <a:lnTo>
                    <a:pt x="31" y="624"/>
                  </a:lnTo>
                  <a:lnTo>
                    <a:pt x="41" y="649"/>
                  </a:lnTo>
                  <a:lnTo>
                    <a:pt x="54" y="674"/>
                  </a:lnTo>
                  <a:lnTo>
                    <a:pt x="54" y="674"/>
                  </a:lnTo>
                  <a:lnTo>
                    <a:pt x="70" y="705"/>
                  </a:lnTo>
                  <a:lnTo>
                    <a:pt x="89" y="733"/>
                  </a:lnTo>
                  <a:lnTo>
                    <a:pt x="110" y="759"/>
                  </a:lnTo>
                  <a:lnTo>
                    <a:pt x="132" y="783"/>
                  </a:lnTo>
                  <a:lnTo>
                    <a:pt x="156" y="806"/>
                  </a:lnTo>
                  <a:lnTo>
                    <a:pt x="180" y="828"/>
                  </a:lnTo>
                  <a:lnTo>
                    <a:pt x="207" y="847"/>
                  </a:lnTo>
                  <a:lnTo>
                    <a:pt x="235" y="864"/>
                  </a:lnTo>
                  <a:lnTo>
                    <a:pt x="263" y="881"/>
                  </a:lnTo>
                  <a:lnTo>
                    <a:pt x="294" y="894"/>
                  </a:lnTo>
                  <a:lnTo>
                    <a:pt x="324" y="905"/>
                  </a:lnTo>
                  <a:lnTo>
                    <a:pt x="355" y="915"/>
                  </a:lnTo>
                  <a:lnTo>
                    <a:pt x="388" y="923"/>
                  </a:lnTo>
                  <a:lnTo>
                    <a:pt x="420" y="928"/>
                  </a:lnTo>
                  <a:lnTo>
                    <a:pt x="453" y="931"/>
                  </a:lnTo>
                  <a:lnTo>
                    <a:pt x="485" y="932"/>
                  </a:lnTo>
                  <a:lnTo>
                    <a:pt x="485" y="932"/>
                  </a:lnTo>
                  <a:lnTo>
                    <a:pt x="513" y="931"/>
                  </a:lnTo>
                  <a:lnTo>
                    <a:pt x="540" y="929"/>
                  </a:lnTo>
                  <a:lnTo>
                    <a:pt x="567" y="926"/>
                  </a:lnTo>
                  <a:lnTo>
                    <a:pt x="594" y="921"/>
                  </a:lnTo>
                  <a:lnTo>
                    <a:pt x="621" y="913"/>
                  </a:lnTo>
                  <a:lnTo>
                    <a:pt x="648" y="905"/>
                  </a:lnTo>
                  <a:lnTo>
                    <a:pt x="675" y="895"/>
                  </a:lnTo>
                  <a:lnTo>
                    <a:pt x="701" y="884"/>
                  </a:lnTo>
                  <a:lnTo>
                    <a:pt x="701" y="884"/>
                  </a:lnTo>
                  <a:lnTo>
                    <a:pt x="732" y="868"/>
                  </a:lnTo>
                  <a:lnTo>
                    <a:pt x="761" y="849"/>
                  </a:lnTo>
                  <a:lnTo>
                    <a:pt x="788" y="830"/>
                  </a:lnTo>
                  <a:lnTo>
                    <a:pt x="814" y="808"/>
                  </a:lnTo>
                  <a:lnTo>
                    <a:pt x="838" y="786"/>
                  </a:lnTo>
                  <a:lnTo>
                    <a:pt x="860" y="761"/>
                  </a:lnTo>
                  <a:lnTo>
                    <a:pt x="880" y="736"/>
                  </a:lnTo>
                  <a:lnTo>
                    <a:pt x="898" y="709"/>
                  </a:lnTo>
                  <a:lnTo>
                    <a:pt x="914" y="681"/>
                  </a:lnTo>
                  <a:lnTo>
                    <a:pt x="929" y="653"/>
                  </a:lnTo>
                  <a:lnTo>
                    <a:pt x="941" y="622"/>
                  </a:lnTo>
                  <a:lnTo>
                    <a:pt x="950" y="592"/>
                  </a:lnTo>
                  <a:lnTo>
                    <a:pt x="958" y="562"/>
                  </a:lnTo>
                  <a:lnTo>
                    <a:pt x="963" y="531"/>
                  </a:lnTo>
                  <a:lnTo>
                    <a:pt x="967" y="499"/>
                  </a:lnTo>
                  <a:lnTo>
                    <a:pt x="968" y="467"/>
                  </a:lnTo>
                  <a:lnTo>
                    <a:pt x="968" y="467"/>
                  </a:lnTo>
                  <a:lnTo>
                    <a:pt x="968" y="441"/>
                  </a:lnTo>
                  <a:lnTo>
                    <a:pt x="966" y="415"/>
                  </a:lnTo>
                  <a:lnTo>
                    <a:pt x="961" y="388"/>
                  </a:lnTo>
                  <a:lnTo>
                    <a:pt x="955" y="362"/>
                  </a:lnTo>
                  <a:lnTo>
                    <a:pt x="949" y="336"/>
                  </a:lnTo>
                  <a:lnTo>
                    <a:pt x="940" y="310"/>
                  </a:lnTo>
                  <a:lnTo>
                    <a:pt x="930" y="286"/>
                  </a:lnTo>
                  <a:lnTo>
                    <a:pt x="917" y="260"/>
                  </a:lnTo>
                  <a:lnTo>
                    <a:pt x="918" y="260"/>
                  </a:lnTo>
                  <a:lnTo>
                    <a:pt x="920" y="259"/>
                  </a:lnTo>
                  <a:lnTo>
                    <a:pt x="920" y="259"/>
                  </a:lnTo>
                  <a:lnTo>
                    <a:pt x="932" y="284"/>
                  </a:lnTo>
                  <a:lnTo>
                    <a:pt x="942" y="310"/>
                  </a:lnTo>
                  <a:lnTo>
                    <a:pt x="951" y="336"/>
                  </a:lnTo>
                  <a:lnTo>
                    <a:pt x="958" y="362"/>
                  </a:lnTo>
                  <a:lnTo>
                    <a:pt x="963" y="388"/>
                  </a:lnTo>
                  <a:lnTo>
                    <a:pt x="968" y="414"/>
                  </a:lnTo>
                  <a:lnTo>
                    <a:pt x="970" y="441"/>
                  </a:lnTo>
                  <a:lnTo>
                    <a:pt x="971" y="467"/>
                  </a:lnTo>
                  <a:lnTo>
                    <a:pt x="971" y="467"/>
                  </a:lnTo>
                  <a:lnTo>
                    <a:pt x="970" y="499"/>
                  </a:lnTo>
                  <a:lnTo>
                    <a:pt x="967" y="531"/>
                  </a:lnTo>
                  <a:lnTo>
                    <a:pt x="961" y="562"/>
                  </a:lnTo>
                  <a:lnTo>
                    <a:pt x="953" y="593"/>
                  </a:lnTo>
                  <a:lnTo>
                    <a:pt x="943" y="624"/>
                  </a:lnTo>
                  <a:lnTo>
                    <a:pt x="931" y="653"/>
                  </a:lnTo>
                  <a:lnTo>
                    <a:pt x="916" y="682"/>
                  </a:lnTo>
                  <a:lnTo>
                    <a:pt x="900" y="710"/>
                  </a:lnTo>
                  <a:lnTo>
                    <a:pt x="881" y="737"/>
                  </a:lnTo>
                  <a:lnTo>
                    <a:pt x="862" y="763"/>
                  </a:lnTo>
                  <a:lnTo>
                    <a:pt x="840" y="787"/>
                  </a:lnTo>
                  <a:lnTo>
                    <a:pt x="815" y="809"/>
                  </a:lnTo>
                  <a:lnTo>
                    <a:pt x="789" y="831"/>
                  </a:lnTo>
                  <a:lnTo>
                    <a:pt x="763" y="851"/>
                  </a:lnTo>
                  <a:lnTo>
                    <a:pt x="733" y="869"/>
                  </a:lnTo>
                  <a:lnTo>
                    <a:pt x="702" y="885"/>
                  </a:lnTo>
                  <a:lnTo>
                    <a:pt x="702" y="885"/>
                  </a:lnTo>
                  <a:lnTo>
                    <a:pt x="676" y="897"/>
                  </a:lnTo>
                  <a:lnTo>
                    <a:pt x="649" y="908"/>
                  </a:lnTo>
                  <a:lnTo>
                    <a:pt x="622" y="915"/>
                  </a:lnTo>
                  <a:lnTo>
                    <a:pt x="595" y="923"/>
                  </a:lnTo>
                  <a:lnTo>
                    <a:pt x="567" y="928"/>
                  </a:lnTo>
                  <a:lnTo>
                    <a:pt x="540" y="931"/>
                  </a:lnTo>
                  <a:lnTo>
                    <a:pt x="513" y="933"/>
                  </a:lnTo>
                  <a:lnTo>
                    <a:pt x="485" y="935"/>
                  </a:lnTo>
                  <a:lnTo>
                    <a:pt x="485" y="935"/>
                  </a:lnTo>
                  <a:lnTo>
                    <a:pt x="453" y="933"/>
                  </a:lnTo>
                  <a:lnTo>
                    <a:pt x="419" y="930"/>
                  </a:lnTo>
                  <a:lnTo>
                    <a:pt x="387" y="925"/>
                  </a:lnTo>
                  <a:lnTo>
                    <a:pt x="354" y="917"/>
                  </a:lnTo>
                  <a:lnTo>
                    <a:pt x="323" y="908"/>
                  </a:lnTo>
                  <a:lnTo>
                    <a:pt x="292" y="896"/>
                  </a:lnTo>
                  <a:lnTo>
                    <a:pt x="262" y="882"/>
                  </a:lnTo>
                  <a:lnTo>
                    <a:pt x="233" y="867"/>
                  </a:lnTo>
                  <a:lnTo>
                    <a:pt x="206" y="849"/>
                  </a:lnTo>
                  <a:lnTo>
                    <a:pt x="179" y="830"/>
                  </a:lnTo>
                  <a:lnTo>
                    <a:pt x="153" y="808"/>
                  </a:lnTo>
                  <a:lnTo>
                    <a:pt x="130" y="786"/>
                  </a:lnTo>
                  <a:lnTo>
                    <a:pt x="107" y="761"/>
                  </a:lnTo>
                  <a:lnTo>
                    <a:pt x="87" y="734"/>
                  </a:lnTo>
                  <a:lnTo>
                    <a:pt x="68" y="706"/>
                  </a:lnTo>
                  <a:lnTo>
                    <a:pt x="51" y="675"/>
                  </a:lnTo>
                  <a:lnTo>
                    <a:pt x="51" y="675"/>
                  </a:lnTo>
                  <a:lnTo>
                    <a:pt x="39" y="651"/>
                  </a:lnTo>
                  <a:lnTo>
                    <a:pt x="29" y="625"/>
                  </a:lnTo>
                  <a:lnTo>
                    <a:pt x="20" y="599"/>
                  </a:lnTo>
                  <a:lnTo>
                    <a:pt x="13" y="573"/>
                  </a:lnTo>
                  <a:lnTo>
                    <a:pt x="8" y="547"/>
                  </a:lnTo>
                  <a:lnTo>
                    <a:pt x="3" y="520"/>
                  </a:lnTo>
                  <a:lnTo>
                    <a:pt x="1" y="494"/>
                  </a:lnTo>
                  <a:lnTo>
                    <a:pt x="0" y="468"/>
                  </a:lnTo>
                  <a:lnTo>
                    <a:pt x="0" y="468"/>
                  </a:lnTo>
                  <a:lnTo>
                    <a:pt x="1" y="436"/>
                  </a:lnTo>
                  <a:lnTo>
                    <a:pt x="5" y="404"/>
                  </a:lnTo>
                  <a:lnTo>
                    <a:pt x="11" y="372"/>
                  </a:lnTo>
                  <a:lnTo>
                    <a:pt x="19" y="342"/>
                  </a:lnTo>
                  <a:lnTo>
                    <a:pt x="28" y="311"/>
                  </a:lnTo>
                  <a:lnTo>
                    <a:pt x="40" y="281"/>
                  </a:lnTo>
                  <a:lnTo>
                    <a:pt x="55" y="253"/>
                  </a:lnTo>
                  <a:lnTo>
                    <a:pt x="70" y="225"/>
                  </a:lnTo>
                  <a:lnTo>
                    <a:pt x="89" y="198"/>
                  </a:lnTo>
                  <a:lnTo>
                    <a:pt x="110" y="172"/>
                  </a:lnTo>
                  <a:lnTo>
                    <a:pt x="131" y="148"/>
                  </a:lnTo>
                  <a:lnTo>
                    <a:pt x="156" y="125"/>
                  </a:lnTo>
                  <a:lnTo>
                    <a:pt x="181" y="103"/>
                  </a:lnTo>
                  <a:lnTo>
                    <a:pt x="208" y="84"/>
                  </a:lnTo>
                  <a:lnTo>
                    <a:pt x="238" y="65"/>
                  </a:lnTo>
                  <a:lnTo>
                    <a:pt x="269" y="49"/>
                  </a:lnTo>
                  <a:lnTo>
                    <a:pt x="269" y="49"/>
                  </a:lnTo>
                  <a:lnTo>
                    <a:pt x="296" y="37"/>
                  </a:lnTo>
                  <a:lnTo>
                    <a:pt x="322" y="27"/>
                  </a:lnTo>
                  <a:lnTo>
                    <a:pt x="349" y="19"/>
                  </a:lnTo>
                  <a:lnTo>
                    <a:pt x="375" y="12"/>
                  </a:lnTo>
                  <a:lnTo>
                    <a:pt x="404" y="7"/>
                  </a:lnTo>
                  <a:lnTo>
                    <a:pt x="430" y="3"/>
                  </a:lnTo>
                  <a:lnTo>
                    <a:pt x="457" y="0"/>
                  </a:lnTo>
                  <a:lnTo>
                    <a:pt x="485" y="0"/>
                  </a:lnTo>
                  <a:lnTo>
                    <a:pt x="485" y="0"/>
                  </a:lnTo>
                  <a:lnTo>
                    <a:pt x="518" y="2"/>
                  </a:lnTo>
                  <a:lnTo>
                    <a:pt x="552" y="5"/>
                  </a:lnTo>
                  <a:lnTo>
                    <a:pt x="584" y="10"/>
                  </a:lnTo>
                  <a:lnTo>
                    <a:pt x="617" y="18"/>
                  </a:lnTo>
                  <a:lnTo>
                    <a:pt x="648" y="27"/>
                  </a:lnTo>
                  <a:lnTo>
                    <a:pt x="678" y="39"/>
                  </a:lnTo>
                  <a:lnTo>
                    <a:pt x="709" y="52"/>
                  </a:lnTo>
                  <a:lnTo>
                    <a:pt x="738" y="68"/>
                  </a:lnTo>
                  <a:lnTo>
                    <a:pt x="765" y="86"/>
                  </a:lnTo>
                  <a:lnTo>
                    <a:pt x="792" y="105"/>
                  </a:lnTo>
                  <a:lnTo>
                    <a:pt x="817" y="127"/>
                  </a:lnTo>
                  <a:lnTo>
                    <a:pt x="841" y="149"/>
                  </a:lnTo>
                  <a:lnTo>
                    <a:pt x="863" y="174"/>
                  </a:lnTo>
                  <a:lnTo>
                    <a:pt x="884" y="201"/>
                  </a:lnTo>
                  <a:lnTo>
                    <a:pt x="903" y="229"/>
                  </a:lnTo>
                  <a:lnTo>
                    <a:pt x="920" y="259"/>
                  </a:lnTo>
                  <a:lnTo>
                    <a:pt x="918" y="260"/>
                  </a:lnTo>
                  <a:close/>
                </a:path>
              </a:pathLst>
            </a:custGeom>
            <a:solidFill>
              <a:srgbClr val="ED7B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8" name="Freeform 2535"/>
            <p:cNvSpPr>
              <a:spLocks/>
            </p:cNvSpPr>
            <p:nvPr/>
          </p:nvSpPr>
          <p:spPr bwMode="auto">
            <a:xfrm flipH="1">
              <a:off x="1960131" y="32006"/>
              <a:ext cx="118184" cy="36486"/>
            </a:xfrm>
            <a:custGeom>
              <a:avLst/>
              <a:gdLst>
                <a:gd name="T0" fmla="*/ 0 w 411"/>
                <a:gd name="T1" fmla="*/ 25 h 147"/>
                <a:gd name="T2" fmla="*/ 403 w 411"/>
                <a:gd name="T3" fmla="*/ 147 h 147"/>
                <a:gd name="T4" fmla="*/ 411 w 411"/>
                <a:gd name="T5" fmla="*/ 120 h 147"/>
                <a:gd name="T6" fmla="*/ 8 w 411"/>
                <a:gd name="T7" fmla="*/ 0 h 147"/>
                <a:gd name="T8" fmla="*/ 0 w 411"/>
                <a:gd name="T9" fmla="*/ 25 h 147"/>
              </a:gdLst>
              <a:ahLst/>
              <a:cxnLst>
                <a:cxn ang="0">
                  <a:pos x="T0" y="T1"/>
                </a:cxn>
                <a:cxn ang="0">
                  <a:pos x="T2" y="T3"/>
                </a:cxn>
                <a:cxn ang="0">
                  <a:pos x="T4" y="T5"/>
                </a:cxn>
                <a:cxn ang="0">
                  <a:pos x="T6" y="T7"/>
                </a:cxn>
                <a:cxn ang="0">
                  <a:pos x="T8" y="T9"/>
                </a:cxn>
              </a:cxnLst>
              <a:rect l="0" t="0" r="r" b="b"/>
              <a:pathLst>
                <a:path w="411" h="147">
                  <a:moveTo>
                    <a:pt x="0" y="25"/>
                  </a:moveTo>
                  <a:lnTo>
                    <a:pt x="403" y="147"/>
                  </a:lnTo>
                  <a:lnTo>
                    <a:pt x="411" y="120"/>
                  </a:lnTo>
                  <a:lnTo>
                    <a:pt x="8" y="0"/>
                  </a:lnTo>
                  <a:lnTo>
                    <a:pt x="0" y="25"/>
                  </a:lnTo>
                  <a:close/>
                </a:path>
              </a:pathLst>
            </a:custGeom>
            <a:solidFill>
              <a:srgbClr val="FBA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19" name="Freeform 2536"/>
            <p:cNvSpPr>
              <a:spLocks/>
            </p:cNvSpPr>
            <p:nvPr/>
          </p:nvSpPr>
          <p:spPr bwMode="auto">
            <a:xfrm flipH="1">
              <a:off x="1994891" y="32006"/>
              <a:ext cx="88638" cy="60810"/>
            </a:xfrm>
            <a:custGeom>
              <a:avLst/>
              <a:gdLst>
                <a:gd name="T0" fmla="*/ 26 w 306"/>
                <a:gd name="T1" fmla="*/ 3 h 243"/>
                <a:gd name="T2" fmla="*/ 26 w 306"/>
                <a:gd name="T3" fmla="*/ 3 h 243"/>
                <a:gd name="T4" fmla="*/ 20 w 306"/>
                <a:gd name="T5" fmla="*/ 0 h 243"/>
                <a:gd name="T6" fmla="*/ 13 w 306"/>
                <a:gd name="T7" fmla="*/ 0 h 243"/>
                <a:gd name="T8" fmla="*/ 8 w 306"/>
                <a:gd name="T9" fmla="*/ 2 h 243"/>
                <a:gd name="T10" fmla="*/ 3 w 306"/>
                <a:gd name="T11" fmla="*/ 5 h 243"/>
                <a:gd name="T12" fmla="*/ 3 w 306"/>
                <a:gd name="T13" fmla="*/ 5 h 243"/>
                <a:gd name="T14" fmla="*/ 0 w 306"/>
                <a:gd name="T15" fmla="*/ 11 h 243"/>
                <a:gd name="T16" fmla="*/ 0 w 306"/>
                <a:gd name="T17" fmla="*/ 17 h 243"/>
                <a:gd name="T18" fmla="*/ 1 w 306"/>
                <a:gd name="T19" fmla="*/ 23 h 243"/>
                <a:gd name="T20" fmla="*/ 5 w 306"/>
                <a:gd name="T21" fmla="*/ 28 h 243"/>
                <a:gd name="T22" fmla="*/ 280 w 306"/>
                <a:gd name="T23" fmla="*/ 240 h 243"/>
                <a:gd name="T24" fmla="*/ 280 w 306"/>
                <a:gd name="T25" fmla="*/ 240 h 243"/>
                <a:gd name="T26" fmla="*/ 286 w 306"/>
                <a:gd name="T27" fmla="*/ 243 h 243"/>
                <a:gd name="T28" fmla="*/ 291 w 306"/>
                <a:gd name="T29" fmla="*/ 243 h 243"/>
                <a:gd name="T30" fmla="*/ 298 w 306"/>
                <a:gd name="T31" fmla="*/ 242 h 243"/>
                <a:gd name="T32" fmla="*/ 303 w 306"/>
                <a:gd name="T33" fmla="*/ 237 h 243"/>
                <a:gd name="T34" fmla="*/ 303 w 306"/>
                <a:gd name="T35" fmla="*/ 237 h 243"/>
                <a:gd name="T36" fmla="*/ 306 w 306"/>
                <a:gd name="T37" fmla="*/ 232 h 243"/>
                <a:gd name="T38" fmla="*/ 306 w 306"/>
                <a:gd name="T39" fmla="*/ 226 h 243"/>
                <a:gd name="T40" fmla="*/ 304 w 306"/>
                <a:gd name="T41" fmla="*/ 220 h 243"/>
                <a:gd name="T42" fmla="*/ 300 w 306"/>
                <a:gd name="T43" fmla="*/ 216 h 243"/>
                <a:gd name="T44" fmla="*/ 26 w 306"/>
                <a:gd name="T45" fmla="*/ 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6" h="243">
                  <a:moveTo>
                    <a:pt x="26" y="3"/>
                  </a:moveTo>
                  <a:lnTo>
                    <a:pt x="26" y="3"/>
                  </a:lnTo>
                  <a:lnTo>
                    <a:pt x="20" y="0"/>
                  </a:lnTo>
                  <a:lnTo>
                    <a:pt x="13" y="0"/>
                  </a:lnTo>
                  <a:lnTo>
                    <a:pt x="8" y="2"/>
                  </a:lnTo>
                  <a:lnTo>
                    <a:pt x="3" y="5"/>
                  </a:lnTo>
                  <a:lnTo>
                    <a:pt x="3" y="5"/>
                  </a:lnTo>
                  <a:lnTo>
                    <a:pt x="0" y="11"/>
                  </a:lnTo>
                  <a:lnTo>
                    <a:pt x="0" y="17"/>
                  </a:lnTo>
                  <a:lnTo>
                    <a:pt x="1" y="23"/>
                  </a:lnTo>
                  <a:lnTo>
                    <a:pt x="5" y="28"/>
                  </a:lnTo>
                  <a:lnTo>
                    <a:pt x="280" y="240"/>
                  </a:lnTo>
                  <a:lnTo>
                    <a:pt x="280" y="240"/>
                  </a:lnTo>
                  <a:lnTo>
                    <a:pt x="286" y="243"/>
                  </a:lnTo>
                  <a:lnTo>
                    <a:pt x="291" y="243"/>
                  </a:lnTo>
                  <a:lnTo>
                    <a:pt x="298" y="242"/>
                  </a:lnTo>
                  <a:lnTo>
                    <a:pt x="303" y="237"/>
                  </a:lnTo>
                  <a:lnTo>
                    <a:pt x="303" y="237"/>
                  </a:lnTo>
                  <a:lnTo>
                    <a:pt x="306" y="232"/>
                  </a:lnTo>
                  <a:lnTo>
                    <a:pt x="306" y="226"/>
                  </a:lnTo>
                  <a:lnTo>
                    <a:pt x="304" y="220"/>
                  </a:lnTo>
                  <a:lnTo>
                    <a:pt x="300" y="216"/>
                  </a:lnTo>
                  <a:lnTo>
                    <a:pt x="2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0" name="Freeform 2537"/>
            <p:cNvSpPr>
              <a:spLocks/>
            </p:cNvSpPr>
            <p:nvPr/>
          </p:nvSpPr>
          <p:spPr bwMode="auto">
            <a:xfrm flipH="1">
              <a:off x="2060935" y="-16642"/>
              <a:ext cx="22594" cy="57335"/>
            </a:xfrm>
            <a:custGeom>
              <a:avLst/>
              <a:gdLst>
                <a:gd name="T0" fmla="*/ 0 w 77"/>
                <a:gd name="T1" fmla="*/ 210 h 229"/>
                <a:gd name="T2" fmla="*/ 0 w 77"/>
                <a:gd name="T3" fmla="*/ 210 h 229"/>
                <a:gd name="T4" fmla="*/ 0 w 77"/>
                <a:gd name="T5" fmla="*/ 216 h 229"/>
                <a:gd name="T6" fmla="*/ 2 w 77"/>
                <a:gd name="T7" fmla="*/ 222 h 229"/>
                <a:gd name="T8" fmla="*/ 6 w 77"/>
                <a:gd name="T9" fmla="*/ 226 h 229"/>
                <a:gd name="T10" fmla="*/ 12 w 77"/>
                <a:gd name="T11" fmla="*/ 228 h 229"/>
                <a:gd name="T12" fmla="*/ 12 w 77"/>
                <a:gd name="T13" fmla="*/ 228 h 229"/>
                <a:gd name="T14" fmla="*/ 19 w 77"/>
                <a:gd name="T15" fmla="*/ 229 h 229"/>
                <a:gd name="T16" fmla="*/ 24 w 77"/>
                <a:gd name="T17" fmla="*/ 226 h 229"/>
                <a:gd name="T18" fmla="*/ 29 w 77"/>
                <a:gd name="T19" fmla="*/ 223 h 229"/>
                <a:gd name="T20" fmla="*/ 31 w 77"/>
                <a:gd name="T21" fmla="*/ 216 h 229"/>
                <a:gd name="T22" fmla="*/ 76 w 77"/>
                <a:gd name="T23" fmla="*/ 19 h 229"/>
                <a:gd name="T24" fmla="*/ 76 w 77"/>
                <a:gd name="T25" fmla="*/ 19 h 229"/>
                <a:gd name="T26" fmla="*/ 77 w 77"/>
                <a:gd name="T27" fmla="*/ 13 h 229"/>
                <a:gd name="T28" fmla="*/ 74 w 77"/>
                <a:gd name="T29" fmla="*/ 8 h 229"/>
                <a:gd name="T30" fmla="*/ 70 w 77"/>
                <a:gd name="T31" fmla="*/ 3 h 229"/>
                <a:gd name="T32" fmla="*/ 64 w 77"/>
                <a:gd name="T33" fmla="*/ 0 h 229"/>
                <a:gd name="T34" fmla="*/ 64 w 77"/>
                <a:gd name="T35" fmla="*/ 0 h 229"/>
                <a:gd name="T36" fmla="*/ 58 w 77"/>
                <a:gd name="T37" fmla="*/ 0 h 229"/>
                <a:gd name="T38" fmla="*/ 52 w 77"/>
                <a:gd name="T39" fmla="*/ 2 h 229"/>
                <a:gd name="T40" fmla="*/ 48 w 77"/>
                <a:gd name="T41" fmla="*/ 7 h 229"/>
                <a:gd name="T42" fmla="*/ 45 w 77"/>
                <a:gd name="T43" fmla="*/ 12 h 229"/>
                <a:gd name="T44" fmla="*/ 0 w 77"/>
                <a:gd name="T45" fmla="*/ 2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229">
                  <a:moveTo>
                    <a:pt x="0" y="210"/>
                  </a:moveTo>
                  <a:lnTo>
                    <a:pt x="0" y="210"/>
                  </a:lnTo>
                  <a:lnTo>
                    <a:pt x="0" y="216"/>
                  </a:lnTo>
                  <a:lnTo>
                    <a:pt x="2" y="222"/>
                  </a:lnTo>
                  <a:lnTo>
                    <a:pt x="6" y="226"/>
                  </a:lnTo>
                  <a:lnTo>
                    <a:pt x="12" y="228"/>
                  </a:lnTo>
                  <a:lnTo>
                    <a:pt x="12" y="228"/>
                  </a:lnTo>
                  <a:lnTo>
                    <a:pt x="19" y="229"/>
                  </a:lnTo>
                  <a:lnTo>
                    <a:pt x="24" y="226"/>
                  </a:lnTo>
                  <a:lnTo>
                    <a:pt x="29" y="223"/>
                  </a:lnTo>
                  <a:lnTo>
                    <a:pt x="31" y="216"/>
                  </a:lnTo>
                  <a:lnTo>
                    <a:pt x="76" y="19"/>
                  </a:lnTo>
                  <a:lnTo>
                    <a:pt x="76" y="19"/>
                  </a:lnTo>
                  <a:lnTo>
                    <a:pt x="77" y="13"/>
                  </a:lnTo>
                  <a:lnTo>
                    <a:pt x="74" y="8"/>
                  </a:lnTo>
                  <a:lnTo>
                    <a:pt x="70" y="3"/>
                  </a:lnTo>
                  <a:lnTo>
                    <a:pt x="64" y="0"/>
                  </a:lnTo>
                  <a:lnTo>
                    <a:pt x="64" y="0"/>
                  </a:lnTo>
                  <a:lnTo>
                    <a:pt x="58" y="0"/>
                  </a:lnTo>
                  <a:lnTo>
                    <a:pt x="52" y="2"/>
                  </a:lnTo>
                  <a:lnTo>
                    <a:pt x="48" y="7"/>
                  </a:lnTo>
                  <a:lnTo>
                    <a:pt x="45" y="12"/>
                  </a:lnTo>
                  <a:lnTo>
                    <a:pt x="0"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1" name="Freeform 2538"/>
            <p:cNvSpPr>
              <a:spLocks/>
            </p:cNvSpPr>
            <p:nvPr/>
          </p:nvSpPr>
          <p:spPr bwMode="auto">
            <a:xfrm flipH="1">
              <a:off x="1947965" y="-18379"/>
              <a:ext cx="26070" cy="13899"/>
            </a:xfrm>
            <a:custGeom>
              <a:avLst/>
              <a:gdLst>
                <a:gd name="T0" fmla="*/ 82 w 91"/>
                <a:gd name="T1" fmla="*/ 29 h 58"/>
                <a:gd name="T2" fmla="*/ 82 w 91"/>
                <a:gd name="T3" fmla="*/ 29 h 58"/>
                <a:gd name="T4" fmla="*/ 87 w 91"/>
                <a:gd name="T5" fmla="*/ 24 h 58"/>
                <a:gd name="T6" fmla="*/ 90 w 91"/>
                <a:gd name="T7" fmla="*/ 20 h 58"/>
                <a:gd name="T8" fmla="*/ 91 w 91"/>
                <a:gd name="T9" fmla="*/ 14 h 58"/>
                <a:gd name="T10" fmla="*/ 89 w 91"/>
                <a:gd name="T11" fmla="*/ 8 h 58"/>
                <a:gd name="T12" fmla="*/ 89 w 91"/>
                <a:gd name="T13" fmla="*/ 8 h 58"/>
                <a:gd name="T14" fmla="*/ 86 w 91"/>
                <a:gd name="T15" fmla="*/ 3 h 58"/>
                <a:gd name="T16" fmla="*/ 80 w 91"/>
                <a:gd name="T17" fmla="*/ 0 h 58"/>
                <a:gd name="T18" fmla="*/ 73 w 91"/>
                <a:gd name="T19" fmla="*/ 0 h 58"/>
                <a:gd name="T20" fmla="*/ 68 w 91"/>
                <a:gd name="T21" fmla="*/ 1 h 58"/>
                <a:gd name="T22" fmla="*/ 8 w 91"/>
                <a:gd name="T23" fmla="*/ 29 h 58"/>
                <a:gd name="T24" fmla="*/ 8 w 91"/>
                <a:gd name="T25" fmla="*/ 29 h 58"/>
                <a:gd name="T26" fmla="*/ 4 w 91"/>
                <a:gd name="T27" fmla="*/ 33 h 58"/>
                <a:gd name="T28" fmla="*/ 0 w 91"/>
                <a:gd name="T29" fmla="*/ 37 h 58"/>
                <a:gd name="T30" fmla="*/ 0 w 91"/>
                <a:gd name="T31" fmla="*/ 44 h 58"/>
                <a:gd name="T32" fmla="*/ 2 w 91"/>
                <a:gd name="T33" fmla="*/ 49 h 58"/>
                <a:gd name="T34" fmla="*/ 2 w 91"/>
                <a:gd name="T35" fmla="*/ 49 h 58"/>
                <a:gd name="T36" fmla="*/ 6 w 91"/>
                <a:gd name="T37" fmla="*/ 55 h 58"/>
                <a:gd name="T38" fmla="*/ 11 w 91"/>
                <a:gd name="T39" fmla="*/ 58 h 58"/>
                <a:gd name="T40" fmla="*/ 17 w 91"/>
                <a:gd name="T41" fmla="*/ 58 h 58"/>
                <a:gd name="T42" fmla="*/ 23 w 91"/>
                <a:gd name="T43" fmla="*/ 57 h 58"/>
                <a:gd name="T44" fmla="*/ 82 w 91"/>
                <a:gd name="T4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58">
                  <a:moveTo>
                    <a:pt x="82" y="29"/>
                  </a:moveTo>
                  <a:lnTo>
                    <a:pt x="82" y="29"/>
                  </a:lnTo>
                  <a:lnTo>
                    <a:pt x="87" y="24"/>
                  </a:lnTo>
                  <a:lnTo>
                    <a:pt x="90" y="20"/>
                  </a:lnTo>
                  <a:lnTo>
                    <a:pt x="91" y="14"/>
                  </a:lnTo>
                  <a:lnTo>
                    <a:pt x="89" y="8"/>
                  </a:lnTo>
                  <a:lnTo>
                    <a:pt x="89" y="8"/>
                  </a:lnTo>
                  <a:lnTo>
                    <a:pt x="86" y="3"/>
                  </a:lnTo>
                  <a:lnTo>
                    <a:pt x="80" y="0"/>
                  </a:lnTo>
                  <a:lnTo>
                    <a:pt x="73" y="0"/>
                  </a:lnTo>
                  <a:lnTo>
                    <a:pt x="68" y="1"/>
                  </a:lnTo>
                  <a:lnTo>
                    <a:pt x="8" y="29"/>
                  </a:lnTo>
                  <a:lnTo>
                    <a:pt x="8" y="29"/>
                  </a:lnTo>
                  <a:lnTo>
                    <a:pt x="4" y="33"/>
                  </a:lnTo>
                  <a:lnTo>
                    <a:pt x="0" y="37"/>
                  </a:lnTo>
                  <a:lnTo>
                    <a:pt x="0" y="44"/>
                  </a:lnTo>
                  <a:lnTo>
                    <a:pt x="2" y="49"/>
                  </a:lnTo>
                  <a:lnTo>
                    <a:pt x="2" y="49"/>
                  </a:lnTo>
                  <a:lnTo>
                    <a:pt x="6" y="55"/>
                  </a:lnTo>
                  <a:lnTo>
                    <a:pt x="11" y="58"/>
                  </a:lnTo>
                  <a:lnTo>
                    <a:pt x="17" y="58"/>
                  </a:lnTo>
                  <a:lnTo>
                    <a:pt x="23" y="57"/>
                  </a:lnTo>
                  <a:lnTo>
                    <a:pt x="82"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2" name="Freeform 2539"/>
            <p:cNvSpPr>
              <a:spLocks/>
            </p:cNvSpPr>
            <p:nvPr/>
          </p:nvSpPr>
          <p:spPr bwMode="auto">
            <a:xfrm flipH="1">
              <a:off x="2126979" y="-70502"/>
              <a:ext cx="19118" cy="20849"/>
            </a:xfrm>
            <a:custGeom>
              <a:avLst/>
              <a:gdLst>
                <a:gd name="T0" fmla="*/ 32 w 62"/>
                <a:gd name="T1" fmla="*/ 9 h 87"/>
                <a:gd name="T2" fmla="*/ 32 w 62"/>
                <a:gd name="T3" fmla="*/ 9 h 87"/>
                <a:gd name="T4" fmla="*/ 27 w 62"/>
                <a:gd name="T5" fmla="*/ 3 h 87"/>
                <a:gd name="T6" fmla="*/ 22 w 62"/>
                <a:gd name="T7" fmla="*/ 0 h 87"/>
                <a:gd name="T8" fmla="*/ 16 w 62"/>
                <a:gd name="T9" fmla="*/ 0 h 87"/>
                <a:gd name="T10" fmla="*/ 9 w 62"/>
                <a:gd name="T11" fmla="*/ 1 h 87"/>
                <a:gd name="T12" fmla="*/ 9 w 62"/>
                <a:gd name="T13" fmla="*/ 1 h 87"/>
                <a:gd name="T14" fmla="*/ 5 w 62"/>
                <a:gd name="T15" fmla="*/ 5 h 87"/>
                <a:gd name="T16" fmla="*/ 1 w 62"/>
                <a:gd name="T17" fmla="*/ 11 h 87"/>
                <a:gd name="T18" fmla="*/ 0 w 62"/>
                <a:gd name="T19" fmla="*/ 16 h 87"/>
                <a:gd name="T20" fmla="*/ 2 w 62"/>
                <a:gd name="T21" fmla="*/ 23 h 87"/>
                <a:gd name="T22" fmla="*/ 32 w 62"/>
                <a:gd name="T23" fmla="*/ 79 h 87"/>
                <a:gd name="T24" fmla="*/ 32 w 62"/>
                <a:gd name="T25" fmla="*/ 79 h 87"/>
                <a:gd name="T26" fmla="*/ 35 w 62"/>
                <a:gd name="T27" fmla="*/ 83 h 87"/>
                <a:gd name="T28" fmla="*/ 41 w 62"/>
                <a:gd name="T29" fmla="*/ 86 h 87"/>
                <a:gd name="T30" fmla="*/ 47 w 62"/>
                <a:gd name="T31" fmla="*/ 87 h 87"/>
                <a:gd name="T32" fmla="*/ 53 w 62"/>
                <a:gd name="T33" fmla="*/ 85 h 87"/>
                <a:gd name="T34" fmla="*/ 53 w 62"/>
                <a:gd name="T35" fmla="*/ 85 h 87"/>
                <a:gd name="T36" fmla="*/ 59 w 62"/>
                <a:gd name="T37" fmla="*/ 82 h 87"/>
                <a:gd name="T38" fmla="*/ 61 w 62"/>
                <a:gd name="T39" fmla="*/ 77 h 87"/>
                <a:gd name="T40" fmla="*/ 62 w 62"/>
                <a:gd name="T41" fmla="*/ 71 h 87"/>
                <a:gd name="T42" fmla="*/ 61 w 62"/>
                <a:gd name="T43" fmla="*/ 65 h 87"/>
                <a:gd name="T44" fmla="*/ 32 w 62"/>
                <a:gd name="T45"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87">
                  <a:moveTo>
                    <a:pt x="32" y="9"/>
                  </a:moveTo>
                  <a:lnTo>
                    <a:pt x="32" y="9"/>
                  </a:lnTo>
                  <a:lnTo>
                    <a:pt x="27" y="3"/>
                  </a:lnTo>
                  <a:lnTo>
                    <a:pt x="22" y="0"/>
                  </a:lnTo>
                  <a:lnTo>
                    <a:pt x="16" y="0"/>
                  </a:lnTo>
                  <a:lnTo>
                    <a:pt x="9" y="1"/>
                  </a:lnTo>
                  <a:lnTo>
                    <a:pt x="9" y="1"/>
                  </a:lnTo>
                  <a:lnTo>
                    <a:pt x="5" y="5"/>
                  </a:lnTo>
                  <a:lnTo>
                    <a:pt x="1" y="11"/>
                  </a:lnTo>
                  <a:lnTo>
                    <a:pt x="0" y="16"/>
                  </a:lnTo>
                  <a:lnTo>
                    <a:pt x="2" y="23"/>
                  </a:lnTo>
                  <a:lnTo>
                    <a:pt x="32" y="79"/>
                  </a:lnTo>
                  <a:lnTo>
                    <a:pt x="32" y="79"/>
                  </a:lnTo>
                  <a:lnTo>
                    <a:pt x="35" y="83"/>
                  </a:lnTo>
                  <a:lnTo>
                    <a:pt x="41" y="86"/>
                  </a:lnTo>
                  <a:lnTo>
                    <a:pt x="47" y="87"/>
                  </a:lnTo>
                  <a:lnTo>
                    <a:pt x="53" y="85"/>
                  </a:lnTo>
                  <a:lnTo>
                    <a:pt x="53" y="85"/>
                  </a:lnTo>
                  <a:lnTo>
                    <a:pt x="59" y="82"/>
                  </a:lnTo>
                  <a:lnTo>
                    <a:pt x="61" y="77"/>
                  </a:lnTo>
                  <a:lnTo>
                    <a:pt x="62" y="71"/>
                  </a:lnTo>
                  <a:lnTo>
                    <a:pt x="61" y="65"/>
                  </a:lnTo>
                  <a:lnTo>
                    <a:pt x="3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3" name="Freeform 2540"/>
            <p:cNvSpPr>
              <a:spLocks/>
            </p:cNvSpPr>
            <p:nvPr/>
          </p:nvSpPr>
          <p:spPr bwMode="auto">
            <a:xfrm flipH="1">
              <a:off x="2182595" y="77179"/>
              <a:ext cx="26070" cy="15637"/>
            </a:xfrm>
            <a:custGeom>
              <a:avLst/>
              <a:gdLst>
                <a:gd name="T0" fmla="*/ 9 w 92"/>
                <a:gd name="T1" fmla="*/ 30 h 60"/>
                <a:gd name="T2" fmla="*/ 9 w 92"/>
                <a:gd name="T3" fmla="*/ 30 h 60"/>
                <a:gd name="T4" fmla="*/ 4 w 92"/>
                <a:gd name="T5" fmla="*/ 34 h 60"/>
                <a:gd name="T6" fmla="*/ 1 w 92"/>
                <a:gd name="T7" fmla="*/ 39 h 60"/>
                <a:gd name="T8" fmla="*/ 0 w 92"/>
                <a:gd name="T9" fmla="*/ 45 h 60"/>
                <a:gd name="T10" fmla="*/ 2 w 92"/>
                <a:gd name="T11" fmla="*/ 51 h 60"/>
                <a:gd name="T12" fmla="*/ 2 w 92"/>
                <a:gd name="T13" fmla="*/ 51 h 60"/>
                <a:gd name="T14" fmla="*/ 5 w 92"/>
                <a:gd name="T15" fmla="*/ 56 h 60"/>
                <a:gd name="T16" fmla="*/ 11 w 92"/>
                <a:gd name="T17" fmla="*/ 58 h 60"/>
                <a:gd name="T18" fmla="*/ 18 w 92"/>
                <a:gd name="T19" fmla="*/ 60 h 60"/>
                <a:gd name="T20" fmla="*/ 23 w 92"/>
                <a:gd name="T21" fmla="*/ 58 h 60"/>
                <a:gd name="T22" fmla="*/ 83 w 92"/>
                <a:gd name="T23" fmla="*/ 30 h 60"/>
                <a:gd name="T24" fmla="*/ 83 w 92"/>
                <a:gd name="T25" fmla="*/ 30 h 60"/>
                <a:gd name="T26" fmla="*/ 87 w 92"/>
                <a:gd name="T27" fmla="*/ 26 h 60"/>
                <a:gd name="T28" fmla="*/ 90 w 92"/>
                <a:gd name="T29" fmla="*/ 21 h 60"/>
                <a:gd name="T30" fmla="*/ 92 w 92"/>
                <a:gd name="T31" fmla="*/ 15 h 60"/>
                <a:gd name="T32" fmla="*/ 89 w 92"/>
                <a:gd name="T33" fmla="*/ 9 h 60"/>
                <a:gd name="T34" fmla="*/ 89 w 92"/>
                <a:gd name="T35" fmla="*/ 9 h 60"/>
                <a:gd name="T36" fmla="*/ 86 w 92"/>
                <a:gd name="T37" fmla="*/ 4 h 60"/>
                <a:gd name="T38" fmla="*/ 80 w 92"/>
                <a:gd name="T39" fmla="*/ 1 h 60"/>
                <a:gd name="T40" fmla="*/ 74 w 92"/>
                <a:gd name="T41" fmla="*/ 0 h 60"/>
                <a:gd name="T42" fmla="*/ 68 w 92"/>
                <a:gd name="T43" fmla="*/ 2 h 60"/>
                <a:gd name="T44" fmla="*/ 9 w 92"/>
                <a:gd name="T4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 h="60">
                  <a:moveTo>
                    <a:pt x="9" y="30"/>
                  </a:moveTo>
                  <a:lnTo>
                    <a:pt x="9" y="30"/>
                  </a:lnTo>
                  <a:lnTo>
                    <a:pt x="4" y="34"/>
                  </a:lnTo>
                  <a:lnTo>
                    <a:pt x="1" y="39"/>
                  </a:lnTo>
                  <a:lnTo>
                    <a:pt x="0" y="45"/>
                  </a:lnTo>
                  <a:lnTo>
                    <a:pt x="2" y="51"/>
                  </a:lnTo>
                  <a:lnTo>
                    <a:pt x="2" y="51"/>
                  </a:lnTo>
                  <a:lnTo>
                    <a:pt x="5" y="56"/>
                  </a:lnTo>
                  <a:lnTo>
                    <a:pt x="11" y="58"/>
                  </a:lnTo>
                  <a:lnTo>
                    <a:pt x="18" y="60"/>
                  </a:lnTo>
                  <a:lnTo>
                    <a:pt x="23" y="58"/>
                  </a:lnTo>
                  <a:lnTo>
                    <a:pt x="83" y="30"/>
                  </a:lnTo>
                  <a:lnTo>
                    <a:pt x="83" y="30"/>
                  </a:lnTo>
                  <a:lnTo>
                    <a:pt x="87" y="26"/>
                  </a:lnTo>
                  <a:lnTo>
                    <a:pt x="90" y="21"/>
                  </a:lnTo>
                  <a:lnTo>
                    <a:pt x="92" y="15"/>
                  </a:lnTo>
                  <a:lnTo>
                    <a:pt x="89" y="9"/>
                  </a:lnTo>
                  <a:lnTo>
                    <a:pt x="89" y="9"/>
                  </a:lnTo>
                  <a:lnTo>
                    <a:pt x="86" y="4"/>
                  </a:lnTo>
                  <a:lnTo>
                    <a:pt x="80" y="1"/>
                  </a:lnTo>
                  <a:lnTo>
                    <a:pt x="74" y="0"/>
                  </a:lnTo>
                  <a:lnTo>
                    <a:pt x="68" y="2"/>
                  </a:lnTo>
                  <a:lnTo>
                    <a:pt x="9"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4" name="Freeform 2541"/>
            <p:cNvSpPr>
              <a:spLocks/>
            </p:cNvSpPr>
            <p:nvPr/>
          </p:nvSpPr>
          <p:spPr bwMode="auto">
            <a:xfrm flipH="1">
              <a:off x="2010533" y="122352"/>
              <a:ext cx="19118" cy="20849"/>
            </a:xfrm>
            <a:custGeom>
              <a:avLst/>
              <a:gdLst>
                <a:gd name="T0" fmla="*/ 30 w 62"/>
                <a:gd name="T1" fmla="*/ 78 h 87"/>
                <a:gd name="T2" fmla="*/ 30 w 62"/>
                <a:gd name="T3" fmla="*/ 78 h 87"/>
                <a:gd name="T4" fmla="*/ 35 w 62"/>
                <a:gd name="T5" fmla="*/ 83 h 87"/>
                <a:gd name="T6" fmla="*/ 40 w 62"/>
                <a:gd name="T7" fmla="*/ 86 h 87"/>
                <a:gd name="T8" fmla="*/ 46 w 62"/>
                <a:gd name="T9" fmla="*/ 87 h 87"/>
                <a:gd name="T10" fmla="*/ 53 w 62"/>
                <a:gd name="T11" fmla="*/ 85 h 87"/>
                <a:gd name="T12" fmla="*/ 53 w 62"/>
                <a:gd name="T13" fmla="*/ 85 h 87"/>
                <a:gd name="T14" fmla="*/ 57 w 62"/>
                <a:gd name="T15" fmla="*/ 82 h 87"/>
                <a:gd name="T16" fmla="*/ 61 w 62"/>
                <a:gd name="T17" fmla="*/ 76 h 87"/>
                <a:gd name="T18" fmla="*/ 62 w 62"/>
                <a:gd name="T19" fmla="*/ 71 h 87"/>
                <a:gd name="T20" fmla="*/ 59 w 62"/>
                <a:gd name="T21" fmla="*/ 64 h 87"/>
                <a:gd name="T22" fmla="*/ 30 w 62"/>
                <a:gd name="T23" fmla="*/ 8 h 87"/>
                <a:gd name="T24" fmla="*/ 30 w 62"/>
                <a:gd name="T25" fmla="*/ 8 h 87"/>
                <a:gd name="T26" fmla="*/ 27 w 62"/>
                <a:gd name="T27" fmla="*/ 3 h 87"/>
                <a:gd name="T28" fmla="*/ 21 w 62"/>
                <a:gd name="T29" fmla="*/ 1 h 87"/>
                <a:gd name="T30" fmla="*/ 15 w 62"/>
                <a:gd name="T31" fmla="*/ 0 h 87"/>
                <a:gd name="T32" fmla="*/ 9 w 62"/>
                <a:gd name="T33" fmla="*/ 1 h 87"/>
                <a:gd name="T34" fmla="*/ 9 w 62"/>
                <a:gd name="T35" fmla="*/ 1 h 87"/>
                <a:gd name="T36" fmla="*/ 3 w 62"/>
                <a:gd name="T37" fmla="*/ 5 h 87"/>
                <a:gd name="T38" fmla="*/ 1 w 62"/>
                <a:gd name="T39" fmla="*/ 10 h 87"/>
                <a:gd name="T40" fmla="*/ 0 w 62"/>
                <a:gd name="T41" fmla="*/ 16 h 87"/>
                <a:gd name="T42" fmla="*/ 1 w 62"/>
                <a:gd name="T43" fmla="*/ 22 h 87"/>
                <a:gd name="T44" fmla="*/ 30 w 62"/>
                <a:gd name="T45" fmla="*/ 7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87">
                  <a:moveTo>
                    <a:pt x="30" y="78"/>
                  </a:moveTo>
                  <a:lnTo>
                    <a:pt x="30" y="78"/>
                  </a:lnTo>
                  <a:lnTo>
                    <a:pt x="35" y="83"/>
                  </a:lnTo>
                  <a:lnTo>
                    <a:pt x="40" y="86"/>
                  </a:lnTo>
                  <a:lnTo>
                    <a:pt x="46" y="87"/>
                  </a:lnTo>
                  <a:lnTo>
                    <a:pt x="53" y="85"/>
                  </a:lnTo>
                  <a:lnTo>
                    <a:pt x="53" y="85"/>
                  </a:lnTo>
                  <a:lnTo>
                    <a:pt x="57" y="82"/>
                  </a:lnTo>
                  <a:lnTo>
                    <a:pt x="61" y="76"/>
                  </a:lnTo>
                  <a:lnTo>
                    <a:pt x="62" y="71"/>
                  </a:lnTo>
                  <a:lnTo>
                    <a:pt x="59" y="64"/>
                  </a:lnTo>
                  <a:lnTo>
                    <a:pt x="30" y="8"/>
                  </a:lnTo>
                  <a:lnTo>
                    <a:pt x="30" y="8"/>
                  </a:lnTo>
                  <a:lnTo>
                    <a:pt x="27" y="3"/>
                  </a:lnTo>
                  <a:lnTo>
                    <a:pt x="21" y="1"/>
                  </a:lnTo>
                  <a:lnTo>
                    <a:pt x="15" y="0"/>
                  </a:lnTo>
                  <a:lnTo>
                    <a:pt x="9" y="1"/>
                  </a:lnTo>
                  <a:lnTo>
                    <a:pt x="9" y="1"/>
                  </a:lnTo>
                  <a:lnTo>
                    <a:pt x="3" y="5"/>
                  </a:lnTo>
                  <a:lnTo>
                    <a:pt x="1" y="10"/>
                  </a:lnTo>
                  <a:lnTo>
                    <a:pt x="0" y="16"/>
                  </a:lnTo>
                  <a:lnTo>
                    <a:pt x="1" y="22"/>
                  </a:lnTo>
                  <a:lnTo>
                    <a:pt x="3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5" name="Freeform 2542"/>
            <p:cNvSpPr>
              <a:spLocks/>
            </p:cNvSpPr>
            <p:nvPr/>
          </p:nvSpPr>
          <p:spPr bwMode="auto">
            <a:xfrm flipH="1">
              <a:off x="1996629" y="-63553"/>
              <a:ext cx="19118" cy="20849"/>
            </a:xfrm>
            <a:custGeom>
              <a:avLst/>
              <a:gdLst>
                <a:gd name="T0" fmla="*/ 65 w 67"/>
                <a:gd name="T1" fmla="*/ 25 h 83"/>
                <a:gd name="T2" fmla="*/ 65 w 67"/>
                <a:gd name="T3" fmla="*/ 25 h 83"/>
                <a:gd name="T4" fmla="*/ 67 w 67"/>
                <a:gd name="T5" fmla="*/ 18 h 83"/>
                <a:gd name="T6" fmla="*/ 67 w 67"/>
                <a:gd name="T7" fmla="*/ 13 h 83"/>
                <a:gd name="T8" fmla="*/ 65 w 67"/>
                <a:gd name="T9" fmla="*/ 8 h 83"/>
                <a:gd name="T10" fmla="*/ 60 w 67"/>
                <a:gd name="T11" fmla="*/ 3 h 83"/>
                <a:gd name="T12" fmla="*/ 60 w 67"/>
                <a:gd name="T13" fmla="*/ 3 h 83"/>
                <a:gd name="T14" fmla="*/ 55 w 67"/>
                <a:gd name="T15" fmla="*/ 0 h 83"/>
                <a:gd name="T16" fmla="*/ 48 w 67"/>
                <a:gd name="T17" fmla="*/ 1 h 83"/>
                <a:gd name="T18" fmla="*/ 42 w 67"/>
                <a:gd name="T19" fmla="*/ 3 h 83"/>
                <a:gd name="T20" fmla="*/ 38 w 67"/>
                <a:gd name="T21" fmla="*/ 8 h 83"/>
                <a:gd name="T22" fmla="*/ 2 w 67"/>
                <a:gd name="T23" fmla="*/ 59 h 83"/>
                <a:gd name="T24" fmla="*/ 2 w 67"/>
                <a:gd name="T25" fmla="*/ 59 h 83"/>
                <a:gd name="T26" fmla="*/ 0 w 67"/>
                <a:gd name="T27" fmla="*/ 66 h 83"/>
                <a:gd name="T28" fmla="*/ 0 w 67"/>
                <a:gd name="T29" fmla="*/ 71 h 83"/>
                <a:gd name="T30" fmla="*/ 2 w 67"/>
                <a:gd name="T31" fmla="*/ 77 h 83"/>
                <a:gd name="T32" fmla="*/ 7 w 67"/>
                <a:gd name="T33" fmla="*/ 81 h 83"/>
                <a:gd name="T34" fmla="*/ 7 w 67"/>
                <a:gd name="T35" fmla="*/ 81 h 83"/>
                <a:gd name="T36" fmla="*/ 12 w 67"/>
                <a:gd name="T37" fmla="*/ 83 h 83"/>
                <a:gd name="T38" fmla="*/ 19 w 67"/>
                <a:gd name="T39" fmla="*/ 83 h 83"/>
                <a:gd name="T40" fmla="*/ 24 w 67"/>
                <a:gd name="T41" fmla="*/ 81 h 83"/>
                <a:gd name="T42" fmla="*/ 29 w 67"/>
                <a:gd name="T43" fmla="*/ 77 h 83"/>
                <a:gd name="T44" fmla="*/ 65 w 67"/>
                <a:gd name="T45" fmla="*/ 2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83">
                  <a:moveTo>
                    <a:pt x="65" y="25"/>
                  </a:moveTo>
                  <a:lnTo>
                    <a:pt x="65" y="25"/>
                  </a:lnTo>
                  <a:lnTo>
                    <a:pt x="67" y="18"/>
                  </a:lnTo>
                  <a:lnTo>
                    <a:pt x="67" y="13"/>
                  </a:lnTo>
                  <a:lnTo>
                    <a:pt x="65" y="8"/>
                  </a:lnTo>
                  <a:lnTo>
                    <a:pt x="60" y="3"/>
                  </a:lnTo>
                  <a:lnTo>
                    <a:pt x="60" y="3"/>
                  </a:lnTo>
                  <a:lnTo>
                    <a:pt x="55" y="0"/>
                  </a:lnTo>
                  <a:lnTo>
                    <a:pt x="48" y="1"/>
                  </a:lnTo>
                  <a:lnTo>
                    <a:pt x="42" y="3"/>
                  </a:lnTo>
                  <a:lnTo>
                    <a:pt x="38" y="8"/>
                  </a:lnTo>
                  <a:lnTo>
                    <a:pt x="2" y="59"/>
                  </a:lnTo>
                  <a:lnTo>
                    <a:pt x="2" y="59"/>
                  </a:lnTo>
                  <a:lnTo>
                    <a:pt x="0" y="66"/>
                  </a:lnTo>
                  <a:lnTo>
                    <a:pt x="0" y="71"/>
                  </a:lnTo>
                  <a:lnTo>
                    <a:pt x="2" y="77"/>
                  </a:lnTo>
                  <a:lnTo>
                    <a:pt x="7" y="81"/>
                  </a:lnTo>
                  <a:lnTo>
                    <a:pt x="7" y="81"/>
                  </a:lnTo>
                  <a:lnTo>
                    <a:pt x="12" y="83"/>
                  </a:lnTo>
                  <a:lnTo>
                    <a:pt x="19" y="83"/>
                  </a:lnTo>
                  <a:lnTo>
                    <a:pt x="24" y="81"/>
                  </a:lnTo>
                  <a:lnTo>
                    <a:pt x="29" y="77"/>
                  </a:lnTo>
                  <a:lnTo>
                    <a:pt x="65"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6" name="Freeform 2543"/>
            <p:cNvSpPr>
              <a:spLocks/>
            </p:cNvSpPr>
            <p:nvPr/>
          </p:nvSpPr>
          <p:spPr bwMode="auto">
            <a:xfrm flipH="1">
              <a:off x="2173905" y="-30541"/>
              <a:ext cx="26070" cy="15637"/>
            </a:xfrm>
            <a:custGeom>
              <a:avLst/>
              <a:gdLst>
                <a:gd name="T0" fmla="*/ 25 w 86"/>
                <a:gd name="T1" fmla="*/ 2 h 65"/>
                <a:gd name="T2" fmla="*/ 25 w 86"/>
                <a:gd name="T3" fmla="*/ 2 h 65"/>
                <a:gd name="T4" fmla="*/ 19 w 86"/>
                <a:gd name="T5" fmla="*/ 0 h 65"/>
                <a:gd name="T6" fmla="*/ 13 w 86"/>
                <a:gd name="T7" fmla="*/ 0 h 65"/>
                <a:gd name="T8" fmla="*/ 7 w 86"/>
                <a:gd name="T9" fmla="*/ 2 h 65"/>
                <a:gd name="T10" fmla="*/ 2 w 86"/>
                <a:gd name="T11" fmla="*/ 6 h 65"/>
                <a:gd name="T12" fmla="*/ 2 w 86"/>
                <a:gd name="T13" fmla="*/ 6 h 65"/>
                <a:gd name="T14" fmla="*/ 0 w 86"/>
                <a:gd name="T15" fmla="*/ 12 h 65"/>
                <a:gd name="T16" fmla="*/ 0 w 86"/>
                <a:gd name="T17" fmla="*/ 18 h 65"/>
                <a:gd name="T18" fmla="*/ 2 w 86"/>
                <a:gd name="T19" fmla="*/ 24 h 65"/>
                <a:gd name="T20" fmla="*/ 7 w 86"/>
                <a:gd name="T21" fmla="*/ 28 h 65"/>
                <a:gd name="T22" fmla="*/ 62 w 86"/>
                <a:gd name="T23" fmla="*/ 62 h 65"/>
                <a:gd name="T24" fmla="*/ 62 w 86"/>
                <a:gd name="T25" fmla="*/ 62 h 65"/>
                <a:gd name="T26" fmla="*/ 67 w 86"/>
                <a:gd name="T27" fmla="*/ 65 h 65"/>
                <a:gd name="T28" fmla="*/ 74 w 86"/>
                <a:gd name="T29" fmla="*/ 65 h 65"/>
                <a:gd name="T30" fmla="*/ 80 w 86"/>
                <a:gd name="T31" fmla="*/ 62 h 65"/>
                <a:gd name="T32" fmla="*/ 84 w 86"/>
                <a:gd name="T33" fmla="*/ 58 h 65"/>
                <a:gd name="T34" fmla="*/ 84 w 86"/>
                <a:gd name="T35" fmla="*/ 58 h 65"/>
                <a:gd name="T36" fmla="*/ 86 w 86"/>
                <a:gd name="T37" fmla="*/ 53 h 65"/>
                <a:gd name="T38" fmla="*/ 86 w 86"/>
                <a:gd name="T39" fmla="*/ 46 h 65"/>
                <a:gd name="T40" fmla="*/ 84 w 86"/>
                <a:gd name="T41" fmla="*/ 41 h 65"/>
                <a:gd name="T42" fmla="*/ 80 w 86"/>
                <a:gd name="T43" fmla="*/ 37 h 65"/>
                <a:gd name="T44" fmla="*/ 25 w 86"/>
                <a:gd name="T45"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65">
                  <a:moveTo>
                    <a:pt x="25" y="2"/>
                  </a:moveTo>
                  <a:lnTo>
                    <a:pt x="25" y="2"/>
                  </a:lnTo>
                  <a:lnTo>
                    <a:pt x="19" y="0"/>
                  </a:lnTo>
                  <a:lnTo>
                    <a:pt x="13" y="0"/>
                  </a:lnTo>
                  <a:lnTo>
                    <a:pt x="7" y="2"/>
                  </a:lnTo>
                  <a:lnTo>
                    <a:pt x="2" y="6"/>
                  </a:lnTo>
                  <a:lnTo>
                    <a:pt x="2" y="6"/>
                  </a:lnTo>
                  <a:lnTo>
                    <a:pt x="0" y="12"/>
                  </a:lnTo>
                  <a:lnTo>
                    <a:pt x="0" y="18"/>
                  </a:lnTo>
                  <a:lnTo>
                    <a:pt x="2" y="24"/>
                  </a:lnTo>
                  <a:lnTo>
                    <a:pt x="7" y="28"/>
                  </a:lnTo>
                  <a:lnTo>
                    <a:pt x="62" y="62"/>
                  </a:lnTo>
                  <a:lnTo>
                    <a:pt x="62" y="62"/>
                  </a:lnTo>
                  <a:lnTo>
                    <a:pt x="67" y="65"/>
                  </a:lnTo>
                  <a:lnTo>
                    <a:pt x="74" y="65"/>
                  </a:lnTo>
                  <a:lnTo>
                    <a:pt x="80" y="62"/>
                  </a:lnTo>
                  <a:lnTo>
                    <a:pt x="84" y="58"/>
                  </a:lnTo>
                  <a:lnTo>
                    <a:pt x="84" y="58"/>
                  </a:lnTo>
                  <a:lnTo>
                    <a:pt x="86" y="53"/>
                  </a:lnTo>
                  <a:lnTo>
                    <a:pt x="86" y="46"/>
                  </a:lnTo>
                  <a:lnTo>
                    <a:pt x="84" y="41"/>
                  </a:lnTo>
                  <a:lnTo>
                    <a:pt x="80" y="37"/>
                  </a:ln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7" name="Freeform 2544"/>
            <p:cNvSpPr>
              <a:spLocks/>
            </p:cNvSpPr>
            <p:nvPr/>
          </p:nvSpPr>
          <p:spPr bwMode="auto">
            <a:xfrm flipH="1">
              <a:off x="2140883" y="115403"/>
              <a:ext cx="19118" cy="20849"/>
            </a:xfrm>
            <a:custGeom>
              <a:avLst/>
              <a:gdLst>
                <a:gd name="T0" fmla="*/ 2 w 67"/>
                <a:gd name="T1" fmla="*/ 59 h 83"/>
                <a:gd name="T2" fmla="*/ 2 w 67"/>
                <a:gd name="T3" fmla="*/ 59 h 83"/>
                <a:gd name="T4" fmla="*/ 0 w 67"/>
                <a:gd name="T5" fmla="*/ 64 h 83"/>
                <a:gd name="T6" fmla="*/ 0 w 67"/>
                <a:gd name="T7" fmla="*/ 71 h 83"/>
                <a:gd name="T8" fmla="*/ 2 w 67"/>
                <a:gd name="T9" fmla="*/ 76 h 83"/>
                <a:gd name="T10" fmla="*/ 6 w 67"/>
                <a:gd name="T11" fmla="*/ 81 h 83"/>
                <a:gd name="T12" fmla="*/ 6 w 67"/>
                <a:gd name="T13" fmla="*/ 81 h 83"/>
                <a:gd name="T14" fmla="*/ 12 w 67"/>
                <a:gd name="T15" fmla="*/ 83 h 83"/>
                <a:gd name="T16" fmla="*/ 19 w 67"/>
                <a:gd name="T17" fmla="*/ 83 h 83"/>
                <a:gd name="T18" fmla="*/ 24 w 67"/>
                <a:gd name="T19" fmla="*/ 81 h 83"/>
                <a:gd name="T20" fmla="*/ 29 w 67"/>
                <a:gd name="T21" fmla="*/ 76 h 83"/>
                <a:gd name="T22" fmla="*/ 65 w 67"/>
                <a:gd name="T23" fmla="*/ 23 h 83"/>
                <a:gd name="T24" fmla="*/ 65 w 67"/>
                <a:gd name="T25" fmla="*/ 23 h 83"/>
                <a:gd name="T26" fmla="*/ 67 w 67"/>
                <a:gd name="T27" fmla="*/ 18 h 83"/>
                <a:gd name="T28" fmla="*/ 67 w 67"/>
                <a:gd name="T29" fmla="*/ 12 h 83"/>
                <a:gd name="T30" fmla="*/ 65 w 67"/>
                <a:gd name="T31" fmla="*/ 6 h 83"/>
                <a:gd name="T32" fmla="*/ 60 w 67"/>
                <a:gd name="T33" fmla="*/ 2 h 83"/>
                <a:gd name="T34" fmla="*/ 60 w 67"/>
                <a:gd name="T35" fmla="*/ 2 h 83"/>
                <a:gd name="T36" fmla="*/ 55 w 67"/>
                <a:gd name="T37" fmla="*/ 0 h 83"/>
                <a:gd name="T38" fmla="*/ 48 w 67"/>
                <a:gd name="T39" fmla="*/ 0 h 83"/>
                <a:gd name="T40" fmla="*/ 42 w 67"/>
                <a:gd name="T41" fmla="*/ 2 h 83"/>
                <a:gd name="T42" fmla="*/ 38 w 67"/>
                <a:gd name="T43" fmla="*/ 6 h 83"/>
                <a:gd name="T44" fmla="*/ 2 w 67"/>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83">
                  <a:moveTo>
                    <a:pt x="2" y="59"/>
                  </a:moveTo>
                  <a:lnTo>
                    <a:pt x="2" y="59"/>
                  </a:lnTo>
                  <a:lnTo>
                    <a:pt x="0" y="64"/>
                  </a:lnTo>
                  <a:lnTo>
                    <a:pt x="0" y="71"/>
                  </a:lnTo>
                  <a:lnTo>
                    <a:pt x="2" y="76"/>
                  </a:lnTo>
                  <a:lnTo>
                    <a:pt x="6" y="81"/>
                  </a:lnTo>
                  <a:lnTo>
                    <a:pt x="6" y="81"/>
                  </a:lnTo>
                  <a:lnTo>
                    <a:pt x="12" y="83"/>
                  </a:lnTo>
                  <a:lnTo>
                    <a:pt x="19" y="83"/>
                  </a:lnTo>
                  <a:lnTo>
                    <a:pt x="24" y="81"/>
                  </a:lnTo>
                  <a:lnTo>
                    <a:pt x="29" y="76"/>
                  </a:lnTo>
                  <a:lnTo>
                    <a:pt x="65" y="23"/>
                  </a:lnTo>
                  <a:lnTo>
                    <a:pt x="65" y="23"/>
                  </a:lnTo>
                  <a:lnTo>
                    <a:pt x="67" y="18"/>
                  </a:lnTo>
                  <a:lnTo>
                    <a:pt x="67" y="12"/>
                  </a:lnTo>
                  <a:lnTo>
                    <a:pt x="65" y="6"/>
                  </a:lnTo>
                  <a:lnTo>
                    <a:pt x="60" y="2"/>
                  </a:lnTo>
                  <a:lnTo>
                    <a:pt x="60" y="2"/>
                  </a:lnTo>
                  <a:lnTo>
                    <a:pt x="55" y="0"/>
                  </a:lnTo>
                  <a:lnTo>
                    <a:pt x="48" y="0"/>
                  </a:lnTo>
                  <a:lnTo>
                    <a:pt x="42" y="2"/>
                  </a:lnTo>
                  <a:lnTo>
                    <a:pt x="38" y="6"/>
                  </a:lnTo>
                  <a:lnTo>
                    <a:pt x="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8" name="Freeform 2545"/>
            <p:cNvSpPr>
              <a:spLocks/>
            </p:cNvSpPr>
            <p:nvPr/>
          </p:nvSpPr>
          <p:spPr bwMode="auto">
            <a:xfrm flipH="1">
              <a:off x="1956655" y="87604"/>
              <a:ext cx="24332" cy="17374"/>
            </a:xfrm>
            <a:custGeom>
              <a:avLst/>
              <a:gdLst>
                <a:gd name="T0" fmla="*/ 61 w 86"/>
                <a:gd name="T1" fmla="*/ 64 h 66"/>
                <a:gd name="T2" fmla="*/ 61 w 86"/>
                <a:gd name="T3" fmla="*/ 64 h 66"/>
                <a:gd name="T4" fmla="*/ 67 w 86"/>
                <a:gd name="T5" fmla="*/ 66 h 66"/>
                <a:gd name="T6" fmla="*/ 74 w 86"/>
                <a:gd name="T7" fmla="*/ 66 h 66"/>
                <a:gd name="T8" fmla="*/ 79 w 86"/>
                <a:gd name="T9" fmla="*/ 64 h 66"/>
                <a:gd name="T10" fmla="*/ 84 w 86"/>
                <a:gd name="T11" fmla="*/ 60 h 66"/>
                <a:gd name="T12" fmla="*/ 84 w 86"/>
                <a:gd name="T13" fmla="*/ 60 h 66"/>
                <a:gd name="T14" fmla="*/ 86 w 86"/>
                <a:gd name="T15" fmla="*/ 53 h 66"/>
                <a:gd name="T16" fmla="*/ 86 w 86"/>
                <a:gd name="T17" fmla="*/ 48 h 66"/>
                <a:gd name="T18" fmla="*/ 84 w 86"/>
                <a:gd name="T19" fmla="*/ 42 h 66"/>
                <a:gd name="T20" fmla="*/ 79 w 86"/>
                <a:gd name="T21" fmla="*/ 38 h 66"/>
                <a:gd name="T22" fmla="*/ 24 w 86"/>
                <a:gd name="T23" fmla="*/ 2 h 66"/>
                <a:gd name="T24" fmla="*/ 24 w 86"/>
                <a:gd name="T25" fmla="*/ 2 h 66"/>
                <a:gd name="T26" fmla="*/ 19 w 86"/>
                <a:gd name="T27" fmla="*/ 0 h 66"/>
                <a:gd name="T28" fmla="*/ 12 w 86"/>
                <a:gd name="T29" fmla="*/ 0 h 66"/>
                <a:gd name="T30" fmla="*/ 6 w 86"/>
                <a:gd name="T31" fmla="*/ 2 h 66"/>
                <a:gd name="T32" fmla="*/ 2 w 86"/>
                <a:gd name="T33" fmla="*/ 7 h 66"/>
                <a:gd name="T34" fmla="*/ 2 w 86"/>
                <a:gd name="T35" fmla="*/ 7 h 66"/>
                <a:gd name="T36" fmla="*/ 0 w 86"/>
                <a:gd name="T37" fmla="*/ 13 h 66"/>
                <a:gd name="T38" fmla="*/ 0 w 86"/>
                <a:gd name="T39" fmla="*/ 19 h 66"/>
                <a:gd name="T40" fmla="*/ 2 w 86"/>
                <a:gd name="T41" fmla="*/ 24 h 66"/>
                <a:gd name="T42" fmla="*/ 6 w 86"/>
                <a:gd name="T43" fmla="*/ 28 h 66"/>
                <a:gd name="T44" fmla="*/ 61 w 86"/>
                <a:gd name="T45"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66">
                  <a:moveTo>
                    <a:pt x="61" y="64"/>
                  </a:moveTo>
                  <a:lnTo>
                    <a:pt x="61" y="64"/>
                  </a:lnTo>
                  <a:lnTo>
                    <a:pt x="67" y="66"/>
                  </a:lnTo>
                  <a:lnTo>
                    <a:pt x="74" y="66"/>
                  </a:lnTo>
                  <a:lnTo>
                    <a:pt x="79" y="64"/>
                  </a:lnTo>
                  <a:lnTo>
                    <a:pt x="84" y="60"/>
                  </a:lnTo>
                  <a:lnTo>
                    <a:pt x="84" y="60"/>
                  </a:lnTo>
                  <a:lnTo>
                    <a:pt x="86" y="53"/>
                  </a:lnTo>
                  <a:lnTo>
                    <a:pt x="86" y="48"/>
                  </a:lnTo>
                  <a:lnTo>
                    <a:pt x="84" y="42"/>
                  </a:lnTo>
                  <a:lnTo>
                    <a:pt x="79" y="38"/>
                  </a:lnTo>
                  <a:lnTo>
                    <a:pt x="24" y="2"/>
                  </a:lnTo>
                  <a:lnTo>
                    <a:pt x="24" y="2"/>
                  </a:lnTo>
                  <a:lnTo>
                    <a:pt x="19" y="0"/>
                  </a:lnTo>
                  <a:lnTo>
                    <a:pt x="12" y="0"/>
                  </a:lnTo>
                  <a:lnTo>
                    <a:pt x="6" y="2"/>
                  </a:lnTo>
                  <a:lnTo>
                    <a:pt x="2" y="7"/>
                  </a:lnTo>
                  <a:lnTo>
                    <a:pt x="2" y="7"/>
                  </a:lnTo>
                  <a:lnTo>
                    <a:pt x="0" y="13"/>
                  </a:lnTo>
                  <a:lnTo>
                    <a:pt x="0" y="19"/>
                  </a:lnTo>
                  <a:lnTo>
                    <a:pt x="2" y="24"/>
                  </a:lnTo>
                  <a:lnTo>
                    <a:pt x="6" y="28"/>
                  </a:lnTo>
                  <a:lnTo>
                    <a:pt x="6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29" name="Freeform 2546"/>
            <p:cNvSpPr>
              <a:spLocks/>
            </p:cNvSpPr>
            <p:nvPr/>
          </p:nvSpPr>
          <p:spPr bwMode="auto">
            <a:xfrm flipH="1">
              <a:off x="2064411" y="-82664"/>
              <a:ext cx="10428" cy="22587"/>
            </a:xfrm>
            <a:custGeom>
              <a:avLst/>
              <a:gdLst>
                <a:gd name="T0" fmla="*/ 35 w 35"/>
                <a:gd name="T1" fmla="*/ 18 h 94"/>
                <a:gd name="T2" fmla="*/ 35 w 35"/>
                <a:gd name="T3" fmla="*/ 18 h 94"/>
                <a:gd name="T4" fmla="*/ 34 w 35"/>
                <a:gd name="T5" fmla="*/ 11 h 94"/>
                <a:gd name="T6" fmla="*/ 31 w 35"/>
                <a:gd name="T7" fmla="*/ 6 h 94"/>
                <a:gd name="T8" fmla="*/ 26 w 35"/>
                <a:gd name="T9" fmla="*/ 3 h 94"/>
                <a:gd name="T10" fmla="*/ 20 w 35"/>
                <a:gd name="T11" fmla="*/ 0 h 94"/>
                <a:gd name="T12" fmla="*/ 20 w 35"/>
                <a:gd name="T13" fmla="*/ 0 h 94"/>
                <a:gd name="T14" fmla="*/ 14 w 35"/>
                <a:gd name="T15" fmla="*/ 2 h 94"/>
                <a:gd name="T16" fmla="*/ 9 w 35"/>
                <a:gd name="T17" fmla="*/ 5 h 94"/>
                <a:gd name="T18" fmla="*/ 5 w 35"/>
                <a:gd name="T19" fmla="*/ 9 h 94"/>
                <a:gd name="T20" fmla="*/ 3 w 35"/>
                <a:gd name="T21" fmla="*/ 16 h 94"/>
                <a:gd name="T22" fmla="*/ 0 w 35"/>
                <a:gd name="T23" fmla="*/ 78 h 94"/>
                <a:gd name="T24" fmla="*/ 0 w 35"/>
                <a:gd name="T25" fmla="*/ 78 h 94"/>
                <a:gd name="T26" fmla="*/ 0 w 35"/>
                <a:gd name="T27" fmla="*/ 85 h 94"/>
                <a:gd name="T28" fmla="*/ 3 w 35"/>
                <a:gd name="T29" fmla="*/ 90 h 94"/>
                <a:gd name="T30" fmla="*/ 9 w 35"/>
                <a:gd name="T31" fmla="*/ 93 h 94"/>
                <a:gd name="T32" fmla="*/ 14 w 35"/>
                <a:gd name="T33" fmla="*/ 94 h 94"/>
                <a:gd name="T34" fmla="*/ 14 w 35"/>
                <a:gd name="T35" fmla="*/ 94 h 94"/>
                <a:gd name="T36" fmla="*/ 21 w 35"/>
                <a:gd name="T37" fmla="*/ 94 h 94"/>
                <a:gd name="T38" fmla="*/ 26 w 35"/>
                <a:gd name="T39" fmla="*/ 91 h 94"/>
                <a:gd name="T40" fmla="*/ 30 w 35"/>
                <a:gd name="T41" fmla="*/ 86 h 94"/>
                <a:gd name="T42" fmla="*/ 31 w 35"/>
                <a:gd name="T43" fmla="*/ 80 h 94"/>
                <a:gd name="T44" fmla="*/ 35 w 35"/>
                <a:gd name="T45"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94">
                  <a:moveTo>
                    <a:pt x="35" y="18"/>
                  </a:moveTo>
                  <a:lnTo>
                    <a:pt x="35" y="18"/>
                  </a:lnTo>
                  <a:lnTo>
                    <a:pt x="34" y="11"/>
                  </a:lnTo>
                  <a:lnTo>
                    <a:pt x="31" y="6"/>
                  </a:lnTo>
                  <a:lnTo>
                    <a:pt x="26" y="3"/>
                  </a:lnTo>
                  <a:lnTo>
                    <a:pt x="20" y="0"/>
                  </a:lnTo>
                  <a:lnTo>
                    <a:pt x="20" y="0"/>
                  </a:lnTo>
                  <a:lnTo>
                    <a:pt x="14" y="2"/>
                  </a:lnTo>
                  <a:lnTo>
                    <a:pt x="9" y="5"/>
                  </a:lnTo>
                  <a:lnTo>
                    <a:pt x="5" y="9"/>
                  </a:lnTo>
                  <a:lnTo>
                    <a:pt x="3" y="16"/>
                  </a:lnTo>
                  <a:lnTo>
                    <a:pt x="0" y="78"/>
                  </a:lnTo>
                  <a:lnTo>
                    <a:pt x="0" y="78"/>
                  </a:lnTo>
                  <a:lnTo>
                    <a:pt x="0" y="85"/>
                  </a:lnTo>
                  <a:lnTo>
                    <a:pt x="3" y="90"/>
                  </a:lnTo>
                  <a:lnTo>
                    <a:pt x="9" y="93"/>
                  </a:lnTo>
                  <a:lnTo>
                    <a:pt x="14" y="94"/>
                  </a:lnTo>
                  <a:lnTo>
                    <a:pt x="14" y="94"/>
                  </a:lnTo>
                  <a:lnTo>
                    <a:pt x="21" y="94"/>
                  </a:lnTo>
                  <a:lnTo>
                    <a:pt x="26" y="91"/>
                  </a:lnTo>
                  <a:lnTo>
                    <a:pt x="30" y="86"/>
                  </a:lnTo>
                  <a:lnTo>
                    <a:pt x="31" y="80"/>
                  </a:lnTo>
                  <a:lnTo>
                    <a:pt x="3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0" name="Freeform 2547"/>
            <p:cNvSpPr>
              <a:spLocks/>
            </p:cNvSpPr>
            <p:nvPr/>
          </p:nvSpPr>
          <p:spPr bwMode="auto">
            <a:xfrm flipH="1">
              <a:off x="2194761" y="25056"/>
              <a:ext cx="27808" cy="8687"/>
            </a:xfrm>
            <a:custGeom>
              <a:avLst/>
              <a:gdLst>
                <a:gd name="T0" fmla="*/ 17 w 98"/>
                <a:gd name="T1" fmla="*/ 0 h 35"/>
                <a:gd name="T2" fmla="*/ 17 w 98"/>
                <a:gd name="T3" fmla="*/ 0 h 35"/>
                <a:gd name="T4" fmla="*/ 11 w 98"/>
                <a:gd name="T5" fmla="*/ 1 h 35"/>
                <a:gd name="T6" fmla="*/ 6 w 98"/>
                <a:gd name="T7" fmla="*/ 4 h 35"/>
                <a:gd name="T8" fmla="*/ 2 w 98"/>
                <a:gd name="T9" fmla="*/ 8 h 35"/>
                <a:gd name="T10" fmla="*/ 0 w 98"/>
                <a:gd name="T11" fmla="*/ 15 h 35"/>
                <a:gd name="T12" fmla="*/ 0 w 98"/>
                <a:gd name="T13" fmla="*/ 15 h 35"/>
                <a:gd name="T14" fmla="*/ 1 w 98"/>
                <a:gd name="T15" fmla="*/ 21 h 35"/>
                <a:gd name="T16" fmla="*/ 5 w 98"/>
                <a:gd name="T17" fmla="*/ 26 h 35"/>
                <a:gd name="T18" fmla="*/ 9 w 98"/>
                <a:gd name="T19" fmla="*/ 30 h 35"/>
                <a:gd name="T20" fmla="*/ 16 w 98"/>
                <a:gd name="T21" fmla="*/ 31 h 35"/>
                <a:gd name="T22" fmla="*/ 81 w 98"/>
                <a:gd name="T23" fmla="*/ 35 h 35"/>
                <a:gd name="T24" fmla="*/ 81 w 98"/>
                <a:gd name="T25" fmla="*/ 35 h 35"/>
                <a:gd name="T26" fmla="*/ 87 w 98"/>
                <a:gd name="T27" fmla="*/ 34 h 35"/>
                <a:gd name="T28" fmla="*/ 92 w 98"/>
                <a:gd name="T29" fmla="*/ 31 h 35"/>
                <a:gd name="T30" fmla="*/ 97 w 98"/>
                <a:gd name="T31" fmla="*/ 27 h 35"/>
                <a:gd name="T32" fmla="*/ 98 w 98"/>
                <a:gd name="T33" fmla="*/ 20 h 35"/>
                <a:gd name="T34" fmla="*/ 98 w 98"/>
                <a:gd name="T35" fmla="*/ 20 h 35"/>
                <a:gd name="T36" fmla="*/ 97 w 98"/>
                <a:gd name="T37" fmla="*/ 15 h 35"/>
                <a:gd name="T38" fmla="*/ 94 w 98"/>
                <a:gd name="T39" fmla="*/ 9 h 35"/>
                <a:gd name="T40" fmla="*/ 89 w 98"/>
                <a:gd name="T41" fmla="*/ 5 h 35"/>
                <a:gd name="T42" fmla="*/ 83 w 98"/>
                <a:gd name="T43" fmla="*/ 4 h 35"/>
                <a:gd name="T44" fmla="*/ 17 w 98"/>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35">
                  <a:moveTo>
                    <a:pt x="17" y="0"/>
                  </a:moveTo>
                  <a:lnTo>
                    <a:pt x="17" y="0"/>
                  </a:lnTo>
                  <a:lnTo>
                    <a:pt x="11" y="1"/>
                  </a:lnTo>
                  <a:lnTo>
                    <a:pt x="6" y="4"/>
                  </a:lnTo>
                  <a:lnTo>
                    <a:pt x="2" y="8"/>
                  </a:lnTo>
                  <a:lnTo>
                    <a:pt x="0" y="15"/>
                  </a:lnTo>
                  <a:lnTo>
                    <a:pt x="0" y="15"/>
                  </a:lnTo>
                  <a:lnTo>
                    <a:pt x="1" y="21"/>
                  </a:lnTo>
                  <a:lnTo>
                    <a:pt x="5" y="26"/>
                  </a:lnTo>
                  <a:lnTo>
                    <a:pt x="9" y="30"/>
                  </a:lnTo>
                  <a:lnTo>
                    <a:pt x="16" y="31"/>
                  </a:lnTo>
                  <a:lnTo>
                    <a:pt x="81" y="35"/>
                  </a:lnTo>
                  <a:lnTo>
                    <a:pt x="81" y="35"/>
                  </a:lnTo>
                  <a:lnTo>
                    <a:pt x="87" y="34"/>
                  </a:lnTo>
                  <a:lnTo>
                    <a:pt x="92" y="31"/>
                  </a:lnTo>
                  <a:lnTo>
                    <a:pt x="97" y="27"/>
                  </a:lnTo>
                  <a:lnTo>
                    <a:pt x="98" y="20"/>
                  </a:lnTo>
                  <a:lnTo>
                    <a:pt x="98" y="20"/>
                  </a:lnTo>
                  <a:lnTo>
                    <a:pt x="97" y="15"/>
                  </a:lnTo>
                  <a:lnTo>
                    <a:pt x="94" y="9"/>
                  </a:lnTo>
                  <a:lnTo>
                    <a:pt x="89" y="5"/>
                  </a:lnTo>
                  <a:lnTo>
                    <a:pt x="83" y="4"/>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1" name="Freeform 2548"/>
            <p:cNvSpPr>
              <a:spLocks/>
            </p:cNvSpPr>
            <p:nvPr/>
          </p:nvSpPr>
          <p:spPr bwMode="auto">
            <a:xfrm flipH="1">
              <a:off x="2080053" y="132777"/>
              <a:ext cx="12166" cy="22587"/>
            </a:xfrm>
            <a:custGeom>
              <a:avLst/>
              <a:gdLst>
                <a:gd name="T0" fmla="*/ 0 w 37"/>
                <a:gd name="T1" fmla="*/ 77 h 94"/>
                <a:gd name="T2" fmla="*/ 0 w 37"/>
                <a:gd name="T3" fmla="*/ 77 h 94"/>
                <a:gd name="T4" fmla="*/ 2 w 37"/>
                <a:gd name="T5" fmla="*/ 84 h 94"/>
                <a:gd name="T6" fmla="*/ 5 w 37"/>
                <a:gd name="T7" fmla="*/ 88 h 94"/>
                <a:gd name="T8" fmla="*/ 9 w 37"/>
                <a:gd name="T9" fmla="*/ 92 h 94"/>
                <a:gd name="T10" fmla="*/ 16 w 37"/>
                <a:gd name="T11" fmla="*/ 94 h 94"/>
                <a:gd name="T12" fmla="*/ 16 w 37"/>
                <a:gd name="T13" fmla="*/ 94 h 94"/>
                <a:gd name="T14" fmla="*/ 22 w 37"/>
                <a:gd name="T15" fmla="*/ 94 h 94"/>
                <a:gd name="T16" fmla="*/ 27 w 37"/>
                <a:gd name="T17" fmla="*/ 90 h 94"/>
                <a:gd name="T18" fmla="*/ 31 w 37"/>
                <a:gd name="T19" fmla="*/ 85 h 94"/>
                <a:gd name="T20" fmla="*/ 33 w 37"/>
                <a:gd name="T21" fmla="*/ 79 h 94"/>
                <a:gd name="T22" fmla="*/ 37 w 37"/>
                <a:gd name="T23" fmla="*/ 17 h 94"/>
                <a:gd name="T24" fmla="*/ 37 w 37"/>
                <a:gd name="T25" fmla="*/ 17 h 94"/>
                <a:gd name="T26" fmla="*/ 36 w 37"/>
                <a:gd name="T27" fmla="*/ 10 h 94"/>
                <a:gd name="T28" fmla="*/ 33 w 37"/>
                <a:gd name="T29" fmla="*/ 5 h 94"/>
                <a:gd name="T30" fmla="*/ 28 w 37"/>
                <a:gd name="T31" fmla="*/ 2 h 94"/>
                <a:gd name="T32" fmla="*/ 22 w 37"/>
                <a:gd name="T33" fmla="*/ 0 h 94"/>
                <a:gd name="T34" fmla="*/ 22 w 37"/>
                <a:gd name="T35" fmla="*/ 0 h 94"/>
                <a:gd name="T36" fmla="*/ 15 w 37"/>
                <a:gd name="T37" fmla="*/ 1 h 94"/>
                <a:gd name="T38" fmla="*/ 11 w 37"/>
                <a:gd name="T39" fmla="*/ 4 h 94"/>
                <a:gd name="T40" fmla="*/ 6 w 37"/>
                <a:gd name="T41" fmla="*/ 8 h 94"/>
                <a:gd name="T42" fmla="*/ 5 w 37"/>
                <a:gd name="T43" fmla="*/ 15 h 94"/>
                <a:gd name="T44" fmla="*/ 0 w 37"/>
                <a:gd name="T45" fmla="*/ 7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94">
                  <a:moveTo>
                    <a:pt x="0" y="77"/>
                  </a:moveTo>
                  <a:lnTo>
                    <a:pt x="0" y="77"/>
                  </a:lnTo>
                  <a:lnTo>
                    <a:pt x="2" y="84"/>
                  </a:lnTo>
                  <a:lnTo>
                    <a:pt x="5" y="88"/>
                  </a:lnTo>
                  <a:lnTo>
                    <a:pt x="9" y="92"/>
                  </a:lnTo>
                  <a:lnTo>
                    <a:pt x="16" y="94"/>
                  </a:lnTo>
                  <a:lnTo>
                    <a:pt x="16" y="94"/>
                  </a:lnTo>
                  <a:lnTo>
                    <a:pt x="22" y="94"/>
                  </a:lnTo>
                  <a:lnTo>
                    <a:pt x="27" y="90"/>
                  </a:lnTo>
                  <a:lnTo>
                    <a:pt x="31" y="85"/>
                  </a:lnTo>
                  <a:lnTo>
                    <a:pt x="33" y="79"/>
                  </a:lnTo>
                  <a:lnTo>
                    <a:pt x="37" y="17"/>
                  </a:lnTo>
                  <a:lnTo>
                    <a:pt x="37" y="17"/>
                  </a:lnTo>
                  <a:lnTo>
                    <a:pt x="36" y="10"/>
                  </a:lnTo>
                  <a:lnTo>
                    <a:pt x="33" y="5"/>
                  </a:lnTo>
                  <a:lnTo>
                    <a:pt x="28" y="2"/>
                  </a:lnTo>
                  <a:lnTo>
                    <a:pt x="22" y="0"/>
                  </a:lnTo>
                  <a:lnTo>
                    <a:pt x="22" y="0"/>
                  </a:lnTo>
                  <a:lnTo>
                    <a:pt x="15" y="1"/>
                  </a:lnTo>
                  <a:lnTo>
                    <a:pt x="11" y="4"/>
                  </a:lnTo>
                  <a:lnTo>
                    <a:pt x="6" y="8"/>
                  </a:lnTo>
                  <a:lnTo>
                    <a:pt x="5" y="15"/>
                  </a:lnTo>
                  <a:lnTo>
                    <a:pt x="0"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2" name="Freeform 2549"/>
            <p:cNvSpPr>
              <a:spLocks/>
            </p:cNvSpPr>
            <p:nvPr/>
          </p:nvSpPr>
          <p:spPr bwMode="auto">
            <a:xfrm flipH="1">
              <a:off x="1934061" y="38956"/>
              <a:ext cx="27808" cy="8687"/>
            </a:xfrm>
            <a:custGeom>
              <a:avLst/>
              <a:gdLst>
                <a:gd name="T0" fmla="*/ 81 w 98"/>
                <a:gd name="T1" fmla="*/ 34 h 34"/>
                <a:gd name="T2" fmla="*/ 81 w 98"/>
                <a:gd name="T3" fmla="*/ 34 h 34"/>
                <a:gd name="T4" fmla="*/ 86 w 98"/>
                <a:gd name="T5" fmla="*/ 33 h 34"/>
                <a:gd name="T6" fmla="*/ 92 w 98"/>
                <a:gd name="T7" fmla="*/ 31 h 34"/>
                <a:gd name="T8" fmla="*/ 97 w 98"/>
                <a:gd name="T9" fmla="*/ 26 h 34"/>
                <a:gd name="T10" fmla="*/ 98 w 98"/>
                <a:gd name="T11" fmla="*/ 20 h 34"/>
                <a:gd name="T12" fmla="*/ 98 w 98"/>
                <a:gd name="T13" fmla="*/ 20 h 34"/>
                <a:gd name="T14" fmla="*/ 97 w 98"/>
                <a:gd name="T15" fmla="*/ 14 h 34"/>
                <a:gd name="T16" fmla="*/ 93 w 98"/>
                <a:gd name="T17" fmla="*/ 8 h 34"/>
                <a:gd name="T18" fmla="*/ 89 w 98"/>
                <a:gd name="T19" fmla="*/ 5 h 34"/>
                <a:gd name="T20" fmla="*/ 83 w 98"/>
                <a:gd name="T21" fmla="*/ 3 h 34"/>
                <a:gd name="T22" fmla="*/ 17 w 98"/>
                <a:gd name="T23" fmla="*/ 0 h 34"/>
                <a:gd name="T24" fmla="*/ 17 w 98"/>
                <a:gd name="T25" fmla="*/ 0 h 34"/>
                <a:gd name="T26" fmla="*/ 11 w 98"/>
                <a:gd name="T27" fmla="*/ 1 h 34"/>
                <a:gd name="T28" fmla="*/ 6 w 98"/>
                <a:gd name="T29" fmla="*/ 3 h 34"/>
                <a:gd name="T30" fmla="*/ 1 w 98"/>
                <a:gd name="T31" fmla="*/ 8 h 34"/>
                <a:gd name="T32" fmla="*/ 0 w 98"/>
                <a:gd name="T33" fmla="*/ 14 h 34"/>
                <a:gd name="T34" fmla="*/ 0 w 98"/>
                <a:gd name="T35" fmla="*/ 14 h 34"/>
                <a:gd name="T36" fmla="*/ 1 w 98"/>
                <a:gd name="T37" fmla="*/ 20 h 34"/>
                <a:gd name="T38" fmla="*/ 5 w 98"/>
                <a:gd name="T39" fmla="*/ 26 h 34"/>
                <a:gd name="T40" fmla="*/ 9 w 98"/>
                <a:gd name="T41" fmla="*/ 29 h 34"/>
                <a:gd name="T42" fmla="*/ 15 w 98"/>
                <a:gd name="T43" fmla="*/ 31 h 34"/>
                <a:gd name="T44" fmla="*/ 81 w 98"/>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34">
                  <a:moveTo>
                    <a:pt x="81" y="34"/>
                  </a:moveTo>
                  <a:lnTo>
                    <a:pt x="81" y="34"/>
                  </a:lnTo>
                  <a:lnTo>
                    <a:pt x="86" y="33"/>
                  </a:lnTo>
                  <a:lnTo>
                    <a:pt x="92" y="31"/>
                  </a:lnTo>
                  <a:lnTo>
                    <a:pt x="97" y="26"/>
                  </a:lnTo>
                  <a:lnTo>
                    <a:pt x="98" y="20"/>
                  </a:lnTo>
                  <a:lnTo>
                    <a:pt x="98" y="20"/>
                  </a:lnTo>
                  <a:lnTo>
                    <a:pt x="97" y="14"/>
                  </a:lnTo>
                  <a:lnTo>
                    <a:pt x="93" y="8"/>
                  </a:lnTo>
                  <a:lnTo>
                    <a:pt x="89" y="5"/>
                  </a:lnTo>
                  <a:lnTo>
                    <a:pt x="83" y="3"/>
                  </a:lnTo>
                  <a:lnTo>
                    <a:pt x="17" y="0"/>
                  </a:lnTo>
                  <a:lnTo>
                    <a:pt x="17" y="0"/>
                  </a:lnTo>
                  <a:lnTo>
                    <a:pt x="11" y="1"/>
                  </a:lnTo>
                  <a:lnTo>
                    <a:pt x="6" y="3"/>
                  </a:lnTo>
                  <a:lnTo>
                    <a:pt x="1" y="8"/>
                  </a:lnTo>
                  <a:lnTo>
                    <a:pt x="0" y="14"/>
                  </a:lnTo>
                  <a:lnTo>
                    <a:pt x="0" y="14"/>
                  </a:lnTo>
                  <a:lnTo>
                    <a:pt x="1" y="20"/>
                  </a:lnTo>
                  <a:lnTo>
                    <a:pt x="5" y="26"/>
                  </a:lnTo>
                  <a:lnTo>
                    <a:pt x="9" y="29"/>
                  </a:lnTo>
                  <a:lnTo>
                    <a:pt x="15" y="31"/>
                  </a:lnTo>
                  <a:lnTo>
                    <a:pt x="8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3" name="Freeform 2550"/>
            <p:cNvSpPr>
              <a:spLocks/>
            </p:cNvSpPr>
            <p:nvPr/>
          </p:nvSpPr>
          <p:spPr bwMode="auto">
            <a:xfrm flipH="1">
              <a:off x="2168691" y="-155636"/>
              <a:ext cx="311102" cy="500380"/>
            </a:xfrm>
            <a:custGeom>
              <a:avLst/>
              <a:gdLst>
                <a:gd name="T0" fmla="*/ 939 w 1073"/>
                <a:gd name="T1" fmla="*/ 0 h 2013"/>
                <a:gd name="T2" fmla="*/ 0 w 1073"/>
                <a:gd name="T3" fmla="*/ 450 h 2013"/>
                <a:gd name="T4" fmla="*/ 820 w 1073"/>
                <a:gd name="T5" fmla="*/ 2013 h 2013"/>
                <a:gd name="T6" fmla="*/ 1073 w 1073"/>
                <a:gd name="T7" fmla="*/ 1892 h 2013"/>
                <a:gd name="T8" fmla="*/ 939 w 1073"/>
                <a:gd name="T9" fmla="*/ 0 h 2013"/>
              </a:gdLst>
              <a:ahLst/>
              <a:cxnLst>
                <a:cxn ang="0">
                  <a:pos x="T0" y="T1"/>
                </a:cxn>
                <a:cxn ang="0">
                  <a:pos x="T2" y="T3"/>
                </a:cxn>
                <a:cxn ang="0">
                  <a:pos x="T4" y="T5"/>
                </a:cxn>
                <a:cxn ang="0">
                  <a:pos x="T6" y="T7"/>
                </a:cxn>
                <a:cxn ang="0">
                  <a:pos x="T8" y="T9"/>
                </a:cxn>
              </a:cxnLst>
              <a:rect l="0" t="0" r="r" b="b"/>
              <a:pathLst>
                <a:path w="1073" h="2013">
                  <a:moveTo>
                    <a:pt x="939" y="0"/>
                  </a:moveTo>
                  <a:lnTo>
                    <a:pt x="0" y="450"/>
                  </a:lnTo>
                  <a:lnTo>
                    <a:pt x="820" y="2013"/>
                  </a:lnTo>
                  <a:lnTo>
                    <a:pt x="1073" y="1892"/>
                  </a:lnTo>
                  <a:lnTo>
                    <a:pt x="9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4" name="Freeform 2551"/>
            <p:cNvSpPr>
              <a:spLocks/>
            </p:cNvSpPr>
            <p:nvPr/>
          </p:nvSpPr>
          <p:spPr bwMode="auto">
            <a:xfrm flipH="1">
              <a:off x="2168691" y="137989"/>
              <a:ext cx="133826" cy="206754"/>
            </a:xfrm>
            <a:custGeom>
              <a:avLst/>
              <a:gdLst>
                <a:gd name="T0" fmla="*/ 414 w 456"/>
                <a:gd name="T1" fmla="*/ 9 h 832"/>
                <a:gd name="T2" fmla="*/ 414 w 456"/>
                <a:gd name="T3" fmla="*/ 9 h 832"/>
                <a:gd name="T4" fmla="*/ 395 w 456"/>
                <a:gd name="T5" fmla="*/ 6 h 832"/>
                <a:gd name="T6" fmla="*/ 377 w 456"/>
                <a:gd name="T7" fmla="*/ 4 h 832"/>
                <a:gd name="T8" fmla="*/ 360 w 456"/>
                <a:gd name="T9" fmla="*/ 1 h 832"/>
                <a:gd name="T10" fmla="*/ 343 w 456"/>
                <a:gd name="T11" fmla="*/ 0 h 832"/>
                <a:gd name="T12" fmla="*/ 326 w 456"/>
                <a:gd name="T13" fmla="*/ 0 h 832"/>
                <a:gd name="T14" fmla="*/ 310 w 456"/>
                <a:gd name="T15" fmla="*/ 1 h 832"/>
                <a:gd name="T16" fmla="*/ 295 w 456"/>
                <a:gd name="T17" fmla="*/ 2 h 832"/>
                <a:gd name="T18" fmla="*/ 280 w 456"/>
                <a:gd name="T19" fmla="*/ 4 h 832"/>
                <a:gd name="T20" fmla="*/ 266 w 456"/>
                <a:gd name="T21" fmla="*/ 6 h 832"/>
                <a:gd name="T22" fmla="*/ 251 w 456"/>
                <a:gd name="T23" fmla="*/ 9 h 832"/>
                <a:gd name="T24" fmla="*/ 224 w 456"/>
                <a:gd name="T25" fmla="*/ 17 h 832"/>
                <a:gd name="T26" fmla="*/ 199 w 456"/>
                <a:gd name="T27" fmla="*/ 25 h 832"/>
                <a:gd name="T28" fmla="*/ 176 w 456"/>
                <a:gd name="T29" fmla="*/ 37 h 832"/>
                <a:gd name="T30" fmla="*/ 154 w 456"/>
                <a:gd name="T31" fmla="*/ 50 h 832"/>
                <a:gd name="T32" fmla="*/ 134 w 456"/>
                <a:gd name="T33" fmla="*/ 65 h 832"/>
                <a:gd name="T34" fmla="*/ 116 w 456"/>
                <a:gd name="T35" fmla="*/ 81 h 832"/>
                <a:gd name="T36" fmla="*/ 99 w 456"/>
                <a:gd name="T37" fmla="*/ 99 h 832"/>
                <a:gd name="T38" fmla="*/ 84 w 456"/>
                <a:gd name="T39" fmla="*/ 118 h 832"/>
                <a:gd name="T40" fmla="*/ 69 w 456"/>
                <a:gd name="T41" fmla="*/ 137 h 832"/>
                <a:gd name="T42" fmla="*/ 57 w 456"/>
                <a:gd name="T43" fmla="*/ 158 h 832"/>
                <a:gd name="T44" fmla="*/ 46 w 456"/>
                <a:gd name="T45" fmla="*/ 180 h 832"/>
                <a:gd name="T46" fmla="*/ 36 w 456"/>
                <a:gd name="T47" fmla="*/ 202 h 832"/>
                <a:gd name="T48" fmla="*/ 28 w 456"/>
                <a:gd name="T49" fmla="*/ 225 h 832"/>
                <a:gd name="T50" fmla="*/ 20 w 456"/>
                <a:gd name="T51" fmla="*/ 248 h 832"/>
                <a:gd name="T52" fmla="*/ 14 w 456"/>
                <a:gd name="T53" fmla="*/ 270 h 832"/>
                <a:gd name="T54" fmla="*/ 9 w 456"/>
                <a:gd name="T55" fmla="*/ 293 h 832"/>
                <a:gd name="T56" fmla="*/ 5 w 456"/>
                <a:gd name="T57" fmla="*/ 316 h 832"/>
                <a:gd name="T58" fmla="*/ 2 w 456"/>
                <a:gd name="T59" fmla="*/ 338 h 832"/>
                <a:gd name="T60" fmla="*/ 1 w 456"/>
                <a:gd name="T61" fmla="*/ 360 h 832"/>
                <a:gd name="T62" fmla="*/ 0 w 456"/>
                <a:gd name="T63" fmla="*/ 382 h 832"/>
                <a:gd name="T64" fmla="*/ 0 w 456"/>
                <a:gd name="T65" fmla="*/ 402 h 832"/>
                <a:gd name="T66" fmla="*/ 1 w 456"/>
                <a:gd name="T67" fmla="*/ 421 h 832"/>
                <a:gd name="T68" fmla="*/ 2 w 456"/>
                <a:gd name="T69" fmla="*/ 440 h 832"/>
                <a:gd name="T70" fmla="*/ 4 w 456"/>
                <a:gd name="T71" fmla="*/ 457 h 832"/>
                <a:gd name="T72" fmla="*/ 7 w 456"/>
                <a:gd name="T73" fmla="*/ 472 h 832"/>
                <a:gd name="T74" fmla="*/ 12 w 456"/>
                <a:gd name="T75" fmla="*/ 487 h 832"/>
                <a:gd name="T76" fmla="*/ 16 w 456"/>
                <a:gd name="T77" fmla="*/ 499 h 832"/>
                <a:gd name="T78" fmla="*/ 203 w 456"/>
                <a:gd name="T79" fmla="*/ 832 h 832"/>
                <a:gd name="T80" fmla="*/ 456 w 456"/>
                <a:gd name="T81" fmla="*/ 711 h 832"/>
                <a:gd name="T82" fmla="*/ 414 w 456"/>
                <a:gd name="T83" fmla="*/ 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6" h="832">
                  <a:moveTo>
                    <a:pt x="414" y="9"/>
                  </a:moveTo>
                  <a:lnTo>
                    <a:pt x="414" y="9"/>
                  </a:lnTo>
                  <a:lnTo>
                    <a:pt x="395" y="6"/>
                  </a:lnTo>
                  <a:lnTo>
                    <a:pt x="377" y="4"/>
                  </a:lnTo>
                  <a:lnTo>
                    <a:pt x="360" y="1"/>
                  </a:lnTo>
                  <a:lnTo>
                    <a:pt x="343" y="0"/>
                  </a:lnTo>
                  <a:lnTo>
                    <a:pt x="326" y="0"/>
                  </a:lnTo>
                  <a:lnTo>
                    <a:pt x="310" y="1"/>
                  </a:lnTo>
                  <a:lnTo>
                    <a:pt x="295" y="2"/>
                  </a:lnTo>
                  <a:lnTo>
                    <a:pt x="280" y="4"/>
                  </a:lnTo>
                  <a:lnTo>
                    <a:pt x="266" y="6"/>
                  </a:lnTo>
                  <a:lnTo>
                    <a:pt x="251" y="9"/>
                  </a:lnTo>
                  <a:lnTo>
                    <a:pt x="224" y="17"/>
                  </a:lnTo>
                  <a:lnTo>
                    <a:pt x="199" y="25"/>
                  </a:lnTo>
                  <a:lnTo>
                    <a:pt x="176" y="37"/>
                  </a:lnTo>
                  <a:lnTo>
                    <a:pt x="154" y="50"/>
                  </a:lnTo>
                  <a:lnTo>
                    <a:pt x="134" y="65"/>
                  </a:lnTo>
                  <a:lnTo>
                    <a:pt x="116" y="81"/>
                  </a:lnTo>
                  <a:lnTo>
                    <a:pt x="99" y="99"/>
                  </a:lnTo>
                  <a:lnTo>
                    <a:pt x="84" y="118"/>
                  </a:lnTo>
                  <a:lnTo>
                    <a:pt x="69" y="137"/>
                  </a:lnTo>
                  <a:lnTo>
                    <a:pt x="57" y="158"/>
                  </a:lnTo>
                  <a:lnTo>
                    <a:pt x="46" y="180"/>
                  </a:lnTo>
                  <a:lnTo>
                    <a:pt x="36" y="202"/>
                  </a:lnTo>
                  <a:lnTo>
                    <a:pt x="28" y="225"/>
                  </a:lnTo>
                  <a:lnTo>
                    <a:pt x="20" y="248"/>
                  </a:lnTo>
                  <a:lnTo>
                    <a:pt x="14" y="270"/>
                  </a:lnTo>
                  <a:lnTo>
                    <a:pt x="9" y="293"/>
                  </a:lnTo>
                  <a:lnTo>
                    <a:pt x="5" y="316"/>
                  </a:lnTo>
                  <a:lnTo>
                    <a:pt x="2" y="338"/>
                  </a:lnTo>
                  <a:lnTo>
                    <a:pt x="1" y="360"/>
                  </a:lnTo>
                  <a:lnTo>
                    <a:pt x="0" y="382"/>
                  </a:lnTo>
                  <a:lnTo>
                    <a:pt x="0" y="402"/>
                  </a:lnTo>
                  <a:lnTo>
                    <a:pt x="1" y="421"/>
                  </a:lnTo>
                  <a:lnTo>
                    <a:pt x="2" y="440"/>
                  </a:lnTo>
                  <a:lnTo>
                    <a:pt x="4" y="457"/>
                  </a:lnTo>
                  <a:lnTo>
                    <a:pt x="7" y="472"/>
                  </a:lnTo>
                  <a:lnTo>
                    <a:pt x="12" y="487"/>
                  </a:lnTo>
                  <a:lnTo>
                    <a:pt x="16" y="499"/>
                  </a:lnTo>
                  <a:lnTo>
                    <a:pt x="203" y="832"/>
                  </a:lnTo>
                  <a:lnTo>
                    <a:pt x="456" y="711"/>
                  </a:lnTo>
                  <a:lnTo>
                    <a:pt x="414" y="9"/>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5" name="Freeform 2552"/>
            <p:cNvSpPr>
              <a:spLocks/>
            </p:cNvSpPr>
            <p:nvPr/>
          </p:nvSpPr>
          <p:spPr bwMode="auto">
            <a:xfrm flipH="1">
              <a:off x="2229521" y="261347"/>
              <a:ext cx="926354" cy="484743"/>
            </a:xfrm>
            <a:custGeom>
              <a:avLst/>
              <a:gdLst>
                <a:gd name="T0" fmla="*/ 2975 w 3194"/>
                <a:gd name="T1" fmla="*/ 0 h 1952"/>
                <a:gd name="T2" fmla="*/ 0 w 3194"/>
                <a:gd name="T3" fmla="*/ 1426 h 1952"/>
                <a:gd name="T4" fmla="*/ 0 w 3194"/>
                <a:gd name="T5" fmla="*/ 1952 h 1952"/>
                <a:gd name="T6" fmla="*/ 3194 w 3194"/>
                <a:gd name="T7" fmla="*/ 420 h 1952"/>
                <a:gd name="T8" fmla="*/ 2975 w 3194"/>
                <a:gd name="T9" fmla="*/ 0 h 1952"/>
              </a:gdLst>
              <a:ahLst/>
              <a:cxnLst>
                <a:cxn ang="0">
                  <a:pos x="T0" y="T1"/>
                </a:cxn>
                <a:cxn ang="0">
                  <a:pos x="T2" y="T3"/>
                </a:cxn>
                <a:cxn ang="0">
                  <a:pos x="T4" y="T5"/>
                </a:cxn>
                <a:cxn ang="0">
                  <a:pos x="T6" y="T7"/>
                </a:cxn>
                <a:cxn ang="0">
                  <a:pos x="T8" y="T9"/>
                </a:cxn>
              </a:cxnLst>
              <a:rect l="0" t="0" r="r" b="b"/>
              <a:pathLst>
                <a:path w="3194" h="1952">
                  <a:moveTo>
                    <a:pt x="2975" y="0"/>
                  </a:moveTo>
                  <a:lnTo>
                    <a:pt x="0" y="1426"/>
                  </a:lnTo>
                  <a:lnTo>
                    <a:pt x="0" y="1952"/>
                  </a:lnTo>
                  <a:lnTo>
                    <a:pt x="3194" y="420"/>
                  </a:lnTo>
                  <a:lnTo>
                    <a:pt x="2975" y="0"/>
                  </a:lnTo>
                  <a:close/>
                </a:path>
              </a:pathLst>
            </a:custGeom>
            <a:solidFill>
              <a:srgbClr val="358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6" name="Freeform 2553"/>
            <p:cNvSpPr>
              <a:spLocks/>
            </p:cNvSpPr>
            <p:nvPr/>
          </p:nvSpPr>
          <p:spPr bwMode="auto">
            <a:xfrm flipH="1">
              <a:off x="1659457" y="139727"/>
              <a:ext cx="620466" cy="622000"/>
            </a:xfrm>
            <a:custGeom>
              <a:avLst/>
              <a:gdLst>
                <a:gd name="T0" fmla="*/ 520 w 2146"/>
                <a:gd name="T1" fmla="*/ 103 h 2507"/>
                <a:gd name="T2" fmla="*/ 2146 w 2146"/>
                <a:gd name="T3" fmla="*/ 2059 h 2507"/>
                <a:gd name="T4" fmla="*/ 1808 w 2146"/>
                <a:gd name="T5" fmla="*/ 2507 h 2507"/>
                <a:gd name="T6" fmla="*/ 78 w 2146"/>
                <a:gd name="T7" fmla="*/ 438 h 2507"/>
                <a:gd name="T8" fmla="*/ 78 w 2146"/>
                <a:gd name="T9" fmla="*/ 438 h 2507"/>
                <a:gd name="T10" fmla="*/ 66 w 2146"/>
                <a:gd name="T11" fmla="*/ 423 h 2507"/>
                <a:gd name="T12" fmla="*/ 55 w 2146"/>
                <a:gd name="T13" fmla="*/ 409 h 2507"/>
                <a:gd name="T14" fmla="*/ 45 w 2146"/>
                <a:gd name="T15" fmla="*/ 395 h 2507"/>
                <a:gd name="T16" fmla="*/ 36 w 2146"/>
                <a:gd name="T17" fmla="*/ 380 h 2507"/>
                <a:gd name="T18" fmla="*/ 28 w 2146"/>
                <a:gd name="T19" fmla="*/ 366 h 2507"/>
                <a:gd name="T20" fmla="*/ 21 w 2146"/>
                <a:gd name="T21" fmla="*/ 352 h 2507"/>
                <a:gd name="T22" fmla="*/ 15 w 2146"/>
                <a:gd name="T23" fmla="*/ 338 h 2507"/>
                <a:gd name="T24" fmla="*/ 11 w 2146"/>
                <a:gd name="T25" fmla="*/ 324 h 2507"/>
                <a:gd name="T26" fmla="*/ 6 w 2146"/>
                <a:gd name="T27" fmla="*/ 310 h 2507"/>
                <a:gd name="T28" fmla="*/ 3 w 2146"/>
                <a:gd name="T29" fmla="*/ 296 h 2507"/>
                <a:gd name="T30" fmla="*/ 1 w 2146"/>
                <a:gd name="T31" fmla="*/ 283 h 2507"/>
                <a:gd name="T32" fmla="*/ 0 w 2146"/>
                <a:gd name="T33" fmla="*/ 269 h 2507"/>
                <a:gd name="T34" fmla="*/ 0 w 2146"/>
                <a:gd name="T35" fmla="*/ 256 h 2507"/>
                <a:gd name="T36" fmla="*/ 0 w 2146"/>
                <a:gd name="T37" fmla="*/ 243 h 2507"/>
                <a:gd name="T38" fmla="*/ 1 w 2146"/>
                <a:gd name="T39" fmla="*/ 230 h 2507"/>
                <a:gd name="T40" fmla="*/ 3 w 2146"/>
                <a:gd name="T41" fmla="*/ 217 h 2507"/>
                <a:gd name="T42" fmla="*/ 5 w 2146"/>
                <a:gd name="T43" fmla="*/ 205 h 2507"/>
                <a:gd name="T44" fmla="*/ 9 w 2146"/>
                <a:gd name="T45" fmla="*/ 193 h 2507"/>
                <a:gd name="T46" fmla="*/ 13 w 2146"/>
                <a:gd name="T47" fmla="*/ 181 h 2507"/>
                <a:gd name="T48" fmla="*/ 18 w 2146"/>
                <a:gd name="T49" fmla="*/ 169 h 2507"/>
                <a:gd name="T50" fmla="*/ 23 w 2146"/>
                <a:gd name="T51" fmla="*/ 158 h 2507"/>
                <a:gd name="T52" fmla="*/ 29 w 2146"/>
                <a:gd name="T53" fmla="*/ 147 h 2507"/>
                <a:gd name="T54" fmla="*/ 42 w 2146"/>
                <a:gd name="T55" fmla="*/ 126 h 2507"/>
                <a:gd name="T56" fmla="*/ 58 w 2146"/>
                <a:gd name="T57" fmla="*/ 106 h 2507"/>
                <a:gd name="T58" fmla="*/ 76 w 2146"/>
                <a:gd name="T59" fmla="*/ 87 h 2507"/>
                <a:gd name="T60" fmla="*/ 96 w 2146"/>
                <a:gd name="T61" fmla="*/ 71 h 2507"/>
                <a:gd name="T62" fmla="*/ 117 w 2146"/>
                <a:gd name="T63" fmla="*/ 55 h 2507"/>
                <a:gd name="T64" fmla="*/ 140 w 2146"/>
                <a:gd name="T65" fmla="*/ 42 h 2507"/>
                <a:gd name="T66" fmla="*/ 163 w 2146"/>
                <a:gd name="T67" fmla="*/ 30 h 2507"/>
                <a:gd name="T68" fmla="*/ 189 w 2146"/>
                <a:gd name="T69" fmla="*/ 20 h 2507"/>
                <a:gd name="T70" fmla="*/ 215 w 2146"/>
                <a:gd name="T71" fmla="*/ 12 h 2507"/>
                <a:gd name="T72" fmla="*/ 241 w 2146"/>
                <a:gd name="T73" fmla="*/ 5 h 2507"/>
                <a:gd name="T74" fmla="*/ 268 w 2146"/>
                <a:gd name="T75" fmla="*/ 2 h 2507"/>
                <a:gd name="T76" fmla="*/ 295 w 2146"/>
                <a:gd name="T77" fmla="*/ 0 h 2507"/>
                <a:gd name="T78" fmla="*/ 323 w 2146"/>
                <a:gd name="T79" fmla="*/ 1 h 2507"/>
                <a:gd name="T80" fmla="*/ 350 w 2146"/>
                <a:gd name="T81" fmla="*/ 4 h 2507"/>
                <a:gd name="T82" fmla="*/ 363 w 2146"/>
                <a:gd name="T83" fmla="*/ 7 h 2507"/>
                <a:gd name="T84" fmla="*/ 377 w 2146"/>
                <a:gd name="T85" fmla="*/ 9 h 2507"/>
                <a:gd name="T86" fmla="*/ 390 w 2146"/>
                <a:gd name="T87" fmla="*/ 14 h 2507"/>
                <a:gd name="T88" fmla="*/ 402 w 2146"/>
                <a:gd name="T89" fmla="*/ 18 h 2507"/>
                <a:gd name="T90" fmla="*/ 416 w 2146"/>
                <a:gd name="T91" fmla="*/ 23 h 2507"/>
                <a:gd name="T92" fmla="*/ 428 w 2146"/>
                <a:gd name="T93" fmla="*/ 30 h 2507"/>
                <a:gd name="T94" fmla="*/ 441 w 2146"/>
                <a:gd name="T95" fmla="*/ 36 h 2507"/>
                <a:gd name="T96" fmla="*/ 453 w 2146"/>
                <a:gd name="T97" fmla="*/ 43 h 2507"/>
                <a:gd name="T98" fmla="*/ 465 w 2146"/>
                <a:gd name="T99" fmla="*/ 52 h 2507"/>
                <a:gd name="T100" fmla="*/ 476 w 2146"/>
                <a:gd name="T101" fmla="*/ 60 h 2507"/>
                <a:gd name="T102" fmla="*/ 488 w 2146"/>
                <a:gd name="T103" fmla="*/ 70 h 2507"/>
                <a:gd name="T104" fmla="*/ 499 w 2146"/>
                <a:gd name="T105" fmla="*/ 81 h 2507"/>
                <a:gd name="T106" fmla="*/ 510 w 2146"/>
                <a:gd name="T107" fmla="*/ 92 h 2507"/>
                <a:gd name="T108" fmla="*/ 520 w 2146"/>
                <a:gd name="T109" fmla="*/ 103 h 2507"/>
                <a:gd name="T110" fmla="*/ 520 w 2146"/>
                <a:gd name="T111" fmla="*/ 103 h 2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46" h="2507">
                  <a:moveTo>
                    <a:pt x="520" y="103"/>
                  </a:moveTo>
                  <a:lnTo>
                    <a:pt x="2146" y="2059"/>
                  </a:lnTo>
                  <a:lnTo>
                    <a:pt x="1808" y="2507"/>
                  </a:lnTo>
                  <a:lnTo>
                    <a:pt x="78" y="438"/>
                  </a:lnTo>
                  <a:lnTo>
                    <a:pt x="78" y="438"/>
                  </a:lnTo>
                  <a:lnTo>
                    <a:pt x="66" y="423"/>
                  </a:lnTo>
                  <a:lnTo>
                    <a:pt x="55" y="409"/>
                  </a:lnTo>
                  <a:lnTo>
                    <a:pt x="45" y="395"/>
                  </a:lnTo>
                  <a:lnTo>
                    <a:pt x="36" y="380"/>
                  </a:lnTo>
                  <a:lnTo>
                    <a:pt x="28" y="366"/>
                  </a:lnTo>
                  <a:lnTo>
                    <a:pt x="21" y="352"/>
                  </a:lnTo>
                  <a:lnTo>
                    <a:pt x="15" y="338"/>
                  </a:lnTo>
                  <a:lnTo>
                    <a:pt x="11" y="324"/>
                  </a:lnTo>
                  <a:lnTo>
                    <a:pt x="6" y="310"/>
                  </a:lnTo>
                  <a:lnTo>
                    <a:pt x="3" y="296"/>
                  </a:lnTo>
                  <a:lnTo>
                    <a:pt x="1" y="283"/>
                  </a:lnTo>
                  <a:lnTo>
                    <a:pt x="0" y="269"/>
                  </a:lnTo>
                  <a:lnTo>
                    <a:pt x="0" y="256"/>
                  </a:lnTo>
                  <a:lnTo>
                    <a:pt x="0" y="243"/>
                  </a:lnTo>
                  <a:lnTo>
                    <a:pt x="1" y="230"/>
                  </a:lnTo>
                  <a:lnTo>
                    <a:pt x="3" y="217"/>
                  </a:lnTo>
                  <a:lnTo>
                    <a:pt x="5" y="205"/>
                  </a:lnTo>
                  <a:lnTo>
                    <a:pt x="9" y="193"/>
                  </a:lnTo>
                  <a:lnTo>
                    <a:pt x="13" y="181"/>
                  </a:lnTo>
                  <a:lnTo>
                    <a:pt x="18" y="169"/>
                  </a:lnTo>
                  <a:lnTo>
                    <a:pt x="23" y="158"/>
                  </a:lnTo>
                  <a:lnTo>
                    <a:pt x="29" y="147"/>
                  </a:lnTo>
                  <a:lnTo>
                    <a:pt x="42" y="126"/>
                  </a:lnTo>
                  <a:lnTo>
                    <a:pt x="58" y="106"/>
                  </a:lnTo>
                  <a:lnTo>
                    <a:pt x="76" y="87"/>
                  </a:lnTo>
                  <a:lnTo>
                    <a:pt x="96" y="71"/>
                  </a:lnTo>
                  <a:lnTo>
                    <a:pt x="117" y="55"/>
                  </a:lnTo>
                  <a:lnTo>
                    <a:pt x="140" y="42"/>
                  </a:lnTo>
                  <a:lnTo>
                    <a:pt x="163" y="30"/>
                  </a:lnTo>
                  <a:lnTo>
                    <a:pt x="189" y="20"/>
                  </a:lnTo>
                  <a:lnTo>
                    <a:pt x="215" y="12"/>
                  </a:lnTo>
                  <a:lnTo>
                    <a:pt x="241" y="5"/>
                  </a:lnTo>
                  <a:lnTo>
                    <a:pt x="268" y="2"/>
                  </a:lnTo>
                  <a:lnTo>
                    <a:pt x="295" y="0"/>
                  </a:lnTo>
                  <a:lnTo>
                    <a:pt x="323" y="1"/>
                  </a:lnTo>
                  <a:lnTo>
                    <a:pt x="350" y="4"/>
                  </a:lnTo>
                  <a:lnTo>
                    <a:pt x="363" y="7"/>
                  </a:lnTo>
                  <a:lnTo>
                    <a:pt x="377" y="9"/>
                  </a:lnTo>
                  <a:lnTo>
                    <a:pt x="390" y="14"/>
                  </a:lnTo>
                  <a:lnTo>
                    <a:pt x="402" y="18"/>
                  </a:lnTo>
                  <a:lnTo>
                    <a:pt x="416" y="23"/>
                  </a:lnTo>
                  <a:lnTo>
                    <a:pt x="428" y="30"/>
                  </a:lnTo>
                  <a:lnTo>
                    <a:pt x="441" y="36"/>
                  </a:lnTo>
                  <a:lnTo>
                    <a:pt x="453" y="43"/>
                  </a:lnTo>
                  <a:lnTo>
                    <a:pt x="465" y="52"/>
                  </a:lnTo>
                  <a:lnTo>
                    <a:pt x="476" y="60"/>
                  </a:lnTo>
                  <a:lnTo>
                    <a:pt x="488" y="70"/>
                  </a:lnTo>
                  <a:lnTo>
                    <a:pt x="499" y="81"/>
                  </a:lnTo>
                  <a:lnTo>
                    <a:pt x="510" y="92"/>
                  </a:lnTo>
                  <a:lnTo>
                    <a:pt x="520" y="103"/>
                  </a:lnTo>
                  <a:lnTo>
                    <a:pt x="520" y="103"/>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7" name="Freeform 2554"/>
            <p:cNvSpPr>
              <a:spLocks/>
            </p:cNvSpPr>
            <p:nvPr/>
          </p:nvSpPr>
          <p:spPr bwMode="auto">
            <a:xfrm flipH="1">
              <a:off x="722675" y="798213"/>
              <a:ext cx="837716" cy="578564"/>
            </a:xfrm>
            <a:custGeom>
              <a:avLst/>
              <a:gdLst>
                <a:gd name="T0" fmla="*/ 1132 w 2887"/>
                <a:gd name="T1" fmla="*/ 0 h 2334"/>
                <a:gd name="T2" fmla="*/ 2873 w 2887"/>
                <a:gd name="T3" fmla="*/ 2007 h 2334"/>
                <a:gd name="T4" fmla="*/ 2887 w 2887"/>
                <a:gd name="T5" fmla="*/ 2082 h 2334"/>
                <a:gd name="T6" fmla="*/ 2887 w 2887"/>
                <a:gd name="T7" fmla="*/ 2092 h 2334"/>
                <a:gd name="T8" fmla="*/ 1530 w 2887"/>
                <a:gd name="T9" fmla="*/ 2334 h 2334"/>
                <a:gd name="T10" fmla="*/ 1024 w 2887"/>
                <a:gd name="T11" fmla="*/ 2260 h 2334"/>
                <a:gd name="T12" fmla="*/ 0 w 2887"/>
                <a:gd name="T13" fmla="*/ 1079 h 2334"/>
                <a:gd name="T14" fmla="*/ 1132 w 2887"/>
                <a:gd name="T15" fmla="*/ 0 h 2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7" h="2334">
                  <a:moveTo>
                    <a:pt x="1132" y="0"/>
                  </a:moveTo>
                  <a:lnTo>
                    <a:pt x="2873" y="2007"/>
                  </a:lnTo>
                  <a:lnTo>
                    <a:pt x="2887" y="2082"/>
                  </a:lnTo>
                  <a:lnTo>
                    <a:pt x="2887" y="2092"/>
                  </a:lnTo>
                  <a:lnTo>
                    <a:pt x="1530" y="2334"/>
                  </a:lnTo>
                  <a:lnTo>
                    <a:pt x="1024" y="2260"/>
                  </a:lnTo>
                  <a:lnTo>
                    <a:pt x="0" y="1079"/>
                  </a:lnTo>
                  <a:lnTo>
                    <a:pt x="1132" y="0"/>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8" name="Freeform 2555"/>
            <p:cNvSpPr>
              <a:spLocks/>
            </p:cNvSpPr>
            <p:nvPr/>
          </p:nvSpPr>
          <p:spPr bwMode="auto">
            <a:xfrm flipH="1">
              <a:off x="1468277" y="780839"/>
              <a:ext cx="759506" cy="288414"/>
            </a:xfrm>
            <a:custGeom>
              <a:avLst/>
              <a:gdLst>
                <a:gd name="T0" fmla="*/ 1179 w 2621"/>
                <a:gd name="T1" fmla="*/ 889 h 1162"/>
                <a:gd name="T2" fmla="*/ 1195 w 2621"/>
                <a:gd name="T3" fmla="*/ 898 h 1162"/>
                <a:gd name="T4" fmla="*/ 1247 w 2621"/>
                <a:gd name="T5" fmla="*/ 916 h 1162"/>
                <a:gd name="T6" fmla="*/ 1359 w 2621"/>
                <a:gd name="T7" fmla="*/ 951 h 1162"/>
                <a:gd name="T8" fmla="*/ 1560 w 2621"/>
                <a:gd name="T9" fmla="*/ 1006 h 1162"/>
                <a:gd name="T10" fmla="*/ 1797 w 2621"/>
                <a:gd name="T11" fmla="*/ 1062 h 1162"/>
                <a:gd name="T12" fmla="*/ 2042 w 2621"/>
                <a:gd name="T13" fmla="*/ 1112 h 1162"/>
                <a:gd name="T14" fmla="*/ 2160 w 2621"/>
                <a:gd name="T15" fmla="*/ 1131 h 1162"/>
                <a:gd name="T16" fmla="*/ 2272 w 2621"/>
                <a:gd name="T17" fmla="*/ 1147 h 1162"/>
                <a:gd name="T18" fmla="*/ 2373 w 2621"/>
                <a:gd name="T19" fmla="*/ 1157 h 1162"/>
                <a:gd name="T20" fmla="*/ 2462 w 2621"/>
                <a:gd name="T21" fmla="*/ 1162 h 1162"/>
                <a:gd name="T22" fmla="*/ 2534 w 2621"/>
                <a:gd name="T23" fmla="*/ 1158 h 1162"/>
                <a:gd name="T24" fmla="*/ 2562 w 2621"/>
                <a:gd name="T25" fmla="*/ 1153 h 1162"/>
                <a:gd name="T26" fmla="*/ 2585 w 2621"/>
                <a:gd name="T27" fmla="*/ 1146 h 1162"/>
                <a:gd name="T28" fmla="*/ 2603 w 2621"/>
                <a:gd name="T29" fmla="*/ 1137 h 1162"/>
                <a:gd name="T30" fmla="*/ 2615 w 2621"/>
                <a:gd name="T31" fmla="*/ 1125 h 1162"/>
                <a:gd name="T32" fmla="*/ 2618 w 2621"/>
                <a:gd name="T33" fmla="*/ 1118 h 1162"/>
                <a:gd name="T34" fmla="*/ 2621 w 2621"/>
                <a:gd name="T35" fmla="*/ 1103 h 1162"/>
                <a:gd name="T36" fmla="*/ 2618 w 2621"/>
                <a:gd name="T37" fmla="*/ 1086 h 1162"/>
                <a:gd name="T38" fmla="*/ 2609 w 2621"/>
                <a:gd name="T39" fmla="*/ 1068 h 1162"/>
                <a:gd name="T40" fmla="*/ 2597 w 2621"/>
                <a:gd name="T41" fmla="*/ 1048 h 1162"/>
                <a:gd name="T42" fmla="*/ 2569 w 2621"/>
                <a:gd name="T43" fmla="*/ 1016 h 1162"/>
                <a:gd name="T44" fmla="*/ 2517 w 2621"/>
                <a:gd name="T45" fmla="*/ 969 h 1162"/>
                <a:gd name="T46" fmla="*/ 2452 w 2621"/>
                <a:gd name="T47" fmla="*/ 919 h 1162"/>
                <a:gd name="T48" fmla="*/ 2376 w 2621"/>
                <a:gd name="T49" fmla="*/ 866 h 1162"/>
                <a:gd name="T50" fmla="*/ 2291 w 2621"/>
                <a:gd name="T51" fmla="*/ 812 h 1162"/>
                <a:gd name="T52" fmla="*/ 2109 w 2621"/>
                <a:gd name="T53" fmla="*/ 704 h 1162"/>
                <a:gd name="T54" fmla="*/ 1926 w 2621"/>
                <a:gd name="T55" fmla="*/ 603 h 1162"/>
                <a:gd name="T56" fmla="*/ 1763 w 2621"/>
                <a:gd name="T57" fmla="*/ 518 h 1162"/>
                <a:gd name="T58" fmla="*/ 1605 w 2621"/>
                <a:gd name="T59" fmla="*/ 440 h 1162"/>
                <a:gd name="T60" fmla="*/ 747 w 2621"/>
                <a:gd name="T61" fmla="*/ 74 h 1162"/>
                <a:gd name="T62" fmla="*/ 658 w 2621"/>
                <a:gd name="T63" fmla="*/ 41 h 1162"/>
                <a:gd name="T64" fmla="*/ 577 w 2621"/>
                <a:gd name="T65" fmla="*/ 18 h 1162"/>
                <a:gd name="T66" fmla="*/ 502 w 2621"/>
                <a:gd name="T67" fmla="*/ 4 h 1162"/>
                <a:gd name="T68" fmla="*/ 434 w 2621"/>
                <a:gd name="T69" fmla="*/ 0 h 1162"/>
                <a:gd name="T70" fmla="*/ 372 w 2621"/>
                <a:gd name="T71" fmla="*/ 3 h 1162"/>
                <a:gd name="T72" fmla="*/ 316 w 2621"/>
                <a:gd name="T73" fmla="*/ 13 h 1162"/>
                <a:gd name="T74" fmla="*/ 264 w 2621"/>
                <a:gd name="T75" fmla="*/ 29 h 1162"/>
                <a:gd name="T76" fmla="*/ 220 w 2621"/>
                <a:gd name="T77" fmla="*/ 50 h 1162"/>
                <a:gd name="T78" fmla="*/ 178 w 2621"/>
                <a:gd name="T79" fmla="*/ 76 h 1162"/>
                <a:gd name="T80" fmla="*/ 142 w 2621"/>
                <a:gd name="T81" fmla="*/ 105 h 1162"/>
                <a:gd name="T82" fmla="*/ 110 w 2621"/>
                <a:gd name="T83" fmla="*/ 138 h 1162"/>
                <a:gd name="T84" fmla="*/ 82 w 2621"/>
                <a:gd name="T85" fmla="*/ 171 h 1162"/>
                <a:gd name="T86" fmla="*/ 57 w 2621"/>
                <a:gd name="T87" fmla="*/ 205 h 1162"/>
                <a:gd name="T88" fmla="*/ 16 w 2621"/>
                <a:gd name="T89" fmla="*/ 273 h 1162"/>
                <a:gd name="T90" fmla="*/ 0 w 2621"/>
                <a:gd name="T91" fmla="*/ 30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1" h="1162">
                  <a:moveTo>
                    <a:pt x="0" y="304"/>
                  </a:moveTo>
                  <a:lnTo>
                    <a:pt x="1179" y="889"/>
                  </a:lnTo>
                  <a:lnTo>
                    <a:pt x="1179" y="889"/>
                  </a:lnTo>
                  <a:lnTo>
                    <a:pt x="1195" y="898"/>
                  </a:lnTo>
                  <a:lnTo>
                    <a:pt x="1219" y="907"/>
                  </a:lnTo>
                  <a:lnTo>
                    <a:pt x="1247" y="916"/>
                  </a:lnTo>
                  <a:lnTo>
                    <a:pt x="1280" y="927"/>
                  </a:lnTo>
                  <a:lnTo>
                    <a:pt x="1359" y="951"/>
                  </a:lnTo>
                  <a:lnTo>
                    <a:pt x="1455" y="978"/>
                  </a:lnTo>
                  <a:lnTo>
                    <a:pt x="1560" y="1006"/>
                  </a:lnTo>
                  <a:lnTo>
                    <a:pt x="1676" y="1034"/>
                  </a:lnTo>
                  <a:lnTo>
                    <a:pt x="1797" y="1062"/>
                  </a:lnTo>
                  <a:lnTo>
                    <a:pt x="1919" y="1088"/>
                  </a:lnTo>
                  <a:lnTo>
                    <a:pt x="2042" y="1112"/>
                  </a:lnTo>
                  <a:lnTo>
                    <a:pt x="2102" y="1122"/>
                  </a:lnTo>
                  <a:lnTo>
                    <a:pt x="2160" y="1131"/>
                  </a:lnTo>
                  <a:lnTo>
                    <a:pt x="2217" y="1140"/>
                  </a:lnTo>
                  <a:lnTo>
                    <a:pt x="2272" y="1147"/>
                  </a:lnTo>
                  <a:lnTo>
                    <a:pt x="2324" y="1153"/>
                  </a:lnTo>
                  <a:lnTo>
                    <a:pt x="2373" y="1157"/>
                  </a:lnTo>
                  <a:lnTo>
                    <a:pt x="2419" y="1160"/>
                  </a:lnTo>
                  <a:lnTo>
                    <a:pt x="2462" y="1162"/>
                  </a:lnTo>
                  <a:lnTo>
                    <a:pt x="2500" y="1160"/>
                  </a:lnTo>
                  <a:lnTo>
                    <a:pt x="2534" y="1158"/>
                  </a:lnTo>
                  <a:lnTo>
                    <a:pt x="2548" y="1156"/>
                  </a:lnTo>
                  <a:lnTo>
                    <a:pt x="2562" y="1153"/>
                  </a:lnTo>
                  <a:lnTo>
                    <a:pt x="2574" y="1150"/>
                  </a:lnTo>
                  <a:lnTo>
                    <a:pt x="2585" y="1146"/>
                  </a:lnTo>
                  <a:lnTo>
                    <a:pt x="2595" y="1142"/>
                  </a:lnTo>
                  <a:lnTo>
                    <a:pt x="2603" y="1137"/>
                  </a:lnTo>
                  <a:lnTo>
                    <a:pt x="2610" y="1131"/>
                  </a:lnTo>
                  <a:lnTo>
                    <a:pt x="2615" y="1125"/>
                  </a:lnTo>
                  <a:lnTo>
                    <a:pt x="2615" y="1125"/>
                  </a:lnTo>
                  <a:lnTo>
                    <a:pt x="2618" y="1118"/>
                  </a:lnTo>
                  <a:lnTo>
                    <a:pt x="2620" y="1111"/>
                  </a:lnTo>
                  <a:lnTo>
                    <a:pt x="2621" y="1103"/>
                  </a:lnTo>
                  <a:lnTo>
                    <a:pt x="2620" y="1095"/>
                  </a:lnTo>
                  <a:lnTo>
                    <a:pt x="2618" y="1086"/>
                  </a:lnTo>
                  <a:lnTo>
                    <a:pt x="2615" y="1077"/>
                  </a:lnTo>
                  <a:lnTo>
                    <a:pt x="2609" y="1068"/>
                  </a:lnTo>
                  <a:lnTo>
                    <a:pt x="2603" y="1058"/>
                  </a:lnTo>
                  <a:lnTo>
                    <a:pt x="2597" y="1048"/>
                  </a:lnTo>
                  <a:lnTo>
                    <a:pt x="2588" y="1037"/>
                  </a:lnTo>
                  <a:lnTo>
                    <a:pt x="2569" y="1016"/>
                  </a:lnTo>
                  <a:lnTo>
                    <a:pt x="2544" y="993"/>
                  </a:lnTo>
                  <a:lnTo>
                    <a:pt x="2517" y="969"/>
                  </a:lnTo>
                  <a:lnTo>
                    <a:pt x="2486" y="944"/>
                  </a:lnTo>
                  <a:lnTo>
                    <a:pt x="2452" y="919"/>
                  </a:lnTo>
                  <a:lnTo>
                    <a:pt x="2415" y="893"/>
                  </a:lnTo>
                  <a:lnTo>
                    <a:pt x="2376" y="866"/>
                  </a:lnTo>
                  <a:lnTo>
                    <a:pt x="2334" y="839"/>
                  </a:lnTo>
                  <a:lnTo>
                    <a:pt x="2291" y="812"/>
                  </a:lnTo>
                  <a:lnTo>
                    <a:pt x="2202" y="758"/>
                  </a:lnTo>
                  <a:lnTo>
                    <a:pt x="2109" y="704"/>
                  </a:lnTo>
                  <a:lnTo>
                    <a:pt x="2016" y="652"/>
                  </a:lnTo>
                  <a:lnTo>
                    <a:pt x="1926" y="603"/>
                  </a:lnTo>
                  <a:lnTo>
                    <a:pt x="1841" y="558"/>
                  </a:lnTo>
                  <a:lnTo>
                    <a:pt x="1763" y="518"/>
                  </a:lnTo>
                  <a:lnTo>
                    <a:pt x="1696" y="484"/>
                  </a:lnTo>
                  <a:lnTo>
                    <a:pt x="1605" y="440"/>
                  </a:lnTo>
                  <a:lnTo>
                    <a:pt x="747" y="74"/>
                  </a:lnTo>
                  <a:lnTo>
                    <a:pt x="747" y="74"/>
                  </a:lnTo>
                  <a:lnTo>
                    <a:pt x="702" y="56"/>
                  </a:lnTo>
                  <a:lnTo>
                    <a:pt x="658" y="41"/>
                  </a:lnTo>
                  <a:lnTo>
                    <a:pt x="617" y="28"/>
                  </a:lnTo>
                  <a:lnTo>
                    <a:pt x="577" y="18"/>
                  </a:lnTo>
                  <a:lnTo>
                    <a:pt x="538" y="9"/>
                  </a:lnTo>
                  <a:lnTo>
                    <a:pt x="502" y="4"/>
                  </a:lnTo>
                  <a:lnTo>
                    <a:pt x="467" y="1"/>
                  </a:lnTo>
                  <a:lnTo>
                    <a:pt x="434" y="0"/>
                  </a:lnTo>
                  <a:lnTo>
                    <a:pt x="402" y="0"/>
                  </a:lnTo>
                  <a:lnTo>
                    <a:pt x="372" y="3"/>
                  </a:lnTo>
                  <a:lnTo>
                    <a:pt x="343" y="6"/>
                  </a:lnTo>
                  <a:lnTo>
                    <a:pt x="316" y="13"/>
                  </a:lnTo>
                  <a:lnTo>
                    <a:pt x="289" y="20"/>
                  </a:lnTo>
                  <a:lnTo>
                    <a:pt x="264" y="29"/>
                  </a:lnTo>
                  <a:lnTo>
                    <a:pt x="241" y="38"/>
                  </a:lnTo>
                  <a:lnTo>
                    <a:pt x="220" y="50"/>
                  </a:lnTo>
                  <a:lnTo>
                    <a:pt x="198" y="62"/>
                  </a:lnTo>
                  <a:lnTo>
                    <a:pt x="178" y="76"/>
                  </a:lnTo>
                  <a:lnTo>
                    <a:pt x="159" y="90"/>
                  </a:lnTo>
                  <a:lnTo>
                    <a:pt x="142" y="105"/>
                  </a:lnTo>
                  <a:lnTo>
                    <a:pt x="125" y="122"/>
                  </a:lnTo>
                  <a:lnTo>
                    <a:pt x="110" y="138"/>
                  </a:lnTo>
                  <a:lnTo>
                    <a:pt x="95" y="154"/>
                  </a:lnTo>
                  <a:lnTo>
                    <a:pt x="82" y="171"/>
                  </a:lnTo>
                  <a:lnTo>
                    <a:pt x="68" y="189"/>
                  </a:lnTo>
                  <a:lnTo>
                    <a:pt x="57" y="205"/>
                  </a:lnTo>
                  <a:lnTo>
                    <a:pt x="36" y="239"/>
                  </a:lnTo>
                  <a:lnTo>
                    <a:pt x="16" y="273"/>
                  </a:lnTo>
                  <a:lnTo>
                    <a:pt x="0" y="304"/>
                  </a:lnTo>
                  <a:lnTo>
                    <a:pt x="0" y="304"/>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39" name="Freeform 2556"/>
            <p:cNvSpPr>
              <a:spLocks/>
            </p:cNvSpPr>
            <p:nvPr/>
          </p:nvSpPr>
          <p:spPr bwMode="auto">
            <a:xfrm flipH="1">
              <a:off x="1183245" y="261347"/>
              <a:ext cx="1187054" cy="816592"/>
            </a:xfrm>
            <a:custGeom>
              <a:avLst/>
              <a:gdLst>
                <a:gd name="T0" fmla="*/ 1338 w 4097"/>
                <a:gd name="T1" fmla="*/ 1066 h 3288"/>
                <a:gd name="T2" fmla="*/ 1356 w 4097"/>
                <a:gd name="T3" fmla="*/ 982 h 3288"/>
                <a:gd name="T4" fmla="*/ 1401 w 4097"/>
                <a:gd name="T5" fmla="*/ 911 h 3288"/>
                <a:gd name="T6" fmla="*/ 1469 w 4097"/>
                <a:gd name="T7" fmla="*/ 857 h 3288"/>
                <a:gd name="T8" fmla="*/ 1551 w 4097"/>
                <a:gd name="T9" fmla="*/ 821 h 3288"/>
                <a:gd name="T10" fmla="*/ 1641 w 4097"/>
                <a:gd name="T11" fmla="*/ 806 h 3288"/>
                <a:gd name="T12" fmla="*/ 1734 w 4097"/>
                <a:gd name="T13" fmla="*/ 815 h 3288"/>
                <a:gd name="T14" fmla="*/ 1823 w 4097"/>
                <a:gd name="T15" fmla="*/ 850 h 3288"/>
                <a:gd name="T16" fmla="*/ 1883 w 4097"/>
                <a:gd name="T17" fmla="*/ 894 h 3288"/>
                <a:gd name="T18" fmla="*/ 1879 w 4097"/>
                <a:gd name="T19" fmla="*/ 805 h 3288"/>
                <a:gd name="T20" fmla="*/ 1906 w 4097"/>
                <a:gd name="T21" fmla="*/ 727 h 3288"/>
                <a:gd name="T22" fmla="*/ 1957 w 4097"/>
                <a:gd name="T23" fmla="*/ 662 h 3288"/>
                <a:gd name="T24" fmla="*/ 2027 w 4097"/>
                <a:gd name="T25" fmla="*/ 615 h 3288"/>
                <a:gd name="T26" fmla="*/ 2109 w 4097"/>
                <a:gd name="T27" fmla="*/ 584 h 3288"/>
                <a:gd name="T28" fmla="*/ 2199 w 4097"/>
                <a:gd name="T29" fmla="*/ 575 h 3288"/>
                <a:gd name="T30" fmla="*/ 2289 w 4097"/>
                <a:gd name="T31" fmla="*/ 588 h 3288"/>
                <a:gd name="T32" fmla="*/ 2374 w 4097"/>
                <a:gd name="T33" fmla="*/ 625 h 3288"/>
                <a:gd name="T34" fmla="*/ 2380 w 4097"/>
                <a:gd name="T35" fmla="*/ 562 h 3288"/>
                <a:gd name="T36" fmla="*/ 2414 w 4097"/>
                <a:gd name="T37" fmla="*/ 487 h 3288"/>
                <a:gd name="T38" fmla="*/ 2474 w 4097"/>
                <a:gd name="T39" fmla="*/ 429 h 3288"/>
                <a:gd name="T40" fmla="*/ 2550 w 4097"/>
                <a:gd name="T41" fmla="*/ 389 h 3288"/>
                <a:gd name="T42" fmla="*/ 2636 w 4097"/>
                <a:gd name="T43" fmla="*/ 369 h 3288"/>
                <a:gd name="T44" fmla="*/ 2727 w 4097"/>
                <a:gd name="T45" fmla="*/ 373 h 3288"/>
                <a:gd name="T46" fmla="*/ 2815 w 4097"/>
                <a:gd name="T47" fmla="*/ 402 h 3288"/>
                <a:gd name="T48" fmla="*/ 2893 w 4097"/>
                <a:gd name="T49" fmla="*/ 459 h 3288"/>
                <a:gd name="T50" fmla="*/ 3750 w 4097"/>
                <a:gd name="T51" fmla="*/ 1480 h 3288"/>
                <a:gd name="T52" fmla="*/ 3830 w 4097"/>
                <a:gd name="T53" fmla="*/ 1595 h 3288"/>
                <a:gd name="T54" fmla="*/ 3901 w 4097"/>
                <a:gd name="T55" fmla="*/ 1721 h 3288"/>
                <a:gd name="T56" fmla="*/ 3976 w 4097"/>
                <a:gd name="T57" fmla="*/ 1890 h 3288"/>
                <a:gd name="T58" fmla="*/ 4060 w 4097"/>
                <a:gd name="T59" fmla="*/ 2158 h 3288"/>
                <a:gd name="T60" fmla="*/ 4095 w 4097"/>
                <a:gd name="T61" fmla="*/ 2362 h 3288"/>
                <a:gd name="T62" fmla="*/ 4097 w 4097"/>
                <a:gd name="T63" fmla="*/ 2433 h 3288"/>
                <a:gd name="T64" fmla="*/ 4085 w 4097"/>
                <a:gd name="T65" fmla="*/ 2558 h 3288"/>
                <a:gd name="T66" fmla="*/ 4054 w 4097"/>
                <a:gd name="T67" fmla="*/ 2673 h 3288"/>
                <a:gd name="T68" fmla="*/ 4008 w 4097"/>
                <a:gd name="T69" fmla="*/ 2778 h 3288"/>
                <a:gd name="T70" fmla="*/ 3947 w 4097"/>
                <a:gd name="T71" fmla="*/ 2872 h 3288"/>
                <a:gd name="T72" fmla="*/ 3874 w 4097"/>
                <a:gd name="T73" fmla="*/ 2957 h 3288"/>
                <a:gd name="T74" fmla="*/ 3791 w 4097"/>
                <a:gd name="T75" fmla="*/ 3031 h 3288"/>
                <a:gd name="T76" fmla="*/ 3699 w 4097"/>
                <a:gd name="T77" fmla="*/ 3096 h 3288"/>
                <a:gd name="T78" fmla="*/ 3601 w 4097"/>
                <a:gd name="T79" fmla="*/ 3151 h 3288"/>
                <a:gd name="T80" fmla="*/ 3396 w 4097"/>
                <a:gd name="T81" fmla="*/ 3233 h 3288"/>
                <a:gd name="T82" fmla="*/ 3189 w 4097"/>
                <a:gd name="T83" fmla="*/ 3279 h 3288"/>
                <a:gd name="T84" fmla="*/ 2999 w 4097"/>
                <a:gd name="T85" fmla="*/ 3287 h 3288"/>
                <a:gd name="T86" fmla="*/ 2875 w 4097"/>
                <a:gd name="T87" fmla="*/ 3270 h 3288"/>
                <a:gd name="T88" fmla="*/ 2737 w 4097"/>
                <a:gd name="T89" fmla="*/ 3228 h 3288"/>
                <a:gd name="T90" fmla="*/ 2524 w 4097"/>
                <a:gd name="T91" fmla="*/ 3148 h 3288"/>
                <a:gd name="T92" fmla="*/ 2390 w 4097"/>
                <a:gd name="T93" fmla="*/ 3078 h 3288"/>
                <a:gd name="T94" fmla="*/ 2280 w 4097"/>
                <a:gd name="T95" fmla="*/ 2989 h 3288"/>
                <a:gd name="T96" fmla="*/ 76 w 4097"/>
                <a:gd name="T97" fmla="*/ 439 h 3288"/>
                <a:gd name="T98" fmla="*/ 35 w 4097"/>
                <a:gd name="T99" fmla="*/ 376 h 3288"/>
                <a:gd name="T100" fmla="*/ 10 w 4097"/>
                <a:gd name="T101" fmla="*/ 317 h 3288"/>
                <a:gd name="T102" fmla="*/ 0 w 4097"/>
                <a:gd name="T103" fmla="*/ 259 h 3288"/>
                <a:gd name="T104" fmla="*/ 4 w 4097"/>
                <a:gd name="T105" fmla="*/ 205 h 3288"/>
                <a:gd name="T106" fmla="*/ 19 w 4097"/>
                <a:gd name="T107" fmla="*/ 157 h 3288"/>
                <a:gd name="T108" fmla="*/ 45 w 4097"/>
                <a:gd name="T109" fmla="*/ 112 h 3288"/>
                <a:gd name="T110" fmla="*/ 111 w 4097"/>
                <a:gd name="T111" fmla="*/ 51 h 3288"/>
                <a:gd name="T112" fmla="*/ 210 w 4097"/>
                <a:gd name="T113" fmla="*/ 9 h 3288"/>
                <a:gd name="T114" fmla="*/ 320 w 4097"/>
                <a:gd name="T115" fmla="*/ 1 h 3288"/>
                <a:gd name="T116" fmla="*/ 376 w 4097"/>
                <a:gd name="T117" fmla="*/ 13 h 3288"/>
                <a:gd name="T118" fmla="*/ 431 w 4097"/>
                <a:gd name="T119" fmla="*/ 36 h 3288"/>
                <a:gd name="T120" fmla="*/ 483 w 4097"/>
                <a:gd name="T121" fmla="*/ 70 h 3288"/>
                <a:gd name="T122" fmla="*/ 529 w 4097"/>
                <a:gd name="T123" fmla="*/ 117 h 3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97" h="3288">
                  <a:moveTo>
                    <a:pt x="529" y="117"/>
                  </a:moveTo>
                  <a:lnTo>
                    <a:pt x="1338" y="1089"/>
                  </a:lnTo>
                  <a:lnTo>
                    <a:pt x="1338" y="1089"/>
                  </a:lnTo>
                  <a:lnTo>
                    <a:pt x="1338" y="1066"/>
                  </a:lnTo>
                  <a:lnTo>
                    <a:pt x="1340" y="1043"/>
                  </a:lnTo>
                  <a:lnTo>
                    <a:pt x="1343" y="1022"/>
                  </a:lnTo>
                  <a:lnTo>
                    <a:pt x="1349" y="1001"/>
                  </a:lnTo>
                  <a:lnTo>
                    <a:pt x="1356" y="982"/>
                  </a:lnTo>
                  <a:lnTo>
                    <a:pt x="1365" y="962"/>
                  </a:lnTo>
                  <a:lnTo>
                    <a:pt x="1376" y="944"/>
                  </a:lnTo>
                  <a:lnTo>
                    <a:pt x="1388" y="927"/>
                  </a:lnTo>
                  <a:lnTo>
                    <a:pt x="1401" y="911"/>
                  </a:lnTo>
                  <a:lnTo>
                    <a:pt x="1417" y="895"/>
                  </a:lnTo>
                  <a:lnTo>
                    <a:pt x="1433" y="881"/>
                  </a:lnTo>
                  <a:lnTo>
                    <a:pt x="1451" y="868"/>
                  </a:lnTo>
                  <a:lnTo>
                    <a:pt x="1469" y="857"/>
                  </a:lnTo>
                  <a:lnTo>
                    <a:pt x="1489" y="846"/>
                  </a:lnTo>
                  <a:lnTo>
                    <a:pt x="1509" y="836"/>
                  </a:lnTo>
                  <a:lnTo>
                    <a:pt x="1529" y="827"/>
                  </a:lnTo>
                  <a:lnTo>
                    <a:pt x="1551" y="821"/>
                  </a:lnTo>
                  <a:lnTo>
                    <a:pt x="1573" y="815"/>
                  </a:lnTo>
                  <a:lnTo>
                    <a:pt x="1595" y="811"/>
                  </a:lnTo>
                  <a:lnTo>
                    <a:pt x="1619" y="808"/>
                  </a:lnTo>
                  <a:lnTo>
                    <a:pt x="1641" y="806"/>
                  </a:lnTo>
                  <a:lnTo>
                    <a:pt x="1665" y="806"/>
                  </a:lnTo>
                  <a:lnTo>
                    <a:pt x="1688" y="808"/>
                  </a:lnTo>
                  <a:lnTo>
                    <a:pt x="1711" y="810"/>
                  </a:lnTo>
                  <a:lnTo>
                    <a:pt x="1734" y="815"/>
                  </a:lnTo>
                  <a:lnTo>
                    <a:pt x="1757" y="821"/>
                  </a:lnTo>
                  <a:lnTo>
                    <a:pt x="1779" y="830"/>
                  </a:lnTo>
                  <a:lnTo>
                    <a:pt x="1802" y="838"/>
                  </a:lnTo>
                  <a:lnTo>
                    <a:pt x="1823" y="850"/>
                  </a:lnTo>
                  <a:lnTo>
                    <a:pt x="1843" y="863"/>
                  </a:lnTo>
                  <a:lnTo>
                    <a:pt x="1863" y="878"/>
                  </a:lnTo>
                  <a:lnTo>
                    <a:pt x="1883" y="894"/>
                  </a:lnTo>
                  <a:lnTo>
                    <a:pt x="1883" y="894"/>
                  </a:lnTo>
                  <a:lnTo>
                    <a:pt x="1878" y="872"/>
                  </a:lnTo>
                  <a:lnTo>
                    <a:pt x="1877" y="848"/>
                  </a:lnTo>
                  <a:lnTo>
                    <a:pt x="1877" y="826"/>
                  </a:lnTo>
                  <a:lnTo>
                    <a:pt x="1879" y="805"/>
                  </a:lnTo>
                  <a:lnTo>
                    <a:pt x="1883" y="784"/>
                  </a:lnTo>
                  <a:lnTo>
                    <a:pt x="1889" y="765"/>
                  </a:lnTo>
                  <a:lnTo>
                    <a:pt x="1896" y="745"/>
                  </a:lnTo>
                  <a:lnTo>
                    <a:pt x="1906" y="727"/>
                  </a:lnTo>
                  <a:lnTo>
                    <a:pt x="1916" y="710"/>
                  </a:lnTo>
                  <a:lnTo>
                    <a:pt x="1929" y="692"/>
                  </a:lnTo>
                  <a:lnTo>
                    <a:pt x="1942" y="677"/>
                  </a:lnTo>
                  <a:lnTo>
                    <a:pt x="1957" y="662"/>
                  </a:lnTo>
                  <a:lnTo>
                    <a:pt x="1973" y="649"/>
                  </a:lnTo>
                  <a:lnTo>
                    <a:pt x="1990" y="636"/>
                  </a:lnTo>
                  <a:lnTo>
                    <a:pt x="2008" y="624"/>
                  </a:lnTo>
                  <a:lnTo>
                    <a:pt x="2027" y="615"/>
                  </a:lnTo>
                  <a:lnTo>
                    <a:pt x="2046" y="605"/>
                  </a:lnTo>
                  <a:lnTo>
                    <a:pt x="2067" y="597"/>
                  </a:lnTo>
                  <a:lnTo>
                    <a:pt x="2088" y="590"/>
                  </a:lnTo>
                  <a:lnTo>
                    <a:pt x="2109" y="584"/>
                  </a:lnTo>
                  <a:lnTo>
                    <a:pt x="2132" y="580"/>
                  </a:lnTo>
                  <a:lnTo>
                    <a:pt x="2153" y="577"/>
                  </a:lnTo>
                  <a:lnTo>
                    <a:pt x="2175" y="575"/>
                  </a:lnTo>
                  <a:lnTo>
                    <a:pt x="2199" y="575"/>
                  </a:lnTo>
                  <a:lnTo>
                    <a:pt x="2221" y="576"/>
                  </a:lnTo>
                  <a:lnTo>
                    <a:pt x="2244" y="578"/>
                  </a:lnTo>
                  <a:lnTo>
                    <a:pt x="2266" y="582"/>
                  </a:lnTo>
                  <a:lnTo>
                    <a:pt x="2289" y="588"/>
                  </a:lnTo>
                  <a:lnTo>
                    <a:pt x="2310" y="595"/>
                  </a:lnTo>
                  <a:lnTo>
                    <a:pt x="2332" y="604"/>
                  </a:lnTo>
                  <a:lnTo>
                    <a:pt x="2353" y="614"/>
                  </a:lnTo>
                  <a:lnTo>
                    <a:pt x="2374" y="625"/>
                  </a:lnTo>
                  <a:lnTo>
                    <a:pt x="2374" y="625"/>
                  </a:lnTo>
                  <a:lnTo>
                    <a:pt x="2374" y="604"/>
                  </a:lnTo>
                  <a:lnTo>
                    <a:pt x="2375" y="582"/>
                  </a:lnTo>
                  <a:lnTo>
                    <a:pt x="2380" y="562"/>
                  </a:lnTo>
                  <a:lnTo>
                    <a:pt x="2386" y="541"/>
                  </a:lnTo>
                  <a:lnTo>
                    <a:pt x="2394" y="523"/>
                  </a:lnTo>
                  <a:lnTo>
                    <a:pt x="2403" y="504"/>
                  </a:lnTo>
                  <a:lnTo>
                    <a:pt x="2414" y="487"/>
                  </a:lnTo>
                  <a:lnTo>
                    <a:pt x="2428" y="471"/>
                  </a:lnTo>
                  <a:lnTo>
                    <a:pt x="2441" y="456"/>
                  </a:lnTo>
                  <a:lnTo>
                    <a:pt x="2457" y="442"/>
                  </a:lnTo>
                  <a:lnTo>
                    <a:pt x="2474" y="429"/>
                  </a:lnTo>
                  <a:lnTo>
                    <a:pt x="2491" y="417"/>
                  </a:lnTo>
                  <a:lnTo>
                    <a:pt x="2510" y="406"/>
                  </a:lnTo>
                  <a:lnTo>
                    <a:pt x="2529" y="398"/>
                  </a:lnTo>
                  <a:lnTo>
                    <a:pt x="2550" y="389"/>
                  </a:lnTo>
                  <a:lnTo>
                    <a:pt x="2570" y="382"/>
                  </a:lnTo>
                  <a:lnTo>
                    <a:pt x="2592" y="376"/>
                  </a:lnTo>
                  <a:lnTo>
                    <a:pt x="2614" y="372"/>
                  </a:lnTo>
                  <a:lnTo>
                    <a:pt x="2636" y="369"/>
                  </a:lnTo>
                  <a:lnTo>
                    <a:pt x="2659" y="368"/>
                  </a:lnTo>
                  <a:lnTo>
                    <a:pt x="2681" y="368"/>
                  </a:lnTo>
                  <a:lnTo>
                    <a:pt x="2704" y="369"/>
                  </a:lnTo>
                  <a:lnTo>
                    <a:pt x="2727" y="373"/>
                  </a:lnTo>
                  <a:lnTo>
                    <a:pt x="2750" y="378"/>
                  </a:lnTo>
                  <a:lnTo>
                    <a:pt x="2771" y="385"/>
                  </a:lnTo>
                  <a:lnTo>
                    <a:pt x="2793" y="392"/>
                  </a:lnTo>
                  <a:lnTo>
                    <a:pt x="2815" y="402"/>
                  </a:lnTo>
                  <a:lnTo>
                    <a:pt x="2835" y="414"/>
                  </a:lnTo>
                  <a:lnTo>
                    <a:pt x="2855" y="427"/>
                  </a:lnTo>
                  <a:lnTo>
                    <a:pt x="2874" y="442"/>
                  </a:lnTo>
                  <a:lnTo>
                    <a:pt x="2893" y="459"/>
                  </a:lnTo>
                  <a:lnTo>
                    <a:pt x="2910" y="479"/>
                  </a:lnTo>
                  <a:lnTo>
                    <a:pt x="3729" y="1454"/>
                  </a:lnTo>
                  <a:lnTo>
                    <a:pt x="3729" y="1454"/>
                  </a:lnTo>
                  <a:lnTo>
                    <a:pt x="3750" y="1480"/>
                  </a:lnTo>
                  <a:lnTo>
                    <a:pt x="3772" y="1507"/>
                  </a:lnTo>
                  <a:lnTo>
                    <a:pt x="3792" y="1536"/>
                  </a:lnTo>
                  <a:lnTo>
                    <a:pt x="3811" y="1565"/>
                  </a:lnTo>
                  <a:lnTo>
                    <a:pt x="3830" y="1595"/>
                  </a:lnTo>
                  <a:lnTo>
                    <a:pt x="3849" y="1625"/>
                  </a:lnTo>
                  <a:lnTo>
                    <a:pt x="3867" y="1657"/>
                  </a:lnTo>
                  <a:lnTo>
                    <a:pt x="3884" y="1689"/>
                  </a:lnTo>
                  <a:lnTo>
                    <a:pt x="3901" y="1721"/>
                  </a:lnTo>
                  <a:lnTo>
                    <a:pt x="3917" y="1755"/>
                  </a:lnTo>
                  <a:lnTo>
                    <a:pt x="3933" y="1788"/>
                  </a:lnTo>
                  <a:lnTo>
                    <a:pt x="3948" y="1822"/>
                  </a:lnTo>
                  <a:lnTo>
                    <a:pt x="3976" y="1890"/>
                  </a:lnTo>
                  <a:lnTo>
                    <a:pt x="4001" y="1958"/>
                  </a:lnTo>
                  <a:lnTo>
                    <a:pt x="4023" y="2026"/>
                  </a:lnTo>
                  <a:lnTo>
                    <a:pt x="4043" y="2093"/>
                  </a:lnTo>
                  <a:lnTo>
                    <a:pt x="4060" y="2158"/>
                  </a:lnTo>
                  <a:lnTo>
                    <a:pt x="4073" y="2220"/>
                  </a:lnTo>
                  <a:lnTo>
                    <a:pt x="4085" y="2280"/>
                  </a:lnTo>
                  <a:lnTo>
                    <a:pt x="4091" y="2335"/>
                  </a:lnTo>
                  <a:lnTo>
                    <a:pt x="4095" y="2362"/>
                  </a:lnTo>
                  <a:lnTo>
                    <a:pt x="4096" y="2387"/>
                  </a:lnTo>
                  <a:lnTo>
                    <a:pt x="4097" y="2410"/>
                  </a:lnTo>
                  <a:lnTo>
                    <a:pt x="4097" y="2433"/>
                  </a:lnTo>
                  <a:lnTo>
                    <a:pt x="4097" y="2433"/>
                  </a:lnTo>
                  <a:lnTo>
                    <a:pt x="4096" y="2466"/>
                  </a:lnTo>
                  <a:lnTo>
                    <a:pt x="4094" y="2497"/>
                  </a:lnTo>
                  <a:lnTo>
                    <a:pt x="4090" y="2528"/>
                  </a:lnTo>
                  <a:lnTo>
                    <a:pt x="4085" y="2558"/>
                  </a:lnTo>
                  <a:lnTo>
                    <a:pt x="4079" y="2588"/>
                  </a:lnTo>
                  <a:lnTo>
                    <a:pt x="4072" y="2617"/>
                  </a:lnTo>
                  <a:lnTo>
                    <a:pt x="4063" y="2646"/>
                  </a:lnTo>
                  <a:lnTo>
                    <a:pt x="4054" y="2673"/>
                  </a:lnTo>
                  <a:lnTo>
                    <a:pt x="4044" y="2700"/>
                  </a:lnTo>
                  <a:lnTo>
                    <a:pt x="4033" y="2727"/>
                  </a:lnTo>
                  <a:lnTo>
                    <a:pt x="4021" y="2753"/>
                  </a:lnTo>
                  <a:lnTo>
                    <a:pt x="4008" y="2778"/>
                  </a:lnTo>
                  <a:lnTo>
                    <a:pt x="3994" y="2802"/>
                  </a:lnTo>
                  <a:lnTo>
                    <a:pt x="3979" y="2826"/>
                  </a:lnTo>
                  <a:lnTo>
                    <a:pt x="3963" y="2849"/>
                  </a:lnTo>
                  <a:lnTo>
                    <a:pt x="3947" y="2872"/>
                  </a:lnTo>
                  <a:lnTo>
                    <a:pt x="3930" y="2894"/>
                  </a:lnTo>
                  <a:lnTo>
                    <a:pt x="3912" y="2916"/>
                  </a:lnTo>
                  <a:lnTo>
                    <a:pt x="3893" y="2936"/>
                  </a:lnTo>
                  <a:lnTo>
                    <a:pt x="3874" y="2957"/>
                  </a:lnTo>
                  <a:lnTo>
                    <a:pt x="3854" y="2976"/>
                  </a:lnTo>
                  <a:lnTo>
                    <a:pt x="3833" y="2995"/>
                  </a:lnTo>
                  <a:lnTo>
                    <a:pt x="3812" y="3013"/>
                  </a:lnTo>
                  <a:lnTo>
                    <a:pt x="3791" y="3031"/>
                  </a:lnTo>
                  <a:lnTo>
                    <a:pt x="3768" y="3048"/>
                  </a:lnTo>
                  <a:lnTo>
                    <a:pt x="3746" y="3065"/>
                  </a:lnTo>
                  <a:lnTo>
                    <a:pt x="3722" y="3081"/>
                  </a:lnTo>
                  <a:lnTo>
                    <a:pt x="3699" y="3096"/>
                  </a:lnTo>
                  <a:lnTo>
                    <a:pt x="3675" y="3110"/>
                  </a:lnTo>
                  <a:lnTo>
                    <a:pt x="3651" y="3124"/>
                  </a:lnTo>
                  <a:lnTo>
                    <a:pt x="3626" y="3138"/>
                  </a:lnTo>
                  <a:lnTo>
                    <a:pt x="3601" y="3151"/>
                  </a:lnTo>
                  <a:lnTo>
                    <a:pt x="3551" y="3175"/>
                  </a:lnTo>
                  <a:lnTo>
                    <a:pt x="3499" y="3197"/>
                  </a:lnTo>
                  <a:lnTo>
                    <a:pt x="3447" y="3216"/>
                  </a:lnTo>
                  <a:lnTo>
                    <a:pt x="3396" y="3233"/>
                  </a:lnTo>
                  <a:lnTo>
                    <a:pt x="3343" y="3248"/>
                  </a:lnTo>
                  <a:lnTo>
                    <a:pt x="3292" y="3260"/>
                  </a:lnTo>
                  <a:lnTo>
                    <a:pt x="3240" y="3270"/>
                  </a:lnTo>
                  <a:lnTo>
                    <a:pt x="3189" y="3279"/>
                  </a:lnTo>
                  <a:lnTo>
                    <a:pt x="3139" y="3284"/>
                  </a:lnTo>
                  <a:lnTo>
                    <a:pt x="3091" y="3287"/>
                  </a:lnTo>
                  <a:lnTo>
                    <a:pt x="3044" y="3288"/>
                  </a:lnTo>
                  <a:lnTo>
                    <a:pt x="2999" y="3287"/>
                  </a:lnTo>
                  <a:lnTo>
                    <a:pt x="2955" y="3284"/>
                  </a:lnTo>
                  <a:lnTo>
                    <a:pt x="2915" y="3278"/>
                  </a:lnTo>
                  <a:lnTo>
                    <a:pt x="2894" y="3274"/>
                  </a:lnTo>
                  <a:lnTo>
                    <a:pt x="2875" y="3270"/>
                  </a:lnTo>
                  <a:lnTo>
                    <a:pt x="2857" y="3266"/>
                  </a:lnTo>
                  <a:lnTo>
                    <a:pt x="2839" y="3260"/>
                  </a:lnTo>
                  <a:lnTo>
                    <a:pt x="2839" y="3260"/>
                  </a:lnTo>
                  <a:lnTo>
                    <a:pt x="2737" y="3228"/>
                  </a:lnTo>
                  <a:lnTo>
                    <a:pt x="2645" y="3196"/>
                  </a:lnTo>
                  <a:lnTo>
                    <a:pt x="2603" y="3180"/>
                  </a:lnTo>
                  <a:lnTo>
                    <a:pt x="2562" y="3164"/>
                  </a:lnTo>
                  <a:lnTo>
                    <a:pt x="2524" y="3148"/>
                  </a:lnTo>
                  <a:lnTo>
                    <a:pt x="2487" y="3132"/>
                  </a:lnTo>
                  <a:lnTo>
                    <a:pt x="2454" y="3115"/>
                  </a:lnTo>
                  <a:lnTo>
                    <a:pt x="2420" y="3096"/>
                  </a:lnTo>
                  <a:lnTo>
                    <a:pt x="2390" y="3078"/>
                  </a:lnTo>
                  <a:lnTo>
                    <a:pt x="2360" y="3057"/>
                  </a:lnTo>
                  <a:lnTo>
                    <a:pt x="2332" y="3036"/>
                  </a:lnTo>
                  <a:lnTo>
                    <a:pt x="2305" y="3013"/>
                  </a:lnTo>
                  <a:lnTo>
                    <a:pt x="2280" y="2989"/>
                  </a:lnTo>
                  <a:lnTo>
                    <a:pt x="2256" y="2962"/>
                  </a:lnTo>
                  <a:lnTo>
                    <a:pt x="90" y="455"/>
                  </a:lnTo>
                  <a:lnTo>
                    <a:pt x="90" y="455"/>
                  </a:lnTo>
                  <a:lnTo>
                    <a:pt x="76" y="439"/>
                  </a:lnTo>
                  <a:lnTo>
                    <a:pt x="64" y="422"/>
                  </a:lnTo>
                  <a:lnTo>
                    <a:pt x="53" y="407"/>
                  </a:lnTo>
                  <a:lnTo>
                    <a:pt x="44" y="392"/>
                  </a:lnTo>
                  <a:lnTo>
                    <a:pt x="35" y="376"/>
                  </a:lnTo>
                  <a:lnTo>
                    <a:pt x="27" y="361"/>
                  </a:lnTo>
                  <a:lnTo>
                    <a:pt x="20" y="346"/>
                  </a:lnTo>
                  <a:lnTo>
                    <a:pt x="15" y="331"/>
                  </a:lnTo>
                  <a:lnTo>
                    <a:pt x="10" y="317"/>
                  </a:lnTo>
                  <a:lnTo>
                    <a:pt x="6" y="301"/>
                  </a:lnTo>
                  <a:lnTo>
                    <a:pt x="4" y="287"/>
                  </a:lnTo>
                  <a:lnTo>
                    <a:pt x="1" y="272"/>
                  </a:lnTo>
                  <a:lnTo>
                    <a:pt x="0" y="259"/>
                  </a:lnTo>
                  <a:lnTo>
                    <a:pt x="0" y="245"/>
                  </a:lnTo>
                  <a:lnTo>
                    <a:pt x="0" y="231"/>
                  </a:lnTo>
                  <a:lnTo>
                    <a:pt x="1" y="218"/>
                  </a:lnTo>
                  <a:lnTo>
                    <a:pt x="4" y="205"/>
                  </a:lnTo>
                  <a:lnTo>
                    <a:pt x="7" y="192"/>
                  </a:lnTo>
                  <a:lnTo>
                    <a:pt x="10" y="180"/>
                  </a:lnTo>
                  <a:lnTo>
                    <a:pt x="15" y="169"/>
                  </a:lnTo>
                  <a:lnTo>
                    <a:pt x="19" y="157"/>
                  </a:lnTo>
                  <a:lnTo>
                    <a:pt x="25" y="145"/>
                  </a:lnTo>
                  <a:lnTo>
                    <a:pt x="32" y="134"/>
                  </a:lnTo>
                  <a:lnTo>
                    <a:pt x="38" y="123"/>
                  </a:lnTo>
                  <a:lnTo>
                    <a:pt x="45" y="112"/>
                  </a:lnTo>
                  <a:lnTo>
                    <a:pt x="54" y="103"/>
                  </a:lnTo>
                  <a:lnTo>
                    <a:pt x="71" y="84"/>
                  </a:lnTo>
                  <a:lnTo>
                    <a:pt x="90" y="67"/>
                  </a:lnTo>
                  <a:lnTo>
                    <a:pt x="111" y="51"/>
                  </a:lnTo>
                  <a:lnTo>
                    <a:pt x="135" y="38"/>
                  </a:lnTo>
                  <a:lnTo>
                    <a:pt x="158" y="26"/>
                  </a:lnTo>
                  <a:lnTo>
                    <a:pt x="184" y="16"/>
                  </a:lnTo>
                  <a:lnTo>
                    <a:pt x="210" y="9"/>
                  </a:lnTo>
                  <a:lnTo>
                    <a:pt x="237" y="3"/>
                  </a:lnTo>
                  <a:lnTo>
                    <a:pt x="265" y="0"/>
                  </a:lnTo>
                  <a:lnTo>
                    <a:pt x="292" y="0"/>
                  </a:lnTo>
                  <a:lnTo>
                    <a:pt x="320" y="1"/>
                  </a:lnTo>
                  <a:lnTo>
                    <a:pt x="334" y="3"/>
                  </a:lnTo>
                  <a:lnTo>
                    <a:pt x="349" y="6"/>
                  </a:lnTo>
                  <a:lnTo>
                    <a:pt x="363" y="9"/>
                  </a:lnTo>
                  <a:lnTo>
                    <a:pt x="376" y="13"/>
                  </a:lnTo>
                  <a:lnTo>
                    <a:pt x="391" y="17"/>
                  </a:lnTo>
                  <a:lnTo>
                    <a:pt x="404" y="23"/>
                  </a:lnTo>
                  <a:lnTo>
                    <a:pt x="417" y="29"/>
                  </a:lnTo>
                  <a:lnTo>
                    <a:pt x="431" y="36"/>
                  </a:lnTo>
                  <a:lnTo>
                    <a:pt x="444" y="43"/>
                  </a:lnTo>
                  <a:lnTo>
                    <a:pt x="457" y="51"/>
                  </a:lnTo>
                  <a:lnTo>
                    <a:pt x="470" y="61"/>
                  </a:lnTo>
                  <a:lnTo>
                    <a:pt x="483" y="70"/>
                  </a:lnTo>
                  <a:lnTo>
                    <a:pt x="494" y="80"/>
                  </a:lnTo>
                  <a:lnTo>
                    <a:pt x="506" y="92"/>
                  </a:lnTo>
                  <a:lnTo>
                    <a:pt x="517" y="104"/>
                  </a:lnTo>
                  <a:lnTo>
                    <a:pt x="529" y="117"/>
                  </a:lnTo>
                  <a:lnTo>
                    <a:pt x="529" y="117"/>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0" name="Freeform 2557"/>
            <p:cNvSpPr>
              <a:spLocks noEditPoints="1"/>
            </p:cNvSpPr>
            <p:nvPr/>
          </p:nvSpPr>
          <p:spPr bwMode="auto">
            <a:xfrm flipH="1">
              <a:off x="1595151" y="287408"/>
              <a:ext cx="623942" cy="370073"/>
            </a:xfrm>
            <a:custGeom>
              <a:avLst/>
              <a:gdLst>
                <a:gd name="T0" fmla="*/ 2158 w 2158"/>
                <a:gd name="T1" fmla="*/ 854 h 1491"/>
                <a:gd name="T2" fmla="*/ 1858 w 2158"/>
                <a:gd name="T3" fmla="*/ 483 h 1491"/>
                <a:gd name="T4" fmla="*/ 1856 w 2158"/>
                <a:gd name="T5" fmla="*/ 503 h 1491"/>
                <a:gd name="T6" fmla="*/ 1857 w 2158"/>
                <a:gd name="T7" fmla="*/ 523 h 1491"/>
                <a:gd name="T8" fmla="*/ 1828 w 2158"/>
                <a:gd name="T9" fmla="*/ 507 h 1491"/>
                <a:gd name="T10" fmla="*/ 1797 w 2158"/>
                <a:gd name="T11" fmla="*/ 494 h 1491"/>
                <a:gd name="T12" fmla="*/ 1922 w 2158"/>
                <a:gd name="T13" fmla="*/ 620 h 1491"/>
                <a:gd name="T14" fmla="*/ 2158 w 2158"/>
                <a:gd name="T15" fmla="*/ 854 h 1491"/>
                <a:gd name="T16" fmla="*/ 0 w 2158"/>
                <a:gd name="T17" fmla="*/ 0 h 1491"/>
                <a:gd name="T18" fmla="*/ 9 w 2158"/>
                <a:gd name="T19" fmla="*/ 7 h 1491"/>
                <a:gd name="T20" fmla="*/ 43 w 2158"/>
                <a:gd name="T21" fmla="*/ 40 h 1491"/>
                <a:gd name="T22" fmla="*/ 125 w 2158"/>
                <a:gd name="T23" fmla="*/ 128 h 1491"/>
                <a:gd name="T24" fmla="*/ 280 w 2158"/>
                <a:gd name="T25" fmla="*/ 305 h 1491"/>
                <a:gd name="T26" fmla="*/ 470 w 2158"/>
                <a:gd name="T27" fmla="*/ 529 h 1491"/>
                <a:gd name="T28" fmla="*/ 678 w 2158"/>
                <a:gd name="T29" fmla="*/ 776 h 1491"/>
                <a:gd name="T30" fmla="*/ 881 w 2158"/>
                <a:gd name="T31" fmla="*/ 1023 h 1491"/>
                <a:gd name="T32" fmla="*/ 1062 w 2158"/>
                <a:gd name="T33" fmla="*/ 1248 h 1491"/>
                <a:gd name="T34" fmla="*/ 1200 w 2158"/>
                <a:gd name="T35" fmla="*/ 1426 h 1491"/>
                <a:gd name="T36" fmla="*/ 1247 w 2158"/>
                <a:gd name="T37" fmla="*/ 1491 h 1491"/>
                <a:gd name="T38" fmla="*/ 1134 w 2158"/>
                <a:gd name="T39" fmla="*/ 1367 h 1491"/>
                <a:gd name="T40" fmla="*/ 967 w 2158"/>
                <a:gd name="T41" fmla="*/ 1176 h 1491"/>
                <a:gd name="T42" fmla="*/ 551 w 2158"/>
                <a:gd name="T43" fmla="*/ 688 h 1491"/>
                <a:gd name="T44" fmla="*/ 254 w 2158"/>
                <a:gd name="T45" fmla="*/ 329 h 1491"/>
                <a:gd name="T46" fmla="*/ 102 w 2158"/>
                <a:gd name="T47" fmla="*/ 142 h 1491"/>
                <a:gd name="T48" fmla="*/ 28 w 2158"/>
                <a:gd name="T49" fmla="*/ 46 h 1491"/>
                <a:gd name="T50" fmla="*/ 4 w 2158"/>
                <a:gd name="T51" fmla="*/ 9 h 1491"/>
                <a:gd name="T52" fmla="*/ 0 w 2158"/>
                <a:gd name="T53" fmla="*/ 0 h 1491"/>
                <a:gd name="T54" fmla="*/ 1279 w 2158"/>
                <a:gd name="T55" fmla="*/ 672 h 1491"/>
                <a:gd name="T56" fmla="*/ 1305 w 2158"/>
                <a:gd name="T57" fmla="*/ 701 h 1491"/>
                <a:gd name="T58" fmla="*/ 1344 w 2158"/>
                <a:gd name="T59" fmla="*/ 750 h 1491"/>
                <a:gd name="T60" fmla="*/ 1362 w 2158"/>
                <a:gd name="T61" fmla="*/ 773 h 1491"/>
                <a:gd name="T62" fmla="*/ 1360 w 2158"/>
                <a:gd name="T63" fmla="*/ 744 h 1491"/>
                <a:gd name="T64" fmla="*/ 1360 w 2158"/>
                <a:gd name="T65" fmla="*/ 717 h 1491"/>
                <a:gd name="T66" fmla="*/ 1422 w 2158"/>
                <a:gd name="T67" fmla="*/ 792 h 1491"/>
                <a:gd name="T68" fmla="*/ 1542 w 2158"/>
                <a:gd name="T69" fmla="*/ 952 h 1491"/>
                <a:gd name="T70" fmla="*/ 1644 w 2158"/>
                <a:gd name="T71" fmla="*/ 1095 h 1491"/>
                <a:gd name="T72" fmla="*/ 1714 w 2158"/>
                <a:gd name="T73" fmla="*/ 1196 h 1491"/>
                <a:gd name="T74" fmla="*/ 1665 w 2158"/>
                <a:gd name="T75" fmla="*/ 1147 h 1491"/>
                <a:gd name="T76" fmla="*/ 1546 w 2158"/>
                <a:gd name="T77" fmla="*/ 1019 h 1491"/>
                <a:gd name="T78" fmla="*/ 1475 w 2158"/>
                <a:gd name="T79" fmla="*/ 938 h 1491"/>
                <a:gd name="T80" fmla="*/ 1403 w 2158"/>
                <a:gd name="T81" fmla="*/ 851 h 1491"/>
                <a:gd name="T82" fmla="*/ 1336 w 2158"/>
                <a:gd name="T83" fmla="*/ 760 h 1491"/>
                <a:gd name="T84" fmla="*/ 1279 w 2158"/>
                <a:gd name="T85" fmla="*/ 672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8" h="1491">
                  <a:moveTo>
                    <a:pt x="2158" y="854"/>
                  </a:moveTo>
                  <a:lnTo>
                    <a:pt x="2158" y="854"/>
                  </a:lnTo>
                  <a:lnTo>
                    <a:pt x="2061" y="734"/>
                  </a:lnTo>
                  <a:lnTo>
                    <a:pt x="1858" y="483"/>
                  </a:lnTo>
                  <a:lnTo>
                    <a:pt x="1858" y="483"/>
                  </a:lnTo>
                  <a:lnTo>
                    <a:pt x="1856" y="503"/>
                  </a:lnTo>
                  <a:lnTo>
                    <a:pt x="1857" y="523"/>
                  </a:lnTo>
                  <a:lnTo>
                    <a:pt x="1857" y="523"/>
                  </a:lnTo>
                  <a:lnTo>
                    <a:pt x="1842" y="516"/>
                  </a:lnTo>
                  <a:lnTo>
                    <a:pt x="1828" y="507"/>
                  </a:lnTo>
                  <a:lnTo>
                    <a:pt x="1813" y="501"/>
                  </a:lnTo>
                  <a:lnTo>
                    <a:pt x="1797" y="494"/>
                  </a:lnTo>
                  <a:lnTo>
                    <a:pt x="1797" y="494"/>
                  </a:lnTo>
                  <a:lnTo>
                    <a:pt x="1922" y="620"/>
                  </a:lnTo>
                  <a:lnTo>
                    <a:pt x="2039" y="735"/>
                  </a:lnTo>
                  <a:lnTo>
                    <a:pt x="2158" y="854"/>
                  </a:lnTo>
                  <a:lnTo>
                    <a:pt x="2158" y="854"/>
                  </a:lnTo>
                  <a:close/>
                  <a:moveTo>
                    <a:pt x="0" y="0"/>
                  </a:moveTo>
                  <a:lnTo>
                    <a:pt x="0" y="0"/>
                  </a:lnTo>
                  <a:lnTo>
                    <a:pt x="9" y="7"/>
                  </a:lnTo>
                  <a:lnTo>
                    <a:pt x="24" y="20"/>
                  </a:lnTo>
                  <a:lnTo>
                    <a:pt x="43" y="40"/>
                  </a:lnTo>
                  <a:lnTo>
                    <a:pt x="67" y="64"/>
                  </a:lnTo>
                  <a:lnTo>
                    <a:pt x="125" y="128"/>
                  </a:lnTo>
                  <a:lnTo>
                    <a:pt x="197" y="209"/>
                  </a:lnTo>
                  <a:lnTo>
                    <a:pt x="280" y="305"/>
                  </a:lnTo>
                  <a:lnTo>
                    <a:pt x="372" y="413"/>
                  </a:lnTo>
                  <a:lnTo>
                    <a:pt x="470" y="529"/>
                  </a:lnTo>
                  <a:lnTo>
                    <a:pt x="574" y="651"/>
                  </a:lnTo>
                  <a:lnTo>
                    <a:pt x="678" y="776"/>
                  </a:lnTo>
                  <a:lnTo>
                    <a:pt x="781" y="901"/>
                  </a:lnTo>
                  <a:lnTo>
                    <a:pt x="881" y="1023"/>
                  </a:lnTo>
                  <a:lnTo>
                    <a:pt x="975" y="1140"/>
                  </a:lnTo>
                  <a:lnTo>
                    <a:pt x="1062" y="1248"/>
                  </a:lnTo>
                  <a:lnTo>
                    <a:pt x="1137" y="1344"/>
                  </a:lnTo>
                  <a:lnTo>
                    <a:pt x="1200" y="1426"/>
                  </a:lnTo>
                  <a:lnTo>
                    <a:pt x="1247" y="1491"/>
                  </a:lnTo>
                  <a:lnTo>
                    <a:pt x="1247" y="1491"/>
                  </a:lnTo>
                  <a:lnTo>
                    <a:pt x="1200" y="1439"/>
                  </a:lnTo>
                  <a:lnTo>
                    <a:pt x="1134" y="1367"/>
                  </a:lnTo>
                  <a:lnTo>
                    <a:pt x="1057" y="1278"/>
                  </a:lnTo>
                  <a:lnTo>
                    <a:pt x="967" y="1176"/>
                  </a:lnTo>
                  <a:lnTo>
                    <a:pt x="765" y="940"/>
                  </a:lnTo>
                  <a:lnTo>
                    <a:pt x="551" y="688"/>
                  </a:lnTo>
                  <a:lnTo>
                    <a:pt x="346" y="441"/>
                  </a:lnTo>
                  <a:lnTo>
                    <a:pt x="254" y="329"/>
                  </a:lnTo>
                  <a:lnTo>
                    <a:pt x="171" y="229"/>
                  </a:lnTo>
                  <a:lnTo>
                    <a:pt x="102" y="142"/>
                  </a:lnTo>
                  <a:lnTo>
                    <a:pt x="49" y="73"/>
                  </a:lnTo>
                  <a:lnTo>
                    <a:pt x="28" y="46"/>
                  </a:lnTo>
                  <a:lnTo>
                    <a:pt x="14" y="25"/>
                  </a:lnTo>
                  <a:lnTo>
                    <a:pt x="4" y="9"/>
                  </a:lnTo>
                  <a:lnTo>
                    <a:pt x="0" y="0"/>
                  </a:lnTo>
                  <a:lnTo>
                    <a:pt x="0" y="0"/>
                  </a:lnTo>
                  <a:close/>
                  <a:moveTo>
                    <a:pt x="1279" y="672"/>
                  </a:moveTo>
                  <a:lnTo>
                    <a:pt x="1279" y="672"/>
                  </a:lnTo>
                  <a:lnTo>
                    <a:pt x="1293" y="688"/>
                  </a:lnTo>
                  <a:lnTo>
                    <a:pt x="1305" y="701"/>
                  </a:lnTo>
                  <a:lnTo>
                    <a:pt x="1326" y="726"/>
                  </a:lnTo>
                  <a:lnTo>
                    <a:pt x="1344" y="750"/>
                  </a:lnTo>
                  <a:lnTo>
                    <a:pt x="1362" y="773"/>
                  </a:lnTo>
                  <a:lnTo>
                    <a:pt x="1362" y="773"/>
                  </a:lnTo>
                  <a:lnTo>
                    <a:pt x="1360" y="759"/>
                  </a:lnTo>
                  <a:lnTo>
                    <a:pt x="1360" y="744"/>
                  </a:lnTo>
                  <a:lnTo>
                    <a:pt x="1360" y="717"/>
                  </a:lnTo>
                  <a:lnTo>
                    <a:pt x="1360" y="717"/>
                  </a:lnTo>
                  <a:lnTo>
                    <a:pt x="1390" y="753"/>
                  </a:lnTo>
                  <a:lnTo>
                    <a:pt x="1422" y="792"/>
                  </a:lnTo>
                  <a:lnTo>
                    <a:pt x="1482" y="872"/>
                  </a:lnTo>
                  <a:lnTo>
                    <a:pt x="1542" y="952"/>
                  </a:lnTo>
                  <a:lnTo>
                    <a:pt x="1597" y="1028"/>
                  </a:lnTo>
                  <a:lnTo>
                    <a:pt x="1644" y="1095"/>
                  </a:lnTo>
                  <a:lnTo>
                    <a:pt x="1681" y="1148"/>
                  </a:lnTo>
                  <a:lnTo>
                    <a:pt x="1714" y="1196"/>
                  </a:lnTo>
                  <a:lnTo>
                    <a:pt x="1714" y="1196"/>
                  </a:lnTo>
                  <a:lnTo>
                    <a:pt x="1665" y="1147"/>
                  </a:lnTo>
                  <a:lnTo>
                    <a:pt x="1611" y="1090"/>
                  </a:lnTo>
                  <a:lnTo>
                    <a:pt x="1546" y="1019"/>
                  </a:lnTo>
                  <a:lnTo>
                    <a:pt x="1511" y="980"/>
                  </a:lnTo>
                  <a:lnTo>
                    <a:pt x="1475" y="938"/>
                  </a:lnTo>
                  <a:lnTo>
                    <a:pt x="1438" y="895"/>
                  </a:lnTo>
                  <a:lnTo>
                    <a:pt x="1403" y="851"/>
                  </a:lnTo>
                  <a:lnTo>
                    <a:pt x="1369" y="805"/>
                  </a:lnTo>
                  <a:lnTo>
                    <a:pt x="1336" y="760"/>
                  </a:lnTo>
                  <a:lnTo>
                    <a:pt x="1306" y="716"/>
                  </a:lnTo>
                  <a:lnTo>
                    <a:pt x="1279" y="672"/>
                  </a:lnTo>
                  <a:lnTo>
                    <a:pt x="1279" y="672"/>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1" name="Freeform 2558"/>
            <p:cNvSpPr>
              <a:spLocks/>
            </p:cNvSpPr>
            <p:nvPr/>
          </p:nvSpPr>
          <p:spPr bwMode="auto">
            <a:xfrm flipH="1">
              <a:off x="892999" y="878135"/>
              <a:ext cx="604824" cy="477793"/>
            </a:xfrm>
            <a:custGeom>
              <a:avLst/>
              <a:gdLst>
                <a:gd name="T0" fmla="*/ 2091 w 2091"/>
                <a:gd name="T1" fmla="*/ 811 h 1928"/>
                <a:gd name="T2" fmla="*/ 1400 w 2091"/>
                <a:gd name="T3" fmla="*/ 0 h 1928"/>
                <a:gd name="T4" fmla="*/ 0 w 2091"/>
                <a:gd name="T5" fmla="*/ 1117 h 1928"/>
                <a:gd name="T6" fmla="*/ 691 w 2091"/>
                <a:gd name="T7" fmla="*/ 1928 h 1928"/>
                <a:gd name="T8" fmla="*/ 2091 w 2091"/>
                <a:gd name="T9" fmla="*/ 811 h 1928"/>
              </a:gdLst>
              <a:ahLst/>
              <a:cxnLst>
                <a:cxn ang="0">
                  <a:pos x="T0" y="T1"/>
                </a:cxn>
                <a:cxn ang="0">
                  <a:pos x="T2" y="T3"/>
                </a:cxn>
                <a:cxn ang="0">
                  <a:pos x="T4" y="T5"/>
                </a:cxn>
                <a:cxn ang="0">
                  <a:pos x="T6" y="T7"/>
                </a:cxn>
                <a:cxn ang="0">
                  <a:pos x="T8" y="T9"/>
                </a:cxn>
              </a:cxnLst>
              <a:rect l="0" t="0" r="r" b="b"/>
              <a:pathLst>
                <a:path w="2091" h="1928">
                  <a:moveTo>
                    <a:pt x="2091" y="811"/>
                  </a:moveTo>
                  <a:lnTo>
                    <a:pt x="1400" y="0"/>
                  </a:lnTo>
                  <a:lnTo>
                    <a:pt x="0" y="1117"/>
                  </a:lnTo>
                  <a:lnTo>
                    <a:pt x="691" y="1928"/>
                  </a:lnTo>
                  <a:lnTo>
                    <a:pt x="2091" y="8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2" name="Freeform 2559"/>
            <p:cNvSpPr>
              <a:spLocks/>
            </p:cNvSpPr>
            <p:nvPr/>
          </p:nvSpPr>
          <p:spPr bwMode="auto">
            <a:xfrm flipH="1">
              <a:off x="526281" y="1013654"/>
              <a:ext cx="846406" cy="436095"/>
            </a:xfrm>
            <a:custGeom>
              <a:avLst/>
              <a:gdLst>
                <a:gd name="T0" fmla="*/ 1650 w 2921"/>
                <a:gd name="T1" fmla="*/ 0 h 1756"/>
                <a:gd name="T2" fmla="*/ 2921 w 2921"/>
                <a:gd name="T3" fmla="*/ 1460 h 1756"/>
                <a:gd name="T4" fmla="*/ 2921 w 2921"/>
                <a:gd name="T5" fmla="*/ 1756 h 1756"/>
                <a:gd name="T6" fmla="*/ 382 w 2921"/>
                <a:gd name="T7" fmla="*/ 1756 h 1756"/>
                <a:gd name="T8" fmla="*/ 0 w 2921"/>
                <a:gd name="T9" fmla="*/ 1319 h 1756"/>
                <a:gd name="T10" fmla="*/ 1650 w 2921"/>
                <a:gd name="T11" fmla="*/ 0 h 1756"/>
              </a:gdLst>
              <a:ahLst/>
              <a:cxnLst>
                <a:cxn ang="0">
                  <a:pos x="T0" y="T1"/>
                </a:cxn>
                <a:cxn ang="0">
                  <a:pos x="T2" y="T3"/>
                </a:cxn>
                <a:cxn ang="0">
                  <a:pos x="T4" y="T5"/>
                </a:cxn>
                <a:cxn ang="0">
                  <a:pos x="T6" y="T7"/>
                </a:cxn>
                <a:cxn ang="0">
                  <a:pos x="T8" y="T9"/>
                </a:cxn>
                <a:cxn ang="0">
                  <a:pos x="T10" y="T11"/>
                </a:cxn>
              </a:cxnLst>
              <a:rect l="0" t="0" r="r" b="b"/>
              <a:pathLst>
                <a:path w="2921" h="1756">
                  <a:moveTo>
                    <a:pt x="1650" y="0"/>
                  </a:moveTo>
                  <a:lnTo>
                    <a:pt x="2921" y="1460"/>
                  </a:lnTo>
                  <a:lnTo>
                    <a:pt x="2921" y="1756"/>
                  </a:lnTo>
                  <a:lnTo>
                    <a:pt x="382" y="1756"/>
                  </a:lnTo>
                  <a:lnTo>
                    <a:pt x="0" y="1319"/>
                  </a:lnTo>
                  <a:lnTo>
                    <a:pt x="1650" y="0"/>
                  </a:lnTo>
                  <a:close/>
                </a:path>
              </a:pathLst>
            </a:custGeom>
            <a:solidFill>
              <a:srgbClr val="489A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3" name="Freeform 2560"/>
            <p:cNvSpPr>
              <a:spLocks/>
            </p:cNvSpPr>
            <p:nvPr/>
          </p:nvSpPr>
          <p:spPr bwMode="auto">
            <a:xfrm flipH="1">
              <a:off x="1061585" y="1258632"/>
              <a:ext cx="311102" cy="191117"/>
            </a:xfrm>
            <a:custGeom>
              <a:avLst/>
              <a:gdLst>
                <a:gd name="T0" fmla="*/ 1069 w 1069"/>
                <a:gd name="T1" fmla="*/ 769 h 769"/>
                <a:gd name="T2" fmla="*/ 414 w 1069"/>
                <a:gd name="T3" fmla="*/ 0 h 769"/>
                <a:gd name="T4" fmla="*/ 0 w 1069"/>
                <a:gd name="T5" fmla="*/ 332 h 769"/>
                <a:gd name="T6" fmla="*/ 382 w 1069"/>
                <a:gd name="T7" fmla="*/ 769 h 769"/>
                <a:gd name="T8" fmla="*/ 1069 w 1069"/>
                <a:gd name="T9" fmla="*/ 769 h 769"/>
              </a:gdLst>
              <a:ahLst/>
              <a:cxnLst>
                <a:cxn ang="0">
                  <a:pos x="T0" y="T1"/>
                </a:cxn>
                <a:cxn ang="0">
                  <a:pos x="T2" y="T3"/>
                </a:cxn>
                <a:cxn ang="0">
                  <a:pos x="T4" y="T5"/>
                </a:cxn>
                <a:cxn ang="0">
                  <a:pos x="T6" y="T7"/>
                </a:cxn>
                <a:cxn ang="0">
                  <a:pos x="T8" y="T9"/>
                </a:cxn>
              </a:cxnLst>
              <a:rect l="0" t="0" r="r" b="b"/>
              <a:pathLst>
                <a:path w="1069" h="769">
                  <a:moveTo>
                    <a:pt x="1069" y="769"/>
                  </a:moveTo>
                  <a:lnTo>
                    <a:pt x="414" y="0"/>
                  </a:lnTo>
                  <a:lnTo>
                    <a:pt x="0" y="332"/>
                  </a:lnTo>
                  <a:lnTo>
                    <a:pt x="382" y="769"/>
                  </a:lnTo>
                  <a:lnTo>
                    <a:pt x="1069" y="769"/>
                  </a:lnTo>
                  <a:close/>
                </a:path>
              </a:pathLst>
            </a:custGeom>
            <a:solidFill>
              <a:srgbClr val="358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4" name="Freeform 2561"/>
            <p:cNvSpPr>
              <a:spLocks/>
            </p:cNvSpPr>
            <p:nvPr/>
          </p:nvSpPr>
          <p:spPr bwMode="auto">
            <a:xfrm flipH="1">
              <a:off x="1252765" y="1097051"/>
              <a:ext cx="245058" cy="220654"/>
            </a:xfrm>
            <a:custGeom>
              <a:avLst/>
              <a:gdLst>
                <a:gd name="T0" fmla="*/ 848 w 848"/>
                <a:gd name="T1" fmla="*/ 652 h 886"/>
                <a:gd name="T2" fmla="*/ 292 w 848"/>
                <a:gd name="T3" fmla="*/ 0 h 886"/>
                <a:gd name="T4" fmla="*/ 0 w 848"/>
                <a:gd name="T5" fmla="*/ 232 h 886"/>
                <a:gd name="T6" fmla="*/ 556 w 848"/>
                <a:gd name="T7" fmla="*/ 886 h 886"/>
                <a:gd name="T8" fmla="*/ 848 w 848"/>
                <a:gd name="T9" fmla="*/ 652 h 886"/>
              </a:gdLst>
              <a:ahLst/>
              <a:cxnLst>
                <a:cxn ang="0">
                  <a:pos x="T0" y="T1"/>
                </a:cxn>
                <a:cxn ang="0">
                  <a:pos x="T2" y="T3"/>
                </a:cxn>
                <a:cxn ang="0">
                  <a:pos x="T4" y="T5"/>
                </a:cxn>
                <a:cxn ang="0">
                  <a:pos x="T6" y="T7"/>
                </a:cxn>
                <a:cxn ang="0">
                  <a:pos x="T8" y="T9"/>
                </a:cxn>
              </a:cxnLst>
              <a:rect l="0" t="0" r="r" b="b"/>
              <a:pathLst>
                <a:path w="848" h="886">
                  <a:moveTo>
                    <a:pt x="848" y="652"/>
                  </a:moveTo>
                  <a:lnTo>
                    <a:pt x="292" y="0"/>
                  </a:lnTo>
                  <a:lnTo>
                    <a:pt x="0" y="232"/>
                  </a:lnTo>
                  <a:lnTo>
                    <a:pt x="556" y="886"/>
                  </a:lnTo>
                  <a:lnTo>
                    <a:pt x="848" y="652"/>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5" name="Freeform 2562"/>
            <p:cNvSpPr>
              <a:spLocks/>
            </p:cNvSpPr>
            <p:nvPr/>
          </p:nvSpPr>
          <p:spPr bwMode="auto">
            <a:xfrm flipH="1">
              <a:off x="1468277" y="1067515"/>
              <a:ext cx="88638" cy="76447"/>
            </a:xfrm>
            <a:custGeom>
              <a:avLst/>
              <a:gdLst>
                <a:gd name="T0" fmla="*/ 264 w 306"/>
                <a:gd name="T1" fmla="*/ 304 h 304"/>
                <a:gd name="T2" fmla="*/ 0 w 306"/>
                <a:gd name="T3" fmla="*/ 0 h 304"/>
                <a:gd name="T4" fmla="*/ 0 w 306"/>
                <a:gd name="T5" fmla="*/ 0 h 304"/>
                <a:gd name="T6" fmla="*/ 15 w 306"/>
                <a:gd name="T7" fmla="*/ 5 h 304"/>
                <a:gd name="T8" fmla="*/ 30 w 306"/>
                <a:gd name="T9" fmla="*/ 12 h 304"/>
                <a:gd name="T10" fmla="*/ 47 w 306"/>
                <a:gd name="T11" fmla="*/ 21 h 304"/>
                <a:gd name="T12" fmla="*/ 65 w 306"/>
                <a:gd name="T13" fmla="*/ 33 h 304"/>
                <a:gd name="T14" fmla="*/ 83 w 306"/>
                <a:gd name="T15" fmla="*/ 47 h 304"/>
                <a:gd name="T16" fmla="*/ 102 w 306"/>
                <a:gd name="T17" fmla="*/ 63 h 304"/>
                <a:gd name="T18" fmla="*/ 122 w 306"/>
                <a:gd name="T19" fmla="*/ 80 h 304"/>
                <a:gd name="T20" fmla="*/ 141 w 306"/>
                <a:gd name="T21" fmla="*/ 99 h 304"/>
                <a:gd name="T22" fmla="*/ 183 w 306"/>
                <a:gd name="T23" fmla="*/ 139 h 304"/>
                <a:gd name="T24" fmla="*/ 224 w 306"/>
                <a:gd name="T25" fmla="*/ 182 h 304"/>
                <a:gd name="T26" fmla="*/ 266 w 306"/>
                <a:gd name="T27" fmla="*/ 226 h 304"/>
                <a:gd name="T28" fmla="*/ 306 w 306"/>
                <a:gd name="T29" fmla="*/ 269 h 304"/>
                <a:gd name="T30" fmla="*/ 264 w 306"/>
                <a:gd name="T3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6" h="304">
                  <a:moveTo>
                    <a:pt x="264" y="304"/>
                  </a:moveTo>
                  <a:lnTo>
                    <a:pt x="0" y="0"/>
                  </a:lnTo>
                  <a:lnTo>
                    <a:pt x="0" y="0"/>
                  </a:lnTo>
                  <a:lnTo>
                    <a:pt x="15" y="5"/>
                  </a:lnTo>
                  <a:lnTo>
                    <a:pt x="30" y="12"/>
                  </a:lnTo>
                  <a:lnTo>
                    <a:pt x="47" y="21"/>
                  </a:lnTo>
                  <a:lnTo>
                    <a:pt x="65" y="33"/>
                  </a:lnTo>
                  <a:lnTo>
                    <a:pt x="83" y="47"/>
                  </a:lnTo>
                  <a:lnTo>
                    <a:pt x="102" y="63"/>
                  </a:lnTo>
                  <a:lnTo>
                    <a:pt x="122" y="80"/>
                  </a:lnTo>
                  <a:lnTo>
                    <a:pt x="141" y="99"/>
                  </a:lnTo>
                  <a:lnTo>
                    <a:pt x="183" y="139"/>
                  </a:lnTo>
                  <a:lnTo>
                    <a:pt x="224" y="182"/>
                  </a:lnTo>
                  <a:lnTo>
                    <a:pt x="266" y="226"/>
                  </a:lnTo>
                  <a:lnTo>
                    <a:pt x="306" y="269"/>
                  </a:lnTo>
                  <a:lnTo>
                    <a:pt x="264" y="304"/>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6" name="Freeform 2563"/>
            <p:cNvSpPr>
              <a:spLocks/>
            </p:cNvSpPr>
            <p:nvPr/>
          </p:nvSpPr>
          <p:spPr bwMode="auto">
            <a:xfrm flipH="1">
              <a:off x="1548225" y="1067515"/>
              <a:ext cx="10428" cy="3475"/>
            </a:xfrm>
            <a:custGeom>
              <a:avLst/>
              <a:gdLst>
                <a:gd name="T0" fmla="*/ 37 w 37"/>
                <a:gd name="T1" fmla="*/ 12 h 12"/>
                <a:gd name="T2" fmla="*/ 37 w 37"/>
                <a:gd name="T3" fmla="*/ 12 h 12"/>
                <a:gd name="T4" fmla="*/ 0 w 37"/>
                <a:gd name="T5" fmla="*/ 0 h 12"/>
                <a:gd name="T6" fmla="*/ 0 w 37"/>
                <a:gd name="T7" fmla="*/ 0 h 12"/>
                <a:gd name="T8" fmla="*/ 8 w 37"/>
                <a:gd name="T9" fmla="*/ 1 h 12"/>
                <a:gd name="T10" fmla="*/ 17 w 37"/>
                <a:gd name="T11" fmla="*/ 4 h 12"/>
                <a:gd name="T12" fmla="*/ 27 w 37"/>
                <a:gd name="T13" fmla="*/ 8 h 12"/>
                <a:gd name="T14" fmla="*/ 37 w 37"/>
                <a:gd name="T15" fmla="*/ 12 h 12"/>
                <a:gd name="T16" fmla="*/ 37 w 37"/>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7" y="12"/>
                  </a:moveTo>
                  <a:lnTo>
                    <a:pt x="37" y="12"/>
                  </a:lnTo>
                  <a:lnTo>
                    <a:pt x="0" y="0"/>
                  </a:lnTo>
                  <a:lnTo>
                    <a:pt x="0" y="0"/>
                  </a:lnTo>
                  <a:lnTo>
                    <a:pt x="8" y="1"/>
                  </a:lnTo>
                  <a:lnTo>
                    <a:pt x="17" y="4"/>
                  </a:lnTo>
                  <a:lnTo>
                    <a:pt x="27" y="8"/>
                  </a:lnTo>
                  <a:lnTo>
                    <a:pt x="37" y="12"/>
                  </a:lnTo>
                  <a:lnTo>
                    <a:pt x="37" y="12"/>
                  </a:lnTo>
                  <a:close/>
                </a:path>
              </a:pathLst>
            </a:custGeom>
            <a:solidFill>
              <a:srgbClr val="C7A3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7" name="Freeform 2564"/>
            <p:cNvSpPr>
              <a:spLocks/>
            </p:cNvSpPr>
            <p:nvPr/>
          </p:nvSpPr>
          <p:spPr bwMode="auto">
            <a:xfrm flipH="1">
              <a:off x="1775903" y="124090"/>
              <a:ext cx="83424" cy="38223"/>
            </a:xfrm>
            <a:custGeom>
              <a:avLst/>
              <a:gdLst>
                <a:gd name="T0" fmla="*/ 283 w 283"/>
                <a:gd name="T1" fmla="*/ 18 h 156"/>
                <a:gd name="T2" fmla="*/ 283 w 283"/>
                <a:gd name="T3" fmla="*/ 18 h 156"/>
                <a:gd name="T4" fmla="*/ 224 w 283"/>
                <a:gd name="T5" fmla="*/ 0 h 156"/>
                <a:gd name="T6" fmla="*/ 0 w 283"/>
                <a:gd name="T7" fmla="*/ 156 h 156"/>
                <a:gd name="T8" fmla="*/ 283 w 283"/>
                <a:gd name="T9" fmla="*/ 18 h 156"/>
              </a:gdLst>
              <a:ahLst/>
              <a:cxnLst>
                <a:cxn ang="0">
                  <a:pos x="T0" y="T1"/>
                </a:cxn>
                <a:cxn ang="0">
                  <a:pos x="T2" y="T3"/>
                </a:cxn>
                <a:cxn ang="0">
                  <a:pos x="T4" y="T5"/>
                </a:cxn>
                <a:cxn ang="0">
                  <a:pos x="T6" y="T7"/>
                </a:cxn>
                <a:cxn ang="0">
                  <a:pos x="T8" y="T9"/>
                </a:cxn>
              </a:cxnLst>
              <a:rect l="0" t="0" r="r" b="b"/>
              <a:pathLst>
                <a:path w="283" h="156">
                  <a:moveTo>
                    <a:pt x="283" y="18"/>
                  </a:moveTo>
                  <a:lnTo>
                    <a:pt x="283" y="18"/>
                  </a:lnTo>
                  <a:lnTo>
                    <a:pt x="224" y="0"/>
                  </a:lnTo>
                  <a:lnTo>
                    <a:pt x="0" y="156"/>
                  </a:lnTo>
                  <a:lnTo>
                    <a:pt x="283" y="18"/>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8" name="Freeform 2565"/>
            <p:cNvSpPr>
              <a:spLocks/>
            </p:cNvSpPr>
            <p:nvPr/>
          </p:nvSpPr>
          <p:spPr bwMode="auto">
            <a:xfrm flipH="1">
              <a:off x="1689003" y="124090"/>
              <a:ext cx="121660" cy="19112"/>
            </a:xfrm>
            <a:custGeom>
              <a:avLst/>
              <a:gdLst>
                <a:gd name="T0" fmla="*/ 422 w 422"/>
                <a:gd name="T1" fmla="*/ 80 h 80"/>
                <a:gd name="T2" fmla="*/ 422 w 422"/>
                <a:gd name="T3" fmla="*/ 80 h 80"/>
                <a:gd name="T4" fmla="*/ 372 w 422"/>
                <a:gd name="T5" fmla="*/ 72 h 80"/>
                <a:gd name="T6" fmla="*/ 324 w 422"/>
                <a:gd name="T7" fmla="*/ 65 h 80"/>
                <a:gd name="T8" fmla="*/ 277 w 422"/>
                <a:gd name="T9" fmla="*/ 56 h 80"/>
                <a:gd name="T10" fmla="*/ 231 w 422"/>
                <a:gd name="T11" fmla="*/ 47 h 80"/>
                <a:gd name="T12" fmla="*/ 186 w 422"/>
                <a:gd name="T13" fmla="*/ 37 h 80"/>
                <a:gd name="T14" fmla="*/ 141 w 422"/>
                <a:gd name="T15" fmla="*/ 25 h 80"/>
                <a:gd name="T16" fmla="*/ 99 w 422"/>
                <a:gd name="T17" fmla="*/ 13 h 80"/>
                <a:gd name="T18" fmla="*/ 57 w 422"/>
                <a:gd name="T19" fmla="*/ 0 h 80"/>
                <a:gd name="T20" fmla="*/ 0 w 422"/>
                <a:gd name="T21" fmla="*/ 40 h 80"/>
                <a:gd name="T22" fmla="*/ 0 w 422"/>
                <a:gd name="T23" fmla="*/ 40 h 80"/>
                <a:gd name="T24" fmla="*/ 41 w 422"/>
                <a:gd name="T25" fmla="*/ 47 h 80"/>
                <a:gd name="T26" fmla="*/ 87 w 422"/>
                <a:gd name="T27" fmla="*/ 52 h 80"/>
                <a:gd name="T28" fmla="*/ 188 w 422"/>
                <a:gd name="T29" fmla="*/ 63 h 80"/>
                <a:gd name="T30" fmla="*/ 300 w 422"/>
                <a:gd name="T31" fmla="*/ 72 h 80"/>
                <a:gd name="T32" fmla="*/ 422 w 422"/>
                <a:gd name="T33" fmla="*/ 80 h 80"/>
                <a:gd name="T34" fmla="*/ 422 w 422"/>
                <a:gd name="T3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2" h="80">
                  <a:moveTo>
                    <a:pt x="422" y="80"/>
                  </a:moveTo>
                  <a:lnTo>
                    <a:pt x="422" y="80"/>
                  </a:lnTo>
                  <a:lnTo>
                    <a:pt x="372" y="72"/>
                  </a:lnTo>
                  <a:lnTo>
                    <a:pt x="324" y="65"/>
                  </a:lnTo>
                  <a:lnTo>
                    <a:pt x="277" y="56"/>
                  </a:lnTo>
                  <a:lnTo>
                    <a:pt x="231" y="47"/>
                  </a:lnTo>
                  <a:lnTo>
                    <a:pt x="186" y="37"/>
                  </a:lnTo>
                  <a:lnTo>
                    <a:pt x="141" y="25"/>
                  </a:lnTo>
                  <a:lnTo>
                    <a:pt x="99" y="13"/>
                  </a:lnTo>
                  <a:lnTo>
                    <a:pt x="57" y="0"/>
                  </a:lnTo>
                  <a:lnTo>
                    <a:pt x="0" y="40"/>
                  </a:lnTo>
                  <a:lnTo>
                    <a:pt x="0" y="40"/>
                  </a:lnTo>
                  <a:lnTo>
                    <a:pt x="41" y="47"/>
                  </a:lnTo>
                  <a:lnTo>
                    <a:pt x="87" y="52"/>
                  </a:lnTo>
                  <a:lnTo>
                    <a:pt x="188" y="63"/>
                  </a:lnTo>
                  <a:lnTo>
                    <a:pt x="300" y="72"/>
                  </a:lnTo>
                  <a:lnTo>
                    <a:pt x="422" y="80"/>
                  </a:lnTo>
                  <a:lnTo>
                    <a:pt x="422" y="80"/>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sp>
          <p:nvSpPr>
            <p:cNvPr id="49" name="Freeform 2566"/>
            <p:cNvSpPr>
              <a:spLocks/>
            </p:cNvSpPr>
            <p:nvPr/>
          </p:nvSpPr>
          <p:spPr bwMode="auto">
            <a:xfrm flipH="1">
              <a:off x="1690741" y="124090"/>
              <a:ext cx="118184" cy="19112"/>
            </a:xfrm>
            <a:custGeom>
              <a:avLst/>
              <a:gdLst>
                <a:gd name="T0" fmla="*/ 412 w 412"/>
                <a:gd name="T1" fmla="*/ 79 h 79"/>
                <a:gd name="T2" fmla="*/ 412 w 412"/>
                <a:gd name="T3" fmla="*/ 79 h 79"/>
                <a:gd name="T4" fmla="*/ 364 w 412"/>
                <a:gd name="T5" fmla="*/ 71 h 79"/>
                <a:gd name="T6" fmla="*/ 316 w 412"/>
                <a:gd name="T7" fmla="*/ 64 h 79"/>
                <a:gd name="T8" fmla="*/ 270 w 412"/>
                <a:gd name="T9" fmla="*/ 55 h 79"/>
                <a:gd name="T10" fmla="*/ 226 w 412"/>
                <a:gd name="T11" fmla="*/ 45 h 79"/>
                <a:gd name="T12" fmla="*/ 181 w 412"/>
                <a:gd name="T13" fmla="*/ 36 h 79"/>
                <a:gd name="T14" fmla="*/ 138 w 412"/>
                <a:gd name="T15" fmla="*/ 25 h 79"/>
                <a:gd name="T16" fmla="*/ 97 w 412"/>
                <a:gd name="T17" fmla="*/ 13 h 79"/>
                <a:gd name="T18" fmla="*/ 55 w 412"/>
                <a:gd name="T19" fmla="*/ 0 h 79"/>
                <a:gd name="T20" fmla="*/ 0 w 412"/>
                <a:gd name="T21" fmla="*/ 38 h 79"/>
                <a:gd name="T22" fmla="*/ 0 w 412"/>
                <a:gd name="T23" fmla="*/ 38 h 79"/>
                <a:gd name="T24" fmla="*/ 27 w 412"/>
                <a:gd name="T25" fmla="*/ 41 h 79"/>
                <a:gd name="T26" fmla="*/ 27 w 412"/>
                <a:gd name="T27" fmla="*/ 41 h 79"/>
                <a:gd name="T28" fmla="*/ 134 w 412"/>
                <a:gd name="T29" fmla="*/ 52 h 79"/>
                <a:gd name="T30" fmla="*/ 233 w 412"/>
                <a:gd name="T31" fmla="*/ 63 h 79"/>
                <a:gd name="T32" fmla="*/ 325 w 412"/>
                <a:gd name="T33" fmla="*/ 72 h 79"/>
                <a:gd name="T34" fmla="*/ 369 w 412"/>
                <a:gd name="T35" fmla="*/ 76 h 79"/>
                <a:gd name="T36" fmla="*/ 412 w 412"/>
                <a:gd name="T37" fmla="*/ 79 h 79"/>
                <a:gd name="T38" fmla="*/ 412 w 412"/>
                <a:gd name="T3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2" h="79">
                  <a:moveTo>
                    <a:pt x="412" y="79"/>
                  </a:moveTo>
                  <a:lnTo>
                    <a:pt x="412" y="79"/>
                  </a:lnTo>
                  <a:lnTo>
                    <a:pt x="364" y="71"/>
                  </a:lnTo>
                  <a:lnTo>
                    <a:pt x="316" y="64"/>
                  </a:lnTo>
                  <a:lnTo>
                    <a:pt x="270" y="55"/>
                  </a:lnTo>
                  <a:lnTo>
                    <a:pt x="226" y="45"/>
                  </a:lnTo>
                  <a:lnTo>
                    <a:pt x="181" y="36"/>
                  </a:lnTo>
                  <a:lnTo>
                    <a:pt x="138" y="25"/>
                  </a:lnTo>
                  <a:lnTo>
                    <a:pt x="97" y="13"/>
                  </a:lnTo>
                  <a:lnTo>
                    <a:pt x="55" y="0"/>
                  </a:lnTo>
                  <a:lnTo>
                    <a:pt x="0" y="38"/>
                  </a:lnTo>
                  <a:lnTo>
                    <a:pt x="0" y="38"/>
                  </a:lnTo>
                  <a:lnTo>
                    <a:pt x="27" y="41"/>
                  </a:lnTo>
                  <a:lnTo>
                    <a:pt x="27" y="41"/>
                  </a:lnTo>
                  <a:lnTo>
                    <a:pt x="134" y="52"/>
                  </a:lnTo>
                  <a:lnTo>
                    <a:pt x="233" y="63"/>
                  </a:lnTo>
                  <a:lnTo>
                    <a:pt x="325" y="72"/>
                  </a:lnTo>
                  <a:lnTo>
                    <a:pt x="369" y="76"/>
                  </a:lnTo>
                  <a:lnTo>
                    <a:pt x="412" y="79"/>
                  </a:lnTo>
                  <a:lnTo>
                    <a:pt x="412" y="79"/>
                  </a:lnTo>
                  <a:close/>
                </a:path>
              </a:pathLst>
            </a:custGeom>
            <a:solidFill>
              <a:srgbClr val="D6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66"/>
              <a:endParaRPr lang="en-US" sz="1350">
                <a:solidFill>
                  <a:prstClr val="black"/>
                </a:solidFill>
              </a:endParaRPr>
            </a:p>
          </p:txBody>
        </p:sp>
      </p:grpSp>
      <p:sp>
        <p:nvSpPr>
          <p:cNvPr id="50" name="Content Placeholder 3"/>
          <p:cNvSpPr>
            <a:spLocks noGrp="1"/>
          </p:cNvSpPr>
          <p:nvPr>
            <p:ph idx="1"/>
          </p:nvPr>
        </p:nvSpPr>
        <p:spPr>
          <a:xfrm>
            <a:off x="254000" y="1428750"/>
            <a:ext cx="11938000" cy="5143500"/>
          </a:xfrm>
          <a:solidFill>
            <a:srgbClr val="FFC000"/>
          </a:solidFill>
        </p:spPr>
        <p:txBody>
          <a:bodyPr>
            <a:normAutofit/>
          </a:bodyPr>
          <a:lstStyle/>
          <a:p>
            <a:r>
              <a:rPr lang="en-US" sz="2400" b="1" dirty="0"/>
              <a:t>Finish Step 2 and Break</a:t>
            </a:r>
          </a:p>
          <a:p>
            <a:r>
              <a:rPr lang="en-US" sz="2400" b="1" dirty="0"/>
              <a:t>Step 3: Ways of Responding</a:t>
            </a:r>
          </a:p>
          <a:p>
            <a:r>
              <a:rPr lang="en-US" sz="2400" b="1" dirty="0"/>
              <a:t>Lunch</a:t>
            </a:r>
          </a:p>
          <a:p>
            <a:r>
              <a:rPr lang="en-US" sz="2400" b="1" dirty="0"/>
              <a:t>Step 4: Social Support </a:t>
            </a:r>
          </a:p>
          <a:p>
            <a:r>
              <a:rPr lang="en-US" sz="2400" b="1" dirty="0"/>
              <a:t>Break</a:t>
            </a:r>
          </a:p>
          <a:p>
            <a:r>
              <a:rPr lang="en-US" sz="2400" b="1" dirty="0"/>
              <a:t>Step 5: Additional Needs</a:t>
            </a:r>
          </a:p>
          <a:p>
            <a:r>
              <a:rPr lang="en-US" sz="2400" b="1" dirty="0"/>
              <a:t>Safe Practice &amp; Group work </a:t>
            </a:r>
          </a:p>
          <a:p>
            <a:r>
              <a:rPr lang="en-US" sz="2400" b="1" dirty="0"/>
              <a:t>Accreditation Process &amp; Review of Training</a:t>
            </a:r>
          </a:p>
          <a:p>
            <a:endParaRPr lang="en-US" sz="1900" dirty="0"/>
          </a:p>
          <a:p>
            <a:endParaRPr lang="en-US" sz="1900" dirty="0"/>
          </a:p>
        </p:txBody>
      </p:sp>
    </p:spTree>
    <p:extLst>
      <p:ext uri="{BB962C8B-B14F-4D97-AF65-F5344CB8AC3E}">
        <p14:creationId xmlns:p14="http://schemas.microsoft.com/office/powerpoint/2010/main" val="13596603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5"/>
            <a:ext cx="4334885" cy="1325563"/>
          </a:xfrm>
        </p:spPr>
        <p:txBody>
          <a:bodyPr/>
          <a:lstStyle/>
          <a:p>
            <a:r>
              <a:rPr lang="en-US" dirty="0">
                <a:latin typeface="Calibri"/>
                <a:cs typeface="Calibri"/>
              </a:rPr>
              <a:t>Step 2 - Skills Practice</a:t>
            </a:r>
          </a:p>
        </p:txBody>
      </p:sp>
      <p:pic>
        <p:nvPicPr>
          <p:cNvPr id="6" name="Content Placeholder 4"/>
          <p:cNvPicPr>
            <a:picLocks noGrp="1" noChangeAspect="1"/>
          </p:cNvPicPr>
          <p:nvPr>
            <p:ph idx="1"/>
          </p:nvPr>
        </p:nvPicPr>
        <p:blipFill>
          <a:blip r:embed="rId2"/>
          <a:srcRect t="20118" b="20118"/>
          <a:stretch>
            <a:fillRect/>
          </a:stretch>
        </p:blipFill>
        <p:spPr>
          <a:xfrm>
            <a:off x="9062732" y="1702724"/>
            <a:ext cx="2613654" cy="2343023"/>
          </a:xfrm>
        </p:spPr>
      </p:pic>
      <p:sp>
        <p:nvSpPr>
          <p:cNvPr id="4" name="Content Placeholder 3"/>
          <p:cNvSpPr>
            <a:spLocks noGrp="1"/>
          </p:cNvSpPr>
          <p:nvPr>
            <p:ph sz="quarter" idx="11"/>
          </p:nvPr>
        </p:nvSpPr>
        <p:spPr>
          <a:xfrm>
            <a:off x="608222" y="1505036"/>
            <a:ext cx="11365254" cy="5093160"/>
          </a:xfrm>
        </p:spPr>
        <p:txBody>
          <a:bodyPr/>
          <a:lstStyle/>
          <a:p>
            <a:r>
              <a:rPr lang="en-US" sz="2000" b="1" dirty="0">
                <a:latin typeface="Calibri"/>
                <a:cs typeface="Calibri"/>
              </a:rPr>
              <a:t>Get into Groups of 3 &amp; agree roles: </a:t>
            </a:r>
          </a:p>
          <a:p>
            <a:pPr marL="342900" indent="-342900">
              <a:buAutoNum type="arabicPeriod"/>
            </a:pPr>
            <a:r>
              <a:rPr lang="en-US" sz="2800" b="1" dirty="0">
                <a:latin typeface="Calibri"/>
                <a:cs typeface="Calibri"/>
              </a:rPr>
              <a:t>Family Member</a:t>
            </a:r>
          </a:p>
          <a:p>
            <a:pPr marL="342900" indent="-342900">
              <a:buAutoNum type="arabicPeriod"/>
            </a:pPr>
            <a:r>
              <a:rPr lang="en-US" sz="2800" b="1" dirty="0">
                <a:latin typeface="Calibri"/>
                <a:cs typeface="Calibri"/>
              </a:rPr>
              <a:t>5-Step Practitioner</a:t>
            </a:r>
          </a:p>
          <a:p>
            <a:pPr marL="342900" indent="-342900">
              <a:buAutoNum type="arabicPeriod"/>
            </a:pPr>
            <a:r>
              <a:rPr lang="en-US" sz="2800" b="1" dirty="0">
                <a:latin typeface="Calibri"/>
                <a:cs typeface="Calibri"/>
              </a:rPr>
              <a:t>Observer</a:t>
            </a:r>
          </a:p>
          <a:p>
            <a:r>
              <a:rPr lang="en-US" sz="2800" b="1" dirty="0">
                <a:latin typeface="Calibri"/>
                <a:cs typeface="Calibri"/>
              </a:rPr>
              <a:t> </a:t>
            </a:r>
            <a:r>
              <a:rPr lang="en-US" sz="2400" b="1" dirty="0">
                <a:latin typeface="Calibri"/>
                <a:cs typeface="Calibri"/>
              </a:rPr>
              <a:t>You will swap so everyone will take each role in turn</a:t>
            </a:r>
          </a:p>
          <a:p>
            <a:r>
              <a:rPr lang="en-US" sz="2400" b="1" dirty="0">
                <a:latin typeface="Calibri"/>
                <a:cs typeface="Calibri"/>
              </a:rPr>
              <a:t>Practice Step 2, focus on 2.2, 2.3, 2.5. Observer should use the assessment sheet as a tool for feedback. Practice: 8-10 minutes; then 3-5 minutes for feedback for observer</a:t>
            </a:r>
          </a:p>
          <a:p>
            <a:endParaRPr lang="en-US" sz="2400" b="1" dirty="0">
              <a:latin typeface="Calibri"/>
              <a:cs typeface="Calibri"/>
            </a:endParaRPr>
          </a:p>
          <a:p>
            <a:r>
              <a:rPr lang="en-US" sz="2400" b="1" dirty="0">
                <a:latin typeface="Calibri"/>
                <a:cs typeface="Calibri"/>
              </a:rPr>
              <a:t>Feedback in larger group – any questions/concerns? </a:t>
            </a:r>
          </a:p>
          <a:p>
            <a:endParaRPr lang="en-US" sz="2000" b="1" dirty="0">
              <a:latin typeface="Calibri"/>
              <a:cs typeface="Calibri"/>
            </a:endParaRPr>
          </a:p>
          <a:p>
            <a:endParaRPr lang="en-US" sz="2000" dirty="0">
              <a:latin typeface="Calibri"/>
              <a:cs typeface="Calibri"/>
            </a:endParaRPr>
          </a:p>
        </p:txBody>
      </p:sp>
    </p:spTree>
    <p:extLst>
      <p:ext uri="{BB962C8B-B14F-4D97-AF65-F5344CB8AC3E}">
        <p14:creationId xmlns:p14="http://schemas.microsoft.com/office/powerpoint/2010/main" val="17191793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8" y="352335"/>
            <a:ext cx="10780306" cy="659047"/>
          </a:xfrm>
        </p:spPr>
        <p:txBody>
          <a:bodyPr/>
          <a:lstStyle/>
          <a:p>
            <a:r>
              <a:rPr lang="en-US" dirty="0">
                <a:latin typeface="Calibri"/>
                <a:cs typeface="Calibri"/>
              </a:rPr>
              <a:t>Step 2:  Feedback &amp; 5SM Website</a:t>
            </a:r>
          </a:p>
        </p:txBody>
      </p:sp>
      <p:sp>
        <p:nvSpPr>
          <p:cNvPr id="4" name="Content Placeholder 3"/>
          <p:cNvSpPr>
            <a:spLocks noGrp="1"/>
          </p:cNvSpPr>
          <p:nvPr>
            <p:ph sz="quarter" idx="11"/>
          </p:nvPr>
        </p:nvSpPr>
        <p:spPr>
          <a:xfrm>
            <a:off x="608221" y="1819379"/>
            <a:ext cx="11315687" cy="5223164"/>
          </a:xfrm>
          <a:solidFill>
            <a:srgbClr val="FFC000"/>
          </a:solidFill>
        </p:spPr>
        <p:txBody>
          <a:bodyPr/>
          <a:lstStyle/>
          <a:p>
            <a:pPr marL="571500" indent="-571500">
              <a:lnSpc>
                <a:spcPct val="100000"/>
              </a:lnSpc>
              <a:spcBef>
                <a:spcPts val="0"/>
              </a:spcBef>
              <a:spcAft>
                <a:spcPts val="600"/>
              </a:spcAft>
              <a:buFont typeface="Arial" panose="020B0604020202020204" pitchFamily="34" charset="0"/>
              <a:buChar char="•"/>
            </a:pPr>
            <a:r>
              <a:rPr lang="en-US" sz="4000" b="1" dirty="0">
                <a:latin typeface="Calibri"/>
                <a:cs typeface="Calibri"/>
              </a:rPr>
              <a:t>Group feedback </a:t>
            </a:r>
            <a:endParaRPr lang="en-US" sz="2400" b="1" dirty="0">
              <a:latin typeface="Calibri"/>
              <a:cs typeface="Calibri"/>
            </a:endParaRPr>
          </a:p>
          <a:p>
            <a:endParaRPr lang="en-US" sz="2400" b="1" dirty="0">
              <a:latin typeface="Calibri"/>
              <a:cs typeface="Calibri"/>
            </a:endParaRPr>
          </a:p>
          <a:p>
            <a:endParaRPr lang="en-US" sz="2000" dirty="0">
              <a:latin typeface="Calibri"/>
              <a:cs typeface="Calibri"/>
            </a:endParaRPr>
          </a:p>
        </p:txBody>
      </p:sp>
      <p:sp>
        <p:nvSpPr>
          <p:cNvPr id="3" name="Double Wave 2">
            <a:extLst>
              <a:ext uri="{FF2B5EF4-FFF2-40B4-BE49-F238E27FC236}">
                <a16:creationId xmlns:a16="http://schemas.microsoft.com/office/drawing/2014/main" id="{20B017C1-A6A7-4505-A937-F0EDF6594E91}"/>
              </a:ext>
            </a:extLst>
          </p:cNvPr>
          <p:cNvSpPr/>
          <p:nvPr/>
        </p:nvSpPr>
        <p:spPr>
          <a:xfrm>
            <a:off x="1261872" y="2916936"/>
            <a:ext cx="9921240" cy="3474720"/>
          </a:xfrm>
          <a:prstGeom prst="double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See 5SM Website: </a:t>
            </a:r>
          </a:p>
          <a:p>
            <a:pPr algn="ctr"/>
            <a:r>
              <a:rPr lang="en-GB" sz="2800" b="1" dirty="0">
                <a:solidFill>
                  <a:schemeClr val="tx1"/>
                </a:solidFill>
              </a:rPr>
              <a:t>Video Presentation of this Step </a:t>
            </a:r>
          </a:p>
          <a:p>
            <a:pPr algn="ctr"/>
            <a:r>
              <a:rPr lang="en-GB" sz="2800" b="1" dirty="0">
                <a:solidFill>
                  <a:schemeClr val="tx1"/>
                </a:solidFill>
              </a:rPr>
              <a:t>Video Expert Panel Discussion </a:t>
            </a:r>
          </a:p>
          <a:p>
            <a:pPr algn="ctr"/>
            <a:r>
              <a:rPr lang="en-GB" sz="2800" b="1" dirty="0">
                <a:solidFill>
                  <a:schemeClr val="tx1"/>
                </a:solidFill>
              </a:rPr>
              <a:t>Demonstrations</a:t>
            </a:r>
          </a:p>
          <a:p>
            <a:pPr algn="ctr"/>
            <a:r>
              <a:rPr lang="en-GB" sz="2800" b="1" dirty="0">
                <a:solidFill>
                  <a:schemeClr val="tx1"/>
                </a:solidFill>
              </a:rPr>
              <a:t>Guidance</a:t>
            </a:r>
          </a:p>
          <a:p>
            <a:pPr algn="ctr"/>
            <a:r>
              <a:rPr lang="en-GB" sz="2800" b="1" dirty="0">
                <a:solidFill>
                  <a:schemeClr val="tx1"/>
                </a:solidFill>
              </a:rPr>
              <a:t>Common Problems</a:t>
            </a:r>
          </a:p>
        </p:txBody>
      </p:sp>
    </p:spTree>
    <p:extLst>
      <p:ext uri="{BB962C8B-B14F-4D97-AF65-F5344CB8AC3E}">
        <p14:creationId xmlns:p14="http://schemas.microsoft.com/office/powerpoint/2010/main" val="2168422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1832"/>
            <a:ext cx="11539728" cy="2743200"/>
          </a:xfrm>
        </p:spPr>
        <p:txBody>
          <a:bodyPr>
            <a:normAutofit fontScale="90000"/>
          </a:bodyPr>
          <a:lstStyle/>
          <a:p>
            <a:r>
              <a:rPr lang="en-US" sz="6000" b="1" dirty="0">
                <a:solidFill>
                  <a:schemeClr val="tx1"/>
                </a:solidFill>
                <a:effectLst>
                  <a:outerShdw blurRad="38100" dist="38100" dir="2700000" algn="tl">
                    <a:srgbClr val="000000">
                      <a:alpha val="43137"/>
                    </a:srgbClr>
                  </a:outerShdw>
                </a:effectLst>
                <a:latin typeface="Calibri"/>
                <a:cs typeface="Calibri"/>
              </a:rPr>
              <a:t>Section 8</a:t>
            </a: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IE" sz="6000" b="1" dirty="0">
                <a:solidFill>
                  <a:schemeClr val="tx1"/>
                </a:solidFill>
                <a:effectLst>
                  <a:outerShdw blurRad="38100" dist="38100" dir="2700000" algn="tl">
                    <a:srgbClr val="000000">
                      <a:alpha val="43137"/>
                    </a:srgbClr>
                  </a:outerShdw>
                </a:effectLst>
                <a:latin typeface="Calibri"/>
                <a:cs typeface="Calibri"/>
              </a:rPr>
              <a:t>Step 3</a:t>
            </a:r>
            <a:br>
              <a:rPr lang="en-IE" sz="6000" b="1" dirty="0">
                <a:solidFill>
                  <a:schemeClr val="tx1"/>
                </a:solidFill>
                <a:effectLst>
                  <a:outerShdw blurRad="38100" dist="38100" dir="2700000" algn="tl">
                    <a:srgbClr val="000000">
                      <a:alpha val="43137"/>
                    </a:srgbClr>
                  </a:outerShdw>
                </a:effectLst>
                <a:latin typeface="Calibri"/>
                <a:cs typeface="Calibri"/>
              </a:rPr>
            </a:br>
            <a:r>
              <a:rPr lang="en-GB" sz="6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Explore ways of coping and responding</a:t>
            </a:r>
            <a:endParaRPr lang="en-IE" sz="6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5" name="TextBox 4"/>
          <p:cNvSpPr txBox="1"/>
          <p:nvPr/>
        </p:nvSpPr>
        <p:spPr>
          <a:xfrm>
            <a:off x="1630947" y="1764632"/>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27301277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Calibri"/>
                <a:cs typeface="Calibri"/>
              </a:rPr>
              <a:t>Step 3: </a:t>
            </a:r>
            <a:r>
              <a:rPr lang="en-US" sz="4400" dirty="0">
                <a:latin typeface="Calibri"/>
                <a:cs typeface="Calibri"/>
              </a:rPr>
              <a:t>Exploring coping and responding</a:t>
            </a:r>
          </a:p>
        </p:txBody>
      </p:sp>
      <p:sp>
        <p:nvSpPr>
          <p:cNvPr id="7" name="Rounded Rectangular Callout 258">
            <a:extLst>
              <a:ext uri="{FF2B5EF4-FFF2-40B4-BE49-F238E27FC236}">
                <a16:creationId xmlns:a16="http://schemas.microsoft.com/office/drawing/2014/main" id="{8AF080BE-0421-454A-B3DF-1208DF0F696F}"/>
              </a:ext>
            </a:extLst>
          </p:cNvPr>
          <p:cNvSpPr/>
          <p:nvPr/>
        </p:nvSpPr>
        <p:spPr>
          <a:xfrm>
            <a:off x="5494673" y="1677899"/>
            <a:ext cx="6259153" cy="1473480"/>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r>
              <a:rPr lang="en-US" sz="2000" b="1" dirty="0">
                <a:latin typeface="Calibri"/>
                <a:cs typeface="Calibri"/>
              </a:rPr>
              <a:t>Family Member</a:t>
            </a:r>
            <a:r>
              <a:rPr lang="en-US" sz="2000" b="1" i="1" dirty="0">
                <a:latin typeface="Calibri"/>
                <a:cs typeface="Calibri"/>
              </a:rPr>
              <a:t>..</a:t>
            </a:r>
            <a:r>
              <a:rPr lang="en-US" sz="1867" b="1" i="1" dirty="0">
                <a:latin typeface="Calibri"/>
                <a:cs typeface="Calibri"/>
              </a:rPr>
              <a:t>” Knowing there was not a right or </a:t>
            </a:r>
            <a:br>
              <a:rPr lang="en-US" sz="1867" b="1" i="1" dirty="0">
                <a:latin typeface="Calibri"/>
                <a:cs typeface="Calibri"/>
              </a:rPr>
            </a:br>
            <a:r>
              <a:rPr lang="en-US" sz="1867" b="1" i="1" dirty="0">
                <a:latin typeface="Calibri"/>
                <a:cs typeface="Calibri"/>
              </a:rPr>
              <a:t>wrong way of responding made me feel a lot better. </a:t>
            </a:r>
            <a:br>
              <a:rPr lang="en-US" sz="1867" b="1" i="1" dirty="0">
                <a:latin typeface="Calibri"/>
                <a:cs typeface="Calibri"/>
              </a:rPr>
            </a:br>
            <a:r>
              <a:rPr lang="en-US" sz="1867" b="1" i="1" dirty="0">
                <a:latin typeface="Calibri"/>
                <a:cs typeface="Calibri"/>
              </a:rPr>
              <a:t>I felt before that people were blaming me, and that </a:t>
            </a:r>
            <a:br>
              <a:rPr lang="en-US" sz="1867" b="1" i="1" dirty="0">
                <a:latin typeface="Calibri"/>
                <a:cs typeface="Calibri"/>
              </a:rPr>
            </a:br>
            <a:r>
              <a:rPr lang="en-US" sz="1867" b="1" i="1" dirty="0">
                <a:latin typeface="Calibri"/>
                <a:cs typeface="Calibri"/>
              </a:rPr>
              <a:t>I was getting it wrong.  I now  think about my approach and try to remember that I do have options.”</a:t>
            </a:r>
          </a:p>
        </p:txBody>
      </p:sp>
      <p:pic>
        <p:nvPicPr>
          <p:cNvPr id="158723" name="Picture 3" descr="C:\Users\Lorna\AppData\Local\Microsoft\Windows\INetCache\IE\APZWPI7E\signpost-681771_960_720[1].jpg"/>
          <p:cNvPicPr>
            <a:picLocks noChangeAspect="1" noChangeArrowheads="1"/>
          </p:cNvPicPr>
          <p:nvPr/>
        </p:nvPicPr>
        <p:blipFill>
          <a:blip r:embed="rId2" cstate="print"/>
          <a:srcRect/>
          <a:stretch>
            <a:fillRect/>
          </a:stretch>
        </p:blipFill>
        <p:spPr bwMode="auto">
          <a:xfrm>
            <a:off x="10285145" y="1"/>
            <a:ext cx="1787911" cy="1695081"/>
          </a:xfrm>
          <a:prstGeom prst="rect">
            <a:avLst/>
          </a:prstGeom>
          <a:noFill/>
        </p:spPr>
      </p:pic>
      <p:sp>
        <p:nvSpPr>
          <p:cNvPr id="10" name="Rounded Rectangular Callout 258">
            <a:extLst>
              <a:ext uri="{FF2B5EF4-FFF2-40B4-BE49-F238E27FC236}">
                <a16:creationId xmlns:a16="http://schemas.microsoft.com/office/drawing/2014/main" id="{8AF080BE-0421-454A-B3DF-1208DF0F696F}"/>
              </a:ext>
            </a:extLst>
          </p:cNvPr>
          <p:cNvSpPr/>
          <p:nvPr/>
        </p:nvSpPr>
        <p:spPr>
          <a:xfrm>
            <a:off x="5892801" y="5162921"/>
            <a:ext cx="5861025" cy="1695081"/>
          </a:xfrm>
          <a:prstGeom prst="horizontalScroll">
            <a:avLst/>
          </a:prstGeom>
          <a:solidFill>
            <a:schemeClr val="accent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Calibri"/>
                <a:cs typeface="Calibri"/>
              </a:rPr>
              <a:t>Remember that the practitioner is in control of the process and the family member is in charge of the content.</a:t>
            </a:r>
          </a:p>
        </p:txBody>
      </p:sp>
      <p:sp>
        <p:nvSpPr>
          <p:cNvPr id="8" name="Rounded Rectangular Callout 258">
            <a:extLst>
              <a:ext uri="{FF2B5EF4-FFF2-40B4-BE49-F238E27FC236}">
                <a16:creationId xmlns:a16="http://schemas.microsoft.com/office/drawing/2014/main" id="{74527CFC-8705-45AD-9BBF-8AFAAA7958EF}"/>
              </a:ext>
            </a:extLst>
          </p:cNvPr>
          <p:cNvSpPr/>
          <p:nvPr/>
        </p:nvSpPr>
        <p:spPr>
          <a:xfrm>
            <a:off x="5491939" y="3429001"/>
            <a:ext cx="5861027" cy="1589315"/>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latin typeface="Calibri"/>
                <a:cs typeface="Calibri"/>
              </a:rPr>
              <a:t>Practitioner</a:t>
            </a:r>
            <a:r>
              <a:rPr lang="en-US" sz="1867" b="1" i="1" dirty="0">
                <a:latin typeface="Calibri"/>
                <a:cs typeface="Calibri"/>
              </a:rPr>
              <a:t>..” I felt this session empowered the family member to feel she had choices about how to respond and there was not a right or wrong way but each choice had advantages and disadvantages. Helping her </a:t>
            </a:r>
            <a:r>
              <a:rPr lang="en-US" sz="1867" b="1" i="1" dirty="0" err="1">
                <a:latin typeface="Calibri"/>
                <a:cs typeface="Calibri"/>
              </a:rPr>
              <a:t>realise</a:t>
            </a:r>
            <a:r>
              <a:rPr lang="en-US" sz="1867" b="1" i="1" dirty="0">
                <a:latin typeface="Calibri"/>
                <a:cs typeface="Calibri"/>
              </a:rPr>
              <a:t> and move from TINA to </a:t>
            </a:r>
            <a:r>
              <a:rPr lang="en-US" sz="1867" b="1" i="1" dirty="0" err="1">
                <a:latin typeface="Calibri"/>
                <a:cs typeface="Calibri"/>
              </a:rPr>
              <a:t>TAAA</a:t>
            </a:r>
            <a:r>
              <a:rPr lang="en-US" sz="1867" b="1" i="1" dirty="0">
                <a:latin typeface="Calibri"/>
                <a:cs typeface="Calibri"/>
              </a:rPr>
              <a:t> was a key point.”</a:t>
            </a:r>
          </a:p>
        </p:txBody>
      </p:sp>
      <p:graphicFrame>
        <p:nvGraphicFramePr>
          <p:cNvPr id="11" name="Diagram 10">
            <a:extLst>
              <a:ext uri="{FF2B5EF4-FFF2-40B4-BE49-F238E27FC236}">
                <a16:creationId xmlns:a16="http://schemas.microsoft.com/office/drawing/2014/main" id="{D4BA3E2B-C9E4-400B-9C2F-DACDE2F8AC67}"/>
              </a:ext>
            </a:extLst>
          </p:cNvPr>
          <p:cNvGraphicFramePr/>
          <p:nvPr>
            <p:extLst>
              <p:ext uri="{D42A27DB-BD31-4B8C-83A1-F6EECF244321}">
                <p14:modId xmlns:p14="http://schemas.microsoft.com/office/powerpoint/2010/main" val="4006450679"/>
              </p:ext>
            </p:extLst>
          </p:nvPr>
        </p:nvGraphicFramePr>
        <p:xfrm>
          <a:off x="245330" y="1540702"/>
          <a:ext cx="5249343" cy="5098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58865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a:cs typeface="Calibri"/>
              </a:rPr>
              <a:t>Step 3: Process for exploring coping</a:t>
            </a:r>
          </a:p>
        </p:txBody>
      </p:sp>
      <p:graphicFrame>
        <p:nvGraphicFramePr>
          <p:cNvPr id="4" name="Diagram 3"/>
          <p:cNvGraphicFramePr/>
          <p:nvPr/>
        </p:nvGraphicFramePr>
        <p:xfrm>
          <a:off x="101599" y="1012899"/>
          <a:ext cx="12000631" cy="5845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28066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77" y="186669"/>
            <a:ext cx="11553587" cy="783455"/>
          </a:xfrm>
        </p:spPr>
        <p:txBody>
          <a:bodyPr>
            <a:normAutofit fontScale="90000"/>
          </a:bodyPr>
          <a:lstStyle/>
          <a:p>
            <a:br>
              <a:rPr lang="en-US" sz="3200" dirty="0">
                <a:latin typeface="Calibri"/>
                <a:cs typeface="Calibri"/>
              </a:rPr>
            </a:br>
            <a:r>
              <a:rPr lang="en-US" sz="3200" dirty="0">
                <a:latin typeface="Calibri"/>
                <a:cs typeface="Calibri"/>
              </a:rPr>
              <a:t>Self Help Handbook Step 3 – Ways of coping and responding</a:t>
            </a:r>
          </a:p>
        </p:txBody>
      </p:sp>
      <p:sp>
        <p:nvSpPr>
          <p:cNvPr id="4" name="Content Placeholder 3"/>
          <p:cNvSpPr>
            <a:spLocks noGrp="1"/>
          </p:cNvSpPr>
          <p:nvPr>
            <p:ph sz="quarter" idx="11"/>
          </p:nvPr>
        </p:nvSpPr>
        <p:spPr>
          <a:xfrm>
            <a:off x="303677" y="1296784"/>
            <a:ext cx="4971431" cy="871868"/>
          </a:xfrm>
        </p:spPr>
        <p:txBody>
          <a:bodyPr/>
          <a:lstStyle/>
          <a:p>
            <a:pPr>
              <a:lnSpc>
                <a:spcPct val="100000"/>
              </a:lnSpc>
            </a:pPr>
            <a:r>
              <a:rPr lang="en-US" sz="1800" b="1" dirty="0">
                <a:latin typeface="Calibri"/>
                <a:cs typeface="Calibri"/>
              </a:rPr>
              <a:t>How you currently respond to a recent situation and how you feel about this</a:t>
            </a:r>
          </a:p>
        </p:txBody>
      </p:sp>
      <p:sp>
        <p:nvSpPr>
          <p:cNvPr id="41" name="Content Placeholder 3"/>
          <p:cNvSpPr txBox="1">
            <a:spLocks/>
          </p:cNvSpPr>
          <p:nvPr/>
        </p:nvSpPr>
        <p:spPr>
          <a:xfrm>
            <a:off x="5604058" y="1282950"/>
            <a:ext cx="5656339" cy="7834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Clr>
                <a:schemeClr val="bg1">
                  <a:lumMod val="50000"/>
                </a:schemeClr>
              </a:buClr>
              <a:buFontTx/>
              <a:buNone/>
              <a:defRPr sz="1700" kern="1200">
                <a:solidFill>
                  <a:schemeClr val="tx2"/>
                </a:solidFill>
                <a:latin typeface="Segoe UI Semibold"/>
                <a:ea typeface="+mn-ea"/>
                <a:cs typeface="Segoe UI Semibold"/>
              </a:defRPr>
            </a:lvl1pPr>
            <a:lvl2pPr marL="457200" indent="0" algn="l" defTabSz="914400" rtl="0" eaLnBrk="1" latinLnBrk="0" hangingPunct="1">
              <a:lnSpc>
                <a:spcPct val="120000"/>
              </a:lnSpc>
              <a:spcBef>
                <a:spcPts val="500"/>
              </a:spcBef>
              <a:buClr>
                <a:schemeClr val="bg1">
                  <a:lumMod val="50000"/>
                </a:schemeClr>
              </a:buClr>
              <a:buFontTx/>
              <a:buNone/>
              <a:defRPr sz="1600" kern="1200">
                <a:solidFill>
                  <a:schemeClr val="tx2"/>
                </a:solidFill>
                <a:latin typeface="Segoe UI Semibold"/>
                <a:ea typeface="+mn-ea"/>
                <a:cs typeface="Segoe UI Semibold"/>
              </a:defRPr>
            </a:lvl2pPr>
            <a:lvl3pPr marL="9144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3pPr>
            <a:lvl4pPr marL="13716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4pPr>
            <a:lvl5pPr marL="18288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Calibri"/>
                <a:cs typeface="Calibri"/>
              </a:rPr>
              <a:t>Your responses, what was helpful and unhelpful, what you could do next time</a:t>
            </a:r>
          </a:p>
        </p:txBody>
      </p:sp>
      <p:graphicFrame>
        <p:nvGraphicFramePr>
          <p:cNvPr id="6" name="Table 5">
            <a:extLst>
              <a:ext uri="{FF2B5EF4-FFF2-40B4-BE49-F238E27FC236}">
                <a16:creationId xmlns:a16="http://schemas.microsoft.com/office/drawing/2014/main" id="{36A838D5-FDF8-45F1-B17D-6C529783950D}"/>
              </a:ext>
            </a:extLst>
          </p:cNvPr>
          <p:cNvGraphicFramePr>
            <a:graphicFrameLocks noGrp="1"/>
          </p:cNvGraphicFramePr>
          <p:nvPr>
            <p:extLst>
              <p:ext uri="{D42A27DB-BD31-4B8C-83A1-F6EECF244321}">
                <p14:modId xmlns:p14="http://schemas.microsoft.com/office/powerpoint/2010/main" val="3401129904"/>
              </p:ext>
            </p:extLst>
          </p:nvPr>
        </p:nvGraphicFramePr>
        <p:xfrm>
          <a:off x="376564" y="2106783"/>
          <a:ext cx="4698356" cy="4530598"/>
        </p:xfrm>
        <a:graphic>
          <a:graphicData uri="http://schemas.openxmlformats.org/drawingml/2006/table">
            <a:tbl>
              <a:tblPr/>
              <a:tblGrid>
                <a:gridCol w="1008373">
                  <a:extLst>
                    <a:ext uri="{9D8B030D-6E8A-4147-A177-3AD203B41FA5}">
                      <a16:colId xmlns:a16="http://schemas.microsoft.com/office/drawing/2014/main" val="352549171"/>
                    </a:ext>
                  </a:extLst>
                </a:gridCol>
                <a:gridCol w="398864">
                  <a:extLst>
                    <a:ext uri="{9D8B030D-6E8A-4147-A177-3AD203B41FA5}">
                      <a16:colId xmlns:a16="http://schemas.microsoft.com/office/drawing/2014/main" val="2871207658"/>
                    </a:ext>
                  </a:extLst>
                </a:gridCol>
                <a:gridCol w="1736492">
                  <a:extLst>
                    <a:ext uri="{9D8B030D-6E8A-4147-A177-3AD203B41FA5}">
                      <a16:colId xmlns:a16="http://schemas.microsoft.com/office/drawing/2014/main" val="2964860311"/>
                    </a:ext>
                  </a:extLst>
                </a:gridCol>
                <a:gridCol w="1554627">
                  <a:extLst>
                    <a:ext uri="{9D8B030D-6E8A-4147-A177-3AD203B41FA5}">
                      <a16:colId xmlns:a16="http://schemas.microsoft.com/office/drawing/2014/main" val="1642757232"/>
                    </a:ext>
                  </a:extLst>
                </a:gridCol>
              </a:tblGrid>
              <a:tr h="858076">
                <a:tc>
                  <a:txBody>
                    <a:bodyPr/>
                    <a:lstStyle/>
                    <a:p>
                      <a:pPr algn="l">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lang="en-GB" sz="1000" b="1">
                        <a:effectLst/>
                        <a:latin typeface="Arial" panose="020B0604020202020204" pitchFamily="34"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a:lnSpc>
                          <a:spcPct val="115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GB" sz="1000" b="1">
                          <a:effectLst/>
                          <a:latin typeface="Arial" panose="020B0604020202020204" pitchFamily="34" charset="0"/>
                          <a:ea typeface="Times New Roman" panose="02020603050405020304" pitchFamily="18" charset="0"/>
                          <a:cs typeface="Times New Roman" panose="02020603050405020304" pitchFamily="18" charset="0"/>
                        </a:rPr>
                        <a:t>Exercise 5</a:t>
                      </a:r>
                      <a:endParaRPr lang="en-GB" sz="1000" b="1">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This exercise will help you look at how you currently cope with and respond to your relative and their use of alcohol or other drugs, or their gambling behaviour. Think about some difficult situations that you have </a:t>
                      </a:r>
                      <a:r>
                        <a:rPr lang="en-GB" sz="1000" b="1">
                          <a:effectLst/>
                          <a:latin typeface="Arial" panose="020B0604020202020204" pitchFamily="34" charset="0"/>
                          <a:ea typeface="Times New Roman" panose="02020603050405020304" pitchFamily="18" charset="0"/>
                          <a:cs typeface="Times New Roman" panose="02020603050405020304" pitchFamily="18" charset="0"/>
                        </a:rPr>
                        <a:t>experienced recently</a:t>
                      </a:r>
                      <a:r>
                        <a:rPr lang="en-GB" sz="1000">
                          <a:effectLst/>
                          <a:latin typeface="Arial" panose="020B0604020202020204" pitchFamily="34" charset="0"/>
                          <a:ea typeface="Times New Roman" panose="02020603050405020304" pitchFamily="18" charset="0"/>
                          <a:cs typeface="Times New Roman" panose="02020603050405020304" pitchFamily="18" charset="0"/>
                        </a:rPr>
                        <a:t> and write down how you responded, and how you feel about this.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28187240"/>
                  </a:ext>
                </a:extLst>
              </a:tr>
              <a:tr h="576239">
                <a:tc gridSpan="2">
                  <a:txBody>
                    <a:bodyPr/>
                    <a:lstStyle/>
                    <a:p>
                      <a:pPr algn="ctr">
                        <a:lnSpc>
                          <a:spcPct val="115000"/>
                        </a:lnSpc>
                      </a:pPr>
                      <a:r>
                        <a:rPr lang="en-GB" sz="1000" b="1" dirty="0">
                          <a:effectLst/>
                          <a:latin typeface="Arial" panose="020B0604020202020204" pitchFamily="34" charset="0"/>
                          <a:ea typeface="Times New Roman" panose="02020603050405020304" pitchFamily="18" charset="0"/>
                          <a:cs typeface="Times New Roman" panose="02020603050405020304" pitchFamily="18" charset="0"/>
                        </a:rPr>
                        <a:t>Example of a difficult situation</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en-GB" sz="10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pPr>
                      <a:r>
                        <a:rPr lang="en-GB" sz="1000" b="1">
                          <a:effectLst/>
                          <a:latin typeface="Arial" panose="020B0604020202020204" pitchFamily="34" charset="0"/>
                          <a:ea typeface="Times New Roman" panose="02020603050405020304" pitchFamily="18" charset="0"/>
                          <a:cs typeface="Times New Roman" panose="02020603050405020304" pitchFamily="18" charset="0"/>
                        </a:rPr>
                        <a:t>How I responded</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00" b="1">
                          <a:effectLst/>
                          <a:latin typeface="Arial" panose="020B0604020202020204" pitchFamily="34" charset="0"/>
                          <a:ea typeface="Times New Roman" panose="02020603050405020304" pitchFamily="18" charset="0"/>
                          <a:cs typeface="Times New Roman" panose="02020603050405020304" pitchFamily="18" charset="0"/>
                        </a:rPr>
                        <a:t>How I feel about this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6170858"/>
                  </a:ext>
                </a:extLst>
              </a:tr>
              <a:tr h="1605557">
                <a:tc gridSpan="2">
                  <a:txBody>
                    <a:bodyPr/>
                    <a:lstStyle/>
                    <a:p>
                      <a:pPr marL="342900" lvl="0" indent="-342900">
                        <a:lnSpc>
                          <a:spcPct val="115000"/>
                        </a:lnSpc>
                        <a:buFont typeface="Symbol" panose="05050102010706020507" pitchFamily="18" charset="2"/>
                        <a:buChar char=""/>
                      </a:pPr>
                      <a:r>
                        <a:rPr lang="en-GB" sz="1000">
                          <a:effectLst/>
                          <a:latin typeface="Arial" panose="020B0604020202020204" pitchFamily="34" charset="0"/>
                          <a:ea typeface="Times New Roman" panose="02020603050405020304" pitchFamily="18" charset="0"/>
                          <a:cs typeface="Times New Roman" panose="02020603050405020304" pitchFamily="18" charset="0"/>
                        </a:rPr>
                        <a:t>My mum had clearly had a few drinks when I took the grandchildren over for a sleepover</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295275" indent="-270510">
                        <a:lnSpc>
                          <a:spcPct val="1150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295275" indent="-270510">
                        <a:lnSpc>
                          <a:spcPct val="1150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342900" lvl="0" indent="-342900">
                        <a:lnSpc>
                          <a:spcPct val="115000"/>
                        </a:lnSpc>
                        <a:buFont typeface="Symbol" panose="05050102010706020507" pitchFamily="18" charset="2"/>
                        <a:buChar char=""/>
                      </a:pPr>
                      <a:r>
                        <a:rPr lang="en-GB" sz="1000">
                          <a:effectLst/>
                          <a:latin typeface="Arial" panose="020B0604020202020204" pitchFamily="34" charset="0"/>
                          <a:ea typeface="Times New Roman" panose="02020603050405020304" pitchFamily="18" charset="0"/>
                          <a:cs typeface="Times New Roman" panose="02020603050405020304" pitchFamily="18" charset="0"/>
                        </a:rPr>
                        <a:t>There was a row &amp; I left, telling Mum that she can’t see her grandchildren on her own until she’s sorted out her drinking</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Symbol" panose="05050102010706020507" pitchFamily="18" charset="2"/>
                        <a:buChar char=""/>
                      </a:pPr>
                      <a:r>
                        <a:rPr lang="en-GB" sz="1000">
                          <a:effectLst/>
                          <a:latin typeface="Arial" panose="020B0604020202020204" pitchFamily="34" charset="0"/>
                          <a:ea typeface="Times New Roman" panose="02020603050405020304" pitchFamily="18" charset="0"/>
                          <a:cs typeface="Times New Roman" panose="02020603050405020304" pitchFamily="18" charset="0"/>
                        </a:rPr>
                        <a:t>I have to put my children first but I’m mad with myself for some of the things I said to Mum</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295275" indent="-270510">
                        <a:lnSpc>
                          <a:spcPct val="1150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295275" indent="-270510">
                        <a:lnSpc>
                          <a:spcPct val="1150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235780"/>
                  </a:ext>
                </a:extLst>
              </a:tr>
              <a:tr h="1311466">
                <a:tc gridSpan="2">
                  <a:txBody>
                    <a:bodyPr/>
                    <a:lstStyle/>
                    <a:p>
                      <a:pPr marL="342900" lvl="0" indent="-342900">
                        <a:lnSpc>
                          <a:spcPct val="115000"/>
                        </a:lnSpc>
                        <a:buFont typeface="Symbol" panose="05050102010706020507" pitchFamily="18" charset="2"/>
                        <a:buChar char=""/>
                      </a:pPr>
                      <a:r>
                        <a:rPr lang="en-GB" sz="1000">
                          <a:effectLst/>
                          <a:latin typeface="Arial" panose="020B0604020202020204" pitchFamily="34" charset="0"/>
                          <a:ea typeface="Times New Roman" panose="02020603050405020304" pitchFamily="18" charset="0"/>
                          <a:cs typeface="Times New Roman" panose="02020603050405020304" pitchFamily="18" charset="0"/>
                        </a:rPr>
                        <a:t>My partner turns his phone off so I can’t contact him when he’s in a bookies or arcade.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342900" lvl="0" indent="-342900">
                        <a:lnSpc>
                          <a:spcPct val="115000"/>
                        </a:lnSpc>
                        <a:buFont typeface="Symbol" panose="05050102010706020507" pitchFamily="18" charset="2"/>
                        <a:buChar char=""/>
                      </a:pPr>
                      <a:r>
                        <a:rPr lang="en-GB" sz="1000">
                          <a:effectLst/>
                          <a:latin typeface="Arial" panose="020B0604020202020204" pitchFamily="34" charset="0"/>
                          <a:ea typeface="Times New Roman" panose="02020603050405020304" pitchFamily="18" charset="0"/>
                          <a:cs typeface="Times New Roman" panose="02020603050405020304" pitchFamily="18" charset="0"/>
                        </a:rPr>
                        <a:t>I send angry texts &amp; we usually row when he comes back home.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Symbol" panose="05050102010706020507" pitchFamily="18" charset="2"/>
                        <a:buChar char=""/>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Frustrated, abandoned, &amp; worried about our finances.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0" marR="47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444631"/>
                  </a:ext>
                </a:extLst>
              </a:tr>
            </a:tbl>
          </a:graphicData>
        </a:graphic>
      </p:graphicFrame>
      <p:graphicFrame>
        <p:nvGraphicFramePr>
          <p:cNvPr id="7" name="Object 6">
            <a:extLst>
              <a:ext uri="{FF2B5EF4-FFF2-40B4-BE49-F238E27FC236}">
                <a16:creationId xmlns:a16="http://schemas.microsoft.com/office/drawing/2014/main" id="{8C298794-3DB4-44E4-9F74-4DED0B839DF3}"/>
              </a:ext>
            </a:extLst>
          </p:cNvPr>
          <p:cNvGraphicFramePr>
            <a:graphicFrameLocks noChangeAspect="1"/>
          </p:cNvGraphicFramePr>
          <p:nvPr>
            <p:extLst>
              <p:ext uri="{D42A27DB-BD31-4B8C-83A1-F6EECF244321}">
                <p14:modId xmlns:p14="http://schemas.microsoft.com/office/powerpoint/2010/main" val="2438400743"/>
              </p:ext>
            </p:extLst>
          </p:nvPr>
        </p:nvGraphicFramePr>
        <p:xfrm>
          <a:off x="546545" y="2106783"/>
          <a:ext cx="723900" cy="723900"/>
        </p:xfrm>
        <a:graphic>
          <a:graphicData uri="http://schemas.openxmlformats.org/presentationml/2006/ole">
            <mc:AlternateContent xmlns:mc="http://schemas.openxmlformats.org/markup-compatibility/2006">
              <mc:Choice xmlns:v="urn:schemas-microsoft-com:vml" Requires="v">
                <p:oleObj spid="_x0000_s3087" name="Picture" r:id="rId4" imgW="1344168" imgH="1542288" progId="Word.Picture.8">
                  <p:embed/>
                </p:oleObj>
              </mc:Choice>
              <mc:Fallback>
                <p:oleObj name="Picture" r:id="rId4" imgW="1344168" imgH="1542288" progId="Word.Picture.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45" y="2106783"/>
                        <a:ext cx="7239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Table 13">
            <a:extLst>
              <a:ext uri="{FF2B5EF4-FFF2-40B4-BE49-F238E27FC236}">
                <a16:creationId xmlns:a16="http://schemas.microsoft.com/office/drawing/2014/main" id="{128468A8-B765-48D2-AEBB-EC1E0DC6568C}"/>
              </a:ext>
            </a:extLst>
          </p:cNvPr>
          <p:cNvGraphicFramePr>
            <a:graphicFrameLocks noGrp="1"/>
          </p:cNvGraphicFramePr>
          <p:nvPr>
            <p:extLst>
              <p:ext uri="{D42A27DB-BD31-4B8C-83A1-F6EECF244321}">
                <p14:modId xmlns:p14="http://schemas.microsoft.com/office/powerpoint/2010/main" val="2250283339"/>
              </p:ext>
            </p:extLst>
          </p:nvPr>
        </p:nvGraphicFramePr>
        <p:xfrm>
          <a:off x="5147807" y="2066405"/>
          <a:ext cx="6667629" cy="4530598"/>
        </p:xfrm>
        <a:graphic>
          <a:graphicData uri="http://schemas.openxmlformats.org/drawingml/2006/table">
            <a:tbl>
              <a:tblPr/>
              <a:tblGrid>
                <a:gridCol w="703731">
                  <a:extLst>
                    <a:ext uri="{9D8B030D-6E8A-4147-A177-3AD203B41FA5}">
                      <a16:colId xmlns:a16="http://schemas.microsoft.com/office/drawing/2014/main" val="2387650222"/>
                    </a:ext>
                  </a:extLst>
                </a:gridCol>
                <a:gridCol w="114819">
                  <a:extLst>
                    <a:ext uri="{9D8B030D-6E8A-4147-A177-3AD203B41FA5}">
                      <a16:colId xmlns:a16="http://schemas.microsoft.com/office/drawing/2014/main" val="3622814490"/>
                    </a:ext>
                  </a:extLst>
                </a:gridCol>
                <a:gridCol w="1169726">
                  <a:extLst>
                    <a:ext uri="{9D8B030D-6E8A-4147-A177-3AD203B41FA5}">
                      <a16:colId xmlns:a16="http://schemas.microsoft.com/office/drawing/2014/main" val="3972792991"/>
                    </a:ext>
                  </a:extLst>
                </a:gridCol>
                <a:gridCol w="1169726">
                  <a:extLst>
                    <a:ext uri="{9D8B030D-6E8A-4147-A177-3AD203B41FA5}">
                      <a16:colId xmlns:a16="http://schemas.microsoft.com/office/drawing/2014/main" val="1421767844"/>
                    </a:ext>
                  </a:extLst>
                </a:gridCol>
                <a:gridCol w="1169726">
                  <a:extLst>
                    <a:ext uri="{9D8B030D-6E8A-4147-A177-3AD203B41FA5}">
                      <a16:colId xmlns:a16="http://schemas.microsoft.com/office/drawing/2014/main" val="2169802636"/>
                    </a:ext>
                  </a:extLst>
                </a:gridCol>
                <a:gridCol w="1169726">
                  <a:extLst>
                    <a:ext uri="{9D8B030D-6E8A-4147-A177-3AD203B41FA5}">
                      <a16:colId xmlns:a16="http://schemas.microsoft.com/office/drawing/2014/main" val="865490203"/>
                    </a:ext>
                  </a:extLst>
                </a:gridCol>
                <a:gridCol w="1170175">
                  <a:extLst>
                    <a:ext uri="{9D8B030D-6E8A-4147-A177-3AD203B41FA5}">
                      <a16:colId xmlns:a16="http://schemas.microsoft.com/office/drawing/2014/main" val="3330844372"/>
                    </a:ext>
                  </a:extLst>
                </a:gridCol>
              </a:tblGrid>
              <a:tr h="1728475">
                <a:tc>
                  <a:txBody>
                    <a:bodyPr/>
                    <a:lstStyle/>
                    <a:p>
                      <a:pPr>
                        <a:lnSpc>
                          <a:spcPct val="115000"/>
                        </a:lnSpc>
                      </a:pP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Exercise 6</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This exercise will help you look at how you cope with and respond to the relative and their alcohol, other drug or gambling behaviours. Think of some recent situations and write down how you coped or responded. Think about what was helpful and unhelpful about each way that you coped or responded. Now for each situation, think about how else you could have responded. Remember TAAA (There Are Always Alternatives). Put down an alternative way of coping or responding against each situation, and then put down what might be helpful and what might be unhelpful about this alternative.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5513287"/>
                  </a:ext>
                </a:extLst>
              </a:tr>
              <a:tr h="855373">
                <a:tc gridSpan="2">
                  <a:txBody>
                    <a:bodyPr/>
                    <a:lstStyle/>
                    <a:p>
                      <a:pPr algn="ctr">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Situation &amp; my response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What was helpful</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What was unhelpful</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Alternative response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Alternative response: what might be helpful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200" b="1">
                          <a:effectLst/>
                          <a:latin typeface="Arial" panose="020B0604020202020204" pitchFamily="34" charset="0"/>
                          <a:ea typeface="Times New Roman" panose="02020603050405020304" pitchFamily="18" charset="0"/>
                          <a:cs typeface="Times New Roman" panose="02020603050405020304" pitchFamily="18" charset="0"/>
                        </a:rPr>
                        <a:t>Alternative response: what might be unhelpful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158720"/>
                  </a:ext>
                </a:extLst>
              </a:tr>
              <a:tr h="1946750">
                <a:tc gridSpan="2">
                  <a:txBody>
                    <a:bodyPr/>
                    <a:lstStyle/>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178326"/>
                  </a:ext>
                </a:extLst>
              </a:tr>
            </a:tbl>
          </a:graphicData>
        </a:graphic>
      </p:graphicFrame>
      <p:graphicFrame>
        <p:nvGraphicFramePr>
          <p:cNvPr id="15" name="Object 14">
            <a:extLst>
              <a:ext uri="{FF2B5EF4-FFF2-40B4-BE49-F238E27FC236}">
                <a16:creationId xmlns:a16="http://schemas.microsoft.com/office/drawing/2014/main" id="{C04155BF-4A84-464B-ADE9-FD89E603E24D}"/>
              </a:ext>
            </a:extLst>
          </p:cNvPr>
          <p:cNvGraphicFramePr>
            <a:graphicFrameLocks noChangeAspect="1"/>
          </p:cNvGraphicFramePr>
          <p:nvPr>
            <p:extLst>
              <p:ext uri="{D42A27DB-BD31-4B8C-83A1-F6EECF244321}">
                <p14:modId xmlns:p14="http://schemas.microsoft.com/office/powerpoint/2010/main" val="3994692340"/>
              </p:ext>
            </p:extLst>
          </p:nvPr>
        </p:nvGraphicFramePr>
        <p:xfrm>
          <a:off x="5445563" y="2066660"/>
          <a:ext cx="475197" cy="685800"/>
        </p:xfrm>
        <a:graphic>
          <a:graphicData uri="http://schemas.openxmlformats.org/presentationml/2006/ole">
            <mc:AlternateContent xmlns:mc="http://schemas.openxmlformats.org/markup-compatibility/2006">
              <mc:Choice xmlns:v="urn:schemas-microsoft-com:vml" Requires="v">
                <p:oleObj spid="_x0000_s3088" name="Picture" r:id="rId6" imgW="1344168" imgH="1542288" progId="Word.Picture.8">
                  <p:embed/>
                </p:oleObj>
              </mc:Choice>
              <mc:Fallback>
                <p:oleObj name="Picture" r:id="rId6" imgW="1344168" imgH="1542288" progId="Word.Pictur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563" y="2066660"/>
                        <a:ext cx="475197" cy="685800"/>
                      </a:xfrm>
                      <a:prstGeom prst="rect">
                        <a:avLst/>
                      </a:prstGeom>
                      <a:noFill/>
                    </p:spPr>
                  </p:pic>
                </p:oleObj>
              </mc:Fallback>
            </mc:AlternateContent>
          </a:graphicData>
        </a:graphic>
      </p:graphicFrame>
    </p:spTree>
    <p:extLst>
      <p:ext uri="{BB962C8B-B14F-4D97-AF65-F5344CB8AC3E}">
        <p14:creationId xmlns:p14="http://schemas.microsoft.com/office/powerpoint/2010/main" val="24923370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6"/>
            <a:ext cx="11053287" cy="1325563"/>
          </a:xfrm>
        </p:spPr>
        <p:txBody>
          <a:bodyPr/>
          <a:lstStyle/>
          <a:p>
            <a:r>
              <a:rPr lang="en-US" dirty="0">
                <a:latin typeface="Calibri"/>
                <a:cs typeface="Calibri"/>
              </a:rPr>
              <a:t>Step 3 Competencies</a:t>
            </a:r>
          </a:p>
        </p:txBody>
      </p:sp>
      <p:sp>
        <p:nvSpPr>
          <p:cNvPr id="4" name="Content Placeholder 3"/>
          <p:cNvSpPr>
            <a:spLocks noGrp="1"/>
          </p:cNvSpPr>
          <p:nvPr>
            <p:ph idx="1"/>
          </p:nvPr>
        </p:nvSpPr>
        <p:spPr>
          <a:xfrm>
            <a:off x="142875" y="886348"/>
            <a:ext cx="11839576" cy="5824603"/>
          </a:xfrm>
          <a:solidFill>
            <a:schemeClr val="accent1"/>
          </a:solidFill>
        </p:spPr>
        <p:txBody>
          <a:bodyPr/>
          <a:lstStyle/>
          <a:p>
            <a:pPr marL="514338" indent="-514338">
              <a:lnSpc>
                <a:spcPct val="100000"/>
              </a:lnSpc>
              <a:spcBef>
                <a:spcPts val="0"/>
              </a:spcBef>
              <a:buClrTx/>
              <a:buFont typeface="+mj-lt"/>
              <a:buAutoNum type="arabicPeriod"/>
            </a:pPr>
            <a:r>
              <a:rPr lang="en-GB" sz="2200" b="1" dirty="0">
                <a:solidFill>
                  <a:schemeClr val="tx1"/>
                </a:solidFill>
                <a:latin typeface="Calibri" panose="020F0502020204030204" pitchFamily="34" charset="0"/>
                <a:cs typeface="Calibri" pitchFamily="34" charset="0"/>
              </a:rPr>
              <a:t>Beginning session – a number of tasks to cover</a:t>
            </a:r>
            <a:r>
              <a:rPr lang="en-GB" sz="2200" dirty="0">
                <a:solidFill>
                  <a:schemeClr val="tx1"/>
                </a:solidFill>
                <a:latin typeface="Calibri" panose="020F0502020204030204" pitchFamily="34" charset="0"/>
                <a:cs typeface="Calibri" pitchFamily="34" charset="0"/>
              </a:rPr>
              <a:t>: warm welcome, set a clear and structured agenda for the session, communicate this to the FM and ensure that this agenda is followed throughout the session. Check if previous session helpful. Give purpose of Step 3 and relate it to the Stress-Strain-Coping-Support Model. </a:t>
            </a:r>
          </a:p>
          <a:p>
            <a:pPr marL="514338" indent="-514338">
              <a:lnSpc>
                <a:spcPct val="100000"/>
              </a:lnSpc>
              <a:spcBef>
                <a:spcPts val="0"/>
              </a:spcBef>
              <a:buClrTx/>
              <a:buFont typeface="+mj-lt"/>
              <a:buAutoNum type="arabicPeriod"/>
            </a:pPr>
            <a:r>
              <a:rPr lang="en-GB" sz="2200" b="1" dirty="0">
                <a:solidFill>
                  <a:schemeClr val="tx1"/>
                </a:solidFill>
                <a:latin typeface="Calibri" panose="020F0502020204030204" pitchFamily="34" charset="0"/>
                <a:cs typeface="Calibri" pitchFamily="34" charset="0"/>
              </a:rPr>
              <a:t>Ask FM about current coping responses. Get specific examples and situations</a:t>
            </a:r>
            <a:r>
              <a:rPr lang="en-GB" sz="2200" dirty="0">
                <a:solidFill>
                  <a:schemeClr val="tx1"/>
                </a:solidFill>
                <a:latin typeface="Calibri" panose="020F0502020204030204" pitchFamily="34" charset="0"/>
                <a:cs typeface="Calibri" pitchFamily="34" charset="0"/>
              </a:rPr>
              <a:t>. Discuss the 3 main ways of coping (see next slide). As necessary, use answers to </a:t>
            </a:r>
            <a:r>
              <a:rPr lang="en-GB" sz="2200" dirty="0" err="1">
                <a:solidFill>
                  <a:schemeClr val="tx1"/>
                </a:solidFill>
                <a:latin typeface="Calibri" panose="020F0502020204030204" pitchFamily="34" charset="0"/>
                <a:cs typeface="Calibri" pitchFamily="34" charset="0"/>
              </a:rPr>
              <a:t>FMQ</a:t>
            </a:r>
            <a:r>
              <a:rPr lang="en-GB" sz="2200" dirty="0">
                <a:solidFill>
                  <a:schemeClr val="tx1"/>
                </a:solidFill>
                <a:latin typeface="Calibri" panose="020F0502020204030204" pitchFamily="34" charset="0"/>
                <a:cs typeface="Calibri" pitchFamily="34" charset="0"/>
              </a:rPr>
              <a:t> to guide the session.</a:t>
            </a:r>
          </a:p>
          <a:p>
            <a:pPr marL="514338" indent="-514338">
              <a:lnSpc>
                <a:spcPct val="100000"/>
              </a:lnSpc>
              <a:spcBef>
                <a:spcPts val="0"/>
              </a:spcBef>
              <a:buClrTx/>
              <a:buFont typeface="+mj-lt"/>
              <a:buAutoNum type="arabicPeriod"/>
            </a:pPr>
            <a:r>
              <a:rPr lang="en-GB" sz="2200" b="1" dirty="0">
                <a:solidFill>
                  <a:schemeClr val="tx1"/>
                </a:solidFill>
                <a:latin typeface="Calibri" panose="020F0502020204030204" pitchFamily="34" charset="0"/>
                <a:cs typeface="Calibri" pitchFamily="34" charset="0"/>
              </a:rPr>
              <a:t>Explore advantages and disadvantages</a:t>
            </a:r>
            <a:r>
              <a:rPr lang="en-GB" sz="2200" dirty="0">
                <a:solidFill>
                  <a:schemeClr val="tx1"/>
                </a:solidFill>
                <a:latin typeface="Calibri" panose="020F0502020204030204" pitchFamily="34" charset="0"/>
                <a:cs typeface="Calibri" pitchFamily="34" charset="0"/>
              </a:rPr>
              <a:t> of current coping responses to these specific examples and situations. </a:t>
            </a:r>
          </a:p>
          <a:p>
            <a:pPr marL="514338" indent="-514338">
              <a:lnSpc>
                <a:spcPct val="100000"/>
              </a:lnSpc>
              <a:spcBef>
                <a:spcPts val="0"/>
              </a:spcBef>
              <a:buClrTx/>
              <a:buFont typeface="+mj-lt"/>
              <a:buAutoNum type="arabicPeriod"/>
            </a:pPr>
            <a:r>
              <a:rPr lang="en-GB" sz="2200" b="1" dirty="0">
                <a:solidFill>
                  <a:schemeClr val="tx1"/>
                </a:solidFill>
                <a:latin typeface="Calibri" pitchFamily="34" charset="0"/>
                <a:cs typeface="Calibri" pitchFamily="34" charset="0"/>
              </a:rPr>
              <a:t>Explore advantages and disadvantages of alternative ways of coping </a:t>
            </a:r>
            <a:r>
              <a:rPr lang="en-GB" sz="2200" dirty="0">
                <a:solidFill>
                  <a:schemeClr val="tx1"/>
                </a:solidFill>
                <a:latin typeface="Calibri" panose="020F0502020204030204" pitchFamily="34" charset="0"/>
                <a:cs typeface="Calibri" pitchFamily="34" charset="0"/>
              </a:rPr>
              <a:t>with these same specific examples and situations. </a:t>
            </a:r>
          </a:p>
          <a:p>
            <a:pPr marL="514338" indent="-514338">
              <a:lnSpc>
                <a:spcPct val="100000"/>
              </a:lnSpc>
              <a:spcBef>
                <a:spcPts val="0"/>
              </a:spcBef>
              <a:buClrTx/>
              <a:buFont typeface="+mj-lt"/>
              <a:buAutoNum type="arabicPeriod"/>
            </a:pPr>
            <a:r>
              <a:rPr lang="en-GB" sz="2200" b="1" dirty="0">
                <a:solidFill>
                  <a:schemeClr val="tx1"/>
                </a:solidFill>
                <a:latin typeface="Calibri" pitchFamily="34" charset="0"/>
                <a:cs typeface="Calibri" pitchFamily="34" charset="0"/>
              </a:rPr>
              <a:t>Facilitate FM to see that there is no right or wrong way of coping</a:t>
            </a:r>
            <a:r>
              <a:rPr lang="en-GB" sz="2200" dirty="0">
                <a:solidFill>
                  <a:schemeClr val="tx1"/>
                </a:solidFill>
                <a:latin typeface="Calibri" panose="020F0502020204030204" pitchFamily="34" charset="0"/>
                <a:cs typeface="Calibri" pitchFamily="34" charset="0"/>
              </a:rPr>
              <a:t>. </a:t>
            </a:r>
            <a:r>
              <a:rPr lang="en-GB" sz="2200" b="1" dirty="0">
                <a:solidFill>
                  <a:schemeClr val="tx1"/>
                </a:solidFill>
                <a:latin typeface="Calibri" panose="020F0502020204030204" pitchFamily="34" charset="0"/>
                <a:cs typeface="Calibri" pitchFamily="34" charset="0"/>
              </a:rPr>
              <a:t>Enable FM to move from TINA </a:t>
            </a:r>
            <a:r>
              <a:rPr lang="en-GB" sz="2200" dirty="0">
                <a:solidFill>
                  <a:schemeClr val="tx1"/>
                </a:solidFill>
                <a:latin typeface="Calibri" panose="020F0502020204030204" pitchFamily="34" charset="0"/>
                <a:cs typeface="Calibri" pitchFamily="34" charset="0"/>
              </a:rPr>
              <a:t>(There Is No Alternative) </a:t>
            </a:r>
            <a:r>
              <a:rPr lang="en-GB" sz="2200" b="1" dirty="0">
                <a:solidFill>
                  <a:schemeClr val="tx1"/>
                </a:solidFill>
                <a:latin typeface="Calibri" panose="020F0502020204030204" pitchFamily="34" charset="0"/>
                <a:cs typeface="Calibri" pitchFamily="34" charset="0"/>
              </a:rPr>
              <a:t>to </a:t>
            </a:r>
            <a:r>
              <a:rPr lang="en-GB" sz="2200" b="1" dirty="0" err="1">
                <a:solidFill>
                  <a:schemeClr val="tx1"/>
                </a:solidFill>
                <a:latin typeface="Calibri" panose="020F0502020204030204" pitchFamily="34" charset="0"/>
                <a:cs typeface="Calibri" pitchFamily="34" charset="0"/>
              </a:rPr>
              <a:t>TAAA</a:t>
            </a:r>
            <a:r>
              <a:rPr lang="en-GB" sz="2200" b="1" dirty="0">
                <a:solidFill>
                  <a:schemeClr val="tx1"/>
                </a:solidFill>
                <a:latin typeface="Calibri" panose="020F0502020204030204" pitchFamily="34" charset="0"/>
                <a:cs typeface="Calibri" pitchFamily="34" charset="0"/>
              </a:rPr>
              <a:t> </a:t>
            </a:r>
            <a:r>
              <a:rPr lang="en-GB" sz="2200" dirty="0">
                <a:solidFill>
                  <a:schemeClr val="tx1"/>
                </a:solidFill>
                <a:latin typeface="Calibri" panose="020F0502020204030204" pitchFamily="34" charset="0"/>
                <a:cs typeface="Calibri" pitchFamily="34" charset="0"/>
              </a:rPr>
              <a:t>(There Are Always Alternatives).</a:t>
            </a:r>
          </a:p>
          <a:p>
            <a:pPr marL="514338" indent="-514338">
              <a:lnSpc>
                <a:spcPct val="100000"/>
              </a:lnSpc>
              <a:spcBef>
                <a:spcPts val="0"/>
              </a:spcBef>
              <a:buClrTx/>
              <a:buFont typeface="+mj-lt"/>
              <a:buAutoNum type="arabicPeriod"/>
            </a:pPr>
            <a:r>
              <a:rPr lang="en-GB" sz="2200" b="1" dirty="0">
                <a:solidFill>
                  <a:schemeClr val="tx1"/>
                </a:solidFill>
                <a:latin typeface="Calibri" panose="020F0502020204030204" pitchFamily="34" charset="0"/>
                <a:cs typeface="Calibri" pitchFamily="34" charset="0"/>
              </a:rPr>
              <a:t>Ending session – a number of tasks to cover</a:t>
            </a:r>
            <a:r>
              <a:rPr lang="en-GB" sz="2200" dirty="0">
                <a:solidFill>
                  <a:schemeClr val="tx1"/>
                </a:solidFill>
                <a:latin typeface="Calibri" panose="020F0502020204030204" pitchFamily="34" charset="0"/>
                <a:cs typeface="Calibri" pitchFamily="34" charset="0"/>
              </a:rPr>
              <a:t>: summarise the main FM issues, use of handbook. Check if session was helpful. Give purpose of next session on Step 4. Practical issues of contact and date of next session. </a:t>
            </a:r>
          </a:p>
          <a:p>
            <a:pPr marL="514338" indent="-514338">
              <a:lnSpc>
                <a:spcPct val="100000"/>
              </a:lnSpc>
              <a:spcBef>
                <a:spcPts val="0"/>
              </a:spcBef>
              <a:buClrTx/>
              <a:buFont typeface="+mj-lt"/>
              <a:buAutoNum type="arabicPeriod"/>
            </a:pPr>
            <a:r>
              <a:rPr lang="en-GB" sz="2200" b="1" dirty="0">
                <a:solidFill>
                  <a:schemeClr val="tx1"/>
                </a:solidFill>
                <a:latin typeface="Calibri" panose="020F0502020204030204" pitchFamily="34" charset="0"/>
                <a:cs typeface="Calibri" pitchFamily="34" charset="0"/>
              </a:rPr>
              <a:t>Remember the core counselling </a:t>
            </a:r>
            <a:r>
              <a:rPr lang="en-GB" sz="2400" b="1" dirty="0">
                <a:solidFill>
                  <a:schemeClr val="tx1"/>
                </a:solidFill>
                <a:latin typeface="Calibri" panose="020F0502020204030204" pitchFamily="34" charset="0"/>
                <a:cs typeface="Calibri" pitchFamily="34" charset="0"/>
              </a:rPr>
              <a:t>competencies</a:t>
            </a:r>
            <a:r>
              <a:rPr lang="en-GB" sz="2200" b="1" dirty="0">
                <a:solidFill>
                  <a:schemeClr val="tx1"/>
                </a:solidFill>
                <a:latin typeface="Calibri" panose="020F0502020204030204" pitchFamily="34" charset="0"/>
                <a:cs typeface="Calibri" pitchFamily="34" charset="0"/>
              </a:rPr>
              <a:t>, self-help handbook, structure, &amp; time management. </a:t>
            </a:r>
          </a:p>
          <a:p>
            <a:endParaRPr lang="en-GB" dirty="0"/>
          </a:p>
        </p:txBody>
      </p:sp>
    </p:spTree>
    <p:extLst>
      <p:ext uri="{BB962C8B-B14F-4D97-AF65-F5344CB8AC3E}">
        <p14:creationId xmlns:p14="http://schemas.microsoft.com/office/powerpoint/2010/main" val="17805532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66" y="296918"/>
            <a:ext cx="11260901" cy="1041229"/>
          </a:xfrm>
        </p:spPr>
        <p:txBody>
          <a:bodyPr>
            <a:normAutofit/>
          </a:bodyPr>
          <a:lstStyle/>
          <a:p>
            <a:r>
              <a:rPr lang="en-IE" sz="4400" spc="100" dirty="0">
                <a:solidFill>
                  <a:schemeClr val="tx1"/>
                </a:solidFill>
              </a:rPr>
              <a:t>Three Categories of Coping</a:t>
            </a:r>
          </a:p>
        </p:txBody>
      </p:sp>
      <p:sp>
        <p:nvSpPr>
          <p:cNvPr id="23" name="Rectangle 22"/>
          <p:cNvSpPr/>
          <p:nvPr/>
        </p:nvSpPr>
        <p:spPr>
          <a:xfrm>
            <a:off x="9345381" y="1399672"/>
            <a:ext cx="2379859" cy="515885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p:cNvSpPr/>
          <p:nvPr/>
        </p:nvSpPr>
        <p:spPr>
          <a:xfrm>
            <a:off x="6512951" y="1250874"/>
            <a:ext cx="2650960" cy="56170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5" name="Rectangle 24"/>
          <p:cNvSpPr/>
          <p:nvPr/>
        </p:nvSpPr>
        <p:spPr>
          <a:xfrm>
            <a:off x="3594506" y="1938554"/>
            <a:ext cx="2694295" cy="4919447"/>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1"/>
          </a:p>
        </p:txBody>
      </p:sp>
      <p:sp>
        <p:nvSpPr>
          <p:cNvPr id="26" name="Rectangle 25"/>
          <p:cNvSpPr/>
          <p:nvPr/>
        </p:nvSpPr>
        <p:spPr>
          <a:xfrm>
            <a:off x="594950" y="1729906"/>
            <a:ext cx="2721085" cy="51380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8" name="TextBox 27"/>
          <p:cNvSpPr txBox="1"/>
          <p:nvPr/>
        </p:nvSpPr>
        <p:spPr>
          <a:xfrm>
            <a:off x="589389" y="2052034"/>
            <a:ext cx="2709177" cy="3252878"/>
          </a:xfrm>
          <a:prstGeom prst="rect">
            <a:avLst/>
          </a:prstGeom>
          <a:solidFill>
            <a:schemeClr val="bg1">
              <a:lumMod val="85000"/>
            </a:schemeClr>
          </a:solidFill>
        </p:spPr>
        <p:txBody>
          <a:bodyPr wrap="square" rtlCol="0">
            <a:spAutoFit/>
          </a:bodyPr>
          <a:lstStyle/>
          <a:p>
            <a:pPr marL="285744" indent="-285744">
              <a:buClr>
                <a:schemeClr val="tx1"/>
              </a:buClr>
              <a:buFont typeface="Arial" panose="020B0604020202020204" pitchFamily="34" charset="0"/>
              <a:buChar char="•"/>
            </a:pPr>
            <a:r>
              <a:rPr lang="en-US" sz="1867" b="1" dirty="0">
                <a:latin typeface="Calibri"/>
                <a:cs typeface="Calibri"/>
              </a:rPr>
              <a:t>Active interaction with the Relative</a:t>
            </a:r>
          </a:p>
          <a:p>
            <a:pPr marL="285744" indent="-285744">
              <a:buClr>
                <a:schemeClr val="tx1"/>
              </a:buClr>
              <a:buFont typeface="Arial" panose="020B0604020202020204" pitchFamily="34" charset="0"/>
              <a:buChar char="•"/>
            </a:pPr>
            <a:r>
              <a:rPr lang="en-US" sz="1867" b="1" dirty="0">
                <a:latin typeface="Calibri"/>
                <a:cs typeface="Calibri"/>
              </a:rPr>
              <a:t>Trying to control the </a:t>
            </a:r>
            <a:r>
              <a:rPr lang="en-GB" sz="1867" b="1" dirty="0">
                <a:latin typeface="Calibri"/>
                <a:cs typeface="Calibri"/>
              </a:rPr>
              <a:t>behaviour</a:t>
            </a:r>
            <a:r>
              <a:rPr lang="en-US" sz="1867" b="1" dirty="0">
                <a:latin typeface="Calibri"/>
                <a:cs typeface="Calibri"/>
              </a:rPr>
              <a:t>/ deal with the problem</a:t>
            </a:r>
          </a:p>
          <a:p>
            <a:pPr marL="285744" indent="-285744">
              <a:buClr>
                <a:schemeClr val="tx1"/>
              </a:buClr>
              <a:buFont typeface="Arial" panose="020B0604020202020204" pitchFamily="34" charset="0"/>
              <a:buChar char="•"/>
            </a:pPr>
            <a:r>
              <a:rPr lang="en-US" sz="1867" b="1" dirty="0">
                <a:latin typeface="Calibri"/>
                <a:cs typeface="Calibri"/>
              </a:rPr>
              <a:t>Being assertive</a:t>
            </a:r>
          </a:p>
          <a:p>
            <a:pPr marL="285744" indent="-285744">
              <a:buClr>
                <a:schemeClr val="tx1"/>
              </a:buClr>
              <a:buFont typeface="Arial" panose="020B0604020202020204" pitchFamily="34" charset="0"/>
              <a:buChar char="•"/>
            </a:pPr>
            <a:r>
              <a:rPr lang="en-US" sz="1867" b="1" dirty="0">
                <a:latin typeface="Calibri"/>
                <a:cs typeface="Calibri"/>
              </a:rPr>
              <a:t>Standing up for them</a:t>
            </a:r>
          </a:p>
          <a:p>
            <a:pPr marL="285744" indent="-285744">
              <a:buClr>
                <a:schemeClr val="tx1"/>
              </a:buClr>
              <a:buFont typeface="Arial" panose="020B0604020202020204" pitchFamily="34" charset="0"/>
              <a:buChar char="•"/>
            </a:pPr>
            <a:r>
              <a:rPr lang="en-US" sz="1867" b="1" dirty="0">
                <a:latin typeface="Calibri"/>
                <a:cs typeface="Calibri"/>
              </a:rPr>
              <a:t>Confronting/giving ultimatums</a:t>
            </a:r>
          </a:p>
          <a:p>
            <a:pPr marL="285744" indent="-285744">
              <a:buClr>
                <a:schemeClr val="tx1"/>
              </a:buClr>
              <a:buFont typeface="Arial" panose="020B0604020202020204" pitchFamily="34" charset="0"/>
              <a:buChar char="•"/>
            </a:pPr>
            <a:r>
              <a:rPr lang="en-US" sz="1867" b="1" dirty="0">
                <a:latin typeface="Calibri"/>
                <a:cs typeface="Calibri"/>
              </a:rPr>
              <a:t>Taking control of household matters</a:t>
            </a:r>
          </a:p>
        </p:txBody>
      </p:sp>
      <p:sp>
        <p:nvSpPr>
          <p:cNvPr id="29" name="Rectangle 28"/>
          <p:cNvSpPr/>
          <p:nvPr/>
        </p:nvSpPr>
        <p:spPr>
          <a:xfrm>
            <a:off x="559317" y="1240927"/>
            <a:ext cx="2751391" cy="666977"/>
          </a:xfrm>
          <a:prstGeom prst="rect">
            <a:avLst/>
          </a:prstGeom>
          <a:solidFill>
            <a:schemeClr val="bg1">
              <a:lumMod val="85000"/>
            </a:schemeClr>
          </a:solidFill>
          <a:ln w="12700">
            <a:solidFill>
              <a:schemeClr val="tx1"/>
            </a:solidFill>
          </a:ln>
        </p:spPr>
        <p:txBody>
          <a:bodyPr wrap="square">
            <a:spAutoFit/>
          </a:bodyPr>
          <a:lstStyle/>
          <a:p>
            <a:r>
              <a:rPr lang="en-US" sz="1867" b="1" dirty="0">
                <a:latin typeface="Calibri"/>
                <a:cs typeface="Calibri"/>
              </a:rPr>
              <a:t>Standing up to, or getting involved in (Engaged)</a:t>
            </a:r>
          </a:p>
        </p:txBody>
      </p:sp>
      <p:sp>
        <p:nvSpPr>
          <p:cNvPr id="30" name="TextBox 29"/>
          <p:cNvSpPr txBox="1"/>
          <p:nvPr/>
        </p:nvSpPr>
        <p:spPr>
          <a:xfrm>
            <a:off x="3677104" y="1908404"/>
            <a:ext cx="2650960" cy="2678234"/>
          </a:xfrm>
          <a:prstGeom prst="rect">
            <a:avLst/>
          </a:prstGeom>
          <a:solidFill>
            <a:schemeClr val="accent1">
              <a:lumMod val="40000"/>
              <a:lumOff val="60000"/>
            </a:schemeClr>
          </a:solidFill>
        </p:spPr>
        <p:txBody>
          <a:bodyPr wrap="square" rtlCol="0">
            <a:spAutoFit/>
          </a:bodyPr>
          <a:lstStyle/>
          <a:p>
            <a:pPr marL="342891" indent="-342891">
              <a:buClr>
                <a:schemeClr val="tx1"/>
              </a:buClr>
              <a:buFont typeface="Arial"/>
              <a:buChar char="•"/>
            </a:pPr>
            <a:r>
              <a:rPr lang="en-US" sz="1867" b="1" dirty="0">
                <a:latin typeface="Calibri"/>
                <a:cs typeface="Calibri"/>
              </a:rPr>
              <a:t>Not doing anything</a:t>
            </a:r>
          </a:p>
          <a:p>
            <a:pPr marL="342891" indent="-342891">
              <a:buClr>
                <a:schemeClr val="tx1"/>
              </a:buClr>
              <a:buFont typeface="Arial"/>
              <a:buChar char="•"/>
            </a:pPr>
            <a:r>
              <a:rPr lang="en-US" sz="1867" b="1" dirty="0">
                <a:latin typeface="Calibri"/>
                <a:cs typeface="Calibri"/>
              </a:rPr>
              <a:t>Minimising the impact of the behaviour</a:t>
            </a:r>
          </a:p>
          <a:p>
            <a:pPr marL="342891" indent="-342891">
              <a:buClr>
                <a:schemeClr val="tx1"/>
              </a:buClr>
              <a:buFont typeface="Arial"/>
              <a:buChar char="•"/>
            </a:pPr>
            <a:r>
              <a:rPr lang="en-US" sz="1867" b="1" dirty="0">
                <a:latin typeface="Calibri"/>
                <a:cs typeface="Calibri"/>
              </a:rPr>
              <a:t>Scared to do anything</a:t>
            </a:r>
          </a:p>
          <a:p>
            <a:pPr marL="342891" indent="-342891">
              <a:buClr>
                <a:schemeClr val="tx1"/>
              </a:buClr>
              <a:buFont typeface="Arial"/>
              <a:buChar char="•"/>
            </a:pPr>
            <a:r>
              <a:rPr lang="en-US" sz="1867" b="1" dirty="0">
                <a:latin typeface="Calibri"/>
                <a:cs typeface="Calibri"/>
              </a:rPr>
              <a:t>Putting relatives needs ahead of their own</a:t>
            </a:r>
          </a:p>
        </p:txBody>
      </p:sp>
      <p:sp>
        <p:nvSpPr>
          <p:cNvPr id="31" name="TextBox 30"/>
          <p:cNvSpPr txBox="1"/>
          <p:nvPr/>
        </p:nvSpPr>
        <p:spPr>
          <a:xfrm>
            <a:off x="6528886" y="2150380"/>
            <a:ext cx="2593175" cy="2390911"/>
          </a:xfrm>
          <a:prstGeom prst="rect">
            <a:avLst/>
          </a:prstGeom>
          <a:noFill/>
        </p:spPr>
        <p:txBody>
          <a:bodyPr wrap="square" rtlCol="0">
            <a:spAutoFit/>
          </a:bodyPr>
          <a:lstStyle/>
          <a:p>
            <a:pPr marL="342891" indent="-342891">
              <a:buFont typeface="Arial"/>
              <a:buChar char="•"/>
            </a:pPr>
            <a:r>
              <a:rPr lang="ga-IE" sz="1867" b="1" dirty="0">
                <a:latin typeface="Calibri"/>
                <a:cs typeface="Calibri"/>
              </a:rPr>
              <a:t>Avoiding relative as much as possible</a:t>
            </a:r>
          </a:p>
          <a:p>
            <a:pPr marL="342891" indent="-342891">
              <a:buFont typeface="Arial"/>
              <a:buChar char="•"/>
            </a:pPr>
            <a:r>
              <a:rPr lang="ga-IE" sz="1867" b="1" dirty="0">
                <a:latin typeface="Calibri"/>
                <a:cs typeface="Calibri"/>
              </a:rPr>
              <a:t>Being independent and ‘doing </a:t>
            </a:r>
            <a:r>
              <a:rPr lang="en-US" sz="1867" b="1" dirty="0">
                <a:latin typeface="Calibri"/>
                <a:cs typeface="Calibri"/>
              </a:rPr>
              <a:t>m</a:t>
            </a:r>
            <a:r>
              <a:rPr lang="ga-IE" sz="1867" b="1" dirty="0">
                <a:latin typeface="Calibri"/>
                <a:cs typeface="Calibri"/>
              </a:rPr>
              <a:t>y own thing’</a:t>
            </a:r>
          </a:p>
          <a:p>
            <a:pPr marL="342891" indent="-342891">
              <a:buFont typeface="Arial"/>
              <a:buChar char="•"/>
            </a:pPr>
            <a:r>
              <a:rPr lang="en-US" sz="1867" b="1" dirty="0">
                <a:latin typeface="Calibri"/>
                <a:cs typeface="Calibri"/>
              </a:rPr>
              <a:t>No attempt to change /protect the user</a:t>
            </a:r>
          </a:p>
        </p:txBody>
      </p:sp>
      <p:sp>
        <p:nvSpPr>
          <p:cNvPr id="32" name="TextBox 31"/>
          <p:cNvSpPr txBox="1"/>
          <p:nvPr/>
        </p:nvSpPr>
        <p:spPr>
          <a:xfrm>
            <a:off x="9331577" y="1643904"/>
            <a:ext cx="2393663" cy="2678234"/>
          </a:xfrm>
          <a:prstGeom prst="rect">
            <a:avLst/>
          </a:prstGeom>
          <a:solidFill>
            <a:schemeClr val="accent1">
              <a:lumMod val="60000"/>
              <a:lumOff val="40000"/>
            </a:schemeClr>
          </a:solidFill>
        </p:spPr>
        <p:txBody>
          <a:bodyPr wrap="square" rtlCol="0">
            <a:spAutoFit/>
          </a:bodyPr>
          <a:lstStyle/>
          <a:p>
            <a:pPr marL="285744" indent="-285744">
              <a:buFont typeface="Arial"/>
              <a:buChar char="•"/>
            </a:pPr>
            <a:r>
              <a:rPr lang="en-US" sz="1867" b="1" dirty="0">
                <a:latin typeface="Calibri"/>
                <a:cs typeface="Calibri"/>
              </a:rPr>
              <a:t>There are pros and cons of each coping style</a:t>
            </a:r>
          </a:p>
          <a:p>
            <a:pPr marL="285744" indent="-285744">
              <a:buFont typeface="Arial"/>
              <a:buChar char="•"/>
            </a:pPr>
            <a:r>
              <a:rPr lang="en-US" sz="1867" b="1" dirty="0">
                <a:latin typeface="Calibri"/>
                <a:cs typeface="Calibri"/>
              </a:rPr>
              <a:t>Some work better in some situations</a:t>
            </a:r>
          </a:p>
          <a:p>
            <a:pPr marL="285744" indent="-285744">
              <a:buFont typeface="Arial"/>
              <a:buChar char="•"/>
            </a:pPr>
            <a:r>
              <a:rPr lang="en-US" sz="1867" b="1" dirty="0">
                <a:latin typeface="Calibri"/>
                <a:cs typeface="Calibri"/>
              </a:rPr>
              <a:t>No ‘right' way to respond</a:t>
            </a:r>
          </a:p>
          <a:p>
            <a:pPr marL="285744" indent="-285744">
              <a:buFont typeface="Arial"/>
              <a:buChar char="•"/>
            </a:pPr>
            <a:r>
              <a:rPr lang="en-US" sz="1867" b="1" dirty="0">
                <a:latin typeface="Calibri"/>
                <a:cs typeface="Calibri"/>
              </a:rPr>
              <a:t>Move from TINA to </a:t>
            </a:r>
            <a:r>
              <a:rPr lang="en-US" sz="1867" b="1" dirty="0" err="1">
                <a:latin typeface="Calibri"/>
                <a:cs typeface="Calibri"/>
              </a:rPr>
              <a:t>TAAA</a:t>
            </a:r>
            <a:endParaRPr lang="en-IE" sz="1867" b="1" dirty="0">
              <a:latin typeface="Calibri"/>
              <a:cs typeface="Calibri"/>
            </a:endParaRPr>
          </a:p>
        </p:txBody>
      </p:sp>
      <p:sp>
        <p:nvSpPr>
          <p:cNvPr id="37" name="Rectangle 36"/>
          <p:cNvSpPr/>
          <p:nvPr/>
        </p:nvSpPr>
        <p:spPr>
          <a:xfrm>
            <a:off x="6528885" y="1225823"/>
            <a:ext cx="2563091" cy="666977"/>
          </a:xfrm>
          <a:prstGeom prst="rect">
            <a:avLst/>
          </a:prstGeom>
          <a:ln w="12700">
            <a:solidFill>
              <a:schemeClr val="tx1"/>
            </a:solidFill>
          </a:ln>
        </p:spPr>
        <p:txBody>
          <a:bodyPr wrap="square">
            <a:spAutoFit/>
          </a:bodyPr>
          <a:lstStyle/>
          <a:p>
            <a:r>
              <a:rPr lang="en-US" sz="1867" b="1" dirty="0">
                <a:latin typeface="Calibri"/>
                <a:cs typeface="Calibri"/>
              </a:rPr>
              <a:t>Distancing (Withdrawal)</a:t>
            </a:r>
          </a:p>
        </p:txBody>
      </p:sp>
      <p:sp>
        <p:nvSpPr>
          <p:cNvPr id="38" name="Rectangle 37"/>
          <p:cNvSpPr/>
          <p:nvPr/>
        </p:nvSpPr>
        <p:spPr>
          <a:xfrm>
            <a:off x="9359840" y="1218586"/>
            <a:ext cx="2337403" cy="379656"/>
          </a:xfrm>
          <a:prstGeom prst="rect">
            <a:avLst/>
          </a:prstGeom>
          <a:solidFill>
            <a:schemeClr val="accent1">
              <a:lumMod val="60000"/>
              <a:lumOff val="40000"/>
            </a:schemeClr>
          </a:solidFill>
          <a:ln w="12700">
            <a:solidFill>
              <a:schemeClr val="tx1"/>
            </a:solidFill>
          </a:ln>
        </p:spPr>
        <p:txBody>
          <a:bodyPr wrap="square">
            <a:spAutoFit/>
          </a:bodyPr>
          <a:lstStyle/>
          <a:p>
            <a:r>
              <a:rPr lang="en-US" sz="1867" b="1" dirty="0">
                <a:latin typeface="Calibri"/>
                <a:cs typeface="Calibri"/>
              </a:rPr>
              <a:t>No right/wrong way</a:t>
            </a:r>
            <a:endParaRPr lang="en-IE" sz="1867" b="1" dirty="0">
              <a:latin typeface="Calibri"/>
              <a:cs typeface="Calibri"/>
            </a:endParaRPr>
          </a:p>
        </p:txBody>
      </p:sp>
      <p:pic>
        <p:nvPicPr>
          <p:cNvPr id="7" name="Picture 6"/>
          <p:cNvPicPr>
            <a:picLocks noChangeAspect="1"/>
          </p:cNvPicPr>
          <p:nvPr/>
        </p:nvPicPr>
        <p:blipFill>
          <a:blip r:embed="rId4" cstate="print"/>
          <a:stretch>
            <a:fillRect/>
          </a:stretch>
        </p:blipFill>
        <p:spPr>
          <a:xfrm>
            <a:off x="9331576" y="4403439"/>
            <a:ext cx="2393699" cy="2170039"/>
          </a:xfrm>
          <a:prstGeom prst="rect">
            <a:avLst/>
          </a:prstGeom>
        </p:spPr>
      </p:pic>
      <p:pic>
        <p:nvPicPr>
          <p:cNvPr id="8" name="Picture 7"/>
          <p:cNvPicPr>
            <a:picLocks noChangeAspect="1"/>
          </p:cNvPicPr>
          <p:nvPr/>
        </p:nvPicPr>
        <p:blipFill>
          <a:blip r:embed="rId5" cstate="print"/>
          <a:stretch>
            <a:fillRect/>
          </a:stretch>
        </p:blipFill>
        <p:spPr>
          <a:xfrm>
            <a:off x="831274" y="5011325"/>
            <a:ext cx="2172185" cy="1792215"/>
          </a:xfrm>
          <a:prstGeom prst="rect">
            <a:avLst/>
          </a:prstGeom>
        </p:spPr>
      </p:pic>
      <p:pic>
        <p:nvPicPr>
          <p:cNvPr id="9" name="Picture 8"/>
          <p:cNvPicPr>
            <a:picLocks noChangeAspect="1"/>
          </p:cNvPicPr>
          <p:nvPr/>
        </p:nvPicPr>
        <p:blipFill>
          <a:blip r:embed="rId6" cstate="print"/>
          <a:stretch>
            <a:fillRect/>
          </a:stretch>
        </p:blipFill>
        <p:spPr>
          <a:xfrm>
            <a:off x="6796577" y="4545485"/>
            <a:ext cx="2128684" cy="2128684"/>
          </a:xfrm>
          <a:prstGeom prst="rect">
            <a:avLst/>
          </a:prstGeom>
        </p:spPr>
      </p:pic>
      <p:pic>
        <p:nvPicPr>
          <p:cNvPr id="10" name="Picture 9" descr="Screen Shot 2017-08-03 at 13.28.03.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3667" y="4554236"/>
            <a:ext cx="1389751" cy="2111181"/>
          </a:xfrm>
          <a:prstGeom prst="rect">
            <a:avLst/>
          </a:prstGeom>
        </p:spPr>
      </p:pic>
      <p:sp>
        <p:nvSpPr>
          <p:cNvPr id="19" name="Rectangle 18">
            <a:extLst>
              <a:ext uri="{FF2B5EF4-FFF2-40B4-BE49-F238E27FC236}">
                <a16:creationId xmlns:a16="http://schemas.microsoft.com/office/drawing/2014/main" id="{B773F630-30BD-4895-91F4-927DD9BF1413}"/>
              </a:ext>
            </a:extLst>
          </p:cNvPr>
          <p:cNvSpPr/>
          <p:nvPr/>
        </p:nvSpPr>
        <p:spPr>
          <a:xfrm>
            <a:off x="3542109" y="1223969"/>
            <a:ext cx="2751391" cy="379656"/>
          </a:xfrm>
          <a:prstGeom prst="rect">
            <a:avLst/>
          </a:prstGeom>
          <a:solidFill>
            <a:schemeClr val="accent1">
              <a:lumMod val="40000"/>
              <a:lumOff val="60000"/>
            </a:schemeClr>
          </a:solidFill>
          <a:ln w="12700">
            <a:solidFill>
              <a:schemeClr val="tx1"/>
            </a:solidFill>
          </a:ln>
        </p:spPr>
        <p:txBody>
          <a:bodyPr wrap="square">
            <a:spAutoFit/>
          </a:bodyPr>
          <a:lstStyle/>
          <a:p>
            <a:r>
              <a:rPr lang="en-US" sz="1867" b="1" dirty="0">
                <a:latin typeface="Calibri"/>
                <a:cs typeface="Calibri"/>
              </a:rPr>
              <a:t>Putting up with (Tolerant)</a:t>
            </a:r>
          </a:p>
        </p:txBody>
      </p:sp>
    </p:spTree>
    <p:custDataLst>
      <p:tags r:id="rId1"/>
    </p:custDataLst>
    <p:extLst>
      <p:ext uri="{BB962C8B-B14F-4D97-AF65-F5344CB8AC3E}">
        <p14:creationId xmlns:p14="http://schemas.microsoft.com/office/powerpoint/2010/main" val="22873725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49" y="149724"/>
            <a:ext cx="11550633" cy="977113"/>
          </a:xfrm>
        </p:spPr>
        <p:txBody>
          <a:bodyPr>
            <a:normAutofit fontScale="90000"/>
          </a:bodyPr>
          <a:lstStyle/>
          <a:p>
            <a:r>
              <a:rPr lang="en-IE" sz="4800" spc="100" dirty="0">
                <a:solidFill>
                  <a:schemeClr val="tx1"/>
                </a:solidFill>
                <a:latin typeface="Arial" panose="020B0604020202020204" pitchFamily="34" charset="0"/>
                <a:cs typeface="Arial" panose="020B0604020202020204" pitchFamily="34" charset="0"/>
              </a:rPr>
              <a:t>Three Categories of Coping </a:t>
            </a:r>
            <a:br>
              <a:rPr lang="en-IE" sz="4800" spc="100" dirty="0">
                <a:solidFill>
                  <a:schemeClr val="tx1"/>
                </a:solidFill>
                <a:latin typeface="Arial" panose="020B0604020202020204" pitchFamily="34" charset="0"/>
                <a:cs typeface="Arial" panose="020B0604020202020204" pitchFamily="34" charset="0"/>
              </a:rPr>
            </a:br>
            <a:r>
              <a:rPr lang="en-IE" sz="2133" spc="100" dirty="0">
                <a:solidFill>
                  <a:schemeClr val="tx1"/>
                </a:solidFill>
                <a:latin typeface="Arial" panose="020B0604020202020204" pitchFamily="34" charset="0"/>
                <a:cs typeface="Arial" panose="020B0604020202020204" pitchFamily="34" charset="0"/>
              </a:rPr>
              <a:t>(lots of examples in Self Help Handbook, Step 3)</a:t>
            </a:r>
            <a:endParaRPr lang="en-US" sz="2133" dirty="0">
              <a:latin typeface="Arial" panose="020B0604020202020204" pitchFamily="34" charset="0"/>
              <a:cs typeface="Arial" panose="020B0604020202020204" pitchFamily="34" charset="0"/>
            </a:endParaRPr>
          </a:p>
        </p:txBody>
      </p:sp>
      <p:graphicFrame>
        <p:nvGraphicFramePr>
          <p:cNvPr id="8" name="Table 8">
            <a:extLst>
              <a:ext uri="{FF2B5EF4-FFF2-40B4-BE49-F238E27FC236}">
                <a16:creationId xmlns:a16="http://schemas.microsoft.com/office/drawing/2014/main" id="{1C5BA1FB-880F-4A3D-A6E6-651027A6D7D1}"/>
              </a:ext>
            </a:extLst>
          </p:cNvPr>
          <p:cNvGraphicFramePr>
            <a:graphicFrameLocks noGrp="1"/>
          </p:cNvGraphicFramePr>
          <p:nvPr>
            <p:ph sz="quarter" idx="11"/>
          </p:nvPr>
        </p:nvGraphicFramePr>
        <p:xfrm>
          <a:off x="258619" y="1126837"/>
          <a:ext cx="11933380" cy="5703576"/>
        </p:xfrm>
        <a:graphic>
          <a:graphicData uri="http://schemas.openxmlformats.org/drawingml/2006/table">
            <a:tbl>
              <a:tblPr firstRow="1" bandRow="1">
                <a:tableStyleId>{073A0DAA-6AF3-43AB-8588-CEC1D06C72B9}</a:tableStyleId>
              </a:tblPr>
              <a:tblGrid>
                <a:gridCol w="1459143">
                  <a:extLst>
                    <a:ext uri="{9D8B030D-6E8A-4147-A177-3AD203B41FA5}">
                      <a16:colId xmlns:a16="http://schemas.microsoft.com/office/drawing/2014/main" val="2142009656"/>
                    </a:ext>
                  </a:extLst>
                </a:gridCol>
                <a:gridCol w="3479440">
                  <a:extLst>
                    <a:ext uri="{9D8B030D-6E8A-4147-A177-3AD203B41FA5}">
                      <a16:colId xmlns:a16="http://schemas.microsoft.com/office/drawing/2014/main" val="3893843783"/>
                    </a:ext>
                  </a:extLst>
                </a:gridCol>
                <a:gridCol w="3497399">
                  <a:extLst>
                    <a:ext uri="{9D8B030D-6E8A-4147-A177-3AD203B41FA5}">
                      <a16:colId xmlns:a16="http://schemas.microsoft.com/office/drawing/2014/main" val="3259756019"/>
                    </a:ext>
                  </a:extLst>
                </a:gridCol>
                <a:gridCol w="3497399">
                  <a:extLst>
                    <a:ext uri="{9D8B030D-6E8A-4147-A177-3AD203B41FA5}">
                      <a16:colId xmlns:a16="http://schemas.microsoft.com/office/drawing/2014/main" val="4047275375"/>
                    </a:ext>
                  </a:extLst>
                </a:gridCol>
              </a:tblGrid>
              <a:tr h="827733">
                <a:tc>
                  <a:txBody>
                    <a:bodyPr/>
                    <a:lstStyle/>
                    <a:p>
                      <a:endParaRPr lang="en-GB" sz="2400"/>
                    </a:p>
                  </a:txBody>
                  <a:tcPr marL="121920" marR="121920" marT="60960" marB="60960"/>
                </a:tc>
                <a:tc>
                  <a:txBody>
                    <a:bodyPr/>
                    <a:lstStyle/>
                    <a:p>
                      <a:r>
                        <a:rPr lang="en-GB" sz="2700" dirty="0">
                          <a:latin typeface="Arial" panose="020B0604020202020204" pitchFamily="34" charset="0"/>
                          <a:cs typeface="Arial" panose="020B0604020202020204" pitchFamily="34" charset="0"/>
                        </a:rPr>
                        <a:t>Engaged</a:t>
                      </a:r>
                    </a:p>
                  </a:txBody>
                  <a:tcPr marL="121920" marR="121920" marT="60960" marB="60960"/>
                </a:tc>
                <a:tc>
                  <a:txBody>
                    <a:bodyPr/>
                    <a:lstStyle/>
                    <a:p>
                      <a:r>
                        <a:rPr lang="en-GB" sz="2700" dirty="0">
                          <a:latin typeface="Arial" panose="020B0604020202020204" pitchFamily="34" charset="0"/>
                          <a:cs typeface="Arial" panose="020B0604020202020204" pitchFamily="34" charset="0"/>
                        </a:rPr>
                        <a:t>Tolerant</a:t>
                      </a:r>
                    </a:p>
                  </a:txBody>
                  <a:tcPr marL="121920" marR="121920" marT="60960" marB="60960"/>
                </a:tc>
                <a:tc>
                  <a:txBody>
                    <a:bodyPr/>
                    <a:lstStyle/>
                    <a:p>
                      <a:r>
                        <a:rPr lang="en-GB" sz="2700" dirty="0">
                          <a:latin typeface="Arial" panose="020B0604020202020204" pitchFamily="34" charset="0"/>
                          <a:cs typeface="Arial" panose="020B0604020202020204" pitchFamily="34" charset="0"/>
                        </a:rPr>
                        <a:t>Withdrawal</a:t>
                      </a:r>
                    </a:p>
                  </a:txBody>
                  <a:tcPr marL="121920" marR="121920" marT="60960" marB="60960"/>
                </a:tc>
                <a:extLst>
                  <a:ext uri="{0D108BD9-81ED-4DB2-BD59-A6C34878D82A}">
                    <a16:rowId xmlns:a16="http://schemas.microsoft.com/office/drawing/2014/main" val="333110780"/>
                  </a:ext>
                </a:extLst>
              </a:tr>
              <a:tr h="1173443">
                <a:tc>
                  <a:txBody>
                    <a:bodyPr/>
                    <a:lstStyle/>
                    <a:p>
                      <a:endParaRPr lang="en-GB" sz="2400" dirty="0"/>
                    </a:p>
                  </a:txBody>
                  <a:tcPr marL="121920" marR="121920" marT="60960" marB="60960">
                    <a:solidFill>
                      <a:schemeClr val="accent1">
                        <a:lumMod val="20000"/>
                        <a:lumOff val="80000"/>
                      </a:schemeClr>
                    </a:solidFill>
                  </a:tcPr>
                </a:tc>
                <a:tc>
                  <a:txBody>
                    <a:bodyPr/>
                    <a:lstStyle/>
                    <a:p>
                      <a:r>
                        <a:rPr lang="en-GB" sz="1900" dirty="0">
                          <a:latin typeface="Arial" panose="020B0604020202020204" pitchFamily="34" charset="0"/>
                          <a:cs typeface="Arial" panose="020B0604020202020204" pitchFamily="34" charset="0"/>
                        </a:rPr>
                        <a:t>Active interaction with the Relative; Trying to deal with the problem</a:t>
                      </a:r>
                    </a:p>
                  </a:txBody>
                  <a:tcPr marL="121920" marR="121920" marT="60960" marB="60960">
                    <a:solidFill>
                      <a:schemeClr val="accent1">
                        <a:lumMod val="20000"/>
                        <a:lumOff val="80000"/>
                      </a:schemeClr>
                    </a:solidFill>
                  </a:tcPr>
                </a:tc>
                <a:tc>
                  <a:txBody>
                    <a:bodyPr/>
                    <a:lstStyle/>
                    <a:p>
                      <a:r>
                        <a:rPr lang="en-GB" sz="1900" dirty="0">
                          <a:latin typeface="Arial" panose="020B0604020202020204" pitchFamily="34" charset="0"/>
                          <a:cs typeface="Arial" panose="020B0604020202020204" pitchFamily="34" charset="0"/>
                        </a:rPr>
                        <a:t>Put up with; Ease things; Remove negative consequences for the Relative</a:t>
                      </a:r>
                    </a:p>
                  </a:txBody>
                  <a:tcPr marL="121920" marR="121920" marT="60960" marB="60960">
                    <a:solidFill>
                      <a:schemeClr val="accent1">
                        <a:lumMod val="20000"/>
                        <a:lumOff val="80000"/>
                      </a:schemeClr>
                    </a:solidFill>
                  </a:tcPr>
                </a:tc>
                <a:tc>
                  <a:txBody>
                    <a:bodyPr/>
                    <a:lstStyle/>
                    <a:p>
                      <a:r>
                        <a:rPr lang="en-GB" sz="1900" dirty="0">
                          <a:latin typeface="Arial" panose="020B0604020202020204" pitchFamily="34" charset="0"/>
                          <a:cs typeface="Arial" panose="020B0604020202020204" pitchFamily="34" charset="0"/>
                        </a:rPr>
                        <a:t>Increase distance from the Relative</a:t>
                      </a:r>
                    </a:p>
                  </a:txBody>
                  <a:tcPr marL="121920" marR="121920" marT="60960" marB="60960">
                    <a:solidFill>
                      <a:schemeClr val="accent1">
                        <a:lumMod val="20000"/>
                        <a:lumOff val="80000"/>
                      </a:schemeClr>
                    </a:solidFill>
                  </a:tcPr>
                </a:tc>
                <a:extLst>
                  <a:ext uri="{0D108BD9-81ED-4DB2-BD59-A6C34878D82A}">
                    <a16:rowId xmlns:a16="http://schemas.microsoft.com/office/drawing/2014/main" val="3350188548"/>
                  </a:ext>
                </a:extLst>
              </a:tr>
              <a:tr h="1950720">
                <a:tc>
                  <a:txBody>
                    <a:bodyPr/>
                    <a:lstStyle/>
                    <a:p>
                      <a:r>
                        <a:rPr lang="en-GB" sz="2400" dirty="0"/>
                        <a:t>Examples (lots more in Handbook)</a:t>
                      </a:r>
                    </a:p>
                  </a:txBody>
                  <a:tcPr marL="121920" marR="121920" marT="60960" marB="60960">
                    <a:solidFill>
                      <a:schemeClr val="accent1">
                        <a:lumMod val="60000"/>
                        <a:lumOff val="40000"/>
                      </a:schemeClr>
                    </a:solidFill>
                  </a:tcPr>
                </a:tc>
                <a:tc>
                  <a:txBody>
                    <a:bodyPr/>
                    <a:lstStyle/>
                    <a:p>
                      <a:r>
                        <a:rPr lang="en-GB" sz="1900" dirty="0">
                          <a:latin typeface="Arial" panose="020B0604020202020204" pitchFamily="34" charset="0"/>
                          <a:cs typeface="Arial" panose="020B0604020202020204" pitchFamily="34" charset="0"/>
                        </a:rPr>
                        <a:t>Watch Relative’s every move; check up on Relative</a:t>
                      </a:r>
                    </a:p>
                  </a:txBody>
                  <a:tcPr marL="121920" marR="121920" marT="60960" marB="60960">
                    <a:solidFill>
                      <a:schemeClr val="accent1">
                        <a:lumMod val="60000"/>
                        <a:lumOff val="40000"/>
                      </a:schemeClr>
                    </a:solidFill>
                  </a:tcPr>
                </a:tc>
                <a:tc>
                  <a:txBody>
                    <a:bodyPr/>
                    <a:lstStyle/>
                    <a:p>
                      <a:r>
                        <a:rPr lang="en-GB" sz="1900" dirty="0">
                          <a:latin typeface="Arial" panose="020B0604020202020204" pitchFamily="34" charset="0"/>
                          <a:cs typeface="Arial" panose="020B0604020202020204" pitchFamily="34" charset="0"/>
                        </a:rPr>
                        <a:t>Clear up mess; give money; cover up for Relative</a:t>
                      </a:r>
                    </a:p>
                  </a:txBody>
                  <a:tcPr marL="121920" marR="121920" marT="60960" marB="60960">
                    <a:solidFill>
                      <a:schemeClr val="accent1">
                        <a:lumMod val="60000"/>
                        <a:lumOff val="40000"/>
                      </a:schemeClr>
                    </a:solidFill>
                  </a:tcPr>
                </a:tc>
                <a:tc>
                  <a:txBody>
                    <a:bodyPr/>
                    <a:lstStyle/>
                    <a:p>
                      <a:r>
                        <a:rPr lang="en-GB" sz="1900" dirty="0">
                          <a:latin typeface="Arial" panose="020B0604020202020204" pitchFamily="34" charset="0"/>
                          <a:cs typeface="Arial" panose="020B0604020202020204" pitchFamily="34" charset="0"/>
                        </a:rPr>
                        <a:t>Avoid Relative; Be more independent</a:t>
                      </a:r>
                    </a:p>
                  </a:txBody>
                  <a:tcPr marL="121920" marR="121920" marT="60960" marB="60960">
                    <a:solidFill>
                      <a:schemeClr val="accent1">
                        <a:lumMod val="60000"/>
                        <a:lumOff val="40000"/>
                      </a:schemeClr>
                    </a:solidFill>
                  </a:tcPr>
                </a:tc>
                <a:extLst>
                  <a:ext uri="{0D108BD9-81ED-4DB2-BD59-A6C34878D82A}">
                    <a16:rowId xmlns:a16="http://schemas.microsoft.com/office/drawing/2014/main" val="2499121111"/>
                  </a:ext>
                </a:extLst>
              </a:tr>
              <a:tr h="853440">
                <a:tc>
                  <a:txBody>
                    <a:bodyPr/>
                    <a:lstStyle/>
                    <a:p>
                      <a:r>
                        <a:rPr lang="en-GB" sz="2400" dirty="0"/>
                        <a:t>Advantages</a:t>
                      </a:r>
                    </a:p>
                  </a:txBody>
                  <a:tcPr marL="121920" marR="121920" marT="60960" marB="60960">
                    <a:solidFill>
                      <a:srgbClr val="FFFF00"/>
                    </a:solidFill>
                  </a:tcPr>
                </a:tc>
                <a:tc>
                  <a:txBody>
                    <a:bodyPr/>
                    <a:lstStyle/>
                    <a:p>
                      <a:r>
                        <a:rPr lang="en-GB" sz="1900" dirty="0">
                          <a:latin typeface="Arial" panose="020B0604020202020204" pitchFamily="34" charset="0"/>
                          <a:cs typeface="Arial" panose="020B0604020202020204" pitchFamily="34" charset="0"/>
                        </a:rPr>
                        <a:t>Makes me feel I am doing something positive</a:t>
                      </a:r>
                    </a:p>
                  </a:txBody>
                  <a:tcPr marL="121920" marR="121920" marT="60960" marB="60960">
                    <a:solidFill>
                      <a:srgbClr val="FFFF00"/>
                    </a:solidFill>
                  </a:tcPr>
                </a:tc>
                <a:tc>
                  <a:txBody>
                    <a:bodyPr/>
                    <a:lstStyle/>
                    <a:p>
                      <a:r>
                        <a:rPr lang="en-GB" sz="1900" dirty="0">
                          <a:latin typeface="Arial" panose="020B0604020202020204" pitchFamily="34" charset="0"/>
                          <a:cs typeface="Arial" panose="020B0604020202020204" pitchFamily="34" charset="0"/>
                        </a:rPr>
                        <a:t>Avoids arguments and confrontation</a:t>
                      </a:r>
                    </a:p>
                  </a:txBody>
                  <a:tcPr marL="121920" marR="121920" marT="60960" marB="60960">
                    <a:solidFill>
                      <a:srgbClr val="FFFF00"/>
                    </a:solidFill>
                  </a:tcPr>
                </a:tc>
                <a:tc>
                  <a:txBody>
                    <a:bodyPr/>
                    <a:lstStyle/>
                    <a:p>
                      <a:r>
                        <a:rPr lang="en-GB" sz="1900" dirty="0">
                          <a:latin typeface="Arial" panose="020B0604020202020204" pitchFamily="34" charset="0"/>
                          <a:cs typeface="Arial" panose="020B0604020202020204" pitchFamily="34" charset="0"/>
                        </a:rPr>
                        <a:t>Stops me getting too involved</a:t>
                      </a:r>
                    </a:p>
                  </a:txBody>
                  <a:tcPr marL="121920" marR="121920" marT="60960" marB="60960">
                    <a:solidFill>
                      <a:srgbClr val="FFFF00"/>
                    </a:solidFill>
                  </a:tcPr>
                </a:tc>
                <a:extLst>
                  <a:ext uri="{0D108BD9-81ED-4DB2-BD59-A6C34878D82A}">
                    <a16:rowId xmlns:a16="http://schemas.microsoft.com/office/drawing/2014/main" val="1383869936"/>
                  </a:ext>
                </a:extLst>
              </a:tr>
              <a:tr h="1219200">
                <a:tc>
                  <a:txBody>
                    <a:bodyPr/>
                    <a:lstStyle/>
                    <a:p>
                      <a:r>
                        <a:rPr lang="en-GB" sz="2400" dirty="0"/>
                        <a:t>Dis-advantages</a:t>
                      </a:r>
                    </a:p>
                  </a:txBody>
                  <a:tcPr marL="121920" marR="121920" marT="60960" marB="60960">
                    <a:solidFill>
                      <a:srgbClr val="FFC000"/>
                    </a:solidFill>
                  </a:tcPr>
                </a:tc>
                <a:tc>
                  <a:txBody>
                    <a:bodyPr/>
                    <a:lstStyle/>
                    <a:p>
                      <a:r>
                        <a:rPr lang="en-GB" sz="1900" dirty="0">
                          <a:latin typeface="Arial" panose="020B0604020202020204" pitchFamily="34" charset="0"/>
                          <a:cs typeface="Arial" panose="020B0604020202020204" pitchFamily="34" charset="0"/>
                        </a:rPr>
                        <a:t>Very stressful; Relative doesn’t like it</a:t>
                      </a:r>
                    </a:p>
                  </a:txBody>
                  <a:tcPr marL="121920" marR="121920" marT="60960" marB="60960">
                    <a:solidFill>
                      <a:srgbClr val="FFC000"/>
                    </a:solidFill>
                  </a:tcPr>
                </a:tc>
                <a:tc>
                  <a:txBody>
                    <a:bodyPr/>
                    <a:lstStyle/>
                    <a:p>
                      <a:r>
                        <a:rPr lang="en-GB" sz="1900" dirty="0">
                          <a:latin typeface="Arial" panose="020B0604020202020204" pitchFamily="34" charset="0"/>
                          <a:cs typeface="Arial" panose="020B0604020202020204" pitchFamily="34" charset="0"/>
                        </a:rPr>
                        <a:t>Feel taken advantage of</a:t>
                      </a:r>
                    </a:p>
                  </a:txBody>
                  <a:tcPr marL="121920" marR="121920" marT="60960" marB="60960">
                    <a:solidFill>
                      <a:srgbClr val="FFC000"/>
                    </a:solidFill>
                  </a:tcPr>
                </a:tc>
                <a:tc>
                  <a:txBody>
                    <a:bodyPr/>
                    <a:lstStyle/>
                    <a:p>
                      <a:r>
                        <a:rPr lang="en-GB" sz="1900" dirty="0">
                          <a:latin typeface="Arial" panose="020B0604020202020204" pitchFamily="34" charset="0"/>
                          <a:cs typeface="Arial" panose="020B0604020202020204" pitchFamily="34" charset="0"/>
                        </a:rPr>
                        <a:t>Feel I am rejecting Relative</a:t>
                      </a:r>
                    </a:p>
                  </a:txBody>
                  <a:tcPr marL="121920" marR="121920" marT="60960" marB="60960">
                    <a:solidFill>
                      <a:srgbClr val="FFC000"/>
                    </a:solidFill>
                  </a:tcPr>
                </a:tc>
                <a:extLst>
                  <a:ext uri="{0D108BD9-81ED-4DB2-BD59-A6C34878D82A}">
                    <a16:rowId xmlns:a16="http://schemas.microsoft.com/office/drawing/2014/main" val="3994367382"/>
                  </a:ext>
                </a:extLst>
              </a:tr>
              <a:tr h="827733">
                <a:tc>
                  <a:txBody>
                    <a:bodyPr/>
                    <a:lstStyle/>
                    <a:p>
                      <a:r>
                        <a:rPr lang="en-GB" sz="2400" dirty="0"/>
                        <a:t>Overall</a:t>
                      </a:r>
                    </a:p>
                  </a:txBody>
                  <a:tcPr marL="121920" marR="121920" marT="60960" marB="60960">
                    <a:solidFill>
                      <a:srgbClr val="FF6400"/>
                    </a:solidFill>
                  </a:tcPr>
                </a:tc>
                <a:tc gridSpan="3">
                  <a:txBody>
                    <a:bodyPr/>
                    <a:lstStyle/>
                    <a:p>
                      <a:r>
                        <a:rPr lang="en-GB" sz="2400" dirty="0">
                          <a:latin typeface="Arial" panose="020B0604020202020204" pitchFamily="34" charset="0"/>
                          <a:cs typeface="Arial" panose="020B0604020202020204" pitchFamily="34" charset="0"/>
                        </a:rPr>
                        <a:t>There is no RIGHT way to cope; There Are Always Alternatives (</a:t>
                      </a:r>
                      <a:r>
                        <a:rPr lang="en-GB" sz="2400" dirty="0" err="1">
                          <a:latin typeface="Arial" panose="020B0604020202020204" pitchFamily="34" charset="0"/>
                          <a:cs typeface="Arial" panose="020B0604020202020204" pitchFamily="34" charset="0"/>
                        </a:rPr>
                        <a:t>TAAA</a:t>
                      </a:r>
                      <a:r>
                        <a:rPr lang="en-GB" sz="2400" dirty="0">
                          <a:latin typeface="Arial" panose="020B0604020202020204" pitchFamily="34" charset="0"/>
                          <a:cs typeface="Arial" panose="020B0604020202020204" pitchFamily="34" charset="0"/>
                        </a:rPr>
                        <a:t>)</a:t>
                      </a:r>
                    </a:p>
                  </a:txBody>
                  <a:tcPr marL="121920" marR="121920" marT="60960" marB="60960">
                    <a:solidFill>
                      <a:srgbClr val="FF6400"/>
                    </a:solidFill>
                  </a:tcPr>
                </a:tc>
                <a:tc hMerge="1">
                  <a:txBody>
                    <a:bodyPr/>
                    <a:lstStyle/>
                    <a:p>
                      <a:endParaRPr lang="en-GB" sz="2000" dirty="0">
                        <a:latin typeface="Arial" panose="020B0604020202020204" pitchFamily="34" charset="0"/>
                        <a:cs typeface="Arial" panose="020B0604020202020204" pitchFamily="34" charset="0"/>
                      </a:endParaRPr>
                    </a:p>
                  </a:txBody>
                  <a:tcPr/>
                </a:tc>
                <a:tc hMerge="1">
                  <a:txBody>
                    <a:bodyPr/>
                    <a:lstStyle/>
                    <a:p>
                      <a:endParaRPr lang="en-GB"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30242474"/>
                  </a:ext>
                </a:extLst>
              </a:tr>
            </a:tbl>
          </a:graphicData>
        </a:graphic>
      </p:graphicFrame>
    </p:spTree>
    <p:extLst>
      <p:ext uri="{BB962C8B-B14F-4D97-AF65-F5344CB8AC3E}">
        <p14:creationId xmlns:p14="http://schemas.microsoft.com/office/powerpoint/2010/main" val="28183653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libri"/>
                <a:cs typeface="Calibri"/>
              </a:rPr>
              <a:t>Step 3: Tips and Key Points </a:t>
            </a:r>
          </a:p>
        </p:txBody>
      </p:sp>
      <p:sp>
        <p:nvSpPr>
          <p:cNvPr id="4" name="Content Placeholder 3"/>
          <p:cNvSpPr>
            <a:spLocks noGrp="1"/>
          </p:cNvSpPr>
          <p:nvPr>
            <p:ph sz="quarter" idx="11"/>
          </p:nvPr>
        </p:nvSpPr>
        <p:spPr>
          <a:xfrm>
            <a:off x="261778" y="1450629"/>
            <a:ext cx="11044397" cy="5216601"/>
          </a:xfrm>
          <a:solidFill>
            <a:schemeClr val="accent1">
              <a:lumMod val="60000"/>
              <a:lumOff val="40000"/>
            </a:schemeClr>
          </a:solidFill>
        </p:spPr>
        <p:txBody>
          <a:bodyPr/>
          <a:lstStyle/>
          <a:p>
            <a:pPr marL="342891" indent="-342891">
              <a:buFont typeface="+mj-lt"/>
              <a:buAutoNum type="arabicPeriod"/>
            </a:pPr>
            <a:r>
              <a:rPr lang="en-US" sz="2400" b="1" dirty="0">
                <a:latin typeface="Calibri"/>
                <a:cs typeface="Calibri"/>
              </a:rPr>
              <a:t>Discuss with the family member how they cope using SPECIFIC EXAMPLES, the dilemmas that they face, exploring the pros and cons of their responses, considering alternatives.</a:t>
            </a:r>
          </a:p>
          <a:p>
            <a:pPr marL="342891" indent="-342891">
              <a:buFont typeface="+mj-lt"/>
              <a:buAutoNum type="arabicPeriod"/>
            </a:pPr>
            <a:r>
              <a:rPr lang="en-US" sz="2400" b="1" dirty="0">
                <a:latin typeface="Calibri"/>
                <a:cs typeface="Calibri"/>
              </a:rPr>
              <a:t>Family members often struggle to work out what to do for the best – responding therefore raises dilemmas for </a:t>
            </a:r>
            <a:r>
              <a:rPr lang="en-US" sz="2400" b="1" dirty="0" err="1">
                <a:latin typeface="Calibri"/>
                <a:cs typeface="Calibri"/>
              </a:rPr>
              <a:t>FMs</a:t>
            </a:r>
            <a:r>
              <a:rPr lang="en-US" sz="2400" b="1" dirty="0">
                <a:latin typeface="Calibri"/>
                <a:cs typeface="Calibri"/>
              </a:rPr>
              <a:t>.</a:t>
            </a:r>
          </a:p>
          <a:p>
            <a:pPr marL="342891" indent="-342891">
              <a:buFont typeface="+mj-lt"/>
              <a:buAutoNum type="arabicPeriod"/>
            </a:pPr>
            <a:r>
              <a:rPr lang="en-US" sz="2400" b="1" dirty="0">
                <a:latin typeface="Calibri"/>
                <a:cs typeface="Calibri"/>
              </a:rPr>
              <a:t>Enable FM to see that there is no ‘best’ way to respond/cope.</a:t>
            </a:r>
          </a:p>
          <a:p>
            <a:pPr marL="342891" indent="-342891">
              <a:buFont typeface="+mj-lt"/>
              <a:buAutoNum type="arabicPeriod"/>
            </a:pPr>
            <a:r>
              <a:rPr lang="en-US" sz="2400" b="1" dirty="0">
                <a:latin typeface="Calibri"/>
                <a:cs typeface="Calibri"/>
              </a:rPr>
              <a:t>Coping responses will vary with both the circumstances &amp; resources </a:t>
            </a:r>
            <a:br>
              <a:rPr lang="en-US" sz="2400" b="1" dirty="0">
                <a:latin typeface="Calibri"/>
                <a:cs typeface="Calibri"/>
              </a:rPr>
            </a:br>
            <a:r>
              <a:rPr lang="en-US" sz="2400" b="1" dirty="0">
                <a:latin typeface="Calibri"/>
                <a:cs typeface="Calibri"/>
              </a:rPr>
              <a:t>of the family member.</a:t>
            </a:r>
          </a:p>
          <a:p>
            <a:pPr marL="342891" indent="-342891">
              <a:buFont typeface="+mj-lt"/>
              <a:buAutoNum type="arabicPeriod"/>
            </a:pPr>
            <a:r>
              <a:rPr lang="en-US" sz="2400" b="1" dirty="0">
                <a:latin typeface="Calibri"/>
                <a:cs typeface="Calibri"/>
              </a:rPr>
              <a:t>Enable FM to move from TINA to </a:t>
            </a:r>
            <a:r>
              <a:rPr lang="en-US" sz="2400" b="1" dirty="0" err="1">
                <a:latin typeface="Calibri"/>
                <a:cs typeface="Calibri"/>
              </a:rPr>
              <a:t>TAAA</a:t>
            </a:r>
            <a:r>
              <a:rPr lang="en-US" sz="2400" b="1" dirty="0">
                <a:latin typeface="Calibri"/>
                <a:cs typeface="Calibri"/>
              </a:rPr>
              <a:t>.</a:t>
            </a:r>
          </a:p>
          <a:p>
            <a:pPr marL="342891" indent="-342891">
              <a:buFont typeface="+mj-lt"/>
              <a:buAutoNum type="arabicPeriod"/>
            </a:pPr>
            <a:r>
              <a:rPr lang="en-US" sz="2400" b="1" dirty="0">
                <a:latin typeface="Calibri"/>
                <a:cs typeface="Calibri"/>
              </a:rPr>
              <a:t>The benefits for the FM to changes in coping cannot be underestimated.</a:t>
            </a:r>
          </a:p>
          <a:p>
            <a:pPr marL="342891" indent="-342891">
              <a:buFont typeface="+mj-lt"/>
              <a:buAutoNum type="arabicPeriod"/>
            </a:pPr>
            <a:endParaRPr lang="en-US" sz="2400" dirty="0">
              <a:latin typeface="Calibri"/>
              <a:cs typeface="Calibri"/>
            </a:endParaRPr>
          </a:p>
        </p:txBody>
      </p:sp>
      <p:pic>
        <p:nvPicPr>
          <p:cNvPr id="7" name="Content Placeholder 4"/>
          <p:cNvPicPr>
            <a:picLocks noGrp="1" noChangeAspect="1"/>
          </p:cNvPicPr>
          <p:nvPr>
            <p:ph idx="1"/>
          </p:nvPr>
        </p:nvPicPr>
        <p:blipFill rotWithShape="1">
          <a:blip r:embed="rId2"/>
          <a:srcRect l="-341" t="523" r="436" b="-523"/>
          <a:stretch/>
        </p:blipFill>
        <p:spPr>
          <a:xfrm>
            <a:off x="9573387" y="190771"/>
            <a:ext cx="2356836" cy="1325563"/>
          </a:xfrm>
        </p:spPr>
      </p:pic>
    </p:spTree>
    <p:extLst>
      <p:ext uri="{BB962C8B-B14F-4D97-AF65-F5344CB8AC3E}">
        <p14:creationId xmlns:p14="http://schemas.microsoft.com/office/powerpoint/2010/main" val="2525787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Housekeeping and Ground Rules </a:t>
            </a:r>
          </a:p>
        </p:txBody>
      </p:sp>
      <p:sp>
        <p:nvSpPr>
          <p:cNvPr id="3" name="Content Placeholder 2"/>
          <p:cNvSpPr>
            <a:spLocks noGrp="1"/>
          </p:cNvSpPr>
          <p:nvPr>
            <p:ph sz="half" idx="1"/>
          </p:nvPr>
        </p:nvSpPr>
        <p:spPr>
          <a:xfrm>
            <a:off x="521679" y="1677898"/>
            <a:ext cx="5181600" cy="4670730"/>
          </a:xfrm>
          <a:solidFill>
            <a:srgbClr val="FFC000"/>
          </a:solidFill>
          <a:ln w="9525">
            <a:solidFill>
              <a:schemeClr val="tx1"/>
            </a:solidFill>
            <a:prstDash val="sysDot"/>
          </a:ln>
        </p:spPr>
        <p:txBody>
          <a:bodyPr>
            <a:normAutofit lnSpcReduction="10000"/>
          </a:bodyPr>
          <a:lstStyle/>
          <a:p>
            <a:r>
              <a:rPr lang="en-US" sz="2400" b="1" dirty="0">
                <a:latin typeface="Calibri"/>
                <a:cs typeface="Calibri"/>
              </a:rPr>
              <a:t>Fire</a:t>
            </a:r>
          </a:p>
          <a:p>
            <a:r>
              <a:rPr lang="en-US" sz="2400" b="1" dirty="0">
                <a:latin typeface="Calibri"/>
                <a:cs typeface="Calibri"/>
              </a:rPr>
              <a:t>Toilets</a:t>
            </a:r>
          </a:p>
          <a:p>
            <a:r>
              <a:rPr lang="en-US" sz="2400" b="1" dirty="0">
                <a:latin typeface="Calibri"/>
                <a:cs typeface="Calibri"/>
              </a:rPr>
              <a:t>Breaks &amp; Energizers</a:t>
            </a:r>
          </a:p>
          <a:p>
            <a:r>
              <a:rPr lang="en-US" sz="2400" b="1" dirty="0">
                <a:latin typeface="Calibri"/>
                <a:cs typeface="Calibri"/>
              </a:rPr>
              <a:t>Mobile phone</a:t>
            </a:r>
          </a:p>
          <a:p>
            <a:r>
              <a:rPr lang="en-US" sz="2400" b="1" dirty="0">
                <a:latin typeface="Calibri"/>
                <a:cs typeface="Calibri"/>
              </a:rPr>
              <a:t>Time keeping</a:t>
            </a:r>
          </a:p>
          <a:p>
            <a:r>
              <a:rPr lang="en-US" sz="2400" b="1" dirty="0">
                <a:latin typeface="Calibri"/>
                <a:cs typeface="Calibri"/>
              </a:rPr>
              <a:t>Participation - Try it out in the practice sessions (But not a therapy session)</a:t>
            </a:r>
          </a:p>
          <a:p>
            <a:r>
              <a:rPr lang="en-US" sz="2400" b="1" dirty="0">
                <a:latin typeface="Calibri"/>
                <a:cs typeface="Calibri"/>
              </a:rPr>
              <a:t>One person talking at a time</a:t>
            </a:r>
          </a:p>
          <a:p>
            <a:endParaRPr lang="en-US" dirty="0">
              <a:latin typeface="Calibri"/>
              <a:cs typeface="Calibri"/>
            </a:endParaRPr>
          </a:p>
        </p:txBody>
      </p:sp>
      <p:sp>
        <p:nvSpPr>
          <p:cNvPr id="4" name="Content Placeholder 3"/>
          <p:cNvSpPr>
            <a:spLocks noGrp="1"/>
          </p:cNvSpPr>
          <p:nvPr>
            <p:ph sz="half" idx="2"/>
          </p:nvPr>
        </p:nvSpPr>
        <p:spPr>
          <a:xfrm>
            <a:off x="6317673" y="1663367"/>
            <a:ext cx="5389418" cy="4670730"/>
          </a:xfrm>
          <a:solidFill>
            <a:srgbClr val="FFC000"/>
          </a:solidFill>
          <a:ln w="9525">
            <a:solidFill>
              <a:schemeClr val="tx1"/>
            </a:solidFill>
            <a:prstDash val="sysDash"/>
          </a:ln>
        </p:spPr>
        <p:txBody>
          <a:bodyPr>
            <a:normAutofit/>
          </a:bodyPr>
          <a:lstStyle/>
          <a:p>
            <a:r>
              <a:rPr lang="en-US" sz="2400" b="1" dirty="0">
                <a:cs typeface="Calibri"/>
              </a:rPr>
              <a:t>Respecting the confidentiality of your/your colleagues cases</a:t>
            </a:r>
          </a:p>
          <a:p>
            <a:r>
              <a:rPr lang="en-US" sz="2400" b="1" dirty="0">
                <a:cs typeface="Calibri"/>
              </a:rPr>
              <a:t>No question is a silly question</a:t>
            </a:r>
          </a:p>
          <a:p>
            <a:r>
              <a:rPr lang="en-US" sz="2400" b="1" dirty="0">
                <a:cs typeface="Calibri"/>
              </a:rPr>
              <a:t>Any issues to return to – Park sheet</a:t>
            </a:r>
          </a:p>
          <a:p>
            <a:r>
              <a:rPr lang="en-US" sz="2400" b="1" dirty="0">
                <a:cs typeface="Calibri"/>
              </a:rPr>
              <a:t>Taking Photos – any objections?</a:t>
            </a:r>
          </a:p>
          <a:p>
            <a:r>
              <a:rPr lang="en-US" sz="2400" b="1" dirty="0">
                <a:cs typeface="Calibri"/>
              </a:rPr>
              <a:t> Give us feedback</a:t>
            </a:r>
          </a:p>
          <a:p>
            <a:r>
              <a:rPr lang="en-US" sz="2400" b="1" dirty="0">
                <a:cs typeface="Calibri"/>
              </a:rPr>
              <a:t>Is there anything else to add?</a:t>
            </a:r>
          </a:p>
          <a:p>
            <a:endParaRPr lang="en-GB" dirty="0"/>
          </a:p>
        </p:txBody>
      </p:sp>
      <p:pic>
        <p:nvPicPr>
          <p:cNvPr id="5" name="Picture 4" descr="Screen Shot 2017-07-27 at 11.38.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9088" y="195202"/>
            <a:ext cx="2641821" cy="1630424"/>
          </a:xfrm>
          <a:prstGeom prst="rect">
            <a:avLst/>
          </a:prstGeom>
        </p:spPr>
      </p:pic>
    </p:spTree>
    <p:extLst>
      <p:ext uri="{BB962C8B-B14F-4D97-AF65-F5344CB8AC3E}">
        <p14:creationId xmlns:p14="http://schemas.microsoft.com/office/powerpoint/2010/main" val="31876540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BEA61D8-0D31-420F-A25C-F155AC79C2AC}"/>
              </a:ext>
            </a:extLst>
          </p:cNvPr>
          <p:cNvGraphicFramePr>
            <a:graphicFrameLocks noChangeAspect="1"/>
          </p:cNvGraphicFramePr>
          <p:nvPr/>
        </p:nvGraphicFramePr>
        <p:xfrm>
          <a:off x="92074" y="1063256"/>
          <a:ext cx="11864574" cy="5884252"/>
        </p:xfrm>
        <a:graphic>
          <a:graphicData uri="http://schemas.openxmlformats.org/presentationml/2006/ole">
            <mc:AlternateContent xmlns:mc="http://schemas.openxmlformats.org/markup-compatibility/2006">
              <mc:Choice xmlns:v="urn:schemas-microsoft-com:vml" Requires="v">
                <p:oleObj name="Acrobat Document" r:id="rId2" imgW="6415686" imgH="4533492" progId="AcroExch.Document.DC">
                  <p:embed/>
                </p:oleObj>
              </mc:Choice>
              <mc:Fallback>
                <p:oleObj name="Acrobat Document" r:id="rId2" imgW="6415686" imgH="4533492" progId="AcroExch.Document.DC">
                  <p:embed/>
                  <p:pic>
                    <p:nvPicPr>
                      <p:cNvPr id="2" name="Object 1">
                        <a:extLst>
                          <a:ext uri="{FF2B5EF4-FFF2-40B4-BE49-F238E27FC236}">
                            <a16:creationId xmlns:a16="http://schemas.microsoft.com/office/drawing/2014/main" id="{5BEA61D8-0D31-420F-A25C-F155AC79C2AC}"/>
                          </a:ext>
                        </a:extLst>
                      </p:cNvPr>
                      <p:cNvPicPr/>
                      <p:nvPr/>
                    </p:nvPicPr>
                    <p:blipFill>
                      <a:blip r:embed="rId3"/>
                      <a:stretch>
                        <a:fillRect/>
                      </a:stretch>
                    </p:blipFill>
                    <p:spPr>
                      <a:xfrm>
                        <a:off x="92074" y="1063256"/>
                        <a:ext cx="11864574" cy="5884252"/>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E2B65E21-79FB-4BFA-B333-10FF20FD0B70}"/>
              </a:ext>
            </a:extLst>
          </p:cNvPr>
          <p:cNvSpPr/>
          <p:nvPr/>
        </p:nvSpPr>
        <p:spPr>
          <a:xfrm>
            <a:off x="235352" y="478481"/>
            <a:ext cx="11721295" cy="584775"/>
          </a:xfrm>
          <a:prstGeom prst="rect">
            <a:avLst/>
          </a:prstGeom>
          <a:solidFill>
            <a:srgbClr val="FFC000"/>
          </a:solidFill>
        </p:spPr>
        <p:txBody>
          <a:bodyPr wrap="square">
            <a:spAutoFit/>
          </a:bodyPr>
          <a:lstStyle/>
          <a:p>
            <a:pPr algn="ctr"/>
            <a:r>
              <a:rPr lang="en-US" sz="3200" b="1" dirty="0"/>
              <a:t>Step 3: Coping responses</a:t>
            </a:r>
            <a:endParaRPr lang="en-GB" sz="3200" b="1" dirty="0"/>
          </a:p>
        </p:txBody>
      </p:sp>
    </p:spTree>
    <p:extLst>
      <p:ext uri="{BB962C8B-B14F-4D97-AF65-F5344CB8AC3E}">
        <p14:creationId xmlns:p14="http://schemas.microsoft.com/office/powerpoint/2010/main" val="14725300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latin typeface="Calibri"/>
                <a:cs typeface="Calibri"/>
              </a:rPr>
              <a:t>Step 3: DVD Skills Practice Assessment</a:t>
            </a:r>
          </a:p>
        </p:txBody>
      </p:sp>
      <p:pic>
        <p:nvPicPr>
          <p:cNvPr id="6" name="Content Placeholder 4"/>
          <p:cNvPicPr>
            <a:picLocks noChangeAspect="1"/>
          </p:cNvPicPr>
          <p:nvPr/>
        </p:nvPicPr>
        <p:blipFill rotWithShape="1">
          <a:blip r:embed="rId3"/>
          <a:srcRect l="-2427" t="23522" r="-3383" b="13410"/>
          <a:stretch/>
        </p:blipFill>
        <p:spPr>
          <a:xfrm>
            <a:off x="9137962" y="333151"/>
            <a:ext cx="2683738" cy="1599651"/>
          </a:xfrm>
          <a:prstGeom prst="rect">
            <a:avLst/>
          </a:prstGeom>
        </p:spPr>
      </p:pic>
      <p:sp>
        <p:nvSpPr>
          <p:cNvPr id="8" name="Freeform 7"/>
          <p:cNvSpPr/>
          <p:nvPr/>
        </p:nvSpPr>
        <p:spPr>
          <a:xfrm>
            <a:off x="352946" y="1734128"/>
            <a:ext cx="5533504" cy="4522167"/>
          </a:xfrm>
          <a:custGeom>
            <a:avLst/>
            <a:gdLst>
              <a:gd name="connsiteX0" fmla="*/ 212651 w 4423144"/>
              <a:gd name="connsiteY0" fmla="*/ 0 h 4635795"/>
              <a:gd name="connsiteX1" fmla="*/ 4146697 w 4423144"/>
              <a:gd name="connsiteY1" fmla="*/ 63795 h 4635795"/>
              <a:gd name="connsiteX2" fmla="*/ 4423144 w 4423144"/>
              <a:gd name="connsiteY2" fmla="*/ 4167963 h 4635795"/>
              <a:gd name="connsiteX3" fmla="*/ 0 w 4423144"/>
              <a:gd name="connsiteY3" fmla="*/ 4635795 h 4635795"/>
              <a:gd name="connsiteX4" fmla="*/ 212651 w 4423144"/>
              <a:gd name="connsiteY4" fmla="*/ 0 h 463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144" h="4635795">
                <a:moveTo>
                  <a:pt x="212651" y="0"/>
                </a:moveTo>
                <a:lnTo>
                  <a:pt x="4146697" y="63795"/>
                </a:lnTo>
                <a:lnTo>
                  <a:pt x="4423144" y="4167963"/>
                </a:lnTo>
                <a:lnTo>
                  <a:pt x="0" y="4635795"/>
                </a:lnTo>
                <a:lnTo>
                  <a:pt x="212651"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B2B2B"/>
                </a:solidFill>
                <a:latin typeface="Calibri"/>
                <a:cs typeface="Calibri"/>
              </a:rPr>
              <a:t> Watch the DVD clip and use copy of the </a:t>
            </a:r>
          </a:p>
          <a:p>
            <a:pPr algn="ctr"/>
            <a:r>
              <a:rPr lang="en-US" sz="2400" b="1" dirty="0">
                <a:solidFill>
                  <a:srgbClr val="2B2B2B"/>
                </a:solidFill>
                <a:latin typeface="Calibri"/>
                <a:cs typeface="Calibri"/>
              </a:rPr>
              <a:t>assessment sheet to assess Richard’s delivery of Step 3. </a:t>
            </a:r>
          </a:p>
          <a:p>
            <a:pPr algn="ctr"/>
            <a:endParaRPr lang="en-US" sz="2400" b="1" dirty="0">
              <a:solidFill>
                <a:srgbClr val="2B2B2B"/>
              </a:solidFill>
              <a:latin typeface="Calibri"/>
              <a:cs typeface="Calibri"/>
            </a:endParaRPr>
          </a:p>
          <a:p>
            <a:pPr algn="ctr"/>
            <a:r>
              <a:rPr lang="en-US" sz="2400" b="1" dirty="0">
                <a:solidFill>
                  <a:srgbClr val="2B2B2B"/>
                </a:solidFill>
                <a:latin typeface="Calibri"/>
                <a:cs typeface="Calibri"/>
              </a:rPr>
              <a:t>Only assess against 3.2, 3.3, 3.4 &amp; 3.5</a:t>
            </a:r>
          </a:p>
          <a:p>
            <a:pPr algn="ctr"/>
            <a:r>
              <a:rPr lang="en-US" sz="2400" b="1" dirty="0">
                <a:solidFill>
                  <a:srgbClr val="2B2B2B"/>
                </a:solidFill>
                <a:latin typeface="Calibri"/>
                <a:cs typeface="Calibri"/>
              </a:rPr>
              <a:t>Trainer remind of setting the agenda, see p26 P handbook</a:t>
            </a:r>
          </a:p>
          <a:p>
            <a:pPr algn="ctr"/>
            <a:endParaRPr lang="en-US" sz="2400" b="1" dirty="0">
              <a:solidFill>
                <a:srgbClr val="2B2B2B"/>
              </a:solidFill>
              <a:latin typeface="Calibri"/>
              <a:cs typeface="Calibri"/>
            </a:endParaRPr>
          </a:p>
        </p:txBody>
      </p:sp>
      <p:sp>
        <p:nvSpPr>
          <p:cNvPr id="10" name="Content Placeholder 2"/>
          <p:cNvSpPr txBox="1">
            <a:spLocks/>
          </p:cNvSpPr>
          <p:nvPr/>
        </p:nvSpPr>
        <p:spPr>
          <a:xfrm>
            <a:off x="6115051" y="2305556"/>
            <a:ext cx="5600700" cy="4166681"/>
          </a:xfrm>
          <a:prstGeom prst="rect">
            <a:avLst/>
          </a:prstGeom>
          <a:solidFill>
            <a:srgbClr val="FFC000"/>
          </a:solidFill>
          <a:ln w="12700">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20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20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20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20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2400" b="1" dirty="0">
              <a:latin typeface="Calibri"/>
              <a:cs typeface="Calibri"/>
            </a:endParaRPr>
          </a:p>
          <a:p>
            <a:pPr marL="0" indent="0" algn="ctr">
              <a:lnSpc>
                <a:spcPct val="100000"/>
              </a:lnSpc>
              <a:spcBef>
                <a:spcPts val="0"/>
              </a:spcBef>
              <a:spcAft>
                <a:spcPts val="600"/>
              </a:spcAft>
              <a:buNone/>
            </a:pPr>
            <a:r>
              <a:rPr lang="en-US" sz="2400" b="1" dirty="0">
                <a:latin typeface="Calibri"/>
                <a:cs typeface="Calibri"/>
              </a:rPr>
              <a:t>Group discussion on skills used by Richard in Step 3</a:t>
            </a:r>
          </a:p>
          <a:p>
            <a:pPr marL="0" indent="0" algn="ctr">
              <a:lnSpc>
                <a:spcPct val="100000"/>
              </a:lnSpc>
              <a:spcBef>
                <a:spcPts val="0"/>
              </a:spcBef>
              <a:spcAft>
                <a:spcPts val="600"/>
              </a:spcAft>
              <a:buNone/>
            </a:pPr>
            <a:endParaRPr lang="en-US" sz="2400" b="1" dirty="0">
              <a:latin typeface="Calibri"/>
              <a:cs typeface="Calibri"/>
            </a:endParaRPr>
          </a:p>
          <a:p>
            <a:pPr marL="0" indent="0" algn="ctr">
              <a:lnSpc>
                <a:spcPct val="100000"/>
              </a:lnSpc>
              <a:spcBef>
                <a:spcPts val="0"/>
              </a:spcBef>
              <a:spcAft>
                <a:spcPts val="600"/>
              </a:spcAft>
              <a:buNone/>
            </a:pPr>
            <a:r>
              <a:rPr lang="en-US" sz="2400" b="1" dirty="0">
                <a:latin typeface="Calibri"/>
                <a:cs typeface="Calibri"/>
              </a:rPr>
              <a:t>See Sheet 9:</a:t>
            </a:r>
          </a:p>
          <a:p>
            <a:pPr marL="0" indent="0" algn="ctr">
              <a:lnSpc>
                <a:spcPct val="100000"/>
              </a:lnSpc>
              <a:spcBef>
                <a:spcPts val="0"/>
              </a:spcBef>
              <a:spcAft>
                <a:spcPts val="600"/>
              </a:spcAft>
              <a:buNone/>
            </a:pPr>
            <a:r>
              <a:rPr lang="en-US" sz="2400" b="1" dirty="0">
                <a:latin typeface="Calibri"/>
                <a:cs typeface="Calibri"/>
              </a:rPr>
              <a:t>Common Problems/Feedback Statements</a:t>
            </a:r>
          </a:p>
          <a:p>
            <a:pPr marL="0" indent="0" algn="ctr">
              <a:lnSpc>
                <a:spcPct val="100000"/>
              </a:lnSpc>
              <a:spcBef>
                <a:spcPts val="0"/>
              </a:spcBef>
              <a:spcAft>
                <a:spcPts val="600"/>
              </a:spcAft>
              <a:buNone/>
            </a:pPr>
            <a:r>
              <a:rPr lang="en-US" sz="2400" b="1" dirty="0">
                <a:latin typeface="Calibri"/>
                <a:cs typeface="Calibri"/>
              </a:rPr>
              <a:t>Not gaining specifics/not use handbook and going over ways of coping/</a:t>
            </a:r>
          </a:p>
          <a:p>
            <a:pPr marL="0" indent="0" algn="ctr">
              <a:lnSpc>
                <a:spcPct val="100000"/>
              </a:lnSpc>
              <a:spcBef>
                <a:spcPts val="0"/>
              </a:spcBef>
              <a:spcAft>
                <a:spcPts val="600"/>
              </a:spcAft>
              <a:buNone/>
            </a:pPr>
            <a:r>
              <a:rPr lang="en-US" sz="2400" b="1" dirty="0">
                <a:latin typeface="Calibri"/>
                <a:cs typeface="Calibri"/>
              </a:rPr>
              <a:t>Not enough exploration of advantages/disadvantages so FM comes to own conclusions</a:t>
            </a:r>
          </a:p>
        </p:txBody>
      </p:sp>
    </p:spTree>
    <p:extLst>
      <p:ext uri="{BB962C8B-B14F-4D97-AF65-F5344CB8AC3E}">
        <p14:creationId xmlns:p14="http://schemas.microsoft.com/office/powerpoint/2010/main" val="5276064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121398"/>
            <a:ext cx="10515600" cy="1325563"/>
          </a:xfrm>
        </p:spPr>
        <p:txBody>
          <a:bodyPr/>
          <a:lstStyle/>
          <a:p>
            <a:r>
              <a:rPr lang="en-US" dirty="0">
                <a:latin typeface="Calibri"/>
                <a:cs typeface="Calibri"/>
              </a:rPr>
              <a:t>Step 3 – Master Scoring</a:t>
            </a:r>
          </a:p>
        </p:txBody>
      </p:sp>
      <p:graphicFrame>
        <p:nvGraphicFramePr>
          <p:cNvPr id="8" name="Table 7"/>
          <p:cNvGraphicFramePr>
            <a:graphicFrameLocks noGrp="1"/>
          </p:cNvGraphicFramePr>
          <p:nvPr/>
        </p:nvGraphicFramePr>
        <p:xfrm>
          <a:off x="613654" y="748143"/>
          <a:ext cx="11277360" cy="5599494"/>
        </p:xfrm>
        <a:graphic>
          <a:graphicData uri="http://schemas.openxmlformats.org/drawingml/2006/table">
            <a:tbl>
              <a:tblPr firstRow="1" bandRow="1">
                <a:tableStyleId>{08FB837D-C827-4EFA-A057-4D05807E0F7C}</a:tableStyleId>
              </a:tblPr>
              <a:tblGrid>
                <a:gridCol w="9199319">
                  <a:extLst>
                    <a:ext uri="{9D8B030D-6E8A-4147-A177-3AD203B41FA5}">
                      <a16:colId xmlns:a16="http://schemas.microsoft.com/office/drawing/2014/main" val="20000"/>
                    </a:ext>
                  </a:extLst>
                </a:gridCol>
                <a:gridCol w="2078041">
                  <a:extLst>
                    <a:ext uri="{9D8B030D-6E8A-4147-A177-3AD203B41FA5}">
                      <a16:colId xmlns:a16="http://schemas.microsoft.com/office/drawing/2014/main" val="20001"/>
                    </a:ext>
                  </a:extLst>
                </a:gridCol>
              </a:tblGrid>
              <a:tr h="684202">
                <a:tc>
                  <a:txBody>
                    <a:bodyPr/>
                    <a:lstStyle/>
                    <a:p>
                      <a:r>
                        <a:rPr lang="en-US" sz="2400" b="1" dirty="0">
                          <a:solidFill>
                            <a:schemeClr val="tx1"/>
                          </a:solidFill>
                          <a:latin typeface="Calibri"/>
                          <a:cs typeface="Calibri"/>
                        </a:rPr>
                        <a:t>Criteria</a:t>
                      </a:r>
                    </a:p>
                  </a:txBody>
                  <a:tcPr>
                    <a:solidFill>
                      <a:schemeClr val="accent1"/>
                    </a:solidFill>
                  </a:tcPr>
                </a:tc>
                <a:tc>
                  <a:txBody>
                    <a:bodyPr/>
                    <a:lstStyle/>
                    <a:p>
                      <a:r>
                        <a:rPr lang="en-US" sz="2400" b="1" dirty="0">
                          <a:solidFill>
                            <a:schemeClr val="tx1"/>
                          </a:solidFill>
                          <a:latin typeface="Calibri"/>
                          <a:cs typeface="Calibri"/>
                        </a:rPr>
                        <a:t>Master</a:t>
                      </a:r>
                      <a:r>
                        <a:rPr lang="en-US" sz="2400" b="1" baseline="0" dirty="0">
                          <a:solidFill>
                            <a:schemeClr val="tx1"/>
                          </a:solidFill>
                          <a:latin typeface="Calibri"/>
                          <a:cs typeface="Calibri"/>
                        </a:rPr>
                        <a:t> Score</a:t>
                      </a:r>
                      <a:endParaRPr lang="en-US" sz="2400" b="1" dirty="0">
                        <a:solidFill>
                          <a:schemeClr val="tx1"/>
                        </a:solidFill>
                        <a:latin typeface="Calibri"/>
                        <a:cs typeface="Calibri"/>
                      </a:endParaRPr>
                    </a:p>
                  </a:txBody>
                  <a:tcPr>
                    <a:solidFill>
                      <a:schemeClr val="accent1"/>
                    </a:solidFill>
                  </a:tcPr>
                </a:tc>
                <a:extLst>
                  <a:ext uri="{0D108BD9-81ED-4DB2-BD59-A6C34878D82A}">
                    <a16:rowId xmlns:a16="http://schemas.microsoft.com/office/drawing/2014/main" val="10000"/>
                  </a:ext>
                </a:extLst>
              </a:tr>
              <a:tr h="521684">
                <a:tc>
                  <a:txBody>
                    <a:bodyPr/>
                    <a:lstStyle/>
                    <a:p>
                      <a:pPr marL="0" indent="0">
                        <a:lnSpc>
                          <a:spcPct val="100000"/>
                        </a:lnSpc>
                        <a:spcAft>
                          <a:spcPts val="1200"/>
                        </a:spcAft>
                        <a:buNone/>
                      </a:pPr>
                      <a:endParaRPr lang="en-US" sz="2400" b="1" dirty="0">
                        <a:latin typeface="Calibri"/>
                        <a:cs typeface="Calibri"/>
                      </a:endParaRPr>
                    </a:p>
                  </a:txBody>
                  <a:tcPr>
                    <a:solidFill>
                      <a:schemeClr val="accent1"/>
                    </a:solidFill>
                  </a:tcPr>
                </a:tc>
                <a:tc>
                  <a:txBody>
                    <a:bodyPr/>
                    <a:lstStyle/>
                    <a:p>
                      <a:endParaRPr lang="en-US" sz="2000" b="1" dirty="0">
                        <a:latin typeface="Calibri"/>
                        <a:cs typeface="Calibri"/>
                      </a:endParaRPr>
                    </a:p>
                  </a:txBody>
                  <a:tcPr>
                    <a:solidFill>
                      <a:schemeClr val="accent1"/>
                    </a:solidFill>
                  </a:tcPr>
                </a:tc>
                <a:extLst>
                  <a:ext uri="{0D108BD9-81ED-4DB2-BD59-A6C34878D82A}">
                    <a16:rowId xmlns:a16="http://schemas.microsoft.com/office/drawing/2014/main" val="10001"/>
                  </a:ext>
                </a:extLst>
              </a:tr>
              <a:tr h="1356380">
                <a:tc>
                  <a:txBody>
                    <a:bodyPr/>
                    <a:lstStyle/>
                    <a:p>
                      <a:pPr marL="0" indent="0">
                        <a:lnSpc>
                          <a:spcPct val="100000"/>
                        </a:lnSpc>
                        <a:spcAft>
                          <a:spcPts val="1200"/>
                        </a:spcAft>
                        <a:buNone/>
                      </a:pPr>
                      <a:r>
                        <a:rPr lang="en-US" sz="2400" b="1" dirty="0">
                          <a:latin typeface="Calibri"/>
                          <a:cs typeface="Calibri"/>
                        </a:rPr>
                        <a:t>Ask FM about current coping responses. Get specific examples and situations. Discuss the 3 main ways of coping. </a:t>
                      </a:r>
                      <a:r>
                        <a:rPr lang="en-US" sz="2400" b="1" dirty="0" err="1">
                          <a:latin typeface="Calibri"/>
                          <a:cs typeface="Calibri"/>
                        </a:rPr>
                        <a:t>Utilise</a:t>
                      </a:r>
                      <a:r>
                        <a:rPr lang="en-US" sz="2400" b="1" dirty="0">
                          <a:latin typeface="Calibri"/>
                          <a:cs typeface="Calibri"/>
                        </a:rPr>
                        <a:t> results of FMQ to guide the session.</a:t>
                      </a:r>
                    </a:p>
                  </a:txBody>
                  <a:tcPr>
                    <a:solidFill>
                      <a:schemeClr val="accent1"/>
                    </a:solidFill>
                  </a:tcPr>
                </a:tc>
                <a:tc>
                  <a:txBody>
                    <a:bodyPr/>
                    <a:lstStyle/>
                    <a:p>
                      <a:r>
                        <a:rPr lang="en-US" sz="2000" b="1" dirty="0">
                          <a:latin typeface="Calibri"/>
                          <a:cs typeface="Calibri"/>
                        </a:rPr>
                        <a:t>4.5</a:t>
                      </a:r>
                    </a:p>
                  </a:txBody>
                  <a:tcPr>
                    <a:solidFill>
                      <a:schemeClr val="accent1"/>
                    </a:solidFill>
                  </a:tcPr>
                </a:tc>
                <a:extLst>
                  <a:ext uri="{0D108BD9-81ED-4DB2-BD59-A6C34878D82A}">
                    <a16:rowId xmlns:a16="http://schemas.microsoft.com/office/drawing/2014/main" val="10002"/>
                  </a:ext>
                </a:extLst>
              </a:tr>
              <a:tr h="1197407">
                <a:tc>
                  <a:txBody>
                    <a:bodyPr/>
                    <a:lstStyle/>
                    <a:p>
                      <a:pPr marL="0" indent="0">
                        <a:spcAft>
                          <a:spcPts val="1200"/>
                        </a:spcAft>
                        <a:buNone/>
                      </a:pPr>
                      <a:r>
                        <a:rPr lang="en-US" sz="2400" b="1" dirty="0">
                          <a:latin typeface="Calibri"/>
                          <a:cs typeface="Calibri"/>
                        </a:rPr>
                        <a:t>Explore advantages and disadvantages of current coping responses. Again, use specific examples and situations. </a:t>
                      </a:r>
                    </a:p>
                  </a:txBody>
                  <a:tcPr>
                    <a:solidFill>
                      <a:schemeClr val="accent1"/>
                    </a:solidFill>
                  </a:tcPr>
                </a:tc>
                <a:tc>
                  <a:txBody>
                    <a:bodyPr/>
                    <a:lstStyle/>
                    <a:p>
                      <a:r>
                        <a:rPr lang="en-US" sz="2000" b="1" dirty="0">
                          <a:latin typeface="Calibri"/>
                          <a:cs typeface="Calibri"/>
                        </a:rPr>
                        <a:t>4.0</a:t>
                      </a:r>
                    </a:p>
                  </a:txBody>
                  <a:tcPr>
                    <a:solidFill>
                      <a:schemeClr val="accent1"/>
                    </a:solidFill>
                  </a:tcPr>
                </a:tc>
                <a:extLst>
                  <a:ext uri="{0D108BD9-81ED-4DB2-BD59-A6C34878D82A}">
                    <a16:rowId xmlns:a16="http://schemas.microsoft.com/office/drawing/2014/main" val="10003"/>
                  </a:ext>
                </a:extLst>
              </a:tr>
              <a:tr h="642414">
                <a:tc>
                  <a:txBody>
                    <a:bodyPr/>
                    <a:lstStyle/>
                    <a:p>
                      <a:pPr marL="0" indent="0">
                        <a:spcAft>
                          <a:spcPts val="2400"/>
                        </a:spcAft>
                        <a:buNone/>
                      </a:pPr>
                      <a:r>
                        <a:rPr lang="en-US" sz="2400" b="1" dirty="0">
                          <a:latin typeface="Calibri"/>
                          <a:cs typeface="Calibri"/>
                        </a:rPr>
                        <a:t>Facilitate FM to see that there is no right or wrong way of coping.</a:t>
                      </a:r>
                    </a:p>
                  </a:txBody>
                  <a:tcPr>
                    <a:solidFill>
                      <a:schemeClr val="accent1"/>
                    </a:solidFill>
                  </a:tcPr>
                </a:tc>
                <a:tc>
                  <a:txBody>
                    <a:bodyPr/>
                    <a:lstStyle/>
                    <a:p>
                      <a:r>
                        <a:rPr lang="en-US" sz="2000" b="1" dirty="0">
                          <a:latin typeface="Calibri"/>
                          <a:cs typeface="Calibri"/>
                        </a:rPr>
                        <a:t>4.0</a:t>
                      </a:r>
                    </a:p>
                  </a:txBody>
                  <a:tcPr>
                    <a:solidFill>
                      <a:schemeClr val="accent1"/>
                    </a:solidFill>
                  </a:tcPr>
                </a:tc>
                <a:extLst>
                  <a:ext uri="{0D108BD9-81ED-4DB2-BD59-A6C34878D82A}">
                    <a16:rowId xmlns:a16="http://schemas.microsoft.com/office/drawing/2014/main" val="10004"/>
                  </a:ext>
                </a:extLst>
              </a:tr>
              <a:tr h="1197407">
                <a:tc>
                  <a:txBody>
                    <a:bodyPr/>
                    <a:lstStyle/>
                    <a:p>
                      <a:pPr marL="0" indent="0">
                        <a:spcAft>
                          <a:spcPts val="2400"/>
                        </a:spcAft>
                        <a:buNone/>
                      </a:pPr>
                      <a:r>
                        <a:rPr lang="en-US" sz="2400" b="1" dirty="0">
                          <a:latin typeface="Calibri"/>
                          <a:cs typeface="Calibri"/>
                        </a:rPr>
                        <a:t>Explore advantages and disadvantages of alternative ways of coping, again </a:t>
                      </a:r>
                      <a:r>
                        <a:rPr lang="en-US" sz="2400" b="1" dirty="0" err="1">
                          <a:latin typeface="Calibri"/>
                          <a:cs typeface="Calibri"/>
                        </a:rPr>
                        <a:t>utilising</a:t>
                      </a:r>
                      <a:r>
                        <a:rPr lang="en-US" sz="2400" b="1" dirty="0">
                          <a:latin typeface="Calibri"/>
                          <a:cs typeface="Calibri"/>
                        </a:rPr>
                        <a:t> specific examples and situations</a:t>
                      </a:r>
                    </a:p>
                  </a:txBody>
                  <a:tcPr>
                    <a:solidFill>
                      <a:schemeClr val="accent1"/>
                    </a:solidFill>
                  </a:tcPr>
                </a:tc>
                <a:tc>
                  <a:txBody>
                    <a:bodyPr/>
                    <a:lstStyle/>
                    <a:p>
                      <a:r>
                        <a:rPr lang="en-US" sz="2000" b="1" dirty="0">
                          <a:latin typeface="Calibri"/>
                          <a:cs typeface="Calibri"/>
                        </a:rPr>
                        <a:t>4.5</a:t>
                      </a:r>
                      <a:r>
                        <a:rPr lang="en-US" sz="2000" b="1" baseline="0" dirty="0">
                          <a:latin typeface="Calibri"/>
                          <a:cs typeface="Calibri"/>
                        </a:rPr>
                        <a:t> </a:t>
                      </a:r>
                      <a:endParaRPr lang="en-US" sz="2000" b="1" dirty="0">
                        <a:latin typeface="Calibri"/>
                        <a:cs typeface="Calibri"/>
                      </a:endParaRPr>
                    </a:p>
                  </a:txBody>
                  <a:tcPr>
                    <a:solidFill>
                      <a:schemeClr val="accen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29327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21418862">
            <a:off x="1596376" y="1801346"/>
            <a:ext cx="9138531" cy="4930652"/>
          </a:xfrm>
          <a:custGeom>
            <a:avLst/>
            <a:gdLst>
              <a:gd name="connsiteX0" fmla="*/ 0 w 7213600"/>
              <a:gd name="connsiteY0" fmla="*/ 365760 h 2682240"/>
              <a:gd name="connsiteX1" fmla="*/ 7213600 w 7213600"/>
              <a:gd name="connsiteY1" fmla="*/ 0 h 2682240"/>
              <a:gd name="connsiteX2" fmla="*/ 6664960 w 7213600"/>
              <a:gd name="connsiteY2" fmla="*/ 2682240 h 2682240"/>
              <a:gd name="connsiteX3" fmla="*/ 304800 w 7213600"/>
              <a:gd name="connsiteY3" fmla="*/ 2519680 h 2682240"/>
              <a:gd name="connsiteX4" fmla="*/ 0 w 7213600"/>
              <a:gd name="connsiteY4" fmla="*/ 365760 h 268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600" h="2682240">
                <a:moveTo>
                  <a:pt x="0" y="365760"/>
                </a:moveTo>
                <a:lnTo>
                  <a:pt x="7213600" y="0"/>
                </a:lnTo>
                <a:lnTo>
                  <a:pt x="6664960" y="2682240"/>
                </a:lnTo>
                <a:lnTo>
                  <a:pt x="304800" y="2519680"/>
                </a:lnTo>
                <a:lnTo>
                  <a:pt x="0" y="36576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03853" y="238558"/>
            <a:ext cx="9494873" cy="1325563"/>
          </a:xfrm>
        </p:spPr>
        <p:txBody>
          <a:bodyPr/>
          <a:lstStyle/>
          <a:p>
            <a:r>
              <a:rPr lang="en-US" dirty="0">
                <a:solidFill>
                  <a:schemeClr val="tx1"/>
                </a:solidFill>
                <a:latin typeface="Calibri" panose="020F0502020204030204" pitchFamily="34" charset="0"/>
                <a:cs typeface="Calibri" panose="020F0502020204030204" pitchFamily="34" charset="0"/>
              </a:rPr>
              <a:t>STEP </a:t>
            </a:r>
            <a:r>
              <a:rPr lang="en-US" dirty="0">
                <a:solidFill>
                  <a:schemeClr val="tx1"/>
                </a:solidFill>
                <a:latin typeface="Calibri" panose="020F0502020204030204" pitchFamily="34" charset="0"/>
                <a:ea typeface="Arial Rounded MT Bold" charset="0"/>
                <a:cs typeface="Calibri" panose="020F0502020204030204" pitchFamily="34" charset="0"/>
              </a:rPr>
              <a:t>3</a:t>
            </a:r>
            <a:r>
              <a:rPr lang="en-US" dirty="0">
                <a:solidFill>
                  <a:schemeClr val="tx1"/>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TRAINER DEMONSTRATION</a:t>
            </a:r>
            <a:endParaRPr lang="en-US" dirty="0">
              <a:solidFill>
                <a:schemeClr val="tx1"/>
              </a:solidFill>
              <a:latin typeface="Calibri" panose="020F0502020204030204" pitchFamily="34" charset="0"/>
              <a:cs typeface="Calibri" panose="020F0502020204030204" pitchFamily="34" charset="0"/>
            </a:endParaRPr>
          </a:p>
        </p:txBody>
      </p:sp>
      <p:sp>
        <p:nvSpPr>
          <p:cNvPr id="4" name="Content Placeholder 3"/>
          <p:cNvSpPr>
            <a:spLocks noGrp="1"/>
          </p:cNvSpPr>
          <p:nvPr>
            <p:ph sz="half" idx="2"/>
          </p:nvPr>
        </p:nvSpPr>
        <p:spPr>
          <a:xfrm>
            <a:off x="1787236" y="2284318"/>
            <a:ext cx="9071170" cy="4421282"/>
          </a:xfrm>
        </p:spPr>
        <p:txBody>
          <a:bodyPr>
            <a:noAutofit/>
          </a:bodyPr>
          <a:lstStyle/>
          <a:p>
            <a:pPr marL="0" indent="0" algn="ctr">
              <a:buNone/>
            </a:pPr>
            <a:r>
              <a:rPr lang="en-US" sz="3200" b="1" dirty="0"/>
              <a:t>TINA to TAAA</a:t>
            </a:r>
          </a:p>
          <a:p>
            <a:pPr marL="0" indent="0" algn="ctr">
              <a:buNone/>
            </a:pPr>
            <a:r>
              <a:rPr lang="en-US" sz="3200" dirty="0"/>
              <a:t>     </a:t>
            </a:r>
          </a:p>
          <a:p>
            <a:pPr marL="0" indent="0" algn="ctr">
              <a:buNone/>
            </a:pPr>
            <a:r>
              <a:rPr lang="en-US" sz="3200" dirty="0"/>
              <a:t>There is No Alternative.... to There Are Always Alternatives</a:t>
            </a:r>
          </a:p>
          <a:p>
            <a:pPr marL="0" indent="0" algn="ctr">
              <a:buNone/>
            </a:pPr>
            <a:r>
              <a:rPr lang="en-US" sz="3200" dirty="0"/>
              <a:t>What skills did you observe, </a:t>
            </a:r>
          </a:p>
          <a:p>
            <a:pPr marL="0" indent="0" algn="ctr">
              <a:buNone/>
            </a:pPr>
            <a:r>
              <a:rPr lang="en-US" sz="3200" dirty="0"/>
              <a:t>what could have been improved?</a:t>
            </a:r>
          </a:p>
        </p:txBody>
      </p:sp>
      <p:pic>
        <p:nvPicPr>
          <p:cNvPr id="6" name="Content Placeholder 4"/>
          <p:cNvPicPr>
            <a:picLocks noGrp="1" noChangeAspect="1"/>
          </p:cNvPicPr>
          <p:nvPr>
            <p:ph idx="1"/>
          </p:nvPr>
        </p:nvPicPr>
        <p:blipFill>
          <a:blip r:embed="rId2"/>
          <a:srcRect t="20118" b="20118"/>
          <a:stretch>
            <a:fillRect/>
          </a:stretch>
        </p:blipFill>
        <p:spPr>
          <a:xfrm>
            <a:off x="9310255" y="275487"/>
            <a:ext cx="2613654" cy="1290078"/>
          </a:xfrm>
        </p:spPr>
      </p:pic>
    </p:spTree>
    <p:extLst>
      <p:ext uri="{BB962C8B-B14F-4D97-AF65-F5344CB8AC3E}">
        <p14:creationId xmlns:p14="http://schemas.microsoft.com/office/powerpoint/2010/main" val="14676325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352335"/>
            <a:ext cx="4334885" cy="1325563"/>
          </a:xfrm>
        </p:spPr>
        <p:txBody>
          <a:bodyPr/>
          <a:lstStyle/>
          <a:p>
            <a:r>
              <a:rPr lang="en-US" dirty="0">
                <a:latin typeface="Calibri"/>
                <a:cs typeface="Calibri"/>
              </a:rPr>
              <a:t>Step 3: Skills Practice</a:t>
            </a:r>
          </a:p>
        </p:txBody>
      </p:sp>
      <p:pic>
        <p:nvPicPr>
          <p:cNvPr id="6" name="Content Placeholder 4"/>
          <p:cNvPicPr>
            <a:picLocks noGrp="1" noChangeAspect="1"/>
          </p:cNvPicPr>
          <p:nvPr>
            <p:ph idx="1"/>
          </p:nvPr>
        </p:nvPicPr>
        <p:blipFill>
          <a:blip r:embed="rId2"/>
          <a:srcRect t="20118" b="20118"/>
          <a:stretch>
            <a:fillRect/>
          </a:stretch>
        </p:blipFill>
        <p:spPr>
          <a:xfrm>
            <a:off x="9578346" y="234625"/>
            <a:ext cx="2613654" cy="2343023"/>
          </a:xfrm>
        </p:spPr>
      </p:pic>
      <p:sp>
        <p:nvSpPr>
          <p:cNvPr id="4" name="Content Placeholder 3"/>
          <p:cNvSpPr>
            <a:spLocks noGrp="1"/>
          </p:cNvSpPr>
          <p:nvPr>
            <p:ph sz="quarter" idx="11"/>
          </p:nvPr>
        </p:nvSpPr>
        <p:spPr>
          <a:xfrm>
            <a:off x="575237" y="1565152"/>
            <a:ext cx="10851319" cy="4967810"/>
          </a:xfrm>
          <a:solidFill>
            <a:srgbClr val="FFC000"/>
          </a:solidFill>
        </p:spPr>
        <p:txBody>
          <a:bodyPr/>
          <a:lstStyle/>
          <a:p>
            <a:pPr marL="457200" indent="-457200">
              <a:buFont typeface="Arial" panose="020B0604020202020204" pitchFamily="34" charset="0"/>
              <a:buChar char="•"/>
            </a:pPr>
            <a:r>
              <a:rPr lang="en-US" sz="2800" b="1" dirty="0">
                <a:latin typeface="Calibri"/>
                <a:cs typeface="Calibri"/>
              </a:rPr>
              <a:t>Get into Groups of 3 &amp; agree roles:  Family Member, 5-Step Practitioner, Observer</a:t>
            </a:r>
          </a:p>
          <a:p>
            <a:pPr marL="457200" indent="-457200">
              <a:buFont typeface="Arial" panose="020B0604020202020204" pitchFamily="34" charset="0"/>
              <a:buChar char="•"/>
            </a:pPr>
            <a:r>
              <a:rPr lang="en-US" sz="2800" b="1" dirty="0">
                <a:latin typeface="Calibri"/>
                <a:cs typeface="Calibri"/>
              </a:rPr>
              <a:t>Practice Step 3, focus on 1-2 ways in which the family member tells you that they cope, gain specific examples, clarify advantages and disadvantages and then help to generate alternatives. Observer should use the assessment sheet as a tool for feedback. </a:t>
            </a:r>
          </a:p>
          <a:p>
            <a:pPr marL="457200" indent="-457200">
              <a:buFont typeface="Arial" panose="020B0604020202020204" pitchFamily="34" charset="0"/>
              <a:buChar char="•"/>
            </a:pPr>
            <a:r>
              <a:rPr lang="en-US" sz="2800" b="1" dirty="0">
                <a:latin typeface="Calibri"/>
                <a:cs typeface="Calibri"/>
              </a:rPr>
              <a:t>Practice: 8-10 minutes; then 3-5 minutes for feedback for observer</a:t>
            </a:r>
          </a:p>
          <a:p>
            <a:pPr marL="457200" indent="-457200">
              <a:buFont typeface="Arial" panose="020B0604020202020204" pitchFamily="34" charset="0"/>
              <a:buChar char="•"/>
            </a:pPr>
            <a:r>
              <a:rPr lang="en-US" sz="2800" b="1" dirty="0">
                <a:latin typeface="Calibri"/>
                <a:cs typeface="Calibri"/>
              </a:rPr>
              <a:t>Feedback in larger group – any questions/concerns?</a:t>
            </a:r>
          </a:p>
          <a:p>
            <a:endParaRPr lang="en-US" sz="2000" b="1" dirty="0">
              <a:latin typeface="Calibri"/>
              <a:cs typeface="Calibri"/>
            </a:endParaRPr>
          </a:p>
        </p:txBody>
      </p:sp>
    </p:spTree>
    <p:extLst>
      <p:ext uri="{BB962C8B-B14F-4D97-AF65-F5344CB8AC3E}">
        <p14:creationId xmlns:p14="http://schemas.microsoft.com/office/powerpoint/2010/main" val="9854194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8" y="352335"/>
            <a:ext cx="10780306" cy="659047"/>
          </a:xfrm>
        </p:spPr>
        <p:txBody>
          <a:bodyPr/>
          <a:lstStyle/>
          <a:p>
            <a:r>
              <a:rPr lang="en-US" dirty="0">
                <a:latin typeface="Calibri"/>
                <a:cs typeface="Calibri"/>
              </a:rPr>
              <a:t>Step 3:  Feedback &amp; 5SM Website</a:t>
            </a:r>
          </a:p>
        </p:txBody>
      </p:sp>
      <p:sp>
        <p:nvSpPr>
          <p:cNvPr id="4" name="Content Placeholder 3"/>
          <p:cNvSpPr>
            <a:spLocks noGrp="1"/>
          </p:cNvSpPr>
          <p:nvPr>
            <p:ph sz="quarter" idx="11"/>
          </p:nvPr>
        </p:nvSpPr>
        <p:spPr>
          <a:xfrm>
            <a:off x="608221" y="1819379"/>
            <a:ext cx="11315687" cy="5223164"/>
          </a:xfrm>
          <a:solidFill>
            <a:srgbClr val="FFC000"/>
          </a:solidFill>
        </p:spPr>
        <p:txBody>
          <a:bodyPr/>
          <a:lstStyle/>
          <a:p>
            <a:pPr marL="571500" indent="-571500">
              <a:lnSpc>
                <a:spcPct val="100000"/>
              </a:lnSpc>
              <a:spcBef>
                <a:spcPts val="0"/>
              </a:spcBef>
              <a:spcAft>
                <a:spcPts val="600"/>
              </a:spcAft>
              <a:buFont typeface="Arial" panose="020B0604020202020204" pitchFamily="34" charset="0"/>
              <a:buChar char="•"/>
            </a:pPr>
            <a:r>
              <a:rPr lang="en-US" sz="4000" b="1" dirty="0">
                <a:latin typeface="Calibri"/>
                <a:cs typeface="Calibri"/>
              </a:rPr>
              <a:t>Group feedback </a:t>
            </a:r>
            <a:endParaRPr lang="en-US" sz="2400" b="1" dirty="0">
              <a:latin typeface="Calibri"/>
              <a:cs typeface="Calibri"/>
            </a:endParaRPr>
          </a:p>
          <a:p>
            <a:endParaRPr lang="en-US" sz="2400" b="1" dirty="0">
              <a:latin typeface="Calibri"/>
              <a:cs typeface="Calibri"/>
            </a:endParaRPr>
          </a:p>
          <a:p>
            <a:endParaRPr lang="en-US" sz="2000" dirty="0">
              <a:latin typeface="Calibri"/>
              <a:cs typeface="Calibri"/>
            </a:endParaRPr>
          </a:p>
        </p:txBody>
      </p:sp>
      <p:sp>
        <p:nvSpPr>
          <p:cNvPr id="3" name="Double Wave 2">
            <a:extLst>
              <a:ext uri="{FF2B5EF4-FFF2-40B4-BE49-F238E27FC236}">
                <a16:creationId xmlns:a16="http://schemas.microsoft.com/office/drawing/2014/main" id="{20B017C1-A6A7-4505-A937-F0EDF6594E91}"/>
              </a:ext>
            </a:extLst>
          </p:cNvPr>
          <p:cNvSpPr/>
          <p:nvPr/>
        </p:nvSpPr>
        <p:spPr>
          <a:xfrm>
            <a:off x="1261872" y="2916936"/>
            <a:ext cx="9921240" cy="3474720"/>
          </a:xfrm>
          <a:prstGeom prst="double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See 5SM Website: </a:t>
            </a:r>
          </a:p>
          <a:p>
            <a:pPr algn="ctr"/>
            <a:r>
              <a:rPr lang="en-GB" sz="2800" b="1" dirty="0">
                <a:solidFill>
                  <a:schemeClr val="tx1"/>
                </a:solidFill>
              </a:rPr>
              <a:t>Video Presentation of this Step </a:t>
            </a:r>
          </a:p>
          <a:p>
            <a:pPr algn="ctr"/>
            <a:r>
              <a:rPr lang="en-GB" sz="2800" b="1" dirty="0">
                <a:solidFill>
                  <a:schemeClr val="tx1"/>
                </a:solidFill>
              </a:rPr>
              <a:t>Video Expert Panel Discussion </a:t>
            </a:r>
          </a:p>
          <a:p>
            <a:pPr algn="ctr"/>
            <a:r>
              <a:rPr lang="en-GB" sz="2800" b="1" dirty="0">
                <a:solidFill>
                  <a:schemeClr val="tx1"/>
                </a:solidFill>
              </a:rPr>
              <a:t>Demonstrations</a:t>
            </a:r>
          </a:p>
          <a:p>
            <a:pPr algn="ctr"/>
            <a:r>
              <a:rPr lang="en-GB" sz="2800" b="1" dirty="0">
                <a:solidFill>
                  <a:schemeClr val="tx1"/>
                </a:solidFill>
              </a:rPr>
              <a:t>Guidance</a:t>
            </a:r>
          </a:p>
          <a:p>
            <a:pPr algn="ctr"/>
            <a:r>
              <a:rPr lang="en-GB" sz="2800" b="1" dirty="0">
                <a:solidFill>
                  <a:schemeClr val="tx1"/>
                </a:solidFill>
              </a:rPr>
              <a:t>Common Problems</a:t>
            </a:r>
          </a:p>
        </p:txBody>
      </p:sp>
    </p:spTree>
    <p:extLst>
      <p:ext uri="{BB962C8B-B14F-4D97-AF65-F5344CB8AC3E}">
        <p14:creationId xmlns:p14="http://schemas.microsoft.com/office/powerpoint/2010/main" val="40293759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7432"/>
            <a:ext cx="10515600" cy="3855204"/>
          </a:xfrm>
        </p:spPr>
        <p:txBody>
          <a:bodyPr>
            <a:normAutofit fontScale="90000"/>
          </a:bodyPr>
          <a:lstStyle/>
          <a:p>
            <a:r>
              <a:rPr lang="en-US" sz="6000" b="1" dirty="0">
                <a:solidFill>
                  <a:schemeClr val="tx1"/>
                </a:solidFill>
                <a:effectLst>
                  <a:outerShdw blurRad="38100" dist="38100" dir="2700000" algn="tl">
                    <a:srgbClr val="000000">
                      <a:alpha val="43137"/>
                    </a:srgbClr>
                  </a:outerShdw>
                </a:effectLst>
                <a:latin typeface="Calibri"/>
                <a:cs typeface="Calibri"/>
              </a:rPr>
              <a:t>Section 9</a:t>
            </a:r>
            <a:br>
              <a:rPr lang="en-US" sz="6000" b="1" dirty="0">
                <a:solidFill>
                  <a:schemeClr val="tx1"/>
                </a:solidFill>
                <a:effectLst>
                  <a:outerShdw blurRad="38100" dist="38100" dir="2700000" algn="tl">
                    <a:srgbClr val="000000">
                      <a:alpha val="43137"/>
                    </a:srgbClr>
                  </a:outerShdw>
                </a:effectLst>
                <a:latin typeface="Calibri"/>
                <a:cs typeface="Calibri"/>
              </a:rPr>
            </a:br>
            <a:br>
              <a:rPr lang="en-US" sz="6000" b="1" dirty="0">
                <a:solidFill>
                  <a:schemeClr val="tx1"/>
                </a:solidFill>
                <a:effectLst>
                  <a:outerShdw blurRad="38100" dist="38100" dir="2700000" algn="tl">
                    <a:srgbClr val="000000">
                      <a:alpha val="43137"/>
                    </a:srgbClr>
                  </a:outerShdw>
                </a:effectLst>
                <a:latin typeface="Calibri"/>
                <a:cs typeface="Calibri"/>
              </a:rPr>
            </a:br>
            <a:r>
              <a:rPr lang="en-IE" sz="6000" b="1" dirty="0">
                <a:solidFill>
                  <a:schemeClr val="tx1"/>
                </a:solidFill>
                <a:effectLst>
                  <a:outerShdw blurRad="38100" dist="38100" dir="2700000" algn="tl">
                    <a:srgbClr val="000000">
                      <a:alpha val="43137"/>
                    </a:srgbClr>
                  </a:outerShdw>
                </a:effectLst>
                <a:latin typeface="Calibri"/>
                <a:cs typeface="Calibri"/>
              </a:rPr>
              <a:t>Step 4</a:t>
            </a:r>
            <a:br>
              <a:rPr lang="en-IE" sz="6000" b="1" dirty="0">
                <a:solidFill>
                  <a:schemeClr val="tx1"/>
                </a:solidFill>
                <a:effectLst>
                  <a:outerShdw blurRad="38100" dist="38100" dir="2700000" algn="tl">
                    <a:srgbClr val="000000">
                      <a:alpha val="43137"/>
                    </a:srgbClr>
                  </a:outerShdw>
                </a:effectLst>
                <a:latin typeface="Calibri"/>
                <a:cs typeface="Calibri"/>
              </a:rPr>
            </a:br>
            <a:r>
              <a:rPr lang="en-IE" sz="6000" b="1" dirty="0">
                <a:solidFill>
                  <a:schemeClr val="tx1"/>
                </a:solidFill>
                <a:effectLst>
                  <a:outerShdw blurRad="38100" dist="38100" dir="2700000" algn="tl">
                    <a:srgbClr val="000000">
                      <a:alpha val="43137"/>
                    </a:srgbClr>
                  </a:outerShdw>
                </a:effectLst>
                <a:latin typeface="Calibri"/>
                <a:cs typeface="Calibri"/>
              </a:rPr>
              <a:t>Exploring Support and Communication</a:t>
            </a:r>
          </a:p>
        </p:txBody>
      </p:sp>
      <p:sp>
        <p:nvSpPr>
          <p:cNvPr id="3" name="TextBox 2"/>
          <p:cNvSpPr txBox="1"/>
          <p:nvPr/>
        </p:nvSpPr>
        <p:spPr>
          <a:xfrm>
            <a:off x="992228" y="734166"/>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
        <p:nvSpPr>
          <p:cNvPr id="5" name="TextBox 4"/>
          <p:cNvSpPr txBox="1"/>
          <p:nvPr/>
        </p:nvSpPr>
        <p:spPr>
          <a:xfrm>
            <a:off x="1630947" y="1764632"/>
            <a:ext cx="914400" cy="914400"/>
          </a:xfrm>
          <a:prstGeom prst="rect">
            <a:avLst/>
          </a:prstGeom>
        </p:spPr>
        <p:txBody>
          <a:bodyPr vert="horz" wrap="none" lIns="91440" tIns="45720" rIns="91440" bIns="45720" rtlCol="0">
            <a:normAutofit/>
          </a:bodyPr>
          <a:lstStyle/>
          <a:p>
            <a:pPr marL="0" indent="0">
              <a:buFontTx/>
              <a:buNone/>
            </a:pPr>
            <a:endParaRPr lang="en-US" sz="1700" b="0" dirty="0">
              <a:latin typeface="Segoe UI Semibold"/>
              <a:cs typeface="Segoe UI Semibold"/>
            </a:endParaRPr>
          </a:p>
        </p:txBody>
      </p:sp>
    </p:spTree>
    <p:custDataLst>
      <p:tags r:id="rId1"/>
    </p:custDataLst>
    <p:extLst>
      <p:ext uri="{BB962C8B-B14F-4D97-AF65-F5344CB8AC3E}">
        <p14:creationId xmlns:p14="http://schemas.microsoft.com/office/powerpoint/2010/main" val="2970078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rotWithShape="1">
          <a:blip r:embed="rId2"/>
          <a:srcRect l="-568" t="-2280" r="1134" b="1"/>
          <a:stretch/>
        </p:blipFill>
        <p:spPr>
          <a:xfrm>
            <a:off x="446002" y="2460446"/>
            <a:ext cx="4118246" cy="2916381"/>
          </a:xfrm>
          <a:prstGeom prst="rect">
            <a:avLst/>
          </a:prstGeom>
        </p:spPr>
      </p:pic>
      <p:sp>
        <p:nvSpPr>
          <p:cNvPr id="9" name="Title 1"/>
          <p:cNvSpPr>
            <a:spLocks noGrp="1"/>
          </p:cNvSpPr>
          <p:nvPr>
            <p:ph type="title"/>
          </p:nvPr>
        </p:nvSpPr>
        <p:spPr>
          <a:xfrm>
            <a:off x="541523" y="332493"/>
            <a:ext cx="10515600" cy="1325563"/>
          </a:xfrm>
        </p:spPr>
        <p:txBody>
          <a:bodyPr/>
          <a:lstStyle/>
          <a:p>
            <a:r>
              <a:rPr lang="en-US" dirty="0">
                <a:latin typeface="Calibri"/>
                <a:cs typeface="Calibri"/>
              </a:rPr>
              <a:t>Exercise</a:t>
            </a:r>
          </a:p>
        </p:txBody>
      </p:sp>
      <p:sp>
        <p:nvSpPr>
          <p:cNvPr id="6" name="Content Placeholder 3"/>
          <p:cNvSpPr>
            <a:spLocks noGrp="1"/>
          </p:cNvSpPr>
          <p:nvPr>
            <p:ph idx="1"/>
          </p:nvPr>
        </p:nvSpPr>
        <p:spPr>
          <a:xfrm>
            <a:off x="560615" y="1743721"/>
            <a:ext cx="3808926" cy="512762"/>
          </a:xfrm>
        </p:spPr>
        <p:txBody>
          <a:bodyPr>
            <a:normAutofit fontScale="92500" lnSpcReduction="10000"/>
          </a:bodyPr>
          <a:lstStyle/>
          <a:p>
            <a:r>
              <a:rPr lang="en-US" sz="2800" b="1" dirty="0">
                <a:latin typeface="Calibri"/>
                <a:cs typeface="Calibri"/>
              </a:rPr>
              <a:t>Group Exercise</a:t>
            </a:r>
          </a:p>
        </p:txBody>
      </p:sp>
      <p:sp>
        <p:nvSpPr>
          <p:cNvPr id="7" name="Freeform 6"/>
          <p:cNvSpPr/>
          <p:nvPr/>
        </p:nvSpPr>
        <p:spPr>
          <a:xfrm>
            <a:off x="4876581" y="2078430"/>
            <a:ext cx="6858220" cy="4627169"/>
          </a:xfrm>
          <a:custGeom>
            <a:avLst/>
            <a:gdLst>
              <a:gd name="connsiteX0" fmla="*/ 0 w 5931877"/>
              <a:gd name="connsiteY0" fmla="*/ 586154 h 2368061"/>
              <a:gd name="connsiteX1" fmla="*/ 46892 w 5931877"/>
              <a:gd name="connsiteY1" fmla="*/ 562708 h 2368061"/>
              <a:gd name="connsiteX2" fmla="*/ 5931877 w 5931877"/>
              <a:gd name="connsiteY2" fmla="*/ 0 h 2368061"/>
              <a:gd name="connsiteX3" fmla="*/ 5275385 w 5931877"/>
              <a:gd name="connsiteY3" fmla="*/ 2368061 h 2368061"/>
              <a:gd name="connsiteX4" fmla="*/ 70339 w 5931877"/>
              <a:gd name="connsiteY4" fmla="*/ 1969477 h 2368061"/>
              <a:gd name="connsiteX5" fmla="*/ 0 w 5931877"/>
              <a:gd name="connsiteY5" fmla="*/ 586154 h 23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1877" h="2368061">
                <a:moveTo>
                  <a:pt x="0" y="586154"/>
                </a:moveTo>
                <a:lnTo>
                  <a:pt x="46892" y="562708"/>
                </a:lnTo>
                <a:lnTo>
                  <a:pt x="5931877" y="0"/>
                </a:lnTo>
                <a:lnTo>
                  <a:pt x="5275385" y="2368061"/>
                </a:lnTo>
                <a:lnTo>
                  <a:pt x="70339" y="1969477"/>
                </a:lnTo>
                <a:lnTo>
                  <a:pt x="0" y="586154"/>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2B2B2B"/>
                </a:solidFill>
                <a:latin typeface="Calibri"/>
                <a:cs typeface="Calibri"/>
              </a:rPr>
              <a:t>Behaviours of friends, family &amp; agencies that family members may find:</a:t>
            </a:r>
          </a:p>
          <a:p>
            <a:pPr marL="514350" indent="-514350" algn="ctr">
              <a:buAutoNum type="arabicPeriod"/>
            </a:pPr>
            <a:r>
              <a:rPr lang="en-US" sz="2800" dirty="0">
                <a:solidFill>
                  <a:srgbClr val="2B2B2B"/>
                </a:solidFill>
                <a:latin typeface="Calibri"/>
                <a:cs typeface="Calibri"/>
              </a:rPr>
              <a:t>Supportive </a:t>
            </a:r>
          </a:p>
          <a:p>
            <a:pPr marL="514350" indent="-514350" algn="ctr">
              <a:buAutoNum type="arabicPeriod"/>
            </a:pPr>
            <a:r>
              <a:rPr lang="en-US" sz="2800" dirty="0">
                <a:solidFill>
                  <a:srgbClr val="2B2B2B"/>
                </a:solidFill>
                <a:latin typeface="Calibri"/>
                <a:cs typeface="Calibri"/>
              </a:rPr>
              <a:t>Unsupportive</a:t>
            </a:r>
          </a:p>
        </p:txBody>
      </p:sp>
    </p:spTree>
    <p:extLst>
      <p:ext uri="{BB962C8B-B14F-4D97-AF65-F5344CB8AC3E}">
        <p14:creationId xmlns:p14="http://schemas.microsoft.com/office/powerpoint/2010/main" val="39941763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Calibri"/>
                <a:cs typeface="Calibri"/>
              </a:rPr>
              <a:t>Step 4: Exploring support</a:t>
            </a:r>
          </a:p>
        </p:txBody>
      </p:sp>
      <p:sp>
        <p:nvSpPr>
          <p:cNvPr id="7" name="Rounded Rectangular Callout 258">
            <a:extLst>
              <a:ext uri="{FF2B5EF4-FFF2-40B4-BE49-F238E27FC236}">
                <a16:creationId xmlns:a16="http://schemas.microsoft.com/office/drawing/2014/main" id="{8AF080BE-0421-454A-B3DF-1208DF0F696F}"/>
              </a:ext>
            </a:extLst>
          </p:cNvPr>
          <p:cNvSpPr/>
          <p:nvPr/>
        </p:nvSpPr>
        <p:spPr>
          <a:xfrm>
            <a:off x="5779480" y="3306872"/>
            <a:ext cx="5887843" cy="1821872"/>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latin typeface="Calibri"/>
                <a:cs typeface="Calibri"/>
              </a:rPr>
              <a:t>Practitioner Quote ”</a:t>
            </a:r>
            <a:r>
              <a:rPr lang="en-GB" sz="1600" b="1" i="1" dirty="0"/>
              <a:t>This step can be very empowering for the family member as we explore all kinds of support that may be useful from friends, activities, to spiritual support. Also, it’s very useful to discuss what is </a:t>
            </a:r>
            <a:r>
              <a:rPr lang="en-GB" sz="1600" b="1" i="1" u="sng" dirty="0"/>
              <a:t>not</a:t>
            </a:r>
            <a:r>
              <a:rPr lang="en-GB" sz="1600" b="1" i="1" dirty="0"/>
              <a:t> helpful and see what action they want to take to reduce this stress.”</a:t>
            </a:r>
            <a:endParaRPr lang="en-US" sz="1600" b="1" i="1" dirty="0">
              <a:latin typeface="Calibri"/>
              <a:cs typeface="Calibri"/>
            </a:endParaRPr>
          </a:p>
        </p:txBody>
      </p:sp>
      <p:pic>
        <p:nvPicPr>
          <p:cNvPr id="8" name="Picture 6" descr="MS and Other Chronic Illnesses Make Positive Support Networks Crucial">
            <a:extLst>
              <a:ext uri="{FF2B5EF4-FFF2-40B4-BE49-F238E27FC236}">
                <a16:creationId xmlns:a16="http://schemas.microsoft.com/office/drawing/2014/main" id="{9A0163BA-AADB-4546-81D1-057562CA38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4904" y="287611"/>
            <a:ext cx="2657475" cy="132556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258">
            <a:extLst>
              <a:ext uri="{FF2B5EF4-FFF2-40B4-BE49-F238E27FC236}">
                <a16:creationId xmlns:a16="http://schemas.microsoft.com/office/drawing/2014/main" id="{8AF080BE-0421-454A-B3DF-1208DF0F696F}"/>
              </a:ext>
            </a:extLst>
          </p:cNvPr>
          <p:cNvSpPr/>
          <p:nvPr/>
        </p:nvSpPr>
        <p:spPr>
          <a:xfrm>
            <a:off x="5779479" y="5187645"/>
            <a:ext cx="6087407" cy="1695081"/>
          </a:xfrm>
          <a:prstGeom prst="horizontalScroll">
            <a:avLst/>
          </a:prstGeom>
          <a:solidFill>
            <a:schemeClr val="accent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Calibri"/>
                <a:cs typeface="Calibri"/>
              </a:rPr>
              <a:t>Remember that the practitioner is in control of the process and the family member is in charge of the content</a:t>
            </a:r>
          </a:p>
        </p:txBody>
      </p:sp>
      <p:sp>
        <p:nvSpPr>
          <p:cNvPr id="9" name="Rounded Rectangular Callout 258">
            <a:extLst>
              <a:ext uri="{FF2B5EF4-FFF2-40B4-BE49-F238E27FC236}">
                <a16:creationId xmlns:a16="http://schemas.microsoft.com/office/drawing/2014/main" id="{23A055B0-20A7-48BE-857E-78F41DCBD05B}"/>
              </a:ext>
            </a:extLst>
          </p:cNvPr>
          <p:cNvSpPr/>
          <p:nvPr/>
        </p:nvSpPr>
        <p:spPr>
          <a:xfrm>
            <a:off x="5779480" y="1613175"/>
            <a:ext cx="5887843" cy="1455704"/>
          </a:xfrm>
          <a:prstGeom prst="wedgeRoundRectCallou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latin typeface="Calibri"/>
                <a:cs typeface="Calibri"/>
              </a:rPr>
              <a:t>Family Member </a:t>
            </a:r>
            <a:r>
              <a:rPr lang="en-US" sz="1600" b="1" dirty="0">
                <a:latin typeface="Calibri"/>
                <a:cs typeface="Calibri"/>
              </a:rPr>
              <a:t>”</a:t>
            </a:r>
            <a:r>
              <a:rPr lang="en-GB" sz="1600" b="1" i="1" dirty="0"/>
              <a:t>I found it useful to really take a step back and think about what was helpful to me and how to improve this. From now on, I am going to take more care of myself and prioritise more leisure activities, like going for a short walk most days.”</a:t>
            </a:r>
            <a:endParaRPr lang="en-US" sz="1600" b="1" i="1" dirty="0">
              <a:latin typeface="Calibri"/>
              <a:cs typeface="Calibri"/>
            </a:endParaRPr>
          </a:p>
        </p:txBody>
      </p:sp>
      <p:graphicFrame>
        <p:nvGraphicFramePr>
          <p:cNvPr id="12" name="Diagram 11">
            <a:extLst>
              <a:ext uri="{FF2B5EF4-FFF2-40B4-BE49-F238E27FC236}">
                <a16:creationId xmlns:a16="http://schemas.microsoft.com/office/drawing/2014/main" id="{B0C1AE06-C45C-47B4-90B5-96F9B9DE7E85}"/>
              </a:ext>
            </a:extLst>
          </p:cNvPr>
          <p:cNvGraphicFramePr/>
          <p:nvPr/>
        </p:nvGraphicFramePr>
        <p:xfrm>
          <a:off x="245329" y="1376219"/>
          <a:ext cx="5462744" cy="5481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4819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9" y="202991"/>
            <a:ext cx="10515600" cy="1474908"/>
          </a:xfrm>
        </p:spPr>
        <p:txBody>
          <a:bodyPr/>
          <a:lstStyle/>
          <a:p>
            <a:r>
              <a:rPr lang="en-US" sz="4800" dirty="0">
                <a:latin typeface="Calibri"/>
                <a:cs typeface="Calibri"/>
              </a:rPr>
              <a:t>Process for exploring support</a:t>
            </a:r>
          </a:p>
        </p:txBody>
      </p:sp>
      <p:graphicFrame>
        <p:nvGraphicFramePr>
          <p:cNvPr id="5" name="Diagram 4"/>
          <p:cNvGraphicFramePr/>
          <p:nvPr/>
        </p:nvGraphicFramePr>
        <p:xfrm>
          <a:off x="467637" y="1677899"/>
          <a:ext cx="11724363" cy="5565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53833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BACKING_FORM_KEY" val="4589572-c:\users\khalifa.elmusharaf\dropbox\university of limerick\2016\curriculum\year 1\khalifa lectures\introduction to public health ph1-1.pptx"/>
  <p:tag name="ARTICULATE_PRESENTER_VERSION" val="7"/>
  <p:tag name="ARTICULATE_USED_PAGE_ORIENTATION" val="1"/>
  <p:tag name="ARTICULATE_USED_PAGE_SIZE" val="7"/>
  <p:tag name="ARTICULATE_PROJECT_OPEN" val="0"/>
  <p:tag name="ARTICULATE_SLIDE_COUNT" val="1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NAV_LEVEL" val="1"/>
  <p:tag name="ARTICULATE_SLIDE_PRESENTER_GUID" val="a467e299-bc00-481a-9f67-d1d03a70387f"/>
  <p:tag name="ARTICULATE_SLIDE_PAUSE" val="1"/>
  <p:tag name="ARTICULATE_LOCK_SLIDE" val="0"/>
  <p:tag name="ARTICULATE_HIDE_SLIDE" val="0"/>
  <p:tag name="ARTICULATE_PLAYER_CONTROL_PREVIOUS" val="False"/>
  <p:tag name="ARTICULATE_PLAYER_CONTROL_NEXT" val="False"/>
  <p:tag name="ARTICULATE_USED_LAYOUT" val="7"/>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Mix">
  <a:themeElements>
    <a:clrScheme name="Custom 1">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Mix">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indent="0">
          <a:buFontTx/>
          <a:buNone/>
          <a:defRPr sz="1700" b="0" dirty="0" smtClean="0">
            <a:latin typeface="Segoe UI Semibold"/>
            <a:cs typeface="Segoe UI Semibold"/>
          </a:defRPr>
        </a:defPPr>
      </a:lstStyle>
    </a:txDef>
  </a:objectDefaults>
  <a:extraClrSchemeLst/>
  <a:extLst>
    <a:ext uri="{05A4C25C-085E-4340-85A3-A5531E510DB2}">
      <thm15:themeFamily xmlns:thm15="http://schemas.microsoft.com/office/thememl/2012/main" name="OfficeMixStart_Update_6.5.15" id="{60899B57-461E-436C-89B9-AD8BFE676B7F}" vid="{4C140D03-C9A6-4F01-A333-D0890A71F5F4}"/>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2846</TotalTime>
  <Words>11292</Words>
  <Application>Microsoft Office PowerPoint</Application>
  <PresentationFormat>Widescreen</PresentationFormat>
  <Paragraphs>1278</Paragraphs>
  <Slides>132</Slides>
  <Notes>54</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2</vt:i4>
      </vt:variant>
      <vt:variant>
        <vt:lpstr>Slide Titles</vt:lpstr>
      </vt:variant>
      <vt:variant>
        <vt:i4>132</vt:i4>
      </vt:variant>
    </vt:vector>
  </HeadingPairs>
  <TitlesOfParts>
    <vt:vector size="150" baseType="lpstr">
      <vt:lpstr>Arial</vt:lpstr>
      <vt:lpstr>Arial Black</vt:lpstr>
      <vt:lpstr>Calibri</vt:lpstr>
      <vt:lpstr>Calibri Light</vt:lpstr>
      <vt:lpstr>Open Sans</vt:lpstr>
      <vt:lpstr>Segoe UI</vt:lpstr>
      <vt:lpstr>Segoe UI Light</vt:lpstr>
      <vt:lpstr>Segoe UI Semibold</vt:lpstr>
      <vt:lpstr>Symbol</vt:lpstr>
      <vt:lpstr>Times New Roman</vt:lpstr>
      <vt:lpstr>Tw Cen MT</vt:lpstr>
      <vt:lpstr>Wingdings</vt:lpstr>
      <vt:lpstr>Office Mix</vt:lpstr>
      <vt:lpstr>2_Custom Design</vt:lpstr>
      <vt:lpstr>1_Custom Design</vt:lpstr>
      <vt:lpstr>Custom Design</vt:lpstr>
      <vt:lpstr>Acrobat Document</vt:lpstr>
      <vt:lpstr>Microsoft Word Picture</vt:lpstr>
      <vt:lpstr>PowerPoint Presentation</vt:lpstr>
      <vt:lpstr>  Section 1  Introductions AFINet Website Objectives  Timetable &amp; Materials  </vt:lpstr>
      <vt:lpstr>Let’s get started</vt:lpstr>
      <vt:lpstr>Who are AFINet UK?</vt:lpstr>
      <vt:lpstr>WEBSITE:  http://afinetwork.info/5-step-method-resources-introduction</vt:lpstr>
      <vt:lpstr>Objectives of the training</vt:lpstr>
      <vt:lpstr>Timetable – Day 1</vt:lpstr>
      <vt:lpstr>Timetable – Day 2</vt:lpstr>
      <vt:lpstr>Housekeeping and Ground Rules </vt:lpstr>
      <vt:lpstr>Training Materials – All on on 5-Step Method Website</vt:lpstr>
      <vt:lpstr>         Section 2 The Evidence Base  The 5-Step Method (5SM) Impact on Family Members The Stress Strain Information Coping Support Model (SSICS)  The Research Family Member Questionnaire  Principles behind 5-Step Method</vt:lpstr>
      <vt:lpstr>The 5-Step Method </vt:lpstr>
      <vt:lpstr>What do people say about the 5-Step Method?</vt:lpstr>
      <vt:lpstr>Small Group Exercise – Impact on family</vt:lpstr>
      <vt:lpstr>Formative Research - Detailed Interviews on what is was like to be an AFM</vt:lpstr>
      <vt:lpstr>What do family members say – the similarities</vt:lpstr>
      <vt:lpstr>Coping</vt:lpstr>
      <vt:lpstr>Stress-Strain-Information- Coping-Support  (SSICS) Model</vt:lpstr>
      <vt:lpstr>The Model</vt:lpstr>
      <vt:lpstr>SSICS Model</vt:lpstr>
      <vt:lpstr>The 5-Step Method - A Reminder! </vt:lpstr>
      <vt:lpstr>Research evidence – impact on family members</vt:lpstr>
      <vt:lpstr>PowerPoint Presentation</vt:lpstr>
      <vt:lpstr>PowerPoint Presentation</vt:lpstr>
      <vt:lpstr>The Family Member Questionnaire</vt:lpstr>
      <vt:lpstr>What does the FMQ tell us about how the 5-Step Method can help affected family members?</vt:lpstr>
      <vt:lpstr>Family Member Questionnaire – International Results</vt:lpstr>
      <vt:lpstr>How to use the FMQ to support delivery of 5-Step Method</vt:lpstr>
      <vt:lpstr>Where is the 5-Step Method working?  131 courses run:  over 1700 people trained</vt:lpstr>
      <vt:lpstr>Key principles of 5-Step Method</vt:lpstr>
      <vt:lpstr>Evidence: Drug and Alcohol Finding</vt:lpstr>
      <vt:lpstr>Review  &amp; Next Steps</vt:lpstr>
      <vt:lpstr>Section 3  Introduction to Competency Framework</vt:lpstr>
      <vt:lpstr>What is the Competency Framework? </vt:lpstr>
      <vt:lpstr>5-Step Method: Key Processes</vt:lpstr>
      <vt:lpstr>5-Step Method: Competency Based</vt:lpstr>
      <vt:lpstr>Why is the Competency Framework important?</vt:lpstr>
      <vt:lpstr>Practitioner Competency Framework</vt:lpstr>
      <vt:lpstr>Section 4  Key Counselling Skills</vt:lpstr>
      <vt:lpstr>Two sets of Competencies:   The nature of high quality 5-Step Method delivery</vt:lpstr>
      <vt:lpstr>Key Principles behind the Core Counselling Competencies</vt:lpstr>
      <vt:lpstr>Counselling Skills Evidence Base</vt:lpstr>
      <vt:lpstr>Counselling Skills Evidence Base</vt:lpstr>
      <vt:lpstr>5-Step Method: Counselling Skills Evidence Base</vt:lpstr>
      <vt:lpstr>What are the Core Counselling Competencies?</vt:lpstr>
      <vt:lpstr>Counselling Competencies –  Assessment criteria</vt:lpstr>
      <vt:lpstr>Section 5  Delivering Online Preparing for a 5-Step Method Intervention   FMQ Starting the Session </vt:lpstr>
      <vt:lpstr>Delivering 5-Step Method Online</vt:lpstr>
      <vt:lpstr>Pre step 1 &amp;  STARTING Step 1: key tips</vt:lpstr>
      <vt:lpstr>Benefits of the Family Member Questionnaire</vt:lpstr>
      <vt:lpstr>FMQ - Key Points as a Therapeutic Practice Tool    </vt:lpstr>
      <vt:lpstr>FMQ- Key Points as a Research Tool </vt:lpstr>
      <vt:lpstr>PowerPoint Presentation</vt:lpstr>
      <vt:lpstr>FMQ:  5SM Website</vt:lpstr>
      <vt:lpstr>Section 6  Step 1 Family Member Story Listen, reassure and explore concerns  </vt:lpstr>
      <vt:lpstr>Step 1: Family Member’s story</vt:lpstr>
      <vt:lpstr>Step 1: Other Tips and Key Points </vt:lpstr>
      <vt:lpstr>Self Help Handbook Step 1 –  About you and problems you are having </vt:lpstr>
      <vt:lpstr>Step 1 Competencies - Listen, Reassure, &amp; Explore Concerns</vt:lpstr>
      <vt:lpstr>Structuring the beginning of each session and each Step</vt:lpstr>
      <vt:lpstr>Structuring the ending of each session and each Step</vt:lpstr>
      <vt:lpstr>Step 1: Assessment- Introducing Scoring and Competency Assessment</vt:lpstr>
      <vt:lpstr>Step 1: DVD Skills Practice Assessment</vt:lpstr>
      <vt:lpstr>Step 1: DVD Skills Practice Assessment</vt:lpstr>
      <vt:lpstr>5-Step Competency Assessment DVD Step 1 </vt:lpstr>
      <vt:lpstr>Step 1:  Giving Feedback and Skills Practice</vt:lpstr>
      <vt:lpstr>Step 1:  Feedback &amp; 5SM Website</vt:lpstr>
      <vt:lpstr>Section 7  Step 2 Providing Relevant and Targeted Information</vt:lpstr>
      <vt:lpstr>Step 2: Providing relevant information</vt:lpstr>
      <vt:lpstr>Step 2: Providing Information</vt:lpstr>
      <vt:lpstr>Step 2 Competencies</vt:lpstr>
      <vt:lpstr>Starting and Ending a Step 2 Session</vt:lpstr>
      <vt:lpstr>Step 2: The ‘Elicit, Provide, Elicit’ process</vt:lpstr>
      <vt:lpstr>Step 2: Tips and Key Points </vt:lpstr>
      <vt:lpstr>Self Help Handbook Step 2 –  Increasing your knowledge and understanding</vt:lpstr>
      <vt:lpstr>Step 2: DVD Skills Practice Assessment</vt:lpstr>
      <vt:lpstr>Step 2 – Master Scoring</vt:lpstr>
      <vt:lpstr>Day 2 – Check in</vt:lpstr>
      <vt:lpstr>Exercise</vt:lpstr>
      <vt:lpstr>Step 2 - Skills Practice</vt:lpstr>
      <vt:lpstr>Step 2:  Feedback &amp; 5SM Website</vt:lpstr>
      <vt:lpstr>Section 8  Step 3 Explore ways of coping and responding</vt:lpstr>
      <vt:lpstr>Step 3: Exploring coping and responding</vt:lpstr>
      <vt:lpstr>Step 3: Process for exploring coping</vt:lpstr>
      <vt:lpstr> Self Help Handbook Step 3 – Ways of coping and responding</vt:lpstr>
      <vt:lpstr>Step 3 Competencies</vt:lpstr>
      <vt:lpstr>Three Categories of Coping</vt:lpstr>
      <vt:lpstr>Three Categories of Coping  (lots of examples in Self Help Handbook, Step 3)</vt:lpstr>
      <vt:lpstr>Step 3: Tips and Key Points </vt:lpstr>
      <vt:lpstr>PowerPoint Presentation</vt:lpstr>
      <vt:lpstr>Step 3: DVD Skills Practice Assessment</vt:lpstr>
      <vt:lpstr>Step 3 – Master Scoring</vt:lpstr>
      <vt:lpstr>STEP 3: TRAINER DEMONSTRATION</vt:lpstr>
      <vt:lpstr>Step 3: Skills Practice</vt:lpstr>
      <vt:lpstr>Step 3:  Feedback &amp; 5SM Website</vt:lpstr>
      <vt:lpstr>Section 9  Step 4 Exploring Support and Communication</vt:lpstr>
      <vt:lpstr>Exercise</vt:lpstr>
      <vt:lpstr>Step 4: Exploring support</vt:lpstr>
      <vt:lpstr>Process for exploring support</vt:lpstr>
      <vt:lpstr>One version of the dimensions of support</vt:lpstr>
      <vt:lpstr>Step 4: Support network</vt:lpstr>
      <vt:lpstr>Step 4 Competencies</vt:lpstr>
      <vt:lpstr>PowerPoint Presentation</vt:lpstr>
      <vt:lpstr>Family members – what do they say can be supportive?</vt:lpstr>
      <vt:lpstr>Step 4: Support Diagram - 1</vt:lpstr>
      <vt:lpstr>Step 4: Support Diagram 2</vt:lpstr>
      <vt:lpstr>Self Help Handbook Step 4 –  Getting Help from Other People</vt:lpstr>
      <vt:lpstr>PowerPoint Presentation</vt:lpstr>
      <vt:lpstr>Step 4: Skills Practice</vt:lpstr>
      <vt:lpstr>Step 4: DVD Skills Practice Assessment</vt:lpstr>
      <vt:lpstr>Step 5: DVD Skills Practice Assessment</vt:lpstr>
      <vt:lpstr>Step 4 – Master Scoring</vt:lpstr>
      <vt:lpstr>Step 4:  Feedback &amp; 5SM Website</vt:lpstr>
      <vt:lpstr>Section 10  Step 5 Review previous steps and explore further needs</vt:lpstr>
      <vt:lpstr>Step 5: Review &amp; further needs</vt:lpstr>
      <vt:lpstr>Step 5 Competencies</vt:lpstr>
      <vt:lpstr>Self Help Handbook Step 5 –  Getting Further Help</vt:lpstr>
      <vt:lpstr>Step 5:  Feedback &amp; 5SM Website</vt:lpstr>
      <vt:lpstr>Section 11  Accreditation  Practice Issues  Group Work</vt:lpstr>
      <vt:lpstr>Practitioner Accreditation Process</vt:lpstr>
      <vt:lpstr>Accreditation: Key Tips</vt:lpstr>
      <vt:lpstr>Submission for Accreditation</vt:lpstr>
      <vt:lpstr>Practice issues: Considering safe practice</vt:lpstr>
      <vt:lpstr>Practice issues: General Considerations</vt:lpstr>
      <vt:lpstr>5-Step Method with Groups: Tips &amp; Key Points </vt:lpstr>
      <vt:lpstr>Group Work: Tips on Managing Time</vt:lpstr>
      <vt:lpstr>5SM Website</vt:lpstr>
      <vt:lpstr>Review and Evaluation</vt:lpstr>
      <vt:lpstr>PowerPoint Presentation</vt:lpstr>
      <vt:lpstr>Lunch Break</vt:lpstr>
      <vt:lpstr>Coffee Break</vt:lpstr>
      <vt:lpstr>End of Day 1</vt:lpstr>
    </vt:vector>
  </TitlesOfParts>
  <Company>University of Limerick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5-Step Slides</dc:title>
  <dc:creator>GIll Velleman</dc:creator>
  <cp:lastModifiedBy>Gill V</cp:lastModifiedBy>
  <cp:revision>486</cp:revision>
  <cp:lastPrinted>2021-04-21T13:43:33Z</cp:lastPrinted>
  <dcterms:created xsi:type="dcterms:W3CDTF">2016-04-18T10:53:06Z</dcterms:created>
  <dcterms:modified xsi:type="dcterms:W3CDTF">2021-08-05T13:06:17Z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29526359-CB47-453F-9E99-8BFCEA4D41D2</vt:lpwstr>
  </property>
  <property fmtid="{D5CDD505-2E9C-101B-9397-08002B2CF9AE}" pid="6" name="ArticulateProjectFull">
    <vt:lpwstr>C:\Users\khalifa.elmusharaf\Dropbox\University of limerick\2016\Teaching\Curriculum\Year 1\Khalifa Lectures\Orientation to Public Health year 1.ppta</vt:lpwstr>
  </property>
</Properties>
</file>