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4_EF7F5889.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3_728A5FD1.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9" r:id="rId3"/>
    <p:sldId id="288" r:id="rId4"/>
    <p:sldId id="261" r:id="rId5"/>
    <p:sldId id="260" r:id="rId6"/>
    <p:sldId id="262" r:id="rId7"/>
    <p:sldId id="263" r:id="rId8"/>
    <p:sldId id="264" r:id="rId9"/>
    <p:sldId id="265" r:id="rId10"/>
    <p:sldId id="266" r:id="rId11"/>
    <p:sldId id="267" r:id="rId12"/>
    <p:sldId id="268" r:id="rId13"/>
    <p:sldId id="273" r:id="rId14"/>
    <p:sldId id="276" r:id="rId15"/>
    <p:sldId id="277" r:id="rId16"/>
    <p:sldId id="275" r:id="rId17"/>
    <p:sldId id="281" r:id="rId18"/>
    <p:sldId id="282" r:id="rId19"/>
    <p:sldId id="283" r:id="rId20"/>
    <p:sldId id="284" r:id="rId21"/>
    <p:sldId id="285" r:id="rId22"/>
    <p:sldId id="286"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EB6E7F-9CF4-63DA-E709-4292D511108C}" name="Miriam Sequeira" initials="MS" userId="S::miriam.sequeira@sangath.in::285ca101-e970-4ec1-9a70-521185300373" providerId="AD"/>
  <p188:author id="{80B8238C-6472-1AAD-E727-C297B76C6CFB}" name="Richard Velleman" initials="RV" userId="S::hssrdbv@bath.ac.uk::8022dbb8-a7f8-468a-a2d7-3cbfa7ca4e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82F"/>
    <a:srgbClr val="F8CBAD"/>
    <a:srgbClr val="00B0F0"/>
    <a:srgbClr val="AFABAB"/>
    <a:srgbClr val="F7F7F7"/>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6"/>
  </p:normalViewPr>
  <p:slideViewPr>
    <p:cSldViewPr snapToGrid="0">
      <p:cViewPr varScale="1">
        <p:scale>
          <a:sx n="87" d="100"/>
          <a:sy n="87" d="100"/>
        </p:scale>
        <p:origin x="66"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omments/modernComment_113_728A5FD1.xml><?xml version="1.0" encoding="utf-8"?>
<p188:cmLst xmlns:a="http://schemas.openxmlformats.org/drawingml/2006/main" xmlns:r="http://schemas.openxmlformats.org/officeDocument/2006/relationships" xmlns:p188="http://schemas.microsoft.com/office/powerpoint/2018/8/main">
  <p188:cm id="{B5F9FE60-8A5B-4044-BE33-814F2BBEDB52}" authorId="{DFEB6E7F-9CF4-63DA-E709-4292D511108C}" created="2023-06-08T06:13:42.299">
    <pc:sldMkLst xmlns:pc="http://schemas.microsoft.com/office/powerpoint/2013/main/command">
      <pc:docMk/>
      <pc:sldMk cId="1921671121" sldId="275"/>
    </pc:sldMkLst>
    <p188:replyLst>
      <p188:reply id="{749F68D8-8B48-214C-AB9B-7F372C1AC68F}" authorId="{DFEB6E7F-9CF4-63DA-E709-4292D511108C}" created="2023-06-08T06:14:10.301">
        <p188:txBody>
          <a:bodyPr/>
          <a:lstStyle/>
          <a:p>
            <a:r>
              <a:rPr lang="en-US"/>
              <a:t>Click on the orange bar. Outlines and dots will appear on it. Move the cursor to the middle dot on the far right and drag it to where you want it to be</a:t>
            </a:r>
          </a:p>
        </p188:txBody>
      </p188:reply>
      <p188:reply id="{47E46D66-44C9-4D03-93BE-D6994F4B96AB}" authorId="{80B8238C-6472-1AAD-E727-C297B76C6CFB}" created="2023-06-08T12:13:39.820">
        <p188:txBody>
          <a:bodyPr/>
          <a:lstStyle/>
          <a:p>
            <a:r>
              <a:rPr lang="en-GB"/>
              <a:t>1. I have added percentages, but I found moving the orange tricky - could you do that please? - so the orange bit is approx the percentage change?
2. Can you put Engaged etc coping above Formal Helpful, so the order is 'stress, strain, coping, support'?
3. I have decided to merge this slide and the one next to it, so iis there any way of adding either one more column (with the mean change scores from the next slide in here) or even TWO columns, with the mean AND the SD scores there? But the mean diffs are more important for this presentation than the SDs. </a:t>
            </a:r>
          </a:p>
        </p188:txBody>
      </p188:reply>
      <p188:reply id="{D525EEA2-A241-9341-A8C8-94F6FD94F089}" authorId="{DFEB6E7F-9CF4-63DA-E709-4292D511108C}" created="2023-06-08T17:14:42.705">
        <p188:txBody>
          <a:bodyPr/>
          <a:lstStyle/>
          <a:p>
            <a:r>
              <a:rPr lang="en-US"/>
              <a:t>All 3 done</a:t>
            </a:r>
          </a:p>
        </p188:txBody>
      </p188:reply>
    </p188:replyLst>
    <p188:txBody>
      <a:bodyPr/>
      <a:lstStyle/>
      <a:p>
        <a:r>
          <a:rPr lang="en-US"/>
          <a:t>Need to add % or any other relevant descriptor. You can also adjust the orange to represent the numerical value that you will add in the % space. </a:t>
        </a:r>
      </a:p>
    </p188:txBody>
  </p188:cm>
</p188:cmLst>
</file>

<file path=ppt/comments/modernComment_114_EF7F5889.xml><?xml version="1.0" encoding="utf-8"?>
<p188:cmLst xmlns:a="http://schemas.openxmlformats.org/drawingml/2006/main" xmlns:r="http://schemas.openxmlformats.org/officeDocument/2006/relationships" xmlns:p188="http://schemas.microsoft.com/office/powerpoint/2018/8/main">
  <p188:cm id="{47B70ACB-BD91-CA42-BC86-E52E0148F52F}" authorId="{DFEB6E7F-9CF4-63DA-E709-4292D511108C}" created="2023-06-08T17:02:14.861">
    <pc:sldMkLst xmlns:pc="http://schemas.microsoft.com/office/powerpoint/2013/main/command">
      <pc:docMk/>
      <pc:sldMk cId="4018100361" sldId="276"/>
    </pc:sldMkLst>
    <p188:txBody>
      <a:bodyPr/>
      <a:lstStyle/>
      <a:p>
        <a:r>
          <a:rPr lang="en-US"/>
          <a:t>This slide has animations. So you’ll have to click multiple times. First the table will show up without the boxes. Then when you press the the ‘next’ button, the boxes will appear one at a time. </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38CC64-BF33-B44C-86BC-0E2D883501E5}" type="doc">
      <dgm:prSet loTypeId="urn:microsoft.com/office/officeart/2005/8/layout/funnel1" loCatId="" qsTypeId="urn:microsoft.com/office/officeart/2005/8/quickstyle/simple1" qsCatId="simple" csTypeId="urn:microsoft.com/office/officeart/2005/8/colors/colorful2" csCatId="colorful" phldr="1"/>
      <dgm:spPr/>
      <dgm:t>
        <a:bodyPr/>
        <a:lstStyle/>
        <a:p>
          <a:endParaRPr lang="en-GB"/>
        </a:p>
      </dgm:t>
    </dgm:pt>
    <dgm:pt modelId="{AE532110-BD51-C541-9BE6-CFFC3BC63C8C}">
      <dgm:prSet phldrT="[Text]"/>
      <dgm:spPr/>
      <dgm:t>
        <a:bodyPr/>
        <a:lstStyle/>
        <a:p>
          <a:r>
            <a:rPr lang="en-GB" dirty="0">
              <a:solidFill>
                <a:schemeClr val="tx1"/>
              </a:solidFill>
            </a:rPr>
            <a:t>AFM</a:t>
          </a:r>
        </a:p>
        <a:p>
          <a:r>
            <a:rPr lang="en-GB" dirty="0">
              <a:solidFill>
                <a:schemeClr val="tx1"/>
              </a:solidFill>
            </a:rPr>
            <a:t>Feedback</a:t>
          </a:r>
        </a:p>
      </dgm:t>
    </dgm:pt>
    <dgm:pt modelId="{D6A1F5DF-6992-7549-9419-6E601CAFA1CC}" type="parTrans" cxnId="{C61D944B-D300-A142-BA05-EF02F803C83D}">
      <dgm:prSet/>
      <dgm:spPr/>
      <dgm:t>
        <a:bodyPr/>
        <a:lstStyle/>
        <a:p>
          <a:endParaRPr lang="en-GB"/>
        </a:p>
      </dgm:t>
    </dgm:pt>
    <dgm:pt modelId="{4E5AAA78-1EE1-0D4D-9A3D-FBC5E7AA504B}" type="sibTrans" cxnId="{C61D944B-D300-A142-BA05-EF02F803C83D}">
      <dgm:prSet/>
      <dgm:spPr/>
      <dgm:t>
        <a:bodyPr/>
        <a:lstStyle/>
        <a:p>
          <a:endParaRPr lang="en-GB"/>
        </a:p>
      </dgm:t>
    </dgm:pt>
    <dgm:pt modelId="{11FAB98B-4D05-E049-BAAA-49E26AC00645}">
      <dgm:prSet phldrT="[Text]"/>
      <dgm:spPr/>
      <dgm:t>
        <a:bodyPr/>
        <a:lstStyle/>
        <a:p>
          <a:r>
            <a:rPr lang="en-GB" dirty="0">
              <a:solidFill>
                <a:schemeClr val="tx1"/>
              </a:solidFill>
            </a:rPr>
            <a:t>Research studies</a:t>
          </a:r>
        </a:p>
      </dgm:t>
    </dgm:pt>
    <dgm:pt modelId="{5BE71E11-55D5-E149-A476-10AAD1B18045}" type="parTrans" cxnId="{582CB71C-5E31-9F4E-A169-E4B766DD0751}">
      <dgm:prSet/>
      <dgm:spPr/>
      <dgm:t>
        <a:bodyPr/>
        <a:lstStyle/>
        <a:p>
          <a:endParaRPr lang="en-GB"/>
        </a:p>
      </dgm:t>
    </dgm:pt>
    <dgm:pt modelId="{D03933D2-A97E-B342-89AC-1F52F9410AAF}" type="sibTrans" cxnId="{582CB71C-5E31-9F4E-A169-E4B766DD0751}">
      <dgm:prSet/>
      <dgm:spPr/>
      <dgm:t>
        <a:bodyPr/>
        <a:lstStyle/>
        <a:p>
          <a:endParaRPr lang="en-GB"/>
        </a:p>
      </dgm:t>
    </dgm:pt>
    <dgm:pt modelId="{096E5603-F112-DF4F-8CE4-66B2CC9CAB5E}">
      <dgm:prSet phldrT="[Text]"/>
      <dgm:spPr/>
      <dgm:t>
        <a:bodyPr/>
        <a:lstStyle/>
        <a:p>
          <a:r>
            <a:rPr lang="en-GB" dirty="0">
              <a:solidFill>
                <a:schemeClr val="tx1"/>
              </a:solidFill>
            </a:rPr>
            <a:t>Practitioner</a:t>
          </a:r>
        </a:p>
        <a:p>
          <a:r>
            <a:rPr lang="en-GB" dirty="0">
              <a:solidFill>
                <a:schemeClr val="tx1"/>
              </a:solidFill>
            </a:rPr>
            <a:t>Feedback</a:t>
          </a:r>
        </a:p>
      </dgm:t>
    </dgm:pt>
    <dgm:pt modelId="{F0856579-27A0-D74E-8F08-0E97EE3B18B0}" type="parTrans" cxnId="{6220AFD8-2F82-D542-B6CF-D3551635CA53}">
      <dgm:prSet/>
      <dgm:spPr/>
      <dgm:t>
        <a:bodyPr/>
        <a:lstStyle/>
        <a:p>
          <a:endParaRPr lang="en-GB"/>
        </a:p>
      </dgm:t>
    </dgm:pt>
    <dgm:pt modelId="{DE632C06-E479-554D-904C-E8001334FE44}" type="sibTrans" cxnId="{6220AFD8-2F82-D542-B6CF-D3551635CA53}">
      <dgm:prSet/>
      <dgm:spPr/>
      <dgm:t>
        <a:bodyPr/>
        <a:lstStyle/>
        <a:p>
          <a:endParaRPr lang="en-GB"/>
        </a:p>
      </dgm:t>
    </dgm:pt>
    <dgm:pt modelId="{E5DFB0E5-EE04-A044-99BC-8CB043540DB7}">
      <dgm:prSet phldrT="[Text]" custT="1"/>
      <dgm:spPr/>
      <dgm:t>
        <a:bodyPr/>
        <a:lstStyle/>
        <a:p>
          <a:r>
            <a:rPr lang="en-GB" sz="2800" dirty="0"/>
            <a:t>Plus this routine data collection = Powerful evidence</a:t>
          </a:r>
        </a:p>
      </dgm:t>
    </dgm:pt>
    <dgm:pt modelId="{24E4F893-C45D-084C-B1DA-EF123942834D}" type="parTrans" cxnId="{72254C07-16B9-E94D-8AD8-6AC4F7DF1C99}">
      <dgm:prSet/>
      <dgm:spPr/>
      <dgm:t>
        <a:bodyPr/>
        <a:lstStyle/>
        <a:p>
          <a:endParaRPr lang="en-GB"/>
        </a:p>
      </dgm:t>
    </dgm:pt>
    <dgm:pt modelId="{2EA6DE34-28CA-884F-9A54-8F9F5299DDE8}" type="sibTrans" cxnId="{72254C07-16B9-E94D-8AD8-6AC4F7DF1C99}">
      <dgm:prSet/>
      <dgm:spPr/>
      <dgm:t>
        <a:bodyPr/>
        <a:lstStyle/>
        <a:p>
          <a:endParaRPr lang="en-GB"/>
        </a:p>
      </dgm:t>
    </dgm:pt>
    <dgm:pt modelId="{5B563556-0A27-0A47-9CCC-8C6AAC0C1F90}" type="pres">
      <dgm:prSet presAssocID="{CE38CC64-BF33-B44C-86BC-0E2D883501E5}" presName="Name0" presStyleCnt="0">
        <dgm:presLayoutVars>
          <dgm:chMax val="4"/>
          <dgm:resizeHandles val="exact"/>
        </dgm:presLayoutVars>
      </dgm:prSet>
      <dgm:spPr/>
    </dgm:pt>
    <dgm:pt modelId="{145DF4FA-7C80-9747-9A19-C38C326A8D6A}" type="pres">
      <dgm:prSet presAssocID="{CE38CC64-BF33-B44C-86BC-0E2D883501E5}" presName="ellipse" presStyleLbl="trBgShp" presStyleIdx="0" presStyleCnt="1"/>
      <dgm:spPr/>
    </dgm:pt>
    <dgm:pt modelId="{799659F2-3139-3548-94AC-E488C2C898D4}" type="pres">
      <dgm:prSet presAssocID="{CE38CC64-BF33-B44C-86BC-0E2D883501E5}" presName="arrow1" presStyleLbl="fgShp" presStyleIdx="0" presStyleCnt="1" custScaleY="215964"/>
      <dgm:spPr/>
    </dgm:pt>
    <dgm:pt modelId="{564EFB45-CA0D-A247-927F-85B48AABF1B8}" type="pres">
      <dgm:prSet presAssocID="{CE38CC64-BF33-B44C-86BC-0E2D883501E5}" presName="rectangle" presStyleLbl="revTx" presStyleIdx="0" presStyleCnt="1" custScaleX="102846" custScaleY="145797">
        <dgm:presLayoutVars>
          <dgm:bulletEnabled val="1"/>
        </dgm:presLayoutVars>
      </dgm:prSet>
      <dgm:spPr/>
    </dgm:pt>
    <dgm:pt modelId="{7C1427E6-8ED8-EF4F-9928-A4BD6E10530A}" type="pres">
      <dgm:prSet presAssocID="{11FAB98B-4D05-E049-BAAA-49E26AC00645}" presName="item1" presStyleLbl="node1" presStyleIdx="0" presStyleCnt="3">
        <dgm:presLayoutVars>
          <dgm:bulletEnabled val="1"/>
        </dgm:presLayoutVars>
      </dgm:prSet>
      <dgm:spPr/>
    </dgm:pt>
    <dgm:pt modelId="{821BE877-ACC9-8149-ABF5-94A4D4DE6E8A}" type="pres">
      <dgm:prSet presAssocID="{096E5603-F112-DF4F-8CE4-66B2CC9CAB5E}" presName="item2" presStyleLbl="node1" presStyleIdx="1" presStyleCnt="3">
        <dgm:presLayoutVars>
          <dgm:bulletEnabled val="1"/>
        </dgm:presLayoutVars>
      </dgm:prSet>
      <dgm:spPr/>
    </dgm:pt>
    <dgm:pt modelId="{03160929-3723-A249-BAD9-55092D167C2E}" type="pres">
      <dgm:prSet presAssocID="{E5DFB0E5-EE04-A044-99BC-8CB043540DB7}" presName="item3" presStyleLbl="node1" presStyleIdx="2" presStyleCnt="3">
        <dgm:presLayoutVars>
          <dgm:bulletEnabled val="1"/>
        </dgm:presLayoutVars>
      </dgm:prSet>
      <dgm:spPr/>
    </dgm:pt>
    <dgm:pt modelId="{2BEEC4BC-1E9B-6341-8B3F-D771B6D084B2}" type="pres">
      <dgm:prSet presAssocID="{CE38CC64-BF33-B44C-86BC-0E2D883501E5}" presName="funnel" presStyleLbl="trAlignAcc1" presStyleIdx="0" presStyleCnt="1" custScaleX="95821" custScaleY="75817" custLinFactNeighborX="306" custLinFactNeighborY="-911"/>
      <dgm:spPr/>
    </dgm:pt>
  </dgm:ptLst>
  <dgm:cxnLst>
    <dgm:cxn modelId="{72254C07-16B9-E94D-8AD8-6AC4F7DF1C99}" srcId="{CE38CC64-BF33-B44C-86BC-0E2D883501E5}" destId="{E5DFB0E5-EE04-A044-99BC-8CB043540DB7}" srcOrd="3" destOrd="0" parTransId="{24E4F893-C45D-084C-B1DA-EF123942834D}" sibTransId="{2EA6DE34-28CA-884F-9A54-8F9F5299DDE8}"/>
    <dgm:cxn modelId="{582CB71C-5E31-9F4E-A169-E4B766DD0751}" srcId="{CE38CC64-BF33-B44C-86BC-0E2D883501E5}" destId="{11FAB98B-4D05-E049-BAAA-49E26AC00645}" srcOrd="1" destOrd="0" parTransId="{5BE71E11-55D5-E149-A476-10AAD1B18045}" sibTransId="{D03933D2-A97E-B342-89AC-1F52F9410AAF}"/>
    <dgm:cxn modelId="{DCE7E51F-C7A5-9E40-92F1-63B0AD07E375}" type="presOf" srcId="{AE532110-BD51-C541-9BE6-CFFC3BC63C8C}" destId="{03160929-3723-A249-BAD9-55092D167C2E}" srcOrd="0" destOrd="0" presId="urn:microsoft.com/office/officeart/2005/8/layout/funnel1"/>
    <dgm:cxn modelId="{C61D944B-D300-A142-BA05-EF02F803C83D}" srcId="{CE38CC64-BF33-B44C-86BC-0E2D883501E5}" destId="{AE532110-BD51-C541-9BE6-CFFC3BC63C8C}" srcOrd="0" destOrd="0" parTransId="{D6A1F5DF-6992-7549-9419-6E601CAFA1CC}" sibTransId="{4E5AAA78-1EE1-0D4D-9A3D-FBC5E7AA504B}"/>
    <dgm:cxn modelId="{65711E95-397C-964C-B936-F5A2BA2D3E16}" type="presOf" srcId="{096E5603-F112-DF4F-8CE4-66B2CC9CAB5E}" destId="{7C1427E6-8ED8-EF4F-9928-A4BD6E10530A}" srcOrd="0" destOrd="0" presId="urn:microsoft.com/office/officeart/2005/8/layout/funnel1"/>
    <dgm:cxn modelId="{DB6874A2-278B-C045-8C1A-231C786C8DE8}" type="presOf" srcId="{E5DFB0E5-EE04-A044-99BC-8CB043540DB7}" destId="{564EFB45-CA0D-A247-927F-85B48AABF1B8}" srcOrd="0" destOrd="0" presId="urn:microsoft.com/office/officeart/2005/8/layout/funnel1"/>
    <dgm:cxn modelId="{09ECABBD-E0C4-CE44-A533-A770FAD0C427}" type="presOf" srcId="{CE38CC64-BF33-B44C-86BC-0E2D883501E5}" destId="{5B563556-0A27-0A47-9CCC-8C6AAC0C1F90}" srcOrd="0" destOrd="0" presId="urn:microsoft.com/office/officeart/2005/8/layout/funnel1"/>
    <dgm:cxn modelId="{72A307D3-FC9F-074C-8AA0-D2A01F5FF0D6}" type="presOf" srcId="{11FAB98B-4D05-E049-BAAA-49E26AC00645}" destId="{821BE877-ACC9-8149-ABF5-94A4D4DE6E8A}" srcOrd="0" destOrd="0" presId="urn:microsoft.com/office/officeart/2005/8/layout/funnel1"/>
    <dgm:cxn modelId="{6220AFD8-2F82-D542-B6CF-D3551635CA53}" srcId="{CE38CC64-BF33-B44C-86BC-0E2D883501E5}" destId="{096E5603-F112-DF4F-8CE4-66B2CC9CAB5E}" srcOrd="2" destOrd="0" parTransId="{F0856579-27A0-D74E-8F08-0E97EE3B18B0}" sibTransId="{DE632C06-E479-554D-904C-E8001334FE44}"/>
    <dgm:cxn modelId="{357429F7-003B-5049-8138-62213610F3B2}" type="presParOf" srcId="{5B563556-0A27-0A47-9CCC-8C6AAC0C1F90}" destId="{145DF4FA-7C80-9747-9A19-C38C326A8D6A}" srcOrd="0" destOrd="0" presId="urn:microsoft.com/office/officeart/2005/8/layout/funnel1"/>
    <dgm:cxn modelId="{A4864631-00BC-B946-8208-1C527BF08E02}" type="presParOf" srcId="{5B563556-0A27-0A47-9CCC-8C6AAC0C1F90}" destId="{799659F2-3139-3548-94AC-E488C2C898D4}" srcOrd="1" destOrd="0" presId="urn:microsoft.com/office/officeart/2005/8/layout/funnel1"/>
    <dgm:cxn modelId="{4A76FBEE-2425-554F-B98E-20DF8B3A9AA9}" type="presParOf" srcId="{5B563556-0A27-0A47-9CCC-8C6AAC0C1F90}" destId="{564EFB45-CA0D-A247-927F-85B48AABF1B8}" srcOrd="2" destOrd="0" presId="urn:microsoft.com/office/officeart/2005/8/layout/funnel1"/>
    <dgm:cxn modelId="{A11B72B0-6475-1E4A-A560-390C099CE9F1}" type="presParOf" srcId="{5B563556-0A27-0A47-9CCC-8C6AAC0C1F90}" destId="{7C1427E6-8ED8-EF4F-9928-A4BD6E10530A}" srcOrd="3" destOrd="0" presId="urn:microsoft.com/office/officeart/2005/8/layout/funnel1"/>
    <dgm:cxn modelId="{D6C7D2E0-6D7A-EF48-A210-87CFD932B42D}" type="presParOf" srcId="{5B563556-0A27-0A47-9CCC-8C6AAC0C1F90}" destId="{821BE877-ACC9-8149-ABF5-94A4D4DE6E8A}" srcOrd="4" destOrd="0" presId="urn:microsoft.com/office/officeart/2005/8/layout/funnel1"/>
    <dgm:cxn modelId="{2176079C-4B46-F640-8906-D5D0C6E8012B}" type="presParOf" srcId="{5B563556-0A27-0A47-9CCC-8C6AAC0C1F90}" destId="{03160929-3723-A249-BAD9-55092D167C2E}" srcOrd="5" destOrd="0" presId="urn:microsoft.com/office/officeart/2005/8/layout/funnel1"/>
    <dgm:cxn modelId="{6289FABC-3555-2243-AD22-2483857823B6}" type="presParOf" srcId="{5B563556-0A27-0A47-9CCC-8C6AAC0C1F90}" destId="{2BEEC4BC-1E9B-6341-8B3F-D771B6D084B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38CC64-BF33-B44C-86BC-0E2D883501E5}" type="doc">
      <dgm:prSet loTypeId="urn:microsoft.com/office/officeart/2005/8/layout/funnel1" loCatId="" qsTypeId="urn:microsoft.com/office/officeart/2005/8/quickstyle/simple1" qsCatId="simple" csTypeId="urn:microsoft.com/office/officeart/2005/8/colors/colorful2" csCatId="colorful" phldr="1"/>
      <dgm:spPr/>
      <dgm:t>
        <a:bodyPr/>
        <a:lstStyle/>
        <a:p>
          <a:endParaRPr lang="en-GB"/>
        </a:p>
      </dgm:t>
    </dgm:pt>
    <dgm:pt modelId="{AE532110-BD51-C541-9BE6-CFFC3BC63C8C}">
      <dgm:prSet phldrT="[Text]"/>
      <dgm:spPr/>
      <dgm:t>
        <a:bodyPr/>
        <a:lstStyle/>
        <a:p>
          <a:r>
            <a:rPr lang="en-GB" dirty="0">
              <a:solidFill>
                <a:schemeClr val="tx1"/>
              </a:solidFill>
            </a:rPr>
            <a:t>AFM</a:t>
          </a:r>
        </a:p>
        <a:p>
          <a:r>
            <a:rPr lang="en-GB" dirty="0">
              <a:solidFill>
                <a:schemeClr val="tx1"/>
              </a:solidFill>
            </a:rPr>
            <a:t>Feedback</a:t>
          </a:r>
        </a:p>
      </dgm:t>
    </dgm:pt>
    <dgm:pt modelId="{D6A1F5DF-6992-7549-9419-6E601CAFA1CC}" type="parTrans" cxnId="{C61D944B-D300-A142-BA05-EF02F803C83D}">
      <dgm:prSet/>
      <dgm:spPr/>
      <dgm:t>
        <a:bodyPr/>
        <a:lstStyle/>
        <a:p>
          <a:endParaRPr lang="en-GB"/>
        </a:p>
      </dgm:t>
    </dgm:pt>
    <dgm:pt modelId="{4E5AAA78-1EE1-0D4D-9A3D-FBC5E7AA504B}" type="sibTrans" cxnId="{C61D944B-D300-A142-BA05-EF02F803C83D}">
      <dgm:prSet/>
      <dgm:spPr/>
      <dgm:t>
        <a:bodyPr/>
        <a:lstStyle/>
        <a:p>
          <a:endParaRPr lang="en-GB"/>
        </a:p>
      </dgm:t>
    </dgm:pt>
    <dgm:pt modelId="{11FAB98B-4D05-E049-BAAA-49E26AC00645}">
      <dgm:prSet phldrT="[Text]"/>
      <dgm:spPr/>
      <dgm:t>
        <a:bodyPr/>
        <a:lstStyle/>
        <a:p>
          <a:r>
            <a:rPr lang="en-GB" dirty="0">
              <a:solidFill>
                <a:schemeClr val="tx1"/>
              </a:solidFill>
            </a:rPr>
            <a:t>Research studies</a:t>
          </a:r>
        </a:p>
      </dgm:t>
    </dgm:pt>
    <dgm:pt modelId="{5BE71E11-55D5-E149-A476-10AAD1B18045}" type="parTrans" cxnId="{582CB71C-5E31-9F4E-A169-E4B766DD0751}">
      <dgm:prSet/>
      <dgm:spPr/>
      <dgm:t>
        <a:bodyPr/>
        <a:lstStyle/>
        <a:p>
          <a:endParaRPr lang="en-GB"/>
        </a:p>
      </dgm:t>
    </dgm:pt>
    <dgm:pt modelId="{D03933D2-A97E-B342-89AC-1F52F9410AAF}" type="sibTrans" cxnId="{582CB71C-5E31-9F4E-A169-E4B766DD0751}">
      <dgm:prSet/>
      <dgm:spPr/>
      <dgm:t>
        <a:bodyPr/>
        <a:lstStyle/>
        <a:p>
          <a:endParaRPr lang="en-GB"/>
        </a:p>
      </dgm:t>
    </dgm:pt>
    <dgm:pt modelId="{096E5603-F112-DF4F-8CE4-66B2CC9CAB5E}">
      <dgm:prSet phldrT="[Text]"/>
      <dgm:spPr/>
      <dgm:t>
        <a:bodyPr/>
        <a:lstStyle/>
        <a:p>
          <a:r>
            <a:rPr lang="en-GB" dirty="0">
              <a:solidFill>
                <a:schemeClr val="tx1"/>
              </a:solidFill>
            </a:rPr>
            <a:t>Practitioner</a:t>
          </a:r>
        </a:p>
        <a:p>
          <a:r>
            <a:rPr lang="en-GB" dirty="0">
              <a:solidFill>
                <a:schemeClr val="tx1"/>
              </a:solidFill>
            </a:rPr>
            <a:t>Feedback</a:t>
          </a:r>
        </a:p>
      </dgm:t>
    </dgm:pt>
    <dgm:pt modelId="{F0856579-27A0-D74E-8F08-0E97EE3B18B0}" type="parTrans" cxnId="{6220AFD8-2F82-D542-B6CF-D3551635CA53}">
      <dgm:prSet/>
      <dgm:spPr/>
      <dgm:t>
        <a:bodyPr/>
        <a:lstStyle/>
        <a:p>
          <a:endParaRPr lang="en-GB"/>
        </a:p>
      </dgm:t>
    </dgm:pt>
    <dgm:pt modelId="{DE632C06-E479-554D-904C-E8001334FE44}" type="sibTrans" cxnId="{6220AFD8-2F82-D542-B6CF-D3551635CA53}">
      <dgm:prSet/>
      <dgm:spPr/>
      <dgm:t>
        <a:bodyPr/>
        <a:lstStyle/>
        <a:p>
          <a:endParaRPr lang="en-GB"/>
        </a:p>
      </dgm:t>
    </dgm:pt>
    <dgm:pt modelId="{E5DFB0E5-EE04-A044-99BC-8CB043540DB7}">
      <dgm:prSet phldrT="[Text]" custT="1"/>
      <dgm:spPr/>
      <dgm:t>
        <a:bodyPr/>
        <a:lstStyle/>
        <a:p>
          <a:r>
            <a:rPr lang="en-GB" sz="2800" dirty="0"/>
            <a:t>Plus this routine data collection = Powerful evidence</a:t>
          </a:r>
        </a:p>
      </dgm:t>
    </dgm:pt>
    <dgm:pt modelId="{24E4F893-C45D-084C-B1DA-EF123942834D}" type="parTrans" cxnId="{72254C07-16B9-E94D-8AD8-6AC4F7DF1C99}">
      <dgm:prSet/>
      <dgm:spPr/>
      <dgm:t>
        <a:bodyPr/>
        <a:lstStyle/>
        <a:p>
          <a:endParaRPr lang="en-GB"/>
        </a:p>
      </dgm:t>
    </dgm:pt>
    <dgm:pt modelId="{2EA6DE34-28CA-884F-9A54-8F9F5299DDE8}" type="sibTrans" cxnId="{72254C07-16B9-E94D-8AD8-6AC4F7DF1C99}">
      <dgm:prSet/>
      <dgm:spPr/>
      <dgm:t>
        <a:bodyPr/>
        <a:lstStyle/>
        <a:p>
          <a:endParaRPr lang="en-GB"/>
        </a:p>
      </dgm:t>
    </dgm:pt>
    <dgm:pt modelId="{5B563556-0A27-0A47-9CCC-8C6AAC0C1F90}" type="pres">
      <dgm:prSet presAssocID="{CE38CC64-BF33-B44C-86BC-0E2D883501E5}" presName="Name0" presStyleCnt="0">
        <dgm:presLayoutVars>
          <dgm:chMax val="4"/>
          <dgm:resizeHandles val="exact"/>
        </dgm:presLayoutVars>
      </dgm:prSet>
      <dgm:spPr/>
    </dgm:pt>
    <dgm:pt modelId="{145DF4FA-7C80-9747-9A19-C38C326A8D6A}" type="pres">
      <dgm:prSet presAssocID="{CE38CC64-BF33-B44C-86BC-0E2D883501E5}" presName="ellipse" presStyleLbl="trBgShp" presStyleIdx="0" presStyleCnt="1"/>
      <dgm:spPr/>
    </dgm:pt>
    <dgm:pt modelId="{799659F2-3139-3548-94AC-E488C2C898D4}" type="pres">
      <dgm:prSet presAssocID="{CE38CC64-BF33-B44C-86BC-0E2D883501E5}" presName="arrow1" presStyleLbl="fgShp" presStyleIdx="0" presStyleCnt="1" custScaleY="215964"/>
      <dgm:spPr/>
    </dgm:pt>
    <dgm:pt modelId="{564EFB45-CA0D-A247-927F-85B48AABF1B8}" type="pres">
      <dgm:prSet presAssocID="{CE38CC64-BF33-B44C-86BC-0E2D883501E5}" presName="rectangle" presStyleLbl="revTx" presStyleIdx="0" presStyleCnt="1" custScaleX="102846" custScaleY="145797">
        <dgm:presLayoutVars>
          <dgm:bulletEnabled val="1"/>
        </dgm:presLayoutVars>
      </dgm:prSet>
      <dgm:spPr/>
    </dgm:pt>
    <dgm:pt modelId="{7C1427E6-8ED8-EF4F-9928-A4BD6E10530A}" type="pres">
      <dgm:prSet presAssocID="{11FAB98B-4D05-E049-BAAA-49E26AC00645}" presName="item1" presStyleLbl="node1" presStyleIdx="0" presStyleCnt="3">
        <dgm:presLayoutVars>
          <dgm:bulletEnabled val="1"/>
        </dgm:presLayoutVars>
      </dgm:prSet>
      <dgm:spPr/>
    </dgm:pt>
    <dgm:pt modelId="{821BE877-ACC9-8149-ABF5-94A4D4DE6E8A}" type="pres">
      <dgm:prSet presAssocID="{096E5603-F112-DF4F-8CE4-66B2CC9CAB5E}" presName="item2" presStyleLbl="node1" presStyleIdx="1" presStyleCnt="3">
        <dgm:presLayoutVars>
          <dgm:bulletEnabled val="1"/>
        </dgm:presLayoutVars>
      </dgm:prSet>
      <dgm:spPr/>
    </dgm:pt>
    <dgm:pt modelId="{03160929-3723-A249-BAD9-55092D167C2E}" type="pres">
      <dgm:prSet presAssocID="{E5DFB0E5-EE04-A044-99BC-8CB043540DB7}" presName="item3" presStyleLbl="node1" presStyleIdx="2" presStyleCnt="3">
        <dgm:presLayoutVars>
          <dgm:bulletEnabled val="1"/>
        </dgm:presLayoutVars>
      </dgm:prSet>
      <dgm:spPr/>
    </dgm:pt>
    <dgm:pt modelId="{2BEEC4BC-1E9B-6341-8B3F-D771B6D084B2}" type="pres">
      <dgm:prSet presAssocID="{CE38CC64-BF33-B44C-86BC-0E2D883501E5}" presName="funnel" presStyleLbl="trAlignAcc1" presStyleIdx="0" presStyleCnt="1" custScaleX="95821" custScaleY="75817" custLinFactNeighborX="306" custLinFactNeighborY="-911"/>
      <dgm:spPr/>
    </dgm:pt>
  </dgm:ptLst>
  <dgm:cxnLst>
    <dgm:cxn modelId="{72254C07-16B9-E94D-8AD8-6AC4F7DF1C99}" srcId="{CE38CC64-BF33-B44C-86BC-0E2D883501E5}" destId="{E5DFB0E5-EE04-A044-99BC-8CB043540DB7}" srcOrd="3" destOrd="0" parTransId="{24E4F893-C45D-084C-B1DA-EF123942834D}" sibTransId="{2EA6DE34-28CA-884F-9A54-8F9F5299DDE8}"/>
    <dgm:cxn modelId="{582CB71C-5E31-9F4E-A169-E4B766DD0751}" srcId="{CE38CC64-BF33-B44C-86BC-0E2D883501E5}" destId="{11FAB98B-4D05-E049-BAAA-49E26AC00645}" srcOrd="1" destOrd="0" parTransId="{5BE71E11-55D5-E149-A476-10AAD1B18045}" sibTransId="{D03933D2-A97E-B342-89AC-1F52F9410AAF}"/>
    <dgm:cxn modelId="{DCE7E51F-C7A5-9E40-92F1-63B0AD07E375}" type="presOf" srcId="{AE532110-BD51-C541-9BE6-CFFC3BC63C8C}" destId="{03160929-3723-A249-BAD9-55092D167C2E}" srcOrd="0" destOrd="0" presId="urn:microsoft.com/office/officeart/2005/8/layout/funnel1"/>
    <dgm:cxn modelId="{C61D944B-D300-A142-BA05-EF02F803C83D}" srcId="{CE38CC64-BF33-B44C-86BC-0E2D883501E5}" destId="{AE532110-BD51-C541-9BE6-CFFC3BC63C8C}" srcOrd="0" destOrd="0" parTransId="{D6A1F5DF-6992-7549-9419-6E601CAFA1CC}" sibTransId="{4E5AAA78-1EE1-0D4D-9A3D-FBC5E7AA504B}"/>
    <dgm:cxn modelId="{65711E95-397C-964C-B936-F5A2BA2D3E16}" type="presOf" srcId="{096E5603-F112-DF4F-8CE4-66B2CC9CAB5E}" destId="{7C1427E6-8ED8-EF4F-9928-A4BD6E10530A}" srcOrd="0" destOrd="0" presId="urn:microsoft.com/office/officeart/2005/8/layout/funnel1"/>
    <dgm:cxn modelId="{DB6874A2-278B-C045-8C1A-231C786C8DE8}" type="presOf" srcId="{E5DFB0E5-EE04-A044-99BC-8CB043540DB7}" destId="{564EFB45-CA0D-A247-927F-85B48AABF1B8}" srcOrd="0" destOrd="0" presId="urn:microsoft.com/office/officeart/2005/8/layout/funnel1"/>
    <dgm:cxn modelId="{09ECABBD-E0C4-CE44-A533-A770FAD0C427}" type="presOf" srcId="{CE38CC64-BF33-B44C-86BC-0E2D883501E5}" destId="{5B563556-0A27-0A47-9CCC-8C6AAC0C1F90}" srcOrd="0" destOrd="0" presId="urn:microsoft.com/office/officeart/2005/8/layout/funnel1"/>
    <dgm:cxn modelId="{72A307D3-FC9F-074C-8AA0-D2A01F5FF0D6}" type="presOf" srcId="{11FAB98B-4D05-E049-BAAA-49E26AC00645}" destId="{821BE877-ACC9-8149-ABF5-94A4D4DE6E8A}" srcOrd="0" destOrd="0" presId="urn:microsoft.com/office/officeart/2005/8/layout/funnel1"/>
    <dgm:cxn modelId="{6220AFD8-2F82-D542-B6CF-D3551635CA53}" srcId="{CE38CC64-BF33-B44C-86BC-0E2D883501E5}" destId="{096E5603-F112-DF4F-8CE4-66B2CC9CAB5E}" srcOrd="2" destOrd="0" parTransId="{F0856579-27A0-D74E-8F08-0E97EE3B18B0}" sibTransId="{DE632C06-E479-554D-904C-E8001334FE44}"/>
    <dgm:cxn modelId="{357429F7-003B-5049-8138-62213610F3B2}" type="presParOf" srcId="{5B563556-0A27-0A47-9CCC-8C6AAC0C1F90}" destId="{145DF4FA-7C80-9747-9A19-C38C326A8D6A}" srcOrd="0" destOrd="0" presId="urn:microsoft.com/office/officeart/2005/8/layout/funnel1"/>
    <dgm:cxn modelId="{A4864631-00BC-B946-8208-1C527BF08E02}" type="presParOf" srcId="{5B563556-0A27-0A47-9CCC-8C6AAC0C1F90}" destId="{799659F2-3139-3548-94AC-E488C2C898D4}" srcOrd="1" destOrd="0" presId="urn:microsoft.com/office/officeart/2005/8/layout/funnel1"/>
    <dgm:cxn modelId="{4A76FBEE-2425-554F-B98E-20DF8B3A9AA9}" type="presParOf" srcId="{5B563556-0A27-0A47-9CCC-8C6AAC0C1F90}" destId="{564EFB45-CA0D-A247-927F-85B48AABF1B8}" srcOrd="2" destOrd="0" presId="urn:microsoft.com/office/officeart/2005/8/layout/funnel1"/>
    <dgm:cxn modelId="{A11B72B0-6475-1E4A-A560-390C099CE9F1}" type="presParOf" srcId="{5B563556-0A27-0A47-9CCC-8C6AAC0C1F90}" destId="{7C1427E6-8ED8-EF4F-9928-A4BD6E10530A}" srcOrd="3" destOrd="0" presId="urn:microsoft.com/office/officeart/2005/8/layout/funnel1"/>
    <dgm:cxn modelId="{D6C7D2E0-6D7A-EF48-A210-87CFD932B42D}" type="presParOf" srcId="{5B563556-0A27-0A47-9CCC-8C6AAC0C1F90}" destId="{821BE877-ACC9-8149-ABF5-94A4D4DE6E8A}" srcOrd="4" destOrd="0" presId="urn:microsoft.com/office/officeart/2005/8/layout/funnel1"/>
    <dgm:cxn modelId="{2176079C-4B46-F640-8906-D5D0C6E8012B}" type="presParOf" srcId="{5B563556-0A27-0A47-9CCC-8C6AAC0C1F90}" destId="{03160929-3723-A249-BAD9-55092D167C2E}" srcOrd="5" destOrd="0" presId="urn:microsoft.com/office/officeart/2005/8/layout/funnel1"/>
    <dgm:cxn modelId="{6289FABC-3555-2243-AD22-2483857823B6}" type="presParOf" srcId="{5B563556-0A27-0A47-9CCC-8C6AAC0C1F90}" destId="{2BEEC4BC-1E9B-6341-8B3F-D771B6D084B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DF4FA-7C80-9747-9A19-C38C326A8D6A}">
      <dsp:nvSpPr>
        <dsp:cNvPr id="0" name=""/>
        <dsp:cNvSpPr/>
      </dsp:nvSpPr>
      <dsp:spPr>
        <a:xfrm>
          <a:off x="1704270" y="11427"/>
          <a:ext cx="4676662" cy="1624143"/>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9659F2-3139-3548-94AC-E488C2C898D4}">
      <dsp:nvSpPr>
        <dsp:cNvPr id="0" name=""/>
        <dsp:cNvSpPr/>
      </dsp:nvSpPr>
      <dsp:spPr>
        <a:xfrm>
          <a:off x="3596687" y="3652078"/>
          <a:ext cx="906330" cy="1252701"/>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EFB45-CA0D-A247-927F-85B48AABF1B8}">
      <dsp:nvSpPr>
        <dsp:cNvPr id="0" name=""/>
        <dsp:cNvSpPr/>
      </dsp:nvSpPr>
      <dsp:spPr>
        <a:xfrm>
          <a:off x="1812754" y="4203401"/>
          <a:ext cx="4474195" cy="1585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Plus this routine data collection = Powerful evidence</a:t>
          </a:r>
        </a:p>
      </dsp:txBody>
      <dsp:txXfrm>
        <a:off x="1812754" y="4203401"/>
        <a:ext cx="4474195" cy="1585682"/>
      </dsp:txXfrm>
    </dsp:sp>
    <dsp:sp modelId="{7C1427E6-8ED8-EF4F-9928-A4BD6E10530A}">
      <dsp:nvSpPr>
        <dsp:cNvPr id="0" name=""/>
        <dsp:cNvSpPr/>
      </dsp:nvSpPr>
      <dsp:spPr>
        <a:xfrm>
          <a:off x="3404545" y="1761007"/>
          <a:ext cx="1631394" cy="163139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Practitioner</a:t>
          </a:r>
        </a:p>
        <a:p>
          <a:pPr marL="0" lvl="0" indent="0" algn="ctr" defTabSz="800100">
            <a:lnSpc>
              <a:spcPct val="90000"/>
            </a:lnSpc>
            <a:spcBef>
              <a:spcPct val="0"/>
            </a:spcBef>
            <a:spcAft>
              <a:spcPct val="35000"/>
            </a:spcAft>
            <a:buNone/>
          </a:pPr>
          <a:r>
            <a:rPr lang="en-GB" sz="1800" kern="1200" dirty="0">
              <a:solidFill>
                <a:schemeClr val="tx1"/>
              </a:solidFill>
            </a:rPr>
            <a:t>Feedback</a:t>
          </a:r>
        </a:p>
      </dsp:txBody>
      <dsp:txXfrm>
        <a:off x="3643457" y="1999919"/>
        <a:ext cx="1153570" cy="1153570"/>
      </dsp:txXfrm>
    </dsp:sp>
    <dsp:sp modelId="{821BE877-ACC9-8149-ABF5-94A4D4DE6E8A}">
      <dsp:nvSpPr>
        <dsp:cNvPr id="0" name=""/>
        <dsp:cNvSpPr/>
      </dsp:nvSpPr>
      <dsp:spPr>
        <a:xfrm>
          <a:off x="2237192" y="537099"/>
          <a:ext cx="1631394" cy="1631394"/>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Research studies</a:t>
          </a:r>
        </a:p>
      </dsp:txBody>
      <dsp:txXfrm>
        <a:off x="2476104" y="776011"/>
        <a:ext cx="1153570" cy="1153570"/>
      </dsp:txXfrm>
    </dsp:sp>
    <dsp:sp modelId="{03160929-3723-A249-BAD9-55092D167C2E}">
      <dsp:nvSpPr>
        <dsp:cNvPr id="0" name=""/>
        <dsp:cNvSpPr/>
      </dsp:nvSpPr>
      <dsp:spPr>
        <a:xfrm>
          <a:off x="3904839" y="142664"/>
          <a:ext cx="1631394" cy="1631394"/>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AFM</a:t>
          </a:r>
        </a:p>
        <a:p>
          <a:pPr marL="0" lvl="0" indent="0" algn="ctr" defTabSz="800100">
            <a:lnSpc>
              <a:spcPct val="90000"/>
            </a:lnSpc>
            <a:spcBef>
              <a:spcPct val="0"/>
            </a:spcBef>
            <a:spcAft>
              <a:spcPct val="35000"/>
            </a:spcAft>
            <a:buNone/>
          </a:pPr>
          <a:r>
            <a:rPr lang="en-GB" sz="1800" kern="1200" dirty="0">
              <a:solidFill>
                <a:schemeClr val="tx1"/>
              </a:solidFill>
            </a:rPr>
            <a:t>Feedback</a:t>
          </a:r>
        </a:p>
      </dsp:txBody>
      <dsp:txXfrm>
        <a:off x="4143751" y="381576"/>
        <a:ext cx="1153570" cy="1153570"/>
      </dsp:txXfrm>
    </dsp:sp>
    <dsp:sp modelId="{2BEEC4BC-1E9B-6341-8B3F-D771B6D084B2}">
      <dsp:nvSpPr>
        <dsp:cNvPr id="0" name=""/>
        <dsp:cNvSpPr/>
      </dsp:nvSpPr>
      <dsp:spPr>
        <a:xfrm>
          <a:off x="1633710" y="266003"/>
          <a:ext cx="4863345" cy="3078441"/>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DF4FA-7C80-9747-9A19-C38C326A8D6A}">
      <dsp:nvSpPr>
        <dsp:cNvPr id="0" name=""/>
        <dsp:cNvSpPr/>
      </dsp:nvSpPr>
      <dsp:spPr>
        <a:xfrm>
          <a:off x="1704270" y="11427"/>
          <a:ext cx="4676662" cy="1624143"/>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9659F2-3139-3548-94AC-E488C2C898D4}">
      <dsp:nvSpPr>
        <dsp:cNvPr id="0" name=""/>
        <dsp:cNvSpPr/>
      </dsp:nvSpPr>
      <dsp:spPr>
        <a:xfrm>
          <a:off x="3596687" y="3652078"/>
          <a:ext cx="906330" cy="1252701"/>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EFB45-CA0D-A247-927F-85B48AABF1B8}">
      <dsp:nvSpPr>
        <dsp:cNvPr id="0" name=""/>
        <dsp:cNvSpPr/>
      </dsp:nvSpPr>
      <dsp:spPr>
        <a:xfrm>
          <a:off x="1812754" y="4203401"/>
          <a:ext cx="4474195" cy="1585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Plus this routine data collection = Powerful evidence</a:t>
          </a:r>
        </a:p>
      </dsp:txBody>
      <dsp:txXfrm>
        <a:off x="1812754" y="4203401"/>
        <a:ext cx="4474195" cy="1585682"/>
      </dsp:txXfrm>
    </dsp:sp>
    <dsp:sp modelId="{7C1427E6-8ED8-EF4F-9928-A4BD6E10530A}">
      <dsp:nvSpPr>
        <dsp:cNvPr id="0" name=""/>
        <dsp:cNvSpPr/>
      </dsp:nvSpPr>
      <dsp:spPr>
        <a:xfrm>
          <a:off x="3404545" y="1761007"/>
          <a:ext cx="1631394" cy="163139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Practitioner</a:t>
          </a:r>
        </a:p>
        <a:p>
          <a:pPr marL="0" lvl="0" indent="0" algn="ctr" defTabSz="800100">
            <a:lnSpc>
              <a:spcPct val="90000"/>
            </a:lnSpc>
            <a:spcBef>
              <a:spcPct val="0"/>
            </a:spcBef>
            <a:spcAft>
              <a:spcPct val="35000"/>
            </a:spcAft>
            <a:buNone/>
          </a:pPr>
          <a:r>
            <a:rPr lang="en-GB" sz="1800" kern="1200" dirty="0">
              <a:solidFill>
                <a:schemeClr val="tx1"/>
              </a:solidFill>
            </a:rPr>
            <a:t>Feedback</a:t>
          </a:r>
        </a:p>
      </dsp:txBody>
      <dsp:txXfrm>
        <a:off x="3643457" y="1999919"/>
        <a:ext cx="1153570" cy="1153570"/>
      </dsp:txXfrm>
    </dsp:sp>
    <dsp:sp modelId="{821BE877-ACC9-8149-ABF5-94A4D4DE6E8A}">
      <dsp:nvSpPr>
        <dsp:cNvPr id="0" name=""/>
        <dsp:cNvSpPr/>
      </dsp:nvSpPr>
      <dsp:spPr>
        <a:xfrm>
          <a:off x="2237192" y="537099"/>
          <a:ext cx="1631394" cy="1631394"/>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Research studies</a:t>
          </a:r>
        </a:p>
      </dsp:txBody>
      <dsp:txXfrm>
        <a:off x="2476104" y="776011"/>
        <a:ext cx="1153570" cy="1153570"/>
      </dsp:txXfrm>
    </dsp:sp>
    <dsp:sp modelId="{03160929-3723-A249-BAD9-55092D167C2E}">
      <dsp:nvSpPr>
        <dsp:cNvPr id="0" name=""/>
        <dsp:cNvSpPr/>
      </dsp:nvSpPr>
      <dsp:spPr>
        <a:xfrm>
          <a:off x="3904839" y="142664"/>
          <a:ext cx="1631394" cy="1631394"/>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AFM</a:t>
          </a:r>
        </a:p>
        <a:p>
          <a:pPr marL="0" lvl="0" indent="0" algn="ctr" defTabSz="800100">
            <a:lnSpc>
              <a:spcPct val="90000"/>
            </a:lnSpc>
            <a:spcBef>
              <a:spcPct val="0"/>
            </a:spcBef>
            <a:spcAft>
              <a:spcPct val="35000"/>
            </a:spcAft>
            <a:buNone/>
          </a:pPr>
          <a:r>
            <a:rPr lang="en-GB" sz="1800" kern="1200" dirty="0">
              <a:solidFill>
                <a:schemeClr val="tx1"/>
              </a:solidFill>
            </a:rPr>
            <a:t>Feedback</a:t>
          </a:r>
        </a:p>
      </dsp:txBody>
      <dsp:txXfrm>
        <a:off x="4143751" y="381576"/>
        <a:ext cx="1153570" cy="1153570"/>
      </dsp:txXfrm>
    </dsp:sp>
    <dsp:sp modelId="{2BEEC4BC-1E9B-6341-8B3F-D771B6D084B2}">
      <dsp:nvSpPr>
        <dsp:cNvPr id="0" name=""/>
        <dsp:cNvSpPr/>
      </dsp:nvSpPr>
      <dsp:spPr>
        <a:xfrm>
          <a:off x="1633710" y="266003"/>
          <a:ext cx="4863345" cy="3078441"/>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1FDDC-F71A-3F4B-B8F1-DFE884437403}" type="datetimeFigureOut">
              <a:rPr lang="en-US" smtClean="0"/>
              <a:t>6/12/2023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BDC5E-6E13-474E-AA81-94E904E2121C}" type="slidenum">
              <a:rPr lang="en-US" smtClean="0"/>
              <a:t>‹#›</a:t>
            </a:fld>
            <a:endParaRPr lang="en-US"/>
          </a:p>
        </p:txBody>
      </p:sp>
    </p:spTree>
    <p:extLst>
      <p:ext uri="{BB962C8B-B14F-4D97-AF65-F5344CB8AC3E}">
        <p14:creationId xmlns:p14="http://schemas.microsoft.com/office/powerpoint/2010/main" val="2872231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DC5E-6E13-474E-AA81-94E904E2121C}" type="slidenum">
              <a:rPr lang="en-US" smtClean="0"/>
              <a:t>2</a:t>
            </a:fld>
            <a:endParaRPr lang="en-US"/>
          </a:p>
        </p:txBody>
      </p:sp>
    </p:spTree>
    <p:extLst>
      <p:ext uri="{BB962C8B-B14F-4D97-AF65-F5344CB8AC3E}">
        <p14:creationId xmlns:p14="http://schemas.microsoft.com/office/powerpoint/2010/main" val="1360512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DC5E-6E13-474E-AA81-94E904E2121C}" type="slidenum">
              <a:rPr lang="en-US" smtClean="0"/>
              <a:t>18</a:t>
            </a:fld>
            <a:endParaRPr lang="en-US"/>
          </a:p>
        </p:txBody>
      </p:sp>
    </p:spTree>
    <p:extLst>
      <p:ext uri="{BB962C8B-B14F-4D97-AF65-F5344CB8AC3E}">
        <p14:creationId xmlns:p14="http://schemas.microsoft.com/office/powerpoint/2010/main" val="4028257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DC5E-6E13-474E-AA81-94E904E2121C}" type="slidenum">
              <a:rPr lang="en-US" smtClean="0"/>
              <a:t>19</a:t>
            </a:fld>
            <a:endParaRPr lang="en-US"/>
          </a:p>
        </p:txBody>
      </p:sp>
    </p:spTree>
    <p:extLst>
      <p:ext uri="{BB962C8B-B14F-4D97-AF65-F5344CB8AC3E}">
        <p14:creationId xmlns:p14="http://schemas.microsoft.com/office/powerpoint/2010/main" val="3621674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Holland – 94% Dutch Netherlands vs 77% in general population.</a:t>
            </a:r>
          </a:p>
          <a:p>
            <a:r>
              <a:rPr lang="en-US" dirty="0"/>
              <a:t>England - TP – 3% non-White; Leeds – 7% non-White vs England – 18% non-White</a:t>
            </a:r>
          </a:p>
          <a:p>
            <a:r>
              <a:rPr lang="en-US" dirty="0"/>
              <a:t>Scotland - </a:t>
            </a:r>
            <a:r>
              <a:rPr lang="en-US" dirty="0" err="1"/>
              <a:t>DWAW</a:t>
            </a:r>
            <a:r>
              <a:rPr lang="en-US" dirty="0"/>
              <a:t> – 3% non-White; vs  4.5% in </a:t>
            </a:r>
            <a:r>
              <a:rPr lang="en-US" dirty="0" err="1"/>
              <a:t>generalpopulation</a:t>
            </a:r>
            <a:endParaRPr lang="en-US" dirty="0"/>
          </a:p>
          <a:p>
            <a:r>
              <a:rPr lang="en-US" dirty="0"/>
              <a:t>NI – 100% White vs 3.4% </a:t>
            </a:r>
            <a:r>
              <a:rPr lang="en-US" dirty="0" err="1"/>
              <a:t>BMEG</a:t>
            </a:r>
            <a:endParaRPr lang="en-US" dirty="0"/>
          </a:p>
          <a:p>
            <a:r>
              <a:rPr lang="en-US" dirty="0"/>
              <a:t>Ireland – NFSN – 100% White; </a:t>
            </a:r>
            <a:r>
              <a:rPr lang="en-US" dirty="0" err="1"/>
              <a:t>C&amp;F</a:t>
            </a:r>
            <a:r>
              <a:rPr lang="en-US" dirty="0"/>
              <a:t> – 89% White vs 85.7% in general population</a:t>
            </a:r>
          </a:p>
        </p:txBody>
      </p:sp>
      <p:sp>
        <p:nvSpPr>
          <p:cNvPr id="4" name="Slide Number Placeholder 3"/>
          <p:cNvSpPr>
            <a:spLocks noGrp="1"/>
          </p:cNvSpPr>
          <p:nvPr>
            <p:ph type="sldNum" sz="quarter" idx="5"/>
          </p:nvPr>
        </p:nvSpPr>
        <p:spPr/>
        <p:txBody>
          <a:bodyPr/>
          <a:lstStyle/>
          <a:p>
            <a:fld id="{07EBDC5E-6E13-474E-AA81-94E904E2121C}" type="slidenum">
              <a:rPr lang="en-US" smtClean="0"/>
              <a:t>20</a:t>
            </a:fld>
            <a:endParaRPr lang="en-US"/>
          </a:p>
        </p:txBody>
      </p:sp>
    </p:spTree>
    <p:extLst>
      <p:ext uri="{BB962C8B-B14F-4D97-AF65-F5344CB8AC3E}">
        <p14:creationId xmlns:p14="http://schemas.microsoft.com/office/powerpoint/2010/main" val="1502490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DC5E-6E13-474E-AA81-94E904E2121C}" type="slidenum">
              <a:rPr lang="en-US" smtClean="0"/>
              <a:t>21</a:t>
            </a:fld>
            <a:endParaRPr lang="en-US"/>
          </a:p>
        </p:txBody>
      </p:sp>
    </p:spTree>
    <p:extLst>
      <p:ext uri="{BB962C8B-B14F-4D97-AF65-F5344CB8AC3E}">
        <p14:creationId xmlns:p14="http://schemas.microsoft.com/office/powerpoint/2010/main" val="2505392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DC5E-6E13-474E-AA81-94E904E2121C}" type="slidenum">
              <a:rPr lang="en-US" smtClean="0"/>
              <a:t>22</a:t>
            </a:fld>
            <a:endParaRPr lang="en-US"/>
          </a:p>
        </p:txBody>
      </p:sp>
    </p:spTree>
    <p:extLst>
      <p:ext uri="{BB962C8B-B14F-4D97-AF65-F5344CB8AC3E}">
        <p14:creationId xmlns:p14="http://schemas.microsoft.com/office/powerpoint/2010/main" val="4197262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DC5E-6E13-474E-AA81-94E904E2121C}" type="slidenum">
              <a:rPr lang="en-US" smtClean="0"/>
              <a:t>3</a:t>
            </a:fld>
            <a:endParaRPr lang="en-US"/>
          </a:p>
        </p:txBody>
      </p:sp>
    </p:spTree>
    <p:extLst>
      <p:ext uri="{BB962C8B-B14F-4D97-AF65-F5344CB8AC3E}">
        <p14:creationId xmlns:p14="http://schemas.microsoft.com/office/powerpoint/2010/main" val="170106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DC5E-6E13-474E-AA81-94E904E2121C}" type="slidenum">
              <a:rPr lang="en-US" smtClean="0"/>
              <a:t>4</a:t>
            </a:fld>
            <a:endParaRPr lang="en-US"/>
          </a:p>
        </p:txBody>
      </p:sp>
    </p:spTree>
    <p:extLst>
      <p:ext uri="{BB962C8B-B14F-4D97-AF65-F5344CB8AC3E}">
        <p14:creationId xmlns:p14="http://schemas.microsoft.com/office/powerpoint/2010/main" val="2486286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DC5E-6E13-474E-AA81-94E904E2121C}" type="slidenum">
              <a:rPr lang="en-US" smtClean="0"/>
              <a:t>12</a:t>
            </a:fld>
            <a:endParaRPr lang="en-US"/>
          </a:p>
        </p:txBody>
      </p:sp>
    </p:spTree>
    <p:extLst>
      <p:ext uri="{BB962C8B-B14F-4D97-AF65-F5344CB8AC3E}">
        <p14:creationId xmlns:p14="http://schemas.microsoft.com/office/powerpoint/2010/main" val="3739017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DC5E-6E13-474E-AA81-94E904E2121C}" type="slidenum">
              <a:rPr lang="en-US" smtClean="0"/>
              <a:t>13</a:t>
            </a:fld>
            <a:endParaRPr lang="en-US"/>
          </a:p>
        </p:txBody>
      </p:sp>
    </p:spTree>
    <p:extLst>
      <p:ext uri="{BB962C8B-B14F-4D97-AF65-F5344CB8AC3E}">
        <p14:creationId xmlns:p14="http://schemas.microsoft.com/office/powerpoint/2010/main" val="217358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DC5E-6E13-474E-AA81-94E904E2121C}" type="slidenum">
              <a:rPr lang="en-US" smtClean="0"/>
              <a:t>14</a:t>
            </a:fld>
            <a:endParaRPr lang="en-US"/>
          </a:p>
        </p:txBody>
      </p:sp>
    </p:spTree>
    <p:extLst>
      <p:ext uri="{BB962C8B-B14F-4D97-AF65-F5344CB8AC3E}">
        <p14:creationId xmlns:p14="http://schemas.microsoft.com/office/powerpoint/2010/main" val="3066836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DC5E-6E13-474E-AA81-94E904E2121C}" type="slidenum">
              <a:rPr lang="en-US" smtClean="0"/>
              <a:t>15</a:t>
            </a:fld>
            <a:endParaRPr lang="en-US"/>
          </a:p>
        </p:txBody>
      </p:sp>
    </p:spTree>
    <p:extLst>
      <p:ext uri="{BB962C8B-B14F-4D97-AF65-F5344CB8AC3E}">
        <p14:creationId xmlns:p14="http://schemas.microsoft.com/office/powerpoint/2010/main" val="2560583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DC5E-6E13-474E-AA81-94E904E2121C}" type="slidenum">
              <a:rPr lang="en-US" smtClean="0"/>
              <a:t>16</a:t>
            </a:fld>
            <a:endParaRPr lang="en-US"/>
          </a:p>
        </p:txBody>
      </p:sp>
    </p:spTree>
    <p:extLst>
      <p:ext uri="{BB962C8B-B14F-4D97-AF65-F5344CB8AC3E}">
        <p14:creationId xmlns:p14="http://schemas.microsoft.com/office/powerpoint/2010/main" val="230367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EBDC5E-6E13-474E-AA81-94E904E2121C}" type="slidenum">
              <a:rPr lang="en-US" smtClean="0"/>
              <a:t>17</a:t>
            </a:fld>
            <a:endParaRPr lang="en-US"/>
          </a:p>
        </p:txBody>
      </p:sp>
    </p:spTree>
    <p:extLst>
      <p:ext uri="{BB962C8B-B14F-4D97-AF65-F5344CB8AC3E}">
        <p14:creationId xmlns:p14="http://schemas.microsoft.com/office/powerpoint/2010/main" val="2955497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E7CA-CD51-A386-86E1-69C2068541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B045C16-D6D0-4713-9120-2A68AE9020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7A689EF-3179-6992-AF3F-11456E08F631}"/>
              </a:ext>
            </a:extLst>
          </p:cNvPr>
          <p:cNvSpPr>
            <a:spLocks noGrp="1"/>
          </p:cNvSpPr>
          <p:nvPr>
            <p:ph type="dt" sz="half" idx="10"/>
          </p:nvPr>
        </p:nvSpPr>
        <p:spPr/>
        <p:txBody>
          <a:bodyPr/>
          <a:lstStyle/>
          <a:p>
            <a:fld id="{FBCB7299-22E5-1F46-A24E-67B68EA2C5DA}" type="datetimeFigureOut">
              <a:rPr lang="en-US" smtClean="0"/>
              <a:t>6/12/2023</a:t>
            </a:fld>
            <a:endParaRPr lang="en-US"/>
          </a:p>
        </p:txBody>
      </p:sp>
      <p:sp>
        <p:nvSpPr>
          <p:cNvPr id="5" name="Footer Placeholder 4">
            <a:extLst>
              <a:ext uri="{FF2B5EF4-FFF2-40B4-BE49-F238E27FC236}">
                <a16:creationId xmlns:a16="http://schemas.microsoft.com/office/drawing/2014/main" id="{F419F460-116C-EA04-DE33-35CE2CF13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2012E-0875-C591-827B-512179091EC6}"/>
              </a:ext>
            </a:extLst>
          </p:cNvPr>
          <p:cNvSpPr>
            <a:spLocks noGrp="1"/>
          </p:cNvSpPr>
          <p:nvPr>
            <p:ph type="sldNum" sz="quarter" idx="12"/>
          </p:nvPr>
        </p:nvSpPr>
        <p:spPr/>
        <p:txBody>
          <a:bodyPr/>
          <a:lstStyle/>
          <a:p>
            <a:fld id="{CB0CA3DC-FDD8-C84E-BC62-3588D7134E08}" type="slidenum">
              <a:rPr lang="en-US" smtClean="0"/>
              <a:t>‹#›</a:t>
            </a:fld>
            <a:endParaRPr lang="en-US"/>
          </a:p>
        </p:txBody>
      </p:sp>
    </p:spTree>
    <p:extLst>
      <p:ext uri="{BB962C8B-B14F-4D97-AF65-F5344CB8AC3E}">
        <p14:creationId xmlns:p14="http://schemas.microsoft.com/office/powerpoint/2010/main" val="182008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A687-1547-7A61-87D2-08C554D7DCD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6511237-170A-6420-0565-1EB6D972422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370532-4F4B-998C-1B68-923506C61A45}"/>
              </a:ext>
            </a:extLst>
          </p:cNvPr>
          <p:cNvSpPr>
            <a:spLocks noGrp="1"/>
          </p:cNvSpPr>
          <p:nvPr>
            <p:ph type="dt" sz="half" idx="10"/>
          </p:nvPr>
        </p:nvSpPr>
        <p:spPr/>
        <p:txBody>
          <a:bodyPr/>
          <a:lstStyle/>
          <a:p>
            <a:fld id="{FBCB7299-22E5-1F46-A24E-67B68EA2C5DA}" type="datetimeFigureOut">
              <a:rPr lang="en-US" smtClean="0"/>
              <a:t>6/12/2023</a:t>
            </a:fld>
            <a:endParaRPr lang="en-US"/>
          </a:p>
        </p:txBody>
      </p:sp>
      <p:sp>
        <p:nvSpPr>
          <p:cNvPr id="5" name="Footer Placeholder 4">
            <a:extLst>
              <a:ext uri="{FF2B5EF4-FFF2-40B4-BE49-F238E27FC236}">
                <a16:creationId xmlns:a16="http://schemas.microsoft.com/office/drawing/2014/main" id="{0E0422BE-D1EA-730B-F700-D0E9BA7E7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544F6-4C70-F165-81CB-8E65C1E9E022}"/>
              </a:ext>
            </a:extLst>
          </p:cNvPr>
          <p:cNvSpPr>
            <a:spLocks noGrp="1"/>
          </p:cNvSpPr>
          <p:nvPr>
            <p:ph type="sldNum" sz="quarter" idx="12"/>
          </p:nvPr>
        </p:nvSpPr>
        <p:spPr/>
        <p:txBody>
          <a:bodyPr/>
          <a:lstStyle/>
          <a:p>
            <a:fld id="{CB0CA3DC-FDD8-C84E-BC62-3588D7134E08}" type="slidenum">
              <a:rPr lang="en-US" smtClean="0"/>
              <a:t>‹#›</a:t>
            </a:fld>
            <a:endParaRPr lang="en-US"/>
          </a:p>
        </p:txBody>
      </p:sp>
    </p:spTree>
    <p:extLst>
      <p:ext uri="{BB962C8B-B14F-4D97-AF65-F5344CB8AC3E}">
        <p14:creationId xmlns:p14="http://schemas.microsoft.com/office/powerpoint/2010/main" val="181468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3B1FDA-2168-0555-EAA4-C8A4A27E1EB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CC72436-F6AD-E500-4601-E4555BCC89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85CF75-F74B-E2B9-A338-E6E8401125CB}"/>
              </a:ext>
            </a:extLst>
          </p:cNvPr>
          <p:cNvSpPr>
            <a:spLocks noGrp="1"/>
          </p:cNvSpPr>
          <p:nvPr>
            <p:ph type="dt" sz="half" idx="10"/>
          </p:nvPr>
        </p:nvSpPr>
        <p:spPr/>
        <p:txBody>
          <a:bodyPr/>
          <a:lstStyle/>
          <a:p>
            <a:fld id="{FBCB7299-22E5-1F46-A24E-67B68EA2C5DA}" type="datetimeFigureOut">
              <a:rPr lang="en-US" smtClean="0"/>
              <a:t>6/12/2023</a:t>
            </a:fld>
            <a:endParaRPr lang="en-US"/>
          </a:p>
        </p:txBody>
      </p:sp>
      <p:sp>
        <p:nvSpPr>
          <p:cNvPr id="5" name="Footer Placeholder 4">
            <a:extLst>
              <a:ext uri="{FF2B5EF4-FFF2-40B4-BE49-F238E27FC236}">
                <a16:creationId xmlns:a16="http://schemas.microsoft.com/office/drawing/2014/main" id="{83A0147B-41D8-7791-CDAE-CC1B6ECE3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D19AF-8C32-5C3E-A027-CE0823F5370C}"/>
              </a:ext>
            </a:extLst>
          </p:cNvPr>
          <p:cNvSpPr>
            <a:spLocks noGrp="1"/>
          </p:cNvSpPr>
          <p:nvPr>
            <p:ph type="sldNum" sz="quarter" idx="12"/>
          </p:nvPr>
        </p:nvSpPr>
        <p:spPr/>
        <p:txBody>
          <a:bodyPr/>
          <a:lstStyle/>
          <a:p>
            <a:fld id="{CB0CA3DC-FDD8-C84E-BC62-3588D7134E08}" type="slidenum">
              <a:rPr lang="en-US" smtClean="0"/>
              <a:t>‹#›</a:t>
            </a:fld>
            <a:endParaRPr lang="en-US"/>
          </a:p>
        </p:txBody>
      </p:sp>
    </p:spTree>
    <p:extLst>
      <p:ext uri="{BB962C8B-B14F-4D97-AF65-F5344CB8AC3E}">
        <p14:creationId xmlns:p14="http://schemas.microsoft.com/office/powerpoint/2010/main" val="334426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4D464-3C91-8C35-253F-2D5E4C5E831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C735244-4F7A-702B-3023-F9D14C947D5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3DA9F6-9A97-99B5-C7CA-50DE4F518788}"/>
              </a:ext>
            </a:extLst>
          </p:cNvPr>
          <p:cNvSpPr>
            <a:spLocks noGrp="1"/>
          </p:cNvSpPr>
          <p:nvPr>
            <p:ph type="dt" sz="half" idx="10"/>
          </p:nvPr>
        </p:nvSpPr>
        <p:spPr/>
        <p:txBody>
          <a:bodyPr/>
          <a:lstStyle/>
          <a:p>
            <a:fld id="{FBCB7299-22E5-1F46-A24E-67B68EA2C5DA}" type="datetimeFigureOut">
              <a:rPr lang="en-US" smtClean="0"/>
              <a:t>6/12/2023</a:t>
            </a:fld>
            <a:endParaRPr lang="en-US"/>
          </a:p>
        </p:txBody>
      </p:sp>
      <p:sp>
        <p:nvSpPr>
          <p:cNvPr id="5" name="Footer Placeholder 4">
            <a:extLst>
              <a:ext uri="{FF2B5EF4-FFF2-40B4-BE49-F238E27FC236}">
                <a16:creationId xmlns:a16="http://schemas.microsoft.com/office/drawing/2014/main" id="{C4E0CAF2-E157-E78C-118A-6432367DC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150B2-D60A-CB83-3818-91DE76CF306E}"/>
              </a:ext>
            </a:extLst>
          </p:cNvPr>
          <p:cNvSpPr>
            <a:spLocks noGrp="1"/>
          </p:cNvSpPr>
          <p:nvPr>
            <p:ph type="sldNum" sz="quarter" idx="12"/>
          </p:nvPr>
        </p:nvSpPr>
        <p:spPr/>
        <p:txBody>
          <a:bodyPr/>
          <a:lstStyle/>
          <a:p>
            <a:fld id="{CB0CA3DC-FDD8-C84E-BC62-3588D7134E08}" type="slidenum">
              <a:rPr lang="en-US" smtClean="0"/>
              <a:t>‹#›</a:t>
            </a:fld>
            <a:endParaRPr lang="en-US"/>
          </a:p>
        </p:txBody>
      </p:sp>
    </p:spTree>
    <p:extLst>
      <p:ext uri="{BB962C8B-B14F-4D97-AF65-F5344CB8AC3E}">
        <p14:creationId xmlns:p14="http://schemas.microsoft.com/office/powerpoint/2010/main" val="402904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9CAC-D81D-A814-8744-3123F3F33BD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7617F2A-64F2-28D2-1651-3F46564E97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3465234-1A32-52F0-362E-AA5836BD9E03}"/>
              </a:ext>
            </a:extLst>
          </p:cNvPr>
          <p:cNvSpPr>
            <a:spLocks noGrp="1"/>
          </p:cNvSpPr>
          <p:nvPr>
            <p:ph type="dt" sz="half" idx="10"/>
          </p:nvPr>
        </p:nvSpPr>
        <p:spPr/>
        <p:txBody>
          <a:bodyPr/>
          <a:lstStyle/>
          <a:p>
            <a:fld id="{FBCB7299-22E5-1F46-A24E-67B68EA2C5DA}" type="datetimeFigureOut">
              <a:rPr lang="en-US" smtClean="0"/>
              <a:t>6/12/2023</a:t>
            </a:fld>
            <a:endParaRPr lang="en-US"/>
          </a:p>
        </p:txBody>
      </p:sp>
      <p:sp>
        <p:nvSpPr>
          <p:cNvPr id="5" name="Footer Placeholder 4">
            <a:extLst>
              <a:ext uri="{FF2B5EF4-FFF2-40B4-BE49-F238E27FC236}">
                <a16:creationId xmlns:a16="http://schemas.microsoft.com/office/drawing/2014/main" id="{1BB046A4-94F9-3909-B226-1FFFFFF4C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4045C-C714-7C2E-95B1-FA125E5CE577}"/>
              </a:ext>
            </a:extLst>
          </p:cNvPr>
          <p:cNvSpPr>
            <a:spLocks noGrp="1"/>
          </p:cNvSpPr>
          <p:nvPr>
            <p:ph type="sldNum" sz="quarter" idx="12"/>
          </p:nvPr>
        </p:nvSpPr>
        <p:spPr/>
        <p:txBody>
          <a:bodyPr/>
          <a:lstStyle/>
          <a:p>
            <a:fld id="{CB0CA3DC-FDD8-C84E-BC62-3588D7134E08}" type="slidenum">
              <a:rPr lang="en-US" smtClean="0"/>
              <a:t>‹#›</a:t>
            </a:fld>
            <a:endParaRPr lang="en-US"/>
          </a:p>
        </p:txBody>
      </p:sp>
    </p:spTree>
    <p:extLst>
      <p:ext uri="{BB962C8B-B14F-4D97-AF65-F5344CB8AC3E}">
        <p14:creationId xmlns:p14="http://schemas.microsoft.com/office/powerpoint/2010/main" val="83784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9BA99-F694-DBB5-01FA-D9476C86455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2827EAB-F1B0-79B5-5D98-2282E214DB2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55FB0D6-E3C7-DB15-504D-5207493F789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58683C4-DDDD-004F-826C-F147E1737F5F}"/>
              </a:ext>
            </a:extLst>
          </p:cNvPr>
          <p:cNvSpPr>
            <a:spLocks noGrp="1"/>
          </p:cNvSpPr>
          <p:nvPr>
            <p:ph type="dt" sz="half" idx="10"/>
          </p:nvPr>
        </p:nvSpPr>
        <p:spPr/>
        <p:txBody>
          <a:bodyPr/>
          <a:lstStyle/>
          <a:p>
            <a:fld id="{FBCB7299-22E5-1F46-A24E-67B68EA2C5DA}" type="datetimeFigureOut">
              <a:rPr lang="en-US" smtClean="0"/>
              <a:t>6/12/2023</a:t>
            </a:fld>
            <a:endParaRPr lang="en-US"/>
          </a:p>
        </p:txBody>
      </p:sp>
      <p:sp>
        <p:nvSpPr>
          <p:cNvPr id="6" name="Footer Placeholder 5">
            <a:extLst>
              <a:ext uri="{FF2B5EF4-FFF2-40B4-BE49-F238E27FC236}">
                <a16:creationId xmlns:a16="http://schemas.microsoft.com/office/drawing/2014/main" id="{E2B1F224-230D-7289-2085-F2543EE95C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010A0-ED0C-6D54-520A-729D208436B7}"/>
              </a:ext>
            </a:extLst>
          </p:cNvPr>
          <p:cNvSpPr>
            <a:spLocks noGrp="1"/>
          </p:cNvSpPr>
          <p:nvPr>
            <p:ph type="sldNum" sz="quarter" idx="12"/>
          </p:nvPr>
        </p:nvSpPr>
        <p:spPr/>
        <p:txBody>
          <a:bodyPr/>
          <a:lstStyle/>
          <a:p>
            <a:fld id="{CB0CA3DC-FDD8-C84E-BC62-3588D7134E08}" type="slidenum">
              <a:rPr lang="en-US" smtClean="0"/>
              <a:t>‹#›</a:t>
            </a:fld>
            <a:endParaRPr lang="en-US"/>
          </a:p>
        </p:txBody>
      </p:sp>
    </p:spTree>
    <p:extLst>
      <p:ext uri="{BB962C8B-B14F-4D97-AF65-F5344CB8AC3E}">
        <p14:creationId xmlns:p14="http://schemas.microsoft.com/office/powerpoint/2010/main" val="62245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2786-85F7-1FD2-A8F4-EF27AF588B4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C78FBA-6463-9067-EF16-895EDD77D5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4A03A97-18B4-747C-E4EF-105FA74DE8C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8A4C290-455C-01EC-8F14-86942975E9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BB93D2-D97C-25F9-16D9-C5272DA385F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35A2EE0-1898-E712-48C6-7539609D79D6}"/>
              </a:ext>
            </a:extLst>
          </p:cNvPr>
          <p:cNvSpPr>
            <a:spLocks noGrp="1"/>
          </p:cNvSpPr>
          <p:nvPr>
            <p:ph type="dt" sz="half" idx="10"/>
          </p:nvPr>
        </p:nvSpPr>
        <p:spPr/>
        <p:txBody>
          <a:bodyPr/>
          <a:lstStyle/>
          <a:p>
            <a:fld id="{FBCB7299-22E5-1F46-A24E-67B68EA2C5DA}" type="datetimeFigureOut">
              <a:rPr lang="en-US" smtClean="0"/>
              <a:t>6/12/2023</a:t>
            </a:fld>
            <a:endParaRPr lang="en-US"/>
          </a:p>
        </p:txBody>
      </p:sp>
      <p:sp>
        <p:nvSpPr>
          <p:cNvPr id="8" name="Footer Placeholder 7">
            <a:extLst>
              <a:ext uri="{FF2B5EF4-FFF2-40B4-BE49-F238E27FC236}">
                <a16:creationId xmlns:a16="http://schemas.microsoft.com/office/drawing/2014/main" id="{DEFCF5F0-5133-A62C-7785-59CBC298A3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0BE60E-3C76-2193-BF77-3244C195E2AF}"/>
              </a:ext>
            </a:extLst>
          </p:cNvPr>
          <p:cNvSpPr>
            <a:spLocks noGrp="1"/>
          </p:cNvSpPr>
          <p:nvPr>
            <p:ph type="sldNum" sz="quarter" idx="12"/>
          </p:nvPr>
        </p:nvSpPr>
        <p:spPr/>
        <p:txBody>
          <a:bodyPr/>
          <a:lstStyle/>
          <a:p>
            <a:fld id="{CB0CA3DC-FDD8-C84E-BC62-3588D7134E08}" type="slidenum">
              <a:rPr lang="en-US" smtClean="0"/>
              <a:t>‹#›</a:t>
            </a:fld>
            <a:endParaRPr lang="en-US"/>
          </a:p>
        </p:txBody>
      </p:sp>
    </p:spTree>
    <p:extLst>
      <p:ext uri="{BB962C8B-B14F-4D97-AF65-F5344CB8AC3E}">
        <p14:creationId xmlns:p14="http://schemas.microsoft.com/office/powerpoint/2010/main" val="57826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C4C3-E871-969B-4497-EAAB3FF5692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54750F5-A7B6-26B5-3CA2-2E54BBB766AE}"/>
              </a:ext>
            </a:extLst>
          </p:cNvPr>
          <p:cNvSpPr>
            <a:spLocks noGrp="1"/>
          </p:cNvSpPr>
          <p:nvPr>
            <p:ph type="dt" sz="half" idx="10"/>
          </p:nvPr>
        </p:nvSpPr>
        <p:spPr/>
        <p:txBody>
          <a:bodyPr/>
          <a:lstStyle/>
          <a:p>
            <a:fld id="{FBCB7299-22E5-1F46-A24E-67B68EA2C5DA}" type="datetimeFigureOut">
              <a:rPr lang="en-US" smtClean="0"/>
              <a:t>6/12/2023</a:t>
            </a:fld>
            <a:endParaRPr lang="en-US"/>
          </a:p>
        </p:txBody>
      </p:sp>
      <p:sp>
        <p:nvSpPr>
          <p:cNvPr id="4" name="Footer Placeholder 3">
            <a:extLst>
              <a:ext uri="{FF2B5EF4-FFF2-40B4-BE49-F238E27FC236}">
                <a16:creationId xmlns:a16="http://schemas.microsoft.com/office/drawing/2014/main" id="{83D0B94F-FD8D-2D3A-F2B6-33E5CA6AF4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BEB70A-87A8-0535-6F7D-25C529CBA0C0}"/>
              </a:ext>
            </a:extLst>
          </p:cNvPr>
          <p:cNvSpPr>
            <a:spLocks noGrp="1"/>
          </p:cNvSpPr>
          <p:nvPr>
            <p:ph type="sldNum" sz="quarter" idx="12"/>
          </p:nvPr>
        </p:nvSpPr>
        <p:spPr/>
        <p:txBody>
          <a:bodyPr/>
          <a:lstStyle/>
          <a:p>
            <a:fld id="{CB0CA3DC-FDD8-C84E-BC62-3588D7134E08}" type="slidenum">
              <a:rPr lang="en-US" smtClean="0"/>
              <a:t>‹#›</a:t>
            </a:fld>
            <a:endParaRPr lang="en-US"/>
          </a:p>
        </p:txBody>
      </p:sp>
    </p:spTree>
    <p:extLst>
      <p:ext uri="{BB962C8B-B14F-4D97-AF65-F5344CB8AC3E}">
        <p14:creationId xmlns:p14="http://schemas.microsoft.com/office/powerpoint/2010/main" val="267875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43C649-6EEE-CCE2-33B8-46616DEDD57C}"/>
              </a:ext>
            </a:extLst>
          </p:cNvPr>
          <p:cNvSpPr>
            <a:spLocks noGrp="1"/>
          </p:cNvSpPr>
          <p:nvPr>
            <p:ph type="dt" sz="half" idx="10"/>
          </p:nvPr>
        </p:nvSpPr>
        <p:spPr/>
        <p:txBody>
          <a:bodyPr/>
          <a:lstStyle/>
          <a:p>
            <a:fld id="{FBCB7299-22E5-1F46-A24E-67B68EA2C5DA}" type="datetimeFigureOut">
              <a:rPr lang="en-US" smtClean="0"/>
              <a:t>6/12/2023</a:t>
            </a:fld>
            <a:endParaRPr lang="en-US"/>
          </a:p>
        </p:txBody>
      </p:sp>
      <p:sp>
        <p:nvSpPr>
          <p:cNvPr id="3" name="Footer Placeholder 2">
            <a:extLst>
              <a:ext uri="{FF2B5EF4-FFF2-40B4-BE49-F238E27FC236}">
                <a16:creationId xmlns:a16="http://schemas.microsoft.com/office/drawing/2014/main" id="{B4C98574-B1AC-14B1-113F-BE23DD67D7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905F2B-5945-00C8-A5FE-231AB1DCD4C8}"/>
              </a:ext>
            </a:extLst>
          </p:cNvPr>
          <p:cNvSpPr>
            <a:spLocks noGrp="1"/>
          </p:cNvSpPr>
          <p:nvPr>
            <p:ph type="sldNum" sz="quarter" idx="12"/>
          </p:nvPr>
        </p:nvSpPr>
        <p:spPr/>
        <p:txBody>
          <a:bodyPr/>
          <a:lstStyle/>
          <a:p>
            <a:fld id="{CB0CA3DC-FDD8-C84E-BC62-3588D7134E08}" type="slidenum">
              <a:rPr lang="en-US" smtClean="0"/>
              <a:t>‹#›</a:t>
            </a:fld>
            <a:endParaRPr lang="en-US"/>
          </a:p>
        </p:txBody>
      </p:sp>
    </p:spTree>
    <p:extLst>
      <p:ext uri="{BB962C8B-B14F-4D97-AF65-F5344CB8AC3E}">
        <p14:creationId xmlns:p14="http://schemas.microsoft.com/office/powerpoint/2010/main" val="273974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C01B-EA6D-28DC-E88A-2E5CE84D7D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7346F09-6657-E414-AA09-88628A58F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A9AE005-115B-456C-CCC9-1775B2C67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6D6659A-B244-7CBC-589C-FE1403BC8979}"/>
              </a:ext>
            </a:extLst>
          </p:cNvPr>
          <p:cNvSpPr>
            <a:spLocks noGrp="1"/>
          </p:cNvSpPr>
          <p:nvPr>
            <p:ph type="dt" sz="half" idx="10"/>
          </p:nvPr>
        </p:nvSpPr>
        <p:spPr/>
        <p:txBody>
          <a:bodyPr/>
          <a:lstStyle/>
          <a:p>
            <a:fld id="{FBCB7299-22E5-1F46-A24E-67B68EA2C5DA}" type="datetimeFigureOut">
              <a:rPr lang="en-US" smtClean="0"/>
              <a:t>6/12/2023</a:t>
            </a:fld>
            <a:endParaRPr lang="en-US"/>
          </a:p>
        </p:txBody>
      </p:sp>
      <p:sp>
        <p:nvSpPr>
          <p:cNvPr id="6" name="Footer Placeholder 5">
            <a:extLst>
              <a:ext uri="{FF2B5EF4-FFF2-40B4-BE49-F238E27FC236}">
                <a16:creationId xmlns:a16="http://schemas.microsoft.com/office/drawing/2014/main" id="{26535591-05D2-3A22-C6B3-1AD266BE7B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84A48B-0612-B726-26F4-FF731C84F155}"/>
              </a:ext>
            </a:extLst>
          </p:cNvPr>
          <p:cNvSpPr>
            <a:spLocks noGrp="1"/>
          </p:cNvSpPr>
          <p:nvPr>
            <p:ph type="sldNum" sz="quarter" idx="12"/>
          </p:nvPr>
        </p:nvSpPr>
        <p:spPr/>
        <p:txBody>
          <a:bodyPr/>
          <a:lstStyle/>
          <a:p>
            <a:fld id="{CB0CA3DC-FDD8-C84E-BC62-3588D7134E08}" type="slidenum">
              <a:rPr lang="en-US" smtClean="0"/>
              <a:t>‹#›</a:t>
            </a:fld>
            <a:endParaRPr lang="en-US"/>
          </a:p>
        </p:txBody>
      </p:sp>
    </p:spTree>
    <p:extLst>
      <p:ext uri="{BB962C8B-B14F-4D97-AF65-F5344CB8AC3E}">
        <p14:creationId xmlns:p14="http://schemas.microsoft.com/office/powerpoint/2010/main" val="114913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DF115-660D-4631-EC3A-3A61B62DD45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7ABCA0B-89F1-8CF5-7358-6DEA1D2B71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F034A3-D983-2DF8-AA6F-774C7361C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777BDA1-132B-3845-7393-1F1E97974324}"/>
              </a:ext>
            </a:extLst>
          </p:cNvPr>
          <p:cNvSpPr>
            <a:spLocks noGrp="1"/>
          </p:cNvSpPr>
          <p:nvPr>
            <p:ph type="dt" sz="half" idx="10"/>
          </p:nvPr>
        </p:nvSpPr>
        <p:spPr/>
        <p:txBody>
          <a:bodyPr/>
          <a:lstStyle/>
          <a:p>
            <a:fld id="{FBCB7299-22E5-1F46-A24E-67B68EA2C5DA}" type="datetimeFigureOut">
              <a:rPr lang="en-US" smtClean="0"/>
              <a:t>6/12/2023</a:t>
            </a:fld>
            <a:endParaRPr lang="en-US"/>
          </a:p>
        </p:txBody>
      </p:sp>
      <p:sp>
        <p:nvSpPr>
          <p:cNvPr id="6" name="Footer Placeholder 5">
            <a:extLst>
              <a:ext uri="{FF2B5EF4-FFF2-40B4-BE49-F238E27FC236}">
                <a16:creationId xmlns:a16="http://schemas.microsoft.com/office/drawing/2014/main" id="{5B365E39-0F47-B835-DB2D-C620B9960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BC995-B2A3-56FD-5EB4-EC0BE1B76ABF}"/>
              </a:ext>
            </a:extLst>
          </p:cNvPr>
          <p:cNvSpPr>
            <a:spLocks noGrp="1"/>
          </p:cNvSpPr>
          <p:nvPr>
            <p:ph type="sldNum" sz="quarter" idx="12"/>
          </p:nvPr>
        </p:nvSpPr>
        <p:spPr/>
        <p:txBody>
          <a:bodyPr/>
          <a:lstStyle/>
          <a:p>
            <a:fld id="{CB0CA3DC-FDD8-C84E-BC62-3588D7134E08}" type="slidenum">
              <a:rPr lang="en-US" smtClean="0"/>
              <a:t>‹#›</a:t>
            </a:fld>
            <a:endParaRPr lang="en-US"/>
          </a:p>
        </p:txBody>
      </p:sp>
    </p:spTree>
    <p:extLst>
      <p:ext uri="{BB962C8B-B14F-4D97-AF65-F5344CB8AC3E}">
        <p14:creationId xmlns:p14="http://schemas.microsoft.com/office/powerpoint/2010/main" val="263523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EFB43-6D7B-823B-6B2C-3FEBE6C550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FA0FDCC-FBEE-F7AE-E0AB-8CDEE8B3BB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3C0BE8-EF3E-9A69-9FE3-80AC41BF3F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B7299-22E5-1F46-A24E-67B68EA2C5DA}" type="datetimeFigureOut">
              <a:rPr lang="en-US" smtClean="0"/>
              <a:t>6/12/2023</a:t>
            </a:fld>
            <a:endParaRPr lang="en-US"/>
          </a:p>
        </p:txBody>
      </p:sp>
      <p:sp>
        <p:nvSpPr>
          <p:cNvPr id="5" name="Footer Placeholder 4">
            <a:extLst>
              <a:ext uri="{FF2B5EF4-FFF2-40B4-BE49-F238E27FC236}">
                <a16:creationId xmlns:a16="http://schemas.microsoft.com/office/drawing/2014/main" id="{EC12188B-1ECF-A0AE-20E6-9C089165F0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DA7EBC-44DD-0900-4252-D25173B739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CA3DC-FDD8-C84E-BC62-3588D7134E08}" type="slidenum">
              <a:rPr lang="en-US" smtClean="0"/>
              <a:t>‹#›</a:t>
            </a:fld>
            <a:endParaRPr lang="en-US"/>
          </a:p>
        </p:txBody>
      </p:sp>
    </p:spTree>
    <p:extLst>
      <p:ext uri="{BB962C8B-B14F-4D97-AF65-F5344CB8AC3E}">
        <p14:creationId xmlns:p14="http://schemas.microsoft.com/office/powerpoint/2010/main" val="911058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4_EF7F588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13_728A5FD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7">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3" name="Arc 1039">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42" name="Oval 1041">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21D105-4DC8-48D4-CD77-ADF61B845A5F}"/>
              </a:ext>
            </a:extLst>
          </p:cNvPr>
          <p:cNvSpPr>
            <a:spLocks noGrp="1"/>
          </p:cNvSpPr>
          <p:nvPr>
            <p:ph type="ctrTitle"/>
          </p:nvPr>
        </p:nvSpPr>
        <p:spPr>
          <a:xfrm>
            <a:off x="838200" y="647593"/>
            <a:ext cx="4467792" cy="3060541"/>
          </a:xfrm>
        </p:spPr>
        <p:txBody>
          <a:bodyPr>
            <a:normAutofit/>
          </a:bodyPr>
          <a:lstStyle/>
          <a:p>
            <a:r>
              <a:rPr lang="en-GB" sz="33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5-Step Method: </a:t>
            </a:r>
            <a:r>
              <a:rPr lang="en-GB" sz="3300" b="1">
                <a:solidFill>
                  <a:srgbClr val="FFFFFF"/>
                </a:solidFill>
                <a:latin typeface="Arial" panose="020B0604020202020204" pitchFamily="34" charset="0"/>
                <a:ea typeface="Calibri" panose="020F0502020204030204" pitchFamily="34" charset="0"/>
                <a:cs typeface="Times New Roman" panose="02020603050405020304" pitchFamily="18" charset="0"/>
              </a:rPr>
              <a:t>O</a:t>
            </a:r>
            <a:r>
              <a:rPr lang="en-GB" sz="33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utcomes from Implementation into Routine Practice</a:t>
            </a:r>
            <a:br>
              <a:rPr lang="en-IN" sz="33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3300">
              <a:solidFill>
                <a:srgbClr val="FFFFFF"/>
              </a:solidFill>
            </a:endParaRPr>
          </a:p>
        </p:txBody>
      </p:sp>
      <p:sp>
        <p:nvSpPr>
          <p:cNvPr id="3" name="Subtitle 2">
            <a:extLst>
              <a:ext uri="{FF2B5EF4-FFF2-40B4-BE49-F238E27FC236}">
                <a16:creationId xmlns:a16="http://schemas.microsoft.com/office/drawing/2014/main" id="{3C2CD6A4-A732-B84A-43ED-3D68064F732A}"/>
              </a:ext>
            </a:extLst>
          </p:cNvPr>
          <p:cNvSpPr>
            <a:spLocks noGrp="1"/>
          </p:cNvSpPr>
          <p:nvPr>
            <p:ph type="subTitle" idx="1"/>
          </p:nvPr>
        </p:nvSpPr>
        <p:spPr>
          <a:xfrm>
            <a:off x="203200" y="3800209"/>
            <a:ext cx="5102792" cy="2410198"/>
          </a:xfrm>
        </p:spPr>
        <p:txBody>
          <a:bodyPr>
            <a:normAutofit/>
          </a:bodyPr>
          <a:lstStyle/>
          <a:p>
            <a:r>
              <a:rPr lang="en-US" dirty="0">
                <a:solidFill>
                  <a:srgbClr val="FFFFFF"/>
                </a:solidFill>
              </a:rPr>
              <a:t>Richard Velleman</a:t>
            </a:r>
          </a:p>
          <a:p>
            <a:r>
              <a:rPr lang="en-US" dirty="0" err="1">
                <a:solidFill>
                  <a:srgbClr val="FFFFFF"/>
                </a:solidFill>
              </a:rPr>
              <a:t>Sangath</a:t>
            </a:r>
            <a:r>
              <a:rPr lang="en-US" dirty="0">
                <a:solidFill>
                  <a:srgbClr val="FFFFFF"/>
                </a:solidFill>
              </a:rPr>
              <a:t> | University of Bath | </a:t>
            </a:r>
            <a:r>
              <a:rPr lang="en-US" dirty="0" err="1">
                <a:solidFill>
                  <a:srgbClr val="FFFFFF"/>
                </a:solidFill>
              </a:rPr>
              <a:t>AFINet</a:t>
            </a:r>
            <a:endParaRPr lang="en-US" dirty="0">
              <a:solidFill>
                <a:srgbClr val="FFFFFF"/>
              </a:solidFill>
            </a:endParaRPr>
          </a:p>
          <a:p>
            <a:r>
              <a:rPr lang="en-IN" b="0" i="0" dirty="0">
                <a:solidFill>
                  <a:srgbClr val="FFFFFF"/>
                </a:solidFill>
                <a:effectLst/>
                <a:latin typeface="Open Sans" panose="020B0606030504020204" pitchFamily="34" charset="0"/>
              </a:rPr>
              <a:t>2023 </a:t>
            </a:r>
            <a:r>
              <a:rPr lang="en-IN" b="0" i="0" dirty="0" err="1">
                <a:solidFill>
                  <a:srgbClr val="FFFFFF"/>
                </a:solidFill>
                <a:effectLst/>
                <a:latin typeface="Open Sans" panose="020B0606030504020204" pitchFamily="34" charset="0"/>
              </a:rPr>
              <a:t>AFINet</a:t>
            </a:r>
            <a:r>
              <a:rPr lang="en-IN" b="0" i="0" dirty="0">
                <a:solidFill>
                  <a:srgbClr val="FFFFFF"/>
                </a:solidFill>
                <a:effectLst/>
                <a:latin typeface="Open Sans" panose="020B0606030504020204" pitchFamily="34" charset="0"/>
              </a:rPr>
              <a:t> Conference</a:t>
            </a:r>
          </a:p>
          <a:p>
            <a:r>
              <a:rPr lang="en-IN" b="0" i="0" dirty="0">
                <a:solidFill>
                  <a:srgbClr val="FFFFFF"/>
                </a:solidFill>
                <a:effectLst/>
                <a:latin typeface="Open Sans" panose="020B0606030504020204" pitchFamily="34" charset="0"/>
              </a:rPr>
              <a:t>Rotterdam</a:t>
            </a:r>
            <a:endParaRPr lang="en-US" dirty="0">
              <a:solidFill>
                <a:srgbClr val="FFFFFF"/>
              </a:solidFill>
            </a:endParaRPr>
          </a:p>
          <a:p>
            <a:endParaRPr lang="en-US" dirty="0">
              <a:solidFill>
                <a:srgbClr val="FFFFFF"/>
              </a:solidFill>
            </a:endParaRPr>
          </a:p>
          <a:p>
            <a:endParaRPr lang="en-US" dirty="0">
              <a:solidFill>
                <a:srgbClr val="FFFFFF"/>
              </a:solidFill>
            </a:endParaRPr>
          </a:p>
        </p:txBody>
      </p:sp>
      <p:pic>
        <p:nvPicPr>
          <p:cNvPr id="1026" name="Picture 2" descr="Free Addiction and the Family International Network (AFINet) Webinar Series  – Spotlight on Mental Health">
            <a:extLst>
              <a:ext uri="{FF2B5EF4-FFF2-40B4-BE49-F238E27FC236}">
                <a16:creationId xmlns:a16="http://schemas.microsoft.com/office/drawing/2014/main" id="{34A62254-6702-E4DB-AB09-68A06F18614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51798" y="2429767"/>
            <a:ext cx="4252055" cy="1998465"/>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51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59F714-37D2-9332-3257-9256AE8700FD}"/>
              </a:ext>
            </a:extLst>
          </p:cNvPr>
          <p:cNvSpPr>
            <a:spLocks noGrp="1"/>
          </p:cNvSpPr>
          <p:nvPr>
            <p:ph type="title"/>
          </p:nvPr>
        </p:nvSpPr>
        <p:spPr>
          <a:xfrm>
            <a:off x="1115568" y="548640"/>
            <a:ext cx="10168128" cy="1179576"/>
          </a:xfrm>
        </p:spPr>
        <p:txBody>
          <a:bodyPr>
            <a:normAutofit/>
          </a:bodyPr>
          <a:lstStyle/>
          <a:p>
            <a:r>
              <a:rPr lang="en-US" sz="4000" dirty="0"/>
              <a:t>What we do and how we measure it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8385B483-233D-4210-7AE7-405EBE7740C4}"/>
              </a:ext>
            </a:extLst>
          </p:cNvPr>
          <p:cNvSpPr txBox="1"/>
          <p:nvPr/>
        </p:nvSpPr>
        <p:spPr>
          <a:xfrm>
            <a:off x="329185" y="3597816"/>
            <a:ext cx="2194560" cy="646331"/>
          </a:xfrm>
          <a:prstGeom prst="rect">
            <a:avLst/>
          </a:prstGeom>
          <a:noFill/>
        </p:spPr>
        <p:txBody>
          <a:bodyPr wrap="square" rtlCol="0">
            <a:spAutoFit/>
          </a:bodyPr>
          <a:lstStyle/>
          <a:p>
            <a:r>
              <a:rPr lang="en-US" sz="3600" b="1" dirty="0">
                <a:solidFill>
                  <a:schemeClr val="accent2">
                    <a:lumMod val="75000"/>
                  </a:schemeClr>
                </a:solidFill>
                <a:latin typeface="+mj-lt"/>
              </a:rPr>
              <a:t>4. Support</a:t>
            </a:r>
          </a:p>
        </p:txBody>
      </p:sp>
      <p:cxnSp>
        <p:nvCxnSpPr>
          <p:cNvPr id="6" name="Straight Connector 5">
            <a:extLst>
              <a:ext uri="{FF2B5EF4-FFF2-40B4-BE49-F238E27FC236}">
                <a16:creationId xmlns:a16="http://schemas.microsoft.com/office/drawing/2014/main" id="{084D8272-548E-A567-B46A-6B48A4EA85C9}"/>
              </a:ext>
            </a:extLst>
          </p:cNvPr>
          <p:cNvCxnSpPr>
            <a:cxnSpLocks/>
          </p:cNvCxnSpPr>
          <p:nvPr/>
        </p:nvCxnSpPr>
        <p:spPr>
          <a:xfrm flipH="1">
            <a:off x="2358213" y="3938016"/>
            <a:ext cx="878763"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grpSp>
        <p:nvGrpSpPr>
          <p:cNvPr id="20" name="Group 19">
            <a:extLst>
              <a:ext uri="{FF2B5EF4-FFF2-40B4-BE49-F238E27FC236}">
                <a16:creationId xmlns:a16="http://schemas.microsoft.com/office/drawing/2014/main" id="{7AB42277-3E8C-42DD-D0F8-9548A7A1CAEB}"/>
              </a:ext>
            </a:extLst>
          </p:cNvPr>
          <p:cNvGrpSpPr/>
          <p:nvPr/>
        </p:nvGrpSpPr>
        <p:grpSpPr>
          <a:xfrm>
            <a:off x="3236976" y="2687306"/>
            <a:ext cx="1131516" cy="1259853"/>
            <a:chOff x="3252447" y="2910840"/>
            <a:chExt cx="1131516" cy="1259853"/>
          </a:xfrm>
        </p:grpSpPr>
        <p:cxnSp>
          <p:nvCxnSpPr>
            <p:cNvPr id="9" name="Straight Connector 8">
              <a:extLst>
                <a:ext uri="{FF2B5EF4-FFF2-40B4-BE49-F238E27FC236}">
                  <a16:creationId xmlns:a16="http://schemas.microsoft.com/office/drawing/2014/main" id="{7F5AD9B5-4908-C3A6-3730-3BCB950EA8C7}"/>
                </a:ext>
              </a:extLst>
            </p:cNvPr>
            <p:cNvCxnSpPr>
              <a:cxnSpLocks/>
            </p:cNvCxnSpPr>
            <p:nvPr/>
          </p:nvCxnSpPr>
          <p:spPr>
            <a:xfrm flipV="1">
              <a:off x="3252447" y="2910840"/>
              <a:ext cx="252753" cy="1259853"/>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0E6B9ECF-1BFA-FC32-DC68-F6D066D11800}"/>
                </a:ext>
              </a:extLst>
            </p:cNvPr>
            <p:cNvCxnSpPr>
              <a:cxnSpLocks/>
            </p:cNvCxnSpPr>
            <p:nvPr/>
          </p:nvCxnSpPr>
          <p:spPr>
            <a:xfrm flipH="1">
              <a:off x="3505200" y="2910840"/>
              <a:ext cx="878763"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grpSp>
      <p:grpSp>
        <p:nvGrpSpPr>
          <p:cNvPr id="21" name="Group 20">
            <a:extLst>
              <a:ext uri="{FF2B5EF4-FFF2-40B4-BE49-F238E27FC236}">
                <a16:creationId xmlns:a16="http://schemas.microsoft.com/office/drawing/2014/main" id="{0D80410E-CD13-21A7-B97A-B7F3C22F74B7}"/>
              </a:ext>
            </a:extLst>
          </p:cNvPr>
          <p:cNvGrpSpPr/>
          <p:nvPr/>
        </p:nvGrpSpPr>
        <p:grpSpPr>
          <a:xfrm flipV="1">
            <a:off x="3236976" y="3947160"/>
            <a:ext cx="1146987" cy="1333307"/>
            <a:chOff x="3236976" y="2910840"/>
            <a:chExt cx="1146987" cy="1333307"/>
          </a:xfrm>
        </p:grpSpPr>
        <p:cxnSp>
          <p:nvCxnSpPr>
            <p:cNvPr id="22" name="Straight Connector 21">
              <a:extLst>
                <a:ext uri="{FF2B5EF4-FFF2-40B4-BE49-F238E27FC236}">
                  <a16:creationId xmlns:a16="http://schemas.microsoft.com/office/drawing/2014/main" id="{A5BCFF44-C00F-329D-6175-60BB4B130937}"/>
                </a:ext>
              </a:extLst>
            </p:cNvPr>
            <p:cNvCxnSpPr>
              <a:cxnSpLocks/>
            </p:cNvCxnSpPr>
            <p:nvPr/>
          </p:nvCxnSpPr>
          <p:spPr>
            <a:xfrm flipV="1">
              <a:off x="3236976" y="2910840"/>
              <a:ext cx="268224" cy="1333307"/>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FC711DE1-42C8-10A8-2167-6708462EF4A6}"/>
                </a:ext>
              </a:extLst>
            </p:cNvPr>
            <p:cNvCxnSpPr>
              <a:cxnSpLocks/>
            </p:cNvCxnSpPr>
            <p:nvPr/>
          </p:nvCxnSpPr>
          <p:spPr>
            <a:xfrm flipH="1">
              <a:off x="3505200" y="2910840"/>
              <a:ext cx="878763"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grpSp>
      <p:sp>
        <p:nvSpPr>
          <p:cNvPr id="24" name="TextBox 23">
            <a:extLst>
              <a:ext uri="{FF2B5EF4-FFF2-40B4-BE49-F238E27FC236}">
                <a16:creationId xmlns:a16="http://schemas.microsoft.com/office/drawing/2014/main" id="{CB70F6B4-8849-DB9C-48E0-259E4B5F7BAD}"/>
              </a:ext>
            </a:extLst>
          </p:cNvPr>
          <p:cNvSpPr txBox="1"/>
          <p:nvPr/>
        </p:nvSpPr>
        <p:spPr>
          <a:xfrm>
            <a:off x="4508230" y="2451947"/>
            <a:ext cx="7330853" cy="1077218"/>
          </a:xfrm>
          <a:prstGeom prst="rect">
            <a:avLst/>
          </a:prstGeom>
          <a:noFill/>
        </p:spPr>
        <p:txBody>
          <a:bodyPr wrap="none" rtlCol="0">
            <a:spAutoFit/>
          </a:bodyPr>
          <a:lstStyle/>
          <a:p>
            <a:r>
              <a:rPr lang="en-GB" sz="2400" dirty="0">
                <a:effectLst/>
                <a:latin typeface="Arial" panose="020B0604020202020204" pitchFamily="34" charset="0"/>
                <a:ea typeface="Calibri" panose="020F0502020204030204" pitchFamily="34" charset="0"/>
              </a:rPr>
              <a:t>Helpful Informal Support subscale: </a:t>
            </a:r>
            <a:r>
              <a:rPr lang="en-GB" sz="2000" dirty="0">
                <a:effectLst/>
                <a:latin typeface="Arial" panose="020B0604020202020204" pitchFamily="34" charset="0"/>
                <a:ea typeface="Calibri" panose="020F0502020204030204" pitchFamily="34" charset="0"/>
              </a:rPr>
              <a:t>3 questions</a:t>
            </a:r>
          </a:p>
          <a:p>
            <a:r>
              <a:rPr lang="en-GB" sz="2000" i="1" dirty="0">
                <a:solidFill>
                  <a:schemeClr val="tx1">
                    <a:lumMod val="65000"/>
                    <a:lumOff val="35000"/>
                  </a:schemeClr>
                </a:solidFill>
                <a:effectLst/>
                <a:latin typeface="Arial" panose="020B0604020202020204" pitchFamily="34" charset="0"/>
                <a:ea typeface="Calibri" panose="020F0502020204030204" pitchFamily="34" charset="0"/>
              </a:rPr>
              <a:t>e.g., Friends/relations have talked to me about my relative and </a:t>
            </a:r>
          </a:p>
          <a:p>
            <a:r>
              <a:rPr lang="en-GB" sz="2000" i="1" dirty="0">
                <a:solidFill>
                  <a:schemeClr val="tx1">
                    <a:lumMod val="65000"/>
                    <a:lumOff val="35000"/>
                  </a:schemeClr>
                </a:solidFill>
                <a:latin typeface="Arial" panose="020B0604020202020204" pitchFamily="34" charset="0"/>
                <a:ea typeface="Calibri" panose="020F0502020204030204" pitchFamily="34" charset="0"/>
              </a:rPr>
              <a:t>l</a:t>
            </a:r>
            <a:r>
              <a:rPr lang="en-GB" sz="2000" i="1" dirty="0">
                <a:solidFill>
                  <a:schemeClr val="tx1">
                    <a:lumMod val="65000"/>
                    <a:lumOff val="35000"/>
                  </a:schemeClr>
                </a:solidFill>
                <a:effectLst/>
                <a:latin typeface="Arial" panose="020B0604020202020204" pitchFamily="34" charset="0"/>
                <a:ea typeface="Calibri" panose="020F0502020204030204" pitchFamily="34" charset="0"/>
              </a:rPr>
              <a:t>istened</a:t>
            </a:r>
            <a:r>
              <a:rPr lang="en-GB" sz="2000" i="1" dirty="0">
                <a:solidFill>
                  <a:schemeClr val="tx1">
                    <a:lumMod val="65000"/>
                    <a:lumOff val="35000"/>
                  </a:schemeClr>
                </a:solidFill>
                <a:latin typeface="Arial" panose="020B0604020202020204" pitchFamily="34" charset="0"/>
                <a:ea typeface="Calibri" panose="020F0502020204030204" pitchFamily="34" charset="0"/>
              </a:rPr>
              <a:t> </a:t>
            </a:r>
            <a:r>
              <a:rPr lang="en-GB" sz="2000" i="1" dirty="0">
                <a:solidFill>
                  <a:schemeClr val="tx1">
                    <a:lumMod val="65000"/>
                    <a:lumOff val="35000"/>
                  </a:schemeClr>
                </a:solidFill>
                <a:effectLst/>
                <a:latin typeface="Arial" panose="020B0604020202020204" pitchFamily="34" charset="0"/>
                <a:ea typeface="Calibri" panose="020F0502020204030204" pitchFamily="34" charset="0"/>
              </a:rPr>
              <a:t>to what I have to say?</a:t>
            </a:r>
            <a:endParaRPr lang="en-US" sz="2000" i="1" dirty="0">
              <a:solidFill>
                <a:schemeClr val="tx1">
                  <a:lumMod val="65000"/>
                  <a:lumOff val="35000"/>
                </a:schemeClr>
              </a:solidFill>
            </a:endParaRPr>
          </a:p>
        </p:txBody>
      </p:sp>
      <p:sp>
        <p:nvSpPr>
          <p:cNvPr id="3" name="TextBox 2">
            <a:extLst>
              <a:ext uri="{FF2B5EF4-FFF2-40B4-BE49-F238E27FC236}">
                <a16:creationId xmlns:a16="http://schemas.microsoft.com/office/drawing/2014/main" id="{C924BF01-3B98-2B55-BCEB-68ADF505E19A}"/>
              </a:ext>
            </a:extLst>
          </p:cNvPr>
          <p:cNvSpPr txBox="1"/>
          <p:nvPr/>
        </p:nvSpPr>
        <p:spPr>
          <a:xfrm>
            <a:off x="4508230" y="3709410"/>
            <a:ext cx="6904454" cy="1384995"/>
          </a:xfrm>
          <a:prstGeom prst="rect">
            <a:avLst/>
          </a:prstGeom>
          <a:noFill/>
        </p:spPr>
        <p:txBody>
          <a:bodyPr wrap="square" rtlCol="0">
            <a:spAutoFit/>
          </a:bodyPr>
          <a:lstStyle/>
          <a:p>
            <a:r>
              <a:rPr lang="en-GB" sz="2400" dirty="0">
                <a:effectLst/>
                <a:latin typeface="Arial" panose="020B0604020202020204" pitchFamily="34" charset="0"/>
                <a:ea typeface="Calibri" panose="020F0502020204030204" pitchFamily="34" charset="0"/>
              </a:rPr>
              <a:t>Helpful Formal Support subscale: </a:t>
            </a:r>
            <a:r>
              <a:rPr lang="en-GB" sz="2000" dirty="0">
                <a:effectLst/>
                <a:latin typeface="Arial" panose="020B0604020202020204" pitchFamily="34" charset="0"/>
                <a:ea typeface="Calibri" panose="020F0502020204030204" pitchFamily="34" charset="0"/>
              </a:rPr>
              <a:t>3 questions</a:t>
            </a:r>
          </a:p>
          <a:p>
            <a:r>
              <a:rPr lang="en-GB" sz="2000" i="1" dirty="0">
                <a:solidFill>
                  <a:schemeClr val="tx1">
                    <a:lumMod val="65000"/>
                    <a:lumOff val="35000"/>
                  </a:schemeClr>
                </a:solidFill>
                <a:effectLst/>
                <a:latin typeface="Arial" panose="020B0604020202020204" pitchFamily="34" charset="0"/>
                <a:ea typeface="Calibri" panose="020F0502020204030204" pitchFamily="34" charset="0"/>
              </a:rPr>
              <a:t>e.g., Health/social care workers (including my 5-Step Method practitioner) have made themselves available for me? </a:t>
            </a:r>
          </a:p>
        </p:txBody>
      </p:sp>
      <p:sp>
        <p:nvSpPr>
          <p:cNvPr id="4" name="TextBox 3">
            <a:extLst>
              <a:ext uri="{FF2B5EF4-FFF2-40B4-BE49-F238E27FC236}">
                <a16:creationId xmlns:a16="http://schemas.microsoft.com/office/drawing/2014/main" id="{098658ED-0796-D0B1-AD85-917BB6C0C59C}"/>
              </a:ext>
            </a:extLst>
          </p:cNvPr>
          <p:cNvSpPr txBox="1"/>
          <p:nvPr/>
        </p:nvSpPr>
        <p:spPr>
          <a:xfrm>
            <a:off x="4508230" y="4983480"/>
            <a:ext cx="7231467" cy="1077218"/>
          </a:xfrm>
          <a:prstGeom prst="rect">
            <a:avLst/>
          </a:prstGeom>
          <a:noFill/>
        </p:spPr>
        <p:txBody>
          <a:bodyPr wrap="none" rtlCol="0">
            <a:spAutoFit/>
          </a:bodyPr>
          <a:lstStyle/>
          <a:p>
            <a:r>
              <a:rPr lang="en-GB" sz="2400" dirty="0">
                <a:effectLst/>
                <a:latin typeface="Arial" panose="020B0604020202020204" pitchFamily="34" charset="0"/>
                <a:ea typeface="Calibri" panose="020F0502020204030204" pitchFamily="34" charset="0"/>
              </a:rPr>
              <a:t>Helpful Informal Support subscale: </a:t>
            </a:r>
            <a:r>
              <a:rPr lang="en-GB" sz="2000" dirty="0">
                <a:effectLst/>
                <a:latin typeface="Arial" panose="020B0604020202020204" pitchFamily="34" charset="0"/>
                <a:ea typeface="Calibri" panose="020F0502020204030204" pitchFamily="34" charset="0"/>
              </a:rPr>
              <a:t>3 questions</a:t>
            </a:r>
          </a:p>
          <a:p>
            <a:r>
              <a:rPr lang="en-GB" sz="2000" i="1" dirty="0">
                <a:solidFill>
                  <a:schemeClr val="tx1">
                    <a:lumMod val="65000"/>
                    <a:lumOff val="35000"/>
                  </a:schemeClr>
                </a:solidFill>
                <a:effectLst/>
                <a:latin typeface="Arial" panose="020B0604020202020204" pitchFamily="34" charset="0"/>
                <a:ea typeface="Calibri" panose="020F0502020204030204" pitchFamily="34" charset="0"/>
              </a:rPr>
              <a:t>e.g., Friends/relations have said things about my relative that I</a:t>
            </a:r>
          </a:p>
          <a:p>
            <a:r>
              <a:rPr lang="en-GB" sz="2000" i="1" dirty="0">
                <a:solidFill>
                  <a:schemeClr val="tx1">
                    <a:lumMod val="65000"/>
                    <a:lumOff val="35000"/>
                  </a:schemeClr>
                </a:solidFill>
                <a:effectLst/>
                <a:latin typeface="Arial" panose="020B0604020202020204" pitchFamily="34" charset="0"/>
                <a:ea typeface="Calibri" panose="020F0502020204030204" pitchFamily="34" charset="0"/>
              </a:rPr>
              <a:t>do NOT agree with.</a:t>
            </a:r>
            <a:r>
              <a:rPr lang="en-IN" sz="2000" i="1" dirty="0">
                <a:solidFill>
                  <a:schemeClr val="tx1">
                    <a:lumMod val="65000"/>
                    <a:lumOff val="35000"/>
                  </a:schemeClr>
                </a:solidFill>
                <a:effectLst/>
              </a:rPr>
              <a:t> </a:t>
            </a:r>
            <a:endParaRPr lang="en-US" sz="2000" i="1" dirty="0">
              <a:solidFill>
                <a:schemeClr val="tx1">
                  <a:lumMod val="65000"/>
                  <a:lumOff val="35000"/>
                </a:schemeClr>
              </a:solidFill>
            </a:endParaRPr>
          </a:p>
        </p:txBody>
      </p:sp>
      <p:cxnSp>
        <p:nvCxnSpPr>
          <p:cNvPr id="13" name="Straight Connector 12">
            <a:extLst>
              <a:ext uri="{FF2B5EF4-FFF2-40B4-BE49-F238E27FC236}">
                <a16:creationId xmlns:a16="http://schemas.microsoft.com/office/drawing/2014/main" id="{E0AFC333-170E-0680-3FF4-941F40DBF842}"/>
              </a:ext>
            </a:extLst>
          </p:cNvPr>
          <p:cNvCxnSpPr>
            <a:cxnSpLocks/>
          </p:cNvCxnSpPr>
          <p:nvPr/>
        </p:nvCxnSpPr>
        <p:spPr>
          <a:xfrm flipH="1">
            <a:off x="3236976" y="3939269"/>
            <a:ext cx="878763"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40047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59F714-37D2-9332-3257-9256AE8700FD}"/>
              </a:ext>
            </a:extLst>
          </p:cNvPr>
          <p:cNvSpPr>
            <a:spLocks noGrp="1"/>
          </p:cNvSpPr>
          <p:nvPr>
            <p:ph type="title"/>
          </p:nvPr>
        </p:nvSpPr>
        <p:spPr>
          <a:xfrm>
            <a:off x="1115568" y="548640"/>
            <a:ext cx="10168128" cy="1179576"/>
          </a:xfrm>
        </p:spPr>
        <p:txBody>
          <a:bodyPr>
            <a:normAutofit/>
          </a:bodyPr>
          <a:lstStyle/>
          <a:p>
            <a:r>
              <a:rPr lang="en-US" sz="4000" dirty="0"/>
              <a:t>What we do and how we measure it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Oval 6">
            <a:extLst>
              <a:ext uri="{FF2B5EF4-FFF2-40B4-BE49-F238E27FC236}">
                <a16:creationId xmlns:a16="http://schemas.microsoft.com/office/drawing/2014/main" id="{6F4BDFDD-4130-9BE6-F288-A72ED2181825}"/>
              </a:ext>
            </a:extLst>
          </p:cNvPr>
          <p:cNvSpPr/>
          <p:nvPr/>
        </p:nvSpPr>
        <p:spPr>
          <a:xfrm>
            <a:off x="4370832" y="3017520"/>
            <a:ext cx="2651760" cy="2468880"/>
          </a:xfrm>
          <a:prstGeom prst="ellipse">
            <a:avLst/>
          </a:prstGeom>
          <a:solidFill>
            <a:srgbClr val="E1782F"/>
          </a:solidFill>
          <a:ln>
            <a:solidFill>
              <a:srgbClr val="E1782F"/>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TOTAL </a:t>
            </a:r>
          </a:p>
          <a:p>
            <a:pPr algn="ctr"/>
            <a:r>
              <a:rPr lang="en-US" sz="2400" dirty="0"/>
              <a:t>FAMILY </a:t>
            </a:r>
          </a:p>
          <a:p>
            <a:pPr algn="ctr"/>
            <a:r>
              <a:rPr lang="en-US" sz="2400" dirty="0"/>
              <a:t>BURDEN</a:t>
            </a:r>
          </a:p>
        </p:txBody>
      </p:sp>
      <p:sp>
        <p:nvSpPr>
          <p:cNvPr id="11" name="TextBox 10">
            <a:extLst>
              <a:ext uri="{FF2B5EF4-FFF2-40B4-BE49-F238E27FC236}">
                <a16:creationId xmlns:a16="http://schemas.microsoft.com/office/drawing/2014/main" id="{5C3B41B7-9289-8662-E664-99280DACA666}"/>
              </a:ext>
            </a:extLst>
          </p:cNvPr>
          <p:cNvSpPr txBox="1"/>
          <p:nvPr/>
        </p:nvSpPr>
        <p:spPr>
          <a:xfrm>
            <a:off x="1001214" y="2817465"/>
            <a:ext cx="3236784" cy="523220"/>
          </a:xfrm>
          <a:prstGeom prst="rect">
            <a:avLst/>
          </a:prstGeom>
          <a:noFill/>
        </p:spPr>
        <p:txBody>
          <a:bodyPr wrap="none" rtlCol="0">
            <a:spAutoFit/>
          </a:bodyPr>
          <a:lstStyle/>
          <a:p>
            <a:r>
              <a:rPr lang="en-US" sz="2800" dirty="0"/>
              <a:t>All 6 </a:t>
            </a:r>
            <a:r>
              <a:rPr lang="en-US" sz="2800" dirty="0">
                <a:solidFill>
                  <a:schemeClr val="accent2">
                    <a:lumMod val="75000"/>
                  </a:schemeClr>
                </a:solidFill>
              </a:rPr>
              <a:t>stress</a:t>
            </a:r>
            <a:r>
              <a:rPr lang="en-US" sz="2800" dirty="0"/>
              <a:t> questions</a:t>
            </a:r>
          </a:p>
        </p:txBody>
      </p:sp>
      <p:cxnSp>
        <p:nvCxnSpPr>
          <p:cNvPr id="16" name="Straight Connector 15">
            <a:extLst>
              <a:ext uri="{FF2B5EF4-FFF2-40B4-BE49-F238E27FC236}">
                <a16:creationId xmlns:a16="http://schemas.microsoft.com/office/drawing/2014/main" id="{E112649B-6E87-3573-5CB2-4655C46100D2}"/>
              </a:ext>
            </a:extLst>
          </p:cNvPr>
          <p:cNvCxnSpPr>
            <a:cxnSpLocks/>
          </p:cNvCxnSpPr>
          <p:nvPr/>
        </p:nvCxnSpPr>
        <p:spPr>
          <a:xfrm>
            <a:off x="3605966" y="3161859"/>
            <a:ext cx="1001214" cy="26714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TextBox 25">
            <a:extLst>
              <a:ext uri="{FF2B5EF4-FFF2-40B4-BE49-F238E27FC236}">
                <a16:creationId xmlns:a16="http://schemas.microsoft.com/office/drawing/2014/main" id="{360D93BE-6238-3205-423B-B12D78A8C77E}"/>
              </a:ext>
            </a:extLst>
          </p:cNvPr>
          <p:cNvSpPr txBox="1"/>
          <p:nvPr/>
        </p:nvSpPr>
        <p:spPr>
          <a:xfrm>
            <a:off x="7837760" y="2817465"/>
            <a:ext cx="3216522" cy="523220"/>
          </a:xfrm>
          <a:prstGeom prst="rect">
            <a:avLst/>
          </a:prstGeom>
          <a:noFill/>
        </p:spPr>
        <p:txBody>
          <a:bodyPr wrap="none" rtlCol="0">
            <a:spAutoFit/>
          </a:bodyPr>
          <a:lstStyle/>
          <a:p>
            <a:r>
              <a:rPr lang="en-US" sz="2800" dirty="0"/>
              <a:t>All 6 </a:t>
            </a:r>
            <a:r>
              <a:rPr lang="en-US" sz="2800" dirty="0">
                <a:solidFill>
                  <a:schemeClr val="accent2">
                    <a:lumMod val="75000"/>
                  </a:schemeClr>
                </a:solidFill>
              </a:rPr>
              <a:t>strain</a:t>
            </a:r>
            <a:r>
              <a:rPr lang="en-US" sz="2800" dirty="0"/>
              <a:t> questions</a:t>
            </a:r>
          </a:p>
        </p:txBody>
      </p:sp>
      <p:sp>
        <p:nvSpPr>
          <p:cNvPr id="30" name="TextBox 29">
            <a:extLst>
              <a:ext uri="{FF2B5EF4-FFF2-40B4-BE49-F238E27FC236}">
                <a16:creationId xmlns:a16="http://schemas.microsoft.com/office/drawing/2014/main" id="{C39E0EA4-A966-8177-6B21-F5782741AFEC}"/>
              </a:ext>
            </a:extLst>
          </p:cNvPr>
          <p:cNvSpPr txBox="1"/>
          <p:nvPr/>
        </p:nvSpPr>
        <p:spPr>
          <a:xfrm>
            <a:off x="7740451" y="5268603"/>
            <a:ext cx="4357540" cy="954107"/>
          </a:xfrm>
          <a:prstGeom prst="rect">
            <a:avLst/>
          </a:prstGeom>
          <a:noFill/>
        </p:spPr>
        <p:txBody>
          <a:bodyPr wrap="none" rtlCol="0">
            <a:spAutoFit/>
          </a:bodyPr>
          <a:lstStyle/>
          <a:p>
            <a:r>
              <a:rPr lang="en-US" sz="2800" dirty="0"/>
              <a:t>All 3 questions on </a:t>
            </a:r>
          </a:p>
          <a:p>
            <a:r>
              <a:rPr lang="en-GB" sz="2800" dirty="0">
                <a:solidFill>
                  <a:schemeClr val="accent2">
                    <a:lumMod val="75000"/>
                  </a:schemeClr>
                </a:solidFill>
                <a:effectLst/>
                <a:ea typeface="Calibri" panose="020F0502020204030204" pitchFamily="34" charset="0"/>
              </a:rPr>
              <a:t>Emotionally </a:t>
            </a:r>
            <a:r>
              <a:rPr lang="en-GB" sz="2800" dirty="0">
                <a:solidFill>
                  <a:schemeClr val="accent2">
                    <a:lumMod val="75000"/>
                  </a:schemeClr>
                </a:solidFill>
                <a:ea typeface="Calibri" panose="020F0502020204030204" pitchFamily="34" charset="0"/>
              </a:rPr>
              <a:t>e</a:t>
            </a:r>
            <a:r>
              <a:rPr lang="en-GB" sz="2800" dirty="0">
                <a:solidFill>
                  <a:schemeClr val="accent2">
                    <a:lumMod val="75000"/>
                  </a:schemeClr>
                </a:solidFill>
                <a:effectLst/>
                <a:ea typeface="Calibri" panose="020F0502020204030204" pitchFamily="34" charset="0"/>
              </a:rPr>
              <a:t>ngaged coping </a:t>
            </a:r>
            <a:endParaRPr lang="en-US" sz="2800" dirty="0">
              <a:solidFill>
                <a:schemeClr val="accent2">
                  <a:lumMod val="75000"/>
                </a:schemeClr>
              </a:solidFill>
            </a:endParaRPr>
          </a:p>
        </p:txBody>
      </p:sp>
      <p:cxnSp>
        <p:nvCxnSpPr>
          <p:cNvPr id="35" name="Straight Connector 34">
            <a:extLst>
              <a:ext uri="{FF2B5EF4-FFF2-40B4-BE49-F238E27FC236}">
                <a16:creationId xmlns:a16="http://schemas.microsoft.com/office/drawing/2014/main" id="{65620BCB-62C9-7BED-0CF1-55734124B48F}"/>
              </a:ext>
            </a:extLst>
          </p:cNvPr>
          <p:cNvCxnSpPr>
            <a:cxnSpLocks/>
          </p:cNvCxnSpPr>
          <p:nvPr/>
        </p:nvCxnSpPr>
        <p:spPr>
          <a:xfrm flipH="1">
            <a:off x="6799907" y="3079075"/>
            <a:ext cx="940544" cy="410677"/>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D2BE7802-DCCB-42EA-DE41-CAE694B753FF}"/>
              </a:ext>
            </a:extLst>
          </p:cNvPr>
          <p:cNvCxnSpPr>
            <a:cxnSpLocks/>
          </p:cNvCxnSpPr>
          <p:nvPr/>
        </p:nvCxnSpPr>
        <p:spPr>
          <a:xfrm flipH="1" flipV="1">
            <a:off x="6830462" y="5139104"/>
            <a:ext cx="790332" cy="40885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1" name="TextBox 40">
            <a:extLst>
              <a:ext uri="{FF2B5EF4-FFF2-40B4-BE49-F238E27FC236}">
                <a16:creationId xmlns:a16="http://schemas.microsoft.com/office/drawing/2014/main" id="{403C420D-AEAC-ACCC-66A2-5899C2619AEC}"/>
              </a:ext>
            </a:extLst>
          </p:cNvPr>
          <p:cNvSpPr txBox="1"/>
          <p:nvPr/>
        </p:nvSpPr>
        <p:spPr>
          <a:xfrm>
            <a:off x="1029647" y="5268604"/>
            <a:ext cx="3745513" cy="954107"/>
          </a:xfrm>
          <a:prstGeom prst="rect">
            <a:avLst/>
          </a:prstGeom>
          <a:noFill/>
        </p:spPr>
        <p:txBody>
          <a:bodyPr wrap="none" rtlCol="0">
            <a:spAutoFit/>
          </a:bodyPr>
          <a:lstStyle/>
          <a:p>
            <a:r>
              <a:rPr lang="en-US" sz="2800" dirty="0"/>
              <a:t>All 3 questions on </a:t>
            </a:r>
          </a:p>
          <a:p>
            <a:r>
              <a:rPr lang="en-GB" sz="2800" dirty="0">
                <a:solidFill>
                  <a:schemeClr val="accent2">
                    <a:lumMod val="75000"/>
                  </a:schemeClr>
                </a:solidFill>
                <a:ea typeface="Calibri" panose="020F0502020204030204" pitchFamily="34" charset="0"/>
              </a:rPr>
              <a:t>Tolerant-inactive </a:t>
            </a:r>
            <a:r>
              <a:rPr lang="en-GB" sz="2800" dirty="0">
                <a:solidFill>
                  <a:schemeClr val="accent2">
                    <a:lumMod val="75000"/>
                  </a:schemeClr>
                </a:solidFill>
                <a:effectLst/>
                <a:ea typeface="Calibri" panose="020F0502020204030204" pitchFamily="34" charset="0"/>
              </a:rPr>
              <a:t>coping </a:t>
            </a:r>
            <a:endParaRPr lang="en-US" sz="2800" dirty="0">
              <a:solidFill>
                <a:schemeClr val="accent2">
                  <a:lumMod val="75000"/>
                </a:schemeClr>
              </a:solidFill>
            </a:endParaRPr>
          </a:p>
        </p:txBody>
      </p:sp>
      <p:cxnSp>
        <p:nvCxnSpPr>
          <p:cNvPr id="42" name="Straight Connector 41">
            <a:extLst>
              <a:ext uri="{FF2B5EF4-FFF2-40B4-BE49-F238E27FC236}">
                <a16:creationId xmlns:a16="http://schemas.microsoft.com/office/drawing/2014/main" id="{EA182C55-C668-2425-2923-E048DD8ED3B9}"/>
              </a:ext>
            </a:extLst>
          </p:cNvPr>
          <p:cNvCxnSpPr>
            <a:cxnSpLocks/>
          </p:cNvCxnSpPr>
          <p:nvPr/>
        </p:nvCxnSpPr>
        <p:spPr>
          <a:xfrm flipV="1">
            <a:off x="3322139" y="5046909"/>
            <a:ext cx="1048693" cy="44339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6046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D98BCE-277A-A94C-9A0F-E357A082EF1B}"/>
              </a:ext>
            </a:extLst>
          </p:cNvPr>
          <p:cNvSpPr>
            <a:spLocks noGrp="1"/>
          </p:cNvSpPr>
          <p:nvPr>
            <p:ph type="title"/>
          </p:nvPr>
        </p:nvSpPr>
        <p:spPr>
          <a:xfrm>
            <a:off x="843910" y="822960"/>
            <a:ext cx="3410712" cy="1106424"/>
          </a:xfrm>
        </p:spPr>
        <p:txBody>
          <a:bodyPr vert="horz" lIns="91440" tIns="45720" rIns="91440" bIns="45720" rtlCol="0" anchor="ctr">
            <a:noAutofit/>
          </a:bodyPr>
          <a:lstStyle/>
          <a:p>
            <a:r>
              <a:rPr lang="en-US" sz="4000" dirty="0"/>
              <a:t>Results </a:t>
            </a:r>
            <a:br>
              <a:rPr lang="en-US" sz="4000" dirty="0"/>
            </a:br>
            <a:r>
              <a:rPr lang="en-US" sz="3200" dirty="0"/>
              <a:t>Part 1</a:t>
            </a:r>
            <a:endParaRPr lang="en-US" sz="4000" dirty="0"/>
          </a:p>
        </p:txBody>
      </p:sp>
      <p:sp>
        <p:nvSpPr>
          <p:cNvPr id="18"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3E4AEEA5-046E-2929-2E5F-CF28E8221D66}"/>
              </a:ext>
            </a:extLst>
          </p:cNvPr>
          <p:cNvGraphicFramePr>
            <a:graphicFrameLocks noGrp="1"/>
          </p:cNvGraphicFramePr>
          <p:nvPr>
            <p:extLst>
              <p:ext uri="{D42A27DB-BD31-4B8C-83A1-F6EECF244321}">
                <p14:modId xmlns:p14="http://schemas.microsoft.com/office/powerpoint/2010/main" val="1753889056"/>
              </p:ext>
            </p:extLst>
          </p:nvPr>
        </p:nvGraphicFramePr>
        <p:xfrm>
          <a:off x="2991612" y="-6829"/>
          <a:ext cx="8967216" cy="6914809"/>
        </p:xfrm>
        <a:graphic>
          <a:graphicData uri="http://schemas.openxmlformats.org/drawingml/2006/table">
            <a:tbl>
              <a:tblPr firstRow="1" firstCol="1" bandRow="1">
                <a:tableStyleId>{2D5ABB26-0587-4C30-8999-92F81FD0307C}</a:tableStyleId>
              </a:tblPr>
              <a:tblGrid>
                <a:gridCol w="2411878">
                  <a:extLst>
                    <a:ext uri="{9D8B030D-6E8A-4147-A177-3AD203B41FA5}">
                      <a16:colId xmlns:a16="http://schemas.microsoft.com/office/drawing/2014/main" val="1525797074"/>
                    </a:ext>
                  </a:extLst>
                </a:gridCol>
                <a:gridCol w="1929998">
                  <a:extLst>
                    <a:ext uri="{9D8B030D-6E8A-4147-A177-3AD203B41FA5}">
                      <a16:colId xmlns:a16="http://schemas.microsoft.com/office/drawing/2014/main" val="1203294069"/>
                    </a:ext>
                  </a:extLst>
                </a:gridCol>
                <a:gridCol w="2635166">
                  <a:extLst>
                    <a:ext uri="{9D8B030D-6E8A-4147-A177-3AD203B41FA5}">
                      <a16:colId xmlns:a16="http://schemas.microsoft.com/office/drawing/2014/main" val="1764575774"/>
                    </a:ext>
                  </a:extLst>
                </a:gridCol>
                <a:gridCol w="1990174">
                  <a:extLst>
                    <a:ext uri="{9D8B030D-6E8A-4147-A177-3AD203B41FA5}">
                      <a16:colId xmlns:a16="http://schemas.microsoft.com/office/drawing/2014/main" val="248872215"/>
                    </a:ext>
                  </a:extLst>
                </a:gridCol>
              </a:tblGrid>
              <a:tr h="1013336">
                <a:tc>
                  <a:txBody>
                    <a:bodyPr/>
                    <a:lstStyle/>
                    <a:p>
                      <a:pPr>
                        <a:lnSpc>
                          <a:spcPct val="107000"/>
                        </a:lnSpc>
                        <a:spcAft>
                          <a:spcPts val="800"/>
                        </a:spcAft>
                      </a:pPr>
                      <a:r>
                        <a:rPr lang="en-GB" sz="1600" dirty="0">
                          <a:effectLst/>
                        </a:rPr>
                        <a:t> </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solidFill>
                      <a:schemeClr val="accent2">
                        <a:lumMod val="60000"/>
                        <a:lumOff val="40000"/>
                      </a:schemeClr>
                    </a:solidFill>
                  </a:tcPr>
                </a:tc>
                <a:tc>
                  <a:txBody>
                    <a:bodyPr/>
                    <a:lstStyle/>
                    <a:p>
                      <a:pPr>
                        <a:lnSpc>
                          <a:spcPct val="107000"/>
                        </a:lnSpc>
                        <a:spcAft>
                          <a:spcPts val="800"/>
                        </a:spcAft>
                      </a:pPr>
                      <a:r>
                        <a:rPr lang="en-GB" sz="1600" dirty="0">
                          <a:effectLst/>
                        </a:rPr>
                        <a:t>This sample of 1,422 Family members </a:t>
                      </a:r>
                    </a:p>
                    <a:p>
                      <a:pPr>
                        <a:lnSpc>
                          <a:spcPct val="107000"/>
                        </a:lnSpc>
                        <a:spcAft>
                          <a:spcPts val="800"/>
                        </a:spcAft>
                      </a:pPr>
                      <a:r>
                        <a:rPr lang="en-GB" sz="1600" dirty="0">
                          <a:effectLst/>
                        </a:rPr>
                        <a:t>N = 1,397-1,422</a:t>
                      </a:r>
                    </a:p>
                    <a:p>
                      <a:pPr>
                        <a:lnSpc>
                          <a:spcPct val="107000"/>
                        </a:lnSpc>
                        <a:spcAft>
                          <a:spcPts val="800"/>
                        </a:spcAft>
                      </a:pPr>
                      <a:r>
                        <a:rPr lang="en-GB" sz="1600" dirty="0">
                          <a:effectLst/>
                        </a:rPr>
                        <a:t>Mean (</a:t>
                      </a:r>
                      <a:r>
                        <a:rPr lang="en-GB" sz="1600" dirty="0" err="1">
                          <a:effectLst/>
                        </a:rPr>
                        <a:t>sd</a:t>
                      </a:r>
                      <a:r>
                        <a:rPr lang="en-GB" sz="1600" dirty="0">
                          <a:effectLst/>
                        </a:rPr>
                        <a:t>)</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solidFill>
                      <a:schemeClr val="accent2">
                        <a:lumMod val="60000"/>
                        <a:lumOff val="40000"/>
                      </a:schemeClr>
                    </a:solidFill>
                  </a:tcPr>
                </a:tc>
                <a:tc>
                  <a:txBody>
                    <a:bodyPr/>
                    <a:lstStyle/>
                    <a:p>
                      <a:pPr>
                        <a:lnSpc>
                          <a:spcPct val="107000"/>
                        </a:lnSpc>
                        <a:spcAft>
                          <a:spcPts val="800"/>
                        </a:spcAft>
                      </a:pPr>
                      <a:r>
                        <a:rPr lang="en-GB" sz="1600" dirty="0">
                          <a:effectLst/>
                        </a:rPr>
                        <a:t>Family members attending</a:t>
                      </a:r>
                      <a:r>
                        <a:rPr lang="en-IN" sz="1600" dirty="0">
                          <a:effectLst/>
                        </a:rPr>
                        <a:t> </a:t>
                      </a:r>
                      <a:r>
                        <a:rPr lang="en-GB" sz="1600" dirty="0">
                          <a:effectLst/>
                        </a:rPr>
                        <a:t>substance misuse services</a:t>
                      </a:r>
                    </a:p>
                    <a:p>
                      <a:pPr>
                        <a:lnSpc>
                          <a:spcPct val="107000"/>
                        </a:lnSpc>
                        <a:spcAft>
                          <a:spcPts val="800"/>
                        </a:spcAft>
                      </a:pPr>
                      <a:r>
                        <a:rPr lang="en-GB" sz="1600" dirty="0">
                          <a:effectLst/>
                        </a:rPr>
                        <a:t>N = 202–212i </a:t>
                      </a:r>
                    </a:p>
                    <a:p>
                      <a:pPr>
                        <a:lnSpc>
                          <a:spcPct val="107000"/>
                        </a:lnSpc>
                        <a:spcAft>
                          <a:spcPts val="800"/>
                        </a:spcAft>
                      </a:pPr>
                      <a:r>
                        <a:rPr lang="en-GB" sz="1600" dirty="0">
                          <a:effectLst/>
                        </a:rPr>
                        <a:t>Mean (</a:t>
                      </a:r>
                      <a:r>
                        <a:rPr lang="en-GB" sz="1600" dirty="0" err="1">
                          <a:effectLst/>
                        </a:rPr>
                        <a:t>sd</a:t>
                      </a:r>
                      <a:r>
                        <a:rPr lang="en-GB" sz="1600" dirty="0">
                          <a:effectLst/>
                        </a:rPr>
                        <a:t>)</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solidFill>
                      <a:schemeClr val="accent2">
                        <a:lumMod val="60000"/>
                        <a:lumOff val="40000"/>
                      </a:schemeClr>
                    </a:solidFill>
                  </a:tcPr>
                </a:tc>
                <a:tc>
                  <a:txBody>
                    <a:bodyPr/>
                    <a:lstStyle/>
                    <a:p>
                      <a:pPr>
                        <a:lnSpc>
                          <a:spcPct val="107000"/>
                        </a:lnSpc>
                        <a:spcAft>
                          <a:spcPts val="800"/>
                        </a:spcAft>
                      </a:pPr>
                      <a:r>
                        <a:rPr lang="en-GB" sz="1600" dirty="0">
                          <a:effectLst/>
                        </a:rPr>
                        <a:t>Family members attending the</a:t>
                      </a:r>
                      <a:r>
                        <a:rPr lang="en-IN" sz="1600" dirty="0">
                          <a:effectLst/>
                        </a:rPr>
                        <a:t> </a:t>
                      </a:r>
                      <a:r>
                        <a:rPr lang="en-GB" sz="1600" dirty="0">
                          <a:effectLst/>
                        </a:rPr>
                        <a:t>gambling clinic </a:t>
                      </a:r>
                    </a:p>
                    <a:p>
                      <a:pPr>
                        <a:lnSpc>
                          <a:spcPct val="107000"/>
                        </a:lnSpc>
                        <a:spcAft>
                          <a:spcPts val="800"/>
                        </a:spcAft>
                      </a:pPr>
                      <a:r>
                        <a:rPr lang="en-GB" sz="1600" dirty="0">
                          <a:effectLst/>
                        </a:rPr>
                        <a:t>N = 209–215</a:t>
                      </a:r>
                    </a:p>
                    <a:p>
                      <a:pPr>
                        <a:lnSpc>
                          <a:spcPct val="107000"/>
                        </a:lnSpc>
                        <a:spcAft>
                          <a:spcPts val="800"/>
                        </a:spcAft>
                      </a:pPr>
                      <a:r>
                        <a:rPr lang="en-GB" sz="1600" dirty="0">
                          <a:effectLst/>
                        </a:rPr>
                        <a:t>Mean (</a:t>
                      </a:r>
                      <a:r>
                        <a:rPr lang="en-GB" sz="1600" dirty="0" err="1">
                          <a:effectLst/>
                        </a:rPr>
                        <a:t>sd</a:t>
                      </a:r>
                      <a:r>
                        <a:rPr lang="en-GB" sz="1600" dirty="0">
                          <a:effectLst/>
                        </a:rPr>
                        <a:t>)</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solidFill>
                      <a:schemeClr val="accent2">
                        <a:lumMod val="60000"/>
                        <a:lumOff val="40000"/>
                      </a:schemeClr>
                    </a:solidFill>
                  </a:tcPr>
                </a:tc>
                <a:extLst>
                  <a:ext uri="{0D108BD9-81ED-4DB2-BD59-A6C34878D82A}">
                    <a16:rowId xmlns:a16="http://schemas.microsoft.com/office/drawing/2014/main" val="164565310"/>
                  </a:ext>
                </a:extLst>
              </a:tr>
              <a:tr h="416333">
                <a:tc>
                  <a:txBody>
                    <a:bodyPr/>
                    <a:lstStyle/>
                    <a:p>
                      <a:pPr>
                        <a:lnSpc>
                          <a:spcPct val="107000"/>
                        </a:lnSpc>
                        <a:spcAft>
                          <a:spcPts val="800"/>
                        </a:spcAft>
                      </a:pPr>
                      <a:r>
                        <a:rPr lang="en-GB" sz="1600">
                          <a:effectLst/>
                        </a:rPr>
                        <a:t>Worrying Behaviour Impact </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a:effectLst/>
                        </a:rPr>
                        <a:t>5.62 (2.43)</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a:effectLst/>
                        </a:rPr>
                        <a:t>5.73 (2.58)</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a:effectLst/>
                        </a:rPr>
                        <a:t>5.80 (2.40)</a:t>
                      </a:r>
                      <a:endParaRPr lang="en-IN" sz="1600">
                        <a:effectLst/>
                        <a:latin typeface="+mj-lt"/>
                        <a:ea typeface="Calibri" panose="020F0502020204030204" pitchFamily="34" charset="0"/>
                        <a:cs typeface="Times New Roman" panose="02020603050405020304" pitchFamily="18" charset="0"/>
                      </a:endParaRPr>
                    </a:p>
                  </a:txBody>
                  <a:tcPr marL="51235" marR="51235" marT="0" marB="0"/>
                </a:tc>
                <a:extLst>
                  <a:ext uri="{0D108BD9-81ED-4DB2-BD59-A6C34878D82A}">
                    <a16:rowId xmlns:a16="http://schemas.microsoft.com/office/drawing/2014/main" val="3993194280"/>
                  </a:ext>
                </a:extLst>
              </a:tr>
              <a:tr h="416333">
                <a:tc>
                  <a:txBody>
                    <a:bodyPr/>
                    <a:lstStyle/>
                    <a:p>
                      <a:pPr>
                        <a:lnSpc>
                          <a:spcPct val="107000"/>
                        </a:lnSpc>
                        <a:spcAft>
                          <a:spcPts val="800"/>
                        </a:spcAft>
                      </a:pPr>
                      <a:r>
                        <a:rPr lang="en-GB" sz="1600">
                          <a:effectLst/>
                        </a:rPr>
                        <a:t>Active Disturbance Impact</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a:effectLst/>
                        </a:rPr>
                        <a:t>3.87 (2.67)</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dirty="0">
                          <a:effectLst/>
                        </a:rPr>
                        <a:t>3.92 (2.71)</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a:effectLst/>
                        </a:rPr>
                        <a:t>3.16 (2.30)</a:t>
                      </a:r>
                      <a:endParaRPr lang="en-IN" sz="1600">
                        <a:effectLst/>
                        <a:latin typeface="+mj-lt"/>
                        <a:ea typeface="Calibri" panose="020F0502020204030204" pitchFamily="34" charset="0"/>
                        <a:cs typeface="Times New Roman" panose="02020603050405020304" pitchFamily="18" charset="0"/>
                      </a:endParaRPr>
                    </a:p>
                  </a:txBody>
                  <a:tcPr marL="51235" marR="51235" marT="0" marB="0"/>
                </a:tc>
                <a:extLst>
                  <a:ext uri="{0D108BD9-81ED-4DB2-BD59-A6C34878D82A}">
                    <a16:rowId xmlns:a16="http://schemas.microsoft.com/office/drawing/2014/main" val="3295632552"/>
                  </a:ext>
                </a:extLst>
              </a:tr>
              <a:tr h="244836">
                <a:tc>
                  <a:txBody>
                    <a:bodyPr/>
                    <a:lstStyle/>
                    <a:p>
                      <a:pPr>
                        <a:lnSpc>
                          <a:spcPct val="107000"/>
                        </a:lnSpc>
                        <a:spcAft>
                          <a:spcPts val="800"/>
                        </a:spcAft>
                      </a:pPr>
                      <a:r>
                        <a:rPr lang="en-GB" sz="1600" dirty="0">
                          <a:effectLst/>
                        </a:rPr>
                        <a:t>Total Impact</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solidFill>
                      <a:schemeClr val="accent2">
                        <a:lumMod val="60000"/>
                        <a:lumOff val="40000"/>
                      </a:schemeClr>
                    </a:solidFill>
                  </a:tcPr>
                </a:tc>
                <a:tc>
                  <a:txBody>
                    <a:bodyPr/>
                    <a:lstStyle/>
                    <a:p>
                      <a:pPr>
                        <a:lnSpc>
                          <a:spcPct val="107000"/>
                        </a:lnSpc>
                        <a:spcAft>
                          <a:spcPts val="800"/>
                        </a:spcAft>
                      </a:pPr>
                      <a:r>
                        <a:rPr lang="en-GB" sz="1600" dirty="0">
                          <a:effectLst/>
                        </a:rPr>
                        <a:t>9.50 (4.34)</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solidFill>
                      <a:schemeClr val="accent2">
                        <a:lumMod val="60000"/>
                        <a:lumOff val="40000"/>
                      </a:schemeClr>
                    </a:solidFill>
                  </a:tcPr>
                </a:tc>
                <a:tc>
                  <a:txBody>
                    <a:bodyPr/>
                    <a:lstStyle/>
                    <a:p>
                      <a:pPr>
                        <a:lnSpc>
                          <a:spcPct val="107000"/>
                        </a:lnSpc>
                        <a:spcAft>
                          <a:spcPts val="800"/>
                        </a:spcAft>
                      </a:pPr>
                      <a:r>
                        <a:rPr lang="en-GB" sz="1600" dirty="0">
                          <a:effectLst/>
                        </a:rPr>
                        <a:t>9.72 (4.67)</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solidFill>
                      <a:schemeClr val="accent2">
                        <a:lumMod val="60000"/>
                        <a:lumOff val="40000"/>
                      </a:schemeClr>
                    </a:solidFill>
                  </a:tcPr>
                </a:tc>
                <a:tc>
                  <a:txBody>
                    <a:bodyPr/>
                    <a:lstStyle/>
                    <a:p>
                      <a:pPr>
                        <a:lnSpc>
                          <a:spcPct val="107000"/>
                        </a:lnSpc>
                        <a:spcAft>
                          <a:spcPts val="800"/>
                        </a:spcAft>
                      </a:pPr>
                      <a:r>
                        <a:rPr lang="en-GB" sz="1600" dirty="0">
                          <a:effectLst/>
                        </a:rPr>
                        <a:t>8.96 (3.99)</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solidFill>
                      <a:schemeClr val="accent2">
                        <a:lumMod val="60000"/>
                        <a:lumOff val="40000"/>
                      </a:schemeClr>
                    </a:solidFill>
                  </a:tcPr>
                </a:tc>
                <a:extLst>
                  <a:ext uri="{0D108BD9-81ED-4DB2-BD59-A6C34878D82A}">
                    <a16:rowId xmlns:a16="http://schemas.microsoft.com/office/drawing/2014/main" val="1733483834"/>
                  </a:ext>
                </a:extLst>
              </a:tr>
              <a:tr h="416333">
                <a:tc>
                  <a:txBody>
                    <a:bodyPr/>
                    <a:lstStyle/>
                    <a:p>
                      <a:pPr>
                        <a:lnSpc>
                          <a:spcPct val="107000"/>
                        </a:lnSpc>
                        <a:spcAft>
                          <a:spcPts val="800"/>
                        </a:spcAft>
                      </a:pPr>
                      <a:r>
                        <a:rPr lang="en-GB" sz="1600">
                          <a:effectLst/>
                        </a:rPr>
                        <a:t>Psychological Symptoms</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a:effectLst/>
                        </a:rPr>
                        <a:t>5.16 (1.58)</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a:effectLst/>
                        </a:rPr>
                        <a:t>4.61 (1.36)</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dirty="0">
                          <a:effectLst/>
                        </a:rPr>
                        <a:t>4.77 (1.33)</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extLst>
                  <a:ext uri="{0D108BD9-81ED-4DB2-BD59-A6C34878D82A}">
                    <a16:rowId xmlns:a16="http://schemas.microsoft.com/office/drawing/2014/main" val="3685292310"/>
                  </a:ext>
                </a:extLst>
              </a:tr>
              <a:tr h="244836">
                <a:tc>
                  <a:txBody>
                    <a:bodyPr/>
                    <a:lstStyle/>
                    <a:p>
                      <a:pPr>
                        <a:lnSpc>
                          <a:spcPct val="107000"/>
                        </a:lnSpc>
                        <a:spcAft>
                          <a:spcPts val="800"/>
                        </a:spcAft>
                      </a:pPr>
                      <a:r>
                        <a:rPr lang="en-GB" sz="1600">
                          <a:effectLst/>
                        </a:rPr>
                        <a:t>Physical Symptoms</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dirty="0">
                          <a:effectLst/>
                        </a:rPr>
                        <a:t>3.85 (2.07)</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dirty="0">
                          <a:effectLst/>
                        </a:rPr>
                        <a:t>3.31 (1.66)</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a:effectLst/>
                        </a:rPr>
                        <a:t>3.33 (1.88)</a:t>
                      </a:r>
                      <a:endParaRPr lang="en-IN" sz="1600">
                        <a:effectLst/>
                        <a:latin typeface="+mj-lt"/>
                        <a:ea typeface="Calibri" panose="020F0502020204030204" pitchFamily="34" charset="0"/>
                        <a:cs typeface="Times New Roman" panose="02020603050405020304" pitchFamily="18" charset="0"/>
                      </a:endParaRPr>
                    </a:p>
                  </a:txBody>
                  <a:tcPr marL="51235" marR="51235" marT="0" marB="0"/>
                </a:tc>
                <a:extLst>
                  <a:ext uri="{0D108BD9-81ED-4DB2-BD59-A6C34878D82A}">
                    <a16:rowId xmlns:a16="http://schemas.microsoft.com/office/drawing/2014/main" val="4052678487"/>
                  </a:ext>
                </a:extLst>
              </a:tr>
              <a:tr h="244836">
                <a:tc>
                  <a:txBody>
                    <a:bodyPr/>
                    <a:lstStyle/>
                    <a:p>
                      <a:pPr>
                        <a:lnSpc>
                          <a:spcPct val="107000"/>
                        </a:lnSpc>
                        <a:spcAft>
                          <a:spcPts val="800"/>
                        </a:spcAft>
                      </a:pPr>
                      <a:r>
                        <a:rPr lang="en-GB" sz="1600" dirty="0">
                          <a:effectLst/>
                        </a:rPr>
                        <a:t>Total Symptoms</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solidFill>
                      <a:schemeClr val="accent2">
                        <a:lumMod val="60000"/>
                        <a:lumOff val="40000"/>
                      </a:schemeClr>
                    </a:solidFill>
                  </a:tcPr>
                </a:tc>
                <a:tc>
                  <a:txBody>
                    <a:bodyPr/>
                    <a:lstStyle/>
                    <a:p>
                      <a:pPr>
                        <a:lnSpc>
                          <a:spcPct val="107000"/>
                        </a:lnSpc>
                        <a:spcAft>
                          <a:spcPts val="800"/>
                        </a:spcAft>
                      </a:pPr>
                      <a:r>
                        <a:rPr lang="en-GB" sz="1600" dirty="0">
                          <a:effectLst/>
                        </a:rPr>
                        <a:t>9.02 (3.32)</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solidFill>
                      <a:schemeClr val="accent2">
                        <a:lumMod val="60000"/>
                        <a:lumOff val="40000"/>
                      </a:schemeClr>
                    </a:solidFill>
                  </a:tcPr>
                </a:tc>
                <a:tc>
                  <a:txBody>
                    <a:bodyPr/>
                    <a:lstStyle/>
                    <a:p>
                      <a:pPr>
                        <a:lnSpc>
                          <a:spcPct val="107000"/>
                        </a:lnSpc>
                        <a:spcAft>
                          <a:spcPts val="800"/>
                        </a:spcAft>
                      </a:pPr>
                      <a:r>
                        <a:rPr lang="en-GB" sz="1600" dirty="0">
                          <a:effectLst/>
                        </a:rPr>
                        <a:t>7.93 (2.71)</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solidFill>
                      <a:schemeClr val="accent2">
                        <a:lumMod val="60000"/>
                        <a:lumOff val="40000"/>
                      </a:schemeClr>
                    </a:solidFill>
                  </a:tcPr>
                </a:tc>
                <a:tc>
                  <a:txBody>
                    <a:bodyPr/>
                    <a:lstStyle/>
                    <a:p>
                      <a:pPr>
                        <a:lnSpc>
                          <a:spcPct val="107000"/>
                        </a:lnSpc>
                        <a:spcAft>
                          <a:spcPts val="800"/>
                        </a:spcAft>
                      </a:pPr>
                      <a:r>
                        <a:rPr lang="en-GB" sz="1600" dirty="0">
                          <a:effectLst/>
                        </a:rPr>
                        <a:t>8.09 (2.88)</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solidFill>
                      <a:schemeClr val="accent2">
                        <a:lumMod val="60000"/>
                        <a:lumOff val="40000"/>
                      </a:schemeClr>
                    </a:solidFill>
                  </a:tcPr>
                </a:tc>
                <a:extLst>
                  <a:ext uri="{0D108BD9-81ED-4DB2-BD59-A6C34878D82A}">
                    <a16:rowId xmlns:a16="http://schemas.microsoft.com/office/drawing/2014/main" val="1091573308"/>
                  </a:ext>
                </a:extLst>
              </a:tr>
              <a:tr h="416333">
                <a:tc>
                  <a:txBody>
                    <a:bodyPr/>
                    <a:lstStyle/>
                    <a:p>
                      <a:pPr>
                        <a:lnSpc>
                          <a:spcPct val="107000"/>
                        </a:lnSpc>
                        <a:spcAft>
                          <a:spcPts val="800"/>
                        </a:spcAft>
                      </a:pPr>
                      <a:r>
                        <a:rPr lang="en-GB" sz="1600" dirty="0">
                          <a:effectLst/>
                        </a:rPr>
                        <a:t>Emotional-Engaged Coping</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dirty="0">
                          <a:effectLst/>
                        </a:rPr>
                        <a:t>5.65 (2.50)</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dirty="0">
                          <a:effectLst/>
                        </a:rPr>
                        <a:t>6.29 (2.17)</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dirty="0">
                          <a:effectLst/>
                        </a:rPr>
                        <a:t>6.00 (2.51)</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extLst>
                  <a:ext uri="{0D108BD9-81ED-4DB2-BD59-A6C34878D82A}">
                    <a16:rowId xmlns:a16="http://schemas.microsoft.com/office/drawing/2014/main" val="158648734"/>
                  </a:ext>
                </a:extLst>
              </a:tr>
              <a:tr h="416333">
                <a:tc>
                  <a:txBody>
                    <a:bodyPr/>
                    <a:lstStyle/>
                    <a:p>
                      <a:pPr>
                        <a:lnSpc>
                          <a:spcPct val="107000"/>
                        </a:lnSpc>
                        <a:spcAft>
                          <a:spcPts val="800"/>
                        </a:spcAft>
                      </a:pPr>
                      <a:r>
                        <a:rPr lang="en-GB" sz="1600">
                          <a:effectLst/>
                        </a:rPr>
                        <a:t>Assertive-Engaged Coping</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a:effectLst/>
                        </a:rPr>
                        <a:t>5.59 (2.78)</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dirty="0">
                          <a:effectLst/>
                        </a:rPr>
                        <a:t>6.30 (2.41)</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a:effectLst/>
                        </a:rPr>
                        <a:t>6.18 (2.56)</a:t>
                      </a:r>
                      <a:endParaRPr lang="en-IN" sz="1600">
                        <a:effectLst/>
                        <a:latin typeface="+mj-lt"/>
                        <a:ea typeface="Calibri" panose="020F0502020204030204" pitchFamily="34" charset="0"/>
                        <a:cs typeface="Times New Roman" panose="02020603050405020304" pitchFamily="18" charset="0"/>
                      </a:endParaRPr>
                    </a:p>
                  </a:txBody>
                  <a:tcPr marL="51235" marR="51235" marT="0" marB="0"/>
                </a:tc>
                <a:extLst>
                  <a:ext uri="{0D108BD9-81ED-4DB2-BD59-A6C34878D82A}">
                    <a16:rowId xmlns:a16="http://schemas.microsoft.com/office/drawing/2014/main" val="3519379870"/>
                  </a:ext>
                </a:extLst>
              </a:tr>
              <a:tr h="416333">
                <a:tc>
                  <a:txBody>
                    <a:bodyPr/>
                    <a:lstStyle/>
                    <a:p>
                      <a:pPr>
                        <a:lnSpc>
                          <a:spcPct val="107000"/>
                        </a:lnSpc>
                        <a:spcAft>
                          <a:spcPts val="800"/>
                        </a:spcAft>
                      </a:pPr>
                      <a:r>
                        <a:rPr lang="en-GB" sz="1600">
                          <a:effectLst/>
                        </a:rPr>
                        <a:t>Tolerant-Inactive Coping</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a:effectLst/>
                        </a:rPr>
                        <a:t>3.61 (2.63)</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a:effectLst/>
                        </a:rPr>
                        <a:t>4.36 (2.50)*</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dirty="0">
                          <a:effectLst/>
                        </a:rPr>
                        <a:t>3.46 (2.68)</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extLst>
                  <a:ext uri="{0D108BD9-81ED-4DB2-BD59-A6C34878D82A}">
                    <a16:rowId xmlns:a16="http://schemas.microsoft.com/office/drawing/2014/main" val="1472874859"/>
                  </a:ext>
                </a:extLst>
              </a:tr>
              <a:tr h="501003">
                <a:tc>
                  <a:txBody>
                    <a:bodyPr/>
                    <a:lstStyle/>
                    <a:p>
                      <a:pPr>
                        <a:lnSpc>
                          <a:spcPct val="107000"/>
                        </a:lnSpc>
                        <a:spcAft>
                          <a:spcPts val="800"/>
                        </a:spcAft>
                      </a:pPr>
                      <a:r>
                        <a:rPr lang="en-GB" sz="1600">
                          <a:effectLst/>
                        </a:rPr>
                        <a:t>Withdrawal-Independent Coping</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a:effectLst/>
                        </a:rPr>
                        <a:t>4.21 (2.64)</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a:effectLst/>
                        </a:rPr>
                        <a:t>3.60 (2.48)</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a:effectLst/>
                        </a:rPr>
                        <a:t>3.31 (2.41)</a:t>
                      </a:r>
                      <a:endParaRPr lang="en-IN" sz="1600">
                        <a:effectLst/>
                        <a:latin typeface="+mj-lt"/>
                        <a:ea typeface="Calibri" panose="020F0502020204030204" pitchFamily="34" charset="0"/>
                        <a:cs typeface="Times New Roman" panose="02020603050405020304" pitchFamily="18" charset="0"/>
                      </a:endParaRPr>
                    </a:p>
                  </a:txBody>
                  <a:tcPr marL="51235" marR="51235" marT="0" marB="0"/>
                </a:tc>
                <a:extLst>
                  <a:ext uri="{0D108BD9-81ED-4DB2-BD59-A6C34878D82A}">
                    <a16:rowId xmlns:a16="http://schemas.microsoft.com/office/drawing/2014/main" val="2686586450"/>
                  </a:ext>
                </a:extLst>
              </a:tr>
              <a:tr h="416333">
                <a:tc>
                  <a:txBody>
                    <a:bodyPr/>
                    <a:lstStyle/>
                    <a:p>
                      <a:pPr>
                        <a:lnSpc>
                          <a:spcPct val="107000"/>
                        </a:lnSpc>
                        <a:spcAft>
                          <a:spcPts val="800"/>
                        </a:spcAft>
                      </a:pPr>
                      <a:r>
                        <a:rPr lang="en-GB" sz="1600" dirty="0">
                          <a:effectLst/>
                        </a:rPr>
                        <a:t>Helpful Informal Support</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dirty="0">
                          <a:effectLst/>
                        </a:rPr>
                        <a:t>6.02 (2.79)</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dirty="0">
                          <a:effectLst/>
                        </a:rPr>
                        <a:t>Not available</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dirty="0">
                          <a:effectLst/>
                        </a:rPr>
                        <a:t>5.90 (2.67)</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extLst>
                  <a:ext uri="{0D108BD9-81ED-4DB2-BD59-A6C34878D82A}">
                    <a16:rowId xmlns:a16="http://schemas.microsoft.com/office/drawing/2014/main" val="2776977868"/>
                  </a:ext>
                </a:extLst>
              </a:tr>
              <a:tr h="416333">
                <a:tc>
                  <a:txBody>
                    <a:bodyPr/>
                    <a:lstStyle/>
                    <a:p>
                      <a:pPr>
                        <a:lnSpc>
                          <a:spcPct val="107000"/>
                        </a:lnSpc>
                        <a:spcAft>
                          <a:spcPts val="800"/>
                        </a:spcAft>
                      </a:pPr>
                      <a:r>
                        <a:rPr lang="en-GB" sz="1600">
                          <a:effectLst/>
                        </a:rPr>
                        <a:t>Unhelpful Informal Support</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dirty="0">
                          <a:effectLst/>
                        </a:rPr>
                        <a:t>2.48 (2.52)</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a:effectLst/>
                        </a:rPr>
                        <a:t>Not available</a:t>
                      </a:r>
                      <a:endParaRPr lang="en-IN" sz="160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dirty="0">
                          <a:effectLst/>
                        </a:rPr>
                        <a:t>2.26 (2.30)</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extLst>
                  <a:ext uri="{0D108BD9-81ED-4DB2-BD59-A6C34878D82A}">
                    <a16:rowId xmlns:a16="http://schemas.microsoft.com/office/drawing/2014/main" val="534094973"/>
                  </a:ext>
                </a:extLst>
              </a:tr>
              <a:tr h="416333">
                <a:tc>
                  <a:txBody>
                    <a:bodyPr/>
                    <a:lstStyle/>
                    <a:p>
                      <a:pPr>
                        <a:lnSpc>
                          <a:spcPct val="107000"/>
                        </a:lnSpc>
                        <a:spcAft>
                          <a:spcPts val="800"/>
                        </a:spcAft>
                      </a:pPr>
                      <a:r>
                        <a:rPr lang="en-GB" sz="1600" dirty="0">
                          <a:effectLst/>
                        </a:rPr>
                        <a:t>Helpful Formal Support</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dirty="0">
                          <a:effectLst/>
                        </a:rPr>
                        <a:t>3.11 (2.97)</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dirty="0">
                          <a:effectLst/>
                        </a:rPr>
                        <a:t>Not available</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tc>
                  <a:txBody>
                    <a:bodyPr/>
                    <a:lstStyle/>
                    <a:p>
                      <a:pPr>
                        <a:lnSpc>
                          <a:spcPct val="107000"/>
                        </a:lnSpc>
                        <a:spcAft>
                          <a:spcPts val="800"/>
                        </a:spcAft>
                      </a:pPr>
                      <a:r>
                        <a:rPr lang="en-GB" sz="1600" dirty="0">
                          <a:effectLst/>
                        </a:rPr>
                        <a:t>1.36 (2.19)</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tc>
                <a:extLst>
                  <a:ext uri="{0D108BD9-81ED-4DB2-BD59-A6C34878D82A}">
                    <a16:rowId xmlns:a16="http://schemas.microsoft.com/office/drawing/2014/main" val="1575307996"/>
                  </a:ext>
                </a:extLst>
              </a:tr>
              <a:tr h="413499">
                <a:tc>
                  <a:txBody>
                    <a:bodyPr/>
                    <a:lstStyle/>
                    <a:p>
                      <a:pPr>
                        <a:lnSpc>
                          <a:spcPct val="107000"/>
                        </a:lnSpc>
                        <a:spcAft>
                          <a:spcPts val="800"/>
                        </a:spcAft>
                      </a:pPr>
                      <a:r>
                        <a:rPr lang="en-GB" sz="1600" dirty="0">
                          <a:effectLst/>
                        </a:rPr>
                        <a:t>Total Family Burden</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solidFill>
                      <a:schemeClr val="accent2">
                        <a:lumMod val="60000"/>
                        <a:lumOff val="40000"/>
                      </a:schemeClr>
                    </a:solidFill>
                  </a:tcPr>
                </a:tc>
                <a:tc>
                  <a:txBody>
                    <a:bodyPr/>
                    <a:lstStyle/>
                    <a:p>
                      <a:pPr>
                        <a:lnSpc>
                          <a:spcPct val="107000"/>
                        </a:lnSpc>
                        <a:spcAft>
                          <a:spcPts val="800"/>
                        </a:spcAft>
                      </a:pPr>
                      <a:r>
                        <a:rPr lang="en-GB" sz="1600" dirty="0">
                          <a:effectLst/>
                        </a:rPr>
                        <a:t>27.79 (9.64)</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solidFill>
                      <a:schemeClr val="accent2">
                        <a:lumMod val="60000"/>
                        <a:lumOff val="40000"/>
                      </a:schemeClr>
                    </a:solidFill>
                  </a:tcPr>
                </a:tc>
                <a:tc>
                  <a:txBody>
                    <a:bodyPr/>
                    <a:lstStyle/>
                    <a:p>
                      <a:pPr>
                        <a:lnSpc>
                          <a:spcPct val="107000"/>
                        </a:lnSpc>
                        <a:spcAft>
                          <a:spcPts val="800"/>
                        </a:spcAft>
                      </a:pPr>
                      <a:r>
                        <a:rPr lang="en-GB" sz="1600" dirty="0">
                          <a:effectLst/>
                        </a:rPr>
                        <a:t>27.72 (10.28)</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solidFill>
                      <a:schemeClr val="accent2">
                        <a:lumMod val="60000"/>
                        <a:lumOff val="40000"/>
                      </a:schemeClr>
                    </a:solidFill>
                  </a:tcPr>
                </a:tc>
                <a:tc>
                  <a:txBody>
                    <a:bodyPr/>
                    <a:lstStyle/>
                    <a:p>
                      <a:pPr>
                        <a:lnSpc>
                          <a:spcPct val="107000"/>
                        </a:lnSpc>
                        <a:spcAft>
                          <a:spcPts val="800"/>
                        </a:spcAft>
                      </a:pPr>
                      <a:r>
                        <a:rPr lang="en-GB" sz="1600" dirty="0">
                          <a:effectLst/>
                        </a:rPr>
                        <a:t>26.52 (9.43)</a:t>
                      </a:r>
                      <a:endParaRPr lang="en-IN" sz="1600" dirty="0">
                        <a:effectLst/>
                        <a:latin typeface="+mj-lt"/>
                        <a:ea typeface="Calibri" panose="020F0502020204030204" pitchFamily="34" charset="0"/>
                        <a:cs typeface="Times New Roman" panose="02020603050405020304" pitchFamily="18" charset="0"/>
                      </a:endParaRPr>
                    </a:p>
                  </a:txBody>
                  <a:tcPr marL="51235" marR="51235" marT="0" marB="0">
                    <a:solidFill>
                      <a:schemeClr val="accent2">
                        <a:lumMod val="60000"/>
                        <a:lumOff val="40000"/>
                      </a:schemeClr>
                    </a:solidFill>
                  </a:tcPr>
                </a:tc>
                <a:extLst>
                  <a:ext uri="{0D108BD9-81ED-4DB2-BD59-A6C34878D82A}">
                    <a16:rowId xmlns:a16="http://schemas.microsoft.com/office/drawing/2014/main" val="516723600"/>
                  </a:ext>
                </a:extLst>
              </a:tr>
            </a:tbl>
          </a:graphicData>
        </a:graphic>
      </p:graphicFrame>
      <p:sp>
        <p:nvSpPr>
          <p:cNvPr id="9" name="Title 1">
            <a:extLst>
              <a:ext uri="{FF2B5EF4-FFF2-40B4-BE49-F238E27FC236}">
                <a16:creationId xmlns:a16="http://schemas.microsoft.com/office/drawing/2014/main" id="{4FB54FCD-6DE6-6013-984C-325560BC9F2F}"/>
              </a:ext>
            </a:extLst>
          </p:cNvPr>
          <p:cNvSpPr txBox="1">
            <a:spLocks/>
          </p:cNvSpPr>
          <p:nvPr/>
        </p:nvSpPr>
        <p:spPr>
          <a:xfrm>
            <a:off x="877459" y="2978115"/>
            <a:ext cx="3410712" cy="11064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p>
        </p:txBody>
      </p:sp>
    </p:spTree>
    <p:extLst>
      <p:ext uri="{BB962C8B-B14F-4D97-AF65-F5344CB8AC3E}">
        <p14:creationId xmlns:p14="http://schemas.microsoft.com/office/powerpoint/2010/main" val="89178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59F714-37D2-9332-3257-9256AE8700FD}"/>
              </a:ext>
            </a:extLst>
          </p:cNvPr>
          <p:cNvSpPr>
            <a:spLocks noGrp="1"/>
          </p:cNvSpPr>
          <p:nvPr>
            <p:ph type="title"/>
          </p:nvPr>
        </p:nvSpPr>
        <p:spPr>
          <a:xfrm>
            <a:off x="1115568" y="242894"/>
            <a:ext cx="10168128" cy="1059434"/>
          </a:xfrm>
        </p:spPr>
        <p:txBody>
          <a:bodyPr>
            <a:normAutofit/>
          </a:bodyPr>
          <a:lstStyle/>
          <a:p>
            <a:r>
              <a:rPr lang="en-US" sz="4000" dirty="0"/>
              <a:t>Results – Part 1 continued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9" name="Table 28">
            <a:extLst>
              <a:ext uri="{FF2B5EF4-FFF2-40B4-BE49-F238E27FC236}">
                <a16:creationId xmlns:a16="http://schemas.microsoft.com/office/drawing/2014/main" id="{CBA13400-E89F-4963-8763-171B13171599}"/>
              </a:ext>
            </a:extLst>
          </p:cNvPr>
          <p:cNvGraphicFramePr>
            <a:graphicFrameLocks noGrp="1"/>
          </p:cNvGraphicFramePr>
          <p:nvPr>
            <p:extLst>
              <p:ext uri="{D42A27DB-BD31-4B8C-83A1-F6EECF244321}">
                <p14:modId xmlns:p14="http://schemas.microsoft.com/office/powerpoint/2010/main" val="3779458729"/>
              </p:ext>
            </p:extLst>
          </p:nvPr>
        </p:nvGraphicFramePr>
        <p:xfrm>
          <a:off x="498834" y="1191492"/>
          <a:ext cx="11223775" cy="5292435"/>
        </p:xfrm>
        <a:graphic>
          <a:graphicData uri="http://schemas.openxmlformats.org/drawingml/2006/table">
            <a:tbl>
              <a:tblPr firstRow="1" firstCol="1" bandRow="1">
                <a:tableStyleId>{9DCAF9ED-07DC-4A11-8D7F-57B35C25682E}</a:tableStyleId>
              </a:tblPr>
              <a:tblGrid>
                <a:gridCol w="3018816">
                  <a:extLst>
                    <a:ext uri="{9D8B030D-6E8A-4147-A177-3AD203B41FA5}">
                      <a16:colId xmlns:a16="http://schemas.microsoft.com/office/drawing/2014/main" val="1525797074"/>
                    </a:ext>
                  </a:extLst>
                </a:gridCol>
                <a:gridCol w="2415673">
                  <a:extLst>
                    <a:ext uri="{9D8B030D-6E8A-4147-A177-3AD203B41FA5}">
                      <a16:colId xmlns:a16="http://schemas.microsoft.com/office/drawing/2014/main" val="1203294069"/>
                    </a:ext>
                  </a:extLst>
                </a:gridCol>
                <a:gridCol w="3298293">
                  <a:extLst>
                    <a:ext uri="{9D8B030D-6E8A-4147-A177-3AD203B41FA5}">
                      <a16:colId xmlns:a16="http://schemas.microsoft.com/office/drawing/2014/main" val="1764575774"/>
                    </a:ext>
                  </a:extLst>
                </a:gridCol>
                <a:gridCol w="2490993">
                  <a:extLst>
                    <a:ext uri="{9D8B030D-6E8A-4147-A177-3AD203B41FA5}">
                      <a16:colId xmlns:a16="http://schemas.microsoft.com/office/drawing/2014/main" val="248872215"/>
                    </a:ext>
                  </a:extLst>
                </a:gridCol>
              </a:tblGrid>
              <a:tr h="2146419">
                <a:tc>
                  <a:txBody>
                    <a:bodyPr/>
                    <a:lstStyle/>
                    <a:p>
                      <a:pPr>
                        <a:lnSpc>
                          <a:spcPct val="107000"/>
                        </a:lnSpc>
                        <a:spcAft>
                          <a:spcPts val="800"/>
                        </a:spcAft>
                      </a:pPr>
                      <a:r>
                        <a:rPr lang="en-GB" sz="2000" dirty="0">
                          <a:effectLst/>
                          <a:latin typeface="+mn-lt"/>
                          <a:cs typeface="Arial" panose="020B0604020202020204" pitchFamily="34" charset="0"/>
                        </a:rPr>
                        <a:t> </a:t>
                      </a:r>
                      <a:endParaRPr lang="en-IN" sz="2000"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400" dirty="0">
                          <a:effectLst/>
                          <a:latin typeface="+mn-lt"/>
                          <a:cs typeface="Arial" panose="020B0604020202020204" pitchFamily="34" charset="0"/>
                        </a:rPr>
                        <a:t>This sample of 1,422 Family members </a:t>
                      </a:r>
                    </a:p>
                    <a:p>
                      <a:pPr>
                        <a:lnSpc>
                          <a:spcPct val="107000"/>
                        </a:lnSpc>
                        <a:spcAft>
                          <a:spcPts val="800"/>
                        </a:spcAft>
                      </a:pPr>
                      <a:r>
                        <a:rPr lang="en-GB" sz="2000" dirty="0">
                          <a:effectLst/>
                          <a:latin typeface="+mn-lt"/>
                          <a:cs typeface="Arial" panose="020B0604020202020204" pitchFamily="34" charset="0"/>
                        </a:rPr>
                        <a:t>N = 1,397-1,422</a:t>
                      </a:r>
                    </a:p>
                    <a:p>
                      <a:pPr>
                        <a:lnSpc>
                          <a:spcPct val="107000"/>
                        </a:lnSpc>
                        <a:spcAft>
                          <a:spcPts val="800"/>
                        </a:spcAft>
                      </a:pPr>
                      <a:r>
                        <a:rPr lang="en-GB" sz="2000" dirty="0">
                          <a:effectLst/>
                          <a:latin typeface="+mn-lt"/>
                          <a:cs typeface="Arial" panose="020B0604020202020204" pitchFamily="34" charset="0"/>
                        </a:rPr>
                        <a:t>Mean (</a:t>
                      </a:r>
                      <a:r>
                        <a:rPr lang="en-GB" sz="2000" dirty="0" err="1">
                          <a:effectLst/>
                          <a:latin typeface="+mn-lt"/>
                          <a:cs typeface="Arial" panose="020B0604020202020204" pitchFamily="34" charset="0"/>
                        </a:rPr>
                        <a:t>sd</a:t>
                      </a:r>
                      <a:r>
                        <a:rPr lang="en-GB" sz="2000" dirty="0">
                          <a:effectLst/>
                          <a:latin typeface="+mn-lt"/>
                          <a:cs typeface="Arial" panose="020B0604020202020204" pitchFamily="34" charset="0"/>
                        </a:rPr>
                        <a:t>)</a:t>
                      </a:r>
                      <a:endParaRPr lang="en-IN" sz="2000"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400" dirty="0">
                          <a:effectLst/>
                          <a:latin typeface="+mn-lt"/>
                          <a:cs typeface="Arial" panose="020B0604020202020204" pitchFamily="34" charset="0"/>
                        </a:rPr>
                        <a:t>Family members attending</a:t>
                      </a:r>
                      <a:r>
                        <a:rPr lang="en-IN" sz="2400" dirty="0">
                          <a:effectLst/>
                          <a:latin typeface="+mn-lt"/>
                          <a:cs typeface="Arial" panose="020B0604020202020204" pitchFamily="34" charset="0"/>
                        </a:rPr>
                        <a:t> </a:t>
                      </a:r>
                      <a:r>
                        <a:rPr lang="en-GB" sz="2400" dirty="0">
                          <a:effectLst/>
                          <a:latin typeface="+mn-lt"/>
                          <a:cs typeface="Arial" panose="020B0604020202020204" pitchFamily="34" charset="0"/>
                        </a:rPr>
                        <a:t>substance misuse services</a:t>
                      </a:r>
                    </a:p>
                    <a:p>
                      <a:pPr>
                        <a:lnSpc>
                          <a:spcPct val="107000"/>
                        </a:lnSpc>
                        <a:spcAft>
                          <a:spcPts val="800"/>
                        </a:spcAft>
                      </a:pPr>
                      <a:r>
                        <a:rPr lang="en-GB" sz="2000" dirty="0">
                          <a:effectLst/>
                          <a:latin typeface="+mn-lt"/>
                          <a:cs typeface="Arial" panose="020B0604020202020204" pitchFamily="34" charset="0"/>
                        </a:rPr>
                        <a:t>N = 202–212i </a:t>
                      </a:r>
                    </a:p>
                    <a:p>
                      <a:pPr>
                        <a:lnSpc>
                          <a:spcPct val="107000"/>
                        </a:lnSpc>
                        <a:spcAft>
                          <a:spcPts val="800"/>
                        </a:spcAft>
                      </a:pPr>
                      <a:r>
                        <a:rPr lang="en-GB" sz="2000" dirty="0">
                          <a:effectLst/>
                          <a:latin typeface="+mn-lt"/>
                          <a:cs typeface="Arial" panose="020B0604020202020204" pitchFamily="34" charset="0"/>
                        </a:rPr>
                        <a:t>Mean (</a:t>
                      </a:r>
                      <a:r>
                        <a:rPr lang="en-GB" sz="2000" dirty="0" err="1">
                          <a:effectLst/>
                          <a:latin typeface="+mn-lt"/>
                          <a:cs typeface="Arial" panose="020B0604020202020204" pitchFamily="34" charset="0"/>
                        </a:rPr>
                        <a:t>sd</a:t>
                      </a:r>
                      <a:r>
                        <a:rPr lang="en-GB" sz="2000" dirty="0">
                          <a:effectLst/>
                          <a:latin typeface="+mn-lt"/>
                          <a:cs typeface="Arial" panose="020B0604020202020204" pitchFamily="34" charset="0"/>
                        </a:rPr>
                        <a:t>)</a:t>
                      </a:r>
                      <a:endParaRPr lang="en-IN" sz="2000"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400" dirty="0">
                          <a:effectLst/>
                          <a:latin typeface="+mn-lt"/>
                          <a:cs typeface="Arial" panose="020B0604020202020204" pitchFamily="34" charset="0"/>
                        </a:rPr>
                        <a:t>Family members attending the</a:t>
                      </a:r>
                      <a:r>
                        <a:rPr lang="en-IN" sz="2400" dirty="0">
                          <a:effectLst/>
                          <a:latin typeface="+mn-lt"/>
                          <a:cs typeface="Arial" panose="020B0604020202020204" pitchFamily="34" charset="0"/>
                        </a:rPr>
                        <a:t> </a:t>
                      </a:r>
                      <a:r>
                        <a:rPr lang="en-GB" sz="2400" dirty="0">
                          <a:effectLst/>
                          <a:latin typeface="+mn-lt"/>
                          <a:cs typeface="Arial" panose="020B0604020202020204" pitchFamily="34" charset="0"/>
                        </a:rPr>
                        <a:t>gambling clinic </a:t>
                      </a:r>
                    </a:p>
                    <a:p>
                      <a:pPr>
                        <a:lnSpc>
                          <a:spcPct val="107000"/>
                        </a:lnSpc>
                        <a:spcAft>
                          <a:spcPts val="800"/>
                        </a:spcAft>
                      </a:pPr>
                      <a:r>
                        <a:rPr lang="en-GB" sz="2000" dirty="0">
                          <a:effectLst/>
                          <a:latin typeface="+mn-lt"/>
                          <a:cs typeface="Arial" panose="020B0604020202020204" pitchFamily="34" charset="0"/>
                        </a:rPr>
                        <a:t>N = 209–215</a:t>
                      </a:r>
                    </a:p>
                    <a:p>
                      <a:pPr>
                        <a:lnSpc>
                          <a:spcPct val="107000"/>
                        </a:lnSpc>
                        <a:spcAft>
                          <a:spcPts val="800"/>
                        </a:spcAft>
                      </a:pPr>
                      <a:r>
                        <a:rPr lang="en-GB" sz="2000" dirty="0">
                          <a:effectLst/>
                          <a:latin typeface="+mn-lt"/>
                          <a:cs typeface="Arial" panose="020B0604020202020204" pitchFamily="34" charset="0"/>
                        </a:rPr>
                        <a:t>Mean (</a:t>
                      </a:r>
                      <a:r>
                        <a:rPr lang="en-GB" sz="2000" dirty="0" err="1">
                          <a:effectLst/>
                          <a:latin typeface="+mn-lt"/>
                          <a:cs typeface="Arial" panose="020B0604020202020204" pitchFamily="34" charset="0"/>
                        </a:rPr>
                        <a:t>sd</a:t>
                      </a:r>
                      <a:r>
                        <a:rPr lang="en-GB" sz="2000" dirty="0">
                          <a:effectLst/>
                          <a:latin typeface="+mn-lt"/>
                          <a:cs typeface="Arial" panose="020B0604020202020204" pitchFamily="34" charset="0"/>
                        </a:rPr>
                        <a:t>)</a:t>
                      </a:r>
                      <a:endParaRPr lang="en-IN" sz="2000" dirty="0">
                        <a:effectLst/>
                        <a:latin typeface="+mn-lt"/>
                        <a:ea typeface="Calibri" panose="020F0502020204030204" pitchFamily="34" charset="0"/>
                        <a:cs typeface="Arial" panose="020B0604020202020204" pitchFamily="34" charset="0"/>
                      </a:endParaRPr>
                    </a:p>
                  </a:txBody>
                  <a:tcPr marL="51235" marR="51235" marT="0" marB="0" anchor="ctr"/>
                </a:tc>
                <a:extLst>
                  <a:ext uri="{0D108BD9-81ED-4DB2-BD59-A6C34878D82A}">
                    <a16:rowId xmlns:a16="http://schemas.microsoft.com/office/drawing/2014/main" val="164565310"/>
                  </a:ext>
                </a:extLst>
              </a:tr>
              <a:tr h="556009">
                <a:tc>
                  <a:txBody>
                    <a:bodyPr/>
                    <a:lstStyle/>
                    <a:p>
                      <a:pPr>
                        <a:lnSpc>
                          <a:spcPct val="107000"/>
                        </a:lnSpc>
                        <a:spcAft>
                          <a:spcPts val="800"/>
                        </a:spcAft>
                      </a:pPr>
                      <a:r>
                        <a:rPr lang="en-GB" sz="2000" dirty="0">
                          <a:effectLst/>
                          <a:latin typeface="+mn-lt"/>
                          <a:cs typeface="Arial" panose="020B0604020202020204" pitchFamily="34" charset="0"/>
                        </a:rPr>
                        <a:t>Total Impact</a:t>
                      </a:r>
                      <a:endParaRPr lang="en-IN" sz="2000"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000" b="1" dirty="0">
                          <a:effectLst/>
                          <a:latin typeface="+mn-lt"/>
                          <a:cs typeface="Arial" panose="020B0604020202020204" pitchFamily="34" charset="0"/>
                        </a:rPr>
                        <a:t>9.50 (4.34)</a:t>
                      </a:r>
                      <a:endParaRPr lang="en-IN" sz="2000" b="1"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000" b="1" dirty="0">
                          <a:effectLst/>
                          <a:latin typeface="+mn-lt"/>
                          <a:cs typeface="Arial" panose="020B0604020202020204" pitchFamily="34" charset="0"/>
                        </a:rPr>
                        <a:t>9.72 (4.67)</a:t>
                      </a:r>
                      <a:endParaRPr lang="en-IN" sz="2000" b="1"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000" b="1" dirty="0">
                          <a:effectLst/>
                          <a:latin typeface="+mn-lt"/>
                          <a:cs typeface="Arial" panose="020B0604020202020204" pitchFamily="34" charset="0"/>
                        </a:rPr>
                        <a:t>8.96 (3.99)</a:t>
                      </a:r>
                      <a:endParaRPr lang="en-IN" sz="2000" b="1" dirty="0">
                        <a:effectLst/>
                        <a:latin typeface="+mn-lt"/>
                        <a:ea typeface="Calibri" panose="020F0502020204030204" pitchFamily="34" charset="0"/>
                        <a:cs typeface="Arial" panose="020B0604020202020204" pitchFamily="34" charset="0"/>
                      </a:endParaRPr>
                    </a:p>
                  </a:txBody>
                  <a:tcPr marL="51235" marR="51235" marT="0" marB="0" anchor="ctr"/>
                </a:tc>
                <a:extLst>
                  <a:ext uri="{0D108BD9-81ED-4DB2-BD59-A6C34878D82A}">
                    <a16:rowId xmlns:a16="http://schemas.microsoft.com/office/drawing/2014/main" val="1733483834"/>
                  </a:ext>
                </a:extLst>
              </a:tr>
              <a:tr h="556009">
                <a:tc>
                  <a:txBody>
                    <a:bodyPr/>
                    <a:lstStyle/>
                    <a:p>
                      <a:pPr>
                        <a:lnSpc>
                          <a:spcPct val="107000"/>
                        </a:lnSpc>
                        <a:spcAft>
                          <a:spcPts val="800"/>
                        </a:spcAft>
                      </a:pPr>
                      <a:r>
                        <a:rPr lang="en-GB" sz="2000" dirty="0">
                          <a:effectLst/>
                          <a:latin typeface="+mn-lt"/>
                          <a:cs typeface="Arial" panose="020B0604020202020204" pitchFamily="34" charset="0"/>
                        </a:rPr>
                        <a:t>Total Symptoms</a:t>
                      </a:r>
                      <a:endParaRPr lang="en-IN" sz="2000"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000" b="1" dirty="0">
                          <a:effectLst/>
                          <a:latin typeface="+mn-lt"/>
                          <a:cs typeface="Arial" panose="020B0604020202020204" pitchFamily="34" charset="0"/>
                        </a:rPr>
                        <a:t>9.02 (3.32)</a:t>
                      </a:r>
                      <a:endParaRPr lang="en-IN" sz="2000" b="1"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000" b="1" dirty="0">
                          <a:effectLst/>
                          <a:latin typeface="+mn-lt"/>
                          <a:cs typeface="Arial" panose="020B0604020202020204" pitchFamily="34" charset="0"/>
                        </a:rPr>
                        <a:t>7.93 (2.71)</a:t>
                      </a:r>
                      <a:endParaRPr lang="en-IN" sz="2000" b="1"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000" b="1" dirty="0">
                          <a:effectLst/>
                          <a:latin typeface="+mn-lt"/>
                          <a:cs typeface="Arial" panose="020B0604020202020204" pitchFamily="34" charset="0"/>
                        </a:rPr>
                        <a:t>8.09 (2.88)</a:t>
                      </a:r>
                      <a:endParaRPr lang="en-IN" sz="2000" b="1" dirty="0">
                        <a:effectLst/>
                        <a:latin typeface="+mn-lt"/>
                        <a:ea typeface="Calibri" panose="020F0502020204030204" pitchFamily="34" charset="0"/>
                        <a:cs typeface="Arial" panose="020B0604020202020204" pitchFamily="34" charset="0"/>
                      </a:endParaRPr>
                    </a:p>
                  </a:txBody>
                  <a:tcPr marL="51235" marR="51235" marT="0" marB="0" anchor="ctr"/>
                </a:tc>
                <a:extLst>
                  <a:ext uri="{0D108BD9-81ED-4DB2-BD59-A6C34878D82A}">
                    <a16:rowId xmlns:a16="http://schemas.microsoft.com/office/drawing/2014/main" val="1091573308"/>
                  </a:ext>
                </a:extLst>
              </a:tr>
              <a:tr h="556009">
                <a:tc>
                  <a:txBody>
                    <a:bodyPr/>
                    <a:lstStyle/>
                    <a:p>
                      <a:pPr>
                        <a:lnSpc>
                          <a:spcPct val="107000"/>
                        </a:lnSpc>
                        <a:spcAft>
                          <a:spcPts val="800"/>
                        </a:spcAft>
                      </a:pPr>
                      <a:r>
                        <a:rPr lang="en-GB" sz="2000" dirty="0">
                          <a:effectLst/>
                          <a:latin typeface="+mn-lt"/>
                          <a:cs typeface="Arial" panose="020B0604020202020204" pitchFamily="34" charset="0"/>
                        </a:rPr>
                        <a:t>Emotional-Engaged Coping</a:t>
                      </a:r>
                      <a:endParaRPr lang="en-IN" sz="2000"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000" b="1" dirty="0">
                          <a:effectLst/>
                          <a:latin typeface="+mn-lt"/>
                          <a:cs typeface="Arial" panose="020B0604020202020204" pitchFamily="34" charset="0"/>
                        </a:rPr>
                        <a:t>5.65 (2.50)</a:t>
                      </a:r>
                      <a:endParaRPr lang="en-IN" sz="2000" b="1"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000" b="1" dirty="0">
                          <a:effectLst/>
                          <a:latin typeface="+mn-lt"/>
                          <a:cs typeface="Arial" panose="020B0604020202020204" pitchFamily="34" charset="0"/>
                        </a:rPr>
                        <a:t>6.29 (2.17)</a:t>
                      </a:r>
                      <a:endParaRPr lang="en-IN" sz="2000" b="1"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000" b="1" dirty="0">
                          <a:effectLst/>
                          <a:latin typeface="+mn-lt"/>
                          <a:cs typeface="Arial" panose="020B0604020202020204" pitchFamily="34" charset="0"/>
                        </a:rPr>
                        <a:t>6.00 (2.51)</a:t>
                      </a:r>
                      <a:endParaRPr lang="en-IN" sz="2000" b="1" dirty="0">
                        <a:effectLst/>
                        <a:latin typeface="+mn-lt"/>
                        <a:ea typeface="Calibri" panose="020F0502020204030204" pitchFamily="34" charset="0"/>
                        <a:cs typeface="Arial" panose="020B0604020202020204" pitchFamily="34" charset="0"/>
                      </a:endParaRPr>
                    </a:p>
                  </a:txBody>
                  <a:tcPr marL="51235" marR="51235" marT="0" marB="0" anchor="ctr"/>
                </a:tc>
                <a:extLst>
                  <a:ext uri="{0D108BD9-81ED-4DB2-BD59-A6C34878D82A}">
                    <a16:rowId xmlns:a16="http://schemas.microsoft.com/office/drawing/2014/main" val="1940627318"/>
                  </a:ext>
                </a:extLst>
              </a:tr>
              <a:tr h="556009">
                <a:tc>
                  <a:txBody>
                    <a:bodyPr/>
                    <a:lstStyle/>
                    <a:p>
                      <a:pPr>
                        <a:lnSpc>
                          <a:spcPct val="107000"/>
                        </a:lnSpc>
                        <a:spcAft>
                          <a:spcPts val="800"/>
                        </a:spcAft>
                      </a:pPr>
                      <a:r>
                        <a:rPr lang="en-GB" sz="2000" dirty="0">
                          <a:effectLst/>
                          <a:latin typeface="+mn-lt"/>
                          <a:cs typeface="Arial" panose="020B0604020202020204" pitchFamily="34" charset="0"/>
                        </a:rPr>
                        <a:t>Helpful Formal Support</a:t>
                      </a:r>
                      <a:endParaRPr lang="en-IN" sz="2000"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000" b="1" dirty="0">
                          <a:effectLst/>
                          <a:latin typeface="+mn-lt"/>
                          <a:cs typeface="Arial" panose="020B0604020202020204" pitchFamily="34" charset="0"/>
                        </a:rPr>
                        <a:t>3.11 (2.97)</a:t>
                      </a:r>
                      <a:endParaRPr lang="en-IN" sz="2000" b="1"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000" b="1" dirty="0">
                          <a:effectLst/>
                          <a:latin typeface="+mn-lt"/>
                          <a:cs typeface="Arial" panose="020B0604020202020204" pitchFamily="34" charset="0"/>
                        </a:rPr>
                        <a:t>Not available</a:t>
                      </a:r>
                      <a:endParaRPr lang="en-IN" sz="2000" b="1"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000" b="1" dirty="0">
                          <a:effectLst/>
                          <a:latin typeface="+mn-lt"/>
                          <a:cs typeface="Arial" panose="020B0604020202020204" pitchFamily="34" charset="0"/>
                        </a:rPr>
                        <a:t>1.36 (2.19)</a:t>
                      </a:r>
                      <a:endParaRPr lang="en-IN" sz="2000" b="1" dirty="0">
                        <a:effectLst/>
                        <a:latin typeface="+mn-lt"/>
                        <a:ea typeface="Calibri" panose="020F0502020204030204" pitchFamily="34" charset="0"/>
                        <a:cs typeface="Arial" panose="020B0604020202020204" pitchFamily="34" charset="0"/>
                      </a:endParaRPr>
                    </a:p>
                  </a:txBody>
                  <a:tcPr marL="51235" marR="51235" marT="0" marB="0" anchor="ctr"/>
                </a:tc>
                <a:extLst>
                  <a:ext uri="{0D108BD9-81ED-4DB2-BD59-A6C34878D82A}">
                    <a16:rowId xmlns:a16="http://schemas.microsoft.com/office/drawing/2014/main" val="824704965"/>
                  </a:ext>
                </a:extLst>
              </a:tr>
              <a:tr h="921980">
                <a:tc>
                  <a:txBody>
                    <a:bodyPr/>
                    <a:lstStyle/>
                    <a:p>
                      <a:pPr>
                        <a:lnSpc>
                          <a:spcPct val="107000"/>
                        </a:lnSpc>
                        <a:spcAft>
                          <a:spcPts val="800"/>
                        </a:spcAft>
                      </a:pPr>
                      <a:r>
                        <a:rPr lang="en-GB" sz="2000" dirty="0">
                          <a:effectLst/>
                          <a:latin typeface="+mn-lt"/>
                          <a:cs typeface="Arial" panose="020B0604020202020204" pitchFamily="34" charset="0"/>
                        </a:rPr>
                        <a:t>Total Family Burden</a:t>
                      </a:r>
                      <a:endParaRPr lang="en-IN" sz="2000"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000" b="1" dirty="0">
                          <a:effectLst/>
                          <a:latin typeface="+mn-lt"/>
                          <a:cs typeface="Arial" panose="020B0604020202020204" pitchFamily="34" charset="0"/>
                        </a:rPr>
                        <a:t>27.79 (9.64)</a:t>
                      </a:r>
                      <a:endParaRPr lang="en-IN" sz="2000" b="1"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000" b="1" dirty="0">
                          <a:effectLst/>
                          <a:latin typeface="+mn-lt"/>
                          <a:cs typeface="Arial" panose="020B0604020202020204" pitchFamily="34" charset="0"/>
                        </a:rPr>
                        <a:t>27.72 (10.28)</a:t>
                      </a:r>
                      <a:endParaRPr lang="en-IN" sz="2000" b="1" dirty="0">
                        <a:effectLst/>
                        <a:latin typeface="+mn-lt"/>
                        <a:ea typeface="Calibri" panose="020F0502020204030204" pitchFamily="34" charset="0"/>
                        <a:cs typeface="Arial" panose="020B0604020202020204" pitchFamily="34" charset="0"/>
                      </a:endParaRPr>
                    </a:p>
                  </a:txBody>
                  <a:tcPr marL="51235" marR="51235" marT="0" marB="0" anchor="ctr"/>
                </a:tc>
                <a:tc>
                  <a:txBody>
                    <a:bodyPr/>
                    <a:lstStyle/>
                    <a:p>
                      <a:pPr>
                        <a:lnSpc>
                          <a:spcPct val="107000"/>
                        </a:lnSpc>
                        <a:spcAft>
                          <a:spcPts val="800"/>
                        </a:spcAft>
                      </a:pPr>
                      <a:r>
                        <a:rPr lang="en-GB" sz="2000" b="1" dirty="0">
                          <a:effectLst/>
                          <a:latin typeface="+mn-lt"/>
                          <a:cs typeface="Arial" panose="020B0604020202020204" pitchFamily="34" charset="0"/>
                        </a:rPr>
                        <a:t>26.52 (9.43)</a:t>
                      </a:r>
                      <a:endParaRPr lang="en-IN" sz="2000" b="1" dirty="0">
                        <a:effectLst/>
                        <a:latin typeface="+mn-lt"/>
                        <a:ea typeface="Calibri" panose="020F0502020204030204" pitchFamily="34" charset="0"/>
                        <a:cs typeface="Arial" panose="020B0604020202020204" pitchFamily="34" charset="0"/>
                      </a:endParaRPr>
                    </a:p>
                  </a:txBody>
                  <a:tcPr marL="51235" marR="51235" marT="0" marB="0" anchor="ctr"/>
                </a:tc>
                <a:extLst>
                  <a:ext uri="{0D108BD9-81ED-4DB2-BD59-A6C34878D82A}">
                    <a16:rowId xmlns:a16="http://schemas.microsoft.com/office/drawing/2014/main" val="516723600"/>
                  </a:ext>
                </a:extLst>
              </a:tr>
            </a:tbl>
          </a:graphicData>
        </a:graphic>
      </p:graphicFrame>
    </p:spTree>
    <p:extLst>
      <p:ext uri="{BB962C8B-B14F-4D97-AF65-F5344CB8AC3E}">
        <p14:creationId xmlns:p14="http://schemas.microsoft.com/office/powerpoint/2010/main" val="168272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D98BCE-277A-A94C-9A0F-E357A082EF1B}"/>
              </a:ext>
            </a:extLst>
          </p:cNvPr>
          <p:cNvSpPr>
            <a:spLocks noGrp="1"/>
          </p:cNvSpPr>
          <p:nvPr>
            <p:ph type="title"/>
          </p:nvPr>
        </p:nvSpPr>
        <p:spPr>
          <a:xfrm>
            <a:off x="843910" y="822960"/>
            <a:ext cx="3410712" cy="1106424"/>
          </a:xfrm>
        </p:spPr>
        <p:txBody>
          <a:bodyPr vert="horz" lIns="91440" tIns="45720" rIns="91440" bIns="45720" rtlCol="0" anchor="ctr">
            <a:noAutofit/>
          </a:bodyPr>
          <a:lstStyle/>
          <a:p>
            <a:r>
              <a:rPr lang="en-US" sz="4000" dirty="0"/>
              <a:t>Results </a:t>
            </a:r>
            <a:br>
              <a:rPr lang="en-US" sz="4000" dirty="0"/>
            </a:br>
            <a:r>
              <a:rPr lang="en-US" sz="3200" dirty="0"/>
              <a:t>Part 2</a:t>
            </a:r>
            <a:endParaRPr lang="en-US" sz="4000" dirty="0"/>
          </a:p>
        </p:txBody>
      </p:sp>
      <p:sp>
        <p:nvSpPr>
          <p:cNvPr id="18"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FB54FCD-6DE6-6013-984C-325560BC9F2F}"/>
              </a:ext>
            </a:extLst>
          </p:cNvPr>
          <p:cNvSpPr txBox="1">
            <a:spLocks/>
          </p:cNvSpPr>
          <p:nvPr/>
        </p:nvSpPr>
        <p:spPr>
          <a:xfrm>
            <a:off x="877459" y="2978115"/>
            <a:ext cx="3410712" cy="11064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p>
        </p:txBody>
      </p:sp>
      <p:graphicFrame>
        <p:nvGraphicFramePr>
          <p:cNvPr id="3" name="Table 2">
            <a:extLst>
              <a:ext uri="{FF2B5EF4-FFF2-40B4-BE49-F238E27FC236}">
                <a16:creationId xmlns:a16="http://schemas.microsoft.com/office/drawing/2014/main" id="{94A55E4E-0AC4-436C-7CA1-1569B5BAC5BD}"/>
              </a:ext>
            </a:extLst>
          </p:cNvPr>
          <p:cNvGraphicFramePr>
            <a:graphicFrameLocks noGrp="1"/>
          </p:cNvGraphicFramePr>
          <p:nvPr>
            <p:extLst>
              <p:ext uri="{D42A27DB-BD31-4B8C-83A1-F6EECF244321}">
                <p14:modId xmlns:p14="http://schemas.microsoft.com/office/powerpoint/2010/main" val="2042155035"/>
              </p:ext>
            </p:extLst>
          </p:nvPr>
        </p:nvGraphicFramePr>
        <p:xfrm>
          <a:off x="2846271" y="79287"/>
          <a:ext cx="9313545" cy="6699298"/>
        </p:xfrm>
        <a:graphic>
          <a:graphicData uri="http://schemas.openxmlformats.org/drawingml/2006/table">
            <a:tbl>
              <a:tblPr firstRow="1" firstCol="1" bandRow="1">
                <a:tableStyleId>{2D5ABB26-0587-4C30-8999-92F81FD0307C}</a:tableStyleId>
              </a:tblPr>
              <a:tblGrid>
                <a:gridCol w="3127248">
                  <a:extLst>
                    <a:ext uri="{9D8B030D-6E8A-4147-A177-3AD203B41FA5}">
                      <a16:colId xmlns:a16="http://schemas.microsoft.com/office/drawing/2014/main" val="2013479960"/>
                    </a:ext>
                  </a:extLst>
                </a:gridCol>
                <a:gridCol w="1920240">
                  <a:extLst>
                    <a:ext uri="{9D8B030D-6E8A-4147-A177-3AD203B41FA5}">
                      <a16:colId xmlns:a16="http://schemas.microsoft.com/office/drawing/2014/main" val="2368932467"/>
                    </a:ext>
                  </a:extLst>
                </a:gridCol>
                <a:gridCol w="1956816">
                  <a:extLst>
                    <a:ext uri="{9D8B030D-6E8A-4147-A177-3AD203B41FA5}">
                      <a16:colId xmlns:a16="http://schemas.microsoft.com/office/drawing/2014/main" val="3602538217"/>
                    </a:ext>
                  </a:extLst>
                </a:gridCol>
                <a:gridCol w="1225296">
                  <a:extLst>
                    <a:ext uri="{9D8B030D-6E8A-4147-A177-3AD203B41FA5}">
                      <a16:colId xmlns:a16="http://schemas.microsoft.com/office/drawing/2014/main" val="1988583990"/>
                    </a:ext>
                  </a:extLst>
                </a:gridCol>
                <a:gridCol w="1083945">
                  <a:extLst>
                    <a:ext uri="{9D8B030D-6E8A-4147-A177-3AD203B41FA5}">
                      <a16:colId xmlns:a16="http://schemas.microsoft.com/office/drawing/2014/main" val="2593897039"/>
                    </a:ext>
                  </a:extLst>
                </a:gridCol>
              </a:tblGrid>
              <a:tr h="634658">
                <a:tc>
                  <a:txBody>
                    <a:bodyPr/>
                    <a:lstStyle/>
                    <a:p>
                      <a:pPr>
                        <a:lnSpc>
                          <a:spcPct val="107000"/>
                        </a:lnSpc>
                        <a:spcAft>
                          <a:spcPts val="800"/>
                        </a:spcAft>
                      </a:pPr>
                      <a:r>
                        <a:rPr lang="en-GB" sz="1600" dirty="0">
                          <a:effectLst/>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tc>
                  <a:txBody>
                    <a:bodyPr/>
                    <a:lstStyle/>
                    <a:p>
                      <a:pPr>
                        <a:lnSpc>
                          <a:spcPct val="107000"/>
                        </a:lnSpc>
                        <a:spcAft>
                          <a:spcPts val="800"/>
                        </a:spcAft>
                      </a:pPr>
                      <a:r>
                        <a:rPr lang="en-GB" sz="1600" dirty="0">
                          <a:effectLst/>
                        </a:rPr>
                        <a:t>At start of their 5SM: Mean (</a:t>
                      </a:r>
                      <a:r>
                        <a:rPr lang="en-GB" sz="1600" dirty="0" err="1">
                          <a:effectLst/>
                        </a:rPr>
                        <a:t>sd</a:t>
                      </a:r>
                      <a:r>
                        <a:rPr lang="en-GB" sz="1600" dirty="0">
                          <a:effectLst/>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tc>
                  <a:txBody>
                    <a:bodyPr/>
                    <a:lstStyle/>
                    <a:p>
                      <a:pPr>
                        <a:lnSpc>
                          <a:spcPct val="107000"/>
                        </a:lnSpc>
                        <a:spcAft>
                          <a:spcPts val="800"/>
                        </a:spcAft>
                      </a:pPr>
                      <a:r>
                        <a:rPr lang="en-GB" sz="1600" dirty="0">
                          <a:effectLst/>
                        </a:rPr>
                        <a:t>At end of their 5SM: Mean (</a:t>
                      </a:r>
                      <a:r>
                        <a:rPr lang="en-GB" sz="1600" dirty="0" err="1">
                          <a:effectLst/>
                        </a:rPr>
                        <a:t>sd</a:t>
                      </a:r>
                      <a:r>
                        <a:rPr lang="en-GB" sz="1600" dirty="0">
                          <a:effectLst/>
                        </a:rPr>
                        <a: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tc>
                  <a:txBody>
                    <a:bodyPr/>
                    <a:lstStyle/>
                    <a:p>
                      <a:pPr>
                        <a:lnSpc>
                          <a:spcPct val="107000"/>
                        </a:lnSpc>
                        <a:spcAft>
                          <a:spcPts val="800"/>
                        </a:spcAft>
                      </a:pPr>
                      <a:r>
                        <a:rPr lang="en-GB" sz="1600" dirty="0">
                          <a:effectLst/>
                        </a:rPr>
                        <a:t>t-test</a:t>
                      </a:r>
                      <a:endParaRPr lang="en-IN" sz="1600" dirty="0">
                        <a:effectLst/>
                      </a:endParaRPr>
                    </a:p>
                    <a:p>
                      <a:pPr>
                        <a:lnSpc>
                          <a:spcPct val="107000"/>
                        </a:lnSpc>
                        <a:spcAft>
                          <a:spcPts val="800"/>
                        </a:spcAft>
                      </a:pPr>
                      <a:r>
                        <a:rPr lang="en-GB" sz="1600" dirty="0">
                          <a:effectLst/>
                        </a:rPr>
                        <a:t>N=870-769</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tc>
                  <a:txBody>
                    <a:bodyPr/>
                    <a:lstStyle/>
                    <a:p>
                      <a:pPr>
                        <a:lnSpc>
                          <a:spcPct val="107000"/>
                        </a:lnSpc>
                        <a:spcAft>
                          <a:spcPts val="800"/>
                        </a:spcAft>
                      </a:pPr>
                      <a:r>
                        <a:rPr lang="en-GB" sz="1600" dirty="0">
                          <a:effectLst/>
                        </a:rPr>
                        <a:t>Statistical significance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extLst>
                  <a:ext uri="{0D108BD9-81ED-4DB2-BD59-A6C34878D82A}">
                    <a16:rowId xmlns:a16="http://schemas.microsoft.com/office/drawing/2014/main" val="2065221865"/>
                  </a:ext>
                </a:extLst>
              </a:tr>
              <a:tr h="429244">
                <a:tc>
                  <a:txBody>
                    <a:bodyPr/>
                    <a:lstStyle/>
                    <a:p>
                      <a:pPr>
                        <a:lnSpc>
                          <a:spcPct val="107000"/>
                        </a:lnSpc>
                        <a:spcAft>
                          <a:spcPts val="800"/>
                        </a:spcAft>
                      </a:pPr>
                      <a:r>
                        <a:rPr lang="en-GB" sz="1600">
                          <a:effectLst/>
                        </a:rPr>
                        <a:t>Worrying Behaviour Impact </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5.52 (2.44)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3.80 (2.54)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19.881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dirty="0">
                          <a:effectLst/>
                        </a:rPr>
                        <a:t>.000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extLst>
                  <a:ext uri="{0D108BD9-81ED-4DB2-BD59-A6C34878D82A}">
                    <a16:rowId xmlns:a16="http://schemas.microsoft.com/office/drawing/2014/main" val="532341454"/>
                  </a:ext>
                </a:extLst>
              </a:tr>
              <a:tr h="634658">
                <a:tc>
                  <a:txBody>
                    <a:bodyPr/>
                    <a:lstStyle/>
                    <a:p>
                      <a:pPr>
                        <a:lnSpc>
                          <a:spcPct val="107000"/>
                        </a:lnSpc>
                        <a:spcAft>
                          <a:spcPts val="800"/>
                        </a:spcAft>
                      </a:pPr>
                      <a:r>
                        <a:rPr lang="en-GB" sz="1600" dirty="0">
                          <a:effectLst/>
                        </a:rPr>
                        <a:t>Active Disturbance Impact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3.79 (2.69)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2.29 (2.13)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17.762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.000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extLst>
                  <a:ext uri="{0D108BD9-81ED-4DB2-BD59-A6C34878D82A}">
                    <a16:rowId xmlns:a16="http://schemas.microsoft.com/office/drawing/2014/main" val="2348156806"/>
                  </a:ext>
                </a:extLst>
              </a:tr>
              <a:tr h="209780">
                <a:tc>
                  <a:txBody>
                    <a:bodyPr/>
                    <a:lstStyle/>
                    <a:p>
                      <a:pPr>
                        <a:lnSpc>
                          <a:spcPct val="107000"/>
                        </a:lnSpc>
                        <a:spcAft>
                          <a:spcPts val="800"/>
                        </a:spcAft>
                      </a:pPr>
                      <a:r>
                        <a:rPr lang="en-GB" sz="1600" dirty="0">
                          <a:effectLst/>
                        </a:rPr>
                        <a:t>Total Impact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tc>
                  <a:txBody>
                    <a:bodyPr/>
                    <a:lstStyle/>
                    <a:p>
                      <a:pPr>
                        <a:lnSpc>
                          <a:spcPct val="107000"/>
                        </a:lnSpc>
                        <a:spcAft>
                          <a:spcPts val="800"/>
                        </a:spcAft>
                      </a:pPr>
                      <a:r>
                        <a:rPr lang="en-GB" sz="1600" dirty="0">
                          <a:effectLst/>
                        </a:rPr>
                        <a:t>9.31 (4.39)</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tc>
                  <a:txBody>
                    <a:bodyPr/>
                    <a:lstStyle/>
                    <a:p>
                      <a:pPr>
                        <a:lnSpc>
                          <a:spcPct val="107000"/>
                        </a:lnSpc>
                        <a:spcAft>
                          <a:spcPts val="800"/>
                        </a:spcAft>
                      </a:pPr>
                      <a:r>
                        <a:rPr lang="en-GB" sz="1600" dirty="0">
                          <a:effectLst/>
                        </a:rPr>
                        <a:t>6.09 (4.09)</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tc>
                  <a:txBody>
                    <a:bodyPr/>
                    <a:lstStyle/>
                    <a:p>
                      <a:pPr>
                        <a:lnSpc>
                          <a:spcPct val="107000"/>
                        </a:lnSpc>
                        <a:spcAft>
                          <a:spcPts val="800"/>
                        </a:spcAft>
                      </a:pPr>
                      <a:r>
                        <a:rPr lang="en-GB" sz="1600" dirty="0">
                          <a:effectLst/>
                        </a:rPr>
                        <a:t>22.492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tc>
                  <a:txBody>
                    <a:bodyPr/>
                    <a:lstStyle/>
                    <a:p>
                      <a:pPr>
                        <a:lnSpc>
                          <a:spcPct val="107000"/>
                        </a:lnSpc>
                        <a:spcAft>
                          <a:spcPts val="800"/>
                        </a:spcAft>
                      </a:pPr>
                      <a:r>
                        <a:rPr lang="en-GB" sz="1600" dirty="0">
                          <a:effectLst/>
                        </a:rPr>
                        <a:t>.000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extLst>
                  <a:ext uri="{0D108BD9-81ED-4DB2-BD59-A6C34878D82A}">
                    <a16:rowId xmlns:a16="http://schemas.microsoft.com/office/drawing/2014/main" val="3019528818"/>
                  </a:ext>
                </a:extLst>
              </a:tr>
              <a:tr h="429244">
                <a:tc>
                  <a:txBody>
                    <a:bodyPr/>
                    <a:lstStyle/>
                    <a:p>
                      <a:pPr>
                        <a:lnSpc>
                          <a:spcPct val="107000"/>
                        </a:lnSpc>
                        <a:spcAft>
                          <a:spcPts val="800"/>
                        </a:spcAft>
                      </a:pPr>
                      <a:r>
                        <a:rPr lang="en-GB" sz="1600">
                          <a:effectLst/>
                        </a:rPr>
                        <a:t>Psychological Symptoms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5.19 (1.51)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3.73 (1.87)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dirty="0">
                          <a:effectLst/>
                        </a:rPr>
                        <a:t>24.039</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.000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extLst>
                  <a:ext uri="{0D108BD9-81ED-4DB2-BD59-A6C34878D82A}">
                    <a16:rowId xmlns:a16="http://schemas.microsoft.com/office/drawing/2014/main" val="1852461376"/>
                  </a:ext>
                </a:extLst>
              </a:tr>
              <a:tr h="419474">
                <a:tc>
                  <a:txBody>
                    <a:bodyPr/>
                    <a:lstStyle/>
                    <a:p>
                      <a:pPr>
                        <a:lnSpc>
                          <a:spcPct val="107000"/>
                        </a:lnSpc>
                        <a:spcAft>
                          <a:spcPts val="800"/>
                        </a:spcAft>
                      </a:pPr>
                      <a:r>
                        <a:rPr lang="en-GB" sz="1600" dirty="0">
                          <a:effectLst/>
                        </a:rPr>
                        <a:t>Physical Symptoms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dirty="0">
                          <a:effectLst/>
                        </a:rPr>
                        <a:t>3.88 (2.01)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2.67 (1.91)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17.358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.000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extLst>
                  <a:ext uri="{0D108BD9-81ED-4DB2-BD59-A6C34878D82A}">
                    <a16:rowId xmlns:a16="http://schemas.microsoft.com/office/drawing/2014/main" val="1288743787"/>
                  </a:ext>
                </a:extLst>
              </a:tr>
              <a:tr h="209780">
                <a:tc>
                  <a:txBody>
                    <a:bodyPr/>
                    <a:lstStyle/>
                    <a:p>
                      <a:pPr>
                        <a:lnSpc>
                          <a:spcPct val="107000"/>
                        </a:lnSpc>
                        <a:spcAft>
                          <a:spcPts val="800"/>
                        </a:spcAft>
                      </a:pPr>
                      <a:r>
                        <a:rPr lang="en-GB" sz="1600" dirty="0">
                          <a:effectLst/>
                        </a:rPr>
                        <a:t>Total Symptoms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tc>
                  <a:txBody>
                    <a:bodyPr/>
                    <a:lstStyle/>
                    <a:p>
                      <a:pPr>
                        <a:lnSpc>
                          <a:spcPct val="107000"/>
                        </a:lnSpc>
                        <a:spcAft>
                          <a:spcPts val="800"/>
                        </a:spcAft>
                      </a:pPr>
                      <a:r>
                        <a:rPr lang="en-GB" sz="1600" dirty="0">
                          <a:effectLst/>
                        </a:rPr>
                        <a:t>9.07 (3.21)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tc>
                  <a:txBody>
                    <a:bodyPr/>
                    <a:lstStyle/>
                    <a:p>
                      <a:pPr>
                        <a:lnSpc>
                          <a:spcPct val="107000"/>
                        </a:lnSpc>
                        <a:spcAft>
                          <a:spcPts val="800"/>
                        </a:spcAft>
                      </a:pPr>
                      <a:r>
                        <a:rPr lang="en-GB" sz="1600" dirty="0">
                          <a:effectLst/>
                        </a:rPr>
                        <a:t>6.40 (3.37)</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tc>
                  <a:txBody>
                    <a:bodyPr/>
                    <a:lstStyle/>
                    <a:p>
                      <a:pPr>
                        <a:lnSpc>
                          <a:spcPct val="107000"/>
                        </a:lnSpc>
                        <a:spcAft>
                          <a:spcPts val="800"/>
                        </a:spcAft>
                      </a:pPr>
                      <a:r>
                        <a:rPr lang="en-GB" sz="1600" dirty="0">
                          <a:effectLst/>
                        </a:rPr>
                        <a:t>23.854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tc>
                  <a:txBody>
                    <a:bodyPr/>
                    <a:lstStyle/>
                    <a:p>
                      <a:pPr>
                        <a:lnSpc>
                          <a:spcPct val="107000"/>
                        </a:lnSpc>
                        <a:spcAft>
                          <a:spcPts val="800"/>
                        </a:spcAft>
                      </a:pPr>
                      <a:r>
                        <a:rPr lang="en-GB" sz="1600" dirty="0">
                          <a:effectLst/>
                        </a:rPr>
                        <a:t>.000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extLst>
                  <a:ext uri="{0D108BD9-81ED-4DB2-BD59-A6C34878D82A}">
                    <a16:rowId xmlns:a16="http://schemas.microsoft.com/office/drawing/2014/main" val="1511135212"/>
                  </a:ext>
                </a:extLst>
              </a:tr>
              <a:tr h="429244">
                <a:tc>
                  <a:txBody>
                    <a:bodyPr/>
                    <a:lstStyle/>
                    <a:p>
                      <a:pPr>
                        <a:lnSpc>
                          <a:spcPct val="107000"/>
                        </a:lnSpc>
                        <a:spcAft>
                          <a:spcPts val="800"/>
                        </a:spcAft>
                      </a:pPr>
                      <a:r>
                        <a:rPr lang="en-GB" sz="1600">
                          <a:effectLst/>
                        </a:rPr>
                        <a:t>Emotional-Engaged Coping</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5.56 (2.48)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3.47 (2.43)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24.162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.000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extLst>
                  <a:ext uri="{0D108BD9-81ED-4DB2-BD59-A6C34878D82A}">
                    <a16:rowId xmlns:a16="http://schemas.microsoft.com/office/drawing/2014/main" val="4094064341"/>
                  </a:ext>
                </a:extLst>
              </a:tr>
              <a:tr h="429244">
                <a:tc>
                  <a:txBody>
                    <a:bodyPr/>
                    <a:lstStyle/>
                    <a:p>
                      <a:pPr>
                        <a:lnSpc>
                          <a:spcPct val="107000"/>
                        </a:lnSpc>
                        <a:spcAft>
                          <a:spcPts val="800"/>
                        </a:spcAft>
                      </a:pPr>
                      <a:r>
                        <a:rPr lang="en-GB" sz="1600">
                          <a:effectLst/>
                        </a:rPr>
                        <a:t>Assertive-Engaged Coping</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dirty="0">
                          <a:effectLst/>
                        </a:rPr>
                        <a:t>5.44 (2.80)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4.20 (2.81)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12.645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.000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extLst>
                  <a:ext uri="{0D108BD9-81ED-4DB2-BD59-A6C34878D82A}">
                    <a16:rowId xmlns:a16="http://schemas.microsoft.com/office/drawing/2014/main" val="824840849"/>
                  </a:ext>
                </a:extLst>
              </a:tr>
              <a:tr h="429244">
                <a:tc>
                  <a:txBody>
                    <a:bodyPr/>
                    <a:lstStyle/>
                    <a:p>
                      <a:pPr>
                        <a:lnSpc>
                          <a:spcPct val="107000"/>
                        </a:lnSpc>
                        <a:spcAft>
                          <a:spcPts val="800"/>
                        </a:spcAft>
                      </a:pPr>
                      <a:r>
                        <a:rPr lang="en-GB" sz="1600">
                          <a:effectLst/>
                        </a:rPr>
                        <a:t>Tolerant-Inactive Coping</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3.52 (2.59)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1.89 (2.06)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18.291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.000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extLst>
                  <a:ext uri="{0D108BD9-81ED-4DB2-BD59-A6C34878D82A}">
                    <a16:rowId xmlns:a16="http://schemas.microsoft.com/office/drawing/2014/main" val="1802000752"/>
                  </a:ext>
                </a:extLst>
              </a:tr>
              <a:tr h="648710">
                <a:tc>
                  <a:txBody>
                    <a:bodyPr/>
                    <a:lstStyle/>
                    <a:p>
                      <a:pPr>
                        <a:lnSpc>
                          <a:spcPct val="107000"/>
                        </a:lnSpc>
                        <a:spcAft>
                          <a:spcPts val="800"/>
                        </a:spcAft>
                      </a:pPr>
                      <a:r>
                        <a:rPr lang="en-GB" sz="1600">
                          <a:effectLst/>
                        </a:rPr>
                        <a:t>Withdrawal-Independent Coping</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dirty="0">
                          <a:effectLst/>
                        </a:rPr>
                        <a:t>4.37 (2.64)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5.42 (2.56)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-11.487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.000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extLst>
                  <a:ext uri="{0D108BD9-81ED-4DB2-BD59-A6C34878D82A}">
                    <a16:rowId xmlns:a16="http://schemas.microsoft.com/office/drawing/2014/main" val="1254910963"/>
                  </a:ext>
                </a:extLst>
              </a:tr>
              <a:tr h="429244">
                <a:tc>
                  <a:txBody>
                    <a:bodyPr/>
                    <a:lstStyle/>
                    <a:p>
                      <a:pPr>
                        <a:lnSpc>
                          <a:spcPct val="107000"/>
                        </a:lnSpc>
                        <a:spcAft>
                          <a:spcPts val="800"/>
                        </a:spcAft>
                      </a:pPr>
                      <a:r>
                        <a:rPr lang="en-GB" sz="1600">
                          <a:effectLst/>
                        </a:rPr>
                        <a:t>Helpful Informal Support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6.04 (2.81)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6.30 (2.59)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-2.866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.004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extLst>
                  <a:ext uri="{0D108BD9-81ED-4DB2-BD59-A6C34878D82A}">
                    <a16:rowId xmlns:a16="http://schemas.microsoft.com/office/drawing/2014/main" val="2435772504"/>
                  </a:ext>
                </a:extLst>
              </a:tr>
              <a:tr h="429244">
                <a:tc>
                  <a:txBody>
                    <a:bodyPr/>
                    <a:lstStyle/>
                    <a:p>
                      <a:pPr>
                        <a:lnSpc>
                          <a:spcPct val="107000"/>
                        </a:lnSpc>
                        <a:spcAft>
                          <a:spcPts val="800"/>
                        </a:spcAft>
                      </a:pPr>
                      <a:r>
                        <a:rPr lang="en-GB" sz="1600">
                          <a:effectLst/>
                        </a:rPr>
                        <a:t>Unhelpful Informal Support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2.42 (2.50)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1.93 (2.33)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5.797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.000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extLst>
                  <a:ext uri="{0D108BD9-81ED-4DB2-BD59-A6C34878D82A}">
                    <a16:rowId xmlns:a16="http://schemas.microsoft.com/office/drawing/2014/main" val="3890410005"/>
                  </a:ext>
                </a:extLst>
              </a:tr>
              <a:tr h="429244">
                <a:tc>
                  <a:txBody>
                    <a:bodyPr/>
                    <a:lstStyle/>
                    <a:p>
                      <a:pPr>
                        <a:lnSpc>
                          <a:spcPct val="107000"/>
                        </a:lnSpc>
                        <a:spcAft>
                          <a:spcPts val="800"/>
                        </a:spcAft>
                      </a:pPr>
                      <a:r>
                        <a:rPr lang="en-GB" sz="1600" dirty="0">
                          <a:effectLst/>
                        </a:rPr>
                        <a:t>Helpful Formal Support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3.24 (2.95)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6.28 (3.03)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-24.705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1600">
                          <a:effectLst/>
                        </a:rPr>
                        <a:t>.000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extLst>
                  <a:ext uri="{0D108BD9-81ED-4DB2-BD59-A6C34878D82A}">
                    <a16:rowId xmlns:a16="http://schemas.microsoft.com/office/drawing/2014/main" val="450958683"/>
                  </a:ext>
                </a:extLst>
              </a:tr>
              <a:tr h="429244">
                <a:tc>
                  <a:txBody>
                    <a:bodyPr/>
                    <a:lstStyle/>
                    <a:p>
                      <a:pPr>
                        <a:lnSpc>
                          <a:spcPct val="107000"/>
                        </a:lnSpc>
                        <a:spcAft>
                          <a:spcPts val="800"/>
                        </a:spcAft>
                      </a:pPr>
                      <a:r>
                        <a:rPr lang="en-GB" sz="1600" dirty="0">
                          <a:effectLst/>
                        </a:rPr>
                        <a:t>Total Family Burden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tc>
                  <a:txBody>
                    <a:bodyPr/>
                    <a:lstStyle/>
                    <a:p>
                      <a:pPr>
                        <a:lnSpc>
                          <a:spcPct val="107000"/>
                        </a:lnSpc>
                        <a:spcAft>
                          <a:spcPts val="800"/>
                        </a:spcAft>
                      </a:pPr>
                      <a:r>
                        <a:rPr lang="en-GB" sz="1600" dirty="0">
                          <a:effectLst/>
                        </a:rPr>
                        <a:t>27.47 (9.45)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tc>
                  <a:txBody>
                    <a:bodyPr/>
                    <a:lstStyle/>
                    <a:p>
                      <a:pPr>
                        <a:lnSpc>
                          <a:spcPct val="107000"/>
                        </a:lnSpc>
                        <a:spcAft>
                          <a:spcPts val="800"/>
                        </a:spcAft>
                      </a:pPr>
                      <a:r>
                        <a:rPr lang="en-GB" sz="1600" dirty="0">
                          <a:effectLst/>
                        </a:rPr>
                        <a:t>17.89 (9.34)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tc>
                  <a:txBody>
                    <a:bodyPr/>
                    <a:lstStyle/>
                    <a:p>
                      <a:pPr>
                        <a:lnSpc>
                          <a:spcPct val="107000"/>
                        </a:lnSpc>
                        <a:spcAft>
                          <a:spcPts val="800"/>
                        </a:spcAft>
                      </a:pPr>
                      <a:r>
                        <a:rPr lang="en-GB" sz="1600" dirty="0">
                          <a:effectLst/>
                        </a:rPr>
                        <a:t>28.572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tc>
                  <a:txBody>
                    <a:bodyPr/>
                    <a:lstStyle/>
                    <a:p>
                      <a:pPr>
                        <a:lnSpc>
                          <a:spcPct val="107000"/>
                        </a:lnSpc>
                        <a:spcAft>
                          <a:spcPts val="800"/>
                        </a:spcAft>
                      </a:pPr>
                      <a:r>
                        <a:rPr lang="en-GB" sz="1600" dirty="0">
                          <a:effectLst/>
                        </a:rPr>
                        <a:t>.000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solidFill>
                      <a:schemeClr val="accent2">
                        <a:lumMod val="60000"/>
                        <a:lumOff val="40000"/>
                      </a:schemeClr>
                    </a:solidFill>
                  </a:tcPr>
                </a:tc>
                <a:extLst>
                  <a:ext uri="{0D108BD9-81ED-4DB2-BD59-A6C34878D82A}">
                    <a16:rowId xmlns:a16="http://schemas.microsoft.com/office/drawing/2014/main" val="825111048"/>
                  </a:ext>
                </a:extLst>
              </a:tr>
            </a:tbl>
          </a:graphicData>
        </a:graphic>
      </p:graphicFrame>
      <p:sp>
        <p:nvSpPr>
          <p:cNvPr id="5" name="Rectangle 4">
            <a:extLst>
              <a:ext uri="{FF2B5EF4-FFF2-40B4-BE49-F238E27FC236}">
                <a16:creationId xmlns:a16="http://schemas.microsoft.com/office/drawing/2014/main" id="{5EC89E1B-DD5F-5C14-7E00-820A4E922912}"/>
              </a:ext>
            </a:extLst>
          </p:cNvPr>
          <p:cNvSpPr/>
          <p:nvPr/>
        </p:nvSpPr>
        <p:spPr>
          <a:xfrm>
            <a:off x="9731513" y="1728216"/>
            <a:ext cx="950976" cy="292608"/>
          </a:xfrm>
          <a:prstGeom prst="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CD639E2-A4F1-F6E3-4C6D-B5CD09912ACF}"/>
              </a:ext>
            </a:extLst>
          </p:cNvPr>
          <p:cNvSpPr/>
          <p:nvPr/>
        </p:nvSpPr>
        <p:spPr>
          <a:xfrm>
            <a:off x="9731513" y="2020824"/>
            <a:ext cx="950976" cy="292608"/>
          </a:xfrm>
          <a:prstGeom prst="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B5A2F4-25A4-62E5-A9FD-B2FD739B77BC}"/>
              </a:ext>
            </a:extLst>
          </p:cNvPr>
          <p:cNvSpPr/>
          <p:nvPr/>
        </p:nvSpPr>
        <p:spPr>
          <a:xfrm>
            <a:off x="9731513" y="2831811"/>
            <a:ext cx="950976" cy="292608"/>
          </a:xfrm>
          <a:prstGeom prst="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BC8543-9915-9FDA-E713-FF12FFCC44ED}"/>
              </a:ext>
            </a:extLst>
          </p:cNvPr>
          <p:cNvSpPr/>
          <p:nvPr/>
        </p:nvSpPr>
        <p:spPr>
          <a:xfrm>
            <a:off x="9731513" y="3124419"/>
            <a:ext cx="950976" cy="292608"/>
          </a:xfrm>
          <a:prstGeom prst="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73EEAAF-15AC-47BC-AAF6-1E7B9FD9B46C}"/>
              </a:ext>
            </a:extLst>
          </p:cNvPr>
          <p:cNvSpPr/>
          <p:nvPr/>
        </p:nvSpPr>
        <p:spPr>
          <a:xfrm>
            <a:off x="9788674" y="4398265"/>
            <a:ext cx="950976" cy="292608"/>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C684EF-5BF8-E4B7-4E1B-D87342F4F5CC}"/>
              </a:ext>
            </a:extLst>
          </p:cNvPr>
          <p:cNvSpPr/>
          <p:nvPr/>
        </p:nvSpPr>
        <p:spPr>
          <a:xfrm>
            <a:off x="9790971" y="5062948"/>
            <a:ext cx="950976" cy="292608"/>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B9FAFC-3CCD-E52E-3DE0-BBA5C9DEF636}"/>
              </a:ext>
            </a:extLst>
          </p:cNvPr>
          <p:cNvSpPr/>
          <p:nvPr/>
        </p:nvSpPr>
        <p:spPr>
          <a:xfrm>
            <a:off x="9731513" y="5919233"/>
            <a:ext cx="950976" cy="292608"/>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CA9EB8B-8EC7-B581-3CF1-69FE8B80B04D}"/>
              </a:ext>
            </a:extLst>
          </p:cNvPr>
          <p:cNvSpPr/>
          <p:nvPr/>
        </p:nvSpPr>
        <p:spPr>
          <a:xfrm>
            <a:off x="9731513" y="6333966"/>
            <a:ext cx="950976" cy="292608"/>
          </a:xfrm>
          <a:prstGeom prst="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0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0" grpId="0" animBg="1"/>
      <p:bldP spid="12" grpId="0" animBg="1"/>
      <p:bldP spid="14" grpId="0" animBg="1"/>
      <p:bldP spid="15" grpId="0" animBg="1"/>
      <p:bldP spid="16" grpId="0" animBg="1"/>
      <p:bldP spid="19" grpId="0" animBg="1"/>
      <p:bldP spid="20" grpId="0" animBg="1"/>
    </p:bld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59F714-37D2-9332-3257-9256AE8700FD}"/>
              </a:ext>
            </a:extLst>
          </p:cNvPr>
          <p:cNvSpPr>
            <a:spLocks noGrp="1"/>
          </p:cNvSpPr>
          <p:nvPr>
            <p:ph type="title"/>
          </p:nvPr>
        </p:nvSpPr>
        <p:spPr>
          <a:xfrm>
            <a:off x="1115568" y="263236"/>
            <a:ext cx="10168128" cy="928255"/>
          </a:xfrm>
        </p:spPr>
        <p:txBody>
          <a:bodyPr>
            <a:normAutofit/>
          </a:bodyPr>
          <a:lstStyle/>
          <a:p>
            <a:r>
              <a:rPr lang="en-US" sz="4000" dirty="0"/>
              <a:t>Results – Part 2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3" name="Table 2">
            <a:extLst>
              <a:ext uri="{FF2B5EF4-FFF2-40B4-BE49-F238E27FC236}">
                <a16:creationId xmlns:a16="http://schemas.microsoft.com/office/drawing/2014/main" id="{F9304547-C51D-C7C2-28F2-03678BBBB027}"/>
              </a:ext>
            </a:extLst>
          </p:cNvPr>
          <p:cNvGraphicFramePr>
            <a:graphicFrameLocks noGrp="1"/>
          </p:cNvGraphicFramePr>
          <p:nvPr>
            <p:extLst>
              <p:ext uri="{D42A27DB-BD31-4B8C-83A1-F6EECF244321}">
                <p14:modId xmlns:p14="http://schemas.microsoft.com/office/powerpoint/2010/main" val="4189672983"/>
              </p:ext>
            </p:extLst>
          </p:nvPr>
        </p:nvGraphicFramePr>
        <p:xfrm>
          <a:off x="566928" y="1288472"/>
          <a:ext cx="11095759" cy="5070763"/>
        </p:xfrm>
        <a:graphic>
          <a:graphicData uri="http://schemas.openxmlformats.org/drawingml/2006/table">
            <a:tbl>
              <a:tblPr firstRow="1" firstCol="1" bandRow="1">
                <a:tableStyleId>{9DCAF9ED-07DC-4A11-8D7F-57B35C25682E}</a:tableStyleId>
              </a:tblPr>
              <a:tblGrid>
                <a:gridCol w="3725669">
                  <a:extLst>
                    <a:ext uri="{9D8B030D-6E8A-4147-A177-3AD203B41FA5}">
                      <a16:colId xmlns:a16="http://schemas.microsoft.com/office/drawing/2014/main" val="2013479960"/>
                    </a:ext>
                  </a:extLst>
                </a:gridCol>
                <a:gridCol w="2287692">
                  <a:extLst>
                    <a:ext uri="{9D8B030D-6E8A-4147-A177-3AD203B41FA5}">
                      <a16:colId xmlns:a16="http://schemas.microsoft.com/office/drawing/2014/main" val="2368932467"/>
                    </a:ext>
                  </a:extLst>
                </a:gridCol>
                <a:gridCol w="2331267">
                  <a:extLst>
                    <a:ext uri="{9D8B030D-6E8A-4147-A177-3AD203B41FA5}">
                      <a16:colId xmlns:a16="http://schemas.microsoft.com/office/drawing/2014/main" val="3602538217"/>
                    </a:ext>
                  </a:extLst>
                </a:gridCol>
                <a:gridCol w="1384588">
                  <a:extLst>
                    <a:ext uri="{9D8B030D-6E8A-4147-A177-3AD203B41FA5}">
                      <a16:colId xmlns:a16="http://schemas.microsoft.com/office/drawing/2014/main" val="1988583990"/>
                    </a:ext>
                  </a:extLst>
                </a:gridCol>
                <a:gridCol w="1366543">
                  <a:extLst>
                    <a:ext uri="{9D8B030D-6E8A-4147-A177-3AD203B41FA5}">
                      <a16:colId xmlns:a16="http://schemas.microsoft.com/office/drawing/2014/main" val="2593897039"/>
                    </a:ext>
                  </a:extLst>
                </a:gridCol>
              </a:tblGrid>
              <a:tr h="1569199">
                <a:tc>
                  <a:txBody>
                    <a:bodyPr/>
                    <a:lstStyle/>
                    <a:p>
                      <a:pPr>
                        <a:lnSpc>
                          <a:spcPct val="107000"/>
                        </a:lnSpc>
                        <a:spcAft>
                          <a:spcPts val="800"/>
                        </a:spcAft>
                      </a:pPr>
                      <a:r>
                        <a:rPr lang="en-GB" sz="2000" dirty="0">
                          <a:effectLst/>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2400" dirty="0">
                          <a:effectLst/>
                        </a:rPr>
                        <a:t>At start of their 5SM: Mean (</a:t>
                      </a:r>
                      <a:r>
                        <a:rPr lang="en-GB" sz="2400" dirty="0" err="1">
                          <a:effectLst/>
                        </a:rPr>
                        <a:t>sd</a:t>
                      </a:r>
                      <a:r>
                        <a:rPr lang="en-GB" sz="2400" dirty="0">
                          <a:effectLst/>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2400" dirty="0">
                          <a:effectLst/>
                        </a:rPr>
                        <a:t>At end of their 5SM: Mean (</a:t>
                      </a:r>
                      <a:r>
                        <a:rPr lang="en-GB" sz="2400" dirty="0" err="1">
                          <a:effectLst/>
                        </a:rPr>
                        <a:t>sd</a:t>
                      </a:r>
                      <a:r>
                        <a:rPr lang="en-GB" sz="2400" dirty="0">
                          <a:effectLst/>
                        </a:rPr>
                        <a: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2400" dirty="0">
                          <a:effectLst/>
                        </a:rPr>
                        <a:t>t-test</a:t>
                      </a:r>
                      <a:endParaRPr lang="en-IN" sz="2400" dirty="0">
                        <a:effectLst/>
                      </a:endParaRPr>
                    </a:p>
                    <a:p>
                      <a:pPr>
                        <a:lnSpc>
                          <a:spcPct val="107000"/>
                        </a:lnSpc>
                        <a:spcAft>
                          <a:spcPts val="800"/>
                        </a:spcAft>
                      </a:pPr>
                      <a:r>
                        <a:rPr lang="en-GB" sz="2400" dirty="0">
                          <a:effectLst/>
                        </a:rPr>
                        <a:t>N=870-769</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tc>
                  <a:txBody>
                    <a:bodyPr/>
                    <a:lstStyle/>
                    <a:p>
                      <a:pPr>
                        <a:lnSpc>
                          <a:spcPct val="107000"/>
                        </a:lnSpc>
                        <a:spcAft>
                          <a:spcPts val="800"/>
                        </a:spcAft>
                      </a:pPr>
                      <a:r>
                        <a:rPr lang="en-GB" sz="2400" dirty="0">
                          <a:effectLst/>
                        </a:rPr>
                        <a:t>Statistical significance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tc>
                <a:extLst>
                  <a:ext uri="{0D108BD9-81ED-4DB2-BD59-A6C34878D82A}">
                    <a16:rowId xmlns:a16="http://schemas.microsoft.com/office/drawing/2014/main" val="2065221865"/>
                  </a:ext>
                </a:extLst>
              </a:tr>
              <a:tr h="1113181">
                <a:tc>
                  <a:txBody>
                    <a:bodyPr/>
                    <a:lstStyle/>
                    <a:p>
                      <a:pPr>
                        <a:lnSpc>
                          <a:spcPct val="107000"/>
                        </a:lnSpc>
                        <a:spcAft>
                          <a:spcPts val="800"/>
                        </a:spcAft>
                      </a:pPr>
                      <a:r>
                        <a:rPr lang="en-GB" sz="2400" dirty="0">
                          <a:effectLst/>
                        </a:rPr>
                        <a:t>Total Impact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nchor="ctr"/>
                </a:tc>
                <a:tc>
                  <a:txBody>
                    <a:bodyPr/>
                    <a:lstStyle/>
                    <a:p>
                      <a:pPr>
                        <a:lnSpc>
                          <a:spcPct val="107000"/>
                        </a:lnSpc>
                        <a:spcAft>
                          <a:spcPts val="800"/>
                        </a:spcAft>
                      </a:pPr>
                      <a:r>
                        <a:rPr lang="en-GB" sz="2000" b="1" dirty="0">
                          <a:effectLst/>
                        </a:rPr>
                        <a:t>9.31 (4.39)</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nchor="ctr"/>
                </a:tc>
                <a:tc>
                  <a:txBody>
                    <a:bodyPr/>
                    <a:lstStyle/>
                    <a:p>
                      <a:pPr>
                        <a:lnSpc>
                          <a:spcPct val="107000"/>
                        </a:lnSpc>
                        <a:spcAft>
                          <a:spcPts val="800"/>
                        </a:spcAft>
                      </a:pPr>
                      <a:r>
                        <a:rPr lang="en-GB" sz="2000" b="1" dirty="0">
                          <a:effectLst/>
                        </a:rPr>
                        <a:t>6.09 (4.09)</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nchor="ctr"/>
                </a:tc>
                <a:tc>
                  <a:txBody>
                    <a:bodyPr/>
                    <a:lstStyle/>
                    <a:p>
                      <a:pPr>
                        <a:lnSpc>
                          <a:spcPct val="107000"/>
                        </a:lnSpc>
                        <a:spcAft>
                          <a:spcPts val="800"/>
                        </a:spcAft>
                      </a:pPr>
                      <a:r>
                        <a:rPr lang="en-GB" sz="2000" b="1" dirty="0">
                          <a:effectLst/>
                        </a:rPr>
                        <a:t>22.492</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nchor="ctr"/>
                </a:tc>
                <a:tc>
                  <a:txBody>
                    <a:bodyPr/>
                    <a:lstStyle/>
                    <a:p>
                      <a:pPr>
                        <a:lnSpc>
                          <a:spcPct val="107000"/>
                        </a:lnSpc>
                        <a:spcAft>
                          <a:spcPts val="800"/>
                        </a:spcAft>
                      </a:pPr>
                      <a:r>
                        <a:rPr lang="en-GB" sz="2000" b="1" dirty="0">
                          <a:effectLst/>
                        </a:rPr>
                        <a:t>&lt;0.0005</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nchor="ctr"/>
                </a:tc>
                <a:extLst>
                  <a:ext uri="{0D108BD9-81ED-4DB2-BD59-A6C34878D82A}">
                    <a16:rowId xmlns:a16="http://schemas.microsoft.com/office/drawing/2014/main" val="3019528818"/>
                  </a:ext>
                </a:extLst>
              </a:tr>
              <a:tr h="1327072">
                <a:tc>
                  <a:txBody>
                    <a:bodyPr/>
                    <a:lstStyle/>
                    <a:p>
                      <a:pPr>
                        <a:lnSpc>
                          <a:spcPct val="107000"/>
                        </a:lnSpc>
                        <a:spcAft>
                          <a:spcPts val="800"/>
                        </a:spcAft>
                      </a:pPr>
                      <a:r>
                        <a:rPr lang="en-GB" sz="2400" dirty="0">
                          <a:effectLst/>
                        </a:rPr>
                        <a:t>Total Symptoms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nchor="ctr"/>
                </a:tc>
                <a:tc>
                  <a:txBody>
                    <a:bodyPr/>
                    <a:lstStyle/>
                    <a:p>
                      <a:pPr>
                        <a:lnSpc>
                          <a:spcPct val="107000"/>
                        </a:lnSpc>
                        <a:spcAft>
                          <a:spcPts val="800"/>
                        </a:spcAft>
                      </a:pPr>
                      <a:r>
                        <a:rPr lang="en-GB" sz="2000" b="1" dirty="0">
                          <a:effectLst/>
                        </a:rPr>
                        <a:t>9.07 (3.21)</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nchor="ctr"/>
                </a:tc>
                <a:tc>
                  <a:txBody>
                    <a:bodyPr/>
                    <a:lstStyle/>
                    <a:p>
                      <a:pPr>
                        <a:lnSpc>
                          <a:spcPct val="107000"/>
                        </a:lnSpc>
                        <a:spcAft>
                          <a:spcPts val="800"/>
                        </a:spcAft>
                      </a:pPr>
                      <a:r>
                        <a:rPr lang="en-GB" sz="2000" b="1" dirty="0">
                          <a:effectLst/>
                        </a:rPr>
                        <a:t>6.40 (3.37)</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nchor="ctr"/>
                </a:tc>
                <a:tc>
                  <a:txBody>
                    <a:bodyPr/>
                    <a:lstStyle/>
                    <a:p>
                      <a:pPr>
                        <a:lnSpc>
                          <a:spcPct val="107000"/>
                        </a:lnSpc>
                        <a:spcAft>
                          <a:spcPts val="800"/>
                        </a:spcAft>
                      </a:pPr>
                      <a:r>
                        <a:rPr lang="en-GB" sz="2000" b="1" dirty="0">
                          <a:effectLst/>
                        </a:rPr>
                        <a:t>23.854</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000" b="1" dirty="0">
                          <a:effectLst/>
                        </a:rPr>
                        <a:t>&lt;0.0005</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nchor="ctr"/>
                </a:tc>
                <a:extLst>
                  <a:ext uri="{0D108BD9-81ED-4DB2-BD59-A6C34878D82A}">
                    <a16:rowId xmlns:a16="http://schemas.microsoft.com/office/drawing/2014/main" val="1511135212"/>
                  </a:ext>
                </a:extLst>
              </a:tr>
              <a:tr h="1061311">
                <a:tc>
                  <a:txBody>
                    <a:bodyPr/>
                    <a:lstStyle/>
                    <a:p>
                      <a:pPr>
                        <a:lnSpc>
                          <a:spcPct val="107000"/>
                        </a:lnSpc>
                        <a:spcAft>
                          <a:spcPts val="800"/>
                        </a:spcAft>
                      </a:pPr>
                      <a:r>
                        <a:rPr lang="en-GB" sz="2400" dirty="0">
                          <a:effectLst/>
                        </a:rPr>
                        <a:t>Total Family Burden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nchor="ctr"/>
                </a:tc>
                <a:tc>
                  <a:txBody>
                    <a:bodyPr/>
                    <a:lstStyle/>
                    <a:p>
                      <a:pPr>
                        <a:lnSpc>
                          <a:spcPct val="107000"/>
                        </a:lnSpc>
                        <a:spcAft>
                          <a:spcPts val="800"/>
                        </a:spcAft>
                      </a:pPr>
                      <a:r>
                        <a:rPr lang="en-GB" sz="2000" b="1" dirty="0">
                          <a:effectLst/>
                        </a:rPr>
                        <a:t>27.47 (9.45)</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nchor="ctr"/>
                </a:tc>
                <a:tc>
                  <a:txBody>
                    <a:bodyPr/>
                    <a:lstStyle/>
                    <a:p>
                      <a:pPr>
                        <a:lnSpc>
                          <a:spcPct val="107000"/>
                        </a:lnSpc>
                        <a:spcAft>
                          <a:spcPts val="800"/>
                        </a:spcAft>
                      </a:pPr>
                      <a:r>
                        <a:rPr lang="en-GB" sz="2000" b="1" dirty="0">
                          <a:effectLst/>
                        </a:rPr>
                        <a:t>17.89 (9.34)</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nchor="ctr"/>
                </a:tc>
                <a:tc>
                  <a:txBody>
                    <a:bodyPr/>
                    <a:lstStyle/>
                    <a:p>
                      <a:pPr>
                        <a:lnSpc>
                          <a:spcPct val="107000"/>
                        </a:lnSpc>
                        <a:spcAft>
                          <a:spcPts val="800"/>
                        </a:spcAft>
                      </a:pPr>
                      <a:r>
                        <a:rPr lang="en-GB" sz="2000" b="1" dirty="0">
                          <a:effectLst/>
                        </a:rPr>
                        <a:t>28.572</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nchor="ctr"/>
                </a:tc>
                <a:tc>
                  <a:txBody>
                    <a:bodyPr/>
                    <a:lstStyle/>
                    <a:p>
                      <a:pPr>
                        <a:lnSpc>
                          <a:spcPct val="107000"/>
                        </a:lnSpc>
                        <a:spcAft>
                          <a:spcPts val="800"/>
                        </a:spcAft>
                      </a:pPr>
                      <a:r>
                        <a:rPr lang="en-GB" sz="2000" b="1" dirty="0">
                          <a:effectLst/>
                        </a:rPr>
                        <a:t>&lt;0.0005</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421" marR="50421" marT="0" marB="0" anchor="ctr"/>
                </a:tc>
                <a:extLst>
                  <a:ext uri="{0D108BD9-81ED-4DB2-BD59-A6C34878D82A}">
                    <a16:rowId xmlns:a16="http://schemas.microsoft.com/office/drawing/2014/main" val="825111048"/>
                  </a:ext>
                </a:extLst>
              </a:tr>
            </a:tbl>
          </a:graphicData>
        </a:graphic>
      </p:graphicFrame>
    </p:spTree>
    <p:extLst>
      <p:ext uri="{BB962C8B-B14F-4D97-AF65-F5344CB8AC3E}">
        <p14:creationId xmlns:p14="http://schemas.microsoft.com/office/powerpoint/2010/main" val="3297497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59F714-37D2-9332-3257-9256AE8700FD}"/>
              </a:ext>
            </a:extLst>
          </p:cNvPr>
          <p:cNvSpPr>
            <a:spLocks noGrp="1"/>
          </p:cNvSpPr>
          <p:nvPr>
            <p:ph type="title"/>
          </p:nvPr>
        </p:nvSpPr>
        <p:spPr>
          <a:xfrm>
            <a:off x="1115568" y="548640"/>
            <a:ext cx="10168128" cy="1179576"/>
          </a:xfrm>
        </p:spPr>
        <p:txBody>
          <a:bodyPr>
            <a:normAutofit fontScale="90000"/>
          </a:bodyPr>
          <a:lstStyle/>
          <a:p>
            <a:r>
              <a:rPr lang="en-US" sz="4000" dirty="0"/>
              <a:t>Another way to look at the results – ‘Change Scores’; and the biggest ‘before-after’ changes are: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Title 1">
            <a:extLst>
              <a:ext uri="{FF2B5EF4-FFF2-40B4-BE49-F238E27FC236}">
                <a16:creationId xmlns:a16="http://schemas.microsoft.com/office/drawing/2014/main" id="{97C2FBF7-96AF-376F-9089-C6C4DC3A52AF}"/>
              </a:ext>
            </a:extLst>
          </p:cNvPr>
          <p:cNvSpPr txBox="1">
            <a:spLocks/>
          </p:cNvSpPr>
          <p:nvPr/>
        </p:nvSpPr>
        <p:spPr>
          <a:xfrm>
            <a:off x="637625" y="2138132"/>
            <a:ext cx="4370833" cy="44660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800" dirty="0"/>
          </a:p>
          <a:p>
            <a:r>
              <a:rPr lang="en-US" sz="2400" b="1" dirty="0"/>
              <a:t>Overall Impact (Stress)</a:t>
            </a:r>
          </a:p>
          <a:p>
            <a:endParaRPr lang="en-US" sz="2400" b="1" dirty="0"/>
          </a:p>
          <a:p>
            <a:pPr algn="ctr"/>
            <a:endParaRPr lang="en-US" sz="1800" dirty="0"/>
          </a:p>
        </p:txBody>
      </p:sp>
      <p:sp>
        <p:nvSpPr>
          <p:cNvPr id="20" name="Terminator 19">
            <a:extLst>
              <a:ext uri="{FF2B5EF4-FFF2-40B4-BE49-F238E27FC236}">
                <a16:creationId xmlns:a16="http://schemas.microsoft.com/office/drawing/2014/main" id="{AC27C038-8ED3-0675-DD10-864165E688B5}"/>
              </a:ext>
            </a:extLst>
          </p:cNvPr>
          <p:cNvSpPr/>
          <p:nvPr/>
        </p:nvSpPr>
        <p:spPr>
          <a:xfrm>
            <a:off x="5448085" y="4209543"/>
            <a:ext cx="3012212" cy="508722"/>
          </a:xfrm>
          <a:prstGeom prst="flowChartTerminator">
            <a:avLst/>
          </a:prstGeom>
          <a:solidFill>
            <a:srgbClr val="AFAB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rminator 20">
            <a:extLst>
              <a:ext uri="{FF2B5EF4-FFF2-40B4-BE49-F238E27FC236}">
                <a16:creationId xmlns:a16="http://schemas.microsoft.com/office/drawing/2014/main" id="{C5E67616-8A4E-6387-8188-DE86996960DC}"/>
              </a:ext>
            </a:extLst>
          </p:cNvPr>
          <p:cNvSpPr/>
          <p:nvPr/>
        </p:nvSpPr>
        <p:spPr>
          <a:xfrm>
            <a:off x="5439232" y="4202765"/>
            <a:ext cx="2680978" cy="508722"/>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BEF97AA-D9F4-DBD3-1D76-DC6442337315}"/>
              </a:ext>
            </a:extLst>
          </p:cNvPr>
          <p:cNvSpPr txBox="1"/>
          <p:nvPr/>
        </p:nvSpPr>
        <p:spPr>
          <a:xfrm>
            <a:off x="637625" y="3047335"/>
            <a:ext cx="3707938" cy="830997"/>
          </a:xfrm>
          <a:prstGeom prst="rect">
            <a:avLst/>
          </a:prstGeom>
          <a:noFill/>
        </p:spPr>
        <p:txBody>
          <a:bodyPr wrap="none" rtlCol="0">
            <a:spAutoFit/>
          </a:bodyPr>
          <a:lstStyle/>
          <a:p>
            <a:r>
              <a:rPr lang="en-GB" sz="2400" b="1" dirty="0">
                <a:effectLst/>
                <a:latin typeface="+mj-lt"/>
                <a:ea typeface="Calibri" panose="020F0502020204030204" pitchFamily="34" charset="0"/>
                <a:cs typeface="Times New Roman" panose="02020603050405020304" pitchFamily="18" charset="0"/>
              </a:rPr>
              <a:t>Psychological</a:t>
            </a:r>
            <a:r>
              <a:rPr lang="en-GB" sz="2400" dirty="0">
                <a:effectLst/>
                <a:latin typeface="+mj-lt"/>
                <a:ea typeface="Calibri" panose="020F0502020204030204" pitchFamily="34" charset="0"/>
                <a:cs typeface="Times New Roman" panose="02020603050405020304" pitchFamily="18" charset="0"/>
              </a:rPr>
              <a:t> </a:t>
            </a:r>
            <a:r>
              <a:rPr lang="en-GB" sz="2400" b="1" dirty="0">
                <a:effectLst/>
                <a:latin typeface="+mj-lt"/>
                <a:ea typeface="Calibri" panose="020F0502020204030204" pitchFamily="34" charset="0"/>
                <a:cs typeface="Times New Roman" panose="02020603050405020304" pitchFamily="18" charset="0"/>
              </a:rPr>
              <a:t>Symptoms</a:t>
            </a:r>
          </a:p>
          <a:p>
            <a:r>
              <a:rPr lang="en-GB" sz="2400" dirty="0">
                <a:effectLst/>
                <a:latin typeface="+mj-lt"/>
                <a:ea typeface="Calibri" panose="020F0502020204030204" pitchFamily="34" charset="0"/>
                <a:cs typeface="Times New Roman" panose="02020603050405020304" pitchFamily="18" charset="0"/>
              </a:rPr>
              <a:t> and </a:t>
            </a:r>
            <a:r>
              <a:rPr lang="en-GB" sz="2400" b="1" dirty="0">
                <a:effectLst/>
                <a:latin typeface="+mj-lt"/>
                <a:ea typeface="Calibri" panose="020F0502020204030204" pitchFamily="34" charset="0"/>
                <a:cs typeface="Times New Roman" panose="02020603050405020304" pitchFamily="18" charset="0"/>
              </a:rPr>
              <a:t>Total Symptoms (Strain)</a:t>
            </a:r>
            <a:endParaRPr lang="en-IN" sz="2400" dirty="0">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3FC8CEE-93C2-F1EC-9D04-5F108400DDBE}"/>
              </a:ext>
            </a:extLst>
          </p:cNvPr>
          <p:cNvSpPr txBox="1"/>
          <p:nvPr/>
        </p:nvSpPr>
        <p:spPr>
          <a:xfrm>
            <a:off x="637625" y="4176793"/>
            <a:ext cx="3510641" cy="461665"/>
          </a:xfrm>
          <a:prstGeom prst="rect">
            <a:avLst/>
          </a:prstGeom>
          <a:noFill/>
        </p:spPr>
        <p:txBody>
          <a:bodyPr wrap="none" rtlCol="0">
            <a:spAutoFit/>
          </a:bodyPr>
          <a:lstStyle/>
          <a:p>
            <a:r>
              <a:rPr lang="en-GB" sz="2400" b="1" dirty="0">
                <a:effectLst/>
                <a:latin typeface="+mj-lt"/>
                <a:ea typeface="Calibri" panose="020F0502020204030204" pitchFamily="34" charset="0"/>
                <a:cs typeface="Times New Roman" panose="02020603050405020304" pitchFamily="18" charset="0"/>
              </a:rPr>
              <a:t>Engaged-Emotional Coping</a:t>
            </a:r>
            <a:endParaRPr lang="en-GB" sz="2400" b="1" dirty="0">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A525E46-3251-83BC-18E3-7CD5F1CE22AA}"/>
              </a:ext>
            </a:extLst>
          </p:cNvPr>
          <p:cNvSpPr txBox="1"/>
          <p:nvPr/>
        </p:nvSpPr>
        <p:spPr>
          <a:xfrm>
            <a:off x="637625" y="5094161"/>
            <a:ext cx="6099048" cy="461665"/>
          </a:xfrm>
          <a:prstGeom prst="rect">
            <a:avLst/>
          </a:prstGeom>
          <a:noFill/>
        </p:spPr>
        <p:txBody>
          <a:bodyPr wrap="square">
            <a:spAutoFit/>
          </a:bodyPr>
          <a:lstStyle/>
          <a:p>
            <a:r>
              <a:rPr lang="en-GB" sz="2400" b="1" dirty="0">
                <a:effectLst/>
                <a:latin typeface="+mj-lt"/>
                <a:ea typeface="Calibri" panose="020F0502020204030204" pitchFamily="34" charset="0"/>
                <a:cs typeface="Times New Roman" panose="02020603050405020304" pitchFamily="18" charset="0"/>
              </a:rPr>
              <a:t>Formal Helpful Support</a:t>
            </a:r>
            <a:endParaRPr lang="en-IN" sz="2400" dirty="0">
              <a:effectLst/>
              <a:latin typeface="+mj-l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CC240CF-7BFC-AA5F-E203-94BEF7BC4793}"/>
              </a:ext>
            </a:extLst>
          </p:cNvPr>
          <p:cNvSpPr txBox="1"/>
          <p:nvPr/>
        </p:nvSpPr>
        <p:spPr>
          <a:xfrm>
            <a:off x="8702448" y="2293306"/>
            <a:ext cx="1320011" cy="461665"/>
          </a:xfrm>
          <a:prstGeom prst="rect">
            <a:avLst/>
          </a:prstGeom>
          <a:noFill/>
        </p:spPr>
        <p:txBody>
          <a:bodyPr wrap="square">
            <a:spAutoFit/>
          </a:bodyPr>
          <a:lstStyle/>
          <a:p>
            <a:r>
              <a:rPr lang="en-GB" sz="2400" b="1" dirty="0">
                <a:latin typeface="+mj-lt"/>
              </a:rPr>
              <a:t>- 35% </a:t>
            </a:r>
            <a:r>
              <a:rPr lang="en-IN" sz="2400" dirty="0">
                <a:effectLst/>
                <a:latin typeface="+mj-lt"/>
              </a:rPr>
              <a:t> </a:t>
            </a:r>
            <a:endParaRPr lang="en-US" sz="2400" b="1" dirty="0">
              <a:latin typeface="+mj-lt"/>
            </a:endParaRPr>
          </a:p>
        </p:txBody>
      </p:sp>
      <p:sp>
        <p:nvSpPr>
          <p:cNvPr id="19" name="Terminator 18">
            <a:extLst>
              <a:ext uri="{FF2B5EF4-FFF2-40B4-BE49-F238E27FC236}">
                <a16:creationId xmlns:a16="http://schemas.microsoft.com/office/drawing/2014/main" id="{11B292E6-A92A-6642-B985-59678C71EC29}"/>
              </a:ext>
            </a:extLst>
          </p:cNvPr>
          <p:cNvSpPr/>
          <p:nvPr/>
        </p:nvSpPr>
        <p:spPr>
          <a:xfrm>
            <a:off x="5492050" y="3313263"/>
            <a:ext cx="3012212" cy="508722"/>
          </a:xfrm>
          <a:prstGeom prst="flowChartTerminator">
            <a:avLst/>
          </a:prstGeom>
          <a:solidFill>
            <a:srgbClr val="AFAB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rminator 25">
            <a:extLst>
              <a:ext uri="{FF2B5EF4-FFF2-40B4-BE49-F238E27FC236}">
                <a16:creationId xmlns:a16="http://schemas.microsoft.com/office/drawing/2014/main" id="{9A9182E6-751D-72CD-7A22-8C349B186C18}"/>
              </a:ext>
            </a:extLst>
          </p:cNvPr>
          <p:cNvSpPr/>
          <p:nvPr/>
        </p:nvSpPr>
        <p:spPr>
          <a:xfrm>
            <a:off x="5518471" y="3222046"/>
            <a:ext cx="1014435" cy="606412"/>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rminator 29">
            <a:extLst>
              <a:ext uri="{FF2B5EF4-FFF2-40B4-BE49-F238E27FC236}">
                <a16:creationId xmlns:a16="http://schemas.microsoft.com/office/drawing/2014/main" id="{AA16755B-BE95-8B5D-8D68-D1CC0E224A06}"/>
              </a:ext>
            </a:extLst>
          </p:cNvPr>
          <p:cNvSpPr/>
          <p:nvPr/>
        </p:nvSpPr>
        <p:spPr>
          <a:xfrm>
            <a:off x="5518473" y="2303081"/>
            <a:ext cx="3012212" cy="508722"/>
          </a:xfrm>
          <a:prstGeom prst="flowChartTerminator">
            <a:avLst/>
          </a:prstGeom>
          <a:solidFill>
            <a:srgbClr val="AFAB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rminator 30">
            <a:extLst>
              <a:ext uri="{FF2B5EF4-FFF2-40B4-BE49-F238E27FC236}">
                <a16:creationId xmlns:a16="http://schemas.microsoft.com/office/drawing/2014/main" id="{63C62F5E-E91D-E3AA-99B2-54DD12B212AB}"/>
              </a:ext>
            </a:extLst>
          </p:cNvPr>
          <p:cNvSpPr/>
          <p:nvPr/>
        </p:nvSpPr>
        <p:spPr>
          <a:xfrm flipH="1">
            <a:off x="5518472" y="2303081"/>
            <a:ext cx="1218199" cy="486656"/>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rminator 32">
            <a:extLst>
              <a:ext uri="{FF2B5EF4-FFF2-40B4-BE49-F238E27FC236}">
                <a16:creationId xmlns:a16="http://schemas.microsoft.com/office/drawing/2014/main" id="{2DAFFBB2-194A-FF0C-9981-E85FABF3C3BA}"/>
              </a:ext>
            </a:extLst>
          </p:cNvPr>
          <p:cNvSpPr/>
          <p:nvPr/>
        </p:nvSpPr>
        <p:spPr>
          <a:xfrm>
            <a:off x="5422553" y="5128507"/>
            <a:ext cx="3012212" cy="508722"/>
          </a:xfrm>
          <a:prstGeom prst="flowChartTerminator">
            <a:avLst/>
          </a:prstGeom>
          <a:solidFill>
            <a:srgbClr val="AFAB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rminator 33">
            <a:extLst>
              <a:ext uri="{FF2B5EF4-FFF2-40B4-BE49-F238E27FC236}">
                <a16:creationId xmlns:a16="http://schemas.microsoft.com/office/drawing/2014/main" id="{8FA87597-EBDA-5235-A467-15B34949B63E}"/>
              </a:ext>
            </a:extLst>
          </p:cNvPr>
          <p:cNvSpPr/>
          <p:nvPr/>
        </p:nvSpPr>
        <p:spPr>
          <a:xfrm>
            <a:off x="5422552" y="5122915"/>
            <a:ext cx="1314119" cy="496698"/>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rminator 35">
            <a:extLst>
              <a:ext uri="{FF2B5EF4-FFF2-40B4-BE49-F238E27FC236}">
                <a16:creationId xmlns:a16="http://schemas.microsoft.com/office/drawing/2014/main" id="{3EAB3A93-5993-B5FF-5513-011F701C8020}"/>
              </a:ext>
            </a:extLst>
          </p:cNvPr>
          <p:cNvSpPr/>
          <p:nvPr/>
        </p:nvSpPr>
        <p:spPr>
          <a:xfrm>
            <a:off x="5460408" y="5989160"/>
            <a:ext cx="3012212" cy="508722"/>
          </a:xfrm>
          <a:prstGeom prst="flowChartTerminator">
            <a:avLst/>
          </a:prstGeom>
          <a:solidFill>
            <a:srgbClr val="AFAB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rminator 36">
            <a:extLst>
              <a:ext uri="{FF2B5EF4-FFF2-40B4-BE49-F238E27FC236}">
                <a16:creationId xmlns:a16="http://schemas.microsoft.com/office/drawing/2014/main" id="{DD7BA540-B2F0-BF11-A547-18CF881D13D5}"/>
              </a:ext>
            </a:extLst>
          </p:cNvPr>
          <p:cNvSpPr/>
          <p:nvPr/>
        </p:nvSpPr>
        <p:spPr>
          <a:xfrm>
            <a:off x="5492050" y="5966068"/>
            <a:ext cx="1144277" cy="538286"/>
          </a:xfrm>
          <a:prstGeom prst="flowChartTermina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B0C5AA4-C9D8-85AA-500D-041557DB82BF}"/>
              </a:ext>
            </a:extLst>
          </p:cNvPr>
          <p:cNvSpPr txBox="1"/>
          <p:nvPr/>
        </p:nvSpPr>
        <p:spPr>
          <a:xfrm>
            <a:off x="637625" y="5985168"/>
            <a:ext cx="3771168" cy="461665"/>
          </a:xfrm>
          <a:prstGeom prst="rect">
            <a:avLst/>
          </a:prstGeom>
          <a:noFill/>
        </p:spPr>
        <p:txBody>
          <a:bodyPr wrap="square">
            <a:spAutoFit/>
          </a:bodyPr>
          <a:lstStyle/>
          <a:p>
            <a:r>
              <a:rPr lang="en-GB" sz="2400" b="1" dirty="0">
                <a:effectLst/>
                <a:latin typeface="+mj-lt"/>
                <a:ea typeface="Calibri" panose="020F0502020204030204" pitchFamily="34" charset="0"/>
              </a:rPr>
              <a:t>Total Family Burden</a:t>
            </a:r>
            <a:r>
              <a:rPr lang="en-IN" sz="2400" dirty="0">
                <a:effectLst/>
                <a:latin typeface="+mj-lt"/>
              </a:rPr>
              <a:t> </a:t>
            </a:r>
            <a:endParaRPr lang="en-US" sz="2400" b="1" dirty="0">
              <a:latin typeface="+mj-lt"/>
            </a:endParaRPr>
          </a:p>
        </p:txBody>
      </p:sp>
      <p:sp>
        <p:nvSpPr>
          <p:cNvPr id="39" name="TextBox 38">
            <a:extLst>
              <a:ext uri="{FF2B5EF4-FFF2-40B4-BE49-F238E27FC236}">
                <a16:creationId xmlns:a16="http://schemas.microsoft.com/office/drawing/2014/main" id="{F999E635-592D-8B17-BE1E-B56CFA662E96}"/>
              </a:ext>
            </a:extLst>
          </p:cNvPr>
          <p:cNvSpPr txBox="1"/>
          <p:nvPr/>
        </p:nvSpPr>
        <p:spPr>
          <a:xfrm>
            <a:off x="8702448" y="3272315"/>
            <a:ext cx="1320011" cy="461665"/>
          </a:xfrm>
          <a:prstGeom prst="rect">
            <a:avLst/>
          </a:prstGeom>
          <a:noFill/>
        </p:spPr>
        <p:txBody>
          <a:bodyPr wrap="square">
            <a:spAutoFit/>
          </a:bodyPr>
          <a:lstStyle/>
          <a:p>
            <a:r>
              <a:rPr lang="en-GB" sz="2400" b="1" dirty="0">
                <a:latin typeface="+mj-lt"/>
              </a:rPr>
              <a:t>- 29% </a:t>
            </a:r>
            <a:r>
              <a:rPr lang="en-IN" sz="2400" dirty="0">
                <a:effectLst/>
                <a:latin typeface="+mj-lt"/>
              </a:rPr>
              <a:t> </a:t>
            </a:r>
            <a:endParaRPr lang="en-US" sz="2400" b="1" dirty="0">
              <a:latin typeface="+mj-lt"/>
            </a:endParaRPr>
          </a:p>
        </p:txBody>
      </p:sp>
      <p:sp>
        <p:nvSpPr>
          <p:cNvPr id="40" name="TextBox 39">
            <a:extLst>
              <a:ext uri="{FF2B5EF4-FFF2-40B4-BE49-F238E27FC236}">
                <a16:creationId xmlns:a16="http://schemas.microsoft.com/office/drawing/2014/main" id="{41518A63-E4EE-8989-F801-F2DE9A80D798}"/>
              </a:ext>
            </a:extLst>
          </p:cNvPr>
          <p:cNvSpPr txBox="1"/>
          <p:nvPr/>
        </p:nvSpPr>
        <p:spPr>
          <a:xfrm>
            <a:off x="8702448" y="4150211"/>
            <a:ext cx="1320011" cy="461665"/>
          </a:xfrm>
          <a:prstGeom prst="rect">
            <a:avLst/>
          </a:prstGeom>
          <a:noFill/>
        </p:spPr>
        <p:txBody>
          <a:bodyPr wrap="square">
            <a:spAutoFit/>
          </a:bodyPr>
          <a:lstStyle/>
          <a:p>
            <a:r>
              <a:rPr lang="en-GB" sz="2400" b="1" dirty="0">
                <a:latin typeface="+mj-lt"/>
              </a:rPr>
              <a:t>- 94% </a:t>
            </a:r>
            <a:r>
              <a:rPr lang="en-IN" sz="2400" dirty="0">
                <a:effectLst/>
                <a:latin typeface="+mj-lt"/>
              </a:rPr>
              <a:t> </a:t>
            </a:r>
            <a:endParaRPr lang="en-US" sz="2400" b="1" dirty="0">
              <a:latin typeface="+mj-lt"/>
            </a:endParaRPr>
          </a:p>
        </p:txBody>
      </p:sp>
      <p:sp>
        <p:nvSpPr>
          <p:cNvPr id="41" name="TextBox 40">
            <a:extLst>
              <a:ext uri="{FF2B5EF4-FFF2-40B4-BE49-F238E27FC236}">
                <a16:creationId xmlns:a16="http://schemas.microsoft.com/office/drawing/2014/main" id="{67EB7F81-5F44-39F1-2D0A-A8778C04A916}"/>
              </a:ext>
            </a:extLst>
          </p:cNvPr>
          <p:cNvSpPr txBox="1"/>
          <p:nvPr/>
        </p:nvSpPr>
        <p:spPr>
          <a:xfrm>
            <a:off x="8702447" y="5075201"/>
            <a:ext cx="1320011" cy="461665"/>
          </a:xfrm>
          <a:prstGeom prst="rect">
            <a:avLst/>
          </a:prstGeom>
          <a:noFill/>
        </p:spPr>
        <p:txBody>
          <a:bodyPr wrap="square">
            <a:spAutoFit/>
          </a:bodyPr>
          <a:lstStyle/>
          <a:p>
            <a:r>
              <a:rPr lang="en-GB" sz="2400" b="1" dirty="0">
                <a:latin typeface="+mj-lt"/>
              </a:rPr>
              <a:t>- 38% </a:t>
            </a:r>
            <a:r>
              <a:rPr lang="en-IN" sz="2400" dirty="0">
                <a:effectLst/>
                <a:latin typeface="+mj-lt"/>
              </a:rPr>
              <a:t> </a:t>
            </a:r>
            <a:endParaRPr lang="en-US" sz="2400" b="1" dirty="0">
              <a:latin typeface="+mj-lt"/>
            </a:endParaRPr>
          </a:p>
        </p:txBody>
      </p:sp>
      <p:sp>
        <p:nvSpPr>
          <p:cNvPr id="42" name="TextBox 41">
            <a:extLst>
              <a:ext uri="{FF2B5EF4-FFF2-40B4-BE49-F238E27FC236}">
                <a16:creationId xmlns:a16="http://schemas.microsoft.com/office/drawing/2014/main" id="{8C6A18E7-7AC7-6709-2590-84004DEC4F49}"/>
              </a:ext>
            </a:extLst>
          </p:cNvPr>
          <p:cNvSpPr txBox="1"/>
          <p:nvPr/>
        </p:nvSpPr>
        <p:spPr>
          <a:xfrm>
            <a:off x="8702446" y="5966600"/>
            <a:ext cx="1320011" cy="461665"/>
          </a:xfrm>
          <a:prstGeom prst="rect">
            <a:avLst/>
          </a:prstGeom>
          <a:noFill/>
        </p:spPr>
        <p:txBody>
          <a:bodyPr wrap="square">
            <a:spAutoFit/>
          </a:bodyPr>
          <a:lstStyle/>
          <a:p>
            <a:r>
              <a:rPr lang="en-GB" sz="2400" b="1" dirty="0">
                <a:latin typeface="+mj-lt"/>
              </a:rPr>
              <a:t>- 35% </a:t>
            </a:r>
            <a:r>
              <a:rPr lang="en-IN" sz="2400" dirty="0">
                <a:effectLst/>
                <a:latin typeface="+mj-lt"/>
              </a:rPr>
              <a:t> </a:t>
            </a:r>
            <a:endParaRPr lang="en-US" sz="2400" b="1" dirty="0">
              <a:latin typeface="+mj-lt"/>
            </a:endParaRPr>
          </a:p>
        </p:txBody>
      </p:sp>
      <p:sp>
        <p:nvSpPr>
          <p:cNvPr id="3" name="TextBox 2">
            <a:extLst>
              <a:ext uri="{FF2B5EF4-FFF2-40B4-BE49-F238E27FC236}">
                <a16:creationId xmlns:a16="http://schemas.microsoft.com/office/drawing/2014/main" id="{053F427F-AA8E-E497-16E3-FC56333AA9D1}"/>
              </a:ext>
            </a:extLst>
          </p:cNvPr>
          <p:cNvSpPr txBox="1"/>
          <p:nvPr/>
        </p:nvSpPr>
        <p:spPr>
          <a:xfrm>
            <a:off x="9040700" y="1997519"/>
            <a:ext cx="2584372" cy="400110"/>
          </a:xfrm>
          <a:prstGeom prst="rect">
            <a:avLst/>
          </a:prstGeom>
          <a:noFill/>
        </p:spPr>
        <p:txBody>
          <a:bodyPr wrap="square">
            <a:spAutoFit/>
          </a:bodyPr>
          <a:lstStyle/>
          <a:p>
            <a:r>
              <a:rPr lang="en-GB" sz="2000" b="1" dirty="0">
                <a:latin typeface="+mj-lt"/>
              </a:rPr>
              <a:t>%            Mean      (</a:t>
            </a:r>
            <a:r>
              <a:rPr lang="en-GB" sz="2000" b="1" dirty="0" err="1">
                <a:latin typeface="+mj-lt"/>
              </a:rPr>
              <a:t>sd</a:t>
            </a:r>
            <a:r>
              <a:rPr lang="en-GB" sz="2000" b="1" dirty="0">
                <a:latin typeface="+mj-lt"/>
              </a:rPr>
              <a:t>) </a:t>
            </a:r>
            <a:r>
              <a:rPr lang="en-IN" sz="2000" dirty="0">
                <a:effectLst/>
                <a:latin typeface="+mj-lt"/>
              </a:rPr>
              <a:t> </a:t>
            </a:r>
            <a:endParaRPr lang="en-US" sz="2000" b="1" dirty="0">
              <a:latin typeface="+mj-lt"/>
            </a:endParaRPr>
          </a:p>
        </p:txBody>
      </p:sp>
      <p:sp>
        <p:nvSpPr>
          <p:cNvPr id="4" name="TextBox 3">
            <a:extLst>
              <a:ext uri="{FF2B5EF4-FFF2-40B4-BE49-F238E27FC236}">
                <a16:creationId xmlns:a16="http://schemas.microsoft.com/office/drawing/2014/main" id="{71EDBC2E-427D-83FE-4CC5-A2967E156CB8}"/>
              </a:ext>
            </a:extLst>
          </p:cNvPr>
          <p:cNvSpPr txBox="1"/>
          <p:nvPr/>
        </p:nvSpPr>
        <p:spPr>
          <a:xfrm>
            <a:off x="9701337" y="2331720"/>
            <a:ext cx="2021271" cy="461665"/>
          </a:xfrm>
          <a:prstGeom prst="rect">
            <a:avLst/>
          </a:prstGeom>
          <a:noFill/>
        </p:spPr>
        <p:txBody>
          <a:bodyPr wrap="square">
            <a:spAutoFit/>
          </a:bodyPr>
          <a:lstStyle/>
          <a:p>
            <a:r>
              <a:rPr lang="en-GB" sz="2400" b="1" dirty="0">
                <a:latin typeface="+mj-lt"/>
              </a:rPr>
              <a:t>- 3.22     (4.22) </a:t>
            </a:r>
            <a:r>
              <a:rPr lang="en-IN" sz="2400" dirty="0">
                <a:effectLst/>
                <a:latin typeface="+mj-lt"/>
              </a:rPr>
              <a:t> </a:t>
            </a:r>
            <a:endParaRPr lang="en-US" sz="2400" b="1" dirty="0">
              <a:latin typeface="+mj-lt"/>
            </a:endParaRPr>
          </a:p>
        </p:txBody>
      </p:sp>
      <p:sp>
        <p:nvSpPr>
          <p:cNvPr id="5" name="TextBox 4">
            <a:extLst>
              <a:ext uri="{FF2B5EF4-FFF2-40B4-BE49-F238E27FC236}">
                <a16:creationId xmlns:a16="http://schemas.microsoft.com/office/drawing/2014/main" id="{7CE8727A-1062-1610-39E9-2CFABE19FCC5}"/>
              </a:ext>
            </a:extLst>
          </p:cNvPr>
          <p:cNvSpPr txBox="1"/>
          <p:nvPr/>
        </p:nvSpPr>
        <p:spPr>
          <a:xfrm>
            <a:off x="9711136" y="3288410"/>
            <a:ext cx="2156468" cy="461665"/>
          </a:xfrm>
          <a:prstGeom prst="rect">
            <a:avLst/>
          </a:prstGeom>
          <a:noFill/>
        </p:spPr>
        <p:txBody>
          <a:bodyPr wrap="square">
            <a:spAutoFit/>
          </a:bodyPr>
          <a:lstStyle/>
          <a:p>
            <a:r>
              <a:rPr lang="en-GB" sz="2400" b="1" dirty="0">
                <a:latin typeface="+mj-lt"/>
              </a:rPr>
              <a:t>-2.67      (3.28) </a:t>
            </a:r>
            <a:r>
              <a:rPr lang="en-IN" sz="2400" dirty="0">
                <a:effectLst/>
                <a:latin typeface="+mj-lt"/>
              </a:rPr>
              <a:t> </a:t>
            </a:r>
            <a:endParaRPr lang="en-US" sz="2400" b="1" dirty="0">
              <a:latin typeface="+mj-lt"/>
            </a:endParaRPr>
          </a:p>
        </p:txBody>
      </p:sp>
      <p:sp>
        <p:nvSpPr>
          <p:cNvPr id="11" name="TextBox 10">
            <a:extLst>
              <a:ext uri="{FF2B5EF4-FFF2-40B4-BE49-F238E27FC236}">
                <a16:creationId xmlns:a16="http://schemas.microsoft.com/office/drawing/2014/main" id="{08EACF90-69B3-9C26-3DC7-DB0AF50C029D}"/>
              </a:ext>
            </a:extLst>
          </p:cNvPr>
          <p:cNvSpPr txBox="1"/>
          <p:nvPr/>
        </p:nvSpPr>
        <p:spPr>
          <a:xfrm>
            <a:off x="9724500" y="4124289"/>
            <a:ext cx="2156469" cy="461665"/>
          </a:xfrm>
          <a:prstGeom prst="rect">
            <a:avLst/>
          </a:prstGeom>
          <a:noFill/>
        </p:spPr>
        <p:txBody>
          <a:bodyPr wrap="square">
            <a:spAutoFit/>
          </a:bodyPr>
          <a:lstStyle/>
          <a:p>
            <a:r>
              <a:rPr lang="en-GB" sz="2400" b="1" dirty="0">
                <a:latin typeface="+mj-lt"/>
              </a:rPr>
              <a:t>-2.09      (2.54) </a:t>
            </a:r>
            <a:r>
              <a:rPr lang="en-IN" sz="2400" dirty="0">
                <a:effectLst/>
                <a:latin typeface="+mj-lt"/>
              </a:rPr>
              <a:t> </a:t>
            </a:r>
            <a:endParaRPr lang="en-US" sz="2400" b="1" dirty="0">
              <a:latin typeface="+mj-lt"/>
            </a:endParaRPr>
          </a:p>
        </p:txBody>
      </p:sp>
      <p:sp>
        <p:nvSpPr>
          <p:cNvPr id="15" name="TextBox 14">
            <a:extLst>
              <a:ext uri="{FF2B5EF4-FFF2-40B4-BE49-F238E27FC236}">
                <a16:creationId xmlns:a16="http://schemas.microsoft.com/office/drawing/2014/main" id="{0DC31E7D-6576-CC27-C12F-17968D9A36DE}"/>
              </a:ext>
            </a:extLst>
          </p:cNvPr>
          <p:cNvSpPr txBox="1"/>
          <p:nvPr/>
        </p:nvSpPr>
        <p:spPr>
          <a:xfrm>
            <a:off x="9701335" y="5081234"/>
            <a:ext cx="2179633" cy="461665"/>
          </a:xfrm>
          <a:prstGeom prst="rect">
            <a:avLst/>
          </a:prstGeom>
          <a:noFill/>
        </p:spPr>
        <p:txBody>
          <a:bodyPr wrap="square">
            <a:spAutoFit/>
          </a:bodyPr>
          <a:lstStyle/>
          <a:p>
            <a:r>
              <a:rPr lang="en-GB" sz="2400" b="1" dirty="0">
                <a:latin typeface="+mj-lt"/>
              </a:rPr>
              <a:t>3.03        (3.59) </a:t>
            </a:r>
            <a:r>
              <a:rPr lang="en-IN" sz="2400" dirty="0">
                <a:effectLst/>
                <a:latin typeface="+mj-lt"/>
              </a:rPr>
              <a:t> </a:t>
            </a:r>
            <a:endParaRPr lang="en-US" sz="2400" b="1" dirty="0">
              <a:latin typeface="+mj-lt"/>
            </a:endParaRPr>
          </a:p>
        </p:txBody>
      </p:sp>
      <p:sp>
        <p:nvSpPr>
          <p:cNvPr id="17" name="TextBox 16">
            <a:extLst>
              <a:ext uri="{FF2B5EF4-FFF2-40B4-BE49-F238E27FC236}">
                <a16:creationId xmlns:a16="http://schemas.microsoft.com/office/drawing/2014/main" id="{0C26CBCA-C0C9-9F6F-CB68-F9AC02BC2489}"/>
              </a:ext>
            </a:extLst>
          </p:cNvPr>
          <p:cNvSpPr txBox="1"/>
          <p:nvPr/>
        </p:nvSpPr>
        <p:spPr>
          <a:xfrm>
            <a:off x="9674671" y="5977244"/>
            <a:ext cx="2179633" cy="461665"/>
          </a:xfrm>
          <a:prstGeom prst="rect">
            <a:avLst/>
          </a:prstGeom>
          <a:noFill/>
        </p:spPr>
        <p:txBody>
          <a:bodyPr wrap="square">
            <a:spAutoFit/>
          </a:bodyPr>
          <a:lstStyle/>
          <a:p>
            <a:r>
              <a:rPr lang="en-GB" sz="2400" b="1" dirty="0">
                <a:latin typeface="+mj-lt"/>
              </a:rPr>
              <a:t>-5.95       (9.80) </a:t>
            </a:r>
            <a:r>
              <a:rPr lang="en-IN" sz="2400" dirty="0">
                <a:effectLst/>
                <a:latin typeface="+mj-lt"/>
              </a:rPr>
              <a:t> </a:t>
            </a:r>
            <a:endParaRPr lang="en-US" sz="2400" b="1" dirty="0">
              <a:latin typeface="+mj-lt"/>
            </a:endParaRPr>
          </a:p>
        </p:txBody>
      </p:sp>
    </p:spTree>
    <p:extLst>
      <p:ext uri="{BB962C8B-B14F-4D97-AF65-F5344CB8AC3E}">
        <p14:creationId xmlns:p14="http://schemas.microsoft.com/office/powerpoint/2010/main" val="1921671121"/>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59F714-37D2-9332-3257-9256AE8700FD}"/>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n-US" sz="3300" kern="1200">
                <a:solidFill>
                  <a:schemeClr val="tx1"/>
                </a:solidFill>
                <a:latin typeface="+mj-lt"/>
                <a:ea typeface="+mj-ea"/>
                <a:cs typeface="+mj-cs"/>
              </a:rPr>
              <a:t>Results – Part 3</a:t>
            </a:r>
            <a:br>
              <a:rPr lang="en-US" sz="3300" kern="1200">
                <a:solidFill>
                  <a:schemeClr val="tx1"/>
                </a:solidFill>
                <a:latin typeface="+mj-lt"/>
                <a:ea typeface="+mj-ea"/>
                <a:cs typeface="+mj-cs"/>
              </a:rPr>
            </a:br>
            <a:r>
              <a:rPr lang="en-US" sz="3300" kern="1200">
                <a:solidFill>
                  <a:schemeClr val="tx1"/>
                </a:solidFill>
                <a:latin typeface="+mj-lt"/>
                <a:ea typeface="+mj-ea"/>
                <a:cs typeface="+mj-cs"/>
              </a:rPr>
              <a:t>Are there country-specific differences? </a:t>
            </a:r>
          </a:p>
        </p:txBody>
      </p:sp>
      <p:sp>
        <p:nvSpPr>
          <p:cNvPr id="32" name="Rectangle 31">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8D8524B0-3861-61B9-C437-439E69EABD76}"/>
              </a:ext>
            </a:extLst>
          </p:cNvPr>
          <p:cNvSpPr txBox="1"/>
          <p:nvPr/>
        </p:nvSpPr>
        <p:spPr>
          <a:xfrm>
            <a:off x="612648" y="2953829"/>
            <a:ext cx="6268770" cy="345195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t>Al</a:t>
            </a:r>
            <a:r>
              <a:rPr lang="en-US" sz="2400" dirty="0">
                <a:effectLst/>
              </a:rPr>
              <a:t>most NO country differences</a:t>
            </a:r>
          </a:p>
          <a:p>
            <a:pPr indent="-228600">
              <a:lnSpc>
                <a:spcPct val="90000"/>
              </a:lnSpc>
              <a:spcAft>
                <a:spcPts val="600"/>
              </a:spcAft>
              <a:buFont typeface="Arial" panose="020B0604020202020204" pitchFamily="34" charset="0"/>
              <a:buChar char="•"/>
            </a:pPr>
            <a:r>
              <a:rPr lang="en-US" sz="2400" dirty="0"/>
              <a:t>[Australia - only 1 ‘before-after’ </a:t>
            </a:r>
            <a:r>
              <a:rPr lang="en-US" sz="2400" dirty="0" err="1"/>
              <a:t>FMQ</a:t>
            </a:r>
            <a:r>
              <a:rPr lang="en-US" sz="2400" dirty="0"/>
              <a:t>]</a:t>
            </a:r>
          </a:p>
          <a:p>
            <a:pPr indent="-228600">
              <a:lnSpc>
                <a:spcPct val="90000"/>
              </a:lnSpc>
              <a:spcAft>
                <a:spcPts val="600"/>
              </a:spcAft>
              <a:buFont typeface="Arial" panose="020B0604020202020204" pitchFamily="34" charset="0"/>
              <a:buChar char="•"/>
            </a:pPr>
            <a:r>
              <a:rPr lang="en-US" sz="2400" dirty="0"/>
              <a:t>[Hong Kong – 8 ‘before-after’ </a:t>
            </a:r>
            <a:r>
              <a:rPr lang="en-US" sz="2400" dirty="0" err="1"/>
              <a:t>FMQ</a:t>
            </a:r>
            <a:r>
              <a:rPr lang="en-US" sz="2400" dirty="0"/>
              <a:t>]</a:t>
            </a:r>
          </a:p>
          <a:p>
            <a:pPr indent="-228600">
              <a:lnSpc>
                <a:spcPct val="90000"/>
              </a:lnSpc>
              <a:spcAft>
                <a:spcPts val="600"/>
              </a:spcAft>
              <a:buFont typeface="Arial" panose="020B0604020202020204" pitchFamily="34" charset="0"/>
              <a:buChar char="•"/>
            </a:pPr>
            <a:r>
              <a:rPr lang="en-US" sz="2400" dirty="0"/>
              <a:t>Therefore, results for only 6 countries</a:t>
            </a:r>
          </a:p>
          <a:p>
            <a:pPr marL="234950" indent="-234950">
              <a:lnSpc>
                <a:spcPct val="90000"/>
              </a:lnSpc>
              <a:spcAft>
                <a:spcPts val="600"/>
              </a:spcAft>
              <a:buFont typeface="Arial" panose="020B0604020202020204" pitchFamily="34" charset="0"/>
              <a:buChar char="•"/>
            </a:pPr>
            <a:r>
              <a:rPr lang="en-US" sz="2400" dirty="0">
                <a:effectLst/>
              </a:rPr>
              <a:t>t-test results comparing ‘before’ with ‘after’ for all of the scales and sub-scales, in each of the 6 countries are </a:t>
            </a:r>
            <a:r>
              <a:rPr lang="en-US" sz="2400" dirty="0">
                <a:effectLst/>
                <a:highlight>
                  <a:srgbClr val="F8CBAD"/>
                </a:highlight>
              </a:rPr>
              <a:t>all highly statistically significant</a:t>
            </a:r>
            <a:r>
              <a:rPr lang="en-US" sz="2400" dirty="0">
                <a:effectLst/>
              </a:rPr>
              <a:t> – all at a probability of p&lt;0.0005 – which means that these are very strong results.</a:t>
            </a:r>
          </a:p>
        </p:txBody>
      </p:sp>
      <p:pic>
        <p:nvPicPr>
          <p:cNvPr id="11" name="Picture 10" descr="A map of the world&#10;&#10;Description automatically generated with medium confidence">
            <a:extLst>
              <a:ext uri="{FF2B5EF4-FFF2-40B4-BE49-F238E27FC236}">
                <a16:creationId xmlns:a16="http://schemas.microsoft.com/office/drawing/2014/main" id="{9F13C41C-9E40-A6D9-32F9-4C471CDA9105}"/>
              </a:ext>
            </a:extLst>
          </p:cNvPr>
          <p:cNvPicPr>
            <a:picLocks noChangeAspect="1"/>
          </p:cNvPicPr>
          <p:nvPr/>
        </p:nvPicPr>
        <p:blipFill>
          <a:blip r:embed="rId3"/>
          <a:stretch>
            <a:fillRect/>
          </a:stretch>
        </p:blipFill>
        <p:spPr>
          <a:xfrm>
            <a:off x="6096000" y="1078992"/>
            <a:ext cx="5722785" cy="4749914"/>
          </a:xfrm>
          <a:prstGeom prst="rect">
            <a:avLst/>
          </a:prstGeom>
        </p:spPr>
      </p:pic>
    </p:spTree>
    <p:extLst>
      <p:ext uri="{BB962C8B-B14F-4D97-AF65-F5344CB8AC3E}">
        <p14:creationId xmlns:p14="http://schemas.microsoft.com/office/powerpoint/2010/main" val="2385014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59F714-37D2-9332-3257-9256AE8700FD}"/>
              </a:ext>
            </a:extLst>
          </p:cNvPr>
          <p:cNvSpPr>
            <a:spLocks noGrp="1"/>
          </p:cNvSpPr>
          <p:nvPr>
            <p:ph type="title"/>
          </p:nvPr>
        </p:nvSpPr>
        <p:spPr>
          <a:xfrm>
            <a:off x="612648" y="820589"/>
            <a:ext cx="6268770" cy="1197741"/>
          </a:xfrm>
        </p:spPr>
        <p:txBody>
          <a:bodyPr vert="horz" lIns="91440" tIns="45720" rIns="91440" bIns="45720" rtlCol="0" anchor="b">
            <a:normAutofit/>
          </a:bodyPr>
          <a:lstStyle/>
          <a:p>
            <a:r>
              <a:rPr lang="en-US" sz="3300" kern="1200" dirty="0">
                <a:solidFill>
                  <a:schemeClr val="tx1"/>
                </a:solidFill>
                <a:latin typeface="+mj-lt"/>
                <a:ea typeface="+mj-ea"/>
                <a:cs typeface="+mj-cs"/>
              </a:rPr>
              <a:t>Results – Part 3</a:t>
            </a:r>
            <a:br>
              <a:rPr lang="en-US" sz="3300" kern="1200" dirty="0">
                <a:solidFill>
                  <a:schemeClr val="tx1"/>
                </a:solidFill>
                <a:latin typeface="+mj-lt"/>
                <a:ea typeface="+mj-ea"/>
                <a:cs typeface="+mj-cs"/>
              </a:rPr>
            </a:br>
            <a:r>
              <a:rPr lang="en-US" sz="3300" kern="1200" dirty="0">
                <a:solidFill>
                  <a:schemeClr val="tx1"/>
                </a:solidFill>
                <a:latin typeface="+mj-lt"/>
                <a:ea typeface="+mj-ea"/>
                <a:cs typeface="+mj-cs"/>
              </a:rPr>
              <a:t>Country-specific differences</a:t>
            </a:r>
          </a:p>
        </p:txBody>
      </p:sp>
      <p:sp>
        <p:nvSpPr>
          <p:cNvPr id="32" name="Rectangle 31">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8D8524B0-3861-61B9-C437-439E69EABD76}"/>
              </a:ext>
            </a:extLst>
          </p:cNvPr>
          <p:cNvSpPr txBox="1"/>
          <p:nvPr/>
        </p:nvSpPr>
        <p:spPr>
          <a:xfrm>
            <a:off x="539972" y="2018330"/>
            <a:ext cx="11206137" cy="4693367"/>
          </a:xfrm>
          <a:prstGeom prst="rect">
            <a:avLst/>
          </a:prstGeom>
        </p:spPr>
        <p:txBody>
          <a:bodyPr vert="horz" lIns="91440" tIns="45720" rIns="91440" bIns="45720" rtlCol="0">
            <a:noAutofit/>
          </a:bodyPr>
          <a:lstStyle/>
          <a:p>
            <a:pPr marL="342900" indent="-342900" algn="just">
              <a:spcAft>
                <a:spcPts val="600"/>
              </a:spcAft>
              <a:buAutoNum type="arabicParenR"/>
            </a:pPr>
            <a:r>
              <a:rPr lang="en-US" sz="2400" b="1" dirty="0">
                <a:solidFill>
                  <a:schemeClr val="accent2">
                    <a:lumMod val="75000"/>
                  </a:schemeClr>
                </a:solidFill>
                <a:effectLst/>
              </a:rPr>
              <a:t>N. Ireland </a:t>
            </a:r>
            <a:r>
              <a:rPr lang="en-US" dirty="0">
                <a:effectLst/>
              </a:rPr>
              <a:t>– Only 31 matched </a:t>
            </a:r>
            <a:r>
              <a:rPr lang="en-US" dirty="0" err="1">
                <a:effectLst/>
              </a:rPr>
              <a:t>FMQs</a:t>
            </a:r>
            <a:r>
              <a:rPr lang="en-US" dirty="0">
                <a:effectLst/>
              </a:rPr>
              <a:t>. </a:t>
            </a:r>
            <a:r>
              <a:rPr lang="en-GB" dirty="0">
                <a:effectLst/>
              </a:rPr>
              <a:t>Had l</a:t>
            </a:r>
            <a:r>
              <a:rPr lang="en-GB" dirty="0">
                <a:effectLst/>
                <a:ea typeface="Calibri" panose="020F0502020204030204" pitchFamily="34" charset="0"/>
              </a:rPr>
              <a:t>ess strongly statistically </a:t>
            </a:r>
          </a:p>
          <a:p>
            <a:pPr algn="just">
              <a:spcAft>
                <a:spcPts val="600"/>
              </a:spcAft>
            </a:pPr>
            <a:r>
              <a:rPr lang="en-GB" dirty="0">
                <a:ea typeface="Calibri" panose="020F0502020204030204" pitchFamily="34" charset="0"/>
              </a:rPr>
              <a:t>	</a:t>
            </a:r>
            <a:r>
              <a:rPr lang="en-GB" dirty="0">
                <a:effectLst/>
                <a:ea typeface="Calibri" panose="020F0502020204030204" pitchFamily="34" charset="0"/>
              </a:rPr>
              <a:t>significant results for improvements in </a:t>
            </a:r>
          </a:p>
          <a:p>
            <a:pPr algn="just">
              <a:spcAft>
                <a:spcPts val="600"/>
              </a:spcAft>
            </a:pPr>
            <a:r>
              <a:rPr lang="en-GB" b="1" dirty="0">
                <a:ea typeface="Calibri" panose="020F0502020204030204" pitchFamily="34" charset="0"/>
              </a:rPr>
              <a:t>	</a:t>
            </a:r>
            <a:r>
              <a:rPr lang="en-GB" b="1" dirty="0">
                <a:effectLst/>
                <a:ea typeface="Calibri" panose="020F0502020204030204" pitchFamily="34" charset="0"/>
              </a:rPr>
              <a:t>Active Disturbance</a:t>
            </a:r>
            <a:r>
              <a:rPr lang="en-GB" dirty="0">
                <a:effectLst/>
                <a:ea typeface="Calibri" panose="020F0502020204030204" pitchFamily="34" charset="0"/>
              </a:rPr>
              <a:t> , </a:t>
            </a:r>
            <a:r>
              <a:rPr lang="en-GB" b="1" dirty="0">
                <a:effectLst/>
                <a:ea typeface="Calibri" panose="020F0502020204030204" pitchFamily="34" charset="0"/>
              </a:rPr>
              <a:t>Physical Symptoms, </a:t>
            </a:r>
            <a:r>
              <a:rPr lang="en-GB" dirty="0">
                <a:effectLst/>
                <a:ea typeface="Calibri" panose="020F0502020204030204" pitchFamily="34" charset="0"/>
              </a:rPr>
              <a:t> </a:t>
            </a:r>
            <a:r>
              <a:rPr lang="en-GB" b="1" dirty="0">
                <a:effectLst/>
                <a:ea typeface="Calibri" panose="020F0502020204030204" pitchFamily="34" charset="0"/>
              </a:rPr>
              <a:t>Assertively-Engaged Coping</a:t>
            </a:r>
            <a:r>
              <a:rPr lang="en-GB" dirty="0">
                <a:effectLst/>
                <a:ea typeface="Calibri" panose="020F0502020204030204" pitchFamily="34" charset="0"/>
              </a:rPr>
              <a:t>. </a:t>
            </a:r>
            <a:r>
              <a:rPr lang="en-IN" dirty="0">
                <a:effectLst/>
              </a:rPr>
              <a:t> </a:t>
            </a:r>
            <a:endParaRPr lang="en-US" dirty="0">
              <a:effectLst/>
            </a:endParaRPr>
          </a:p>
          <a:p>
            <a:pPr algn="just">
              <a:spcAft>
                <a:spcPts val="600"/>
              </a:spcAft>
            </a:pPr>
            <a:r>
              <a:rPr lang="en-US" sz="2400" dirty="0"/>
              <a:t>2) </a:t>
            </a:r>
            <a:r>
              <a:rPr lang="en-US" sz="2400" b="1" dirty="0">
                <a:solidFill>
                  <a:schemeClr val="accent2">
                    <a:lumMod val="75000"/>
                  </a:schemeClr>
                </a:solidFill>
              </a:rPr>
              <a:t>Scotland</a:t>
            </a:r>
            <a:r>
              <a:rPr lang="en-US" sz="2400" dirty="0"/>
              <a:t> </a:t>
            </a:r>
            <a:r>
              <a:rPr lang="en-US" dirty="0"/>
              <a:t>- </a:t>
            </a:r>
            <a:r>
              <a:rPr lang="en-US" dirty="0">
                <a:effectLst/>
              </a:rPr>
              <a:t>Only 36 matched </a:t>
            </a:r>
            <a:r>
              <a:rPr lang="en-US" dirty="0" err="1">
                <a:effectLst/>
              </a:rPr>
              <a:t>FMQs</a:t>
            </a:r>
            <a:r>
              <a:rPr lang="en-US" dirty="0"/>
              <a:t>.</a:t>
            </a:r>
            <a:r>
              <a:rPr lang="en-US" dirty="0">
                <a:effectLst/>
              </a:rPr>
              <a:t>  </a:t>
            </a:r>
            <a:r>
              <a:rPr lang="en-GB" dirty="0"/>
              <a:t>H</a:t>
            </a:r>
            <a:r>
              <a:rPr lang="en-GB" dirty="0">
                <a:effectLst/>
                <a:ea typeface="Calibri" panose="020F0502020204030204" pitchFamily="34" charset="0"/>
              </a:rPr>
              <a:t>ad less strongly statistically significant </a:t>
            </a:r>
          </a:p>
          <a:p>
            <a:pPr algn="just">
              <a:spcAft>
                <a:spcPts val="600"/>
              </a:spcAft>
            </a:pPr>
            <a:r>
              <a:rPr lang="en-GB" dirty="0">
                <a:ea typeface="Calibri" panose="020F0502020204030204" pitchFamily="34" charset="0"/>
              </a:rPr>
              <a:t>	</a:t>
            </a:r>
            <a:r>
              <a:rPr lang="en-GB" dirty="0">
                <a:effectLst/>
                <a:ea typeface="Calibri" panose="020F0502020204030204" pitchFamily="34" charset="0"/>
              </a:rPr>
              <a:t>results for improvements in </a:t>
            </a:r>
            <a:r>
              <a:rPr lang="en-GB" b="1" dirty="0">
                <a:effectLst/>
                <a:ea typeface="Calibri" panose="020F0502020204030204" pitchFamily="34" charset="0"/>
              </a:rPr>
              <a:t>Withdrawal Coping</a:t>
            </a:r>
            <a:r>
              <a:rPr lang="en-GB" dirty="0">
                <a:effectLst/>
                <a:ea typeface="Calibri" panose="020F0502020204030204" pitchFamily="34" charset="0"/>
              </a:rPr>
              <a:t>.</a:t>
            </a:r>
            <a:r>
              <a:rPr lang="en-IN" dirty="0">
                <a:effectLst/>
              </a:rPr>
              <a:t> </a:t>
            </a:r>
            <a:endParaRPr lang="en-US" dirty="0"/>
          </a:p>
          <a:p>
            <a:pPr algn="just">
              <a:spcAft>
                <a:spcPts val="800"/>
              </a:spcAft>
            </a:pPr>
            <a:r>
              <a:rPr lang="en-US" sz="2400" dirty="0">
                <a:effectLst/>
              </a:rPr>
              <a:t>3) </a:t>
            </a:r>
            <a:r>
              <a:rPr lang="en-US" sz="2400" b="1" dirty="0">
                <a:solidFill>
                  <a:schemeClr val="accent2">
                    <a:lumMod val="75000"/>
                  </a:schemeClr>
                </a:solidFill>
                <a:effectLst/>
              </a:rPr>
              <a:t>Netherland</a:t>
            </a:r>
            <a:r>
              <a:rPr lang="en-US" sz="2400" b="1" dirty="0">
                <a:solidFill>
                  <a:schemeClr val="accent2">
                    <a:lumMod val="75000"/>
                  </a:schemeClr>
                </a:solidFill>
              </a:rPr>
              <a:t>s</a:t>
            </a:r>
            <a:r>
              <a:rPr lang="en-US" dirty="0">
                <a:effectLst/>
              </a:rPr>
              <a:t> – much larger N (189) but still </a:t>
            </a:r>
            <a:r>
              <a:rPr lang="en-GB" dirty="0">
                <a:effectLst/>
                <a:ea typeface="Calibri" panose="020F0502020204030204" pitchFamily="34" charset="0"/>
                <a:cs typeface="Times New Roman" panose="02020603050405020304" pitchFamily="18" charset="0"/>
              </a:rPr>
              <a:t>had less strongly statistically significant results for </a:t>
            </a:r>
          </a:p>
          <a:p>
            <a:pPr algn="just">
              <a:spcAft>
                <a:spcPts val="800"/>
              </a:spcAft>
            </a:pPr>
            <a:r>
              <a:rPr lang="en-GB" dirty="0">
                <a:ea typeface="Calibri" panose="020F0502020204030204" pitchFamily="34" charset="0"/>
                <a:cs typeface="Times New Roman" panose="02020603050405020304" pitchFamily="18" charset="0"/>
              </a:rPr>
              <a:t>	</a:t>
            </a:r>
            <a:r>
              <a:rPr lang="en-GB" dirty="0">
                <a:effectLst/>
                <a:ea typeface="Calibri" panose="020F0502020204030204" pitchFamily="34" charset="0"/>
                <a:cs typeface="Times New Roman" panose="02020603050405020304" pitchFamily="18" charset="0"/>
              </a:rPr>
              <a:t>improvements in </a:t>
            </a:r>
            <a:r>
              <a:rPr lang="en-GB" b="1" dirty="0">
                <a:effectLst/>
                <a:ea typeface="Calibri" panose="020F0502020204030204" pitchFamily="34" charset="0"/>
                <a:cs typeface="Times New Roman" panose="02020603050405020304" pitchFamily="18" charset="0"/>
              </a:rPr>
              <a:t>physical symptoms</a:t>
            </a:r>
            <a:r>
              <a:rPr lang="en-GB" dirty="0">
                <a:effectLst/>
                <a:ea typeface="Calibri" panose="020F0502020204030204" pitchFamily="34" charset="0"/>
                <a:cs typeface="Times New Roman" panose="02020603050405020304" pitchFamily="18" charset="0"/>
              </a:rPr>
              <a:t>.  </a:t>
            </a:r>
            <a:endParaRPr lang="en-IN" dirty="0">
              <a:effectLst/>
              <a:ea typeface="Calibri" panose="020F0502020204030204" pitchFamily="34" charset="0"/>
              <a:cs typeface="Times New Roman" panose="02020603050405020304" pitchFamily="18" charset="0"/>
            </a:endParaRPr>
          </a:p>
          <a:p>
            <a:pPr algn="just">
              <a:spcAft>
                <a:spcPts val="800"/>
              </a:spcAft>
            </a:pPr>
            <a:r>
              <a:rPr lang="en-GB" dirty="0">
                <a:effectLst/>
                <a:ea typeface="Calibri" panose="020F0502020204030204" pitchFamily="34" charset="0"/>
              </a:rPr>
              <a:t>Only other difference: when one separates all of these samples, the overall numbers in each sample are obviously a lot lower, and one set of results (changes in </a:t>
            </a:r>
            <a:r>
              <a:rPr lang="en-GB" b="1" dirty="0">
                <a:effectLst/>
                <a:ea typeface="Calibri" panose="020F0502020204030204" pitchFamily="34" charset="0"/>
              </a:rPr>
              <a:t>Informal Helpful Support )</a:t>
            </a:r>
            <a:r>
              <a:rPr lang="en-GB" dirty="0">
                <a:effectLst/>
                <a:ea typeface="Calibri" panose="020F0502020204030204" pitchFamily="34" charset="0"/>
              </a:rPr>
              <a:t> generally stop being statistically significant. </a:t>
            </a:r>
          </a:p>
          <a:p>
            <a:pPr marL="285750" indent="-285750" algn="just">
              <a:spcAft>
                <a:spcPts val="800"/>
              </a:spcAft>
              <a:buFont typeface="Arial" panose="020B0604020202020204" pitchFamily="34" charset="0"/>
              <a:buChar char="•"/>
            </a:pPr>
            <a:r>
              <a:rPr lang="en-GB" sz="2400" dirty="0">
                <a:effectLst/>
                <a:ea typeface="Calibri" panose="020F0502020204030204" pitchFamily="34" charset="0"/>
                <a:cs typeface="Times New Roman" panose="02020603050405020304" pitchFamily="18" charset="0"/>
              </a:rPr>
              <a:t>The ONLY country where the changes in I</a:t>
            </a:r>
            <a:r>
              <a:rPr lang="en-GB" sz="2400" b="1" dirty="0">
                <a:effectLst/>
                <a:ea typeface="Calibri" panose="020F0502020204030204" pitchFamily="34" charset="0"/>
                <a:cs typeface="Times New Roman" panose="02020603050405020304" pitchFamily="18" charset="0"/>
              </a:rPr>
              <a:t>nformal Helpful Support </a:t>
            </a:r>
            <a:r>
              <a:rPr lang="en-GB" sz="2400" dirty="0">
                <a:effectLst/>
                <a:ea typeface="Calibri" panose="020F0502020204030204" pitchFamily="34" charset="0"/>
                <a:cs typeface="Times New Roman" panose="02020603050405020304" pitchFamily="18" charset="0"/>
              </a:rPr>
              <a:t>were statistically significant was </a:t>
            </a:r>
            <a:r>
              <a:rPr lang="en-GB" sz="2400" b="1" dirty="0">
                <a:solidFill>
                  <a:schemeClr val="accent2">
                    <a:lumMod val="75000"/>
                  </a:schemeClr>
                </a:solidFill>
                <a:effectLst/>
                <a:ea typeface="Calibri" panose="020F0502020204030204" pitchFamily="34" charset="0"/>
                <a:cs typeface="Times New Roman" panose="02020603050405020304" pitchFamily="18" charset="0"/>
              </a:rPr>
              <a:t>New Zealand</a:t>
            </a:r>
            <a:r>
              <a:rPr lang="en-GB" sz="2400" dirty="0">
                <a:effectLst/>
                <a:ea typeface="Calibri" panose="020F0502020204030204" pitchFamily="34" charset="0"/>
                <a:cs typeface="Times New Roman" panose="02020603050405020304" pitchFamily="18" charset="0"/>
              </a:rPr>
              <a:t>.</a:t>
            </a:r>
            <a:endParaRPr lang="en-IN" sz="2400" dirty="0">
              <a:effectLst/>
              <a:ea typeface="Calibri" panose="020F0502020204030204" pitchFamily="34" charset="0"/>
              <a:cs typeface="Times New Roman" panose="02020603050405020304" pitchFamily="18" charset="0"/>
            </a:endParaRPr>
          </a:p>
          <a:p>
            <a:pPr algn="just">
              <a:spcAft>
                <a:spcPts val="800"/>
              </a:spcAft>
            </a:pPr>
            <a:endParaRPr lang="en-IN" dirty="0">
              <a:effectLst/>
              <a:ea typeface="Calibri" panose="020F0502020204030204" pitchFamily="34" charset="0"/>
              <a:cs typeface="Times New Roman" panose="02020603050405020304" pitchFamily="18" charset="0"/>
            </a:endParaRPr>
          </a:p>
          <a:p>
            <a:pPr marL="457200" indent="-457200" algn="just">
              <a:spcAft>
                <a:spcPts val="600"/>
              </a:spcAft>
              <a:buAutoNum type="arabicParenR"/>
            </a:pPr>
            <a:endParaRPr lang="en-US" dirty="0">
              <a:effectLst/>
            </a:endParaRPr>
          </a:p>
        </p:txBody>
      </p:sp>
      <p:pic>
        <p:nvPicPr>
          <p:cNvPr id="11" name="Picture 10" descr="A map of the world&#10;&#10;Description automatically generated with medium confidence">
            <a:extLst>
              <a:ext uri="{FF2B5EF4-FFF2-40B4-BE49-F238E27FC236}">
                <a16:creationId xmlns:a16="http://schemas.microsoft.com/office/drawing/2014/main" id="{9F13C41C-9E40-A6D9-32F9-4C471CDA9105}"/>
              </a:ext>
            </a:extLst>
          </p:cNvPr>
          <p:cNvPicPr>
            <a:picLocks noChangeAspect="1"/>
          </p:cNvPicPr>
          <p:nvPr/>
        </p:nvPicPr>
        <p:blipFill>
          <a:blip r:embed="rId3"/>
          <a:stretch>
            <a:fillRect/>
          </a:stretch>
        </p:blipFill>
        <p:spPr>
          <a:xfrm>
            <a:off x="7454933" y="310896"/>
            <a:ext cx="3938492" cy="3268950"/>
          </a:xfrm>
          <a:prstGeom prst="rect">
            <a:avLst/>
          </a:prstGeom>
        </p:spPr>
      </p:pic>
    </p:spTree>
    <p:extLst>
      <p:ext uri="{BB962C8B-B14F-4D97-AF65-F5344CB8AC3E}">
        <p14:creationId xmlns:p14="http://schemas.microsoft.com/office/powerpoint/2010/main" val="4249773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Title 1">
            <a:extLst>
              <a:ext uri="{FF2B5EF4-FFF2-40B4-BE49-F238E27FC236}">
                <a16:creationId xmlns:a16="http://schemas.microsoft.com/office/drawing/2014/main" id="{97C2FBF7-96AF-376F-9089-C6C4DC3A52AF}"/>
              </a:ext>
            </a:extLst>
          </p:cNvPr>
          <p:cNvSpPr txBox="1">
            <a:spLocks/>
          </p:cNvSpPr>
          <p:nvPr/>
        </p:nvSpPr>
        <p:spPr>
          <a:xfrm>
            <a:off x="1244339" y="2118478"/>
            <a:ext cx="4370833" cy="44660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000" dirty="0"/>
          </a:p>
          <a:p>
            <a:endParaRPr lang="en-US" sz="2800" b="1" dirty="0"/>
          </a:p>
          <a:p>
            <a:endParaRPr lang="en-US" sz="2800" b="1" dirty="0"/>
          </a:p>
          <a:p>
            <a:pPr algn="ctr"/>
            <a:endParaRPr lang="en-US" sz="2000" dirty="0"/>
          </a:p>
        </p:txBody>
      </p:sp>
      <p:sp>
        <p:nvSpPr>
          <p:cNvPr id="3" name="Title 1">
            <a:extLst>
              <a:ext uri="{FF2B5EF4-FFF2-40B4-BE49-F238E27FC236}">
                <a16:creationId xmlns:a16="http://schemas.microsoft.com/office/drawing/2014/main" id="{385DC965-D4DA-CBF7-47B1-E9C7D983DF74}"/>
              </a:ext>
            </a:extLst>
          </p:cNvPr>
          <p:cNvSpPr>
            <a:spLocks noGrp="1"/>
          </p:cNvSpPr>
          <p:nvPr>
            <p:ph type="title"/>
          </p:nvPr>
        </p:nvSpPr>
        <p:spPr>
          <a:xfrm>
            <a:off x="1116013" y="549275"/>
            <a:ext cx="10167937" cy="1179513"/>
          </a:xfrm>
        </p:spPr>
        <p:txBody>
          <a:bodyPr>
            <a:normAutofit fontScale="90000"/>
          </a:bodyPr>
          <a:lstStyle/>
          <a:p>
            <a:r>
              <a:rPr lang="en-US" sz="4000" dirty="0"/>
              <a:t>Results – Part 4 </a:t>
            </a:r>
            <a:br>
              <a:rPr lang="en-US" sz="4000" dirty="0"/>
            </a:br>
            <a:r>
              <a:rPr lang="en-US" sz="4000" dirty="0"/>
              <a:t>Demographic variables</a:t>
            </a:r>
          </a:p>
        </p:txBody>
      </p:sp>
      <p:pic>
        <p:nvPicPr>
          <p:cNvPr id="11" name="Graphic 10" descr="Confused person with solid fill">
            <a:extLst>
              <a:ext uri="{FF2B5EF4-FFF2-40B4-BE49-F238E27FC236}">
                <a16:creationId xmlns:a16="http://schemas.microsoft.com/office/drawing/2014/main" id="{843CBA5D-FD2F-4F49-93C6-D48417AD02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93296" y="2784862"/>
            <a:ext cx="914400" cy="914400"/>
          </a:xfrm>
          <a:prstGeom prst="rect">
            <a:avLst/>
          </a:prstGeom>
        </p:spPr>
      </p:pic>
      <p:sp>
        <p:nvSpPr>
          <p:cNvPr id="13" name="TextBox 12">
            <a:extLst>
              <a:ext uri="{FF2B5EF4-FFF2-40B4-BE49-F238E27FC236}">
                <a16:creationId xmlns:a16="http://schemas.microsoft.com/office/drawing/2014/main" id="{F1B68EB8-6334-37F8-24DD-9A26EA154BF5}"/>
              </a:ext>
            </a:extLst>
          </p:cNvPr>
          <p:cNvSpPr txBox="1"/>
          <p:nvPr/>
        </p:nvSpPr>
        <p:spPr>
          <a:xfrm>
            <a:off x="4459607" y="2169880"/>
            <a:ext cx="3362972" cy="461665"/>
          </a:xfrm>
          <a:prstGeom prst="rect">
            <a:avLst/>
          </a:prstGeom>
          <a:noFill/>
        </p:spPr>
        <p:txBody>
          <a:bodyPr wrap="none" rtlCol="0">
            <a:spAutoFit/>
          </a:bodyPr>
          <a:lstStyle/>
          <a:p>
            <a:r>
              <a:rPr lang="en-US" sz="2400" dirty="0">
                <a:latin typeface="+mj-lt"/>
              </a:rPr>
              <a:t>Relative with the problem</a:t>
            </a:r>
          </a:p>
        </p:txBody>
      </p:sp>
      <p:sp>
        <p:nvSpPr>
          <p:cNvPr id="25" name="TextBox 24">
            <a:extLst>
              <a:ext uri="{FF2B5EF4-FFF2-40B4-BE49-F238E27FC236}">
                <a16:creationId xmlns:a16="http://schemas.microsoft.com/office/drawing/2014/main" id="{4089CF19-29F7-585E-2125-F7EE1F22AA32}"/>
              </a:ext>
            </a:extLst>
          </p:cNvPr>
          <p:cNvSpPr txBox="1"/>
          <p:nvPr/>
        </p:nvSpPr>
        <p:spPr>
          <a:xfrm>
            <a:off x="504180" y="2169880"/>
            <a:ext cx="3160609" cy="461665"/>
          </a:xfrm>
          <a:prstGeom prst="rect">
            <a:avLst/>
          </a:prstGeom>
          <a:noFill/>
        </p:spPr>
        <p:txBody>
          <a:bodyPr wrap="none" rtlCol="0">
            <a:spAutoFit/>
          </a:bodyPr>
          <a:lstStyle/>
          <a:p>
            <a:r>
              <a:rPr lang="en-US" sz="2400" dirty="0">
                <a:latin typeface="+mj-lt"/>
              </a:rPr>
              <a:t>Affected family member</a:t>
            </a:r>
          </a:p>
        </p:txBody>
      </p:sp>
      <p:grpSp>
        <p:nvGrpSpPr>
          <p:cNvPr id="2" name="Group 1">
            <a:extLst>
              <a:ext uri="{FF2B5EF4-FFF2-40B4-BE49-F238E27FC236}">
                <a16:creationId xmlns:a16="http://schemas.microsoft.com/office/drawing/2014/main" id="{D34AB415-5027-A8BA-291E-0B227E40B4B8}"/>
              </a:ext>
            </a:extLst>
          </p:cNvPr>
          <p:cNvGrpSpPr/>
          <p:nvPr/>
        </p:nvGrpSpPr>
        <p:grpSpPr>
          <a:xfrm>
            <a:off x="5307696" y="2634265"/>
            <a:ext cx="7610692" cy="1977628"/>
            <a:chOff x="1916001" y="2575322"/>
            <a:chExt cx="7610692" cy="1977628"/>
          </a:xfrm>
        </p:grpSpPr>
        <p:sp>
          <p:nvSpPr>
            <p:cNvPr id="5" name="TextBox 4">
              <a:extLst>
                <a:ext uri="{FF2B5EF4-FFF2-40B4-BE49-F238E27FC236}">
                  <a16:creationId xmlns:a16="http://schemas.microsoft.com/office/drawing/2014/main" id="{7D2D6582-BA08-8655-6DD3-1AE883B12BB6}"/>
                </a:ext>
              </a:extLst>
            </p:cNvPr>
            <p:cNvSpPr txBox="1"/>
            <p:nvPr/>
          </p:nvSpPr>
          <p:spPr>
            <a:xfrm>
              <a:off x="1916001" y="2575322"/>
              <a:ext cx="1760252" cy="769441"/>
            </a:xfrm>
            <a:prstGeom prst="rect">
              <a:avLst/>
            </a:prstGeom>
            <a:noFill/>
          </p:spPr>
          <p:txBody>
            <a:bodyPr wrap="square">
              <a:spAutoFit/>
            </a:bodyPr>
            <a:lstStyle/>
            <a:p>
              <a:r>
                <a:rPr lang="en-US" sz="4400" b="1" dirty="0">
                  <a:solidFill>
                    <a:schemeClr val="accent2">
                      <a:lumMod val="75000"/>
                    </a:schemeClr>
                  </a:solidFill>
                  <a:latin typeface="Aharoni" panose="02010803020104030203" pitchFamily="2" charset="-79"/>
                  <a:cs typeface="Aharoni" panose="02010803020104030203" pitchFamily="2" charset="-79"/>
                </a:rPr>
                <a:t>73%</a:t>
              </a:r>
            </a:p>
          </p:txBody>
        </p:sp>
        <p:sp>
          <p:nvSpPr>
            <p:cNvPr id="22" name="TextBox 21">
              <a:extLst>
                <a:ext uri="{FF2B5EF4-FFF2-40B4-BE49-F238E27FC236}">
                  <a16:creationId xmlns:a16="http://schemas.microsoft.com/office/drawing/2014/main" id="{CF09FFD2-B095-2D63-00E0-29D82B82292B}"/>
                </a:ext>
              </a:extLst>
            </p:cNvPr>
            <p:cNvSpPr txBox="1"/>
            <p:nvPr/>
          </p:nvSpPr>
          <p:spPr>
            <a:xfrm>
              <a:off x="2866328" y="2784862"/>
              <a:ext cx="6099048" cy="375552"/>
            </a:xfrm>
            <a:prstGeom prst="rect">
              <a:avLst/>
            </a:prstGeom>
            <a:noFill/>
          </p:spPr>
          <p:txBody>
            <a:bodyPr wrap="square">
              <a:spAutoFit/>
            </a:bodyPr>
            <a:lstStyle/>
            <a:p>
              <a:pPr>
                <a:lnSpc>
                  <a:spcPct val="107000"/>
                </a:lnSpc>
                <a:spcAft>
                  <a:spcPts val="800"/>
                </a:spcAft>
              </a:pPr>
              <a:r>
                <a:rPr lang="en-IN" dirty="0">
                  <a:effectLst/>
                  <a:latin typeface="+mj-lt"/>
                  <a:ea typeface="Calibri" panose="020F0502020204030204" pitchFamily="34" charset="0"/>
                  <a:cs typeface="Times New Roman" panose="02020603050405020304" pitchFamily="18" charset="0"/>
                </a:rPr>
                <a:t>male </a:t>
              </a:r>
            </a:p>
          </p:txBody>
        </p:sp>
        <p:sp>
          <p:nvSpPr>
            <p:cNvPr id="23" name="TextBox 22">
              <a:extLst>
                <a:ext uri="{FF2B5EF4-FFF2-40B4-BE49-F238E27FC236}">
                  <a16:creationId xmlns:a16="http://schemas.microsoft.com/office/drawing/2014/main" id="{B2558B35-4446-4878-7133-D64838F105F8}"/>
                </a:ext>
              </a:extLst>
            </p:cNvPr>
            <p:cNvSpPr txBox="1"/>
            <p:nvPr/>
          </p:nvSpPr>
          <p:spPr>
            <a:xfrm>
              <a:off x="1916001" y="3205914"/>
              <a:ext cx="1760252" cy="769441"/>
            </a:xfrm>
            <a:prstGeom prst="rect">
              <a:avLst/>
            </a:prstGeom>
            <a:noFill/>
          </p:spPr>
          <p:txBody>
            <a:bodyPr wrap="square">
              <a:spAutoFit/>
            </a:bodyPr>
            <a:lstStyle/>
            <a:p>
              <a:r>
                <a:rPr lang="en-US" sz="4400" b="1" dirty="0">
                  <a:solidFill>
                    <a:schemeClr val="accent2">
                      <a:lumMod val="75000"/>
                    </a:schemeClr>
                  </a:solidFill>
                  <a:latin typeface="Aharoni" panose="02010803020104030203" pitchFamily="2" charset="-79"/>
                  <a:cs typeface="Aharoni" panose="02010803020104030203" pitchFamily="2" charset="-79"/>
                </a:rPr>
                <a:t>27%</a:t>
              </a:r>
            </a:p>
          </p:txBody>
        </p:sp>
        <p:sp>
          <p:nvSpPr>
            <p:cNvPr id="24" name="TextBox 23">
              <a:extLst>
                <a:ext uri="{FF2B5EF4-FFF2-40B4-BE49-F238E27FC236}">
                  <a16:creationId xmlns:a16="http://schemas.microsoft.com/office/drawing/2014/main" id="{8480E76F-8375-B3BC-A3C5-C46FB03C9FE0}"/>
                </a:ext>
              </a:extLst>
            </p:cNvPr>
            <p:cNvSpPr txBox="1"/>
            <p:nvPr/>
          </p:nvSpPr>
          <p:spPr>
            <a:xfrm>
              <a:off x="2855754" y="3433474"/>
              <a:ext cx="6099048" cy="375552"/>
            </a:xfrm>
            <a:prstGeom prst="rect">
              <a:avLst/>
            </a:prstGeom>
            <a:noFill/>
          </p:spPr>
          <p:txBody>
            <a:bodyPr wrap="square">
              <a:spAutoFit/>
            </a:bodyPr>
            <a:lstStyle/>
            <a:p>
              <a:pPr>
                <a:lnSpc>
                  <a:spcPct val="107000"/>
                </a:lnSpc>
                <a:spcAft>
                  <a:spcPts val="800"/>
                </a:spcAft>
              </a:pPr>
              <a:r>
                <a:rPr lang="en-IN" dirty="0">
                  <a:effectLst/>
                  <a:latin typeface="+mj-lt"/>
                  <a:ea typeface="Calibri" panose="020F0502020204030204" pitchFamily="34" charset="0"/>
                  <a:cs typeface="Times New Roman" panose="02020603050405020304" pitchFamily="18" charset="0"/>
                </a:rPr>
                <a:t>female </a:t>
              </a:r>
            </a:p>
          </p:txBody>
        </p:sp>
        <p:sp>
          <p:nvSpPr>
            <p:cNvPr id="27" name="TextBox 26">
              <a:extLst>
                <a:ext uri="{FF2B5EF4-FFF2-40B4-BE49-F238E27FC236}">
                  <a16:creationId xmlns:a16="http://schemas.microsoft.com/office/drawing/2014/main" id="{86F32952-DA2D-A7FC-2B5F-3A765F600318}"/>
                </a:ext>
              </a:extLst>
            </p:cNvPr>
            <p:cNvSpPr txBox="1"/>
            <p:nvPr/>
          </p:nvSpPr>
          <p:spPr>
            <a:xfrm>
              <a:off x="1916001" y="3783509"/>
              <a:ext cx="1760252" cy="769441"/>
            </a:xfrm>
            <a:prstGeom prst="rect">
              <a:avLst/>
            </a:prstGeom>
            <a:noFill/>
          </p:spPr>
          <p:txBody>
            <a:bodyPr wrap="square">
              <a:spAutoFit/>
            </a:bodyPr>
            <a:lstStyle/>
            <a:p>
              <a:r>
                <a:rPr lang="en-US" sz="4400" b="1" dirty="0">
                  <a:solidFill>
                    <a:schemeClr val="accent2">
                      <a:lumMod val="75000"/>
                    </a:schemeClr>
                  </a:solidFill>
                  <a:latin typeface="Aharoni" panose="02010803020104030203" pitchFamily="2" charset="-79"/>
                  <a:cs typeface="Aharoni" panose="02010803020104030203" pitchFamily="2" charset="-79"/>
                </a:rPr>
                <a:t>35 </a:t>
              </a:r>
              <a:r>
                <a:rPr lang="en-US" sz="2400" b="1" dirty="0">
                  <a:solidFill>
                    <a:schemeClr val="accent2">
                      <a:lumMod val="75000"/>
                    </a:schemeClr>
                  </a:solidFill>
                  <a:latin typeface="Aharoni" panose="02010803020104030203" pitchFamily="2" charset="-79"/>
                  <a:cs typeface="Aharoni" panose="02010803020104030203" pitchFamily="2" charset="-79"/>
                </a:rPr>
                <a:t>years</a:t>
              </a:r>
              <a:r>
                <a:rPr lang="en-US" sz="4400" b="1" dirty="0">
                  <a:solidFill>
                    <a:schemeClr val="accent2">
                      <a:lumMod val="75000"/>
                    </a:schemeClr>
                  </a:solidFill>
                  <a:latin typeface="Aharoni" panose="02010803020104030203" pitchFamily="2" charset="-79"/>
                  <a:cs typeface="Aharoni" panose="02010803020104030203" pitchFamily="2" charset="-79"/>
                </a:rPr>
                <a:t> </a:t>
              </a:r>
            </a:p>
          </p:txBody>
        </p:sp>
        <p:sp>
          <p:nvSpPr>
            <p:cNvPr id="28" name="TextBox 27">
              <a:extLst>
                <a:ext uri="{FF2B5EF4-FFF2-40B4-BE49-F238E27FC236}">
                  <a16:creationId xmlns:a16="http://schemas.microsoft.com/office/drawing/2014/main" id="{78BBCD0E-1018-DB9D-7225-CB2B40261FF8}"/>
                </a:ext>
              </a:extLst>
            </p:cNvPr>
            <p:cNvSpPr txBox="1"/>
            <p:nvPr/>
          </p:nvSpPr>
          <p:spPr>
            <a:xfrm>
              <a:off x="3427645" y="4046505"/>
              <a:ext cx="6099048" cy="375552"/>
            </a:xfrm>
            <a:prstGeom prst="rect">
              <a:avLst/>
            </a:prstGeom>
            <a:noFill/>
          </p:spPr>
          <p:txBody>
            <a:bodyPr wrap="square">
              <a:spAutoFit/>
            </a:bodyPr>
            <a:lstStyle/>
            <a:p>
              <a:pPr>
                <a:lnSpc>
                  <a:spcPct val="107000"/>
                </a:lnSpc>
                <a:spcAft>
                  <a:spcPts val="800"/>
                </a:spcAft>
              </a:pPr>
              <a:r>
                <a:rPr lang="en-IN" dirty="0">
                  <a:latin typeface="+mj-lt"/>
                  <a:ea typeface="Calibri" panose="020F0502020204030204" pitchFamily="34" charset="0"/>
                  <a:cs typeface="Times New Roman" panose="02020603050405020304" pitchFamily="18" charset="0"/>
                </a:rPr>
                <a:t>Average age</a:t>
              </a:r>
              <a:r>
                <a:rPr lang="en-IN" dirty="0">
                  <a:effectLst/>
                  <a:latin typeface="+mj-lt"/>
                  <a:ea typeface="Calibri" panose="020F0502020204030204" pitchFamily="34" charset="0"/>
                  <a:cs typeface="Times New Roman" panose="02020603050405020304" pitchFamily="18" charset="0"/>
                </a:rPr>
                <a:t> </a:t>
              </a:r>
            </a:p>
          </p:txBody>
        </p:sp>
      </p:grpSp>
      <p:pic>
        <p:nvPicPr>
          <p:cNvPr id="47" name="Graphic 46" descr="Woman with solid fill">
            <a:extLst>
              <a:ext uri="{FF2B5EF4-FFF2-40B4-BE49-F238E27FC236}">
                <a16:creationId xmlns:a16="http://schemas.microsoft.com/office/drawing/2014/main" id="{8AE904B0-D7E6-B6D7-E0CF-23560339BD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8511" y="2748714"/>
            <a:ext cx="914400" cy="914400"/>
          </a:xfrm>
          <a:prstGeom prst="rect">
            <a:avLst/>
          </a:prstGeom>
        </p:spPr>
      </p:pic>
      <p:grpSp>
        <p:nvGrpSpPr>
          <p:cNvPr id="4" name="Group 3">
            <a:extLst>
              <a:ext uri="{FF2B5EF4-FFF2-40B4-BE49-F238E27FC236}">
                <a16:creationId xmlns:a16="http://schemas.microsoft.com/office/drawing/2014/main" id="{59E32DD4-63AD-EDDF-B1B1-9BC634322FD0}"/>
              </a:ext>
            </a:extLst>
          </p:cNvPr>
          <p:cNvGrpSpPr/>
          <p:nvPr/>
        </p:nvGrpSpPr>
        <p:grpSpPr>
          <a:xfrm>
            <a:off x="1232911" y="2648422"/>
            <a:ext cx="7705918" cy="1306412"/>
            <a:chOff x="7565420" y="2622738"/>
            <a:chExt cx="7705918" cy="1306412"/>
          </a:xfrm>
        </p:grpSpPr>
        <p:sp>
          <p:nvSpPr>
            <p:cNvPr id="44" name="TextBox 43">
              <a:extLst>
                <a:ext uri="{FF2B5EF4-FFF2-40B4-BE49-F238E27FC236}">
                  <a16:creationId xmlns:a16="http://schemas.microsoft.com/office/drawing/2014/main" id="{F5E1E013-2130-1DD7-EBE9-C791FD608608}"/>
                </a:ext>
              </a:extLst>
            </p:cNvPr>
            <p:cNvSpPr txBox="1"/>
            <p:nvPr/>
          </p:nvSpPr>
          <p:spPr>
            <a:xfrm>
              <a:off x="7565420" y="2622738"/>
              <a:ext cx="1760252" cy="769441"/>
            </a:xfrm>
            <a:prstGeom prst="rect">
              <a:avLst/>
            </a:prstGeom>
            <a:noFill/>
          </p:spPr>
          <p:txBody>
            <a:bodyPr wrap="square">
              <a:spAutoFit/>
            </a:bodyPr>
            <a:lstStyle/>
            <a:p>
              <a:r>
                <a:rPr lang="en-US" sz="4400" b="1" dirty="0">
                  <a:solidFill>
                    <a:schemeClr val="accent2">
                      <a:lumMod val="75000"/>
                    </a:schemeClr>
                  </a:solidFill>
                  <a:latin typeface="Aharoni" panose="02010803020104030203" pitchFamily="2" charset="-79"/>
                  <a:cs typeface="Aharoni" panose="02010803020104030203" pitchFamily="2" charset="-79"/>
                </a:rPr>
                <a:t>81%</a:t>
              </a:r>
            </a:p>
          </p:txBody>
        </p:sp>
        <p:sp>
          <p:nvSpPr>
            <p:cNvPr id="45" name="TextBox 44">
              <a:extLst>
                <a:ext uri="{FF2B5EF4-FFF2-40B4-BE49-F238E27FC236}">
                  <a16:creationId xmlns:a16="http://schemas.microsoft.com/office/drawing/2014/main" id="{DCCC3466-0BB4-0348-046A-4BA8AA2B02CB}"/>
                </a:ext>
              </a:extLst>
            </p:cNvPr>
            <p:cNvSpPr txBox="1"/>
            <p:nvPr/>
          </p:nvSpPr>
          <p:spPr>
            <a:xfrm>
              <a:off x="7575994" y="3159709"/>
              <a:ext cx="1760252" cy="769441"/>
            </a:xfrm>
            <a:prstGeom prst="rect">
              <a:avLst/>
            </a:prstGeom>
            <a:noFill/>
          </p:spPr>
          <p:txBody>
            <a:bodyPr wrap="square">
              <a:spAutoFit/>
            </a:bodyPr>
            <a:lstStyle/>
            <a:p>
              <a:r>
                <a:rPr lang="en-US" sz="4400" b="1" dirty="0">
                  <a:solidFill>
                    <a:schemeClr val="accent2">
                      <a:lumMod val="75000"/>
                    </a:schemeClr>
                  </a:solidFill>
                  <a:latin typeface="Aharoni" panose="02010803020104030203" pitchFamily="2" charset="-79"/>
                  <a:cs typeface="Aharoni" panose="02010803020104030203" pitchFamily="2" charset="-79"/>
                </a:rPr>
                <a:t>51 </a:t>
              </a:r>
              <a:r>
                <a:rPr lang="en-US" sz="2400" b="1" dirty="0">
                  <a:solidFill>
                    <a:schemeClr val="accent2">
                      <a:lumMod val="75000"/>
                    </a:schemeClr>
                  </a:solidFill>
                  <a:latin typeface="Aharoni" panose="02010803020104030203" pitchFamily="2" charset="-79"/>
                  <a:cs typeface="Aharoni" panose="02010803020104030203" pitchFamily="2" charset="-79"/>
                </a:rPr>
                <a:t>years</a:t>
              </a:r>
              <a:r>
                <a:rPr lang="en-US" sz="4400" b="1" dirty="0">
                  <a:solidFill>
                    <a:schemeClr val="accent2">
                      <a:lumMod val="75000"/>
                    </a:schemeClr>
                  </a:solidFill>
                  <a:latin typeface="Aharoni" panose="02010803020104030203" pitchFamily="2" charset="-79"/>
                  <a:cs typeface="Aharoni" panose="02010803020104030203" pitchFamily="2" charset="-79"/>
                </a:rPr>
                <a:t> </a:t>
              </a:r>
            </a:p>
          </p:txBody>
        </p:sp>
        <p:sp>
          <p:nvSpPr>
            <p:cNvPr id="50" name="TextBox 49">
              <a:extLst>
                <a:ext uri="{FF2B5EF4-FFF2-40B4-BE49-F238E27FC236}">
                  <a16:creationId xmlns:a16="http://schemas.microsoft.com/office/drawing/2014/main" id="{68AA5B14-A6AD-CB48-9DBC-380A3CB5085B}"/>
                </a:ext>
              </a:extLst>
            </p:cNvPr>
            <p:cNvSpPr txBox="1"/>
            <p:nvPr/>
          </p:nvSpPr>
          <p:spPr>
            <a:xfrm>
              <a:off x="8476079" y="2937321"/>
              <a:ext cx="6099048" cy="375552"/>
            </a:xfrm>
            <a:prstGeom prst="rect">
              <a:avLst/>
            </a:prstGeom>
            <a:noFill/>
          </p:spPr>
          <p:txBody>
            <a:bodyPr wrap="square">
              <a:spAutoFit/>
            </a:bodyPr>
            <a:lstStyle/>
            <a:p>
              <a:pPr>
                <a:lnSpc>
                  <a:spcPct val="107000"/>
                </a:lnSpc>
                <a:spcAft>
                  <a:spcPts val="800"/>
                </a:spcAft>
              </a:pPr>
              <a:r>
                <a:rPr lang="en-IN" dirty="0">
                  <a:effectLst/>
                  <a:latin typeface="+mj-lt"/>
                  <a:ea typeface="Calibri" panose="020F0502020204030204" pitchFamily="34" charset="0"/>
                  <a:cs typeface="Times New Roman" panose="02020603050405020304" pitchFamily="18" charset="0"/>
                </a:rPr>
                <a:t>female </a:t>
              </a:r>
            </a:p>
          </p:txBody>
        </p:sp>
        <p:sp>
          <p:nvSpPr>
            <p:cNvPr id="51" name="TextBox 50">
              <a:extLst>
                <a:ext uri="{FF2B5EF4-FFF2-40B4-BE49-F238E27FC236}">
                  <a16:creationId xmlns:a16="http://schemas.microsoft.com/office/drawing/2014/main" id="{ECBD74A7-22CE-EE9A-AE4D-5BEAF20EF669}"/>
                </a:ext>
              </a:extLst>
            </p:cNvPr>
            <p:cNvSpPr txBox="1"/>
            <p:nvPr/>
          </p:nvSpPr>
          <p:spPr>
            <a:xfrm>
              <a:off x="9172290" y="3431152"/>
              <a:ext cx="6099048" cy="375552"/>
            </a:xfrm>
            <a:prstGeom prst="rect">
              <a:avLst/>
            </a:prstGeom>
            <a:noFill/>
          </p:spPr>
          <p:txBody>
            <a:bodyPr wrap="square">
              <a:spAutoFit/>
            </a:bodyPr>
            <a:lstStyle/>
            <a:p>
              <a:pPr>
                <a:lnSpc>
                  <a:spcPct val="107000"/>
                </a:lnSpc>
                <a:spcAft>
                  <a:spcPts val="800"/>
                </a:spcAft>
              </a:pPr>
              <a:r>
                <a:rPr lang="en-IN" dirty="0">
                  <a:latin typeface="+mj-lt"/>
                  <a:ea typeface="Calibri" panose="020F0502020204030204" pitchFamily="34" charset="0"/>
                  <a:cs typeface="Times New Roman" panose="02020603050405020304" pitchFamily="18" charset="0"/>
                </a:rPr>
                <a:t>Average age</a:t>
              </a:r>
              <a:r>
                <a:rPr lang="en-IN" dirty="0">
                  <a:effectLst/>
                  <a:latin typeface="+mj-lt"/>
                  <a:ea typeface="Calibri" panose="020F0502020204030204" pitchFamily="34" charset="0"/>
                  <a:cs typeface="Times New Roman" panose="02020603050405020304" pitchFamily="18" charset="0"/>
                </a:rPr>
                <a:t> </a:t>
              </a:r>
            </a:p>
          </p:txBody>
        </p:sp>
      </p:grpSp>
      <p:pic>
        <p:nvPicPr>
          <p:cNvPr id="53" name="Graphic 52" descr="Stopwatch 33% with solid fill">
            <a:extLst>
              <a:ext uri="{FF2B5EF4-FFF2-40B4-BE49-F238E27FC236}">
                <a16:creationId xmlns:a16="http://schemas.microsoft.com/office/drawing/2014/main" id="{5D105DCD-796E-16B4-216D-5058362762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23611" y="5433027"/>
            <a:ext cx="914400" cy="914400"/>
          </a:xfrm>
          <a:prstGeom prst="rect">
            <a:avLst/>
          </a:prstGeom>
        </p:spPr>
      </p:pic>
      <p:sp>
        <p:nvSpPr>
          <p:cNvPr id="54" name="TextBox 53">
            <a:extLst>
              <a:ext uri="{FF2B5EF4-FFF2-40B4-BE49-F238E27FC236}">
                <a16:creationId xmlns:a16="http://schemas.microsoft.com/office/drawing/2014/main" id="{A5F2AC4A-2B21-F32E-A05A-8E8D6A1499E3}"/>
              </a:ext>
            </a:extLst>
          </p:cNvPr>
          <p:cNvSpPr txBox="1"/>
          <p:nvPr/>
        </p:nvSpPr>
        <p:spPr>
          <a:xfrm>
            <a:off x="3021179" y="5577986"/>
            <a:ext cx="2655999" cy="769441"/>
          </a:xfrm>
          <a:prstGeom prst="rect">
            <a:avLst/>
          </a:prstGeom>
          <a:noFill/>
        </p:spPr>
        <p:txBody>
          <a:bodyPr wrap="square">
            <a:spAutoFit/>
          </a:bodyPr>
          <a:lstStyle/>
          <a:p>
            <a:r>
              <a:rPr lang="en-US" sz="4400" b="1" dirty="0">
                <a:solidFill>
                  <a:schemeClr val="accent2">
                    <a:lumMod val="75000"/>
                  </a:schemeClr>
                </a:solidFill>
                <a:latin typeface="Aharoni" panose="02010803020104030203" pitchFamily="2" charset="-79"/>
                <a:cs typeface="Aharoni" panose="02010803020104030203" pitchFamily="2" charset="-79"/>
              </a:rPr>
              <a:t>9.4 </a:t>
            </a:r>
            <a:r>
              <a:rPr lang="en-US" sz="2800" b="1" dirty="0">
                <a:solidFill>
                  <a:schemeClr val="accent2">
                    <a:lumMod val="75000"/>
                  </a:schemeClr>
                </a:solidFill>
                <a:latin typeface="Aharoni" panose="02010803020104030203" pitchFamily="2" charset="-79"/>
                <a:cs typeface="Aharoni" panose="02010803020104030203" pitchFamily="2" charset="-79"/>
              </a:rPr>
              <a:t>years</a:t>
            </a:r>
            <a:r>
              <a:rPr lang="en-US" sz="4400" b="1" dirty="0">
                <a:solidFill>
                  <a:schemeClr val="accent2">
                    <a:lumMod val="75000"/>
                  </a:schemeClr>
                </a:solidFill>
                <a:latin typeface="Aharoni" panose="02010803020104030203" pitchFamily="2" charset="-79"/>
                <a:cs typeface="Aharoni" panose="02010803020104030203" pitchFamily="2" charset="-79"/>
              </a:rPr>
              <a:t> </a:t>
            </a:r>
          </a:p>
        </p:txBody>
      </p:sp>
      <p:sp>
        <p:nvSpPr>
          <p:cNvPr id="55" name="TextBox 54">
            <a:extLst>
              <a:ext uri="{FF2B5EF4-FFF2-40B4-BE49-F238E27FC236}">
                <a16:creationId xmlns:a16="http://schemas.microsoft.com/office/drawing/2014/main" id="{8EF9F697-B64A-3B42-8DD5-8829837A4136}"/>
              </a:ext>
            </a:extLst>
          </p:cNvPr>
          <p:cNvSpPr txBox="1"/>
          <p:nvPr/>
        </p:nvSpPr>
        <p:spPr>
          <a:xfrm>
            <a:off x="4828868" y="5844251"/>
            <a:ext cx="6660351" cy="375552"/>
          </a:xfrm>
          <a:prstGeom prst="rect">
            <a:avLst/>
          </a:prstGeom>
          <a:noFill/>
        </p:spPr>
        <p:txBody>
          <a:bodyPr wrap="square">
            <a:spAutoFit/>
          </a:bodyPr>
          <a:lstStyle/>
          <a:p>
            <a:pPr>
              <a:lnSpc>
                <a:spcPct val="107000"/>
              </a:lnSpc>
              <a:spcAft>
                <a:spcPts val="800"/>
              </a:spcAft>
            </a:pPr>
            <a:r>
              <a:rPr lang="en-GB" dirty="0">
                <a:latin typeface="+mj-lt"/>
                <a:ea typeface="Calibri" panose="020F0502020204030204" pitchFamily="34" charset="0"/>
              </a:rPr>
              <a:t>a</a:t>
            </a:r>
            <a:r>
              <a:rPr lang="en-GB" sz="1800" dirty="0">
                <a:effectLst/>
                <a:latin typeface="+mj-lt"/>
                <a:ea typeface="Calibri" panose="020F0502020204030204" pitchFamily="34" charset="0"/>
              </a:rPr>
              <a:t>verage approx. time that the AFM had been living with the problem </a:t>
            </a:r>
            <a:endParaRPr lang="en-IN"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607CADF-5081-B578-82D4-A0C37CF294AF}"/>
              </a:ext>
            </a:extLst>
          </p:cNvPr>
          <p:cNvSpPr txBox="1"/>
          <p:nvPr/>
        </p:nvSpPr>
        <p:spPr>
          <a:xfrm>
            <a:off x="9603942" y="2592063"/>
            <a:ext cx="1760252" cy="769441"/>
          </a:xfrm>
          <a:prstGeom prst="rect">
            <a:avLst/>
          </a:prstGeom>
          <a:noFill/>
        </p:spPr>
        <p:txBody>
          <a:bodyPr wrap="square">
            <a:spAutoFit/>
          </a:bodyPr>
          <a:lstStyle/>
          <a:p>
            <a:r>
              <a:rPr lang="en-US" sz="4400" b="1" dirty="0">
                <a:solidFill>
                  <a:schemeClr val="accent2">
                    <a:lumMod val="75000"/>
                  </a:schemeClr>
                </a:solidFill>
                <a:latin typeface="Aharoni" panose="02010803020104030203" pitchFamily="2" charset="-79"/>
                <a:cs typeface="Aharoni" panose="02010803020104030203" pitchFamily="2" charset="-79"/>
              </a:rPr>
              <a:t>33%</a:t>
            </a:r>
          </a:p>
        </p:txBody>
      </p:sp>
      <p:sp>
        <p:nvSpPr>
          <p:cNvPr id="15" name="TextBox 14">
            <a:extLst>
              <a:ext uri="{FF2B5EF4-FFF2-40B4-BE49-F238E27FC236}">
                <a16:creationId xmlns:a16="http://schemas.microsoft.com/office/drawing/2014/main" id="{97241D5F-5F6C-2573-02DE-3CB25C7EBD39}"/>
              </a:ext>
            </a:extLst>
          </p:cNvPr>
          <p:cNvSpPr txBox="1"/>
          <p:nvPr/>
        </p:nvSpPr>
        <p:spPr>
          <a:xfrm>
            <a:off x="9603942" y="3222655"/>
            <a:ext cx="1760252" cy="769441"/>
          </a:xfrm>
          <a:prstGeom prst="rect">
            <a:avLst/>
          </a:prstGeom>
          <a:noFill/>
        </p:spPr>
        <p:txBody>
          <a:bodyPr wrap="square">
            <a:spAutoFit/>
          </a:bodyPr>
          <a:lstStyle/>
          <a:p>
            <a:r>
              <a:rPr lang="en-US" sz="4400" b="1" dirty="0">
                <a:solidFill>
                  <a:schemeClr val="accent2">
                    <a:lumMod val="75000"/>
                  </a:schemeClr>
                </a:solidFill>
                <a:latin typeface="Aharoni" panose="02010803020104030203" pitchFamily="2" charset="-79"/>
                <a:cs typeface="Aharoni" panose="02010803020104030203" pitchFamily="2" charset="-79"/>
              </a:rPr>
              <a:t>22.5%</a:t>
            </a:r>
          </a:p>
        </p:txBody>
      </p:sp>
      <p:pic>
        <p:nvPicPr>
          <p:cNvPr id="16" name="Graphic 15" descr="Man and woman with solid fill">
            <a:extLst>
              <a:ext uri="{FF2B5EF4-FFF2-40B4-BE49-F238E27FC236}">
                <a16:creationId xmlns:a16="http://schemas.microsoft.com/office/drawing/2014/main" id="{B7C6CE75-374F-B6F2-2AD6-2ACCF58517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05670" y="2666794"/>
            <a:ext cx="1076010" cy="1076010"/>
          </a:xfrm>
          <a:prstGeom prst="rect">
            <a:avLst/>
          </a:prstGeom>
        </p:spPr>
      </p:pic>
      <p:sp>
        <p:nvSpPr>
          <p:cNvPr id="17" name="TextBox 16">
            <a:extLst>
              <a:ext uri="{FF2B5EF4-FFF2-40B4-BE49-F238E27FC236}">
                <a16:creationId xmlns:a16="http://schemas.microsoft.com/office/drawing/2014/main" id="{D1B0A8C4-9706-44F3-91D2-64B38D84FEB6}"/>
              </a:ext>
            </a:extLst>
          </p:cNvPr>
          <p:cNvSpPr txBox="1"/>
          <p:nvPr/>
        </p:nvSpPr>
        <p:spPr>
          <a:xfrm>
            <a:off x="9603942" y="3780515"/>
            <a:ext cx="1760252" cy="769441"/>
          </a:xfrm>
          <a:prstGeom prst="rect">
            <a:avLst/>
          </a:prstGeom>
          <a:noFill/>
        </p:spPr>
        <p:txBody>
          <a:bodyPr wrap="square">
            <a:spAutoFit/>
          </a:bodyPr>
          <a:lstStyle/>
          <a:p>
            <a:r>
              <a:rPr lang="en-US" sz="4400" b="1" dirty="0">
                <a:solidFill>
                  <a:schemeClr val="accent2">
                    <a:lumMod val="75000"/>
                  </a:schemeClr>
                </a:solidFill>
                <a:latin typeface="Aharoni" panose="02010803020104030203" pitchFamily="2" charset="-79"/>
                <a:cs typeface="Aharoni" panose="02010803020104030203" pitchFamily="2" charset="-79"/>
              </a:rPr>
              <a:t>8.7%</a:t>
            </a:r>
          </a:p>
        </p:txBody>
      </p:sp>
      <p:sp>
        <p:nvSpPr>
          <p:cNvPr id="18" name="TextBox 17">
            <a:extLst>
              <a:ext uri="{FF2B5EF4-FFF2-40B4-BE49-F238E27FC236}">
                <a16:creationId xmlns:a16="http://schemas.microsoft.com/office/drawing/2014/main" id="{80C2EC94-A58E-CE23-5622-FDF493E3604D}"/>
              </a:ext>
            </a:extLst>
          </p:cNvPr>
          <p:cNvSpPr txBox="1"/>
          <p:nvPr/>
        </p:nvSpPr>
        <p:spPr>
          <a:xfrm>
            <a:off x="10865989" y="3444220"/>
            <a:ext cx="856619" cy="375552"/>
          </a:xfrm>
          <a:prstGeom prst="rect">
            <a:avLst/>
          </a:prstGeom>
          <a:noFill/>
        </p:spPr>
        <p:txBody>
          <a:bodyPr wrap="square">
            <a:spAutoFit/>
          </a:bodyPr>
          <a:lstStyle/>
          <a:p>
            <a:pPr>
              <a:lnSpc>
                <a:spcPct val="107000"/>
              </a:lnSpc>
              <a:spcAft>
                <a:spcPts val="800"/>
              </a:spcAft>
            </a:pPr>
            <a:r>
              <a:rPr lang="en-IN" dirty="0">
                <a:latin typeface="+mj-lt"/>
                <a:ea typeface="Calibri" panose="020F0502020204030204" pitchFamily="34" charset="0"/>
                <a:cs typeface="Times New Roman" panose="02020603050405020304" pitchFamily="18" charset="0"/>
              </a:rPr>
              <a:t>Wife</a:t>
            </a:r>
            <a:endParaRPr lang="en-IN" dirty="0">
              <a:effectLst/>
              <a:latin typeface="+mj-lt"/>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7EB6E58-F75D-F1A6-D3EF-A69549A5E3C1}"/>
              </a:ext>
            </a:extLst>
          </p:cNvPr>
          <p:cNvSpPr txBox="1"/>
          <p:nvPr/>
        </p:nvSpPr>
        <p:spPr>
          <a:xfrm>
            <a:off x="9603942" y="4303272"/>
            <a:ext cx="1760252" cy="769441"/>
          </a:xfrm>
          <a:prstGeom prst="rect">
            <a:avLst/>
          </a:prstGeom>
          <a:noFill/>
        </p:spPr>
        <p:txBody>
          <a:bodyPr wrap="square">
            <a:spAutoFit/>
          </a:bodyPr>
          <a:lstStyle/>
          <a:p>
            <a:r>
              <a:rPr lang="en-US" sz="4400" b="1" dirty="0">
                <a:solidFill>
                  <a:schemeClr val="accent2">
                    <a:lumMod val="75000"/>
                  </a:schemeClr>
                </a:solidFill>
                <a:latin typeface="Aharoni" panose="02010803020104030203" pitchFamily="2" charset="-79"/>
                <a:cs typeface="Aharoni" panose="02010803020104030203" pitchFamily="2" charset="-79"/>
              </a:rPr>
              <a:t>8.5%</a:t>
            </a:r>
          </a:p>
        </p:txBody>
      </p:sp>
      <p:sp>
        <p:nvSpPr>
          <p:cNvPr id="20" name="TextBox 19">
            <a:extLst>
              <a:ext uri="{FF2B5EF4-FFF2-40B4-BE49-F238E27FC236}">
                <a16:creationId xmlns:a16="http://schemas.microsoft.com/office/drawing/2014/main" id="{0C5174A6-8FC0-EE55-849A-5F519BA5A45D}"/>
              </a:ext>
            </a:extLst>
          </p:cNvPr>
          <p:cNvSpPr txBox="1"/>
          <p:nvPr/>
        </p:nvSpPr>
        <p:spPr>
          <a:xfrm>
            <a:off x="10649481" y="4569597"/>
            <a:ext cx="6099048" cy="375552"/>
          </a:xfrm>
          <a:prstGeom prst="rect">
            <a:avLst/>
          </a:prstGeom>
          <a:noFill/>
        </p:spPr>
        <p:txBody>
          <a:bodyPr wrap="square">
            <a:spAutoFit/>
          </a:bodyPr>
          <a:lstStyle/>
          <a:p>
            <a:pPr>
              <a:lnSpc>
                <a:spcPct val="107000"/>
              </a:lnSpc>
              <a:spcAft>
                <a:spcPts val="800"/>
              </a:spcAft>
            </a:pPr>
            <a:r>
              <a:rPr lang="en-IN" dirty="0">
                <a:effectLst/>
                <a:latin typeface="+mj-lt"/>
                <a:ea typeface="Calibri" panose="020F0502020204030204" pitchFamily="34" charset="0"/>
                <a:cs typeface="Times New Roman" panose="02020603050405020304" pitchFamily="18" charset="0"/>
              </a:rPr>
              <a:t>Son</a:t>
            </a:r>
          </a:p>
        </p:txBody>
      </p:sp>
      <p:sp>
        <p:nvSpPr>
          <p:cNvPr id="35" name="TextBox 34">
            <a:extLst>
              <a:ext uri="{FF2B5EF4-FFF2-40B4-BE49-F238E27FC236}">
                <a16:creationId xmlns:a16="http://schemas.microsoft.com/office/drawing/2014/main" id="{1678EF8C-6B4B-9F20-16C8-330DBE5319F6}"/>
              </a:ext>
            </a:extLst>
          </p:cNvPr>
          <p:cNvSpPr txBox="1"/>
          <p:nvPr/>
        </p:nvSpPr>
        <p:spPr>
          <a:xfrm>
            <a:off x="8368404" y="2177535"/>
            <a:ext cx="3880806" cy="461665"/>
          </a:xfrm>
          <a:prstGeom prst="rect">
            <a:avLst/>
          </a:prstGeom>
          <a:noFill/>
        </p:spPr>
        <p:txBody>
          <a:bodyPr wrap="none" rtlCol="0">
            <a:spAutoFit/>
          </a:bodyPr>
          <a:lstStyle/>
          <a:p>
            <a:r>
              <a:rPr lang="en-US" sz="2400" dirty="0">
                <a:latin typeface="+mj-lt"/>
              </a:rPr>
              <a:t>AFM relationship with relative</a:t>
            </a:r>
          </a:p>
        </p:txBody>
      </p:sp>
      <p:sp>
        <p:nvSpPr>
          <p:cNvPr id="36" name="TextBox 35">
            <a:extLst>
              <a:ext uri="{FF2B5EF4-FFF2-40B4-BE49-F238E27FC236}">
                <a16:creationId xmlns:a16="http://schemas.microsoft.com/office/drawing/2014/main" id="{435A0A5E-904E-0148-95CC-8834A82BE15A}"/>
              </a:ext>
            </a:extLst>
          </p:cNvPr>
          <p:cNvSpPr txBox="1"/>
          <p:nvPr/>
        </p:nvSpPr>
        <p:spPr>
          <a:xfrm>
            <a:off x="10626802" y="4030927"/>
            <a:ext cx="6099048" cy="375552"/>
          </a:xfrm>
          <a:prstGeom prst="rect">
            <a:avLst/>
          </a:prstGeom>
          <a:noFill/>
        </p:spPr>
        <p:txBody>
          <a:bodyPr wrap="square">
            <a:spAutoFit/>
          </a:bodyPr>
          <a:lstStyle/>
          <a:p>
            <a:pPr>
              <a:lnSpc>
                <a:spcPct val="107000"/>
              </a:lnSpc>
              <a:spcAft>
                <a:spcPts val="800"/>
              </a:spcAft>
            </a:pPr>
            <a:r>
              <a:rPr lang="en-IN" dirty="0">
                <a:effectLst/>
                <a:latin typeface="+mj-lt"/>
                <a:ea typeface="Calibri" panose="020F0502020204030204" pitchFamily="34" charset="0"/>
                <a:cs typeface="Times New Roman" panose="02020603050405020304" pitchFamily="18" charset="0"/>
              </a:rPr>
              <a:t>Father</a:t>
            </a:r>
          </a:p>
        </p:txBody>
      </p:sp>
      <p:sp>
        <p:nvSpPr>
          <p:cNvPr id="37" name="TextBox 36">
            <a:extLst>
              <a:ext uri="{FF2B5EF4-FFF2-40B4-BE49-F238E27FC236}">
                <a16:creationId xmlns:a16="http://schemas.microsoft.com/office/drawing/2014/main" id="{9F80C642-D54A-0091-5ACB-53D7A6ECBDF7}"/>
              </a:ext>
            </a:extLst>
          </p:cNvPr>
          <p:cNvSpPr txBox="1"/>
          <p:nvPr/>
        </p:nvSpPr>
        <p:spPr>
          <a:xfrm>
            <a:off x="10557151" y="2855353"/>
            <a:ext cx="1316338" cy="375552"/>
          </a:xfrm>
          <a:prstGeom prst="rect">
            <a:avLst/>
          </a:prstGeom>
          <a:noFill/>
        </p:spPr>
        <p:txBody>
          <a:bodyPr wrap="square">
            <a:spAutoFit/>
          </a:bodyPr>
          <a:lstStyle/>
          <a:p>
            <a:pPr>
              <a:lnSpc>
                <a:spcPct val="107000"/>
              </a:lnSpc>
              <a:spcAft>
                <a:spcPts val="800"/>
              </a:spcAft>
            </a:pPr>
            <a:r>
              <a:rPr lang="en-IN" dirty="0">
                <a:effectLst/>
                <a:latin typeface="+mj-lt"/>
                <a:ea typeface="Calibri" panose="020F0502020204030204" pitchFamily="34" charset="0"/>
                <a:cs typeface="Times New Roman" panose="02020603050405020304" pitchFamily="18" charset="0"/>
              </a:rPr>
              <a:t>Mother</a:t>
            </a:r>
          </a:p>
        </p:txBody>
      </p:sp>
      <p:sp>
        <p:nvSpPr>
          <p:cNvPr id="38" name="TextBox 37">
            <a:extLst>
              <a:ext uri="{FF2B5EF4-FFF2-40B4-BE49-F238E27FC236}">
                <a16:creationId xmlns:a16="http://schemas.microsoft.com/office/drawing/2014/main" id="{AC9A5DE0-C7A3-3128-CEED-2B0B957A5F1D}"/>
              </a:ext>
            </a:extLst>
          </p:cNvPr>
          <p:cNvSpPr txBox="1"/>
          <p:nvPr/>
        </p:nvSpPr>
        <p:spPr>
          <a:xfrm>
            <a:off x="9576469" y="4816926"/>
            <a:ext cx="1760252" cy="769441"/>
          </a:xfrm>
          <a:prstGeom prst="rect">
            <a:avLst/>
          </a:prstGeom>
          <a:noFill/>
        </p:spPr>
        <p:txBody>
          <a:bodyPr wrap="square">
            <a:spAutoFit/>
          </a:bodyPr>
          <a:lstStyle/>
          <a:p>
            <a:r>
              <a:rPr lang="en-US" sz="4400" b="1" dirty="0">
                <a:solidFill>
                  <a:schemeClr val="accent2">
                    <a:lumMod val="75000"/>
                  </a:schemeClr>
                </a:solidFill>
                <a:latin typeface="Aharoni" panose="02010803020104030203" pitchFamily="2" charset="-79"/>
                <a:cs typeface="Aharoni" panose="02010803020104030203" pitchFamily="2" charset="-79"/>
              </a:rPr>
              <a:t>6.8%</a:t>
            </a:r>
          </a:p>
        </p:txBody>
      </p:sp>
      <p:sp>
        <p:nvSpPr>
          <p:cNvPr id="39" name="TextBox 38">
            <a:extLst>
              <a:ext uri="{FF2B5EF4-FFF2-40B4-BE49-F238E27FC236}">
                <a16:creationId xmlns:a16="http://schemas.microsoft.com/office/drawing/2014/main" id="{5660C647-68A4-A1B1-DDD8-762DA27256DE}"/>
              </a:ext>
            </a:extLst>
          </p:cNvPr>
          <p:cNvSpPr txBox="1"/>
          <p:nvPr/>
        </p:nvSpPr>
        <p:spPr>
          <a:xfrm>
            <a:off x="10645133" y="5108267"/>
            <a:ext cx="1316338" cy="375552"/>
          </a:xfrm>
          <a:prstGeom prst="rect">
            <a:avLst/>
          </a:prstGeom>
          <a:noFill/>
        </p:spPr>
        <p:txBody>
          <a:bodyPr wrap="square">
            <a:spAutoFit/>
          </a:bodyPr>
          <a:lstStyle/>
          <a:p>
            <a:pPr>
              <a:lnSpc>
                <a:spcPct val="107000"/>
              </a:lnSpc>
              <a:spcAft>
                <a:spcPts val="800"/>
              </a:spcAft>
            </a:pPr>
            <a:r>
              <a:rPr lang="en-IN" dirty="0">
                <a:latin typeface="+mj-lt"/>
                <a:ea typeface="Calibri" panose="020F0502020204030204" pitchFamily="34" charset="0"/>
                <a:cs typeface="Times New Roman" panose="02020603050405020304" pitchFamily="18" charset="0"/>
              </a:rPr>
              <a:t>Husband</a:t>
            </a:r>
            <a:endParaRPr lang="en-IN"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2294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Rectangle 39">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D98BCE-277A-A94C-9A0F-E357A082EF1B}"/>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kern="1200" dirty="0">
                <a:solidFill>
                  <a:schemeClr val="tx1"/>
                </a:solidFill>
                <a:latin typeface="+mj-lt"/>
                <a:ea typeface="+mj-ea"/>
                <a:cs typeface="+mj-cs"/>
              </a:rPr>
              <a:t>Overview</a:t>
            </a:r>
          </a:p>
        </p:txBody>
      </p:sp>
      <p:sp>
        <p:nvSpPr>
          <p:cNvPr id="42" name="Rectangle 41">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FF593F10-4747-75AA-7C7B-F4A8E33D5FA6}"/>
              </a:ext>
            </a:extLst>
          </p:cNvPr>
          <p:cNvSpPr txBox="1">
            <a:spLocks/>
          </p:cNvSpPr>
          <p:nvPr/>
        </p:nvSpPr>
        <p:spPr>
          <a:xfrm>
            <a:off x="908304" y="1728216"/>
            <a:ext cx="10375392" cy="4686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Anonymised amalgamated data from 16 agencies or </a:t>
            </a:r>
            <a:r>
              <a:rPr lang="en-US" dirty="0" err="1"/>
              <a:t>organisations</a:t>
            </a:r>
            <a:r>
              <a:rPr lang="en-US" dirty="0"/>
              <a:t> across 8 countries.</a:t>
            </a:r>
          </a:p>
          <a:p>
            <a:r>
              <a:rPr lang="en-US" dirty="0"/>
              <a:t>What we did and how we measured it.</a:t>
            </a:r>
          </a:p>
          <a:p>
            <a:r>
              <a:rPr lang="en-US" dirty="0"/>
              <a:t>Results presented in 4 parts – how AFMs were before starting, before-after comparisons, country- specific changes and demographic variables.</a:t>
            </a:r>
          </a:p>
          <a:p>
            <a:r>
              <a:rPr lang="en-US" dirty="0"/>
              <a:t>Future analysis plans.</a:t>
            </a:r>
          </a:p>
          <a:p>
            <a:r>
              <a:rPr lang="en-US" dirty="0"/>
              <a:t>Discussion.</a:t>
            </a:r>
          </a:p>
          <a:p>
            <a:r>
              <a:rPr lang="en-US" dirty="0"/>
              <a:t>Conclusion – which I will start with! (in case I run out of time!)</a:t>
            </a:r>
          </a:p>
          <a:p>
            <a:endParaRPr lang="en-US" sz="2200" dirty="0"/>
          </a:p>
        </p:txBody>
      </p:sp>
    </p:spTree>
    <p:extLst>
      <p:ext uri="{BB962C8B-B14F-4D97-AF65-F5344CB8AC3E}">
        <p14:creationId xmlns:p14="http://schemas.microsoft.com/office/powerpoint/2010/main" val="2447012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tle 1">
            <a:extLst>
              <a:ext uri="{FF2B5EF4-FFF2-40B4-BE49-F238E27FC236}">
                <a16:creationId xmlns:a16="http://schemas.microsoft.com/office/drawing/2014/main" id="{385DC965-D4DA-CBF7-47B1-E9C7D983DF74}"/>
              </a:ext>
            </a:extLst>
          </p:cNvPr>
          <p:cNvSpPr>
            <a:spLocks noGrp="1"/>
          </p:cNvSpPr>
          <p:nvPr>
            <p:ph type="title"/>
          </p:nvPr>
        </p:nvSpPr>
        <p:spPr>
          <a:xfrm>
            <a:off x="1116013" y="549275"/>
            <a:ext cx="10167937" cy="1179513"/>
          </a:xfrm>
        </p:spPr>
        <p:txBody>
          <a:bodyPr>
            <a:normAutofit fontScale="90000"/>
          </a:bodyPr>
          <a:lstStyle/>
          <a:p>
            <a:r>
              <a:rPr lang="en-US" sz="4000" dirty="0"/>
              <a:t>Results – Part 4 </a:t>
            </a:r>
            <a:br>
              <a:rPr lang="en-US" sz="4000" dirty="0"/>
            </a:br>
            <a:r>
              <a:rPr lang="en-US" sz="4000" dirty="0"/>
              <a:t>Demographic variables: Ethnicity</a:t>
            </a:r>
          </a:p>
        </p:txBody>
      </p:sp>
      <p:sp>
        <p:nvSpPr>
          <p:cNvPr id="25" name="TextBox 24">
            <a:extLst>
              <a:ext uri="{FF2B5EF4-FFF2-40B4-BE49-F238E27FC236}">
                <a16:creationId xmlns:a16="http://schemas.microsoft.com/office/drawing/2014/main" id="{4089CF19-29F7-585E-2125-F7EE1F22AA32}"/>
              </a:ext>
            </a:extLst>
          </p:cNvPr>
          <p:cNvSpPr txBox="1"/>
          <p:nvPr/>
        </p:nvSpPr>
        <p:spPr>
          <a:xfrm>
            <a:off x="654931" y="2390323"/>
            <a:ext cx="3852465" cy="707886"/>
          </a:xfrm>
          <a:prstGeom prst="rect">
            <a:avLst/>
          </a:prstGeom>
          <a:noFill/>
        </p:spPr>
        <p:txBody>
          <a:bodyPr wrap="none" rtlCol="0">
            <a:spAutoFit/>
          </a:bodyPr>
          <a:lstStyle/>
          <a:p>
            <a:pPr algn="ctr"/>
            <a:r>
              <a:rPr lang="en-GB" sz="2000" b="1" dirty="0">
                <a:effectLst/>
                <a:latin typeface="+mj-lt"/>
                <a:ea typeface="Calibri" panose="020F0502020204030204" pitchFamily="34" charset="0"/>
              </a:rPr>
              <a:t>England, Scotland</a:t>
            </a:r>
            <a:r>
              <a:rPr lang="en-GB" sz="2000" b="1" dirty="0">
                <a:latin typeface="+mj-lt"/>
                <a:ea typeface="Calibri" panose="020F0502020204030204" pitchFamily="34" charset="0"/>
              </a:rPr>
              <a:t>, </a:t>
            </a:r>
            <a:r>
              <a:rPr lang="en-GB" sz="2000" b="1" dirty="0">
                <a:effectLst/>
                <a:latin typeface="+mj-lt"/>
                <a:ea typeface="Calibri" panose="020F0502020204030204" pitchFamily="34" charset="0"/>
              </a:rPr>
              <a:t>Northern Ireland</a:t>
            </a:r>
          </a:p>
          <a:p>
            <a:pPr algn="ctr"/>
            <a:r>
              <a:rPr lang="en-GB" sz="2000" b="1" dirty="0">
                <a:effectLst/>
                <a:latin typeface="+mj-lt"/>
                <a:ea typeface="Calibri" panose="020F0502020204030204" pitchFamily="34" charset="0"/>
              </a:rPr>
              <a:t>Republic of Ireland &amp; Netherlands</a:t>
            </a:r>
            <a:r>
              <a:rPr lang="en-IN" sz="2000" b="1" dirty="0">
                <a:effectLst/>
                <a:latin typeface="+mj-lt"/>
              </a:rPr>
              <a:t> </a:t>
            </a:r>
            <a:endParaRPr lang="en-US" sz="2000" b="1" dirty="0">
              <a:latin typeface="+mj-lt"/>
            </a:endParaRPr>
          </a:p>
        </p:txBody>
      </p:sp>
      <p:sp>
        <p:nvSpPr>
          <p:cNvPr id="54" name="TextBox 53">
            <a:extLst>
              <a:ext uri="{FF2B5EF4-FFF2-40B4-BE49-F238E27FC236}">
                <a16:creationId xmlns:a16="http://schemas.microsoft.com/office/drawing/2014/main" id="{A5F2AC4A-2B21-F32E-A05A-8E8D6A1499E3}"/>
              </a:ext>
            </a:extLst>
          </p:cNvPr>
          <p:cNvSpPr txBox="1"/>
          <p:nvPr/>
        </p:nvSpPr>
        <p:spPr>
          <a:xfrm>
            <a:off x="779600" y="4226596"/>
            <a:ext cx="3603129" cy="400110"/>
          </a:xfrm>
          <a:prstGeom prst="rect">
            <a:avLst/>
          </a:prstGeom>
          <a:noFill/>
        </p:spPr>
        <p:txBody>
          <a:bodyPr wrap="square">
            <a:spAutoFit/>
          </a:bodyPr>
          <a:lstStyle/>
          <a:p>
            <a:pPr algn="ctr"/>
            <a:r>
              <a:rPr lang="en-US" sz="2000" b="1" dirty="0">
                <a:solidFill>
                  <a:schemeClr val="accent2">
                    <a:lumMod val="75000"/>
                  </a:schemeClr>
                </a:solidFill>
                <a:latin typeface="Aharoni" panose="02010803020104030203" pitchFamily="2" charset="-79"/>
                <a:cs typeface="Aharoni" panose="02010803020104030203" pitchFamily="2" charset="-79"/>
              </a:rPr>
              <a:t>Predominantly white  </a:t>
            </a:r>
          </a:p>
        </p:txBody>
      </p:sp>
      <p:pic>
        <p:nvPicPr>
          <p:cNvPr id="26" name="Graphic 25" descr="Group outline">
            <a:extLst>
              <a:ext uri="{FF2B5EF4-FFF2-40B4-BE49-F238E27FC236}">
                <a16:creationId xmlns:a16="http://schemas.microsoft.com/office/drawing/2014/main" id="{61D1EA39-DCAB-EE2B-23C8-8846DF023F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1067" y="3098209"/>
            <a:ext cx="1340194" cy="1340194"/>
          </a:xfrm>
          <a:prstGeom prst="rect">
            <a:avLst/>
          </a:prstGeom>
        </p:spPr>
      </p:pic>
      <p:sp>
        <p:nvSpPr>
          <p:cNvPr id="29" name="TextBox 28">
            <a:extLst>
              <a:ext uri="{FF2B5EF4-FFF2-40B4-BE49-F238E27FC236}">
                <a16:creationId xmlns:a16="http://schemas.microsoft.com/office/drawing/2014/main" id="{68A6F8F9-F42D-BE6D-5B8E-23260A2BD036}"/>
              </a:ext>
            </a:extLst>
          </p:cNvPr>
          <p:cNvSpPr txBox="1"/>
          <p:nvPr/>
        </p:nvSpPr>
        <p:spPr>
          <a:xfrm>
            <a:off x="6154928" y="2460421"/>
            <a:ext cx="1079013" cy="400110"/>
          </a:xfrm>
          <a:prstGeom prst="rect">
            <a:avLst/>
          </a:prstGeom>
          <a:noFill/>
        </p:spPr>
        <p:txBody>
          <a:bodyPr wrap="none" rtlCol="0">
            <a:spAutoFit/>
          </a:bodyPr>
          <a:lstStyle/>
          <a:p>
            <a:pPr algn="ctr"/>
            <a:r>
              <a:rPr lang="en-US" sz="2000" b="1" dirty="0">
                <a:latin typeface="+mj-lt"/>
              </a:rPr>
              <a:t>Australia</a:t>
            </a:r>
          </a:p>
        </p:txBody>
      </p:sp>
      <p:sp>
        <p:nvSpPr>
          <p:cNvPr id="30" name="TextBox 29">
            <a:extLst>
              <a:ext uri="{FF2B5EF4-FFF2-40B4-BE49-F238E27FC236}">
                <a16:creationId xmlns:a16="http://schemas.microsoft.com/office/drawing/2014/main" id="{AE8CE0AC-C070-2E44-24D0-3EBB2D8D5B16}"/>
              </a:ext>
            </a:extLst>
          </p:cNvPr>
          <p:cNvSpPr txBox="1"/>
          <p:nvPr/>
        </p:nvSpPr>
        <p:spPr>
          <a:xfrm>
            <a:off x="9381408" y="2394140"/>
            <a:ext cx="1514903" cy="400110"/>
          </a:xfrm>
          <a:prstGeom prst="rect">
            <a:avLst/>
          </a:prstGeom>
          <a:noFill/>
        </p:spPr>
        <p:txBody>
          <a:bodyPr wrap="none" rtlCol="0">
            <a:spAutoFit/>
          </a:bodyPr>
          <a:lstStyle/>
          <a:p>
            <a:pPr algn="ctr"/>
            <a:r>
              <a:rPr lang="en-US" sz="2000" b="1" dirty="0">
                <a:latin typeface="+mj-lt"/>
              </a:rPr>
              <a:t>New Zealand</a:t>
            </a:r>
          </a:p>
        </p:txBody>
      </p:sp>
      <p:pic>
        <p:nvPicPr>
          <p:cNvPr id="31" name="Graphic 30" descr="Group outline">
            <a:extLst>
              <a:ext uri="{FF2B5EF4-FFF2-40B4-BE49-F238E27FC236}">
                <a16:creationId xmlns:a16="http://schemas.microsoft.com/office/drawing/2014/main" id="{450787D1-9A83-E058-AACE-16071F93EE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7588" y="3086809"/>
            <a:ext cx="1340194" cy="1340194"/>
          </a:xfrm>
          <a:prstGeom prst="rect">
            <a:avLst/>
          </a:prstGeom>
        </p:spPr>
      </p:pic>
      <p:pic>
        <p:nvPicPr>
          <p:cNvPr id="40" name="Graphic 39" descr="Man with solid fill">
            <a:extLst>
              <a:ext uri="{FF2B5EF4-FFF2-40B4-BE49-F238E27FC236}">
                <a16:creationId xmlns:a16="http://schemas.microsoft.com/office/drawing/2014/main" id="{BB6EEE1F-292C-ACF4-AA12-4630C9BC3F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49876" y="3312233"/>
            <a:ext cx="914400" cy="914400"/>
          </a:xfrm>
          <a:prstGeom prst="rect">
            <a:avLst/>
          </a:prstGeom>
        </p:spPr>
      </p:pic>
      <p:sp>
        <p:nvSpPr>
          <p:cNvPr id="41" name="TextBox 40">
            <a:extLst>
              <a:ext uri="{FF2B5EF4-FFF2-40B4-BE49-F238E27FC236}">
                <a16:creationId xmlns:a16="http://schemas.microsoft.com/office/drawing/2014/main" id="{CD0026FD-7280-B190-A77D-94D8E660401D}"/>
              </a:ext>
            </a:extLst>
          </p:cNvPr>
          <p:cNvSpPr txBox="1"/>
          <p:nvPr/>
        </p:nvSpPr>
        <p:spPr>
          <a:xfrm>
            <a:off x="4908913" y="4316242"/>
            <a:ext cx="3603129" cy="2000548"/>
          </a:xfrm>
          <a:prstGeom prst="rect">
            <a:avLst/>
          </a:prstGeom>
          <a:noFill/>
        </p:spPr>
        <p:txBody>
          <a:bodyPr wrap="square">
            <a:spAutoFit/>
          </a:bodyPr>
          <a:lstStyle/>
          <a:p>
            <a:pPr algn="ctr"/>
            <a:r>
              <a:rPr lang="en-US" sz="2000" b="1" dirty="0">
                <a:solidFill>
                  <a:schemeClr val="accent2">
                    <a:lumMod val="75000"/>
                  </a:schemeClr>
                </a:solidFill>
                <a:latin typeface="Aharoni" panose="02010803020104030203" pitchFamily="2" charset="-79"/>
                <a:cs typeface="Aharoni" panose="02010803020104030203" pitchFamily="2" charset="-79"/>
              </a:rPr>
              <a:t>Predominantly white</a:t>
            </a:r>
          </a:p>
          <a:p>
            <a:pPr algn="ctr"/>
            <a:r>
              <a:rPr lang="en-US" sz="3200" b="1" dirty="0">
                <a:solidFill>
                  <a:schemeClr val="accent2">
                    <a:lumMod val="75000"/>
                  </a:schemeClr>
                </a:solidFill>
                <a:latin typeface="Aharoni" panose="02010803020104030203" pitchFamily="2" charset="-79"/>
                <a:cs typeface="Aharoni" panose="02010803020104030203" pitchFamily="2" charset="-79"/>
              </a:rPr>
              <a:t>6% </a:t>
            </a:r>
            <a:r>
              <a:rPr lang="en-US" sz="2000" b="1" dirty="0">
                <a:solidFill>
                  <a:schemeClr val="accent2">
                    <a:lumMod val="75000"/>
                  </a:schemeClr>
                </a:solidFill>
                <a:latin typeface="Aharoni" panose="02010803020104030203" pitchFamily="2" charset="-79"/>
                <a:cs typeface="Aharoni" panose="02010803020104030203" pitchFamily="2" charset="-79"/>
              </a:rPr>
              <a:t>Aboriginal or </a:t>
            </a:r>
          </a:p>
          <a:p>
            <a:pPr algn="ctr"/>
            <a:r>
              <a:rPr lang="en-US" sz="2000" b="1" dirty="0">
                <a:solidFill>
                  <a:schemeClr val="accent2">
                    <a:lumMod val="75000"/>
                  </a:schemeClr>
                </a:solidFill>
                <a:latin typeface="Aharoni" panose="02010803020104030203" pitchFamily="2" charset="-79"/>
                <a:cs typeface="Aharoni" panose="02010803020104030203" pitchFamily="2" charset="-79"/>
              </a:rPr>
              <a:t>Torres Straights Islanders  </a:t>
            </a:r>
          </a:p>
          <a:p>
            <a:pPr algn="ctr"/>
            <a:r>
              <a:rPr lang="en-US" sz="2000" b="1" dirty="0">
                <a:solidFill>
                  <a:schemeClr val="accent2">
                    <a:lumMod val="75000"/>
                  </a:schemeClr>
                </a:solidFill>
                <a:latin typeface="Aharoni" panose="02010803020104030203" pitchFamily="2" charset="-79"/>
                <a:cs typeface="Aharoni" panose="02010803020104030203" pitchFamily="2" charset="-79"/>
              </a:rPr>
              <a:t>[</a:t>
            </a:r>
            <a:r>
              <a:rPr lang="en-US" sz="3200" b="1" dirty="0">
                <a:solidFill>
                  <a:schemeClr val="accent2">
                    <a:lumMod val="75000"/>
                  </a:schemeClr>
                </a:solidFill>
                <a:latin typeface="Aharoni" panose="02010803020104030203" pitchFamily="2" charset="-79"/>
                <a:cs typeface="Aharoni" panose="02010803020104030203" pitchFamily="2" charset="-79"/>
              </a:rPr>
              <a:t>3.8% </a:t>
            </a:r>
            <a:r>
              <a:rPr lang="en-US" sz="2000" b="1" dirty="0">
                <a:solidFill>
                  <a:schemeClr val="accent2">
                    <a:lumMod val="75000"/>
                  </a:schemeClr>
                </a:solidFill>
                <a:latin typeface="Aharoni" panose="02010803020104030203" pitchFamily="2" charset="-79"/>
                <a:cs typeface="Aharoni" panose="02010803020104030203" pitchFamily="2" charset="-79"/>
              </a:rPr>
              <a:t>in General Population]</a:t>
            </a:r>
          </a:p>
        </p:txBody>
      </p:sp>
      <p:sp>
        <p:nvSpPr>
          <p:cNvPr id="43" name="TextBox 42">
            <a:extLst>
              <a:ext uri="{FF2B5EF4-FFF2-40B4-BE49-F238E27FC236}">
                <a16:creationId xmlns:a16="http://schemas.microsoft.com/office/drawing/2014/main" id="{71D67B09-E4FA-4A7C-AFCA-6821EF6BDAB9}"/>
              </a:ext>
            </a:extLst>
          </p:cNvPr>
          <p:cNvSpPr txBox="1"/>
          <p:nvPr/>
        </p:nvSpPr>
        <p:spPr>
          <a:xfrm>
            <a:off x="8479368" y="4309116"/>
            <a:ext cx="3603129" cy="2985433"/>
          </a:xfrm>
          <a:prstGeom prst="rect">
            <a:avLst/>
          </a:prstGeom>
          <a:noFill/>
        </p:spPr>
        <p:txBody>
          <a:bodyPr wrap="square">
            <a:spAutoFit/>
          </a:bodyPr>
          <a:lstStyle/>
          <a:p>
            <a:pPr algn="ctr"/>
            <a:r>
              <a:rPr lang="en-US" sz="3200" b="1" dirty="0">
                <a:solidFill>
                  <a:schemeClr val="accent2">
                    <a:lumMod val="75000"/>
                  </a:schemeClr>
                </a:solidFill>
                <a:latin typeface="Aharoni" panose="02010803020104030203" pitchFamily="2" charset="-79"/>
                <a:cs typeface="Aharoni" panose="02010803020104030203" pitchFamily="2" charset="-79"/>
              </a:rPr>
              <a:t>17%</a:t>
            </a:r>
            <a:r>
              <a:rPr lang="en-US" sz="2800" b="1" dirty="0">
                <a:solidFill>
                  <a:schemeClr val="accent2">
                    <a:lumMod val="75000"/>
                  </a:schemeClr>
                </a:solidFill>
                <a:latin typeface="Aharoni" panose="02010803020104030203" pitchFamily="2" charset="-79"/>
                <a:cs typeface="Aharoni" panose="02010803020104030203" pitchFamily="2" charset="-79"/>
              </a:rPr>
              <a:t> </a:t>
            </a:r>
            <a:r>
              <a:rPr lang="en-US" sz="2000" b="1" dirty="0">
                <a:solidFill>
                  <a:schemeClr val="accent2">
                    <a:lumMod val="75000"/>
                  </a:schemeClr>
                </a:solidFill>
                <a:latin typeface="Aharoni" panose="02010803020104030203" pitchFamily="2" charset="-79"/>
                <a:cs typeface="Aharoni" panose="02010803020104030203" pitchFamily="2" charset="-79"/>
              </a:rPr>
              <a:t>from </a:t>
            </a:r>
            <a:r>
              <a:rPr lang="en-US" sz="2000" b="1" dirty="0" err="1">
                <a:solidFill>
                  <a:schemeClr val="accent2">
                    <a:lumMod val="75000"/>
                  </a:schemeClr>
                </a:solidFill>
                <a:latin typeface="Aharoni" panose="02010803020104030203" pitchFamily="2" charset="-79"/>
                <a:cs typeface="Aharoni" panose="02010803020104030203" pitchFamily="2" charset="-79"/>
              </a:rPr>
              <a:t>Te</a:t>
            </a:r>
            <a:r>
              <a:rPr lang="en-US" sz="2000" b="1" dirty="0">
                <a:solidFill>
                  <a:schemeClr val="accent2">
                    <a:lumMod val="75000"/>
                  </a:schemeClr>
                </a:solidFill>
                <a:latin typeface="Aharoni" panose="02010803020104030203" pitchFamily="2" charset="-79"/>
                <a:cs typeface="Aharoni" panose="02010803020104030203" pitchFamily="2" charset="-79"/>
              </a:rPr>
              <a:t> </a:t>
            </a:r>
            <a:r>
              <a:rPr lang="en-US" sz="2000" b="1" dirty="0" err="1">
                <a:solidFill>
                  <a:schemeClr val="accent2">
                    <a:lumMod val="75000"/>
                  </a:schemeClr>
                </a:solidFill>
                <a:latin typeface="Aharoni" panose="02010803020104030203" pitchFamily="2" charset="-79"/>
                <a:cs typeface="Aharoni" panose="02010803020104030203" pitchFamily="2" charset="-79"/>
              </a:rPr>
              <a:t>Pou</a:t>
            </a:r>
            <a:r>
              <a:rPr lang="en-US" sz="2000" b="1" dirty="0">
                <a:solidFill>
                  <a:schemeClr val="accent2">
                    <a:lumMod val="75000"/>
                  </a:schemeClr>
                </a:solidFill>
                <a:latin typeface="Aharoni" panose="02010803020104030203" pitchFamily="2" charset="-79"/>
                <a:cs typeface="Aharoni" panose="02010803020104030203" pitchFamily="2" charset="-79"/>
              </a:rPr>
              <a:t> and </a:t>
            </a:r>
          </a:p>
          <a:p>
            <a:pPr algn="ctr"/>
            <a:r>
              <a:rPr lang="en-US" sz="3200" b="1" dirty="0">
                <a:solidFill>
                  <a:schemeClr val="accent2">
                    <a:lumMod val="75000"/>
                  </a:schemeClr>
                </a:solidFill>
                <a:latin typeface="Aharoni" panose="02010803020104030203" pitchFamily="2" charset="-79"/>
                <a:cs typeface="Aharoni" panose="02010803020104030203" pitchFamily="2" charset="-79"/>
              </a:rPr>
              <a:t>15%</a:t>
            </a:r>
            <a:r>
              <a:rPr lang="en-US" sz="2800" b="1" dirty="0">
                <a:solidFill>
                  <a:schemeClr val="accent2">
                    <a:lumMod val="75000"/>
                  </a:schemeClr>
                </a:solidFill>
                <a:latin typeface="Aharoni" panose="02010803020104030203" pitchFamily="2" charset="-79"/>
                <a:cs typeface="Aharoni" panose="02010803020104030203" pitchFamily="2" charset="-79"/>
              </a:rPr>
              <a:t> </a:t>
            </a:r>
            <a:r>
              <a:rPr lang="en-US" sz="2000" b="1" dirty="0">
                <a:solidFill>
                  <a:schemeClr val="accent2">
                    <a:lumMod val="75000"/>
                  </a:schemeClr>
                </a:solidFill>
                <a:latin typeface="Aharoni" panose="02010803020104030203" pitchFamily="2" charset="-79"/>
                <a:cs typeface="Aharoni" panose="02010803020104030203" pitchFamily="2" charset="-79"/>
              </a:rPr>
              <a:t>from FDS </a:t>
            </a:r>
          </a:p>
          <a:p>
            <a:pPr algn="ctr"/>
            <a:r>
              <a:rPr lang="en-US" sz="2000" b="1" dirty="0">
                <a:solidFill>
                  <a:schemeClr val="accent2">
                    <a:lumMod val="75000"/>
                  </a:schemeClr>
                </a:solidFill>
                <a:latin typeface="Aharoni" panose="02010803020104030203" pitchFamily="2" charset="-79"/>
                <a:cs typeface="Aharoni" panose="02010803020104030203" pitchFamily="2" charset="-79"/>
              </a:rPr>
              <a:t>are </a:t>
            </a:r>
            <a:r>
              <a:rPr lang="en-US" sz="2000" b="1" dirty="0" err="1">
                <a:solidFill>
                  <a:schemeClr val="accent2">
                    <a:lumMod val="75000"/>
                  </a:schemeClr>
                </a:solidFill>
                <a:latin typeface="Aharoni" panose="02010803020104030203" pitchFamily="2" charset="-79"/>
                <a:cs typeface="Aharoni" panose="02010803020104030203" pitchFamily="2" charset="-79"/>
              </a:rPr>
              <a:t>Maori</a:t>
            </a:r>
            <a:endParaRPr lang="en-US" sz="2000" b="1" dirty="0">
              <a:solidFill>
                <a:schemeClr val="accent2">
                  <a:lumMod val="75000"/>
                </a:schemeClr>
              </a:solidFill>
              <a:latin typeface="Aharoni" panose="02010803020104030203" pitchFamily="2" charset="-79"/>
              <a:cs typeface="Aharoni" panose="02010803020104030203" pitchFamily="2" charset="-79"/>
            </a:endParaRPr>
          </a:p>
          <a:p>
            <a:pPr algn="ctr"/>
            <a:r>
              <a:rPr lang="en-US" sz="2000" b="1" dirty="0">
                <a:solidFill>
                  <a:schemeClr val="accent2">
                    <a:lumMod val="75000"/>
                  </a:schemeClr>
                </a:solidFill>
                <a:latin typeface="Aharoni" panose="02010803020104030203" pitchFamily="2" charset="-79"/>
                <a:cs typeface="Aharoni" panose="02010803020104030203" pitchFamily="2" charset="-79"/>
              </a:rPr>
              <a:t>[</a:t>
            </a:r>
            <a:r>
              <a:rPr lang="en-US" sz="3200" b="1" dirty="0">
                <a:solidFill>
                  <a:schemeClr val="accent2">
                    <a:lumMod val="75000"/>
                  </a:schemeClr>
                </a:solidFill>
                <a:latin typeface="Aharoni" panose="02010803020104030203" pitchFamily="2" charset="-79"/>
                <a:cs typeface="Aharoni" panose="02010803020104030203" pitchFamily="2" charset="-79"/>
              </a:rPr>
              <a:t>17.2%</a:t>
            </a:r>
            <a:r>
              <a:rPr lang="en-US" sz="2000" b="1" dirty="0">
                <a:solidFill>
                  <a:schemeClr val="accent2">
                    <a:lumMod val="75000"/>
                  </a:schemeClr>
                </a:solidFill>
                <a:latin typeface="Aharoni" panose="02010803020104030203" pitchFamily="2" charset="-79"/>
                <a:cs typeface="Aharoni" panose="02010803020104030203" pitchFamily="2" charset="-79"/>
              </a:rPr>
              <a:t> in general population]</a:t>
            </a:r>
          </a:p>
          <a:p>
            <a:pPr algn="ctr"/>
            <a:r>
              <a:rPr lang="en-US" sz="2000" b="1" dirty="0">
                <a:solidFill>
                  <a:schemeClr val="accent2">
                    <a:lumMod val="75000"/>
                  </a:schemeClr>
                </a:solidFill>
                <a:latin typeface="Aharoni" panose="02010803020104030203" pitchFamily="2" charset="-79"/>
                <a:cs typeface="Aharoni" panose="02010803020104030203" pitchFamily="2" charset="-79"/>
              </a:rPr>
              <a:t> </a:t>
            </a:r>
          </a:p>
          <a:p>
            <a:pPr algn="ctr"/>
            <a:r>
              <a:rPr lang="en-US" sz="3200" b="1" dirty="0">
                <a:solidFill>
                  <a:schemeClr val="accent2">
                    <a:lumMod val="75000"/>
                  </a:schemeClr>
                </a:solidFill>
                <a:latin typeface="Aharoni" panose="02010803020104030203" pitchFamily="2" charset="-79"/>
                <a:cs typeface="Aharoni" panose="02010803020104030203" pitchFamily="2" charset="-79"/>
              </a:rPr>
              <a:t> </a:t>
            </a:r>
            <a:endParaRPr lang="en-US" sz="2000" b="1" dirty="0">
              <a:solidFill>
                <a:schemeClr val="accent2">
                  <a:lumMod val="75000"/>
                </a:schemeClr>
              </a:solidFill>
              <a:latin typeface="Aharoni" panose="02010803020104030203" pitchFamily="2" charset="-79"/>
              <a:cs typeface="Aharoni" panose="02010803020104030203" pitchFamily="2" charset="-79"/>
            </a:endParaRPr>
          </a:p>
        </p:txBody>
      </p:sp>
      <p:grpSp>
        <p:nvGrpSpPr>
          <p:cNvPr id="46" name="Group 45">
            <a:extLst>
              <a:ext uri="{FF2B5EF4-FFF2-40B4-BE49-F238E27FC236}">
                <a16:creationId xmlns:a16="http://schemas.microsoft.com/office/drawing/2014/main" id="{CF72DD67-7BE0-DF50-ECA6-2A0B251F6348}"/>
              </a:ext>
            </a:extLst>
          </p:cNvPr>
          <p:cNvGrpSpPr/>
          <p:nvPr/>
        </p:nvGrpSpPr>
        <p:grpSpPr>
          <a:xfrm>
            <a:off x="5855494" y="3086457"/>
            <a:ext cx="1966688" cy="1340194"/>
            <a:chOff x="5370284" y="3086457"/>
            <a:chExt cx="1966688" cy="1340194"/>
          </a:xfrm>
        </p:grpSpPr>
        <p:pic>
          <p:nvPicPr>
            <p:cNvPr id="48" name="Graphic 47" descr="Group outline">
              <a:extLst>
                <a:ext uri="{FF2B5EF4-FFF2-40B4-BE49-F238E27FC236}">
                  <a16:creationId xmlns:a16="http://schemas.microsoft.com/office/drawing/2014/main" id="{3541B9F7-46A7-621E-12CC-A705CB4478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0284" y="3086457"/>
              <a:ext cx="1340194" cy="1340194"/>
            </a:xfrm>
            <a:prstGeom prst="rect">
              <a:avLst/>
            </a:prstGeom>
          </p:spPr>
        </p:pic>
        <p:pic>
          <p:nvPicPr>
            <p:cNvPr id="49" name="Graphic 48" descr="Man with solid fill">
              <a:extLst>
                <a:ext uri="{FF2B5EF4-FFF2-40B4-BE49-F238E27FC236}">
                  <a16:creationId xmlns:a16="http://schemas.microsoft.com/office/drawing/2014/main" id="{EEBA2EE6-B7B1-FD9B-5811-6D802A36D4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22572" y="3311881"/>
              <a:ext cx="914400" cy="914400"/>
            </a:xfrm>
            <a:prstGeom prst="rect">
              <a:avLst/>
            </a:prstGeom>
          </p:spPr>
        </p:pic>
      </p:grpSp>
      <p:pic>
        <p:nvPicPr>
          <p:cNvPr id="52" name="Graphic 51" descr="Man with solid fill">
            <a:extLst>
              <a:ext uri="{FF2B5EF4-FFF2-40B4-BE49-F238E27FC236}">
                <a16:creationId xmlns:a16="http://schemas.microsoft.com/office/drawing/2014/main" id="{070540E8-7A41-14B0-1EB4-82ED1844C8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32128" y="3299354"/>
            <a:ext cx="914400" cy="914400"/>
          </a:xfrm>
          <a:prstGeom prst="rect">
            <a:avLst/>
          </a:prstGeom>
        </p:spPr>
      </p:pic>
    </p:spTree>
    <p:extLst>
      <p:ext uri="{BB962C8B-B14F-4D97-AF65-F5344CB8AC3E}">
        <p14:creationId xmlns:p14="http://schemas.microsoft.com/office/powerpoint/2010/main" val="202468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tle 1">
            <a:extLst>
              <a:ext uri="{FF2B5EF4-FFF2-40B4-BE49-F238E27FC236}">
                <a16:creationId xmlns:a16="http://schemas.microsoft.com/office/drawing/2014/main" id="{385DC965-D4DA-CBF7-47B1-E9C7D983DF74}"/>
              </a:ext>
            </a:extLst>
          </p:cNvPr>
          <p:cNvSpPr>
            <a:spLocks noGrp="1"/>
          </p:cNvSpPr>
          <p:nvPr>
            <p:ph type="title"/>
          </p:nvPr>
        </p:nvSpPr>
        <p:spPr>
          <a:xfrm>
            <a:off x="1116013" y="549275"/>
            <a:ext cx="10167937" cy="1179513"/>
          </a:xfrm>
        </p:spPr>
        <p:txBody>
          <a:bodyPr>
            <a:normAutofit/>
          </a:bodyPr>
          <a:lstStyle/>
          <a:p>
            <a:r>
              <a:rPr lang="en-US" sz="4000" dirty="0"/>
              <a:t>Discussion</a:t>
            </a:r>
          </a:p>
        </p:txBody>
      </p:sp>
      <p:sp>
        <p:nvSpPr>
          <p:cNvPr id="25" name="TextBox 24">
            <a:extLst>
              <a:ext uri="{FF2B5EF4-FFF2-40B4-BE49-F238E27FC236}">
                <a16:creationId xmlns:a16="http://schemas.microsoft.com/office/drawing/2014/main" id="{4089CF19-29F7-585E-2125-F7EE1F22AA32}"/>
              </a:ext>
            </a:extLst>
          </p:cNvPr>
          <p:cNvSpPr txBox="1"/>
          <p:nvPr/>
        </p:nvSpPr>
        <p:spPr>
          <a:xfrm>
            <a:off x="498834" y="2278063"/>
            <a:ext cx="3223768" cy="400110"/>
          </a:xfrm>
          <a:prstGeom prst="rect">
            <a:avLst/>
          </a:prstGeom>
          <a:noFill/>
        </p:spPr>
        <p:txBody>
          <a:bodyPr wrap="none" rtlCol="0">
            <a:spAutoFit/>
          </a:bodyPr>
          <a:lstStyle/>
          <a:p>
            <a:pPr algn="ctr"/>
            <a:r>
              <a:rPr lang="en-US" sz="2000" dirty="0">
                <a:latin typeface="+mj-lt"/>
              </a:rPr>
              <a:t>We need to do the following: </a:t>
            </a:r>
          </a:p>
        </p:txBody>
      </p:sp>
      <p:sp>
        <p:nvSpPr>
          <p:cNvPr id="2" name="TextBox 1">
            <a:extLst>
              <a:ext uri="{FF2B5EF4-FFF2-40B4-BE49-F238E27FC236}">
                <a16:creationId xmlns:a16="http://schemas.microsoft.com/office/drawing/2014/main" id="{44D59537-71B9-6F1A-3CBF-1D022B11D2F9}"/>
              </a:ext>
            </a:extLst>
          </p:cNvPr>
          <p:cNvSpPr txBox="1"/>
          <p:nvPr/>
        </p:nvSpPr>
        <p:spPr>
          <a:xfrm>
            <a:off x="517658" y="4892953"/>
            <a:ext cx="2407262" cy="707886"/>
          </a:xfrm>
          <a:prstGeom prst="rect">
            <a:avLst/>
          </a:prstGeom>
          <a:noFill/>
        </p:spPr>
        <p:txBody>
          <a:bodyPr wrap="none" rtlCol="0">
            <a:spAutoFit/>
          </a:bodyPr>
          <a:lstStyle/>
          <a:p>
            <a:pPr algn="ctr"/>
            <a:r>
              <a:rPr lang="en-US" sz="2000" b="1" dirty="0">
                <a:latin typeface="+mj-lt"/>
              </a:rPr>
              <a:t>RCT </a:t>
            </a:r>
          </a:p>
          <a:p>
            <a:pPr algn="ctr"/>
            <a:r>
              <a:rPr lang="en-US" sz="2000" dirty="0">
                <a:latin typeface="+mj-lt"/>
              </a:rPr>
              <a:t>(planning in progress)</a:t>
            </a:r>
          </a:p>
        </p:txBody>
      </p:sp>
      <p:sp>
        <p:nvSpPr>
          <p:cNvPr id="4" name="TextBox 3">
            <a:extLst>
              <a:ext uri="{FF2B5EF4-FFF2-40B4-BE49-F238E27FC236}">
                <a16:creationId xmlns:a16="http://schemas.microsoft.com/office/drawing/2014/main" id="{98AF2A9D-AA6D-BAD1-3C7A-E5E6FE9EB904}"/>
              </a:ext>
            </a:extLst>
          </p:cNvPr>
          <p:cNvSpPr txBox="1"/>
          <p:nvPr/>
        </p:nvSpPr>
        <p:spPr>
          <a:xfrm>
            <a:off x="3551845" y="4892953"/>
            <a:ext cx="1662571" cy="707886"/>
          </a:xfrm>
          <a:prstGeom prst="rect">
            <a:avLst/>
          </a:prstGeom>
          <a:noFill/>
        </p:spPr>
        <p:txBody>
          <a:bodyPr wrap="none" rtlCol="0">
            <a:spAutoFit/>
          </a:bodyPr>
          <a:lstStyle/>
          <a:p>
            <a:pPr algn="ctr"/>
            <a:r>
              <a:rPr lang="en-US" sz="2000" b="1" dirty="0">
                <a:latin typeface="+mj-lt"/>
              </a:rPr>
              <a:t>Work in LMICs</a:t>
            </a:r>
          </a:p>
          <a:p>
            <a:pPr algn="ctr"/>
            <a:endParaRPr lang="en-US" sz="2000" dirty="0">
              <a:latin typeface="+mj-lt"/>
            </a:endParaRPr>
          </a:p>
        </p:txBody>
      </p:sp>
      <p:sp>
        <p:nvSpPr>
          <p:cNvPr id="5" name="TextBox 4">
            <a:extLst>
              <a:ext uri="{FF2B5EF4-FFF2-40B4-BE49-F238E27FC236}">
                <a16:creationId xmlns:a16="http://schemas.microsoft.com/office/drawing/2014/main" id="{B39A03C5-A6E3-CBB3-7CE9-C75723AB30F4}"/>
              </a:ext>
            </a:extLst>
          </p:cNvPr>
          <p:cNvSpPr txBox="1"/>
          <p:nvPr/>
        </p:nvSpPr>
        <p:spPr>
          <a:xfrm>
            <a:off x="5747699" y="4896155"/>
            <a:ext cx="2020040" cy="1323439"/>
          </a:xfrm>
          <a:prstGeom prst="rect">
            <a:avLst/>
          </a:prstGeom>
          <a:noFill/>
        </p:spPr>
        <p:txBody>
          <a:bodyPr wrap="none" rtlCol="0">
            <a:spAutoFit/>
          </a:bodyPr>
          <a:lstStyle/>
          <a:p>
            <a:pPr algn="ctr"/>
            <a:r>
              <a:rPr lang="en-US" sz="2000" b="1" dirty="0">
                <a:latin typeface="+mj-lt"/>
              </a:rPr>
              <a:t>Further analysis</a:t>
            </a:r>
          </a:p>
          <a:p>
            <a:pPr algn="ctr"/>
            <a:r>
              <a:rPr lang="en-US" sz="2000" dirty="0">
                <a:latin typeface="+mj-lt"/>
              </a:rPr>
              <a:t>(for demographic </a:t>
            </a:r>
          </a:p>
          <a:p>
            <a:pPr algn="ctr"/>
            <a:r>
              <a:rPr lang="en-US" sz="2000" dirty="0">
                <a:latin typeface="+mj-lt"/>
              </a:rPr>
              <a:t>differences)</a:t>
            </a:r>
          </a:p>
          <a:p>
            <a:pPr algn="ctr"/>
            <a:endParaRPr lang="en-US" sz="2000" dirty="0">
              <a:latin typeface="+mj-lt"/>
            </a:endParaRPr>
          </a:p>
        </p:txBody>
      </p:sp>
      <p:sp>
        <p:nvSpPr>
          <p:cNvPr id="7" name="TextBox 6">
            <a:extLst>
              <a:ext uri="{FF2B5EF4-FFF2-40B4-BE49-F238E27FC236}">
                <a16:creationId xmlns:a16="http://schemas.microsoft.com/office/drawing/2014/main" id="{3763677F-1EA2-5578-1CD2-FDE8251644E9}"/>
              </a:ext>
            </a:extLst>
          </p:cNvPr>
          <p:cNvSpPr txBox="1"/>
          <p:nvPr/>
        </p:nvSpPr>
        <p:spPr>
          <a:xfrm>
            <a:off x="6977586" y="4889029"/>
            <a:ext cx="6096000" cy="1323439"/>
          </a:xfrm>
          <a:prstGeom prst="rect">
            <a:avLst/>
          </a:prstGeom>
          <a:noFill/>
        </p:spPr>
        <p:txBody>
          <a:bodyPr wrap="square">
            <a:spAutoFit/>
          </a:bodyPr>
          <a:lstStyle/>
          <a:p>
            <a:pPr algn="ctr"/>
            <a:r>
              <a:rPr lang="en-US" sz="2000" b="1" dirty="0">
                <a:latin typeface="+mj-lt"/>
              </a:rPr>
              <a:t>Compare with data from research trials</a:t>
            </a:r>
          </a:p>
          <a:p>
            <a:pPr algn="ctr"/>
            <a:r>
              <a:rPr lang="en-US" sz="2000" dirty="0">
                <a:latin typeface="+mj-lt"/>
              </a:rPr>
              <a:t>(Data gathered through routine practice</a:t>
            </a:r>
          </a:p>
          <a:p>
            <a:pPr algn="ctr"/>
            <a:r>
              <a:rPr lang="en-US" sz="2000" dirty="0">
                <a:latin typeface="+mj-lt"/>
              </a:rPr>
              <a:t>v/s</a:t>
            </a:r>
          </a:p>
          <a:p>
            <a:pPr algn="ctr"/>
            <a:r>
              <a:rPr lang="en-US" sz="2000" dirty="0">
                <a:latin typeface="+mj-lt"/>
              </a:rPr>
              <a:t>Data gathered by research worker in trial)</a:t>
            </a:r>
          </a:p>
        </p:txBody>
      </p:sp>
      <p:pic>
        <p:nvPicPr>
          <p:cNvPr id="11" name="Graphic 10" descr="Sort with solid fill">
            <a:extLst>
              <a:ext uri="{FF2B5EF4-FFF2-40B4-BE49-F238E27FC236}">
                <a16:creationId xmlns:a16="http://schemas.microsoft.com/office/drawing/2014/main" id="{C44D9C8B-835B-6F3E-AC95-3E8ABB725B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245265" y="3429000"/>
            <a:ext cx="1222454" cy="1222454"/>
          </a:xfrm>
          <a:prstGeom prst="rect">
            <a:avLst/>
          </a:prstGeom>
        </p:spPr>
      </p:pic>
      <p:pic>
        <p:nvPicPr>
          <p:cNvPr id="15" name="Graphic 14" descr="Earth globe: Africa and Europe with solid fill">
            <a:extLst>
              <a:ext uri="{FF2B5EF4-FFF2-40B4-BE49-F238E27FC236}">
                <a16:creationId xmlns:a16="http://schemas.microsoft.com/office/drawing/2014/main" id="{01078785-EE0A-A2EE-30B4-ECDED6CFF9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2602" y="3178397"/>
            <a:ext cx="1491814" cy="1491814"/>
          </a:xfrm>
          <a:prstGeom prst="rect">
            <a:avLst/>
          </a:prstGeom>
        </p:spPr>
      </p:pic>
      <p:pic>
        <p:nvPicPr>
          <p:cNvPr id="17" name="Graphic 16" descr="Supply And Demand with solid fill">
            <a:extLst>
              <a:ext uri="{FF2B5EF4-FFF2-40B4-BE49-F238E27FC236}">
                <a16:creationId xmlns:a16="http://schemas.microsoft.com/office/drawing/2014/main" id="{536F3A32-9342-992D-55CC-7D8DCB18F4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96000" y="3328015"/>
            <a:ext cx="1323439" cy="1323439"/>
          </a:xfrm>
          <a:prstGeom prst="rect">
            <a:avLst/>
          </a:prstGeom>
        </p:spPr>
      </p:pic>
      <p:pic>
        <p:nvPicPr>
          <p:cNvPr id="19" name="Graphic 18" descr="Venn diagram outline">
            <a:extLst>
              <a:ext uri="{FF2B5EF4-FFF2-40B4-BE49-F238E27FC236}">
                <a16:creationId xmlns:a16="http://schemas.microsoft.com/office/drawing/2014/main" id="{AE4B0DEF-2C16-D116-39C7-3259EA406A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27722" y="3328015"/>
            <a:ext cx="1323439" cy="1323439"/>
          </a:xfrm>
          <a:prstGeom prst="rect">
            <a:avLst/>
          </a:prstGeom>
        </p:spPr>
      </p:pic>
    </p:spTree>
    <p:extLst>
      <p:ext uri="{BB962C8B-B14F-4D97-AF65-F5344CB8AC3E}">
        <p14:creationId xmlns:p14="http://schemas.microsoft.com/office/powerpoint/2010/main" val="540187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tle 1">
            <a:extLst>
              <a:ext uri="{FF2B5EF4-FFF2-40B4-BE49-F238E27FC236}">
                <a16:creationId xmlns:a16="http://schemas.microsoft.com/office/drawing/2014/main" id="{385DC965-D4DA-CBF7-47B1-E9C7D983DF74}"/>
              </a:ext>
            </a:extLst>
          </p:cNvPr>
          <p:cNvSpPr>
            <a:spLocks noGrp="1"/>
          </p:cNvSpPr>
          <p:nvPr>
            <p:ph type="title"/>
          </p:nvPr>
        </p:nvSpPr>
        <p:spPr>
          <a:xfrm>
            <a:off x="1116013" y="549275"/>
            <a:ext cx="10167937" cy="1179513"/>
          </a:xfrm>
        </p:spPr>
        <p:txBody>
          <a:bodyPr>
            <a:normAutofit/>
          </a:bodyPr>
          <a:lstStyle/>
          <a:p>
            <a:r>
              <a:rPr lang="en-US" sz="4000" dirty="0"/>
              <a:t>Conclusion</a:t>
            </a:r>
          </a:p>
        </p:txBody>
      </p:sp>
      <p:sp>
        <p:nvSpPr>
          <p:cNvPr id="25" name="TextBox 24">
            <a:extLst>
              <a:ext uri="{FF2B5EF4-FFF2-40B4-BE49-F238E27FC236}">
                <a16:creationId xmlns:a16="http://schemas.microsoft.com/office/drawing/2014/main" id="{4089CF19-29F7-585E-2125-F7EE1F22AA32}"/>
              </a:ext>
            </a:extLst>
          </p:cNvPr>
          <p:cNvSpPr txBox="1"/>
          <p:nvPr/>
        </p:nvSpPr>
        <p:spPr>
          <a:xfrm>
            <a:off x="802105" y="1728788"/>
            <a:ext cx="4597210" cy="4832092"/>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mj-lt"/>
              </a:rPr>
              <a:t>Data collected over more than 20 years</a:t>
            </a:r>
          </a:p>
          <a:p>
            <a:pPr marL="342900" indent="-342900">
              <a:buFont typeface="Arial" panose="020B0604020202020204" pitchFamily="34" charset="0"/>
              <a:buChar char="•"/>
            </a:pPr>
            <a:r>
              <a:rPr lang="en-US" sz="2800" b="1" dirty="0">
                <a:latin typeface="+mj-lt"/>
              </a:rPr>
              <a:t>Show NOT a panacea</a:t>
            </a:r>
          </a:p>
          <a:p>
            <a:pPr marL="342900" indent="-342900">
              <a:buFont typeface="Arial" panose="020B0604020202020204" pitchFamily="34" charset="0"/>
              <a:buChar char="•"/>
            </a:pPr>
            <a:r>
              <a:rPr lang="en-US" sz="2800" b="1" dirty="0">
                <a:latin typeface="+mj-lt"/>
              </a:rPr>
              <a:t>But these results (on top of feedback from both practitioners and </a:t>
            </a:r>
            <a:r>
              <a:rPr lang="en-US" sz="2800" b="1" dirty="0" err="1">
                <a:latin typeface="+mj-lt"/>
              </a:rPr>
              <a:t>AFMs</a:t>
            </a:r>
            <a:r>
              <a:rPr lang="en-US" sz="2800" b="1" dirty="0">
                <a:latin typeface="+mj-lt"/>
              </a:rPr>
              <a:t> , plus previous research studies) provide powerful evidence that it works –  it helps practitioners and  especially helps AFMS</a:t>
            </a:r>
          </a:p>
        </p:txBody>
      </p:sp>
      <p:graphicFrame>
        <p:nvGraphicFramePr>
          <p:cNvPr id="6" name="Diagram 5">
            <a:extLst>
              <a:ext uri="{FF2B5EF4-FFF2-40B4-BE49-F238E27FC236}">
                <a16:creationId xmlns:a16="http://schemas.microsoft.com/office/drawing/2014/main" id="{0FAEA2EF-B644-0CEB-D3D7-F33CBD0BFD95}"/>
              </a:ext>
            </a:extLst>
          </p:cNvPr>
          <p:cNvGraphicFramePr/>
          <p:nvPr>
            <p:extLst>
              <p:ext uri="{D42A27DB-BD31-4B8C-83A1-F6EECF244321}">
                <p14:modId xmlns:p14="http://schemas.microsoft.com/office/powerpoint/2010/main" val="3995627061"/>
              </p:ext>
            </p:extLst>
          </p:nvPr>
        </p:nvGraphicFramePr>
        <p:xfrm>
          <a:off x="4122820" y="1187117"/>
          <a:ext cx="8099705" cy="580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1932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6D337CF-A6A9-6CEE-736A-588EBBD03883}"/>
              </a:ext>
            </a:extLst>
          </p:cNvPr>
          <p:cNvSpPr>
            <a:spLocks noGrp="1"/>
          </p:cNvSpPr>
          <p:nvPr>
            <p:ph type="ctrTitle"/>
          </p:nvPr>
        </p:nvSpPr>
        <p:spPr>
          <a:xfrm>
            <a:off x="838199" y="1093788"/>
            <a:ext cx="10506455" cy="2967208"/>
          </a:xfrm>
        </p:spPr>
        <p:txBody>
          <a:bodyPr>
            <a:normAutofit/>
          </a:bodyPr>
          <a:lstStyle/>
          <a:p>
            <a:pPr algn="l"/>
            <a:r>
              <a:rPr lang="en-US" sz="8000"/>
              <a:t>Thank you!</a:t>
            </a:r>
          </a:p>
        </p:txBody>
      </p:sp>
      <p:sp>
        <p:nvSpPr>
          <p:cNvPr id="5" name="Subtitle 4">
            <a:extLst>
              <a:ext uri="{FF2B5EF4-FFF2-40B4-BE49-F238E27FC236}">
                <a16:creationId xmlns:a16="http://schemas.microsoft.com/office/drawing/2014/main" id="{78C51274-032D-1FD0-32CF-3F3774E23AFD}"/>
              </a:ext>
            </a:extLst>
          </p:cNvPr>
          <p:cNvSpPr>
            <a:spLocks noGrp="1"/>
          </p:cNvSpPr>
          <p:nvPr>
            <p:ph type="subTitle" idx="1"/>
          </p:nvPr>
        </p:nvSpPr>
        <p:spPr>
          <a:xfrm>
            <a:off x="7400924" y="4619624"/>
            <a:ext cx="3946779" cy="1038225"/>
          </a:xfrm>
        </p:spPr>
        <p:txBody>
          <a:bodyPr>
            <a:normAutofit/>
          </a:bodyPr>
          <a:lstStyle/>
          <a:p>
            <a:pPr algn="r"/>
            <a:r>
              <a:rPr lang="en-US" err="1"/>
              <a:t>r.d.b.velleman@bath.ac.uk</a:t>
            </a:r>
            <a:endParaRPr lang="en-US"/>
          </a:p>
        </p:txBody>
      </p:sp>
      <p:sp>
        <p:nvSpPr>
          <p:cNvPr id="23" name="Rectangle 22">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78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85DC965-D4DA-CBF7-47B1-E9C7D983DF74}"/>
              </a:ext>
            </a:extLst>
          </p:cNvPr>
          <p:cNvSpPr>
            <a:spLocks noGrp="1"/>
          </p:cNvSpPr>
          <p:nvPr>
            <p:ph type="title"/>
          </p:nvPr>
        </p:nvSpPr>
        <p:spPr>
          <a:xfrm>
            <a:off x="1116013" y="549275"/>
            <a:ext cx="10167937" cy="1179513"/>
          </a:xfrm>
        </p:spPr>
        <p:txBody>
          <a:bodyPr>
            <a:normAutofit/>
          </a:bodyPr>
          <a:lstStyle/>
          <a:p>
            <a:r>
              <a:rPr lang="en-US" sz="4000" b="1" dirty="0"/>
              <a:t>Conclusion</a:t>
            </a:r>
          </a:p>
        </p:txBody>
      </p:sp>
      <p:sp>
        <p:nvSpPr>
          <p:cNvPr id="25" name="TextBox 24">
            <a:extLst>
              <a:ext uri="{FF2B5EF4-FFF2-40B4-BE49-F238E27FC236}">
                <a16:creationId xmlns:a16="http://schemas.microsoft.com/office/drawing/2014/main" id="{4089CF19-29F7-585E-2125-F7EE1F22AA32}"/>
              </a:ext>
            </a:extLst>
          </p:cNvPr>
          <p:cNvSpPr txBox="1"/>
          <p:nvPr/>
        </p:nvSpPr>
        <p:spPr>
          <a:xfrm>
            <a:off x="802105" y="1728788"/>
            <a:ext cx="4597210" cy="4832092"/>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mj-lt"/>
              </a:rPr>
              <a:t>Data collected over more than 20 years</a:t>
            </a:r>
          </a:p>
          <a:p>
            <a:pPr marL="342900" indent="-342900">
              <a:buFont typeface="Arial" panose="020B0604020202020204" pitchFamily="34" charset="0"/>
              <a:buChar char="•"/>
            </a:pPr>
            <a:r>
              <a:rPr lang="en-US" sz="2800" b="1" dirty="0">
                <a:latin typeface="+mj-lt"/>
              </a:rPr>
              <a:t>Show NOT a panacea</a:t>
            </a:r>
          </a:p>
          <a:p>
            <a:pPr marL="342900" indent="-342900">
              <a:buFont typeface="Arial" panose="020B0604020202020204" pitchFamily="34" charset="0"/>
              <a:buChar char="•"/>
            </a:pPr>
            <a:r>
              <a:rPr lang="en-US" sz="2800" b="1" dirty="0">
                <a:latin typeface="+mj-lt"/>
              </a:rPr>
              <a:t>But these results (on top of feedback from both practitioners and </a:t>
            </a:r>
            <a:r>
              <a:rPr lang="en-US" sz="2800" b="1" dirty="0" err="1">
                <a:latin typeface="+mj-lt"/>
              </a:rPr>
              <a:t>AFMs</a:t>
            </a:r>
            <a:r>
              <a:rPr lang="en-US" sz="2800" b="1" dirty="0">
                <a:latin typeface="+mj-lt"/>
              </a:rPr>
              <a:t> , plus previous research studies) provide powerful evidence that it works –  it helps practitioners and  especially helps AFMS</a:t>
            </a:r>
          </a:p>
        </p:txBody>
      </p:sp>
      <p:graphicFrame>
        <p:nvGraphicFramePr>
          <p:cNvPr id="6" name="Diagram 5">
            <a:extLst>
              <a:ext uri="{FF2B5EF4-FFF2-40B4-BE49-F238E27FC236}">
                <a16:creationId xmlns:a16="http://schemas.microsoft.com/office/drawing/2014/main" id="{0FAEA2EF-B644-0CEB-D3D7-F33CBD0BFD95}"/>
              </a:ext>
            </a:extLst>
          </p:cNvPr>
          <p:cNvGraphicFramePr/>
          <p:nvPr/>
        </p:nvGraphicFramePr>
        <p:xfrm>
          <a:off x="4122820" y="1187117"/>
          <a:ext cx="8099705" cy="580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2504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D98BCE-277A-A94C-9A0F-E357A082EF1B}"/>
              </a:ext>
            </a:extLst>
          </p:cNvPr>
          <p:cNvSpPr>
            <a:spLocks noGrp="1"/>
          </p:cNvSpPr>
          <p:nvPr>
            <p:ph type="title"/>
          </p:nvPr>
        </p:nvSpPr>
        <p:spPr>
          <a:xfrm>
            <a:off x="841247" y="978619"/>
            <a:ext cx="3410712" cy="1106424"/>
          </a:xfrm>
        </p:spPr>
        <p:txBody>
          <a:bodyPr vert="horz" lIns="91440" tIns="45720" rIns="91440" bIns="45720" rtlCol="0" anchor="ctr">
            <a:normAutofit/>
          </a:bodyPr>
          <a:lstStyle/>
          <a:p>
            <a:r>
              <a:rPr lang="en-US" sz="4000" dirty="0"/>
              <a:t>Data sources</a:t>
            </a:r>
          </a:p>
        </p:txBody>
      </p:sp>
      <p:sp>
        <p:nvSpPr>
          <p:cNvPr id="18"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FF593F10-4747-75AA-7C7B-F4A8E33D5FA6}"/>
              </a:ext>
            </a:extLst>
          </p:cNvPr>
          <p:cNvSpPr txBox="1">
            <a:spLocks/>
          </p:cNvSpPr>
          <p:nvPr/>
        </p:nvSpPr>
        <p:spPr>
          <a:xfrm>
            <a:off x="841246" y="2359152"/>
            <a:ext cx="3911719" cy="34250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No. of countries =</a:t>
            </a:r>
            <a:r>
              <a:rPr lang="en-US" sz="2000" dirty="0"/>
              <a:t> </a:t>
            </a:r>
            <a:r>
              <a:rPr lang="en-US" dirty="0">
                <a:solidFill>
                  <a:schemeClr val="accent2">
                    <a:lumMod val="75000"/>
                  </a:schemeClr>
                </a:solidFill>
              </a:rPr>
              <a:t>8</a:t>
            </a:r>
            <a:endParaRPr lang="en-US" sz="2000" dirty="0">
              <a:solidFill>
                <a:schemeClr val="accent2">
                  <a:lumMod val="75000"/>
                </a:schemeClr>
              </a:solidFill>
            </a:endParaRPr>
          </a:p>
          <a:p>
            <a:r>
              <a:rPr lang="en-US" sz="2400" dirty="0"/>
              <a:t>No. of agencies =</a:t>
            </a:r>
            <a:r>
              <a:rPr lang="en-US" sz="2000" dirty="0"/>
              <a:t> </a:t>
            </a:r>
            <a:r>
              <a:rPr lang="en-US" dirty="0">
                <a:solidFill>
                  <a:schemeClr val="accent2">
                    <a:lumMod val="75000"/>
                  </a:schemeClr>
                </a:solidFill>
              </a:rPr>
              <a:t>16</a:t>
            </a:r>
          </a:p>
          <a:p>
            <a:r>
              <a:rPr lang="en-US" sz="2400" dirty="0"/>
              <a:t>Pre-5-Step Method questionnaires =</a:t>
            </a:r>
            <a:r>
              <a:rPr lang="en-US" sz="2000" dirty="0"/>
              <a:t> </a:t>
            </a:r>
            <a:r>
              <a:rPr lang="en-US" dirty="0">
                <a:solidFill>
                  <a:schemeClr val="accent2">
                    <a:lumMod val="75000"/>
                  </a:schemeClr>
                </a:solidFill>
              </a:rPr>
              <a:t>1,422</a:t>
            </a:r>
          </a:p>
          <a:p>
            <a:r>
              <a:rPr lang="en-US" sz="2400" dirty="0"/>
              <a:t>Post-5-Step Method questionnaires =</a:t>
            </a:r>
            <a:r>
              <a:rPr lang="en-US" sz="2000" dirty="0"/>
              <a:t> </a:t>
            </a:r>
            <a:r>
              <a:rPr lang="en-US" dirty="0">
                <a:solidFill>
                  <a:schemeClr val="accent2">
                    <a:lumMod val="75000"/>
                  </a:schemeClr>
                </a:solidFill>
              </a:rPr>
              <a:t>870</a:t>
            </a:r>
          </a:p>
        </p:txBody>
      </p:sp>
      <p:pic>
        <p:nvPicPr>
          <p:cNvPr id="5" name="Content Placeholder 4" descr="A map of the world&#10;&#10;Description automatically generated with medium confidence">
            <a:extLst>
              <a:ext uri="{FF2B5EF4-FFF2-40B4-BE49-F238E27FC236}">
                <a16:creationId xmlns:a16="http://schemas.microsoft.com/office/drawing/2014/main" id="{F48EE93F-A4FA-525F-28F2-65A0D9F8577C}"/>
              </a:ext>
            </a:extLst>
          </p:cNvPr>
          <p:cNvPicPr>
            <a:picLocks noGrp="1" noChangeAspect="1"/>
          </p:cNvPicPr>
          <p:nvPr>
            <p:ph idx="1"/>
          </p:nvPr>
        </p:nvPicPr>
        <p:blipFill rotWithShape="1">
          <a:blip r:embed="rId3"/>
          <a:srcRect b="549"/>
          <a:stretch/>
        </p:blipFill>
        <p:spPr>
          <a:xfrm>
            <a:off x="4205875" y="155875"/>
            <a:ext cx="7930572" cy="6546250"/>
          </a:xfrm>
          <a:prstGeom prst="rect">
            <a:avLst/>
          </a:prstGeom>
        </p:spPr>
      </p:pic>
    </p:spTree>
    <p:extLst>
      <p:ext uri="{BB962C8B-B14F-4D97-AF65-F5344CB8AC3E}">
        <p14:creationId xmlns:p14="http://schemas.microsoft.com/office/powerpoint/2010/main" val="3375751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59F714-37D2-9332-3257-9256AE8700FD}"/>
              </a:ext>
            </a:extLst>
          </p:cNvPr>
          <p:cNvSpPr>
            <a:spLocks noGrp="1"/>
          </p:cNvSpPr>
          <p:nvPr>
            <p:ph type="title"/>
          </p:nvPr>
        </p:nvSpPr>
        <p:spPr>
          <a:xfrm>
            <a:off x="1115568" y="548640"/>
            <a:ext cx="10168128" cy="1179576"/>
          </a:xfrm>
        </p:spPr>
        <p:txBody>
          <a:bodyPr>
            <a:normAutofit/>
          </a:bodyPr>
          <a:lstStyle/>
          <a:p>
            <a:r>
              <a:rPr lang="en-US" sz="4000" dirty="0"/>
              <a:t>What we do and how we measure it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Graphic 1">
            <a:extLst>
              <a:ext uri="{FF2B5EF4-FFF2-40B4-BE49-F238E27FC236}">
                <a16:creationId xmlns:a16="http://schemas.microsoft.com/office/drawing/2014/main" id="{BC3EFE5B-FED3-CFCE-6452-E03E87395D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7252" y="1984764"/>
            <a:ext cx="7909037" cy="4448724"/>
          </a:xfrm>
          <a:prstGeom prst="rect">
            <a:avLst/>
          </a:prstGeom>
        </p:spPr>
      </p:pic>
      <p:cxnSp>
        <p:nvCxnSpPr>
          <p:cNvPr id="6" name="Straight Connector 5">
            <a:extLst>
              <a:ext uri="{FF2B5EF4-FFF2-40B4-BE49-F238E27FC236}">
                <a16:creationId xmlns:a16="http://schemas.microsoft.com/office/drawing/2014/main" id="{5A0489C7-AAC4-6F12-3C45-FFB452CA56BB}"/>
              </a:ext>
            </a:extLst>
          </p:cNvPr>
          <p:cNvCxnSpPr>
            <a:cxnSpLocks/>
          </p:cNvCxnSpPr>
          <p:nvPr/>
        </p:nvCxnSpPr>
        <p:spPr>
          <a:xfrm flipH="1">
            <a:off x="2052474" y="3291840"/>
            <a:ext cx="1111350"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E2987DE2-8D55-3128-99DE-2D8696CE7003}"/>
              </a:ext>
            </a:extLst>
          </p:cNvPr>
          <p:cNvCxnSpPr>
            <a:cxnSpLocks/>
          </p:cNvCxnSpPr>
          <p:nvPr/>
        </p:nvCxnSpPr>
        <p:spPr>
          <a:xfrm flipH="1">
            <a:off x="8657260" y="4059936"/>
            <a:ext cx="1456004"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D6E789DB-C379-4FB5-3047-47159E840E4B}"/>
              </a:ext>
            </a:extLst>
          </p:cNvPr>
          <p:cNvCxnSpPr>
            <a:cxnSpLocks/>
          </p:cNvCxnSpPr>
          <p:nvPr/>
        </p:nvCxnSpPr>
        <p:spPr>
          <a:xfrm flipV="1">
            <a:off x="4370832" y="4296745"/>
            <a:ext cx="219456" cy="884855"/>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D6B780A0-6A03-1239-3F03-137A7CB322AB}"/>
              </a:ext>
            </a:extLst>
          </p:cNvPr>
          <p:cNvCxnSpPr>
            <a:cxnSpLocks/>
          </p:cNvCxnSpPr>
          <p:nvPr/>
        </p:nvCxnSpPr>
        <p:spPr>
          <a:xfrm flipH="1" flipV="1">
            <a:off x="8657260" y="5181600"/>
            <a:ext cx="1456004" cy="29604"/>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45E8192B-421E-580D-FDEF-B823C3108D54}"/>
              </a:ext>
            </a:extLst>
          </p:cNvPr>
          <p:cNvCxnSpPr>
            <a:cxnSpLocks/>
          </p:cNvCxnSpPr>
          <p:nvPr/>
        </p:nvCxnSpPr>
        <p:spPr>
          <a:xfrm flipH="1">
            <a:off x="4590288" y="4296745"/>
            <a:ext cx="548640"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id="{25B36B71-4CE1-01B4-7CB0-E45381942CDA}"/>
              </a:ext>
            </a:extLst>
          </p:cNvPr>
          <p:cNvCxnSpPr>
            <a:cxnSpLocks/>
          </p:cNvCxnSpPr>
          <p:nvPr/>
        </p:nvCxnSpPr>
        <p:spPr>
          <a:xfrm flipH="1">
            <a:off x="2175333" y="5181600"/>
            <a:ext cx="2195499"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sp>
        <p:nvSpPr>
          <p:cNvPr id="49" name="TextBox 48">
            <a:extLst>
              <a:ext uri="{FF2B5EF4-FFF2-40B4-BE49-F238E27FC236}">
                <a16:creationId xmlns:a16="http://schemas.microsoft.com/office/drawing/2014/main" id="{EDBFC0AB-2575-A4C1-7C34-A49CBE9E9D95}"/>
              </a:ext>
            </a:extLst>
          </p:cNvPr>
          <p:cNvSpPr txBox="1"/>
          <p:nvPr/>
        </p:nvSpPr>
        <p:spPr>
          <a:xfrm>
            <a:off x="192994" y="3104495"/>
            <a:ext cx="2395728" cy="1323439"/>
          </a:xfrm>
          <a:prstGeom prst="rect">
            <a:avLst/>
          </a:prstGeom>
          <a:noFill/>
        </p:spPr>
        <p:txBody>
          <a:bodyPr wrap="square" rtlCol="0">
            <a:spAutoFit/>
          </a:bodyPr>
          <a:lstStyle/>
          <a:p>
            <a:r>
              <a:rPr lang="en-US" sz="2000" u="sng" dirty="0"/>
              <a:t>2 sub-scales</a:t>
            </a:r>
          </a:p>
          <a:p>
            <a:r>
              <a:rPr lang="en-US" sz="2000" dirty="0"/>
              <a:t>3 Q  on each sub-scale</a:t>
            </a:r>
          </a:p>
          <a:p>
            <a:r>
              <a:rPr lang="en-US" sz="2000" dirty="0"/>
              <a:t>Total 6 Qs</a:t>
            </a:r>
          </a:p>
        </p:txBody>
      </p:sp>
      <p:sp>
        <p:nvSpPr>
          <p:cNvPr id="50" name="TextBox 49">
            <a:extLst>
              <a:ext uri="{FF2B5EF4-FFF2-40B4-BE49-F238E27FC236}">
                <a16:creationId xmlns:a16="http://schemas.microsoft.com/office/drawing/2014/main" id="{8DF10D08-CAE4-CF44-6764-028095095A18}"/>
              </a:ext>
            </a:extLst>
          </p:cNvPr>
          <p:cNvSpPr txBox="1"/>
          <p:nvPr/>
        </p:nvSpPr>
        <p:spPr>
          <a:xfrm>
            <a:off x="293224" y="4873236"/>
            <a:ext cx="2123787" cy="1015663"/>
          </a:xfrm>
          <a:prstGeom prst="rect">
            <a:avLst/>
          </a:prstGeom>
          <a:noFill/>
        </p:spPr>
        <p:txBody>
          <a:bodyPr wrap="none" rtlCol="0">
            <a:spAutoFit/>
          </a:bodyPr>
          <a:lstStyle/>
          <a:p>
            <a:r>
              <a:rPr lang="en-US" sz="2000" u="sng" dirty="0"/>
              <a:t>2 sub-scales</a:t>
            </a:r>
          </a:p>
          <a:p>
            <a:r>
              <a:rPr lang="en-US" sz="2000" dirty="0"/>
              <a:t>3 Q each sub-scale</a:t>
            </a:r>
          </a:p>
          <a:p>
            <a:r>
              <a:rPr lang="en-US" sz="2000" dirty="0"/>
              <a:t>Total 6 Qs</a:t>
            </a:r>
          </a:p>
        </p:txBody>
      </p:sp>
      <p:sp>
        <p:nvSpPr>
          <p:cNvPr id="54" name="TextBox 53">
            <a:extLst>
              <a:ext uri="{FF2B5EF4-FFF2-40B4-BE49-F238E27FC236}">
                <a16:creationId xmlns:a16="http://schemas.microsoft.com/office/drawing/2014/main" id="{50DFCB3C-A121-3B86-8BAE-EDEA2B82EFDA}"/>
              </a:ext>
            </a:extLst>
          </p:cNvPr>
          <p:cNvSpPr txBox="1"/>
          <p:nvPr/>
        </p:nvSpPr>
        <p:spPr>
          <a:xfrm>
            <a:off x="10312990" y="3696133"/>
            <a:ext cx="2123788" cy="1323439"/>
          </a:xfrm>
          <a:prstGeom prst="rect">
            <a:avLst/>
          </a:prstGeom>
          <a:noFill/>
        </p:spPr>
        <p:txBody>
          <a:bodyPr wrap="square" rtlCol="0">
            <a:spAutoFit/>
          </a:bodyPr>
          <a:lstStyle/>
          <a:p>
            <a:r>
              <a:rPr lang="en-US" sz="2000" u="sng" dirty="0"/>
              <a:t>4 sub-scales</a:t>
            </a:r>
          </a:p>
          <a:p>
            <a:r>
              <a:rPr lang="en-US" sz="2000" dirty="0"/>
              <a:t>3 Q each sub-</a:t>
            </a:r>
          </a:p>
          <a:p>
            <a:r>
              <a:rPr lang="en-US" sz="2000" dirty="0"/>
              <a:t>scale</a:t>
            </a:r>
          </a:p>
          <a:p>
            <a:r>
              <a:rPr lang="en-US" sz="2000" dirty="0"/>
              <a:t>Total 12 Qs</a:t>
            </a:r>
          </a:p>
        </p:txBody>
      </p:sp>
      <p:sp>
        <p:nvSpPr>
          <p:cNvPr id="55" name="TextBox 54">
            <a:extLst>
              <a:ext uri="{FF2B5EF4-FFF2-40B4-BE49-F238E27FC236}">
                <a16:creationId xmlns:a16="http://schemas.microsoft.com/office/drawing/2014/main" id="{578DD207-9654-E9B3-EC3E-84D73ABB86F3}"/>
              </a:ext>
            </a:extLst>
          </p:cNvPr>
          <p:cNvSpPr txBox="1"/>
          <p:nvPr/>
        </p:nvSpPr>
        <p:spPr>
          <a:xfrm>
            <a:off x="10160752" y="4953900"/>
            <a:ext cx="2123787" cy="1015663"/>
          </a:xfrm>
          <a:prstGeom prst="rect">
            <a:avLst/>
          </a:prstGeom>
          <a:noFill/>
        </p:spPr>
        <p:txBody>
          <a:bodyPr wrap="none" rtlCol="0">
            <a:spAutoFit/>
          </a:bodyPr>
          <a:lstStyle/>
          <a:p>
            <a:r>
              <a:rPr lang="en-US" sz="2000" u="sng" dirty="0"/>
              <a:t>3 sub-scales</a:t>
            </a:r>
          </a:p>
          <a:p>
            <a:r>
              <a:rPr lang="en-US" sz="2000" dirty="0"/>
              <a:t>3 Q each sub-scale</a:t>
            </a:r>
          </a:p>
          <a:p>
            <a:r>
              <a:rPr lang="en-US" sz="2000" dirty="0"/>
              <a:t>Total 9 Qs</a:t>
            </a:r>
          </a:p>
        </p:txBody>
      </p:sp>
      <p:sp>
        <p:nvSpPr>
          <p:cNvPr id="57" name="TextBox 56">
            <a:extLst>
              <a:ext uri="{FF2B5EF4-FFF2-40B4-BE49-F238E27FC236}">
                <a16:creationId xmlns:a16="http://schemas.microsoft.com/office/drawing/2014/main" id="{2434C571-0AC9-4B20-4184-78AEC631BDB2}"/>
              </a:ext>
            </a:extLst>
          </p:cNvPr>
          <p:cNvSpPr txBox="1"/>
          <p:nvPr/>
        </p:nvSpPr>
        <p:spPr>
          <a:xfrm>
            <a:off x="777071" y="6438072"/>
            <a:ext cx="10588751" cy="677108"/>
          </a:xfrm>
          <a:prstGeom prst="rect">
            <a:avLst/>
          </a:prstGeom>
          <a:noFill/>
        </p:spPr>
        <p:txBody>
          <a:bodyPr wrap="square">
            <a:spAutoFit/>
          </a:bodyPr>
          <a:lstStyle/>
          <a:p>
            <a:pPr algn="ctr"/>
            <a:r>
              <a:rPr lang="en-IN" sz="2000" dirty="0">
                <a:solidFill>
                  <a:srgbClr val="3F3F3F"/>
                </a:solidFill>
                <a:latin typeface="Helvetica" pitchFamily="2" charset="0"/>
              </a:rPr>
              <a:t>T</a:t>
            </a:r>
            <a:r>
              <a:rPr lang="en-IN" sz="2000" dirty="0">
                <a:solidFill>
                  <a:srgbClr val="3F3F3F"/>
                </a:solidFill>
                <a:effectLst/>
                <a:latin typeface="Helvetica" pitchFamily="2" charset="0"/>
              </a:rPr>
              <a:t>otal Family Burden is made up from some of the scales and subscales</a:t>
            </a:r>
          </a:p>
          <a:p>
            <a:pPr algn="ctr"/>
            <a:endParaRPr lang="en-IN" dirty="0">
              <a:solidFill>
                <a:schemeClr val="accent2">
                  <a:lumMod val="75000"/>
                </a:schemeClr>
              </a:solidFill>
              <a:effectLst/>
              <a:latin typeface="Helvetica Neue" panose="02000503000000020004" pitchFamily="2" charset="0"/>
            </a:endParaRPr>
          </a:p>
        </p:txBody>
      </p:sp>
    </p:spTree>
    <p:extLst>
      <p:ext uri="{BB962C8B-B14F-4D97-AF65-F5344CB8AC3E}">
        <p14:creationId xmlns:p14="http://schemas.microsoft.com/office/powerpoint/2010/main" val="3549788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59F714-37D2-9332-3257-9256AE8700FD}"/>
              </a:ext>
            </a:extLst>
          </p:cNvPr>
          <p:cNvSpPr>
            <a:spLocks noGrp="1"/>
          </p:cNvSpPr>
          <p:nvPr>
            <p:ph type="title"/>
          </p:nvPr>
        </p:nvSpPr>
        <p:spPr>
          <a:xfrm>
            <a:off x="1115568" y="548640"/>
            <a:ext cx="10168128" cy="1179576"/>
          </a:xfrm>
        </p:spPr>
        <p:txBody>
          <a:bodyPr>
            <a:normAutofit/>
          </a:bodyPr>
          <a:lstStyle/>
          <a:p>
            <a:r>
              <a:rPr lang="en-US" sz="4000" dirty="0"/>
              <a:t>What we do and how we measure it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Graphic 1">
            <a:extLst>
              <a:ext uri="{FF2B5EF4-FFF2-40B4-BE49-F238E27FC236}">
                <a16:creationId xmlns:a16="http://schemas.microsoft.com/office/drawing/2014/main" id="{37A99213-FD03-3AC9-BEC4-E8D0D3048F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2363" y="1620982"/>
            <a:ext cx="9713346" cy="5218611"/>
          </a:xfrm>
          <a:prstGeom prst="rect">
            <a:avLst/>
          </a:prstGeom>
        </p:spPr>
      </p:pic>
    </p:spTree>
    <p:extLst>
      <p:ext uri="{BB962C8B-B14F-4D97-AF65-F5344CB8AC3E}">
        <p14:creationId xmlns:p14="http://schemas.microsoft.com/office/powerpoint/2010/main" val="319441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59F714-37D2-9332-3257-9256AE8700FD}"/>
              </a:ext>
            </a:extLst>
          </p:cNvPr>
          <p:cNvSpPr>
            <a:spLocks noGrp="1"/>
          </p:cNvSpPr>
          <p:nvPr>
            <p:ph type="title"/>
          </p:nvPr>
        </p:nvSpPr>
        <p:spPr>
          <a:xfrm>
            <a:off x="1115568" y="548640"/>
            <a:ext cx="10168128" cy="1179576"/>
          </a:xfrm>
        </p:spPr>
        <p:txBody>
          <a:bodyPr>
            <a:normAutofit/>
          </a:bodyPr>
          <a:lstStyle/>
          <a:p>
            <a:r>
              <a:rPr lang="en-US" sz="4000" dirty="0"/>
              <a:t>What we do and how we measure it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8385B483-233D-4210-7AE7-405EBE7740C4}"/>
              </a:ext>
            </a:extLst>
          </p:cNvPr>
          <p:cNvSpPr txBox="1"/>
          <p:nvPr/>
        </p:nvSpPr>
        <p:spPr>
          <a:xfrm>
            <a:off x="602263" y="3561240"/>
            <a:ext cx="1793465" cy="646331"/>
          </a:xfrm>
          <a:prstGeom prst="rect">
            <a:avLst/>
          </a:prstGeom>
          <a:noFill/>
        </p:spPr>
        <p:txBody>
          <a:bodyPr wrap="square" rtlCol="0">
            <a:spAutoFit/>
          </a:bodyPr>
          <a:lstStyle/>
          <a:p>
            <a:r>
              <a:rPr lang="en-US" sz="3600" b="1" dirty="0">
                <a:solidFill>
                  <a:schemeClr val="accent2">
                    <a:lumMod val="75000"/>
                  </a:schemeClr>
                </a:solidFill>
                <a:latin typeface="+mj-lt"/>
              </a:rPr>
              <a:t>1. Stress</a:t>
            </a:r>
          </a:p>
        </p:txBody>
      </p:sp>
      <p:cxnSp>
        <p:nvCxnSpPr>
          <p:cNvPr id="6" name="Straight Connector 5">
            <a:extLst>
              <a:ext uri="{FF2B5EF4-FFF2-40B4-BE49-F238E27FC236}">
                <a16:creationId xmlns:a16="http://schemas.microsoft.com/office/drawing/2014/main" id="{084D8272-548E-A567-B46A-6B48A4EA85C9}"/>
              </a:ext>
            </a:extLst>
          </p:cNvPr>
          <p:cNvCxnSpPr>
            <a:cxnSpLocks/>
          </p:cNvCxnSpPr>
          <p:nvPr/>
        </p:nvCxnSpPr>
        <p:spPr>
          <a:xfrm flipH="1">
            <a:off x="2358213" y="3938016"/>
            <a:ext cx="878763"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grpSp>
        <p:nvGrpSpPr>
          <p:cNvPr id="20" name="Group 19">
            <a:extLst>
              <a:ext uri="{FF2B5EF4-FFF2-40B4-BE49-F238E27FC236}">
                <a16:creationId xmlns:a16="http://schemas.microsoft.com/office/drawing/2014/main" id="{7AB42277-3E8C-42DD-D0F8-9548A7A1CAEB}"/>
              </a:ext>
            </a:extLst>
          </p:cNvPr>
          <p:cNvGrpSpPr/>
          <p:nvPr/>
        </p:nvGrpSpPr>
        <p:grpSpPr>
          <a:xfrm>
            <a:off x="3236976" y="2910840"/>
            <a:ext cx="1146987" cy="1036320"/>
            <a:chOff x="3236976" y="2910840"/>
            <a:chExt cx="1146987" cy="1036320"/>
          </a:xfrm>
        </p:grpSpPr>
        <p:cxnSp>
          <p:nvCxnSpPr>
            <p:cNvPr id="9" name="Straight Connector 8">
              <a:extLst>
                <a:ext uri="{FF2B5EF4-FFF2-40B4-BE49-F238E27FC236}">
                  <a16:creationId xmlns:a16="http://schemas.microsoft.com/office/drawing/2014/main" id="{7F5AD9B5-4908-C3A6-3730-3BCB950EA8C7}"/>
                </a:ext>
              </a:extLst>
            </p:cNvPr>
            <p:cNvCxnSpPr>
              <a:cxnSpLocks/>
            </p:cNvCxnSpPr>
            <p:nvPr/>
          </p:nvCxnSpPr>
          <p:spPr>
            <a:xfrm flipV="1">
              <a:off x="3236976" y="2910840"/>
              <a:ext cx="268224" cy="103632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0E6B9ECF-1BFA-FC32-DC68-F6D066D11800}"/>
                </a:ext>
              </a:extLst>
            </p:cNvPr>
            <p:cNvCxnSpPr>
              <a:cxnSpLocks/>
            </p:cNvCxnSpPr>
            <p:nvPr/>
          </p:nvCxnSpPr>
          <p:spPr>
            <a:xfrm flipH="1">
              <a:off x="3505200" y="2910840"/>
              <a:ext cx="878763"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grpSp>
      <p:grpSp>
        <p:nvGrpSpPr>
          <p:cNvPr id="21" name="Group 20">
            <a:extLst>
              <a:ext uri="{FF2B5EF4-FFF2-40B4-BE49-F238E27FC236}">
                <a16:creationId xmlns:a16="http://schemas.microsoft.com/office/drawing/2014/main" id="{0D80410E-CD13-21A7-B97A-B7F3C22F74B7}"/>
              </a:ext>
            </a:extLst>
          </p:cNvPr>
          <p:cNvGrpSpPr/>
          <p:nvPr/>
        </p:nvGrpSpPr>
        <p:grpSpPr>
          <a:xfrm flipV="1">
            <a:off x="3236976" y="3947160"/>
            <a:ext cx="1146987" cy="1036320"/>
            <a:chOff x="3236976" y="2910840"/>
            <a:chExt cx="1146987" cy="1036320"/>
          </a:xfrm>
        </p:grpSpPr>
        <p:cxnSp>
          <p:nvCxnSpPr>
            <p:cNvPr id="22" name="Straight Connector 21">
              <a:extLst>
                <a:ext uri="{FF2B5EF4-FFF2-40B4-BE49-F238E27FC236}">
                  <a16:creationId xmlns:a16="http://schemas.microsoft.com/office/drawing/2014/main" id="{A5BCFF44-C00F-329D-6175-60BB4B130937}"/>
                </a:ext>
              </a:extLst>
            </p:cNvPr>
            <p:cNvCxnSpPr>
              <a:cxnSpLocks/>
            </p:cNvCxnSpPr>
            <p:nvPr/>
          </p:nvCxnSpPr>
          <p:spPr>
            <a:xfrm flipV="1">
              <a:off x="3236976" y="2910840"/>
              <a:ext cx="268224" cy="103632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FC711DE1-42C8-10A8-2167-6708462EF4A6}"/>
                </a:ext>
              </a:extLst>
            </p:cNvPr>
            <p:cNvCxnSpPr>
              <a:cxnSpLocks/>
            </p:cNvCxnSpPr>
            <p:nvPr/>
          </p:nvCxnSpPr>
          <p:spPr>
            <a:xfrm flipH="1">
              <a:off x="3505200" y="2910840"/>
              <a:ext cx="878763"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grpSp>
      <p:sp>
        <p:nvSpPr>
          <p:cNvPr id="24" name="TextBox 23">
            <a:extLst>
              <a:ext uri="{FF2B5EF4-FFF2-40B4-BE49-F238E27FC236}">
                <a16:creationId xmlns:a16="http://schemas.microsoft.com/office/drawing/2014/main" id="{CB70F6B4-8849-DB9C-48E0-259E4B5F7BAD}"/>
              </a:ext>
            </a:extLst>
          </p:cNvPr>
          <p:cNvSpPr txBox="1"/>
          <p:nvPr/>
        </p:nvSpPr>
        <p:spPr>
          <a:xfrm>
            <a:off x="4508231" y="2671310"/>
            <a:ext cx="7079310" cy="1077218"/>
          </a:xfrm>
          <a:prstGeom prst="rect">
            <a:avLst/>
          </a:prstGeom>
          <a:noFill/>
        </p:spPr>
        <p:txBody>
          <a:bodyPr wrap="none" rtlCol="0">
            <a:spAutoFit/>
          </a:bodyPr>
          <a:lstStyle/>
          <a:p>
            <a:r>
              <a:rPr lang="en-GB" sz="2400" dirty="0">
                <a:effectLst/>
                <a:latin typeface="Arial" panose="020B0604020202020204" pitchFamily="34" charset="0"/>
                <a:ea typeface="Calibri" panose="020F0502020204030204" pitchFamily="34" charset="0"/>
              </a:rPr>
              <a:t>Worrying behaviour subscale: </a:t>
            </a:r>
            <a:r>
              <a:rPr lang="en-GB" sz="2000" dirty="0">
                <a:effectLst/>
                <a:latin typeface="Arial" panose="020B0604020202020204" pitchFamily="34" charset="0"/>
                <a:ea typeface="Calibri" panose="020F0502020204030204" pitchFamily="34" charset="0"/>
              </a:rPr>
              <a:t>3 questions</a:t>
            </a:r>
          </a:p>
          <a:p>
            <a:r>
              <a:rPr lang="en-GB" sz="2000" i="1" dirty="0">
                <a:solidFill>
                  <a:schemeClr val="tx1">
                    <a:lumMod val="65000"/>
                    <a:lumOff val="35000"/>
                  </a:schemeClr>
                </a:solidFill>
                <a:effectLst/>
                <a:latin typeface="Arial" panose="020B0604020202020204" pitchFamily="34" charset="0"/>
                <a:ea typeface="Calibri" panose="020F0502020204030204" pitchFamily="34" charset="0"/>
              </a:rPr>
              <a:t>e.g., Are you worried that your relative has neglected his/her </a:t>
            </a:r>
          </a:p>
          <a:p>
            <a:r>
              <a:rPr lang="en-GB" sz="2000" i="1" dirty="0">
                <a:solidFill>
                  <a:schemeClr val="tx1">
                    <a:lumMod val="65000"/>
                    <a:lumOff val="35000"/>
                  </a:schemeClr>
                </a:solidFill>
                <a:effectLst/>
                <a:latin typeface="Arial" panose="020B0604020202020204" pitchFamily="34" charset="0"/>
                <a:ea typeface="Calibri" panose="020F0502020204030204" pitchFamily="34" charset="0"/>
              </a:rPr>
              <a:t>appearance or self-care?</a:t>
            </a:r>
            <a:endParaRPr lang="en-US" sz="2000" i="1" dirty="0">
              <a:solidFill>
                <a:schemeClr val="tx1">
                  <a:lumMod val="65000"/>
                  <a:lumOff val="35000"/>
                </a:schemeClr>
              </a:solidFill>
            </a:endParaRPr>
          </a:p>
        </p:txBody>
      </p:sp>
      <p:sp>
        <p:nvSpPr>
          <p:cNvPr id="25" name="TextBox 24">
            <a:extLst>
              <a:ext uri="{FF2B5EF4-FFF2-40B4-BE49-F238E27FC236}">
                <a16:creationId xmlns:a16="http://schemas.microsoft.com/office/drawing/2014/main" id="{667CEAE2-881D-4E2D-69BD-DBFD76D93A44}"/>
              </a:ext>
            </a:extLst>
          </p:cNvPr>
          <p:cNvSpPr txBox="1"/>
          <p:nvPr/>
        </p:nvSpPr>
        <p:spPr>
          <a:xfrm>
            <a:off x="4508230" y="4747510"/>
            <a:ext cx="5748690" cy="769441"/>
          </a:xfrm>
          <a:prstGeom prst="rect">
            <a:avLst/>
          </a:prstGeom>
          <a:noFill/>
        </p:spPr>
        <p:txBody>
          <a:bodyPr wrap="none" rtlCol="0">
            <a:spAutoFit/>
          </a:bodyPr>
          <a:lstStyle/>
          <a:p>
            <a:r>
              <a:rPr lang="en-GB" sz="2400" dirty="0">
                <a:effectLst/>
                <a:latin typeface="Arial" panose="020B0604020202020204" pitchFamily="34" charset="0"/>
                <a:ea typeface="Calibri" panose="020F0502020204030204" pitchFamily="34" charset="0"/>
              </a:rPr>
              <a:t>Active disturbance subscale: </a:t>
            </a:r>
            <a:r>
              <a:rPr lang="en-GB" sz="2000" dirty="0">
                <a:effectLst/>
                <a:latin typeface="Arial" panose="020B0604020202020204" pitchFamily="34" charset="0"/>
                <a:ea typeface="Calibri" panose="020F0502020204030204" pitchFamily="34" charset="0"/>
              </a:rPr>
              <a:t>3 questions</a:t>
            </a:r>
          </a:p>
          <a:p>
            <a:r>
              <a:rPr lang="en-GB" sz="2000" i="1" dirty="0">
                <a:solidFill>
                  <a:schemeClr val="tx1">
                    <a:lumMod val="65000"/>
                    <a:lumOff val="35000"/>
                  </a:schemeClr>
                </a:solidFill>
                <a:effectLst/>
                <a:latin typeface="Arial" panose="020B0604020202020204" pitchFamily="34" charset="0"/>
                <a:ea typeface="Calibri" panose="020F0502020204030204" pitchFamily="34" charset="0"/>
              </a:rPr>
              <a:t>e.g., Has your relative upset family occasions?</a:t>
            </a:r>
            <a:r>
              <a:rPr lang="en-IN" sz="2000" i="1" dirty="0">
                <a:solidFill>
                  <a:schemeClr val="tx1">
                    <a:lumMod val="65000"/>
                    <a:lumOff val="35000"/>
                  </a:schemeClr>
                </a:solidFill>
                <a:effectLst/>
              </a:rPr>
              <a:t>  </a:t>
            </a:r>
            <a:endParaRPr lang="en-US" sz="2000" i="1" dirty="0">
              <a:solidFill>
                <a:schemeClr val="tx1">
                  <a:lumMod val="65000"/>
                  <a:lumOff val="35000"/>
                </a:schemeClr>
              </a:solidFill>
            </a:endParaRPr>
          </a:p>
        </p:txBody>
      </p:sp>
    </p:spTree>
    <p:extLst>
      <p:ext uri="{BB962C8B-B14F-4D97-AF65-F5344CB8AC3E}">
        <p14:creationId xmlns:p14="http://schemas.microsoft.com/office/powerpoint/2010/main" val="12550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59F714-37D2-9332-3257-9256AE8700FD}"/>
              </a:ext>
            </a:extLst>
          </p:cNvPr>
          <p:cNvSpPr>
            <a:spLocks noGrp="1"/>
          </p:cNvSpPr>
          <p:nvPr>
            <p:ph type="title"/>
          </p:nvPr>
        </p:nvSpPr>
        <p:spPr>
          <a:xfrm>
            <a:off x="1115568" y="548640"/>
            <a:ext cx="10168128" cy="1179576"/>
          </a:xfrm>
        </p:spPr>
        <p:txBody>
          <a:bodyPr>
            <a:normAutofit/>
          </a:bodyPr>
          <a:lstStyle/>
          <a:p>
            <a:r>
              <a:rPr lang="en-US" sz="4000" dirty="0"/>
              <a:t>What we do and how we measure it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8385B483-233D-4210-7AE7-405EBE7740C4}"/>
              </a:ext>
            </a:extLst>
          </p:cNvPr>
          <p:cNvSpPr txBox="1"/>
          <p:nvPr/>
        </p:nvSpPr>
        <p:spPr>
          <a:xfrm>
            <a:off x="602263" y="3561240"/>
            <a:ext cx="1793465" cy="646331"/>
          </a:xfrm>
          <a:prstGeom prst="rect">
            <a:avLst/>
          </a:prstGeom>
          <a:noFill/>
        </p:spPr>
        <p:txBody>
          <a:bodyPr wrap="square" rtlCol="0">
            <a:spAutoFit/>
          </a:bodyPr>
          <a:lstStyle/>
          <a:p>
            <a:r>
              <a:rPr lang="en-US" sz="3600" b="1" dirty="0">
                <a:solidFill>
                  <a:schemeClr val="accent2">
                    <a:lumMod val="75000"/>
                  </a:schemeClr>
                </a:solidFill>
                <a:latin typeface="+mj-lt"/>
              </a:rPr>
              <a:t>2. Strain</a:t>
            </a:r>
          </a:p>
        </p:txBody>
      </p:sp>
      <p:cxnSp>
        <p:nvCxnSpPr>
          <p:cNvPr id="6" name="Straight Connector 5">
            <a:extLst>
              <a:ext uri="{FF2B5EF4-FFF2-40B4-BE49-F238E27FC236}">
                <a16:creationId xmlns:a16="http://schemas.microsoft.com/office/drawing/2014/main" id="{084D8272-548E-A567-B46A-6B48A4EA85C9}"/>
              </a:ext>
            </a:extLst>
          </p:cNvPr>
          <p:cNvCxnSpPr>
            <a:cxnSpLocks/>
          </p:cNvCxnSpPr>
          <p:nvPr/>
        </p:nvCxnSpPr>
        <p:spPr>
          <a:xfrm flipH="1">
            <a:off x="2358213" y="3938016"/>
            <a:ext cx="878763"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grpSp>
        <p:nvGrpSpPr>
          <p:cNvPr id="20" name="Group 19">
            <a:extLst>
              <a:ext uri="{FF2B5EF4-FFF2-40B4-BE49-F238E27FC236}">
                <a16:creationId xmlns:a16="http://schemas.microsoft.com/office/drawing/2014/main" id="{7AB42277-3E8C-42DD-D0F8-9548A7A1CAEB}"/>
              </a:ext>
            </a:extLst>
          </p:cNvPr>
          <p:cNvGrpSpPr/>
          <p:nvPr/>
        </p:nvGrpSpPr>
        <p:grpSpPr>
          <a:xfrm>
            <a:off x="3236976" y="2910840"/>
            <a:ext cx="1146987" cy="1036320"/>
            <a:chOff x="3236976" y="2910840"/>
            <a:chExt cx="1146987" cy="1036320"/>
          </a:xfrm>
        </p:grpSpPr>
        <p:cxnSp>
          <p:nvCxnSpPr>
            <p:cNvPr id="9" name="Straight Connector 8">
              <a:extLst>
                <a:ext uri="{FF2B5EF4-FFF2-40B4-BE49-F238E27FC236}">
                  <a16:creationId xmlns:a16="http://schemas.microsoft.com/office/drawing/2014/main" id="{7F5AD9B5-4908-C3A6-3730-3BCB950EA8C7}"/>
                </a:ext>
              </a:extLst>
            </p:cNvPr>
            <p:cNvCxnSpPr>
              <a:cxnSpLocks/>
            </p:cNvCxnSpPr>
            <p:nvPr/>
          </p:nvCxnSpPr>
          <p:spPr>
            <a:xfrm flipV="1">
              <a:off x="3236976" y="2910840"/>
              <a:ext cx="268224" cy="103632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0E6B9ECF-1BFA-FC32-DC68-F6D066D11800}"/>
                </a:ext>
              </a:extLst>
            </p:cNvPr>
            <p:cNvCxnSpPr>
              <a:cxnSpLocks/>
            </p:cNvCxnSpPr>
            <p:nvPr/>
          </p:nvCxnSpPr>
          <p:spPr>
            <a:xfrm flipH="1">
              <a:off x="3505200" y="2910840"/>
              <a:ext cx="878763"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grpSp>
      <p:grpSp>
        <p:nvGrpSpPr>
          <p:cNvPr id="21" name="Group 20">
            <a:extLst>
              <a:ext uri="{FF2B5EF4-FFF2-40B4-BE49-F238E27FC236}">
                <a16:creationId xmlns:a16="http://schemas.microsoft.com/office/drawing/2014/main" id="{0D80410E-CD13-21A7-B97A-B7F3C22F74B7}"/>
              </a:ext>
            </a:extLst>
          </p:cNvPr>
          <p:cNvGrpSpPr/>
          <p:nvPr/>
        </p:nvGrpSpPr>
        <p:grpSpPr>
          <a:xfrm flipV="1">
            <a:off x="3236976" y="3947160"/>
            <a:ext cx="1146987" cy="1036320"/>
            <a:chOff x="3236976" y="2910840"/>
            <a:chExt cx="1146987" cy="1036320"/>
          </a:xfrm>
        </p:grpSpPr>
        <p:cxnSp>
          <p:nvCxnSpPr>
            <p:cNvPr id="22" name="Straight Connector 21">
              <a:extLst>
                <a:ext uri="{FF2B5EF4-FFF2-40B4-BE49-F238E27FC236}">
                  <a16:creationId xmlns:a16="http://schemas.microsoft.com/office/drawing/2014/main" id="{A5BCFF44-C00F-329D-6175-60BB4B130937}"/>
                </a:ext>
              </a:extLst>
            </p:cNvPr>
            <p:cNvCxnSpPr>
              <a:cxnSpLocks/>
            </p:cNvCxnSpPr>
            <p:nvPr/>
          </p:nvCxnSpPr>
          <p:spPr>
            <a:xfrm flipV="1">
              <a:off x="3236976" y="2910840"/>
              <a:ext cx="268224" cy="103632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FC711DE1-42C8-10A8-2167-6708462EF4A6}"/>
                </a:ext>
              </a:extLst>
            </p:cNvPr>
            <p:cNvCxnSpPr>
              <a:cxnSpLocks/>
            </p:cNvCxnSpPr>
            <p:nvPr/>
          </p:nvCxnSpPr>
          <p:spPr>
            <a:xfrm flipH="1">
              <a:off x="3505200" y="2910840"/>
              <a:ext cx="878763"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grpSp>
      <p:sp>
        <p:nvSpPr>
          <p:cNvPr id="24" name="TextBox 23">
            <a:extLst>
              <a:ext uri="{FF2B5EF4-FFF2-40B4-BE49-F238E27FC236}">
                <a16:creationId xmlns:a16="http://schemas.microsoft.com/office/drawing/2014/main" id="{CB70F6B4-8849-DB9C-48E0-259E4B5F7BAD}"/>
              </a:ext>
            </a:extLst>
          </p:cNvPr>
          <p:cNvSpPr txBox="1"/>
          <p:nvPr/>
        </p:nvSpPr>
        <p:spPr>
          <a:xfrm>
            <a:off x="4508231" y="2671310"/>
            <a:ext cx="7092198" cy="769441"/>
          </a:xfrm>
          <a:prstGeom prst="rect">
            <a:avLst/>
          </a:prstGeom>
          <a:noFill/>
        </p:spPr>
        <p:txBody>
          <a:bodyPr wrap="none" rtlCol="0">
            <a:spAutoFit/>
          </a:bodyPr>
          <a:lstStyle/>
          <a:p>
            <a:r>
              <a:rPr lang="en-GB" sz="2400" dirty="0">
                <a:effectLst/>
                <a:latin typeface="Arial" panose="020B0604020202020204" pitchFamily="34" charset="0"/>
                <a:ea typeface="Calibri" panose="020F0502020204030204" pitchFamily="34" charset="0"/>
              </a:rPr>
              <a:t>Physical symptoms subscale: </a:t>
            </a:r>
            <a:r>
              <a:rPr lang="en-GB" sz="2000" dirty="0">
                <a:effectLst/>
                <a:latin typeface="Arial" panose="020B0604020202020204" pitchFamily="34" charset="0"/>
                <a:ea typeface="Calibri" panose="020F0502020204030204" pitchFamily="34" charset="0"/>
              </a:rPr>
              <a:t>3 questions</a:t>
            </a:r>
          </a:p>
          <a:p>
            <a:r>
              <a:rPr lang="en-GB" sz="2000" i="1" dirty="0">
                <a:solidFill>
                  <a:schemeClr val="tx1">
                    <a:lumMod val="65000"/>
                    <a:lumOff val="35000"/>
                  </a:schemeClr>
                </a:solidFill>
                <a:latin typeface="Arial" panose="020B0604020202020204" pitchFamily="34" charset="0"/>
                <a:ea typeface="Calibri" panose="020F0502020204030204" pitchFamily="34" charset="0"/>
              </a:rPr>
              <a:t>e.g., </a:t>
            </a:r>
            <a:r>
              <a:rPr lang="en-GB" sz="2000" i="1" dirty="0">
                <a:solidFill>
                  <a:schemeClr val="tx1">
                    <a:lumMod val="65000"/>
                    <a:lumOff val="35000"/>
                  </a:schemeClr>
                </a:solidFill>
                <a:effectLst/>
                <a:latin typeface="Arial" panose="020B0604020202020204" pitchFamily="34" charset="0"/>
                <a:ea typeface="Calibri" panose="020F0502020204030204" pitchFamily="34" charset="0"/>
              </a:rPr>
              <a:t>Awakening early and not being able to fall asleep again?</a:t>
            </a:r>
            <a:endParaRPr lang="en-US" sz="2000" i="1" dirty="0">
              <a:solidFill>
                <a:schemeClr val="tx1">
                  <a:lumMod val="65000"/>
                  <a:lumOff val="35000"/>
                </a:schemeClr>
              </a:solidFill>
            </a:endParaRPr>
          </a:p>
        </p:txBody>
      </p:sp>
      <p:sp>
        <p:nvSpPr>
          <p:cNvPr id="25" name="TextBox 24">
            <a:extLst>
              <a:ext uri="{FF2B5EF4-FFF2-40B4-BE49-F238E27FC236}">
                <a16:creationId xmlns:a16="http://schemas.microsoft.com/office/drawing/2014/main" id="{667CEAE2-881D-4E2D-69BD-DBFD76D93A44}"/>
              </a:ext>
            </a:extLst>
          </p:cNvPr>
          <p:cNvSpPr txBox="1"/>
          <p:nvPr/>
        </p:nvSpPr>
        <p:spPr>
          <a:xfrm>
            <a:off x="4508230" y="4747510"/>
            <a:ext cx="6340197" cy="769441"/>
          </a:xfrm>
          <a:prstGeom prst="rect">
            <a:avLst/>
          </a:prstGeom>
          <a:noFill/>
        </p:spPr>
        <p:txBody>
          <a:bodyPr wrap="none" rtlCol="0">
            <a:spAutoFit/>
          </a:bodyPr>
          <a:lstStyle/>
          <a:p>
            <a:r>
              <a:rPr lang="en-GB" sz="2400" dirty="0">
                <a:latin typeface="Arial" panose="020B0604020202020204" pitchFamily="34" charset="0"/>
                <a:ea typeface="Calibri" panose="020F0502020204030204" pitchFamily="34" charset="0"/>
              </a:rPr>
              <a:t>Psychological symptoms subscale: </a:t>
            </a:r>
            <a:r>
              <a:rPr lang="en-GB" sz="2000" dirty="0">
                <a:latin typeface="Arial" panose="020B0604020202020204" pitchFamily="34" charset="0"/>
                <a:ea typeface="Calibri" panose="020F0502020204030204" pitchFamily="34" charset="0"/>
              </a:rPr>
              <a:t>3 questions</a:t>
            </a:r>
            <a:endParaRPr lang="en-GB" sz="2000" dirty="0">
              <a:effectLst/>
              <a:latin typeface="Arial" panose="020B0604020202020204" pitchFamily="34" charset="0"/>
              <a:ea typeface="Calibri" panose="020F0502020204030204" pitchFamily="34" charset="0"/>
            </a:endParaRPr>
          </a:p>
          <a:p>
            <a:r>
              <a:rPr lang="en-GB" sz="2000" i="1" dirty="0">
                <a:solidFill>
                  <a:schemeClr val="tx1">
                    <a:lumMod val="65000"/>
                    <a:lumOff val="35000"/>
                  </a:schemeClr>
                </a:solidFill>
                <a:latin typeface="Arial" panose="020B0604020202020204" pitchFamily="34" charset="0"/>
                <a:ea typeface="Calibri" panose="020F0502020204030204" pitchFamily="34" charset="0"/>
              </a:rPr>
              <a:t>e.g., Worrying</a:t>
            </a:r>
            <a:r>
              <a:rPr lang="en-GB" sz="2000" i="1" dirty="0">
                <a:solidFill>
                  <a:schemeClr val="tx1">
                    <a:lumMod val="65000"/>
                    <a:lumOff val="35000"/>
                  </a:schemeClr>
                </a:solidFill>
                <a:effectLst/>
                <a:latin typeface="Arial" panose="020B0604020202020204" pitchFamily="34" charset="0"/>
                <a:ea typeface="Calibri" panose="020F0502020204030204" pitchFamily="34" charset="0"/>
              </a:rPr>
              <a:t>?</a:t>
            </a:r>
            <a:r>
              <a:rPr lang="en-IN" sz="2000" i="1" dirty="0">
                <a:solidFill>
                  <a:schemeClr val="tx1">
                    <a:lumMod val="65000"/>
                    <a:lumOff val="35000"/>
                  </a:schemeClr>
                </a:solidFill>
                <a:effectLst/>
              </a:rPr>
              <a:t>  </a:t>
            </a:r>
            <a:endParaRPr lang="en-US" sz="2000" i="1" dirty="0">
              <a:solidFill>
                <a:schemeClr val="tx1">
                  <a:lumMod val="65000"/>
                  <a:lumOff val="35000"/>
                </a:schemeClr>
              </a:solidFill>
            </a:endParaRPr>
          </a:p>
        </p:txBody>
      </p:sp>
    </p:spTree>
    <p:extLst>
      <p:ext uri="{BB962C8B-B14F-4D97-AF65-F5344CB8AC3E}">
        <p14:creationId xmlns:p14="http://schemas.microsoft.com/office/powerpoint/2010/main" val="2813245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59F714-37D2-9332-3257-9256AE8700FD}"/>
              </a:ext>
            </a:extLst>
          </p:cNvPr>
          <p:cNvSpPr>
            <a:spLocks noGrp="1"/>
          </p:cNvSpPr>
          <p:nvPr>
            <p:ph type="title"/>
          </p:nvPr>
        </p:nvSpPr>
        <p:spPr>
          <a:xfrm>
            <a:off x="1115568" y="548640"/>
            <a:ext cx="10168128" cy="1179576"/>
          </a:xfrm>
        </p:spPr>
        <p:txBody>
          <a:bodyPr>
            <a:normAutofit/>
          </a:bodyPr>
          <a:lstStyle/>
          <a:p>
            <a:r>
              <a:rPr lang="en-US" sz="4000" dirty="0"/>
              <a:t>What we do and how we measure it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8385B483-233D-4210-7AE7-405EBE7740C4}"/>
              </a:ext>
            </a:extLst>
          </p:cNvPr>
          <p:cNvSpPr txBox="1"/>
          <p:nvPr/>
        </p:nvSpPr>
        <p:spPr>
          <a:xfrm>
            <a:off x="482133" y="3596562"/>
            <a:ext cx="2067785" cy="646331"/>
          </a:xfrm>
          <a:prstGeom prst="rect">
            <a:avLst/>
          </a:prstGeom>
          <a:noFill/>
        </p:spPr>
        <p:txBody>
          <a:bodyPr wrap="square" rtlCol="0">
            <a:spAutoFit/>
          </a:bodyPr>
          <a:lstStyle/>
          <a:p>
            <a:r>
              <a:rPr lang="en-US" sz="3600" b="1" dirty="0">
                <a:solidFill>
                  <a:schemeClr val="accent2">
                    <a:lumMod val="75000"/>
                  </a:schemeClr>
                </a:solidFill>
                <a:latin typeface="+mj-lt"/>
              </a:rPr>
              <a:t>3. Coping</a:t>
            </a:r>
          </a:p>
        </p:txBody>
      </p:sp>
      <p:cxnSp>
        <p:nvCxnSpPr>
          <p:cNvPr id="6" name="Straight Connector 5">
            <a:extLst>
              <a:ext uri="{FF2B5EF4-FFF2-40B4-BE49-F238E27FC236}">
                <a16:creationId xmlns:a16="http://schemas.microsoft.com/office/drawing/2014/main" id="{084D8272-548E-A567-B46A-6B48A4EA85C9}"/>
              </a:ext>
            </a:extLst>
          </p:cNvPr>
          <p:cNvCxnSpPr>
            <a:cxnSpLocks/>
          </p:cNvCxnSpPr>
          <p:nvPr/>
        </p:nvCxnSpPr>
        <p:spPr>
          <a:xfrm flipH="1">
            <a:off x="2358213" y="3938016"/>
            <a:ext cx="878763"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CB70F6B4-8849-DB9C-48E0-259E4B5F7BAD}"/>
              </a:ext>
            </a:extLst>
          </p:cNvPr>
          <p:cNvSpPr txBox="1"/>
          <p:nvPr/>
        </p:nvSpPr>
        <p:spPr>
          <a:xfrm>
            <a:off x="4508229" y="2237619"/>
            <a:ext cx="7643439" cy="1077218"/>
          </a:xfrm>
          <a:prstGeom prst="rect">
            <a:avLst/>
          </a:prstGeom>
          <a:noFill/>
        </p:spPr>
        <p:txBody>
          <a:bodyPr wrap="none" rtlCol="0">
            <a:spAutoFit/>
          </a:bodyPr>
          <a:lstStyle/>
          <a:p>
            <a:r>
              <a:rPr lang="en-GB" sz="2400" dirty="0">
                <a:effectLst/>
                <a:latin typeface="Arial" panose="020B0604020202020204" pitchFamily="34" charset="0"/>
                <a:ea typeface="Calibri" panose="020F0502020204030204" pitchFamily="34" charset="0"/>
                <a:cs typeface="Arial" panose="020B0604020202020204" pitchFamily="34" charset="0"/>
              </a:rPr>
              <a:t>Emotionally Engaged Coping subscale: </a:t>
            </a:r>
            <a:r>
              <a:rPr lang="en-GB" sz="2000" dirty="0">
                <a:effectLst/>
                <a:latin typeface="Arial" panose="020B0604020202020204" pitchFamily="34" charset="0"/>
                <a:ea typeface="Calibri" panose="020F0502020204030204" pitchFamily="34" charset="0"/>
                <a:cs typeface="Arial" panose="020B0604020202020204" pitchFamily="34" charset="0"/>
              </a:rPr>
              <a:t>3 questions</a:t>
            </a:r>
          </a:p>
          <a:p>
            <a:r>
              <a:rPr lang="en-GB" sz="2000" i="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e.g., Started an argument with him/her about his/her drinking/drug</a:t>
            </a:r>
          </a:p>
          <a:p>
            <a:r>
              <a:rPr lang="en-GB" sz="2000" i="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use gambling?</a:t>
            </a:r>
            <a:r>
              <a:rPr lang="en-IN" sz="2000" i="1" dirty="0">
                <a:solidFill>
                  <a:schemeClr val="tx1">
                    <a:lumMod val="65000"/>
                    <a:lumOff val="35000"/>
                  </a:schemeClr>
                </a:solidFill>
                <a:effectLst/>
                <a:latin typeface="Arial" panose="020B0604020202020204" pitchFamily="34" charset="0"/>
                <a:cs typeface="Arial" panose="020B0604020202020204" pitchFamily="34" charset="0"/>
              </a:rPr>
              <a:t> </a:t>
            </a:r>
            <a:endParaRPr lang="en-GB" sz="2000" i="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67CEAE2-881D-4E2D-69BD-DBFD76D93A44}"/>
              </a:ext>
            </a:extLst>
          </p:cNvPr>
          <p:cNvSpPr txBox="1"/>
          <p:nvPr/>
        </p:nvSpPr>
        <p:spPr>
          <a:xfrm>
            <a:off x="4508229" y="4775104"/>
            <a:ext cx="6587316" cy="769441"/>
          </a:xfrm>
          <a:prstGeom prst="rect">
            <a:avLst/>
          </a:prstGeom>
          <a:noFill/>
        </p:spPr>
        <p:txBody>
          <a:bodyPr wrap="none" rtlCol="0">
            <a:spAutoFit/>
          </a:bodyPr>
          <a:lstStyle/>
          <a:p>
            <a:r>
              <a:rPr lang="en-GB" sz="2400" dirty="0">
                <a:effectLst/>
                <a:latin typeface="Arial" panose="020B0604020202020204" pitchFamily="34" charset="0"/>
                <a:ea typeface="Calibri" panose="020F0502020204030204" pitchFamily="34" charset="0"/>
              </a:rPr>
              <a:t>Tolerant-Inactive Coping subscale: </a:t>
            </a:r>
            <a:r>
              <a:rPr lang="en-GB" sz="2000" dirty="0">
                <a:effectLst/>
                <a:latin typeface="Arial" panose="020B0604020202020204" pitchFamily="34" charset="0"/>
                <a:ea typeface="Calibri" panose="020F0502020204030204" pitchFamily="34" charset="0"/>
              </a:rPr>
              <a:t>3 questions</a:t>
            </a:r>
          </a:p>
          <a:p>
            <a:r>
              <a:rPr lang="en-GB" sz="2000" i="1" dirty="0">
                <a:solidFill>
                  <a:schemeClr val="tx1">
                    <a:lumMod val="65000"/>
                    <a:lumOff val="35000"/>
                  </a:schemeClr>
                </a:solidFill>
                <a:latin typeface="Arial" panose="020B0604020202020204" pitchFamily="34" charset="0"/>
                <a:ea typeface="Calibri" panose="020F0502020204030204" pitchFamily="34" charset="0"/>
              </a:rPr>
              <a:t>e.g., M</a:t>
            </a:r>
            <a:r>
              <a:rPr lang="en-GB" sz="2000" i="1" dirty="0">
                <a:solidFill>
                  <a:schemeClr val="tx1">
                    <a:lumMod val="65000"/>
                    <a:lumOff val="35000"/>
                  </a:schemeClr>
                </a:solidFill>
                <a:effectLst/>
                <a:latin typeface="Arial" panose="020B0604020202020204" pitchFamily="34" charset="0"/>
                <a:ea typeface="Calibri" panose="020F0502020204030204" pitchFamily="34" charset="0"/>
              </a:rPr>
              <a:t>ade excuses for him/her, covered up for him/her?</a:t>
            </a:r>
            <a:r>
              <a:rPr lang="en-IN" sz="2000" i="1" dirty="0">
                <a:solidFill>
                  <a:schemeClr val="tx1">
                    <a:lumMod val="65000"/>
                    <a:lumOff val="35000"/>
                  </a:schemeClr>
                </a:solidFill>
                <a:effectLst/>
              </a:rPr>
              <a:t> </a:t>
            </a:r>
            <a:endParaRPr lang="en-US" sz="2000" i="1" dirty="0">
              <a:solidFill>
                <a:schemeClr val="tx1">
                  <a:lumMod val="65000"/>
                  <a:lumOff val="35000"/>
                </a:schemeClr>
              </a:solidFill>
            </a:endParaRPr>
          </a:p>
        </p:txBody>
      </p:sp>
      <p:sp>
        <p:nvSpPr>
          <p:cNvPr id="3" name="TextBox 2">
            <a:extLst>
              <a:ext uri="{FF2B5EF4-FFF2-40B4-BE49-F238E27FC236}">
                <a16:creationId xmlns:a16="http://schemas.microsoft.com/office/drawing/2014/main" id="{405F0C0E-A62E-918E-382F-7066775D0458}"/>
              </a:ext>
            </a:extLst>
          </p:cNvPr>
          <p:cNvSpPr txBox="1"/>
          <p:nvPr/>
        </p:nvSpPr>
        <p:spPr>
          <a:xfrm>
            <a:off x="4508229" y="3470591"/>
            <a:ext cx="7114448" cy="1077218"/>
          </a:xfrm>
          <a:prstGeom prst="rect">
            <a:avLst/>
          </a:prstGeom>
          <a:noFill/>
        </p:spPr>
        <p:txBody>
          <a:bodyPr wrap="none" rtlCol="0">
            <a:spAutoFit/>
          </a:bodyPr>
          <a:lstStyle/>
          <a:p>
            <a:r>
              <a:rPr lang="en-GB" sz="2400" dirty="0">
                <a:effectLst/>
                <a:latin typeface="Arial" panose="020B0604020202020204" pitchFamily="34" charset="0"/>
                <a:ea typeface="Calibri" panose="020F0502020204030204" pitchFamily="34" charset="0"/>
                <a:cs typeface="Arial" panose="020B0604020202020204" pitchFamily="34" charset="0"/>
              </a:rPr>
              <a:t>Assertively Engaged Coping</a:t>
            </a:r>
            <a:r>
              <a:rPr lang="en-IN" sz="2400" dirty="0">
                <a:effectLst/>
                <a:latin typeface="Arial" panose="020B0604020202020204" pitchFamily="34" charset="0"/>
                <a:cs typeface="Arial" panose="020B0604020202020204" pitchFamily="34" charset="0"/>
              </a:rPr>
              <a:t> subscale: </a:t>
            </a:r>
            <a:r>
              <a:rPr lang="en-IN" sz="2000" dirty="0">
                <a:effectLst/>
                <a:latin typeface="Arial" panose="020B0604020202020204" pitchFamily="34" charset="0"/>
                <a:cs typeface="Arial" panose="020B0604020202020204" pitchFamily="34" charset="0"/>
              </a:rPr>
              <a:t>3 questions</a:t>
            </a:r>
          </a:p>
          <a:p>
            <a:r>
              <a:rPr lang="en-GB" sz="2000" i="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e.g., Made clear to him/her your expectations of what he/she </a:t>
            </a:r>
          </a:p>
          <a:p>
            <a:r>
              <a:rPr lang="en-GB" sz="2000" i="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should do to contribute to the family?</a:t>
            </a:r>
            <a:endParaRPr lang="en-US" sz="2400" i="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3B2FDBE-0914-433C-6ECD-CF54DEEF26F3}"/>
              </a:ext>
            </a:extLst>
          </p:cNvPr>
          <p:cNvSpPr txBox="1"/>
          <p:nvPr/>
        </p:nvSpPr>
        <p:spPr>
          <a:xfrm>
            <a:off x="4491141" y="5664466"/>
            <a:ext cx="7728398" cy="1077218"/>
          </a:xfrm>
          <a:prstGeom prst="rect">
            <a:avLst/>
          </a:prstGeom>
          <a:noFill/>
        </p:spPr>
        <p:txBody>
          <a:bodyPr wrap="none" rtlCol="0">
            <a:spAutoFit/>
          </a:bodyPr>
          <a:lstStyle/>
          <a:p>
            <a:r>
              <a:rPr lang="en-GB" sz="2400" dirty="0">
                <a:effectLst/>
                <a:latin typeface="Arial" panose="020B0604020202020204" pitchFamily="34" charset="0"/>
                <a:ea typeface="Calibri" panose="020F0502020204030204" pitchFamily="34" charset="0"/>
              </a:rPr>
              <a:t>Withdrawal-Independent </a:t>
            </a:r>
            <a:r>
              <a:rPr lang="en-GB" sz="2400" dirty="0">
                <a:latin typeface="Arial" panose="020B0604020202020204" pitchFamily="34" charset="0"/>
                <a:ea typeface="Calibri" panose="020F0502020204030204" pitchFamily="34" charset="0"/>
              </a:rPr>
              <a:t>C</a:t>
            </a:r>
            <a:r>
              <a:rPr lang="en-GB" sz="2400" dirty="0">
                <a:effectLst/>
                <a:latin typeface="Arial" panose="020B0604020202020204" pitchFamily="34" charset="0"/>
                <a:ea typeface="Calibri" panose="020F0502020204030204" pitchFamily="34" charset="0"/>
              </a:rPr>
              <a:t>oping subscale: </a:t>
            </a:r>
            <a:r>
              <a:rPr lang="en-GB" sz="2000" dirty="0">
                <a:effectLst/>
                <a:latin typeface="Arial" panose="020B0604020202020204" pitchFamily="34" charset="0"/>
                <a:ea typeface="Calibri" panose="020F0502020204030204" pitchFamily="34" charset="0"/>
              </a:rPr>
              <a:t>3 questions</a:t>
            </a:r>
          </a:p>
          <a:p>
            <a:r>
              <a:rPr lang="en-GB" sz="2000" i="1" dirty="0">
                <a:solidFill>
                  <a:schemeClr val="tx1">
                    <a:lumMod val="65000"/>
                    <a:lumOff val="35000"/>
                  </a:schemeClr>
                </a:solidFill>
                <a:effectLst/>
                <a:latin typeface="Arial" panose="020B0604020202020204" pitchFamily="34" charset="0"/>
                <a:ea typeface="Calibri" panose="020F0502020204030204" pitchFamily="34" charset="0"/>
              </a:rPr>
              <a:t>e.g., Sometimes put yourself first by looking after yourself or giving </a:t>
            </a:r>
          </a:p>
          <a:p>
            <a:r>
              <a:rPr lang="en-GB" sz="2000" i="1" dirty="0">
                <a:solidFill>
                  <a:schemeClr val="tx1">
                    <a:lumMod val="65000"/>
                    <a:lumOff val="35000"/>
                  </a:schemeClr>
                </a:solidFill>
                <a:effectLst/>
                <a:latin typeface="Arial" panose="020B0604020202020204" pitchFamily="34" charset="0"/>
                <a:ea typeface="Calibri" panose="020F0502020204030204" pitchFamily="34" charset="0"/>
              </a:rPr>
              <a:t>yourself treats?</a:t>
            </a:r>
            <a:r>
              <a:rPr lang="en-IN" sz="2000" i="1" dirty="0">
                <a:solidFill>
                  <a:schemeClr val="tx1">
                    <a:lumMod val="65000"/>
                    <a:lumOff val="35000"/>
                  </a:schemeClr>
                </a:solidFill>
                <a:effectLst/>
              </a:rPr>
              <a:t> </a:t>
            </a:r>
            <a:endParaRPr lang="en-GB" sz="2000" i="1" dirty="0">
              <a:solidFill>
                <a:schemeClr val="tx1">
                  <a:lumMod val="65000"/>
                  <a:lumOff val="35000"/>
                </a:schemeClr>
              </a:solidFill>
              <a:effectLst/>
              <a:latin typeface="Arial" panose="020B0604020202020204" pitchFamily="34" charset="0"/>
              <a:ea typeface="Calibri" panose="020F0502020204030204" pitchFamily="34" charset="0"/>
            </a:endParaRPr>
          </a:p>
        </p:txBody>
      </p:sp>
      <p:cxnSp>
        <p:nvCxnSpPr>
          <p:cNvPr id="17" name="Straight Connector 16">
            <a:extLst>
              <a:ext uri="{FF2B5EF4-FFF2-40B4-BE49-F238E27FC236}">
                <a16:creationId xmlns:a16="http://schemas.microsoft.com/office/drawing/2014/main" id="{FCA25062-07D2-7FD9-6311-8393C6213C83}"/>
              </a:ext>
            </a:extLst>
          </p:cNvPr>
          <p:cNvCxnSpPr>
            <a:cxnSpLocks/>
          </p:cNvCxnSpPr>
          <p:nvPr/>
        </p:nvCxnSpPr>
        <p:spPr>
          <a:xfrm flipV="1">
            <a:off x="3236976" y="2454170"/>
            <a:ext cx="578910" cy="1491347"/>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A2249D3B-3465-2EAD-81C0-4E6D60AE8741}"/>
              </a:ext>
            </a:extLst>
          </p:cNvPr>
          <p:cNvCxnSpPr>
            <a:cxnSpLocks/>
          </p:cNvCxnSpPr>
          <p:nvPr/>
        </p:nvCxnSpPr>
        <p:spPr>
          <a:xfrm flipV="1">
            <a:off x="3278433" y="3596562"/>
            <a:ext cx="537454" cy="348955"/>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60C03E07-7735-245F-7CD4-C950AA858F6F}"/>
              </a:ext>
            </a:extLst>
          </p:cNvPr>
          <p:cNvCxnSpPr>
            <a:cxnSpLocks/>
          </p:cNvCxnSpPr>
          <p:nvPr/>
        </p:nvCxnSpPr>
        <p:spPr>
          <a:xfrm>
            <a:off x="3236976" y="3991347"/>
            <a:ext cx="635626" cy="967172"/>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9BE219D3-FFD4-58CB-F1BF-82C13CA712BE}"/>
              </a:ext>
            </a:extLst>
          </p:cNvPr>
          <p:cNvCxnSpPr>
            <a:cxnSpLocks/>
          </p:cNvCxnSpPr>
          <p:nvPr/>
        </p:nvCxnSpPr>
        <p:spPr>
          <a:xfrm>
            <a:off x="3229183" y="3966413"/>
            <a:ext cx="499768" cy="198508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8D7D13B0-EC4B-6829-0422-010B9E45C4E6}"/>
              </a:ext>
            </a:extLst>
          </p:cNvPr>
          <p:cNvCxnSpPr>
            <a:cxnSpLocks/>
          </p:cNvCxnSpPr>
          <p:nvPr/>
        </p:nvCxnSpPr>
        <p:spPr>
          <a:xfrm>
            <a:off x="3815887" y="2454170"/>
            <a:ext cx="457711"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C6E9807E-3629-6F57-E823-8E41A3F4DA16}"/>
              </a:ext>
            </a:extLst>
          </p:cNvPr>
          <p:cNvCxnSpPr>
            <a:cxnSpLocks/>
          </p:cNvCxnSpPr>
          <p:nvPr/>
        </p:nvCxnSpPr>
        <p:spPr>
          <a:xfrm>
            <a:off x="3815886" y="3587948"/>
            <a:ext cx="457711"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5183E49E-FE61-D77B-20C0-72142D9305CD}"/>
              </a:ext>
            </a:extLst>
          </p:cNvPr>
          <p:cNvCxnSpPr>
            <a:cxnSpLocks/>
          </p:cNvCxnSpPr>
          <p:nvPr/>
        </p:nvCxnSpPr>
        <p:spPr>
          <a:xfrm>
            <a:off x="3872602" y="4968193"/>
            <a:ext cx="457711"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342B4454-8C0A-6BFF-AE29-BD5636EB57F3}"/>
              </a:ext>
            </a:extLst>
          </p:cNvPr>
          <p:cNvCxnSpPr>
            <a:cxnSpLocks/>
          </p:cNvCxnSpPr>
          <p:nvPr/>
        </p:nvCxnSpPr>
        <p:spPr>
          <a:xfrm>
            <a:off x="3739431" y="5951493"/>
            <a:ext cx="457711" cy="0"/>
          </a:xfrm>
          <a:prstGeom prst="line">
            <a:avLst/>
          </a:prstGeom>
          <a:ln w="28575">
            <a:solidFill>
              <a:srgbClr val="E1782F"/>
            </a:solidFill>
            <a:prstDash val="sys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86593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1889</Words>
  <Application>Microsoft Office PowerPoint</Application>
  <PresentationFormat>Widescreen</PresentationFormat>
  <Paragraphs>408</Paragraphs>
  <Slides>23</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Aharoni</vt:lpstr>
      <vt:lpstr>Arial</vt:lpstr>
      <vt:lpstr>Calibri</vt:lpstr>
      <vt:lpstr>Calibri Light</vt:lpstr>
      <vt:lpstr>Helvetica</vt:lpstr>
      <vt:lpstr>Helvetica Neue</vt:lpstr>
      <vt:lpstr>Open Sans</vt:lpstr>
      <vt:lpstr>Office Theme</vt:lpstr>
      <vt:lpstr>5-Step Method: Outcomes from Implementation into Routine Practice </vt:lpstr>
      <vt:lpstr>Overview</vt:lpstr>
      <vt:lpstr>Conclusion</vt:lpstr>
      <vt:lpstr>Data sources</vt:lpstr>
      <vt:lpstr>What we do and how we measure it </vt:lpstr>
      <vt:lpstr>What we do and how we measure it </vt:lpstr>
      <vt:lpstr>What we do and how we measure it</vt:lpstr>
      <vt:lpstr>What we do and how we measure it</vt:lpstr>
      <vt:lpstr>What we do and how we measure it</vt:lpstr>
      <vt:lpstr>What we do and how we measure it</vt:lpstr>
      <vt:lpstr>What we do and how we measure it</vt:lpstr>
      <vt:lpstr>Results  Part 1</vt:lpstr>
      <vt:lpstr>Results – Part 1 continued </vt:lpstr>
      <vt:lpstr>Results  Part 2</vt:lpstr>
      <vt:lpstr>Results – Part 2 </vt:lpstr>
      <vt:lpstr>Another way to look at the results – ‘Change Scores’; and the biggest ‘before-after’ changes are:</vt:lpstr>
      <vt:lpstr>Results – Part 3 Are there country-specific differences? </vt:lpstr>
      <vt:lpstr>Results – Part 3 Country-specific differences</vt:lpstr>
      <vt:lpstr>Results – Part 4  Demographic variables</vt:lpstr>
      <vt:lpstr>Results – Part 4  Demographic variables: Ethnicity</vt:lpstr>
      <vt:lpstr>Discussion</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5-Step Method: Outcomes from Implementation into Routine Practice </dc:title>
  <dc:creator>Miriam Sequeira</dc:creator>
  <cp:lastModifiedBy>Namen, D.M. van (Dorine)</cp:lastModifiedBy>
  <cp:revision>14</cp:revision>
  <dcterms:created xsi:type="dcterms:W3CDTF">2023-06-07T05:03:32Z</dcterms:created>
  <dcterms:modified xsi:type="dcterms:W3CDTF">2023-06-12T15:49:07Z</dcterms:modified>
</cp:coreProperties>
</file>