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8" r:id="rId5"/>
    <p:sldId id="268" r:id="rId6"/>
    <p:sldId id="269" r:id="rId7"/>
    <p:sldId id="270" r:id="rId8"/>
    <p:sldId id="259" r:id="rId9"/>
    <p:sldId id="263" r:id="rId10"/>
    <p:sldId id="261" r:id="rId11"/>
    <p:sldId id="265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elasio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436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75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83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97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76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1051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2696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5103626" cy="83040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03627" y="276448"/>
            <a:ext cx="9526771" cy="6209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9150"/>
              </a:lnSpc>
            </a:pP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Beyond </a:t>
            </a:r>
            <a:r>
              <a:rPr lang="en-GB" sz="6000" dirty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the Symptom</a:t>
            </a: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:</a:t>
            </a:r>
          </a:p>
          <a:p>
            <a:pPr algn="ctr">
              <a:lnSpc>
                <a:spcPts val="9150"/>
              </a:lnSpc>
            </a:pP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 </a:t>
            </a:r>
            <a:r>
              <a:rPr lang="en-GB" sz="6000" dirty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Families of Adults </a:t>
            </a:r>
            <a:endParaRPr lang="en-GB" sz="6000" dirty="0" smtClean="0">
              <a:solidFill>
                <a:schemeClr val="accent2">
                  <a:lumMod val="50000"/>
                </a:schemeClr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ctr">
              <a:lnSpc>
                <a:spcPts val="9150"/>
              </a:lnSpc>
            </a:pP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with </a:t>
            </a:r>
            <a:r>
              <a:rPr lang="en-GB" sz="6000" dirty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Eating Disorders </a:t>
            </a:r>
            <a:endParaRPr lang="en-GB" sz="6000" dirty="0" smtClean="0">
              <a:solidFill>
                <a:schemeClr val="accent2">
                  <a:lumMod val="50000"/>
                </a:schemeClr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ctr">
              <a:lnSpc>
                <a:spcPts val="9150"/>
              </a:lnSpc>
            </a:pP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in </a:t>
            </a:r>
            <a:r>
              <a:rPr lang="en-GB" sz="6000" dirty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an </a:t>
            </a:r>
            <a:endParaRPr lang="en-GB" sz="6000" dirty="0" smtClean="0">
              <a:solidFill>
                <a:schemeClr val="accent2">
                  <a:lumMod val="50000"/>
                </a:schemeClr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ctr">
              <a:lnSpc>
                <a:spcPts val="9150"/>
              </a:lnSpc>
            </a:pP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Addiction </a:t>
            </a:r>
            <a:r>
              <a:rPr lang="en-GB" sz="6000" dirty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Treatment </a:t>
            </a:r>
            <a:r>
              <a:rPr lang="en-GB" sz="6000" dirty="0" smtClean="0">
                <a:solidFill>
                  <a:schemeClr val="accent2">
                    <a:lumMod val="50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Setting</a:t>
            </a:r>
            <a:endParaRPr lang="en-GB" sz="6000" dirty="0">
              <a:solidFill>
                <a:schemeClr val="accent2">
                  <a:lumMod val="50000"/>
                </a:schemeClr>
              </a:solidFill>
              <a:latin typeface="Gelasio" panose="020B0604020202020204" charset="0"/>
              <a:cs typeface="Gelasio" panose="020B060402020202020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98327" y="5486519"/>
            <a:ext cx="12833747" cy="513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898327" y="6215367"/>
            <a:ext cx="12833747" cy="513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145619" y="7113695"/>
            <a:ext cx="7831384" cy="410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000" i="1" kern="0" spc="61" dirty="0">
                <a:solidFill>
                  <a:schemeClr val="tx2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by </a:t>
            </a:r>
            <a:r>
              <a:rPr lang="en-US" sz="2000" i="1" kern="0" spc="61" dirty="0" smtClean="0">
                <a:solidFill>
                  <a:schemeClr val="tx2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Sylvie </a:t>
            </a:r>
            <a:r>
              <a:rPr lang="en-US" sz="2000" i="1" kern="0" spc="61" dirty="0">
                <a:solidFill>
                  <a:schemeClr val="tx2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Koutsouki, Greece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839" y="1014770"/>
            <a:ext cx="9696875" cy="759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950"/>
              </a:lnSpc>
              <a:buNone/>
            </a:pPr>
            <a:r>
              <a:rPr lang="en-US" sz="4750" kern="0" spc="55" dirty="0" smtClean="0">
                <a:solidFill>
                  <a:schemeClr val="tx2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Where this experience comes from</a:t>
            </a:r>
            <a:endParaRPr lang="en-US" sz="47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07839" y="2327791"/>
            <a:ext cx="3102769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7839" y="2915401"/>
            <a:ext cx="3102769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115997" y="2639259"/>
            <a:ext cx="3924419" cy="1094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10671314" y="3733801"/>
            <a:ext cx="2257877" cy="2782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35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Substance use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35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Gambling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35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internet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35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eating disorder</a:t>
            </a:r>
            <a:endParaRPr lang="en-US" sz="23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Ορθογώνιο 19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Ορθογώνιο 20"/>
          <p:cNvSpPr/>
          <p:nvPr/>
        </p:nvSpPr>
        <p:spPr>
          <a:xfrm>
            <a:off x="3485099" y="3711129"/>
            <a:ext cx="59140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Our clinical setting</a:t>
            </a:r>
          </a:p>
          <a:p>
            <a:pPr algn="ctr">
              <a:lnSpc>
                <a:spcPct val="150000"/>
              </a:lnSpc>
            </a:pPr>
            <a:r>
              <a:rPr lang="en-US" sz="240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Family Department </a:t>
            </a:r>
          </a:p>
          <a:p>
            <a:pPr algn="ctr">
              <a:lnSpc>
                <a:spcPct val="150000"/>
              </a:lnSpc>
            </a:pPr>
            <a:r>
              <a:rPr lang="en-US" sz="240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Public addiction Treatment service</a:t>
            </a:r>
          </a:p>
          <a:p>
            <a:pPr algn="ctr">
              <a:lnSpc>
                <a:spcPct val="150000"/>
              </a:lnSpc>
            </a:pPr>
            <a:r>
              <a:rPr lang="en-US" sz="240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Psychiatric hospital</a:t>
            </a:r>
          </a:p>
          <a:p>
            <a:pPr algn="ctr">
              <a:lnSpc>
                <a:spcPct val="150000"/>
              </a:lnSpc>
            </a:pPr>
            <a:r>
              <a:rPr lang="en-US" sz="2400" kern="0" spc="55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Greece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563526" y="6815470"/>
            <a:ext cx="12617170" cy="119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350" b="1" kern="0" spc="55" dirty="0" smtClean="0">
                <a:solidFill>
                  <a:schemeClr val="accent2">
                    <a:lumMod val="50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What can an addiction- informed family approach can offer to this population? </a:t>
            </a:r>
            <a:endParaRPr lang="en-US" sz="235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087" y="695801"/>
            <a:ext cx="14543314" cy="1753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Lens 1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family resource 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to affected family members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84396" y="2133362"/>
            <a:ext cx="5038844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579245" y="4908283"/>
            <a:ext cx="434399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Stress strain Coping support 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5284381" y="6461301"/>
            <a:ext cx="2658140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Ambiguous loss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4" t="16066" r="-27309" b="1256"/>
          <a:stretch/>
        </p:blipFill>
        <p:spPr>
          <a:xfrm rot="5400000">
            <a:off x="8251564" y="3603738"/>
            <a:ext cx="681407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6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087" y="695801"/>
            <a:ext cx="14543314" cy="1753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Lens 2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fixing 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to understanding change as a process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84396" y="2133362"/>
            <a:ext cx="5038844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579245" y="3886677"/>
            <a:ext cx="4343995" cy="593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stages of change 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494184" y="4480119"/>
            <a:ext cx="4343995" cy="442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950"/>
              </a:lnSpc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Motivation vs Resistance </a:t>
            </a:r>
            <a:r>
              <a:rPr lang="en-GB" dirty="0"/>
              <a:t/>
            </a:r>
            <a:br>
              <a:rPr lang="en-GB" dirty="0"/>
            </a:br>
            <a:endParaRPr lang="en-US" sz="2450" dirty="0"/>
          </a:p>
        </p:txBody>
      </p:sp>
      <p:sp>
        <p:nvSpPr>
          <p:cNvPr id="9" name="Text 7"/>
          <p:cNvSpPr/>
          <p:nvPr/>
        </p:nvSpPr>
        <p:spPr>
          <a:xfrm>
            <a:off x="1579245" y="5214847"/>
            <a:ext cx="4343995" cy="601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Relapse vs </a:t>
            </a: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failure</a:t>
            </a:r>
          </a:p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Motivation belongs to the adult child</a:t>
            </a:r>
          </a:p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Parents can support motivation</a:t>
            </a:r>
            <a:r>
              <a:rPr lang="en-US" sz="2450" kern="0" spc="6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</a:t>
            </a:r>
          </a:p>
          <a:p>
            <a:pPr marL="0" indent="0">
              <a:lnSpc>
                <a:spcPts val="3950"/>
              </a:lnSpc>
              <a:buNone/>
            </a:pPr>
            <a:r>
              <a:rPr lang="en-US" sz="2450" kern="0" spc="6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They </a:t>
            </a: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cannot own it 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71" y="3252787"/>
            <a:ext cx="6635750" cy="497681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50306" y="7725468"/>
            <a:ext cx="4496395" cy="489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Marathon, not a sprint 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087" y="695801"/>
            <a:ext cx="14543314" cy="1753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Lens 3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control to autonomy 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84396" y="2133362"/>
            <a:ext cx="5038844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579245" y="3207068"/>
            <a:ext cx="434399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Functional analysis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579245" y="4217671"/>
            <a:ext cx="4343995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Communication</a:t>
            </a:r>
            <a:r>
              <a:rPr lang="en-US" sz="245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endParaRPr lang="en-US" sz="2450" dirty="0"/>
          </a:p>
        </p:txBody>
      </p:sp>
      <p:sp>
        <p:nvSpPr>
          <p:cNvPr id="9" name="Text 7"/>
          <p:cNvSpPr/>
          <p:nvPr/>
        </p:nvSpPr>
        <p:spPr>
          <a:xfrm>
            <a:off x="1579245" y="5204646"/>
            <a:ext cx="4343995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950"/>
              </a:lnSpc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boundaries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GB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dirty="0"/>
              <a:t/>
            </a:r>
            <a:br>
              <a:rPr lang="en-GB" dirty="0"/>
            </a:br>
            <a:endParaRPr lang="en-US" sz="2450" dirty="0"/>
          </a:p>
        </p:txBody>
      </p:sp>
      <p:pic>
        <p:nvPicPr>
          <p:cNvPr id="10" name="Image 0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28" y="2638663"/>
            <a:ext cx="6224972" cy="5590937"/>
          </a:xfrm>
          <a:prstGeom prst="rect">
            <a:avLst/>
          </a:prstGeom>
          <a:blipFill>
            <a:blip r:embed="rId5">
              <a:biLevel thresh="50000"/>
            </a:blip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</p:pic>
      <p:sp>
        <p:nvSpPr>
          <p:cNvPr id="14" name="Text 5"/>
          <p:cNvSpPr/>
          <p:nvPr/>
        </p:nvSpPr>
        <p:spPr>
          <a:xfrm>
            <a:off x="1579245" y="6082075"/>
            <a:ext cx="4496395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45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differentiation </a:t>
            </a:r>
            <a:endParaRPr lang="en-US" sz="24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9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421" y="4675"/>
            <a:ext cx="11342915" cy="3146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Lens 4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Beyond the </a:t>
            </a:r>
            <a:r>
              <a:rPr lang="en-US" sz="5200" kern="0" spc="60" dirty="0" err="1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behaviour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84396" y="2133362"/>
            <a:ext cx="5038844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579245" y="3207068"/>
            <a:ext cx="434399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80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biopsychosocial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579245" y="4486352"/>
            <a:ext cx="3769837" cy="1280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80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Relational 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4093" y="2248994"/>
            <a:ext cx="5332966" cy="639964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1579244" y="5529943"/>
            <a:ext cx="4343995" cy="631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280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emotional 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6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421" y="127591"/>
            <a:ext cx="11342915" cy="3023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500"/>
              </a:lnSpc>
              <a:buNone/>
            </a:pPr>
            <a:endParaRPr lang="en-US" sz="5200" kern="0" spc="60" dirty="0" smtClean="0">
              <a:solidFill>
                <a:srgbClr val="910D0D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         Lens 5</a:t>
            </a:r>
          </a:p>
          <a:p>
            <a:pPr marL="0" indent="0" algn="ctr">
              <a:lnSpc>
                <a:spcPts val="6500"/>
              </a:lnSpc>
              <a:buNone/>
            </a:pPr>
            <a:r>
              <a:rPr lang="en-US" sz="5200" kern="0" spc="60" dirty="0" smtClean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   From past to present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884396" y="2133362"/>
            <a:ext cx="5038844" cy="505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2621236" y="4596301"/>
            <a:ext cx="434399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50"/>
              </a:lnSpc>
              <a:buNone/>
            </a:pPr>
            <a:r>
              <a:rPr lang="en-US" sz="3200" kern="0" spc="60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here and now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6"/>
          <a:stretch/>
        </p:blipFill>
        <p:spPr>
          <a:xfrm>
            <a:off x="8899451" y="3151530"/>
            <a:ext cx="5730949" cy="496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4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399" cy="24976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5084" y="2941915"/>
            <a:ext cx="5076468" cy="634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kern="0" spc="46" dirty="0" smtClean="0">
                <a:solidFill>
                  <a:schemeClr val="tx2">
                    <a:lumMod val="7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What did this mean for the parent?  </a:t>
            </a:r>
            <a:endParaRPr lang="en-US" sz="395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281708" y="4599317"/>
            <a:ext cx="253817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monitoring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→ </a:t>
            </a:r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awareness</a:t>
            </a: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205508" y="5263991"/>
            <a:ext cx="9554641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responsibility for the illness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→ </a:t>
            </a:r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responsibility for one’s own response</a:t>
            </a:r>
            <a:endParaRPr lang="en-US" sz="19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675084" y="6370712"/>
            <a:ext cx="6404848" cy="460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38164" y="3622953"/>
            <a:ext cx="58744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18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guilt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→ </a:t>
            </a:r>
            <a:r>
              <a:rPr lang="en-US" sz="18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understanding </a:t>
            </a:r>
            <a:endParaRPr lang="en-US" sz="18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088511" y="5481042"/>
            <a:ext cx="587442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1205507" y="7023853"/>
            <a:ext cx="5874425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18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control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→ </a:t>
            </a:r>
            <a:r>
              <a:rPr lang="en-US" sz="18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boundaries  </a:t>
            </a:r>
            <a:endParaRPr lang="en-US" sz="18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7558088" y="7216735"/>
            <a:ext cx="6404848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endParaRPr lang="en-US" sz="1500" dirty="0"/>
          </a:p>
        </p:txBody>
      </p:sp>
      <p:sp>
        <p:nvSpPr>
          <p:cNvPr id="16" name="Ορθογώνιο 15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2"/>
          <p:cNvSpPr/>
          <p:nvPr/>
        </p:nvSpPr>
        <p:spPr>
          <a:xfrm>
            <a:off x="1205508" y="6313716"/>
            <a:ext cx="2690574" cy="3606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rescuing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→ </a:t>
            </a:r>
            <a:r>
              <a:rPr lang="en-US" sz="1950" kern="0" spc="46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supporting </a:t>
            </a:r>
            <a:endParaRPr lang="en-US" sz="195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88349" y="1281223"/>
            <a:ext cx="8123274" cy="55608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8978" y="3270409"/>
            <a:ext cx="8176436" cy="468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600"/>
              </a:lnSpc>
              <a:buNone/>
            </a:pPr>
            <a:r>
              <a:rPr lang="en-US" sz="5300" kern="0" spc="61" dirty="0" smtClean="0">
                <a:solidFill>
                  <a:srgbClr val="43706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What we learned</a:t>
            </a:r>
          </a:p>
          <a:p>
            <a:pPr marL="0" indent="0">
              <a:lnSpc>
                <a:spcPts val="6600"/>
              </a:lnSpc>
              <a:buNone/>
            </a:pPr>
            <a:r>
              <a:rPr lang="en-US" sz="2400" kern="0" spc="61" dirty="0" smtClean="0">
                <a:solidFill>
                  <a:srgbClr val="43706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Limitations</a:t>
            </a:r>
          </a:p>
          <a:p>
            <a:pPr marL="0" indent="0">
              <a:lnSpc>
                <a:spcPts val="6600"/>
              </a:lnSpc>
              <a:buNone/>
            </a:pPr>
            <a:endParaRPr lang="en-US" sz="2400" kern="0" spc="61" dirty="0" smtClean="0">
              <a:solidFill>
                <a:srgbClr val="437066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>
              <a:lnSpc>
                <a:spcPts val="6600"/>
              </a:lnSpc>
              <a:buNone/>
            </a:pPr>
            <a:r>
              <a:rPr lang="en-US" sz="2400" kern="0" spc="61" dirty="0" smtClean="0">
                <a:solidFill>
                  <a:srgbClr val="43706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Addiction-informed way of working with family members of adults with eating disorders </a:t>
            </a:r>
            <a:r>
              <a:rPr lang="en-US" sz="2400" kern="0" spc="61" smtClean="0">
                <a:solidFill>
                  <a:srgbClr val="43706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needs adaptation</a:t>
            </a:r>
            <a:endParaRPr lang="en-US" sz="2400" kern="0" spc="61" dirty="0" smtClean="0">
              <a:solidFill>
                <a:srgbClr val="437066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11604" y="1624846"/>
            <a:ext cx="3041571" cy="3080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2500" kern="0" spc="61" dirty="0" smtClean="0">
                <a:solidFill>
                  <a:srgbClr val="43706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211604" y="4936212"/>
            <a:ext cx="3041571" cy="1026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211604" y="6193988"/>
            <a:ext cx="3041571" cy="410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4630400" cy="24242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790" y="2640687"/>
            <a:ext cx="4555450" cy="5693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3550" kern="0" spc="41" dirty="0" smtClean="0">
                <a:solidFill>
                  <a:schemeClr val="bg2">
                    <a:lumMod val="25000"/>
                  </a:schemeClr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Beyond the symptom  </a:t>
            </a:r>
            <a:endParaRPr lang="en-US" sz="35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227915" y="6056709"/>
            <a:ext cx="4191000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endParaRPr lang="en-US" sz="1700" dirty="0"/>
          </a:p>
        </p:txBody>
      </p:sp>
      <p:sp>
        <p:nvSpPr>
          <p:cNvPr id="19" name="Ορθογώνιο 18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Ορθογώνιο 3"/>
          <p:cNvSpPr/>
          <p:nvPr/>
        </p:nvSpPr>
        <p:spPr>
          <a:xfrm>
            <a:off x="605790" y="3791635"/>
            <a:ext cx="103670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tx2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When we cannot change the symptom, </a:t>
            </a:r>
            <a:endParaRPr lang="en-GB" sz="2800" b="1" dirty="0" smtClean="0">
              <a:solidFill>
                <a:schemeClr val="tx2">
                  <a:lumMod val="75000"/>
                </a:schemeClr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ctr"/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we 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  <a:latin typeface="Gelasio" panose="020B0604020202020204" charset="0"/>
                <a:cs typeface="Gelasio" panose="020B0604020202020204" charset="0"/>
              </a:rPr>
              <a:t>can still change what happens around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61" y="961549"/>
            <a:ext cx="4903113" cy="63095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5477" y="3339227"/>
            <a:ext cx="6143982" cy="816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400"/>
              </a:lnSpc>
              <a:buNone/>
            </a:pP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7625477" y="4403646"/>
            <a:ext cx="5056823" cy="489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50"/>
              </a:lnSpc>
              <a:buNone/>
            </a:pPr>
            <a:r>
              <a:rPr lang="en-US" sz="3050" i="1" kern="0" spc="59" dirty="0">
                <a:solidFill>
                  <a:srgbClr val="910D0D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thank you for you attention!</a:t>
            </a:r>
            <a:endParaRPr lang="en-US" sz="3050" dirty="0"/>
          </a:p>
        </p:txBody>
      </p:sp>
      <p:sp>
        <p:nvSpPr>
          <p:cNvPr id="5" name="Ορθογώνιο 4"/>
          <p:cNvSpPr/>
          <p:nvPr/>
        </p:nvSpPr>
        <p:spPr>
          <a:xfrm>
            <a:off x="12752614" y="7837714"/>
            <a:ext cx="1698172" cy="2775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238</Words>
  <Application>Microsoft Office PowerPoint</Application>
  <PresentationFormat>Προσαρμογή</PresentationFormat>
  <Paragraphs>73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Calibri</vt:lpstr>
      <vt:lpstr>Arial</vt:lpstr>
      <vt:lpstr>Gelasio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Ioannis Agiakatsikas</cp:lastModifiedBy>
  <cp:revision>61</cp:revision>
  <dcterms:created xsi:type="dcterms:W3CDTF">2024-09-08T19:11:08Z</dcterms:created>
  <dcterms:modified xsi:type="dcterms:W3CDTF">2026-09-06T16:45:51Z</dcterms:modified>
</cp:coreProperties>
</file>